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7" r:id="rId4"/>
  </p:sldMasterIdLst>
  <p:notesMasterIdLst>
    <p:notesMasterId r:id="rId18"/>
  </p:notesMasterIdLst>
  <p:handoutMasterIdLst>
    <p:handoutMasterId r:id="rId19"/>
  </p:handoutMasterIdLst>
  <p:sldIdLst>
    <p:sldId id="2147309867" r:id="rId5"/>
    <p:sldId id="2147309852" r:id="rId6"/>
    <p:sldId id="2147309886" r:id="rId7"/>
    <p:sldId id="2147309905" r:id="rId8"/>
    <p:sldId id="2147309887" r:id="rId9"/>
    <p:sldId id="2147309901" r:id="rId10"/>
    <p:sldId id="2147309904" r:id="rId11"/>
    <p:sldId id="2147309902" r:id="rId12"/>
    <p:sldId id="2147309903" r:id="rId13"/>
    <p:sldId id="2147309895" r:id="rId14"/>
    <p:sldId id="2147309864" r:id="rId15"/>
    <p:sldId id="2147309906" r:id="rId16"/>
    <p:sldId id="214730988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3B4793F-7475-48F2-9AD4-13DB51B986FF}">
          <p14:sldIdLst/>
        </p14:section>
        <p14:section name="Slide Comparisons" id="{EE69305C-974A-43C3-808C-C3106114C6C0}">
          <p14:sldIdLst/>
        </p14:section>
        <p14:section name="Colors" id="{088FD8D8-024A-4B92-BC5F-AAB477DEA797}">
          <p14:sldIdLst/>
        </p14:section>
        <p14:section name="Fonts" id="{87D55054-C174-45AE-8A82-4DCC961CC627}">
          <p14:sldIdLst/>
        </p14:section>
        <p14:section name="Icons" id="{1CD3414E-01F1-4CEC-961E-98B2C874CA28}">
          <p14:sldIdLst/>
        </p14:section>
        <p14:section name="New Masters" id="{F4F79630-DBBD-4785-89A5-73B212917D2E}">
          <p14:sldIdLst>
            <p14:sldId id="2147309867"/>
          </p14:sldIdLst>
        </p14:section>
        <p14:section name="Untitled Section" id="{33913664-5C1D-42C6-9E91-22064D2E4209}">
          <p14:sldIdLst>
            <p14:sldId id="2147309852"/>
            <p14:sldId id="2147309886"/>
            <p14:sldId id="2147309905"/>
            <p14:sldId id="2147309887"/>
            <p14:sldId id="2147309901"/>
            <p14:sldId id="2147309904"/>
            <p14:sldId id="2147309902"/>
            <p14:sldId id="2147309903"/>
            <p14:sldId id="2147309895"/>
            <p14:sldId id="2147309864"/>
            <p14:sldId id="2147309906"/>
            <p14:sldId id="21473098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E99F8B-A282-83A1-4185-65D78C0688B8}" name="Sarah Oakes" initials="SO" userId="S::soakes@totemconsultingdc.com::6b2dfbe2-1f65-4e70-a97f-983265a44e8d" providerId="AD"/>
  <p188:author id="{9D83078C-B5DA-D1BD-2D0A-69D64DF91BE6}" name="Danielle Foster" initials="DF" userId="S::DFoster@totemconsultingdc.com::8cf65633-5fc8-4078-aa89-fca4fa9b4f0c" providerId="AD"/>
  <p188:author id="{EDDB0090-5347-6EA4-5C0F-B59DBA3DF29B}" name="Tomas Pouls" initials="TP" userId="S::tpouls@totemconsultingdc.com::dc811ad1-cd6c-4313-893a-3baa7c1e3c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5"/>
    <a:srgbClr val="E0EAF4"/>
    <a:srgbClr val="CCDDEA"/>
    <a:srgbClr val="D4C566"/>
    <a:srgbClr val="D3A445"/>
    <a:srgbClr val="DAD17C"/>
    <a:srgbClr val="DCD484"/>
    <a:srgbClr val="FAFFAD"/>
    <a:srgbClr val="FFF29C"/>
    <a:srgbClr val="DCE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4628"/>
  </p:normalViewPr>
  <p:slideViewPr>
    <p:cSldViewPr snapToGrid="0">
      <p:cViewPr varScale="1">
        <p:scale>
          <a:sx n="94" d="100"/>
          <a:sy n="94" d="100"/>
        </p:scale>
        <p:origin x="1112"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4DDE4C-F720-54D3-6CFA-98B8A93A47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E090AE6-7774-8FC2-C1CA-C2A25A0A19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DA9557-4020-40D0-8BE4-56399812BA06}" type="datetimeFigureOut">
              <a:rPr lang="en-US" smtClean="0"/>
              <a:t>10/8/26</a:t>
            </a:fld>
            <a:endParaRPr lang="en-US"/>
          </a:p>
        </p:txBody>
      </p:sp>
      <p:sp>
        <p:nvSpPr>
          <p:cNvPr id="4" name="Footer Placeholder 3">
            <a:extLst>
              <a:ext uri="{FF2B5EF4-FFF2-40B4-BE49-F238E27FC236}">
                <a16:creationId xmlns:a16="http://schemas.microsoft.com/office/drawing/2014/main" id="{60BBBC5F-6A2A-A353-2BA5-1FEA068C4B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BB951DB-A621-E528-1C81-988D9A69C1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E1669F-4835-4A21-80FF-CAB70C2343EB}" type="slidenum">
              <a:rPr lang="en-US" smtClean="0"/>
              <a:t>‹#›</a:t>
            </a:fld>
            <a:endParaRPr lang="en-US"/>
          </a:p>
        </p:txBody>
      </p:sp>
    </p:spTree>
    <p:extLst>
      <p:ext uri="{BB962C8B-B14F-4D97-AF65-F5344CB8AC3E}">
        <p14:creationId xmlns:p14="http://schemas.microsoft.com/office/powerpoint/2010/main" val="2922026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A8A998-E9DF-48FA-924C-D71094BE6FDC}"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2006E0-EA18-401E-8109-FF457F66CB30}" type="slidenum">
              <a:rPr lang="en-US" smtClean="0"/>
              <a:t>‹#›</a:t>
            </a:fld>
            <a:endParaRPr lang="en-US"/>
          </a:p>
        </p:txBody>
      </p:sp>
    </p:spTree>
    <p:extLst>
      <p:ext uri="{BB962C8B-B14F-4D97-AF65-F5344CB8AC3E}">
        <p14:creationId xmlns:p14="http://schemas.microsoft.com/office/powerpoint/2010/main" val="1223751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2006E0-EA18-401E-8109-FF457F66CB30}" type="slidenum">
              <a:rPr lang="en-US" smtClean="0"/>
              <a:t>8</a:t>
            </a:fld>
            <a:endParaRPr lang="en-US"/>
          </a:p>
        </p:txBody>
      </p:sp>
    </p:spTree>
    <p:extLst>
      <p:ext uri="{BB962C8B-B14F-4D97-AF65-F5344CB8AC3E}">
        <p14:creationId xmlns:p14="http://schemas.microsoft.com/office/powerpoint/2010/main" val="3954537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E7FEE2-4885-DF19-652A-33ADE1CD349F}"/>
              </a:ext>
            </a:extLst>
          </p:cNvPr>
          <p:cNvPicPr>
            <a:picLocks noChangeAspect="1"/>
          </p:cNvPicPr>
          <p:nvPr/>
        </p:nvPicPr>
        <p:blipFill rotWithShape="1">
          <a:blip r:embed="rId2">
            <a:extLst>
              <a:ext uri="{28A0092B-C50C-407E-A947-70E740481C1C}">
                <a14:useLocalDpi xmlns:a14="http://schemas.microsoft.com/office/drawing/2010/main" val="0"/>
              </a:ext>
            </a:extLst>
          </a:blip>
          <a:srcRect b="9744"/>
          <a:stretch/>
        </p:blipFill>
        <p:spPr>
          <a:xfrm>
            <a:off x="0" y="6359691"/>
            <a:ext cx="12192000" cy="498309"/>
          </a:xfrm>
          <a:prstGeom prst="rect">
            <a:avLst/>
          </a:prstGeom>
        </p:spPr>
      </p:pic>
      <p:sp>
        <p:nvSpPr>
          <p:cNvPr id="7" name="Rectangle 6">
            <a:extLst>
              <a:ext uri="{FF2B5EF4-FFF2-40B4-BE49-F238E27FC236}">
                <a16:creationId xmlns:a16="http://schemas.microsoft.com/office/drawing/2014/main" id="{42A147E4-3DDD-BEB1-0BE2-FECBC4EC7F86}"/>
              </a:ext>
            </a:extLst>
          </p:cNvPr>
          <p:cNvSpPr/>
          <p:nvPr/>
        </p:nvSpPr>
        <p:spPr>
          <a:xfrm>
            <a:off x="0" y="6359690"/>
            <a:ext cx="12192000" cy="498309"/>
          </a:xfrm>
          <a:prstGeom prst="rect">
            <a:avLst/>
          </a:prstGeom>
          <a:solidFill>
            <a:schemeClr val="accent1">
              <a:alpha val="59000"/>
            </a:schemeClr>
          </a:solidFill>
          <a:ln>
            <a:solidFill>
              <a:schemeClr val="accent1">
                <a:alpha val="5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3" name="Title 8">
            <a:extLst>
              <a:ext uri="{FF2B5EF4-FFF2-40B4-BE49-F238E27FC236}">
                <a16:creationId xmlns:a16="http://schemas.microsoft.com/office/drawing/2014/main" id="{7D7D5401-8135-33C9-AB1C-62251A08F96A}"/>
              </a:ext>
            </a:extLst>
          </p:cNvPr>
          <p:cNvSpPr>
            <a:spLocks noGrp="1"/>
          </p:cNvSpPr>
          <p:nvPr>
            <p:ph type="title" hasCustomPrompt="1"/>
          </p:nvPr>
        </p:nvSpPr>
        <p:spPr>
          <a:xfrm>
            <a:off x="838200" y="608375"/>
            <a:ext cx="10515600" cy="2394898"/>
          </a:xfrm>
          <a:prstGeom prst="rect">
            <a:avLst/>
          </a:prstGeom>
        </p:spPr>
        <p:txBody>
          <a:bodyPr anchor="t" anchorCtr="0">
            <a:noAutofit/>
          </a:bodyPr>
          <a:lstStyle>
            <a:lvl1pPr>
              <a:defRPr sz="7200">
                <a:solidFill>
                  <a:schemeClr val="accent1"/>
                </a:solidFill>
              </a:defRPr>
            </a:lvl1pPr>
          </a:lstStyle>
          <a:p>
            <a:r>
              <a:rPr lang="en-US"/>
              <a:t>Title Slide</a:t>
            </a:r>
          </a:p>
        </p:txBody>
      </p:sp>
      <p:sp>
        <p:nvSpPr>
          <p:cNvPr id="5" name="Rectangle 4">
            <a:extLst>
              <a:ext uri="{FF2B5EF4-FFF2-40B4-BE49-F238E27FC236}">
                <a16:creationId xmlns:a16="http://schemas.microsoft.com/office/drawing/2014/main" id="{8ABB7ECA-6E0B-CF1B-AC2A-A6B0BFECDCE0}"/>
              </a:ext>
            </a:extLst>
          </p:cNvPr>
          <p:cNvSpPr/>
          <p:nvPr/>
        </p:nvSpPr>
        <p:spPr>
          <a:xfrm>
            <a:off x="0" y="3829677"/>
            <a:ext cx="12192000" cy="2531934"/>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C29D19B-E506-6CA9-70F5-EBA353951C5F}"/>
              </a:ext>
            </a:extLst>
          </p:cNvPr>
          <p:cNvGrpSpPr>
            <a:grpSpLocks noChangeAspect="1"/>
          </p:cNvGrpSpPr>
          <p:nvPr/>
        </p:nvGrpSpPr>
        <p:grpSpPr>
          <a:xfrm>
            <a:off x="8203082" y="4622901"/>
            <a:ext cx="2994688" cy="1506471"/>
            <a:chOff x="7279583" y="5264225"/>
            <a:chExt cx="2480431" cy="1247776"/>
          </a:xfrm>
        </p:grpSpPr>
        <p:pic>
          <p:nvPicPr>
            <p:cNvPr id="15" name="Picture 14" descr="A logo with a black background&#10;&#10;Description automatically generated">
              <a:extLst>
                <a:ext uri="{FF2B5EF4-FFF2-40B4-BE49-F238E27FC236}">
                  <a16:creationId xmlns:a16="http://schemas.microsoft.com/office/drawing/2014/main" id="{D4EF4272-74C4-CF16-320A-800CA0A245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9583" y="5264225"/>
              <a:ext cx="1247776" cy="1247776"/>
            </a:xfrm>
            <a:prstGeom prst="rect">
              <a:avLst/>
            </a:prstGeom>
          </p:spPr>
        </p:pic>
        <p:pic>
          <p:nvPicPr>
            <p:cNvPr id="16" name="Picture 15" descr="A logo with a sign and text&#10;&#10;Description automatically generated with medium confidence">
              <a:extLst>
                <a:ext uri="{FF2B5EF4-FFF2-40B4-BE49-F238E27FC236}">
                  <a16:creationId xmlns:a16="http://schemas.microsoft.com/office/drawing/2014/main" id="{0F381467-45B9-5203-6446-E2B146538C4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508989" y="5264225"/>
              <a:ext cx="1251025" cy="1247776"/>
            </a:xfrm>
            <a:prstGeom prst="rect">
              <a:avLst/>
            </a:prstGeom>
          </p:spPr>
        </p:pic>
      </p:grpSp>
      <p:sp>
        <p:nvSpPr>
          <p:cNvPr id="18" name="Text Placeholder 17">
            <a:extLst>
              <a:ext uri="{FF2B5EF4-FFF2-40B4-BE49-F238E27FC236}">
                <a16:creationId xmlns:a16="http://schemas.microsoft.com/office/drawing/2014/main" id="{F9459611-B7D8-AC92-6148-BA54C571A662}"/>
              </a:ext>
            </a:extLst>
          </p:cNvPr>
          <p:cNvSpPr>
            <a:spLocks noGrp="1"/>
          </p:cNvSpPr>
          <p:nvPr>
            <p:ph type="body" sz="quarter" idx="10" hasCustomPrompt="1"/>
          </p:nvPr>
        </p:nvSpPr>
        <p:spPr>
          <a:xfrm>
            <a:off x="838200" y="3159300"/>
            <a:ext cx="3088167" cy="514350"/>
          </a:xfrm>
        </p:spPr>
        <p:txBody>
          <a:bodyPr anchor="ctr">
            <a:normAutofit/>
          </a:bodyPr>
          <a:lstStyle>
            <a:lvl1pPr marL="0" indent="0">
              <a:buNone/>
              <a:defRPr sz="2000">
                <a:solidFill>
                  <a:schemeClr val="tx1">
                    <a:lumMod val="50000"/>
                    <a:lumOff val="50000"/>
                  </a:schemeClr>
                </a:solidFill>
                <a:latin typeface="+mj-lt"/>
              </a:defRPr>
            </a:lvl1pPr>
          </a:lstStyle>
          <a:p>
            <a:pPr lvl="0"/>
            <a:r>
              <a:rPr lang="en-US"/>
              <a:t>Date</a:t>
            </a:r>
          </a:p>
        </p:txBody>
      </p:sp>
    </p:spTree>
    <p:extLst>
      <p:ext uri="{BB962C8B-B14F-4D97-AF65-F5344CB8AC3E}">
        <p14:creationId xmlns:p14="http://schemas.microsoft.com/office/powerpoint/2010/main" val="870411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dy Slide (Foot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E7FEE2-4885-DF19-652A-33ADE1CD349F}"/>
              </a:ext>
            </a:extLst>
          </p:cNvPr>
          <p:cNvPicPr>
            <a:picLocks noChangeAspect="1"/>
          </p:cNvPicPr>
          <p:nvPr/>
        </p:nvPicPr>
        <p:blipFill rotWithShape="1">
          <a:blip r:embed="rId2">
            <a:extLst>
              <a:ext uri="{28A0092B-C50C-407E-A947-70E740481C1C}">
                <a14:useLocalDpi xmlns:a14="http://schemas.microsoft.com/office/drawing/2010/main" val="0"/>
              </a:ext>
            </a:extLst>
          </a:blip>
          <a:srcRect b="9744"/>
          <a:stretch/>
        </p:blipFill>
        <p:spPr>
          <a:xfrm>
            <a:off x="0" y="6359691"/>
            <a:ext cx="12192000" cy="498309"/>
          </a:xfrm>
          <a:prstGeom prst="rect">
            <a:avLst/>
          </a:prstGeom>
        </p:spPr>
      </p:pic>
      <p:sp>
        <p:nvSpPr>
          <p:cNvPr id="7" name="Rectangle 6">
            <a:extLst>
              <a:ext uri="{FF2B5EF4-FFF2-40B4-BE49-F238E27FC236}">
                <a16:creationId xmlns:a16="http://schemas.microsoft.com/office/drawing/2014/main" id="{42A147E4-3DDD-BEB1-0BE2-FECBC4EC7F86}"/>
              </a:ext>
            </a:extLst>
          </p:cNvPr>
          <p:cNvSpPr/>
          <p:nvPr/>
        </p:nvSpPr>
        <p:spPr>
          <a:xfrm>
            <a:off x="0" y="6359690"/>
            <a:ext cx="12192000" cy="498309"/>
          </a:xfrm>
          <a:prstGeom prst="rect">
            <a:avLst/>
          </a:prstGeom>
          <a:solidFill>
            <a:schemeClr val="accent1">
              <a:alpha val="59000"/>
            </a:schemeClr>
          </a:solidFill>
          <a:ln>
            <a:solidFill>
              <a:schemeClr val="accent1">
                <a:alpha val="5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8" name="Slide Number Placeholder 2">
            <a:extLst>
              <a:ext uri="{FF2B5EF4-FFF2-40B4-BE49-F238E27FC236}">
                <a16:creationId xmlns:a16="http://schemas.microsoft.com/office/drawing/2014/main" id="{90085190-BC41-B2FB-F789-A0F962A6F19D}"/>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B582AC-5695-48DB-B28C-201892CC33C9}" type="slidenum">
              <a:rPr lang="en-US" smtClean="0">
                <a:solidFill>
                  <a:schemeClr val="bg1"/>
                </a:solidFill>
              </a:rPr>
              <a:pPr/>
              <a:t>‹#›</a:t>
            </a:fld>
            <a:endParaRPr lang="en-US">
              <a:solidFill>
                <a:schemeClr val="bg1"/>
              </a:solidFill>
            </a:endParaRPr>
          </a:p>
        </p:txBody>
      </p:sp>
      <p:grpSp>
        <p:nvGrpSpPr>
          <p:cNvPr id="6" name="Group 5">
            <a:extLst>
              <a:ext uri="{FF2B5EF4-FFF2-40B4-BE49-F238E27FC236}">
                <a16:creationId xmlns:a16="http://schemas.microsoft.com/office/drawing/2014/main" id="{D65446BA-1134-C4AB-5E71-5989B3354A6A}"/>
              </a:ext>
            </a:extLst>
          </p:cNvPr>
          <p:cNvGrpSpPr>
            <a:grpSpLocks noChangeAspect="1"/>
          </p:cNvGrpSpPr>
          <p:nvPr/>
        </p:nvGrpSpPr>
        <p:grpSpPr>
          <a:xfrm>
            <a:off x="10434258" y="221225"/>
            <a:ext cx="1532147" cy="777240"/>
            <a:chOff x="7526755" y="4455620"/>
            <a:chExt cx="3477899" cy="1764296"/>
          </a:xfrm>
        </p:grpSpPr>
        <p:pic>
          <p:nvPicPr>
            <p:cNvPr id="10" name="Picture 9" descr="IHS Logo.">
              <a:extLst>
                <a:ext uri="{FF2B5EF4-FFF2-40B4-BE49-F238E27FC236}">
                  <a16:creationId xmlns:a16="http://schemas.microsoft.com/office/drawing/2014/main" id="{1E8765CA-4F31-E492-C58E-64A613F124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4478" y="4455620"/>
              <a:ext cx="1750176" cy="1740801"/>
            </a:xfrm>
            <a:prstGeom prst="rect">
              <a:avLst/>
            </a:prstGeom>
          </p:spPr>
        </p:pic>
        <p:pic>
          <p:nvPicPr>
            <p:cNvPr id="13" name="Picture 12" descr="HHS Logo.">
              <a:extLst>
                <a:ext uri="{FF2B5EF4-FFF2-40B4-BE49-F238E27FC236}">
                  <a16:creationId xmlns:a16="http://schemas.microsoft.com/office/drawing/2014/main" id="{368F5885-6A78-51F9-BB3F-EA84F2689C0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526755" y="4455620"/>
              <a:ext cx="1842403" cy="1764296"/>
            </a:xfrm>
            <a:prstGeom prst="rect">
              <a:avLst/>
            </a:prstGeom>
          </p:spPr>
        </p:pic>
      </p:grpSp>
      <p:sp>
        <p:nvSpPr>
          <p:cNvPr id="2" name="Text Placeholder 10">
            <a:extLst>
              <a:ext uri="{FF2B5EF4-FFF2-40B4-BE49-F238E27FC236}">
                <a16:creationId xmlns:a16="http://schemas.microsoft.com/office/drawing/2014/main" id="{0201B874-2F6D-5E68-7BD4-09D81751ECDC}"/>
              </a:ext>
            </a:extLst>
          </p:cNvPr>
          <p:cNvSpPr>
            <a:spLocks noGrp="1"/>
          </p:cNvSpPr>
          <p:nvPr>
            <p:ph type="body" sz="quarter" idx="10" hasCustomPrompt="1"/>
          </p:nvPr>
        </p:nvSpPr>
        <p:spPr>
          <a:xfrm>
            <a:off x="667688" y="1164697"/>
            <a:ext cx="10856624" cy="341632"/>
          </a:xfrm>
        </p:spPr>
        <p:txBody>
          <a:bodyPr anchor="t" anchorCtr="0">
            <a:spAutoFit/>
          </a:bodyPr>
          <a:lstStyle>
            <a:lvl1pPr marL="0" indent="0">
              <a:buNone/>
              <a:defRPr sz="1800" i="1">
                <a:solidFill>
                  <a:schemeClr val="tx1">
                    <a:lumMod val="65000"/>
                    <a:lumOff val="35000"/>
                  </a:schemeClr>
                </a:solidFill>
                <a:latin typeface="+mj-lt"/>
              </a:defRPr>
            </a:lvl1pPr>
          </a:lstStyle>
          <a:p>
            <a:pPr lvl="0"/>
            <a:r>
              <a:rPr lang="en-US"/>
              <a:t>Subhead</a:t>
            </a:r>
          </a:p>
        </p:txBody>
      </p:sp>
      <p:sp>
        <p:nvSpPr>
          <p:cNvPr id="3" name="Title 8">
            <a:extLst>
              <a:ext uri="{FF2B5EF4-FFF2-40B4-BE49-F238E27FC236}">
                <a16:creationId xmlns:a16="http://schemas.microsoft.com/office/drawing/2014/main" id="{7D7D5401-8135-33C9-AB1C-62251A08F96A}"/>
              </a:ext>
            </a:extLst>
          </p:cNvPr>
          <p:cNvSpPr>
            <a:spLocks noGrp="1"/>
          </p:cNvSpPr>
          <p:nvPr>
            <p:ph type="title"/>
          </p:nvPr>
        </p:nvSpPr>
        <p:spPr>
          <a:xfrm>
            <a:off x="667688" y="435829"/>
            <a:ext cx="9657412" cy="711934"/>
          </a:xfrm>
          <a:prstGeom prst="rect">
            <a:avLst/>
          </a:prstGeom>
        </p:spPr>
        <p:txBody>
          <a:bodyPr anchor="t" anchorCtr="0">
            <a:spAutoFit/>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04090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dy Slide (Right Accent)">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E54A34FA-7FE1-8ED8-82E2-194FA3269F0A}"/>
              </a:ext>
            </a:extLst>
          </p:cNvPr>
          <p:cNvSpPr>
            <a:spLocks noGrp="1"/>
          </p:cNvSpPr>
          <p:nvPr>
            <p:ph type="body" sz="quarter" idx="11" hasCustomPrompt="1"/>
          </p:nvPr>
        </p:nvSpPr>
        <p:spPr>
          <a:xfrm>
            <a:off x="667688" y="1164697"/>
            <a:ext cx="7947478" cy="341632"/>
          </a:xfrm>
        </p:spPr>
        <p:txBody>
          <a:bodyPr wrap="square" anchor="t" anchorCtr="0">
            <a:spAutoFit/>
          </a:bodyPr>
          <a:lstStyle>
            <a:lvl1pPr marL="0" indent="0">
              <a:buNone/>
              <a:defRPr sz="1800" i="1">
                <a:solidFill>
                  <a:schemeClr val="tx1">
                    <a:lumMod val="65000"/>
                    <a:lumOff val="35000"/>
                  </a:schemeClr>
                </a:solidFill>
                <a:latin typeface="+mj-lt"/>
              </a:defRPr>
            </a:lvl1pPr>
          </a:lstStyle>
          <a:p>
            <a:pPr lvl="0"/>
            <a:r>
              <a:rPr lang="en-US"/>
              <a:t>Subhead</a:t>
            </a:r>
          </a:p>
        </p:txBody>
      </p:sp>
      <p:sp>
        <p:nvSpPr>
          <p:cNvPr id="5" name="Rectangle 4">
            <a:extLst>
              <a:ext uri="{FF2B5EF4-FFF2-40B4-BE49-F238E27FC236}">
                <a16:creationId xmlns:a16="http://schemas.microsoft.com/office/drawing/2014/main" id="{A753EB87-27F2-CA4B-5045-1BA0799BD93B}"/>
              </a:ext>
            </a:extLst>
          </p:cNvPr>
          <p:cNvSpPr/>
          <p:nvPr/>
        </p:nvSpPr>
        <p:spPr>
          <a:xfrm>
            <a:off x="9147048" y="0"/>
            <a:ext cx="3044952"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lide Number Placeholder 2">
            <a:extLst>
              <a:ext uri="{FF2B5EF4-FFF2-40B4-BE49-F238E27FC236}">
                <a16:creationId xmlns:a16="http://schemas.microsoft.com/office/drawing/2014/main" id="{90085190-BC41-B2FB-F789-A0F962A6F19D}"/>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B582AC-5695-48DB-B28C-201892CC33C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4">
            <a:extLst>
              <a:ext uri="{FF2B5EF4-FFF2-40B4-BE49-F238E27FC236}">
                <a16:creationId xmlns:a16="http://schemas.microsoft.com/office/drawing/2014/main" id="{F37C91DF-7EDE-538A-768A-4E07C89F87DD}"/>
              </a:ext>
            </a:extLst>
          </p:cNvPr>
          <p:cNvSpPr txBox="1">
            <a:spLocks/>
          </p:cNvSpPr>
          <p:nvPr/>
        </p:nvSpPr>
        <p:spPr>
          <a:xfrm>
            <a:off x="667688" y="421788"/>
            <a:ext cx="10686112" cy="77174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srgbClr val="A1AE72"/>
              </a:solidFill>
              <a:effectLst/>
              <a:uLnTx/>
              <a:uFillTx/>
              <a:latin typeface="Calibri Light" panose="020F0302020204030204"/>
              <a:ea typeface="+mn-ea"/>
              <a:cs typeface="+mn-cs"/>
            </a:endParaRPr>
          </a:p>
        </p:txBody>
      </p:sp>
      <p:sp>
        <p:nvSpPr>
          <p:cNvPr id="4" name="Title 8">
            <a:extLst>
              <a:ext uri="{FF2B5EF4-FFF2-40B4-BE49-F238E27FC236}">
                <a16:creationId xmlns:a16="http://schemas.microsoft.com/office/drawing/2014/main" id="{26634830-4EFB-F178-B076-AF502B853A90}"/>
              </a:ext>
            </a:extLst>
          </p:cNvPr>
          <p:cNvSpPr>
            <a:spLocks noGrp="1"/>
          </p:cNvSpPr>
          <p:nvPr>
            <p:ph type="title"/>
          </p:nvPr>
        </p:nvSpPr>
        <p:spPr>
          <a:xfrm>
            <a:off x="667688" y="435829"/>
            <a:ext cx="7947478" cy="711934"/>
          </a:xfrm>
          <a:prstGeom prst="rect">
            <a:avLst/>
          </a:prstGeom>
        </p:spPr>
        <p:txBody>
          <a:bodyPr anchor="t" anchorCtr="0">
            <a:spAutoFit/>
          </a:bodyPr>
          <a:lstStyle>
            <a:lvl1pPr>
              <a:defRPr>
                <a:solidFill>
                  <a:schemeClr val="accent1"/>
                </a:solidFill>
              </a:defRPr>
            </a:lvl1pPr>
          </a:lstStyle>
          <a:p>
            <a:r>
              <a:rPr lang="en-US"/>
              <a:t>Click to edit Master title style</a:t>
            </a:r>
          </a:p>
        </p:txBody>
      </p:sp>
      <p:grpSp>
        <p:nvGrpSpPr>
          <p:cNvPr id="15" name="Group 14">
            <a:extLst>
              <a:ext uri="{FF2B5EF4-FFF2-40B4-BE49-F238E27FC236}">
                <a16:creationId xmlns:a16="http://schemas.microsoft.com/office/drawing/2014/main" id="{967F6F4A-E9D8-402B-5250-6B6472019A5A}"/>
              </a:ext>
            </a:extLst>
          </p:cNvPr>
          <p:cNvGrpSpPr/>
          <p:nvPr/>
        </p:nvGrpSpPr>
        <p:grpSpPr>
          <a:xfrm>
            <a:off x="10434258" y="221225"/>
            <a:ext cx="1532147" cy="777240"/>
            <a:chOff x="10377108" y="312668"/>
            <a:chExt cx="1532147" cy="777240"/>
          </a:xfrm>
        </p:grpSpPr>
        <p:pic>
          <p:nvPicPr>
            <p:cNvPr id="7" name="Picture 6" descr="IHS Logo.">
              <a:extLst>
                <a:ext uri="{FF2B5EF4-FFF2-40B4-BE49-F238E27FC236}">
                  <a16:creationId xmlns:a16="http://schemas.microsoft.com/office/drawing/2014/main" id="{9C51D323-5073-CA2B-6DC7-C0DCA6C6B23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1138236" y="312668"/>
              <a:ext cx="771019" cy="766890"/>
            </a:xfrm>
            <a:prstGeom prst="rect">
              <a:avLst/>
            </a:prstGeom>
            <a:noFill/>
          </p:spPr>
        </p:pic>
        <p:pic>
          <p:nvPicPr>
            <p:cNvPr id="9" name="Picture 8" descr="HHS Logo.">
              <a:extLst>
                <a:ext uri="{FF2B5EF4-FFF2-40B4-BE49-F238E27FC236}">
                  <a16:creationId xmlns:a16="http://schemas.microsoft.com/office/drawing/2014/main" id="{AF1E11D0-2F14-CFB9-F8C0-5070B27A983E}"/>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377108" y="312668"/>
              <a:ext cx="811649" cy="777240"/>
            </a:xfrm>
            <a:prstGeom prst="rect">
              <a:avLst/>
            </a:prstGeom>
          </p:spPr>
        </p:pic>
      </p:grpSp>
    </p:spTree>
    <p:extLst>
      <p:ext uri="{BB962C8B-B14F-4D97-AF65-F5344CB8AC3E}">
        <p14:creationId xmlns:p14="http://schemas.microsoft.com/office/powerpoint/2010/main" val="295419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Slide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35AB0C-77A7-E8DE-FDC5-E282C2863F17}"/>
              </a:ext>
            </a:extLst>
          </p:cNvPr>
          <p:cNvSpPr/>
          <p:nvPr/>
        </p:nvSpPr>
        <p:spPr>
          <a:xfrm>
            <a:off x="0" y="0"/>
            <a:ext cx="12192000"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A40EE900-5BE5-8668-4780-6AA44468D324}"/>
              </a:ext>
            </a:extLst>
          </p:cNvPr>
          <p:cNvSpPr>
            <a:spLocks/>
          </p:cNvSpPr>
          <p:nvPr/>
        </p:nvSpPr>
        <p:spPr>
          <a:xfrm>
            <a:off x="1462117" y="2082340"/>
            <a:ext cx="2128514" cy="2128514"/>
          </a:xfrm>
          <a:prstGeom prst="ellipse">
            <a:avLst/>
          </a:prstGeom>
          <a:solidFill>
            <a:srgbClr val="E7EFF5"/>
          </a:solidFill>
          <a:ln w="381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13">
            <a:extLst>
              <a:ext uri="{FF2B5EF4-FFF2-40B4-BE49-F238E27FC236}">
                <a16:creationId xmlns:a16="http://schemas.microsoft.com/office/drawing/2014/main" id="{D6EED315-FBEB-9940-2AD2-57A1C6907032}"/>
              </a:ext>
            </a:extLst>
          </p:cNvPr>
          <p:cNvSpPr>
            <a:spLocks noGrp="1"/>
          </p:cNvSpPr>
          <p:nvPr>
            <p:ph type="body" sz="quarter" idx="15" hasCustomPrompt="1"/>
          </p:nvPr>
        </p:nvSpPr>
        <p:spPr>
          <a:xfrm>
            <a:off x="3804587" y="1810777"/>
            <a:ext cx="7213600" cy="1997075"/>
          </a:xfrm>
        </p:spPr>
        <p:txBody>
          <a:bodyPr anchor="b">
            <a:normAutofit/>
          </a:bodyPr>
          <a:lstStyle>
            <a:lvl1pPr marL="0" indent="0">
              <a:buNone/>
              <a:defRPr sz="5400" b="1">
                <a:solidFill>
                  <a:schemeClr val="bg1"/>
                </a:solidFill>
                <a:latin typeface="+mj-lt"/>
              </a:defRPr>
            </a:lvl1pPr>
          </a:lstStyle>
          <a:p>
            <a:pPr lvl="0"/>
            <a:r>
              <a:rPr lang="en-US"/>
              <a:t>Section Title</a:t>
            </a:r>
          </a:p>
        </p:txBody>
      </p:sp>
      <p:sp>
        <p:nvSpPr>
          <p:cNvPr id="18" name="Text Placeholder 17">
            <a:extLst>
              <a:ext uri="{FF2B5EF4-FFF2-40B4-BE49-F238E27FC236}">
                <a16:creationId xmlns:a16="http://schemas.microsoft.com/office/drawing/2014/main" id="{616B1E97-2DB8-C0C1-F51B-5DC58022D722}"/>
              </a:ext>
            </a:extLst>
          </p:cNvPr>
          <p:cNvSpPr>
            <a:spLocks noGrp="1"/>
          </p:cNvSpPr>
          <p:nvPr>
            <p:ph type="body" sz="quarter" idx="16" hasCustomPrompt="1"/>
          </p:nvPr>
        </p:nvSpPr>
        <p:spPr>
          <a:xfrm>
            <a:off x="3804587" y="3807852"/>
            <a:ext cx="7213600" cy="857250"/>
          </a:xfrm>
        </p:spPr>
        <p:txBody>
          <a:bodyPr>
            <a:noAutofit/>
          </a:bodyPr>
          <a:lstStyle>
            <a:lvl1pPr marL="0" indent="0">
              <a:buNone/>
              <a:defRPr sz="2400" i="0">
                <a:solidFill>
                  <a:schemeClr val="bg1"/>
                </a:solidFill>
                <a:latin typeface="+mj-lt"/>
              </a:defRPr>
            </a:lvl1pPr>
          </a:lstStyle>
          <a:p>
            <a:pPr lvl="0"/>
            <a:r>
              <a:rPr lang="en-US"/>
              <a:t>Subtitle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6635" y="2073106"/>
            <a:ext cx="2128603" cy="2117200"/>
          </a:xfrm>
          <a:prstGeom prst="rect">
            <a:avLst/>
          </a:prstGeom>
        </p:spPr>
      </p:pic>
    </p:spTree>
    <p:extLst>
      <p:ext uri="{BB962C8B-B14F-4D97-AF65-F5344CB8AC3E}">
        <p14:creationId xmlns:p14="http://schemas.microsoft.com/office/powerpoint/2010/main" val="269957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use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A1DAFE-86F1-C731-6EBA-BE9EFC3006B6}"/>
              </a:ext>
            </a:extLst>
          </p:cNvPr>
          <p:cNvPicPr>
            <a:picLocks noChangeAspect="1"/>
          </p:cNvPicPr>
          <p:nvPr/>
        </p:nvPicPr>
        <p:blipFill rotWithShape="1">
          <a:blip r:embed="rId2">
            <a:extLst>
              <a:ext uri="{28A0092B-C50C-407E-A947-70E740481C1C}">
                <a14:useLocalDpi xmlns:a14="http://schemas.microsoft.com/office/drawing/2010/main" val="0"/>
              </a:ext>
            </a:extLst>
          </a:blip>
          <a:srcRect l="-25" t="12491" r="25" b="12491"/>
          <a:stretch/>
        </p:blipFill>
        <p:spPr>
          <a:xfrm>
            <a:off x="1524" y="0"/>
            <a:ext cx="12188952" cy="6858000"/>
          </a:xfrm>
          <a:prstGeom prst="rect">
            <a:avLst/>
          </a:prstGeom>
        </p:spPr>
      </p:pic>
      <p:sp>
        <p:nvSpPr>
          <p:cNvPr id="3" name="Rectangle 2">
            <a:extLst>
              <a:ext uri="{FF2B5EF4-FFF2-40B4-BE49-F238E27FC236}">
                <a16:creationId xmlns:a16="http://schemas.microsoft.com/office/drawing/2014/main" id="{5186ACDC-EA3B-1A68-9DC3-9C855ECD1254}"/>
              </a:ext>
            </a:extLst>
          </p:cNvPr>
          <p:cNvSpPr/>
          <p:nvPr userDrawn="1"/>
        </p:nvSpPr>
        <p:spPr>
          <a:xfrm>
            <a:off x="0" y="7067"/>
            <a:ext cx="12188952" cy="6858000"/>
          </a:xfrm>
          <a:prstGeom prst="rect">
            <a:avLst/>
          </a:prstGeom>
          <a:solidFill>
            <a:schemeClr val="accent1">
              <a:lumMod val="50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727D1004-5BE8-6994-807E-701A455AC162}"/>
              </a:ext>
            </a:extLst>
          </p:cNvPr>
          <p:cNvGrpSpPr/>
          <p:nvPr userDrawn="1"/>
        </p:nvGrpSpPr>
        <p:grpSpPr>
          <a:xfrm>
            <a:off x="3944855" y="1281057"/>
            <a:ext cx="4302290" cy="4295887"/>
            <a:chOff x="3992880" y="1325880"/>
            <a:chExt cx="4206240" cy="4206241"/>
          </a:xfrm>
        </p:grpSpPr>
        <p:sp>
          <p:nvSpPr>
            <p:cNvPr id="8" name="Oval 7">
              <a:extLst>
                <a:ext uri="{FF2B5EF4-FFF2-40B4-BE49-F238E27FC236}">
                  <a16:creationId xmlns:a16="http://schemas.microsoft.com/office/drawing/2014/main" id="{7A39C289-9B30-E6BA-F1CD-578F60B20011}"/>
                </a:ext>
              </a:extLst>
            </p:cNvPr>
            <p:cNvSpPr>
              <a:spLocks noChangeAspect="1"/>
            </p:cNvSpPr>
            <p:nvPr userDrawn="1"/>
          </p:nvSpPr>
          <p:spPr>
            <a:xfrm>
              <a:off x="3992880" y="1325880"/>
              <a:ext cx="4206240" cy="4206241"/>
            </a:xfrm>
            <a:prstGeom prst="ellipse">
              <a:avLst/>
            </a:prstGeom>
            <a:solidFill>
              <a:schemeClr val="bg1"/>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white"/>
                </a:solidFill>
                <a:effectLst/>
                <a:uLnTx/>
                <a:uFillTx/>
                <a:latin typeface="+mn-lt"/>
                <a:ea typeface="+mn-ea"/>
                <a:cs typeface="+mn-cs"/>
              </a:endParaRPr>
            </a:p>
          </p:txBody>
        </p:sp>
        <p:sp>
          <p:nvSpPr>
            <p:cNvPr id="9" name="Title 4">
              <a:extLst>
                <a:ext uri="{FF2B5EF4-FFF2-40B4-BE49-F238E27FC236}">
                  <a16:creationId xmlns:a16="http://schemas.microsoft.com/office/drawing/2014/main" id="{2449D1F4-CE5E-527B-DD18-992A10B94CE8}"/>
                </a:ext>
              </a:extLst>
            </p:cNvPr>
            <p:cNvSpPr txBox="1">
              <a:spLocks/>
            </p:cNvSpPr>
            <p:nvPr/>
          </p:nvSpPr>
          <p:spPr>
            <a:xfrm>
              <a:off x="4053544" y="3043127"/>
              <a:ext cx="4084912" cy="771746"/>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endParaRPr kumimoji="0" lang="en-US" sz="4400" b="1" i="0" u="none" strike="noStrike" kern="1200" cap="none" spc="-50" normalizeH="0" baseline="0" noProof="0">
                <a:ln>
                  <a:noFill/>
                </a:ln>
                <a:solidFill>
                  <a:srgbClr val="A1AE72"/>
                </a:solidFill>
                <a:effectLst/>
                <a:uLnTx/>
                <a:uFillTx/>
                <a:latin typeface="+mn-lt"/>
                <a:ea typeface="Calibri Light"/>
                <a:cs typeface="Calibri Light"/>
              </a:endParaRPr>
            </a:p>
          </p:txBody>
        </p:sp>
      </p:grpSp>
      <p:sp>
        <p:nvSpPr>
          <p:cNvPr id="5" name="TextBox 4"/>
          <p:cNvSpPr txBox="1"/>
          <p:nvPr userDrawn="1"/>
        </p:nvSpPr>
        <p:spPr>
          <a:xfrm>
            <a:off x="4294598" y="1819137"/>
            <a:ext cx="3616504" cy="1764586"/>
          </a:xfrm>
          <a:prstGeom prst="rect">
            <a:avLst/>
          </a:prstGeom>
          <a:noFill/>
        </p:spPr>
        <p:txBody>
          <a:bodyPr wrap="square" rtlCol="0" anchor="ctr" anchorCtr="1">
            <a:spAutoFit/>
          </a:bodyPr>
          <a:lstStyle/>
          <a:p>
            <a:pPr algn="ctr">
              <a:lnSpc>
                <a:spcPts val="4000"/>
              </a:lnSpc>
            </a:pPr>
            <a:r>
              <a:rPr lang="en-US" sz="4400">
                <a:solidFill>
                  <a:schemeClr val="accent1">
                    <a:lumMod val="50000"/>
                  </a:schemeClr>
                </a:solidFill>
              </a:rPr>
              <a:t>Discussion</a:t>
            </a:r>
            <a:r>
              <a:rPr lang="en-US" sz="4400" baseline="0">
                <a:solidFill>
                  <a:schemeClr val="accent1">
                    <a:lumMod val="50000"/>
                  </a:schemeClr>
                </a:solidFill>
              </a:rPr>
              <a:t> Break</a:t>
            </a:r>
          </a:p>
          <a:p>
            <a:pPr algn="ctr"/>
            <a:endParaRPr lang="en-US" baseline="0"/>
          </a:p>
          <a:p>
            <a:pPr algn="ctr"/>
            <a:r>
              <a:rPr lang="en-US" sz="2400" baseline="0"/>
              <a:t>Supporting Text</a:t>
            </a:r>
            <a:endParaRPr lang="en-US" sz="2400"/>
          </a:p>
        </p:txBody>
      </p:sp>
    </p:spTree>
    <p:extLst>
      <p:ext uri="{BB962C8B-B14F-4D97-AF65-F5344CB8AC3E}">
        <p14:creationId xmlns:p14="http://schemas.microsoft.com/office/powerpoint/2010/main" val="116577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7AC6EB-DAA0-2CE6-56D6-46D41CBF9F68}"/>
              </a:ext>
            </a:extLst>
          </p:cNvPr>
          <p:cNvPicPr>
            <a:picLocks noChangeAspect="1"/>
          </p:cNvPicPr>
          <p:nvPr/>
        </p:nvPicPr>
        <p:blipFill rotWithShape="1">
          <a:blip r:embed="rId2">
            <a:extLst>
              <a:ext uri="{28A0092B-C50C-407E-A947-70E740481C1C}">
                <a14:useLocalDpi xmlns:a14="http://schemas.microsoft.com/office/drawing/2010/main" val="0"/>
              </a:ext>
            </a:extLst>
          </a:blip>
          <a:srcRect b="9744"/>
          <a:stretch/>
        </p:blipFill>
        <p:spPr>
          <a:xfrm>
            <a:off x="0" y="6359691"/>
            <a:ext cx="12192000" cy="498309"/>
          </a:xfrm>
          <a:prstGeom prst="rect">
            <a:avLst/>
          </a:prstGeom>
        </p:spPr>
      </p:pic>
      <p:sp>
        <p:nvSpPr>
          <p:cNvPr id="5" name="Rectangle 4">
            <a:extLst>
              <a:ext uri="{FF2B5EF4-FFF2-40B4-BE49-F238E27FC236}">
                <a16:creationId xmlns:a16="http://schemas.microsoft.com/office/drawing/2014/main" id="{11358E4B-E18E-BA58-3063-F405DBF8EBC4}"/>
              </a:ext>
            </a:extLst>
          </p:cNvPr>
          <p:cNvSpPr/>
          <p:nvPr/>
        </p:nvSpPr>
        <p:spPr>
          <a:xfrm>
            <a:off x="0" y="6359690"/>
            <a:ext cx="12192000" cy="498309"/>
          </a:xfrm>
          <a:prstGeom prst="rect">
            <a:avLst/>
          </a:prstGeom>
          <a:solidFill>
            <a:schemeClr val="accent1">
              <a:alpha val="59000"/>
            </a:schemeClr>
          </a:solidFill>
          <a:ln>
            <a:solidFill>
              <a:schemeClr val="accent1">
                <a:alpha val="5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6" name="Rectangle 5">
            <a:extLst>
              <a:ext uri="{FF2B5EF4-FFF2-40B4-BE49-F238E27FC236}">
                <a16:creationId xmlns:a16="http://schemas.microsoft.com/office/drawing/2014/main" id="{812EDA25-33C8-6DC5-0A19-E541D32F25E8}"/>
              </a:ext>
            </a:extLst>
          </p:cNvPr>
          <p:cNvSpPr/>
          <p:nvPr/>
        </p:nvSpPr>
        <p:spPr>
          <a:xfrm>
            <a:off x="0" y="0"/>
            <a:ext cx="12192000" cy="6361611"/>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ogo with a sign and text&#10;&#10;Description automatically generated with medium confidence">
            <a:extLst>
              <a:ext uri="{FF2B5EF4-FFF2-40B4-BE49-F238E27FC236}">
                <a16:creationId xmlns:a16="http://schemas.microsoft.com/office/drawing/2014/main" id="{558E5AB0-0C5C-CDE1-30C6-C6D3084C5A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7036" y="1714500"/>
            <a:ext cx="3437928" cy="3429000"/>
          </a:xfrm>
          <a:prstGeom prst="rect">
            <a:avLst/>
          </a:prstGeom>
        </p:spPr>
      </p:pic>
    </p:spTree>
    <p:extLst>
      <p:ext uri="{BB962C8B-B14F-4D97-AF65-F5344CB8AC3E}">
        <p14:creationId xmlns:p14="http://schemas.microsoft.com/office/powerpoint/2010/main" val="1159666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04D456-4C20-A6A5-BC19-8B5FA73CA3EE}"/>
              </a:ext>
            </a:extLst>
          </p:cNvPr>
          <p:cNvSpPr>
            <a:spLocks noGrp="1"/>
          </p:cNvSpPr>
          <p:nvPr>
            <p:ph type="title"/>
          </p:nvPr>
        </p:nvSpPr>
        <p:spPr>
          <a:xfrm>
            <a:off x="667688" y="435830"/>
            <a:ext cx="10856624" cy="10705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326D904-3E41-2426-3705-1A07F3DE7355}"/>
              </a:ext>
            </a:extLst>
          </p:cNvPr>
          <p:cNvSpPr>
            <a:spLocks noGrp="1"/>
          </p:cNvSpPr>
          <p:nvPr>
            <p:ph type="body" idx="1"/>
          </p:nvPr>
        </p:nvSpPr>
        <p:spPr>
          <a:xfrm>
            <a:off x="667688" y="1825625"/>
            <a:ext cx="1085662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7">
            <a:extLst>
              <a:ext uri="{FF2B5EF4-FFF2-40B4-BE49-F238E27FC236}">
                <a16:creationId xmlns:a16="http://schemas.microsoft.com/office/drawing/2014/main" id="{7F989F88-0F4F-63CA-7E8B-55B3D17A2451}"/>
              </a:ext>
            </a:extLst>
          </p:cNvPr>
          <p:cNvSpPr>
            <a:spLocks noGrp="1"/>
          </p:cNvSpPr>
          <p:nvPr>
            <p:ph type="dt" sz="half" idx="2"/>
          </p:nvPr>
        </p:nvSpPr>
        <p:spPr>
          <a:xfrm>
            <a:off x="225595" y="6422943"/>
            <a:ext cx="2743200" cy="365125"/>
          </a:xfrm>
          <a:prstGeom prst="rect">
            <a:avLst/>
          </a:prstGeom>
        </p:spPr>
        <p:txBody>
          <a:bodyPr anchor="ctr"/>
          <a:lstStyle>
            <a:lvl1pPr>
              <a:defRPr sz="1200"/>
            </a:lvl1pPr>
          </a:lstStyle>
          <a:p>
            <a:fld id="{98BD16F8-CF92-4FA1-9835-07755904ED58}" type="datetime1">
              <a:rPr lang="en-US" smtClean="0"/>
              <a:t>10/8/26</a:t>
            </a:fld>
            <a:endParaRPr lang="en-US"/>
          </a:p>
        </p:txBody>
      </p:sp>
      <p:sp>
        <p:nvSpPr>
          <p:cNvPr id="4" name="Slide Number Placeholder 2">
            <a:extLst>
              <a:ext uri="{FF2B5EF4-FFF2-40B4-BE49-F238E27FC236}">
                <a16:creationId xmlns:a16="http://schemas.microsoft.com/office/drawing/2014/main" id="{0C8CC00C-0C44-66A1-A66D-A2D44855CE09}"/>
              </a:ext>
            </a:extLst>
          </p:cNvPr>
          <p:cNvSpPr>
            <a:spLocks noGrp="1"/>
          </p:cNvSpPr>
          <p:nvPr/>
        </p:nvSpPr>
        <p:spPr>
          <a:xfrm>
            <a:off x="10654380" y="6422943"/>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200" b="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B582AC-5695-48DB-B28C-201892CC33C9}"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1641249028"/>
      </p:ext>
    </p:extLst>
  </p:cSld>
  <p:clrMap bg1="lt1" tx1="dk1" bg2="lt2" tx2="dk2" accent1="accent1" accent2="accent2" accent3="accent3" accent4="accent4" accent5="accent5" accent6="accent6" hlink="hlink" folHlink="folHlink"/>
  <p:sldLayoutIdLst>
    <p:sldLayoutId id="2147484078" r:id="rId1"/>
    <p:sldLayoutId id="2147484080" r:id="rId2"/>
    <p:sldLayoutId id="2147484084" r:id="rId3"/>
    <p:sldLayoutId id="2147484085" r:id="rId4"/>
    <p:sldLayoutId id="2147484088" r:id="rId5"/>
    <p:sldLayoutId id="2147484089" r:id="rId6"/>
  </p:sldLayoutIdLst>
  <p:hf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cdc.gov/hantavirus/media/pdfs/2025/01/HantavirusBrochure-508.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hyperlink" Target="https://www.cdc.gov/hantavirus/about/andesvirus.html" TargetMode="External"/><Relationship Id="rId3" Type="http://schemas.openxmlformats.org/officeDocument/2006/relationships/hyperlink" Target="https://www.cdc.gov/hantavirus/data-research/cases/index.html" TargetMode="External"/><Relationship Id="rId7" Type="http://schemas.openxmlformats.org/officeDocument/2006/relationships/hyperlink" Target="https://www.britannica.com/science/hantavirus" TargetMode="External"/><Relationship Id="rId12" Type="http://schemas.openxmlformats.org/officeDocument/2006/relationships/hyperlink" Target="https://www.britannica.com/animal/cotton-rat" TargetMode="External"/><Relationship Id="rId2" Type="http://schemas.openxmlformats.org/officeDocument/2006/relationships/hyperlink" Target="https://www.cdc.gov/hantavirus/about/index.html" TargetMode="External"/><Relationship Id="rId1" Type="http://schemas.openxmlformats.org/officeDocument/2006/relationships/slideLayout" Target="../slideLayouts/slideLayout2.xml"/><Relationship Id="rId6" Type="http://schemas.openxmlformats.org/officeDocument/2006/relationships/hyperlink" Target="https://my.clevelandclinic.org/health/diseases/17897-hantavirus-pulmonary-syndrome" TargetMode="External"/><Relationship Id="rId11" Type="http://schemas.openxmlformats.org/officeDocument/2006/relationships/hyperlink" Target="https://ar.inspiredpencil.com/pictures-2023/deer-mice-habitat" TargetMode="External"/><Relationship Id="rId5" Type="http://schemas.openxmlformats.org/officeDocument/2006/relationships/hyperlink" Target="https://www.who.int/news-room/fact-sheets/detail/hantavirus" TargetMode="External"/><Relationship Id="rId10" Type="http://schemas.openxmlformats.org/officeDocument/2006/relationships/hyperlink" Target="https://www.paho.org/sites/default/files/2026/07/phsa-elnino-regional-20262027-24june2026.pdf" TargetMode="External"/><Relationship Id="rId4" Type="http://schemas.openxmlformats.org/officeDocument/2006/relationships/hyperlink" Target="https://www.cdc.gov/hantavirus/prevention/index.html" TargetMode="External"/><Relationship Id="rId9" Type="http://schemas.openxmlformats.org/officeDocument/2006/relationships/hyperlink" Target="https://wwwnc.cdc.gov/eid/article/5/1/99-0110_articl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917C4D-87FD-130F-2D2E-B1AFDEC6F4B3}"/>
              </a:ext>
            </a:extLst>
          </p:cNvPr>
          <p:cNvSpPr>
            <a:spLocks noGrp="1"/>
          </p:cNvSpPr>
          <p:nvPr>
            <p:ph type="title"/>
          </p:nvPr>
        </p:nvSpPr>
        <p:spPr/>
        <p:txBody>
          <a:bodyPr/>
          <a:lstStyle/>
          <a:p>
            <a:r>
              <a:rPr lang="en-US" dirty="0"/>
              <a:t>Hantavirus</a:t>
            </a:r>
          </a:p>
        </p:txBody>
      </p:sp>
      <p:sp>
        <p:nvSpPr>
          <p:cNvPr id="4" name="Text Placeholder 3">
            <a:extLst>
              <a:ext uri="{FF2B5EF4-FFF2-40B4-BE49-F238E27FC236}">
                <a16:creationId xmlns:a16="http://schemas.microsoft.com/office/drawing/2014/main" id="{B0A7105C-3DA0-8AFA-E976-85E9F5052177}"/>
              </a:ext>
            </a:extLst>
          </p:cNvPr>
          <p:cNvSpPr>
            <a:spLocks noGrp="1"/>
          </p:cNvSpPr>
          <p:nvPr>
            <p:ph type="body" sz="quarter" idx="10"/>
          </p:nvPr>
        </p:nvSpPr>
        <p:spPr/>
        <p:txBody>
          <a:bodyPr/>
          <a:lstStyle/>
          <a:p>
            <a:r>
              <a:rPr lang="en-US" dirty="0">
                <a:ea typeface="Calibri Light"/>
                <a:cs typeface="Calibri Light"/>
              </a:rPr>
              <a:t>10/22/2026</a:t>
            </a:r>
            <a:endParaRPr lang="en-US" dirty="0"/>
          </a:p>
        </p:txBody>
      </p:sp>
      <p:sp>
        <p:nvSpPr>
          <p:cNvPr id="9" name="Title 1">
            <a:extLst>
              <a:ext uri="{FF2B5EF4-FFF2-40B4-BE49-F238E27FC236}">
                <a16:creationId xmlns:a16="http://schemas.microsoft.com/office/drawing/2014/main" id="{B699BC98-FC16-D652-4283-B12E86A37AB5}"/>
              </a:ext>
            </a:extLst>
          </p:cNvPr>
          <p:cNvSpPr txBox="1">
            <a:spLocks/>
          </p:cNvSpPr>
          <p:nvPr/>
        </p:nvSpPr>
        <p:spPr>
          <a:xfrm>
            <a:off x="838200" y="4495298"/>
            <a:ext cx="9258300" cy="1200329"/>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1"/>
                </a:solidFill>
                <a:latin typeface="+mn-lt"/>
              </a:rPr>
              <a:t>Indian Health Service</a:t>
            </a:r>
            <a:endParaRPr lang="en-US">
              <a:solidFill>
                <a:schemeClr val="bg1"/>
              </a:solidFill>
            </a:endParaRPr>
          </a:p>
          <a:p>
            <a:r>
              <a:rPr lang="en-US" sz="4000">
                <a:solidFill>
                  <a:schemeClr val="bg1"/>
                </a:solidFill>
                <a:latin typeface="+mn-lt"/>
              </a:rPr>
              <a:t>LCDR</a:t>
            </a:r>
            <a:r>
              <a:rPr lang="en-US" sz="4000" b="1">
                <a:solidFill>
                  <a:schemeClr val="bg1"/>
                </a:solidFill>
                <a:latin typeface="+mn-lt"/>
              </a:rPr>
              <a:t> </a:t>
            </a:r>
            <a:r>
              <a:rPr lang="en-US" sz="4000">
                <a:solidFill>
                  <a:schemeClr val="bg1"/>
                </a:solidFill>
                <a:latin typeface="Calibri"/>
                <a:ea typeface="Calibri"/>
                <a:cs typeface="Calibri"/>
              </a:rPr>
              <a:t>Kerns</a:t>
            </a:r>
            <a:endParaRPr lang="en-US">
              <a:solidFill>
                <a:schemeClr val="bg1"/>
              </a:solidFill>
              <a:latin typeface="Calibri"/>
              <a:ea typeface="Calibri"/>
              <a:cs typeface="Calibri"/>
            </a:endParaRPr>
          </a:p>
        </p:txBody>
      </p:sp>
    </p:spTree>
    <p:extLst>
      <p:ext uri="{BB962C8B-B14F-4D97-AF65-F5344CB8AC3E}">
        <p14:creationId xmlns:p14="http://schemas.microsoft.com/office/powerpoint/2010/main" val="3261894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B39429-F875-B617-B800-1A607333B4C6}"/>
              </a:ext>
            </a:extLst>
          </p:cNvPr>
          <p:cNvSpPr>
            <a:spLocks noGrp="1"/>
          </p:cNvSpPr>
          <p:nvPr>
            <p:ph type="body" sz="quarter" idx="10"/>
          </p:nvPr>
        </p:nvSpPr>
        <p:spPr>
          <a:xfrm>
            <a:off x="667688" y="1480382"/>
            <a:ext cx="10856624" cy="3671261"/>
          </a:xfrm>
        </p:spPr>
        <p:txBody>
          <a:bodyPr/>
          <a:lstStyle/>
          <a:p>
            <a:pPr marL="457200" indent="-457200">
              <a:buFont typeface="Arial" panose="020B0604020202020204" pitchFamily="34" charset="0"/>
              <a:buChar char="•"/>
            </a:pPr>
            <a:r>
              <a:rPr lang="en-US" sz="2800" i="0" dirty="0">
                <a:solidFill>
                  <a:schemeClr val="tx1"/>
                </a:solidFill>
                <a:latin typeface="+mn-lt"/>
              </a:rPr>
              <a:t>Hantavirus refers to a group of about 20 related RNA viruses in the </a:t>
            </a:r>
            <a:r>
              <a:rPr lang="en-US" sz="2800" dirty="0" err="1">
                <a:solidFill>
                  <a:schemeClr val="tx1"/>
                </a:solidFill>
                <a:latin typeface="+mn-lt"/>
              </a:rPr>
              <a:t>Hantaviridae</a:t>
            </a:r>
            <a:r>
              <a:rPr lang="en-US" sz="2800" i="0" dirty="0">
                <a:solidFill>
                  <a:schemeClr val="tx1"/>
                </a:solidFill>
                <a:latin typeface="+mn-lt"/>
              </a:rPr>
              <a:t> family</a:t>
            </a:r>
          </a:p>
          <a:p>
            <a:pPr marL="457200" indent="-457200">
              <a:buFont typeface="Arial" panose="020B0604020202020204" pitchFamily="34" charset="0"/>
              <a:buChar char="•"/>
            </a:pPr>
            <a:r>
              <a:rPr lang="en-US" sz="2800" i="0" dirty="0">
                <a:solidFill>
                  <a:schemeClr val="tx1"/>
                </a:solidFill>
                <a:latin typeface="+mn-lt"/>
              </a:rPr>
              <a:t>Infection usually occurs from contact with rodents, especially when exposed to their urine, droppings, or saliva</a:t>
            </a:r>
          </a:p>
          <a:p>
            <a:pPr marL="457200" indent="-457200">
              <a:buFont typeface="Arial" panose="020B0604020202020204" pitchFamily="34" charset="0"/>
              <a:buChar char="•"/>
            </a:pPr>
            <a:r>
              <a:rPr lang="en-US" sz="2800" i="0" dirty="0">
                <a:solidFill>
                  <a:schemeClr val="tx1"/>
                </a:solidFill>
                <a:latin typeface="+mn-lt"/>
              </a:rPr>
              <a:t>Three most common types to affect humans include</a:t>
            </a:r>
          </a:p>
          <a:p>
            <a:pPr marL="1143000" lvl="1" indent="-457200"/>
            <a:r>
              <a:rPr lang="en-US" sz="3000" i="0" dirty="0">
                <a:solidFill>
                  <a:schemeClr val="tx1"/>
                </a:solidFill>
                <a:latin typeface="+mn-lt"/>
              </a:rPr>
              <a:t>Sin Nombre virus (</a:t>
            </a:r>
            <a:r>
              <a:rPr lang="en-US" sz="2400" dirty="0"/>
              <a:t>North America)</a:t>
            </a:r>
            <a:endParaRPr lang="en-US" sz="2400" dirty="0">
              <a:solidFill>
                <a:schemeClr val="tx1">
                  <a:lumMod val="65000"/>
                  <a:lumOff val="35000"/>
                </a:schemeClr>
              </a:solidFill>
              <a:latin typeface="+mj-lt"/>
            </a:endParaRPr>
          </a:p>
          <a:p>
            <a:pPr marL="1143000" lvl="1" indent="-457200"/>
            <a:r>
              <a:rPr lang="en-US" sz="2800" i="0" dirty="0">
                <a:solidFill>
                  <a:schemeClr val="tx1"/>
                </a:solidFill>
                <a:latin typeface="+mn-lt"/>
              </a:rPr>
              <a:t>Andes virus (</a:t>
            </a:r>
            <a:r>
              <a:rPr lang="en-US" sz="2400" dirty="0"/>
              <a:t>South America)</a:t>
            </a:r>
            <a:endParaRPr lang="en-US" sz="3000" dirty="0"/>
          </a:p>
          <a:p>
            <a:pPr marL="1143000" lvl="1" indent="-457200"/>
            <a:r>
              <a:rPr lang="en-US" sz="2800" i="0" dirty="0">
                <a:solidFill>
                  <a:schemeClr val="tx1"/>
                </a:solidFill>
                <a:latin typeface="+mn-lt"/>
              </a:rPr>
              <a:t>Old World hantaviruses (</a:t>
            </a:r>
            <a:r>
              <a:rPr lang="en-US" sz="2400" dirty="0"/>
              <a:t>Europe and Asia)</a:t>
            </a:r>
            <a:endParaRPr lang="en-US" sz="2400" i="0" dirty="0">
              <a:solidFill>
                <a:schemeClr val="tx1"/>
              </a:solidFill>
              <a:latin typeface="+mn-lt"/>
            </a:endParaRPr>
          </a:p>
        </p:txBody>
      </p:sp>
      <p:sp>
        <p:nvSpPr>
          <p:cNvPr id="5" name="Title 4">
            <a:extLst>
              <a:ext uri="{FF2B5EF4-FFF2-40B4-BE49-F238E27FC236}">
                <a16:creationId xmlns:a16="http://schemas.microsoft.com/office/drawing/2014/main" id="{C4B51663-C762-C4E5-453E-2E4920EB94BC}"/>
              </a:ext>
            </a:extLst>
          </p:cNvPr>
          <p:cNvSpPr>
            <a:spLocks noGrp="1"/>
          </p:cNvSpPr>
          <p:nvPr>
            <p:ph type="title"/>
          </p:nvPr>
        </p:nvSpPr>
        <p:spPr/>
        <p:txBody>
          <a:bodyPr/>
          <a:lstStyle/>
          <a:p>
            <a:r>
              <a:rPr lang="en-US" dirty="0"/>
              <a:t>Biology</a:t>
            </a:r>
          </a:p>
        </p:txBody>
      </p:sp>
    </p:spTree>
    <p:extLst>
      <p:ext uri="{BB962C8B-B14F-4D97-AF65-F5344CB8AC3E}">
        <p14:creationId xmlns:p14="http://schemas.microsoft.com/office/powerpoint/2010/main" val="384963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6EF7E-0EC4-998C-DB0E-CE3485F5756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45A1CEC-7FB5-2D82-0844-9499A4A6F132}"/>
              </a:ext>
            </a:extLst>
          </p:cNvPr>
          <p:cNvSpPr>
            <a:spLocks noGrp="1"/>
          </p:cNvSpPr>
          <p:nvPr>
            <p:ph type="body" sz="quarter" idx="11"/>
          </p:nvPr>
        </p:nvSpPr>
        <p:spPr>
          <a:xfrm>
            <a:off x="667688" y="1164697"/>
            <a:ext cx="7947478" cy="2888483"/>
          </a:xfrm>
        </p:spPr>
        <p:txBody>
          <a:bodyPr/>
          <a:lstStyle/>
          <a:p>
            <a:pPr marL="342900" indent="-342900">
              <a:buFont typeface="Arial" panose="020B0604020202020204" pitchFamily="34" charset="0"/>
              <a:buChar char="•"/>
            </a:pPr>
            <a:r>
              <a:rPr lang="en-US" sz="2800" i="0" dirty="0">
                <a:solidFill>
                  <a:schemeClr val="tx1"/>
                </a:solidFill>
                <a:latin typeface="+mn-lt"/>
              </a:rPr>
              <a:t>Hantaviruses can cause two syndromes</a:t>
            </a:r>
          </a:p>
          <a:p>
            <a:pPr marL="1028700" lvl="1" indent="-342900"/>
            <a:r>
              <a:rPr lang="en-US" sz="2800" i="0" dirty="0">
                <a:latin typeface="+mn-lt"/>
              </a:rPr>
              <a:t>Hantavirus pulmonary syndrome (HPS), found in the Western Hemisph</a:t>
            </a:r>
            <a:r>
              <a:rPr lang="en-US" sz="2800" dirty="0"/>
              <a:t>ere</a:t>
            </a:r>
          </a:p>
          <a:p>
            <a:pPr marL="1028700" lvl="1" indent="-342900"/>
            <a:r>
              <a:rPr lang="en-US" sz="2800" i="0" dirty="0">
                <a:latin typeface="+mn-lt"/>
              </a:rPr>
              <a:t>Hemorrhagic </a:t>
            </a:r>
            <a:r>
              <a:rPr lang="en-US" sz="2800" dirty="0"/>
              <a:t>fever with renal syndrome (HFRS), found mostly in Europe and Asia</a:t>
            </a:r>
          </a:p>
          <a:p>
            <a:pPr marL="1485900" lvl="2" indent="-342900"/>
            <a:r>
              <a:rPr lang="en-US" sz="2400" i="0" dirty="0">
                <a:latin typeface="+mn-lt"/>
              </a:rPr>
              <a:t>Seo</a:t>
            </a:r>
            <a:r>
              <a:rPr lang="en-US" sz="2400" dirty="0"/>
              <a:t>ul virus is a type of virus worldwide that can cause HFRS</a:t>
            </a:r>
            <a:endParaRPr lang="en-US" sz="2000" dirty="0"/>
          </a:p>
        </p:txBody>
      </p:sp>
      <p:sp>
        <p:nvSpPr>
          <p:cNvPr id="5" name="Title 4">
            <a:extLst>
              <a:ext uri="{FF2B5EF4-FFF2-40B4-BE49-F238E27FC236}">
                <a16:creationId xmlns:a16="http://schemas.microsoft.com/office/drawing/2014/main" id="{BA866F63-6D43-A95D-12C9-15606EED599F}"/>
              </a:ext>
            </a:extLst>
          </p:cNvPr>
          <p:cNvSpPr>
            <a:spLocks noGrp="1"/>
          </p:cNvSpPr>
          <p:nvPr>
            <p:ph type="title"/>
          </p:nvPr>
        </p:nvSpPr>
        <p:spPr/>
        <p:txBody>
          <a:bodyPr/>
          <a:lstStyle/>
          <a:p>
            <a:r>
              <a:rPr lang="en-US" dirty="0"/>
              <a:t>Clinical Signs</a:t>
            </a:r>
          </a:p>
        </p:txBody>
      </p:sp>
      <p:pic>
        <p:nvPicPr>
          <p:cNvPr id="8" name="Picture 7" descr="White rat close up">
            <a:extLst>
              <a:ext uri="{FF2B5EF4-FFF2-40B4-BE49-F238E27FC236}">
                <a16:creationId xmlns:a16="http://schemas.microsoft.com/office/drawing/2014/main" id="{C957A145-E7B7-3F7D-CBAA-329A33B8D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4510" y="3729339"/>
            <a:ext cx="4422980" cy="2943604"/>
          </a:xfrm>
          <a:prstGeom prst="rect">
            <a:avLst/>
          </a:prstGeom>
          <a:effectLst>
            <a:softEdge rad="317500"/>
          </a:effectLst>
        </p:spPr>
      </p:pic>
    </p:spTree>
    <p:extLst>
      <p:ext uri="{BB962C8B-B14F-4D97-AF65-F5344CB8AC3E}">
        <p14:creationId xmlns:p14="http://schemas.microsoft.com/office/powerpoint/2010/main" val="4165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C4D694-68AA-DCE4-9278-0AC330DC5DA3}"/>
              </a:ext>
            </a:extLst>
          </p:cNvPr>
          <p:cNvSpPr>
            <a:spLocks noGrp="1"/>
          </p:cNvSpPr>
          <p:nvPr>
            <p:ph type="body" sz="quarter" idx="11"/>
          </p:nvPr>
        </p:nvSpPr>
        <p:spPr>
          <a:xfrm>
            <a:off x="667688" y="1119869"/>
            <a:ext cx="7947478" cy="6150915"/>
          </a:xfrm>
        </p:spPr>
        <p:txBody>
          <a:bodyPr/>
          <a:lstStyle/>
          <a:p>
            <a:pPr marL="342900" indent="-342900">
              <a:buFont typeface="Arial" panose="020B0604020202020204" pitchFamily="34" charset="0"/>
              <a:buChar char="•"/>
            </a:pPr>
            <a:r>
              <a:rPr lang="en-US" sz="2000" i="0" dirty="0">
                <a:solidFill>
                  <a:schemeClr val="tx1"/>
                </a:solidFill>
                <a:latin typeface="+mn-lt"/>
              </a:rPr>
              <a:t>HPS</a:t>
            </a:r>
          </a:p>
          <a:p>
            <a:pPr marL="1028700" lvl="1" indent="-342900"/>
            <a:r>
              <a:rPr lang="en-US" sz="1800" dirty="0"/>
              <a:t>Symptoms usually start to show 1-8 weeks after exposure</a:t>
            </a:r>
          </a:p>
          <a:p>
            <a:pPr marL="1028700" lvl="1" indent="-342900"/>
            <a:r>
              <a:rPr lang="en-US" sz="1800" dirty="0"/>
              <a:t>Early symptoms include fever, fatigue, muscle aches</a:t>
            </a:r>
          </a:p>
          <a:p>
            <a:pPr marL="1028700" lvl="1" indent="-342900"/>
            <a:r>
              <a:rPr lang="en-US" sz="1800" dirty="0"/>
              <a:t>About half of all patients experience headaches, dizziness, chills, and gastrointestinal problems</a:t>
            </a:r>
          </a:p>
          <a:p>
            <a:pPr marL="1028700" lvl="1" indent="-342900"/>
            <a:r>
              <a:rPr lang="en-US" sz="1800" dirty="0"/>
              <a:t>Late symptoms, 4-10 days after the initial phase, include coughing and shortness of breath</a:t>
            </a:r>
          </a:p>
          <a:p>
            <a:pPr marL="1028700" lvl="1" indent="-342900"/>
            <a:r>
              <a:rPr lang="en-US" sz="1800" dirty="0"/>
              <a:t>Can be fatal, ~38% of those who develop respiratory symptoms have died</a:t>
            </a:r>
          </a:p>
          <a:p>
            <a:pPr marL="342900" indent="-342900">
              <a:buFont typeface="Arial" panose="020B0604020202020204" pitchFamily="34" charset="0"/>
              <a:buChar char="•"/>
            </a:pPr>
            <a:r>
              <a:rPr lang="en-US" sz="2000" i="0" dirty="0">
                <a:solidFill>
                  <a:schemeClr val="tx1"/>
                </a:solidFill>
                <a:latin typeface="+mn-lt"/>
              </a:rPr>
              <a:t>HFRS</a:t>
            </a:r>
          </a:p>
          <a:p>
            <a:pPr marL="1028700" lvl="1" indent="-342900"/>
            <a:r>
              <a:rPr lang="en-US" sz="1800" dirty="0"/>
              <a:t>Symptoms usually appear within 1-2 weeks after exposure</a:t>
            </a:r>
          </a:p>
          <a:p>
            <a:pPr marL="1028700" lvl="1" indent="-342900"/>
            <a:r>
              <a:rPr lang="en-US" sz="1800" dirty="0"/>
              <a:t>Early symptoms include headaches, back and abdominal pain, fever/chills, nausea, blurred vision</a:t>
            </a:r>
          </a:p>
          <a:p>
            <a:pPr marL="1028700" lvl="1" indent="-342900"/>
            <a:r>
              <a:rPr lang="en-US" sz="1800" i="0" dirty="0">
                <a:solidFill>
                  <a:schemeClr val="tx1"/>
                </a:solidFill>
                <a:latin typeface="+mn-lt"/>
              </a:rPr>
              <a:t>Later symptoms can include low blood pressure, acute shock, internal bleeding, or acute kidney failure</a:t>
            </a:r>
          </a:p>
          <a:p>
            <a:pPr marL="1028700" lvl="1" indent="-342900"/>
            <a:r>
              <a:rPr lang="en-US" sz="1800" dirty="0"/>
              <a:t>Severity of disease depends on the virus</a:t>
            </a:r>
          </a:p>
          <a:p>
            <a:pPr marL="1485900" lvl="2" indent="-342900"/>
            <a:r>
              <a:rPr lang="en-US" sz="1600" dirty="0"/>
              <a:t>Seoul virus found in North America is more moderate with less than 1% fatality</a:t>
            </a:r>
          </a:p>
          <a:p>
            <a:pPr marL="1028700" lvl="1" indent="-342900"/>
            <a:r>
              <a:rPr lang="en-US" sz="1800" i="0" dirty="0">
                <a:solidFill>
                  <a:schemeClr val="tx1"/>
                </a:solidFill>
                <a:latin typeface="+mn-lt"/>
              </a:rPr>
              <a:t>Recovery can take several weeks to months</a:t>
            </a:r>
          </a:p>
          <a:p>
            <a:endParaRPr lang="en-US" dirty="0"/>
          </a:p>
        </p:txBody>
      </p:sp>
      <p:sp>
        <p:nvSpPr>
          <p:cNvPr id="3" name="Title 2">
            <a:extLst>
              <a:ext uri="{FF2B5EF4-FFF2-40B4-BE49-F238E27FC236}">
                <a16:creationId xmlns:a16="http://schemas.microsoft.com/office/drawing/2014/main" id="{AA43326B-0E73-7961-E90F-6ED58E36758E}"/>
              </a:ext>
            </a:extLst>
          </p:cNvPr>
          <p:cNvSpPr>
            <a:spLocks noGrp="1"/>
          </p:cNvSpPr>
          <p:nvPr>
            <p:ph type="title"/>
          </p:nvPr>
        </p:nvSpPr>
        <p:spPr/>
        <p:txBody>
          <a:bodyPr/>
          <a:lstStyle/>
          <a:p>
            <a:r>
              <a:rPr lang="en-US" dirty="0"/>
              <a:t>Clinical Signs</a:t>
            </a:r>
          </a:p>
        </p:txBody>
      </p:sp>
    </p:spTree>
    <p:extLst>
      <p:ext uri="{BB962C8B-B14F-4D97-AF65-F5344CB8AC3E}">
        <p14:creationId xmlns:p14="http://schemas.microsoft.com/office/powerpoint/2010/main" val="4072373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E5DE-A03C-3818-C3DB-5298A1C920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649D2-88D3-A374-7CA9-0822D78CC989}"/>
              </a:ext>
            </a:extLst>
          </p:cNvPr>
          <p:cNvSpPr txBox="1">
            <a:spLocks/>
          </p:cNvSpPr>
          <p:nvPr/>
        </p:nvSpPr>
        <p:spPr>
          <a:xfrm>
            <a:off x="391584" y="555171"/>
            <a:ext cx="8596668" cy="132080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endParaRPr lang="en-US" dirty="0"/>
          </a:p>
        </p:txBody>
      </p:sp>
      <p:sp>
        <p:nvSpPr>
          <p:cNvPr id="3" name="Content Placeholder 2">
            <a:extLst>
              <a:ext uri="{FF2B5EF4-FFF2-40B4-BE49-F238E27FC236}">
                <a16:creationId xmlns:a16="http://schemas.microsoft.com/office/drawing/2014/main" id="{B76F937E-19BA-7AF0-1A98-C8BF3DBB8BFB}"/>
              </a:ext>
            </a:extLst>
          </p:cNvPr>
          <p:cNvSpPr txBox="1">
            <a:spLocks/>
          </p:cNvSpPr>
          <p:nvPr/>
        </p:nvSpPr>
        <p:spPr>
          <a:xfrm>
            <a:off x="574464" y="1877561"/>
            <a:ext cx="6147146" cy="370127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ea typeface="Calibri"/>
              <a:cs typeface="Calibri"/>
            </a:endParaRPr>
          </a:p>
        </p:txBody>
      </p:sp>
      <p:sp>
        <p:nvSpPr>
          <p:cNvPr id="6" name="Text Placeholder 5">
            <a:extLst>
              <a:ext uri="{FF2B5EF4-FFF2-40B4-BE49-F238E27FC236}">
                <a16:creationId xmlns:a16="http://schemas.microsoft.com/office/drawing/2014/main" id="{898AAC54-8F61-7477-6824-4A1571CBD0C1}"/>
              </a:ext>
            </a:extLst>
          </p:cNvPr>
          <p:cNvSpPr>
            <a:spLocks noGrp="1"/>
          </p:cNvSpPr>
          <p:nvPr>
            <p:ph type="body" sz="quarter" idx="10"/>
          </p:nvPr>
        </p:nvSpPr>
        <p:spPr>
          <a:xfrm>
            <a:off x="667688" y="1164697"/>
            <a:ext cx="10856624" cy="4325800"/>
          </a:xfrm>
        </p:spPr>
        <p:txBody>
          <a:bodyPr/>
          <a:lstStyle/>
          <a:p>
            <a:pPr marL="342900" indent="-342900">
              <a:buFont typeface="Arial" panose="020B0604020202020204" pitchFamily="34" charset="0"/>
              <a:buChar char="•"/>
            </a:pPr>
            <a:r>
              <a:rPr lang="en-US" sz="2400" i="0" dirty="0">
                <a:solidFill>
                  <a:schemeClr val="tx1"/>
                </a:solidFill>
                <a:latin typeface="+mn-lt"/>
              </a:rPr>
              <a:t>Early diagnosis can be difficult as symptoms are common with other febrile or respiratory illnesses such as influenza, COVID-19, viral pneumonia, etc. </a:t>
            </a:r>
          </a:p>
          <a:p>
            <a:pPr marL="342900" indent="-342900">
              <a:buFont typeface="Arial" panose="020B0604020202020204" pitchFamily="34" charset="0"/>
              <a:buChar char="•"/>
            </a:pPr>
            <a:r>
              <a:rPr lang="en-US" sz="2400" i="0" dirty="0">
                <a:solidFill>
                  <a:schemeClr val="tx1"/>
                </a:solidFill>
                <a:latin typeface="+mn-lt"/>
              </a:rPr>
              <a:t>Patient history of possible rodent exposure, work and environmental risks, travel history, or contact with known cases where hantaviruses are present is important</a:t>
            </a:r>
          </a:p>
          <a:p>
            <a:pPr marL="342900" indent="-342900">
              <a:buFont typeface="Arial" panose="020B0604020202020204" pitchFamily="34" charset="0"/>
              <a:buChar char="•"/>
            </a:pPr>
            <a:r>
              <a:rPr lang="en-US" sz="2400" i="0" dirty="0">
                <a:solidFill>
                  <a:schemeClr val="tx1"/>
                </a:solidFill>
                <a:latin typeface="+mn-lt"/>
              </a:rPr>
              <a:t>Laboratory diagnosis relies on serological testing for antibodies, along with molecular methods when viral RNA may be detectable in blood, and may need to be is repeated 72 hours after symptom onset</a:t>
            </a:r>
          </a:p>
          <a:p>
            <a:pPr marL="342900" indent="-342900">
              <a:buFont typeface="Arial" panose="020B0604020202020204" pitchFamily="34" charset="0"/>
              <a:buChar char="•"/>
            </a:pPr>
            <a:r>
              <a:rPr lang="en-US" sz="2400" i="0" dirty="0">
                <a:solidFill>
                  <a:schemeClr val="tx1"/>
                </a:solidFill>
                <a:latin typeface="+mn-lt"/>
              </a:rPr>
              <a:t>There is no specific treatment</a:t>
            </a:r>
          </a:p>
          <a:p>
            <a:pPr marL="1028700" lvl="1" indent="-342900"/>
            <a:r>
              <a:rPr lang="en-US" sz="2400" dirty="0"/>
              <a:t>Patients should receive supportive care and symptom management to include rest, hydration, breathing support (HPS), or dialysis (HFRS) as needed</a:t>
            </a:r>
            <a:endParaRPr lang="en-US" sz="2400" i="0" dirty="0">
              <a:solidFill>
                <a:schemeClr val="tx1"/>
              </a:solidFill>
              <a:latin typeface="+mn-lt"/>
            </a:endParaRPr>
          </a:p>
          <a:p>
            <a:endParaRPr lang="en-US" sz="2400" i="0" dirty="0">
              <a:solidFill>
                <a:schemeClr val="tx1"/>
              </a:solidFill>
              <a:latin typeface="+mn-lt"/>
            </a:endParaRPr>
          </a:p>
        </p:txBody>
      </p:sp>
      <p:sp>
        <p:nvSpPr>
          <p:cNvPr id="5" name="Title 4">
            <a:extLst>
              <a:ext uri="{FF2B5EF4-FFF2-40B4-BE49-F238E27FC236}">
                <a16:creationId xmlns:a16="http://schemas.microsoft.com/office/drawing/2014/main" id="{B9652CFF-9E4E-A533-C4CB-CFE4C4CAFB79}"/>
              </a:ext>
            </a:extLst>
          </p:cNvPr>
          <p:cNvSpPr>
            <a:spLocks noGrp="1"/>
          </p:cNvSpPr>
          <p:nvPr>
            <p:ph type="title"/>
          </p:nvPr>
        </p:nvSpPr>
        <p:spPr/>
        <p:txBody>
          <a:bodyPr/>
          <a:lstStyle/>
          <a:p>
            <a:r>
              <a:rPr lang="en-US" dirty="0"/>
              <a:t>Diagnosis and Treatment</a:t>
            </a:r>
          </a:p>
        </p:txBody>
      </p:sp>
    </p:spTree>
    <p:extLst>
      <p:ext uri="{BB962C8B-B14F-4D97-AF65-F5344CB8AC3E}">
        <p14:creationId xmlns:p14="http://schemas.microsoft.com/office/powerpoint/2010/main" val="177163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A988F-8A71-F9FA-08E5-E920C26640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E379D-5F06-9F96-514B-4E49DB38A269}"/>
              </a:ext>
            </a:extLst>
          </p:cNvPr>
          <p:cNvSpPr txBox="1">
            <a:spLocks/>
          </p:cNvSpPr>
          <p:nvPr/>
        </p:nvSpPr>
        <p:spPr>
          <a:xfrm>
            <a:off x="1452941" y="3427346"/>
            <a:ext cx="8596668" cy="132080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endParaRPr lang="en-US" dirty="0"/>
          </a:p>
        </p:txBody>
      </p:sp>
      <p:sp>
        <p:nvSpPr>
          <p:cNvPr id="3" name="Content Placeholder 2">
            <a:extLst>
              <a:ext uri="{FF2B5EF4-FFF2-40B4-BE49-F238E27FC236}">
                <a16:creationId xmlns:a16="http://schemas.microsoft.com/office/drawing/2014/main" id="{993C2ED6-4D67-A5DC-E096-CC32FD5C05BD}"/>
              </a:ext>
            </a:extLst>
          </p:cNvPr>
          <p:cNvSpPr txBox="1">
            <a:spLocks/>
          </p:cNvSpPr>
          <p:nvPr/>
        </p:nvSpPr>
        <p:spPr>
          <a:xfrm>
            <a:off x="366252" y="1576711"/>
            <a:ext cx="11871216" cy="370127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ea typeface="Calibri"/>
              <a:cs typeface="Calibri"/>
            </a:endParaRPr>
          </a:p>
        </p:txBody>
      </p:sp>
      <p:sp>
        <p:nvSpPr>
          <p:cNvPr id="5" name="Text Placeholder 4">
            <a:extLst>
              <a:ext uri="{FF2B5EF4-FFF2-40B4-BE49-F238E27FC236}">
                <a16:creationId xmlns:a16="http://schemas.microsoft.com/office/drawing/2014/main" id="{3B2D9016-903B-5912-7C10-202EC6AF2871}"/>
              </a:ext>
            </a:extLst>
          </p:cNvPr>
          <p:cNvSpPr>
            <a:spLocks noGrp="1"/>
          </p:cNvSpPr>
          <p:nvPr>
            <p:ph type="body" sz="quarter" idx="10"/>
          </p:nvPr>
        </p:nvSpPr>
        <p:spPr>
          <a:xfrm>
            <a:off x="667688" y="1164697"/>
            <a:ext cx="10856624" cy="5209118"/>
          </a:xfrm>
        </p:spPr>
        <p:txBody>
          <a:bodyPr/>
          <a:lstStyle/>
          <a:p>
            <a:pPr marL="285750" indent="-285750">
              <a:buFont typeface="Arial" panose="020B0604020202020204" pitchFamily="34" charset="0"/>
              <a:buChar char="•"/>
            </a:pPr>
            <a:r>
              <a:rPr lang="en-US" sz="2000" i="0" dirty="0">
                <a:solidFill>
                  <a:schemeClr val="tx1"/>
                </a:solidFill>
                <a:latin typeface="+mn-lt"/>
              </a:rPr>
              <a:t>Rodent control is the primary strategy for preventing Hantavirus</a:t>
            </a:r>
          </a:p>
          <a:p>
            <a:pPr marL="971550" lvl="1" indent="-285750"/>
            <a:r>
              <a:rPr lang="en-US" dirty="0"/>
              <a:t>Seal openings in buildings</a:t>
            </a:r>
          </a:p>
          <a:p>
            <a:pPr marL="971550" lvl="1" indent="-285750"/>
            <a:r>
              <a:rPr lang="en-US" i="0" dirty="0">
                <a:solidFill>
                  <a:schemeClr val="tx1"/>
                </a:solidFill>
                <a:latin typeface="+mn-lt"/>
              </a:rPr>
              <a:t>Store food securely</a:t>
            </a:r>
          </a:p>
          <a:p>
            <a:pPr marL="971550" lvl="1" indent="-285750"/>
            <a:r>
              <a:rPr lang="en-US" dirty="0"/>
              <a:t>Keep homes and workplaces clean</a:t>
            </a:r>
            <a:endParaRPr lang="en-US" i="0" dirty="0">
              <a:solidFill>
                <a:schemeClr val="tx1"/>
              </a:solidFill>
              <a:latin typeface="+mn-lt"/>
            </a:endParaRPr>
          </a:p>
          <a:p>
            <a:pPr marL="285750" indent="-285750">
              <a:buFont typeface="Arial" panose="020B0604020202020204" pitchFamily="34" charset="0"/>
              <a:buChar char="•"/>
            </a:pPr>
            <a:r>
              <a:rPr lang="en-US" sz="2000" i="0" dirty="0">
                <a:solidFill>
                  <a:schemeClr val="tx1"/>
                </a:solidFill>
                <a:latin typeface="+mn-lt"/>
              </a:rPr>
              <a:t>Avoid contact with rodent urine, droppings, saliva, and nesting materials</a:t>
            </a:r>
          </a:p>
          <a:p>
            <a:pPr marL="971550" lvl="1" indent="-285750"/>
            <a:r>
              <a:rPr lang="en-US" dirty="0"/>
              <a:t>When fresh urine, droppings, or nesting materials are disturbed, the virus can contaminate the air</a:t>
            </a:r>
          </a:p>
          <a:p>
            <a:pPr marL="971550" lvl="1" indent="-285750"/>
            <a:r>
              <a:rPr lang="en-US" dirty="0"/>
              <a:t>Spread can also occur when saliva, urine, or feces gets into cuts or in the eyes, nose, or mouth</a:t>
            </a:r>
            <a:endParaRPr lang="en-US" i="0" dirty="0">
              <a:solidFill>
                <a:schemeClr val="tx1"/>
              </a:solidFill>
              <a:latin typeface="+mn-lt"/>
            </a:endParaRPr>
          </a:p>
          <a:p>
            <a:pPr marL="285750" indent="-285750">
              <a:buFont typeface="Arial" panose="020B0604020202020204" pitchFamily="34" charset="0"/>
              <a:buChar char="•"/>
            </a:pPr>
            <a:r>
              <a:rPr lang="en-US" sz="2000" i="0" dirty="0">
                <a:solidFill>
                  <a:schemeClr val="tx1"/>
                </a:solidFill>
                <a:latin typeface="+mn-lt"/>
              </a:rPr>
              <a:t>If mice or rats are in or around the home, safe clean up is important</a:t>
            </a:r>
          </a:p>
          <a:p>
            <a:pPr marL="971550" lvl="1" indent="-285750"/>
            <a:r>
              <a:rPr lang="en-US" dirty="0"/>
              <a:t>PPE – gloves, respirator mask</a:t>
            </a:r>
          </a:p>
          <a:p>
            <a:pPr marL="971550" lvl="1" indent="-285750"/>
            <a:r>
              <a:rPr lang="en-US" i="0" dirty="0">
                <a:solidFill>
                  <a:schemeClr val="tx1"/>
                </a:solidFill>
                <a:latin typeface="+mn-lt"/>
              </a:rPr>
              <a:t>Avoid dry sweeping or vacuuming rodent droppings</a:t>
            </a:r>
          </a:p>
          <a:p>
            <a:pPr marL="971550" lvl="1" indent="-285750"/>
            <a:r>
              <a:rPr lang="en-US" i="0" dirty="0">
                <a:solidFill>
                  <a:schemeClr val="tx1"/>
                </a:solidFill>
                <a:latin typeface="+mn-lt"/>
              </a:rPr>
              <a:t>Dampen contamina</a:t>
            </a:r>
            <a:r>
              <a:rPr lang="en-US" dirty="0"/>
              <a:t>ted areas before cleaning</a:t>
            </a:r>
          </a:p>
          <a:p>
            <a:pPr marL="971550" lvl="1" indent="-285750"/>
            <a:r>
              <a:rPr lang="en-US" i="0" dirty="0">
                <a:solidFill>
                  <a:schemeClr val="tx1"/>
                </a:solidFill>
                <a:latin typeface="+mn-lt"/>
              </a:rPr>
              <a:t>Hand hygiene</a:t>
            </a:r>
            <a:endParaRPr lang="en-US" dirty="0"/>
          </a:p>
          <a:p>
            <a:r>
              <a:rPr lang="en-US" sz="2000" dirty="0">
                <a:hlinkClick r:id="rId2"/>
              </a:rPr>
              <a:t>You Can Prevent Hantavirus—How to Protect Yourself and Your Family from Hantavirus Pulmonary Syndrome in the United States</a:t>
            </a:r>
            <a:endParaRPr lang="en-US" sz="2000" dirty="0"/>
          </a:p>
        </p:txBody>
      </p:sp>
      <p:sp>
        <p:nvSpPr>
          <p:cNvPr id="4" name="Title 3">
            <a:extLst>
              <a:ext uri="{FF2B5EF4-FFF2-40B4-BE49-F238E27FC236}">
                <a16:creationId xmlns:a16="http://schemas.microsoft.com/office/drawing/2014/main" id="{B0B15CAA-9C8C-899D-70F4-82E626F409CF}"/>
              </a:ext>
            </a:extLst>
          </p:cNvPr>
          <p:cNvSpPr>
            <a:spLocks noGrp="1"/>
          </p:cNvSpPr>
          <p:nvPr>
            <p:ph type="title"/>
          </p:nvPr>
        </p:nvSpPr>
        <p:spPr/>
        <p:txBody>
          <a:bodyPr/>
          <a:lstStyle/>
          <a:p>
            <a:r>
              <a:rPr lang="en-US" dirty="0"/>
              <a:t>Prevention</a:t>
            </a:r>
          </a:p>
        </p:txBody>
      </p:sp>
    </p:spTree>
    <p:extLst>
      <p:ext uri="{BB962C8B-B14F-4D97-AF65-F5344CB8AC3E}">
        <p14:creationId xmlns:p14="http://schemas.microsoft.com/office/powerpoint/2010/main" val="4208897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40A6E5-21E6-F0BE-241D-15C75BA4F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828" y="0"/>
            <a:ext cx="8874671" cy="6335336"/>
          </a:xfrm>
          <a:prstGeom prst="rect">
            <a:avLst/>
          </a:prstGeom>
        </p:spPr>
      </p:pic>
    </p:spTree>
    <p:extLst>
      <p:ext uri="{BB962C8B-B14F-4D97-AF65-F5344CB8AC3E}">
        <p14:creationId xmlns:p14="http://schemas.microsoft.com/office/powerpoint/2010/main" val="379675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50D02-B730-77CE-546D-F1294F0B671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6EC52D9-9ABE-012B-B8FB-258CB8B804B3}"/>
              </a:ext>
            </a:extLst>
          </p:cNvPr>
          <p:cNvSpPr txBox="1"/>
          <p:nvPr/>
        </p:nvSpPr>
        <p:spPr>
          <a:xfrm>
            <a:off x="376463" y="278947"/>
            <a:ext cx="651419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solidFill>
                  <a:schemeClr val="bg2">
                    <a:lumMod val="49000"/>
                  </a:schemeClr>
                </a:solidFill>
                <a:latin typeface="Calibri Light"/>
                <a:ea typeface="Calibri Light"/>
                <a:cs typeface="Calibri Light"/>
              </a:rPr>
              <a:t>Epidemiology in the US </a:t>
            </a:r>
          </a:p>
        </p:txBody>
      </p:sp>
      <p:sp>
        <p:nvSpPr>
          <p:cNvPr id="50" name="Text Placeholder 49">
            <a:extLst>
              <a:ext uri="{FF2B5EF4-FFF2-40B4-BE49-F238E27FC236}">
                <a16:creationId xmlns:a16="http://schemas.microsoft.com/office/drawing/2014/main" id="{4AE5CA2B-C0BD-3E94-3D97-670B3A539353}"/>
              </a:ext>
            </a:extLst>
          </p:cNvPr>
          <p:cNvSpPr>
            <a:spLocks noGrp="1"/>
          </p:cNvSpPr>
          <p:nvPr>
            <p:ph type="body" sz="quarter" idx="11"/>
          </p:nvPr>
        </p:nvSpPr>
        <p:spPr>
          <a:xfrm>
            <a:off x="376463" y="1266017"/>
            <a:ext cx="4782425" cy="5858014"/>
          </a:xfrm>
        </p:spPr>
        <p:txBody>
          <a:bodyPr/>
          <a:lstStyle/>
          <a:p>
            <a:pPr marL="285750" indent="-285750">
              <a:buFont typeface="Arial" panose="020B0604020202020204" pitchFamily="34" charset="0"/>
              <a:buChar char="•"/>
            </a:pPr>
            <a:r>
              <a:rPr lang="en-US" sz="2400" i="0" dirty="0">
                <a:solidFill>
                  <a:schemeClr val="tx1"/>
                </a:solidFill>
                <a:latin typeface="Calibri"/>
                <a:ea typeface="Calibri"/>
                <a:cs typeface="Calibri"/>
              </a:rPr>
              <a:t>The primary carrier in the United States is the deer mouse</a:t>
            </a:r>
          </a:p>
          <a:p>
            <a:pPr marL="285750" indent="-285750">
              <a:buFont typeface="Arial" panose="020B0604020202020204" pitchFamily="34" charset="0"/>
              <a:buChar char="•"/>
            </a:pPr>
            <a:r>
              <a:rPr lang="en-US" sz="2400" i="0" dirty="0">
                <a:solidFill>
                  <a:schemeClr val="tx1"/>
                </a:solidFill>
                <a:latin typeface="Calibri"/>
                <a:ea typeface="Calibri"/>
                <a:cs typeface="Calibri"/>
              </a:rPr>
              <a:t>Other rodent hosts include the cotton rat, rice rat, and white footed mouse</a:t>
            </a:r>
          </a:p>
          <a:p>
            <a:pPr marL="285750" indent="-285750">
              <a:buFont typeface="Arial" panose="020B0604020202020204" pitchFamily="34" charset="0"/>
              <a:buChar char="•"/>
            </a:pPr>
            <a:r>
              <a:rPr lang="en-US" sz="2400" i="0" dirty="0">
                <a:solidFill>
                  <a:schemeClr val="tx1"/>
                </a:solidFill>
                <a:latin typeface="Calibri"/>
                <a:ea typeface="Calibri"/>
                <a:cs typeface="Calibri"/>
              </a:rPr>
              <a:t>Relatively rare</a:t>
            </a:r>
          </a:p>
          <a:p>
            <a:pPr marL="971550" lvl="1" indent="-285750"/>
            <a:r>
              <a:rPr lang="en-US" sz="2400" i="0" dirty="0">
                <a:solidFill>
                  <a:schemeClr val="tx1"/>
                </a:solidFill>
                <a:latin typeface="Calibri"/>
                <a:ea typeface="Calibri"/>
                <a:cs typeface="Calibri"/>
              </a:rPr>
              <a:t>Surveillance in the US began in 1993, and by 2023 there have been 890 total documented cases</a:t>
            </a:r>
            <a:endParaRPr lang="en-US" sz="2400" dirty="0">
              <a:latin typeface="Calibri"/>
              <a:ea typeface="Calibri"/>
              <a:cs typeface="Calibri"/>
            </a:endParaRPr>
          </a:p>
          <a:p>
            <a:pPr marL="285750" indent="-285750">
              <a:buFont typeface="Arial" panose="020B0604020202020204" pitchFamily="34" charset="0"/>
              <a:buChar char="•"/>
            </a:pPr>
            <a:r>
              <a:rPr lang="en-US" sz="2000" i="0" dirty="0">
                <a:solidFill>
                  <a:schemeClr val="tx1"/>
                </a:solidFill>
                <a:latin typeface="Calibri"/>
                <a:ea typeface="Calibri"/>
                <a:cs typeface="Calibri"/>
              </a:rPr>
              <a:t>The strain found in north America does NOT transmit from person to person</a:t>
            </a:r>
          </a:p>
          <a:p>
            <a:pPr marL="971550" lvl="1" indent="-285750"/>
            <a:r>
              <a:rPr lang="en-US" sz="2400" dirty="0">
                <a:latin typeface="Calibri"/>
                <a:ea typeface="Calibri"/>
                <a:cs typeface="Calibri"/>
              </a:rPr>
              <a:t>Risks within households come from common exposure</a:t>
            </a:r>
          </a:p>
          <a:p>
            <a:pPr marL="285750" indent="-285750"/>
            <a:endParaRPr lang="en-US" i="0" dirty="0">
              <a:solidFill>
                <a:schemeClr val="tx1"/>
              </a:solidFill>
              <a:latin typeface="Calibri"/>
              <a:ea typeface="Calibri"/>
              <a:cs typeface="Calibri"/>
            </a:endParaRPr>
          </a:p>
        </p:txBody>
      </p:sp>
      <p:pic>
        <p:nvPicPr>
          <p:cNvPr id="4" name="Picture 3" descr="Image result for deer mouse">
            <a:extLst>
              <a:ext uri="{FF2B5EF4-FFF2-40B4-BE49-F238E27FC236}">
                <a16:creationId xmlns:a16="http://schemas.microsoft.com/office/drawing/2014/main" id="{74A84B22-29FB-3F4E-E832-A6AD29861533}"/>
              </a:ext>
            </a:extLst>
          </p:cNvPr>
          <p:cNvPicPr>
            <a:picLocks noChangeAspect="1"/>
          </p:cNvPicPr>
          <p:nvPr/>
        </p:nvPicPr>
        <p:blipFill>
          <a:blip r:embed="rId3"/>
          <a:stretch>
            <a:fillRect/>
          </a:stretch>
        </p:blipFill>
        <p:spPr>
          <a:xfrm>
            <a:off x="5546874" y="4195024"/>
            <a:ext cx="2972477" cy="2286521"/>
          </a:xfrm>
          <a:prstGeom prst="rect">
            <a:avLst/>
          </a:prstGeom>
          <a:effectLst>
            <a:softEdge rad="63500"/>
          </a:effectLst>
        </p:spPr>
      </p:pic>
      <p:pic>
        <p:nvPicPr>
          <p:cNvPr id="5" name="Picture 4" descr="Image result for cotton rat">
            <a:extLst>
              <a:ext uri="{FF2B5EF4-FFF2-40B4-BE49-F238E27FC236}">
                <a16:creationId xmlns:a16="http://schemas.microsoft.com/office/drawing/2014/main" id="{289C900F-7AE1-A40B-2606-7018B5CAE5DB}"/>
              </a:ext>
            </a:extLst>
          </p:cNvPr>
          <p:cNvPicPr>
            <a:picLocks noChangeAspect="1"/>
          </p:cNvPicPr>
          <p:nvPr/>
        </p:nvPicPr>
        <p:blipFill>
          <a:blip r:embed="rId4"/>
          <a:stretch>
            <a:fillRect/>
          </a:stretch>
        </p:blipFill>
        <p:spPr>
          <a:xfrm>
            <a:off x="5210248" y="1289467"/>
            <a:ext cx="3645731" cy="2350035"/>
          </a:xfrm>
          <a:prstGeom prst="rect">
            <a:avLst/>
          </a:prstGeom>
          <a:effectLst>
            <a:softEdge rad="63500"/>
          </a:effectLst>
        </p:spPr>
      </p:pic>
    </p:spTree>
    <p:extLst>
      <p:ext uri="{BB962C8B-B14F-4D97-AF65-F5344CB8AC3E}">
        <p14:creationId xmlns:p14="http://schemas.microsoft.com/office/powerpoint/2010/main" val="3665782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D7ABD-9E95-D4FF-D4A2-2940B62F76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C559B-FCF0-A716-D9E3-5806C54CA625}"/>
              </a:ext>
            </a:extLst>
          </p:cNvPr>
          <p:cNvSpPr txBox="1">
            <a:spLocks/>
          </p:cNvSpPr>
          <p:nvPr/>
        </p:nvSpPr>
        <p:spPr>
          <a:xfrm>
            <a:off x="2759227" y="3715656"/>
            <a:ext cx="8596668" cy="132080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endParaRPr lang="en-US" dirty="0"/>
          </a:p>
        </p:txBody>
      </p:sp>
      <p:sp>
        <p:nvSpPr>
          <p:cNvPr id="3" name="Content Placeholder 2">
            <a:extLst>
              <a:ext uri="{FF2B5EF4-FFF2-40B4-BE49-F238E27FC236}">
                <a16:creationId xmlns:a16="http://schemas.microsoft.com/office/drawing/2014/main" id="{3C01C308-9E08-617F-A9DE-8CA41CF10D34}"/>
              </a:ext>
            </a:extLst>
          </p:cNvPr>
          <p:cNvSpPr txBox="1">
            <a:spLocks/>
          </p:cNvSpPr>
          <p:nvPr/>
        </p:nvSpPr>
        <p:spPr>
          <a:xfrm>
            <a:off x="366252" y="1576711"/>
            <a:ext cx="11871216" cy="370127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ea typeface="Calibri"/>
              <a:cs typeface="Calibri"/>
            </a:endParaRPr>
          </a:p>
        </p:txBody>
      </p:sp>
      <p:sp>
        <p:nvSpPr>
          <p:cNvPr id="5" name="Text Placeholder 4">
            <a:extLst>
              <a:ext uri="{FF2B5EF4-FFF2-40B4-BE49-F238E27FC236}">
                <a16:creationId xmlns:a16="http://schemas.microsoft.com/office/drawing/2014/main" id="{502EFDB6-51C9-713F-5BDD-B00D2ED341FC}"/>
              </a:ext>
            </a:extLst>
          </p:cNvPr>
          <p:cNvSpPr>
            <a:spLocks noGrp="1"/>
          </p:cNvSpPr>
          <p:nvPr>
            <p:ph type="body" sz="quarter" idx="10"/>
          </p:nvPr>
        </p:nvSpPr>
        <p:spPr>
          <a:xfrm>
            <a:off x="667688" y="1164697"/>
            <a:ext cx="10856624" cy="4693080"/>
          </a:xfrm>
        </p:spPr>
        <p:txBody>
          <a:bodyPr/>
          <a:lstStyle/>
          <a:p>
            <a:pPr marL="342900" indent="-342900">
              <a:buFont typeface="Arial" panose="020B0604020202020204" pitchFamily="34" charset="0"/>
              <a:buChar char="•"/>
            </a:pPr>
            <a:r>
              <a:rPr lang="en-US" sz="2400" i="0" dirty="0">
                <a:solidFill>
                  <a:schemeClr val="tx1"/>
                </a:solidFill>
                <a:latin typeface="+mn-lt"/>
              </a:rPr>
              <a:t>Type of hantavirus carried by rodents in South America</a:t>
            </a:r>
          </a:p>
          <a:p>
            <a:pPr marL="1028700" lvl="1" indent="-342900"/>
            <a:r>
              <a:rPr lang="en-US" sz="2400" dirty="0"/>
              <a:t>These rodents have not been found in the US</a:t>
            </a:r>
          </a:p>
          <a:p>
            <a:pPr marL="342900" indent="-342900">
              <a:buFont typeface="Arial" panose="020B0604020202020204" pitchFamily="34" charset="0"/>
              <a:buChar char="•"/>
            </a:pPr>
            <a:r>
              <a:rPr lang="en-US" sz="2400" i="0" dirty="0">
                <a:solidFill>
                  <a:schemeClr val="tx1"/>
                </a:solidFill>
                <a:latin typeface="+mn-lt"/>
              </a:rPr>
              <a:t>Can cause HPS</a:t>
            </a:r>
          </a:p>
          <a:p>
            <a:pPr marL="342900" indent="-342900">
              <a:buFont typeface="Arial" panose="020B0604020202020204" pitchFamily="34" charset="0"/>
              <a:buChar char="•"/>
            </a:pPr>
            <a:r>
              <a:rPr lang="en-US" sz="2400" i="0" dirty="0">
                <a:solidFill>
                  <a:schemeClr val="tx1"/>
                </a:solidFill>
                <a:latin typeface="+mn-lt"/>
              </a:rPr>
              <a:t>The ONLY hantavirus type that is known to spread person-to-person</a:t>
            </a:r>
          </a:p>
          <a:p>
            <a:pPr marL="1028700" lvl="1" indent="-342900"/>
            <a:r>
              <a:rPr lang="en-US" sz="2400" dirty="0"/>
              <a:t>Usually limited to people with close contact to an infected person</a:t>
            </a:r>
          </a:p>
          <a:p>
            <a:pPr marL="1485900" lvl="2" indent="-342900"/>
            <a:r>
              <a:rPr lang="en-US" sz="2400" i="0" dirty="0">
                <a:solidFill>
                  <a:schemeClr val="tx1"/>
                </a:solidFill>
                <a:latin typeface="+mn-lt"/>
              </a:rPr>
              <a:t>Direct physical contact</a:t>
            </a:r>
          </a:p>
          <a:p>
            <a:pPr marL="1485900" lvl="2" indent="-342900"/>
            <a:r>
              <a:rPr lang="en-US" sz="2400" dirty="0"/>
              <a:t>Exposure to bodily fluids</a:t>
            </a:r>
          </a:p>
          <a:p>
            <a:pPr marL="1485900" lvl="2" indent="-342900"/>
            <a:r>
              <a:rPr lang="en-US" sz="2400" i="0" dirty="0">
                <a:solidFill>
                  <a:schemeClr val="tx1"/>
                </a:solidFill>
                <a:latin typeface="+mn-lt"/>
              </a:rPr>
              <a:t>Prolonged time in enclosed spaces</a:t>
            </a:r>
          </a:p>
          <a:p>
            <a:pPr marL="342900" indent="-342900">
              <a:buFont typeface="Arial" panose="020B0604020202020204" pitchFamily="34" charset="0"/>
              <a:buChar char="•"/>
            </a:pPr>
            <a:r>
              <a:rPr lang="en-US" sz="2400" i="0" dirty="0">
                <a:solidFill>
                  <a:schemeClr val="tx1"/>
                </a:solidFill>
                <a:latin typeface="+mn-lt"/>
              </a:rPr>
              <a:t>Recent outbreak on an Atlantic Ocean cruise ship </a:t>
            </a:r>
          </a:p>
          <a:p>
            <a:pPr marL="1028700" lvl="1" indent="-342900"/>
            <a:r>
              <a:rPr lang="en-US" sz="2400" dirty="0"/>
              <a:t>No</a:t>
            </a:r>
            <a:r>
              <a:rPr lang="en-US" sz="2400" i="0" dirty="0">
                <a:solidFill>
                  <a:schemeClr val="tx1"/>
                </a:solidFill>
                <a:latin typeface="+mn-lt"/>
              </a:rPr>
              <a:t> cases in the United States</a:t>
            </a:r>
          </a:p>
          <a:p>
            <a:pPr marL="1028700" lvl="1" indent="-342900"/>
            <a:r>
              <a:rPr lang="en-US" sz="2400" dirty="0"/>
              <a:t>All involved have finished monitoring periods as of this time</a:t>
            </a:r>
            <a:endParaRPr lang="en-US" sz="2400" i="0" dirty="0">
              <a:solidFill>
                <a:schemeClr val="tx1"/>
              </a:solidFill>
              <a:latin typeface="+mn-lt"/>
            </a:endParaRPr>
          </a:p>
        </p:txBody>
      </p:sp>
      <p:sp>
        <p:nvSpPr>
          <p:cNvPr id="4" name="Title 3">
            <a:extLst>
              <a:ext uri="{FF2B5EF4-FFF2-40B4-BE49-F238E27FC236}">
                <a16:creationId xmlns:a16="http://schemas.microsoft.com/office/drawing/2014/main" id="{CFF70E0E-C6DC-5737-0825-98D4EFF320BE}"/>
              </a:ext>
            </a:extLst>
          </p:cNvPr>
          <p:cNvSpPr>
            <a:spLocks noGrp="1"/>
          </p:cNvSpPr>
          <p:nvPr>
            <p:ph type="title"/>
          </p:nvPr>
        </p:nvSpPr>
        <p:spPr/>
        <p:txBody>
          <a:bodyPr/>
          <a:lstStyle/>
          <a:p>
            <a:r>
              <a:rPr lang="en-US" dirty="0"/>
              <a:t>Andes Virus</a:t>
            </a:r>
          </a:p>
        </p:txBody>
      </p:sp>
    </p:spTree>
    <p:extLst>
      <p:ext uri="{BB962C8B-B14F-4D97-AF65-F5344CB8AC3E}">
        <p14:creationId xmlns:p14="http://schemas.microsoft.com/office/powerpoint/2010/main" val="2232621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DB21F-FA43-B092-CA89-8DADB5FBEFC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F17B4C-A5B8-BAE9-B819-4FA15E45AA66}"/>
              </a:ext>
            </a:extLst>
          </p:cNvPr>
          <p:cNvSpPr>
            <a:spLocks noGrp="1"/>
          </p:cNvSpPr>
          <p:nvPr>
            <p:ph type="body" sz="quarter" idx="10"/>
          </p:nvPr>
        </p:nvSpPr>
        <p:spPr>
          <a:xfrm>
            <a:off x="667688" y="1164697"/>
            <a:ext cx="10856624" cy="4620239"/>
          </a:xfrm>
        </p:spPr>
        <p:txBody>
          <a:bodyPr/>
          <a:lstStyle/>
          <a:p>
            <a:pPr marL="342900" indent="-342900">
              <a:buFont typeface="Arial" panose="020B0604020202020204" pitchFamily="34" charset="0"/>
              <a:buChar char="•"/>
            </a:pPr>
            <a:r>
              <a:rPr lang="en-US" sz="2400" i="0" dirty="0">
                <a:solidFill>
                  <a:schemeClr val="tx1"/>
                </a:solidFill>
                <a:latin typeface="+mn-lt"/>
              </a:rPr>
              <a:t>Correlation between El Nino and hantavirus infections</a:t>
            </a:r>
          </a:p>
          <a:p>
            <a:pPr marL="1028700" lvl="1" indent="-342900"/>
            <a:r>
              <a:rPr lang="en-US" i="0" dirty="0">
                <a:solidFill>
                  <a:schemeClr val="tx1"/>
                </a:solidFill>
                <a:latin typeface="+mn-lt"/>
              </a:rPr>
              <a:t>Increased rainfall could provide rich food sources and conditions for rodent breeding</a:t>
            </a:r>
          </a:p>
          <a:p>
            <a:pPr marL="1028700" lvl="1" indent="-342900"/>
            <a:r>
              <a:rPr lang="en-US" dirty="0"/>
              <a:t>Increased suitability of rodents in high altitude regions</a:t>
            </a:r>
          </a:p>
          <a:p>
            <a:pPr marL="1028700" lvl="1" indent="-342900"/>
            <a:r>
              <a:rPr lang="en-US" i="0" dirty="0">
                <a:solidFill>
                  <a:schemeClr val="tx1"/>
                </a:solidFill>
                <a:latin typeface="+mn-lt"/>
              </a:rPr>
              <a:t>Increase in rodent-human interactions </a:t>
            </a:r>
          </a:p>
          <a:p>
            <a:pPr marL="342900" indent="-342900">
              <a:buFont typeface="Arial" panose="020B0604020202020204" pitchFamily="34" charset="0"/>
              <a:buChar char="•"/>
            </a:pPr>
            <a:r>
              <a:rPr lang="en-US" sz="2400" i="0" dirty="0">
                <a:solidFill>
                  <a:schemeClr val="tx1"/>
                </a:solidFill>
                <a:latin typeface="+mn-lt"/>
              </a:rPr>
              <a:t>1993 outbreak in the Four Corners region of the United States</a:t>
            </a:r>
          </a:p>
          <a:p>
            <a:pPr marL="1028700" lvl="1" indent="-342900"/>
            <a:r>
              <a:rPr lang="en-US" dirty="0"/>
              <a:t>1992-1993 El Nino weather pattern</a:t>
            </a:r>
          </a:p>
          <a:p>
            <a:pPr marL="1028700" lvl="1" indent="-342900"/>
            <a:r>
              <a:rPr lang="en-US" i="0" dirty="0">
                <a:solidFill>
                  <a:schemeClr val="tx1"/>
                </a:solidFill>
                <a:latin typeface="+mn-lt"/>
              </a:rPr>
              <a:t>20-fold increase in rodent population</a:t>
            </a:r>
          </a:p>
          <a:p>
            <a:pPr marL="1485900" lvl="2" indent="-342900"/>
            <a:r>
              <a:rPr lang="en-US" sz="2000" dirty="0"/>
              <a:t>Increase in rodent-to-rodent and rodent-to-human contact and viral transmission</a:t>
            </a:r>
          </a:p>
          <a:p>
            <a:pPr marL="1485900" lvl="2" indent="-342900"/>
            <a:r>
              <a:rPr lang="en-US" sz="2000" dirty="0"/>
              <a:t>Drought followed the increased rainfall likely increasing rodent stress</a:t>
            </a:r>
          </a:p>
          <a:p>
            <a:pPr marL="1943100" lvl="3" indent="-342900"/>
            <a:r>
              <a:rPr lang="en-US" sz="2000" i="0" dirty="0">
                <a:solidFill>
                  <a:schemeClr val="tx1"/>
                </a:solidFill>
                <a:latin typeface="+mn-lt"/>
              </a:rPr>
              <a:t>Moving to new, potentially less stressful environments such as homes and nearby structures</a:t>
            </a:r>
          </a:p>
          <a:p>
            <a:pPr marL="1028700" lvl="1" indent="-342900"/>
            <a:r>
              <a:rPr lang="en-US" sz="2400" dirty="0"/>
              <a:t>Similar pattern of increased rainfall followed by a drought was noted in an outbreak of HPS in Paraguay</a:t>
            </a:r>
          </a:p>
        </p:txBody>
      </p:sp>
      <p:sp>
        <p:nvSpPr>
          <p:cNvPr id="5" name="Title 4">
            <a:extLst>
              <a:ext uri="{FF2B5EF4-FFF2-40B4-BE49-F238E27FC236}">
                <a16:creationId xmlns:a16="http://schemas.microsoft.com/office/drawing/2014/main" id="{CA47AE53-9104-FD46-7BC4-6B42A86F9EE4}"/>
              </a:ext>
            </a:extLst>
          </p:cNvPr>
          <p:cNvSpPr>
            <a:spLocks noGrp="1"/>
          </p:cNvSpPr>
          <p:nvPr>
            <p:ph type="title"/>
          </p:nvPr>
        </p:nvSpPr>
        <p:spPr>
          <a:xfrm>
            <a:off x="667688" y="435829"/>
            <a:ext cx="9657412" cy="711934"/>
          </a:xfrm>
        </p:spPr>
        <p:txBody>
          <a:bodyPr/>
          <a:lstStyle/>
          <a:p>
            <a:r>
              <a:rPr lang="en-US" dirty="0"/>
              <a:t>El Nino Considerations</a:t>
            </a:r>
          </a:p>
        </p:txBody>
      </p:sp>
    </p:spTree>
    <p:extLst>
      <p:ext uri="{BB962C8B-B14F-4D97-AF65-F5344CB8AC3E}">
        <p14:creationId xmlns:p14="http://schemas.microsoft.com/office/powerpoint/2010/main" val="1225503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59C310-C864-2E15-9174-A1AB90EC1D74}"/>
              </a:ext>
            </a:extLst>
          </p:cNvPr>
          <p:cNvSpPr>
            <a:spLocks noGrp="1"/>
          </p:cNvSpPr>
          <p:nvPr>
            <p:ph type="body" sz="quarter" idx="15"/>
          </p:nvPr>
        </p:nvSpPr>
        <p:spPr/>
        <p:txBody>
          <a:bodyPr/>
          <a:lstStyle/>
          <a:p>
            <a:r>
              <a:rPr lang="en-US"/>
              <a:t>Questions? </a:t>
            </a:r>
          </a:p>
        </p:txBody>
      </p:sp>
      <p:sp>
        <p:nvSpPr>
          <p:cNvPr id="6" name="Text Placeholder 5">
            <a:extLst>
              <a:ext uri="{FF2B5EF4-FFF2-40B4-BE49-F238E27FC236}">
                <a16:creationId xmlns:a16="http://schemas.microsoft.com/office/drawing/2014/main" id="{CE1F1964-AB39-1497-CC2D-03DE290FCFDF}"/>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334160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677AEB4-06D1-5038-8CC1-782CA2106F36}"/>
              </a:ext>
            </a:extLst>
          </p:cNvPr>
          <p:cNvSpPr>
            <a:spLocks noGrp="1"/>
          </p:cNvSpPr>
          <p:nvPr>
            <p:ph type="body" sz="quarter" idx="10"/>
          </p:nvPr>
        </p:nvSpPr>
        <p:spPr>
          <a:xfrm>
            <a:off x="667688" y="1164697"/>
            <a:ext cx="10856624" cy="4743863"/>
          </a:xfrm>
        </p:spPr>
        <p:txBody>
          <a:bodyPr/>
          <a:lstStyle/>
          <a:p>
            <a:r>
              <a:rPr lang="en-US" dirty="0">
                <a:hlinkClick r:id="rId2"/>
              </a:rPr>
              <a:t>About Hantavirus | Hantavirus | CDC</a:t>
            </a:r>
            <a:endParaRPr lang="en-US" dirty="0"/>
          </a:p>
          <a:p>
            <a:r>
              <a:rPr lang="en-US" dirty="0">
                <a:hlinkClick r:id="rId3"/>
              </a:rPr>
              <a:t>Reported Cases of Hantavirus Disease | Hantavirus | CDC</a:t>
            </a:r>
            <a:endParaRPr lang="en-US" dirty="0"/>
          </a:p>
          <a:p>
            <a:r>
              <a:rPr lang="en-US" dirty="0">
                <a:hlinkClick r:id="rId4"/>
              </a:rPr>
              <a:t>Hantavirus Prevention | Hantavirus | CDC</a:t>
            </a:r>
            <a:endParaRPr lang="en-US" dirty="0"/>
          </a:p>
          <a:p>
            <a:r>
              <a:rPr lang="en-US" dirty="0">
                <a:hlinkClick r:id="rId5"/>
              </a:rPr>
              <a:t>Hantavirus</a:t>
            </a:r>
            <a:r>
              <a:rPr lang="en-US" dirty="0"/>
              <a:t> (WHO)</a:t>
            </a:r>
          </a:p>
          <a:p>
            <a:r>
              <a:rPr lang="en-US" dirty="0">
                <a:hlinkClick r:id="rId6"/>
              </a:rPr>
              <a:t>Hantavirus: Types, Causes, Symptoms, Treatment &amp; Prevention</a:t>
            </a:r>
            <a:r>
              <a:rPr lang="en-US" dirty="0"/>
              <a:t> (Cleveland Clinic)</a:t>
            </a:r>
          </a:p>
          <a:p>
            <a:r>
              <a:rPr lang="en-US" dirty="0">
                <a:hlinkClick r:id="rId7"/>
              </a:rPr>
              <a:t>Hantavirus | Description, Infection, Hemorrhagic Fever, &amp; Hantavirus Pulmonary Syndrome | Britannica</a:t>
            </a:r>
            <a:endParaRPr lang="en-US" dirty="0"/>
          </a:p>
          <a:p>
            <a:r>
              <a:rPr lang="en-US" dirty="0">
                <a:hlinkClick r:id="rId8"/>
              </a:rPr>
              <a:t>About Andes Virus | Hantavirus | CDC</a:t>
            </a:r>
            <a:endParaRPr lang="en-US" dirty="0"/>
          </a:p>
          <a:p>
            <a:r>
              <a:rPr lang="en-US" dirty="0">
                <a:hlinkClick r:id="rId9"/>
              </a:rPr>
              <a:t>Climatic and Environmental Patterns Associated with Hantavirus Pulmonary Syndrome, Four Corners Region, United States - Volume 5, Number 1—February 1999 - Emerging Infectious Diseases journal – CDC</a:t>
            </a:r>
            <a:endParaRPr lang="en-US" dirty="0"/>
          </a:p>
          <a:p>
            <a:r>
              <a:rPr lang="en-US" dirty="0">
                <a:hlinkClick r:id="rId10"/>
              </a:rPr>
              <a:t>phsa-elnino-regional-20262027-24june2026.pdf</a:t>
            </a:r>
            <a:endParaRPr lang="en-US" dirty="0"/>
          </a:p>
          <a:p>
            <a:r>
              <a:rPr lang="en-US" dirty="0"/>
              <a:t>Images</a:t>
            </a:r>
          </a:p>
          <a:p>
            <a:r>
              <a:rPr lang="en-US" dirty="0">
                <a:hlinkClick r:id="rId11"/>
              </a:rPr>
              <a:t>Deer Mice Habitat</a:t>
            </a:r>
            <a:endParaRPr lang="en-US" dirty="0"/>
          </a:p>
          <a:p>
            <a:r>
              <a:rPr lang="en-US" dirty="0">
                <a:hlinkClick r:id="rId12"/>
              </a:rPr>
              <a:t>Cotton rat | Characteristics &amp; Facts | Britannica</a:t>
            </a:r>
            <a:endParaRPr lang="en-US" dirty="0"/>
          </a:p>
        </p:txBody>
      </p:sp>
      <p:sp>
        <p:nvSpPr>
          <p:cNvPr id="4" name="Title 3">
            <a:extLst>
              <a:ext uri="{FF2B5EF4-FFF2-40B4-BE49-F238E27FC236}">
                <a16:creationId xmlns:a16="http://schemas.microsoft.com/office/drawing/2014/main" id="{BF565426-4FDB-F303-609F-01C5602EB272}"/>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2957116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302196"/>
      </p:ext>
    </p:extLst>
  </p:cSld>
  <p:clrMapOvr>
    <a:masterClrMapping/>
  </p:clrMapOvr>
</p:sld>
</file>

<file path=ppt/theme/theme1.xml><?xml version="1.0" encoding="utf-8"?>
<a:theme xmlns:a="http://schemas.openxmlformats.org/drawingml/2006/main" name="IHS v2">
  <a:themeElements>
    <a:clrScheme name="IHS v2">
      <a:dk1>
        <a:srgbClr val="000000"/>
      </a:dk1>
      <a:lt1>
        <a:sysClr val="window" lastClr="FFFFFF"/>
      </a:lt1>
      <a:dk2>
        <a:srgbClr val="3B5529"/>
      </a:dk2>
      <a:lt2>
        <a:srgbClr val="CDDEEE"/>
      </a:lt2>
      <a:accent1>
        <a:srgbClr val="0F4C76"/>
      </a:accent1>
      <a:accent2>
        <a:srgbClr val="A1AE72"/>
      </a:accent2>
      <a:accent3>
        <a:srgbClr val="713E28"/>
      </a:accent3>
      <a:accent4>
        <a:srgbClr val="D4C566"/>
      </a:accent4>
      <a:accent5>
        <a:srgbClr val="D3A445"/>
      </a:accent5>
      <a:accent6>
        <a:srgbClr val="3B5529"/>
      </a:accent6>
      <a:hlink>
        <a:srgbClr val="0070C0"/>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HS v2" id="{77346667-6128-4F32-9973-036F49212C19}" vid="{BE8F743D-F692-429F-95FF-0E8373C9F9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a9280a2-3081-4c6f-94de-f7af286ef74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D70A6253696940AA5ADC9F6D0FFB0F" ma:contentTypeVersion="10" ma:contentTypeDescription="Create a new document." ma:contentTypeScope="" ma:versionID="f3ec9d6740794700c1eea5dfefd32017">
  <xsd:schema xmlns:xsd="http://www.w3.org/2001/XMLSchema" xmlns:xs="http://www.w3.org/2001/XMLSchema" xmlns:p="http://schemas.microsoft.com/office/2006/metadata/properties" xmlns:ns2="0a9280a2-3081-4c6f-94de-f7af286ef748" targetNamespace="http://schemas.microsoft.com/office/2006/metadata/properties" ma:root="true" ma:fieldsID="fa8107ec82e4804d1125a6cabaf6d949" ns2:_="">
    <xsd:import namespace="0a9280a2-3081-4c6f-94de-f7af286ef7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9280a2-3081-4c6f-94de-f7af286ef7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2a15270-5b52-442a-994b-c7b6591eb5c5"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2BA395-7330-4826-ACC0-C500A001C101}">
  <ds:schemaRefs>
    <ds:schemaRef ds:uri="0a9280a2-3081-4c6f-94de-f7af286ef748"/>
    <ds:schemaRef ds:uri="5bc21fa3-ccbb-4a9d-997e-63ad3efcd67d"/>
    <ds:schemaRef ds:uri="774a7042-c8b9-48d7-9ff4-8571ba5b6f7e"/>
    <ds:schemaRef ds:uri="ad2657ae-4b75-4fb7-9195-83fb351dedbe"/>
    <ds:schemaRef ds:uri="b98e110e-c8b0-4e38-b6c6-c2289704d4a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553B0F5-D91F-4D8F-9875-37146285654D}">
  <ds:schemaRefs>
    <ds:schemaRef ds:uri="http://schemas.microsoft.com/sharepoint/v3/contenttype/forms"/>
  </ds:schemaRefs>
</ds:datastoreItem>
</file>

<file path=customXml/itemProps3.xml><?xml version="1.0" encoding="utf-8"?>
<ds:datastoreItem xmlns:ds="http://schemas.openxmlformats.org/officeDocument/2006/customXml" ds:itemID="{A6B0E628-CE0E-4C98-9EDD-9B0ADEE777B9}">
  <ds:schemaRefs>
    <ds:schemaRef ds:uri="0a9280a2-3081-4c6f-94de-f7af286ef74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IHS v2</Template>
  <TotalTime>3420</TotalTime>
  <Words>876</Words>
  <Application>Microsoft Macintosh PowerPoint</Application>
  <PresentationFormat>Widescreen</PresentationFormat>
  <Paragraphs>96</Paragraphs>
  <Slides>13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IHS v2</vt:lpstr>
      <vt:lpstr>Hantavirus</vt:lpstr>
      <vt:lpstr>Biology</vt:lpstr>
      <vt:lpstr>Clinical Signs</vt:lpstr>
      <vt:lpstr>Clinical Signs</vt:lpstr>
      <vt:lpstr>Diagnosis and Treatment</vt:lpstr>
      <vt:lpstr>Prevention</vt:lpstr>
      <vt:lpstr>PowerPoint Presentation</vt:lpstr>
      <vt:lpstr>PowerPoint Presentation</vt:lpstr>
      <vt:lpstr>Andes Virus</vt:lpstr>
      <vt:lpstr>El Nino Considerations</vt:lpstr>
      <vt:lpstr>PowerPoint Presentation</vt:lpstr>
      <vt:lpstr>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Marissa McDonald</dc:creator>
  <cp:lastModifiedBy>Cushman, Nicholas</cp:lastModifiedBy>
  <cp:revision>16</cp:revision>
  <dcterms:created xsi:type="dcterms:W3CDTF">2023-10-24T03:51:06Z</dcterms:created>
  <dcterms:modified xsi:type="dcterms:W3CDTF">2026-10-08T20:13:34Z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0x010100DDD70A6253696940AA5ADC9F6D0FFB0F</vt:lpwstr>
  </property>
  <property fmtid="{D5CDD505-2E9C-101B-9397-08002B2CF9AE}" pid="3" name="MediaServiceImageTags">
    <vt:lpwstr/>
  </property>
</Properties>
</file>