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7" r:id="rId4"/>
  </p:sldMasterIdLst>
  <p:notesMasterIdLst>
    <p:notesMasterId r:id="rId17"/>
  </p:notesMasterIdLst>
  <p:handoutMasterIdLst>
    <p:handoutMasterId r:id="rId18"/>
  </p:handoutMasterIdLst>
  <p:sldIdLst>
    <p:sldId id="2147309867" r:id="rId5"/>
    <p:sldId id="2147309887" r:id="rId6"/>
    <p:sldId id="2147309895" r:id="rId7"/>
    <p:sldId id="2147309852" r:id="rId8"/>
    <p:sldId id="2147309907" r:id="rId9"/>
    <p:sldId id="2147309890" r:id="rId10"/>
    <p:sldId id="2147309894" r:id="rId11"/>
    <p:sldId id="2147309889" r:id="rId12"/>
    <p:sldId id="2147309892" r:id="rId13"/>
    <p:sldId id="2147309864" r:id="rId14"/>
    <p:sldId id="2147309906" r:id="rId15"/>
    <p:sldId id="21473098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3B4793F-7475-48F2-9AD4-13DB51B986FF}">
          <p14:sldIdLst/>
        </p14:section>
        <p14:section name="Slide Comparisons" id="{EE69305C-974A-43C3-808C-C3106114C6C0}">
          <p14:sldIdLst/>
        </p14:section>
        <p14:section name="Colors" id="{088FD8D8-024A-4B92-BC5F-AAB477DEA797}">
          <p14:sldIdLst/>
        </p14:section>
        <p14:section name="Fonts" id="{87D55054-C174-45AE-8A82-4DCC961CC627}">
          <p14:sldIdLst/>
        </p14:section>
        <p14:section name="Icons" id="{1CD3414E-01F1-4CEC-961E-98B2C874CA28}">
          <p14:sldIdLst/>
        </p14:section>
        <p14:section name="New Masters" id="{F4F79630-DBBD-4785-89A5-73B212917D2E}">
          <p14:sldIdLst>
            <p14:sldId id="2147309867"/>
            <p14:sldId id="2147309887"/>
            <p14:sldId id="2147309895"/>
            <p14:sldId id="2147309852"/>
            <p14:sldId id="2147309907"/>
            <p14:sldId id="2147309890"/>
            <p14:sldId id="2147309894"/>
            <p14:sldId id="2147309889"/>
            <p14:sldId id="2147309892"/>
            <p14:sldId id="2147309864"/>
            <p14:sldId id="2147309906"/>
            <p14:sldId id="21473098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E99F8B-A282-83A1-4185-65D78C0688B8}" name="Sarah Oakes" initials="SO" userId="S::soakes@totemconsultingdc.com::6b2dfbe2-1f65-4e70-a97f-983265a44e8d" providerId="AD"/>
  <p188:author id="{9D83078C-B5DA-D1BD-2D0A-69D64DF91BE6}" name="Danielle Foster" initials="DF" userId="S::DFoster@totemconsultingdc.com::8cf65633-5fc8-4078-aa89-fca4fa9b4f0c" providerId="AD"/>
  <p188:author id="{EDDB0090-5347-6EA4-5C0F-B59DBA3DF29B}" name="Tomas Pouls" initials="TP" userId="S::tpouls@totemconsultingdc.com::dc811ad1-cd6c-4313-893a-3baa7c1e3c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5"/>
    <a:srgbClr val="E0EAF4"/>
    <a:srgbClr val="CCDDEA"/>
    <a:srgbClr val="D4C566"/>
    <a:srgbClr val="D3A445"/>
    <a:srgbClr val="DAD17C"/>
    <a:srgbClr val="DCD484"/>
    <a:srgbClr val="FAFFAD"/>
    <a:srgbClr val="FFF29C"/>
    <a:srgbClr val="DCE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882C56-6DCC-4CFB-B70E-B42EAE0F91C2}" v="29" dt="2026-09-24T01:48:27.4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94628"/>
  </p:normalViewPr>
  <p:slideViewPr>
    <p:cSldViewPr snapToGrid="0">
      <p:cViewPr varScale="1">
        <p:scale>
          <a:sx n="94" d="100"/>
          <a:sy n="94" d="100"/>
        </p:scale>
        <p:origin x="928" y="1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4DDE4C-F720-54D3-6CFA-98B8A93A47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E090AE6-7774-8FC2-C1CA-C2A25A0A19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DA9557-4020-40D0-8BE4-56399812BA06}" type="datetimeFigureOut">
              <a:rPr lang="en-US" smtClean="0"/>
              <a:t>10/8/26</a:t>
            </a:fld>
            <a:endParaRPr lang="en-US"/>
          </a:p>
        </p:txBody>
      </p:sp>
      <p:sp>
        <p:nvSpPr>
          <p:cNvPr id="4" name="Footer Placeholder 3">
            <a:extLst>
              <a:ext uri="{FF2B5EF4-FFF2-40B4-BE49-F238E27FC236}">
                <a16:creationId xmlns:a16="http://schemas.microsoft.com/office/drawing/2014/main" id="{60BBBC5F-6A2A-A353-2BA5-1FEA068C4B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BB951DB-A621-E528-1C81-988D9A69C1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E1669F-4835-4A21-80FF-CAB70C2343EB}" type="slidenum">
              <a:rPr lang="en-US" smtClean="0"/>
              <a:t>‹#›</a:t>
            </a:fld>
            <a:endParaRPr lang="en-US"/>
          </a:p>
        </p:txBody>
      </p:sp>
    </p:spTree>
    <p:extLst>
      <p:ext uri="{BB962C8B-B14F-4D97-AF65-F5344CB8AC3E}">
        <p14:creationId xmlns:p14="http://schemas.microsoft.com/office/powerpoint/2010/main" val="2922026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A8A998-E9DF-48FA-924C-D71094BE6FDC}" type="datetimeFigureOut">
              <a:rPr lang="en-US" smtClean="0"/>
              <a:t>10/8/26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2006E0-EA18-401E-8109-FF457F66CB30}" type="slidenum">
              <a:rPr lang="en-US" smtClean="0"/>
              <a:t>‹#›</a:t>
            </a:fld>
            <a:endParaRPr lang="en-US"/>
          </a:p>
        </p:txBody>
      </p:sp>
    </p:spTree>
    <p:extLst>
      <p:ext uri="{BB962C8B-B14F-4D97-AF65-F5344CB8AC3E}">
        <p14:creationId xmlns:p14="http://schemas.microsoft.com/office/powerpoint/2010/main" val="1223751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Uptodate</a:t>
            </a:r>
            <a:endParaRPr lang="en-US" dirty="0"/>
          </a:p>
        </p:txBody>
      </p:sp>
      <p:sp>
        <p:nvSpPr>
          <p:cNvPr id="4" name="Slide Number Placeholder 3"/>
          <p:cNvSpPr>
            <a:spLocks noGrp="1"/>
          </p:cNvSpPr>
          <p:nvPr>
            <p:ph type="sldNum" sz="quarter" idx="5"/>
          </p:nvPr>
        </p:nvSpPr>
        <p:spPr/>
        <p:txBody>
          <a:bodyPr/>
          <a:lstStyle/>
          <a:p>
            <a:fld id="{7B2006E0-EA18-401E-8109-FF457F66CB30}" type="slidenum">
              <a:rPr lang="en-US" smtClean="0"/>
              <a:t>2</a:t>
            </a:fld>
            <a:endParaRPr lang="en-US"/>
          </a:p>
        </p:txBody>
      </p:sp>
    </p:spTree>
    <p:extLst>
      <p:ext uri="{BB962C8B-B14F-4D97-AF65-F5344CB8AC3E}">
        <p14:creationId xmlns:p14="http://schemas.microsoft.com/office/powerpoint/2010/main" val="4278506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B0F14-41B8-C45F-D964-160361DAB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9C01A-BE45-7D98-C14C-E7BE2D136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E290D-74D3-C3B5-EFB2-041B4C030FCB}"/>
              </a:ext>
            </a:extLst>
          </p:cNvPr>
          <p:cNvSpPr>
            <a:spLocks noGrp="1"/>
          </p:cNvSpPr>
          <p:nvPr>
            <p:ph type="body" idx="1"/>
          </p:nvPr>
        </p:nvSpPr>
        <p:spPr/>
        <p:txBody>
          <a:bodyPr/>
          <a:lstStyle/>
          <a:p>
            <a:r>
              <a:rPr lang="en-US" dirty="0" err="1"/>
              <a:t>Uptodate</a:t>
            </a:r>
            <a:endParaRPr lang="en-US" dirty="0"/>
          </a:p>
        </p:txBody>
      </p:sp>
      <p:sp>
        <p:nvSpPr>
          <p:cNvPr id="4" name="Slide Number Placeholder 3">
            <a:extLst>
              <a:ext uri="{FF2B5EF4-FFF2-40B4-BE49-F238E27FC236}">
                <a16:creationId xmlns:a16="http://schemas.microsoft.com/office/drawing/2014/main" id="{0C9D89AF-ACE2-606A-F20F-558B40F1B45A}"/>
              </a:ext>
            </a:extLst>
          </p:cNvPr>
          <p:cNvSpPr>
            <a:spLocks noGrp="1"/>
          </p:cNvSpPr>
          <p:nvPr>
            <p:ph type="sldNum" sz="quarter" idx="5"/>
          </p:nvPr>
        </p:nvSpPr>
        <p:spPr/>
        <p:txBody>
          <a:bodyPr/>
          <a:lstStyle/>
          <a:p>
            <a:fld id="{7B2006E0-EA18-401E-8109-FF457F66CB30}" type="slidenum">
              <a:rPr lang="en-US" smtClean="0"/>
              <a:t>3</a:t>
            </a:fld>
            <a:endParaRPr lang="en-US"/>
          </a:p>
        </p:txBody>
      </p:sp>
    </p:spTree>
    <p:extLst>
      <p:ext uri="{BB962C8B-B14F-4D97-AF65-F5344CB8AC3E}">
        <p14:creationId xmlns:p14="http://schemas.microsoft.com/office/powerpoint/2010/main" val="3604925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E7FEE2-4885-DF19-652A-33ADE1CD349F}"/>
              </a:ext>
            </a:extLst>
          </p:cNvPr>
          <p:cNvPicPr>
            <a:picLocks noChangeAspect="1"/>
          </p:cNvPicPr>
          <p:nvPr/>
        </p:nvPicPr>
        <p:blipFill rotWithShape="1">
          <a:blip r:embed="rId2">
            <a:extLst>
              <a:ext uri="{28A0092B-C50C-407E-A947-70E740481C1C}">
                <a14:useLocalDpi xmlns:a14="http://schemas.microsoft.com/office/drawing/2010/main" val="0"/>
              </a:ext>
            </a:extLst>
          </a:blip>
          <a:srcRect b="9744"/>
          <a:stretch/>
        </p:blipFill>
        <p:spPr>
          <a:xfrm>
            <a:off x="0" y="6359691"/>
            <a:ext cx="12192000" cy="498309"/>
          </a:xfrm>
          <a:prstGeom prst="rect">
            <a:avLst/>
          </a:prstGeom>
        </p:spPr>
      </p:pic>
      <p:sp>
        <p:nvSpPr>
          <p:cNvPr id="7" name="Rectangle 6">
            <a:extLst>
              <a:ext uri="{FF2B5EF4-FFF2-40B4-BE49-F238E27FC236}">
                <a16:creationId xmlns:a16="http://schemas.microsoft.com/office/drawing/2014/main" id="{42A147E4-3DDD-BEB1-0BE2-FECBC4EC7F86}"/>
              </a:ext>
            </a:extLst>
          </p:cNvPr>
          <p:cNvSpPr/>
          <p:nvPr/>
        </p:nvSpPr>
        <p:spPr>
          <a:xfrm>
            <a:off x="0" y="6359690"/>
            <a:ext cx="12192000" cy="498309"/>
          </a:xfrm>
          <a:prstGeom prst="rect">
            <a:avLst/>
          </a:prstGeom>
          <a:solidFill>
            <a:schemeClr val="accent1">
              <a:alpha val="59000"/>
            </a:schemeClr>
          </a:solidFill>
          <a:ln>
            <a:solidFill>
              <a:schemeClr val="accent1">
                <a:alpha val="5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3" name="Title 8">
            <a:extLst>
              <a:ext uri="{FF2B5EF4-FFF2-40B4-BE49-F238E27FC236}">
                <a16:creationId xmlns:a16="http://schemas.microsoft.com/office/drawing/2014/main" id="{7D7D5401-8135-33C9-AB1C-62251A08F96A}"/>
              </a:ext>
            </a:extLst>
          </p:cNvPr>
          <p:cNvSpPr>
            <a:spLocks noGrp="1"/>
          </p:cNvSpPr>
          <p:nvPr>
            <p:ph type="title" hasCustomPrompt="1"/>
          </p:nvPr>
        </p:nvSpPr>
        <p:spPr>
          <a:xfrm>
            <a:off x="838200" y="608375"/>
            <a:ext cx="10515600" cy="2394898"/>
          </a:xfrm>
          <a:prstGeom prst="rect">
            <a:avLst/>
          </a:prstGeom>
        </p:spPr>
        <p:txBody>
          <a:bodyPr anchor="t" anchorCtr="0">
            <a:noAutofit/>
          </a:bodyPr>
          <a:lstStyle>
            <a:lvl1pPr>
              <a:defRPr sz="7200">
                <a:solidFill>
                  <a:schemeClr val="accent1"/>
                </a:solidFill>
              </a:defRPr>
            </a:lvl1pPr>
          </a:lstStyle>
          <a:p>
            <a:r>
              <a:rPr lang="en-US" dirty="0"/>
              <a:t>Title Slide</a:t>
            </a:r>
          </a:p>
        </p:txBody>
      </p:sp>
      <p:sp>
        <p:nvSpPr>
          <p:cNvPr id="5" name="Rectangle 4">
            <a:extLst>
              <a:ext uri="{FF2B5EF4-FFF2-40B4-BE49-F238E27FC236}">
                <a16:creationId xmlns:a16="http://schemas.microsoft.com/office/drawing/2014/main" id="{8ABB7ECA-6E0B-CF1B-AC2A-A6B0BFECDCE0}"/>
              </a:ext>
            </a:extLst>
          </p:cNvPr>
          <p:cNvSpPr/>
          <p:nvPr/>
        </p:nvSpPr>
        <p:spPr>
          <a:xfrm>
            <a:off x="0" y="3829677"/>
            <a:ext cx="12192000" cy="2531934"/>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7C29D19B-E506-6CA9-70F5-EBA353951C5F}"/>
              </a:ext>
            </a:extLst>
          </p:cNvPr>
          <p:cNvGrpSpPr>
            <a:grpSpLocks noChangeAspect="1"/>
          </p:cNvGrpSpPr>
          <p:nvPr/>
        </p:nvGrpSpPr>
        <p:grpSpPr>
          <a:xfrm>
            <a:off x="8203082" y="4622901"/>
            <a:ext cx="2994688" cy="1506471"/>
            <a:chOff x="7279583" y="5264225"/>
            <a:chExt cx="2480431" cy="1247776"/>
          </a:xfrm>
        </p:grpSpPr>
        <p:pic>
          <p:nvPicPr>
            <p:cNvPr id="15" name="Picture 14" descr="A logo with a black background&#10;&#10;Description automatically generated">
              <a:extLst>
                <a:ext uri="{FF2B5EF4-FFF2-40B4-BE49-F238E27FC236}">
                  <a16:creationId xmlns:a16="http://schemas.microsoft.com/office/drawing/2014/main" id="{D4EF4272-74C4-CF16-320A-800CA0A245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9583" y="5264225"/>
              <a:ext cx="1247776" cy="1247776"/>
            </a:xfrm>
            <a:prstGeom prst="rect">
              <a:avLst/>
            </a:prstGeom>
          </p:spPr>
        </p:pic>
        <p:pic>
          <p:nvPicPr>
            <p:cNvPr id="16" name="Picture 15" descr="A logo with a sign and text&#10;&#10;Description automatically generated with medium confidence">
              <a:extLst>
                <a:ext uri="{FF2B5EF4-FFF2-40B4-BE49-F238E27FC236}">
                  <a16:creationId xmlns:a16="http://schemas.microsoft.com/office/drawing/2014/main" id="{0F381467-45B9-5203-6446-E2B146538C4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508989" y="5264225"/>
              <a:ext cx="1251025" cy="1247776"/>
            </a:xfrm>
            <a:prstGeom prst="rect">
              <a:avLst/>
            </a:prstGeom>
          </p:spPr>
        </p:pic>
      </p:grpSp>
      <p:sp>
        <p:nvSpPr>
          <p:cNvPr id="18" name="Text Placeholder 17">
            <a:extLst>
              <a:ext uri="{FF2B5EF4-FFF2-40B4-BE49-F238E27FC236}">
                <a16:creationId xmlns:a16="http://schemas.microsoft.com/office/drawing/2014/main" id="{F9459611-B7D8-AC92-6148-BA54C571A662}"/>
              </a:ext>
            </a:extLst>
          </p:cNvPr>
          <p:cNvSpPr>
            <a:spLocks noGrp="1"/>
          </p:cNvSpPr>
          <p:nvPr>
            <p:ph type="body" sz="quarter" idx="10" hasCustomPrompt="1"/>
          </p:nvPr>
        </p:nvSpPr>
        <p:spPr>
          <a:xfrm>
            <a:off x="838200" y="3159300"/>
            <a:ext cx="3088167" cy="514350"/>
          </a:xfrm>
        </p:spPr>
        <p:txBody>
          <a:bodyPr anchor="ctr">
            <a:normAutofit/>
          </a:bodyPr>
          <a:lstStyle>
            <a:lvl1pPr marL="0" indent="0">
              <a:buNone/>
              <a:defRPr sz="2000">
                <a:solidFill>
                  <a:schemeClr val="tx1">
                    <a:lumMod val="50000"/>
                    <a:lumOff val="50000"/>
                  </a:schemeClr>
                </a:solidFill>
                <a:latin typeface="+mj-lt"/>
              </a:defRPr>
            </a:lvl1pPr>
          </a:lstStyle>
          <a:p>
            <a:pPr lvl="0"/>
            <a:r>
              <a:rPr lang="en-US"/>
              <a:t>Date</a:t>
            </a:r>
          </a:p>
        </p:txBody>
      </p:sp>
    </p:spTree>
    <p:extLst>
      <p:ext uri="{BB962C8B-B14F-4D97-AF65-F5344CB8AC3E}">
        <p14:creationId xmlns:p14="http://schemas.microsoft.com/office/powerpoint/2010/main" val="870411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dy Slide (Foot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E7FEE2-4885-DF19-652A-33ADE1CD349F}"/>
              </a:ext>
            </a:extLst>
          </p:cNvPr>
          <p:cNvPicPr>
            <a:picLocks noChangeAspect="1"/>
          </p:cNvPicPr>
          <p:nvPr/>
        </p:nvPicPr>
        <p:blipFill rotWithShape="1">
          <a:blip r:embed="rId2">
            <a:extLst>
              <a:ext uri="{28A0092B-C50C-407E-A947-70E740481C1C}">
                <a14:useLocalDpi xmlns:a14="http://schemas.microsoft.com/office/drawing/2010/main" val="0"/>
              </a:ext>
            </a:extLst>
          </a:blip>
          <a:srcRect b="9744"/>
          <a:stretch/>
        </p:blipFill>
        <p:spPr>
          <a:xfrm>
            <a:off x="0" y="6359691"/>
            <a:ext cx="12192000" cy="498309"/>
          </a:xfrm>
          <a:prstGeom prst="rect">
            <a:avLst/>
          </a:prstGeom>
        </p:spPr>
      </p:pic>
      <p:sp>
        <p:nvSpPr>
          <p:cNvPr id="7" name="Rectangle 6">
            <a:extLst>
              <a:ext uri="{FF2B5EF4-FFF2-40B4-BE49-F238E27FC236}">
                <a16:creationId xmlns:a16="http://schemas.microsoft.com/office/drawing/2014/main" id="{42A147E4-3DDD-BEB1-0BE2-FECBC4EC7F86}"/>
              </a:ext>
            </a:extLst>
          </p:cNvPr>
          <p:cNvSpPr/>
          <p:nvPr/>
        </p:nvSpPr>
        <p:spPr>
          <a:xfrm>
            <a:off x="0" y="6359690"/>
            <a:ext cx="12192000" cy="498309"/>
          </a:xfrm>
          <a:prstGeom prst="rect">
            <a:avLst/>
          </a:prstGeom>
          <a:solidFill>
            <a:schemeClr val="accent1">
              <a:alpha val="59000"/>
            </a:schemeClr>
          </a:solidFill>
          <a:ln>
            <a:solidFill>
              <a:schemeClr val="accent1">
                <a:alpha val="5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8" name="Slide Number Placeholder 2">
            <a:extLst>
              <a:ext uri="{FF2B5EF4-FFF2-40B4-BE49-F238E27FC236}">
                <a16:creationId xmlns:a16="http://schemas.microsoft.com/office/drawing/2014/main" id="{90085190-BC41-B2FB-F789-A0F962A6F19D}"/>
              </a:ext>
            </a:extLst>
          </p:cNvPr>
          <p:cNvSpPr>
            <a:spLocks noGrp="1"/>
          </p:cNvSpPr>
          <p:nvPr/>
        </p:nvSpPr>
        <p:spPr>
          <a:xfrm>
            <a:off x="10654380" y="6422943"/>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200" b="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B582AC-5695-48DB-B28C-201892CC33C9}" type="slidenum">
              <a:rPr lang="en-US" smtClean="0">
                <a:solidFill>
                  <a:schemeClr val="bg1"/>
                </a:solidFill>
              </a:rPr>
              <a:pPr/>
              <a:t>‹#›</a:t>
            </a:fld>
            <a:endParaRPr lang="en-US">
              <a:solidFill>
                <a:schemeClr val="bg1"/>
              </a:solidFill>
            </a:endParaRPr>
          </a:p>
        </p:txBody>
      </p:sp>
      <p:grpSp>
        <p:nvGrpSpPr>
          <p:cNvPr id="6" name="Group 5">
            <a:extLst>
              <a:ext uri="{FF2B5EF4-FFF2-40B4-BE49-F238E27FC236}">
                <a16:creationId xmlns:a16="http://schemas.microsoft.com/office/drawing/2014/main" id="{D65446BA-1134-C4AB-5E71-5989B3354A6A}"/>
              </a:ext>
            </a:extLst>
          </p:cNvPr>
          <p:cNvGrpSpPr>
            <a:grpSpLocks noChangeAspect="1"/>
          </p:cNvGrpSpPr>
          <p:nvPr/>
        </p:nvGrpSpPr>
        <p:grpSpPr>
          <a:xfrm>
            <a:off x="10434258" y="221225"/>
            <a:ext cx="1532147" cy="777240"/>
            <a:chOff x="7526755" y="4455620"/>
            <a:chExt cx="3477899" cy="1764296"/>
          </a:xfrm>
        </p:grpSpPr>
        <p:pic>
          <p:nvPicPr>
            <p:cNvPr id="10" name="Picture 9" descr="IHS Logo.">
              <a:extLst>
                <a:ext uri="{FF2B5EF4-FFF2-40B4-BE49-F238E27FC236}">
                  <a16:creationId xmlns:a16="http://schemas.microsoft.com/office/drawing/2014/main" id="{1E8765CA-4F31-E492-C58E-64A613F124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4478" y="4455620"/>
              <a:ext cx="1750176" cy="1740801"/>
            </a:xfrm>
            <a:prstGeom prst="rect">
              <a:avLst/>
            </a:prstGeom>
          </p:spPr>
        </p:pic>
        <p:pic>
          <p:nvPicPr>
            <p:cNvPr id="13" name="Picture 12" descr="HHS Logo.">
              <a:extLst>
                <a:ext uri="{FF2B5EF4-FFF2-40B4-BE49-F238E27FC236}">
                  <a16:creationId xmlns:a16="http://schemas.microsoft.com/office/drawing/2014/main" id="{368F5885-6A78-51F9-BB3F-EA84F2689C0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526755" y="4455620"/>
              <a:ext cx="1842403" cy="1764296"/>
            </a:xfrm>
            <a:prstGeom prst="rect">
              <a:avLst/>
            </a:prstGeom>
          </p:spPr>
        </p:pic>
      </p:grpSp>
      <p:sp>
        <p:nvSpPr>
          <p:cNvPr id="2" name="Text Placeholder 10">
            <a:extLst>
              <a:ext uri="{FF2B5EF4-FFF2-40B4-BE49-F238E27FC236}">
                <a16:creationId xmlns:a16="http://schemas.microsoft.com/office/drawing/2014/main" id="{0201B874-2F6D-5E68-7BD4-09D81751ECDC}"/>
              </a:ext>
            </a:extLst>
          </p:cNvPr>
          <p:cNvSpPr>
            <a:spLocks noGrp="1"/>
          </p:cNvSpPr>
          <p:nvPr>
            <p:ph type="body" sz="quarter" idx="10" hasCustomPrompt="1"/>
          </p:nvPr>
        </p:nvSpPr>
        <p:spPr>
          <a:xfrm>
            <a:off x="667688" y="1164697"/>
            <a:ext cx="10856624" cy="341632"/>
          </a:xfrm>
        </p:spPr>
        <p:txBody>
          <a:bodyPr anchor="t" anchorCtr="0">
            <a:spAutoFit/>
          </a:bodyPr>
          <a:lstStyle>
            <a:lvl1pPr marL="0" indent="0">
              <a:buNone/>
              <a:defRPr sz="1800" i="1">
                <a:solidFill>
                  <a:schemeClr val="tx1">
                    <a:lumMod val="65000"/>
                    <a:lumOff val="35000"/>
                  </a:schemeClr>
                </a:solidFill>
                <a:latin typeface="+mj-lt"/>
              </a:defRPr>
            </a:lvl1pPr>
          </a:lstStyle>
          <a:p>
            <a:pPr lvl="0"/>
            <a:r>
              <a:rPr lang="en-US"/>
              <a:t>Subhead</a:t>
            </a:r>
          </a:p>
        </p:txBody>
      </p:sp>
      <p:sp>
        <p:nvSpPr>
          <p:cNvPr id="3" name="Title 8">
            <a:extLst>
              <a:ext uri="{FF2B5EF4-FFF2-40B4-BE49-F238E27FC236}">
                <a16:creationId xmlns:a16="http://schemas.microsoft.com/office/drawing/2014/main" id="{7D7D5401-8135-33C9-AB1C-62251A08F96A}"/>
              </a:ext>
            </a:extLst>
          </p:cNvPr>
          <p:cNvSpPr>
            <a:spLocks noGrp="1"/>
          </p:cNvSpPr>
          <p:nvPr>
            <p:ph type="title"/>
          </p:nvPr>
        </p:nvSpPr>
        <p:spPr>
          <a:xfrm>
            <a:off x="667688" y="435829"/>
            <a:ext cx="9657412" cy="711934"/>
          </a:xfrm>
          <a:prstGeom prst="rect">
            <a:avLst/>
          </a:prstGeom>
        </p:spPr>
        <p:txBody>
          <a:bodyPr anchor="t" anchorCtr="0">
            <a:spAutoFit/>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04090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Body Slide (Left Accent)">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14C9BEAC-E26B-DE88-C7BB-E363BAD91180}"/>
              </a:ext>
            </a:extLst>
          </p:cNvPr>
          <p:cNvSpPr>
            <a:spLocks noGrp="1"/>
          </p:cNvSpPr>
          <p:nvPr>
            <p:ph type="body" sz="quarter" idx="11" hasCustomPrompt="1"/>
          </p:nvPr>
        </p:nvSpPr>
        <p:spPr>
          <a:xfrm>
            <a:off x="3479800" y="1164697"/>
            <a:ext cx="8044512" cy="341632"/>
          </a:xfrm>
        </p:spPr>
        <p:txBody>
          <a:bodyPr wrap="square" anchor="t" anchorCtr="0">
            <a:spAutoFit/>
          </a:bodyPr>
          <a:lstStyle>
            <a:lvl1pPr marL="0" indent="0">
              <a:buNone/>
              <a:defRPr sz="1800" i="1">
                <a:solidFill>
                  <a:schemeClr val="tx1">
                    <a:lumMod val="65000"/>
                    <a:lumOff val="35000"/>
                  </a:schemeClr>
                </a:solidFill>
                <a:latin typeface="+mj-lt"/>
              </a:defRPr>
            </a:lvl1pPr>
          </a:lstStyle>
          <a:p>
            <a:pPr lvl="0"/>
            <a:r>
              <a:rPr lang="en-US"/>
              <a:t>Subhead</a:t>
            </a:r>
          </a:p>
        </p:txBody>
      </p:sp>
      <p:sp>
        <p:nvSpPr>
          <p:cNvPr id="8" name="Slide Number Placeholder 2">
            <a:extLst>
              <a:ext uri="{FF2B5EF4-FFF2-40B4-BE49-F238E27FC236}">
                <a16:creationId xmlns:a16="http://schemas.microsoft.com/office/drawing/2014/main" id="{90085190-BC41-B2FB-F789-A0F962A6F19D}"/>
              </a:ext>
            </a:extLst>
          </p:cNvPr>
          <p:cNvSpPr>
            <a:spLocks noGrp="1"/>
          </p:cNvSpPr>
          <p:nvPr/>
        </p:nvSpPr>
        <p:spPr>
          <a:xfrm>
            <a:off x="10654380" y="6422943"/>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200" b="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B582AC-5695-48DB-B28C-201892CC33C9}" type="slidenum">
              <a:rPr lang="en-US" smtClean="0">
                <a:solidFill>
                  <a:schemeClr val="tx1"/>
                </a:solidFill>
              </a:rPr>
              <a:pPr/>
              <a:t>‹#›</a:t>
            </a:fld>
            <a:endParaRPr lang="en-US">
              <a:solidFill>
                <a:schemeClr val="tx1"/>
              </a:solidFill>
            </a:endParaRPr>
          </a:p>
        </p:txBody>
      </p:sp>
      <p:sp>
        <p:nvSpPr>
          <p:cNvPr id="3" name="Title 4">
            <a:extLst>
              <a:ext uri="{FF2B5EF4-FFF2-40B4-BE49-F238E27FC236}">
                <a16:creationId xmlns:a16="http://schemas.microsoft.com/office/drawing/2014/main" id="{F37C91DF-7EDE-538A-768A-4E07C89F87DD}"/>
              </a:ext>
            </a:extLst>
          </p:cNvPr>
          <p:cNvSpPr txBox="1">
            <a:spLocks/>
          </p:cNvSpPr>
          <p:nvPr/>
        </p:nvSpPr>
        <p:spPr>
          <a:xfrm>
            <a:off x="667688" y="421788"/>
            <a:ext cx="10686112" cy="77174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400">
              <a:solidFill>
                <a:schemeClr val="accent2"/>
              </a:solidFill>
              <a:latin typeface="+mj-lt"/>
            </a:endParaRPr>
          </a:p>
        </p:txBody>
      </p:sp>
      <p:sp>
        <p:nvSpPr>
          <p:cNvPr id="4" name="Title 8">
            <a:extLst>
              <a:ext uri="{FF2B5EF4-FFF2-40B4-BE49-F238E27FC236}">
                <a16:creationId xmlns:a16="http://schemas.microsoft.com/office/drawing/2014/main" id="{26634830-4EFB-F178-B076-AF502B853A90}"/>
              </a:ext>
            </a:extLst>
          </p:cNvPr>
          <p:cNvSpPr>
            <a:spLocks noGrp="1"/>
          </p:cNvSpPr>
          <p:nvPr>
            <p:ph type="title"/>
          </p:nvPr>
        </p:nvSpPr>
        <p:spPr>
          <a:xfrm>
            <a:off x="3479800" y="435829"/>
            <a:ext cx="6845301" cy="711934"/>
          </a:xfrm>
          <a:prstGeom prst="rect">
            <a:avLst/>
          </a:prstGeom>
        </p:spPr>
        <p:txBody>
          <a:bodyPr anchor="t" anchorCtr="0">
            <a:spAutoFit/>
          </a:bodyPr>
          <a:lstStyle>
            <a:lvl1pPr>
              <a:defRPr>
                <a:solidFill>
                  <a:schemeClr val="accent1"/>
                </a:solidFill>
              </a:defRPr>
            </a:lvl1pPr>
          </a:lstStyle>
          <a:p>
            <a:r>
              <a:rPr lang="en-US"/>
              <a:t>Click to edit Master title style</a:t>
            </a:r>
          </a:p>
        </p:txBody>
      </p:sp>
      <p:sp>
        <p:nvSpPr>
          <p:cNvPr id="6" name="Rectangle 5">
            <a:extLst>
              <a:ext uri="{FF2B5EF4-FFF2-40B4-BE49-F238E27FC236}">
                <a16:creationId xmlns:a16="http://schemas.microsoft.com/office/drawing/2014/main" id="{BB460C18-FB1B-ADFB-5672-6C440615B6AC}"/>
              </a:ext>
            </a:extLst>
          </p:cNvPr>
          <p:cNvSpPr/>
          <p:nvPr/>
        </p:nvSpPr>
        <p:spPr>
          <a:xfrm>
            <a:off x="0" y="0"/>
            <a:ext cx="3044952" cy="6858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67F6F4A-E9D8-402B-5250-6B6472019A5A}"/>
              </a:ext>
            </a:extLst>
          </p:cNvPr>
          <p:cNvGrpSpPr/>
          <p:nvPr userDrawn="1"/>
        </p:nvGrpSpPr>
        <p:grpSpPr>
          <a:xfrm>
            <a:off x="234059" y="236882"/>
            <a:ext cx="1532147" cy="777240"/>
            <a:chOff x="10377108" y="312668"/>
            <a:chExt cx="1532147" cy="777240"/>
          </a:xfrm>
        </p:grpSpPr>
        <p:pic>
          <p:nvPicPr>
            <p:cNvPr id="11" name="Picture 10" descr="IHS Logo.">
              <a:extLst>
                <a:ext uri="{FF2B5EF4-FFF2-40B4-BE49-F238E27FC236}">
                  <a16:creationId xmlns:a16="http://schemas.microsoft.com/office/drawing/2014/main" id="{9C51D323-5073-CA2B-6DC7-C0DCA6C6B23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1138236" y="312668"/>
              <a:ext cx="771019" cy="766890"/>
            </a:xfrm>
            <a:prstGeom prst="rect">
              <a:avLst/>
            </a:prstGeom>
            <a:noFill/>
          </p:spPr>
        </p:pic>
        <p:pic>
          <p:nvPicPr>
            <p:cNvPr id="12" name="Picture 11" descr="HHS Logo.">
              <a:extLst>
                <a:ext uri="{FF2B5EF4-FFF2-40B4-BE49-F238E27FC236}">
                  <a16:creationId xmlns:a16="http://schemas.microsoft.com/office/drawing/2014/main" id="{AF1E11D0-2F14-CFB9-F8C0-5070B27A983E}"/>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377108" y="312668"/>
              <a:ext cx="811649" cy="777240"/>
            </a:xfrm>
            <a:prstGeom prst="rect">
              <a:avLst/>
            </a:prstGeom>
          </p:spPr>
        </p:pic>
      </p:grpSp>
    </p:spTree>
    <p:extLst>
      <p:ext uri="{BB962C8B-B14F-4D97-AF65-F5344CB8AC3E}">
        <p14:creationId xmlns:p14="http://schemas.microsoft.com/office/powerpoint/2010/main" val="2096438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ody Slide (Right Accent)">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E54A34FA-7FE1-8ED8-82E2-194FA3269F0A}"/>
              </a:ext>
            </a:extLst>
          </p:cNvPr>
          <p:cNvSpPr>
            <a:spLocks noGrp="1"/>
          </p:cNvSpPr>
          <p:nvPr>
            <p:ph type="body" sz="quarter" idx="11" hasCustomPrompt="1"/>
          </p:nvPr>
        </p:nvSpPr>
        <p:spPr>
          <a:xfrm>
            <a:off x="667688" y="1164697"/>
            <a:ext cx="7947478" cy="341632"/>
          </a:xfrm>
        </p:spPr>
        <p:txBody>
          <a:bodyPr wrap="square" anchor="t" anchorCtr="0">
            <a:spAutoFit/>
          </a:bodyPr>
          <a:lstStyle>
            <a:lvl1pPr marL="0" indent="0">
              <a:buNone/>
              <a:defRPr sz="1800" i="1">
                <a:solidFill>
                  <a:schemeClr val="tx1">
                    <a:lumMod val="65000"/>
                    <a:lumOff val="35000"/>
                  </a:schemeClr>
                </a:solidFill>
                <a:latin typeface="+mj-lt"/>
              </a:defRPr>
            </a:lvl1pPr>
          </a:lstStyle>
          <a:p>
            <a:pPr lvl="0"/>
            <a:r>
              <a:rPr lang="en-US"/>
              <a:t>Subhead</a:t>
            </a:r>
          </a:p>
        </p:txBody>
      </p:sp>
      <p:sp>
        <p:nvSpPr>
          <p:cNvPr id="5" name="Rectangle 4">
            <a:extLst>
              <a:ext uri="{FF2B5EF4-FFF2-40B4-BE49-F238E27FC236}">
                <a16:creationId xmlns:a16="http://schemas.microsoft.com/office/drawing/2014/main" id="{A753EB87-27F2-CA4B-5045-1BA0799BD93B}"/>
              </a:ext>
            </a:extLst>
          </p:cNvPr>
          <p:cNvSpPr/>
          <p:nvPr/>
        </p:nvSpPr>
        <p:spPr>
          <a:xfrm>
            <a:off x="9147048" y="0"/>
            <a:ext cx="3044952" cy="6858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lide Number Placeholder 2">
            <a:extLst>
              <a:ext uri="{FF2B5EF4-FFF2-40B4-BE49-F238E27FC236}">
                <a16:creationId xmlns:a16="http://schemas.microsoft.com/office/drawing/2014/main" id="{90085190-BC41-B2FB-F789-A0F962A6F19D}"/>
              </a:ext>
            </a:extLst>
          </p:cNvPr>
          <p:cNvSpPr>
            <a:spLocks noGrp="1"/>
          </p:cNvSpPr>
          <p:nvPr/>
        </p:nvSpPr>
        <p:spPr>
          <a:xfrm>
            <a:off x="10654380" y="6422943"/>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200" b="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B582AC-5695-48DB-B28C-201892CC33C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4">
            <a:extLst>
              <a:ext uri="{FF2B5EF4-FFF2-40B4-BE49-F238E27FC236}">
                <a16:creationId xmlns:a16="http://schemas.microsoft.com/office/drawing/2014/main" id="{F37C91DF-7EDE-538A-768A-4E07C89F87DD}"/>
              </a:ext>
            </a:extLst>
          </p:cNvPr>
          <p:cNvSpPr txBox="1">
            <a:spLocks/>
          </p:cNvSpPr>
          <p:nvPr/>
        </p:nvSpPr>
        <p:spPr>
          <a:xfrm>
            <a:off x="667688" y="421788"/>
            <a:ext cx="10686112" cy="77174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srgbClr val="A1AE72"/>
              </a:solidFill>
              <a:effectLst/>
              <a:uLnTx/>
              <a:uFillTx/>
              <a:latin typeface="Calibri Light" panose="020F0302020204030204"/>
              <a:ea typeface="+mn-ea"/>
              <a:cs typeface="+mn-cs"/>
            </a:endParaRPr>
          </a:p>
        </p:txBody>
      </p:sp>
      <p:sp>
        <p:nvSpPr>
          <p:cNvPr id="4" name="Title 8">
            <a:extLst>
              <a:ext uri="{FF2B5EF4-FFF2-40B4-BE49-F238E27FC236}">
                <a16:creationId xmlns:a16="http://schemas.microsoft.com/office/drawing/2014/main" id="{26634830-4EFB-F178-B076-AF502B853A90}"/>
              </a:ext>
            </a:extLst>
          </p:cNvPr>
          <p:cNvSpPr>
            <a:spLocks noGrp="1"/>
          </p:cNvSpPr>
          <p:nvPr>
            <p:ph type="title"/>
          </p:nvPr>
        </p:nvSpPr>
        <p:spPr>
          <a:xfrm>
            <a:off x="667688" y="435829"/>
            <a:ext cx="7947478" cy="711934"/>
          </a:xfrm>
          <a:prstGeom prst="rect">
            <a:avLst/>
          </a:prstGeom>
        </p:spPr>
        <p:txBody>
          <a:bodyPr anchor="t" anchorCtr="0">
            <a:spAutoFit/>
          </a:bodyPr>
          <a:lstStyle>
            <a:lvl1pPr>
              <a:defRPr>
                <a:solidFill>
                  <a:schemeClr val="accent1"/>
                </a:solidFill>
              </a:defRPr>
            </a:lvl1pPr>
          </a:lstStyle>
          <a:p>
            <a:r>
              <a:rPr lang="en-US"/>
              <a:t>Click to edit Master title style</a:t>
            </a:r>
          </a:p>
        </p:txBody>
      </p:sp>
      <p:grpSp>
        <p:nvGrpSpPr>
          <p:cNvPr id="15" name="Group 14">
            <a:extLst>
              <a:ext uri="{FF2B5EF4-FFF2-40B4-BE49-F238E27FC236}">
                <a16:creationId xmlns:a16="http://schemas.microsoft.com/office/drawing/2014/main" id="{967F6F4A-E9D8-402B-5250-6B6472019A5A}"/>
              </a:ext>
            </a:extLst>
          </p:cNvPr>
          <p:cNvGrpSpPr/>
          <p:nvPr/>
        </p:nvGrpSpPr>
        <p:grpSpPr>
          <a:xfrm>
            <a:off x="10434258" y="221225"/>
            <a:ext cx="1532147" cy="777240"/>
            <a:chOff x="10377108" y="312668"/>
            <a:chExt cx="1532147" cy="777240"/>
          </a:xfrm>
        </p:grpSpPr>
        <p:pic>
          <p:nvPicPr>
            <p:cNvPr id="7" name="Picture 6" descr="IHS Logo.">
              <a:extLst>
                <a:ext uri="{FF2B5EF4-FFF2-40B4-BE49-F238E27FC236}">
                  <a16:creationId xmlns:a16="http://schemas.microsoft.com/office/drawing/2014/main" id="{9C51D323-5073-CA2B-6DC7-C0DCA6C6B23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1138236" y="312668"/>
              <a:ext cx="771019" cy="766890"/>
            </a:xfrm>
            <a:prstGeom prst="rect">
              <a:avLst/>
            </a:prstGeom>
            <a:noFill/>
          </p:spPr>
        </p:pic>
        <p:pic>
          <p:nvPicPr>
            <p:cNvPr id="9" name="Picture 8" descr="HHS Logo.">
              <a:extLst>
                <a:ext uri="{FF2B5EF4-FFF2-40B4-BE49-F238E27FC236}">
                  <a16:creationId xmlns:a16="http://schemas.microsoft.com/office/drawing/2014/main" id="{AF1E11D0-2F14-CFB9-F8C0-5070B27A983E}"/>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377108" y="312668"/>
              <a:ext cx="811649" cy="777240"/>
            </a:xfrm>
            <a:prstGeom prst="rect">
              <a:avLst/>
            </a:prstGeom>
          </p:spPr>
        </p:pic>
      </p:grpSp>
    </p:spTree>
    <p:extLst>
      <p:ext uri="{BB962C8B-B14F-4D97-AF65-F5344CB8AC3E}">
        <p14:creationId xmlns:p14="http://schemas.microsoft.com/office/powerpoint/2010/main" val="295419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35AB0C-77A7-E8DE-FDC5-E282C2863F17}"/>
              </a:ext>
            </a:extLst>
          </p:cNvPr>
          <p:cNvSpPr/>
          <p:nvPr/>
        </p:nvSpPr>
        <p:spPr>
          <a:xfrm>
            <a:off x="0" y="0"/>
            <a:ext cx="12192000" cy="6858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40EE900-5BE5-8668-4780-6AA44468D324}"/>
              </a:ext>
            </a:extLst>
          </p:cNvPr>
          <p:cNvSpPr>
            <a:spLocks/>
          </p:cNvSpPr>
          <p:nvPr/>
        </p:nvSpPr>
        <p:spPr>
          <a:xfrm>
            <a:off x="1462117" y="2082340"/>
            <a:ext cx="2128514" cy="2128514"/>
          </a:xfrm>
          <a:prstGeom prst="ellipse">
            <a:avLst/>
          </a:prstGeom>
          <a:solidFill>
            <a:srgbClr val="E7EFF5"/>
          </a:solidFill>
          <a:ln w="381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13">
            <a:extLst>
              <a:ext uri="{FF2B5EF4-FFF2-40B4-BE49-F238E27FC236}">
                <a16:creationId xmlns:a16="http://schemas.microsoft.com/office/drawing/2014/main" id="{D6EED315-FBEB-9940-2AD2-57A1C6907032}"/>
              </a:ext>
            </a:extLst>
          </p:cNvPr>
          <p:cNvSpPr>
            <a:spLocks noGrp="1"/>
          </p:cNvSpPr>
          <p:nvPr>
            <p:ph type="body" sz="quarter" idx="15" hasCustomPrompt="1"/>
          </p:nvPr>
        </p:nvSpPr>
        <p:spPr>
          <a:xfrm>
            <a:off x="3804587" y="1810777"/>
            <a:ext cx="7213600" cy="1997075"/>
          </a:xfrm>
        </p:spPr>
        <p:txBody>
          <a:bodyPr anchor="b">
            <a:normAutofit/>
          </a:bodyPr>
          <a:lstStyle>
            <a:lvl1pPr marL="0" indent="0">
              <a:buNone/>
              <a:defRPr sz="5400" b="1">
                <a:solidFill>
                  <a:schemeClr val="bg1"/>
                </a:solidFill>
                <a:latin typeface="+mj-lt"/>
              </a:defRPr>
            </a:lvl1pPr>
          </a:lstStyle>
          <a:p>
            <a:pPr lvl="0"/>
            <a:r>
              <a:rPr lang="en-US"/>
              <a:t>Section Title</a:t>
            </a:r>
          </a:p>
        </p:txBody>
      </p:sp>
      <p:sp>
        <p:nvSpPr>
          <p:cNvPr id="18" name="Text Placeholder 17">
            <a:extLst>
              <a:ext uri="{FF2B5EF4-FFF2-40B4-BE49-F238E27FC236}">
                <a16:creationId xmlns:a16="http://schemas.microsoft.com/office/drawing/2014/main" id="{616B1E97-2DB8-C0C1-F51B-5DC58022D722}"/>
              </a:ext>
            </a:extLst>
          </p:cNvPr>
          <p:cNvSpPr>
            <a:spLocks noGrp="1"/>
          </p:cNvSpPr>
          <p:nvPr>
            <p:ph type="body" sz="quarter" idx="16" hasCustomPrompt="1"/>
          </p:nvPr>
        </p:nvSpPr>
        <p:spPr>
          <a:xfrm>
            <a:off x="3804587" y="3807852"/>
            <a:ext cx="7213600" cy="857250"/>
          </a:xfrm>
        </p:spPr>
        <p:txBody>
          <a:bodyPr>
            <a:noAutofit/>
          </a:bodyPr>
          <a:lstStyle>
            <a:lvl1pPr marL="0" indent="0">
              <a:buNone/>
              <a:defRPr sz="2400" i="0">
                <a:solidFill>
                  <a:schemeClr val="bg1"/>
                </a:solidFill>
                <a:latin typeface="+mj-lt"/>
              </a:defRPr>
            </a:lvl1pPr>
          </a:lstStyle>
          <a:p>
            <a:pPr lvl="0"/>
            <a:r>
              <a:rPr lang="en-US"/>
              <a:t>Subtitle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6635" y="2073106"/>
            <a:ext cx="2128603" cy="2117200"/>
          </a:xfrm>
          <a:prstGeom prst="rect">
            <a:avLst/>
          </a:prstGeom>
        </p:spPr>
      </p:pic>
    </p:spTree>
    <p:extLst>
      <p:ext uri="{BB962C8B-B14F-4D97-AF65-F5344CB8AC3E}">
        <p14:creationId xmlns:p14="http://schemas.microsoft.com/office/powerpoint/2010/main" val="2699571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use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A1DAFE-86F1-C731-6EBA-BE9EFC3006B6}"/>
              </a:ext>
            </a:extLst>
          </p:cNvPr>
          <p:cNvPicPr>
            <a:picLocks noChangeAspect="1"/>
          </p:cNvPicPr>
          <p:nvPr/>
        </p:nvPicPr>
        <p:blipFill rotWithShape="1">
          <a:blip r:embed="rId2">
            <a:extLst>
              <a:ext uri="{28A0092B-C50C-407E-A947-70E740481C1C}">
                <a14:useLocalDpi xmlns:a14="http://schemas.microsoft.com/office/drawing/2010/main" val="0"/>
              </a:ext>
            </a:extLst>
          </a:blip>
          <a:srcRect l="-25" t="12491" r="25" b="12491"/>
          <a:stretch/>
        </p:blipFill>
        <p:spPr>
          <a:xfrm>
            <a:off x="1524" y="0"/>
            <a:ext cx="12188952" cy="6858000"/>
          </a:xfrm>
          <a:prstGeom prst="rect">
            <a:avLst/>
          </a:prstGeom>
        </p:spPr>
      </p:pic>
      <p:sp>
        <p:nvSpPr>
          <p:cNvPr id="3" name="Rectangle 2">
            <a:extLst>
              <a:ext uri="{FF2B5EF4-FFF2-40B4-BE49-F238E27FC236}">
                <a16:creationId xmlns:a16="http://schemas.microsoft.com/office/drawing/2014/main" id="{5186ACDC-EA3B-1A68-9DC3-9C855ECD1254}"/>
              </a:ext>
            </a:extLst>
          </p:cNvPr>
          <p:cNvSpPr/>
          <p:nvPr userDrawn="1"/>
        </p:nvSpPr>
        <p:spPr>
          <a:xfrm>
            <a:off x="0" y="7067"/>
            <a:ext cx="12188952" cy="6858000"/>
          </a:xfrm>
          <a:prstGeom prst="rect">
            <a:avLst/>
          </a:prstGeom>
          <a:solidFill>
            <a:schemeClr val="accent1">
              <a:lumMod val="50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727D1004-5BE8-6994-807E-701A455AC162}"/>
              </a:ext>
            </a:extLst>
          </p:cNvPr>
          <p:cNvGrpSpPr/>
          <p:nvPr userDrawn="1"/>
        </p:nvGrpSpPr>
        <p:grpSpPr>
          <a:xfrm>
            <a:off x="3944855" y="1281057"/>
            <a:ext cx="4302290" cy="4295887"/>
            <a:chOff x="3992880" y="1325880"/>
            <a:chExt cx="4206240" cy="4206241"/>
          </a:xfrm>
        </p:grpSpPr>
        <p:sp>
          <p:nvSpPr>
            <p:cNvPr id="8" name="Oval 7">
              <a:extLst>
                <a:ext uri="{FF2B5EF4-FFF2-40B4-BE49-F238E27FC236}">
                  <a16:creationId xmlns:a16="http://schemas.microsoft.com/office/drawing/2014/main" id="{7A39C289-9B30-E6BA-F1CD-578F60B20011}"/>
                </a:ext>
              </a:extLst>
            </p:cNvPr>
            <p:cNvSpPr>
              <a:spLocks noChangeAspect="1"/>
            </p:cNvSpPr>
            <p:nvPr userDrawn="1"/>
          </p:nvSpPr>
          <p:spPr>
            <a:xfrm>
              <a:off x="3992880" y="1325880"/>
              <a:ext cx="4206240" cy="4206241"/>
            </a:xfrm>
            <a:prstGeom prst="ellipse">
              <a:avLst/>
            </a:prstGeom>
            <a:solidFill>
              <a:schemeClr val="bg1"/>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white"/>
                </a:solidFill>
                <a:effectLst/>
                <a:uLnTx/>
                <a:uFillTx/>
                <a:latin typeface="+mn-lt"/>
                <a:ea typeface="+mn-ea"/>
                <a:cs typeface="+mn-cs"/>
              </a:endParaRPr>
            </a:p>
          </p:txBody>
        </p:sp>
        <p:sp>
          <p:nvSpPr>
            <p:cNvPr id="9" name="Title 4">
              <a:extLst>
                <a:ext uri="{FF2B5EF4-FFF2-40B4-BE49-F238E27FC236}">
                  <a16:creationId xmlns:a16="http://schemas.microsoft.com/office/drawing/2014/main" id="{2449D1F4-CE5E-527B-DD18-992A10B94CE8}"/>
                </a:ext>
              </a:extLst>
            </p:cNvPr>
            <p:cNvSpPr txBox="1">
              <a:spLocks/>
            </p:cNvSpPr>
            <p:nvPr/>
          </p:nvSpPr>
          <p:spPr>
            <a:xfrm>
              <a:off x="4053544" y="3043127"/>
              <a:ext cx="4084912" cy="771746"/>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endParaRPr kumimoji="0" lang="en-US" sz="4400" b="1" i="0" u="none" strike="noStrike" kern="1200" cap="none" spc="-50" normalizeH="0" baseline="0" noProof="0">
                <a:ln>
                  <a:noFill/>
                </a:ln>
                <a:solidFill>
                  <a:srgbClr val="A1AE72"/>
                </a:solidFill>
                <a:effectLst/>
                <a:uLnTx/>
                <a:uFillTx/>
                <a:latin typeface="+mn-lt"/>
                <a:ea typeface="Calibri Light"/>
                <a:cs typeface="Calibri Light"/>
              </a:endParaRPr>
            </a:p>
          </p:txBody>
        </p:sp>
      </p:grpSp>
      <p:sp>
        <p:nvSpPr>
          <p:cNvPr id="5" name="TextBox 4"/>
          <p:cNvSpPr txBox="1"/>
          <p:nvPr userDrawn="1"/>
        </p:nvSpPr>
        <p:spPr>
          <a:xfrm>
            <a:off x="4294598" y="1819137"/>
            <a:ext cx="3616504" cy="1764586"/>
          </a:xfrm>
          <a:prstGeom prst="rect">
            <a:avLst/>
          </a:prstGeom>
          <a:noFill/>
        </p:spPr>
        <p:txBody>
          <a:bodyPr wrap="square" rtlCol="0" anchor="ctr" anchorCtr="1">
            <a:spAutoFit/>
          </a:bodyPr>
          <a:lstStyle/>
          <a:p>
            <a:pPr algn="ctr">
              <a:lnSpc>
                <a:spcPts val="4000"/>
              </a:lnSpc>
            </a:pPr>
            <a:r>
              <a:rPr lang="en-US" sz="4400" dirty="0">
                <a:solidFill>
                  <a:schemeClr val="accent1">
                    <a:lumMod val="50000"/>
                  </a:schemeClr>
                </a:solidFill>
              </a:rPr>
              <a:t>Discussion</a:t>
            </a:r>
            <a:r>
              <a:rPr lang="en-US" sz="4400" baseline="0" dirty="0">
                <a:solidFill>
                  <a:schemeClr val="accent1">
                    <a:lumMod val="50000"/>
                  </a:schemeClr>
                </a:solidFill>
              </a:rPr>
              <a:t> Break</a:t>
            </a:r>
          </a:p>
          <a:p>
            <a:pPr algn="ctr"/>
            <a:endParaRPr lang="en-US" baseline="0" dirty="0"/>
          </a:p>
          <a:p>
            <a:pPr algn="ctr"/>
            <a:r>
              <a:rPr lang="en-US" sz="2400" baseline="0" dirty="0"/>
              <a:t>Supporting Text</a:t>
            </a:r>
            <a:endParaRPr lang="en-US" sz="2400" dirty="0"/>
          </a:p>
        </p:txBody>
      </p:sp>
    </p:spTree>
    <p:extLst>
      <p:ext uri="{BB962C8B-B14F-4D97-AF65-F5344CB8AC3E}">
        <p14:creationId xmlns:p14="http://schemas.microsoft.com/office/powerpoint/2010/main" val="1165776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7AC6EB-DAA0-2CE6-56D6-46D41CBF9F68}"/>
              </a:ext>
            </a:extLst>
          </p:cNvPr>
          <p:cNvPicPr>
            <a:picLocks noChangeAspect="1"/>
          </p:cNvPicPr>
          <p:nvPr/>
        </p:nvPicPr>
        <p:blipFill rotWithShape="1">
          <a:blip r:embed="rId2">
            <a:extLst>
              <a:ext uri="{28A0092B-C50C-407E-A947-70E740481C1C}">
                <a14:useLocalDpi xmlns:a14="http://schemas.microsoft.com/office/drawing/2010/main" val="0"/>
              </a:ext>
            </a:extLst>
          </a:blip>
          <a:srcRect b="9744"/>
          <a:stretch/>
        </p:blipFill>
        <p:spPr>
          <a:xfrm>
            <a:off x="0" y="6359691"/>
            <a:ext cx="12192000" cy="498309"/>
          </a:xfrm>
          <a:prstGeom prst="rect">
            <a:avLst/>
          </a:prstGeom>
        </p:spPr>
      </p:pic>
      <p:sp>
        <p:nvSpPr>
          <p:cNvPr id="5" name="Rectangle 4">
            <a:extLst>
              <a:ext uri="{FF2B5EF4-FFF2-40B4-BE49-F238E27FC236}">
                <a16:creationId xmlns:a16="http://schemas.microsoft.com/office/drawing/2014/main" id="{11358E4B-E18E-BA58-3063-F405DBF8EBC4}"/>
              </a:ext>
            </a:extLst>
          </p:cNvPr>
          <p:cNvSpPr/>
          <p:nvPr/>
        </p:nvSpPr>
        <p:spPr>
          <a:xfrm>
            <a:off x="0" y="6359690"/>
            <a:ext cx="12192000" cy="498309"/>
          </a:xfrm>
          <a:prstGeom prst="rect">
            <a:avLst/>
          </a:prstGeom>
          <a:solidFill>
            <a:schemeClr val="accent1">
              <a:alpha val="59000"/>
            </a:schemeClr>
          </a:solidFill>
          <a:ln>
            <a:solidFill>
              <a:schemeClr val="accent1">
                <a:alpha val="5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6" name="Rectangle 5">
            <a:extLst>
              <a:ext uri="{FF2B5EF4-FFF2-40B4-BE49-F238E27FC236}">
                <a16:creationId xmlns:a16="http://schemas.microsoft.com/office/drawing/2014/main" id="{812EDA25-33C8-6DC5-0A19-E541D32F25E8}"/>
              </a:ext>
            </a:extLst>
          </p:cNvPr>
          <p:cNvSpPr/>
          <p:nvPr/>
        </p:nvSpPr>
        <p:spPr>
          <a:xfrm>
            <a:off x="0" y="0"/>
            <a:ext cx="12192000" cy="6361611"/>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ogo with a sign and text&#10;&#10;Description automatically generated with medium confidence">
            <a:extLst>
              <a:ext uri="{FF2B5EF4-FFF2-40B4-BE49-F238E27FC236}">
                <a16:creationId xmlns:a16="http://schemas.microsoft.com/office/drawing/2014/main" id="{558E5AB0-0C5C-CDE1-30C6-C6D3084C5A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7036" y="1714500"/>
            <a:ext cx="3437928" cy="3429000"/>
          </a:xfrm>
          <a:prstGeom prst="rect">
            <a:avLst/>
          </a:prstGeom>
        </p:spPr>
      </p:pic>
    </p:spTree>
    <p:extLst>
      <p:ext uri="{BB962C8B-B14F-4D97-AF65-F5344CB8AC3E}">
        <p14:creationId xmlns:p14="http://schemas.microsoft.com/office/powerpoint/2010/main" val="115966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04D456-4C20-A6A5-BC19-8B5FA73CA3EE}"/>
              </a:ext>
            </a:extLst>
          </p:cNvPr>
          <p:cNvSpPr>
            <a:spLocks noGrp="1"/>
          </p:cNvSpPr>
          <p:nvPr>
            <p:ph type="title"/>
          </p:nvPr>
        </p:nvSpPr>
        <p:spPr>
          <a:xfrm>
            <a:off x="667688" y="435830"/>
            <a:ext cx="10856624" cy="1070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326D904-3E41-2426-3705-1A07F3DE7355}"/>
              </a:ext>
            </a:extLst>
          </p:cNvPr>
          <p:cNvSpPr>
            <a:spLocks noGrp="1"/>
          </p:cNvSpPr>
          <p:nvPr>
            <p:ph type="body" idx="1"/>
          </p:nvPr>
        </p:nvSpPr>
        <p:spPr>
          <a:xfrm>
            <a:off x="667688" y="1825625"/>
            <a:ext cx="1085662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7">
            <a:extLst>
              <a:ext uri="{FF2B5EF4-FFF2-40B4-BE49-F238E27FC236}">
                <a16:creationId xmlns:a16="http://schemas.microsoft.com/office/drawing/2014/main" id="{7F989F88-0F4F-63CA-7E8B-55B3D17A2451}"/>
              </a:ext>
            </a:extLst>
          </p:cNvPr>
          <p:cNvSpPr>
            <a:spLocks noGrp="1"/>
          </p:cNvSpPr>
          <p:nvPr>
            <p:ph type="dt" sz="half" idx="2"/>
          </p:nvPr>
        </p:nvSpPr>
        <p:spPr>
          <a:xfrm>
            <a:off x="225595" y="6422943"/>
            <a:ext cx="2743200" cy="365125"/>
          </a:xfrm>
          <a:prstGeom prst="rect">
            <a:avLst/>
          </a:prstGeom>
        </p:spPr>
        <p:txBody>
          <a:bodyPr anchor="ctr"/>
          <a:lstStyle>
            <a:lvl1pPr>
              <a:defRPr sz="1200"/>
            </a:lvl1pPr>
          </a:lstStyle>
          <a:p>
            <a:fld id="{98BD16F8-CF92-4FA1-9835-07755904ED58}" type="datetime1">
              <a:rPr lang="en-US" smtClean="0"/>
              <a:t>10/8/26</a:t>
            </a:fld>
            <a:endParaRPr lang="en-US"/>
          </a:p>
        </p:txBody>
      </p:sp>
      <p:sp>
        <p:nvSpPr>
          <p:cNvPr id="4" name="Slide Number Placeholder 2">
            <a:extLst>
              <a:ext uri="{FF2B5EF4-FFF2-40B4-BE49-F238E27FC236}">
                <a16:creationId xmlns:a16="http://schemas.microsoft.com/office/drawing/2014/main" id="{0C8CC00C-0C44-66A1-A66D-A2D44855CE09}"/>
              </a:ext>
            </a:extLst>
          </p:cNvPr>
          <p:cNvSpPr>
            <a:spLocks noGrp="1"/>
          </p:cNvSpPr>
          <p:nvPr/>
        </p:nvSpPr>
        <p:spPr>
          <a:xfrm>
            <a:off x="10654380" y="6422943"/>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200" b="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B582AC-5695-48DB-B28C-201892CC33C9}" type="slidenum">
              <a:rPr lang="en-US" smtClean="0">
                <a:solidFill>
                  <a:schemeClr val="tx1"/>
                </a:solidFill>
              </a:rPr>
              <a:pPr/>
              <a:t>‹#›</a:t>
            </a:fld>
            <a:endParaRPr lang="en-US">
              <a:solidFill>
                <a:schemeClr val="tx1"/>
              </a:solidFill>
            </a:endParaRPr>
          </a:p>
        </p:txBody>
      </p:sp>
    </p:spTree>
    <p:extLst>
      <p:ext uri="{BB962C8B-B14F-4D97-AF65-F5344CB8AC3E}">
        <p14:creationId xmlns:p14="http://schemas.microsoft.com/office/powerpoint/2010/main" val="1641249028"/>
      </p:ext>
    </p:extLst>
  </p:cSld>
  <p:clrMap bg1="lt1" tx1="dk1" bg2="lt2" tx2="dk2" accent1="accent1" accent2="accent2" accent3="accent3" accent4="accent4" accent5="accent5" accent6="accent6" hlink="hlink" folHlink="folHlink"/>
  <p:sldLayoutIdLst>
    <p:sldLayoutId id="2147484078" r:id="rId1"/>
    <p:sldLayoutId id="2147484080" r:id="rId2"/>
    <p:sldLayoutId id="2147484083" r:id="rId3"/>
    <p:sldLayoutId id="2147484084" r:id="rId4"/>
    <p:sldLayoutId id="2147484085" r:id="rId5"/>
    <p:sldLayoutId id="2147484088" r:id="rId6"/>
    <p:sldLayoutId id="2147484089" r:id="rId7"/>
  </p:sldLayoutIdLst>
  <p:hf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hyperlink" Target="https://www.cdc.gov/hantavirus/data-research/cases/index.html" TargetMode="External"/><Relationship Id="rId3" Type="http://schemas.openxmlformats.org/officeDocument/2006/relationships/hyperlink" Target="https://wwwnc.cdc.gov/eid/article/24/11/18-0381_article" TargetMode="External"/><Relationship Id="rId7" Type="http://schemas.openxmlformats.org/officeDocument/2006/relationships/hyperlink" Target="https://www.uptodate.com/contents/hantavirus-infections-clinical-features-diagnosis-and-management-of-hantavirus-cardiopulmonary-syndrome?sectionName=Incubation%20period&amp;search=hantavirus%20epi&amp;topicRef=8307&amp;anchor=H5&amp;source=see_link&amp;searchCorrelationId=45af1d21-73d9-4d80-a933-0a3e736836c1&amp;searchCorrelationTerm=hantavirus%20epi#H3131971137" TargetMode="External"/><Relationship Id="rId2" Type="http://schemas.openxmlformats.org/officeDocument/2006/relationships/hyperlink" Target="https://pmc.ncbi.nlm.nih.gov/articles/PMC2880890/" TargetMode="External"/><Relationship Id="rId1" Type="http://schemas.openxmlformats.org/officeDocument/2006/relationships/slideLayout" Target="../slideLayouts/slideLayout2.xml"/><Relationship Id="rId6" Type="http://schemas.openxmlformats.org/officeDocument/2006/relationships/hyperlink" Target="https://academic.oup.com/ajcp/article/116/5/665/1758184?login=true" TargetMode="External"/><Relationship Id="rId5" Type="http://schemas.openxmlformats.org/officeDocument/2006/relationships/hyperlink" Target="https://www.uptodate.com/contents/hantavirus-infections-epidemiology-transmission-and-prevention?search=hantavirus%20epi&amp;source=search_result&amp;selectedTitle=3~90&amp;usage_type=default&amp;display_rank=3&amp;searchCorrelationId=45af1d21-73d9-4d80-a933-0a3e736836c1&amp;searchCorrelationTerm=hantavirus%20epi" TargetMode="External"/><Relationship Id="rId4" Type="http://schemas.openxmlformats.org/officeDocument/2006/relationships/hyperlink" Target="https://ndc.services.cdc.gov/case-definitions/hantavirus-pulmonary-syndrome-2015/"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917C4D-87FD-130F-2D2E-B1AFDEC6F4B3}"/>
              </a:ext>
            </a:extLst>
          </p:cNvPr>
          <p:cNvSpPr>
            <a:spLocks noGrp="1"/>
          </p:cNvSpPr>
          <p:nvPr>
            <p:ph type="title"/>
          </p:nvPr>
        </p:nvSpPr>
        <p:spPr/>
        <p:txBody>
          <a:bodyPr/>
          <a:lstStyle/>
          <a:p>
            <a:r>
              <a:rPr lang="en-US" dirty="0"/>
              <a:t>Hantavirus</a:t>
            </a:r>
          </a:p>
        </p:txBody>
      </p:sp>
      <p:sp>
        <p:nvSpPr>
          <p:cNvPr id="9" name="Title 1">
            <a:extLst>
              <a:ext uri="{FF2B5EF4-FFF2-40B4-BE49-F238E27FC236}">
                <a16:creationId xmlns:a16="http://schemas.microsoft.com/office/drawing/2014/main" id="{B699BC98-FC16-D652-4283-B12E86A37AB5}"/>
              </a:ext>
            </a:extLst>
          </p:cNvPr>
          <p:cNvSpPr txBox="1">
            <a:spLocks/>
          </p:cNvSpPr>
          <p:nvPr/>
        </p:nvSpPr>
        <p:spPr>
          <a:xfrm>
            <a:off x="838200" y="4495298"/>
            <a:ext cx="9258300" cy="1200329"/>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j-ea"/>
                <a:cs typeface="+mj-cs"/>
              </a:rPr>
              <a:t>Indian Health Service</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j-ea"/>
                <a:cs typeface="+mj-cs"/>
              </a:rPr>
              <a:t>Braiden Eilers, MD, MPH</a:t>
            </a:r>
            <a:endParaRPr kumimoji="0" lang="en-US" sz="4400" b="0" i="0" u="none" strike="noStrike" kern="1200" cap="none" spc="0" normalizeH="0" baseline="0" noProof="0" dirty="0">
              <a:ln>
                <a:noFill/>
              </a:ln>
              <a:solidFill>
                <a:prstClr val="white"/>
              </a:solidFill>
              <a:effectLst/>
              <a:uLnTx/>
              <a:uFillTx/>
              <a:latin typeface="Calibri"/>
              <a:ea typeface="Calibri"/>
              <a:cs typeface="Calibri"/>
            </a:endParaRPr>
          </a:p>
        </p:txBody>
      </p:sp>
      <p:sp>
        <p:nvSpPr>
          <p:cNvPr id="5" name="Text Placeholder 4">
            <a:extLst>
              <a:ext uri="{FF2B5EF4-FFF2-40B4-BE49-F238E27FC236}">
                <a16:creationId xmlns:a16="http://schemas.microsoft.com/office/drawing/2014/main" id="{7B37DF14-EBA6-884F-CBF1-4A6A08A5E600}"/>
              </a:ext>
            </a:extLst>
          </p:cNvPr>
          <p:cNvSpPr>
            <a:spLocks noGrp="1"/>
          </p:cNvSpPr>
          <p:nvPr>
            <p:ph type="body" sz="quarter" idx="10"/>
          </p:nvPr>
        </p:nvSpPr>
        <p:spPr/>
        <p:txBody>
          <a:bodyPr/>
          <a:lstStyle/>
          <a:p>
            <a:r>
              <a:rPr lang="en-US" dirty="0"/>
              <a:t>October 22, 2026</a:t>
            </a:r>
          </a:p>
        </p:txBody>
      </p:sp>
    </p:spTree>
    <p:extLst>
      <p:ext uri="{BB962C8B-B14F-4D97-AF65-F5344CB8AC3E}">
        <p14:creationId xmlns:p14="http://schemas.microsoft.com/office/powerpoint/2010/main" val="3261894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946E-F0CC-C33B-4380-42A0119B3FA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797127E-46C3-CB6F-2554-86895BCA7DC7}"/>
              </a:ext>
            </a:extLst>
          </p:cNvPr>
          <p:cNvSpPr>
            <a:spLocks noGrp="1"/>
          </p:cNvSpPr>
          <p:nvPr>
            <p:ph type="title"/>
          </p:nvPr>
        </p:nvSpPr>
        <p:spPr/>
        <p:txBody>
          <a:bodyPr/>
          <a:lstStyle/>
          <a:p>
            <a:r>
              <a:rPr lang="en-US" dirty="0"/>
              <a:t>History of Hantavirus</a:t>
            </a:r>
          </a:p>
        </p:txBody>
      </p:sp>
      <p:sp>
        <p:nvSpPr>
          <p:cNvPr id="3" name="TextBox 2">
            <a:extLst>
              <a:ext uri="{FF2B5EF4-FFF2-40B4-BE49-F238E27FC236}">
                <a16:creationId xmlns:a16="http://schemas.microsoft.com/office/drawing/2014/main" id="{4CFA5966-88B3-2E29-3677-0FA9D464F314}"/>
              </a:ext>
            </a:extLst>
          </p:cNvPr>
          <p:cNvSpPr txBox="1"/>
          <p:nvPr/>
        </p:nvSpPr>
        <p:spPr>
          <a:xfrm>
            <a:off x="402771" y="1251857"/>
            <a:ext cx="11625943" cy="3816429"/>
          </a:xfrm>
          <a:prstGeom prst="rect">
            <a:avLst/>
          </a:prstGeom>
          <a:noFill/>
        </p:spPr>
        <p:txBody>
          <a:bodyPr wrap="square" rtlCol="0">
            <a:spAutoFit/>
          </a:bodyPr>
          <a:lstStyle/>
          <a:p>
            <a:pPr marL="285750" indent="-285750">
              <a:buFont typeface="Arial" panose="020B0604020202020204" pitchFamily="34" charset="0"/>
              <a:buChar char="•"/>
            </a:pPr>
            <a:r>
              <a:rPr lang="en-US" sz="2800" dirty="0"/>
              <a:t>Traced back to Chinese writings dating approximately 960 CE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Outbreak of over 3000 cases of hemorrhagic fever with renal syndrome (HFRS) in United Nations troops from 1951-1953 during the Korean conflict</a:t>
            </a:r>
          </a:p>
          <a:p>
            <a:pPr marL="742950" lvl="1" indent="-285750">
              <a:buFont typeface="Arial" panose="020B0604020202020204" pitchFamily="34" charset="0"/>
              <a:buChar char="•"/>
            </a:pPr>
            <a:r>
              <a:rPr lang="en-US" sz="2800" dirty="0"/>
              <a:t>The virus causing this was identified in 1978</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First recognized case of hantavirus cardiopulmonary syndrome (HCPS) in North America 1993 in the Four Corners Region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33014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487E8-A0BC-9012-DCA1-936B51EDD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C099BF2-B4C6-4512-EC5C-D35F200A6D9A}"/>
              </a:ext>
            </a:extLst>
          </p:cNvPr>
          <p:cNvSpPr>
            <a:spLocks noGrp="1"/>
          </p:cNvSpPr>
          <p:nvPr>
            <p:ph type="title"/>
          </p:nvPr>
        </p:nvSpPr>
        <p:spPr>
          <a:xfrm>
            <a:off x="220132" y="236333"/>
            <a:ext cx="9657412" cy="711934"/>
          </a:xfrm>
        </p:spPr>
        <p:txBody>
          <a:bodyPr/>
          <a:lstStyle/>
          <a:p>
            <a:r>
              <a:rPr lang="en-US" dirty="0"/>
              <a:t>Four Corners Outbreak</a:t>
            </a:r>
          </a:p>
        </p:txBody>
      </p:sp>
      <p:sp>
        <p:nvSpPr>
          <p:cNvPr id="3" name="TextBox 2">
            <a:extLst>
              <a:ext uri="{FF2B5EF4-FFF2-40B4-BE49-F238E27FC236}">
                <a16:creationId xmlns:a16="http://schemas.microsoft.com/office/drawing/2014/main" id="{2D3B1ED2-990F-1FCE-1843-70E2391B282C}"/>
              </a:ext>
            </a:extLst>
          </p:cNvPr>
          <p:cNvSpPr txBox="1"/>
          <p:nvPr/>
        </p:nvSpPr>
        <p:spPr>
          <a:xfrm>
            <a:off x="0" y="948267"/>
            <a:ext cx="12192000" cy="5601533"/>
          </a:xfrm>
          <a:prstGeom prst="rect">
            <a:avLst/>
          </a:prstGeom>
          <a:noFill/>
        </p:spPr>
        <p:txBody>
          <a:bodyPr wrap="square" rtlCol="0">
            <a:spAutoFit/>
          </a:bodyPr>
          <a:lstStyle/>
          <a:p>
            <a:pPr marL="285750" indent="-285750">
              <a:buFont typeface="Arial" panose="020B0604020202020204" pitchFamily="34" charset="0"/>
              <a:buChar char="•"/>
            </a:pPr>
            <a:r>
              <a:rPr lang="en-US" sz="2000" dirty="0"/>
              <a:t>May 1993, 19-year-old man from Crownpoint, NM was driving to Gallup, NM and became severely short of breath</a:t>
            </a:r>
          </a:p>
          <a:p>
            <a:pPr marL="285750" indent="-285750">
              <a:buFont typeface="Arial" panose="020B0604020202020204" pitchFamily="34" charset="0"/>
              <a:buChar char="•"/>
            </a:pPr>
            <a:r>
              <a:rPr lang="en-US" sz="2000" dirty="0"/>
              <a:t>Was a marathon runner and in good health</a:t>
            </a:r>
          </a:p>
          <a:p>
            <a:pPr marL="285750" indent="-285750">
              <a:buFont typeface="Arial" panose="020B0604020202020204" pitchFamily="34" charset="0"/>
              <a:buChar char="•"/>
            </a:pPr>
            <a:r>
              <a:rPr lang="en-US" sz="2000" dirty="0"/>
              <a:t>Few days before had fever and myalgias, seen and sent home</a:t>
            </a:r>
          </a:p>
          <a:p>
            <a:pPr marL="285750" indent="-285750">
              <a:buFont typeface="Arial" panose="020B0604020202020204" pitchFamily="34" charset="0"/>
              <a:buChar char="•"/>
            </a:pPr>
            <a:r>
              <a:rPr lang="en-US" sz="2000" dirty="0"/>
              <a:t>Presented to Gallup Indian Medical Center with florid pulmonary edema and died in the emergency department</a:t>
            </a:r>
          </a:p>
          <a:p>
            <a:pPr marL="285750" indent="-285750">
              <a:buFont typeface="Arial" panose="020B0604020202020204" pitchFamily="34" charset="0"/>
              <a:buChar char="•"/>
            </a:pPr>
            <a:r>
              <a:rPr lang="en-US" sz="2000" dirty="0"/>
              <a:t>Reported to NM Office of Medical Investigator and they noted similarity to another death of a young woman who had died from pulmonary edema at GIMC a few weeks earlier</a:t>
            </a:r>
          </a:p>
          <a:p>
            <a:pPr marL="285750" indent="-285750">
              <a:buFont typeface="Arial" panose="020B0604020202020204" pitchFamily="34" charset="0"/>
              <a:buChar char="•"/>
            </a:pPr>
            <a:r>
              <a:rPr lang="en-US" sz="2000" dirty="0"/>
              <a:t>Went to speak to the family to discuss possible autopsy and found out that their 21-year-old fiancée had recently died only a few days earlier</a:t>
            </a:r>
          </a:p>
          <a:p>
            <a:pPr marL="285750" indent="-285750">
              <a:buFont typeface="Arial" panose="020B0604020202020204" pitchFamily="34" charset="0"/>
              <a:buChar char="•"/>
            </a:pPr>
            <a:r>
              <a:rPr lang="en-US" sz="2000" dirty="0"/>
              <a:t>CDC was requested to come help and found more than 30 cases since the start of 1993 – initially thought it could be a new viral influenza, environmental toxin, or a previously unrecognized pathogen</a:t>
            </a:r>
          </a:p>
          <a:p>
            <a:pPr marL="285750" indent="-285750">
              <a:buFont typeface="Arial" panose="020B0604020202020204" pitchFamily="34" charset="0"/>
              <a:buChar char="•"/>
            </a:pPr>
            <a:r>
              <a:rPr lang="en-US" sz="2000" dirty="0"/>
              <a:t>They cross tested samples from 9 patients with viral stock samples and found antibody cross-reactivity with 3 different hantaviruses</a:t>
            </a:r>
          </a:p>
          <a:p>
            <a:pPr marL="285750" indent="-285750">
              <a:buFont typeface="Arial" panose="020B0604020202020204" pitchFamily="34" charset="0"/>
              <a:buChar char="•"/>
            </a:pPr>
            <a:r>
              <a:rPr lang="en-US" sz="2000" dirty="0"/>
              <a:t>Trapped over 1,700 rodents, most commonly the deer mouse and were able to identify “new” Sin Nombre Virus (SNV) in just 3 weeks</a:t>
            </a:r>
          </a:p>
          <a:p>
            <a:pPr marL="285750" indent="-285750">
              <a:buFont typeface="Arial" panose="020B0604020202020204" pitchFamily="34" charset="0"/>
              <a:buChar char="•"/>
            </a:pPr>
            <a:r>
              <a:rPr lang="en-US" sz="2000" dirty="0"/>
              <a:t>Why did it happen then? The deer mouse population was 10x greater than the year before due to El Nino winter, so there was an abundance of springtime vegetation providing shelter and food</a:t>
            </a:r>
          </a:p>
          <a:p>
            <a:endParaRPr lang="en-US" dirty="0"/>
          </a:p>
        </p:txBody>
      </p:sp>
    </p:spTree>
    <p:extLst>
      <p:ext uri="{BB962C8B-B14F-4D97-AF65-F5344CB8AC3E}">
        <p14:creationId xmlns:p14="http://schemas.microsoft.com/office/powerpoint/2010/main" val="3249964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B51663-C762-C4E5-453E-2E4920EB94BC}"/>
              </a:ext>
            </a:extLst>
          </p:cNvPr>
          <p:cNvSpPr>
            <a:spLocks noGrp="1"/>
          </p:cNvSpPr>
          <p:nvPr>
            <p:ph type="title"/>
          </p:nvPr>
        </p:nvSpPr>
        <p:spPr/>
        <p:txBody>
          <a:bodyPr/>
          <a:lstStyle/>
          <a:p>
            <a:r>
              <a:rPr lang="en-US" dirty="0"/>
              <a:t>Epidemiology</a:t>
            </a:r>
          </a:p>
        </p:txBody>
      </p:sp>
      <p:sp>
        <p:nvSpPr>
          <p:cNvPr id="3" name="TextBox 2">
            <a:extLst>
              <a:ext uri="{FF2B5EF4-FFF2-40B4-BE49-F238E27FC236}">
                <a16:creationId xmlns:a16="http://schemas.microsoft.com/office/drawing/2014/main" id="{9DED8F44-3066-3FBC-F3A5-2570EF70B500}"/>
              </a:ext>
            </a:extLst>
          </p:cNvPr>
          <p:cNvSpPr txBox="1"/>
          <p:nvPr/>
        </p:nvSpPr>
        <p:spPr>
          <a:xfrm>
            <a:off x="-182880" y="1147763"/>
            <a:ext cx="12091851" cy="5170646"/>
          </a:xfrm>
          <a:prstGeom prst="rect">
            <a:avLst/>
          </a:prstGeom>
          <a:noFill/>
        </p:spPr>
        <p:txBody>
          <a:bodyPr wrap="square" rtlCol="0">
            <a:spAutoFit/>
          </a:bodyPr>
          <a:lstStyle/>
          <a:p>
            <a:pPr marL="742950" lvl="1" indent="-285750">
              <a:buFont typeface="Arial" panose="020B0604020202020204" pitchFamily="34" charset="0"/>
              <a:buChar char="•"/>
            </a:pPr>
            <a:r>
              <a:rPr lang="en-US" sz="2400" dirty="0"/>
              <a:t>25,000 yearly cases associated with HFRS (Asia and Europe) </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r>
              <a:rPr lang="en-US" sz="2400" dirty="0"/>
              <a:t>Fewer than 1,000 cases of HCPS in the United States since 1993 (about 30 cases per year)</a:t>
            </a:r>
          </a:p>
          <a:p>
            <a:pPr marL="1200150" lvl="2" indent="-285750">
              <a:buFont typeface="Arial" panose="020B0604020202020204" pitchFamily="34" charset="0"/>
              <a:buChar char="•"/>
            </a:pPr>
            <a:r>
              <a:rPr lang="en-US" sz="2400" dirty="0"/>
              <a:t>94% of cases occur west of the Mississippi River</a:t>
            </a:r>
          </a:p>
          <a:p>
            <a:pPr marL="1200150" lvl="2" indent="-285750">
              <a:buFont typeface="Arial" panose="020B0604020202020204" pitchFamily="34" charset="0"/>
              <a:buChar char="•"/>
            </a:pPr>
            <a:r>
              <a:rPr lang="en-US" sz="2400" dirty="0"/>
              <a:t>19% of cases are American Indian/Alaska Native</a:t>
            </a:r>
          </a:p>
          <a:p>
            <a:pPr lvl="1"/>
            <a:endParaRPr lang="en-US" sz="2400" dirty="0"/>
          </a:p>
          <a:p>
            <a:pPr marL="742950" lvl="1" indent="-285750">
              <a:buFont typeface="Arial" panose="020B0604020202020204" pitchFamily="34" charset="0"/>
              <a:buChar char="•"/>
            </a:pPr>
            <a:r>
              <a:rPr lang="en-US" sz="2400" dirty="0"/>
              <a:t>Case fatality rate around 35-50%  with SNV</a:t>
            </a:r>
            <a:br>
              <a:rPr lang="en-US" sz="2400" dirty="0"/>
            </a:br>
            <a:endParaRPr lang="en-US" sz="2400" dirty="0"/>
          </a:p>
          <a:p>
            <a:pPr marL="742950" lvl="1" indent="-285750">
              <a:buFont typeface="Arial" panose="020B0604020202020204" pitchFamily="34" charset="0"/>
              <a:buChar char="•"/>
            </a:pPr>
            <a:r>
              <a:rPr lang="en-US" sz="2400" dirty="0"/>
              <a:t>Transmission – contact with urine, feces, or saliva of a rodent carrying the virus</a:t>
            </a:r>
          </a:p>
          <a:p>
            <a:pPr marL="1200150" lvl="2" indent="-285750">
              <a:buFont typeface="Arial" panose="020B0604020202020204" pitchFamily="34" charset="0"/>
              <a:buChar char="•"/>
            </a:pPr>
            <a:r>
              <a:rPr lang="en-US" sz="2400" dirty="0"/>
              <a:t>Breathe in air when cleaning up after rodents</a:t>
            </a:r>
          </a:p>
          <a:p>
            <a:pPr marL="1200150" lvl="2" indent="-285750">
              <a:buFont typeface="Arial" panose="020B0604020202020204" pitchFamily="34" charset="0"/>
              <a:buChar char="•"/>
            </a:pPr>
            <a:r>
              <a:rPr lang="en-US" sz="2400" dirty="0"/>
              <a:t>Touch contaminated objects, then touch their nose or mouth</a:t>
            </a:r>
          </a:p>
          <a:p>
            <a:pPr marL="1200150" lvl="2" indent="-285750">
              <a:buFont typeface="Arial" panose="020B0604020202020204" pitchFamily="34" charset="0"/>
              <a:buChar char="•"/>
            </a:pPr>
            <a:r>
              <a:rPr lang="en-US" sz="2400" dirty="0"/>
              <a:t>Bitten or scratched by an infected rodent</a:t>
            </a:r>
          </a:p>
          <a:p>
            <a:pPr marL="1200150" lvl="2" indent="-285750">
              <a:buFont typeface="Arial" panose="020B0604020202020204" pitchFamily="34" charset="0"/>
              <a:buChar char="•"/>
            </a:pPr>
            <a:r>
              <a:rPr lang="en-US" sz="2400" dirty="0"/>
              <a:t>Eat food contaminated with hantavirus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849633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7C18DC-4E41-C7A6-2A70-0C7AD3EE7F1F}"/>
              </a:ext>
            </a:extLst>
          </p:cNvPr>
          <p:cNvSpPr>
            <a:spLocks noGrp="1"/>
          </p:cNvSpPr>
          <p:nvPr>
            <p:ph type="body" sz="quarter" idx="10"/>
          </p:nvPr>
        </p:nvSpPr>
        <p:spPr>
          <a:xfrm>
            <a:off x="318554" y="-1262619"/>
            <a:ext cx="10856624" cy="341632"/>
          </a:xfrm>
        </p:spPr>
        <p:txBody>
          <a:bodyPr/>
          <a:lstStyle/>
          <a:p>
            <a:endParaRPr lang="en-US" dirty="0"/>
          </a:p>
        </p:txBody>
      </p:sp>
      <p:sp>
        <p:nvSpPr>
          <p:cNvPr id="3" name="Title 2">
            <a:extLst>
              <a:ext uri="{FF2B5EF4-FFF2-40B4-BE49-F238E27FC236}">
                <a16:creationId xmlns:a16="http://schemas.microsoft.com/office/drawing/2014/main" id="{6EF54A48-AF12-DDAF-A316-D3C367A63BDE}"/>
              </a:ext>
            </a:extLst>
          </p:cNvPr>
          <p:cNvSpPr>
            <a:spLocks noGrp="1"/>
          </p:cNvSpPr>
          <p:nvPr>
            <p:ph type="title"/>
          </p:nvPr>
        </p:nvSpPr>
        <p:spPr>
          <a:xfrm>
            <a:off x="0" y="0"/>
            <a:ext cx="9657412" cy="711934"/>
          </a:xfrm>
        </p:spPr>
        <p:txBody>
          <a:bodyPr/>
          <a:lstStyle/>
          <a:p>
            <a:r>
              <a:rPr lang="en-US" dirty="0"/>
              <a:t>Phases of Illness</a:t>
            </a:r>
          </a:p>
        </p:txBody>
      </p:sp>
      <p:sp>
        <p:nvSpPr>
          <p:cNvPr id="5" name="TextBox 4">
            <a:extLst>
              <a:ext uri="{FF2B5EF4-FFF2-40B4-BE49-F238E27FC236}">
                <a16:creationId xmlns:a16="http://schemas.microsoft.com/office/drawing/2014/main" id="{B03124E8-5F06-F191-1174-0B4710765225}"/>
              </a:ext>
            </a:extLst>
          </p:cNvPr>
          <p:cNvSpPr txBox="1"/>
          <p:nvPr/>
        </p:nvSpPr>
        <p:spPr>
          <a:xfrm>
            <a:off x="0" y="599064"/>
            <a:ext cx="4605250" cy="6309420"/>
          </a:xfrm>
          <a:prstGeom prst="rect">
            <a:avLst/>
          </a:prstGeom>
          <a:noFill/>
        </p:spPr>
        <p:txBody>
          <a:bodyPr wrap="square">
            <a:spAutoFit/>
          </a:bodyPr>
          <a:lstStyle/>
          <a:p>
            <a:pPr marL="285750" indent="-285750">
              <a:buFont typeface="Arial" panose="020B0604020202020204" pitchFamily="34" charset="0"/>
              <a:buChar char="•"/>
            </a:pPr>
            <a:r>
              <a:rPr lang="en-US" sz="2300" b="1" dirty="0"/>
              <a:t>Incubation period</a:t>
            </a:r>
          </a:p>
          <a:p>
            <a:pPr marL="742950" lvl="1" indent="-285750">
              <a:buFont typeface="Arial" panose="020B0604020202020204" pitchFamily="34" charset="0"/>
              <a:buChar char="•"/>
            </a:pPr>
            <a:r>
              <a:rPr lang="en-US" sz="2300" dirty="0"/>
              <a:t>No symptoms</a:t>
            </a:r>
          </a:p>
          <a:p>
            <a:pPr marL="742950" lvl="1" indent="-285750">
              <a:buFont typeface="Arial" panose="020B0604020202020204" pitchFamily="34" charset="0"/>
              <a:buChar char="•"/>
            </a:pPr>
            <a:r>
              <a:rPr lang="en-US" sz="2300" dirty="0"/>
              <a:t>Typically, 2 to 3 weeks</a:t>
            </a:r>
          </a:p>
          <a:p>
            <a:pPr lvl="1"/>
            <a:endParaRPr lang="en-US" sz="2300" dirty="0"/>
          </a:p>
          <a:p>
            <a:pPr marL="285750" indent="-285750">
              <a:buFont typeface="Arial" panose="020B0604020202020204" pitchFamily="34" charset="0"/>
              <a:buChar char="•"/>
            </a:pPr>
            <a:r>
              <a:rPr lang="en-US" sz="2300" b="1" dirty="0"/>
              <a:t>Prodrome/febrile phase</a:t>
            </a:r>
          </a:p>
          <a:p>
            <a:pPr marL="742950" lvl="1" indent="-285750">
              <a:buFont typeface="Arial" panose="020B0604020202020204" pitchFamily="34" charset="0"/>
              <a:buChar char="•"/>
            </a:pPr>
            <a:r>
              <a:rPr lang="en-US" sz="2300" dirty="0"/>
              <a:t>Fevers, chills, myalgias</a:t>
            </a:r>
          </a:p>
          <a:p>
            <a:pPr marL="742950" lvl="1" indent="-285750">
              <a:buFont typeface="Arial" panose="020B0604020202020204" pitchFamily="34" charset="0"/>
              <a:buChar char="•"/>
            </a:pPr>
            <a:r>
              <a:rPr lang="en-US" sz="2300" dirty="0"/>
              <a:t>Sometimes nausea, vomiting, abdominal pain, diarrhea</a:t>
            </a:r>
          </a:p>
          <a:p>
            <a:pPr marL="742950" lvl="1" indent="-285750">
              <a:buFont typeface="Arial" panose="020B0604020202020204" pitchFamily="34" charset="0"/>
              <a:buChar char="•"/>
            </a:pPr>
            <a:r>
              <a:rPr lang="en-US" sz="2300" dirty="0"/>
              <a:t>Headaches may be prominent</a:t>
            </a:r>
          </a:p>
          <a:p>
            <a:pPr marL="742950" lvl="1" indent="-285750">
              <a:buFont typeface="Arial" panose="020B0604020202020204" pitchFamily="34" charset="0"/>
              <a:buChar char="•"/>
            </a:pPr>
            <a:r>
              <a:rPr lang="en-US" sz="2300" dirty="0"/>
              <a:t>Difficult to distinguish from other illnesses, however other features of upper respiratory tract infections are usually absent</a:t>
            </a:r>
          </a:p>
          <a:p>
            <a:pPr marL="742950" lvl="1" indent="-285750">
              <a:buFont typeface="Arial" panose="020B0604020202020204" pitchFamily="34" charset="0"/>
              <a:buChar char="•"/>
            </a:pPr>
            <a:r>
              <a:rPr lang="en-US" sz="2300" dirty="0"/>
              <a:t>Chest x-rays usually normal</a:t>
            </a:r>
          </a:p>
          <a:p>
            <a:pPr marL="742950" lvl="1" indent="-285750">
              <a:buFont typeface="Arial" panose="020B0604020202020204" pitchFamily="34" charset="0"/>
              <a:buChar char="•"/>
            </a:pPr>
            <a:r>
              <a:rPr lang="en-US" sz="2300" dirty="0"/>
              <a:t>Lasts 2 to 8 days</a:t>
            </a:r>
          </a:p>
          <a:p>
            <a:pPr lvl="1"/>
            <a:endParaRPr lang="en-US" sz="1800" dirty="0"/>
          </a:p>
          <a:p>
            <a:pPr marL="285750" indent="-285750">
              <a:buFont typeface="Arial" panose="020B0604020202020204" pitchFamily="34" charset="0"/>
              <a:buChar char="•"/>
            </a:pPr>
            <a:endParaRPr lang="en-US" sz="1800" dirty="0"/>
          </a:p>
        </p:txBody>
      </p:sp>
      <p:sp>
        <p:nvSpPr>
          <p:cNvPr id="7" name="TextBox 6">
            <a:extLst>
              <a:ext uri="{FF2B5EF4-FFF2-40B4-BE49-F238E27FC236}">
                <a16:creationId xmlns:a16="http://schemas.microsoft.com/office/drawing/2014/main" id="{C07A1F9D-F501-AB63-0609-3F2A06F20549}"/>
              </a:ext>
            </a:extLst>
          </p:cNvPr>
          <p:cNvSpPr txBox="1"/>
          <p:nvPr/>
        </p:nvSpPr>
        <p:spPr>
          <a:xfrm>
            <a:off x="4438996" y="186448"/>
            <a:ext cx="7600705" cy="6940361"/>
          </a:xfrm>
          <a:prstGeom prst="rect">
            <a:avLst/>
          </a:prstGeom>
          <a:noFill/>
        </p:spPr>
        <p:txBody>
          <a:bodyPr wrap="square">
            <a:spAutoFit/>
          </a:bodyPr>
          <a:lstStyle/>
          <a:p>
            <a:pPr lvl="1"/>
            <a:endParaRPr lang="en-US" sz="2300" b="1" dirty="0"/>
          </a:p>
          <a:p>
            <a:pPr marL="285750" indent="-285750">
              <a:buFont typeface="Arial" panose="020B0604020202020204" pitchFamily="34" charset="0"/>
              <a:buChar char="•"/>
            </a:pPr>
            <a:r>
              <a:rPr lang="en-US" sz="2300" b="1" dirty="0"/>
              <a:t>Cardiopulmonary phase</a:t>
            </a:r>
          </a:p>
          <a:p>
            <a:pPr marL="742950" lvl="1" indent="-285750">
              <a:buFont typeface="Arial" panose="020B0604020202020204" pitchFamily="34" charset="0"/>
              <a:buChar char="•"/>
            </a:pPr>
            <a:r>
              <a:rPr lang="en-US" sz="2300" dirty="0"/>
              <a:t>Dry cough and onset of dyspnea often herald the abrupt transition from prodromal phase (order of hours)</a:t>
            </a:r>
          </a:p>
          <a:p>
            <a:pPr marL="742950" lvl="1" indent="-285750">
              <a:buFont typeface="Arial" panose="020B0604020202020204" pitchFamily="34" charset="0"/>
              <a:buChar char="•"/>
            </a:pPr>
            <a:r>
              <a:rPr lang="en-US" sz="2300" dirty="0"/>
              <a:t>Capillary leak into the pulmonary bed, often reduced cardiac output</a:t>
            </a:r>
          </a:p>
          <a:p>
            <a:pPr marL="742950" lvl="1" indent="-285750">
              <a:buFont typeface="Arial" panose="020B0604020202020204" pitchFamily="34" charset="0"/>
              <a:buChar char="•"/>
            </a:pPr>
            <a:r>
              <a:rPr lang="en-US" sz="2300" dirty="0"/>
              <a:t>Possible coagulation disorders and kidney involvement </a:t>
            </a:r>
          </a:p>
          <a:p>
            <a:pPr marL="742950" lvl="1" indent="-285750">
              <a:buFont typeface="Arial" panose="020B0604020202020204" pitchFamily="34" charset="0"/>
              <a:buChar char="•"/>
            </a:pPr>
            <a:r>
              <a:rPr lang="en-US" sz="2300" dirty="0"/>
              <a:t>~60-80% of hantavirus infections evolve to HCPS</a:t>
            </a:r>
          </a:p>
          <a:p>
            <a:pPr marL="742950" lvl="1" indent="-285750">
              <a:buFont typeface="Arial" panose="020B0604020202020204" pitchFamily="34" charset="0"/>
              <a:buChar char="•"/>
            </a:pPr>
            <a:r>
              <a:rPr lang="en-US" sz="2300" dirty="0"/>
              <a:t>Lasts 48-72 hours</a:t>
            </a:r>
          </a:p>
          <a:p>
            <a:pPr marL="742950" lvl="1" indent="-285750">
              <a:buFont typeface="Arial" panose="020B0604020202020204" pitchFamily="34" charset="0"/>
              <a:buChar char="•"/>
            </a:pPr>
            <a:r>
              <a:rPr lang="en-US" sz="2300" dirty="0"/>
              <a:t>Most deaths occur in first 24 hours</a:t>
            </a:r>
          </a:p>
          <a:p>
            <a:pPr marL="742950" lvl="1" indent="-285750">
              <a:buFont typeface="Arial" panose="020B0604020202020204" pitchFamily="34" charset="0"/>
              <a:buChar char="•"/>
            </a:pPr>
            <a:r>
              <a:rPr lang="en-US" sz="2300" dirty="0"/>
              <a:t>This is when testing can occur</a:t>
            </a:r>
          </a:p>
          <a:p>
            <a:pPr marL="742950" lvl="1" indent="-285750">
              <a:buFont typeface="Arial" panose="020B0604020202020204" pitchFamily="34" charset="0"/>
              <a:buChar char="•"/>
            </a:pPr>
            <a:endParaRPr lang="en-US" sz="2300" dirty="0"/>
          </a:p>
          <a:p>
            <a:pPr marL="285750" indent="-285750">
              <a:buFont typeface="Arial" panose="020B0604020202020204" pitchFamily="34" charset="0"/>
              <a:buChar char="•"/>
            </a:pPr>
            <a:r>
              <a:rPr lang="en-US" sz="2300" b="1" dirty="0"/>
              <a:t>Convalescent phase</a:t>
            </a:r>
          </a:p>
          <a:p>
            <a:pPr marL="742950" lvl="1" indent="-285750">
              <a:buFont typeface="Arial" panose="020B0604020202020204" pitchFamily="34" charset="0"/>
              <a:buChar char="•"/>
            </a:pPr>
            <a:r>
              <a:rPr lang="en-US" sz="2300" dirty="0"/>
              <a:t>Complete recovery can be slow</a:t>
            </a:r>
          </a:p>
          <a:p>
            <a:pPr marL="742950" lvl="1" indent="-285750">
              <a:buFont typeface="Arial" panose="020B0604020202020204" pitchFamily="34" charset="0"/>
              <a:buChar char="•"/>
            </a:pPr>
            <a:r>
              <a:rPr lang="en-US" sz="2300" dirty="0"/>
              <a:t>Survivors report months of fatigue, dyspnea  with slow recovery of motor skills</a:t>
            </a:r>
          </a:p>
          <a:p>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spTree>
    <p:extLst>
      <p:ext uri="{BB962C8B-B14F-4D97-AF65-F5344CB8AC3E}">
        <p14:creationId xmlns:p14="http://schemas.microsoft.com/office/powerpoint/2010/main" val="834779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173C4-8396-1B2C-3316-1624DEA6271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9F7846-A9FD-C3F9-A0FB-B61FB92B09EC}"/>
              </a:ext>
            </a:extLst>
          </p:cNvPr>
          <p:cNvSpPr>
            <a:spLocks noGrp="1"/>
          </p:cNvSpPr>
          <p:nvPr>
            <p:ph type="title"/>
          </p:nvPr>
        </p:nvSpPr>
        <p:spPr/>
        <p:txBody>
          <a:bodyPr/>
          <a:lstStyle/>
          <a:p>
            <a:r>
              <a:rPr lang="en-US" dirty="0"/>
              <a:t>Testing</a:t>
            </a:r>
          </a:p>
        </p:txBody>
      </p:sp>
      <p:sp>
        <p:nvSpPr>
          <p:cNvPr id="2" name="TextBox 1">
            <a:extLst>
              <a:ext uri="{FF2B5EF4-FFF2-40B4-BE49-F238E27FC236}">
                <a16:creationId xmlns:a16="http://schemas.microsoft.com/office/drawing/2014/main" id="{BDEFE258-2D18-E5C2-61FD-5EF385304DD9}"/>
              </a:ext>
            </a:extLst>
          </p:cNvPr>
          <p:cNvSpPr txBox="1"/>
          <p:nvPr/>
        </p:nvSpPr>
        <p:spPr>
          <a:xfrm>
            <a:off x="511629" y="1600200"/>
            <a:ext cx="11386457" cy="3385542"/>
          </a:xfrm>
          <a:prstGeom prst="rect">
            <a:avLst/>
          </a:prstGeom>
          <a:noFill/>
        </p:spPr>
        <p:txBody>
          <a:bodyPr wrap="square" rtlCol="0">
            <a:spAutoFit/>
          </a:bodyPr>
          <a:lstStyle/>
          <a:p>
            <a:pPr marL="285750" indent="-285750">
              <a:buFont typeface="Arial" panose="020B0604020202020204" pitchFamily="34" charset="0"/>
              <a:buChar char="•"/>
            </a:pPr>
            <a:r>
              <a:rPr lang="en-US" sz="2800" dirty="0"/>
              <a:t>Serology (looking for antibodies) and/or PCR testing (looking for viral RNA)</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Labs are send out</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Antibodies not detectable during first 72 hours of symptoms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Need something else…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682122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85DBD3-BD41-F079-63D5-80EDA600336A}"/>
              </a:ext>
            </a:extLst>
          </p:cNvPr>
          <p:cNvSpPr>
            <a:spLocks noGrp="1"/>
          </p:cNvSpPr>
          <p:nvPr>
            <p:ph type="title"/>
          </p:nvPr>
        </p:nvSpPr>
        <p:spPr>
          <a:xfrm>
            <a:off x="3059085" y="0"/>
            <a:ext cx="6845301" cy="711934"/>
          </a:xfrm>
        </p:spPr>
        <p:txBody>
          <a:bodyPr/>
          <a:lstStyle/>
          <a:p>
            <a:r>
              <a:rPr lang="en-US" dirty="0"/>
              <a:t>Rapid Screening Tool </a:t>
            </a:r>
          </a:p>
        </p:txBody>
      </p:sp>
      <p:sp>
        <p:nvSpPr>
          <p:cNvPr id="4" name="TextBox 3">
            <a:extLst>
              <a:ext uri="{FF2B5EF4-FFF2-40B4-BE49-F238E27FC236}">
                <a16:creationId xmlns:a16="http://schemas.microsoft.com/office/drawing/2014/main" id="{82CE9335-103C-1572-327E-6A82A41F90F2}"/>
              </a:ext>
            </a:extLst>
          </p:cNvPr>
          <p:cNvSpPr txBox="1"/>
          <p:nvPr/>
        </p:nvSpPr>
        <p:spPr>
          <a:xfrm>
            <a:off x="3059085" y="665018"/>
            <a:ext cx="8431977" cy="6463308"/>
          </a:xfrm>
          <a:prstGeom prst="rect">
            <a:avLst/>
          </a:prstGeom>
          <a:noFill/>
        </p:spPr>
        <p:txBody>
          <a:bodyPr wrap="square" rtlCol="0">
            <a:spAutoFit/>
          </a:bodyPr>
          <a:lstStyle/>
          <a:p>
            <a:pPr marL="285750" indent="-285750">
              <a:buFont typeface="Arial" panose="020B0604020202020204" pitchFamily="34" charset="0"/>
              <a:buChar char="•"/>
            </a:pPr>
            <a:r>
              <a:rPr lang="en-US" sz="2200" dirty="0"/>
              <a:t>Developed by University of New Mexico in 2001</a:t>
            </a:r>
          </a:p>
          <a:p>
            <a:pPr marL="285750" indent="-285750">
              <a:buFont typeface="Arial" panose="020B0604020202020204" pitchFamily="34" charset="0"/>
              <a:buChar char="•"/>
            </a:pPr>
            <a:r>
              <a:rPr lang="en-US" sz="2200" dirty="0"/>
              <a:t>Need CBC and peripheral blood smear</a:t>
            </a:r>
            <a:br>
              <a:rPr lang="en-US" sz="2200" dirty="0"/>
            </a:br>
            <a:endParaRPr lang="en-US" sz="2200" dirty="0"/>
          </a:p>
          <a:p>
            <a:pPr marL="285750" indent="-285750">
              <a:buFont typeface="Arial" panose="020B0604020202020204" pitchFamily="34" charset="0"/>
              <a:buChar char="•"/>
            </a:pPr>
            <a:r>
              <a:rPr lang="en-US" sz="2200" b="1" dirty="0"/>
              <a:t>Hemoconcentration</a:t>
            </a:r>
          </a:p>
          <a:p>
            <a:pPr marL="742950" lvl="1" indent="-285750">
              <a:buFont typeface="Arial" panose="020B0604020202020204" pitchFamily="34" charset="0"/>
              <a:buChar char="•"/>
            </a:pPr>
            <a:r>
              <a:rPr lang="en-US" sz="2200" dirty="0"/>
              <a:t>Hematocrit &gt;50% for males and &gt;48% for females</a:t>
            </a:r>
          </a:p>
          <a:p>
            <a:pPr marL="285750" indent="-285750">
              <a:buFont typeface="Arial" panose="020B0604020202020204" pitchFamily="34" charset="0"/>
              <a:buChar char="•"/>
            </a:pPr>
            <a:r>
              <a:rPr lang="en-US" sz="2200" b="1" dirty="0"/>
              <a:t>Thrombocytopenia </a:t>
            </a:r>
          </a:p>
          <a:p>
            <a:pPr marL="742950" lvl="1" indent="-285750">
              <a:buFont typeface="Arial" panose="020B0604020202020204" pitchFamily="34" charset="0"/>
              <a:buChar char="•"/>
            </a:pPr>
            <a:r>
              <a:rPr lang="en-US" sz="2200" dirty="0"/>
              <a:t>Platelet count &lt;150k</a:t>
            </a:r>
          </a:p>
          <a:p>
            <a:pPr marL="285750" indent="-285750">
              <a:buFont typeface="Arial" panose="020B0604020202020204" pitchFamily="34" charset="0"/>
              <a:buChar char="•"/>
            </a:pPr>
            <a:r>
              <a:rPr lang="en-US" sz="2200" b="1" dirty="0"/>
              <a:t>Left shift of myelocyte lineage</a:t>
            </a:r>
          </a:p>
          <a:p>
            <a:pPr marL="742950" lvl="1" indent="-285750">
              <a:buFont typeface="Arial" panose="020B0604020202020204" pitchFamily="34" charset="0"/>
              <a:buChar char="•"/>
            </a:pPr>
            <a:r>
              <a:rPr lang="en-US" sz="2200" dirty="0"/>
              <a:t>Appearance of premature white blood cells including metamyelocytes, promyelocytes, and band neutrophils</a:t>
            </a:r>
          </a:p>
          <a:p>
            <a:pPr marL="285750" indent="-285750">
              <a:buFont typeface="Arial" panose="020B0604020202020204" pitchFamily="34" charset="0"/>
              <a:buChar char="•"/>
            </a:pPr>
            <a:r>
              <a:rPr lang="en-US" sz="2200" b="1" dirty="0"/>
              <a:t>Lack of toxic granulation </a:t>
            </a:r>
          </a:p>
          <a:p>
            <a:pPr marL="742950" lvl="1" indent="-285750">
              <a:buFont typeface="Arial" panose="020B0604020202020204" pitchFamily="34" charset="0"/>
              <a:buChar char="•"/>
            </a:pPr>
            <a:r>
              <a:rPr lang="en-US" sz="2200" dirty="0"/>
              <a:t>Absence of moderate or severe toxic polymorphonuclear leukocytes</a:t>
            </a:r>
          </a:p>
          <a:p>
            <a:pPr marL="285750" indent="-285750">
              <a:buFont typeface="Arial" panose="020B0604020202020204" pitchFamily="34" charset="0"/>
              <a:buChar char="•"/>
            </a:pPr>
            <a:r>
              <a:rPr lang="en-US" sz="2200" b="1" dirty="0"/>
              <a:t>Presence of </a:t>
            </a:r>
            <a:r>
              <a:rPr lang="en-US" sz="2200" b="1" dirty="0" err="1"/>
              <a:t>immunoblasts</a:t>
            </a:r>
            <a:endParaRPr lang="en-US" sz="2200" b="1" dirty="0"/>
          </a:p>
          <a:p>
            <a:pPr marL="742950" lvl="1" indent="-285750">
              <a:buFont typeface="Arial" panose="020B0604020202020204" pitchFamily="34" charset="0"/>
              <a:buChar char="•"/>
            </a:pPr>
            <a:r>
              <a:rPr lang="en-US" sz="2200" dirty="0"/>
              <a:t>&gt;10% of total lymphocyte count </a:t>
            </a:r>
          </a:p>
          <a:p>
            <a:pPr marL="742950" lvl="1"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4/5 criteria has 96% sensitivity and 99% specificity for HCPS</a:t>
            </a:r>
          </a:p>
          <a:p>
            <a:pPr marL="285750" indent="-285750">
              <a:buFont typeface="Arial" panose="020B0604020202020204" pitchFamily="34" charset="0"/>
              <a:buChar char="•"/>
            </a:pPr>
            <a:r>
              <a:rPr lang="en-US" sz="2200" dirty="0"/>
              <a:t>Only applicable to the cardiopulmonary phase</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2045561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86418-4AF3-4E1C-7EB1-2797DEE1DB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B2A9D0-B614-1AF1-7702-76FEF445E31D}"/>
              </a:ext>
            </a:extLst>
          </p:cNvPr>
          <p:cNvSpPr>
            <a:spLocks noGrp="1"/>
          </p:cNvSpPr>
          <p:nvPr>
            <p:ph type="title"/>
          </p:nvPr>
        </p:nvSpPr>
        <p:spPr>
          <a:xfrm>
            <a:off x="351805" y="347800"/>
            <a:ext cx="9657412" cy="711934"/>
          </a:xfrm>
        </p:spPr>
        <p:txBody>
          <a:bodyPr/>
          <a:lstStyle/>
          <a:p>
            <a:r>
              <a:rPr lang="en-US" dirty="0"/>
              <a:t>Real-Life Patient Pearls</a:t>
            </a:r>
          </a:p>
        </p:txBody>
      </p:sp>
      <p:sp>
        <p:nvSpPr>
          <p:cNvPr id="2" name="TextBox 1">
            <a:extLst>
              <a:ext uri="{FF2B5EF4-FFF2-40B4-BE49-F238E27FC236}">
                <a16:creationId xmlns:a16="http://schemas.microsoft.com/office/drawing/2014/main" id="{DE762AE7-1C77-86FB-A2D5-A20B892B7AA3}"/>
              </a:ext>
            </a:extLst>
          </p:cNvPr>
          <p:cNvSpPr txBox="1"/>
          <p:nvPr/>
        </p:nvSpPr>
        <p:spPr>
          <a:xfrm>
            <a:off x="235427" y="1489394"/>
            <a:ext cx="11585271" cy="4308872"/>
          </a:xfrm>
          <a:prstGeom prst="rect">
            <a:avLst/>
          </a:prstGeom>
          <a:noFill/>
        </p:spPr>
        <p:txBody>
          <a:bodyPr wrap="square" rtlCol="0">
            <a:spAutoFit/>
          </a:bodyPr>
          <a:lstStyle/>
          <a:p>
            <a:pPr marL="285750" indent="-285750">
              <a:buFont typeface="Arial" panose="020B0604020202020204" pitchFamily="34" charset="0"/>
              <a:buChar char="•"/>
            </a:pPr>
            <a:r>
              <a:rPr lang="en-US" sz="3200" dirty="0"/>
              <a:t>Headache can be so severe patients end up getting a lumbar puncture</a:t>
            </a:r>
          </a:p>
          <a:p>
            <a:pPr marL="285750" indent="-285750">
              <a:buFont typeface="Arial" panose="020B0604020202020204" pitchFamily="34" charset="0"/>
              <a:buChar char="•"/>
            </a:pPr>
            <a:r>
              <a:rPr lang="en-US" sz="3200" dirty="0"/>
              <a:t>Can get pulmonary edema in the prodrome phase from IV fluids</a:t>
            </a:r>
          </a:p>
          <a:p>
            <a:pPr marL="742950" lvl="1" indent="-285750">
              <a:buFont typeface="Arial" panose="020B0604020202020204" pitchFamily="34" charset="0"/>
              <a:buChar char="•"/>
            </a:pPr>
            <a:r>
              <a:rPr lang="en-US" sz="3200" dirty="0"/>
              <a:t>Improves with diuresis in this phase, but not once in true cardiopulmonary phase</a:t>
            </a:r>
          </a:p>
          <a:p>
            <a:pPr marL="285750" indent="-285750">
              <a:buFont typeface="Arial" panose="020B0604020202020204" pitchFamily="34" charset="0"/>
              <a:buChar char="•"/>
            </a:pPr>
            <a:r>
              <a:rPr lang="en-US" sz="3200" dirty="0"/>
              <a:t>In prodrome phase labs can look normal, but must look at trends</a:t>
            </a:r>
          </a:p>
          <a:p>
            <a:pPr marL="285750" indent="-285750">
              <a:buFont typeface="Arial" panose="020B0604020202020204" pitchFamily="34" charset="0"/>
              <a:buChar char="•"/>
            </a:pPr>
            <a:r>
              <a:rPr lang="en-US" sz="3200" dirty="0"/>
              <a:t>Abdominal pain with frequent vomiting with negative CT scans</a:t>
            </a:r>
          </a:p>
          <a:p>
            <a:pPr marL="285750" indent="-285750">
              <a:buFont typeface="Arial" panose="020B0604020202020204" pitchFamily="34" charset="0"/>
              <a:buChar char="•"/>
            </a:pPr>
            <a:r>
              <a:rPr lang="en-US" sz="3200" dirty="0"/>
              <a:t>Alcohol use can mask changes to platelet and hematocrit levels </a:t>
            </a:r>
          </a:p>
          <a:p>
            <a:pPr marL="285750" indent="-285750">
              <a:buFont typeface="Arial" panose="020B0604020202020204" pitchFamily="34" charset="0"/>
              <a:buChar char="•"/>
            </a:pPr>
            <a:endParaRPr lang="en-US" dirty="0"/>
          </a:p>
        </p:txBody>
      </p:sp>
      <p:sp>
        <p:nvSpPr>
          <p:cNvPr id="3" name="Text Placeholder 1">
            <a:extLst>
              <a:ext uri="{FF2B5EF4-FFF2-40B4-BE49-F238E27FC236}">
                <a16:creationId xmlns:a16="http://schemas.microsoft.com/office/drawing/2014/main" id="{B3D87006-93D8-3455-8DDC-83942A22FF0C}"/>
              </a:ext>
            </a:extLst>
          </p:cNvPr>
          <p:cNvSpPr>
            <a:spLocks noGrp="1"/>
          </p:cNvSpPr>
          <p:nvPr>
            <p:ph type="body" sz="quarter" idx="10"/>
          </p:nvPr>
        </p:nvSpPr>
        <p:spPr>
          <a:xfrm>
            <a:off x="235427" y="1147763"/>
            <a:ext cx="10856624" cy="341632"/>
          </a:xfrm>
        </p:spPr>
        <p:txBody>
          <a:bodyPr/>
          <a:lstStyle/>
          <a:p>
            <a:r>
              <a:rPr lang="en-US" b="1" dirty="0"/>
              <a:t>Thank you to Dr. Carissa Solari of Gallup Indian Medical Center</a:t>
            </a:r>
          </a:p>
        </p:txBody>
      </p:sp>
    </p:spTree>
    <p:extLst>
      <p:ext uri="{BB962C8B-B14F-4D97-AF65-F5344CB8AC3E}">
        <p14:creationId xmlns:p14="http://schemas.microsoft.com/office/powerpoint/2010/main" val="2772853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0958-2372-C29C-1B46-03A4AC4FA45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1601BF8-C9D0-97AA-E321-9042D0D62E3F}"/>
              </a:ext>
            </a:extLst>
          </p:cNvPr>
          <p:cNvSpPr>
            <a:spLocks noGrp="1"/>
          </p:cNvSpPr>
          <p:nvPr>
            <p:ph type="title"/>
          </p:nvPr>
        </p:nvSpPr>
        <p:spPr>
          <a:xfrm>
            <a:off x="133005" y="219091"/>
            <a:ext cx="9657412" cy="711934"/>
          </a:xfrm>
        </p:spPr>
        <p:txBody>
          <a:bodyPr/>
          <a:lstStyle/>
          <a:p>
            <a:r>
              <a:rPr lang="en-US" dirty="0"/>
              <a:t>Treatment</a:t>
            </a:r>
          </a:p>
        </p:txBody>
      </p:sp>
      <p:sp>
        <p:nvSpPr>
          <p:cNvPr id="2" name="TextBox 1">
            <a:extLst>
              <a:ext uri="{FF2B5EF4-FFF2-40B4-BE49-F238E27FC236}">
                <a16:creationId xmlns:a16="http://schemas.microsoft.com/office/drawing/2014/main" id="{FF10E594-75AD-594E-D973-D8F1DA020BF5}"/>
              </a:ext>
            </a:extLst>
          </p:cNvPr>
          <p:cNvSpPr txBox="1"/>
          <p:nvPr/>
        </p:nvSpPr>
        <p:spPr>
          <a:xfrm>
            <a:off x="0" y="575058"/>
            <a:ext cx="6949439" cy="6186309"/>
          </a:xfrm>
          <a:prstGeom prst="rect">
            <a:avLst/>
          </a:prstGeom>
          <a:noFill/>
        </p:spPr>
        <p:txBody>
          <a:bodyPr wrap="square" rtlCol="0">
            <a:spAutoFit/>
          </a:bodyPr>
          <a:lstStyle/>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dirty="0"/>
              <a:t>Likelihood of survival greatly increases with early recognition, hospitalization, and adequate pulmonary and hemodynamic support</a:t>
            </a:r>
            <a:br>
              <a:rPr lang="en-US" sz="2000" dirty="0"/>
            </a:br>
            <a:endParaRPr lang="en-US" sz="2000" dirty="0"/>
          </a:p>
          <a:p>
            <a:pPr marL="285750" indent="-285750">
              <a:buFont typeface="Arial" panose="020B0604020202020204" pitchFamily="34" charset="0"/>
              <a:buChar char="•"/>
            </a:pPr>
            <a:r>
              <a:rPr lang="en-US" sz="2000" dirty="0"/>
              <a:t>Must have hantavirus on the differential diagnosis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Fluid restriction in all suspected cases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Early use of vasopressors and inotropes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ICU monitoring and initiation of high-flow oxygen and/or mechanical ventilation (60% of patients will need)</a:t>
            </a:r>
            <a:br>
              <a:rPr lang="en-US" sz="2000" dirty="0"/>
            </a:br>
            <a:endParaRPr lang="en-US" sz="2000" dirty="0"/>
          </a:p>
          <a:p>
            <a:pPr marL="285750" indent="-285750">
              <a:buFont typeface="Arial" panose="020B0604020202020204" pitchFamily="34" charset="0"/>
              <a:buChar char="•"/>
            </a:pPr>
            <a:r>
              <a:rPr lang="en-US" sz="2000" dirty="0"/>
              <a:t>Many need hemofiltration to avoid fluid overload</a:t>
            </a:r>
            <a:br>
              <a:rPr lang="en-US" sz="2000" dirty="0"/>
            </a:br>
            <a:endParaRPr lang="en-US" sz="2000" dirty="0"/>
          </a:p>
          <a:p>
            <a:pPr marL="285750" indent="-285750">
              <a:buFont typeface="Arial" panose="020B0604020202020204" pitchFamily="34" charset="0"/>
              <a:buChar char="•"/>
            </a:pPr>
            <a:r>
              <a:rPr lang="en-US" sz="2000" dirty="0"/>
              <a:t>Early and immediate referral to higher level of care with extracorporeal membrane oxygenation (ECMO)</a:t>
            </a:r>
          </a:p>
          <a:p>
            <a:pPr marL="285750" indent="-285750">
              <a:buFont typeface="Arial" panose="020B0604020202020204" pitchFamily="34" charset="0"/>
              <a:buChar char="•"/>
            </a:pPr>
            <a:endParaRPr lang="en-US" dirty="0"/>
          </a:p>
          <a:p>
            <a:endParaRPr lang="en-US" dirty="0"/>
          </a:p>
        </p:txBody>
      </p:sp>
      <p:pic>
        <p:nvPicPr>
          <p:cNvPr id="3" name="Picture 2" descr="Miracle Machine Makes Heroic Rescues — And Leaves Patients In Limbo - KFF  Health News">
            <a:extLst>
              <a:ext uri="{FF2B5EF4-FFF2-40B4-BE49-F238E27FC236}">
                <a16:creationId xmlns:a16="http://schemas.microsoft.com/office/drawing/2014/main" id="{2EDE9B40-5AED-A10F-7199-A5FC2A59AD68}"/>
              </a:ext>
            </a:extLst>
          </p:cNvPr>
          <p:cNvPicPr>
            <a:picLocks noChangeAspect="1"/>
          </p:cNvPicPr>
          <p:nvPr/>
        </p:nvPicPr>
        <p:blipFill>
          <a:blip r:embed="rId2"/>
          <a:stretch>
            <a:fillRect/>
          </a:stretch>
        </p:blipFill>
        <p:spPr>
          <a:xfrm>
            <a:off x="6382936" y="1845426"/>
            <a:ext cx="5400617" cy="3600411"/>
          </a:xfrm>
          <a:prstGeom prst="rect">
            <a:avLst/>
          </a:prstGeom>
        </p:spPr>
      </p:pic>
    </p:spTree>
    <p:extLst>
      <p:ext uri="{BB962C8B-B14F-4D97-AF65-F5344CB8AC3E}">
        <p14:creationId xmlns:p14="http://schemas.microsoft.com/office/powerpoint/2010/main" val="4089446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59C310-C864-2E15-9174-A1AB90EC1D74}"/>
              </a:ext>
            </a:extLst>
          </p:cNvPr>
          <p:cNvSpPr>
            <a:spLocks noGrp="1"/>
          </p:cNvSpPr>
          <p:nvPr>
            <p:ph type="body" sz="quarter" idx="15"/>
          </p:nvPr>
        </p:nvSpPr>
        <p:spPr/>
        <p:txBody>
          <a:bodyPr/>
          <a:lstStyle/>
          <a:p>
            <a:r>
              <a:rPr lang="en-US" dirty="0"/>
              <a:t>Thank you!</a:t>
            </a:r>
          </a:p>
        </p:txBody>
      </p:sp>
      <p:sp>
        <p:nvSpPr>
          <p:cNvPr id="6" name="Text Placeholder 5">
            <a:extLst>
              <a:ext uri="{FF2B5EF4-FFF2-40B4-BE49-F238E27FC236}">
                <a16:creationId xmlns:a16="http://schemas.microsoft.com/office/drawing/2014/main" id="{CE1F1964-AB39-1497-CC2D-03DE290FCFDF}"/>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3341603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677AEB4-06D1-5038-8CC1-782CA2106F36}"/>
              </a:ext>
            </a:extLst>
          </p:cNvPr>
          <p:cNvSpPr>
            <a:spLocks noGrp="1"/>
          </p:cNvSpPr>
          <p:nvPr>
            <p:ph type="body" sz="quarter" idx="10"/>
          </p:nvPr>
        </p:nvSpPr>
        <p:spPr>
          <a:xfrm>
            <a:off x="667688" y="1164697"/>
            <a:ext cx="10856624" cy="3354765"/>
          </a:xfrm>
        </p:spPr>
        <p:txBody>
          <a:bodyPr/>
          <a:lstStyle/>
          <a:p>
            <a:r>
              <a:rPr lang="en-US" dirty="0">
                <a:hlinkClick r:id="rId2"/>
              </a:rPr>
              <a:t>Hantaviruses - PMC</a:t>
            </a:r>
            <a:endParaRPr lang="en-US" dirty="0"/>
          </a:p>
          <a:p>
            <a:r>
              <a:rPr lang="en-US" dirty="0">
                <a:hlinkClick r:id="rId3"/>
              </a:rPr>
              <a:t>Hantavirus Pulmonary Syndrome—The 25th Anniversary of the Four Corners Outbreak - Volume 24, Number 11—November 2018 - Emerging Infectious Diseases journal </a:t>
            </a:r>
            <a:r>
              <a:rPr lang="en-US" dirty="0">
                <a:hlinkClick r:id="rId4"/>
              </a:rPr>
              <a:t>–</a:t>
            </a:r>
            <a:r>
              <a:rPr lang="en-US" dirty="0">
                <a:hlinkClick r:id="rId3"/>
              </a:rPr>
              <a:t> CDC</a:t>
            </a:r>
            <a:endParaRPr lang="en-US" dirty="0"/>
          </a:p>
          <a:p>
            <a:r>
              <a:rPr lang="en-US" dirty="0">
                <a:hlinkClick r:id="rId5"/>
              </a:rPr>
              <a:t>Hantavirus infections: Epidemiology, transmission, and prevention - UpToDate</a:t>
            </a:r>
            <a:endParaRPr lang="en-US" dirty="0">
              <a:hlinkClick r:id="rId4"/>
            </a:endParaRPr>
          </a:p>
          <a:p>
            <a:r>
              <a:rPr lang="en-US" dirty="0">
                <a:hlinkClick r:id="rId4"/>
              </a:rPr>
              <a:t>Hantavirus Pulmonary Syndrome (HPS) 2015 Case Definition | CDC</a:t>
            </a:r>
            <a:endParaRPr lang="en-US" dirty="0"/>
          </a:p>
          <a:p>
            <a:r>
              <a:rPr lang="en-US" dirty="0">
                <a:hlinkClick r:id="rId6"/>
              </a:rPr>
              <a:t>Rapid Presumptive Diagnosis of Hantavirus Cardiopulmonary Syndrome by Peripheral Blood Smear Review | American Journal of Clinical Pathology | Oxford Academic</a:t>
            </a:r>
            <a:endParaRPr lang="en-US" dirty="0"/>
          </a:p>
          <a:p>
            <a:r>
              <a:rPr lang="en-US" dirty="0">
                <a:hlinkClick r:id="rId7"/>
              </a:rPr>
              <a:t>Hantavirus infections: Clinical features, diagnosis, and management of hantavirus cardiopulmonary syndrome – UpToDate</a:t>
            </a:r>
            <a:endParaRPr lang="en-US" dirty="0"/>
          </a:p>
          <a:p>
            <a:r>
              <a:rPr lang="en-US" dirty="0">
                <a:hlinkClick r:id="rId8"/>
              </a:rPr>
              <a:t>Reported Cases of Hantavirus Disease | Hantavirus | CDC</a:t>
            </a:r>
            <a:endParaRPr lang="en-US" dirty="0"/>
          </a:p>
        </p:txBody>
      </p:sp>
      <p:sp>
        <p:nvSpPr>
          <p:cNvPr id="4" name="Title 3">
            <a:extLst>
              <a:ext uri="{FF2B5EF4-FFF2-40B4-BE49-F238E27FC236}">
                <a16:creationId xmlns:a16="http://schemas.microsoft.com/office/drawing/2014/main" id="{BF565426-4FDB-F303-609F-01C5602EB272}"/>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2957116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302196"/>
      </p:ext>
    </p:extLst>
  </p:cSld>
  <p:clrMapOvr>
    <a:masterClrMapping/>
  </p:clrMapOvr>
</p:sld>
</file>

<file path=ppt/theme/theme1.xml><?xml version="1.0" encoding="utf-8"?>
<a:theme xmlns:a="http://schemas.openxmlformats.org/drawingml/2006/main" name="IHS v2">
  <a:themeElements>
    <a:clrScheme name="IHS v2">
      <a:dk1>
        <a:srgbClr val="000000"/>
      </a:dk1>
      <a:lt1>
        <a:sysClr val="window" lastClr="FFFFFF"/>
      </a:lt1>
      <a:dk2>
        <a:srgbClr val="3B5529"/>
      </a:dk2>
      <a:lt2>
        <a:srgbClr val="CDDEEE"/>
      </a:lt2>
      <a:accent1>
        <a:srgbClr val="0F4C76"/>
      </a:accent1>
      <a:accent2>
        <a:srgbClr val="A1AE72"/>
      </a:accent2>
      <a:accent3>
        <a:srgbClr val="713E28"/>
      </a:accent3>
      <a:accent4>
        <a:srgbClr val="D4C566"/>
      </a:accent4>
      <a:accent5>
        <a:srgbClr val="D3A445"/>
      </a:accent5>
      <a:accent6>
        <a:srgbClr val="3B5529"/>
      </a:accent6>
      <a:hlink>
        <a:srgbClr val="0070C0"/>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HS v2" id="{77346667-6128-4F32-9973-036F49212C19}" vid="{BE8F743D-F692-429F-95FF-0E8373C9F9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bc21fa3-ccbb-4a9d-997e-63ad3efcd67d">
      <Terms xmlns="http://schemas.microsoft.com/office/infopath/2007/PartnerControls"/>
    </lcf76f155ced4ddcb4097134ff3c332f>
    <TaxCatchAll xmlns="b98e110e-c8b0-4e38-b6c6-c2289704d4a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06C046F7035E41A8A84A82CB334762" ma:contentTypeVersion="17" ma:contentTypeDescription="Create a new document." ma:contentTypeScope="" ma:versionID="6fa468fb6906dc44cbe3e2266ff52840">
  <xsd:schema xmlns:xsd="http://www.w3.org/2001/XMLSchema" xmlns:xs="http://www.w3.org/2001/XMLSchema" xmlns:p="http://schemas.microsoft.com/office/2006/metadata/properties" xmlns:ns2="5bc21fa3-ccbb-4a9d-997e-63ad3efcd67d" xmlns:ns3="b98e110e-c8b0-4e38-b6c6-c2289704d4a8" targetNamespace="http://schemas.microsoft.com/office/2006/metadata/properties" ma:root="true" ma:fieldsID="c9b702927d01d688312f4a9ae522c112" ns2:_="" ns3:_="">
    <xsd:import namespace="5bc21fa3-ccbb-4a9d-997e-63ad3efcd67d"/>
    <xsd:import namespace="b98e110e-c8b0-4e38-b6c6-c2289704d4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c21fa3-ccbb-4a9d-997e-63ad3efcd6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6e16c1e-28d8-4414-9b47-254ba86d2249"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8e110e-c8b0-4e38-b6c6-c2289704d4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6bfae41-7b12-4fdb-bb12-40f7a39a708b}" ma:internalName="TaxCatchAll" ma:showField="CatchAllData" ma:web="b98e110e-c8b0-4e38-b6c6-c2289704d4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53B0F5-D91F-4D8F-9875-37146285654D}">
  <ds:schemaRefs>
    <ds:schemaRef ds:uri="http://schemas.microsoft.com/sharepoint/v3/contenttype/forms"/>
  </ds:schemaRefs>
</ds:datastoreItem>
</file>

<file path=customXml/itemProps2.xml><?xml version="1.0" encoding="utf-8"?>
<ds:datastoreItem xmlns:ds="http://schemas.openxmlformats.org/officeDocument/2006/customXml" ds:itemID="{442BA395-7330-4826-ACC0-C500A001C101}">
  <ds:schemaRefs>
    <ds:schemaRef ds:uri="http://schemas.microsoft.com/office/2006/metadata/properties"/>
    <ds:schemaRef ds:uri="http://www.w3.org/XML/1998/namespace"/>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b98e110e-c8b0-4e38-b6c6-c2289704d4a8"/>
    <ds:schemaRef ds:uri="5bc21fa3-ccbb-4a9d-997e-63ad3efcd67d"/>
  </ds:schemaRefs>
</ds:datastoreItem>
</file>

<file path=customXml/itemProps3.xml><?xml version="1.0" encoding="utf-8"?>
<ds:datastoreItem xmlns:ds="http://schemas.openxmlformats.org/officeDocument/2006/customXml" ds:itemID="{B5B183A5-72A5-49F4-9FE5-FCF719B03244}">
  <ds:schemaRefs>
    <ds:schemaRef ds:uri="5bc21fa3-ccbb-4a9d-997e-63ad3efcd67d"/>
    <ds:schemaRef ds:uri="b98e110e-c8b0-4e38-b6c6-c2289704d4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IHS v2</Template>
  <TotalTime>3533</TotalTime>
  <Words>965</Words>
  <Application>Microsoft Macintosh PowerPoint</Application>
  <PresentationFormat>Widescreen</PresentationFormat>
  <Paragraphs>118</Paragraphs>
  <Slides>12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IHS v2</vt:lpstr>
      <vt:lpstr>Hantavirus</vt:lpstr>
      <vt:lpstr>History of Hantavirus</vt:lpstr>
      <vt:lpstr>Four Corners Outbreak</vt:lpstr>
      <vt:lpstr>Epidemiology</vt:lpstr>
      <vt:lpstr>Phases of Illness</vt:lpstr>
      <vt:lpstr>Testing</vt:lpstr>
      <vt:lpstr>Rapid Screening Tool </vt:lpstr>
      <vt:lpstr>Real-Life Patient Pearls</vt:lpstr>
      <vt:lpstr>Treatment</vt:lpstr>
      <vt:lpstr>PowerPoint Presentation</vt:lpstr>
      <vt:lpstr>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Marissa McDonald</dc:creator>
  <cp:lastModifiedBy>Cushman, Nicholas</cp:lastModifiedBy>
  <cp:revision>11</cp:revision>
  <dcterms:created xsi:type="dcterms:W3CDTF">2023-10-24T03:51:06Z</dcterms:created>
  <dcterms:modified xsi:type="dcterms:W3CDTF">2026-10-08T20:12:57Z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0x0101008206C046F7035E41A8A84A82CB334762</vt:lpwstr>
  </property>
  <property fmtid="{D5CDD505-2E9C-101B-9397-08002B2CF9AE}" pid="3" name="MediaServiceImageTags">
    <vt:lpwstr/>
  </property>
</Properties>
</file>