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23"/>
  </p:notesMasterIdLst>
  <p:sldIdLst>
    <p:sldId id="256" r:id="rId2"/>
    <p:sldId id="271" r:id="rId3"/>
    <p:sldId id="257" r:id="rId4"/>
    <p:sldId id="272" r:id="rId5"/>
    <p:sldId id="258" r:id="rId6"/>
    <p:sldId id="259" r:id="rId7"/>
    <p:sldId id="260" r:id="rId8"/>
    <p:sldId id="274" r:id="rId9"/>
    <p:sldId id="261" r:id="rId10"/>
    <p:sldId id="269" r:id="rId11"/>
    <p:sldId id="275" r:id="rId12"/>
    <p:sldId id="270" r:id="rId13"/>
    <p:sldId id="276" r:id="rId14"/>
    <p:sldId id="277" r:id="rId15"/>
    <p:sldId id="273" r:id="rId16"/>
    <p:sldId id="264" r:id="rId17"/>
    <p:sldId id="262" r:id="rId18"/>
    <p:sldId id="265" r:id="rId19"/>
    <p:sldId id="266" r:id="rId20"/>
    <p:sldId id="267" r:id="rId21"/>
    <p:sldId id="26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25FB9-6E2B-47BE-97FD-F408E9AC513D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2484C-FF02-4671-89E1-5D83011FAA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354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Focus on Alzheimer’s for this review,</a:t>
            </a:r>
            <a:r>
              <a:rPr lang="en-US" baseline="0" dirty="0"/>
              <a:t> however may apply to additional dementias.</a:t>
            </a:r>
          </a:p>
          <a:p>
            <a:r>
              <a:rPr lang="en-US" baseline="0" dirty="0"/>
              <a:t>Beers list first check for exacerbating medications</a:t>
            </a:r>
          </a:p>
          <a:p>
            <a:r>
              <a:rPr lang="en-US" baseline="0" dirty="0"/>
              <a:t>Non-pharm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2484C-FF02-4671-89E1-5D83011FAA3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228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</a:t>
            </a:r>
            <a:r>
              <a:rPr lang="en-US" baseline="0" dirty="0"/>
              <a:t> point scale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2484C-FF02-4671-89E1-5D83011FAA3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592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Accelerated Approval using surrogate</a:t>
            </a:r>
            <a:r>
              <a:rPr lang="en-US" baseline="0" dirty="0"/>
              <a:t> markers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2484C-FF02-4671-89E1-5D83011FAA3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673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023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891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033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368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845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127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681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699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63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459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23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074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86/s12877-022-03235-9" TargetMode="External"/><Relationship Id="rId2" Type="http://schemas.openxmlformats.org/officeDocument/2006/relationships/hyperlink" Target="https://www.acbcalc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drugs/news-events-human-drugs/fdas-decision-approve-new-treatment-alzheimers-diseas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lz.org/professionals/health-systems-clinicians/management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Medications and Emerging Pharmacology in the Treatment of Dementia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96980"/>
          </a:xfrm>
        </p:spPr>
        <p:txBody>
          <a:bodyPr>
            <a:normAutofit/>
          </a:bodyPr>
          <a:lstStyle/>
          <a:p>
            <a:r>
              <a:rPr lang="en-US" dirty="0"/>
              <a:t>Eric Metterhausen, PharmD, BCACP, BCPS, CPP, CPH</a:t>
            </a:r>
          </a:p>
          <a:p>
            <a:r>
              <a:rPr lang="en-US" dirty="0"/>
              <a:t>Clinical Dementia ECHO</a:t>
            </a:r>
          </a:p>
          <a:p>
            <a:r>
              <a:rPr lang="en-US" dirty="0"/>
              <a:t>Sept. 10</a:t>
            </a:r>
            <a:r>
              <a:rPr lang="en-US" baseline="30000" dirty="0"/>
              <a:t>th</a:t>
            </a:r>
            <a:r>
              <a:rPr lang="en-US" dirty="0"/>
              <a:t> 2026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604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36287-E5AD-97A3-FD87-62F3FACA9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AB0D2-A743-BACB-BFD3-D17219FF6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Identify risks and benefits of common medications that may improve memory</a:t>
            </a:r>
          </a:p>
          <a:p>
            <a:r>
              <a:rPr lang="en-US" dirty="0"/>
              <a:t>Recognize potentially disease-modifying therapy in dementia and Alzheimer’s Disease (AD)</a:t>
            </a:r>
          </a:p>
          <a:p>
            <a:r>
              <a:rPr lang="en-US" dirty="0"/>
              <a:t>Manage medications that may worsen memory impairment</a:t>
            </a:r>
          </a:p>
        </p:txBody>
      </p:sp>
    </p:spTree>
    <p:extLst>
      <p:ext uri="{BB962C8B-B14F-4D97-AF65-F5344CB8AC3E}">
        <p14:creationId xmlns:p14="http://schemas.microsoft.com/office/powerpoint/2010/main" val="1497676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Medications May Help Memory in Alzheimer's Disease?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Removal of exacerbating medications </a:t>
            </a:r>
          </a:p>
          <a:p>
            <a:r>
              <a:rPr lang="en-US" dirty="0"/>
              <a:t>Cholinesterase inhibitors (donepezil, galantamine, rivastigmine)</a:t>
            </a:r>
          </a:p>
          <a:p>
            <a:r>
              <a:rPr lang="en-US" dirty="0"/>
              <a:t>NMDA receptor antagonist (memantine)</a:t>
            </a:r>
          </a:p>
          <a:p>
            <a:r>
              <a:rPr lang="en-US" dirty="0"/>
              <a:t>Recombinant monoclonal antibody against amyloid beta - discontinued</a:t>
            </a:r>
          </a:p>
          <a:p>
            <a:r>
              <a:rPr lang="en-US" dirty="0" err="1"/>
              <a:t>Lecanemab</a:t>
            </a:r>
            <a:r>
              <a:rPr lang="en-US" dirty="0"/>
              <a:t> – anti-amyloid</a:t>
            </a:r>
          </a:p>
          <a:p>
            <a:r>
              <a:rPr lang="en-US" dirty="0"/>
              <a:t>Donanemab – anti-amyloid</a:t>
            </a:r>
          </a:p>
          <a:p>
            <a:r>
              <a:rPr lang="en-US" dirty="0"/>
              <a:t>Investigational medications</a:t>
            </a:r>
          </a:p>
          <a:p>
            <a:r>
              <a:rPr lang="en-US" dirty="0"/>
              <a:t>Vitamin E</a:t>
            </a:r>
          </a:p>
          <a:p>
            <a:r>
              <a:rPr lang="en-US" dirty="0" err="1"/>
              <a:t>Apoaequorin</a:t>
            </a:r>
            <a:endParaRPr lang="en-US" dirty="0"/>
          </a:p>
          <a:p>
            <a:r>
              <a:rPr lang="en-US" dirty="0"/>
              <a:t>Aspirin</a:t>
            </a:r>
          </a:p>
          <a:p>
            <a:r>
              <a:rPr lang="en-US" dirty="0"/>
              <a:t>Fish Oil</a:t>
            </a:r>
          </a:p>
          <a:p>
            <a:r>
              <a:rPr lang="en-US" dirty="0"/>
              <a:t>Others with limited data (selegiline, estrogen replacement, statins, NSAIDs, etc)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3B584B-ACD5-EC7F-BC2C-AA59772D9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6123" y="6356350"/>
            <a:ext cx="10269415" cy="365125"/>
          </a:xfrm>
        </p:spPr>
        <p:txBody>
          <a:bodyPr/>
          <a:lstStyle/>
          <a:p>
            <a:r>
              <a:rPr lang="en-US" dirty="0"/>
              <a:t>Reuben DB, </a:t>
            </a:r>
            <a:r>
              <a:rPr lang="en-US" dirty="0" err="1"/>
              <a:t>Kremen</a:t>
            </a:r>
            <a:r>
              <a:rPr lang="en-US" dirty="0"/>
              <a:t> S, </a:t>
            </a:r>
            <a:r>
              <a:rPr lang="en-US" dirty="0" err="1"/>
              <a:t>Maust</a:t>
            </a:r>
            <a:r>
              <a:rPr lang="en-US" dirty="0"/>
              <a:t> DT. Dementia Prevention and Treatment: A Narrative Review. JAMA Intern Med. 2024;184(5):563–572. doi:10.1001/jamainternmed.2023.8522</a:t>
            </a:r>
          </a:p>
          <a:p>
            <a:r>
              <a:rPr lang="en-US" dirty="0"/>
              <a:t>Alberto Serrano-</a:t>
            </a:r>
            <a:r>
              <a:rPr lang="en-US" dirty="0" err="1"/>
              <a:t>Pozo</a:t>
            </a:r>
            <a:r>
              <a:rPr lang="en-US" dirty="0"/>
              <a:t>, Valentina Escott-Price, Lea T Grinberg, </a:t>
            </a:r>
            <a:r>
              <a:rPr lang="en-US" dirty="0" err="1"/>
              <a:t>Tharick</a:t>
            </a:r>
            <a:r>
              <a:rPr lang="en-US" dirty="0"/>
              <a:t> </a:t>
            </a:r>
            <a:r>
              <a:rPr lang="en-US" dirty="0" err="1"/>
              <a:t>Pascoal</a:t>
            </a:r>
            <a:r>
              <a:rPr lang="en-US" dirty="0"/>
              <a:t>, Marc Suárez-</a:t>
            </a:r>
            <a:r>
              <a:rPr lang="en-US" dirty="0" err="1"/>
              <a:t>Calvet</a:t>
            </a:r>
            <a:r>
              <a:rPr lang="en-US" dirty="0"/>
              <a:t>, Bruno Dubois, </a:t>
            </a:r>
            <a:r>
              <a:rPr lang="en-US" dirty="0" err="1"/>
              <a:t>Reisa</a:t>
            </a:r>
            <a:r>
              <a:rPr lang="en-US" dirty="0"/>
              <a:t> A Sperling,</a:t>
            </a:r>
          </a:p>
          <a:p>
            <a:r>
              <a:rPr lang="en-US" dirty="0"/>
              <a:t>Alzheimer's disease, The </a:t>
            </a:r>
            <a:r>
              <a:rPr lang="en-US" dirty="0" err="1"/>
              <a:t>Lancet,Volume</a:t>
            </a:r>
            <a:r>
              <a:rPr lang="en-US" dirty="0"/>
              <a:t> 407, Issue 10544,2026,Pages 2241-2262, ISSN 0140-6736,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991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201C7-F11A-E8A3-61FA-52D57FC16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Removal of Exacerbating Medications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B4132-4CB0-C687-7A01-F67E59520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Anticholinergic medications</a:t>
            </a:r>
          </a:p>
          <a:p>
            <a:pPr lvl="1"/>
            <a:r>
              <a:rPr lang="en-US" dirty="0"/>
              <a:t>Anticholinergic burden score – several calculators available such as </a:t>
            </a:r>
            <a:r>
              <a:rPr lang="en-US" dirty="0">
                <a:hlinkClick r:id="rId2"/>
              </a:rPr>
              <a:t>https://www.acbcalc.com/</a:t>
            </a:r>
            <a:endParaRPr lang="en-US" dirty="0"/>
          </a:p>
          <a:p>
            <a:pPr lvl="2"/>
            <a:r>
              <a:rPr lang="en-US" dirty="0"/>
              <a:t>Score often increases with each hospital stay</a:t>
            </a:r>
          </a:p>
          <a:p>
            <a:pPr lvl="1"/>
            <a:r>
              <a:rPr lang="en-US" dirty="0"/>
              <a:t>Side effects include impaired memory, impaired attention, and delirium</a:t>
            </a:r>
          </a:p>
          <a:p>
            <a:pPr lvl="1"/>
            <a:r>
              <a:rPr lang="en-US" dirty="0"/>
              <a:t>Directly oppose a common dementia treatment of cholinesterase inhibitors</a:t>
            </a:r>
          </a:p>
          <a:p>
            <a:pPr lvl="1"/>
            <a:r>
              <a:rPr lang="en-US" dirty="0"/>
              <a:t>Common drug classes include 1</a:t>
            </a:r>
            <a:r>
              <a:rPr lang="en-US" baseline="30000" dirty="0"/>
              <a:t>st</a:t>
            </a:r>
            <a:r>
              <a:rPr lang="en-US" dirty="0"/>
              <a:t> generation antihistamines, Antimuscarinics (urinary incontinence), tricyclic antidepressants, muscle relaxants, antispasmodics, antiemetics, antipsychotics, and antidepressants. </a:t>
            </a:r>
          </a:p>
          <a:p>
            <a:r>
              <a:rPr lang="en-US" dirty="0"/>
              <a:t>Other medications that may cause confusion or drowsiness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C15B5F-628B-9E45-6B99-76735783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6123" y="6356350"/>
            <a:ext cx="10163908" cy="365125"/>
          </a:xfrm>
        </p:spPr>
        <p:txBody>
          <a:bodyPr/>
          <a:lstStyle/>
          <a:p>
            <a:r>
              <a:rPr lang="en-US" dirty="0"/>
              <a:t>Hook, A., Randall, J.L., Grubb, C.M. et al. Anti-cholinergic drug burden in patients with dementia increases after hospital admission: a </a:t>
            </a:r>
            <a:r>
              <a:rPr lang="en-US" dirty="0" err="1"/>
              <a:t>multicentre</a:t>
            </a:r>
            <a:r>
              <a:rPr lang="en-US" dirty="0"/>
              <a:t> cross-sectional study. BMC </a:t>
            </a:r>
            <a:r>
              <a:rPr lang="en-US" dirty="0" err="1"/>
              <a:t>Geriatr</a:t>
            </a:r>
            <a:r>
              <a:rPr lang="en-US" dirty="0"/>
              <a:t> 22, 783 (2022). </a:t>
            </a:r>
            <a:r>
              <a:rPr lang="en-US" dirty="0">
                <a:hlinkClick r:id="rId3"/>
              </a:rPr>
              <a:t>https://doi.org/10.1186/s12877-022-03235-9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340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Cholinesterase Inhibitors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Reduced cerebral cholinergic function in AD</a:t>
            </a:r>
          </a:p>
          <a:p>
            <a:r>
              <a:rPr lang="en-US" dirty="0"/>
              <a:t>Reversibly inhibit cholinesterase leading to increased cholinergic activity in synaptic cleft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Donepezil 5-10mg (up to 23mg) oral daily</a:t>
            </a:r>
          </a:p>
          <a:p>
            <a:pPr lvl="1"/>
            <a:r>
              <a:rPr lang="en-US" dirty="0"/>
              <a:t>Galantamine (IR and ER) titrated up from 8mg to 24mg oral daily</a:t>
            </a:r>
          </a:p>
          <a:p>
            <a:pPr lvl="1"/>
            <a:r>
              <a:rPr lang="en-US" dirty="0"/>
              <a:t>Rivastigmine titrated up from 3mg up to 12mg/day  (patch also available up to 13.3mg patch/24hrs)</a:t>
            </a:r>
          </a:p>
          <a:p>
            <a:r>
              <a:rPr lang="en-US" dirty="0"/>
              <a:t>FDA approved for mild to severe AD</a:t>
            </a:r>
          </a:p>
          <a:p>
            <a:r>
              <a:rPr lang="en-US" dirty="0"/>
              <a:t>Symptomatic treatment, not a cure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515600" cy="365125"/>
          </a:xfrm>
        </p:spPr>
        <p:txBody>
          <a:bodyPr/>
          <a:lstStyle/>
          <a:p>
            <a:r>
              <a:rPr lang="en-US" dirty="0"/>
              <a:t>Epperly T, Dunay MA, Boice JL. Alzheimer Disease: Pharmacologic and Nonpharmacologic Therapies for Cognitive and Functional Symptoms. Am Fam Physician. 2017 Jun 15;95(12):771-778. PMID: 28671413.</a:t>
            </a:r>
          </a:p>
        </p:txBody>
      </p:sp>
    </p:spTree>
    <p:extLst>
      <p:ext uri="{BB962C8B-B14F-4D97-AF65-F5344CB8AC3E}">
        <p14:creationId xmlns:p14="http://schemas.microsoft.com/office/powerpoint/2010/main" val="2479942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Cholinesterase Inhibitors Efficacy and Safety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Have shown statistically significant improvements but are these changes clinically significant</a:t>
            </a:r>
          </a:p>
          <a:p>
            <a:r>
              <a:rPr lang="en-US" dirty="0"/>
              <a:t>Donepezil x 2 years lead to 0.8 point improvement in MMSE (30pt scale), no improvement in institutionalization or disability at 3 years.</a:t>
            </a:r>
          </a:p>
          <a:p>
            <a:r>
              <a:rPr lang="en-US" dirty="0"/>
              <a:t>Other studies lead to similar cognitive/functional improvements of 2-4 points on a 70 pt scale.</a:t>
            </a:r>
          </a:p>
          <a:p>
            <a:r>
              <a:rPr lang="en-US" dirty="0"/>
              <a:t>Benefits are not shown to persist after discontinued</a:t>
            </a:r>
          </a:p>
          <a:p>
            <a:r>
              <a:rPr lang="en-US" dirty="0"/>
              <a:t>Common side effects – diarrhea, nausea, insomnia</a:t>
            </a:r>
          </a:p>
          <a:p>
            <a:r>
              <a:rPr lang="en-US" dirty="0"/>
              <a:t>Serious side effects – QTc prolongation, weight loss, anorexia</a:t>
            </a:r>
          </a:p>
          <a:p>
            <a:r>
              <a:rPr lang="en-US" dirty="0"/>
              <a:t>Avoid abrupt withdrawal (agitation, hallucinations) may also see cognitive decline</a:t>
            </a:r>
          </a:p>
          <a:p>
            <a:r>
              <a:rPr lang="en-US" dirty="0"/>
              <a:t>Are the benefits worth the risk?</a:t>
            </a:r>
          </a:p>
          <a:p>
            <a:pPr lvl="1"/>
            <a:r>
              <a:rPr lang="en-US" dirty="0"/>
              <a:t>Modest but persistent cognitive benefits and reduced mortality possibly 23% reduction</a:t>
            </a:r>
          </a:p>
          <a:p>
            <a:pPr lvl="1"/>
            <a:r>
              <a:rPr lang="en-US" dirty="0"/>
              <a:t>High discontinuation rate of up to 14%</a:t>
            </a:r>
          </a:p>
          <a:p>
            <a:r>
              <a:rPr lang="en-US" dirty="0"/>
              <a:t>Importance of baseline testing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054436"/>
            <a:ext cx="10515600" cy="667039"/>
          </a:xfrm>
        </p:spPr>
        <p:txBody>
          <a:bodyPr/>
          <a:lstStyle/>
          <a:p>
            <a:r>
              <a:rPr lang="en-US" dirty="0"/>
              <a:t>Epperly T, Dunay MA, Boice JL. Alzheimer Disease: Pharmacologic and Nonpharmacologic Therapies for Cognitive and Functional Symptoms. Am Fam Physician. 2017 Jun 15;95(12):771-778. PMID: 28671413.</a:t>
            </a:r>
          </a:p>
          <a:p>
            <a:r>
              <a:rPr lang="en-US" dirty="0"/>
              <a:t>Courtney C, Farrell D, Gray R, et.al; AD2000 Collaborative Group. Long-term donepezil treatment in 565 patients with Alzheimer's disease (AD2000): randomised double-blind trial. Lancet. 2004 Jun 26;363(9427):2105-15. doi: 10.1016/S0140-6736(04)16499-4. PMID: 15220031.</a:t>
            </a:r>
          </a:p>
          <a:p>
            <a:r>
              <a:rPr lang="en-US" dirty="0"/>
              <a:t>Reuben DB, </a:t>
            </a:r>
            <a:r>
              <a:rPr lang="en-US" dirty="0" err="1"/>
              <a:t>Kremen</a:t>
            </a:r>
            <a:r>
              <a:rPr lang="en-US" dirty="0"/>
              <a:t> S, </a:t>
            </a:r>
            <a:r>
              <a:rPr lang="en-US" dirty="0" err="1"/>
              <a:t>Maust</a:t>
            </a:r>
            <a:r>
              <a:rPr lang="en-US" dirty="0"/>
              <a:t> DT. Dementia Prevention and Treatment: A Narrative Review. JAMA Intern Med. 2024;184(5):563–572. doi:10.1001/jamainternmed.2023.8522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317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N-methyl-D-aspartate (NDMA) receptor antagonist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Limits glutamatergic excitation protecting cortical and hippocampal neurons</a:t>
            </a:r>
          </a:p>
          <a:p>
            <a:r>
              <a:rPr lang="en-US" dirty="0"/>
              <a:t>Memantine – 5mg oral daily titrated to 20mg/day (ER 7mg to 28mg)</a:t>
            </a:r>
          </a:p>
          <a:p>
            <a:r>
              <a:rPr lang="en-US" dirty="0"/>
              <a:t>FDA approved for moderate to severe AD</a:t>
            </a:r>
          </a:p>
          <a:p>
            <a:r>
              <a:rPr lang="en-US" dirty="0"/>
              <a:t>Symptomatic treatment, not a cure</a:t>
            </a:r>
          </a:p>
          <a:p>
            <a:r>
              <a:rPr lang="en-US" dirty="0"/>
              <a:t>Small statistically significant benefit, but generally more tolerable than cholinesterase inhibitors</a:t>
            </a:r>
          </a:p>
          <a:p>
            <a:r>
              <a:rPr lang="en-US" dirty="0"/>
              <a:t>Most common side effects: confusion, dizziness, headache</a:t>
            </a:r>
          </a:p>
          <a:p>
            <a:r>
              <a:rPr lang="en-US" dirty="0"/>
              <a:t>Can be combined with cholinesterase inhibitors for an additional small benefit which occurs irrespective of combined use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515600" cy="365125"/>
          </a:xfrm>
        </p:spPr>
        <p:txBody>
          <a:bodyPr/>
          <a:lstStyle/>
          <a:p>
            <a:r>
              <a:rPr lang="en-US" dirty="0"/>
              <a:t>Epperly T, Dunay MA, Boice JL. Alzheimer Disease: Pharmacologic and Nonpharmacologic Therapies for Cognitive and Functional Symptoms. Am Fam Physician. 2017 Jun 15;95(12):771-778. PMID: 28671413.</a:t>
            </a:r>
          </a:p>
          <a:p>
            <a:r>
              <a:rPr lang="en-US" b="0" i="0" dirty="0">
                <a:solidFill>
                  <a:schemeClr val="bg1">
                    <a:lumMod val="50000"/>
                  </a:schemeClr>
                </a:solidFill>
                <a:effectLst/>
                <a:latin typeface="Source Sans Pro" panose="020B0503030403020204" pitchFamily="34" charset="0"/>
              </a:rPr>
              <a:t>McShane R, Westby MJ, Roberts E, </a:t>
            </a:r>
            <a:r>
              <a:rPr lang="en-US" b="0" i="0" dirty="0" err="1">
                <a:solidFill>
                  <a:schemeClr val="bg1">
                    <a:lumMod val="50000"/>
                  </a:schemeClr>
                </a:solidFill>
                <a:effectLst/>
                <a:latin typeface="Source Sans Pro" panose="020B0503030403020204" pitchFamily="34" charset="0"/>
              </a:rPr>
              <a:t>Minakaran</a:t>
            </a:r>
            <a:r>
              <a:rPr lang="en-US" b="0" i="0" dirty="0">
                <a:solidFill>
                  <a:schemeClr val="bg1">
                    <a:lumMod val="50000"/>
                  </a:schemeClr>
                </a:solidFill>
                <a:effectLst/>
                <a:latin typeface="Source Sans Pro" panose="020B0503030403020204" pitchFamily="34" charset="0"/>
              </a:rPr>
              <a:t> N, Schneider L, Farrimond LE, </a:t>
            </a:r>
            <a:r>
              <a:rPr lang="en-US" b="0" i="0" dirty="0" err="1">
                <a:solidFill>
                  <a:schemeClr val="bg1">
                    <a:lumMod val="50000"/>
                  </a:schemeClr>
                </a:solidFill>
                <a:effectLst/>
                <a:latin typeface="Source Sans Pro" panose="020B0503030403020204" pitchFamily="34" charset="0"/>
              </a:rPr>
              <a:t>Maayan</a:t>
            </a:r>
            <a:r>
              <a:rPr lang="en-US" b="0" i="0" dirty="0">
                <a:solidFill>
                  <a:schemeClr val="bg1">
                    <a:lumMod val="50000"/>
                  </a:schemeClr>
                </a:solidFill>
                <a:effectLst/>
                <a:latin typeface="Source Sans Pro" panose="020B0503030403020204" pitchFamily="34" charset="0"/>
              </a:rPr>
              <a:t> N, Ware J, </a:t>
            </a:r>
            <a:r>
              <a:rPr lang="en-US" b="0" i="0" dirty="0" err="1">
                <a:solidFill>
                  <a:schemeClr val="bg1">
                    <a:lumMod val="50000"/>
                  </a:schemeClr>
                </a:solidFill>
                <a:effectLst/>
                <a:latin typeface="Source Sans Pro" panose="020B0503030403020204" pitchFamily="34" charset="0"/>
              </a:rPr>
              <a:t>Debarros</a:t>
            </a:r>
            <a:r>
              <a:rPr lang="en-US" b="0" i="0" dirty="0">
                <a:solidFill>
                  <a:schemeClr val="bg1">
                    <a:lumMod val="50000"/>
                  </a:schemeClr>
                </a:solidFill>
                <a:effectLst/>
                <a:latin typeface="Source Sans Pro" panose="020B0503030403020204" pitchFamily="34" charset="0"/>
              </a:rPr>
              <a:t> J. Memantine for dementia. Cochrane Database of Systematic Reviews 2019, Issue 3. Art. No.: CD003154. DOI: 10.1002/14651858.CD003154.pub6. Accessed 07 September 2026.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474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B955A-C771-104A-8161-3DCB583C5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Monoclonal Antibodies Against Amyloid Beta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A78F0-29FF-1B93-B4B7-B8776220D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Amyloid beta accumulation thought to be the precursor to AD</a:t>
            </a:r>
          </a:p>
          <a:p>
            <a:pPr lvl="1"/>
            <a:r>
              <a:rPr lang="en-US" dirty="0"/>
              <a:t>After enough build up it leads to failure of tau protein and neuroinflammation</a:t>
            </a:r>
          </a:p>
          <a:p>
            <a:pPr lvl="1"/>
            <a:r>
              <a:rPr lang="en-US" dirty="0"/>
              <a:t>Neuron loss follows leading to progression of AD </a:t>
            </a:r>
          </a:p>
          <a:p>
            <a:r>
              <a:rPr lang="en-US" dirty="0"/>
              <a:t>Antibodies to amyloid beta lead to immune clearance of amyloid beta thereby protecting against neuron loss</a:t>
            </a:r>
          </a:p>
          <a:p>
            <a:r>
              <a:rPr lang="en-US" dirty="0"/>
              <a:t>Therapy to modify the pathology of the disease instead of treating the symptoms</a:t>
            </a:r>
          </a:p>
          <a:p>
            <a:r>
              <a:rPr lang="en-US" dirty="0"/>
              <a:t>Treatment in early disease</a:t>
            </a:r>
          </a:p>
          <a:p>
            <a:r>
              <a:rPr lang="en-US" dirty="0"/>
              <a:t>Amyloid-related imaging abnormalities (ARIA) side effect which may include microhemorrhage, brain edema, headache, confusion, dizziness</a:t>
            </a:r>
          </a:p>
          <a:p>
            <a:pPr lvl="1"/>
            <a:r>
              <a:rPr lang="en-US" dirty="0"/>
              <a:t>Higher risk in those with APOE4 carriers, especially homozygous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1C6ADC-241A-B6DF-1692-E2F9B3306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638692" cy="365125"/>
          </a:xfrm>
        </p:spPr>
        <p:txBody>
          <a:bodyPr/>
          <a:lstStyle/>
          <a:p>
            <a:r>
              <a:rPr lang="en-US" dirty="0" err="1"/>
              <a:t>Chundu</a:t>
            </a:r>
            <a:r>
              <a:rPr lang="en-US" dirty="0"/>
              <a:t> UC, </a:t>
            </a:r>
            <a:r>
              <a:rPr lang="en-US" dirty="0" err="1"/>
              <a:t>Thiriveedhi</a:t>
            </a:r>
            <a:r>
              <a:rPr lang="en-US" dirty="0"/>
              <a:t> SR, Bhatti C, </a:t>
            </a:r>
            <a:r>
              <a:rPr lang="en-US" dirty="0" err="1"/>
              <a:t>Mupparaju</a:t>
            </a:r>
            <a:r>
              <a:rPr lang="en-US" dirty="0"/>
              <a:t> JS, </a:t>
            </a:r>
            <a:r>
              <a:rPr lang="en-US" dirty="0" err="1"/>
              <a:t>Otinashvili</a:t>
            </a:r>
            <a:r>
              <a:rPr lang="en-US" dirty="0"/>
              <a:t> N, </a:t>
            </a:r>
            <a:r>
              <a:rPr lang="en-US" dirty="0" err="1"/>
              <a:t>Gelishvili</a:t>
            </a:r>
            <a:r>
              <a:rPr lang="en-US" dirty="0"/>
              <a:t> E. A Systematic Review of the Efficacy and Safety of Anti-amyloid Monoclonal Antibodies in Alzheimer's Disease. </a:t>
            </a:r>
            <a:r>
              <a:rPr lang="en-US" dirty="0" err="1"/>
              <a:t>Cureus</a:t>
            </a:r>
            <a:r>
              <a:rPr lang="en-US" dirty="0"/>
              <a:t>. 2025 Jun 4;17(6):e85377. </a:t>
            </a:r>
            <a:r>
              <a:rPr lang="en-US" dirty="0" err="1"/>
              <a:t>doi</a:t>
            </a:r>
            <a:r>
              <a:rPr lang="en-US" dirty="0"/>
              <a:t>: 10.7759/cureus.85377. PMID: 40621323; PMCID: PMC12227895.</a:t>
            </a:r>
          </a:p>
        </p:txBody>
      </p:sp>
    </p:spTree>
    <p:extLst>
      <p:ext uri="{BB962C8B-B14F-4D97-AF65-F5344CB8AC3E}">
        <p14:creationId xmlns:p14="http://schemas.microsoft.com/office/powerpoint/2010/main" val="1677074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81113"/>
          </a:xfrm>
        </p:spPr>
        <p:txBody>
          <a:bodyPr>
            <a:normAutofit fontScale="90000"/>
          </a:bodyPr>
          <a:lstStyle/>
          <a:p>
            <a:r>
              <a:rPr lang="en-US" dirty="0"/>
              <a:t>Aducanumab – anti-amyloid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Reduces amyloid beta plaques</a:t>
            </a:r>
          </a:p>
          <a:p>
            <a:r>
              <a:rPr lang="en-US" dirty="0"/>
              <a:t>Aducanumab 1mg/kg IV every 4 weeks titrated up to 10mg/kg</a:t>
            </a:r>
          </a:p>
          <a:p>
            <a:r>
              <a:rPr lang="en-US" dirty="0"/>
              <a:t>FDA approved in June 2021 through Accelerated Approval based on reduction of amyloid beta plaques</a:t>
            </a:r>
          </a:p>
          <a:p>
            <a:r>
              <a:rPr lang="en-US" dirty="0"/>
              <a:t>Conflicting evidence on if there is a clinical benefit for cognition and if there is it is small</a:t>
            </a:r>
          </a:p>
          <a:p>
            <a:r>
              <a:rPr lang="en-US" dirty="0"/>
              <a:t>High risk (~40%) of ARIA</a:t>
            </a:r>
          </a:p>
          <a:p>
            <a:r>
              <a:rPr lang="en-US" dirty="0"/>
              <a:t>Manufacturer discontinued to “reprioritize in resources in AD” in 2024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515600" cy="365125"/>
          </a:xfrm>
        </p:spPr>
        <p:txBody>
          <a:bodyPr/>
          <a:lstStyle/>
          <a:p>
            <a:r>
              <a:rPr lang="en-US" dirty="0">
                <a:hlinkClick r:id="rId3"/>
              </a:rPr>
              <a:t>https://www.fda.gov/drugs/news-events-human-drugs/fdas-decision-approve-new-treatment-alzheimers-disease</a:t>
            </a:r>
            <a:endParaRPr lang="en-US" dirty="0"/>
          </a:p>
          <a:p>
            <a:r>
              <a:rPr lang="en-US" dirty="0"/>
              <a:t>Synnott PG, Whittington MD, Lin GA, Rind DM, Pearson SD. The effectiveness and value of aducanumab for Alzheimer's disease. J Manag Care Spec Pharm. 2021 Nov;27(11):1613-1617. doi: 10.18553/jmcp.2021.27.11.1613. PMID: 34714106.</a:t>
            </a:r>
          </a:p>
          <a:p>
            <a:r>
              <a:rPr lang="en-US" dirty="0"/>
              <a:t>https://www.cms.gov/newsroom/press-releases/cms-finalizes-medicare-coverage-policy-monoclonal-antibodies-directed-against-amyloid-treatment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651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Lecanemab</a:t>
            </a:r>
            <a:r>
              <a:rPr lang="en-US" dirty="0"/>
              <a:t> – Anti-amyloid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5656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IgG antibody primarily targeting soluble anti-amyloid beta </a:t>
            </a:r>
            <a:r>
              <a:rPr lang="en-US" dirty="0" err="1"/>
              <a:t>protofibrils</a:t>
            </a:r>
            <a:endParaRPr lang="en-US" dirty="0"/>
          </a:p>
          <a:p>
            <a:pPr lvl="1"/>
            <a:r>
              <a:rPr lang="en-US" dirty="0"/>
              <a:t>25-100 times stronger binding to </a:t>
            </a:r>
            <a:r>
              <a:rPr lang="en-US" dirty="0" err="1"/>
              <a:t>protofibrils</a:t>
            </a:r>
            <a:r>
              <a:rPr lang="en-US" dirty="0"/>
              <a:t> than </a:t>
            </a:r>
            <a:r>
              <a:rPr lang="en-US" dirty="0" err="1"/>
              <a:t>aducanamab</a:t>
            </a:r>
            <a:endParaRPr lang="en-US" dirty="0"/>
          </a:p>
          <a:p>
            <a:r>
              <a:rPr lang="en-US" dirty="0"/>
              <a:t>Received FDA Accelerated Approval in Jan. 2023. Full approval Jul. 2023 for mild AD</a:t>
            </a:r>
          </a:p>
          <a:p>
            <a:r>
              <a:rPr lang="en-US" dirty="0"/>
              <a:t>10mg/kg IV infusion over 1 hour every 2 weeks for 18 months or 500mg subcutaneously every week for 18 months for initial dosing</a:t>
            </a:r>
          </a:p>
          <a:p>
            <a:r>
              <a:rPr lang="en-US" dirty="0"/>
              <a:t>At 18 months, 26% decreased clinical deterioration on the CDR-SB </a:t>
            </a:r>
          </a:p>
          <a:p>
            <a:pPr lvl="1"/>
            <a:r>
              <a:rPr lang="en-US" dirty="0"/>
              <a:t>0.45 difference on a 18 point scale</a:t>
            </a:r>
          </a:p>
          <a:p>
            <a:r>
              <a:rPr lang="en-US" dirty="0"/>
              <a:t>ARIA in 21.5% of </a:t>
            </a:r>
            <a:r>
              <a:rPr lang="en-US" dirty="0" err="1"/>
              <a:t>lecanemab</a:t>
            </a:r>
            <a:r>
              <a:rPr lang="en-US" dirty="0"/>
              <a:t> group and infusion reactions most common</a:t>
            </a:r>
          </a:p>
          <a:p>
            <a:r>
              <a:rPr lang="en-US" dirty="0"/>
              <a:t>Serial MRIs – baseline and at 1,2,3,6 months </a:t>
            </a:r>
          </a:p>
          <a:p>
            <a:r>
              <a:rPr lang="en-US" dirty="0"/>
              <a:t>Estimated annual price ~$19,500 - $26,500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176963"/>
            <a:ext cx="10515600" cy="365125"/>
          </a:xfrm>
        </p:spPr>
        <p:txBody>
          <a:bodyPr/>
          <a:lstStyle/>
          <a:p>
            <a:r>
              <a:rPr lang="en-US" dirty="0"/>
              <a:t>Chowdhury S, Chowdhury NS. Novel anti-amyloid-beta (A</a:t>
            </a:r>
            <a:r>
              <a:rPr lang="el-GR" dirty="0"/>
              <a:t>β) </a:t>
            </a:r>
            <a:r>
              <a:rPr lang="en-US" dirty="0"/>
              <a:t>monoclonal antibody </a:t>
            </a:r>
            <a:r>
              <a:rPr lang="en-US" dirty="0" err="1"/>
              <a:t>lecanemab</a:t>
            </a:r>
            <a:r>
              <a:rPr lang="en-US" dirty="0"/>
              <a:t> for Alzheimer's disease: A systematic review. </a:t>
            </a:r>
            <a:r>
              <a:rPr lang="en-US" dirty="0" err="1"/>
              <a:t>Int</a:t>
            </a:r>
            <a:r>
              <a:rPr lang="en-US" dirty="0"/>
              <a:t> J </a:t>
            </a:r>
            <a:r>
              <a:rPr lang="en-US" dirty="0" err="1"/>
              <a:t>Immunopathol</a:t>
            </a:r>
            <a:r>
              <a:rPr lang="en-US" dirty="0"/>
              <a:t> </a:t>
            </a:r>
            <a:r>
              <a:rPr lang="en-US" dirty="0" err="1"/>
              <a:t>Pharmacol</a:t>
            </a:r>
            <a:r>
              <a:rPr lang="en-US" dirty="0"/>
              <a:t>. 2023 Jan-Dec;37:3946320231209839. </a:t>
            </a:r>
            <a:r>
              <a:rPr lang="en-US" dirty="0" err="1"/>
              <a:t>doi</a:t>
            </a:r>
            <a:r>
              <a:rPr lang="en-US" dirty="0"/>
              <a:t>: 10.1177/03946320231209839. PMID: 37902139; PMCID: PMC10617290.</a:t>
            </a:r>
          </a:p>
          <a:p>
            <a:r>
              <a:rPr lang="en-US" dirty="0"/>
              <a:t>van </a:t>
            </a:r>
            <a:r>
              <a:rPr lang="en-US" dirty="0" err="1"/>
              <a:t>Dyck</a:t>
            </a:r>
            <a:r>
              <a:rPr lang="en-US" dirty="0"/>
              <a:t> CH, Swanson CJ, </a:t>
            </a:r>
            <a:r>
              <a:rPr lang="en-US" dirty="0" err="1"/>
              <a:t>Aisen</a:t>
            </a:r>
            <a:r>
              <a:rPr lang="en-US" dirty="0"/>
              <a:t> P, Bateman RJ, Chen C, Gee M, </a:t>
            </a:r>
            <a:r>
              <a:rPr lang="en-US" dirty="0" err="1"/>
              <a:t>Kanekiyo</a:t>
            </a:r>
            <a:r>
              <a:rPr lang="en-US" dirty="0"/>
              <a:t> M, Li D, </a:t>
            </a:r>
            <a:r>
              <a:rPr lang="en-US" dirty="0" err="1"/>
              <a:t>Reyderman</a:t>
            </a:r>
            <a:r>
              <a:rPr lang="en-US" dirty="0"/>
              <a:t> L, Cohen S, </a:t>
            </a:r>
            <a:r>
              <a:rPr lang="en-US" dirty="0" err="1"/>
              <a:t>Froelich</a:t>
            </a:r>
            <a:r>
              <a:rPr lang="en-US" dirty="0"/>
              <a:t> L, Katayama S, </a:t>
            </a:r>
            <a:r>
              <a:rPr lang="en-US" dirty="0" err="1"/>
              <a:t>Sabbagh</a:t>
            </a:r>
            <a:r>
              <a:rPr lang="en-US" dirty="0"/>
              <a:t> M, </a:t>
            </a:r>
            <a:r>
              <a:rPr lang="en-US" dirty="0" err="1"/>
              <a:t>Vellas</a:t>
            </a:r>
            <a:r>
              <a:rPr lang="en-US" dirty="0"/>
              <a:t> B, Watson D, </a:t>
            </a:r>
            <a:r>
              <a:rPr lang="en-US" dirty="0" err="1"/>
              <a:t>Dhadda</a:t>
            </a:r>
            <a:r>
              <a:rPr lang="en-US" dirty="0"/>
              <a:t> S, Irizarry M, Kramer LD, </a:t>
            </a:r>
            <a:r>
              <a:rPr lang="en-US" dirty="0" err="1"/>
              <a:t>Iwatsubo</a:t>
            </a:r>
            <a:r>
              <a:rPr lang="en-US" dirty="0"/>
              <a:t> T. </a:t>
            </a:r>
            <a:r>
              <a:rPr lang="en-US" dirty="0" err="1"/>
              <a:t>Lecanemab</a:t>
            </a:r>
            <a:r>
              <a:rPr lang="en-US" dirty="0"/>
              <a:t> in Early Alzheimer's Disease. N </a:t>
            </a:r>
            <a:r>
              <a:rPr lang="en-US" dirty="0" err="1"/>
              <a:t>Engl</a:t>
            </a:r>
            <a:r>
              <a:rPr lang="en-US" dirty="0"/>
              <a:t> J Med. 2023 Jan 5;388(1):9-21. </a:t>
            </a:r>
            <a:r>
              <a:rPr lang="en-US" dirty="0" err="1"/>
              <a:t>doi</a:t>
            </a:r>
            <a:r>
              <a:rPr lang="en-US" dirty="0"/>
              <a:t>: 10.1056/NEJMoa2212948. </a:t>
            </a:r>
            <a:r>
              <a:rPr lang="en-US" dirty="0" err="1"/>
              <a:t>Epub</a:t>
            </a:r>
            <a:r>
              <a:rPr lang="en-US" dirty="0"/>
              <a:t> 2022 Nov 29. PMID: 36449413.</a:t>
            </a:r>
          </a:p>
        </p:txBody>
      </p:sp>
    </p:spTree>
    <p:extLst>
      <p:ext uri="{BB962C8B-B14F-4D97-AF65-F5344CB8AC3E}">
        <p14:creationId xmlns:p14="http://schemas.microsoft.com/office/powerpoint/2010/main" val="1914560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2A7D0-DB80-4194-95A3-60A4EB742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Image">
            <a:extLst>
              <a:ext uri="{FF2B5EF4-FFF2-40B4-BE49-F238E27FC236}">
                <a16:creationId xmlns:a16="http://schemas.microsoft.com/office/drawing/2014/main" id="{EA3A3A4F-5C1F-0207-2CE4-32107067C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365125"/>
            <a:ext cx="4870938" cy="5709406"/>
          </a:xfrm>
          <a:prstGeom prst="rect">
            <a:avLst/>
          </a:prstGeom>
        </p:spPr>
      </p:pic>
      <p:pic>
        <p:nvPicPr>
          <p:cNvPr id="5" name="Picture 4" descr="Image">
            <a:extLst>
              <a:ext uri="{FF2B5EF4-FFF2-40B4-BE49-F238E27FC236}">
                <a16:creationId xmlns:a16="http://schemas.microsoft.com/office/drawing/2014/main" id="{9F2147EB-0A2A-74DF-483D-EFE7BE96967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43092" y="185293"/>
            <a:ext cx="3610708" cy="6487413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8506CD-01B4-2C91-3C65-CFBAE6934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6904892" cy="365125"/>
          </a:xfrm>
        </p:spPr>
        <p:txBody>
          <a:bodyPr/>
          <a:lstStyle/>
          <a:p>
            <a:r>
              <a:rPr lang="en-US" dirty="0"/>
              <a:t>van Dyck CH, Swanson CJ, </a:t>
            </a:r>
            <a:r>
              <a:rPr lang="en-US" dirty="0" err="1"/>
              <a:t>Aisen</a:t>
            </a:r>
            <a:r>
              <a:rPr lang="en-US" dirty="0"/>
              <a:t> P, Bateman RJ, Chen C, Gee M, </a:t>
            </a:r>
            <a:r>
              <a:rPr lang="en-US" dirty="0" err="1"/>
              <a:t>Kanekiyo</a:t>
            </a:r>
            <a:r>
              <a:rPr lang="en-US" dirty="0"/>
              <a:t> M, Li D, </a:t>
            </a:r>
            <a:r>
              <a:rPr lang="en-US" dirty="0" err="1"/>
              <a:t>Reyderman</a:t>
            </a:r>
            <a:r>
              <a:rPr lang="en-US" dirty="0"/>
              <a:t> L, Cohen S, Froelich L, Katayama S, Sabbagh M, Vellas B, Watson D, </a:t>
            </a:r>
            <a:r>
              <a:rPr lang="en-US" dirty="0" err="1"/>
              <a:t>Dhadda</a:t>
            </a:r>
            <a:r>
              <a:rPr lang="en-US" dirty="0"/>
              <a:t> S, Irizarry M, Kramer LD, </a:t>
            </a:r>
            <a:r>
              <a:rPr lang="en-US" dirty="0" err="1"/>
              <a:t>Iwatsubo</a:t>
            </a:r>
            <a:r>
              <a:rPr lang="en-US" dirty="0"/>
              <a:t> T. </a:t>
            </a:r>
            <a:r>
              <a:rPr lang="en-US" dirty="0" err="1"/>
              <a:t>Lecanemab</a:t>
            </a:r>
            <a:r>
              <a:rPr lang="en-US" dirty="0"/>
              <a:t> in Early Alzheimer's Disease. N Engl J Med. 2023 Jan 5;388(1):9-21. </a:t>
            </a:r>
            <a:r>
              <a:rPr lang="en-US" dirty="0" err="1"/>
              <a:t>doi</a:t>
            </a:r>
            <a:r>
              <a:rPr lang="en-US" dirty="0"/>
              <a:t>: 10.1056/NEJMoa2212948. </a:t>
            </a:r>
            <a:r>
              <a:rPr lang="en-US" dirty="0" err="1"/>
              <a:t>Epub</a:t>
            </a:r>
            <a:r>
              <a:rPr lang="en-US" dirty="0"/>
              <a:t> 2022 Nov 29. PMID: 36449413.</a:t>
            </a:r>
          </a:p>
        </p:txBody>
      </p:sp>
    </p:spTree>
    <p:extLst>
      <p:ext uri="{BB962C8B-B14F-4D97-AF65-F5344CB8AC3E}">
        <p14:creationId xmlns:p14="http://schemas.microsoft.com/office/powerpoint/2010/main" val="390697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Donanemab – Anti-Amyloid – Trailblazer AD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FDA approved July 2024 – Mild AD</a:t>
            </a:r>
          </a:p>
          <a:p>
            <a:r>
              <a:rPr lang="en-US" dirty="0"/>
              <a:t>29% decreased clinical deterioration on the CDR-SB</a:t>
            </a:r>
          </a:p>
          <a:p>
            <a:pPr lvl="1"/>
            <a:r>
              <a:rPr lang="en-US" dirty="0"/>
              <a:t>Up to 36% in low/medium tau populations</a:t>
            </a:r>
          </a:p>
          <a:p>
            <a:r>
              <a:rPr lang="en-US" dirty="0"/>
              <a:t>83.7% reduction in amyloid</a:t>
            </a:r>
          </a:p>
          <a:p>
            <a:r>
              <a:rPr lang="en-US" dirty="0"/>
              <a:t>Initial dosing 700mg IV infusion every 4 weeks x 3 doses then 1400mg every 4 weeks</a:t>
            </a:r>
          </a:p>
          <a:p>
            <a:r>
              <a:rPr lang="en-US" dirty="0"/>
              <a:t>Medication stopped if amyloid levels dropped low enough</a:t>
            </a:r>
          </a:p>
          <a:p>
            <a:r>
              <a:rPr lang="en-US" dirty="0"/>
              <a:t>36.8% ARIAs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090286"/>
            <a:ext cx="10515600" cy="365125"/>
          </a:xfrm>
        </p:spPr>
        <p:txBody>
          <a:bodyPr/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Guardian TextSans Web"/>
              </a:rPr>
              <a:t>Sims JR, Zimmer JA, Evans CD, et al. Donanemab in Early Symptomatic Alzheimer Disease: The TRAILBLAZER-ALZ 2 Randomized Clinical Trial. </a:t>
            </a:r>
            <a:r>
              <a:rPr lang="en-US" b="0" i="1" dirty="0">
                <a:solidFill>
                  <a:srgbClr val="333333"/>
                </a:solidFill>
                <a:effectLst/>
                <a:latin typeface="Guardian TextSans Web"/>
              </a:rPr>
              <a:t>JAMA.</a:t>
            </a:r>
            <a:r>
              <a:rPr lang="en-US" b="0" i="0" dirty="0">
                <a:solidFill>
                  <a:srgbClr val="333333"/>
                </a:solidFill>
                <a:effectLst/>
                <a:latin typeface="Guardian TextSans Web"/>
              </a:rPr>
              <a:t> 2023;330(6):512–527. doi:10.1001/jama.2023.13239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91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30D5A-B819-F87D-6A4F-AC938AC6C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4414" y="365125"/>
            <a:ext cx="9502035" cy="119713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770B9F6-6E8D-8938-9C99-26A1A3D9927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55" y="365125"/>
            <a:ext cx="6863897" cy="502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9B2865A-5897-4434-17C8-31D962980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152" y="295895"/>
            <a:ext cx="5033611" cy="61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5AC9F3-AA55-23F7-71DB-3F984DDFB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2336" y="6356350"/>
            <a:ext cx="6623816" cy="365125"/>
          </a:xfrm>
        </p:spPr>
        <p:txBody>
          <a:bodyPr/>
          <a:lstStyle/>
          <a:p>
            <a:r>
              <a:rPr lang="en-US" dirty="0"/>
              <a:t>Sims JR, Zimmer JA, Evans CD, et al. Donanemab in Early Symptomatic Alzheimer Disease: The TRAILBLAZER-ALZ 2 Randomized Clinical Trial. JAMA. 2023;330(6):512–527. doi:10.1001/jama.2023.13239</a:t>
            </a:r>
          </a:p>
        </p:txBody>
      </p:sp>
    </p:spTree>
    <p:extLst>
      <p:ext uri="{BB962C8B-B14F-4D97-AF65-F5344CB8AC3E}">
        <p14:creationId xmlns:p14="http://schemas.microsoft.com/office/powerpoint/2010/main" val="2194791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8FDE4-826A-4648-F6ED-E83595E7B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Donanemab – Anti-Amyloid – Trailblazer AD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1B573-3EAF-927D-FF31-E914BA1E0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85422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Testing of a modified dosing strategy to decrease ARIA risk</a:t>
            </a:r>
          </a:p>
          <a:p>
            <a:r>
              <a:rPr lang="en-US" dirty="0"/>
              <a:t>Initial titration of 350mg, 700mg 4 weeks later, 1050mg 4 weeks later, then 1400mg IV every 4 weeks</a:t>
            </a:r>
          </a:p>
          <a:p>
            <a:r>
              <a:rPr lang="en-US" dirty="0"/>
              <a:t>Showed similar amyloid reduction with fewer ARIA incidents</a:t>
            </a:r>
          </a:p>
          <a:p>
            <a:r>
              <a:rPr lang="en-US" dirty="0"/>
              <a:t>~$32,000/year, but may be discontinued when amyloid plaques are minimal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00460F-A344-0D58-92EF-1D14B57BC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515600" cy="365125"/>
          </a:xfrm>
        </p:spPr>
        <p:txBody>
          <a:bodyPr/>
          <a:lstStyle/>
          <a:p>
            <a:r>
              <a:rPr lang="en-US" dirty="0"/>
              <a:t>Wang H, </a:t>
            </a:r>
            <a:r>
              <a:rPr lang="en-US" dirty="0" err="1"/>
              <a:t>Serap</a:t>
            </a:r>
            <a:r>
              <a:rPr lang="en-US" dirty="0"/>
              <a:t> </a:t>
            </a:r>
            <a:r>
              <a:rPr lang="en-US" dirty="0" err="1"/>
              <a:t>Monkul</a:t>
            </a:r>
            <a:r>
              <a:rPr lang="en-US" dirty="0"/>
              <a:t> Nery E, </a:t>
            </a:r>
            <a:r>
              <a:rPr lang="en-US" dirty="0" err="1"/>
              <a:t>Ardayfio</a:t>
            </a:r>
            <a:r>
              <a:rPr lang="en-US" dirty="0"/>
              <a:t> P, Khanna R, Otero </a:t>
            </a:r>
            <a:r>
              <a:rPr lang="en-US" dirty="0" err="1"/>
              <a:t>Svaldi</a:t>
            </a:r>
            <a:r>
              <a:rPr lang="en-US" dirty="0"/>
              <a:t> D, Gueorguieva I, </a:t>
            </a:r>
            <a:r>
              <a:rPr lang="en-US" dirty="0" err="1"/>
              <a:t>Shcherbinin</a:t>
            </a:r>
            <a:r>
              <a:rPr lang="en-US" dirty="0"/>
              <a:t> S, Andersen SW, Hauck PM, Engle SE, Brooks DA, Collins EC, Fox NC, Greenberg SM, </a:t>
            </a:r>
            <a:r>
              <a:rPr lang="en-US" dirty="0" err="1"/>
              <a:t>Salloway</a:t>
            </a:r>
            <a:r>
              <a:rPr lang="en-US" dirty="0"/>
              <a:t> S, </a:t>
            </a:r>
            <a:r>
              <a:rPr lang="en-US" dirty="0" err="1"/>
              <a:t>Mintun</a:t>
            </a:r>
            <a:r>
              <a:rPr lang="en-US" dirty="0"/>
              <a:t> MA, Sims JR. Modified titration of donanemab reduces ARIA risk and maintains amyloid reduction. </a:t>
            </a:r>
            <a:r>
              <a:rPr lang="en-US" dirty="0" err="1"/>
              <a:t>Alzheimers</a:t>
            </a:r>
            <a:r>
              <a:rPr lang="en-US" dirty="0"/>
              <a:t> Dement. 2025 Apr;21(4):e70062. </a:t>
            </a:r>
            <a:r>
              <a:rPr lang="en-US" dirty="0" err="1"/>
              <a:t>doi</a:t>
            </a:r>
            <a:r>
              <a:rPr lang="en-US" dirty="0"/>
              <a:t>: 10.1002/alz.70062. Erratum in: </a:t>
            </a:r>
            <a:r>
              <a:rPr lang="en-US" dirty="0" err="1"/>
              <a:t>Alzheimers</a:t>
            </a:r>
            <a:r>
              <a:rPr lang="en-US" dirty="0"/>
              <a:t> Dement. 2025 Aug;21(8):e70576. </a:t>
            </a:r>
            <a:r>
              <a:rPr lang="en-US" dirty="0" err="1"/>
              <a:t>doi</a:t>
            </a:r>
            <a:r>
              <a:rPr lang="en-US" dirty="0"/>
              <a:t>: 10.1002/alz.70576. PMID: 40172303; PMCID: PMC11963282.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B2B88A-663D-56C9-4189-9B911CA5A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3622" y="1680918"/>
            <a:ext cx="6468378" cy="349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144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2F064-2930-6FB9-C002-F59961DC5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B9A19-9E05-0A92-D8D2-92E9D0D85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3291A1-5675-4868-7259-56A89D3F4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905" y="365125"/>
            <a:ext cx="9094189" cy="5143120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400BE-EEC5-8199-DD23-451DC2514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515600" cy="365125"/>
          </a:xfrm>
        </p:spPr>
        <p:txBody>
          <a:bodyPr/>
          <a:lstStyle/>
          <a:p>
            <a:r>
              <a:rPr lang="en-US" dirty="0" err="1"/>
              <a:t>Spallazzi</a:t>
            </a:r>
            <a:r>
              <a:rPr lang="en-US" dirty="0"/>
              <a:t>, M., </a:t>
            </a:r>
            <a:r>
              <a:rPr lang="en-US" dirty="0" err="1"/>
              <a:t>Zilioli</a:t>
            </a:r>
            <a:r>
              <a:rPr lang="en-US" dirty="0"/>
              <a:t>, A., Ruffini, L. et al. Number needed to treat and harm for </a:t>
            </a:r>
            <a:r>
              <a:rPr lang="en-US" dirty="0" err="1"/>
              <a:t>lecanemab</a:t>
            </a:r>
            <a:r>
              <a:rPr lang="en-US" dirty="0"/>
              <a:t> and donanemab in early Alzheimer disease. J Neurol 273, 436 (2026). https://doi-org.ezproxyhhs.nihlibrary.nih.gov/10.1007/s00415-026-13924-9</a:t>
            </a:r>
          </a:p>
        </p:txBody>
      </p:sp>
    </p:spTree>
    <p:extLst>
      <p:ext uri="{BB962C8B-B14F-4D97-AF65-F5344CB8AC3E}">
        <p14:creationId xmlns:p14="http://schemas.microsoft.com/office/powerpoint/2010/main" val="244252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Investigational Medications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Anti-amyloid – </a:t>
            </a:r>
            <a:r>
              <a:rPr lang="en-US" dirty="0" err="1"/>
              <a:t>trontinemab</a:t>
            </a:r>
            <a:r>
              <a:rPr lang="en-US" dirty="0"/>
              <a:t> – increased brain penetration phase 1/2 trials – ARIA&lt;5%. Previous brain penetration 0.1-0.2%.</a:t>
            </a:r>
          </a:p>
          <a:p>
            <a:r>
              <a:rPr lang="en-US" dirty="0"/>
              <a:t>Tau targeting</a:t>
            </a:r>
          </a:p>
          <a:p>
            <a:pPr lvl="1"/>
            <a:r>
              <a:rPr lang="en-US" dirty="0"/>
              <a:t>Tau microtubule binding region (TMBR) – 4 different antibodies have not shown efficacy in phase 2 trials</a:t>
            </a:r>
          </a:p>
          <a:p>
            <a:r>
              <a:rPr lang="en-US" dirty="0"/>
              <a:t>Modulation of immune system</a:t>
            </a:r>
          </a:p>
          <a:p>
            <a:r>
              <a:rPr lang="en-US" dirty="0"/>
              <a:t>APOE targeting – </a:t>
            </a:r>
            <a:r>
              <a:rPr lang="en-US" dirty="0" err="1"/>
              <a:t>valiltramiprosate</a:t>
            </a:r>
            <a:r>
              <a:rPr lang="en-US" dirty="0"/>
              <a:t> phase 3 trials promising in MCI</a:t>
            </a:r>
          </a:p>
          <a:p>
            <a:r>
              <a:rPr lang="en-US" dirty="0"/>
              <a:t>Affecting lipid metabolism</a:t>
            </a:r>
          </a:p>
          <a:p>
            <a:pPr lvl="1"/>
            <a:r>
              <a:rPr lang="en-US" dirty="0"/>
              <a:t>Maintaining an LDL&lt;70 compared to &gt;130 associated with a 26-28% risk reduction in AD.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310312"/>
            <a:ext cx="10515600" cy="365125"/>
          </a:xfrm>
        </p:spPr>
        <p:txBody>
          <a:bodyPr/>
          <a:lstStyle/>
          <a:p>
            <a:r>
              <a:rPr lang="en-US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</a:rPr>
              <a:t>Rudman MD, Ulrich JD, Holtzman DM. Recent advances in Alzheimer's disease: From molecular mechanisms to therapeutic strategies. Cell. 2026 Jul 9;189(14):4193-4224. </a:t>
            </a:r>
            <a:r>
              <a:rPr lang="en-US" sz="800" b="0" i="0" dirty="0" err="1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</a:rPr>
              <a:t>doi</a:t>
            </a:r>
            <a:r>
              <a:rPr lang="en-US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</a:rPr>
              <a:t>: 10.1016/j.cell.2026.06.006. PMID: 42425064; PMCID: PMC13361001.</a:t>
            </a:r>
            <a:endParaRPr lang="en-US" sz="800" dirty="0">
              <a:solidFill>
                <a:schemeClr val="bg1">
                  <a:lumMod val="5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800" dirty="0">
                <a:solidFill>
                  <a:srgbClr val="0563C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https://www.alz.org/professionals/health-systems-clinicians/management</a:t>
            </a:r>
            <a:endParaRPr lang="en-US" sz="800" dirty="0"/>
          </a:p>
          <a:p>
            <a:r>
              <a:rPr lang="en-US" sz="800" dirty="0"/>
              <a:t>Breijyeh Z, Karaman R. Comprehensive Review on Alzheimer's Disease: Causes and Treatment. Molecules. 2020 Dec 8;25(24):5789. doi: 10.3390/molecules25245789. PMID: 33302541; PMCID: PMC7764106.</a:t>
            </a:r>
          </a:p>
          <a:p>
            <a:r>
              <a:rPr lang="en-US" sz="800" dirty="0" err="1"/>
              <a:t>Mintun</a:t>
            </a:r>
            <a:r>
              <a:rPr lang="en-US" sz="800" dirty="0"/>
              <a:t> MA, et al. </a:t>
            </a:r>
            <a:r>
              <a:rPr lang="en-US" sz="800" dirty="0" err="1"/>
              <a:t>Donanemab</a:t>
            </a:r>
            <a:r>
              <a:rPr lang="en-US" sz="800" dirty="0"/>
              <a:t> in Early Alzheimer's Disease. N </a:t>
            </a:r>
            <a:r>
              <a:rPr lang="en-US" sz="800" dirty="0" err="1"/>
              <a:t>Engl</a:t>
            </a:r>
            <a:r>
              <a:rPr lang="en-US" sz="800" dirty="0"/>
              <a:t> J Med. 2021 May 6;384(18):1691-1704. </a:t>
            </a:r>
            <a:r>
              <a:rPr lang="en-US" sz="800" dirty="0" err="1"/>
              <a:t>doi</a:t>
            </a:r>
            <a:r>
              <a:rPr lang="en-US" sz="800" dirty="0"/>
              <a:t>: 10.1056/NEJMoa2100708. </a:t>
            </a:r>
            <a:r>
              <a:rPr lang="en-US" sz="800" dirty="0" err="1"/>
              <a:t>Epub</a:t>
            </a:r>
            <a:r>
              <a:rPr lang="en-US" sz="800" dirty="0"/>
              <a:t> 2021 Mar 13. PMID: 33720637.</a:t>
            </a:r>
          </a:p>
          <a:p>
            <a:r>
              <a:rPr lang="en-US" sz="800" dirty="0" err="1"/>
              <a:t>Vossel</a:t>
            </a:r>
            <a:r>
              <a:rPr lang="en-US" sz="800" dirty="0"/>
              <a:t> K, et al. Effect of </a:t>
            </a:r>
            <a:r>
              <a:rPr lang="en-US" sz="800" dirty="0" err="1"/>
              <a:t>Levetiracetam</a:t>
            </a:r>
            <a:r>
              <a:rPr lang="en-US" sz="800" dirty="0"/>
              <a:t> on Cognition in Patients With Alzheimer Disease With and Without </a:t>
            </a:r>
            <a:r>
              <a:rPr lang="en-US" sz="800" dirty="0" err="1"/>
              <a:t>Epileptiform</a:t>
            </a:r>
            <a:r>
              <a:rPr lang="en-US" sz="800" dirty="0"/>
              <a:t> Activity: A Randomized Clinical Trial. JAMA Neurol. 2021 Nov 1;78(11):1345-1354. </a:t>
            </a:r>
            <a:r>
              <a:rPr lang="en-US" sz="800" dirty="0" err="1"/>
              <a:t>doi</a:t>
            </a:r>
            <a:r>
              <a:rPr lang="en-US" sz="800" dirty="0"/>
              <a:t>: 10.1001/jamaneurol.2021.3310. PMID: 34570177; PMCID: PMC8477304.</a:t>
            </a:r>
          </a:p>
        </p:txBody>
      </p:sp>
    </p:spTree>
    <p:extLst>
      <p:ext uri="{BB962C8B-B14F-4D97-AF65-F5344CB8AC3E}">
        <p14:creationId xmlns:p14="http://schemas.microsoft.com/office/powerpoint/2010/main" val="2330548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Vitamin 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Neuroprotective</a:t>
            </a:r>
          </a:p>
          <a:p>
            <a:r>
              <a:rPr lang="en-US" dirty="0"/>
              <a:t>Vitamin E 2000 international units per day</a:t>
            </a:r>
          </a:p>
          <a:p>
            <a:r>
              <a:rPr lang="en-US" dirty="0"/>
              <a:t>May lead to a slower decline in functional status</a:t>
            </a:r>
          </a:p>
          <a:p>
            <a:r>
              <a:rPr lang="en-US" dirty="0"/>
              <a:t>Some controversy as to whether there may be worsening mortality with Vitamin E usage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397836" cy="365125"/>
          </a:xfrm>
        </p:spPr>
        <p:txBody>
          <a:bodyPr/>
          <a:lstStyle/>
          <a:p>
            <a:r>
              <a:rPr lang="en-US" dirty="0"/>
              <a:t>Epperly T, Dunay MA, Boice JL. Alzheimer Disease: Pharmacologic and Nonpharmacologic Therapies for Cognitive and Functional Symptoms. Am Fam Physician. 2017 Jun 15;95(12):771-778. PMID: 28671413.</a:t>
            </a:r>
          </a:p>
        </p:txBody>
      </p:sp>
    </p:spTree>
    <p:extLst>
      <p:ext uri="{BB962C8B-B14F-4D97-AF65-F5344CB8AC3E}">
        <p14:creationId xmlns:p14="http://schemas.microsoft.com/office/powerpoint/2010/main" val="3458279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Apoaequorin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Active ingredient in </a:t>
            </a:r>
            <a:r>
              <a:rPr lang="en-US" dirty="0" err="1"/>
              <a:t>Prevagen</a:t>
            </a:r>
            <a:endParaRPr lang="en-US" dirty="0"/>
          </a:p>
          <a:p>
            <a:r>
              <a:rPr lang="en-US" dirty="0"/>
              <a:t>Binds to calcium potentially improving calcium dysregulation</a:t>
            </a:r>
          </a:p>
          <a:p>
            <a:r>
              <a:rPr lang="en-US" dirty="0"/>
              <a:t>Photogenic reaction in jellyfish</a:t>
            </a:r>
          </a:p>
          <a:p>
            <a:r>
              <a:rPr lang="en-US" dirty="0"/>
              <a:t>Preliminary research showed – manufacturer supported</a:t>
            </a:r>
          </a:p>
          <a:p>
            <a:pPr lvl="1"/>
            <a:r>
              <a:rPr lang="en-US" dirty="0"/>
              <a:t>No improvement in verbal learning (except potentially for those who were cognitively normal at baseline)</a:t>
            </a:r>
          </a:p>
          <a:p>
            <a:pPr lvl="1"/>
            <a:r>
              <a:rPr lang="en-US" dirty="0"/>
              <a:t>Modest improvement in delayed recall (Cognate International Shopping List)</a:t>
            </a:r>
          </a:p>
          <a:p>
            <a:r>
              <a:rPr lang="en-US" dirty="0"/>
              <a:t>Dizziness, headache, and nausea were the most common side effects</a:t>
            </a:r>
          </a:p>
          <a:p>
            <a:r>
              <a:rPr lang="en-US" dirty="0"/>
              <a:t>Very limited evidence that is not compelling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515600" cy="365125"/>
          </a:xfrm>
        </p:spPr>
        <p:txBody>
          <a:bodyPr/>
          <a:lstStyle/>
          <a:p>
            <a:r>
              <a:rPr lang="en-US" dirty="0" err="1"/>
              <a:t>Apoaequorin</a:t>
            </a:r>
            <a:r>
              <a:rPr lang="en-US" dirty="0"/>
              <a:t>. In: Natural Medicines [database on the Internet]. Somerville (MA): Therapeutic Research Center; publication year [2021]. Available from: https://naturalmedicines.therapeuticresearch.com. Subscription required to view.</a:t>
            </a:r>
          </a:p>
        </p:txBody>
      </p:sp>
    </p:spTree>
    <p:extLst>
      <p:ext uri="{BB962C8B-B14F-4D97-AF65-F5344CB8AC3E}">
        <p14:creationId xmlns:p14="http://schemas.microsoft.com/office/powerpoint/2010/main" val="2832119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Aspirin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 dose aspirin (&lt;300mg/day)</a:t>
            </a:r>
          </a:p>
          <a:p>
            <a:r>
              <a:rPr lang="en-US" dirty="0"/>
              <a:t>No statistically significant delayed dementia onset or improved cognitive test scores</a:t>
            </a:r>
          </a:p>
          <a:p>
            <a:r>
              <a:rPr lang="en-US" dirty="0"/>
              <a:t>Up to 10 times as likely to have GI side effects</a:t>
            </a:r>
          </a:p>
          <a:p>
            <a:r>
              <a:rPr lang="en-US" dirty="0"/>
              <a:t>May still be on patient’s profile for other reasons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515600" cy="365125"/>
          </a:xfrm>
        </p:spPr>
        <p:txBody>
          <a:bodyPr/>
          <a:lstStyle/>
          <a:p>
            <a:r>
              <a:rPr lang="en-US" dirty="0"/>
              <a:t>Veronese N, Stubbs B, Maggi S, Thompson T, Schofield P, Muller C, Tseng PT, Lin PY, </a:t>
            </a:r>
            <a:r>
              <a:rPr lang="en-US" dirty="0" err="1"/>
              <a:t>Carvalho</a:t>
            </a:r>
            <a:r>
              <a:rPr lang="en-US" dirty="0"/>
              <a:t> AF, </a:t>
            </a:r>
            <a:r>
              <a:rPr lang="en-US" dirty="0" err="1"/>
              <a:t>Solmi</a:t>
            </a:r>
            <a:r>
              <a:rPr lang="en-US" dirty="0"/>
              <a:t> M. Low-Dose Aspirin Use and Cognitive Function in Older Age: A Systematic Review and Meta-analysis. J Am </a:t>
            </a:r>
            <a:r>
              <a:rPr lang="en-US" dirty="0" err="1"/>
              <a:t>Geriatr</a:t>
            </a:r>
            <a:r>
              <a:rPr lang="en-US" dirty="0"/>
              <a:t> Soc. 2017 Aug;65(8):1763-1768. </a:t>
            </a:r>
          </a:p>
        </p:txBody>
      </p:sp>
    </p:spTree>
    <p:extLst>
      <p:ext uri="{BB962C8B-B14F-4D97-AF65-F5344CB8AC3E}">
        <p14:creationId xmlns:p14="http://schemas.microsoft.com/office/powerpoint/2010/main" val="1357553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Omega-3 Fatty Acids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Limited data</a:t>
            </a:r>
          </a:p>
          <a:p>
            <a:r>
              <a:rPr lang="en-US" dirty="0"/>
              <a:t>Some evidence that omega-3 polyunsaturated fatty acids are associated with a decreased risk for MCI</a:t>
            </a:r>
          </a:p>
          <a:p>
            <a:r>
              <a:rPr lang="en-US" dirty="0"/>
              <a:t>No decreased association found for AD, dementia or the other fatty acids</a:t>
            </a:r>
          </a:p>
          <a:p>
            <a:r>
              <a:rPr lang="en-US" dirty="0"/>
              <a:t>GI complaints the most common side effects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10515600" cy="365125"/>
          </a:xfrm>
        </p:spPr>
        <p:txBody>
          <a:bodyPr/>
          <a:lstStyle/>
          <a:p>
            <a:r>
              <a:rPr lang="en-US" dirty="0"/>
              <a:t>Zhu RZ, Chen MQ, Zhang ZW, Wu TY, Zhao WH. Dietary fatty acids and risk for Alzheimer's disease, dementia, and mild cognitive impairment: A prospective cohort meta-analysis. Nutrition. 2021 Oct;90:111355.</a:t>
            </a:r>
          </a:p>
        </p:txBody>
      </p:sp>
    </p:spTree>
    <p:extLst>
      <p:ext uri="{BB962C8B-B14F-4D97-AF65-F5344CB8AC3E}">
        <p14:creationId xmlns:p14="http://schemas.microsoft.com/office/powerpoint/2010/main" val="2235713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treatments have limited benefits</a:t>
            </a:r>
          </a:p>
          <a:p>
            <a:r>
              <a:rPr lang="en-US" dirty="0"/>
              <a:t>If significant side effects occur, it is likely best to move away from that medication</a:t>
            </a:r>
          </a:p>
          <a:p>
            <a:r>
              <a:rPr lang="en-US" dirty="0"/>
              <a:t>Many medications in development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131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2234</TotalTime>
  <Words>2578</Words>
  <Application>Microsoft Office PowerPoint</Application>
  <PresentationFormat>Widescreen</PresentationFormat>
  <Paragraphs>173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BlinkMacSystemFont</vt:lpstr>
      <vt:lpstr>Calibri</vt:lpstr>
      <vt:lpstr>Calibri Light</vt:lpstr>
      <vt:lpstr>Guardian TextSans Web</vt:lpstr>
      <vt:lpstr>Source Sans Pro</vt:lpstr>
      <vt:lpstr>Office Theme</vt:lpstr>
      <vt:lpstr>Medications and Emerging Pharmacology in the Treatment of Dementia</vt:lpstr>
      <vt:lpstr>Learning Objectives</vt:lpstr>
      <vt:lpstr>What Medications May Help Memory in Alzheimer's Disease?</vt:lpstr>
      <vt:lpstr>Removal of Exacerbating Medications</vt:lpstr>
      <vt:lpstr>Cholinesterase Inhibitors </vt:lpstr>
      <vt:lpstr>Cholinesterase Inhibitors Efficacy and Safety</vt:lpstr>
      <vt:lpstr>N-methyl-D-aspartate (NDMA) receptor antagonist</vt:lpstr>
      <vt:lpstr>Monoclonal Antibodies Against Amyloid Beta </vt:lpstr>
      <vt:lpstr>Aducanumab – anti-amyloid </vt:lpstr>
      <vt:lpstr>Lecanemab – Anti-amyloid</vt:lpstr>
      <vt:lpstr>PowerPoint Presentation</vt:lpstr>
      <vt:lpstr>Donanemab – Anti-Amyloid – Trailblazer AD 2</vt:lpstr>
      <vt:lpstr>PowerPoint Presentation</vt:lpstr>
      <vt:lpstr>Donanemab – Anti-Amyloid – Trailblazer AD 6</vt:lpstr>
      <vt:lpstr>PowerPoint Presentation</vt:lpstr>
      <vt:lpstr>Investigational Medications</vt:lpstr>
      <vt:lpstr>Vitamin E</vt:lpstr>
      <vt:lpstr>Apoaequorin </vt:lpstr>
      <vt:lpstr>Aspirin</vt:lpstr>
      <vt:lpstr>Omega-3 Fatty Acids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Drugs and Dementia  (Memory Enhancers?)</dc:title>
  <dc:creator>Metterhausen, Eric (CIHA/IHS)</dc:creator>
  <cp:lastModifiedBy>Metterhausen, Eric W</cp:lastModifiedBy>
  <cp:revision>55</cp:revision>
  <dcterms:created xsi:type="dcterms:W3CDTF">2021-11-02T17:43:15Z</dcterms:created>
  <dcterms:modified xsi:type="dcterms:W3CDTF">2026-09-10T17:53:03Z</dcterms:modified>
</cp:coreProperties>
</file>