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7"/>
  </p:notesMasterIdLst>
  <p:handoutMasterIdLst>
    <p:handoutMasterId r:id="rId68"/>
  </p:handoutMasterIdLst>
  <p:sldIdLst>
    <p:sldId id="263" r:id="rId2"/>
    <p:sldId id="287" r:id="rId3"/>
    <p:sldId id="324" r:id="rId4"/>
    <p:sldId id="947" r:id="rId5"/>
    <p:sldId id="323" r:id="rId6"/>
    <p:sldId id="328" r:id="rId7"/>
    <p:sldId id="320" r:id="rId8"/>
    <p:sldId id="326" r:id="rId9"/>
    <p:sldId id="329" r:id="rId10"/>
    <p:sldId id="332" r:id="rId11"/>
    <p:sldId id="917" r:id="rId12"/>
    <p:sldId id="309" r:id="rId13"/>
    <p:sldId id="340" r:id="rId14"/>
    <p:sldId id="341" r:id="rId15"/>
    <p:sldId id="342" r:id="rId16"/>
    <p:sldId id="289" r:id="rId17"/>
    <p:sldId id="345" r:id="rId18"/>
    <p:sldId id="343" r:id="rId19"/>
    <p:sldId id="919" r:id="rId20"/>
    <p:sldId id="907" r:id="rId21"/>
    <p:sldId id="923" r:id="rId22"/>
    <p:sldId id="913" r:id="rId23"/>
    <p:sldId id="333" r:id="rId24"/>
    <p:sldId id="924" r:id="rId25"/>
    <p:sldId id="925" r:id="rId26"/>
    <p:sldId id="926" r:id="rId27"/>
    <p:sldId id="350" r:id="rId28"/>
    <p:sldId id="921" r:id="rId29"/>
    <p:sldId id="948" r:id="rId30"/>
    <p:sldId id="914" r:id="rId31"/>
    <p:sldId id="936" r:id="rId32"/>
    <p:sldId id="934" r:id="rId33"/>
    <p:sldId id="935" r:id="rId34"/>
    <p:sldId id="942" r:id="rId35"/>
    <p:sldId id="937" r:id="rId36"/>
    <p:sldId id="928" r:id="rId37"/>
    <p:sldId id="346" r:id="rId38"/>
    <p:sldId id="929" r:id="rId39"/>
    <p:sldId id="922" r:id="rId40"/>
    <p:sldId id="943" r:id="rId41"/>
    <p:sldId id="915" r:id="rId42"/>
    <p:sldId id="939" r:id="rId43"/>
    <p:sldId id="941" r:id="rId44"/>
    <p:sldId id="949" r:id="rId45"/>
    <p:sldId id="940" r:id="rId46"/>
    <p:sldId id="944" r:id="rId47"/>
    <p:sldId id="352" r:id="rId48"/>
    <p:sldId id="347" r:id="rId49"/>
    <p:sldId id="965" r:id="rId50"/>
    <p:sldId id="966" r:id="rId51"/>
    <p:sldId id="953" r:id="rId52"/>
    <p:sldId id="959" r:id="rId53"/>
    <p:sldId id="960" r:id="rId54"/>
    <p:sldId id="955" r:id="rId55"/>
    <p:sldId id="950" r:id="rId56"/>
    <p:sldId id="961" r:id="rId57"/>
    <p:sldId id="952" r:id="rId58"/>
    <p:sldId id="954" r:id="rId59"/>
    <p:sldId id="962" r:id="rId60"/>
    <p:sldId id="957" r:id="rId61"/>
    <p:sldId id="259" r:id="rId62"/>
    <p:sldId id="963" r:id="rId63"/>
    <p:sldId id="964" r:id="rId64"/>
    <p:sldId id="260" r:id="rId65"/>
    <p:sldId id="967" r:id="rId6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W Green" initials="EG" lastIdx="1" clrIdx="0">
    <p:extLst>
      <p:ext uri="{19B8F6BF-5375-455C-9EA6-DF929625EA0E}">
        <p15:presenceInfo xmlns:p15="http://schemas.microsoft.com/office/powerpoint/2012/main" userId="S::EWGreen@health.unm.edu::a3bc5d82-6b4a-4fc0-aea2-86a3d6be0d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6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96" autoAdjust="0"/>
    <p:restoredTop sz="50977" autoAdjust="0"/>
  </p:normalViewPr>
  <p:slideViewPr>
    <p:cSldViewPr snapToGrid="0" snapToObjects="1">
      <p:cViewPr varScale="1">
        <p:scale>
          <a:sx n="82" d="100"/>
          <a:sy n="82" d="100"/>
        </p:scale>
        <p:origin x="2832"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20" d="100"/>
          <a:sy n="120" d="100"/>
        </p:scale>
        <p:origin x="5040" y="10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9C0B27-DFC1-2B46-8CCD-1DD3442246B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46A93F-9DD3-2540-B356-F5547ED517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4151AC-2306-A542-BB2B-C6FEBB4FD557}" type="datetimeFigureOut">
              <a:rPr lang="en-US" smtClean="0"/>
              <a:t>10/28/2026</a:t>
            </a:fld>
            <a:endParaRPr lang="en-US"/>
          </a:p>
        </p:txBody>
      </p:sp>
      <p:sp>
        <p:nvSpPr>
          <p:cNvPr id="4" name="Footer Placeholder 3">
            <a:extLst>
              <a:ext uri="{FF2B5EF4-FFF2-40B4-BE49-F238E27FC236}">
                <a16:creationId xmlns:a16="http://schemas.microsoft.com/office/drawing/2014/main" id="{DBF4B008-7607-6644-9176-1A924B33CB6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B984ABF-46DE-484A-A272-3A7441CFC69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21B8F53-9D2C-A54A-BBC0-578A524B52C7}" type="slidenum">
              <a:rPr lang="en-US" smtClean="0"/>
              <a:t>‹#›</a:t>
            </a:fld>
            <a:endParaRPr lang="en-US"/>
          </a:p>
        </p:txBody>
      </p:sp>
    </p:spTree>
    <p:extLst>
      <p:ext uri="{BB962C8B-B14F-4D97-AF65-F5344CB8AC3E}">
        <p14:creationId xmlns:p14="http://schemas.microsoft.com/office/powerpoint/2010/main" val="28918604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DA8E01-7E16-9C44-8C1B-E42DC6DD6C95}" type="datetimeFigureOut">
              <a:rPr lang="en-US" smtClean="0"/>
              <a:t>10/28/2026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946021-F3BC-2C44-93EC-B2E34AEC9A53}" type="slidenum">
              <a:rPr lang="en-US" smtClean="0"/>
              <a:t>‹#›</a:t>
            </a:fld>
            <a:endParaRPr lang="en-US"/>
          </a:p>
        </p:txBody>
      </p:sp>
    </p:spTree>
    <p:extLst>
      <p:ext uri="{BB962C8B-B14F-4D97-AF65-F5344CB8AC3E}">
        <p14:creationId xmlns:p14="http://schemas.microsoft.com/office/powerpoint/2010/main" val="1144432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ejm.org/doi/full/10.1056/NEJMra2403308"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a:t>
            </a:r>
          </a:p>
        </p:txBody>
      </p:sp>
      <p:sp>
        <p:nvSpPr>
          <p:cNvPr id="4" name="Slide Number Placeholder 3"/>
          <p:cNvSpPr>
            <a:spLocks noGrp="1"/>
          </p:cNvSpPr>
          <p:nvPr>
            <p:ph type="sldNum" sz="quarter" idx="5"/>
          </p:nvPr>
        </p:nvSpPr>
        <p:spPr/>
        <p:txBody>
          <a:bodyPr/>
          <a:lstStyle/>
          <a:p>
            <a:fld id="{FD946021-F3BC-2C44-93EC-B2E34AEC9A53}" type="slidenum">
              <a:rPr lang="en-US" smtClean="0"/>
              <a:t>1</a:t>
            </a:fld>
            <a:endParaRPr lang="en-US"/>
          </a:p>
        </p:txBody>
      </p:sp>
    </p:spTree>
    <p:extLst>
      <p:ext uri="{BB962C8B-B14F-4D97-AF65-F5344CB8AC3E}">
        <p14:creationId xmlns:p14="http://schemas.microsoft.com/office/powerpoint/2010/main" val="4279777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jump in, I want to note that we will have a wide range of backgrounds – a strength of our ECHO community! – and as such a wide range of questions. Please feel free to raise your electronic hand, put a question in the chat, or unmute to ask a question. There are no silly questions!</a:t>
            </a:r>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2</a:t>
            </a:fld>
            <a:endParaRPr lang="en-US"/>
          </a:p>
        </p:txBody>
      </p:sp>
    </p:spTree>
    <p:extLst>
      <p:ext uri="{BB962C8B-B14F-4D97-AF65-F5344CB8AC3E}">
        <p14:creationId xmlns:p14="http://schemas.microsoft.com/office/powerpoint/2010/main" val="999668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01136-79A1-CAEE-EEBD-F4BA56F58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C667B8-73EC-9B31-89DB-F10431E70B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CC3C43-9A4B-0E10-30BA-CBCEABFF1E72}"/>
              </a:ext>
            </a:extLst>
          </p:cNvPr>
          <p:cNvSpPr>
            <a:spLocks noGrp="1"/>
          </p:cNvSpPr>
          <p:nvPr>
            <p:ph type="body" idx="1"/>
          </p:nvPr>
        </p:nvSpPr>
        <p:spPr/>
        <p:txBody>
          <a:bodyPr/>
          <a:lstStyle/>
          <a:p>
            <a:r>
              <a:rPr lang="en-US" dirty="0"/>
              <a:t>First recall, that all liver diseases cause some degree of inflammation or destruction to the cells of the liver, the hepatocytes. In order to diagnose “cirrhosis” we need to determine how far the fibrosis has progressed –stage 4 being cirrhosis. The common modalities are ….</a:t>
            </a:r>
          </a:p>
        </p:txBody>
      </p:sp>
      <p:sp>
        <p:nvSpPr>
          <p:cNvPr id="4" name="Slide Number Placeholder 3">
            <a:extLst>
              <a:ext uri="{FF2B5EF4-FFF2-40B4-BE49-F238E27FC236}">
                <a16:creationId xmlns:a16="http://schemas.microsoft.com/office/drawing/2014/main" id="{366672AF-BABD-340E-06E5-CEF3AA4229A9}"/>
              </a:ext>
            </a:extLst>
          </p:cNvPr>
          <p:cNvSpPr>
            <a:spLocks noGrp="1"/>
          </p:cNvSpPr>
          <p:nvPr>
            <p:ph type="sldNum" sz="quarter" idx="5"/>
          </p:nvPr>
        </p:nvSpPr>
        <p:spPr/>
        <p:txBody>
          <a:bodyPr/>
          <a:lstStyle/>
          <a:p>
            <a:fld id="{FD946021-F3BC-2C44-93EC-B2E34AEC9A53}" type="slidenum">
              <a:rPr lang="en-US" smtClean="0"/>
              <a:t>3</a:t>
            </a:fld>
            <a:endParaRPr lang="en-US"/>
          </a:p>
        </p:txBody>
      </p:sp>
    </p:spTree>
    <p:extLst>
      <p:ext uri="{BB962C8B-B14F-4D97-AF65-F5344CB8AC3E}">
        <p14:creationId xmlns:p14="http://schemas.microsoft.com/office/powerpoint/2010/main" val="1501789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Diagnosis of cirrhosis has historically depended on invasive liver biopsy. </a:t>
            </a:r>
            <a:r>
              <a:rPr lang="en-US" sz="1200" u="none" kern="1200" dirty="0">
                <a:solidFill>
                  <a:schemeClr val="tx1"/>
                </a:solidFill>
                <a:effectLst/>
                <a:latin typeface="+mn-lt"/>
                <a:ea typeface="+mn-ea"/>
                <a:cs typeface="+mn-cs"/>
              </a:rPr>
              <a:t>R</a:t>
            </a:r>
            <a:r>
              <a:rPr lang="en-US" dirty="0"/>
              <a:t>ecall, that all liver diseases cause some degree of inflammation or destruction to the cells of the liver, the hepatocytes. In order to diagnose “cirrhosis” we need to determine how far the fibrosis has progressed –stage 4 being cirrhosis. The common modalities 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dirty="0">
              <a:solidFill>
                <a:srgbClr val="0563C1"/>
              </a:solidFill>
              <a:effectLst/>
              <a:latin typeface="+mn-lt"/>
              <a:ea typeface="+mn-ea"/>
              <a:cs typeface="+mn-cs"/>
              <a:hlinkClick r:id="rId3">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rgbClr val="0563C1"/>
                </a:solidFill>
                <a:effectLst/>
                <a:latin typeface="+mn-lt"/>
                <a:ea typeface="+mn-ea"/>
                <a:cs typeface="+mn-cs"/>
                <a:hlinkClick r:id="rId3">
                  <a:extLst>
                    <a:ext uri="{A12FA001-AC4F-418D-AE19-62706E023703}">
                      <ahyp:hlinkClr xmlns:ahyp="http://schemas.microsoft.com/office/drawing/2018/hyperlinkcolor" val="tx"/>
                    </a:ext>
                  </a:extLst>
                </a:hlinkClick>
              </a:rPr>
              <a:t>Noninvasive Assessment of Liver Fibrosis.</a:t>
            </a:r>
            <a:r>
              <a:rPr lang="en-US" sz="1200" kern="1200" dirty="0">
                <a:solidFill>
                  <a:schemeClr val="tx1"/>
                </a:solidFill>
                <a:effectLst/>
                <a:latin typeface="+mn-lt"/>
                <a:ea typeface="+mn-ea"/>
                <a:cs typeface="+mn-cs"/>
              </a:rPr>
              <a:t> N Engl J Med. October 29, 2025.</a:t>
            </a:r>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4</a:t>
            </a:fld>
            <a:endParaRPr lang="en-US"/>
          </a:p>
        </p:txBody>
      </p:sp>
    </p:spTree>
    <p:extLst>
      <p:ext uri="{BB962C8B-B14F-4D97-AF65-F5344CB8AC3E}">
        <p14:creationId xmlns:p14="http://schemas.microsoft.com/office/powerpoint/2010/main" val="38536311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111BD-BF31-9E23-5863-442CF17C72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C91F8-56C7-3BF2-CBFA-BCA259C059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0569A-1A1A-82D4-F9F1-00B755CF45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C9157E-2D9B-881B-1D8F-154D3068B87E}"/>
              </a:ext>
            </a:extLst>
          </p:cNvPr>
          <p:cNvSpPr>
            <a:spLocks noGrp="1"/>
          </p:cNvSpPr>
          <p:nvPr>
            <p:ph type="sldNum" sz="quarter" idx="5"/>
          </p:nvPr>
        </p:nvSpPr>
        <p:spPr/>
        <p:txBody>
          <a:bodyPr/>
          <a:lstStyle/>
          <a:p>
            <a:fld id="{FD946021-F3BC-2C44-93EC-B2E34AEC9A53}" type="slidenum">
              <a:rPr lang="en-US" smtClean="0"/>
              <a:t>5</a:t>
            </a:fld>
            <a:endParaRPr lang="en-US"/>
          </a:p>
        </p:txBody>
      </p:sp>
    </p:spTree>
    <p:extLst>
      <p:ext uri="{BB962C8B-B14F-4D97-AF65-F5344CB8AC3E}">
        <p14:creationId xmlns:p14="http://schemas.microsoft.com/office/powerpoint/2010/main" val="2855175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1DB20-D7CD-F048-A952-31D1FE9A64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E9E39-D864-E2FF-5EB1-DE632CD7AD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1509AB-170B-537A-2F97-5D9ADBCC89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87FD12-019A-0812-B7DF-BD6EB51C6A26}"/>
              </a:ext>
            </a:extLst>
          </p:cNvPr>
          <p:cNvSpPr>
            <a:spLocks noGrp="1"/>
          </p:cNvSpPr>
          <p:nvPr>
            <p:ph type="sldNum" sz="quarter" idx="5"/>
          </p:nvPr>
        </p:nvSpPr>
        <p:spPr/>
        <p:txBody>
          <a:bodyPr/>
          <a:lstStyle/>
          <a:p>
            <a:fld id="{FD946021-F3BC-2C44-93EC-B2E34AEC9A53}" type="slidenum">
              <a:rPr lang="en-US" smtClean="0"/>
              <a:t>6</a:t>
            </a:fld>
            <a:endParaRPr lang="en-US"/>
          </a:p>
        </p:txBody>
      </p:sp>
    </p:spTree>
    <p:extLst>
      <p:ext uri="{BB962C8B-B14F-4D97-AF65-F5344CB8AC3E}">
        <p14:creationId xmlns:p14="http://schemas.microsoft.com/office/powerpoint/2010/main" val="4198642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7</a:t>
            </a:fld>
            <a:endParaRPr lang="en-US"/>
          </a:p>
        </p:txBody>
      </p:sp>
    </p:spTree>
    <p:extLst>
      <p:ext uri="{BB962C8B-B14F-4D97-AF65-F5344CB8AC3E}">
        <p14:creationId xmlns:p14="http://schemas.microsoft.com/office/powerpoint/2010/main" val="3054105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3E2B5-D2D2-C3B6-7314-24C199F72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D9B082-E153-A90F-9A60-E3A64FDA49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87DE4-2B9C-37A2-8CBD-FF0B0EBC8E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1DA3C5-EEA4-4CC5-3B55-C071F15F3924}"/>
              </a:ext>
            </a:extLst>
          </p:cNvPr>
          <p:cNvSpPr>
            <a:spLocks noGrp="1"/>
          </p:cNvSpPr>
          <p:nvPr>
            <p:ph type="sldNum" sz="quarter" idx="5"/>
          </p:nvPr>
        </p:nvSpPr>
        <p:spPr/>
        <p:txBody>
          <a:bodyPr/>
          <a:lstStyle/>
          <a:p>
            <a:fld id="{FD946021-F3BC-2C44-93EC-B2E34AEC9A53}" type="slidenum">
              <a:rPr lang="en-US" smtClean="0"/>
              <a:t>8</a:t>
            </a:fld>
            <a:endParaRPr lang="en-US"/>
          </a:p>
        </p:txBody>
      </p:sp>
    </p:spTree>
    <p:extLst>
      <p:ext uri="{BB962C8B-B14F-4D97-AF65-F5344CB8AC3E}">
        <p14:creationId xmlns:p14="http://schemas.microsoft.com/office/powerpoint/2010/main" val="2708234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4E38E-8612-1C16-0A66-728501FA1F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BDDB1-6823-1890-4708-BF8ECE1B3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24A1B-D91A-D886-8EDB-15BFF75A84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842FA9-75F6-F48A-814E-B06C0DF6B173}"/>
              </a:ext>
            </a:extLst>
          </p:cNvPr>
          <p:cNvSpPr>
            <a:spLocks noGrp="1"/>
          </p:cNvSpPr>
          <p:nvPr>
            <p:ph type="sldNum" sz="quarter" idx="5"/>
          </p:nvPr>
        </p:nvSpPr>
        <p:spPr/>
        <p:txBody>
          <a:bodyPr/>
          <a:lstStyle/>
          <a:p>
            <a:fld id="{FD946021-F3BC-2C44-93EC-B2E34AEC9A53}" type="slidenum">
              <a:rPr lang="en-US" smtClean="0"/>
              <a:t>9</a:t>
            </a:fld>
            <a:endParaRPr lang="en-US"/>
          </a:p>
        </p:txBody>
      </p:sp>
    </p:spTree>
    <p:extLst>
      <p:ext uri="{BB962C8B-B14F-4D97-AF65-F5344CB8AC3E}">
        <p14:creationId xmlns:p14="http://schemas.microsoft.com/office/powerpoint/2010/main" val="3747288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great, we have biopsy, but that’s not available in our clinics and sometimes not in town!  Fortunately liver biopsy is not the only way to diagnose fibrosis and cirrhosis. We now have </a:t>
            </a:r>
            <a:r>
              <a:rPr lang="en-US" b="1" dirty="0"/>
              <a:t>studied and endorsed non-invasive ways to diagnose fibrosis – both blood- and imaging-based modalities</a:t>
            </a:r>
            <a:r>
              <a:rPr lang="en-US" dirty="0"/>
              <a:t>.</a:t>
            </a:r>
          </a:p>
        </p:txBody>
      </p:sp>
      <p:sp>
        <p:nvSpPr>
          <p:cNvPr id="4" name="Slide Number Placeholder 3"/>
          <p:cNvSpPr>
            <a:spLocks noGrp="1"/>
          </p:cNvSpPr>
          <p:nvPr>
            <p:ph type="sldNum" sz="quarter" idx="5"/>
          </p:nvPr>
        </p:nvSpPr>
        <p:spPr/>
        <p:txBody>
          <a:bodyPr/>
          <a:lstStyle/>
          <a:p>
            <a:fld id="{FD946021-F3BC-2C44-93EC-B2E34AEC9A53}" type="slidenum">
              <a:rPr lang="en-US" smtClean="0"/>
              <a:t>10</a:t>
            </a:fld>
            <a:endParaRPr lang="en-US"/>
          </a:p>
        </p:txBody>
      </p:sp>
    </p:spTree>
    <p:extLst>
      <p:ext uri="{BB962C8B-B14F-4D97-AF65-F5344CB8AC3E}">
        <p14:creationId xmlns:p14="http://schemas.microsoft.com/office/powerpoint/2010/main" val="3462908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8BA60-A088-BC6D-F4E4-38D2F29297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E624C-744A-8A83-8B1B-92DA582CF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8CCF9F-5A82-420F-C091-8C4637EADA8A}"/>
              </a:ext>
            </a:extLst>
          </p:cNvPr>
          <p:cNvSpPr>
            <a:spLocks noGrp="1"/>
          </p:cNvSpPr>
          <p:nvPr>
            <p:ph type="body" idx="1"/>
          </p:nvPr>
        </p:nvSpPr>
        <p:spPr/>
        <p:txBody>
          <a:bodyPr/>
          <a:lstStyle/>
          <a:p>
            <a:r>
              <a:rPr lang="en-US" dirty="0"/>
              <a:t>We’ll start with blood lab-based diagnosis of fibrosis (which at stage 4-fibrosis is synonymous with cirrhosis in the most commonly referenced scale – the </a:t>
            </a:r>
            <a:r>
              <a:rPr lang="en-US" dirty="0" err="1"/>
              <a:t>Metavir</a:t>
            </a:r>
            <a:r>
              <a:rPr lang="en-US" dirty="0"/>
              <a:t>)</a:t>
            </a:r>
          </a:p>
        </p:txBody>
      </p:sp>
      <p:sp>
        <p:nvSpPr>
          <p:cNvPr id="4" name="Slide Number Placeholder 3">
            <a:extLst>
              <a:ext uri="{FF2B5EF4-FFF2-40B4-BE49-F238E27FC236}">
                <a16:creationId xmlns:a16="http://schemas.microsoft.com/office/drawing/2014/main" id="{4CF905DF-1A9C-2099-33CE-F755E033F660}"/>
              </a:ext>
            </a:extLst>
          </p:cNvPr>
          <p:cNvSpPr>
            <a:spLocks noGrp="1"/>
          </p:cNvSpPr>
          <p:nvPr>
            <p:ph type="sldNum" sz="quarter" idx="5"/>
          </p:nvPr>
        </p:nvSpPr>
        <p:spPr/>
        <p:txBody>
          <a:bodyPr/>
          <a:lstStyle/>
          <a:p>
            <a:fld id="{FD946021-F3BC-2C44-93EC-B2E34AEC9A53}" type="slidenum">
              <a:rPr lang="en-US" smtClean="0"/>
              <a:t>11</a:t>
            </a:fld>
            <a:endParaRPr lang="en-US"/>
          </a:p>
        </p:txBody>
      </p:sp>
    </p:spTree>
    <p:extLst>
      <p:ext uri="{BB962C8B-B14F-4D97-AF65-F5344CB8AC3E}">
        <p14:creationId xmlns:p14="http://schemas.microsoft.com/office/powerpoint/2010/main" val="2769837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61791-DEE9-0156-10A7-0200A3305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CBE1B8-15BA-CD43-C9E3-80C42472C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76C07-6AF1-EEE9-D3E0-55F49A148B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Remember from the LFT talk – these are the serum liver tests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Aspartate aminotransferase (</a:t>
            </a:r>
            <a:r>
              <a:rPr lang="en-US" sz="1200" b="1" dirty="0"/>
              <a:t>AST</a:t>
            </a:r>
            <a:r>
              <a:rPr lang="en-US" sz="1200" dirty="0"/>
              <a:t>) and Alanine aminotransferase (</a:t>
            </a:r>
            <a:r>
              <a:rPr lang="en-US" sz="1200" b="1" dirty="0"/>
              <a:t>ALT</a:t>
            </a:r>
            <a:r>
              <a:rPr lang="en-US" sz="1200" dirty="0"/>
              <a:t>) </a:t>
            </a:r>
            <a:r>
              <a:rPr lang="en-US" sz="1200" b="0" dirty="0"/>
              <a:t>and these come from the hepatocytes where as the platelet is an indirect measure and when low can indicate a large spleen, and platelet sequestration.</a:t>
            </a:r>
            <a:endParaRPr lang="en-US" dirty="0"/>
          </a:p>
        </p:txBody>
      </p:sp>
      <p:sp>
        <p:nvSpPr>
          <p:cNvPr id="4" name="Slide Number Placeholder 3">
            <a:extLst>
              <a:ext uri="{FF2B5EF4-FFF2-40B4-BE49-F238E27FC236}">
                <a16:creationId xmlns:a16="http://schemas.microsoft.com/office/drawing/2014/main" id="{A03FCF77-AECC-5B73-3BF3-BC6192FAAAB8}"/>
              </a:ext>
            </a:extLst>
          </p:cNvPr>
          <p:cNvSpPr>
            <a:spLocks noGrp="1"/>
          </p:cNvSpPr>
          <p:nvPr>
            <p:ph type="sldNum" sz="quarter" idx="5"/>
          </p:nvPr>
        </p:nvSpPr>
        <p:spPr/>
        <p:txBody>
          <a:bodyPr/>
          <a:lstStyle/>
          <a:p>
            <a:fld id="{FD946021-F3BC-2C44-93EC-B2E34AEC9A53}" type="slidenum">
              <a:rPr lang="en-US" smtClean="0"/>
              <a:t>12</a:t>
            </a:fld>
            <a:endParaRPr lang="en-US"/>
          </a:p>
        </p:txBody>
      </p:sp>
    </p:spTree>
    <p:extLst>
      <p:ext uri="{BB962C8B-B14F-4D97-AF65-F5344CB8AC3E}">
        <p14:creationId xmlns:p14="http://schemas.microsoft.com/office/powerpoint/2010/main" val="1644646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way we will discuss is a blood-based method to approximate fibrosis – the fibrosis-4 or FIB-4 score</a:t>
            </a:r>
          </a:p>
          <a:p>
            <a:endParaRPr lang="en-US" dirty="0"/>
          </a:p>
          <a:p>
            <a:r>
              <a:rPr lang="en-US" sz="1200" b="0" i="0" kern="1200" dirty="0">
                <a:solidFill>
                  <a:schemeClr val="tx1"/>
                </a:solidFill>
                <a:effectLst/>
                <a:latin typeface="+mn-lt"/>
                <a:ea typeface="+mn-ea"/>
                <a:cs typeface="+mn-cs"/>
              </a:rPr>
              <a:t> FIB-4 is one of the best validated of the simple, cheap, and readily available nonproprietary blood-based tests, but known to be associated with “indeterminate” range scores and unreliable diagnostic performance in some scenarios</a:t>
            </a:r>
          </a:p>
          <a:p>
            <a:r>
              <a:rPr lang="en-US" sz="1200" b="0" i="0" kern="1200" dirty="0">
                <a:solidFill>
                  <a:schemeClr val="tx1"/>
                </a:solidFill>
                <a:effectLst/>
                <a:latin typeface="+mn-lt"/>
                <a:ea typeface="+mn-ea"/>
                <a:cs typeface="+mn-cs"/>
              </a:rPr>
              <a:t>Revised FIB-4 thresholds of ≤1.30 and ≥2.67 have been proposed as having higher predictive values for F3-4 in the NASH CRN cohort</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On the lower end, </a:t>
            </a:r>
            <a:r>
              <a:rPr lang="en-US" sz="1200" b="0" i="0" kern="1200" dirty="0">
                <a:solidFill>
                  <a:schemeClr val="tx1"/>
                </a:solidFill>
                <a:effectLst/>
                <a:latin typeface="+mn-lt"/>
                <a:ea typeface="+mn-ea"/>
                <a:cs typeface="+mn-cs"/>
              </a:rPr>
              <a:t>good rule-out power &lt;1.3 In community-based and other low prevalence cohorts, blood-based NILDA are useful for excluding advanced fibrosis with high NPV but require additional noninvasive tests to improve their PPV.  FIB-4 score at the prior low threshold&lt;1.45 had a negative predictive value of 90% for advanced fibrosis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On the upper end, </a:t>
            </a:r>
            <a:r>
              <a:rPr lang="en-US" sz="1200" b="0" i="0" kern="1200" dirty="0">
                <a:solidFill>
                  <a:schemeClr val="tx1"/>
                </a:solidFill>
                <a:effectLst/>
                <a:latin typeface="+mn-lt"/>
                <a:ea typeface="+mn-ea"/>
                <a:cs typeface="+mn-cs"/>
              </a:rPr>
              <a:t>Robust studies determined FIB-4 ≥ 2.67 and ≥3.25 have excellent specificity at 0.96 to rule-in advanced fibrosis.</a:t>
            </a:r>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13</a:t>
            </a:fld>
            <a:endParaRPr lang="en-US"/>
          </a:p>
        </p:txBody>
      </p:sp>
    </p:spTree>
    <p:extLst>
      <p:ext uri="{BB962C8B-B14F-4D97-AF65-F5344CB8AC3E}">
        <p14:creationId xmlns:p14="http://schemas.microsoft.com/office/powerpoint/2010/main" val="33251628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9749D-7B27-A8CC-42BA-E86E30911F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350F3A-F74C-C66B-1E32-563A155235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142289-1966-6C6C-22DC-E50F8C3735B5}"/>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On the lower end, </a:t>
            </a:r>
            <a:r>
              <a:rPr lang="en-US" sz="1200" b="0" i="0" kern="1200" dirty="0">
                <a:solidFill>
                  <a:schemeClr val="tx1"/>
                </a:solidFill>
                <a:effectLst/>
                <a:latin typeface="+mn-lt"/>
                <a:ea typeface="+mn-ea"/>
                <a:cs typeface="+mn-cs"/>
              </a:rPr>
              <a:t>good rule-out power &lt;1.3 In community-based and other low prevalence cohorts, blood-based NILDA are useful for excluding advanced fibrosis with high NPV but require additional noninvasive tests to improve their PPV.  FIB-4 score at the prior low threshold&lt;1.45 had a negative predictive value of 90% for advanced fibrosis</a:t>
            </a:r>
          </a:p>
          <a:p>
            <a:endParaRPr lang="en-US" sz="1200" b="1" i="0" kern="1200" dirty="0">
              <a:solidFill>
                <a:schemeClr val="tx1"/>
              </a:solidFill>
              <a:effectLst/>
              <a:latin typeface="+mn-lt"/>
              <a:ea typeface="+mn-ea"/>
              <a:cs typeface="+mn-cs"/>
            </a:endParaRPr>
          </a:p>
          <a:p>
            <a:r>
              <a:rPr lang="en-US" dirty="0"/>
              <a:t>However, the specificity for advanced fi </a:t>
            </a:r>
            <a:r>
              <a:rPr lang="en-US" dirty="0" err="1"/>
              <a:t>brosis</a:t>
            </a:r>
            <a:r>
              <a:rPr lang="en-US" dirty="0"/>
              <a:t> using the FIB-4 declined with age, becoming unacceptably low in those aged ≥65 years (35% for FIB-4). New cutoffs were derived (and validated) for those aged ≥65 years, which improved specificity to 70% without adversely affecting sensitivity (FIB-4 2.0, sensitivity 77%)</a:t>
            </a:r>
          </a:p>
        </p:txBody>
      </p:sp>
      <p:sp>
        <p:nvSpPr>
          <p:cNvPr id="4" name="Slide Number Placeholder 3">
            <a:extLst>
              <a:ext uri="{FF2B5EF4-FFF2-40B4-BE49-F238E27FC236}">
                <a16:creationId xmlns:a16="http://schemas.microsoft.com/office/drawing/2014/main" id="{3CF482A3-CB1A-3000-E702-860F24E03D6D}"/>
              </a:ext>
            </a:extLst>
          </p:cNvPr>
          <p:cNvSpPr>
            <a:spLocks noGrp="1"/>
          </p:cNvSpPr>
          <p:nvPr>
            <p:ph type="sldNum" sz="quarter" idx="5"/>
          </p:nvPr>
        </p:nvSpPr>
        <p:spPr/>
        <p:txBody>
          <a:bodyPr/>
          <a:lstStyle/>
          <a:p>
            <a:fld id="{FD946021-F3BC-2C44-93EC-B2E34AEC9A53}" type="slidenum">
              <a:rPr lang="en-US" smtClean="0"/>
              <a:t>14</a:t>
            </a:fld>
            <a:endParaRPr lang="en-US"/>
          </a:p>
        </p:txBody>
      </p:sp>
    </p:spTree>
    <p:extLst>
      <p:ext uri="{BB962C8B-B14F-4D97-AF65-F5344CB8AC3E}">
        <p14:creationId xmlns:p14="http://schemas.microsoft.com/office/powerpoint/2010/main" val="1446297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A043E-FFB2-87BE-F610-E5BF92087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104E1-0050-B922-3F11-4568661744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37B16-D277-9E00-5422-E5999D1FEF5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FIB-4 is one of the best validated of the simple, cheap, and readily available nonproprietary blood-based tests, but known to be associated with “indeterminate” range scores and unreliable diagnostic performance in some scenarios</a:t>
            </a:r>
          </a:p>
          <a:p>
            <a:r>
              <a:rPr lang="en-US" sz="1200" b="0" i="0" kern="1200" dirty="0">
                <a:solidFill>
                  <a:schemeClr val="tx1"/>
                </a:solidFill>
                <a:effectLst/>
                <a:latin typeface="+mn-lt"/>
                <a:ea typeface="+mn-ea"/>
                <a:cs typeface="+mn-cs"/>
              </a:rPr>
              <a:t>Revised FIB-4 thresholds of ≤1.30 and ≥2.67 have been proposed as having higher predictive values for F3-4 in the NASH CRN cohort</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On the lower end, </a:t>
            </a:r>
            <a:r>
              <a:rPr lang="en-US" sz="1200" b="0" i="0" kern="1200" dirty="0">
                <a:solidFill>
                  <a:schemeClr val="tx1"/>
                </a:solidFill>
                <a:effectLst/>
                <a:latin typeface="+mn-lt"/>
                <a:ea typeface="+mn-ea"/>
                <a:cs typeface="+mn-cs"/>
              </a:rPr>
              <a:t>good rule-out power &lt;1.3 In community-based and other low prevalence cohorts, blood-based NILDA are useful for excluding advanced fibrosis with high NPV but require additional noninvasive tests to improve their PPV.  FIB-4 score at the prior low threshold&lt;1.45 had a negative predictive value of 90% for advanced fibrosis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On the upper end, </a:t>
            </a:r>
            <a:r>
              <a:rPr lang="en-US" sz="1200" b="0" i="0" kern="1200" dirty="0">
                <a:solidFill>
                  <a:schemeClr val="tx1"/>
                </a:solidFill>
                <a:effectLst/>
                <a:latin typeface="+mn-lt"/>
                <a:ea typeface="+mn-ea"/>
                <a:cs typeface="+mn-cs"/>
              </a:rPr>
              <a:t>Robust studies determined FIB-4 ≥ 2.67 and ≥3.25 have excellent specificity at 0.96 to rule-in advanced fibrosis.</a:t>
            </a:r>
            <a:endParaRPr lang="en-US" dirty="0"/>
          </a:p>
        </p:txBody>
      </p:sp>
      <p:sp>
        <p:nvSpPr>
          <p:cNvPr id="4" name="Slide Number Placeholder 3">
            <a:extLst>
              <a:ext uri="{FF2B5EF4-FFF2-40B4-BE49-F238E27FC236}">
                <a16:creationId xmlns:a16="http://schemas.microsoft.com/office/drawing/2014/main" id="{8077CC05-2EE0-BA61-1BCC-28B099FEAB9A}"/>
              </a:ext>
            </a:extLst>
          </p:cNvPr>
          <p:cNvSpPr>
            <a:spLocks noGrp="1"/>
          </p:cNvSpPr>
          <p:nvPr>
            <p:ph type="sldNum" sz="quarter" idx="5"/>
          </p:nvPr>
        </p:nvSpPr>
        <p:spPr/>
        <p:txBody>
          <a:bodyPr/>
          <a:lstStyle/>
          <a:p>
            <a:fld id="{FD946021-F3BC-2C44-93EC-B2E34AEC9A53}" type="slidenum">
              <a:rPr lang="en-US" smtClean="0"/>
              <a:t>15</a:t>
            </a:fld>
            <a:endParaRPr lang="en-US"/>
          </a:p>
        </p:txBody>
      </p:sp>
    </p:spTree>
    <p:extLst>
      <p:ext uri="{BB962C8B-B14F-4D97-AF65-F5344CB8AC3E}">
        <p14:creationId xmlns:p14="http://schemas.microsoft.com/office/powerpoint/2010/main" val="2176372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scroll back to routine blood work with her primary care doctor 3 months ago…. [READ]</a:t>
            </a:r>
          </a:p>
        </p:txBody>
      </p:sp>
      <p:sp>
        <p:nvSpPr>
          <p:cNvPr id="4" name="Slide Number Placeholder 3"/>
          <p:cNvSpPr>
            <a:spLocks noGrp="1"/>
          </p:cNvSpPr>
          <p:nvPr>
            <p:ph type="sldNum" sz="quarter" idx="5"/>
          </p:nvPr>
        </p:nvSpPr>
        <p:spPr/>
        <p:txBody>
          <a:bodyPr/>
          <a:lstStyle/>
          <a:p>
            <a:fld id="{FD946021-F3BC-2C44-93EC-B2E34AEC9A53}" type="slidenum">
              <a:rPr lang="en-US" smtClean="0"/>
              <a:t>16</a:t>
            </a:fld>
            <a:endParaRPr lang="en-US"/>
          </a:p>
        </p:txBody>
      </p:sp>
    </p:spTree>
    <p:extLst>
      <p:ext uri="{BB962C8B-B14F-4D97-AF65-F5344CB8AC3E}">
        <p14:creationId xmlns:p14="http://schemas.microsoft.com/office/powerpoint/2010/main" val="101135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Does this surprise you?   </a:t>
            </a:r>
            <a:endParaRPr lang="en-US" b="1" dirty="0"/>
          </a:p>
        </p:txBody>
      </p:sp>
      <p:sp>
        <p:nvSpPr>
          <p:cNvPr id="4" name="Slide Number Placeholder 3"/>
          <p:cNvSpPr>
            <a:spLocks noGrp="1"/>
          </p:cNvSpPr>
          <p:nvPr>
            <p:ph type="sldNum" sz="quarter" idx="5"/>
          </p:nvPr>
        </p:nvSpPr>
        <p:spPr/>
        <p:txBody>
          <a:bodyPr/>
          <a:lstStyle/>
          <a:p>
            <a:fld id="{FD946021-F3BC-2C44-93EC-B2E34AEC9A53}" type="slidenum">
              <a:rPr lang="en-US" smtClean="0"/>
              <a:t>17</a:t>
            </a:fld>
            <a:endParaRPr lang="en-US"/>
          </a:p>
        </p:txBody>
      </p:sp>
    </p:spTree>
    <p:extLst>
      <p:ext uri="{BB962C8B-B14F-4D97-AF65-F5344CB8AC3E}">
        <p14:creationId xmlns:p14="http://schemas.microsoft.com/office/powerpoint/2010/main" val="4152430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QUICK -  Just to show a few other blood tests – I specifically want to point out Enhanced Liver Fibrosis (ELF) as many community labs have this now </a:t>
            </a:r>
          </a:p>
          <a:p>
            <a:endParaRPr lang="en-US" dirty="0"/>
          </a:p>
          <a:p>
            <a:endParaRPr lang="en-US" dirty="0"/>
          </a:p>
          <a:p>
            <a:r>
              <a:rPr lang="en-US" dirty="0"/>
              <a:t>Other blood-based biomarker algorithms in the NILDA guidelines. I want to draw our eye a few – APRI </a:t>
            </a:r>
            <a:r>
              <a:rPr lang="en-US" sz="1200" b="0" i="0" kern="1200" dirty="0">
                <a:solidFill>
                  <a:schemeClr val="tx1"/>
                </a:solidFill>
                <a:effectLst/>
                <a:latin typeface="+mn-lt"/>
                <a:ea typeface="+mn-ea"/>
                <a:cs typeface="+mn-cs"/>
              </a:rPr>
              <a:t>Aspartate aminotransferase (AST)-to-platelet ratio index (APRI) and FIB-4 are the best validated of the simple, cheap, and readily available nonproprietary tests, but they are known to be associated with “indeterminate” range scores and unreliable diagnostic performance in some patients. APRI and FIB-4 are the most frequently used simple nonproprietary tests. </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FibroTest</a:t>
            </a:r>
            <a:r>
              <a:rPr lang="en-US" sz="1200" b="0" i="0" kern="1200" baseline="30000" dirty="0" err="1">
                <a:solidFill>
                  <a:schemeClr val="tx1"/>
                </a:solidFill>
                <a:effectLst/>
                <a:latin typeface="+mn-lt"/>
                <a:ea typeface="+mn-ea"/>
                <a:cs typeface="+mn-cs"/>
              </a:rPr>
              <a:t>TM</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BioPredictive</a:t>
            </a:r>
            <a:r>
              <a:rPr lang="en-US" sz="1200" b="0" i="0" kern="1200" dirty="0">
                <a:solidFill>
                  <a:schemeClr val="tx1"/>
                </a:solidFill>
                <a:effectLst/>
                <a:latin typeface="+mn-lt"/>
                <a:ea typeface="+mn-ea"/>
                <a:cs typeface="+mn-cs"/>
              </a:rPr>
              <a:t>, Paris, France) or in the United States, </a:t>
            </a:r>
            <a:r>
              <a:rPr lang="en-US" sz="1200" b="0" i="0" kern="1200" dirty="0" err="1">
                <a:solidFill>
                  <a:schemeClr val="tx1"/>
                </a:solidFill>
                <a:effectLst/>
                <a:latin typeface="+mn-lt"/>
                <a:ea typeface="+mn-ea"/>
                <a:cs typeface="+mn-cs"/>
              </a:rPr>
              <a:t>FibroSURE</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(LabCorp, Burlington, North Carolina) are the most validated blood-based biomarkers with a proprietary algorithm.</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High specificity – good for use in 2 step or in ELF</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Those who may have </a:t>
            </a:r>
            <a:r>
              <a:rPr lang="en-US" sz="1200" b="1" i="0" kern="1200" dirty="0">
                <a:solidFill>
                  <a:schemeClr val="tx1"/>
                </a:solidFill>
                <a:effectLst/>
                <a:latin typeface="+mn-lt"/>
                <a:ea typeface="+mn-ea"/>
                <a:cs typeface="+mn-cs"/>
              </a:rPr>
              <a:t>a moderate or high risk of advanced disease based on FIB-4 should undergo secondary risk assessment</a:t>
            </a:r>
            <a:r>
              <a:rPr lang="en-US" sz="1200" b="0" i="0" kern="1200" dirty="0">
                <a:solidFill>
                  <a:schemeClr val="tx1"/>
                </a:solidFill>
                <a:effectLst/>
                <a:latin typeface="+mn-lt"/>
                <a:ea typeface="+mn-ea"/>
                <a:cs typeface="+mn-cs"/>
              </a:rPr>
              <a:t>. In the primary care setting, vibration-controlled elastography (VCTE) or ultrasound-based methods such as acoustic radio force impulse (as available) are favored over magnetic resonance elastography (MRE), as initial secondary assessments due to cost considerations. The Enhanced Liver Fibrosis (ELF) test is approved for prognostication when advanced fibrosis is suspected, although it can be ordered for secondary risk assessment, particularly because the availability of elastography may be limited in some settings. If secondary risk assessment is still consistent with an intermediate or high risk of fibrosis, patients should be referred to specialty care for further evaluation and potential intervention.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meta-analysis of 11 studies using </a:t>
            </a:r>
            <a:r>
              <a:rPr lang="en-US" sz="1200" b="1" i="0" kern="1200" dirty="0">
                <a:solidFill>
                  <a:schemeClr val="tx1"/>
                </a:solidFill>
                <a:effectLst/>
                <a:latin typeface="+mn-lt"/>
                <a:ea typeface="+mn-ea"/>
                <a:cs typeface="+mn-cs"/>
              </a:rPr>
              <a:t>ELF tests </a:t>
            </a:r>
            <a:r>
              <a:rPr lang="en-US" sz="1200" b="0" i="0" kern="1200" dirty="0">
                <a:solidFill>
                  <a:schemeClr val="tx1"/>
                </a:solidFill>
                <a:effectLst/>
                <a:latin typeface="+mn-lt"/>
                <a:ea typeface="+mn-ea"/>
                <a:cs typeface="+mn-cs"/>
              </a:rPr>
              <a:t>for F3-4 noted a </a:t>
            </a:r>
            <a:r>
              <a:rPr lang="en-US" sz="1200" b="1" i="0" kern="1200" dirty="0">
                <a:solidFill>
                  <a:schemeClr val="tx1"/>
                </a:solidFill>
                <a:effectLst/>
                <a:latin typeface="+mn-lt"/>
                <a:ea typeface="+mn-ea"/>
                <a:cs typeface="+mn-cs"/>
              </a:rPr>
              <a:t>high sensitivity (0.93) </a:t>
            </a:r>
            <a:r>
              <a:rPr lang="en-US" sz="1200" b="0" i="0" kern="1200" dirty="0">
                <a:solidFill>
                  <a:schemeClr val="tx1"/>
                </a:solidFill>
                <a:effectLst/>
                <a:latin typeface="+mn-lt"/>
                <a:ea typeface="+mn-ea"/>
                <a:cs typeface="+mn-cs"/>
              </a:rPr>
              <a:t>but limited specificity (0.34) at the lower </a:t>
            </a:r>
            <a:r>
              <a:rPr lang="en-US" sz="1200" b="1" i="0" kern="1200" dirty="0">
                <a:solidFill>
                  <a:schemeClr val="tx1"/>
                </a:solidFill>
                <a:effectLst/>
                <a:latin typeface="+mn-lt"/>
                <a:ea typeface="+mn-ea"/>
                <a:cs typeface="+mn-cs"/>
              </a:rPr>
              <a:t>recommended threshold of 7.7</a:t>
            </a:r>
            <a:r>
              <a:rPr lang="en-US" sz="1200" b="0" i="0" kern="1200" dirty="0">
                <a:solidFill>
                  <a:schemeClr val="tx1"/>
                </a:solidFill>
                <a:effectLst/>
                <a:latin typeface="+mn-lt"/>
                <a:ea typeface="+mn-ea"/>
                <a:cs typeface="+mn-cs"/>
              </a:rPr>
              <a:t>; higher thresholds and </a:t>
            </a:r>
            <a:r>
              <a:rPr lang="en-US" sz="1200" b="1" i="0" kern="1200" dirty="0">
                <a:solidFill>
                  <a:schemeClr val="tx1"/>
                </a:solidFill>
                <a:effectLst/>
                <a:latin typeface="+mn-lt"/>
                <a:ea typeface="+mn-ea"/>
                <a:cs typeface="+mn-cs"/>
              </a:rPr>
              <a:t>F3-4 prevalence of at least 30% were required for increasing ELF PPV to&gt;0.8 for advanced fibrosis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106</a:t>
            </a:r>
            <a:r>
              <a:rPr lang="en-US" sz="1200" b="0" i="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18</a:t>
            </a:fld>
            <a:endParaRPr lang="en-US"/>
          </a:p>
        </p:txBody>
      </p:sp>
    </p:spTree>
    <p:extLst>
      <p:ext uri="{BB962C8B-B14F-4D97-AF65-F5344CB8AC3E}">
        <p14:creationId xmlns:p14="http://schemas.microsoft.com/office/powerpoint/2010/main" val="2487318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D687C-49D7-8B6A-4EF5-727EFF2604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81EBB-49DC-614F-ACDD-14B5E9D247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4C6AD-46FA-63C6-BBF8-5B71F6C3D952}"/>
              </a:ext>
            </a:extLst>
          </p:cNvPr>
          <p:cNvSpPr>
            <a:spLocks noGrp="1"/>
          </p:cNvSpPr>
          <p:nvPr>
            <p:ph type="body" idx="1"/>
          </p:nvPr>
        </p:nvSpPr>
        <p:spPr/>
        <p:txBody>
          <a:bodyPr/>
          <a:lstStyle/>
          <a:p>
            <a:r>
              <a:rPr lang="en-US" dirty="0"/>
              <a:t>That brings us to the other set of guidelines, so let’s transition over to the imaging-based non-invasive studies for fibrosis (which again is the precursor to cirrhosis).</a:t>
            </a:r>
          </a:p>
        </p:txBody>
      </p:sp>
      <p:sp>
        <p:nvSpPr>
          <p:cNvPr id="4" name="Slide Number Placeholder 3">
            <a:extLst>
              <a:ext uri="{FF2B5EF4-FFF2-40B4-BE49-F238E27FC236}">
                <a16:creationId xmlns:a16="http://schemas.microsoft.com/office/drawing/2014/main" id="{6551FD49-2F1B-4166-443A-6498DF4CED74}"/>
              </a:ext>
            </a:extLst>
          </p:cNvPr>
          <p:cNvSpPr>
            <a:spLocks noGrp="1"/>
          </p:cNvSpPr>
          <p:nvPr>
            <p:ph type="sldNum" sz="quarter" idx="5"/>
          </p:nvPr>
        </p:nvSpPr>
        <p:spPr/>
        <p:txBody>
          <a:bodyPr/>
          <a:lstStyle/>
          <a:p>
            <a:fld id="{FD946021-F3BC-2C44-93EC-B2E34AEC9A53}" type="slidenum">
              <a:rPr lang="en-US" smtClean="0"/>
              <a:t>19</a:t>
            </a:fld>
            <a:endParaRPr lang="en-US"/>
          </a:p>
        </p:txBody>
      </p:sp>
    </p:spTree>
    <p:extLst>
      <p:ext uri="{BB962C8B-B14F-4D97-AF65-F5344CB8AC3E}">
        <p14:creationId xmlns:p14="http://schemas.microsoft.com/office/powerpoint/2010/main" val="35594963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a:t>
            </a:r>
          </a:p>
        </p:txBody>
      </p:sp>
      <p:sp>
        <p:nvSpPr>
          <p:cNvPr id="4" name="Slide Number Placeholder 3"/>
          <p:cNvSpPr>
            <a:spLocks noGrp="1"/>
          </p:cNvSpPr>
          <p:nvPr>
            <p:ph type="sldNum" sz="quarter" idx="5"/>
          </p:nvPr>
        </p:nvSpPr>
        <p:spPr/>
        <p:txBody>
          <a:bodyPr/>
          <a:lstStyle/>
          <a:p>
            <a:fld id="{FD946021-F3BC-2C44-93EC-B2E34AEC9A53}" type="slidenum">
              <a:rPr lang="en-US" smtClean="0"/>
              <a:t>20</a:t>
            </a:fld>
            <a:endParaRPr lang="en-US"/>
          </a:p>
        </p:txBody>
      </p:sp>
    </p:spTree>
    <p:extLst>
      <p:ext uri="{BB962C8B-B14F-4D97-AF65-F5344CB8AC3E}">
        <p14:creationId xmlns:p14="http://schemas.microsoft.com/office/powerpoint/2010/main" val="1842075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In clinical practice, standard two-dimensional grayscale ultrasound (US), CT, and MRI are frequently used to identify features of cirrhosis; however, they are not sufficiently sensitive </a:t>
            </a:r>
            <a:r>
              <a:rPr lang="en-US" sz="1200" b="0" i="0" kern="1200" dirty="0">
                <a:solidFill>
                  <a:schemeClr val="tx1"/>
                </a:solidFill>
                <a:effectLst/>
                <a:latin typeface="+mn-lt"/>
                <a:ea typeface="+mn-ea"/>
                <a:cs typeface="+mn-cs"/>
              </a:rPr>
              <a:t>for compensated cirrhosis or </a:t>
            </a:r>
            <a:r>
              <a:rPr lang="en-US" sz="1200" b="0" i="0" kern="1200" dirty="0" err="1">
                <a:solidFill>
                  <a:schemeClr val="tx1"/>
                </a:solidFill>
                <a:effectLst/>
                <a:latin typeface="+mn-lt"/>
                <a:ea typeface="+mn-ea"/>
                <a:cs typeface="+mn-cs"/>
              </a:rPr>
              <a:t>precirrhotic</a:t>
            </a:r>
            <a:r>
              <a:rPr lang="en-US" sz="1200" b="0" i="0" kern="1200" dirty="0">
                <a:solidFill>
                  <a:schemeClr val="tx1"/>
                </a:solidFill>
                <a:effectLst/>
                <a:latin typeface="+mn-lt"/>
                <a:ea typeface="+mn-ea"/>
                <a:cs typeface="+mn-cs"/>
              </a:rPr>
              <a:t> stages.</a:t>
            </a:r>
            <a:r>
              <a:rPr lang="en-US" sz="1200" b="0" i="0" u="none" strike="noStrike" kern="1200" baseline="30000" dirty="0">
                <a:solidFill>
                  <a:schemeClr val="tx1"/>
                </a:solidFill>
                <a:effectLst/>
                <a:latin typeface="+mn-lt"/>
                <a:ea typeface="+mn-ea"/>
                <a:cs typeface="+mn-cs"/>
              </a:rPr>
              <a:t>29</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Key imaging features that allow for diagnosis of cirrhosis or PHTN</a:t>
            </a:r>
            <a:r>
              <a:rPr lang="en-US" sz="1200" b="0" i="0" kern="1200" dirty="0">
                <a:solidFill>
                  <a:schemeClr val="tx1"/>
                </a:solidFill>
                <a:effectLst/>
                <a:latin typeface="+mn-lt"/>
                <a:ea typeface="+mn-ea"/>
                <a:cs typeface="+mn-cs"/>
              </a:rPr>
              <a:t> include a coarse or heterogenous nodular liver, dilated portal vein (&gt;12 mm) or presence of collaterals, recanalization of the umbilical vein, ascites, and splenomegaly (most frequently defined as ≥13 cm but varies depending on patient sex, size, and morphology of the spleen).</a:t>
            </a:r>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21</a:t>
            </a:fld>
            <a:endParaRPr lang="en-US"/>
          </a:p>
        </p:txBody>
      </p:sp>
    </p:spTree>
    <p:extLst>
      <p:ext uri="{BB962C8B-B14F-4D97-AF65-F5344CB8AC3E}">
        <p14:creationId xmlns:p14="http://schemas.microsoft.com/office/powerpoint/2010/main" val="912260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not plain ultrasound – what imaging modality do we use?</a:t>
            </a:r>
          </a:p>
        </p:txBody>
      </p:sp>
      <p:sp>
        <p:nvSpPr>
          <p:cNvPr id="4" name="Slide Number Placeholder 3"/>
          <p:cNvSpPr>
            <a:spLocks noGrp="1"/>
          </p:cNvSpPr>
          <p:nvPr>
            <p:ph type="sldNum" sz="quarter" idx="5"/>
          </p:nvPr>
        </p:nvSpPr>
        <p:spPr/>
        <p:txBody>
          <a:bodyPr/>
          <a:lstStyle/>
          <a:p>
            <a:fld id="{FD946021-F3BC-2C44-93EC-B2E34AEC9A53}" type="slidenum">
              <a:rPr lang="en-US" smtClean="0"/>
              <a:t>22</a:t>
            </a:fld>
            <a:endParaRPr lang="en-US"/>
          </a:p>
        </p:txBody>
      </p:sp>
    </p:spTree>
    <p:extLst>
      <p:ext uri="{BB962C8B-B14F-4D97-AF65-F5344CB8AC3E}">
        <p14:creationId xmlns:p14="http://schemas.microsoft.com/office/powerpoint/2010/main" val="279679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a:solidFill>
                  <a:schemeClr val="tx1"/>
                </a:solidFill>
                <a:effectLst/>
                <a:latin typeface="+mn-lt"/>
                <a:ea typeface="+mn-ea"/>
                <a:cs typeface="+mn-cs"/>
              </a:rPr>
              <a:t>Vibration-controlled transient elastography (VCTE) is an ultrasound transducer with additional vibration capabilities; the brand name that people in the United States have most often heard of is </a:t>
            </a:r>
            <a:r>
              <a:rPr lang="en-US" sz="1200" b="1" i="0" kern="1200" dirty="0" err="1">
                <a:solidFill>
                  <a:schemeClr val="tx1"/>
                </a:solidFill>
                <a:effectLst/>
                <a:latin typeface="+mn-lt"/>
                <a:ea typeface="+mn-ea"/>
                <a:cs typeface="+mn-cs"/>
              </a:rPr>
              <a:t>Fibroscan</a:t>
            </a:r>
            <a:r>
              <a:rPr lang="en-US" sz="1200" b="1" i="0" kern="12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The velocity of the vibration wave is directly related to tissue stiffness, which is read out as a Liver Stiffness Measurement in kilopascals (kPa). While there does exist liver disease-specific stiffness ranges, generally less than 8 </a:t>
            </a:r>
            <a:r>
              <a:rPr lang="en-US" sz="1200" b="0" i="0" kern="1200" dirty="0" err="1">
                <a:solidFill>
                  <a:schemeClr val="tx1"/>
                </a:solidFill>
                <a:effectLst/>
                <a:latin typeface="+mn-lt"/>
                <a:ea typeface="+mn-ea"/>
                <a:cs typeface="+mn-cs"/>
              </a:rPr>
              <a:t>kPA</a:t>
            </a:r>
            <a:r>
              <a:rPr lang="en-US" sz="1200" b="0" i="0" kern="1200" dirty="0">
                <a:solidFill>
                  <a:schemeClr val="tx1"/>
                </a:solidFill>
                <a:effectLst/>
                <a:latin typeface="+mn-lt"/>
                <a:ea typeface="+mn-ea"/>
                <a:cs typeface="+mn-cs"/>
              </a:rPr>
              <a:t> is reassuring against advanced fibrosis and greater than 15 </a:t>
            </a:r>
            <a:r>
              <a:rPr lang="en-US" sz="1200" b="0" i="0" kern="1200" dirty="0" err="1">
                <a:solidFill>
                  <a:schemeClr val="tx1"/>
                </a:solidFill>
                <a:effectLst/>
                <a:latin typeface="+mn-lt"/>
                <a:ea typeface="+mn-ea"/>
                <a:cs typeface="+mn-cs"/>
              </a:rPr>
              <a:t>kPA</a:t>
            </a:r>
            <a:r>
              <a:rPr lang="en-US" sz="1200" b="0" i="0" kern="1200" dirty="0">
                <a:solidFill>
                  <a:schemeClr val="tx1"/>
                </a:solidFill>
                <a:effectLst/>
                <a:latin typeface="+mn-lt"/>
                <a:ea typeface="+mn-ea"/>
                <a:cs typeface="+mn-cs"/>
              </a:rPr>
              <a:t> is very concerning for the presence of advanced fibrosis.  </a:t>
            </a:r>
            <a:endParaRPr lang="en-US" dirty="0"/>
          </a:p>
          <a:p>
            <a:endParaRPr lang="en-US" dirty="0"/>
          </a:p>
          <a:p>
            <a:r>
              <a:rPr lang="en-US" dirty="0"/>
              <a:t>[Click] common pitfalls include…..</a:t>
            </a:r>
          </a:p>
          <a:p>
            <a:r>
              <a:rPr lang="en-US" dirty="0"/>
              <a:t>Liver congestion- </a:t>
            </a:r>
            <a:r>
              <a:rPr lang="en-US" sz="1200" b="0" i="0" kern="1200" dirty="0">
                <a:solidFill>
                  <a:schemeClr val="tx1"/>
                </a:solidFill>
                <a:effectLst/>
                <a:latin typeface="+mn-lt"/>
                <a:ea typeface="+mn-ea"/>
                <a:cs typeface="+mn-cs"/>
              </a:rPr>
              <a:t>Hepatic venous outflow tract obstruction, sinusoidal obstruction syndrome, hepatic congestion of cardiac/pulmonary vascular origin, Obstructive cholestasis, Hepatic infiltration (amyloid, tumor)</a:t>
            </a:r>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23</a:t>
            </a:fld>
            <a:endParaRPr lang="en-US"/>
          </a:p>
        </p:txBody>
      </p:sp>
    </p:spTree>
    <p:extLst>
      <p:ext uri="{BB962C8B-B14F-4D97-AF65-F5344CB8AC3E}">
        <p14:creationId xmlns:p14="http://schemas.microsoft.com/office/powerpoint/2010/main" val="3689853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F9605-3F88-9E3B-FB91-6F263BBD3E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F9622-058E-70AA-6F45-4806405EE6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F9894-A2D0-2794-FDEC-AD59DDA1DECD}"/>
              </a:ext>
            </a:extLst>
          </p:cNvPr>
          <p:cNvSpPr>
            <a:spLocks noGrp="1"/>
          </p:cNvSpPr>
          <p:nvPr>
            <p:ph type="body" idx="1"/>
          </p:nvPr>
        </p:nvSpPr>
        <p:spPr/>
        <p:txBody>
          <a:bodyPr/>
          <a:lstStyle/>
          <a:p>
            <a:r>
              <a:rPr lang="en-US" dirty="0"/>
              <a:t>Common pitfalls include…..[READ]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Liver congestion- </a:t>
            </a:r>
            <a:r>
              <a:rPr lang="en-US" sz="1200" b="0" i="0" kern="1200" dirty="0">
                <a:solidFill>
                  <a:schemeClr val="tx1"/>
                </a:solidFill>
                <a:effectLst/>
                <a:latin typeface="+mn-lt"/>
                <a:ea typeface="+mn-ea"/>
                <a:cs typeface="+mn-cs"/>
              </a:rPr>
              <a:t>Hepatic venous outflow tract obstruction, sinusoidal obstruction syndrome, hepatic congestion of cardiac/pulmonary vascular origin, Obstructive cholestasis, Hepatic infiltration (amyloid, tumor)</a:t>
            </a:r>
            <a:r>
              <a:rPr lang="en-US" sz="1200" b="1" dirty="0"/>
              <a:t> </a:t>
            </a:r>
            <a:r>
              <a:rPr lang="en-US" sz="1200" b="0" dirty="0"/>
              <a:t>ESRD on HD</a:t>
            </a:r>
          </a:p>
          <a:p>
            <a:endParaRPr lang="en-US" dirty="0"/>
          </a:p>
        </p:txBody>
      </p:sp>
      <p:sp>
        <p:nvSpPr>
          <p:cNvPr id="4" name="Slide Number Placeholder 3">
            <a:extLst>
              <a:ext uri="{FF2B5EF4-FFF2-40B4-BE49-F238E27FC236}">
                <a16:creationId xmlns:a16="http://schemas.microsoft.com/office/drawing/2014/main" id="{D1FC09CD-0C2F-2A73-A885-E2E2108BC49F}"/>
              </a:ext>
            </a:extLst>
          </p:cNvPr>
          <p:cNvSpPr>
            <a:spLocks noGrp="1"/>
          </p:cNvSpPr>
          <p:nvPr>
            <p:ph type="sldNum" sz="quarter" idx="5"/>
          </p:nvPr>
        </p:nvSpPr>
        <p:spPr/>
        <p:txBody>
          <a:bodyPr/>
          <a:lstStyle/>
          <a:p>
            <a:fld id="{FD946021-F3BC-2C44-93EC-B2E34AEC9A53}" type="slidenum">
              <a:rPr lang="en-US" smtClean="0"/>
              <a:t>24</a:t>
            </a:fld>
            <a:endParaRPr lang="en-US"/>
          </a:p>
        </p:txBody>
      </p:sp>
    </p:spTree>
    <p:extLst>
      <p:ext uri="{BB962C8B-B14F-4D97-AF65-F5344CB8AC3E}">
        <p14:creationId xmlns:p14="http://schemas.microsoft.com/office/powerpoint/2010/main" val="1334615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  We used to interpret liver stiffness by fibrosis-etiology specific kPa cutoffs – </a:t>
            </a:r>
            <a:r>
              <a:rPr lang="en-US" dirty="0" err="1"/>
              <a:t>eg</a:t>
            </a:r>
            <a:r>
              <a:rPr lang="en-US" dirty="0"/>
              <a:t> if we look at the last two bars here, Stage F4 also called cirrhosis didn’t start until 22 </a:t>
            </a:r>
            <a:r>
              <a:rPr lang="en-US" dirty="0" err="1"/>
              <a:t>kpa</a:t>
            </a:r>
            <a:r>
              <a:rPr lang="en-US" dirty="0"/>
              <a:t> whereas NAFLD, now called MASLD – the fatty liver or metabolic liver disease – is considered F4 at 12 </a:t>
            </a:r>
            <a:r>
              <a:rPr lang="en-US" dirty="0" err="1"/>
              <a:t>kpa</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25</a:t>
            </a:fld>
            <a:endParaRPr lang="en-US"/>
          </a:p>
        </p:txBody>
      </p:sp>
    </p:spTree>
    <p:extLst>
      <p:ext uri="{BB962C8B-B14F-4D97-AF65-F5344CB8AC3E}">
        <p14:creationId xmlns:p14="http://schemas.microsoft.com/office/powerpoint/2010/main" val="2549973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9D94E-9939-C2D7-C912-2E9AE3F71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057B4B-8DA8-27BD-74A0-F1E3BFAF6B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C4A6CD-03B9-06D3-2ED7-CBFF4F50D2CC}"/>
              </a:ext>
            </a:extLst>
          </p:cNvPr>
          <p:cNvSpPr>
            <a:spLocks noGrp="1"/>
          </p:cNvSpPr>
          <p:nvPr>
            <p:ph type="body" idx="1"/>
          </p:nvPr>
        </p:nvSpPr>
        <p:spPr/>
        <p:txBody>
          <a:bodyPr/>
          <a:lstStyle/>
          <a:p>
            <a:r>
              <a:rPr lang="en-US" dirty="0"/>
              <a:t>Now VCTE, </a:t>
            </a:r>
            <a:r>
              <a:rPr lang="en-US" dirty="0" err="1"/>
              <a:t>Fibroscan</a:t>
            </a:r>
            <a:r>
              <a:rPr lang="en-US" dirty="0"/>
              <a:t>, uses a standard scale for all etiologies - &lt;7.5 </a:t>
            </a:r>
            <a:r>
              <a:rPr lang="en-US" dirty="0" err="1"/>
              <a:t>kpa</a:t>
            </a:r>
            <a:r>
              <a:rPr lang="en-US" dirty="0"/>
              <a:t> is F0/F1, 7.5 – 9.5 is F2 moderate fibrosis, 9.5-12.5 is F3 severe fibrosis, and beyond 12.5 </a:t>
            </a:r>
            <a:r>
              <a:rPr lang="en-US" dirty="0" err="1"/>
              <a:t>kpa</a:t>
            </a:r>
            <a:r>
              <a:rPr lang="en-US" dirty="0"/>
              <a:t> is F4 which is synonymous with cirrhosis</a:t>
            </a:r>
          </a:p>
          <a:p>
            <a:endParaRPr lang="en-US" dirty="0"/>
          </a:p>
          <a:p>
            <a:endParaRPr lang="en-US" dirty="0"/>
          </a:p>
        </p:txBody>
      </p:sp>
      <p:sp>
        <p:nvSpPr>
          <p:cNvPr id="4" name="Slide Number Placeholder 3">
            <a:extLst>
              <a:ext uri="{FF2B5EF4-FFF2-40B4-BE49-F238E27FC236}">
                <a16:creationId xmlns:a16="http://schemas.microsoft.com/office/drawing/2014/main" id="{A7B8BCBD-EE5B-008E-6BF7-A7720D4C7470}"/>
              </a:ext>
            </a:extLst>
          </p:cNvPr>
          <p:cNvSpPr>
            <a:spLocks noGrp="1"/>
          </p:cNvSpPr>
          <p:nvPr>
            <p:ph type="sldNum" sz="quarter" idx="5"/>
          </p:nvPr>
        </p:nvSpPr>
        <p:spPr/>
        <p:txBody>
          <a:bodyPr/>
          <a:lstStyle/>
          <a:p>
            <a:fld id="{FD946021-F3BC-2C44-93EC-B2E34AEC9A53}" type="slidenum">
              <a:rPr lang="en-US" smtClean="0"/>
              <a:t>26</a:t>
            </a:fld>
            <a:endParaRPr lang="en-US"/>
          </a:p>
        </p:txBody>
      </p:sp>
    </p:spTree>
    <p:extLst>
      <p:ext uri="{BB962C8B-B14F-4D97-AF65-F5344CB8AC3E}">
        <p14:creationId xmlns:p14="http://schemas.microsoft.com/office/powerpoint/2010/main" val="3324177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bring all these tools together to make a diagnosis of cirrhosis and decide next steps? Here is a possible work from the recent MASLD liver disease guideline update.</a:t>
            </a:r>
          </a:p>
        </p:txBody>
      </p:sp>
      <p:sp>
        <p:nvSpPr>
          <p:cNvPr id="4" name="Slide Number Placeholder 3"/>
          <p:cNvSpPr>
            <a:spLocks noGrp="1"/>
          </p:cNvSpPr>
          <p:nvPr>
            <p:ph type="sldNum" sz="quarter" idx="5"/>
          </p:nvPr>
        </p:nvSpPr>
        <p:spPr/>
        <p:txBody>
          <a:bodyPr/>
          <a:lstStyle/>
          <a:p>
            <a:fld id="{FD946021-F3BC-2C44-93EC-B2E34AEC9A53}" type="slidenum">
              <a:rPr lang="en-US" smtClean="0"/>
              <a:t>27</a:t>
            </a:fld>
            <a:endParaRPr lang="en-US"/>
          </a:p>
        </p:txBody>
      </p:sp>
    </p:spTree>
    <p:extLst>
      <p:ext uri="{BB962C8B-B14F-4D97-AF65-F5344CB8AC3E}">
        <p14:creationId xmlns:p14="http://schemas.microsoft.com/office/powerpoint/2010/main" val="38669458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how do we bring all these tools together to make a diagnosis of cirrhosis and decide next steps? Here is a possible work from the recent MASLD liver disease guideline update.</a:t>
            </a:r>
          </a:p>
          <a:p>
            <a:endParaRPr lang="en-US" dirty="0"/>
          </a:p>
          <a:p>
            <a:r>
              <a:rPr lang="en-US" dirty="0"/>
              <a:t>It’s not uncommon to have an indeterminant read, however! In these cases, further evaluation is needed to determine if advanced fibrosis is present.</a:t>
            </a:r>
          </a:p>
        </p:txBody>
      </p:sp>
      <p:sp>
        <p:nvSpPr>
          <p:cNvPr id="4" name="Slide Number Placeholder 3"/>
          <p:cNvSpPr>
            <a:spLocks noGrp="1"/>
          </p:cNvSpPr>
          <p:nvPr>
            <p:ph type="sldNum" sz="quarter" idx="5"/>
          </p:nvPr>
        </p:nvSpPr>
        <p:spPr/>
        <p:txBody>
          <a:bodyPr/>
          <a:lstStyle/>
          <a:p>
            <a:fld id="{FD946021-F3BC-2C44-93EC-B2E34AEC9A53}" type="slidenum">
              <a:rPr lang="en-US" smtClean="0"/>
              <a:t>28</a:t>
            </a:fld>
            <a:endParaRPr lang="en-US"/>
          </a:p>
        </p:txBody>
      </p:sp>
    </p:spTree>
    <p:extLst>
      <p:ext uri="{BB962C8B-B14F-4D97-AF65-F5344CB8AC3E}">
        <p14:creationId xmlns:p14="http://schemas.microsoft.com/office/powerpoint/2010/main" val="1446227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3DBA9-EE2F-FDF3-C9B5-310C13CEA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EEDEFE-9540-B35A-D7D1-CB6FFA8D3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20B25F-CC85-061E-6273-F5526D5801FB}"/>
              </a:ext>
            </a:extLst>
          </p:cNvPr>
          <p:cNvSpPr>
            <a:spLocks noGrp="1"/>
          </p:cNvSpPr>
          <p:nvPr>
            <p:ph type="body" idx="1"/>
          </p:nvPr>
        </p:nvSpPr>
        <p:spPr/>
        <p:txBody>
          <a:bodyPr/>
          <a:lstStyle/>
          <a:p>
            <a:r>
              <a:rPr lang="en-US" dirty="0"/>
              <a:t>Then we conduct testing to move our “indeterminant” finding towards more clear low or high risk. We can refer especially when </a:t>
            </a:r>
            <a:r>
              <a:rPr lang="en-US" b="1" dirty="0"/>
              <a:t>“consider liver biopsy”</a:t>
            </a:r>
            <a:endParaRPr lang="en-US" dirty="0"/>
          </a:p>
        </p:txBody>
      </p:sp>
      <p:sp>
        <p:nvSpPr>
          <p:cNvPr id="4" name="Slide Number Placeholder 3">
            <a:extLst>
              <a:ext uri="{FF2B5EF4-FFF2-40B4-BE49-F238E27FC236}">
                <a16:creationId xmlns:a16="http://schemas.microsoft.com/office/drawing/2014/main" id="{D1E980DB-6546-2779-594E-E7D1ACED0FF2}"/>
              </a:ext>
            </a:extLst>
          </p:cNvPr>
          <p:cNvSpPr>
            <a:spLocks noGrp="1"/>
          </p:cNvSpPr>
          <p:nvPr>
            <p:ph type="sldNum" sz="quarter" idx="5"/>
          </p:nvPr>
        </p:nvSpPr>
        <p:spPr/>
        <p:txBody>
          <a:bodyPr/>
          <a:lstStyle/>
          <a:p>
            <a:fld id="{FD946021-F3BC-2C44-93EC-B2E34AEC9A53}" type="slidenum">
              <a:rPr lang="en-US" smtClean="0"/>
              <a:t>29</a:t>
            </a:fld>
            <a:endParaRPr lang="en-US"/>
          </a:p>
        </p:txBody>
      </p:sp>
    </p:spTree>
    <p:extLst>
      <p:ext uri="{BB962C8B-B14F-4D97-AF65-F5344CB8AC3E}">
        <p14:creationId xmlns:p14="http://schemas.microsoft.com/office/powerpoint/2010/main" val="15468304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why does it matter to diagnose cirrhosis?  It is a precursor to the backpressure that is portal hypertension, or most recently named clinically significant portal hypertension.</a:t>
            </a:r>
          </a:p>
          <a:p>
            <a:endParaRPr lang="en-US" b="1" dirty="0"/>
          </a:p>
          <a:p>
            <a:r>
              <a:rPr lang="en-US" b="1" dirty="0"/>
              <a:t>Portal hypertension </a:t>
            </a:r>
            <a:r>
              <a:rPr lang="en-US" dirty="0"/>
              <a:t>is the </a:t>
            </a:r>
            <a:r>
              <a:rPr lang="en-US" dirty="0" err="1"/>
              <a:t>haemodynamic</a:t>
            </a:r>
            <a:r>
              <a:rPr lang="en-US" dirty="0"/>
              <a:t> abnormality resulting from </a:t>
            </a:r>
            <a:r>
              <a:rPr lang="en-US" sz="1200" b="0" i="0" kern="1200" dirty="0" err="1">
                <a:solidFill>
                  <a:schemeClr val="tx1"/>
                </a:solidFill>
                <a:effectLst/>
                <a:latin typeface="+mn-lt"/>
                <a:ea typeface="+mn-ea"/>
                <a:cs typeface="+mn-cs"/>
              </a:rPr>
              <a:t>from</a:t>
            </a:r>
            <a:r>
              <a:rPr lang="en-US" sz="1200" b="0" i="0" kern="1200" dirty="0">
                <a:solidFill>
                  <a:schemeClr val="tx1"/>
                </a:solidFill>
                <a:effectLst/>
                <a:latin typeface="+mn-lt"/>
                <a:ea typeface="+mn-ea"/>
                <a:cs typeface="+mn-cs"/>
              </a:rPr>
              <a:t> a series of maladaptive responses to chronic liver injury and cirrhosis</a:t>
            </a:r>
            <a:r>
              <a:rPr lang="en-US" dirty="0"/>
              <a:t> associated with the most severe complications of cirrhosis, referred to as decompensations which include ascites, hepatic encephalopathy and bleeding from gastroesophageal varices. Variceal bleeding is a medical emergency associated with considerable mortality </a:t>
            </a:r>
          </a:p>
          <a:p>
            <a:endParaRPr lang="en-US" dirty="0"/>
          </a:p>
          <a:p>
            <a:endParaRPr lang="en-US" dirty="0"/>
          </a:p>
          <a:p>
            <a:endParaRPr lang="en-US" dirty="0"/>
          </a:p>
          <a:p>
            <a:endParaRPr lang="en-US" dirty="0"/>
          </a:p>
          <a:p>
            <a:endParaRPr lang="en-US" dirty="0"/>
          </a:p>
          <a:p>
            <a:endParaRPr lang="en-US" dirty="0"/>
          </a:p>
          <a:p>
            <a:endParaRPr lang="en-US" dirty="0"/>
          </a:p>
          <a:p>
            <a:r>
              <a:rPr lang="en-US" dirty="0"/>
              <a:t>that, in spite of recent progress, is still in the order of 10–20% at 6 weeks. (</a:t>
            </a:r>
            <a:r>
              <a:rPr lang="en-US" dirty="0" err="1"/>
              <a:t>Baveno</a:t>
            </a:r>
            <a:r>
              <a:rPr lang="en-US" dirty="0"/>
              <a:t> VII)</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portal hypertension and related complications. Portal hypertension results from a series of maladaptive responses to chronic liver injury and cirrhosis. Initially, structural mechanisms because of accumulation of fibrous tissue, regenerative nodules, microthrombi, parenchymal extinction, and collapse lead to an increase in intrahepatic vascular resistance (1). In addition to architectural distortion, dynamic sinusoidal vasoconstriction contributes to 30% of the total increase in vascular tone. These structural changes lead to an increased portal pressure gradient; when this reaches values of about 10 mm Hg, it gives rise to formation of portal-systemic collaterals and compensatory splanchnic vasodilation, which, in turn, increases portal blood flow and, consequently, portal pressure (2). One of the first consequences of portal hypertension is the development of portosystemic collaterals, for which vascular endothelial growth factor (VEGF)-driven angiogenesis plays an important role (3). Gastroesophageal varices represent the most clinically relevant collaterals because of their increased risk of bleeding. Bleeding is directly dependent on increased wall tension at the varices, determined by portal pressure, variceal diameter, and thin wall thickness. Vasodilation occurs also in the systemic circulation resulting in a hyperdynamic circulatory state, driven by decreased effective arterial blood volume leading to activation of neurohumoral and vasoconstrictive systems, sodium and water retention, and increased cardiac output. This process eventually results in the development of ascites and, at late stages, hepatorenal syndrome because of compensatory renal vasoconstriction. Hepatic encephalopathy represents a multifactorial complication of portal hypertension, resulting from portosystemic shunting, impaired synthetic liver function, increased bacterial translocation, and muscle wasting (sarcopenia). Finally, imbalances on vasoconstrictors and vasodilators in the pulmonary circulation results in hepatopulmonary syndrome (increased vasodilation) and </a:t>
            </a:r>
            <a:r>
              <a:rPr lang="en-US" sz="1200" b="0" i="0" kern="1200" dirty="0" err="1">
                <a:solidFill>
                  <a:schemeClr val="tx1"/>
                </a:solidFill>
                <a:effectLst/>
                <a:latin typeface="+mn-lt"/>
                <a:ea typeface="+mn-ea"/>
                <a:cs typeface="+mn-cs"/>
              </a:rPr>
              <a:t>portopulmonary</a:t>
            </a:r>
            <a:r>
              <a:rPr lang="en-US" sz="1200" b="0" i="0" kern="1200" dirty="0">
                <a:solidFill>
                  <a:schemeClr val="tx1"/>
                </a:solidFill>
                <a:effectLst/>
                <a:latin typeface="+mn-lt"/>
                <a:ea typeface="+mn-ea"/>
                <a:cs typeface="+mn-cs"/>
              </a:rPr>
              <a:t> hypertension (increased vasoconstriction). CO, carbon monoxide; H</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S, hydrogen sulfide; HVR, hepatic vascular resistance; NO, nitric oxide; ET, endothelin.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Performance of an endoscopy every 2 years is recommended; however, if cause of the liver disease is under control (alcohol abstinence, weight control, viral suppression or elimination, etc.), endoscopic surveillance may be done every 3 years.</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30</a:t>
            </a:fld>
            <a:endParaRPr lang="en-US"/>
          </a:p>
        </p:txBody>
      </p:sp>
    </p:spTree>
    <p:extLst>
      <p:ext uri="{BB962C8B-B14F-4D97-AF65-F5344CB8AC3E}">
        <p14:creationId xmlns:p14="http://schemas.microsoft.com/office/powerpoint/2010/main" val="3831112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218E1-2766-D0AE-5D80-59E4BEAFD8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397E19-E17F-F1D8-0DB3-09EDCCB017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47F26-653F-1A92-1B18-88E1169103C4}"/>
              </a:ext>
            </a:extLst>
          </p:cNvPr>
          <p:cNvSpPr>
            <a:spLocks noGrp="1"/>
          </p:cNvSpPr>
          <p:nvPr>
            <p:ph type="body" idx="1"/>
          </p:nvPr>
        </p:nvSpPr>
        <p:spPr/>
        <p:txBody>
          <a:bodyPr/>
          <a:lstStyle/>
          <a:p>
            <a:r>
              <a:rPr lang="en-US" b="1" dirty="0"/>
              <a:t>Portal hypertension </a:t>
            </a:r>
            <a:r>
              <a:rPr lang="en-US" dirty="0"/>
              <a:t>is the </a:t>
            </a:r>
            <a:r>
              <a:rPr lang="en-US" dirty="0" err="1"/>
              <a:t>haemodynamic</a:t>
            </a:r>
            <a:r>
              <a:rPr lang="en-US" dirty="0"/>
              <a:t> abnormality associated with the most severe complications of cirrhosis, including ascites, hepatic encephalopathy and bleeding from gastroesophageal varices. Variceal bleeding is a medical emergency associated with a mortality that, in spite of recent progress, is still in the order of 10–20% at 6 weeks. (</a:t>
            </a:r>
            <a:r>
              <a:rPr lang="en-US" dirty="0" err="1"/>
              <a:t>Baveno</a:t>
            </a:r>
            <a:r>
              <a:rPr lang="en-US" dirty="0"/>
              <a:t> VII)</a:t>
            </a:r>
          </a:p>
          <a:p>
            <a:endParaRPr lang="en-US" dirty="0"/>
          </a:p>
          <a:p>
            <a:r>
              <a:rPr lang="en-US" b="1" dirty="0"/>
              <a:t>Ascites</a:t>
            </a:r>
            <a:r>
              <a:rPr lang="en-US" dirty="0"/>
              <a:t> – every patient should get a tap, every time they come to the hospital to check for SBP </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portal hypertension and related complications. Portal hypertension results from a series of maladaptive responses to chronic liver injury and cirrhosis. Initially, structural mechanisms because of accumulation of fibrous tissue, regenerative nodules, microthrombi, parenchymal extinction, and collapse lead to an increase in intrahepatic vascular resistance (1). In addition to architectural distortion, dynamic sinusoidal vasoconstriction contributes to 30% of the total increase in vascular tone. These structural changes lead to an increased portal pressure gradient; when this reaches values of about 10 mm Hg, it gives rise to formation of portal-systemic collaterals and compensatory splanchnic vasodilation, which, in turn, increases portal blood flow and, consequently, portal pressure (2). One of the first consequences of portal hypertension is the development of portosystemic collaterals, for which vascular endothelial growth factor (VEGF)-driven angiogenesis plays an important role (3). Gastroesophageal varices represent the most clinically relevant collaterals because of their increased risk of bleeding. Bleeding is directly dependent on increased wall tension at the varices, determined by portal pressure, variceal diameter, and thin wall thickness. Vasodilation occurs also in the systemic circulation resulting in a hyperdynamic circulatory state, driven by decreased effective arterial blood volume leading to activation of neurohumoral and vasoconstrictive systems, sodium and water retention, and increased cardiac output. This process eventually results in the development of ascites and, at late stages, hepatorenal syndrome because of compensatory renal vasoconstriction. Hepatic encephalopathy represents a multifactorial complication of portal hypertension, resulting from portosystemic shunting, impaired synthetic liver function, increased bacterial translocation, and muscle wasting (sarcopenia). Finally, imbalances on vasoconstrictors and vasodilators in the pulmonary circulation results in hepatopulmonary syndrome (increased vasodilation) and </a:t>
            </a:r>
            <a:r>
              <a:rPr lang="en-US" sz="1200" b="0" i="0" kern="1200" dirty="0" err="1">
                <a:solidFill>
                  <a:schemeClr val="tx1"/>
                </a:solidFill>
                <a:effectLst/>
                <a:latin typeface="+mn-lt"/>
                <a:ea typeface="+mn-ea"/>
                <a:cs typeface="+mn-cs"/>
              </a:rPr>
              <a:t>portopulmonary</a:t>
            </a:r>
            <a:r>
              <a:rPr lang="en-US" sz="1200" b="0" i="0" kern="1200" dirty="0">
                <a:solidFill>
                  <a:schemeClr val="tx1"/>
                </a:solidFill>
                <a:effectLst/>
                <a:latin typeface="+mn-lt"/>
                <a:ea typeface="+mn-ea"/>
                <a:cs typeface="+mn-cs"/>
              </a:rPr>
              <a:t> hypertension (increased vasoconstriction). CO, carbon monoxide; H</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S, hydrogen sulfide; HVR, hepatic vascular resistance; NO, nitric oxide; ET, endothelin.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Performance of an endoscopy every 2 years is recommended; however, if cause of the liver disease is under control (alcohol abstinence, weight control, viral suppression or elimination, etc.), endoscopic surveillance may be done every 3 years.</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0C94244C-69F1-3172-49AE-13A705290CDC}"/>
              </a:ext>
            </a:extLst>
          </p:cNvPr>
          <p:cNvSpPr>
            <a:spLocks noGrp="1"/>
          </p:cNvSpPr>
          <p:nvPr>
            <p:ph type="sldNum" sz="quarter" idx="5"/>
          </p:nvPr>
        </p:nvSpPr>
        <p:spPr/>
        <p:txBody>
          <a:bodyPr/>
          <a:lstStyle/>
          <a:p>
            <a:fld id="{FD946021-F3BC-2C44-93EC-B2E34AEC9A53}" type="slidenum">
              <a:rPr lang="en-US" smtClean="0"/>
              <a:t>31</a:t>
            </a:fld>
            <a:endParaRPr lang="en-US"/>
          </a:p>
        </p:txBody>
      </p:sp>
    </p:spTree>
    <p:extLst>
      <p:ext uri="{BB962C8B-B14F-4D97-AF65-F5344CB8AC3E}">
        <p14:creationId xmlns:p14="http://schemas.microsoft.com/office/powerpoint/2010/main" val="2768811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BDECE-DB23-648C-0610-F6E7F21E12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1F5F2E-547F-D2B2-9DE8-B62DEB2B8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8075D0-2FF0-005E-5372-5287859BC2EE}"/>
              </a:ext>
            </a:extLst>
          </p:cNvPr>
          <p:cNvSpPr>
            <a:spLocks noGrp="1"/>
          </p:cNvSpPr>
          <p:nvPr>
            <p:ph type="body" idx="1"/>
          </p:nvPr>
        </p:nvSpPr>
        <p:spPr/>
        <p:txBody>
          <a:bodyPr/>
          <a:lstStyle/>
          <a:p>
            <a:r>
              <a:rPr lang="en-US" b="1" dirty="0"/>
              <a:t>Portal hypertension </a:t>
            </a:r>
            <a:r>
              <a:rPr lang="en-US" dirty="0"/>
              <a:t>is the </a:t>
            </a:r>
            <a:r>
              <a:rPr lang="en-US" dirty="0" err="1"/>
              <a:t>haemodynamic</a:t>
            </a:r>
            <a:r>
              <a:rPr lang="en-US" dirty="0"/>
              <a:t> abnormality associated with the most severe complications of cirrhosis, including ascites, hepatic encephalopathy and bleeding from gastroesophageal varices. Variceal bleeding is a medical emergency associated with a mortality that, in spite of recent progress, is still in the order of 10–20% at 6 weeks. (</a:t>
            </a:r>
            <a:r>
              <a:rPr lang="en-US" dirty="0" err="1"/>
              <a:t>Baveno</a:t>
            </a:r>
            <a:r>
              <a:rPr lang="en-US" dirty="0"/>
              <a:t> VII)</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portal hypertension and related complications. Portal hypertension results from a series of maladaptive responses to chronic liver injury and cirrhosis. Initially, structural mechanisms because of accumulation of fibrous tissue, regenerative nodules, microthrombi, parenchymal extinction, and collapse lead to an increase in intrahepatic vascular resistance (1). In addition to architectural distortion, dynamic sinusoidal vasoconstriction contributes to 30% of the total increase in vascular tone. These structural changes lead to an increased portal pressure gradient; when this reaches values of about 10 mm Hg, it gives rise to formation of portal-systemic collaterals and compensatory splanchnic vasodilation, which, in turn, increases portal blood flow and, consequently, portal pressure (2). One of the first consequences of portal hypertension is the development of portosystemic collaterals, for which vascular endothelial growth factor (VEGF)-driven angiogenesis plays an important role (3). Gastroesophageal varices represent the most clinically relevant collaterals because of their increased risk of bleeding. Bleeding is directly dependent on increased wall tension at the varices, determined by portal pressure, variceal diameter, and thin wall thickness. Vasodilation occurs also in the systemic circulation resulting in a hyperdynamic circulatory state, driven by decreased effective arterial blood volume leading to activation of neurohumoral and vasoconstrictive systems, sodium and water retention, and increased cardiac output. This process eventually results in the development of ascites and, at late stages, hepatorenal syndrome because of compensatory renal vasoconstriction. Hepatic encephalopathy represents a multifactorial complication of portal hypertension, resulting from portosystemic shunting, impaired synthetic liver function, increased bacterial translocation, and muscle wasting (sarcopenia). Finally, imbalances on vasoconstrictors and vasodilators in the pulmonary circulation results in hepatopulmonary syndrome (increased vasodilation) and </a:t>
            </a:r>
            <a:r>
              <a:rPr lang="en-US" sz="1200" b="0" i="0" kern="1200" dirty="0" err="1">
                <a:solidFill>
                  <a:schemeClr val="tx1"/>
                </a:solidFill>
                <a:effectLst/>
                <a:latin typeface="+mn-lt"/>
                <a:ea typeface="+mn-ea"/>
                <a:cs typeface="+mn-cs"/>
              </a:rPr>
              <a:t>portopulmonary</a:t>
            </a:r>
            <a:r>
              <a:rPr lang="en-US" sz="1200" b="0" i="0" kern="1200" dirty="0">
                <a:solidFill>
                  <a:schemeClr val="tx1"/>
                </a:solidFill>
                <a:effectLst/>
                <a:latin typeface="+mn-lt"/>
                <a:ea typeface="+mn-ea"/>
                <a:cs typeface="+mn-cs"/>
              </a:rPr>
              <a:t> hypertension (increased vasoconstriction). CO, carbon monoxide; H</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S, hydrogen sulfide; HVR, hepatic vascular resistance; NO, nitric oxide; ET, endothelin.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Performance of an endoscopy every 2 years is recommended; however, if cause of the liver disease is under control (alcohol abstinence, weight control, viral suppression or elimination, etc.), endoscopic surveillance may be done every 3 years.</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99555D1-8F5D-A13E-F9DC-D5D1CEBCE1C0}"/>
              </a:ext>
            </a:extLst>
          </p:cNvPr>
          <p:cNvSpPr>
            <a:spLocks noGrp="1"/>
          </p:cNvSpPr>
          <p:nvPr>
            <p:ph type="sldNum" sz="quarter" idx="5"/>
          </p:nvPr>
        </p:nvSpPr>
        <p:spPr/>
        <p:txBody>
          <a:bodyPr/>
          <a:lstStyle/>
          <a:p>
            <a:fld id="{FD946021-F3BC-2C44-93EC-B2E34AEC9A53}" type="slidenum">
              <a:rPr lang="en-US" smtClean="0"/>
              <a:t>32</a:t>
            </a:fld>
            <a:endParaRPr lang="en-US"/>
          </a:p>
        </p:txBody>
      </p:sp>
    </p:spTree>
    <p:extLst>
      <p:ext uri="{BB962C8B-B14F-4D97-AF65-F5344CB8AC3E}">
        <p14:creationId xmlns:p14="http://schemas.microsoft.com/office/powerpoint/2010/main" val="30009031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55EC5-B38E-A32E-0ADA-5A8A44C83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4D3D99-9983-5C80-1512-D06A2417DE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CCAD11-907E-6945-1FCD-0347E308BC00}"/>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prevalence of Overt hepatic encephalopathy at the time of diagnosis of </a:t>
            </a:r>
            <a:r>
              <a:rPr lang="en-US" sz="1200" b="1" i="0" kern="1200" dirty="0">
                <a:solidFill>
                  <a:schemeClr val="tx1"/>
                </a:solidFill>
                <a:effectLst/>
                <a:latin typeface="+mn-lt"/>
                <a:ea typeface="+mn-ea"/>
                <a:cs typeface="+mn-cs"/>
              </a:rPr>
              <a:t>cirrhosis is 10%-14% in general</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16,17,18</a:t>
            </a:r>
            <a:r>
              <a:rPr lang="en-US" sz="1200" b="0" i="0" kern="1200" dirty="0">
                <a:solidFill>
                  <a:schemeClr val="tx1"/>
                </a:solidFill>
                <a:effectLst/>
                <a:latin typeface="+mn-lt"/>
                <a:ea typeface="+mn-ea"/>
                <a:cs typeface="+mn-cs"/>
              </a:rPr>
              <a:t> 16%-21% </a:t>
            </a:r>
            <a:r>
              <a:rPr lang="en-US" sz="1200" b="1" i="0" kern="1200" dirty="0">
                <a:solidFill>
                  <a:schemeClr val="tx1"/>
                </a:solidFill>
                <a:effectLst/>
                <a:latin typeface="+mn-lt"/>
                <a:ea typeface="+mn-ea"/>
                <a:cs typeface="+mn-cs"/>
              </a:rPr>
              <a:t>(1 in 5) in those with decompensated cirrhosis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7,19</a:t>
            </a:r>
            <a:r>
              <a:rPr lang="en-US" sz="1200" b="0" i="0" kern="1200" dirty="0">
                <a:solidFill>
                  <a:schemeClr val="tx1"/>
                </a:solidFill>
                <a:effectLst/>
                <a:latin typeface="+mn-lt"/>
                <a:ea typeface="+mn-ea"/>
                <a:cs typeface="+mn-cs"/>
              </a:rPr>
              <a:t> and 10%-</a:t>
            </a:r>
            <a:r>
              <a:rPr lang="en-US" sz="1200" b="1" i="0" kern="1200" dirty="0">
                <a:solidFill>
                  <a:schemeClr val="tx1"/>
                </a:solidFill>
                <a:effectLst/>
                <a:latin typeface="+mn-lt"/>
                <a:ea typeface="+mn-ea"/>
                <a:cs typeface="+mn-cs"/>
              </a:rPr>
              <a:t>50% in patients with </a:t>
            </a:r>
            <a:r>
              <a:rPr lang="en-US" sz="1200" b="1" i="0" kern="1200" dirty="0" err="1">
                <a:solidFill>
                  <a:schemeClr val="tx1"/>
                </a:solidFill>
                <a:effectLst/>
                <a:latin typeface="+mn-lt"/>
                <a:ea typeface="+mn-ea"/>
                <a:cs typeface="+mn-cs"/>
              </a:rPr>
              <a:t>transjugular</a:t>
            </a:r>
            <a:r>
              <a:rPr lang="en-US" sz="1200" b="1" i="0" kern="1200" dirty="0">
                <a:solidFill>
                  <a:schemeClr val="tx1"/>
                </a:solidFill>
                <a:effectLst/>
                <a:latin typeface="+mn-lt"/>
                <a:ea typeface="+mn-ea"/>
                <a:cs typeface="+mn-cs"/>
              </a:rPr>
              <a:t> intrahepatic portosystemic shunt </a:t>
            </a:r>
            <a:r>
              <a:rPr lang="en-US" sz="1200" b="0" i="0" kern="1200" dirty="0">
                <a:solidFill>
                  <a:schemeClr val="tx1"/>
                </a:solidFill>
                <a:effectLst/>
                <a:latin typeface="+mn-lt"/>
                <a:ea typeface="+mn-ea"/>
                <a:cs typeface="+mn-cs"/>
              </a:rPr>
              <a:t>(TIPS). A previous bout of OHE were found to have a </a:t>
            </a:r>
            <a:r>
              <a:rPr lang="en-US" sz="1200" b="1" i="0" kern="1200" dirty="0">
                <a:solidFill>
                  <a:schemeClr val="tx1"/>
                </a:solidFill>
                <a:effectLst/>
                <a:latin typeface="+mn-lt"/>
                <a:ea typeface="+mn-ea"/>
                <a:cs typeface="+mn-cs"/>
              </a:rPr>
              <a:t>40% cumulative risk </a:t>
            </a:r>
            <a:r>
              <a:rPr lang="en-US" sz="1200" b="0" i="0" kern="1200" dirty="0">
                <a:solidFill>
                  <a:schemeClr val="tx1"/>
                </a:solidFill>
                <a:effectLst/>
                <a:latin typeface="+mn-lt"/>
                <a:ea typeface="+mn-ea"/>
                <a:cs typeface="+mn-cs"/>
              </a:rPr>
              <a:t>of recurring OHE at </a:t>
            </a:r>
            <a:r>
              <a:rPr lang="en-US" sz="1200" b="1" i="0" kern="1200" dirty="0">
                <a:solidFill>
                  <a:schemeClr val="tx1"/>
                </a:solidFill>
                <a:effectLst/>
                <a:latin typeface="+mn-lt"/>
                <a:ea typeface="+mn-ea"/>
                <a:cs typeface="+mn-cs"/>
              </a:rPr>
              <a:t>1 year</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33</a:t>
            </a:r>
            <a:r>
              <a:rPr lang="en-US" sz="1200" b="0" i="0" kern="1200" dirty="0">
                <a:solidFill>
                  <a:schemeClr val="tx1"/>
                </a:solidFill>
                <a:effectLst/>
                <a:latin typeface="+mn-lt"/>
                <a:ea typeface="+mn-ea"/>
                <a:cs typeface="+mn-cs"/>
              </a:rPr>
              <a:t> and subjects with recurrent OHE have a </a:t>
            </a:r>
            <a:r>
              <a:rPr lang="en-US" sz="1200" b="1" i="0" kern="1200" dirty="0">
                <a:solidFill>
                  <a:schemeClr val="tx1"/>
                </a:solidFill>
                <a:effectLst/>
                <a:latin typeface="+mn-lt"/>
                <a:ea typeface="+mn-ea"/>
                <a:cs typeface="+mn-cs"/>
              </a:rPr>
              <a:t>40% cumulative risk of another recurrence within 6 months</a:t>
            </a:r>
            <a:r>
              <a:rPr lang="en-US" sz="1200" b="0" i="0" kern="1200" dirty="0">
                <a:solidFill>
                  <a:schemeClr val="tx1"/>
                </a:solidFill>
                <a:effectLst/>
                <a:latin typeface="+mn-lt"/>
                <a:ea typeface="+mn-ea"/>
                <a:cs typeface="+mn-cs"/>
              </a:rPr>
              <a:t>, despite lactulose treatment</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portal hypertension and related complications. Portal hypertension results from a series of maladaptive responses to chronic liver injury and cirrhosis. Initially, structural mechanisms because of accumulation of fibrous tissue, regenerative nodules, microthrombi, parenchymal extinction, and collapse lead to an increase in intrahepatic vascular resistance (1). In addition to architectural distortion, dynamic sinusoidal vasoconstriction contributes to 30% of the total increase in vascular tone. These structural changes lead to an increased portal pressure gradient; when this reaches values of about 10 mm Hg, it gives rise to formation of portal-systemic collaterals and compensatory splanchnic vasodilation, which, in turn, increases portal blood flow and, consequently, portal pressure (2). One of the first consequences of portal hypertension is the development of portosystemic collaterals, for which vascular endothelial growth factor (VEGF)-driven angiogenesis plays an important role (3). Gastroesophageal varices represent the most clinically relevant collaterals because of their increased risk of bleeding. Bleeding is directly dependent on increased wall tension at the varices, determined by portal pressure, variceal diameter, and thin wall thickness. Vasodilation occurs also in the systemic circulation resulting in a hyperdynamic circulatory state, driven by decreased effective arterial blood volume leading to activation of neurohumoral and vasoconstrictive systems, sodium and water retention, and increased cardiac output. This process eventually results in the development of ascites and, at late stages, hepatorenal syndrome because of compensatory renal vasoconstriction. Hepatic encephalopathy represents a multifactorial complication of portal hypertension, resulting from portosystemic shunting, impaired synthetic liver function, increased bacterial translocation, and muscle wasting (sarcopenia). Finally, imbalances on vasoconstrictors and vasodilators in the pulmonary circulation results in hepatopulmonary syndrome (increased vasodilation) and </a:t>
            </a:r>
            <a:r>
              <a:rPr lang="en-US" sz="1200" b="0" i="0" kern="1200" dirty="0" err="1">
                <a:solidFill>
                  <a:schemeClr val="tx1"/>
                </a:solidFill>
                <a:effectLst/>
                <a:latin typeface="+mn-lt"/>
                <a:ea typeface="+mn-ea"/>
                <a:cs typeface="+mn-cs"/>
              </a:rPr>
              <a:t>portopulmonary</a:t>
            </a:r>
            <a:r>
              <a:rPr lang="en-US" sz="1200" b="0" i="0" kern="1200" dirty="0">
                <a:solidFill>
                  <a:schemeClr val="tx1"/>
                </a:solidFill>
                <a:effectLst/>
                <a:latin typeface="+mn-lt"/>
                <a:ea typeface="+mn-ea"/>
                <a:cs typeface="+mn-cs"/>
              </a:rPr>
              <a:t> hypertension (increased vasoconstriction). CO, carbon monoxide; H</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S, hydrogen sulfide; HVR, hepatic vascular resistance; NO, nitric oxide; ET, endothelin.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Performance of an endoscopy every 2 years is recommended; however, if cause of the liver disease is under control (alcohol abstinence, weight control, viral suppression or elimination, etc.), endoscopic surveillance may be done every 3 years.</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A0724ED-7B3E-E0F7-84C1-7894940B9F73}"/>
              </a:ext>
            </a:extLst>
          </p:cNvPr>
          <p:cNvSpPr>
            <a:spLocks noGrp="1"/>
          </p:cNvSpPr>
          <p:nvPr>
            <p:ph type="sldNum" sz="quarter" idx="5"/>
          </p:nvPr>
        </p:nvSpPr>
        <p:spPr/>
        <p:txBody>
          <a:bodyPr/>
          <a:lstStyle/>
          <a:p>
            <a:fld id="{FD946021-F3BC-2C44-93EC-B2E34AEC9A53}" type="slidenum">
              <a:rPr lang="en-US" smtClean="0"/>
              <a:t>33</a:t>
            </a:fld>
            <a:endParaRPr lang="en-US"/>
          </a:p>
        </p:txBody>
      </p:sp>
    </p:spTree>
    <p:extLst>
      <p:ext uri="{BB962C8B-B14F-4D97-AF65-F5344CB8AC3E}">
        <p14:creationId xmlns:p14="http://schemas.microsoft.com/office/powerpoint/2010/main" val="31466768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07269-262F-8942-2D3D-B4BFA61F6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58256-D6DD-2A74-11AC-0B657A50E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BB8E55-2DA7-A94B-65B4-E1B28E13532F}"/>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Proton pump inhibitors should be discontinued in the absence of absolute indications because of increased risk of infection and encephalopathy.</a:t>
            </a:r>
          </a:p>
          <a:p>
            <a:endParaRPr lang="en-US" sz="1200" b="1"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Pathophysiology of portal hypertension and related complications. Portal hypertension results from a series of maladaptive responses to chronic liver injury and cirrhosis. Initially, structural mechanisms because of accumulation of fibrous tissue, regenerative nodules, microthrombi, parenchymal extinction, and collapse lead to an increase in intrahepatic vascular resistance (1). In addition to architectural distortion, dynamic sinusoidal vasoconstriction contributes to 30% of the total increase in vascular tone. These structural changes lead to an increased portal pressure gradient; when this reaches values of about 10 mm Hg, it gives rise to formation of portal-systemic collaterals and compensatory splanchnic vasodilation, which, in turn, increases portal blood flow and, consequently, portal pressure (2). One of the first consequences of portal hypertension is the development of portosystemic collaterals, for which vascular endothelial growth factor (VEGF)-driven angiogenesis plays an important role (3). Gastroesophageal varices represent the most clinically relevant collaterals because of their increased risk of bleeding. Bleeding is directly dependent on increased wall tension at the varices, determined by portal pressure, variceal diameter, and thin wall thickness. Vasodilation occurs also in the systemic circulation resulting in a hyperdynamic circulatory state, driven by decreased effective arterial blood volume leading to activation of neurohumoral and vasoconstrictive systems, sodium and water retention, and increased cardiac output. This process eventually results in the development of ascites and, at late stages, hepatorenal syndrome because of compensatory renal vasoconstriction. Hepatic encephalopathy represents a multifactorial complication of portal hypertension, resulting from portosystemic shunting, impaired synthetic liver function, increased bacterial translocation, and muscle wasting (sarcopenia). Finally, imbalances on vasoconstrictors and vasodilators in the pulmonary circulation results in hepatopulmonary syndrome (increased vasodilation) and </a:t>
            </a:r>
            <a:r>
              <a:rPr lang="en-US" sz="1200" b="0" i="0" kern="1200" dirty="0" err="1">
                <a:solidFill>
                  <a:schemeClr val="tx1"/>
                </a:solidFill>
                <a:effectLst/>
                <a:latin typeface="+mn-lt"/>
                <a:ea typeface="+mn-ea"/>
                <a:cs typeface="+mn-cs"/>
              </a:rPr>
              <a:t>portopulmonary</a:t>
            </a:r>
            <a:r>
              <a:rPr lang="en-US" sz="1200" b="0" i="0" kern="1200" dirty="0">
                <a:solidFill>
                  <a:schemeClr val="tx1"/>
                </a:solidFill>
                <a:effectLst/>
                <a:latin typeface="+mn-lt"/>
                <a:ea typeface="+mn-ea"/>
                <a:cs typeface="+mn-cs"/>
              </a:rPr>
              <a:t> hypertension (increased vasoconstriction). CO, carbon monoxide; H</a:t>
            </a:r>
            <a:r>
              <a:rPr lang="en-US" sz="1200" b="0" i="0" kern="1200" baseline="-25000" dirty="0">
                <a:solidFill>
                  <a:schemeClr val="tx1"/>
                </a:solidFill>
                <a:effectLst/>
                <a:latin typeface="+mn-lt"/>
                <a:ea typeface="+mn-ea"/>
                <a:cs typeface="+mn-cs"/>
              </a:rPr>
              <a:t>2</a:t>
            </a:r>
            <a:r>
              <a:rPr lang="en-US" sz="1200" b="0" i="0" kern="1200" dirty="0">
                <a:solidFill>
                  <a:schemeClr val="tx1"/>
                </a:solidFill>
                <a:effectLst/>
                <a:latin typeface="+mn-lt"/>
                <a:ea typeface="+mn-ea"/>
                <a:cs typeface="+mn-cs"/>
              </a:rPr>
              <a:t>S, hydrogen sulfide; HVR, hepatic vascular resistance; NO, nitric oxide; ET, endothelin.</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Performance of an endoscopy every 2 years is recommended; however, if cause of the liver disease is under control (alcohol abstinence, weight control, viral suppression or elimination, etc.), endoscopic surveillance may be done every 3 years.</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5A6CD05A-76B3-2E93-F3C8-E7E7616B4548}"/>
              </a:ext>
            </a:extLst>
          </p:cNvPr>
          <p:cNvSpPr>
            <a:spLocks noGrp="1"/>
          </p:cNvSpPr>
          <p:nvPr>
            <p:ph type="sldNum" sz="quarter" idx="5"/>
          </p:nvPr>
        </p:nvSpPr>
        <p:spPr/>
        <p:txBody>
          <a:bodyPr/>
          <a:lstStyle/>
          <a:p>
            <a:fld id="{FD946021-F3BC-2C44-93EC-B2E34AEC9A53}" type="slidenum">
              <a:rPr lang="en-US" smtClean="0"/>
              <a:t>34</a:t>
            </a:fld>
            <a:endParaRPr lang="en-US"/>
          </a:p>
        </p:txBody>
      </p:sp>
    </p:spTree>
    <p:extLst>
      <p:ext uri="{BB962C8B-B14F-4D97-AF65-F5344CB8AC3E}">
        <p14:creationId xmlns:p14="http://schemas.microsoft.com/office/powerpoint/2010/main" val="177097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EDABF-D483-E708-A72F-22683D24D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F69BF3-C4AC-2DEE-BFCE-898C6F3E91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B59287-8395-1FD3-5A38-FBA97F87ECB2}"/>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How do we know a patient has clinically significant portal hypertension (CSPH) before they have a decompensation?</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The hepatic venous pressure gradient or HVPG is calculated as the difference between free hepatic vein pressure (FHVP) and wedged hepatic vein pressure (WHVP), </a:t>
            </a:r>
            <a:r>
              <a:rPr lang="en-US" sz="1200" b="0" i="0" kern="1200" dirty="0">
                <a:solidFill>
                  <a:schemeClr val="tx1"/>
                </a:solidFill>
                <a:effectLst/>
                <a:latin typeface="+mn-lt"/>
                <a:ea typeface="+mn-ea"/>
                <a:cs typeface="+mn-cs"/>
              </a:rPr>
              <a:t>which is a surrogate for portal vein pressure in sinusoidal causes of portal hypertension.</a:t>
            </a:r>
            <a:r>
              <a:rPr lang="en-US" sz="1200" b="1" i="0"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This is an</a:t>
            </a:r>
            <a:r>
              <a:rPr lang="en-US" sz="1200" b="1" i="0" kern="1200" dirty="0">
                <a:solidFill>
                  <a:schemeClr val="tx1"/>
                </a:solidFill>
                <a:effectLst/>
                <a:latin typeface="+mn-lt"/>
                <a:ea typeface="+mn-ea"/>
                <a:cs typeface="+mn-cs"/>
              </a:rPr>
              <a:t> invasive measurement </a:t>
            </a:r>
            <a:r>
              <a:rPr lang="en-US" sz="1200" b="0" i="0" kern="1200" dirty="0">
                <a:solidFill>
                  <a:schemeClr val="tx1"/>
                </a:solidFill>
                <a:effectLst/>
                <a:latin typeface="+mn-lt"/>
                <a:ea typeface="+mn-ea"/>
                <a:cs typeface="+mn-cs"/>
              </a:rPr>
              <a:t>done by IR through the central vein or other large peripheral vein access!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If the HVPG or the “gradient” ≥10 mmHg </a:t>
            </a:r>
            <a:r>
              <a:rPr lang="en-US" sz="1200" b="0" i="0" kern="1200" dirty="0">
                <a:solidFill>
                  <a:schemeClr val="tx1"/>
                </a:solidFill>
                <a:effectLst/>
                <a:latin typeface="+mn-lt"/>
                <a:ea typeface="+mn-ea"/>
                <a:cs typeface="+mn-cs"/>
              </a:rPr>
              <a:t>this is clinically significant portal hypertension, with the risk of developing varices, ascites, clinical decompensation, and HCC; risk of decompensation after liver resection for HCC</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WHVP can be measured by </a:t>
            </a:r>
            <a:r>
              <a:rPr lang="en-US" sz="1200" b="1" i="0" kern="1200" dirty="0">
                <a:solidFill>
                  <a:schemeClr val="tx1"/>
                </a:solidFill>
                <a:effectLst/>
                <a:latin typeface="+mn-lt"/>
                <a:ea typeface="+mn-ea"/>
                <a:cs typeface="+mn-cs"/>
              </a:rPr>
              <a:t>a</a:t>
            </a:r>
            <a:r>
              <a:rPr lang="en-US" sz="1200" b="0" i="0" kern="1200" dirty="0">
                <a:solidFill>
                  <a:schemeClr val="tx1"/>
                </a:solidFill>
                <a:effectLst/>
                <a:latin typeface="+mn-lt"/>
                <a:ea typeface="+mn-ea"/>
                <a:cs typeface="+mn-cs"/>
              </a:rPr>
              <a:t> | a 'wedging' catheter or </a:t>
            </a:r>
            <a:r>
              <a:rPr lang="en-US" sz="1200" b="1" i="0" kern="1200" dirty="0">
                <a:solidFill>
                  <a:schemeClr val="tx1"/>
                </a:solidFill>
                <a:effectLst/>
                <a:latin typeface="+mn-lt"/>
                <a:ea typeface="+mn-ea"/>
                <a:cs typeface="+mn-cs"/>
              </a:rPr>
              <a:t>b</a:t>
            </a:r>
            <a:r>
              <a:rPr lang="en-US" sz="1200" b="0" i="0" kern="1200" dirty="0">
                <a:solidFill>
                  <a:schemeClr val="tx1"/>
                </a:solidFill>
                <a:effectLst/>
                <a:latin typeface="+mn-lt"/>
                <a:ea typeface="+mn-ea"/>
                <a:cs typeface="+mn-cs"/>
              </a:rPr>
              <a:t> | balloon occlusion. The balloon occlusion technique is preferred, as the volume of the liver circulation sensed by this technique is much larger than that assessed in the wedging catheter method, which increases the accuracy and stability of the results. </a:t>
            </a:r>
            <a:r>
              <a:rPr lang="en-US" sz="1200" b="1" i="0" kern="1200" dirty="0">
                <a:solidFill>
                  <a:schemeClr val="tx1"/>
                </a:solidFill>
                <a:effectLst/>
                <a:latin typeface="+mn-lt"/>
                <a:ea typeface="+mn-ea"/>
                <a:cs typeface="+mn-cs"/>
              </a:rPr>
              <a:t>c</a:t>
            </a:r>
            <a:r>
              <a:rPr lang="en-US" sz="1200" b="0" i="0" kern="1200" dirty="0">
                <a:solidFill>
                  <a:schemeClr val="tx1"/>
                </a:solidFill>
                <a:effectLst/>
                <a:latin typeface="+mn-lt"/>
                <a:ea typeface="+mn-ea"/>
                <a:cs typeface="+mn-cs"/>
              </a:rPr>
              <a:t> | A typical HVPG tracing. Please note the slow speed of the recorder (1 mm/s), the range of pressures, and that equilibration of WHVP requires over 25 s. HVPG is calculated as the difference between WHVP and FHVP. A valid measurement requires two consecutive determinations that differ by less than 1 mmHg, as illustrated. Abbreviations: HVPG, hepatic venous pressure gradient; FHVP, free hepatic venous pressure; WHVP, wedged hepatic venous pressure. </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F210864-9392-0955-9EA9-3429D380B675}"/>
              </a:ext>
            </a:extLst>
          </p:cNvPr>
          <p:cNvSpPr>
            <a:spLocks noGrp="1"/>
          </p:cNvSpPr>
          <p:nvPr>
            <p:ph type="sldNum" sz="quarter" idx="5"/>
          </p:nvPr>
        </p:nvSpPr>
        <p:spPr/>
        <p:txBody>
          <a:bodyPr/>
          <a:lstStyle/>
          <a:p>
            <a:fld id="{FD946021-F3BC-2C44-93EC-B2E34AEC9A53}" type="slidenum">
              <a:rPr lang="en-US" smtClean="0"/>
              <a:t>35</a:t>
            </a:fld>
            <a:endParaRPr lang="en-US"/>
          </a:p>
        </p:txBody>
      </p:sp>
    </p:spTree>
    <p:extLst>
      <p:ext uri="{BB962C8B-B14F-4D97-AF65-F5344CB8AC3E}">
        <p14:creationId xmlns:p14="http://schemas.microsoft.com/office/powerpoint/2010/main" val="17299988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how do we do this without an invasive procedure like a HVPG with IR?</a:t>
            </a:r>
          </a:p>
        </p:txBody>
      </p:sp>
      <p:sp>
        <p:nvSpPr>
          <p:cNvPr id="4" name="Slide Number Placeholder 3"/>
          <p:cNvSpPr>
            <a:spLocks noGrp="1"/>
          </p:cNvSpPr>
          <p:nvPr>
            <p:ph type="sldNum" sz="quarter" idx="5"/>
          </p:nvPr>
        </p:nvSpPr>
        <p:spPr/>
        <p:txBody>
          <a:bodyPr/>
          <a:lstStyle/>
          <a:p>
            <a:fld id="{FD946021-F3BC-2C44-93EC-B2E34AEC9A53}" type="slidenum">
              <a:rPr lang="en-US" smtClean="0"/>
              <a:t>36</a:t>
            </a:fld>
            <a:endParaRPr lang="en-US"/>
          </a:p>
        </p:txBody>
      </p:sp>
    </p:spTree>
    <p:extLst>
      <p:ext uri="{BB962C8B-B14F-4D97-AF65-F5344CB8AC3E}">
        <p14:creationId xmlns:p14="http://schemas.microsoft.com/office/powerpoint/2010/main" val="23888103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about NON-Invasively?  </a:t>
            </a:r>
            <a:r>
              <a:rPr lang="en-US" dirty="0"/>
              <a:t>The new guidelines used a consensus called the </a:t>
            </a:r>
            <a:r>
              <a:rPr lang="en-US" dirty="0" err="1"/>
              <a:t>Baveno</a:t>
            </a:r>
            <a:r>
              <a:rPr lang="en-US" dirty="0"/>
              <a:t> VII – an expert consensus from a meeting gathered and reiterated from northern Italy’s </a:t>
            </a:r>
            <a:r>
              <a:rPr lang="en-US" dirty="0" err="1"/>
              <a:t>Baveno</a:t>
            </a:r>
            <a:endParaRPr lang="en-US" dirty="0"/>
          </a:p>
          <a:p>
            <a:endParaRPr lang="en-US" b="1" dirty="0"/>
          </a:p>
          <a:p>
            <a:r>
              <a:rPr lang="en-US" b="1" dirty="0"/>
              <a:t>To diagnose Clinically Significant Portal Hypertension (CSPH) </a:t>
            </a:r>
            <a:r>
              <a:rPr lang="en-US" b="0" dirty="0"/>
              <a:t>we need the liver stiffness (from the VCTE) and the platelet count (from a CBC)</a:t>
            </a:r>
          </a:p>
          <a:p>
            <a:endParaRPr lang="en-US" b="0" dirty="0"/>
          </a:p>
          <a:p>
            <a:r>
              <a:rPr lang="en-US" b="1" dirty="0"/>
              <a:t>As the liver becomes stiffer and the platelets are fewer, there is greater risk of the first decompensation event.</a:t>
            </a:r>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37</a:t>
            </a:fld>
            <a:endParaRPr lang="en-US"/>
          </a:p>
        </p:txBody>
      </p:sp>
    </p:spTree>
    <p:extLst>
      <p:ext uri="{BB962C8B-B14F-4D97-AF65-F5344CB8AC3E}">
        <p14:creationId xmlns:p14="http://schemas.microsoft.com/office/powerpoint/2010/main" val="224788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5E88C-32FE-E39F-A834-91F0001129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C4F9E4-989A-7035-FDB2-0A4F152DC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DCE02-C1D8-6FB0-1C3B-106A7127C4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And with the development of cirrhosis, first decompensation event, and further decompensation event, there is an increased risk of death.</a:t>
            </a:r>
          </a:p>
          <a:p>
            <a:endParaRPr lang="en-US" dirty="0"/>
          </a:p>
        </p:txBody>
      </p:sp>
      <p:sp>
        <p:nvSpPr>
          <p:cNvPr id="4" name="Slide Number Placeholder 3">
            <a:extLst>
              <a:ext uri="{FF2B5EF4-FFF2-40B4-BE49-F238E27FC236}">
                <a16:creationId xmlns:a16="http://schemas.microsoft.com/office/drawing/2014/main" id="{262F27C5-EFFB-EFE1-94CA-2772CF026E8E}"/>
              </a:ext>
            </a:extLst>
          </p:cNvPr>
          <p:cNvSpPr>
            <a:spLocks noGrp="1"/>
          </p:cNvSpPr>
          <p:nvPr>
            <p:ph type="sldNum" sz="quarter" idx="5"/>
          </p:nvPr>
        </p:nvSpPr>
        <p:spPr/>
        <p:txBody>
          <a:bodyPr/>
          <a:lstStyle/>
          <a:p>
            <a:fld id="{FD946021-F3BC-2C44-93EC-B2E34AEC9A53}" type="slidenum">
              <a:rPr lang="en-US" smtClean="0"/>
              <a:t>38</a:t>
            </a:fld>
            <a:endParaRPr lang="en-US"/>
          </a:p>
        </p:txBody>
      </p:sp>
    </p:spTree>
    <p:extLst>
      <p:ext uri="{BB962C8B-B14F-4D97-AF65-F5344CB8AC3E}">
        <p14:creationId xmlns:p14="http://schemas.microsoft.com/office/powerpoint/2010/main" val="3398955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Carvedilol allows for a significantly more pronounced decrease in HVPG than traditional NSBBs (such as propranolol and nadolol</a:t>
            </a:r>
            <a:r>
              <a:rPr lang="en-US" sz="1200" b="1" i="0" u="none" strike="noStrike" kern="1200" baseline="30000" dirty="0">
                <a:solidFill>
                  <a:schemeClr val="tx1"/>
                </a:solidFill>
                <a:effectLst/>
                <a:latin typeface="+mn-lt"/>
                <a:ea typeface="+mn-ea"/>
                <a:cs typeface="+mn-cs"/>
              </a:rPr>
              <a:t>27</a:t>
            </a:r>
            <a:r>
              <a:rPr lang="en-US" sz="1200" b="1" i="0" kern="1200" dirty="0">
                <a:solidFill>
                  <a:schemeClr val="tx1"/>
                </a:solidFill>
                <a:effectLst/>
                <a:latin typeface="+mn-lt"/>
                <a:ea typeface="+mn-ea"/>
                <a:cs typeface="+mn-cs"/>
              </a:rPr>
              <a:t>). 27 – </a:t>
            </a:r>
          </a:p>
          <a:p>
            <a:r>
              <a:rPr lang="en-US" sz="1200" b="1" i="0" kern="1200" dirty="0">
                <a:solidFill>
                  <a:schemeClr val="tx1"/>
                </a:solidFill>
                <a:effectLst/>
                <a:latin typeface="+mn-lt"/>
                <a:ea typeface="+mn-ea"/>
                <a:cs typeface="+mn-cs"/>
              </a:rPr>
              <a:t>Based on its greater reduction of portal pressure in head-to-head comparisons with traditional NSBBs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29,30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 trend for </a:t>
            </a:r>
            <a:r>
              <a:rPr lang="en-US" sz="1200" b="0" i="0" u="sng" kern="1200" dirty="0">
                <a:solidFill>
                  <a:schemeClr val="tx1"/>
                </a:solidFill>
                <a:effectLst/>
                <a:latin typeface="+mn-lt"/>
                <a:ea typeface="+mn-ea"/>
                <a:cs typeface="+mn-cs"/>
              </a:rPr>
              <a:t>better tolerance</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rPr>
              <a:t>simpler administration</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rPr>
              <a:t>possibility of preventing ascites, and a potential survival advantage</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31,32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carvedilol is the preferred NSBB for management of PH.</a:t>
            </a:r>
          </a:p>
          <a:p>
            <a:endParaRPr lang="en-US" sz="1200" b="0" i="0" kern="1200" dirty="0">
              <a:solidFill>
                <a:schemeClr val="tx1"/>
              </a:solidFill>
              <a:effectLst/>
              <a:latin typeface="+mn-lt"/>
              <a:ea typeface="+mn-ea"/>
              <a:cs typeface="+mn-cs"/>
            </a:endParaRPr>
          </a:p>
          <a:p>
            <a:pPr marL="0" indent="0">
              <a:buNone/>
            </a:pPr>
            <a:r>
              <a:rPr lang="en-US" sz="1200" b="0" i="0" kern="1200" dirty="0">
                <a:solidFill>
                  <a:schemeClr val="tx1"/>
                </a:solidFill>
                <a:effectLst/>
                <a:latin typeface="+mn-lt"/>
                <a:ea typeface="+mn-ea"/>
                <a:cs typeface="+mn-cs"/>
              </a:rPr>
              <a:t>Read: </a:t>
            </a:r>
            <a:r>
              <a:rPr lang="en-US" dirty="0"/>
              <a:t>Starting dose….. Starting dose: 6.25 mg daily x3 days, then </a:t>
            </a:r>
            <a:r>
              <a:rPr lang="en-US" u="sng" dirty="0"/>
              <a:t>12.5 mg per day</a:t>
            </a:r>
            <a:r>
              <a:rPr lang="en-US" dirty="0"/>
              <a:t> </a:t>
            </a:r>
            <a:r>
              <a:rPr lang="en-US" i="1" dirty="0">
                <a:solidFill>
                  <a:schemeClr val="accent3">
                    <a:lumMod val="75000"/>
                  </a:schemeClr>
                </a:solidFill>
              </a:rPr>
              <a:t>No Heart Rate Goal!</a:t>
            </a:r>
          </a:p>
          <a:p>
            <a:endParaRPr lang="en-US" i="1" dirty="0">
              <a:solidFill>
                <a:schemeClr val="accent3">
                  <a:lumMod val="75000"/>
                </a:schemeClr>
              </a:solidFill>
            </a:endParaRPr>
          </a:p>
          <a:p>
            <a:pPr>
              <a:buFont typeface="Wingdings" panose="05000000000000000000" pitchFamily="2" charset="2"/>
              <a:buChar char="Ø"/>
            </a:pPr>
            <a:r>
              <a:rPr lang="en-US" b="1" dirty="0"/>
              <a:t>  Prevent first decompensation</a:t>
            </a:r>
          </a:p>
          <a:p>
            <a:pPr>
              <a:buFont typeface="Wingdings" panose="05000000000000000000" pitchFamily="2" charset="2"/>
              <a:buChar char="Ø"/>
            </a:pPr>
            <a:r>
              <a:rPr lang="en-US" b="1" dirty="0"/>
              <a:t>  Prevent first variceal hemorrhage </a:t>
            </a:r>
          </a:p>
          <a:p>
            <a:pPr>
              <a:buFont typeface="Wingdings" panose="05000000000000000000" pitchFamily="2" charset="2"/>
              <a:buChar char="Ø"/>
            </a:pPr>
            <a:r>
              <a:rPr lang="en-US" b="1" dirty="0"/>
              <a:t>  Prevent recurrent hemorrhage (</a:t>
            </a:r>
            <a:r>
              <a:rPr lang="en-US" dirty="0"/>
              <a:t>secondary prophylaxis </a:t>
            </a:r>
            <a:r>
              <a:rPr lang="en-US" u="sng" dirty="0"/>
              <a:t>within 7 days, </a:t>
            </a:r>
            <a:r>
              <a:rPr lang="en-US" i="1" u="sng" dirty="0"/>
              <a:t>and</a:t>
            </a:r>
            <a:r>
              <a:rPr lang="en-US" u="sng" dirty="0"/>
              <a:t> EGD</a:t>
            </a:r>
            <a:r>
              <a:rPr lang="en-US" dirty="0"/>
              <a:t>)</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a:t>
            </a:r>
            <a:r>
              <a:rPr lang="en-US" b="1" dirty="0"/>
              <a:t>Prevent first decompensation</a:t>
            </a:r>
          </a:p>
          <a:p>
            <a:r>
              <a:rPr lang="en-US" sz="1200" b="0" i="0" kern="1200" dirty="0">
                <a:solidFill>
                  <a:schemeClr val="tx1"/>
                </a:solidFill>
                <a:effectLst/>
                <a:latin typeface="+mn-lt"/>
                <a:ea typeface="+mn-ea"/>
                <a:cs typeface="+mn-cs"/>
              </a:rPr>
              <a:t>Data from one prospective trial and a systematic meta-analysis</a:t>
            </a:r>
            <a:r>
              <a:rPr lang="en-US" sz="1200" b="0" i="0" u="none" strike="noStrike" kern="1200" baseline="30000" dirty="0">
                <a:solidFill>
                  <a:schemeClr val="tx1"/>
                </a:solidFill>
                <a:effectLst/>
                <a:latin typeface="+mn-lt"/>
                <a:ea typeface="+mn-ea"/>
                <a:cs typeface="+mn-cs"/>
              </a:rPr>
              <a:t>4,109 </a:t>
            </a:r>
            <a:r>
              <a:rPr lang="en-US" sz="1200" b="0" i="0" kern="1200" dirty="0">
                <a:solidFill>
                  <a:schemeClr val="tx1"/>
                </a:solidFill>
                <a:effectLst/>
                <a:latin typeface="+mn-lt"/>
                <a:ea typeface="+mn-ea"/>
                <a:cs typeface="+mn-cs"/>
              </a:rPr>
              <a:t>provide support for </a:t>
            </a:r>
            <a:r>
              <a:rPr lang="en-US" sz="1200" b="1" i="0" kern="1200" dirty="0">
                <a:solidFill>
                  <a:schemeClr val="tx1"/>
                </a:solidFill>
                <a:effectLst/>
                <a:latin typeface="+mn-lt"/>
                <a:ea typeface="+mn-ea"/>
                <a:cs typeface="+mn-cs"/>
              </a:rPr>
              <a:t>initiation of NSBB to prevent decompensation in </a:t>
            </a:r>
            <a:r>
              <a:rPr lang="en-US" sz="1200" b="1" i="0" kern="1200" dirty="0" err="1">
                <a:solidFill>
                  <a:schemeClr val="tx1"/>
                </a:solidFill>
                <a:effectLst/>
                <a:latin typeface="+mn-lt"/>
                <a:ea typeface="+mn-ea"/>
                <a:cs typeface="+mn-cs"/>
              </a:rPr>
              <a:t>cACLD</a:t>
            </a:r>
            <a:r>
              <a:rPr lang="en-US" sz="1200" b="1" i="0" kern="1200" dirty="0">
                <a:solidFill>
                  <a:schemeClr val="tx1"/>
                </a:solidFill>
                <a:effectLst/>
                <a:latin typeface="+mn-lt"/>
                <a:ea typeface="+mn-ea"/>
                <a:cs typeface="+mn-cs"/>
              </a:rPr>
              <a:t> with CSPH</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The PREDESCI study included 201 patients with compensated cirrhosis with CSPH without high-risk varices </a:t>
            </a:r>
            <a:r>
              <a:rPr lang="en-US" sz="1200" b="0" i="0" kern="1200" dirty="0">
                <a:solidFill>
                  <a:schemeClr val="tx1"/>
                </a:solidFill>
                <a:effectLst/>
                <a:latin typeface="+mn-lt"/>
                <a:ea typeface="+mn-ea"/>
                <a:cs typeface="+mn-cs"/>
              </a:rPr>
              <a:t>who were randomly assigned to a beta-blocker (propranolol or carvedilol, according to the acute hemodynamic response to propranolol) or placebo.</a:t>
            </a:r>
            <a:r>
              <a:rPr lang="en-US" sz="1200" b="0" i="0" u="none" strike="noStrike" kern="1200" baseline="30000" dirty="0">
                <a:solidFill>
                  <a:schemeClr val="tx1"/>
                </a:solidFill>
                <a:effectLst/>
                <a:latin typeface="+mn-lt"/>
                <a:ea typeface="+mn-ea"/>
                <a:cs typeface="+mn-cs"/>
              </a:rPr>
              <a:t>4</a:t>
            </a:r>
            <a:r>
              <a:rPr lang="en-US" sz="1200" b="0" i="0" kern="1200" dirty="0">
                <a:solidFill>
                  <a:schemeClr val="tx1"/>
                </a:solidFill>
                <a:effectLst/>
                <a:latin typeface="+mn-lt"/>
                <a:ea typeface="+mn-ea"/>
                <a:cs typeface="+mn-cs"/>
              </a:rPr>
              <a:t> NSBB were up-titrated to clinical tolerance as well as to maintain pulse ≥ 55 bpm and systolic blood pressure ≥ 90 mm Hg with planned upper limits of 160 mg and 25 mg for propranolol and carvedilol, respectively. However, the mean dosages of propranolol and carvedilol actually achieved post-titration were 95 mg/day and 19 mg/day, respectively. After 2 years of clinical follow-up</a:t>
            </a:r>
            <a:r>
              <a:rPr lang="en-US" sz="1200" b="1" i="0" kern="1200" dirty="0">
                <a:solidFill>
                  <a:schemeClr val="tx1"/>
                </a:solidFill>
                <a:effectLst/>
                <a:latin typeface="+mn-lt"/>
                <a:ea typeface="+mn-ea"/>
                <a:cs typeface="+mn-cs"/>
              </a:rPr>
              <a:t>, patients treated with NSBB manifested significantly lower risk of decompensation (HR, 0.51;</a:t>
            </a:r>
            <a:r>
              <a:rPr lang="en-US" sz="1200" b="0" i="0" kern="1200" dirty="0">
                <a:solidFill>
                  <a:schemeClr val="tx1"/>
                </a:solidFill>
                <a:effectLst/>
                <a:latin typeface="+mn-lt"/>
                <a:ea typeface="+mn-ea"/>
                <a:cs typeface="+mn-cs"/>
              </a:rPr>
              <a:t> 95% CI, 0.26–0.97), </a:t>
            </a:r>
            <a:r>
              <a:rPr lang="en-US" sz="1200" b="1" i="0" kern="1200" dirty="0">
                <a:solidFill>
                  <a:schemeClr val="tx1"/>
                </a:solidFill>
                <a:effectLst/>
                <a:latin typeface="+mn-lt"/>
                <a:ea typeface="+mn-ea"/>
                <a:cs typeface="+mn-cs"/>
              </a:rPr>
              <a:t>predominantly a lower risk of developing ascites</a:t>
            </a:r>
            <a:r>
              <a:rPr lang="en-US" sz="1200" b="0" i="0" kern="1200" dirty="0">
                <a:solidFill>
                  <a:schemeClr val="tx1"/>
                </a:solidFill>
                <a:effectLst/>
                <a:latin typeface="+mn-lt"/>
                <a:ea typeface="+mn-ea"/>
                <a:cs typeface="+mn-cs"/>
              </a:rPr>
              <a:t>, recently confirmed in a Bayesian reanalysis.</a:t>
            </a:r>
            <a:r>
              <a:rPr lang="en-US" sz="1200" b="0" i="0" u="none" strike="noStrike" kern="1200" baseline="30000" dirty="0">
                <a:solidFill>
                  <a:schemeClr val="tx1"/>
                </a:solidFill>
                <a:effectLst/>
                <a:latin typeface="+mn-lt"/>
                <a:ea typeface="+mn-ea"/>
                <a:cs typeface="+mn-cs"/>
              </a:rPr>
              <a:t>110</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((((Some caution should be made with applying these findings to all patients with compensated cirrhosis and CSPH because of the unique selection criteria of patients for this study; all patients had confirmed CSPH by HVPG and </a:t>
            </a:r>
            <a:r>
              <a:rPr lang="en-US" sz="1200" b="1" i="0" kern="1200" dirty="0">
                <a:solidFill>
                  <a:schemeClr val="tx1"/>
                </a:solidFill>
                <a:effectLst/>
                <a:latin typeface="+mn-lt"/>
                <a:ea typeface="+mn-ea"/>
                <a:cs typeface="+mn-cs"/>
              </a:rPr>
              <a:t>were not selected for inclusion by NILDA</a:t>
            </a:r>
            <a:r>
              <a:rPr lang="en-US" sz="1200" b="0" i="0" kern="1200" dirty="0">
                <a:solidFill>
                  <a:schemeClr val="tx1"/>
                </a:solidFill>
                <a:effectLst/>
                <a:latin typeface="+mn-lt"/>
                <a:ea typeface="+mn-ea"/>
                <a:cs typeface="+mn-cs"/>
              </a:rPr>
              <a:t>. Additionally, the majority of patients </a:t>
            </a:r>
            <a:r>
              <a:rPr lang="en-US" sz="1200" b="1" i="0" kern="1200" dirty="0">
                <a:solidFill>
                  <a:schemeClr val="tx1"/>
                </a:solidFill>
                <a:effectLst/>
                <a:latin typeface="+mn-lt"/>
                <a:ea typeface="+mn-ea"/>
                <a:cs typeface="+mn-cs"/>
              </a:rPr>
              <a:t>had untreated hepatitis C prior </a:t>
            </a:r>
            <a:r>
              <a:rPr lang="en-US" sz="1200" b="0" i="0" kern="1200" dirty="0">
                <a:solidFill>
                  <a:schemeClr val="tx1"/>
                </a:solidFill>
                <a:effectLst/>
                <a:latin typeface="+mn-lt"/>
                <a:ea typeface="+mn-ea"/>
                <a:cs typeface="+mn-cs"/>
              </a:rPr>
              <a:t>to availability of all-oral direct antiviral therapy, and the effect of </a:t>
            </a:r>
            <a:r>
              <a:rPr lang="en-US" sz="1200" b="1" i="0" kern="1200" dirty="0">
                <a:solidFill>
                  <a:schemeClr val="tx1"/>
                </a:solidFill>
                <a:effectLst/>
                <a:latin typeface="+mn-lt"/>
                <a:ea typeface="+mn-ea"/>
                <a:cs typeface="+mn-cs"/>
              </a:rPr>
              <a:t>ongoing alcohol use was not assessed</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In subgroup analysis, patients with nonalcoholic liver disease and small varices appeared to have greater benefit from carvedilol.)))</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be a </a:t>
            </a:r>
            <a:r>
              <a:rPr lang="en-US" sz="1200" b="1" i="0" kern="1200" dirty="0">
                <a:solidFill>
                  <a:schemeClr val="tx1"/>
                </a:solidFill>
                <a:effectLst/>
                <a:latin typeface="+mn-lt"/>
                <a:ea typeface="+mn-ea"/>
                <a:cs typeface="+mn-cs"/>
              </a:rPr>
              <a:t>Primary prophylaxis to prevent variceal hemorrhage in </a:t>
            </a:r>
            <a:r>
              <a:rPr lang="en-US" sz="1200" b="1" i="0" kern="1200" dirty="0" err="1">
                <a:solidFill>
                  <a:schemeClr val="tx1"/>
                </a:solidFill>
                <a:effectLst/>
                <a:latin typeface="+mn-lt"/>
                <a:ea typeface="+mn-ea"/>
                <a:cs typeface="+mn-cs"/>
              </a:rPr>
              <a:t>dACLD</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administration of carvedilol </a:t>
            </a:r>
            <a:r>
              <a:rPr lang="en-US" sz="1200" b="1" i="0" kern="1200" dirty="0">
                <a:solidFill>
                  <a:schemeClr val="tx1"/>
                </a:solidFill>
                <a:effectLst/>
                <a:latin typeface="+mn-lt"/>
                <a:ea typeface="+mn-ea"/>
                <a:cs typeface="+mn-cs"/>
              </a:rPr>
              <a:t>in patients with high-risk varices and ascites has been associated to an improved survival in a prospective study (HR, 0.41</a:t>
            </a:r>
            <a:r>
              <a:rPr lang="en-US" sz="1200" b="0" i="0" kern="1200" dirty="0">
                <a:solidFill>
                  <a:schemeClr val="tx1"/>
                </a:solidFill>
                <a:effectLst/>
                <a:latin typeface="+mn-lt"/>
                <a:ea typeface="+mn-ea"/>
                <a:cs typeface="+mn-cs"/>
              </a:rPr>
              <a:t>; 95% CI, 0.19–0.96)</a:t>
            </a:r>
            <a:r>
              <a:rPr lang="en-US" sz="1200" b="0" i="0" u="none" strike="noStrike" kern="1200" baseline="30000" dirty="0">
                <a:solidFill>
                  <a:schemeClr val="tx1"/>
                </a:solidFill>
                <a:effectLst/>
                <a:latin typeface="+mn-lt"/>
                <a:ea typeface="+mn-ea"/>
                <a:cs typeface="+mn-cs"/>
              </a:rPr>
              <a:t>130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and a retrospective study (HR, 0.61; 95% CI, 0.46–0.81).</a:t>
            </a:r>
            <a:r>
              <a:rPr lang="en-US" sz="1200" b="0" i="0" u="none" strike="noStrike" kern="1200" baseline="30000" dirty="0">
                <a:solidFill>
                  <a:schemeClr val="tx1"/>
                </a:solidFill>
                <a:effectLst/>
                <a:latin typeface="+mn-lt"/>
                <a:ea typeface="+mn-ea"/>
                <a:cs typeface="+mn-cs"/>
              </a:rPr>
              <a:t>131</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retrospective long-term follow-up of patients included in a previous RCT comparing carvedilol to EVL for primary prophylaxis, in which half of the patients had ascites and approximately two thirds of the patients were CTP class B and C at baseline, found a </a:t>
            </a:r>
            <a:r>
              <a:rPr lang="en-US" sz="1200" b="1" i="0" kern="1200" dirty="0">
                <a:solidFill>
                  <a:schemeClr val="tx1"/>
                </a:solidFill>
                <a:effectLst/>
                <a:latin typeface="+mn-lt"/>
                <a:ea typeface="+mn-ea"/>
                <a:cs typeface="+mn-cs"/>
              </a:rPr>
              <a:t>survival benefit related to randomization to carvedilol compared with EVL (median survival of 7.8 vs. 4.2 y).</a:t>
            </a:r>
            <a:r>
              <a:rPr lang="en-US" sz="1200" b="0" i="0" u="none" strike="noStrike" kern="1200" baseline="30000" dirty="0">
                <a:solidFill>
                  <a:schemeClr val="tx1"/>
                </a:solidFill>
                <a:effectLst/>
                <a:latin typeface="+mn-lt"/>
                <a:ea typeface="+mn-ea"/>
                <a:cs typeface="+mn-cs"/>
              </a:rPr>
              <a:t>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This effect could be mediated by a decrease in the incidence of further decompensation among patients who receive NSBB.</a:t>
            </a:r>
            <a:r>
              <a:rPr lang="en-US" sz="1200" b="0" i="0" u="none" strike="noStrike" kern="1200" baseline="30000" dirty="0">
                <a:solidFill>
                  <a:schemeClr val="tx1"/>
                </a:solidFill>
                <a:effectLst/>
                <a:latin typeface="+mn-lt"/>
                <a:ea typeface="+mn-ea"/>
                <a:cs typeface="+mn-cs"/>
              </a:rPr>
              <a:t>15,133–135</a:t>
            </a:r>
          </a:p>
          <a:p>
            <a:endParaRPr lang="en-US" sz="1200" b="0" i="0" u="none" strike="noStrike"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aid in </a:t>
            </a:r>
            <a:r>
              <a:rPr lang="en-US" b="1" dirty="0"/>
              <a:t>Prevention of recurrent hemorrhage after initial bleeding</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After an episode of first AVH, patients are at high risk of rebleeding (up to 60% at 1 y without prophylaxis).</a:t>
            </a:r>
            <a:r>
              <a:rPr lang="en-US" sz="1200" b="0" i="0" u="none" strike="noStrike" kern="1200" baseline="30000" dirty="0">
                <a:solidFill>
                  <a:schemeClr val="tx1"/>
                </a:solidFill>
                <a:effectLst/>
                <a:latin typeface="+mn-lt"/>
                <a:ea typeface="+mn-ea"/>
                <a:cs typeface="+mn-cs"/>
              </a:rPr>
              <a:t>127</a:t>
            </a:r>
            <a:r>
              <a:rPr lang="en-US" sz="1200" b="0" i="0" kern="1200" dirty="0">
                <a:solidFill>
                  <a:schemeClr val="tx1"/>
                </a:solidFill>
                <a:effectLst/>
                <a:latin typeface="+mn-lt"/>
                <a:ea typeface="+mn-ea"/>
                <a:cs typeface="+mn-cs"/>
              </a:rPr>
              <a:t> Secondary prophylaxis to prevent rebleeding should be instituted immediately after control of the index bleed</a:t>
            </a:r>
            <a:r>
              <a:rPr lang="en-US" sz="1200" b="1" i="0" kern="1200" dirty="0">
                <a:solidFill>
                  <a:schemeClr val="tx1"/>
                </a:solidFill>
                <a:effectLst/>
                <a:latin typeface="+mn-lt"/>
                <a:ea typeface="+mn-ea"/>
                <a:cs typeface="+mn-cs"/>
              </a:rPr>
              <a:t>, within 7 days </a:t>
            </a:r>
            <a:r>
              <a:rPr lang="en-US" sz="1200" b="0" i="0" kern="1200" dirty="0">
                <a:solidFill>
                  <a:schemeClr val="tx1"/>
                </a:solidFill>
                <a:effectLst/>
                <a:latin typeface="+mn-lt"/>
                <a:ea typeface="+mn-ea"/>
                <a:cs typeface="+mn-cs"/>
              </a:rPr>
              <a:t>from admission (who do not undergo TIPS, NSBB should be initiated at discontinuation of vasoactive therapy), because the </a:t>
            </a:r>
            <a:r>
              <a:rPr lang="en-US" sz="1200" b="1" i="0" kern="1200" dirty="0">
                <a:solidFill>
                  <a:schemeClr val="tx1"/>
                </a:solidFill>
                <a:effectLst/>
                <a:latin typeface="+mn-lt"/>
                <a:ea typeface="+mn-ea"/>
                <a:cs typeface="+mn-cs"/>
              </a:rPr>
              <a:t>highest risk period for rebleeding is the first 6 weeks </a:t>
            </a:r>
            <a:r>
              <a:rPr lang="en-US" sz="1200" b="0" i="0" kern="1200" dirty="0">
                <a:solidFill>
                  <a:schemeClr val="tx1"/>
                </a:solidFill>
                <a:effectLst/>
                <a:latin typeface="+mn-lt"/>
                <a:ea typeface="+mn-ea"/>
                <a:cs typeface="+mn-cs"/>
              </a:rPr>
              <a:t>after presentation. Those without preemptive TIPS </a:t>
            </a:r>
            <a:r>
              <a:rPr lang="en-US" sz="1200" b="1" i="0" kern="1200" dirty="0">
                <a:solidFill>
                  <a:schemeClr val="tx1"/>
                </a:solidFill>
                <a:effectLst/>
                <a:latin typeface="+mn-lt"/>
                <a:ea typeface="+mn-ea"/>
                <a:cs typeface="+mn-cs"/>
              </a:rPr>
              <a:t>should receive secondary prophylaxis with NSBBs and endoscopic band ligation</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193–195</a:t>
            </a:r>
            <a:r>
              <a:rPr lang="en-US" sz="1200" b="0" i="0" kern="1200" dirty="0">
                <a:solidFill>
                  <a:schemeClr val="tx1"/>
                </a:solidFill>
                <a:effectLst/>
                <a:latin typeface="+mn-lt"/>
                <a:ea typeface="+mn-ea"/>
                <a:cs typeface="+mn-cs"/>
              </a:rPr>
              <a:t> When compared with EVL alone, the combination of EVL and NSBB reduced rebleeding in all categories of patients and improved survival in patients with CTP class B and C</a:t>
            </a:r>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40</a:t>
            </a:fld>
            <a:endParaRPr lang="en-US"/>
          </a:p>
        </p:txBody>
      </p:sp>
    </p:spTree>
    <p:extLst>
      <p:ext uri="{BB962C8B-B14F-4D97-AF65-F5344CB8AC3E}">
        <p14:creationId xmlns:p14="http://schemas.microsoft.com/office/powerpoint/2010/main" val="29206060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FF298-C175-E2FB-D14A-FF1BA4505B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BD3410-E713-85FF-F134-101336D3C3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CE684-5A75-C3D3-D456-2B385C3EAD8F}"/>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Carvedilol allows for a significantly more pronounced decrease in HVPG than traditional NSBBs (such as propranolol and nadolol</a:t>
            </a:r>
            <a:r>
              <a:rPr lang="en-US" sz="1200" b="1" i="0" u="none" strike="noStrike" kern="1200" baseline="30000" dirty="0">
                <a:solidFill>
                  <a:schemeClr val="tx1"/>
                </a:solidFill>
                <a:effectLst/>
                <a:latin typeface="+mn-lt"/>
                <a:ea typeface="+mn-ea"/>
                <a:cs typeface="+mn-cs"/>
              </a:rPr>
              <a:t>27</a:t>
            </a:r>
            <a:r>
              <a:rPr lang="en-US" sz="1200" b="1" i="0" kern="1200" dirty="0">
                <a:solidFill>
                  <a:schemeClr val="tx1"/>
                </a:solidFill>
                <a:effectLst/>
                <a:latin typeface="+mn-lt"/>
                <a:ea typeface="+mn-ea"/>
                <a:cs typeface="+mn-cs"/>
              </a:rPr>
              <a:t>). 27 – </a:t>
            </a:r>
          </a:p>
          <a:p>
            <a:r>
              <a:rPr lang="en-US" sz="1200" b="1" i="0" kern="1200" dirty="0">
                <a:solidFill>
                  <a:schemeClr val="tx1"/>
                </a:solidFill>
                <a:effectLst/>
                <a:latin typeface="+mn-lt"/>
                <a:ea typeface="+mn-ea"/>
                <a:cs typeface="+mn-cs"/>
              </a:rPr>
              <a:t>Based on its greater reduction of portal pressure in head-to-head comparisons with traditional NSBBs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29,30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 trend for </a:t>
            </a:r>
            <a:r>
              <a:rPr lang="en-US" sz="1200" b="0" i="0" u="sng" kern="1200" dirty="0">
                <a:solidFill>
                  <a:schemeClr val="tx1"/>
                </a:solidFill>
                <a:effectLst/>
                <a:latin typeface="+mn-lt"/>
                <a:ea typeface="+mn-ea"/>
                <a:cs typeface="+mn-cs"/>
              </a:rPr>
              <a:t>better tolerance</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rPr>
              <a:t>simpler administration</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rPr>
              <a:t>possibility of preventing ascites, and a potential survival advantage</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31,32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carvedilol is the preferred NSBB for management of PH.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Read: </a:t>
            </a:r>
            <a:r>
              <a:rPr lang="en-US" dirty="0"/>
              <a:t>Starting dose…..</a:t>
            </a:r>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a:t>
            </a:r>
            <a:r>
              <a:rPr lang="en-US" b="1" dirty="0"/>
              <a:t>Prevent first decompensation</a:t>
            </a:r>
          </a:p>
          <a:p>
            <a:r>
              <a:rPr lang="en-US" sz="1200" b="0" i="0" kern="1200" dirty="0">
                <a:solidFill>
                  <a:schemeClr val="tx1"/>
                </a:solidFill>
                <a:effectLst/>
                <a:latin typeface="+mn-lt"/>
                <a:ea typeface="+mn-ea"/>
                <a:cs typeface="+mn-cs"/>
              </a:rPr>
              <a:t>Data from one prospective trial and a systematic meta-analysis</a:t>
            </a:r>
            <a:r>
              <a:rPr lang="en-US" sz="1200" b="0" i="0" u="none" strike="noStrike" kern="1200" baseline="30000" dirty="0">
                <a:solidFill>
                  <a:schemeClr val="tx1"/>
                </a:solidFill>
                <a:effectLst/>
                <a:latin typeface="+mn-lt"/>
                <a:ea typeface="+mn-ea"/>
                <a:cs typeface="+mn-cs"/>
              </a:rPr>
              <a:t>4,109 </a:t>
            </a:r>
            <a:r>
              <a:rPr lang="en-US" sz="1200" b="0" i="0" kern="1200" dirty="0">
                <a:solidFill>
                  <a:schemeClr val="tx1"/>
                </a:solidFill>
                <a:effectLst/>
                <a:latin typeface="+mn-lt"/>
                <a:ea typeface="+mn-ea"/>
                <a:cs typeface="+mn-cs"/>
              </a:rPr>
              <a:t>provide support for </a:t>
            </a:r>
            <a:r>
              <a:rPr lang="en-US" sz="1200" b="1" i="0" kern="1200" dirty="0">
                <a:solidFill>
                  <a:schemeClr val="tx1"/>
                </a:solidFill>
                <a:effectLst/>
                <a:latin typeface="+mn-lt"/>
                <a:ea typeface="+mn-ea"/>
                <a:cs typeface="+mn-cs"/>
              </a:rPr>
              <a:t>initiation of NSBB to prevent decompensation in </a:t>
            </a:r>
            <a:r>
              <a:rPr lang="en-US" sz="1200" b="1" i="0" kern="1200" dirty="0" err="1">
                <a:solidFill>
                  <a:schemeClr val="tx1"/>
                </a:solidFill>
                <a:effectLst/>
                <a:latin typeface="+mn-lt"/>
                <a:ea typeface="+mn-ea"/>
                <a:cs typeface="+mn-cs"/>
              </a:rPr>
              <a:t>cACLD</a:t>
            </a:r>
            <a:r>
              <a:rPr lang="en-US" sz="1200" b="1" i="0" kern="1200" dirty="0">
                <a:solidFill>
                  <a:schemeClr val="tx1"/>
                </a:solidFill>
                <a:effectLst/>
                <a:latin typeface="+mn-lt"/>
                <a:ea typeface="+mn-ea"/>
                <a:cs typeface="+mn-cs"/>
              </a:rPr>
              <a:t> with CSPH</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The PREDESCI study included 201 patients with compensated cirrhosis with CSPH without high-risk varices </a:t>
            </a:r>
            <a:r>
              <a:rPr lang="en-US" sz="1200" b="0" i="0" kern="1200" dirty="0">
                <a:solidFill>
                  <a:schemeClr val="tx1"/>
                </a:solidFill>
                <a:effectLst/>
                <a:latin typeface="+mn-lt"/>
                <a:ea typeface="+mn-ea"/>
                <a:cs typeface="+mn-cs"/>
              </a:rPr>
              <a:t>who were randomly assigned to a beta-blocker (propranolol or carvedilol, according to the acute hemodynamic response to propranolol) or placebo.</a:t>
            </a:r>
            <a:r>
              <a:rPr lang="en-US" sz="1200" b="0" i="0" u="none" strike="noStrike" kern="1200" baseline="30000" dirty="0">
                <a:solidFill>
                  <a:schemeClr val="tx1"/>
                </a:solidFill>
                <a:effectLst/>
                <a:latin typeface="+mn-lt"/>
                <a:ea typeface="+mn-ea"/>
                <a:cs typeface="+mn-cs"/>
              </a:rPr>
              <a:t>4</a:t>
            </a:r>
            <a:r>
              <a:rPr lang="en-US" sz="1200" b="0" i="0" kern="1200" dirty="0">
                <a:solidFill>
                  <a:schemeClr val="tx1"/>
                </a:solidFill>
                <a:effectLst/>
                <a:latin typeface="+mn-lt"/>
                <a:ea typeface="+mn-ea"/>
                <a:cs typeface="+mn-cs"/>
              </a:rPr>
              <a:t> NSBB were up-titrated to clinical tolerance as well as to maintain pulse ≥ 55 bpm and systolic blood pressure ≥ 90 mm Hg with planned upper limits of 160 mg and 25 mg for propranolol and carvedilol, respectively. However, the mean dosages of propranolol and carvedilol actually achieved post-titration were 95 mg/day and 19 mg/day, respectively. After 2 years of clinical follow-up</a:t>
            </a:r>
            <a:r>
              <a:rPr lang="en-US" sz="1200" b="1" i="0" kern="1200" dirty="0">
                <a:solidFill>
                  <a:schemeClr val="tx1"/>
                </a:solidFill>
                <a:effectLst/>
                <a:latin typeface="+mn-lt"/>
                <a:ea typeface="+mn-ea"/>
                <a:cs typeface="+mn-cs"/>
              </a:rPr>
              <a:t>, patients treated with NSBB manifested significantly lower risk of decompensation (HR, 0.51;</a:t>
            </a:r>
            <a:r>
              <a:rPr lang="en-US" sz="1200" b="0" i="0" kern="1200" dirty="0">
                <a:solidFill>
                  <a:schemeClr val="tx1"/>
                </a:solidFill>
                <a:effectLst/>
                <a:latin typeface="+mn-lt"/>
                <a:ea typeface="+mn-ea"/>
                <a:cs typeface="+mn-cs"/>
              </a:rPr>
              <a:t> 95% CI, 0.26–0.97), </a:t>
            </a:r>
            <a:r>
              <a:rPr lang="en-US" sz="1200" b="1" i="0" kern="1200" dirty="0">
                <a:solidFill>
                  <a:schemeClr val="tx1"/>
                </a:solidFill>
                <a:effectLst/>
                <a:latin typeface="+mn-lt"/>
                <a:ea typeface="+mn-ea"/>
                <a:cs typeface="+mn-cs"/>
              </a:rPr>
              <a:t>predominantly a lower risk of developing ascites</a:t>
            </a:r>
            <a:r>
              <a:rPr lang="en-US" sz="1200" b="0" i="0" kern="1200" dirty="0">
                <a:solidFill>
                  <a:schemeClr val="tx1"/>
                </a:solidFill>
                <a:effectLst/>
                <a:latin typeface="+mn-lt"/>
                <a:ea typeface="+mn-ea"/>
                <a:cs typeface="+mn-cs"/>
              </a:rPr>
              <a:t>, recently confirmed in a Bayesian reanalysis.</a:t>
            </a:r>
            <a:r>
              <a:rPr lang="en-US" sz="1200" b="0" i="0" u="none" strike="noStrike" kern="1200" baseline="30000" dirty="0">
                <a:solidFill>
                  <a:schemeClr val="tx1"/>
                </a:solidFill>
                <a:effectLst/>
                <a:latin typeface="+mn-lt"/>
                <a:ea typeface="+mn-ea"/>
                <a:cs typeface="+mn-cs"/>
              </a:rPr>
              <a:t>110</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((((Some caution should be made with applying these findings to all patients with compensated cirrhosis and CSPH because of the unique selection criteria of patients for this study; all patients had confirmed CSPH by HVPG and </a:t>
            </a:r>
            <a:r>
              <a:rPr lang="en-US" sz="1200" b="1" i="0" kern="1200" dirty="0">
                <a:solidFill>
                  <a:schemeClr val="tx1"/>
                </a:solidFill>
                <a:effectLst/>
                <a:latin typeface="+mn-lt"/>
                <a:ea typeface="+mn-ea"/>
                <a:cs typeface="+mn-cs"/>
              </a:rPr>
              <a:t>were not selected for inclusion by NILDA</a:t>
            </a:r>
            <a:r>
              <a:rPr lang="en-US" sz="1200" b="0" i="0" kern="1200" dirty="0">
                <a:solidFill>
                  <a:schemeClr val="tx1"/>
                </a:solidFill>
                <a:effectLst/>
                <a:latin typeface="+mn-lt"/>
                <a:ea typeface="+mn-ea"/>
                <a:cs typeface="+mn-cs"/>
              </a:rPr>
              <a:t>. Additionally, the majority of patients </a:t>
            </a:r>
            <a:r>
              <a:rPr lang="en-US" sz="1200" b="1" i="0" kern="1200" dirty="0">
                <a:solidFill>
                  <a:schemeClr val="tx1"/>
                </a:solidFill>
                <a:effectLst/>
                <a:latin typeface="+mn-lt"/>
                <a:ea typeface="+mn-ea"/>
                <a:cs typeface="+mn-cs"/>
              </a:rPr>
              <a:t>had untreated hepatitis C prior </a:t>
            </a:r>
            <a:r>
              <a:rPr lang="en-US" sz="1200" b="0" i="0" kern="1200" dirty="0">
                <a:solidFill>
                  <a:schemeClr val="tx1"/>
                </a:solidFill>
                <a:effectLst/>
                <a:latin typeface="+mn-lt"/>
                <a:ea typeface="+mn-ea"/>
                <a:cs typeface="+mn-cs"/>
              </a:rPr>
              <a:t>to availability of all-oral direct antiviral therapy, and the effect of </a:t>
            </a:r>
            <a:r>
              <a:rPr lang="en-US" sz="1200" b="1" i="0" kern="1200" dirty="0">
                <a:solidFill>
                  <a:schemeClr val="tx1"/>
                </a:solidFill>
                <a:effectLst/>
                <a:latin typeface="+mn-lt"/>
                <a:ea typeface="+mn-ea"/>
                <a:cs typeface="+mn-cs"/>
              </a:rPr>
              <a:t>ongoing alcohol use was not assessed</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In subgroup analysis, patients with nonalcoholic liver disease and small varices appeared to have greater benefit from carvedilol.)))</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be a </a:t>
            </a:r>
            <a:r>
              <a:rPr lang="en-US" sz="1200" b="1" i="0" kern="1200" dirty="0">
                <a:solidFill>
                  <a:schemeClr val="tx1"/>
                </a:solidFill>
                <a:effectLst/>
                <a:latin typeface="+mn-lt"/>
                <a:ea typeface="+mn-ea"/>
                <a:cs typeface="+mn-cs"/>
              </a:rPr>
              <a:t>Primary prophylaxis to prevent variceal hemorrhage in </a:t>
            </a:r>
            <a:r>
              <a:rPr lang="en-US" sz="1200" b="1" i="0" kern="1200" dirty="0" err="1">
                <a:solidFill>
                  <a:schemeClr val="tx1"/>
                </a:solidFill>
                <a:effectLst/>
                <a:latin typeface="+mn-lt"/>
                <a:ea typeface="+mn-ea"/>
                <a:cs typeface="+mn-cs"/>
              </a:rPr>
              <a:t>dACLD</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administration of carvedilol </a:t>
            </a:r>
            <a:r>
              <a:rPr lang="en-US" sz="1200" b="1" i="0" kern="1200" dirty="0">
                <a:solidFill>
                  <a:schemeClr val="tx1"/>
                </a:solidFill>
                <a:effectLst/>
                <a:latin typeface="+mn-lt"/>
                <a:ea typeface="+mn-ea"/>
                <a:cs typeface="+mn-cs"/>
              </a:rPr>
              <a:t>in patients with high-risk varices and ascites has been associated to an improved survival in a prospective study (HR, 0.41</a:t>
            </a:r>
            <a:r>
              <a:rPr lang="en-US" sz="1200" b="0" i="0" kern="1200" dirty="0">
                <a:solidFill>
                  <a:schemeClr val="tx1"/>
                </a:solidFill>
                <a:effectLst/>
                <a:latin typeface="+mn-lt"/>
                <a:ea typeface="+mn-ea"/>
                <a:cs typeface="+mn-cs"/>
              </a:rPr>
              <a:t>; 95% CI, 0.19–0.96)</a:t>
            </a:r>
            <a:r>
              <a:rPr lang="en-US" sz="1200" b="0" i="0" u="none" strike="noStrike" kern="1200" baseline="30000" dirty="0">
                <a:solidFill>
                  <a:schemeClr val="tx1"/>
                </a:solidFill>
                <a:effectLst/>
                <a:latin typeface="+mn-lt"/>
                <a:ea typeface="+mn-ea"/>
                <a:cs typeface="+mn-cs"/>
              </a:rPr>
              <a:t>130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and a retrospective study (HR, 0.61; 95% CI, 0.46–0.81).</a:t>
            </a:r>
            <a:r>
              <a:rPr lang="en-US" sz="1200" b="0" i="0" u="none" strike="noStrike" kern="1200" baseline="30000" dirty="0">
                <a:solidFill>
                  <a:schemeClr val="tx1"/>
                </a:solidFill>
                <a:effectLst/>
                <a:latin typeface="+mn-lt"/>
                <a:ea typeface="+mn-ea"/>
                <a:cs typeface="+mn-cs"/>
              </a:rPr>
              <a:t>131</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retrospective long-term follow-up of patients included in a previous RCT comparing carvedilol to EVL for primary prophylaxis, in which half of the patients had ascites and approximately two thirds of the patients were CTP class B and C at baseline, found a </a:t>
            </a:r>
            <a:r>
              <a:rPr lang="en-US" sz="1200" b="1" i="0" kern="1200" dirty="0">
                <a:solidFill>
                  <a:schemeClr val="tx1"/>
                </a:solidFill>
                <a:effectLst/>
                <a:latin typeface="+mn-lt"/>
                <a:ea typeface="+mn-ea"/>
                <a:cs typeface="+mn-cs"/>
              </a:rPr>
              <a:t>survival benefit related to randomization to carvedilol compared with EVL (median survival of 7.8 vs. 4.2 y).</a:t>
            </a:r>
            <a:r>
              <a:rPr lang="en-US" sz="1200" b="0" i="0" u="none" strike="noStrike" kern="1200" baseline="30000" dirty="0">
                <a:solidFill>
                  <a:schemeClr val="tx1"/>
                </a:solidFill>
                <a:effectLst/>
                <a:latin typeface="+mn-lt"/>
                <a:ea typeface="+mn-ea"/>
                <a:cs typeface="+mn-cs"/>
              </a:rPr>
              <a:t>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This effect could be mediated by a decrease in the incidence of further decompensation among patients who receive NSBB.</a:t>
            </a:r>
            <a:r>
              <a:rPr lang="en-US" sz="1200" b="0" i="0" u="none" strike="noStrike" kern="1200" baseline="30000" dirty="0">
                <a:solidFill>
                  <a:schemeClr val="tx1"/>
                </a:solidFill>
                <a:effectLst/>
                <a:latin typeface="+mn-lt"/>
                <a:ea typeface="+mn-ea"/>
                <a:cs typeface="+mn-cs"/>
              </a:rPr>
              <a:t>15,133–135</a:t>
            </a:r>
          </a:p>
          <a:p>
            <a:endParaRPr lang="en-US" sz="1200" b="0" i="0" u="none" strike="noStrike"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****Can aid in </a:t>
            </a:r>
            <a:r>
              <a:rPr lang="en-US" b="1" dirty="0"/>
              <a:t>Prevention of recurrent hemorrhage after initial bleeding</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After an episode of first AVH, patients are at high risk of rebleeding (up to 60% at 1 y without prophylaxis).</a:t>
            </a:r>
            <a:r>
              <a:rPr lang="en-US" sz="1200" b="0" i="0" u="none" strike="noStrike" kern="1200" baseline="30000" dirty="0">
                <a:solidFill>
                  <a:schemeClr val="tx1"/>
                </a:solidFill>
                <a:effectLst/>
                <a:latin typeface="+mn-lt"/>
                <a:ea typeface="+mn-ea"/>
                <a:cs typeface="+mn-cs"/>
              </a:rPr>
              <a:t>127</a:t>
            </a:r>
            <a:r>
              <a:rPr lang="en-US" sz="1200" b="0" i="0" kern="1200" dirty="0">
                <a:solidFill>
                  <a:schemeClr val="tx1"/>
                </a:solidFill>
                <a:effectLst/>
                <a:latin typeface="+mn-lt"/>
                <a:ea typeface="+mn-ea"/>
                <a:cs typeface="+mn-cs"/>
              </a:rPr>
              <a:t> Secondary prophylaxis to prevent rebleeding should be instituted immediately after control of the index bleed</a:t>
            </a:r>
            <a:r>
              <a:rPr lang="en-US" sz="1200" b="1" i="0" kern="1200" dirty="0">
                <a:solidFill>
                  <a:schemeClr val="tx1"/>
                </a:solidFill>
                <a:effectLst/>
                <a:latin typeface="+mn-lt"/>
                <a:ea typeface="+mn-ea"/>
                <a:cs typeface="+mn-cs"/>
              </a:rPr>
              <a:t>, within 7 days </a:t>
            </a:r>
            <a:r>
              <a:rPr lang="en-US" sz="1200" b="0" i="0" kern="1200" dirty="0">
                <a:solidFill>
                  <a:schemeClr val="tx1"/>
                </a:solidFill>
                <a:effectLst/>
                <a:latin typeface="+mn-lt"/>
                <a:ea typeface="+mn-ea"/>
                <a:cs typeface="+mn-cs"/>
              </a:rPr>
              <a:t>from admission (who do not undergo TIPS, NSBB should be initiated at discontinuation of vasoactive therapy), because the </a:t>
            </a:r>
            <a:r>
              <a:rPr lang="en-US" sz="1200" b="1" i="0" kern="1200" dirty="0">
                <a:solidFill>
                  <a:schemeClr val="tx1"/>
                </a:solidFill>
                <a:effectLst/>
                <a:latin typeface="+mn-lt"/>
                <a:ea typeface="+mn-ea"/>
                <a:cs typeface="+mn-cs"/>
              </a:rPr>
              <a:t>highest risk period for rebleeding is the first 6 weeks </a:t>
            </a:r>
            <a:r>
              <a:rPr lang="en-US" sz="1200" b="0" i="0" kern="1200" dirty="0">
                <a:solidFill>
                  <a:schemeClr val="tx1"/>
                </a:solidFill>
                <a:effectLst/>
                <a:latin typeface="+mn-lt"/>
                <a:ea typeface="+mn-ea"/>
                <a:cs typeface="+mn-cs"/>
              </a:rPr>
              <a:t>after presentation. Those without preemptive TIPS </a:t>
            </a:r>
            <a:r>
              <a:rPr lang="en-US" sz="1200" b="1" i="0" kern="1200" dirty="0">
                <a:solidFill>
                  <a:schemeClr val="tx1"/>
                </a:solidFill>
                <a:effectLst/>
                <a:latin typeface="+mn-lt"/>
                <a:ea typeface="+mn-ea"/>
                <a:cs typeface="+mn-cs"/>
              </a:rPr>
              <a:t>should receive secondary prophylaxis with NSBBs and endoscopic band ligation</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193–195</a:t>
            </a:r>
            <a:r>
              <a:rPr lang="en-US" sz="1200" b="0" i="0" kern="1200" dirty="0">
                <a:solidFill>
                  <a:schemeClr val="tx1"/>
                </a:solidFill>
                <a:effectLst/>
                <a:latin typeface="+mn-lt"/>
                <a:ea typeface="+mn-ea"/>
                <a:cs typeface="+mn-cs"/>
              </a:rPr>
              <a:t> When compared with EVL alone, the combination of EVL and NSBB reduced rebleeding in all categories of patients and improved survival in patients with CTP class B and C</a:t>
            </a:r>
            <a:endParaRPr lang="en-US" dirty="0"/>
          </a:p>
        </p:txBody>
      </p:sp>
      <p:sp>
        <p:nvSpPr>
          <p:cNvPr id="4" name="Slide Number Placeholder 3">
            <a:extLst>
              <a:ext uri="{FF2B5EF4-FFF2-40B4-BE49-F238E27FC236}">
                <a16:creationId xmlns:a16="http://schemas.microsoft.com/office/drawing/2014/main" id="{0F14697A-B917-C806-2783-C6EA11FB17EB}"/>
              </a:ext>
            </a:extLst>
          </p:cNvPr>
          <p:cNvSpPr>
            <a:spLocks noGrp="1"/>
          </p:cNvSpPr>
          <p:nvPr>
            <p:ph type="sldNum" sz="quarter" idx="5"/>
          </p:nvPr>
        </p:nvSpPr>
        <p:spPr/>
        <p:txBody>
          <a:bodyPr/>
          <a:lstStyle/>
          <a:p>
            <a:fld id="{FD946021-F3BC-2C44-93EC-B2E34AEC9A53}" type="slidenum">
              <a:rPr lang="en-US" smtClean="0"/>
              <a:t>41</a:t>
            </a:fld>
            <a:endParaRPr lang="en-US"/>
          </a:p>
        </p:txBody>
      </p:sp>
    </p:spTree>
    <p:extLst>
      <p:ext uri="{BB962C8B-B14F-4D97-AF65-F5344CB8AC3E}">
        <p14:creationId xmlns:p14="http://schemas.microsoft.com/office/powerpoint/2010/main" val="16019972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D9C18-7D54-DDFE-A47B-01A81896FF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EA3FE-84CC-D615-09E6-61CC1A9DF2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D7BF-8FB4-BB7B-10B7-DB945D6E8BBB}"/>
              </a:ext>
            </a:extLst>
          </p:cNvPr>
          <p:cNvSpPr>
            <a:spLocks noGrp="1"/>
          </p:cNvSpPr>
          <p:nvPr>
            <p:ph type="body" idx="1"/>
          </p:nvPr>
        </p:nvSpPr>
        <p:spPr/>
        <p:txBody>
          <a:bodyPr/>
          <a:lstStyle/>
          <a:p>
            <a:r>
              <a:rPr lang="en-US" sz="1200" b="1" i="0" kern="1200" dirty="0">
                <a:solidFill>
                  <a:schemeClr val="tx1"/>
                </a:solidFill>
                <a:effectLst/>
                <a:latin typeface="+mn-lt"/>
                <a:ea typeface="+mn-ea"/>
                <a:cs typeface="+mn-cs"/>
              </a:rPr>
              <a:t>Carvedilol allows for a significantly more pronounced decrease in HVPG than traditional NSBBs (such as propranolol and nadolol</a:t>
            </a:r>
            <a:r>
              <a:rPr lang="en-US" sz="1200" b="1" i="0" u="none" strike="noStrike" kern="1200" baseline="30000" dirty="0">
                <a:solidFill>
                  <a:schemeClr val="tx1"/>
                </a:solidFill>
                <a:effectLst/>
                <a:latin typeface="+mn-lt"/>
                <a:ea typeface="+mn-ea"/>
                <a:cs typeface="+mn-cs"/>
              </a:rPr>
              <a:t>27</a:t>
            </a:r>
            <a:r>
              <a:rPr lang="en-US" sz="1200" b="1" i="0" kern="1200" dirty="0">
                <a:solidFill>
                  <a:schemeClr val="tx1"/>
                </a:solidFill>
                <a:effectLst/>
                <a:latin typeface="+mn-lt"/>
                <a:ea typeface="+mn-ea"/>
                <a:cs typeface="+mn-cs"/>
              </a:rPr>
              <a:t>). 27 – </a:t>
            </a:r>
          </a:p>
          <a:p>
            <a:r>
              <a:rPr lang="en-US" sz="1200" b="1" i="0" kern="1200" dirty="0">
                <a:solidFill>
                  <a:schemeClr val="tx1"/>
                </a:solidFill>
                <a:effectLst/>
                <a:latin typeface="+mn-lt"/>
                <a:ea typeface="+mn-ea"/>
                <a:cs typeface="+mn-cs"/>
              </a:rPr>
              <a:t>Based on its greater reduction of portal pressure in head-to-head comparisons with traditional NSBBs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29,30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 trend for better tolerance, simpler administration, possibility of preventing ascites, and a potential survival advantage,</a:t>
            </a:r>
            <a:r>
              <a:rPr lang="en-US" sz="1200" b="0" i="0" u="none" strike="noStrike" kern="1200" baseline="30000" dirty="0">
                <a:solidFill>
                  <a:schemeClr val="tx1"/>
                </a:solidFill>
                <a:effectLst/>
                <a:latin typeface="+mn-lt"/>
                <a:ea typeface="+mn-ea"/>
                <a:cs typeface="+mn-cs"/>
              </a:rPr>
              <a:t>31,32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carvedilol is the preferred NSBB for management of PH.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Data from one prospective trial and a systematic meta-analysis</a:t>
            </a:r>
            <a:r>
              <a:rPr lang="en-US" sz="1200" b="0" i="0" u="none" strike="noStrike" kern="1200" baseline="30000" dirty="0">
                <a:solidFill>
                  <a:schemeClr val="tx1"/>
                </a:solidFill>
                <a:effectLst/>
                <a:latin typeface="+mn-lt"/>
                <a:ea typeface="+mn-ea"/>
                <a:cs typeface="+mn-cs"/>
              </a:rPr>
              <a:t>4,109 </a:t>
            </a:r>
            <a:r>
              <a:rPr lang="en-US" sz="1200" b="0" i="0" kern="1200" dirty="0">
                <a:solidFill>
                  <a:schemeClr val="tx1"/>
                </a:solidFill>
                <a:effectLst/>
                <a:latin typeface="+mn-lt"/>
                <a:ea typeface="+mn-ea"/>
                <a:cs typeface="+mn-cs"/>
              </a:rPr>
              <a:t>provide support for </a:t>
            </a:r>
            <a:r>
              <a:rPr lang="en-US" sz="1200" b="1" i="0" kern="1200" dirty="0">
                <a:solidFill>
                  <a:schemeClr val="tx1"/>
                </a:solidFill>
                <a:effectLst/>
                <a:latin typeface="+mn-lt"/>
                <a:ea typeface="+mn-ea"/>
                <a:cs typeface="+mn-cs"/>
              </a:rPr>
              <a:t>initiation of NSBB to prevent decompensation in </a:t>
            </a:r>
            <a:r>
              <a:rPr lang="en-US" sz="1200" b="1" i="0" kern="1200" dirty="0" err="1">
                <a:solidFill>
                  <a:schemeClr val="tx1"/>
                </a:solidFill>
                <a:effectLst/>
                <a:latin typeface="+mn-lt"/>
                <a:ea typeface="+mn-ea"/>
                <a:cs typeface="+mn-cs"/>
              </a:rPr>
              <a:t>cACLD</a:t>
            </a:r>
            <a:r>
              <a:rPr lang="en-US" sz="1200" b="1" i="0" kern="1200" dirty="0">
                <a:solidFill>
                  <a:schemeClr val="tx1"/>
                </a:solidFill>
                <a:effectLst/>
                <a:latin typeface="+mn-lt"/>
                <a:ea typeface="+mn-ea"/>
                <a:cs typeface="+mn-cs"/>
              </a:rPr>
              <a:t> with CSPH</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The PREDESCI study included 201 patients with compensated cirrhosis with CSPH without high-risk varices </a:t>
            </a:r>
            <a:r>
              <a:rPr lang="en-US" sz="1200" b="0" i="0" kern="1200" dirty="0">
                <a:solidFill>
                  <a:schemeClr val="tx1"/>
                </a:solidFill>
                <a:effectLst/>
                <a:latin typeface="+mn-lt"/>
                <a:ea typeface="+mn-ea"/>
                <a:cs typeface="+mn-cs"/>
              </a:rPr>
              <a:t>who were randomly assigned to a beta-blocker (propranolol or carvedilol, according to the acute hemodynamic response to propranolol) or placebo.</a:t>
            </a:r>
            <a:r>
              <a:rPr lang="en-US" sz="1200" b="0" i="0" u="none" strike="noStrike" kern="1200" baseline="30000" dirty="0">
                <a:solidFill>
                  <a:schemeClr val="tx1"/>
                </a:solidFill>
                <a:effectLst/>
                <a:latin typeface="+mn-lt"/>
                <a:ea typeface="+mn-ea"/>
                <a:cs typeface="+mn-cs"/>
              </a:rPr>
              <a:t>4</a:t>
            </a:r>
            <a:r>
              <a:rPr lang="en-US" sz="1200" b="0" i="0" kern="1200" dirty="0">
                <a:solidFill>
                  <a:schemeClr val="tx1"/>
                </a:solidFill>
                <a:effectLst/>
                <a:latin typeface="+mn-lt"/>
                <a:ea typeface="+mn-ea"/>
                <a:cs typeface="+mn-cs"/>
              </a:rPr>
              <a:t> NSBB were up-titrated to clinical tolerance as well as to maintain pulse ≥ 55 bpm and systolic blood pressure ≥ 90 mm Hg with planned upper limits of 160 mg and 25 mg for propranolol and carvedilol, respectively. However, the mean dosages of propranolol and carvedilol actually achieved post-titration were 95 mg/day and 19 mg/day, respectively. After 2 years of clinical follow-up</a:t>
            </a:r>
            <a:r>
              <a:rPr lang="en-US" sz="1200" b="1" i="0" kern="1200" dirty="0">
                <a:solidFill>
                  <a:schemeClr val="tx1"/>
                </a:solidFill>
                <a:effectLst/>
                <a:latin typeface="+mn-lt"/>
                <a:ea typeface="+mn-ea"/>
                <a:cs typeface="+mn-cs"/>
              </a:rPr>
              <a:t>, patients treated with NSBB manifested significantly lower risk of decompensation (HR, 0.51;</a:t>
            </a:r>
            <a:r>
              <a:rPr lang="en-US" sz="1200" b="0" i="0" kern="1200" dirty="0">
                <a:solidFill>
                  <a:schemeClr val="tx1"/>
                </a:solidFill>
                <a:effectLst/>
                <a:latin typeface="+mn-lt"/>
                <a:ea typeface="+mn-ea"/>
                <a:cs typeface="+mn-cs"/>
              </a:rPr>
              <a:t> 95% CI, 0.26–0.97), </a:t>
            </a:r>
            <a:r>
              <a:rPr lang="en-US" sz="1200" b="1" i="0" kern="1200" dirty="0">
                <a:solidFill>
                  <a:schemeClr val="tx1"/>
                </a:solidFill>
                <a:effectLst/>
                <a:latin typeface="+mn-lt"/>
                <a:ea typeface="+mn-ea"/>
                <a:cs typeface="+mn-cs"/>
              </a:rPr>
              <a:t>predominantly a lower risk of developing ascites</a:t>
            </a:r>
            <a:r>
              <a:rPr lang="en-US" sz="1200" b="0" i="0" kern="1200" dirty="0">
                <a:solidFill>
                  <a:schemeClr val="tx1"/>
                </a:solidFill>
                <a:effectLst/>
                <a:latin typeface="+mn-lt"/>
                <a:ea typeface="+mn-ea"/>
                <a:cs typeface="+mn-cs"/>
              </a:rPr>
              <a:t>, recently confirmed in a Bayesian reanalysis.</a:t>
            </a:r>
            <a:r>
              <a:rPr lang="en-US" sz="1200" b="0" i="0" u="none" strike="noStrike" kern="1200" baseline="30000" dirty="0">
                <a:solidFill>
                  <a:schemeClr val="tx1"/>
                </a:solidFill>
                <a:effectLst/>
                <a:latin typeface="+mn-lt"/>
                <a:ea typeface="+mn-ea"/>
                <a:cs typeface="+mn-cs"/>
              </a:rPr>
              <a:t>110</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((((Some caution should be made with applying these findings to all patients with compensated cirrhosis and CSPH because of the unique selection criteria of patients for this study; all patients had confirmed CSPH by HVPG and </a:t>
            </a:r>
            <a:r>
              <a:rPr lang="en-US" sz="1200" b="1" i="0" kern="1200" dirty="0">
                <a:solidFill>
                  <a:schemeClr val="tx1"/>
                </a:solidFill>
                <a:effectLst/>
                <a:latin typeface="+mn-lt"/>
                <a:ea typeface="+mn-ea"/>
                <a:cs typeface="+mn-cs"/>
              </a:rPr>
              <a:t>were not selected for inclusion by NILDA</a:t>
            </a:r>
            <a:r>
              <a:rPr lang="en-US" sz="1200" b="0" i="0" kern="1200" dirty="0">
                <a:solidFill>
                  <a:schemeClr val="tx1"/>
                </a:solidFill>
                <a:effectLst/>
                <a:latin typeface="+mn-lt"/>
                <a:ea typeface="+mn-ea"/>
                <a:cs typeface="+mn-cs"/>
              </a:rPr>
              <a:t>. Additionally, the majority of patients </a:t>
            </a:r>
            <a:r>
              <a:rPr lang="en-US" sz="1200" b="1" i="0" kern="1200" dirty="0">
                <a:solidFill>
                  <a:schemeClr val="tx1"/>
                </a:solidFill>
                <a:effectLst/>
                <a:latin typeface="+mn-lt"/>
                <a:ea typeface="+mn-ea"/>
                <a:cs typeface="+mn-cs"/>
              </a:rPr>
              <a:t>had untreated hepatitis C prior </a:t>
            </a:r>
            <a:r>
              <a:rPr lang="en-US" sz="1200" b="0" i="0" kern="1200" dirty="0">
                <a:solidFill>
                  <a:schemeClr val="tx1"/>
                </a:solidFill>
                <a:effectLst/>
                <a:latin typeface="+mn-lt"/>
                <a:ea typeface="+mn-ea"/>
                <a:cs typeface="+mn-cs"/>
              </a:rPr>
              <a:t>to availability of all-oral direct antiviral therapy, and the effect of </a:t>
            </a:r>
            <a:r>
              <a:rPr lang="en-US" sz="1200" b="1" i="0" kern="1200" dirty="0">
                <a:solidFill>
                  <a:schemeClr val="tx1"/>
                </a:solidFill>
                <a:effectLst/>
                <a:latin typeface="+mn-lt"/>
                <a:ea typeface="+mn-ea"/>
                <a:cs typeface="+mn-cs"/>
              </a:rPr>
              <a:t>ongoing alcohol use was not assessed</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In subgroup analysis, patients with nonalcoholic liver disease and small varices appeared to have greater benefit from carvedilol.)))</a:t>
            </a:r>
          </a:p>
          <a:p>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Primary prophylaxis to prevent variceal hemorrhage in </a:t>
            </a:r>
            <a:r>
              <a:rPr lang="en-US" sz="1200" b="1" i="0" kern="1200" dirty="0" err="1">
                <a:solidFill>
                  <a:schemeClr val="tx1"/>
                </a:solidFill>
                <a:effectLst/>
                <a:latin typeface="+mn-lt"/>
                <a:ea typeface="+mn-ea"/>
                <a:cs typeface="+mn-cs"/>
              </a:rPr>
              <a:t>dACLD</a:t>
            </a:r>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administration of carvedilol </a:t>
            </a:r>
            <a:r>
              <a:rPr lang="en-US" sz="1200" b="1" i="0" kern="1200" dirty="0">
                <a:solidFill>
                  <a:schemeClr val="tx1"/>
                </a:solidFill>
                <a:effectLst/>
                <a:latin typeface="+mn-lt"/>
                <a:ea typeface="+mn-ea"/>
                <a:cs typeface="+mn-cs"/>
              </a:rPr>
              <a:t>in patients with high-risk varices and ascites has been associated to an improved survival in a prospective study (HR, 0.41</a:t>
            </a:r>
            <a:r>
              <a:rPr lang="en-US" sz="1200" b="0" i="0" kern="1200" dirty="0">
                <a:solidFill>
                  <a:schemeClr val="tx1"/>
                </a:solidFill>
                <a:effectLst/>
                <a:latin typeface="+mn-lt"/>
                <a:ea typeface="+mn-ea"/>
                <a:cs typeface="+mn-cs"/>
              </a:rPr>
              <a:t>; 95% CI, 0.19–0.96)</a:t>
            </a:r>
            <a:r>
              <a:rPr lang="en-US" sz="1200" b="0" i="0" u="none" strike="noStrike" kern="1200" baseline="30000" dirty="0">
                <a:solidFill>
                  <a:schemeClr val="tx1"/>
                </a:solidFill>
                <a:effectLst/>
                <a:latin typeface="+mn-lt"/>
                <a:ea typeface="+mn-ea"/>
                <a:cs typeface="+mn-cs"/>
              </a:rPr>
              <a:t>130</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and a retrospective study (HR, 0.61; 95% CI, 0.46–0.81).</a:t>
            </a:r>
            <a:r>
              <a:rPr lang="en-US" sz="1200" b="0" i="0" u="none" strike="noStrike" kern="1200" baseline="30000" dirty="0">
                <a:solidFill>
                  <a:schemeClr val="tx1"/>
                </a:solidFill>
                <a:effectLst/>
                <a:latin typeface="+mn-lt"/>
                <a:ea typeface="+mn-ea"/>
                <a:cs typeface="+mn-cs"/>
              </a:rPr>
              <a:t>131</a:t>
            </a:r>
            <a:r>
              <a:rPr lang="en-US" sz="1200" b="0" i="0" kern="1200" dirty="0">
                <a:solidFill>
                  <a:schemeClr val="tx1"/>
                </a:solidFill>
                <a:effectLst/>
                <a:latin typeface="+mn-lt"/>
                <a:ea typeface="+mn-ea"/>
                <a:cs typeface="+mn-cs"/>
              </a:rPr>
              <a: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 retrospective long-term follow-up of patients included in a previous RCT comparing carvedilol to EVL for primary prophylaxis, in which half of the patients had ascites and approximately two thirds of the patients were CTP class B and C at baseline, found a </a:t>
            </a:r>
            <a:r>
              <a:rPr lang="en-US" sz="1200" b="1" i="0" kern="1200" dirty="0">
                <a:solidFill>
                  <a:schemeClr val="tx1"/>
                </a:solidFill>
                <a:effectLst/>
                <a:latin typeface="+mn-lt"/>
                <a:ea typeface="+mn-ea"/>
                <a:cs typeface="+mn-cs"/>
              </a:rPr>
              <a:t>survival benefit related to randomization to carvedilol compared with EVL (median survival of 7.8 vs. 4.2 y).</a:t>
            </a:r>
            <a:r>
              <a:rPr lang="en-US" sz="1200" b="0" i="0" u="none" strike="noStrike" kern="1200" baseline="30000" dirty="0">
                <a:solidFill>
                  <a:schemeClr val="tx1"/>
                </a:solidFill>
                <a:effectLst/>
                <a:latin typeface="+mn-lt"/>
                <a:ea typeface="+mn-ea"/>
                <a:cs typeface="+mn-cs"/>
              </a:rPr>
              <a:t>132</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This effect could be mediated by a decrease in the incidence of further decompensation among patients who receive NSBB.</a:t>
            </a:r>
            <a:r>
              <a:rPr lang="en-US" sz="1200" b="0" i="0" u="none" strike="noStrike" kern="1200" baseline="30000" dirty="0">
                <a:solidFill>
                  <a:schemeClr val="tx1"/>
                </a:solidFill>
                <a:effectLst/>
                <a:latin typeface="+mn-lt"/>
                <a:ea typeface="+mn-ea"/>
                <a:cs typeface="+mn-cs"/>
              </a:rPr>
              <a:t>15,133–135</a:t>
            </a:r>
          </a:p>
          <a:p>
            <a:endParaRPr lang="en-US" sz="1200" b="0" i="0" u="none" strike="noStrike" kern="1200" baseline="300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After an episode of first AVH, patients are at high risk of rebleeding (up to 60% at 1 y without prophylaxis).</a:t>
            </a:r>
            <a:r>
              <a:rPr lang="en-US" sz="1200" b="0" i="0" u="none" strike="noStrike" kern="1200" baseline="30000" dirty="0">
                <a:solidFill>
                  <a:schemeClr val="tx1"/>
                </a:solidFill>
                <a:effectLst/>
                <a:latin typeface="+mn-lt"/>
                <a:ea typeface="+mn-ea"/>
                <a:cs typeface="+mn-cs"/>
              </a:rPr>
              <a:t>127</a:t>
            </a:r>
            <a:r>
              <a:rPr lang="en-US" sz="1200" b="0" i="0" kern="1200" dirty="0">
                <a:solidFill>
                  <a:schemeClr val="tx1"/>
                </a:solidFill>
                <a:effectLst/>
                <a:latin typeface="+mn-lt"/>
                <a:ea typeface="+mn-ea"/>
                <a:cs typeface="+mn-cs"/>
              </a:rPr>
              <a:t> Secondary prophylaxis to prevent rebleeding should be instituted immediately after control of the index bleed, within 7 days from admission, because the highest risk period for rebleeding is the first 6 weeks after presentation.</a:t>
            </a:r>
            <a:endParaRPr lang="en-US" dirty="0"/>
          </a:p>
        </p:txBody>
      </p:sp>
      <p:sp>
        <p:nvSpPr>
          <p:cNvPr id="4" name="Slide Number Placeholder 3">
            <a:extLst>
              <a:ext uri="{FF2B5EF4-FFF2-40B4-BE49-F238E27FC236}">
                <a16:creationId xmlns:a16="http://schemas.microsoft.com/office/drawing/2014/main" id="{091B74C0-5BC4-0BDC-732C-A54D93E067A4}"/>
              </a:ext>
            </a:extLst>
          </p:cNvPr>
          <p:cNvSpPr>
            <a:spLocks noGrp="1"/>
          </p:cNvSpPr>
          <p:nvPr>
            <p:ph type="sldNum" sz="quarter" idx="5"/>
          </p:nvPr>
        </p:nvSpPr>
        <p:spPr/>
        <p:txBody>
          <a:bodyPr/>
          <a:lstStyle/>
          <a:p>
            <a:fld id="{FD946021-F3BC-2C44-93EC-B2E34AEC9A53}" type="slidenum">
              <a:rPr lang="en-US" smtClean="0"/>
              <a:t>42</a:t>
            </a:fld>
            <a:endParaRPr lang="en-US"/>
          </a:p>
        </p:txBody>
      </p:sp>
    </p:spTree>
    <p:extLst>
      <p:ext uri="{BB962C8B-B14F-4D97-AF65-F5344CB8AC3E}">
        <p14:creationId xmlns:p14="http://schemas.microsoft.com/office/powerpoint/2010/main" val="37177304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519FC-D6B3-3812-6966-5EC1C6C2C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7211E-292E-CCEA-042A-0D2746DE4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270784-F0F2-6AA1-FA0E-8E986999B7A7}"/>
              </a:ext>
            </a:extLst>
          </p:cNvPr>
          <p:cNvSpPr>
            <a:spLocks noGrp="1"/>
          </p:cNvSpPr>
          <p:nvPr>
            <p:ph type="body" idx="1"/>
          </p:nvPr>
        </p:nvSpPr>
        <p:spPr/>
        <p:txBody>
          <a:bodyPr/>
          <a:lstStyle/>
          <a:p>
            <a:pPr lvl="0"/>
            <a:r>
              <a:rPr lang="en-US" sz="1200" b="1" i="0" kern="1200" dirty="0">
                <a:solidFill>
                  <a:schemeClr val="tx1"/>
                </a:solidFill>
                <a:effectLst/>
                <a:latin typeface="+mn-lt"/>
                <a:ea typeface="+mn-ea"/>
                <a:cs typeface="+mn-cs"/>
              </a:rPr>
              <a:t>By extension of the contraindications, we hold the carvedilol in states that are sensitive to iatrogenic bradycardia or beta blockade. Such as states of hypotension, including precursors to sepsis such as infection….</a:t>
            </a:r>
          </a:p>
          <a:p>
            <a:pPr lvl="0"/>
            <a:endParaRPr lang="en-US" sz="1200" b="1" i="0" kern="1200" dirty="0">
              <a:solidFill>
                <a:schemeClr val="tx1"/>
              </a:solidFill>
              <a:effectLst/>
              <a:latin typeface="+mn-lt"/>
              <a:ea typeface="+mn-ea"/>
              <a:cs typeface="+mn-cs"/>
            </a:endParaRPr>
          </a:p>
          <a:p>
            <a:pPr lvl="0"/>
            <a:r>
              <a:rPr lang="en-US" sz="1200" b="1" i="0" kern="1200" dirty="0">
                <a:solidFill>
                  <a:schemeClr val="tx1"/>
                </a:solidFill>
                <a:effectLst/>
                <a:latin typeface="+mn-lt"/>
                <a:ea typeface="+mn-ea"/>
                <a:cs typeface="+mn-cs"/>
              </a:rPr>
              <a:t>And if we need to completely discontinue carvedilol, we should consider if the patient needs EVL.</a:t>
            </a:r>
          </a:p>
          <a:p>
            <a:pPr lvl="0"/>
            <a:endParaRPr lang="en-US" sz="1200" i="1" kern="1200" dirty="0">
              <a:solidFill>
                <a:schemeClr val="tx1"/>
              </a:solidFill>
              <a:effectLst/>
              <a:latin typeface="+mn-lt"/>
              <a:ea typeface="+mn-ea"/>
              <a:cs typeface="+mn-cs"/>
            </a:endParaRP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Diuretic-resistant ascites (Furosemide 160mg, </a:t>
            </a:r>
            <a:r>
              <a:rPr lang="en-US" sz="1200" i="1" kern="1200" dirty="0" err="1">
                <a:solidFill>
                  <a:schemeClr val="tx1"/>
                </a:solidFill>
                <a:effectLst/>
                <a:latin typeface="+mn-lt"/>
                <a:ea typeface="+mn-ea"/>
                <a:cs typeface="+mn-cs"/>
              </a:rPr>
              <a:t>Spirono</a:t>
            </a:r>
            <a:r>
              <a:rPr lang="en-US" sz="1200" i="1" kern="1200" dirty="0">
                <a:solidFill>
                  <a:schemeClr val="tx1"/>
                </a:solidFill>
                <a:effectLst/>
                <a:latin typeface="+mn-lt"/>
                <a:ea typeface="+mn-ea"/>
                <a:cs typeface="+mn-cs"/>
              </a:rPr>
              <a:t> 400mg)</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0C04DBB2-BB0D-B80E-5750-765F8FAF45F5}"/>
              </a:ext>
            </a:extLst>
          </p:cNvPr>
          <p:cNvSpPr>
            <a:spLocks noGrp="1"/>
          </p:cNvSpPr>
          <p:nvPr>
            <p:ph type="sldNum" sz="quarter" idx="5"/>
          </p:nvPr>
        </p:nvSpPr>
        <p:spPr/>
        <p:txBody>
          <a:bodyPr/>
          <a:lstStyle/>
          <a:p>
            <a:fld id="{FD946021-F3BC-2C44-93EC-B2E34AEC9A53}" type="slidenum">
              <a:rPr lang="en-US" smtClean="0"/>
              <a:t>43</a:t>
            </a:fld>
            <a:endParaRPr lang="en-US"/>
          </a:p>
        </p:txBody>
      </p:sp>
    </p:spTree>
    <p:extLst>
      <p:ext uri="{BB962C8B-B14F-4D97-AF65-F5344CB8AC3E}">
        <p14:creationId xmlns:p14="http://schemas.microsoft.com/office/powerpoint/2010/main" val="20801874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3C9E0-9E04-6836-88DD-D87CEF96B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3EA1D8-8A71-173D-34A0-0E1CB1F42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BB81B-42FF-8EBA-FF49-296E1B66A86F}"/>
              </a:ext>
            </a:extLst>
          </p:cNvPr>
          <p:cNvSpPr>
            <a:spLocks noGrp="1"/>
          </p:cNvSpPr>
          <p:nvPr>
            <p:ph type="body" idx="1"/>
          </p:nvPr>
        </p:nvSpPr>
        <p:spPr/>
        <p:txBody>
          <a:bodyPr/>
          <a:lstStyle/>
          <a:p>
            <a:pPr lvl="0"/>
            <a:r>
              <a:rPr lang="en-US" sz="1200" b="1" i="0" kern="1200" dirty="0">
                <a:solidFill>
                  <a:schemeClr val="tx1"/>
                </a:solidFill>
                <a:effectLst/>
                <a:latin typeface="+mn-lt"/>
                <a:ea typeface="+mn-ea"/>
                <a:cs typeface="+mn-cs"/>
              </a:rPr>
              <a:t>By extension of the contraindications, we hold the carvedilol in states that are sensitive to iatrogenic bradycardia or beta blockade. Such as states of hypotension, including precursors to sepsis such as infection….</a:t>
            </a:r>
          </a:p>
          <a:p>
            <a:pPr lvl="0"/>
            <a:endParaRPr lang="en-US" sz="1200" b="1" i="0" kern="1200" dirty="0">
              <a:solidFill>
                <a:schemeClr val="tx1"/>
              </a:solidFill>
              <a:effectLst/>
              <a:latin typeface="+mn-lt"/>
              <a:ea typeface="+mn-ea"/>
              <a:cs typeface="+mn-cs"/>
            </a:endParaRPr>
          </a:p>
          <a:p>
            <a:pPr lvl="0"/>
            <a:r>
              <a:rPr lang="en-US" sz="1200" b="1" i="0" kern="1200" dirty="0">
                <a:solidFill>
                  <a:schemeClr val="tx1"/>
                </a:solidFill>
                <a:effectLst/>
                <a:latin typeface="+mn-lt"/>
                <a:ea typeface="+mn-ea"/>
                <a:cs typeface="+mn-cs"/>
              </a:rPr>
              <a:t>And if we need to completely discontinue carvedilol, we should consider if the patient needs EVL.</a:t>
            </a:r>
          </a:p>
          <a:p>
            <a:pPr lvl="0"/>
            <a:endParaRPr lang="en-US" sz="1200" i="1" kern="1200" dirty="0">
              <a:solidFill>
                <a:schemeClr val="tx1"/>
              </a:solidFill>
              <a:effectLst/>
              <a:latin typeface="+mn-lt"/>
              <a:ea typeface="+mn-ea"/>
              <a:cs typeface="+mn-cs"/>
            </a:endParaRPr>
          </a:p>
          <a:p>
            <a:pPr lvl="0"/>
            <a:endParaRPr lang="en-US" sz="1200" i="1" kern="1200" dirty="0">
              <a:solidFill>
                <a:schemeClr val="tx1"/>
              </a:solidFill>
              <a:effectLst/>
              <a:latin typeface="+mn-lt"/>
              <a:ea typeface="+mn-ea"/>
              <a:cs typeface="+mn-cs"/>
            </a:endParaRPr>
          </a:p>
          <a:p>
            <a:pPr lvl="0"/>
            <a:r>
              <a:rPr lang="en-US" sz="1200" i="1" kern="1200" dirty="0">
                <a:solidFill>
                  <a:schemeClr val="tx1"/>
                </a:solidFill>
                <a:effectLst/>
                <a:latin typeface="+mn-lt"/>
                <a:ea typeface="+mn-ea"/>
                <a:cs typeface="+mn-cs"/>
              </a:rPr>
              <a:t>Diuretic-resistant ascites (Furosemide 160mg, </a:t>
            </a:r>
            <a:r>
              <a:rPr lang="en-US" sz="1200" i="1" kern="1200" dirty="0" err="1">
                <a:solidFill>
                  <a:schemeClr val="tx1"/>
                </a:solidFill>
                <a:effectLst/>
                <a:latin typeface="+mn-lt"/>
                <a:ea typeface="+mn-ea"/>
                <a:cs typeface="+mn-cs"/>
              </a:rPr>
              <a:t>Spirono</a:t>
            </a:r>
            <a:r>
              <a:rPr lang="en-US" sz="1200" i="1" kern="1200" dirty="0">
                <a:solidFill>
                  <a:schemeClr val="tx1"/>
                </a:solidFill>
                <a:effectLst/>
                <a:latin typeface="+mn-lt"/>
                <a:ea typeface="+mn-ea"/>
                <a:cs typeface="+mn-cs"/>
              </a:rPr>
              <a:t> 400mg)</a:t>
            </a:r>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89B0EDF-C775-43EF-D525-9A33A126C2AA}"/>
              </a:ext>
            </a:extLst>
          </p:cNvPr>
          <p:cNvSpPr>
            <a:spLocks noGrp="1"/>
          </p:cNvSpPr>
          <p:nvPr>
            <p:ph type="sldNum" sz="quarter" idx="5"/>
          </p:nvPr>
        </p:nvSpPr>
        <p:spPr/>
        <p:txBody>
          <a:bodyPr/>
          <a:lstStyle/>
          <a:p>
            <a:fld id="{FD946021-F3BC-2C44-93EC-B2E34AEC9A53}" type="slidenum">
              <a:rPr lang="en-US" smtClean="0"/>
              <a:t>44</a:t>
            </a:fld>
            <a:endParaRPr lang="en-US"/>
          </a:p>
        </p:txBody>
      </p:sp>
    </p:spTree>
    <p:extLst>
      <p:ext uri="{BB962C8B-B14F-4D97-AF65-F5344CB8AC3E}">
        <p14:creationId xmlns:p14="http://schemas.microsoft.com/office/powerpoint/2010/main" val="335946396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True failure of primary prophylaxis with NSBB (propranolol or nadolol) is associated with a persistently high risk of rebleeding and death despite addition of EVL</a:t>
            </a:r>
            <a:r>
              <a:rPr lang="en-US" sz="1200" b="0" i="0" u="none" strike="noStrike" kern="1200" baseline="30000" dirty="0">
                <a:solidFill>
                  <a:schemeClr val="tx1"/>
                </a:solidFill>
                <a:effectLst/>
                <a:latin typeface="+mn-lt"/>
                <a:ea typeface="+mn-ea"/>
                <a:cs typeface="+mn-cs"/>
              </a:rPr>
              <a:t>199</a:t>
            </a:r>
            <a:r>
              <a:rPr lang="en-US" sz="1200" b="0" i="0" kern="1200" dirty="0">
                <a:solidFill>
                  <a:schemeClr val="tx1"/>
                </a:solidFill>
                <a:effectLst/>
                <a:latin typeface="+mn-lt"/>
                <a:ea typeface="+mn-ea"/>
                <a:cs typeface="+mn-cs"/>
              </a:rPr>
              <a:t> for secondary prophylaxis.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If endoscopic variceal ligation (EVL) is selected for primary prophylaxis of high-risk varices, EVL should be repeated until all varices are eradicated</a:t>
            </a:r>
            <a:r>
              <a:rPr lang="en-US" sz="1200" b="0" i="0" kern="1200" dirty="0">
                <a:solidFill>
                  <a:schemeClr val="tx1"/>
                </a:solidFill>
                <a:effectLst/>
                <a:latin typeface="+mn-lt"/>
                <a:ea typeface="+mn-ea"/>
                <a:cs typeface="+mn-cs"/>
              </a:rPr>
              <a:t>.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In a prospective randomized trial for secondary prophylaxis, no difference in overall obliteration rates after 3 endoscopy sessions was demonstrated in patients undergoing repeat endoscopy every 2 weeks (at week 2 and week 4) compared with those selected to undergo endoscopy every 8 weeks (at week 8 and week 16), with persistent banding ulcers only observed in the every 2 week arm, and higher rates for reintervention during long-term follow-up required in the every 2 week arm.</a:t>
            </a:r>
            <a:r>
              <a:rPr lang="en-US" sz="1200" b="0" i="0" u="none" strike="noStrike" kern="1200" baseline="30000" dirty="0">
                <a:solidFill>
                  <a:schemeClr val="tx1"/>
                </a:solidFill>
                <a:effectLst/>
                <a:latin typeface="+mn-lt"/>
                <a:ea typeface="+mn-ea"/>
                <a:cs typeface="+mn-cs"/>
              </a:rPr>
              <a:t>125</a:t>
            </a:r>
            <a:r>
              <a:rPr lang="en-US" sz="1200" b="0" i="0" kern="1200" dirty="0">
                <a:solidFill>
                  <a:schemeClr val="tx1"/>
                </a:solidFill>
                <a:effectLst/>
                <a:latin typeface="+mn-lt"/>
                <a:ea typeface="+mn-ea"/>
                <a:cs typeface="+mn-cs"/>
              </a:rPr>
              <a:t> In a more recent study, repeat endoscopy after AVH every 1 week showed no superiority to repeat endoscopy every 2 weeks until eradication with regard to recurrent bleeding, safety, or mortality.</a:t>
            </a:r>
            <a:r>
              <a:rPr lang="en-US" sz="1200" b="0" i="0" u="none" strike="noStrike" kern="1200" baseline="30000" dirty="0">
                <a:solidFill>
                  <a:schemeClr val="tx1"/>
                </a:solidFill>
                <a:effectLst/>
                <a:latin typeface="+mn-lt"/>
                <a:ea typeface="+mn-ea"/>
                <a:cs typeface="+mn-cs"/>
              </a:rPr>
              <a:t>126</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Based on limited data, a recommendation was made for an interval of 2–4 weeks, favoring 4 weeks to allow banding ulcers to heal. After eradication, periodic endoscopy should be repeated every 6–12 months.</a:t>
            </a:r>
            <a:endParaRPr lang="en-US" b="1" dirty="0"/>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***Endoscopy</a:t>
            </a:r>
          </a:p>
          <a:p>
            <a:r>
              <a:rPr lang="en-US" sz="1200" b="0" i="0" kern="1200" dirty="0">
                <a:solidFill>
                  <a:schemeClr val="tx1"/>
                </a:solidFill>
                <a:effectLst/>
                <a:latin typeface="+mn-lt"/>
                <a:ea typeface="+mn-ea"/>
                <a:cs typeface="+mn-cs"/>
              </a:rPr>
              <a:t>In patient with </a:t>
            </a:r>
            <a:r>
              <a:rPr lang="en-US" sz="1200" b="0" i="0" kern="1200" dirty="0" err="1">
                <a:solidFill>
                  <a:schemeClr val="tx1"/>
                </a:solidFill>
                <a:effectLst/>
                <a:latin typeface="+mn-lt"/>
                <a:ea typeface="+mn-ea"/>
                <a:cs typeface="+mn-cs"/>
              </a:rPr>
              <a:t>cACLD</a:t>
            </a:r>
            <a:r>
              <a:rPr lang="en-US" sz="1200" b="0" i="0" kern="1200" dirty="0">
                <a:solidFill>
                  <a:schemeClr val="tx1"/>
                </a:solidFill>
                <a:effectLst/>
                <a:latin typeface="+mn-lt"/>
                <a:ea typeface="+mn-ea"/>
                <a:cs typeface="+mn-cs"/>
              </a:rPr>
              <a:t> with CSPH for whom beta-blockers cannot be safely administered, endoscopic surveillance should be initiated with an intent to prevent first variceal hemorrhage (primary prophylaxis) through prophylactic endoscopic band ligation of high-risk varices. </a:t>
            </a:r>
            <a:r>
              <a:rPr lang="en-US" sz="1200" b="1" i="0" kern="1200" dirty="0">
                <a:solidFill>
                  <a:schemeClr val="tx1"/>
                </a:solidFill>
                <a:effectLst/>
                <a:latin typeface="+mn-lt"/>
                <a:ea typeface="+mn-ea"/>
                <a:cs typeface="+mn-cs"/>
              </a:rPr>
              <a:t>Performance of an endoscopy every 2 years is recommended; however, if cause of the liver disease is under control (alcohol abstinence, weight control, viral suppression or elimination, etc.), endoscopic surveillance may be done every 3 years</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94</a:t>
            </a:r>
            <a:r>
              <a:rPr lang="en-US" sz="1200" b="0" i="0" kern="1200" dirty="0">
                <a:solidFill>
                  <a:schemeClr val="tx1"/>
                </a:solidFill>
                <a:effectLst/>
                <a:latin typeface="+mn-lt"/>
                <a:ea typeface="+mn-ea"/>
                <a:cs typeface="+mn-cs"/>
              </a:rPr>
              <a:t> In some cases, cessation of surveillance may be considered after negative serial endoscopic assessments in the setting of complete disease resolution (e.g., sustained sobriety, SVR after HCV direct-acting antiviral therapy with complete normalization of aspartate aminotransferase and alanine aminotransferase), LSM &lt; 12 kPa, and platelet &gt;150 K/mm</a:t>
            </a:r>
            <a:r>
              <a:rPr lang="en-US" sz="1200" b="0" i="0" kern="1200" baseline="30000" dirty="0">
                <a:solidFill>
                  <a:schemeClr val="tx1"/>
                </a:solidFill>
                <a:effectLst/>
                <a:latin typeface="+mn-lt"/>
                <a:ea typeface="+mn-ea"/>
                <a:cs typeface="+mn-cs"/>
              </a:rPr>
              <a:t>3</a:t>
            </a:r>
            <a:r>
              <a:rPr lang="en-US" sz="1200" b="0" i="0" kern="12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118</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If endoscopic variceal ligation (EVL) is selected for primary prophylaxis of high-risk varices, EVL should be repeated until all varices are eradicated. Intervals between endoscopies evaluated in clinical trials for primary and secondary prophylaxis have ranged from 1 to 8 weeks.</a:t>
            </a:r>
            <a:r>
              <a:rPr lang="en-US" sz="1200" b="0" i="0" u="none" strike="noStrike" kern="1200" baseline="30000" dirty="0">
                <a:solidFill>
                  <a:schemeClr val="tx1"/>
                </a:solidFill>
                <a:effectLst/>
                <a:latin typeface="+mn-lt"/>
                <a:ea typeface="+mn-ea"/>
                <a:cs typeface="+mn-cs"/>
              </a:rPr>
              <a:t>119–124</a:t>
            </a:r>
            <a:r>
              <a:rPr lang="en-US" sz="1200" b="0" i="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45</a:t>
            </a:fld>
            <a:endParaRPr lang="en-US"/>
          </a:p>
        </p:txBody>
      </p:sp>
    </p:spTree>
    <p:extLst>
      <p:ext uri="{BB962C8B-B14F-4D97-AF65-F5344CB8AC3E}">
        <p14:creationId xmlns:p14="http://schemas.microsoft.com/office/powerpoint/2010/main" val="51552880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partial PVT – TIPS to keep the PV open for transplant possibility (restore </a:t>
            </a:r>
            <a:r>
              <a:rPr lang="en-US" dirty="0" err="1"/>
              <a:t>hepatopedal</a:t>
            </a:r>
            <a:r>
              <a:rPr lang="en-US" dirty="0"/>
              <a:t> flow)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TIPS when used as first-line therapy for secondary prophylaxis is associated with lower rebleeding rates compared with EVL + NSBB but has no impact on survival and is associated with higher rates of HE.</a:t>
            </a:r>
            <a:r>
              <a:rPr lang="en-US" sz="1200" b="0" i="0" u="none" strike="noStrike" kern="1200" baseline="30000" dirty="0">
                <a:solidFill>
                  <a:schemeClr val="tx1"/>
                </a:solidFill>
                <a:effectLst/>
                <a:latin typeface="+mn-lt"/>
                <a:ea typeface="+mn-ea"/>
                <a:cs typeface="+mn-cs"/>
              </a:rPr>
              <a:t>201,202</a:t>
            </a:r>
            <a:r>
              <a:rPr lang="en-US" sz="1200" b="0" i="0" kern="1200" dirty="0">
                <a:solidFill>
                  <a:schemeClr val="tx1"/>
                </a:solidFill>
                <a:effectLst/>
                <a:latin typeface="+mn-lt"/>
                <a:ea typeface="+mn-ea"/>
                <a:cs typeface="+mn-cs"/>
              </a:rPr>
              <a:t> Therefore, TIPS placement as first-line approach for secondary prophylaxis should be reserved for patients with other indications for TIPS, such as recurrent/refractory ascites, where it may improve survival.</a:t>
            </a:r>
            <a:r>
              <a:rPr lang="en-US" sz="1200" b="0" i="0" u="none" strike="noStrike" kern="1200" baseline="30000" dirty="0">
                <a:solidFill>
                  <a:schemeClr val="tx1"/>
                </a:solidFill>
                <a:effectLst/>
                <a:latin typeface="+mn-lt"/>
                <a:ea typeface="+mn-ea"/>
                <a:cs typeface="+mn-cs"/>
              </a:rPr>
              <a:t>203</a:t>
            </a:r>
            <a:r>
              <a:rPr lang="en-US" sz="1200" b="0" i="0" kern="1200" dirty="0">
                <a:solidFill>
                  <a:schemeClr val="tx1"/>
                </a:solidFill>
                <a:effectLst/>
                <a:latin typeface="+mn-lt"/>
                <a:ea typeface="+mn-ea"/>
                <a:cs typeface="+mn-cs"/>
              </a:rPr>
              <a:t> The use of TIPS as first option in secondary prophylaxis in other high-risk groups has not been adequately studied so far. TIPS is recommended for patients who rebleed despite adequate secondary prophylaxis, especially those with rebleeding within the first 6 weeks.</a:t>
            </a:r>
            <a:r>
              <a:rPr lang="en-US" sz="1200" b="0" i="0" u="none" strike="noStrike" kern="1200" baseline="30000" dirty="0">
                <a:solidFill>
                  <a:schemeClr val="tx1"/>
                </a:solidFill>
                <a:effectLst/>
                <a:latin typeface="+mn-lt"/>
                <a:ea typeface="+mn-ea"/>
                <a:cs typeface="+mn-cs"/>
              </a:rPr>
              <a:t>204</a:t>
            </a:r>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46</a:t>
            </a:fld>
            <a:endParaRPr lang="en-US"/>
          </a:p>
        </p:txBody>
      </p:sp>
    </p:spTree>
    <p:extLst>
      <p:ext uri="{BB962C8B-B14F-4D97-AF65-F5344CB8AC3E}">
        <p14:creationId xmlns:p14="http://schemas.microsoft.com/office/powerpoint/2010/main" val="20121643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48</a:t>
            </a:fld>
            <a:endParaRPr lang="en-US"/>
          </a:p>
        </p:txBody>
      </p:sp>
    </p:spTree>
    <p:extLst>
      <p:ext uri="{BB962C8B-B14F-4D97-AF65-F5344CB8AC3E}">
        <p14:creationId xmlns:p14="http://schemas.microsoft.com/office/powerpoint/2010/main" val="28921279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E16BD-3F16-1048-DBA6-E4665DF10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B5A301-69F0-CC0F-B65B-8D3AB37AE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78CF6C-37A0-4CD9-9C78-9C8521B35C0A}"/>
              </a:ext>
            </a:extLst>
          </p:cNvPr>
          <p:cNvSpPr>
            <a:spLocks noGrp="1"/>
          </p:cNvSpPr>
          <p:nvPr>
            <p:ph type="body" idx="1"/>
          </p:nvPr>
        </p:nvSpPr>
        <p:spPr/>
        <p:txBody>
          <a:bodyPr/>
          <a:lstStyle/>
          <a:p>
            <a:r>
              <a:rPr lang="en-US" dirty="0"/>
              <a:t>Introductions</a:t>
            </a:r>
          </a:p>
        </p:txBody>
      </p:sp>
      <p:sp>
        <p:nvSpPr>
          <p:cNvPr id="4" name="Slide Number Placeholder 3">
            <a:extLst>
              <a:ext uri="{FF2B5EF4-FFF2-40B4-BE49-F238E27FC236}">
                <a16:creationId xmlns:a16="http://schemas.microsoft.com/office/drawing/2014/main" id="{B14B9C2C-244A-1952-8423-DC4F34BFF5CC}"/>
              </a:ext>
            </a:extLst>
          </p:cNvPr>
          <p:cNvSpPr>
            <a:spLocks noGrp="1"/>
          </p:cNvSpPr>
          <p:nvPr>
            <p:ph type="sldNum" sz="quarter" idx="5"/>
          </p:nvPr>
        </p:nvSpPr>
        <p:spPr/>
        <p:txBody>
          <a:bodyPr/>
          <a:lstStyle/>
          <a:p>
            <a:fld id="{FD946021-F3BC-2C44-93EC-B2E34AEC9A53}" type="slidenum">
              <a:rPr lang="en-US" smtClean="0"/>
              <a:t>49</a:t>
            </a:fld>
            <a:endParaRPr lang="en-US"/>
          </a:p>
        </p:txBody>
      </p:sp>
    </p:spTree>
    <p:extLst>
      <p:ext uri="{BB962C8B-B14F-4D97-AF65-F5344CB8AC3E}">
        <p14:creationId xmlns:p14="http://schemas.microsoft.com/office/powerpoint/2010/main" val="296899954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5A6C1-33BF-7F07-01F8-F9AAE3F7D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C8AAD-CF44-42D8-69AB-D8FC0B0FD8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47FF36-86D7-8B3C-B175-73D2DD511D80}"/>
              </a:ext>
            </a:extLst>
          </p:cNvPr>
          <p:cNvSpPr>
            <a:spLocks noGrp="1"/>
          </p:cNvSpPr>
          <p:nvPr>
            <p:ph type="body" idx="1"/>
          </p:nvPr>
        </p:nvSpPr>
        <p:spPr/>
        <p:txBody>
          <a:bodyPr/>
          <a:lstStyle/>
          <a:p>
            <a:r>
              <a:rPr lang="en-US" dirty="0"/>
              <a:t>Before we jump in, I want to note that we will have a wide range of backgrounds – a strength of our ECHO community! – and as such a wide range of questions. Please feel free to raise your electronic hand, put a question in the chat, or unmute to ask a question. There are no silly questions!</a:t>
            </a:r>
          </a:p>
          <a:p>
            <a:endParaRPr lang="en-US" dirty="0"/>
          </a:p>
        </p:txBody>
      </p:sp>
      <p:sp>
        <p:nvSpPr>
          <p:cNvPr id="4" name="Slide Number Placeholder 3">
            <a:extLst>
              <a:ext uri="{FF2B5EF4-FFF2-40B4-BE49-F238E27FC236}">
                <a16:creationId xmlns:a16="http://schemas.microsoft.com/office/drawing/2014/main" id="{985925C8-E91B-DB84-1ED3-BD454B7301F8}"/>
              </a:ext>
            </a:extLst>
          </p:cNvPr>
          <p:cNvSpPr>
            <a:spLocks noGrp="1"/>
          </p:cNvSpPr>
          <p:nvPr>
            <p:ph type="sldNum" sz="quarter" idx="5"/>
          </p:nvPr>
        </p:nvSpPr>
        <p:spPr/>
        <p:txBody>
          <a:bodyPr/>
          <a:lstStyle/>
          <a:p>
            <a:fld id="{FD946021-F3BC-2C44-93EC-B2E34AEC9A53}" type="slidenum">
              <a:rPr lang="en-US" smtClean="0"/>
              <a:t>50</a:t>
            </a:fld>
            <a:endParaRPr lang="en-US"/>
          </a:p>
        </p:txBody>
      </p:sp>
    </p:spTree>
    <p:extLst>
      <p:ext uri="{BB962C8B-B14F-4D97-AF65-F5344CB8AC3E}">
        <p14:creationId xmlns:p14="http://schemas.microsoft.com/office/powerpoint/2010/main" val="23508080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Cause for admission: HE, lactulose nonadherence ; no cause determined, but did not have a paracentesis?</a:t>
            </a:r>
          </a:p>
        </p:txBody>
      </p:sp>
      <p:sp>
        <p:nvSpPr>
          <p:cNvPr id="4" name="Slide Number Placeholder 3"/>
          <p:cNvSpPr>
            <a:spLocks noGrp="1"/>
          </p:cNvSpPr>
          <p:nvPr>
            <p:ph type="sldNum" sz="quarter" idx="5"/>
          </p:nvPr>
        </p:nvSpPr>
        <p:spPr/>
        <p:txBody>
          <a:bodyPr/>
          <a:lstStyle/>
          <a:p>
            <a:fld id="{FD946021-F3BC-2C44-93EC-B2E34AEC9A53}" type="slidenum">
              <a:rPr lang="en-US" smtClean="0"/>
              <a:t>51</a:t>
            </a:fld>
            <a:endParaRPr lang="en-US"/>
          </a:p>
        </p:txBody>
      </p:sp>
    </p:spTree>
    <p:extLst>
      <p:ext uri="{BB962C8B-B14F-4D97-AF65-F5344CB8AC3E}">
        <p14:creationId xmlns:p14="http://schemas.microsoft.com/office/powerpoint/2010/main" val="246235427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CA644-1A04-3D0C-DB29-FB4EE714E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4E9293-FB6C-1F96-9CAC-5F8E32D64C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205E2-7882-AF90-BEAA-CE9F5CF027E0}"/>
              </a:ext>
            </a:extLst>
          </p:cNvPr>
          <p:cNvSpPr>
            <a:spLocks noGrp="1"/>
          </p:cNvSpPr>
          <p:nvPr>
            <p:ph type="body" idx="1"/>
          </p:nvPr>
        </p:nvSpPr>
        <p:spPr/>
        <p:txBody>
          <a:bodyPr/>
          <a:lstStyle/>
          <a:p>
            <a:r>
              <a:rPr lang="en-US" dirty="0"/>
              <a:t>Cause for admission: HE, lactulose nonadherence ; no cause determined, but did not have a paracentesis?</a:t>
            </a:r>
          </a:p>
        </p:txBody>
      </p:sp>
      <p:sp>
        <p:nvSpPr>
          <p:cNvPr id="4" name="Slide Number Placeholder 3">
            <a:extLst>
              <a:ext uri="{FF2B5EF4-FFF2-40B4-BE49-F238E27FC236}">
                <a16:creationId xmlns:a16="http://schemas.microsoft.com/office/drawing/2014/main" id="{01E9594A-D03D-D206-5D56-C2562F21D98E}"/>
              </a:ext>
            </a:extLst>
          </p:cNvPr>
          <p:cNvSpPr>
            <a:spLocks noGrp="1"/>
          </p:cNvSpPr>
          <p:nvPr>
            <p:ph type="sldNum" sz="quarter" idx="5"/>
          </p:nvPr>
        </p:nvSpPr>
        <p:spPr/>
        <p:txBody>
          <a:bodyPr/>
          <a:lstStyle/>
          <a:p>
            <a:fld id="{FD946021-F3BC-2C44-93EC-B2E34AEC9A53}" type="slidenum">
              <a:rPr lang="en-US" smtClean="0"/>
              <a:t>52</a:t>
            </a:fld>
            <a:endParaRPr lang="en-US"/>
          </a:p>
        </p:txBody>
      </p:sp>
    </p:spTree>
    <p:extLst>
      <p:ext uri="{BB962C8B-B14F-4D97-AF65-F5344CB8AC3E}">
        <p14:creationId xmlns:p14="http://schemas.microsoft.com/office/powerpoint/2010/main" val="27750697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10269-3DD3-78E9-348F-61D99894B4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AFA7C8-65FC-7523-7D4C-AADA3287D2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998AFD-7EB1-1453-9A65-E6C78A1283F5}"/>
              </a:ext>
            </a:extLst>
          </p:cNvPr>
          <p:cNvSpPr>
            <a:spLocks noGrp="1"/>
          </p:cNvSpPr>
          <p:nvPr>
            <p:ph type="body" idx="1"/>
          </p:nvPr>
        </p:nvSpPr>
        <p:spPr/>
        <p:txBody>
          <a:bodyPr/>
          <a:lstStyle/>
          <a:p>
            <a:r>
              <a:rPr lang="en-US" dirty="0"/>
              <a:t>Cause for admission: HE, lactulose nonadherence ; no cause determined, but did not have a paracentesis?</a:t>
            </a:r>
          </a:p>
        </p:txBody>
      </p:sp>
      <p:sp>
        <p:nvSpPr>
          <p:cNvPr id="4" name="Slide Number Placeholder 3">
            <a:extLst>
              <a:ext uri="{FF2B5EF4-FFF2-40B4-BE49-F238E27FC236}">
                <a16:creationId xmlns:a16="http://schemas.microsoft.com/office/drawing/2014/main" id="{8DB9494F-1FBB-FF71-D4C2-368C3B6BC70F}"/>
              </a:ext>
            </a:extLst>
          </p:cNvPr>
          <p:cNvSpPr>
            <a:spLocks noGrp="1"/>
          </p:cNvSpPr>
          <p:nvPr>
            <p:ph type="sldNum" sz="quarter" idx="5"/>
          </p:nvPr>
        </p:nvSpPr>
        <p:spPr/>
        <p:txBody>
          <a:bodyPr/>
          <a:lstStyle/>
          <a:p>
            <a:fld id="{FD946021-F3BC-2C44-93EC-B2E34AEC9A53}" type="slidenum">
              <a:rPr lang="en-US" smtClean="0"/>
              <a:t>53</a:t>
            </a:fld>
            <a:endParaRPr lang="en-US"/>
          </a:p>
        </p:txBody>
      </p:sp>
    </p:spTree>
    <p:extLst>
      <p:ext uri="{BB962C8B-B14F-4D97-AF65-F5344CB8AC3E}">
        <p14:creationId xmlns:p14="http://schemas.microsoft.com/office/powerpoint/2010/main" val="30574184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Hepatitis A (HAV)</a:t>
            </a:r>
          </a:p>
          <a:p>
            <a:r>
              <a:rPr lang="en-US" b="1" dirty="0"/>
              <a:t>Why:</a:t>
            </a:r>
            <a:r>
              <a:rPr lang="en-US" dirty="0"/>
              <a:t> Acute HAV can cause fulminant liver failure in cirrhosis.</a:t>
            </a:r>
          </a:p>
          <a:p>
            <a:r>
              <a:rPr lang="en-US" b="1" dirty="0"/>
              <a:t>Schedule:</a:t>
            </a:r>
            <a:r>
              <a:rPr lang="en-US" dirty="0"/>
              <a:t> 2-dose series (0 and 6–12 months).</a:t>
            </a:r>
          </a:p>
          <a:p>
            <a:r>
              <a:rPr lang="en-US" b="1" dirty="0"/>
              <a:t>Check immunity</a:t>
            </a:r>
            <a:r>
              <a:rPr lang="en-US" dirty="0"/>
              <a:t> first if prior exposure possible.</a:t>
            </a:r>
          </a:p>
          <a:p>
            <a:endParaRPr lang="en-US" dirty="0"/>
          </a:p>
          <a:p>
            <a:r>
              <a:rPr lang="en-US" b="1" dirty="0"/>
              <a:t>Hepatitis B (HBV)</a:t>
            </a:r>
          </a:p>
          <a:p>
            <a:r>
              <a:rPr lang="en-US" b="1" dirty="0"/>
              <a:t>Why:</a:t>
            </a:r>
            <a:r>
              <a:rPr lang="en-US" dirty="0"/>
              <a:t> HBV superinfection dramatically worsens outcomes.</a:t>
            </a:r>
          </a:p>
          <a:p>
            <a:r>
              <a:rPr lang="en-US" b="1" dirty="0"/>
              <a:t>Schedule options:</a:t>
            </a:r>
            <a:endParaRPr lang="en-US" dirty="0"/>
          </a:p>
          <a:p>
            <a:pPr lvl="1"/>
            <a:r>
              <a:rPr lang="en-US" dirty="0"/>
              <a:t>Standard 3-dose series (0, 1, 6 months), </a:t>
            </a:r>
            <a:r>
              <a:rPr lang="en-US" b="1" dirty="0"/>
              <a:t>or</a:t>
            </a:r>
            <a:endParaRPr lang="en-US" dirty="0"/>
          </a:p>
          <a:p>
            <a:pPr lvl="1"/>
            <a:r>
              <a:rPr lang="en-US" dirty="0"/>
              <a:t>High-dose or 2-dose recombinant (e.g., </a:t>
            </a:r>
            <a:r>
              <a:rPr lang="en-US" dirty="0" err="1"/>
              <a:t>Heplisav</a:t>
            </a:r>
            <a:r>
              <a:rPr lang="en-US" dirty="0"/>
              <a:t>-B) for better immunogenicity.</a:t>
            </a:r>
          </a:p>
          <a:p>
            <a:r>
              <a:rPr lang="en-US" b="1" dirty="0"/>
              <a:t>Check anti-HBs</a:t>
            </a:r>
            <a:r>
              <a:rPr lang="en-US" dirty="0"/>
              <a:t> after series; boosters may be needed if poor response.</a:t>
            </a:r>
          </a:p>
          <a:p>
            <a:endParaRPr lang="en-US" dirty="0"/>
          </a:p>
          <a:p>
            <a:r>
              <a:rPr lang="en-US" b="1" dirty="0"/>
              <a:t>Influenza (Annual)</a:t>
            </a:r>
          </a:p>
          <a:p>
            <a:r>
              <a:rPr lang="en-US" b="1" dirty="0"/>
              <a:t>Why:</a:t>
            </a:r>
            <a:r>
              <a:rPr lang="en-US" dirty="0"/>
              <a:t> Cirrhosis increases risk of complications from flu.</a:t>
            </a:r>
          </a:p>
          <a:p>
            <a:r>
              <a:rPr lang="en-US" b="1" dirty="0"/>
              <a:t>Recommendation:</a:t>
            </a:r>
            <a:r>
              <a:rPr lang="en-US" dirty="0"/>
              <a:t> </a:t>
            </a:r>
            <a:r>
              <a:rPr lang="en-US" b="1" dirty="0"/>
              <a:t>Annual</a:t>
            </a:r>
            <a:r>
              <a:rPr lang="en-US" dirty="0"/>
              <a:t> inactivated influenza vaccine.</a:t>
            </a:r>
          </a:p>
          <a:p>
            <a:endParaRPr lang="en-US" dirty="0"/>
          </a:p>
          <a:p>
            <a:r>
              <a:rPr lang="en-US" b="1" dirty="0"/>
              <a:t>For immunocompromising conditions including chronic liver disease:</a:t>
            </a:r>
          </a:p>
          <a:p>
            <a:r>
              <a:rPr lang="en-US" dirty="0"/>
              <a:t>Use </a:t>
            </a:r>
            <a:r>
              <a:rPr lang="en-US" b="1" dirty="0"/>
              <a:t>one of these pathways</a:t>
            </a:r>
            <a:r>
              <a:rPr lang="en-US" dirty="0"/>
              <a:t>:</a:t>
            </a:r>
          </a:p>
          <a:p>
            <a:r>
              <a:rPr lang="en-US" b="1" dirty="0"/>
              <a:t>PCV20</a:t>
            </a:r>
            <a:r>
              <a:rPr lang="en-US" dirty="0"/>
              <a:t> once </a:t>
            </a:r>
            <a:r>
              <a:rPr lang="en-US" b="1" dirty="0"/>
              <a:t>(preferred for simplicity)</a:t>
            </a:r>
            <a:br>
              <a:rPr lang="en-US" dirty="0"/>
            </a:br>
            <a:r>
              <a:rPr lang="en-US" b="1" dirty="0"/>
              <a:t>OR</a:t>
            </a:r>
            <a:endParaRPr lang="en-US" dirty="0"/>
          </a:p>
          <a:p>
            <a:r>
              <a:rPr lang="en-US" b="1" dirty="0"/>
              <a:t>PCV15</a:t>
            </a:r>
            <a:r>
              <a:rPr lang="en-US" dirty="0"/>
              <a:t> followed by </a:t>
            </a:r>
            <a:r>
              <a:rPr lang="en-US" b="1" dirty="0"/>
              <a:t>PPSV23</a:t>
            </a:r>
            <a:r>
              <a:rPr lang="en-US" dirty="0"/>
              <a:t> at least 1 year later.</a:t>
            </a:r>
          </a:p>
          <a:p>
            <a:r>
              <a:rPr lang="en-US" dirty="0"/>
              <a:t>(If a patient already had PPSV23 previously, recommendations adjust—usually give PCV20 or PCV15 depending on timing.)</a:t>
            </a:r>
          </a:p>
          <a:p>
            <a:endParaRPr lang="en-US" dirty="0"/>
          </a:p>
          <a:p>
            <a:r>
              <a:rPr lang="en-US" b="1" dirty="0"/>
              <a:t>COVID-19 Vaccination</a:t>
            </a:r>
          </a:p>
          <a:p>
            <a:r>
              <a:rPr lang="en-US" b="1" dirty="0"/>
              <a:t>Why:</a:t>
            </a:r>
            <a:r>
              <a:rPr lang="en-US" dirty="0"/>
              <a:t> Cirrhosis increases risk of severe disease.</a:t>
            </a:r>
          </a:p>
          <a:p>
            <a:r>
              <a:rPr lang="en-US" b="1" dirty="0"/>
              <a:t>Recommendation:</a:t>
            </a:r>
            <a:r>
              <a:rPr lang="en-US" dirty="0"/>
              <a:t> Stay </a:t>
            </a:r>
            <a:r>
              <a:rPr lang="en-US" b="1" dirty="0"/>
              <a:t>up-to-date</a:t>
            </a:r>
            <a:r>
              <a:rPr lang="en-US" dirty="0"/>
              <a:t> with current COVID vaccine schedules and boosters.</a:t>
            </a:r>
          </a:p>
          <a:p>
            <a:endParaRPr lang="en-US" dirty="0"/>
          </a:p>
          <a:p>
            <a:r>
              <a:rPr lang="en-US" b="1" dirty="0"/>
              <a:t>Tdap / Td</a:t>
            </a:r>
          </a:p>
          <a:p>
            <a:r>
              <a:rPr lang="en-US" b="1" dirty="0"/>
              <a:t>Why:</a:t>
            </a:r>
            <a:r>
              <a:rPr lang="en-US" dirty="0"/>
              <a:t> Standard adult protection; cirrhosis itself doesn’t modify schedule.</a:t>
            </a:r>
          </a:p>
          <a:p>
            <a:r>
              <a:rPr lang="en-US" b="1" dirty="0"/>
              <a:t>Recommendation:</a:t>
            </a:r>
            <a:endParaRPr lang="en-US" dirty="0"/>
          </a:p>
          <a:p>
            <a:pPr lvl="1"/>
            <a:r>
              <a:rPr lang="en-US" dirty="0"/>
              <a:t>1 dose of </a:t>
            </a:r>
            <a:r>
              <a:rPr lang="en-US" b="1" dirty="0"/>
              <a:t>Tdap</a:t>
            </a:r>
            <a:r>
              <a:rPr lang="en-US" dirty="0"/>
              <a:t> in adulthood</a:t>
            </a:r>
          </a:p>
          <a:p>
            <a:pPr lvl="1"/>
            <a:r>
              <a:rPr lang="en-US" b="1" dirty="0"/>
              <a:t>Td or Tdap every 10 years</a:t>
            </a:r>
            <a:r>
              <a:rPr lang="en-US" dirty="0"/>
              <a:t> thereafter.</a:t>
            </a:r>
          </a:p>
          <a:p>
            <a:endParaRPr lang="en-US" dirty="0"/>
          </a:p>
          <a:p>
            <a:r>
              <a:rPr lang="en-US" b="1" dirty="0"/>
              <a:t>Shingles (Herpes Zoster) – Recombinant zoster (Shingrix)</a:t>
            </a:r>
          </a:p>
          <a:p>
            <a:r>
              <a:rPr lang="en-US" b="1" dirty="0"/>
              <a:t>Recommendation:</a:t>
            </a:r>
            <a:endParaRPr lang="en-US" dirty="0"/>
          </a:p>
          <a:p>
            <a:pPr lvl="1"/>
            <a:r>
              <a:rPr lang="en-US" dirty="0"/>
              <a:t>Adults </a:t>
            </a:r>
            <a:r>
              <a:rPr lang="en-US" b="1" dirty="0"/>
              <a:t>50+</a:t>
            </a:r>
            <a:r>
              <a:rPr lang="en-US" dirty="0"/>
              <a:t> (2-dose series)</a:t>
            </a:r>
          </a:p>
          <a:p>
            <a:pPr lvl="1"/>
            <a:r>
              <a:rPr lang="en-US" dirty="0"/>
              <a:t>Also indicated at </a:t>
            </a:r>
            <a:r>
              <a:rPr lang="en-US" b="1" dirty="0"/>
              <a:t>19+</a:t>
            </a:r>
            <a:r>
              <a:rPr lang="en-US" dirty="0"/>
              <a:t> if immunocompromised (decompensated cirrhosis is often treated as such).</a:t>
            </a:r>
          </a:p>
          <a:p>
            <a:endParaRPr lang="en-US" dirty="0"/>
          </a:p>
          <a:p>
            <a:r>
              <a:rPr lang="en-US" b="1" dirty="0"/>
              <a:t>MMR and Varicella (IF nonimmune)</a:t>
            </a:r>
          </a:p>
          <a:p>
            <a:r>
              <a:rPr lang="en-US" b="1" dirty="0"/>
              <a:t>Only for immune-naïve, non-pregnant adults without contraindications.</a:t>
            </a:r>
            <a:endParaRPr lang="en-US" dirty="0"/>
          </a:p>
          <a:p>
            <a:r>
              <a:rPr lang="en-US" b="1" dirty="0"/>
              <a:t>Important:</a:t>
            </a:r>
            <a:r>
              <a:rPr lang="en-US" dirty="0"/>
              <a:t> Live vaccines should </a:t>
            </a:r>
            <a:r>
              <a:rPr lang="en-US" b="1" dirty="0"/>
              <a:t>not</a:t>
            </a:r>
            <a:r>
              <a:rPr lang="en-US" dirty="0"/>
              <a:t> be given in patients with significant immunosuppression (e.g., some transplant candidates).</a:t>
            </a:r>
          </a:p>
          <a:p>
            <a:endParaRPr lang="en-US" dirty="0"/>
          </a:p>
          <a:p>
            <a:r>
              <a:rPr lang="en-US" b="1" dirty="0"/>
              <a:t>HPV (if age-eligible)</a:t>
            </a:r>
          </a:p>
          <a:p>
            <a:r>
              <a:rPr lang="en-US" dirty="0"/>
              <a:t>Routine through </a:t>
            </a:r>
            <a:r>
              <a:rPr lang="en-US" b="1" dirty="0"/>
              <a:t>age 26</a:t>
            </a:r>
            <a:r>
              <a:rPr lang="en-US" dirty="0"/>
              <a:t>, and shared decision-making </a:t>
            </a:r>
            <a:r>
              <a:rPr lang="en-US" b="1" dirty="0"/>
              <a:t>26–45</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55</a:t>
            </a:fld>
            <a:endParaRPr lang="en-US"/>
          </a:p>
        </p:txBody>
      </p:sp>
    </p:spTree>
    <p:extLst>
      <p:ext uri="{BB962C8B-B14F-4D97-AF65-F5344CB8AC3E}">
        <p14:creationId xmlns:p14="http://schemas.microsoft.com/office/powerpoint/2010/main" val="406062971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B98FB-F744-5ABC-61B8-053C3BABD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01BBF-0746-235D-AB53-7DE985E63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96305-236E-827A-50F6-D68FCE4BA899}"/>
              </a:ext>
            </a:extLst>
          </p:cNvPr>
          <p:cNvSpPr>
            <a:spLocks noGrp="1"/>
          </p:cNvSpPr>
          <p:nvPr>
            <p:ph type="body" idx="1"/>
          </p:nvPr>
        </p:nvSpPr>
        <p:spPr/>
        <p:txBody>
          <a:bodyPr/>
          <a:lstStyle/>
          <a:p>
            <a:r>
              <a:rPr lang="en-US" b="1" dirty="0"/>
              <a:t>Hepatitis A (HAV)</a:t>
            </a:r>
          </a:p>
          <a:p>
            <a:r>
              <a:rPr lang="en-US" b="1" dirty="0"/>
              <a:t>Why:</a:t>
            </a:r>
            <a:r>
              <a:rPr lang="en-US" dirty="0"/>
              <a:t> Acute HAV can cause fulminant liver failure in cirrhosis.</a:t>
            </a:r>
          </a:p>
          <a:p>
            <a:r>
              <a:rPr lang="en-US" b="1" dirty="0"/>
              <a:t>Schedule:</a:t>
            </a:r>
            <a:r>
              <a:rPr lang="en-US" dirty="0"/>
              <a:t> 2-dose series (0 and 6–12 months).</a:t>
            </a:r>
          </a:p>
          <a:p>
            <a:r>
              <a:rPr lang="en-US" b="1" dirty="0"/>
              <a:t>Check immunity</a:t>
            </a:r>
            <a:r>
              <a:rPr lang="en-US" dirty="0"/>
              <a:t> first if prior exposure possible.</a:t>
            </a:r>
          </a:p>
          <a:p>
            <a:endParaRPr lang="en-US" dirty="0"/>
          </a:p>
          <a:p>
            <a:r>
              <a:rPr lang="en-US" b="1" dirty="0"/>
              <a:t>Hepatitis B (HBV)</a:t>
            </a:r>
          </a:p>
          <a:p>
            <a:r>
              <a:rPr lang="en-US" b="1" dirty="0"/>
              <a:t>Why:</a:t>
            </a:r>
            <a:r>
              <a:rPr lang="en-US" dirty="0"/>
              <a:t> HBV superinfection dramatically worsens outcomes.</a:t>
            </a:r>
          </a:p>
          <a:p>
            <a:r>
              <a:rPr lang="en-US" b="1" dirty="0"/>
              <a:t>Schedule options:</a:t>
            </a:r>
            <a:endParaRPr lang="en-US" dirty="0"/>
          </a:p>
          <a:p>
            <a:pPr lvl="1"/>
            <a:r>
              <a:rPr lang="en-US" dirty="0"/>
              <a:t>Standard 3-dose series (0, 1, 6 months), </a:t>
            </a:r>
            <a:r>
              <a:rPr lang="en-US" b="1" dirty="0"/>
              <a:t>or</a:t>
            </a:r>
            <a:endParaRPr lang="en-US" dirty="0"/>
          </a:p>
          <a:p>
            <a:pPr lvl="1"/>
            <a:r>
              <a:rPr lang="en-US" dirty="0"/>
              <a:t>High-dose or 2-dose recombinant (e.g., </a:t>
            </a:r>
            <a:r>
              <a:rPr lang="en-US" dirty="0" err="1"/>
              <a:t>Heplisav</a:t>
            </a:r>
            <a:r>
              <a:rPr lang="en-US" dirty="0"/>
              <a:t>-B) for better immunogenicity.</a:t>
            </a:r>
          </a:p>
          <a:p>
            <a:r>
              <a:rPr lang="en-US" b="1" dirty="0"/>
              <a:t>Check anti-HBs</a:t>
            </a:r>
            <a:r>
              <a:rPr lang="en-US" dirty="0"/>
              <a:t> after series; boosters may be needed if poor response.</a:t>
            </a:r>
          </a:p>
          <a:p>
            <a:endParaRPr lang="en-US" dirty="0"/>
          </a:p>
          <a:p>
            <a:r>
              <a:rPr lang="en-US" b="1" dirty="0"/>
              <a:t>Influenza (Annual)</a:t>
            </a:r>
          </a:p>
          <a:p>
            <a:r>
              <a:rPr lang="en-US" b="1" dirty="0"/>
              <a:t>Why:</a:t>
            </a:r>
            <a:r>
              <a:rPr lang="en-US" dirty="0"/>
              <a:t> Cirrhosis increases risk of complications from flu.</a:t>
            </a:r>
          </a:p>
          <a:p>
            <a:r>
              <a:rPr lang="en-US" b="1" dirty="0"/>
              <a:t>Recommendation:</a:t>
            </a:r>
            <a:r>
              <a:rPr lang="en-US" dirty="0"/>
              <a:t> </a:t>
            </a:r>
            <a:r>
              <a:rPr lang="en-US" b="1" dirty="0"/>
              <a:t>Annual</a:t>
            </a:r>
            <a:r>
              <a:rPr lang="en-US" dirty="0"/>
              <a:t> inactivated influenza vaccine.</a:t>
            </a:r>
          </a:p>
          <a:p>
            <a:endParaRPr lang="en-US" dirty="0"/>
          </a:p>
          <a:p>
            <a:r>
              <a:rPr lang="en-US" b="1" dirty="0"/>
              <a:t>For immunocompromising conditions including chronic liver disease:</a:t>
            </a:r>
          </a:p>
          <a:p>
            <a:r>
              <a:rPr lang="en-US" dirty="0"/>
              <a:t>Use </a:t>
            </a:r>
            <a:r>
              <a:rPr lang="en-US" b="1" dirty="0"/>
              <a:t>one of these pathways</a:t>
            </a:r>
            <a:r>
              <a:rPr lang="en-US" dirty="0"/>
              <a:t>:</a:t>
            </a:r>
          </a:p>
          <a:p>
            <a:r>
              <a:rPr lang="en-US" b="1" dirty="0"/>
              <a:t>PCV20</a:t>
            </a:r>
            <a:r>
              <a:rPr lang="en-US" dirty="0"/>
              <a:t> once </a:t>
            </a:r>
            <a:r>
              <a:rPr lang="en-US" b="1" dirty="0"/>
              <a:t>(preferred for simplicity)</a:t>
            </a:r>
            <a:br>
              <a:rPr lang="en-US" dirty="0"/>
            </a:br>
            <a:r>
              <a:rPr lang="en-US" b="1" dirty="0"/>
              <a:t>OR</a:t>
            </a:r>
            <a:endParaRPr lang="en-US" dirty="0"/>
          </a:p>
          <a:p>
            <a:r>
              <a:rPr lang="en-US" b="1" dirty="0"/>
              <a:t>PCV15</a:t>
            </a:r>
            <a:r>
              <a:rPr lang="en-US" dirty="0"/>
              <a:t> followed by </a:t>
            </a:r>
            <a:r>
              <a:rPr lang="en-US" b="1" dirty="0"/>
              <a:t>PPSV23</a:t>
            </a:r>
            <a:r>
              <a:rPr lang="en-US" dirty="0"/>
              <a:t> at least 1 year later.</a:t>
            </a:r>
          </a:p>
          <a:p>
            <a:r>
              <a:rPr lang="en-US" dirty="0"/>
              <a:t>(If a patient already had PPSV23 previously, recommendations adjust—usually give PCV20 or PCV15 depending on timing.)</a:t>
            </a:r>
          </a:p>
          <a:p>
            <a:endParaRPr lang="en-US" dirty="0"/>
          </a:p>
          <a:p>
            <a:r>
              <a:rPr lang="en-US" b="1" dirty="0"/>
              <a:t>COVID-19 Vaccination</a:t>
            </a:r>
          </a:p>
          <a:p>
            <a:r>
              <a:rPr lang="en-US" b="1" dirty="0"/>
              <a:t>Why:</a:t>
            </a:r>
            <a:r>
              <a:rPr lang="en-US" dirty="0"/>
              <a:t> Cirrhosis increases risk of severe disease.</a:t>
            </a:r>
          </a:p>
          <a:p>
            <a:r>
              <a:rPr lang="en-US" b="1" dirty="0"/>
              <a:t>Recommendation:</a:t>
            </a:r>
            <a:r>
              <a:rPr lang="en-US" dirty="0"/>
              <a:t> Stay </a:t>
            </a:r>
            <a:r>
              <a:rPr lang="en-US" b="1" dirty="0"/>
              <a:t>up-to-date</a:t>
            </a:r>
            <a:r>
              <a:rPr lang="en-US" dirty="0"/>
              <a:t> with current COVID vaccine schedules and boosters.</a:t>
            </a:r>
          </a:p>
          <a:p>
            <a:endParaRPr lang="en-US" dirty="0"/>
          </a:p>
          <a:p>
            <a:r>
              <a:rPr lang="en-US" b="1" dirty="0"/>
              <a:t>Tdap / Td</a:t>
            </a:r>
          </a:p>
          <a:p>
            <a:r>
              <a:rPr lang="en-US" b="1" dirty="0"/>
              <a:t>Why:</a:t>
            </a:r>
            <a:r>
              <a:rPr lang="en-US" dirty="0"/>
              <a:t> Standard adult protection; cirrhosis itself doesn’t modify schedule.</a:t>
            </a:r>
          </a:p>
          <a:p>
            <a:r>
              <a:rPr lang="en-US" b="1" dirty="0"/>
              <a:t>Recommendation:</a:t>
            </a:r>
            <a:endParaRPr lang="en-US" dirty="0"/>
          </a:p>
          <a:p>
            <a:pPr lvl="1"/>
            <a:r>
              <a:rPr lang="en-US" dirty="0"/>
              <a:t>1 dose of </a:t>
            </a:r>
            <a:r>
              <a:rPr lang="en-US" b="1" dirty="0"/>
              <a:t>Tdap</a:t>
            </a:r>
            <a:r>
              <a:rPr lang="en-US" dirty="0"/>
              <a:t> in adulthood</a:t>
            </a:r>
          </a:p>
          <a:p>
            <a:pPr lvl="1"/>
            <a:r>
              <a:rPr lang="en-US" b="1" dirty="0"/>
              <a:t>Td or Tdap every 10 years</a:t>
            </a:r>
            <a:r>
              <a:rPr lang="en-US" dirty="0"/>
              <a:t> thereafter.</a:t>
            </a:r>
          </a:p>
          <a:p>
            <a:endParaRPr lang="en-US" dirty="0"/>
          </a:p>
          <a:p>
            <a:r>
              <a:rPr lang="en-US" b="1" dirty="0"/>
              <a:t>Shingles (Herpes Zoster) – Recombinant zoster (Shingrix)</a:t>
            </a:r>
          </a:p>
          <a:p>
            <a:r>
              <a:rPr lang="en-US" b="1" dirty="0"/>
              <a:t>Recommendation:</a:t>
            </a:r>
            <a:endParaRPr lang="en-US" dirty="0"/>
          </a:p>
          <a:p>
            <a:pPr lvl="1"/>
            <a:r>
              <a:rPr lang="en-US" dirty="0"/>
              <a:t>Adults </a:t>
            </a:r>
            <a:r>
              <a:rPr lang="en-US" b="1" dirty="0"/>
              <a:t>50+</a:t>
            </a:r>
            <a:r>
              <a:rPr lang="en-US" dirty="0"/>
              <a:t> (2-dose series)</a:t>
            </a:r>
          </a:p>
          <a:p>
            <a:pPr lvl="1"/>
            <a:r>
              <a:rPr lang="en-US" dirty="0"/>
              <a:t>Also indicated at </a:t>
            </a:r>
            <a:r>
              <a:rPr lang="en-US" b="1" dirty="0"/>
              <a:t>19+</a:t>
            </a:r>
            <a:r>
              <a:rPr lang="en-US" dirty="0"/>
              <a:t> if immunocompromised (decompensated cirrhosis is often treated as such).</a:t>
            </a:r>
          </a:p>
          <a:p>
            <a:endParaRPr lang="en-US" dirty="0"/>
          </a:p>
          <a:p>
            <a:r>
              <a:rPr lang="en-US" b="1" dirty="0"/>
              <a:t>MMR and Varicella (IF nonimmune)</a:t>
            </a:r>
          </a:p>
          <a:p>
            <a:r>
              <a:rPr lang="en-US" b="1" dirty="0"/>
              <a:t>Only for immune-naïve, non-pregnant adults without contraindications.</a:t>
            </a:r>
            <a:endParaRPr lang="en-US" dirty="0"/>
          </a:p>
          <a:p>
            <a:r>
              <a:rPr lang="en-US" b="1" dirty="0"/>
              <a:t>Important:</a:t>
            </a:r>
            <a:r>
              <a:rPr lang="en-US" dirty="0"/>
              <a:t> Live vaccines should </a:t>
            </a:r>
            <a:r>
              <a:rPr lang="en-US" b="1" dirty="0"/>
              <a:t>not</a:t>
            </a:r>
            <a:r>
              <a:rPr lang="en-US" dirty="0"/>
              <a:t> be given in patients with significant immunosuppression (e.g., some transplant candidates).</a:t>
            </a:r>
          </a:p>
          <a:p>
            <a:endParaRPr lang="en-US" dirty="0"/>
          </a:p>
          <a:p>
            <a:r>
              <a:rPr lang="en-US" b="1" dirty="0"/>
              <a:t>HPV (if age-eligible)</a:t>
            </a:r>
          </a:p>
          <a:p>
            <a:r>
              <a:rPr lang="en-US" dirty="0"/>
              <a:t>Routine through </a:t>
            </a:r>
            <a:r>
              <a:rPr lang="en-US" b="1" dirty="0"/>
              <a:t>age 26</a:t>
            </a:r>
            <a:r>
              <a:rPr lang="en-US" dirty="0"/>
              <a:t>, and shared decision-making </a:t>
            </a:r>
            <a:r>
              <a:rPr lang="en-US" b="1" dirty="0"/>
              <a:t>26–45</a:t>
            </a:r>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E6D05DE6-021B-1E1B-54EF-7E85B082E6CB}"/>
              </a:ext>
            </a:extLst>
          </p:cNvPr>
          <p:cNvSpPr>
            <a:spLocks noGrp="1"/>
          </p:cNvSpPr>
          <p:nvPr>
            <p:ph type="sldNum" sz="quarter" idx="5"/>
          </p:nvPr>
        </p:nvSpPr>
        <p:spPr/>
        <p:txBody>
          <a:bodyPr/>
          <a:lstStyle/>
          <a:p>
            <a:fld id="{FD946021-F3BC-2C44-93EC-B2E34AEC9A53}" type="slidenum">
              <a:rPr lang="en-US" smtClean="0"/>
              <a:t>56</a:t>
            </a:fld>
            <a:endParaRPr lang="en-US"/>
          </a:p>
        </p:txBody>
      </p:sp>
    </p:spTree>
    <p:extLst>
      <p:ext uri="{BB962C8B-B14F-4D97-AF65-F5344CB8AC3E}">
        <p14:creationId xmlns:p14="http://schemas.microsoft.com/office/powerpoint/2010/main" val="19745151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Malnutrition - </a:t>
            </a:r>
            <a:r>
              <a:rPr lang="en-US" sz="1200" b="0" i="0" kern="1200" dirty="0">
                <a:solidFill>
                  <a:schemeClr val="tx1"/>
                </a:solidFill>
                <a:effectLst/>
                <a:latin typeface="+mn-lt"/>
                <a:ea typeface="+mn-ea"/>
                <a:cs typeface="+mn-cs"/>
              </a:rPr>
              <a:t>A clinical syndrome that results from deficiencies or excesses of nutrient intake, imbalance of essential nutrients, or impaired nutrient use</a:t>
            </a:r>
            <a:r>
              <a:rPr lang="en-US" sz="1200" b="0" i="0" kern="1200" baseline="300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4</a:t>
            </a:r>
            <a:r>
              <a:rPr lang="en-US" sz="1200" b="0" i="0" kern="1200" baseline="30000" dirty="0">
                <a:solidFill>
                  <a:schemeClr val="tx1"/>
                </a:solidFill>
                <a:effectLst/>
                <a:latin typeface="+mn-lt"/>
                <a:ea typeface="+mn-ea"/>
                <a:cs typeface="+mn-cs"/>
              </a:rPr>
              <a:t>)</a:t>
            </a:r>
          </a:p>
          <a:p>
            <a:r>
              <a:rPr lang="en-US" sz="1200" b="0" i="0" kern="1200" baseline="300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An imbalance (deficiency or excess) of nutrients that causes measurable adverse effects on tissue/body form (body shape, size, composition) or function and/or clinical outcome</a:t>
            </a:r>
            <a:r>
              <a:rPr lang="en-US" sz="1200" b="0" i="0" kern="1200" baseline="300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1</a:t>
            </a:r>
            <a:r>
              <a:rPr lang="en-US" sz="1200" b="0" i="0" kern="1200" baseline="30000" dirty="0">
                <a:solidFill>
                  <a:schemeClr val="tx1"/>
                </a:solidFill>
                <a:effectLst/>
                <a:latin typeface="+mn-lt"/>
                <a:ea typeface="+mn-ea"/>
                <a:cs typeface="+mn-cs"/>
              </a:rPr>
              <a:t>)</a:t>
            </a:r>
          </a:p>
          <a:p>
            <a:r>
              <a:rPr lang="en-US" sz="1200" b="0" i="0" kern="1200" dirty="0">
                <a:solidFill>
                  <a:schemeClr val="tx1"/>
                </a:solidFill>
                <a:effectLst/>
                <a:latin typeface="+mn-lt"/>
                <a:ea typeface="+mn-ea"/>
                <a:cs typeface="+mn-cs"/>
              </a:rPr>
              <a:t>Frailty - A clinical state of decreased physiologic reserve and increased vulnerability to health stressors</a:t>
            </a:r>
            <a:r>
              <a:rPr lang="en-US" sz="1200" b="0" i="0" kern="1200" baseline="300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2</a:t>
            </a:r>
          </a:p>
          <a:p>
            <a:r>
              <a:rPr lang="en-US" sz="1200" b="0" i="0" u="none" strike="noStrike" kern="1200" baseline="300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phenotypic representation of impaired muscle contractile function</a:t>
            </a:r>
          </a:p>
          <a:p>
            <a:r>
              <a:rPr lang="en-US" sz="1200" b="0" i="0" kern="1200" dirty="0">
                <a:solidFill>
                  <a:schemeClr val="tx1"/>
                </a:solidFill>
                <a:effectLst/>
                <a:latin typeface="+mn-lt"/>
                <a:ea typeface="+mn-ea"/>
                <a:cs typeface="+mn-cs"/>
              </a:rPr>
              <a:t>Sarcopenia - A progressive and generalized skeletal muscle disorder associated with an increased likelihood of adverse outcomes including falls, fractures, disability, and mortality</a:t>
            </a:r>
            <a:r>
              <a:rPr lang="en-US" sz="1200" b="0" i="0" kern="1200" baseline="30000" dirty="0">
                <a:solidFill>
                  <a:schemeClr val="tx1"/>
                </a:solidFill>
                <a:effectLst/>
                <a:latin typeface="+mn-lt"/>
                <a:ea typeface="+mn-ea"/>
                <a:cs typeface="+mn-cs"/>
              </a:rPr>
              <a:t>(</a:t>
            </a:r>
            <a:r>
              <a:rPr lang="en-US" sz="1200" b="0" i="0" u="none" strike="noStrike" kern="1200" baseline="30000" dirty="0">
                <a:solidFill>
                  <a:schemeClr val="tx1"/>
                </a:solidFill>
                <a:effectLst/>
                <a:latin typeface="+mn-lt"/>
                <a:ea typeface="+mn-ea"/>
                <a:cs typeface="+mn-cs"/>
              </a:rPr>
              <a:t>3</a:t>
            </a:r>
            <a:r>
              <a:rPr lang="en-US" sz="1200" b="0" i="0" kern="1200" baseline="30000" dirty="0">
                <a:solidFill>
                  <a:schemeClr val="tx1"/>
                </a:solidFill>
                <a:effectLst/>
                <a:latin typeface="+mn-lt"/>
                <a:ea typeface="+mn-ea"/>
                <a:cs typeface="+mn-cs"/>
              </a:rPr>
              <a:t>)</a:t>
            </a:r>
          </a:p>
          <a:p>
            <a:r>
              <a:rPr lang="en-US" sz="1200" b="0" i="0" kern="1200" baseline="300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The phenotypic representation of loss of muscle mass</a:t>
            </a:r>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57</a:t>
            </a:fld>
            <a:endParaRPr lang="en-US"/>
          </a:p>
        </p:txBody>
      </p:sp>
    </p:spTree>
    <p:extLst>
      <p:ext uri="{BB962C8B-B14F-4D97-AF65-F5344CB8AC3E}">
        <p14:creationId xmlns:p14="http://schemas.microsoft.com/office/powerpoint/2010/main" val="330989729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 kilo / 200# man =3150 calories</a:t>
            </a:r>
          </a:p>
          <a:p>
            <a:r>
              <a:rPr lang="en-US" dirty="0"/>
              <a:t>High protein does not cause encephalopathy</a:t>
            </a:r>
          </a:p>
          <a:p>
            <a:r>
              <a:rPr lang="en-US" dirty="0"/>
              <a:t>EVENING SNACK</a:t>
            </a:r>
          </a:p>
        </p:txBody>
      </p:sp>
      <p:sp>
        <p:nvSpPr>
          <p:cNvPr id="4" name="Slide Number Placeholder 3"/>
          <p:cNvSpPr>
            <a:spLocks noGrp="1"/>
          </p:cNvSpPr>
          <p:nvPr>
            <p:ph type="sldNum" sz="quarter" idx="5"/>
          </p:nvPr>
        </p:nvSpPr>
        <p:spPr/>
        <p:txBody>
          <a:bodyPr/>
          <a:lstStyle/>
          <a:p>
            <a:fld id="{FD946021-F3BC-2C44-93EC-B2E34AEC9A53}" type="slidenum">
              <a:rPr lang="en-US" smtClean="0"/>
              <a:t>58</a:t>
            </a:fld>
            <a:endParaRPr lang="en-US"/>
          </a:p>
        </p:txBody>
      </p:sp>
    </p:spTree>
    <p:extLst>
      <p:ext uri="{BB962C8B-B14F-4D97-AF65-F5344CB8AC3E}">
        <p14:creationId xmlns:p14="http://schemas.microsoft.com/office/powerpoint/2010/main" val="14392518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2180E-C935-C9AA-33EB-F91584E2A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5E198-BD91-18C0-9DF5-11FED08840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B2825-3B62-D94D-FA7E-C3C233444A7A}"/>
              </a:ext>
            </a:extLst>
          </p:cNvPr>
          <p:cNvSpPr>
            <a:spLocks noGrp="1"/>
          </p:cNvSpPr>
          <p:nvPr>
            <p:ph type="body" idx="1"/>
          </p:nvPr>
        </p:nvSpPr>
        <p:spPr/>
        <p:txBody>
          <a:bodyPr/>
          <a:lstStyle/>
          <a:p>
            <a:r>
              <a:rPr lang="en-US" b="0" i="0" dirty="0">
                <a:solidFill>
                  <a:srgbClr val="232323"/>
                </a:solidFill>
                <a:effectLst/>
                <a:latin typeface="Fira Sans" panose="020B0503050000020004" pitchFamily="34" charset="0"/>
              </a:rPr>
              <a:t>Child-Pugh A–B cirrhosis, any etiology </a:t>
            </a:r>
            <a:r>
              <a:rPr lang="en-US" b="1" i="0" dirty="0">
                <a:solidFill>
                  <a:srgbClr val="232323"/>
                </a:solidFill>
                <a:effectLst/>
                <a:latin typeface="Fira Sans" panose="020B0503050000020004" pitchFamily="34" charset="0"/>
              </a:rPr>
              <a:t>≥1.0% per year</a:t>
            </a:r>
            <a:br>
              <a:rPr lang="en-US" dirty="0"/>
            </a:br>
            <a:r>
              <a:rPr lang="en-US" b="0" i="0" dirty="0">
                <a:solidFill>
                  <a:srgbClr val="232323"/>
                </a:solidFill>
                <a:effectLst/>
                <a:latin typeface="Fira Sans" panose="020B0503050000020004" pitchFamily="34" charset="0"/>
              </a:rPr>
              <a:t>  Hepatitis B</a:t>
            </a:r>
            <a:br>
              <a:rPr lang="en-US" dirty="0"/>
            </a:br>
            <a:r>
              <a:rPr lang="en-US" b="0" i="0" dirty="0">
                <a:solidFill>
                  <a:srgbClr val="232323"/>
                </a:solidFill>
                <a:effectLst/>
                <a:latin typeface="Fira Sans" panose="020B0503050000020004" pitchFamily="34" charset="0"/>
              </a:rPr>
              <a:t>  Hepatitis C (viremic or post-SVR)</a:t>
            </a:r>
            <a:br>
              <a:rPr lang="en-US" dirty="0"/>
            </a:br>
            <a:r>
              <a:rPr lang="en-US" b="0" i="0" dirty="0">
                <a:solidFill>
                  <a:srgbClr val="232323"/>
                </a:solidFill>
                <a:effectLst/>
                <a:latin typeface="Fira Sans" panose="020B0503050000020004" pitchFamily="34" charset="0"/>
              </a:rPr>
              <a:t>  Alcohol associated cirrhosis</a:t>
            </a:r>
            <a:br>
              <a:rPr lang="en-US" dirty="0"/>
            </a:br>
            <a:r>
              <a:rPr lang="en-US" b="0" i="0" dirty="0">
                <a:solidFill>
                  <a:srgbClr val="232323"/>
                </a:solidFill>
                <a:effectLst/>
                <a:latin typeface="Fira Sans" panose="020B0503050000020004" pitchFamily="34" charset="0"/>
              </a:rPr>
              <a:t>  Nonalcoholic steatohepatitis</a:t>
            </a:r>
            <a:br>
              <a:rPr lang="en-US" dirty="0"/>
            </a:br>
            <a:r>
              <a:rPr lang="en-US" b="0" i="0" dirty="0">
                <a:solidFill>
                  <a:srgbClr val="232323"/>
                </a:solidFill>
                <a:effectLst/>
                <a:latin typeface="Fira Sans" panose="020B0503050000020004" pitchFamily="34" charset="0"/>
              </a:rPr>
              <a:t>  Other etiologies</a:t>
            </a:r>
          </a:p>
          <a:p>
            <a:r>
              <a:rPr lang="en-US" dirty="0">
                <a:effectLst/>
              </a:rPr>
              <a:t>Child-Pugh C cirrhosis, transplant candidate</a:t>
            </a:r>
          </a:p>
          <a:p>
            <a:r>
              <a:rPr lang="en-US" dirty="0">
                <a:effectLst/>
              </a:rPr>
              <a:t>Non-cirrhotic chronic hepatitis B </a:t>
            </a:r>
            <a:r>
              <a:rPr lang="en-US" b="1" i="0" dirty="0">
                <a:solidFill>
                  <a:srgbClr val="232323"/>
                </a:solidFill>
                <a:effectLst/>
                <a:latin typeface="Fira Sans" panose="020B0503050000020004" pitchFamily="34" charset="0"/>
              </a:rPr>
              <a:t>≥0.2% per year</a:t>
            </a:r>
            <a:br>
              <a:rPr lang="en-US" dirty="0">
                <a:effectLst/>
              </a:rPr>
            </a:br>
            <a:r>
              <a:rPr lang="en-US" dirty="0">
                <a:effectLst/>
              </a:rPr>
              <a:t>  Man from endemic </a:t>
            </a:r>
            <a:r>
              <a:rPr lang="en-US" dirty="0" err="1">
                <a:effectLst/>
              </a:rPr>
              <a:t>country</a:t>
            </a:r>
            <a:r>
              <a:rPr lang="en-US" b="0" u="none" strike="noStrike" baseline="30000" dirty="0" err="1">
                <a:solidFill>
                  <a:srgbClr val="005B92"/>
                </a:solidFill>
                <a:effectLst/>
              </a:rPr>
              <a:t>a</a:t>
            </a:r>
            <a:r>
              <a:rPr lang="en-US" dirty="0">
                <a:effectLst/>
              </a:rPr>
              <a:t> age &gt;40 y</a:t>
            </a:r>
            <a:br>
              <a:rPr lang="en-US" dirty="0">
                <a:effectLst/>
              </a:rPr>
            </a:br>
            <a:r>
              <a:rPr lang="en-US" dirty="0">
                <a:effectLst/>
              </a:rPr>
              <a:t>  Woman from endemic </a:t>
            </a:r>
            <a:r>
              <a:rPr lang="en-US" dirty="0" err="1">
                <a:effectLst/>
              </a:rPr>
              <a:t>country</a:t>
            </a:r>
            <a:r>
              <a:rPr lang="en-US" b="0" u="none" strike="noStrike" baseline="30000" dirty="0" err="1">
                <a:solidFill>
                  <a:srgbClr val="005B92"/>
                </a:solidFill>
                <a:effectLst/>
              </a:rPr>
              <a:t>a</a:t>
            </a:r>
            <a:r>
              <a:rPr lang="en-US" dirty="0">
                <a:effectLst/>
              </a:rPr>
              <a:t> age &gt; 50 y</a:t>
            </a:r>
            <a:br>
              <a:rPr lang="en-US" dirty="0">
                <a:effectLst/>
              </a:rPr>
            </a:br>
            <a:r>
              <a:rPr lang="en-US" dirty="0">
                <a:effectLst/>
              </a:rPr>
              <a:t>  Person from Africa at earlier </a:t>
            </a:r>
            <a:r>
              <a:rPr lang="en-US" dirty="0" err="1">
                <a:effectLst/>
              </a:rPr>
              <a:t>age</a:t>
            </a:r>
            <a:r>
              <a:rPr lang="en-US" b="0" u="none" strike="noStrike" baseline="30000" dirty="0" err="1">
                <a:solidFill>
                  <a:srgbClr val="005B92"/>
                </a:solidFill>
                <a:effectLst/>
              </a:rPr>
              <a:t>b</a:t>
            </a:r>
            <a:br>
              <a:rPr lang="en-US" dirty="0">
                <a:effectLst/>
              </a:rPr>
            </a:br>
            <a:r>
              <a:rPr lang="en-US" dirty="0">
                <a:effectLst/>
              </a:rPr>
              <a:t>  Family history of HCC</a:t>
            </a:r>
            <a:br>
              <a:rPr lang="en-US" dirty="0">
                <a:effectLst/>
              </a:rPr>
            </a:br>
            <a:r>
              <a:rPr lang="en-US" dirty="0">
                <a:effectLst/>
              </a:rPr>
              <a:t>  PAGE-B score ≥ 10</a:t>
            </a:r>
            <a:r>
              <a:rPr lang="en-US" b="0" u="none" strike="noStrike" baseline="30000" dirty="0">
                <a:solidFill>
                  <a:srgbClr val="005B92"/>
                </a:solidFill>
                <a:effectLst/>
              </a:rPr>
              <a:t>c</a:t>
            </a:r>
            <a:endParaRPr lang="en-US" dirty="0"/>
          </a:p>
          <a:p>
            <a:r>
              <a:rPr lang="en-US" dirty="0">
                <a:effectLst/>
              </a:rPr>
              <a:t>Hepatitis C and stage 3 fibrosis</a:t>
            </a:r>
            <a:r>
              <a:rPr lang="en-US" b="1" dirty="0">
                <a:effectLst/>
              </a:rPr>
              <a:t>&lt; 0.2% per year </a:t>
            </a:r>
          </a:p>
          <a:p>
            <a:pPr algn="l"/>
            <a:r>
              <a:rPr lang="en-US" dirty="0">
                <a:effectLst/>
              </a:rPr>
              <a:t>Noncirrhotic NAFLD – </a:t>
            </a:r>
            <a:r>
              <a:rPr lang="en-US" sz="1900" dirty="0">
                <a:solidFill>
                  <a:srgbClr val="000000"/>
                </a:solidFill>
                <a:latin typeface="HardingText-Regular"/>
              </a:rPr>
              <a:t>as in non-cirrhotic MASLD, nearly 25% of MASLD-associated HCCs occur in the absence of cirrhosis</a:t>
            </a:r>
            <a:endParaRPr lang="en-US" dirty="0">
              <a:effectLst/>
            </a:endParaRPr>
          </a:p>
          <a:p>
            <a:endParaRPr lang="en-US" dirty="0">
              <a:effectLst/>
            </a:endParaRPr>
          </a:p>
          <a:p>
            <a:pPr defTabSz="966612"/>
            <a:r>
              <a:rPr lang="en-US" dirty="0"/>
              <a:t>Liver Ultrasound every 6 months, paired with serum AFP for best sensitivity (cost effective to 70 years old)</a:t>
            </a:r>
          </a:p>
          <a:p>
            <a:pPr defTabSz="966612"/>
            <a:r>
              <a:rPr lang="en-US" b="1" i="0" dirty="0">
                <a:solidFill>
                  <a:srgbClr val="333333"/>
                </a:solidFill>
                <a:effectLst/>
                <a:latin typeface="Fira Sans" panose="020B0503050000020004" pitchFamily="34" charset="0"/>
              </a:rPr>
              <a:t>ultrasound alone for early-stage HCC </a:t>
            </a:r>
            <a:r>
              <a:rPr lang="en-US" b="0" i="0" dirty="0">
                <a:solidFill>
                  <a:srgbClr val="333333"/>
                </a:solidFill>
                <a:effectLst/>
                <a:latin typeface="Fira Sans" panose="020B0503050000020004" pitchFamily="34" charset="0"/>
              </a:rPr>
              <a:t>detection only has a sensitivity 53% (95% CI, 35%–70%) and specificity 91% (95% CI, 86%–94%)</a:t>
            </a:r>
          </a:p>
          <a:p>
            <a:pPr defTabSz="966612"/>
            <a:r>
              <a:rPr lang="en-US" b="1" i="0" dirty="0">
                <a:solidFill>
                  <a:srgbClr val="333333"/>
                </a:solidFill>
                <a:effectLst/>
                <a:latin typeface="Fira Sans" panose="020B0503050000020004" pitchFamily="34" charset="0"/>
              </a:rPr>
              <a:t>ultrasound plus AFP </a:t>
            </a:r>
            <a:r>
              <a:rPr lang="en-US" b="0" i="0" dirty="0">
                <a:solidFill>
                  <a:srgbClr val="333333"/>
                </a:solidFill>
                <a:effectLst/>
                <a:latin typeface="Fira Sans" panose="020B0503050000020004" pitchFamily="34" charset="0"/>
              </a:rPr>
              <a:t>achieves a sensitivity of 63% for early-stage HCC (95% CI, 48%–75%) with a small loss in specificity</a:t>
            </a:r>
            <a:r>
              <a:rPr lang="en-US" dirty="0"/>
              <a:t> </a:t>
            </a:r>
          </a:p>
          <a:p>
            <a:endParaRPr lang="en-US" dirty="0"/>
          </a:p>
        </p:txBody>
      </p:sp>
      <p:sp>
        <p:nvSpPr>
          <p:cNvPr id="4" name="Slide Number Placeholder 3">
            <a:extLst>
              <a:ext uri="{FF2B5EF4-FFF2-40B4-BE49-F238E27FC236}">
                <a16:creationId xmlns:a16="http://schemas.microsoft.com/office/drawing/2014/main" id="{BE461C34-6E49-8BF4-A210-1038CBF4F1C4}"/>
              </a:ext>
            </a:extLst>
          </p:cNvPr>
          <p:cNvSpPr>
            <a:spLocks noGrp="1"/>
          </p:cNvSpPr>
          <p:nvPr>
            <p:ph type="sldNum" sz="quarter" idx="5"/>
          </p:nvPr>
        </p:nvSpPr>
        <p:spPr/>
        <p:txBody>
          <a:bodyPr/>
          <a:lstStyle/>
          <a:p>
            <a:fld id="{784537E1-6691-40FE-B301-1DE289B1C9BA}" type="slidenum">
              <a:rPr lang="en-US" smtClean="0"/>
              <a:t>59</a:t>
            </a:fld>
            <a:endParaRPr lang="en-US"/>
          </a:p>
        </p:txBody>
      </p:sp>
    </p:spTree>
    <p:extLst>
      <p:ext uri="{BB962C8B-B14F-4D97-AF65-F5344CB8AC3E}">
        <p14:creationId xmlns:p14="http://schemas.microsoft.com/office/powerpoint/2010/main" val="40035911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32323"/>
                </a:solidFill>
                <a:effectLst/>
                <a:latin typeface="Fira Sans" panose="020B0503050000020004" pitchFamily="34" charset="0"/>
              </a:rPr>
              <a:t>Surveillance continues indefinitely or until other life-limiting illness would preclude HCC treatment</a:t>
            </a:r>
          </a:p>
          <a:p>
            <a:r>
              <a:rPr lang="en-US" b="0" i="0" dirty="0">
                <a:solidFill>
                  <a:srgbClr val="232323"/>
                </a:solidFill>
                <a:effectLst/>
                <a:latin typeface="Fira Sans" panose="020B0503050000020004" pitchFamily="34" charset="0"/>
              </a:rPr>
              <a:t>If Ultrasound detects &lt;1 cm…. [READ]</a:t>
            </a:r>
          </a:p>
          <a:p>
            <a:endParaRPr lang="en-US" dirty="0"/>
          </a:p>
          <a:p>
            <a:r>
              <a:rPr lang="en-US" dirty="0"/>
              <a:t>HCC Diagnosis is unusual for cancer as there is not a dependence on tissue acquisition and most diagnoses are made radiologically. This is done through contrasted imaging Magnetic Resonance or Computed Tomography in order to exploit the pathobiology unique to HCC as compared to the normal hepatic parenchyma</a:t>
            </a:r>
          </a:p>
          <a:p>
            <a:r>
              <a:rPr lang="en-US" dirty="0"/>
              <a:t>+5-point score (Liver Imaging Reporting and Data System, LI-RADS) based on differences</a:t>
            </a:r>
          </a:p>
          <a:p>
            <a:r>
              <a:rPr lang="en-US" dirty="0"/>
              <a:t>- </a:t>
            </a:r>
            <a:r>
              <a:rPr lang="en-US" b="1" dirty="0"/>
              <a:t>Arterial phase hyperenhancement (APHE</a:t>
            </a:r>
            <a:r>
              <a:rPr lang="en-US" dirty="0"/>
              <a:t>): arises from that HCC </a:t>
            </a:r>
            <a:r>
              <a:rPr lang="en-US" b="0" i="0" dirty="0">
                <a:solidFill>
                  <a:srgbClr val="3D3D3D"/>
                </a:solidFill>
                <a:effectLst/>
                <a:latin typeface="Open Sans" panose="020B0606030504020204" pitchFamily="34" charset="0"/>
              </a:rPr>
              <a:t>receives most of its blood supply from branches of the hepatic artery, accounting for its characteristic enhancement pattern - the mass enhances vividly during late arterial (~35 seconds) and then washes out rapidly, becoming indistinct or hypoattenuating in the portal venous phase, compared to the rest of the liver which receives its primary blood supple from the PV</a:t>
            </a:r>
            <a:endParaRPr lang="en-US" dirty="0"/>
          </a:p>
          <a:p>
            <a:pPr marL="1147852" lvl="2" indent="-181240">
              <a:buFontTx/>
              <a:buChar char="-"/>
            </a:pPr>
            <a:r>
              <a:rPr lang="en-US" b="1" dirty="0"/>
              <a:t>Lesion size</a:t>
            </a:r>
          </a:p>
          <a:p>
            <a:pPr marL="1147852" lvl="2" indent="-181240">
              <a:buFontTx/>
              <a:buChar char="-"/>
            </a:pPr>
            <a:r>
              <a:rPr lang="en-US" b="1" dirty="0"/>
              <a:t>Major features</a:t>
            </a:r>
            <a:r>
              <a:rPr lang="en-US" dirty="0"/>
              <a:t>: non-enhancing capsule, non peripheral wash out, and threshold growth</a:t>
            </a:r>
          </a:p>
          <a:p>
            <a:pPr defTabSz="966612"/>
            <a:r>
              <a:rPr lang="en-US" b="1" dirty="0"/>
              <a:t>Higher LI-RADS score </a:t>
            </a:r>
            <a:r>
              <a:rPr lang="en-US" dirty="0"/>
              <a:t>is associated with higher probability of HCC, where LI-RADS 4 is HCC with 60-70% probability and 5 is “definitely” and considered diagnostic at ~95% certainty.</a:t>
            </a:r>
          </a:p>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60</a:t>
            </a:fld>
            <a:endParaRPr lang="en-US"/>
          </a:p>
        </p:txBody>
      </p:sp>
    </p:spTree>
    <p:extLst>
      <p:ext uri="{BB962C8B-B14F-4D97-AF65-F5344CB8AC3E}">
        <p14:creationId xmlns:p14="http://schemas.microsoft.com/office/powerpoint/2010/main" val="213703884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b="1" dirty="0">
                <a:solidFill>
                  <a:srgbClr val="000000"/>
                </a:solidFill>
                <a:latin typeface="Times New Roman" panose="02020603050405020304" pitchFamily="18" charset="0"/>
              </a:rPr>
              <a:t>Barcelona Clinic Liver Cancer (BCLC) staging and treatment strategy from the update in 2022 </a:t>
            </a:r>
            <a:r>
              <a:rPr lang="en-US" sz="1900" dirty="0">
                <a:solidFill>
                  <a:srgbClr val="000000"/>
                </a:solidFill>
                <a:latin typeface="Times New Roman" panose="02020603050405020304" pitchFamily="18" charset="0"/>
              </a:rPr>
              <a:t>is the framework most used in the United States to frame the characteristics of HCC for prognostic consideration and guide treatment selection.</a:t>
            </a:r>
          </a:p>
          <a:p>
            <a:r>
              <a:rPr lang="en-US" sz="1900" b="1" dirty="0">
                <a:solidFill>
                  <a:srgbClr val="000000"/>
                </a:solidFill>
                <a:latin typeface="Times New Roman" panose="02020603050405020304" pitchFamily="18" charset="0"/>
              </a:rPr>
              <a:t>Stages</a:t>
            </a:r>
            <a:r>
              <a:rPr lang="en-US" sz="1900" dirty="0">
                <a:solidFill>
                  <a:srgbClr val="000000"/>
                </a:solidFill>
                <a:latin typeface="Times New Roman" panose="02020603050405020304" pitchFamily="18" charset="0"/>
              </a:rPr>
              <a:t> are based on tumor size and burden, liver function as estimated by decompensation events and Child-Pugh and MELD scores, as well as patient factors like functional status and transplant candidacy.</a:t>
            </a:r>
          </a:p>
          <a:p>
            <a:endParaRPr lang="en-US" sz="1900" dirty="0">
              <a:solidFill>
                <a:srgbClr val="000000"/>
              </a:solidFill>
              <a:latin typeface="Times New Roman" panose="02020603050405020304" pitchFamily="18" charset="0"/>
            </a:endParaRPr>
          </a:p>
          <a:p>
            <a:r>
              <a:rPr lang="en-US" sz="1900" dirty="0">
                <a:solidFill>
                  <a:srgbClr val="000000"/>
                </a:solidFill>
                <a:latin typeface="Times New Roman" panose="02020603050405020304" pitchFamily="18" charset="0"/>
              </a:rPr>
              <a:t>So next we’ll step through these stages, recommended treatments and survival estimates, as this is how we think about what treatments and survival we would expect ideally for patients who present at these different stages, regardless of Route to Diagnosis.</a:t>
            </a:r>
          </a:p>
          <a:p>
            <a:endParaRPr lang="en-US" sz="1900" dirty="0">
              <a:solidFill>
                <a:srgbClr val="000000"/>
              </a:solidFill>
              <a:latin typeface="Times New Roman" panose="02020603050405020304" pitchFamily="18" charset="0"/>
            </a:endParaRPr>
          </a:p>
          <a:p>
            <a:r>
              <a:rPr lang="en-US" sz="1900" b="1" dirty="0">
                <a:solidFill>
                  <a:srgbClr val="000000"/>
                </a:solidFill>
                <a:latin typeface="Times New Roman" panose="02020603050405020304" pitchFamily="18" charset="0"/>
              </a:rPr>
              <a:t>Stage BCLC-0 (very early stage): </a:t>
            </a:r>
          </a:p>
          <a:p>
            <a:pPr defTabSz="966612"/>
            <a:r>
              <a:rPr lang="en-US" sz="1300" b="1" dirty="0">
                <a:solidFill>
                  <a:srgbClr val="000000"/>
                </a:solidFill>
                <a:latin typeface="Times New Roman" panose="02020603050405020304" pitchFamily="18" charset="0"/>
              </a:rPr>
              <a:t>Stage BCLC-A (early stage): </a:t>
            </a:r>
          </a:p>
          <a:p>
            <a:pPr defTabSz="966612"/>
            <a:r>
              <a:rPr lang="en-US" sz="1300" b="1" dirty="0">
                <a:solidFill>
                  <a:srgbClr val="000000"/>
                </a:solidFill>
                <a:latin typeface="Times New Roman" panose="02020603050405020304" pitchFamily="18" charset="0"/>
              </a:rPr>
              <a:t>Stage BCLC-B (intermediate stage): </a:t>
            </a:r>
            <a:endParaRPr lang="en-US" dirty="0"/>
          </a:p>
          <a:p>
            <a:pPr defTabSz="966612"/>
            <a:r>
              <a:rPr lang="en-US" sz="1300" b="1" dirty="0">
                <a:solidFill>
                  <a:srgbClr val="000000"/>
                </a:solidFill>
                <a:latin typeface="Times New Roman" panose="02020603050405020304" pitchFamily="18" charset="0"/>
              </a:rPr>
              <a:t>Stage BCLC-C (advanced stage): </a:t>
            </a:r>
          </a:p>
          <a:p>
            <a:pPr defTabSz="966612"/>
            <a:r>
              <a:rPr lang="en-US" sz="1300" b="1" dirty="0">
                <a:solidFill>
                  <a:srgbClr val="000000"/>
                </a:solidFill>
                <a:latin typeface="Times New Roman" panose="02020603050405020304" pitchFamily="18" charset="0"/>
              </a:rPr>
              <a:t>Stage BCLC-D (end stage): </a:t>
            </a:r>
          </a:p>
          <a:p>
            <a:endParaRPr lang="en-US" dirty="0"/>
          </a:p>
        </p:txBody>
      </p:sp>
      <p:sp>
        <p:nvSpPr>
          <p:cNvPr id="4" name="Slide Number Placeholder 3"/>
          <p:cNvSpPr>
            <a:spLocks noGrp="1"/>
          </p:cNvSpPr>
          <p:nvPr>
            <p:ph type="sldNum" sz="quarter" idx="5"/>
          </p:nvPr>
        </p:nvSpPr>
        <p:spPr/>
        <p:txBody>
          <a:bodyPr/>
          <a:lstStyle/>
          <a:p>
            <a:fld id="{784537E1-6691-40FE-B301-1DE289B1C9BA}" type="slidenum">
              <a:rPr lang="en-US" smtClean="0"/>
              <a:t>61</a:t>
            </a:fld>
            <a:endParaRPr lang="en-US"/>
          </a:p>
        </p:txBody>
      </p:sp>
    </p:spTree>
    <p:extLst>
      <p:ext uri="{BB962C8B-B14F-4D97-AF65-F5344CB8AC3E}">
        <p14:creationId xmlns:p14="http://schemas.microsoft.com/office/powerpoint/2010/main" val="128649296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ALBI score is Albumin-Bilirubin score in HCC that gives a liver function estimate</a:t>
            </a:r>
          </a:p>
        </p:txBody>
      </p:sp>
      <p:sp>
        <p:nvSpPr>
          <p:cNvPr id="4" name="Slide Number Placeholder 3"/>
          <p:cNvSpPr>
            <a:spLocks noGrp="1"/>
          </p:cNvSpPr>
          <p:nvPr>
            <p:ph type="sldNum" sz="quarter" idx="5"/>
          </p:nvPr>
        </p:nvSpPr>
        <p:spPr/>
        <p:txBody>
          <a:bodyPr/>
          <a:lstStyle/>
          <a:p>
            <a:fld id="{FD946021-F3BC-2C44-93EC-B2E34AEC9A53}" type="slidenum">
              <a:rPr lang="en-US" smtClean="0"/>
              <a:t>62</a:t>
            </a:fld>
            <a:endParaRPr lang="en-US"/>
          </a:p>
        </p:txBody>
      </p:sp>
    </p:spTree>
    <p:extLst>
      <p:ext uri="{BB962C8B-B14F-4D97-AF65-F5344CB8AC3E}">
        <p14:creationId xmlns:p14="http://schemas.microsoft.com/office/powerpoint/2010/main" val="8627432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946021-F3BC-2C44-93EC-B2E34AEC9A53}" type="slidenum">
              <a:rPr lang="en-US" smtClean="0"/>
              <a:t>63</a:t>
            </a:fld>
            <a:endParaRPr lang="en-US"/>
          </a:p>
        </p:txBody>
      </p:sp>
    </p:spTree>
    <p:extLst>
      <p:ext uri="{BB962C8B-B14F-4D97-AF65-F5344CB8AC3E}">
        <p14:creationId xmlns:p14="http://schemas.microsoft.com/office/powerpoint/2010/main" val="28921279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13FFCB5A-5456-0849-9F48-A99B33BD1322}"/>
              </a:ext>
            </a:extLst>
          </p:cNvPr>
          <p:cNvPicPr>
            <a:picLocks noChangeAspect="1"/>
          </p:cNvPicPr>
          <p:nvPr userDrawn="1"/>
        </p:nvPicPr>
        <p:blipFill>
          <a:blip r:embed="rId2"/>
          <a:srcRect/>
          <a:stretch/>
        </p:blipFill>
        <p:spPr>
          <a:xfrm>
            <a:off x="176245" y="6452154"/>
            <a:ext cx="1523600" cy="36512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78F979B1-E7AC-C944-B844-2C04002C978D}"/>
              </a:ext>
            </a:extLst>
          </p:cNvPr>
          <p:cNvPicPr>
            <a:picLocks noChangeAspect="1"/>
          </p:cNvPicPr>
          <p:nvPr userDrawn="1"/>
        </p:nvPicPr>
        <p:blipFill>
          <a:blip r:embed="rId2"/>
          <a:srcRect/>
          <a:stretch/>
        </p:blipFill>
        <p:spPr>
          <a:xfrm>
            <a:off x="176245" y="6452154"/>
            <a:ext cx="1523600" cy="36512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pic>
        <p:nvPicPr>
          <p:cNvPr id="11" name="Picture 10">
            <a:extLst>
              <a:ext uri="{FF2B5EF4-FFF2-40B4-BE49-F238E27FC236}">
                <a16:creationId xmlns:a16="http://schemas.microsoft.com/office/drawing/2014/main" id="{5378F8A9-6441-DE49-833B-8A6E7E98786B}"/>
              </a:ext>
            </a:extLst>
          </p:cNvPr>
          <p:cNvPicPr>
            <a:picLocks noChangeAspect="1"/>
          </p:cNvPicPr>
          <p:nvPr userDrawn="1"/>
        </p:nvPicPr>
        <p:blipFill>
          <a:blip r:embed="rId2"/>
          <a:srcRect/>
          <a:stretch/>
        </p:blipFill>
        <p:spPr>
          <a:xfrm>
            <a:off x="176245" y="6452154"/>
            <a:ext cx="1523600" cy="365124"/>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pic>
        <p:nvPicPr>
          <p:cNvPr id="11" name="Picture 10">
            <a:extLst>
              <a:ext uri="{FF2B5EF4-FFF2-40B4-BE49-F238E27FC236}">
                <a16:creationId xmlns:a16="http://schemas.microsoft.com/office/drawing/2014/main" id="{D949BF5D-73F9-BD45-926F-110E33FBB3D6}"/>
              </a:ext>
            </a:extLst>
          </p:cNvPr>
          <p:cNvPicPr>
            <a:picLocks noChangeAspect="1"/>
          </p:cNvPicPr>
          <p:nvPr userDrawn="1"/>
        </p:nvPicPr>
        <p:blipFill>
          <a:blip r:embed="rId2"/>
          <a:srcRect/>
          <a:stretch/>
        </p:blipFill>
        <p:spPr>
          <a:xfrm>
            <a:off x="176245" y="6452154"/>
            <a:ext cx="1523600" cy="365124"/>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dirty="0"/>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pic>
        <p:nvPicPr>
          <p:cNvPr id="11" name="Picture 10">
            <a:extLst>
              <a:ext uri="{FF2B5EF4-FFF2-40B4-BE49-F238E27FC236}">
                <a16:creationId xmlns:a16="http://schemas.microsoft.com/office/drawing/2014/main" id="{8E07F8E5-2529-554F-8810-9EE662CF5C36}"/>
              </a:ext>
            </a:extLst>
          </p:cNvPr>
          <p:cNvPicPr>
            <a:picLocks noChangeAspect="1"/>
          </p:cNvPicPr>
          <p:nvPr userDrawn="1"/>
        </p:nvPicPr>
        <p:blipFill>
          <a:blip r:embed="rId3"/>
          <a:srcRect/>
          <a:stretch/>
        </p:blipFill>
        <p:spPr>
          <a:xfrm>
            <a:off x="176245" y="6452154"/>
            <a:ext cx="1523600" cy="365124"/>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38F6E-D2A5-EBD1-1BCE-631259020E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896786-F1AC-41F9-6E5A-51AD9B112C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FDF309-980D-56F5-DD0C-CA07C264D8CC}"/>
              </a:ext>
            </a:extLst>
          </p:cNvPr>
          <p:cNvSpPr>
            <a:spLocks noGrp="1"/>
          </p:cNvSpPr>
          <p:nvPr>
            <p:ph type="dt" sz="half" idx="10"/>
          </p:nvPr>
        </p:nvSpPr>
        <p:spPr/>
        <p:txBody>
          <a:bodyPr/>
          <a:lstStyle/>
          <a:p>
            <a:fld id="{EE264485-595B-4AEE-B2EF-128A11B7F0D8}" type="datetimeFigureOut">
              <a:rPr lang="en-US" smtClean="0"/>
              <a:t>10/28/2026</a:t>
            </a:fld>
            <a:endParaRPr lang="en-US"/>
          </a:p>
        </p:txBody>
      </p:sp>
      <p:sp>
        <p:nvSpPr>
          <p:cNvPr id="5" name="Footer Placeholder 4">
            <a:extLst>
              <a:ext uri="{FF2B5EF4-FFF2-40B4-BE49-F238E27FC236}">
                <a16:creationId xmlns:a16="http://schemas.microsoft.com/office/drawing/2014/main" id="{6ECDEC68-2053-296F-4648-A75B44F8B5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68D9EF-346D-CA4A-8258-64D4162226E9}"/>
              </a:ext>
            </a:extLst>
          </p:cNvPr>
          <p:cNvSpPr>
            <a:spLocks noGrp="1"/>
          </p:cNvSpPr>
          <p:nvPr>
            <p:ph type="sldNum" sz="quarter" idx="12"/>
          </p:nvPr>
        </p:nvSpPr>
        <p:spPr/>
        <p:txBody>
          <a:bodyPr/>
          <a:lstStyle/>
          <a:p>
            <a:fld id="{A9A7EA3A-84AD-4F83-B711-B455EB84EB76}" type="slidenum">
              <a:rPr lang="en-US" smtClean="0"/>
              <a:t>‹#›</a:t>
            </a:fld>
            <a:endParaRPr lang="en-US"/>
          </a:p>
        </p:txBody>
      </p:sp>
    </p:spTree>
    <p:extLst>
      <p:ext uri="{BB962C8B-B14F-4D97-AF65-F5344CB8AC3E}">
        <p14:creationId xmlns:p14="http://schemas.microsoft.com/office/powerpoint/2010/main" val="1905469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00969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dirty="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A9D5FBE2-8622-C846-82BF-0D63DEE2CDE9}"/>
              </a:ext>
            </a:extLst>
          </p:cNvPr>
          <p:cNvPicPr>
            <a:picLocks noChangeAspect="1"/>
          </p:cNvPicPr>
          <p:nvPr userDrawn="1"/>
        </p:nvPicPr>
        <p:blipFill>
          <a:blip r:embed="rId12"/>
          <a:srcRect/>
          <a:stretch/>
        </p:blipFill>
        <p:spPr>
          <a:xfrm>
            <a:off x="176245" y="6452154"/>
            <a:ext cx="1523600" cy="36512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52" r:id="rId4"/>
    <p:sldLayoutId id="2147483653" r:id="rId5"/>
    <p:sldLayoutId id="2147483654" r:id="rId6"/>
    <p:sldLayoutId id="2147483655" r:id="rId7"/>
    <p:sldLayoutId id="2147483656" r:id="rId8"/>
    <p:sldLayoutId id="2147483657" r:id="rId9"/>
    <p:sldLayoutId id="2147483661" r:id="rId10"/>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microsoft.com/office/2007/relationships/hdphoto" Target="../media/hdphoto1.wdp"/><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microsoft.com/office/2007/relationships/hdphoto" Target="../media/hdphoto1.wdp"/><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10.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10.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0.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microsoft.com/office/2007/relationships/hdphoto" Target="../media/hdphoto3.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3.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6.xml"/><Relationship Id="rId1" Type="http://schemas.openxmlformats.org/officeDocument/2006/relationships/slideLayout" Target="../slideLayouts/slideLayout10.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48.png"/></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435F-6B4D-5EF3-DF37-6FDB1B05B216}"/>
              </a:ext>
            </a:extLst>
          </p:cNvPr>
          <p:cNvSpPr>
            <a:spLocks noGrp="1"/>
          </p:cNvSpPr>
          <p:nvPr>
            <p:ph type="ctrTitle"/>
          </p:nvPr>
        </p:nvSpPr>
        <p:spPr>
          <a:xfrm>
            <a:off x="1198709" y="758952"/>
            <a:ext cx="10619335" cy="3566160"/>
          </a:xfrm>
        </p:spPr>
        <p:txBody>
          <a:bodyPr/>
          <a:lstStyle/>
          <a:p>
            <a:r>
              <a:rPr lang="en-US" dirty="0"/>
              <a:t>Cirrhosis</a:t>
            </a:r>
          </a:p>
        </p:txBody>
      </p:sp>
      <p:sp>
        <p:nvSpPr>
          <p:cNvPr id="3" name="Subtitle 2">
            <a:extLst>
              <a:ext uri="{FF2B5EF4-FFF2-40B4-BE49-F238E27FC236}">
                <a16:creationId xmlns:a16="http://schemas.microsoft.com/office/drawing/2014/main" id="{9020E5B3-2893-7C77-481C-B284DACD2DB6}"/>
              </a:ext>
            </a:extLst>
          </p:cNvPr>
          <p:cNvSpPr>
            <a:spLocks noGrp="1"/>
          </p:cNvSpPr>
          <p:nvPr>
            <p:ph type="subTitle" idx="1"/>
          </p:nvPr>
        </p:nvSpPr>
        <p:spPr/>
        <p:txBody>
          <a:bodyPr>
            <a:normAutofit/>
          </a:bodyPr>
          <a:lstStyle/>
          <a:p>
            <a:r>
              <a:rPr lang="en-US" dirty="0"/>
              <a:t>Diagnosis and Preventing decompensation emergencies</a:t>
            </a:r>
          </a:p>
        </p:txBody>
      </p:sp>
      <p:pic>
        <p:nvPicPr>
          <p:cNvPr id="8" name="Picture 7">
            <a:extLst>
              <a:ext uri="{FF2B5EF4-FFF2-40B4-BE49-F238E27FC236}">
                <a16:creationId xmlns:a16="http://schemas.microsoft.com/office/drawing/2014/main" id="{25763631-6911-1449-B1AB-54FE85FFB381}"/>
              </a:ext>
            </a:extLst>
          </p:cNvPr>
          <p:cNvPicPr>
            <a:picLocks noChangeAspect="1"/>
          </p:cNvPicPr>
          <p:nvPr/>
        </p:nvPicPr>
        <p:blipFill>
          <a:blip r:embed="rId3"/>
          <a:srcRect/>
          <a:stretch/>
        </p:blipFill>
        <p:spPr>
          <a:xfrm>
            <a:off x="4195482" y="344608"/>
            <a:ext cx="7527418" cy="1580521"/>
          </a:xfrm>
          <a:prstGeom prst="rect">
            <a:avLst/>
          </a:prstGeom>
        </p:spPr>
      </p:pic>
    </p:spTree>
    <p:extLst>
      <p:ext uri="{BB962C8B-B14F-4D97-AF65-F5344CB8AC3E}">
        <p14:creationId xmlns:p14="http://schemas.microsoft.com/office/powerpoint/2010/main" val="3543729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31CCD-B057-B325-E17C-89FB4DA1320D}"/>
              </a:ext>
            </a:extLst>
          </p:cNvPr>
          <p:cNvSpPr>
            <a:spLocks noGrp="1"/>
          </p:cNvSpPr>
          <p:nvPr>
            <p:ph type="title"/>
          </p:nvPr>
        </p:nvSpPr>
        <p:spPr/>
        <p:txBody>
          <a:bodyPr/>
          <a:lstStyle/>
          <a:p>
            <a:r>
              <a:rPr lang="en-US" dirty="0"/>
              <a:t>Learning Objectives – Part 1</a:t>
            </a:r>
          </a:p>
        </p:txBody>
      </p:sp>
      <p:sp>
        <p:nvSpPr>
          <p:cNvPr id="3" name="Content Placeholder 2">
            <a:extLst>
              <a:ext uri="{FF2B5EF4-FFF2-40B4-BE49-F238E27FC236}">
                <a16:creationId xmlns:a16="http://schemas.microsoft.com/office/drawing/2014/main" id="{EE471E92-39A1-BACD-CE0D-0569ADF1CC1E}"/>
              </a:ext>
            </a:extLst>
          </p:cNvPr>
          <p:cNvSpPr>
            <a:spLocks noGrp="1"/>
          </p:cNvSpPr>
          <p:nvPr>
            <p:ph idx="1"/>
          </p:nvPr>
        </p:nvSpPr>
        <p:spPr/>
        <p:txBody>
          <a:bodyPr>
            <a:normAutofit/>
          </a:bodyPr>
          <a:lstStyle/>
          <a:p>
            <a:pPr marL="514350" indent="-514350">
              <a:buAutoNum type="arabicPeriod"/>
            </a:pPr>
            <a:r>
              <a:rPr lang="en-US" sz="2800" dirty="0"/>
              <a:t>Review non-invasive cirrhosis work up (lab and imaging) with regard to sensitivity and/or specificity </a:t>
            </a:r>
          </a:p>
          <a:p>
            <a:pPr marL="514350" indent="-514350">
              <a:buAutoNum type="arabicPeriod"/>
            </a:pPr>
            <a:r>
              <a:rPr lang="en-US" sz="2800" dirty="0"/>
              <a:t>Diagnose portal hypertension through noninvasive testing and describe the resultant highly fatal decompensation events </a:t>
            </a:r>
          </a:p>
          <a:p>
            <a:pPr marL="514350" indent="-514350">
              <a:buAutoNum type="arabicPeriod"/>
            </a:pPr>
            <a:r>
              <a:rPr lang="en-US" sz="2800" dirty="0"/>
              <a:t>Recognize when to initiate and discontinue nonselective beta blockers</a:t>
            </a:r>
          </a:p>
        </p:txBody>
      </p:sp>
    </p:spTree>
    <p:extLst>
      <p:ext uri="{BB962C8B-B14F-4D97-AF65-F5344CB8AC3E}">
        <p14:creationId xmlns:p14="http://schemas.microsoft.com/office/powerpoint/2010/main" val="2940227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FC8177-3AC6-F76C-DDDE-ACF89ED7B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DDDA19-807D-3BD9-966C-3BEF285D6A59}"/>
              </a:ext>
            </a:extLst>
          </p:cNvPr>
          <p:cNvSpPr>
            <a:spLocks noGrp="1"/>
          </p:cNvSpPr>
          <p:nvPr>
            <p:ph type="title"/>
          </p:nvPr>
        </p:nvSpPr>
        <p:spPr/>
        <p:txBody>
          <a:bodyPr>
            <a:normAutofit/>
          </a:bodyPr>
          <a:lstStyle/>
          <a:p>
            <a:pPr marL="0" indent="0"/>
            <a:r>
              <a:rPr lang="en-US" dirty="0"/>
              <a:t>Chronicity of liver injury</a:t>
            </a:r>
          </a:p>
        </p:txBody>
      </p:sp>
      <p:sp>
        <p:nvSpPr>
          <p:cNvPr id="4" name="TextBox 3">
            <a:extLst>
              <a:ext uri="{FF2B5EF4-FFF2-40B4-BE49-F238E27FC236}">
                <a16:creationId xmlns:a16="http://schemas.microsoft.com/office/drawing/2014/main" id="{67B68512-504A-1D4A-9928-7DA083846CAC}"/>
              </a:ext>
            </a:extLst>
          </p:cNvPr>
          <p:cNvSpPr txBox="1"/>
          <p:nvPr/>
        </p:nvSpPr>
        <p:spPr>
          <a:xfrm>
            <a:off x="7537938" y="556659"/>
            <a:ext cx="4337539" cy="830997"/>
          </a:xfrm>
          <a:prstGeom prst="rect">
            <a:avLst/>
          </a:prstGeom>
          <a:noFill/>
          <a:ln>
            <a:solidFill>
              <a:srgbClr val="FF0000"/>
            </a:solidFill>
          </a:ln>
        </p:spPr>
        <p:txBody>
          <a:bodyPr wrap="square">
            <a:spAutoFit/>
          </a:bodyPr>
          <a:lstStyle/>
          <a:p>
            <a:r>
              <a:rPr lang="en-US" sz="2400" dirty="0"/>
              <a:t>based on fibrosis testing</a:t>
            </a:r>
            <a:br>
              <a:rPr lang="en-US" sz="2400" dirty="0"/>
            </a:br>
            <a:r>
              <a:rPr lang="en-US" sz="2400" dirty="0"/>
              <a:t>liver biopsy (gold standard)</a:t>
            </a:r>
          </a:p>
        </p:txBody>
      </p:sp>
      <p:pic>
        <p:nvPicPr>
          <p:cNvPr id="6" name="Picture 5">
            <a:extLst>
              <a:ext uri="{FF2B5EF4-FFF2-40B4-BE49-F238E27FC236}">
                <a16:creationId xmlns:a16="http://schemas.microsoft.com/office/drawing/2014/main" id="{900989A1-20D5-FA69-FA67-AF1F88D2353F}"/>
              </a:ext>
            </a:extLst>
          </p:cNvPr>
          <p:cNvPicPr>
            <a:picLocks noChangeAspect="1"/>
          </p:cNvPicPr>
          <p:nvPr/>
        </p:nvPicPr>
        <p:blipFill>
          <a:blip r:embed="rId3"/>
          <a:stretch>
            <a:fillRect/>
          </a:stretch>
        </p:blipFill>
        <p:spPr>
          <a:xfrm>
            <a:off x="570046" y="1868949"/>
            <a:ext cx="10990084" cy="3429192"/>
          </a:xfrm>
          <a:prstGeom prst="rect">
            <a:avLst/>
          </a:prstGeom>
        </p:spPr>
      </p:pic>
      <p:sp>
        <p:nvSpPr>
          <p:cNvPr id="3" name="TextBox 2">
            <a:extLst>
              <a:ext uri="{FF2B5EF4-FFF2-40B4-BE49-F238E27FC236}">
                <a16:creationId xmlns:a16="http://schemas.microsoft.com/office/drawing/2014/main" id="{AF26154E-B12D-034A-C17C-12468D18A424}"/>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a:t>
            </a:r>
            <a:endParaRPr lang="en-US" dirty="0"/>
          </a:p>
        </p:txBody>
      </p:sp>
    </p:spTree>
    <p:extLst>
      <p:ext uri="{BB962C8B-B14F-4D97-AF65-F5344CB8AC3E}">
        <p14:creationId xmlns:p14="http://schemas.microsoft.com/office/powerpoint/2010/main" val="3323230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1F925A-EDE1-FA0A-72AA-B9D89CD02CFB}"/>
              </a:ext>
            </a:extLst>
          </p:cNvPr>
          <p:cNvPicPr>
            <a:picLocks noChangeAspect="1"/>
          </p:cNvPicPr>
          <p:nvPr/>
        </p:nvPicPr>
        <p:blipFill>
          <a:blip r:embed="rId3"/>
          <a:srcRect b="25333"/>
          <a:stretch>
            <a:fillRect/>
          </a:stretch>
        </p:blipFill>
        <p:spPr>
          <a:xfrm>
            <a:off x="1617785" y="540060"/>
            <a:ext cx="9066289" cy="5716637"/>
          </a:xfrm>
          <a:prstGeom prst="rect">
            <a:avLst/>
          </a:prstGeom>
        </p:spPr>
      </p:pic>
      <p:sp>
        <p:nvSpPr>
          <p:cNvPr id="2" name="Title 1">
            <a:extLst>
              <a:ext uri="{FF2B5EF4-FFF2-40B4-BE49-F238E27FC236}">
                <a16:creationId xmlns:a16="http://schemas.microsoft.com/office/drawing/2014/main" id="{E252C949-17A0-266C-47E1-F84DFA879EAE}"/>
              </a:ext>
            </a:extLst>
          </p:cNvPr>
          <p:cNvSpPr txBox="1">
            <a:spLocks/>
          </p:cNvSpPr>
          <p:nvPr/>
        </p:nvSpPr>
        <p:spPr>
          <a:xfrm>
            <a:off x="1097280" y="286603"/>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Chronicity of liver injury</a:t>
            </a:r>
            <a:endParaRPr lang="en-US" dirty="0"/>
          </a:p>
        </p:txBody>
      </p:sp>
      <p:sp>
        <p:nvSpPr>
          <p:cNvPr id="4" name="TextBox 3">
            <a:extLst>
              <a:ext uri="{FF2B5EF4-FFF2-40B4-BE49-F238E27FC236}">
                <a16:creationId xmlns:a16="http://schemas.microsoft.com/office/drawing/2014/main" id="{DE5FD096-A7FC-E0B5-5915-6638BFF6E993}"/>
              </a:ext>
            </a:extLst>
          </p:cNvPr>
          <p:cNvSpPr txBox="1"/>
          <p:nvPr/>
        </p:nvSpPr>
        <p:spPr>
          <a:xfrm>
            <a:off x="257908" y="1197299"/>
            <a:ext cx="3974124" cy="830997"/>
          </a:xfrm>
          <a:prstGeom prst="rect">
            <a:avLst/>
          </a:prstGeom>
          <a:noFill/>
          <a:ln>
            <a:solidFill>
              <a:srgbClr val="FF0000"/>
            </a:solidFill>
          </a:ln>
        </p:spPr>
        <p:txBody>
          <a:bodyPr wrap="square">
            <a:spAutoFit/>
          </a:bodyPr>
          <a:lstStyle/>
          <a:p>
            <a:r>
              <a:rPr lang="en-US" sz="2400" dirty="0"/>
              <a:t>based on fibrosis testing</a:t>
            </a:r>
            <a:br>
              <a:rPr lang="en-US" sz="2400" dirty="0"/>
            </a:br>
            <a:r>
              <a:rPr lang="en-US" sz="2400" dirty="0"/>
              <a:t>liver biopsy (gold standard)</a:t>
            </a:r>
          </a:p>
        </p:txBody>
      </p:sp>
      <p:sp>
        <p:nvSpPr>
          <p:cNvPr id="6" name="TextBox 5">
            <a:extLst>
              <a:ext uri="{FF2B5EF4-FFF2-40B4-BE49-F238E27FC236}">
                <a16:creationId xmlns:a16="http://schemas.microsoft.com/office/drawing/2014/main" id="{15476868-979B-C17E-FA4D-9E2901712005}"/>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Castera et al. 2025 NEJM</a:t>
            </a:r>
            <a:endParaRPr lang="en-US" dirty="0"/>
          </a:p>
        </p:txBody>
      </p:sp>
    </p:spTree>
    <p:extLst>
      <p:ext uri="{BB962C8B-B14F-4D97-AF65-F5344CB8AC3E}">
        <p14:creationId xmlns:p14="http://schemas.microsoft.com/office/powerpoint/2010/main" val="5983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20D049F-C912-7C4F-93BF-65D131DE5B9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6AD6836-7E7D-CFE2-57F2-BC8B2DD4A08F}"/>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a:t>
            </a:r>
            <a:r>
              <a:rPr lang="en-US" b="1" dirty="0">
                <a:latin typeface="Calibri" panose="020F0502020204030204" pitchFamily="34" charset="0"/>
                <a:ea typeface="Calibri" panose="020F0502020204030204" pitchFamily="34" charset="0"/>
                <a:cs typeface="Times New Roman" panose="02020603050405020304" pitchFamily="18" charset="0"/>
              </a:rPr>
              <a:t>Liver Fellow Network</a:t>
            </a:r>
            <a:endParaRPr lang="en-US" dirty="0"/>
          </a:p>
        </p:txBody>
      </p:sp>
      <p:sp>
        <p:nvSpPr>
          <p:cNvPr id="2" name="Title 1">
            <a:extLst>
              <a:ext uri="{FF2B5EF4-FFF2-40B4-BE49-F238E27FC236}">
                <a16:creationId xmlns:a16="http://schemas.microsoft.com/office/drawing/2014/main" id="{0603812F-FA74-5C90-1023-287D90056867}"/>
              </a:ext>
            </a:extLst>
          </p:cNvPr>
          <p:cNvSpPr>
            <a:spLocks noGrp="1"/>
          </p:cNvSpPr>
          <p:nvPr>
            <p:ph type="title"/>
          </p:nvPr>
        </p:nvSpPr>
        <p:spPr/>
        <p:txBody>
          <a:bodyPr>
            <a:normAutofit/>
          </a:bodyPr>
          <a:lstStyle/>
          <a:p>
            <a:pPr marL="0" indent="0"/>
            <a:r>
              <a:rPr lang="en-US" dirty="0"/>
              <a:t>Biopsy</a:t>
            </a:r>
          </a:p>
        </p:txBody>
      </p:sp>
      <p:pic>
        <p:nvPicPr>
          <p:cNvPr id="6" name="Picture 5">
            <a:extLst>
              <a:ext uri="{FF2B5EF4-FFF2-40B4-BE49-F238E27FC236}">
                <a16:creationId xmlns:a16="http://schemas.microsoft.com/office/drawing/2014/main" id="{7534B236-640E-65A2-0498-D0085358179C}"/>
              </a:ext>
            </a:extLst>
          </p:cNvPr>
          <p:cNvPicPr>
            <a:picLocks noChangeAspect="1"/>
          </p:cNvPicPr>
          <p:nvPr/>
        </p:nvPicPr>
        <p:blipFill>
          <a:blip r:embed="rId3"/>
          <a:stretch>
            <a:fillRect/>
          </a:stretch>
        </p:blipFill>
        <p:spPr>
          <a:xfrm>
            <a:off x="570046" y="1868949"/>
            <a:ext cx="10990084" cy="3429192"/>
          </a:xfrm>
          <a:prstGeom prst="rect">
            <a:avLst/>
          </a:prstGeom>
        </p:spPr>
      </p:pic>
      <p:pic>
        <p:nvPicPr>
          <p:cNvPr id="7" name="Picture 8" descr="https://data.liverfellow.org/wp-content/uploads/2020/08/Figure-2.-JPEG-PT_trichrome_10x.jpg">
            <a:extLst>
              <a:ext uri="{FF2B5EF4-FFF2-40B4-BE49-F238E27FC236}">
                <a16:creationId xmlns:a16="http://schemas.microsoft.com/office/drawing/2014/main" id="{95329F3F-D3F7-8351-94DB-8108D3750EAB}"/>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b="8804"/>
          <a:stretch>
            <a:fillRect/>
          </a:stretch>
        </p:blipFill>
        <p:spPr bwMode="auto">
          <a:xfrm>
            <a:off x="5876484" y="134852"/>
            <a:ext cx="5503334" cy="59417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8" descr="https://data.liverfellow.org/wp-content/uploads/2020/08/Figure-2.-JPEG-PT_trichrome_10x.jpg">
            <a:extLst>
              <a:ext uri="{FF2B5EF4-FFF2-40B4-BE49-F238E27FC236}">
                <a16:creationId xmlns:a16="http://schemas.microsoft.com/office/drawing/2014/main" id="{F98ABBEA-3314-006B-8973-72E20F1C9AB3}"/>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70719" t="42211" r="4948" b="39626"/>
          <a:stretch>
            <a:fillRect/>
          </a:stretch>
        </p:blipFill>
        <p:spPr bwMode="auto">
          <a:xfrm>
            <a:off x="9768402" y="2885006"/>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545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E7EB6E-3D2A-3746-F402-8388233266AC}"/>
            </a:ext>
          </a:extLst>
        </p:cNvPr>
        <p:cNvGrpSpPr/>
        <p:nvPr/>
      </p:nvGrpSpPr>
      <p:grpSpPr>
        <a:xfrm>
          <a:off x="0" y="0"/>
          <a:ext cx="0" cy="0"/>
          <a:chOff x="0" y="0"/>
          <a:chExt cx="0" cy="0"/>
        </a:xfrm>
      </p:grpSpPr>
      <p:sp>
        <p:nvSpPr>
          <p:cNvPr id="20" name="TextBox 19">
            <a:extLst>
              <a:ext uri="{FF2B5EF4-FFF2-40B4-BE49-F238E27FC236}">
                <a16:creationId xmlns:a16="http://schemas.microsoft.com/office/drawing/2014/main" id="{B2017254-2170-89F2-CD3F-8ADBBBFBE15C}"/>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a:t>
            </a:r>
            <a:r>
              <a:rPr lang="en-US" b="1" dirty="0">
                <a:latin typeface="Calibri" panose="020F0502020204030204" pitchFamily="34" charset="0"/>
                <a:ea typeface="Calibri" panose="020F0502020204030204" pitchFamily="34" charset="0"/>
                <a:cs typeface="Times New Roman" panose="02020603050405020304" pitchFamily="18" charset="0"/>
              </a:rPr>
              <a:t>Liver Fellow Network</a:t>
            </a:r>
            <a:endParaRPr lang="en-US" dirty="0"/>
          </a:p>
        </p:txBody>
      </p:sp>
      <p:pic>
        <p:nvPicPr>
          <p:cNvPr id="15" name="Picture 14">
            <a:extLst>
              <a:ext uri="{FF2B5EF4-FFF2-40B4-BE49-F238E27FC236}">
                <a16:creationId xmlns:a16="http://schemas.microsoft.com/office/drawing/2014/main" id="{F0D12766-3C94-970F-C8B6-8DA962B06CB9}"/>
              </a:ext>
            </a:extLst>
          </p:cNvPr>
          <p:cNvPicPr>
            <a:picLocks noChangeAspect="1"/>
          </p:cNvPicPr>
          <p:nvPr/>
        </p:nvPicPr>
        <p:blipFill>
          <a:blip r:embed="rId3"/>
          <a:srcRect l="11454"/>
          <a:stretch>
            <a:fillRect/>
          </a:stretch>
        </p:blipFill>
        <p:spPr>
          <a:xfrm>
            <a:off x="675861" y="1868949"/>
            <a:ext cx="9731334" cy="3429192"/>
          </a:xfrm>
          <a:prstGeom prst="rect">
            <a:avLst/>
          </a:prstGeom>
        </p:spPr>
      </p:pic>
      <p:pic>
        <p:nvPicPr>
          <p:cNvPr id="16" name="Picture 6" descr="https://data.liverfellow.org/wp-content/uploads/2020/08/Figure-5.-JPEG-stage-3-fibrosis.jpg">
            <a:extLst>
              <a:ext uri="{FF2B5EF4-FFF2-40B4-BE49-F238E27FC236}">
                <a16:creationId xmlns:a16="http://schemas.microsoft.com/office/drawing/2014/main" id="{3F273440-5544-BF6A-DF71-DC71C082D02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2969" t="31801" r="60912" b="39662"/>
          <a:stretch>
            <a:fillRect/>
          </a:stretch>
        </p:blipFill>
        <p:spPr bwMode="auto">
          <a:xfrm rot="5400000">
            <a:off x="6445229" y="3514393"/>
            <a:ext cx="1200811" cy="13391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7" name="Picture 8" descr="https://data.liverfellow.org/wp-content/uploads/2020/08/Figure-2.-JPEG-PT_trichrome_10x.jpg">
            <a:extLst>
              <a:ext uri="{FF2B5EF4-FFF2-40B4-BE49-F238E27FC236}">
                <a16:creationId xmlns:a16="http://schemas.microsoft.com/office/drawing/2014/main" id="{2E486A25-94A3-10AA-06D9-908A399678F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70719" t="42211" r="4948" b="39626"/>
          <a:stretch>
            <a:fillRect/>
          </a:stretch>
        </p:blipFill>
        <p:spPr bwMode="auto">
          <a:xfrm>
            <a:off x="1501384" y="3583545"/>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34AC1BE2-E2BA-1A14-CF2F-AB27F05EF259}"/>
              </a:ext>
            </a:extLst>
          </p:cNvPr>
          <p:cNvPicPr>
            <a:picLocks noChangeAspect="1"/>
          </p:cNvPicPr>
          <p:nvPr/>
        </p:nvPicPr>
        <p:blipFill>
          <a:blip r:embed="rId8"/>
          <a:srcRect l="24346" r="9766"/>
          <a:stretch>
            <a:fillRect/>
          </a:stretch>
        </p:blipFill>
        <p:spPr>
          <a:xfrm rot="16200000">
            <a:off x="5599632" y="738176"/>
            <a:ext cx="6339454" cy="5115639"/>
          </a:xfrm>
          <a:prstGeom prst="rect">
            <a:avLst/>
          </a:prstGeom>
          <a:ln>
            <a:solidFill>
              <a:schemeClr val="tx1"/>
            </a:solidFill>
          </a:ln>
        </p:spPr>
      </p:pic>
      <p:pic>
        <p:nvPicPr>
          <p:cNvPr id="11" name="Picture 10">
            <a:extLst>
              <a:ext uri="{FF2B5EF4-FFF2-40B4-BE49-F238E27FC236}">
                <a16:creationId xmlns:a16="http://schemas.microsoft.com/office/drawing/2014/main" id="{BE4CA8A7-25D6-3A93-091F-5BCC3EE49178}"/>
              </a:ext>
            </a:extLst>
          </p:cNvPr>
          <p:cNvPicPr>
            <a:picLocks noChangeAspect="1"/>
          </p:cNvPicPr>
          <p:nvPr/>
        </p:nvPicPr>
        <p:blipFill>
          <a:blip r:embed="rId8"/>
          <a:srcRect l="49534" t="45080" r="38167" b="28743"/>
          <a:stretch>
            <a:fillRect/>
          </a:stretch>
        </p:blipFill>
        <p:spPr>
          <a:xfrm rot="16200000">
            <a:off x="8469524" y="2826362"/>
            <a:ext cx="1183340" cy="1339115"/>
          </a:xfrm>
          <a:prstGeom prst="rect">
            <a:avLst/>
          </a:prstGeom>
          <a:ln>
            <a:solidFill>
              <a:schemeClr val="tx1"/>
            </a:solidFill>
          </a:ln>
        </p:spPr>
      </p:pic>
      <p:sp>
        <p:nvSpPr>
          <p:cNvPr id="14" name="Title 1">
            <a:extLst>
              <a:ext uri="{FF2B5EF4-FFF2-40B4-BE49-F238E27FC236}">
                <a16:creationId xmlns:a16="http://schemas.microsoft.com/office/drawing/2014/main" id="{8D7F92A4-B260-659C-D8D3-2FE6EA8F9090}"/>
              </a:ext>
            </a:extLst>
          </p:cNvPr>
          <p:cNvSpPr>
            <a:spLocks noGrp="1"/>
          </p:cNvSpPr>
          <p:nvPr>
            <p:ph type="title"/>
          </p:nvPr>
        </p:nvSpPr>
        <p:spPr>
          <a:xfrm>
            <a:off x="1097280" y="286603"/>
            <a:ext cx="10058400" cy="1450757"/>
          </a:xfrm>
        </p:spPr>
        <p:txBody>
          <a:bodyPr>
            <a:normAutofit/>
          </a:bodyPr>
          <a:lstStyle/>
          <a:p>
            <a:pPr marL="0" indent="0"/>
            <a:r>
              <a:rPr lang="en-US" dirty="0"/>
              <a:t>Biopsy</a:t>
            </a:r>
          </a:p>
        </p:txBody>
      </p:sp>
    </p:spTree>
    <p:extLst>
      <p:ext uri="{BB962C8B-B14F-4D97-AF65-F5344CB8AC3E}">
        <p14:creationId xmlns:p14="http://schemas.microsoft.com/office/powerpoint/2010/main" val="2615268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A312F8D-E555-E9F5-BACB-26A8703058C9}"/>
              </a:ext>
            </a:extLst>
          </p:cNvPr>
          <p:cNvPicPr>
            <a:picLocks noChangeAspect="1"/>
          </p:cNvPicPr>
          <p:nvPr/>
        </p:nvPicPr>
        <p:blipFill>
          <a:blip r:embed="rId3"/>
          <a:srcRect l="11454"/>
          <a:stretch>
            <a:fillRect/>
          </a:stretch>
        </p:blipFill>
        <p:spPr>
          <a:xfrm>
            <a:off x="675861" y="1868949"/>
            <a:ext cx="9731334" cy="3429192"/>
          </a:xfrm>
          <a:prstGeom prst="rect">
            <a:avLst/>
          </a:prstGeom>
        </p:spPr>
      </p:pic>
      <p:pic>
        <p:nvPicPr>
          <p:cNvPr id="18" name="Picture 6" descr="https://data.liverfellow.org/wp-content/uploads/2020/08/Figure-5.-JPEG-stage-3-fibrosis.jpg">
            <a:extLst>
              <a:ext uri="{FF2B5EF4-FFF2-40B4-BE49-F238E27FC236}">
                <a16:creationId xmlns:a16="http://schemas.microsoft.com/office/drawing/2014/main" id="{2524F142-2F16-D3DF-7052-23B679D2A48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2969" t="31801" r="60912" b="39662"/>
          <a:stretch>
            <a:fillRect/>
          </a:stretch>
        </p:blipFill>
        <p:spPr bwMode="auto">
          <a:xfrm rot="5400000">
            <a:off x="6445229" y="3514393"/>
            <a:ext cx="1200811" cy="13391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9" name="Picture 8" descr="https://data.liverfellow.org/wp-content/uploads/2020/08/Figure-2.-JPEG-PT_trichrome_10x.jpg">
            <a:extLst>
              <a:ext uri="{FF2B5EF4-FFF2-40B4-BE49-F238E27FC236}">
                <a16:creationId xmlns:a16="http://schemas.microsoft.com/office/drawing/2014/main" id="{4A49A7C2-5852-4F17-4CB5-078C22FC89F0}"/>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70719" t="42211" r="4948" b="39626"/>
          <a:stretch>
            <a:fillRect/>
          </a:stretch>
        </p:blipFill>
        <p:spPr bwMode="auto">
          <a:xfrm>
            <a:off x="1501384" y="3583545"/>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 name="Picture 19">
            <a:extLst>
              <a:ext uri="{FF2B5EF4-FFF2-40B4-BE49-F238E27FC236}">
                <a16:creationId xmlns:a16="http://schemas.microsoft.com/office/drawing/2014/main" id="{E8094AFC-299A-F500-3D43-6C07B71E23AB}"/>
              </a:ext>
            </a:extLst>
          </p:cNvPr>
          <p:cNvPicPr>
            <a:picLocks noChangeAspect="1"/>
          </p:cNvPicPr>
          <p:nvPr/>
        </p:nvPicPr>
        <p:blipFill>
          <a:blip r:embed="rId8"/>
          <a:srcRect l="49534" t="45080" r="38167" b="28743"/>
          <a:stretch>
            <a:fillRect/>
          </a:stretch>
        </p:blipFill>
        <p:spPr>
          <a:xfrm rot="16200000">
            <a:off x="3324185" y="3505658"/>
            <a:ext cx="1183340" cy="1339115"/>
          </a:xfrm>
          <a:prstGeom prst="rect">
            <a:avLst/>
          </a:prstGeom>
          <a:ln>
            <a:solidFill>
              <a:schemeClr val="tx1"/>
            </a:solidFill>
          </a:ln>
        </p:spPr>
      </p:pic>
      <p:pic>
        <p:nvPicPr>
          <p:cNvPr id="8" name="Picture 6" descr="https://data.liverfellow.org/wp-content/uploads/2020/08/Figure-5.-JPEG-stage-3-fibrosis.jpg">
            <a:extLst>
              <a:ext uri="{FF2B5EF4-FFF2-40B4-BE49-F238E27FC236}">
                <a16:creationId xmlns:a16="http://schemas.microsoft.com/office/drawing/2014/main" id="{11FFFB3C-2C78-4374-098E-F3A6C4A2955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r="24777"/>
          <a:stretch>
            <a:fillRect/>
          </a:stretch>
        </p:blipFill>
        <p:spPr bwMode="auto">
          <a:xfrm rot="5400000">
            <a:off x="6198329" y="1082750"/>
            <a:ext cx="5603829" cy="46924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6" descr="https://data.liverfellow.org/wp-content/uploads/2020/08/Figure-5.-JPEG-stage-3-fibrosis.jpg">
            <a:extLst>
              <a:ext uri="{FF2B5EF4-FFF2-40B4-BE49-F238E27FC236}">
                <a16:creationId xmlns:a16="http://schemas.microsoft.com/office/drawing/2014/main" id="{FFBC4116-5C19-4AD6-959C-69D66843607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1113" t="33461" r="60912" b="41321"/>
          <a:stretch>
            <a:fillRect/>
          </a:stretch>
        </p:blipFill>
        <p:spPr bwMode="auto">
          <a:xfrm rot="5400000">
            <a:off x="8498656" y="2167772"/>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44B770A8-F484-C2FD-928B-7B6E34F56C60}"/>
              </a:ext>
            </a:extLst>
          </p:cNvPr>
          <p:cNvSpPr>
            <a:spLocks noGrp="1"/>
          </p:cNvSpPr>
          <p:nvPr>
            <p:ph type="title"/>
          </p:nvPr>
        </p:nvSpPr>
        <p:spPr>
          <a:xfrm>
            <a:off x="1097280" y="286603"/>
            <a:ext cx="10058400" cy="1450757"/>
          </a:xfrm>
        </p:spPr>
        <p:txBody>
          <a:bodyPr>
            <a:normAutofit/>
          </a:bodyPr>
          <a:lstStyle/>
          <a:p>
            <a:pPr marL="0" indent="0"/>
            <a:r>
              <a:rPr lang="en-US" dirty="0"/>
              <a:t>Biopsy</a:t>
            </a:r>
          </a:p>
        </p:txBody>
      </p:sp>
      <p:sp>
        <p:nvSpPr>
          <p:cNvPr id="22" name="TextBox 21">
            <a:extLst>
              <a:ext uri="{FF2B5EF4-FFF2-40B4-BE49-F238E27FC236}">
                <a16:creationId xmlns:a16="http://schemas.microsoft.com/office/drawing/2014/main" id="{155020D6-8E0A-BC9D-8C70-B3917B3256A8}"/>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a:t>
            </a:r>
            <a:r>
              <a:rPr lang="en-US" b="1" dirty="0">
                <a:latin typeface="Calibri" panose="020F0502020204030204" pitchFamily="34" charset="0"/>
                <a:ea typeface="Calibri" panose="020F0502020204030204" pitchFamily="34" charset="0"/>
                <a:cs typeface="Times New Roman" panose="02020603050405020304" pitchFamily="18" charset="0"/>
              </a:rPr>
              <a:t>Liver Fellow Network</a:t>
            </a:r>
            <a:endParaRPr lang="en-US" dirty="0"/>
          </a:p>
        </p:txBody>
      </p:sp>
    </p:spTree>
    <p:extLst>
      <p:ext uri="{BB962C8B-B14F-4D97-AF65-F5344CB8AC3E}">
        <p14:creationId xmlns:p14="http://schemas.microsoft.com/office/powerpoint/2010/main" val="247058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490ED61-4BB8-ECF0-8EBF-5324AAEDB96D}"/>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0254115D-F4A3-F12F-1880-D69D840D8240}"/>
              </a:ext>
            </a:extLst>
          </p:cNvPr>
          <p:cNvPicPr>
            <a:picLocks noChangeAspect="1"/>
          </p:cNvPicPr>
          <p:nvPr/>
        </p:nvPicPr>
        <p:blipFill>
          <a:blip r:embed="rId3"/>
          <a:srcRect l="11454"/>
          <a:stretch>
            <a:fillRect/>
          </a:stretch>
        </p:blipFill>
        <p:spPr>
          <a:xfrm>
            <a:off x="675861" y="1868949"/>
            <a:ext cx="9731334" cy="3429192"/>
          </a:xfrm>
          <a:prstGeom prst="rect">
            <a:avLst/>
          </a:prstGeom>
        </p:spPr>
      </p:pic>
      <p:pic>
        <p:nvPicPr>
          <p:cNvPr id="20" name="Picture 6" descr="https://data.liverfellow.org/wp-content/uploads/2020/08/Figure-5.-JPEG-stage-3-fibrosis.jpg">
            <a:extLst>
              <a:ext uri="{FF2B5EF4-FFF2-40B4-BE49-F238E27FC236}">
                <a16:creationId xmlns:a16="http://schemas.microsoft.com/office/drawing/2014/main" id="{C8702499-CD86-5C18-88CF-C8F7993C5FA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2969" t="31801" r="60912" b="39662"/>
          <a:stretch>
            <a:fillRect/>
          </a:stretch>
        </p:blipFill>
        <p:spPr bwMode="auto">
          <a:xfrm rot="5400000">
            <a:off x="6445229" y="3514393"/>
            <a:ext cx="1200811" cy="13391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1" name="Picture 8" descr="https://data.liverfellow.org/wp-content/uploads/2020/08/Figure-2.-JPEG-PT_trichrome_10x.jpg">
            <a:extLst>
              <a:ext uri="{FF2B5EF4-FFF2-40B4-BE49-F238E27FC236}">
                <a16:creationId xmlns:a16="http://schemas.microsoft.com/office/drawing/2014/main" id="{FE870CDE-923D-6467-2348-8533EAF11C10}"/>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70719" t="42211" r="4948" b="39626"/>
          <a:stretch>
            <a:fillRect/>
          </a:stretch>
        </p:blipFill>
        <p:spPr bwMode="auto">
          <a:xfrm>
            <a:off x="1501384" y="3583545"/>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E000FB30-2AD1-0781-B921-8A21477AAACA}"/>
              </a:ext>
            </a:extLst>
          </p:cNvPr>
          <p:cNvPicPr>
            <a:picLocks noChangeAspect="1"/>
          </p:cNvPicPr>
          <p:nvPr/>
        </p:nvPicPr>
        <p:blipFill>
          <a:blip r:embed="rId8"/>
          <a:srcRect l="49534" t="45080" r="38167" b="28743"/>
          <a:stretch>
            <a:fillRect/>
          </a:stretch>
        </p:blipFill>
        <p:spPr>
          <a:xfrm rot="16200000">
            <a:off x="3324185" y="3505658"/>
            <a:ext cx="1183340" cy="1339115"/>
          </a:xfrm>
          <a:prstGeom prst="rect">
            <a:avLst/>
          </a:prstGeom>
          <a:ln>
            <a:solidFill>
              <a:schemeClr val="tx1"/>
            </a:solidFill>
          </a:ln>
        </p:spPr>
      </p:pic>
      <p:pic>
        <p:nvPicPr>
          <p:cNvPr id="23" name="Picture 22">
            <a:extLst>
              <a:ext uri="{FF2B5EF4-FFF2-40B4-BE49-F238E27FC236}">
                <a16:creationId xmlns:a16="http://schemas.microsoft.com/office/drawing/2014/main" id="{8F81B235-8E53-9372-A84D-749595CB59E0}"/>
              </a:ext>
            </a:extLst>
          </p:cNvPr>
          <p:cNvPicPr>
            <a:picLocks noChangeAspect="1"/>
          </p:cNvPicPr>
          <p:nvPr/>
        </p:nvPicPr>
        <p:blipFill>
          <a:blip r:embed="rId9"/>
          <a:srcRect l="23878" t="19566" r="53985" b="61336"/>
          <a:stretch>
            <a:fillRect/>
          </a:stretch>
        </p:blipFill>
        <p:spPr>
          <a:xfrm>
            <a:off x="10543622" y="4097329"/>
            <a:ext cx="1339117" cy="1200812"/>
          </a:xfrm>
          <a:prstGeom prst="rect">
            <a:avLst/>
          </a:prstGeom>
          <a:ln>
            <a:solidFill>
              <a:schemeClr val="tx1"/>
            </a:solidFill>
          </a:ln>
        </p:spPr>
      </p:pic>
      <p:pic>
        <p:nvPicPr>
          <p:cNvPr id="7" name="Picture 6">
            <a:extLst>
              <a:ext uri="{FF2B5EF4-FFF2-40B4-BE49-F238E27FC236}">
                <a16:creationId xmlns:a16="http://schemas.microsoft.com/office/drawing/2014/main" id="{4E8D3383-E796-C801-DCD1-BFBABAEC372B}"/>
              </a:ext>
            </a:extLst>
          </p:cNvPr>
          <p:cNvPicPr>
            <a:picLocks noChangeAspect="1"/>
          </p:cNvPicPr>
          <p:nvPr/>
        </p:nvPicPr>
        <p:blipFill>
          <a:blip r:embed="rId9"/>
          <a:srcRect r="48286" b="17905"/>
          <a:stretch>
            <a:fillRect/>
          </a:stretch>
        </p:blipFill>
        <p:spPr>
          <a:xfrm>
            <a:off x="8979485" y="1152561"/>
            <a:ext cx="3128273" cy="5161603"/>
          </a:xfrm>
          <a:prstGeom prst="rect">
            <a:avLst/>
          </a:prstGeom>
        </p:spPr>
      </p:pic>
      <p:sp>
        <p:nvSpPr>
          <p:cNvPr id="16" name="Title 1">
            <a:extLst>
              <a:ext uri="{FF2B5EF4-FFF2-40B4-BE49-F238E27FC236}">
                <a16:creationId xmlns:a16="http://schemas.microsoft.com/office/drawing/2014/main" id="{510AD57E-439A-968C-7EA2-1A9F11705A49}"/>
              </a:ext>
            </a:extLst>
          </p:cNvPr>
          <p:cNvSpPr>
            <a:spLocks noGrp="1"/>
          </p:cNvSpPr>
          <p:nvPr>
            <p:ph type="title"/>
          </p:nvPr>
        </p:nvSpPr>
        <p:spPr>
          <a:xfrm>
            <a:off x="1097280" y="286603"/>
            <a:ext cx="10058400" cy="1450757"/>
          </a:xfrm>
        </p:spPr>
        <p:txBody>
          <a:bodyPr>
            <a:normAutofit/>
          </a:bodyPr>
          <a:lstStyle/>
          <a:p>
            <a:pPr marL="0" indent="0"/>
            <a:r>
              <a:rPr lang="en-US" dirty="0"/>
              <a:t>Biopsy</a:t>
            </a:r>
          </a:p>
        </p:txBody>
      </p:sp>
      <p:pic>
        <p:nvPicPr>
          <p:cNvPr id="18" name="Picture 17">
            <a:extLst>
              <a:ext uri="{FF2B5EF4-FFF2-40B4-BE49-F238E27FC236}">
                <a16:creationId xmlns:a16="http://schemas.microsoft.com/office/drawing/2014/main" id="{3835BAF0-E150-705F-838C-E9652E6D4A50}"/>
              </a:ext>
            </a:extLst>
          </p:cNvPr>
          <p:cNvPicPr>
            <a:picLocks noChangeAspect="1"/>
          </p:cNvPicPr>
          <p:nvPr/>
        </p:nvPicPr>
        <p:blipFill>
          <a:blip r:embed="rId9"/>
          <a:srcRect l="23878" t="19566" r="53985" b="61336"/>
          <a:stretch>
            <a:fillRect/>
          </a:stretch>
        </p:blipFill>
        <p:spPr>
          <a:xfrm>
            <a:off x="10423913" y="2382734"/>
            <a:ext cx="1339117" cy="1200812"/>
          </a:xfrm>
          <a:prstGeom prst="rect">
            <a:avLst/>
          </a:prstGeom>
          <a:ln>
            <a:solidFill>
              <a:schemeClr val="tx1"/>
            </a:solidFill>
          </a:ln>
        </p:spPr>
      </p:pic>
      <p:sp>
        <p:nvSpPr>
          <p:cNvPr id="24" name="TextBox 23">
            <a:extLst>
              <a:ext uri="{FF2B5EF4-FFF2-40B4-BE49-F238E27FC236}">
                <a16:creationId xmlns:a16="http://schemas.microsoft.com/office/drawing/2014/main" id="{AA568542-E7DB-60E9-E3F6-42DEB40632A4}"/>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a:t>
            </a:r>
            <a:r>
              <a:rPr lang="en-US" b="1" dirty="0">
                <a:latin typeface="Calibri" panose="020F0502020204030204" pitchFamily="34" charset="0"/>
                <a:ea typeface="Calibri" panose="020F0502020204030204" pitchFamily="34" charset="0"/>
                <a:cs typeface="Times New Roman" panose="02020603050405020304" pitchFamily="18" charset="0"/>
              </a:rPr>
              <a:t>Liver Fellow Network</a:t>
            </a:r>
            <a:endParaRPr lang="en-US" dirty="0"/>
          </a:p>
        </p:txBody>
      </p:sp>
    </p:spTree>
    <p:extLst>
      <p:ext uri="{BB962C8B-B14F-4D97-AF65-F5344CB8AC3E}">
        <p14:creationId xmlns:p14="http://schemas.microsoft.com/office/powerpoint/2010/main" val="1597549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AEADC2B-08CE-1174-61AA-DE0062C4EAE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1FA145F-45B4-EE31-6069-4A14BEB1F484}"/>
              </a:ext>
            </a:extLst>
          </p:cNvPr>
          <p:cNvPicPr>
            <a:picLocks noChangeAspect="1"/>
          </p:cNvPicPr>
          <p:nvPr/>
        </p:nvPicPr>
        <p:blipFill>
          <a:blip r:embed="rId3"/>
          <a:srcRect l="11454"/>
          <a:stretch>
            <a:fillRect/>
          </a:stretch>
        </p:blipFill>
        <p:spPr>
          <a:xfrm>
            <a:off x="675861" y="1868949"/>
            <a:ext cx="9731334" cy="3429192"/>
          </a:xfrm>
          <a:prstGeom prst="rect">
            <a:avLst/>
          </a:prstGeom>
        </p:spPr>
      </p:pic>
      <p:pic>
        <p:nvPicPr>
          <p:cNvPr id="10" name="Picture 6" descr="https://data.liverfellow.org/wp-content/uploads/2020/08/Figure-5.-JPEG-stage-3-fibrosis.jpg">
            <a:extLst>
              <a:ext uri="{FF2B5EF4-FFF2-40B4-BE49-F238E27FC236}">
                <a16:creationId xmlns:a16="http://schemas.microsoft.com/office/drawing/2014/main" id="{385533DF-1383-230D-DF9D-8B64C0A4CC4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l="22969" t="31801" r="60912" b="39662"/>
          <a:stretch>
            <a:fillRect/>
          </a:stretch>
        </p:blipFill>
        <p:spPr bwMode="auto">
          <a:xfrm rot="5400000">
            <a:off x="6445229" y="3514393"/>
            <a:ext cx="1200811" cy="13391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8" descr="https://data.liverfellow.org/wp-content/uploads/2020/08/Figure-2.-JPEG-PT_trichrome_10x.jpg">
            <a:extLst>
              <a:ext uri="{FF2B5EF4-FFF2-40B4-BE49-F238E27FC236}">
                <a16:creationId xmlns:a16="http://schemas.microsoft.com/office/drawing/2014/main" id="{A32DECE5-263C-9660-405D-8C3D8D720C6F}"/>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40000"/>
                    </a14:imgEffect>
                  </a14:imgLayer>
                </a14:imgProps>
              </a:ext>
              <a:ext uri="{28A0092B-C50C-407E-A947-70E740481C1C}">
                <a14:useLocalDpi xmlns:a14="http://schemas.microsoft.com/office/drawing/2010/main" val="0"/>
              </a:ext>
            </a:extLst>
          </a:blip>
          <a:srcRect l="70719" t="42211" r="4948" b="39626"/>
          <a:stretch>
            <a:fillRect/>
          </a:stretch>
        </p:blipFill>
        <p:spPr bwMode="auto">
          <a:xfrm>
            <a:off x="1501384" y="3583545"/>
            <a:ext cx="1339113" cy="118334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FBDE393-00AD-CEC9-059F-B7D00C016CAE}"/>
              </a:ext>
            </a:extLst>
          </p:cNvPr>
          <p:cNvPicPr>
            <a:picLocks noChangeAspect="1"/>
          </p:cNvPicPr>
          <p:nvPr/>
        </p:nvPicPr>
        <p:blipFill>
          <a:blip r:embed="rId8"/>
          <a:srcRect l="49534" t="45080" r="38167" b="28743"/>
          <a:stretch>
            <a:fillRect/>
          </a:stretch>
        </p:blipFill>
        <p:spPr>
          <a:xfrm rot="16200000">
            <a:off x="3324185" y="3505658"/>
            <a:ext cx="1183340" cy="1339115"/>
          </a:xfrm>
          <a:prstGeom prst="rect">
            <a:avLst/>
          </a:prstGeom>
          <a:ln>
            <a:solidFill>
              <a:schemeClr val="tx1"/>
            </a:solidFill>
          </a:ln>
        </p:spPr>
      </p:pic>
      <p:sp>
        <p:nvSpPr>
          <p:cNvPr id="16" name="Title 1">
            <a:extLst>
              <a:ext uri="{FF2B5EF4-FFF2-40B4-BE49-F238E27FC236}">
                <a16:creationId xmlns:a16="http://schemas.microsoft.com/office/drawing/2014/main" id="{ABA46490-69D6-6CEA-EF09-3955DFE236CC}"/>
              </a:ext>
            </a:extLst>
          </p:cNvPr>
          <p:cNvSpPr>
            <a:spLocks noGrp="1"/>
          </p:cNvSpPr>
          <p:nvPr>
            <p:ph type="title"/>
          </p:nvPr>
        </p:nvSpPr>
        <p:spPr>
          <a:xfrm>
            <a:off x="1097280" y="286603"/>
            <a:ext cx="10058400" cy="1450757"/>
          </a:xfrm>
        </p:spPr>
        <p:txBody>
          <a:bodyPr>
            <a:normAutofit/>
          </a:bodyPr>
          <a:lstStyle/>
          <a:p>
            <a:pPr marL="0" indent="0"/>
            <a:r>
              <a:rPr lang="en-US" dirty="0"/>
              <a:t>Biopsy</a:t>
            </a:r>
          </a:p>
        </p:txBody>
      </p:sp>
      <p:pic>
        <p:nvPicPr>
          <p:cNvPr id="18" name="Picture 17">
            <a:extLst>
              <a:ext uri="{FF2B5EF4-FFF2-40B4-BE49-F238E27FC236}">
                <a16:creationId xmlns:a16="http://schemas.microsoft.com/office/drawing/2014/main" id="{FC761905-A846-6823-D23C-A080DBEFEB1D}"/>
              </a:ext>
            </a:extLst>
          </p:cNvPr>
          <p:cNvPicPr>
            <a:picLocks noChangeAspect="1"/>
          </p:cNvPicPr>
          <p:nvPr/>
        </p:nvPicPr>
        <p:blipFill>
          <a:blip r:embed="rId9"/>
          <a:srcRect l="23878" t="19566" r="53985" b="61336"/>
          <a:stretch>
            <a:fillRect/>
          </a:stretch>
        </p:blipFill>
        <p:spPr>
          <a:xfrm>
            <a:off x="10414078" y="3583545"/>
            <a:ext cx="1339117" cy="1200812"/>
          </a:xfrm>
          <a:prstGeom prst="rect">
            <a:avLst/>
          </a:prstGeom>
          <a:ln>
            <a:solidFill>
              <a:schemeClr val="tx1"/>
            </a:solidFill>
          </a:ln>
        </p:spPr>
      </p:pic>
      <p:cxnSp>
        <p:nvCxnSpPr>
          <p:cNvPr id="3" name="Straight Arrow Connector 2">
            <a:extLst>
              <a:ext uri="{FF2B5EF4-FFF2-40B4-BE49-F238E27FC236}">
                <a16:creationId xmlns:a16="http://schemas.microsoft.com/office/drawing/2014/main" id="{44DB3015-D031-7591-BEDB-25CD3A6C85AF}"/>
              </a:ext>
            </a:extLst>
          </p:cNvPr>
          <p:cNvCxnSpPr/>
          <p:nvPr/>
        </p:nvCxnSpPr>
        <p:spPr>
          <a:xfrm flipH="1">
            <a:off x="7885043" y="4175215"/>
            <a:ext cx="424070" cy="0"/>
          </a:xfrm>
          <a:prstGeom prst="straightConnector1">
            <a:avLst/>
          </a:prstGeom>
          <a:ln w="698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570A8007-8CA2-1B74-ECDB-5ED067EE0B1D}"/>
              </a:ext>
            </a:extLst>
          </p:cNvPr>
          <p:cNvCxnSpPr>
            <a:cxnSpLocks/>
          </p:cNvCxnSpPr>
          <p:nvPr/>
        </p:nvCxnSpPr>
        <p:spPr>
          <a:xfrm>
            <a:off x="9923491" y="4191357"/>
            <a:ext cx="483704" cy="0"/>
          </a:xfrm>
          <a:prstGeom prst="straightConnector1">
            <a:avLst/>
          </a:prstGeom>
          <a:ln w="698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42E300F-61B8-D4B4-FD83-466CD07A3A87}"/>
              </a:ext>
            </a:extLst>
          </p:cNvPr>
          <p:cNvSpPr txBox="1"/>
          <p:nvPr/>
        </p:nvSpPr>
        <p:spPr>
          <a:xfrm>
            <a:off x="6096000" y="643782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a:t>
            </a:r>
            <a:r>
              <a:rPr lang="en-US" b="1" dirty="0">
                <a:latin typeface="Calibri" panose="020F0502020204030204" pitchFamily="34" charset="0"/>
                <a:ea typeface="Calibri" panose="020F0502020204030204" pitchFamily="34" charset="0"/>
                <a:cs typeface="Times New Roman" panose="02020603050405020304" pitchFamily="18" charset="0"/>
              </a:rPr>
              <a:t>Liver Fellow Network</a:t>
            </a:r>
            <a:endParaRPr lang="en-US" dirty="0"/>
          </a:p>
        </p:txBody>
      </p:sp>
    </p:spTree>
    <p:extLst>
      <p:ext uri="{BB962C8B-B14F-4D97-AF65-F5344CB8AC3E}">
        <p14:creationId xmlns:p14="http://schemas.microsoft.com/office/powerpoint/2010/main" val="372584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C6E917-DE20-A00A-FC10-E43495BEC3C3}"/>
              </a:ext>
            </a:extLst>
          </p:cNvPr>
          <p:cNvPicPr>
            <a:picLocks noChangeAspect="1"/>
          </p:cNvPicPr>
          <p:nvPr/>
        </p:nvPicPr>
        <p:blipFill>
          <a:blip r:embed="rId3"/>
          <a:stretch>
            <a:fillRect/>
          </a:stretch>
        </p:blipFill>
        <p:spPr>
          <a:xfrm>
            <a:off x="240632" y="209848"/>
            <a:ext cx="9821646" cy="2876951"/>
          </a:xfrm>
          <a:prstGeom prst="rect">
            <a:avLst/>
          </a:prstGeom>
          <a:ln>
            <a:solidFill>
              <a:schemeClr val="tx1"/>
            </a:solidFill>
          </a:ln>
        </p:spPr>
      </p:pic>
      <p:pic>
        <p:nvPicPr>
          <p:cNvPr id="5" name="Picture 4">
            <a:extLst>
              <a:ext uri="{FF2B5EF4-FFF2-40B4-BE49-F238E27FC236}">
                <a16:creationId xmlns:a16="http://schemas.microsoft.com/office/drawing/2014/main" id="{13F81B72-615F-F3ED-BBD4-CDE9C2AE0D7B}"/>
              </a:ext>
            </a:extLst>
          </p:cNvPr>
          <p:cNvPicPr>
            <a:picLocks noChangeAspect="1"/>
          </p:cNvPicPr>
          <p:nvPr/>
        </p:nvPicPr>
        <p:blipFill>
          <a:blip r:embed="rId4"/>
          <a:stretch>
            <a:fillRect/>
          </a:stretch>
        </p:blipFill>
        <p:spPr>
          <a:xfrm>
            <a:off x="2212905" y="3300662"/>
            <a:ext cx="9612066" cy="2857899"/>
          </a:xfrm>
          <a:prstGeom prst="rect">
            <a:avLst/>
          </a:prstGeom>
          <a:ln>
            <a:solidFill>
              <a:schemeClr val="tx1"/>
            </a:solidFill>
          </a:ln>
        </p:spPr>
      </p:pic>
      <p:sp>
        <p:nvSpPr>
          <p:cNvPr id="6" name="Rectangle 5">
            <a:extLst>
              <a:ext uri="{FF2B5EF4-FFF2-40B4-BE49-F238E27FC236}">
                <a16:creationId xmlns:a16="http://schemas.microsoft.com/office/drawing/2014/main" id="{88FCF8E4-6F4A-8092-4ADF-F450B488F17D}"/>
              </a:ext>
            </a:extLst>
          </p:cNvPr>
          <p:cNvSpPr/>
          <p:nvPr/>
        </p:nvSpPr>
        <p:spPr>
          <a:xfrm>
            <a:off x="6763685" y="635271"/>
            <a:ext cx="1866967"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FBDC6FA-4AB5-69C3-E4F8-D3292D47E336}"/>
              </a:ext>
            </a:extLst>
          </p:cNvPr>
          <p:cNvSpPr/>
          <p:nvPr/>
        </p:nvSpPr>
        <p:spPr>
          <a:xfrm>
            <a:off x="8985517" y="3644263"/>
            <a:ext cx="1716506"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9289F9B-1DC6-F846-5BEB-01511AA038FF}"/>
              </a:ext>
            </a:extLst>
          </p:cNvPr>
          <p:cNvCxnSpPr>
            <a:cxnSpLocks/>
          </p:cNvCxnSpPr>
          <p:nvPr/>
        </p:nvCxnSpPr>
        <p:spPr>
          <a:xfrm>
            <a:off x="4812631" y="1052366"/>
            <a:ext cx="1951054"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F5D4D48-4F71-583F-0195-A04D891ADCEA}"/>
              </a:ext>
            </a:extLst>
          </p:cNvPr>
          <p:cNvCxnSpPr>
            <a:cxnSpLocks/>
          </p:cNvCxnSpPr>
          <p:nvPr/>
        </p:nvCxnSpPr>
        <p:spPr>
          <a:xfrm>
            <a:off x="6595872" y="4101142"/>
            <a:ext cx="2365261" cy="1608"/>
          </a:xfrm>
          <a:prstGeom prst="line">
            <a:avLst/>
          </a:prstGeom>
          <a:ln w="317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9925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8CFC7-8613-C7E2-B095-B08D6C4ADD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358D4A-B1D7-EE93-FB2D-2F1E43EF3A4F}"/>
              </a:ext>
            </a:extLst>
          </p:cNvPr>
          <p:cNvPicPr>
            <a:picLocks noChangeAspect="1"/>
          </p:cNvPicPr>
          <p:nvPr/>
        </p:nvPicPr>
        <p:blipFill>
          <a:blip r:embed="rId3"/>
          <a:stretch>
            <a:fillRect/>
          </a:stretch>
        </p:blipFill>
        <p:spPr>
          <a:xfrm>
            <a:off x="240632" y="209848"/>
            <a:ext cx="9821646" cy="2876951"/>
          </a:xfrm>
          <a:prstGeom prst="rect">
            <a:avLst/>
          </a:prstGeom>
          <a:ln>
            <a:solidFill>
              <a:schemeClr val="tx1"/>
            </a:solidFill>
          </a:ln>
        </p:spPr>
      </p:pic>
      <p:pic>
        <p:nvPicPr>
          <p:cNvPr id="5" name="Picture 4">
            <a:extLst>
              <a:ext uri="{FF2B5EF4-FFF2-40B4-BE49-F238E27FC236}">
                <a16:creationId xmlns:a16="http://schemas.microsoft.com/office/drawing/2014/main" id="{D4BB026A-C92B-20D0-D3E2-EE355E5CF8D0}"/>
              </a:ext>
            </a:extLst>
          </p:cNvPr>
          <p:cNvPicPr>
            <a:picLocks noChangeAspect="1"/>
          </p:cNvPicPr>
          <p:nvPr/>
        </p:nvPicPr>
        <p:blipFill>
          <a:blip r:embed="rId4"/>
          <a:stretch>
            <a:fillRect/>
          </a:stretch>
        </p:blipFill>
        <p:spPr>
          <a:xfrm>
            <a:off x="2212905" y="3300662"/>
            <a:ext cx="9612066" cy="2857899"/>
          </a:xfrm>
          <a:prstGeom prst="rect">
            <a:avLst/>
          </a:prstGeom>
          <a:ln>
            <a:solidFill>
              <a:schemeClr val="tx1"/>
            </a:solidFill>
          </a:ln>
        </p:spPr>
      </p:pic>
      <p:sp>
        <p:nvSpPr>
          <p:cNvPr id="6" name="Rectangle 5">
            <a:extLst>
              <a:ext uri="{FF2B5EF4-FFF2-40B4-BE49-F238E27FC236}">
                <a16:creationId xmlns:a16="http://schemas.microsoft.com/office/drawing/2014/main" id="{F687C559-3D32-74BD-530A-A477AEBB9011}"/>
              </a:ext>
            </a:extLst>
          </p:cNvPr>
          <p:cNvSpPr/>
          <p:nvPr/>
        </p:nvSpPr>
        <p:spPr>
          <a:xfrm>
            <a:off x="6763685" y="635271"/>
            <a:ext cx="1866967"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89CCBFE-E8B2-42A1-81DC-AB087B29540B}"/>
              </a:ext>
            </a:extLst>
          </p:cNvPr>
          <p:cNvSpPr/>
          <p:nvPr/>
        </p:nvSpPr>
        <p:spPr>
          <a:xfrm>
            <a:off x="8985517" y="3644263"/>
            <a:ext cx="1716506"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B702E0F3-6EF4-2C39-8500-B77117BC9E24}"/>
              </a:ext>
            </a:extLst>
          </p:cNvPr>
          <p:cNvCxnSpPr/>
          <p:nvPr/>
        </p:nvCxnSpPr>
        <p:spPr>
          <a:xfrm>
            <a:off x="4812631" y="1052366"/>
            <a:ext cx="1700463"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F2C85BF-2B43-F074-1EF5-531B7026119A}"/>
              </a:ext>
            </a:extLst>
          </p:cNvPr>
          <p:cNvCxnSpPr/>
          <p:nvPr/>
        </p:nvCxnSpPr>
        <p:spPr>
          <a:xfrm>
            <a:off x="7018938" y="4127134"/>
            <a:ext cx="1700463"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 name="Frame 1">
            <a:extLst>
              <a:ext uri="{FF2B5EF4-FFF2-40B4-BE49-F238E27FC236}">
                <a16:creationId xmlns:a16="http://schemas.microsoft.com/office/drawing/2014/main" id="{27F79AC2-C1EC-3408-E681-3CFD6DC1E848}"/>
              </a:ext>
            </a:extLst>
          </p:cNvPr>
          <p:cNvSpPr/>
          <p:nvPr/>
        </p:nvSpPr>
        <p:spPr>
          <a:xfrm>
            <a:off x="145997" y="153681"/>
            <a:ext cx="10004611" cy="2996773"/>
          </a:xfrm>
          <a:prstGeom prst="frame">
            <a:avLst>
              <a:gd name="adj1" fmla="val 395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 name="Rectangle 3">
            <a:extLst>
              <a:ext uri="{FF2B5EF4-FFF2-40B4-BE49-F238E27FC236}">
                <a16:creationId xmlns:a16="http://schemas.microsoft.com/office/drawing/2014/main" id="{9F3353A9-DAEE-4556-0D93-FEC5A9915C2C}"/>
              </a:ext>
            </a:extLst>
          </p:cNvPr>
          <p:cNvSpPr/>
          <p:nvPr/>
        </p:nvSpPr>
        <p:spPr>
          <a:xfrm>
            <a:off x="1109472" y="3150454"/>
            <a:ext cx="10984992" cy="3146981"/>
          </a:xfrm>
          <a:prstGeom prst="rect">
            <a:avLst/>
          </a:prstGeom>
          <a:solidFill>
            <a:schemeClr val="bg1">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845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2EC82-DBBC-7751-9430-427A6E67DF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573524-54C5-F08C-6A9A-FE491D4427DD}"/>
              </a:ext>
            </a:extLst>
          </p:cNvPr>
          <p:cNvSpPr>
            <a:spLocks noGrp="1"/>
          </p:cNvSpPr>
          <p:nvPr>
            <p:ph type="title"/>
          </p:nvPr>
        </p:nvSpPr>
        <p:spPr/>
        <p:txBody>
          <a:bodyPr/>
          <a:lstStyle/>
          <a:p>
            <a:r>
              <a:rPr lang="en-US" dirty="0"/>
              <a:t>Liver Labs</a:t>
            </a:r>
          </a:p>
        </p:txBody>
      </p:sp>
      <p:pic>
        <p:nvPicPr>
          <p:cNvPr id="5" name="Picture 4">
            <a:extLst>
              <a:ext uri="{FF2B5EF4-FFF2-40B4-BE49-F238E27FC236}">
                <a16:creationId xmlns:a16="http://schemas.microsoft.com/office/drawing/2014/main" id="{A01AFDB7-2239-C5C0-FB7A-55BAA42E7168}"/>
              </a:ext>
            </a:extLst>
          </p:cNvPr>
          <p:cNvPicPr>
            <a:picLocks noChangeAspect="1"/>
          </p:cNvPicPr>
          <p:nvPr/>
        </p:nvPicPr>
        <p:blipFill>
          <a:blip r:embed="rId3"/>
          <a:stretch>
            <a:fillRect/>
          </a:stretch>
        </p:blipFill>
        <p:spPr>
          <a:xfrm>
            <a:off x="5189532" y="2653169"/>
            <a:ext cx="2299944" cy="2290670"/>
          </a:xfrm>
          <a:prstGeom prst="rect">
            <a:avLst/>
          </a:prstGeom>
        </p:spPr>
      </p:pic>
      <p:pic>
        <p:nvPicPr>
          <p:cNvPr id="6" name="Picture 5" descr="https://data.liverfellow.org/wp-content/uploads/2020/06/Figure3.png">
            <a:extLst>
              <a:ext uri="{FF2B5EF4-FFF2-40B4-BE49-F238E27FC236}">
                <a16:creationId xmlns:a16="http://schemas.microsoft.com/office/drawing/2014/main" id="{8D421F90-F5C7-6F6E-174B-4E05E094B06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880"/>
          <a:stretch>
            <a:fillRect/>
          </a:stretch>
        </p:blipFill>
        <p:spPr bwMode="auto">
          <a:xfrm>
            <a:off x="6276741" y="2310703"/>
            <a:ext cx="5667426" cy="3288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E0BFB0B-FB83-7B59-9AA5-1EFDE1851996}"/>
              </a:ext>
            </a:extLst>
          </p:cNvPr>
          <p:cNvSpPr txBox="1"/>
          <p:nvPr/>
        </p:nvSpPr>
        <p:spPr>
          <a:xfrm>
            <a:off x="7225400" y="6453872"/>
            <a:ext cx="4966600" cy="307777"/>
          </a:xfrm>
          <a:prstGeom prst="rect">
            <a:avLst/>
          </a:prstGeom>
          <a:noFill/>
        </p:spPr>
        <p:txBody>
          <a:bodyPr wrap="square" rtlCol="0">
            <a:spAutoFit/>
          </a:bodyPr>
          <a:lstStyle/>
          <a:p>
            <a:pPr algn="r"/>
            <a:r>
              <a:rPr lang="en-US" sz="1400" dirty="0"/>
              <a:t>Modified from A. Brownlee; </a:t>
            </a:r>
            <a:r>
              <a:rPr lang="en-US" sz="1400" dirty="0" err="1"/>
              <a:t>BioRender</a:t>
            </a:r>
            <a:endParaRPr lang="en-US" sz="1400" dirty="0"/>
          </a:p>
        </p:txBody>
      </p:sp>
      <p:pic>
        <p:nvPicPr>
          <p:cNvPr id="7" name="Picture 6">
            <a:extLst>
              <a:ext uri="{FF2B5EF4-FFF2-40B4-BE49-F238E27FC236}">
                <a16:creationId xmlns:a16="http://schemas.microsoft.com/office/drawing/2014/main" id="{2C778FAE-06BB-170A-4BDE-6A9C12B5D06D}"/>
              </a:ext>
            </a:extLst>
          </p:cNvPr>
          <p:cNvPicPr>
            <a:picLocks noChangeAspect="1"/>
          </p:cNvPicPr>
          <p:nvPr/>
        </p:nvPicPr>
        <p:blipFill>
          <a:blip r:embed="rId5"/>
          <a:stretch>
            <a:fillRect/>
          </a:stretch>
        </p:blipFill>
        <p:spPr>
          <a:xfrm>
            <a:off x="2794953" y="2248570"/>
            <a:ext cx="1666072" cy="1666072"/>
          </a:xfrm>
          <a:prstGeom prst="rect">
            <a:avLst/>
          </a:prstGeom>
        </p:spPr>
      </p:pic>
      <p:sp>
        <p:nvSpPr>
          <p:cNvPr id="8" name="Circle: Hollow 7">
            <a:extLst>
              <a:ext uri="{FF2B5EF4-FFF2-40B4-BE49-F238E27FC236}">
                <a16:creationId xmlns:a16="http://schemas.microsoft.com/office/drawing/2014/main" id="{62C7D28B-FF6B-EE6E-B643-9F484ABEBB49}"/>
              </a:ext>
            </a:extLst>
          </p:cNvPr>
          <p:cNvSpPr/>
          <p:nvPr/>
        </p:nvSpPr>
        <p:spPr>
          <a:xfrm>
            <a:off x="2581440" y="2185850"/>
            <a:ext cx="2084451" cy="1958072"/>
          </a:xfrm>
          <a:prstGeom prst="donut">
            <a:avLst>
              <a:gd name="adj" fmla="val 2209"/>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a:extLst>
              <a:ext uri="{FF2B5EF4-FFF2-40B4-BE49-F238E27FC236}">
                <a16:creationId xmlns:a16="http://schemas.microsoft.com/office/drawing/2014/main" id="{1A84CE09-040C-4FAE-5976-EEA67FBEB1B8}"/>
              </a:ext>
            </a:extLst>
          </p:cNvPr>
          <p:cNvCxnSpPr>
            <a:stCxn id="8" idx="7"/>
          </p:cNvCxnSpPr>
          <p:nvPr/>
        </p:nvCxnSpPr>
        <p:spPr>
          <a:xfrm>
            <a:off x="4360630" y="2472603"/>
            <a:ext cx="1233406" cy="8643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47A301-F413-26F9-23D8-52D9C142C2C4}"/>
              </a:ext>
            </a:extLst>
          </p:cNvPr>
          <p:cNvCxnSpPr>
            <a:cxnSpLocks/>
          </p:cNvCxnSpPr>
          <p:nvPr/>
        </p:nvCxnSpPr>
        <p:spPr>
          <a:xfrm flipV="1">
            <a:off x="4360630" y="3336962"/>
            <a:ext cx="1233406" cy="5311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C4E1588-C08D-4E45-5026-8838E29B564A}"/>
              </a:ext>
            </a:extLst>
          </p:cNvPr>
          <p:cNvSpPr txBox="1"/>
          <p:nvPr/>
        </p:nvSpPr>
        <p:spPr>
          <a:xfrm>
            <a:off x="2595973" y="4143922"/>
            <a:ext cx="2249045" cy="707886"/>
          </a:xfrm>
          <a:prstGeom prst="rect">
            <a:avLst/>
          </a:prstGeom>
          <a:noFill/>
        </p:spPr>
        <p:txBody>
          <a:bodyPr wrap="square" rtlCol="0">
            <a:spAutoFit/>
          </a:bodyPr>
          <a:lstStyle/>
          <a:p>
            <a:pPr algn="ctr"/>
            <a:r>
              <a:rPr lang="en-US" sz="2000" b="1" dirty="0"/>
              <a:t>Hepatocyte</a:t>
            </a:r>
          </a:p>
          <a:p>
            <a:pPr algn="ctr"/>
            <a:r>
              <a:rPr lang="en-US" sz="2000" dirty="0"/>
              <a:t>(Liver cell)</a:t>
            </a:r>
          </a:p>
        </p:txBody>
      </p:sp>
      <p:sp>
        <p:nvSpPr>
          <p:cNvPr id="3" name="Rectangle 3">
            <a:extLst>
              <a:ext uri="{FF2B5EF4-FFF2-40B4-BE49-F238E27FC236}">
                <a16:creationId xmlns:a16="http://schemas.microsoft.com/office/drawing/2014/main" id="{C12F714E-D820-8FD5-24AD-1D52C07E51C5}"/>
              </a:ext>
            </a:extLst>
          </p:cNvPr>
          <p:cNvSpPr txBox="1">
            <a:spLocks noChangeArrowheads="1"/>
          </p:cNvSpPr>
          <p:nvPr/>
        </p:nvSpPr>
        <p:spPr>
          <a:xfrm>
            <a:off x="-69156" y="2185850"/>
            <a:ext cx="2944364" cy="3538538"/>
          </a:xfrm>
          <a:prstGeom prst="rect">
            <a:avLst/>
          </a:prstGeom>
        </p:spPr>
        <p:txBody>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1143000" lvl="4" indent="-381000">
              <a:lnSpc>
                <a:spcPct val="80000"/>
              </a:lnSpc>
              <a:buClr>
                <a:srgbClr val="000000"/>
              </a:buClr>
              <a:buSzPct val="125000"/>
              <a:buFont typeface="Helvetica Neue"/>
              <a:buChar char="•"/>
              <a:defRPr/>
            </a:pPr>
            <a:r>
              <a:rPr lang="en-US" altLang="en-US" sz="2800" b="1" dirty="0">
                <a:solidFill>
                  <a:schemeClr val="accent2">
                    <a:lumMod val="60000"/>
                    <a:lumOff val="40000"/>
                  </a:schemeClr>
                </a:solidFill>
                <a:latin typeface="Helvetica Neue"/>
                <a:ea typeface="MS PGothic" panose="020B0600070205080204" pitchFamily="34" charset="-128"/>
                <a:sym typeface="Helvetica Neue"/>
              </a:rPr>
              <a:t>AST </a:t>
            </a:r>
          </a:p>
          <a:p>
            <a:pPr marL="1143000" lvl="4" indent="-381000">
              <a:lnSpc>
                <a:spcPct val="80000"/>
              </a:lnSpc>
              <a:buClr>
                <a:srgbClr val="000000"/>
              </a:buClr>
              <a:buSzPct val="125000"/>
              <a:buFont typeface="Helvetica Neue"/>
              <a:buChar char="•"/>
              <a:defRPr/>
            </a:pPr>
            <a:r>
              <a:rPr lang="en-US" altLang="en-US" sz="2800" b="1" dirty="0">
                <a:solidFill>
                  <a:schemeClr val="accent2">
                    <a:lumMod val="60000"/>
                    <a:lumOff val="40000"/>
                  </a:schemeClr>
                </a:solidFill>
                <a:latin typeface="Helvetica Neue"/>
                <a:ea typeface="MS PGothic" panose="020B0600070205080204" pitchFamily="34" charset="-128"/>
                <a:sym typeface="Helvetica Neue"/>
              </a:rPr>
              <a:t>ALT </a:t>
            </a:r>
          </a:p>
          <a:p>
            <a:pPr marL="1143000" lvl="4" indent="-381000">
              <a:lnSpc>
                <a:spcPct val="80000"/>
              </a:lnSpc>
              <a:buClr>
                <a:srgbClr val="000000"/>
              </a:buClr>
              <a:buSzPct val="125000"/>
              <a:buFont typeface="Helvetica Neue"/>
              <a:buChar char="•"/>
              <a:defRPr/>
            </a:pPr>
            <a:r>
              <a:rPr lang="en-US" altLang="en-US" sz="2800" dirty="0">
                <a:latin typeface="Helvetica Neue"/>
                <a:ea typeface="MS PGothic" panose="020B0600070205080204" pitchFamily="34" charset="-128"/>
                <a:sym typeface="Helvetica Neue"/>
              </a:rPr>
              <a:t>AP </a:t>
            </a:r>
          </a:p>
          <a:p>
            <a:pPr marL="1143000" lvl="4" indent="-381000">
              <a:lnSpc>
                <a:spcPct val="80000"/>
              </a:lnSpc>
              <a:buClr>
                <a:srgbClr val="000000"/>
              </a:buClr>
              <a:buSzPct val="125000"/>
              <a:buFont typeface="Helvetica Neue"/>
              <a:buChar char="•"/>
              <a:defRPr/>
            </a:pPr>
            <a:r>
              <a:rPr lang="en-US" altLang="en-US" sz="2800" dirty="0">
                <a:latin typeface="Helvetica Neue"/>
                <a:ea typeface="MS PGothic" panose="020B0600070205080204" pitchFamily="34" charset="-128"/>
                <a:sym typeface="Helvetica Neue"/>
              </a:rPr>
              <a:t>TB</a:t>
            </a:r>
          </a:p>
          <a:p>
            <a:pPr marL="1143000" lvl="4" indent="-381000">
              <a:lnSpc>
                <a:spcPct val="80000"/>
              </a:lnSpc>
              <a:buClr>
                <a:srgbClr val="000000"/>
              </a:buClr>
              <a:buSzPct val="125000"/>
              <a:buFont typeface="Helvetica Neue"/>
              <a:buChar char="•"/>
              <a:defRPr/>
            </a:pPr>
            <a:r>
              <a:rPr lang="en-US" altLang="en-US" sz="2800" b="1" dirty="0">
                <a:solidFill>
                  <a:schemeClr val="accent2">
                    <a:lumMod val="60000"/>
                    <a:lumOff val="40000"/>
                  </a:schemeClr>
                </a:solidFill>
                <a:latin typeface="Helvetica Neue"/>
                <a:ea typeface="MS PGothic" panose="020B0600070205080204" pitchFamily="34" charset="-128"/>
                <a:sym typeface="Helvetica Neue"/>
              </a:rPr>
              <a:t>Platelets</a:t>
            </a:r>
          </a:p>
          <a:p>
            <a:pPr marL="1143000" lvl="4" indent="-381000">
              <a:lnSpc>
                <a:spcPct val="80000"/>
              </a:lnSpc>
              <a:buClr>
                <a:srgbClr val="000000"/>
              </a:buClr>
              <a:buSzPct val="125000"/>
              <a:buFont typeface="Helvetica Neue"/>
              <a:buChar char="•"/>
              <a:defRPr/>
            </a:pPr>
            <a:r>
              <a:rPr lang="en-US" altLang="en-US" sz="2800" dirty="0">
                <a:latin typeface="Helvetica Neue"/>
                <a:ea typeface="MS PGothic" panose="020B0600070205080204" pitchFamily="34" charset="-128"/>
                <a:sym typeface="Helvetica Neue"/>
              </a:rPr>
              <a:t>Albumin </a:t>
            </a:r>
          </a:p>
          <a:p>
            <a:pPr marL="1143000" lvl="4" indent="-381000">
              <a:lnSpc>
                <a:spcPct val="80000"/>
              </a:lnSpc>
              <a:buClr>
                <a:srgbClr val="000000"/>
              </a:buClr>
              <a:buSzPct val="125000"/>
              <a:buFont typeface="Helvetica Neue"/>
              <a:buChar char="•"/>
              <a:defRPr/>
            </a:pPr>
            <a:r>
              <a:rPr lang="en-US" altLang="en-US" sz="2800" dirty="0">
                <a:latin typeface="Helvetica Neue"/>
                <a:ea typeface="MS PGothic" panose="020B0600070205080204" pitchFamily="34" charset="-128"/>
                <a:sym typeface="Helvetica Neue"/>
              </a:rPr>
              <a:t>INR</a:t>
            </a:r>
          </a:p>
          <a:p>
            <a:pPr>
              <a:buFont typeface="Wingdings" panose="05000000000000000000" pitchFamily="2" charset="2"/>
              <a:buNone/>
              <a:defRPr/>
            </a:pPr>
            <a:endParaRPr lang="en-US" altLang="en-US" sz="3400" dirty="0"/>
          </a:p>
        </p:txBody>
      </p:sp>
    </p:spTree>
    <p:extLst>
      <p:ext uri="{BB962C8B-B14F-4D97-AF65-F5344CB8AC3E}">
        <p14:creationId xmlns:p14="http://schemas.microsoft.com/office/powerpoint/2010/main" val="3460270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C8955E-CE46-7D48-78E6-6527FA5E413D}"/>
              </a:ext>
            </a:extLst>
          </p:cNvPr>
          <p:cNvPicPr>
            <a:picLocks noChangeAspect="1"/>
          </p:cNvPicPr>
          <p:nvPr/>
        </p:nvPicPr>
        <p:blipFill>
          <a:blip r:embed="rId3"/>
          <a:srcRect r="26498" b="61965"/>
          <a:stretch>
            <a:fillRect/>
          </a:stretch>
        </p:blipFill>
        <p:spPr>
          <a:xfrm>
            <a:off x="3855307" y="264348"/>
            <a:ext cx="6083823" cy="728563"/>
          </a:xfrm>
          <a:prstGeom prst="rect">
            <a:avLst/>
          </a:prstGeom>
        </p:spPr>
      </p:pic>
      <p:pic>
        <p:nvPicPr>
          <p:cNvPr id="4" name="Picture 3">
            <a:extLst>
              <a:ext uri="{FF2B5EF4-FFF2-40B4-BE49-F238E27FC236}">
                <a16:creationId xmlns:a16="http://schemas.microsoft.com/office/drawing/2014/main" id="{64881A70-AA3F-55EA-180A-EBCD760F6C6B}"/>
              </a:ext>
            </a:extLst>
          </p:cNvPr>
          <p:cNvPicPr>
            <a:picLocks noChangeAspect="1"/>
          </p:cNvPicPr>
          <p:nvPr/>
        </p:nvPicPr>
        <p:blipFill>
          <a:blip r:embed="rId3"/>
          <a:srcRect t="76641" r="20141"/>
          <a:stretch>
            <a:fillRect/>
          </a:stretch>
        </p:blipFill>
        <p:spPr>
          <a:xfrm>
            <a:off x="3927478" y="1047372"/>
            <a:ext cx="6552341" cy="443527"/>
          </a:xfrm>
          <a:prstGeom prst="rect">
            <a:avLst/>
          </a:prstGeom>
        </p:spPr>
      </p:pic>
      <p:pic>
        <p:nvPicPr>
          <p:cNvPr id="6" name="Picture 5">
            <a:extLst>
              <a:ext uri="{FF2B5EF4-FFF2-40B4-BE49-F238E27FC236}">
                <a16:creationId xmlns:a16="http://schemas.microsoft.com/office/drawing/2014/main" id="{AFDD0830-6070-8B3B-33A3-68C89CCD65CF}"/>
              </a:ext>
            </a:extLst>
          </p:cNvPr>
          <p:cNvPicPr>
            <a:picLocks noChangeAspect="1"/>
          </p:cNvPicPr>
          <p:nvPr/>
        </p:nvPicPr>
        <p:blipFill>
          <a:blip r:embed="rId4"/>
          <a:stretch>
            <a:fillRect/>
          </a:stretch>
        </p:blipFill>
        <p:spPr>
          <a:xfrm>
            <a:off x="184489" y="1783112"/>
            <a:ext cx="5963482" cy="4372585"/>
          </a:xfrm>
          <a:prstGeom prst="rect">
            <a:avLst/>
          </a:prstGeom>
          <a:ln>
            <a:solidFill>
              <a:srgbClr val="0070C0"/>
            </a:solidFill>
          </a:ln>
        </p:spPr>
      </p:pic>
      <p:sp>
        <p:nvSpPr>
          <p:cNvPr id="7" name="Title 1">
            <a:extLst>
              <a:ext uri="{FF2B5EF4-FFF2-40B4-BE49-F238E27FC236}">
                <a16:creationId xmlns:a16="http://schemas.microsoft.com/office/drawing/2014/main" id="{F70ADBB9-0B1C-C654-9FC3-81E9A716E4BF}"/>
              </a:ext>
            </a:extLst>
          </p:cNvPr>
          <p:cNvSpPr txBox="1">
            <a:spLocks/>
          </p:cNvSpPr>
          <p:nvPr/>
        </p:nvSpPr>
        <p:spPr>
          <a:xfrm>
            <a:off x="59636" y="148405"/>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Fibrosis – 4</a:t>
            </a:r>
          </a:p>
          <a:p>
            <a:r>
              <a:rPr lang="en-US" dirty="0"/>
              <a:t>(FIB-4)</a:t>
            </a:r>
          </a:p>
        </p:txBody>
      </p:sp>
      <p:pic>
        <p:nvPicPr>
          <p:cNvPr id="9" name="Picture 8">
            <a:extLst>
              <a:ext uri="{FF2B5EF4-FFF2-40B4-BE49-F238E27FC236}">
                <a16:creationId xmlns:a16="http://schemas.microsoft.com/office/drawing/2014/main" id="{47D9FB48-FE3E-C303-DA1A-096C8022EE8B}"/>
              </a:ext>
            </a:extLst>
          </p:cNvPr>
          <p:cNvPicPr>
            <a:picLocks noChangeAspect="1"/>
          </p:cNvPicPr>
          <p:nvPr/>
        </p:nvPicPr>
        <p:blipFill>
          <a:blip r:embed="rId5"/>
          <a:stretch>
            <a:fillRect/>
          </a:stretch>
        </p:blipFill>
        <p:spPr>
          <a:xfrm>
            <a:off x="6324600" y="2121430"/>
            <a:ext cx="5475761" cy="3979652"/>
          </a:xfrm>
          <a:prstGeom prst="rect">
            <a:avLst/>
          </a:prstGeom>
        </p:spPr>
      </p:pic>
      <p:sp>
        <p:nvSpPr>
          <p:cNvPr id="10" name="TextBox 9">
            <a:extLst>
              <a:ext uri="{FF2B5EF4-FFF2-40B4-BE49-F238E27FC236}">
                <a16:creationId xmlns:a16="http://schemas.microsoft.com/office/drawing/2014/main" id="{4DDC3802-39BE-28A2-119C-6B58D7DE39C8}"/>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2006 Hep</a:t>
            </a:r>
            <a:endParaRPr lang="en-US" dirty="0"/>
          </a:p>
        </p:txBody>
      </p:sp>
      <p:pic>
        <p:nvPicPr>
          <p:cNvPr id="2" name="Picture 1">
            <a:extLst>
              <a:ext uri="{FF2B5EF4-FFF2-40B4-BE49-F238E27FC236}">
                <a16:creationId xmlns:a16="http://schemas.microsoft.com/office/drawing/2014/main" id="{58EFC137-510B-17F0-3089-A0FB5056559D}"/>
              </a:ext>
            </a:extLst>
          </p:cNvPr>
          <p:cNvPicPr>
            <a:picLocks noChangeAspect="1"/>
          </p:cNvPicPr>
          <p:nvPr/>
        </p:nvPicPr>
        <p:blipFill>
          <a:blip r:embed="rId3"/>
          <a:srcRect l="81267" b="61965"/>
          <a:stretch>
            <a:fillRect/>
          </a:stretch>
        </p:blipFill>
        <p:spPr>
          <a:xfrm>
            <a:off x="9062480" y="264348"/>
            <a:ext cx="1550503" cy="728563"/>
          </a:xfrm>
          <a:prstGeom prst="rect">
            <a:avLst/>
          </a:prstGeom>
        </p:spPr>
      </p:pic>
      <p:pic>
        <p:nvPicPr>
          <p:cNvPr id="5" name="Picture 4">
            <a:extLst>
              <a:ext uri="{FF2B5EF4-FFF2-40B4-BE49-F238E27FC236}">
                <a16:creationId xmlns:a16="http://schemas.microsoft.com/office/drawing/2014/main" id="{604264B8-30F9-15EE-377F-B49B439012A0}"/>
              </a:ext>
            </a:extLst>
          </p:cNvPr>
          <p:cNvPicPr>
            <a:picLocks noChangeAspect="1"/>
          </p:cNvPicPr>
          <p:nvPr/>
        </p:nvPicPr>
        <p:blipFill>
          <a:blip r:embed="rId3"/>
          <a:srcRect l="76160" t="76641"/>
          <a:stretch>
            <a:fillRect/>
          </a:stretch>
        </p:blipFill>
        <p:spPr>
          <a:xfrm>
            <a:off x="8859721" y="1013949"/>
            <a:ext cx="1956020" cy="443527"/>
          </a:xfrm>
          <a:prstGeom prst="rect">
            <a:avLst/>
          </a:prstGeom>
        </p:spPr>
      </p:pic>
    </p:spTree>
    <p:extLst>
      <p:ext uri="{BB962C8B-B14F-4D97-AF65-F5344CB8AC3E}">
        <p14:creationId xmlns:p14="http://schemas.microsoft.com/office/powerpoint/2010/main" val="15714783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5FE66-0778-54A7-3257-EC7FA71B1A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0862613-C18C-3DC4-33B7-A1E7F117FB6D}"/>
              </a:ext>
            </a:extLst>
          </p:cNvPr>
          <p:cNvPicPr>
            <a:picLocks noChangeAspect="1"/>
          </p:cNvPicPr>
          <p:nvPr/>
        </p:nvPicPr>
        <p:blipFill>
          <a:blip r:embed="rId3"/>
          <a:srcRect r="26498" b="61965"/>
          <a:stretch>
            <a:fillRect/>
          </a:stretch>
        </p:blipFill>
        <p:spPr>
          <a:xfrm>
            <a:off x="3855307" y="264348"/>
            <a:ext cx="6083823" cy="728563"/>
          </a:xfrm>
          <a:prstGeom prst="rect">
            <a:avLst/>
          </a:prstGeom>
        </p:spPr>
      </p:pic>
      <p:pic>
        <p:nvPicPr>
          <p:cNvPr id="4" name="Picture 3">
            <a:extLst>
              <a:ext uri="{FF2B5EF4-FFF2-40B4-BE49-F238E27FC236}">
                <a16:creationId xmlns:a16="http://schemas.microsoft.com/office/drawing/2014/main" id="{E05D9585-428C-5327-EEAB-FEA469F783CD}"/>
              </a:ext>
            </a:extLst>
          </p:cNvPr>
          <p:cNvPicPr>
            <a:picLocks noChangeAspect="1"/>
          </p:cNvPicPr>
          <p:nvPr/>
        </p:nvPicPr>
        <p:blipFill>
          <a:blip r:embed="rId3"/>
          <a:srcRect t="76641" r="20141"/>
          <a:stretch>
            <a:fillRect/>
          </a:stretch>
        </p:blipFill>
        <p:spPr>
          <a:xfrm>
            <a:off x="3927478" y="1047372"/>
            <a:ext cx="6552341" cy="443527"/>
          </a:xfrm>
          <a:prstGeom prst="rect">
            <a:avLst/>
          </a:prstGeom>
        </p:spPr>
      </p:pic>
      <p:pic>
        <p:nvPicPr>
          <p:cNvPr id="6" name="Picture 5">
            <a:extLst>
              <a:ext uri="{FF2B5EF4-FFF2-40B4-BE49-F238E27FC236}">
                <a16:creationId xmlns:a16="http://schemas.microsoft.com/office/drawing/2014/main" id="{CD827744-4481-1BD7-AA1D-AF637DFC5F09}"/>
              </a:ext>
            </a:extLst>
          </p:cNvPr>
          <p:cNvPicPr>
            <a:picLocks noChangeAspect="1"/>
          </p:cNvPicPr>
          <p:nvPr/>
        </p:nvPicPr>
        <p:blipFill>
          <a:blip r:embed="rId4"/>
          <a:stretch>
            <a:fillRect/>
          </a:stretch>
        </p:blipFill>
        <p:spPr>
          <a:xfrm>
            <a:off x="184489" y="1783112"/>
            <a:ext cx="5963482" cy="4372585"/>
          </a:xfrm>
          <a:prstGeom prst="rect">
            <a:avLst/>
          </a:prstGeom>
          <a:ln>
            <a:solidFill>
              <a:srgbClr val="0070C0"/>
            </a:solidFill>
          </a:ln>
        </p:spPr>
      </p:pic>
      <p:sp>
        <p:nvSpPr>
          <p:cNvPr id="7" name="Title 1">
            <a:extLst>
              <a:ext uri="{FF2B5EF4-FFF2-40B4-BE49-F238E27FC236}">
                <a16:creationId xmlns:a16="http://schemas.microsoft.com/office/drawing/2014/main" id="{8ACA67E9-6D09-AA28-E312-AC282597E3B9}"/>
              </a:ext>
            </a:extLst>
          </p:cNvPr>
          <p:cNvSpPr txBox="1">
            <a:spLocks/>
          </p:cNvSpPr>
          <p:nvPr/>
        </p:nvSpPr>
        <p:spPr>
          <a:xfrm>
            <a:off x="59636" y="148405"/>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Fibrosis – 4</a:t>
            </a:r>
          </a:p>
          <a:p>
            <a:r>
              <a:rPr lang="en-US" dirty="0"/>
              <a:t>(FIB-4)</a:t>
            </a:r>
          </a:p>
        </p:txBody>
      </p:sp>
      <p:pic>
        <p:nvPicPr>
          <p:cNvPr id="9" name="Picture 8">
            <a:extLst>
              <a:ext uri="{FF2B5EF4-FFF2-40B4-BE49-F238E27FC236}">
                <a16:creationId xmlns:a16="http://schemas.microsoft.com/office/drawing/2014/main" id="{98F5F22D-DC98-D17C-9920-128B8EF12BF6}"/>
              </a:ext>
            </a:extLst>
          </p:cNvPr>
          <p:cNvPicPr>
            <a:picLocks noChangeAspect="1"/>
          </p:cNvPicPr>
          <p:nvPr/>
        </p:nvPicPr>
        <p:blipFill>
          <a:blip r:embed="rId5"/>
          <a:stretch>
            <a:fillRect/>
          </a:stretch>
        </p:blipFill>
        <p:spPr>
          <a:xfrm>
            <a:off x="6324600" y="2121430"/>
            <a:ext cx="5475761" cy="3979652"/>
          </a:xfrm>
          <a:prstGeom prst="rect">
            <a:avLst/>
          </a:prstGeom>
        </p:spPr>
      </p:pic>
      <p:sp>
        <p:nvSpPr>
          <p:cNvPr id="10" name="TextBox 9">
            <a:extLst>
              <a:ext uri="{FF2B5EF4-FFF2-40B4-BE49-F238E27FC236}">
                <a16:creationId xmlns:a16="http://schemas.microsoft.com/office/drawing/2014/main" id="{93F8DD51-F91C-8C07-431F-7E33FCA98E44}"/>
              </a:ext>
            </a:extLst>
          </p:cNvPr>
          <p:cNvSpPr txBox="1"/>
          <p:nvPr/>
        </p:nvSpPr>
        <p:spPr>
          <a:xfrm>
            <a:off x="6096000" y="6447910"/>
            <a:ext cx="6093912" cy="369332"/>
          </a:xfrm>
          <a:prstGeom prst="rect">
            <a:avLst/>
          </a:prstGeom>
          <a:noFill/>
        </p:spPr>
        <p:txBody>
          <a:bodyPr wrap="square">
            <a:spAutoFit/>
          </a:bodyPr>
          <a:lstStyle/>
          <a:p>
            <a:pPr algn="r"/>
            <a:r>
              <a:rPr lang="da-DK" sz="1800" b="1" dirty="0">
                <a:effectLst/>
                <a:latin typeface="Calibri" panose="020F0502020204030204" pitchFamily="34" charset="0"/>
                <a:ea typeface="Calibri" panose="020F0502020204030204" pitchFamily="34" charset="0"/>
                <a:cs typeface="Times New Roman" panose="02020603050405020304" pitchFamily="18" charset="0"/>
              </a:rPr>
              <a:t>McPherson et al 2016 AJG;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2006 Hep</a:t>
            </a:r>
            <a:endParaRPr lang="en-US" dirty="0"/>
          </a:p>
        </p:txBody>
      </p:sp>
      <p:pic>
        <p:nvPicPr>
          <p:cNvPr id="2" name="Picture 1">
            <a:extLst>
              <a:ext uri="{FF2B5EF4-FFF2-40B4-BE49-F238E27FC236}">
                <a16:creationId xmlns:a16="http://schemas.microsoft.com/office/drawing/2014/main" id="{CDC8F446-1AA8-D3A1-A10C-DF4E251DF766}"/>
              </a:ext>
            </a:extLst>
          </p:cNvPr>
          <p:cNvPicPr>
            <a:picLocks noChangeAspect="1"/>
          </p:cNvPicPr>
          <p:nvPr/>
        </p:nvPicPr>
        <p:blipFill>
          <a:blip r:embed="rId3"/>
          <a:srcRect l="81267" b="61965"/>
          <a:stretch>
            <a:fillRect/>
          </a:stretch>
        </p:blipFill>
        <p:spPr>
          <a:xfrm>
            <a:off x="9062480" y="264348"/>
            <a:ext cx="1550503" cy="728563"/>
          </a:xfrm>
          <a:prstGeom prst="rect">
            <a:avLst/>
          </a:prstGeom>
        </p:spPr>
      </p:pic>
      <p:pic>
        <p:nvPicPr>
          <p:cNvPr id="5" name="Picture 4">
            <a:extLst>
              <a:ext uri="{FF2B5EF4-FFF2-40B4-BE49-F238E27FC236}">
                <a16:creationId xmlns:a16="http://schemas.microsoft.com/office/drawing/2014/main" id="{1B41AC4A-7B36-4FF7-D9F3-38CF90F5CEC5}"/>
              </a:ext>
            </a:extLst>
          </p:cNvPr>
          <p:cNvPicPr>
            <a:picLocks noChangeAspect="1"/>
          </p:cNvPicPr>
          <p:nvPr/>
        </p:nvPicPr>
        <p:blipFill>
          <a:blip r:embed="rId3"/>
          <a:srcRect l="76160" t="76641"/>
          <a:stretch>
            <a:fillRect/>
          </a:stretch>
        </p:blipFill>
        <p:spPr>
          <a:xfrm>
            <a:off x="8859721" y="1013949"/>
            <a:ext cx="1956020" cy="443527"/>
          </a:xfrm>
          <a:prstGeom prst="rect">
            <a:avLst/>
          </a:prstGeom>
        </p:spPr>
      </p:pic>
      <p:sp>
        <p:nvSpPr>
          <p:cNvPr id="8" name="Frame 7">
            <a:extLst>
              <a:ext uri="{FF2B5EF4-FFF2-40B4-BE49-F238E27FC236}">
                <a16:creationId xmlns:a16="http://schemas.microsoft.com/office/drawing/2014/main" id="{575D4660-F996-75CD-6E88-6CE84173F239}"/>
              </a:ext>
            </a:extLst>
          </p:cNvPr>
          <p:cNvSpPr/>
          <p:nvPr/>
        </p:nvSpPr>
        <p:spPr>
          <a:xfrm>
            <a:off x="7577267" y="4396302"/>
            <a:ext cx="644649" cy="401885"/>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527513EE-8DB0-0292-766C-058F00683B22}"/>
              </a:ext>
            </a:extLst>
          </p:cNvPr>
          <p:cNvSpPr/>
          <p:nvPr/>
        </p:nvSpPr>
        <p:spPr>
          <a:xfrm>
            <a:off x="9688814" y="4396302"/>
            <a:ext cx="644649" cy="401885"/>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7245483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54625-0418-7676-504D-5B7C942E3E5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625419F-1548-4B58-C905-EFC34CD02634}"/>
              </a:ext>
            </a:extLst>
          </p:cNvPr>
          <p:cNvPicPr>
            <a:picLocks noChangeAspect="1"/>
          </p:cNvPicPr>
          <p:nvPr/>
        </p:nvPicPr>
        <p:blipFill>
          <a:blip r:embed="rId3"/>
          <a:srcRect r="26498" b="61965"/>
          <a:stretch>
            <a:fillRect/>
          </a:stretch>
        </p:blipFill>
        <p:spPr>
          <a:xfrm>
            <a:off x="3855307" y="264348"/>
            <a:ext cx="6083823" cy="728563"/>
          </a:xfrm>
          <a:prstGeom prst="rect">
            <a:avLst/>
          </a:prstGeom>
        </p:spPr>
      </p:pic>
      <p:pic>
        <p:nvPicPr>
          <p:cNvPr id="4" name="Picture 3">
            <a:extLst>
              <a:ext uri="{FF2B5EF4-FFF2-40B4-BE49-F238E27FC236}">
                <a16:creationId xmlns:a16="http://schemas.microsoft.com/office/drawing/2014/main" id="{EB343D67-2782-9DB3-69A8-AE4F64AB3D4F}"/>
              </a:ext>
            </a:extLst>
          </p:cNvPr>
          <p:cNvPicPr>
            <a:picLocks noChangeAspect="1"/>
          </p:cNvPicPr>
          <p:nvPr/>
        </p:nvPicPr>
        <p:blipFill>
          <a:blip r:embed="rId3"/>
          <a:srcRect t="76641" r="20141"/>
          <a:stretch>
            <a:fillRect/>
          </a:stretch>
        </p:blipFill>
        <p:spPr>
          <a:xfrm>
            <a:off x="3927478" y="1047372"/>
            <a:ext cx="6552341" cy="443527"/>
          </a:xfrm>
          <a:prstGeom prst="rect">
            <a:avLst/>
          </a:prstGeom>
        </p:spPr>
      </p:pic>
      <p:pic>
        <p:nvPicPr>
          <p:cNvPr id="6" name="Picture 5">
            <a:extLst>
              <a:ext uri="{FF2B5EF4-FFF2-40B4-BE49-F238E27FC236}">
                <a16:creationId xmlns:a16="http://schemas.microsoft.com/office/drawing/2014/main" id="{91DFBA18-C1D5-31A7-2FB5-14AE60EFAD35}"/>
              </a:ext>
            </a:extLst>
          </p:cNvPr>
          <p:cNvPicPr>
            <a:picLocks noChangeAspect="1"/>
          </p:cNvPicPr>
          <p:nvPr/>
        </p:nvPicPr>
        <p:blipFill>
          <a:blip r:embed="rId4"/>
          <a:stretch>
            <a:fillRect/>
          </a:stretch>
        </p:blipFill>
        <p:spPr>
          <a:xfrm>
            <a:off x="184489" y="1783112"/>
            <a:ext cx="5963482" cy="4372585"/>
          </a:xfrm>
          <a:prstGeom prst="rect">
            <a:avLst/>
          </a:prstGeom>
          <a:ln>
            <a:solidFill>
              <a:srgbClr val="0070C0"/>
            </a:solidFill>
          </a:ln>
        </p:spPr>
      </p:pic>
      <p:sp>
        <p:nvSpPr>
          <p:cNvPr id="7" name="Title 1">
            <a:extLst>
              <a:ext uri="{FF2B5EF4-FFF2-40B4-BE49-F238E27FC236}">
                <a16:creationId xmlns:a16="http://schemas.microsoft.com/office/drawing/2014/main" id="{AF0C0116-77EA-DF2C-4910-092C9C18A10E}"/>
              </a:ext>
            </a:extLst>
          </p:cNvPr>
          <p:cNvSpPr txBox="1">
            <a:spLocks/>
          </p:cNvSpPr>
          <p:nvPr/>
        </p:nvSpPr>
        <p:spPr>
          <a:xfrm>
            <a:off x="59636" y="148405"/>
            <a:ext cx="10058400"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Fibrosis – 4</a:t>
            </a:r>
          </a:p>
          <a:p>
            <a:r>
              <a:rPr lang="en-US" dirty="0"/>
              <a:t>(FIB-4)</a:t>
            </a:r>
          </a:p>
        </p:txBody>
      </p:sp>
      <p:pic>
        <p:nvPicPr>
          <p:cNvPr id="9" name="Picture 8">
            <a:extLst>
              <a:ext uri="{FF2B5EF4-FFF2-40B4-BE49-F238E27FC236}">
                <a16:creationId xmlns:a16="http://schemas.microsoft.com/office/drawing/2014/main" id="{0CD7FC5E-C8FF-E77F-BB41-552BC02AC835}"/>
              </a:ext>
            </a:extLst>
          </p:cNvPr>
          <p:cNvPicPr>
            <a:picLocks noChangeAspect="1"/>
          </p:cNvPicPr>
          <p:nvPr/>
        </p:nvPicPr>
        <p:blipFill>
          <a:blip r:embed="rId5"/>
          <a:stretch>
            <a:fillRect/>
          </a:stretch>
        </p:blipFill>
        <p:spPr>
          <a:xfrm>
            <a:off x="6324600" y="2121430"/>
            <a:ext cx="5475761" cy="3979652"/>
          </a:xfrm>
          <a:prstGeom prst="rect">
            <a:avLst/>
          </a:prstGeom>
        </p:spPr>
      </p:pic>
      <p:sp>
        <p:nvSpPr>
          <p:cNvPr id="10" name="TextBox 9">
            <a:extLst>
              <a:ext uri="{FF2B5EF4-FFF2-40B4-BE49-F238E27FC236}">
                <a16:creationId xmlns:a16="http://schemas.microsoft.com/office/drawing/2014/main" id="{169A445C-F436-11A0-5A5D-E6C14E99BEEE}"/>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2006 Hep</a:t>
            </a:r>
            <a:endParaRPr lang="en-US" dirty="0"/>
          </a:p>
        </p:txBody>
      </p:sp>
      <p:pic>
        <p:nvPicPr>
          <p:cNvPr id="2" name="Picture 1">
            <a:extLst>
              <a:ext uri="{FF2B5EF4-FFF2-40B4-BE49-F238E27FC236}">
                <a16:creationId xmlns:a16="http://schemas.microsoft.com/office/drawing/2014/main" id="{BB54F0C1-E2EF-10DE-5D71-DC3766B4B154}"/>
              </a:ext>
            </a:extLst>
          </p:cNvPr>
          <p:cNvPicPr>
            <a:picLocks noChangeAspect="1"/>
          </p:cNvPicPr>
          <p:nvPr/>
        </p:nvPicPr>
        <p:blipFill>
          <a:blip r:embed="rId3"/>
          <a:srcRect l="81267" b="61965"/>
          <a:stretch>
            <a:fillRect/>
          </a:stretch>
        </p:blipFill>
        <p:spPr>
          <a:xfrm>
            <a:off x="9062480" y="264348"/>
            <a:ext cx="1550503" cy="728563"/>
          </a:xfrm>
          <a:prstGeom prst="rect">
            <a:avLst/>
          </a:prstGeom>
        </p:spPr>
      </p:pic>
      <p:pic>
        <p:nvPicPr>
          <p:cNvPr id="5" name="Picture 4">
            <a:extLst>
              <a:ext uri="{FF2B5EF4-FFF2-40B4-BE49-F238E27FC236}">
                <a16:creationId xmlns:a16="http://schemas.microsoft.com/office/drawing/2014/main" id="{D945F0AB-717E-1320-112A-67D994746BC3}"/>
              </a:ext>
            </a:extLst>
          </p:cNvPr>
          <p:cNvPicPr>
            <a:picLocks noChangeAspect="1"/>
          </p:cNvPicPr>
          <p:nvPr/>
        </p:nvPicPr>
        <p:blipFill>
          <a:blip r:embed="rId3"/>
          <a:srcRect l="76160" t="76641"/>
          <a:stretch>
            <a:fillRect/>
          </a:stretch>
        </p:blipFill>
        <p:spPr>
          <a:xfrm>
            <a:off x="8859721" y="1013949"/>
            <a:ext cx="1956020" cy="443527"/>
          </a:xfrm>
          <a:prstGeom prst="rect">
            <a:avLst/>
          </a:prstGeom>
        </p:spPr>
      </p:pic>
      <p:sp>
        <p:nvSpPr>
          <p:cNvPr id="8" name="Frame 7">
            <a:extLst>
              <a:ext uri="{FF2B5EF4-FFF2-40B4-BE49-F238E27FC236}">
                <a16:creationId xmlns:a16="http://schemas.microsoft.com/office/drawing/2014/main" id="{8A88DF04-4C62-75EB-5C44-BF44E831B2F7}"/>
              </a:ext>
            </a:extLst>
          </p:cNvPr>
          <p:cNvSpPr/>
          <p:nvPr/>
        </p:nvSpPr>
        <p:spPr>
          <a:xfrm>
            <a:off x="9062480" y="4396301"/>
            <a:ext cx="644649" cy="401885"/>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rame 10">
            <a:extLst>
              <a:ext uri="{FF2B5EF4-FFF2-40B4-BE49-F238E27FC236}">
                <a16:creationId xmlns:a16="http://schemas.microsoft.com/office/drawing/2014/main" id="{CD49E1D7-1CB4-19BF-5388-CD4CF89FBDF6}"/>
              </a:ext>
            </a:extLst>
          </p:cNvPr>
          <p:cNvSpPr/>
          <p:nvPr/>
        </p:nvSpPr>
        <p:spPr>
          <a:xfrm>
            <a:off x="11155712" y="4396302"/>
            <a:ext cx="644649" cy="401885"/>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5694894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003D264D-AFDE-CD5C-CFAD-178654E065A6}"/>
              </a:ext>
            </a:extLst>
          </p:cNvPr>
          <p:cNvSpPr>
            <a:spLocks noGrp="1"/>
          </p:cNvSpPr>
          <p:nvPr>
            <p:ph type="title"/>
          </p:nvPr>
        </p:nvSpPr>
        <p:spPr>
          <a:xfrm>
            <a:off x="1097280" y="371504"/>
            <a:ext cx="10058400" cy="999693"/>
          </a:xfrm>
        </p:spPr>
        <p:txBody>
          <a:bodyPr>
            <a:normAutofit fontScale="90000"/>
          </a:bodyPr>
          <a:lstStyle/>
          <a:p>
            <a:r>
              <a:rPr lang="en-US" dirty="0"/>
              <a:t>An example case – </a:t>
            </a:r>
            <a:br>
              <a:rPr lang="en-US" dirty="0"/>
            </a:br>
            <a:r>
              <a:rPr lang="en-US" sz="3200" dirty="0"/>
              <a:t>routine blood work with primary care</a:t>
            </a:r>
            <a:endParaRPr lang="en-US" dirty="0"/>
          </a:p>
        </p:txBody>
      </p:sp>
      <p:pic>
        <p:nvPicPr>
          <p:cNvPr id="16" name="Picture 15">
            <a:extLst>
              <a:ext uri="{FF2B5EF4-FFF2-40B4-BE49-F238E27FC236}">
                <a16:creationId xmlns:a16="http://schemas.microsoft.com/office/drawing/2014/main" id="{A1905A35-81D7-6E95-37EC-AB3111321A30}"/>
              </a:ext>
            </a:extLst>
          </p:cNvPr>
          <p:cNvPicPr>
            <a:picLocks noChangeAspect="1"/>
          </p:cNvPicPr>
          <p:nvPr/>
        </p:nvPicPr>
        <p:blipFill>
          <a:blip r:embed="rId3"/>
          <a:stretch>
            <a:fillRect/>
          </a:stretch>
        </p:blipFill>
        <p:spPr>
          <a:xfrm>
            <a:off x="3144739" y="1614064"/>
            <a:ext cx="5963482" cy="4372585"/>
          </a:xfrm>
          <a:prstGeom prst="rect">
            <a:avLst/>
          </a:prstGeom>
          <a:ln>
            <a:solidFill>
              <a:srgbClr val="0070C0"/>
            </a:solidFill>
          </a:ln>
        </p:spPr>
      </p:pic>
      <p:sp>
        <p:nvSpPr>
          <p:cNvPr id="17" name="TextBox 16">
            <a:extLst>
              <a:ext uri="{FF2B5EF4-FFF2-40B4-BE49-F238E27FC236}">
                <a16:creationId xmlns:a16="http://schemas.microsoft.com/office/drawing/2014/main" id="{4EC72C41-5348-DEEE-F02D-12BDD0F60564}"/>
              </a:ext>
            </a:extLst>
          </p:cNvPr>
          <p:cNvSpPr txBox="1"/>
          <p:nvPr/>
        </p:nvSpPr>
        <p:spPr>
          <a:xfrm>
            <a:off x="7514985" y="3234978"/>
            <a:ext cx="1429230" cy="2646878"/>
          </a:xfrm>
          <a:prstGeom prst="rect">
            <a:avLst/>
          </a:prstGeom>
          <a:noFill/>
        </p:spPr>
        <p:txBody>
          <a:bodyPr wrap="square" rtlCol="0">
            <a:spAutoFit/>
          </a:bodyPr>
          <a:lstStyle/>
          <a:p>
            <a:r>
              <a:rPr lang="en-US" b="1" dirty="0">
                <a:solidFill>
                  <a:srgbClr val="C00000"/>
                </a:solidFill>
              </a:rPr>
              <a:t>61</a:t>
            </a:r>
          </a:p>
          <a:p>
            <a:endParaRPr lang="en-US" b="1" dirty="0">
              <a:solidFill>
                <a:srgbClr val="C00000"/>
              </a:solidFill>
            </a:endParaRPr>
          </a:p>
          <a:p>
            <a:endParaRPr lang="en-US" sz="2800" b="1" dirty="0">
              <a:solidFill>
                <a:srgbClr val="C00000"/>
              </a:solidFill>
            </a:endParaRPr>
          </a:p>
          <a:p>
            <a:r>
              <a:rPr lang="en-US" b="1" dirty="0">
                <a:solidFill>
                  <a:srgbClr val="C00000"/>
                </a:solidFill>
              </a:rPr>
              <a:t>28</a:t>
            </a:r>
          </a:p>
          <a:p>
            <a:endParaRPr lang="en-US" b="1" dirty="0">
              <a:solidFill>
                <a:srgbClr val="C00000"/>
              </a:solidFill>
            </a:endParaRPr>
          </a:p>
          <a:p>
            <a:endParaRPr lang="en-US" sz="500" b="1" dirty="0">
              <a:solidFill>
                <a:srgbClr val="C00000"/>
              </a:solidFill>
            </a:endParaRPr>
          </a:p>
          <a:p>
            <a:r>
              <a:rPr lang="en-US" b="1" dirty="0">
                <a:solidFill>
                  <a:srgbClr val="C00000"/>
                </a:solidFill>
              </a:rPr>
              <a:t> 9</a:t>
            </a:r>
          </a:p>
          <a:p>
            <a:endParaRPr lang="en-US" b="1" dirty="0">
              <a:solidFill>
                <a:srgbClr val="C00000"/>
              </a:solidFill>
            </a:endParaRPr>
          </a:p>
          <a:p>
            <a:endParaRPr lang="en-US" sz="700" b="1" dirty="0">
              <a:solidFill>
                <a:srgbClr val="C00000"/>
              </a:solidFill>
            </a:endParaRPr>
          </a:p>
          <a:p>
            <a:r>
              <a:rPr lang="en-US" b="1" dirty="0">
                <a:solidFill>
                  <a:srgbClr val="C00000"/>
                </a:solidFill>
              </a:rPr>
              <a:t>155</a:t>
            </a:r>
          </a:p>
        </p:txBody>
      </p:sp>
      <p:sp>
        <p:nvSpPr>
          <p:cNvPr id="19" name="TextBox 18">
            <a:extLst>
              <a:ext uri="{FF2B5EF4-FFF2-40B4-BE49-F238E27FC236}">
                <a16:creationId xmlns:a16="http://schemas.microsoft.com/office/drawing/2014/main" id="{371B547F-8DD1-FAED-7A94-7033E68E02B4}"/>
              </a:ext>
            </a:extLst>
          </p:cNvPr>
          <p:cNvSpPr txBox="1"/>
          <p:nvPr/>
        </p:nvSpPr>
        <p:spPr>
          <a:xfrm>
            <a:off x="9641351" y="3359085"/>
            <a:ext cx="1853772" cy="2031325"/>
          </a:xfrm>
          <a:prstGeom prst="rect">
            <a:avLst/>
          </a:prstGeom>
          <a:noFill/>
          <a:ln>
            <a:solidFill>
              <a:srgbClr val="0070C0"/>
            </a:solidFill>
          </a:ln>
        </p:spPr>
        <p:txBody>
          <a:bodyPr wrap="square">
            <a:spAutoFit/>
          </a:bodyPr>
          <a:lstStyle/>
          <a:p>
            <a:r>
              <a:rPr lang="en-US" sz="1800" dirty="0"/>
              <a:t>Which of these labs are abnormal?</a:t>
            </a:r>
          </a:p>
          <a:p>
            <a:endParaRPr lang="en-US" sz="1800" dirty="0"/>
          </a:p>
          <a:p>
            <a:r>
              <a:rPr lang="en-US" dirty="0"/>
              <a:t>Is there evidence of liver disease?</a:t>
            </a:r>
          </a:p>
        </p:txBody>
      </p:sp>
    </p:spTree>
    <p:extLst>
      <p:ext uri="{BB962C8B-B14F-4D97-AF65-F5344CB8AC3E}">
        <p14:creationId xmlns:p14="http://schemas.microsoft.com/office/powerpoint/2010/main" val="2787560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CCE0CF-C2C0-AFF5-7DA6-C8A3DF9887F2}"/>
              </a:ext>
            </a:extLst>
          </p:cNvPr>
          <p:cNvPicPr>
            <a:picLocks noChangeAspect="1"/>
          </p:cNvPicPr>
          <p:nvPr/>
        </p:nvPicPr>
        <p:blipFill>
          <a:blip r:embed="rId3"/>
          <a:stretch>
            <a:fillRect/>
          </a:stretch>
        </p:blipFill>
        <p:spPr>
          <a:xfrm>
            <a:off x="6445801" y="2810369"/>
            <a:ext cx="5523952" cy="1496673"/>
          </a:xfrm>
          <a:prstGeom prst="rect">
            <a:avLst/>
          </a:prstGeom>
        </p:spPr>
      </p:pic>
      <p:pic>
        <p:nvPicPr>
          <p:cNvPr id="6" name="Picture 5">
            <a:extLst>
              <a:ext uri="{FF2B5EF4-FFF2-40B4-BE49-F238E27FC236}">
                <a16:creationId xmlns:a16="http://schemas.microsoft.com/office/drawing/2014/main" id="{50719D35-D412-3733-28D7-96A20C686CAA}"/>
              </a:ext>
            </a:extLst>
          </p:cNvPr>
          <p:cNvPicPr>
            <a:picLocks noChangeAspect="1"/>
          </p:cNvPicPr>
          <p:nvPr/>
        </p:nvPicPr>
        <p:blipFill>
          <a:blip r:embed="rId4"/>
          <a:stretch>
            <a:fillRect/>
          </a:stretch>
        </p:blipFill>
        <p:spPr>
          <a:xfrm>
            <a:off x="705828" y="1439174"/>
            <a:ext cx="5475761" cy="3979652"/>
          </a:xfrm>
          <a:prstGeom prst="rect">
            <a:avLst/>
          </a:prstGeom>
          <a:ln>
            <a:solidFill>
              <a:srgbClr val="0070C0"/>
            </a:solidFill>
          </a:ln>
        </p:spPr>
      </p:pic>
      <p:sp>
        <p:nvSpPr>
          <p:cNvPr id="3" name="TextBox 2">
            <a:extLst>
              <a:ext uri="{FF2B5EF4-FFF2-40B4-BE49-F238E27FC236}">
                <a16:creationId xmlns:a16="http://schemas.microsoft.com/office/drawing/2014/main" id="{9C64E7D3-BDC1-354D-B158-58B500334032}"/>
              </a:ext>
            </a:extLst>
          </p:cNvPr>
          <p:cNvSpPr txBox="1"/>
          <p:nvPr/>
        </p:nvSpPr>
        <p:spPr>
          <a:xfrm>
            <a:off x="6445801" y="2216594"/>
            <a:ext cx="5218562" cy="369332"/>
          </a:xfrm>
          <a:prstGeom prst="rect">
            <a:avLst/>
          </a:prstGeom>
          <a:noFill/>
        </p:spPr>
        <p:txBody>
          <a:bodyPr wrap="square">
            <a:spAutoFit/>
          </a:bodyPr>
          <a:lstStyle/>
          <a:p>
            <a:r>
              <a:rPr lang="en-US" sz="1800" dirty="0"/>
              <a:t>Advanced fibrosis likely.  </a:t>
            </a:r>
            <a:r>
              <a:rPr lang="en-US" sz="1800" b="1" dirty="0">
                <a:solidFill>
                  <a:srgbClr val="C00000"/>
                </a:solidFill>
              </a:rPr>
              <a:t>Normal </a:t>
            </a:r>
            <a:r>
              <a:rPr lang="en-US" sz="1800" b="1" dirty="0">
                <a:solidFill>
                  <a:srgbClr val="C00000"/>
                </a:solidFill>
                <a:latin typeface="Calibri" panose="020F0502020204030204" pitchFamily="34" charset="0"/>
                <a:ea typeface="Calibri" panose="020F0502020204030204" pitchFamily="34" charset="0"/>
                <a:cs typeface="Calibri" panose="020F0502020204030204" pitchFamily="34" charset="0"/>
              </a:rPr>
              <a:t>≠ </a:t>
            </a:r>
            <a:r>
              <a:rPr lang="en-US" b="1" dirty="0">
                <a:solidFill>
                  <a:srgbClr val="C00000"/>
                </a:solidFill>
              </a:rPr>
              <a:t>Normal</a:t>
            </a:r>
            <a:r>
              <a:rPr lang="en-US" sz="1800" b="1" dirty="0">
                <a:solidFill>
                  <a:srgbClr val="C00000"/>
                </a:solidFill>
                <a:latin typeface="Calibri" panose="020F0502020204030204" pitchFamily="34" charset="0"/>
                <a:ea typeface="Calibri" panose="020F0502020204030204" pitchFamily="34" charset="0"/>
                <a:cs typeface="Calibri" panose="020F0502020204030204" pitchFamily="34" charset="0"/>
              </a:rPr>
              <a:t>!</a:t>
            </a:r>
            <a:r>
              <a:rPr lang="en-US" sz="1800" b="1" dirty="0">
                <a:solidFill>
                  <a:srgbClr val="C00000"/>
                </a:solidFill>
              </a:rPr>
              <a:t> </a:t>
            </a:r>
            <a:endParaRPr lang="en-US" b="1" dirty="0">
              <a:solidFill>
                <a:srgbClr val="C00000"/>
              </a:solidFill>
            </a:endParaRPr>
          </a:p>
        </p:txBody>
      </p:sp>
      <p:pic>
        <p:nvPicPr>
          <p:cNvPr id="4" name="Picture 6" descr="https://data.liverfellow.org/wp-content/uploads/2020/08/Figure-5.-JPEG-stage-3-fibrosis.jpg">
            <a:extLst>
              <a:ext uri="{FF2B5EF4-FFF2-40B4-BE49-F238E27FC236}">
                <a16:creationId xmlns:a16="http://schemas.microsoft.com/office/drawing/2014/main" id="{6B5C3D52-0CEB-CE3F-7D0B-67F65413539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22969" t="31801" r="60912" b="39662"/>
          <a:stretch>
            <a:fillRect/>
          </a:stretch>
        </p:blipFill>
        <p:spPr bwMode="auto">
          <a:xfrm rot="5400000">
            <a:off x="6990795" y="3861927"/>
            <a:ext cx="1200811" cy="13391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32DB5B9B-35BE-2492-0EB3-74E58757E3A4}"/>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2006 Hep</a:t>
            </a:r>
            <a:endParaRPr lang="en-US" dirty="0"/>
          </a:p>
        </p:txBody>
      </p:sp>
      <p:sp>
        <p:nvSpPr>
          <p:cNvPr id="9" name="Frame 8">
            <a:extLst>
              <a:ext uri="{FF2B5EF4-FFF2-40B4-BE49-F238E27FC236}">
                <a16:creationId xmlns:a16="http://schemas.microsoft.com/office/drawing/2014/main" id="{A5538AD8-E8BB-D9D4-B69B-680F8AB07F6A}"/>
              </a:ext>
            </a:extLst>
          </p:cNvPr>
          <p:cNvSpPr/>
          <p:nvPr/>
        </p:nvSpPr>
        <p:spPr>
          <a:xfrm>
            <a:off x="3428340" y="3712423"/>
            <a:ext cx="644649" cy="401885"/>
          </a:xfrm>
          <a:prstGeom prst="fram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2">
            <a:extLst>
              <a:ext uri="{FF2B5EF4-FFF2-40B4-BE49-F238E27FC236}">
                <a16:creationId xmlns:a16="http://schemas.microsoft.com/office/drawing/2014/main" id="{681CDE6B-14A2-FB75-08C3-D2094D7C21FF}"/>
              </a:ext>
            </a:extLst>
          </p:cNvPr>
          <p:cNvSpPr txBox="1">
            <a:spLocks/>
          </p:cNvSpPr>
          <p:nvPr/>
        </p:nvSpPr>
        <p:spPr>
          <a:xfrm>
            <a:off x="1097280" y="371504"/>
            <a:ext cx="10058400" cy="999693"/>
          </a:xfrm>
          <a:prstGeom prst="rect">
            <a:avLst/>
          </a:prstGeom>
        </p:spPr>
        <p:txBody>
          <a:bodyPr>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Cirrhosis!</a:t>
            </a:r>
          </a:p>
        </p:txBody>
      </p:sp>
      <p:sp>
        <p:nvSpPr>
          <p:cNvPr id="10" name="TextBox 9">
            <a:extLst>
              <a:ext uri="{FF2B5EF4-FFF2-40B4-BE49-F238E27FC236}">
                <a16:creationId xmlns:a16="http://schemas.microsoft.com/office/drawing/2014/main" id="{F9F34DFD-0D92-7846-8736-A6A5B9E9C480}"/>
              </a:ext>
            </a:extLst>
          </p:cNvPr>
          <p:cNvSpPr txBox="1"/>
          <p:nvPr/>
        </p:nvSpPr>
        <p:spPr>
          <a:xfrm>
            <a:off x="9589622" y="5006335"/>
            <a:ext cx="2380131" cy="923330"/>
          </a:xfrm>
          <a:prstGeom prst="rect">
            <a:avLst/>
          </a:prstGeom>
          <a:noFill/>
        </p:spPr>
        <p:txBody>
          <a:bodyPr wrap="square">
            <a:spAutoFit/>
          </a:bodyPr>
          <a:lstStyle/>
          <a:p>
            <a:pPr algn="l"/>
            <a:r>
              <a:rPr lang="en-US" b="1" i="0" dirty="0">
                <a:solidFill>
                  <a:srgbClr val="FF0000"/>
                </a:solidFill>
                <a:effectLst/>
                <a:latin typeface="Open Sans" panose="020B0606030504020204" pitchFamily="34" charset="0"/>
              </a:rPr>
              <a:t>ALT&gt; 33 males</a:t>
            </a:r>
          </a:p>
          <a:p>
            <a:pPr algn="l"/>
            <a:r>
              <a:rPr lang="en-US" b="1" i="0" dirty="0">
                <a:solidFill>
                  <a:srgbClr val="FF0000"/>
                </a:solidFill>
                <a:effectLst/>
                <a:latin typeface="Open Sans" panose="020B0606030504020204" pitchFamily="34" charset="0"/>
              </a:rPr>
              <a:t>ALT&gt; 25 females</a:t>
            </a:r>
          </a:p>
          <a:p>
            <a:pPr algn="l"/>
            <a:r>
              <a:rPr lang="en-US" b="1" i="1" dirty="0">
                <a:solidFill>
                  <a:srgbClr val="FF0000"/>
                </a:solidFill>
                <a:latin typeface="Open Sans" panose="020B0606030504020204" pitchFamily="34" charset="0"/>
              </a:rPr>
              <a:t>Not</a:t>
            </a:r>
            <a:r>
              <a:rPr lang="en-US" b="1" dirty="0">
                <a:solidFill>
                  <a:srgbClr val="FF0000"/>
                </a:solidFill>
                <a:latin typeface="Open Sans" panose="020B0606030504020204" pitchFamily="34" charset="0"/>
              </a:rPr>
              <a:t> EHR “normal”!</a:t>
            </a:r>
            <a:endParaRPr lang="en-US" b="1" i="1" dirty="0">
              <a:solidFill>
                <a:srgbClr val="FF0000"/>
              </a:solidFill>
              <a:effectLst/>
              <a:latin typeface="Open Sans" panose="020B0606030504020204" pitchFamily="34" charset="0"/>
            </a:endParaRPr>
          </a:p>
        </p:txBody>
      </p:sp>
    </p:spTree>
    <p:extLst>
      <p:ext uri="{BB962C8B-B14F-4D97-AF65-F5344CB8AC3E}">
        <p14:creationId xmlns:p14="http://schemas.microsoft.com/office/powerpoint/2010/main" val="2677230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EC29E4-30E5-C1FB-3F0E-01636F107E2D}"/>
              </a:ext>
            </a:extLst>
          </p:cNvPr>
          <p:cNvPicPr>
            <a:picLocks noChangeAspect="1"/>
          </p:cNvPicPr>
          <p:nvPr/>
        </p:nvPicPr>
        <p:blipFill>
          <a:blip r:embed="rId3"/>
          <a:stretch>
            <a:fillRect/>
          </a:stretch>
        </p:blipFill>
        <p:spPr>
          <a:xfrm>
            <a:off x="1252853" y="200537"/>
            <a:ext cx="9686294" cy="5685433"/>
          </a:xfrm>
          <a:prstGeom prst="rect">
            <a:avLst/>
          </a:prstGeom>
          <a:ln>
            <a:solidFill>
              <a:schemeClr val="tx1"/>
            </a:solidFill>
          </a:ln>
        </p:spPr>
      </p:pic>
      <p:sp>
        <p:nvSpPr>
          <p:cNvPr id="4" name="Frame 3">
            <a:extLst>
              <a:ext uri="{FF2B5EF4-FFF2-40B4-BE49-F238E27FC236}">
                <a16:creationId xmlns:a16="http://schemas.microsoft.com/office/drawing/2014/main" id="{1A7DDA9D-951B-1389-8E67-A5E9EF62CF44}"/>
              </a:ext>
            </a:extLst>
          </p:cNvPr>
          <p:cNvSpPr/>
          <p:nvPr/>
        </p:nvSpPr>
        <p:spPr>
          <a:xfrm>
            <a:off x="1048034" y="1461001"/>
            <a:ext cx="2886192" cy="4701594"/>
          </a:xfrm>
          <a:prstGeom prst="frame">
            <a:avLst>
              <a:gd name="adj1" fmla="val 22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ame 4">
            <a:extLst>
              <a:ext uri="{FF2B5EF4-FFF2-40B4-BE49-F238E27FC236}">
                <a16:creationId xmlns:a16="http://schemas.microsoft.com/office/drawing/2014/main" id="{DD54B62B-FC59-36CB-554A-2A81386775BB}"/>
              </a:ext>
            </a:extLst>
          </p:cNvPr>
          <p:cNvSpPr/>
          <p:nvPr/>
        </p:nvSpPr>
        <p:spPr>
          <a:xfrm>
            <a:off x="6656098" y="1461001"/>
            <a:ext cx="2995048" cy="4701594"/>
          </a:xfrm>
          <a:prstGeom prst="frame">
            <a:avLst>
              <a:gd name="adj1" fmla="val 22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Star: 5 Points 6">
            <a:extLst>
              <a:ext uri="{FF2B5EF4-FFF2-40B4-BE49-F238E27FC236}">
                <a16:creationId xmlns:a16="http://schemas.microsoft.com/office/drawing/2014/main" id="{4B1FF12F-6171-D44A-41F4-C4033BF81970}"/>
              </a:ext>
            </a:extLst>
          </p:cNvPr>
          <p:cNvSpPr/>
          <p:nvPr/>
        </p:nvSpPr>
        <p:spPr>
          <a:xfrm>
            <a:off x="653142" y="1903077"/>
            <a:ext cx="276625" cy="238205"/>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tar: 5 Points 8">
            <a:extLst>
              <a:ext uri="{FF2B5EF4-FFF2-40B4-BE49-F238E27FC236}">
                <a16:creationId xmlns:a16="http://schemas.microsoft.com/office/drawing/2014/main" id="{071EF489-C2DF-5A7D-4CBC-B90F7315DE13}"/>
              </a:ext>
            </a:extLst>
          </p:cNvPr>
          <p:cNvSpPr/>
          <p:nvPr/>
        </p:nvSpPr>
        <p:spPr>
          <a:xfrm>
            <a:off x="697965" y="4466974"/>
            <a:ext cx="276625" cy="238205"/>
          </a:xfrm>
          <a:prstGeom prst="star5">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2387A3C-0733-1953-A3E4-20730EEB2F21}"/>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 Vali et al. 2020 J Hep</a:t>
            </a:r>
            <a:endParaRPr lang="en-US" dirty="0"/>
          </a:p>
        </p:txBody>
      </p:sp>
    </p:spTree>
    <p:extLst>
      <p:ext uri="{BB962C8B-B14F-4D97-AF65-F5344CB8AC3E}">
        <p14:creationId xmlns:p14="http://schemas.microsoft.com/office/powerpoint/2010/main" val="13649218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98BED-CBDA-152C-C2C5-8C55532725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8CAD4E-AD55-7142-3028-FC45D9734652}"/>
              </a:ext>
            </a:extLst>
          </p:cNvPr>
          <p:cNvPicPr>
            <a:picLocks noChangeAspect="1"/>
          </p:cNvPicPr>
          <p:nvPr/>
        </p:nvPicPr>
        <p:blipFill>
          <a:blip r:embed="rId3"/>
          <a:stretch>
            <a:fillRect/>
          </a:stretch>
        </p:blipFill>
        <p:spPr>
          <a:xfrm>
            <a:off x="240632" y="209848"/>
            <a:ext cx="9821646" cy="2876951"/>
          </a:xfrm>
          <a:prstGeom prst="rect">
            <a:avLst/>
          </a:prstGeom>
          <a:ln>
            <a:solidFill>
              <a:schemeClr val="tx1"/>
            </a:solidFill>
          </a:ln>
        </p:spPr>
      </p:pic>
      <p:pic>
        <p:nvPicPr>
          <p:cNvPr id="5" name="Picture 4">
            <a:extLst>
              <a:ext uri="{FF2B5EF4-FFF2-40B4-BE49-F238E27FC236}">
                <a16:creationId xmlns:a16="http://schemas.microsoft.com/office/drawing/2014/main" id="{F6EF5E96-35EE-C381-73E1-1729C5361571}"/>
              </a:ext>
            </a:extLst>
          </p:cNvPr>
          <p:cNvPicPr>
            <a:picLocks noChangeAspect="1"/>
          </p:cNvPicPr>
          <p:nvPr/>
        </p:nvPicPr>
        <p:blipFill>
          <a:blip r:embed="rId4"/>
          <a:stretch>
            <a:fillRect/>
          </a:stretch>
        </p:blipFill>
        <p:spPr>
          <a:xfrm>
            <a:off x="2212905" y="3300662"/>
            <a:ext cx="9612066" cy="2857899"/>
          </a:xfrm>
          <a:prstGeom prst="rect">
            <a:avLst/>
          </a:prstGeom>
          <a:ln>
            <a:solidFill>
              <a:schemeClr val="tx1"/>
            </a:solidFill>
          </a:ln>
        </p:spPr>
      </p:pic>
      <p:sp>
        <p:nvSpPr>
          <p:cNvPr id="6" name="Rectangle 5">
            <a:extLst>
              <a:ext uri="{FF2B5EF4-FFF2-40B4-BE49-F238E27FC236}">
                <a16:creationId xmlns:a16="http://schemas.microsoft.com/office/drawing/2014/main" id="{E96AD261-50EE-F6F3-1225-C332D73ACE48}"/>
              </a:ext>
            </a:extLst>
          </p:cNvPr>
          <p:cNvSpPr/>
          <p:nvPr/>
        </p:nvSpPr>
        <p:spPr>
          <a:xfrm>
            <a:off x="6763685" y="635271"/>
            <a:ext cx="1866967"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21631EE-2383-0B73-D499-6EE0C513CAD7}"/>
              </a:ext>
            </a:extLst>
          </p:cNvPr>
          <p:cNvSpPr/>
          <p:nvPr/>
        </p:nvSpPr>
        <p:spPr>
          <a:xfrm>
            <a:off x="8985517" y="3644263"/>
            <a:ext cx="1716506" cy="481263"/>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E66655EF-B34A-94F7-DA3D-99F6CD6E89B4}"/>
              </a:ext>
            </a:extLst>
          </p:cNvPr>
          <p:cNvCxnSpPr/>
          <p:nvPr/>
        </p:nvCxnSpPr>
        <p:spPr>
          <a:xfrm>
            <a:off x="4812631" y="1052366"/>
            <a:ext cx="1700463"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67DE18DD-30E0-64EA-E6DD-8D7027069978}"/>
              </a:ext>
            </a:extLst>
          </p:cNvPr>
          <p:cNvCxnSpPr>
            <a:cxnSpLocks/>
          </p:cNvCxnSpPr>
          <p:nvPr/>
        </p:nvCxnSpPr>
        <p:spPr>
          <a:xfrm flipV="1">
            <a:off x="6644640" y="4088950"/>
            <a:ext cx="2218944" cy="1608"/>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F02458F-1EE4-28D8-F8ED-6470FE73E7C3}"/>
              </a:ext>
            </a:extLst>
          </p:cNvPr>
          <p:cNvSpPr/>
          <p:nvPr/>
        </p:nvSpPr>
        <p:spPr>
          <a:xfrm>
            <a:off x="0" y="153681"/>
            <a:ext cx="10984992" cy="3146981"/>
          </a:xfrm>
          <a:prstGeom prst="rect">
            <a:avLst/>
          </a:prstGeom>
          <a:solidFill>
            <a:schemeClr val="bg1">
              <a:alpha val="6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ame 1">
            <a:extLst>
              <a:ext uri="{FF2B5EF4-FFF2-40B4-BE49-F238E27FC236}">
                <a16:creationId xmlns:a16="http://schemas.microsoft.com/office/drawing/2014/main" id="{E7EB5AF7-A4C3-FC7A-4016-1C7053325EDC}"/>
              </a:ext>
            </a:extLst>
          </p:cNvPr>
          <p:cNvSpPr/>
          <p:nvPr/>
        </p:nvSpPr>
        <p:spPr>
          <a:xfrm>
            <a:off x="2016632" y="3225956"/>
            <a:ext cx="10004611" cy="2996773"/>
          </a:xfrm>
          <a:prstGeom prst="frame">
            <a:avLst>
              <a:gd name="adj1" fmla="val 395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79231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E72C3-A641-5A47-9FF5-7DD8DC5B188D}"/>
              </a:ext>
            </a:extLst>
          </p:cNvPr>
          <p:cNvSpPr>
            <a:spLocks noGrp="1"/>
          </p:cNvSpPr>
          <p:nvPr>
            <p:ph type="title"/>
          </p:nvPr>
        </p:nvSpPr>
        <p:spPr>
          <a:xfrm>
            <a:off x="257264" y="176751"/>
            <a:ext cx="11934736" cy="1325563"/>
          </a:xfrm>
        </p:spPr>
        <p:txBody>
          <a:bodyPr>
            <a:normAutofit fontScale="90000"/>
          </a:bodyPr>
          <a:lstStyle/>
          <a:p>
            <a:r>
              <a:rPr lang="en-US" dirty="0"/>
              <a:t>Speaking of which….How sensitive is Ultrasound alone for cirrhosis?</a:t>
            </a:r>
          </a:p>
        </p:txBody>
      </p:sp>
      <p:sp>
        <p:nvSpPr>
          <p:cNvPr id="7" name="TextBox 6">
            <a:extLst>
              <a:ext uri="{FF2B5EF4-FFF2-40B4-BE49-F238E27FC236}">
                <a16:creationId xmlns:a16="http://schemas.microsoft.com/office/drawing/2014/main" id="{ADA56F1D-A578-5D42-C95A-F8BC46F9AFFA}"/>
              </a:ext>
            </a:extLst>
          </p:cNvPr>
          <p:cNvSpPr txBox="1"/>
          <p:nvPr/>
        </p:nvSpPr>
        <p:spPr>
          <a:xfrm>
            <a:off x="257264" y="5378938"/>
            <a:ext cx="6341422" cy="523220"/>
          </a:xfrm>
          <a:prstGeom prst="rect">
            <a:avLst/>
          </a:prstGeom>
          <a:noFill/>
        </p:spPr>
        <p:txBody>
          <a:bodyPr wrap="square">
            <a:spAutoFit/>
          </a:bodyPr>
          <a:lstStyle/>
          <a:p>
            <a:r>
              <a:rPr lang="en-US" sz="2800" b="1" dirty="0">
                <a:solidFill>
                  <a:schemeClr val="bg1"/>
                </a:solidFill>
              </a:rPr>
              <a:t>nodularity</a:t>
            </a:r>
          </a:p>
        </p:txBody>
      </p:sp>
      <p:sp>
        <p:nvSpPr>
          <p:cNvPr id="9" name="TextBox 8">
            <a:extLst>
              <a:ext uri="{FF2B5EF4-FFF2-40B4-BE49-F238E27FC236}">
                <a16:creationId xmlns:a16="http://schemas.microsoft.com/office/drawing/2014/main" id="{E9C35314-20FB-8773-A028-B71F75E82415}"/>
              </a:ext>
            </a:extLst>
          </p:cNvPr>
          <p:cNvSpPr txBox="1"/>
          <p:nvPr/>
        </p:nvSpPr>
        <p:spPr>
          <a:xfrm>
            <a:off x="5784308" y="6470413"/>
            <a:ext cx="6341422" cy="369332"/>
          </a:xfrm>
          <a:prstGeom prst="rect">
            <a:avLst/>
          </a:prstGeom>
          <a:noFill/>
        </p:spPr>
        <p:txBody>
          <a:bodyPr wrap="square">
            <a:spAutoFit/>
          </a:bodyPr>
          <a:lstStyle/>
          <a:p>
            <a:pPr algn="r"/>
            <a:r>
              <a:rPr lang="en-US" dirty="0"/>
              <a:t>Yen et al 2019</a:t>
            </a:r>
          </a:p>
        </p:txBody>
      </p:sp>
    </p:spTree>
    <p:extLst>
      <p:ext uri="{BB962C8B-B14F-4D97-AF65-F5344CB8AC3E}">
        <p14:creationId xmlns:p14="http://schemas.microsoft.com/office/powerpoint/2010/main" val="70943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29BEC-ED04-1D35-0358-0B9DDE55D0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B61BA9-9E72-C2C9-ED8A-DB5CBDC1E037}"/>
              </a:ext>
            </a:extLst>
          </p:cNvPr>
          <p:cNvSpPr>
            <a:spLocks noGrp="1"/>
          </p:cNvSpPr>
          <p:nvPr>
            <p:ph type="title"/>
          </p:nvPr>
        </p:nvSpPr>
        <p:spPr>
          <a:xfrm>
            <a:off x="0" y="18255"/>
            <a:ext cx="12192000" cy="1325563"/>
          </a:xfrm>
        </p:spPr>
        <p:txBody>
          <a:bodyPr>
            <a:normAutofit/>
          </a:bodyPr>
          <a:lstStyle/>
          <a:p>
            <a:r>
              <a:rPr lang="en-US" dirty="0"/>
              <a:t>Ultrasound for cirrhosis?  </a:t>
            </a:r>
            <a:r>
              <a:rPr lang="en-US" i="1" dirty="0">
                <a:solidFill>
                  <a:srgbClr val="0070C0"/>
                </a:solidFill>
              </a:rPr>
              <a:t>Not Sensitive!</a:t>
            </a:r>
            <a:endParaRPr lang="en-US" dirty="0">
              <a:solidFill>
                <a:srgbClr val="0070C0"/>
              </a:solidFill>
            </a:endParaRPr>
          </a:p>
        </p:txBody>
      </p:sp>
      <p:sp>
        <p:nvSpPr>
          <p:cNvPr id="3" name="Content Placeholder 2">
            <a:extLst>
              <a:ext uri="{FF2B5EF4-FFF2-40B4-BE49-F238E27FC236}">
                <a16:creationId xmlns:a16="http://schemas.microsoft.com/office/drawing/2014/main" id="{7ABF64BB-56EA-29DF-A6DF-7ED6010830F8}"/>
              </a:ext>
            </a:extLst>
          </p:cNvPr>
          <p:cNvSpPr>
            <a:spLocks noGrp="1"/>
          </p:cNvSpPr>
          <p:nvPr>
            <p:ph idx="1"/>
          </p:nvPr>
        </p:nvSpPr>
        <p:spPr>
          <a:xfrm>
            <a:off x="6598686" y="1912073"/>
            <a:ext cx="5336050" cy="4144956"/>
          </a:xfrm>
        </p:spPr>
        <p:txBody>
          <a:bodyPr>
            <a:normAutofit/>
          </a:bodyPr>
          <a:lstStyle/>
          <a:p>
            <a:pPr marL="0" indent="0">
              <a:buNone/>
            </a:pPr>
            <a:r>
              <a:rPr lang="en-US" sz="2400" b="0" i="0" u="none" strike="noStrike" baseline="0" dirty="0">
                <a:latin typeface="AdvOT6e5d2ec0"/>
              </a:rPr>
              <a:t>In a cohort of 1738 patients with chronic HCV liver disease prior to HCV treatment, </a:t>
            </a:r>
            <a:r>
              <a:rPr lang="en-US" sz="2400" dirty="0">
                <a:latin typeface="AdvOT6e5d2ec0"/>
              </a:rPr>
              <a:t>ultrasound diagnosis was</a:t>
            </a:r>
            <a:r>
              <a:rPr lang="en-US" sz="2400" b="0" i="0" u="none" strike="noStrike" baseline="0" dirty="0">
                <a:latin typeface="AdvOT6e5d2ec0"/>
              </a:rPr>
              <a:t> compared to liver biopsy (gold standard).</a:t>
            </a:r>
          </a:p>
          <a:p>
            <a:pPr algn="l"/>
            <a:r>
              <a:rPr lang="en-US" sz="2400" dirty="0">
                <a:latin typeface="AdvOT6e5d2ec0"/>
              </a:rPr>
              <a:t>S</a:t>
            </a:r>
            <a:r>
              <a:rPr lang="en-US" sz="2400" b="0" i="0" u="none" strike="noStrike" baseline="0" dirty="0">
                <a:latin typeface="AdvOT6e5d2ec0"/>
              </a:rPr>
              <a:t>peci</a:t>
            </a:r>
            <a:r>
              <a:rPr lang="en-US" sz="2400" b="0" i="0" u="none" strike="noStrike" baseline="0" dirty="0">
                <a:latin typeface="AdvOT6e5d2ec0+fb"/>
              </a:rPr>
              <a:t>fi</a:t>
            </a:r>
            <a:r>
              <a:rPr lang="en-US" sz="2400" b="0" i="0" u="none" strike="noStrike" baseline="0" dirty="0">
                <a:latin typeface="AdvOT6e5d2ec0"/>
              </a:rPr>
              <a:t>city was 97.1%</a:t>
            </a:r>
          </a:p>
          <a:p>
            <a:pPr algn="l"/>
            <a:r>
              <a:rPr lang="en-US" sz="2400" b="1" dirty="0">
                <a:latin typeface="AdvOT6e5d2ec0"/>
              </a:rPr>
              <a:t>S</a:t>
            </a:r>
            <a:r>
              <a:rPr lang="en-US" sz="2400" b="1" i="0" u="none" strike="noStrike" baseline="0" dirty="0">
                <a:latin typeface="AdvOT6e5d2ec0"/>
              </a:rPr>
              <a:t>ensitivity was 34.0%</a:t>
            </a:r>
          </a:p>
          <a:p>
            <a:pPr marL="0" indent="0" algn="l">
              <a:buNone/>
            </a:pPr>
            <a:r>
              <a:rPr lang="en-US" sz="2400" dirty="0">
                <a:latin typeface="AdvOT6e5d2ec0"/>
              </a:rPr>
              <a:t>Take home: if its present on ultrasound, you have your diagnosis, if it isn’t, the patient may still have cirrhosis! </a:t>
            </a:r>
            <a:r>
              <a:rPr lang="en-US" sz="2400" b="1" dirty="0">
                <a:latin typeface="AdvOT6e5d2ec0"/>
              </a:rPr>
              <a:t>Confirmatory or “rule-in” only!</a:t>
            </a:r>
            <a:endParaRPr lang="en-US" sz="2400" b="1" dirty="0"/>
          </a:p>
        </p:txBody>
      </p:sp>
      <p:pic>
        <p:nvPicPr>
          <p:cNvPr id="5" name="Picture 4">
            <a:extLst>
              <a:ext uri="{FF2B5EF4-FFF2-40B4-BE49-F238E27FC236}">
                <a16:creationId xmlns:a16="http://schemas.microsoft.com/office/drawing/2014/main" id="{E84AE863-FCA8-4490-646E-E56BD8CCF8FA}"/>
              </a:ext>
            </a:extLst>
          </p:cNvPr>
          <p:cNvPicPr>
            <a:picLocks noChangeAspect="1"/>
          </p:cNvPicPr>
          <p:nvPr/>
        </p:nvPicPr>
        <p:blipFill>
          <a:blip r:embed="rId3"/>
          <a:stretch>
            <a:fillRect/>
          </a:stretch>
        </p:blipFill>
        <p:spPr>
          <a:xfrm>
            <a:off x="114760" y="1703496"/>
            <a:ext cx="5811061" cy="4353533"/>
          </a:xfrm>
          <a:prstGeom prst="rect">
            <a:avLst/>
          </a:prstGeom>
        </p:spPr>
      </p:pic>
      <p:sp>
        <p:nvSpPr>
          <p:cNvPr id="7" name="TextBox 6">
            <a:extLst>
              <a:ext uri="{FF2B5EF4-FFF2-40B4-BE49-F238E27FC236}">
                <a16:creationId xmlns:a16="http://schemas.microsoft.com/office/drawing/2014/main" id="{63394CC8-DD27-DB46-A8EC-27D87B458B64}"/>
              </a:ext>
            </a:extLst>
          </p:cNvPr>
          <p:cNvSpPr txBox="1"/>
          <p:nvPr/>
        </p:nvSpPr>
        <p:spPr>
          <a:xfrm>
            <a:off x="257264" y="5378938"/>
            <a:ext cx="6341422" cy="523220"/>
          </a:xfrm>
          <a:prstGeom prst="rect">
            <a:avLst/>
          </a:prstGeom>
          <a:noFill/>
        </p:spPr>
        <p:txBody>
          <a:bodyPr wrap="square">
            <a:spAutoFit/>
          </a:bodyPr>
          <a:lstStyle/>
          <a:p>
            <a:r>
              <a:rPr lang="en-US" sz="2800" b="1" dirty="0">
                <a:solidFill>
                  <a:schemeClr val="bg1"/>
                </a:solidFill>
              </a:rPr>
              <a:t>nodularity</a:t>
            </a:r>
          </a:p>
        </p:txBody>
      </p:sp>
      <p:sp>
        <p:nvSpPr>
          <p:cNvPr id="9" name="TextBox 8">
            <a:extLst>
              <a:ext uri="{FF2B5EF4-FFF2-40B4-BE49-F238E27FC236}">
                <a16:creationId xmlns:a16="http://schemas.microsoft.com/office/drawing/2014/main" id="{B04A26D1-8230-866B-2AC0-E5382E37BDF1}"/>
              </a:ext>
            </a:extLst>
          </p:cNvPr>
          <p:cNvSpPr txBox="1"/>
          <p:nvPr/>
        </p:nvSpPr>
        <p:spPr>
          <a:xfrm>
            <a:off x="5784308" y="6470413"/>
            <a:ext cx="6341422" cy="369332"/>
          </a:xfrm>
          <a:prstGeom prst="rect">
            <a:avLst/>
          </a:prstGeom>
          <a:noFill/>
        </p:spPr>
        <p:txBody>
          <a:bodyPr wrap="square">
            <a:spAutoFit/>
          </a:bodyPr>
          <a:lstStyle/>
          <a:p>
            <a:pPr algn="r"/>
            <a:r>
              <a:rPr lang="en-US" dirty="0"/>
              <a:t>Yen et al 2019</a:t>
            </a:r>
          </a:p>
        </p:txBody>
      </p:sp>
    </p:spTree>
    <p:extLst>
      <p:ext uri="{BB962C8B-B14F-4D97-AF65-F5344CB8AC3E}">
        <p14:creationId xmlns:p14="http://schemas.microsoft.com/office/powerpoint/2010/main" val="3349653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1A364B-5821-A772-4D4C-419270EE69D7}"/>
              </a:ext>
            </a:extLst>
          </p:cNvPr>
          <p:cNvPicPr>
            <a:picLocks noChangeAspect="1"/>
          </p:cNvPicPr>
          <p:nvPr/>
        </p:nvPicPr>
        <p:blipFill>
          <a:blip r:embed="rId3"/>
          <a:srcRect r="10500"/>
          <a:stretch>
            <a:fillRect/>
          </a:stretch>
        </p:blipFill>
        <p:spPr>
          <a:xfrm>
            <a:off x="90684" y="1257394"/>
            <a:ext cx="12010632" cy="4712543"/>
          </a:xfrm>
          <a:prstGeom prst="rect">
            <a:avLst/>
          </a:prstGeom>
          <a:ln>
            <a:solidFill>
              <a:schemeClr val="accent1">
                <a:shade val="15000"/>
              </a:schemeClr>
            </a:solidFill>
          </a:ln>
        </p:spPr>
      </p:pic>
      <p:sp>
        <p:nvSpPr>
          <p:cNvPr id="5" name="TextBox 4">
            <a:extLst>
              <a:ext uri="{FF2B5EF4-FFF2-40B4-BE49-F238E27FC236}">
                <a16:creationId xmlns:a16="http://schemas.microsoft.com/office/drawing/2014/main" id="{3814D0D7-7CAE-2453-02A8-1FE93DE7FD2A}"/>
              </a:ext>
            </a:extLst>
          </p:cNvPr>
          <p:cNvSpPr txBox="1"/>
          <p:nvPr/>
        </p:nvSpPr>
        <p:spPr>
          <a:xfrm>
            <a:off x="5976256" y="6469707"/>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Sterling et al. 2025 Hep</a:t>
            </a:r>
            <a:endParaRPr lang="en-US" dirty="0"/>
          </a:p>
        </p:txBody>
      </p:sp>
      <p:sp>
        <p:nvSpPr>
          <p:cNvPr id="4" name="TextBox 3">
            <a:extLst>
              <a:ext uri="{FF2B5EF4-FFF2-40B4-BE49-F238E27FC236}">
                <a16:creationId xmlns:a16="http://schemas.microsoft.com/office/drawing/2014/main" id="{A983FA71-EC96-5AE3-7FC7-5F63EF3EB678}"/>
              </a:ext>
            </a:extLst>
          </p:cNvPr>
          <p:cNvSpPr txBox="1"/>
          <p:nvPr/>
        </p:nvSpPr>
        <p:spPr>
          <a:xfrm>
            <a:off x="115068" y="3946743"/>
            <a:ext cx="4242816" cy="646331"/>
          </a:xfrm>
          <a:prstGeom prst="rect">
            <a:avLst/>
          </a:prstGeom>
          <a:noFill/>
        </p:spPr>
        <p:txBody>
          <a:bodyPr wrap="square">
            <a:spAutoFit/>
          </a:bodyPr>
          <a:lstStyle/>
          <a:p>
            <a:r>
              <a:rPr lang="en-US" b="1" i="0" dirty="0">
                <a:solidFill>
                  <a:srgbClr val="0070C0"/>
                </a:solidFill>
                <a:effectLst/>
              </a:rPr>
              <a:t>Acoustic radiation force impulse (ARFI)</a:t>
            </a:r>
            <a:endParaRPr lang="en-US" b="1" dirty="0">
              <a:solidFill>
                <a:srgbClr val="0070C0"/>
              </a:solidFill>
            </a:endParaRPr>
          </a:p>
        </p:txBody>
      </p:sp>
      <p:sp>
        <p:nvSpPr>
          <p:cNvPr id="8" name="TextBox 7">
            <a:extLst>
              <a:ext uri="{FF2B5EF4-FFF2-40B4-BE49-F238E27FC236}">
                <a16:creationId xmlns:a16="http://schemas.microsoft.com/office/drawing/2014/main" id="{F409E091-3E7B-88FA-81E9-FC7B3A34B0CD}"/>
              </a:ext>
            </a:extLst>
          </p:cNvPr>
          <p:cNvSpPr txBox="1"/>
          <p:nvPr/>
        </p:nvSpPr>
        <p:spPr>
          <a:xfrm>
            <a:off x="115068" y="2845128"/>
            <a:ext cx="3408420" cy="369332"/>
          </a:xfrm>
          <a:prstGeom prst="rect">
            <a:avLst/>
          </a:prstGeom>
          <a:solidFill>
            <a:schemeClr val="bg1"/>
          </a:solidFill>
        </p:spPr>
        <p:txBody>
          <a:bodyPr wrap="square">
            <a:spAutoFit/>
          </a:bodyPr>
          <a:lstStyle/>
          <a:p>
            <a:r>
              <a:rPr lang="en-US" b="1" dirty="0">
                <a:solidFill>
                  <a:srgbClr val="0070C0"/>
                </a:solidFill>
              </a:rPr>
              <a:t>Transient Elastography </a:t>
            </a:r>
            <a:r>
              <a:rPr lang="en-US" b="1" i="0" dirty="0">
                <a:solidFill>
                  <a:srgbClr val="0070C0"/>
                </a:solidFill>
                <a:effectLst/>
              </a:rPr>
              <a:t>(TE)</a:t>
            </a:r>
            <a:endParaRPr lang="en-US" b="1" dirty="0">
              <a:solidFill>
                <a:srgbClr val="0070C0"/>
              </a:solidFill>
            </a:endParaRPr>
          </a:p>
        </p:txBody>
      </p:sp>
      <p:sp>
        <p:nvSpPr>
          <p:cNvPr id="10" name="TextBox 9">
            <a:extLst>
              <a:ext uri="{FF2B5EF4-FFF2-40B4-BE49-F238E27FC236}">
                <a16:creationId xmlns:a16="http://schemas.microsoft.com/office/drawing/2014/main" id="{77F3E115-9009-F62F-BB99-ABF880AADBA3}"/>
              </a:ext>
            </a:extLst>
          </p:cNvPr>
          <p:cNvSpPr txBox="1"/>
          <p:nvPr/>
        </p:nvSpPr>
        <p:spPr>
          <a:xfrm>
            <a:off x="90684" y="5171525"/>
            <a:ext cx="6120384" cy="646331"/>
          </a:xfrm>
          <a:prstGeom prst="rect">
            <a:avLst/>
          </a:prstGeom>
          <a:noFill/>
        </p:spPr>
        <p:txBody>
          <a:bodyPr wrap="square">
            <a:spAutoFit/>
          </a:bodyPr>
          <a:lstStyle/>
          <a:p>
            <a:r>
              <a:rPr lang="en-US" b="1" i="0" dirty="0">
                <a:solidFill>
                  <a:srgbClr val="0070C0"/>
                </a:solidFill>
                <a:effectLst/>
              </a:rPr>
              <a:t>Magnetic resonance elastography </a:t>
            </a:r>
          </a:p>
          <a:p>
            <a:r>
              <a:rPr lang="en-US" b="1" i="0" dirty="0">
                <a:solidFill>
                  <a:srgbClr val="0070C0"/>
                </a:solidFill>
                <a:effectLst/>
              </a:rPr>
              <a:t>(MRE)</a:t>
            </a:r>
            <a:endParaRPr lang="en-US" b="1" dirty="0">
              <a:solidFill>
                <a:srgbClr val="0070C0"/>
              </a:solidFill>
            </a:endParaRPr>
          </a:p>
        </p:txBody>
      </p:sp>
      <p:sp>
        <p:nvSpPr>
          <p:cNvPr id="14" name="TextBox 13">
            <a:extLst>
              <a:ext uri="{FF2B5EF4-FFF2-40B4-BE49-F238E27FC236}">
                <a16:creationId xmlns:a16="http://schemas.microsoft.com/office/drawing/2014/main" id="{5B60DC40-3647-3A9E-C216-C6D1B21959FF}"/>
              </a:ext>
            </a:extLst>
          </p:cNvPr>
          <p:cNvSpPr txBox="1"/>
          <p:nvPr/>
        </p:nvSpPr>
        <p:spPr>
          <a:xfrm>
            <a:off x="115068" y="246884"/>
            <a:ext cx="6096000" cy="707886"/>
          </a:xfrm>
          <a:prstGeom prst="rect">
            <a:avLst/>
          </a:prstGeom>
          <a:noFill/>
        </p:spPr>
        <p:txBody>
          <a:bodyPr wrap="square">
            <a:spAutoFit/>
          </a:bodyPr>
          <a:lstStyle/>
          <a:p>
            <a:r>
              <a:rPr lang="en-US" sz="4000" dirty="0"/>
              <a:t>Fibrosis Imaging</a:t>
            </a:r>
          </a:p>
        </p:txBody>
      </p:sp>
    </p:spTree>
    <p:extLst>
      <p:ext uri="{BB962C8B-B14F-4D97-AF65-F5344CB8AC3E}">
        <p14:creationId xmlns:p14="http://schemas.microsoft.com/office/powerpoint/2010/main" val="2676846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93B0-DB31-DEC9-DE06-A99A38008A84}"/>
              </a:ext>
            </a:extLst>
          </p:cNvPr>
          <p:cNvSpPr txBox="1">
            <a:spLocks/>
          </p:cNvSpPr>
          <p:nvPr/>
        </p:nvSpPr>
        <p:spPr>
          <a:xfrm>
            <a:off x="59635" y="148405"/>
            <a:ext cx="11987985"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Vibration-controlled transient elastography (VCTE)</a:t>
            </a:r>
          </a:p>
        </p:txBody>
      </p:sp>
      <p:pic>
        <p:nvPicPr>
          <p:cNvPr id="4" name="Picture 3">
            <a:extLst>
              <a:ext uri="{FF2B5EF4-FFF2-40B4-BE49-F238E27FC236}">
                <a16:creationId xmlns:a16="http://schemas.microsoft.com/office/drawing/2014/main" id="{AB527FFD-CE6D-4F54-365F-B1FA22D4A2A2}"/>
              </a:ext>
            </a:extLst>
          </p:cNvPr>
          <p:cNvPicPr>
            <a:picLocks noChangeAspect="1"/>
          </p:cNvPicPr>
          <p:nvPr/>
        </p:nvPicPr>
        <p:blipFill>
          <a:blip r:embed="rId3"/>
          <a:stretch>
            <a:fillRect/>
          </a:stretch>
        </p:blipFill>
        <p:spPr>
          <a:xfrm>
            <a:off x="1069047" y="1811207"/>
            <a:ext cx="3510832" cy="4016247"/>
          </a:xfrm>
          <a:prstGeom prst="rect">
            <a:avLst/>
          </a:prstGeom>
        </p:spPr>
      </p:pic>
      <p:sp>
        <p:nvSpPr>
          <p:cNvPr id="5" name="TextBox 4">
            <a:extLst>
              <a:ext uri="{FF2B5EF4-FFF2-40B4-BE49-F238E27FC236}">
                <a16:creationId xmlns:a16="http://schemas.microsoft.com/office/drawing/2014/main" id="{28191C1D-C3F5-24E3-EF32-62F896E438DB}"/>
              </a:ext>
            </a:extLst>
          </p:cNvPr>
          <p:cNvSpPr txBox="1"/>
          <p:nvPr/>
        </p:nvSpPr>
        <p:spPr>
          <a:xfrm>
            <a:off x="3479801" y="6447910"/>
            <a:ext cx="8710112" cy="646331"/>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Sigrist et al. 2017 </a:t>
            </a:r>
            <a:r>
              <a:rPr lang="en-US" b="1" dirty="0">
                <a:latin typeface="Calibri" panose="020F0502020204030204" pitchFamily="34" charset="0"/>
                <a:ea typeface="Calibri" panose="020F0502020204030204" pitchFamily="34" charset="0"/>
                <a:cs typeface="Times New Roman" panose="02020603050405020304" pitchFamily="18" charset="0"/>
              </a:rPr>
              <a:t>Hep; Sterling et al. 2025 Hep; radiologykey.com/elastography</a:t>
            </a:r>
            <a:endParaRPr lang="en-US" dirty="0"/>
          </a:p>
          <a:p>
            <a:pPr algn="r"/>
            <a:endParaRPr lang="en-US" dirty="0"/>
          </a:p>
        </p:txBody>
      </p:sp>
      <p:pic>
        <p:nvPicPr>
          <p:cNvPr id="10" name="Picture 9">
            <a:extLst>
              <a:ext uri="{FF2B5EF4-FFF2-40B4-BE49-F238E27FC236}">
                <a16:creationId xmlns:a16="http://schemas.microsoft.com/office/drawing/2014/main" id="{147753FD-8A7A-7E6E-68A0-ECF3428F18F0}"/>
              </a:ext>
            </a:extLst>
          </p:cNvPr>
          <p:cNvPicPr>
            <a:picLocks noChangeAspect="1"/>
          </p:cNvPicPr>
          <p:nvPr/>
        </p:nvPicPr>
        <p:blipFill>
          <a:blip r:embed="rId4"/>
          <a:stretch>
            <a:fillRect/>
          </a:stretch>
        </p:blipFill>
        <p:spPr>
          <a:xfrm>
            <a:off x="5121267" y="2151601"/>
            <a:ext cx="6266649" cy="3920673"/>
          </a:xfrm>
          <a:prstGeom prst="rect">
            <a:avLst/>
          </a:prstGeom>
        </p:spPr>
      </p:pic>
      <p:sp>
        <p:nvSpPr>
          <p:cNvPr id="9" name="TextBox 8">
            <a:extLst>
              <a:ext uri="{FF2B5EF4-FFF2-40B4-BE49-F238E27FC236}">
                <a16:creationId xmlns:a16="http://schemas.microsoft.com/office/drawing/2014/main" id="{E3D40F48-5EF2-31EA-2322-C202590FCC36}"/>
              </a:ext>
            </a:extLst>
          </p:cNvPr>
          <p:cNvSpPr txBox="1"/>
          <p:nvPr/>
        </p:nvSpPr>
        <p:spPr>
          <a:xfrm>
            <a:off x="5646820" y="1591299"/>
            <a:ext cx="6230112" cy="369332"/>
          </a:xfrm>
          <a:prstGeom prst="rect">
            <a:avLst/>
          </a:prstGeom>
          <a:noFill/>
        </p:spPr>
        <p:txBody>
          <a:bodyPr wrap="square">
            <a:spAutoFit/>
          </a:bodyPr>
          <a:lstStyle/>
          <a:p>
            <a:r>
              <a:rPr lang="en-US" sz="1800" b="0" i="0" kern="1200" dirty="0">
                <a:solidFill>
                  <a:schemeClr val="tx1"/>
                </a:solidFill>
                <a:effectLst/>
                <a:latin typeface="+mn-lt"/>
                <a:ea typeface="+mn-ea"/>
                <a:cs typeface="+mn-cs"/>
              </a:rPr>
              <a:t>Liver Stiffness Measurement (LSM) in kilopascals (kPa)</a:t>
            </a:r>
            <a:endParaRPr lang="en-US" dirty="0"/>
          </a:p>
        </p:txBody>
      </p:sp>
    </p:spTree>
    <p:extLst>
      <p:ext uri="{BB962C8B-B14F-4D97-AF65-F5344CB8AC3E}">
        <p14:creationId xmlns:p14="http://schemas.microsoft.com/office/powerpoint/2010/main" val="385179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86127-616D-FC87-A3E6-2700B6623A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0A0F7-D27D-EC52-3A9D-29A4711F047C}"/>
              </a:ext>
            </a:extLst>
          </p:cNvPr>
          <p:cNvSpPr txBox="1">
            <a:spLocks/>
          </p:cNvSpPr>
          <p:nvPr/>
        </p:nvSpPr>
        <p:spPr>
          <a:xfrm>
            <a:off x="59635" y="148405"/>
            <a:ext cx="11987985" cy="1450757"/>
          </a:xfrm>
          <a:prstGeom prst="rect">
            <a:avLst/>
          </a:prstGeom>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Vibration-controlled transient elastography (VCTE)</a:t>
            </a:r>
          </a:p>
        </p:txBody>
      </p:sp>
      <p:pic>
        <p:nvPicPr>
          <p:cNvPr id="4" name="Picture 3">
            <a:extLst>
              <a:ext uri="{FF2B5EF4-FFF2-40B4-BE49-F238E27FC236}">
                <a16:creationId xmlns:a16="http://schemas.microsoft.com/office/drawing/2014/main" id="{D0222B6C-4E71-8B0A-30DC-1680506FEE87}"/>
              </a:ext>
            </a:extLst>
          </p:cNvPr>
          <p:cNvPicPr>
            <a:picLocks noChangeAspect="1"/>
          </p:cNvPicPr>
          <p:nvPr/>
        </p:nvPicPr>
        <p:blipFill>
          <a:blip r:embed="rId3"/>
          <a:stretch>
            <a:fillRect/>
          </a:stretch>
        </p:blipFill>
        <p:spPr>
          <a:xfrm>
            <a:off x="1069047" y="1811207"/>
            <a:ext cx="3510832" cy="4016247"/>
          </a:xfrm>
          <a:prstGeom prst="rect">
            <a:avLst/>
          </a:prstGeom>
        </p:spPr>
      </p:pic>
      <p:sp>
        <p:nvSpPr>
          <p:cNvPr id="5" name="TextBox 4">
            <a:extLst>
              <a:ext uri="{FF2B5EF4-FFF2-40B4-BE49-F238E27FC236}">
                <a16:creationId xmlns:a16="http://schemas.microsoft.com/office/drawing/2014/main" id="{F573EBB8-95E4-84F0-7C70-FF0A52D411D4}"/>
              </a:ext>
            </a:extLst>
          </p:cNvPr>
          <p:cNvSpPr txBox="1"/>
          <p:nvPr/>
        </p:nvSpPr>
        <p:spPr>
          <a:xfrm>
            <a:off x="3479801" y="6447910"/>
            <a:ext cx="8710112" cy="646331"/>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Sigrist et al. 2017 </a:t>
            </a:r>
            <a:r>
              <a:rPr lang="en-US" b="1" dirty="0">
                <a:latin typeface="Calibri" panose="020F0502020204030204" pitchFamily="34" charset="0"/>
                <a:ea typeface="Calibri" panose="020F0502020204030204" pitchFamily="34" charset="0"/>
                <a:cs typeface="Times New Roman" panose="02020603050405020304" pitchFamily="18" charset="0"/>
              </a:rPr>
              <a:t>Hep; Sterling et al. 2025 Hep; radiologykey.com/elastography</a:t>
            </a:r>
            <a:endParaRPr lang="en-US" dirty="0"/>
          </a:p>
          <a:p>
            <a:pPr algn="r"/>
            <a:endParaRPr lang="en-US" dirty="0"/>
          </a:p>
        </p:txBody>
      </p:sp>
      <p:sp>
        <p:nvSpPr>
          <p:cNvPr id="9" name="TextBox 8">
            <a:extLst>
              <a:ext uri="{FF2B5EF4-FFF2-40B4-BE49-F238E27FC236}">
                <a16:creationId xmlns:a16="http://schemas.microsoft.com/office/drawing/2014/main" id="{461DECBB-0B35-A94B-CB28-3DE51DF5C58D}"/>
              </a:ext>
            </a:extLst>
          </p:cNvPr>
          <p:cNvSpPr txBox="1"/>
          <p:nvPr/>
        </p:nvSpPr>
        <p:spPr>
          <a:xfrm>
            <a:off x="5646820" y="1591299"/>
            <a:ext cx="6230112" cy="369332"/>
          </a:xfrm>
          <a:prstGeom prst="rect">
            <a:avLst/>
          </a:prstGeom>
          <a:noFill/>
        </p:spPr>
        <p:txBody>
          <a:bodyPr wrap="square">
            <a:spAutoFit/>
          </a:bodyPr>
          <a:lstStyle/>
          <a:p>
            <a:r>
              <a:rPr lang="en-US" sz="1800" b="0" i="0" kern="1200" dirty="0">
                <a:solidFill>
                  <a:schemeClr val="tx1"/>
                </a:solidFill>
                <a:effectLst/>
                <a:latin typeface="+mn-lt"/>
                <a:ea typeface="+mn-ea"/>
                <a:cs typeface="+mn-cs"/>
              </a:rPr>
              <a:t>Liver Stiffness Measurement (LSM) in kilopascals (kPa)</a:t>
            </a:r>
            <a:endParaRPr lang="en-US" dirty="0"/>
          </a:p>
        </p:txBody>
      </p:sp>
      <p:graphicFrame>
        <p:nvGraphicFramePr>
          <p:cNvPr id="3" name="Table 2">
            <a:extLst>
              <a:ext uri="{FF2B5EF4-FFF2-40B4-BE49-F238E27FC236}">
                <a16:creationId xmlns:a16="http://schemas.microsoft.com/office/drawing/2014/main" id="{67023DFF-17A1-6BF7-3DE2-E73369D600C6}"/>
              </a:ext>
            </a:extLst>
          </p:cNvPr>
          <p:cNvGraphicFramePr>
            <a:graphicFrameLocks noGrp="1"/>
          </p:cNvGraphicFramePr>
          <p:nvPr>
            <p:extLst>
              <p:ext uri="{D42A27DB-BD31-4B8C-83A1-F6EECF244321}">
                <p14:modId xmlns:p14="http://schemas.microsoft.com/office/powerpoint/2010/main" val="2609925896"/>
              </p:ext>
            </p:extLst>
          </p:nvPr>
        </p:nvGraphicFramePr>
        <p:xfrm>
          <a:off x="6478667" y="2048613"/>
          <a:ext cx="3665077" cy="3778841"/>
        </p:xfrm>
        <a:graphic>
          <a:graphicData uri="http://schemas.openxmlformats.org/drawingml/2006/table">
            <a:tbl>
              <a:tblPr firstRow="1" bandRow="1">
                <a:tableStyleId>{5C22544A-7EE6-4342-B048-85BDC9FD1C3A}</a:tableStyleId>
              </a:tblPr>
              <a:tblGrid>
                <a:gridCol w="3665077">
                  <a:extLst>
                    <a:ext uri="{9D8B030D-6E8A-4147-A177-3AD203B41FA5}">
                      <a16:colId xmlns:a16="http://schemas.microsoft.com/office/drawing/2014/main" val="2604327638"/>
                    </a:ext>
                  </a:extLst>
                </a:gridCol>
              </a:tblGrid>
              <a:tr h="761321">
                <a:tc>
                  <a:txBody>
                    <a:bodyPr/>
                    <a:lstStyle/>
                    <a:p>
                      <a:pPr algn="ctr"/>
                      <a:r>
                        <a:rPr lang="en-US" sz="3600" dirty="0"/>
                        <a:t>Pitfalls</a:t>
                      </a:r>
                    </a:p>
                  </a:txBody>
                  <a:tcPr/>
                </a:tc>
                <a:extLst>
                  <a:ext uri="{0D108BD9-81ED-4DB2-BD59-A6C34878D82A}">
                    <a16:rowId xmlns:a16="http://schemas.microsoft.com/office/drawing/2014/main" val="933108760"/>
                  </a:ext>
                </a:extLst>
              </a:tr>
              <a:tr h="1425052">
                <a:tc>
                  <a:txBody>
                    <a:bodyPr/>
                    <a:lstStyle/>
                    <a:p>
                      <a:r>
                        <a:rPr lang="en-US" sz="2400" b="1" dirty="0"/>
                        <a:t>Body habitus (BMI </a:t>
                      </a:r>
                      <a:r>
                        <a:rPr lang="en-US" sz="2400" b="1" dirty="0">
                          <a:latin typeface="Calibri" panose="020F0502020204030204" pitchFamily="34" charset="0"/>
                          <a:ea typeface="Calibri" panose="020F0502020204030204" pitchFamily="34" charset="0"/>
                          <a:cs typeface="Calibri" panose="020F0502020204030204" pitchFamily="34" charset="0"/>
                        </a:rPr>
                        <a:t>≥40, narrow intercostal space, ascites, steatosis)</a:t>
                      </a:r>
                    </a:p>
                    <a:p>
                      <a:endParaRPr lang="en-US" sz="2400" b="1" dirty="0">
                        <a:latin typeface="Calibri" panose="020F0502020204030204" pitchFamily="34" charset="0"/>
                        <a:ea typeface="Calibri" panose="020F0502020204030204" pitchFamily="34" charset="0"/>
                        <a:cs typeface="Calibri" panose="020F0502020204030204" pitchFamily="34" charset="0"/>
                      </a:endParaRPr>
                    </a:p>
                    <a:p>
                      <a:r>
                        <a:rPr lang="en-US" sz="2400" b="1" dirty="0"/>
                        <a:t>Acute hepatitis</a:t>
                      </a:r>
                    </a:p>
                    <a:p>
                      <a:endParaRPr lang="en-US" sz="2400" b="1" dirty="0"/>
                    </a:p>
                    <a:p>
                      <a:r>
                        <a:rPr lang="en-US" sz="2400" b="1" dirty="0"/>
                        <a:t>Liver Congestion</a:t>
                      </a:r>
                    </a:p>
                    <a:p>
                      <a:endParaRPr lang="en-US" sz="2400" b="1" dirty="0"/>
                    </a:p>
                  </a:txBody>
                  <a:tcPr/>
                </a:tc>
                <a:extLst>
                  <a:ext uri="{0D108BD9-81ED-4DB2-BD59-A6C34878D82A}">
                    <a16:rowId xmlns:a16="http://schemas.microsoft.com/office/drawing/2014/main" val="3247080155"/>
                  </a:ext>
                </a:extLst>
              </a:tr>
            </a:tbl>
          </a:graphicData>
        </a:graphic>
      </p:graphicFrame>
    </p:spTree>
    <p:extLst>
      <p:ext uri="{BB962C8B-B14F-4D97-AF65-F5344CB8AC3E}">
        <p14:creationId xmlns:p14="http://schemas.microsoft.com/office/powerpoint/2010/main" val="3541219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1F24C5D-ADD6-E23F-E8EC-FB21BB18D0E3}"/>
              </a:ext>
            </a:extLst>
          </p:cNvPr>
          <p:cNvPicPr>
            <a:picLocks noChangeAspect="1"/>
          </p:cNvPicPr>
          <p:nvPr/>
        </p:nvPicPr>
        <p:blipFill>
          <a:blip r:embed="rId3"/>
          <a:stretch>
            <a:fillRect/>
          </a:stretch>
        </p:blipFill>
        <p:spPr>
          <a:xfrm>
            <a:off x="1192600" y="872837"/>
            <a:ext cx="10036223" cy="4491643"/>
          </a:xfrm>
          <a:prstGeom prst="rect">
            <a:avLst/>
          </a:prstGeom>
        </p:spPr>
      </p:pic>
      <p:sp>
        <p:nvSpPr>
          <p:cNvPr id="5" name="TextBox 4">
            <a:extLst>
              <a:ext uri="{FF2B5EF4-FFF2-40B4-BE49-F238E27FC236}">
                <a16:creationId xmlns:a16="http://schemas.microsoft.com/office/drawing/2014/main" id="{D5A93E0D-C142-B90D-F3D3-208CE52F9263}"/>
              </a:ext>
            </a:extLst>
          </p:cNvPr>
          <p:cNvSpPr txBox="1"/>
          <p:nvPr/>
        </p:nvSpPr>
        <p:spPr>
          <a:xfrm>
            <a:off x="5998464" y="6484358"/>
            <a:ext cx="6096000" cy="369332"/>
          </a:xfrm>
          <a:prstGeom prst="rect">
            <a:avLst/>
          </a:prstGeom>
          <a:noFill/>
        </p:spPr>
        <p:txBody>
          <a:bodyPr wrap="square">
            <a:spAutoFit/>
          </a:bodyPr>
          <a:lstStyle/>
          <a:p>
            <a:pPr algn="r"/>
            <a:r>
              <a:rPr lang="en-US" dirty="0"/>
              <a:t>www.fibroscanlosangeles.com/index.php</a:t>
            </a:r>
          </a:p>
        </p:txBody>
      </p:sp>
      <p:pic>
        <p:nvPicPr>
          <p:cNvPr id="7" name="Picture 6">
            <a:extLst>
              <a:ext uri="{FF2B5EF4-FFF2-40B4-BE49-F238E27FC236}">
                <a16:creationId xmlns:a16="http://schemas.microsoft.com/office/drawing/2014/main" id="{CF4DDA50-3D3B-EA83-8F85-AA5EF6AD4AA1}"/>
              </a:ext>
            </a:extLst>
          </p:cNvPr>
          <p:cNvPicPr>
            <a:picLocks noChangeAspect="1"/>
          </p:cNvPicPr>
          <p:nvPr/>
        </p:nvPicPr>
        <p:blipFill>
          <a:blip r:embed="rId4"/>
          <a:stretch>
            <a:fillRect/>
          </a:stretch>
        </p:blipFill>
        <p:spPr>
          <a:xfrm>
            <a:off x="394544" y="585216"/>
            <a:ext cx="11492656" cy="5154409"/>
          </a:xfrm>
          <a:prstGeom prst="rect">
            <a:avLst/>
          </a:prstGeom>
        </p:spPr>
      </p:pic>
    </p:spTree>
    <p:extLst>
      <p:ext uri="{BB962C8B-B14F-4D97-AF65-F5344CB8AC3E}">
        <p14:creationId xmlns:p14="http://schemas.microsoft.com/office/powerpoint/2010/main" val="23992435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64692-966C-4630-4542-7B9EE073E9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7AE4E8-E7B4-8541-92D7-491AAFCDF9BA}"/>
              </a:ext>
            </a:extLst>
          </p:cNvPr>
          <p:cNvPicPr>
            <a:picLocks noChangeAspect="1"/>
          </p:cNvPicPr>
          <p:nvPr/>
        </p:nvPicPr>
        <p:blipFill>
          <a:blip r:embed="rId3"/>
          <a:stretch>
            <a:fillRect/>
          </a:stretch>
        </p:blipFill>
        <p:spPr>
          <a:xfrm>
            <a:off x="1192600" y="872837"/>
            <a:ext cx="10036223" cy="4491643"/>
          </a:xfrm>
          <a:prstGeom prst="rect">
            <a:avLst/>
          </a:prstGeom>
        </p:spPr>
      </p:pic>
      <p:sp>
        <p:nvSpPr>
          <p:cNvPr id="5" name="TextBox 4">
            <a:extLst>
              <a:ext uri="{FF2B5EF4-FFF2-40B4-BE49-F238E27FC236}">
                <a16:creationId xmlns:a16="http://schemas.microsoft.com/office/drawing/2014/main" id="{8554F734-C43A-587B-B09F-E895717CCC76}"/>
              </a:ext>
            </a:extLst>
          </p:cNvPr>
          <p:cNvSpPr txBox="1"/>
          <p:nvPr/>
        </p:nvSpPr>
        <p:spPr>
          <a:xfrm>
            <a:off x="5998464" y="6484358"/>
            <a:ext cx="6096000" cy="369332"/>
          </a:xfrm>
          <a:prstGeom prst="rect">
            <a:avLst/>
          </a:prstGeom>
          <a:noFill/>
        </p:spPr>
        <p:txBody>
          <a:bodyPr wrap="square">
            <a:spAutoFit/>
          </a:bodyPr>
          <a:lstStyle/>
          <a:p>
            <a:pPr algn="r"/>
            <a:r>
              <a:rPr lang="en-US" dirty="0"/>
              <a:t>www.fibroscanlosangeles.com/index.php</a:t>
            </a:r>
          </a:p>
        </p:txBody>
      </p:sp>
      <p:sp>
        <p:nvSpPr>
          <p:cNvPr id="2" name="TextBox 1">
            <a:extLst>
              <a:ext uri="{FF2B5EF4-FFF2-40B4-BE49-F238E27FC236}">
                <a16:creationId xmlns:a16="http://schemas.microsoft.com/office/drawing/2014/main" id="{F4B944DA-390E-145F-635B-1B53641EDB7F}"/>
              </a:ext>
            </a:extLst>
          </p:cNvPr>
          <p:cNvSpPr txBox="1"/>
          <p:nvPr/>
        </p:nvSpPr>
        <p:spPr>
          <a:xfrm>
            <a:off x="3084578" y="945989"/>
            <a:ext cx="3755136" cy="1015663"/>
          </a:xfrm>
          <a:prstGeom prst="rect">
            <a:avLst/>
          </a:prstGeom>
          <a:solidFill>
            <a:schemeClr val="tx1"/>
          </a:solidFill>
        </p:spPr>
        <p:txBody>
          <a:bodyPr wrap="square" rtlCol="0">
            <a:spAutoFit/>
          </a:bodyPr>
          <a:lstStyle/>
          <a:p>
            <a:r>
              <a:rPr lang="en-US" sz="6000" dirty="0">
                <a:solidFill>
                  <a:schemeClr val="accent3">
                    <a:lumMod val="75000"/>
                  </a:schemeClr>
                </a:solidFill>
              </a:rPr>
              <a:t>VCTE</a:t>
            </a:r>
          </a:p>
        </p:txBody>
      </p:sp>
    </p:spTree>
    <p:extLst>
      <p:ext uri="{BB962C8B-B14F-4D97-AF65-F5344CB8AC3E}">
        <p14:creationId xmlns:p14="http://schemas.microsoft.com/office/powerpoint/2010/main" val="29960575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CC4DFC-7F29-CA69-1855-EAA8622D967B}"/>
              </a:ext>
            </a:extLst>
          </p:cNvPr>
          <p:cNvPicPr>
            <a:picLocks noChangeAspect="1"/>
          </p:cNvPicPr>
          <p:nvPr/>
        </p:nvPicPr>
        <p:blipFill>
          <a:blip r:embed="rId3"/>
          <a:stretch>
            <a:fillRect/>
          </a:stretch>
        </p:blipFill>
        <p:spPr>
          <a:xfrm>
            <a:off x="2286361" y="0"/>
            <a:ext cx="7619277" cy="6858000"/>
          </a:xfrm>
          <a:prstGeom prst="rect">
            <a:avLst/>
          </a:prstGeom>
          <a:ln>
            <a:solidFill>
              <a:schemeClr val="accent1">
                <a:shade val="15000"/>
              </a:schemeClr>
            </a:solidFill>
          </a:ln>
        </p:spPr>
      </p:pic>
      <p:sp>
        <p:nvSpPr>
          <p:cNvPr id="3" name="TextBox 2">
            <a:extLst>
              <a:ext uri="{FF2B5EF4-FFF2-40B4-BE49-F238E27FC236}">
                <a16:creationId xmlns:a16="http://schemas.microsoft.com/office/drawing/2014/main" id="{83EA4E68-D3AB-F801-87CA-EB5340D155E3}"/>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Rinella et al. 2023 Hep</a:t>
            </a:r>
            <a:endParaRPr lang="en-US" dirty="0"/>
          </a:p>
        </p:txBody>
      </p:sp>
    </p:spTree>
    <p:extLst>
      <p:ext uri="{BB962C8B-B14F-4D97-AF65-F5344CB8AC3E}">
        <p14:creationId xmlns:p14="http://schemas.microsoft.com/office/powerpoint/2010/main" val="3459100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0C465-3150-56A3-6EC5-25299F35FD9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2E7AFFF-1DF8-D9E0-7693-64A6E0ED32D5}"/>
              </a:ext>
            </a:extLst>
          </p:cNvPr>
          <p:cNvPicPr>
            <a:picLocks noChangeAspect="1"/>
          </p:cNvPicPr>
          <p:nvPr/>
        </p:nvPicPr>
        <p:blipFill>
          <a:blip r:embed="rId3"/>
          <a:srcRect l="2964" t="5820" r="45343" b="62489"/>
          <a:stretch>
            <a:fillRect/>
          </a:stretch>
        </p:blipFill>
        <p:spPr>
          <a:xfrm>
            <a:off x="1621536" y="633984"/>
            <a:ext cx="6937248" cy="3827986"/>
          </a:xfrm>
          <a:prstGeom prst="rect">
            <a:avLst/>
          </a:prstGeom>
          <a:ln>
            <a:solidFill>
              <a:schemeClr val="accent1">
                <a:shade val="15000"/>
              </a:schemeClr>
            </a:solidFill>
          </a:ln>
        </p:spPr>
      </p:pic>
      <p:sp>
        <p:nvSpPr>
          <p:cNvPr id="3" name="TextBox 2">
            <a:extLst>
              <a:ext uri="{FF2B5EF4-FFF2-40B4-BE49-F238E27FC236}">
                <a16:creationId xmlns:a16="http://schemas.microsoft.com/office/drawing/2014/main" id="{EEA633F7-3846-BADA-64EB-25C411FFB7FF}"/>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Rinella et al. 2023 Hep</a:t>
            </a:r>
            <a:endParaRPr lang="en-US" dirty="0"/>
          </a:p>
        </p:txBody>
      </p:sp>
      <p:sp>
        <p:nvSpPr>
          <p:cNvPr id="4" name="TextBox 3">
            <a:extLst>
              <a:ext uri="{FF2B5EF4-FFF2-40B4-BE49-F238E27FC236}">
                <a16:creationId xmlns:a16="http://schemas.microsoft.com/office/drawing/2014/main" id="{35D7AECD-120F-F841-0826-6BD1C2605EA1}"/>
              </a:ext>
            </a:extLst>
          </p:cNvPr>
          <p:cNvSpPr txBox="1"/>
          <p:nvPr/>
        </p:nvSpPr>
        <p:spPr>
          <a:xfrm>
            <a:off x="2987040" y="4522628"/>
            <a:ext cx="1633728" cy="1477328"/>
          </a:xfrm>
          <a:prstGeom prst="rect">
            <a:avLst/>
          </a:prstGeom>
          <a:noFill/>
          <a:ln>
            <a:solidFill>
              <a:schemeClr val="accent2"/>
            </a:solidFill>
          </a:ln>
        </p:spPr>
        <p:txBody>
          <a:bodyPr wrap="square" rtlCol="0">
            <a:spAutoFit/>
          </a:bodyPr>
          <a:lstStyle/>
          <a:p>
            <a:pPr algn="ctr"/>
            <a:r>
              <a:rPr lang="en-US" b="1" dirty="0"/>
              <a:t>Rescreen based on risk factors every 1-3 years</a:t>
            </a:r>
          </a:p>
        </p:txBody>
      </p:sp>
      <p:sp>
        <p:nvSpPr>
          <p:cNvPr id="5" name="Frame 4">
            <a:extLst>
              <a:ext uri="{FF2B5EF4-FFF2-40B4-BE49-F238E27FC236}">
                <a16:creationId xmlns:a16="http://schemas.microsoft.com/office/drawing/2014/main" id="{B64C80EC-6D63-D118-5EA7-D8DC621267D7}"/>
              </a:ext>
            </a:extLst>
          </p:cNvPr>
          <p:cNvSpPr/>
          <p:nvPr/>
        </p:nvSpPr>
        <p:spPr>
          <a:xfrm>
            <a:off x="7693152" y="3671853"/>
            <a:ext cx="865632" cy="369333"/>
          </a:xfrm>
          <a:prstGeom prst="frame">
            <a:avLst>
              <a:gd name="adj1" fmla="val 1216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009A4D11-4377-A3AF-C245-A88610EC4A9B}"/>
              </a:ext>
            </a:extLst>
          </p:cNvPr>
          <p:cNvPicPr>
            <a:picLocks noChangeAspect="1"/>
          </p:cNvPicPr>
          <p:nvPr/>
        </p:nvPicPr>
        <p:blipFill>
          <a:blip r:embed="rId3"/>
          <a:srcRect l="16389" t="38366" r="77637" b="55361"/>
          <a:stretch>
            <a:fillRect/>
          </a:stretch>
        </p:blipFill>
        <p:spPr>
          <a:xfrm>
            <a:off x="3415597" y="3684379"/>
            <a:ext cx="801665" cy="757751"/>
          </a:xfrm>
          <a:prstGeom prst="rect">
            <a:avLst/>
          </a:prstGeom>
          <a:ln>
            <a:noFill/>
          </a:ln>
        </p:spPr>
      </p:pic>
      <p:sp>
        <p:nvSpPr>
          <p:cNvPr id="7" name="TextBox 6">
            <a:extLst>
              <a:ext uri="{FF2B5EF4-FFF2-40B4-BE49-F238E27FC236}">
                <a16:creationId xmlns:a16="http://schemas.microsoft.com/office/drawing/2014/main" id="{FD272865-39D7-FE1F-0013-0BEBCCF020F2}"/>
              </a:ext>
            </a:extLst>
          </p:cNvPr>
          <p:cNvSpPr txBox="1"/>
          <p:nvPr/>
        </p:nvSpPr>
        <p:spPr>
          <a:xfrm>
            <a:off x="3766284" y="3796897"/>
            <a:ext cx="2647752" cy="461665"/>
          </a:xfrm>
          <a:prstGeom prst="rect">
            <a:avLst/>
          </a:prstGeom>
          <a:noFill/>
        </p:spPr>
        <p:txBody>
          <a:bodyPr wrap="square">
            <a:spAutoFit/>
          </a:bodyPr>
          <a:lstStyle/>
          <a:p>
            <a:r>
              <a:rPr lang="en-US" sz="2400" b="1" i="1" dirty="0">
                <a:solidFill>
                  <a:schemeClr val="bg1">
                    <a:lumMod val="50000"/>
                  </a:schemeClr>
                </a:solidFill>
              </a:rPr>
              <a:t>&lt;Indeterminant&gt;</a:t>
            </a:r>
            <a:r>
              <a:rPr lang="en-US" sz="1100" b="1" dirty="0">
                <a:solidFill>
                  <a:schemeClr val="bg1">
                    <a:lumMod val="50000"/>
                  </a:schemeClr>
                </a:solidFill>
              </a:rPr>
              <a:t> </a:t>
            </a:r>
            <a:endParaRPr lang="en-US" sz="1100" dirty="0">
              <a:solidFill>
                <a:schemeClr val="bg1">
                  <a:lumMod val="50000"/>
                </a:schemeClr>
              </a:solidFill>
            </a:endParaRPr>
          </a:p>
        </p:txBody>
      </p:sp>
    </p:spTree>
    <p:extLst>
      <p:ext uri="{BB962C8B-B14F-4D97-AF65-F5344CB8AC3E}">
        <p14:creationId xmlns:p14="http://schemas.microsoft.com/office/powerpoint/2010/main" val="2416132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4B3C0-A777-CD27-6919-6A4FFE43E40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3C9EB0E-2EC8-E0D1-A031-638CE08155C4}"/>
              </a:ext>
            </a:extLst>
          </p:cNvPr>
          <p:cNvPicPr>
            <a:picLocks noChangeAspect="1"/>
          </p:cNvPicPr>
          <p:nvPr/>
        </p:nvPicPr>
        <p:blipFill>
          <a:blip r:embed="rId3"/>
          <a:srcRect l="23536" t="45983"/>
          <a:stretch>
            <a:fillRect/>
          </a:stretch>
        </p:blipFill>
        <p:spPr>
          <a:xfrm>
            <a:off x="2790093" y="626232"/>
            <a:ext cx="8815754" cy="5605536"/>
          </a:xfrm>
          <a:prstGeom prst="rect">
            <a:avLst/>
          </a:prstGeom>
          <a:ln>
            <a:solidFill>
              <a:schemeClr val="accent1">
                <a:shade val="15000"/>
              </a:schemeClr>
            </a:solidFill>
          </a:ln>
        </p:spPr>
      </p:pic>
      <p:sp>
        <p:nvSpPr>
          <p:cNvPr id="3" name="TextBox 2">
            <a:extLst>
              <a:ext uri="{FF2B5EF4-FFF2-40B4-BE49-F238E27FC236}">
                <a16:creationId xmlns:a16="http://schemas.microsoft.com/office/drawing/2014/main" id="{D5C211DF-68C7-8711-D213-D9381E0FB969}"/>
              </a:ext>
            </a:extLst>
          </p:cNvPr>
          <p:cNvSpPr txBox="1"/>
          <p:nvPr/>
        </p:nvSpPr>
        <p:spPr>
          <a:xfrm>
            <a:off x="6096000" y="6447910"/>
            <a:ext cx="6093912"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Rinella et al. 2023 Hep</a:t>
            </a:r>
            <a:endParaRPr lang="en-US" dirty="0"/>
          </a:p>
        </p:txBody>
      </p:sp>
      <p:sp>
        <p:nvSpPr>
          <p:cNvPr id="7" name="TextBox 6">
            <a:extLst>
              <a:ext uri="{FF2B5EF4-FFF2-40B4-BE49-F238E27FC236}">
                <a16:creationId xmlns:a16="http://schemas.microsoft.com/office/drawing/2014/main" id="{A800F37F-02DB-F632-4CEF-E16108D3F233}"/>
              </a:ext>
            </a:extLst>
          </p:cNvPr>
          <p:cNvSpPr txBox="1"/>
          <p:nvPr/>
        </p:nvSpPr>
        <p:spPr>
          <a:xfrm>
            <a:off x="1156365" y="1076043"/>
            <a:ext cx="1633728" cy="1477328"/>
          </a:xfrm>
          <a:prstGeom prst="rect">
            <a:avLst/>
          </a:prstGeom>
          <a:noFill/>
          <a:ln>
            <a:solidFill>
              <a:schemeClr val="accent2"/>
            </a:solidFill>
          </a:ln>
        </p:spPr>
        <p:txBody>
          <a:bodyPr wrap="square" rtlCol="0">
            <a:spAutoFit/>
          </a:bodyPr>
          <a:lstStyle/>
          <a:p>
            <a:pPr algn="ctr"/>
            <a:r>
              <a:rPr lang="en-US" b="1" dirty="0"/>
              <a:t>Rescreen based on risk factors every 1-3 years</a:t>
            </a:r>
          </a:p>
        </p:txBody>
      </p:sp>
      <p:sp>
        <p:nvSpPr>
          <p:cNvPr id="8" name="Frame 7">
            <a:extLst>
              <a:ext uri="{FF2B5EF4-FFF2-40B4-BE49-F238E27FC236}">
                <a16:creationId xmlns:a16="http://schemas.microsoft.com/office/drawing/2014/main" id="{11D90EFF-F5C6-59AC-E73A-AAA1BBF110CC}"/>
              </a:ext>
            </a:extLst>
          </p:cNvPr>
          <p:cNvSpPr/>
          <p:nvPr/>
        </p:nvSpPr>
        <p:spPr>
          <a:xfrm>
            <a:off x="7788940" y="2661138"/>
            <a:ext cx="2796998" cy="1383324"/>
          </a:xfrm>
          <a:prstGeom prst="frame">
            <a:avLst>
              <a:gd name="adj1" fmla="val 572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721203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1BA501F-420D-1267-2712-752B425DD233}"/>
              </a:ext>
            </a:extLst>
          </p:cNvPr>
          <p:cNvPicPr>
            <a:picLocks noChangeAspect="1"/>
          </p:cNvPicPr>
          <p:nvPr/>
        </p:nvPicPr>
        <p:blipFill>
          <a:blip r:embed="rId3"/>
          <a:srcRect b="8089"/>
          <a:stretch>
            <a:fillRect/>
          </a:stretch>
        </p:blipFill>
        <p:spPr>
          <a:xfrm>
            <a:off x="2756912" y="533211"/>
            <a:ext cx="6922265" cy="5600080"/>
          </a:xfrm>
          <a:prstGeom prst="rect">
            <a:avLst/>
          </a:prstGeom>
        </p:spPr>
      </p:pic>
      <p:sp>
        <p:nvSpPr>
          <p:cNvPr id="8" name="Rectangle 7">
            <a:extLst>
              <a:ext uri="{FF2B5EF4-FFF2-40B4-BE49-F238E27FC236}">
                <a16:creationId xmlns:a16="http://schemas.microsoft.com/office/drawing/2014/main" id="{BFB7AA9C-95CE-E5DA-C8FE-9B98F7EAA814}"/>
              </a:ext>
            </a:extLst>
          </p:cNvPr>
          <p:cNvSpPr/>
          <p:nvPr/>
        </p:nvSpPr>
        <p:spPr>
          <a:xfrm>
            <a:off x="7547372" y="4401312"/>
            <a:ext cx="4395083" cy="1901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5C4B97-E6BA-43EA-31A0-A27905087142}"/>
              </a:ext>
            </a:extLst>
          </p:cNvPr>
          <p:cNvSpPr/>
          <p:nvPr/>
        </p:nvSpPr>
        <p:spPr>
          <a:xfrm>
            <a:off x="384157" y="3522658"/>
            <a:ext cx="4776951"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667F1D-3353-90EC-459C-9F9115B24E3E}"/>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C93C927-C9B5-B21B-ECD2-71CDFC4CF3F1}"/>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04262B0-807A-625D-10B7-44938B1CEF96}"/>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2B8DB74-32DE-56C8-3FD0-2F4D12F3D8C6}"/>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2CA2BE3-1A04-7D71-AD93-437499B2102F}"/>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a:t>
            </a:r>
            <a:endParaRPr lang="en-US" dirty="0"/>
          </a:p>
        </p:txBody>
      </p:sp>
      <p:sp>
        <p:nvSpPr>
          <p:cNvPr id="3" name="TextBox 2">
            <a:extLst>
              <a:ext uri="{FF2B5EF4-FFF2-40B4-BE49-F238E27FC236}">
                <a16:creationId xmlns:a16="http://schemas.microsoft.com/office/drawing/2014/main" id="{316F099A-1A58-8F8B-EA14-6822790724FE}"/>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rPr>
              <a:t>Ascites/SBP</a:t>
            </a:r>
          </a:p>
          <a:p>
            <a:pPr marL="285750" indent="-285750">
              <a:buFont typeface="Arial" panose="020B0604020202020204" pitchFamily="34" charset="0"/>
              <a:buChar char="•"/>
            </a:pPr>
            <a:r>
              <a:rPr lang="en-US" sz="2400" dirty="0">
                <a:solidFill>
                  <a:srgbClr val="C00000"/>
                </a:solidFill>
              </a:rPr>
              <a:t>Varices/Hemorrhage</a:t>
            </a:r>
          </a:p>
          <a:p>
            <a:pPr marL="285750" indent="-285750">
              <a:buFont typeface="Arial" panose="020B0604020202020204" pitchFamily="34" charset="0"/>
              <a:buChar char="•"/>
            </a:pPr>
            <a:r>
              <a:rPr lang="en-US" sz="2400" dirty="0">
                <a:solidFill>
                  <a:srgbClr val="C00000"/>
                </a:solidFill>
              </a:rPr>
              <a:t>Encephalopathy</a:t>
            </a:r>
          </a:p>
        </p:txBody>
      </p:sp>
      <p:sp>
        <p:nvSpPr>
          <p:cNvPr id="2" name="Title 1">
            <a:extLst>
              <a:ext uri="{FF2B5EF4-FFF2-40B4-BE49-F238E27FC236}">
                <a16:creationId xmlns:a16="http://schemas.microsoft.com/office/drawing/2014/main" id="{9BC6D9C2-A966-AE72-C76E-245C5C294E2C}"/>
              </a:ext>
            </a:extLst>
          </p:cNvPr>
          <p:cNvSpPr>
            <a:spLocks noGrp="1"/>
          </p:cNvSpPr>
          <p:nvPr>
            <p:ph type="title"/>
          </p:nvPr>
        </p:nvSpPr>
        <p:spPr>
          <a:xfrm>
            <a:off x="-1" y="1"/>
            <a:ext cx="12192001" cy="923330"/>
          </a:xfrm>
        </p:spPr>
        <p:txBody>
          <a:bodyPr>
            <a:normAutofit fontScale="90000"/>
          </a:bodyPr>
          <a:lstStyle/>
          <a:p>
            <a:r>
              <a:rPr lang="en-US" dirty="0"/>
              <a:t>Clinically Significant Portal Hypertension (CSPH)</a:t>
            </a:r>
          </a:p>
        </p:txBody>
      </p:sp>
      <p:sp>
        <p:nvSpPr>
          <p:cNvPr id="25" name="TextBox 24">
            <a:extLst>
              <a:ext uri="{FF2B5EF4-FFF2-40B4-BE49-F238E27FC236}">
                <a16:creationId xmlns:a16="http://schemas.microsoft.com/office/drawing/2014/main" id="{BCEBC38E-257F-A2F2-582B-6392299C1FA9}"/>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Tree>
    <p:extLst>
      <p:ext uri="{BB962C8B-B14F-4D97-AF65-F5344CB8AC3E}">
        <p14:creationId xmlns:p14="http://schemas.microsoft.com/office/powerpoint/2010/main" val="40910443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94E8D-61FD-A0E4-8224-28AF01AC40F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44D3448-3DEE-27A1-22F6-72392BA0FCEA}"/>
              </a:ext>
            </a:extLst>
          </p:cNvPr>
          <p:cNvPicPr>
            <a:picLocks noChangeAspect="1"/>
          </p:cNvPicPr>
          <p:nvPr/>
        </p:nvPicPr>
        <p:blipFill>
          <a:blip r:embed="rId3"/>
          <a:srcRect b="8089"/>
          <a:stretch>
            <a:fillRect/>
          </a:stretch>
        </p:blipFill>
        <p:spPr>
          <a:xfrm>
            <a:off x="2756912" y="533211"/>
            <a:ext cx="6922265" cy="5600080"/>
          </a:xfrm>
          <a:prstGeom prst="rect">
            <a:avLst/>
          </a:prstGeom>
        </p:spPr>
      </p:pic>
      <p:sp>
        <p:nvSpPr>
          <p:cNvPr id="8" name="Rectangle 7">
            <a:extLst>
              <a:ext uri="{FF2B5EF4-FFF2-40B4-BE49-F238E27FC236}">
                <a16:creationId xmlns:a16="http://schemas.microsoft.com/office/drawing/2014/main" id="{6DD83196-888D-CB7E-C78C-D1EC37C44A56}"/>
              </a:ext>
            </a:extLst>
          </p:cNvPr>
          <p:cNvSpPr/>
          <p:nvPr/>
        </p:nvSpPr>
        <p:spPr>
          <a:xfrm>
            <a:off x="7547372" y="4401312"/>
            <a:ext cx="4395083" cy="1901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D41803-0C44-16ED-F6EB-82AE171C2A17}"/>
              </a:ext>
            </a:extLst>
          </p:cNvPr>
          <p:cNvSpPr/>
          <p:nvPr/>
        </p:nvSpPr>
        <p:spPr>
          <a:xfrm>
            <a:off x="384158" y="3522658"/>
            <a:ext cx="4431682"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15845FF-4100-2024-005A-D61ABCF1388A}"/>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2E67113-99AC-4756-617B-62054D893F08}"/>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56797C4-C17B-ACDD-C24F-A82ED368BE98}"/>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F76A83-9BE3-1172-9B8F-4172FE659ECB}"/>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74704E32-6227-8670-B8BD-D831C91044E9}"/>
              </a:ext>
            </a:extLst>
          </p:cNvPr>
          <p:cNvPicPr>
            <a:picLocks noChangeAspect="1"/>
          </p:cNvPicPr>
          <p:nvPr/>
        </p:nvPicPr>
        <p:blipFill>
          <a:blip r:embed="rId4"/>
          <a:stretch>
            <a:fillRect/>
          </a:stretch>
        </p:blipFill>
        <p:spPr>
          <a:xfrm>
            <a:off x="1474092" y="3647131"/>
            <a:ext cx="3625652" cy="2571146"/>
          </a:xfrm>
          <a:prstGeom prst="rect">
            <a:avLst/>
          </a:prstGeom>
        </p:spPr>
      </p:pic>
      <p:sp>
        <p:nvSpPr>
          <p:cNvPr id="17" name="TextBox 16">
            <a:extLst>
              <a:ext uri="{FF2B5EF4-FFF2-40B4-BE49-F238E27FC236}">
                <a16:creationId xmlns:a16="http://schemas.microsoft.com/office/drawing/2014/main" id="{3FB5E090-5853-B1E3-3920-D467F52CC172}"/>
              </a:ext>
            </a:extLst>
          </p:cNvPr>
          <p:cNvSpPr txBox="1"/>
          <p:nvPr/>
        </p:nvSpPr>
        <p:spPr>
          <a:xfrm>
            <a:off x="2816352" y="4275612"/>
            <a:ext cx="1524000" cy="523220"/>
          </a:xfrm>
          <a:prstGeom prst="rect">
            <a:avLst/>
          </a:prstGeom>
          <a:solidFill>
            <a:schemeClr val="tx1"/>
          </a:solidFill>
        </p:spPr>
        <p:txBody>
          <a:bodyPr wrap="square" rtlCol="0">
            <a:spAutoFit/>
          </a:bodyPr>
          <a:lstStyle/>
          <a:p>
            <a:r>
              <a:rPr lang="en-US" sz="2800" b="1" dirty="0">
                <a:solidFill>
                  <a:schemeClr val="accent4"/>
                </a:solidFill>
              </a:rPr>
              <a:t>Ascites</a:t>
            </a:r>
            <a:r>
              <a:rPr lang="en-US" sz="2800" b="1" dirty="0"/>
              <a:t> </a:t>
            </a:r>
          </a:p>
        </p:txBody>
      </p:sp>
      <p:sp>
        <p:nvSpPr>
          <p:cNvPr id="19" name="TextBox 18">
            <a:extLst>
              <a:ext uri="{FF2B5EF4-FFF2-40B4-BE49-F238E27FC236}">
                <a16:creationId xmlns:a16="http://schemas.microsoft.com/office/drawing/2014/main" id="{DC707CB7-DD6F-1721-5364-1C9642BA6EEA}"/>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a:t>
            </a:r>
            <a:endParaRPr lang="en-US" dirty="0"/>
          </a:p>
        </p:txBody>
      </p:sp>
      <p:pic>
        <p:nvPicPr>
          <p:cNvPr id="21" name="Picture 20">
            <a:extLst>
              <a:ext uri="{FF2B5EF4-FFF2-40B4-BE49-F238E27FC236}">
                <a16:creationId xmlns:a16="http://schemas.microsoft.com/office/drawing/2014/main" id="{F982B0F4-5F9C-5FD9-8E90-E065FE5A3B76}"/>
              </a:ext>
            </a:extLst>
          </p:cNvPr>
          <p:cNvPicPr>
            <a:picLocks noChangeAspect="1"/>
          </p:cNvPicPr>
          <p:nvPr/>
        </p:nvPicPr>
        <p:blipFill>
          <a:blip r:embed="rId5"/>
          <a:stretch>
            <a:fillRect/>
          </a:stretch>
        </p:blipFill>
        <p:spPr>
          <a:xfrm>
            <a:off x="73405" y="3228830"/>
            <a:ext cx="2612141" cy="1611335"/>
          </a:xfrm>
          <a:prstGeom prst="rect">
            <a:avLst/>
          </a:prstGeom>
        </p:spPr>
      </p:pic>
      <p:sp>
        <p:nvSpPr>
          <p:cNvPr id="2" name="Title 1">
            <a:extLst>
              <a:ext uri="{FF2B5EF4-FFF2-40B4-BE49-F238E27FC236}">
                <a16:creationId xmlns:a16="http://schemas.microsoft.com/office/drawing/2014/main" id="{A0A2CE1D-1489-E0E0-7F4F-B618412888C7}"/>
              </a:ext>
            </a:extLst>
          </p:cNvPr>
          <p:cNvSpPr>
            <a:spLocks noGrp="1"/>
          </p:cNvSpPr>
          <p:nvPr>
            <p:ph type="title"/>
          </p:nvPr>
        </p:nvSpPr>
        <p:spPr>
          <a:xfrm>
            <a:off x="-1" y="1"/>
            <a:ext cx="12192001" cy="923330"/>
          </a:xfrm>
        </p:spPr>
        <p:txBody>
          <a:bodyPr>
            <a:normAutofit fontScale="90000"/>
          </a:bodyPr>
          <a:lstStyle/>
          <a:p>
            <a:r>
              <a:rPr lang="en-US" dirty="0"/>
              <a:t>Clinically Significant Portal Hypertension (CSPH)</a:t>
            </a:r>
          </a:p>
        </p:txBody>
      </p:sp>
      <p:sp>
        <p:nvSpPr>
          <p:cNvPr id="4" name="TextBox 3">
            <a:extLst>
              <a:ext uri="{FF2B5EF4-FFF2-40B4-BE49-F238E27FC236}">
                <a16:creationId xmlns:a16="http://schemas.microsoft.com/office/drawing/2014/main" id="{A7371063-A723-2124-AFFD-CC1E5F14187B}"/>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C00000"/>
                </a:solidFill>
              </a:rPr>
              <a:t>Ascites/SBP</a:t>
            </a:r>
          </a:p>
          <a:p>
            <a:pPr marL="285750" indent="-285750">
              <a:buFont typeface="Arial" panose="020B0604020202020204" pitchFamily="34" charset="0"/>
              <a:buChar char="•"/>
            </a:pPr>
            <a:r>
              <a:rPr lang="en-US" sz="2400" dirty="0">
                <a:solidFill>
                  <a:srgbClr val="C00000"/>
                </a:solidFill>
              </a:rPr>
              <a:t>Varices/Hemorrhage</a:t>
            </a:r>
          </a:p>
          <a:p>
            <a:pPr marL="285750" indent="-285750">
              <a:buFont typeface="Arial" panose="020B0604020202020204" pitchFamily="34" charset="0"/>
              <a:buChar char="•"/>
            </a:pPr>
            <a:r>
              <a:rPr lang="en-US" sz="2400" dirty="0">
                <a:solidFill>
                  <a:srgbClr val="C00000"/>
                </a:solidFill>
              </a:rPr>
              <a:t>Encephalopathy</a:t>
            </a:r>
          </a:p>
        </p:txBody>
      </p:sp>
      <p:sp>
        <p:nvSpPr>
          <p:cNvPr id="6" name="TextBox 5">
            <a:extLst>
              <a:ext uri="{FF2B5EF4-FFF2-40B4-BE49-F238E27FC236}">
                <a16:creationId xmlns:a16="http://schemas.microsoft.com/office/drawing/2014/main" id="{CB64E9CC-9DFA-AB3B-1C2D-64B3E8BC2A09}"/>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Tree>
    <p:extLst>
      <p:ext uri="{BB962C8B-B14F-4D97-AF65-F5344CB8AC3E}">
        <p14:creationId xmlns:p14="http://schemas.microsoft.com/office/powerpoint/2010/main" val="745753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24066-5D7C-4AD4-6E73-5BC409E7210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6CEB4CD-164E-EAA4-9923-2DA0B84DC715}"/>
              </a:ext>
            </a:extLst>
          </p:cNvPr>
          <p:cNvPicPr>
            <a:picLocks noChangeAspect="1"/>
          </p:cNvPicPr>
          <p:nvPr/>
        </p:nvPicPr>
        <p:blipFill>
          <a:blip r:embed="rId3"/>
          <a:srcRect b="8089"/>
          <a:stretch>
            <a:fillRect/>
          </a:stretch>
        </p:blipFill>
        <p:spPr>
          <a:xfrm>
            <a:off x="2756912" y="533211"/>
            <a:ext cx="6922265" cy="5600080"/>
          </a:xfrm>
          <a:prstGeom prst="rect">
            <a:avLst/>
          </a:prstGeom>
        </p:spPr>
      </p:pic>
      <p:sp>
        <p:nvSpPr>
          <p:cNvPr id="8" name="Rectangle 7">
            <a:extLst>
              <a:ext uri="{FF2B5EF4-FFF2-40B4-BE49-F238E27FC236}">
                <a16:creationId xmlns:a16="http://schemas.microsoft.com/office/drawing/2014/main" id="{E9A9E92F-9CA2-A34A-49B3-CBA207E32847}"/>
              </a:ext>
            </a:extLst>
          </p:cNvPr>
          <p:cNvSpPr/>
          <p:nvPr/>
        </p:nvSpPr>
        <p:spPr>
          <a:xfrm>
            <a:off x="7547372" y="4401312"/>
            <a:ext cx="4395083" cy="1901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B645C87-842D-C439-2E09-A359FF8361AE}"/>
              </a:ext>
            </a:extLst>
          </p:cNvPr>
          <p:cNvPicPr>
            <a:picLocks noChangeAspect="1"/>
          </p:cNvPicPr>
          <p:nvPr/>
        </p:nvPicPr>
        <p:blipFill>
          <a:blip r:embed="rId3"/>
          <a:srcRect l="77149" t="73624" r="5013" b="11733"/>
          <a:stretch>
            <a:fillRect/>
          </a:stretch>
        </p:blipFill>
        <p:spPr>
          <a:xfrm>
            <a:off x="9122529" y="4175471"/>
            <a:ext cx="2709745" cy="1957820"/>
          </a:xfrm>
          <a:prstGeom prst="rect">
            <a:avLst/>
          </a:prstGeom>
        </p:spPr>
      </p:pic>
      <p:sp>
        <p:nvSpPr>
          <p:cNvPr id="10" name="Rectangle 9">
            <a:extLst>
              <a:ext uri="{FF2B5EF4-FFF2-40B4-BE49-F238E27FC236}">
                <a16:creationId xmlns:a16="http://schemas.microsoft.com/office/drawing/2014/main" id="{D92B69D7-6707-BFC5-BF2F-9848F4CF6B25}"/>
              </a:ext>
            </a:extLst>
          </p:cNvPr>
          <p:cNvSpPr/>
          <p:nvPr/>
        </p:nvSpPr>
        <p:spPr>
          <a:xfrm>
            <a:off x="384158" y="3522658"/>
            <a:ext cx="4431682"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903A31E-4D57-77EE-7618-F024703B271A}"/>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B418F08-FC4D-3380-91E0-FEA9AFC6D78E}"/>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6294629-6C1D-E0BC-8A8F-02BC3FB8D691}"/>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958EB1-DAF7-D3D7-9BA3-9BC1A2C6C454}"/>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D998150-8FC6-2636-A2DB-4B57280AA26F}"/>
              </a:ext>
            </a:extLst>
          </p:cNvPr>
          <p:cNvPicPr>
            <a:picLocks noChangeAspect="1"/>
          </p:cNvPicPr>
          <p:nvPr/>
        </p:nvPicPr>
        <p:blipFill>
          <a:blip r:embed="rId4"/>
          <a:stretch>
            <a:fillRect/>
          </a:stretch>
        </p:blipFill>
        <p:spPr>
          <a:xfrm>
            <a:off x="1474092" y="3647131"/>
            <a:ext cx="3625652" cy="2571146"/>
          </a:xfrm>
          <a:prstGeom prst="rect">
            <a:avLst/>
          </a:prstGeom>
        </p:spPr>
      </p:pic>
      <p:sp>
        <p:nvSpPr>
          <p:cNvPr id="17" name="TextBox 16">
            <a:extLst>
              <a:ext uri="{FF2B5EF4-FFF2-40B4-BE49-F238E27FC236}">
                <a16:creationId xmlns:a16="http://schemas.microsoft.com/office/drawing/2014/main" id="{F5D27FA7-1F8D-4738-D12A-832087A6FA5B}"/>
              </a:ext>
            </a:extLst>
          </p:cNvPr>
          <p:cNvSpPr txBox="1"/>
          <p:nvPr/>
        </p:nvSpPr>
        <p:spPr>
          <a:xfrm>
            <a:off x="2816352" y="4275612"/>
            <a:ext cx="1524000" cy="523220"/>
          </a:xfrm>
          <a:prstGeom prst="rect">
            <a:avLst/>
          </a:prstGeom>
          <a:solidFill>
            <a:schemeClr val="tx1"/>
          </a:solidFill>
        </p:spPr>
        <p:txBody>
          <a:bodyPr wrap="square" rtlCol="0">
            <a:spAutoFit/>
          </a:bodyPr>
          <a:lstStyle/>
          <a:p>
            <a:r>
              <a:rPr lang="en-US" sz="2800" b="1" dirty="0">
                <a:solidFill>
                  <a:schemeClr val="accent4"/>
                </a:solidFill>
              </a:rPr>
              <a:t>Ascites</a:t>
            </a:r>
            <a:r>
              <a:rPr lang="en-US" sz="2800" b="1" dirty="0"/>
              <a:t> </a:t>
            </a:r>
          </a:p>
        </p:txBody>
      </p:sp>
      <p:sp>
        <p:nvSpPr>
          <p:cNvPr id="18" name="TextBox 17">
            <a:extLst>
              <a:ext uri="{FF2B5EF4-FFF2-40B4-BE49-F238E27FC236}">
                <a16:creationId xmlns:a16="http://schemas.microsoft.com/office/drawing/2014/main" id="{ABB475D7-57E2-4FDD-220A-D8879305A045}"/>
              </a:ext>
            </a:extLst>
          </p:cNvPr>
          <p:cNvSpPr txBox="1"/>
          <p:nvPr/>
        </p:nvSpPr>
        <p:spPr>
          <a:xfrm>
            <a:off x="7709863" y="3917126"/>
            <a:ext cx="2549185" cy="830997"/>
          </a:xfrm>
          <a:prstGeom prst="rect">
            <a:avLst/>
          </a:prstGeom>
          <a:noFill/>
        </p:spPr>
        <p:txBody>
          <a:bodyPr wrap="square" rtlCol="0">
            <a:spAutoFit/>
          </a:bodyPr>
          <a:lstStyle/>
          <a:p>
            <a:r>
              <a:rPr lang="en-US" sz="2400" b="1" dirty="0"/>
              <a:t>Varices /</a:t>
            </a:r>
          </a:p>
          <a:p>
            <a:r>
              <a:rPr lang="en-US" sz="2400" b="1" dirty="0"/>
              <a:t>Hemorrhage</a:t>
            </a:r>
          </a:p>
        </p:txBody>
      </p:sp>
      <p:sp>
        <p:nvSpPr>
          <p:cNvPr id="19" name="TextBox 18">
            <a:extLst>
              <a:ext uri="{FF2B5EF4-FFF2-40B4-BE49-F238E27FC236}">
                <a16:creationId xmlns:a16="http://schemas.microsoft.com/office/drawing/2014/main" id="{05708E90-F1FD-B0DD-C45E-1FF662256F2F}"/>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a:t>
            </a:r>
            <a:endParaRPr lang="en-US" dirty="0"/>
          </a:p>
        </p:txBody>
      </p:sp>
      <p:pic>
        <p:nvPicPr>
          <p:cNvPr id="21" name="Picture 20">
            <a:extLst>
              <a:ext uri="{FF2B5EF4-FFF2-40B4-BE49-F238E27FC236}">
                <a16:creationId xmlns:a16="http://schemas.microsoft.com/office/drawing/2014/main" id="{35A0B38E-0D74-AACC-9F11-ADE6DE4BCB35}"/>
              </a:ext>
            </a:extLst>
          </p:cNvPr>
          <p:cNvPicPr>
            <a:picLocks noChangeAspect="1"/>
          </p:cNvPicPr>
          <p:nvPr/>
        </p:nvPicPr>
        <p:blipFill>
          <a:blip r:embed="rId5"/>
          <a:stretch>
            <a:fillRect/>
          </a:stretch>
        </p:blipFill>
        <p:spPr>
          <a:xfrm>
            <a:off x="73405" y="3228830"/>
            <a:ext cx="2612141" cy="1611335"/>
          </a:xfrm>
          <a:prstGeom prst="rect">
            <a:avLst/>
          </a:prstGeom>
        </p:spPr>
      </p:pic>
      <p:sp>
        <p:nvSpPr>
          <p:cNvPr id="2" name="Title 1">
            <a:extLst>
              <a:ext uri="{FF2B5EF4-FFF2-40B4-BE49-F238E27FC236}">
                <a16:creationId xmlns:a16="http://schemas.microsoft.com/office/drawing/2014/main" id="{A108BFCB-E62C-E3CC-4460-A48681130243}"/>
              </a:ext>
            </a:extLst>
          </p:cNvPr>
          <p:cNvSpPr>
            <a:spLocks noGrp="1"/>
          </p:cNvSpPr>
          <p:nvPr>
            <p:ph type="title"/>
          </p:nvPr>
        </p:nvSpPr>
        <p:spPr>
          <a:xfrm>
            <a:off x="-1" y="1"/>
            <a:ext cx="12192001" cy="923330"/>
          </a:xfrm>
        </p:spPr>
        <p:txBody>
          <a:bodyPr>
            <a:normAutofit fontScale="90000"/>
          </a:bodyPr>
          <a:lstStyle/>
          <a:p>
            <a:r>
              <a:rPr lang="en-US" dirty="0"/>
              <a:t>Clinically Significant Portal Hypertension (CSPH)</a:t>
            </a:r>
          </a:p>
        </p:txBody>
      </p:sp>
      <p:sp>
        <p:nvSpPr>
          <p:cNvPr id="4" name="TextBox 3">
            <a:extLst>
              <a:ext uri="{FF2B5EF4-FFF2-40B4-BE49-F238E27FC236}">
                <a16:creationId xmlns:a16="http://schemas.microsoft.com/office/drawing/2014/main" id="{073241E3-A0F6-DA7F-EF73-B7CBB7435B62}"/>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rPr>
              <a:t>Ascites/SBP</a:t>
            </a:r>
          </a:p>
          <a:p>
            <a:pPr marL="285750" indent="-285750">
              <a:buFont typeface="Arial" panose="020B0604020202020204" pitchFamily="34" charset="0"/>
              <a:buChar char="•"/>
            </a:pPr>
            <a:r>
              <a:rPr lang="en-US" sz="2400" b="1" dirty="0">
                <a:solidFill>
                  <a:srgbClr val="C00000"/>
                </a:solidFill>
              </a:rPr>
              <a:t>Varices/Hemorrhage</a:t>
            </a:r>
          </a:p>
          <a:p>
            <a:pPr marL="285750" indent="-285750">
              <a:buFont typeface="Arial" panose="020B0604020202020204" pitchFamily="34" charset="0"/>
              <a:buChar char="•"/>
            </a:pPr>
            <a:r>
              <a:rPr lang="en-US" sz="2400" dirty="0">
                <a:solidFill>
                  <a:srgbClr val="C00000"/>
                </a:solidFill>
              </a:rPr>
              <a:t>Encephalopathy</a:t>
            </a:r>
          </a:p>
        </p:txBody>
      </p:sp>
      <p:sp>
        <p:nvSpPr>
          <p:cNvPr id="6" name="TextBox 5">
            <a:extLst>
              <a:ext uri="{FF2B5EF4-FFF2-40B4-BE49-F238E27FC236}">
                <a16:creationId xmlns:a16="http://schemas.microsoft.com/office/drawing/2014/main" id="{2B78150E-48A7-9517-736C-A29BFA801AE1}"/>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Tree>
    <p:extLst>
      <p:ext uri="{BB962C8B-B14F-4D97-AF65-F5344CB8AC3E}">
        <p14:creationId xmlns:p14="http://schemas.microsoft.com/office/powerpoint/2010/main" val="26048563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D56A7-8F26-8373-6C18-A50F7F40A5B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525472-F961-737C-6A5E-7AA0B38E08D4}"/>
              </a:ext>
            </a:extLst>
          </p:cNvPr>
          <p:cNvPicPr>
            <a:picLocks noChangeAspect="1"/>
          </p:cNvPicPr>
          <p:nvPr/>
        </p:nvPicPr>
        <p:blipFill>
          <a:blip r:embed="rId3"/>
          <a:srcRect b="8089"/>
          <a:stretch>
            <a:fillRect/>
          </a:stretch>
        </p:blipFill>
        <p:spPr>
          <a:xfrm>
            <a:off x="2756912" y="533211"/>
            <a:ext cx="6922265" cy="5600080"/>
          </a:xfrm>
          <a:prstGeom prst="rect">
            <a:avLst/>
          </a:prstGeom>
        </p:spPr>
      </p:pic>
      <p:sp>
        <p:nvSpPr>
          <p:cNvPr id="8" name="Rectangle 7">
            <a:extLst>
              <a:ext uri="{FF2B5EF4-FFF2-40B4-BE49-F238E27FC236}">
                <a16:creationId xmlns:a16="http://schemas.microsoft.com/office/drawing/2014/main" id="{4888C43B-8919-E7B8-DAF7-D210974F0167}"/>
              </a:ext>
            </a:extLst>
          </p:cNvPr>
          <p:cNvSpPr/>
          <p:nvPr/>
        </p:nvSpPr>
        <p:spPr>
          <a:xfrm>
            <a:off x="7547372" y="4401312"/>
            <a:ext cx="4395083" cy="1901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C5CA38F-1E28-4832-88B0-F0BF8CFE7119}"/>
              </a:ext>
            </a:extLst>
          </p:cNvPr>
          <p:cNvPicPr>
            <a:picLocks noChangeAspect="1"/>
          </p:cNvPicPr>
          <p:nvPr/>
        </p:nvPicPr>
        <p:blipFill>
          <a:blip r:embed="rId3"/>
          <a:srcRect l="77149" t="73624" r="5013" b="11733"/>
          <a:stretch>
            <a:fillRect/>
          </a:stretch>
        </p:blipFill>
        <p:spPr>
          <a:xfrm>
            <a:off x="9122529" y="4175471"/>
            <a:ext cx="2709745" cy="1957820"/>
          </a:xfrm>
          <a:prstGeom prst="rect">
            <a:avLst/>
          </a:prstGeom>
        </p:spPr>
      </p:pic>
      <p:sp>
        <p:nvSpPr>
          <p:cNvPr id="10" name="Rectangle 9">
            <a:extLst>
              <a:ext uri="{FF2B5EF4-FFF2-40B4-BE49-F238E27FC236}">
                <a16:creationId xmlns:a16="http://schemas.microsoft.com/office/drawing/2014/main" id="{9E7353EB-CBE8-A935-A1B1-7CBC892B2244}"/>
              </a:ext>
            </a:extLst>
          </p:cNvPr>
          <p:cNvSpPr/>
          <p:nvPr/>
        </p:nvSpPr>
        <p:spPr>
          <a:xfrm>
            <a:off x="384158" y="3522658"/>
            <a:ext cx="4431682"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FA7A16D-F1F2-1472-B6F1-AE26CB796E91}"/>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2868CB-0425-81C9-852D-39D4A1AC3FE2}"/>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1ABA48-1A2B-2B98-AE35-71AC09A288FE}"/>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22ACBB5-847C-A22A-E357-C9B2655557A2}"/>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99C68A3D-8EF8-E419-D0CB-46E32CC82DBE}"/>
              </a:ext>
            </a:extLst>
          </p:cNvPr>
          <p:cNvPicPr>
            <a:picLocks noChangeAspect="1"/>
          </p:cNvPicPr>
          <p:nvPr/>
        </p:nvPicPr>
        <p:blipFill>
          <a:blip r:embed="rId4"/>
          <a:stretch>
            <a:fillRect/>
          </a:stretch>
        </p:blipFill>
        <p:spPr>
          <a:xfrm>
            <a:off x="1474092" y="3647131"/>
            <a:ext cx="3625652" cy="2571146"/>
          </a:xfrm>
          <a:prstGeom prst="rect">
            <a:avLst/>
          </a:prstGeom>
        </p:spPr>
      </p:pic>
      <p:sp>
        <p:nvSpPr>
          <p:cNvPr id="17" name="TextBox 16">
            <a:extLst>
              <a:ext uri="{FF2B5EF4-FFF2-40B4-BE49-F238E27FC236}">
                <a16:creationId xmlns:a16="http://schemas.microsoft.com/office/drawing/2014/main" id="{C5DC910E-E950-DD73-F3BB-8FDBB01A91A0}"/>
              </a:ext>
            </a:extLst>
          </p:cNvPr>
          <p:cNvSpPr txBox="1"/>
          <p:nvPr/>
        </p:nvSpPr>
        <p:spPr>
          <a:xfrm>
            <a:off x="2816352" y="4275612"/>
            <a:ext cx="1524000" cy="523220"/>
          </a:xfrm>
          <a:prstGeom prst="rect">
            <a:avLst/>
          </a:prstGeom>
          <a:solidFill>
            <a:schemeClr val="tx1"/>
          </a:solidFill>
        </p:spPr>
        <p:txBody>
          <a:bodyPr wrap="square" rtlCol="0">
            <a:spAutoFit/>
          </a:bodyPr>
          <a:lstStyle/>
          <a:p>
            <a:r>
              <a:rPr lang="en-US" sz="2800" b="1" dirty="0">
                <a:solidFill>
                  <a:schemeClr val="accent4"/>
                </a:solidFill>
              </a:rPr>
              <a:t>Ascites</a:t>
            </a:r>
            <a:r>
              <a:rPr lang="en-US" sz="2800" b="1" dirty="0"/>
              <a:t> </a:t>
            </a:r>
          </a:p>
        </p:txBody>
      </p:sp>
      <p:sp>
        <p:nvSpPr>
          <p:cNvPr id="18" name="TextBox 17">
            <a:extLst>
              <a:ext uri="{FF2B5EF4-FFF2-40B4-BE49-F238E27FC236}">
                <a16:creationId xmlns:a16="http://schemas.microsoft.com/office/drawing/2014/main" id="{36BCB21E-F2E7-2B9F-F743-841CF6AD8728}"/>
              </a:ext>
            </a:extLst>
          </p:cNvPr>
          <p:cNvSpPr txBox="1"/>
          <p:nvPr/>
        </p:nvSpPr>
        <p:spPr>
          <a:xfrm>
            <a:off x="7709863" y="3917126"/>
            <a:ext cx="2549185" cy="830997"/>
          </a:xfrm>
          <a:prstGeom prst="rect">
            <a:avLst/>
          </a:prstGeom>
          <a:noFill/>
        </p:spPr>
        <p:txBody>
          <a:bodyPr wrap="square" rtlCol="0">
            <a:spAutoFit/>
          </a:bodyPr>
          <a:lstStyle/>
          <a:p>
            <a:r>
              <a:rPr lang="en-US" sz="2400" b="1" dirty="0"/>
              <a:t>Varices /</a:t>
            </a:r>
          </a:p>
          <a:p>
            <a:r>
              <a:rPr lang="en-US" sz="2400" b="1" dirty="0"/>
              <a:t>Hemorrhage</a:t>
            </a:r>
          </a:p>
        </p:txBody>
      </p:sp>
      <p:sp>
        <p:nvSpPr>
          <p:cNvPr id="19" name="TextBox 18">
            <a:extLst>
              <a:ext uri="{FF2B5EF4-FFF2-40B4-BE49-F238E27FC236}">
                <a16:creationId xmlns:a16="http://schemas.microsoft.com/office/drawing/2014/main" id="{86A00C1F-F22F-382D-7F81-40C3A0969316}"/>
              </a:ext>
            </a:extLst>
          </p:cNvPr>
          <p:cNvSpPr txBox="1"/>
          <p:nvPr/>
        </p:nvSpPr>
        <p:spPr>
          <a:xfrm>
            <a:off x="4030579" y="6427445"/>
            <a:ext cx="8073143"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 Kibble &amp; Shawcross 2024 UEG</a:t>
            </a:r>
            <a:endParaRPr lang="en-US" dirty="0"/>
          </a:p>
        </p:txBody>
      </p:sp>
      <p:pic>
        <p:nvPicPr>
          <p:cNvPr id="21" name="Picture 20">
            <a:extLst>
              <a:ext uri="{FF2B5EF4-FFF2-40B4-BE49-F238E27FC236}">
                <a16:creationId xmlns:a16="http://schemas.microsoft.com/office/drawing/2014/main" id="{4655A496-BE27-4E3B-D8FA-A2A310160858}"/>
              </a:ext>
            </a:extLst>
          </p:cNvPr>
          <p:cNvPicPr>
            <a:picLocks noChangeAspect="1"/>
          </p:cNvPicPr>
          <p:nvPr/>
        </p:nvPicPr>
        <p:blipFill>
          <a:blip r:embed="rId5"/>
          <a:stretch>
            <a:fillRect/>
          </a:stretch>
        </p:blipFill>
        <p:spPr>
          <a:xfrm>
            <a:off x="73405" y="3228830"/>
            <a:ext cx="2612141" cy="1611335"/>
          </a:xfrm>
          <a:prstGeom prst="rect">
            <a:avLst/>
          </a:prstGeom>
        </p:spPr>
      </p:pic>
      <p:sp>
        <p:nvSpPr>
          <p:cNvPr id="2" name="Title 1">
            <a:extLst>
              <a:ext uri="{FF2B5EF4-FFF2-40B4-BE49-F238E27FC236}">
                <a16:creationId xmlns:a16="http://schemas.microsoft.com/office/drawing/2014/main" id="{A03D9358-0662-27D8-B27D-8255D89F192D}"/>
              </a:ext>
            </a:extLst>
          </p:cNvPr>
          <p:cNvSpPr>
            <a:spLocks noGrp="1"/>
          </p:cNvSpPr>
          <p:nvPr>
            <p:ph type="title"/>
          </p:nvPr>
        </p:nvSpPr>
        <p:spPr>
          <a:xfrm>
            <a:off x="-1" y="1"/>
            <a:ext cx="12192001" cy="923330"/>
          </a:xfrm>
        </p:spPr>
        <p:txBody>
          <a:bodyPr>
            <a:normAutofit fontScale="90000"/>
          </a:bodyPr>
          <a:lstStyle/>
          <a:p>
            <a:r>
              <a:rPr lang="en-US" dirty="0"/>
              <a:t>Clinically Significant Portal Hypertension (CSPH)</a:t>
            </a:r>
          </a:p>
        </p:txBody>
      </p:sp>
      <p:pic>
        <p:nvPicPr>
          <p:cNvPr id="22" name="Picture 21">
            <a:extLst>
              <a:ext uri="{FF2B5EF4-FFF2-40B4-BE49-F238E27FC236}">
                <a16:creationId xmlns:a16="http://schemas.microsoft.com/office/drawing/2014/main" id="{CAAAC2E7-9C6C-0CCB-EB24-ABBAD55676E0}"/>
              </a:ext>
            </a:extLst>
          </p:cNvPr>
          <p:cNvPicPr>
            <a:picLocks noChangeAspect="1"/>
          </p:cNvPicPr>
          <p:nvPr/>
        </p:nvPicPr>
        <p:blipFill>
          <a:blip r:embed="rId6"/>
          <a:stretch>
            <a:fillRect/>
          </a:stretch>
        </p:blipFill>
        <p:spPr>
          <a:xfrm>
            <a:off x="7805602" y="1074448"/>
            <a:ext cx="1774148" cy="2245508"/>
          </a:xfrm>
          <a:prstGeom prst="rect">
            <a:avLst/>
          </a:prstGeom>
        </p:spPr>
      </p:pic>
      <p:sp>
        <p:nvSpPr>
          <p:cNvPr id="23" name="TextBox 22">
            <a:extLst>
              <a:ext uri="{FF2B5EF4-FFF2-40B4-BE49-F238E27FC236}">
                <a16:creationId xmlns:a16="http://schemas.microsoft.com/office/drawing/2014/main" id="{AB68C701-4050-7298-6DE0-7900174816DC}"/>
              </a:ext>
            </a:extLst>
          </p:cNvPr>
          <p:cNvSpPr txBox="1"/>
          <p:nvPr/>
        </p:nvSpPr>
        <p:spPr>
          <a:xfrm>
            <a:off x="9554537" y="1877126"/>
            <a:ext cx="2549185" cy="461665"/>
          </a:xfrm>
          <a:prstGeom prst="rect">
            <a:avLst/>
          </a:prstGeom>
          <a:noFill/>
        </p:spPr>
        <p:txBody>
          <a:bodyPr wrap="square" rtlCol="0">
            <a:spAutoFit/>
          </a:bodyPr>
          <a:lstStyle/>
          <a:p>
            <a:r>
              <a:rPr lang="en-US" sz="2400" b="1" dirty="0"/>
              <a:t>Encephalopathy</a:t>
            </a:r>
          </a:p>
        </p:txBody>
      </p:sp>
      <p:sp>
        <p:nvSpPr>
          <p:cNvPr id="4" name="TextBox 3">
            <a:extLst>
              <a:ext uri="{FF2B5EF4-FFF2-40B4-BE49-F238E27FC236}">
                <a16:creationId xmlns:a16="http://schemas.microsoft.com/office/drawing/2014/main" id="{FD205CC2-3996-55A4-2D51-9D9DCB41B20F}"/>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rPr>
              <a:t>Ascites/SBP</a:t>
            </a:r>
          </a:p>
          <a:p>
            <a:pPr marL="285750" indent="-285750">
              <a:buFont typeface="Arial" panose="020B0604020202020204" pitchFamily="34" charset="0"/>
              <a:buChar char="•"/>
            </a:pPr>
            <a:r>
              <a:rPr lang="en-US" sz="2400" dirty="0">
                <a:solidFill>
                  <a:srgbClr val="C00000"/>
                </a:solidFill>
              </a:rPr>
              <a:t>Varices/Hemorrhage</a:t>
            </a:r>
          </a:p>
          <a:p>
            <a:pPr marL="285750" indent="-285750">
              <a:buFont typeface="Arial" panose="020B0604020202020204" pitchFamily="34" charset="0"/>
              <a:buChar char="•"/>
            </a:pPr>
            <a:r>
              <a:rPr lang="en-US" sz="2400" b="1" dirty="0">
                <a:solidFill>
                  <a:srgbClr val="C00000"/>
                </a:solidFill>
              </a:rPr>
              <a:t>Encephalopathy</a:t>
            </a:r>
          </a:p>
        </p:txBody>
      </p:sp>
      <p:sp>
        <p:nvSpPr>
          <p:cNvPr id="6" name="TextBox 5">
            <a:extLst>
              <a:ext uri="{FF2B5EF4-FFF2-40B4-BE49-F238E27FC236}">
                <a16:creationId xmlns:a16="http://schemas.microsoft.com/office/drawing/2014/main" id="{4BED2E00-EB8F-F61B-67A2-E013A6E1D1B8}"/>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Tree>
    <p:extLst>
      <p:ext uri="{BB962C8B-B14F-4D97-AF65-F5344CB8AC3E}">
        <p14:creationId xmlns:p14="http://schemas.microsoft.com/office/powerpoint/2010/main" val="2701220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08578A1-AC6C-FDAB-4D1C-71FEEE065A1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9367DD4-5EF4-2BB2-E052-A075DEACE6B7}"/>
              </a:ext>
            </a:extLst>
          </p:cNvPr>
          <p:cNvPicPr>
            <a:picLocks noChangeAspect="1"/>
          </p:cNvPicPr>
          <p:nvPr/>
        </p:nvPicPr>
        <p:blipFill>
          <a:blip r:embed="rId3"/>
          <a:srcRect b="8089"/>
          <a:stretch>
            <a:fillRect/>
          </a:stretch>
        </p:blipFill>
        <p:spPr>
          <a:xfrm>
            <a:off x="2756912" y="533211"/>
            <a:ext cx="6922265" cy="5600080"/>
          </a:xfrm>
          <a:prstGeom prst="rect">
            <a:avLst/>
          </a:prstGeom>
        </p:spPr>
      </p:pic>
      <p:sp>
        <p:nvSpPr>
          <p:cNvPr id="8" name="Rectangle 7">
            <a:extLst>
              <a:ext uri="{FF2B5EF4-FFF2-40B4-BE49-F238E27FC236}">
                <a16:creationId xmlns:a16="http://schemas.microsoft.com/office/drawing/2014/main" id="{990539B2-5B6B-9F17-F17B-04BFE1756B95}"/>
              </a:ext>
            </a:extLst>
          </p:cNvPr>
          <p:cNvSpPr/>
          <p:nvPr/>
        </p:nvSpPr>
        <p:spPr>
          <a:xfrm>
            <a:off x="7547372" y="4401312"/>
            <a:ext cx="4395083" cy="19019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A6E7AB0-C850-D129-4D63-A390D8CC82DF}"/>
              </a:ext>
            </a:extLst>
          </p:cNvPr>
          <p:cNvPicPr>
            <a:picLocks noChangeAspect="1"/>
          </p:cNvPicPr>
          <p:nvPr/>
        </p:nvPicPr>
        <p:blipFill>
          <a:blip r:embed="rId3"/>
          <a:srcRect l="77149" t="73624" r="5013" b="11733"/>
          <a:stretch>
            <a:fillRect/>
          </a:stretch>
        </p:blipFill>
        <p:spPr>
          <a:xfrm>
            <a:off x="9122529" y="4175471"/>
            <a:ext cx="2709745" cy="1957820"/>
          </a:xfrm>
          <a:prstGeom prst="rect">
            <a:avLst/>
          </a:prstGeom>
        </p:spPr>
      </p:pic>
      <p:sp>
        <p:nvSpPr>
          <p:cNvPr id="10" name="Rectangle 9">
            <a:extLst>
              <a:ext uri="{FF2B5EF4-FFF2-40B4-BE49-F238E27FC236}">
                <a16:creationId xmlns:a16="http://schemas.microsoft.com/office/drawing/2014/main" id="{ABC9D828-5DAD-B43A-5606-685846DF05E0}"/>
              </a:ext>
            </a:extLst>
          </p:cNvPr>
          <p:cNvSpPr/>
          <p:nvPr/>
        </p:nvSpPr>
        <p:spPr>
          <a:xfrm>
            <a:off x="384158" y="3522658"/>
            <a:ext cx="4431682"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9D54CC5-E7FF-12D8-A86A-BED0929999AD}"/>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5FA66AA-6A28-C746-F5F5-498F0F8B3B17}"/>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4EC82AC-51FD-466D-226D-D114966DF563}"/>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D8E1D91-F55F-2C31-8ADA-8F05B585656A}"/>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1EB5F31-ADD1-0580-43CA-E1BA0EE52969}"/>
              </a:ext>
            </a:extLst>
          </p:cNvPr>
          <p:cNvPicPr>
            <a:picLocks noChangeAspect="1"/>
          </p:cNvPicPr>
          <p:nvPr/>
        </p:nvPicPr>
        <p:blipFill>
          <a:blip r:embed="rId4"/>
          <a:stretch>
            <a:fillRect/>
          </a:stretch>
        </p:blipFill>
        <p:spPr>
          <a:xfrm>
            <a:off x="1474092" y="3647131"/>
            <a:ext cx="3625652" cy="2571146"/>
          </a:xfrm>
          <a:prstGeom prst="rect">
            <a:avLst/>
          </a:prstGeom>
        </p:spPr>
      </p:pic>
      <p:sp>
        <p:nvSpPr>
          <p:cNvPr id="17" name="TextBox 16">
            <a:extLst>
              <a:ext uri="{FF2B5EF4-FFF2-40B4-BE49-F238E27FC236}">
                <a16:creationId xmlns:a16="http://schemas.microsoft.com/office/drawing/2014/main" id="{F27AF623-0128-F27D-FBE5-64787015AB50}"/>
              </a:ext>
            </a:extLst>
          </p:cNvPr>
          <p:cNvSpPr txBox="1"/>
          <p:nvPr/>
        </p:nvSpPr>
        <p:spPr>
          <a:xfrm>
            <a:off x="2816352" y="4275612"/>
            <a:ext cx="1524000" cy="523220"/>
          </a:xfrm>
          <a:prstGeom prst="rect">
            <a:avLst/>
          </a:prstGeom>
          <a:solidFill>
            <a:schemeClr val="tx1"/>
          </a:solidFill>
        </p:spPr>
        <p:txBody>
          <a:bodyPr wrap="square" rtlCol="0">
            <a:spAutoFit/>
          </a:bodyPr>
          <a:lstStyle/>
          <a:p>
            <a:r>
              <a:rPr lang="en-US" sz="2800" b="1" dirty="0">
                <a:solidFill>
                  <a:schemeClr val="accent4"/>
                </a:solidFill>
              </a:rPr>
              <a:t>Ascites</a:t>
            </a:r>
            <a:r>
              <a:rPr lang="en-US" sz="2800" b="1" dirty="0"/>
              <a:t> </a:t>
            </a:r>
          </a:p>
        </p:txBody>
      </p:sp>
      <p:sp>
        <p:nvSpPr>
          <p:cNvPr id="18" name="TextBox 17">
            <a:extLst>
              <a:ext uri="{FF2B5EF4-FFF2-40B4-BE49-F238E27FC236}">
                <a16:creationId xmlns:a16="http://schemas.microsoft.com/office/drawing/2014/main" id="{EF16077A-3D38-DAD9-2B41-CCE85CB9CFBB}"/>
              </a:ext>
            </a:extLst>
          </p:cNvPr>
          <p:cNvSpPr txBox="1"/>
          <p:nvPr/>
        </p:nvSpPr>
        <p:spPr>
          <a:xfrm>
            <a:off x="7709863" y="3917126"/>
            <a:ext cx="2549185" cy="830997"/>
          </a:xfrm>
          <a:prstGeom prst="rect">
            <a:avLst/>
          </a:prstGeom>
          <a:noFill/>
        </p:spPr>
        <p:txBody>
          <a:bodyPr wrap="square" rtlCol="0">
            <a:spAutoFit/>
          </a:bodyPr>
          <a:lstStyle/>
          <a:p>
            <a:r>
              <a:rPr lang="en-US" sz="2400" b="1" dirty="0"/>
              <a:t>Varices /</a:t>
            </a:r>
          </a:p>
          <a:p>
            <a:r>
              <a:rPr lang="en-US" sz="2400" b="1" dirty="0"/>
              <a:t>Hemorrhage</a:t>
            </a:r>
          </a:p>
        </p:txBody>
      </p:sp>
      <p:sp>
        <p:nvSpPr>
          <p:cNvPr id="19" name="TextBox 18">
            <a:extLst>
              <a:ext uri="{FF2B5EF4-FFF2-40B4-BE49-F238E27FC236}">
                <a16:creationId xmlns:a16="http://schemas.microsoft.com/office/drawing/2014/main" id="{97D3CA06-7F2B-97A4-E506-7593B6EE323D}"/>
              </a:ext>
            </a:extLst>
          </p:cNvPr>
          <p:cNvSpPr txBox="1"/>
          <p:nvPr/>
        </p:nvSpPr>
        <p:spPr>
          <a:xfrm>
            <a:off x="4030579" y="6427445"/>
            <a:ext cx="8073143"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 Kibble &amp; Shawcross 2024 UEG</a:t>
            </a:r>
            <a:endParaRPr lang="en-US" dirty="0"/>
          </a:p>
        </p:txBody>
      </p:sp>
      <p:pic>
        <p:nvPicPr>
          <p:cNvPr id="21" name="Picture 20">
            <a:extLst>
              <a:ext uri="{FF2B5EF4-FFF2-40B4-BE49-F238E27FC236}">
                <a16:creationId xmlns:a16="http://schemas.microsoft.com/office/drawing/2014/main" id="{EBC3277D-A25F-3A3F-FBDE-FE79B9596822}"/>
              </a:ext>
            </a:extLst>
          </p:cNvPr>
          <p:cNvPicPr>
            <a:picLocks noChangeAspect="1"/>
          </p:cNvPicPr>
          <p:nvPr/>
        </p:nvPicPr>
        <p:blipFill>
          <a:blip r:embed="rId5"/>
          <a:stretch>
            <a:fillRect/>
          </a:stretch>
        </p:blipFill>
        <p:spPr>
          <a:xfrm>
            <a:off x="73405" y="3228830"/>
            <a:ext cx="2612141" cy="1611335"/>
          </a:xfrm>
          <a:prstGeom prst="rect">
            <a:avLst/>
          </a:prstGeom>
        </p:spPr>
      </p:pic>
      <p:sp>
        <p:nvSpPr>
          <p:cNvPr id="2" name="Title 1">
            <a:extLst>
              <a:ext uri="{FF2B5EF4-FFF2-40B4-BE49-F238E27FC236}">
                <a16:creationId xmlns:a16="http://schemas.microsoft.com/office/drawing/2014/main" id="{10DD6F60-9CE8-C9B5-CF88-B6FBB6682FB4}"/>
              </a:ext>
            </a:extLst>
          </p:cNvPr>
          <p:cNvSpPr>
            <a:spLocks noGrp="1"/>
          </p:cNvSpPr>
          <p:nvPr>
            <p:ph type="title"/>
          </p:nvPr>
        </p:nvSpPr>
        <p:spPr>
          <a:xfrm>
            <a:off x="-1" y="1"/>
            <a:ext cx="12192001" cy="923330"/>
          </a:xfrm>
        </p:spPr>
        <p:txBody>
          <a:bodyPr>
            <a:normAutofit fontScale="90000"/>
          </a:bodyPr>
          <a:lstStyle/>
          <a:p>
            <a:r>
              <a:rPr lang="en-US" dirty="0"/>
              <a:t>Clinically Significant Portal Hypertension (CSPH)</a:t>
            </a:r>
          </a:p>
        </p:txBody>
      </p:sp>
      <p:pic>
        <p:nvPicPr>
          <p:cNvPr id="22" name="Picture 21">
            <a:extLst>
              <a:ext uri="{FF2B5EF4-FFF2-40B4-BE49-F238E27FC236}">
                <a16:creationId xmlns:a16="http://schemas.microsoft.com/office/drawing/2014/main" id="{A8E3DC10-4BCD-CB29-2545-49F38CEDD578}"/>
              </a:ext>
            </a:extLst>
          </p:cNvPr>
          <p:cNvPicPr>
            <a:picLocks noChangeAspect="1"/>
          </p:cNvPicPr>
          <p:nvPr/>
        </p:nvPicPr>
        <p:blipFill>
          <a:blip r:embed="rId6"/>
          <a:stretch>
            <a:fillRect/>
          </a:stretch>
        </p:blipFill>
        <p:spPr>
          <a:xfrm>
            <a:off x="7805602" y="1074448"/>
            <a:ext cx="1774148" cy="2245508"/>
          </a:xfrm>
          <a:prstGeom prst="rect">
            <a:avLst/>
          </a:prstGeom>
        </p:spPr>
      </p:pic>
      <p:sp>
        <p:nvSpPr>
          <p:cNvPr id="23" name="TextBox 22">
            <a:extLst>
              <a:ext uri="{FF2B5EF4-FFF2-40B4-BE49-F238E27FC236}">
                <a16:creationId xmlns:a16="http://schemas.microsoft.com/office/drawing/2014/main" id="{141DA63B-0348-775E-8682-0388D4621B65}"/>
              </a:ext>
            </a:extLst>
          </p:cNvPr>
          <p:cNvSpPr txBox="1"/>
          <p:nvPr/>
        </p:nvSpPr>
        <p:spPr>
          <a:xfrm>
            <a:off x="9554537" y="1877126"/>
            <a:ext cx="2549185" cy="461665"/>
          </a:xfrm>
          <a:prstGeom prst="rect">
            <a:avLst/>
          </a:prstGeom>
          <a:noFill/>
        </p:spPr>
        <p:txBody>
          <a:bodyPr wrap="square" rtlCol="0">
            <a:spAutoFit/>
          </a:bodyPr>
          <a:lstStyle/>
          <a:p>
            <a:r>
              <a:rPr lang="en-US" sz="2400" b="1" dirty="0"/>
              <a:t>Encephalopathy</a:t>
            </a:r>
          </a:p>
        </p:txBody>
      </p:sp>
      <p:sp>
        <p:nvSpPr>
          <p:cNvPr id="4" name="TextBox 3">
            <a:extLst>
              <a:ext uri="{FF2B5EF4-FFF2-40B4-BE49-F238E27FC236}">
                <a16:creationId xmlns:a16="http://schemas.microsoft.com/office/drawing/2014/main" id="{BED7DA60-B9EE-D9EB-A842-F70DA7446AE4}"/>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rPr>
              <a:t>Ascites/SBP</a:t>
            </a:r>
          </a:p>
          <a:p>
            <a:pPr marL="285750" indent="-285750">
              <a:buFont typeface="Arial" panose="020B0604020202020204" pitchFamily="34" charset="0"/>
              <a:buChar char="•"/>
            </a:pPr>
            <a:r>
              <a:rPr lang="en-US" sz="2400" dirty="0">
                <a:solidFill>
                  <a:srgbClr val="C00000"/>
                </a:solidFill>
              </a:rPr>
              <a:t>Varices/Hemorrhage</a:t>
            </a:r>
          </a:p>
          <a:p>
            <a:pPr marL="285750" indent="-285750">
              <a:buFont typeface="Arial" panose="020B0604020202020204" pitchFamily="34" charset="0"/>
              <a:buChar char="•"/>
            </a:pPr>
            <a:r>
              <a:rPr lang="en-US" sz="2400" b="1" dirty="0">
                <a:solidFill>
                  <a:srgbClr val="C00000"/>
                </a:solidFill>
              </a:rPr>
              <a:t>Encephalopathy</a:t>
            </a:r>
          </a:p>
        </p:txBody>
      </p:sp>
      <p:sp>
        <p:nvSpPr>
          <p:cNvPr id="6" name="TextBox 5">
            <a:extLst>
              <a:ext uri="{FF2B5EF4-FFF2-40B4-BE49-F238E27FC236}">
                <a16:creationId xmlns:a16="http://schemas.microsoft.com/office/drawing/2014/main" id="{B84F18F8-3ED2-5EB9-03F7-FD7810EE58CB}"/>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
        <p:nvSpPr>
          <p:cNvPr id="3" name="TextBox 2">
            <a:extLst>
              <a:ext uri="{FF2B5EF4-FFF2-40B4-BE49-F238E27FC236}">
                <a16:creationId xmlns:a16="http://schemas.microsoft.com/office/drawing/2014/main" id="{877B6E2E-46D2-9F71-1130-2179D424393E}"/>
              </a:ext>
            </a:extLst>
          </p:cNvPr>
          <p:cNvSpPr txBox="1"/>
          <p:nvPr/>
        </p:nvSpPr>
        <p:spPr>
          <a:xfrm>
            <a:off x="10503385" y="2846589"/>
            <a:ext cx="1298384" cy="646331"/>
          </a:xfrm>
          <a:prstGeom prst="rect">
            <a:avLst/>
          </a:prstGeom>
          <a:noFill/>
        </p:spPr>
        <p:txBody>
          <a:bodyPr wrap="square" rtlCol="0">
            <a:spAutoFit/>
          </a:bodyPr>
          <a:lstStyle/>
          <a:p>
            <a:r>
              <a:rPr lang="en-US" sz="3600" b="1" dirty="0"/>
              <a:t>PPI</a:t>
            </a:r>
          </a:p>
        </p:txBody>
      </p:sp>
      <p:sp>
        <p:nvSpPr>
          <p:cNvPr id="7" name="&quot;Not Allowed&quot; Symbol 6">
            <a:extLst>
              <a:ext uri="{FF2B5EF4-FFF2-40B4-BE49-F238E27FC236}">
                <a16:creationId xmlns:a16="http://schemas.microsoft.com/office/drawing/2014/main" id="{F1860430-C45D-1E5C-08B9-DA61D67867FD}"/>
              </a:ext>
            </a:extLst>
          </p:cNvPr>
          <p:cNvSpPr/>
          <p:nvPr/>
        </p:nvSpPr>
        <p:spPr>
          <a:xfrm>
            <a:off x="10248937" y="2526969"/>
            <a:ext cx="1411584" cy="1285573"/>
          </a:xfrm>
          <a:prstGeom prst="noSmoking">
            <a:avLst/>
          </a:prstGeom>
          <a:solidFill>
            <a:schemeClr val="accent1">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336469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C965-D768-BCA1-50DA-7CB619D270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12EA75B-6650-C548-95EB-D48F047B2ECA}"/>
              </a:ext>
            </a:extLst>
          </p:cNvPr>
          <p:cNvPicPr>
            <a:picLocks noChangeAspect="1"/>
          </p:cNvPicPr>
          <p:nvPr/>
        </p:nvPicPr>
        <p:blipFill>
          <a:blip r:embed="rId3"/>
          <a:srcRect b="8089"/>
          <a:stretch>
            <a:fillRect/>
          </a:stretch>
        </p:blipFill>
        <p:spPr>
          <a:xfrm>
            <a:off x="2756912" y="533211"/>
            <a:ext cx="6922265" cy="5600080"/>
          </a:xfrm>
          <a:prstGeom prst="rect">
            <a:avLst/>
          </a:prstGeom>
        </p:spPr>
      </p:pic>
      <p:pic>
        <p:nvPicPr>
          <p:cNvPr id="9" name="Picture 8">
            <a:extLst>
              <a:ext uri="{FF2B5EF4-FFF2-40B4-BE49-F238E27FC236}">
                <a16:creationId xmlns:a16="http://schemas.microsoft.com/office/drawing/2014/main" id="{7A11955D-A742-745D-40D0-1C11E8EA9841}"/>
              </a:ext>
            </a:extLst>
          </p:cNvPr>
          <p:cNvPicPr>
            <a:picLocks noChangeAspect="1"/>
          </p:cNvPicPr>
          <p:nvPr/>
        </p:nvPicPr>
        <p:blipFill>
          <a:blip r:embed="rId3"/>
          <a:srcRect l="77149" t="73624" r="5013" b="11733"/>
          <a:stretch>
            <a:fillRect/>
          </a:stretch>
        </p:blipFill>
        <p:spPr>
          <a:xfrm>
            <a:off x="9122529" y="4175471"/>
            <a:ext cx="2709745" cy="1957820"/>
          </a:xfrm>
          <a:prstGeom prst="rect">
            <a:avLst/>
          </a:prstGeom>
        </p:spPr>
      </p:pic>
      <p:sp>
        <p:nvSpPr>
          <p:cNvPr id="10" name="Rectangle 9">
            <a:extLst>
              <a:ext uri="{FF2B5EF4-FFF2-40B4-BE49-F238E27FC236}">
                <a16:creationId xmlns:a16="http://schemas.microsoft.com/office/drawing/2014/main" id="{BE004001-63B0-C2C2-69F4-32960584128A}"/>
              </a:ext>
            </a:extLst>
          </p:cNvPr>
          <p:cNvSpPr/>
          <p:nvPr/>
        </p:nvSpPr>
        <p:spPr>
          <a:xfrm>
            <a:off x="384158" y="3522658"/>
            <a:ext cx="4431682" cy="27806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AD409D-27FF-5E4C-D84F-2E19C9573958}"/>
              </a:ext>
            </a:extLst>
          </p:cNvPr>
          <p:cNvSpPr/>
          <p:nvPr/>
        </p:nvSpPr>
        <p:spPr>
          <a:xfrm>
            <a:off x="7547372" y="1836349"/>
            <a:ext cx="2258365" cy="25649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CFCBE7C-840E-A88E-0981-6FD79FD27ABE}"/>
              </a:ext>
            </a:extLst>
          </p:cNvPr>
          <p:cNvSpPr/>
          <p:nvPr/>
        </p:nvSpPr>
        <p:spPr>
          <a:xfrm>
            <a:off x="6967501" y="382094"/>
            <a:ext cx="5224499" cy="19019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0EE6757-3821-C7F8-48FA-56CFA4605AC0}"/>
              </a:ext>
            </a:extLst>
          </p:cNvPr>
          <p:cNvSpPr/>
          <p:nvPr/>
        </p:nvSpPr>
        <p:spPr>
          <a:xfrm>
            <a:off x="2200263" y="676399"/>
            <a:ext cx="3320571" cy="15118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4887158-4C25-7B26-640D-19C0211D4A7C}"/>
              </a:ext>
            </a:extLst>
          </p:cNvPr>
          <p:cNvSpPr/>
          <p:nvPr/>
        </p:nvSpPr>
        <p:spPr>
          <a:xfrm>
            <a:off x="988111" y="1409456"/>
            <a:ext cx="3761562" cy="25711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1A5096D5-BE0D-6CF8-E184-67FE77D207BF}"/>
              </a:ext>
            </a:extLst>
          </p:cNvPr>
          <p:cNvPicPr>
            <a:picLocks noChangeAspect="1"/>
          </p:cNvPicPr>
          <p:nvPr/>
        </p:nvPicPr>
        <p:blipFill>
          <a:blip r:embed="rId4"/>
          <a:stretch>
            <a:fillRect/>
          </a:stretch>
        </p:blipFill>
        <p:spPr>
          <a:xfrm>
            <a:off x="1474092" y="3647131"/>
            <a:ext cx="3625652" cy="2571146"/>
          </a:xfrm>
          <a:prstGeom prst="rect">
            <a:avLst/>
          </a:prstGeom>
        </p:spPr>
      </p:pic>
      <p:sp>
        <p:nvSpPr>
          <p:cNvPr id="17" name="TextBox 16">
            <a:extLst>
              <a:ext uri="{FF2B5EF4-FFF2-40B4-BE49-F238E27FC236}">
                <a16:creationId xmlns:a16="http://schemas.microsoft.com/office/drawing/2014/main" id="{10932787-9517-141F-A9A8-24CF0B6C82BF}"/>
              </a:ext>
            </a:extLst>
          </p:cNvPr>
          <p:cNvSpPr txBox="1"/>
          <p:nvPr/>
        </p:nvSpPr>
        <p:spPr>
          <a:xfrm>
            <a:off x="2816352" y="4275612"/>
            <a:ext cx="1524000" cy="523220"/>
          </a:xfrm>
          <a:prstGeom prst="rect">
            <a:avLst/>
          </a:prstGeom>
          <a:solidFill>
            <a:schemeClr val="tx1"/>
          </a:solidFill>
        </p:spPr>
        <p:txBody>
          <a:bodyPr wrap="square" rtlCol="0">
            <a:spAutoFit/>
          </a:bodyPr>
          <a:lstStyle/>
          <a:p>
            <a:r>
              <a:rPr lang="en-US" sz="2800" b="1" dirty="0">
                <a:solidFill>
                  <a:schemeClr val="accent4"/>
                </a:solidFill>
              </a:rPr>
              <a:t>Ascites</a:t>
            </a:r>
            <a:r>
              <a:rPr lang="en-US" sz="2800" b="1" dirty="0"/>
              <a:t> </a:t>
            </a:r>
          </a:p>
        </p:txBody>
      </p:sp>
      <p:sp>
        <p:nvSpPr>
          <p:cNvPr id="18" name="TextBox 17">
            <a:extLst>
              <a:ext uri="{FF2B5EF4-FFF2-40B4-BE49-F238E27FC236}">
                <a16:creationId xmlns:a16="http://schemas.microsoft.com/office/drawing/2014/main" id="{D0E24D58-4422-E9E1-4C59-5C65BB6C0EE2}"/>
              </a:ext>
            </a:extLst>
          </p:cNvPr>
          <p:cNvSpPr txBox="1"/>
          <p:nvPr/>
        </p:nvSpPr>
        <p:spPr>
          <a:xfrm>
            <a:off x="7709863" y="3917126"/>
            <a:ext cx="2549185" cy="830997"/>
          </a:xfrm>
          <a:prstGeom prst="rect">
            <a:avLst/>
          </a:prstGeom>
          <a:noFill/>
        </p:spPr>
        <p:txBody>
          <a:bodyPr wrap="square" rtlCol="0">
            <a:spAutoFit/>
          </a:bodyPr>
          <a:lstStyle/>
          <a:p>
            <a:r>
              <a:rPr lang="en-US" sz="2400" b="1" dirty="0"/>
              <a:t>Varices /</a:t>
            </a:r>
          </a:p>
          <a:p>
            <a:r>
              <a:rPr lang="en-US" sz="2400" b="1" dirty="0"/>
              <a:t>Hemorrhage</a:t>
            </a:r>
          </a:p>
        </p:txBody>
      </p:sp>
      <p:sp>
        <p:nvSpPr>
          <p:cNvPr id="19" name="TextBox 18">
            <a:extLst>
              <a:ext uri="{FF2B5EF4-FFF2-40B4-BE49-F238E27FC236}">
                <a16:creationId xmlns:a16="http://schemas.microsoft.com/office/drawing/2014/main" id="{D9648280-39BD-17C0-0579-7C44B213B14D}"/>
              </a:ext>
            </a:extLst>
          </p:cNvPr>
          <p:cNvSpPr txBox="1"/>
          <p:nvPr/>
        </p:nvSpPr>
        <p:spPr>
          <a:xfrm>
            <a:off x="5099744" y="6427445"/>
            <a:ext cx="7003978"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Kumar et al. 2025 NEJM; Kaplan et al. 2024 Hep;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Bazarbashi</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2021 GIE</a:t>
            </a:r>
            <a:endParaRPr lang="en-US" dirty="0"/>
          </a:p>
        </p:txBody>
      </p:sp>
      <p:pic>
        <p:nvPicPr>
          <p:cNvPr id="21" name="Picture 20">
            <a:extLst>
              <a:ext uri="{FF2B5EF4-FFF2-40B4-BE49-F238E27FC236}">
                <a16:creationId xmlns:a16="http://schemas.microsoft.com/office/drawing/2014/main" id="{C52776A4-C1F5-8873-DA2B-31F0086555E4}"/>
              </a:ext>
            </a:extLst>
          </p:cNvPr>
          <p:cNvPicPr>
            <a:picLocks noChangeAspect="1"/>
          </p:cNvPicPr>
          <p:nvPr/>
        </p:nvPicPr>
        <p:blipFill>
          <a:blip r:embed="rId5"/>
          <a:stretch>
            <a:fillRect/>
          </a:stretch>
        </p:blipFill>
        <p:spPr>
          <a:xfrm>
            <a:off x="73405" y="3228830"/>
            <a:ext cx="2612141" cy="1611335"/>
          </a:xfrm>
          <a:prstGeom prst="rect">
            <a:avLst/>
          </a:prstGeom>
        </p:spPr>
      </p:pic>
      <p:sp>
        <p:nvSpPr>
          <p:cNvPr id="2" name="Title 1">
            <a:extLst>
              <a:ext uri="{FF2B5EF4-FFF2-40B4-BE49-F238E27FC236}">
                <a16:creationId xmlns:a16="http://schemas.microsoft.com/office/drawing/2014/main" id="{A5808A34-73D7-760F-C6F2-471B96D5F144}"/>
              </a:ext>
            </a:extLst>
          </p:cNvPr>
          <p:cNvSpPr>
            <a:spLocks noGrp="1"/>
          </p:cNvSpPr>
          <p:nvPr>
            <p:ph type="title"/>
          </p:nvPr>
        </p:nvSpPr>
        <p:spPr>
          <a:xfrm>
            <a:off x="-1" y="1"/>
            <a:ext cx="12192001" cy="923330"/>
          </a:xfrm>
        </p:spPr>
        <p:txBody>
          <a:bodyPr>
            <a:normAutofit/>
          </a:bodyPr>
          <a:lstStyle/>
          <a:p>
            <a:r>
              <a:rPr lang="en-US" dirty="0"/>
              <a:t>CSPH</a:t>
            </a:r>
          </a:p>
        </p:txBody>
      </p:sp>
      <p:sp>
        <p:nvSpPr>
          <p:cNvPr id="4" name="TextBox 3">
            <a:extLst>
              <a:ext uri="{FF2B5EF4-FFF2-40B4-BE49-F238E27FC236}">
                <a16:creationId xmlns:a16="http://schemas.microsoft.com/office/drawing/2014/main" id="{91F71B93-C35F-CE38-5E32-A20517C3945F}"/>
              </a:ext>
            </a:extLst>
          </p:cNvPr>
          <p:cNvSpPr txBox="1"/>
          <p:nvPr/>
        </p:nvSpPr>
        <p:spPr>
          <a:xfrm>
            <a:off x="7908608" y="270905"/>
            <a:ext cx="4121009" cy="461665"/>
          </a:xfrm>
          <a:prstGeom prst="rect">
            <a:avLst/>
          </a:prstGeom>
          <a:noFill/>
          <a:ln>
            <a:solidFill>
              <a:schemeClr val="accent2"/>
            </a:solidFill>
          </a:ln>
        </p:spPr>
        <p:txBody>
          <a:bodyPr wrap="square">
            <a:spAutoFit/>
          </a:bodyPr>
          <a:lstStyle/>
          <a:p>
            <a:r>
              <a:rPr lang="en-US" sz="2400" b="1" dirty="0"/>
              <a:t>CSPH = HVPG ≥10 mmHg</a:t>
            </a:r>
          </a:p>
        </p:txBody>
      </p:sp>
      <p:sp>
        <p:nvSpPr>
          <p:cNvPr id="8" name="Rectangle 7">
            <a:extLst>
              <a:ext uri="{FF2B5EF4-FFF2-40B4-BE49-F238E27FC236}">
                <a16:creationId xmlns:a16="http://schemas.microsoft.com/office/drawing/2014/main" id="{5A0A2AD3-68FC-FE65-CCA1-B7DD608F1E12}"/>
              </a:ext>
            </a:extLst>
          </p:cNvPr>
          <p:cNvSpPr/>
          <p:nvPr/>
        </p:nvSpPr>
        <p:spPr>
          <a:xfrm>
            <a:off x="11641" y="751426"/>
            <a:ext cx="12042294" cy="5532981"/>
          </a:xfrm>
          <a:prstGeom prst="rect">
            <a:avLst/>
          </a:prstGeom>
          <a:solidFill>
            <a:schemeClr val="bg1">
              <a:alpha val="7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6D3EC77-2446-AF80-6DE9-1AD2A3C805AC}"/>
              </a:ext>
            </a:extLst>
          </p:cNvPr>
          <p:cNvPicPr>
            <a:picLocks noChangeAspect="1"/>
          </p:cNvPicPr>
          <p:nvPr/>
        </p:nvPicPr>
        <p:blipFill>
          <a:blip r:embed="rId6"/>
          <a:stretch>
            <a:fillRect/>
          </a:stretch>
        </p:blipFill>
        <p:spPr>
          <a:xfrm>
            <a:off x="7982198" y="866525"/>
            <a:ext cx="3622411" cy="2780606"/>
          </a:xfrm>
          <a:prstGeom prst="rect">
            <a:avLst/>
          </a:prstGeom>
        </p:spPr>
      </p:pic>
      <p:sp>
        <p:nvSpPr>
          <p:cNvPr id="7" name="TextBox 6">
            <a:extLst>
              <a:ext uri="{FF2B5EF4-FFF2-40B4-BE49-F238E27FC236}">
                <a16:creationId xmlns:a16="http://schemas.microsoft.com/office/drawing/2014/main" id="{840206CF-C7CB-EB94-FA1A-1CB295A32B92}"/>
              </a:ext>
            </a:extLst>
          </p:cNvPr>
          <p:cNvSpPr txBox="1"/>
          <p:nvPr/>
        </p:nvSpPr>
        <p:spPr>
          <a:xfrm>
            <a:off x="608256" y="1622830"/>
            <a:ext cx="3740663"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C00000"/>
                </a:solidFill>
              </a:rPr>
              <a:t>Ascites/SBP</a:t>
            </a:r>
          </a:p>
          <a:p>
            <a:pPr marL="285750" indent="-285750">
              <a:buFont typeface="Arial" panose="020B0604020202020204" pitchFamily="34" charset="0"/>
              <a:buChar char="•"/>
            </a:pPr>
            <a:r>
              <a:rPr lang="en-US" sz="2400" dirty="0">
                <a:solidFill>
                  <a:srgbClr val="C00000"/>
                </a:solidFill>
              </a:rPr>
              <a:t>Varices/Hemorrhage</a:t>
            </a:r>
          </a:p>
          <a:p>
            <a:pPr marL="285750" indent="-285750">
              <a:buFont typeface="Arial" panose="020B0604020202020204" pitchFamily="34" charset="0"/>
              <a:buChar char="•"/>
            </a:pPr>
            <a:r>
              <a:rPr lang="en-US" sz="2400" dirty="0">
                <a:solidFill>
                  <a:srgbClr val="C00000"/>
                </a:solidFill>
              </a:rPr>
              <a:t>Encephalopathy</a:t>
            </a:r>
          </a:p>
        </p:txBody>
      </p:sp>
      <p:sp>
        <p:nvSpPr>
          <p:cNvPr id="15" name="TextBox 14">
            <a:extLst>
              <a:ext uri="{FF2B5EF4-FFF2-40B4-BE49-F238E27FC236}">
                <a16:creationId xmlns:a16="http://schemas.microsoft.com/office/drawing/2014/main" id="{E891E969-CD66-1ABF-1C44-A06783B0CC2A}"/>
              </a:ext>
            </a:extLst>
          </p:cNvPr>
          <p:cNvSpPr txBox="1"/>
          <p:nvPr/>
        </p:nvSpPr>
        <p:spPr>
          <a:xfrm>
            <a:off x="420992" y="1036288"/>
            <a:ext cx="6214310" cy="584775"/>
          </a:xfrm>
          <a:prstGeom prst="rect">
            <a:avLst/>
          </a:prstGeom>
          <a:noFill/>
        </p:spPr>
        <p:txBody>
          <a:bodyPr wrap="square">
            <a:spAutoFit/>
          </a:bodyPr>
          <a:lstStyle/>
          <a:p>
            <a:r>
              <a:rPr lang="en-US" sz="3200" dirty="0">
                <a:solidFill>
                  <a:srgbClr val="C00000"/>
                </a:solidFill>
              </a:rPr>
              <a:t>“Decompensation”</a:t>
            </a:r>
          </a:p>
        </p:txBody>
      </p:sp>
    </p:spTree>
    <p:extLst>
      <p:ext uri="{BB962C8B-B14F-4D97-AF65-F5344CB8AC3E}">
        <p14:creationId xmlns:p14="http://schemas.microsoft.com/office/powerpoint/2010/main" val="27086043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600AD43-7112-1900-7B25-68DEE744572F}"/>
              </a:ext>
            </a:extLst>
          </p:cNvPr>
          <p:cNvPicPr>
            <a:picLocks noChangeAspect="1"/>
          </p:cNvPicPr>
          <p:nvPr/>
        </p:nvPicPr>
        <p:blipFill>
          <a:blip r:embed="rId3"/>
          <a:stretch>
            <a:fillRect/>
          </a:stretch>
        </p:blipFill>
        <p:spPr>
          <a:xfrm>
            <a:off x="770166" y="716264"/>
            <a:ext cx="9584312" cy="3319288"/>
          </a:xfrm>
          <a:prstGeom prst="rect">
            <a:avLst/>
          </a:prstGeom>
        </p:spPr>
      </p:pic>
    </p:spTree>
    <p:extLst>
      <p:ext uri="{BB962C8B-B14F-4D97-AF65-F5344CB8AC3E}">
        <p14:creationId xmlns:p14="http://schemas.microsoft.com/office/powerpoint/2010/main" val="16829046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03CA9-825C-AABC-A5A3-E0061443CD72}"/>
              </a:ext>
            </a:extLst>
          </p:cNvPr>
          <p:cNvSpPr>
            <a:spLocks noGrp="1"/>
          </p:cNvSpPr>
          <p:nvPr>
            <p:ph type="title"/>
          </p:nvPr>
        </p:nvSpPr>
        <p:spPr>
          <a:xfrm>
            <a:off x="345782" y="286603"/>
            <a:ext cx="11441526" cy="1450757"/>
          </a:xfrm>
        </p:spPr>
        <p:txBody>
          <a:bodyPr>
            <a:normAutofit/>
          </a:bodyPr>
          <a:lstStyle/>
          <a:p>
            <a:r>
              <a:rPr lang="en-US" dirty="0"/>
              <a:t>CSPH</a:t>
            </a:r>
          </a:p>
        </p:txBody>
      </p:sp>
      <p:pic>
        <p:nvPicPr>
          <p:cNvPr id="5" name="Picture 4">
            <a:extLst>
              <a:ext uri="{FF2B5EF4-FFF2-40B4-BE49-F238E27FC236}">
                <a16:creationId xmlns:a16="http://schemas.microsoft.com/office/drawing/2014/main" id="{9A5EF249-9A10-A174-CE6D-E6707496CDB4}"/>
              </a:ext>
            </a:extLst>
          </p:cNvPr>
          <p:cNvPicPr>
            <a:picLocks noChangeAspect="1"/>
          </p:cNvPicPr>
          <p:nvPr/>
        </p:nvPicPr>
        <p:blipFill>
          <a:blip r:embed="rId3"/>
          <a:stretch>
            <a:fillRect/>
          </a:stretch>
        </p:blipFill>
        <p:spPr>
          <a:xfrm>
            <a:off x="1502997" y="1834587"/>
            <a:ext cx="9127095" cy="2720091"/>
          </a:xfrm>
          <a:prstGeom prst="rect">
            <a:avLst/>
          </a:prstGeom>
        </p:spPr>
      </p:pic>
      <p:sp>
        <p:nvSpPr>
          <p:cNvPr id="6" name="TextBox 5">
            <a:extLst>
              <a:ext uri="{FF2B5EF4-FFF2-40B4-BE49-F238E27FC236}">
                <a16:creationId xmlns:a16="http://schemas.microsoft.com/office/drawing/2014/main" id="{CB65380A-2F79-06C0-CD94-F48A39E5AC5A}"/>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Kaplan et al. 2024 Hep</a:t>
            </a:r>
            <a:endParaRPr lang="en-US" dirty="0"/>
          </a:p>
        </p:txBody>
      </p:sp>
      <p:sp>
        <p:nvSpPr>
          <p:cNvPr id="7" name="TextBox 6">
            <a:extLst>
              <a:ext uri="{FF2B5EF4-FFF2-40B4-BE49-F238E27FC236}">
                <a16:creationId xmlns:a16="http://schemas.microsoft.com/office/drawing/2014/main" id="{B772647D-7288-019D-355C-64F3723C08CA}"/>
              </a:ext>
            </a:extLst>
          </p:cNvPr>
          <p:cNvSpPr txBox="1"/>
          <p:nvPr/>
        </p:nvSpPr>
        <p:spPr>
          <a:xfrm>
            <a:off x="8515446" y="4561749"/>
            <a:ext cx="2666360" cy="923330"/>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C00000"/>
                </a:solidFill>
              </a:rPr>
              <a:t>Ascites/SBP</a:t>
            </a:r>
          </a:p>
          <a:p>
            <a:pPr marL="285750" indent="-285750">
              <a:buFont typeface="Arial" panose="020B0604020202020204" pitchFamily="34" charset="0"/>
              <a:buChar char="•"/>
            </a:pPr>
            <a:r>
              <a:rPr lang="en-US" dirty="0">
                <a:solidFill>
                  <a:srgbClr val="C00000"/>
                </a:solidFill>
              </a:rPr>
              <a:t>Varices/Hemorrhage</a:t>
            </a:r>
          </a:p>
          <a:p>
            <a:pPr marL="285750" indent="-285750">
              <a:buFont typeface="Arial" panose="020B0604020202020204" pitchFamily="34" charset="0"/>
              <a:buChar char="•"/>
            </a:pPr>
            <a:r>
              <a:rPr lang="en-US" dirty="0">
                <a:solidFill>
                  <a:srgbClr val="C00000"/>
                </a:solidFill>
              </a:rPr>
              <a:t>Encephalopathy</a:t>
            </a:r>
          </a:p>
        </p:txBody>
      </p:sp>
      <p:sp>
        <p:nvSpPr>
          <p:cNvPr id="9" name="TextBox 8">
            <a:extLst>
              <a:ext uri="{FF2B5EF4-FFF2-40B4-BE49-F238E27FC236}">
                <a16:creationId xmlns:a16="http://schemas.microsoft.com/office/drawing/2014/main" id="{6AFFE5DB-0C9B-E243-A31E-B0993D97E797}"/>
              </a:ext>
            </a:extLst>
          </p:cNvPr>
          <p:cNvSpPr txBox="1"/>
          <p:nvPr/>
        </p:nvSpPr>
        <p:spPr>
          <a:xfrm>
            <a:off x="827314" y="5589377"/>
            <a:ext cx="6097280" cy="369332"/>
          </a:xfrm>
          <a:prstGeom prst="rect">
            <a:avLst/>
          </a:prstGeom>
          <a:noFill/>
        </p:spPr>
        <p:txBody>
          <a:bodyPr wrap="square">
            <a:spAutoFit/>
          </a:bodyPr>
          <a:lstStyle/>
          <a:p>
            <a:r>
              <a:rPr lang="en-US" b="1" dirty="0" err="1"/>
              <a:t>cACLD</a:t>
            </a:r>
            <a:r>
              <a:rPr lang="en-US" dirty="0"/>
              <a:t>: compensated advanced chronic liver disease</a:t>
            </a:r>
            <a:r>
              <a:rPr lang="en-US" dirty="0">
                <a:solidFill>
                  <a:srgbClr val="C00000"/>
                </a:solidFill>
              </a:rPr>
              <a:t> </a:t>
            </a:r>
          </a:p>
        </p:txBody>
      </p:sp>
      <p:sp>
        <p:nvSpPr>
          <p:cNvPr id="4" name="TextBox 3">
            <a:extLst>
              <a:ext uri="{FF2B5EF4-FFF2-40B4-BE49-F238E27FC236}">
                <a16:creationId xmlns:a16="http://schemas.microsoft.com/office/drawing/2014/main" id="{9CFEE5FE-CE76-BB05-CCE2-3EFDCD83AC5A}"/>
              </a:ext>
            </a:extLst>
          </p:cNvPr>
          <p:cNvSpPr txBox="1"/>
          <p:nvPr/>
        </p:nvSpPr>
        <p:spPr>
          <a:xfrm>
            <a:off x="734737" y="2893049"/>
            <a:ext cx="827171" cy="369332"/>
          </a:xfrm>
          <a:prstGeom prst="rect">
            <a:avLst/>
          </a:prstGeom>
          <a:noFill/>
        </p:spPr>
        <p:txBody>
          <a:bodyPr wrap="square">
            <a:spAutoFit/>
          </a:bodyPr>
          <a:lstStyle/>
          <a:p>
            <a:r>
              <a:rPr lang="en-US" b="0" dirty="0"/>
              <a:t>VCTE</a:t>
            </a:r>
            <a:endParaRPr lang="en-US" dirty="0"/>
          </a:p>
        </p:txBody>
      </p:sp>
      <p:sp>
        <p:nvSpPr>
          <p:cNvPr id="8" name="TextBox 7">
            <a:extLst>
              <a:ext uri="{FF2B5EF4-FFF2-40B4-BE49-F238E27FC236}">
                <a16:creationId xmlns:a16="http://schemas.microsoft.com/office/drawing/2014/main" id="{5C1C95C0-8361-3A38-6B58-4D861B8CB78C}"/>
              </a:ext>
            </a:extLst>
          </p:cNvPr>
          <p:cNvSpPr txBox="1"/>
          <p:nvPr/>
        </p:nvSpPr>
        <p:spPr>
          <a:xfrm>
            <a:off x="827314" y="3450876"/>
            <a:ext cx="827171" cy="369332"/>
          </a:xfrm>
          <a:prstGeom prst="rect">
            <a:avLst/>
          </a:prstGeom>
          <a:noFill/>
        </p:spPr>
        <p:txBody>
          <a:bodyPr wrap="square">
            <a:spAutoFit/>
          </a:bodyPr>
          <a:lstStyle/>
          <a:p>
            <a:r>
              <a:rPr lang="en-US" b="0" dirty="0"/>
              <a:t>CBC</a:t>
            </a:r>
            <a:endParaRPr lang="en-US" dirty="0"/>
          </a:p>
        </p:txBody>
      </p:sp>
    </p:spTree>
    <p:extLst>
      <p:ext uri="{BB962C8B-B14F-4D97-AF65-F5344CB8AC3E}">
        <p14:creationId xmlns:p14="http://schemas.microsoft.com/office/powerpoint/2010/main" val="34876591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D13A-B672-5869-7746-5B71E072D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BAB59D-942C-BA3F-7EF6-D1E249889FAB}"/>
              </a:ext>
            </a:extLst>
          </p:cNvPr>
          <p:cNvSpPr>
            <a:spLocks noGrp="1"/>
          </p:cNvSpPr>
          <p:nvPr>
            <p:ph type="title"/>
          </p:nvPr>
        </p:nvSpPr>
        <p:spPr>
          <a:xfrm>
            <a:off x="345782" y="286603"/>
            <a:ext cx="11441526" cy="1450757"/>
          </a:xfrm>
        </p:spPr>
        <p:txBody>
          <a:bodyPr>
            <a:normAutofit/>
          </a:bodyPr>
          <a:lstStyle/>
          <a:p>
            <a:r>
              <a:rPr lang="en-US" dirty="0"/>
              <a:t>Clinically Significant Portal Hypertension (CSPH)</a:t>
            </a:r>
          </a:p>
        </p:txBody>
      </p:sp>
      <p:pic>
        <p:nvPicPr>
          <p:cNvPr id="5" name="Picture 4">
            <a:extLst>
              <a:ext uri="{FF2B5EF4-FFF2-40B4-BE49-F238E27FC236}">
                <a16:creationId xmlns:a16="http://schemas.microsoft.com/office/drawing/2014/main" id="{D48FB63E-AA44-731A-64E2-61D3E679E760}"/>
              </a:ext>
            </a:extLst>
          </p:cNvPr>
          <p:cNvPicPr>
            <a:picLocks noChangeAspect="1"/>
          </p:cNvPicPr>
          <p:nvPr/>
        </p:nvPicPr>
        <p:blipFill>
          <a:blip r:embed="rId3"/>
          <a:stretch>
            <a:fillRect/>
          </a:stretch>
        </p:blipFill>
        <p:spPr>
          <a:xfrm>
            <a:off x="1502997" y="1834587"/>
            <a:ext cx="9127095" cy="2720091"/>
          </a:xfrm>
          <a:prstGeom prst="rect">
            <a:avLst/>
          </a:prstGeom>
        </p:spPr>
      </p:pic>
      <p:sp>
        <p:nvSpPr>
          <p:cNvPr id="6" name="TextBox 5">
            <a:extLst>
              <a:ext uri="{FF2B5EF4-FFF2-40B4-BE49-F238E27FC236}">
                <a16:creationId xmlns:a16="http://schemas.microsoft.com/office/drawing/2014/main" id="{CD6918B4-A206-EBBD-6000-14D717A46E26}"/>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Kaplan et al. 2024 Hep</a:t>
            </a:r>
            <a:endParaRPr lang="en-US" dirty="0"/>
          </a:p>
        </p:txBody>
      </p:sp>
      <p:sp>
        <p:nvSpPr>
          <p:cNvPr id="9" name="TextBox 8">
            <a:extLst>
              <a:ext uri="{FF2B5EF4-FFF2-40B4-BE49-F238E27FC236}">
                <a16:creationId xmlns:a16="http://schemas.microsoft.com/office/drawing/2014/main" id="{180A39D5-8012-C7BF-4A95-B3C30FB62E56}"/>
              </a:ext>
            </a:extLst>
          </p:cNvPr>
          <p:cNvSpPr txBox="1"/>
          <p:nvPr/>
        </p:nvSpPr>
        <p:spPr>
          <a:xfrm>
            <a:off x="827314" y="5589377"/>
            <a:ext cx="6097280" cy="369332"/>
          </a:xfrm>
          <a:prstGeom prst="rect">
            <a:avLst/>
          </a:prstGeom>
          <a:noFill/>
        </p:spPr>
        <p:txBody>
          <a:bodyPr wrap="square">
            <a:spAutoFit/>
          </a:bodyPr>
          <a:lstStyle/>
          <a:p>
            <a:r>
              <a:rPr lang="en-US" b="1" dirty="0" err="1"/>
              <a:t>cACLD</a:t>
            </a:r>
            <a:r>
              <a:rPr lang="en-US" dirty="0"/>
              <a:t>: compensated advanced chronic liver disease</a:t>
            </a:r>
            <a:r>
              <a:rPr lang="en-US" dirty="0">
                <a:solidFill>
                  <a:srgbClr val="C00000"/>
                </a:solidFill>
              </a:rPr>
              <a:t> </a:t>
            </a:r>
          </a:p>
        </p:txBody>
      </p:sp>
      <p:pic>
        <p:nvPicPr>
          <p:cNvPr id="4" name="Picture 3">
            <a:extLst>
              <a:ext uri="{FF2B5EF4-FFF2-40B4-BE49-F238E27FC236}">
                <a16:creationId xmlns:a16="http://schemas.microsoft.com/office/drawing/2014/main" id="{74BCB7C2-D757-5E50-AB9F-93C5BC8E5C04}"/>
              </a:ext>
            </a:extLst>
          </p:cNvPr>
          <p:cNvPicPr>
            <a:picLocks noChangeAspect="1"/>
          </p:cNvPicPr>
          <p:nvPr/>
        </p:nvPicPr>
        <p:blipFill>
          <a:blip r:embed="rId4"/>
          <a:stretch>
            <a:fillRect/>
          </a:stretch>
        </p:blipFill>
        <p:spPr>
          <a:xfrm>
            <a:off x="1590306" y="4770966"/>
            <a:ext cx="9039786" cy="569689"/>
          </a:xfrm>
          <a:prstGeom prst="rect">
            <a:avLst/>
          </a:prstGeom>
        </p:spPr>
      </p:pic>
      <p:sp>
        <p:nvSpPr>
          <p:cNvPr id="8" name="TextBox 7">
            <a:extLst>
              <a:ext uri="{FF2B5EF4-FFF2-40B4-BE49-F238E27FC236}">
                <a16:creationId xmlns:a16="http://schemas.microsoft.com/office/drawing/2014/main" id="{3E351EE8-3770-870A-BEB4-3B4D1F7B06DC}"/>
              </a:ext>
            </a:extLst>
          </p:cNvPr>
          <p:cNvSpPr txBox="1"/>
          <p:nvPr/>
        </p:nvSpPr>
        <p:spPr>
          <a:xfrm>
            <a:off x="7437120" y="5158306"/>
            <a:ext cx="3192972" cy="369332"/>
          </a:xfrm>
          <a:prstGeom prst="rect">
            <a:avLst/>
          </a:prstGeom>
          <a:solidFill>
            <a:schemeClr val="bg1"/>
          </a:solidFill>
          <a:ln>
            <a:noFill/>
          </a:ln>
        </p:spPr>
        <p:txBody>
          <a:bodyPr wrap="square" rtlCol="0">
            <a:spAutoFit/>
          </a:bodyPr>
          <a:lstStyle/>
          <a:p>
            <a:pPr algn="r"/>
            <a:r>
              <a:rPr lang="en-US" dirty="0"/>
              <a:t>Risk of death</a:t>
            </a:r>
          </a:p>
        </p:txBody>
      </p:sp>
    </p:spTree>
    <p:extLst>
      <p:ext uri="{BB962C8B-B14F-4D97-AF65-F5344CB8AC3E}">
        <p14:creationId xmlns:p14="http://schemas.microsoft.com/office/powerpoint/2010/main" val="2954672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192BDF-A595-54CA-22FD-45AE5BAD3B94}"/>
              </a:ext>
            </a:extLst>
          </p:cNvPr>
          <p:cNvPicPr>
            <a:picLocks noChangeAspect="1"/>
          </p:cNvPicPr>
          <p:nvPr/>
        </p:nvPicPr>
        <p:blipFill>
          <a:blip r:embed="rId2"/>
          <a:stretch>
            <a:fillRect/>
          </a:stretch>
        </p:blipFill>
        <p:spPr>
          <a:xfrm>
            <a:off x="962851" y="524256"/>
            <a:ext cx="10584530" cy="5018628"/>
          </a:xfrm>
          <a:prstGeom prst="rect">
            <a:avLst/>
          </a:prstGeom>
          <a:ln>
            <a:solidFill>
              <a:schemeClr val="accent1">
                <a:shade val="15000"/>
              </a:schemeClr>
            </a:solidFill>
          </a:ln>
        </p:spPr>
      </p:pic>
      <p:sp>
        <p:nvSpPr>
          <p:cNvPr id="3" name="TextBox 2">
            <a:extLst>
              <a:ext uri="{FF2B5EF4-FFF2-40B4-BE49-F238E27FC236}">
                <a16:creationId xmlns:a16="http://schemas.microsoft.com/office/drawing/2014/main" id="{86206AC1-A503-497D-AD29-E658031509F0}"/>
              </a:ext>
            </a:extLst>
          </p:cNvPr>
          <p:cNvSpPr txBox="1"/>
          <p:nvPr/>
        </p:nvSpPr>
        <p:spPr>
          <a:xfrm>
            <a:off x="4853511" y="6406561"/>
            <a:ext cx="7338489" cy="369332"/>
          </a:xfrm>
          <a:prstGeom prst="rect">
            <a:avLst/>
          </a:prstGeom>
          <a:noFill/>
        </p:spPr>
        <p:txBody>
          <a:bodyPr wrap="square">
            <a:spAutoFit/>
          </a:bodyPr>
          <a:lstStyle/>
          <a:p>
            <a:pPr algn="r"/>
            <a:r>
              <a:rPr lang="en-US" b="1" dirty="0">
                <a:latin typeface="Calibri" panose="020F0502020204030204" pitchFamily="34" charset="0"/>
                <a:ea typeface="Calibri" panose="020F0502020204030204" pitchFamily="34" charset="0"/>
                <a:cs typeface="Times New Roman" panose="02020603050405020304" pitchFamily="18" charset="0"/>
              </a:rPr>
              <a:t>Sterling et al. 2025 Hep; </a:t>
            </a:r>
            <a:r>
              <a:rPr lang="en-US" sz="1600" b="1" i="0" kern="1200" dirty="0">
                <a:solidFill>
                  <a:schemeClr val="tx1"/>
                </a:solidFill>
                <a:effectLst/>
                <a:latin typeface="+mn-lt"/>
                <a:ea typeface="+mn-ea"/>
                <a:cs typeface="+mn-cs"/>
              </a:rPr>
              <a:t>Zarski &amp; ANRS HCEP 23. 2012 J Hepatol </a:t>
            </a:r>
            <a:endParaRPr lang="en-US" b="1" dirty="0"/>
          </a:p>
        </p:txBody>
      </p:sp>
      <p:sp>
        <p:nvSpPr>
          <p:cNvPr id="4" name="Frame 3">
            <a:extLst>
              <a:ext uri="{FF2B5EF4-FFF2-40B4-BE49-F238E27FC236}">
                <a16:creationId xmlns:a16="http://schemas.microsoft.com/office/drawing/2014/main" id="{6A284565-C24A-C227-FAB3-F66C60911935}"/>
              </a:ext>
            </a:extLst>
          </p:cNvPr>
          <p:cNvSpPr/>
          <p:nvPr/>
        </p:nvSpPr>
        <p:spPr>
          <a:xfrm>
            <a:off x="962851" y="3730753"/>
            <a:ext cx="10584530" cy="1812132"/>
          </a:xfrm>
          <a:prstGeom prst="frame">
            <a:avLst>
              <a:gd name="adj1" fmla="val 3954"/>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B89323D6-1786-908C-489A-E969807DC8F3}"/>
              </a:ext>
            </a:extLst>
          </p:cNvPr>
          <p:cNvSpPr/>
          <p:nvPr/>
        </p:nvSpPr>
        <p:spPr>
          <a:xfrm>
            <a:off x="9512643" y="3884894"/>
            <a:ext cx="1716506" cy="1406434"/>
          </a:xfrm>
          <a:prstGeom prst="rect">
            <a:avLst/>
          </a:prstGeom>
          <a:solidFill>
            <a:srgbClr val="FFC000">
              <a:alpha val="3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88275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9BB440-EBFB-6489-034A-34977E99895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3211" t="10122" r="2944" b="23954"/>
          <a:stretch>
            <a:fillRect/>
          </a:stretch>
        </p:blipFill>
        <p:spPr>
          <a:xfrm>
            <a:off x="0" y="1247637"/>
            <a:ext cx="12103722" cy="5030284"/>
          </a:xfrm>
          <a:prstGeom prst="rect">
            <a:avLst/>
          </a:prstGeom>
        </p:spPr>
      </p:pic>
      <p:sp>
        <p:nvSpPr>
          <p:cNvPr id="4" name="TextBox 3">
            <a:extLst>
              <a:ext uri="{FF2B5EF4-FFF2-40B4-BE49-F238E27FC236}">
                <a16:creationId xmlns:a16="http://schemas.microsoft.com/office/drawing/2014/main" id="{7C265B46-A7B7-E0E6-6610-1680FADF1CDB}"/>
              </a:ext>
            </a:extLst>
          </p:cNvPr>
          <p:cNvSpPr txBox="1"/>
          <p:nvPr/>
        </p:nvSpPr>
        <p:spPr>
          <a:xfrm>
            <a:off x="6006442" y="6427445"/>
            <a:ext cx="6097280"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Kaplan et al. 2024 Hep; </a:t>
            </a: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Rabiee</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&amp; </a:t>
            </a:r>
            <a:r>
              <a:rPr lang="en-US" b="1" dirty="0" err="1">
                <a:latin typeface="Calibri" panose="020F0502020204030204" pitchFamily="34" charset="0"/>
                <a:ea typeface="Calibri" panose="020F0502020204030204" pitchFamily="34" charset="0"/>
                <a:cs typeface="Times New Roman" panose="02020603050405020304" pitchFamily="18" charset="0"/>
              </a:rPr>
              <a:t>Rabiee</a:t>
            </a:r>
            <a:r>
              <a:rPr lang="en-US" b="1" dirty="0">
                <a:latin typeface="Calibri" panose="020F0502020204030204" pitchFamily="34" charset="0"/>
                <a:ea typeface="Calibri" panose="020F0502020204030204" pitchFamily="34" charset="0"/>
                <a:cs typeface="Times New Roman" panose="02020603050405020304" pitchFamily="18" charset="0"/>
              </a:rPr>
              <a:t> CLD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2024</a:t>
            </a:r>
            <a:endParaRPr lang="en-US" dirty="0"/>
          </a:p>
        </p:txBody>
      </p:sp>
      <p:sp>
        <p:nvSpPr>
          <p:cNvPr id="5" name="Title 1">
            <a:extLst>
              <a:ext uri="{FF2B5EF4-FFF2-40B4-BE49-F238E27FC236}">
                <a16:creationId xmlns:a16="http://schemas.microsoft.com/office/drawing/2014/main" id="{A95B7DA3-7312-8570-2566-38594F6A5978}"/>
              </a:ext>
            </a:extLst>
          </p:cNvPr>
          <p:cNvSpPr txBox="1">
            <a:spLocks/>
          </p:cNvSpPr>
          <p:nvPr/>
        </p:nvSpPr>
        <p:spPr>
          <a:xfrm>
            <a:off x="1097280" y="286603"/>
            <a:ext cx="10058400" cy="145075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Treating CSPH – NSBB/</a:t>
            </a:r>
            <a:r>
              <a:rPr lang="en-US" b="1" dirty="0">
                <a:solidFill>
                  <a:schemeClr val="accent3">
                    <a:lumMod val="75000"/>
                  </a:schemeClr>
                </a:solidFill>
              </a:rPr>
              <a:t>Carvedilol</a:t>
            </a:r>
          </a:p>
        </p:txBody>
      </p:sp>
      <p:sp>
        <p:nvSpPr>
          <p:cNvPr id="7" name="TextBox 6">
            <a:extLst>
              <a:ext uri="{FF2B5EF4-FFF2-40B4-BE49-F238E27FC236}">
                <a16:creationId xmlns:a16="http://schemas.microsoft.com/office/drawing/2014/main" id="{0687BDD2-93AF-4BF9-CA98-3269CE4EA94E}"/>
              </a:ext>
            </a:extLst>
          </p:cNvPr>
          <p:cNvSpPr txBox="1"/>
          <p:nvPr/>
        </p:nvSpPr>
        <p:spPr>
          <a:xfrm>
            <a:off x="1754783" y="924472"/>
            <a:ext cx="8503317" cy="646331"/>
          </a:xfrm>
          <a:prstGeom prst="rect">
            <a:avLst/>
          </a:prstGeom>
          <a:noFill/>
        </p:spPr>
        <p:txBody>
          <a:bodyPr wrap="square">
            <a:spAutoFit/>
          </a:bodyPr>
          <a:lstStyle/>
          <a:p>
            <a:pPr marL="0" indent="0">
              <a:buNone/>
            </a:pPr>
            <a:r>
              <a:rPr lang="en-US" dirty="0"/>
              <a:t>Starting dose: 6.25 mg daily x3 days, then </a:t>
            </a:r>
            <a:r>
              <a:rPr lang="en-US" u="sng" dirty="0"/>
              <a:t>12.5 mg per day</a:t>
            </a:r>
            <a:r>
              <a:rPr lang="en-US" dirty="0"/>
              <a:t> </a:t>
            </a:r>
            <a:r>
              <a:rPr lang="en-US" i="1" dirty="0">
                <a:solidFill>
                  <a:schemeClr val="accent3">
                    <a:lumMod val="75000"/>
                  </a:schemeClr>
                </a:solidFill>
              </a:rPr>
              <a:t>No Heart Rate Goal!</a:t>
            </a:r>
          </a:p>
          <a:p>
            <a:endParaRPr lang="en-US" i="1" dirty="0">
              <a:solidFill>
                <a:schemeClr val="accent3">
                  <a:lumMod val="75000"/>
                </a:schemeClr>
              </a:solidFill>
            </a:endParaRPr>
          </a:p>
        </p:txBody>
      </p:sp>
      <p:sp>
        <p:nvSpPr>
          <p:cNvPr id="2" name="Lightning Bolt 1">
            <a:extLst>
              <a:ext uri="{FF2B5EF4-FFF2-40B4-BE49-F238E27FC236}">
                <a16:creationId xmlns:a16="http://schemas.microsoft.com/office/drawing/2014/main" id="{ACFEF0BF-D9A4-C6A8-EEA9-0FE2ABC2CEFB}"/>
              </a:ext>
            </a:extLst>
          </p:cNvPr>
          <p:cNvSpPr/>
          <p:nvPr/>
        </p:nvSpPr>
        <p:spPr>
          <a:xfrm>
            <a:off x="2121877" y="2473569"/>
            <a:ext cx="539261" cy="480646"/>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Lightning Bolt 7">
            <a:extLst>
              <a:ext uri="{FF2B5EF4-FFF2-40B4-BE49-F238E27FC236}">
                <a16:creationId xmlns:a16="http://schemas.microsoft.com/office/drawing/2014/main" id="{16F2EFCE-E587-68FA-5229-97F1886E8023}"/>
              </a:ext>
            </a:extLst>
          </p:cNvPr>
          <p:cNvSpPr/>
          <p:nvPr/>
        </p:nvSpPr>
        <p:spPr>
          <a:xfrm>
            <a:off x="4829907" y="2011679"/>
            <a:ext cx="539261" cy="480646"/>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ightning Bolt 9">
            <a:extLst>
              <a:ext uri="{FF2B5EF4-FFF2-40B4-BE49-F238E27FC236}">
                <a16:creationId xmlns:a16="http://schemas.microsoft.com/office/drawing/2014/main" id="{CBBF77FE-F15F-C578-AC45-DE1F4E50D415}"/>
              </a:ext>
            </a:extLst>
          </p:cNvPr>
          <p:cNvSpPr/>
          <p:nvPr/>
        </p:nvSpPr>
        <p:spPr>
          <a:xfrm>
            <a:off x="4829907" y="2909189"/>
            <a:ext cx="539261" cy="480646"/>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ightning Bolt 11">
            <a:extLst>
              <a:ext uri="{FF2B5EF4-FFF2-40B4-BE49-F238E27FC236}">
                <a16:creationId xmlns:a16="http://schemas.microsoft.com/office/drawing/2014/main" id="{30749C30-4F33-52E3-1554-CF6B484E94A4}"/>
              </a:ext>
            </a:extLst>
          </p:cNvPr>
          <p:cNvSpPr/>
          <p:nvPr/>
        </p:nvSpPr>
        <p:spPr>
          <a:xfrm>
            <a:off x="9589477" y="3676356"/>
            <a:ext cx="539261" cy="480646"/>
          </a:xfrm>
          <a:prstGeom prst="lightningBol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29544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1F45A1-441D-969E-B673-C7DB05BC9C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4BEF11-DAE4-4B84-EFAF-41E2B21FC454}"/>
              </a:ext>
            </a:extLst>
          </p:cNvPr>
          <p:cNvSpPr>
            <a:spLocks noGrp="1"/>
          </p:cNvSpPr>
          <p:nvPr>
            <p:ph idx="1"/>
          </p:nvPr>
        </p:nvSpPr>
        <p:spPr>
          <a:xfrm>
            <a:off x="745957" y="1845734"/>
            <a:ext cx="10756231" cy="4023360"/>
          </a:xfrm>
        </p:spPr>
        <p:txBody>
          <a:bodyPr/>
          <a:lstStyle/>
          <a:p>
            <a:pPr marL="0" indent="0">
              <a:buNone/>
            </a:pPr>
            <a:r>
              <a:rPr lang="en-US" dirty="0"/>
              <a:t>  Starting dose: 6.25 mg daily x3 days, then </a:t>
            </a:r>
            <a:r>
              <a:rPr lang="en-US" u="sng" dirty="0"/>
              <a:t>12.5 mg per day</a:t>
            </a:r>
            <a:r>
              <a:rPr lang="en-US" dirty="0"/>
              <a:t> </a:t>
            </a:r>
            <a:r>
              <a:rPr lang="en-US" i="1" dirty="0">
                <a:solidFill>
                  <a:schemeClr val="accent3">
                    <a:lumMod val="75000"/>
                  </a:schemeClr>
                </a:solidFill>
              </a:rPr>
              <a:t>No Heart Rate Goal!</a:t>
            </a:r>
          </a:p>
          <a:p>
            <a:endParaRPr lang="en-US" i="1" dirty="0">
              <a:solidFill>
                <a:schemeClr val="accent3">
                  <a:lumMod val="75000"/>
                </a:schemeClr>
              </a:solidFill>
            </a:endParaRPr>
          </a:p>
          <a:p>
            <a:pPr>
              <a:buFont typeface="Wingdings" panose="05000000000000000000" pitchFamily="2" charset="2"/>
              <a:buChar char="Ø"/>
            </a:pPr>
            <a:r>
              <a:rPr lang="en-US" b="1" dirty="0"/>
              <a:t>  Prevent first decompensation</a:t>
            </a:r>
          </a:p>
          <a:p>
            <a:pPr>
              <a:buFont typeface="Wingdings" panose="05000000000000000000" pitchFamily="2" charset="2"/>
              <a:buChar char="Ø"/>
            </a:pPr>
            <a:r>
              <a:rPr lang="en-US" b="1" dirty="0"/>
              <a:t>  Prevent first variceal hemorrhage </a:t>
            </a:r>
          </a:p>
          <a:p>
            <a:pPr>
              <a:buFont typeface="Wingdings" panose="05000000000000000000" pitchFamily="2" charset="2"/>
              <a:buChar char="Ø"/>
            </a:pPr>
            <a:r>
              <a:rPr lang="en-US" b="1" dirty="0"/>
              <a:t>  Prevent recurrent hemorrhage (</a:t>
            </a:r>
            <a:r>
              <a:rPr lang="en-US" dirty="0"/>
              <a:t>secondary prophylaxis </a:t>
            </a:r>
            <a:r>
              <a:rPr lang="en-US" u="sng" dirty="0"/>
              <a:t>within 7 days, </a:t>
            </a:r>
            <a:r>
              <a:rPr lang="en-US" i="1" u="sng" dirty="0"/>
              <a:t>and</a:t>
            </a:r>
            <a:r>
              <a:rPr lang="en-US" u="sng" dirty="0"/>
              <a:t> EGD</a:t>
            </a:r>
            <a:r>
              <a:rPr lang="en-US" dirty="0"/>
              <a:t>)</a:t>
            </a:r>
          </a:p>
          <a:p>
            <a:endParaRPr lang="en-US" b="1" dirty="0"/>
          </a:p>
        </p:txBody>
      </p:sp>
      <p:sp>
        <p:nvSpPr>
          <p:cNvPr id="8" name="Title 1">
            <a:extLst>
              <a:ext uri="{FF2B5EF4-FFF2-40B4-BE49-F238E27FC236}">
                <a16:creationId xmlns:a16="http://schemas.microsoft.com/office/drawing/2014/main" id="{08D00EC4-EB76-4610-1632-94F088F6B365}"/>
              </a:ext>
            </a:extLst>
          </p:cNvPr>
          <p:cNvSpPr>
            <a:spLocks noGrp="1"/>
          </p:cNvSpPr>
          <p:nvPr>
            <p:ph type="title"/>
          </p:nvPr>
        </p:nvSpPr>
        <p:spPr>
          <a:xfrm>
            <a:off x="1097280" y="286603"/>
            <a:ext cx="10058400" cy="1450757"/>
          </a:xfrm>
        </p:spPr>
        <p:txBody>
          <a:bodyPr/>
          <a:lstStyle/>
          <a:p>
            <a:r>
              <a:rPr lang="en-US" dirty="0"/>
              <a:t>Treating CSPH – NSBB/Carvedilol</a:t>
            </a:r>
          </a:p>
        </p:txBody>
      </p:sp>
      <p:sp>
        <p:nvSpPr>
          <p:cNvPr id="10" name="TextBox 9">
            <a:extLst>
              <a:ext uri="{FF2B5EF4-FFF2-40B4-BE49-F238E27FC236}">
                <a16:creationId xmlns:a16="http://schemas.microsoft.com/office/drawing/2014/main" id="{CE87174C-C948-7E08-C14C-F9DAD3DE3D2B}"/>
              </a:ext>
            </a:extLst>
          </p:cNvPr>
          <p:cNvSpPr txBox="1"/>
          <p:nvPr/>
        </p:nvSpPr>
        <p:spPr>
          <a:xfrm>
            <a:off x="6093994" y="6480829"/>
            <a:ext cx="6093994"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Kaplan et al. 2024 Hep</a:t>
            </a:r>
            <a:endParaRPr lang="en-US" dirty="0"/>
          </a:p>
        </p:txBody>
      </p:sp>
    </p:spTree>
    <p:extLst>
      <p:ext uri="{BB962C8B-B14F-4D97-AF65-F5344CB8AC3E}">
        <p14:creationId xmlns:p14="http://schemas.microsoft.com/office/powerpoint/2010/main" val="30578398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B2923-0B21-9910-5640-ED069ADA1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5ABF9-0A9A-17AD-E60C-EEFB8BD74B4C}"/>
              </a:ext>
            </a:extLst>
          </p:cNvPr>
          <p:cNvSpPr>
            <a:spLocks noGrp="1"/>
          </p:cNvSpPr>
          <p:nvPr>
            <p:ph type="title"/>
          </p:nvPr>
        </p:nvSpPr>
        <p:spPr/>
        <p:txBody>
          <a:bodyPr/>
          <a:lstStyle/>
          <a:p>
            <a:r>
              <a:rPr lang="en-US" dirty="0"/>
              <a:t>Treating CSPH – NSBB/Carvedilol</a:t>
            </a:r>
          </a:p>
        </p:txBody>
      </p:sp>
      <p:pic>
        <p:nvPicPr>
          <p:cNvPr id="5" name="Picture 4">
            <a:extLst>
              <a:ext uri="{FF2B5EF4-FFF2-40B4-BE49-F238E27FC236}">
                <a16:creationId xmlns:a16="http://schemas.microsoft.com/office/drawing/2014/main" id="{C5F2D6F1-E5DB-79F2-FE1C-EEA667AA067A}"/>
              </a:ext>
            </a:extLst>
          </p:cNvPr>
          <p:cNvPicPr>
            <a:picLocks noChangeAspect="1"/>
          </p:cNvPicPr>
          <p:nvPr/>
        </p:nvPicPr>
        <p:blipFill>
          <a:blip r:embed="rId3"/>
          <a:stretch>
            <a:fillRect/>
          </a:stretch>
        </p:blipFill>
        <p:spPr>
          <a:xfrm>
            <a:off x="943989" y="1916659"/>
            <a:ext cx="7429991" cy="4231722"/>
          </a:xfrm>
          <a:prstGeom prst="rect">
            <a:avLst/>
          </a:prstGeom>
        </p:spPr>
      </p:pic>
      <p:sp>
        <p:nvSpPr>
          <p:cNvPr id="7" name="TextBox 6">
            <a:extLst>
              <a:ext uri="{FF2B5EF4-FFF2-40B4-BE49-F238E27FC236}">
                <a16:creationId xmlns:a16="http://schemas.microsoft.com/office/drawing/2014/main" id="{CE82E469-B622-6C48-9ADF-1B2860AC6E46}"/>
              </a:ext>
            </a:extLst>
          </p:cNvPr>
          <p:cNvSpPr txBox="1"/>
          <p:nvPr/>
        </p:nvSpPr>
        <p:spPr>
          <a:xfrm>
            <a:off x="8097252" y="3504291"/>
            <a:ext cx="3513221" cy="923330"/>
          </a:xfrm>
          <a:prstGeom prst="rect">
            <a:avLst/>
          </a:prstGeom>
          <a:noFill/>
          <a:ln w="25400">
            <a:solidFill>
              <a:schemeClr val="accent2"/>
            </a:solidFill>
          </a:ln>
        </p:spPr>
        <p:txBody>
          <a:bodyPr wrap="square" rtlCol="0">
            <a:spAutoFit/>
          </a:bodyPr>
          <a:lstStyle/>
          <a:p>
            <a:r>
              <a:rPr lang="en-US" b="1" dirty="0"/>
              <a:t>Sensitive to lower heart rate</a:t>
            </a:r>
          </a:p>
          <a:p>
            <a:endParaRPr lang="en-US" b="1" dirty="0"/>
          </a:p>
          <a:p>
            <a:r>
              <a:rPr lang="en-US" b="1" dirty="0"/>
              <a:t>Sensitive to β-blockade</a:t>
            </a:r>
          </a:p>
        </p:txBody>
      </p:sp>
      <p:sp>
        <p:nvSpPr>
          <p:cNvPr id="11" name="TextBox 10">
            <a:extLst>
              <a:ext uri="{FF2B5EF4-FFF2-40B4-BE49-F238E27FC236}">
                <a16:creationId xmlns:a16="http://schemas.microsoft.com/office/drawing/2014/main" id="{B19A06C9-3736-D8EE-E99F-F2387B957774}"/>
              </a:ext>
            </a:extLst>
          </p:cNvPr>
          <p:cNvSpPr txBox="1"/>
          <p:nvPr/>
        </p:nvSpPr>
        <p:spPr>
          <a:xfrm>
            <a:off x="6093994" y="6434892"/>
            <a:ext cx="6093994" cy="369332"/>
          </a:xfrm>
          <a:prstGeom prst="rect">
            <a:avLst/>
          </a:prstGeom>
          <a:noFill/>
        </p:spPr>
        <p:txBody>
          <a:bodyPr wrap="square">
            <a:spAutoFit/>
          </a:bodyPr>
          <a:lstStyle/>
          <a:p>
            <a:pPr algn="r"/>
            <a:r>
              <a:rPr lang="en-US" sz="1800" b="1" dirty="0">
                <a:effectLst/>
                <a:latin typeface="Calibri" panose="020F0502020204030204" pitchFamily="34" charset="0"/>
                <a:ea typeface="Calibri" panose="020F0502020204030204" pitchFamily="34" charset="0"/>
                <a:cs typeface="Times New Roman" panose="02020603050405020304" pitchFamily="18" charset="0"/>
              </a:rPr>
              <a:t>Kaplan et al. 2024 Hep</a:t>
            </a:r>
            <a:endParaRPr lang="en-US" dirty="0"/>
          </a:p>
        </p:txBody>
      </p:sp>
    </p:spTree>
    <p:extLst>
      <p:ext uri="{BB962C8B-B14F-4D97-AF65-F5344CB8AC3E}">
        <p14:creationId xmlns:p14="http://schemas.microsoft.com/office/powerpoint/2010/main" val="394207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75EB1-A398-9B2F-2D73-3CA60DDC6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504583-BA75-B84F-A4DD-1E10CD46151D}"/>
              </a:ext>
            </a:extLst>
          </p:cNvPr>
          <p:cNvSpPr>
            <a:spLocks noGrp="1"/>
          </p:cNvSpPr>
          <p:nvPr>
            <p:ph type="title"/>
          </p:nvPr>
        </p:nvSpPr>
        <p:spPr/>
        <p:txBody>
          <a:bodyPr/>
          <a:lstStyle/>
          <a:p>
            <a:r>
              <a:rPr lang="en-US" dirty="0"/>
              <a:t>Treating CSPH – NSBB/Carvedilol</a:t>
            </a:r>
          </a:p>
        </p:txBody>
      </p:sp>
      <p:sp>
        <p:nvSpPr>
          <p:cNvPr id="7" name="TextBox 6">
            <a:extLst>
              <a:ext uri="{FF2B5EF4-FFF2-40B4-BE49-F238E27FC236}">
                <a16:creationId xmlns:a16="http://schemas.microsoft.com/office/drawing/2014/main" id="{DA4FD750-6B1B-4D64-3C0B-42BBF08E8B2F}"/>
              </a:ext>
            </a:extLst>
          </p:cNvPr>
          <p:cNvSpPr txBox="1"/>
          <p:nvPr/>
        </p:nvSpPr>
        <p:spPr>
          <a:xfrm>
            <a:off x="8097252" y="2698175"/>
            <a:ext cx="3513221" cy="2862322"/>
          </a:xfrm>
          <a:prstGeom prst="rect">
            <a:avLst/>
          </a:prstGeom>
          <a:noFill/>
          <a:ln w="25400">
            <a:solidFill>
              <a:schemeClr val="accent2"/>
            </a:solidFill>
          </a:ln>
        </p:spPr>
        <p:txBody>
          <a:bodyPr wrap="square" rtlCol="0">
            <a:spAutoFit/>
          </a:bodyPr>
          <a:lstStyle/>
          <a:p>
            <a:r>
              <a:rPr lang="en-US" b="1" dirty="0"/>
              <a:t>Sensitive to lower heart rate</a:t>
            </a:r>
          </a:p>
          <a:p>
            <a:endParaRPr lang="en-US" b="1" dirty="0"/>
          </a:p>
          <a:p>
            <a:r>
              <a:rPr lang="en-US" b="1" dirty="0"/>
              <a:t>Sensitive to β-blockade</a:t>
            </a:r>
          </a:p>
          <a:p>
            <a:endParaRPr lang="en-US" b="1" dirty="0"/>
          </a:p>
          <a:p>
            <a:r>
              <a:rPr lang="en-US" b="1" i="1" dirty="0"/>
              <a:t>Hold:</a:t>
            </a:r>
          </a:p>
          <a:p>
            <a:pPr marL="285750" indent="-285750">
              <a:buFont typeface="Wingdings" panose="05000000000000000000" pitchFamily="2" charset="2"/>
              <a:buChar char="Ø"/>
            </a:pPr>
            <a:r>
              <a:rPr lang="en-US" i="1" dirty="0"/>
              <a:t>Hypotension &lt; 90 mmHg</a:t>
            </a:r>
          </a:p>
          <a:p>
            <a:pPr marL="285750" indent="-285750">
              <a:buFont typeface="Wingdings" panose="05000000000000000000" pitchFamily="2" charset="2"/>
              <a:buChar char="Ø"/>
            </a:pPr>
            <a:r>
              <a:rPr lang="en-US" i="1" dirty="0"/>
              <a:t>Uncontrolled infection</a:t>
            </a:r>
          </a:p>
          <a:p>
            <a:pPr marL="285750" indent="-285750">
              <a:buFont typeface="Wingdings" panose="05000000000000000000" pitchFamily="2" charset="2"/>
              <a:buChar char="Ø"/>
            </a:pPr>
            <a:r>
              <a:rPr lang="en-US" i="1" dirty="0"/>
              <a:t>Hyponatremia &lt; 130 </a:t>
            </a:r>
            <a:r>
              <a:rPr lang="en-US" i="1" dirty="0" err="1"/>
              <a:t>mEq</a:t>
            </a:r>
            <a:endParaRPr lang="en-US" i="1" dirty="0"/>
          </a:p>
          <a:p>
            <a:pPr marL="285750" indent="-285750">
              <a:buFont typeface="Wingdings" panose="05000000000000000000" pitchFamily="2" charset="2"/>
              <a:buChar char="Ø"/>
            </a:pPr>
            <a:r>
              <a:rPr lang="en-US" i="1" dirty="0"/>
              <a:t>Acute Kidney Injury (AKI)</a:t>
            </a:r>
          </a:p>
          <a:p>
            <a:pPr marL="285750" indent="-285750">
              <a:buFont typeface="Wingdings" panose="05000000000000000000" pitchFamily="2" charset="2"/>
              <a:buChar char="Ø"/>
            </a:pPr>
            <a:r>
              <a:rPr lang="en-US" i="1" dirty="0"/>
              <a:t>Diuretic-resistant ascites</a:t>
            </a:r>
          </a:p>
        </p:txBody>
      </p:sp>
      <p:sp>
        <p:nvSpPr>
          <p:cNvPr id="6" name="TextBox 5">
            <a:extLst>
              <a:ext uri="{FF2B5EF4-FFF2-40B4-BE49-F238E27FC236}">
                <a16:creationId xmlns:a16="http://schemas.microsoft.com/office/drawing/2014/main" id="{DC9FA6DC-5168-16C9-1DCD-00E7D23E53F2}"/>
              </a:ext>
            </a:extLst>
          </p:cNvPr>
          <p:cNvSpPr txBox="1"/>
          <p:nvPr/>
        </p:nvSpPr>
        <p:spPr>
          <a:xfrm>
            <a:off x="5958639" y="6488668"/>
            <a:ext cx="6093994" cy="369332"/>
          </a:xfrm>
          <a:prstGeom prst="rect">
            <a:avLst/>
          </a:prstGeom>
          <a:noFill/>
        </p:spPr>
        <p:txBody>
          <a:bodyPr wrap="square">
            <a:spAutoFit/>
          </a:bodyPr>
          <a:lstStyle/>
          <a:p>
            <a:pPr algn="r"/>
            <a:r>
              <a:rPr lang="en-US" b="0" i="0" dirty="0">
                <a:solidFill>
                  <a:srgbClr val="1B1B1B"/>
                </a:solidFill>
                <a:effectLst/>
                <a:latin typeface="Roboto Mono Web"/>
              </a:rPr>
              <a:t>Rodrigues et al 2019 J Hep</a:t>
            </a:r>
            <a:endParaRPr lang="en-US" dirty="0"/>
          </a:p>
        </p:txBody>
      </p:sp>
      <p:sp>
        <p:nvSpPr>
          <p:cNvPr id="5" name="TextBox 4">
            <a:extLst>
              <a:ext uri="{FF2B5EF4-FFF2-40B4-BE49-F238E27FC236}">
                <a16:creationId xmlns:a16="http://schemas.microsoft.com/office/drawing/2014/main" id="{3ACCCB12-ADF7-0987-2C24-B50A880D9791}"/>
              </a:ext>
            </a:extLst>
          </p:cNvPr>
          <p:cNvSpPr txBox="1"/>
          <p:nvPr/>
        </p:nvSpPr>
        <p:spPr>
          <a:xfrm>
            <a:off x="1097280" y="2148654"/>
            <a:ext cx="6093994" cy="923330"/>
          </a:xfrm>
          <a:prstGeom prst="rect">
            <a:avLst/>
          </a:prstGeom>
          <a:noFill/>
        </p:spPr>
        <p:txBody>
          <a:bodyPr wrap="square">
            <a:spAutoFit/>
          </a:bodyPr>
          <a:lstStyle/>
          <a:p>
            <a:pPr algn="l"/>
            <a:r>
              <a:rPr lang="en-US" b="1" i="0" dirty="0">
                <a:solidFill>
                  <a:srgbClr val="333333"/>
                </a:solidFill>
                <a:effectLst/>
                <a:latin typeface="Fira Sans" panose="020B0503050000020004" pitchFamily="34" charset="0"/>
              </a:rPr>
              <a:t>NSBB discontinuation </a:t>
            </a:r>
            <a:r>
              <a:rPr lang="en-US" b="0" i="0" dirty="0">
                <a:solidFill>
                  <a:srgbClr val="333333"/>
                </a:solidFill>
                <a:effectLst/>
                <a:latin typeface="Fira Sans" panose="020B0503050000020004" pitchFamily="34" charset="0"/>
              </a:rPr>
              <a:t>should prompt consideration of endoscopic evaluation for presence of high-risk varices requiring band ligation.</a:t>
            </a:r>
          </a:p>
        </p:txBody>
      </p:sp>
    </p:spTree>
    <p:extLst>
      <p:ext uri="{BB962C8B-B14F-4D97-AF65-F5344CB8AC3E}">
        <p14:creationId xmlns:p14="http://schemas.microsoft.com/office/powerpoint/2010/main" val="4082368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2FD71-B884-A6B0-5681-1070D3109A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736CB0-08A6-D7A2-EEE0-4221EFB978E8}"/>
              </a:ext>
            </a:extLst>
          </p:cNvPr>
          <p:cNvSpPr>
            <a:spLocks noGrp="1"/>
          </p:cNvSpPr>
          <p:nvPr>
            <p:ph type="title"/>
          </p:nvPr>
        </p:nvSpPr>
        <p:spPr/>
        <p:txBody>
          <a:bodyPr/>
          <a:lstStyle/>
          <a:p>
            <a:r>
              <a:rPr lang="en-US" dirty="0"/>
              <a:t>Treating CSPH – NSBB/Carvedilol</a:t>
            </a:r>
          </a:p>
        </p:txBody>
      </p:sp>
      <p:sp>
        <p:nvSpPr>
          <p:cNvPr id="7" name="TextBox 6">
            <a:extLst>
              <a:ext uri="{FF2B5EF4-FFF2-40B4-BE49-F238E27FC236}">
                <a16:creationId xmlns:a16="http://schemas.microsoft.com/office/drawing/2014/main" id="{3E371478-AE4F-6AF1-BD75-3B1993151793}"/>
              </a:ext>
            </a:extLst>
          </p:cNvPr>
          <p:cNvSpPr txBox="1"/>
          <p:nvPr/>
        </p:nvSpPr>
        <p:spPr>
          <a:xfrm>
            <a:off x="8097252" y="2698175"/>
            <a:ext cx="3513221" cy="2862322"/>
          </a:xfrm>
          <a:prstGeom prst="rect">
            <a:avLst/>
          </a:prstGeom>
          <a:noFill/>
          <a:ln w="25400">
            <a:solidFill>
              <a:schemeClr val="accent2"/>
            </a:solidFill>
          </a:ln>
        </p:spPr>
        <p:txBody>
          <a:bodyPr wrap="square" rtlCol="0">
            <a:spAutoFit/>
          </a:bodyPr>
          <a:lstStyle/>
          <a:p>
            <a:r>
              <a:rPr lang="en-US" b="1" dirty="0"/>
              <a:t>Sensitive to lower heart rate</a:t>
            </a:r>
          </a:p>
          <a:p>
            <a:endParaRPr lang="en-US" b="1" dirty="0"/>
          </a:p>
          <a:p>
            <a:r>
              <a:rPr lang="en-US" b="1" dirty="0"/>
              <a:t>Sensitive to β-blockade</a:t>
            </a:r>
          </a:p>
          <a:p>
            <a:endParaRPr lang="en-US" b="1" dirty="0"/>
          </a:p>
          <a:p>
            <a:r>
              <a:rPr lang="en-US" b="1" i="1" dirty="0"/>
              <a:t>Hold:</a:t>
            </a:r>
          </a:p>
          <a:p>
            <a:pPr marL="285750" indent="-285750">
              <a:buFont typeface="Wingdings" panose="05000000000000000000" pitchFamily="2" charset="2"/>
              <a:buChar char="Ø"/>
            </a:pPr>
            <a:r>
              <a:rPr lang="en-US" i="1" dirty="0"/>
              <a:t>Hypotension &lt; 90 mmHg</a:t>
            </a:r>
          </a:p>
          <a:p>
            <a:pPr marL="285750" indent="-285750">
              <a:buFont typeface="Wingdings" panose="05000000000000000000" pitchFamily="2" charset="2"/>
              <a:buChar char="Ø"/>
            </a:pPr>
            <a:r>
              <a:rPr lang="en-US" i="1" dirty="0"/>
              <a:t>Uncontrolled infection</a:t>
            </a:r>
          </a:p>
          <a:p>
            <a:pPr marL="285750" indent="-285750">
              <a:buFont typeface="Wingdings" panose="05000000000000000000" pitchFamily="2" charset="2"/>
              <a:buChar char="Ø"/>
            </a:pPr>
            <a:r>
              <a:rPr lang="en-US" i="1" dirty="0"/>
              <a:t>Hyponatremia &lt; 130 </a:t>
            </a:r>
            <a:r>
              <a:rPr lang="en-US" i="1" dirty="0" err="1"/>
              <a:t>mEq</a:t>
            </a:r>
            <a:endParaRPr lang="en-US" i="1" dirty="0"/>
          </a:p>
          <a:p>
            <a:pPr marL="285750" indent="-285750">
              <a:buFont typeface="Wingdings" panose="05000000000000000000" pitchFamily="2" charset="2"/>
              <a:buChar char="Ø"/>
            </a:pPr>
            <a:r>
              <a:rPr lang="en-US" i="1" dirty="0"/>
              <a:t>Acute Kidney Injury (AKI)</a:t>
            </a:r>
          </a:p>
          <a:p>
            <a:pPr marL="285750" indent="-285750">
              <a:buFont typeface="Wingdings" panose="05000000000000000000" pitchFamily="2" charset="2"/>
              <a:buChar char="Ø"/>
            </a:pPr>
            <a:r>
              <a:rPr lang="en-US" i="1" dirty="0"/>
              <a:t>Diuretic-resistant ascites</a:t>
            </a:r>
          </a:p>
        </p:txBody>
      </p:sp>
      <p:sp>
        <p:nvSpPr>
          <p:cNvPr id="4" name="TextBox 3">
            <a:extLst>
              <a:ext uri="{FF2B5EF4-FFF2-40B4-BE49-F238E27FC236}">
                <a16:creationId xmlns:a16="http://schemas.microsoft.com/office/drawing/2014/main" id="{79EE3AA1-4957-78B8-46CF-A75932CAF098}"/>
              </a:ext>
            </a:extLst>
          </p:cNvPr>
          <p:cNvSpPr txBox="1"/>
          <p:nvPr/>
        </p:nvSpPr>
        <p:spPr>
          <a:xfrm>
            <a:off x="1097280" y="2148654"/>
            <a:ext cx="6093994" cy="923330"/>
          </a:xfrm>
          <a:prstGeom prst="rect">
            <a:avLst/>
          </a:prstGeom>
          <a:noFill/>
        </p:spPr>
        <p:txBody>
          <a:bodyPr wrap="square">
            <a:spAutoFit/>
          </a:bodyPr>
          <a:lstStyle/>
          <a:p>
            <a:pPr algn="l"/>
            <a:r>
              <a:rPr lang="en-US" b="1" i="0" dirty="0">
                <a:solidFill>
                  <a:srgbClr val="333333"/>
                </a:solidFill>
                <a:effectLst/>
                <a:latin typeface="Fira Sans" panose="020B0503050000020004" pitchFamily="34" charset="0"/>
              </a:rPr>
              <a:t>NSBB discontinuation </a:t>
            </a:r>
            <a:r>
              <a:rPr lang="en-US" b="0" i="0" dirty="0">
                <a:solidFill>
                  <a:srgbClr val="333333"/>
                </a:solidFill>
                <a:effectLst/>
                <a:latin typeface="Fira Sans" panose="020B0503050000020004" pitchFamily="34" charset="0"/>
              </a:rPr>
              <a:t>should prompt consideration of endoscopic evaluation for presence of high-risk varices requiring band ligation.</a:t>
            </a:r>
          </a:p>
        </p:txBody>
      </p:sp>
      <p:sp>
        <p:nvSpPr>
          <p:cNvPr id="6" name="TextBox 5">
            <a:extLst>
              <a:ext uri="{FF2B5EF4-FFF2-40B4-BE49-F238E27FC236}">
                <a16:creationId xmlns:a16="http://schemas.microsoft.com/office/drawing/2014/main" id="{7A32526D-1F51-441C-4EEC-4712A4ABAAF1}"/>
              </a:ext>
            </a:extLst>
          </p:cNvPr>
          <p:cNvSpPr txBox="1"/>
          <p:nvPr/>
        </p:nvSpPr>
        <p:spPr>
          <a:xfrm>
            <a:off x="2860431" y="6488668"/>
            <a:ext cx="9192202" cy="646331"/>
          </a:xfrm>
          <a:prstGeom prst="rect">
            <a:avLst/>
          </a:prstGeom>
          <a:noFill/>
        </p:spPr>
        <p:txBody>
          <a:bodyPr wrap="square">
            <a:spAutoFit/>
          </a:bodyPr>
          <a:lstStyle/>
          <a:p>
            <a:pPr algn="r"/>
            <a:r>
              <a:rPr lang="en-US" b="0" i="0" dirty="0">
                <a:solidFill>
                  <a:srgbClr val="1B1B1B"/>
                </a:solidFill>
                <a:effectLst/>
                <a:latin typeface="Roboto Mono Web"/>
              </a:rPr>
              <a:t>Rodrigues et al 2019 J Hep; </a:t>
            </a:r>
            <a:r>
              <a:rPr lang="en-US" dirty="0"/>
              <a:t>www.gastrointestinalatlas.com</a:t>
            </a:r>
          </a:p>
          <a:p>
            <a:pPr algn="r"/>
            <a:r>
              <a:rPr lang="en-US" b="0" i="0" dirty="0">
                <a:solidFill>
                  <a:srgbClr val="1B1B1B"/>
                </a:solidFill>
                <a:effectLst/>
                <a:latin typeface="Roboto Mono Web"/>
              </a:rPr>
              <a:t> </a:t>
            </a:r>
            <a:endParaRPr lang="en-US" dirty="0"/>
          </a:p>
        </p:txBody>
      </p:sp>
      <p:pic>
        <p:nvPicPr>
          <p:cNvPr id="5" name="Picture 4">
            <a:extLst>
              <a:ext uri="{FF2B5EF4-FFF2-40B4-BE49-F238E27FC236}">
                <a16:creationId xmlns:a16="http://schemas.microsoft.com/office/drawing/2014/main" id="{9B7038B2-C5A8-76C0-6236-20A78B3B9D5B}"/>
              </a:ext>
            </a:extLst>
          </p:cNvPr>
          <p:cNvPicPr>
            <a:picLocks noChangeAspect="1"/>
          </p:cNvPicPr>
          <p:nvPr/>
        </p:nvPicPr>
        <p:blipFill>
          <a:blip r:embed="rId3"/>
          <a:stretch>
            <a:fillRect/>
          </a:stretch>
        </p:blipFill>
        <p:spPr>
          <a:xfrm>
            <a:off x="493080" y="3333281"/>
            <a:ext cx="3324689" cy="2495898"/>
          </a:xfrm>
          <a:prstGeom prst="rect">
            <a:avLst/>
          </a:prstGeom>
        </p:spPr>
      </p:pic>
      <p:sp>
        <p:nvSpPr>
          <p:cNvPr id="9" name="TextBox 8">
            <a:extLst>
              <a:ext uri="{FF2B5EF4-FFF2-40B4-BE49-F238E27FC236}">
                <a16:creationId xmlns:a16="http://schemas.microsoft.com/office/drawing/2014/main" id="{AB9413DF-BDD9-C758-5780-94459639178F}"/>
              </a:ext>
            </a:extLst>
          </p:cNvPr>
          <p:cNvSpPr txBox="1"/>
          <p:nvPr/>
        </p:nvSpPr>
        <p:spPr>
          <a:xfrm>
            <a:off x="679938" y="5886083"/>
            <a:ext cx="6096000" cy="276999"/>
          </a:xfrm>
          <a:prstGeom prst="rect">
            <a:avLst/>
          </a:prstGeom>
          <a:noFill/>
        </p:spPr>
        <p:txBody>
          <a:bodyPr wrap="square">
            <a:spAutoFit/>
          </a:bodyPr>
          <a:lstStyle/>
          <a:p>
            <a:r>
              <a:rPr lang="en-US" sz="1200" dirty="0">
                <a:solidFill>
                  <a:schemeClr val="tx1"/>
                </a:solidFill>
              </a:rPr>
              <a:t>Endoscopic Variceal Ligation (EVL) </a:t>
            </a:r>
            <a:r>
              <a:rPr lang="en-US" sz="1200" i="1" dirty="0">
                <a:solidFill>
                  <a:schemeClr val="tx1"/>
                </a:solidFill>
              </a:rPr>
              <a:t>via EGD </a:t>
            </a:r>
            <a:endParaRPr lang="en-US" sz="1200" i="1" dirty="0"/>
          </a:p>
        </p:txBody>
      </p:sp>
      <p:pic>
        <p:nvPicPr>
          <p:cNvPr id="15" name="Picture 14">
            <a:extLst>
              <a:ext uri="{FF2B5EF4-FFF2-40B4-BE49-F238E27FC236}">
                <a16:creationId xmlns:a16="http://schemas.microsoft.com/office/drawing/2014/main" id="{7DE4F815-5D76-320D-FE99-311E5433F744}"/>
              </a:ext>
            </a:extLst>
          </p:cNvPr>
          <p:cNvPicPr>
            <a:picLocks noChangeAspect="1"/>
          </p:cNvPicPr>
          <p:nvPr/>
        </p:nvPicPr>
        <p:blipFill>
          <a:blip r:embed="rId4"/>
          <a:stretch>
            <a:fillRect/>
          </a:stretch>
        </p:blipFill>
        <p:spPr>
          <a:xfrm>
            <a:off x="4239146" y="3147913"/>
            <a:ext cx="3405117" cy="2681266"/>
          </a:xfrm>
          <a:prstGeom prst="rect">
            <a:avLst/>
          </a:prstGeom>
        </p:spPr>
      </p:pic>
      <p:sp>
        <p:nvSpPr>
          <p:cNvPr id="17" name="TextBox 16">
            <a:extLst>
              <a:ext uri="{FF2B5EF4-FFF2-40B4-BE49-F238E27FC236}">
                <a16:creationId xmlns:a16="http://schemas.microsoft.com/office/drawing/2014/main" id="{2A4710A2-556E-7D20-EB96-06F2E014F8CF}"/>
              </a:ext>
            </a:extLst>
          </p:cNvPr>
          <p:cNvSpPr txBox="1"/>
          <p:nvPr/>
        </p:nvSpPr>
        <p:spPr>
          <a:xfrm>
            <a:off x="4596263" y="5854570"/>
            <a:ext cx="6096000" cy="276999"/>
          </a:xfrm>
          <a:prstGeom prst="rect">
            <a:avLst/>
          </a:prstGeom>
          <a:noFill/>
        </p:spPr>
        <p:txBody>
          <a:bodyPr wrap="square">
            <a:spAutoFit/>
          </a:bodyPr>
          <a:lstStyle/>
          <a:p>
            <a:r>
              <a:rPr lang="en-US" sz="1200" dirty="0" err="1">
                <a:solidFill>
                  <a:schemeClr val="tx1"/>
                </a:solidFill>
              </a:rPr>
              <a:t>Transjugular</a:t>
            </a:r>
            <a:r>
              <a:rPr lang="en-US" sz="1200" dirty="0"/>
              <a:t> Intrahepatic Portosystemic Shunt </a:t>
            </a:r>
            <a:r>
              <a:rPr lang="en-US" sz="1200" dirty="0">
                <a:solidFill>
                  <a:schemeClr val="tx1"/>
                </a:solidFill>
              </a:rPr>
              <a:t>(TIPS) </a:t>
            </a:r>
            <a:r>
              <a:rPr lang="en-US" sz="1200" i="1" dirty="0">
                <a:solidFill>
                  <a:schemeClr val="tx1"/>
                </a:solidFill>
              </a:rPr>
              <a:t>via IR </a:t>
            </a:r>
            <a:endParaRPr lang="en-US" sz="1200" i="1" dirty="0"/>
          </a:p>
        </p:txBody>
      </p:sp>
    </p:spTree>
    <p:extLst>
      <p:ext uri="{BB962C8B-B14F-4D97-AF65-F5344CB8AC3E}">
        <p14:creationId xmlns:p14="http://schemas.microsoft.com/office/powerpoint/2010/main" val="35404050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8A80-EAC0-ED2D-DCED-F57A9762FB5C}"/>
              </a:ext>
            </a:extLst>
          </p:cNvPr>
          <p:cNvSpPr txBox="1">
            <a:spLocks/>
          </p:cNvSpPr>
          <p:nvPr/>
        </p:nvSpPr>
        <p:spPr>
          <a:xfrm>
            <a:off x="220073" y="119092"/>
            <a:ext cx="11498685" cy="827570"/>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solidFill>
                  <a:schemeClr val="tx1"/>
                </a:solidFill>
              </a:rPr>
              <a:t>Endoscopic Variceal Ligation (EVL) </a:t>
            </a:r>
            <a:r>
              <a:rPr lang="en-US" sz="3200" i="1" dirty="0">
                <a:solidFill>
                  <a:schemeClr val="tx1"/>
                </a:solidFill>
              </a:rPr>
              <a:t>via EGD </a:t>
            </a:r>
            <a:endParaRPr lang="en-US" i="1" dirty="0"/>
          </a:p>
        </p:txBody>
      </p:sp>
      <p:pic>
        <p:nvPicPr>
          <p:cNvPr id="4" name="Picture 3">
            <a:extLst>
              <a:ext uri="{FF2B5EF4-FFF2-40B4-BE49-F238E27FC236}">
                <a16:creationId xmlns:a16="http://schemas.microsoft.com/office/drawing/2014/main" id="{80AAECEB-DB71-1168-DC21-905781B8400F}"/>
              </a:ext>
            </a:extLst>
          </p:cNvPr>
          <p:cNvPicPr>
            <a:picLocks noChangeAspect="1"/>
          </p:cNvPicPr>
          <p:nvPr/>
        </p:nvPicPr>
        <p:blipFill>
          <a:blip r:embed="rId3"/>
          <a:stretch>
            <a:fillRect/>
          </a:stretch>
        </p:blipFill>
        <p:spPr>
          <a:xfrm>
            <a:off x="8601840" y="946661"/>
            <a:ext cx="3353268" cy="2495898"/>
          </a:xfrm>
          <a:prstGeom prst="rect">
            <a:avLst/>
          </a:prstGeom>
        </p:spPr>
      </p:pic>
      <p:pic>
        <p:nvPicPr>
          <p:cNvPr id="5" name="Picture 4">
            <a:extLst>
              <a:ext uri="{FF2B5EF4-FFF2-40B4-BE49-F238E27FC236}">
                <a16:creationId xmlns:a16="http://schemas.microsoft.com/office/drawing/2014/main" id="{7B1960A1-B1EF-FBAE-DDD6-4EC8B66125F9}"/>
              </a:ext>
            </a:extLst>
          </p:cNvPr>
          <p:cNvPicPr>
            <a:picLocks noChangeAspect="1"/>
          </p:cNvPicPr>
          <p:nvPr/>
        </p:nvPicPr>
        <p:blipFill>
          <a:blip r:embed="rId4"/>
          <a:stretch>
            <a:fillRect/>
          </a:stretch>
        </p:blipFill>
        <p:spPr>
          <a:xfrm>
            <a:off x="8630419" y="3594156"/>
            <a:ext cx="3324689" cy="2495898"/>
          </a:xfrm>
          <a:prstGeom prst="rect">
            <a:avLst/>
          </a:prstGeom>
        </p:spPr>
      </p:pic>
      <p:sp>
        <p:nvSpPr>
          <p:cNvPr id="6" name="TextBox 5">
            <a:extLst>
              <a:ext uri="{FF2B5EF4-FFF2-40B4-BE49-F238E27FC236}">
                <a16:creationId xmlns:a16="http://schemas.microsoft.com/office/drawing/2014/main" id="{DA6B9C89-07D7-FBE7-B88B-8C6EF089CE79}"/>
              </a:ext>
            </a:extLst>
          </p:cNvPr>
          <p:cNvSpPr txBox="1"/>
          <p:nvPr/>
        </p:nvSpPr>
        <p:spPr>
          <a:xfrm>
            <a:off x="5956129" y="6386731"/>
            <a:ext cx="6093994" cy="369332"/>
          </a:xfrm>
          <a:prstGeom prst="rect">
            <a:avLst/>
          </a:prstGeom>
          <a:noFill/>
        </p:spPr>
        <p:txBody>
          <a:bodyPr wrap="square">
            <a:spAutoFit/>
          </a:bodyPr>
          <a:lstStyle/>
          <a:p>
            <a:pPr algn="r"/>
            <a:r>
              <a:rPr lang="en-US" dirty="0"/>
              <a:t>www.gastrointestinalatlas.com</a:t>
            </a:r>
          </a:p>
        </p:txBody>
      </p:sp>
      <p:sp>
        <p:nvSpPr>
          <p:cNvPr id="7" name="Content Placeholder 2">
            <a:extLst>
              <a:ext uri="{FF2B5EF4-FFF2-40B4-BE49-F238E27FC236}">
                <a16:creationId xmlns:a16="http://schemas.microsoft.com/office/drawing/2014/main" id="{A4BABE89-7F09-59EA-6C68-0957C9C8A1DD}"/>
              </a:ext>
            </a:extLst>
          </p:cNvPr>
          <p:cNvSpPr txBox="1">
            <a:spLocks/>
          </p:cNvSpPr>
          <p:nvPr/>
        </p:nvSpPr>
        <p:spPr>
          <a:xfrm>
            <a:off x="411480" y="1022824"/>
            <a:ext cx="10058399" cy="4991068"/>
          </a:xfrm>
          <a:prstGeom prst="rect">
            <a:avLst/>
          </a:prstGeom>
        </p:spPr>
        <p:txBody>
          <a:bodyPr>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2400" b="1" dirty="0"/>
              <a:t>Who should receive EGD:</a:t>
            </a:r>
          </a:p>
          <a:p>
            <a:r>
              <a:rPr lang="en-US" sz="2400" dirty="0"/>
              <a:t>&gt; Cannot tolerate carvedilol (initiate, then q2 or 3 years)</a:t>
            </a:r>
          </a:p>
          <a:p>
            <a:r>
              <a:rPr lang="en-US" sz="2400" dirty="0"/>
              <a:t>&gt; Prevent first variceal hemorrhage (primary prophylaxis) </a:t>
            </a:r>
          </a:p>
          <a:p>
            <a:r>
              <a:rPr lang="en-US" sz="2400" dirty="0"/>
              <a:t>&gt; Prevent recurrent variceal hemorrhage</a:t>
            </a:r>
          </a:p>
          <a:p>
            <a:pPr marL="0" indent="0">
              <a:buNone/>
            </a:pPr>
            <a:r>
              <a:rPr lang="en-US" sz="2400" dirty="0"/>
              <a:t>          (secondary, q4w then q6mo)</a:t>
            </a:r>
          </a:p>
          <a:p>
            <a:endParaRPr lang="en-US" sz="2400" dirty="0"/>
          </a:p>
          <a:p>
            <a:pPr marL="0" indent="0">
              <a:buFont typeface="Calibri" panose="020F0502020204030204" pitchFamily="34" charset="0"/>
              <a:buNone/>
            </a:pPr>
            <a:r>
              <a:rPr lang="en-US" sz="2400" b="1" dirty="0"/>
              <a:t>Contraindications:</a:t>
            </a:r>
          </a:p>
          <a:p>
            <a:pPr marL="0" indent="0">
              <a:buFont typeface="Calibri" panose="020F0502020204030204" pitchFamily="34" charset="0"/>
              <a:buNone/>
            </a:pPr>
            <a:r>
              <a:rPr lang="en-US" sz="2400" dirty="0"/>
              <a:t> &gt; Inability to tolerate sedation</a:t>
            </a:r>
          </a:p>
          <a:p>
            <a:pPr marL="0" indent="0">
              <a:buFont typeface="Calibri" panose="020F0502020204030204" pitchFamily="34" charset="0"/>
              <a:buNone/>
            </a:pPr>
            <a:endParaRPr lang="en-US" sz="2400" dirty="0"/>
          </a:p>
          <a:p>
            <a:pPr marL="0" indent="0">
              <a:buFont typeface="Calibri" panose="020F0502020204030204" pitchFamily="34" charset="0"/>
              <a:buNone/>
            </a:pPr>
            <a:r>
              <a:rPr lang="en-US" sz="2400" b="1" dirty="0"/>
              <a:t>Important side effects:</a:t>
            </a:r>
          </a:p>
          <a:p>
            <a:pPr marL="0" indent="0">
              <a:buFont typeface="Calibri" panose="020F0502020204030204" pitchFamily="34" charset="0"/>
              <a:buNone/>
            </a:pPr>
            <a:r>
              <a:rPr lang="en-US" sz="2400" dirty="0"/>
              <a:t>&gt; Banding ulceration</a:t>
            </a:r>
          </a:p>
          <a:p>
            <a:pPr marL="0" indent="0">
              <a:buFont typeface="Calibri" panose="020F0502020204030204" pitchFamily="34" charset="0"/>
              <a:buNone/>
            </a:pPr>
            <a:endParaRPr lang="en-US" sz="2400" dirty="0"/>
          </a:p>
        </p:txBody>
      </p:sp>
    </p:spTree>
    <p:extLst>
      <p:ext uri="{BB962C8B-B14F-4D97-AF65-F5344CB8AC3E}">
        <p14:creationId xmlns:p14="http://schemas.microsoft.com/office/powerpoint/2010/main" val="40020530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094B6-9E9C-0E51-008E-99FCEE7595AB}"/>
              </a:ext>
            </a:extLst>
          </p:cNvPr>
          <p:cNvSpPr txBox="1">
            <a:spLocks/>
          </p:cNvSpPr>
          <p:nvPr/>
        </p:nvSpPr>
        <p:spPr>
          <a:xfrm>
            <a:off x="267101" y="248353"/>
            <a:ext cx="10058400" cy="856397"/>
          </a:xfrm>
          <a:prstGeom prst="rect">
            <a:avLst/>
          </a:prstGeom>
        </p:spPr>
        <p:txBody>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a:t>TIPS</a:t>
            </a:r>
            <a:endParaRPr lang="en-US" dirty="0"/>
          </a:p>
        </p:txBody>
      </p:sp>
      <p:sp>
        <p:nvSpPr>
          <p:cNvPr id="3" name="Content Placeholder 2">
            <a:extLst>
              <a:ext uri="{FF2B5EF4-FFF2-40B4-BE49-F238E27FC236}">
                <a16:creationId xmlns:a16="http://schemas.microsoft.com/office/drawing/2014/main" id="{B3548C68-F96B-4249-77CF-D02441ED0EDB}"/>
              </a:ext>
            </a:extLst>
          </p:cNvPr>
          <p:cNvSpPr txBox="1">
            <a:spLocks/>
          </p:cNvSpPr>
          <p:nvPr/>
        </p:nvSpPr>
        <p:spPr>
          <a:xfrm>
            <a:off x="505326" y="1477729"/>
            <a:ext cx="10650353" cy="5380271"/>
          </a:xfrm>
          <a:prstGeom prst="rect">
            <a:avLst/>
          </a:prstGeom>
        </p:spPr>
        <p:txBody>
          <a:bodyP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b="1" dirty="0"/>
              <a:t>Who should be evaluated for TIPS:</a:t>
            </a:r>
          </a:p>
          <a:p>
            <a:pPr marL="201168" lvl="1" indent="0">
              <a:buNone/>
            </a:pPr>
            <a:r>
              <a:rPr lang="en-US" dirty="0"/>
              <a:t>&gt; Can’t tolerate NSBB</a:t>
            </a:r>
          </a:p>
          <a:p>
            <a:pPr marL="201168" lvl="1" indent="0">
              <a:buNone/>
            </a:pPr>
            <a:r>
              <a:rPr lang="en-US" dirty="0"/>
              <a:t>&gt; Recurrent variceal bleeding</a:t>
            </a:r>
          </a:p>
          <a:p>
            <a:pPr marL="201168" lvl="1" indent="0">
              <a:buNone/>
            </a:pPr>
            <a:r>
              <a:rPr lang="en-US" dirty="0"/>
              <a:t>&gt; Varices or shunts not amenable to ligation</a:t>
            </a:r>
          </a:p>
          <a:p>
            <a:pPr marL="201168" lvl="1" indent="0">
              <a:buNone/>
            </a:pPr>
            <a:r>
              <a:rPr lang="en-US" dirty="0"/>
              <a:t>&gt; Diuretic refractory ascites</a:t>
            </a:r>
            <a:endParaRPr lang="en-US" sz="600" dirty="0"/>
          </a:p>
          <a:p>
            <a:pPr marL="0" indent="0">
              <a:buFont typeface="Calibri" panose="020F0502020204030204" pitchFamily="34" charset="0"/>
              <a:buNone/>
            </a:pPr>
            <a:r>
              <a:rPr lang="en-US" sz="1600" b="1" dirty="0"/>
              <a:t>Contraindications:</a:t>
            </a:r>
          </a:p>
          <a:p>
            <a:pPr marL="292608" lvl="1" indent="0">
              <a:buNone/>
            </a:pPr>
            <a:r>
              <a:rPr lang="en-US" dirty="0"/>
              <a:t>&gt; Severe liver failure</a:t>
            </a:r>
          </a:p>
          <a:p>
            <a:pPr marL="292608" lvl="1" indent="0">
              <a:buNone/>
            </a:pPr>
            <a:r>
              <a:rPr lang="en-US" dirty="0"/>
              <a:t>&gt; Reasons for procedural intolerance (sepsis)</a:t>
            </a:r>
          </a:p>
          <a:p>
            <a:pPr marL="292608" lvl="1" indent="0">
              <a:buNone/>
            </a:pPr>
            <a:r>
              <a:rPr lang="en-US" dirty="0"/>
              <a:t>&gt; Heart Failure, Pulmonary Hypertension</a:t>
            </a:r>
            <a:endParaRPr lang="en-US" sz="100" dirty="0"/>
          </a:p>
          <a:p>
            <a:pPr marL="0" indent="0">
              <a:buFont typeface="Calibri" panose="020F0502020204030204" pitchFamily="34" charset="0"/>
              <a:buNone/>
            </a:pPr>
            <a:r>
              <a:rPr lang="en-US" sz="1600" b="1" dirty="0"/>
              <a:t>Important side effects:</a:t>
            </a:r>
          </a:p>
          <a:p>
            <a:pPr marL="0" indent="0">
              <a:buFont typeface="Calibri" panose="020F0502020204030204" pitchFamily="34" charset="0"/>
              <a:buNone/>
            </a:pPr>
            <a:r>
              <a:rPr lang="en-US" sz="1800" dirty="0"/>
              <a:t>    &gt; Worsened encephalopathy</a:t>
            </a:r>
          </a:p>
        </p:txBody>
      </p:sp>
      <p:pic>
        <p:nvPicPr>
          <p:cNvPr id="4" name="Picture 3">
            <a:extLst>
              <a:ext uri="{FF2B5EF4-FFF2-40B4-BE49-F238E27FC236}">
                <a16:creationId xmlns:a16="http://schemas.microsoft.com/office/drawing/2014/main" id="{F781C8BB-9BB2-8C70-69C3-B10D7BE81D53}"/>
              </a:ext>
            </a:extLst>
          </p:cNvPr>
          <p:cNvPicPr>
            <a:picLocks noChangeAspect="1"/>
          </p:cNvPicPr>
          <p:nvPr/>
        </p:nvPicPr>
        <p:blipFill>
          <a:blip r:embed="rId3"/>
          <a:stretch>
            <a:fillRect/>
          </a:stretch>
        </p:blipFill>
        <p:spPr>
          <a:xfrm>
            <a:off x="5115126" y="756779"/>
            <a:ext cx="6345349" cy="4996471"/>
          </a:xfrm>
          <a:prstGeom prst="rect">
            <a:avLst/>
          </a:prstGeom>
        </p:spPr>
      </p:pic>
    </p:spTree>
    <p:extLst>
      <p:ext uri="{BB962C8B-B14F-4D97-AF65-F5344CB8AC3E}">
        <p14:creationId xmlns:p14="http://schemas.microsoft.com/office/powerpoint/2010/main" val="4762477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896A3F-9757-4DAF-C4D5-830E3A14F9F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ACCD2E9-F961-C81D-B809-D05F5D96F5D3}"/>
              </a:ext>
            </a:extLst>
          </p:cNvPr>
          <p:cNvPicPr>
            <a:picLocks noChangeAspect="1"/>
          </p:cNvPicPr>
          <p:nvPr/>
        </p:nvPicPr>
        <p:blipFill>
          <a:blip r:embed="rId2"/>
          <a:stretch>
            <a:fillRect/>
          </a:stretch>
        </p:blipFill>
        <p:spPr>
          <a:xfrm>
            <a:off x="227516" y="345781"/>
            <a:ext cx="11076721" cy="5453912"/>
          </a:xfrm>
          <a:prstGeom prst="rect">
            <a:avLst/>
          </a:prstGeom>
        </p:spPr>
      </p:pic>
      <p:sp>
        <p:nvSpPr>
          <p:cNvPr id="8" name="TextBox 7">
            <a:extLst>
              <a:ext uri="{FF2B5EF4-FFF2-40B4-BE49-F238E27FC236}">
                <a16:creationId xmlns:a16="http://schemas.microsoft.com/office/drawing/2014/main" id="{A1B9A058-2865-C7A4-5530-7D93294D5989}"/>
              </a:ext>
            </a:extLst>
          </p:cNvPr>
          <p:cNvSpPr txBox="1"/>
          <p:nvPr/>
        </p:nvSpPr>
        <p:spPr>
          <a:xfrm>
            <a:off x="576303" y="4771785"/>
            <a:ext cx="2935299" cy="646331"/>
          </a:xfrm>
          <a:prstGeom prst="rect">
            <a:avLst/>
          </a:prstGeom>
          <a:noFill/>
        </p:spPr>
        <p:txBody>
          <a:bodyPr wrap="square" rtlCol="0">
            <a:spAutoFit/>
          </a:bodyPr>
          <a:lstStyle/>
          <a:p>
            <a:pPr marL="285750" indent="-285750">
              <a:buFont typeface="Arial" panose="020B0604020202020204" pitchFamily="34" charset="0"/>
              <a:buChar char="•"/>
            </a:pPr>
            <a:r>
              <a:rPr lang="en-US" dirty="0"/>
              <a:t>Can’t tolerate NSBB</a:t>
            </a:r>
          </a:p>
          <a:p>
            <a:pPr marL="285750" indent="-285750">
              <a:buFont typeface="Arial" panose="020B0604020202020204" pitchFamily="34" charset="0"/>
              <a:buChar char="•"/>
            </a:pPr>
            <a:r>
              <a:rPr lang="en-US" dirty="0"/>
              <a:t>Remote locations</a:t>
            </a:r>
          </a:p>
        </p:txBody>
      </p:sp>
    </p:spTree>
    <p:extLst>
      <p:ext uri="{BB962C8B-B14F-4D97-AF65-F5344CB8AC3E}">
        <p14:creationId xmlns:p14="http://schemas.microsoft.com/office/powerpoint/2010/main" val="22534927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27BA-9D15-EA0F-B2CE-323DC1CDE273}"/>
              </a:ext>
            </a:extLst>
          </p:cNvPr>
          <p:cNvSpPr>
            <a:spLocks noGrp="1"/>
          </p:cNvSpPr>
          <p:nvPr>
            <p:ph type="title"/>
          </p:nvPr>
        </p:nvSpPr>
        <p:spPr/>
        <p:txBody>
          <a:bodyPr/>
          <a:lstStyle/>
          <a:p>
            <a:r>
              <a:rPr lang="en-US" dirty="0"/>
              <a:t>Key Take-homes – Part 1</a:t>
            </a:r>
          </a:p>
        </p:txBody>
      </p:sp>
      <p:sp>
        <p:nvSpPr>
          <p:cNvPr id="3" name="Content Placeholder 2">
            <a:extLst>
              <a:ext uri="{FF2B5EF4-FFF2-40B4-BE49-F238E27FC236}">
                <a16:creationId xmlns:a16="http://schemas.microsoft.com/office/drawing/2014/main" id="{99DBC307-E6F4-9799-9E48-959D0F23BDEC}"/>
              </a:ext>
            </a:extLst>
          </p:cNvPr>
          <p:cNvSpPr>
            <a:spLocks noGrp="1"/>
          </p:cNvSpPr>
          <p:nvPr>
            <p:ph idx="1"/>
          </p:nvPr>
        </p:nvSpPr>
        <p:spPr>
          <a:xfrm>
            <a:off x="1097280" y="2297526"/>
            <a:ext cx="10058400" cy="3571568"/>
          </a:xfrm>
        </p:spPr>
        <p:txBody>
          <a:bodyPr>
            <a:normAutofit/>
          </a:bodyPr>
          <a:lstStyle/>
          <a:p>
            <a:pPr>
              <a:buFont typeface="Wingdings" panose="05000000000000000000" pitchFamily="2" charset="2"/>
              <a:buChar char="Ø"/>
            </a:pPr>
            <a:r>
              <a:rPr lang="en-US" sz="3200" dirty="0"/>
              <a:t>Ultrasound is not sufficient for cirrhosis evaluation</a:t>
            </a:r>
          </a:p>
          <a:p>
            <a:pPr>
              <a:buFont typeface="Wingdings" panose="05000000000000000000" pitchFamily="2" charset="2"/>
              <a:buChar char="Ø"/>
            </a:pPr>
            <a:r>
              <a:rPr lang="en-US" sz="3200" dirty="0"/>
              <a:t>Blood-based AND imaging-based in combination give the best sensitivity and specificity (</a:t>
            </a:r>
            <a:r>
              <a:rPr lang="en-US" sz="3200" dirty="0" err="1"/>
              <a:t>eg</a:t>
            </a:r>
            <a:r>
              <a:rPr lang="en-US" sz="3200" dirty="0"/>
              <a:t> </a:t>
            </a:r>
            <a:r>
              <a:rPr lang="en-US" sz="3200" dirty="0">
                <a:solidFill>
                  <a:srgbClr val="C00000"/>
                </a:solidFill>
              </a:rPr>
              <a:t>FIB4 + VCTE</a:t>
            </a:r>
            <a:r>
              <a:rPr lang="en-US" sz="3200" dirty="0"/>
              <a:t>)</a:t>
            </a:r>
          </a:p>
          <a:p>
            <a:pPr>
              <a:buFont typeface="Wingdings" panose="05000000000000000000" pitchFamily="2" charset="2"/>
              <a:buChar char="Ø"/>
            </a:pPr>
            <a:r>
              <a:rPr lang="en-US" sz="3200" dirty="0"/>
              <a:t>Stiff liver (LSM) and low platelets = </a:t>
            </a:r>
            <a:r>
              <a:rPr lang="en-US" sz="3200" dirty="0">
                <a:solidFill>
                  <a:schemeClr val="accent2"/>
                </a:solidFill>
              </a:rPr>
              <a:t>CSPH</a:t>
            </a:r>
          </a:p>
          <a:p>
            <a:pPr>
              <a:buFont typeface="Wingdings" panose="05000000000000000000" pitchFamily="2" charset="2"/>
              <a:buChar char="Ø"/>
            </a:pPr>
            <a:r>
              <a:rPr lang="en-US" sz="3200" dirty="0"/>
              <a:t>Manage CSPH with </a:t>
            </a:r>
            <a:r>
              <a:rPr lang="en-US" sz="3200" dirty="0">
                <a:solidFill>
                  <a:srgbClr val="C00000"/>
                </a:solidFill>
              </a:rPr>
              <a:t>Carvedilol </a:t>
            </a:r>
            <a:r>
              <a:rPr lang="en-US" sz="2400" dirty="0">
                <a:solidFill>
                  <a:srgbClr val="C00000"/>
                </a:solidFill>
              </a:rPr>
              <a:t>(</a:t>
            </a:r>
            <a:r>
              <a:rPr lang="en-US" sz="2400" b="1" i="1" u="sng" dirty="0">
                <a:solidFill>
                  <a:srgbClr val="C00000"/>
                </a:solidFill>
              </a:rPr>
              <a:t>need </a:t>
            </a:r>
            <a:r>
              <a:rPr lang="en-US" sz="2400" dirty="0">
                <a:solidFill>
                  <a:srgbClr val="C00000"/>
                </a:solidFill>
              </a:rPr>
              <a:t>EGD if have bled!)</a:t>
            </a:r>
            <a:r>
              <a:rPr lang="en-US" sz="2400" dirty="0"/>
              <a:t> </a:t>
            </a:r>
            <a:endParaRPr lang="en-US" sz="2600" dirty="0"/>
          </a:p>
        </p:txBody>
      </p:sp>
      <p:sp>
        <p:nvSpPr>
          <p:cNvPr id="5" name="TextBox 4">
            <a:extLst>
              <a:ext uri="{FF2B5EF4-FFF2-40B4-BE49-F238E27FC236}">
                <a16:creationId xmlns:a16="http://schemas.microsoft.com/office/drawing/2014/main" id="{C861482B-4536-0915-99F9-39F02EB8E35C}"/>
              </a:ext>
            </a:extLst>
          </p:cNvPr>
          <p:cNvSpPr txBox="1"/>
          <p:nvPr/>
        </p:nvSpPr>
        <p:spPr>
          <a:xfrm>
            <a:off x="475488" y="5869094"/>
            <a:ext cx="8253984" cy="369332"/>
          </a:xfrm>
          <a:prstGeom prst="rect">
            <a:avLst/>
          </a:prstGeom>
          <a:noFill/>
        </p:spPr>
        <p:txBody>
          <a:bodyPr wrap="square">
            <a:spAutoFit/>
          </a:bodyPr>
          <a:lstStyle/>
          <a:p>
            <a:r>
              <a:rPr lang="en-US" sz="1800" dirty="0"/>
              <a:t>Clinically Significant Portal Hypertension (CSPH), </a:t>
            </a:r>
            <a:r>
              <a:rPr lang="en-US" sz="1800" dirty="0" err="1"/>
              <a:t>ie</a:t>
            </a:r>
            <a:r>
              <a:rPr lang="en-US" sz="1800" dirty="0"/>
              <a:t> portal hypertension</a:t>
            </a:r>
            <a:endParaRPr lang="en-US" dirty="0"/>
          </a:p>
        </p:txBody>
      </p:sp>
    </p:spTree>
    <p:extLst>
      <p:ext uri="{BB962C8B-B14F-4D97-AF65-F5344CB8AC3E}">
        <p14:creationId xmlns:p14="http://schemas.microsoft.com/office/powerpoint/2010/main" val="4213069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52E0E-8BD4-4182-1D8A-DB216B738E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A6BCAD-4FBC-7DD1-1E69-F0DACB512FA4}"/>
              </a:ext>
            </a:extLst>
          </p:cNvPr>
          <p:cNvSpPr>
            <a:spLocks noGrp="1"/>
          </p:cNvSpPr>
          <p:nvPr>
            <p:ph type="ctrTitle"/>
          </p:nvPr>
        </p:nvSpPr>
        <p:spPr>
          <a:xfrm>
            <a:off x="1198709" y="758952"/>
            <a:ext cx="10619335" cy="3566160"/>
          </a:xfrm>
        </p:spPr>
        <p:txBody>
          <a:bodyPr/>
          <a:lstStyle/>
          <a:p>
            <a:r>
              <a:rPr lang="en-US" dirty="0"/>
              <a:t>Cirrhosis – Part 2</a:t>
            </a:r>
          </a:p>
        </p:txBody>
      </p:sp>
      <p:sp>
        <p:nvSpPr>
          <p:cNvPr id="3" name="Subtitle 2">
            <a:extLst>
              <a:ext uri="{FF2B5EF4-FFF2-40B4-BE49-F238E27FC236}">
                <a16:creationId xmlns:a16="http://schemas.microsoft.com/office/drawing/2014/main" id="{870FCBCE-BA25-0691-455C-DEACCF04293B}"/>
              </a:ext>
            </a:extLst>
          </p:cNvPr>
          <p:cNvSpPr>
            <a:spLocks noGrp="1"/>
          </p:cNvSpPr>
          <p:nvPr>
            <p:ph type="subTitle" idx="1"/>
          </p:nvPr>
        </p:nvSpPr>
        <p:spPr/>
        <p:txBody>
          <a:bodyPr>
            <a:normAutofit/>
          </a:bodyPr>
          <a:lstStyle/>
          <a:p>
            <a:r>
              <a:rPr lang="en-US" dirty="0"/>
              <a:t>Chronic disease care in the clinic</a:t>
            </a:r>
          </a:p>
        </p:txBody>
      </p:sp>
      <p:pic>
        <p:nvPicPr>
          <p:cNvPr id="8" name="Picture 7">
            <a:extLst>
              <a:ext uri="{FF2B5EF4-FFF2-40B4-BE49-F238E27FC236}">
                <a16:creationId xmlns:a16="http://schemas.microsoft.com/office/drawing/2014/main" id="{CC1F4373-0E1F-B507-8A3D-477D3AD35A25}"/>
              </a:ext>
            </a:extLst>
          </p:cNvPr>
          <p:cNvPicPr>
            <a:picLocks noChangeAspect="1"/>
          </p:cNvPicPr>
          <p:nvPr/>
        </p:nvPicPr>
        <p:blipFill>
          <a:blip r:embed="rId3"/>
          <a:srcRect/>
          <a:stretch/>
        </p:blipFill>
        <p:spPr>
          <a:xfrm>
            <a:off x="4195482" y="344608"/>
            <a:ext cx="7527418" cy="1580521"/>
          </a:xfrm>
          <a:prstGeom prst="rect">
            <a:avLst/>
          </a:prstGeom>
        </p:spPr>
      </p:pic>
    </p:spTree>
    <p:extLst>
      <p:ext uri="{BB962C8B-B14F-4D97-AF65-F5344CB8AC3E}">
        <p14:creationId xmlns:p14="http://schemas.microsoft.com/office/powerpoint/2010/main" val="1988299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43DA8-2F08-41B2-4917-59D88E8355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50BCE3-981E-36D8-B997-98849BB6EBE1}"/>
              </a:ext>
            </a:extLst>
          </p:cNvPr>
          <p:cNvSpPr>
            <a:spLocks noGrp="1"/>
          </p:cNvSpPr>
          <p:nvPr>
            <p:ph type="title"/>
          </p:nvPr>
        </p:nvSpPr>
        <p:spPr/>
        <p:txBody>
          <a:bodyPr/>
          <a:lstStyle/>
          <a:p>
            <a:r>
              <a:rPr lang="en-US" dirty="0"/>
              <a:t>Learning Objectives – Part 2</a:t>
            </a:r>
          </a:p>
        </p:txBody>
      </p:sp>
      <p:sp>
        <p:nvSpPr>
          <p:cNvPr id="3" name="Content Placeholder 2">
            <a:extLst>
              <a:ext uri="{FF2B5EF4-FFF2-40B4-BE49-F238E27FC236}">
                <a16:creationId xmlns:a16="http://schemas.microsoft.com/office/drawing/2014/main" id="{EF87DFF6-AD08-5A4D-1EA9-D3DBCA826EC4}"/>
              </a:ext>
            </a:extLst>
          </p:cNvPr>
          <p:cNvSpPr>
            <a:spLocks noGrp="1"/>
          </p:cNvSpPr>
          <p:nvPr>
            <p:ph idx="1"/>
          </p:nvPr>
        </p:nvSpPr>
        <p:spPr/>
        <p:txBody>
          <a:bodyPr>
            <a:normAutofit/>
          </a:bodyPr>
          <a:lstStyle/>
          <a:p>
            <a:pPr marL="514350" indent="-514350">
              <a:buFont typeface="Calibri" panose="020F0502020204030204" pitchFamily="34" charset="0"/>
              <a:buAutoNum type="arabicPeriod"/>
            </a:pPr>
            <a:r>
              <a:rPr lang="en-US" sz="2800" dirty="0"/>
              <a:t>Review post-hospitalization key items (NSBB, SBP </a:t>
            </a:r>
            <a:r>
              <a:rPr lang="en-US" sz="2800" dirty="0" err="1"/>
              <a:t>ppx</a:t>
            </a:r>
            <a:r>
              <a:rPr lang="en-US" sz="2800" dirty="0"/>
              <a:t>…)</a:t>
            </a:r>
          </a:p>
          <a:p>
            <a:pPr marL="514350" indent="-514350">
              <a:buFont typeface="Calibri" panose="020F0502020204030204" pitchFamily="34" charset="0"/>
              <a:buAutoNum type="arabicPeriod"/>
            </a:pPr>
            <a:r>
              <a:rPr lang="en-US" sz="2800" dirty="0"/>
              <a:t>Outline key health maintenance for people with cirrhosis</a:t>
            </a:r>
          </a:p>
          <a:p>
            <a:pPr lvl="2"/>
            <a:r>
              <a:rPr lang="en-US" sz="2200" dirty="0"/>
              <a:t>infection management</a:t>
            </a:r>
          </a:p>
          <a:p>
            <a:pPr lvl="2"/>
            <a:r>
              <a:rPr lang="en-US" sz="2200" dirty="0"/>
              <a:t>nutrition</a:t>
            </a:r>
          </a:p>
          <a:p>
            <a:pPr marL="514350" indent="-514350">
              <a:buFont typeface="Calibri" panose="020F0502020204030204" pitchFamily="34" charset="0"/>
              <a:buAutoNum type="arabicPeriod"/>
            </a:pPr>
            <a:r>
              <a:rPr lang="en-US" sz="2800" dirty="0"/>
              <a:t>Review the standard of surveillance of hepatocellular carcinoma </a:t>
            </a:r>
          </a:p>
        </p:txBody>
      </p:sp>
    </p:spTree>
    <p:extLst>
      <p:ext uri="{BB962C8B-B14F-4D97-AF65-F5344CB8AC3E}">
        <p14:creationId xmlns:p14="http://schemas.microsoft.com/office/powerpoint/2010/main" val="2389671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92DD2-C206-3E99-6488-5D6BCD6F8F1C}"/>
              </a:ext>
            </a:extLst>
          </p:cNvPr>
          <p:cNvSpPr>
            <a:spLocks noGrp="1"/>
          </p:cNvSpPr>
          <p:nvPr>
            <p:ph type="title"/>
          </p:nvPr>
        </p:nvSpPr>
        <p:spPr/>
        <p:txBody>
          <a:bodyPr/>
          <a:lstStyle/>
          <a:p>
            <a:r>
              <a:rPr lang="en-US" dirty="0"/>
              <a:t>Post-hospitalization appointment </a:t>
            </a:r>
          </a:p>
        </p:txBody>
      </p:sp>
      <p:sp>
        <p:nvSpPr>
          <p:cNvPr id="3" name="Content Placeholder 2">
            <a:extLst>
              <a:ext uri="{FF2B5EF4-FFF2-40B4-BE49-F238E27FC236}">
                <a16:creationId xmlns:a16="http://schemas.microsoft.com/office/drawing/2014/main" id="{354C2567-D30D-1602-5F45-0F57986731F2}"/>
              </a:ext>
            </a:extLst>
          </p:cNvPr>
          <p:cNvSpPr>
            <a:spLocks noGrp="1"/>
          </p:cNvSpPr>
          <p:nvPr>
            <p:ph idx="1"/>
          </p:nvPr>
        </p:nvSpPr>
        <p:spPr>
          <a:xfrm>
            <a:off x="1097280" y="1845733"/>
            <a:ext cx="10403058" cy="4414389"/>
          </a:xfrm>
        </p:spPr>
        <p:txBody>
          <a:bodyPr>
            <a:normAutofit/>
          </a:bodyPr>
          <a:lstStyle/>
          <a:p>
            <a:pPr>
              <a:buFont typeface="Wingdings" panose="05000000000000000000" pitchFamily="2" charset="2"/>
              <a:buChar char="Ø"/>
            </a:pPr>
            <a:r>
              <a:rPr lang="en-US" dirty="0"/>
              <a:t> </a:t>
            </a:r>
            <a:r>
              <a:rPr lang="en-US" b="1" dirty="0"/>
              <a:t>Review hospitalization </a:t>
            </a:r>
            <a:r>
              <a:rPr lang="en-US" dirty="0"/>
              <a:t>for:</a:t>
            </a:r>
          </a:p>
          <a:p>
            <a:pPr lvl="1">
              <a:buFont typeface="Arial" panose="020B0604020202020204" pitchFamily="34" charset="0"/>
              <a:buChar char="•"/>
            </a:pPr>
            <a:r>
              <a:rPr lang="en-US" dirty="0"/>
              <a:t> cause of admission (</a:t>
            </a:r>
            <a:r>
              <a:rPr lang="en-US" dirty="0" err="1"/>
              <a:t>esp</a:t>
            </a:r>
            <a:r>
              <a:rPr lang="en-US" dirty="0"/>
              <a:t> if decompensation)</a:t>
            </a:r>
          </a:p>
          <a:p>
            <a:pPr lvl="1">
              <a:buFont typeface="Arial" panose="020B0604020202020204" pitchFamily="34" charset="0"/>
              <a:buChar char="•"/>
            </a:pPr>
            <a:r>
              <a:rPr lang="en-US" dirty="0"/>
              <a:t> procedures (endoscopy, paracentesis – might change management)</a:t>
            </a:r>
          </a:p>
          <a:p>
            <a:pPr>
              <a:buFont typeface="Wingdings" panose="05000000000000000000" pitchFamily="2" charset="2"/>
              <a:buChar char="Ø"/>
            </a:pPr>
            <a:r>
              <a:rPr lang="en-US" dirty="0"/>
              <a:t> </a:t>
            </a:r>
            <a:r>
              <a:rPr lang="en-US" b="1" dirty="0"/>
              <a:t>Review medication changes </a:t>
            </a:r>
            <a:r>
              <a:rPr lang="en-US" dirty="0"/>
              <a:t>and consider restarting</a:t>
            </a:r>
          </a:p>
          <a:p>
            <a:pPr lvl="1">
              <a:buFont typeface="Arial" panose="020B0604020202020204" pitchFamily="34" charset="0"/>
              <a:buChar char="•"/>
            </a:pPr>
            <a:r>
              <a:rPr lang="en-US" dirty="0"/>
              <a:t>Carvedilol held? Next EGD due?</a:t>
            </a:r>
          </a:p>
          <a:p>
            <a:pPr lvl="1">
              <a:buFont typeface="Arial" panose="020B0604020202020204" pitchFamily="34" charset="0"/>
              <a:buChar char="•"/>
            </a:pPr>
            <a:r>
              <a:rPr lang="en-US" dirty="0"/>
              <a:t>Spontaneous bacterial peritonitis (SBP) prophylaxis needed?</a:t>
            </a:r>
          </a:p>
          <a:p>
            <a:pPr lvl="1">
              <a:buFont typeface="Arial" panose="020B0604020202020204" pitchFamily="34" charset="0"/>
              <a:buChar char="•"/>
            </a:pPr>
            <a:r>
              <a:rPr lang="en-US" dirty="0"/>
              <a:t>Hepatic encephalopathy controlled? Lactulose +/- rifaximin? Driving? </a:t>
            </a:r>
          </a:p>
          <a:p>
            <a:pPr>
              <a:buFont typeface="Wingdings" panose="05000000000000000000" pitchFamily="2" charset="2"/>
              <a:buChar char="Ø"/>
            </a:pPr>
            <a:r>
              <a:rPr lang="en-US" dirty="0"/>
              <a:t> </a:t>
            </a:r>
            <a:r>
              <a:rPr lang="en-US" b="1" dirty="0"/>
              <a:t>Preventative care!</a:t>
            </a:r>
          </a:p>
          <a:p>
            <a:pPr lvl="1">
              <a:buFont typeface="Arial" panose="020B0604020202020204" pitchFamily="34" charset="0"/>
              <a:buChar char="•"/>
            </a:pPr>
            <a:r>
              <a:rPr lang="en-US" dirty="0"/>
              <a:t>Vaccinations</a:t>
            </a:r>
          </a:p>
          <a:p>
            <a:pPr lvl="1">
              <a:buFont typeface="Arial" panose="020B0604020202020204" pitchFamily="34" charset="0"/>
              <a:buChar char="•"/>
            </a:pPr>
            <a:r>
              <a:rPr lang="en-US" dirty="0"/>
              <a:t>Movement and Nutrition</a:t>
            </a:r>
          </a:p>
          <a:p>
            <a:pPr lvl="1">
              <a:buFont typeface="Arial" panose="020B0604020202020204" pitchFamily="34" charset="0"/>
              <a:buChar char="•"/>
            </a:pPr>
            <a:r>
              <a:rPr lang="en-US" dirty="0"/>
              <a:t>Hepatocellular carcinoma surveillance</a:t>
            </a:r>
          </a:p>
          <a:p>
            <a:pPr lvl="1">
              <a:buFont typeface="Arial" panose="020B0604020202020204" pitchFamily="34" charset="0"/>
              <a:buChar char="•"/>
            </a:pPr>
            <a:r>
              <a:rPr lang="en-US" dirty="0"/>
              <a:t>Advanced directives / medical orders for scope of treatment (MOST)</a:t>
            </a:r>
          </a:p>
        </p:txBody>
      </p:sp>
      <p:sp>
        <p:nvSpPr>
          <p:cNvPr id="5" name="Rectangle 4">
            <a:extLst>
              <a:ext uri="{FF2B5EF4-FFF2-40B4-BE49-F238E27FC236}">
                <a16:creationId xmlns:a16="http://schemas.microsoft.com/office/drawing/2014/main" id="{34A3FFDA-5DC2-D7A5-774D-83F69E8A5F2B}"/>
              </a:ext>
            </a:extLst>
          </p:cNvPr>
          <p:cNvSpPr/>
          <p:nvPr/>
        </p:nvSpPr>
        <p:spPr>
          <a:xfrm>
            <a:off x="498764" y="2842953"/>
            <a:ext cx="9343505" cy="31920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9137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713A8-6885-80A0-E212-793604FD6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49DC9-1047-EB1D-5A71-7B3A87B9B48E}"/>
              </a:ext>
            </a:extLst>
          </p:cNvPr>
          <p:cNvSpPr>
            <a:spLocks noGrp="1"/>
          </p:cNvSpPr>
          <p:nvPr>
            <p:ph type="title"/>
          </p:nvPr>
        </p:nvSpPr>
        <p:spPr/>
        <p:txBody>
          <a:bodyPr/>
          <a:lstStyle/>
          <a:p>
            <a:r>
              <a:rPr lang="en-US" dirty="0"/>
              <a:t>Post-hospitalization appointment </a:t>
            </a:r>
          </a:p>
        </p:txBody>
      </p:sp>
      <p:sp>
        <p:nvSpPr>
          <p:cNvPr id="3" name="Content Placeholder 2">
            <a:extLst>
              <a:ext uri="{FF2B5EF4-FFF2-40B4-BE49-F238E27FC236}">
                <a16:creationId xmlns:a16="http://schemas.microsoft.com/office/drawing/2014/main" id="{90F27C0C-B035-83C8-E4EB-B97619D31D3C}"/>
              </a:ext>
            </a:extLst>
          </p:cNvPr>
          <p:cNvSpPr>
            <a:spLocks noGrp="1"/>
          </p:cNvSpPr>
          <p:nvPr>
            <p:ph idx="1"/>
          </p:nvPr>
        </p:nvSpPr>
        <p:spPr>
          <a:xfrm>
            <a:off x="1097280" y="1845733"/>
            <a:ext cx="10403058" cy="4414389"/>
          </a:xfrm>
        </p:spPr>
        <p:txBody>
          <a:bodyPr>
            <a:normAutofit/>
          </a:bodyPr>
          <a:lstStyle/>
          <a:p>
            <a:pPr>
              <a:buFont typeface="Wingdings" panose="05000000000000000000" pitchFamily="2" charset="2"/>
              <a:buChar char="Ø"/>
            </a:pPr>
            <a:r>
              <a:rPr lang="en-US" dirty="0"/>
              <a:t> </a:t>
            </a:r>
            <a:r>
              <a:rPr lang="en-US" b="1" dirty="0"/>
              <a:t>Review hospitalization </a:t>
            </a:r>
            <a:r>
              <a:rPr lang="en-US" dirty="0"/>
              <a:t>for:</a:t>
            </a:r>
          </a:p>
          <a:p>
            <a:pPr lvl="1">
              <a:buFont typeface="Arial" panose="020B0604020202020204" pitchFamily="34" charset="0"/>
              <a:buChar char="•"/>
            </a:pPr>
            <a:r>
              <a:rPr lang="en-US" dirty="0"/>
              <a:t> cause of admission (</a:t>
            </a:r>
            <a:r>
              <a:rPr lang="en-US" dirty="0" err="1"/>
              <a:t>esp</a:t>
            </a:r>
            <a:r>
              <a:rPr lang="en-US" dirty="0"/>
              <a:t> if decompensation)</a:t>
            </a:r>
          </a:p>
          <a:p>
            <a:pPr lvl="1">
              <a:buFont typeface="Arial" panose="020B0604020202020204" pitchFamily="34" charset="0"/>
              <a:buChar char="•"/>
            </a:pPr>
            <a:r>
              <a:rPr lang="en-US" dirty="0"/>
              <a:t> procedures (endoscopy, paracentesis – might change management)</a:t>
            </a:r>
          </a:p>
          <a:p>
            <a:pPr>
              <a:buFont typeface="Wingdings" panose="05000000000000000000" pitchFamily="2" charset="2"/>
              <a:buChar char="Ø"/>
            </a:pPr>
            <a:r>
              <a:rPr lang="en-US" dirty="0"/>
              <a:t> </a:t>
            </a:r>
            <a:r>
              <a:rPr lang="en-US" b="1" dirty="0"/>
              <a:t>Review medication changes </a:t>
            </a:r>
            <a:r>
              <a:rPr lang="en-US" dirty="0"/>
              <a:t>and consider restarting</a:t>
            </a:r>
          </a:p>
          <a:p>
            <a:pPr lvl="1">
              <a:buFont typeface="Arial" panose="020B0604020202020204" pitchFamily="34" charset="0"/>
              <a:buChar char="•"/>
            </a:pPr>
            <a:r>
              <a:rPr lang="en-US" dirty="0"/>
              <a:t>Carvedilol held? Next EGD due?</a:t>
            </a:r>
          </a:p>
          <a:p>
            <a:pPr lvl="1">
              <a:buFont typeface="Arial" panose="020B0604020202020204" pitchFamily="34" charset="0"/>
              <a:buChar char="•"/>
            </a:pPr>
            <a:r>
              <a:rPr lang="en-US" dirty="0"/>
              <a:t>Spontaneous bacterial peritonitis (SBP) prophylaxis needed?</a:t>
            </a:r>
          </a:p>
          <a:p>
            <a:pPr lvl="1">
              <a:buFont typeface="Arial" panose="020B0604020202020204" pitchFamily="34" charset="0"/>
              <a:buChar char="•"/>
            </a:pPr>
            <a:r>
              <a:rPr lang="en-US" dirty="0"/>
              <a:t>Hepatic encephalopathy controlled? Lactulose +/- rifaximin? Driving? </a:t>
            </a:r>
          </a:p>
          <a:p>
            <a:pPr>
              <a:buFont typeface="Wingdings" panose="05000000000000000000" pitchFamily="2" charset="2"/>
              <a:buChar char="Ø"/>
            </a:pPr>
            <a:r>
              <a:rPr lang="en-US" dirty="0"/>
              <a:t> </a:t>
            </a:r>
            <a:r>
              <a:rPr lang="en-US" b="1" dirty="0"/>
              <a:t>Preventative care!</a:t>
            </a:r>
          </a:p>
          <a:p>
            <a:pPr lvl="1">
              <a:buFont typeface="Arial" panose="020B0604020202020204" pitchFamily="34" charset="0"/>
              <a:buChar char="•"/>
            </a:pPr>
            <a:r>
              <a:rPr lang="en-US" dirty="0"/>
              <a:t>Vaccinations</a:t>
            </a:r>
          </a:p>
          <a:p>
            <a:pPr lvl="1">
              <a:buFont typeface="Arial" panose="020B0604020202020204" pitchFamily="34" charset="0"/>
              <a:buChar char="•"/>
            </a:pPr>
            <a:r>
              <a:rPr lang="en-US" dirty="0"/>
              <a:t>Movement and Nutrition</a:t>
            </a:r>
          </a:p>
          <a:p>
            <a:pPr lvl="1">
              <a:buFont typeface="Arial" panose="020B0604020202020204" pitchFamily="34" charset="0"/>
              <a:buChar char="•"/>
            </a:pPr>
            <a:r>
              <a:rPr lang="en-US" dirty="0"/>
              <a:t>Hepatocellular carcinoma surveillance</a:t>
            </a:r>
          </a:p>
          <a:p>
            <a:pPr lvl="1">
              <a:buFont typeface="Arial" panose="020B0604020202020204" pitchFamily="34" charset="0"/>
              <a:buChar char="•"/>
            </a:pPr>
            <a:r>
              <a:rPr lang="en-US" dirty="0"/>
              <a:t>Advanced directives / medical orders for scope of treatment (MOST)</a:t>
            </a:r>
          </a:p>
        </p:txBody>
      </p:sp>
      <p:sp>
        <p:nvSpPr>
          <p:cNvPr id="4" name="TextBox 3">
            <a:extLst>
              <a:ext uri="{FF2B5EF4-FFF2-40B4-BE49-F238E27FC236}">
                <a16:creationId xmlns:a16="http://schemas.microsoft.com/office/drawing/2014/main" id="{0492A815-08FF-012F-2DB9-0BD4E88FC701}"/>
              </a:ext>
            </a:extLst>
          </p:cNvPr>
          <p:cNvSpPr txBox="1"/>
          <p:nvPr/>
        </p:nvSpPr>
        <p:spPr>
          <a:xfrm>
            <a:off x="8850924" y="2907759"/>
            <a:ext cx="3092054" cy="1754326"/>
          </a:xfrm>
          <a:prstGeom prst="rect">
            <a:avLst/>
          </a:prstGeom>
          <a:noFill/>
          <a:ln>
            <a:solidFill>
              <a:srgbClr val="C00000"/>
            </a:solidFill>
          </a:ln>
        </p:spPr>
        <p:txBody>
          <a:bodyPr wrap="square" rtlCol="0">
            <a:spAutoFit/>
          </a:bodyPr>
          <a:lstStyle/>
          <a:p>
            <a:r>
              <a:rPr lang="en-US" b="1" dirty="0"/>
              <a:t>NSBB Contraindications:</a:t>
            </a:r>
          </a:p>
          <a:p>
            <a:endParaRPr lang="en-US" dirty="0"/>
          </a:p>
          <a:p>
            <a:pPr lvl="0"/>
            <a:r>
              <a:rPr lang="en-US" dirty="0"/>
              <a:t>Hyponatremia (&lt;130)</a:t>
            </a:r>
          </a:p>
          <a:p>
            <a:pPr lvl="0"/>
            <a:r>
              <a:rPr lang="en-US" dirty="0"/>
              <a:t>AKI or difficulty with diuresis</a:t>
            </a:r>
          </a:p>
          <a:p>
            <a:pPr lvl="0"/>
            <a:r>
              <a:rPr lang="en-US" dirty="0"/>
              <a:t>SBP &lt; 90 mmHg</a:t>
            </a:r>
          </a:p>
          <a:p>
            <a:pPr lvl="0"/>
            <a:r>
              <a:rPr lang="en-US" dirty="0"/>
              <a:t>Infection (</a:t>
            </a:r>
            <a:r>
              <a:rPr lang="en-US" dirty="0" err="1"/>
              <a:t>esp</a:t>
            </a:r>
            <a:r>
              <a:rPr lang="en-US" dirty="0"/>
              <a:t> SBP)</a:t>
            </a:r>
          </a:p>
        </p:txBody>
      </p:sp>
      <p:sp>
        <p:nvSpPr>
          <p:cNvPr id="5" name="Rectangle 4">
            <a:extLst>
              <a:ext uri="{FF2B5EF4-FFF2-40B4-BE49-F238E27FC236}">
                <a16:creationId xmlns:a16="http://schemas.microsoft.com/office/drawing/2014/main" id="{AB8888DA-D86D-9478-28D1-DCFF679C0E8A}"/>
              </a:ext>
            </a:extLst>
          </p:cNvPr>
          <p:cNvSpPr/>
          <p:nvPr/>
        </p:nvSpPr>
        <p:spPr>
          <a:xfrm>
            <a:off x="498764" y="4280714"/>
            <a:ext cx="8196349" cy="17543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72414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AD4E8-59FC-765D-51E4-683F14B7DF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2456AE-A942-B138-5E24-DA8D37E8B3B7}"/>
              </a:ext>
            </a:extLst>
          </p:cNvPr>
          <p:cNvSpPr>
            <a:spLocks noGrp="1"/>
          </p:cNvSpPr>
          <p:nvPr>
            <p:ph type="title"/>
          </p:nvPr>
        </p:nvSpPr>
        <p:spPr/>
        <p:txBody>
          <a:bodyPr/>
          <a:lstStyle/>
          <a:p>
            <a:r>
              <a:rPr lang="en-US" dirty="0"/>
              <a:t>Post-hospitalization appointment </a:t>
            </a:r>
          </a:p>
        </p:txBody>
      </p:sp>
      <p:sp>
        <p:nvSpPr>
          <p:cNvPr id="3" name="Content Placeholder 2">
            <a:extLst>
              <a:ext uri="{FF2B5EF4-FFF2-40B4-BE49-F238E27FC236}">
                <a16:creationId xmlns:a16="http://schemas.microsoft.com/office/drawing/2014/main" id="{69D550B7-905A-5642-59DC-ACA4FFAEF4F1}"/>
              </a:ext>
            </a:extLst>
          </p:cNvPr>
          <p:cNvSpPr>
            <a:spLocks noGrp="1"/>
          </p:cNvSpPr>
          <p:nvPr>
            <p:ph idx="1"/>
          </p:nvPr>
        </p:nvSpPr>
        <p:spPr>
          <a:xfrm>
            <a:off x="1097280" y="1845733"/>
            <a:ext cx="10403058" cy="4414389"/>
          </a:xfrm>
        </p:spPr>
        <p:txBody>
          <a:bodyPr>
            <a:normAutofit/>
          </a:bodyPr>
          <a:lstStyle/>
          <a:p>
            <a:pPr>
              <a:buFont typeface="Wingdings" panose="05000000000000000000" pitchFamily="2" charset="2"/>
              <a:buChar char="Ø"/>
            </a:pPr>
            <a:r>
              <a:rPr lang="en-US" dirty="0"/>
              <a:t> </a:t>
            </a:r>
            <a:r>
              <a:rPr lang="en-US" b="1" dirty="0"/>
              <a:t>Review hospitalization </a:t>
            </a:r>
            <a:r>
              <a:rPr lang="en-US" dirty="0"/>
              <a:t>for:</a:t>
            </a:r>
          </a:p>
          <a:p>
            <a:pPr lvl="1">
              <a:buFont typeface="Arial" panose="020B0604020202020204" pitchFamily="34" charset="0"/>
              <a:buChar char="•"/>
            </a:pPr>
            <a:r>
              <a:rPr lang="en-US" dirty="0"/>
              <a:t> cause of admission (</a:t>
            </a:r>
            <a:r>
              <a:rPr lang="en-US" dirty="0" err="1"/>
              <a:t>esp</a:t>
            </a:r>
            <a:r>
              <a:rPr lang="en-US" dirty="0"/>
              <a:t> if decompensation)</a:t>
            </a:r>
          </a:p>
          <a:p>
            <a:pPr lvl="1">
              <a:buFont typeface="Arial" panose="020B0604020202020204" pitchFamily="34" charset="0"/>
              <a:buChar char="•"/>
            </a:pPr>
            <a:r>
              <a:rPr lang="en-US" dirty="0"/>
              <a:t> procedures (endoscopy, paracentesis – might change management)</a:t>
            </a:r>
          </a:p>
          <a:p>
            <a:pPr>
              <a:buFont typeface="Wingdings" panose="05000000000000000000" pitchFamily="2" charset="2"/>
              <a:buChar char="Ø"/>
            </a:pPr>
            <a:r>
              <a:rPr lang="en-US" dirty="0"/>
              <a:t> </a:t>
            </a:r>
            <a:r>
              <a:rPr lang="en-US" b="1" dirty="0"/>
              <a:t>Review medication changes </a:t>
            </a:r>
            <a:r>
              <a:rPr lang="en-US" dirty="0"/>
              <a:t>and consider restarting</a:t>
            </a:r>
          </a:p>
          <a:p>
            <a:pPr lvl="1">
              <a:buFont typeface="Arial" panose="020B0604020202020204" pitchFamily="34" charset="0"/>
              <a:buChar char="•"/>
            </a:pPr>
            <a:r>
              <a:rPr lang="en-US" dirty="0"/>
              <a:t>Carvedilol held? Next EGD due?</a:t>
            </a:r>
          </a:p>
          <a:p>
            <a:pPr lvl="1">
              <a:buFont typeface="Arial" panose="020B0604020202020204" pitchFamily="34" charset="0"/>
              <a:buChar char="•"/>
            </a:pPr>
            <a:r>
              <a:rPr lang="en-US" dirty="0"/>
              <a:t>Spontaneous bacterial peritonitis (SBP) prophylaxis needed?</a:t>
            </a:r>
          </a:p>
          <a:p>
            <a:pPr lvl="1">
              <a:buFont typeface="Arial" panose="020B0604020202020204" pitchFamily="34" charset="0"/>
              <a:buChar char="•"/>
            </a:pPr>
            <a:r>
              <a:rPr lang="en-US" dirty="0"/>
              <a:t>Hepatic encephalopathy controlled? Lactulose +/- rifaximin? Driving? </a:t>
            </a:r>
          </a:p>
          <a:p>
            <a:pPr>
              <a:buFont typeface="Wingdings" panose="05000000000000000000" pitchFamily="2" charset="2"/>
              <a:buChar char="Ø"/>
            </a:pPr>
            <a:r>
              <a:rPr lang="en-US" dirty="0"/>
              <a:t> </a:t>
            </a:r>
            <a:r>
              <a:rPr lang="en-US" b="1" dirty="0"/>
              <a:t>Preventative care!</a:t>
            </a:r>
          </a:p>
          <a:p>
            <a:pPr lvl="1">
              <a:buFont typeface="Arial" panose="020B0604020202020204" pitchFamily="34" charset="0"/>
              <a:buChar char="•"/>
            </a:pPr>
            <a:r>
              <a:rPr lang="en-US" dirty="0"/>
              <a:t>Vaccinations</a:t>
            </a:r>
          </a:p>
          <a:p>
            <a:pPr lvl="1">
              <a:buFont typeface="Arial" panose="020B0604020202020204" pitchFamily="34" charset="0"/>
              <a:buChar char="•"/>
            </a:pPr>
            <a:r>
              <a:rPr lang="en-US" dirty="0"/>
              <a:t>Movement and Nutrition</a:t>
            </a:r>
          </a:p>
          <a:p>
            <a:pPr lvl="1">
              <a:buFont typeface="Arial" panose="020B0604020202020204" pitchFamily="34" charset="0"/>
              <a:buChar char="•"/>
            </a:pPr>
            <a:r>
              <a:rPr lang="en-US" dirty="0"/>
              <a:t>Hepatocellular carcinoma surveillance</a:t>
            </a:r>
          </a:p>
          <a:p>
            <a:pPr lvl="1">
              <a:buFont typeface="Arial" panose="020B0604020202020204" pitchFamily="34" charset="0"/>
              <a:buChar char="•"/>
            </a:pPr>
            <a:r>
              <a:rPr lang="en-US" dirty="0"/>
              <a:t>Advanced directives / medical orders for scope of treatment (MOST)</a:t>
            </a:r>
          </a:p>
        </p:txBody>
      </p:sp>
      <p:sp>
        <p:nvSpPr>
          <p:cNvPr id="4" name="TextBox 3">
            <a:extLst>
              <a:ext uri="{FF2B5EF4-FFF2-40B4-BE49-F238E27FC236}">
                <a16:creationId xmlns:a16="http://schemas.microsoft.com/office/drawing/2014/main" id="{3EEA92FA-82F6-958F-5D7B-A5394366D193}"/>
              </a:ext>
            </a:extLst>
          </p:cNvPr>
          <p:cNvSpPr txBox="1"/>
          <p:nvPr/>
        </p:nvSpPr>
        <p:spPr>
          <a:xfrm>
            <a:off x="8850924" y="2907759"/>
            <a:ext cx="3092054" cy="1754326"/>
          </a:xfrm>
          <a:prstGeom prst="rect">
            <a:avLst/>
          </a:prstGeom>
          <a:noFill/>
          <a:ln>
            <a:solidFill>
              <a:srgbClr val="C00000"/>
            </a:solidFill>
          </a:ln>
        </p:spPr>
        <p:txBody>
          <a:bodyPr wrap="square" rtlCol="0">
            <a:spAutoFit/>
          </a:bodyPr>
          <a:lstStyle/>
          <a:p>
            <a:r>
              <a:rPr lang="en-US" b="1" dirty="0"/>
              <a:t>NSBB Contraindications:</a:t>
            </a:r>
          </a:p>
          <a:p>
            <a:endParaRPr lang="en-US" dirty="0"/>
          </a:p>
          <a:p>
            <a:pPr lvl="0"/>
            <a:r>
              <a:rPr lang="en-US" dirty="0"/>
              <a:t>Hyponatremia (&lt;130)</a:t>
            </a:r>
          </a:p>
          <a:p>
            <a:pPr lvl="0"/>
            <a:r>
              <a:rPr lang="en-US" dirty="0"/>
              <a:t>AKI or difficulty with diuresis</a:t>
            </a:r>
          </a:p>
          <a:p>
            <a:pPr lvl="0"/>
            <a:r>
              <a:rPr lang="en-US" dirty="0"/>
              <a:t>SBP &lt; 90 mmHg</a:t>
            </a:r>
          </a:p>
          <a:p>
            <a:pPr lvl="0"/>
            <a:r>
              <a:rPr lang="en-US" dirty="0"/>
              <a:t>Infection (</a:t>
            </a:r>
            <a:r>
              <a:rPr lang="en-US" dirty="0" err="1"/>
              <a:t>esp</a:t>
            </a:r>
            <a:r>
              <a:rPr lang="en-US" dirty="0"/>
              <a:t> SBP)</a:t>
            </a:r>
          </a:p>
        </p:txBody>
      </p:sp>
    </p:spTree>
    <p:extLst>
      <p:ext uri="{BB962C8B-B14F-4D97-AF65-F5344CB8AC3E}">
        <p14:creationId xmlns:p14="http://schemas.microsoft.com/office/powerpoint/2010/main" val="24426121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617D4D-CE44-B522-EBCF-CBB26AC948AD}"/>
              </a:ext>
            </a:extLst>
          </p:cNvPr>
          <p:cNvSpPr txBox="1"/>
          <p:nvPr/>
        </p:nvSpPr>
        <p:spPr>
          <a:xfrm>
            <a:off x="5920154" y="6400019"/>
            <a:ext cx="6096000" cy="369332"/>
          </a:xfrm>
          <a:prstGeom prst="rect">
            <a:avLst/>
          </a:prstGeom>
          <a:noFill/>
        </p:spPr>
        <p:txBody>
          <a:bodyPr wrap="square">
            <a:spAutoFit/>
          </a:bodyPr>
          <a:lstStyle/>
          <a:p>
            <a:pPr algn="r"/>
            <a:r>
              <a:rPr lang="en-US" dirty="0"/>
              <a:t>endoflifeoptionsnm.org</a:t>
            </a:r>
          </a:p>
        </p:txBody>
      </p:sp>
      <p:pic>
        <p:nvPicPr>
          <p:cNvPr id="5" name="Picture 4" descr="A medical information on a white background&#10;&#10;AI-generated content may be incorrect.">
            <a:extLst>
              <a:ext uri="{FF2B5EF4-FFF2-40B4-BE49-F238E27FC236}">
                <a16:creationId xmlns:a16="http://schemas.microsoft.com/office/drawing/2014/main" id="{62952B89-777C-6207-FC0B-E35ED0D3FB99}"/>
              </a:ext>
            </a:extLst>
          </p:cNvPr>
          <p:cNvPicPr>
            <a:picLocks noChangeAspect="1"/>
          </p:cNvPicPr>
          <p:nvPr/>
        </p:nvPicPr>
        <p:blipFill>
          <a:blip r:embed="rId2"/>
          <a:stretch>
            <a:fillRect/>
          </a:stretch>
        </p:blipFill>
        <p:spPr>
          <a:xfrm>
            <a:off x="2203939" y="0"/>
            <a:ext cx="8210525" cy="6313748"/>
          </a:xfrm>
          <a:prstGeom prst="rect">
            <a:avLst/>
          </a:prstGeom>
        </p:spPr>
      </p:pic>
    </p:spTree>
    <p:extLst>
      <p:ext uri="{BB962C8B-B14F-4D97-AF65-F5344CB8AC3E}">
        <p14:creationId xmlns:p14="http://schemas.microsoft.com/office/powerpoint/2010/main" val="2773178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634F80-1025-0C37-0808-E5C87E5E4EC1}"/>
              </a:ext>
            </a:extLst>
          </p:cNvPr>
          <p:cNvSpPr>
            <a:spLocks noGrp="1"/>
          </p:cNvSpPr>
          <p:nvPr>
            <p:ph idx="1"/>
          </p:nvPr>
        </p:nvSpPr>
        <p:spPr>
          <a:xfrm>
            <a:off x="6740768" y="1845734"/>
            <a:ext cx="4414911" cy="4023360"/>
          </a:xfrm>
        </p:spPr>
        <p:txBody>
          <a:bodyPr>
            <a:normAutofit fontScale="85000" lnSpcReduction="20000"/>
          </a:bodyPr>
          <a:lstStyle/>
          <a:p>
            <a:r>
              <a:rPr lang="en-US" b="1" dirty="0"/>
              <a:t>Vaccinations</a:t>
            </a:r>
          </a:p>
          <a:p>
            <a:r>
              <a:rPr lang="en-US" b="1" dirty="0"/>
              <a:t>Core liver-specific vaccines:</a:t>
            </a:r>
            <a:r>
              <a:rPr lang="en-US" dirty="0"/>
              <a:t> </a:t>
            </a:r>
          </a:p>
          <a:p>
            <a:pPr lvl="1"/>
            <a:r>
              <a:rPr lang="en-US" dirty="0"/>
              <a:t>HAV, HBV (if nonimmune)</a:t>
            </a:r>
          </a:p>
          <a:p>
            <a:br>
              <a:rPr lang="en-US" dirty="0"/>
            </a:br>
            <a:r>
              <a:rPr lang="en-US" b="1" dirty="0"/>
              <a:t>Respiratory protection:</a:t>
            </a:r>
            <a:r>
              <a:rPr lang="en-US" dirty="0"/>
              <a:t> </a:t>
            </a:r>
          </a:p>
          <a:p>
            <a:pPr lvl="1"/>
            <a:r>
              <a:rPr lang="en-US" dirty="0"/>
              <a:t>PCV20/PCV15+PPSV23 (PCV21)</a:t>
            </a:r>
          </a:p>
          <a:p>
            <a:pPr lvl="1"/>
            <a:r>
              <a:rPr lang="en-US" dirty="0"/>
              <a:t>Respiratory syncytial virus (RSV, 50+) </a:t>
            </a:r>
          </a:p>
          <a:p>
            <a:pPr lvl="1"/>
            <a:r>
              <a:rPr lang="en-US" dirty="0"/>
              <a:t>Annual influenza, COVID-19  </a:t>
            </a:r>
          </a:p>
          <a:p>
            <a:br>
              <a:rPr lang="en-US" dirty="0"/>
            </a:br>
            <a:r>
              <a:rPr lang="en-US" b="1" dirty="0"/>
              <a:t>Standard adult vaccines:</a:t>
            </a:r>
            <a:r>
              <a:rPr lang="en-US" dirty="0"/>
              <a:t> </a:t>
            </a:r>
          </a:p>
          <a:p>
            <a:pPr lvl="1"/>
            <a:r>
              <a:rPr lang="en-US" dirty="0"/>
              <a:t>Tdap/Td</a:t>
            </a:r>
          </a:p>
          <a:p>
            <a:pPr lvl="1"/>
            <a:r>
              <a:rPr lang="en-US" dirty="0"/>
              <a:t>recombinant zoster (e.g. Shingrix 19+ if immunocompromised)</a:t>
            </a:r>
          </a:p>
          <a:p>
            <a:pPr lvl="1"/>
            <a:r>
              <a:rPr lang="en-US" dirty="0"/>
              <a:t>MMR/Varicella (if nonimmune)</a:t>
            </a:r>
          </a:p>
          <a:p>
            <a:pPr lvl="1"/>
            <a:r>
              <a:rPr lang="en-US" dirty="0"/>
              <a:t>HPV (age-based)</a:t>
            </a:r>
          </a:p>
        </p:txBody>
      </p:sp>
      <p:sp>
        <p:nvSpPr>
          <p:cNvPr id="4" name="Content Placeholder 2">
            <a:extLst>
              <a:ext uri="{FF2B5EF4-FFF2-40B4-BE49-F238E27FC236}">
                <a16:creationId xmlns:a16="http://schemas.microsoft.com/office/drawing/2014/main" id="{466D3EBC-CE8B-E61E-6083-23DEEA2890B9}"/>
              </a:ext>
            </a:extLst>
          </p:cNvPr>
          <p:cNvSpPr txBox="1">
            <a:spLocks/>
          </p:cNvSpPr>
          <p:nvPr/>
        </p:nvSpPr>
        <p:spPr>
          <a:xfrm>
            <a:off x="949569" y="1845734"/>
            <a:ext cx="429768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en-US" sz="2400" dirty="0"/>
              <a:t> Infection is a major cause of decompensation, hospitalization, and death</a:t>
            </a:r>
          </a:p>
          <a:p>
            <a:pPr>
              <a:buFont typeface="Wingdings" panose="05000000000000000000" pitchFamily="2" charset="2"/>
              <a:buChar char="Ø"/>
            </a:pPr>
            <a:r>
              <a:rPr lang="en-US" sz="2400" dirty="0"/>
              <a:t> Pneumonia is the most common cause of infectious mortality in cirrhosis </a:t>
            </a:r>
          </a:p>
        </p:txBody>
      </p:sp>
      <p:sp>
        <p:nvSpPr>
          <p:cNvPr id="7" name="Title 1">
            <a:extLst>
              <a:ext uri="{FF2B5EF4-FFF2-40B4-BE49-F238E27FC236}">
                <a16:creationId xmlns:a16="http://schemas.microsoft.com/office/drawing/2014/main" id="{A553AAF8-2159-9284-F881-6D09E7D13FEF}"/>
              </a:ext>
            </a:extLst>
          </p:cNvPr>
          <p:cNvSpPr>
            <a:spLocks noGrp="1"/>
          </p:cNvSpPr>
          <p:nvPr>
            <p:ph type="title"/>
          </p:nvPr>
        </p:nvSpPr>
        <p:spPr>
          <a:xfrm>
            <a:off x="1097280" y="286603"/>
            <a:ext cx="10058400" cy="1450757"/>
          </a:xfrm>
        </p:spPr>
        <p:txBody>
          <a:bodyPr/>
          <a:lstStyle/>
          <a:p>
            <a:r>
              <a:rPr lang="en-US" dirty="0"/>
              <a:t>Infection management</a:t>
            </a:r>
          </a:p>
        </p:txBody>
      </p:sp>
      <p:sp>
        <p:nvSpPr>
          <p:cNvPr id="8" name="TextBox 7">
            <a:extLst>
              <a:ext uri="{FF2B5EF4-FFF2-40B4-BE49-F238E27FC236}">
                <a16:creationId xmlns:a16="http://schemas.microsoft.com/office/drawing/2014/main" id="{5ED9DAF8-50F4-6616-3B88-D884EE5B0A2C}"/>
              </a:ext>
            </a:extLst>
          </p:cNvPr>
          <p:cNvSpPr txBox="1"/>
          <p:nvPr/>
        </p:nvSpPr>
        <p:spPr>
          <a:xfrm>
            <a:off x="6096000" y="6386731"/>
            <a:ext cx="6096000" cy="369332"/>
          </a:xfrm>
          <a:prstGeom prst="rect">
            <a:avLst/>
          </a:prstGeom>
          <a:noFill/>
        </p:spPr>
        <p:txBody>
          <a:bodyPr wrap="square">
            <a:spAutoFit/>
          </a:bodyPr>
          <a:lstStyle/>
          <a:p>
            <a:pPr algn="r"/>
            <a:r>
              <a:rPr lang="en-US" dirty="0"/>
              <a:t>Atteberry et al. 2021 </a:t>
            </a:r>
            <a:r>
              <a:rPr lang="en-US" i="1" dirty="0"/>
              <a:t>J Gastroenterol Hepatol</a:t>
            </a:r>
            <a:endParaRPr lang="en-US" dirty="0"/>
          </a:p>
        </p:txBody>
      </p:sp>
      <p:sp>
        <p:nvSpPr>
          <p:cNvPr id="2" name="Rectangle 1">
            <a:extLst>
              <a:ext uri="{FF2B5EF4-FFF2-40B4-BE49-F238E27FC236}">
                <a16:creationId xmlns:a16="http://schemas.microsoft.com/office/drawing/2014/main" id="{4E6BE865-5A8E-665B-6B71-43629B4024BD}"/>
              </a:ext>
            </a:extLst>
          </p:cNvPr>
          <p:cNvSpPr/>
          <p:nvPr/>
        </p:nvSpPr>
        <p:spPr>
          <a:xfrm>
            <a:off x="6740768" y="1832956"/>
            <a:ext cx="4099028" cy="40233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20333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8E8C8-DBB5-7A8C-EAAF-F6764AB988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B4E739-02AF-0291-F85C-90ECC29560AD}"/>
              </a:ext>
            </a:extLst>
          </p:cNvPr>
          <p:cNvSpPr>
            <a:spLocks noGrp="1"/>
          </p:cNvSpPr>
          <p:nvPr>
            <p:ph idx="1"/>
          </p:nvPr>
        </p:nvSpPr>
        <p:spPr>
          <a:xfrm>
            <a:off x="6740768" y="1845734"/>
            <a:ext cx="4414911" cy="4023360"/>
          </a:xfrm>
        </p:spPr>
        <p:txBody>
          <a:bodyPr>
            <a:normAutofit fontScale="85000" lnSpcReduction="20000"/>
          </a:bodyPr>
          <a:lstStyle/>
          <a:p>
            <a:r>
              <a:rPr lang="en-US" b="1" dirty="0"/>
              <a:t>Vaccinations</a:t>
            </a:r>
          </a:p>
          <a:p>
            <a:r>
              <a:rPr lang="en-US" b="1" dirty="0"/>
              <a:t>Core liver-specific vaccines:</a:t>
            </a:r>
            <a:r>
              <a:rPr lang="en-US" dirty="0"/>
              <a:t> </a:t>
            </a:r>
          </a:p>
          <a:p>
            <a:pPr lvl="1"/>
            <a:r>
              <a:rPr lang="en-US" dirty="0"/>
              <a:t>HAV, HBV (if nonimmune)</a:t>
            </a:r>
          </a:p>
          <a:p>
            <a:br>
              <a:rPr lang="en-US" dirty="0"/>
            </a:br>
            <a:r>
              <a:rPr lang="en-US" b="1" dirty="0"/>
              <a:t>Respiratory protection:</a:t>
            </a:r>
            <a:r>
              <a:rPr lang="en-US" dirty="0"/>
              <a:t> </a:t>
            </a:r>
          </a:p>
          <a:p>
            <a:pPr lvl="1"/>
            <a:r>
              <a:rPr lang="en-US" dirty="0"/>
              <a:t>PCV20/PCV15+PPSV23 (PCV21 – </a:t>
            </a:r>
            <a:r>
              <a:rPr lang="en-US" b="1" u="sng" dirty="0"/>
              <a:t>no sero4!)</a:t>
            </a:r>
          </a:p>
          <a:p>
            <a:pPr lvl="1"/>
            <a:r>
              <a:rPr lang="en-US" dirty="0"/>
              <a:t>Respiratory syncytial virus (RSV, 50+) </a:t>
            </a:r>
          </a:p>
          <a:p>
            <a:pPr lvl="1"/>
            <a:r>
              <a:rPr lang="en-US" dirty="0"/>
              <a:t>Annual influenza, COVID-19  </a:t>
            </a:r>
          </a:p>
          <a:p>
            <a:br>
              <a:rPr lang="en-US" dirty="0"/>
            </a:br>
            <a:r>
              <a:rPr lang="en-US" b="1" dirty="0"/>
              <a:t>Standard adult vaccines:</a:t>
            </a:r>
            <a:r>
              <a:rPr lang="en-US" dirty="0"/>
              <a:t> </a:t>
            </a:r>
          </a:p>
          <a:p>
            <a:pPr lvl="1"/>
            <a:r>
              <a:rPr lang="en-US" dirty="0"/>
              <a:t>Tdap/Td</a:t>
            </a:r>
          </a:p>
          <a:p>
            <a:pPr lvl="1"/>
            <a:r>
              <a:rPr lang="en-US" dirty="0"/>
              <a:t>recombinant zoster (e.g. Shingrix 19+ if immunocompromised)</a:t>
            </a:r>
          </a:p>
          <a:p>
            <a:pPr lvl="1"/>
            <a:r>
              <a:rPr lang="en-US" dirty="0"/>
              <a:t>MMR/Varicella (if nonimmune)</a:t>
            </a:r>
          </a:p>
          <a:p>
            <a:pPr lvl="1"/>
            <a:r>
              <a:rPr lang="en-US" dirty="0"/>
              <a:t>HPV (age-based)</a:t>
            </a:r>
          </a:p>
        </p:txBody>
      </p:sp>
      <p:sp>
        <p:nvSpPr>
          <p:cNvPr id="4" name="Content Placeholder 2">
            <a:extLst>
              <a:ext uri="{FF2B5EF4-FFF2-40B4-BE49-F238E27FC236}">
                <a16:creationId xmlns:a16="http://schemas.microsoft.com/office/drawing/2014/main" id="{BDA1630C-C971-4F3F-88D3-A424C429E0E7}"/>
              </a:ext>
            </a:extLst>
          </p:cNvPr>
          <p:cNvSpPr txBox="1">
            <a:spLocks/>
          </p:cNvSpPr>
          <p:nvPr/>
        </p:nvSpPr>
        <p:spPr>
          <a:xfrm>
            <a:off x="949569" y="1845734"/>
            <a:ext cx="429768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en-US" sz="2400" dirty="0"/>
              <a:t> Infection is a major cause of decompensation, hospitalization, and death</a:t>
            </a:r>
          </a:p>
          <a:p>
            <a:pPr>
              <a:buFont typeface="Wingdings" panose="05000000000000000000" pitchFamily="2" charset="2"/>
              <a:buChar char="Ø"/>
            </a:pPr>
            <a:r>
              <a:rPr lang="en-US" sz="2400" dirty="0"/>
              <a:t> Pneumonia is the most common cause of infectious mortality in cirrhosis </a:t>
            </a:r>
          </a:p>
        </p:txBody>
      </p:sp>
      <p:sp>
        <p:nvSpPr>
          <p:cNvPr id="7" name="Title 1">
            <a:extLst>
              <a:ext uri="{FF2B5EF4-FFF2-40B4-BE49-F238E27FC236}">
                <a16:creationId xmlns:a16="http://schemas.microsoft.com/office/drawing/2014/main" id="{0AB6ABE9-B080-C6CA-48BD-322F72667AB6}"/>
              </a:ext>
            </a:extLst>
          </p:cNvPr>
          <p:cNvSpPr>
            <a:spLocks noGrp="1"/>
          </p:cNvSpPr>
          <p:nvPr>
            <p:ph type="title"/>
          </p:nvPr>
        </p:nvSpPr>
        <p:spPr>
          <a:xfrm>
            <a:off x="1097280" y="286603"/>
            <a:ext cx="10058400" cy="1450757"/>
          </a:xfrm>
        </p:spPr>
        <p:txBody>
          <a:bodyPr/>
          <a:lstStyle/>
          <a:p>
            <a:r>
              <a:rPr lang="en-US" dirty="0"/>
              <a:t>Infection management</a:t>
            </a:r>
          </a:p>
        </p:txBody>
      </p:sp>
      <p:sp>
        <p:nvSpPr>
          <p:cNvPr id="8" name="TextBox 7">
            <a:extLst>
              <a:ext uri="{FF2B5EF4-FFF2-40B4-BE49-F238E27FC236}">
                <a16:creationId xmlns:a16="http://schemas.microsoft.com/office/drawing/2014/main" id="{8A5F497A-CF76-031D-7CCA-25500614CAE8}"/>
              </a:ext>
            </a:extLst>
          </p:cNvPr>
          <p:cNvSpPr txBox="1"/>
          <p:nvPr/>
        </p:nvSpPr>
        <p:spPr>
          <a:xfrm>
            <a:off x="6096000" y="6386731"/>
            <a:ext cx="6096000" cy="369332"/>
          </a:xfrm>
          <a:prstGeom prst="rect">
            <a:avLst/>
          </a:prstGeom>
          <a:noFill/>
        </p:spPr>
        <p:txBody>
          <a:bodyPr wrap="square">
            <a:spAutoFit/>
          </a:bodyPr>
          <a:lstStyle/>
          <a:p>
            <a:pPr algn="r"/>
            <a:r>
              <a:rPr lang="en-US" dirty="0"/>
              <a:t>Atteberry et al. 2021 </a:t>
            </a:r>
            <a:r>
              <a:rPr lang="en-US" i="1" dirty="0"/>
              <a:t>J Gastroenterol Hepatol</a:t>
            </a:r>
            <a:endParaRPr lang="en-US" dirty="0"/>
          </a:p>
        </p:txBody>
      </p:sp>
    </p:spTree>
    <p:extLst>
      <p:ext uri="{BB962C8B-B14F-4D97-AF65-F5344CB8AC3E}">
        <p14:creationId xmlns:p14="http://schemas.microsoft.com/office/powerpoint/2010/main" val="18095376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8FCAE-5EFE-14BD-E66C-8377724A87AA}"/>
              </a:ext>
            </a:extLst>
          </p:cNvPr>
          <p:cNvSpPr>
            <a:spLocks noGrp="1"/>
          </p:cNvSpPr>
          <p:nvPr>
            <p:ph type="title"/>
          </p:nvPr>
        </p:nvSpPr>
        <p:spPr/>
        <p:txBody>
          <a:bodyPr/>
          <a:lstStyle/>
          <a:p>
            <a:r>
              <a:rPr lang="en-US" dirty="0"/>
              <a:t>Nutrition</a:t>
            </a:r>
          </a:p>
        </p:txBody>
      </p:sp>
      <p:sp>
        <p:nvSpPr>
          <p:cNvPr id="3" name="Content Placeholder 2">
            <a:extLst>
              <a:ext uri="{FF2B5EF4-FFF2-40B4-BE49-F238E27FC236}">
                <a16:creationId xmlns:a16="http://schemas.microsoft.com/office/drawing/2014/main" id="{96AE6CF0-1CA5-8587-B675-187825D88D5B}"/>
              </a:ext>
            </a:extLst>
          </p:cNvPr>
          <p:cNvSpPr>
            <a:spLocks noGrp="1"/>
          </p:cNvSpPr>
          <p:nvPr>
            <p:ph idx="1"/>
          </p:nvPr>
        </p:nvSpPr>
        <p:spPr/>
        <p:txBody>
          <a:bodyPr/>
          <a:lstStyle/>
          <a:p>
            <a:pPr>
              <a:buFont typeface="Wingdings" panose="05000000000000000000" pitchFamily="2" charset="2"/>
              <a:buChar char="Ø"/>
            </a:pPr>
            <a:r>
              <a:rPr lang="en-US" dirty="0"/>
              <a:t> Malnutrition, frailty, and sarcopenia are common in patients with cirrhosis</a:t>
            </a:r>
          </a:p>
          <a:p>
            <a:pPr marL="0" indent="0">
              <a:buNone/>
            </a:pPr>
            <a:r>
              <a:rPr lang="en-US" dirty="0"/>
              <a:t>	Disease-specific: fat soluble vitamins (ADEK), healthy calorie displacement (MASLD/ALD)</a:t>
            </a:r>
          </a:p>
          <a:p>
            <a:pPr marL="0" indent="0">
              <a:buNone/>
            </a:pPr>
            <a:r>
              <a:rPr lang="en-US" dirty="0"/>
              <a:t>	Protein deficient</a:t>
            </a:r>
          </a:p>
          <a:p>
            <a:pPr>
              <a:buFont typeface="Wingdings" panose="05000000000000000000" pitchFamily="2" charset="2"/>
              <a:buChar char="Ø"/>
            </a:pPr>
            <a:r>
              <a:rPr lang="en-US" dirty="0"/>
              <a:t> Frailty has been strongly associated with mortality </a:t>
            </a:r>
          </a:p>
        </p:txBody>
      </p:sp>
      <p:pic>
        <p:nvPicPr>
          <p:cNvPr id="6" name="Picture 5" descr="A green circle with black text&#10;&#10;AI-generated content may be incorrect.">
            <a:extLst>
              <a:ext uri="{FF2B5EF4-FFF2-40B4-BE49-F238E27FC236}">
                <a16:creationId xmlns:a16="http://schemas.microsoft.com/office/drawing/2014/main" id="{0D470B48-BA41-C9E2-520C-25E612A9E5A4}"/>
              </a:ext>
            </a:extLst>
          </p:cNvPr>
          <p:cNvPicPr>
            <a:picLocks noChangeAspect="1"/>
          </p:cNvPicPr>
          <p:nvPr/>
        </p:nvPicPr>
        <p:blipFill>
          <a:blip r:embed="rId3"/>
          <a:stretch>
            <a:fillRect/>
          </a:stretch>
        </p:blipFill>
        <p:spPr>
          <a:xfrm>
            <a:off x="8571688" y="2672862"/>
            <a:ext cx="3374055" cy="3640628"/>
          </a:xfrm>
          <a:prstGeom prst="rect">
            <a:avLst/>
          </a:prstGeom>
        </p:spPr>
      </p:pic>
      <p:sp>
        <p:nvSpPr>
          <p:cNvPr id="10" name="TextBox 9">
            <a:extLst>
              <a:ext uri="{FF2B5EF4-FFF2-40B4-BE49-F238E27FC236}">
                <a16:creationId xmlns:a16="http://schemas.microsoft.com/office/drawing/2014/main" id="{3775F109-4240-A42A-4A6E-AA271D441058}"/>
              </a:ext>
            </a:extLst>
          </p:cNvPr>
          <p:cNvSpPr txBox="1"/>
          <p:nvPr/>
        </p:nvSpPr>
        <p:spPr>
          <a:xfrm>
            <a:off x="5990492" y="6386731"/>
            <a:ext cx="6096000" cy="369332"/>
          </a:xfrm>
          <a:prstGeom prst="rect">
            <a:avLst/>
          </a:prstGeom>
          <a:noFill/>
        </p:spPr>
        <p:txBody>
          <a:bodyPr wrap="square">
            <a:spAutoFit/>
          </a:bodyPr>
          <a:lstStyle/>
          <a:p>
            <a:pPr algn="r"/>
            <a:r>
              <a:rPr lang="en-US" dirty="0"/>
              <a:t>Lai et al 2021 </a:t>
            </a:r>
            <a:r>
              <a:rPr lang="en-US" i="1" dirty="0"/>
              <a:t>Hep</a:t>
            </a:r>
            <a:endParaRPr lang="en-US" dirty="0"/>
          </a:p>
        </p:txBody>
      </p:sp>
    </p:spTree>
    <p:extLst>
      <p:ext uri="{BB962C8B-B14F-4D97-AF65-F5344CB8AC3E}">
        <p14:creationId xmlns:p14="http://schemas.microsoft.com/office/powerpoint/2010/main" val="7040649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weight and exercise toolbox&#10;&#10;AI-generated content may be incorrect.">
            <a:extLst>
              <a:ext uri="{FF2B5EF4-FFF2-40B4-BE49-F238E27FC236}">
                <a16:creationId xmlns:a16="http://schemas.microsoft.com/office/drawing/2014/main" id="{945217A5-5512-3291-BD4B-B20B4DF861D6}"/>
              </a:ext>
            </a:extLst>
          </p:cNvPr>
          <p:cNvPicPr>
            <a:picLocks noChangeAspect="1"/>
          </p:cNvPicPr>
          <p:nvPr/>
        </p:nvPicPr>
        <p:blipFill>
          <a:blip r:embed="rId3"/>
          <a:srcRect t="19658"/>
          <a:stretch>
            <a:fillRect/>
          </a:stretch>
        </p:blipFill>
        <p:spPr>
          <a:xfrm>
            <a:off x="1278466" y="480646"/>
            <a:ext cx="9635067" cy="5509846"/>
          </a:xfrm>
          <a:prstGeom prst="rect">
            <a:avLst/>
          </a:prstGeom>
          <a:ln>
            <a:solidFill>
              <a:schemeClr val="tx1"/>
            </a:solidFill>
          </a:ln>
        </p:spPr>
      </p:pic>
    </p:spTree>
    <p:extLst>
      <p:ext uri="{BB962C8B-B14F-4D97-AF65-F5344CB8AC3E}">
        <p14:creationId xmlns:p14="http://schemas.microsoft.com/office/powerpoint/2010/main" val="22564497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2A485-9892-B691-F128-88E5A1FCB0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C254D-82D3-062D-B600-2999CEB3C2F1}"/>
              </a:ext>
            </a:extLst>
          </p:cNvPr>
          <p:cNvSpPr>
            <a:spLocks noGrp="1"/>
          </p:cNvSpPr>
          <p:nvPr>
            <p:ph type="title"/>
          </p:nvPr>
        </p:nvSpPr>
        <p:spPr>
          <a:xfrm>
            <a:off x="0" y="35460"/>
            <a:ext cx="10515600" cy="1325563"/>
          </a:xfrm>
        </p:spPr>
        <p:txBody>
          <a:bodyPr>
            <a:normAutofit fontScale="90000"/>
          </a:bodyPr>
          <a:lstStyle/>
          <a:p>
            <a:r>
              <a:rPr lang="en-US" sz="5400" dirty="0"/>
              <a:t>Hepatocellular carcinoma surveillance</a:t>
            </a:r>
          </a:p>
        </p:txBody>
      </p:sp>
      <p:pic>
        <p:nvPicPr>
          <p:cNvPr id="7" name="Picture 6">
            <a:extLst>
              <a:ext uri="{FF2B5EF4-FFF2-40B4-BE49-F238E27FC236}">
                <a16:creationId xmlns:a16="http://schemas.microsoft.com/office/drawing/2014/main" id="{59C8892A-8C91-9101-DB29-098259953D89}"/>
              </a:ext>
            </a:extLst>
          </p:cNvPr>
          <p:cNvPicPr>
            <a:picLocks noChangeAspect="1"/>
          </p:cNvPicPr>
          <p:nvPr/>
        </p:nvPicPr>
        <p:blipFill>
          <a:blip r:embed="rId3"/>
          <a:stretch>
            <a:fillRect/>
          </a:stretch>
        </p:blipFill>
        <p:spPr>
          <a:xfrm>
            <a:off x="849768" y="1573665"/>
            <a:ext cx="1415453" cy="1116714"/>
          </a:xfrm>
          <a:prstGeom prst="rect">
            <a:avLst/>
          </a:prstGeom>
        </p:spPr>
      </p:pic>
      <p:pic>
        <p:nvPicPr>
          <p:cNvPr id="9" name="Picture 8">
            <a:extLst>
              <a:ext uri="{FF2B5EF4-FFF2-40B4-BE49-F238E27FC236}">
                <a16:creationId xmlns:a16="http://schemas.microsoft.com/office/drawing/2014/main" id="{9AB73829-F030-0CD4-8617-929C8589D9D6}"/>
              </a:ext>
            </a:extLst>
          </p:cNvPr>
          <p:cNvPicPr>
            <a:picLocks noChangeAspect="1"/>
          </p:cNvPicPr>
          <p:nvPr/>
        </p:nvPicPr>
        <p:blipFill>
          <a:blip r:embed="rId4"/>
          <a:stretch>
            <a:fillRect/>
          </a:stretch>
        </p:blipFill>
        <p:spPr>
          <a:xfrm>
            <a:off x="836557" y="2774036"/>
            <a:ext cx="1335055" cy="985227"/>
          </a:xfrm>
          <a:prstGeom prst="rect">
            <a:avLst/>
          </a:prstGeom>
        </p:spPr>
      </p:pic>
      <p:pic>
        <p:nvPicPr>
          <p:cNvPr id="11" name="Picture 10">
            <a:extLst>
              <a:ext uri="{FF2B5EF4-FFF2-40B4-BE49-F238E27FC236}">
                <a16:creationId xmlns:a16="http://schemas.microsoft.com/office/drawing/2014/main" id="{23186DCE-C492-540A-5156-4EFAC12FB1C6}"/>
              </a:ext>
            </a:extLst>
          </p:cNvPr>
          <p:cNvPicPr>
            <a:picLocks noChangeAspect="1"/>
          </p:cNvPicPr>
          <p:nvPr/>
        </p:nvPicPr>
        <p:blipFill>
          <a:blip r:embed="rId5"/>
          <a:stretch>
            <a:fillRect/>
          </a:stretch>
        </p:blipFill>
        <p:spPr>
          <a:xfrm>
            <a:off x="645565" y="3933093"/>
            <a:ext cx="1618502" cy="1079001"/>
          </a:xfrm>
          <a:prstGeom prst="rect">
            <a:avLst/>
          </a:prstGeom>
        </p:spPr>
      </p:pic>
      <p:pic>
        <p:nvPicPr>
          <p:cNvPr id="13" name="Picture 12">
            <a:extLst>
              <a:ext uri="{FF2B5EF4-FFF2-40B4-BE49-F238E27FC236}">
                <a16:creationId xmlns:a16="http://schemas.microsoft.com/office/drawing/2014/main" id="{7D922CB5-7B1B-B68B-0383-B45FB9C60D39}"/>
              </a:ext>
            </a:extLst>
          </p:cNvPr>
          <p:cNvPicPr>
            <a:picLocks noChangeAspect="1"/>
          </p:cNvPicPr>
          <p:nvPr/>
        </p:nvPicPr>
        <p:blipFill>
          <a:blip r:embed="rId6"/>
          <a:stretch>
            <a:fillRect/>
          </a:stretch>
        </p:blipFill>
        <p:spPr>
          <a:xfrm>
            <a:off x="756160" y="5232747"/>
            <a:ext cx="1487727" cy="1053193"/>
          </a:xfrm>
          <a:prstGeom prst="rect">
            <a:avLst/>
          </a:prstGeom>
        </p:spPr>
      </p:pic>
      <p:sp>
        <p:nvSpPr>
          <p:cNvPr id="15" name="TextBox 14">
            <a:extLst>
              <a:ext uri="{FF2B5EF4-FFF2-40B4-BE49-F238E27FC236}">
                <a16:creationId xmlns:a16="http://schemas.microsoft.com/office/drawing/2014/main" id="{D9F6F848-200C-4BFB-6285-F5439D930A0A}"/>
              </a:ext>
            </a:extLst>
          </p:cNvPr>
          <p:cNvSpPr txBox="1"/>
          <p:nvPr/>
        </p:nvSpPr>
        <p:spPr>
          <a:xfrm>
            <a:off x="5930686" y="6267225"/>
            <a:ext cx="6261314" cy="646331"/>
          </a:xfrm>
          <a:prstGeom prst="rect">
            <a:avLst/>
          </a:prstGeom>
          <a:noFill/>
        </p:spPr>
        <p:txBody>
          <a:bodyPr wrap="square">
            <a:spAutoFit/>
          </a:bodyPr>
          <a:lstStyle/>
          <a:p>
            <a:pPr algn="r"/>
            <a:r>
              <a:rPr lang="en-US" dirty="0"/>
              <a:t>Singal et al. 2023. </a:t>
            </a:r>
            <a:r>
              <a:rPr lang="en-US" i="1" dirty="0"/>
              <a:t>Hepatology</a:t>
            </a:r>
            <a:endParaRPr lang="en-US" dirty="0"/>
          </a:p>
          <a:p>
            <a:pPr algn="r"/>
            <a:r>
              <a:rPr lang="en-US" dirty="0" err="1"/>
              <a:t>Llovet</a:t>
            </a:r>
            <a:r>
              <a:rPr lang="en-US" dirty="0"/>
              <a:t> et al. 2021. </a:t>
            </a:r>
            <a:r>
              <a:rPr lang="en-US" i="1" dirty="0"/>
              <a:t>Nat Rev Dis Primer</a:t>
            </a:r>
            <a:endParaRPr lang="en-US" dirty="0"/>
          </a:p>
        </p:txBody>
      </p:sp>
      <p:sp>
        <p:nvSpPr>
          <p:cNvPr id="16" name="TextBox 15">
            <a:extLst>
              <a:ext uri="{FF2B5EF4-FFF2-40B4-BE49-F238E27FC236}">
                <a16:creationId xmlns:a16="http://schemas.microsoft.com/office/drawing/2014/main" id="{C2EF7430-5B3A-D451-B877-8A3682173717}"/>
              </a:ext>
            </a:extLst>
          </p:cNvPr>
          <p:cNvSpPr txBox="1"/>
          <p:nvPr/>
        </p:nvSpPr>
        <p:spPr>
          <a:xfrm>
            <a:off x="127861" y="6460567"/>
            <a:ext cx="6261314" cy="369332"/>
          </a:xfrm>
          <a:prstGeom prst="rect">
            <a:avLst/>
          </a:prstGeom>
          <a:noFill/>
        </p:spPr>
        <p:txBody>
          <a:bodyPr wrap="square">
            <a:spAutoFit/>
          </a:bodyPr>
          <a:lstStyle/>
          <a:p>
            <a:r>
              <a:rPr lang="en-US" dirty="0" err="1"/>
              <a:t>BioRender</a:t>
            </a:r>
            <a:endParaRPr lang="en-US" dirty="0"/>
          </a:p>
        </p:txBody>
      </p:sp>
      <p:cxnSp>
        <p:nvCxnSpPr>
          <p:cNvPr id="33" name="Straight Arrow Connector 32">
            <a:extLst>
              <a:ext uri="{FF2B5EF4-FFF2-40B4-BE49-F238E27FC236}">
                <a16:creationId xmlns:a16="http://schemas.microsoft.com/office/drawing/2014/main" id="{7C0A4511-8A78-566A-4471-97DA3E8A57E7}"/>
              </a:ext>
            </a:extLst>
          </p:cNvPr>
          <p:cNvCxnSpPr/>
          <p:nvPr/>
        </p:nvCxnSpPr>
        <p:spPr>
          <a:xfrm>
            <a:off x="457518" y="1303632"/>
            <a:ext cx="0" cy="4970306"/>
          </a:xfrm>
          <a:prstGeom prst="straightConnector1">
            <a:avLst/>
          </a:prstGeom>
          <a:ln w="92075">
            <a:gradFill>
              <a:gsLst>
                <a:gs pos="0">
                  <a:schemeClr val="accent1">
                    <a:lumMod val="5000"/>
                    <a:lumOff val="95000"/>
                  </a:schemeClr>
                </a:gs>
                <a:gs pos="100000">
                  <a:srgbClr val="FF0000"/>
                </a:gs>
                <a:gs pos="26000">
                  <a:schemeClr val="accent2">
                    <a:lumMod val="60000"/>
                    <a:lumOff val="40000"/>
                  </a:schemeClr>
                </a:gs>
                <a:gs pos="51000">
                  <a:srgbClr val="D56072"/>
                </a:gs>
                <a:gs pos="76000">
                  <a:srgbClr val="FF0000"/>
                </a:gs>
              </a:gsLst>
              <a:lin ang="5400000" scaled="1"/>
            </a:gra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82496E7-2A37-3D86-4A92-36FC07D4DC59}"/>
              </a:ext>
            </a:extLst>
          </p:cNvPr>
          <p:cNvSpPr txBox="1"/>
          <p:nvPr/>
        </p:nvSpPr>
        <p:spPr>
          <a:xfrm>
            <a:off x="4050436" y="2108748"/>
            <a:ext cx="7764175" cy="3139321"/>
          </a:xfrm>
          <a:prstGeom prst="rect">
            <a:avLst/>
          </a:prstGeom>
          <a:solidFill>
            <a:schemeClr val="bg1"/>
          </a:solidFill>
          <a:ln>
            <a:solidFill>
              <a:schemeClr val="accent1">
                <a:shade val="15000"/>
              </a:schemeClr>
            </a:solidFill>
          </a:ln>
        </p:spPr>
        <p:txBody>
          <a:bodyPr wrap="square" rtlCol="0">
            <a:spAutoFit/>
          </a:bodyPr>
          <a:lstStyle/>
          <a:p>
            <a:endParaRPr lang="en-US" b="1" dirty="0"/>
          </a:p>
          <a:p>
            <a:r>
              <a:rPr lang="en-US" b="1" dirty="0"/>
              <a:t>Liver Ultrasound every 6 months, paired with serum AFP </a:t>
            </a:r>
            <a:r>
              <a:rPr lang="en-US" dirty="0"/>
              <a:t>for best sensitivity </a:t>
            </a:r>
          </a:p>
          <a:p>
            <a:endParaRPr lang="en-US" dirty="0"/>
          </a:p>
          <a:p>
            <a:r>
              <a:rPr lang="en-US" b="1" dirty="0"/>
              <a:t>≥1.0% per year incidence</a:t>
            </a:r>
            <a:r>
              <a:rPr lang="en-US" dirty="0"/>
              <a:t>: Sufficient to warrant surveillance, cost-effectiveness</a:t>
            </a:r>
          </a:p>
          <a:p>
            <a:r>
              <a:rPr lang="en-US" dirty="0"/>
              <a:t>	Child-Pugh A–B cirrhosis, any etiology</a:t>
            </a:r>
          </a:p>
          <a:p>
            <a:r>
              <a:rPr lang="en-US" dirty="0"/>
              <a:t>	Child-Pugh C cirrhosis, transplant candidate</a:t>
            </a:r>
          </a:p>
          <a:p>
            <a:r>
              <a:rPr lang="en-US" dirty="0"/>
              <a:t>	Non-cirrhotic chronic hepatitis B (Special Populations)</a:t>
            </a:r>
          </a:p>
          <a:p>
            <a:r>
              <a:rPr lang="en-US" dirty="0"/>
              <a:t>	Unclear: Stage 3 Fibrosis in HCV, Non-cirrhotic MASLD</a:t>
            </a:r>
          </a:p>
          <a:p>
            <a:endParaRPr lang="en-US" dirty="0"/>
          </a:p>
        </p:txBody>
      </p:sp>
    </p:spTree>
    <p:extLst>
      <p:ext uri="{BB962C8B-B14F-4D97-AF65-F5344CB8AC3E}">
        <p14:creationId xmlns:p14="http://schemas.microsoft.com/office/powerpoint/2010/main" val="16084609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hart&#10;&#10;AI-generated content may be incorrect.">
            <a:extLst>
              <a:ext uri="{FF2B5EF4-FFF2-40B4-BE49-F238E27FC236}">
                <a16:creationId xmlns:a16="http://schemas.microsoft.com/office/drawing/2014/main" id="{D7188748-CCCA-D399-8437-61C3BD55E153}"/>
              </a:ext>
            </a:extLst>
          </p:cNvPr>
          <p:cNvPicPr>
            <a:picLocks noChangeAspect="1"/>
          </p:cNvPicPr>
          <p:nvPr/>
        </p:nvPicPr>
        <p:blipFill>
          <a:blip r:embed="rId3"/>
          <a:stretch>
            <a:fillRect/>
          </a:stretch>
        </p:blipFill>
        <p:spPr>
          <a:xfrm>
            <a:off x="2555862" y="3522304"/>
            <a:ext cx="8234597" cy="2611350"/>
          </a:xfrm>
          <a:prstGeom prst="rect">
            <a:avLst/>
          </a:prstGeom>
        </p:spPr>
      </p:pic>
      <p:pic>
        <p:nvPicPr>
          <p:cNvPr id="3" name="Picture 2">
            <a:extLst>
              <a:ext uri="{FF2B5EF4-FFF2-40B4-BE49-F238E27FC236}">
                <a16:creationId xmlns:a16="http://schemas.microsoft.com/office/drawing/2014/main" id="{5AFD4322-5238-D518-B25B-275704636434}"/>
              </a:ext>
            </a:extLst>
          </p:cNvPr>
          <p:cNvPicPr>
            <a:picLocks noChangeAspect="1"/>
          </p:cNvPicPr>
          <p:nvPr/>
        </p:nvPicPr>
        <p:blipFill>
          <a:blip r:embed="rId4"/>
          <a:stretch>
            <a:fillRect/>
          </a:stretch>
        </p:blipFill>
        <p:spPr>
          <a:xfrm>
            <a:off x="3779128" y="572060"/>
            <a:ext cx="2525296" cy="2074925"/>
          </a:xfrm>
          <a:prstGeom prst="rect">
            <a:avLst/>
          </a:prstGeom>
        </p:spPr>
      </p:pic>
      <p:sp>
        <p:nvSpPr>
          <p:cNvPr id="4" name="TextBox 3">
            <a:extLst>
              <a:ext uri="{FF2B5EF4-FFF2-40B4-BE49-F238E27FC236}">
                <a16:creationId xmlns:a16="http://schemas.microsoft.com/office/drawing/2014/main" id="{806C1F66-FF2E-DB1A-3EB4-C37D754A9C3E}"/>
              </a:ext>
            </a:extLst>
          </p:cNvPr>
          <p:cNvSpPr txBox="1"/>
          <p:nvPr/>
        </p:nvSpPr>
        <p:spPr>
          <a:xfrm>
            <a:off x="4335433" y="2644004"/>
            <a:ext cx="1781423" cy="369332"/>
          </a:xfrm>
          <a:prstGeom prst="rect">
            <a:avLst/>
          </a:prstGeom>
          <a:noFill/>
        </p:spPr>
        <p:txBody>
          <a:bodyPr wrap="square">
            <a:spAutoFit/>
          </a:bodyPr>
          <a:lstStyle/>
          <a:p>
            <a:r>
              <a:rPr lang="en-US" sz="1800" dirty="0"/>
              <a:t>Arterial phase</a:t>
            </a:r>
            <a:endParaRPr lang="en-US" dirty="0"/>
          </a:p>
        </p:txBody>
      </p:sp>
      <p:cxnSp>
        <p:nvCxnSpPr>
          <p:cNvPr id="5" name="Straight Arrow Connector 4">
            <a:extLst>
              <a:ext uri="{FF2B5EF4-FFF2-40B4-BE49-F238E27FC236}">
                <a16:creationId xmlns:a16="http://schemas.microsoft.com/office/drawing/2014/main" id="{EFD3F035-5F3B-4907-6E52-A0196A776D82}"/>
              </a:ext>
            </a:extLst>
          </p:cNvPr>
          <p:cNvCxnSpPr/>
          <p:nvPr/>
        </p:nvCxnSpPr>
        <p:spPr>
          <a:xfrm flipH="1">
            <a:off x="5282026" y="315861"/>
            <a:ext cx="1201982" cy="51350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2EBDF56-1719-03A6-F039-242CCADA188E}"/>
              </a:ext>
            </a:extLst>
          </p:cNvPr>
          <p:cNvPicPr>
            <a:picLocks noChangeAspect="1"/>
          </p:cNvPicPr>
          <p:nvPr/>
        </p:nvPicPr>
        <p:blipFill>
          <a:blip r:embed="rId5"/>
          <a:stretch>
            <a:fillRect/>
          </a:stretch>
        </p:blipFill>
        <p:spPr>
          <a:xfrm>
            <a:off x="6460671" y="579045"/>
            <a:ext cx="2580628" cy="2076271"/>
          </a:xfrm>
          <a:prstGeom prst="rect">
            <a:avLst/>
          </a:prstGeom>
        </p:spPr>
      </p:pic>
      <p:sp>
        <p:nvSpPr>
          <p:cNvPr id="7" name="TextBox 6">
            <a:extLst>
              <a:ext uri="{FF2B5EF4-FFF2-40B4-BE49-F238E27FC236}">
                <a16:creationId xmlns:a16="http://schemas.microsoft.com/office/drawing/2014/main" id="{481744CB-81E2-2DE3-6A3E-6B432AFA401C}"/>
              </a:ext>
            </a:extLst>
          </p:cNvPr>
          <p:cNvSpPr txBox="1"/>
          <p:nvPr/>
        </p:nvSpPr>
        <p:spPr>
          <a:xfrm>
            <a:off x="6673161" y="2646186"/>
            <a:ext cx="2161534" cy="369332"/>
          </a:xfrm>
          <a:prstGeom prst="rect">
            <a:avLst/>
          </a:prstGeom>
          <a:noFill/>
        </p:spPr>
        <p:txBody>
          <a:bodyPr wrap="square">
            <a:spAutoFit/>
          </a:bodyPr>
          <a:lstStyle/>
          <a:p>
            <a:pPr algn="ctr"/>
            <a:r>
              <a:rPr lang="en-US" sz="1800" dirty="0"/>
              <a:t>Portal venous phase</a:t>
            </a:r>
            <a:endParaRPr lang="en-US" dirty="0"/>
          </a:p>
        </p:txBody>
      </p:sp>
      <p:cxnSp>
        <p:nvCxnSpPr>
          <p:cNvPr id="8" name="Straight Arrow Connector 7">
            <a:extLst>
              <a:ext uri="{FF2B5EF4-FFF2-40B4-BE49-F238E27FC236}">
                <a16:creationId xmlns:a16="http://schemas.microsoft.com/office/drawing/2014/main" id="{BD882609-C68C-33AC-DE90-9E12E9D7AF1A}"/>
              </a:ext>
            </a:extLst>
          </p:cNvPr>
          <p:cNvCxnSpPr/>
          <p:nvPr/>
        </p:nvCxnSpPr>
        <p:spPr>
          <a:xfrm flipH="1">
            <a:off x="7952766" y="288381"/>
            <a:ext cx="1201982" cy="51350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A00214D-C7E6-D864-C670-13AD2521CF43}"/>
              </a:ext>
            </a:extLst>
          </p:cNvPr>
          <p:cNvSpPr txBox="1"/>
          <p:nvPr/>
        </p:nvSpPr>
        <p:spPr>
          <a:xfrm>
            <a:off x="5930686" y="6230795"/>
            <a:ext cx="6261314" cy="646331"/>
          </a:xfrm>
          <a:prstGeom prst="rect">
            <a:avLst/>
          </a:prstGeom>
          <a:noFill/>
        </p:spPr>
        <p:txBody>
          <a:bodyPr wrap="square">
            <a:spAutoFit/>
          </a:bodyPr>
          <a:lstStyle/>
          <a:p>
            <a:pPr algn="r"/>
            <a:r>
              <a:rPr lang="en-US" sz="1200" dirty="0"/>
              <a:t>Singal et al. 2023. </a:t>
            </a:r>
            <a:r>
              <a:rPr lang="en-US" sz="1200" i="1" dirty="0"/>
              <a:t>Hepatology</a:t>
            </a:r>
          </a:p>
          <a:p>
            <a:pPr algn="r"/>
            <a:r>
              <a:rPr lang="en-US" sz="1200" dirty="0"/>
              <a:t>radiopaedia.org/articles/hepatocellular-carcinoma</a:t>
            </a:r>
          </a:p>
          <a:p>
            <a:pPr algn="r"/>
            <a:r>
              <a:rPr lang="en-US" sz="1200" dirty="0" err="1"/>
              <a:t>Llovet</a:t>
            </a:r>
            <a:r>
              <a:rPr lang="en-US" sz="1200" dirty="0"/>
              <a:t> et al. 2021. </a:t>
            </a:r>
            <a:r>
              <a:rPr lang="en-US" sz="1200" i="1" dirty="0"/>
              <a:t>Nat Rev Dis Primer</a:t>
            </a:r>
            <a:endParaRPr lang="en-US" sz="1200" dirty="0"/>
          </a:p>
        </p:txBody>
      </p:sp>
    </p:spTree>
    <p:extLst>
      <p:ext uri="{BB962C8B-B14F-4D97-AF65-F5344CB8AC3E}">
        <p14:creationId xmlns:p14="http://schemas.microsoft.com/office/powerpoint/2010/main" val="20093124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A5201C-A3F8-AD70-8618-D73CEBE046C6}"/>
              </a:ext>
            </a:extLst>
          </p:cNvPr>
          <p:cNvPicPr>
            <a:picLocks noChangeAspect="1"/>
          </p:cNvPicPr>
          <p:nvPr/>
        </p:nvPicPr>
        <p:blipFill rotWithShape="1">
          <a:blip r:embed="rId3"/>
          <a:srcRect l="18756" r="1371" b="38085"/>
          <a:stretch>
            <a:fillRect/>
          </a:stretch>
        </p:blipFill>
        <p:spPr>
          <a:xfrm>
            <a:off x="337541" y="662781"/>
            <a:ext cx="11884408" cy="5732983"/>
          </a:xfrm>
          <a:prstGeom prst="rect">
            <a:avLst/>
          </a:prstGeom>
        </p:spPr>
      </p:pic>
      <p:pic>
        <p:nvPicPr>
          <p:cNvPr id="2" name="Picture 1">
            <a:extLst>
              <a:ext uri="{FF2B5EF4-FFF2-40B4-BE49-F238E27FC236}">
                <a16:creationId xmlns:a16="http://schemas.microsoft.com/office/drawing/2014/main" id="{23600A63-9690-1A37-EF1A-058D243FD369}"/>
              </a:ext>
            </a:extLst>
          </p:cNvPr>
          <p:cNvPicPr>
            <a:picLocks noChangeAspect="1"/>
          </p:cNvPicPr>
          <p:nvPr/>
        </p:nvPicPr>
        <p:blipFill>
          <a:blip r:embed="rId4"/>
          <a:stretch>
            <a:fillRect/>
          </a:stretch>
        </p:blipFill>
        <p:spPr>
          <a:xfrm>
            <a:off x="9930140" y="28101"/>
            <a:ext cx="1924319" cy="1362265"/>
          </a:xfrm>
          <a:prstGeom prst="rect">
            <a:avLst/>
          </a:prstGeom>
        </p:spPr>
      </p:pic>
      <p:sp>
        <p:nvSpPr>
          <p:cNvPr id="5" name="TextBox 4">
            <a:extLst>
              <a:ext uri="{FF2B5EF4-FFF2-40B4-BE49-F238E27FC236}">
                <a16:creationId xmlns:a16="http://schemas.microsoft.com/office/drawing/2014/main" id="{A09866AD-D919-76B9-F58F-23E601DE5355}"/>
              </a:ext>
            </a:extLst>
          </p:cNvPr>
          <p:cNvSpPr txBox="1"/>
          <p:nvPr/>
        </p:nvSpPr>
        <p:spPr>
          <a:xfrm>
            <a:off x="8880907" y="6563737"/>
            <a:ext cx="1309023" cy="307777"/>
          </a:xfrm>
          <a:prstGeom prst="rect">
            <a:avLst/>
          </a:prstGeom>
          <a:noFill/>
        </p:spPr>
        <p:txBody>
          <a:bodyPr wrap="square">
            <a:spAutoFit/>
          </a:bodyPr>
          <a:lstStyle/>
          <a:p>
            <a:r>
              <a:rPr lang="en-US" sz="1400" dirty="0" err="1"/>
              <a:t>BioRender</a:t>
            </a:r>
            <a:endParaRPr lang="en-US" sz="1400" dirty="0"/>
          </a:p>
        </p:txBody>
      </p:sp>
      <p:sp>
        <p:nvSpPr>
          <p:cNvPr id="9" name="TextBox 8">
            <a:extLst>
              <a:ext uri="{FF2B5EF4-FFF2-40B4-BE49-F238E27FC236}">
                <a16:creationId xmlns:a16="http://schemas.microsoft.com/office/drawing/2014/main" id="{E7188A58-7588-5579-40A8-B1CFFCE0EB80}"/>
              </a:ext>
            </a:extLst>
          </p:cNvPr>
          <p:cNvSpPr txBox="1"/>
          <p:nvPr/>
        </p:nvSpPr>
        <p:spPr>
          <a:xfrm>
            <a:off x="6128449" y="6354193"/>
            <a:ext cx="6093500" cy="523220"/>
          </a:xfrm>
          <a:prstGeom prst="rect">
            <a:avLst/>
          </a:prstGeom>
          <a:noFill/>
        </p:spPr>
        <p:txBody>
          <a:bodyPr wrap="square">
            <a:spAutoFit/>
          </a:bodyPr>
          <a:lstStyle/>
          <a:p>
            <a:pPr algn="r"/>
            <a:r>
              <a:rPr lang="en-US" sz="1400" dirty="0"/>
              <a:t>Singal et al. 2023. </a:t>
            </a:r>
            <a:r>
              <a:rPr lang="en-US" sz="1400" i="1" dirty="0"/>
              <a:t>Hepatology</a:t>
            </a:r>
          </a:p>
          <a:p>
            <a:pPr algn="r"/>
            <a:r>
              <a:rPr lang="en-US" sz="1400" dirty="0"/>
              <a:t>Reig et al. 2022. </a:t>
            </a:r>
            <a:r>
              <a:rPr lang="en-US" sz="1400" i="1" dirty="0"/>
              <a:t>J Hepatol.</a:t>
            </a:r>
            <a:endParaRPr lang="en-US" sz="1400" dirty="0"/>
          </a:p>
        </p:txBody>
      </p:sp>
      <p:sp>
        <p:nvSpPr>
          <p:cNvPr id="11" name="Title 1">
            <a:extLst>
              <a:ext uri="{FF2B5EF4-FFF2-40B4-BE49-F238E27FC236}">
                <a16:creationId xmlns:a16="http://schemas.microsoft.com/office/drawing/2014/main" id="{DA9A7CDC-0097-1B40-90E1-AEEB88DCB196}"/>
              </a:ext>
            </a:extLst>
          </p:cNvPr>
          <p:cNvSpPr txBox="1">
            <a:spLocks/>
          </p:cNvSpPr>
          <p:nvPr/>
        </p:nvSpPr>
        <p:spPr>
          <a:xfrm>
            <a:off x="0" y="0"/>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HCC, treatment </a:t>
            </a:r>
          </a:p>
        </p:txBody>
      </p:sp>
      <p:sp>
        <p:nvSpPr>
          <p:cNvPr id="13" name="TextBox 12">
            <a:extLst>
              <a:ext uri="{FF2B5EF4-FFF2-40B4-BE49-F238E27FC236}">
                <a16:creationId xmlns:a16="http://schemas.microsoft.com/office/drawing/2014/main" id="{AD8A57CB-8D87-57C5-6274-1926674E0D59}"/>
              </a:ext>
            </a:extLst>
          </p:cNvPr>
          <p:cNvSpPr txBox="1"/>
          <p:nvPr/>
        </p:nvSpPr>
        <p:spPr>
          <a:xfrm>
            <a:off x="245907" y="1132792"/>
            <a:ext cx="2208535" cy="646331"/>
          </a:xfrm>
          <a:prstGeom prst="rect">
            <a:avLst/>
          </a:prstGeom>
          <a:noFill/>
        </p:spPr>
        <p:txBody>
          <a:bodyPr wrap="square">
            <a:spAutoFit/>
          </a:bodyPr>
          <a:lstStyle/>
          <a:p>
            <a:pPr algn="ctr"/>
            <a:r>
              <a:rPr lang="en-US" sz="1800" b="1" i="0" u="none" strike="noStrike" baseline="0" dirty="0">
                <a:solidFill>
                  <a:srgbClr val="000000"/>
                </a:solidFill>
                <a:latin typeface="Times New Roman" panose="02020603050405020304" pitchFamily="18" charset="0"/>
              </a:rPr>
              <a:t>BCLC-0 </a:t>
            </a:r>
          </a:p>
          <a:p>
            <a:pPr algn="ctr"/>
            <a:r>
              <a:rPr lang="en-US" sz="1800" b="1" i="0" u="none" strike="noStrike" baseline="0" dirty="0">
                <a:solidFill>
                  <a:srgbClr val="000000"/>
                </a:solidFill>
                <a:latin typeface="Times New Roman" panose="02020603050405020304" pitchFamily="18" charset="0"/>
              </a:rPr>
              <a:t>(very early stage)</a:t>
            </a:r>
            <a:endParaRPr lang="en-US" b="1" dirty="0"/>
          </a:p>
        </p:txBody>
      </p:sp>
      <p:sp>
        <p:nvSpPr>
          <p:cNvPr id="15" name="TextBox 14">
            <a:extLst>
              <a:ext uri="{FF2B5EF4-FFF2-40B4-BE49-F238E27FC236}">
                <a16:creationId xmlns:a16="http://schemas.microsoft.com/office/drawing/2014/main" id="{C427DD48-373F-2752-D870-6595F7640BE3}"/>
              </a:ext>
            </a:extLst>
          </p:cNvPr>
          <p:cNvSpPr txBox="1"/>
          <p:nvPr/>
        </p:nvSpPr>
        <p:spPr>
          <a:xfrm>
            <a:off x="2546075" y="1135012"/>
            <a:ext cx="2208535" cy="646331"/>
          </a:xfrm>
          <a:prstGeom prst="rect">
            <a:avLst/>
          </a:prstGeom>
          <a:noFill/>
        </p:spPr>
        <p:txBody>
          <a:bodyPr wrap="square">
            <a:spAutoFit/>
          </a:bodyPr>
          <a:lstStyle/>
          <a:p>
            <a:pPr algn="ctr"/>
            <a:r>
              <a:rPr lang="en-US" sz="1800" b="1" i="0" u="none" strike="noStrike" baseline="0" dirty="0">
                <a:solidFill>
                  <a:srgbClr val="000000"/>
                </a:solidFill>
                <a:latin typeface="Times New Roman" panose="02020603050405020304" pitchFamily="18" charset="0"/>
              </a:rPr>
              <a:t>BCLC-A </a:t>
            </a:r>
          </a:p>
          <a:p>
            <a:pPr algn="ctr"/>
            <a:r>
              <a:rPr lang="en-US" sz="1800" b="1" i="0" u="none" strike="noStrike" baseline="0" dirty="0">
                <a:solidFill>
                  <a:srgbClr val="000000"/>
                </a:solidFill>
                <a:latin typeface="Times New Roman" panose="02020603050405020304" pitchFamily="18" charset="0"/>
              </a:rPr>
              <a:t>(early stage)</a:t>
            </a:r>
            <a:endParaRPr lang="en-US" b="1" dirty="0"/>
          </a:p>
        </p:txBody>
      </p:sp>
      <p:sp>
        <p:nvSpPr>
          <p:cNvPr id="16" name="TextBox 15">
            <a:extLst>
              <a:ext uri="{FF2B5EF4-FFF2-40B4-BE49-F238E27FC236}">
                <a16:creationId xmlns:a16="http://schemas.microsoft.com/office/drawing/2014/main" id="{4D6F257F-834D-4527-9E6E-798ED7005965}"/>
              </a:ext>
            </a:extLst>
          </p:cNvPr>
          <p:cNvSpPr txBox="1"/>
          <p:nvPr/>
        </p:nvSpPr>
        <p:spPr>
          <a:xfrm>
            <a:off x="4780809" y="1144824"/>
            <a:ext cx="2208535" cy="646331"/>
          </a:xfrm>
          <a:prstGeom prst="rect">
            <a:avLst/>
          </a:prstGeom>
          <a:noFill/>
        </p:spPr>
        <p:txBody>
          <a:bodyPr wrap="square">
            <a:spAutoFit/>
          </a:bodyPr>
          <a:lstStyle/>
          <a:p>
            <a:pPr algn="ctr"/>
            <a:r>
              <a:rPr lang="en-US" sz="1800" b="1" i="0" u="none" strike="noStrike" baseline="0" dirty="0">
                <a:solidFill>
                  <a:srgbClr val="000000"/>
                </a:solidFill>
                <a:latin typeface="Times New Roman" panose="02020603050405020304" pitchFamily="18" charset="0"/>
              </a:rPr>
              <a:t>BCLC-B</a:t>
            </a:r>
          </a:p>
          <a:p>
            <a:pPr algn="ctr"/>
            <a:r>
              <a:rPr lang="en-US" sz="1800" b="1" i="0" u="none" strike="noStrike" baseline="0" dirty="0">
                <a:solidFill>
                  <a:srgbClr val="000000"/>
                </a:solidFill>
                <a:latin typeface="Times New Roman" panose="02020603050405020304" pitchFamily="18" charset="0"/>
              </a:rPr>
              <a:t>(intermediate stage)</a:t>
            </a:r>
            <a:endParaRPr lang="en-US" b="1" dirty="0"/>
          </a:p>
        </p:txBody>
      </p:sp>
      <p:sp>
        <p:nvSpPr>
          <p:cNvPr id="17" name="TextBox 16">
            <a:extLst>
              <a:ext uri="{FF2B5EF4-FFF2-40B4-BE49-F238E27FC236}">
                <a16:creationId xmlns:a16="http://schemas.microsoft.com/office/drawing/2014/main" id="{9A10478F-4527-D56A-6CFF-CD2392141646}"/>
              </a:ext>
            </a:extLst>
          </p:cNvPr>
          <p:cNvSpPr txBox="1"/>
          <p:nvPr/>
        </p:nvSpPr>
        <p:spPr>
          <a:xfrm>
            <a:off x="7326884" y="1132791"/>
            <a:ext cx="2208535" cy="646331"/>
          </a:xfrm>
          <a:prstGeom prst="rect">
            <a:avLst/>
          </a:prstGeom>
          <a:noFill/>
        </p:spPr>
        <p:txBody>
          <a:bodyPr wrap="square">
            <a:spAutoFit/>
          </a:bodyPr>
          <a:lstStyle/>
          <a:p>
            <a:pPr algn="ctr"/>
            <a:r>
              <a:rPr lang="en-US" sz="1800" b="1" i="0" u="none" strike="noStrike" baseline="0" dirty="0">
                <a:solidFill>
                  <a:srgbClr val="000000"/>
                </a:solidFill>
                <a:latin typeface="Times New Roman" panose="02020603050405020304" pitchFamily="18" charset="0"/>
              </a:rPr>
              <a:t>BCLC-</a:t>
            </a:r>
            <a:r>
              <a:rPr lang="en-US" b="1" dirty="0">
                <a:solidFill>
                  <a:srgbClr val="000000"/>
                </a:solidFill>
                <a:latin typeface="Times New Roman" panose="02020603050405020304" pitchFamily="18" charset="0"/>
              </a:rPr>
              <a:t>C</a:t>
            </a:r>
            <a:endParaRPr lang="en-US" sz="1800" b="1" i="0" u="none" strike="noStrike" baseline="0" dirty="0">
              <a:solidFill>
                <a:srgbClr val="000000"/>
              </a:solidFill>
              <a:latin typeface="Times New Roman" panose="02020603050405020304" pitchFamily="18" charset="0"/>
            </a:endParaRPr>
          </a:p>
          <a:p>
            <a:pPr algn="ctr"/>
            <a:r>
              <a:rPr lang="en-US" sz="1800" b="1" i="0" u="none" strike="noStrike" baseline="0" dirty="0">
                <a:solidFill>
                  <a:srgbClr val="000000"/>
                </a:solidFill>
                <a:latin typeface="Times New Roman" panose="02020603050405020304" pitchFamily="18" charset="0"/>
              </a:rPr>
              <a:t>(advanced stage)</a:t>
            </a:r>
            <a:endParaRPr lang="en-US" b="1" dirty="0"/>
          </a:p>
        </p:txBody>
      </p:sp>
      <p:sp>
        <p:nvSpPr>
          <p:cNvPr id="18" name="TextBox 17">
            <a:extLst>
              <a:ext uri="{FF2B5EF4-FFF2-40B4-BE49-F238E27FC236}">
                <a16:creationId xmlns:a16="http://schemas.microsoft.com/office/drawing/2014/main" id="{8CD862D5-B338-20C4-47A9-1EFF9A4F87A8}"/>
              </a:ext>
            </a:extLst>
          </p:cNvPr>
          <p:cNvSpPr txBox="1"/>
          <p:nvPr/>
        </p:nvSpPr>
        <p:spPr>
          <a:xfrm>
            <a:off x="9899158" y="1144430"/>
            <a:ext cx="2208535" cy="646331"/>
          </a:xfrm>
          <a:prstGeom prst="rect">
            <a:avLst/>
          </a:prstGeom>
          <a:noFill/>
        </p:spPr>
        <p:txBody>
          <a:bodyPr wrap="square">
            <a:spAutoFit/>
          </a:bodyPr>
          <a:lstStyle/>
          <a:p>
            <a:pPr algn="ctr"/>
            <a:r>
              <a:rPr lang="en-US" sz="1800" b="1" i="0" u="none" strike="noStrike" baseline="0" dirty="0">
                <a:solidFill>
                  <a:srgbClr val="000000"/>
                </a:solidFill>
                <a:latin typeface="Times New Roman" panose="02020603050405020304" pitchFamily="18" charset="0"/>
              </a:rPr>
              <a:t>BCLC-D</a:t>
            </a:r>
          </a:p>
          <a:p>
            <a:pPr algn="ctr"/>
            <a:r>
              <a:rPr lang="en-US" sz="1800" b="1" i="0" u="none" strike="noStrike" baseline="0" dirty="0">
                <a:solidFill>
                  <a:srgbClr val="000000"/>
                </a:solidFill>
                <a:latin typeface="Times New Roman" panose="02020603050405020304" pitchFamily="18" charset="0"/>
              </a:rPr>
              <a:t>(end stage)</a:t>
            </a:r>
            <a:endParaRPr lang="en-US" b="1" dirty="0"/>
          </a:p>
        </p:txBody>
      </p:sp>
      <p:sp>
        <p:nvSpPr>
          <p:cNvPr id="19" name="TextBox 18">
            <a:extLst>
              <a:ext uri="{FF2B5EF4-FFF2-40B4-BE49-F238E27FC236}">
                <a16:creationId xmlns:a16="http://schemas.microsoft.com/office/drawing/2014/main" id="{674FAE2E-E662-64DD-354D-DC4226F0A255}"/>
              </a:ext>
            </a:extLst>
          </p:cNvPr>
          <p:cNvSpPr txBox="1"/>
          <p:nvPr/>
        </p:nvSpPr>
        <p:spPr>
          <a:xfrm>
            <a:off x="8734928" y="3421430"/>
            <a:ext cx="2610852" cy="1200329"/>
          </a:xfrm>
          <a:prstGeom prst="rect">
            <a:avLst/>
          </a:prstGeom>
          <a:noFill/>
          <a:ln w="19050">
            <a:solidFill>
              <a:srgbClr val="FF0000"/>
            </a:solidFill>
          </a:ln>
        </p:spPr>
        <p:txBody>
          <a:bodyPr wrap="square" rtlCol="0">
            <a:spAutoFit/>
          </a:bodyPr>
          <a:lstStyle/>
          <a:p>
            <a:pPr marL="285750" indent="-285750">
              <a:buFont typeface="Arial" panose="020B0604020202020204" pitchFamily="34" charset="0"/>
              <a:buChar char="•"/>
            </a:pPr>
            <a:r>
              <a:rPr lang="en-US" b="1" dirty="0"/>
              <a:t>BCLC Stage</a:t>
            </a:r>
          </a:p>
          <a:p>
            <a:pPr marL="285750" indent="-285750">
              <a:buFont typeface="Arial" panose="020B0604020202020204" pitchFamily="34" charset="0"/>
              <a:buChar char="•"/>
            </a:pPr>
            <a:r>
              <a:rPr lang="en-US" b="1" dirty="0"/>
              <a:t>Treatment strategies</a:t>
            </a:r>
          </a:p>
          <a:p>
            <a:pPr marL="285750" indent="-285750">
              <a:buFont typeface="Arial" panose="020B0604020202020204" pitchFamily="34" charset="0"/>
              <a:buChar char="•"/>
            </a:pPr>
            <a:r>
              <a:rPr lang="en-US" b="1" dirty="0"/>
              <a:t>Survival Prognosis</a:t>
            </a:r>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7527843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71EDBE-278E-2668-5AD4-5ECD4EC0C05E}"/>
              </a:ext>
            </a:extLst>
          </p:cNvPr>
          <p:cNvPicPr>
            <a:picLocks noChangeAspect="1"/>
          </p:cNvPicPr>
          <p:nvPr/>
        </p:nvPicPr>
        <p:blipFill rotWithShape="1">
          <a:blip r:embed="rId3"/>
          <a:srcRect l="2071" t="-1" r="66808" b="44742"/>
          <a:stretch>
            <a:fillRect/>
          </a:stretch>
        </p:blipFill>
        <p:spPr>
          <a:xfrm>
            <a:off x="3188677" y="0"/>
            <a:ext cx="5603630" cy="6191850"/>
          </a:xfrm>
          <a:prstGeom prst="rect">
            <a:avLst/>
          </a:prstGeom>
        </p:spPr>
      </p:pic>
      <p:sp>
        <p:nvSpPr>
          <p:cNvPr id="5" name="Title 1">
            <a:extLst>
              <a:ext uri="{FF2B5EF4-FFF2-40B4-BE49-F238E27FC236}">
                <a16:creationId xmlns:a16="http://schemas.microsoft.com/office/drawing/2014/main" id="{C7C099A8-2A48-1AB6-DBC4-5D1DEC9625ED}"/>
              </a:ext>
            </a:extLst>
          </p:cNvPr>
          <p:cNvSpPr txBox="1">
            <a:spLocks/>
          </p:cNvSpPr>
          <p:nvPr/>
        </p:nvSpPr>
        <p:spPr>
          <a:xfrm>
            <a:off x="0" y="0"/>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5400" dirty="0"/>
              <a:t>HCC, considerations </a:t>
            </a:r>
          </a:p>
        </p:txBody>
      </p:sp>
      <p:sp>
        <p:nvSpPr>
          <p:cNvPr id="11" name="TextBox 10">
            <a:extLst>
              <a:ext uri="{FF2B5EF4-FFF2-40B4-BE49-F238E27FC236}">
                <a16:creationId xmlns:a16="http://schemas.microsoft.com/office/drawing/2014/main" id="{EF590996-F690-11F7-F3E7-9DC59EB58C59}"/>
              </a:ext>
            </a:extLst>
          </p:cNvPr>
          <p:cNvSpPr txBox="1"/>
          <p:nvPr/>
        </p:nvSpPr>
        <p:spPr>
          <a:xfrm>
            <a:off x="6128449" y="6354193"/>
            <a:ext cx="6093500" cy="523220"/>
          </a:xfrm>
          <a:prstGeom prst="rect">
            <a:avLst/>
          </a:prstGeom>
          <a:noFill/>
        </p:spPr>
        <p:txBody>
          <a:bodyPr wrap="square">
            <a:spAutoFit/>
          </a:bodyPr>
          <a:lstStyle/>
          <a:p>
            <a:pPr algn="r"/>
            <a:r>
              <a:rPr lang="en-US" sz="1400" dirty="0"/>
              <a:t>Singal et al. 2023. </a:t>
            </a:r>
            <a:r>
              <a:rPr lang="en-US" sz="1400" i="1" dirty="0"/>
              <a:t>Hepatology</a:t>
            </a:r>
          </a:p>
          <a:p>
            <a:pPr algn="r"/>
            <a:r>
              <a:rPr lang="en-US" sz="1400" dirty="0"/>
              <a:t>Reig et al. 2022. </a:t>
            </a:r>
            <a:r>
              <a:rPr lang="en-US" sz="1400" i="1" dirty="0"/>
              <a:t>J Hepatol.</a:t>
            </a:r>
            <a:endParaRPr lang="en-US" sz="1400" dirty="0"/>
          </a:p>
        </p:txBody>
      </p:sp>
    </p:spTree>
    <p:extLst>
      <p:ext uri="{BB962C8B-B14F-4D97-AF65-F5344CB8AC3E}">
        <p14:creationId xmlns:p14="http://schemas.microsoft.com/office/powerpoint/2010/main" val="1062238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27BA-9D15-EA0F-B2CE-323DC1CDE273}"/>
              </a:ext>
            </a:extLst>
          </p:cNvPr>
          <p:cNvSpPr>
            <a:spLocks noGrp="1"/>
          </p:cNvSpPr>
          <p:nvPr>
            <p:ph type="title"/>
          </p:nvPr>
        </p:nvSpPr>
        <p:spPr/>
        <p:txBody>
          <a:bodyPr/>
          <a:lstStyle/>
          <a:p>
            <a:r>
              <a:rPr lang="en-US" dirty="0"/>
              <a:t>Key Take-homes – Part 2</a:t>
            </a:r>
          </a:p>
        </p:txBody>
      </p:sp>
      <p:sp>
        <p:nvSpPr>
          <p:cNvPr id="3" name="Content Placeholder 2">
            <a:extLst>
              <a:ext uri="{FF2B5EF4-FFF2-40B4-BE49-F238E27FC236}">
                <a16:creationId xmlns:a16="http://schemas.microsoft.com/office/drawing/2014/main" id="{99DBC307-E6F4-9799-9E48-959D0F23BDEC}"/>
              </a:ext>
            </a:extLst>
          </p:cNvPr>
          <p:cNvSpPr>
            <a:spLocks noGrp="1"/>
          </p:cNvSpPr>
          <p:nvPr>
            <p:ph idx="1"/>
          </p:nvPr>
        </p:nvSpPr>
        <p:spPr>
          <a:xfrm>
            <a:off x="1097280" y="2297526"/>
            <a:ext cx="10058400" cy="3571568"/>
          </a:xfrm>
        </p:spPr>
        <p:txBody>
          <a:bodyPr>
            <a:normAutofit/>
          </a:bodyPr>
          <a:lstStyle/>
          <a:p>
            <a:pPr>
              <a:buFont typeface="Wingdings" panose="05000000000000000000" pitchFamily="2" charset="2"/>
              <a:buChar char="Ø"/>
            </a:pPr>
            <a:r>
              <a:rPr lang="en-US" sz="3200" dirty="0"/>
              <a:t>Posthospital – think cause of decompensation, check new or held medications</a:t>
            </a:r>
          </a:p>
          <a:p>
            <a:pPr>
              <a:buFont typeface="Wingdings" panose="05000000000000000000" pitchFamily="2" charset="2"/>
              <a:buChar char="Ø"/>
            </a:pPr>
            <a:r>
              <a:rPr lang="en-US" sz="3200" dirty="0"/>
              <a:t>Respiratory vaccines and calories/protein (especially evening snack!)</a:t>
            </a:r>
          </a:p>
          <a:p>
            <a:pPr>
              <a:buFont typeface="Wingdings" panose="05000000000000000000" pitchFamily="2" charset="2"/>
              <a:buChar char="Ø"/>
            </a:pPr>
            <a:r>
              <a:rPr lang="en-US" sz="3200" dirty="0"/>
              <a:t>HCC screening every 6 </a:t>
            </a:r>
            <a:r>
              <a:rPr lang="en-US" sz="3200" dirty="0" err="1"/>
              <a:t>mo</a:t>
            </a:r>
            <a:r>
              <a:rPr lang="en-US" sz="3200" dirty="0"/>
              <a:t> with US and AFP</a:t>
            </a:r>
          </a:p>
          <a:p>
            <a:pPr>
              <a:buFont typeface="Wingdings" panose="05000000000000000000" pitchFamily="2" charset="2"/>
              <a:buChar char="Ø"/>
            </a:pPr>
            <a:r>
              <a:rPr lang="en-US" sz="3200" dirty="0"/>
              <a:t>Multiphase MRI/CT with LIRADS read</a:t>
            </a:r>
            <a:endParaRPr lang="en-US" sz="2600" dirty="0"/>
          </a:p>
        </p:txBody>
      </p:sp>
    </p:spTree>
    <p:extLst>
      <p:ext uri="{BB962C8B-B14F-4D97-AF65-F5344CB8AC3E}">
        <p14:creationId xmlns:p14="http://schemas.microsoft.com/office/powerpoint/2010/main" val="205857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4904F0-3038-F4B6-574C-1B7949655751}"/>
              </a:ext>
            </a:extLst>
          </p:cNvPr>
          <p:cNvSpPr>
            <a:spLocks noGrp="1"/>
          </p:cNvSpPr>
          <p:nvPr>
            <p:ph idx="1"/>
          </p:nvPr>
        </p:nvSpPr>
        <p:spPr/>
        <p:txBody>
          <a:bodyPr>
            <a:normAutofit fontScale="32500" lnSpcReduction="20000"/>
          </a:bodyPr>
          <a:lstStyle/>
          <a:p>
            <a:pPr>
              <a:buFont typeface="Wingdings" panose="05000000000000000000" pitchFamily="2" charset="2"/>
              <a:buChar char="§"/>
            </a:pPr>
            <a:r>
              <a:rPr lang="en-US" dirty="0">
                <a:solidFill>
                  <a:schemeClr val="tx1"/>
                </a:solidFill>
              </a:rPr>
              <a:t>Sterling RK, Lissen E, </a:t>
            </a:r>
            <a:r>
              <a:rPr lang="en-US" dirty="0" err="1">
                <a:solidFill>
                  <a:schemeClr val="tx1"/>
                </a:solidFill>
              </a:rPr>
              <a:t>Clumeck</a:t>
            </a:r>
            <a:r>
              <a:rPr lang="en-US" dirty="0">
                <a:solidFill>
                  <a:schemeClr val="tx1"/>
                </a:solidFill>
              </a:rPr>
              <a:t> N, Sola R, Correa MC, Montaner J, S Sulkowski M, </a:t>
            </a:r>
            <a:r>
              <a:rPr lang="en-US" dirty="0" err="1">
                <a:solidFill>
                  <a:schemeClr val="tx1"/>
                </a:solidFill>
              </a:rPr>
              <a:t>Torriani</a:t>
            </a:r>
            <a:r>
              <a:rPr lang="en-US" dirty="0">
                <a:solidFill>
                  <a:schemeClr val="tx1"/>
                </a:solidFill>
              </a:rPr>
              <a:t> FJ, Dieterich DT, Thomas DL, Messinger D, Nelson M; APRICOT Clinical Investigators. Development of a simple noninvasive index to predict significant fibrosis in patients with HIV/HCV coinfection. Hepatology. 2006 Jun;43(6):1317-25. </a:t>
            </a:r>
            <a:r>
              <a:rPr lang="en-US" dirty="0" err="1">
                <a:solidFill>
                  <a:schemeClr val="tx1"/>
                </a:solidFill>
              </a:rPr>
              <a:t>doi</a:t>
            </a:r>
            <a:r>
              <a:rPr lang="en-US" dirty="0">
                <a:solidFill>
                  <a:schemeClr val="tx1"/>
                </a:solidFill>
              </a:rPr>
              <a:t>: 10.1002/hep.21178. PMID: 16729309.</a:t>
            </a:r>
          </a:p>
          <a:p>
            <a:pPr>
              <a:buFont typeface="Wingdings" panose="05000000000000000000" pitchFamily="2" charset="2"/>
              <a:buChar char="§"/>
            </a:pPr>
            <a:r>
              <a:rPr lang="en-US" dirty="0">
                <a:solidFill>
                  <a:schemeClr val="tx1"/>
                </a:solidFill>
              </a:rPr>
              <a:t>Sterling, Richard K.1; Patel, Keyur2; Duarte-Rojo, Andres3; Asrani, Sumeet K.4; </a:t>
            </a:r>
            <a:r>
              <a:rPr lang="en-US" dirty="0" err="1">
                <a:solidFill>
                  <a:schemeClr val="tx1"/>
                </a:solidFill>
              </a:rPr>
              <a:t>Alsawas</a:t>
            </a:r>
            <a:r>
              <a:rPr lang="en-US" dirty="0">
                <a:solidFill>
                  <a:schemeClr val="tx1"/>
                </a:solidFill>
              </a:rPr>
              <a:t>, Mouaz5; Dranoff, Jonathan A.6,7; Fiel, Maria Isabel8; Murad, M. Hassan5; Leung, Daniel H.9; Levine, Deborah10; Taddei, Tamar H.6,7; </a:t>
            </a:r>
            <a:r>
              <a:rPr lang="en-US" dirty="0" err="1">
                <a:solidFill>
                  <a:schemeClr val="tx1"/>
                </a:solidFill>
              </a:rPr>
              <a:t>Taouli</a:t>
            </a:r>
            <a:r>
              <a:rPr lang="en-US" dirty="0">
                <a:solidFill>
                  <a:schemeClr val="tx1"/>
                </a:solidFill>
              </a:rPr>
              <a:t>, Bachir11; Rockey, Don C.12. AASLD Practice Guideline on blood-based noninvasive liver disease assessment of hepatic fibrosis and steatosis. Hepatology 81(1):p 321-357, January 2025. | DOI: 10.1097/HEP.0000000000000845 </a:t>
            </a:r>
          </a:p>
          <a:p>
            <a:pPr>
              <a:buFont typeface="Wingdings" panose="05000000000000000000" pitchFamily="2" charset="2"/>
              <a:buChar char="§"/>
            </a:pPr>
            <a:r>
              <a:rPr lang="en-US" dirty="0"/>
              <a:t>Zarski JP, Sturm N, Guechot J, Paris A, Zafrani ES, </a:t>
            </a:r>
            <a:r>
              <a:rPr lang="en-US" dirty="0" err="1"/>
              <a:t>Asselah</a:t>
            </a:r>
            <a:r>
              <a:rPr lang="en-US" dirty="0"/>
              <a:t> T, Boisson RC, Bosson JL, </a:t>
            </a:r>
            <a:r>
              <a:rPr lang="en-US" dirty="0" err="1"/>
              <a:t>Guyader</a:t>
            </a:r>
            <a:r>
              <a:rPr lang="en-US" dirty="0"/>
              <a:t> D, </a:t>
            </a:r>
            <a:r>
              <a:rPr lang="en-US" dirty="0" err="1"/>
              <a:t>Renversez</a:t>
            </a:r>
            <a:r>
              <a:rPr lang="en-US" dirty="0"/>
              <a:t> JC, </a:t>
            </a:r>
            <a:r>
              <a:rPr lang="en-US" dirty="0" err="1"/>
              <a:t>Bronowicki</a:t>
            </a:r>
            <a:r>
              <a:rPr lang="en-US" dirty="0"/>
              <a:t> JP, Gelineau MC, Tran A, </a:t>
            </a:r>
            <a:r>
              <a:rPr lang="en-US" dirty="0" err="1"/>
              <a:t>Trocme</a:t>
            </a:r>
            <a:r>
              <a:rPr lang="en-US" dirty="0"/>
              <a:t> C, De </a:t>
            </a:r>
            <a:r>
              <a:rPr lang="en-US" dirty="0" err="1"/>
              <a:t>Ledinghen</a:t>
            </a:r>
            <a:r>
              <a:rPr lang="en-US" dirty="0"/>
              <a:t> V, Lasnier E, </a:t>
            </a:r>
            <a:r>
              <a:rPr lang="en-US" dirty="0" err="1"/>
              <a:t>Poujol</a:t>
            </a:r>
            <a:r>
              <a:rPr lang="en-US" dirty="0"/>
              <a:t>-Robert A, Ziegler F, </a:t>
            </a:r>
            <a:r>
              <a:rPr lang="en-US" dirty="0" err="1"/>
              <a:t>Bourliere</a:t>
            </a:r>
            <a:r>
              <a:rPr lang="en-US" dirty="0"/>
              <a:t> M, </a:t>
            </a:r>
            <a:r>
              <a:rPr lang="en-US" dirty="0" err="1"/>
              <a:t>Voitot</a:t>
            </a:r>
            <a:r>
              <a:rPr lang="en-US" dirty="0"/>
              <a:t> H, Larrey D, Rosenthal-</a:t>
            </a:r>
            <a:r>
              <a:rPr lang="en-US" dirty="0" err="1"/>
              <a:t>Allieri</a:t>
            </a:r>
            <a:r>
              <a:rPr lang="en-US" dirty="0"/>
              <a:t> MA, Fouchard Hubert I, Bailly F, </a:t>
            </a:r>
            <a:r>
              <a:rPr lang="en-US" dirty="0" err="1"/>
              <a:t>Vaubourdolle</a:t>
            </a:r>
            <a:r>
              <a:rPr lang="en-US" dirty="0"/>
              <a:t> M; ANRS HCEP 23 </a:t>
            </a:r>
            <a:r>
              <a:rPr lang="en-US" dirty="0" err="1"/>
              <a:t>Fibrostar</a:t>
            </a:r>
            <a:r>
              <a:rPr lang="en-US" dirty="0"/>
              <a:t> Group. Comparison of nine blood tests and transient elastography for liver fibrosis in chronic hepatitis C: the ANRS HCEP-23 study. J Hepatol. 2012 Jan;56(1):55-62. </a:t>
            </a:r>
            <a:r>
              <a:rPr lang="en-US" dirty="0" err="1"/>
              <a:t>doi</a:t>
            </a:r>
            <a:r>
              <a:rPr lang="en-US" dirty="0"/>
              <a:t>: 10.1016/j.jhep.2011.05.024. </a:t>
            </a:r>
            <a:r>
              <a:rPr lang="en-US" dirty="0" err="1"/>
              <a:t>Epub</a:t>
            </a:r>
            <a:r>
              <a:rPr lang="en-US" dirty="0"/>
              <a:t> 2011 Jul 23. PMID: 21781944.</a:t>
            </a:r>
            <a:endParaRPr lang="en-US" dirty="0">
              <a:solidFill>
                <a:schemeClr val="tx1"/>
              </a:solidFill>
            </a:endParaRPr>
          </a:p>
          <a:p>
            <a:pPr>
              <a:buFont typeface="Wingdings" panose="05000000000000000000" pitchFamily="2" charset="2"/>
              <a:buChar char="§"/>
            </a:pPr>
            <a:r>
              <a:rPr lang="en-US" dirty="0"/>
              <a:t>Vali Y, Lee J, Boursier J, Spijker R, Löffler J, Verheij J, Brosnan MJ, Böcskei Z, Anstee QM, Bossuyt PM, </a:t>
            </a:r>
            <a:r>
              <a:rPr lang="en-US" dirty="0" err="1"/>
              <a:t>Zafarmand</a:t>
            </a:r>
            <a:r>
              <a:rPr lang="en-US" dirty="0"/>
              <a:t> MH; LITMUS systematic review team(†). Enhanced liver fibrosis test for the non-invasive diagnosis of fibrosis in patients with NAFLD: A systematic review and meta-analysis. J Hepatol. 2020 Aug;73(2):252-262. </a:t>
            </a:r>
            <a:r>
              <a:rPr lang="en-US" dirty="0" err="1"/>
              <a:t>doi</a:t>
            </a:r>
            <a:r>
              <a:rPr lang="en-US" dirty="0"/>
              <a:t>: 10.1016/j.jhep.2020.03.036. </a:t>
            </a:r>
            <a:r>
              <a:rPr lang="en-US" dirty="0" err="1"/>
              <a:t>Epub</a:t>
            </a:r>
            <a:r>
              <a:rPr lang="en-US" dirty="0"/>
              <a:t> 2020 Apr 8. PMID: 32275982.</a:t>
            </a:r>
          </a:p>
          <a:p>
            <a:pPr>
              <a:buFont typeface="Wingdings" panose="05000000000000000000" pitchFamily="2" charset="2"/>
              <a:buChar char="§"/>
            </a:pPr>
            <a:r>
              <a:rPr lang="en-US" dirty="0"/>
              <a:t>Kumar A, Dancel R, Galen BT, Patel SA, Ma IWY, Cool JA. Ultrasound-Guided Paracentesis. N Engl J Med. 2025 Sep 4;393(9):e11. </a:t>
            </a:r>
            <a:r>
              <a:rPr lang="en-US" dirty="0" err="1"/>
              <a:t>doi</a:t>
            </a:r>
            <a:r>
              <a:rPr lang="en-US" dirty="0"/>
              <a:t>: 10.1056/NEJMvcm2119156. PMID: 40902164.</a:t>
            </a:r>
            <a:endParaRPr lang="en-US" dirty="0">
              <a:solidFill>
                <a:schemeClr val="tx1"/>
              </a:solidFill>
            </a:endParaRPr>
          </a:p>
          <a:p>
            <a:pPr>
              <a:buFont typeface="Wingdings" panose="05000000000000000000" pitchFamily="2" charset="2"/>
              <a:buChar char="§"/>
            </a:pPr>
            <a:r>
              <a:rPr lang="en-US" dirty="0">
                <a:solidFill>
                  <a:schemeClr val="tx1"/>
                </a:solidFill>
              </a:rPr>
              <a:t>Kaplan, David E.1,,2; Ripoll, Cristina3; Thiele, Maja4; Fortune, Brett E.5; </a:t>
            </a:r>
            <a:r>
              <a:rPr lang="en-US" dirty="0" err="1">
                <a:solidFill>
                  <a:schemeClr val="tx1"/>
                </a:solidFill>
              </a:rPr>
              <a:t>Simonetto</a:t>
            </a:r>
            <a:r>
              <a:rPr lang="en-US" dirty="0">
                <a:solidFill>
                  <a:schemeClr val="tx1"/>
                </a:solidFill>
              </a:rPr>
              <a:t>, Douglas A.6; Garcia-Tsao, Guadalupe7; Bosch, Jaime8,,9. AASLD Practice Guidance on risk stratification and management of portal hypertension and varices in cirrhosis. Hepatology 79(5):p 1180-1211, May 2024. | DOI: 10.1097/HEP.0000000000000647 </a:t>
            </a:r>
          </a:p>
          <a:p>
            <a:pPr>
              <a:buFont typeface="Wingdings" panose="05000000000000000000" pitchFamily="2" charset="2"/>
              <a:buChar char="§"/>
            </a:pPr>
            <a:r>
              <a:rPr lang="en-US" dirty="0"/>
              <a:t>Hai Y, Chong W, Eisenbrey JR, Forsberg F. Network Meta-Analysis: Noninvasive Imaging Modalities for Identifying Clinically Significant Portal Hypertension. Dig Dis Sci. 2022 Jul;67(7):3313-3326. </a:t>
            </a:r>
            <a:r>
              <a:rPr lang="en-US" dirty="0" err="1"/>
              <a:t>doi</a:t>
            </a:r>
            <a:r>
              <a:rPr lang="en-US" dirty="0"/>
              <a:t>: 10.1007/s10620-021-07168-y. </a:t>
            </a:r>
            <a:r>
              <a:rPr lang="en-US" dirty="0" err="1"/>
              <a:t>Epub</a:t>
            </a:r>
            <a:r>
              <a:rPr lang="en-US" dirty="0"/>
              <a:t> 2021 Jul 17. PMID: 34275089; PMCID: PMC8761784.</a:t>
            </a:r>
          </a:p>
          <a:p>
            <a:pPr>
              <a:buFont typeface="Wingdings" panose="05000000000000000000" pitchFamily="2" charset="2"/>
              <a:buChar char="§"/>
            </a:pPr>
            <a:r>
              <a:rPr lang="en-US" dirty="0"/>
              <a:t>Zarski JP, Sturm N, Guechot J, Paris A, Zafrani ES, </a:t>
            </a:r>
            <a:r>
              <a:rPr lang="en-US" dirty="0" err="1"/>
              <a:t>Asselah</a:t>
            </a:r>
            <a:r>
              <a:rPr lang="en-US" dirty="0"/>
              <a:t> T, Boisson RC, Bosson JL, </a:t>
            </a:r>
            <a:r>
              <a:rPr lang="en-US" dirty="0" err="1"/>
              <a:t>Guyader</a:t>
            </a:r>
            <a:r>
              <a:rPr lang="en-US" dirty="0"/>
              <a:t> D, </a:t>
            </a:r>
            <a:r>
              <a:rPr lang="en-US" dirty="0" err="1"/>
              <a:t>Renversez</a:t>
            </a:r>
            <a:r>
              <a:rPr lang="en-US" dirty="0"/>
              <a:t> JC, </a:t>
            </a:r>
            <a:r>
              <a:rPr lang="en-US" dirty="0" err="1"/>
              <a:t>Bronowicki</a:t>
            </a:r>
            <a:r>
              <a:rPr lang="en-US" dirty="0"/>
              <a:t> JP, Gelineau MC, Tran A, </a:t>
            </a:r>
            <a:r>
              <a:rPr lang="en-US" dirty="0" err="1"/>
              <a:t>Trocme</a:t>
            </a:r>
            <a:r>
              <a:rPr lang="en-US" dirty="0"/>
              <a:t> C, De </a:t>
            </a:r>
            <a:r>
              <a:rPr lang="en-US" dirty="0" err="1"/>
              <a:t>Ledinghen</a:t>
            </a:r>
            <a:r>
              <a:rPr lang="en-US" dirty="0"/>
              <a:t> V, Lasnier E, </a:t>
            </a:r>
            <a:r>
              <a:rPr lang="en-US" dirty="0" err="1"/>
              <a:t>Poujol</a:t>
            </a:r>
            <a:r>
              <a:rPr lang="en-US" dirty="0"/>
              <a:t>-Robert A, Ziegler F, </a:t>
            </a:r>
            <a:r>
              <a:rPr lang="en-US" dirty="0" err="1"/>
              <a:t>Bourliere</a:t>
            </a:r>
            <a:r>
              <a:rPr lang="en-US" dirty="0"/>
              <a:t> M, </a:t>
            </a:r>
            <a:r>
              <a:rPr lang="en-US" dirty="0" err="1"/>
              <a:t>Voitot</a:t>
            </a:r>
            <a:r>
              <a:rPr lang="en-US" dirty="0"/>
              <a:t> H, Larrey D, Rosenthal-</a:t>
            </a:r>
            <a:r>
              <a:rPr lang="en-US" dirty="0" err="1"/>
              <a:t>Allieri</a:t>
            </a:r>
            <a:r>
              <a:rPr lang="en-US" dirty="0"/>
              <a:t> MA, Fouchard Hubert I, Bailly F, </a:t>
            </a:r>
            <a:r>
              <a:rPr lang="en-US" dirty="0" err="1"/>
              <a:t>Vaubourdolle</a:t>
            </a:r>
            <a:r>
              <a:rPr lang="en-US" dirty="0"/>
              <a:t> M; ANRS HCEP 23 </a:t>
            </a:r>
            <a:r>
              <a:rPr lang="en-US" dirty="0" err="1"/>
              <a:t>Fibrostar</a:t>
            </a:r>
            <a:r>
              <a:rPr lang="en-US" dirty="0"/>
              <a:t> Group. Comparison of nine blood tests and transient elastography for liver fibrosis in chronic hepatitis C: the ANRS HCEP-23 study. J Hepatol. 2012 Jan;56(1):55-62. </a:t>
            </a:r>
            <a:r>
              <a:rPr lang="en-US" dirty="0" err="1"/>
              <a:t>doi</a:t>
            </a:r>
            <a:r>
              <a:rPr lang="en-US" dirty="0"/>
              <a:t>: 10.1016/j.jhep.2011.05.024. </a:t>
            </a:r>
            <a:r>
              <a:rPr lang="en-US" dirty="0" err="1"/>
              <a:t>Epub</a:t>
            </a:r>
            <a:r>
              <a:rPr lang="en-US" dirty="0"/>
              <a:t> 2011 Jul 23. PMID: 21781944.</a:t>
            </a:r>
          </a:p>
          <a:p>
            <a:pPr>
              <a:buFont typeface="Wingdings" panose="05000000000000000000" pitchFamily="2" charset="2"/>
              <a:buChar char="§"/>
            </a:pPr>
            <a:r>
              <a:rPr lang="en-US" dirty="0"/>
              <a:t>de </a:t>
            </a:r>
            <a:r>
              <a:rPr lang="en-US" dirty="0" err="1"/>
              <a:t>Franchis</a:t>
            </a:r>
            <a:r>
              <a:rPr lang="en-US" dirty="0"/>
              <a:t> R, Bosch J, Garcia-Tsao G, </a:t>
            </a:r>
            <a:r>
              <a:rPr lang="en-US" dirty="0" err="1"/>
              <a:t>Reiberger</a:t>
            </a:r>
            <a:r>
              <a:rPr lang="en-US" dirty="0"/>
              <a:t> T, Ripoll C; </a:t>
            </a:r>
            <a:r>
              <a:rPr lang="en-US" dirty="0" err="1"/>
              <a:t>Baveno</a:t>
            </a:r>
            <a:r>
              <a:rPr lang="en-US" dirty="0"/>
              <a:t> VII Faculty. </a:t>
            </a:r>
            <a:r>
              <a:rPr lang="en-US" dirty="0" err="1"/>
              <a:t>Baveno</a:t>
            </a:r>
            <a:r>
              <a:rPr lang="en-US" dirty="0"/>
              <a:t> VII - Renewing consensus in portal hypertension. J Hepatol. 2022 Apr;76(4):959-974. </a:t>
            </a:r>
            <a:r>
              <a:rPr lang="en-US" dirty="0" err="1"/>
              <a:t>doi</a:t>
            </a:r>
            <a:r>
              <a:rPr lang="en-US" dirty="0"/>
              <a:t>: 10.1016/j.jhep.2021.12.022. </a:t>
            </a:r>
            <a:r>
              <a:rPr lang="en-US" dirty="0" err="1"/>
              <a:t>Epub</a:t>
            </a:r>
            <a:r>
              <a:rPr lang="en-US" dirty="0"/>
              <a:t> 2021 Dec 30. Erratum in: J Hepatol. 2022 Jul;77(1):271. </a:t>
            </a:r>
            <a:r>
              <a:rPr lang="en-US" dirty="0" err="1"/>
              <a:t>doi</a:t>
            </a:r>
            <a:r>
              <a:rPr lang="en-US" dirty="0"/>
              <a:t>: 10.1016/j.jhep.2022.03.024. PMID: 35120736; PMCID: PMC11090185.</a:t>
            </a:r>
          </a:p>
          <a:p>
            <a:pPr>
              <a:buFont typeface="Wingdings" panose="05000000000000000000" pitchFamily="2" charset="2"/>
              <a:buChar char="§"/>
            </a:pPr>
            <a:r>
              <a:rPr lang="en-US" dirty="0" err="1"/>
              <a:t>Bazarbashi</a:t>
            </a:r>
            <a:r>
              <a:rPr lang="en-US" dirty="0"/>
              <a:t>, Ahmad </a:t>
            </a:r>
            <a:r>
              <a:rPr lang="en-US" dirty="0" err="1"/>
              <a:t>Najdat</a:t>
            </a:r>
            <a:r>
              <a:rPr lang="en-US" dirty="0"/>
              <a:t> et al. Portal pressure measurement: Have we come full circle? 2021. Gastrointestinal Endoscopy, Volume 93, Issue 3, 573 – 576</a:t>
            </a:r>
          </a:p>
          <a:p>
            <a:pPr>
              <a:buFont typeface="Wingdings" panose="05000000000000000000" pitchFamily="2" charset="2"/>
              <a:buChar char="§"/>
            </a:pPr>
            <a:r>
              <a:rPr lang="en-US" dirty="0" err="1"/>
              <a:t>Rabiee</a:t>
            </a:r>
            <a:r>
              <a:rPr lang="en-US" dirty="0"/>
              <a:t> A, </a:t>
            </a:r>
            <a:r>
              <a:rPr lang="en-US" dirty="0" err="1"/>
              <a:t>Rabiee</a:t>
            </a:r>
            <a:r>
              <a:rPr lang="en-US" dirty="0"/>
              <a:t> A. Keep beta-blocking and carry on! Clin Liver Dis (Hoboken). 2024 Jan 31;23(1):e0114. </a:t>
            </a:r>
            <a:r>
              <a:rPr lang="en-US" dirty="0" err="1"/>
              <a:t>doi</a:t>
            </a:r>
            <a:r>
              <a:rPr lang="en-US" dirty="0"/>
              <a:t>: 10.1097/CLD.0000000000000114. PMID: 38304323; PMCID: PMC10833629.</a:t>
            </a:r>
          </a:p>
          <a:p>
            <a:pPr>
              <a:buFont typeface="Wingdings" panose="05000000000000000000" pitchFamily="2" charset="2"/>
              <a:buChar char="§"/>
            </a:pPr>
            <a:r>
              <a:rPr lang="en-US" dirty="0"/>
              <a:t>Rodrigues SG, Mendoza YP, Bosch J. Beta-blockers in cirrhosis: Evidence-based indications and limitations. JHEP Rep. 2019 Dec 20;2(1):100063. </a:t>
            </a:r>
            <a:r>
              <a:rPr lang="en-US" dirty="0" err="1"/>
              <a:t>doi</a:t>
            </a:r>
            <a:r>
              <a:rPr lang="en-US" dirty="0"/>
              <a:t>: 10.1016/j.jhepr.2019.12.001. PMID: 32039404; PMCID: PMC7005550.</a:t>
            </a:r>
          </a:p>
        </p:txBody>
      </p:sp>
      <p:sp>
        <p:nvSpPr>
          <p:cNvPr id="3" name="Title 1">
            <a:extLst>
              <a:ext uri="{FF2B5EF4-FFF2-40B4-BE49-F238E27FC236}">
                <a16:creationId xmlns:a16="http://schemas.microsoft.com/office/drawing/2014/main" id="{D959226C-26D8-7CDB-72A1-35062F8A859C}"/>
              </a:ext>
            </a:extLst>
          </p:cNvPr>
          <p:cNvSpPr txBox="1">
            <a:spLocks/>
          </p:cNvSpPr>
          <p:nvPr/>
        </p:nvSpPr>
        <p:spPr>
          <a:xfrm>
            <a:off x="1097280" y="286603"/>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References</a:t>
            </a:r>
          </a:p>
        </p:txBody>
      </p:sp>
    </p:spTree>
    <p:extLst>
      <p:ext uri="{BB962C8B-B14F-4D97-AF65-F5344CB8AC3E}">
        <p14:creationId xmlns:p14="http://schemas.microsoft.com/office/powerpoint/2010/main" val="228445794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4904F0-3038-F4B6-574C-1B7949655751}"/>
              </a:ext>
            </a:extLst>
          </p:cNvPr>
          <p:cNvSpPr>
            <a:spLocks noGrp="1"/>
          </p:cNvSpPr>
          <p:nvPr>
            <p:ph idx="1"/>
          </p:nvPr>
        </p:nvSpPr>
        <p:spPr/>
        <p:txBody>
          <a:bodyPr>
            <a:normAutofit fontScale="77500" lnSpcReduction="20000"/>
          </a:bodyPr>
          <a:lstStyle/>
          <a:p>
            <a:pPr>
              <a:buFont typeface="Wingdings" panose="05000000000000000000" pitchFamily="2" charset="2"/>
              <a:buChar char="§"/>
            </a:pPr>
            <a:r>
              <a:rPr lang="en-US" dirty="0"/>
              <a:t>Atteberry P, Biederman B, </a:t>
            </a:r>
            <a:r>
              <a:rPr lang="en-US" dirty="0" err="1"/>
              <a:t>Jesudian</a:t>
            </a:r>
            <a:r>
              <a:rPr lang="en-US" dirty="0"/>
              <a:t> A, Lucero C, Brown RS Jr, Verna E, Sundaram V, Fortune B, Rosenblatt R. Mortality, sepsis, and organ failure in hospitalized patients with cirrhosis vary by type of infection. J Gastroenterol Hepatol. 2021 Dec;36(12):3363-3370. </a:t>
            </a:r>
            <a:r>
              <a:rPr lang="en-US" dirty="0" err="1"/>
              <a:t>doi</a:t>
            </a:r>
            <a:r>
              <a:rPr lang="en-US" dirty="0"/>
              <a:t>: 10.1111/jgh.15633. </a:t>
            </a:r>
            <a:r>
              <a:rPr lang="en-US" dirty="0" err="1"/>
              <a:t>Epub</a:t>
            </a:r>
            <a:r>
              <a:rPr lang="en-US" dirty="0"/>
              <a:t> 2021 Aug 2. PMID: 34293211.</a:t>
            </a:r>
          </a:p>
          <a:p>
            <a:pPr>
              <a:buFont typeface="Wingdings" panose="05000000000000000000" pitchFamily="2" charset="2"/>
              <a:buChar char="§"/>
            </a:pPr>
            <a:r>
              <a:rPr lang="en-US" dirty="0"/>
              <a:t>https://endoflifeoptionsnm.org/wp-content/uploads/2021/07/nmmostform2014.pdf</a:t>
            </a:r>
          </a:p>
          <a:p>
            <a:pPr>
              <a:buFont typeface="Wingdings" panose="05000000000000000000" pitchFamily="2" charset="2"/>
              <a:buChar char="§"/>
            </a:pPr>
            <a:r>
              <a:rPr lang="en-US" dirty="0"/>
              <a:t>Lai JC, Tandon P, Bernal W, Tapper EB, Ekong U, </a:t>
            </a:r>
            <a:r>
              <a:rPr lang="en-US" dirty="0" err="1"/>
              <a:t>Dasarathy</a:t>
            </a:r>
            <a:r>
              <a:rPr lang="en-US" dirty="0"/>
              <a:t> S, Carey EJ. Malnutrition, Frailty, and Sarcopenia in Patients With Cirrhosis: 2021 Practice Guidance by the American Association for the Study of Liver Diseases. Hepatology. 2021 Sep;74(3):1611-1644. </a:t>
            </a:r>
            <a:r>
              <a:rPr lang="en-US" dirty="0" err="1"/>
              <a:t>doi</a:t>
            </a:r>
            <a:r>
              <a:rPr lang="en-US" dirty="0"/>
              <a:t>: 10.1002/hep.32049. Erratum in: Hepatology. 2021 Dec;74(6):3563. </a:t>
            </a:r>
            <a:r>
              <a:rPr lang="en-US" dirty="0" err="1"/>
              <a:t>doi</a:t>
            </a:r>
            <a:r>
              <a:rPr lang="en-US" dirty="0"/>
              <a:t>: 10.1002/hep.32224. PMID: 34233031; PMCID: PMC9134787.</a:t>
            </a:r>
          </a:p>
          <a:p>
            <a:pPr>
              <a:buFont typeface="Wingdings" panose="05000000000000000000" pitchFamily="2" charset="2"/>
              <a:buChar char="§"/>
            </a:pPr>
            <a:r>
              <a:rPr lang="en-US" dirty="0"/>
              <a:t>Singal, Amit G.1; Llovet, Josep M.2,3,4; Yarchoan, Mark5; Mehta, Neil6; Heimbach, Julie K.7; Dawson, Laura A.8; Jou, Janice H.9; Kulik, Laura M.10; Agopian, Vatche G.11; Marrero, Jorge A.12; Mendiratta-Lala, Mishal13; Brown, Daniel B.14; Rilling, William S.15; Goyal, Lipika16; Wei, Alice C.17; Taddei, Tamar H.18,19. AASLD Practice Guidance on prevention, diagnosis, and treatment of hepatocellular carcinoma. Hepatology 78(6):p 1922-1965, December 2023. | DOI: 10.1097/HEP.0000000000000466 </a:t>
            </a:r>
          </a:p>
          <a:p>
            <a:pPr>
              <a:buFont typeface="Wingdings" panose="05000000000000000000" pitchFamily="2" charset="2"/>
              <a:buChar char="§"/>
            </a:pPr>
            <a:r>
              <a:rPr lang="en-US" dirty="0"/>
              <a:t>Reig M, Forner A, </a:t>
            </a:r>
            <a:r>
              <a:rPr lang="en-US" dirty="0" err="1"/>
              <a:t>Rimola</a:t>
            </a:r>
            <a:r>
              <a:rPr lang="en-US" dirty="0"/>
              <a:t> J, Ferrer-</a:t>
            </a:r>
            <a:r>
              <a:rPr lang="en-US" dirty="0" err="1"/>
              <a:t>Fàbrega</a:t>
            </a:r>
            <a:r>
              <a:rPr lang="en-US" dirty="0"/>
              <a:t> J, Burrel M, Garcia-Criado Á, Kelley RK, Galle PR, Mazzaferro V, Salem R, Sangro B, Singal AG, Vogel A, Fuster J, Ayuso C, </a:t>
            </a:r>
            <a:r>
              <a:rPr lang="en-US" dirty="0" err="1"/>
              <a:t>Bruix</a:t>
            </a:r>
            <a:r>
              <a:rPr lang="en-US" dirty="0"/>
              <a:t> J. BCLC strategy for prognosis prediction and treatment recommendation: The 2022 update. J Hepatol. 2022 Mar;76(3):681-693. </a:t>
            </a:r>
            <a:r>
              <a:rPr lang="en-US" dirty="0" err="1"/>
              <a:t>doi</a:t>
            </a:r>
            <a:r>
              <a:rPr lang="en-US" dirty="0"/>
              <a:t>: 10.1016/j.jhep.2021.11.018. </a:t>
            </a:r>
            <a:r>
              <a:rPr lang="en-US" dirty="0" err="1"/>
              <a:t>Epub</a:t>
            </a:r>
            <a:r>
              <a:rPr lang="en-US" dirty="0"/>
              <a:t> 2021 Nov 19. PMID: 34801630; PMCID: PMC8866082.</a:t>
            </a:r>
          </a:p>
        </p:txBody>
      </p:sp>
      <p:sp>
        <p:nvSpPr>
          <p:cNvPr id="3" name="Title 1">
            <a:extLst>
              <a:ext uri="{FF2B5EF4-FFF2-40B4-BE49-F238E27FC236}">
                <a16:creationId xmlns:a16="http://schemas.microsoft.com/office/drawing/2014/main" id="{D959226C-26D8-7CDB-72A1-35062F8A859C}"/>
              </a:ext>
            </a:extLst>
          </p:cNvPr>
          <p:cNvSpPr txBox="1">
            <a:spLocks/>
          </p:cNvSpPr>
          <p:nvPr/>
        </p:nvSpPr>
        <p:spPr>
          <a:xfrm>
            <a:off x="1097280" y="286603"/>
            <a:ext cx="100584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dirty="0"/>
              <a:t>References</a:t>
            </a:r>
          </a:p>
        </p:txBody>
      </p:sp>
    </p:spTree>
    <p:extLst>
      <p:ext uri="{BB962C8B-B14F-4D97-AF65-F5344CB8AC3E}">
        <p14:creationId xmlns:p14="http://schemas.microsoft.com/office/powerpoint/2010/main" val="1855759475"/>
      </p:ext>
    </p:extLst>
  </p:cSld>
  <p:clrMapOvr>
    <a:masterClrMapping/>
  </p:clrMapOvr>
</p:sld>
</file>

<file path=ppt/theme/theme1.xml><?xml version="1.0" encoding="utf-8"?>
<a:theme xmlns:a="http://schemas.openxmlformats.org/drawingml/2006/main" name="Retrospect">
  <a:themeElements>
    <a:clrScheme name="Custom 2">
      <a:dk1>
        <a:srgbClr val="000000"/>
      </a:dk1>
      <a:lt1>
        <a:srgbClr val="FFFFFF"/>
      </a:lt1>
      <a:dk2>
        <a:srgbClr val="63666A"/>
      </a:dk2>
      <a:lt2>
        <a:srgbClr val="A7A8AA"/>
      </a:lt2>
      <a:accent1>
        <a:srgbClr val="BA0C2F"/>
      </a:accent1>
      <a:accent2>
        <a:srgbClr val="BA0C2F"/>
      </a:accent2>
      <a:accent3>
        <a:srgbClr val="008A86"/>
      </a:accent3>
      <a:accent4>
        <a:srgbClr val="ED8B00"/>
      </a:accent4>
      <a:accent5>
        <a:srgbClr val="A8AA19"/>
      </a:accent5>
      <a:accent6>
        <a:srgbClr val="C05131"/>
      </a:accent6>
      <a:hlink>
        <a:srgbClr val="008A86"/>
      </a:hlink>
      <a:folHlink>
        <a:srgbClr val="BA0C2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10050</TotalTime>
  <Words>12588</Words>
  <Application>Microsoft Office PowerPoint</Application>
  <PresentationFormat>Widescreen</PresentationFormat>
  <Paragraphs>813</Paragraphs>
  <Slides>65</Slides>
  <Notes>60</Notes>
  <HiddenSlides>12</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65</vt:i4>
      </vt:variant>
    </vt:vector>
  </HeadingPairs>
  <TitlesOfParts>
    <vt:vector size="77" baseType="lpstr">
      <vt:lpstr>AdvOT6e5d2ec0</vt:lpstr>
      <vt:lpstr>AdvOT6e5d2ec0+fb</vt:lpstr>
      <vt:lpstr>Arial</vt:lpstr>
      <vt:lpstr>Calibri</vt:lpstr>
      <vt:lpstr>Fira Sans</vt:lpstr>
      <vt:lpstr>HardingText-Regular</vt:lpstr>
      <vt:lpstr>Helvetica Neue</vt:lpstr>
      <vt:lpstr>Open Sans</vt:lpstr>
      <vt:lpstr>Roboto Mono Web</vt:lpstr>
      <vt:lpstr>Times New Roman</vt:lpstr>
      <vt:lpstr>Wingdings</vt:lpstr>
      <vt:lpstr>Retrospect</vt:lpstr>
      <vt:lpstr>Cirrhosis</vt:lpstr>
      <vt:lpstr>Learning Objectives – Part 1</vt:lpstr>
      <vt:lpstr>Chronicity of liver injury</vt:lpstr>
      <vt:lpstr>PowerPoint Presentation</vt:lpstr>
      <vt:lpstr>Biopsy</vt:lpstr>
      <vt:lpstr>Biopsy</vt:lpstr>
      <vt:lpstr>Biopsy</vt:lpstr>
      <vt:lpstr>Biopsy</vt:lpstr>
      <vt:lpstr>Biopsy</vt:lpstr>
      <vt:lpstr>PowerPoint Presentation</vt:lpstr>
      <vt:lpstr>PowerPoint Presentation</vt:lpstr>
      <vt:lpstr>Liver Labs</vt:lpstr>
      <vt:lpstr>PowerPoint Presentation</vt:lpstr>
      <vt:lpstr>PowerPoint Presentation</vt:lpstr>
      <vt:lpstr>PowerPoint Presentation</vt:lpstr>
      <vt:lpstr>An example case –  routine blood work with primary care</vt:lpstr>
      <vt:lpstr>PowerPoint Presentation</vt:lpstr>
      <vt:lpstr>PowerPoint Presentation</vt:lpstr>
      <vt:lpstr>PowerPoint Presentation</vt:lpstr>
      <vt:lpstr>Speaking of which….How sensitive is Ultrasound alone for cirrhosis?</vt:lpstr>
      <vt:lpstr>Ultrasound for cirrhosis?  Not Sensitive!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Clinically Significant Portal Hypertension (CSPH)</vt:lpstr>
      <vt:lpstr>Clinically Significant Portal Hypertension (CSPH)</vt:lpstr>
      <vt:lpstr>Clinically Significant Portal Hypertension (CSPH)</vt:lpstr>
      <vt:lpstr>Clinically Significant Portal Hypertension (CSPH)</vt:lpstr>
      <vt:lpstr>Clinically Significant Portal Hypertension (CSPH)</vt:lpstr>
      <vt:lpstr>CSPH</vt:lpstr>
      <vt:lpstr>PowerPoint Presentation</vt:lpstr>
      <vt:lpstr>CSPH</vt:lpstr>
      <vt:lpstr>Clinically Significant Portal Hypertension (CSPH)</vt:lpstr>
      <vt:lpstr>PowerPoint Presentation</vt:lpstr>
      <vt:lpstr>PowerPoint Presentation</vt:lpstr>
      <vt:lpstr>Treating CSPH – NSBB/Carvedilol</vt:lpstr>
      <vt:lpstr>Treating CSPH – NSBB/Carvedilol</vt:lpstr>
      <vt:lpstr>Treating CSPH – NSBB/Carvedilol</vt:lpstr>
      <vt:lpstr>Treating CSPH – NSBB/Carvedilol</vt:lpstr>
      <vt:lpstr>PowerPoint Presentation</vt:lpstr>
      <vt:lpstr>PowerPoint Presentation</vt:lpstr>
      <vt:lpstr>PowerPoint Presentation</vt:lpstr>
      <vt:lpstr>Key Take-homes – Part 1</vt:lpstr>
      <vt:lpstr>Cirrhosis – Part 2</vt:lpstr>
      <vt:lpstr>Learning Objectives – Part 2</vt:lpstr>
      <vt:lpstr>Post-hospitalization appointment </vt:lpstr>
      <vt:lpstr>Post-hospitalization appointment </vt:lpstr>
      <vt:lpstr>Post-hospitalization appointment </vt:lpstr>
      <vt:lpstr>PowerPoint Presentation</vt:lpstr>
      <vt:lpstr>Infection management</vt:lpstr>
      <vt:lpstr>Infection management</vt:lpstr>
      <vt:lpstr>Nutrition</vt:lpstr>
      <vt:lpstr>PowerPoint Presentation</vt:lpstr>
      <vt:lpstr>Hepatocellular carcinoma surveillance</vt:lpstr>
      <vt:lpstr>PowerPoint Presentation</vt:lpstr>
      <vt:lpstr>PowerPoint Presentation</vt:lpstr>
      <vt:lpstr>PowerPoint Presentation</vt:lpstr>
      <vt:lpstr>Key Take-homes – Part 2</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Ethan Gregory Rule</dc:creator>
  <cp:lastModifiedBy>Ellen W Green</cp:lastModifiedBy>
  <cp:revision>122</cp:revision>
  <dcterms:created xsi:type="dcterms:W3CDTF">2017-06-25T02:05:31Z</dcterms:created>
  <dcterms:modified xsi:type="dcterms:W3CDTF">2026-10-28T17:23:00Z</dcterms:modified>
</cp:coreProperties>
</file>