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omments/modernComment_100_2D8C8C3.xml" ContentType="application/vnd.ms-powerpoint.comments+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80" r:id="rId2"/>
    <p:sldId id="454" r:id="rId3"/>
    <p:sldId id="469" r:id="rId4"/>
    <p:sldId id="394" r:id="rId5"/>
    <p:sldId id="498" r:id="rId6"/>
    <p:sldId id="377" r:id="rId7"/>
    <p:sldId id="378" r:id="rId8"/>
    <p:sldId id="497" r:id="rId9"/>
    <p:sldId id="404" r:id="rId10"/>
    <p:sldId id="512" r:id="rId11"/>
    <p:sldId id="389" r:id="rId12"/>
    <p:sldId id="505" r:id="rId13"/>
    <p:sldId id="509" r:id="rId14"/>
    <p:sldId id="459" r:id="rId15"/>
    <p:sldId id="507" r:id="rId16"/>
    <p:sldId id="508" r:id="rId17"/>
    <p:sldId id="510" r:id="rId18"/>
    <p:sldId id="513" r:id="rId19"/>
    <p:sldId id="514" r:id="rId20"/>
    <p:sldId id="499" r:id="rId21"/>
    <p:sldId id="263" r:id="rId22"/>
    <p:sldId id="490" r:id="rId23"/>
    <p:sldId id="506" r:id="rId24"/>
    <p:sldId id="475" r:id="rId25"/>
    <p:sldId id="500" r:id="rId26"/>
    <p:sldId id="479" r:id="rId27"/>
    <p:sldId id="501" r:id="rId28"/>
    <p:sldId id="387" r:id="rId29"/>
    <p:sldId id="472" r:id="rId30"/>
    <p:sldId id="401" r:id="rId31"/>
    <p:sldId id="398" r:id="rId32"/>
    <p:sldId id="511" r:id="rId33"/>
    <p:sldId id="515" r:id="rId34"/>
    <p:sldId id="256" r:id="rId35"/>
    <p:sldId id="493" r:id="rId36"/>
    <p:sldId id="495"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6267B1A-11AD-ACB9-FC2F-28CDD68035C9}" name="Cully, Jeffrey A. (HOU)" initials="JC" userId="S::Jeffrey.Cully@va.gov::416f5942-c71c-4942-96ea-4ea9f833be7f" providerId="AD"/>
  <p188:author id="{AACD4449-F8A2-2584-C1BB-A5B2A02ABC65}" name="Zeno, Darrell D. (HOU)" initials="DZ" userId="S::Darrell.Zeno@va.gov::2610cba9-8704-4b4b-a58d-893e8c24d58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58" autoAdjust="0"/>
    <p:restoredTop sz="90920" autoAdjust="0"/>
  </p:normalViewPr>
  <p:slideViewPr>
    <p:cSldViewPr snapToGrid="0">
      <p:cViewPr varScale="1">
        <p:scale>
          <a:sx n="97" d="100"/>
          <a:sy n="97" d="100"/>
        </p:scale>
        <p:origin x="744" y="78"/>
      </p:cViewPr>
      <p:guideLst/>
    </p:cSldViewPr>
  </p:slideViewPr>
  <p:outlineViewPr>
    <p:cViewPr>
      <p:scale>
        <a:sx n="33" d="100"/>
        <a:sy n="33" d="100"/>
      </p:scale>
      <p:origin x="0" y="-31860"/>
    </p:cViewPr>
  </p:outlineViewPr>
  <p:notesTextViewPr>
    <p:cViewPr>
      <p:scale>
        <a:sx n="1" d="1"/>
        <a:sy n="1" d="1"/>
      </p:scale>
      <p:origin x="0" y="0"/>
    </p:cViewPr>
  </p:notesTextViewPr>
  <p:sorterViewPr>
    <p:cViewPr>
      <p:scale>
        <a:sx n="100" d="100"/>
        <a:sy n="100" d="100"/>
      </p:scale>
      <p:origin x="0" y="-4800"/>
    </p:cViewPr>
  </p:sorterViewPr>
  <p:notesViewPr>
    <p:cSldViewPr snapToGrid="0">
      <p:cViewPr varScale="1">
        <p:scale>
          <a:sx n="85" d="100"/>
          <a:sy n="85" d="100"/>
        </p:scale>
        <p:origin x="3846"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8/10/relationships/authors" Target="authors.xml"/></Relationships>
</file>

<file path=ppt/comments/modernComment_100_2D8C8C3.xml><?xml version="1.0" encoding="utf-8"?>
<p188:cmLst xmlns:a="http://schemas.openxmlformats.org/drawingml/2006/main" xmlns:r="http://schemas.openxmlformats.org/officeDocument/2006/relationships" xmlns:p188="http://schemas.microsoft.com/office/powerpoint/2018/8/main">
  <p188:cm id="{CD239C61-8BCB-4283-ADE4-C00DC1EA8941}" authorId="{AACD4449-F8A2-2584-C1BB-A5B2A02ABC65}" created="2026-08-31T18:41:58.482">
    <ac:txMkLst xmlns:ac="http://schemas.microsoft.com/office/drawing/2013/main/command">
      <pc:docMk xmlns:pc="http://schemas.microsoft.com/office/powerpoint/2013/main/command"/>
      <pc:sldMk xmlns:pc="http://schemas.microsoft.com/office/powerpoint/2013/main/command" cId="47761603" sldId="256"/>
      <ac:graphicFrameMk id="6" creationId="{74E602B3-1B73-C3D8-46A9-6E908A2F3209}"/>
      <ac:tblMk/>
      <ac:tcMk rowId="2615410723" colId="1896650888"/>
      <ac:txMk cp="0" len="83">
        <ac:context len="85" hash="2382189330"/>
      </ac:txMk>
    </ac:txMkLst>
    <p188:pos x="11408074" y="4375715"/>
    <p188:txBody>
      <a:bodyPr/>
      <a:lstStyle/>
      <a:p>
        <a:r>
          <a:rPr lang="en-US"/>
          <a:t>We can create a qr code for Calmer Life if you like?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704C01-3832-42A4-AAF7-086838D3C174}" type="datetimeFigureOut">
              <a:rPr lang="en-US" smtClean="0"/>
              <a:t>9/3/2026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AC19D8-E2B8-48CC-A584-83FFC3637B39}" type="slidenum">
              <a:rPr lang="en-US" smtClean="0"/>
              <a:t>‹#›</a:t>
            </a:fld>
            <a:endParaRPr lang="en-US"/>
          </a:p>
        </p:txBody>
      </p:sp>
    </p:spTree>
    <p:extLst>
      <p:ext uri="{BB962C8B-B14F-4D97-AF65-F5344CB8AC3E}">
        <p14:creationId xmlns:p14="http://schemas.microsoft.com/office/powerpoint/2010/main" val="3149950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E72B390-FD35-4526-890A-43B118EE86AF}" type="slidenum">
              <a:rPr lang="en-US" smtClean="0"/>
              <a:t>1</a:t>
            </a:fld>
            <a:endParaRPr lang="en-US"/>
          </a:p>
        </p:txBody>
      </p:sp>
    </p:spTree>
    <p:extLst>
      <p:ext uri="{BB962C8B-B14F-4D97-AF65-F5344CB8AC3E}">
        <p14:creationId xmlns:p14="http://schemas.microsoft.com/office/powerpoint/2010/main" val="8106886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AC19D8-E2B8-48CC-A584-83FFC3637B39}" type="slidenum">
              <a:rPr lang="en-US" smtClean="0"/>
              <a:t>3</a:t>
            </a:fld>
            <a:endParaRPr lang="en-US"/>
          </a:p>
        </p:txBody>
      </p:sp>
    </p:spTree>
    <p:extLst>
      <p:ext uri="{BB962C8B-B14F-4D97-AF65-F5344CB8AC3E}">
        <p14:creationId xmlns:p14="http://schemas.microsoft.com/office/powerpoint/2010/main" val="1288727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59418F-A714-400F-99D4-D05D118E7A33}" type="slidenum">
              <a:rPr lang="en-US" smtClean="0"/>
              <a:t>4</a:t>
            </a:fld>
            <a:endParaRPr lang="en-US"/>
          </a:p>
        </p:txBody>
      </p:sp>
    </p:spTree>
    <p:extLst>
      <p:ext uri="{BB962C8B-B14F-4D97-AF65-F5344CB8AC3E}">
        <p14:creationId xmlns:p14="http://schemas.microsoft.com/office/powerpoint/2010/main" val="39712337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59418F-A714-400F-99D4-D05D118E7A33}" type="slidenum">
              <a:rPr lang="en-US" smtClean="0"/>
              <a:t>6</a:t>
            </a:fld>
            <a:endParaRPr lang="en-US"/>
          </a:p>
        </p:txBody>
      </p:sp>
    </p:spTree>
    <p:extLst>
      <p:ext uri="{BB962C8B-B14F-4D97-AF65-F5344CB8AC3E}">
        <p14:creationId xmlns:p14="http://schemas.microsoft.com/office/powerpoint/2010/main" val="2200553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59418F-A714-400F-99D4-D05D118E7A33}" type="slidenum">
              <a:rPr lang="en-US" smtClean="0"/>
              <a:t>7</a:t>
            </a:fld>
            <a:endParaRPr lang="en-US"/>
          </a:p>
        </p:txBody>
      </p:sp>
    </p:spTree>
    <p:extLst>
      <p:ext uri="{BB962C8B-B14F-4D97-AF65-F5344CB8AC3E}">
        <p14:creationId xmlns:p14="http://schemas.microsoft.com/office/powerpoint/2010/main" val="19167206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59418F-A714-400F-99D4-D05D118E7A33}" type="slidenum">
              <a:rPr lang="en-US" smtClean="0"/>
              <a:t>9</a:t>
            </a:fld>
            <a:endParaRPr lang="en-US"/>
          </a:p>
        </p:txBody>
      </p:sp>
    </p:spTree>
    <p:extLst>
      <p:ext uri="{BB962C8B-B14F-4D97-AF65-F5344CB8AC3E}">
        <p14:creationId xmlns:p14="http://schemas.microsoft.com/office/powerpoint/2010/main" val="2857555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3-4 sessions of care appears ideal. More can be helpful but optional depending on Veteran needs. </a:t>
            </a:r>
          </a:p>
          <a:p>
            <a:endParaRPr lang="en-US" dirty="0"/>
          </a:p>
        </p:txBody>
      </p:sp>
      <p:sp>
        <p:nvSpPr>
          <p:cNvPr id="4" name="Slide Number Placeholder 3"/>
          <p:cNvSpPr>
            <a:spLocks noGrp="1"/>
          </p:cNvSpPr>
          <p:nvPr>
            <p:ph type="sldNum" sz="quarter" idx="5"/>
          </p:nvPr>
        </p:nvSpPr>
        <p:spPr/>
        <p:txBody>
          <a:bodyPr/>
          <a:lstStyle/>
          <a:p>
            <a:fld id="{DDAC19D8-E2B8-48CC-A584-83FFC3637B39}" type="slidenum">
              <a:rPr lang="en-US" smtClean="0"/>
              <a:t>10</a:t>
            </a:fld>
            <a:endParaRPr lang="en-US"/>
          </a:p>
        </p:txBody>
      </p:sp>
    </p:spTree>
    <p:extLst>
      <p:ext uri="{BB962C8B-B14F-4D97-AF65-F5344CB8AC3E}">
        <p14:creationId xmlns:p14="http://schemas.microsoft.com/office/powerpoint/2010/main" val="14800677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59418F-A714-400F-99D4-D05D118E7A33}" type="slidenum">
              <a:rPr lang="en-US" smtClean="0"/>
              <a:t>11</a:t>
            </a:fld>
            <a:endParaRPr lang="en-US"/>
          </a:p>
        </p:txBody>
      </p:sp>
    </p:spTree>
    <p:extLst>
      <p:ext uri="{BB962C8B-B14F-4D97-AF65-F5344CB8AC3E}">
        <p14:creationId xmlns:p14="http://schemas.microsoft.com/office/powerpoint/2010/main" val="1809265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AC19D8-E2B8-48CC-A584-83FFC3637B39}" type="slidenum">
              <a:rPr lang="en-US" smtClean="0"/>
              <a:t>15</a:t>
            </a:fld>
            <a:endParaRPr lang="en-US"/>
          </a:p>
        </p:txBody>
      </p:sp>
    </p:spTree>
    <p:extLst>
      <p:ext uri="{BB962C8B-B14F-4D97-AF65-F5344CB8AC3E}">
        <p14:creationId xmlns:p14="http://schemas.microsoft.com/office/powerpoint/2010/main" val="20787406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AC19D8-E2B8-48CC-A584-83FFC3637B39}" type="slidenum">
              <a:rPr lang="en-US" smtClean="0"/>
              <a:t>16</a:t>
            </a:fld>
            <a:endParaRPr lang="en-US"/>
          </a:p>
        </p:txBody>
      </p:sp>
    </p:spTree>
    <p:extLst>
      <p:ext uri="{BB962C8B-B14F-4D97-AF65-F5344CB8AC3E}">
        <p14:creationId xmlns:p14="http://schemas.microsoft.com/office/powerpoint/2010/main" val="1681361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AC19D8-E2B8-48CC-A584-83FFC3637B39}" type="slidenum">
              <a:rPr lang="en-US" smtClean="0"/>
              <a:t>18</a:t>
            </a:fld>
            <a:endParaRPr lang="en-US"/>
          </a:p>
        </p:txBody>
      </p:sp>
    </p:spTree>
    <p:extLst>
      <p:ext uri="{BB962C8B-B14F-4D97-AF65-F5344CB8AC3E}">
        <p14:creationId xmlns:p14="http://schemas.microsoft.com/office/powerpoint/2010/main" val="33091339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E72B390-FD35-4526-890A-43B118EE86AF}" type="slidenum">
              <a:rPr lang="en-US" smtClean="0"/>
              <a:t>21</a:t>
            </a:fld>
            <a:endParaRPr lang="en-US"/>
          </a:p>
        </p:txBody>
      </p:sp>
    </p:spTree>
    <p:extLst>
      <p:ext uri="{BB962C8B-B14F-4D97-AF65-F5344CB8AC3E}">
        <p14:creationId xmlns:p14="http://schemas.microsoft.com/office/powerpoint/2010/main" val="31826264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AC19D8-E2B8-48CC-A584-83FFC3637B39}" type="slidenum">
              <a:rPr lang="en-US" smtClean="0"/>
              <a:t>26</a:t>
            </a:fld>
            <a:endParaRPr lang="en-US"/>
          </a:p>
        </p:txBody>
      </p:sp>
    </p:spTree>
    <p:extLst>
      <p:ext uri="{BB962C8B-B14F-4D97-AF65-F5344CB8AC3E}">
        <p14:creationId xmlns:p14="http://schemas.microsoft.com/office/powerpoint/2010/main" val="16719809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59418F-A714-400F-99D4-D05D118E7A33}" type="slidenum">
              <a:rPr lang="en-US" smtClean="0"/>
              <a:t>28</a:t>
            </a:fld>
            <a:endParaRPr lang="en-US"/>
          </a:p>
        </p:txBody>
      </p:sp>
    </p:spTree>
    <p:extLst>
      <p:ext uri="{BB962C8B-B14F-4D97-AF65-F5344CB8AC3E}">
        <p14:creationId xmlns:p14="http://schemas.microsoft.com/office/powerpoint/2010/main" val="14293930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59418F-A714-400F-99D4-D05D118E7A33}" type="slidenum">
              <a:rPr lang="en-US" smtClean="0"/>
              <a:t>30</a:t>
            </a:fld>
            <a:endParaRPr lang="en-US"/>
          </a:p>
        </p:txBody>
      </p:sp>
    </p:spTree>
    <p:extLst>
      <p:ext uri="{BB962C8B-B14F-4D97-AF65-F5344CB8AC3E}">
        <p14:creationId xmlns:p14="http://schemas.microsoft.com/office/powerpoint/2010/main" val="17109998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59418F-A714-400F-99D4-D05D118E7A33}" type="slidenum">
              <a:rPr lang="en-US" smtClean="0"/>
              <a:t>31</a:t>
            </a:fld>
            <a:endParaRPr lang="en-US"/>
          </a:p>
        </p:txBody>
      </p:sp>
    </p:spTree>
    <p:extLst>
      <p:ext uri="{BB962C8B-B14F-4D97-AF65-F5344CB8AC3E}">
        <p14:creationId xmlns:p14="http://schemas.microsoft.com/office/powerpoint/2010/main" val="38364006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AC19D8-E2B8-48CC-A584-83FFC3637B39}" type="slidenum">
              <a:rPr lang="en-US" smtClean="0"/>
              <a:t>34</a:t>
            </a:fld>
            <a:endParaRPr lang="en-US"/>
          </a:p>
        </p:txBody>
      </p:sp>
    </p:spTree>
    <p:extLst>
      <p:ext uri="{BB962C8B-B14F-4D97-AF65-F5344CB8AC3E}">
        <p14:creationId xmlns:p14="http://schemas.microsoft.com/office/powerpoint/2010/main" val="42012504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AC19D8-E2B8-48CC-A584-83FFC3637B39}" type="slidenum">
              <a:rPr lang="en-US" smtClean="0"/>
              <a:t>35</a:t>
            </a:fld>
            <a:endParaRPr lang="en-US"/>
          </a:p>
        </p:txBody>
      </p:sp>
    </p:spTree>
    <p:extLst>
      <p:ext uri="{BB962C8B-B14F-4D97-AF65-F5344CB8AC3E}">
        <p14:creationId xmlns:p14="http://schemas.microsoft.com/office/powerpoint/2010/main" val="21800349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8E688-C4C9-4D22-AC6A-82C42E85DE5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135F81D-C5AC-46EA-92BA-282D310F3B0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EC9C73-1F81-4B0D-96D9-E81162E85CE0}"/>
              </a:ext>
            </a:extLst>
          </p:cNvPr>
          <p:cNvSpPr>
            <a:spLocks noGrp="1"/>
          </p:cNvSpPr>
          <p:nvPr>
            <p:ph type="dt" sz="half" idx="10"/>
          </p:nvPr>
        </p:nvSpPr>
        <p:spPr/>
        <p:txBody>
          <a:bodyPr/>
          <a:lstStyle/>
          <a:p>
            <a:fld id="{12917755-FCF2-44FD-8C59-F6DEE3E7948A}" type="datetimeFigureOut">
              <a:rPr lang="en-US" smtClean="0"/>
              <a:t>9/3/2026</a:t>
            </a:fld>
            <a:endParaRPr lang="en-US"/>
          </a:p>
        </p:txBody>
      </p:sp>
      <p:sp>
        <p:nvSpPr>
          <p:cNvPr id="5" name="Footer Placeholder 4">
            <a:extLst>
              <a:ext uri="{FF2B5EF4-FFF2-40B4-BE49-F238E27FC236}">
                <a16:creationId xmlns:a16="http://schemas.microsoft.com/office/drawing/2014/main" id="{70F37405-D5C7-4688-B18C-5E35C72FAE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24A316-CFD4-4AFC-98A7-ABD3F11FD322}"/>
              </a:ext>
            </a:extLst>
          </p:cNvPr>
          <p:cNvSpPr>
            <a:spLocks noGrp="1"/>
          </p:cNvSpPr>
          <p:nvPr>
            <p:ph type="sldNum" sz="quarter" idx="12"/>
          </p:nvPr>
        </p:nvSpPr>
        <p:spPr/>
        <p:txBody>
          <a:bodyPr/>
          <a:lstStyle/>
          <a:p>
            <a:fld id="{4C2D7A00-317E-4EF0-9D34-4A8EE4EA8A9A}" type="slidenum">
              <a:rPr lang="en-US" smtClean="0"/>
              <a:t>‹#›</a:t>
            </a:fld>
            <a:endParaRPr lang="en-US"/>
          </a:p>
        </p:txBody>
      </p:sp>
    </p:spTree>
    <p:extLst>
      <p:ext uri="{BB962C8B-B14F-4D97-AF65-F5344CB8AC3E}">
        <p14:creationId xmlns:p14="http://schemas.microsoft.com/office/powerpoint/2010/main" val="1455646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A246F-E3FE-4362-AB20-ACEB0B542D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F7878E-8682-45D0-8070-C2C4E26828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EF2495-8B1C-4630-88C6-B17B6BD419BE}"/>
              </a:ext>
            </a:extLst>
          </p:cNvPr>
          <p:cNvSpPr>
            <a:spLocks noGrp="1"/>
          </p:cNvSpPr>
          <p:nvPr>
            <p:ph type="dt" sz="half" idx="10"/>
          </p:nvPr>
        </p:nvSpPr>
        <p:spPr/>
        <p:txBody>
          <a:bodyPr/>
          <a:lstStyle/>
          <a:p>
            <a:fld id="{12917755-FCF2-44FD-8C59-F6DEE3E7948A}" type="datetimeFigureOut">
              <a:rPr lang="en-US" smtClean="0"/>
              <a:t>9/3/2026</a:t>
            </a:fld>
            <a:endParaRPr lang="en-US"/>
          </a:p>
        </p:txBody>
      </p:sp>
      <p:sp>
        <p:nvSpPr>
          <p:cNvPr id="5" name="Footer Placeholder 4">
            <a:extLst>
              <a:ext uri="{FF2B5EF4-FFF2-40B4-BE49-F238E27FC236}">
                <a16:creationId xmlns:a16="http://schemas.microsoft.com/office/drawing/2014/main" id="{EF9B2FA2-BA67-4065-9FA3-52FA509631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90964C-DF28-489A-AC67-95C7EFD413A7}"/>
              </a:ext>
            </a:extLst>
          </p:cNvPr>
          <p:cNvSpPr>
            <a:spLocks noGrp="1"/>
          </p:cNvSpPr>
          <p:nvPr>
            <p:ph type="sldNum" sz="quarter" idx="12"/>
          </p:nvPr>
        </p:nvSpPr>
        <p:spPr/>
        <p:txBody>
          <a:bodyPr/>
          <a:lstStyle/>
          <a:p>
            <a:fld id="{4C2D7A00-317E-4EF0-9D34-4A8EE4EA8A9A}" type="slidenum">
              <a:rPr lang="en-US" smtClean="0"/>
              <a:t>‹#›</a:t>
            </a:fld>
            <a:endParaRPr lang="en-US"/>
          </a:p>
        </p:txBody>
      </p:sp>
    </p:spTree>
    <p:extLst>
      <p:ext uri="{BB962C8B-B14F-4D97-AF65-F5344CB8AC3E}">
        <p14:creationId xmlns:p14="http://schemas.microsoft.com/office/powerpoint/2010/main" val="2602157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8240F-2C31-4803-BC03-CB6B172E47F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A3E9DEC-2D28-4DE0-ABA1-616D510398A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4D207F3-E626-4EB0-A1CF-5489B081D61B}"/>
              </a:ext>
            </a:extLst>
          </p:cNvPr>
          <p:cNvSpPr>
            <a:spLocks noGrp="1"/>
          </p:cNvSpPr>
          <p:nvPr>
            <p:ph type="dt" sz="half" idx="10"/>
          </p:nvPr>
        </p:nvSpPr>
        <p:spPr/>
        <p:txBody>
          <a:bodyPr/>
          <a:lstStyle/>
          <a:p>
            <a:fld id="{12917755-FCF2-44FD-8C59-F6DEE3E7948A}" type="datetimeFigureOut">
              <a:rPr lang="en-US" smtClean="0"/>
              <a:t>9/3/2026</a:t>
            </a:fld>
            <a:endParaRPr lang="en-US"/>
          </a:p>
        </p:txBody>
      </p:sp>
      <p:sp>
        <p:nvSpPr>
          <p:cNvPr id="5" name="Footer Placeholder 4">
            <a:extLst>
              <a:ext uri="{FF2B5EF4-FFF2-40B4-BE49-F238E27FC236}">
                <a16:creationId xmlns:a16="http://schemas.microsoft.com/office/drawing/2014/main" id="{36EADF81-1C1E-4D12-9A0D-2D52772E44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E56E6F-E66D-4AC6-8E93-C9C117222D50}"/>
              </a:ext>
            </a:extLst>
          </p:cNvPr>
          <p:cNvSpPr>
            <a:spLocks noGrp="1"/>
          </p:cNvSpPr>
          <p:nvPr>
            <p:ph type="sldNum" sz="quarter" idx="12"/>
          </p:nvPr>
        </p:nvSpPr>
        <p:spPr/>
        <p:txBody>
          <a:bodyPr/>
          <a:lstStyle/>
          <a:p>
            <a:fld id="{4C2D7A00-317E-4EF0-9D34-4A8EE4EA8A9A}" type="slidenum">
              <a:rPr lang="en-US" smtClean="0"/>
              <a:t>‹#›</a:t>
            </a:fld>
            <a:endParaRPr lang="en-US"/>
          </a:p>
        </p:txBody>
      </p:sp>
    </p:spTree>
    <p:extLst>
      <p:ext uri="{BB962C8B-B14F-4D97-AF65-F5344CB8AC3E}">
        <p14:creationId xmlns:p14="http://schemas.microsoft.com/office/powerpoint/2010/main" val="730616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F6586-52FF-434E-8A90-A6F14754FF3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DF9D2F-C988-4EE6-B625-F6C852B3C1F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1060D09-794F-496C-8CB0-41237DF992E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E69C1F7-0F1C-45D0-AF01-F09155003EED}"/>
              </a:ext>
            </a:extLst>
          </p:cNvPr>
          <p:cNvSpPr>
            <a:spLocks noGrp="1"/>
          </p:cNvSpPr>
          <p:nvPr>
            <p:ph type="dt" sz="half" idx="10"/>
          </p:nvPr>
        </p:nvSpPr>
        <p:spPr/>
        <p:txBody>
          <a:bodyPr/>
          <a:lstStyle/>
          <a:p>
            <a:fld id="{12917755-FCF2-44FD-8C59-F6DEE3E7948A}" type="datetimeFigureOut">
              <a:rPr lang="en-US" smtClean="0"/>
              <a:t>9/3/2026</a:t>
            </a:fld>
            <a:endParaRPr lang="en-US"/>
          </a:p>
        </p:txBody>
      </p:sp>
      <p:sp>
        <p:nvSpPr>
          <p:cNvPr id="6" name="Footer Placeholder 5">
            <a:extLst>
              <a:ext uri="{FF2B5EF4-FFF2-40B4-BE49-F238E27FC236}">
                <a16:creationId xmlns:a16="http://schemas.microsoft.com/office/drawing/2014/main" id="{481E498F-4ACD-40D6-8015-0D8B0A9413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EC06EB-A757-4FDF-8933-C9AF41F25E25}"/>
              </a:ext>
            </a:extLst>
          </p:cNvPr>
          <p:cNvSpPr>
            <a:spLocks noGrp="1"/>
          </p:cNvSpPr>
          <p:nvPr>
            <p:ph type="sldNum" sz="quarter" idx="12"/>
          </p:nvPr>
        </p:nvSpPr>
        <p:spPr/>
        <p:txBody>
          <a:bodyPr/>
          <a:lstStyle/>
          <a:p>
            <a:fld id="{4C2D7A00-317E-4EF0-9D34-4A8EE4EA8A9A}" type="slidenum">
              <a:rPr lang="en-US" smtClean="0"/>
              <a:t>‹#›</a:t>
            </a:fld>
            <a:endParaRPr lang="en-US"/>
          </a:p>
        </p:txBody>
      </p:sp>
    </p:spTree>
    <p:extLst>
      <p:ext uri="{BB962C8B-B14F-4D97-AF65-F5344CB8AC3E}">
        <p14:creationId xmlns:p14="http://schemas.microsoft.com/office/powerpoint/2010/main" val="16738932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35A06-7061-4A4F-88D0-892B7E127EA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617F716-8B35-4303-9075-42EC6530D7A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E3A6E7E-A52F-413C-911C-84DCFCE3014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A9C5D13-D80C-4050-B43C-378F644B4C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BA8157E-9358-408F-AA58-319EE15ACF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AC449B1-96A7-4EC6-AC72-BAD393463A97}"/>
              </a:ext>
            </a:extLst>
          </p:cNvPr>
          <p:cNvSpPr>
            <a:spLocks noGrp="1"/>
          </p:cNvSpPr>
          <p:nvPr>
            <p:ph type="dt" sz="half" idx="10"/>
          </p:nvPr>
        </p:nvSpPr>
        <p:spPr/>
        <p:txBody>
          <a:bodyPr/>
          <a:lstStyle/>
          <a:p>
            <a:fld id="{12917755-FCF2-44FD-8C59-F6DEE3E7948A}" type="datetimeFigureOut">
              <a:rPr lang="en-US" smtClean="0"/>
              <a:t>9/3/2026</a:t>
            </a:fld>
            <a:endParaRPr lang="en-US"/>
          </a:p>
        </p:txBody>
      </p:sp>
      <p:sp>
        <p:nvSpPr>
          <p:cNvPr id="8" name="Footer Placeholder 7">
            <a:extLst>
              <a:ext uri="{FF2B5EF4-FFF2-40B4-BE49-F238E27FC236}">
                <a16:creationId xmlns:a16="http://schemas.microsoft.com/office/drawing/2014/main" id="{1893BC47-8DF1-45C3-AB15-E8E52BDB25D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6530359-B3E6-4432-8A1D-AD4CF990E162}"/>
              </a:ext>
            </a:extLst>
          </p:cNvPr>
          <p:cNvSpPr>
            <a:spLocks noGrp="1"/>
          </p:cNvSpPr>
          <p:nvPr>
            <p:ph type="sldNum" sz="quarter" idx="12"/>
          </p:nvPr>
        </p:nvSpPr>
        <p:spPr/>
        <p:txBody>
          <a:bodyPr/>
          <a:lstStyle/>
          <a:p>
            <a:fld id="{4C2D7A00-317E-4EF0-9D34-4A8EE4EA8A9A}" type="slidenum">
              <a:rPr lang="en-US" smtClean="0"/>
              <a:t>‹#›</a:t>
            </a:fld>
            <a:endParaRPr lang="en-US"/>
          </a:p>
        </p:txBody>
      </p:sp>
    </p:spTree>
    <p:extLst>
      <p:ext uri="{BB962C8B-B14F-4D97-AF65-F5344CB8AC3E}">
        <p14:creationId xmlns:p14="http://schemas.microsoft.com/office/powerpoint/2010/main" val="3577763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6AF64-726D-4514-BE42-B3179091739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7451D53-403F-411E-BBAA-D2770EA5D740}"/>
              </a:ext>
            </a:extLst>
          </p:cNvPr>
          <p:cNvSpPr>
            <a:spLocks noGrp="1"/>
          </p:cNvSpPr>
          <p:nvPr>
            <p:ph type="dt" sz="half" idx="10"/>
          </p:nvPr>
        </p:nvSpPr>
        <p:spPr/>
        <p:txBody>
          <a:bodyPr/>
          <a:lstStyle/>
          <a:p>
            <a:fld id="{12917755-FCF2-44FD-8C59-F6DEE3E7948A}" type="datetimeFigureOut">
              <a:rPr lang="en-US" smtClean="0"/>
              <a:t>9/3/2026</a:t>
            </a:fld>
            <a:endParaRPr lang="en-US"/>
          </a:p>
        </p:txBody>
      </p:sp>
      <p:sp>
        <p:nvSpPr>
          <p:cNvPr id="4" name="Footer Placeholder 3">
            <a:extLst>
              <a:ext uri="{FF2B5EF4-FFF2-40B4-BE49-F238E27FC236}">
                <a16:creationId xmlns:a16="http://schemas.microsoft.com/office/drawing/2014/main" id="{B11CABB4-28B6-422F-B014-D4023276AC3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7A4BE9F-897E-4C8A-9D64-0FD49158D4F3}"/>
              </a:ext>
            </a:extLst>
          </p:cNvPr>
          <p:cNvSpPr>
            <a:spLocks noGrp="1"/>
          </p:cNvSpPr>
          <p:nvPr>
            <p:ph type="sldNum" sz="quarter" idx="12"/>
          </p:nvPr>
        </p:nvSpPr>
        <p:spPr/>
        <p:txBody>
          <a:bodyPr/>
          <a:lstStyle/>
          <a:p>
            <a:fld id="{4C2D7A00-317E-4EF0-9D34-4A8EE4EA8A9A}" type="slidenum">
              <a:rPr lang="en-US" smtClean="0"/>
              <a:t>‹#›</a:t>
            </a:fld>
            <a:endParaRPr lang="en-US"/>
          </a:p>
        </p:txBody>
      </p:sp>
    </p:spTree>
    <p:extLst>
      <p:ext uri="{BB962C8B-B14F-4D97-AF65-F5344CB8AC3E}">
        <p14:creationId xmlns:p14="http://schemas.microsoft.com/office/powerpoint/2010/main" val="34350809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012AF46-D012-4462-A237-E5E2151B5852}"/>
              </a:ext>
            </a:extLst>
          </p:cNvPr>
          <p:cNvSpPr>
            <a:spLocks noGrp="1"/>
          </p:cNvSpPr>
          <p:nvPr>
            <p:ph type="dt" sz="half" idx="10"/>
          </p:nvPr>
        </p:nvSpPr>
        <p:spPr/>
        <p:txBody>
          <a:bodyPr/>
          <a:lstStyle/>
          <a:p>
            <a:fld id="{12917755-FCF2-44FD-8C59-F6DEE3E7948A}" type="datetimeFigureOut">
              <a:rPr lang="en-US" smtClean="0"/>
              <a:t>9/3/2026</a:t>
            </a:fld>
            <a:endParaRPr lang="en-US"/>
          </a:p>
        </p:txBody>
      </p:sp>
      <p:sp>
        <p:nvSpPr>
          <p:cNvPr id="3" name="Footer Placeholder 2">
            <a:extLst>
              <a:ext uri="{FF2B5EF4-FFF2-40B4-BE49-F238E27FC236}">
                <a16:creationId xmlns:a16="http://schemas.microsoft.com/office/drawing/2014/main" id="{347E5357-0766-44B4-BBF9-A4159960177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4DC4F1E-9ECA-4977-BE6F-B145C79F789D}"/>
              </a:ext>
            </a:extLst>
          </p:cNvPr>
          <p:cNvSpPr>
            <a:spLocks noGrp="1"/>
          </p:cNvSpPr>
          <p:nvPr>
            <p:ph type="sldNum" sz="quarter" idx="12"/>
          </p:nvPr>
        </p:nvSpPr>
        <p:spPr/>
        <p:txBody>
          <a:bodyPr/>
          <a:lstStyle/>
          <a:p>
            <a:fld id="{4C2D7A00-317E-4EF0-9D34-4A8EE4EA8A9A}" type="slidenum">
              <a:rPr lang="en-US" smtClean="0"/>
              <a:t>‹#›</a:t>
            </a:fld>
            <a:endParaRPr lang="en-US"/>
          </a:p>
        </p:txBody>
      </p:sp>
    </p:spTree>
    <p:extLst>
      <p:ext uri="{BB962C8B-B14F-4D97-AF65-F5344CB8AC3E}">
        <p14:creationId xmlns:p14="http://schemas.microsoft.com/office/powerpoint/2010/main" val="26317843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D5077-9DEC-4F62-B750-00D88ED9189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7631145-5631-458E-A910-4125F90A41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D802B7E-ADDF-4F6E-9F97-CC74484FB6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889AA0-956C-4FB8-B8E5-AC716A093E08}"/>
              </a:ext>
            </a:extLst>
          </p:cNvPr>
          <p:cNvSpPr>
            <a:spLocks noGrp="1"/>
          </p:cNvSpPr>
          <p:nvPr>
            <p:ph type="dt" sz="half" idx="10"/>
          </p:nvPr>
        </p:nvSpPr>
        <p:spPr/>
        <p:txBody>
          <a:bodyPr/>
          <a:lstStyle/>
          <a:p>
            <a:fld id="{12917755-FCF2-44FD-8C59-F6DEE3E7948A}" type="datetimeFigureOut">
              <a:rPr lang="en-US" smtClean="0"/>
              <a:t>9/3/2026</a:t>
            </a:fld>
            <a:endParaRPr lang="en-US"/>
          </a:p>
        </p:txBody>
      </p:sp>
      <p:sp>
        <p:nvSpPr>
          <p:cNvPr id="6" name="Footer Placeholder 5">
            <a:extLst>
              <a:ext uri="{FF2B5EF4-FFF2-40B4-BE49-F238E27FC236}">
                <a16:creationId xmlns:a16="http://schemas.microsoft.com/office/drawing/2014/main" id="{1F6D010A-A82D-4591-AD9B-87DCF84139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4DE672-517F-48CF-BCD9-2E3E5CA57E09}"/>
              </a:ext>
            </a:extLst>
          </p:cNvPr>
          <p:cNvSpPr>
            <a:spLocks noGrp="1"/>
          </p:cNvSpPr>
          <p:nvPr>
            <p:ph type="sldNum" sz="quarter" idx="12"/>
          </p:nvPr>
        </p:nvSpPr>
        <p:spPr/>
        <p:txBody>
          <a:bodyPr/>
          <a:lstStyle/>
          <a:p>
            <a:fld id="{4C2D7A00-317E-4EF0-9D34-4A8EE4EA8A9A}" type="slidenum">
              <a:rPr lang="en-US" smtClean="0"/>
              <a:t>‹#›</a:t>
            </a:fld>
            <a:endParaRPr lang="en-US"/>
          </a:p>
        </p:txBody>
      </p:sp>
    </p:spTree>
    <p:extLst>
      <p:ext uri="{BB962C8B-B14F-4D97-AF65-F5344CB8AC3E}">
        <p14:creationId xmlns:p14="http://schemas.microsoft.com/office/powerpoint/2010/main" val="42325102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1E28D-5998-452F-849E-20C0C73B1E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D903B95-83BC-426C-9729-B7DD5A1568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0011F88-8C61-4AC0-9C26-A7455CBC9F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16983F-B31E-47E6-9243-1A06D974B46F}"/>
              </a:ext>
            </a:extLst>
          </p:cNvPr>
          <p:cNvSpPr>
            <a:spLocks noGrp="1"/>
          </p:cNvSpPr>
          <p:nvPr>
            <p:ph type="dt" sz="half" idx="10"/>
          </p:nvPr>
        </p:nvSpPr>
        <p:spPr/>
        <p:txBody>
          <a:bodyPr/>
          <a:lstStyle/>
          <a:p>
            <a:fld id="{12917755-FCF2-44FD-8C59-F6DEE3E7948A}" type="datetimeFigureOut">
              <a:rPr lang="en-US" smtClean="0"/>
              <a:t>9/3/2026</a:t>
            </a:fld>
            <a:endParaRPr lang="en-US"/>
          </a:p>
        </p:txBody>
      </p:sp>
      <p:sp>
        <p:nvSpPr>
          <p:cNvPr id="6" name="Footer Placeholder 5">
            <a:extLst>
              <a:ext uri="{FF2B5EF4-FFF2-40B4-BE49-F238E27FC236}">
                <a16:creationId xmlns:a16="http://schemas.microsoft.com/office/drawing/2014/main" id="{39E39429-54FB-4D95-9204-E1F562DADA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A3F5CC-5D2A-4770-9296-1F9DBB0644CC}"/>
              </a:ext>
            </a:extLst>
          </p:cNvPr>
          <p:cNvSpPr>
            <a:spLocks noGrp="1"/>
          </p:cNvSpPr>
          <p:nvPr>
            <p:ph type="sldNum" sz="quarter" idx="12"/>
          </p:nvPr>
        </p:nvSpPr>
        <p:spPr/>
        <p:txBody>
          <a:bodyPr/>
          <a:lstStyle/>
          <a:p>
            <a:fld id="{4C2D7A00-317E-4EF0-9D34-4A8EE4EA8A9A}" type="slidenum">
              <a:rPr lang="en-US" smtClean="0"/>
              <a:t>‹#›</a:t>
            </a:fld>
            <a:endParaRPr lang="en-US"/>
          </a:p>
        </p:txBody>
      </p:sp>
    </p:spTree>
    <p:extLst>
      <p:ext uri="{BB962C8B-B14F-4D97-AF65-F5344CB8AC3E}">
        <p14:creationId xmlns:p14="http://schemas.microsoft.com/office/powerpoint/2010/main" val="3846712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3D212-9DB2-4DD0-ACEC-239AFE02FF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B01F172-E774-4D64-B88A-36FA0C3ACE3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002EAE-CB0A-4A96-B7C4-67DFE0E4A94A}"/>
              </a:ext>
            </a:extLst>
          </p:cNvPr>
          <p:cNvSpPr>
            <a:spLocks noGrp="1"/>
          </p:cNvSpPr>
          <p:nvPr>
            <p:ph type="dt" sz="half" idx="10"/>
          </p:nvPr>
        </p:nvSpPr>
        <p:spPr/>
        <p:txBody>
          <a:bodyPr/>
          <a:lstStyle/>
          <a:p>
            <a:fld id="{12917755-FCF2-44FD-8C59-F6DEE3E7948A}" type="datetimeFigureOut">
              <a:rPr lang="en-US" smtClean="0"/>
              <a:t>9/3/2026</a:t>
            </a:fld>
            <a:endParaRPr lang="en-US"/>
          </a:p>
        </p:txBody>
      </p:sp>
      <p:sp>
        <p:nvSpPr>
          <p:cNvPr id="5" name="Footer Placeholder 4">
            <a:extLst>
              <a:ext uri="{FF2B5EF4-FFF2-40B4-BE49-F238E27FC236}">
                <a16:creationId xmlns:a16="http://schemas.microsoft.com/office/drawing/2014/main" id="{7D9782D2-AF50-46C3-9DDE-D7B21533F8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362C2B-35E7-4C60-8537-12F59D7A2A78}"/>
              </a:ext>
            </a:extLst>
          </p:cNvPr>
          <p:cNvSpPr>
            <a:spLocks noGrp="1"/>
          </p:cNvSpPr>
          <p:nvPr>
            <p:ph type="sldNum" sz="quarter" idx="12"/>
          </p:nvPr>
        </p:nvSpPr>
        <p:spPr/>
        <p:txBody>
          <a:bodyPr/>
          <a:lstStyle/>
          <a:p>
            <a:fld id="{4C2D7A00-317E-4EF0-9D34-4A8EE4EA8A9A}" type="slidenum">
              <a:rPr lang="en-US" smtClean="0"/>
              <a:t>‹#›</a:t>
            </a:fld>
            <a:endParaRPr lang="en-US"/>
          </a:p>
        </p:txBody>
      </p:sp>
    </p:spTree>
    <p:extLst>
      <p:ext uri="{BB962C8B-B14F-4D97-AF65-F5344CB8AC3E}">
        <p14:creationId xmlns:p14="http://schemas.microsoft.com/office/powerpoint/2010/main" val="138498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CBF361F-A957-4D43-BE45-E3C7E8B4133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423235-9E5B-4943-A7F7-41541BA8F26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98BB51-05FD-46CE-8FC8-1C9DC7703E38}"/>
              </a:ext>
            </a:extLst>
          </p:cNvPr>
          <p:cNvSpPr>
            <a:spLocks noGrp="1"/>
          </p:cNvSpPr>
          <p:nvPr>
            <p:ph type="dt" sz="half" idx="10"/>
          </p:nvPr>
        </p:nvSpPr>
        <p:spPr/>
        <p:txBody>
          <a:bodyPr/>
          <a:lstStyle/>
          <a:p>
            <a:fld id="{12917755-FCF2-44FD-8C59-F6DEE3E7948A}" type="datetimeFigureOut">
              <a:rPr lang="en-US" smtClean="0"/>
              <a:t>9/3/2026</a:t>
            </a:fld>
            <a:endParaRPr lang="en-US"/>
          </a:p>
        </p:txBody>
      </p:sp>
      <p:sp>
        <p:nvSpPr>
          <p:cNvPr id="5" name="Footer Placeholder 4">
            <a:extLst>
              <a:ext uri="{FF2B5EF4-FFF2-40B4-BE49-F238E27FC236}">
                <a16:creationId xmlns:a16="http://schemas.microsoft.com/office/drawing/2014/main" id="{11568726-C8F0-43B6-B800-38C4BB2723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1DA426-9B9C-4DD1-A608-D1F4D788A1E7}"/>
              </a:ext>
            </a:extLst>
          </p:cNvPr>
          <p:cNvSpPr>
            <a:spLocks noGrp="1"/>
          </p:cNvSpPr>
          <p:nvPr>
            <p:ph type="sldNum" sz="quarter" idx="12"/>
          </p:nvPr>
        </p:nvSpPr>
        <p:spPr/>
        <p:txBody>
          <a:bodyPr/>
          <a:lstStyle/>
          <a:p>
            <a:fld id="{4C2D7A00-317E-4EF0-9D34-4A8EE4EA8A9A}" type="slidenum">
              <a:rPr lang="en-US" smtClean="0"/>
              <a:t>‹#›</a:t>
            </a:fld>
            <a:endParaRPr lang="en-US"/>
          </a:p>
        </p:txBody>
      </p:sp>
    </p:spTree>
    <p:extLst>
      <p:ext uri="{BB962C8B-B14F-4D97-AF65-F5344CB8AC3E}">
        <p14:creationId xmlns:p14="http://schemas.microsoft.com/office/powerpoint/2010/main" val="927358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About Us">
    <p:spTree>
      <p:nvGrpSpPr>
        <p:cNvPr id="1" name=""/>
        <p:cNvGrpSpPr/>
        <p:nvPr/>
      </p:nvGrpSpPr>
      <p:grpSpPr>
        <a:xfrm>
          <a:off x="0" y="0"/>
          <a:ext cx="0" cy="0"/>
          <a:chOff x="0" y="0"/>
          <a:chExt cx="0" cy="0"/>
        </a:xfrm>
      </p:grpSpPr>
      <p:sp>
        <p:nvSpPr>
          <p:cNvPr id="9" name="Title Placeholder 3"/>
          <p:cNvSpPr>
            <a:spLocks noGrp="1"/>
          </p:cNvSpPr>
          <p:nvPr>
            <p:ph type="title"/>
          </p:nvPr>
        </p:nvSpPr>
        <p:spPr>
          <a:xfrm>
            <a:off x="861107" y="-35733"/>
            <a:ext cx="10515600" cy="1325033"/>
          </a:xfrm>
          <a:prstGeom prst="rect">
            <a:avLst/>
          </a:prstGeom>
        </p:spPr>
        <p:txBody>
          <a:bodyPr vert="horz" lIns="91440" tIns="45720" rIns="91440" bIns="45720" rtlCol="0" anchor="ctr">
            <a:normAutofit/>
          </a:bodyPr>
          <a:lstStyle/>
          <a:p>
            <a:r>
              <a:rPr lang="en-US" dirty="0"/>
              <a:t>Click to edit Master title style</a:t>
            </a:r>
          </a:p>
        </p:txBody>
      </p:sp>
      <p:sp>
        <p:nvSpPr>
          <p:cNvPr id="11" name="Text Placeholder 2"/>
          <p:cNvSpPr>
            <a:spLocks noGrp="1"/>
          </p:cNvSpPr>
          <p:nvPr>
            <p:ph idx="1"/>
          </p:nvPr>
        </p:nvSpPr>
        <p:spPr>
          <a:xfrm>
            <a:off x="487083" y="1292811"/>
            <a:ext cx="10972800" cy="4525963"/>
          </a:xfrm>
          <a:prstGeom prst="rect">
            <a:avLst/>
          </a:prstGeom>
        </p:spPr>
        <p:txBody>
          <a:bodyPr vert="horz" lIns="217728" tIns="108864" rIns="217728" bIns="108864" rtlCol="0">
            <a:normAutofit/>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8281829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nd Tex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70FB52-FA7E-44FF-BD17-5431607F8682}" type="datetime1">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A9A13B-851F-47BC-A9DC-A984A78F945B}" type="slidenum">
              <a:rPr lang="en-US" smtClean="0"/>
              <a:t>‹#›</a:t>
            </a:fld>
            <a:endParaRPr lang="en-US"/>
          </a:p>
        </p:txBody>
      </p:sp>
    </p:spTree>
    <p:extLst>
      <p:ext uri="{BB962C8B-B14F-4D97-AF65-F5344CB8AC3E}">
        <p14:creationId xmlns:p14="http://schemas.microsoft.com/office/powerpoint/2010/main" val="3866791243"/>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CCEF7A-B3FE-4464-ADEF-F41761BE453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3E9A40D-40F5-4809-ACB2-66A4284F618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4213C6-A5A2-4D10-AB50-467E257AA59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917755-FCF2-44FD-8C59-F6DEE3E7948A}" type="datetimeFigureOut">
              <a:rPr lang="en-US" smtClean="0"/>
              <a:t>9/3/2026</a:t>
            </a:fld>
            <a:endParaRPr lang="en-US"/>
          </a:p>
        </p:txBody>
      </p:sp>
      <p:sp>
        <p:nvSpPr>
          <p:cNvPr id="5" name="Footer Placeholder 4">
            <a:extLst>
              <a:ext uri="{FF2B5EF4-FFF2-40B4-BE49-F238E27FC236}">
                <a16:creationId xmlns:a16="http://schemas.microsoft.com/office/drawing/2014/main" id="{42EE4489-6A43-4759-89EF-3695815000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27E3520-24BC-479E-A68B-2D40FECDB0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2D7A00-317E-4EF0-9D34-4A8EE4EA8A9A}" type="slidenum">
              <a:rPr lang="en-US" smtClean="0"/>
              <a:t>‹#›</a:t>
            </a:fld>
            <a:endParaRPr lang="en-US"/>
          </a:p>
        </p:txBody>
      </p:sp>
    </p:spTree>
    <p:extLst>
      <p:ext uri="{BB962C8B-B14F-4D97-AF65-F5344CB8AC3E}">
        <p14:creationId xmlns:p14="http://schemas.microsoft.com/office/powerpoint/2010/main" val="36301670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2.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2.jpeg"/><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hyperlink" Target="https://www.mirecc.va.gov/visn16/mybriefcbt.asp" TargetMode="External"/><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hyperlink" Target="https://www.mirecc.va.gov/visn16/mybriefcbt.asp" TargetMode="External"/><Relationship Id="rId2" Type="http://schemas.openxmlformats.org/officeDocument/2006/relationships/image" Target="../media/image23.png"/><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VHAHOUmybriefCBT_NRT@va.gov" TargetMode="Externa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8" Type="http://schemas.openxmlformats.org/officeDocument/2006/relationships/image" Target="../media/image29.emf"/><Relationship Id="rId3" Type="http://schemas.microsoft.com/office/2018/10/relationships/comments" Target="../comments/modernComment_100_2D8C8C3.xml"/><Relationship Id="rId7"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1.png"/><Relationship Id="rId4" Type="http://schemas.openxmlformats.org/officeDocument/2006/relationships/hyperlink" Target="https://www.mirecc.va.gov/MIRECC/VISN16/updated-calmer-life-program-cbt-anxiety.asp" TargetMode="External"/><Relationship Id="rId9" Type="http://schemas.openxmlformats.org/officeDocument/2006/relationships/image" Target="../media/image30.emf"/></Relationships>
</file>

<file path=ppt/slides/_rels/slide35.xml.rels><?xml version="1.0" encoding="UTF-8" standalone="yes"?>
<Relationships xmlns="http://schemas.openxmlformats.org/package/2006/relationships"><Relationship Id="rId8" Type="http://schemas.openxmlformats.org/officeDocument/2006/relationships/hyperlink" Target="https://www.mirecc.va.gov/visn16/mybriefcbt.asp" TargetMode="External"/><Relationship Id="rId3" Type="http://schemas.openxmlformats.org/officeDocument/2006/relationships/hyperlink" Target="mailto:Jeffrey.cully@va.gov" TargetMode="External"/><Relationship Id="rId7"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1.png"/><Relationship Id="rId4" Type="http://schemas.openxmlformats.org/officeDocument/2006/relationships/hyperlink" Target="mailto:jcully@bcm.edu" TargetMode="External"/><Relationship Id="rId9" Type="http://schemas.openxmlformats.org/officeDocument/2006/relationships/hyperlink" Target="mailto:VHAHOUmybriefCBT_NRT@va.gov"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588ED0-4E3E-416D-B4A8-201E42052DCD}"/>
              </a:ext>
            </a:extLst>
          </p:cNvPr>
          <p:cNvSpPr>
            <a:spLocks noGrp="1"/>
          </p:cNvSpPr>
          <p:nvPr>
            <p:ph type="ctrTitle"/>
          </p:nvPr>
        </p:nvSpPr>
        <p:spPr>
          <a:xfrm>
            <a:off x="408561" y="1571148"/>
            <a:ext cx="10765573" cy="910539"/>
          </a:xfrm>
        </p:spPr>
        <p:txBody>
          <a:bodyPr>
            <a:noAutofit/>
          </a:bodyPr>
          <a:lstStyle/>
          <a:p>
            <a:pPr>
              <a:spcAft>
                <a:spcPts val="600"/>
              </a:spcAft>
            </a:pPr>
            <a:r>
              <a:rPr lang="en-US" sz="3600" b="1" cap="none" dirty="0">
                <a:solidFill>
                  <a:schemeClr val="tx1"/>
                </a:solidFill>
                <a:latin typeface="+mn-lt"/>
              </a:rPr>
              <a:t>Improving Access to Evidence-Based Psychotherapies</a:t>
            </a:r>
            <a:br>
              <a:rPr lang="en-US" sz="3600" b="1" cap="none" dirty="0">
                <a:solidFill>
                  <a:schemeClr val="tx1"/>
                </a:solidFill>
                <a:latin typeface="+mn-lt"/>
              </a:rPr>
            </a:br>
            <a:r>
              <a:rPr lang="en-US" sz="3600" b="1" cap="none" dirty="0">
                <a:solidFill>
                  <a:schemeClr val="tx1"/>
                </a:solidFill>
                <a:latin typeface="+mn-lt"/>
              </a:rPr>
              <a:t>MyBrief </a:t>
            </a:r>
            <a:r>
              <a:rPr lang="en-US" sz="3600" b="1" dirty="0">
                <a:latin typeface="+mn-lt"/>
              </a:rPr>
              <a:t>CBT for Depression Program</a:t>
            </a:r>
            <a:br>
              <a:rPr lang="en-US" sz="3600" b="1" dirty="0">
                <a:latin typeface="+mn-lt"/>
              </a:rPr>
            </a:br>
            <a:br>
              <a:rPr lang="en-US" sz="2000" dirty="0"/>
            </a:br>
            <a:endParaRPr lang="en-US" sz="3600" b="1" cap="none" dirty="0">
              <a:solidFill>
                <a:schemeClr val="tx1"/>
              </a:solidFill>
              <a:latin typeface="+mn-lt"/>
            </a:endParaRPr>
          </a:p>
        </p:txBody>
      </p:sp>
      <p:sp>
        <p:nvSpPr>
          <p:cNvPr id="5" name="Subtitle 4">
            <a:extLst>
              <a:ext uri="{FF2B5EF4-FFF2-40B4-BE49-F238E27FC236}">
                <a16:creationId xmlns:a16="http://schemas.microsoft.com/office/drawing/2014/main" id="{7D079576-190A-4BD9-B8FB-E6BFB4C779D0}"/>
              </a:ext>
            </a:extLst>
          </p:cNvPr>
          <p:cNvSpPr>
            <a:spLocks noGrp="1"/>
          </p:cNvSpPr>
          <p:nvPr>
            <p:ph type="subTitle" idx="1"/>
          </p:nvPr>
        </p:nvSpPr>
        <p:spPr>
          <a:xfrm>
            <a:off x="2814577" y="3888199"/>
            <a:ext cx="6031940" cy="1655762"/>
          </a:xfrm>
        </p:spPr>
        <p:txBody>
          <a:bodyPr>
            <a:normAutofit/>
          </a:bodyPr>
          <a:lstStyle/>
          <a:p>
            <a:pPr>
              <a:lnSpc>
                <a:spcPct val="110000"/>
              </a:lnSpc>
              <a:spcBef>
                <a:spcPts val="0"/>
              </a:spcBef>
            </a:pPr>
            <a:r>
              <a:rPr lang="en-US" sz="2400" dirty="0"/>
              <a:t>Jeff Cully, PhD</a:t>
            </a:r>
          </a:p>
          <a:p>
            <a:pPr>
              <a:lnSpc>
                <a:spcPct val="110000"/>
              </a:lnSpc>
              <a:spcBef>
                <a:spcPts val="0"/>
              </a:spcBef>
            </a:pPr>
            <a:r>
              <a:rPr lang="en-US" sz="1600" dirty="0"/>
              <a:t>Clinical Psychologist, Houston VA Medical Center</a:t>
            </a:r>
          </a:p>
          <a:p>
            <a:pPr>
              <a:lnSpc>
                <a:spcPct val="110000"/>
              </a:lnSpc>
              <a:spcBef>
                <a:spcPts val="0"/>
              </a:spcBef>
            </a:pPr>
            <a:r>
              <a:rPr lang="en-US" sz="1600" dirty="0"/>
              <a:t>Professor of Psychiatry, Baylor College of Medicine</a:t>
            </a:r>
          </a:p>
          <a:p>
            <a:pPr>
              <a:lnSpc>
                <a:spcPct val="110000"/>
              </a:lnSpc>
              <a:spcBef>
                <a:spcPts val="0"/>
              </a:spcBef>
            </a:pPr>
            <a:r>
              <a:rPr lang="en-US" sz="1600" dirty="0"/>
              <a:t>Associate Director, South Central MIRECC</a:t>
            </a:r>
          </a:p>
        </p:txBody>
      </p:sp>
      <p:sp>
        <p:nvSpPr>
          <p:cNvPr id="2" name="Slide Number Placeholder 1">
            <a:extLst>
              <a:ext uri="{FF2B5EF4-FFF2-40B4-BE49-F238E27FC236}">
                <a16:creationId xmlns:a16="http://schemas.microsoft.com/office/drawing/2014/main" id="{BA108E9D-DE2F-4E7F-8C28-A30E20D48555}"/>
              </a:ext>
            </a:extLst>
          </p:cNvPr>
          <p:cNvSpPr>
            <a:spLocks noGrp="1"/>
          </p:cNvSpPr>
          <p:nvPr>
            <p:ph type="sldNum" sz="quarter" idx="12"/>
          </p:nvPr>
        </p:nvSpPr>
        <p:spPr>
          <a:xfrm>
            <a:off x="13254677" y="9004952"/>
            <a:ext cx="1262540" cy="182563"/>
          </a:xfrm>
        </p:spPr>
        <p:txBody>
          <a:bodyPr/>
          <a:lstStyle/>
          <a:p>
            <a:fld id="{F95B359F-EBB2-4998-BFEA-2DFA653917B5}" type="slidenum">
              <a:rPr lang="en-US" smtClean="0"/>
              <a:t>1</a:t>
            </a:fld>
            <a:endParaRPr lang="en-US" dirty="0"/>
          </a:p>
        </p:txBody>
      </p:sp>
      <p:pic>
        <p:nvPicPr>
          <p:cNvPr id="5122" name="Picture 2" descr="SCMIRECC Logo">
            <a:extLst>
              <a:ext uri="{FF2B5EF4-FFF2-40B4-BE49-F238E27FC236}">
                <a16:creationId xmlns:a16="http://schemas.microsoft.com/office/drawing/2014/main" id="{BE059F11-56C1-40EF-8313-5570BB9A71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81899" y="5636753"/>
            <a:ext cx="3241851" cy="91053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
            <a:extLst>
              <a:ext uri="{FF2B5EF4-FFF2-40B4-BE49-F238E27FC236}">
                <a16:creationId xmlns:a16="http://schemas.microsoft.com/office/drawing/2014/main" id="{D61154E9-E2CE-4DD1-AC20-D4EF2A1E4FF4}"/>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3914693" y="1884564"/>
            <a:ext cx="3831708" cy="182006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4">
            <a:extLst>
              <a:ext uri="{FF2B5EF4-FFF2-40B4-BE49-F238E27FC236}">
                <a16:creationId xmlns:a16="http://schemas.microsoft.com/office/drawing/2014/main" id="{57F314D5-22F0-4DCC-6E01-A62A129F76A3}"/>
              </a:ext>
            </a:extLst>
          </p:cNvPr>
          <p:cNvSpPr txBox="1">
            <a:spLocks/>
          </p:cNvSpPr>
          <p:nvPr/>
        </p:nvSpPr>
        <p:spPr>
          <a:xfrm>
            <a:off x="6361454" y="4410328"/>
            <a:ext cx="4378626"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10000"/>
              </a:lnSpc>
              <a:spcBef>
                <a:spcPts val="0"/>
              </a:spcBef>
            </a:pPr>
            <a:endParaRPr lang="en-US" sz="1600" dirty="0"/>
          </a:p>
        </p:txBody>
      </p:sp>
      <p:sp>
        <p:nvSpPr>
          <p:cNvPr id="7" name="TextBox 6">
            <a:extLst>
              <a:ext uri="{FF2B5EF4-FFF2-40B4-BE49-F238E27FC236}">
                <a16:creationId xmlns:a16="http://schemas.microsoft.com/office/drawing/2014/main" id="{C12FCCA1-7E1B-B709-E12B-14714D73DFF3}"/>
              </a:ext>
            </a:extLst>
          </p:cNvPr>
          <p:cNvSpPr txBox="1"/>
          <p:nvPr/>
        </p:nvSpPr>
        <p:spPr>
          <a:xfrm>
            <a:off x="2951923" y="5251803"/>
            <a:ext cx="6031940" cy="677108"/>
          </a:xfrm>
          <a:prstGeom prst="rect">
            <a:avLst/>
          </a:prstGeom>
          <a:noFill/>
        </p:spPr>
        <p:txBody>
          <a:bodyPr wrap="square">
            <a:spAutoFit/>
          </a:bodyPr>
          <a:lstStyle/>
          <a:p>
            <a:pPr algn="ctr"/>
            <a:r>
              <a:rPr lang="en-US" sz="2000" dirty="0"/>
              <a:t>Indian Country SUD ECHO Presentation Series</a:t>
            </a:r>
            <a:br>
              <a:rPr lang="en-US" sz="2000" dirty="0"/>
            </a:br>
            <a:r>
              <a:rPr lang="en-US" dirty="0"/>
              <a:t>September 3, 2026</a:t>
            </a:r>
          </a:p>
        </p:txBody>
      </p:sp>
      <p:pic>
        <p:nvPicPr>
          <p:cNvPr id="9" name="Picture 8">
            <a:extLst>
              <a:ext uri="{FF2B5EF4-FFF2-40B4-BE49-F238E27FC236}">
                <a16:creationId xmlns:a16="http://schemas.microsoft.com/office/drawing/2014/main" id="{9E98A526-C3E2-6657-1E8D-296C88F49FB9}"/>
              </a:ext>
            </a:extLst>
          </p:cNvPr>
          <p:cNvPicPr>
            <a:picLocks noChangeAspect="1"/>
          </p:cNvPicPr>
          <p:nvPr/>
        </p:nvPicPr>
        <p:blipFill>
          <a:blip r:embed="rId5"/>
          <a:stretch>
            <a:fillRect/>
          </a:stretch>
        </p:blipFill>
        <p:spPr>
          <a:xfrm>
            <a:off x="108278" y="5913120"/>
            <a:ext cx="3099861" cy="797218"/>
          </a:xfrm>
          <a:prstGeom prst="rect">
            <a:avLst/>
          </a:prstGeom>
        </p:spPr>
      </p:pic>
    </p:spTree>
    <p:extLst>
      <p:ext uri="{BB962C8B-B14F-4D97-AF65-F5344CB8AC3E}">
        <p14:creationId xmlns:p14="http://schemas.microsoft.com/office/powerpoint/2010/main" val="533760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D9C06-DA2A-42E7-A48F-0364AC30CB85}"/>
              </a:ext>
            </a:extLst>
          </p:cNvPr>
          <p:cNvSpPr>
            <a:spLocks noGrp="1"/>
          </p:cNvSpPr>
          <p:nvPr>
            <p:ph type="title"/>
          </p:nvPr>
        </p:nvSpPr>
        <p:spPr/>
        <p:txBody>
          <a:bodyPr>
            <a:normAutofit/>
          </a:bodyPr>
          <a:lstStyle/>
          <a:p>
            <a:r>
              <a:rPr lang="en-US" sz="4000" dirty="0">
                <a:latin typeface="+mn-lt"/>
              </a:rPr>
              <a:t>Objectives</a:t>
            </a:r>
          </a:p>
        </p:txBody>
      </p:sp>
      <p:sp>
        <p:nvSpPr>
          <p:cNvPr id="3" name="Content Placeholder 2">
            <a:extLst>
              <a:ext uri="{FF2B5EF4-FFF2-40B4-BE49-F238E27FC236}">
                <a16:creationId xmlns:a16="http://schemas.microsoft.com/office/drawing/2014/main" id="{248EEC18-6561-431A-9A84-CFFA17B02BD4}"/>
              </a:ext>
            </a:extLst>
          </p:cNvPr>
          <p:cNvSpPr>
            <a:spLocks noGrp="1"/>
          </p:cNvSpPr>
          <p:nvPr>
            <p:ph idx="1"/>
          </p:nvPr>
        </p:nvSpPr>
        <p:spPr>
          <a:xfrm>
            <a:off x="838200" y="1805977"/>
            <a:ext cx="10515600" cy="4351338"/>
          </a:xfrm>
        </p:spPr>
        <p:txBody>
          <a:bodyPr/>
          <a:lstStyle/>
          <a:p>
            <a:pPr marL="514350" indent="-514350">
              <a:buAutoNum type="arabicParenR"/>
            </a:pPr>
            <a:r>
              <a:rPr lang="en-US" dirty="0"/>
              <a:t>Learners will obtain clinical knowledge about the </a:t>
            </a:r>
            <a:r>
              <a:rPr lang="en-US" dirty="0" err="1"/>
              <a:t>MyBrief</a:t>
            </a:r>
            <a:r>
              <a:rPr lang="en-US" dirty="0"/>
              <a:t> CBT for Depression Program.</a:t>
            </a:r>
          </a:p>
          <a:p>
            <a:pPr marL="514350" indent="-514350">
              <a:buAutoNum type="arabicParenR"/>
            </a:pPr>
            <a:r>
              <a:rPr lang="en-US" dirty="0"/>
              <a:t>Learners will be able to describe how to obtain training to use the </a:t>
            </a:r>
            <a:r>
              <a:rPr lang="en-US" dirty="0" err="1"/>
              <a:t>MyBrief</a:t>
            </a:r>
            <a:r>
              <a:rPr lang="en-US" dirty="0"/>
              <a:t> CBT for Depression Program</a:t>
            </a:r>
          </a:p>
          <a:p>
            <a:pPr marL="514350" indent="-514350">
              <a:buAutoNum type="arabicParenR"/>
            </a:pPr>
            <a:r>
              <a:rPr lang="en-US" dirty="0"/>
              <a:t>Learners will obtain knowledge about the various </a:t>
            </a:r>
            <a:r>
              <a:rPr lang="en-US" dirty="0" err="1"/>
              <a:t>MyBrief</a:t>
            </a:r>
            <a:r>
              <a:rPr lang="en-US" dirty="0"/>
              <a:t> CBT for Depression program resources. </a:t>
            </a:r>
          </a:p>
        </p:txBody>
      </p:sp>
      <p:pic>
        <p:nvPicPr>
          <p:cNvPr id="4" name="Picture 1">
            <a:extLst>
              <a:ext uri="{FF2B5EF4-FFF2-40B4-BE49-F238E27FC236}">
                <a16:creationId xmlns:a16="http://schemas.microsoft.com/office/drawing/2014/main" id="{A74641C7-5A48-2250-82A5-EE86E83706A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846503" y="179339"/>
            <a:ext cx="1964498" cy="9331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73123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A4F34-2276-4CFA-BF22-FD1C4D21FB2D}"/>
              </a:ext>
            </a:extLst>
          </p:cNvPr>
          <p:cNvSpPr>
            <a:spLocks noGrp="1"/>
          </p:cNvSpPr>
          <p:nvPr>
            <p:ph type="title"/>
          </p:nvPr>
        </p:nvSpPr>
        <p:spPr>
          <a:xfrm>
            <a:off x="955040" y="365125"/>
            <a:ext cx="10515600" cy="1325563"/>
          </a:xfrm>
        </p:spPr>
        <p:txBody>
          <a:bodyPr>
            <a:normAutofit/>
          </a:bodyPr>
          <a:lstStyle/>
          <a:p>
            <a:pPr algn="ctr"/>
            <a:r>
              <a:rPr lang="en-US" sz="4000" dirty="0">
                <a:latin typeface="+mn-lt"/>
              </a:rPr>
              <a:t>Psychotherapy for Depression</a:t>
            </a:r>
          </a:p>
        </p:txBody>
      </p:sp>
      <p:sp>
        <p:nvSpPr>
          <p:cNvPr id="3" name="Content Placeholder 2">
            <a:extLst>
              <a:ext uri="{FF2B5EF4-FFF2-40B4-BE49-F238E27FC236}">
                <a16:creationId xmlns:a16="http://schemas.microsoft.com/office/drawing/2014/main" id="{99772D0E-5A36-4769-89B6-4D41F19D963D}"/>
              </a:ext>
            </a:extLst>
          </p:cNvPr>
          <p:cNvSpPr>
            <a:spLocks noGrp="1"/>
          </p:cNvSpPr>
          <p:nvPr>
            <p:ph idx="1"/>
          </p:nvPr>
        </p:nvSpPr>
        <p:spPr>
          <a:xfrm>
            <a:off x="563880" y="1690688"/>
            <a:ext cx="10673080" cy="4425397"/>
          </a:xfrm>
        </p:spPr>
        <p:txBody>
          <a:bodyPr anchor="ctr">
            <a:normAutofit/>
          </a:bodyPr>
          <a:lstStyle/>
          <a:p>
            <a:r>
              <a:rPr lang="en-US" dirty="0"/>
              <a:t>Full course EBPs for depression involve 12+ sessions and limit clinical utility </a:t>
            </a:r>
            <a:r>
              <a:rPr lang="en-US" sz="1400" dirty="0"/>
              <a:t>(Mott, 2015)</a:t>
            </a:r>
          </a:p>
          <a:p>
            <a:pPr>
              <a:spcBef>
                <a:spcPts val="1200"/>
              </a:spcBef>
            </a:pPr>
            <a:r>
              <a:rPr lang="en-US" dirty="0"/>
              <a:t>Brief psychotherapies - 8 or fewer sessions - are efficacious and may increase access </a:t>
            </a:r>
            <a:r>
              <a:rPr lang="en-US" sz="1400" dirty="0"/>
              <a:t>(Nieuwsma, 2012)</a:t>
            </a:r>
          </a:p>
          <a:p>
            <a:pPr>
              <a:spcBef>
                <a:spcPts val="1200"/>
              </a:spcBef>
            </a:pPr>
            <a:r>
              <a:rPr lang="en-US" dirty="0"/>
              <a:t>Brief treatments do not address other barriers</a:t>
            </a:r>
          </a:p>
          <a:p>
            <a:pPr lvl="1"/>
            <a:r>
              <a:rPr lang="en-US" sz="2600" dirty="0"/>
              <a:t>Provider training and support</a:t>
            </a:r>
          </a:p>
          <a:p>
            <a:pPr lvl="1"/>
            <a:r>
              <a:rPr lang="en-US" sz="2600" dirty="0"/>
              <a:t>Clinical competing demands</a:t>
            </a:r>
          </a:p>
          <a:p>
            <a:pPr lvl="1"/>
            <a:r>
              <a:rPr lang="en-US" sz="2600" dirty="0"/>
              <a:t>Fit of treatment in clinical settings</a:t>
            </a:r>
          </a:p>
          <a:p>
            <a:endParaRPr lang="en-US" sz="2400" dirty="0"/>
          </a:p>
        </p:txBody>
      </p:sp>
      <p:pic>
        <p:nvPicPr>
          <p:cNvPr id="5" name="Picture 1">
            <a:extLst>
              <a:ext uri="{FF2B5EF4-FFF2-40B4-BE49-F238E27FC236}">
                <a16:creationId xmlns:a16="http://schemas.microsoft.com/office/drawing/2014/main" id="{26007ADC-6F7E-B136-4358-AAC19BC6F86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816023" y="5472699"/>
            <a:ext cx="1964498" cy="9331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0382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E18B7-0439-44B5-BFE1-7EF3F5F7C0B3}"/>
              </a:ext>
            </a:extLst>
          </p:cNvPr>
          <p:cNvSpPr>
            <a:spLocks noGrp="1"/>
          </p:cNvSpPr>
          <p:nvPr>
            <p:ph type="title"/>
          </p:nvPr>
        </p:nvSpPr>
        <p:spPr/>
        <p:txBody>
          <a:bodyPr>
            <a:normAutofit/>
          </a:bodyPr>
          <a:lstStyle/>
          <a:p>
            <a:pPr algn="ctr"/>
            <a:r>
              <a:rPr lang="en-US" sz="4000" dirty="0">
                <a:latin typeface="+mn-lt"/>
              </a:rPr>
              <a:t>Evidence for Brief Cognitive Behavioral Therapy</a:t>
            </a:r>
          </a:p>
        </p:txBody>
      </p:sp>
      <p:sp>
        <p:nvSpPr>
          <p:cNvPr id="3" name="Text Placeholder 2">
            <a:extLst>
              <a:ext uri="{FF2B5EF4-FFF2-40B4-BE49-F238E27FC236}">
                <a16:creationId xmlns:a16="http://schemas.microsoft.com/office/drawing/2014/main" id="{270E5634-566E-4C74-BC3A-09EDDA03C4BB}"/>
              </a:ext>
            </a:extLst>
          </p:cNvPr>
          <p:cNvSpPr>
            <a:spLocks noGrp="1"/>
          </p:cNvSpPr>
          <p:nvPr>
            <p:ph type="body" idx="1"/>
          </p:nvPr>
        </p:nvSpPr>
        <p:spPr>
          <a:xfrm>
            <a:off x="838199" y="1690688"/>
            <a:ext cx="10839995" cy="4665662"/>
          </a:xfrm>
        </p:spPr>
        <p:txBody>
          <a:bodyPr>
            <a:normAutofit/>
          </a:bodyPr>
          <a:lstStyle/>
          <a:p>
            <a:r>
              <a:rPr lang="en-US" dirty="0"/>
              <a:t>Full course CBT has a long and deep evidence-base </a:t>
            </a:r>
            <a:r>
              <a:rPr lang="en-US" sz="1500" dirty="0"/>
              <a:t>(Butler, 2006) </a:t>
            </a:r>
          </a:p>
          <a:p>
            <a:endParaRPr lang="en-US" sz="900" dirty="0"/>
          </a:p>
          <a:p>
            <a:r>
              <a:rPr lang="en-US" dirty="0"/>
              <a:t>Brief Psychotherapy for Depression-Primary Care </a:t>
            </a:r>
            <a:r>
              <a:rPr lang="en-US" sz="1600" dirty="0"/>
              <a:t>(Nieuwsma,  2011) </a:t>
            </a:r>
          </a:p>
          <a:p>
            <a:pPr lvl="1"/>
            <a:r>
              <a:rPr lang="en-US" dirty="0"/>
              <a:t>Methods</a:t>
            </a:r>
          </a:p>
          <a:p>
            <a:pPr lvl="2"/>
            <a:r>
              <a:rPr lang="en-US" dirty="0"/>
              <a:t>15 RCTs on brief psychotherapy (6 CBT-specific; 8 problems solving therapy)</a:t>
            </a:r>
          </a:p>
          <a:p>
            <a:pPr lvl="2"/>
            <a:r>
              <a:rPr lang="en-US" dirty="0"/>
              <a:t>Interventions 8 or fewer sessions</a:t>
            </a:r>
          </a:p>
          <a:p>
            <a:pPr lvl="1"/>
            <a:r>
              <a:rPr lang="en-US" dirty="0"/>
              <a:t>Results</a:t>
            </a:r>
          </a:p>
          <a:p>
            <a:pPr lvl="2"/>
            <a:r>
              <a:rPr lang="en-US" dirty="0"/>
              <a:t>Meta-analysis for brief CBT – Effect Size 0.42 (95% CI .10-.74)</a:t>
            </a:r>
          </a:p>
          <a:p>
            <a:pPr lvl="1"/>
            <a:r>
              <a:rPr lang="en-US" dirty="0"/>
              <a:t>Conclusions</a:t>
            </a:r>
          </a:p>
          <a:p>
            <a:pPr lvl="2"/>
            <a:r>
              <a:rPr lang="en-US" dirty="0"/>
              <a:t>6-8 sessions of brief CBT are more efficacious than usual care, but effects are modest.</a:t>
            </a:r>
          </a:p>
        </p:txBody>
      </p:sp>
      <p:sp>
        <p:nvSpPr>
          <p:cNvPr id="4" name="Slide Number Placeholder 3">
            <a:extLst>
              <a:ext uri="{FF2B5EF4-FFF2-40B4-BE49-F238E27FC236}">
                <a16:creationId xmlns:a16="http://schemas.microsoft.com/office/drawing/2014/main" id="{70F6DC00-868D-41AE-BC97-C5C6F50E7738}"/>
              </a:ext>
            </a:extLst>
          </p:cNvPr>
          <p:cNvSpPr>
            <a:spLocks noGrp="1"/>
          </p:cNvSpPr>
          <p:nvPr>
            <p:ph type="sldNum" sz="quarter" idx="12"/>
          </p:nvPr>
        </p:nvSpPr>
        <p:spPr/>
        <p:txBody>
          <a:bodyPr/>
          <a:lstStyle/>
          <a:p>
            <a:fld id="{D0A9A13B-851F-47BC-A9DC-A984A78F945B}" type="slidenum">
              <a:rPr lang="en-US" smtClean="0"/>
              <a:t>4</a:t>
            </a:fld>
            <a:endParaRPr lang="en-US"/>
          </a:p>
        </p:txBody>
      </p:sp>
    </p:spTree>
    <p:extLst>
      <p:ext uri="{BB962C8B-B14F-4D97-AF65-F5344CB8AC3E}">
        <p14:creationId xmlns:p14="http://schemas.microsoft.com/office/powerpoint/2010/main" val="32060618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14" name="Freeform: Shape 13">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19" name="Freeform: Shape 18">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71AF41AA-182C-031A-2EBE-B154F14BC5A5}"/>
              </a:ext>
            </a:extLst>
          </p:cNvPr>
          <p:cNvSpPr>
            <a:spLocks noGrp="1"/>
          </p:cNvSpPr>
          <p:nvPr>
            <p:ph type="title"/>
          </p:nvPr>
        </p:nvSpPr>
        <p:spPr>
          <a:xfrm>
            <a:off x="1466982" y="1764407"/>
            <a:ext cx="9416697" cy="2310312"/>
          </a:xfrm>
        </p:spPr>
        <p:txBody>
          <a:bodyPr vert="horz" lIns="91440" tIns="45720" rIns="91440" bIns="45720" rtlCol="0" anchor="b">
            <a:normAutofit/>
          </a:bodyPr>
          <a:lstStyle/>
          <a:p>
            <a:pPr algn="ctr"/>
            <a:r>
              <a:rPr lang="en-US" kern="1200" dirty="0" err="1">
                <a:latin typeface="+mj-lt"/>
                <a:ea typeface="+mj-ea"/>
                <a:cs typeface="+mj-cs"/>
              </a:rPr>
              <a:t>MyBrief</a:t>
            </a:r>
            <a:r>
              <a:rPr lang="en-US" kern="1200" dirty="0">
                <a:latin typeface="+mj-lt"/>
                <a:ea typeface="+mj-ea"/>
                <a:cs typeface="+mj-cs"/>
              </a:rPr>
              <a:t> CBT:  Development and Testing</a:t>
            </a:r>
          </a:p>
        </p:txBody>
      </p:sp>
      <p:pic>
        <p:nvPicPr>
          <p:cNvPr id="4" name="Picture 1">
            <a:extLst>
              <a:ext uri="{FF2B5EF4-FFF2-40B4-BE49-F238E27FC236}">
                <a16:creationId xmlns:a16="http://schemas.microsoft.com/office/drawing/2014/main" id="{E0592883-E6F5-1947-B552-7C11819313F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798340" y="304339"/>
            <a:ext cx="1964498" cy="9331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70783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65144-F165-404C-87F4-A40D0662AC89}"/>
              </a:ext>
            </a:extLst>
          </p:cNvPr>
          <p:cNvSpPr>
            <a:spLocks noGrp="1"/>
          </p:cNvSpPr>
          <p:nvPr>
            <p:ph type="title"/>
          </p:nvPr>
        </p:nvSpPr>
        <p:spPr>
          <a:xfrm>
            <a:off x="1049323" y="631047"/>
            <a:ext cx="8932877" cy="792162"/>
          </a:xfrm>
        </p:spPr>
        <p:txBody>
          <a:bodyPr>
            <a:normAutofit/>
          </a:bodyPr>
          <a:lstStyle/>
          <a:p>
            <a:pPr algn="ctr"/>
            <a:r>
              <a:rPr lang="en-US" sz="4000" dirty="0" err="1">
                <a:latin typeface="+mn-lt"/>
              </a:rPr>
              <a:t>MyBrief</a:t>
            </a:r>
            <a:r>
              <a:rPr lang="en-US" sz="4000" dirty="0">
                <a:latin typeface="+mn-lt"/>
              </a:rPr>
              <a:t> CBT Development and Testing</a:t>
            </a:r>
          </a:p>
        </p:txBody>
      </p:sp>
      <p:sp>
        <p:nvSpPr>
          <p:cNvPr id="3" name="Text Placeholder 2">
            <a:extLst>
              <a:ext uri="{FF2B5EF4-FFF2-40B4-BE49-F238E27FC236}">
                <a16:creationId xmlns:a16="http://schemas.microsoft.com/office/drawing/2014/main" id="{90049BA3-6776-4CA6-B32D-F9E38E066AFD}"/>
              </a:ext>
            </a:extLst>
          </p:cNvPr>
          <p:cNvSpPr>
            <a:spLocks noGrp="1"/>
          </p:cNvSpPr>
          <p:nvPr>
            <p:ph type="body" idx="1"/>
          </p:nvPr>
        </p:nvSpPr>
        <p:spPr>
          <a:xfrm>
            <a:off x="1261350" y="1714733"/>
            <a:ext cx="9088877" cy="5143267"/>
          </a:xfrm>
        </p:spPr>
        <p:txBody>
          <a:bodyPr>
            <a:normAutofit/>
          </a:bodyPr>
          <a:lstStyle/>
          <a:p>
            <a:r>
              <a:rPr lang="en-US" sz="2400" dirty="0"/>
              <a:t>Developed in VA to improve care for Veterans</a:t>
            </a:r>
          </a:p>
          <a:p>
            <a:pPr lvl="1"/>
            <a:r>
              <a:rPr lang="en-US" sz="2000" dirty="0"/>
              <a:t>Can be applied to non-Veteran populations*</a:t>
            </a:r>
          </a:p>
          <a:p>
            <a:r>
              <a:rPr lang="en-US" sz="2400" dirty="0"/>
              <a:t>Clinical Intervention Development</a:t>
            </a:r>
          </a:p>
          <a:p>
            <a:pPr lvl="1"/>
            <a:r>
              <a:rPr lang="en-US" sz="2000" dirty="0"/>
              <a:t>Clinical procedures established in collaboration with </a:t>
            </a:r>
          </a:p>
          <a:p>
            <a:pPr lvl="2"/>
            <a:r>
              <a:rPr lang="en-US" dirty="0"/>
              <a:t>Veterans</a:t>
            </a:r>
          </a:p>
          <a:p>
            <a:pPr lvl="2"/>
            <a:r>
              <a:rPr lang="en-US" dirty="0"/>
              <a:t>VA providers</a:t>
            </a:r>
          </a:p>
          <a:p>
            <a:pPr lvl="2"/>
            <a:r>
              <a:rPr lang="en-US" dirty="0"/>
              <a:t>National experts</a:t>
            </a:r>
          </a:p>
          <a:p>
            <a:pPr marL="457200" lvl="1" indent="0">
              <a:buNone/>
            </a:pPr>
            <a:endParaRPr lang="en-US" dirty="0"/>
          </a:p>
        </p:txBody>
      </p:sp>
      <p:sp>
        <p:nvSpPr>
          <p:cNvPr id="4" name="Slide Number Placeholder 3">
            <a:extLst>
              <a:ext uri="{FF2B5EF4-FFF2-40B4-BE49-F238E27FC236}">
                <a16:creationId xmlns:a16="http://schemas.microsoft.com/office/drawing/2014/main" id="{934D81D4-F3D4-44BE-B0CE-D8B1F53D1826}"/>
              </a:ext>
            </a:extLst>
          </p:cNvPr>
          <p:cNvSpPr>
            <a:spLocks noGrp="1"/>
          </p:cNvSpPr>
          <p:nvPr>
            <p:ph type="sldNum" sz="quarter" idx="12"/>
          </p:nvPr>
        </p:nvSpPr>
        <p:spPr/>
        <p:txBody>
          <a:bodyPr/>
          <a:lstStyle/>
          <a:p>
            <a:fld id="{D0A9A13B-851F-47BC-A9DC-A984A78F945B}" type="slidenum">
              <a:rPr lang="en-US" smtClean="0"/>
              <a:t>6</a:t>
            </a:fld>
            <a:endParaRPr lang="en-US"/>
          </a:p>
        </p:txBody>
      </p:sp>
      <p:pic>
        <p:nvPicPr>
          <p:cNvPr id="6" name="Picture 5">
            <a:extLst>
              <a:ext uri="{FF2B5EF4-FFF2-40B4-BE49-F238E27FC236}">
                <a16:creationId xmlns:a16="http://schemas.microsoft.com/office/drawing/2014/main" id="{3EBA5654-A735-4D21-A532-1B48DD61C330}"/>
              </a:ext>
            </a:extLst>
          </p:cNvPr>
          <p:cNvPicPr>
            <a:picLocks noChangeAspect="1"/>
          </p:cNvPicPr>
          <p:nvPr/>
        </p:nvPicPr>
        <p:blipFill>
          <a:blip r:embed="rId3"/>
          <a:stretch>
            <a:fillRect/>
          </a:stretch>
        </p:blipFill>
        <p:spPr>
          <a:xfrm>
            <a:off x="4255857" y="4579429"/>
            <a:ext cx="3099861" cy="644248"/>
          </a:xfrm>
          <a:prstGeom prst="rect">
            <a:avLst/>
          </a:prstGeom>
        </p:spPr>
      </p:pic>
      <p:pic>
        <p:nvPicPr>
          <p:cNvPr id="8" name="Picture 7">
            <a:extLst>
              <a:ext uri="{FF2B5EF4-FFF2-40B4-BE49-F238E27FC236}">
                <a16:creationId xmlns:a16="http://schemas.microsoft.com/office/drawing/2014/main" id="{84D23684-17F6-4A66-9E7B-9D681BC6BCCE}"/>
              </a:ext>
            </a:extLst>
          </p:cNvPr>
          <p:cNvPicPr>
            <a:picLocks noChangeAspect="1"/>
          </p:cNvPicPr>
          <p:nvPr/>
        </p:nvPicPr>
        <p:blipFill>
          <a:blip r:embed="rId4"/>
          <a:stretch>
            <a:fillRect/>
          </a:stretch>
        </p:blipFill>
        <p:spPr>
          <a:xfrm>
            <a:off x="2334775" y="5394330"/>
            <a:ext cx="7185870" cy="970893"/>
          </a:xfrm>
          <a:prstGeom prst="rect">
            <a:avLst/>
          </a:prstGeom>
        </p:spPr>
      </p:pic>
      <p:pic>
        <p:nvPicPr>
          <p:cNvPr id="9" name="Picture 1">
            <a:extLst>
              <a:ext uri="{FF2B5EF4-FFF2-40B4-BE49-F238E27FC236}">
                <a16:creationId xmlns:a16="http://schemas.microsoft.com/office/drawing/2014/main" id="{E5B0059E-2DA1-4E8C-80E9-A528470829ED}"/>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9798340" y="304339"/>
            <a:ext cx="1964498" cy="9331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4466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0BC7A-D510-40E2-B3DC-E2DE09BD6404}"/>
              </a:ext>
            </a:extLst>
          </p:cNvPr>
          <p:cNvSpPr>
            <a:spLocks noGrp="1"/>
          </p:cNvSpPr>
          <p:nvPr>
            <p:ph type="title"/>
          </p:nvPr>
        </p:nvSpPr>
        <p:spPr>
          <a:xfrm>
            <a:off x="2270760" y="289895"/>
            <a:ext cx="7467600" cy="1143000"/>
          </a:xfrm>
        </p:spPr>
        <p:txBody>
          <a:bodyPr>
            <a:normAutofit/>
          </a:bodyPr>
          <a:lstStyle/>
          <a:p>
            <a:r>
              <a:rPr lang="en-US" sz="4000" dirty="0">
                <a:latin typeface="+mn-lt"/>
              </a:rPr>
              <a:t>MyBrief CBT Research Evidence</a:t>
            </a:r>
          </a:p>
        </p:txBody>
      </p:sp>
      <p:sp>
        <p:nvSpPr>
          <p:cNvPr id="3" name="Text Placeholder 2">
            <a:extLst>
              <a:ext uri="{FF2B5EF4-FFF2-40B4-BE49-F238E27FC236}">
                <a16:creationId xmlns:a16="http://schemas.microsoft.com/office/drawing/2014/main" id="{C57EEA3E-F4C4-4270-9788-50B06FE56572}"/>
              </a:ext>
            </a:extLst>
          </p:cNvPr>
          <p:cNvSpPr>
            <a:spLocks noGrp="1"/>
          </p:cNvSpPr>
          <p:nvPr>
            <p:ph type="body" idx="1"/>
          </p:nvPr>
        </p:nvSpPr>
        <p:spPr>
          <a:xfrm>
            <a:off x="838200" y="1490799"/>
            <a:ext cx="10515600" cy="4865552"/>
          </a:xfrm>
        </p:spPr>
        <p:txBody>
          <a:bodyPr>
            <a:normAutofit/>
          </a:bodyPr>
          <a:lstStyle/>
          <a:p>
            <a:pPr marL="0" indent="0">
              <a:spcBef>
                <a:spcPts val="1800"/>
              </a:spcBef>
              <a:buNone/>
            </a:pPr>
            <a:endParaRPr lang="en-US" dirty="0"/>
          </a:p>
          <a:p>
            <a:pPr marL="0" indent="0">
              <a:spcBef>
                <a:spcPts val="1800"/>
              </a:spcBef>
              <a:buNone/>
            </a:pPr>
            <a:endParaRPr lang="en-US" dirty="0"/>
          </a:p>
          <a:p>
            <a:pPr marL="0" indent="0">
              <a:spcBef>
                <a:spcPts val="1800"/>
              </a:spcBef>
              <a:buNone/>
            </a:pPr>
            <a:endParaRPr lang="en-US" dirty="0"/>
          </a:p>
        </p:txBody>
      </p:sp>
      <p:sp>
        <p:nvSpPr>
          <p:cNvPr id="4" name="Slide Number Placeholder 3">
            <a:extLst>
              <a:ext uri="{FF2B5EF4-FFF2-40B4-BE49-F238E27FC236}">
                <a16:creationId xmlns:a16="http://schemas.microsoft.com/office/drawing/2014/main" id="{15F8ADF3-54D4-41A4-ABE6-9B82A9D97E04}"/>
              </a:ext>
            </a:extLst>
          </p:cNvPr>
          <p:cNvSpPr>
            <a:spLocks noGrp="1"/>
          </p:cNvSpPr>
          <p:nvPr>
            <p:ph type="sldNum" sz="quarter" idx="12"/>
          </p:nvPr>
        </p:nvSpPr>
        <p:spPr/>
        <p:txBody>
          <a:bodyPr/>
          <a:lstStyle/>
          <a:p>
            <a:fld id="{D0A9A13B-851F-47BC-A9DC-A984A78F945B}" type="slidenum">
              <a:rPr lang="en-US" smtClean="0"/>
              <a:t>7</a:t>
            </a:fld>
            <a:endParaRPr lang="en-US"/>
          </a:p>
        </p:txBody>
      </p:sp>
      <p:pic>
        <p:nvPicPr>
          <p:cNvPr id="5" name="Picture 4">
            <a:extLst>
              <a:ext uri="{FF2B5EF4-FFF2-40B4-BE49-F238E27FC236}">
                <a16:creationId xmlns:a16="http://schemas.microsoft.com/office/drawing/2014/main" id="{30E8EBD6-C31F-1B11-4A77-DE0963450363}"/>
              </a:ext>
            </a:extLst>
          </p:cNvPr>
          <p:cNvPicPr>
            <a:picLocks noChangeAspect="1"/>
          </p:cNvPicPr>
          <p:nvPr/>
        </p:nvPicPr>
        <p:blipFill>
          <a:blip r:embed="rId3"/>
          <a:stretch>
            <a:fillRect/>
          </a:stretch>
        </p:blipFill>
        <p:spPr>
          <a:xfrm>
            <a:off x="10137183" y="2021067"/>
            <a:ext cx="1827715" cy="437177"/>
          </a:xfrm>
          <a:prstGeom prst="rect">
            <a:avLst/>
          </a:prstGeom>
        </p:spPr>
      </p:pic>
      <p:sp>
        <p:nvSpPr>
          <p:cNvPr id="6" name="Rectangle 5">
            <a:extLst>
              <a:ext uri="{FF2B5EF4-FFF2-40B4-BE49-F238E27FC236}">
                <a16:creationId xmlns:a16="http://schemas.microsoft.com/office/drawing/2014/main" id="{98ADFA7D-4526-A1C9-A13A-7E049C6214F3}"/>
              </a:ext>
            </a:extLst>
          </p:cNvPr>
          <p:cNvSpPr/>
          <p:nvPr/>
        </p:nvSpPr>
        <p:spPr>
          <a:xfrm>
            <a:off x="1673817" y="1340598"/>
            <a:ext cx="8064543" cy="17981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MyBrief CBT - 2 large VA trials</a:t>
            </a:r>
          </a:p>
          <a:p>
            <a:pPr lvl="1"/>
            <a:r>
              <a:rPr lang="en-US" dirty="0"/>
              <a:t>- MyBrief CBT compared to Enhanced Usual Care</a:t>
            </a:r>
          </a:p>
          <a:p>
            <a:pPr lvl="1"/>
            <a:r>
              <a:rPr lang="en-US" dirty="0"/>
              <a:t>- Outcomes: Depression, Anxiety, and Suicidal Ideation</a:t>
            </a:r>
          </a:p>
          <a:p>
            <a:pPr lvl="1"/>
            <a:r>
              <a:rPr lang="en-US" dirty="0"/>
              <a:t>- Participants: Veterans recruited from VA Primary Care and Community Clinics</a:t>
            </a:r>
          </a:p>
          <a:p>
            <a:pPr lvl="1"/>
            <a:r>
              <a:rPr lang="en-US" dirty="0"/>
              <a:t>- Providers: VA clinicians</a:t>
            </a:r>
          </a:p>
        </p:txBody>
      </p:sp>
      <p:sp>
        <p:nvSpPr>
          <p:cNvPr id="9" name="Rectangle 8">
            <a:extLst>
              <a:ext uri="{FF2B5EF4-FFF2-40B4-BE49-F238E27FC236}">
                <a16:creationId xmlns:a16="http://schemas.microsoft.com/office/drawing/2014/main" id="{7227468E-3AD8-DF54-B6E8-B99EFDBC9C34}"/>
              </a:ext>
            </a:extLst>
          </p:cNvPr>
          <p:cNvSpPr/>
          <p:nvPr/>
        </p:nvSpPr>
        <p:spPr>
          <a:xfrm>
            <a:off x="519245" y="3342369"/>
            <a:ext cx="5194670" cy="3013981"/>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lgn="ctr"/>
            <a:r>
              <a:rPr lang="en-US" sz="2400" b="1" dirty="0"/>
              <a:t>Trial #1: VA Primary Care</a:t>
            </a:r>
          </a:p>
          <a:p>
            <a:pPr lvl="1" algn="ctr">
              <a:spcAft>
                <a:spcPts val="600"/>
              </a:spcAft>
            </a:pPr>
            <a:r>
              <a:rPr lang="en-US" sz="1600" dirty="0"/>
              <a:t>(Cully et al., 2017)</a:t>
            </a:r>
          </a:p>
          <a:p>
            <a:pPr lvl="1"/>
            <a:r>
              <a:rPr lang="en-US" dirty="0"/>
              <a:t>302 medically ill veterans; 19 providers</a:t>
            </a:r>
          </a:p>
          <a:p>
            <a:pPr lvl="1">
              <a:spcBef>
                <a:spcPts val="600"/>
              </a:spcBef>
            </a:pPr>
            <a:r>
              <a:rPr lang="en-US" dirty="0"/>
              <a:t>Avg 3.9 sessions; 63% treatment completion </a:t>
            </a:r>
          </a:p>
          <a:p>
            <a:pPr lvl="1">
              <a:spcBef>
                <a:spcPts val="600"/>
              </a:spcBef>
            </a:pPr>
            <a:r>
              <a:rPr lang="en-US" dirty="0"/>
              <a:t>Improved </a:t>
            </a:r>
            <a:r>
              <a:rPr lang="en-US" b="1" u="sng" dirty="0"/>
              <a:t>depression</a:t>
            </a:r>
            <a:r>
              <a:rPr lang="en-US" dirty="0"/>
              <a:t> and </a:t>
            </a:r>
            <a:r>
              <a:rPr lang="en-US" b="1" u="sng" dirty="0"/>
              <a:t>anxiety</a:t>
            </a:r>
            <a:r>
              <a:rPr lang="en-US" dirty="0"/>
              <a:t> </a:t>
            </a:r>
          </a:p>
          <a:p>
            <a:pPr lvl="1">
              <a:spcBef>
                <a:spcPts val="600"/>
              </a:spcBef>
            </a:pPr>
            <a:r>
              <a:rPr lang="en-US" dirty="0"/>
              <a:t>Improvements maintained at 12 months.</a:t>
            </a:r>
          </a:p>
          <a:p>
            <a:pPr lvl="1">
              <a:spcBef>
                <a:spcPts val="600"/>
              </a:spcBef>
            </a:pPr>
            <a:r>
              <a:rPr lang="en-US" dirty="0"/>
              <a:t>Reduced </a:t>
            </a:r>
            <a:r>
              <a:rPr lang="en-US" b="1" u="sng" dirty="0"/>
              <a:t>suicidal ideation</a:t>
            </a:r>
            <a:r>
              <a:rPr lang="en-US" dirty="0"/>
              <a:t>. </a:t>
            </a:r>
            <a:r>
              <a:rPr lang="en-US" sz="1600" dirty="0"/>
              <a:t>(Ecker, et al., 2019)</a:t>
            </a:r>
          </a:p>
        </p:txBody>
      </p:sp>
      <p:sp>
        <p:nvSpPr>
          <p:cNvPr id="11" name="Rectangle 10">
            <a:extLst>
              <a:ext uri="{FF2B5EF4-FFF2-40B4-BE49-F238E27FC236}">
                <a16:creationId xmlns:a16="http://schemas.microsoft.com/office/drawing/2014/main" id="{7F708552-6B06-8CCD-F16F-C19C562568CA}"/>
              </a:ext>
            </a:extLst>
          </p:cNvPr>
          <p:cNvSpPr/>
          <p:nvPr/>
        </p:nvSpPr>
        <p:spPr>
          <a:xfrm>
            <a:off x="6339840" y="3302907"/>
            <a:ext cx="5013960" cy="3043738"/>
          </a:xfrm>
          <a:prstGeom prst="rect">
            <a:avLst/>
          </a:prstGeom>
          <a:solidFill>
            <a:schemeClr val="accent6">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lgn="ctr"/>
            <a:r>
              <a:rPr lang="en-US" sz="2400" b="1" dirty="0"/>
              <a:t>Trial #2: VA Community Clinics</a:t>
            </a:r>
          </a:p>
          <a:p>
            <a:pPr lvl="1" algn="ctr">
              <a:spcAft>
                <a:spcPts val="600"/>
              </a:spcAft>
            </a:pPr>
            <a:r>
              <a:rPr lang="en-US" sz="1600" dirty="0"/>
              <a:t>(Cully et al., 2023)</a:t>
            </a:r>
          </a:p>
          <a:p>
            <a:pPr lvl="1">
              <a:spcAft>
                <a:spcPts val="600"/>
              </a:spcAft>
            </a:pPr>
            <a:r>
              <a:rPr lang="en-US" dirty="0"/>
              <a:t>189 veterans; 17 providers</a:t>
            </a:r>
          </a:p>
          <a:p>
            <a:pPr lvl="1">
              <a:spcAft>
                <a:spcPts val="600"/>
              </a:spcAft>
            </a:pPr>
            <a:r>
              <a:rPr lang="en-US" dirty="0"/>
              <a:t>Avg 3.7 sessions; 64% treatment completion</a:t>
            </a:r>
          </a:p>
          <a:p>
            <a:pPr lvl="1">
              <a:spcAft>
                <a:spcPts val="600"/>
              </a:spcAft>
            </a:pPr>
            <a:r>
              <a:rPr lang="en-US" dirty="0"/>
              <a:t>Improved </a:t>
            </a:r>
            <a:r>
              <a:rPr lang="en-US" b="1" u="sng" dirty="0"/>
              <a:t>depression</a:t>
            </a:r>
            <a:r>
              <a:rPr lang="en-US" dirty="0"/>
              <a:t> </a:t>
            </a:r>
          </a:p>
          <a:p>
            <a:pPr lvl="1">
              <a:spcAft>
                <a:spcPts val="600"/>
              </a:spcAft>
            </a:pPr>
            <a:r>
              <a:rPr lang="en-US" dirty="0"/>
              <a:t>Improvements maintained at 12-months. </a:t>
            </a:r>
          </a:p>
        </p:txBody>
      </p:sp>
      <p:pic>
        <p:nvPicPr>
          <p:cNvPr id="8" name="Picture 1">
            <a:extLst>
              <a:ext uri="{FF2B5EF4-FFF2-40B4-BE49-F238E27FC236}">
                <a16:creationId xmlns:a16="http://schemas.microsoft.com/office/drawing/2014/main" id="{E8065C1E-1D56-17D5-52D2-65CAD9DB2096}"/>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0033710" y="304340"/>
            <a:ext cx="1729128" cy="82133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2345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73A25D70-4A55-4F72-B9C5-A69CDBF4D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4957100-6D8B-4161-9F2F-C0A949EC84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42" name="Rectangle 41">
            <a:extLst>
              <a:ext uri="{FF2B5EF4-FFF2-40B4-BE49-F238E27FC236}">
                <a16:creationId xmlns:a16="http://schemas.microsoft.com/office/drawing/2014/main" id="{0BD8B065-EE51-4AE2-A94C-86249998FD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E1FE80-80C8-835C-9E22-9B9FA2C49B68}"/>
              </a:ext>
            </a:extLst>
          </p:cNvPr>
          <p:cNvSpPr>
            <a:spLocks noGrp="1"/>
          </p:cNvSpPr>
          <p:nvPr>
            <p:ph type="title"/>
          </p:nvPr>
        </p:nvSpPr>
        <p:spPr>
          <a:xfrm>
            <a:off x="1289667" y="1517731"/>
            <a:ext cx="9612360" cy="2387918"/>
          </a:xfrm>
        </p:spPr>
        <p:txBody>
          <a:bodyPr vert="horz" lIns="91440" tIns="45720" rIns="91440" bIns="45720" rtlCol="0" anchor="b">
            <a:normAutofit/>
          </a:bodyPr>
          <a:lstStyle/>
          <a:p>
            <a:pPr algn="ctr"/>
            <a:r>
              <a:rPr lang="en-US" kern="1200" dirty="0">
                <a:latin typeface="+mj-lt"/>
                <a:ea typeface="+mj-ea"/>
                <a:cs typeface="+mj-cs"/>
              </a:rPr>
              <a:t>Overview of MyBrief CBT</a:t>
            </a:r>
          </a:p>
        </p:txBody>
      </p:sp>
      <p:grpSp>
        <p:nvGrpSpPr>
          <p:cNvPr id="44" name="Group 43">
            <a:extLst>
              <a:ext uri="{FF2B5EF4-FFF2-40B4-BE49-F238E27FC236}">
                <a16:creationId xmlns:a16="http://schemas.microsoft.com/office/drawing/2014/main" id="{18999293-B054-4B57-A26F-D04C2BB113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8230" y="-43336"/>
            <a:ext cx="5163047" cy="2657478"/>
            <a:chOff x="6867015" y="-1"/>
            <a:chExt cx="5324985" cy="3251912"/>
          </a:xfrm>
          <a:solidFill>
            <a:schemeClr val="bg1">
              <a:alpha val="30000"/>
            </a:schemeClr>
          </a:solidFill>
        </p:grpSpPr>
        <p:sp>
          <p:nvSpPr>
            <p:cNvPr id="45" name="Freeform: Shape 44">
              <a:extLst>
                <a:ext uri="{FF2B5EF4-FFF2-40B4-BE49-F238E27FC236}">
                  <a16:creationId xmlns:a16="http://schemas.microsoft.com/office/drawing/2014/main" id="{5E505D8A-F41A-450D-A648-E77DF6B8D8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id="{E2BD6DCE-6A81-4F34-9958-67B578EA16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Shape 46">
              <a:extLst>
                <a:ext uri="{FF2B5EF4-FFF2-40B4-BE49-F238E27FC236}">
                  <a16:creationId xmlns:a16="http://schemas.microsoft.com/office/drawing/2014/main" id="{5C462BE8-CD72-48CF-8A7B-C716D2B99E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Shape 47">
              <a:extLst>
                <a:ext uri="{FF2B5EF4-FFF2-40B4-BE49-F238E27FC236}">
                  <a16:creationId xmlns:a16="http://schemas.microsoft.com/office/drawing/2014/main" id="{1C2CDB70-40F1-4D00-8F17-A532E732EB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761945C4-D997-42F3-B59A-984CF006671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058275" y="4146310"/>
            <a:ext cx="3142400" cy="2716805"/>
            <a:chOff x="-305" y="-4155"/>
            <a:chExt cx="2514948" cy="2174333"/>
          </a:xfrm>
          <a:solidFill>
            <a:schemeClr val="bg1">
              <a:alpha val="30000"/>
            </a:schemeClr>
          </a:solidFill>
        </p:grpSpPr>
        <p:sp>
          <p:nvSpPr>
            <p:cNvPr id="51" name="Freeform: Shape 50">
              <a:extLst>
                <a:ext uri="{FF2B5EF4-FFF2-40B4-BE49-F238E27FC236}">
                  <a16:creationId xmlns:a16="http://schemas.microsoft.com/office/drawing/2014/main" id="{4651FE4A-9487-43BE-A388-134535743B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Shape 51">
              <a:extLst>
                <a:ext uri="{FF2B5EF4-FFF2-40B4-BE49-F238E27FC236}">
                  <a16:creationId xmlns:a16="http://schemas.microsoft.com/office/drawing/2014/main" id="{F44B0EF3-9992-4B95-8A43-6206B3FC3F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reeform: Shape 52">
              <a:extLst>
                <a:ext uri="{FF2B5EF4-FFF2-40B4-BE49-F238E27FC236}">
                  <a16:creationId xmlns:a16="http://schemas.microsoft.com/office/drawing/2014/main" id="{041B1C1F-C2FE-4C47-9D74-ADB9B53F4B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54" name="Freeform: Shape 53">
              <a:extLst>
                <a:ext uri="{FF2B5EF4-FFF2-40B4-BE49-F238E27FC236}">
                  <a16:creationId xmlns:a16="http://schemas.microsoft.com/office/drawing/2014/main" id="{1048177B-A49E-4E24-9007-07A0EDD6A2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4" name="Picture 1">
            <a:extLst>
              <a:ext uri="{FF2B5EF4-FFF2-40B4-BE49-F238E27FC236}">
                <a16:creationId xmlns:a16="http://schemas.microsoft.com/office/drawing/2014/main" id="{B7C62830-0C7C-95BA-A424-0EA444000D5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798340" y="304339"/>
            <a:ext cx="1964498" cy="9331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284888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6F03D20-9F59-4EA3-8815-E89A08B5E4DD}"/>
              </a:ext>
            </a:extLst>
          </p:cNvPr>
          <p:cNvSpPr>
            <a:spLocks noGrp="1"/>
          </p:cNvSpPr>
          <p:nvPr>
            <p:ph type="sldNum" sz="quarter" idx="12"/>
          </p:nvPr>
        </p:nvSpPr>
        <p:spPr>
          <a:xfrm>
            <a:off x="8880529" y="6342380"/>
            <a:ext cx="2743200" cy="365125"/>
          </a:xfrm>
        </p:spPr>
        <p:txBody>
          <a:bodyPr/>
          <a:lstStyle/>
          <a:p>
            <a:fld id="{D0A9A13B-851F-47BC-A9DC-A984A78F945B}" type="slidenum">
              <a:rPr lang="en-US" smtClean="0"/>
              <a:t>9</a:t>
            </a:fld>
            <a:endParaRPr lang="en-US" dirty="0"/>
          </a:p>
        </p:txBody>
      </p:sp>
      <p:pic>
        <p:nvPicPr>
          <p:cNvPr id="7" name="Picture 1">
            <a:extLst>
              <a:ext uri="{FF2B5EF4-FFF2-40B4-BE49-F238E27FC236}">
                <a16:creationId xmlns:a16="http://schemas.microsoft.com/office/drawing/2014/main" id="{209C2B4B-6FA4-4550-890C-D75D40A3D8A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389302" y="401065"/>
            <a:ext cx="1964498" cy="9331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D964E71C-F501-94A1-42A7-2FA9381061A4}"/>
              </a:ext>
            </a:extLst>
          </p:cNvPr>
          <p:cNvSpPr/>
          <p:nvPr/>
        </p:nvSpPr>
        <p:spPr>
          <a:xfrm>
            <a:off x="1454170" y="618108"/>
            <a:ext cx="7578671" cy="138117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2" indent="0" algn="ctr">
              <a:spcBef>
                <a:spcPts val="1200"/>
              </a:spcBef>
              <a:buNone/>
            </a:pPr>
            <a:r>
              <a:rPr lang="en-US" sz="2400" b="1" u="sng" dirty="0"/>
              <a:t>Targeted Clinicians</a:t>
            </a:r>
          </a:p>
          <a:p>
            <a:pPr marL="0" lvl="2" indent="0" algn="ctr">
              <a:spcBef>
                <a:spcPts val="600"/>
              </a:spcBef>
              <a:buNone/>
            </a:pPr>
            <a:r>
              <a:rPr lang="en-US" sz="2200" dirty="0"/>
              <a:t>Developed for Psychotherapists </a:t>
            </a:r>
          </a:p>
          <a:p>
            <a:pPr marL="0" lvl="2" indent="0" algn="ctr">
              <a:spcBef>
                <a:spcPts val="600"/>
              </a:spcBef>
              <a:buNone/>
            </a:pPr>
            <a:r>
              <a:rPr lang="en-US" sz="2200" dirty="0"/>
              <a:t>Psychologists, Social Workers, Nurses, PAs, Counselors, etc.</a:t>
            </a:r>
          </a:p>
        </p:txBody>
      </p:sp>
      <p:sp>
        <p:nvSpPr>
          <p:cNvPr id="9" name="Rectangle 8">
            <a:extLst>
              <a:ext uri="{FF2B5EF4-FFF2-40B4-BE49-F238E27FC236}">
                <a16:creationId xmlns:a16="http://schemas.microsoft.com/office/drawing/2014/main" id="{4ADA2663-B78A-1076-D817-411A31FEF2AF}"/>
              </a:ext>
            </a:extLst>
          </p:cNvPr>
          <p:cNvSpPr/>
          <p:nvPr/>
        </p:nvSpPr>
        <p:spPr>
          <a:xfrm>
            <a:off x="323557" y="2288816"/>
            <a:ext cx="6774667" cy="393003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2" indent="0" algn="ctr">
              <a:spcBef>
                <a:spcPts val="1200"/>
              </a:spcBef>
              <a:buNone/>
            </a:pPr>
            <a:r>
              <a:rPr lang="en-US" sz="2400" b="1" u="sng" dirty="0"/>
              <a:t>Treatment Structure</a:t>
            </a:r>
          </a:p>
          <a:p>
            <a:pPr marL="0" lvl="2" indent="0">
              <a:spcBef>
                <a:spcPts val="1200"/>
              </a:spcBef>
              <a:buNone/>
            </a:pPr>
            <a:r>
              <a:rPr lang="en-US" sz="2200" dirty="0"/>
              <a:t>* Flexible treatment duration (3-6 sessions)</a:t>
            </a:r>
          </a:p>
          <a:p>
            <a:pPr marL="0" lvl="2" indent="0">
              <a:spcBef>
                <a:spcPts val="1200"/>
              </a:spcBef>
              <a:buNone/>
            </a:pPr>
            <a:r>
              <a:rPr lang="en-US" sz="2200" dirty="0"/>
              <a:t>* Measurement-based care (PHQ-9)</a:t>
            </a:r>
          </a:p>
          <a:p>
            <a:pPr marL="0" lvl="2" indent="0">
              <a:spcBef>
                <a:spcPts val="1200"/>
              </a:spcBef>
              <a:buNone/>
            </a:pPr>
            <a:r>
              <a:rPr lang="en-US" sz="2200" dirty="0"/>
              <a:t>* Treatment delivery:  weekly/biweekly (active treatment)</a:t>
            </a:r>
          </a:p>
          <a:p>
            <a:pPr marL="0" lvl="2" indent="0">
              <a:spcBef>
                <a:spcPts val="1200"/>
              </a:spcBef>
              <a:buNone/>
            </a:pPr>
            <a:r>
              <a:rPr lang="en-US" sz="2200" dirty="0"/>
              <a:t>* 30-minute sessions (flexible to 50 minutes)</a:t>
            </a:r>
          </a:p>
          <a:p>
            <a:pPr marL="0" lvl="2" indent="0">
              <a:spcBef>
                <a:spcPts val="1200"/>
              </a:spcBef>
              <a:buNone/>
            </a:pPr>
            <a:r>
              <a:rPr lang="en-US" sz="2200" dirty="0"/>
              <a:t>* Modular, skills-based intervention</a:t>
            </a:r>
            <a:r>
              <a:rPr lang="en-US" dirty="0"/>
              <a:t>	</a:t>
            </a:r>
          </a:p>
          <a:p>
            <a:pPr marL="0" lvl="2" indent="0">
              <a:spcBef>
                <a:spcPts val="1200"/>
              </a:spcBef>
              <a:buNone/>
            </a:pPr>
            <a:r>
              <a:rPr lang="en-US" dirty="0"/>
              <a:t>* </a:t>
            </a:r>
            <a:r>
              <a:rPr lang="en-US" sz="2200" dirty="0"/>
              <a:t>Designed for individual therapy</a:t>
            </a:r>
          </a:p>
          <a:p>
            <a:pPr marL="0" lvl="3" indent="0">
              <a:spcBef>
                <a:spcPts val="0"/>
              </a:spcBef>
              <a:buNone/>
            </a:pPr>
            <a:r>
              <a:rPr lang="en-US" dirty="0"/>
              <a:t>	</a:t>
            </a:r>
            <a:r>
              <a:rPr lang="en-US" sz="1900" dirty="0"/>
              <a:t>Group procedures available </a:t>
            </a:r>
            <a:endParaRPr lang="en-US" dirty="0"/>
          </a:p>
        </p:txBody>
      </p:sp>
      <p:sp>
        <p:nvSpPr>
          <p:cNvPr id="11" name="Rectangle 10">
            <a:extLst>
              <a:ext uri="{FF2B5EF4-FFF2-40B4-BE49-F238E27FC236}">
                <a16:creationId xmlns:a16="http://schemas.microsoft.com/office/drawing/2014/main" id="{BEB71ABA-37D0-067D-F4EE-1CD503475006}"/>
              </a:ext>
            </a:extLst>
          </p:cNvPr>
          <p:cNvSpPr/>
          <p:nvPr/>
        </p:nvSpPr>
        <p:spPr>
          <a:xfrm>
            <a:off x="7426960" y="2288816"/>
            <a:ext cx="4196769" cy="393003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2" indent="0" algn="ctr">
              <a:spcBef>
                <a:spcPts val="1200"/>
              </a:spcBef>
              <a:buNone/>
            </a:pPr>
            <a:r>
              <a:rPr lang="en-US" sz="2400" b="1" u="sng" dirty="0"/>
              <a:t>Resources</a:t>
            </a:r>
          </a:p>
          <a:p>
            <a:pPr marL="0" lvl="2" indent="0" algn="ctr">
              <a:spcBef>
                <a:spcPts val="600"/>
              </a:spcBef>
              <a:buNone/>
            </a:pPr>
            <a:r>
              <a:rPr lang="en-US" sz="2200" dirty="0"/>
              <a:t>Provider Manual</a:t>
            </a:r>
          </a:p>
          <a:p>
            <a:pPr marL="0" lvl="2" indent="0" algn="ctr">
              <a:spcBef>
                <a:spcPts val="600"/>
              </a:spcBef>
              <a:buNone/>
            </a:pPr>
            <a:r>
              <a:rPr lang="en-US" sz="2200" dirty="0"/>
              <a:t>Veteran Workbook</a:t>
            </a:r>
          </a:p>
          <a:p>
            <a:pPr marL="0" lvl="2" indent="0" algn="ctr">
              <a:spcBef>
                <a:spcPts val="600"/>
              </a:spcBef>
              <a:buNone/>
            </a:pPr>
            <a:r>
              <a:rPr lang="en-US" sz="2200" dirty="0"/>
              <a:t>Note Templates*</a:t>
            </a:r>
          </a:p>
          <a:p>
            <a:pPr marL="0" lvl="2" indent="0" algn="ctr">
              <a:spcBef>
                <a:spcPts val="1200"/>
              </a:spcBef>
              <a:buNone/>
            </a:pPr>
            <a:endParaRPr lang="en-US" sz="2200" dirty="0"/>
          </a:p>
          <a:p>
            <a:pPr marL="0" lvl="2" indent="0" algn="ctr">
              <a:spcBef>
                <a:spcPts val="1200"/>
              </a:spcBef>
              <a:buNone/>
            </a:pPr>
            <a:endParaRPr lang="en-US" sz="2200" dirty="0"/>
          </a:p>
          <a:p>
            <a:pPr marL="0" lvl="2" indent="0" algn="ctr">
              <a:spcBef>
                <a:spcPts val="1200"/>
              </a:spcBef>
              <a:buNone/>
            </a:pPr>
            <a:endParaRPr lang="en-US" sz="2200" dirty="0"/>
          </a:p>
          <a:p>
            <a:pPr marL="0" lvl="2" indent="0" algn="ctr">
              <a:spcBef>
                <a:spcPts val="1200"/>
              </a:spcBef>
              <a:buNone/>
            </a:pPr>
            <a:endParaRPr lang="en-US" sz="2200" dirty="0"/>
          </a:p>
        </p:txBody>
      </p:sp>
      <p:pic>
        <p:nvPicPr>
          <p:cNvPr id="8" name="Picture 7">
            <a:extLst>
              <a:ext uri="{FF2B5EF4-FFF2-40B4-BE49-F238E27FC236}">
                <a16:creationId xmlns:a16="http://schemas.microsoft.com/office/drawing/2014/main" id="{5F05BEC1-16B3-4853-8845-4014FD7527DF}"/>
              </a:ext>
            </a:extLst>
          </p:cNvPr>
          <p:cNvPicPr>
            <a:picLocks noChangeAspect="1"/>
          </p:cNvPicPr>
          <p:nvPr/>
        </p:nvPicPr>
        <p:blipFill>
          <a:blip r:embed="rId4"/>
          <a:stretch>
            <a:fillRect/>
          </a:stretch>
        </p:blipFill>
        <p:spPr>
          <a:xfrm>
            <a:off x="7873415" y="4154976"/>
            <a:ext cx="1474369" cy="1920305"/>
          </a:xfrm>
          <a:prstGeom prst="rect">
            <a:avLst/>
          </a:prstGeom>
        </p:spPr>
      </p:pic>
      <p:pic>
        <p:nvPicPr>
          <p:cNvPr id="17" name="Picture 16">
            <a:extLst>
              <a:ext uri="{FF2B5EF4-FFF2-40B4-BE49-F238E27FC236}">
                <a16:creationId xmlns:a16="http://schemas.microsoft.com/office/drawing/2014/main" id="{EB7E2467-A56A-9BBB-B64A-ED64BBEC7532}"/>
              </a:ext>
            </a:extLst>
          </p:cNvPr>
          <p:cNvPicPr>
            <a:picLocks noChangeAspect="1"/>
          </p:cNvPicPr>
          <p:nvPr/>
        </p:nvPicPr>
        <p:blipFill>
          <a:blip r:embed="rId5"/>
          <a:stretch>
            <a:fillRect/>
          </a:stretch>
        </p:blipFill>
        <p:spPr>
          <a:xfrm>
            <a:off x="9771581" y="4169043"/>
            <a:ext cx="1474369" cy="1913271"/>
          </a:xfrm>
          <a:prstGeom prst="rect">
            <a:avLst/>
          </a:prstGeom>
        </p:spPr>
      </p:pic>
      <p:sp>
        <p:nvSpPr>
          <p:cNvPr id="2" name="Rectangle 1">
            <a:extLst>
              <a:ext uri="{FF2B5EF4-FFF2-40B4-BE49-F238E27FC236}">
                <a16:creationId xmlns:a16="http://schemas.microsoft.com/office/drawing/2014/main" id="{A3A633E1-F9AE-9A6B-6800-3B93A37E2E7C}"/>
              </a:ext>
            </a:extLst>
          </p:cNvPr>
          <p:cNvSpPr/>
          <p:nvPr/>
        </p:nvSpPr>
        <p:spPr>
          <a:xfrm>
            <a:off x="7426960" y="6356350"/>
            <a:ext cx="3728720" cy="268496"/>
          </a:xfrm>
          <a:prstGeom prst="rect">
            <a:avLst/>
          </a:prstGeom>
          <a:solidFill>
            <a:schemeClr val="accent1">
              <a:alpha val="6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*Word templates available for Non-VA clinicians</a:t>
            </a:r>
          </a:p>
        </p:txBody>
      </p:sp>
    </p:spTree>
    <p:extLst>
      <p:ext uri="{BB962C8B-B14F-4D97-AF65-F5344CB8AC3E}">
        <p14:creationId xmlns:p14="http://schemas.microsoft.com/office/powerpoint/2010/main" val="507903436"/>
      </p:ext>
    </p:extLst>
  </p:cSld>
  <p:clrMapOvr>
    <a:masterClrMapping/>
  </p:clrMapOvr>
  <mc:AlternateContent xmlns:mc="http://schemas.openxmlformats.org/markup-compatibility/2006" xmlns:p14="http://schemas.microsoft.com/office/powerpoint/2010/main">
    <mc:Choice Requires="p14">
      <p:transition spd="slow" p14:dur="2000" advTm="114938"/>
    </mc:Choice>
    <mc:Fallback xmlns="">
      <p:transition spd="slow" advTm="11493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44A18-4DE6-BFF4-CEC2-F7342AADA996}"/>
              </a:ext>
            </a:extLst>
          </p:cNvPr>
          <p:cNvSpPr>
            <a:spLocks noGrp="1"/>
          </p:cNvSpPr>
          <p:nvPr>
            <p:ph type="title"/>
          </p:nvPr>
        </p:nvSpPr>
        <p:spPr>
          <a:xfrm>
            <a:off x="1516338" y="581839"/>
            <a:ext cx="10515600" cy="1325033"/>
          </a:xfrm>
        </p:spPr>
        <p:txBody>
          <a:bodyPr/>
          <a:lstStyle/>
          <a:p>
            <a:r>
              <a:rPr lang="en-US" dirty="0"/>
              <a:t>Guiding Principles for MyBrief CBT</a:t>
            </a:r>
          </a:p>
        </p:txBody>
      </p:sp>
      <p:pic>
        <p:nvPicPr>
          <p:cNvPr id="4" name="Picture 1">
            <a:extLst>
              <a:ext uri="{FF2B5EF4-FFF2-40B4-BE49-F238E27FC236}">
                <a16:creationId xmlns:a16="http://schemas.microsoft.com/office/drawing/2014/main" id="{D60A5DA2-04FC-12BC-FAA9-D80326373B0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067440" y="115271"/>
            <a:ext cx="1964498" cy="9331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0DDC5C35-692D-6638-0454-9367D520A335}"/>
              </a:ext>
            </a:extLst>
          </p:cNvPr>
          <p:cNvSpPr/>
          <p:nvPr/>
        </p:nvSpPr>
        <p:spPr>
          <a:xfrm>
            <a:off x="3533614" y="1763957"/>
            <a:ext cx="4107051" cy="1955636"/>
          </a:xfrm>
          <a:prstGeom prst="rect">
            <a:avLst/>
          </a:prstGeom>
          <a:solidFill>
            <a:schemeClr val="accent2">
              <a:alpha val="3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spcAft>
                <a:spcPts val="600"/>
              </a:spcAft>
            </a:pPr>
            <a:r>
              <a:rPr lang="en-US" sz="2400" b="1" u="sng" dirty="0">
                <a:solidFill>
                  <a:schemeClr val="tx1"/>
                </a:solidFill>
              </a:rPr>
              <a:t>Patient-Centered</a:t>
            </a:r>
          </a:p>
          <a:p>
            <a:pPr algn="ctr"/>
            <a:r>
              <a:rPr lang="en-US" sz="2400" dirty="0">
                <a:solidFill>
                  <a:schemeClr val="tx1"/>
                </a:solidFill>
              </a:rPr>
              <a:t>Providers as “Drivers”</a:t>
            </a:r>
          </a:p>
          <a:p>
            <a:pPr algn="ctr"/>
            <a:r>
              <a:rPr lang="en-US" sz="2400" dirty="0">
                <a:solidFill>
                  <a:schemeClr val="tx1"/>
                </a:solidFill>
              </a:rPr>
              <a:t>Adapt to Patient Needs</a:t>
            </a:r>
            <a:endParaRPr lang="en-US" dirty="0">
              <a:solidFill>
                <a:schemeClr val="tx1"/>
              </a:solidFill>
            </a:endParaRPr>
          </a:p>
        </p:txBody>
      </p:sp>
      <p:sp>
        <p:nvSpPr>
          <p:cNvPr id="11" name="Rectangle 10">
            <a:extLst>
              <a:ext uri="{FF2B5EF4-FFF2-40B4-BE49-F238E27FC236}">
                <a16:creationId xmlns:a16="http://schemas.microsoft.com/office/drawing/2014/main" id="{B2F8749A-850D-88F0-F646-B096270BD281}"/>
              </a:ext>
            </a:extLst>
          </p:cNvPr>
          <p:cNvSpPr/>
          <p:nvPr/>
        </p:nvSpPr>
        <p:spPr>
          <a:xfrm>
            <a:off x="743919" y="3977420"/>
            <a:ext cx="4657240" cy="2298741"/>
          </a:xfrm>
          <a:prstGeom prst="rect">
            <a:avLst/>
          </a:prstGeom>
          <a:solidFill>
            <a:schemeClr val="accent2">
              <a:alpha val="3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spcAft>
                <a:spcPts val="600"/>
              </a:spcAft>
            </a:pPr>
            <a:r>
              <a:rPr lang="en-US" sz="2400" b="1" u="sng" dirty="0">
                <a:solidFill>
                  <a:schemeClr val="tx1"/>
                </a:solidFill>
              </a:rPr>
              <a:t>Flexible Delivery</a:t>
            </a:r>
          </a:p>
          <a:p>
            <a:pPr algn="ctr">
              <a:spcAft>
                <a:spcPts val="600"/>
              </a:spcAft>
            </a:pPr>
            <a:r>
              <a:rPr lang="en-US" sz="2400" dirty="0">
                <a:solidFill>
                  <a:schemeClr val="tx1"/>
                </a:solidFill>
              </a:rPr>
              <a:t>Should align with clinic </a:t>
            </a:r>
          </a:p>
          <a:p>
            <a:pPr algn="ctr"/>
            <a:r>
              <a:rPr lang="en-US" sz="2400" dirty="0">
                <a:solidFill>
                  <a:schemeClr val="tx1"/>
                </a:solidFill>
              </a:rPr>
              <a:t>Skill Selection</a:t>
            </a:r>
          </a:p>
          <a:p>
            <a:pPr algn="ctr"/>
            <a:r>
              <a:rPr lang="en-US" sz="2400" dirty="0">
                <a:solidFill>
                  <a:schemeClr val="tx1"/>
                </a:solidFill>
              </a:rPr>
              <a:t>Session Content</a:t>
            </a:r>
          </a:p>
          <a:p>
            <a:pPr algn="ctr"/>
            <a:r>
              <a:rPr lang="en-US" sz="2400" dirty="0">
                <a:solidFill>
                  <a:schemeClr val="tx1"/>
                </a:solidFill>
              </a:rPr>
              <a:t>Duration of Treatment</a:t>
            </a:r>
            <a:endParaRPr lang="en-US" dirty="0">
              <a:solidFill>
                <a:schemeClr val="tx1"/>
              </a:solidFill>
            </a:endParaRPr>
          </a:p>
        </p:txBody>
      </p:sp>
      <p:sp>
        <p:nvSpPr>
          <p:cNvPr id="13" name="Rectangle 12">
            <a:extLst>
              <a:ext uri="{FF2B5EF4-FFF2-40B4-BE49-F238E27FC236}">
                <a16:creationId xmlns:a16="http://schemas.microsoft.com/office/drawing/2014/main" id="{CBA1F359-1F5D-2036-1D9A-868FBAE0E4C4}"/>
              </a:ext>
            </a:extLst>
          </p:cNvPr>
          <p:cNvSpPr/>
          <p:nvPr/>
        </p:nvSpPr>
        <p:spPr>
          <a:xfrm>
            <a:off x="6096000" y="3977420"/>
            <a:ext cx="3807416" cy="2298742"/>
          </a:xfrm>
          <a:prstGeom prst="rect">
            <a:avLst/>
          </a:prstGeom>
          <a:solidFill>
            <a:schemeClr val="accent2">
              <a:alpha val="30000"/>
            </a:schemeClr>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spcAft>
                <a:spcPts val="600"/>
              </a:spcAft>
            </a:pPr>
            <a:r>
              <a:rPr lang="en-US" sz="2400" b="1" u="sng" dirty="0">
                <a:solidFill>
                  <a:schemeClr val="tx1"/>
                </a:solidFill>
              </a:rPr>
              <a:t>Intervention Targets</a:t>
            </a:r>
          </a:p>
          <a:p>
            <a:pPr algn="ctr"/>
            <a:r>
              <a:rPr lang="en-US" sz="2400" dirty="0">
                <a:solidFill>
                  <a:schemeClr val="tx1"/>
                </a:solidFill>
              </a:rPr>
              <a:t>Patients with PHQ-9 of 10+ *</a:t>
            </a:r>
          </a:p>
          <a:p>
            <a:pPr algn="ctr"/>
            <a:r>
              <a:rPr lang="en-US" sz="2400" dirty="0">
                <a:solidFill>
                  <a:schemeClr val="tx1"/>
                </a:solidFill>
              </a:rPr>
              <a:t>3-4 sessions*</a:t>
            </a:r>
          </a:p>
          <a:p>
            <a:pPr algn="ctr"/>
            <a:r>
              <a:rPr lang="en-US" sz="1400" dirty="0">
                <a:solidFill>
                  <a:schemeClr val="tx1"/>
                </a:solidFill>
              </a:rPr>
              <a:t>*</a:t>
            </a:r>
            <a:r>
              <a:rPr lang="en-US" sz="1600" dirty="0">
                <a:solidFill>
                  <a:schemeClr val="tx1"/>
                </a:solidFill>
              </a:rPr>
              <a:t>based on patient need</a:t>
            </a:r>
            <a:endParaRPr lang="en-US" sz="1400" dirty="0">
              <a:solidFill>
                <a:schemeClr val="tx1"/>
              </a:solidFill>
            </a:endParaRPr>
          </a:p>
        </p:txBody>
      </p:sp>
    </p:spTree>
    <p:extLst>
      <p:ext uri="{BB962C8B-B14F-4D97-AF65-F5344CB8AC3E}">
        <p14:creationId xmlns:p14="http://schemas.microsoft.com/office/powerpoint/2010/main" val="2656201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C8B60-DF07-42C5-8C79-C136AD8BF504}"/>
              </a:ext>
            </a:extLst>
          </p:cNvPr>
          <p:cNvSpPr>
            <a:spLocks noGrp="1"/>
          </p:cNvSpPr>
          <p:nvPr>
            <p:ph type="title"/>
          </p:nvPr>
        </p:nvSpPr>
        <p:spPr>
          <a:xfrm>
            <a:off x="642260" y="701759"/>
            <a:ext cx="10515600" cy="1325563"/>
          </a:xfrm>
        </p:spPr>
        <p:txBody>
          <a:bodyPr>
            <a:normAutofit/>
          </a:bodyPr>
          <a:lstStyle/>
          <a:p>
            <a:pPr algn="ctr"/>
            <a:r>
              <a:rPr lang="en-US" sz="4000" dirty="0" err="1">
                <a:latin typeface="+mn-lt"/>
              </a:rPr>
              <a:t>MyBrief</a:t>
            </a:r>
            <a:r>
              <a:rPr lang="en-US" sz="4000" dirty="0">
                <a:latin typeface="+mn-lt"/>
              </a:rPr>
              <a:t> CBT - Patient Materials</a:t>
            </a:r>
          </a:p>
        </p:txBody>
      </p:sp>
      <p:sp>
        <p:nvSpPr>
          <p:cNvPr id="3" name="Text Placeholder 2">
            <a:extLst>
              <a:ext uri="{FF2B5EF4-FFF2-40B4-BE49-F238E27FC236}">
                <a16:creationId xmlns:a16="http://schemas.microsoft.com/office/drawing/2014/main" id="{2F838C02-FB41-4F0C-8836-767330FD7EEE}"/>
              </a:ext>
            </a:extLst>
          </p:cNvPr>
          <p:cNvSpPr>
            <a:spLocks noGrp="1"/>
          </p:cNvSpPr>
          <p:nvPr>
            <p:ph type="body" idx="1"/>
          </p:nvPr>
        </p:nvSpPr>
        <p:spPr>
          <a:xfrm>
            <a:off x="492678" y="1863946"/>
            <a:ext cx="10169236" cy="4994054"/>
          </a:xfrm>
        </p:spPr>
        <p:txBody>
          <a:bodyPr>
            <a:normAutofit/>
          </a:bodyPr>
          <a:lstStyle/>
          <a:p>
            <a:r>
              <a:rPr lang="en-US" dirty="0"/>
              <a:t>Patient Workbook (mirrored with provider manual)</a:t>
            </a:r>
          </a:p>
          <a:p>
            <a:pPr lvl="1"/>
            <a:r>
              <a:rPr lang="en-US" sz="2200" dirty="0"/>
              <a:t>Printable Online Version</a:t>
            </a:r>
          </a:p>
          <a:p>
            <a:pPr lvl="1"/>
            <a:r>
              <a:rPr lang="en-US" sz="2200" dirty="0"/>
              <a:t>Fillable Online Version</a:t>
            </a:r>
          </a:p>
          <a:p>
            <a:pPr lvl="1"/>
            <a:r>
              <a:rPr lang="en-US" sz="2200" dirty="0"/>
              <a:t>Modules and Extra Worksheet PDFs</a:t>
            </a:r>
          </a:p>
          <a:p>
            <a:pPr>
              <a:spcBef>
                <a:spcPts val="1800"/>
              </a:spcBef>
            </a:pPr>
            <a:r>
              <a:rPr lang="en-US" dirty="0"/>
              <a:t>Delivery and Use</a:t>
            </a:r>
          </a:p>
          <a:p>
            <a:pPr lvl="1"/>
            <a:r>
              <a:rPr lang="en-US" sz="2200" dirty="0"/>
              <a:t>Facilitates telehealth encounters</a:t>
            </a:r>
          </a:p>
          <a:p>
            <a:pPr lvl="1"/>
            <a:r>
              <a:rPr lang="en-US" sz="2200" dirty="0"/>
              <a:t>Provides Veterans with interactive experience</a:t>
            </a:r>
          </a:p>
          <a:p>
            <a:pPr lvl="1"/>
            <a:r>
              <a:rPr lang="en-US" sz="2200" dirty="0"/>
              <a:t>“Dave” and “Danielle” vignettes</a:t>
            </a:r>
          </a:p>
          <a:p>
            <a:pPr lvl="2"/>
            <a:r>
              <a:rPr lang="en-US" sz="1800" dirty="0"/>
              <a:t>Enhance patient skill development</a:t>
            </a:r>
          </a:p>
          <a:p>
            <a:pPr lvl="1"/>
            <a:r>
              <a:rPr lang="en-US" sz="2200" dirty="0"/>
              <a:t>Integrates PHQ-9</a:t>
            </a:r>
            <a:r>
              <a:rPr lang="en-US" dirty="0"/>
              <a:t> </a:t>
            </a:r>
          </a:p>
          <a:p>
            <a:pPr marL="365760" lvl="1" indent="0">
              <a:buNone/>
            </a:pPr>
            <a:r>
              <a:rPr lang="en-US" dirty="0"/>
              <a:t>			</a:t>
            </a:r>
          </a:p>
        </p:txBody>
      </p:sp>
      <p:sp>
        <p:nvSpPr>
          <p:cNvPr id="4" name="Slide Number Placeholder 3">
            <a:extLst>
              <a:ext uri="{FF2B5EF4-FFF2-40B4-BE49-F238E27FC236}">
                <a16:creationId xmlns:a16="http://schemas.microsoft.com/office/drawing/2014/main" id="{2BE3A045-713D-4458-87DE-B6B9BE06CF11}"/>
              </a:ext>
            </a:extLst>
          </p:cNvPr>
          <p:cNvSpPr>
            <a:spLocks noGrp="1"/>
          </p:cNvSpPr>
          <p:nvPr>
            <p:ph type="sldNum" sz="quarter" idx="12"/>
          </p:nvPr>
        </p:nvSpPr>
        <p:spPr/>
        <p:txBody>
          <a:bodyPr/>
          <a:lstStyle/>
          <a:p>
            <a:fld id="{D0A9A13B-851F-47BC-A9DC-A984A78F945B}" type="slidenum">
              <a:rPr lang="en-US" smtClean="0"/>
              <a:t>11</a:t>
            </a:fld>
            <a:endParaRPr lang="en-US"/>
          </a:p>
        </p:txBody>
      </p:sp>
      <p:pic>
        <p:nvPicPr>
          <p:cNvPr id="5" name="Picture 1">
            <a:extLst>
              <a:ext uri="{FF2B5EF4-FFF2-40B4-BE49-F238E27FC236}">
                <a16:creationId xmlns:a16="http://schemas.microsoft.com/office/drawing/2014/main" id="{AF0A76BA-EBBB-99FE-6EFB-C12A3CF05E2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846503" y="179339"/>
            <a:ext cx="1964498" cy="9331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766C9EF0-AECF-B618-0249-5050D89D7BED}"/>
              </a:ext>
            </a:extLst>
          </p:cNvPr>
          <p:cNvPicPr>
            <a:picLocks noChangeAspect="1"/>
          </p:cNvPicPr>
          <p:nvPr/>
        </p:nvPicPr>
        <p:blipFill>
          <a:blip r:embed="rId4"/>
          <a:stretch>
            <a:fillRect/>
          </a:stretch>
        </p:blipFill>
        <p:spPr>
          <a:xfrm>
            <a:off x="8628188" y="2025943"/>
            <a:ext cx="3182813" cy="4130298"/>
          </a:xfrm>
          <a:prstGeom prst="rect">
            <a:avLst/>
          </a:prstGeom>
        </p:spPr>
      </p:pic>
    </p:spTree>
    <p:extLst>
      <p:ext uri="{BB962C8B-B14F-4D97-AF65-F5344CB8AC3E}">
        <p14:creationId xmlns:p14="http://schemas.microsoft.com/office/powerpoint/2010/main" val="40338303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14" name="Freeform: Shape 13">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19" name="Freeform: Shape 18">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A6CF492B-8073-1C29-81F0-CCE1EDC62C13}"/>
              </a:ext>
            </a:extLst>
          </p:cNvPr>
          <p:cNvSpPr>
            <a:spLocks noGrp="1"/>
          </p:cNvSpPr>
          <p:nvPr>
            <p:ph type="title"/>
          </p:nvPr>
        </p:nvSpPr>
        <p:spPr>
          <a:xfrm>
            <a:off x="730193" y="1424773"/>
            <a:ext cx="10904945" cy="2310312"/>
          </a:xfrm>
        </p:spPr>
        <p:txBody>
          <a:bodyPr vert="horz" lIns="91440" tIns="45720" rIns="91440" bIns="45720" rtlCol="0" anchor="b">
            <a:normAutofit/>
          </a:bodyPr>
          <a:lstStyle/>
          <a:p>
            <a:pPr algn="ctr"/>
            <a:r>
              <a:rPr lang="en-US" kern="1200" dirty="0" err="1">
                <a:latin typeface="+mj-lt"/>
                <a:ea typeface="+mj-ea"/>
                <a:cs typeface="+mj-cs"/>
              </a:rPr>
              <a:t>MyBrief</a:t>
            </a:r>
            <a:r>
              <a:rPr lang="en-US" kern="1200" dirty="0">
                <a:latin typeface="+mj-lt"/>
                <a:ea typeface="+mj-ea"/>
                <a:cs typeface="+mj-cs"/>
              </a:rPr>
              <a:t> CBT Intervention Components</a:t>
            </a:r>
          </a:p>
        </p:txBody>
      </p:sp>
      <p:pic>
        <p:nvPicPr>
          <p:cNvPr id="4" name="Picture 1">
            <a:extLst>
              <a:ext uri="{FF2B5EF4-FFF2-40B4-BE49-F238E27FC236}">
                <a16:creationId xmlns:a16="http://schemas.microsoft.com/office/drawing/2014/main" id="{E0BFA139-9CE4-D575-C2ED-E7FD41FA260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846503" y="179339"/>
            <a:ext cx="1964498" cy="9331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62972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76B40C3-979B-5ED5-9880-7432BB2B4690}"/>
              </a:ext>
            </a:extLst>
          </p:cNvPr>
          <p:cNvPicPr>
            <a:picLocks noChangeAspect="1"/>
          </p:cNvPicPr>
          <p:nvPr/>
        </p:nvPicPr>
        <p:blipFill>
          <a:blip r:embed="rId2"/>
          <a:stretch>
            <a:fillRect/>
          </a:stretch>
        </p:blipFill>
        <p:spPr>
          <a:xfrm>
            <a:off x="3075709" y="0"/>
            <a:ext cx="5915891" cy="6864393"/>
          </a:xfrm>
          <a:prstGeom prst="rect">
            <a:avLst/>
          </a:prstGeom>
        </p:spPr>
      </p:pic>
      <p:pic>
        <p:nvPicPr>
          <p:cNvPr id="3" name="Picture 1">
            <a:extLst>
              <a:ext uri="{FF2B5EF4-FFF2-40B4-BE49-F238E27FC236}">
                <a16:creationId xmlns:a16="http://schemas.microsoft.com/office/drawing/2014/main" id="{CAF4FA3A-15E3-607F-5866-671CC78D3C5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077309" y="242346"/>
            <a:ext cx="1964498" cy="9331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281616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9">
            <a:extLst>
              <a:ext uri="{FF2B5EF4-FFF2-40B4-BE49-F238E27FC236}">
                <a16:creationId xmlns:a16="http://schemas.microsoft.com/office/drawing/2014/main" id="{3D9206EF-6BA7-47EB-86E9-4FCA8E222405}"/>
              </a:ext>
            </a:extLst>
          </p:cNvPr>
          <p:cNvSpPr txBox="1">
            <a:spLocks noChangeArrowheads="1"/>
          </p:cNvSpPr>
          <p:nvPr/>
        </p:nvSpPr>
        <p:spPr bwMode="auto">
          <a:xfrm>
            <a:off x="2209800" y="1145235"/>
            <a:ext cx="6578162" cy="9549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0033CC"/>
                </a:solidFill>
                <a:effectLst/>
                <a:latin typeface="Cambria" panose="02040503050406030204" pitchFamily="18" charset="0"/>
              </a:rPr>
              <a:t>Engaging in Activities to Improve Mood </a:t>
            </a:r>
          </a:p>
          <a:p>
            <a:pPr marL="0" marR="0" lvl="0" indent="0" algn="l" defTabSz="914400" rtl="0" eaLnBrk="0" fontAlgn="base" latinLnBrk="0" hangingPunct="0">
              <a:lnSpc>
                <a:spcPct val="100000"/>
              </a:lnSpc>
              <a:spcBef>
                <a:spcPct val="0"/>
              </a:spcBef>
              <a:spcAft>
                <a:spcPts val="600"/>
              </a:spcAft>
              <a:buClrTx/>
              <a:buSzTx/>
              <a:buFontTx/>
              <a:buNone/>
              <a:tabLst/>
            </a:pPr>
            <a:r>
              <a:rPr kumimoji="0" lang="en-US" altLang="en-US" sz="1600" b="0" i="0" u="none" strike="noStrike" cap="none" normalizeH="0" baseline="0" dirty="0">
                <a:ln>
                  <a:noFill/>
                </a:ln>
                <a:solidFill>
                  <a:srgbClr val="000000"/>
                </a:solidFill>
                <a:effectLst/>
                <a:latin typeface="Cambria" panose="02040503050406030204" pitchFamily="18" charset="0"/>
              </a:rPr>
              <a:t>This module focuses on increasing enjoyable or meaningful activities, as well as connecting with important people in your life. These exercises will help you to feel better about yourself by becoming more active.</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grpSp>
        <p:nvGrpSpPr>
          <p:cNvPr id="8" name="Group 8">
            <a:extLst>
              <a:ext uri="{FF2B5EF4-FFF2-40B4-BE49-F238E27FC236}">
                <a16:creationId xmlns:a16="http://schemas.microsoft.com/office/drawing/2014/main" id="{9CD0EDD3-66E1-476B-A5D1-D113C948BC97}"/>
              </a:ext>
            </a:extLst>
          </p:cNvPr>
          <p:cNvGrpSpPr>
            <a:grpSpLocks/>
          </p:cNvGrpSpPr>
          <p:nvPr/>
        </p:nvGrpSpPr>
        <p:grpSpPr bwMode="auto">
          <a:xfrm>
            <a:off x="1162375" y="2461615"/>
            <a:ext cx="9223421" cy="1355244"/>
            <a:chOff x="107380364" y="109051525"/>
            <a:chExt cx="5861978" cy="1261554"/>
          </a:xfrm>
        </p:grpSpPr>
        <p:sp>
          <p:nvSpPr>
            <p:cNvPr id="9" name="Text Box 7">
              <a:extLst>
                <a:ext uri="{FF2B5EF4-FFF2-40B4-BE49-F238E27FC236}">
                  <a16:creationId xmlns:a16="http://schemas.microsoft.com/office/drawing/2014/main" id="{F6D99AF4-953C-45C5-B1AB-2B73B2764635}"/>
                </a:ext>
              </a:extLst>
            </p:cNvPr>
            <p:cNvSpPr txBox="1">
              <a:spLocks noChangeArrowheads="1"/>
            </p:cNvSpPr>
            <p:nvPr/>
          </p:nvSpPr>
          <p:spPr bwMode="auto">
            <a:xfrm>
              <a:off x="108626248" y="109051525"/>
              <a:ext cx="4616094" cy="1261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0033CC"/>
                  </a:solidFill>
                  <a:effectLst/>
                  <a:latin typeface="Cambria" panose="02040503050406030204" pitchFamily="18" charset="0"/>
                </a:rPr>
                <a:t>Managing Unhelpful Thoughts</a:t>
              </a:r>
              <a:endParaRPr kumimoji="0" lang="en-US" altLang="en-US" sz="2000" b="0" i="0" u="none" strike="noStrike" cap="none" normalizeH="0" baseline="0" dirty="0">
                <a:ln>
                  <a:noFill/>
                </a:ln>
                <a:solidFill>
                  <a:srgbClr val="0033CC"/>
                </a:solidFill>
                <a:effectLst/>
                <a:latin typeface="Cambria" panose="02040503050406030204" pitchFamily="18" charset="0"/>
              </a:endParaRPr>
            </a:p>
            <a:p>
              <a:pPr marL="0" marR="0" lvl="0" indent="0" algn="l" defTabSz="914400" rtl="0" eaLnBrk="0" fontAlgn="base" latinLnBrk="0" hangingPunct="0">
                <a:lnSpc>
                  <a:spcPct val="100000"/>
                </a:lnSpc>
                <a:spcBef>
                  <a:spcPct val="0"/>
                </a:spcBef>
                <a:spcAft>
                  <a:spcPts val="600"/>
                </a:spcAft>
                <a:buClrTx/>
                <a:buSzTx/>
                <a:buFontTx/>
                <a:buNone/>
                <a:tabLst/>
              </a:pPr>
              <a:r>
                <a:rPr kumimoji="0" lang="en-US" altLang="en-US" sz="1600" b="0" i="0" u="none" strike="noStrike" cap="none" normalizeH="0" baseline="0" dirty="0">
                  <a:ln>
                    <a:noFill/>
                  </a:ln>
                  <a:solidFill>
                    <a:srgbClr val="000000"/>
                  </a:solidFill>
                  <a:effectLst/>
                  <a:latin typeface="Cambria" panose="02040503050406030204" pitchFamily="18" charset="0"/>
                </a:rPr>
                <a:t>This module was designed to change the way you think about stressful situations. These exercises help you to challenge negative or pessimistic thinking and learn to use more  practical and balanced  thinking strategies.</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pic>
          <p:nvPicPr>
            <p:cNvPr id="3082" name="Picture 6" descr="shutterstock_245656378">
              <a:extLst>
                <a:ext uri="{FF2B5EF4-FFF2-40B4-BE49-F238E27FC236}">
                  <a16:creationId xmlns:a16="http://schemas.microsoft.com/office/drawing/2014/main" id="{3B93E533-5328-4A07-9830-D10C077A00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163" r="1163"/>
            <a:stretch>
              <a:fillRect/>
            </a:stretch>
          </p:blipFill>
          <p:spPr bwMode="auto">
            <a:xfrm>
              <a:off x="107380364" y="109221790"/>
              <a:ext cx="1100501" cy="916109"/>
            </a:xfrm>
            <a:prstGeom prst="rect">
              <a:avLst/>
            </a:prstGeom>
            <a:noFill/>
            <a:ln w="12700" algn="in">
              <a:solidFill>
                <a:srgbClr val="A385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grpSp>
      <p:pic>
        <p:nvPicPr>
          <p:cNvPr id="3088" name="Picture 8" descr="shutterstock_151047851">
            <a:extLst>
              <a:ext uri="{FF2B5EF4-FFF2-40B4-BE49-F238E27FC236}">
                <a16:creationId xmlns:a16="http://schemas.microsoft.com/office/drawing/2014/main" id="{D151ED14-CB5E-4CB7-9021-1E8FE42FFC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745" r="2745"/>
          <a:stretch>
            <a:fillRect/>
          </a:stretch>
        </p:blipFill>
        <p:spPr bwMode="auto">
          <a:xfrm>
            <a:off x="8962100" y="1310343"/>
            <a:ext cx="1902212" cy="1091838"/>
          </a:xfrm>
          <a:prstGeom prst="rect">
            <a:avLst/>
          </a:prstGeom>
          <a:noFill/>
          <a:ln w="12700" algn="in">
            <a:solidFill>
              <a:srgbClr val="A385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15" name="Group 18">
            <a:extLst>
              <a:ext uri="{FF2B5EF4-FFF2-40B4-BE49-F238E27FC236}">
                <a16:creationId xmlns:a16="http://schemas.microsoft.com/office/drawing/2014/main" id="{0659C2D5-DA29-4F78-8E96-916FD81C5624}"/>
              </a:ext>
            </a:extLst>
          </p:cNvPr>
          <p:cNvGrpSpPr>
            <a:grpSpLocks/>
          </p:cNvGrpSpPr>
          <p:nvPr/>
        </p:nvGrpSpPr>
        <p:grpSpPr bwMode="auto">
          <a:xfrm>
            <a:off x="2361984" y="3948117"/>
            <a:ext cx="8666302" cy="1525021"/>
            <a:chOff x="108343687" y="110498756"/>
            <a:chExt cx="7230846" cy="1767896"/>
          </a:xfrm>
        </p:grpSpPr>
        <p:sp>
          <p:nvSpPr>
            <p:cNvPr id="16" name="Text Box 5">
              <a:extLst>
                <a:ext uri="{FF2B5EF4-FFF2-40B4-BE49-F238E27FC236}">
                  <a16:creationId xmlns:a16="http://schemas.microsoft.com/office/drawing/2014/main" id="{08BA31FF-9EB9-4E01-8DDB-0D882123E433}"/>
                </a:ext>
              </a:extLst>
            </p:cNvPr>
            <p:cNvSpPr txBox="1">
              <a:spLocks noChangeArrowheads="1"/>
            </p:cNvSpPr>
            <p:nvPr/>
          </p:nvSpPr>
          <p:spPr bwMode="auto">
            <a:xfrm>
              <a:off x="108343687" y="110498756"/>
              <a:ext cx="5361603" cy="17678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0033CC"/>
                  </a:solidFill>
                  <a:effectLst/>
                  <a:latin typeface="Cambria" panose="02040503050406030204" pitchFamily="18" charset="0"/>
                </a:rPr>
                <a:t>Using  Relaxation Skills to Manage Stress and Tension</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Cambria" panose="02040503050406030204" pitchFamily="18" charset="0"/>
                </a:rPr>
                <a:t>This module teaches you to use skills such as deep breathing and imagery to relax yourself physically and mentally. These skills are particularly helpful for individuals who experience stress or tension.</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pic>
          <p:nvPicPr>
            <p:cNvPr id="3092" name="Picture 3" descr="shutterstock_93212956">
              <a:extLst>
                <a:ext uri="{FF2B5EF4-FFF2-40B4-BE49-F238E27FC236}">
                  <a16:creationId xmlns:a16="http://schemas.microsoft.com/office/drawing/2014/main" id="{9EB2D506-E321-4316-BA53-7B1AA4445D2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4884" r="4884"/>
            <a:stretch>
              <a:fillRect/>
            </a:stretch>
          </p:blipFill>
          <p:spPr bwMode="auto">
            <a:xfrm>
              <a:off x="113987396" y="110621554"/>
              <a:ext cx="1587137" cy="1365106"/>
            </a:xfrm>
            <a:prstGeom prst="rect">
              <a:avLst/>
            </a:prstGeom>
            <a:noFill/>
            <a:ln w="12700" algn="in">
              <a:solidFill>
                <a:srgbClr val="A385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grpSp>
      <p:grpSp>
        <p:nvGrpSpPr>
          <p:cNvPr id="17" name="Group 21">
            <a:extLst>
              <a:ext uri="{FF2B5EF4-FFF2-40B4-BE49-F238E27FC236}">
                <a16:creationId xmlns:a16="http://schemas.microsoft.com/office/drawing/2014/main" id="{9FC75A20-2A12-459D-A0CD-1DEFCA5D5AF0}"/>
              </a:ext>
            </a:extLst>
          </p:cNvPr>
          <p:cNvGrpSpPr>
            <a:grpSpLocks/>
          </p:cNvGrpSpPr>
          <p:nvPr/>
        </p:nvGrpSpPr>
        <p:grpSpPr bwMode="auto">
          <a:xfrm>
            <a:off x="939314" y="5405917"/>
            <a:ext cx="8905719" cy="1558979"/>
            <a:chOff x="107154290" y="113087874"/>
            <a:chExt cx="9190636" cy="1559930"/>
          </a:xfrm>
        </p:grpSpPr>
        <p:sp>
          <p:nvSpPr>
            <p:cNvPr id="18" name="Text Box 4">
              <a:extLst>
                <a:ext uri="{FF2B5EF4-FFF2-40B4-BE49-F238E27FC236}">
                  <a16:creationId xmlns:a16="http://schemas.microsoft.com/office/drawing/2014/main" id="{A9B84269-9AE6-4A94-8D42-DCD377BED5D8}"/>
                </a:ext>
              </a:extLst>
            </p:cNvPr>
            <p:cNvSpPr txBox="1">
              <a:spLocks noChangeArrowheads="1"/>
            </p:cNvSpPr>
            <p:nvPr/>
          </p:nvSpPr>
          <p:spPr bwMode="auto">
            <a:xfrm>
              <a:off x="109556343" y="113087874"/>
              <a:ext cx="6788583" cy="15599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in">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36576" tIns="36576" rIns="36576" bIns="36576"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0033CC"/>
                  </a:solidFill>
                  <a:effectLst/>
                  <a:latin typeface="Cambria" panose="02040503050406030204" pitchFamily="18" charset="0"/>
                </a:rPr>
                <a:t>Improving Health and Wellness</a:t>
              </a:r>
              <a:r>
                <a:rPr kumimoji="0" lang="en-US" altLang="en-US" sz="2000" b="0" i="0" u="none" strike="noStrike" cap="none" normalizeH="0" baseline="0" dirty="0">
                  <a:ln>
                    <a:noFill/>
                  </a:ln>
                  <a:solidFill>
                    <a:srgbClr val="0033CC"/>
                  </a:solidFill>
                  <a:effectLst/>
                  <a:latin typeface="Cambria" panose="02040503050406030204" pitchFamily="18" charset="0"/>
                </a:rPr>
                <a:t> </a:t>
              </a:r>
            </a:p>
            <a:p>
              <a:pPr marL="0" marR="0" lvl="0" indent="0" algn="l" defTabSz="914400" rtl="0" eaLnBrk="0" fontAlgn="base" latinLnBrk="0" hangingPunct="0">
                <a:lnSpc>
                  <a:spcPct val="100000"/>
                </a:lnSpc>
                <a:spcBef>
                  <a:spcPct val="0"/>
                </a:spcBef>
                <a:spcAft>
                  <a:spcPts val="600"/>
                </a:spcAft>
                <a:buClrTx/>
                <a:buSzTx/>
                <a:buFontTx/>
                <a:buNone/>
                <a:tabLst/>
              </a:pPr>
              <a:r>
                <a:rPr kumimoji="0" lang="en-US" altLang="en-US" sz="1600" b="0" i="0" u="none" strike="noStrike" cap="none" normalizeH="0" baseline="0" dirty="0">
                  <a:ln>
                    <a:noFill/>
                  </a:ln>
                  <a:solidFill>
                    <a:srgbClr val="000000"/>
                  </a:solidFill>
                  <a:effectLst/>
                  <a:latin typeface="Cambria" panose="02040503050406030204" pitchFamily="18" charset="0"/>
                </a:rPr>
                <a:t>This module introduces skills to help improve areas such as physical activity, eating habits, sleep, and pain. Special attention will be given to when you should contact a medical provider.</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pic>
          <p:nvPicPr>
            <p:cNvPr id="3095" name="Picture 2" descr="shutterstock_141950908">
              <a:extLst>
                <a:ext uri="{FF2B5EF4-FFF2-40B4-BE49-F238E27FC236}">
                  <a16:creationId xmlns:a16="http://schemas.microsoft.com/office/drawing/2014/main" id="{A8489094-59ED-4D8F-B5D1-CFE485F764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2342" b="2342"/>
            <a:stretch>
              <a:fillRect/>
            </a:stretch>
          </p:blipFill>
          <p:spPr bwMode="auto">
            <a:xfrm>
              <a:off x="107154290" y="113087874"/>
              <a:ext cx="1846340" cy="1173075"/>
            </a:xfrm>
            <a:prstGeom prst="rect">
              <a:avLst/>
            </a:prstGeom>
            <a:noFill/>
            <a:ln w="12700" algn="in">
              <a:solidFill>
                <a:srgbClr val="A385FF"/>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9" name="Title 1">
            <a:extLst>
              <a:ext uri="{FF2B5EF4-FFF2-40B4-BE49-F238E27FC236}">
                <a16:creationId xmlns:a16="http://schemas.microsoft.com/office/drawing/2014/main" id="{16B96A31-1CA9-49F0-B082-09418DC7F5A5}"/>
              </a:ext>
            </a:extLst>
          </p:cNvPr>
          <p:cNvSpPr>
            <a:spLocks noGrp="1"/>
          </p:cNvSpPr>
          <p:nvPr>
            <p:ph type="title"/>
          </p:nvPr>
        </p:nvSpPr>
        <p:spPr>
          <a:xfrm>
            <a:off x="3020440" y="155233"/>
            <a:ext cx="7467600" cy="868362"/>
          </a:xfrm>
        </p:spPr>
        <p:txBody>
          <a:bodyPr>
            <a:normAutofit/>
          </a:bodyPr>
          <a:lstStyle/>
          <a:p>
            <a:r>
              <a:rPr lang="en-US" sz="4000" dirty="0" err="1">
                <a:latin typeface="+mn-lt"/>
              </a:rPr>
              <a:t>MyBrief</a:t>
            </a:r>
            <a:r>
              <a:rPr lang="en-US" sz="4000" dirty="0">
                <a:latin typeface="+mn-lt"/>
              </a:rPr>
              <a:t> CBT Skill Modules	</a:t>
            </a:r>
          </a:p>
        </p:txBody>
      </p:sp>
      <p:pic>
        <p:nvPicPr>
          <p:cNvPr id="3" name="Picture 1">
            <a:extLst>
              <a:ext uri="{FF2B5EF4-FFF2-40B4-BE49-F238E27FC236}">
                <a16:creationId xmlns:a16="http://schemas.microsoft.com/office/drawing/2014/main" id="{1881E64B-D87A-5854-4DD1-6C618387142D}"/>
              </a:ext>
            </a:extLst>
          </p:cNvPr>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10081835" y="280242"/>
            <a:ext cx="1564953" cy="743353"/>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2335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9159E632-E312-3849-ACC9-8A274D8DD7D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479" t="66603" r="4591" b="6377"/>
          <a:stretch>
            <a:fillRect/>
          </a:stretch>
        </p:blipFill>
        <p:spPr bwMode="auto">
          <a:xfrm>
            <a:off x="6573610" y="3478339"/>
            <a:ext cx="5490825" cy="3030949"/>
          </a:xfrm>
          <a:prstGeom prst="rect">
            <a:avLst/>
          </a:prstGeom>
          <a:noFill/>
          <a:ln w="6350" algn="ctr">
            <a:solidFill>
              <a:srgbClr val="FFC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3" name="Picture 2">
            <a:extLst>
              <a:ext uri="{FF2B5EF4-FFF2-40B4-BE49-F238E27FC236}">
                <a16:creationId xmlns:a16="http://schemas.microsoft.com/office/drawing/2014/main" id="{25B702C9-69C0-1A62-BC0C-04CAC300C88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479" t="4754" r="4591" b="32439"/>
          <a:stretch>
            <a:fillRect/>
          </a:stretch>
        </p:blipFill>
        <p:spPr bwMode="auto">
          <a:xfrm>
            <a:off x="344541" y="154983"/>
            <a:ext cx="6056259" cy="6354305"/>
          </a:xfrm>
          <a:prstGeom prst="rect">
            <a:avLst/>
          </a:prstGeom>
          <a:noFill/>
          <a:ln w="6350" algn="ctr">
            <a:solidFill>
              <a:srgbClr val="FFC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5" name="Picture 1">
            <a:extLst>
              <a:ext uri="{FF2B5EF4-FFF2-40B4-BE49-F238E27FC236}">
                <a16:creationId xmlns:a16="http://schemas.microsoft.com/office/drawing/2014/main" id="{897A76C6-E5D1-4CED-FC7F-C4CA65C0952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882961" y="348712"/>
            <a:ext cx="1964498" cy="9331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00847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2BB63A8D-15D3-DB54-FF24-519B6B13DAD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653" t="3656" r="4587" b="30662"/>
          <a:stretch>
            <a:fillRect/>
          </a:stretch>
        </p:blipFill>
        <p:spPr bwMode="auto">
          <a:xfrm>
            <a:off x="265885" y="129540"/>
            <a:ext cx="6095999" cy="6472738"/>
          </a:xfrm>
          <a:prstGeom prst="rect">
            <a:avLst/>
          </a:prstGeom>
          <a:noFill/>
          <a:ln w="28575" algn="in">
            <a:solidFill>
              <a:srgbClr val="FFEC9B"/>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3" name="Picture 2">
            <a:extLst>
              <a:ext uri="{FF2B5EF4-FFF2-40B4-BE49-F238E27FC236}">
                <a16:creationId xmlns:a16="http://schemas.microsoft.com/office/drawing/2014/main" id="{BA8F9F9B-9AB6-BAEF-FE3F-7F428E33BF5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653" t="69338" r="4587" b="7742"/>
          <a:stretch>
            <a:fillRect/>
          </a:stretch>
        </p:blipFill>
        <p:spPr bwMode="auto">
          <a:xfrm>
            <a:off x="6509289" y="3766089"/>
            <a:ext cx="5682712" cy="2836190"/>
          </a:xfrm>
          <a:prstGeom prst="rect">
            <a:avLst/>
          </a:prstGeom>
          <a:noFill/>
          <a:ln w="28575" algn="in">
            <a:solidFill>
              <a:srgbClr val="FFEC9B"/>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EEECE1"/>
                  </a:outerShdw>
                </a:effectLst>
              </a14:hiddenEffects>
            </a:ext>
          </a:extLst>
        </p:spPr>
      </p:pic>
      <p:pic>
        <p:nvPicPr>
          <p:cNvPr id="5" name="Picture 1">
            <a:extLst>
              <a:ext uri="{FF2B5EF4-FFF2-40B4-BE49-F238E27FC236}">
                <a16:creationId xmlns:a16="http://schemas.microsoft.com/office/drawing/2014/main" id="{E2AFED5E-9B8F-B9D2-D271-A91DBB64C798}"/>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882961" y="348712"/>
            <a:ext cx="1964498" cy="9331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23271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4140CC-8690-2A85-014A-68B2E9439B12}"/>
              </a:ext>
            </a:extLst>
          </p:cNvPr>
          <p:cNvPicPr>
            <a:picLocks noChangeAspect="1"/>
          </p:cNvPicPr>
          <p:nvPr/>
        </p:nvPicPr>
        <p:blipFill>
          <a:blip r:embed="rId2"/>
          <a:srcRect l="2244" t="2059" r="2519" b="2120"/>
          <a:stretch>
            <a:fillRect/>
          </a:stretch>
        </p:blipFill>
        <p:spPr>
          <a:xfrm>
            <a:off x="754251" y="75909"/>
            <a:ext cx="5036950" cy="6782091"/>
          </a:xfrm>
          <a:prstGeom prst="rect">
            <a:avLst/>
          </a:prstGeom>
        </p:spPr>
      </p:pic>
      <p:pic>
        <p:nvPicPr>
          <p:cNvPr id="5" name="Picture 4" descr="Graphical user interface, text, application&#10;&#10;Description automatically generated">
            <a:extLst>
              <a:ext uri="{FF2B5EF4-FFF2-40B4-BE49-F238E27FC236}">
                <a16:creationId xmlns:a16="http://schemas.microsoft.com/office/drawing/2014/main" id="{6B03A9D0-9A76-CA4E-7C06-C9E9549B1E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6814" y="-1"/>
            <a:ext cx="5430277" cy="6831305"/>
          </a:xfrm>
          <a:prstGeom prst="rect">
            <a:avLst/>
          </a:prstGeom>
        </p:spPr>
      </p:pic>
    </p:spTree>
    <p:extLst>
      <p:ext uri="{BB962C8B-B14F-4D97-AF65-F5344CB8AC3E}">
        <p14:creationId xmlns:p14="http://schemas.microsoft.com/office/powerpoint/2010/main" val="25811417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EE9D7-C6AB-298F-D9B8-BD6324FA1A1F}"/>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08DB58B4-D445-FDE1-6E7B-FD96CECDE69E}"/>
              </a:ext>
            </a:extLst>
          </p:cNvPr>
          <p:cNvSpPr>
            <a:spLocks noGrp="1"/>
          </p:cNvSpPr>
          <p:nvPr>
            <p:ph type="body" idx="1"/>
          </p:nvPr>
        </p:nvSpPr>
        <p:spPr/>
        <p:txBody>
          <a:bodyPr/>
          <a:lstStyle/>
          <a:p>
            <a:endParaRPr lang="en-US" dirty="0"/>
          </a:p>
        </p:txBody>
      </p:sp>
      <p:pic>
        <p:nvPicPr>
          <p:cNvPr id="5" name="Picture 4">
            <a:extLst>
              <a:ext uri="{FF2B5EF4-FFF2-40B4-BE49-F238E27FC236}">
                <a16:creationId xmlns:a16="http://schemas.microsoft.com/office/drawing/2014/main" id="{711F4D94-75F7-8343-8FA4-FE89697BA5C2}"/>
              </a:ext>
            </a:extLst>
          </p:cNvPr>
          <p:cNvPicPr>
            <a:picLocks noChangeAspect="1"/>
          </p:cNvPicPr>
          <p:nvPr/>
        </p:nvPicPr>
        <p:blipFill>
          <a:blip r:embed="rId3"/>
          <a:stretch>
            <a:fillRect/>
          </a:stretch>
        </p:blipFill>
        <p:spPr>
          <a:xfrm>
            <a:off x="202769" y="108488"/>
            <a:ext cx="6089543" cy="6865749"/>
          </a:xfrm>
          <a:prstGeom prst="rect">
            <a:avLst/>
          </a:prstGeom>
        </p:spPr>
      </p:pic>
      <p:pic>
        <p:nvPicPr>
          <p:cNvPr id="9" name="Picture 8">
            <a:extLst>
              <a:ext uri="{FF2B5EF4-FFF2-40B4-BE49-F238E27FC236}">
                <a16:creationId xmlns:a16="http://schemas.microsoft.com/office/drawing/2014/main" id="{EE8FAAFE-EB95-30E8-B549-8BEE2E5E8BFD}"/>
              </a:ext>
            </a:extLst>
          </p:cNvPr>
          <p:cNvPicPr>
            <a:picLocks noChangeAspect="1"/>
          </p:cNvPicPr>
          <p:nvPr/>
        </p:nvPicPr>
        <p:blipFill>
          <a:blip r:embed="rId4"/>
          <a:stretch>
            <a:fillRect/>
          </a:stretch>
        </p:blipFill>
        <p:spPr>
          <a:xfrm>
            <a:off x="6292312" y="244988"/>
            <a:ext cx="5517396" cy="6613012"/>
          </a:xfrm>
          <a:prstGeom prst="rect">
            <a:avLst/>
          </a:prstGeom>
        </p:spPr>
      </p:pic>
    </p:spTree>
    <p:extLst>
      <p:ext uri="{BB962C8B-B14F-4D97-AF65-F5344CB8AC3E}">
        <p14:creationId xmlns:p14="http://schemas.microsoft.com/office/powerpoint/2010/main" val="19989984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D7D1B6E-6310-0940-FBD2-C43C0CF45E68}"/>
              </a:ext>
            </a:extLst>
          </p:cNvPr>
          <p:cNvPicPr>
            <a:picLocks noChangeAspect="1"/>
          </p:cNvPicPr>
          <p:nvPr/>
        </p:nvPicPr>
        <p:blipFill>
          <a:blip r:embed="rId2"/>
          <a:stretch>
            <a:fillRect/>
          </a:stretch>
        </p:blipFill>
        <p:spPr>
          <a:xfrm>
            <a:off x="317306" y="41538"/>
            <a:ext cx="5628875" cy="6816461"/>
          </a:xfrm>
          <a:prstGeom prst="rect">
            <a:avLst/>
          </a:prstGeom>
        </p:spPr>
      </p:pic>
      <p:pic>
        <p:nvPicPr>
          <p:cNvPr id="7" name="Picture 6">
            <a:extLst>
              <a:ext uri="{FF2B5EF4-FFF2-40B4-BE49-F238E27FC236}">
                <a16:creationId xmlns:a16="http://schemas.microsoft.com/office/drawing/2014/main" id="{407F38C9-2783-C2DD-E066-6B3C7E4D2E1B}"/>
              </a:ext>
            </a:extLst>
          </p:cNvPr>
          <p:cNvPicPr>
            <a:picLocks noChangeAspect="1"/>
          </p:cNvPicPr>
          <p:nvPr/>
        </p:nvPicPr>
        <p:blipFill>
          <a:blip r:embed="rId3"/>
          <a:stretch>
            <a:fillRect/>
          </a:stretch>
        </p:blipFill>
        <p:spPr>
          <a:xfrm>
            <a:off x="6245816" y="365125"/>
            <a:ext cx="5628875" cy="5152272"/>
          </a:xfrm>
          <a:prstGeom prst="rect">
            <a:avLst/>
          </a:prstGeom>
        </p:spPr>
      </p:pic>
    </p:spTree>
    <p:extLst>
      <p:ext uri="{BB962C8B-B14F-4D97-AF65-F5344CB8AC3E}">
        <p14:creationId xmlns:p14="http://schemas.microsoft.com/office/powerpoint/2010/main" val="15332433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12" name="Freeform: Shape 11">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Shape 12">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17" name="Freeform: Shape 16">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6D54F4A7-BCFD-7075-EE79-11191C6375F9}"/>
              </a:ext>
            </a:extLst>
          </p:cNvPr>
          <p:cNvSpPr>
            <a:spLocks noGrp="1"/>
          </p:cNvSpPr>
          <p:nvPr>
            <p:ph type="title"/>
          </p:nvPr>
        </p:nvSpPr>
        <p:spPr>
          <a:xfrm>
            <a:off x="2387987" y="1686030"/>
            <a:ext cx="7415720" cy="2310312"/>
          </a:xfrm>
        </p:spPr>
        <p:txBody>
          <a:bodyPr vert="horz" lIns="91440" tIns="45720" rIns="91440" bIns="45720" rtlCol="0" anchor="b">
            <a:normAutofit/>
          </a:bodyPr>
          <a:lstStyle/>
          <a:p>
            <a:pPr algn="ctr"/>
            <a:r>
              <a:rPr lang="en-US" kern="1200" dirty="0" err="1">
                <a:latin typeface="+mj-lt"/>
                <a:ea typeface="+mj-ea"/>
                <a:cs typeface="+mj-cs"/>
              </a:rPr>
              <a:t>MyBrief</a:t>
            </a:r>
            <a:r>
              <a:rPr lang="en-US" kern="1200" dirty="0">
                <a:latin typeface="+mj-lt"/>
                <a:ea typeface="+mj-ea"/>
                <a:cs typeface="+mj-cs"/>
              </a:rPr>
              <a:t> CBT: Current use in VA</a:t>
            </a:r>
          </a:p>
        </p:txBody>
      </p:sp>
      <p:pic>
        <p:nvPicPr>
          <p:cNvPr id="4" name="Picture 1">
            <a:extLst>
              <a:ext uri="{FF2B5EF4-FFF2-40B4-BE49-F238E27FC236}">
                <a16:creationId xmlns:a16="http://schemas.microsoft.com/office/drawing/2014/main" id="{192AF2D5-4DE2-9F9C-DD5D-E74CAD2B196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0006725" y="180353"/>
            <a:ext cx="1964498" cy="95102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79557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5B9C-2555-4AF0-A5D6-AC7CD5CF2D70}"/>
              </a:ext>
            </a:extLst>
          </p:cNvPr>
          <p:cNvSpPr>
            <a:spLocks noGrp="1"/>
          </p:cNvSpPr>
          <p:nvPr>
            <p:ph type="title"/>
          </p:nvPr>
        </p:nvSpPr>
        <p:spPr>
          <a:xfrm>
            <a:off x="519419" y="700005"/>
            <a:ext cx="10515600" cy="1325033"/>
          </a:xfrm>
        </p:spPr>
        <p:txBody>
          <a:bodyPr>
            <a:normAutofit fontScale="90000"/>
          </a:bodyPr>
          <a:lstStyle/>
          <a:p>
            <a:pPr algn="ctr"/>
            <a:r>
              <a:rPr lang="en-US" sz="4000" dirty="0">
                <a:latin typeface="+mn-lt"/>
              </a:rPr>
              <a:t>Clinical Demonstration Project</a:t>
            </a:r>
            <a:br>
              <a:rPr lang="en-US" sz="4000" dirty="0">
                <a:latin typeface="+mn-lt"/>
              </a:rPr>
            </a:br>
            <a:r>
              <a:rPr lang="en-US" sz="4000" dirty="0">
                <a:latin typeface="+mn-lt"/>
              </a:rPr>
              <a:t>MyBrief CBT in VHA</a:t>
            </a:r>
            <a:br>
              <a:rPr lang="en-US" sz="4000" dirty="0">
                <a:latin typeface="+mn-lt"/>
              </a:rPr>
            </a:br>
            <a:r>
              <a:rPr lang="en-US" sz="2000" dirty="0">
                <a:latin typeface="+mn-lt"/>
              </a:rPr>
              <a:t>(July 2026)</a:t>
            </a:r>
          </a:p>
        </p:txBody>
      </p:sp>
      <p:sp>
        <p:nvSpPr>
          <p:cNvPr id="3" name="Content Placeholder 2">
            <a:extLst>
              <a:ext uri="{FF2B5EF4-FFF2-40B4-BE49-F238E27FC236}">
                <a16:creationId xmlns:a16="http://schemas.microsoft.com/office/drawing/2014/main" id="{84F47DF5-036D-496F-AE4D-BBBCE0E68367}"/>
              </a:ext>
            </a:extLst>
          </p:cNvPr>
          <p:cNvSpPr>
            <a:spLocks noGrp="1"/>
          </p:cNvSpPr>
          <p:nvPr>
            <p:ph idx="1"/>
          </p:nvPr>
        </p:nvSpPr>
        <p:spPr>
          <a:xfrm>
            <a:off x="720634" y="2169808"/>
            <a:ext cx="10972800" cy="4525963"/>
          </a:xfrm>
        </p:spPr>
        <p:txBody>
          <a:bodyPr>
            <a:normAutofit/>
          </a:bodyPr>
          <a:lstStyle/>
          <a:p>
            <a:pPr marL="457200" lvl="1" indent="0">
              <a:buNone/>
            </a:pPr>
            <a:r>
              <a:rPr lang="en-US" u="sng" dirty="0"/>
              <a:t>Veterans Health Administration System Impact</a:t>
            </a:r>
          </a:p>
          <a:p>
            <a:pPr lvl="2"/>
            <a:r>
              <a:rPr lang="en-US" sz="2400" dirty="0"/>
              <a:t>17 VISNs (regional networks)</a:t>
            </a:r>
          </a:p>
          <a:p>
            <a:pPr lvl="2"/>
            <a:r>
              <a:rPr lang="en-US" sz="2400" dirty="0"/>
              <a:t>200+ VA Facilities (hospitals and clinics)</a:t>
            </a:r>
          </a:p>
          <a:p>
            <a:pPr marL="502920" lvl="3" indent="0">
              <a:spcBef>
                <a:spcPts val="1800"/>
              </a:spcBef>
              <a:buNone/>
            </a:pPr>
            <a:r>
              <a:rPr lang="en-US" sz="2400" u="sng" dirty="0"/>
              <a:t>Providers </a:t>
            </a:r>
          </a:p>
          <a:p>
            <a:pPr lvl="2"/>
            <a:r>
              <a:rPr lang="en-US" sz="2400" dirty="0"/>
              <a:t>500 trained and using the program</a:t>
            </a:r>
          </a:p>
          <a:p>
            <a:pPr marL="457200" lvl="2" indent="0">
              <a:spcBef>
                <a:spcPts val="1800"/>
              </a:spcBef>
              <a:buNone/>
            </a:pPr>
            <a:r>
              <a:rPr lang="en-US" sz="2400" dirty="0"/>
              <a:t> </a:t>
            </a:r>
            <a:r>
              <a:rPr lang="en-US" sz="2400" u="sng" dirty="0"/>
              <a:t>Veterans</a:t>
            </a:r>
          </a:p>
          <a:p>
            <a:pPr marL="1257300" lvl="3" indent="-342900"/>
            <a:r>
              <a:rPr lang="en-US" sz="2200" dirty="0"/>
              <a:t>Over 5,500 Veterans served</a:t>
            </a:r>
          </a:p>
          <a:p>
            <a:pPr marL="1257300" lvl="3" indent="-342900"/>
            <a:r>
              <a:rPr lang="en-US" sz="2200" dirty="0"/>
              <a:t>Over 19,000 sessions of care delivered</a:t>
            </a:r>
          </a:p>
        </p:txBody>
      </p:sp>
      <p:pic>
        <p:nvPicPr>
          <p:cNvPr id="6" name="Picture 1">
            <a:extLst>
              <a:ext uri="{FF2B5EF4-FFF2-40B4-BE49-F238E27FC236}">
                <a16:creationId xmlns:a16="http://schemas.microsoft.com/office/drawing/2014/main" id="{2A1F6613-4FB3-46ED-900D-309CE8AE8B9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0036378" y="331612"/>
            <a:ext cx="1852711" cy="8800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52644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7AC40-EB8D-9AC3-0EA1-D7DE1C92F1D5}"/>
              </a:ext>
            </a:extLst>
          </p:cNvPr>
          <p:cNvSpPr>
            <a:spLocks noGrp="1"/>
          </p:cNvSpPr>
          <p:nvPr>
            <p:ph type="title"/>
          </p:nvPr>
        </p:nvSpPr>
        <p:spPr>
          <a:xfrm>
            <a:off x="313152" y="449959"/>
            <a:ext cx="10515600" cy="1325033"/>
          </a:xfrm>
        </p:spPr>
        <p:txBody>
          <a:bodyPr>
            <a:normAutofit/>
          </a:bodyPr>
          <a:lstStyle/>
          <a:p>
            <a:pPr algn="ctr"/>
            <a:r>
              <a:rPr lang="en-US" sz="4000" dirty="0" err="1">
                <a:latin typeface="+mn-lt"/>
              </a:rPr>
              <a:t>MyBrief</a:t>
            </a:r>
            <a:r>
              <a:rPr lang="en-US" sz="4000" dirty="0">
                <a:latin typeface="+mn-lt"/>
              </a:rPr>
              <a:t> CBT Delivery Data</a:t>
            </a:r>
          </a:p>
        </p:txBody>
      </p:sp>
      <p:sp>
        <p:nvSpPr>
          <p:cNvPr id="3" name="Content Placeholder 2">
            <a:extLst>
              <a:ext uri="{FF2B5EF4-FFF2-40B4-BE49-F238E27FC236}">
                <a16:creationId xmlns:a16="http://schemas.microsoft.com/office/drawing/2014/main" id="{E4B0E06D-1AE7-A501-CBC9-D61B7EBE6827}"/>
              </a:ext>
            </a:extLst>
          </p:cNvPr>
          <p:cNvSpPr>
            <a:spLocks noGrp="1"/>
          </p:cNvSpPr>
          <p:nvPr>
            <p:ph idx="1"/>
          </p:nvPr>
        </p:nvSpPr>
        <p:spPr>
          <a:xfrm>
            <a:off x="538376" y="1736827"/>
            <a:ext cx="5274595" cy="5121173"/>
          </a:xfrm>
        </p:spPr>
        <p:txBody>
          <a:bodyPr>
            <a:normAutofit/>
          </a:bodyPr>
          <a:lstStyle/>
          <a:p>
            <a:pPr marL="457200" lvl="1" indent="0">
              <a:buNone/>
            </a:pPr>
            <a:r>
              <a:rPr lang="en-US" u="sng" dirty="0"/>
              <a:t>Average of 3.5 sessions per Veteran</a:t>
            </a:r>
          </a:p>
          <a:p>
            <a:pPr marL="914400" lvl="2" indent="0">
              <a:buNone/>
            </a:pPr>
            <a:r>
              <a:rPr lang="en-US" sz="2400" dirty="0"/>
              <a:t>1 session = 29% </a:t>
            </a:r>
            <a:r>
              <a:rPr lang="en-US" dirty="0"/>
              <a:t>(cumulative %)</a:t>
            </a:r>
            <a:r>
              <a:rPr lang="en-US" sz="2400" dirty="0"/>
              <a:t>	</a:t>
            </a:r>
          </a:p>
          <a:p>
            <a:pPr marL="914400" lvl="2" indent="0">
              <a:buNone/>
            </a:pPr>
            <a:r>
              <a:rPr lang="en-US" sz="2400" dirty="0"/>
              <a:t>2+ sessions = 44%	</a:t>
            </a:r>
          </a:p>
          <a:p>
            <a:pPr marL="914400" lvl="2" indent="0">
              <a:buNone/>
            </a:pPr>
            <a:r>
              <a:rPr lang="en-US" sz="2400" dirty="0"/>
              <a:t>3+ sessions = 56%</a:t>
            </a:r>
          </a:p>
          <a:p>
            <a:pPr marL="914400" lvl="2" indent="0">
              <a:buNone/>
            </a:pPr>
            <a:r>
              <a:rPr lang="en-US" sz="2400" dirty="0"/>
              <a:t>4+ sessions = 66%</a:t>
            </a:r>
          </a:p>
          <a:p>
            <a:pPr marL="914400" lvl="2" indent="0">
              <a:buNone/>
            </a:pPr>
            <a:r>
              <a:rPr lang="en-US" sz="2400" dirty="0"/>
              <a:t>5+ sessions = 76%</a:t>
            </a:r>
          </a:p>
          <a:p>
            <a:pPr marL="914400" lvl="2" indent="0">
              <a:buNone/>
            </a:pPr>
            <a:r>
              <a:rPr lang="en-US" sz="2400" dirty="0"/>
              <a:t>6+ sessions = 98%</a:t>
            </a:r>
          </a:p>
          <a:p>
            <a:pPr lvl="1"/>
            <a:endParaRPr lang="en-US" sz="800" dirty="0"/>
          </a:p>
          <a:p>
            <a:pPr marL="457200" lvl="1" indent="0">
              <a:buNone/>
            </a:pPr>
            <a:r>
              <a:rPr lang="en-US" u="sng" dirty="0"/>
              <a:t>Modality</a:t>
            </a:r>
          </a:p>
          <a:p>
            <a:pPr lvl="2"/>
            <a:r>
              <a:rPr lang="en-US" sz="2400" dirty="0"/>
              <a:t>Video 52% of sessions</a:t>
            </a:r>
          </a:p>
          <a:p>
            <a:pPr lvl="2"/>
            <a:r>
              <a:rPr lang="en-US" sz="2400" dirty="0"/>
              <a:t>F2F 38%</a:t>
            </a:r>
          </a:p>
          <a:p>
            <a:pPr lvl="2"/>
            <a:r>
              <a:rPr lang="en-US" sz="2400" dirty="0"/>
              <a:t>Telephone 10%</a:t>
            </a:r>
          </a:p>
        </p:txBody>
      </p:sp>
      <p:pic>
        <p:nvPicPr>
          <p:cNvPr id="4" name="Picture 1">
            <a:extLst>
              <a:ext uri="{FF2B5EF4-FFF2-40B4-BE49-F238E27FC236}">
                <a16:creationId xmlns:a16="http://schemas.microsoft.com/office/drawing/2014/main" id="{CCEFAD94-1631-0C1D-C60D-63BC2A611AF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846503" y="179339"/>
            <a:ext cx="1964498" cy="9331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Content Placeholder 2">
            <a:extLst>
              <a:ext uri="{FF2B5EF4-FFF2-40B4-BE49-F238E27FC236}">
                <a16:creationId xmlns:a16="http://schemas.microsoft.com/office/drawing/2014/main" id="{D5695E71-D33E-520A-7E3F-D56E8D0EEBB8}"/>
              </a:ext>
            </a:extLst>
          </p:cNvPr>
          <p:cNvSpPr txBox="1">
            <a:spLocks/>
          </p:cNvSpPr>
          <p:nvPr/>
        </p:nvSpPr>
        <p:spPr>
          <a:xfrm>
            <a:off x="6096000" y="1399869"/>
            <a:ext cx="5274595" cy="4873812"/>
          </a:xfrm>
          <a:prstGeom prst="rect">
            <a:avLst/>
          </a:prstGeom>
        </p:spPr>
        <p:txBody>
          <a:bodyPr vert="horz" lIns="217728" tIns="108864" rIns="217728" bIns="108864"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buNone/>
            </a:pPr>
            <a:endParaRPr lang="en-US" sz="800" dirty="0"/>
          </a:p>
          <a:p>
            <a:pPr lvl="1"/>
            <a:endParaRPr lang="en-US" sz="800" dirty="0"/>
          </a:p>
          <a:p>
            <a:pPr marL="457200" lvl="1" indent="0">
              <a:buNone/>
            </a:pPr>
            <a:r>
              <a:rPr lang="en-US" u="sng" dirty="0"/>
              <a:t>Session Duration</a:t>
            </a:r>
          </a:p>
          <a:p>
            <a:pPr marL="914400" lvl="2" indent="0">
              <a:buNone/>
            </a:pPr>
            <a:r>
              <a:rPr lang="en-US" sz="2400" dirty="0"/>
              <a:t>30 minutes = 63% </a:t>
            </a:r>
          </a:p>
          <a:p>
            <a:pPr marL="914400" lvl="2" indent="0">
              <a:buNone/>
            </a:pPr>
            <a:r>
              <a:rPr lang="en-US" sz="2400" dirty="0"/>
              <a:t>45-minutes = 16%</a:t>
            </a:r>
          </a:p>
          <a:p>
            <a:pPr marL="914400" lvl="2" indent="0">
              <a:buNone/>
            </a:pPr>
            <a:r>
              <a:rPr lang="en-US" sz="2400" dirty="0"/>
              <a:t>60-minutes = 10%</a:t>
            </a:r>
          </a:p>
          <a:p>
            <a:pPr lvl="1"/>
            <a:endParaRPr lang="en-US" dirty="0"/>
          </a:p>
          <a:p>
            <a:pPr marL="457200" lvl="1" indent="0">
              <a:buNone/>
            </a:pPr>
            <a:r>
              <a:rPr lang="en-US" u="sng" dirty="0"/>
              <a:t>PHQ-9 Delivery</a:t>
            </a:r>
          </a:p>
          <a:p>
            <a:pPr marL="914400" lvl="2" indent="0">
              <a:buNone/>
            </a:pPr>
            <a:r>
              <a:rPr lang="en-US" sz="2400" dirty="0"/>
              <a:t>~80% of sessions</a:t>
            </a:r>
          </a:p>
          <a:p>
            <a:endParaRPr lang="en-US" dirty="0"/>
          </a:p>
        </p:txBody>
      </p:sp>
    </p:spTree>
    <p:extLst>
      <p:ext uri="{BB962C8B-B14F-4D97-AF65-F5344CB8AC3E}">
        <p14:creationId xmlns:p14="http://schemas.microsoft.com/office/powerpoint/2010/main" val="26568948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D9CBC5-4670-4369-8C3D-A3407C1F12C0}"/>
              </a:ext>
            </a:extLst>
          </p:cNvPr>
          <p:cNvSpPr>
            <a:spLocks noGrp="1"/>
          </p:cNvSpPr>
          <p:nvPr>
            <p:ph type="title"/>
          </p:nvPr>
        </p:nvSpPr>
        <p:spPr>
          <a:xfrm>
            <a:off x="937260" y="1967265"/>
            <a:ext cx="262890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MyBrief CBT Outcome Data </a:t>
            </a:r>
            <a:endParaRPr lang="en-US" sz="1200" kern="1200" dirty="0">
              <a:solidFill>
                <a:srgbClr val="FFFFFF"/>
              </a:solidFill>
              <a:latin typeface="+mj-lt"/>
              <a:ea typeface="+mj-ea"/>
              <a:cs typeface="+mj-cs"/>
            </a:endParaRPr>
          </a:p>
        </p:txBody>
      </p:sp>
      <p:pic>
        <p:nvPicPr>
          <p:cNvPr id="4" name="Picture 1">
            <a:extLst>
              <a:ext uri="{FF2B5EF4-FFF2-40B4-BE49-F238E27FC236}">
                <a16:creationId xmlns:a16="http://schemas.microsoft.com/office/drawing/2014/main" id="{A77838A0-39DE-4887-8092-D0CFD8342B1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846503" y="179339"/>
            <a:ext cx="1964498" cy="9331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Table 5">
            <a:extLst>
              <a:ext uri="{FF2B5EF4-FFF2-40B4-BE49-F238E27FC236}">
                <a16:creationId xmlns:a16="http://schemas.microsoft.com/office/drawing/2014/main" id="{19C331CF-578D-409F-8E06-28483DD8D083}"/>
              </a:ext>
            </a:extLst>
          </p:cNvPr>
          <p:cNvGraphicFramePr>
            <a:graphicFrameLocks noGrp="1"/>
          </p:cNvGraphicFramePr>
          <p:nvPr>
            <p:extLst>
              <p:ext uri="{D42A27DB-BD31-4B8C-83A1-F6EECF244321}">
                <p14:modId xmlns:p14="http://schemas.microsoft.com/office/powerpoint/2010/main" val="3167140481"/>
              </p:ext>
            </p:extLst>
          </p:nvPr>
        </p:nvGraphicFramePr>
        <p:xfrm>
          <a:off x="4874168" y="2123462"/>
          <a:ext cx="5567062" cy="2896253"/>
        </p:xfrm>
        <a:graphic>
          <a:graphicData uri="http://schemas.openxmlformats.org/drawingml/2006/table">
            <a:tbl>
              <a:tblPr firstRow="1" bandRow="1">
                <a:tableStyleId>{5C22544A-7EE6-4342-B048-85BDC9FD1C3A}</a:tableStyleId>
              </a:tblPr>
              <a:tblGrid>
                <a:gridCol w="2923612">
                  <a:extLst>
                    <a:ext uri="{9D8B030D-6E8A-4147-A177-3AD203B41FA5}">
                      <a16:colId xmlns:a16="http://schemas.microsoft.com/office/drawing/2014/main" val="1540476175"/>
                    </a:ext>
                  </a:extLst>
                </a:gridCol>
                <a:gridCol w="2643450">
                  <a:extLst>
                    <a:ext uri="{9D8B030D-6E8A-4147-A177-3AD203B41FA5}">
                      <a16:colId xmlns:a16="http://schemas.microsoft.com/office/drawing/2014/main" val="2156082053"/>
                    </a:ext>
                  </a:extLst>
                </a:gridCol>
              </a:tblGrid>
              <a:tr h="789205">
                <a:tc>
                  <a:txBody>
                    <a:bodyPr/>
                    <a:lstStyle/>
                    <a:p>
                      <a:endParaRPr lang="en-US" sz="1800" dirty="0"/>
                    </a:p>
                  </a:txBody>
                  <a:tcPr marL="89530" marR="89530" marT="44765" marB="44765">
                    <a:solidFill>
                      <a:schemeClr val="accent1">
                        <a:lumMod val="60000"/>
                        <a:lumOff val="40000"/>
                      </a:schemeClr>
                    </a:solidFill>
                  </a:tcPr>
                </a:tc>
                <a:tc>
                  <a:txBody>
                    <a:bodyPr/>
                    <a:lstStyle/>
                    <a:p>
                      <a:pPr algn="ctr"/>
                      <a:endParaRPr lang="en-US" sz="1800" dirty="0">
                        <a:solidFill>
                          <a:schemeClr val="tx1"/>
                        </a:solidFill>
                      </a:endParaRPr>
                    </a:p>
                    <a:p>
                      <a:pPr algn="ctr"/>
                      <a:r>
                        <a:rPr lang="en-US" sz="1800" dirty="0">
                          <a:solidFill>
                            <a:schemeClr val="tx1"/>
                          </a:solidFill>
                        </a:rPr>
                        <a:t>PHQ-9 Change</a:t>
                      </a:r>
                    </a:p>
                  </a:txBody>
                  <a:tcPr marL="89530" marR="89530" marT="44765" marB="44765">
                    <a:solidFill>
                      <a:schemeClr val="accent1">
                        <a:lumMod val="60000"/>
                        <a:lumOff val="40000"/>
                      </a:schemeClr>
                    </a:solidFill>
                  </a:tcPr>
                </a:tc>
                <a:extLst>
                  <a:ext uri="{0D108BD9-81ED-4DB2-BD59-A6C34878D82A}">
                    <a16:rowId xmlns:a16="http://schemas.microsoft.com/office/drawing/2014/main" val="3836498314"/>
                  </a:ext>
                </a:extLst>
              </a:tr>
              <a:tr h="460119">
                <a:tc>
                  <a:txBody>
                    <a:bodyPr/>
                    <a:lstStyle/>
                    <a:p>
                      <a:r>
                        <a:rPr lang="en-US" sz="1800" dirty="0"/>
                        <a:t>All Veterans</a:t>
                      </a:r>
                    </a:p>
                  </a:txBody>
                  <a:tcPr marL="89530" marR="89530" marT="44765" marB="44765"/>
                </a:tc>
                <a:tc>
                  <a:txBody>
                    <a:bodyPr/>
                    <a:lstStyle/>
                    <a:p>
                      <a:pPr algn="ctr"/>
                      <a:r>
                        <a:rPr lang="en-US" sz="1800" dirty="0"/>
                        <a:t>2.8 </a:t>
                      </a:r>
                    </a:p>
                  </a:txBody>
                  <a:tcPr marL="89530" marR="89530" marT="44765" marB="44765"/>
                </a:tc>
                <a:extLst>
                  <a:ext uri="{0D108BD9-81ED-4DB2-BD59-A6C34878D82A}">
                    <a16:rowId xmlns:a16="http://schemas.microsoft.com/office/drawing/2014/main" val="1713749452"/>
                  </a:ext>
                </a:extLst>
              </a:tr>
              <a:tr h="460119">
                <a:tc>
                  <a:txBody>
                    <a:bodyPr/>
                    <a:lstStyle/>
                    <a:p>
                      <a:r>
                        <a:rPr lang="en-US" sz="1800" dirty="0"/>
                        <a:t>PHQ-9 of 10+</a:t>
                      </a:r>
                    </a:p>
                  </a:txBody>
                  <a:tcPr marL="89530" marR="89530" marT="44765" marB="44765"/>
                </a:tc>
                <a:tc>
                  <a:txBody>
                    <a:bodyPr/>
                    <a:lstStyle/>
                    <a:p>
                      <a:pPr algn="ctr"/>
                      <a:r>
                        <a:rPr lang="en-US" sz="1800" dirty="0"/>
                        <a:t>4.2</a:t>
                      </a:r>
                    </a:p>
                  </a:txBody>
                  <a:tcPr marL="89530" marR="89530" marT="44765" marB="44765"/>
                </a:tc>
                <a:extLst>
                  <a:ext uri="{0D108BD9-81ED-4DB2-BD59-A6C34878D82A}">
                    <a16:rowId xmlns:a16="http://schemas.microsoft.com/office/drawing/2014/main" val="2951688679"/>
                  </a:ext>
                </a:extLst>
              </a:tr>
              <a:tr h="460119">
                <a:tc>
                  <a:txBody>
                    <a:bodyPr/>
                    <a:lstStyle/>
                    <a:p>
                      <a:r>
                        <a:rPr lang="en-US" sz="1800" dirty="0"/>
                        <a:t>Delivery (PHQ-9 10+)</a:t>
                      </a:r>
                    </a:p>
                    <a:p>
                      <a:r>
                        <a:rPr lang="en-US" sz="1800" dirty="0"/>
                        <a:t>   In Person</a:t>
                      </a:r>
                    </a:p>
                    <a:p>
                      <a:r>
                        <a:rPr lang="en-US" sz="1800" dirty="0"/>
                        <a:t>   VVC</a:t>
                      </a:r>
                    </a:p>
                    <a:p>
                      <a:r>
                        <a:rPr lang="en-US" sz="1800" dirty="0"/>
                        <a:t>   Telephone</a:t>
                      </a:r>
                    </a:p>
                  </a:txBody>
                  <a:tcPr marL="89530" marR="89530" marT="44765" marB="44765"/>
                </a:tc>
                <a:tc>
                  <a:txBody>
                    <a:bodyPr/>
                    <a:lstStyle/>
                    <a:p>
                      <a:pPr algn="ctr"/>
                      <a:endParaRPr lang="en-US" sz="1800" dirty="0"/>
                    </a:p>
                    <a:p>
                      <a:pPr algn="ctr"/>
                      <a:r>
                        <a:rPr lang="en-US" sz="1800" dirty="0"/>
                        <a:t>4.4</a:t>
                      </a:r>
                    </a:p>
                    <a:p>
                      <a:pPr algn="ctr"/>
                      <a:r>
                        <a:rPr lang="en-US" sz="1800" dirty="0"/>
                        <a:t>3.9</a:t>
                      </a:r>
                    </a:p>
                    <a:p>
                      <a:pPr algn="ctr"/>
                      <a:r>
                        <a:rPr lang="en-US" sz="1800" dirty="0"/>
                        <a:t>5.7</a:t>
                      </a:r>
                    </a:p>
                  </a:txBody>
                  <a:tcPr marL="89530" marR="89530" marT="44765" marB="44765"/>
                </a:tc>
                <a:extLst>
                  <a:ext uri="{0D108BD9-81ED-4DB2-BD59-A6C34878D82A}">
                    <a16:rowId xmlns:a16="http://schemas.microsoft.com/office/drawing/2014/main" val="3196991384"/>
                  </a:ext>
                </a:extLst>
              </a:tr>
            </a:tbl>
          </a:graphicData>
        </a:graphic>
      </p:graphicFrame>
      <p:sp>
        <p:nvSpPr>
          <p:cNvPr id="3" name="Rectangle 2">
            <a:extLst>
              <a:ext uri="{FF2B5EF4-FFF2-40B4-BE49-F238E27FC236}">
                <a16:creationId xmlns:a16="http://schemas.microsoft.com/office/drawing/2014/main" id="{E601C3CB-D336-F6B2-AAB4-35BAECA14156}"/>
              </a:ext>
            </a:extLst>
          </p:cNvPr>
          <p:cNvSpPr/>
          <p:nvPr/>
        </p:nvSpPr>
        <p:spPr>
          <a:xfrm>
            <a:off x="848315" y="5301016"/>
            <a:ext cx="2717845" cy="90035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u="sng" dirty="0">
                <a:solidFill>
                  <a:schemeClr val="tx1"/>
                </a:solidFill>
              </a:rPr>
              <a:t>PHQ-9 Reference Data</a:t>
            </a:r>
          </a:p>
          <a:p>
            <a:pPr algn="ctr"/>
            <a:r>
              <a:rPr lang="en-US" sz="1600" dirty="0">
                <a:solidFill>
                  <a:schemeClr val="tx1"/>
                </a:solidFill>
              </a:rPr>
              <a:t>Brief CBT RCT change = 3.5 </a:t>
            </a:r>
          </a:p>
          <a:p>
            <a:pPr algn="ctr"/>
            <a:r>
              <a:rPr lang="en-US" sz="1600" dirty="0">
                <a:solidFill>
                  <a:schemeClr val="tx1"/>
                </a:solidFill>
              </a:rPr>
              <a:t>Clinically Imp Difference = 5.0</a:t>
            </a:r>
          </a:p>
        </p:txBody>
      </p:sp>
    </p:spTree>
    <p:extLst>
      <p:ext uri="{BB962C8B-B14F-4D97-AF65-F5344CB8AC3E}">
        <p14:creationId xmlns:p14="http://schemas.microsoft.com/office/powerpoint/2010/main" val="38259608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BD9CBC5-4670-4369-8C3D-A3407C1F12C0}"/>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dirty="0">
                <a:solidFill>
                  <a:srgbClr val="FFFFFF"/>
                </a:solidFill>
                <a:latin typeface="+mj-lt"/>
                <a:ea typeface="+mj-ea"/>
                <a:cs typeface="+mj-cs"/>
              </a:rPr>
              <a:t>MyBrief CBT Outcome Data </a:t>
            </a:r>
            <a:endParaRPr lang="en-US" sz="1200" kern="1200" dirty="0">
              <a:solidFill>
                <a:srgbClr val="FFFFFF"/>
              </a:solidFill>
              <a:latin typeface="+mj-lt"/>
              <a:ea typeface="+mj-ea"/>
              <a:cs typeface="+mj-cs"/>
            </a:endParaRPr>
          </a:p>
        </p:txBody>
      </p:sp>
      <p:pic>
        <p:nvPicPr>
          <p:cNvPr id="4" name="Picture 1">
            <a:extLst>
              <a:ext uri="{FF2B5EF4-FFF2-40B4-BE49-F238E27FC236}">
                <a16:creationId xmlns:a16="http://schemas.microsoft.com/office/drawing/2014/main" id="{A77838A0-39DE-4887-8092-D0CFD8342B1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846503" y="179339"/>
            <a:ext cx="1964498" cy="9331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Table 5">
            <a:extLst>
              <a:ext uri="{FF2B5EF4-FFF2-40B4-BE49-F238E27FC236}">
                <a16:creationId xmlns:a16="http://schemas.microsoft.com/office/drawing/2014/main" id="{19C331CF-578D-409F-8E06-28483DD8D083}"/>
              </a:ext>
            </a:extLst>
          </p:cNvPr>
          <p:cNvGraphicFramePr>
            <a:graphicFrameLocks noGrp="1"/>
          </p:cNvGraphicFramePr>
          <p:nvPr>
            <p:extLst>
              <p:ext uri="{D42A27DB-BD31-4B8C-83A1-F6EECF244321}">
                <p14:modId xmlns:p14="http://schemas.microsoft.com/office/powerpoint/2010/main" val="2751305687"/>
              </p:ext>
            </p:extLst>
          </p:nvPr>
        </p:nvGraphicFramePr>
        <p:xfrm>
          <a:off x="4948518" y="1268552"/>
          <a:ext cx="5365376" cy="4932814"/>
        </p:xfrm>
        <a:graphic>
          <a:graphicData uri="http://schemas.openxmlformats.org/drawingml/2006/table">
            <a:tbl>
              <a:tblPr firstRow="1" bandRow="1">
                <a:tableStyleId>{5C22544A-7EE6-4342-B048-85BDC9FD1C3A}</a:tableStyleId>
              </a:tblPr>
              <a:tblGrid>
                <a:gridCol w="2817694">
                  <a:extLst>
                    <a:ext uri="{9D8B030D-6E8A-4147-A177-3AD203B41FA5}">
                      <a16:colId xmlns:a16="http://schemas.microsoft.com/office/drawing/2014/main" val="1540476175"/>
                    </a:ext>
                  </a:extLst>
                </a:gridCol>
                <a:gridCol w="2547682">
                  <a:extLst>
                    <a:ext uri="{9D8B030D-6E8A-4147-A177-3AD203B41FA5}">
                      <a16:colId xmlns:a16="http://schemas.microsoft.com/office/drawing/2014/main" val="2156082053"/>
                    </a:ext>
                  </a:extLst>
                </a:gridCol>
              </a:tblGrid>
              <a:tr h="679103">
                <a:tc>
                  <a:txBody>
                    <a:bodyPr/>
                    <a:lstStyle/>
                    <a:p>
                      <a:endParaRPr lang="en-US" sz="1800" dirty="0"/>
                    </a:p>
                  </a:txBody>
                  <a:tcPr marL="89530" marR="89530" marT="44765" marB="44765">
                    <a:solidFill>
                      <a:schemeClr val="accent1">
                        <a:lumMod val="60000"/>
                        <a:lumOff val="40000"/>
                      </a:schemeClr>
                    </a:solidFill>
                  </a:tcPr>
                </a:tc>
                <a:tc>
                  <a:txBody>
                    <a:bodyPr/>
                    <a:lstStyle/>
                    <a:p>
                      <a:pPr algn="ctr"/>
                      <a:r>
                        <a:rPr lang="en-US" sz="1800" dirty="0">
                          <a:solidFill>
                            <a:schemeClr val="tx1"/>
                          </a:solidFill>
                        </a:rPr>
                        <a:t>PHQ-9 Change</a:t>
                      </a:r>
                    </a:p>
                    <a:p>
                      <a:pPr algn="ctr"/>
                      <a:r>
                        <a:rPr lang="en-US" sz="1800" b="0" dirty="0">
                          <a:solidFill>
                            <a:schemeClr val="tx1"/>
                          </a:solidFill>
                        </a:rPr>
                        <a:t>Patients with 10+ </a:t>
                      </a:r>
                    </a:p>
                  </a:txBody>
                  <a:tcPr marL="89530" marR="89530" marT="44765" marB="44765">
                    <a:solidFill>
                      <a:schemeClr val="accent1">
                        <a:lumMod val="60000"/>
                        <a:lumOff val="40000"/>
                      </a:schemeClr>
                    </a:solidFill>
                  </a:tcPr>
                </a:tc>
                <a:extLst>
                  <a:ext uri="{0D108BD9-81ED-4DB2-BD59-A6C34878D82A}">
                    <a16:rowId xmlns:a16="http://schemas.microsoft.com/office/drawing/2014/main" val="3836498314"/>
                  </a:ext>
                </a:extLst>
              </a:tr>
              <a:tr h="387903">
                <a:tc>
                  <a:txBody>
                    <a:bodyPr/>
                    <a:lstStyle/>
                    <a:p>
                      <a:r>
                        <a:rPr lang="en-US" sz="1800" dirty="0"/>
                        <a:t>Overall (2+ sessions)</a:t>
                      </a:r>
                    </a:p>
                  </a:txBody>
                  <a:tcPr marL="89530" marR="89530" marT="44765" marB="44765"/>
                </a:tc>
                <a:tc>
                  <a:txBody>
                    <a:bodyPr/>
                    <a:lstStyle/>
                    <a:p>
                      <a:pPr algn="ctr"/>
                      <a:r>
                        <a:rPr lang="en-US" sz="1800" dirty="0"/>
                        <a:t>3.7 </a:t>
                      </a:r>
                    </a:p>
                  </a:txBody>
                  <a:tcPr marL="89530" marR="89530" marT="44765" marB="44765"/>
                </a:tc>
                <a:extLst>
                  <a:ext uri="{0D108BD9-81ED-4DB2-BD59-A6C34878D82A}">
                    <a16:rowId xmlns:a16="http://schemas.microsoft.com/office/drawing/2014/main" val="1713749452"/>
                  </a:ext>
                </a:extLst>
              </a:tr>
              <a:tr h="387903">
                <a:tc>
                  <a:txBody>
                    <a:bodyPr/>
                    <a:lstStyle/>
                    <a:p>
                      <a:r>
                        <a:rPr lang="en-US" sz="1800" dirty="0"/>
                        <a:t>3+ sessions</a:t>
                      </a:r>
                    </a:p>
                  </a:txBody>
                  <a:tcPr marL="89530" marR="89530" marT="44765" marB="44765"/>
                </a:tc>
                <a:tc>
                  <a:txBody>
                    <a:bodyPr/>
                    <a:lstStyle/>
                    <a:p>
                      <a:pPr algn="ctr"/>
                      <a:r>
                        <a:rPr lang="en-US" sz="1800" dirty="0"/>
                        <a:t>4.1</a:t>
                      </a:r>
                    </a:p>
                  </a:txBody>
                  <a:tcPr marL="89530" marR="89530" marT="44765" marB="44765"/>
                </a:tc>
                <a:extLst>
                  <a:ext uri="{0D108BD9-81ED-4DB2-BD59-A6C34878D82A}">
                    <a16:rowId xmlns:a16="http://schemas.microsoft.com/office/drawing/2014/main" val="2951688679"/>
                  </a:ext>
                </a:extLst>
              </a:tr>
              <a:tr h="387903">
                <a:tc>
                  <a:txBody>
                    <a:bodyPr/>
                    <a:lstStyle/>
                    <a:p>
                      <a:r>
                        <a:rPr lang="en-US" sz="1800" dirty="0"/>
                        <a:t>4+ sessions</a:t>
                      </a:r>
                    </a:p>
                  </a:txBody>
                  <a:tcPr marL="89530" marR="89530" marT="44765" marB="44765"/>
                </a:tc>
                <a:tc>
                  <a:txBody>
                    <a:bodyPr/>
                    <a:lstStyle/>
                    <a:p>
                      <a:pPr algn="ctr"/>
                      <a:r>
                        <a:rPr lang="en-US" sz="1800" dirty="0"/>
                        <a:t>4.6</a:t>
                      </a:r>
                    </a:p>
                  </a:txBody>
                  <a:tcPr marL="89530" marR="89530" marT="44765" marB="44765"/>
                </a:tc>
                <a:extLst>
                  <a:ext uri="{0D108BD9-81ED-4DB2-BD59-A6C34878D82A}">
                    <a16:rowId xmlns:a16="http://schemas.microsoft.com/office/drawing/2014/main" val="1776159887"/>
                  </a:ext>
                </a:extLst>
              </a:tr>
              <a:tr h="387903">
                <a:tc>
                  <a:txBody>
                    <a:bodyPr/>
                    <a:lstStyle/>
                    <a:p>
                      <a:r>
                        <a:rPr lang="en-US" sz="1800" dirty="0"/>
                        <a:t>5+ sessions</a:t>
                      </a:r>
                    </a:p>
                  </a:txBody>
                  <a:tcPr marL="89530" marR="89530" marT="44765" marB="44765"/>
                </a:tc>
                <a:tc>
                  <a:txBody>
                    <a:bodyPr/>
                    <a:lstStyle/>
                    <a:p>
                      <a:pPr algn="ctr"/>
                      <a:r>
                        <a:rPr lang="en-US" sz="1800" dirty="0"/>
                        <a:t>4.7</a:t>
                      </a:r>
                    </a:p>
                  </a:txBody>
                  <a:tcPr marL="89530" marR="89530" marT="44765" marB="44765"/>
                </a:tc>
                <a:extLst>
                  <a:ext uri="{0D108BD9-81ED-4DB2-BD59-A6C34878D82A}">
                    <a16:rowId xmlns:a16="http://schemas.microsoft.com/office/drawing/2014/main" val="3196991384"/>
                  </a:ext>
                </a:extLst>
              </a:tr>
              <a:tr h="971019">
                <a:tc>
                  <a:txBody>
                    <a:bodyPr/>
                    <a:lstStyle/>
                    <a:p>
                      <a:r>
                        <a:rPr lang="en-US" sz="1800" dirty="0"/>
                        <a:t>Gender</a:t>
                      </a:r>
                    </a:p>
                    <a:p>
                      <a:r>
                        <a:rPr lang="en-US" sz="1800" dirty="0"/>
                        <a:t>   Male (n= 847)</a:t>
                      </a:r>
                    </a:p>
                    <a:p>
                      <a:r>
                        <a:rPr lang="en-US" sz="1800" dirty="0"/>
                        <a:t>   Female (n=191)</a:t>
                      </a:r>
                    </a:p>
                  </a:txBody>
                  <a:tcPr marL="89530" marR="89530" marT="44765" marB="44765"/>
                </a:tc>
                <a:tc>
                  <a:txBody>
                    <a:bodyPr/>
                    <a:lstStyle/>
                    <a:p>
                      <a:pPr algn="ctr"/>
                      <a:endParaRPr lang="en-US" sz="1800" dirty="0"/>
                    </a:p>
                    <a:p>
                      <a:pPr algn="ctr"/>
                      <a:r>
                        <a:rPr lang="en-US" sz="1800" dirty="0"/>
                        <a:t>4.1</a:t>
                      </a:r>
                    </a:p>
                    <a:p>
                      <a:pPr algn="ctr"/>
                      <a:r>
                        <a:rPr lang="en-US" sz="1800" dirty="0"/>
                        <a:t>4.9</a:t>
                      </a:r>
                    </a:p>
                  </a:txBody>
                  <a:tcPr marL="89530" marR="89530" marT="44765" marB="44765"/>
                </a:tc>
                <a:extLst>
                  <a:ext uri="{0D108BD9-81ED-4DB2-BD59-A6C34878D82A}">
                    <a16:rowId xmlns:a16="http://schemas.microsoft.com/office/drawing/2014/main" val="3360387522"/>
                  </a:ext>
                </a:extLst>
              </a:tr>
              <a:tr h="1343892">
                <a:tc>
                  <a:txBody>
                    <a:bodyPr/>
                    <a:lstStyle/>
                    <a:p>
                      <a:r>
                        <a:rPr lang="en-US" sz="1800" dirty="0"/>
                        <a:t>Race/Ethnicity</a:t>
                      </a:r>
                    </a:p>
                    <a:p>
                      <a:r>
                        <a:rPr lang="en-US" sz="1800" dirty="0"/>
                        <a:t>   White</a:t>
                      </a:r>
                    </a:p>
                    <a:p>
                      <a:r>
                        <a:rPr lang="en-US" sz="1800" dirty="0"/>
                        <a:t>   Black / African American</a:t>
                      </a:r>
                    </a:p>
                    <a:p>
                      <a:r>
                        <a:rPr lang="en-US" sz="1800" dirty="0"/>
                        <a:t>   Hispanic</a:t>
                      </a:r>
                    </a:p>
                  </a:txBody>
                  <a:tcPr marL="89530" marR="89530" marT="44765" marB="44765"/>
                </a:tc>
                <a:tc>
                  <a:txBody>
                    <a:bodyPr/>
                    <a:lstStyle/>
                    <a:p>
                      <a:pPr algn="ctr"/>
                      <a:endParaRPr lang="en-US" sz="1800" dirty="0"/>
                    </a:p>
                    <a:p>
                      <a:pPr algn="ctr"/>
                      <a:r>
                        <a:rPr lang="en-US" sz="1800" dirty="0"/>
                        <a:t>4.1</a:t>
                      </a:r>
                    </a:p>
                    <a:p>
                      <a:pPr algn="ctr"/>
                      <a:r>
                        <a:rPr lang="en-US" sz="1800" dirty="0"/>
                        <a:t>4.4</a:t>
                      </a:r>
                    </a:p>
                    <a:p>
                      <a:pPr algn="ctr"/>
                      <a:r>
                        <a:rPr lang="en-US" sz="1800" dirty="0"/>
                        <a:t>4.5</a:t>
                      </a:r>
                    </a:p>
                  </a:txBody>
                  <a:tcPr marL="89530" marR="89530" marT="44765" marB="44765"/>
                </a:tc>
                <a:extLst>
                  <a:ext uri="{0D108BD9-81ED-4DB2-BD59-A6C34878D82A}">
                    <a16:rowId xmlns:a16="http://schemas.microsoft.com/office/drawing/2014/main" val="2947985398"/>
                  </a:ext>
                </a:extLst>
              </a:tr>
              <a:tr h="387188">
                <a:tc>
                  <a:txBody>
                    <a:bodyPr/>
                    <a:lstStyle/>
                    <a:p>
                      <a:r>
                        <a:rPr lang="en-US" sz="1800" dirty="0"/>
                        <a:t>Rural/Highly Rural</a:t>
                      </a:r>
                    </a:p>
                  </a:txBody>
                  <a:tcPr marL="89530" marR="89530" marT="44765" marB="44765"/>
                </a:tc>
                <a:tc>
                  <a:txBody>
                    <a:bodyPr/>
                    <a:lstStyle/>
                    <a:p>
                      <a:pPr algn="ctr"/>
                      <a:r>
                        <a:rPr lang="en-US" sz="1800" dirty="0"/>
                        <a:t>3.7</a:t>
                      </a:r>
                    </a:p>
                  </a:txBody>
                  <a:tcPr marL="89530" marR="89530" marT="44765" marB="44765"/>
                </a:tc>
                <a:extLst>
                  <a:ext uri="{0D108BD9-81ED-4DB2-BD59-A6C34878D82A}">
                    <a16:rowId xmlns:a16="http://schemas.microsoft.com/office/drawing/2014/main" val="2639656915"/>
                  </a:ext>
                </a:extLst>
              </a:tr>
            </a:tbl>
          </a:graphicData>
        </a:graphic>
      </p:graphicFrame>
      <p:sp>
        <p:nvSpPr>
          <p:cNvPr id="3" name="Rectangle 2">
            <a:extLst>
              <a:ext uri="{FF2B5EF4-FFF2-40B4-BE49-F238E27FC236}">
                <a16:creationId xmlns:a16="http://schemas.microsoft.com/office/drawing/2014/main" id="{E601C3CB-D336-F6B2-AAB4-35BAECA14156}"/>
              </a:ext>
            </a:extLst>
          </p:cNvPr>
          <p:cNvSpPr/>
          <p:nvPr/>
        </p:nvSpPr>
        <p:spPr>
          <a:xfrm>
            <a:off x="848315" y="5301016"/>
            <a:ext cx="2717845" cy="90035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u="sng" dirty="0">
                <a:solidFill>
                  <a:schemeClr val="tx1"/>
                </a:solidFill>
              </a:rPr>
              <a:t>PHQ-9 Reference Data</a:t>
            </a:r>
          </a:p>
          <a:p>
            <a:pPr algn="ctr"/>
            <a:r>
              <a:rPr lang="en-US" sz="1600" dirty="0">
                <a:solidFill>
                  <a:schemeClr val="tx1"/>
                </a:solidFill>
              </a:rPr>
              <a:t>Brief CBT RCT change = 3.5 </a:t>
            </a:r>
          </a:p>
          <a:p>
            <a:pPr algn="ctr"/>
            <a:r>
              <a:rPr lang="en-US" sz="1600" dirty="0">
                <a:solidFill>
                  <a:schemeClr val="tx1"/>
                </a:solidFill>
              </a:rPr>
              <a:t>Clinically Imp Difference = 5.0</a:t>
            </a:r>
          </a:p>
        </p:txBody>
      </p:sp>
    </p:spTree>
    <p:extLst>
      <p:ext uri="{BB962C8B-B14F-4D97-AF65-F5344CB8AC3E}">
        <p14:creationId xmlns:p14="http://schemas.microsoft.com/office/powerpoint/2010/main" val="8467169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12" name="Freeform: Shape 11">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Shape 12">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17" name="Freeform: Shape 16">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D526AC3E-2B67-7DA1-05BC-2842EB490E40}"/>
              </a:ext>
            </a:extLst>
          </p:cNvPr>
          <p:cNvSpPr>
            <a:spLocks noGrp="1"/>
          </p:cNvSpPr>
          <p:nvPr>
            <p:ph type="title"/>
          </p:nvPr>
        </p:nvSpPr>
        <p:spPr>
          <a:xfrm>
            <a:off x="3215729" y="1764407"/>
            <a:ext cx="5760846" cy="2310312"/>
          </a:xfrm>
        </p:spPr>
        <p:txBody>
          <a:bodyPr vert="horz" lIns="91440" tIns="45720" rIns="91440" bIns="45720" rtlCol="0" anchor="b">
            <a:normAutofit/>
          </a:bodyPr>
          <a:lstStyle/>
          <a:p>
            <a:pPr algn="ctr"/>
            <a:r>
              <a:rPr lang="en-US" kern="1200" dirty="0" err="1">
                <a:latin typeface="+mj-lt"/>
                <a:ea typeface="+mj-ea"/>
                <a:cs typeface="+mj-cs"/>
              </a:rPr>
              <a:t>MyBrief</a:t>
            </a:r>
            <a:r>
              <a:rPr lang="en-US" kern="1200" dirty="0">
                <a:latin typeface="+mj-lt"/>
                <a:ea typeface="+mj-ea"/>
                <a:cs typeface="+mj-cs"/>
              </a:rPr>
              <a:t> CBT Resources</a:t>
            </a:r>
          </a:p>
        </p:txBody>
      </p:sp>
    </p:spTree>
    <p:extLst>
      <p:ext uri="{BB962C8B-B14F-4D97-AF65-F5344CB8AC3E}">
        <p14:creationId xmlns:p14="http://schemas.microsoft.com/office/powerpoint/2010/main" val="9532838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911B9-2955-4423-92BF-258943A6057C}"/>
              </a:ext>
            </a:extLst>
          </p:cNvPr>
          <p:cNvSpPr>
            <a:spLocks noGrp="1"/>
          </p:cNvSpPr>
          <p:nvPr>
            <p:ph type="title"/>
          </p:nvPr>
        </p:nvSpPr>
        <p:spPr>
          <a:xfrm>
            <a:off x="380202" y="73930"/>
            <a:ext cx="10515600" cy="1325033"/>
          </a:xfrm>
        </p:spPr>
        <p:txBody>
          <a:bodyPr>
            <a:normAutofit/>
          </a:bodyPr>
          <a:lstStyle/>
          <a:p>
            <a:pPr algn="ctr"/>
            <a:r>
              <a:rPr lang="en-US" sz="4000" dirty="0" err="1">
                <a:latin typeface="+mn-lt"/>
              </a:rPr>
              <a:t>MyBrief</a:t>
            </a:r>
            <a:r>
              <a:rPr lang="en-US" sz="4000" dirty="0">
                <a:latin typeface="+mn-lt"/>
              </a:rPr>
              <a:t> CBT Materials</a:t>
            </a:r>
          </a:p>
        </p:txBody>
      </p:sp>
      <p:sp>
        <p:nvSpPr>
          <p:cNvPr id="3" name="Content Placeholder 2">
            <a:extLst>
              <a:ext uri="{FF2B5EF4-FFF2-40B4-BE49-F238E27FC236}">
                <a16:creationId xmlns:a16="http://schemas.microsoft.com/office/drawing/2014/main" id="{289CE7F2-D1E1-4CA1-AC15-1EB95C1BD126}"/>
              </a:ext>
            </a:extLst>
          </p:cNvPr>
          <p:cNvSpPr>
            <a:spLocks noGrp="1"/>
          </p:cNvSpPr>
          <p:nvPr>
            <p:ph idx="1"/>
          </p:nvPr>
        </p:nvSpPr>
        <p:spPr>
          <a:xfrm>
            <a:off x="737816" y="1398963"/>
            <a:ext cx="10972800" cy="5052655"/>
          </a:xfrm>
        </p:spPr>
        <p:txBody>
          <a:bodyPr>
            <a:normAutofit/>
          </a:bodyPr>
          <a:lstStyle/>
          <a:p>
            <a:r>
              <a:rPr lang="en-US" dirty="0"/>
              <a:t>SC MIRECC Education Product</a:t>
            </a:r>
          </a:p>
          <a:p>
            <a:pPr marL="457200" lvl="1" indent="0">
              <a:buNone/>
            </a:pPr>
            <a:r>
              <a:rPr lang="en-US" dirty="0"/>
              <a:t>Provider Full Manual</a:t>
            </a:r>
          </a:p>
          <a:p>
            <a:pPr marL="457200" lvl="1" indent="0">
              <a:buNone/>
            </a:pPr>
            <a:r>
              <a:rPr lang="en-US" dirty="0"/>
              <a:t>Provider Abbreviated Manual</a:t>
            </a:r>
          </a:p>
          <a:p>
            <a:pPr marL="457200" lvl="1" indent="0">
              <a:buNone/>
            </a:pPr>
            <a:r>
              <a:rPr lang="en-US" dirty="0"/>
              <a:t>Veteran/Patient Workbook</a:t>
            </a:r>
          </a:p>
          <a:p>
            <a:pPr marL="457200" lvl="1" indent="0">
              <a:buNone/>
            </a:pPr>
            <a:r>
              <a:rPr lang="en-US" dirty="0"/>
              <a:t>Note Templates </a:t>
            </a:r>
            <a:r>
              <a:rPr lang="en-US" sz="1800" dirty="0"/>
              <a:t>(available upon request)</a:t>
            </a:r>
          </a:p>
          <a:p>
            <a:pPr marL="457200" lvl="1" indent="0">
              <a:buNone/>
            </a:pPr>
            <a:endParaRPr lang="en-US" dirty="0"/>
          </a:p>
          <a:p>
            <a:pPr marL="0" indent="0">
              <a:buNone/>
            </a:pPr>
            <a:endParaRPr lang="en-US" sz="1800" i="1" dirty="0"/>
          </a:p>
          <a:p>
            <a:pPr marL="0" indent="0">
              <a:buNone/>
            </a:pPr>
            <a:r>
              <a:rPr lang="en-US" sz="2000" i="1" dirty="0">
                <a:hlinkClick r:id="rId3"/>
              </a:rPr>
              <a:t>https://www.mirecc.va.gov/visn16/mybriefcbt.asp</a:t>
            </a:r>
            <a:endParaRPr lang="en-US" sz="2000" i="1" dirty="0"/>
          </a:p>
          <a:p>
            <a:pPr marL="0" indent="0">
              <a:buNone/>
            </a:pPr>
            <a:endParaRPr lang="en-US" sz="1800" i="1" dirty="0"/>
          </a:p>
          <a:p>
            <a:pPr marL="0" indent="0">
              <a:buNone/>
            </a:pPr>
            <a:endParaRPr lang="en-US" sz="1800" i="1" dirty="0"/>
          </a:p>
        </p:txBody>
      </p:sp>
      <p:pic>
        <p:nvPicPr>
          <p:cNvPr id="7" name="Picture 2" descr="SCMIRECC Logo">
            <a:extLst>
              <a:ext uri="{FF2B5EF4-FFF2-40B4-BE49-F238E27FC236}">
                <a16:creationId xmlns:a16="http://schemas.microsoft.com/office/drawing/2014/main" id="{513929D8-1F81-409D-9C06-C23FF2BCE7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18639" y="304371"/>
            <a:ext cx="2084570" cy="86414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EBFCD08D-8629-1222-FCB9-384C4219A8DE}"/>
              </a:ext>
            </a:extLst>
          </p:cNvPr>
          <p:cNvPicPr>
            <a:picLocks noChangeAspect="1"/>
          </p:cNvPicPr>
          <p:nvPr/>
        </p:nvPicPr>
        <p:blipFill>
          <a:blip r:embed="rId5"/>
          <a:stretch>
            <a:fillRect/>
          </a:stretch>
        </p:blipFill>
        <p:spPr>
          <a:xfrm>
            <a:off x="6678393" y="1398961"/>
            <a:ext cx="5032223" cy="4526280"/>
          </a:xfrm>
          <a:prstGeom prst="rect">
            <a:avLst/>
          </a:prstGeom>
        </p:spPr>
      </p:pic>
      <p:pic>
        <p:nvPicPr>
          <p:cNvPr id="1026" name="Picture 4">
            <a:extLst>
              <a:ext uri="{FF2B5EF4-FFF2-40B4-BE49-F238E27FC236}">
                <a16:creationId xmlns:a16="http://schemas.microsoft.com/office/drawing/2014/main" id="{6B8FC32D-EA5D-2796-E4A0-D17E198A481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25067" y="4638640"/>
            <a:ext cx="1640793" cy="16407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25820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12" name="Freeform: Shape 11">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Shape 12">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17" name="Freeform: Shape 16">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94E6A55B-B3C8-8DFD-57E7-0B18AAAB91C7}"/>
              </a:ext>
            </a:extLst>
          </p:cNvPr>
          <p:cNvSpPr>
            <a:spLocks noGrp="1"/>
          </p:cNvSpPr>
          <p:nvPr>
            <p:ph type="title"/>
          </p:nvPr>
        </p:nvSpPr>
        <p:spPr>
          <a:xfrm>
            <a:off x="1368064" y="1764407"/>
            <a:ext cx="9515616" cy="2310312"/>
          </a:xfrm>
        </p:spPr>
        <p:txBody>
          <a:bodyPr vert="horz" lIns="91440" tIns="45720" rIns="91440" bIns="45720" rtlCol="0" anchor="b">
            <a:normAutofit/>
          </a:bodyPr>
          <a:lstStyle/>
          <a:p>
            <a:pPr algn="ctr"/>
            <a:r>
              <a:rPr lang="en-US" kern="1200" dirty="0">
                <a:latin typeface="+mj-lt"/>
                <a:ea typeface="+mj-ea"/>
                <a:cs typeface="+mj-cs"/>
              </a:rPr>
              <a:t>Training  and Collaboration Opportunities</a:t>
            </a:r>
          </a:p>
        </p:txBody>
      </p:sp>
    </p:spTree>
    <p:extLst>
      <p:ext uri="{BB962C8B-B14F-4D97-AF65-F5344CB8AC3E}">
        <p14:creationId xmlns:p14="http://schemas.microsoft.com/office/powerpoint/2010/main" val="8434077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901ED-1319-47DA-95D6-E0A3CCDDF678}"/>
              </a:ext>
            </a:extLst>
          </p:cNvPr>
          <p:cNvSpPr>
            <a:spLocks noGrp="1"/>
          </p:cNvSpPr>
          <p:nvPr>
            <p:ph type="title"/>
          </p:nvPr>
        </p:nvSpPr>
        <p:spPr>
          <a:xfrm>
            <a:off x="2362200" y="432477"/>
            <a:ext cx="7467600" cy="944562"/>
          </a:xfrm>
        </p:spPr>
        <p:txBody>
          <a:bodyPr>
            <a:normAutofit/>
          </a:bodyPr>
          <a:lstStyle/>
          <a:p>
            <a:r>
              <a:rPr lang="en-US" sz="4000" dirty="0">
                <a:latin typeface="+mn-lt"/>
              </a:rPr>
              <a:t>Clinician Training and Support</a:t>
            </a:r>
          </a:p>
        </p:txBody>
      </p:sp>
      <p:sp>
        <p:nvSpPr>
          <p:cNvPr id="3" name="Text Placeholder 2">
            <a:extLst>
              <a:ext uri="{FF2B5EF4-FFF2-40B4-BE49-F238E27FC236}">
                <a16:creationId xmlns:a16="http://schemas.microsoft.com/office/drawing/2014/main" id="{836FF2AC-C491-4D72-8DEA-E86915B4FA13}"/>
              </a:ext>
            </a:extLst>
          </p:cNvPr>
          <p:cNvSpPr>
            <a:spLocks noGrp="1"/>
          </p:cNvSpPr>
          <p:nvPr>
            <p:ph type="body" idx="1"/>
          </p:nvPr>
        </p:nvSpPr>
        <p:spPr>
          <a:xfrm>
            <a:off x="727142" y="1804986"/>
            <a:ext cx="10737715" cy="4620537"/>
          </a:xfrm>
        </p:spPr>
        <p:txBody>
          <a:bodyPr>
            <a:normAutofit/>
          </a:bodyPr>
          <a:lstStyle/>
          <a:p>
            <a:r>
              <a:rPr lang="en-US" u="sng" dirty="0"/>
              <a:t>Program Goal</a:t>
            </a:r>
            <a:r>
              <a:rPr lang="en-US" dirty="0"/>
              <a:t>: Help clinicians use MyBrief CBT in their daily practice.</a:t>
            </a:r>
          </a:p>
          <a:p>
            <a:pPr lvl="1"/>
            <a:r>
              <a:rPr lang="en-US" dirty="0"/>
              <a:t>Leverages provider experience and independent practice status</a:t>
            </a:r>
          </a:p>
          <a:p>
            <a:pPr lvl="1"/>
            <a:r>
              <a:rPr lang="en-US" dirty="0"/>
              <a:t>Does </a:t>
            </a:r>
            <a:r>
              <a:rPr lang="en-US" u="sng" dirty="0"/>
              <a:t>not</a:t>
            </a:r>
            <a:r>
              <a:rPr lang="en-US" dirty="0"/>
              <a:t> include competency cases</a:t>
            </a:r>
          </a:p>
          <a:p>
            <a:pPr>
              <a:spcBef>
                <a:spcPts val="1800"/>
              </a:spcBef>
            </a:pPr>
            <a:r>
              <a:rPr lang="en-US" dirty="0"/>
              <a:t>Tailored online training = clinical intervention / procedural knowledge</a:t>
            </a:r>
          </a:p>
          <a:p>
            <a:pPr>
              <a:spcBef>
                <a:spcPts val="1800"/>
              </a:spcBef>
            </a:pPr>
            <a:r>
              <a:rPr lang="en-US" dirty="0"/>
              <a:t>Optional Consultation Support = to help providers deliver treatment</a:t>
            </a:r>
          </a:p>
          <a:p>
            <a:pPr lvl="1"/>
            <a:r>
              <a:rPr lang="en-US" dirty="0"/>
              <a:t>Clinical assistance - how to use MyBrief CBT with patients</a:t>
            </a:r>
          </a:p>
          <a:p>
            <a:pPr lvl="1"/>
            <a:r>
              <a:rPr lang="en-US" dirty="0"/>
              <a:t>Delivery assistance - addressing practice challenges (e.g., identifying patients, scheduling challenges, setting delivery goals and monitoring progress)</a:t>
            </a:r>
          </a:p>
          <a:p>
            <a:pPr lvl="1"/>
            <a:endParaRPr lang="en-US" dirty="0"/>
          </a:p>
          <a:p>
            <a:endParaRPr lang="en-US" dirty="0"/>
          </a:p>
        </p:txBody>
      </p:sp>
      <p:sp>
        <p:nvSpPr>
          <p:cNvPr id="4" name="Slide Number Placeholder 3">
            <a:extLst>
              <a:ext uri="{FF2B5EF4-FFF2-40B4-BE49-F238E27FC236}">
                <a16:creationId xmlns:a16="http://schemas.microsoft.com/office/drawing/2014/main" id="{8607CA32-F3E2-403E-A2D9-3680B404F31F}"/>
              </a:ext>
            </a:extLst>
          </p:cNvPr>
          <p:cNvSpPr>
            <a:spLocks noGrp="1"/>
          </p:cNvSpPr>
          <p:nvPr>
            <p:ph type="sldNum" sz="quarter" idx="12"/>
          </p:nvPr>
        </p:nvSpPr>
        <p:spPr/>
        <p:txBody>
          <a:bodyPr/>
          <a:lstStyle/>
          <a:p>
            <a:fld id="{D0A9A13B-851F-47BC-A9DC-A984A78F945B}" type="slidenum">
              <a:rPr lang="en-US" smtClean="0"/>
              <a:t>28</a:t>
            </a:fld>
            <a:endParaRPr lang="en-US"/>
          </a:p>
        </p:txBody>
      </p:sp>
      <p:pic>
        <p:nvPicPr>
          <p:cNvPr id="5" name="Picture 1">
            <a:extLst>
              <a:ext uri="{FF2B5EF4-FFF2-40B4-BE49-F238E27FC236}">
                <a16:creationId xmlns:a16="http://schemas.microsoft.com/office/drawing/2014/main" id="{91500B00-7C9F-0F4E-0521-141768585D2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829800" y="253090"/>
            <a:ext cx="1964498" cy="9331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77906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911B9-2955-4423-92BF-258943A6057C}"/>
              </a:ext>
            </a:extLst>
          </p:cNvPr>
          <p:cNvSpPr>
            <a:spLocks noGrp="1"/>
          </p:cNvSpPr>
          <p:nvPr>
            <p:ph type="title"/>
          </p:nvPr>
        </p:nvSpPr>
        <p:spPr>
          <a:xfrm>
            <a:off x="234030" y="332276"/>
            <a:ext cx="6096000" cy="1325033"/>
          </a:xfrm>
        </p:spPr>
        <p:txBody>
          <a:bodyPr/>
          <a:lstStyle/>
          <a:p>
            <a:pPr algn="ctr"/>
            <a:r>
              <a:rPr lang="en-US" dirty="0">
                <a:latin typeface="+mn-lt"/>
              </a:rPr>
              <a:t>Online Training Program</a:t>
            </a:r>
          </a:p>
        </p:txBody>
      </p:sp>
      <p:sp>
        <p:nvSpPr>
          <p:cNvPr id="3" name="Content Placeholder 2">
            <a:extLst>
              <a:ext uri="{FF2B5EF4-FFF2-40B4-BE49-F238E27FC236}">
                <a16:creationId xmlns:a16="http://schemas.microsoft.com/office/drawing/2014/main" id="{289CE7F2-D1E1-4CA1-AC15-1EB95C1BD126}"/>
              </a:ext>
            </a:extLst>
          </p:cNvPr>
          <p:cNvSpPr>
            <a:spLocks noGrp="1"/>
          </p:cNvSpPr>
          <p:nvPr>
            <p:ph idx="1"/>
          </p:nvPr>
        </p:nvSpPr>
        <p:spPr>
          <a:xfrm>
            <a:off x="469557" y="2839197"/>
            <a:ext cx="10972800" cy="5547043"/>
          </a:xfrm>
        </p:spPr>
        <p:txBody>
          <a:bodyPr>
            <a:normAutofit/>
          </a:bodyPr>
          <a:lstStyle/>
          <a:p>
            <a:pPr marL="0" indent="0">
              <a:buNone/>
            </a:pPr>
            <a:r>
              <a:rPr lang="en-US" dirty="0"/>
              <a:t>TRAIN Webinars </a:t>
            </a:r>
            <a:endParaRPr lang="en-US" sz="900" dirty="0"/>
          </a:p>
          <a:p>
            <a:pPr marL="228600" lvl="1" indent="0">
              <a:spcBef>
                <a:spcPts val="1200"/>
              </a:spcBef>
              <a:buNone/>
            </a:pPr>
            <a:r>
              <a:rPr lang="en-US" dirty="0"/>
              <a:t>Five 1-hour training seminars available</a:t>
            </a:r>
          </a:p>
        </p:txBody>
      </p:sp>
      <p:pic>
        <p:nvPicPr>
          <p:cNvPr id="5" name="Picture 4">
            <a:extLst>
              <a:ext uri="{FF2B5EF4-FFF2-40B4-BE49-F238E27FC236}">
                <a16:creationId xmlns:a16="http://schemas.microsoft.com/office/drawing/2014/main" id="{EF82B382-59DA-0D71-15E2-92623FE5C574}"/>
              </a:ext>
            </a:extLst>
          </p:cNvPr>
          <p:cNvPicPr>
            <a:picLocks noChangeAspect="1"/>
          </p:cNvPicPr>
          <p:nvPr/>
        </p:nvPicPr>
        <p:blipFill>
          <a:blip r:embed="rId2"/>
          <a:stretch>
            <a:fillRect/>
          </a:stretch>
        </p:blipFill>
        <p:spPr>
          <a:xfrm>
            <a:off x="6461760" y="274320"/>
            <a:ext cx="5220348" cy="6309360"/>
          </a:xfrm>
          <a:prstGeom prst="rect">
            <a:avLst/>
          </a:prstGeom>
        </p:spPr>
      </p:pic>
      <p:sp>
        <p:nvSpPr>
          <p:cNvPr id="7" name="TextBox 6">
            <a:extLst>
              <a:ext uri="{FF2B5EF4-FFF2-40B4-BE49-F238E27FC236}">
                <a16:creationId xmlns:a16="http://schemas.microsoft.com/office/drawing/2014/main" id="{E1ACEA07-27C6-5BB7-9C3C-06DE294BFD8F}"/>
              </a:ext>
            </a:extLst>
          </p:cNvPr>
          <p:cNvSpPr txBox="1"/>
          <p:nvPr/>
        </p:nvSpPr>
        <p:spPr>
          <a:xfrm>
            <a:off x="605581" y="4666728"/>
            <a:ext cx="6096000" cy="677108"/>
          </a:xfrm>
          <a:prstGeom prst="rect">
            <a:avLst/>
          </a:prstGeom>
          <a:noFill/>
        </p:spPr>
        <p:txBody>
          <a:bodyPr wrap="square">
            <a:spAutoFit/>
          </a:bodyPr>
          <a:lstStyle/>
          <a:p>
            <a:r>
              <a:rPr lang="en-US" sz="2000" dirty="0">
                <a:hlinkClick r:id="rId3"/>
              </a:rPr>
              <a:t>https://www.mirecc.va.gov/visn16/mybriefcbt.asp</a:t>
            </a:r>
            <a:endParaRPr lang="en-US" sz="2000" dirty="0"/>
          </a:p>
          <a:p>
            <a:endParaRPr lang="en-US" dirty="0"/>
          </a:p>
        </p:txBody>
      </p:sp>
      <p:pic>
        <p:nvPicPr>
          <p:cNvPr id="9" name="Picture 8">
            <a:extLst>
              <a:ext uri="{FF2B5EF4-FFF2-40B4-BE49-F238E27FC236}">
                <a16:creationId xmlns:a16="http://schemas.microsoft.com/office/drawing/2014/main" id="{648F2376-F3E2-2609-6181-D0DA76D838F5}"/>
              </a:ext>
            </a:extLst>
          </p:cNvPr>
          <p:cNvPicPr>
            <a:picLocks noChangeAspect="1"/>
          </p:cNvPicPr>
          <p:nvPr/>
        </p:nvPicPr>
        <p:blipFill>
          <a:blip r:embed="rId4"/>
          <a:stretch>
            <a:fillRect/>
          </a:stretch>
        </p:blipFill>
        <p:spPr>
          <a:xfrm>
            <a:off x="509892" y="1514164"/>
            <a:ext cx="3143689" cy="685896"/>
          </a:xfrm>
          <a:prstGeom prst="rect">
            <a:avLst/>
          </a:prstGeom>
        </p:spPr>
      </p:pic>
      <p:pic>
        <p:nvPicPr>
          <p:cNvPr id="6" name="Picture 1">
            <a:extLst>
              <a:ext uri="{FF2B5EF4-FFF2-40B4-BE49-F238E27FC236}">
                <a16:creationId xmlns:a16="http://schemas.microsoft.com/office/drawing/2014/main" id="{55F481D6-FD26-119B-2B4E-CF5C154584C9}"/>
              </a:ext>
            </a:extLst>
          </p:cNvPr>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443168" y="5759742"/>
            <a:ext cx="1964498" cy="9331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83715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00B2A-E85B-422D-A70F-55E310ACB485}"/>
              </a:ext>
            </a:extLst>
          </p:cNvPr>
          <p:cNvSpPr>
            <a:spLocks noGrp="1"/>
          </p:cNvSpPr>
          <p:nvPr>
            <p:ph type="title"/>
          </p:nvPr>
        </p:nvSpPr>
        <p:spPr/>
        <p:txBody>
          <a:bodyPr/>
          <a:lstStyle/>
          <a:p>
            <a:pPr algn="ctr"/>
            <a:r>
              <a:rPr lang="en-US" dirty="0">
                <a:latin typeface="+mn-lt"/>
              </a:rPr>
              <a:t>Consultation </a:t>
            </a:r>
          </a:p>
        </p:txBody>
      </p:sp>
      <p:sp>
        <p:nvSpPr>
          <p:cNvPr id="3" name="Content Placeholder 2">
            <a:extLst>
              <a:ext uri="{FF2B5EF4-FFF2-40B4-BE49-F238E27FC236}">
                <a16:creationId xmlns:a16="http://schemas.microsoft.com/office/drawing/2014/main" id="{0EBCA3C5-FB05-4098-AE21-DAFF78DD91EA}"/>
              </a:ext>
            </a:extLst>
          </p:cNvPr>
          <p:cNvSpPr>
            <a:spLocks noGrp="1"/>
          </p:cNvSpPr>
          <p:nvPr>
            <p:ph sz="quarter" idx="1"/>
          </p:nvPr>
        </p:nvSpPr>
        <p:spPr>
          <a:xfrm>
            <a:off x="838200" y="1690688"/>
            <a:ext cx="10515600" cy="4735647"/>
          </a:xfrm>
        </p:spPr>
        <p:txBody>
          <a:bodyPr>
            <a:normAutofit/>
          </a:bodyPr>
          <a:lstStyle/>
          <a:p>
            <a:r>
              <a:rPr lang="en-US" sz="3200" dirty="0"/>
              <a:t>Providers meet with MyBrief CBT consultants monthly (x4)</a:t>
            </a:r>
          </a:p>
          <a:p>
            <a:r>
              <a:rPr lang="en-US" sz="3200" dirty="0"/>
              <a:t>Consultants</a:t>
            </a:r>
          </a:p>
          <a:p>
            <a:pPr lvl="1"/>
            <a:r>
              <a:rPr lang="en-US" sz="2800" dirty="0"/>
              <a:t>Address questions or challenges during the online training process</a:t>
            </a:r>
          </a:p>
          <a:p>
            <a:pPr lvl="1"/>
            <a:r>
              <a:rPr lang="en-US" sz="2800" dirty="0"/>
              <a:t>Work with the provider after the online training program to:</a:t>
            </a:r>
          </a:p>
          <a:p>
            <a:pPr lvl="2"/>
            <a:r>
              <a:rPr lang="en-US" sz="2400" dirty="0"/>
              <a:t>Address clinical questions</a:t>
            </a:r>
          </a:p>
          <a:p>
            <a:pPr lvl="2"/>
            <a:r>
              <a:rPr lang="en-US" sz="2400" dirty="0"/>
              <a:t>Set delivery goals</a:t>
            </a:r>
          </a:p>
          <a:p>
            <a:pPr lvl="2"/>
            <a:r>
              <a:rPr lang="en-US" sz="2400" dirty="0"/>
              <a:t>Address barriers to using Brief CBT </a:t>
            </a:r>
          </a:p>
          <a:p>
            <a:pPr lvl="2"/>
            <a:r>
              <a:rPr lang="en-US" sz="2400" dirty="0"/>
              <a:t>Connect providers to resources</a:t>
            </a:r>
          </a:p>
          <a:p>
            <a:pPr lvl="2"/>
            <a:r>
              <a:rPr lang="en-US" sz="2400" dirty="0"/>
              <a:t>Provide feedback, encouragement, recognition for progress</a:t>
            </a:r>
          </a:p>
        </p:txBody>
      </p:sp>
      <p:sp>
        <p:nvSpPr>
          <p:cNvPr id="4" name="Slide Number Placeholder 3">
            <a:extLst>
              <a:ext uri="{FF2B5EF4-FFF2-40B4-BE49-F238E27FC236}">
                <a16:creationId xmlns:a16="http://schemas.microsoft.com/office/drawing/2014/main" id="{E401CD53-F1BA-498B-A921-709A0D9AE886}"/>
              </a:ext>
            </a:extLst>
          </p:cNvPr>
          <p:cNvSpPr>
            <a:spLocks noGrp="1"/>
          </p:cNvSpPr>
          <p:nvPr>
            <p:ph type="sldNum" sz="quarter" idx="15"/>
          </p:nvPr>
        </p:nvSpPr>
        <p:spPr>
          <a:xfrm>
            <a:off x="8129016" y="5734050"/>
            <a:ext cx="609600" cy="521208"/>
          </a:xfrm>
          <a:prstGeom prst="rect">
            <a:avLst/>
          </a:prstGeom>
        </p:spPr>
        <p:txBody>
          <a:bodyPr vert="horz" rtlCol="0" anchor="ctr"/>
          <a:lstStyle>
            <a:defPPr>
              <a:defRPr lang="en-US"/>
            </a:defPPr>
            <a:lvl1pPr marL="0" algn="ctr" defTabSz="914400" rtl="0" eaLnBrk="1" latinLnBrk="0" hangingPunct="1">
              <a:defRPr kumimoji="0" sz="1400" b="1"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AE4F656-E7A2-4C30-8FFB-BBB52269489F}" type="slidenum">
              <a:rPr lang="en-US" smtClean="0"/>
              <a:pPr/>
              <a:t>30</a:t>
            </a:fld>
            <a:endParaRPr lang="en-US"/>
          </a:p>
        </p:txBody>
      </p:sp>
      <p:pic>
        <p:nvPicPr>
          <p:cNvPr id="6" name="Picture 5">
            <a:extLst>
              <a:ext uri="{FF2B5EF4-FFF2-40B4-BE49-F238E27FC236}">
                <a16:creationId xmlns:a16="http://schemas.microsoft.com/office/drawing/2014/main" id="{ED369725-A485-41D4-9881-5BEC4A7468A3}"/>
              </a:ext>
            </a:extLst>
          </p:cNvPr>
          <p:cNvPicPr>
            <a:picLocks noChangeAspect="1"/>
          </p:cNvPicPr>
          <p:nvPr/>
        </p:nvPicPr>
        <p:blipFill>
          <a:blip r:embed="rId3"/>
          <a:stretch>
            <a:fillRect/>
          </a:stretch>
        </p:blipFill>
        <p:spPr>
          <a:xfrm>
            <a:off x="7557263" y="5713880"/>
            <a:ext cx="4169848" cy="1038341"/>
          </a:xfrm>
          <a:prstGeom prst="rect">
            <a:avLst/>
          </a:prstGeom>
        </p:spPr>
      </p:pic>
      <p:pic>
        <p:nvPicPr>
          <p:cNvPr id="5" name="Picture 1">
            <a:extLst>
              <a:ext uri="{FF2B5EF4-FFF2-40B4-BE49-F238E27FC236}">
                <a16:creationId xmlns:a16="http://schemas.microsoft.com/office/drawing/2014/main" id="{A5A6CC4E-FDF7-3E4A-17B8-31B62207BF02}"/>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9762613" y="431665"/>
            <a:ext cx="1964498" cy="9331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202251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ACE74-1188-4B91-9F39-CCEE3C77907E}"/>
              </a:ext>
            </a:extLst>
          </p:cNvPr>
          <p:cNvSpPr>
            <a:spLocks noGrp="1"/>
          </p:cNvSpPr>
          <p:nvPr>
            <p:ph type="title"/>
          </p:nvPr>
        </p:nvSpPr>
        <p:spPr>
          <a:xfrm>
            <a:off x="576943" y="561067"/>
            <a:ext cx="10515600" cy="1325563"/>
          </a:xfrm>
        </p:spPr>
        <p:txBody>
          <a:bodyPr/>
          <a:lstStyle/>
          <a:p>
            <a:pPr algn="ctr"/>
            <a:r>
              <a:rPr lang="en-US" dirty="0">
                <a:latin typeface="+mn-lt"/>
              </a:rPr>
              <a:t>Delivering </a:t>
            </a:r>
            <a:r>
              <a:rPr lang="en-US" dirty="0" err="1">
                <a:latin typeface="+mn-lt"/>
              </a:rPr>
              <a:t>MyBrief</a:t>
            </a:r>
            <a:r>
              <a:rPr lang="en-US" dirty="0">
                <a:latin typeface="+mn-lt"/>
              </a:rPr>
              <a:t> CBT</a:t>
            </a:r>
          </a:p>
        </p:txBody>
      </p:sp>
      <p:sp>
        <p:nvSpPr>
          <p:cNvPr id="3" name="Text Placeholder 2">
            <a:extLst>
              <a:ext uri="{FF2B5EF4-FFF2-40B4-BE49-F238E27FC236}">
                <a16:creationId xmlns:a16="http://schemas.microsoft.com/office/drawing/2014/main" id="{22EC8E60-5269-4B55-9C39-E5084CB369CD}"/>
              </a:ext>
            </a:extLst>
          </p:cNvPr>
          <p:cNvSpPr>
            <a:spLocks noGrp="1"/>
          </p:cNvSpPr>
          <p:nvPr>
            <p:ph type="body" idx="1"/>
          </p:nvPr>
        </p:nvSpPr>
        <p:spPr>
          <a:xfrm>
            <a:off x="838200" y="2062027"/>
            <a:ext cx="10515600" cy="4659448"/>
          </a:xfrm>
        </p:spPr>
        <p:txBody>
          <a:bodyPr>
            <a:normAutofit/>
          </a:bodyPr>
          <a:lstStyle/>
          <a:p>
            <a:r>
              <a:rPr lang="en-US" dirty="0"/>
              <a:t>Providers are encouraged to begin delivery of </a:t>
            </a:r>
            <a:r>
              <a:rPr lang="en-US" dirty="0" err="1"/>
              <a:t>MyBrief</a:t>
            </a:r>
            <a:r>
              <a:rPr lang="en-US" dirty="0"/>
              <a:t> CBT after the completion of the online training program.</a:t>
            </a:r>
          </a:p>
          <a:p>
            <a:pPr lvl="1"/>
            <a:r>
              <a:rPr lang="en-US" dirty="0"/>
              <a:t>Consultants will encourage and support through first patients</a:t>
            </a:r>
          </a:p>
          <a:p>
            <a:pPr lvl="1"/>
            <a:r>
              <a:rPr lang="en-US" dirty="0"/>
              <a:t>Goal is to engage at least 2 Veterans during consultation process</a:t>
            </a:r>
          </a:p>
          <a:p>
            <a:pPr>
              <a:spcBef>
                <a:spcPts val="2400"/>
              </a:spcBef>
            </a:pPr>
            <a:r>
              <a:rPr lang="en-US" dirty="0"/>
              <a:t>Providers to use </a:t>
            </a:r>
            <a:r>
              <a:rPr lang="en-US" dirty="0" err="1"/>
              <a:t>MyBrief</a:t>
            </a:r>
            <a:r>
              <a:rPr lang="en-US" dirty="0"/>
              <a:t> CBT with at least 1 patient per month.</a:t>
            </a:r>
          </a:p>
          <a:p>
            <a:pPr lvl="1"/>
            <a:r>
              <a:rPr lang="en-US" dirty="0"/>
              <a:t>Most providers report using the program more frequently</a:t>
            </a:r>
          </a:p>
        </p:txBody>
      </p:sp>
      <p:sp>
        <p:nvSpPr>
          <p:cNvPr id="4" name="Slide Number Placeholder 3">
            <a:extLst>
              <a:ext uri="{FF2B5EF4-FFF2-40B4-BE49-F238E27FC236}">
                <a16:creationId xmlns:a16="http://schemas.microsoft.com/office/drawing/2014/main" id="{D228E77E-8A71-440A-9E47-19F5E76CD6DF}"/>
              </a:ext>
            </a:extLst>
          </p:cNvPr>
          <p:cNvSpPr>
            <a:spLocks noGrp="1"/>
          </p:cNvSpPr>
          <p:nvPr>
            <p:ph type="sldNum" sz="quarter" idx="12"/>
          </p:nvPr>
        </p:nvSpPr>
        <p:spPr/>
        <p:txBody>
          <a:bodyPr/>
          <a:lstStyle/>
          <a:p>
            <a:fld id="{D0A9A13B-851F-47BC-A9DC-A984A78F945B}" type="slidenum">
              <a:rPr lang="en-US" smtClean="0"/>
              <a:t>31</a:t>
            </a:fld>
            <a:endParaRPr lang="en-US"/>
          </a:p>
        </p:txBody>
      </p:sp>
      <p:pic>
        <p:nvPicPr>
          <p:cNvPr id="5" name="Picture 1">
            <a:extLst>
              <a:ext uri="{FF2B5EF4-FFF2-40B4-BE49-F238E27FC236}">
                <a16:creationId xmlns:a16="http://schemas.microsoft.com/office/drawing/2014/main" id="{0EDE34E5-7EBF-5509-8104-55A63C040F5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762613" y="431665"/>
            <a:ext cx="1964498" cy="9331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84801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76A40-4280-5217-2B83-A814BBFCF418}"/>
              </a:ext>
            </a:extLst>
          </p:cNvPr>
          <p:cNvSpPr>
            <a:spLocks noGrp="1"/>
          </p:cNvSpPr>
          <p:nvPr>
            <p:ph type="title"/>
          </p:nvPr>
        </p:nvSpPr>
        <p:spPr>
          <a:xfrm>
            <a:off x="482600" y="500062"/>
            <a:ext cx="10515600" cy="1325563"/>
          </a:xfrm>
        </p:spPr>
        <p:txBody>
          <a:bodyPr/>
          <a:lstStyle/>
          <a:p>
            <a:pPr algn="ctr"/>
            <a:r>
              <a:rPr lang="en-US" dirty="0" err="1"/>
              <a:t>MyBrief</a:t>
            </a:r>
            <a:r>
              <a:rPr lang="en-US" dirty="0"/>
              <a:t> CBT Consultants</a:t>
            </a:r>
          </a:p>
        </p:txBody>
      </p:sp>
      <p:sp>
        <p:nvSpPr>
          <p:cNvPr id="3" name="Text Placeholder 2">
            <a:extLst>
              <a:ext uri="{FF2B5EF4-FFF2-40B4-BE49-F238E27FC236}">
                <a16:creationId xmlns:a16="http://schemas.microsoft.com/office/drawing/2014/main" id="{968F38A4-CE3A-E0BD-5A0A-FD0062520337}"/>
              </a:ext>
            </a:extLst>
          </p:cNvPr>
          <p:cNvSpPr>
            <a:spLocks noGrp="1"/>
          </p:cNvSpPr>
          <p:nvPr>
            <p:ph type="body" idx="1"/>
          </p:nvPr>
        </p:nvSpPr>
        <p:spPr/>
        <p:txBody>
          <a:bodyPr/>
          <a:lstStyle/>
          <a:p>
            <a:endParaRPr lang="en-US" dirty="0"/>
          </a:p>
          <a:p>
            <a:r>
              <a:rPr lang="en-US" dirty="0"/>
              <a:t>Providers can become consultants and local / regional champions</a:t>
            </a:r>
          </a:p>
          <a:p>
            <a:endParaRPr lang="en-US" dirty="0"/>
          </a:p>
          <a:p>
            <a:r>
              <a:rPr lang="en-US" dirty="0"/>
              <a:t>Work with the NRT to develop competencies and create site/regional plans.</a:t>
            </a:r>
          </a:p>
          <a:p>
            <a:endParaRPr lang="en-US" dirty="0"/>
          </a:p>
          <a:p>
            <a:r>
              <a:rPr lang="en-US" dirty="0"/>
              <a:t>Approach MyBrief CBT National Resource Team</a:t>
            </a:r>
          </a:p>
          <a:p>
            <a:pPr lvl="1"/>
            <a:r>
              <a:rPr lang="en-US" dirty="0">
                <a:hlinkClick r:id="rId2"/>
              </a:rPr>
              <a:t>VHAHOUmybriefCBT_NRT@va.gov</a:t>
            </a:r>
            <a:endParaRPr lang="en-US" dirty="0"/>
          </a:p>
          <a:p>
            <a:pPr marL="457200" lvl="1" indent="0">
              <a:buNone/>
            </a:pPr>
            <a:endParaRPr lang="en-US" dirty="0"/>
          </a:p>
          <a:p>
            <a:endParaRPr lang="en-US" dirty="0"/>
          </a:p>
          <a:p>
            <a:endParaRPr lang="en-US" dirty="0"/>
          </a:p>
        </p:txBody>
      </p:sp>
      <p:pic>
        <p:nvPicPr>
          <p:cNvPr id="4" name="Picture 1">
            <a:extLst>
              <a:ext uri="{FF2B5EF4-FFF2-40B4-BE49-F238E27FC236}">
                <a16:creationId xmlns:a16="http://schemas.microsoft.com/office/drawing/2014/main" id="{28AEDA6C-4E89-1B60-04D5-1D7334C24153}"/>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846503" y="179339"/>
            <a:ext cx="1964498" cy="9331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92375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CBC084-9038-0FA5-E89B-B6E3BC4C9EE0}"/>
              </a:ext>
            </a:extLst>
          </p:cNvPr>
          <p:cNvSpPr>
            <a:spLocks noGrp="1"/>
          </p:cNvSpPr>
          <p:nvPr>
            <p:ph type="title"/>
          </p:nvPr>
        </p:nvSpPr>
        <p:spPr/>
        <p:txBody>
          <a:bodyPr>
            <a:normAutofit/>
          </a:bodyPr>
          <a:lstStyle/>
          <a:p>
            <a:r>
              <a:rPr lang="en-US" sz="4800" dirty="0"/>
              <a:t>Questions and Discussion about MyBrief CBT for Depression</a:t>
            </a:r>
          </a:p>
        </p:txBody>
      </p:sp>
      <p:sp>
        <p:nvSpPr>
          <p:cNvPr id="5" name="Text Placeholder 4">
            <a:extLst>
              <a:ext uri="{FF2B5EF4-FFF2-40B4-BE49-F238E27FC236}">
                <a16:creationId xmlns:a16="http://schemas.microsoft.com/office/drawing/2014/main" id="{233BE6FD-8C47-6012-F897-D9B5E4874C65}"/>
              </a:ext>
            </a:extLst>
          </p:cNvPr>
          <p:cNvSpPr>
            <a:spLocks noGrp="1"/>
          </p:cNvSpPr>
          <p:nvPr>
            <p:ph type="body" idx="1"/>
          </p:nvPr>
        </p:nvSpPr>
        <p:spPr/>
        <p:txBody>
          <a:bodyPr/>
          <a:lstStyle/>
          <a:p>
            <a:endParaRPr lang="en-US"/>
          </a:p>
        </p:txBody>
      </p:sp>
      <p:pic>
        <p:nvPicPr>
          <p:cNvPr id="7" name="Picture 1">
            <a:extLst>
              <a:ext uri="{FF2B5EF4-FFF2-40B4-BE49-F238E27FC236}">
                <a16:creationId xmlns:a16="http://schemas.microsoft.com/office/drawing/2014/main" id="{B9705B03-ADA8-D786-A790-24E5123D547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908496" y="892261"/>
            <a:ext cx="1964498" cy="93313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000611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DA25AF-50AD-47EB-B0FE-A0CECB5B5656}"/>
              </a:ext>
            </a:extLst>
          </p:cNvPr>
          <p:cNvSpPr>
            <a:spLocks noGrp="1"/>
          </p:cNvSpPr>
          <p:nvPr>
            <p:ph type="title"/>
          </p:nvPr>
        </p:nvSpPr>
        <p:spPr>
          <a:xfrm>
            <a:off x="838200" y="-125413"/>
            <a:ext cx="10515600" cy="1325563"/>
          </a:xfrm>
        </p:spPr>
        <p:txBody>
          <a:bodyPr>
            <a:normAutofit/>
          </a:bodyPr>
          <a:lstStyle/>
          <a:p>
            <a:pPr algn="ctr"/>
            <a:r>
              <a:rPr lang="en-US" sz="4000" b="1" dirty="0">
                <a:latin typeface="+mn-lt"/>
              </a:rPr>
              <a:t>Related CBT Resources</a:t>
            </a:r>
          </a:p>
        </p:txBody>
      </p:sp>
      <p:graphicFrame>
        <p:nvGraphicFramePr>
          <p:cNvPr id="6" name="Content Placeholder 5">
            <a:extLst>
              <a:ext uri="{FF2B5EF4-FFF2-40B4-BE49-F238E27FC236}">
                <a16:creationId xmlns:a16="http://schemas.microsoft.com/office/drawing/2014/main" id="{74E602B3-1B73-C3D8-46A9-6E908A2F3209}"/>
              </a:ext>
            </a:extLst>
          </p:cNvPr>
          <p:cNvGraphicFramePr>
            <a:graphicFrameLocks noGrp="1"/>
          </p:cNvGraphicFramePr>
          <p:nvPr>
            <p:ph idx="4294967295"/>
            <p:extLst>
              <p:ext uri="{D42A27DB-BD31-4B8C-83A1-F6EECF244321}">
                <p14:modId xmlns:p14="http://schemas.microsoft.com/office/powerpoint/2010/main" val="3304636761"/>
              </p:ext>
            </p:extLst>
          </p:nvPr>
        </p:nvGraphicFramePr>
        <p:xfrm>
          <a:off x="330039" y="931781"/>
          <a:ext cx="11486638" cy="5852635"/>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3131183623"/>
                    </a:ext>
                  </a:extLst>
                </a:gridCol>
                <a:gridCol w="3444240">
                  <a:extLst>
                    <a:ext uri="{9D8B030D-6E8A-4147-A177-3AD203B41FA5}">
                      <a16:colId xmlns:a16="http://schemas.microsoft.com/office/drawing/2014/main" val="2870311265"/>
                    </a:ext>
                  </a:extLst>
                </a:gridCol>
                <a:gridCol w="1783080">
                  <a:extLst>
                    <a:ext uri="{9D8B030D-6E8A-4147-A177-3AD203B41FA5}">
                      <a16:colId xmlns:a16="http://schemas.microsoft.com/office/drawing/2014/main" val="89544486"/>
                    </a:ext>
                  </a:extLst>
                </a:gridCol>
                <a:gridCol w="2788920">
                  <a:extLst>
                    <a:ext uri="{9D8B030D-6E8A-4147-A177-3AD203B41FA5}">
                      <a16:colId xmlns:a16="http://schemas.microsoft.com/office/drawing/2014/main" val="1590260454"/>
                    </a:ext>
                  </a:extLst>
                </a:gridCol>
                <a:gridCol w="1946398">
                  <a:extLst>
                    <a:ext uri="{9D8B030D-6E8A-4147-A177-3AD203B41FA5}">
                      <a16:colId xmlns:a16="http://schemas.microsoft.com/office/drawing/2014/main" val="1896650888"/>
                    </a:ext>
                  </a:extLst>
                </a:gridCol>
              </a:tblGrid>
              <a:tr h="352468">
                <a:tc>
                  <a:txBody>
                    <a:bodyPr/>
                    <a:lstStyle/>
                    <a:p>
                      <a:endParaRPr lang="en-US" dirty="0"/>
                    </a:p>
                  </a:txBody>
                  <a:tcPr/>
                </a:tc>
                <a:tc>
                  <a:txBody>
                    <a:bodyPr/>
                    <a:lstStyle/>
                    <a:p>
                      <a:pPr algn="ctr"/>
                      <a:r>
                        <a:rPr lang="en-US" dirty="0"/>
                        <a:t>Topic</a:t>
                      </a:r>
                    </a:p>
                  </a:txBody>
                  <a:tcPr/>
                </a:tc>
                <a:tc>
                  <a:txBody>
                    <a:bodyPr/>
                    <a:lstStyle/>
                    <a:p>
                      <a:pPr algn="ctr"/>
                      <a:r>
                        <a:rPr lang="en-US" dirty="0"/>
                        <a:t>Authors </a:t>
                      </a:r>
                    </a:p>
                  </a:txBody>
                  <a:tcPr/>
                </a:tc>
                <a:tc>
                  <a:txBody>
                    <a:bodyPr/>
                    <a:lstStyle/>
                    <a:p>
                      <a:pPr algn="ctr"/>
                      <a:r>
                        <a:rPr lang="en-US" dirty="0"/>
                        <a:t>Resources Available</a:t>
                      </a:r>
                    </a:p>
                  </a:txBody>
                  <a:tcPr/>
                </a:tc>
                <a:tc>
                  <a:txBody>
                    <a:bodyPr/>
                    <a:lstStyle/>
                    <a:p>
                      <a:endParaRPr lang="en-US" dirty="0"/>
                    </a:p>
                  </a:txBody>
                  <a:tcPr/>
                </a:tc>
                <a:extLst>
                  <a:ext uri="{0D108BD9-81ED-4DB2-BD59-A6C34878D82A}">
                    <a16:rowId xmlns:a16="http://schemas.microsoft.com/office/drawing/2014/main" val="3493415125"/>
                  </a:ext>
                </a:extLst>
              </a:tr>
              <a:tr h="1850455">
                <a:tc>
                  <a:txBody>
                    <a:bodyPr/>
                    <a:lstStyle/>
                    <a:p>
                      <a:endParaRPr lang="en-US" dirty="0"/>
                    </a:p>
                  </a:txBody>
                  <a:tcPr/>
                </a:tc>
                <a:tc>
                  <a:txBody>
                    <a:bodyPr/>
                    <a:lstStyle/>
                    <a:p>
                      <a:pPr algn="ctr"/>
                      <a:endParaRPr lang="en-US" sz="2000" dirty="0"/>
                    </a:p>
                    <a:p>
                      <a:pPr algn="ctr"/>
                      <a:endParaRPr lang="en-US" sz="2000" dirty="0"/>
                    </a:p>
                    <a:p>
                      <a:pPr algn="ctr"/>
                      <a:r>
                        <a:rPr lang="en-US" sz="2000" dirty="0"/>
                        <a:t>“A Provider’s Guide to Brief Cognitive Behavioral Therapy”</a:t>
                      </a:r>
                    </a:p>
                    <a:p>
                      <a:pPr algn="ctr"/>
                      <a:endParaRPr lang="en-US" sz="2000" dirty="0"/>
                    </a:p>
                    <a:p>
                      <a:pPr algn="ctr"/>
                      <a:endParaRPr lang="en-US" sz="2000" dirty="0"/>
                    </a:p>
                  </a:txBody>
                  <a:tcPr anchor="ctr" anchorCtr="1"/>
                </a:tc>
                <a:tc>
                  <a:txBody>
                    <a:bodyPr/>
                    <a:lstStyle/>
                    <a:p>
                      <a:pPr algn="ctr"/>
                      <a:r>
                        <a:rPr lang="en-US" sz="1800" dirty="0"/>
                        <a:t>Cully, Dawson, Hamer, Tharp</a:t>
                      </a:r>
                    </a:p>
                    <a:p>
                      <a:pPr algn="ctr"/>
                      <a:r>
                        <a:rPr lang="en-US" sz="1800" dirty="0"/>
                        <a:t>2021</a:t>
                      </a:r>
                    </a:p>
                  </a:txBody>
                  <a:tcPr anchor="ctr" anchorCtr="1"/>
                </a:tc>
                <a:tc>
                  <a:txBody>
                    <a:bodyPr/>
                    <a:lstStyle/>
                    <a:p>
                      <a:pPr algn="ctr"/>
                      <a:r>
                        <a:rPr lang="en-US" sz="2000" dirty="0"/>
                        <a:t>Provider Manual</a:t>
                      </a:r>
                    </a:p>
                    <a:p>
                      <a:pPr algn="ctr"/>
                      <a:r>
                        <a:rPr lang="en-US" sz="2000" dirty="0"/>
                        <a:t>Patient Worksheets</a:t>
                      </a:r>
                    </a:p>
                  </a:txBody>
                  <a:tcPr anchor="ctr" anchorCtr="1"/>
                </a:tc>
                <a:tc>
                  <a:txBody>
                    <a:bodyPr/>
                    <a:lstStyle/>
                    <a:p>
                      <a:pPr algn="ctr"/>
                      <a:endParaRPr lang="en-US" sz="1600" dirty="0"/>
                    </a:p>
                  </a:txBody>
                  <a:tcPr anchor="ctr" anchorCtr="1"/>
                </a:tc>
                <a:extLst>
                  <a:ext uri="{0D108BD9-81ED-4DB2-BD59-A6C34878D82A}">
                    <a16:rowId xmlns:a16="http://schemas.microsoft.com/office/drawing/2014/main" val="3518089227"/>
                  </a:ext>
                </a:extLst>
              </a:tr>
              <a:tr h="1556732">
                <a:tc>
                  <a:txBody>
                    <a:bodyPr/>
                    <a:lstStyle/>
                    <a:p>
                      <a:endParaRPr lang="en-US" dirty="0"/>
                    </a:p>
                  </a:txBody>
                  <a:tcPr/>
                </a:tc>
                <a:tc>
                  <a:txBody>
                    <a:bodyPr/>
                    <a:lstStyle/>
                    <a:p>
                      <a:endParaRPr lang="en-US" sz="2000" dirty="0"/>
                    </a:p>
                    <a:p>
                      <a:r>
                        <a:rPr lang="en-US" sz="2000" dirty="0"/>
                        <a:t>“Living with Purpose: A Guide to Getting More Out of Each Day”</a:t>
                      </a:r>
                    </a:p>
                    <a:p>
                      <a:endParaRPr lang="en-US" sz="2000" dirty="0"/>
                    </a:p>
                  </a:txBody>
                  <a:tcPr anchor="ctr" anchorCtr="1"/>
                </a:tc>
                <a:tc>
                  <a:txBody>
                    <a:bodyPr/>
                    <a:lstStyle/>
                    <a:p>
                      <a:pPr algn="ctr"/>
                      <a:r>
                        <a:rPr lang="en-US" sz="1800" dirty="0"/>
                        <a:t>Hundt, Armento, Cully 2023</a:t>
                      </a:r>
                    </a:p>
                  </a:txBody>
                  <a:tcPr anchor="ctr" anchorCtr="1"/>
                </a:tc>
                <a:tc>
                  <a:txBody>
                    <a:bodyPr/>
                    <a:lstStyle/>
                    <a:p>
                      <a:r>
                        <a:rPr lang="en-US" sz="2000" dirty="0"/>
                        <a:t>Provider Manual</a:t>
                      </a:r>
                    </a:p>
                  </a:txBody>
                  <a:tcPr anchor="ctr" anchorCtr="1"/>
                </a:tc>
                <a:tc>
                  <a:txBody>
                    <a:bodyPr/>
                    <a:lstStyle/>
                    <a:p>
                      <a:endParaRPr lang="en-US" sz="2000" dirty="0"/>
                    </a:p>
                  </a:txBody>
                  <a:tcPr anchor="ctr" anchorCtr="1"/>
                </a:tc>
                <a:extLst>
                  <a:ext uri="{0D108BD9-81ED-4DB2-BD59-A6C34878D82A}">
                    <a16:rowId xmlns:a16="http://schemas.microsoft.com/office/drawing/2014/main" val="2809996972"/>
                  </a:ext>
                </a:extLst>
              </a:tr>
              <a:tr h="1951195">
                <a:tc>
                  <a:txBody>
                    <a:bodyPr/>
                    <a:lstStyle/>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“Calmer Life”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t>Guided-self help for older adults with anxiety.</a:t>
                      </a:r>
                    </a:p>
                  </a:txBody>
                  <a:tcPr anchor="ctr" anchorCtr="1"/>
                </a:tc>
                <a:tc>
                  <a:txBody>
                    <a:bodyPr/>
                    <a:lstStyle/>
                    <a:p>
                      <a:pPr algn="ctr"/>
                      <a:r>
                        <a:rPr lang="en-US" sz="1800" dirty="0"/>
                        <a:t>Plasencia, Gonzalez, Donis, Lee, Cully</a:t>
                      </a:r>
                    </a:p>
                    <a:p>
                      <a:pPr algn="ctr"/>
                      <a:r>
                        <a:rPr lang="en-US" sz="1800" dirty="0"/>
                        <a:t>2024</a:t>
                      </a:r>
                      <a:endParaRPr lang="en-US" sz="2000" dirty="0"/>
                    </a:p>
                  </a:txBody>
                  <a:tcPr anchor="ctr" anchorCtr="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Provider Manuals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Patient Workbook</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dirty="0"/>
                    </a:p>
                  </a:txBody>
                  <a:tcPr anchor="ctr" anchorCtr="1"/>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hlinkClick r:id="rId4"/>
                        </a:rPr>
                        <a:t>https://www.mirecc.va.gov/MIRECC/VISN16/updated-calmer-life-program-cbt-anxiety.asp</a:t>
                      </a:r>
                      <a:endParaRPr lang="en-US" sz="16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dirty="0"/>
                    </a:p>
                  </a:txBody>
                  <a:tcPr anchor="ctr" anchorCtr="1"/>
                </a:tc>
                <a:extLst>
                  <a:ext uri="{0D108BD9-81ED-4DB2-BD59-A6C34878D82A}">
                    <a16:rowId xmlns:a16="http://schemas.microsoft.com/office/drawing/2014/main" val="2615410723"/>
                  </a:ext>
                </a:extLst>
              </a:tr>
            </a:tbl>
          </a:graphicData>
        </a:graphic>
      </p:graphicFrame>
      <p:pic>
        <p:nvPicPr>
          <p:cNvPr id="11" name="Picture 10">
            <a:extLst>
              <a:ext uri="{FF2B5EF4-FFF2-40B4-BE49-F238E27FC236}">
                <a16:creationId xmlns:a16="http://schemas.microsoft.com/office/drawing/2014/main" id="{39E5FEE6-2947-EE44-45A5-352AE5C1B45B}"/>
              </a:ext>
            </a:extLst>
          </p:cNvPr>
          <p:cNvPicPr>
            <a:picLocks noChangeAspect="1"/>
          </p:cNvPicPr>
          <p:nvPr/>
        </p:nvPicPr>
        <p:blipFill>
          <a:blip r:embed="rId5"/>
          <a:stretch>
            <a:fillRect/>
          </a:stretch>
        </p:blipFill>
        <p:spPr>
          <a:xfrm>
            <a:off x="543642" y="1579104"/>
            <a:ext cx="1023121" cy="1325563"/>
          </a:xfrm>
          <a:prstGeom prst="rect">
            <a:avLst/>
          </a:prstGeom>
        </p:spPr>
      </p:pic>
      <p:pic>
        <p:nvPicPr>
          <p:cNvPr id="13" name="Picture 12">
            <a:extLst>
              <a:ext uri="{FF2B5EF4-FFF2-40B4-BE49-F238E27FC236}">
                <a16:creationId xmlns:a16="http://schemas.microsoft.com/office/drawing/2014/main" id="{9CE4AE1F-61D7-0DDC-0470-E46B21424E65}"/>
              </a:ext>
            </a:extLst>
          </p:cNvPr>
          <p:cNvPicPr>
            <a:picLocks noChangeAspect="1"/>
          </p:cNvPicPr>
          <p:nvPr/>
        </p:nvPicPr>
        <p:blipFill>
          <a:blip r:embed="rId6"/>
          <a:stretch>
            <a:fillRect/>
          </a:stretch>
        </p:blipFill>
        <p:spPr>
          <a:xfrm>
            <a:off x="456280" y="3429000"/>
            <a:ext cx="1110483" cy="1393235"/>
          </a:xfrm>
          <a:prstGeom prst="rect">
            <a:avLst/>
          </a:prstGeom>
        </p:spPr>
      </p:pic>
      <p:pic>
        <p:nvPicPr>
          <p:cNvPr id="15" name="Picture 14">
            <a:extLst>
              <a:ext uri="{FF2B5EF4-FFF2-40B4-BE49-F238E27FC236}">
                <a16:creationId xmlns:a16="http://schemas.microsoft.com/office/drawing/2014/main" id="{7DD8C296-431D-43E3-48BB-D1F73F15B71A}"/>
              </a:ext>
            </a:extLst>
          </p:cNvPr>
          <p:cNvPicPr>
            <a:picLocks noChangeAspect="1"/>
          </p:cNvPicPr>
          <p:nvPr/>
        </p:nvPicPr>
        <p:blipFill>
          <a:blip r:embed="rId7"/>
          <a:stretch>
            <a:fillRect/>
          </a:stretch>
        </p:blipFill>
        <p:spPr>
          <a:xfrm>
            <a:off x="375323" y="5048952"/>
            <a:ext cx="1191440" cy="1593678"/>
          </a:xfrm>
          <a:prstGeom prst="rect">
            <a:avLst/>
          </a:prstGeom>
        </p:spPr>
      </p:pic>
      <p:pic>
        <p:nvPicPr>
          <p:cNvPr id="18" name="Picture 17">
            <a:extLst>
              <a:ext uri="{FF2B5EF4-FFF2-40B4-BE49-F238E27FC236}">
                <a16:creationId xmlns:a16="http://schemas.microsoft.com/office/drawing/2014/main" id="{AFAC0633-8A90-FDD3-4049-B121D1DC9C50}"/>
              </a:ext>
            </a:extLst>
          </p:cNvPr>
          <p:cNvPicPr>
            <a:picLocks noChangeAspect="1"/>
          </p:cNvPicPr>
          <p:nvPr/>
        </p:nvPicPr>
        <p:blipFill>
          <a:blip r:embed="rId8"/>
          <a:stretch>
            <a:fillRect/>
          </a:stretch>
        </p:blipFill>
        <p:spPr>
          <a:xfrm>
            <a:off x="10307097" y="1579104"/>
            <a:ext cx="1268966" cy="1356480"/>
          </a:xfrm>
          <a:prstGeom prst="rect">
            <a:avLst/>
          </a:prstGeom>
        </p:spPr>
      </p:pic>
      <p:pic>
        <p:nvPicPr>
          <p:cNvPr id="21" name="Picture 20">
            <a:extLst>
              <a:ext uri="{FF2B5EF4-FFF2-40B4-BE49-F238E27FC236}">
                <a16:creationId xmlns:a16="http://schemas.microsoft.com/office/drawing/2014/main" id="{696A4457-BD95-E1D1-F0F0-01ADA9CB22EE}"/>
              </a:ext>
            </a:extLst>
          </p:cNvPr>
          <p:cNvPicPr>
            <a:picLocks noChangeAspect="1"/>
          </p:cNvPicPr>
          <p:nvPr/>
        </p:nvPicPr>
        <p:blipFill>
          <a:blip r:embed="rId9"/>
          <a:stretch>
            <a:fillRect/>
          </a:stretch>
        </p:blipFill>
        <p:spPr>
          <a:xfrm>
            <a:off x="10307097" y="3402726"/>
            <a:ext cx="1268966" cy="1252697"/>
          </a:xfrm>
          <a:prstGeom prst="rect">
            <a:avLst/>
          </a:prstGeom>
        </p:spPr>
      </p:pic>
      <p:pic>
        <p:nvPicPr>
          <p:cNvPr id="3" name="Picture 2" descr="SCMIRECC Logo">
            <a:extLst>
              <a:ext uri="{FF2B5EF4-FFF2-40B4-BE49-F238E27FC236}">
                <a16:creationId xmlns:a16="http://schemas.microsoft.com/office/drawing/2014/main" id="{D2BF2C08-87F6-BC93-E27B-F043633E8A1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378877" y="115927"/>
            <a:ext cx="2483084" cy="697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761603"/>
      </p:ext>
    </p:extLst>
  </p:cSld>
  <p:clrMapOvr>
    <a:masterClrMapping/>
  </p:clrMapOvr>
  <p:extLst>
    <p:ext uri="{6950BFC3-D8DA-4A85-94F7-54DA5524770B}">
      <p188:commentRel xmlns:p188="http://schemas.microsoft.com/office/powerpoint/2018/8/main" r:id="rId3"/>
    </p:ext>
  </p:extLs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4F21E4-5306-E3D1-839E-16C88317DEE8}"/>
              </a:ext>
            </a:extLst>
          </p:cNvPr>
          <p:cNvSpPr>
            <a:spLocks noGrp="1"/>
          </p:cNvSpPr>
          <p:nvPr>
            <p:ph type="title"/>
          </p:nvPr>
        </p:nvSpPr>
        <p:spPr>
          <a:xfrm>
            <a:off x="713232" y="1135908"/>
            <a:ext cx="5291328" cy="1454051"/>
          </a:xfrm>
        </p:spPr>
        <p:txBody>
          <a:bodyPr>
            <a:normAutofit/>
          </a:bodyPr>
          <a:lstStyle/>
          <a:p>
            <a:r>
              <a:rPr lang="en-US" sz="3600" b="1" dirty="0"/>
              <a:t>Wrap Up and Discussion</a:t>
            </a:r>
          </a:p>
        </p:txBody>
      </p:sp>
      <p:sp>
        <p:nvSpPr>
          <p:cNvPr id="3" name="Content Placeholder 2">
            <a:extLst>
              <a:ext uri="{FF2B5EF4-FFF2-40B4-BE49-F238E27FC236}">
                <a16:creationId xmlns:a16="http://schemas.microsoft.com/office/drawing/2014/main" id="{097B003D-E898-5612-3BD9-AFF7B7D6D877}"/>
              </a:ext>
            </a:extLst>
          </p:cNvPr>
          <p:cNvSpPr>
            <a:spLocks noGrp="1"/>
          </p:cNvSpPr>
          <p:nvPr>
            <p:ph idx="1"/>
          </p:nvPr>
        </p:nvSpPr>
        <p:spPr>
          <a:xfrm>
            <a:off x="731078" y="4268042"/>
            <a:ext cx="4765949" cy="3353476"/>
          </a:xfrm>
        </p:spPr>
        <p:txBody>
          <a:bodyPr anchor="t">
            <a:normAutofit/>
          </a:bodyPr>
          <a:lstStyle/>
          <a:p>
            <a:pPr marL="0" indent="0">
              <a:lnSpc>
                <a:spcPct val="100000"/>
              </a:lnSpc>
              <a:spcBef>
                <a:spcPts val="0"/>
              </a:spcBef>
              <a:buNone/>
            </a:pPr>
            <a:r>
              <a:rPr lang="en-US" sz="2400" dirty="0">
                <a:solidFill>
                  <a:schemeClr val="tx1">
                    <a:lumMod val="65000"/>
                    <a:lumOff val="35000"/>
                  </a:schemeClr>
                </a:solidFill>
              </a:rPr>
              <a:t>Jeffrey Cully, PhD</a:t>
            </a:r>
          </a:p>
          <a:p>
            <a:pPr marL="0" indent="0">
              <a:lnSpc>
                <a:spcPct val="100000"/>
              </a:lnSpc>
              <a:spcBef>
                <a:spcPts val="0"/>
              </a:spcBef>
              <a:buNone/>
            </a:pPr>
            <a:r>
              <a:rPr lang="en-US" sz="2000" dirty="0">
                <a:solidFill>
                  <a:schemeClr val="tx1">
                    <a:lumMod val="65000"/>
                    <a:lumOff val="35000"/>
                  </a:schemeClr>
                </a:solidFill>
                <a:hlinkClick r:id="rId3"/>
              </a:rPr>
              <a:t>Jeffrey.cully@va.gov</a:t>
            </a:r>
            <a:endParaRPr lang="en-US" sz="2000" dirty="0">
              <a:solidFill>
                <a:schemeClr val="tx1">
                  <a:lumMod val="65000"/>
                  <a:lumOff val="35000"/>
                </a:schemeClr>
              </a:solidFill>
            </a:endParaRPr>
          </a:p>
          <a:p>
            <a:pPr marL="0" indent="0">
              <a:lnSpc>
                <a:spcPct val="100000"/>
              </a:lnSpc>
              <a:spcBef>
                <a:spcPts val="0"/>
              </a:spcBef>
              <a:buNone/>
            </a:pPr>
            <a:r>
              <a:rPr lang="en-US" sz="2000" dirty="0">
                <a:solidFill>
                  <a:schemeClr val="tx1">
                    <a:lumMod val="65000"/>
                    <a:lumOff val="35000"/>
                  </a:schemeClr>
                </a:solidFill>
                <a:hlinkClick r:id="rId4"/>
              </a:rPr>
              <a:t>jcully@bcm.edu</a:t>
            </a:r>
            <a:endParaRPr lang="en-US" sz="2000" dirty="0">
              <a:solidFill>
                <a:schemeClr val="tx1">
                  <a:lumMod val="65000"/>
                  <a:lumOff val="35000"/>
                </a:schemeClr>
              </a:solidFill>
            </a:endParaRPr>
          </a:p>
          <a:p>
            <a:pPr marL="0" indent="0">
              <a:lnSpc>
                <a:spcPct val="100000"/>
              </a:lnSpc>
              <a:spcBef>
                <a:spcPts val="0"/>
              </a:spcBef>
              <a:buNone/>
            </a:pPr>
            <a:endParaRPr lang="en-US" sz="2000" dirty="0">
              <a:solidFill>
                <a:schemeClr val="tx1">
                  <a:lumMod val="65000"/>
                  <a:lumOff val="35000"/>
                </a:schemeClr>
              </a:solidFill>
            </a:endParaRPr>
          </a:p>
          <a:p>
            <a:pPr marL="0" indent="0">
              <a:buNone/>
            </a:pPr>
            <a:endParaRPr lang="en-US" sz="1800" dirty="0">
              <a:solidFill>
                <a:schemeClr val="tx2"/>
              </a:solidFill>
            </a:endParaRPr>
          </a:p>
        </p:txBody>
      </p:sp>
      <p:grpSp>
        <p:nvGrpSpPr>
          <p:cNvPr id="28" name="Group 27">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29" name="Freeform: Shape 28">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reeform: Shape 31">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2" descr="SCMIRECC Logo">
            <a:extLst>
              <a:ext uri="{FF2B5EF4-FFF2-40B4-BE49-F238E27FC236}">
                <a16:creationId xmlns:a16="http://schemas.microsoft.com/office/drawing/2014/main" id="{381EF68F-4EF5-C47B-2203-8681FAD10F4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077" y="5637547"/>
            <a:ext cx="3426516" cy="962406"/>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4">
            <a:extLst>
              <a:ext uri="{FF2B5EF4-FFF2-40B4-BE49-F238E27FC236}">
                <a16:creationId xmlns:a16="http://schemas.microsoft.com/office/drawing/2014/main" id="{C561A0ED-6230-C1CE-525D-E8444AEA9D5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55353" y="4518015"/>
            <a:ext cx="1814496" cy="181449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
            <a:extLst>
              <a:ext uri="{FF2B5EF4-FFF2-40B4-BE49-F238E27FC236}">
                <a16:creationId xmlns:a16="http://schemas.microsoft.com/office/drawing/2014/main" id="{CC2B9C1B-4770-8C8C-DF43-8E4B719D6550}"/>
              </a:ext>
            </a:extLst>
          </p:cNvPr>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a:off x="7956626" y="2700668"/>
            <a:ext cx="2611950" cy="12406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D2DBE239-09FA-B96A-9304-BE15B4CA0FC6}"/>
              </a:ext>
            </a:extLst>
          </p:cNvPr>
          <p:cNvSpPr txBox="1"/>
          <p:nvPr/>
        </p:nvSpPr>
        <p:spPr>
          <a:xfrm>
            <a:off x="6824191" y="4117905"/>
            <a:ext cx="6098582" cy="400110"/>
          </a:xfrm>
          <a:prstGeom prst="rect">
            <a:avLst/>
          </a:prstGeom>
          <a:noFill/>
        </p:spPr>
        <p:txBody>
          <a:bodyPr wrap="square">
            <a:spAutoFit/>
          </a:bodyPr>
          <a:lstStyle/>
          <a:p>
            <a:pPr marL="0" indent="0">
              <a:buNone/>
            </a:pPr>
            <a:r>
              <a:rPr lang="en-US" sz="2000" i="1" dirty="0">
                <a:hlinkClick r:id="rId8"/>
              </a:rPr>
              <a:t>https://www.mirecc.va.gov/visn16/mybriefcbt.asp</a:t>
            </a:r>
            <a:endParaRPr lang="en-US" sz="2000" i="1" dirty="0"/>
          </a:p>
        </p:txBody>
      </p:sp>
      <p:sp>
        <p:nvSpPr>
          <p:cNvPr id="7" name="TextBox 6">
            <a:extLst>
              <a:ext uri="{FF2B5EF4-FFF2-40B4-BE49-F238E27FC236}">
                <a16:creationId xmlns:a16="http://schemas.microsoft.com/office/drawing/2014/main" id="{2E6D0CA5-098E-D82F-13D5-AB86B4F8DF8D}"/>
              </a:ext>
            </a:extLst>
          </p:cNvPr>
          <p:cNvSpPr txBox="1"/>
          <p:nvPr/>
        </p:nvSpPr>
        <p:spPr>
          <a:xfrm>
            <a:off x="231058" y="3495034"/>
            <a:ext cx="6459792" cy="461665"/>
          </a:xfrm>
          <a:prstGeom prst="rect">
            <a:avLst/>
          </a:prstGeom>
          <a:noFill/>
        </p:spPr>
        <p:txBody>
          <a:bodyPr wrap="square">
            <a:spAutoFit/>
          </a:bodyPr>
          <a:lstStyle/>
          <a:p>
            <a:pPr lvl="1"/>
            <a:r>
              <a:rPr lang="en-US" sz="2400" dirty="0">
                <a:hlinkClick r:id="rId9"/>
              </a:rPr>
              <a:t>VHAHOUmybriefCBT_NRT@va.gov</a:t>
            </a:r>
            <a:endParaRPr lang="en-US" sz="2400" dirty="0"/>
          </a:p>
        </p:txBody>
      </p:sp>
    </p:spTree>
    <p:extLst>
      <p:ext uri="{BB962C8B-B14F-4D97-AF65-F5344CB8AC3E}">
        <p14:creationId xmlns:p14="http://schemas.microsoft.com/office/powerpoint/2010/main" val="14265898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00A6E-B94D-A0A0-89F8-DA62476D906E}"/>
              </a:ext>
            </a:extLst>
          </p:cNvPr>
          <p:cNvSpPr>
            <a:spLocks noGrp="1"/>
          </p:cNvSpPr>
          <p:nvPr>
            <p:ph type="title"/>
          </p:nvPr>
        </p:nvSpPr>
        <p:spPr/>
        <p:txBody>
          <a:bodyPr/>
          <a:lstStyle/>
          <a:p>
            <a:r>
              <a:rPr lang="en-US" dirty="0" err="1"/>
              <a:t>MyBrief</a:t>
            </a:r>
            <a:r>
              <a:rPr lang="en-US" dirty="0"/>
              <a:t> CBT Primary References</a:t>
            </a:r>
          </a:p>
        </p:txBody>
      </p:sp>
      <p:sp>
        <p:nvSpPr>
          <p:cNvPr id="3" name="Content Placeholder 2">
            <a:extLst>
              <a:ext uri="{FF2B5EF4-FFF2-40B4-BE49-F238E27FC236}">
                <a16:creationId xmlns:a16="http://schemas.microsoft.com/office/drawing/2014/main" id="{A4C603A2-356A-D244-A358-CE76AABB3574}"/>
              </a:ext>
            </a:extLst>
          </p:cNvPr>
          <p:cNvSpPr>
            <a:spLocks noGrp="1"/>
          </p:cNvSpPr>
          <p:nvPr>
            <p:ph idx="1"/>
          </p:nvPr>
        </p:nvSpPr>
        <p:spPr/>
        <p:txBody>
          <a:bodyPr/>
          <a:lstStyle/>
          <a:p>
            <a:r>
              <a:rPr lang="en-US" sz="1800" dirty="0">
                <a:effectLst/>
                <a:latin typeface="Times New Roman" panose="02020603050405020304" pitchFamily="18" charset="0"/>
                <a:ea typeface="Times New Roman" panose="02020603050405020304" pitchFamily="18" charset="0"/>
              </a:rPr>
              <a:t>Cully JA, Hundt NE, Fletcher T, Sansgiry S, Zeno D, Kauth MR, Kunik ME, Sorocco K. (2023). Brief cognitive-behavioral therapy for depression in community clinics: a hybrid effectiveness-implementation trial. Psychiatric Services, 75 (3), 237-245. </a:t>
            </a:r>
            <a:r>
              <a:rPr lang="en-US" sz="1800" dirty="0" err="1">
                <a:effectLst/>
                <a:latin typeface="Times New Roman" panose="02020603050405020304" pitchFamily="18" charset="0"/>
                <a:ea typeface="Times New Roman" panose="02020603050405020304" pitchFamily="18" charset="0"/>
              </a:rPr>
              <a:t>doi</a:t>
            </a:r>
            <a:r>
              <a:rPr lang="en-US" sz="1800" dirty="0">
                <a:effectLst/>
                <a:latin typeface="Times New Roman" panose="02020603050405020304" pitchFamily="18" charset="0"/>
                <a:ea typeface="Times New Roman" panose="02020603050405020304" pitchFamily="18" charset="0"/>
              </a:rPr>
              <a:t>: 10.1176/appi.ps202205982.</a:t>
            </a:r>
          </a:p>
          <a:p>
            <a:r>
              <a:rPr lang="en-US" sz="1800" dirty="0">
                <a:effectLst/>
                <a:latin typeface="Times New Roman" panose="02020603050405020304" pitchFamily="18" charset="0"/>
                <a:ea typeface="Times New Roman" panose="02020603050405020304" pitchFamily="18" charset="0"/>
              </a:rPr>
              <a:t>Ecker AH, Johnson A, Sansgiry S, Fletcher TL, Hundt N, Petersen NJ, Sweeney AC, Chaison AD, York-Ward KM, Kauth MR, Kunik ME, Cully JA (Jun 2019). Brief cognitive behavioral therapy reduces suicidal ideation in veterans with chronic illnesses. General Hospital Psychiatry, 58, 27-32. </a:t>
            </a:r>
          </a:p>
          <a:p>
            <a:r>
              <a:rPr lang="en-US" sz="1800" dirty="0">
                <a:effectLst/>
                <a:latin typeface="Times New Roman" panose="02020603050405020304" pitchFamily="18" charset="0"/>
                <a:ea typeface="Times New Roman" panose="02020603050405020304" pitchFamily="18" charset="0"/>
              </a:rPr>
              <a:t>Cully JA, Stanley MA, Petersen NJ, Hundt NE, Kauth MR, Naik AD, Sorocco K, Sansgiry S, Zeno D, Kunik ME. Brief cognitive behavioral therapy for medically ill patients in primary care: a randomized clinical trial. Journal of General Internal Medicine, 2017, 32 (9): 1014-1024.</a:t>
            </a:r>
          </a:p>
          <a:p>
            <a:endParaRPr lang="en-US" dirty="0"/>
          </a:p>
        </p:txBody>
      </p:sp>
      <p:pic>
        <p:nvPicPr>
          <p:cNvPr id="5" name="Picture 1">
            <a:extLst>
              <a:ext uri="{FF2B5EF4-FFF2-40B4-BE49-F238E27FC236}">
                <a16:creationId xmlns:a16="http://schemas.microsoft.com/office/drawing/2014/main" id="{00FA0A7C-A642-5F38-5C3B-15A6FB5F9D8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510694" y="230188"/>
            <a:ext cx="2158262" cy="10251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80912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11497</TotalTime>
  <Words>1713</Words>
  <Application>Microsoft Office PowerPoint</Application>
  <PresentationFormat>Widescreen</PresentationFormat>
  <Paragraphs>300</Paragraphs>
  <Slides>36</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Calibri</vt:lpstr>
      <vt:lpstr>Calibri Light</vt:lpstr>
      <vt:lpstr>Cambria</vt:lpstr>
      <vt:lpstr>Times New Roman</vt:lpstr>
      <vt:lpstr>Office Theme</vt:lpstr>
      <vt:lpstr>Improving Access to Evidence-Based Psychotherapies MyBrief CBT for Depression Program  </vt:lpstr>
      <vt:lpstr>Objectives</vt:lpstr>
      <vt:lpstr>Psychotherapy for Depression</vt:lpstr>
      <vt:lpstr>Evidence for Brief Cognitive Behavioral Therapy</vt:lpstr>
      <vt:lpstr>MyBrief CBT:  Development and Testing</vt:lpstr>
      <vt:lpstr>MyBrief CBT Development and Testing</vt:lpstr>
      <vt:lpstr>MyBrief CBT Research Evidence</vt:lpstr>
      <vt:lpstr>Overview of MyBrief CBT</vt:lpstr>
      <vt:lpstr>PowerPoint Presentation</vt:lpstr>
      <vt:lpstr>Guiding Principles for MyBrief CBT</vt:lpstr>
      <vt:lpstr>MyBrief CBT - Patient Materials</vt:lpstr>
      <vt:lpstr>MyBrief CBT Intervention Components</vt:lpstr>
      <vt:lpstr>PowerPoint Presentation</vt:lpstr>
      <vt:lpstr>MyBrief CBT Skill Modules </vt:lpstr>
      <vt:lpstr>PowerPoint Presentation</vt:lpstr>
      <vt:lpstr>PowerPoint Presentation</vt:lpstr>
      <vt:lpstr>PowerPoint Presentation</vt:lpstr>
      <vt:lpstr>PowerPoint Presentation</vt:lpstr>
      <vt:lpstr>PowerPoint Presentation</vt:lpstr>
      <vt:lpstr>MyBrief CBT: Current use in VA</vt:lpstr>
      <vt:lpstr>Clinical Demonstration Project MyBrief CBT in VHA (July 2026)</vt:lpstr>
      <vt:lpstr>MyBrief CBT Delivery Data</vt:lpstr>
      <vt:lpstr>MyBrief CBT Outcome Data </vt:lpstr>
      <vt:lpstr>MyBrief CBT Outcome Data </vt:lpstr>
      <vt:lpstr>MyBrief CBT Resources</vt:lpstr>
      <vt:lpstr>MyBrief CBT Materials</vt:lpstr>
      <vt:lpstr>Training  and Collaboration Opportunities</vt:lpstr>
      <vt:lpstr>Clinician Training and Support</vt:lpstr>
      <vt:lpstr>Online Training Program</vt:lpstr>
      <vt:lpstr>Consultation </vt:lpstr>
      <vt:lpstr>Delivering MyBrief CBT</vt:lpstr>
      <vt:lpstr>MyBrief CBT Consultants</vt:lpstr>
      <vt:lpstr>Questions and Discussion about MyBrief CBT for Depression</vt:lpstr>
      <vt:lpstr>Related CBT Resources</vt:lpstr>
      <vt:lpstr>Wrap Up and Discussion</vt:lpstr>
      <vt:lpstr>MyBrief CBT Primary 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MyBrief CBT for Depression:  A New EBP for VA Providers</dc:title>
  <dc:creator>Cully, Jeffrey A. (HOU) (he/him/his)</dc:creator>
  <cp:lastModifiedBy>Cully, Jeffrey A. (HOU)</cp:lastModifiedBy>
  <cp:revision>107</cp:revision>
  <dcterms:created xsi:type="dcterms:W3CDTF">2022-11-28T13:28:06Z</dcterms:created>
  <dcterms:modified xsi:type="dcterms:W3CDTF">2026-09-03T12:41:12Z</dcterms:modified>
</cp:coreProperties>
</file>