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8" r:id="rId3"/>
    <p:sldMasterId id="2147483693" r:id="rId4"/>
  </p:sldMasterIdLst>
  <p:notesMasterIdLst>
    <p:notesMasterId r:id="rId71"/>
  </p:notesMasterIdLst>
  <p:sldIdLst>
    <p:sldId id="2147309869" r:id="rId5"/>
    <p:sldId id="2147309896" r:id="rId6"/>
    <p:sldId id="2147310069" r:id="rId7"/>
    <p:sldId id="2147309994" r:id="rId8"/>
    <p:sldId id="2147310070" r:id="rId9"/>
    <p:sldId id="2147309995" r:id="rId10"/>
    <p:sldId id="2147310060" r:id="rId11"/>
    <p:sldId id="2147310073" r:id="rId12"/>
    <p:sldId id="2147310074" r:id="rId13"/>
    <p:sldId id="2147310075" r:id="rId14"/>
    <p:sldId id="2147310076" r:id="rId15"/>
    <p:sldId id="2147310077" r:id="rId16"/>
    <p:sldId id="2147310054" r:id="rId17"/>
    <p:sldId id="2147310079" r:id="rId18"/>
    <p:sldId id="2147310080" r:id="rId19"/>
    <p:sldId id="2147310056" r:id="rId20"/>
    <p:sldId id="2147310082" r:id="rId21"/>
    <p:sldId id="2147310041" r:id="rId22"/>
    <p:sldId id="2147310083" r:id="rId23"/>
    <p:sldId id="2147310058" r:id="rId24"/>
    <p:sldId id="2147310057" r:id="rId25"/>
    <p:sldId id="2147310105" r:id="rId26"/>
    <p:sldId id="2147310061" r:id="rId27"/>
    <p:sldId id="2147310107" r:id="rId28"/>
    <p:sldId id="2147310084" r:id="rId29"/>
    <p:sldId id="2147310085" r:id="rId30"/>
    <p:sldId id="2147310087" r:id="rId31"/>
    <p:sldId id="2147310108" r:id="rId32"/>
    <p:sldId id="2147310071" r:id="rId33"/>
    <p:sldId id="2147310089" r:id="rId34"/>
    <p:sldId id="2147310090" r:id="rId35"/>
    <p:sldId id="2147310091" r:id="rId36"/>
    <p:sldId id="6426" r:id="rId37"/>
    <p:sldId id="313" r:id="rId38"/>
    <p:sldId id="314" r:id="rId39"/>
    <p:sldId id="2147310088" r:id="rId40"/>
    <p:sldId id="316" r:id="rId41"/>
    <p:sldId id="6449" r:id="rId42"/>
    <p:sldId id="2147310043" r:id="rId43"/>
    <p:sldId id="2147310064" r:id="rId44"/>
    <p:sldId id="6433" r:id="rId45"/>
    <p:sldId id="2147310063" r:id="rId46"/>
    <p:sldId id="322" r:id="rId47"/>
    <p:sldId id="2147310062" r:id="rId48"/>
    <p:sldId id="6476" r:id="rId49"/>
    <p:sldId id="2147310044" r:id="rId50"/>
    <p:sldId id="2147310045" r:id="rId51"/>
    <p:sldId id="2147310046" r:id="rId52"/>
    <p:sldId id="2147310047" r:id="rId53"/>
    <p:sldId id="2147310048" r:id="rId54"/>
    <p:sldId id="2147310095" r:id="rId55"/>
    <p:sldId id="2147310097" r:id="rId56"/>
    <p:sldId id="2147310098" r:id="rId57"/>
    <p:sldId id="2147310100" r:id="rId58"/>
    <p:sldId id="2147310052" r:id="rId59"/>
    <p:sldId id="2147310053" r:id="rId60"/>
    <p:sldId id="2147310092" r:id="rId61"/>
    <p:sldId id="2147310096" r:id="rId62"/>
    <p:sldId id="2147310065" r:id="rId63"/>
    <p:sldId id="6434" r:id="rId64"/>
    <p:sldId id="6451" r:id="rId65"/>
    <p:sldId id="2147310066" r:id="rId66"/>
    <p:sldId id="326" r:id="rId67"/>
    <p:sldId id="2147310103" r:id="rId68"/>
    <p:sldId id="6365" r:id="rId69"/>
    <p:sldId id="2147310086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6155"/>
    <a:srgbClr val="38615D"/>
    <a:srgbClr val="41706A"/>
    <a:srgbClr val="4E837B"/>
    <a:srgbClr val="2C4843"/>
    <a:srgbClr val="67A1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69572" autoAdjust="0"/>
  </p:normalViewPr>
  <p:slideViewPr>
    <p:cSldViewPr snapToGrid="0">
      <p:cViewPr varScale="1">
        <p:scale>
          <a:sx n="66" d="100"/>
          <a:sy n="66" d="100"/>
        </p:scale>
        <p:origin x="21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50D17-C90B-4F31-B2F8-B011CE664D7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3F10FF-F72D-4020-8281-4E527B46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22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006E0-EA18-401E-8109-FF457F66CB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422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DF9D7-E1CB-9740-C1ED-292742F4D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BC62DC-9984-EA73-91B9-A1BE2908EA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CC02FB-2B7B-9D59-A922-5A77A46E81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573FD-5D4F-6093-EE0A-743AE9EA1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006E0-EA18-401E-8109-FF457F66CB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2251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2B70E-7323-7562-CA5F-B537AA151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BD57AB-1A67-6355-4DA0-18EE5887CC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85AD16-0559-6699-9A3E-81E5F7AB8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B66E4-CAA7-7457-F90B-64DD2E56D5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006E0-EA18-401E-8109-FF457F66CB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421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005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FC3AE-6EAC-422C-6C91-415811D98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318419-7A2D-984A-B1B3-F12F1C02BC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9C803C-F514-7EF6-4835-905DFA5A24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01124-1A10-68B6-3F0A-C76FC22CE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006E0-EA18-401E-8109-FF457F66CB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2358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6DF7F-B17F-DFFF-7E67-C6F35D441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319DE0-3350-8EEE-E539-CE1760903A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61E1C7-F13F-ED04-619C-47BB21981C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ACE44-2521-C5D9-A149-2FB6FC4326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192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35E1A-A337-CF8E-6A5A-B251A5A7F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63F3F5-9623-7269-73EA-1EEF7F5B4A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F67B15-62AA-B187-7250-086EB8235C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3B349-E84C-FAA2-08B6-0BF341288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0243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945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846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AADD6-8675-4797-FD94-B53C0E01F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67DB9B-6C5F-A9D1-4110-F1D749BE58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9C234A-BFB4-F86F-0D82-F7D87270F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59A7C-510C-C231-2FAF-608792EDBB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852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D6B32-FBC5-C84F-9F79-CE8CA14A3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CE1E48-E417-BAA8-4CFF-AEB72A31A6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72FEB6-DF16-C13C-A7B4-613375FA4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B11C1-E71C-9896-E7A2-BF45BEB1FE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937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9C6EF-DA02-0C3C-0BAB-30E732918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1A498C-5F41-4F3D-9940-FD8C3FA6C0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710D06-3777-E5A1-8032-97C15BFCA2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101C8-1271-1A69-2567-CA99FD31AE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619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7FF0F-E056-8D14-7C27-63337B177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6903F0-9C1B-8313-C398-580DA9A756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6764B0-A21E-9358-47E2-E9D86A0CB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D32AE-3066-289D-0E39-9B85EB695D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05763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0FF04-EDC1-B7F9-DC51-477DCE2B0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410594-AF62-4B39-29D6-E07EE48DEC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8762A8-E37E-87DC-FCD6-4262F6803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AB665-9DC6-D7B4-DDE1-9E594E0255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9845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41D1E-688E-21A0-F0B5-A9C3AB9F1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BF4B5B-ECF4-3132-B36A-2A86371C11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DC3F51-CD67-6237-71E0-3AA915154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A1EBE-161F-9575-7505-E9B9D6B5D4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8362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ECB35-4C61-F562-1BDF-F76304557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D4B471-891A-9B85-0939-9F8104C823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FC9A9-7CC2-8ABD-6078-5FA148C91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2E769-509D-82B6-636F-E505AB7167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969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CBBF1-26FD-90D3-9E51-067B999D7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6C7192-4626-B4BC-D801-C3ED97704F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2831F1-314A-16A9-3C04-E6409A9B7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0ABA3-AF06-8E42-DF6A-E3C67270A6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5892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D4F3F-6401-ACFB-EBB3-E9BA05CA8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3D754E-D9F9-968C-1E9E-1A7EF5917F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9C990F-3069-CAE4-7889-2FA6906A1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EF66DF-B2F6-AEBB-762D-BBC8C9600D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741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BE30D-8805-39ED-C81C-FEE059BBA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25A3A1-5AF8-0B80-2A87-23FC61DB7D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57466B-0B7D-F321-8ADF-6FF0D751A6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ED8E8-16CC-3A2E-D682-62EFF7BD23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83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E5F80-7398-FA98-E56B-7296FEA69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E53EDB-902C-F4A1-179E-1CBE3A2744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2392DF-BD42-F46F-CFF6-436E8A7C2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71FC6-92D6-7A73-59A5-90B0BCFF47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8224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BF1E4-F417-C930-DF0E-CE95DDF76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EA7967-2D5F-D543-7036-C917664B0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24D849-B5F3-BCA9-BF08-44D02A9753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6113B2-2386-D189-F0CA-F546A52E5C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081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45A2F-9460-EDA7-42BB-7D6EB35D6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2E97E5-02FC-876D-8185-7755F88DA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9587FB-8EB5-5807-94E8-4ACE044A79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FA234-F37F-CDC4-A9A7-50B619744F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4507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59617-32CB-57AA-D346-1CE044C46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CBC394-C236-E91A-2C85-641E8A3D0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F3BC35-BEE6-CBC0-7C29-69B20681D7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9903C-E28F-4695-8A97-322A593E4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1802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E6DCD-55BA-3586-5BAC-2F931301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6F68F9-AFA3-6574-CF06-294313B513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101931-457F-98C4-AA0F-774DF2D54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92DCF-EE28-742D-3959-817014A28F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6435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198CA-0584-B480-CAF3-0232BBF03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ED9D61-2D4C-397E-D847-D417A3494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0DC8F0-B1FD-B57A-E511-74DCE2284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4FCDC-338C-13D4-8942-C6DB92441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8CAEC-4554-485B-9189-C45C7447A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1649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76391-04B7-B36F-40DA-1CAB9E57E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218A7-7D04-80F8-E565-585004035A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1AEC1F-9D45-30A1-A539-05F881602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23E78-D056-8556-8A8B-D2DA5FAF91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006E0-EA18-401E-8109-FF457F66CB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97548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CB16B-CF8C-A817-4E84-3D7530546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346E33-6302-F0CB-DAAA-B1177F7CD9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CEA2D3-CFBE-1AA0-14CE-3BDE097B1E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3F168-3E51-0EB7-C9D5-D303C3938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006E0-EA18-401E-8109-FF457F66CB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0403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E3C45-F3A5-B657-AD17-5D616969D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273290-F49E-1B84-51E4-DD188C1005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3AD9EC-3634-C62D-D014-7B7DD432A1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8CAAF-35D5-9321-DD4D-F9C00A5609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006E0-EA18-401E-8109-FF457F66CB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3413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45B78-23AC-2F09-26CC-E26AD89AA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5CA930-C311-5EC9-4988-D24904DD8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A8F94C-25C2-6BFA-1A1F-D122FA5E13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915DF-971F-BED4-AD48-818F23A1EC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006E0-EA18-401E-8109-FF457F66CB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8128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37568" indent="-337568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579D2-C235-4ED6-AECE-F4AE1A05BE8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662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108A5-8D08-3F45-82EA-882DBDF5307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0624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108A5-8D08-3F45-82EA-882DBDF5307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866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108A5-8D08-3F45-82EA-882DBDF5307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864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108A5-8D08-3F45-82EA-882DBDF5307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4025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2902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EE508-C231-574B-EA30-FD8CE1C76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A02682-12F6-6387-670E-7FE05978FA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0A39B7-9478-D39C-9DB6-6A06A149CD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CE23A-B7B9-7B64-E38C-31777A596E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7845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108A5-8D08-3F45-82EA-882DBDF5307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568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7B8F3-B8D6-14B7-CDD7-628CC45D1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FF1221-5CF9-7903-22F1-7E336A11E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413351-EFC1-447D-B1D4-28966997C1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05656-6FA3-25EE-3339-06D51FFFAB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5361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579D2-C235-4ED6-AECE-F4AE1A05BE8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1644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FA84F-0F2A-5A40-8BA7-0DBA7E76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00D2D8-20A2-131F-7A2A-3CFF5AB939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5ED6C6-5D92-1336-5FC1-EE3110E92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E8E96-9C4D-487E-7F92-CB654B4687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22406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108A5-8D08-3F45-82EA-882DBDF5307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109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85490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0378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2FC08-324F-9377-6625-83330B395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E7D578-266E-1C1C-F9A6-01006F11F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FED0C1-EE78-4C62-C48B-5DD867101F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70E88-C801-8E44-B681-60BF887B3F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809280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95232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1F531-CEAB-C265-74D4-E132FAA02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CFCC3E-D7A9-F021-C40A-7E12FB512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42E0CE-8292-2482-D7C2-E9A2E0FD27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11A96-DF31-327C-528F-15D822A69E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8685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FF668-C34A-7511-C042-9E34F6B39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B815D4-260F-4613-EFFB-808B6952C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8DC366-43B9-E6C5-B554-B764A5CF9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2319E-B622-CFBE-683A-D94AD58351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7310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1A3E0-2AB7-1F4B-E03E-4F4C057EE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704C1E-0401-2C74-6DDC-3F42BB5AC2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A2D473-99ED-B61C-2BA2-93926C7178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5E0F3-C0C7-5E1A-BAA2-AEDCCC62F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28322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78250-C0FA-56AA-E4CB-CEEF1EFEF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CAA58C-6791-9783-26EE-9F0C66BBBB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2A37D1-DFAB-99AB-912E-8B6626456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A23B66-9ECC-4F69-4314-7E8CC93D59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47184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73327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EC36-AB8F-6273-463C-F86B1E9CE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4B938-6D7B-8C94-6F0E-7F9A7BA58E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4493FF-BC19-358F-934A-A3322D014B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BF4D3-12C2-8C87-34C5-CC7DDE679A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02670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2BA99-E9F9-5285-597F-65D3A40F6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71AA33-42E4-9A8E-C9F2-53BB03676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F97FD4-6FAA-7B0D-019C-B2F2576D6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BE529-11A0-C31E-DB4B-AEB07FE429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900611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FDE1C-EFFB-42B1-42E7-8F2F157B8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B5F82C-F9B8-F9BB-8AA6-A87496CC94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390A4B-A359-6BF5-A96F-8BE9D52443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9470B-80E9-E493-7B16-9B2F5F7CDB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F108A5-8D08-3F45-82EA-882DBDF53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784665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40824-8514-E3F3-CD49-27E2FCFA3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198538-6A81-90AF-595C-56E84CEE1B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C808FE-1FDF-78E8-069C-7DB2F9B195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ABD03-807D-B4F4-904F-D337BDC05E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579D2-C235-4ED6-AECE-F4AE1A05BE8B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313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6642A-05E5-C8D0-34CC-6D4E97EEC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7665B4-7709-388B-F1DF-CEE4E0704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1EFDA2-760D-E554-D194-4B0AA485EE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D22D46-C0E3-BFD8-CAA6-EE6C5F21F7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579D2-C235-4ED6-AECE-F4AE1A05BE8B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0646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F142C-D6EA-7D54-EE37-013C830A0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6E6F2A-EF6A-FEDC-9418-075BCF3D8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A46FDE-7008-6F00-BA1E-552F9E7E5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BDEF4-4183-F919-7CB8-B303E7F35E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108A5-8D08-3F45-82EA-882DBDF5307F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7944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0579D2-C235-4ED6-AECE-F4AE1A05BE8B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6497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B1132-D169-3D97-2D8F-29F7BD0DE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248F2F-896B-BF5C-2CF3-FF02F70B6A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650B19-063B-BB72-1ECE-165AB24F0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D798E-3CA7-E8FE-69D5-98D86409C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60261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108A5-8D08-3F45-82EA-882DBDF5307F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7482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99523-7CB4-038B-076F-1EAC3BAFB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DA29A2-EE49-5897-D498-3F8DF07EF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A6AD4B-A164-65A6-731F-37145C4D3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A7068-4146-15E2-6184-8E4CD2C60D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F10FF-F72D-4020-8281-4E527B469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214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FFD29-1B6C-42F2-8DBA-79A6BB8243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13E64-DF8B-4837-AB99-07305DFB9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E826D-243C-4A75-AF40-855FA08AC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0AE1D-BF47-44E0-A177-8CE180EC3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16619-F32A-4047-82AE-C7EA0E8D9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86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DF2CF-F8A2-43C7-9BEE-E4170D9EC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E7A02-2BED-4DC2-AD1B-DD82F6035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95605-F05C-48AB-ABBE-B425DF4C4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5EE0D-C899-47B9-90BD-CA24351A1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E3659-9EBC-4F35-8191-65F959E4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4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3E629-A356-47AB-832C-9C48A26D7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AE9D1-16A3-4C2C-8046-597221233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E94E6-23B9-4EC1-95C6-4F8E4A351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EF566-9D81-481E-963D-7333A434F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71B5B-768B-4EF4-9459-F98641C24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68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F6CED-ABE2-4EE0-A897-F4BCB4CD9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CB94F-361A-453D-903C-B672C521EF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CAFCD6-9470-4CC2-9BAB-48300155C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FC5B7-E635-4828-B1A7-1167ADB74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243BB7-1BE9-4503-AF60-88B7EC38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B71DCA-AC87-43F9-91DD-51FBC8317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371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5325E-E77B-492F-8FB3-EB5FF8BBF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478E7-85D9-4432-A920-D38951982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12E848-C45C-427A-9D54-7353D48DB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AA5942-E4C0-4FAE-BCF8-CB13AEACF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3F0E06-0E8A-466C-9056-9AF1AF80E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4FA23B-60DA-4DC0-9133-231A4113F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0BFEE7-3180-474A-8464-1CE10909F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3AE30E-A240-43B1-94A8-1BEDE5D6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7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72856-DE32-4F3A-AD9C-123D08200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D3D3AA-324A-4EA2-A895-C0D85B985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1CA40-B89E-4817-A6A0-7DA03D935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B6343E-A506-4914-A926-2B931B9B4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18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697D5B-4A97-4B08-889D-D0002BFAF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397BA-E237-4C38-9537-2EDC6A2F7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8364C-D8B7-4110-9ADF-D0921964B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53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51DEF-9FA6-440A-B97C-3504741AC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AF4F1-0F83-4EEE-BC31-93283A102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2EB84-3B1C-40F4-9B74-9DBAC5044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4081B5-C1A6-4E76-B85E-2370D7B2E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38328-8D9E-4C37-902E-F3C1CAA0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609205-AC95-4856-AD6E-E38E73F6B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961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5D887-E4D6-473F-9AE3-E4537D669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F70ED1-E060-4CF7-88A5-2C928F23D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37A02-1D6F-4E7D-B933-31876CEF7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C4A958-3033-49A3-AEA4-878734F13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B11EB-1605-46F2-BF50-617917BE3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502F88-D9E7-41D6-B67B-7EA5E388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64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CB496-A97B-4D72-86AD-5EDD9E8FC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C0FB1E-742D-41BE-BF7A-6E34A866A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0629D-71A4-4183-8537-76C3268AE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0F38A-6AFB-4844-B31A-A3947A876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3DCDA-9FAF-47FF-8B1A-916C351A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67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5329A3-9572-4FE5-AC6A-9BEB456A65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5867B7-329C-476D-B286-9786FA3B7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FBC5F-E416-47BC-B42F-72434516F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C41E0-DE93-4539-8B4E-9C23D3D3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1C94E-C4CD-4C4A-A86F-4E087FCBC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79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2"/>
            <a:ext cx="12192000" cy="107388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rgbClr val="008C99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171740" y="1233377"/>
            <a:ext cx="11821785" cy="4500158"/>
          </a:xfrm>
          <a:prstGeom prst="rect">
            <a:avLst/>
          </a:prstGeo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>
                <a:solidFill>
                  <a:srgbClr val="50A5AB"/>
                </a:solidFill>
              </a:defRPr>
            </a:lvl1pPr>
            <a:lvl2pPr marL="685800" indent="-228600">
              <a:buFontTx/>
              <a:buBlip>
                <a:blip r:embed="rId3"/>
              </a:buBlip>
              <a:defRPr>
                <a:solidFill>
                  <a:srgbClr val="50A5AB"/>
                </a:solidFill>
              </a:defRPr>
            </a:lvl2pPr>
            <a:lvl3pPr marL="1143000" indent="-228600">
              <a:buFontTx/>
              <a:buBlip>
                <a:blip r:embed="rId4"/>
              </a:buBlip>
              <a:defRPr>
                <a:solidFill>
                  <a:srgbClr val="50A5AB"/>
                </a:solidFill>
              </a:defRPr>
            </a:lvl3pPr>
            <a:lvl4pPr marL="1600200" indent="-228600">
              <a:buFontTx/>
              <a:buBlip>
                <a:blip r:embed="rId5"/>
              </a:buBlip>
              <a:defRPr>
                <a:solidFill>
                  <a:srgbClr val="50A5AB"/>
                </a:solidFill>
              </a:defRPr>
            </a:lvl4pPr>
            <a:lvl5pPr marL="2057400" indent="-228600">
              <a:buFontTx/>
              <a:buBlip>
                <a:blip r:embed="rId2"/>
              </a:buBlip>
              <a:defRPr>
                <a:solidFill>
                  <a:srgbClr val="50A5A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073888"/>
            <a:ext cx="12192000" cy="0"/>
          </a:xfrm>
          <a:prstGeom prst="line">
            <a:avLst/>
          </a:prstGeom>
          <a:ln>
            <a:solidFill>
              <a:srgbClr val="008C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233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352D5F-EC2F-37F2-E4D3-6276848926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2290"/>
            <a:ext cx="12207240" cy="556343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2AC-5695-48DB-B28C-201892CC33C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C5367BD-E33D-DDE9-8121-89DAB2F8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9423A2-767B-3280-6DDF-0D03E30F0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>
            <a:lvl2pPr marL="411480" indent="-228600">
              <a:buFont typeface="Calibri" panose="020F0502020204030204" pitchFamily="34" charset="0"/>
              <a:buChar char="‒"/>
              <a:defRPr/>
            </a:lvl2pPr>
            <a:lvl3pPr marL="594360" indent="-182880">
              <a:buFont typeface="Wingdings" panose="05000000000000000000" pitchFamily="2" charset="2"/>
              <a:buChar char="§"/>
              <a:defRPr/>
            </a:lvl3pPr>
            <a:lvl4pPr marL="749808" indent="-182880">
              <a:buFont typeface="Calibri" panose="020F0502020204030204" pitchFamily="34" charset="0"/>
              <a:buChar char="—"/>
              <a:defRPr/>
            </a:lvl4pPr>
            <a:lvl5pPr marL="932688" indent="-182880">
              <a:buFont typeface="Calibri" panose="020F0502020204030204" pitchFamily="34" charset="0"/>
              <a:buChar char="—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CD43BE-CD11-7721-E3C8-357AA30BE8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D1871F68-A869-463E-B166-7A596E1F24B9}" type="datetime1">
              <a:rPr lang="en-US" smtClean="0"/>
              <a:t>9/20/26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471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352D5F-EC2F-37F2-E4D3-6276848926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2290"/>
            <a:ext cx="12207240" cy="556343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CFB582AC-5695-48DB-B28C-201892CC33C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14CEE5F-A648-9F78-6EF8-34A67C4A4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9C12D26F-B60A-790C-8BE0-0ED68C6B7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E7C76D6F-ECF2-46CB-A775-DF19B6734F92}" type="datetime1">
              <a:rPr lang="en-US" smtClean="0"/>
              <a:t>9/20/26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459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E7FEE2-4885-DF19-652A-33ADE1CD34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4"/>
          <a:stretch/>
        </p:blipFill>
        <p:spPr>
          <a:xfrm>
            <a:off x="0" y="6359691"/>
            <a:ext cx="12192000" cy="4983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A147E4-3DDD-BEB1-0BE2-FECBC4EC7F86}"/>
              </a:ext>
            </a:extLst>
          </p:cNvPr>
          <p:cNvSpPr/>
          <p:nvPr/>
        </p:nvSpPr>
        <p:spPr>
          <a:xfrm>
            <a:off x="0" y="6359690"/>
            <a:ext cx="12192000" cy="498309"/>
          </a:xfrm>
          <a:prstGeom prst="rect">
            <a:avLst/>
          </a:prstGeom>
          <a:solidFill>
            <a:schemeClr val="accent1">
              <a:alpha val="59000"/>
            </a:schemeClr>
          </a:solidFill>
          <a:ln>
            <a:solidFill>
              <a:schemeClr val="accent1">
                <a:alpha val="59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7D7D5401-8135-33C9-AB1C-62251A08F9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08375"/>
            <a:ext cx="10515600" cy="239489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Slide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BB7ECA-6E0B-CF1B-AC2A-A6B0BFECDCE0}"/>
              </a:ext>
            </a:extLst>
          </p:cNvPr>
          <p:cNvSpPr/>
          <p:nvPr/>
        </p:nvSpPr>
        <p:spPr>
          <a:xfrm>
            <a:off x="0" y="3829677"/>
            <a:ext cx="12192000" cy="253193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29D19B-E506-6CA9-70F5-EBA353951C5F}"/>
              </a:ext>
            </a:extLst>
          </p:cNvPr>
          <p:cNvGrpSpPr>
            <a:grpSpLocks noChangeAspect="1"/>
          </p:cNvGrpSpPr>
          <p:nvPr/>
        </p:nvGrpSpPr>
        <p:grpSpPr>
          <a:xfrm>
            <a:off x="8203082" y="4622901"/>
            <a:ext cx="2994688" cy="1506471"/>
            <a:chOff x="7279583" y="5264225"/>
            <a:chExt cx="2480431" cy="1247776"/>
          </a:xfrm>
        </p:grpSpPr>
        <p:pic>
          <p:nvPicPr>
            <p:cNvPr id="15" name="Picture 14" descr="A logo with a black background&#10;&#10;Description automatically generated">
              <a:extLst>
                <a:ext uri="{FF2B5EF4-FFF2-40B4-BE49-F238E27FC236}">
                  <a16:creationId xmlns:a16="http://schemas.microsoft.com/office/drawing/2014/main" id="{D4EF4272-74C4-CF16-320A-800CA0A24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9583" y="5264225"/>
              <a:ext cx="1247776" cy="1247776"/>
            </a:xfrm>
            <a:prstGeom prst="rect">
              <a:avLst/>
            </a:prstGeom>
          </p:spPr>
        </p:pic>
        <p:pic>
          <p:nvPicPr>
            <p:cNvPr id="16" name="Picture 15" descr="A logo with a sign and text&#10;&#10;Description automatically generated with medium confidence">
              <a:extLst>
                <a:ext uri="{FF2B5EF4-FFF2-40B4-BE49-F238E27FC236}">
                  <a16:creationId xmlns:a16="http://schemas.microsoft.com/office/drawing/2014/main" id="{0F381467-45B9-5203-6446-E2B146538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8989" y="5264225"/>
              <a:ext cx="1251025" cy="1247776"/>
            </a:xfrm>
            <a:prstGeom prst="rect">
              <a:avLst/>
            </a:prstGeom>
          </p:spPr>
        </p:pic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9459611-B7D8-AC92-6148-BA54C571A6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159300"/>
            <a:ext cx="3088167" cy="514350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33525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(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E7FEE2-4885-DF19-652A-33ADE1CD34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4"/>
          <a:stretch/>
        </p:blipFill>
        <p:spPr>
          <a:xfrm>
            <a:off x="0" y="6359691"/>
            <a:ext cx="12192000" cy="4983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A147E4-3DDD-BEB1-0BE2-FECBC4EC7F86}"/>
              </a:ext>
            </a:extLst>
          </p:cNvPr>
          <p:cNvSpPr/>
          <p:nvPr/>
        </p:nvSpPr>
        <p:spPr>
          <a:xfrm>
            <a:off x="0" y="6359690"/>
            <a:ext cx="12192000" cy="498309"/>
          </a:xfrm>
          <a:prstGeom prst="rect">
            <a:avLst/>
          </a:prstGeom>
          <a:solidFill>
            <a:schemeClr val="accent1">
              <a:alpha val="59000"/>
            </a:schemeClr>
          </a:solidFill>
          <a:ln>
            <a:solidFill>
              <a:schemeClr val="accent1">
                <a:alpha val="59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0085190-BC41-B2FB-F789-A0F962A6F19D}"/>
              </a:ext>
            </a:extLst>
          </p:cNvPr>
          <p:cNvSpPr>
            <a:spLocks noGrp="1"/>
          </p:cNvSpPr>
          <p:nvPr/>
        </p:nvSpPr>
        <p:spPr>
          <a:xfrm>
            <a:off x="10654380" y="6422943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B582AC-5695-48DB-B28C-201892CC33C9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5446BA-1134-C4AB-5E71-5989B3354A6A}"/>
              </a:ext>
            </a:extLst>
          </p:cNvPr>
          <p:cNvGrpSpPr>
            <a:grpSpLocks noChangeAspect="1"/>
          </p:cNvGrpSpPr>
          <p:nvPr/>
        </p:nvGrpSpPr>
        <p:grpSpPr>
          <a:xfrm>
            <a:off x="10434258" y="221225"/>
            <a:ext cx="1532147" cy="777240"/>
            <a:chOff x="7526755" y="4455620"/>
            <a:chExt cx="3477899" cy="1764296"/>
          </a:xfrm>
        </p:grpSpPr>
        <p:pic>
          <p:nvPicPr>
            <p:cNvPr id="10" name="Picture 9" descr="IHS Logo.">
              <a:extLst>
                <a:ext uri="{FF2B5EF4-FFF2-40B4-BE49-F238E27FC236}">
                  <a16:creationId xmlns:a16="http://schemas.microsoft.com/office/drawing/2014/main" id="{1E8765CA-4F31-E492-C58E-64A613F12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4478" y="4455620"/>
              <a:ext cx="1750176" cy="1740801"/>
            </a:xfrm>
            <a:prstGeom prst="rect">
              <a:avLst/>
            </a:prstGeom>
          </p:spPr>
        </p:pic>
        <p:pic>
          <p:nvPicPr>
            <p:cNvPr id="13" name="Picture 12" descr="HHS Logo.">
              <a:extLst>
                <a:ext uri="{FF2B5EF4-FFF2-40B4-BE49-F238E27FC236}">
                  <a16:creationId xmlns:a16="http://schemas.microsoft.com/office/drawing/2014/main" id="{368F5885-6A78-51F9-BB3F-EA84F2689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6755" y="4455620"/>
              <a:ext cx="1842403" cy="1764296"/>
            </a:xfrm>
            <a:prstGeom prst="rect">
              <a:avLst/>
            </a:prstGeom>
          </p:spPr>
        </p:pic>
      </p:grp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0201B874-2F6D-5E68-7BD4-09D81751EC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7688" y="1164697"/>
            <a:ext cx="10856624" cy="341632"/>
          </a:xfrm>
        </p:spPr>
        <p:txBody>
          <a:bodyPr anchor="t" anchorCtr="0">
            <a:spAutoFit/>
          </a:bodyPr>
          <a:lstStyle>
            <a:lvl1pPr marL="0" indent="0"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7D7D5401-8135-33C9-AB1C-62251A08F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688" y="435829"/>
            <a:ext cx="9657412" cy="711934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4157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(Right Acc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54A34FA-7FE1-8ED8-82E2-194FA3269F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688" y="1164697"/>
            <a:ext cx="7947478" cy="341632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53EB87-27F2-CA4B-5045-1BA0799BD93B}"/>
              </a:ext>
            </a:extLst>
          </p:cNvPr>
          <p:cNvSpPr/>
          <p:nvPr/>
        </p:nvSpPr>
        <p:spPr>
          <a:xfrm>
            <a:off x="9147048" y="0"/>
            <a:ext cx="3044952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0085190-BC41-B2FB-F789-A0F962A6F19D}"/>
              </a:ext>
            </a:extLst>
          </p:cNvPr>
          <p:cNvSpPr>
            <a:spLocks noGrp="1"/>
          </p:cNvSpPr>
          <p:nvPr/>
        </p:nvSpPr>
        <p:spPr>
          <a:xfrm>
            <a:off x="10654380" y="6422943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B582AC-5695-48DB-B28C-201892CC33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F37C91DF-7EDE-538A-768A-4E07C89F87DD}"/>
              </a:ext>
            </a:extLst>
          </p:cNvPr>
          <p:cNvSpPr txBox="1">
            <a:spLocks/>
          </p:cNvSpPr>
          <p:nvPr/>
        </p:nvSpPr>
        <p:spPr>
          <a:xfrm>
            <a:off x="667688" y="421788"/>
            <a:ext cx="10686112" cy="7717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A1AE7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26634830-4EFB-F178-B076-AF502B853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688" y="435829"/>
            <a:ext cx="7947478" cy="711934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67F6F4A-E9D8-402B-5250-6B6472019A5A}"/>
              </a:ext>
            </a:extLst>
          </p:cNvPr>
          <p:cNvGrpSpPr/>
          <p:nvPr/>
        </p:nvGrpSpPr>
        <p:grpSpPr>
          <a:xfrm>
            <a:off x="10434258" y="221225"/>
            <a:ext cx="1532147" cy="777240"/>
            <a:chOff x="10377108" y="312668"/>
            <a:chExt cx="1532147" cy="777240"/>
          </a:xfrm>
        </p:grpSpPr>
        <p:pic>
          <p:nvPicPr>
            <p:cNvPr id="7" name="Picture 6" descr="IHS Logo.">
              <a:extLst>
                <a:ext uri="{FF2B5EF4-FFF2-40B4-BE49-F238E27FC236}">
                  <a16:creationId xmlns:a16="http://schemas.microsoft.com/office/drawing/2014/main" id="{9C51D323-5073-CA2B-6DC7-C0DCA6C6B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8236" y="312668"/>
              <a:ext cx="771019" cy="766890"/>
            </a:xfrm>
            <a:prstGeom prst="rect">
              <a:avLst/>
            </a:prstGeom>
            <a:noFill/>
          </p:spPr>
        </p:pic>
        <p:pic>
          <p:nvPicPr>
            <p:cNvPr id="9" name="Picture 8" descr="HHS Logo.">
              <a:extLst>
                <a:ext uri="{FF2B5EF4-FFF2-40B4-BE49-F238E27FC236}">
                  <a16:creationId xmlns:a16="http://schemas.microsoft.com/office/drawing/2014/main" id="{AF1E11D0-2F14-CFB9-F8C0-5070B27A9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7108" y="312668"/>
              <a:ext cx="811649" cy="777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9173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(Solid 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35AB0C-77A7-E8DE-FDC5-E282C2863F1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40EE900-5BE5-8668-4780-6AA44468D324}"/>
              </a:ext>
            </a:extLst>
          </p:cNvPr>
          <p:cNvSpPr>
            <a:spLocks/>
          </p:cNvSpPr>
          <p:nvPr/>
        </p:nvSpPr>
        <p:spPr>
          <a:xfrm>
            <a:off x="1462117" y="2082340"/>
            <a:ext cx="2128514" cy="2128514"/>
          </a:xfrm>
          <a:prstGeom prst="ellipse">
            <a:avLst/>
          </a:prstGeom>
          <a:solidFill>
            <a:srgbClr val="E7EFF5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6EED315-FBEB-9940-2AD2-57A1C69070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4587" y="1810777"/>
            <a:ext cx="7213600" cy="1997075"/>
          </a:xfrm>
        </p:spPr>
        <p:txBody>
          <a:bodyPr anchor="b">
            <a:norm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16B1E97-2DB8-C0C1-F51B-5DC58022D7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04587" y="3807852"/>
            <a:ext cx="7213600" cy="857250"/>
          </a:xfrm>
        </p:spPr>
        <p:txBody>
          <a:bodyPr>
            <a:noAutofit/>
          </a:bodyPr>
          <a:lstStyle>
            <a:lvl1pPr marL="0" indent="0">
              <a:buNone/>
              <a:defRPr sz="24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635" y="2073106"/>
            <a:ext cx="2128603" cy="211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215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A1DAFE-86F1-C731-6EBA-BE9EFC3006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" t="12491" r="25" b="12491"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86ACDC-EA3B-1A68-9DC3-9C855ECD1254}"/>
              </a:ext>
            </a:extLst>
          </p:cNvPr>
          <p:cNvSpPr/>
          <p:nvPr userDrawn="1"/>
        </p:nvSpPr>
        <p:spPr>
          <a:xfrm>
            <a:off x="0" y="7067"/>
            <a:ext cx="12188952" cy="6858000"/>
          </a:xfrm>
          <a:prstGeom prst="rect">
            <a:avLst/>
          </a:prstGeom>
          <a:solidFill>
            <a:schemeClr val="accent1">
              <a:lumMod val="5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27D1004-5BE8-6994-807E-701A455AC162}"/>
              </a:ext>
            </a:extLst>
          </p:cNvPr>
          <p:cNvGrpSpPr/>
          <p:nvPr userDrawn="1"/>
        </p:nvGrpSpPr>
        <p:grpSpPr>
          <a:xfrm>
            <a:off x="3944855" y="1281057"/>
            <a:ext cx="4302290" cy="4295887"/>
            <a:chOff x="3992880" y="1325880"/>
            <a:chExt cx="4206240" cy="420624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A39C289-9B30-E6BA-F1CD-578F60B200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992880" y="1325880"/>
              <a:ext cx="4206240" cy="4206241"/>
            </a:xfrm>
            <a:prstGeom prst="ellipse">
              <a:avLst/>
            </a:prstGeom>
            <a:solidFill>
              <a:schemeClr val="bg1"/>
            </a:solidFill>
            <a:ln w="1270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Title 4">
              <a:extLst>
                <a:ext uri="{FF2B5EF4-FFF2-40B4-BE49-F238E27FC236}">
                  <a16:creationId xmlns:a16="http://schemas.microsoft.com/office/drawing/2014/main" id="{2449D1F4-CE5E-527B-DD18-992A10B94CE8}"/>
                </a:ext>
              </a:extLst>
            </p:cNvPr>
            <p:cNvSpPr txBox="1">
              <a:spLocks/>
            </p:cNvSpPr>
            <p:nvPr/>
          </p:nvSpPr>
          <p:spPr>
            <a:xfrm>
              <a:off x="4053544" y="3043127"/>
              <a:ext cx="4084912" cy="77174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sz="4800" kern="1200" spc="-5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1" i="0" u="none" strike="noStrike" kern="1200" cap="none" spc="-50" normalizeH="0" baseline="0" noProof="0">
                <a:ln>
                  <a:noFill/>
                </a:ln>
                <a:solidFill>
                  <a:srgbClr val="A1AE72"/>
                </a:solidFill>
                <a:effectLst/>
                <a:uLnTx/>
                <a:uFillTx/>
                <a:latin typeface="+mn-lt"/>
                <a:ea typeface="Calibri Light"/>
                <a:cs typeface="Calibri Light"/>
              </a:endParaRPr>
            </a:p>
          </p:txBody>
        </p:sp>
      </p:grpSp>
      <p:sp>
        <p:nvSpPr>
          <p:cNvPr id="5" name="TextBox 4"/>
          <p:cNvSpPr txBox="1"/>
          <p:nvPr userDrawn="1"/>
        </p:nvSpPr>
        <p:spPr>
          <a:xfrm>
            <a:off x="4294598" y="1819137"/>
            <a:ext cx="3616504" cy="176458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Discussion</a:t>
            </a:r>
            <a:r>
              <a:rPr lang="en-US" sz="4400" baseline="0" dirty="0">
                <a:solidFill>
                  <a:schemeClr val="accent1">
                    <a:lumMod val="50000"/>
                  </a:schemeClr>
                </a:solidFill>
              </a:rPr>
              <a:t> Break</a:t>
            </a:r>
          </a:p>
          <a:p>
            <a:pPr algn="ctr"/>
            <a:endParaRPr lang="en-US" baseline="0" dirty="0"/>
          </a:p>
          <a:p>
            <a:pPr algn="ctr"/>
            <a:r>
              <a:rPr lang="en-US" sz="2400" baseline="0" dirty="0"/>
              <a:t>Supporting Text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45513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7AC6EB-DAA0-2CE6-56D6-46D41CBF9F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4"/>
          <a:stretch/>
        </p:blipFill>
        <p:spPr>
          <a:xfrm>
            <a:off x="0" y="6359691"/>
            <a:ext cx="12192000" cy="49830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358E4B-E18E-BA58-3063-F405DBF8EBC4}"/>
              </a:ext>
            </a:extLst>
          </p:cNvPr>
          <p:cNvSpPr/>
          <p:nvPr/>
        </p:nvSpPr>
        <p:spPr>
          <a:xfrm>
            <a:off x="0" y="6359690"/>
            <a:ext cx="12192000" cy="498309"/>
          </a:xfrm>
          <a:prstGeom prst="rect">
            <a:avLst/>
          </a:prstGeom>
          <a:solidFill>
            <a:schemeClr val="accent1">
              <a:alpha val="59000"/>
            </a:schemeClr>
          </a:solidFill>
          <a:ln>
            <a:solidFill>
              <a:schemeClr val="accent1">
                <a:alpha val="59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2EDA25-33C8-6DC5-0A19-E541D32F25E8}"/>
              </a:ext>
            </a:extLst>
          </p:cNvPr>
          <p:cNvSpPr/>
          <p:nvPr/>
        </p:nvSpPr>
        <p:spPr>
          <a:xfrm>
            <a:off x="0" y="0"/>
            <a:ext cx="12192000" cy="636161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logo with a sign and text&#10;&#10;Description automatically generated with medium confidence">
            <a:extLst>
              <a:ext uri="{FF2B5EF4-FFF2-40B4-BE49-F238E27FC236}">
                <a16:creationId xmlns:a16="http://schemas.microsoft.com/office/drawing/2014/main" id="{558E5AB0-0C5C-CDE1-30C6-C6D3084C5A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036" y="1714500"/>
            <a:ext cx="343792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220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352D5F-EC2F-37F2-E4D3-6276848926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2290"/>
            <a:ext cx="12207240" cy="556343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2AC-5695-48DB-B28C-201892CC33C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C5367BD-E33D-DDE9-8121-89DAB2F8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9423A2-767B-3280-6DDF-0D03E30F0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/>
          <a:lstStyle>
            <a:lvl2pPr marL="411480" indent="-228600">
              <a:buFont typeface="Calibri" panose="020F0502020204030204" pitchFamily="34" charset="0"/>
              <a:buChar char="‒"/>
              <a:defRPr/>
            </a:lvl2pPr>
            <a:lvl3pPr marL="594360" indent="-182880">
              <a:buFont typeface="Wingdings" panose="05000000000000000000" pitchFamily="2" charset="2"/>
              <a:buChar char="§"/>
              <a:defRPr/>
            </a:lvl3pPr>
            <a:lvl4pPr marL="749808" indent="-182880">
              <a:buFont typeface="Calibri" panose="020F0502020204030204" pitchFamily="34" charset="0"/>
              <a:buChar char="—"/>
              <a:defRPr/>
            </a:lvl4pPr>
            <a:lvl5pPr marL="932688" indent="-182880">
              <a:buFont typeface="Calibri" panose="020F0502020204030204" pitchFamily="34" charset="0"/>
              <a:buChar char="—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CD43BE-CD11-7721-E3C8-357AA30BE8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D1871F68-A869-463E-B166-7A596E1F24B9}" type="datetime1">
              <a:rPr lang="en-US" smtClean="0"/>
              <a:t>9/20/26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156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352D5F-EC2F-37F2-E4D3-6276848926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2290"/>
            <a:ext cx="12207240" cy="556343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CFB582AC-5695-48DB-B28C-201892CC33C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5702CF-BF35-FDA4-4FDA-DCE7CFEE58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1432005"/>
            <a:ext cx="3721908" cy="3701970"/>
          </a:xfrm>
          <a:prstGeom prst="rect">
            <a:avLst/>
          </a:prstGeom>
        </p:spPr>
      </p:pic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D599863-7DA6-693D-8FC2-91C578BFB7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36A7021D-706D-47E6-99B9-5BE725F8F7E6}" type="datetime1">
              <a:rPr lang="en-US" smtClean="0"/>
              <a:t>9/20/26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3573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FF8A75-2CE1-BF66-72C1-5536C788B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160" y="4924219"/>
            <a:ext cx="12188825" cy="64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CFB582AC-5695-48DB-B28C-201892CC33C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369236F2-69BE-53E7-DC4D-01B9FC92524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3FAD8746-52EE-4C68-8F56-8827B80E95AA}" type="datetime1">
              <a:rPr lang="en-US" smtClean="0"/>
              <a:t>9/20/26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195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352D5F-EC2F-37F2-E4D3-6276848926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2290"/>
            <a:ext cx="12207240" cy="556343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CFB582AC-5695-48DB-B28C-201892CC33C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14CEE5F-A648-9F78-6EF8-34A67C4A4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9C12D26F-B60A-790C-8BE0-0ED68C6B7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E7C76D6F-ECF2-46CB-A775-DF19B6734F92}" type="datetime1">
              <a:rPr lang="en-US" smtClean="0"/>
              <a:t>9/20/26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9564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352D5F-EC2F-37F2-E4D3-6276848926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2290"/>
            <a:ext cx="12207240" cy="556343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CFB582AC-5695-48DB-B28C-201892CC33C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14CEE5F-A648-9F78-6EF8-34A67C4A4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9C12D26F-B60A-790C-8BE0-0ED68C6B7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3200B923-7B92-4154-8A00-FC9012C148FD}" type="datetime1">
              <a:rPr lang="en-US" smtClean="0"/>
              <a:t>9/20/26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8C6BFF4-0127-0C91-9889-FFD7F87D80A7}"/>
              </a:ext>
            </a:extLst>
          </p:cNvPr>
          <p:cNvCxnSpPr>
            <a:cxnSpLocks/>
          </p:cNvCxnSpPr>
          <p:nvPr userDrawn="1"/>
        </p:nvCxnSpPr>
        <p:spPr>
          <a:xfrm>
            <a:off x="1181100" y="1737360"/>
            <a:ext cx="997458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6361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D069-D7AE-4613-8EA9-53CA6576CB61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A8960-63A0-497D-A985-D557C583B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6401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FFD29-1B6C-42F2-8DBA-79A6BB8243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13E64-DF8B-4837-AB99-07305DFB9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E826D-243C-4A75-AF40-855FA08AC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0AE1D-BF47-44E0-A177-8CE180EC3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16619-F32A-4047-82AE-C7EA0E8D9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83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DF2CF-F8A2-43C7-9BEE-E4170D9EC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E7A02-2BED-4DC2-AD1B-DD82F6035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95605-F05C-48AB-ABBE-B425DF4C4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5EE0D-C899-47B9-90BD-CA24351A1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E3659-9EBC-4F35-8191-65F959E4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200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3E629-A356-47AB-832C-9C48A26D7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AE9D1-16A3-4C2C-8046-597221233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E94E6-23B9-4EC1-95C6-4F8E4A351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EF566-9D81-481E-963D-7333A434F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71B5B-768B-4EF4-9459-F98641C24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3033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F6CED-ABE2-4EE0-A897-F4BCB4CD9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CB94F-361A-453D-903C-B672C521EF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CAFCD6-9470-4CC2-9BAB-48300155C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FC5B7-E635-4828-B1A7-1167ADB74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243BB7-1BE9-4503-AF60-88B7EC38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B71DCA-AC87-43F9-91DD-51FBC8317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208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5325E-E77B-492F-8FB3-EB5FF8BBF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478E7-85D9-4432-A920-D38951982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12E848-C45C-427A-9D54-7353D48DB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AA5942-E4C0-4FAE-BCF8-CB13AEACF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3F0E06-0E8A-466C-9056-9AF1AF80E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4FA23B-60DA-4DC0-9133-231A4113F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0BFEE7-3180-474A-8464-1CE10909F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3AE30E-A240-43B1-94A8-1BEDE5D6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0151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72856-DE32-4F3A-AD9C-123D08200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D3D3AA-324A-4EA2-A895-C0D85B985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1CA40-B89E-4817-A6A0-7DA03D935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B6343E-A506-4914-A926-2B931B9B4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251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697D5B-4A97-4B08-889D-D0002BFAF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397BA-E237-4C38-9537-2EDC6A2F7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8364C-D8B7-4110-9ADF-D0921964B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661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51DEF-9FA6-440A-B97C-3504741AC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AF4F1-0F83-4EEE-BC31-93283A102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2EB84-3B1C-40F4-9B74-9DBAC5044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4081B5-C1A6-4E76-B85E-2370D7B2E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38328-8D9E-4C37-902E-F3C1CAA0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609205-AC95-4856-AD6E-E38E73F6B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009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5D887-E4D6-473F-9AE3-E4537D669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F70ED1-E060-4CF7-88A5-2C928F23D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37A02-1D6F-4E7D-B933-31876CEF79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C4A958-3033-49A3-AEA4-878734F13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B11EB-1605-46F2-BF50-617917BE3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502F88-D9E7-41D6-B67B-7EA5E388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507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CB496-A97B-4D72-86AD-5EDD9E8FC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C0FB1E-742D-41BE-BF7A-6E34A866A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0629D-71A4-4183-8537-76C3268AE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0F38A-6AFB-4844-B31A-A3947A876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3DCDA-9FAF-47FF-8B1A-916C351A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728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5329A3-9572-4FE5-AC6A-9BEB456A65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5867B7-329C-476D-B286-9786FA3B7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FBC5F-E416-47BC-B42F-72434516F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C41E0-DE93-4539-8B4E-9C23D3D3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1C94E-C4CD-4C4A-A86F-4E087FCBC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081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ody Slide (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E7FEE2-4885-DF19-652A-33ADE1CD34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4"/>
          <a:stretch/>
        </p:blipFill>
        <p:spPr>
          <a:xfrm>
            <a:off x="0" y="6359691"/>
            <a:ext cx="12192000" cy="4983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A147E4-3DDD-BEB1-0BE2-FECBC4EC7F86}"/>
              </a:ext>
            </a:extLst>
          </p:cNvPr>
          <p:cNvSpPr/>
          <p:nvPr/>
        </p:nvSpPr>
        <p:spPr>
          <a:xfrm>
            <a:off x="0" y="6359690"/>
            <a:ext cx="12192000" cy="498309"/>
          </a:xfrm>
          <a:prstGeom prst="rect">
            <a:avLst/>
          </a:prstGeom>
          <a:solidFill>
            <a:schemeClr val="accent1">
              <a:alpha val="59000"/>
            </a:schemeClr>
          </a:solidFill>
          <a:ln>
            <a:solidFill>
              <a:schemeClr val="accent1">
                <a:alpha val="59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0085190-BC41-B2FB-F789-A0F962A6F19D}"/>
              </a:ext>
            </a:extLst>
          </p:cNvPr>
          <p:cNvSpPr>
            <a:spLocks noGrp="1"/>
          </p:cNvSpPr>
          <p:nvPr/>
        </p:nvSpPr>
        <p:spPr>
          <a:xfrm>
            <a:off x="10654380" y="6422943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B582AC-5695-48DB-B28C-201892CC33C9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5446BA-1134-C4AB-5E71-5989B3354A6A}"/>
              </a:ext>
            </a:extLst>
          </p:cNvPr>
          <p:cNvGrpSpPr>
            <a:grpSpLocks noChangeAspect="1"/>
          </p:cNvGrpSpPr>
          <p:nvPr/>
        </p:nvGrpSpPr>
        <p:grpSpPr>
          <a:xfrm>
            <a:off x="10434258" y="221225"/>
            <a:ext cx="1532147" cy="777240"/>
            <a:chOff x="7526755" y="4455620"/>
            <a:chExt cx="3477899" cy="1764296"/>
          </a:xfrm>
        </p:grpSpPr>
        <p:pic>
          <p:nvPicPr>
            <p:cNvPr id="10" name="Picture 9" descr="IHS Logo.">
              <a:extLst>
                <a:ext uri="{FF2B5EF4-FFF2-40B4-BE49-F238E27FC236}">
                  <a16:creationId xmlns:a16="http://schemas.microsoft.com/office/drawing/2014/main" id="{1E8765CA-4F31-E492-C58E-64A613F12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4478" y="4455620"/>
              <a:ext cx="1750176" cy="1740801"/>
            </a:xfrm>
            <a:prstGeom prst="rect">
              <a:avLst/>
            </a:prstGeom>
          </p:spPr>
        </p:pic>
        <p:pic>
          <p:nvPicPr>
            <p:cNvPr id="13" name="Picture 12" descr="HHS Logo.">
              <a:extLst>
                <a:ext uri="{FF2B5EF4-FFF2-40B4-BE49-F238E27FC236}">
                  <a16:creationId xmlns:a16="http://schemas.microsoft.com/office/drawing/2014/main" id="{368F5885-6A78-51F9-BB3F-EA84F2689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6755" y="4455620"/>
              <a:ext cx="1842403" cy="1764296"/>
            </a:xfrm>
            <a:prstGeom prst="rect">
              <a:avLst/>
            </a:prstGeom>
          </p:spPr>
        </p:pic>
      </p:grp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0201B874-2F6D-5E68-7BD4-09D81751EC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7688" y="1164697"/>
            <a:ext cx="10856624" cy="341632"/>
          </a:xfrm>
        </p:spPr>
        <p:txBody>
          <a:bodyPr anchor="t" anchorCtr="0">
            <a:spAutoFit/>
          </a:bodyPr>
          <a:lstStyle>
            <a:lvl1pPr marL="0" indent="0"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7D7D5401-8135-33C9-AB1C-62251A08F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688" y="435829"/>
            <a:ext cx="9657412" cy="711934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81481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E7FEE2-4885-DF19-652A-33ADE1CD34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4"/>
          <a:stretch/>
        </p:blipFill>
        <p:spPr>
          <a:xfrm>
            <a:off x="0" y="6359691"/>
            <a:ext cx="12192000" cy="4983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A147E4-3DDD-BEB1-0BE2-FECBC4EC7F86}"/>
              </a:ext>
            </a:extLst>
          </p:cNvPr>
          <p:cNvSpPr/>
          <p:nvPr/>
        </p:nvSpPr>
        <p:spPr>
          <a:xfrm>
            <a:off x="0" y="6359690"/>
            <a:ext cx="12192000" cy="498309"/>
          </a:xfrm>
          <a:prstGeom prst="rect">
            <a:avLst/>
          </a:prstGeom>
          <a:solidFill>
            <a:schemeClr val="accent1">
              <a:alpha val="59000"/>
            </a:schemeClr>
          </a:solidFill>
          <a:ln>
            <a:solidFill>
              <a:schemeClr val="accent1">
                <a:alpha val="59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7D7D5401-8135-33C9-AB1C-62251A08F9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08375"/>
            <a:ext cx="10515600" cy="239489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Slide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BB7ECA-6E0B-CF1B-AC2A-A6B0BFECDCE0}"/>
              </a:ext>
            </a:extLst>
          </p:cNvPr>
          <p:cNvSpPr/>
          <p:nvPr/>
        </p:nvSpPr>
        <p:spPr>
          <a:xfrm>
            <a:off x="0" y="3829677"/>
            <a:ext cx="12192000" cy="253193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29D19B-E506-6CA9-70F5-EBA353951C5F}"/>
              </a:ext>
            </a:extLst>
          </p:cNvPr>
          <p:cNvGrpSpPr>
            <a:grpSpLocks noChangeAspect="1"/>
          </p:cNvGrpSpPr>
          <p:nvPr/>
        </p:nvGrpSpPr>
        <p:grpSpPr>
          <a:xfrm>
            <a:off x="8203082" y="4622901"/>
            <a:ext cx="2994688" cy="1506471"/>
            <a:chOff x="7279583" y="5264225"/>
            <a:chExt cx="2480431" cy="1247776"/>
          </a:xfrm>
        </p:grpSpPr>
        <p:pic>
          <p:nvPicPr>
            <p:cNvPr id="15" name="Picture 14" descr="A logo with a black background&#10;&#10;Description automatically generated">
              <a:extLst>
                <a:ext uri="{FF2B5EF4-FFF2-40B4-BE49-F238E27FC236}">
                  <a16:creationId xmlns:a16="http://schemas.microsoft.com/office/drawing/2014/main" id="{D4EF4272-74C4-CF16-320A-800CA0A24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9583" y="5264225"/>
              <a:ext cx="1247776" cy="1247776"/>
            </a:xfrm>
            <a:prstGeom prst="rect">
              <a:avLst/>
            </a:prstGeom>
          </p:spPr>
        </p:pic>
        <p:pic>
          <p:nvPicPr>
            <p:cNvPr id="16" name="Picture 15" descr="A logo with a sign and text&#10;&#10;Description automatically generated with medium confidence">
              <a:extLst>
                <a:ext uri="{FF2B5EF4-FFF2-40B4-BE49-F238E27FC236}">
                  <a16:creationId xmlns:a16="http://schemas.microsoft.com/office/drawing/2014/main" id="{0F381467-45B9-5203-6446-E2B146538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8989" y="5264225"/>
              <a:ext cx="1251025" cy="1247776"/>
            </a:xfrm>
            <a:prstGeom prst="rect">
              <a:avLst/>
            </a:prstGeom>
          </p:spPr>
        </p:pic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9459611-B7D8-AC92-6148-BA54C571A6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159300"/>
            <a:ext cx="3088167" cy="514350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7502887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_CDC_alt_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4309823-E745-9AE6-697D-FA12A654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0"/>
            <a:ext cx="12192000" cy="228600"/>
            <a:chOff x="0" y="0"/>
            <a:chExt cx="9144000" cy="17145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E8587A6-7C1A-EC72-C16A-98204569B3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0"/>
              <a:ext cx="9144000" cy="171350"/>
            </a:xfrm>
            <a:prstGeom prst="rect">
              <a:avLst/>
            </a:prstGeom>
            <a:solidFill>
              <a:srgbClr val="1E66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49"/>
            </a:p>
          </p:txBody>
        </p:sp>
        <p:sp>
          <p:nvSpPr>
            <p:cNvPr id="44" name="Parallelogram 9">
              <a:extLst>
                <a:ext uri="{FF2B5EF4-FFF2-40B4-BE49-F238E27FC236}">
                  <a16:creationId xmlns:a16="http://schemas.microsoft.com/office/drawing/2014/main" id="{EA18C2A9-CD91-4656-D4FD-18B4B82E4B8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553" y="100"/>
              <a:ext cx="734284" cy="171350"/>
            </a:xfrm>
            <a:custGeom>
              <a:avLst/>
              <a:gdLst>
                <a:gd name="connsiteX0" fmla="*/ 0 w 2399861"/>
                <a:gd name="connsiteY0" fmla="*/ 668592 h 668592"/>
                <a:gd name="connsiteX1" fmla="*/ 167148 w 2399861"/>
                <a:gd name="connsiteY1" fmla="*/ 0 h 668592"/>
                <a:gd name="connsiteX2" fmla="*/ 2399861 w 2399861"/>
                <a:gd name="connsiteY2" fmla="*/ 0 h 668592"/>
                <a:gd name="connsiteX3" fmla="*/ 2232713 w 2399861"/>
                <a:gd name="connsiteY3" fmla="*/ 668592 h 668592"/>
                <a:gd name="connsiteX4" fmla="*/ 0 w 2399861"/>
                <a:gd name="connsiteY4" fmla="*/ 668592 h 668592"/>
                <a:gd name="connsiteX0" fmla="*/ 0 w 2261638"/>
                <a:gd name="connsiteY0" fmla="*/ 668592 h 668592"/>
                <a:gd name="connsiteX1" fmla="*/ 28925 w 2261638"/>
                <a:gd name="connsiteY1" fmla="*/ 0 h 668592"/>
                <a:gd name="connsiteX2" fmla="*/ 2261638 w 2261638"/>
                <a:gd name="connsiteY2" fmla="*/ 0 h 668592"/>
                <a:gd name="connsiteX3" fmla="*/ 2094490 w 2261638"/>
                <a:gd name="connsiteY3" fmla="*/ 668592 h 668592"/>
                <a:gd name="connsiteX4" fmla="*/ 0 w 2261638"/>
                <a:gd name="connsiteY4" fmla="*/ 668592 h 6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1638" h="668592">
                  <a:moveTo>
                    <a:pt x="0" y="668592"/>
                  </a:moveTo>
                  <a:lnTo>
                    <a:pt x="28925" y="0"/>
                  </a:lnTo>
                  <a:lnTo>
                    <a:pt x="2261638" y="0"/>
                  </a:lnTo>
                  <a:lnTo>
                    <a:pt x="2094490" y="668592"/>
                  </a:lnTo>
                  <a:lnTo>
                    <a:pt x="0" y="668592"/>
                  </a:lnTo>
                  <a:close/>
                </a:path>
              </a:pathLst>
            </a:custGeom>
            <a:solidFill>
              <a:srgbClr val="16438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49"/>
            </a:p>
          </p:txBody>
        </p:sp>
        <p:sp>
          <p:nvSpPr>
            <p:cNvPr id="45" name="Parallelogram 44">
              <a:extLst>
                <a:ext uri="{FF2B5EF4-FFF2-40B4-BE49-F238E27FC236}">
                  <a16:creationId xmlns:a16="http://schemas.microsoft.com/office/drawing/2014/main" id="{AE0A8C09-00C3-D95E-B5DA-0F0A402DC7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462891" y="100"/>
              <a:ext cx="1398588" cy="171350"/>
            </a:xfrm>
            <a:prstGeom prst="parallelogram">
              <a:avLst/>
            </a:prstGeom>
            <a:solidFill>
              <a:srgbClr val="194D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49"/>
            </a:p>
          </p:txBody>
        </p:sp>
        <p:sp>
          <p:nvSpPr>
            <p:cNvPr id="46" name="Parallelogram 45">
              <a:extLst>
                <a:ext uri="{FF2B5EF4-FFF2-40B4-BE49-F238E27FC236}">
                  <a16:creationId xmlns:a16="http://schemas.microsoft.com/office/drawing/2014/main" id="{B944134F-25AD-BEB2-C0BF-43DF4B11FC3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537538" y="100"/>
              <a:ext cx="1825143" cy="171350"/>
            </a:xfrm>
            <a:prstGeom prst="parallelogram">
              <a:avLst/>
            </a:prstGeom>
            <a:solidFill>
              <a:srgbClr val="1C56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49"/>
            </a:p>
          </p:txBody>
        </p:sp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A01506F6-4045-30A7-1967-7A227206789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2971812" y="100"/>
              <a:ext cx="2201282" cy="171350"/>
            </a:xfrm>
            <a:prstGeom prst="parallelogram">
              <a:avLst/>
            </a:prstGeom>
            <a:solidFill>
              <a:srgbClr val="1E5DB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49"/>
            </a:p>
          </p:txBody>
        </p:sp>
      </p:grpSp>
      <p:sp>
        <p:nvSpPr>
          <p:cNvPr id="7" name="Title 1"/>
          <p:cNvSpPr>
            <a:spLocks noGrp="1"/>
          </p:cNvSpPr>
          <p:nvPr userDrawn="1">
            <p:ph type="title"/>
          </p:nvPr>
        </p:nvSpPr>
        <p:spPr>
          <a:xfrm>
            <a:off x="609600" y="1184276"/>
            <a:ext cx="10972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4000"/>
              </a:lnSpc>
              <a:defRPr sz="3733" b="1" baseline="0">
                <a:solidFill>
                  <a:srgbClr val="0057B7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Subtitle 2"/>
          <p:cNvSpPr>
            <a:spLocks noGrp="1"/>
          </p:cNvSpPr>
          <p:nvPr userDrawn="1"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57B7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10" name="Text Placeholder 8"/>
          <p:cNvSpPr>
            <a:spLocks noGrp="1"/>
          </p:cNvSpPr>
          <p:nvPr userDrawn="1"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000000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617DD9D-7533-7A57-89FB-4D057BCEAC55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09600" y="372533"/>
            <a:ext cx="9211733" cy="54186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Place center name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73EE938-470B-9DA7-FFED-E3CE4A1A3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6" t="47892" r="12803" b="15738"/>
          <a:stretch/>
        </p:blipFill>
        <p:spPr>
          <a:xfrm>
            <a:off x="10872041" y="216207"/>
            <a:ext cx="1117600" cy="72591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89C2412-9C72-F68A-C89E-1B2C31ECA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220133"/>
            <a:ext cx="12192000" cy="914400"/>
          </a:xfrm>
          <a:prstGeom prst="rect">
            <a:avLst/>
          </a:prstGeom>
          <a:solidFill>
            <a:srgbClr val="0057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8CF4BB-8534-F92D-F388-F00364BC9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27" t="-6498" r="-2168" b="-6487"/>
          <a:stretch/>
        </p:blipFill>
        <p:spPr>
          <a:xfrm>
            <a:off x="10892590" y="5999749"/>
            <a:ext cx="1066799" cy="72189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6A2EE6-3458-FDE5-088F-0524F161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77980" y="6355461"/>
            <a:ext cx="2743200" cy="366183"/>
          </a:xfrm>
        </p:spPr>
        <p:txBody>
          <a:bodyPr/>
          <a:lstStyle>
            <a:lvl1pPr algn="l">
              <a:defRPr sz="1333">
                <a:solidFill>
                  <a:srgbClr val="0057B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8E7DCDC-E408-4B61-982D-00D1D5E6AE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62359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CDC_with_tag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267F8213-0BF4-9CFD-184D-957DBD90B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0"/>
            <a:ext cx="12192000" cy="1158861"/>
            <a:chOff x="0" y="1079970"/>
            <a:chExt cx="7112000" cy="22443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E8587A6-7C1A-EC72-C16A-98204569B3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1079970"/>
              <a:ext cx="7112000" cy="224308"/>
            </a:xfrm>
            <a:prstGeom prst="rect">
              <a:avLst/>
            </a:prstGeom>
            <a:solidFill>
              <a:srgbClr val="005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49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EB7A224-4867-EA38-EAA4-ECD97FF9203A}"/>
                </a:ext>
              </a:extLst>
            </p:cNvPr>
            <p:cNvGrpSpPr>
              <a:grpSpLocks noGrp="1" noUngrp="1" noRot="1" noMove="1" noResize="1"/>
            </p:cNvGrpSpPr>
            <p:nvPr userDrawn="1"/>
          </p:nvGrpSpPr>
          <p:grpSpPr>
            <a:xfrm>
              <a:off x="430" y="1080101"/>
              <a:ext cx="5345267" cy="224308"/>
              <a:chOff x="1771" y="389"/>
              <a:chExt cx="18815689" cy="664930"/>
            </a:xfrm>
          </p:grpSpPr>
          <p:sp>
            <p:nvSpPr>
              <p:cNvPr id="44" name="Parallelogram 9">
                <a:extLst>
                  <a:ext uri="{FF2B5EF4-FFF2-40B4-BE49-F238E27FC236}">
                    <a16:creationId xmlns:a16="http://schemas.microsoft.com/office/drawing/2014/main" id="{EA18C2A9-CD91-4656-D4FD-18B4B82E4B8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1771" y="389"/>
                <a:ext cx="2010345" cy="664930"/>
              </a:xfrm>
              <a:custGeom>
                <a:avLst/>
                <a:gdLst>
                  <a:gd name="connsiteX0" fmla="*/ 0 w 2399861"/>
                  <a:gd name="connsiteY0" fmla="*/ 668592 h 668592"/>
                  <a:gd name="connsiteX1" fmla="*/ 167148 w 2399861"/>
                  <a:gd name="connsiteY1" fmla="*/ 0 h 668592"/>
                  <a:gd name="connsiteX2" fmla="*/ 2399861 w 2399861"/>
                  <a:gd name="connsiteY2" fmla="*/ 0 h 668592"/>
                  <a:gd name="connsiteX3" fmla="*/ 2232713 w 2399861"/>
                  <a:gd name="connsiteY3" fmla="*/ 668592 h 668592"/>
                  <a:gd name="connsiteX4" fmla="*/ 0 w 2399861"/>
                  <a:gd name="connsiteY4" fmla="*/ 668592 h 668592"/>
                  <a:gd name="connsiteX0" fmla="*/ 0 w 2261638"/>
                  <a:gd name="connsiteY0" fmla="*/ 668592 h 668592"/>
                  <a:gd name="connsiteX1" fmla="*/ 28925 w 2261638"/>
                  <a:gd name="connsiteY1" fmla="*/ 0 h 668592"/>
                  <a:gd name="connsiteX2" fmla="*/ 2261638 w 2261638"/>
                  <a:gd name="connsiteY2" fmla="*/ 0 h 668592"/>
                  <a:gd name="connsiteX3" fmla="*/ 2094490 w 2261638"/>
                  <a:gd name="connsiteY3" fmla="*/ 668592 h 668592"/>
                  <a:gd name="connsiteX4" fmla="*/ 0 w 2261638"/>
                  <a:gd name="connsiteY4" fmla="*/ 668592 h 668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1638" h="668592">
                    <a:moveTo>
                      <a:pt x="0" y="668592"/>
                    </a:moveTo>
                    <a:lnTo>
                      <a:pt x="28925" y="0"/>
                    </a:lnTo>
                    <a:lnTo>
                      <a:pt x="2261638" y="0"/>
                    </a:lnTo>
                    <a:lnTo>
                      <a:pt x="2094490" y="668592"/>
                    </a:lnTo>
                    <a:lnTo>
                      <a:pt x="0" y="668592"/>
                    </a:lnTo>
                    <a:close/>
                  </a:path>
                </a:pathLst>
              </a:custGeom>
              <a:solidFill>
                <a:srgbClr val="16438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45" name="Parallelogram 44">
                <a:extLst>
                  <a:ext uri="{FF2B5EF4-FFF2-40B4-BE49-F238E27FC236}">
                    <a16:creationId xmlns:a16="http://schemas.microsoft.com/office/drawing/2014/main" id="{AE0A8C09-00C3-D95E-B5DA-0F0A402DC7A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1267572" y="389"/>
                <a:ext cx="3829094" cy="664930"/>
              </a:xfrm>
              <a:prstGeom prst="parallelogram">
                <a:avLst/>
              </a:prstGeom>
              <a:solidFill>
                <a:srgbClr val="194D9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46" name="Parallelogram 45">
                <a:extLst>
                  <a:ext uri="{FF2B5EF4-FFF2-40B4-BE49-F238E27FC236}">
                    <a16:creationId xmlns:a16="http://schemas.microsoft.com/office/drawing/2014/main" id="{B944134F-25AD-BEB2-C0BF-43DF4B11FC3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4209773" y="389"/>
                <a:ext cx="4996928" cy="664930"/>
              </a:xfrm>
              <a:prstGeom prst="parallelogram">
                <a:avLst/>
              </a:prstGeom>
              <a:solidFill>
                <a:srgbClr val="1C56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47" name="Parallelogram 46">
                <a:extLst>
                  <a:ext uri="{FF2B5EF4-FFF2-40B4-BE49-F238E27FC236}">
                    <a16:creationId xmlns:a16="http://schemas.microsoft.com/office/drawing/2014/main" id="{A01506F6-4045-30A7-1967-7A227206789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8136570" y="389"/>
                <a:ext cx="6026733" cy="664930"/>
              </a:xfrm>
              <a:prstGeom prst="parallelogram">
                <a:avLst/>
              </a:prstGeom>
              <a:solidFill>
                <a:srgbClr val="1E5D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48" name="Parallelogram 47">
                <a:extLst>
                  <a:ext uri="{FF2B5EF4-FFF2-40B4-BE49-F238E27FC236}">
                    <a16:creationId xmlns:a16="http://schemas.microsoft.com/office/drawing/2014/main" id="{E1EB0327-76CF-A70A-BE29-7C1C2819C1B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15172395" y="389"/>
                <a:ext cx="3645065" cy="664930"/>
              </a:xfrm>
              <a:prstGeom prst="parallelogram">
                <a:avLst/>
              </a:prstGeom>
              <a:solidFill>
                <a:srgbClr val="0057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</p:grpSp>
      </p:grpSp>
      <p:sp>
        <p:nvSpPr>
          <p:cNvPr id="7" name="Title 1"/>
          <p:cNvSpPr>
            <a:spLocks noGrp="1"/>
          </p:cNvSpPr>
          <p:nvPr userDrawn="1">
            <p:ph type="title"/>
          </p:nvPr>
        </p:nvSpPr>
        <p:spPr>
          <a:xfrm>
            <a:off x="609600" y="1184276"/>
            <a:ext cx="10972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4000"/>
              </a:lnSpc>
              <a:defRPr sz="3733" b="1" baseline="0">
                <a:solidFill>
                  <a:srgbClr val="0057B7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Subtitle 2"/>
          <p:cNvSpPr>
            <a:spLocks noGrp="1"/>
          </p:cNvSpPr>
          <p:nvPr userDrawn="1"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57B7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10" name="Text Placeholder 8"/>
          <p:cNvSpPr>
            <a:spLocks noGrp="1"/>
          </p:cNvSpPr>
          <p:nvPr userDrawn="1"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1D1D1D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617DD9D-7533-7A57-89FB-4D057BCEAC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72533"/>
            <a:ext cx="9211733" cy="54186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z="2400" ker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Optional title for CIO name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28FF65-A5C6-CBFE-D22F-B5C8824E9E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sz="1333">
                <a:solidFill>
                  <a:srgbClr val="0057B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8E7DCDC-E408-4B61-982D-00D1D5E6AE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8909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CDC_ATSD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4D200BC-739F-E118-66FF-78E246516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0"/>
            <a:ext cx="12192000" cy="1158861"/>
            <a:chOff x="0" y="1079970"/>
            <a:chExt cx="7112000" cy="22443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488B65-51B9-24CC-82CF-581585667F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1079970"/>
              <a:ext cx="7112000" cy="224308"/>
            </a:xfrm>
            <a:prstGeom prst="rect">
              <a:avLst/>
            </a:prstGeom>
            <a:solidFill>
              <a:srgbClr val="005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49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7EE0707-A628-935A-CECC-70626B3FA8FC}"/>
                </a:ext>
              </a:extLst>
            </p:cNvPr>
            <p:cNvGrpSpPr>
              <a:grpSpLocks noGrp="1" noUngrp="1" noRot="1" noMove="1" noResize="1"/>
            </p:cNvGrpSpPr>
            <p:nvPr userDrawn="1"/>
          </p:nvGrpSpPr>
          <p:grpSpPr>
            <a:xfrm>
              <a:off x="430" y="1080101"/>
              <a:ext cx="5345267" cy="224308"/>
              <a:chOff x="1771" y="389"/>
              <a:chExt cx="18815689" cy="664930"/>
            </a:xfrm>
          </p:grpSpPr>
          <p:sp>
            <p:nvSpPr>
              <p:cNvPr id="11" name="Parallelogram 9">
                <a:extLst>
                  <a:ext uri="{FF2B5EF4-FFF2-40B4-BE49-F238E27FC236}">
                    <a16:creationId xmlns:a16="http://schemas.microsoft.com/office/drawing/2014/main" id="{8C56AB45-808E-D371-67FF-0A735725B5B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1771" y="389"/>
                <a:ext cx="2010345" cy="664930"/>
              </a:xfrm>
              <a:custGeom>
                <a:avLst/>
                <a:gdLst>
                  <a:gd name="connsiteX0" fmla="*/ 0 w 2399861"/>
                  <a:gd name="connsiteY0" fmla="*/ 668592 h 668592"/>
                  <a:gd name="connsiteX1" fmla="*/ 167148 w 2399861"/>
                  <a:gd name="connsiteY1" fmla="*/ 0 h 668592"/>
                  <a:gd name="connsiteX2" fmla="*/ 2399861 w 2399861"/>
                  <a:gd name="connsiteY2" fmla="*/ 0 h 668592"/>
                  <a:gd name="connsiteX3" fmla="*/ 2232713 w 2399861"/>
                  <a:gd name="connsiteY3" fmla="*/ 668592 h 668592"/>
                  <a:gd name="connsiteX4" fmla="*/ 0 w 2399861"/>
                  <a:gd name="connsiteY4" fmla="*/ 668592 h 668592"/>
                  <a:gd name="connsiteX0" fmla="*/ 0 w 2261638"/>
                  <a:gd name="connsiteY0" fmla="*/ 668592 h 668592"/>
                  <a:gd name="connsiteX1" fmla="*/ 28925 w 2261638"/>
                  <a:gd name="connsiteY1" fmla="*/ 0 h 668592"/>
                  <a:gd name="connsiteX2" fmla="*/ 2261638 w 2261638"/>
                  <a:gd name="connsiteY2" fmla="*/ 0 h 668592"/>
                  <a:gd name="connsiteX3" fmla="*/ 2094490 w 2261638"/>
                  <a:gd name="connsiteY3" fmla="*/ 668592 h 668592"/>
                  <a:gd name="connsiteX4" fmla="*/ 0 w 2261638"/>
                  <a:gd name="connsiteY4" fmla="*/ 668592 h 668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1638" h="668592">
                    <a:moveTo>
                      <a:pt x="0" y="668592"/>
                    </a:moveTo>
                    <a:lnTo>
                      <a:pt x="28925" y="0"/>
                    </a:lnTo>
                    <a:lnTo>
                      <a:pt x="2261638" y="0"/>
                    </a:lnTo>
                    <a:lnTo>
                      <a:pt x="2094490" y="668592"/>
                    </a:lnTo>
                    <a:lnTo>
                      <a:pt x="0" y="668592"/>
                    </a:lnTo>
                    <a:close/>
                  </a:path>
                </a:pathLst>
              </a:custGeom>
              <a:solidFill>
                <a:srgbClr val="16438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12" name="Parallelogram 11">
                <a:extLst>
                  <a:ext uri="{FF2B5EF4-FFF2-40B4-BE49-F238E27FC236}">
                    <a16:creationId xmlns:a16="http://schemas.microsoft.com/office/drawing/2014/main" id="{91CB8924-C83A-F743-E7B7-6A26681D728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1267572" y="389"/>
                <a:ext cx="3829094" cy="664930"/>
              </a:xfrm>
              <a:prstGeom prst="parallelogram">
                <a:avLst/>
              </a:prstGeom>
              <a:solidFill>
                <a:srgbClr val="194D9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13" name="Parallelogram 12">
                <a:extLst>
                  <a:ext uri="{FF2B5EF4-FFF2-40B4-BE49-F238E27FC236}">
                    <a16:creationId xmlns:a16="http://schemas.microsoft.com/office/drawing/2014/main" id="{352A5B8C-A481-8BA7-8E13-68A6747B9BF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4209773" y="389"/>
                <a:ext cx="4996928" cy="664930"/>
              </a:xfrm>
              <a:prstGeom prst="parallelogram">
                <a:avLst/>
              </a:prstGeom>
              <a:solidFill>
                <a:srgbClr val="1C56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14" name="Parallelogram 13">
                <a:extLst>
                  <a:ext uri="{FF2B5EF4-FFF2-40B4-BE49-F238E27FC236}">
                    <a16:creationId xmlns:a16="http://schemas.microsoft.com/office/drawing/2014/main" id="{DAB573E3-591C-13FE-7262-EA1F1564CB3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8136570" y="389"/>
                <a:ext cx="6026733" cy="664930"/>
              </a:xfrm>
              <a:prstGeom prst="parallelogram">
                <a:avLst/>
              </a:prstGeom>
              <a:solidFill>
                <a:srgbClr val="1E5D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15" name="Parallelogram 14">
                <a:extLst>
                  <a:ext uri="{FF2B5EF4-FFF2-40B4-BE49-F238E27FC236}">
                    <a16:creationId xmlns:a16="http://schemas.microsoft.com/office/drawing/2014/main" id="{C0A06E43-B1E2-116B-6C8D-8AE5C97FA5C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15172395" y="389"/>
                <a:ext cx="3645065" cy="664930"/>
              </a:xfrm>
              <a:prstGeom prst="parallelogram">
                <a:avLst/>
              </a:prstGeom>
              <a:solidFill>
                <a:srgbClr val="0057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</p:grpSp>
      </p:grpSp>
      <p:sp>
        <p:nvSpPr>
          <p:cNvPr id="7" name="Title 1"/>
          <p:cNvSpPr>
            <a:spLocks noGrp="1"/>
          </p:cNvSpPr>
          <p:nvPr userDrawn="1">
            <p:ph type="title"/>
          </p:nvPr>
        </p:nvSpPr>
        <p:spPr>
          <a:xfrm>
            <a:off x="609600" y="1184275"/>
            <a:ext cx="10972800" cy="1146048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4000"/>
              </a:lnSpc>
              <a:defRPr sz="3733" b="1" baseline="0">
                <a:solidFill>
                  <a:srgbClr val="0057B7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Subtitle 2"/>
          <p:cNvSpPr>
            <a:spLocks noGrp="1"/>
          </p:cNvSpPr>
          <p:nvPr userDrawn="1">
            <p:ph type="subTitle" idx="1"/>
          </p:nvPr>
        </p:nvSpPr>
        <p:spPr>
          <a:xfrm>
            <a:off x="609600" y="2859349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0057B7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10" name="Text Placeholder 8"/>
          <p:cNvSpPr>
            <a:spLocks noGrp="1"/>
          </p:cNvSpPr>
          <p:nvPr userDrawn="1">
            <p:ph type="body" sz="quarter" idx="10"/>
          </p:nvPr>
        </p:nvSpPr>
        <p:spPr>
          <a:xfrm>
            <a:off x="609600" y="3946019"/>
            <a:ext cx="85344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1D1D1D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8E5FCF9-D4BB-C238-A1FB-70D35E4A4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57B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8E7DCDC-E408-4B61-982D-00D1D5E6AE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0266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1">
    <p:bg>
      <p:bgPr>
        <a:solidFill>
          <a:srgbClr val="0057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467097"/>
            <a:ext cx="10972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5333"/>
              </a:lnSpc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609601" y="5610098"/>
            <a:ext cx="10363200" cy="5683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667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AB115-5E7C-25FD-D47F-33D7F9B62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65408" y="6356350"/>
            <a:ext cx="753275" cy="36618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8E7DCDC-E408-4B61-982D-00D1D5E6AE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482755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O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26368FE-BB30-52F8-89C1-D155114AB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0"/>
            <a:ext cx="12192000" cy="1158861"/>
            <a:chOff x="0" y="1079970"/>
            <a:chExt cx="7112000" cy="22443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A2EC66-252E-FB31-C586-41F7DC2F7D6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1079970"/>
              <a:ext cx="7112000" cy="224308"/>
            </a:xfrm>
            <a:prstGeom prst="rect">
              <a:avLst/>
            </a:prstGeom>
            <a:solidFill>
              <a:srgbClr val="005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49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DF158DF-BAF5-68F6-78E1-1E179A3E0136}"/>
                </a:ext>
              </a:extLst>
            </p:cNvPr>
            <p:cNvGrpSpPr>
              <a:grpSpLocks noGrp="1" noUngrp="1" noRot="1" noMove="1" noResize="1"/>
            </p:cNvGrpSpPr>
            <p:nvPr userDrawn="1"/>
          </p:nvGrpSpPr>
          <p:grpSpPr>
            <a:xfrm>
              <a:off x="430" y="1080101"/>
              <a:ext cx="5345267" cy="224308"/>
              <a:chOff x="1771" y="389"/>
              <a:chExt cx="18815689" cy="664930"/>
            </a:xfrm>
          </p:grpSpPr>
          <p:sp>
            <p:nvSpPr>
              <p:cNvPr id="24" name="Parallelogram 9">
                <a:extLst>
                  <a:ext uri="{FF2B5EF4-FFF2-40B4-BE49-F238E27FC236}">
                    <a16:creationId xmlns:a16="http://schemas.microsoft.com/office/drawing/2014/main" id="{143E1EDA-4AF6-C976-C4EF-C1C84A0090F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1771" y="389"/>
                <a:ext cx="2010345" cy="664930"/>
              </a:xfrm>
              <a:custGeom>
                <a:avLst/>
                <a:gdLst>
                  <a:gd name="connsiteX0" fmla="*/ 0 w 2399861"/>
                  <a:gd name="connsiteY0" fmla="*/ 668592 h 668592"/>
                  <a:gd name="connsiteX1" fmla="*/ 167148 w 2399861"/>
                  <a:gd name="connsiteY1" fmla="*/ 0 h 668592"/>
                  <a:gd name="connsiteX2" fmla="*/ 2399861 w 2399861"/>
                  <a:gd name="connsiteY2" fmla="*/ 0 h 668592"/>
                  <a:gd name="connsiteX3" fmla="*/ 2232713 w 2399861"/>
                  <a:gd name="connsiteY3" fmla="*/ 668592 h 668592"/>
                  <a:gd name="connsiteX4" fmla="*/ 0 w 2399861"/>
                  <a:gd name="connsiteY4" fmla="*/ 668592 h 668592"/>
                  <a:gd name="connsiteX0" fmla="*/ 0 w 2261638"/>
                  <a:gd name="connsiteY0" fmla="*/ 668592 h 668592"/>
                  <a:gd name="connsiteX1" fmla="*/ 28925 w 2261638"/>
                  <a:gd name="connsiteY1" fmla="*/ 0 h 668592"/>
                  <a:gd name="connsiteX2" fmla="*/ 2261638 w 2261638"/>
                  <a:gd name="connsiteY2" fmla="*/ 0 h 668592"/>
                  <a:gd name="connsiteX3" fmla="*/ 2094490 w 2261638"/>
                  <a:gd name="connsiteY3" fmla="*/ 668592 h 668592"/>
                  <a:gd name="connsiteX4" fmla="*/ 0 w 2261638"/>
                  <a:gd name="connsiteY4" fmla="*/ 668592 h 668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1638" h="668592">
                    <a:moveTo>
                      <a:pt x="0" y="668592"/>
                    </a:moveTo>
                    <a:lnTo>
                      <a:pt x="28925" y="0"/>
                    </a:lnTo>
                    <a:lnTo>
                      <a:pt x="2261638" y="0"/>
                    </a:lnTo>
                    <a:lnTo>
                      <a:pt x="2094490" y="668592"/>
                    </a:lnTo>
                    <a:lnTo>
                      <a:pt x="0" y="668592"/>
                    </a:lnTo>
                    <a:close/>
                  </a:path>
                </a:pathLst>
              </a:custGeom>
              <a:solidFill>
                <a:srgbClr val="16438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25" name="Parallelogram 24">
                <a:extLst>
                  <a:ext uri="{FF2B5EF4-FFF2-40B4-BE49-F238E27FC236}">
                    <a16:creationId xmlns:a16="http://schemas.microsoft.com/office/drawing/2014/main" id="{F6FA40E6-EF82-BF3D-A917-8B343EC5949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1267572" y="389"/>
                <a:ext cx="3829094" cy="664930"/>
              </a:xfrm>
              <a:prstGeom prst="parallelogram">
                <a:avLst/>
              </a:prstGeom>
              <a:solidFill>
                <a:srgbClr val="194D9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26" name="Parallelogram 25">
                <a:extLst>
                  <a:ext uri="{FF2B5EF4-FFF2-40B4-BE49-F238E27FC236}">
                    <a16:creationId xmlns:a16="http://schemas.microsoft.com/office/drawing/2014/main" id="{23549B84-60EC-73B4-5015-36EDBB01E4A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4209773" y="389"/>
                <a:ext cx="4996928" cy="664930"/>
              </a:xfrm>
              <a:prstGeom prst="parallelogram">
                <a:avLst/>
              </a:prstGeom>
              <a:solidFill>
                <a:srgbClr val="1C56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27" name="Parallelogram 26">
                <a:extLst>
                  <a:ext uri="{FF2B5EF4-FFF2-40B4-BE49-F238E27FC236}">
                    <a16:creationId xmlns:a16="http://schemas.microsoft.com/office/drawing/2014/main" id="{5C53FF0A-86FC-1D88-9239-97955B1F770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8136570" y="389"/>
                <a:ext cx="6026733" cy="664930"/>
              </a:xfrm>
              <a:prstGeom prst="parallelogram">
                <a:avLst/>
              </a:prstGeom>
              <a:solidFill>
                <a:srgbClr val="1E5D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28" name="Parallelogram 27">
                <a:extLst>
                  <a:ext uri="{FF2B5EF4-FFF2-40B4-BE49-F238E27FC236}">
                    <a16:creationId xmlns:a16="http://schemas.microsoft.com/office/drawing/2014/main" id="{6AF49E4E-32CD-B60C-5A81-83D00D5ACF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15172395" y="389"/>
                <a:ext cx="3645065" cy="664930"/>
              </a:xfrm>
              <a:prstGeom prst="parallelogram">
                <a:avLst/>
              </a:prstGeom>
              <a:solidFill>
                <a:srgbClr val="0057B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6E5637B-3F0C-2926-5B7D-F69F43A27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" y="6725265"/>
            <a:ext cx="12192001" cy="142567"/>
            <a:chOff x="7355954" y="15880786"/>
            <a:chExt cx="21904846" cy="578414"/>
          </a:xfrm>
        </p:grpSpPr>
        <p:sp>
          <p:nvSpPr>
            <p:cNvPr id="5" name="Rectangle 20">
              <a:extLst>
                <a:ext uri="{FF2B5EF4-FFF2-40B4-BE49-F238E27FC236}">
                  <a16:creationId xmlns:a16="http://schemas.microsoft.com/office/drawing/2014/main" id="{300377C4-FCF5-82F7-7DB1-68E20E9DF84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 bwMode="auto">
            <a:xfrm flipV="1">
              <a:off x="21984029" y="15880786"/>
              <a:ext cx="2432923" cy="578414"/>
            </a:xfrm>
            <a:prstGeom prst="rect">
              <a:avLst/>
            </a:prstGeom>
            <a:solidFill>
              <a:srgbClr val="194D93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3333"/>
            </a:p>
          </p:txBody>
        </p:sp>
        <p:sp>
          <p:nvSpPr>
            <p:cNvPr id="6" name="Rectangle 20">
              <a:extLst>
                <a:ext uri="{FF2B5EF4-FFF2-40B4-BE49-F238E27FC236}">
                  <a16:creationId xmlns:a16="http://schemas.microsoft.com/office/drawing/2014/main" id="{8617F19E-1B06-5F6E-BC5F-B4999383D26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 bwMode="auto">
            <a:xfrm flipV="1">
              <a:off x="24406350" y="15880786"/>
              <a:ext cx="2432923" cy="578414"/>
            </a:xfrm>
            <a:prstGeom prst="rect">
              <a:avLst/>
            </a:prstGeom>
            <a:solidFill>
              <a:srgbClr val="1C56A4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3333"/>
            </a:p>
          </p:txBody>
        </p:sp>
        <p:sp>
          <p:nvSpPr>
            <p:cNvPr id="7" name="Rectangle 20">
              <a:extLst>
                <a:ext uri="{FF2B5EF4-FFF2-40B4-BE49-F238E27FC236}">
                  <a16:creationId xmlns:a16="http://schemas.microsoft.com/office/drawing/2014/main" id="{A43CC56B-482B-7088-88A1-9E73AE17CF3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 bwMode="auto">
            <a:xfrm flipV="1">
              <a:off x="26827877" y="15880786"/>
              <a:ext cx="2432923" cy="578414"/>
            </a:xfrm>
            <a:prstGeom prst="rect">
              <a:avLst/>
            </a:prstGeom>
            <a:solidFill>
              <a:srgbClr val="1E5DB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3333"/>
            </a:p>
          </p:txBody>
        </p:sp>
        <p:sp>
          <p:nvSpPr>
            <p:cNvPr id="8" name="Rectangle 20">
              <a:extLst>
                <a:ext uri="{FF2B5EF4-FFF2-40B4-BE49-F238E27FC236}">
                  <a16:creationId xmlns:a16="http://schemas.microsoft.com/office/drawing/2014/main" id="{CAD4BAC6-1B0A-39BB-6345-BC7EBD64783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 bwMode="auto">
            <a:xfrm flipV="1">
              <a:off x="7355954" y="15880786"/>
              <a:ext cx="14644447" cy="578414"/>
            </a:xfrm>
            <a:prstGeom prst="rect">
              <a:avLst/>
            </a:prstGeom>
            <a:solidFill>
              <a:srgbClr val="164380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3333"/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6E2CA051-2C2A-C819-70ED-EB963429D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4467097"/>
            <a:ext cx="10972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5333"/>
              </a:lnSpc>
              <a:defRPr sz="4800" b="1" baseline="0">
                <a:solidFill>
                  <a:srgbClr val="0057B7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8CB9565-742B-02A4-5552-FD20A36E6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1" y="5608320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667"/>
              </a:lnSpc>
              <a:buNone/>
              <a:defRPr sz="2667" baseline="0">
                <a:solidFill>
                  <a:srgbClr val="000000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BDCA29-50E7-82FD-B0E3-51922FF87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4933" y="6397680"/>
            <a:ext cx="539217" cy="366425"/>
          </a:xfrm>
        </p:spPr>
        <p:txBody>
          <a:bodyPr/>
          <a:lstStyle>
            <a:lvl1pPr>
              <a:defRPr>
                <a:solidFill>
                  <a:srgbClr val="0057B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8E7DCDC-E408-4B61-982D-00D1D5E6AE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131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2-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57B7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8BFD30-ED28-4470-96F2-C90951794F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1" y="1811867"/>
            <a:ext cx="5185833" cy="4421717"/>
          </a:xfrm>
        </p:spPr>
        <p:txBody>
          <a:bodyPr/>
          <a:lstStyle>
            <a:lvl1pPr marL="304792" indent="-304792">
              <a:buClr>
                <a:srgbClr val="003BC0"/>
              </a:buClr>
              <a:buFont typeface="Arial" panose="020B0604020202020204" pitchFamily="34" charset="0"/>
              <a:buChar char="•"/>
              <a:defRPr sz="2667" b="1">
                <a:solidFill>
                  <a:srgbClr val="1D1D1D"/>
                </a:solidFill>
              </a:defRPr>
            </a:lvl1pPr>
            <a:lvl2pPr marL="609585" indent="-228594">
              <a:buClr>
                <a:srgbClr val="005761"/>
              </a:buClr>
              <a:buFont typeface="Arial" panose="020B0604020202020204" pitchFamily="34" charset="0"/>
              <a:buChar char="-"/>
              <a:defRPr sz="2400">
                <a:solidFill>
                  <a:srgbClr val="1D1D1D"/>
                </a:solidFill>
              </a:defRPr>
            </a:lvl2pPr>
            <a:lvl3pPr>
              <a:defRPr sz="2133">
                <a:solidFill>
                  <a:srgbClr val="1D1D1D"/>
                </a:solidFill>
              </a:defRPr>
            </a:lvl3pPr>
            <a:lvl4pPr>
              <a:defRPr sz="1867">
                <a:solidFill>
                  <a:srgbClr val="1D1D1D"/>
                </a:solidFill>
              </a:defRPr>
            </a:lvl4pPr>
            <a:lvl5pPr>
              <a:defRPr sz="1867">
                <a:solidFill>
                  <a:srgbClr val="1D1D1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308A1BA-F127-444C-8EEB-78BB410C70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96568" y="1811867"/>
            <a:ext cx="5185833" cy="4421717"/>
          </a:xfrm>
        </p:spPr>
        <p:txBody>
          <a:bodyPr/>
          <a:lstStyle>
            <a:lvl1pPr marL="304792" indent="-304792">
              <a:buClr>
                <a:srgbClr val="0033A1"/>
              </a:buClr>
              <a:buFont typeface="Arial" panose="020B0604020202020204" pitchFamily="34" charset="0"/>
              <a:buChar char="•"/>
              <a:defRPr sz="2667" b="1">
                <a:solidFill>
                  <a:srgbClr val="1D1D1D"/>
                </a:solidFill>
              </a:defRPr>
            </a:lvl1pPr>
            <a:lvl2pPr marL="609585" indent="-228594">
              <a:buClr>
                <a:srgbClr val="005761"/>
              </a:buClr>
              <a:buFont typeface="Arial" panose="020B0604020202020204" pitchFamily="34" charset="0"/>
              <a:buChar char="-"/>
              <a:tabLst>
                <a:tab pos="380990" algn="l"/>
              </a:tabLst>
              <a:defRPr sz="2400">
                <a:solidFill>
                  <a:srgbClr val="1D1D1D"/>
                </a:solidFill>
              </a:defRPr>
            </a:lvl2pPr>
            <a:lvl3pPr>
              <a:defRPr sz="2133">
                <a:solidFill>
                  <a:srgbClr val="1D1D1D"/>
                </a:solidFill>
              </a:defRPr>
            </a:lvl3pPr>
            <a:lvl4pPr>
              <a:defRPr sz="1867">
                <a:solidFill>
                  <a:srgbClr val="1D1D1D"/>
                </a:solidFill>
              </a:defRPr>
            </a:lvl4pPr>
            <a:lvl5pPr>
              <a:defRPr sz="1867">
                <a:solidFill>
                  <a:srgbClr val="1D1D1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3F77754-22A0-2E82-7821-2D551EA53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" y="6725265"/>
            <a:ext cx="12192001" cy="142567"/>
            <a:chOff x="7355954" y="15880786"/>
            <a:chExt cx="21904846" cy="578414"/>
          </a:xfrm>
        </p:grpSpPr>
        <p:sp>
          <p:nvSpPr>
            <p:cNvPr id="12" name="Rectangle 20">
              <a:extLst>
                <a:ext uri="{FF2B5EF4-FFF2-40B4-BE49-F238E27FC236}">
                  <a16:creationId xmlns:a16="http://schemas.microsoft.com/office/drawing/2014/main" id="{FA84B6E9-CB28-F3EC-FE9B-CD95E83CFF6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 bwMode="auto">
            <a:xfrm flipV="1">
              <a:off x="21984029" y="15880786"/>
              <a:ext cx="2432923" cy="578414"/>
            </a:xfrm>
            <a:prstGeom prst="rect">
              <a:avLst/>
            </a:prstGeom>
            <a:solidFill>
              <a:srgbClr val="194D93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3333"/>
            </a:p>
          </p:txBody>
        </p:sp>
        <p:sp>
          <p:nvSpPr>
            <p:cNvPr id="13" name="Rectangle 20">
              <a:extLst>
                <a:ext uri="{FF2B5EF4-FFF2-40B4-BE49-F238E27FC236}">
                  <a16:creationId xmlns:a16="http://schemas.microsoft.com/office/drawing/2014/main" id="{E3E7FB67-DA74-9748-2B12-CFD70C373C6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 bwMode="auto">
            <a:xfrm flipV="1">
              <a:off x="24406350" y="15880786"/>
              <a:ext cx="2432923" cy="578414"/>
            </a:xfrm>
            <a:prstGeom prst="rect">
              <a:avLst/>
            </a:prstGeom>
            <a:solidFill>
              <a:srgbClr val="1C56A4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3333"/>
            </a:p>
          </p:txBody>
        </p:sp>
        <p:sp>
          <p:nvSpPr>
            <p:cNvPr id="14" name="Rectangle 20">
              <a:extLst>
                <a:ext uri="{FF2B5EF4-FFF2-40B4-BE49-F238E27FC236}">
                  <a16:creationId xmlns:a16="http://schemas.microsoft.com/office/drawing/2014/main" id="{CB6F0725-60D8-6C7C-D80E-17BCC9E630C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 bwMode="auto">
            <a:xfrm flipV="1">
              <a:off x="26827877" y="15880786"/>
              <a:ext cx="2432923" cy="578414"/>
            </a:xfrm>
            <a:prstGeom prst="rect">
              <a:avLst/>
            </a:prstGeom>
            <a:solidFill>
              <a:srgbClr val="1E5DB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3333"/>
            </a:p>
          </p:txBody>
        </p:sp>
        <p:sp>
          <p:nvSpPr>
            <p:cNvPr id="15" name="Rectangle 20">
              <a:extLst>
                <a:ext uri="{FF2B5EF4-FFF2-40B4-BE49-F238E27FC236}">
                  <a16:creationId xmlns:a16="http://schemas.microsoft.com/office/drawing/2014/main" id="{6D41011B-EA59-1C4E-7A59-087B094B7D3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 bwMode="auto">
            <a:xfrm flipV="1">
              <a:off x="7355954" y="15880786"/>
              <a:ext cx="14644447" cy="578414"/>
            </a:xfrm>
            <a:prstGeom prst="rect">
              <a:avLst/>
            </a:prstGeom>
            <a:solidFill>
              <a:srgbClr val="164380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3333"/>
            </a:p>
          </p:txBody>
        </p:sp>
      </p:grp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F4A2EA4-CB15-F760-81BC-C412F587A4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200" y="6416841"/>
            <a:ext cx="10779488" cy="292212"/>
          </a:xfrm>
        </p:spPr>
        <p:txBody>
          <a:bodyPr/>
          <a:lstStyle>
            <a:lvl1pPr marL="0" indent="0">
              <a:buNone/>
              <a:defRPr sz="1067"/>
            </a:lvl1pPr>
          </a:lstStyle>
          <a:p>
            <a:pPr lvl="0"/>
            <a:endParaRPr lang="en-US"/>
          </a:p>
        </p:txBody>
      </p:sp>
      <p:sp>
        <p:nvSpPr>
          <p:cNvPr id="4" name="Slide Number Placeholder 11">
            <a:extLst>
              <a:ext uri="{FF2B5EF4-FFF2-40B4-BE49-F238E27FC236}">
                <a16:creationId xmlns:a16="http://schemas.microsoft.com/office/drawing/2014/main" id="{BB1B9751-7180-4936-9F8D-56531DFB4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21440" y="6400800"/>
            <a:ext cx="536448" cy="365760"/>
          </a:xfrm>
          <a:prstGeom prst="rect">
            <a:avLst/>
          </a:prstGeom>
        </p:spPr>
        <p:txBody>
          <a:bodyPr/>
          <a:lstStyle>
            <a:lvl1pPr algn="r">
              <a:defRPr sz="1333">
                <a:solidFill>
                  <a:srgbClr val="0057B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E1A0740-F252-4427-A288-A0F9AF0CD4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18637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D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3A17BC3-1F5B-28A0-7789-0DA0C7A50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5699139"/>
            <a:ext cx="12192000" cy="1158861"/>
            <a:chOff x="0" y="4274354"/>
            <a:chExt cx="9144000" cy="86914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531CF5A-461C-2AF2-2E63-53A651F732B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4274354"/>
              <a:ext cx="9144000" cy="869146"/>
            </a:xfrm>
            <a:prstGeom prst="rect">
              <a:avLst/>
            </a:prstGeom>
            <a:solidFill>
              <a:srgbClr val="005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49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8A96CBD-9BC4-3F48-F0A5-DB94DE1071B8}"/>
                </a:ext>
              </a:extLst>
            </p:cNvPr>
            <p:cNvGrpSpPr>
              <a:grpSpLocks noGrp="1" noUngrp="1" noRot="1" noMove="1" noResize="1"/>
            </p:cNvGrpSpPr>
            <p:nvPr userDrawn="1"/>
          </p:nvGrpSpPr>
          <p:grpSpPr>
            <a:xfrm>
              <a:off x="553" y="4274861"/>
              <a:ext cx="5172541" cy="868639"/>
              <a:chOff x="1771" y="389"/>
              <a:chExt cx="14161532" cy="664930"/>
            </a:xfrm>
          </p:grpSpPr>
          <p:sp>
            <p:nvSpPr>
              <p:cNvPr id="18" name="Parallelogram 9">
                <a:extLst>
                  <a:ext uri="{FF2B5EF4-FFF2-40B4-BE49-F238E27FC236}">
                    <a16:creationId xmlns:a16="http://schemas.microsoft.com/office/drawing/2014/main" id="{1DF45998-B7ED-3B13-D19D-C839BC93162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1771" y="389"/>
                <a:ext cx="2010345" cy="664930"/>
              </a:xfrm>
              <a:custGeom>
                <a:avLst/>
                <a:gdLst>
                  <a:gd name="connsiteX0" fmla="*/ 0 w 2399861"/>
                  <a:gd name="connsiteY0" fmla="*/ 668592 h 668592"/>
                  <a:gd name="connsiteX1" fmla="*/ 167148 w 2399861"/>
                  <a:gd name="connsiteY1" fmla="*/ 0 h 668592"/>
                  <a:gd name="connsiteX2" fmla="*/ 2399861 w 2399861"/>
                  <a:gd name="connsiteY2" fmla="*/ 0 h 668592"/>
                  <a:gd name="connsiteX3" fmla="*/ 2232713 w 2399861"/>
                  <a:gd name="connsiteY3" fmla="*/ 668592 h 668592"/>
                  <a:gd name="connsiteX4" fmla="*/ 0 w 2399861"/>
                  <a:gd name="connsiteY4" fmla="*/ 668592 h 668592"/>
                  <a:gd name="connsiteX0" fmla="*/ 0 w 2261638"/>
                  <a:gd name="connsiteY0" fmla="*/ 668592 h 668592"/>
                  <a:gd name="connsiteX1" fmla="*/ 28925 w 2261638"/>
                  <a:gd name="connsiteY1" fmla="*/ 0 h 668592"/>
                  <a:gd name="connsiteX2" fmla="*/ 2261638 w 2261638"/>
                  <a:gd name="connsiteY2" fmla="*/ 0 h 668592"/>
                  <a:gd name="connsiteX3" fmla="*/ 2094490 w 2261638"/>
                  <a:gd name="connsiteY3" fmla="*/ 668592 h 668592"/>
                  <a:gd name="connsiteX4" fmla="*/ 0 w 2261638"/>
                  <a:gd name="connsiteY4" fmla="*/ 668592 h 668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1638" h="668592">
                    <a:moveTo>
                      <a:pt x="0" y="668592"/>
                    </a:moveTo>
                    <a:lnTo>
                      <a:pt x="28925" y="0"/>
                    </a:lnTo>
                    <a:lnTo>
                      <a:pt x="2261638" y="0"/>
                    </a:lnTo>
                    <a:lnTo>
                      <a:pt x="2094490" y="668592"/>
                    </a:lnTo>
                    <a:lnTo>
                      <a:pt x="0" y="668592"/>
                    </a:lnTo>
                    <a:close/>
                  </a:path>
                </a:pathLst>
              </a:custGeom>
              <a:solidFill>
                <a:srgbClr val="16438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2C94CA9D-1D40-AB06-E28C-01B79FC23B9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1267572" y="389"/>
                <a:ext cx="3829094" cy="664930"/>
              </a:xfrm>
              <a:prstGeom prst="parallelogram">
                <a:avLst/>
              </a:prstGeom>
              <a:solidFill>
                <a:srgbClr val="194D9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2E700AAC-8ED5-0BD9-0D59-78D98E213E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4209773" y="389"/>
                <a:ext cx="4996928" cy="664930"/>
              </a:xfrm>
              <a:prstGeom prst="parallelogram">
                <a:avLst/>
              </a:prstGeom>
              <a:solidFill>
                <a:srgbClr val="1C56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21" name="Parallelogram 20">
                <a:extLst>
                  <a:ext uri="{FF2B5EF4-FFF2-40B4-BE49-F238E27FC236}">
                    <a16:creationId xmlns:a16="http://schemas.microsoft.com/office/drawing/2014/main" id="{524E04CF-F3D6-66B2-FB7C-10C171C1746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 userDrawn="1"/>
            </p:nvSpPr>
            <p:spPr>
              <a:xfrm>
                <a:off x="8136570" y="389"/>
                <a:ext cx="6026733" cy="664930"/>
              </a:xfrm>
              <a:prstGeom prst="parallelogram">
                <a:avLst/>
              </a:prstGeom>
              <a:solidFill>
                <a:srgbClr val="1E5D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</p:grp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DA1AAE42-4A62-8308-16A3-AF933411C0D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9600" y="280416"/>
            <a:ext cx="10972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4000"/>
              </a:lnSpc>
              <a:defRPr sz="3733" b="1">
                <a:solidFill>
                  <a:srgbClr val="0057B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74EFB-518F-C978-3CDA-5C27004A6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21440" y="5364481"/>
            <a:ext cx="536448" cy="366183"/>
          </a:xfrm>
        </p:spPr>
        <p:txBody>
          <a:bodyPr/>
          <a:lstStyle>
            <a:lvl1pPr>
              <a:defRPr>
                <a:solidFill>
                  <a:srgbClr val="0057B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8E7DCDC-E408-4B61-982D-00D1D5E6AEF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Graphic 1" descr="CDC logo with trademark. A blue rectangle with a white border. In the center, white sans-serif letters &quot;CDC&quot; are displayed, with four white rays radiating diagonally from the bottom left to the top right behind the letters.">
            <a:extLst>
              <a:ext uri="{FF2B5EF4-FFF2-40B4-BE49-F238E27FC236}">
                <a16:creationId xmlns:a16="http://schemas.microsoft.com/office/drawing/2014/main" id="{6208287E-A6C6-1BAB-5E93-7158745E0768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891279" y="5946501"/>
            <a:ext cx="1069499" cy="6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68337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DC ATSD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9DE51C5C-061E-82A7-65CD-CB91ADC1E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>
          <a:xfrm>
            <a:off x="0" y="5699139"/>
            <a:ext cx="12192000" cy="1158861"/>
            <a:chOff x="0" y="4274354"/>
            <a:chExt cx="9144000" cy="86914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32C90D-E6F5-DB53-F053-9B3394B1067E}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4274354"/>
              <a:ext cx="9144000" cy="869146"/>
            </a:xfrm>
            <a:prstGeom prst="rect">
              <a:avLst/>
            </a:prstGeom>
            <a:solidFill>
              <a:srgbClr val="005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49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C15464F-2DC0-02E4-5EBE-4271CBFCFE29}"/>
                </a:ext>
              </a:extLst>
            </p:cNvPr>
            <p:cNvGrpSpPr>
              <a:grpSpLocks/>
            </p:cNvGrpSpPr>
            <p:nvPr userDrawn="1"/>
          </p:nvGrpSpPr>
          <p:grpSpPr>
            <a:xfrm>
              <a:off x="553" y="4274861"/>
              <a:ext cx="5172541" cy="868639"/>
              <a:chOff x="1771" y="389"/>
              <a:chExt cx="14161532" cy="664930"/>
            </a:xfrm>
          </p:grpSpPr>
          <p:sp>
            <p:nvSpPr>
              <p:cNvPr id="7" name="Parallelogram 9">
                <a:extLst>
                  <a:ext uri="{FF2B5EF4-FFF2-40B4-BE49-F238E27FC236}">
                    <a16:creationId xmlns:a16="http://schemas.microsoft.com/office/drawing/2014/main" id="{4B1DA4E7-9DDE-5DDD-9BAC-121DCC207924}"/>
                  </a:ext>
                </a:extLst>
              </p:cNvPr>
              <p:cNvSpPr>
                <a:spLocks/>
              </p:cNvSpPr>
              <p:nvPr userDrawn="1"/>
            </p:nvSpPr>
            <p:spPr>
              <a:xfrm>
                <a:off x="1771" y="389"/>
                <a:ext cx="2010345" cy="664930"/>
              </a:xfrm>
              <a:custGeom>
                <a:avLst/>
                <a:gdLst>
                  <a:gd name="connsiteX0" fmla="*/ 0 w 2399861"/>
                  <a:gd name="connsiteY0" fmla="*/ 668592 h 668592"/>
                  <a:gd name="connsiteX1" fmla="*/ 167148 w 2399861"/>
                  <a:gd name="connsiteY1" fmla="*/ 0 h 668592"/>
                  <a:gd name="connsiteX2" fmla="*/ 2399861 w 2399861"/>
                  <a:gd name="connsiteY2" fmla="*/ 0 h 668592"/>
                  <a:gd name="connsiteX3" fmla="*/ 2232713 w 2399861"/>
                  <a:gd name="connsiteY3" fmla="*/ 668592 h 668592"/>
                  <a:gd name="connsiteX4" fmla="*/ 0 w 2399861"/>
                  <a:gd name="connsiteY4" fmla="*/ 668592 h 668592"/>
                  <a:gd name="connsiteX0" fmla="*/ 0 w 2261638"/>
                  <a:gd name="connsiteY0" fmla="*/ 668592 h 668592"/>
                  <a:gd name="connsiteX1" fmla="*/ 28925 w 2261638"/>
                  <a:gd name="connsiteY1" fmla="*/ 0 h 668592"/>
                  <a:gd name="connsiteX2" fmla="*/ 2261638 w 2261638"/>
                  <a:gd name="connsiteY2" fmla="*/ 0 h 668592"/>
                  <a:gd name="connsiteX3" fmla="*/ 2094490 w 2261638"/>
                  <a:gd name="connsiteY3" fmla="*/ 668592 h 668592"/>
                  <a:gd name="connsiteX4" fmla="*/ 0 w 2261638"/>
                  <a:gd name="connsiteY4" fmla="*/ 668592 h 668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1638" h="668592">
                    <a:moveTo>
                      <a:pt x="0" y="668592"/>
                    </a:moveTo>
                    <a:lnTo>
                      <a:pt x="28925" y="0"/>
                    </a:lnTo>
                    <a:lnTo>
                      <a:pt x="2261638" y="0"/>
                    </a:lnTo>
                    <a:lnTo>
                      <a:pt x="2094490" y="668592"/>
                    </a:lnTo>
                    <a:lnTo>
                      <a:pt x="0" y="668592"/>
                    </a:lnTo>
                    <a:close/>
                  </a:path>
                </a:pathLst>
              </a:custGeom>
              <a:solidFill>
                <a:srgbClr val="16438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:a16="http://schemas.microsoft.com/office/drawing/2014/main" id="{B86E1BC7-59E7-4F47-5FB3-C02246911E2C}"/>
                  </a:ext>
                </a:extLst>
              </p:cNvPr>
              <p:cNvSpPr>
                <a:spLocks/>
              </p:cNvSpPr>
              <p:nvPr userDrawn="1"/>
            </p:nvSpPr>
            <p:spPr>
              <a:xfrm>
                <a:off x="1267572" y="389"/>
                <a:ext cx="3829094" cy="664930"/>
              </a:xfrm>
              <a:prstGeom prst="parallelogram">
                <a:avLst/>
              </a:prstGeom>
              <a:solidFill>
                <a:srgbClr val="194D9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13" name="Parallelogram 12">
                <a:extLst>
                  <a:ext uri="{FF2B5EF4-FFF2-40B4-BE49-F238E27FC236}">
                    <a16:creationId xmlns:a16="http://schemas.microsoft.com/office/drawing/2014/main" id="{1200FC31-8FC6-FF0D-B5D2-3AAF45711FE3}"/>
                  </a:ext>
                </a:extLst>
              </p:cNvPr>
              <p:cNvSpPr>
                <a:spLocks/>
              </p:cNvSpPr>
              <p:nvPr userDrawn="1"/>
            </p:nvSpPr>
            <p:spPr>
              <a:xfrm>
                <a:off x="4209773" y="389"/>
                <a:ext cx="4996928" cy="664930"/>
              </a:xfrm>
              <a:prstGeom prst="parallelogram">
                <a:avLst/>
              </a:prstGeom>
              <a:solidFill>
                <a:srgbClr val="1C56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9E48511E-6721-466F-BC20-6BA94574094F}"/>
                  </a:ext>
                </a:extLst>
              </p:cNvPr>
              <p:cNvSpPr>
                <a:spLocks/>
              </p:cNvSpPr>
              <p:nvPr userDrawn="1"/>
            </p:nvSpPr>
            <p:spPr>
              <a:xfrm>
                <a:off x="8136570" y="389"/>
                <a:ext cx="6026733" cy="664930"/>
              </a:xfrm>
              <a:prstGeom prst="parallelogram">
                <a:avLst/>
              </a:prstGeom>
              <a:solidFill>
                <a:srgbClr val="1E5DB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749"/>
              </a:p>
            </p:txBody>
          </p:sp>
        </p:grp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DA1AAE42-4A62-8308-16A3-AF933411C0D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9600" y="280416"/>
            <a:ext cx="10972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4000"/>
              </a:lnSpc>
              <a:defRPr sz="3733" b="1">
                <a:solidFill>
                  <a:srgbClr val="1E5A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2D3104C-B56F-273E-8CB7-21BAFD11E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21440" y="5364481"/>
            <a:ext cx="536448" cy="366183"/>
          </a:xfrm>
        </p:spPr>
        <p:txBody>
          <a:bodyPr/>
          <a:lstStyle>
            <a:lvl1pPr>
              <a:defRPr>
                <a:solidFill>
                  <a:srgbClr val="0057B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8E7DCDC-E408-4B61-982D-00D1D5E6AEF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Graphic 2" descr="CDC logo with trademark. A blue rectangle with a white border. In the center, white sans-serif letters &quot;CDC&quot; are displayed, with four white rays radiating diagonally from the bottom left to the top right behind the letters.">
            <a:extLst>
              <a:ext uri="{FF2B5EF4-FFF2-40B4-BE49-F238E27FC236}">
                <a16:creationId xmlns:a16="http://schemas.microsoft.com/office/drawing/2014/main" id="{929714F4-AD3D-2131-3BF9-CCBA0355F93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607200" y="5946501"/>
            <a:ext cx="1069499" cy="677985"/>
          </a:xfrm>
          <a:prstGeom prst="rect">
            <a:avLst/>
          </a:prstGeom>
        </p:spPr>
      </p:pic>
      <p:pic>
        <p:nvPicPr>
          <p:cNvPr id="10" name="Graphic 9" descr="logo, Agency for Toxic Substances and Disease Registry">
            <a:extLst>
              <a:ext uri="{FF2B5EF4-FFF2-40B4-BE49-F238E27FC236}">
                <a16:creationId xmlns:a16="http://schemas.microsoft.com/office/drawing/2014/main" id="{EC223DA9-5D59-BBC5-2CAF-644912510E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8585" y="6065001"/>
            <a:ext cx="1091980" cy="32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13088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0B5021-620F-A011-662E-A039A23C6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0D7348-1F8C-273D-D464-AC2B7FCCB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fld id="{E5D56DE2-5B70-4217-9237-E2A010D8D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04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5A1BD5-CC4B-4646-AFBA-DF6151C1C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63FD1B-6549-4313-98BD-F59E87771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3DC6E-16B6-4E73-AA2E-4BE30A0390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023E5-7729-4A10-A76A-3E60B8082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8EC9A-7E30-4F7E-A4EA-F78646C45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66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7" r:id="rId13"/>
    <p:sldLayoutId id="21474836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04D456-4C20-A6A5-BC19-8B5FA73CA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688" y="435830"/>
            <a:ext cx="10856624" cy="10705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6D904-3E41-2426-3705-1A07F3DE7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7688" y="1825625"/>
            <a:ext cx="1085662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7F989F88-0F4F-63CA-7E8B-55B3D17A24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5595" y="6422943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200"/>
            </a:lvl1pPr>
          </a:lstStyle>
          <a:p>
            <a:fld id="{D7A32B62-67CD-456C-8158-9B0D26B0F6CF}" type="datetime1">
              <a:rPr lang="en-US" smtClean="0"/>
              <a:t>9/20/26</a:t>
            </a:fld>
            <a:endParaRPr lang="en-US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0C8CC00C-0C44-66A1-A66D-A2D44855CE09}"/>
              </a:ext>
            </a:extLst>
          </p:cNvPr>
          <p:cNvSpPr>
            <a:spLocks noGrp="1"/>
          </p:cNvSpPr>
          <p:nvPr/>
        </p:nvSpPr>
        <p:spPr>
          <a:xfrm>
            <a:off x="10654380" y="6422943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B582AC-5695-48DB-B28C-201892CC33C9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55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6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5A1BD5-CC4B-4646-AFBA-DF6151C1C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63FD1B-6549-4313-98BD-F59E87771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3DC6E-16B6-4E73-AA2E-4BE30A0390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D42C2-BD92-4216-B2FC-56B8515547B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023E5-7729-4A10-A76A-3E60B80827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8EC9A-7E30-4F7E-A4EA-F78646C45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2D0A7-60CE-4C24-94D8-015F208A6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8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AE80B7-8459-1E57-E07B-EFD832E927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rgbClr val="0057B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EFFA85-9BE2-6483-0D38-5E20791A6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1388" y="6356350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rgbClr val="0057B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8E7DCDC-E408-4B61-982D-00D1D5E6AE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46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lr>
          <a:srgbClr val="0033A1"/>
        </a:buClr>
        <a:buFont typeface="Arial" panose="020B0604020202020204" pitchFamily="34" charset="0"/>
        <a:buChar char="•"/>
        <a:defRPr sz="4267" kern="1200">
          <a:solidFill>
            <a:srgbClr val="1D1D1D"/>
          </a:solidFill>
          <a:latin typeface="Calibri" panose="020F0502020204030204" pitchFamily="34" charset="0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Clr>
          <a:srgbClr val="0033A1"/>
        </a:buClr>
        <a:buFont typeface="Arial" panose="020B0604020202020204" pitchFamily="34" charset="0"/>
        <a:buChar char="–"/>
        <a:defRPr sz="3733" kern="1200">
          <a:solidFill>
            <a:srgbClr val="1D1D1D"/>
          </a:solidFill>
          <a:latin typeface="Calibri" panose="020F0502020204030204" pitchFamily="34" charset="0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1D1D1D"/>
          </a:solidFill>
          <a:latin typeface="Calibri" panose="020F0502020204030204" pitchFamily="34" charset="0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rgbClr val="1D1D1D"/>
          </a:solidFill>
          <a:latin typeface="Calibri" panose="020F0502020204030204" pitchFamily="34" charset="0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rgbClr val="1D1D1D"/>
          </a:solidFill>
          <a:latin typeface="Calibri" panose="020F050202020403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5" Type="http://schemas.openxmlformats.org/officeDocument/2006/relationships/hyperlink" Target="https://www.iasociety.org/sites/default/files/AIDS2024/abstract-book/AIDS-2024_Abstracts.pdf" TargetMode="External"/><Relationship Id="rId4" Type="http://schemas.openxmlformats.org/officeDocument/2006/relationships/hyperlink" Target="https://www.nejm.org/doi/full/10.1056/NEJMoa230400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los.org/plospathogens/article?id=10.1371%2Fjournal.ppat.1012575&amp;utm_medium=email&amp;utm_source=govdelivery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4" Type="http://schemas.openxmlformats.org/officeDocument/2006/relationships/hyperlink" Target="https://academic.oup.com/jac/article/80/9/2484/8213549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los.org/plospathogens/article?id=10.1371%2Fjournal.ppat.1012575&amp;utm_medium=email&amp;utm_source=govdelivery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4" Type="http://schemas.openxmlformats.org/officeDocument/2006/relationships/hyperlink" Target="https://academic.oup.com/jac/article/80/9/2484/8213549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iv/risk/estimates/preventionstrategies.html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cdc.gov/hiv/pdf/risk/prep/cdc-hiv-prep-guidelines-2021.pd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iv/pdf/risk/prep/cdc-hiv-prep-guidelines-2021.pdf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iv/pdf/risk/prep/cdc-hiv-prep-guidelines-2021.pdf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sv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hyperlink" Target="https://popcouncil.org/project/the-three-month-dapivirine-vaginal-ring-for-hiv-prevention/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917C4D-87FD-130F-2D2E-B1AFDEC6F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HIV PrEP and </a:t>
            </a:r>
            <a:r>
              <a:rPr lang="en-US" sz="8000" dirty="0" err="1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DoxyPEP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7C138F-C7DC-D72F-5116-2C7EC7B0A279}"/>
              </a:ext>
            </a:extLst>
          </p:cNvPr>
          <p:cNvSpPr txBox="1"/>
          <p:nvPr/>
        </p:nvSpPr>
        <p:spPr>
          <a:xfrm>
            <a:off x="376517" y="4428152"/>
            <a:ext cx="68285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 17,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Leslie Stewart, MD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IHS Infectious Diseases Chief Clinical Consultant</a:t>
            </a:r>
          </a:p>
        </p:txBody>
      </p:sp>
    </p:spTree>
    <p:extLst>
      <p:ext uri="{BB962C8B-B14F-4D97-AF65-F5344CB8AC3E}">
        <p14:creationId xmlns:p14="http://schemas.microsoft.com/office/powerpoint/2010/main" val="312560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83326-3FA2-4A33-CD1F-440C3437C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1E898B-B97C-E979-C5AC-F7C8F99DF3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1458" y="1576878"/>
            <a:ext cx="10856624" cy="85767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i="0" dirty="0">
                <a:solidFill>
                  <a:schemeClr val="tx1"/>
                </a:solidFill>
                <a:latin typeface="+mn-lt"/>
              </a:rPr>
              <a:t>No potential conflicts of interest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CBF304-3398-0D1C-6DD5-5D881ACEA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688" y="435829"/>
            <a:ext cx="9657412" cy="701731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Disclosure Statement</a:t>
            </a:r>
          </a:p>
        </p:txBody>
      </p:sp>
    </p:spTree>
    <p:extLst>
      <p:ext uri="{BB962C8B-B14F-4D97-AF65-F5344CB8AC3E}">
        <p14:creationId xmlns:p14="http://schemas.microsoft.com/office/powerpoint/2010/main" val="3253229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282B3-250A-28C4-CD0D-176605191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971842-D46C-3143-810C-91A97CEE8E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2344" y="1915886"/>
            <a:ext cx="8751046" cy="326448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chemeClr val="tx1"/>
                </a:solidFill>
                <a:latin typeface="Helvetica" pitchFamily="2" charset="0"/>
              </a:rPr>
              <a:t>Describe current recommendations and clinical considerations for HIV PrEP and </a:t>
            </a:r>
            <a:r>
              <a:rPr lang="en-US" sz="2400" i="0" dirty="0" err="1">
                <a:solidFill>
                  <a:schemeClr val="tx1"/>
                </a:solidFill>
                <a:latin typeface="Helvetica" pitchFamily="2" charset="0"/>
              </a:rPr>
              <a:t>doxyPEP</a:t>
            </a:r>
            <a:r>
              <a:rPr lang="en-US" sz="2400" i="0" dirty="0">
                <a:solidFill>
                  <a:schemeClr val="tx1"/>
                </a:solidFill>
                <a:latin typeface="Helvetica" pitchFamily="2" charset="0"/>
              </a:rPr>
              <a:t> use.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i="0" dirty="0">
              <a:solidFill>
                <a:schemeClr val="tx1"/>
              </a:solidFill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chemeClr val="tx1"/>
                </a:solidFill>
                <a:latin typeface="Helvetica" pitchFamily="2" charset="0"/>
              </a:rPr>
              <a:t>Review the evidence supporting HIV PrEP and </a:t>
            </a:r>
            <a:r>
              <a:rPr lang="en-US" sz="2400" i="0" dirty="0" err="1">
                <a:solidFill>
                  <a:schemeClr val="tx1"/>
                </a:solidFill>
                <a:latin typeface="Helvetica" pitchFamily="2" charset="0"/>
              </a:rPr>
              <a:t>doxyPEP</a:t>
            </a:r>
            <a:r>
              <a:rPr lang="en-US" sz="2400" i="0" dirty="0">
                <a:solidFill>
                  <a:schemeClr val="tx1"/>
                </a:solidFill>
                <a:latin typeface="Helvetica" pitchFamily="2" charset="0"/>
              </a:rPr>
              <a:t> for sexually transmitted infection prevention.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i="0" dirty="0">
              <a:solidFill>
                <a:schemeClr val="tx1"/>
              </a:solidFill>
              <a:latin typeface="Helvetica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chemeClr val="tx1"/>
                </a:solidFill>
                <a:latin typeface="Helvetica" pitchFamily="2" charset="0"/>
              </a:rPr>
              <a:t>Examine implementation considerations and future directions in STI prevention.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16EBF1-BB4B-6045-5934-55C408B07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688" y="435829"/>
            <a:ext cx="9657412" cy="701731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Objectives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61DF92A-5621-A232-F6B1-B6E7DEA8B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9333390" y="3763612"/>
            <a:ext cx="2563580" cy="2419863"/>
          </a:xfrm>
          <a:prstGeom prst="ellipse">
            <a:avLst/>
          </a:prstGeom>
          <a:solidFill>
            <a:srgbClr val="00788A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ヒラギノ角ゴ Pro W3" pitchFamily="1" charset="-128"/>
              <a:cs typeface="+mn-cs"/>
            </a:endParaRPr>
          </a:p>
        </p:txBody>
      </p:sp>
      <p:sp>
        <p:nvSpPr>
          <p:cNvPr id="5" name="Rectangle 4" descr="Prescription bottle with single capsule icon.">
            <a:extLst>
              <a:ext uri="{FF2B5EF4-FFF2-40B4-BE49-F238E27FC236}">
                <a16:creationId xmlns:a16="http://schemas.microsoft.com/office/drawing/2014/main" id="{BA90D55F-D96A-C6F5-B105-34A60D94C0FF}"/>
              </a:ext>
            </a:extLst>
          </p:cNvPr>
          <p:cNvSpPr/>
          <p:nvPr/>
        </p:nvSpPr>
        <p:spPr bwMode="auto">
          <a:xfrm>
            <a:off x="9906819" y="3896163"/>
            <a:ext cx="2067122" cy="238759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ヒラギノ角ゴ Pro W3" pitchFamily="1" charset="-128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9C91BE-062E-C447-A756-8160D1935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19357" y="3879749"/>
            <a:ext cx="2187588" cy="21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37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FE4A1B6-CC38-4204-BA5C-31F392A2B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380334"/>
            <a:ext cx="10058400" cy="976623"/>
          </a:xfrm>
        </p:spPr>
        <p:txBody>
          <a:bodyPr/>
          <a:lstStyle/>
          <a:p>
            <a:r>
              <a:rPr lang="en-US" dirty="0"/>
              <a:t>Prevention of STIs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958907-9A43-47C6-BE2E-73D267A81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040" y="1369995"/>
            <a:ext cx="8950609" cy="54443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2F6DC0-DA43-4871-A00E-83769B68D452}"/>
              </a:ext>
            </a:extLst>
          </p:cNvPr>
          <p:cNvSpPr txBox="1"/>
          <p:nvPr/>
        </p:nvSpPr>
        <p:spPr>
          <a:xfrm>
            <a:off x="8722009" y="4092153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DoxyPEP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ECF080-C271-457C-8D50-11D38C18C4D9}"/>
              </a:ext>
            </a:extLst>
          </p:cNvPr>
          <p:cNvSpPr txBox="1"/>
          <p:nvPr/>
        </p:nvSpPr>
        <p:spPr>
          <a:xfrm>
            <a:off x="2576514" y="4092153"/>
            <a:ext cx="1786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HIV PrEP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2D9A23-7F85-44A7-B04F-AE2D6A546B1E}"/>
              </a:ext>
            </a:extLst>
          </p:cNvPr>
          <p:cNvSpPr/>
          <p:nvPr/>
        </p:nvSpPr>
        <p:spPr>
          <a:xfrm>
            <a:off x="6568440" y="2455330"/>
            <a:ext cx="472440" cy="1071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A1D5A2-9BD2-4CA0-BF5E-C9F60199C7DD}"/>
              </a:ext>
            </a:extLst>
          </p:cNvPr>
          <p:cNvSpPr/>
          <p:nvPr/>
        </p:nvSpPr>
        <p:spPr>
          <a:xfrm>
            <a:off x="6404610" y="2919792"/>
            <a:ext cx="35814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A2A484-8C3A-4BC7-B5D0-148F385DA0A7}"/>
              </a:ext>
            </a:extLst>
          </p:cNvPr>
          <p:cNvSpPr txBox="1"/>
          <p:nvPr/>
        </p:nvSpPr>
        <p:spPr>
          <a:xfrm>
            <a:off x="2697480" y="1369995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Condoms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EBACBE-1666-4837-A69A-A1357FBEC69E}"/>
              </a:ext>
            </a:extLst>
          </p:cNvPr>
          <p:cNvSpPr txBox="1"/>
          <p:nvPr/>
        </p:nvSpPr>
        <p:spPr>
          <a:xfrm>
            <a:off x="5593080" y="1344059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Vaccines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3DE66B-11E8-4EF5-8AE9-99D9AE967BEC}"/>
              </a:ext>
            </a:extLst>
          </p:cNvPr>
          <p:cNvSpPr txBox="1"/>
          <p:nvPr/>
        </p:nvSpPr>
        <p:spPr>
          <a:xfrm>
            <a:off x="8341008" y="1344059"/>
            <a:ext cx="2205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Dental Dams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C1CD20-C491-4623-A8DD-CFDD8CDF8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7662" y="1435093"/>
            <a:ext cx="2706178" cy="25511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AA4AE9-6047-4F29-9501-3DF172D08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9698" y="1414240"/>
            <a:ext cx="2493664" cy="25928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90518F9-646E-487D-829C-3771DDDBEB53}"/>
              </a:ext>
            </a:extLst>
          </p:cNvPr>
          <p:cNvSpPr txBox="1"/>
          <p:nvPr/>
        </p:nvSpPr>
        <p:spPr>
          <a:xfrm>
            <a:off x="5469483" y="4115037"/>
            <a:ext cx="2197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U=U, HIV PEP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1B39CD5-D23B-4CCF-B2AA-72235282BD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259" y="4128433"/>
            <a:ext cx="3140360" cy="26437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AAFC60-4AD7-45BB-B653-40C252CCE0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6232" y="4066077"/>
            <a:ext cx="3281137" cy="276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68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82685-08BE-5409-6DC5-D14A84D0D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1C6A8D-19CE-5ECC-D82B-E333E7D8E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688" y="435829"/>
            <a:ext cx="9657412" cy="701731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importance of prevention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676513-E794-8376-6A36-D8A31084A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520" y="1219126"/>
            <a:ext cx="8230282" cy="50949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7A86FB-9823-84F0-8930-CF312A17645F}"/>
              </a:ext>
            </a:extLst>
          </p:cNvPr>
          <p:cNvSpPr txBox="1"/>
          <p:nvPr/>
        </p:nvSpPr>
        <p:spPr>
          <a:xfrm>
            <a:off x="-1" y="6489281"/>
            <a:ext cx="82302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https://www.cdc.gov/sti-statistics/media/pdfs/2024/11/2022-STI-Surveillance-Report-PDF.pdf</a:t>
            </a:r>
          </a:p>
        </p:txBody>
      </p:sp>
    </p:spTree>
    <p:extLst>
      <p:ext uri="{BB962C8B-B14F-4D97-AF65-F5344CB8AC3E}">
        <p14:creationId xmlns:p14="http://schemas.microsoft.com/office/powerpoint/2010/main" val="3549819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FE4A1B6-CC38-4204-BA5C-31F392A2B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013" y="716711"/>
            <a:ext cx="10058400" cy="976623"/>
          </a:xfrm>
        </p:spPr>
        <p:txBody>
          <a:bodyPr/>
          <a:lstStyle/>
          <a:p>
            <a:r>
              <a:rPr lang="en-US" dirty="0"/>
              <a:t>Doxycycline for STI prophylaxis (</a:t>
            </a:r>
            <a:r>
              <a:rPr lang="en-US" dirty="0" err="1"/>
              <a:t>DoxyPEP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7E915-EE44-43D2-9298-2D775DBF7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29555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/>
                <a:latin typeface="Helvetica" pitchFamily="2" charset="0"/>
              </a:rPr>
              <a:t>Doxy: doxycycline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latin typeface="Helvetica" pitchFamily="2" charset="0"/>
              </a:rPr>
              <a:t>Ideal candidate as there are no cases of resistance for chlamydia and syphilis to doxycycline, is taken long-term for other conditions</a:t>
            </a:r>
            <a:endParaRPr lang="en-US" sz="2400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en-US" dirty="0">
                <a:solidFill>
                  <a:schemeClr val="tx1"/>
                </a:solidFill>
                <a:effectLst/>
                <a:latin typeface="Helvetica" pitchFamily="2" charset="0"/>
              </a:rPr>
              <a:t>PEP: post-exposure prophylaxis</a:t>
            </a:r>
          </a:p>
          <a:p>
            <a:r>
              <a:rPr lang="en-US" dirty="0">
                <a:solidFill>
                  <a:schemeClr val="tx1"/>
                </a:solidFill>
                <a:effectLst/>
                <a:latin typeface="Helvetica" pitchFamily="2" charset="0"/>
              </a:rPr>
              <a:t>200mg of doxycycline within 72 hours of sex to prevent bacterial STIs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724102-B862-4657-B25A-7B4AF2848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255" y="4360114"/>
            <a:ext cx="6296025" cy="17811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9E0577-F5D6-49C4-A13B-F1271F3CEEB5}"/>
              </a:ext>
            </a:extLst>
          </p:cNvPr>
          <p:cNvSpPr txBox="1"/>
          <p:nvPr/>
        </p:nvSpPr>
        <p:spPr>
          <a:xfrm>
            <a:off x="0" y="6489281"/>
            <a:ext cx="3194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https://www.reddoorclinic.org/Doxy-PEP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45F8EC-9757-4D4D-858A-6E90526D8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784" y="4674072"/>
            <a:ext cx="4234921" cy="146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61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850B3-FFD5-6CCE-F048-D0449B2FE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B5CE110-C86F-07C2-00E5-B8DBD81CA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21187"/>
            <a:ext cx="10058400" cy="4023360"/>
          </a:xfrm>
        </p:spPr>
        <p:txBody>
          <a:bodyPr/>
          <a:lstStyle/>
          <a:p>
            <a:endParaRPr lang="en-US"/>
          </a:p>
        </p:txBody>
      </p:sp>
      <p:pic>
        <p:nvPicPr>
          <p:cNvPr id="11" name="Picture 10" descr="A table with numbers and text&#10;&#10;Description automatically generated">
            <a:extLst>
              <a:ext uri="{FF2B5EF4-FFF2-40B4-BE49-F238E27FC236}">
                <a16:creationId xmlns:a16="http://schemas.microsoft.com/office/drawing/2014/main" id="{340C2390-8FF8-CC54-68B9-D3F7063AEF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04" y="724531"/>
            <a:ext cx="10512468" cy="557618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103E7E4-A098-72C4-CCC2-658F95943B87}"/>
              </a:ext>
            </a:extLst>
          </p:cNvPr>
          <p:cNvSpPr/>
          <p:nvPr/>
        </p:nvSpPr>
        <p:spPr>
          <a:xfrm>
            <a:off x="8001000" y="2623453"/>
            <a:ext cx="82296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66%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5C68AE-DBDA-0024-61CD-C34414CF43E7}"/>
              </a:ext>
            </a:extLst>
          </p:cNvPr>
          <p:cNvSpPr/>
          <p:nvPr/>
        </p:nvSpPr>
        <p:spPr>
          <a:xfrm>
            <a:off x="1008928" y="5284376"/>
            <a:ext cx="10174144" cy="9199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99187A-3885-AB50-F441-ED46ECB4FE51}"/>
              </a:ext>
            </a:extLst>
          </p:cNvPr>
          <p:cNvSpPr/>
          <p:nvPr/>
        </p:nvSpPr>
        <p:spPr>
          <a:xfrm>
            <a:off x="1008928" y="858792"/>
            <a:ext cx="10174144" cy="560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A0DE63-548D-D145-AC75-A189C08D347D}"/>
              </a:ext>
            </a:extLst>
          </p:cNvPr>
          <p:cNvSpPr txBox="1"/>
          <p:nvPr/>
        </p:nvSpPr>
        <p:spPr>
          <a:xfrm>
            <a:off x="0" y="6557496"/>
            <a:ext cx="3975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https://www.health.state.mn.us/diseases/stds/hcp/doxypep.pdf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193665-DCF9-48F8-5780-6372075B0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264833"/>
            <a:ext cx="10058400" cy="1106768"/>
          </a:xfrm>
        </p:spPr>
        <p:txBody>
          <a:bodyPr/>
          <a:lstStyle/>
          <a:p>
            <a:r>
              <a:rPr lang="en-US" dirty="0"/>
              <a:t>DoxyPEP Evidence</a:t>
            </a:r>
          </a:p>
        </p:txBody>
      </p:sp>
    </p:spTree>
    <p:extLst>
      <p:ext uri="{BB962C8B-B14F-4D97-AF65-F5344CB8AC3E}">
        <p14:creationId xmlns:p14="http://schemas.microsoft.com/office/powerpoint/2010/main" val="2837945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E516A-F195-DD05-9BAD-EB7BD1BD5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BC0C1-DD46-AE7A-79DC-F7839FBD3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463" y="526089"/>
            <a:ext cx="10058400" cy="1106768"/>
          </a:xfrm>
        </p:spPr>
        <p:txBody>
          <a:bodyPr/>
          <a:lstStyle/>
          <a:p>
            <a:r>
              <a:rPr lang="en-US" dirty="0"/>
              <a:t>Why were dPEP results different?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63483-37B0-1A52-23E5-3D2B55F04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427" y="1709058"/>
            <a:ext cx="10058400" cy="4247122"/>
          </a:xfrm>
        </p:spPr>
        <p:txBody>
          <a:bodyPr>
            <a:normAutofit/>
          </a:bodyPr>
          <a:lstStyle/>
          <a:p>
            <a:r>
              <a:rPr lang="en-US" dirty="0"/>
              <a:t>Pharmacokinetic data does not support a biologic difference</a:t>
            </a:r>
          </a:p>
          <a:p>
            <a:endParaRPr lang="en-US" dirty="0"/>
          </a:p>
          <a:p>
            <a:r>
              <a:rPr lang="en-US" dirty="0"/>
              <a:t>Reported doxycycline use was high, but doxycycline detection in hair samples was low (29%)</a:t>
            </a:r>
          </a:p>
          <a:p>
            <a:pPr lvl="1"/>
            <a:r>
              <a:rPr lang="en-US" sz="2400" dirty="0"/>
              <a:t>Barriers</a:t>
            </a:r>
          </a:p>
          <a:p>
            <a:pPr lvl="2"/>
            <a:r>
              <a:rPr lang="en-US" sz="2400" dirty="0"/>
              <a:t>Side effects (nausea)</a:t>
            </a:r>
          </a:p>
          <a:p>
            <a:pPr lvl="2"/>
            <a:r>
              <a:rPr lang="en-US" sz="2400" dirty="0"/>
              <a:t>Stigma and privacy concerns</a:t>
            </a:r>
          </a:p>
          <a:p>
            <a:pPr lvl="2"/>
            <a:r>
              <a:rPr lang="en-US" sz="2400" dirty="0"/>
              <a:t>Pill burden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560DFA-1992-48E7-9787-5D488C8DC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7441" y="3655558"/>
            <a:ext cx="1819275" cy="24860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FE8108-44CB-69DC-C182-D4F08CC6A3DE}"/>
              </a:ext>
            </a:extLst>
          </p:cNvPr>
          <p:cNvSpPr txBox="1"/>
          <p:nvPr/>
        </p:nvSpPr>
        <p:spPr>
          <a:xfrm>
            <a:off x="128158" y="6342796"/>
            <a:ext cx="6101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https://www.nejm.org/doi/full/10.1056/NEJMoa2304007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Kwach AIDS 2024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https://www.iasociety.org/sites/default/files/AIDS2024/abstract-book/AIDS-2024_Abstracts.pdf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https://pmc.ncbi.nlm.nih.gov/articles/PMC10910237/pdf/main.pdf</a:t>
            </a:r>
          </a:p>
        </p:txBody>
      </p:sp>
    </p:spTree>
    <p:extLst>
      <p:ext uri="{BB962C8B-B14F-4D97-AF65-F5344CB8AC3E}">
        <p14:creationId xmlns:p14="http://schemas.microsoft.com/office/powerpoint/2010/main" val="3929536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77C05D-AE67-542D-C402-5EA76F457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6926" y="-23218"/>
            <a:ext cx="10058400" cy="75373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CDC recommendations June 2024</a:t>
            </a:r>
            <a:br>
              <a:rPr lang="en-US" dirty="0">
                <a:solidFill>
                  <a:schemeClr val="accent1"/>
                </a:solidFill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1D087F-96E2-4A27-B7F1-A67F0889E3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7" t="2640" r="1236"/>
          <a:stretch>
            <a:fillRect/>
          </a:stretch>
        </p:blipFill>
        <p:spPr>
          <a:xfrm>
            <a:off x="141383" y="885629"/>
            <a:ext cx="11909234" cy="514677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361F5D7-1259-4377-8150-D23AB7516518}"/>
              </a:ext>
            </a:extLst>
          </p:cNvPr>
          <p:cNvCxnSpPr/>
          <p:nvPr/>
        </p:nvCxnSpPr>
        <p:spPr>
          <a:xfrm>
            <a:off x="2861187" y="2327785"/>
            <a:ext cx="392307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1D60CE-0686-474C-911E-9D05DB291654}"/>
              </a:ext>
            </a:extLst>
          </p:cNvPr>
          <p:cNvCxnSpPr>
            <a:cxnSpLocks/>
          </p:cNvCxnSpPr>
          <p:nvPr/>
        </p:nvCxnSpPr>
        <p:spPr>
          <a:xfrm>
            <a:off x="521109" y="2627669"/>
            <a:ext cx="489154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7FC8D4E-7D93-485C-AB82-A19613F538E5}"/>
              </a:ext>
            </a:extLst>
          </p:cNvPr>
          <p:cNvCxnSpPr>
            <a:cxnSpLocks/>
          </p:cNvCxnSpPr>
          <p:nvPr/>
        </p:nvCxnSpPr>
        <p:spPr>
          <a:xfrm>
            <a:off x="1204451" y="2883308"/>
            <a:ext cx="489154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DBBC156-EFE1-4E9E-A5F5-C53057DA7B20}"/>
              </a:ext>
            </a:extLst>
          </p:cNvPr>
          <p:cNvCxnSpPr>
            <a:cxnSpLocks/>
          </p:cNvCxnSpPr>
          <p:nvPr/>
        </p:nvCxnSpPr>
        <p:spPr>
          <a:xfrm>
            <a:off x="4338483" y="3193024"/>
            <a:ext cx="175751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61AE14-D9F8-4F9B-87A8-20A112AA09D7}"/>
              </a:ext>
            </a:extLst>
          </p:cNvPr>
          <p:cNvCxnSpPr>
            <a:cxnSpLocks/>
          </p:cNvCxnSpPr>
          <p:nvPr/>
        </p:nvCxnSpPr>
        <p:spPr>
          <a:xfrm>
            <a:off x="521109" y="5198804"/>
            <a:ext cx="200086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267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51DD6A3-E248-D804-7A69-D1B884FA4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536532" cy="145075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Citywide declines in STIs after SF guideline release</a:t>
            </a:r>
            <a:br>
              <a:rPr lang="en-US" dirty="0">
                <a:solidFill>
                  <a:schemeClr val="accent1"/>
                </a:solidFill>
              </a:rPr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D1F233-F75E-8820-51AA-425B6DAFD56D}"/>
              </a:ext>
            </a:extLst>
          </p:cNvPr>
          <p:cNvSpPr txBox="1"/>
          <p:nvPr/>
        </p:nvSpPr>
        <p:spPr>
          <a:xfrm>
            <a:off x="0" y="6455981"/>
            <a:ext cx="3194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Sankaran M, et al. JAMA Int Med 2025</a:t>
            </a:r>
          </a:p>
        </p:txBody>
      </p:sp>
      <p:pic>
        <p:nvPicPr>
          <p:cNvPr id="8" name="Picture 7" descr="A graph of a graph of a graph of a graph of a graph of a graph of a graph of a graph of a graph of a graph of a graph of a graph of a graph of&#10;&#10;Description automatically generated">
            <a:extLst>
              <a:ext uri="{FF2B5EF4-FFF2-40B4-BE49-F238E27FC236}">
                <a16:creationId xmlns:a16="http://schemas.microsoft.com/office/drawing/2014/main" id="{8DDA3398-6CB7-554D-CBDD-0FCD003175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40" y="924905"/>
            <a:ext cx="11215875" cy="51729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B6F483-BD2A-A35B-8E7A-E3C34A2F6D14}"/>
              </a:ext>
            </a:extLst>
          </p:cNvPr>
          <p:cNvSpPr/>
          <p:nvPr/>
        </p:nvSpPr>
        <p:spPr>
          <a:xfrm>
            <a:off x="3392557" y="4359966"/>
            <a:ext cx="2491408" cy="8746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 decrease in chlamydia cases compared to expected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AFE7CE-DBB1-1DD1-555D-EF7BB2E8C00F}"/>
              </a:ext>
            </a:extLst>
          </p:cNvPr>
          <p:cNvSpPr/>
          <p:nvPr/>
        </p:nvSpPr>
        <p:spPr>
          <a:xfrm>
            <a:off x="8896207" y="4359965"/>
            <a:ext cx="2491408" cy="8746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51% decrease in early syphilis cases compared to expected </a:t>
            </a:r>
          </a:p>
        </p:txBody>
      </p:sp>
    </p:spTree>
    <p:extLst>
      <p:ext uri="{BB962C8B-B14F-4D97-AF65-F5344CB8AC3E}">
        <p14:creationId xmlns:p14="http://schemas.microsoft.com/office/powerpoint/2010/main" val="45086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997C0-059B-4E73-4166-9190CDA39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4C652-EBCE-A9CD-A6DF-F51878143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777" y="265264"/>
            <a:ext cx="10058400" cy="1106768"/>
          </a:xfrm>
        </p:spPr>
        <p:txBody>
          <a:bodyPr/>
          <a:lstStyle/>
          <a:p>
            <a:r>
              <a:rPr lang="en-US" dirty="0"/>
              <a:t>King County decrease in syphilis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E1C85-1E32-0BB9-5331-662F1D64B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63" y="1845734"/>
            <a:ext cx="5392237" cy="4023360"/>
          </a:xfrm>
        </p:spPr>
        <p:txBody>
          <a:bodyPr/>
          <a:lstStyle/>
          <a:p>
            <a:r>
              <a:rPr lang="en-US" dirty="0"/>
              <a:t>52% total reduction in syphilis cases vs counterfactual model</a:t>
            </a:r>
          </a:p>
          <a:p>
            <a:r>
              <a:rPr lang="en-US" dirty="0"/>
              <a:t>Cases in cisgender women dropped 47% </a:t>
            </a:r>
          </a:p>
          <a:p>
            <a:pPr lvl="1"/>
            <a:r>
              <a:rPr lang="en-US" dirty="0"/>
              <a:t>May reflect network effects</a:t>
            </a:r>
          </a:p>
          <a:p>
            <a:r>
              <a:rPr lang="en-US" dirty="0"/>
              <a:t>Syphilis in pregnant people or congenital syphilis was not affected through 2024</a:t>
            </a:r>
          </a:p>
          <a:p>
            <a:pPr lvl="1"/>
            <a:r>
              <a:rPr lang="en-US" dirty="0"/>
              <a:t>In the first half of 2025, fewer than expected cases of CS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70C239-5149-21D9-EB7A-498BA2B4A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1262062"/>
            <a:ext cx="6629400" cy="4181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1B049C-BFFF-9036-4EEA-BE8EBE56A044}"/>
              </a:ext>
            </a:extLst>
          </p:cNvPr>
          <p:cNvSpPr txBox="1"/>
          <p:nvPr/>
        </p:nvSpPr>
        <p:spPr>
          <a:xfrm>
            <a:off x="0" y="6440335"/>
            <a:ext cx="610144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https://academic.oup.com/cid/advance-article/doi/10.1093/cid/ciag209/8541760</a:t>
            </a:r>
          </a:p>
        </p:txBody>
      </p:sp>
    </p:spTree>
    <p:extLst>
      <p:ext uri="{BB962C8B-B14F-4D97-AF65-F5344CB8AC3E}">
        <p14:creationId xmlns:p14="http://schemas.microsoft.com/office/powerpoint/2010/main" val="1917254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31E2D-1B0D-B157-2533-FDC4686A8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5C019-2697-EE37-7F7C-0F11C18D3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148" y="220227"/>
            <a:ext cx="10058400" cy="1106768"/>
          </a:xfrm>
        </p:spPr>
        <p:txBody>
          <a:bodyPr/>
          <a:lstStyle/>
          <a:p>
            <a:r>
              <a:rPr lang="en-US" dirty="0"/>
              <a:t>Population-level impacts (2023)?</a:t>
            </a:r>
          </a:p>
        </p:txBody>
      </p:sp>
      <p:pic>
        <p:nvPicPr>
          <p:cNvPr id="7" name="Picture 1" descr="Line graph showing rates of reported primary and secondary syphilis cases by race/Hispanic ethnicity in the United States from 2018 to 2023.">
            <a:extLst>
              <a:ext uri="{FF2B5EF4-FFF2-40B4-BE49-F238E27FC236}">
                <a16:creationId xmlns:a16="http://schemas.microsoft.com/office/drawing/2014/main" id="{938E3DA1-3C86-37FA-7112-6A0C044FA0BB}"/>
              </a:ext>
            </a:extLst>
          </p:cNvPr>
          <p:cNvPicPr>
            <a:picLocks noGrp="1"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8059" y="2520435"/>
            <a:ext cx="6331270" cy="339366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2D03034-0FCA-3DBE-11E9-861D58E89292}"/>
              </a:ext>
            </a:extLst>
          </p:cNvPr>
          <p:cNvSpPr txBox="1">
            <a:spLocks/>
          </p:cNvSpPr>
          <p:nvPr/>
        </p:nvSpPr>
        <p:spPr>
          <a:xfrm>
            <a:off x="58059" y="1822759"/>
            <a:ext cx="6331270" cy="809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4"/>
              </a:buBlip>
              <a:defRPr sz="2800" kern="1200">
                <a:solidFill>
                  <a:srgbClr val="50A5A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5"/>
              </a:buBlip>
              <a:defRPr sz="2400" kern="1200">
                <a:solidFill>
                  <a:srgbClr val="50A5A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6"/>
              </a:buBlip>
              <a:defRPr sz="2000" kern="1200">
                <a:solidFill>
                  <a:srgbClr val="50A5A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7"/>
              </a:buBlip>
              <a:defRPr sz="1800" kern="1200">
                <a:solidFill>
                  <a:srgbClr val="50A5A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4"/>
              </a:buBlip>
              <a:defRPr sz="1800" kern="1200">
                <a:solidFill>
                  <a:srgbClr val="50A5A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Primary and Secondary Syphilis Rates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AF82A1F-7AA0-2C0C-D37F-2C0B5AE63D3A}"/>
              </a:ext>
            </a:extLst>
          </p:cNvPr>
          <p:cNvSpPr txBox="1">
            <a:spLocks/>
          </p:cNvSpPr>
          <p:nvPr/>
        </p:nvSpPr>
        <p:spPr>
          <a:xfrm>
            <a:off x="6621090" y="1908410"/>
            <a:ext cx="5570910" cy="537840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Syphilis increased by only 1% after years of double-digit increases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&amp; S syphilis declined for the first time in more than two decades, down 10% since 2022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&amp; S cases dropped 13% among MSM for the first time since the CDC began reporting national trends among this group in the mid-2000s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9FC0B0-FCD2-D6AD-D8C7-3DA88694EF87}"/>
              </a:ext>
            </a:extLst>
          </p:cNvPr>
          <p:cNvSpPr txBox="1"/>
          <p:nvPr/>
        </p:nvSpPr>
        <p:spPr>
          <a:xfrm>
            <a:off x="58059" y="6504057"/>
            <a:ext cx="61341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https://www.cdc.gov/sti-statistics/annual/slides.html</a:t>
            </a:r>
          </a:p>
        </p:txBody>
      </p:sp>
    </p:spTree>
    <p:extLst>
      <p:ext uri="{BB962C8B-B14F-4D97-AF65-F5344CB8AC3E}">
        <p14:creationId xmlns:p14="http://schemas.microsoft.com/office/powerpoint/2010/main" val="24400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6A3F-0F95-8A63-0AAB-68DF85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99000-6D1F-8DA3-83F3-EA7CD3089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462" y="281439"/>
            <a:ext cx="10058400" cy="1106768"/>
          </a:xfrm>
        </p:spPr>
        <p:txBody>
          <a:bodyPr/>
          <a:lstStyle/>
          <a:p>
            <a:r>
              <a:rPr lang="en-US" dirty="0"/>
              <a:t>Population-level impacts (2024)?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C30955-48B2-43F9-B6AE-72E17E85810F}"/>
              </a:ext>
            </a:extLst>
          </p:cNvPr>
          <p:cNvSpPr txBox="1"/>
          <p:nvPr/>
        </p:nvSpPr>
        <p:spPr>
          <a:xfrm>
            <a:off x="8306479" y="1390699"/>
            <a:ext cx="3700463" cy="44012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C1D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Primary and secondary syphilis cases declined for the second year in a row, down 22% since 2023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Congenital syphilis increased for the 12th year in a row, with nearly 4,000 reported cases in 2024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C1D1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Gonorrhea cases declined for the third year in a row, down 10% since 2023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Chlamydia cases declined for the second year in a row, down 8% since 2023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852B7B-054C-A039-1EC7-55940581D5D0}"/>
              </a:ext>
            </a:extLst>
          </p:cNvPr>
          <p:cNvSpPr txBox="1"/>
          <p:nvPr/>
        </p:nvSpPr>
        <p:spPr>
          <a:xfrm>
            <a:off x="58059" y="6504057"/>
            <a:ext cx="61341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https://www.cdc.gov/sti-statistics/annual/slides.html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A026DB-821B-5EC5-B83B-E007B45D3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" y="1388207"/>
            <a:ext cx="8296275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25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47CDA-05D9-DAA9-B44F-1C2C478C7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40205-B89D-CBDB-50CE-A0C4F0662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515204"/>
            <a:ext cx="10058400" cy="1106768"/>
          </a:xfrm>
        </p:spPr>
        <p:txBody>
          <a:bodyPr/>
          <a:lstStyle/>
          <a:p>
            <a:r>
              <a:rPr lang="en-US" dirty="0"/>
              <a:t>DoxyPEP: other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CB5AC-29EA-A6CA-B5EC-E6324E8E6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52282"/>
            <a:ext cx="10058400" cy="5047054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Neisseria gonorrhoeae</a:t>
            </a:r>
          </a:p>
          <a:p>
            <a:pPr lvl="1"/>
            <a:r>
              <a:rPr lang="en-US" dirty="0" err="1"/>
              <a:t>DoxyPEP</a:t>
            </a:r>
            <a:r>
              <a:rPr lang="en-US" dirty="0"/>
              <a:t> users in studies have had higher tetracycline resistance in their gonorrhea isolates </a:t>
            </a:r>
          </a:p>
          <a:p>
            <a:pPr lvl="2"/>
            <a:r>
              <a:rPr lang="en-US" sz="2000" dirty="0" err="1"/>
              <a:t>DoxyPEP</a:t>
            </a:r>
            <a:r>
              <a:rPr lang="en-US" sz="2000" dirty="0"/>
              <a:t> may become less useful over time for gonorrhea</a:t>
            </a:r>
          </a:p>
          <a:p>
            <a:pPr lvl="2"/>
            <a:r>
              <a:rPr lang="en-US" sz="2000" dirty="0"/>
              <a:t>Could this drive resistance to other antibiotic classes (select multi-class resistance)?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i="1" dirty="0"/>
              <a:t>Staphylococcus aureus</a:t>
            </a:r>
          </a:p>
          <a:p>
            <a:pPr lvl="1"/>
            <a:r>
              <a:rPr lang="en-US" dirty="0"/>
              <a:t>DoxyPEP decreases </a:t>
            </a:r>
            <a:r>
              <a:rPr lang="en-US" i="1" dirty="0"/>
              <a:t>S. aureus </a:t>
            </a:r>
            <a:r>
              <a:rPr lang="en-US" dirty="0"/>
              <a:t>colonization and slightly increases doxy resistance compared to baseline</a:t>
            </a:r>
          </a:p>
          <a:p>
            <a:pPr lvl="1"/>
            <a:endParaRPr lang="en-US" dirty="0"/>
          </a:p>
          <a:p>
            <a:r>
              <a:rPr lang="en-US" dirty="0"/>
              <a:t>But overall, do people have less exposure to antibiotics than if they were not on </a:t>
            </a:r>
            <a:r>
              <a:rPr lang="en-US" dirty="0" err="1"/>
              <a:t>doxyPEP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The impact of </a:t>
            </a:r>
            <a:r>
              <a:rPr lang="en-US" dirty="0" err="1"/>
              <a:t>doxyPEP</a:t>
            </a:r>
            <a:r>
              <a:rPr lang="en-US" dirty="0"/>
              <a:t> on individual and population-level bacterial resistance is an area of active study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6CA307-500F-C198-3D3F-A0C62C94294B}"/>
              </a:ext>
            </a:extLst>
          </p:cNvPr>
          <p:cNvSpPr txBox="1"/>
          <p:nvPr/>
        </p:nvSpPr>
        <p:spPr>
          <a:xfrm>
            <a:off x="0" y="6499336"/>
            <a:ext cx="12645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https://journals.plos.org/plospathogens/article?id=10.1371%2Fjournal.ppat.1012575&amp;utm_medium=email&amp;utm_source=govdelivery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https://academic.oup.com/jac/article/80/9/2484/8213549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5421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067CD-E1B8-9435-D389-635A89483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C43DA-9361-D786-7811-903E4C683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515204"/>
            <a:ext cx="10058400" cy="1106768"/>
          </a:xfrm>
        </p:spPr>
        <p:txBody>
          <a:bodyPr/>
          <a:lstStyle/>
          <a:p>
            <a:r>
              <a:rPr lang="en-US" dirty="0"/>
              <a:t>DoxyPEP: other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DB05C-0D23-4125-C02F-E17128028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621972"/>
            <a:ext cx="10058400" cy="424712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2400" dirty="0"/>
          </a:p>
          <a:p>
            <a:r>
              <a:rPr lang="en-US" dirty="0"/>
              <a:t>Safety for a fetus </a:t>
            </a:r>
          </a:p>
          <a:p>
            <a:pPr lvl="1"/>
            <a:r>
              <a:rPr lang="en-US" sz="2400" dirty="0"/>
              <a:t>Recommendations to not use doxycycline in pregnancy are based on tetracycline data and we know that tetracycline binds calcium much more than doxycycline</a:t>
            </a:r>
          </a:p>
          <a:p>
            <a:pPr lvl="1"/>
            <a:r>
              <a:rPr lang="en-US" sz="2400" dirty="0"/>
              <a:t>In dPEP study, doxyPEP was stopped when participant finished the first trimester</a:t>
            </a:r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665C23-3C18-DB5E-F483-3ADEB621760D}"/>
              </a:ext>
            </a:extLst>
          </p:cNvPr>
          <p:cNvSpPr txBox="1"/>
          <p:nvPr/>
        </p:nvSpPr>
        <p:spPr>
          <a:xfrm>
            <a:off x="0" y="6499336"/>
            <a:ext cx="12645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https://journals.plos.org/plospathogens/article?id=10.1371%2Fjournal.ppat.1012575&amp;utm_medium=email&amp;utm_source=govdelivery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https://academic.oup.com/jac/article/80/9/2484/8213549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3482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BF31D-6B13-7BC7-F7E8-FEA21DF9A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30205-E3BE-56CF-AF98-29E6BCB67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515204"/>
            <a:ext cx="10058400" cy="1106768"/>
          </a:xfrm>
        </p:spPr>
        <p:txBody>
          <a:bodyPr/>
          <a:lstStyle/>
          <a:p>
            <a:r>
              <a:rPr lang="en-US" dirty="0"/>
              <a:t>DoxyPEP: other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2CE8-5E7F-57D1-A16C-4B32345EF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621972"/>
            <a:ext cx="10058400" cy="4581604"/>
          </a:xfrm>
        </p:spPr>
        <p:txBody>
          <a:bodyPr>
            <a:normAutofit/>
          </a:bodyPr>
          <a:lstStyle/>
          <a:p>
            <a:r>
              <a:rPr lang="en-US" dirty="0"/>
              <a:t>Potential challenges with syphilis testing results</a:t>
            </a:r>
          </a:p>
          <a:p>
            <a:pPr lvl="1"/>
            <a:r>
              <a:rPr lang="en-US" dirty="0"/>
              <a:t>May change serologic test performance (delayed or incomplete seroconversion,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Seattle Sexual Health Clinic 2023-2024 (1,777 PrEP patients)</a:t>
            </a:r>
          </a:p>
          <a:p>
            <a:pPr lvl="1"/>
            <a:r>
              <a:rPr lang="en-US" dirty="0"/>
              <a:t>Median RPR titer: 1:8 in DoxyPEP users vs 1:32 in non-users</a:t>
            </a:r>
          </a:p>
          <a:p>
            <a:pPr lvl="1"/>
            <a:r>
              <a:rPr lang="en-US" dirty="0"/>
              <a:t>Early syphilis: 12% among users vs 88% among non-users</a:t>
            </a:r>
          </a:p>
          <a:p>
            <a:pPr lvl="1"/>
            <a:r>
              <a:rPr lang="en-US" dirty="0"/>
              <a:t>Possible explanations</a:t>
            </a:r>
          </a:p>
          <a:p>
            <a:pPr lvl="2"/>
            <a:r>
              <a:rPr lang="en-US" dirty="0"/>
              <a:t>Attenuated or delayed antibody response from recent doxycycline use</a:t>
            </a:r>
          </a:p>
          <a:p>
            <a:pPr lvl="2"/>
            <a:r>
              <a:rPr lang="en-US" dirty="0"/>
              <a:t>Less symptomatic disease, delayed recognition</a:t>
            </a:r>
          </a:p>
          <a:p>
            <a:pPr lvl="2"/>
            <a:r>
              <a:rPr lang="en-US" dirty="0"/>
              <a:t>Higher prevalence of past treated infections among DoxyPEP users</a:t>
            </a:r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BC5FCB-D9A3-3400-B968-D0FE0D4080CD}"/>
              </a:ext>
            </a:extLst>
          </p:cNvPr>
          <p:cNvSpPr txBox="1"/>
          <p:nvPr/>
        </p:nvSpPr>
        <p:spPr>
          <a:xfrm>
            <a:off x="17627" y="6477303"/>
            <a:ext cx="12645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Cannon et al ISSDTR 2025</a:t>
            </a:r>
          </a:p>
        </p:txBody>
      </p:sp>
    </p:spTree>
    <p:extLst>
      <p:ext uri="{BB962C8B-B14F-4D97-AF65-F5344CB8AC3E}">
        <p14:creationId xmlns:p14="http://schemas.microsoft.com/office/powerpoint/2010/main" val="263758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2FA5B-1AB1-E4BE-367C-C3BD2D771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302BB-D638-01C8-8115-2B2AF1A9F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515204"/>
            <a:ext cx="10058400" cy="1106768"/>
          </a:xfrm>
        </p:spPr>
        <p:txBody>
          <a:bodyPr/>
          <a:lstStyle/>
          <a:p>
            <a:r>
              <a:rPr lang="en-US" dirty="0"/>
              <a:t>DoxyPEP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7E211-E102-6505-976B-36779AF65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621972"/>
            <a:ext cx="7830820" cy="472082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Screen for STIs</a:t>
            </a:r>
          </a:p>
          <a:p>
            <a:pPr lvl="1"/>
            <a:r>
              <a:rPr lang="en-US" dirty="0"/>
              <a:t>Do not need to wait for results before starting </a:t>
            </a:r>
            <a:r>
              <a:rPr lang="en-US" dirty="0" err="1"/>
              <a:t>doxyPEP</a:t>
            </a:r>
            <a:endParaRPr lang="en-US" dirty="0"/>
          </a:p>
          <a:p>
            <a:pPr lvl="1"/>
            <a:r>
              <a:rPr lang="en-US" dirty="0"/>
              <a:t>Test all anatomic sites exposed during sex for gonorrhea and chlamydia (e.g., triple site testing: urine, rectal, and pharyngeal)</a:t>
            </a:r>
          </a:p>
          <a:p>
            <a:r>
              <a:rPr lang="en-US" dirty="0"/>
              <a:t>Discuss the full spectrum of STI prevention strategies</a:t>
            </a:r>
          </a:p>
          <a:p>
            <a:pPr lvl="1"/>
            <a:r>
              <a:rPr lang="en-US" dirty="0"/>
              <a:t>Condoms</a:t>
            </a:r>
          </a:p>
          <a:p>
            <a:pPr lvl="1"/>
            <a:r>
              <a:rPr lang="en-US" dirty="0"/>
              <a:t>doxyPEP</a:t>
            </a:r>
          </a:p>
          <a:p>
            <a:pPr lvl="1"/>
            <a:r>
              <a:rPr lang="en-US" dirty="0"/>
              <a:t>PrEP</a:t>
            </a:r>
          </a:p>
          <a:p>
            <a:pPr lvl="1"/>
            <a:r>
              <a:rPr lang="en-US" dirty="0"/>
              <a:t>Vaccines (HepB, HPV, mpox)</a:t>
            </a:r>
          </a:p>
          <a:p>
            <a:r>
              <a:rPr lang="en-US" dirty="0"/>
              <a:t>Counsel</a:t>
            </a:r>
          </a:p>
          <a:p>
            <a:pPr lvl="1"/>
            <a:r>
              <a:rPr lang="en-US" dirty="0"/>
              <a:t>Dosing</a:t>
            </a:r>
          </a:p>
          <a:p>
            <a:pPr lvl="1"/>
            <a:r>
              <a:rPr lang="en-US" dirty="0"/>
              <a:t>Take with a full glass of water, can take with food</a:t>
            </a:r>
          </a:p>
          <a:p>
            <a:pPr lvl="1"/>
            <a:r>
              <a:rPr lang="en-US" dirty="0"/>
              <a:t>Drug and food interactions</a:t>
            </a:r>
          </a:p>
          <a:p>
            <a:pPr lvl="1"/>
            <a:r>
              <a:rPr lang="en-US" dirty="0"/>
              <a:t>Use for the intended purpose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303095-F4A4-57F7-BEB0-49DCB3413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1518" y="371140"/>
            <a:ext cx="2359319" cy="1771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B4DF28-F13C-0D2B-EB52-76744C9BE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7633" y="2363732"/>
            <a:ext cx="2413204" cy="18859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19BEAA-A8CE-D1E2-3E05-E3655BA183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7620" y="4369254"/>
            <a:ext cx="2362270" cy="197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02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B5567-8CDE-B5A4-263C-4002CCC83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34F703-202E-E4D2-3FC3-D7DEF0CF03DA}"/>
              </a:ext>
            </a:extLst>
          </p:cNvPr>
          <p:cNvSpPr txBox="1"/>
          <p:nvPr/>
        </p:nvSpPr>
        <p:spPr>
          <a:xfrm>
            <a:off x="0" y="6448286"/>
            <a:ext cx="4377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http://publichealth.lacounty.gov/dhsp/HealthEducationLibrary.htm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B8F2C8-BCDA-3517-3CB2-9BAABEF91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4898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DoxyPEP Patient Guidance</a:t>
            </a:r>
            <a:br>
              <a:rPr lang="en-US" dirty="0">
                <a:solidFill>
                  <a:schemeClr val="accent1"/>
                </a:solidFill>
              </a:rPr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20D2D1-0337-4539-BB02-F9ED9C792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4258955"/>
            <a:ext cx="9315530" cy="1720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EFA4FE-8AAC-489F-A20B-D2665639B3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1246495"/>
            <a:ext cx="8982075" cy="1352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D83D22-F560-408E-A1AF-221204F28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80" y="2647950"/>
            <a:ext cx="88106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15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9A978E-59D4-F782-4DDC-DB4A21372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2145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DoxyPEP Patient Guidance</a:t>
            </a:r>
            <a:br>
              <a:rPr lang="en-US" dirty="0">
                <a:solidFill>
                  <a:schemeClr val="accent1"/>
                </a:solidFill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C48F3F-938C-401A-AAEC-50263AF33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0067" y="1476685"/>
            <a:ext cx="6296025" cy="17811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799385-5F23-42E9-932F-077DDEC14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335" y="3429000"/>
            <a:ext cx="7258050" cy="2781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F77776-4984-4368-A0D4-9EB92119B4C3}"/>
              </a:ext>
            </a:extLst>
          </p:cNvPr>
          <p:cNvSpPr txBox="1"/>
          <p:nvPr/>
        </p:nvSpPr>
        <p:spPr>
          <a:xfrm>
            <a:off x="0" y="6448286"/>
            <a:ext cx="31940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https://www.reddoorclinic.org/Doxy-PEP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47A14F-5EE0-45D4-84A0-B65481A422A2}"/>
              </a:ext>
            </a:extLst>
          </p:cNvPr>
          <p:cNvSpPr/>
          <p:nvPr/>
        </p:nvSpPr>
        <p:spPr>
          <a:xfrm>
            <a:off x="1253780" y="4343400"/>
            <a:ext cx="2547647" cy="15496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of sex on multiple days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920922-E3F7-4E5D-A0F4-75CCD520BD98}"/>
              </a:ext>
            </a:extLst>
          </p:cNvPr>
          <p:cNvSpPr/>
          <p:nvPr/>
        </p:nvSpPr>
        <p:spPr>
          <a:xfrm>
            <a:off x="1253780" y="1739788"/>
            <a:ext cx="2547647" cy="15496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of one sexual encounter</a:t>
            </a:r>
          </a:p>
        </p:txBody>
      </p:sp>
    </p:spTree>
    <p:extLst>
      <p:ext uri="{BB962C8B-B14F-4D97-AF65-F5344CB8AC3E}">
        <p14:creationId xmlns:p14="http://schemas.microsoft.com/office/powerpoint/2010/main" val="1367286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45F49-0051-2010-822C-DB4A80367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C3CD5-B875-B838-EED6-A4949C878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515204"/>
            <a:ext cx="10058400" cy="1106768"/>
          </a:xfrm>
        </p:spPr>
        <p:txBody>
          <a:bodyPr/>
          <a:lstStyle/>
          <a:p>
            <a:r>
              <a:rPr lang="en-US" dirty="0"/>
              <a:t>DoxyPEP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9BC14-0D61-6A26-1123-A8D0815D4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621972"/>
            <a:ext cx="10058400" cy="4247122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Follow-up recommendations, every 3-6 months</a:t>
            </a:r>
          </a:p>
          <a:p>
            <a:pPr lvl="1"/>
            <a:r>
              <a:rPr lang="en-US" sz="2600" dirty="0"/>
              <a:t>Repeat STI screening </a:t>
            </a:r>
          </a:p>
          <a:p>
            <a:pPr lvl="1"/>
            <a:r>
              <a:rPr lang="en-US" sz="2600" dirty="0"/>
              <a:t>Assess for side effects</a:t>
            </a:r>
          </a:p>
          <a:p>
            <a:pPr lvl="1"/>
            <a:r>
              <a:rPr lang="en-US" sz="2600" dirty="0"/>
              <a:t>Counsel</a:t>
            </a:r>
          </a:p>
          <a:p>
            <a:pPr lvl="1"/>
            <a:endParaRPr lang="en-US" sz="2800" dirty="0"/>
          </a:p>
          <a:p>
            <a:r>
              <a:rPr lang="en-US" sz="3000" dirty="0"/>
              <a:t>If patient has STI</a:t>
            </a:r>
          </a:p>
          <a:p>
            <a:pPr lvl="1"/>
            <a:r>
              <a:rPr lang="en-US" sz="2600" dirty="0"/>
              <a:t>Treat as usual</a:t>
            </a:r>
          </a:p>
          <a:p>
            <a:pPr lvl="1"/>
            <a:endParaRPr lang="en-US" sz="2800" dirty="0"/>
          </a:p>
          <a:p>
            <a:r>
              <a:rPr lang="en-US" sz="3000" dirty="0"/>
              <a:t>If patient has exposure to STI</a:t>
            </a:r>
          </a:p>
          <a:p>
            <a:pPr lvl="1"/>
            <a:r>
              <a:rPr lang="en-US" sz="2600" dirty="0"/>
              <a:t>Consider in-person exam and deferring empiric treatment for exposure to chlamydia and gonorrhea when doxyPEP taken correctly</a:t>
            </a:r>
          </a:p>
        </p:txBody>
      </p:sp>
    </p:spTree>
    <p:extLst>
      <p:ext uri="{BB962C8B-B14F-4D97-AF65-F5344CB8AC3E}">
        <p14:creationId xmlns:p14="http://schemas.microsoft.com/office/powerpoint/2010/main" val="4030900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E5A8A-4631-045A-B86F-83E3D5AA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A1A55-8A17-A255-744B-B910D3194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18" y="273827"/>
            <a:ext cx="10058400" cy="1106768"/>
          </a:xfrm>
        </p:spPr>
        <p:txBody>
          <a:bodyPr/>
          <a:lstStyle/>
          <a:p>
            <a:r>
              <a:rPr lang="en-US" dirty="0"/>
              <a:t>DoxyPEP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410C4-E962-F3C9-65C3-7816CF404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621972"/>
            <a:ext cx="10058400" cy="4247122"/>
          </a:xfrm>
        </p:spPr>
        <p:txBody>
          <a:bodyPr>
            <a:normAutofit/>
          </a:bodyPr>
          <a:lstStyle/>
          <a:p>
            <a:r>
              <a:rPr lang="en-US" dirty="0"/>
              <a:t>Order sets</a:t>
            </a:r>
          </a:p>
          <a:p>
            <a:r>
              <a:rPr lang="en-US" dirty="0"/>
              <a:t>Templates</a:t>
            </a:r>
          </a:p>
          <a:p>
            <a:r>
              <a:rPr lang="en-US" dirty="0"/>
              <a:t>Patient handouts</a:t>
            </a:r>
          </a:p>
          <a:p>
            <a:endParaRPr lang="en-US" dirty="0"/>
          </a:p>
          <a:p>
            <a:r>
              <a:rPr lang="en-US" dirty="0"/>
              <a:t>Staff training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C27B6C-491A-9FA2-2BDA-9168D1BEF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728" y="1139217"/>
            <a:ext cx="8197272" cy="518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640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F29EB-C1D8-9DB2-0FE0-F4A75A280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5AB4C-1600-8B89-A3C2-68E25E6E3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07" y="293615"/>
            <a:ext cx="10058400" cy="1106768"/>
          </a:xfrm>
        </p:spPr>
        <p:txBody>
          <a:bodyPr/>
          <a:lstStyle/>
          <a:p>
            <a:r>
              <a:rPr lang="en-US" dirty="0"/>
              <a:t>DoxyPEP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7C498-B277-170D-D5A2-F5167E399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621972"/>
            <a:ext cx="10058400" cy="4247122"/>
          </a:xfrm>
        </p:spPr>
        <p:txBody>
          <a:bodyPr>
            <a:normAutofit/>
          </a:bodyPr>
          <a:lstStyle/>
          <a:p>
            <a:r>
              <a:rPr lang="en-US" dirty="0"/>
              <a:t>Resources on I.H.S. site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84E90F-0732-EB8C-8138-39A91AD9B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867" y="1093568"/>
            <a:ext cx="7068854" cy="35123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EFD6BB-F20B-26C8-36D2-CFE0A5C53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9419" y="4827493"/>
            <a:ext cx="5062734" cy="17548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EB8238-49BA-CC14-F5C0-EE651689C934}"/>
              </a:ext>
            </a:extLst>
          </p:cNvPr>
          <p:cNvSpPr txBox="1"/>
          <p:nvPr/>
        </p:nvSpPr>
        <p:spPr>
          <a:xfrm>
            <a:off x="398176" y="6564385"/>
            <a:ext cx="610643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https://www.ihs.gov/sti/forproviders/</a:t>
            </a:r>
          </a:p>
        </p:txBody>
      </p:sp>
    </p:spTree>
    <p:extLst>
      <p:ext uri="{BB962C8B-B14F-4D97-AF65-F5344CB8AC3E}">
        <p14:creationId xmlns:p14="http://schemas.microsoft.com/office/powerpoint/2010/main" val="374874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1F022-3139-9F57-63C2-CECBE77CA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DE84C-6B25-04E2-9B8B-16D657551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515204"/>
            <a:ext cx="10058400" cy="1106768"/>
          </a:xfrm>
        </p:spPr>
        <p:txBody>
          <a:bodyPr/>
          <a:lstStyle/>
          <a:p>
            <a:r>
              <a:rPr lang="en-US" dirty="0"/>
              <a:t>Doxy 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B4010-F447-C191-A89B-AEC949757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65" y="2063016"/>
            <a:ext cx="5154385" cy="4247122"/>
          </a:xfrm>
        </p:spPr>
        <p:txBody>
          <a:bodyPr>
            <a:normAutofit/>
          </a:bodyPr>
          <a:lstStyle/>
          <a:p>
            <a:r>
              <a:rPr lang="en-US" dirty="0"/>
              <a:t>40 cisgender female sex workers</a:t>
            </a:r>
          </a:p>
          <a:p>
            <a:endParaRPr lang="en-US" dirty="0"/>
          </a:p>
          <a:p>
            <a:r>
              <a:rPr lang="en-US" dirty="0"/>
              <a:t>Daily 100mg doxycycline</a:t>
            </a:r>
          </a:p>
          <a:p>
            <a:endParaRPr lang="en-US" dirty="0"/>
          </a:p>
          <a:p>
            <a:r>
              <a:rPr lang="en-US" dirty="0"/>
              <a:t>Significant decrease in overall STI rate</a:t>
            </a:r>
          </a:p>
          <a:p>
            <a:endParaRPr lang="en-US" dirty="0"/>
          </a:p>
          <a:p>
            <a:r>
              <a:rPr lang="en-US" dirty="0"/>
              <a:t>No increase in BV or candidiasis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BB3118-78DF-4FDB-AACB-61E08E763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5450" y="1614487"/>
            <a:ext cx="6686550" cy="36290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26334C-6069-4A26-A580-9903ABD937A5}"/>
              </a:ext>
            </a:extLst>
          </p:cNvPr>
          <p:cNvSpPr/>
          <p:nvPr/>
        </p:nvSpPr>
        <p:spPr>
          <a:xfrm>
            <a:off x="5613401" y="3746500"/>
            <a:ext cx="6464299" cy="4445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FBE06A-C41C-0FC5-4C71-D7D7F38D512D}"/>
              </a:ext>
            </a:extLst>
          </p:cNvPr>
          <p:cNvSpPr txBox="1"/>
          <p:nvPr/>
        </p:nvSpPr>
        <p:spPr>
          <a:xfrm>
            <a:off x="0" y="6513228"/>
            <a:ext cx="61014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Abe et al, IAS, 2024 https://www.natap.org/2024/IAS/IAS_26.htm</a:t>
            </a:r>
          </a:p>
        </p:txBody>
      </p:sp>
    </p:spTree>
    <p:extLst>
      <p:ext uri="{BB962C8B-B14F-4D97-AF65-F5344CB8AC3E}">
        <p14:creationId xmlns:p14="http://schemas.microsoft.com/office/powerpoint/2010/main" val="1878194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A61B2-AA92-23EE-C26E-94146F739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DA509-6F0D-7AA4-98B1-E37B30A24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515204"/>
            <a:ext cx="10058400" cy="1106768"/>
          </a:xfrm>
        </p:spPr>
        <p:txBody>
          <a:bodyPr/>
          <a:lstStyle/>
          <a:p>
            <a:r>
              <a:rPr lang="en-US" dirty="0"/>
              <a:t>Doxy 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9CB13-DC54-0D1F-2F16-41868580F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55699"/>
            <a:ext cx="4822184" cy="424712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52 HIV-negative MSM and transgender women with a prior syphilis diagnosis, all on daily TDF/FTC for HIV PrEP</a:t>
            </a:r>
          </a:p>
          <a:p>
            <a:pPr lvl="0"/>
            <a:r>
              <a:rPr lang="en-US" dirty="0"/>
              <a:t>Randomized 1:1 to either immediate </a:t>
            </a:r>
            <a:r>
              <a:rPr lang="en-US" dirty="0" err="1"/>
              <a:t>doxyPrEP</a:t>
            </a:r>
            <a:r>
              <a:rPr lang="en-US" dirty="0"/>
              <a:t> (100 mg daily from baseline through week 48; n=26) or deferred </a:t>
            </a:r>
            <a:r>
              <a:rPr lang="en-US" dirty="0" err="1"/>
              <a:t>doxyPrEP</a:t>
            </a:r>
            <a:r>
              <a:rPr lang="en-US" dirty="0"/>
              <a:t> (100 mg daily starting at week 24 through week 48; n=26)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C55A71-F700-FD40-492B-77C93918A7D9}"/>
              </a:ext>
            </a:extLst>
          </p:cNvPr>
          <p:cNvSpPr txBox="1"/>
          <p:nvPr/>
        </p:nvSpPr>
        <p:spPr>
          <a:xfrm>
            <a:off x="0" y="6513228"/>
            <a:ext cx="61014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800" dirty="0">
                <a:solidFill>
                  <a:prstClr val="white"/>
                </a:solidFill>
                <a:latin typeface="Helvetica" pitchFamily="2" charset="0"/>
              </a:rPr>
              <a:t>https://academic.oup.com/cid/article/82/6/1054/7990423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FEEA2F-FE4B-BAF2-DE41-CA5A1DBEC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450" y="1845292"/>
            <a:ext cx="7448550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8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C85F4-818C-B82E-6C9A-F473D0782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7321D-7DBC-AE19-B204-48AAD7DF9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515204"/>
            <a:ext cx="10058400" cy="1106768"/>
          </a:xfrm>
        </p:spPr>
        <p:txBody>
          <a:bodyPr/>
          <a:lstStyle/>
          <a:p>
            <a:r>
              <a:rPr lang="en-US" dirty="0"/>
              <a:t>Doxy future directions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B8A206B-4C1B-C212-CBD1-7379BC167A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073192"/>
              </p:ext>
            </p:extLst>
          </p:nvPr>
        </p:nvGraphicFramePr>
        <p:xfrm>
          <a:off x="3753764" y="3709512"/>
          <a:ext cx="520219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171">
                  <a:extLst>
                    <a:ext uri="{9D8B030D-6E8A-4147-A177-3AD203B41FA5}">
                      <a16:colId xmlns:a16="http://schemas.microsoft.com/office/drawing/2014/main" val="1662727072"/>
                    </a:ext>
                  </a:extLst>
                </a:gridCol>
                <a:gridCol w="743171">
                  <a:extLst>
                    <a:ext uri="{9D8B030D-6E8A-4147-A177-3AD203B41FA5}">
                      <a16:colId xmlns:a16="http://schemas.microsoft.com/office/drawing/2014/main" val="2677553562"/>
                    </a:ext>
                  </a:extLst>
                </a:gridCol>
                <a:gridCol w="743171">
                  <a:extLst>
                    <a:ext uri="{9D8B030D-6E8A-4147-A177-3AD203B41FA5}">
                      <a16:colId xmlns:a16="http://schemas.microsoft.com/office/drawing/2014/main" val="2759370361"/>
                    </a:ext>
                  </a:extLst>
                </a:gridCol>
                <a:gridCol w="743171">
                  <a:extLst>
                    <a:ext uri="{9D8B030D-6E8A-4147-A177-3AD203B41FA5}">
                      <a16:colId xmlns:a16="http://schemas.microsoft.com/office/drawing/2014/main" val="1975366347"/>
                    </a:ext>
                  </a:extLst>
                </a:gridCol>
                <a:gridCol w="743171">
                  <a:extLst>
                    <a:ext uri="{9D8B030D-6E8A-4147-A177-3AD203B41FA5}">
                      <a16:colId xmlns:a16="http://schemas.microsoft.com/office/drawing/2014/main" val="1620038355"/>
                    </a:ext>
                  </a:extLst>
                </a:gridCol>
                <a:gridCol w="743171">
                  <a:extLst>
                    <a:ext uri="{9D8B030D-6E8A-4147-A177-3AD203B41FA5}">
                      <a16:colId xmlns:a16="http://schemas.microsoft.com/office/drawing/2014/main" val="2912698490"/>
                    </a:ext>
                  </a:extLst>
                </a:gridCol>
                <a:gridCol w="743171">
                  <a:extLst>
                    <a:ext uri="{9D8B030D-6E8A-4147-A177-3AD203B41FA5}">
                      <a16:colId xmlns:a16="http://schemas.microsoft.com/office/drawing/2014/main" val="3501827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45743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93011903-9A64-7887-D026-96FB09AA6B29}"/>
              </a:ext>
            </a:extLst>
          </p:cNvPr>
          <p:cNvSpPr/>
          <p:nvPr/>
        </p:nvSpPr>
        <p:spPr>
          <a:xfrm>
            <a:off x="3749720" y="3111168"/>
            <a:ext cx="873211" cy="55628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Doxy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(PrEP)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7C3A8B-6765-91D1-0CF1-4D56EBE73B3A}"/>
              </a:ext>
            </a:extLst>
          </p:cNvPr>
          <p:cNvSpPr/>
          <p:nvPr/>
        </p:nvSpPr>
        <p:spPr>
          <a:xfrm>
            <a:off x="8955961" y="3086353"/>
            <a:ext cx="794363" cy="5562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Doxy (PEP)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23072E3C-54B3-22EB-21C4-8323EDD73235}"/>
              </a:ext>
            </a:extLst>
          </p:cNvPr>
          <p:cNvSpPr/>
          <p:nvPr/>
        </p:nvSpPr>
        <p:spPr>
          <a:xfrm>
            <a:off x="3749720" y="2417772"/>
            <a:ext cx="2939179" cy="37084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FC37C69-8027-E403-63B6-89B5CA73B9E0}"/>
              </a:ext>
            </a:extLst>
          </p:cNvPr>
          <p:cNvSpPr/>
          <p:nvPr/>
        </p:nvSpPr>
        <p:spPr>
          <a:xfrm flipH="1">
            <a:off x="6688899" y="2700525"/>
            <a:ext cx="2280030" cy="37084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68298E-8460-D198-B8B6-CB278E701B4F}"/>
              </a:ext>
            </a:extLst>
          </p:cNvPr>
          <p:cNvSpPr txBox="1"/>
          <p:nvPr/>
        </p:nvSpPr>
        <p:spPr>
          <a:xfrm>
            <a:off x="3950963" y="4122408"/>
            <a:ext cx="433147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13C482-FD51-D217-AE54-CC3470991E62}"/>
              </a:ext>
            </a:extLst>
          </p:cNvPr>
          <p:cNvSpPr txBox="1"/>
          <p:nvPr/>
        </p:nvSpPr>
        <p:spPr>
          <a:xfrm>
            <a:off x="4686223" y="4122408"/>
            <a:ext cx="433147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088405-605F-417A-2001-596E9F46A61D}"/>
              </a:ext>
            </a:extLst>
          </p:cNvPr>
          <p:cNvSpPr txBox="1"/>
          <p:nvPr/>
        </p:nvSpPr>
        <p:spPr>
          <a:xfrm>
            <a:off x="5421483" y="4110105"/>
            <a:ext cx="433147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1D5047-A947-FE28-AADF-07C97A24B13B}"/>
              </a:ext>
            </a:extLst>
          </p:cNvPr>
          <p:cNvSpPr txBox="1"/>
          <p:nvPr/>
        </p:nvSpPr>
        <p:spPr>
          <a:xfrm>
            <a:off x="6156743" y="4110328"/>
            <a:ext cx="433147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D14D8C-BDF3-6ED4-61DE-63137351357D}"/>
              </a:ext>
            </a:extLst>
          </p:cNvPr>
          <p:cNvSpPr txBox="1"/>
          <p:nvPr/>
        </p:nvSpPr>
        <p:spPr>
          <a:xfrm>
            <a:off x="6907547" y="4122408"/>
            <a:ext cx="433147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305D90-AA6E-ADD2-2BAD-EBF0D1FA05D5}"/>
              </a:ext>
            </a:extLst>
          </p:cNvPr>
          <p:cNvSpPr txBox="1"/>
          <p:nvPr/>
        </p:nvSpPr>
        <p:spPr>
          <a:xfrm>
            <a:off x="7658351" y="4109426"/>
            <a:ext cx="433147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7AAC9C-9E1B-8DC2-238D-5EAFB032E532}"/>
              </a:ext>
            </a:extLst>
          </p:cNvPr>
          <p:cNvSpPr txBox="1"/>
          <p:nvPr/>
        </p:nvSpPr>
        <p:spPr>
          <a:xfrm>
            <a:off x="8423544" y="4110328"/>
            <a:ext cx="433147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091432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BBE7D-8DDD-22A1-02B0-9A34F9BB4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AEB8E-ED80-687E-CBE7-B9E5F7B38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515204"/>
            <a:ext cx="10058400" cy="1106768"/>
          </a:xfrm>
        </p:spPr>
        <p:txBody>
          <a:bodyPr/>
          <a:lstStyle/>
          <a:p>
            <a:r>
              <a:rPr lang="en-US" dirty="0"/>
              <a:t>Doxy 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09C8A-53DB-3E00-3BCA-4639D150C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394" y="2343263"/>
            <a:ext cx="10058400" cy="4247122"/>
          </a:xfrm>
        </p:spPr>
        <p:txBody>
          <a:bodyPr>
            <a:normAutofit/>
          </a:bodyPr>
          <a:lstStyle/>
          <a:p>
            <a:r>
              <a:rPr lang="en-US" dirty="0"/>
              <a:t>DoxyDOT study</a:t>
            </a:r>
          </a:p>
          <a:p>
            <a:pPr lvl="1"/>
            <a:r>
              <a:rPr lang="en-US" dirty="0"/>
              <a:t>60 cisgender women taking HIV PrEP</a:t>
            </a:r>
          </a:p>
          <a:p>
            <a:pPr lvl="1"/>
            <a:r>
              <a:rPr lang="en-US" dirty="0"/>
              <a:t>Delivery of a weekly doxyPEP dose as DOT along with a snack</a:t>
            </a:r>
          </a:p>
          <a:p>
            <a:pPr lvl="1"/>
            <a:r>
              <a:rPr lang="en-US" dirty="0"/>
              <a:t>Quarterly STI testing</a:t>
            </a:r>
          </a:p>
          <a:p>
            <a:pPr lvl="1"/>
            <a:r>
              <a:rPr lang="en-US" dirty="0"/>
              <a:t>Findings to date: 91% adherence to weekly dosing, 61% reduction in chlamydia incidence</a:t>
            </a:r>
          </a:p>
          <a:p>
            <a:pPr lvl="1"/>
            <a:endParaRPr lang="en-US" dirty="0"/>
          </a:p>
          <a:p>
            <a:r>
              <a:rPr lang="en-US" dirty="0"/>
              <a:t>foXXy doxy study</a:t>
            </a:r>
          </a:p>
          <a:p>
            <a:pPr lvl="1"/>
            <a:r>
              <a:rPr lang="en-US" dirty="0"/>
              <a:t>U.S. study 1:1:1 RCT of on-demand doxyPEP v weekly doxyPEP v SOC</a:t>
            </a:r>
          </a:p>
          <a:p>
            <a:pPr lvl="1"/>
            <a:r>
              <a:rPr lang="en-US" dirty="0"/>
              <a:t>Enrolling 760 people aged 13-29 who were assigned female sex at birth, regardless of gender, who had an STI in the past year</a:t>
            </a:r>
          </a:p>
          <a:p>
            <a:pPr lvl="1"/>
            <a:r>
              <a:rPr lang="en-US" dirty="0"/>
              <a:t>Quarterly STI testing</a:t>
            </a:r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514FE3-6C56-F78F-1373-30140970860A}"/>
              </a:ext>
            </a:extLst>
          </p:cNvPr>
          <p:cNvGraphicFramePr>
            <a:graphicFrameLocks noGrp="1"/>
          </p:cNvGraphicFramePr>
          <p:nvPr/>
        </p:nvGraphicFramePr>
        <p:xfrm>
          <a:off x="6632046" y="2032214"/>
          <a:ext cx="520219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171">
                  <a:extLst>
                    <a:ext uri="{9D8B030D-6E8A-4147-A177-3AD203B41FA5}">
                      <a16:colId xmlns:a16="http://schemas.microsoft.com/office/drawing/2014/main" val="1662727072"/>
                    </a:ext>
                  </a:extLst>
                </a:gridCol>
                <a:gridCol w="743171">
                  <a:extLst>
                    <a:ext uri="{9D8B030D-6E8A-4147-A177-3AD203B41FA5}">
                      <a16:colId xmlns:a16="http://schemas.microsoft.com/office/drawing/2014/main" val="2677553562"/>
                    </a:ext>
                  </a:extLst>
                </a:gridCol>
                <a:gridCol w="743171">
                  <a:extLst>
                    <a:ext uri="{9D8B030D-6E8A-4147-A177-3AD203B41FA5}">
                      <a16:colId xmlns:a16="http://schemas.microsoft.com/office/drawing/2014/main" val="2759370361"/>
                    </a:ext>
                  </a:extLst>
                </a:gridCol>
                <a:gridCol w="743171">
                  <a:extLst>
                    <a:ext uri="{9D8B030D-6E8A-4147-A177-3AD203B41FA5}">
                      <a16:colId xmlns:a16="http://schemas.microsoft.com/office/drawing/2014/main" val="1975366347"/>
                    </a:ext>
                  </a:extLst>
                </a:gridCol>
                <a:gridCol w="743171">
                  <a:extLst>
                    <a:ext uri="{9D8B030D-6E8A-4147-A177-3AD203B41FA5}">
                      <a16:colId xmlns:a16="http://schemas.microsoft.com/office/drawing/2014/main" val="1620038355"/>
                    </a:ext>
                  </a:extLst>
                </a:gridCol>
                <a:gridCol w="743171">
                  <a:extLst>
                    <a:ext uri="{9D8B030D-6E8A-4147-A177-3AD203B41FA5}">
                      <a16:colId xmlns:a16="http://schemas.microsoft.com/office/drawing/2014/main" val="2912698490"/>
                    </a:ext>
                  </a:extLst>
                </a:gridCol>
                <a:gridCol w="743171">
                  <a:extLst>
                    <a:ext uri="{9D8B030D-6E8A-4147-A177-3AD203B41FA5}">
                      <a16:colId xmlns:a16="http://schemas.microsoft.com/office/drawing/2014/main" val="3501827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45743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0C82A36-56A5-70FF-DB14-C950B895DFB3}"/>
              </a:ext>
            </a:extLst>
          </p:cNvPr>
          <p:cNvSpPr/>
          <p:nvPr/>
        </p:nvSpPr>
        <p:spPr>
          <a:xfrm>
            <a:off x="6600245" y="1456564"/>
            <a:ext cx="873211" cy="55628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Doxy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(PrEP)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BCB575-0169-55DF-4B3D-94ACE1F258EB}"/>
              </a:ext>
            </a:extLst>
          </p:cNvPr>
          <p:cNvSpPr txBox="1"/>
          <p:nvPr/>
        </p:nvSpPr>
        <p:spPr>
          <a:xfrm>
            <a:off x="110530" y="6421108"/>
            <a:ext cx="82921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Stewart 2025, ISSTDR.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https://courses.nnptc.org/class_information.html?id=3954&amp;utm_medium=email&amp;utm_source=govdelivery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091F44-E390-46E5-DEA3-3B7A01595FAB}"/>
              </a:ext>
            </a:extLst>
          </p:cNvPr>
          <p:cNvSpPr/>
          <p:nvPr/>
        </p:nvSpPr>
        <p:spPr>
          <a:xfrm>
            <a:off x="11094720" y="1456564"/>
            <a:ext cx="794363" cy="5562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Doxy (PEP)</a:t>
            </a:r>
          </a:p>
        </p:txBody>
      </p:sp>
    </p:spTree>
    <p:extLst>
      <p:ext uri="{BB962C8B-B14F-4D97-AF65-F5344CB8AC3E}">
        <p14:creationId xmlns:p14="http://schemas.microsoft.com/office/powerpoint/2010/main" val="11722660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E6479-E4A2-8693-626C-ACF8843CD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6400" y="2145326"/>
            <a:ext cx="3759200" cy="1377097"/>
          </a:xfrm>
        </p:spPr>
        <p:txBody>
          <a:bodyPr anchor="t">
            <a:normAutofit/>
          </a:bodyPr>
          <a:lstStyle/>
          <a:p>
            <a:r>
              <a:rPr lang="en-US" sz="8000" dirty="0"/>
              <a:t>HIV PrEP</a:t>
            </a:r>
          </a:p>
        </p:txBody>
      </p:sp>
    </p:spTree>
    <p:extLst>
      <p:ext uri="{BB962C8B-B14F-4D97-AF65-F5344CB8AC3E}">
        <p14:creationId xmlns:p14="http://schemas.microsoft.com/office/powerpoint/2010/main" val="3129522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56393-D6FF-3CC4-0110-13067DE83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57B751C8-5371-FE52-DFD3-F6DDFA529CC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02" y="1"/>
            <a:ext cx="11420671" cy="108294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667" dirty="0">
                <a:solidFill>
                  <a:schemeClr val="bg1"/>
                </a:solidFill>
              </a:rPr>
              <a:t>HIV diagnoses rates, by selected characteristics, 2024—United States</a:t>
            </a:r>
          </a:p>
        </p:txBody>
      </p:sp>
      <p:pic>
        <p:nvPicPr>
          <p:cNvPr id="2" name="Picture 1" descr="This slide presents rates of HIV diagnoses, by selected characteristics among persons aged ≥13 years during 2024 in the United States.">
            <a:extLst>
              <a:ext uri="{FF2B5EF4-FFF2-40B4-BE49-F238E27FC236}">
                <a16:creationId xmlns:a16="http://schemas.microsoft.com/office/drawing/2014/main" id="{F398C4C0-9FCB-A443-5885-3F261A7EE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56" y="1181280"/>
            <a:ext cx="11550889" cy="54543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60A70A-4F43-32DB-015D-67C77930B327}"/>
              </a:ext>
            </a:extLst>
          </p:cNvPr>
          <p:cNvSpPr txBox="1"/>
          <p:nvPr/>
        </p:nvSpPr>
        <p:spPr>
          <a:xfrm>
            <a:off x="116206" y="6282010"/>
            <a:ext cx="11033293" cy="492443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i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Note. </a:t>
            </a:r>
            <a:r>
              <a:rPr lang="en-US" sz="12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 are presented for persons aged ≥ 13 years at diagnosis. Rates are per 100,000. Persons who did not report Hispanic or Latino ethnicity were categorized by race. Hispanic/Latino persons can be of any race.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98BE4D-C8DF-9C4E-B1D2-765AF649F6FE}"/>
              </a:ext>
            </a:extLst>
          </p:cNvPr>
          <p:cNvSpPr/>
          <p:nvPr/>
        </p:nvSpPr>
        <p:spPr>
          <a:xfrm>
            <a:off x="450937" y="3645074"/>
            <a:ext cx="10296395" cy="3131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1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08DE6-2A15-1F9C-453C-04CE61D4B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008B7F-105F-B090-58DB-CFF9A1CF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688" y="435829"/>
            <a:ext cx="9657412" cy="1311128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New HIV infections declined 12% from 2018-2022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E59532-F212-CF8D-ABD9-09C672CE7EF9}"/>
              </a:ext>
            </a:extLst>
          </p:cNvPr>
          <p:cNvSpPr txBox="1"/>
          <p:nvPr/>
        </p:nvSpPr>
        <p:spPr>
          <a:xfrm>
            <a:off x="-1" y="6489281"/>
            <a:ext cx="82302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www.cdc.gov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hiv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-data/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nhss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/estimated-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hiv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-incidence-and-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prevalence.html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F7CD20-5BB7-88F4-F79F-700A89931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680" y="2221921"/>
            <a:ext cx="7772400" cy="379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960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6551-D00D-536C-4FAB-4A17898F3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55F0FBA-E3E8-7B10-793A-FBEFAB75053F}"/>
              </a:ext>
            </a:extLst>
          </p:cNvPr>
          <p:cNvSpPr txBox="1"/>
          <p:nvPr/>
        </p:nvSpPr>
        <p:spPr>
          <a:xfrm>
            <a:off x="-1" y="6489281"/>
            <a:ext cx="82302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prepvu.org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/resources/prep-use-in-2024/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BB14FF-1CBE-436D-53F3-3D230E3FF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2498"/>
            <a:ext cx="7772400" cy="607828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42EC9D-0F10-F79D-C662-66BEC090F3F2}"/>
              </a:ext>
            </a:extLst>
          </p:cNvPr>
          <p:cNvSpPr/>
          <p:nvPr/>
        </p:nvSpPr>
        <p:spPr>
          <a:xfrm>
            <a:off x="3019647" y="1509823"/>
            <a:ext cx="3763925" cy="1701210"/>
          </a:xfrm>
          <a:prstGeom prst="rect">
            <a:avLst/>
          </a:prstGeom>
          <a:solidFill>
            <a:srgbClr val="3461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341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66A06-FFF2-8D84-16C7-E2C4233E5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F1197C1-A6D5-EC3A-5C8E-A1197A078166}"/>
              </a:ext>
            </a:extLst>
          </p:cNvPr>
          <p:cNvSpPr txBox="1"/>
          <p:nvPr/>
        </p:nvSpPr>
        <p:spPr>
          <a:xfrm>
            <a:off x="-1" y="6489281"/>
            <a:ext cx="82302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prepvu.org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/resources/prep-use-in-2024/</a:t>
            </a:r>
          </a:p>
        </p:txBody>
      </p:sp>
      <p:pic>
        <p:nvPicPr>
          <p:cNvPr id="3" name="Picture 2" descr="A screenshot of a green map&#10;&#10;Description automatically generated">
            <a:extLst>
              <a:ext uri="{FF2B5EF4-FFF2-40B4-BE49-F238E27FC236}">
                <a16:creationId xmlns:a16="http://schemas.microsoft.com/office/drawing/2014/main" id="{F2F5DD88-F9FC-44EA-FFA4-ACE50770E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351" y="122498"/>
            <a:ext cx="7772400" cy="616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0245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67679-3948-C953-C38F-6C8918E87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4CC796E-2A13-9008-0266-5A585721BE30}"/>
              </a:ext>
            </a:extLst>
          </p:cNvPr>
          <p:cNvSpPr txBox="1"/>
          <p:nvPr/>
        </p:nvSpPr>
        <p:spPr>
          <a:xfrm>
            <a:off x="-1" y="6489281"/>
            <a:ext cx="82302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prepvu.org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/resources/prep-use-in-2024/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8578C1-4A4E-BA97-CFE2-BA697CAA3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032"/>
            <a:ext cx="7772400" cy="634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57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9A4E40-AAE3-B1D6-2E60-95A21AB67A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HIV PrEP Works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A734A11-D574-BF48-6077-E2129717E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55155"/>
            <a:ext cx="11201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C26F5B9-2235-0618-216B-483466F3F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261003"/>
              </p:ext>
            </p:extLst>
          </p:nvPr>
        </p:nvGraphicFramePr>
        <p:xfrm>
          <a:off x="511628" y="1833386"/>
          <a:ext cx="11397343" cy="34501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7143">
                  <a:extLst>
                    <a:ext uri="{9D8B030D-6E8A-4147-A177-3AD203B41FA5}">
                      <a16:colId xmlns:a16="http://schemas.microsoft.com/office/drawing/2014/main" val="1416953476"/>
                    </a:ext>
                  </a:extLst>
                </a:gridCol>
                <a:gridCol w="2408791">
                  <a:extLst>
                    <a:ext uri="{9D8B030D-6E8A-4147-A177-3AD203B41FA5}">
                      <a16:colId xmlns:a16="http://schemas.microsoft.com/office/drawing/2014/main" val="1522029668"/>
                    </a:ext>
                  </a:extLst>
                </a:gridCol>
                <a:gridCol w="6811409">
                  <a:extLst>
                    <a:ext uri="{9D8B030D-6E8A-4147-A177-3AD203B41FA5}">
                      <a16:colId xmlns:a16="http://schemas.microsoft.com/office/drawing/2014/main" val="1658858420"/>
                    </a:ext>
                  </a:extLst>
                </a:gridCol>
              </a:tblGrid>
              <a:tr h="53390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</a:rPr>
                        <a:t>Transmission Route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80" marR="0" marT="0" marB="9144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</a:rPr>
                        <a:t>Effectiveness Estimate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320" marR="0" marT="0" marB="9144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28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</a:rPr>
                        <a:t>Interpretation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9144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5340792"/>
                  </a:ext>
                </a:extLst>
              </a:tr>
              <a:tr h="6993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Sexual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</a:rPr>
                        <a:t>~99%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Very high levels of adherence to PrEP provide maximum effectiveness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898027"/>
                  </a:ext>
                </a:extLst>
              </a:tr>
              <a:tr h="15210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Injection </a:t>
                      </a:r>
                      <a:b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drug use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</a:rPr>
                        <a:t>at least 74%</a:t>
                      </a:r>
                      <a:endParaRPr lang="en-US" sz="3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This estimate is based on tenofovir alone and not necessarily when taken daily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The effectiveness may be greater for other medications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36886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B6DFA92-7220-8112-92D3-C918AC398DA3}"/>
              </a:ext>
            </a:extLst>
          </p:cNvPr>
          <p:cNvSpPr/>
          <p:nvPr/>
        </p:nvSpPr>
        <p:spPr>
          <a:xfrm>
            <a:off x="-36471" y="6137581"/>
            <a:ext cx="10890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639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r>
              <a:rPr kumimoji="0" lang="en-US" sz="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Centers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for Disease Control and Prevention. Effectiveness of prevention strategies to reduce the risk of acquiring or transmitting HIV. Updated June 17, 2022. Accessed January 20, 2023.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3"/>
              </a:rPr>
              <a:t>https://www.cdc.gov/hiv/risk/estimates/preventionstrategies.html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defTabSz="363988">
              <a:defRPr/>
            </a:pPr>
            <a:r>
              <a:rPr lang="en-US" sz="800" baseline="30000" dirty="0"/>
              <a:t>2</a:t>
            </a:r>
            <a:r>
              <a:rPr lang="en-US" sz="800" dirty="0"/>
              <a:t> Centers for Disease Control and Prevention, US Public Health Service. </a:t>
            </a:r>
            <a:r>
              <a:rPr lang="en-US" sz="800" i="1" dirty="0"/>
              <a:t>Preexposure prophylaxis for the prevention of HIV infection in the United States—2021 update—a clinical practice guideline. </a:t>
            </a:r>
            <a:r>
              <a:rPr lang="en-US" sz="800" dirty="0"/>
              <a:t>Published December 2021. Accessed January 20, 2023. </a:t>
            </a:r>
            <a:r>
              <a:rPr lang="en-US" sz="800" dirty="0">
                <a:hlinkClick r:id="rId4"/>
              </a:rPr>
              <a:t>https://www.cdc.gov/hiv/pdf/risk/prep/cdc-hiv-prep-guidelines-2021.pdf</a:t>
            </a:r>
            <a:r>
              <a:rPr lang="en-US" sz="800" dirty="0"/>
              <a:t> </a:t>
            </a:r>
          </a:p>
          <a:p>
            <a:pPr marL="0" marR="0" lvl="0" indent="0" algn="l" defTabSz="3639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1AC77D-6C03-4884-B898-B05C4A4E4D24}"/>
              </a:ext>
            </a:extLst>
          </p:cNvPr>
          <p:cNvSpPr txBox="1"/>
          <p:nvPr/>
        </p:nvSpPr>
        <p:spPr>
          <a:xfrm>
            <a:off x="-36471" y="6599246"/>
            <a:ext cx="7917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Slide adapted from: https://www.cdc.gov/hiv/pdf/clinicians/materials/cdc-hiv-nexus-slideset-prescribing-prep.pdf</a:t>
            </a:r>
          </a:p>
        </p:txBody>
      </p:sp>
    </p:spTree>
    <p:extLst>
      <p:ext uri="{BB962C8B-B14F-4D97-AF65-F5344CB8AC3E}">
        <p14:creationId xmlns:p14="http://schemas.microsoft.com/office/powerpoint/2010/main" val="886473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C2B49-1085-267E-7AEE-84A9E1FF08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Talking about PrEP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8D4013-F298-253C-ED48-7DA53A28812F}"/>
              </a:ext>
            </a:extLst>
          </p:cNvPr>
          <p:cNvSpPr txBox="1">
            <a:spLocks/>
          </p:cNvSpPr>
          <p:nvPr/>
        </p:nvSpPr>
        <p:spPr>
          <a:xfrm>
            <a:off x="592728" y="1299078"/>
            <a:ext cx="11308080" cy="4968987"/>
          </a:xfrm>
          <a:prstGeom prst="rect">
            <a:avLst/>
          </a:prstGeom>
        </p:spPr>
        <p:txBody>
          <a:bodyPr/>
          <a:lstStyle>
            <a:lvl1pPr marL="280988" indent="-2809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349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Arial" charset="0"/>
              <a:buChar char="–"/>
              <a:defRPr sz="1800" b="0" i="0" u="none">
                <a:solidFill>
                  <a:schemeClr val="tx1"/>
                </a:solidFill>
                <a:latin typeface="+mn-lt"/>
                <a:cs typeface="+mn-cs"/>
              </a:defRPr>
            </a:lvl2pPr>
            <a:lvl3pPr marL="679450" indent="-2222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Sometimes an easy way to start a conversation about PrEP is to say: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kern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kern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you know that there’s a daily pill or an injection every couple months that can protect people from HIV?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kern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yes, have they been on PrEP before? Have they thought about starting it?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kern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no, teach more about it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kern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kern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kern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b="1" kern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kern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8567DA-D292-BD53-049A-C90887863F31}"/>
              </a:ext>
            </a:extLst>
          </p:cNvPr>
          <p:cNvSpPr txBox="1">
            <a:spLocks/>
          </p:cNvSpPr>
          <p:nvPr/>
        </p:nvSpPr>
        <p:spPr>
          <a:xfrm>
            <a:off x="592728" y="2221133"/>
            <a:ext cx="4500034" cy="612649"/>
          </a:xfrm>
          <a:prstGeom prst="rect">
            <a:avLst/>
          </a:prstGeom>
        </p:spPr>
        <p:txBody>
          <a:bodyPr/>
          <a:lstStyle>
            <a:lvl1pPr marL="280988" indent="-2809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349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Arial" charset="0"/>
              <a:buChar char="–"/>
              <a:defRPr sz="1800" b="0" i="0" u="none">
                <a:solidFill>
                  <a:schemeClr val="tx1"/>
                </a:solidFill>
                <a:latin typeface="+mn-lt"/>
                <a:cs typeface="+mn-cs"/>
              </a:defRPr>
            </a:lvl2pPr>
            <a:lvl3pPr marL="679450" indent="-2222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sz="1400" kern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296ADB-DEFD-4762-8BFB-88BC2B0A71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8002" y="4064094"/>
            <a:ext cx="5544502" cy="27002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65D2B65-22D9-470D-99B5-3A90DB5D62F4}"/>
              </a:ext>
            </a:extLst>
          </p:cNvPr>
          <p:cNvSpPr txBox="1"/>
          <p:nvPr/>
        </p:nvSpPr>
        <p:spPr>
          <a:xfrm>
            <a:off x="0" y="6611777"/>
            <a:ext cx="7917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Picture from: https://www.cdc.gov/hivnexus/media/pdfs/2024/10/cdc-hiv-together-factsheet-PrEPadolescent-provider.pdf</a:t>
            </a:r>
          </a:p>
        </p:txBody>
      </p:sp>
    </p:spTree>
    <p:extLst>
      <p:ext uri="{BB962C8B-B14F-4D97-AF65-F5344CB8AC3E}">
        <p14:creationId xmlns:p14="http://schemas.microsoft.com/office/powerpoint/2010/main" val="12935703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0B339-C679-E4D9-396C-036E7D3847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Indications for PrEP</a:t>
            </a:r>
          </a:p>
        </p:txBody>
      </p:sp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50E36169-3D45-AA2B-EE0E-C698EAE70624}"/>
              </a:ext>
            </a:extLst>
          </p:cNvPr>
          <p:cNvSpPr/>
          <p:nvPr/>
        </p:nvSpPr>
        <p:spPr>
          <a:xfrm>
            <a:off x="360921" y="1293528"/>
            <a:ext cx="4385450" cy="2011042"/>
          </a:xfrm>
          <a:prstGeom prst="roundRect">
            <a:avLst/>
          </a:prstGeom>
          <a:solidFill>
            <a:srgbClr val="78C8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Sexually Active People</a:t>
            </a: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95A0EAC6-CF54-3F9C-2634-91FBC3F50154}"/>
              </a:ext>
            </a:extLst>
          </p:cNvPr>
          <p:cNvSpPr/>
          <p:nvPr/>
        </p:nvSpPr>
        <p:spPr>
          <a:xfrm>
            <a:off x="360921" y="3420943"/>
            <a:ext cx="4385450" cy="2031324"/>
          </a:xfrm>
          <a:prstGeom prst="roundRect">
            <a:avLst/>
          </a:prstGeom>
          <a:solidFill>
            <a:srgbClr val="98D1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People who Inject Drugs</a:t>
            </a:r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2A839294-FD54-E164-57A7-A969DA90E3DB}"/>
              </a:ext>
            </a:extLst>
          </p:cNvPr>
          <p:cNvSpPr/>
          <p:nvPr/>
        </p:nvSpPr>
        <p:spPr>
          <a:xfrm>
            <a:off x="4931224" y="1293528"/>
            <a:ext cx="6952004" cy="20110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3600" dirty="0"/>
              <a:t>Behavior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AD09CE-3E41-169E-D735-E80AF77FAF83}"/>
              </a:ext>
            </a:extLst>
          </p:cNvPr>
          <p:cNvSpPr txBox="1"/>
          <p:nvPr/>
        </p:nvSpPr>
        <p:spPr>
          <a:xfrm>
            <a:off x="4974569" y="1356320"/>
            <a:ext cx="69520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Condomless sex with a partner of unknown HIV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Sexual partner(s) living with HIV with a detectable or unknown viral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Bacterial STI in past 6 months</a:t>
            </a: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BEA50B1B-46FA-966F-8160-17443CBACDA4}"/>
              </a:ext>
            </a:extLst>
          </p:cNvPr>
          <p:cNvSpPr/>
          <p:nvPr/>
        </p:nvSpPr>
        <p:spPr>
          <a:xfrm>
            <a:off x="4931224" y="3395543"/>
            <a:ext cx="6952004" cy="20313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3600" dirty="0"/>
              <a:t>Behavior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C3CE4F-BB9E-B359-C758-45582B18FD4E}"/>
              </a:ext>
            </a:extLst>
          </p:cNvPr>
          <p:cNvSpPr txBox="1"/>
          <p:nvPr/>
        </p:nvSpPr>
        <p:spPr>
          <a:xfrm>
            <a:off x="4974568" y="3453601"/>
            <a:ext cx="695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Injection drug use with sharing of needles/equipment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819D5C13-40B3-B780-9913-85C2CAFDB87F}"/>
              </a:ext>
            </a:extLst>
          </p:cNvPr>
          <p:cNvSpPr/>
          <p:nvPr/>
        </p:nvSpPr>
        <p:spPr>
          <a:xfrm>
            <a:off x="360921" y="5634867"/>
            <a:ext cx="11522307" cy="94373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If someone requests it</a:t>
            </a:r>
          </a:p>
        </p:txBody>
      </p:sp>
    </p:spTree>
    <p:extLst>
      <p:ext uri="{BB962C8B-B14F-4D97-AF65-F5344CB8AC3E}">
        <p14:creationId xmlns:p14="http://schemas.microsoft.com/office/powerpoint/2010/main" val="345333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160EC-8F4A-F180-00A9-92F1676C0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BB5E6-652A-7037-C01C-C65D7AC91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2471003"/>
            <a:ext cx="6273800" cy="1377097"/>
          </a:xfrm>
        </p:spPr>
        <p:txBody>
          <a:bodyPr anchor="t">
            <a:normAutofit/>
          </a:bodyPr>
          <a:lstStyle/>
          <a:p>
            <a:pPr algn="ctr"/>
            <a:r>
              <a:rPr lang="en-US" dirty="0"/>
              <a:t>Guidelines for Prescribing HIV PrEP</a:t>
            </a:r>
          </a:p>
        </p:txBody>
      </p:sp>
    </p:spTree>
    <p:extLst>
      <p:ext uri="{BB962C8B-B14F-4D97-AF65-F5344CB8AC3E}">
        <p14:creationId xmlns:p14="http://schemas.microsoft.com/office/powerpoint/2010/main" val="2353058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EFDD3-AE96-8E8D-A8DC-CEDC84D91F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HIV PrEP Medications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D70B6BF-FD5C-9A3D-25B3-22301AEB5546}"/>
              </a:ext>
            </a:extLst>
          </p:cNvPr>
          <p:cNvGraphicFramePr>
            <a:graphicFrameLocks noGrp="1"/>
          </p:cNvGraphicFramePr>
          <p:nvPr/>
        </p:nvGraphicFramePr>
        <p:xfrm>
          <a:off x="43543" y="685800"/>
          <a:ext cx="4931229" cy="573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629">
                  <a:extLst>
                    <a:ext uri="{9D8B030D-6E8A-4147-A177-3AD203B41FA5}">
                      <a16:colId xmlns:a16="http://schemas.microsoft.com/office/drawing/2014/main" val="2474689199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255063620"/>
                    </a:ext>
                  </a:extLst>
                </a:gridCol>
              </a:tblGrid>
              <a:tr h="197710"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Tenofovir disoproxil fumarate/emtricitabine (Truvada, F/TDF)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9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Dosing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 tab daily</a:t>
                      </a:r>
                    </a:p>
                    <a:p>
                      <a:endParaRPr lang="en-US" sz="2000" dirty="0"/>
                    </a:p>
                    <a:p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26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Patients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All</a:t>
                      </a:r>
                    </a:p>
                    <a:p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8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Crcl</a:t>
                      </a:r>
                      <a:r>
                        <a:rPr lang="en-US" sz="2200" b="1" dirty="0"/>
                        <a:t>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 60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3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HepB status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Important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8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Potential side effects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286499"/>
                  </a:ext>
                </a:extLst>
              </a:tr>
              <a:tr h="699588">
                <a:tc>
                  <a:txBody>
                    <a:bodyPr/>
                    <a:lstStyle/>
                    <a:p>
                      <a:r>
                        <a:rPr lang="en-US" sz="2200" b="1" dirty="0"/>
                        <a:t>Medication interactions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165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839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EFDD3-AE96-8E8D-A8DC-CEDC84D91F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HIV PrEP Medications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D70B6BF-FD5C-9A3D-25B3-22301AEB5546}"/>
              </a:ext>
            </a:extLst>
          </p:cNvPr>
          <p:cNvGraphicFramePr>
            <a:graphicFrameLocks noGrp="1"/>
          </p:cNvGraphicFramePr>
          <p:nvPr/>
        </p:nvGraphicFramePr>
        <p:xfrm>
          <a:off x="43543" y="685800"/>
          <a:ext cx="4931229" cy="573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629">
                  <a:extLst>
                    <a:ext uri="{9D8B030D-6E8A-4147-A177-3AD203B41FA5}">
                      <a16:colId xmlns:a16="http://schemas.microsoft.com/office/drawing/2014/main" val="2474689199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255063620"/>
                    </a:ext>
                  </a:extLst>
                </a:gridCol>
              </a:tblGrid>
              <a:tr h="197710">
                <a:tc gridSpan="2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Tenofovir disoproxil fumarate/emtricitabine (Truvada, F/TDF)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9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Dosing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 tab daily</a:t>
                      </a:r>
                    </a:p>
                    <a:p>
                      <a:endParaRPr lang="en-US" sz="2000" dirty="0"/>
                    </a:p>
                    <a:p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26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Patients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All</a:t>
                      </a:r>
                    </a:p>
                    <a:p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8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Crcl</a:t>
                      </a:r>
                      <a:r>
                        <a:rPr lang="en-US" sz="2200" b="1" dirty="0"/>
                        <a:t>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 60</a:t>
                      </a: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3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HepB status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Important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8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Potential side effects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More bone and renal considerations than TAF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286499"/>
                  </a:ext>
                </a:extLst>
              </a:tr>
              <a:tr h="699588">
                <a:tc>
                  <a:txBody>
                    <a:bodyPr/>
                    <a:lstStyle/>
                    <a:p>
                      <a:r>
                        <a:rPr lang="en-US" sz="2200" b="1" dirty="0"/>
                        <a:t>Medication interactions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9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16557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08EC34D-9CE3-4CB1-84AB-41C3F5A99BB4}"/>
              </a:ext>
            </a:extLst>
          </p:cNvPr>
          <p:cNvSpPr/>
          <p:nvPr/>
        </p:nvSpPr>
        <p:spPr>
          <a:xfrm>
            <a:off x="7178054" y="3174964"/>
            <a:ext cx="3460955" cy="22926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Start-Up Syndrome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&lt;10% of patients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Nausea, headache, abdominal discomfort, diarrhea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Usually resolves within 1-3 weeks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E92E4847-4E47-4DB3-996B-A01D455A3AFA}"/>
              </a:ext>
            </a:extLst>
          </p:cNvPr>
          <p:cNvSpPr/>
          <p:nvPr/>
        </p:nvSpPr>
        <p:spPr>
          <a:xfrm rot="20572754">
            <a:off x="5082828" y="4454015"/>
            <a:ext cx="1987170" cy="7374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168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EFDD3-AE96-8E8D-A8DC-CEDC84D91F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HIV PrEP Medications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FD203C1-97D5-A8AF-D773-FAD021A0A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908744"/>
              </p:ext>
            </p:extLst>
          </p:nvPr>
        </p:nvGraphicFramePr>
        <p:xfrm>
          <a:off x="43543" y="685800"/>
          <a:ext cx="8577943" cy="522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629">
                  <a:extLst>
                    <a:ext uri="{9D8B030D-6E8A-4147-A177-3AD203B41FA5}">
                      <a16:colId xmlns:a16="http://schemas.microsoft.com/office/drawing/2014/main" val="2474689199"/>
                    </a:ext>
                  </a:extLst>
                </a:gridCol>
                <a:gridCol w="3405169">
                  <a:extLst>
                    <a:ext uri="{9D8B030D-6E8A-4147-A177-3AD203B41FA5}">
                      <a16:colId xmlns:a16="http://schemas.microsoft.com/office/drawing/2014/main" val="2255063620"/>
                    </a:ext>
                  </a:extLst>
                </a:gridCol>
                <a:gridCol w="3518145">
                  <a:extLst>
                    <a:ext uri="{9D8B030D-6E8A-4147-A177-3AD203B41FA5}">
                      <a16:colId xmlns:a16="http://schemas.microsoft.com/office/drawing/2014/main" val="3627962925"/>
                    </a:ext>
                  </a:extLst>
                </a:gridCol>
              </a:tblGrid>
              <a:tr h="197710">
                <a:tc gridSpan="3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Tenofovir disoproxil fumarate/emtricitabine (Truvada, F/TDF)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Tenofovir alafenamide/ emtricitabine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(Descovy, F/TAF)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9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Dosing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 tab daily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 tab daily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26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Patients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All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MSM, TGW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IAS: alternative option if risk is receptive vaginal sex 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8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Crcl</a:t>
                      </a:r>
                      <a:r>
                        <a:rPr lang="en-US" sz="2200" b="1" dirty="0"/>
                        <a:t>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 60</a:t>
                      </a: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≥30</a:t>
                      </a:r>
                      <a:endParaRPr lang="en-US" sz="2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3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HepB status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Important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Important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8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Potential side effects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More bone and renal considerations than TAF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More weight and lipid considerations than TDF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28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Medication interactions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165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08821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F9233-3F44-B545-545F-DA99049D2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AB66B-D1BC-4D39-1E94-5AD105F9C8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HIV PrEP Medications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3D9A959-C916-6882-61AF-5ABB0C0A63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867712"/>
              </p:ext>
            </p:extLst>
          </p:nvPr>
        </p:nvGraphicFramePr>
        <p:xfrm>
          <a:off x="43543" y="685800"/>
          <a:ext cx="12148457" cy="580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629">
                  <a:extLst>
                    <a:ext uri="{9D8B030D-6E8A-4147-A177-3AD203B41FA5}">
                      <a16:colId xmlns:a16="http://schemas.microsoft.com/office/drawing/2014/main" val="2474689199"/>
                    </a:ext>
                  </a:extLst>
                </a:gridCol>
                <a:gridCol w="3405169">
                  <a:extLst>
                    <a:ext uri="{9D8B030D-6E8A-4147-A177-3AD203B41FA5}">
                      <a16:colId xmlns:a16="http://schemas.microsoft.com/office/drawing/2014/main" val="2255063620"/>
                    </a:ext>
                  </a:extLst>
                </a:gridCol>
                <a:gridCol w="3518145">
                  <a:extLst>
                    <a:ext uri="{9D8B030D-6E8A-4147-A177-3AD203B41FA5}">
                      <a16:colId xmlns:a16="http://schemas.microsoft.com/office/drawing/2014/main" val="3627962925"/>
                    </a:ext>
                  </a:extLst>
                </a:gridCol>
                <a:gridCol w="3570514">
                  <a:extLst>
                    <a:ext uri="{9D8B030D-6E8A-4147-A177-3AD203B41FA5}">
                      <a16:colId xmlns:a16="http://schemas.microsoft.com/office/drawing/2014/main" val="3518083922"/>
                    </a:ext>
                  </a:extLst>
                </a:gridCol>
              </a:tblGrid>
              <a:tr h="197710">
                <a:tc gridSpan="4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Tenofovir disoproxil fumarate/emtricitabine (Truvada, F/TDF)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Tenofovir alafenamide/ emtricitabine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(Descovy, F/TAF)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/>
                        <a:t>Cabotegravir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/>
                        <a:t>(Apretude)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9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Dosing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 tab daily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 tab daily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/>
                        <a:t>Injection every other month (can start with oral lead-in or monthly injection x2)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26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Patients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All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MSM, TGW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IAS: alternative option if risk is receptive vaginal sex 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8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Crcl</a:t>
                      </a:r>
                      <a:r>
                        <a:rPr lang="en-US" sz="2200" b="1" dirty="0"/>
                        <a:t>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 60</a:t>
                      </a: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≥30</a:t>
                      </a: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3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HepB status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Important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Important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8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Potential side effects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More bone and renal considerations than TAF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More weight and lipid considerations than TDF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28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Medication interactions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165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1998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A72ACE-6240-CB70-F882-EAD8076555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HIV PrEP Medications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BE7DE9-184B-4D9B-9F19-D471F2041101}"/>
              </a:ext>
            </a:extLst>
          </p:cNvPr>
          <p:cNvSpPr/>
          <p:nvPr/>
        </p:nvSpPr>
        <p:spPr>
          <a:xfrm>
            <a:off x="0" y="6611779"/>
            <a:ext cx="113031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https://apretudehcp.com/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D684D7-8989-491A-81E7-63C916112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70" y="4586258"/>
            <a:ext cx="11958167" cy="17268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BE2E2A-9B2D-4BA2-B30A-00BDF6875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067" y="1372599"/>
            <a:ext cx="10819468" cy="19048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7E44BA-9E4D-4E0A-B577-337BA879AC03}"/>
              </a:ext>
            </a:extLst>
          </p:cNvPr>
          <p:cNvSpPr txBox="1"/>
          <p:nvPr/>
        </p:nvSpPr>
        <p:spPr>
          <a:xfrm>
            <a:off x="5824226" y="3543358"/>
            <a:ext cx="1017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26352864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3A0AF-C6BA-FF14-7E46-EF36C62AB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27370-9974-B90A-F47B-974617F512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HIV PrEP Medications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11A322E-66A2-F4C0-A6ED-6714E792D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938893"/>
              </p:ext>
            </p:extLst>
          </p:nvPr>
        </p:nvGraphicFramePr>
        <p:xfrm>
          <a:off x="43543" y="685800"/>
          <a:ext cx="12148457" cy="605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629">
                  <a:extLst>
                    <a:ext uri="{9D8B030D-6E8A-4147-A177-3AD203B41FA5}">
                      <a16:colId xmlns:a16="http://schemas.microsoft.com/office/drawing/2014/main" val="2474689199"/>
                    </a:ext>
                  </a:extLst>
                </a:gridCol>
                <a:gridCol w="3405169">
                  <a:extLst>
                    <a:ext uri="{9D8B030D-6E8A-4147-A177-3AD203B41FA5}">
                      <a16:colId xmlns:a16="http://schemas.microsoft.com/office/drawing/2014/main" val="2255063620"/>
                    </a:ext>
                  </a:extLst>
                </a:gridCol>
                <a:gridCol w="3518145">
                  <a:extLst>
                    <a:ext uri="{9D8B030D-6E8A-4147-A177-3AD203B41FA5}">
                      <a16:colId xmlns:a16="http://schemas.microsoft.com/office/drawing/2014/main" val="3627962925"/>
                    </a:ext>
                  </a:extLst>
                </a:gridCol>
                <a:gridCol w="3570514">
                  <a:extLst>
                    <a:ext uri="{9D8B030D-6E8A-4147-A177-3AD203B41FA5}">
                      <a16:colId xmlns:a16="http://schemas.microsoft.com/office/drawing/2014/main" val="3518083922"/>
                    </a:ext>
                  </a:extLst>
                </a:gridCol>
              </a:tblGrid>
              <a:tr h="197710">
                <a:tc gridSpan="4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Tenofovir disoproxil fumarate/emtricitabine (Truvada, F/TDF)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Tenofovir alafenamide/ emtricitabine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(Descovy, F/TAF)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/>
                        <a:t>Cabotegravir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/>
                        <a:t>(Apretude)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9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Dosing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 tab daily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 tab daily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/>
                        <a:t>Injection every other month (can start with oral lead-in or monthly injection x2)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26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Patients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All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MSM, TGW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IAS: alternative option if risk is receptive vaginal sex 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All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8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Crcl</a:t>
                      </a:r>
                      <a:r>
                        <a:rPr lang="en-US" sz="2200" b="1" dirty="0"/>
                        <a:t>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 60</a:t>
                      </a: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≥30</a:t>
                      </a: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N/A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3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HepB status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Important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Important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Not as relevant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8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Potential side effects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More bone and renal considerations than TAF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More weight and lipid considerations than TDF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Injection site reactions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28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Medication interactions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Carbamazepine, oxcarbazepine, phenobarbital, phenytoin, rifampin, and rifapentine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165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6954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F907B6-FC0C-AFFD-72B2-D9D6659511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On-Demand/Event-Driven PrEP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45047-82A0-0719-9A9C-191AE502ACE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53863" y="1233378"/>
            <a:ext cx="10398608" cy="446720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Cisgender men and transgender women who have sex with men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2" descr="On-Demand PrEP | BROWN MED-PEDS">
            <a:extLst>
              <a:ext uri="{FF2B5EF4-FFF2-40B4-BE49-F238E27FC236}">
                <a16:creationId xmlns:a16="http://schemas.microsoft.com/office/drawing/2014/main" id="{519C4A62-6B8B-CA97-1BDD-D7A97FFD7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1551" y="1741713"/>
            <a:ext cx="9188898" cy="469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67F90B-2621-A08E-64F9-5D4EE9A67C1A}"/>
              </a:ext>
            </a:extLst>
          </p:cNvPr>
          <p:cNvSpPr txBox="1"/>
          <p:nvPr/>
        </p:nvSpPr>
        <p:spPr>
          <a:xfrm>
            <a:off x="-111600" y="6611779"/>
            <a:ext cx="3226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42289">
              <a:defRPr/>
            </a:pPr>
            <a:r>
              <a:rPr lang="en-US" sz="1000" dirty="0"/>
              <a:t>https://brownmedpedsresidency.org/on-demand-prep/</a:t>
            </a:r>
          </a:p>
        </p:txBody>
      </p:sp>
    </p:spTree>
    <p:extLst>
      <p:ext uri="{BB962C8B-B14F-4D97-AF65-F5344CB8AC3E}">
        <p14:creationId xmlns:p14="http://schemas.microsoft.com/office/powerpoint/2010/main" val="35240687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65B60-32B9-DC84-22A4-BE92CAC62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AAD77-3A83-9EED-57C9-EB67D864A1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HIV PrEP Medications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35BEA41-2AD2-9893-E406-39B4C5C29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665980"/>
              </p:ext>
            </p:extLst>
          </p:nvPr>
        </p:nvGraphicFramePr>
        <p:xfrm>
          <a:off x="43543" y="685800"/>
          <a:ext cx="12148457" cy="605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629">
                  <a:extLst>
                    <a:ext uri="{9D8B030D-6E8A-4147-A177-3AD203B41FA5}">
                      <a16:colId xmlns:a16="http://schemas.microsoft.com/office/drawing/2014/main" val="2474689199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255063620"/>
                    </a:ext>
                  </a:extLst>
                </a:gridCol>
                <a:gridCol w="2427514">
                  <a:extLst>
                    <a:ext uri="{9D8B030D-6E8A-4147-A177-3AD203B41FA5}">
                      <a16:colId xmlns:a16="http://schemas.microsoft.com/office/drawing/2014/main" val="4275165058"/>
                    </a:ext>
                  </a:extLst>
                </a:gridCol>
                <a:gridCol w="3189515">
                  <a:extLst>
                    <a:ext uri="{9D8B030D-6E8A-4147-A177-3AD203B41FA5}">
                      <a16:colId xmlns:a16="http://schemas.microsoft.com/office/drawing/2014/main" val="3627962925"/>
                    </a:ext>
                  </a:extLst>
                </a:gridCol>
                <a:gridCol w="3570514">
                  <a:extLst>
                    <a:ext uri="{9D8B030D-6E8A-4147-A177-3AD203B41FA5}">
                      <a16:colId xmlns:a16="http://schemas.microsoft.com/office/drawing/2014/main" val="3518083922"/>
                    </a:ext>
                  </a:extLst>
                </a:gridCol>
              </a:tblGrid>
              <a:tr h="197710">
                <a:tc gridSpan="5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Tenofovir disoproxil fumarate/emtricitabine (Truvada, F/TDF)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Tenofovir alafenamide/ emtricitabine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(Descovy, F/TAF)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Cabotegravir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(Apretude)</a:t>
                      </a:r>
                    </a:p>
                    <a:p>
                      <a:pPr algn="ctr"/>
                      <a:endParaRPr lang="en-US" sz="24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9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Dosing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1 tab daily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2-1-1</a:t>
                      </a:r>
                    </a:p>
                    <a:p>
                      <a:r>
                        <a:rPr lang="en-US" sz="2000" dirty="0"/>
                        <a:t>On-demand, event-driven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1 tab daily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Injection every other month (can start with oral lead-in or monthly injection x2)</a:t>
                      </a:r>
                      <a:endParaRPr lang="en-US" sz="20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26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Patients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All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Not if at risk from receptive vaginal sex or through IDU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MSM, TGW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IAS: alternative option if risk is receptive vaginal sex 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All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8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Crcl</a:t>
                      </a:r>
                      <a:r>
                        <a:rPr lang="en-US" sz="2200" b="1" dirty="0"/>
                        <a:t>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 60</a:t>
                      </a:r>
                      <a:endParaRPr lang="en-US" sz="20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≥30</a:t>
                      </a:r>
                      <a:endParaRPr lang="en-US" sz="20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3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HepB status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Important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Important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Not as relevant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8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Potential side effects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More bone and renal considerations than TAF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More weight and lipid considerations than TDF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Injection site reactions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28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Medication interactions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i="0" kern="12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Carbamazepine, oxcarbazepine, phenobarbital, phenytoin, rifampin, and rifapentine</a:t>
                      </a:r>
                      <a:endParaRPr lang="en-US" sz="200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165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4226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A2C066-5730-4FB5-90D4-96A6D17A2D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C4BA95-9784-444D-8B9B-4E6FD8BA12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9094" y="0"/>
            <a:ext cx="59338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628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E95484-62F7-7D35-C577-E1A28E5BC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Lenacapavir (LEN) for PrEP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129A7-1594-6DFF-C127-1F150D8C8C3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71741" y="1233377"/>
            <a:ext cx="5086059" cy="4391246"/>
          </a:xfrm>
        </p:spPr>
        <p:txBody>
          <a:bodyPr>
            <a:normAutofit fontScale="92500" lnSpcReduction="20000"/>
          </a:bodyPr>
          <a:lstStyle/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HIV-1 capsid inhibitor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Given 2 times a year subcutaneously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Approved as part of a treatment regimen for HIV in 2022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Approved for PrEP in June 2025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82960-DE87-4BA7-9DB0-83B9B0A00E95}"/>
              </a:ext>
            </a:extLst>
          </p:cNvPr>
          <p:cNvSpPr txBox="1"/>
          <p:nvPr/>
        </p:nvSpPr>
        <p:spPr>
          <a:xfrm>
            <a:off x="-13254" y="6611089"/>
            <a:ext cx="10999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Picture from: https://www.sunlencahcp.com/how-sunlenca-works/first-in-class-moa/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C3907D-46BC-4A1E-B472-D3297D72778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3981" y="2151335"/>
            <a:ext cx="6556278" cy="347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853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7056FE-6E19-49B8-B63D-453D5D788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150" y="-1160567"/>
            <a:ext cx="10610850" cy="66865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939196-C526-4A28-93FB-587A3B5DCA54}"/>
              </a:ext>
            </a:extLst>
          </p:cNvPr>
          <p:cNvSpPr/>
          <p:nvPr/>
        </p:nvSpPr>
        <p:spPr>
          <a:xfrm>
            <a:off x="10140720" y="1625628"/>
            <a:ext cx="2671310" cy="39121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FCDF74-0950-B3CF-50DF-E6E752F67C3D}"/>
              </a:ext>
            </a:extLst>
          </p:cNvPr>
          <p:cNvSpPr/>
          <p:nvPr/>
        </p:nvSpPr>
        <p:spPr>
          <a:xfrm>
            <a:off x="1225289" y="-584616"/>
            <a:ext cx="10736861" cy="22102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8DB40A-BAE6-41C1-A9C5-CDC3F34EA6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49902"/>
            <a:ext cx="12192000" cy="1073887"/>
          </a:xfrm>
        </p:spPr>
        <p:txBody>
          <a:bodyPr/>
          <a:lstStyle/>
          <a:p>
            <a:r>
              <a:rPr lang="en-US" dirty="0"/>
              <a:t>PURPOSE LEN Trials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D13B69-06CF-A437-5E0D-3D17CF89D7E5}"/>
              </a:ext>
            </a:extLst>
          </p:cNvPr>
          <p:cNvSpPr/>
          <p:nvPr/>
        </p:nvSpPr>
        <p:spPr>
          <a:xfrm>
            <a:off x="-688033" y="-70236"/>
            <a:ext cx="2546813" cy="1402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C890FF-3CDC-54B6-484C-A3C07D4D63E5}"/>
              </a:ext>
            </a:extLst>
          </p:cNvPr>
          <p:cNvSpPr txBox="1"/>
          <p:nvPr/>
        </p:nvSpPr>
        <p:spPr>
          <a:xfrm>
            <a:off x="-13254" y="6611089"/>
            <a:ext cx="10999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https://avac.org/prevention-option/prep/</a:t>
            </a:r>
          </a:p>
        </p:txBody>
      </p:sp>
    </p:spTree>
    <p:extLst>
      <p:ext uri="{BB962C8B-B14F-4D97-AF65-F5344CB8AC3E}">
        <p14:creationId xmlns:p14="http://schemas.microsoft.com/office/powerpoint/2010/main" val="38794945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DA422-6531-49D1-F652-64351BF38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8C99"/>
                </a:solidFill>
                <a:latin typeface="Gill Sans MT" panose="020B0502020104020203" pitchFamily="34" charset="0"/>
                <a:ea typeface="+mn-ea"/>
                <a:cs typeface="+mn-cs"/>
              </a:rPr>
              <a:t>PURPOSE 1</a:t>
            </a:r>
            <a:r>
              <a:rPr lang="en-US" dirty="0"/>
              <a:t> </a:t>
            </a:r>
          </a:p>
        </p:txBody>
      </p:sp>
      <p:pic>
        <p:nvPicPr>
          <p:cNvPr id="7" name="Picture 6" descr="A diagram of a person's body&#10;&#10;Description automatically generated">
            <a:extLst>
              <a:ext uri="{FF2B5EF4-FFF2-40B4-BE49-F238E27FC236}">
                <a16:creationId xmlns:a16="http://schemas.microsoft.com/office/drawing/2014/main" id="{B853350C-1F47-21F6-BEF8-7D609DED2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7749" y="1469293"/>
            <a:ext cx="4217297" cy="45296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76703FA-ABB3-BB2B-F49C-2B6C71146356}"/>
              </a:ext>
            </a:extLst>
          </p:cNvPr>
          <p:cNvSpPr txBox="1"/>
          <p:nvPr/>
        </p:nvSpPr>
        <p:spPr>
          <a:xfrm>
            <a:off x="-13254" y="6611089"/>
            <a:ext cx="10999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Bekker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L-G, Das M, Abdool Karim Q, et al. Twice-yearly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lenacapavir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 daily F/TAF for HIV prevention in cisgender women. N Engl J Med 2024;391:1179-92. DOI: 10.1056/NEJMoa2407001</a:t>
            </a:r>
          </a:p>
        </p:txBody>
      </p:sp>
    </p:spTree>
    <p:extLst>
      <p:ext uri="{BB962C8B-B14F-4D97-AF65-F5344CB8AC3E}">
        <p14:creationId xmlns:p14="http://schemas.microsoft.com/office/powerpoint/2010/main" val="36677233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DBE76-2B40-6D05-1FC2-D33E03B4D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23A9-3EB0-0929-59DE-00DEC5A0A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8C99"/>
                </a:solidFill>
                <a:latin typeface="Gill Sans MT" panose="020B0502020104020203" pitchFamily="34" charset="0"/>
                <a:ea typeface="+mn-ea"/>
                <a:cs typeface="+mn-cs"/>
              </a:rPr>
              <a:t>PURPOSE 1 </a:t>
            </a:r>
          </a:p>
        </p:txBody>
      </p:sp>
      <p:pic>
        <p:nvPicPr>
          <p:cNvPr id="5" name="Content Placeholder 4" descr="A chart of people with a number of people&#10;&#10;Description automatically generated with medium confidence">
            <a:extLst>
              <a:ext uri="{FF2B5EF4-FFF2-40B4-BE49-F238E27FC236}">
                <a16:creationId xmlns:a16="http://schemas.microsoft.com/office/drawing/2014/main" id="{48E7AA66-BE50-4A0E-E9F5-51DFDF0923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398" y="2113165"/>
            <a:ext cx="6639990" cy="362626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BB8BF7-AB39-8222-7A67-0A0D59FAF963}"/>
              </a:ext>
            </a:extLst>
          </p:cNvPr>
          <p:cNvSpPr txBox="1"/>
          <p:nvPr/>
        </p:nvSpPr>
        <p:spPr>
          <a:xfrm>
            <a:off x="-13254" y="6611089"/>
            <a:ext cx="10999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Bekker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L-G, Das M, Abdool Karim Q, et al. Twice-yearly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lenacapavir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 daily F/TAF for HIV prevention in cisgender women. N Engl J Med 2024;391:1179-92. DOI: 10.1056/NEJMoa2407001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20A38F55-11E6-2ED5-F915-E23EBBFB91E6}"/>
              </a:ext>
            </a:extLst>
          </p:cNvPr>
          <p:cNvSpPr txBox="1">
            <a:spLocks/>
          </p:cNvSpPr>
          <p:nvPr/>
        </p:nvSpPr>
        <p:spPr>
          <a:xfrm>
            <a:off x="212556" y="2113165"/>
            <a:ext cx="5065295" cy="40754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5338 adolescent girls and young women in South Africa and Uganda (median age 21)</a:t>
            </a:r>
          </a:p>
          <a:p>
            <a:pPr lvl="1"/>
            <a:r>
              <a:rPr lang="en-US" dirty="0"/>
              <a:t>Sexually active with male partners</a:t>
            </a:r>
          </a:p>
          <a:p>
            <a:pPr lvl="1"/>
            <a:r>
              <a:rPr lang="en-US" dirty="0"/>
              <a:t>Not using PrEP</a:t>
            </a:r>
          </a:p>
          <a:p>
            <a:pPr lvl="1"/>
            <a:r>
              <a:rPr lang="en-US" dirty="0"/>
              <a:t>Unknown HIV status and no HIV testing within the previous 3 months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1261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1566D-6249-7684-425E-B35F89880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8C99"/>
                </a:solidFill>
                <a:latin typeface="Gill Sans MT" panose="020B0502020104020203" pitchFamily="34" charset="0"/>
                <a:ea typeface="+mn-ea"/>
                <a:cs typeface="+mn-cs"/>
              </a:rPr>
              <a:t>PURPOSE 1</a:t>
            </a:r>
          </a:p>
        </p:txBody>
      </p:sp>
      <p:pic>
        <p:nvPicPr>
          <p:cNvPr id="6" name="Content Placeholder 5" descr="A graph of a number of infected hiv infections&#10;&#10;Description automatically generated">
            <a:extLst>
              <a:ext uri="{FF2B5EF4-FFF2-40B4-BE49-F238E27FC236}">
                <a16:creationId xmlns:a16="http://schemas.microsoft.com/office/drawing/2014/main" id="{1B27B500-1C41-DEA7-B983-E03AAB53D6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721285"/>
            <a:ext cx="10515600" cy="3631849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8F11B3-72CF-A8E1-8012-5B6E79EDBBA1}"/>
              </a:ext>
            </a:extLst>
          </p:cNvPr>
          <p:cNvSpPr txBox="1"/>
          <p:nvPr/>
        </p:nvSpPr>
        <p:spPr>
          <a:xfrm>
            <a:off x="-13254" y="6611089"/>
            <a:ext cx="10999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Bekker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L-G, Das M, Abdool Karim Q, et al. Twice-yearly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lenacapavir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 daily F/TAF for HIV prevention in cisgender women. N Engl J Med 2024;391:1179-92. DOI: 10.1056/NEJMoa2407001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84E988-B0B3-46D1-BB01-6AE2DCE04C9E}"/>
              </a:ext>
            </a:extLst>
          </p:cNvPr>
          <p:cNvSpPr/>
          <p:nvPr/>
        </p:nvSpPr>
        <p:spPr>
          <a:xfrm>
            <a:off x="7437120" y="5578251"/>
            <a:ext cx="4175760" cy="807720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F/TAF efficacy correlated to adherence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89% reduced odds of HIV infection with ≥2 doses a week compared to &lt;2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C64A7A71-DAFF-4C72-A121-CFC5B2E50E87}"/>
              </a:ext>
            </a:extLst>
          </p:cNvPr>
          <p:cNvSpPr/>
          <p:nvPr/>
        </p:nvSpPr>
        <p:spPr>
          <a:xfrm rot="19558452">
            <a:off x="8533853" y="4681931"/>
            <a:ext cx="480235" cy="877836"/>
          </a:xfrm>
          <a:prstGeom prst="downArrow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93FDAC-DD73-4624-87F0-9E71E9C4E735}"/>
              </a:ext>
            </a:extLst>
          </p:cNvPr>
          <p:cNvSpPr txBox="1"/>
          <p:nvPr/>
        </p:nvSpPr>
        <p:spPr>
          <a:xfrm>
            <a:off x="7178040" y="2564053"/>
            <a:ext cx="147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DDEEE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39 infections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99AA6B-835F-463F-BFDA-A079A2F28710}"/>
              </a:ext>
            </a:extLst>
          </p:cNvPr>
          <p:cNvSpPr txBox="1"/>
          <p:nvPr/>
        </p:nvSpPr>
        <p:spPr>
          <a:xfrm>
            <a:off x="9507770" y="2564053"/>
            <a:ext cx="147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DDEEE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 infections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4220AB-92B4-1681-40C3-019570398E3B}"/>
              </a:ext>
            </a:extLst>
          </p:cNvPr>
          <p:cNvSpPr/>
          <p:nvPr/>
        </p:nvSpPr>
        <p:spPr>
          <a:xfrm>
            <a:off x="6737684" y="2133600"/>
            <a:ext cx="5181600" cy="4477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4879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52259-F1BD-F782-0EAD-7D62EF40A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69A2A-A672-D770-2648-80A96FD8B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8C99"/>
                </a:solidFill>
                <a:latin typeface="Gill Sans MT" panose="020B0502020104020203" pitchFamily="34" charset="0"/>
                <a:ea typeface="+mn-ea"/>
                <a:cs typeface="+mn-cs"/>
              </a:rPr>
              <a:t>PURPOSE 1</a:t>
            </a:r>
          </a:p>
        </p:txBody>
      </p:sp>
      <p:pic>
        <p:nvPicPr>
          <p:cNvPr id="6" name="Content Placeholder 5" descr="A graph of a number of infected hiv infections&#10;&#10;Description automatically generated">
            <a:extLst>
              <a:ext uri="{FF2B5EF4-FFF2-40B4-BE49-F238E27FC236}">
                <a16:creationId xmlns:a16="http://schemas.microsoft.com/office/drawing/2014/main" id="{EEE5780D-A5CC-9A97-4588-99CB34D650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721285"/>
            <a:ext cx="10515600" cy="3631849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E45784-77BC-1B92-3ABA-C79D10DE5C2F}"/>
              </a:ext>
            </a:extLst>
          </p:cNvPr>
          <p:cNvSpPr txBox="1"/>
          <p:nvPr/>
        </p:nvSpPr>
        <p:spPr>
          <a:xfrm>
            <a:off x="-13254" y="6611089"/>
            <a:ext cx="10999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Bekker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L-G, Das M, Abdool Karim Q, et al. Twice-yearly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lenacapavir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 daily F/TAF for HIV prevention in cisgender women. N Engl J Med 2024;391:1179-92. DOI: 10.1056/NEJMoa2407001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207CF4-C719-A5F8-BE47-902ACA825D10}"/>
              </a:ext>
            </a:extLst>
          </p:cNvPr>
          <p:cNvSpPr/>
          <p:nvPr/>
        </p:nvSpPr>
        <p:spPr>
          <a:xfrm>
            <a:off x="7437120" y="5578251"/>
            <a:ext cx="4175760" cy="807720"/>
          </a:xfrm>
          <a:prstGeom prst="rect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F/TAF efficacy correlated to adherence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89% reduced odds of HIV infection with ≥2 doses a week compared to &lt;2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6480B1AC-28CB-F373-01D2-7CB6732CBD0B}"/>
              </a:ext>
            </a:extLst>
          </p:cNvPr>
          <p:cNvSpPr/>
          <p:nvPr/>
        </p:nvSpPr>
        <p:spPr>
          <a:xfrm rot="19558452">
            <a:off x="8533853" y="4681931"/>
            <a:ext cx="480235" cy="877836"/>
          </a:xfrm>
          <a:prstGeom prst="downArrow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0DB80E-AE2B-97BB-4DF6-7CB8375DEBFE}"/>
              </a:ext>
            </a:extLst>
          </p:cNvPr>
          <p:cNvSpPr txBox="1"/>
          <p:nvPr/>
        </p:nvSpPr>
        <p:spPr>
          <a:xfrm>
            <a:off x="7178040" y="2564053"/>
            <a:ext cx="147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DDEEE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39 infections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7C723A-6430-22E2-C826-2528B0599A18}"/>
              </a:ext>
            </a:extLst>
          </p:cNvPr>
          <p:cNvSpPr txBox="1"/>
          <p:nvPr/>
        </p:nvSpPr>
        <p:spPr>
          <a:xfrm>
            <a:off x="9507770" y="2564053"/>
            <a:ext cx="147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DDEEE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 infections</a:t>
            </a:r>
          </a:p>
        </p:txBody>
      </p:sp>
    </p:spTree>
    <p:extLst>
      <p:ext uri="{BB962C8B-B14F-4D97-AF65-F5344CB8AC3E}">
        <p14:creationId xmlns:p14="http://schemas.microsoft.com/office/powerpoint/2010/main" val="29103954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20320-05A2-B757-7DA4-C966C0DE3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DCE0B-55CF-A942-0D1A-DF62E1E8B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8C99"/>
                </a:solidFill>
                <a:latin typeface="Gill Sans MT" panose="020B0502020104020203" pitchFamily="34" charset="0"/>
                <a:ea typeface="+mn-ea"/>
                <a:cs typeface="+mn-cs"/>
              </a:rPr>
              <a:t>PURPOSE 1 Longer Term Follow-up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467ABF-7322-1ED7-C101-1F578110B2ED}"/>
              </a:ext>
            </a:extLst>
          </p:cNvPr>
          <p:cNvSpPr txBox="1"/>
          <p:nvPr/>
        </p:nvSpPr>
        <p:spPr>
          <a:xfrm>
            <a:off x="-13254" y="6611089"/>
            <a:ext cx="10999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www.natap.org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/2026/IAS/IAS_50.htm</a:t>
            </a:r>
          </a:p>
        </p:txBody>
      </p:sp>
      <p:pic>
        <p:nvPicPr>
          <p:cNvPr id="12" name="Picture 11" descr="A graph of numbers and a bar chart&#10;&#10;Description automatically generated with medium confidence">
            <a:extLst>
              <a:ext uri="{FF2B5EF4-FFF2-40B4-BE49-F238E27FC236}">
                <a16:creationId xmlns:a16="http://schemas.microsoft.com/office/drawing/2014/main" id="{5B2BB255-3DEF-5BDD-9D93-AC65B23B3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48" y="1835067"/>
            <a:ext cx="10999304" cy="438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269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A6A61-E388-DCEA-BAC7-C0AC81753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828431-9641-B4E6-01ED-D11B5F5D4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150" y="-1160567"/>
            <a:ext cx="10610850" cy="66865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348B7C-3037-F990-2383-EED68D60EDFB}"/>
              </a:ext>
            </a:extLst>
          </p:cNvPr>
          <p:cNvSpPr/>
          <p:nvPr/>
        </p:nvSpPr>
        <p:spPr>
          <a:xfrm>
            <a:off x="10140720" y="1625628"/>
            <a:ext cx="2671310" cy="39121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ED041C-5067-29DF-20E5-7FB21C5C32AF}"/>
              </a:ext>
            </a:extLst>
          </p:cNvPr>
          <p:cNvSpPr/>
          <p:nvPr/>
        </p:nvSpPr>
        <p:spPr>
          <a:xfrm>
            <a:off x="1225289" y="-584616"/>
            <a:ext cx="10736861" cy="22102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BC06BD-1CE3-A65C-B150-D3A1242276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49902"/>
            <a:ext cx="12192000" cy="1073887"/>
          </a:xfrm>
        </p:spPr>
        <p:txBody>
          <a:bodyPr/>
          <a:lstStyle/>
          <a:p>
            <a:r>
              <a:rPr lang="en-US" dirty="0"/>
              <a:t>PURPOSE LEN Trials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E56D4D-7997-1761-943C-1A5C1CDED912}"/>
              </a:ext>
            </a:extLst>
          </p:cNvPr>
          <p:cNvSpPr/>
          <p:nvPr/>
        </p:nvSpPr>
        <p:spPr>
          <a:xfrm>
            <a:off x="-688033" y="-70236"/>
            <a:ext cx="2546813" cy="14022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206C84-F767-BB1E-8689-374F9277F81C}"/>
              </a:ext>
            </a:extLst>
          </p:cNvPr>
          <p:cNvSpPr txBox="1"/>
          <p:nvPr/>
        </p:nvSpPr>
        <p:spPr>
          <a:xfrm>
            <a:off x="-13254" y="6611089"/>
            <a:ext cx="10999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https://avac.org/prevention-option/prep/</a:t>
            </a:r>
          </a:p>
        </p:txBody>
      </p:sp>
    </p:spTree>
    <p:extLst>
      <p:ext uri="{BB962C8B-B14F-4D97-AF65-F5344CB8AC3E}">
        <p14:creationId xmlns:p14="http://schemas.microsoft.com/office/powerpoint/2010/main" val="8387173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1D029-9BDA-CE1B-A0D1-456B9C5D9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61CB3-6651-26F7-5D8E-37662041A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008C99"/>
                </a:solidFill>
                <a:latin typeface="Gill Sans MT" panose="020B0502020104020203" pitchFamily="34" charset="0"/>
                <a:ea typeface="+mn-ea"/>
                <a:cs typeface="+mn-cs"/>
              </a:rPr>
              <a:t>PURPOSE 2 Longer Term Follow-up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C29202-0A27-ABEF-95D3-A7B222B4F314}"/>
              </a:ext>
            </a:extLst>
          </p:cNvPr>
          <p:cNvSpPr txBox="1"/>
          <p:nvPr/>
        </p:nvSpPr>
        <p:spPr>
          <a:xfrm>
            <a:off x="-13254" y="6611089"/>
            <a:ext cx="10999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www.natap.org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/2026/IAS/IAS_51.htm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1277A7-9201-C74A-821D-D01FD29C0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27" y="1760787"/>
            <a:ext cx="10141823" cy="4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389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230465-EED7-423B-ABCE-A55CED6105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Lenacapavir (LEN) for PrEP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84005-0EBE-42BD-905B-58904BA1F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12" y="219075"/>
            <a:ext cx="11001375" cy="6419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C95DAD-B57F-4CDE-8814-608950D1C9D8}"/>
              </a:ext>
            </a:extLst>
          </p:cNvPr>
          <p:cNvSpPr txBox="1"/>
          <p:nvPr/>
        </p:nvSpPr>
        <p:spPr>
          <a:xfrm>
            <a:off x="-13254" y="6611089"/>
            <a:ext cx="10999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https://avac.org/prevention-option/prep/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453CA3-6CEF-2B42-E989-EF04DA4CA6E7}"/>
              </a:ext>
            </a:extLst>
          </p:cNvPr>
          <p:cNvSpPr/>
          <p:nvPr/>
        </p:nvSpPr>
        <p:spPr>
          <a:xfrm>
            <a:off x="9223034" y="388499"/>
            <a:ext cx="2650719" cy="14940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1865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6808AFD-A0A1-4648-BA6A-060ADDA53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632" y="1238865"/>
            <a:ext cx="9706735" cy="339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495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3280D-10A4-2EA4-7ADC-FE19CC3DC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12DFB-BB4E-5CE3-01EE-80E7EDFDD6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-84663"/>
            <a:ext cx="12192000" cy="1073887"/>
          </a:xfrm>
        </p:spPr>
        <p:txBody>
          <a:bodyPr/>
          <a:lstStyle/>
          <a:p>
            <a:r>
              <a:rPr lang="en-US" dirty="0"/>
              <a:t>HIV PrEP Medications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CF4A2B-CE27-3B58-A497-CD488E6790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257298"/>
              </p:ext>
            </p:extLst>
          </p:nvPr>
        </p:nvGraphicFramePr>
        <p:xfrm>
          <a:off x="9678" y="651934"/>
          <a:ext cx="12182322" cy="629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020">
                  <a:extLst>
                    <a:ext uri="{9D8B030D-6E8A-4147-A177-3AD203B41FA5}">
                      <a16:colId xmlns:a16="http://schemas.microsoft.com/office/drawing/2014/main" val="2474689199"/>
                    </a:ext>
                  </a:extLst>
                </a:gridCol>
                <a:gridCol w="701133">
                  <a:extLst>
                    <a:ext uri="{9D8B030D-6E8A-4147-A177-3AD203B41FA5}">
                      <a16:colId xmlns:a16="http://schemas.microsoft.com/office/drawing/2014/main" val="2255063620"/>
                    </a:ext>
                  </a:extLst>
                </a:gridCol>
                <a:gridCol w="1999036">
                  <a:extLst>
                    <a:ext uri="{9D8B030D-6E8A-4147-A177-3AD203B41FA5}">
                      <a16:colId xmlns:a16="http://schemas.microsoft.com/office/drawing/2014/main" val="4275165058"/>
                    </a:ext>
                  </a:extLst>
                </a:gridCol>
                <a:gridCol w="2383866">
                  <a:extLst>
                    <a:ext uri="{9D8B030D-6E8A-4147-A177-3AD203B41FA5}">
                      <a16:colId xmlns:a16="http://schemas.microsoft.com/office/drawing/2014/main" val="3627962925"/>
                    </a:ext>
                  </a:extLst>
                </a:gridCol>
                <a:gridCol w="2861734">
                  <a:extLst>
                    <a:ext uri="{9D8B030D-6E8A-4147-A177-3AD203B41FA5}">
                      <a16:colId xmlns:a16="http://schemas.microsoft.com/office/drawing/2014/main" val="3518083922"/>
                    </a:ext>
                  </a:extLst>
                </a:gridCol>
                <a:gridCol w="2658533">
                  <a:extLst>
                    <a:ext uri="{9D8B030D-6E8A-4147-A177-3AD203B41FA5}">
                      <a16:colId xmlns:a16="http://schemas.microsoft.com/office/drawing/2014/main" val="2952965900"/>
                    </a:ext>
                  </a:extLst>
                </a:gridCol>
              </a:tblGrid>
              <a:tr h="197710">
                <a:tc gridSpan="5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Tenofovir disoproxil fumarate/emtricitabine (Truvada, F/TDF)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Tenofovir alafenamide/ emtricitabine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(Descovy, F/TAF)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Cabotegravir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(Apretude)</a:t>
                      </a:r>
                    </a:p>
                    <a:p>
                      <a:pPr algn="ctr"/>
                      <a:endParaRPr lang="en-US" sz="24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err="1"/>
                        <a:t>Lenacapavir</a:t>
                      </a:r>
                      <a:r>
                        <a:rPr lang="en-US" sz="2400" b="1" kern="12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/>
                        <a:t>(</a:t>
                      </a:r>
                      <a:r>
                        <a:rPr lang="en-US" sz="2400" b="1" kern="1200" dirty="0" err="1"/>
                        <a:t>Yeztugo</a:t>
                      </a:r>
                      <a:r>
                        <a:rPr lang="en-US" sz="2400" b="1" kern="1200" dirty="0"/>
                        <a:t>)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9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Dosing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 tab daily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2-1-1/On-demand, event-driven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 tab daily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IM injection q other month (can start with oral lead-in or monthly injection x2)</a:t>
                      </a:r>
                      <a:endParaRPr lang="en-US" sz="18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Subq</a:t>
                      </a:r>
                      <a:r>
                        <a:rPr lang="en-US" sz="1800" dirty="0"/>
                        <a:t> injections q 6 months (start with </a:t>
                      </a:r>
                      <a:r>
                        <a:rPr lang="en-US" sz="1800" dirty="0" err="1"/>
                        <a:t>subQ</a:t>
                      </a:r>
                      <a:r>
                        <a:rPr lang="en-US" sz="1800" dirty="0"/>
                        <a:t> and 2d of pills)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26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Patients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All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Not if at risk from receptive vaginal sex or through IDU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IAS: option after F/TDF even if risk is receptive vaginal sex 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All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All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8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Crcl</a:t>
                      </a:r>
                      <a:r>
                        <a:rPr lang="en-US" sz="2200" b="1" dirty="0"/>
                        <a:t>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 60</a:t>
                      </a:r>
                      <a:endParaRPr lang="en-US" sz="18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≥30</a:t>
                      </a:r>
                      <a:endParaRPr lang="en-US" sz="18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N/A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3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HepB</a:t>
                      </a:r>
                      <a:r>
                        <a:rPr lang="en-US" sz="2200" b="1" dirty="0"/>
                        <a:t> status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Important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Important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Not as relevant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Not as relevant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8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Potential side effects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More bone and renal considerations than TAF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More weight and lipid considerations than TDF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Injection site reactions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Injection site reactions</a:t>
                      </a:r>
                    </a:p>
                    <a:p>
                      <a:endParaRPr lang="en-US" sz="18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28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Medication interactions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 antiseizure meds, </a:t>
                      </a:r>
                      <a:r>
                        <a:rPr lang="en-US" sz="1800" b="0" i="0" kern="120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rifamycins</a:t>
                      </a:r>
                      <a:endParaRPr lang="en-US" sz="18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Several, is moderate cytochrome P450 3A4 inhibitor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165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5857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46E4C-7EFE-F3A2-24CA-80B241ED3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A9CC2-4DEE-B133-1303-53CB8C8448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-84663"/>
            <a:ext cx="12192000" cy="1073887"/>
          </a:xfrm>
        </p:spPr>
        <p:txBody>
          <a:bodyPr/>
          <a:lstStyle/>
          <a:p>
            <a:r>
              <a:rPr lang="en-US" dirty="0"/>
              <a:t>HIV PrEP Medications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2353B0C-F089-273C-5C37-304E78326B17}"/>
              </a:ext>
            </a:extLst>
          </p:cNvPr>
          <p:cNvGraphicFramePr>
            <a:graphicFrameLocks noGrp="1"/>
          </p:cNvGraphicFramePr>
          <p:nvPr/>
        </p:nvGraphicFramePr>
        <p:xfrm>
          <a:off x="9678" y="651934"/>
          <a:ext cx="12182322" cy="629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020">
                  <a:extLst>
                    <a:ext uri="{9D8B030D-6E8A-4147-A177-3AD203B41FA5}">
                      <a16:colId xmlns:a16="http://schemas.microsoft.com/office/drawing/2014/main" val="2474689199"/>
                    </a:ext>
                  </a:extLst>
                </a:gridCol>
                <a:gridCol w="701133">
                  <a:extLst>
                    <a:ext uri="{9D8B030D-6E8A-4147-A177-3AD203B41FA5}">
                      <a16:colId xmlns:a16="http://schemas.microsoft.com/office/drawing/2014/main" val="2255063620"/>
                    </a:ext>
                  </a:extLst>
                </a:gridCol>
                <a:gridCol w="1999036">
                  <a:extLst>
                    <a:ext uri="{9D8B030D-6E8A-4147-A177-3AD203B41FA5}">
                      <a16:colId xmlns:a16="http://schemas.microsoft.com/office/drawing/2014/main" val="4275165058"/>
                    </a:ext>
                  </a:extLst>
                </a:gridCol>
                <a:gridCol w="2383866">
                  <a:extLst>
                    <a:ext uri="{9D8B030D-6E8A-4147-A177-3AD203B41FA5}">
                      <a16:colId xmlns:a16="http://schemas.microsoft.com/office/drawing/2014/main" val="3627962925"/>
                    </a:ext>
                  </a:extLst>
                </a:gridCol>
                <a:gridCol w="2861734">
                  <a:extLst>
                    <a:ext uri="{9D8B030D-6E8A-4147-A177-3AD203B41FA5}">
                      <a16:colId xmlns:a16="http://schemas.microsoft.com/office/drawing/2014/main" val="3518083922"/>
                    </a:ext>
                  </a:extLst>
                </a:gridCol>
                <a:gridCol w="2658533">
                  <a:extLst>
                    <a:ext uri="{9D8B030D-6E8A-4147-A177-3AD203B41FA5}">
                      <a16:colId xmlns:a16="http://schemas.microsoft.com/office/drawing/2014/main" val="2952965900"/>
                    </a:ext>
                  </a:extLst>
                </a:gridCol>
              </a:tblGrid>
              <a:tr h="197710">
                <a:tc gridSpan="5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Tenofovir disoproxil fumarate/emtricitabine (Truvada, F/TDF)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Tenofovir alafenamide/ emtricitabine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(Descovy, F/TAF)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Cabotegravir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(Apretude)</a:t>
                      </a:r>
                    </a:p>
                    <a:p>
                      <a:pPr algn="ctr"/>
                      <a:endParaRPr lang="en-US" sz="24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err="1"/>
                        <a:t>Lenacapavir</a:t>
                      </a:r>
                      <a:r>
                        <a:rPr lang="en-US" sz="2400" b="1" kern="12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/>
                        <a:t>(</a:t>
                      </a:r>
                      <a:r>
                        <a:rPr lang="en-US" sz="2400" b="1" kern="1200" dirty="0" err="1"/>
                        <a:t>Yeztugo</a:t>
                      </a:r>
                      <a:r>
                        <a:rPr lang="en-US" sz="2400" b="1" kern="1200" dirty="0"/>
                        <a:t>)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9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Dosing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 tab daily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2-1-1/On-demand, event-driven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 tab daily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IM injection q other month (can start with oral lead-in or monthly injection x2)</a:t>
                      </a:r>
                      <a:endParaRPr lang="en-US" sz="18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Subq</a:t>
                      </a:r>
                      <a:r>
                        <a:rPr lang="en-US" sz="1800" dirty="0"/>
                        <a:t> injections q 6 months (start with </a:t>
                      </a:r>
                      <a:r>
                        <a:rPr lang="en-US" sz="1800" dirty="0" err="1"/>
                        <a:t>subQ</a:t>
                      </a:r>
                      <a:r>
                        <a:rPr lang="en-US" sz="1800" dirty="0"/>
                        <a:t> and 2d of pills)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26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Patients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All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Not if at risk from receptive vaginal sex or through IDU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IAS: option after F/TDF even if risk is receptive vaginal sex 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All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All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8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Crcl</a:t>
                      </a:r>
                      <a:r>
                        <a:rPr lang="en-US" sz="2200" b="1" dirty="0"/>
                        <a:t>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 60</a:t>
                      </a:r>
                      <a:endParaRPr lang="en-US" sz="18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≥30</a:t>
                      </a:r>
                      <a:endParaRPr lang="en-US" sz="18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N/A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3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HepB</a:t>
                      </a:r>
                      <a:r>
                        <a:rPr lang="en-US" sz="2200" b="1" dirty="0"/>
                        <a:t> status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Important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Important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Not as relevant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Not as relevant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8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Potential side effects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More bone and renal considerations than TAF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More weight and lipid considerations than TDF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Injection site reactions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Injection site reactions</a:t>
                      </a:r>
                    </a:p>
                    <a:p>
                      <a:endParaRPr lang="en-US" sz="18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28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Medication interactions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 antiseizure meds, </a:t>
                      </a:r>
                      <a:r>
                        <a:rPr lang="en-US" sz="1800" b="0" i="0" kern="120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rifamycins</a:t>
                      </a:r>
                      <a:endParaRPr lang="en-US" sz="18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Several, is moderate cytochrome P450 3A4 inhibitor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165578"/>
                  </a:ext>
                </a:extLst>
              </a:tr>
            </a:tbl>
          </a:graphicData>
        </a:graphic>
      </p:graphicFrame>
      <p:pic>
        <p:nvPicPr>
          <p:cNvPr id="5" name="Picture 4" descr="A collage of images of skin diseases&#10;&#10;Description automatically generated">
            <a:extLst>
              <a:ext uri="{FF2B5EF4-FFF2-40B4-BE49-F238E27FC236}">
                <a16:creationId xmlns:a16="http://schemas.microsoft.com/office/drawing/2014/main" id="{0EE59067-26CF-7181-E8FA-4B2A20F13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031" y="0"/>
            <a:ext cx="6601938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171B77-8510-A052-131B-DE8402D69086}"/>
              </a:ext>
            </a:extLst>
          </p:cNvPr>
          <p:cNvSpPr txBox="1"/>
          <p:nvPr/>
        </p:nvSpPr>
        <p:spPr>
          <a:xfrm>
            <a:off x="317771" y="6642556"/>
            <a:ext cx="61089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</a:t>
            </a:r>
            <a:r>
              <a:rPr lang="en-US" sz="800" dirty="0" err="1"/>
              <a:t>www.natap.org</a:t>
            </a:r>
            <a:r>
              <a:rPr lang="en-US" sz="800" dirty="0"/>
              <a:t>/2026/IAS/IAS_41.htm</a:t>
            </a:r>
          </a:p>
        </p:txBody>
      </p:sp>
    </p:spTree>
    <p:extLst>
      <p:ext uri="{BB962C8B-B14F-4D97-AF65-F5344CB8AC3E}">
        <p14:creationId xmlns:p14="http://schemas.microsoft.com/office/powerpoint/2010/main" val="1862202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AEADB-FEDC-D66F-4030-9355A2CA9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E6E47-F04E-06E3-25C7-0C512E9E43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-84663"/>
            <a:ext cx="12192000" cy="1073887"/>
          </a:xfrm>
        </p:spPr>
        <p:txBody>
          <a:bodyPr/>
          <a:lstStyle/>
          <a:p>
            <a:r>
              <a:rPr lang="en-US" dirty="0"/>
              <a:t>HIV PrEP Medications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918EC58-2A8B-A5D2-BDEF-4B06B8B63E6E}"/>
              </a:ext>
            </a:extLst>
          </p:cNvPr>
          <p:cNvGraphicFramePr>
            <a:graphicFrameLocks noGrp="1"/>
          </p:cNvGraphicFramePr>
          <p:nvPr/>
        </p:nvGraphicFramePr>
        <p:xfrm>
          <a:off x="9678" y="651934"/>
          <a:ext cx="12182322" cy="629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020">
                  <a:extLst>
                    <a:ext uri="{9D8B030D-6E8A-4147-A177-3AD203B41FA5}">
                      <a16:colId xmlns:a16="http://schemas.microsoft.com/office/drawing/2014/main" val="2474689199"/>
                    </a:ext>
                  </a:extLst>
                </a:gridCol>
                <a:gridCol w="701133">
                  <a:extLst>
                    <a:ext uri="{9D8B030D-6E8A-4147-A177-3AD203B41FA5}">
                      <a16:colId xmlns:a16="http://schemas.microsoft.com/office/drawing/2014/main" val="2255063620"/>
                    </a:ext>
                  </a:extLst>
                </a:gridCol>
                <a:gridCol w="1999036">
                  <a:extLst>
                    <a:ext uri="{9D8B030D-6E8A-4147-A177-3AD203B41FA5}">
                      <a16:colId xmlns:a16="http://schemas.microsoft.com/office/drawing/2014/main" val="4275165058"/>
                    </a:ext>
                  </a:extLst>
                </a:gridCol>
                <a:gridCol w="2383866">
                  <a:extLst>
                    <a:ext uri="{9D8B030D-6E8A-4147-A177-3AD203B41FA5}">
                      <a16:colId xmlns:a16="http://schemas.microsoft.com/office/drawing/2014/main" val="3627962925"/>
                    </a:ext>
                  </a:extLst>
                </a:gridCol>
                <a:gridCol w="2861734">
                  <a:extLst>
                    <a:ext uri="{9D8B030D-6E8A-4147-A177-3AD203B41FA5}">
                      <a16:colId xmlns:a16="http://schemas.microsoft.com/office/drawing/2014/main" val="3518083922"/>
                    </a:ext>
                  </a:extLst>
                </a:gridCol>
                <a:gridCol w="2658533">
                  <a:extLst>
                    <a:ext uri="{9D8B030D-6E8A-4147-A177-3AD203B41FA5}">
                      <a16:colId xmlns:a16="http://schemas.microsoft.com/office/drawing/2014/main" val="2952965900"/>
                    </a:ext>
                  </a:extLst>
                </a:gridCol>
              </a:tblGrid>
              <a:tr h="197710">
                <a:tc gridSpan="5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Tenofovir disoproxil fumarate/emtricitabine (Truvada, F/TDF)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Tenofovir alafenamide/ emtricitabine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(Descovy, F/TAF)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/>
                        <a:t>Cabotegravir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/>
                        <a:t>(Apretude)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err="1"/>
                        <a:t>Lenacapavir</a:t>
                      </a:r>
                      <a:r>
                        <a:rPr lang="en-US" sz="2400" b="1" kern="12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/>
                        <a:t>(</a:t>
                      </a:r>
                      <a:r>
                        <a:rPr lang="en-US" sz="2400" b="1" kern="1200" dirty="0" err="1"/>
                        <a:t>Yeztugo</a:t>
                      </a:r>
                      <a:r>
                        <a:rPr lang="en-US" sz="2400" b="1" kern="1200" dirty="0"/>
                        <a:t>)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9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Dosing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 tab daily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2-1-1/On-demand, event-driven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 tab daily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/>
                        <a:t>IM injection q other month (can start with oral lead-in or monthly injection x2)</a:t>
                      </a:r>
                      <a:endParaRPr lang="en-US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Subq</a:t>
                      </a:r>
                      <a:r>
                        <a:rPr lang="en-US" sz="1800" dirty="0"/>
                        <a:t> injections q 6 months (start with </a:t>
                      </a:r>
                      <a:r>
                        <a:rPr lang="en-US" sz="1800" dirty="0" err="1"/>
                        <a:t>subQ</a:t>
                      </a:r>
                      <a:r>
                        <a:rPr lang="en-US" sz="1800" dirty="0"/>
                        <a:t> and 2d of pills)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26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Patients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All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Not if at risk from receptive vaginal sex or through IDU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IAS: option after F/TDF even if risk is receptive vaginal sex 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All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All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8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Crcl</a:t>
                      </a:r>
                      <a:r>
                        <a:rPr lang="en-US" sz="2200" b="1" dirty="0"/>
                        <a:t>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 60</a:t>
                      </a: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≥30</a:t>
                      </a:r>
                      <a:endParaRPr lang="en-US" sz="18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N/A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N/A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3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HepB</a:t>
                      </a:r>
                      <a:r>
                        <a:rPr lang="en-US" sz="2200" b="1" dirty="0"/>
                        <a:t> status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800" dirty="0"/>
                        <a:t>Important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Important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Not as relevant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Not as relevant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8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Potential side effects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More bone and renal considerations than TAF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More weight and lipid considerations than TDF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Injection site reactions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Injection site reactions</a:t>
                      </a:r>
                    </a:p>
                    <a:p>
                      <a:endParaRPr lang="en-US" sz="18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28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Medication interactions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 antiseizure meds,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rifamycins</a:t>
                      </a:r>
                      <a:endParaRPr lang="en-US" sz="18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Several, is moderate cytochrome P450 3A4 inhibitor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165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7878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A3E28-08DC-4C90-AEB3-0E8D269E3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EC52E-E1BA-F6A5-015F-18898C2547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Baseline Evaluation (same-day start ideal)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5C94F4-D549-E2AB-D15F-6E0CF1074761}"/>
              </a:ext>
            </a:extLst>
          </p:cNvPr>
          <p:cNvSpPr txBox="1"/>
          <p:nvPr/>
        </p:nvSpPr>
        <p:spPr>
          <a:xfrm>
            <a:off x="152401" y="2685548"/>
            <a:ext cx="4822370" cy="19737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2880" tIns="182880" rIns="182880" bIns="182880" rtlCol="0" anchor="ctr">
            <a:no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HIV test: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antigen/antibody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(negative within 7d or pending)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HIV viral load if recent PEP/PrEP use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65ACED-7BFC-B3AA-F85D-C0FA1AD8D791}"/>
              </a:ext>
            </a:extLst>
          </p:cNvPr>
          <p:cNvSpPr txBox="1"/>
          <p:nvPr/>
        </p:nvSpPr>
        <p:spPr>
          <a:xfrm>
            <a:off x="152401" y="4801982"/>
            <a:ext cx="4822370" cy="12251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2880" tIns="182880" rIns="182880" bIns="182880" rtlCol="0" anchor="ctr">
            <a:no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Kidney Function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F/TDF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F/TAF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814D29-DF84-065B-F2CB-29338A44EF65}"/>
              </a:ext>
            </a:extLst>
          </p:cNvPr>
          <p:cNvSpPr txBox="1"/>
          <p:nvPr/>
        </p:nvSpPr>
        <p:spPr>
          <a:xfrm>
            <a:off x="5159829" y="2685548"/>
            <a:ext cx="6847113" cy="11764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2880" tIns="182880" rIns="182880" bIns="182880" rtlCol="0" anchor="ctr">
            <a:no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Hepatitis B screening (especially for F/TDF and F/TAF)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not known to be immune to hep 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C0D-122E-78C4-AA9E-FEE388131338}"/>
              </a:ext>
            </a:extLst>
          </p:cNvPr>
          <p:cNvSpPr txBox="1"/>
          <p:nvPr/>
        </p:nvSpPr>
        <p:spPr>
          <a:xfrm>
            <a:off x="5159829" y="4005622"/>
            <a:ext cx="6847113" cy="6537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2880" tIns="182880" rIns="182880" bIns="182880" rtlCol="0" anchor="ctr" anchorCtr="0">
            <a:noAutofit/>
          </a:bodyPr>
          <a:lstStyle/>
          <a:p>
            <a:pPr algn="ctr">
              <a:spcBef>
                <a:spcPts val="600"/>
              </a:spcBef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Lipid profile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F/TAF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85B98A-CBCC-869C-A5F1-85AB3AFAE9D6}"/>
              </a:ext>
            </a:extLst>
          </p:cNvPr>
          <p:cNvSpPr txBox="1"/>
          <p:nvPr/>
        </p:nvSpPr>
        <p:spPr>
          <a:xfrm>
            <a:off x="5159829" y="4850699"/>
            <a:ext cx="6847114" cy="11764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2880" tIns="182880" rIns="182880" bIns="182880" rtlCol="0" anchor="ctr">
            <a:noAutofit/>
          </a:bodyPr>
          <a:lstStyle/>
          <a:p>
            <a:pPr marL="642938" indent="-642938"/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STI tests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chlamydia, gonorrhea, syphilis, hepatitis C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Pregnancy test if applicable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060023-75AE-C5FF-E907-5B878CFFC0D5}"/>
              </a:ext>
            </a:extLst>
          </p:cNvPr>
          <p:cNvSpPr txBox="1"/>
          <p:nvPr/>
        </p:nvSpPr>
        <p:spPr>
          <a:xfrm>
            <a:off x="152400" y="6121178"/>
            <a:ext cx="1193074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F/TDF: emtricitabine/tenofovir disoproxil fumarate (Truvada), F/TAF: emtricitabine/tenofovir alafenamide (Descovy) CAB: cabotegravir (</a:t>
            </a:r>
            <a:r>
              <a:rPr lang="en-US" sz="1500" dirty="0" err="1"/>
              <a:t>Apretude</a:t>
            </a:r>
            <a:r>
              <a:rPr lang="en-US" sz="1500" dirty="0"/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A2DA33-3D88-A5FB-2DF8-7A06A5F3CB8D}"/>
              </a:ext>
            </a:extLst>
          </p:cNvPr>
          <p:cNvSpPr/>
          <p:nvPr/>
        </p:nvSpPr>
        <p:spPr>
          <a:xfrm>
            <a:off x="152400" y="1073345"/>
            <a:ext cx="11854543" cy="14694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1. </a:t>
            </a:r>
            <a:r>
              <a:rPr lang="en-US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signs/symptoms of acute HIV in the past 4 weeks (flu-like symptoms, rash, swollen lymph nodes): </a:t>
            </a:r>
            <a:r>
              <a:rPr lang="en-US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present, test for acute HIV, consider deferring HIV PrEP until test results back</a:t>
            </a:r>
          </a:p>
          <a:p>
            <a:r>
              <a:rPr lang="en-US" sz="2400" dirty="0">
                <a:solidFill>
                  <a:schemeClr val="tx1"/>
                </a:solidFill>
              </a:rPr>
              <a:t>2. Offer PEP if potential HIV exposure in past 72 hours, then can bridge to PrEP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Assess for history of renal or bone disease, weight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≥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35kg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1CBEF2-67B5-ADC3-0460-5B17E5FD076A}"/>
              </a:ext>
            </a:extLst>
          </p:cNvPr>
          <p:cNvSpPr txBox="1"/>
          <p:nvPr/>
        </p:nvSpPr>
        <p:spPr>
          <a:xfrm>
            <a:off x="0" y="6538369"/>
            <a:ext cx="8758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42289">
              <a:defRPr/>
            </a:pPr>
            <a:r>
              <a:rPr lang="en-US" sz="1000" dirty="0"/>
              <a:t>Centers for Disease Control and Prevention, US Public Health Service. </a:t>
            </a:r>
            <a:r>
              <a:rPr lang="en-US" sz="1000" i="1" dirty="0"/>
              <a:t>Preexposure prophylaxis for the prevention of HIV infection in the United States—2021 update—a clinical practice guideline. </a:t>
            </a:r>
            <a:r>
              <a:rPr lang="en-US" sz="1000" dirty="0"/>
              <a:t>Published December 2021. Accessed January 20, 2023. </a:t>
            </a:r>
            <a:r>
              <a:rPr lang="en-US" sz="1000" dirty="0">
                <a:hlinkClick r:id="rId3"/>
              </a:rPr>
              <a:t>https://www.cdc.gov/hiv/pdf/risk/prep/cdc-hiv-prep-guidelines-2021.pdf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71150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85485-9326-3588-67A4-B22FF49E1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311B7-18BE-CA5F-2404-A41EDD97EB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Baseline Evaluation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8C1C4E-E468-A1D6-9146-35BD7CE15AA0}"/>
              </a:ext>
            </a:extLst>
          </p:cNvPr>
          <p:cNvSpPr txBox="1"/>
          <p:nvPr/>
        </p:nvSpPr>
        <p:spPr>
          <a:xfrm>
            <a:off x="152401" y="2685548"/>
            <a:ext cx="4822370" cy="19737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2880" tIns="182880" rIns="182880" bIns="182880" rtlCol="0" anchor="ctr">
            <a:no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HIV test: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antigen/antibody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(negative within 7d or pending)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HIV viral load if recent PEP/PrEP use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CEF142-C970-34B3-4741-A4B2D59F9B3D}"/>
              </a:ext>
            </a:extLst>
          </p:cNvPr>
          <p:cNvSpPr txBox="1"/>
          <p:nvPr/>
        </p:nvSpPr>
        <p:spPr>
          <a:xfrm>
            <a:off x="152401" y="4801982"/>
            <a:ext cx="4822370" cy="12251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2880" tIns="182880" rIns="182880" bIns="182880" rtlCol="0" anchor="ctr">
            <a:no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Kidney Function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F/TDF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F/TAF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5543FA-1CF8-0D1D-4348-B4ABD984A68D}"/>
              </a:ext>
            </a:extLst>
          </p:cNvPr>
          <p:cNvSpPr txBox="1"/>
          <p:nvPr/>
        </p:nvSpPr>
        <p:spPr>
          <a:xfrm>
            <a:off x="5159829" y="2685548"/>
            <a:ext cx="6847113" cy="11764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2880" tIns="182880" rIns="182880" bIns="182880" rtlCol="0" anchor="ctr">
            <a:no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Hepatitis B screening (especially for F/TDF and F/TAF)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not known to be immune to hep 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A25C35-B67D-D567-DE24-E5A99D9BAF81}"/>
              </a:ext>
            </a:extLst>
          </p:cNvPr>
          <p:cNvSpPr txBox="1"/>
          <p:nvPr/>
        </p:nvSpPr>
        <p:spPr>
          <a:xfrm>
            <a:off x="5159829" y="4005622"/>
            <a:ext cx="6847113" cy="6537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2880" tIns="182880" rIns="182880" bIns="182880" rtlCol="0" anchor="ctr" anchorCtr="0">
            <a:noAutofit/>
          </a:bodyPr>
          <a:lstStyle/>
          <a:p>
            <a:pPr algn="ctr">
              <a:spcBef>
                <a:spcPts val="600"/>
              </a:spcBef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Lipid profile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F/TAF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7A04D4-52BC-57F9-686D-279E59C878AC}"/>
              </a:ext>
            </a:extLst>
          </p:cNvPr>
          <p:cNvSpPr txBox="1"/>
          <p:nvPr/>
        </p:nvSpPr>
        <p:spPr>
          <a:xfrm>
            <a:off x="5159829" y="4850699"/>
            <a:ext cx="6847114" cy="11764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2880" tIns="182880" rIns="182880" bIns="182880" rtlCol="0" anchor="ctr">
            <a:noAutofit/>
          </a:bodyPr>
          <a:lstStyle/>
          <a:p>
            <a:pPr marL="642938" indent="-642938"/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STI tests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chlamydia, gonorrhea, syphilis, hepatitis C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Pregnancy test if applicable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68BEEF-DE6A-65E3-D7CA-73151EEC4DFC}"/>
              </a:ext>
            </a:extLst>
          </p:cNvPr>
          <p:cNvSpPr txBox="1"/>
          <p:nvPr/>
        </p:nvSpPr>
        <p:spPr>
          <a:xfrm>
            <a:off x="152400" y="6121178"/>
            <a:ext cx="1193074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F/TDF: emtricitabine/tenofovir disoproxil fumarate (Truvada), F/TAF: emtricitabine/tenofovir alafenamide (Descovy) CAB: cabotegravir (</a:t>
            </a:r>
            <a:r>
              <a:rPr lang="en-US" sz="1500" dirty="0" err="1"/>
              <a:t>Apretude</a:t>
            </a:r>
            <a:r>
              <a:rPr lang="en-US" sz="1500" dirty="0"/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C0002A-3B1A-A9E0-DFEE-8AC8A788B4C4}"/>
              </a:ext>
            </a:extLst>
          </p:cNvPr>
          <p:cNvSpPr/>
          <p:nvPr/>
        </p:nvSpPr>
        <p:spPr>
          <a:xfrm>
            <a:off x="152400" y="1073345"/>
            <a:ext cx="11854543" cy="14694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1. </a:t>
            </a:r>
            <a:r>
              <a:rPr lang="en-US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signs/symptoms of acute HIV in the past 4 weeks (flu-like symptoms, rash, swollen lymph nodes): </a:t>
            </a:r>
            <a:r>
              <a:rPr lang="en-US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present, test for acute HIV, consider deferring HIV PrEP until test results back</a:t>
            </a:r>
          </a:p>
          <a:p>
            <a:r>
              <a:rPr lang="en-US" sz="2400" dirty="0">
                <a:solidFill>
                  <a:schemeClr val="tx1"/>
                </a:solidFill>
              </a:rPr>
              <a:t>2. Offer PEP if potential HIV exposure in past 72 hours, then can bridge to PrEP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Assess for history of renal or bone disease, weight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≥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35kg</a:t>
            </a:r>
            <a:endParaRPr lang="en-US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7FAA1E-0E8C-51FD-0696-A0577299FAB7}"/>
              </a:ext>
            </a:extLst>
          </p:cNvPr>
          <p:cNvSpPr txBox="1"/>
          <p:nvPr/>
        </p:nvSpPr>
        <p:spPr>
          <a:xfrm>
            <a:off x="0" y="6538369"/>
            <a:ext cx="8758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42289">
              <a:defRPr/>
            </a:pPr>
            <a:r>
              <a:rPr lang="en-US" sz="1000" dirty="0"/>
              <a:t>Centers for Disease Control and Prevention, US Public Health Service. </a:t>
            </a:r>
            <a:r>
              <a:rPr lang="en-US" sz="1000" i="1" dirty="0"/>
              <a:t>Preexposure prophylaxis for the prevention of HIV infection in the United States—2021 update—a clinical practice guideline. </a:t>
            </a:r>
            <a:r>
              <a:rPr lang="en-US" sz="1000" dirty="0"/>
              <a:t>Published December 2021. Accessed January 20, 2023. </a:t>
            </a:r>
            <a:r>
              <a:rPr lang="en-US" sz="1000" dirty="0">
                <a:hlinkClick r:id="rId3"/>
              </a:rPr>
              <a:t>https://www.cdc.gov/hiv/pdf/risk/prep/cdc-hiv-prep-guidelines-2021.pdf</a:t>
            </a:r>
            <a:r>
              <a:rPr lang="en-US" sz="10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66DCF-4E1E-F0A6-238B-64BC3EDA1327}"/>
              </a:ext>
            </a:extLst>
          </p:cNvPr>
          <p:cNvSpPr txBox="1"/>
          <p:nvPr/>
        </p:nvSpPr>
        <p:spPr>
          <a:xfrm>
            <a:off x="8583385" y="102831"/>
            <a:ext cx="3282176" cy="9235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182880" tIns="182880" rIns="182880" bIns="182880" rtlCol="0" anchor="ctr">
            <a:no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Explain use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Offer mpox vaccine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Discuss DoxyPEP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5750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3BF97-D144-A7CF-838A-4CE3C70F8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710D5-3A2C-DA8B-AFD9-63DC515152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Monitoring on PrEP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8AF5587-0E15-9750-4BF7-0225CE90943D}"/>
              </a:ext>
            </a:extLst>
          </p:cNvPr>
          <p:cNvGraphicFramePr>
            <a:graphicFrameLocks noGrp="1"/>
          </p:cNvGraphicFramePr>
          <p:nvPr/>
        </p:nvGraphicFramePr>
        <p:xfrm>
          <a:off x="43543" y="838357"/>
          <a:ext cx="12148457" cy="595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327">
                  <a:extLst>
                    <a:ext uri="{9D8B030D-6E8A-4147-A177-3AD203B41FA5}">
                      <a16:colId xmlns:a16="http://schemas.microsoft.com/office/drawing/2014/main" val="2474689199"/>
                    </a:ext>
                  </a:extLst>
                </a:gridCol>
                <a:gridCol w="2507684">
                  <a:extLst>
                    <a:ext uri="{9D8B030D-6E8A-4147-A177-3AD203B41FA5}">
                      <a16:colId xmlns:a16="http://schemas.microsoft.com/office/drawing/2014/main" val="2255063620"/>
                    </a:ext>
                  </a:extLst>
                </a:gridCol>
                <a:gridCol w="2572988">
                  <a:extLst>
                    <a:ext uri="{9D8B030D-6E8A-4147-A177-3AD203B41FA5}">
                      <a16:colId xmlns:a16="http://schemas.microsoft.com/office/drawing/2014/main" val="3627962925"/>
                    </a:ext>
                  </a:extLst>
                </a:gridCol>
                <a:gridCol w="2778229">
                  <a:extLst>
                    <a:ext uri="{9D8B030D-6E8A-4147-A177-3AD203B41FA5}">
                      <a16:colId xmlns:a16="http://schemas.microsoft.com/office/drawing/2014/main" val="3518083922"/>
                    </a:ext>
                  </a:extLst>
                </a:gridCol>
                <a:gridCol w="2778229">
                  <a:extLst>
                    <a:ext uri="{9D8B030D-6E8A-4147-A177-3AD203B41FA5}">
                      <a16:colId xmlns:a16="http://schemas.microsoft.com/office/drawing/2014/main" val="1293203497"/>
                    </a:ext>
                  </a:extLst>
                </a:gridCol>
              </a:tblGrid>
              <a:tr h="197710">
                <a:tc gridSpan="4"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4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Tenofovir disoproxil fumarate/emtricitabine (Truvada, F/TDF)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Tenofovir alafenamide/ emtricitabine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(Descovy, F/TAF)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/>
                        <a:t>Cabotegravir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/>
                        <a:t>(</a:t>
                      </a:r>
                      <a:r>
                        <a:rPr lang="en-US" sz="2400" b="1" kern="1200" dirty="0" err="1"/>
                        <a:t>Apretude</a:t>
                      </a:r>
                      <a:r>
                        <a:rPr lang="en-US" sz="2400" b="1" kern="1200" dirty="0"/>
                        <a:t>, CAB)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err="1"/>
                        <a:t>Lenacapavir</a:t>
                      </a:r>
                      <a:r>
                        <a:rPr lang="en-US" sz="2400" b="1" kern="12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/>
                        <a:t>(</a:t>
                      </a:r>
                      <a:r>
                        <a:rPr lang="en-US" sz="2400" b="1" kern="1200" dirty="0" err="1"/>
                        <a:t>Yeztugo</a:t>
                      </a:r>
                      <a:r>
                        <a:rPr lang="en-US" sz="2400" b="1" kern="1200" dirty="0"/>
                        <a:t>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9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HIV testing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Every 3 months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Every 3 months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After first injection at 1 month, Every 2 months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Every 6 months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26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STI testing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Every 3-6 months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Every 3-6 months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Every ~4 months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Every 3-6 months</a:t>
                      </a:r>
                    </a:p>
                    <a:p>
                      <a:endParaRPr lang="en-US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8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err="1"/>
                        <a:t>Crcl</a:t>
                      </a:r>
                      <a:r>
                        <a:rPr lang="en-US" sz="2200" b="1" dirty="0"/>
                        <a:t>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Every 6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 if </a:t>
                      </a:r>
                      <a:r>
                        <a:rPr lang="en-US" sz="2000" kern="0" dirty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≥50 years or had an </a:t>
                      </a:r>
                      <a:r>
                        <a:rPr lang="en-US" sz="2000" kern="0" dirty="0" err="1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CrCl</a:t>
                      </a:r>
                      <a:r>
                        <a:rPr lang="en-US" sz="2000" kern="0" dirty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&lt;90, otherwise every 12 months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Every 6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months if </a:t>
                      </a:r>
                      <a:r>
                        <a:rPr lang="en-US" sz="2000" kern="0" dirty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≥50 years or had an </a:t>
                      </a:r>
                      <a:r>
                        <a:rPr lang="en-US" sz="2000" kern="0" dirty="0" err="1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CrCl</a:t>
                      </a:r>
                      <a:r>
                        <a:rPr lang="en-US" sz="2000" kern="0" dirty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&lt;90, otherwise every 12 months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N/A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N/A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23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/>
                        <a:t>Cholesterol panel, weight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N/A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Every 12 months</a:t>
                      </a:r>
                      <a:endParaRPr lang="en-US" sz="2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N/A</a:t>
                      </a:r>
                      <a:endParaRPr lang="en-US" sz="20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N/A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8308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63666BDE-A424-5668-F46E-501843C58F95}"/>
              </a:ext>
            </a:extLst>
          </p:cNvPr>
          <p:cNvSpPr/>
          <p:nvPr/>
        </p:nvSpPr>
        <p:spPr>
          <a:xfrm>
            <a:off x="1507524" y="6204530"/>
            <a:ext cx="10640933" cy="59266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Ongoing: provide support, refill med</a:t>
            </a:r>
          </a:p>
        </p:txBody>
      </p:sp>
    </p:spTree>
    <p:extLst>
      <p:ext uri="{BB962C8B-B14F-4D97-AF65-F5344CB8AC3E}">
        <p14:creationId xmlns:p14="http://schemas.microsoft.com/office/powerpoint/2010/main" val="39195192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D3EED-1537-FE90-A457-2FDD561D41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Discontinuing PrEP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99699F-EE3C-CE32-0844-1892127BA258}"/>
              </a:ext>
            </a:extLst>
          </p:cNvPr>
          <p:cNvSpPr txBox="1"/>
          <p:nvPr/>
        </p:nvSpPr>
        <p:spPr>
          <a:xfrm>
            <a:off x="1351312" y="1725369"/>
            <a:ext cx="3167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Oral PrEP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44D963-083E-E2DE-D32A-B8DDF1943FF2}"/>
              </a:ext>
            </a:extLst>
          </p:cNvPr>
          <p:cNvSpPr txBox="1"/>
          <p:nvPr/>
        </p:nvSpPr>
        <p:spPr>
          <a:xfrm>
            <a:off x="598071" y="2194714"/>
            <a:ext cx="4715820" cy="3705353"/>
          </a:xfrm>
          <a:prstGeom prst="rect">
            <a:avLst/>
          </a:prstGeom>
          <a:solidFill>
            <a:srgbClr val="00788A"/>
          </a:solidFill>
          <a:ln>
            <a:solidFill>
              <a:srgbClr val="00788A"/>
            </a:solidFill>
          </a:ln>
        </p:spPr>
        <p:txBody>
          <a:bodyPr wrap="square" lIns="182880" tIns="182880" rIns="182880" bIns="182880" rtlCol="0" anchor="ctr">
            <a:no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 from HIV will wane over 7-10 days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 ongoing HIV risk factors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 other prevention methods if HIV exposure is anticipated (e.g., PEP)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55EFA24-F489-7D6C-CBEA-490BF8C2C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42986" y="1396925"/>
            <a:ext cx="1071563" cy="1071563"/>
          </a:xfrm>
          <a:prstGeom prst="ellipse">
            <a:avLst/>
          </a:prstGeom>
          <a:solidFill>
            <a:srgbClr val="00788A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A9C562-1040-9EE7-E1F2-FBB37404C363}"/>
              </a:ext>
            </a:extLst>
          </p:cNvPr>
          <p:cNvSpPr txBox="1"/>
          <p:nvPr/>
        </p:nvSpPr>
        <p:spPr>
          <a:xfrm>
            <a:off x="6594741" y="1725369"/>
            <a:ext cx="3167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Injectable PrEP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096248-84DF-96EF-8139-5C58A94DB751}"/>
              </a:ext>
            </a:extLst>
          </p:cNvPr>
          <p:cNvSpPr txBox="1"/>
          <p:nvPr/>
        </p:nvSpPr>
        <p:spPr>
          <a:xfrm>
            <a:off x="5794642" y="2187034"/>
            <a:ext cx="6075973" cy="3713032"/>
          </a:xfrm>
          <a:prstGeom prst="rect">
            <a:avLst/>
          </a:prstGeom>
          <a:solidFill>
            <a:schemeClr val="accent1"/>
          </a:solidFill>
        </p:spPr>
        <p:txBody>
          <a:bodyPr wrap="square" lIns="182880" tIns="182880" rIns="182880" bIns="182880" rtlCol="0" anchor="ctr">
            <a:noAutofit/>
          </a:bodyPr>
          <a:lstStyle/>
          <a:p>
            <a:pPr marL="642938" indent="-642938"/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 and LEN levels slowly wane over many months, known as the “tail phase”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 ongoing HIV risk and prescribe daily oral PrEP or other prevention methods if HIV exposure is anticipated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 follow-up visits quarterly for 12 months and conduct HIV testing</a:t>
            </a:r>
          </a:p>
          <a:p>
            <a:pPr algn="ctr"/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A834003-AB71-D1B0-B292-A68AF263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258860" y="1396925"/>
            <a:ext cx="1071563" cy="1071563"/>
          </a:xfrm>
          <a:prstGeom prst="ellipse">
            <a:avLst/>
          </a:prstGeom>
          <a:solidFill>
            <a:srgbClr val="0161AA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9" name="Rectangle 8" descr="Prescription bottle with single capsule icon.">
            <a:extLst>
              <a:ext uri="{FF2B5EF4-FFF2-40B4-BE49-F238E27FC236}">
                <a16:creationId xmlns:a16="http://schemas.microsoft.com/office/drawing/2014/main" id="{83F695B6-E291-1F1F-5FB5-BCE631073E05}"/>
              </a:ext>
            </a:extLst>
          </p:cNvPr>
          <p:cNvSpPr/>
          <p:nvPr/>
        </p:nvSpPr>
        <p:spPr bwMode="auto">
          <a:xfrm>
            <a:off x="321385" y="1499064"/>
            <a:ext cx="864046" cy="105727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FF849D2-C7DE-CC28-BADD-1491A4FFB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5438" y="1523131"/>
            <a:ext cx="833438" cy="83343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494DC69A-B021-B117-949F-2EAFF9491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948" y="1482650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85FFA84-B0B5-46B8-A2A4-F3CC615389D8}"/>
              </a:ext>
            </a:extLst>
          </p:cNvPr>
          <p:cNvSpPr txBox="1"/>
          <p:nvPr/>
        </p:nvSpPr>
        <p:spPr>
          <a:xfrm>
            <a:off x="0" y="6628712"/>
            <a:ext cx="7917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Slide adapted from: https://www.cdc.gov/hiv/pdf/clinicians/materials/cdc-hiv-nexus-slideset-prescribing-prep.pdf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F6097C-65E4-D124-1889-DE78727C2722}"/>
              </a:ext>
            </a:extLst>
          </p:cNvPr>
          <p:cNvSpPr/>
          <p:nvPr/>
        </p:nvSpPr>
        <p:spPr>
          <a:xfrm>
            <a:off x="3014133" y="5577480"/>
            <a:ext cx="5096934" cy="78425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us know if you want to restart!</a:t>
            </a:r>
          </a:p>
        </p:txBody>
      </p:sp>
    </p:spTree>
    <p:extLst>
      <p:ext uri="{BB962C8B-B14F-4D97-AF65-F5344CB8AC3E}">
        <p14:creationId xmlns:p14="http://schemas.microsoft.com/office/powerpoint/2010/main" val="7208783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A00A9-FF8E-242B-A7EC-EAAC0EB0B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2A653-3DB8-1752-37E3-9861425A1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515204"/>
            <a:ext cx="10058400" cy="1106768"/>
          </a:xfrm>
        </p:spPr>
        <p:txBody>
          <a:bodyPr/>
          <a:lstStyle/>
          <a:p>
            <a:r>
              <a:rPr lang="en-US" dirty="0"/>
              <a:t>Cost/Access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05B94-3BE7-3C89-6F88-983138E5F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621972"/>
            <a:ext cx="10058400" cy="4247122"/>
          </a:xfrm>
        </p:spPr>
        <p:txBody>
          <a:bodyPr>
            <a:normAutofit/>
          </a:bodyPr>
          <a:lstStyle/>
          <a:p>
            <a:r>
              <a:rPr lang="en-US" dirty="0"/>
              <a:t>Cost without insurance/payment assistance, per year</a:t>
            </a:r>
          </a:p>
          <a:p>
            <a:pPr lvl="1"/>
            <a:r>
              <a:rPr lang="en-US" sz="2800" dirty="0"/>
              <a:t>TDF/FTC $660</a:t>
            </a:r>
          </a:p>
          <a:p>
            <a:pPr lvl="1"/>
            <a:r>
              <a:rPr lang="en-US" sz="2800" dirty="0"/>
              <a:t>TAF/FTC $26,400</a:t>
            </a:r>
          </a:p>
          <a:p>
            <a:pPr lvl="1"/>
            <a:r>
              <a:rPr lang="en-US" sz="2800" dirty="0"/>
              <a:t>Cabotegravir $22,200</a:t>
            </a:r>
          </a:p>
          <a:p>
            <a:pPr lvl="1"/>
            <a:r>
              <a:rPr lang="en-US" sz="2800" dirty="0" err="1"/>
              <a:t>Lenacapavir</a:t>
            </a:r>
            <a:r>
              <a:rPr lang="en-US" sz="2800" dirty="0"/>
              <a:t> $28,000</a:t>
            </a:r>
          </a:p>
          <a:p>
            <a:pPr lvl="1"/>
            <a:endParaRPr lang="en-US" sz="2800" dirty="0"/>
          </a:p>
          <a:p>
            <a:r>
              <a:rPr lang="en-US" dirty="0"/>
              <a:t>Job aids exist	</a:t>
            </a:r>
          </a:p>
          <a:p>
            <a:pPr lvl="1"/>
            <a:r>
              <a:rPr lang="en-US" sz="2800" dirty="0"/>
              <a:t>Insurances, </a:t>
            </a:r>
            <a:r>
              <a:rPr lang="en-US" sz="2800" dirty="0" err="1"/>
              <a:t>medicaid</a:t>
            </a:r>
            <a:r>
              <a:rPr lang="en-US" sz="2800" dirty="0"/>
              <a:t> programs </a:t>
            </a:r>
          </a:p>
          <a:p>
            <a:pPr lvl="1"/>
            <a:r>
              <a:rPr lang="en-US" sz="2800" dirty="0"/>
              <a:t>Patient assistance programs</a:t>
            </a:r>
          </a:p>
        </p:txBody>
      </p:sp>
    </p:spTree>
    <p:extLst>
      <p:ext uri="{BB962C8B-B14F-4D97-AF65-F5344CB8AC3E}">
        <p14:creationId xmlns:p14="http://schemas.microsoft.com/office/powerpoint/2010/main" val="10519416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5D5715-2F2A-4CA9-8D39-447203CF37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PrEP Pipeline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A8BA1-FFF3-47A4-B39C-B02CF67EC3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en-US" dirty="0">
                <a:solidFill>
                  <a:schemeClr val="tx1"/>
                </a:solidFill>
                <a:effectLst/>
                <a:latin typeface="Helvetica" pitchFamily="2" charset="0"/>
              </a:rPr>
              <a:t>Extended dosing strategies (weekly, monthly, every 6 months. . . )</a:t>
            </a:r>
          </a:p>
          <a:p>
            <a:r>
              <a:rPr lang="en-US" dirty="0">
                <a:solidFill>
                  <a:schemeClr val="tx1"/>
                </a:solidFill>
                <a:effectLst/>
                <a:latin typeface="Helvetica" pitchFamily="2" charset="0"/>
              </a:rPr>
              <a:t>Differen</a:t>
            </a:r>
            <a:r>
              <a:rPr lang="en-US" dirty="0">
                <a:solidFill>
                  <a:schemeClr val="tx1"/>
                </a:solidFill>
                <a:latin typeface="Helvetica" pitchFamily="2" charset="0"/>
              </a:rPr>
              <a:t>t delivery systems</a:t>
            </a:r>
            <a:endParaRPr lang="en-US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r>
              <a:rPr lang="en-US" dirty="0">
                <a:solidFill>
                  <a:schemeClr val="tx1"/>
                </a:solidFill>
                <a:effectLst/>
                <a:latin typeface="Helvetica" pitchFamily="2" charset="0"/>
              </a:rPr>
              <a:t>Multipurpose prevention </a:t>
            </a:r>
            <a:r>
              <a:rPr lang="en-US" dirty="0">
                <a:solidFill>
                  <a:schemeClr val="tx1"/>
                </a:solidFill>
                <a:latin typeface="Helvetica" pitchFamily="2" charset="0"/>
              </a:rPr>
              <a:t>t</a:t>
            </a:r>
            <a:r>
              <a:rPr lang="en-US" dirty="0">
                <a:solidFill>
                  <a:schemeClr val="tx1"/>
                </a:solidFill>
                <a:effectLst/>
                <a:latin typeface="Helvetica" pitchFamily="2" charset="0"/>
              </a:rPr>
              <a:t>echnologies (MPTs)</a:t>
            </a:r>
          </a:p>
          <a:p>
            <a:r>
              <a:rPr lang="en-US" dirty="0">
                <a:solidFill>
                  <a:schemeClr val="tx1"/>
                </a:solidFill>
                <a:latin typeface="Helvetica" pitchFamily="2" charset="0"/>
              </a:rPr>
              <a:t>Options!</a:t>
            </a:r>
            <a:endParaRPr lang="en-US" dirty="0">
              <a:solidFill>
                <a:schemeClr val="tx1"/>
              </a:solidFill>
              <a:effectLst/>
              <a:latin typeface="Helvetica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7D1CB7-2282-2C82-F764-2350A5E4C51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204" y="4045340"/>
            <a:ext cx="2567573" cy="16881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EECE2A-0B41-8BFF-6420-6E07B2615FD7}"/>
              </a:ext>
            </a:extLst>
          </p:cNvPr>
          <p:cNvSpPr txBox="1"/>
          <p:nvPr/>
        </p:nvSpPr>
        <p:spPr>
          <a:xfrm>
            <a:off x="0" y="6457890"/>
            <a:ext cx="10999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Pictures from: </a:t>
            </a:r>
            <a:r>
              <a:rPr lang="en-US" sz="1000" dirty="0">
                <a:hlinkClick r:id="rId4"/>
              </a:rPr>
              <a:t>https://popcouncil.org/project/the-three-month-dapivirine-vaginal-ring-for-hiv-prevention/</a:t>
            </a:r>
            <a:r>
              <a:rPr lang="en-US" sz="1000" dirty="0"/>
              <a:t> https://</a:t>
            </a:r>
            <a:r>
              <a:rPr lang="en-US" sz="1000" dirty="0" err="1"/>
              <a:t>www.mountainside-medical.com</a:t>
            </a:r>
            <a:r>
              <a:rPr lang="en-US" sz="1000" dirty="0"/>
              <a:t>/products/empty-sterile-glass-vial-10ml</a:t>
            </a:r>
          </a:p>
          <a:p>
            <a:r>
              <a:rPr lang="en-US" sz="1000" dirty="0"/>
              <a:t>https://</a:t>
            </a:r>
            <a:r>
              <a:rPr lang="en-US" sz="1000" dirty="0" err="1"/>
              <a:t>www.eatg.org</a:t>
            </a:r>
            <a:r>
              <a:rPr lang="en-US" sz="1000" dirty="0"/>
              <a:t>/</a:t>
            </a:r>
            <a:r>
              <a:rPr lang="en-US" sz="1000" dirty="0" err="1"/>
              <a:t>hiv</a:t>
            </a:r>
            <a:r>
              <a:rPr lang="en-US" sz="1000" dirty="0"/>
              <a:t>-news/researchers-launch-first-study-of-a-vaginal-film-that-dissolves-in-30-days-to-assess-its-acceptability-as-a-potential-hiv-prevention-method-for-women/</a:t>
            </a:r>
          </a:p>
        </p:txBody>
      </p:sp>
      <p:pic>
        <p:nvPicPr>
          <p:cNvPr id="9" name="Picture 8" descr="A clear glass bottle with a blue cap&#10;&#10;Description automatically generated">
            <a:extLst>
              <a:ext uri="{FF2B5EF4-FFF2-40B4-BE49-F238E27FC236}">
                <a16:creationId xmlns:a16="http://schemas.microsoft.com/office/drawing/2014/main" id="{12F5AF17-5D93-F2D7-A802-CF54350D82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5028" y="3806630"/>
            <a:ext cx="1749539" cy="2156409"/>
          </a:xfrm>
          <a:prstGeom prst="rect">
            <a:avLst/>
          </a:prstGeom>
        </p:spPr>
      </p:pic>
      <p:pic>
        <p:nvPicPr>
          <p:cNvPr id="11" name="Picture 10" descr="A person holding a square object&#10;&#10;Description automatically generated">
            <a:extLst>
              <a:ext uri="{FF2B5EF4-FFF2-40B4-BE49-F238E27FC236}">
                <a16:creationId xmlns:a16="http://schemas.microsoft.com/office/drawing/2014/main" id="{D88354B2-1C98-299B-FC44-484E658D62B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0356" y="3877005"/>
            <a:ext cx="2625093" cy="202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96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57E1A-1492-72C7-A037-F3D3D10AF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C2C5F-FE89-B9F8-5521-258CEE30E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0" y="515204"/>
            <a:ext cx="10058400" cy="1106768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40A63F-9074-6963-BF5C-37D246230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41057"/>
          </a:xfrm>
        </p:spPr>
        <p:txBody>
          <a:bodyPr>
            <a:normAutofit fontScale="92500" lnSpcReduction="10000"/>
          </a:bodyPr>
          <a:lstStyle/>
          <a:p>
            <a:r>
              <a:rPr lang="en-US" kern="0" dirty="0"/>
              <a:t>DoxyPEP has high efficacy against syphilis and chlamydia, moderate efficacy against gonorrhea for MSM and transgender women</a:t>
            </a:r>
          </a:p>
          <a:p>
            <a:r>
              <a:rPr lang="en-US" kern="0" dirty="0"/>
              <a:t>Ongoing research about:</a:t>
            </a:r>
          </a:p>
          <a:p>
            <a:pPr lvl="1"/>
            <a:r>
              <a:rPr lang="en-US" sz="2400" kern="0" dirty="0"/>
              <a:t>Use in cisgender women and other populations</a:t>
            </a:r>
          </a:p>
          <a:p>
            <a:pPr lvl="1"/>
            <a:r>
              <a:rPr lang="en-US" sz="2400" kern="0" dirty="0"/>
              <a:t>Impact on bacterial resistance</a:t>
            </a:r>
          </a:p>
          <a:p>
            <a:r>
              <a:rPr lang="en-US" sz="2800" kern="0" dirty="0">
                <a:solidFill>
                  <a:schemeClr val="tx1"/>
                </a:solidFill>
              </a:rPr>
              <a:t>HIV PrEP </a:t>
            </a:r>
            <a:r>
              <a:rPr lang="en-US" sz="2800" dirty="0">
                <a:solidFill>
                  <a:schemeClr val="tx1"/>
                </a:solidFill>
              </a:rPr>
              <a:t>can be prescribed to any patient who requests it, even if they don’t report specific risk factors for HIV</a:t>
            </a:r>
            <a:endParaRPr lang="en-US" sz="800" kern="0" dirty="0">
              <a:solidFill>
                <a:schemeClr val="tx1"/>
              </a:solidFill>
            </a:endParaRPr>
          </a:p>
          <a:p>
            <a:r>
              <a:rPr lang="en-US" sz="2800" kern="0" dirty="0">
                <a:solidFill>
                  <a:schemeClr val="tx1"/>
                </a:solidFill>
              </a:rPr>
              <a:t>When taken as prescribed, HIV </a:t>
            </a:r>
            <a:r>
              <a:rPr lang="en-US" sz="2800" dirty="0">
                <a:solidFill>
                  <a:schemeClr val="tx1"/>
                </a:solidFill>
              </a:rPr>
              <a:t>PrEP is well-tolerated and is very effective</a:t>
            </a:r>
            <a:endParaRPr lang="en-US" sz="800" kern="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Four forms of HIV PrEP available in the U.S.,</a:t>
            </a:r>
            <a:r>
              <a:rPr lang="en-US" kern="0" dirty="0">
                <a:solidFill>
                  <a:schemeClr val="tx1"/>
                </a:solidFill>
              </a:rPr>
              <a:t> but more options are coming soon</a:t>
            </a:r>
            <a:endParaRPr lang="en-US" kern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613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HS v2">
  <a:themeElements>
    <a:clrScheme name="IHS v2">
      <a:dk1>
        <a:srgbClr val="000000"/>
      </a:dk1>
      <a:lt1>
        <a:sysClr val="window" lastClr="FFFFFF"/>
      </a:lt1>
      <a:dk2>
        <a:srgbClr val="3B5529"/>
      </a:dk2>
      <a:lt2>
        <a:srgbClr val="CDDEEE"/>
      </a:lt2>
      <a:accent1>
        <a:srgbClr val="0F4C76"/>
      </a:accent1>
      <a:accent2>
        <a:srgbClr val="A1AE72"/>
      </a:accent2>
      <a:accent3>
        <a:srgbClr val="713E28"/>
      </a:accent3>
      <a:accent4>
        <a:srgbClr val="D4C566"/>
      </a:accent4>
      <a:accent5>
        <a:srgbClr val="D3A445"/>
      </a:accent5>
      <a:accent6>
        <a:srgbClr val="3B5529"/>
      </a:accent6>
      <a:hlink>
        <a:srgbClr val="0070C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HS v2" id="{77346667-6128-4F32-9973-036F49212C19}" vid="{BE8F743D-F692-429F-95FF-0E8373C9F922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NCEH_ATSDR_combined">
  <a:themeElements>
    <a:clrScheme name="Custom 1">
      <a:dk1>
        <a:srgbClr val="0F56DC"/>
      </a:dk1>
      <a:lt1>
        <a:srgbClr val="FFFFFF"/>
      </a:lt1>
      <a:dk2>
        <a:srgbClr val="0B7D58"/>
      </a:dk2>
      <a:lt2>
        <a:srgbClr val="FFFFFF"/>
      </a:lt2>
      <a:accent1>
        <a:srgbClr val="7F8080"/>
      </a:accent1>
      <a:accent2>
        <a:srgbClr val="546DB4"/>
      </a:accent2>
      <a:accent3>
        <a:srgbClr val="9A3B25"/>
      </a:accent3>
      <a:accent4>
        <a:srgbClr val="7F7F7F"/>
      </a:accent4>
      <a:accent5>
        <a:srgbClr val="0033A1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12260</TotalTime>
  <Words>4241</Words>
  <Application>Microsoft Macintosh PowerPoint</Application>
  <PresentationFormat>Widescreen</PresentationFormat>
  <Paragraphs>684</Paragraphs>
  <Slides>66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66</vt:i4>
      </vt:variant>
    </vt:vector>
  </HeadingPairs>
  <TitlesOfParts>
    <vt:vector size="79" baseType="lpstr">
      <vt:lpstr>Aptos</vt:lpstr>
      <vt:lpstr>Arial</vt:lpstr>
      <vt:lpstr>Calibri</vt:lpstr>
      <vt:lpstr>Calibri Light</vt:lpstr>
      <vt:lpstr>Gill Sans MT</vt:lpstr>
      <vt:lpstr>Helvetica</vt:lpstr>
      <vt:lpstr>Myriad Web Pro</vt:lpstr>
      <vt:lpstr>Times New Roman</vt:lpstr>
      <vt:lpstr>Wingdings</vt:lpstr>
      <vt:lpstr>Office Theme</vt:lpstr>
      <vt:lpstr>IHS v2</vt:lpstr>
      <vt:lpstr>1_Office Theme</vt:lpstr>
      <vt:lpstr>NCEH_ATSDR_combined</vt:lpstr>
      <vt:lpstr>HIV PrEP and DoxyPEP   </vt:lpstr>
      <vt:lpstr>Disclosure Statement</vt:lpstr>
      <vt:lpstr>Objectives</vt:lpstr>
      <vt:lpstr>Prevention of STIs</vt:lpstr>
      <vt:lpstr>The importance of prevention</vt:lpstr>
      <vt:lpstr>Doxycycline for STI prophylaxis (DoxyPEP)</vt:lpstr>
      <vt:lpstr>DoxyPEP Evidence</vt:lpstr>
      <vt:lpstr>Why were dPEP results different?</vt:lpstr>
      <vt:lpstr>CDC recommendations June 2024 </vt:lpstr>
      <vt:lpstr>Citywide declines in STIs after SF guideline release </vt:lpstr>
      <vt:lpstr>King County decrease in syphilis</vt:lpstr>
      <vt:lpstr>Population-level impacts (2023)?</vt:lpstr>
      <vt:lpstr>Population-level impacts (2024)?</vt:lpstr>
      <vt:lpstr>DoxyPEP: other considerations</vt:lpstr>
      <vt:lpstr>DoxyPEP: other considerations</vt:lpstr>
      <vt:lpstr>DoxyPEP: other considerations</vt:lpstr>
      <vt:lpstr>DoxyPEP implementation</vt:lpstr>
      <vt:lpstr>DoxyPEP Patient Guidance </vt:lpstr>
      <vt:lpstr>DoxyPEP Patient Guidance </vt:lpstr>
      <vt:lpstr>DoxyPEP implementation</vt:lpstr>
      <vt:lpstr>DoxyPEP implementation</vt:lpstr>
      <vt:lpstr>DoxyPEP implementation</vt:lpstr>
      <vt:lpstr>Doxy future directions</vt:lpstr>
      <vt:lpstr>Doxy future directions</vt:lpstr>
      <vt:lpstr>Doxy future directions</vt:lpstr>
      <vt:lpstr>Doxy future directions</vt:lpstr>
      <vt:lpstr>HIV PrEP</vt:lpstr>
      <vt:lpstr>HIV diagnoses rates, by selected characteristics, 2024—United States</vt:lpstr>
      <vt:lpstr>New HIV infections declined 12% from 2018-2022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Guidelines for Prescribing HIV PrEP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PURPOSE 1 </vt:lpstr>
      <vt:lpstr>PURPOSE 1 </vt:lpstr>
      <vt:lpstr>PURPOSE 1</vt:lpstr>
      <vt:lpstr>PURPOSE 1</vt:lpstr>
      <vt:lpstr>PURPOSE 1 Longer Term Follow-up</vt:lpstr>
      <vt:lpstr>PowerPoint Presentation</vt:lpstr>
      <vt:lpstr>PURPOSE 2 Longer Term Follow-up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Cost/Access</vt:lpstr>
      <vt:lpstr>PowerPoint Presentation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 Prevention and Treatment Update</dc:title>
  <dc:creator>Stewart, Leslie (IHS/NAV)</dc:creator>
  <cp:lastModifiedBy>Cushman, Nicholas</cp:lastModifiedBy>
  <cp:revision>152</cp:revision>
  <dcterms:created xsi:type="dcterms:W3CDTF">2024-12-31T19:24:27Z</dcterms:created>
  <dcterms:modified xsi:type="dcterms:W3CDTF">2026-09-21T01:42:02Z</dcterms:modified>
</cp:coreProperties>
</file>