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6"/>
  </p:notesMasterIdLst>
  <p:sldIdLst>
    <p:sldId id="256" r:id="rId5"/>
    <p:sldId id="257" r:id="rId6"/>
    <p:sldId id="451" r:id="rId7"/>
    <p:sldId id="259" r:id="rId8"/>
    <p:sldId id="262" r:id="rId9"/>
    <p:sldId id="265" r:id="rId10"/>
    <p:sldId id="267" r:id="rId11"/>
    <p:sldId id="269" r:id="rId12"/>
    <p:sldId id="270" r:id="rId13"/>
    <p:sldId id="271" r:id="rId14"/>
    <p:sldId id="272" r:id="rId15"/>
    <p:sldId id="275" r:id="rId16"/>
    <p:sldId id="283" r:id="rId17"/>
    <p:sldId id="284" r:id="rId18"/>
    <p:sldId id="286" r:id="rId19"/>
    <p:sldId id="295" r:id="rId20"/>
    <p:sldId id="281" r:id="rId21"/>
    <p:sldId id="298" r:id="rId22"/>
    <p:sldId id="317" r:id="rId23"/>
    <p:sldId id="319" r:id="rId24"/>
    <p:sldId id="320" r:id="rId25"/>
  </p:sldIdLst>
  <p:sldSz cx="9144000" cy="6858000" type="screen4x3"/>
  <p:notesSz cx="6858000" cy="253365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7" roundtripDataSignature="AMtx7miklAWlKoqf8G3szjAYrkagENv/i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298797-F3D3-4102-8E54-B71B6D09507E}" v="1" dt="2026-08-24T20:52:59.354"/>
  </p1510:revLst>
</p1510:revInfo>
</file>

<file path=ppt/tableStyles.xml><?xml version="1.0" encoding="utf-8"?>
<a:tblStyleLst xmlns:a="http://schemas.openxmlformats.org/drawingml/2006/main" def="{0E0F2B2A-1A0D-446B-87CA-B6B135782D52}">
  <a:tblStyle styleId="{0E0F2B2A-1A0D-446B-87CA-B6B135782D52}"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5250" autoAdjust="0"/>
  </p:normalViewPr>
  <p:slideViewPr>
    <p:cSldViewPr snapToGrid="0">
      <p:cViewPr varScale="1">
        <p:scale>
          <a:sx n="85" d="100"/>
          <a:sy n="85" d="100"/>
        </p:scale>
        <p:origin x="2848"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89"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92"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87" Type="http://customschemas.google.com/relationships/presentationmetadata" Target="meta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90"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dirty="0"/>
          </a:p>
        </p:txBody>
      </p:sp>
      <p:sp>
        <p:nvSpPr>
          <p:cNvPr id="101" name="Google Shape;101;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Google Shape;114;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115" name="Google Shape;115;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tribal people in the Americas, current and past political and social events help shape the context of their lives in ways that many other Americans do not experience. The study of trauma, historical and present, has connected historical genocide, assimilation, oppression and disparate treatment to such symptoms as depression, suicidal thoughts, anger, anxiety, low self-esteem and difficulty in both recognizing and expressing emotions and impact substance misuse.  A culturally responsive health system must recognize the broader social and political factors that underlie health issues for American Indian people. This presentation will focus on integrating traditional indigenous knowledge into treatment by utilizing the trickster as a metaphor for addressing substance misuse and provide examples of the integration of traditional indigenous knowledge into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b="1" i="0" kern="1200" dirty="0">
                <a:solidFill>
                  <a:schemeClr val="tx1"/>
                </a:solidFill>
                <a:effectLst/>
                <a:latin typeface="+mn-lt"/>
                <a:ea typeface="+mn-ea"/>
                <a:cs typeface="+mn-cs"/>
              </a:rPr>
              <a:t>Participants will gain an overview of trauma and its connection to health outcomes:</a:t>
            </a:r>
            <a:r>
              <a:rPr lang="en-US" sz="1200" b="0" i="0" kern="1200" dirty="0">
                <a:solidFill>
                  <a:schemeClr val="tx1"/>
                </a:solidFill>
                <a:effectLst/>
                <a:latin typeface="+mn-lt"/>
                <a:ea typeface="+mn-ea"/>
                <a:cs typeface="+mn-cs"/>
              </a:rPr>
              <a:t> This includes understanding the definition of trauma, its various types (acute, repetitive, complex, developmental, vicarious, and intergenerational), its effects on the brain and body, and how it manifests in thoughts and behaviors.</a:t>
            </a:r>
          </a:p>
          <a:p>
            <a:r>
              <a:rPr lang="en-US" sz="1200" b="1" i="0" kern="1200" dirty="0">
                <a:solidFill>
                  <a:schemeClr val="tx1"/>
                </a:solidFill>
                <a:effectLst/>
                <a:latin typeface="+mn-lt"/>
                <a:ea typeface="+mn-ea"/>
                <a:cs typeface="+mn-cs"/>
              </a:rPr>
              <a:t>Participants will gain an overview of historical trauma and ancestral wisdom:</a:t>
            </a:r>
            <a:r>
              <a:rPr lang="en-US" sz="1200" b="0" i="0" kern="1200" dirty="0">
                <a:solidFill>
                  <a:schemeClr val="tx1"/>
                </a:solidFill>
                <a:effectLst/>
                <a:latin typeface="+mn-lt"/>
                <a:ea typeface="+mn-ea"/>
                <a:cs typeface="+mn-cs"/>
              </a:rPr>
              <a:t> This includes understanding the cumulative emotional and psychological wounding from massive group trauma across generations and an understanding of the epigenetic transfer of trauma and ancestral wisdom.</a:t>
            </a:r>
          </a:p>
          <a:p>
            <a:r>
              <a:rPr lang="en-US" sz="1200" b="1" i="0" kern="1200" dirty="0">
                <a:solidFill>
                  <a:schemeClr val="tx1"/>
                </a:solidFill>
                <a:effectLst/>
                <a:latin typeface="+mn-lt"/>
                <a:ea typeface="+mn-ea"/>
                <a:cs typeface="+mn-cs"/>
              </a:rPr>
              <a:t>Participants will gain an overview of Indigenous wellness and healing:</a:t>
            </a:r>
            <a:r>
              <a:rPr lang="en-US" sz="1200" b="0" i="0" kern="1200" dirty="0">
                <a:solidFill>
                  <a:schemeClr val="tx1"/>
                </a:solidFill>
                <a:effectLst/>
                <a:latin typeface="+mn-lt"/>
                <a:ea typeface="+mn-ea"/>
                <a:cs typeface="+mn-cs"/>
              </a:rPr>
              <a:t> This includes learning about the importance of cultural connection, traditional practices, the relationship with medicine, and the concept of "Culture as Medicine" in promoting overall health and resilience within Tribal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3292B58C-3262-4289-ADE7-7396BD56AF99}" type="slidenum">
              <a:rPr lang="en-US" smtClean="0"/>
              <a:pPr/>
              <a:t>3</a:t>
            </a:fld>
            <a:endParaRPr lang="en-US"/>
          </a:p>
        </p:txBody>
      </p:sp>
    </p:spTree>
    <p:extLst>
      <p:ext uri="{BB962C8B-B14F-4D97-AF65-F5344CB8AC3E}">
        <p14:creationId xmlns:p14="http://schemas.microsoft.com/office/powerpoint/2010/main" val="1868818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None/>
            </a:pPr>
            <a:r>
              <a:rPr lang="en-US"/>
              <a:t>Particularly powerful is the process by which colonization has become internalized among AI peoples and serves to shape health outcomes. Genocide against the indigenous people in the Americas is one of the most massive and longest lasting campaigns in human history. </a:t>
            </a: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r>
              <a:rPr lang="en-US"/>
              <a:t>Historical traumatic events have contributed to these disparities related to social and behavioral factors, such as, resulting in increased younger female headed households, significantly higher poverty rates, larger families, lower median income, lower education, etc., including substance misuse (CDC, 2013).</a:t>
            </a: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r>
              <a:rPr lang="en-US"/>
              <a:t>A significant body of robust research (Brave Heart Yellow Horse, 1998 and 2004; Brown, 2007; Duran, E., 2006; Duran and  Duran, 1995; Evan-Campbell, 2008; Stites, 2001, Walters, 1999; Walters et al, 2002a) demonstrates the harmful impact of colonialism on indigenous cultures in the America’s and its continued impact on indigenous peoples across the planet, manifesting through cultural and historical trauma which has been shown to have a direct relationship to the internalized and lateral oppression seen in AI communities that impacts the quality of life for indigenous peoples and health outcomes in this generation. </a:t>
            </a: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r>
              <a:rPr lang="en-US"/>
              <a:t>These scholars have theorized that there is a connection between historically anchored traumatic events and current health inequities among American Indians”. This connection is relational as highlighted by the indigenous people’s relationship with the land, each other and spirit. Including substance misuse</a:t>
            </a:r>
            <a:endParaRPr/>
          </a:p>
          <a:p>
            <a:pPr marL="0" lvl="0" indent="0" algn="l" rtl="0">
              <a:lnSpc>
                <a:spcPct val="90000"/>
              </a:lnSpc>
              <a:spcBef>
                <a:spcPts val="0"/>
              </a:spcBef>
              <a:spcAft>
                <a:spcPts val="0"/>
              </a:spcAft>
              <a:buNone/>
            </a:pPr>
            <a:endParaRPr/>
          </a:p>
        </p:txBody>
      </p:sp>
      <p:sp>
        <p:nvSpPr>
          <p:cNvPr id="130" name="Google Shape;130;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dk1"/>
              </a:buClr>
              <a:buSzPts val="1200"/>
              <a:buFont typeface="Calibri"/>
              <a:buNone/>
            </a:pPr>
            <a:r>
              <a:rPr lang="en-US"/>
              <a:t>Trauma refers to a person’s response or reaction to an event. The extent that a person has experiences trauma also influences how trauma is perceived and processed.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The psychic wounds we sustain are often inflicted on us before our brain is capable of formulating any kind of verbal narrative. Some wounds are imprinted on regions of our nervous system having nothing to do with language or concepts, in our brain and other parts of our body, known as “embodiment of trauma”. </a:t>
            </a:r>
            <a:endParaRPr/>
          </a:p>
          <a:p>
            <a:pPr marL="0" marR="0" lvl="0" indent="0" algn="l" rtl="0">
              <a:lnSpc>
                <a:spcPct val="100000"/>
              </a:lnSpc>
              <a:spcBef>
                <a:spcPts val="0"/>
              </a:spcBef>
              <a:spcAft>
                <a:spcPts val="0"/>
              </a:spcAft>
              <a:buClr>
                <a:schemeClr val="dk1"/>
              </a:buClr>
              <a:buSzPts val="1200"/>
              <a:buFont typeface="Calibri"/>
              <a:buNone/>
            </a:pPr>
            <a:r>
              <a:rPr lang="en-US"/>
              <a:t>Trauma pervades our culture, from personal functioning through relationships, parenting, education, popular culture, economics, and politics.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Trauma, until we work through it, constrains our inborn capacity and generates an enduring distortion of our view of the world, other people and ourselves.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Calibri"/>
              <a:buNone/>
            </a:pPr>
            <a:r>
              <a:rPr lang="en-US"/>
              <a:t>It is important to acknowledge that the term “trauma” comes from a western medical context. Using trauma terminology implies that the individual is responsible for the response, that than the broader systemic force caused by the state’s abuse of power.  </a:t>
            </a:r>
            <a:endParaRPr/>
          </a:p>
          <a:p>
            <a:pPr marL="0" lvl="0" indent="0" algn="l" rtl="0">
              <a:spcBef>
                <a:spcPts val="0"/>
              </a:spcBef>
              <a:spcAft>
                <a:spcPts val="0"/>
              </a:spcAft>
              <a:buNone/>
            </a:pPr>
            <a:endParaRPr/>
          </a:p>
        </p:txBody>
      </p:sp>
      <p:sp>
        <p:nvSpPr>
          <p:cNvPr id="153" name="Google Shape;153;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b="1" dirty="0"/>
              <a:t>Complex trauma</a:t>
            </a:r>
            <a:r>
              <a:rPr lang="en-US" dirty="0"/>
              <a:t> describes both children’s exposure to multiple traumatic events—often of an invasive, interpersonal nature—and the wide-ranging, long-term effects of this exposure. These events are severe and pervasive, such as abuse or profound neglect. They usually occur early in life and can disrupt many aspects of the child’s development and the formation of a sense of self. Since these events often occur with a caregiver, they interfere with the child’s ability to form a secure attachment. Many aspects of a child’s healthy physical and mental development rely on this primary source of safety and stability.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sz="1200" b="1" i="0" dirty="0">
                <a:solidFill>
                  <a:schemeClr val="dk1"/>
                </a:solidFill>
                <a:latin typeface="Calibri"/>
                <a:ea typeface="Calibri"/>
                <a:cs typeface="Calibri"/>
                <a:sym typeface="Calibri"/>
              </a:rPr>
              <a:t>Developmental Trauma</a:t>
            </a:r>
            <a:r>
              <a:rPr lang="en-US" sz="1200" b="0" i="0" dirty="0">
                <a:solidFill>
                  <a:schemeClr val="dk1"/>
                </a:solidFill>
                <a:latin typeface="Calibri"/>
                <a:ea typeface="Calibri"/>
                <a:cs typeface="Calibri"/>
                <a:sym typeface="Calibri"/>
              </a:rPr>
              <a:t> is a term used in the literature to describe childhood </a:t>
            </a:r>
            <a:r>
              <a:rPr lang="en-US" sz="1200" b="1" i="0" dirty="0">
                <a:solidFill>
                  <a:schemeClr val="dk1"/>
                </a:solidFill>
                <a:latin typeface="Calibri"/>
                <a:ea typeface="Calibri"/>
                <a:cs typeface="Calibri"/>
                <a:sym typeface="Calibri"/>
              </a:rPr>
              <a:t>trauma </a:t>
            </a:r>
            <a:r>
              <a:rPr lang="en-US" sz="1200" b="0" i="0" dirty="0">
                <a:solidFill>
                  <a:schemeClr val="dk1"/>
                </a:solidFill>
                <a:latin typeface="Calibri"/>
                <a:ea typeface="Calibri"/>
                <a:cs typeface="Calibri"/>
                <a:sym typeface="Calibri"/>
              </a:rPr>
              <a:t>such as chronic abuse, neglect or other harsh adversity in their own homes.</a:t>
            </a:r>
            <a:endParaRPr dirty="0"/>
          </a:p>
          <a:p>
            <a:pPr marL="0" lvl="0" indent="0" algn="l" rtl="0">
              <a:spcBef>
                <a:spcPts val="0"/>
              </a:spcBef>
              <a:spcAft>
                <a:spcPts val="0"/>
              </a:spcAft>
              <a:buNone/>
            </a:pPr>
            <a:endParaRPr sz="1200" b="0" i="0" dirty="0">
              <a:solidFill>
                <a:schemeClr val="dk1"/>
              </a:solidFill>
              <a:latin typeface="Calibri"/>
              <a:ea typeface="Calibri"/>
              <a:cs typeface="Calibri"/>
              <a:sym typeface="Calibri"/>
            </a:endParaRPr>
          </a:p>
          <a:p>
            <a:pPr marL="0" lvl="0" indent="0" algn="l" rtl="0">
              <a:spcBef>
                <a:spcPts val="0"/>
              </a:spcBef>
              <a:spcAft>
                <a:spcPts val="0"/>
              </a:spcAft>
              <a:buNone/>
            </a:pPr>
            <a:r>
              <a:rPr lang="en-US" sz="1200" b="1" i="0" dirty="0">
                <a:solidFill>
                  <a:schemeClr val="dk1"/>
                </a:solidFill>
                <a:latin typeface="Calibri"/>
                <a:ea typeface="Calibri"/>
                <a:cs typeface="Calibri"/>
                <a:sym typeface="Calibri"/>
              </a:rPr>
              <a:t>Vicarious trauma</a:t>
            </a:r>
            <a:r>
              <a:rPr lang="en-US" sz="1200" b="0" i="0" dirty="0">
                <a:solidFill>
                  <a:schemeClr val="dk1"/>
                </a:solidFill>
                <a:latin typeface="Calibri"/>
                <a:ea typeface="Calibri"/>
                <a:cs typeface="Calibri"/>
                <a:sym typeface="Calibri"/>
              </a:rPr>
              <a:t> is the emotional residue of exposure that counselors have from working with people as they are hearing their </a:t>
            </a:r>
            <a:r>
              <a:rPr lang="en-US" sz="1200" b="1" i="0" dirty="0">
                <a:solidFill>
                  <a:schemeClr val="dk1"/>
                </a:solidFill>
                <a:latin typeface="Calibri"/>
                <a:ea typeface="Calibri"/>
                <a:cs typeface="Calibri"/>
                <a:sym typeface="Calibri"/>
              </a:rPr>
              <a:t>trauma</a:t>
            </a:r>
            <a:r>
              <a:rPr lang="en-US" sz="1200" b="0" i="0" dirty="0">
                <a:solidFill>
                  <a:schemeClr val="dk1"/>
                </a:solidFill>
                <a:latin typeface="Calibri"/>
                <a:ea typeface="Calibri"/>
                <a:cs typeface="Calibri"/>
                <a:sym typeface="Calibri"/>
              </a:rPr>
              <a:t> stories and become witnesses to the pain, fear, and terror that </a:t>
            </a:r>
            <a:r>
              <a:rPr lang="en-US" sz="1200" b="1" i="0" dirty="0">
                <a:solidFill>
                  <a:schemeClr val="dk1"/>
                </a:solidFill>
                <a:latin typeface="Calibri"/>
                <a:ea typeface="Calibri"/>
                <a:cs typeface="Calibri"/>
                <a:sym typeface="Calibri"/>
              </a:rPr>
              <a:t>trauma</a:t>
            </a:r>
            <a:r>
              <a:rPr lang="en-US" sz="1200" b="0" i="0" dirty="0">
                <a:solidFill>
                  <a:schemeClr val="dk1"/>
                </a:solidFill>
                <a:latin typeface="Calibri"/>
                <a:ea typeface="Calibri"/>
                <a:cs typeface="Calibri"/>
                <a:sym typeface="Calibri"/>
              </a:rPr>
              <a:t> survivors have endured. It is important not to confuse </a:t>
            </a:r>
            <a:r>
              <a:rPr lang="en-US" sz="1200" b="1" i="0" dirty="0">
                <a:solidFill>
                  <a:schemeClr val="dk1"/>
                </a:solidFill>
                <a:latin typeface="Calibri"/>
                <a:ea typeface="Calibri"/>
                <a:cs typeface="Calibri"/>
                <a:sym typeface="Calibri"/>
              </a:rPr>
              <a:t>vicarious trauma</a:t>
            </a:r>
            <a:r>
              <a:rPr lang="en-US" sz="1200" b="0" i="0" dirty="0">
                <a:solidFill>
                  <a:schemeClr val="dk1"/>
                </a:solidFill>
                <a:latin typeface="Calibri"/>
                <a:ea typeface="Calibri"/>
                <a:cs typeface="Calibri"/>
                <a:sym typeface="Calibri"/>
              </a:rPr>
              <a:t> with “burnout”.</a:t>
            </a:r>
            <a:endParaRPr dirty="0"/>
          </a:p>
        </p:txBody>
      </p:sp>
      <p:sp>
        <p:nvSpPr>
          <p:cNvPr id="181" name="Google Shape;181;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5" name="Google Shape;195;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dirty="0"/>
              <a:t>https://www.youtube.com</a:t>
            </a:r>
            <a:endParaRPr dirty="0"/>
          </a:p>
          <a:p>
            <a:pPr marL="0" lvl="0" indent="0" algn="l" rtl="0">
              <a:spcBef>
                <a:spcPts val="0"/>
              </a:spcBef>
              <a:spcAft>
                <a:spcPts val="0"/>
              </a:spcAft>
              <a:buNone/>
            </a:pPr>
            <a:endParaRPr dirty="0"/>
          </a:p>
        </p:txBody>
      </p:sp>
      <p:sp>
        <p:nvSpPr>
          <p:cNvPr id="196" name="Google Shape;196;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dirty="0"/>
              <a:t>There is some evidence of an epigenetic transfer of the trauma. Trauma can be passed down to offspring due to epigenetic changes in DNA. But positive experiences seem able to correct that. ... In recent years researchers have learned that trauma can be inherited—passed down due to changes in DNA, what's known as epigenetics.</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Severe stress doesn’t just affect one generation: it is passed down, both socially — affecting parenting — and physiologically, by actually changing how children’s genes are read, which can alter both brain and body, a phenomenon known as epigenetics.</a:t>
            </a:r>
            <a:endParaRPr dirty="0"/>
          </a:p>
          <a:p>
            <a:pPr marL="0" lvl="0" indent="0" algn="l" rtl="0">
              <a:spcBef>
                <a:spcPts val="0"/>
              </a:spcBef>
              <a:spcAft>
                <a:spcPts val="0"/>
              </a:spcAft>
              <a:buNone/>
            </a:pPr>
            <a:endParaRPr dirty="0"/>
          </a:p>
        </p:txBody>
      </p:sp>
      <p:sp>
        <p:nvSpPr>
          <p:cNvPr id="213" name="Google Shape;213;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220" name="Google Shape;220;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538CD5"/>
              </a:buClr>
              <a:buSzPts val="1200"/>
              <a:buFont typeface="Calibri"/>
              <a:buNone/>
            </a:pPr>
            <a:r>
              <a:rPr lang="en-US" sz="1200">
                <a:solidFill>
                  <a:srgbClr val="538CD5"/>
                </a:solidFill>
              </a:rPr>
              <a:t>Each of us begins to maintain a database of threats in the environment. This happened between the ages of 0-5 years old</a:t>
            </a:r>
            <a:endParaRPr/>
          </a:p>
          <a:p>
            <a:pPr marL="0" lvl="0" indent="0" algn="l" rtl="0">
              <a:spcBef>
                <a:spcPts val="0"/>
              </a:spcBef>
              <a:spcAft>
                <a:spcPts val="0"/>
              </a:spcAft>
              <a:buNone/>
            </a:pPr>
            <a:endParaRPr/>
          </a:p>
        </p:txBody>
      </p:sp>
      <p:sp>
        <p:nvSpPr>
          <p:cNvPr id="230" name="Google Shape;230;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365125" lvl="0" indent="-255587" algn="l" rtl="0">
              <a:spcBef>
                <a:spcPts val="0"/>
              </a:spcBef>
              <a:spcAft>
                <a:spcPts val="0"/>
              </a:spcAft>
              <a:buClr>
                <a:schemeClr val="dk2"/>
              </a:buClr>
              <a:buSzPts val="840"/>
              <a:buFont typeface="Noto Sans Symbols"/>
              <a:buChar char="●"/>
            </a:pPr>
            <a:r>
              <a:rPr lang="en-US" sz="1200" b="1" u="sng"/>
              <a:t>Fight- </a:t>
            </a:r>
            <a:r>
              <a:rPr lang="en-US" sz="1200"/>
              <a:t>hyper vigilance on conscious and unconscious levels, prepared to attack; flooding of physiological changes related to aggression.</a:t>
            </a:r>
            <a:endParaRPr/>
          </a:p>
          <a:p>
            <a:pPr marL="365125" lvl="0" indent="-255587" algn="l" rtl="0">
              <a:spcBef>
                <a:spcPts val="240"/>
              </a:spcBef>
              <a:spcAft>
                <a:spcPts val="0"/>
              </a:spcAft>
              <a:buClr>
                <a:schemeClr val="dk2"/>
              </a:buClr>
              <a:buSzPts val="840"/>
              <a:buFont typeface="Noto Sans Symbols"/>
              <a:buChar char="●"/>
            </a:pPr>
            <a:r>
              <a:rPr lang="en-US" sz="1200" b="1" u="sng"/>
              <a:t>Flight- </a:t>
            </a:r>
            <a:r>
              <a:rPr lang="en-US" sz="1200"/>
              <a:t>blood flows to the limbs preparing to run; flight is often thwarted, giving no relief or outlet to a primed nervous system. Avoidance, dissociation, hiding and other psychological“flight” behaviors can also become disruptive.</a:t>
            </a:r>
            <a:endParaRPr/>
          </a:p>
          <a:p>
            <a:pPr marL="365125" lvl="0" indent="-255587" algn="l" rtl="0">
              <a:spcBef>
                <a:spcPts val="240"/>
              </a:spcBef>
              <a:spcAft>
                <a:spcPts val="0"/>
              </a:spcAft>
              <a:buClr>
                <a:schemeClr val="dk2"/>
              </a:buClr>
              <a:buSzPts val="840"/>
              <a:buFont typeface="Noto Sans Symbols"/>
              <a:buChar char="●"/>
            </a:pPr>
            <a:r>
              <a:rPr lang="en-US" sz="1200" b="1" u="sng"/>
              <a:t>Freeze- </a:t>
            </a:r>
            <a:r>
              <a:rPr lang="en-US" sz="1200"/>
              <a:t>response observed in animals, accompanied by slowed and shut down metabolism.  Can also be a learned response as an attempt to remain safe and invisible; paralyze the victim ----actually making them more vulnerable and reinforcing helplessness in each new situation.</a:t>
            </a:r>
            <a:endParaRPr/>
          </a:p>
          <a:p>
            <a:pPr marL="365125" lvl="0" indent="-255587" algn="l" rtl="0">
              <a:spcBef>
                <a:spcPts val="240"/>
              </a:spcBef>
              <a:spcAft>
                <a:spcPts val="0"/>
              </a:spcAft>
              <a:buClr>
                <a:schemeClr val="dk2"/>
              </a:buClr>
              <a:buSzPts val="840"/>
              <a:buFont typeface="Noto Sans Symbols"/>
              <a:buChar char="●"/>
            </a:pPr>
            <a:r>
              <a:rPr lang="en-US" sz="1200" b="1"/>
              <a:t>Fawn-</a:t>
            </a:r>
            <a:r>
              <a:rPr lang="en-US" sz="1200" b="0" i="0">
                <a:solidFill>
                  <a:schemeClr val="dk1"/>
                </a:solidFill>
                <a:latin typeface="Calibri"/>
                <a:ea typeface="Calibri"/>
                <a:cs typeface="Calibri"/>
                <a:sym typeface="Calibri"/>
              </a:rPr>
              <a:t>In a nutshell, “</a:t>
            </a:r>
            <a:r>
              <a:rPr lang="en-US" sz="1200" b="1" i="0">
                <a:solidFill>
                  <a:schemeClr val="dk1"/>
                </a:solidFill>
                <a:latin typeface="Calibri"/>
                <a:ea typeface="Calibri"/>
                <a:cs typeface="Calibri"/>
                <a:sym typeface="Calibri"/>
              </a:rPr>
              <a:t>fawning</a:t>
            </a:r>
            <a:r>
              <a:rPr lang="en-US" sz="1200" b="0" i="0">
                <a:solidFill>
                  <a:schemeClr val="dk1"/>
                </a:solidFill>
                <a:latin typeface="Calibri"/>
                <a:ea typeface="Calibri"/>
                <a:cs typeface="Calibri"/>
                <a:sym typeface="Calibri"/>
              </a:rPr>
              <a:t>” is the use of people-pleasing to diffuse conflict, feel more secure in relationships, and earn the approval of others. It's a maladaptive way of creating safety in our connections with others by essentially mirroring the imagined expectations and desires of other people. </a:t>
            </a:r>
            <a:endParaRPr sz="1200" b="1"/>
          </a:p>
          <a:p>
            <a:pPr marL="0" lvl="0" indent="0" algn="l" rtl="0">
              <a:spcBef>
                <a:spcPts val="0"/>
              </a:spcBef>
              <a:spcAft>
                <a:spcPts val="0"/>
              </a:spcAft>
              <a:buNone/>
            </a:pPr>
            <a:endParaRPr/>
          </a:p>
        </p:txBody>
      </p:sp>
      <p:sp>
        <p:nvSpPr>
          <p:cNvPr id="236" name="Google Shape;236;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p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a:p>
            <a:pPr marL="0" lvl="0" indent="0" algn="l" rtl="0">
              <a:spcBef>
                <a:spcPts val="0"/>
              </a:spcBef>
              <a:spcAft>
                <a:spcPts val="0"/>
              </a:spcAft>
              <a:buNone/>
            </a:pPr>
            <a:r>
              <a:rPr lang="en-US"/>
              <a:t>Many studies have examined the relationship between ACEs and a variety of known risk factors for disease, disability, and early mortality. The Division of Violence Prevention at the Centers for Disease Control and Prevention (CDC), in partnership with Kaiser Permanente, conducted a landmark ACE study from 1995 to 1997 with more than 17,000 participants. The study found:</a:t>
            </a:r>
            <a:endParaRPr/>
          </a:p>
          <a:p>
            <a:pPr marL="0" lvl="0" indent="0" algn="l" rtl="0">
              <a:spcBef>
                <a:spcPts val="0"/>
              </a:spcBef>
              <a:spcAft>
                <a:spcPts val="0"/>
              </a:spcAft>
              <a:buNone/>
            </a:pPr>
            <a:endParaRPr/>
          </a:p>
          <a:p>
            <a:pPr marL="0" lvl="0" indent="0" algn="l" rtl="0">
              <a:spcBef>
                <a:spcPts val="0"/>
              </a:spcBef>
              <a:spcAft>
                <a:spcPts val="0"/>
              </a:spcAft>
              <a:buNone/>
            </a:pPr>
            <a:r>
              <a:rPr lang="en-US"/>
              <a:t>ACEs are common. For example, 28% of study participants reported physical abuse and 21% reported sexual abuse. Many also reported experiencing a divorce or parental separation, or having a parent with a mental and/or substance use disorder.</a:t>
            </a:r>
            <a:endParaRPr/>
          </a:p>
          <a:p>
            <a:pPr marL="0" lvl="0" indent="0" algn="l" rtl="0">
              <a:spcBef>
                <a:spcPts val="0"/>
              </a:spcBef>
              <a:spcAft>
                <a:spcPts val="0"/>
              </a:spcAft>
              <a:buNone/>
            </a:pPr>
            <a:r>
              <a:rPr lang="en-US"/>
              <a:t>ACEs cluster. Almost 40% of the Kaiser sample reported two or more ACEs and 12.5% experienced four or more. Because ACEs cluster, many subsequent studies now look at the cumulative effects of ACEs rather than the individual effects of each.</a:t>
            </a:r>
            <a:endParaRPr/>
          </a:p>
          <a:p>
            <a:pPr marL="0" lvl="0" indent="0" algn="l" rtl="0">
              <a:spcBef>
                <a:spcPts val="0"/>
              </a:spcBef>
              <a:spcAft>
                <a:spcPts val="0"/>
              </a:spcAft>
              <a:buNone/>
            </a:pPr>
            <a:r>
              <a:rPr lang="en-US"/>
              <a:t>ACEs have a dose-response relationship with many health problems. As researchers followed participants over time, they discovered that a person’s cumulative ACEs score has a strong, graded relationship to numerous health, social, and behavioral problems throughout their lifespan, including substance use disorders. Furthermore, many problems related to ACEs tend to be comorbid or co-occurring.</a:t>
            </a:r>
            <a:endParaRPr/>
          </a:p>
        </p:txBody>
      </p:sp>
      <p:sp>
        <p:nvSpPr>
          <p:cNvPr id="257" name="Google Shape;257;p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There is a reason why we crave cake and not celery, to be in a state of survival burns a huge amount of calories, and living in survival mode is exhausting </a:t>
            </a:r>
            <a:endParaRPr/>
          </a:p>
        </p:txBody>
      </p:sp>
      <p:sp>
        <p:nvSpPr>
          <p:cNvPr id="343" name="Google Shape;343;p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p2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chemeClr val="dk1"/>
              </a:buClr>
              <a:buSzPts val="1200"/>
              <a:buFont typeface="Calibri"/>
              <a:buNone/>
            </a:pPr>
            <a:r>
              <a:rPr lang="en-US"/>
              <a:t>Trauma separates us from our bodies, it can manifest in variety of ways; high pain tolerance, over eating, hyper or hypo sexuality, etc. </a:t>
            </a: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r>
              <a:rPr lang="en-US"/>
              <a:t>Trauma splits is from our feelings, moves us from our cerebral cortex to the limbic system, fight flight freeze, fawn. </a:t>
            </a:r>
            <a:endParaRPr/>
          </a:p>
          <a:p>
            <a:pPr marL="0" lvl="0" indent="0" algn="l" rtl="0">
              <a:lnSpc>
                <a:spcPct val="90000"/>
              </a:lnSpc>
              <a:spcBef>
                <a:spcPts val="0"/>
              </a:spcBef>
              <a:spcAft>
                <a:spcPts val="0"/>
              </a:spcAft>
              <a:buNone/>
            </a:pPr>
            <a:endParaRPr/>
          </a:p>
          <a:p>
            <a:pPr marL="0" marR="0" lvl="0" indent="0" algn="l" rtl="0">
              <a:lnSpc>
                <a:spcPct val="90000"/>
              </a:lnSpc>
              <a:spcBef>
                <a:spcPts val="0"/>
              </a:spcBef>
              <a:spcAft>
                <a:spcPts val="0"/>
              </a:spcAft>
              <a:buClr>
                <a:schemeClr val="dk1"/>
              </a:buClr>
              <a:buSzPts val="1200"/>
              <a:buFont typeface="Calibri"/>
              <a:buNone/>
            </a:pPr>
            <a:r>
              <a:rPr lang="en-US"/>
              <a:t>Trauma limits response flexibility. The ability to choose HOW we address life’s inevitable ups and downs, disappointments, triumphs and challenges. Response flexibility is a function of the midfrontal portion of the cerebral cortex, freedom to choose develops as the brain develops. </a:t>
            </a:r>
            <a:endParaRPr/>
          </a:p>
          <a:p>
            <a:pPr marL="0" lvl="0" indent="0" algn="l" rtl="0">
              <a:lnSpc>
                <a:spcPct val="90000"/>
              </a:lnSpc>
              <a:spcBef>
                <a:spcPts val="0"/>
              </a:spcBef>
              <a:spcAft>
                <a:spcPts val="0"/>
              </a:spcAft>
              <a:buNone/>
            </a:pPr>
            <a:endParaRPr/>
          </a:p>
          <a:p>
            <a:pPr marL="0" marR="0" lvl="0" indent="0" algn="l" rtl="0">
              <a:lnSpc>
                <a:spcPct val="90000"/>
              </a:lnSpc>
              <a:spcBef>
                <a:spcPts val="0"/>
              </a:spcBef>
              <a:spcAft>
                <a:spcPts val="0"/>
              </a:spcAft>
              <a:buClr>
                <a:schemeClr val="dk1"/>
              </a:buClr>
              <a:buSzPts val="1200"/>
              <a:buFont typeface="Calibri"/>
              <a:buNone/>
            </a:pPr>
            <a:r>
              <a:rPr lang="en-US"/>
              <a:t>Fosters a ‘shame’ based view of self, us a awareness of ourselves as fundamentally deficient in some vital way as a human being. People develop a shame based view of themselves at the core, a negative self perception most are not even conscience of. </a:t>
            </a: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r>
              <a:rPr lang="en-US"/>
              <a:t>Trauma, especially complex trauma, imposes a worldview tinged with pain, fear, and suspicions: a lens that distorts and determines our view of how things are. </a:t>
            </a:r>
            <a:endParaRPr/>
          </a:p>
          <a:p>
            <a:pPr marL="0" lvl="0" indent="0" algn="l" rtl="0">
              <a:lnSpc>
                <a:spcPct val="90000"/>
              </a:lnSpc>
              <a:spcBef>
                <a:spcPts val="0"/>
              </a:spcBef>
              <a:spcAft>
                <a:spcPts val="0"/>
              </a:spcAft>
              <a:buNone/>
            </a:pPr>
            <a:endParaRPr/>
          </a:p>
          <a:p>
            <a:pPr marL="0" lvl="0" indent="0" algn="l" rtl="0">
              <a:lnSpc>
                <a:spcPct val="90000"/>
              </a:lnSpc>
              <a:spcBef>
                <a:spcPts val="0"/>
              </a:spcBef>
              <a:spcAft>
                <a:spcPts val="0"/>
              </a:spcAft>
              <a:buNone/>
            </a:pPr>
            <a:r>
              <a:rPr lang="en-US"/>
              <a:t>People are desperately seeking to escape from themselves. Trauma disconnects us from ourselves, and society is exploiting this and reinforces trauma, through work pressures, multi tasking, social media, drugs and alcohol, sex, shopping, meaningless conversations, etc. We are caught up in pursuits of all kinds that obliterate the present. So we can avoid the pain, trauma has left us.  </a:t>
            </a:r>
            <a:endParaRPr/>
          </a:p>
        </p:txBody>
      </p:sp>
      <p:sp>
        <p:nvSpPr>
          <p:cNvPr id="348" name="Google Shape;348;p2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3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3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dirty="0"/>
              <a:t>That is to say that its our response to a traumatic event, not who were are as a human being.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 Trauma- underlies much of what gets labeled as mental illness. Capital T trauma occurs when things happen to vulnerable people that should not have happened to us for example a child be abused, violence in the family, or loss of a parent…</a:t>
            </a:r>
            <a:r>
              <a:rPr lang="en-US" dirty="0" err="1"/>
              <a:t>ie</a:t>
            </a:r>
            <a:r>
              <a:rPr lang="en-US" dirty="0"/>
              <a:t> ACEs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 trauma is nearly universal in our culture,. This might include bullying by peers, the cause but repeated harsh comments of a well meaning parent, or even just lack of sufficient emotional connections with a caring adult.  Trauma of this kind does not require overt distress or misfortune and can lead to the pain if disconnection from self, as a result of core needs not being satisfied. </a:t>
            </a:r>
            <a:endParaRPr dirty="0"/>
          </a:p>
        </p:txBody>
      </p:sp>
      <p:sp>
        <p:nvSpPr>
          <p:cNvPr id="367" name="Google Shape;367;p3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p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5" name="Google Shape;435;p4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sz="1200" b="0" i="0" u="none" strike="noStrike">
                <a:solidFill>
                  <a:schemeClr val="dk1"/>
                </a:solidFill>
                <a:latin typeface="Calibri"/>
                <a:ea typeface="Calibri"/>
                <a:cs typeface="Calibri"/>
                <a:sym typeface="Calibri"/>
              </a:rPr>
              <a:t>And in fact, there is Hope. We know that trauma reactions may occur when there is a substantial perceived or actual threat. However, we also know that people often experience the same event and react very differently- where one may be traumatized, others are able to demonstrate greater resilience. </a:t>
            </a:r>
            <a:r>
              <a:rPr lang="en-US"/>
              <a:t>In other words, it is not the traumatic event itself that causes humans distress, but rather the reactions to that traumatic event.</a:t>
            </a:r>
            <a:r>
              <a:rPr lang="en-US" sz="1200" b="0" i="0" u="none" strike="noStrike">
                <a:solidFill>
                  <a:schemeClr val="dk1"/>
                </a:solidFill>
                <a:latin typeface="Calibri"/>
                <a:ea typeface="Calibri"/>
                <a:cs typeface="Calibri"/>
                <a:sym typeface="Calibri"/>
              </a:rPr>
              <a:t> </a:t>
            </a:r>
            <a:r>
              <a:rPr lang="en-US"/>
              <a:t>(Denham, 2008; Duran, 2006; Brave Heart Yellow Horse, 1998 and 2004).</a:t>
            </a: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endParaRPr sz="1200" b="0" i="0" u="none" strike="noStrike">
              <a:solidFill>
                <a:schemeClr val="dk1"/>
              </a:solidFill>
              <a:latin typeface="Calibri"/>
              <a:ea typeface="Calibri"/>
              <a:cs typeface="Calibri"/>
              <a:sym typeface="Calibri"/>
            </a:endParaRPr>
          </a:p>
          <a:p>
            <a:pPr marL="0" lvl="0" indent="0" algn="l" rtl="0">
              <a:spcBef>
                <a:spcPts val="0"/>
              </a:spcBef>
              <a:spcAft>
                <a:spcPts val="0"/>
              </a:spcAft>
              <a:buNone/>
            </a:pPr>
            <a:br>
              <a:rPr lang="en-US"/>
            </a:br>
            <a:endParaRPr/>
          </a:p>
        </p:txBody>
      </p:sp>
      <p:sp>
        <p:nvSpPr>
          <p:cNvPr id="436" name="Google Shape;436;p4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Many people find healthy ways to cope with, respond to, and heal from trauma. Often, people automatically reevaluate their values and redefine what is important after a trauma. Such resilient responses include:</a:t>
            </a:r>
            <a:endParaRPr/>
          </a:p>
          <a:p>
            <a:pPr marL="285750" lvl="0" indent="-20955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endParaRPr/>
          </a:p>
        </p:txBody>
      </p:sp>
      <p:sp>
        <p:nvSpPr>
          <p:cNvPr id="325" name="Google Shape;325;p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p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80000"/>
              </a:lnSpc>
              <a:spcBef>
                <a:spcPts val="0"/>
              </a:spcBef>
              <a:spcAft>
                <a:spcPts val="0"/>
              </a:spcAft>
              <a:buNone/>
            </a:pPr>
            <a:r>
              <a:rPr lang="en-US" sz="839">
                <a:solidFill>
                  <a:schemeClr val="dk1"/>
                </a:solidFill>
                <a:latin typeface="Calibri"/>
                <a:ea typeface="Calibri"/>
                <a:cs typeface="Calibri"/>
                <a:sym typeface="Calibri"/>
              </a:rPr>
              <a:t>Health and wellness from a traditional Indigenous perspective is centered in a holistic model, whereas western perspectives are based in illness/disease. This includes philosophies that equally consider the spiritual, emotional, mental, and physical aspects of the person. Linklater (2014) adds “the mind body-body split has influenced much of psychiatric thinking” (pg. 21). Jennings and Lowe (2013) sought to define health and wellness indicating that wellness involves multiple facets of life including the environment, space, and health of the earth. Lowe and Struthers (2001) further developed a conceptual framework for treating health among AI/AN groups including the dimensions of caring, traditions, respect, connection, holism, trust, and spirituality (p. 280). Moffitt and Vollman (2004) defined wellness as “aesthetic dimension to knowledge transmission, it may enhance the identity and visibility of past traditions” (Moffitt &amp; Vollman, 2004, p. 195). Many AI/AN traditions look to the medicine wheel to define wellness, seeking balance in the physical, mental, emotional, and spiritual intersections of life.</a:t>
            </a:r>
            <a:endParaRPr/>
          </a:p>
          <a:p>
            <a:pPr marL="0" lvl="0" indent="0" algn="l" rtl="0">
              <a:lnSpc>
                <a:spcPct val="80000"/>
              </a:lnSpc>
              <a:spcBef>
                <a:spcPts val="0"/>
              </a:spcBef>
              <a:spcAft>
                <a:spcPts val="0"/>
              </a:spcAft>
              <a:buNone/>
            </a:pPr>
            <a:endParaRPr sz="839">
              <a:solidFill>
                <a:schemeClr val="dk1"/>
              </a:solidFill>
              <a:latin typeface="Calibri"/>
              <a:ea typeface="Calibri"/>
              <a:cs typeface="Calibri"/>
              <a:sym typeface="Calibri"/>
            </a:endParaRPr>
          </a:p>
          <a:p>
            <a:pPr marL="0" lvl="0" indent="0" algn="l" rtl="0">
              <a:lnSpc>
                <a:spcPct val="80000"/>
              </a:lnSpc>
              <a:spcBef>
                <a:spcPts val="0"/>
              </a:spcBef>
              <a:spcAft>
                <a:spcPts val="0"/>
              </a:spcAft>
              <a:buNone/>
            </a:pPr>
            <a:r>
              <a:rPr lang="en-US" sz="839">
                <a:solidFill>
                  <a:schemeClr val="dk1"/>
                </a:solidFill>
                <a:latin typeface="Calibri"/>
                <a:ea typeface="Calibri"/>
                <a:cs typeface="Calibri"/>
                <a:sym typeface="Calibri"/>
              </a:rPr>
              <a:t>Indigenous philosophies are holistic in nature, which consider equally the physical, mental, emotional and spiritual aspects of the human condition in relation to Mother Earth (land and resources) and Father Sky (natural law and ancestral wisdom). This is in contrast to western philosophies, which compartmentalize these aspects, and rarely address or consider the spiritual aspect of the human condition. Indigenous models are based in wellness, while western models are concerned about disease (Brown, 2016 and 2019; Linklater, 2014). The Diagnostic and Statistical Manual of Mental Health Disorders, 4</a:t>
            </a:r>
            <a:r>
              <a:rPr lang="en-US" sz="839" baseline="30000">
                <a:solidFill>
                  <a:schemeClr val="dk1"/>
                </a:solidFill>
                <a:latin typeface="Calibri"/>
                <a:ea typeface="Calibri"/>
                <a:cs typeface="Calibri"/>
                <a:sym typeface="Calibri"/>
              </a:rPr>
              <a:t>th</a:t>
            </a:r>
            <a:r>
              <a:rPr lang="en-US" sz="839">
                <a:solidFill>
                  <a:schemeClr val="dk1"/>
                </a:solidFill>
                <a:latin typeface="Calibri"/>
                <a:ea typeface="Calibri"/>
                <a:cs typeface="Calibri"/>
                <a:sym typeface="Calibri"/>
              </a:rPr>
              <a:t> Edition (DSM-IV) (2000) defines mental health as “a state marked by the absence of illness”. Whereas, Indigenous philosophies understand mental health as a “broad spectrum, of challenges that [Indigenous] people face in the life walk” (Stevens &amp; St. Germaine, 2003, pg. 160). AI/AN elders and developers of the 49 Days of Ceremony conceptual framework, Doug Modig and Amy Modig (2020) note that balance comes from “wakening the will” within one’s self, while restoring balance with our relationships with others, Mother Earth and Father Sky. </a:t>
            </a:r>
            <a:endParaRPr/>
          </a:p>
          <a:p>
            <a:pPr marL="0" lvl="0" indent="0" algn="l" rtl="0">
              <a:lnSpc>
                <a:spcPct val="80000"/>
              </a:lnSpc>
              <a:spcBef>
                <a:spcPts val="0"/>
              </a:spcBef>
              <a:spcAft>
                <a:spcPts val="0"/>
              </a:spcAft>
              <a:buNone/>
            </a:pPr>
            <a:endParaRPr sz="839">
              <a:solidFill>
                <a:schemeClr val="dk1"/>
              </a:solidFill>
              <a:latin typeface="Calibri"/>
              <a:ea typeface="Calibri"/>
              <a:cs typeface="Calibri"/>
              <a:sym typeface="Calibri"/>
            </a:endParaRPr>
          </a:p>
          <a:p>
            <a:pPr marL="0" lvl="0" indent="0" algn="l" rtl="0">
              <a:lnSpc>
                <a:spcPct val="80000"/>
              </a:lnSpc>
              <a:spcBef>
                <a:spcPts val="0"/>
              </a:spcBef>
              <a:spcAft>
                <a:spcPts val="0"/>
              </a:spcAft>
              <a:buNone/>
            </a:pPr>
            <a:r>
              <a:rPr lang="en-US" sz="839">
                <a:solidFill>
                  <a:schemeClr val="dk1"/>
                </a:solidFill>
                <a:latin typeface="Calibri"/>
                <a:ea typeface="Calibri"/>
                <a:cs typeface="Calibri"/>
                <a:sym typeface="Calibri"/>
              </a:rPr>
              <a:t>Wellness is related to our understanding of balance to one’s self, family, and community. Linklater (2014) identifies several themes in understanding AI/AN wellness, including balance and harmony, being in Creation, care and compassion, and challenges that AI/AN communities contend with in the pursuit of wellness. Specifically, Linklater (2014) states that the “core of the human experience is spiritual. The core of human wellness is Spirit and spiritual” (pg. 74, see also Hodge, Limb and Cross, 2009, pg. 213). Many AI/AN programs address issues related to balance and harmony. Acknowledging that human beings are in relationship with everything, including Mother Earth and Father Sky, that we are also a part of Creation. This is an ever-changing experience. Hart (2002) states “the reality that life is ever-changing requires all beings to readjust in the constant pursuit to regain a sense of balance” (pg. 41). This is a process which we need to learn to be flexible and adaptive to the world around us.  </a:t>
            </a:r>
            <a:endParaRPr/>
          </a:p>
          <a:p>
            <a:pPr marL="0" lvl="0" indent="0" algn="l" rtl="0">
              <a:lnSpc>
                <a:spcPct val="80000"/>
              </a:lnSpc>
              <a:spcBef>
                <a:spcPts val="0"/>
              </a:spcBef>
              <a:spcAft>
                <a:spcPts val="0"/>
              </a:spcAft>
              <a:buNone/>
            </a:pPr>
            <a:endParaRPr sz="839">
              <a:solidFill>
                <a:schemeClr val="dk1"/>
              </a:solidFill>
              <a:latin typeface="Calibri"/>
              <a:ea typeface="Calibri"/>
              <a:cs typeface="Calibri"/>
              <a:sym typeface="Calibri"/>
            </a:endParaRPr>
          </a:p>
          <a:p>
            <a:pPr marL="0" lvl="0" indent="0" algn="l" rtl="0">
              <a:lnSpc>
                <a:spcPct val="80000"/>
              </a:lnSpc>
              <a:spcBef>
                <a:spcPts val="0"/>
              </a:spcBef>
              <a:spcAft>
                <a:spcPts val="0"/>
              </a:spcAft>
              <a:buNone/>
            </a:pPr>
            <a:r>
              <a:rPr lang="en-US" sz="839">
                <a:solidFill>
                  <a:schemeClr val="dk1"/>
                </a:solidFill>
                <a:latin typeface="Calibri"/>
                <a:ea typeface="Calibri"/>
                <a:cs typeface="Calibri"/>
                <a:sym typeface="Calibri"/>
              </a:rPr>
              <a:t>Linklater (2014) also discusses the concept of “Being in Creation” is relation to wellness. “Indigenous people often maintain a strong relationship with Creation”, and our ancestors past, present and future.. Linklater (2014) included “a connection with the Creator, as well as an understanding of one’s place and purpose within the universe” (pg. 75). This can be interpreted as “being enough” and “having enough”. Linklater adds, being able to know who you are, this is echoed by our Tribal elders, Doug Modig and Amy Modig. AI/AN people learn this from our Creation stories, which are Tribal interpretations of Father Sky, ancestral wisdom, natural law, and cultural expectations.  Creation stories explain to AI/AN people what our responsibilities and expectations are for us in relationship to our communities. “In some senses, it may be understood that relations with the spiritual realm, including relationship with the Creator, encourage a person to see themselves as part of a larger network - the network of Creation” (Linklater, 2014, pg. 76). This can be a powerful experience of healing for many people. </a:t>
            </a:r>
            <a:endParaRPr/>
          </a:p>
          <a:p>
            <a:pPr marL="0" lvl="0" indent="0" algn="l" rtl="0">
              <a:lnSpc>
                <a:spcPct val="80000"/>
              </a:lnSpc>
              <a:spcBef>
                <a:spcPts val="0"/>
              </a:spcBef>
              <a:spcAft>
                <a:spcPts val="0"/>
              </a:spcAft>
              <a:buNone/>
            </a:pPr>
            <a:endParaRPr sz="839"/>
          </a:p>
        </p:txBody>
      </p:sp>
      <p:sp>
        <p:nvSpPr>
          <p:cNvPr id="488" name="Google Shape;488;p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6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3" name="Google Shape;653;p6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r>
              <a:rPr lang="en-US"/>
              <a:t>Bring the limbic system back to health (story of devils club) communicating with the cerebral cortex</a:t>
            </a:r>
            <a:endParaRPr/>
          </a:p>
        </p:txBody>
      </p:sp>
      <p:sp>
        <p:nvSpPr>
          <p:cNvPr id="654" name="Google Shape;654;p6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9"/>
        <p:cNvGrpSpPr/>
        <p:nvPr/>
      </p:nvGrpSpPr>
      <p:grpSpPr>
        <a:xfrm>
          <a:off x="0" y="0"/>
          <a:ext cx="0" cy="0"/>
          <a:chOff x="0" y="0"/>
          <a:chExt cx="0" cy="0"/>
        </a:xfrm>
      </p:grpSpPr>
      <p:sp>
        <p:nvSpPr>
          <p:cNvPr id="670" name="Google Shape;670;p6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1" name="Google Shape;671;p6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rgbClr val="FCD0ED"/>
              </a:buClr>
              <a:buSzPts val="1200"/>
              <a:buFont typeface="Calibri"/>
              <a:buNone/>
            </a:pPr>
            <a:r>
              <a:rPr lang="en-US" sz="1200" b="1" cap="none">
                <a:solidFill>
                  <a:srgbClr val="FCD0ED"/>
                </a:solidFill>
                <a:latin typeface="Calibri"/>
                <a:ea typeface="Calibri"/>
                <a:cs typeface="Calibri"/>
                <a:sym typeface="Calibri"/>
              </a:rPr>
              <a:t>If trauma impacts the epigenetic transfer of trauma, culture and connection can mitigate these affects. If we want to prevent substance misuse we need to focus more on stress, trauma, and poverty while providing intervention options that are grounded on Traditional Indigenous </a:t>
            </a:r>
            <a:r>
              <a:rPr lang="en-US" sz="1200" b="1">
                <a:solidFill>
                  <a:srgbClr val="FCD0ED"/>
                </a:solidFill>
              </a:rPr>
              <a:t>K</a:t>
            </a:r>
            <a:r>
              <a:rPr lang="en-US" sz="1200" b="1" cap="none">
                <a:solidFill>
                  <a:srgbClr val="FCD0ED"/>
                </a:solidFill>
                <a:latin typeface="Calibri"/>
                <a:ea typeface="Calibri"/>
                <a:cs typeface="Calibri"/>
                <a:sym typeface="Calibri"/>
              </a:rPr>
              <a:t>nowledge. (Brown, 2020)</a:t>
            </a:r>
            <a:endParaRPr/>
          </a:p>
          <a:p>
            <a:pPr marL="0" lvl="0" indent="0" algn="l" rtl="0">
              <a:spcBef>
                <a:spcPts val="0"/>
              </a:spcBef>
              <a:spcAft>
                <a:spcPts val="0"/>
              </a:spcAft>
              <a:buNone/>
            </a:pPr>
            <a:endParaRPr/>
          </a:p>
          <a:p>
            <a:pPr marL="0" lvl="0" indent="0" algn="l" rtl="0">
              <a:spcBef>
                <a:spcPts val="0"/>
              </a:spcBef>
              <a:spcAft>
                <a:spcPts val="0"/>
              </a:spcAft>
              <a:buNone/>
            </a:pPr>
            <a:r>
              <a:rPr lang="en-US"/>
              <a:t>We can heal our communities through culture, connection, and developing interventions and policies that are grounded in traditional indigenous knowledge, tribal best practices, and evidence-based practice. This is not just true in the case of SUD, but in other conditions as well.</a:t>
            </a:r>
            <a:endParaRPr/>
          </a:p>
        </p:txBody>
      </p:sp>
      <p:sp>
        <p:nvSpPr>
          <p:cNvPr id="672" name="Google Shape;672;p6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4"/>
        <p:cNvGrpSpPr/>
        <p:nvPr/>
      </p:nvGrpSpPr>
      <p:grpSpPr>
        <a:xfrm>
          <a:off x="0" y="0"/>
          <a:ext cx="0" cy="0"/>
          <a:chOff x="0" y="0"/>
          <a:chExt cx="0" cy="0"/>
        </a:xfrm>
      </p:grpSpPr>
      <p:sp>
        <p:nvSpPr>
          <p:cNvPr id="675" name="Google Shape;675;p6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76" name="Google Shape;676;p6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None/>
            </a:pPr>
            <a:endParaRPr/>
          </a:p>
        </p:txBody>
      </p:sp>
      <p:sp>
        <p:nvSpPr>
          <p:cNvPr id="677" name="Google Shape;677;p6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67"/>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67"/>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18" name="Google Shape;18;p6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6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6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1"/>
        <p:cNvGrpSpPr/>
        <p:nvPr/>
      </p:nvGrpSpPr>
      <p:grpSpPr>
        <a:xfrm>
          <a:off x="0" y="0"/>
          <a:ext cx="0" cy="0"/>
          <a:chOff x="0" y="0"/>
          <a:chExt cx="0" cy="0"/>
        </a:xfrm>
      </p:grpSpPr>
      <p:sp>
        <p:nvSpPr>
          <p:cNvPr id="22" name="Google Shape;22;p68"/>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68"/>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24" name="Google Shape;24;p68"/>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25" name="Google Shape;25;p6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6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6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
        <p:cNvGrpSpPr/>
        <p:nvPr/>
      </p:nvGrpSpPr>
      <p:grpSpPr>
        <a:xfrm>
          <a:off x="0" y="0"/>
          <a:ext cx="0" cy="0"/>
          <a:chOff x="0" y="0"/>
          <a:chExt cx="0" cy="0"/>
        </a:xfrm>
      </p:grpSpPr>
      <p:sp>
        <p:nvSpPr>
          <p:cNvPr id="29" name="Google Shape;29;p69"/>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69"/>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31" name="Google Shape;31;p6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6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6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Panoramic Picture with Caption">
  <p:cSld name="Panoramic Picture with Caption">
    <p:spTree>
      <p:nvGrpSpPr>
        <p:cNvPr id="1" name="Shape 34"/>
        <p:cNvGrpSpPr/>
        <p:nvPr/>
      </p:nvGrpSpPr>
      <p:grpSpPr>
        <a:xfrm>
          <a:off x="0" y="0"/>
          <a:ext cx="0" cy="0"/>
          <a:chOff x="0" y="0"/>
          <a:chExt cx="0" cy="0"/>
        </a:xfrm>
      </p:grpSpPr>
      <p:sp>
        <p:nvSpPr>
          <p:cNvPr id="35" name="Google Shape;35;p70"/>
          <p:cNvSpPr txBox="1">
            <a:spLocks noGrp="1"/>
          </p:cNvSpPr>
          <p:nvPr>
            <p:ph type="title"/>
          </p:nvPr>
        </p:nvSpPr>
        <p:spPr>
          <a:xfrm>
            <a:off x="866441" y="4961454"/>
            <a:ext cx="6422004" cy="566738"/>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70"/>
          <p:cNvSpPr>
            <a:spLocks noGrp="1"/>
          </p:cNvSpPr>
          <p:nvPr>
            <p:ph type="pic" idx="2"/>
          </p:nvPr>
        </p:nvSpPr>
        <p:spPr>
          <a:xfrm>
            <a:off x="866441" y="685800"/>
            <a:ext cx="6422004" cy="3429000"/>
          </a:xfrm>
          <a:prstGeom prst="roundRect">
            <a:avLst>
              <a:gd name="adj" fmla="val 1858"/>
            </a:avLst>
          </a:prstGeom>
          <a:noFill/>
          <a:ln>
            <a:noFill/>
          </a:ln>
          <a:effectLst>
            <a:outerShdw blurRad="50800" dist="50800" dir="5400000" algn="tl" rotWithShape="0">
              <a:srgbClr val="000000">
                <a:alpha val="42745"/>
              </a:srgbClr>
            </a:outerShdw>
          </a:effectLst>
        </p:spPr>
        <p:txBody>
          <a:bodyPr/>
          <a:lstStyle/>
          <a:p>
            <a:endParaRPr lang="en-US"/>
          </a:p>
        </p:txBody>
      </p:sp>
      <p:sp>
        <p:nvSpPr>
          <p:cNvPr id="37" name="Google Shape;37;p70"/>
          <p:cNvSpPr txBox="1">
            <a:spLocks noGrp="1"/>
          </p:cNvSpPr>
          <p:nvPr>
            <p:ph type="body" idx="1"/>
          </p:nvPr>
        </p:nvSpPr>
        <p:spPr>
          <a:xfrm>
            <a:off x="866440" y="5528192"/>
            <a:ext cx="6422004" cy="4937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DA9DB"/>
              </a:buClr>
              <a:buSzPts val="1200"/>
              <a:buNone/>
              <a:defRPr sz="1200">
                <a:solidFill>
                  <a:srgbClr val="8DA9DB"/>
                </a:solidFill>
              </a:defRPr>
            </a:lvl1pPr>
            <a:lvl2pPr marL="914400" lvl="1" indent="-228600" algn="l">
              <a:lnSpc>
                <a:spcPct val="90000"/>
              </a:lnSpc>
              <a:spcBef>
                <a:spcPts val="375"/>
              </a:spcBef>
              <a:spcAft>
                <a:spcPts val="0"/>
              </a:spcAft>
              <a:buClr>
                <a:schemeClr val="dk1"/>
              </a:buClr>
              <a:buSzPts val="1200"/>
              <a:buNone/>
              <a:defRPr sz="1200"/>
            </a:lvl2pPr>
            <a:lvl3pPr marL="1371600" lvl="2" indent="-228600" algn="l">
              <a:lnSpc>
                <a:spcPct val="90000"/>
              </a:lnSpc>
              <a:spcBef>
                <a:spcPts val="375"/>
              </a:spcBef>
              <a:spcAft>
                <a:spcPts val="0"/>
              </a:spcAft>
              <a:buClr>
                <a:schemeClr val="dk1"/>
              </a:buClr>
              <a:buSzPts val="1000"/>
              <a:buNone/>
              <a:defRPr sz="1000"/>
            </a:lvl3pPr>
            <a:lvl4pPr marL="1828800" lvl="3" indent="-228600" algn="l">
              <a:lnSpc>
                <a:spcPct val="90000"/>
              </a:lnSpc>
              <a:spcBef>
                <a:spcPts val="375"/>
              </a:spcBef>
              <a:spcAft>
                <a:spcPts val="0"/>
              </a:spcAft>
              <a:buClr>
                <a:schemeClr val="dk1"/>
              </a:buClr>
              <a:buSzPts val="900"/>
              <a:buNone/>
              <a:defRPr sz="900"/>
            </a:lvl4pPr>
            <a:lvl5pPr marL="2286000" lvl="4" indent="-228600" algn="l">
              <a:lnSpc>
                <a:spcPct val="90000"/>
              </a:lnSpc>
              <a:spcBef>
                <a:spcPts val="375"/>
              </a:spcBef>
              <a:spcAft>
                <a:spcPts val="0"/>
              </a:spcAft>
              <a:buClr>
                <a:schemeClr val="dk1"/>
              </a:buClr>
              <a:buSzPts val="900"/>
              <a:buNone/>
              <a:defRPr sz="900"/>
            </a:lvl5pPr>
            <a:lvl6pPr marL="2743200" lvl="5" indent="-228600" algn="l">
              <a:lnSpc>
                <a:spcPct val="90000"/>
              </a:lnSpc>
              <a:spcBef>
                <a:spcPts val="375"/>
              </a:spcBef>
              <a:spcAft>
                <a:spcPts val="0"/>
              </a:spcAft>
              <a:buClr>
                <a:schemeClr val="dk1"/>
              </a:buClr>
              <a:buSzPts val="900"/>
              <a:buNone/>
              <a:defRPr sz="900"/>
            </a:lvl6pPr>
            <a:lvl7pPr marL="3200400" lvl="6" indent="-228600" algn="l">
              <a:lnSpc>
                <a:spcPct val="90000"/>
              </a:lnSpc>
              <a:spcBef>
                <a:spcPts val="375"/>
              </a:spcBef>
              <a:spcAft>
                <a:spcPts val="0"/>
              </a:spcAft>
              <a:buClr>
                <a:schemeClr val="dk1"/>
              </a:buClr>
              <a:buSzPts val="900"/>
              <a:buNone/>
              <a:defRPr sz="900"/>
            </a:lvl7pPr>
            <a:lvl8pPr marL="3657600" lvl="7" indent="-228600" algn="l">
              <a:lnSpc>
                <a:spcPct val="90000"/>
              </a:lnSpc>
              <a:spcBef>
                <a:spcPts val="375"/>
              </a:spcBef>
              <a:spcAft>
                <a:spcPts val="0"/>
              </a:spcAft>
              <a:buClr>
                <a:schemeClr val="dk1"/>
              </a:buClr>
              <a:buSzPts val="900"/>
              <a:buNone/>
              <a:defRPr sz="900"/>
            </a:lvl8pPr>
            <a:lvl9pPr marL="4114800" lvl="8" indent="-228600" algn="l">
              <a:lnSpc>
                <a:spcPct val="90000"/>
              </a:lnSpc>
              <a:spcBef>
                <a:spcPts val="375"/>
              </a:spcBef>
              <a:spcAft>
                <a:spcPts val="0"/>
              </a:spcAft>
              <a:buClr>
                <a:schemeClr val="dk1"/>
              </a:buClr>
              <a:buSzPts val="900"/>
              <a:buNone/>
              <a:defRPr sz="900"/>
            </a:lvl9pPr>
          </a:lstStyle>
          <a:p>
            <a:endParaRPr/>
          </a:p>
        </p:txBody>
      </p:sp>
      <p:sp>
        <p:nvSpPr>
          <p:cNvPr id="38" name="Google Shape;38;p7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7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0" name="Google Shape;40;p70"/>
          <p:cNvSpPr txBox="1">
            <a:spLocks noGrp="1"/>
          </p:cNvSpPr>
          <p:nvPr>
            <p:ph type="sldNum" idx="12"/>
          </p:nvPr>
        </p:nvSpPr>
        <p:spPr>
          <a:xfrm>
            <a:off x="7678616" y="295730"/>
            <a:ext cx="791308" cy="767687"/>
          </a:xfrm>
          <a:prstGeom prst="rect">
            <a:avLst/>
          </a:prstGeom>
          <a:noFill/>
          <a:ln>
            <a:noFill/>
          </a:ln>
        </p:spPr>
        <p:txBody>
          <a:bodyPr spcFirstLastPara="1" wrap="square" lIns="91425" tIns="45700" rIns="91425" bIns="45700" anchor="ctr" anchorCtr="0">
            <a:noAutofit/>
          </a:bodyPr>
          <a:lstStyle>
            <a:lvl1pPr marL="0" marR="0" lvl="0" indent="0" algn="ctr">
              <a:spcBef>
                <a:spcPts val="0"/>
              </a:spcBef>
              <a:buNone/>
              <a:defRPr sz="2800">
                <a:solidFill>
                  <a:srgbClr val="FFFFFF"/>
                </a:solidFill>
                <a:latin typeface="Calibri"/>
                <a:ea typeface="Calibri"/>
                <a:cs typeface="Calibri"/>
                <a:sym typeface="Calibri"/>
              </a:defRPr>
            </a:lvl1pPr>
            <a:lvl2pPr marL="0" marR="0" lvl="1" indent="0" algn="ctr">
              <a:spcBef>
                <a:spcPts val="0"/>
              </a:spcBef>
              <a:buNone/>
              <a:defRPr sz="2800">
                <a:solidFill>
                  <a:srgbClr val="FFFFFF"/>
                </a:solidFill>
                <a:latin typeface="Calibri"/>
                <a:ea typeface="Calibri"/>
                <a:cs typeface="Calibri"/>
                <a:sym typeface="Calibri"/>
              </a:defRPr>
            </a:lvl2pPr>
            <a:lvl3pPr marL="0" marR="0" lvl="2" indent="0" algn="ctr">
              <a:spcBef>
                <a:spcPts val="0"/>
              </a:spcBef>
              <a:buNone/>
              <a:defRPr sz="2800">
                <a:solidFill>
                  <a:srgbClr val="FFFFFF"/>
                </a:solidFill>
                <a:latin typeface="Calibri"/>
                <a:ea typeface="Calibri"/>
                <a:cs typeface="Calibri"/>
                <a:sym typeface="Calibri"/>
              </a:defRPr>
            </a:lvl3pPr>
            <a:lvl4pPr marL="0" marR="0" lvl="3" indent="0" algn="ctr">
              <a:spcBef>
                <a:spcPts val="0"/>
              </a:spcBef>
              <a:buNone/>
              <a:defRPr sz="2800">
                <a:solidFill>
                  <a:srgbClr val="FFFFFF"/>
                </a:solidFill>
                <a:latin typeface="Calibri"/>
                <a:ea typeface="Calibri"/>
                <a:cs typeface="Calibri"/>
                <a:sym typeface="Calibri"/>
              </a:defRPr>
            </a:lvl4pPr>
            <a:lvl5pPr marL="0" marR="0" lvl="4" indent="0" algn="ctr">
              <a:spcBef>
                <a:spcPts val="0"/>
              </a:spcBef>
              <a:buNone/>
              <a:defRPr sz="2800">
                <a:solidFill>
                  <a:srgbClr val="FFFFFF"/>
                </a:solidFill>
                <a:latin typeface="Calibri"/>
                <a:ea typeface="Calibri"/>
                <a:cs typeface="Calibri"/>
                <a:sym typeface="Calibri"/>
              </a:defRPr>
            </a:lvl5pPr>
            <a:lvl6pPr marL="0" marR="0" lvl="5" indent="0" algn="ctr">
              <a:spcBef>
                <a:spcPts val="0"/>
              </a:spcBef>
              <a:buNone/>
              <a:defRPr sz="2800">
                <a:solidFill>
                  <a:srgbClr val="FFFFFF"/>
                </a:solidFill>
                <a:latin typeface="Calibri"/>
                <a:ea typeface="Calibri"/>
                <a:cs typeface="Calibri"/>
                <a:sym typeface="Calibri"/>
              </a:defRPr>
            </a:lvl6pPr>
            <a:lvl7pPr marL="0" marR="0" lvl="6" indent="0" algn="ctr">
              <a:spcBef>
                <a:spcPts val="0"/>
              </a:spcBef>
              <a:buNone/>
              <a:defRPr sz="2800">
                <a:solidFill>
                  <a:srgbClr val="FFFFFF"/>
                </a:solidFill>
                <a:latin typeface="Calibri"/>
                <a:ea typeface="Calibri"/>
                <a:cs typeface="Calibri"/>
                <a:sym typeface="Calibri"/>
              </a:defRPr>
            </a:lvl7pPr>
            <a:lvl8pPr marL="0" marR="0" lvl="7" indent="0" algn="ctr">
              <a:spcBef>
                <a:spcPts val="0"/>
              </a:spcBef>
              <a:buNone/>
              <a:defRPr sz="2800">
                <a:solidFill>
                  <a:srgbClr val="FFFFFF"/>
                </a:solidFill>
                <a:latin typeface="Calibri"/>
                <a:ea typeface="Calibri"/>
                <a:cs typeface="Calibri"/>
                <a:sym typeface="Calibri"/>
              </a:defRPr>
            </a:lvl8pPr>
            <a:lvl9pPr marL="0" marR="0" lvl="8" indent="0" algn="ctr">
              <a:spcBef>
                <a:spcPts val="0"/>
              </a:spcBef>
              <a:buNone/>
              <a:defRPr sz="2800">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wo Content" type="twoObj">
  <p:cSld name="TWO_OBJECTS">
    <p:spTree>
      <p:nvGrpSpPr>
        <p:cNvPr id="1" name="Shape 41"/>
        <p:cNvGrpSpPr/>
        <p:nvPr/>
      </p:nvGrpSpPr>
      <p:grpSpPr>
        <a:xfrm>
          <a:off x="0" y="0"/>
          <a:ext cx="0" cy="0"/>
          <a:chOff x="0" y="0"/>
          <a:chExt cx="0" cy="0"/>
        </a:xfrm>
      </p:grpSpPr>
      <p:sp>
        <p:nvSpPr>
          <p:cNvPr id="42" name="Google Shape;42;p7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45" name="Google Shape;45;p7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2"/>
              </a:buClr>
              <a:buSzPts val="3300"/>
              <a:buFont typeface="Calibri"/>
              <a:buNone/>
              <a:defRPr>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71"/>
          <p:cNvSpPr txBox="1">
            <a:spLocks noGrp="1"/>
          </p:cNvSpPr>
          <p:nvPr>
            <p:ph type="body" idx="1"/>
          </p:nvPr>
        </p:nvSpPr>
        <p:spPr>
          <a:xfrm>
            <a:off x="685800" y="2240280"/>
            <a:ext cx="3803904" cy="38770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7" name="Google Shape;47;p71"/>
          <p:cNvSpPr txBox="1">
            <a:spLocks noGrp="1"/>
          </p:cNvSpPr>
          <p:nvPr>
            <p:ph type="body" idx="2"/>
          </p:nvPr>
        </p:nvSpPr>
        <p:spPr>
          <a:xfrm>
            <a:off x="4645151" y="2240280"/>
            <a:ext cx="3803904" cy="38770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8"/>
        <p:cNvGrpSpPr/>
        <p:nvPr/>
      </p:nvGrpSpPr>
      <p:grpSpPr>
        <a:xfrm>
          <a:off x="0" y="0"/>
          <a:ext cx="0" cy="0"/>
          <a:chOff x="0" y="0"/>
          <a:chExt cx="0" cy="0"/>
        </a:xfrm>
      </p:grpSpPr>
      <p:sp>
        <p:nvSpPr>
          <p:cNvPr id="49" name="Google Shape;49;p72"/>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72"/>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51" name="Google Shape;51;p7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7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7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4"/>
        <p:cNvGrpSpPr/>
        <p:nvPr/>
      </p:nvGrpSpPr>
      <p:grpSpPr>
        <a:xfrm>
          <a:off x="0" y="0"/>
          <a:ext cx="0" cy="0"/>
          <a:chOff x="0" y="0"/>
          <a:chExt cx="0" cy="0"/>
        </a:xfrm>
      </p:grpSpPr>
      <p:sp>
        <p:nvSpPr>
          <p:cNvPr id="55" name="Google Shape;55;p73"/>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73"/>
          <p:cNvSpPr>
            <a:spLocks noGrp="1"/>
          </p:cNvSpPr>
          <p:nvPr>
            <p:ph type="pic" idx="2"/>
          </p:nvPr>
        </p:nvSpPr>
        <p:spPr>
          <a:xfrm>
            <a:off x="3887391" y="987426"/>
            <a:ext cx="4629150" cy="4873625"/>
          </a:xfrm>
          <a:prstGeom prst="rect">
            <a:avLst/>
          </a:prstGeom>
          <a:noFill/>
          <a:ln>
            <a:noFill/>
          </a:ln>
        </p:spPr>
        <p:txBody>
          <a:bodyPr/>
          <a:lstStyle/>
          <a:p>
            <a:endParaRPr lang="en-US"/>
          </a:p>
        </p:txBody>
      </p:sp>
      <p:sp>
        <p:nvSpPr>
          <p:cNvPr id="57" name="Google Shape;57;p73"/>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58" name="Google Shape;58;p7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7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7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61"/>
        <p:cNvGrpSpPr/>
        <p:nvPr/>
      </p:nvGrpSpPr>
      <p:grpSpPr>
        <a:xfrm>
          <a:off x="0" y="0"/>
          <a:ext cx="0" cy="0"/>
          <a:chOff x="0" y="0"/>
          <a:chExt cx="0" cy="0"/>
        </a:xfrm>
      </p:grpSpPr>
      <p:sp>
        <p:nvSpPr>
          <p:cNvPr id="62" name="Google Shape;62;p74"/>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74"/>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4" name="Google Shape;64;p74"/>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5" name="Google Shape;65;p7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7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7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8"/>
        <p:cNvGrpSpPr/>
        <p:nvPr/>
      </p:nvGrpSpPr>
      <p:grpSpPr>
        <a:xfrm>
          <a:off x="0" y="0"/>
          <a:ext cx="0" cy="0"/>
          <a:chOff x="0" y="0"/>
          <a:chExt cx="0" cy="0"/>
        </a:xfrm>
      </p:grpSpPr>
      <p:sp>
        <p:nvSpPr>
          <p:cNvPr id="69" name="Google Shape;69;p7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7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7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2"/>
        <p:cNvGrpSpPr/>
        <p:nvPr/>
      </p:nvGrpSpPr>
      <p:grpSpPr>
        <a:xfrm>
          <a:off x="0" y="0"/>
          <a:ext cx="0" cy="0"/>
          <a:chOff x="0" y="0"/>
          <a:chExt cx="0" cy="0"/>
        </a:xfrm>
      </p:grpSpPr>
      <p:sp>
        <p:nvSpPr>
          <p:cNvPr id="73" name="Google Shape;73;p7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7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75" name="Google Shape;75;p7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6" name="Google Shape;76;p7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77" name="Google Shape;77;p7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78" name="Google Shape;78;p7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7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7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
        <p:cNvGrpSpPr/>
        <p:nvPr/>
      </p:nvGrpSpPr>
      <p:grpSpPr>
        <a:xfrm>
          <a:off x="0" y="0"/>
          <a:ext cx="0" cy="0"/>
          <a:chOff x="0" y="0"/>
          <a:chExt cx="0" cy="0"/>
        </a:xfrm>
      </p:grpSpPr>
      <p:sp>
        <p:nvSpPr>
          <p:cNvPr id="82" name="Google Shape;82;p7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7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7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7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6"/>
        <p:cNvGrpSpPr/>
        <p:nvPr/>
      </p:nvGrpSpPr>
      <p:grpSpPr>
        <a:xfrm>
          <a:off x="0" y="0"/>
          <a:ext cx="0" cy="0"/>
          <a:chOff x="0" y="0"/>
          <a:chExt cx="0" cy="0"/>
        </a:xfrm>
      </p:grpSpPr>
      <p:sp>
        <p:nvSpPr>
          <p:cNvPr id="87" name="Google Shape;87;p7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8" name="Google Shape;88;p78"/>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9" name="Google Shape;89;p7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7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7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2"/>
        <p:cNvGrpSpPr/>
        <p:nvPr/>
      </p:nvGrpSpPr>
      <p:grpSpPr>
        <a:xfrm>
          <a:off x="0" y="0"/>
          <a:ext cx="0" cy="0"/>
          <a:chOff x="0" y="0"/>
          <a:chExt cx="0" cy="0"/>
        </a:xfrm>
      </p:grpSpPr>
      <p:sp>
        <p:nvSpPr>
          <p:cNvPr id="93" name="Google Shape;93;p79"/>
          <p:cNvSpPr txBox="1">
            <a:spLocks noGrp="1"/>
          </p:cNvSpPr>
          <p:nvPr>
            <p:ph type="title"/>
          </p:nvPr>
        </p:nvSpPr>
        <p:spPr>
          <a:xfrm rot="5400000">
            <a:off x="4623594" y="2285207"/>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79"/>
          <p:cNvSpPr txBox="1">
            <a:spLocks noGrp="1"/>
          </p:cNvSpPr>
          <p:nvPr>
            <p:ph type="body" idx="1"/>
          </p:nvPr>
        </p:nvSpPr>
        <p:spPr>
          <a:xfrm rot="5400000">
            <a:off x="623094"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5" name="Google Shape;95;p7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7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7" name="Google Shape;97;p7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6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66"/>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6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6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6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0" b="0" i="0" u="none" strike="noStrike" cap="none">
                <a:solidFill>
                  <a:srgbClr val="FFFFFF"/>
                </a:solidFill>
                <a:latin typeface="Calibri"/>
                <a:ea typeface="Calibri"/>
                <a:cs typeface="Calibri"/>
                <a:sym typeface="Calibri"/>
              </a:defRPr>
            </a:lvl1pPr>
            <a:lvl2pPr marL="0" marR="0" lvl="1" indent="0" algn="r" rtl="0">
              <a:spcBef>
                <a:spcPts val="0"/>
              </a:spcBef>
              <a:buNone/>
              <a:defRPr sz="900" b="0" i="0" u="none" strike="noStrike" cap="none">
                <a:solidFill>
                  <a:srgbClr val="FFFFFF"/>
                </a:solidFill>
                <a:latin typeface="Calibri"/>
                <a:ea typeface="Calibri"/>
                <a:cs typeface="Calibri"/>
                <a:sym typeface="Calibri"/>
              </a:defRPr>
            </a:lvl2pPr>
            <a:lvl3pPr marL="0" marR="0" lvl="2" indent="0" algn="r" rtl="0">
              <a:spcBef>
                <a:spcPts val="0"/>
              </a:spcBef>
              <a:buNone/>
              <a:defRPr sz="900" b="0" i="0" u="none" strike="noStrike" cap="none">
                <a:solidFill>
                  <a:srgbClr val="FFFFFF"/>
                </a:solidFill>
                <a:latin typeface="Calibri"/>
                <a:ea typeface="Calibri"/>
                <a:cs typeface="Calibri"/>
                <a:sym typeface="Calibri"/>
              </a:defRPr>
            </a:lvl3pPr>
            <a:lvl4pPr marL="0" marR="0" lvl="3" indent="0" algn="r" rtl="0">
              <a:spcBef>
                <a:spcPts val="0"/>
              </a:spcBef>
              <a:buNone/>
              <a:defRPr sz="900" b="0" i="0" u="none" strike="noStrike" cap="none">
                <a:solidFill>
                  <a:srgbClr val="FFFFFF"/>
                </a:solidFill>
                <a:latin typeface="Calibri"/>
                <a:ea typeface="Calibri"/>
                <a:cs typeface="Calibri"/>
                <a:sym typeface="Calibri"/>
              </a:defRPr>
            </a:lvl4pPr>
            <a:lvl5pPr marL="0" marR="0" lvl="4" indent="0" algn="r" rtl="0">
              <a:spcBef>
                <a:spcPts val="0"/>
              </a:spcBef>
              <a:buNone/>
              <a:defRPr sz="900" b="0" i="0" u="none" strike="noStrike" cap="none">
                <a:solidFill>
                  <a:srgbClr val="FFFFFF"/>
                </a:solidFill>
                <a:latin typeface="Calibri"/>
                <a:ea typeface="Calibri"/>
                <a:cs typeface="Calibri"/>
                <a:sym typeface="Calibri"/>
              </a:defRPr>
            </a:lvl5pPr>
            <a:lvl6pPr marL="0" marR="0" lvl="5" indent="0" algn="r" rtl="0">
              <a:spcBef>
                <a:spcPts val="0"/>
              </a:spcBef>
              <a:buNone/>
              <a:defRPr sz="900" b="0" i="0" u="none" strike="noStrike" cap="none">
                <a:solidFill>
                  <a:srgbClr val="FFFFFF"/>
                </a:solidFill>
                <a:latin typeface="Calibri"/>
                <a:ea typeface="Calibri"/>
                <a:cs typeface="Calibri"/>
                <a:sym typeface="Calibri"/>
              </a:defRPr>
            </a:lvl6pPr>
            <a:lvl7pPr marL="0" marR="0" lvl="6" indent="0" algn="r" rtl="0">
              <a:spcBef>
                <a:spcPts val="0"/>
              </a:spcBef>
              <a:buNone/>
              <a:defRPr sz="900" b="0" i="0" u="none" strike="noStrike" cap="none">
                <a:solidFill>
                  <a:srgbClr val="FFFFFF"/>
                </a:solidFill>
                <a:latin typeface="Calibri"/>
                <a:ea typeface="Calibri"/>
                <a:cs typeface="Calibri"/>
                <a:sym typeface="Calibri"/>
              </a:defRPr>
            </a:lvl7pPr>
            <a:lvl8pPr marL="0" marR="0" lvl="7" indent="0" algn="r" rtl="0">
              <a:spcBef>
                <a:spcPts val="0"/>
              </a:spcBef>
              <a:buNone/>
              <a:defRPr sz="900" b="0" i="0" u="none" strike="noStrike" cap="none">
                <a:solidFill>
                  <a:srgbClr val="FFFFFF"/>
                </a:solidFill>
                <a:latin typeface="Calibri"/>
                <a:ea typeface="Calibri"/>
                <a:cs typeface="Calibri"/>
                <a:sym typeface="Calibri"/>
              </a:defRPr>
            </a:lvl8pPr>
            <a:lvl9pPr marL="0" marR="0" lvl="8" indent="0" algn="r" rtl="0">
              <a:spcBef>
                <a:spcPts val="0"/>
              </a:spcBef>
              <a:buNone/>
              <a:defRPr sz="9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hyperlink" Target="https://www.travelsouthdakota.com/Trib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ideo" Target="https://www.youtube.com/embed/oHer-CUPnjY?feature=oembed" TargetMode="Externa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5.xml"/><Relationship Id="rId1" Type="http://schemas.openxmlformats.org/officeDocument/2006/relationships/video" Target="https://www.youtube.com/embed/rSqknjdKJ3c?start=8&amp;feature=oembed" TargetMode="External"/><Relationship Id="rId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02"/>
        <p:cNvGrpSpPr/>
        <p:nvPr/>
      </p:nvGrpSpPr>
      <p:grpSpPr>
        <a:xfrm>
          <a:off x="0" y="0"/>
          <a:ext cx="0" cy="0"/>
          <a:chOff x="0" y="0"/>
          <a:chExt cx="0" cy="0"/>
        </a:xfrm>
      </p:grpSpPr>
      <p:sp useBgFill="1">
        <p:nvSpPr>
          <p:cNvPr id="129" name="Rectangle 128">
            <a:extLst>
              <a:ext uri="{FF2B5EF4-FFF2-40B4-BE49-F238E27FC236}">
                <a16:creationId xmlns:a16="http://schemas.microsoft.com/office/drawing/2014/main" id="{3A930249-8242-4E2B-AF17-C01826488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Rectangle 130">
            <a:extLst>
              <a:ext uri="{FF2B5EF4-FFF2-40B4-BE49-F238E27FC236}">
                <a16:creationId xmlns:a16="http://schemas.microsoft.com/office/drawing/2014/main" id="{A5BDD999-C5E1-4B3E-A710-7686738191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6" name="Picture 5" descr="Spring Chinook run continues to grow - Salish Current">
            <a:extLst>
              <a:ext uri="{FF2B5EF4-FFF2-40B4-BE49-F238E27FC236}">
                <a16:creationId xmlns:a16="http://schemas.microsoft.com/office/drawing/2014/main" id="{AD261BCE-6F2C-A599-4B8C-E57020B4072E}"/>
              </a:ext>
            </a:extLst>
          </p:cNvPr>
          <p:cNvPicPr>
            <a:picLocks noChangeAspect="1"/>
          </p:cNvPicPr>
          <p:nvPr/>
        </p:nvPicPr>
        <p:blipFill>
          <a:blip r:embed="rId3">
            <a:alphaModFix amt="60000"/>
          </a:blip>
          <a:srcRect l="11333"/>
          <a:stretch>
            <a:fillRect/>
          </a:stretch>
        </p:blipFill>
        <p:spPr>
          <a:xfrm>
            <a:off x="20" y="10"/>
            <a:ext cx="9143980" cy="6857990"/>
          </a:xfrm>
          <a:prstGeom prst="rect">
            <a:avLst/>
          </a:prstGeom>
        </p:spPr>
      </p:pic>
      <p:sp>
        <p:nvSpPr>
          <p:cNvPr id="3" name="Title 2">
            <a:extLst>
              <a:ext uri="{FF2B5EF4-FFF2-40B4-BE49-F238E27FC236}">
                <a16:creationId xmlns:a16="http://schemas.microsoft.com/office/drawing/2014/main" id="{66E2F3AA-9394-F29C-DECE-0D22E6E4BE23}"/>
              </a:ext>
            </a:extLst>
          </p:cNvPr>
          <p:cNvSpPr>
            <a:spLocks noGrp="1"/>
          </p:cNvSpPr>
          <p:nvPr>
            <p:ph type="ctrTitle"/>
          </p:nvPr>
        </p:nvSpPr>
        <p:spPr>
          <a:xfrm>
            <a:off x="107065" y="126076"/>
            <a:ext cx="7346728" cy="2220775"/>
          </a:xfrm>
        </p:spPr>
        <p:txBody>
          <a:bodyPr>
            <a:normAutofit/>
          </a:bodyPr>
          <a:lstStyle/>
          <a:p>
            <a:r>
              <a:rPr lang="en-US" dirty="0">
                <a:solidFill>
                  <a:srgbClr val="FFFFFF"/>
                </a:solidFill>
              </a:rPr>
              <a:t>Cultural Considerations in Working with Native Communities</a:t>
            </a:r>
          </a:p>
        </p:txBody>
      </p:sp>
      <p:sp>
        <p:nvSpPr>
          <p:cNvPr id="111" name="Google Shape;111;p1"/>
          <p:cNvSpPr txBox="1">
            <a:spLocks noGrp="1"/>
          </p:cNvSpPr>
          <p:nvPr>
            <p:ph type="subTitle" idx="1"/>
          </p:nvPr>
        </p:nvSpPr>
        <p:spPr>
          <a:xfrm>
            <a:off x="107064" y="3712191"/>
            <a:ext cx="3878081" cy="1328491"/>
          </a:xfrm>
          <a:prstGeom prst="rect">
            <a:avLst/>
          </a:prstGeom>
        </p:spPr>
        <p:txBody>
          <a:bodyPr spcFirstLastPara="1" lIns="91425" tIns="45700" rIns="91425" bIns="45700" anchorCtr="0">
            <a:normAutofit/>
          </a:bodyPr>
          <a:lstStyle/>
          <a:p>
            <a:pPr marL="342900" lvl="1" indent="0" rtl="0">
              <a:spcBef>
                <a:spcPts val="0"/>
              </a:spcBef>
              <a:spcAft>
                <a:spcPts val="0"/>
              </a:spcAft>
              <a:buClr>
                <a:schemeClr val="dk2"/>
              </a:buClr>
              <a:buSzPts val="1200"/>
              <a:buNone/>
            </a:pPr>
            <a:r>
              <a:rPr lang="en-US" dirty="0">
                <a:solidFill>
                  <a:srgbClr val="FFFFFF"/>
                </a:solidFill>
              </a:rPr>
              <a:t>Danica Love Brown, PhD, MSW, CACIII</a:t>
            </a:r>
          </a:p>
          <a:p>
            <a:pPr marL="342900" lvl="1" indent="0" rtl="0">
              <a:spcBef>
                <a:spcPts val="375"/>
              </a:spcBef>
              <a:spcAft>
                <a:spcPts val="0"/>
              </a:spcAft>
              <a:buClr>
                <a:schemeClr val="dk2"/>
              </a:buClr>
              <a:buSzPts val="1200"/>
              <a:buNone/>
            </a:pPr>
            <a:r>
              <a:rPr lang="en-US" dirty="0">
                <a:solidFill>
                  <a:srgbClr val="FFFFFF"/>
                </a:solidFill>
              </a:rPr>
              <a:t>Choctaw Nation of Oklahoma </a:t>
            </a:r>
          </a:p>
          <a:p>
            <a:pPr marL="342900" lvl="1" indent="0" rtl="0">
              <a:spcBef>
                <a:spcPts val="375"/>
              </a:spcBef>
              <a:spcAft>
                <a:spcPts val="0"/>
              </a:spcAft>
              <a:buClr>
                <a:schemeClr val="dk2"/>
              </a:buClr>
              <a:buSzPts val="1200"/>
              <a:buNone/>
            </a:pPr>
            <a:r>
              <a:rPr lang="en-US" dirty="0">
                <a:solidFill>
                  <a:srgbClr val="FFFFFF"/>
                </a:solidFill>
              </a:rPr>
              <a:t>White Crae Consultation, LLC</a:t>
            </a:r>
          </a:p>
          <a:p>
            <a:pPr marL="342900" lvl="1" indent="0" rtl="0">
              <a:spcBef>
                <a:spcPts val="375"/>
              </a:spcBef>
              <a:spcAft>
                <a:spcPts val="0"/>
              </a:spcAft>
              <a:buClr>
                <a:schemeClr val="dk2"/>
              </a:buClr>
              <a:buSzPts val="1200"/>
              <a:buNone/>
            </a:pPr>
            <a:r>
              <a:rPr lang="en-US" dirty="0">
                <a:solidFill>
                  <a:srgbClr val="FFFFFF"/>
                </a:solidFill>
              </a:rPr>
              <a:t>danicabrown@whitecraneconsulting.com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111">
                                            <p:txEl>
                                              <p:pRg st="0" end="0"/>
                                            </p:txEl>
                                          </p:spTgt>
                                        </p:tgtEl>
                                        <p:attrNameLst>
                                          <p:attrName>style.visibility</p:attrName>
                                        </p:attrNameLst>
                                      </p:cBhvr>
                                      <p:to>
                                        <p:strVal val="visible"/>
                                      </p:to>
                                    </p:set>
                                    <p:animEffect transition="in" filter="fade">
                                      <p:cBhvr>
                                        <p:cTn id="7" dur="700"/>
                                        <p:tgtEl>
                                          <p:spTgt spid="111">
                                            <p:txEl>
                                              <p:pRg st="0" end="0"/>
                                            </p:txEl>
                                          </p:spTgt>
                                        </p:tgtEl>
                                      </p:cBhvr>
                                    </p:animEffect>
                                  </p:childTnLst>
                                </p:cTn>
                              </p:par>
                              <p:par>
                                <p:cTn id="8" presetID="10" presetClass="entr" presetSubtype="0" fill="hold" nodeType="withEffect">
                                  <p:stCondLst>
                                    <p:cond delay="1500"/>
                                  </p:stCondLst>
                                  <p:childTnLst>
                                    <p:set>
                                      <p:cBhvr>
                                        <p:cTn id="9" dur="1" fill="hold">
                                          <p:stCondLst>
                                            <p:cond delay="0"/>
                                          </p:stCondLst>
                                        </p:cTn>
                                        <p:tgtEl>
                                          <p:spTgt spid="111">
                                            <p:txEl>
                                              <p:pRg st="1" end="1"/>
                                            </p:txEl>
                                          </p:spTgt>
                                        </p:tgtEl>
                                        <p:attrNameLst>
                                          <p:attrName>style.visibility</p:attrName>
                                        </p:attrNameLst>
                                      </p:cBhvr>
                                      <p:to>
                                        <p:strVal val="visible"/>
                                      </p:to>
                                    </p:set>
                                    <p:animEffect transition="in" filter="fade">
                                      <p:cBhvr>
                                        <p:cTn id="10" dur="700"/>
                                        <p:tgtEl>
                                          <p:spTgt spid="111">
                                            <p:txEl>
                                              <p:pRg st="1" end="1"/>
                                            </p:txEl>
                                          </p:spTgt>
                                        </p:tgtEl>
                                      </p:cBhvr>
                                    </p:animEffect>
                                  </p:childTnLst>
                                </p:cTn>
                              </p:par>
                              <p:par>
                                <p:cTn id="11" presetID="10" presetClass="entr" presetSubtype="0" fill="hold" nodeType="withEffect">
                                  <p:stCondLst>
                                    <p:cond delay="1500"/>
                                  </p:stCondLst>
                                  <p:childTnLst>
                                    <p:set>
                                      <p:cBhvr>
                                        <p:cTn id="12" dur="1" fill="hold">
                                          <p:stCondLst>
                                            <p:cond delay="0"/>
                                          </p:stCondLst>
                                        </p:cTn>
                                        <p:tgtEl>
                                          <p:spTgt spid="111">
                                            <p:txEl>
                                              <p:pRg st="2" end="2"/>
                                            </p:txEl>
                                          </p:spTgt>
                                        </p:tgtEl>
                                        <p:attrNameLst>
                                          <p:attrName>style.visibility</p:attrName>
                                        </p:attrNameLst>
                                      </p:cBhvr>
                                      <p:to>
                                        <p:strVal val="visible"/>
                                      </p:to>
                                    </p:set>
                                    <p:animEffect transition="in" filter="fade">
                                      <p:cBhvr>
                                        <p:cTn id="13" dur="700"/>
                                        <p:tgtEl>
                                          <p:spTgt spid="111">
                                            <p:txEl>
                                              <p:pRg st="2" end="2"/>
                                            </p:txEl>
                                          </p:spTgt>
                                        </p:tgtEl>
                                      </p:cBhvr>
                                    </p:animEffect>
                                  </p:childTnLst>
                                </p:cTn>
                              </p:par>
                              <p:par>
                                <p:cTn id="14" presetID="10" presetClass="entr" presetSubtype="0" fill="hold" nodeType="withEffect">
                                  <p:stCondLst>
                                    <p:cond delay="1500"/>
                                  </p:stCondLst>
                                  <p:childTnLst>
                                    <p:set>
                                      <p:cBhvr>
                                        <p:cTn id="15" dur="1" fill="hold">
                                          <p:stCondLst>
                                            <p:cond delay="0"/>
                                          </p:stCondLst>
                                        </p:cTn>
                                        <p:tgtEl>
                                          <p:spTgt spid="111">
                                            <p:txEl>
                                              <p:pRg st="3" end="3"/>
                                            </p:txEl>
                                          </p:spTgt>
                                        </p:tgtEl>
                                        <p:attrNameLst>
                                          <p:attrName>style.visibility</p:attrName>
                                        </p:attrNameLst>
                                      </p:cBhvr>
                                      <p:to>
                                        <p:strVal val="visible"/>
                                      </p:to>
                                    </p:set>
                                    <p:animEffect transition="in" filter="fade">
                                      <p:cBhvr>
                                        <p:cTn id="16" dur="700"/>
                                        <p:tgtEl>
                                          <p:spTgt spid="1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6"/>
        <p:cNvGrpSpPr/>
        <p:nvPr/>
      </p:nvGrpSpPr>
      <p:grpSpPr>
        <a:xfrm>
          <a:off x="0" y="0"/>
          <a:ext cx="0" cy="0"/>
          <a:chOff x="0" y="0"/>
          <a:chExt cx="0" cy="0"/>
        </a:xfrm>
      </p:grpSpPr>
      <p:sp>
        <p:nvSpPr>
          <p:cNvPr id="117" name="Google Shape;117;p2"/>
          <p:cNvSpPr/>
          <p:nvPr/>
        </p:nvSpPr>
        <p:spPr>
          <a:xfrm>
            <a:off x="-3720" y="1555845"/>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8" name="Google Shape;118;p2"/>
          <p:cNvSpPr txBox="1">
            <a:spLocks noGrp="1"/>
          </p:cNvSpPr>
          <p:nvPr>
            <p:ph type="title"/>
          </p:nvPr>
        </p:nvSpPr>
        <p:spPr>
          <a:xfrm>
            <a:off x="418216" y="187704"/>
            <a:ext cx="5635672" cy="1807305"/>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dirty="0"/>
              <a:t>Learning Objectives</a:t>
            </a:r>
            <a:br>
              <a:rPr lang="en-US" sz="4400" dirty="0"/>
            </a:br>
            <a:endParaRPr dirty="0"/>
          </a:p>
        </p:txBody>
      </p:sp>
      <p:sp>
        <p:nvSpPr>
          <p:cNvPr id="3" name="Text Placeholder 2">
            <a:extLst>
              <a:ext uri="{FF2B5EF4-FFF2-40B4-BE49-F238E27FC236}">
                <a16:creationId xmlns:a16="http://schemas.microsoft.com/office/drawing/2014/main" id="{CE67284B-9DBC-36A6-C73D-4AF8BC3DAB02}"/>
              </a:ext>
            </a:extLst>
          </p:cNvPr>
          <p:cNvSpPr>
            <a:spLocks noGrp="1"/>
          </p:cNvSpPr>
          <p:nvPr>
            <p:ph type="body" idx="1"/>
          </p:nvPr>
        </p:nvSpPr>
        <p:spPr>
          <a:xfrm>
            <a:off x="427946" y="1446662"/>
            <a:ext cx="8297838" cy="5411337"/>
          </a:xfrm>
        </p:spPr>
        <p:txBody>
          <a:bodyPr>
            <a:noAutofit/>
          </a:bodyPr>
          <a:lstStyle/>
          <a:p>
            <a:pPr marL="0" lvl="0" indent="0">
              <a:spcBef>
                <a:spcPts val="0"/>
              </a:spcBef>
            </a:pPr>
            <a:r>
              <a:rPr lang="en-US" sz="2800" dirty="0"/>
              <a:t>Describe how historical and individual trauma contributes to psychological risk using the Indigenist Stress-Coping Model and identify at least two trauma-related effects on functioning.</a:t>
            </a:r>
          </a:p>
          <a:p>
            <a:pPr marL="0" lvl="0" indent="0">
              <a:spcBef>
                <a:spcPts val="0"/>
              </a:spcBef>
            </a:pPr>
            <a:r>
              <a:rPr lang="en-US" sz="2800" dirty="0"/>
              <a:t>Explain the role of Indigenous cultural connectedness and “culture as medicine,” citing three cultural buffers/practices.</a:t>
            </a:r>
          </a:p>
          <a:p>
            <a:pPr marL="0" lvl="0" indent="0">
              <a:spcBef>
                <a:spcPts val="0"/>
              </a:spcBef>
            </a:pPr>
            <a:r>
              <a:rPr lang="en-US" sz="2800" dirty="0"/>
              <a:t>Navigating the space in between in Indigenous psychological care.</a:t>
            </a:r>
          </a:p>
          <a:p>
            <a:pPr marL="0" lvl="0" indent="0">
              <a:spcBef>
                <a:spcPts val="0"/>
              </a:spcBef>
            </a:pPr>
            <a:r>
              <a:rPr lang="en-US" sz="2800" dirty="0"/>
              <a:t>Apply three strategies for incorporating Traditional Indigenous Knowledge into prevention/treatment: Original Instructions, Relational Restoration, Narrative Transformation, and produce one practical example for each.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erson in a field of grass&#10;&#10;AI-generated content may be incorrect.">
            <a:extLst>
              <a:ext uri="{FF2B5EF4-FFF2-40B4-BE49-F238E27FC236}">
                <a16:creationId xmlns:a16="http://schemas.microsoft.com/office/drawing/2014/main" id="{3A3457FF-1AEB-7B43-7B20-80B7BD0F0924}"/>
              </a:ext>
            </a:extLst>
          </p:cNvPr>
          <p:cNvPicPr>
            <a:picLocks noChangeAspect="1"/>
          </p:cNvPicPr>
          <p:nvPr/>
        </p:nvPicPr>
        <p:blipFill>
          <a:blip r:embed="rId3">
            <a:alphaModFix amt="50000"/>
          </a:blip>
          <a:srcRect l="2339" r="16681" b="-1"/>
          <a:stretch>
            <a:fillRect/>
          </a:stretch>
        </p:blipFill>
        <p:spPr>
          <a:xfrm>
            <a:off x="2308" y="10"/>
            <a:ext cx="9141692" cy="6857990"/>
          </a:xfrm>
          <a:prstGeom prst="rect">
            <a:avLst/>
          </a:prstGeom>
        </p:spPr>
      </p:pic>
      <p:sp>
        <p:nvSpPr>
          <p:cNvPr id="3" name="Content Placeholder 2">
            <a:extLst>
              <a:ext uri="{FF2B5EF4-FFF2-40B4-BE49-F238E27FC236}">
                <a16:creationId xmlns:a16="http://schemas.microsoft.com/office/drawing/2014/main" id="{4F0F4AD4-B7A4-43CF-B91B-6A84375F7AE8}"/>
              </a:ext>
            </a:extLst>
          </p:cNvPr>
          <p:cNvSpPr>
            <a:spLocks noGrp="1"/>
          </p:cNvSpPr>
          <p:nvPr>
            <p:ph type="subTitle" idx="1"/>
          </p:nvPr>
        </p:nvSpPr>
        <p:spPr>
          <a:xfrm>
            <a:off x="694893" y="4405199"/>
            <a:ext cx="7751928" cy="2180801"/>
          </a:xfrm>
        </p:spPr>
        <p:txBody>
          <a:bodyPr spcFirstLastPara="1" vert="horz" lIns="68580" tIns="34290" rIns="68580" bIns="34290" rtlCol="0" anchorCtr="0">
            <a:normAutofit fontScale="85000" lnSpcReduction="10000"/>
          </a:bodyPr>
          <a:lstStyle/>
          <a:p>
            <a:pPr marL="285750" indent="0"/>
            <a:r>
              <a:rPr lang="en-US" sz="2900" dirty="0">
                <a:solidFill>
                  <a:schemeClr val="bg1"/>
                </a:solidFill>
              </a:rPr>
              <a:t>Trauma is disconnection</a:t>
            </a:r>
          </a:p>
          <a:p>
            <a:pPr marL="285750" indent="0"/>
            <a:r>
              <a:rPr lang="en-US" sz="2900" dirty="0">
                <a:solidFill>
                  <a:schemeClr val="bg1"/>
                </a:solidFill>
              </a:rPr>
              <a:t>Healing is Sacred Connection</a:t>
            </a:r>
          </a:p>
          <a:p>
            <a:pPr marL="285750" indent="0"/>
            <a:r>
              <a:rPr lang="en-US" sz="2900" dirty="0">
                <a:solidFill>
                  <a:schemeClr val="bg1"/>
                </a:solidFill>
              </a:rPr>
              <a:t>Therefore think of the importance of acknowledgement</a:t>
            </a:r>
          </a:p>
          <a:p>
            <a:pPr marL="171450" lvl="1"/>
            <a:endParaRPr lang="en-US" sz="1100" dirty="0">
              <a:solidFill>
                <a:schemeClr val="bg1"/>
              </a:solidFill>
            </a:endParaRPr>
          </a:p>
          <a:p>
            <a:pPr marL="171450" lvl="1"/>
            <a:r>
              <a:rPr lang="en-US" sz="2600" dirty="0">
                <a:solidFill>
                  <a:schemeClr val="bg1"/>
                </a:solidFill>
              </a:rPr>
              <a:t>Maestro Jerry Tello - traditional healer </a:t>
            </a:r>
          </a:p>
          <a:p>
            <a:pPr marL="342900" lvl="1" indent="-171450">
              <a:buFont typeface="Arial" panose="020B0604020202020204" pitchFamily="34" charset="0"/>
              <a:buChar char="•"/>
            </a:pPr>
            <a:endParaRPr lang="en-US" sz="1100" dirty="0">
              <a:solidFill>
                <a:schemeClr val="bg1"/>
              </a:solidFill>
            </a:endParaRPr>
          </a:p>
          <a:p>
            <a:pPr marL="171450" lvl="1"/>
            <a:r>
              <a:rPr lang="en-US" sz="1100" dirty="0">
                <a:solidFill>
                  <a:schemeClr val="bg1"/>
                </a:solidFill>
              </a:rPr>
              <a:t>Image citation: </a:t>
            </a:r>
            <a:r>
              <a:rPr lang="en-US" sz="1100" dirty="0">
                <a:solidFill>
                  <a:schemeClr val="bg1"/>
                </a:solidFill>
                <a:hlinkClick r:id="rId4">
                  <a:extLst>
                    <a:ext uri="{A12FA001-AC4F-418D-AE19-62706E023703}">
                      <ahyp:hlinkClr xmlns:ahyp="http://schemas.microsoft.com/office/drawing/2018/hyperlinkcolor" val="tx"/>
                    </a:ext>
                  </a:extLst>
                </a:hlinkClick>
              </a:rPr>
              <a:t>https://www.travelsouthdakota.com/Tribes</a:t>
            </a:r>
            <a:endParaRPr lang="en-US" sz="1100" dirty="0">
              <a:solidFill>
                <a:schemeClr val="bg1"/>
              </a:solidFill>
            </a:endParaRPr>
          </a:p>
          <a:p>
            <a:pPr marL="342900" lvl="1" indent="-171450">
              <a:buFont typeface="Arial" panose="020B0604020202020204" pitchFamily="34" charset="0"/>
              <a:buChar char="•"/>
            </a:pPr>
            <a:endParaRPr lang="en-US" sz="1100" dirty="0">
              <a:solidFill>
                <a:schemeClr val="bg1"/>
              </a:solidFill>
            </a:endParaRPr>
          </a:p>
        </p:txBody>
      </p:sp>
      <p:sp>
        <p:nvSpPr>
          <p:cNvPr id="13"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980654" y="4368623"/>
            <a:ext cx="3182692" cy="18288"/>
          </a:xfrm>
          <a:custGeom>
            <a:avLst/>
            <a:gdLst>
              <a:gd name="csX0" fmla="*/ 0 w 3182692"/>
              <a:gd name="csY0" fmla="*/ 0 h 18288"/>
              <a:gd name="csX1" fmla="*/ 636538 w 3182692"/>
              <a:gd name="csY1" fmla="*/ 0 h 18288"/>
              <a:gd name="csX2" fmla="*/ 1273077 w 3182692"/>
              <a:gd name="csY2" fmla="*/ 0 h 18288"/>
              <a:gd name="csX3" fmla="*/ 1909615 w 3182692"/>
              <a:gd name="csY3" fmla="*/ 0 h 18288"/>
              <a:gd name="csX4" fmla="*/ 2482500 w 3182692"/>
              <a:gd name="csY4" fmla="*/ 0 h 18288"/>
              <a:gd name="csX5" fmla="*/ 3182692 w 3182692"/>
              <a:gd name="csY5" fmla="*/ 0 h 18288"/>
              <a:gd name="csX6" fmla="*/ 3182692 w 3182692"/>
              <a:gd name="csY6" fmla="*/ 18288 h 18288"/>
              <a:gd name="csX7" fmla="*/ 2609807 w 3182692"/>
              <a:gd name="csY7" fmla="*/ 18288 h 18288"/>
              <a:gd name="csX8" fmla="*/ 2068750 w 3182692"/>
              <a:gd name="csY8" fmla="*/ 18288 h 18288"/>
              <a:gd name="csX9" fmla="*/ 1432211 w 3182692"/>
              <a:gd name="csY9" fmla="*/ 18288 h 18288"/>
              <a:gd name="csX10" fmla="*/ 859327 w 3182692"/>
              <a:gd name="csY10" fmla="*/ 18288 h 18288"/>
              <a:gd name="csX11" fmla="*/ 0 w 3182692"/>
              <a:gd name="csY11" fmla="*/ 18288 h 18288"/>
              <a:gd name="csX12" fmla="*/ 0 w 3182692"/>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182692" h="18288" fill="none" extrusionOk="0">
                <a:moveTo>
                  <a:pt x="0" y="0"/>
                </a:moveTo>
                <a:cubicBezTo>
                  <a:pt x="253588" y="25878"/>
                  <a:pt x="409323" y="-5359"/>
                  <a:pt x="636538" y="0"/>
                </a:cubicBezTo>
                <a:cubicBezTo>
                  <a:pt x="863753" y="5359"/>
                  <a:pt x="1007727" y="-28"/>
                  <a:pt x="1273077" y="0"/>
                </a:cubicBezTo>
                <a:cubicBezTo>
                  <a:pt x="1538427" y="28"/>
                  <a:pt x="1698640" y="-12775"/>
                  <a:pt x="1909615" y="0"/>
                </a:cubicBezTo>
                <a:cubicBezTo>
                  <a:pt x="2120590" y="12775"/>
                  <a:pt x="2210293" y="-21823"/>
                  <a:pt x="2482500" y="0"/>
                </a:cubicBezTo>
                <a:cubicBezTo>
                  <a:pt x="2754708" y="21823"/>
                  <a:pt x="3004133" y="-28750"/>
                  <a:pt x="3182692" y="0"/>
                </a:cubicBezTo>
                <a:cubicBezTo>
                  <a:pt x="3183134" y="4516"/>
                  <a:pt x="3181865" y="12266"/>
                  <a:pt x="3182692" y="18288"/>
                </a:cubicBezTo>
                <a:cubicBezTo>
                  <a:pt x="2947402" y="22440"/>
                  <a:pt x="2876226" y="27191"/>
                  <a:pt x="2609807" y="18288"/>
                </a:cubicBezTo>
                <a:cubicBezTo>
                  <a:pt x="2343389" y="9385"/>
                  <a:pt x="2326689" y="25579"/>
                  <a:pt x="2068750" y="18288"/>
                </a:cubicBezTo>
                <a:cubicBezTo>
                  <a:pt x="1810811" y="10997"/>
                  <a:pt x="1713836" y="48219"/>
                  <a:pt x="1432211" y="18288"/>
                </a:cubicBezTo>
                <a:cubicBezTo>
                  <a:pt x="1150586" y="-11643"/>
                  <a:pt x="982765" y="3747"/>
                  <a:pt x="859327" y="18288"/>
                </a:cubicBezTo>
                <a:cubicBezTo>
                  <a:pt x="735889" y="32829"/>
                  <a:pt x="254183" y="35231"/>
                  <a:pt x="0" y="18288"/>
                </a:cubicBezTo>
                <a:cubicBezTo>
                  <a:pt x="-306" y="11477"/>
                  <a:pt x="485" y="4355"/>
                  <a:pt x="0" y="0"/>
                </a:cubicBezTo>
                <a:close/>
              </a:path>
              <a:path w="3182692" h="18288" stroke="0" extrusionOk="0">
                <a:moveTo>
                  <a:pt x="0" y="0"/>
                </a:moveTo>
                <a:cubicBezTo>
                  <a:pt x="243108" y="-22426"/>
                  <a:pt x="387854" y="22949"/>
                  <a:pt x="572885" y="0"/>
                </a:cubicBezTo>
                <a:cubicBezTo>
                  <a:pt x="757916" y="-22949"/>
                  <a:pt x="923707" y="6797"/>
                  <a:pt x="1113942" y="0"/>
                </a:cubicBezTo>
                <a:cubicBezTo>
                  <a:pt x="1304177" y="-6797"/>
                  <a:pt x="1495991" y="20627"/>
                  <a:pt x="1686827" y="0"/>
                </a:cubicBezTo>
                <a:cubicBezTo>
                  <a:pt x="1877663" y="-20627"/>
                  <a:pt x="2170182" y="-20672"/>
                  <a:pt x="2323365" y="0"/>
                </a:cubicBezTo>
                <a:cubicBezTo>
                  <a:pt x="2476548" y="20672"/>
                  <a:pt x="2919164" y="6097"/>
                  <a:pt x="3182692" y="0"/>
                </a:cubicBezTo>
                <a:cubicBezTo>
                  <a:pt x="3183269" y="4624"/>
                  <a:pt x="3183511" y="11191"/>
                  <a:pt x="3182692" y="18288"/>
                </a:cubicBezTo>
                <a:cubicBezTo>
                  <a:pt x="3026065" y="-10849"/>
                  <a:pt x="2775006" y="23067"/>
                  <a:pt x="2546154" y="18288"/>
                </a:cubicBezTo>
                <a:cubicBezTo>
                  <a:pt x="2317302" y="13509"/>
                  <a:pt x="2168173" y="-8513"/>
                  <a:pt x="1845961" y="18288"/>
                </a:cubicBezTo>
                <a:cubicBezTo>
                  <a:pt x="1523749" y="45089"/>
                  <a:pt x="1450078" y="-844"/>
                  <a:pt x="1304904" y="18288"/>
                </a:cubicBezTo>
                <a:cubicBezTo>
                  <a:pt x="1159730" y="37420"/>
                  <a:pt x="942635" y="-10021"/>
                  <a:pt x="604711" y="18288"/>
                </a:cubicBezTo>
                <a:cubicBezTo>
                  <a:pt x="266787" y="46597"/>
                  <a:pt x="141927" y="-8395"/>
                  <a:pt x="0" y="18288"/>
                </a:cubicBezTo>
                <a:cubicBezTo>
                  <a:pt x="-171" y="12755"/>
                  <a:pt x="-690" y="793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48601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2000"/>
                                  </p:stCondLst>
                                  <p:iterate type="lt">
                                    <p:tmPct val="1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4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000"/>
                                  </p:stCondLst>
                                  <p:iterate type="lt">
                                    <p:tmPct val="10000"/>
                                  </p:iterate>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400"/>
                                        <p:tgtEl>
                                          <p:spTgt spid="3">
                                            <p:txEl>
                                              <p:pRg st="2" end="2"/>
                                            </p:txEl>
                                          </p:spTgt>
                                        </p:tgtEl>
                                      </p:cBhvr>
                                    </p:animEffect>
                                  </p:childTnLst>
                                </p:cTn>
                              </p:par>
                              <p:par>
                                <p:cTn id="18" presetID="10" presetClass="entr" presetSubtype="0" fill="hold" grpId="0" nodeType="withEffect">
                                  <p:stCondLst>
                                    <p:cond delay="2000"/>
                                  </p:stCondLst>
                                  <p:iterate type="lt">
                                    <p:tmPct val="10000"/>
                                  </p:iterate>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400"/>
                                        <p:tgtEl>
                                          <p:spTgt spid="3">
                                            <p:txEl>
                                              <p:pRg st="4" end="4"/>
                                            </p:txEl>
                                          </p:spTgt>
                                        </p:tgtEl>
                                      </p:cBhvr>
                                    </p:animEffect>
                                  </p:childTnLst>
                                </p:cTn>
                              </p:par>
                              <p:par>
                                <p:cTn id="21" presetID="10" presetClass="entr" presetSubtype="0" fill="hold" grpId="0" nodeType="withEffect">
                                  <p:stCondLst>
                                    <p:cond delay="2000"/>
                                  </p:stCondLst>
                                  <p:iterate type="lt">
                                    <p:tmPct val="10000"/>
                                  </p:iterate>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4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pic>
        <p:nvPicPr>
          <p:cNvPr id="132" name="Google Shape;132;p4"/>
          <p:cNvPicPr preferRelativeResize="0"/>
          <p:nvPr/>
        </p:nvPicPr>
        <p:blipFill rotWithShape="1">
          <a:blip r:embed="rId3">
            <a:alphaModFix/>
          </a:blip>
          <a:srcRect/>
          <a:stretch/>
        </p:blipFill>
        <p:spPr>
          <a:xfrm>
            <a:off x="0" y="297437"/>
            <a:ext cx="9144000" cy="5510319"/>
          </a:xfrm>
          <a:prstGeom prst="rect">
            <a:avLst/>
          </a:prstGeom>
          <a:noFill/>
          <a:ln>
            <a:noFill/>
          </a:ln>
        </p:spPr>
      </p:pic>
      <p:sp>
        <p:nvSpPr>
          <p:cNvPr id="133" name="Google Shape;133;p4"/>
          <p:cNvSpPr txBox="1">
            <a:spLocks noGrp="1"/>
          </p:cNvSpPr>
          <p:nvPr>
            <p:ph type="title"/>
          </p:nvPr>
        </p:nvSpPr>
        <p:spPr>
          <a:xfrm>
            <a:off x="1447800" y="297437"/>
            <a:ext cx="6798734" cy="976964"/>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Calibri"/>
              <a:buNone/>
            </a:pPr>
            <a:r>
              <a:rPr lang="en-US" sz="4000"/>
              <a:t>Indigenist Stress Coping Model</a:t>
            </a:r>
            <a:endParaRPr/>
          </a:p>
        </p:txBody>
      </p:sp>
      <p:sp>
        <p:nvSpPr>
          <p:cNvPr id="134" name="Google Shape;134;p4"/>
          <p:cNvSpPr txBox="1">
            <a:spLocks noGrp="1"/>
          </p:cNvSpPr>
          <p:nvPr>
            <p:ph type="body" idx="1"/>
          </p:nvPr>
        </p:nvSpPr>
        <p:spPr>
          <a:xfrm>
            <a:off x="228600" y="5943600"/>
            <a:ext cx="8763000" cy="74100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8DA9DB"/>
              </a:buClr>
              <a:buSzPts val="1800"/>
              <a:buNone/>
            </a:pPr>
            <a:r>
              <a:rPr lang="en-US" sz="1800"/>
              <a:t>Walters, Karina L, Simoni, Jane M, &amp; Evans-Campbell, Teresa. (2002). Substance Use Among American Indians and Alaska Natives: Incorporating Culture in an "Indigenist" Stress-Coping Paradigm. Public Health Reports (1974), 117(Suppl 1), S104–S117.</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4"/>
        <p:cNvGrpSpPr/>
        <p:nvPr/>
      </p:nvGrpSpPr>
      <p:grpSpPr>
        <a:xfrm>
          <a:off x="0" y="0"/>
          <a:ext cx="0" cy="0"/>
          <a:chOff x="0" y="0"/>
          <a:chExt cx="0" cy="0"/>
        </a:xfrm>
      </p:grpSpPr>
      <p:sp>
        <p:nvSpPr>
          <p:cNvPr id="155" name="Google Shape;155;p7"/>
          <p:cNvSpPr txBox="1">
            <a:spLocks noGrp="1"/>
          </p:cNvSpPr>
          <p:nvPr>
            <p:ph type="title"/>
          </p:nvPr>
        </p:nvSpPr>
        <p:spPr>
          <a:xfrm>
            <a:off x="280416" y="0"/>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3300"/>
              <a:buFont typeface="Calibri"/>
              <a:buNone/>
            </a:pPr>
            <a:r>
              <a:rPr lang="en-US" b="1">
                <a:solidFill>
                  <a:schemeClr val="lt1"/>
                </a:solidFill>
              </a:rPr>
              <a:t>Overview of trauma </a:t>
            </a:r>
            <a:endParaRPr/>
          </a:p>
        </p:txBody>
      </p:sp>
      <p:sp>
        <p:nvSpPr>
          <p:cNvPr id="156" name="Google Shape;156;p7"/>
          <p:cNvSpPr txBox="1">
            <a:spLocks noGrp="1"/>
          </p:cNvSpPr>
          <p:nvPr>
            <p:ph type="body" idx="1"/>
          </p:nvPr>
        </p:nvSpPr>
        <p:spPr>
          <a:xfrm>
            <a:off x="280416" y="1614807"/>
            <a:ext cx="8686800" cy="4862193"/>
          </a:xfrm>
          <a:prstGeom prst="rect">
            <a:avLst/>
          </a:prstGeom>
          <a:solidFill>
            <a:schemeClr val="lt1">
              <a:alpha val="27843"/>
            </a:schemeClr>
          </a:solid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chemeClr val="lt1"/>
              </a:buClr>
              <a:buSzPts val="2100"/>
              <a:buNone/>
            </a:pPr>
            <a:r>
              <a:rPr lang="en-US">
                <a:solidFill>
                  <a:schemeClr val="lt1"/>
                </a:solidFill>
              </a:rPr>
              <a:t>Trauma is “about loss of connection—to ourselves, our families, and the world around us.” Peter Levine</a:t>
            </a:r>
            <a:endParaRPr/>
          </a:p>
          <a:p>
            <a:pPr marL="342900" lvl="1" indent="0" algn="l" rtl="0">
              <a:lnSpc>
                <a:spcPct val="90000"/>
              </a:lnSpc>
              <a:spcBef>
                <a:spcPts val="375"/>
              </a:spcBef>
              <a:spcAft>
                <a:spcPts val="0"/>
              </a:spcAft>
              <a:buClr>
                <a:schemeClr val="dk1"/>
              </a:buClr>
              <a:buSzPts val="1800"/>
              <a:buNone/>
            </a:pPr>
            <a:endParaRPr>
              <a:solidFill>
                <a:schemeClr val="lt1"/>
              </a:solidFill>
            </a:endParaRPr>
          </a:p>
          <a:p>
            <a:pPr marL="342900" lvl="1" indent="0" algn="l" rtl="0">
              <a:lnSpc>
                <a:spcPct val="90000"/>
              </a:lnSpc>
              <a:spcBef>
                <a:spcPts val="375"/>
              </a:spcBef>
              <a:spcAft>
                <a:spcPts val="0"/>
              </a:spcAft>
              <a:buClr>
                <a:schemeClr val="dk1"/>
              </a:buClr>
              <a:buSzPts val="1800"/>
              <a:buNone/>
            </a:pPr>
            <a:endParaRPr>
              <a:solidFill>
                <a:schemeClr val="lt1"/>
              </a:solidFill>
            </a:endParaRPr>
          </a:p>
          <a:p>
            <a:pPr marL="171450" lvl="0" indent="-171450" algn="l" rtl="0">
              <a:lnSpc>
                <a:spcPct val="90000"/>
              </a:lnSpc>
              <a:spcBef>
                <a:spcPts val="750"/>
              </a:spcBef>
              <a:spcAft>
                <a:spcPts val="0"/>
              </a:spcAft>
              <a:buClr>
                <a:schemeClr val="lt1"/>
              </a:buClr>
              <a:buSzPts val="2100"/>
              <a:buChar char="•"/>
            </a:pPr>
            <a:r>
              <a:rPr lang="en-US">
                <a:solidFill>
                  <a:schemeClr val="lt1"/>
                </a:solidFill>
              </a:rPr>
              <a:t>Is an inner injury, lasting rupture or spilt within the self due to difficult or hurtful events </a:t>
            </a:r>
            <a:endParaRPr/>
          </a:p>
          <a:p>
            <a:pPr marL="514350" lvl="1" indent="-171450" algn="l" rtl="0">
              <a:lnSpc>
                <a:spcPct val="90000"/>
              </a:lnSpc>
              <a:spcBef>
                <a:spcPts val="375"/>
              </a:spcBef>
              <a:spcAft>
                <a:spcPts val="0"/>
              </a:spcAft>
              <a:buClr>
                <a:schemeClr val="lt1"/>
              </a:buClr>
              <a:buSzPts val="1800"/>
              <a:buChar char="•"/>
            </a:pPr>
            <a:r>
              <a:rPr lang="en-US">
                <a:solidFill>
                  <a:schemeClr val="lt1"/>
                </a:solidFill>
              </a:rPr>
              <a:t>All trauma is preverbal</a:t>
            </a:r>
            <a:endParaRPr/>
          </a:p>
          <a:p>
            <a:pPr marL="514350" lvl="1" indent="-171450" algn="l" rtl="0">
              <a:lnSpc>
                <a:spcPct val="90000"/>
              </a:lnSpc>
              <a:spcBef>
                <a:spcPts val="375"/>
              </a:spcBef>
              <a:spcAft>
                <a:spcPts val="0"/>
              </a:spcAft>
              <a:buClr>
                <a:schemeClr val="lt1"/>
              </a:buClr>
              <a:buSzPts val="1800"/>
              <a:buChar char="•"/>
            </a:pPr>
            <a:r>
              <a:rPr lang="en-US">
                <a:solidFill>
                  <a:schemeClr val="lt1"/>
                </a:solidFill>
              </a:rPr>
              <a:t>Trauma is embodied (somatic)</a:t>
            </a:r>
            <a:endParaRPr/>
          </a:p>
          <a:p>
            <a:pPr marL="514350" lvl="1" indent="-171450" algn="l" rtl="0">
              <a:lnSpc>
                <a:spcPct val="90000"/>
              </a:lnSpc>
              <a:spcBef>
                <a:spcPts val="375"/>
              </a:spcBef>
              <a:spcAft>
                <a:spcPts val="0"/>
              </a:spcAft>
              <a:buClr>
                <a:schemeClr val="lt1"/>
              </a:buClr>
              <a:buSzPts val="1800"/>
              <a:buChar char="•"/>
            </a:pPr>
            <a:r>
              <a:rPr lang="en-US">
                <a:solidFill>
                  <a:schemeClr val="lt1"/>
                </a:solidFill>
              </a:rPr>
              <a:t>Trauma is a spectrum </a:t>
            </a:r>
            <a:endParaRPr/>
          </a:p>
          <a:p>
            <a:pPr marL="514350" lvl="1" indent="-57150" algn="l" rtl="0">
              <a:lnSpc>
                <a:spcPct val="90000"/>
              </a:lnSpc>
              <a:spcBef>
                <a:spcPts val="375"/>
              </a:spcBef>
              <a:spcAft>
                <a:spcPts val="0"/>
              </a:spcAft>
              <a:buClr>
                <a:schemeClr val="dk1"/>
              </a:buClr>
              <a:buSzPts val="1800"/>
              <a:buNone/>
            </a:pPr>
            <a:endParaRPr>
              <a:solidFill>
                <a:schemeClr val="lt1"/>
              </a:solidFill>
            </a:endParaRPr>
          </a:p>
          <a:p>
            <a:pPr marL="514350" lvl="1" indent="-57150" algn="l" rtl="0">
              <a:lnSpc>
                <a:spcPct val="90000"/>
              </a:lnSpc>
              <a:spcBef>
                <a:spcPts val="375"/>
              </a:spcBef>
              <a:spcAft>
                <a:spcPts val="0"/>
              </a:spcAft>
              <a:buClr>
                <a:schemeClr val="dk1"/>
              </a:buClr>
              <a:buSzPts val="1800"/>
              <a:buNone/>
            </a:pPr>
            <a:endParaRPr>
              <a:solidFill>
                <a:schemeClr val="lt1"/>
              </a:solidFill>
            </a:endParaRPr>
          </a:p>
          <a:p>
            <a:pPr marL="342900" lvl="1" indent="0" algn="l" rtl="0">
              <a:lnSpc>
                <a:spcPct val="90000"/>
              </a:lnSpc>
              <a:spcBef>
                <a:spcPts val="375"/>
              </a:spcBef>
              <a:spcAft>
                <a:spcPts val="0"/>
              </a:spcAft>
              <a:buClr>
                <a:schemeClr val="dk1"/>
              </a:buClr>
              <a:buSzPts val="1800"/>
              <a:buNone/>
            </a:pPr>
            <a:endParaRPr>
              <a:solidFill>
                <a:schemeClr val="lt1"/>
              </a:solidFill>
            </a:endParaRPr>
          </a:p>
          <a:p>
            <a:pPr marL="342900" lvl="1" indent="0" algn="l" rtl="0">
              <a:lnSpc>
                <a:spcPct val="90000"/>
              </a:lnSpc>
              <a:spcBef>
                <a:spcPts val="375"/>
              </a:spcBef>
              <a:spcAft>
                <a:spcPts val="0"/>
              </a:spcAft>
              <a:buClr>
                <a:schemeClr val="dk1"/>
              </a:buClr>
              <a:buSzPts val="1300"/>
              <a:buNone/>
            </a:pPr>
            <a:r>
              <a:rPr lang="en-US" sz="1300"/>
              <a:t>Levine, P. A. (2013). Transforming trauma : awakening the ordinary miracle of healing. Milton H. Erickson Foundation.</a:t>
            </a:r>
            <a:endParaRPr/>
          </a:p>
          <a:p>
            <a:pPr marL="342900" lvl="1" indent="0" algn="l" rtl="0">
              <a:lnSpc>
                <a:spcPct val="90000"/>
              </a:lnSpc>
              <a:spcBef>
                <a:spcPts val="375"/>
              </a:spcBef>
              <a:spcAft>
                <a:spcPts val="0"/>
              </a:spcAft>
              <a:buClr>
                <a:schemeClr val="dk1"/>
              </a:buClr>
              <a:buSzPts val="1300"/>
              <a:buNone/>
            </a:pPr>
            <a:endParaRPr sz="1300"/>
          </a:p>
          <a:p>
            <a:pPr marL="342900" lvl="1" indent="0" algn="l" rtl="0">
              <a:lnSpc>
                <a:spcPct val="90000"/>
              </a:lnSpc>
              <a:spcBef>
                <a:spcPts val="375"/>
              </a:spcBef>
              <a:spcAft>
                <a:spcPts val="0"/>
              </a:spcAft>
              <a:buClr>
                <a:schemeClr val="dk1"/>
              </a:buClr>
              <a:buSzPts val="1300"/>
              <a:buNone/>
            </a:pPr>
            <a:r>
              <a:rPr lang="en-US" sz="1300"/>
              <a:t>Diagnostic and statistical manual of mental disorders : DSM-IV-TR. (4th ed., text revision.). (2000). American Psychiatric Association.</a:t>
            </a:r>
            <a:endParaRPr/>
          </a:p>
          <a:p>
            <a:pPr marL="342900" lvl="1" indent="0" algn="l" rtl="0">
              <a:lnSpc>
                <a:spcPct val="90000"/>
              </a:lnSpc>
              <a:spcBef>
                <a:spcPts val="375"/>
              </a:spcBef>
              <a:spcAft>
                <a:spcPts val="0"/>
              </a:spcAft>
              <a:buClr>
                <a:schemeClr val="dk1"/>
              </a:buClr>
              <a:buSzPts val="1300"/>
              <a:buNone/>
            </a:pPr>
            <a:endParaRPr sz="1300"/>
          </a:p>
          <a:p>
            <a:pPr marL="342900" lvl="1" indent="0" algn="l" rtl="0">
              <a:lnSpc>
                <a:spcPct val="90000"/>
              </a:lnSpc>
              <a:spcBef>
                <a:spcPts val="375"/>
              </a:spcBef>
              <a:spcAft>
                <a:spcPts val="0"/>
              </a:spcAft>
              <a:buClr>
                <a:schemeClr val="dk1"/>
              </a:buClr>
              <a:buSzPts val="1300"/>
              <a:buNone/>
            </a:pPr>
            <a:r>
              <a:rPr lang="en-US" sz="1300"/>
              <a:t>Maté, G., &amp; Maté, D. (2022). </a:t>
            </a:r>
            <a:r>
              <a:rPr lang="en-US" sz="1300" i="1"/>
              <a:t>The myth of normal : trauma, illness, &amp; healing in a toxic culture</a:t>
            </a:r>
            <a:r>
              <a:rPr lang="en-US" sz="1300"/>
              <a:t>. Avery, an imprint of Penguin Random House</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82"/>
        <p:cNvGrpSpPr/>
        <p:nvPr/>
      </p:nvGrpSpPr>
      <p:grpSpPr>
        <a:xfrm>
          <a:off x="0" y="0"/>
          <a:ext cx="0" cy="0"/>
          <a:chOff x="0" y="0"/>
          <a:chExt cx="0" cy="0"/>
        </a:xfrm>
      </p:grpSpPr>
      <p:sp>
        <p:nvSpPr>
          <p:cNvPr id="189" name="Rectangle 188">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3" name="Google Shape;183;p10"/>
          <p:cNvSpPr txBox="1">
            <a:spLocks noGrp="1"/>
          </p:cNvSpPr>
          <p:nvPr>
            <p:ph type="title"/>
          </p:nvPr>
        </p:nvSpPr>
        <p:spPr>
          <a:xfrm>
            <a:off x="4676148" y="568517"/>
            <a:ext cx="3936166" cy="1067209"/>
          </a:xfrm>
          <a:prstGeom prst="rect">
            <a:avLst/>
          </a:prstGeom>
        </p:spPr>
        <p:txBody>
          <a:bodyPr spcFirstLastPara="1" lIns="91425" tIns="45700" rIns="91425" bIns="45700" anchorCtr="0">
            <a:normAutofit/>
          </a:bodyPr>
          <a:lstStyle/>
          <a:p>
            <a:pPr marL="0" lvl="0" indent="0" rtl="0">
              <a:spcBef>
                <a:spcPts val="0"/>
              </a:spcBef>
              <a:spcAft>
                <a:spcPts val="0"/>
              </a:spcAft>
              <a:buClr>
                <a:schemeClr val="lt1"/>
              </a:buClr>
              <a:buSzPts val="3300"/>
              <a:buFont typeface="Calibri"/>
              <a:buNone/>
            </a:pPr>
            <a:r>
              <a:rPr lang="en-US" b="1">
                <a:solidFill>
                  <a:schemeClr val="bg1"/>
                </a:solidFill>
              </a:rPr>
              <a:t>Types of trauma</a:t>
            </a:r>
            <a:endParaRPr lang="en-US">
              <a:solidFill>
                <a:schemeClr val="bg1"/>
              </a:solidFill>
            </a:endParaRPr>
          </a:p>
        </p:txBody>
      </p:sp>
      <p:pic>
        <p:nvPicPr>
          <p:cNvPr id="3" name="Picture 2">
            <a:extLst>
              <a:ext uri="{FF2B5EF4-FFF2-40B4-BE49-F238E27FC236}">
                <a16:creationId xmlns:a16="http://schemas.microsoft.com/office/drawing/2014/main" id="{A63830AE-8A69-FB64-0092-24B1A8DFAC2F}"/>
              </a:ext>
            </a:extLst>
          </p:cNvPr>
          <p:cNvPicPr>
            <a:picLocks noChangeAspect="1"/>
          </p:cNvPicPr>
          <p:nvPr/>
        </p:nvPicPr>
        <p:blipFill>
          <a:blip r:embed="rId3"/>
          <a:srcRect l="20178" r="23645"/>
          <a:stretch>
            <a:fillRect/>
          </a:stretch>
        </p:blipFill>
        <p:spPr>
          <a:xfrm>
            <a:off x="554969" y="1095407"/>
            <a:ext cx="3566210" cy="4754947"/>
          </a:xfrm>
          <a:custGeom>
            <a:avLst/>
            <a:gdLst/>
            <a:ahLst/>
            <a:cxnLst/>
            <a:rect l="l" t="t" r="r" b="b"/>
            <a:pathLst>
              <a:path w="2388070" h="2388070">
                <a:moveTo>
                  <a:pt x="1194035" y="0"/>
                </a:moveTo>
                <a:cubicBezTo>
                  <a:pt x="1853482" y="0"/>
                  <a:pt x="2388070" y="534588"/>
                  <a:pt x="2388070" y="1194035"/>
                </a:cubicBezTo>
                <a:cubicBezTo>
                  <a:pt x="2388070" y="1853482"/>
                  <a:pt x="1853482" y="2388070"/>
                  <a:pt x="1194035" y="2388070"/>
                </a:cubicBezTo>
                <a:cubicBezTo>
                  <a:pt x="534588" y="2388070"/>
                  <a:pt x="0" y="1853482"/>
                  <a:pt x="0" y="1194035"/>
                </a:cubicBezTo>
                <a:cubicBezTo>
                  <a:pt x="0" y="534588"/>
                  <a:pt x="534588" y="0"/>
                  <a:pt x="1194035" y="0"/>
                </a:cubicBezTo>
                <a:close/>
              </a:path>
            </a:pathLst>
          </a:custGeom>
          <a:ln w="28575">
            <a:noFill/>
          </a:ln>
        </p:spPr>
      </p:pic>
      <p:grpSp>
        <p:nvGrpSpPr>
          <p:cNvPr id="191" name="Group 190">
            <a:extLst>
              <a:ext uri="{FF2B5EF4-FFF2-40B4-BE49-F238E27FC236}">
                <a16:creationId xmlns:a16="http://schemas.microsoft.com/office/drawing/2014/main" id="{B894EFA8-F425-4D19-A94B-445388B31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396390" cy="717514"/>
            <a:chOff x="0" y="377893"/>
            <a:chExt cx="1861854" cy="717514"/>
          </a:xfrm>
          <a:solidFill>
            <a:schemeClr val="bg1"/>
          </a:solidFill>
        </p:grpSpPr>
        <p:sp>
          <p:nvSpPr>
            <p:cNvPr id="192" name="Freeform: Shape 191">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93" name="Freeform: Shape 192">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184" name="Google Shape;184;p10"/>
          <p:cNvSpPr txBox="1">
            <a:spLocks noGrp="1"/>
          </p:cNvSpPr>
          <p:nvPr>
            <p:ph type="body" idx="1"/>
          </p:nvPr>
        </p:nvSpPr>
        <p:spPr>
          <a:xfrm>
            <a:off x="4676151" y="1820369"/>
            <a:ext cx="3912879" cy="4351338"/>
          </a:xfrm>
          <a:prstGeom prst="rect">
            <a:avLst/>
          </a:prstGeom>
        </p:spPr>
        <p:txBody>
          <a:bodyPr spcFirstLastPara="1" lIns="91425" tIns="45700" rIns="91425" bIns="45700" anchorCtr="0">
            <a:normAutofit/>
          </a:bodyPr>
          <a:lstStyle/>
          <a:p>
            <a:pPr marL="171450" lvl="0" indent="-172720" rtl="0">
              <a:spcBef>
                <a:spcPts val="0"/>
              </a:spcBef>
              <a:spcAft>
                <a:spcPts val="0"/>
              </a:spcAft>
              <a:buClr>
                <a:schemeClr val="lt1"/>
              </a:buClr>
              <a:buSzPct val="100000"/>
              <a:buChar char="•"/>
            </a:pPr>
            <a:r>
              <a:rPr lang="en-US">
                <a:solidFill>
                  <a:schemeClr val="bg1"/>
                </a:solidFill>
              </a:rPr>
              <a:t>Acute trauma</a:t>
            </a:r>
          </a:p>
          <a:p>
            <a:pPr marL="171450" lvl="0" indent="-172720" rtl="0">
              <a:spcBef>
                <a:spcPts val="750"/>
              </a:spcBef>
              <a:spcAft>
                <a:spcPts val="0"/>
              </a:spcAft>
              <a:buClr>
                <a:schemeClr val="lt1"/>
              </a:buClr>
              <a:buSzPct val="100000"/>
              <a:buChar char="•"/>
            </a:pPr>
            <a:r>
              <a:rPr lang="en-US">
                <a:solidFill>
                  <a:schemeClr val="bg1"/>
                </a:solidFill>
              </a:rPr>
              <a:t>Repetitive trauma</a:t>
            </a:r>
          </a:p>
          <a:p>
            <a:pPr marL="171450" lvl="0" indent="-172720" rtl="0">
              <a:spcBef>
                <a:spcPts val="750"/>
              </a:spcBef>
              <a:spcAft>
                <a:spcPts val="0"/>
              </a:spcAft>
              <a:buClr>
                <a:schemeClr val="lt1"/>
              </a:buClr>
              <a:buSzPct val="100000"/>
              <a:buChar char="•"/>
            </a:pPr>
            <a:r>
              <a:rPr lang="en-US">
                <a:solidFill>
                  <a:schemeClr val="bg1"/>
                </a:solidFill>
              </a:rPr>
              <a:t>Complex trauma</a:t>
            </a:r>
          </a:p>
          <a:p>
            <a:pPr marL="171450" lvl="0" indent="-172720" rtl="0">
              <a:spcBef>
                <a:spcPts val="750"/>
              </a:spcBef>
              <a:spcAft>
                <a:spcPts val="0"/>
              </a:spcAft>
              <a:buClr>
                <a:schemeClr val="lt1"/>
              </a:buClr>
              <a:buSzPct val="100000"/>
              <a:buChar char="•"/>
            </a:pPr>
            <a:r>
              <a:rPr lang="en-US">
                <a:solidFill>
                  <a:schemeClr val="bg1"/>
                </a:solidFill>
              </a:rPr>
              <a:t>Developmental trauma</a:t>
            </a:r>
          </a:p>
          <a:p>
            <a:pPr marL="171450" lvl="0" indent="-172720" rtl="0">
              <a:spcBef>
                <a:spcPts val="750"/>
              </a:spcBef>
              <a:spcAft>
                <a:spcPts val="0"/>
              </a:spcAft>
              <a:buClr>
                <a:schemeClr val="lt1"/>
              </a:buClr>
              <a:buSzPct val="100000"/>
              <a:buChar char="•"/>
            </a:pPr>
            <a:r>
              <a:rPr lang="en-US">
                <a:solidFill>
                  <a:schemeClr val="bg1"/>
                </a:solidFill>
              </a:rPr>
              <a:t>Vicarious trauma</a:t>
            </a:r>
          </a:p>
          <a:p>
            <a:pPr marL="171450" lvl="0" indent="-172720" rtl="0">
              <a:spcBef>
                <a:spcPts val="750"/>
              </a:spcBef>
              <a:spcAft>
                <a:spcPts val="0"/>
              </a:spcAft>
              <a:buClr>
                <a:schemeClr val="lt1"/>
              </a:buClr>
              <a:buSzPct val="100000"/>
              <a:buChar char="•"/>
            </a:pPr>
            <a:r>
              <a:rPr lang="en-US">
                <a:solidFill>
                  <a:schemeClr val="bg1"/>
                </a:solidFill>
              </a:rPr>
              <a:t>Cultural, Historical and/or Intergenerational trauma</a:t>
            </a:r>
          </a:p>
        </p:txBody>
      </p:sp>
      <p:grpSp>
        <p:nvGrpSpPr>
          <p:cNvPr id="195" name="Graphic 185">
            <a:extLst>
              <a:ext uri="{FF2B5EF4-FFF2-40B4-BE49-F238E27FC236}">
                <a16:creationId xmlns:a16="http://schemas.microsoft.com/office/drawing/2014/main" id="{582A903B-6B78-4F0A-B7C9-3D80499020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21453" y="5987064"/>
            <a:ext cx="790849" cy="469689"/>
            <a:chOff x="9841624" y="4115729"/>
            <a:chExt cx="602169" cy="268223"/>
          </a:xfrm>
          <a:solidFill>
            <a:schemeClr val="bg1"/>
          </a:solidFill>
        </p:grpSpPr>
        <p:sp>
          <p:nvSpPr>
            <p:cNvPr id="196" name="Freeform: Shape 195">
              <a:extLst>
                <a:ext uri="{FF2B5EF4-FFF2-40B4-BE49-F238E27FC236}">
                  <a16:creationId xmlns:a16="http://schemas.microsoft.com/office/drawing/2014/main" id="{D510EA93-8F64-42C8-A630-D449506E95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06CB53FC-E4DA-4001-928B-9998A85EA5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D210B969-4FDF-4AAC-9397-63D543495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570B3EF0-84EA-4F47-86A3-1EA1F644A4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259369A8-EF57-42A1-8EC8-F6A9F92A3A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12"/>
          <p:cNvSpPr txBox="1">
            <a:spLocks noGrp="1"/>
          </p:cNvSpPr>
          <p:nvPr>
            <p:ph type="title"/>
          </p:nvPr>
        </p:nvSpPr>
        <p:spPr>
          <a:xfrm>
            <a:off x="629840" y="457200"/>
            <a:ext cx="7371159" cy="16002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4000" b="1"/>
              <a:t>Source of the wound </a:t>
            </a:r>
            <a:br>
              <a:rPr lang="en-US"/>
            </a:br>
            <a:br>
              <a:rPr lang="en-US"/>
            </a:br>
            <a:br>
              <a:rPr lang="en-US"/>
            </a:br>
            <a:endParaRPr/>
          </a:p>
        </p:txBody>
      </p:sp>
      <p:sp>
        <p:nvSpPr>
          <p:cNvPr id="199" name="Google Shape;199;p12"/>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200"/>
              <a:buNone/>
            </a:pPr>
            <a:endParaRPr dirty="0"/>
          </a:p>
        </p:txBody>
      </p:sp>
      <p:pic>
        <p:nvPicPr>
          <p:cNvPr id="2" name="Online Media 1" title="Source of the Wound">
            <a:hlinkClick r:id="" action="ppaction://media"/>
            <a:extLst>
              <a:ext uri="{FF2B5EF4-FFF2-40B4-BE49-F238E27FC236}">
                <a16:creationId xmlns:a16="http://schemas.microsoft.com/office/drawing/2014/main" id="{5256737F-8E6B-3D78-5F76-A1389FC021D2}"/>
              </a:ext>
            </a:extLst>
          </p:cNvPr>
          <p:cNvPicPr>
            <a:picLocks noRot="1" noChangeAspect="1"/>
          </p:cNvPicPr>
          <p:nvPr>
            <a:videoFile r:link="rId1"/>
          </p:nvPr>
        </p:nvPicPr>
        <p:blipFill>
          <a:blip r:embed="rId4"/>
          <a:stretch>
            <a:fillRect/>
          </a:stretch>
        </p:blipFill>
        <p:spPr>
          <a:xfrm>
            <a:off x="0" y="1695450"/>
            <a:ext cx="9144000" cy="51625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mt="74000"/>
          </a:blip>
          <a:stretch>
            <a:fillRect/>
          </a:stretch>
        </a:blipFill>
        <a:effectLst/>
      </p:bgPr>
    </p:bg>
    <p:spTree>
      <p:nvGrpSpPr>
        <p:cNvPr id="1" name="Shape 214"/>
        <p:cNvGrpSpPr/>
        <p:nvPr/>
      </p:nvGrpSpPr>
      <p:grpSpPr>
        <a:xfrm>
          <a:off x="0" y="0"/>
          <a:ext cx="0" cy="0"/>
          <a:chOff x="0" y="0"/>
          <a:chExt cx="0" cy="0"/>
        </a:xfrm>
      </p:grpSpPr>
      <p:sp>
        <p:nvSpPr>
          <p:cNvPr id="215" name="Google Shape;215;p14"/>
          <p:cNvSpPr txBox="1">
            <a:spLocks noGrp="1"/>
          </p:cNvSpPr>
          <p:nvPr>
            <p:ph type="title"/>
          </p:nvPr>
        </p:nvSpPr>
        <p:spPr>
          <a:xfrm>
            <a:off x="1181100" y="304800"/>
            <a:ext cx="6781800" cy="74949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5400"/>
              <a:buFont typeface="Calibri"/>
              <a:buNone/>
            </a:pPr>
            <a:r>
              <a:rPr lang="en-US" sz="5400"/>
              <a:t>Ancestral Memory</a:t>
            </a:r>
            <a:endParaRPr/>
          </a:p>
        </p:txBody>
      </p:sp>
      <p:sp>
        <p:nvSpPr>
          <p:cNvPr id="216" name="Google Shape;216;p14"/>
          <p:cNvSpPr txBox="1">
            <a:spLocks noGrp="1"/>
          </p:cNvSpPr>
          <p:nvPr>
            <p:ph type="body" idx="1"/>
          </p:nvPr>
        </p:nvSpPr>
        <p:spPr>
          <a:xfrm>
            <a:off x="0" y="4724400"/>
            <a:ext cx="9144000" cy="2389296"/>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800"/>
              <a:buNone/>
            </a:pPr>
            <a:r>
              <a:rPr lang="en-US" sz="2800" b="1"/>
              <a:t>“The memories of our ancestors are passed down on our blood”</a:t>
            </a:r>
            <a:endParaRPr/>
          </a:p>
          <a:p>
            <a:pPr marL="0" lvl="0" indent="0" algn="ctr" rtl="0">
              <a:lnSpc>
                <a:spcPct val="90000"/>
              </a:lnSpc>
              <a:spcBef>
                <a:spcPts val="750"/>
              </a:spcBef>
              <a:spcAft>
                <a:spcPts val="0"/>
              </a:spcAft>
              <a:buClr>
                <a:schemeClr val="dk1"/>
              </a:buClr>
              <a:buSzPts val="2800"/>
              <a:buNone/>
            </a:pPr>
            <a:r>
              <a:rPr lang="en-US" sz="2800" b="1"/>
              <a:t>Little Joe Gomez</a:t>
            </a:r>
            <a:endParaRPr sz="2800"/>
          </a:p>
          <a:p>
            <a:pPr marL="0" lvl="0" indent="0" algn="l" rtl="0">
              <a:lnSpc>
                <a:spcPct val="90000"/>
              </a:lnSpc>
              <a:spcBef>
                <a:spcPts val="750"/>
              </a:spcBef>
              <a:spcAft>
                <a:spcPts val="0"/>
              </a:spcAft>
              <a:buClr>
                <a:schemeClr val="dk1"/>
              </a:buClr>
              <a:buSzPts val="1800"/>
              <a:buNone/>
            </a:pPr>
            <a:r>
              <a:rPr lang="en-US" sz="1800"/>
              <a:t>Hamby, Sherry, Elm, Jessica H L, Howell, Kathryn H, &amp; Merrick, Melissa T. (2021). Recognizing the cumulative burden of childhood adversities transforms science and practice for trauma and resilience. The American Psychologist, 76(2), 230–242. https://doi.org/10.1037/amp0000763</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1"/>
        <p:cNvGrpSpPr/>
        <p:nvPr/>
      </p:nvGrpSpPr>
      <p:grpSpPr>
        <a:xfrm>
          <a:off x="0" y="0"/>
          <a:ext cx="0" cy="0"/>
          <a:chOff x="0" y="0"/>
          <a:chExt cx="0" cy="0"/>
        </a:xfrm>
      </p:grpSpPr>
      <p:sp>
        <p:nvSpPr>
          <p:cNvPr id="222" name="Google Shape;222;p15"/>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3" name="Google Shape;223;p15"/>
          <p:cNvSpPr txBox="1">
            <a:spLocks noGrp="1"/>
          </p:cNvSpPr>
          <p:nvPr>
            <p:ph type="title"/>
          </p:nvPr>
        </p:nvSpPr>
        <p:spPr>
          <a:xfrm>
            <a:off x="480060" y="325369"/>
            <a:ext cx="3276451"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300"/>
              <a:buFont typeface="Calibri"/>
              <a:buNone/>
            </a:pPr>
            <a:r>
              <a:rPr lang="en-US" sz="4300"/>
              <a:t>Impact of Historical Trauma</a:t>
            </a:r>
            <a:endParaRPr/>
          </a:p>
        </p:txBody>
      </p:sp>
      <p:sp>
        <p:nvSpPr>
          <p:cNvPr id="224" name="Google Shape;224;p15"/>
          <p:cNvSpPr/>
          <p:nvPr/>
        </p:nvSpPr>
        <p:spPr>
          <a:xfrm>
            <a:off x="480060" y="2586994"/>
            <a:ext cx="2606040" cy="18288"/>
          </a:xfrm>
          <a:custGeom>
            <a:avLst/>
            <a:gdLst/>
            <a:ahLst/>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5" name="Google Shape;225;p15"/>
          <p:cNvSpPr txBox="1">
            <a:spLocks noGrp="1"/>
          </p:cNvSpPr>
          <p:nvPr>
            <p:ph type="body" idx="1"/>
          </p:nvPr>
        </p:nvSpPr>
        <p:spPr>
          <a:xfrm>
            <a:off x="400543" y="3689724"/>
            <a:ext cx="3182691" cy="2242412"/>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1800"/>
              <a:buChar char="•"/>
            </a:pPr>
            <a:r>
              <a:rPr lang="en-US" sz="1800" dirty="0"/>
              <a:t>Disruption in our ability to fulfill our original instructions</a:t>
            </a:r>
            <a:endParaRPr dirty="0"/>
          </a:p>
          <a:p>
            <a:pPr marL="171450" lvl="0" indent="-171450" algn="l" rtl="0">
              <a:lnSpc>
                <a:spcPct val="90000"/>
              </a:lnSpc>
              <a:spcBef>
                <a:spcPts val="750"/>
              </a:spcBef>
              <a:spcAft>
                <a:spcPts val="0"/>
              </a:spcAft>
              <a:buClr>
                <a:schemeClr val="dk1"/>
              </a:buClr>
              <a:buSzPts val="1800"/>
              <a:buChar char="•"/>
            </a:pPr>
            <a:r>
              <a:rPr lang="en-US" sz="1800" dirty="0"/>
              <a:t>Disruption in our relational ways of being </a:t>
            </a:r>
            <a:endParaRPr dirty="0"/>
          </a:p>
          <a:p>
            <a:pPr marL="171450" lvl="0" indent="-171450" algn="l" rtl="0">
              <a:lnSpc>
                <a:spcPct val="90000"/>
              </a:lnSpc>
              <a:spcBef>
                <a:spcPts val="750"/>
              </a:spcBef>
              <a:spcAft>
                <a:spcPts val="0"/>
              </a:spcAft>
              <a:buClr>
                <a:schemeClr val="dk1"/>
              </a:buClr>
              <a:buSzPts val="1800"/>
              <a:buChar char="•"/>
            </a:pPr>
            <a:r>
              <a:rPr lang="en-US" sz="1800" dirty="0"/>
              <a:t>Disruption in how we narrate/story our lives </a:t>
            </a:r>
            <a:endParaRPr dirty="0"/>
          </a:p>
        </p:txBody>
      </p:sp>
      <p:pic>
        <p:nvPicPr>
          <p:cNvPr id="226" name="Google Shape;226;p15" descr="Wildflowers | Plumas County California"/>
          <p:cNvPicPr preferRelativeResize="0"/>
          <p:nvPr/>
        </p:nvPicPr>
        <p:blipFill rotWithShape="1">
          <a:blip r:embed="rId3">
            <a:alphaModFix/>
          </a:blip>
          <a:srcRect l="11472" r="55427"/>
          <a:stretch/>
        </p:blipFill>
        <p:spPr>
          <a:xfrm>
            <a:off x="3983776" y="10"/>
            <a:ext cx="5159081"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1"/>
        <p:cNvGrpSpPr/>
        <p:nvPr/>
      </p:nvGrpSpPr>
      <p:grpSpPr>
        <a:xfrm>
          <a:off x="0" y="0"/>
          <a:ext cx="0" cy="0"/>
          <a:chOff x="0" y="0"/>
          <a:chExt cx="0" cy="0"/>
        </a:xfrm>
      </p:grpSpPr>
      <p:sp>
        <p:nvSpPr>
          <p:cNvPr id="232" name="Google Shape;232;p16"/>
          <p:cNvSpPr txBox="1">
            <a:spLocks noGrp="1"/>
          </p:cNvSpPr>
          <p:nvPr>
            <p:ph type="title"/>
          </p:nvPr>
        </p:nvSpPr>
        <p:spPr>
          <a:xfrm>
            <a:off x="628650" y="5715000"/>
            <a:ext cx="7886700"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300"/>
              <a:buFont typeface="Calibri"/>
              <a:buNone/>
            </a:pPr>
            <a:r>
              <a:rPr lang="en-US" b="1" dirty="0"/>
              <a:t>Our bodies are designed to remember danger</a:t>
            </a:r>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7"/>
        <p:cNvGrpSpPr/>
        <p:nvPr/>
      </p:nvGrpSpPr>
      <p:grpSpPr>
        <a:xfrm>
          <a:off x="0" y="0"/>
          <a:ext cx="0" cy="0"/>
          <a:chOff x="0" y="0"/>
          <a:chExt cx="0" cy="0"/>
        </a:xfrm>
      </p:grpSpPr>
      <p:sp>
        <p:nvSpPr>
          <p:cNvPr id="238" name="Google Shape;238;p17"/>
          <p:cNvSpPr txBox="1"/>
          <p:nvPr/>
        </p:nvSpPr>
        <p:spPr>
          <a:xfrm>
            <a:off x="0" y="5441050"/>
            <a:ext cx="9144000" cy="1384995"/>
          </a:xfrm>
          <a:prstGeom prst="rect">
            <a:avLst/>
          </a:prstGeom>
          <a:solidFill>
            <a:srgbClr val="FFD966"/>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dirty="0">
                <a:solidFill>
                  <a:schemeClr val="dk1"/>
                </a:solidFill>
                <a:latin typeface="Calibri"/>
                <a:ea typeface="Calibri"/>
                <a:cs typeface="Calibri"/>
                <a:sym typeface="Calibri"/>
              </a:rPr>
              <a:t>ANCIENT SURVIVAL RESPONSES </a:t>
            </a:r>
            <a:endParaRPr dirty="0"/>
          </a:p>
          <a:p>
            <a:pPr marL="0" marR="0" lvl="0" indent="0" algn="ctr" rtl="0">
              <a:spcBef>
                <a:spcPts val="0"/>
              </a:spcBef>
              <a:spcAft>
                <a:spcPts val="0"/>
              </a:spcAft>
              <a:buNone/>
            </a:pPr>
            <a:r>
              <a:rPr lang="en-US" sz="2400" b="1" dirty="0">
                <a:solidFill>
                  <a:schemeClr val="dk1"/>
                </a:solidFill>
                <a:latin typeface="Calibri"/>
                <a:ea typeface="Calibri"/>
                <a:cs typeface="Calibri"/>
                <a:sym typeface="Calibri"/>
              </a:rPr>
              <a:t>TO LIFE THREATENING CIRCUMSTANCES</a:t>
            </a:r>
            <a:endParaRPr dirty="0"/>
          </a:p>
          <a:p>
            <a:pPr marL="0" marR="0" lvl="0" indent="0" algn="l" rtl="0">
              <a:spcBef>
                <a:spcPts val="0"/>
              </a:spcBef>
              <a:spcAft>
                <a:spcPts val="0"/>
              </a:spcAft>
              <a:buNone/>
            </a:pPr>
            <a:r>
              <a:rPr lang="en-US" sz="1200" dirty="0">
                <a:solidFill>
                  <a:schemeClr val="dk1"/>
                </a:solidFill>
                <a:latin typeface="Calibri"/>
                <a:ea typeface="Calibri"/>
                <a:cs typeface="Calibri"/>
                <a:sym typeface="Calibri"/>
              </a:rPr>
              <a:t>Bracha, H. (2004). Freeze, flight, fight, fright, faint: Adaptationist perspectives on the acute stress response system. </a:t>
            </a:r>
            <a:r>
              <a:rPr lang="en-US" sz="1200" i="1" dirty="0">
                <a:solidFill>
                  <a:schemeClr val="dk1"/>
                </a:solidFill>
                <a:latin typeface="Calibri"/>
                <a:ea typeface="Calibri"/>
                <a:cs typeface="Calibri"/>
                <a:sym typeface="Calibri"/>
              </a:rPr>
              <a:t>CNS Spectrums,</a:t>
            </a:r>
            <a:r>
              <a:rPr lang="en-US" sz="1200" dirty="0">
                <a:solidFill>
                  <a:schemeClr val="dk1"/>
                </a:solidFill>
                <a:latin typeface="Calibri"/>
                <a:ea typeface="Calibri"/>
                <a:cs typeface="Calibri"/>
                <a:sym typeface="Calibri"/>
              </a:rPr>
              <a:t> </a:t>
            </a:r>
            <a:r>
              <a:rPr lang="en-US" sz="1200" i="1" dirty="0">
                <a:solidFill>
                  <a:schemeClr val="dk1"/>
                </a:solidFill>
                <a:latin typeface="Calibri"/>
                <a:ea typeface="Calibri"/>
                <a:cs typeface="Calibri"/>
                <a:sym typeface="Calibri"/>
              </a:rPr>
              <a:t>9</a:t>
            </a:r>
            <a:r>
              <a:rPr lang="en-US" sz="1200" dirty="0">
                <a:solidFill>
                  <a:schemeClr val="dk1"/>
                </a:solidFill>
                <a:latin typeface="Calibri"/>
                <a:ea typeface="Calibri"/>
                <a:cs typeface="Calibri"/>
                <a:sym typeface="Calibri"/>
              </a:rPr>
              <a:t>(9), 679-685.</a:t>
            </a:r>
            <a:endParaRPr dirty="0"/>
          </a:p>
          <a:p>
            <a:pPr marL="0" marR="0" lvl="0" indent="0" algn="l" rtl="0">
              <a:spcBef>
                <a:spcPts val="0"/>
              </a:spcBef>
              <a:spcAft>
                <a:spcPts val="0"/>
              </a:spcAft>
              <a:buNone/>
            </a:pPr>
            <a:r>
              <a:rPr lang="en-US" sz="1200" dirty="0">
                <a:solidFill>
                  <a:schemeClr val="dk1"/>
                </a:solidFill>
                <a:latin typeface="Calibri"/>
                <a:ea typeface="Calibri"/>
                <a:cs typeface="Calibri"/>
                <a:sym typeface="Calibri"/>
              </a:rPr>
              <a:t>Stanton, S. (2016), "Intuition: A Silver Lining for Clinicians with Complex Trauma". Dissertations. https://surface.syr.edu/etd/615 </a:t>
            </a: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20"/>
          <p:cNvSpPr/>
          <p:nvPr/>
        </p:nvSpPr>
        <p:spPr>
          <a:xfrm>
            <a:off x="0" y="1"/>
            <a:ext cx="9143771"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0" name="Google Shape;260;p20"/>
          <p:cNvSpPr/>
          <p:nvPr/>
        </p:nvSpPr>
        <p:spPr>
          <a:xfrm>
            <a:off x="228" y="0"/>
            <a:ext cx="9143772"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800">
              <a:solidFill>
                <a:schemeClr val="lt1"/>
              </a:solidFill>
              <a:latin typeface="Calibri"/>
              <a:ea typeface="Calibri"/>
              <a:cs typeface="Calibri"/>
              <a:sym typeface="Calibri"/>
            </a:endParaRPr>
          </a:p>
        </p:txBody>
      </p:sp>
      <p:grpSp>
        <p:nvGrpSpPr>
          <p:cNvPr id="261" name="Google Shape;261;p20"/>
          <p:cNvGrpSpPr/>
          <p:nvPr/>
        </p:nvGrpSpPr>
        <p:grpSpPr>
          <a:xfrm>
            <a:off x="-16397" y="508838"/>
            <a:ext cx="3913467" cy="6239661"/>
            <a:chOff x="-19221" y="251144"/>
            <a:chExt cx="5217958" cy="6239661"/>
          </a:xfrm>
        </p:grpSpPr>
        <p:sp>
          <p:nvSpPr>
            <p:cNvPr id="262" name="Google Shape;262;p20"/>
            <p:cNvSpPr/>
            <p:nvPr/>
          </p:nvSpPr>
          <p:spPr>
            <a:xfrm>
              <a:off x="-19221" y="251144"/>
              <a:ext cx="5187198" cy="6239661"/>
            </a:xfrm>
            <a:custGeom>
              <a:avLst/>
              <a:gdLst/>
              <a:ahLst/>
              <a:cxnLst/>
              <a:rect l="l" t="t" r="r" b="b"/>
              <a:pathLst>
                <a:path w="5187198" h="6239661" extrusionOk="0">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3" name="Google Shape;263;p20"/>
            <p:cNvSpPr/>
            <p:nvPr/>
          </p:nvSpPr>
          <p:spPr>
            <a:xfrm>
              <a:off x="-19220" y="297400"/>
              <a:ext cx="5215811" cy="6107388"/>
            </a:xfrm>
            <a:custGeom>
              <a:avLst/>
              <a:gdLst/>
              <a:ahLst/>
              <a:cxnLst/>
              <a:rect l="l" t="t" r="r" b="b"/>
              <a:pathLst>
                <a:path w="5215811" h="6107388" extrusionOk="0">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4" name="Google Shape;264;p20"/>
            <p:cNvSpPr/>
            <p:nvPr/>
          </p:nvSpPr>
          <p:spPr>
            <a:xfrm>
              <a:off x="-19221" y="319367"/>
              <a:ext cx="5217956" cy="6100079"/>
            </a:xfrm>
            <a:custGeom>
              <a:avLst/>
              <a:gdLst/>
              <a:ahLst/>
              <a:cxnLst/>
              <a:rect l="l" t="t" r="r" b="b"/>
              <a:pathLst>
                <a:path w="5217956" h="6100079" extrusionOk="0">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65" name="Google Shape;265;p20"/>
            <p:cNvSpPr/>
            <p:nvPr/>
          </p:nvSpPr>
          <p:spPr>
            <a:xfrm>
              <a:off x="-19220" y="319367"/>
              <a:ext cx="5217957" cy="6100079"/>
            </a:xfrm>
            <a:custGeom>
              <a:avLst/>
              <a:gdLst/>
              <a:ahLst/>
              <a:cxnLst/>
              <a:rect l="l" t="t" r="r" b="b"/>
              <a:pathLst>
                <a:path w="5217957" h="6100079" extrusionOk="0">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0">
                  <a:srgbClr val="FFFFFF">
                    <a:alpha val="9803"/>
                  </a:srgbClr>
                </a:gs>
                <a:gs pos="2000">
                  <a:srgbClr val="FFFFFF">
                    <a:alpha val="9803"/>
                  </a:srgbClr>
                </a:gs>
                <a:gs pos="16000">
                  <a:srgbClr val="70AD47">
                    <a:alpha val="9803"/>
                  </a:srgbClr>
                </a:gs>
                <a:gs pos="85000">
                  <a:srgbClr val="4472C4">
                    <a:alpha val="9803"/>
                  </a:srgbClr>
                </a:gs>
                <a:gs pos="100000">
                  <a:srgbClr val="FFFFFF">
                    <a:alpha val="9803"/>
                  </a:srgbClr>
                </a:gs>
              </a:gsLst>
              <a:lin ang="120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sp>
        <p:nvSpPr>
          <p:cNvPr id="266" name="Google Shape;266;p20"/>
          <p:cNvSpPr txBox="1">
            <a:spLocks noGrp="1"/>
          </p:cNvSpPr>
          <p:nvPr>
            <p:ph type="title"/>
          </p:nvPr>
        </p:nvSpPr>
        <p:spPr>
          <a:xfrm>
            <a:off x="480060" y="1243013"/>
            <a:ext cx="2891790" cy="437197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3100"/>
              <a:buFont typeface="Calibri"/>
              <a:buNone/>
            </a:pPr>
            <a:r>
              <a:rPr lang="en-US" sz="3100">
                <a:solidFill>
                  <a:schemeClr val="dk2"/>
                </a:solidFill>
              </a:rPr>
              <a:t>ACES Study</a:t>
            </a:r>
            <a:endParaRPr/>
          </a:p>
        </p:txBody>
      </p:sp>
      <p:sp>
        <p:nvSpPr>
          <p:cNvPr id="267" name="Google Shape;267;p20"/>
          <p:cNvSpPr txBox="1">
            <a:spLocks noGrp="1"/>
          </p:cNvSpPr>
          <p:nvPr>
            <p:ph type="body" idx="1"/>
          </p:nvPr>
        </p:nvSpPr>
        <p:spPr>
          <a:xfrm>
            <a:off x="4629150" y="804672"/>
            <a:ext cx="3915918" cy="523036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2"/>
              </a:buClr>
              <a:buSzPts val="1600"/>
              <a:buNone/>
            </a:pPr>
            <a:r>
              <a:rPr lang="en-US" sz="1600">
                <a:solidFill>
                  <a:schemeClr val="dk2"/>
                </a:solidFill>
              </a:rPr>
              <a:t>The Division of Violence Prevention at the Centers for Disease Control and Prevention (CDC), in partnership with Kaiser Permanente, conducted a landmark ACE study from 1995 to 1997 with more than 17,000 participants. </a:t>
            </a:r>
            <a:endParaRPr/>
          </a:p>
          <a:p>
            <a:pPr marL="514350" lvl="1" indent="-171450" algn="l" rtl="0">
              <a:lnSpc>
                <a:spcPct val="90000"/>
              </a:lnSpc>
              <a:spcBef>
                <a:spcPts val="375"/>
              </a:spcBef>
              <a:spcAft>
                <a:spcPts val="0"/>
              </a:spcAft>
              <a:buClr>
                <a:schemeClr val="dk2"/>
              </a:buClr>
              <a:buSzPts val="1600"/>
              <a:buChar char="•"/>
            </a:pPr>
            <a:r>
              <a:rPr lang="en-US" sz="1600">
                <a:solidFill>
                  <a:schemeClr val="dk2"/>
                </a:solidFill>
              </a:rPr>
              <a:t>28% of study participants reported physical abuse and 21% reported sexual abuse</a:t>
            </a:r>
            <a:endParaRPr/>
          </a:p>
          <a:p>
            <a:pPr marL="514350" lvl="1" indent="-171450" algn="l" rtl="0">
              <a:lnSpc>
                <a:spcPct val="90000"/>
              </a:lnSpc>
              <a:spcBef>
                <a:spcPts val="375"/>
              </a:spcBef>
              <a:spcAft>
                <a:spcPts val="0"/>
              </a:spcAft>
              <a:buClr>
                <a:schemeClr val="dk2"/>
              </a:buClr>
              <a:buSzPts val="1600"/>
              <a:buChar char="•"/>
            </a:pPr>
            <a:r>
              <a:rPr lang="en-US" sz="1600">
                <a:solidFill>
                  <a:schemeClr val="dk2"/>
                </a:solidFill>
              </a:rPr>
              <a:t>Almost 40% of the Kaiser sample reported two or more ACEs and 12.5% experienced four or more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4"/>
        <p:cNvGrpSpPr/>
        <p:nvPr/>
      </p:nvGrpSpPr>
      <p:grpSpPr>
        <a:xfrm>
          <a:off x="0" y="0"/>
          <a:ext cx="0" cy="0"/>
          <a:chOff x="0" y="0"/>
          <a:chExt cx="0" cy="0"/>
        </a:xfrm>
      </p:grpSpPr>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9"/>
        <p:cNvGrpSpPr/>
        <p:nvPr/>
      </p:nvGrpSpPr>
      <p:grpSpPr>
        <a:xfrm>
          <a:off x="0" y="0"/>
          <a:ext cx="0" cy="0"/>
          <a:chOff x="0" y="0"/>
          <a:chExt cx="0" cy="0"/>
        </a:xfrm>
      </p:grpSpPr>
      <p:sp>
        <p:nvSpPr>
          <p:cNvPr id="350" name="Google Shape;350;p29"/>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1" name="Google Shape;351;p29"/>
          <p:cNvSpPr txBox="1">
            <a:spLocks noGrp="1"/>
          </p:cNvSpPr>
          <p:nvPr>
            <p:ph type="title"/>
          </p:nvPr>
        </p:nvSpPr>
        <p:spPr>
          <a:xfrm>
            <a:off x="480060" y="325369"/>
            <a:ext cx="3276451"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700"/>
              <a:buFont typeface="Calibri"/>
              <a:buNone/>
            </a:pPr>
            <a:r>
              <a:rPr lang="en-US" sz="4700" dirty="0"/>
              <a:t>Effects of Trauma </a:t>
            </a:r>
            <a:endParaRPr dirty="0"/>
          </a:p>
        </p:txBody>
      </p:sp>
      <p:sp>
        <p:nvSpPr>
          <p:cNvPr id="352" name="Google Shape;352;p29"/>
          <p:cNvSpPr/>
          <p:nvPr/>
        </p:nvSpPr>
        <p:spPr>
          <a:xfrm>
            <a:off x="480060" y="2586994"/>
            <a:ext cx="2606040" cy="18288"/>
          </a:xfrm>
          <a:custGeom>
            <a:avLst/>
            <a:gdLst/>
            <a:ahLst/>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53" name="Google Shape;353;p29"/>
          <p:cNvSpPr txBox="1">
            <a:spLocks noGrp="1"/>
          </p:cNvSpPr>
          <p:nvPr>
            <p:ph type="body" idx="1"/>
          </p:nvPr>
        </p:nvSpPr>
        <p:spPr>
          <a:xfrm>
            <a:off x="480060" y="2872899"/>
            <a:ext cx="3182691" cy="3320668"/>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1500"/>
              <a:buChar char="•"/>
            </a:pPr>
            <a:r>
              <a:rPr lang="en-US" sz="1500"/>
              <a:t>Separates us from our bodies.</a:t>
            </a:r>
            <a:endParaRPr/>
          </a:p>
          <a:p>
            <a:pPr marL="171450" lvl="0" indent="-171450" algn="l" rtl="0">
              <a:lnSpc>
                <a:spcPct val="90000"/>
              </a:lnSpc>
              <a:spcBef>
                <a:spcPts val="750"/>
              </a:spcBef>
              <a:spcAft>
                <a:spcPts val="0"/>
              </a:spcAft>
              <a:buClr>
                <a:schemeClr val="dk1"/>
              </a:buClr>
              <a:buSzPts val="1500"/>
              <a:buChar char="•"/>
            </a:pPr>
            <a:r>
              <a:rPr lang="en-US" sz="1500"/>
              <a:t>Splits is from our feelings</a:t>
            </a:r>
            <a:endParaRPr/>
          </a:p>
          <a:p>
            <a:pPr marL="171450" lvl="0" indent="-171450" algn="l" rtl="0">
              <a:lnSpc>
                <a:spcPct val="90000"/>
              </a:lnSpc>
              <a:spcBef>
                <a:spcPts val="750"/>
              </a:spcBef>
              <a:spcAft>
                <a:spcPts val="0"/>
              </a:spcAft>
              <a:buClr>
                <a:schemeClr val="dk1"/>
              </a:buClr>
              <a:buSzPts val="1500"/>
              <a:buChar char="•"/>
            </a:pPr>
            <a:r>
              <a:rPr lang="en-US" sz="1500"/>
              <a:t>Limits response flexibility</a:t>
            </a:r>
            <a:endParaRPr/>
          </a:p>
          <a:p>
            <a:pPr marL="171450" lvl="0" indent="-171450" algn="l" rtl="0">
              <a:lnSpc>
                <a:spcPct val="90000"/>
              </a:lnSpc>
              <a:spcBef>
                <a:spcPts val="750"/>
              </a:spcBef>
              <a:spcAft>
                <a:spcPts val="0"/>
              </a:spcAft>
              <a:buClr>
                <a:schemeClr val="dk1"/>
              </a:buClr>
              <a:buSzPts val="1500"/>
              <a:buChar char="•"/>
            </a:pPr>
            <a:r>
              <a:rPr lang="en-US" sz="1500"/>
              <a:t>Fosters a ‘shame’ based view of self</a:t>
            </a:r>
            <a:endParaRPr/>
          </a:p>
          <a:p>
            <a:pPr marL="171450" lvl="0" indent="-171450" algn="l" rtl="0">
              <a:lnSpc>
                <a:spcPct val="90000"/>
              </a:lnSpc>
              <a:spcBef>
                <a:spcPts val="750"/>
              </a:spcBef>
              <a:spcAft>
                <a:spcPts val="0"/>
              </a:spcAft>
              <a:buClr>
                <a:schemeClr val="dk1"/>
              </a:buClr>
              <a:buSzPts val="1500"/>
              <a:buChar char="•"/>
            </a:pPr>
            <a:r>
              <a:rPr lang="en-US" sz="1500"/>
              <a:t>Distorts our view of the world</a:t>
            </a:r>
            <a:endParaRPr/>
          </a:p>
          <a:p>
            <a:pPr marL="171450" lvl="0" indent="-171450" algn="l" rtl="0">
              <a:lnSpc>
                <a:spcPct val="90000"/>
              </a:lnSpc>
              <a:spcBef>
                <a:spcPts val="750"/>
              </a:spcBef>
              <a:spcAft>
                <a:spcPts val="0"/>
              </a:spcAft>
              <a:buClr>
                <a:schemeClr val="dk1"/>
              </a:buClr>
              <a:buSzPts val="1500"/>
              <a:buChar char="•"/>
            </a:pPr>
            <a:r>
              <a:rPr lang="en-US" sz="1500"/>
              <a:t>Alienates is from the present</a:t>
            </a:r>
            <a:endParaRPr/>
          </a:p>
          <a:p>
            <a:pPr marL="0" lvl="0" indent="0" algn="l" rtl="0">
              <a:lnSpc>
                <a:spcPct val="90000"/>
              </a:lnSpc>
              <a:spcBef>
                <a:spcPts val="750"/>
              </a:spcBef>
              <a:spcAft>
                <a:spcPts val="0"/>
              </a:spcAft>
              <a:buClr>
                <a:schemeClr val="dk1"/>
              </a:buClr>
              <a:buSzPts val="1500"/>
              <a:buNone/>
            </a:pPr>
            <a:endParaRPr sz="1500"/>
          </a:p>
          <a:p>
            <a:pPr marL="0" lvl="0" indent="0" algn="l" rtl="0">
              <a:lnSpc>
                <a:spcPct val="90000"/>
              </a:lnSpc>
              <a:spcBef>
                <a:spcPts val="750"/>
              </a:spcBef>
              <a:spcAft>
                <a:spcPts val="0"/>
              </a:spcAft>
              <a:buClr>
                <a:schemeClr val="dk1"/>
              </a:buClr>
              <a:buSzPts val="1500"/>
              <a:buNone/>
            </a:pPr>
            <a:r>
              <a:rPr lang="en-US" sz="1500"/>
              <a:t>Maté, G., &amp; Maté, D. (2022). </a:t>
            </a:r>
            <a:r>
              <a:rPr lang="en-US" sz="1500" i="1"/>
              <a:t>The myth of normal : trauma, illness, &amp; healing in a toxic culture</a:t>
            </a:r>
            <a:r>
              <a:rPr lang="en-US" sz="1500"/>
              <a:t>. Avery, an imprint of Penguin Random House.</a:t>
            </a:r>
            <a:endParaRPr/>
          </a:p>
        </p:txBody>
      </p:sp>
      <p:pic>
        <p:nvPicPr>
          <p:cNvPr id="354" name="Google Shape;354;p29" descr="History of the 62nd Depoe Bay Salmon Bake | Channel House"/>
          <p:cNvPicPr preferRelativeResize="0"/>
          <p:nvPr/>
        </p:nvPicPr>
        <p:blipFill rotWithShape="1">
          <a:blip r:embed="rId3">
            <a:alphaModFix/>
          </a:blip>
          <a:srcRect l="18978" r="30806" b="-1"/>
          <a:stretch/>
        </p:blipFill>
        <p:spPr>
          <a:xfrm>
            <a:off x="3983776" y="10"/>
            <a:ext cx="5159081"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8"/>
        <p:cNvGrpSpPr/>
        <p:nvPr/>
      </p:nvGrpSpPr>
      <p:grpSpPr>
        <a:xfrm>
          <a:off x="0" y="0"/>
          <a:ext cx="0" cy="0"/>
          <a:chOff x="0" y="0"/>
          <a:chExt cx="0" cy="0"/>
        </a:xfrm>
      </p:grpSpPr>
      <p:sp>
        <p:nvSpPr>
          <p:cNvPr id="369" name="Google Shape;369;p31"/>
          <p:cNvSpPr/>
          <p:nvPr/>
        </p:nvSpPr>
        <p:spPr>
          <a:xfrm>
            <a:off x="0"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0" name="Google Shape;370;p31"/>
          <p:cNvSpPr txBox="1">
            <a:spLocks noGrp="1"/>
          </p:cNvSpPr>
          <p:nvPr>
            <p:ph type="title"/>
          </p:nvPr>
        </p:nvSpPr>
        <p:spPr>
          <a:xfrm>
            <a:off x="5037454" y="990600"/>
            <a:ext cx="3630007" cy="1807305"/>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Calibri"/>
              <a:buNone/>
            </a:pPr>
            <a:r>
              <a:rPr lang="en-US" sz="2300" dirty="0"/>
              <a:t>“Trauma is not what happens to you, but what happens inside you” </a:t>
            </a:r>
            <a:br>
              <a:rPr lang="en-US" sz="2300" dirty="0"/>
            </a:br>
            <a:br>
              <a:rPr lang="en-US" sz="2300" dirty="0"/>
            </a:br>
            <a:r>
              <a:rPr lang="en-US" sz="2300" dirty="0"/>
              <a:t>Gabor Mate’</a:t>
            </a:r>
            <a:br>
              <a:rPr lang="en-US" sz="2300" dirty="0"/>
            </a:br>
            <a:endParaRPr sz="2300" dirty="0"/>
          </a:p>
        </p:txBody>
      </p:sp>
      <p:pic>
        <p:nvPicPr>
          <p:cNvPr id="371" name="Google Shape;371;p31"/>
          <p:cNvPicPr preferRelativeResize="0"/>
          <p:nvPr/>
        </p:nvPicPr>
        <p:blipFill rotWithShape="1">
          <a:blip r:embed="rId3">
            <a:alphaModFix/>
          </a:blip>
          <a:srcRect l="26249" r="29100" b="-1"/>
          <a:stretch/>
        </p:blipFill>
        <p:spPr>
          <a:xfrm>
            <a:off x="20" y="10"/>
            <a:ext cx="4587406" cy="6857990"/>
          </a:xfrm>
          <a:custGeom>
            <a:avLst/>
            <a:gdLst/>
            <a:ahLst/>
            <a:cxnLst/>
            <a:rect l="l" t="t" r="r" b="b"/>
            <a:pathLst>
              <a:path w="6116569" h="6879321" extrusionOk="0">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a:noFill/>
          <a:ln>
            <a:noFill/>
          </a:ln>
        </p:spPr>
      </p:pic>
      <p:sp>
        <p:nvSpPr>
          <p:cNvPr id="372" name="Google Shape;372;p31"/>
          <p:cNvSpPr txBox="1">
            <a:spLocks noGrp="1"/>
          </p:cNvSpPr>
          <p:nvPr>
            <p:ph type="body" idx="1"/>
          </p:nvPr>
        </p:nvSpPr>
        <p:spPr>
          <a:xfrm>
            <a:off x="4885341" y="5105399"/>
            <a:ext cx="3630007" cy="1071563"/>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1700"/>
              <a:buNone/>
            </a:pPr>
            <a:r>
              <a:rPr lang="en-US" sz="1700"/>
              <a:t>Maté, G., &amp; Maté, D. (2022). </a:t>
            </a:r>
            <a:r>
              <a:rPr lang="en-US" sz="1700" i="1"/>
              <a:t>The myth of normal : trauma, illness, &amp; healing in a toxic culture</a:t>
            </a:r>
            <a:r>
              <a:rPr lang="en-US" sz="1700"/>
              <a:t>. Avery, an imprint of Penguin Random House.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pic>
        <p:nvPicPr>
          <p:cNvPr id="438" name="Google Shape;438;p40" descr="A person sitting in front of a building&#10;&#10;Description automatically generated"/>
          <p:cNvPicPr preferRelativeResize="0">
            <a:picLocks noGrp="1"/>
          </p:cNvPicPr>
          <p:nvPr>
            <p:ph type="body" idx="1"/>
          </p:nvPr>
        </p:nvPicPr>
        <p:blipFill rotWithShape="1">
          <a:blip r:embed="rId3">
            <a:alphaModFix/>
          </a:blip>
          <a:srcRect l="333" r="-2" b="-2"/>
          <a:stretch/>
        </p:blipFill>
        <p:spPr>
          <a:xfrm>
            <a:off x="20" y="10"/>
            <a:ext cx="9143980" cy="685799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6"/>
        <p:cNvGrpSpPr/>
        <p:nvPr/>
      </p:nvGrpSpPr>
      <p:grpSpPr>
        <a:xfrm>
          <a:off x="0" y="0"/>
          <a:ext cx="0" cy="0"/>
          <a:chOff x="0" y="0"/>
          <a:chExt cx="0" cy="0"/>
        </a:xfrm>
      </p:grpSpPr>
      <p:sp>
        <p:nvSpPr>
          <p:cNvPr id="328" name="Google Shape;328;p26"/>
          <p:cNvSpPr/>
          <p:nvPr/>
        </p:nvSpPr>
        <p:spPr>
          <a:xfrm flipH="1">
            <a:off x="1" y="0"/>
            <a:ext cx="9143999" cy="1575955"/>
          </a:xfrm>
          <a:prstGeom prst="rect">
            <a:avLst/>
          </a:prstGeom>
          <a:gradFill>
            <a:gsLst>
              <a:gs pos="0">
                <a:srgbClr val="000000">
                  <a:alpha val="95686"/>
                </a:srgbClr>
              </a:gs>
              <a:gs pos="100000">
                <a:srgbClr val="2F5496"/>
              </a:gs>
            </a:gsLst>
            <a:lin ang="8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29" name="Google Shape;329;p26"/>
          <p:cNvSpPr/>
          <p:nvPr/>
        </p:nvSpPr>
        <p:spPr>
          <a:xfrm rot="10800000" flipH="1">
            <a:off x="6096642" y="0"/>
            <a:ext cx="3047358" cy="1576412"/>
          </a:xfrm>
          <a:prstGeom prst="rect">
            <a:avLst/>
          </a:prstGeom>
          <a:gradFill>
            <a:gsLst>
              <a:gs pos="0">
                <a:srgbClr val="1F3864">
                  <a:alpha val="67843"/>
                </a:srgbClr>
              </a:gs>
              <a:gs pos="19000">
                <a:srgbClr val="1F3864">
                  <a:alpha val="67843"/>
                </a:srgbClr>
              </a:gs>
              <a:gs pos="100000">
                <a:srgbClr val="4472C4">
                  <a:alpha val="78823"/>
                </a:srgbClr>
              </a:gs>
            </a:gsLst>
            <a:lin ang="191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0" name="Google Shape;330;p26"/>
          <p:cNvSpPr/>
          <p:nvPr/>
        </p:nvSpPr>
        <p:spPr>
          <a:xfrm rot="5400000">
            <a:off x="3783777" y="-3783778"/>
            <a:ext cx="1576446" cy="9144002"/>
          </a:xfrm>
          <a:prstGeom prst="rect">
            <a:avLst/>
          </a:prstGeom>
          <a:gradFill>
            <a:gsLst>
              <a:gs pos="0">
                <a:srgbClr val="4472C4">
                  <a:alpha val="0"/>
                </a:srgbClr>
              </a:gs>
              <a:gs pos="23000">
                <a:srgbClr val="4472C4">
                  <a:alpha val="0"/>
                </a:srgbClr>
              </a:gs>
              <a:gs pos="99000">
                <a:srgbClr val="000000">
                  <a:alpha val="73725"/>
                </a:srgbClr>
              </a:gs>
              <a:gs pos="100000">
                <a:srgbClr val="000000">
                  <a:alpha val="73725"/>
                </a:srgbClr>
              </a:gs>
            </a:gsLst>
            <a:lin ang="20399999"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31" name="Google Shape;331;p26"/>
          <p:cNvSpPr txBox="1">
            <a:spLocks noGrp="1"/>
          </p:cNvSpPr>
          <p:nvPr>
            <p:ph type="title"/>
          </p:nvPr>
        </p:nvSpPr>
        <p:spPr>
          <a:xfrm>
            <a:off x="1028697" y="348865"/>
            <a:ext cx="7533018" cy="877729"/>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500"/>
              <a:buFont typeface="Calibri"/>
              <a:buNone/>
            </a:pPr>
            <a:r>
              <a:rPr lang="en-US" sz="3500" b="1">
                <a:solidFill>
                  <a:srgbClr val="FFFFFF"/>
                </a:solidFill>
                <a:latin typeface="Calibri"/>
                <a:ea typeface="Calibri"/>
                <a:cs typeface="Calibri"/>
                <a:sym typeface="Calibri"/>
              </a:rPr>
              <a:t>Resilient Responses to Trauma</a:t>
            </a:r>
            <a:endParaRPr/>
          </a:p>
        </p:txBody>
      </p:sp>
      <p:sp>
        <p:nvSpPr>
          <p:cNvPr id="332" name="Google Shape;332;p26"/>
          <p:cNvSpPr/>
          <p:nvPr/>
        </p:nvSpPr>
        <p:spPr>
          <a:xfrm>
            <a:off x="152399" y="2156346"/>
            <a:ext cx="3580883" cy="3330054"/>
          </a:xfrm>
          <a:prstGeom prst="rect">
            <a:avLst/>
          </a:prstGeom>
          <a:solidFill>
            <a:schemeClr val="lt1">
              <a:alpha val="60000"/>
            </a:schemeClr>
          </a:solidFill>
          <a:ln>
            <a:noFill/>
          </a:ln>
        </p:spPr>
        <p:txBody>
          <a:bodyPr spcFirstLastPara="1" wrap="square" lIns="91425" tIns="45700" rIns="91425" bIns="45700" anchor="t" anchorCtr="0">
            <a:noAutofit/>
          </a:bodyPr>
          <a:lstStyle/>
          <a:p>
            <a:pPr marL="217170" marR="0" lvl="0" indent="-217170" algn="l" rtl="0">
              <a:lnSpc>
                <a:spcPct val="90000"/>
              </a:lnSpc>
              <a:spcBef>
                <a:spcPts val="0"/>
              </a:spcBef>
              <a:spcAft>
                <a:spcPts val="0"/>
              </a:spcAft>
              <a:buClr>
                <a:srgbClr val="0C0C0C"/>
              </a:buClr>
              <a:buSzPts val="2000"/>
              <a:buFont typeface="Noto Sans Symbols"/>
              <a:buChar char="⮚"/>
            </a:pPr>
            <a:r>
              <a:rPr lang="en-US" sz="2000" dirty="0">
                <a:solidFill>
                  <a:srgbClr val="0C0C0C"/>
                </a:solidFill>
                <a:latin typeface="Calibri"/>
                <a:ea typeface="Calibri"/>
                <a:cs typeface="Calibri"/>
                <a:sym typeface="Calibri"/>
              </a:rPr>
              <a:t>Increased bonding with family and community.</a:t>
            </a:r>
            <a:endParaRPr sz="2000" dirty="0">
              <a:solidFill>
                <a:srgbClr val="0C0C0C"/>
              </a:solidFill>
              <a:latin typeface="Calibri"/>
              <a:ea typeface="Calibri"/>
              <a:cs typeface="Calibri"/>
              <a:sym typeface="Calibri"/>
            </a:endParaRPr>
          </a:p>
          <a:p>
            <a:pPr marL="217170" marR="0" lvl="0" indent="-217170" algn="l" rtl="0">
              <a:lnSpc>
                <a:spcPct val="90000"/>
              </a:lnSpc>
              <a:spcBef>
                <a:spcPts val="600"/>
              </a:spcBef>
              <a:spcAft>
                <a:spcPts val="0"/>
              </a:spcAft>
              <a:buClr>
                <a:srgbClr val="0C0C0C"/>
              </a:buClr>
              <a:buSzPts val="2000"/>
              <a:buFont typeface="Noto Sans Symbols"/>
              <a:buChar char="⮚"/>
            </a:pPr>
            <a:r>
              <a:rPr lang="en-US" sz="2000" dirty="0">
                <a:solidFill>
                  <a:srgbClr val="0C0C0C"/>
                </a:solidFill>
                <a:latin typeface="Calibri"/>
                <a:ea typeface="Calibri"/>
                <a:cs typeface="Calibri"/>
                <a:sym typeface="Calibri"/>
              </a:rPr>
              <a:t>Redefined or increased sense of purpose and meaning.</a:t>
            </a:r>
            <a:endParaRPr dirty="0"/>
          </a:p>
          <a:p>
            <a:pPr marL="217170" marR="0" lvl="0" indent="-217170" algn="l" rtl="0">
              <a:lnSpc>
                <a:spcPct val="90000"/>
              </a:lnSpc>
              <a:spcBef>
                <a:spcPts val="600"/>
              </a:spcBef>
              <a:spcAft>
                <a:spcPts val="0"/>
              </a:spcAft>
              <a:buClr>
                <a:srgbClr val="0C0C0C"/>
              </a:buClr>
              <a:buSzPts val="2000"/>
              <a:buFont typeface="Noto Sans Symbols"/>
              <a:buChar char="⮚"/>
            </a:pPr>
            <a:r>
              <a:rPr lang="en-US" sz="2000" dirty="0">
                <a:solidFill>
                  <a:srgbClr val="0C0C0C"/>
                </a:solidFill>
                <a:latin typeface="Calibri"/>
                <a:ea typeface="Calibri"/>
                <a:cs typeface="Calibri"/>
                <a:sym typeface="Calibri"/>
              </a:rPr>
              <a:t>Increased commitment to a personal mission.</a:t>
            </a:r>
            <a:endParaRPr dirty="0"/>
          </a:p>
          <a:p>
            <a:pPr marL="217170" marR="0" lvl="0" indent="-217170" algn="l" rtl="0">
              <a:lnSpc>
                <a:spcPct val="90000"/>
              </a:lnSpc>
              <a:spcBef>
                <a:spcPts val="600"/>
              </a:spcBef>
              <a:spcAft>
                <a:spcPts val="0"/>
              </a:spcAft>
              <a:buClr>
                <a:srgbClr val="0C0C0C"/>
              </a:buClr>
              <a:buSzPts val="2000"/>
              <a:buFont typeface="Noto Sans Symbols"/>
              <a:buChar char="⮚"/>
            </a:pPr>
            <a:r>
              <a:rPr lang="en-US" sz="2000" dirty="0">
                <a:solidFill>
                  <a:srgbClr val="0C0C0C"/>
                </a:solidFill>
                <a:latin typeface="Calibri"/>
                <a:ea typeface="Calibri"/>
                <a:cs typeface="Calibri"/>
                <a:sym typeface="Calibri"/>
              </a:rPr>
              <a:t>Revised priorities.</a:t>
            </a:r>
            <a:endParaRPr dirty="0"/>
          </a:p>
          <a:p>
            <a:pPr marL="217170" marR="0" lvl="0" indent="-217170" algn="l" rtl="0">
              <a:lnSpc>
                <a:spcPct val="90000"/>
              </a:lnSpc>
              <a:spcBef>
                <a:spcPts val="600"/>
              </a:spcBef>
              <a:spcAft>
                <a:spcPts val="0"/>
              </a:spcAft>
              <a:buClr>
                <a:srgbClr val="0C0C0C"/>
              </a:buClr>
              <a:buSzPts val="2000"/>
              <a:buFont typeface="Noto Sans Symbols"/>
              <a:buChar char="⮚"/>
            </a:pPr>
            <a:r>
              <a:rPr lang="en-US" sz="2000" dirty="0">
                <a:solidFill>
                  <a:srgbClr val="0C0C0C"/>
                </a:solidFill>
                <a:latin typeface="Calibri"/>
                <a:ea typeface="Calibri"/>
                <a:cs typeface="Calibri"/>
                <a:sym typeface="Calibri"/>
              </a:rPr>
              <a:t>Increased charitable giving and volunteerism.</a:t>
            </a:r>
            <a:endParaRPr sz="2000" dirty="0">
              <a:solidFill>
                <a:srgbClr val="0C0C0C"/>
              </a:solidFill>
              <a:latin typeface="Calibri"/>
              <a:ea typeface="Calibri"/>
              <a:cs typeface="Calibri"/>
              <a:sym typeface="Calibri"/>
            </a:endParaRPr>
          </a:p>
        </p:txBody>
      </p:sp>
      <p:sp>
        <p:nvSpPr>
          <p:cNvPr id="333" name="Google Shape;333;p26"/>
          <p:cNvSpPr txBox="1"/>
          <p:nvPr/>
        </p:nvSpPr>
        <p:spPr>
          <a:xfrm>
            <a:off x="575224" y="5622890"/>
            <a:ext cx="8031695" cy="840743"/>
          </a:xfrm>
          <a:prstGeom prst="rect">
            <a:avLst/>
          </a:prstGeom>
          <a:solidFill>
            <a:schemeClr val="lt1">
              <a:alpha val="43921"/>
            </a:schemeClr>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16">
                <a:solidFill>
                  <a:schemeClr val="dk1"/>
                </a:solidFill>
                <a:latin typeface="Calibri"/>
                <a:ea typeface="Calibri"/>
                <a:cs typeface="Calibri"/>
                <a:sym typeface="Calibri"/>
              </a:rPr>
              <a:t>Center for Substance Abuse Treatment , issuing body, publisher. (2014). </a:t>
            </a:r>
            <a:r>
              <a:rPr lang="en-US" sz="1216" i="1">
                <a:solidFill>
                  <a:schemeClr val="dk1"/>
                </a:solidFill>
                <a:latin typeface="Calibri"/>
                <a:ea typeface="Calibri"/>
                <a:cs typeface="Calibri"/>
                <a:sym typeface="Calibri"/>
              </a:rPr>
              <a:t>Trauma-Informed care in behavioral health services : A treatment improvement protocol.</a:t>
            </a:r>
            <a:r>
              <a:rPr lang="en-US" sz="1216">
                <a:solidFill>
                  <a:schemeClr val="dk1"/>
                </a:solidFill>
                <a:latin typeface="Calibri"/>
                <a:ea typeface="Calibri"/>
                <a:cs typeface="Calibri"/>
                <a:sym typeface="Calibri"/>
              </a:rPr>
              <a:t> (Treatment improvement protocol (TIP) series ; 57). Rockville, MD: U.S. Department of Health and Human Services, Substance Abuse and Mental Health Services Administration, Center for Substance Abuse Treatment.</a:t>
            </a:r>
            <a:endParaRPr sz="1600">
              <a:solidFill>
                <a:schemeClr val="dk1"/>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2101AA31-AC83-AC32-BBF0-03596E93102C}"/>
              </a:ext>
            </a:extLst>
          </p:cNvPr>
          <p:cNvPicPr>
            <a:picLocks noChangeAspect="1"/>
          </p:cNvPicPr>
          <p:nvPr/>
        </p:nvPicPr>
        <p:blipFill>
          <a:blip r:embed="rId3"/>
          <a:stretch>
            <a:fillRect/>
          </a:stretch>
        </p:blipFill>
        <p:spPr>
          <a:xfrm>
            <a:off x="3799300" y="2156346"/>
            <a:ext cx="5109680" cy="286142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89"/>
        <p:cNvGrpSpPr/>
        <p:nvPr/>
      </p:nvGrpSpPr>
      <p:grpSpPr>
        <a:xfrm>
          <a:off x="0" y="0"/>
          <a:ext cx="0" cy="0"/>
          <a:chOff x="0" y="0"/>
          <a:chExt cx="0" cy="0"/>
        </a:xfrm>
      </p:grpSpPr>
      <p:sp>
        <p:nvSpPr>
          <p:cNvPr id="490" name="Google Shape;490;p43"/>
          <p:cNvSpPr/>
          <p:nvPr/>
        </p:nvSpPr>
        <p:spPr>
          <a:xfrm>
            <a:off x="0" y="0"/>
            <a:ext cx="9144000" cy="6858000"/>
          </a:xfrm>
          <a:prstGeom prst="rect">
            <a:avLst/>
          </a:prstGeom>
          <a:solidFill>
            <a:srgbClr val="3335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91" name="Google Shape;491;p43"/>
          <p:cNvSpPr/>
          <p:nvPr/>
        </p:nvSpPr>
        <p:spPr>
          <a:xfrm>
            <a:off x="4692649" y="480060"/>
            <a:ext cx="4093592"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92" name="Google Shape;492;p43"/>
          <p:cNvPicPr preferRelativeResize="0"/>
          <p:nvPr/>
        </p:nvPicPr>
        <p:blipFill rotWithShape="1">
          <a:blip r:embed="rId3">
            <a:alphaModFix/>
          </a:blip>
          <a:srcRect/>
          <a:stretch/>
        </p:blipFill>
        <p:spPr>
          <a:xfrm>
            <a:off x="5503446" y="643467"/>
            <a:ext cx="2471998" cy="5571066"/>
          </a:xfrm>
          <a:prstGeom prst="rect">
            <a:avLst/>
          </a:prstGeom>
          <a:noFill/>
          <a:ln>
            <a:noFill/>
          </a:ln>
        </p:spPr>
      </p:pic>
      <p:sp>
        <p:nvSpPr>
          <p:cNvPr id="493" name="Google Shape;493;p43"/>
          <p:cNvSpPr/>
          <p:nvPr/>
        </p:nvSpPr>
        <p:spPr>
          <a:xfrm>
            <a:off x="357759" y="480060"/>
            <a:ext cx="4093590" cy="589788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94" name="Google Shape;494;p43"/>
          <p:cNvPicPr preferRelativeResize="0">
            <a:picLocks noGrp="1"/>
          </p:cNvPicPr>
          <p:nvPr>
            <p:ph type="body" idx="4294967295"/>
          </p:nvPr>
        </p:nvPicPr>
        <p:blipFill rotWithShape="1">
          <a:blip r:embed="rId4">
            <a:alphaModFix/>
          </a:blip>
          <a:srcRect/>
          <a:stretch/>
        </p:blipFill>
        <p:spPr>
          <a:xfrm>
            <a:off x="480885" y="811763"/>
            <a:ext cx="3847338" cy="52344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55"/>
        <p:cNvGrpSpPr/>
        <p:nvPr/>
      </p:nvGrpSpPr>
      <p:grpSpPr>
        <a:xfrm>
          <a:off x="0" y="0"/>
          <a:ext cx="0" cy="0"/>
          <a:chOff x="0" y="0"/>
          <a:chExt cx="0" cy="0"/>
        </a:xfrm>
      </p:grpSpPr>
      <p:sp>
        <p:nvSpPr>
          <p:cNvPr id="657" name="Google Shape;657;p62"/>
          <p:cNvSpPr txBox="1">
            <a:spLocks noGrp="1"/>
          </p:cNvSpPr>
          <p:nvPr>
            <p:ph type="title"/>
          </p:nvPr>
        </p:nvSpPr>
        <p:spPr>
          <a:xfrm>
            <a:off x="480060" y="325369"/>
            <a:ext cx="3276451" cy="195684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3600"/>
              <a:buFont typeface="Calibri"/>
              <a:buNone/>
            </a:pPr>
            <a:r>
              <a:rPr lang="en-US" sz="3600" b="1" dirty="0"/>
              <a:t>Do not despair!!!</a:t>
            </a:r>
            <a:br>
              <a:rPr lang="en-US" sz="3600" b="1" dirty="0"/>
            </a:br>
            <a:r>
              <a:rPr lang="en-US" sz="3600" dirty="0"/>
              <a:t>Mate, G. (2009) </a:t>
            </a:r>
            <a:endParaRPr dirty="0"/>
          </a:p>
        </p:txBody>
      </p:sp>
      <p:sp>
        <p:nvSpPr>
          <p:cNvPr id="658" name="Google Shape;658;p62"/>
          <p:cNvSpPr/>
          <p:nvPr/>
        </p:nvSpPr>
        <p:spPr>
          <a:xfrm>
            <a:off x="480060" y="2586994"/>
            <a:ext cx="2606040" cy="18288"/>
          </a:xfrm>
          <a:custGeom>
            <a:avLst/>
            <a:gdLst/>
            <a:ahLst/>
            <a:cxnLst/>
            <a:rect l="l" t="t" r="r" b="b"/>
            <a:pathLst>
              <a:path w="2606040" h="18288" fill="none" extrusionOk="0">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w="2606040" h="18288" extrusionOk="0">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w="44450" cap="rnd"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59" name="Google Shape;659;p62"/>
          <p:cNvSpPr txBox="1">
            <a:spLocks noGrp="1"/>
          </p:cNvSpPr>
          <p:nvPr>
            <p:ph type="body" idx="1"/>
          </p:nvPr>
        </p:nvSpPr>
        <p:spPr>
          <a:xfrm>
            <a:off x="480060" y="2872899"/>
            <a:ext cx="3182691" cy="3320668"/>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1600"/>
              <a:buChar char="•"/>
            </a:pPr>
            <a:r>
              <a:rPr lang="en-US" sz="1600" dirty="0"/>
              <a:t>Our brains are resilient organs</a:t>
            </a:r>
            <a:endParaRPr dirty="0"/>
          </a:p>
          <a:p>
            <a:pPr marL="171450" lvl="0" indent="-171450" algn="l" rtl="0">
              <a:lnSpc>
                <a:spcPct val="90000"/>
              </a:lnSpc>
              <a:spcBef>
                <a:spcPts val="750"/>
              </a:spcBef>
              <a:spcAft>
                <a:spcPts val="0"/>
              </a:spcAft>
              <a:buClr>
                <a:schemeClr val="dk1"/>
              </a:buClr>
              <a:buSzPts val="1600"/>
              <a:buChar char="•"/>
            </a:pPr>
            <a:r>
              <a:rPr lang="en-US" sz="1600" dirty="0"/>
              <a:t>Some important circuits continue to develop throughout our entire lives</a:t>
            </a:r>
            <a:endParaRPr dirty="0"/>
          </a:p>
          <a:p>
            <a:pPr marL="171450" lvl="0" indent="-171450" algn="l" rtl="0">
              <a:lnSpc>
                <a:spcPct val="90000"/>
              </a:lnSpc>
              <a:spcBef>
                <a:spcPts val="750"/>
              </a:spcBef>
              <a:spcAft>
                <a:spcPts val="0"/>
              </a:spcAft>
              <a:buClr>
                <a:schemeClr val="dk1"/>
              </a:buClr>
              <a:buSzPts val="1600"/>
              <a:buChar char="•"/>
            </a:pPr>
            <a:r>
              <a:rPr lang="en-US" sz="1600" dirty="0"/>
              <a:t>They may do so even in the case of persistent and chronic substance dependency</a:t>
            </a:r>
            <a:endParaRPr dirty="0"/>
          </a:p>
          <a:p>
            <a:pPr marL="171450" lvl="0" indent="-171450" algn="l" rtl="0">
              <a:lnSpc>
                <a:spcPct val="90000"/>
              </a:lnSpc>
              <a:spcBef>
                <a:spcPts val="750"/>
              </a:spcBef>
              <a:spcAft>
                <a:spcPts val="0"/>
              </a:spcAft>
              <a:buClr>
                <a:schemeClr val="dk1"/>
              </a:buClr>
              <a:buSzPts val="1600"/>
              <a:buChar char="•"/>
            </a:pPr>
            <a:r>
              <a:rPr lang="en-US" sz="1600" dirty="0"/>
              <a:t>Be patient with science, we are continuing to learn more about this complex human conduction and how to intervene</a:t>
            </a:r>
            <a:endParaRPr dirty="0"/>
          </a:p>
          <a:p>
            <a:pPr marL="171450" lvl="0" indent="-69850" algn="l" rtl="0">
              <a:lnSpc>
                <a:spcPct val="90000"/>
              </a:lnSpc>
              <a:spcBef>
                <a:spcPts val="750"/>
              </a:spcBef>
              <a:spcAft>
                <a:spcPts val="0"/>
              </a:spcAft>
              <a:buClr>
                <a:schemeClr val="dk1"/>
              </a:buClr>
              <a:buSzPts val="1600"/>
              <a:buNone/>
            </a:pPr>
            <a:endParaRPr sz="1600" dirty="0"/>
          </a:p>
          <a:p>
            <a:pPr marL="0" lvl="0" indent="0" algn="l" rtl="0">
              <a:lnSpc>
                <a:spcPct val="90000"/>
              </a:lnSpc>
              <a:spcBef>
                <a:spcPts val="750"/>
              </a:spcBef>
              <a:spcAft>
                <a:spcPts val="0"/>
              </a:spcAft>
              <a:buClr>
                <a:schemeClr val="dk1"/>
              </a:buClr>
              <a:buSzPts val="1600"/>
              <a:buNone/>
            </a:pPr>
            <a:endParaRPr sz="1600" dirty="0"/>
          </a:p>
        </p:txBody>
      </p:sp>
      <p:pic>
        <p:nvPicPr>
          <p:cNvPr id="660" name="Google Shape;660;p62" descr="A close-up of a canoe&#10;&#10;Description automatically generated"/>
          <p:cNvPicPr preferRelativeResize="0"/>
          <p:nvPr/>
        </p:nvPicPr>
        <p:blipFill rotWithShape="1">
          <a:blip r:embed="rId3">
            <a:alphaModFix/>
          </a:blip>
          <a:srcRect l="29045" r="20553" b="2"/>
          <a:stretch/>
        </p:blipFill>
        <p:spPr>
          <a:xfrm>
            <a:off x="3983776" y="10"/>
            <a:ext cx="5159081" cy="6857990"/>
          </a:xfrm>
          <a:custGeom>
            <a:avLst/>
            <a:gdLst/>
            <a:ahLst/>
            <a:cxnLst/>
            <a:rect l="l" t="t" r="r" b="b"/>
            <a:pathLst>
              <a:path w="6878775" h="6858000" extrusionOk="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73"/>
        <p:cNvGrpSpPr/>
        <p:nvPr/>
      </p:nvGrpSpPr>
      <p:grpSpPr>
        <a:xfrm>
          <a:off x="0" y="0"/>
          <a:ext cx="0" cy="0"/>
          <a:chOff x="0" y="0"/>
          <a:chExt cx="0" cy="0"/>
        </a:xfrm>
      </p:grpSpPr>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8"/>
        <p:cNvGrpSpPr/>
        <p:nvPr/>
      </p:nvGrpSpPr>
      <p:grpSpPr>
        <a:xfrm>
          <a:off x="0" y="0"/>
          <a:ext cx="0" cy="0"/>
          <a:chOff x="0" y="0"/>
          <a:chExt cx="0" cy="0"/>
        </a:xfrm>
      </p:grpSpPr>
      <p:sp>
        <p:nvSpPr>
          <p:cNvPr id="679" name="Google Shape;679;p65"/>
          <p:cNvSpPr/>
          <p:nvPr/>
        </p:nvSpPr>
        <p:spPr>
          <a:xfrm rot="-5400000">
            <a:off x="183356" y="1928731"/>
            <a:ext cx="3333749" cy="2624327"/>
          </a:xfrm>
          <a:prstGeom prst="downArrow">
            <a:avLst>
              <a:gd name="adj1" fmla="val 100000"/>
              <a:gd name="adj2" fmla="val 15788"/>
            </a:avLst>
          </a:prstGeom>
          <a:solidFill>
            <a:srgbClr val="40404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80" name="Google Shape;680;p65"/>
          <p:cNvSpPr txBox="1">
            <a:spLocks noGrp="1"/>
          </p:cNvSpPr>
          <p:nvPr>
            <p:ph type="title"/>
          </p:nvPr>
        </p:nvSpPr>
        <p:spPr>
          <a:xfrm>
            <a:off x="771525" y="1967266"/>
            <a:ext cx="1971675" cy="254725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ts val="3100"/>
              <a:buFont typeface="Calibri"/>
              <a:buNone/>
            </a:pPr>
            <a:r>
              <a:rPr lang="en-US" sz="3100" dirty="0">
                <a:solidFill>
                  <a:srgbClr val="FFFFFF"/>
                </a:solidFill>
                <a:latin typeface="Calibri"/>
                <a:ea typeface="Calibri"/>
                <a:cs typeface="Calibri"/>
                <a:sym typeface="Calibri"/>
              </a:rPr>
              <a:t>Here </a:t>
            </a:r>
            <a:r>
              <a:rPr lang="en-US" sz="3100" dirty="0">
                <a:solidFill>
                  <a:srgbClr val="FFFFFF"/>
                </a:solidFill>
              </a:rPr>
              <a:t>are some</a:t>
            </a:r>
            <a:r>
              <a:rPr lang="en-US" sz="3100" dirty="0">
                <a:solidFill>
                  <a:srgbClr val="FFFFFF"/>
                </a:solidFill>
                <a:latin typeface="Calibri"/>
                <a:ea typeface="Calibri"/>
                <a:cs typeface="Calibri"/>
                <a:sym typeface="Calibri"/>
              </a:rPr>
              <a:t> drunk bees</a:t>
            </a:r>
            <a:endParaRPr dirty="0"/>
          </a:p>
        </p:txBody>
      </p:sp>
      <p:pic>
        <p:nvPicPr>
          <p:cNvPr id="4" name="Online Media 3" title="Bees drunk on fermented nectar filmed in slow motion">
            <a:hlinkClick r:id="" action="ppaction://media"/>
            <a:extLst>
              <a:ext uri="{FF2B5EF4-FFF2-40B4-BE49-F238E27FC236}">
                <a16:creationId xmlns:a16="http://schemas.microsoft.com/office/drawing/2014/main" id="{A96D1C36-CD49-19DF-2172-6A06291D06D4}"/>
              </a:ext>
            </a:extLst>
          </p:cNvPr>
          <p:cNvPicPr>
            <a:picLocks noRot="1" noChangeAspect="1"/>
          </p:cNvPicPr>
          <p:nvPr>
            <a:videoFile r:link="rId1"/>
          </p:nvPr>
        </p:nvPicPr>
        <p:blipFill>
          <a:blip r:embed="rId4"/>
          <a:stretch>
            <a:fillRect/>
          </a:stretch>
        </p:blipFill>
        <p:spPr>
          <a:xfrm>
            <a:off x="3395852" y="1728215"/>
            <a:ext cx="5526022" cy="31199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0413197-23cb-4fa6-977e-15613d1a8345">
      <Terms xmlns="http://schemas.microsoft.com/office/infopath/2007/PartnerControls"/>
    </lcf76f155ced4ddcb4097134ff3c332f>
    <TaxCatchAll xmlns="b159b254-6d57-44a0-b030-b506957ed4c0" xsi:nil="true"/>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B0AD919A4DF3548A7154F4200ACB4B5" ma:contentTypeVersion="16" ma:contentTypeDescription="Create a new document." ma:contentTypeScope="" ma:versionID="54cbabf1a25a9d5a0f6dde4b1d3e98e0">
  <xsd:schema xmlns:xsd="http://www.w3.org/2001/XMLSchema" xmlns:xs="http://www.w3.org/2001/XMLSchema" xmlns:p="http://schemas.microsoft.com/office/2006/metadata/properties" xmlns:ns1="http://schemas.microsoft.com/sharepoint/v3" xmlns:ns2="30413197-23cb-4fa6-977e-15613d1a8345" xmlns:ns3="b159b254-6d57-44a0-b030-b506957ed4c0" targetNamespace="http://schemas.microsoft.com/office/2006/metadata/properties" ma:root="true" ma:fieldsID="5d3f380157d595ad107f81302ffddca7" ns1:_="" ns2:_="" ns3:_="">
    <xsd:import namespace="http://schemas.microsoft.com/sharepoint/v3"/>
    <xsd:import namespace="30413197-23cb-4fa6-977e-15613d1a8345"/>
    <xsd:import namespace="b159b254-6d57-44a0-b030-b506957ed4c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0413197-23cb-4fa6-977e-15613d1a83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fe83da4f-4d6a-43ba-aa09-ce86d4899dea"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59b254-6d57-44a0-b030-b506957ed4c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08584a6-754b-4508-89c5-0ab0b4ff32a2}" ma:internalName="TaxCatchAll" ma:showField="CatchAllData" ma:web="b159b254-6d57-44a0-b030-b506957ed4c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92DBCE-D92F-4117-871C-CF1456FC14FA}">
  <ds:schemaRefs>
    <ds:schemaRef ds:uri="http://schemas.microsoft.com/office/2006/metadata/properties"/>
    <ds:schemaRef ds:uri="http://schemas.microsoft.com/office/infopath/2007/PartnerControls"/>
    <ds:schemaRef ds:uri="30413197-23cb-4fa6-977e-15613d1a8345"/>
    <ds:schemaRef ds:uri="b159b254-6d57-44a0-b030-b506957ed4c0"/>
    <ds:schemaRef ds:uri="http://schemas.microsoft.com/sharepoint/v3"/>
  </ds:schemaRefs>
</ds:datastoreItem>
</file>

<file path=customXml/itemProps2.xml><?xml version="1.0" encoding="utf-8"?>
<ds:datastoreItem xmlns:ds="http://schemas.openxmlformats.org/officeDocument/2006/customXml" ds:itemID="{68ECFAC1-23E1-4D24-92D8-B93C2E53A7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0413197-23cb-4fa6-977e-15613d1a8345"/>
    <ds:schemaRef ds:uri="b159b254-6d57-44a0-b030-b506957ed4c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0F50C6-6422-43A5-AE55-E60EF152FF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6091</TotalTime>
  <Words>3919</Words>
  <Application>Microsoft Macintosh PowerPoint</Application>
  <PresentationFormat>On-screen Show (4:3)</PresentationFormat>
  <Paragraphs>177</Paragraphs>
  <Slides>21</Slides>
  <Notes>21</Notes>
  <HiddenSlides>0</HiddenSlides>
  <MMClips>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Noto Sans Symbols</vt:lpstr>
      <vt:lpstr>Calibri</vt:lpstr>
      <vt:lpstr>Office Theme</vt:lpstr>
      <vt:lpstr>Cultural Considerations in Working with Native Communities</vt:lpstr>
      <vt:lpstr>Learning Objectives </vt:lpstr>
      <vt:lpstr>PowerPoint Presentation</vt:lpstr>
      <vt:lpstr>Indigenist Stress Coping Model</vt:lpstr>
      <vt:lpstr>Overview of trauma </vt:lpstr>
      <vt:lpstr>Types of trauma</vt:lpstr>
      <vt:lpstr>Source of the wound    </vt:lpstr>
      <vt:lpstr>Ancestral Memory</vt:lpstr>
      <vt:lpstr>Impact of Historical Trauma</vt:lpstr>
      <vt:lpstr>Our bodies are designed to remember danger</vt:lpstr>
      <vt:lpstr>PowerPoint Presentation</vt:lpstr>
      <vt:lpstr>ACES Study</vt:lpstr>
      <vt:lpstr>PowerPoint Presentation</vt:lpstr>
      <vt:lpstr>Effects of Trauma </vt:lpstr>
      <vt:lpstr>“Trauma is not what happens to you, but what happens inside you”   Gabor Mate’ </vt:lpstr>
      <vt:lpstr>PowerPoint Presentation</vt:lpstr>
      <vt:lpstr>Resilient Responses to Trauma</vt:lpstr>
      <vt:lpstr>PowerPoint Presentation</vt:lpstr>
      <vt:lpstr>Do not despair!!! Mate, G. (2009) </vt:lpstr>
      <vt:lpstr>PowerPoint Presentation</vt:lpstr>
      <vt:lpstr>Here are some drunk bees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dbrown3</dc:creator>
  <cp:lastModifiedBy>Cushman, Nicholas</cp:lastModifiedBy>
  <cp:revision>11</cp:revision>
  <dcterms:created xsi:type="dcterms:W3CDTF">2010-07-08T20:02:19Z</dcterms:created>
  <dcterms:modified xsi:type="dcterms:W3CDTF">2026-09-10T16:02:55Z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0x0101006B0AD919A4DF3548A7154F4200ACB4B5</vt:lpwstr>
  </property>
  <property fmtid="{D5CDD505-2E9C-101B-9397-08002B2CF9AE}" pid="3" name="MediaServiceImageTags">
    <vt:lpwstr/>
  </property>
</Properties>
</file>