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22.xml" ContentType="application/vnd.openxmlformats-officedocument.presentationml.tags+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46"/>
  </p:notesMasterIdLst>
  <p:handoutMasterIdLst>
    <p:handoutMasterId r:id="rId47"/>
  </p:handoutMasterIdLst>
  <p:sldIdLst>
    <p:sldId id="2688" r:id="rId2"/>
    <p:sldId id="315" r:id="rId3"/>
    <p:sldId id="2695" r:id="rId4"/>
    <p:sldId id="1527" r:id="rId5"/>
    <p:sldId id="1589" r:id="rId6"/>
    <p:sldId id="1588" r:id="rId7"/>
    <p:sldId id="1587" r:id="rId8"/>
    <p:sldId id="1566" r:id="rId9"/>
    <p:sldId id="2665" r:id="rId10"/>
    <p:sldId id="2668" r:id="rId11"/>
    <p:sldId id="1581" r:id="rId12"/>
    <p:sldId id="2669" r:id="rId13"/>
    <p:sldId id="1575" r:id="rId14"/>
    <p:sldId id="2679" r:id="rId15"/>
    <p:sldId id="2698" r:id="rId16"/>
    <p:sldId id="2670" r:id="rId17"/>
    <p:sldId id="2708" r:id="rId18"/>
    <p:sldId id="2707" r:id="rId19"/>
    <p:sldId id="2697" r:id="rId20"/>
    <p:sldId id="2710" r:id="rId21"/>
    <p:sldId id="2709" r:id="rId22"/>
    <p:sldId id="1486" r:id="rId23"/>
    <p:sldId id="1579" r:id="rId24"/>
    <p:sldId id="319" r:id="rId25"/>
    <p:sldId id="1572" r:id="rId26"/>
    <p:sldId id="1598" r:id="rId27"/>
    <p:sldId id="1599" r:id="rId28"/>
    <p:sldId id="1573" r:id="rId29"/>
    <p:sldId id="1574" r:id="rId30"/>
    <p:sldId id="1576" r:id="rId31"/>
    <p:sldId id="2683" r:id="rId32"/>
    <p:sldId id="2700" r:id="rId33"/>
    <p:sldId id="2684" r:id="rId34"/>
    <p:sldId id="2685" r:id="rId35"/>
    <p:sldId id="2701" r:id="rId36"/>
    <p:sldId id="2702" r:id="rId37"/>
    <p:sldId id="2675" r:id="rId38"/>
    <p:sldId id="2676" r:id="rId39"/>
    <p:sldId id="1551" r:id="rId40"/>
    <p:sldId id="2703" r:id="rId41"/>
    <p:sldId id="2704" r:id="rId42"/>
    <p:sldId id="2705" r:id="rId43"/>
    <p:sldId id="2706" r:id="rId44"/>
    <p:sldId id="309" r:id="rId45"/>
  </p:sldIdLst>
  <p:sldSz cx="12192000" cy="6858000"/>
  <p:notesSz cx="6858000" cy="9144000"/>
  <p:custDataLst>
    <p:tags r:id="rId4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E77F3F"/>
    <a:srgbClr val="FFCC99"/>
    <a:srgbClr val="99FFCC"/>
    <a:srgbClr val="FFCCFF"/>
    <a:srgbClr val="CCFF99"/>
    <a:srgbClr val="69D8FF"/>
    <a:srgbClr val="9999FF"/>
    <a:srgbClr val="CC99FF"/>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64" autoAdjust="0"/>
    <p:restoredTop sz="93973" autoAdjust="0"/>
  </p:normalViewPr>
  <p:slideViewPr>
    <p:cSldViewPr>
      <p:cViewPr varScale="1">
        <p:scale>
          <a:sx n="115" d="100"/>
          <a:sy n="115" d="100"/>
        </p:scale>
        <p:origin x="872" y="192"/>
      </p:cViewPr>
      <p:guideLst>
        <p:guide orient="horz" pos="2160"/>
        <p:guide pos="3840"/>
      </p:guideLst>
    </p:cSldViewPr>
  </p:slideViewPr>
  <p:notesTextViewPr>
    <p:cViewPr>
      <p:scale>
        <a:sx n="3" d="2"/>
        <a:sy n="3" d="2"/>
      </p:scale>
      <p:origin x="0" y="0"/>
    </p:cViewPr>
  </p:notesTextViewPr>
  <p:sorterViewPr>
    <p:cViewPr>
      <p:scale>
        <a:sx n="66" d="100"/>
        <a:sy n="66" d="100"/>
      </p:scale>
      <p:origin x="0" y="0"/>
    </p:cViewPr>
  </p:sorterViewPr>
  <p:notesViewPr>
    <p:cSldViewPr>
      <p:cViewPr varScale="1">
        <p:scale>
          <a:sx n="65" d="100"/>
          <a:sy n="65" d="100"/>
        </p:scale>
        <p:origin x="3154" y="6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709666-9752-40B9-9319-6D80D73C98B5}"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en-US"/>
        </a:p>
      </dgm:t>
    </dgm:pt>
    <dgm:pt modelId="{A116F060-F16D-4957-8A80-DD0907A086B5}">
      <dgm:prSet phldrT="[Text]" phldr="0"/>
      <dgm:spPr/>
      <dgm:t>
        <a:bodyPr/>
        <a:lstStyle/>
        <a:p>
          <a:r>
            <a:rPr lang="en-US" b="1" dirty="0"/>
            <a:t>Inhibit gastric emptying</a:t>
          </a:r>
        </a:p>
      </dgm:t>
    </dgm:pt>
    <dgm:pt modelId="{1276D8FB-8054-448C-BF32-0476E4B71429}" type="parTrans" cxnId="{12951B18-109A-4732-A523-17354B504DC2}">
      <dgm:prSet/>
      <dgm:spPr/>
      <dgm:t>
        <a:bodyPr/>
        <a:lstStyle/>
        <a:p>
          <a:endParaRPr lang="en-US"/>
        </a:p>
      </dgm:t>
    </dgm:pt>
    <dgm:pt modelId="{C4D2D888-7DD3-4470-AD66-AFF2B15CFFA1}" type="sibTrans" cxnId="{12951B18-109A-4732-A523-17354B504DC2}">
      <dgm:prSet/>
      <dgm:spPr/>
      <dgm:t>
        <a:bodyPr/>
        <a:lstStyle/>
        <a:p>
          <a:endParaRPr lang="en-US"/>
        </a:p>
      </dgm:t>
    </dgm:pt>
    <dgm:pt modelId="{375CD210-D524-4044-90CD-E1C2B19EA601}">
      <dgm:prSet phldrT="[Text]"/>
      <dgm:spPr/>
      <dgm:t>
        <a:bodyPr/>
        <a:lstStyle/>
        <a:p>
          <a:r>
            <a:rPr lang="en-US" b="1" dirty="0">
              <a:latin typeface="Times New Roman" panose="02020603050405020304" pitchFamily="18" charset="0"/>
              <a:cs typeface="Times New Roman" panose="02020603050405020304" pitchFamily="18" charset="0"/>
            </a:rPr>
            <a:t>↓ </a:t>
          </a:r>
          <a:r>
            <a:rPr lang="en-US" b="1" dirty="0">
              <a:latin typeface="+mn-lt"/>
              <a:cs typeface="Times New Roman" panose="02020603050405020304" pitchFamily="18" charset="0"/>
            </a:rPr>
            <a:t>Blood glucose</a:t>
          </a:r>
          <a:endParaRPr lang="en-US" b="1" dirty="0"/>
        </a:p>
      </dgm:t>
    </dgm:pt>
    <dgm:pt modelId="{63CB6D03-2A7F-42A7-9ECC-F325A979E215}" type="parTrans" cxnId="{F71DA81E-5329-4502-9F22-E7B54DCEB378}">
      <dgm:prSet/>
      <dgm:spPr/>
      <dgm:t>
        <a:bodyPr/>
        <a:lstStyle/>
        <a:p>
          <a:endParaRPr lang="en-US"/>
        </a:p>
      </dgm:t>
    </dgm:pt>
    <dgm:pt modelId="{29C919E1-C816-4909-B731-34B0FD4554D5}" type="sibTrans" cxnId="{F71DA81E-5329-4502-9F22-E7B54DCEB378}">
      <dgm:prSet/>
      <dgm:spPr/>
      <dgm:t>
        <a:bodyPr/>
        <a:lstStyle/>
        <a:p>
          <a:endParaRPr lang="en-US"/>
        </a:p>
      </dgm:t>
    </dgm:pt>
    <dgm:pt modelId="{BF64C280-94D4-4BA7-B417-200F5D2B9120}">
      <dgm:prSet phldrT="[Text]"/>
      <dgm:spPr/>
      <dgm:t>
        <a:bodyPr/>
        <a:lstStyle/>
        <a:p>
          <a:r>
            <a:rPr lang="en-US" b="1" dirty="0">
              <a:latin typeface="Times New Roman" panose="02020603050405020304" pitchFamily="18" charset="0"/>
              <a:cs typeface="Times New Roman" panose="02020603050405020304" pitchFamily="18" charset="0"/>
            </a:rPr>
            <a:t>↓ </a:t>
          </a:r>
          <a:r>
            <a:rPr lang="en-US" b="1" dirty="0">
              <a:latin typeface="+mn-lt"/>
              <a:cs typeface="Times New Roman" panose="02020603050405020304" pitchFamily="18" charset="0"/>
            </a:rPr>
            <a:t>Glucagon secretion</a:t>
          </a:r>
        </a:p>
        <a:p>
          <a:r>
            <a:rPr lang="en-US" b="1" dirty="0">
              <a:latin typeface="+mn-lt"/>
              <a:cs typeface="Times New Roman" panose="02020603050405020304" pitchFamily="18" charset="0"/>
            </a:rPr>
            <a:t>↑ Insulin release</a:t>
          </a:r>
          <a:endParaRPr lang="en-US" b="1" dirty="0"/>
        </a:p>
      </dgm:t>
    </dgm:pt>
    <dgm:pt modelId="{B4F19D19-5371-4DDF-B52D-949F7CCC9DE6}" type="parTrans" cxnId="{668688F4-DE7B-4B2C-B7EE-D29DA6158EB6}">
      <dgm:prSet/>
      <dgm:spPr/>
      <dgm:t>
        <a:bodyPr/>
        <a:lstStyle/>
        <a:p>
          <a:endParaRPr lang="en-US"/>
        </a:p>
      </dgm:t>
    </dgm:pt>
    <dgm:pt modelId="{CCC49CEC-D698-47B3-8698-CDC072AEB4E2}" type="sibTrans" cxnId="{668688F4-DE7B-4B2C-B7EE-D29DA6158EB6}">
      <dgm:prSet/>
      <dgm:spPr/>
      <dgm:t>
        <a:bodyPr/>
        <a:lstStyle/>
        <a:p>
          <a:endParaRPr lang="en-US"/>
        </a:p>
      </dgm:t>
    </dgm:pt>
    <dgm:pt modelId="{08B8358F-D18B-4E93-8C56-CC55EF423C6B}" type="pres">
      <dgm:prSet presAssocID="{00709666-9752-40B9-9319-6D80D73C98B5}" presName="linearFlow" presStyleCnt="0">
        <dgm:presLayoutVars>
          <dgm:resizeHandles val="exact"/>
        </dgm:presLayoutVars>
      </dgm:prSet>
      <dgm:spPr/>
    </dgm:pt>
    <dgm:pt modelId="{AC007252-F387-4F62-ADA7-D7C72830A72E}" type="pres">
      <dgm:prSet presAssocID="{A116F060-F16D-4957-8A80-DD0907A086B5}" presName="node" presStyleLbl="node1" presStyleIdx="0" presStyleCnt="3">
        <dgm:presLayoutVars>
          <dgm:bulletEnabled val="1"/>
        </dgm:presLayoutVars>
      </dgm:prSet>
      <dgm:spPr/>
    </dgm:pt>
    <dgm:pt modelId="{790199CC-F9C6-4019-9870-C3FE7D8CC66B}" type="pres">
      <dgm:prSet presAssocID="{C4D2D888-7DD3-4470-AD66-AFF2B15CFFA1}" presName="sibTrans" presStyleLbl="sibTrans2D1" presStyleIdx="0" presStyleCnt="2"/>
      <dgm:spPr/>
    </dgm:pt>
    <dgm:pt modelId="{E59508C0-2BE5-4CE0-AEC9-F18F6E40EA20}" type="pres">
      <dgm:prSet presAssocID="{C4D2D888-7DD3-4470-AD66-AFF2B15CFFA1}" presName="connectorText" presStyleLbl="sibTrans2D1" presStyleIdx="0" presStyleCnt="2"/>
      <dgm:spPr/>
    </dgm:pt>
    <dgm:pt modelId="{582F9869-DD50-4A1D-AFF3-C080827164D2}" type="pres">
      <dgm:prSet presAssocID="{375CD210-D524-4044-90CD-E1C2B19EA601}" presName="node" presStyleLbl="node1" presStyleIdx="1" presStyleCnt="3">
        <dgm:presLayoutVars>
          <dgm:bulletEnabled val="1"/>
        </dgm:presLayoutVars>
      </dgm:prSet>
      <dgm:spPr/>
    </dgm:pt>
    <dgm:pt modelId="{48ECBF9F-734A-4272-9F53-6F598DA0CCB3}" type="pres">
      <dgm:prSet presAssocID="{29C919E1-C816-4909-B731-34B0FD4554D5}" presName="sibTrans" presStyleLbl="sibTrans2D1" presStyleIdx="1" presStyleCnt="2"/>
      <dgm:spPr/>
    </dgm:pt>
    <dgm:pt modelId="{B7675A9A-8980-4BEB-9B55-2542F6E39330}" type="pres">
      <dgm:prSet presAssocID="{29C919E1-C816-4909-B731-34B0FD4554D5}" presName="connectorText" presStyleLbl="sibTrans2D1" presStyleIdx="1" presStyleCnt="2"/>
      <dgm:spPr/>
    </dgm:pt>
    <dgm:pt modelId="{7BF04D37-C91D-48A8-9B38-FBF2F3C41ABA}" type="pres">
      <dgm:prSet presAssocID="{BF64C280-94D4-4BA7-B417-200F5D2B9120}" presName="node" presStyleLbl="node1" presStyleIdx="2" presStyleCnt="3">
        <dgm:presLayoutVars>
          <dgm:bulletEnabled val="1"/>
        </dgm:presLayoutVars>
      </dgm:prSet>
      <dgm:spPr/>
    </dgm:pt>
  </dgm:ptLst>
  <dgm:cxnLst>
    <dgm:cxn modelId="{47858E03-0595-4A32-891F-173C5B681DA0}" type="presOf" srcId="{A116F060-F16D-4957-8A80-DD0907A086B5}" destId="{AC007252-F387-4F62-ADA7-D7C72830A72E}" srcOrd="0" destOrd="0" presId="urn:microsoft.com/office/officeart/2005/8/layout/process2"/>
    <dgm:cxn modelId="{12951B18-109A-4732-A523-17354B504DC2}" srcId="{00709666-9752-40B9-9319-6D80D73C98B5}" destId="{A116F060-F16D-4957-8A80-DD0907A086B5}" srcOrd="0" destOrd="0" parTransId="{1276D8FB-8054-448C-BF32-0476E4B71429}" sibTransId="{C4D2D888-7DD3-4470-AD66-AFF2B15CFFA1}"/>
    <dgm:cxn modelId="{F71DA81E-5329-4502-9F22-E7B54DCEB378}" srcId="{00709666-9752-40B9-9319-6D80D73C98B5}" destId="{375CD210-D524-4044-90CD-E1C2B19EA601}" srcOrd="1" destOrd="0" parTransId="{63CB6D03-2A7F-42A7-9ECC-F325A979E215}" sibTransId="{29C919E1-C816-4909-B731-34B0FD4554D5}"/>
    <dgm:cxn modelId="{1B16AA3A-F450-4C00-AEFD-2A9BB19B5A84}" type="presOf" srcId="{375CD210-D524-4044-90CD-E1C2B19EA601}" destId="{582F9869-DD50-4A1D-AFF3-C080827164D2}" srcOrd="0" destOrd="0" presId="urn:microsoft.com/office/officeart/2005/8/layout/process2"/>
    <dgm:cxn modelId="{286CE28C-945F-4220-8FA7-1682CDA1A3D7}" type="presOf" srcId="{C4D2D888-7DD3-4470-AD66-AFF2B15CFFA1}" destId="{790199CC-F9C6-4019-9870-C3FE7D8CC66B}" srcOrd="0" destOrd="0" presId="urn:microsoft.com/office/officeart/2005/8/layout/process2"/>
    <dgm:cxn modelId="{5AAC1CB4-5113-4D22-9C69-78EDBC894339}" type="presOf" srcId="{29C919E1-C816-4909-B731-34B0FD4554D5}" destId="{B7675A9A-8980-4BEB-9B55-2542F6E39330}" srcOrd="1" destOrd="0" presId="urn:microsoft.com/office/officeart/2005/8/layout/process2"/>
    <dgm:cxn modelId="{A22CFDB9-B5AF-4CF6-BAA9-1997CC628BE3}" type="presOf" srcId="{C4D2D888-7DD3-4470-AD66-AFF2B15CFFA1}" destId="{E59508C0-2BE5-4CE0-AEC9-F18F6E40EA20}" srcOrd="1" destOrd="0" presId="urn:microsoft.com/office/officeart/2005/8/layout/process2"/>
    <dgm:cxn modelId="{EDA060C8-A9CD-48AE-9176-01F09EA79245}" type="presOf" srcId="{00709666-9752-40B9-9319-6D80D73C98B5}" destId="{08B8358F-D18B-4E93-8C56-CC55EF423C6B}" srcOrd="0" destOrd="0" presId="urn:microsoft.com/office/officeart/2005/8/layout/process2"/>
    <dgm:cxn modelId="{18329DD5-5264-4DF5-8483-7CAACCF73108}" type="presOf" srcId="{29C919E1-C816-4909-B731-34B0FD4554D5}" destId="{48ECBF9F-734A-4272-9F53-6F598DA0CCB3}" srcOrd="0" destOrd="0" presId="urn:microsoft.com/office/officeart/2005/8/layout/process2"/>
    <dgm:cxn modelId="{95972CDA-6BFC-4815-971E-61495396C821}" type="presOf" srcId="{BF64C280-94D4-4BA7-B417-200F5D2B9120}" destId="{7BF04D37-C91D-48A8-9B38-FBF2F3C41ABA}" srcOrd="0" destOrd="0" presId="urn:microsoft.com/office/officeart/2005/8/layout/process2"/>
    <dgm:cxn modelId="{668688F4-DE7B-4B2C-B7EE-D29DA6158EB6}" srcId="{00709666-9752-40B9-9319-6D80D73C98B5}" destId="{BF64C280-94D4-4BA7-B417-200F5D2B9120}" srcOrd="2" destOrd="0" parTransId="{B4F19D19-5371-4DDF-B52D-949F7CCC9DE6}" sibTransId="{CCC49CEC-D698-47B3-8698-CDC072AEB4E2}"/>
    <dgm:cxn modelId="{01AF626A-281F-4AFE-9BE9-81FAEDB1C584}" type="presParOf" srcId="{08B8358F-D18B-4E93-8C56-CC55EF423C6B}" destId="{AC007252-F387-4F62-ADA7-D7C72830A72E}" srcOrd="0" destOrd="0" presId="urn:microsoft.com/office/officeart/2005/8/layout/process2"/>
    <dgm:cxn modelId="{894A91C3-E8AD-4C88-99E3-9A93E5F1A3FE}" type="presParOf" srcId="{08B8358F-D18B-4E93-8C56-CC55EF423C6B}" destId="{790199CC-F9C6-4019-9870-C3FE7D8CC66B}" srcOrd="1" destOrd="0" presId="urn:microsoft.com/office/officeart/2005/8/layout/process2"/>
    <dgm:cxn modelId="{1344605F-0B20-426E-878D-9F56EF000793}" type="presParOf" srcId="{790199CC-F9C6-4019-9870-C3FE7D8CC66B}" destId="{E59508C0-2BE5-4CE0-AEC9-F18F6E40EA20}" srcOrd="0" destOrd="0" presId="urn:microsoft.com/office/officeart/2005/8/layout/process2"/>
    <dgm:cxn modelId="{34362098-2879-4BAA-8F5C-AF8343A8212F}" type="presParOf" srcId="{08B8358F-D18B-4E93-8C56-CC55EF423C6B}" destId="{582F9869-DD50-4A1D-AFF3-C080827164D2}" srcOrd="2" destOrd="0" presId="urn:microsoft.com/office/officeart/2005/8/layout/process2"/>
    <dgm:cxn modelId="{2BDC630D-12CF-404C-BD92-F478E3821E84}" type="presParOf" srcId="{08B8358F-D18B-4E93-8C56-CC55EF423C6B}" destId="{48ECBF9F-734A-4272-9F53-6F598DA0CCB3}" srcOrd="3" destOrd="0" presId="urn:microsoft.com/office/officeart/2005/8/layout/process2"/>
    <dgm:cxn modelId="{0D763767-DF05-4B2D-8FDD-F8070C21E0A1}" type="presParOf" srcId="{48ECBF9F-734A-4272-9F53-6F598DA0CCB3}" destId="{B7675A9A-8980-4BEB-9B55-2542F6E39330}" srcOrd="0" destOrd="0" presId="urn:microsoft.com/office/officeart/2005/8/layout/process2"/>
    <dgm:cxn modelId="{A1B4D8AE-30DC-47FC-858A-7B109840BAF8}" type="presParOf" srcId="{08B8358F-D18B-4E93-8C56-CC55EF423C6B}" destId="{7BF04D37-C91D-48A8-9B38-FBF2F3C41ABA}"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85F2AB-6958-489E-88CD-9D4D677C581D}" type="doc">
      <dgm:prSet loTypeId="urn:microsoft.com/office/officeart/2017/3/layout/HorizontalPathTimeline" loCatId="process" qsTypeId="urn:microsoft.com/office/officeart/2005/8/quickstyle/simple1" qsCatId="simple" csTypeId="urn:microsoft.com/office/officeart/2005/8/colors/accent1_2" csCatId="accent1" phldr="1"/>
      <dgm:spPr/>
      <dgm:t>
        <a:bodyPr/>
        <a:lstStyle/>
        <a:p>
          <a:endParaRPr lang="en-US"/>
        </a:p>
      </dgm:t>
    </dgm:pt>
    <dgm:pt modelId="{9CA974F9-48C7-9849-AA5D-C52EC92410D7}" type="pres">
      <dgm:prSet presAssocID="{E985F2AB-6958-489E-88CD-9D4D677C581D}" presName="root" presStyleCnt="0">
        <dgm:presLayoutVars>
          <dgm:chMax/>
          <dgm:chPref/>
          <dgm:animLvl val="lvl"/>
        </dgm:presLayoutVars>
      </dgm:prSet>
      <dgm:spPr/>
    </dgm:pt>
    <dgm:pt modelId="{AFD639A8-22C8-9248-BE43-A59DAC9124D2}" type="pres">
      <dgm:prSet presAssocID="{E985F2AB-6958-489E-88CD-9D4D677C581D}" presName="divider" presStyleLbl="node1" presStyleIdx="0" presStyleCnt="1"/>
      <dgm:spPr>
        <a:ln>
          <a:solidFill>
            <a:schemeClr val="tx1"/>
          </a:solidFill>
        </a:ln>
      </dgm:spPr>
    </dgm:pt>
    <dgm:pt modelId="{47618474-C87D-9641-A1E2-7E9DB3B99D56}" type="pres">
      <dgm:prSet presAssocID="{E985F2AB-6958-489E-88CD-9D4D677C581D}" presName="nodes" presStyleCnt="0">
        <dgm:presLayoutVars>
          <dgm:chMax/>
          <dgm:chPref/>
          <dgm:animLvl val="lvl"/>
        </dgm:presLayoutVars>
      </dgm:prSet>
      <dgm:spPr/>
    </dgm:pt>
  </dgm:ptLst>
  <dgm:cxnLst>
    <dgm:cxn modelId="{025E1484-6D93-9D47-833A-ED780106263B}" type="presOf" srcId="{E985F2AB-6958-489E-88CD-9D4D677C581D}" destId="{9CA974F9-48C7-9849-AA5D-C52EC92410D7}" srcOrd="0" destOrd="0" presId="urn:microsoft.com/office/officeart/2017/3/layout/HorizontalPathTimeline"/>
    <dgm:cxn modelId="{F2CCEF83-6BD8-D043-BE88-1F25B8C138E3}" type="presParOf" srcId="{9CA974F9-48C7-9849-AA5D-C52EC92410D7}" destId="{AFD639A8-22C8-9248-BE43-A59DAC9124D2}" srcOrd="0" destOrd="0" presId="urn:microsoft.com/office/officeart/2017/3/layout/HorizontalPathTimeline"/>
    <dgm:cxn modelId="{DC711A0E-5D5D-8F45-9116-8D304BD4EC17}" type="presParOf" srcId="{9CA974F9-48C7-9849-AA5D-C52EC92410D7}" destId="{47618474-C87D-9641-A1E2-7E9DB3B99D56}" srcOrd="1" destOrd="0" presId="urn:microsoft.com/office/officeart/2017/3/layout/HorizontalPath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85F2AB-6958-489E-88CD-9D4D677C581D}" type="doc">
      <dgm:prSet loTypeId="urn:microsoft.com/office/officeart/2017/3/layout/HorizontalPathTimeline" loCatId="process" qsTypeId="urn:microsoft.com/office/officeart/2005/8/quickstyle/simple1" qsCatId="simple" csTypeId="urn:microsoft.com/office/officeart/2005/8/colors/accent1_2" csCatId="accent1" phldr="1"/>
      <dgm:spPr/>
      <dgm:t>
        <a:bodyPr/>
        <a:lstStyle/>
        <a:p>
          <a:endParaRPr lang="en-US"/>
        </a:p>
      </dgm:t>
    </dgm:pt>
    <dgm:pt modelId="{9CA974F9-48C7-9849-AA5D-C52EC92410D7}" type="pres">
      <dgm:prSet presAssocID="{E985F2AB-6958-489E-88CD-9D4D677C581D}" presName="root" presStyleCnt="0">
        <dgm:presLayoutVars>
          <dgm:chMax/>
          <dgm:chPref/>
          <dgm:animLvl val="lvl"/>
        </dgm:presLayoutVars>
      </dgm:prSet>
      <dgm:spPr/>
    </dgm:pt>
    <dgm:pt modelId="{AFD639A8-22C8-9248-BE43-A59DAC9124D2}" type="pres">
      <dgm:prSet presAssocID="{E985F2AB-6958-489E-88CD-9D4D677C581D}" presName="divider" presStyleLbl="node1" presStyleIdx="0" presStyleCnt="1"/>
      <dgm:spPr>
        <a:ln>
          <a:solidFill>
            <a:schemeClr val="tx1"/>
          </a:solidFill>
        </a:ln>
      </dgm:spPr>
    </dgm:pt>
    <dgm:pt modelId="{47618474-C87D-9641-A1E2-7E9DB3B99D56}" type="pres">
      <dgm:prSet presAssocID="{E985F2AB-6958-489E-88CD-9D4D677C581D}" presName="nodes" presStyleCnt="0">
        <dgm:presLayoutVars>
          <dgm:chMax/>
          <dgm:chPref/>
          <dgm:animLvl val="lvl"/>
        </dgm:presLayoutVars>
      </dgm:prSet>
      <dgm:spPr/>
    </dgm:pt>
  </dgm:ptLst>
  <dgm:cxnLst>
    <dgm:cxn modelId="{025E1484-6D93-9D47-833A-ED780106263B}" type="presOf" srcId="{E985F2AB-6958-489E-88CD-9D4D677C581D}" destId="{9CA974F9-48C7-9849-AA5D-C52EC92410D7}" srcOrd="0" destOrd="0" presId="urn:microsoft.com/office/officeart/2017/3/layout/HorizontalPathTimeline"/>
    <dgm:cxn modelId="{F2CCEF83-6BD8-D043-BE88-1F25B8C138E3}" type="presParOf" srcId="{9CA974F9-48C7-9849-AA5D-C52EC92410D7}" destId="{AFD639A8-22C8-9248-BE43-A59DAC9124D2}" srcOrd="0" destOrd="0" presId="urn:microsoft.com/office/officeart/2017/3/layout/HorizontalPathTimeline"/>
    <dgm:cxn modelId="{DC711A0E-5D5D-8F45-9116-8D304BD4EC17}" type="presParOf" srcId="{9CA974F9-48C7-9849-AA5D-C52EC92410D7}" destId="{47618474-C87D-9641-A1E2-7E9DB3B99D56}" srcOrd="1" destOrd="0" presId="urn:microsoft.com/office/officeart/2017/3/layout/HorizontalPath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007252-F387-4F62-ADA7-D7C72830A72E}">
      <dsp:nvSpPr>
        <dsp:cNvPr id="0" name=""/>
        <dsp:cNvSpPr/>
      </dsp:nvSpPr>
      <dsp:spPr>
        <a:xfrm>
          <a:off x="1546459" y="0"/>
          <a:ext cx="2000122" cy="11111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t>Inhibit gastric emptying</a:t>
          </a:r>
        </a:p>
      </dsp:txBody>
      <dsp:txXfrm>
        <a:off x="1579004" y="32545"/>
        <a:ext cx="1935032" cy="1046088"/>
      </dsp:txXfrm>
    </dsp:sp>
    <dsp:sp modelId="{790199CC-F9C6-4019-9870-C3FE7D8CC66B}">
      <dsp:nvSpPr>
        <dsp:cNvPr id="0" name=""/>
        <dsp:cNvSpPr/>
      </dsp:nvSpPr>
      <dsp:spPr>
        <a:xfrm rot="5400000">
          <a:off x="2338174" y="1138958"/>
          <a:ext cx="416692" cy="5000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rot="-5400000">
        <a:off x="2396511" y="1180627"/>
        <a:ext cx="300018" cy="291684"/>
      </dsp:txXfrm>
    </dsp:sp>
    <dsp:sp modelId="{582F9869-DD50-4A1D-AFF3-C080827164D2}">
      <dsp:nvSpPr>
        <dsp:cNvPr id="0" name=""/>
        <dsp:cNvSpPr/>
      </dsp:nvSpPr>
      <dsp:spPr>
        <a:xfrm>
          <a:off x="1546459" y="1666768"/>
          <a:ext cx="2000122" cy="11111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latin typeface="Times New Roman" panose="02020603050405020304" pitchFamily="18" charset="0"/>
              <a:cs typeface="Times New Roman" panose="02020603050405020304" pitchFamily="18" charset="0"/>
            </a:rPr>
            <a:t>↓ </a:t>
          </a:r>
          <a:r>
            <a:rPr lang="en-US" sz="1900" b="1" kern="1200" dirty="0">
              <a:latin typeface="+mn-lt"/>
              <a:cs typeface="Times New Roman" panose="02020603050405020304" pitchFamily="18" charset="0"/>
            </a:rPr>
            <a:t>Blood glucose</a:t>
          </a:r>
          <a:endParaRPr lang="en-US" sz="1900" b="1" kern="1200" dirty="0"/>
        </a:p>
      </dsp:txBody>
      <dsp:txXfrm>
        <a:off x="1579004" y="1699313"/>
        <a:ext cx="1935032" cy="1046088"/>
      </dsp:txXfrm>
    </dsp:sp>
    <dsp:sp modelId="{48ECBF9F-734A-4272-9F53-6F598DA0CCB3}">
      <dsp:nvSpPr>
        <dsp:cNvPr id="0" name=""/>
        <dsp:cNvSpPr/>
      </dsp:nvSpPr>
      <dsp:spPr>
        <a:xfrm rot="5400000">
          <a:off x="2338174" y="2805726"/>
          <a:ext cx="416692" cy="5000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rot="-5400000">
        <a:off x="2396511" y="2847395"/>
        <a:ext cx="300018" cy="291684"/>
      </dsp:txXfrm>
    </dsp:sp>
    <dsp:sp modelId="{7BF04D37-C91D-48A8-9B38-FBF2F3C41ABA}">
      <dsp:nvSpPr>
        <dsp:cNvPr id="0" name=""/>
        <dsp:cNvSpPr/>
      </dsp:nvSpPr>
      <dsp:spPr>
        <a:xfrm>
          <a:off x="1546459" y="3333536"/>
          <a:ext cx="2000122" cy="11111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latin typeface="Times New Roman" panose="02020603050405020304" pitchFamily="18" charset="0"/>
              <a:cs typeface="Times New Roman" panose="02020603050405020304" pitchFamily="18" charset="0"/>
            </a:rPr>
            <a:t>↓ </a:t>
          </a:r>
          <a:r>
            <a:rPr lang="en-US" sz="1900" b="1" kern="1200" dirty="0">
              <a:latin typeface="+mn-lt"/>
              <a:cs typeface="Times New Roman" panose="02020603050405020304" pitchFamily="18" charset="0"/>
            </a:rPr>
            <a:t>Glucagon secretion</a:t>
          </a:r>
        </a:p>
        <a:p>
          <a:pPr marL="0" lvl="0" indent="0" algn="ctr" defTabSz="844550">
            <a:lnSpc>
              <a:spcPct val="90000"/>
            </a:lnSpc>
            <a:spcBef>
              <a:spcPct val="0"/>
            </a:spcBef>
            <a:spcAft>
              <a:spcPct val="35000"/>
            </a:spcAft>
            <a:buNone/>
          </a:pPr>
          <a:r>
            <a:rPr lang="en-US" sz="1900" b="1" kern="1200" dirty="0">
              <a:latin typeface="+mn-lt"/>
              <a:cs typeface="Times New Roman" panose="02020603050405020304" pitchFamily="18" charset="0"/>
            </a:rPr>
            <a:t>↑ Insulin release</a:t>
          </a:r>
          <a:endParaRPr lang="en-US" sz="1900" b="1" kern="1200" dirty="0"/>
        </a:p>
      </dsp:txBody>
      <dsp:txXfrm>
        <a:off x="1579004" y="3366081"/>
        <a:ext cx="1935032" cy="10460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D639A8-22C8-9248-BE43-A59DAC9124D2}">
      <dsp:nvSpPr>
        <dsp:cNvPr id="0" name=""/>
        <dsp:cNvSpPr/>
      </dsp:nvSpPr>
      <dsp:spPr>
        <a:xfrm>
          <a:off x="0" y="1791147"/>
          <a:ext cx="12067309" cy="149262"/>
        </a:xfrm>
        <a:prstGeom prst="rect">
          <a:avLst/>
        </a:prstGeom>
        <a:solidFill>
          <a:schemeClr val="accen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D639A8-22C8-9248-BE43-A59DAC9124D2}">
      <dsp:nvSpPr>
        <dsp:cNvPr id="0" name=""/>
        <dsp:cNvSpPr/>
      </dsp:nvSpPr>
      <dsp:spPr>
        <a:xfrm>
          <a:off x="0" y="1791147"/>
          <a:ext cx="12067309" cy="149262"/>
        </a:xfrm>
        <a:prstGeom prst="rect">
          <a:avLst/>
        </a:prstGeom>
        <a:solidFill>
          <a:schemeClr val="accen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BA6C04-CD80-40BF-983F-2074A173FFF4}" type="datetimeFigureOut">
              <a:rPr lang="en-US" smtClean="0"/>
              <a:t>8/17/26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928A66-05DF-42F1-9E7A-78FD68DB1FE1}" type="slidenum">
              <a:rPr lang="en-US" smtClean="0"/>
              <a:t>‹#›</a:t>
            </a:fld>
            <a:endParaRPr lang="en-US"/>
          </a:p>
        </p:txBody>
      </p:sp>
    </p:spTree>
    <p:extLst>
      <p:ext uri="{BB962C8B-B14F-4D97-AF65-F5344CB8AC3E}">
        <p14:creationId xmlns:p14="http://schemas.microsoft.com/office/powerpoint/2010/main" val="16687703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5E9D37-16B0-49F1-BE9D-29C9BE8D3201}" type="datetimeFigureOut">
              <a:rPr lang="en-US" smtClean="0"/>
              <a:pPr/>
              <a:t>8/17/26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075C3D-524C-463D-9D71-772A55D9AFAC}" type="slidenum">
              <a:rPr lang="en-US" smtClean="0"/>
              <a:pPr/>
              <a:t>‹#›</a:t>
            </a:fld>
            <a:endParaRPr lang="en-US"/>
          </a:p>
        </p:txBody>
      </p:sp>
    </p:spTree>
    <p:extLst>
      <p:ext uri="{BB962C8B-B14F-4D97-AF65-F5344CB8AC3E}">
        <p14:creationId xmlns:p14="http://schemas.microsoft.com/office/powerpoint/2010/main" val="3414297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Disclosure slide option #1 for individual presenters. Select either option 1 or option 2, you don’t need to have both.</a:t>
            </a:r>
          </a:p>
          <a:p>
            <a:endParaRPr lang="en-US" dirty="0"/>
          </a:p>
          <a:p>
            <a:r>
              <a:rPr lang="en-US" dirty="0"/>
              <a:t>Please disclose all financial relationships that you've had with ineligible companies within the past 24 months regardless of them having ended. Ineligible c</a:t>
            </a:r>
            <a:r>
              <a:rPr lang="en-US" dirty="0">
                <a:effectLst/>
              </a:rPr>
              <a:t>ompanies are those whose primary business is producing, marketing, selling, re-selling, or distributing healthcare products used by or on patients. Please include the name of the ineligible company, your role (speaker's bureau, contracted research, employee, stockholder, </a:t>
            </a:r>
            <a:r>
              <a:rPr lang="en-US" dirty="0" err="1">
                <a:effectLst/>
              </a:rPr>
              <a:t>etc</a:t>
            </a:r>
            <a:r>
              <a:rPr lang="en-US" dirty="0">
                <a:effectLst/>
              </a:rPr>
              <a:t>), and if the relationship has ended</a:t>
            </a:r>
            <a:endParaRPr lang="en-US" dirty="0"/>
          </a:p>
        </p:txBody>
      </p:sp>
      <p:sp>
        <p:nvSpPr>
          <p:cNvPr id="4" name="Slide Number Placeholder 3"/>
          <p:cNvSpPr>
            <a:spLocks noGrp="1"/>
          </p:cNvSpPr>
          <p:nvPr>
            <p:ph type="sldNum" sz="quarter" idx="5"/>
          </p:nvPr>
        </p:nvSpPr>
        <p:spPr/>
        <p:txBody>
          <a:bodyPr/>
          <a:lstStyle/>
          <a:p>
            <a:fld id="{58075C3D-524C-463D-9D71-772A55D9AFAC}" type="slidenum">
              <a:rPr lang="en-US" smtClean="0"/>
              <a:pPr/>
              <a:t>2</a:t>
            </a:fld>
            <a:endParaRPr lang="en-US"/>
          </a:p>
        </p:txBody>
      </p:sp>
    </p:spTree>
    <p:extLst>
      <p:ext uri="{BB962C8B-B14F-4D97-AF65-F5344CB8AC3E}">
        <p14:creationId xmlns:p14="http://schemas.microsoft.com/office/powerpoint/2010/main" val="13749182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Witkiewitz</a:t>
            </a:r>
            <a:r>
              <a:rPr lang="en-US" dirty="0"/>
              <a:t> et al (JAMA Psych 2025 82(12): 1246 estimates the 2-level decrease in WHO risk drinking NNT is 7 for </a:t>
            </a:r>
            <a:r>
              <a:rPr lang="en-US" dirty="0" err="1"/>
              <a:t>nalmafene</a:t>
            </a:r>
            <a:r>
              <a:rPr lang="en-US" dirty="0"/>
              <a:t>, 8 for varenicline, 11 for naltrexone, 9-14.5 for topiramate, 30 for gabapentin.  They did not assess acamprosate or disulfiram.</a:t>
            </a:r>
          </a:p>
        </p:txBody>
      </p:sp>
      <p:sp>
        <p:nvSpPr>
          <p:cNvPr id="4" name="Slide Number Placeholder 3"/>
          <p:cNvSpPr>
            <a:spLocks noGrp="1"/>
          </p:cNvSpPr>
          <p:nvPr>
            <p:ph type="sldNum" sz="quarter" idx="5"/>
          </p:nvPr>
        </p:nvSpPr>
        <p:spPr/>
        <p:txBody>
          <a:bodyPr/>
          <a:lstStyle/>
          <a:p>
            <a:fld id="{58075C3D-524C-463D-9D71-772A55D9AFAC}" type="slidenum">
              <a:rPr lang="en-US" smtClean="0"/>
              <a:pPr/>
              <a:t>18</a:t>
            </a:fld>
            <a:endParaRPr lang="en-US"/>
          </a:p>
        </p:txBody>
      </p:sp>
    </p:spTree>
    <p:extLst>
      <p:ext uri="{BB962C8B-B14F-4D97-AF65-F5344CB8AC3E}">
        <p14:creationId xmlns:p14="http://schemas.microsoft.com/office/powerpoint/2010/main" val="4074989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0E1B2-54FD-BBC9-B938-C1BC2ABB70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0F95EE-4DE1-7D1E-65FC-DBF517D68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89EC1D-F836-8F04-5DB3-F0402121A61A}"/>
              </a:ext>
            </a:extLst>
          </p:cNvPr>
          <p:cNvSpPr>
            <a:spLocks noGrp="1"/>
          </p:cNvSpPr>
          <p:nvPr>
            <p:ph type="body" idx="1"/>
          </p:nvPr>
        </p:nvSpPr>
        <p:spPr/>
        <p:txBody>
          <a:bodyPr/>
          <a:lstStyle/>
          <a:p>
            <a:r>
              <a:rPr lang="en-US" dirty="0"/>
              <a:t>The hospitalization w/ unspecified </a:t>
            </a:r>
            <a:r>
              <a:rPr lang="en-US" dirty="0" err="1"/>
              <a:t>abd</a:t>
            </a:r>
            <a:r>
              <a:rPr lang="en-US" dirty="0"/>
              <a:t> pain was at 0.25 mg and did not require study withdrawal.</a:t>
            </a:r>
          </a:p>
          <a:p>
            <a:r>
              <a:rPr lang="en-US" dirty="0"/>
              <a:t>For the placebo SAEs, these included hospitalization for EtOH withdrawal, posterior vitreous detachment, and hospitalization for r/o ACS (none withdrawn)</a:t>
            </a:r>
          </a:p>
        </p:txBody>
      </p:sp>
      <p:sp>
        <p:nvSpPr>
          <p:cNvPr id="4" name="Slide Number Placeholder 3">
            <a:extLst>
              <a:ext uri="{FF2B5EF4-FFF2-40B4-BE49-F238E27FC236}">
                <a16:creationId xmlns:a16="http://schemas.microsoft.com/office/drawing/2014/main" id="{2B3CB68F-8383-CBE7-569F-28DF708DC655}"/>
              </a:ext>
            </a:extLst>
          </p:cNvPr>
          <p:cNvSpPr>
            <a:spLocks noGrp="1"/>
          </p:cNvSpPr>
          <p:nvPr>
            <p:ph type="sldNum" sz="quarter" idx="5"/>
          </p:nvPr>
        </p:nvSpPr>
        <p:spPr/>
        <p:txBody>
          <a:bodyPr/>
          <a:lstStyle/>
          <a:p>
            <a:fld id="{58075C3D-524C-463D-9D71-772A55D9AFAC}" type="slidenum">
              <a:rPr lang="en-US" smtClean="0"/>
              <a:pPr/>
              <a:t>19</a:t>
            </a:fld>
            <a:endParaRPr lang="en-US"/>
          </a:p>
        </p:txBody>
      </p:sp>
    </p:spTree>
    <p:extLst>
      <p:ext uri="{BB962C8B-B14F-4D97-AF65-F5344CB8AC3E}">
        <p14:creationId xmlns:p14="http://schemas.microsoft.com/office/powerpoint/2010/main" val="665749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2C3C1-4EAC-F7CC-33C6-FC1CFE36B8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1AD1FE-60F7-C50F-1F44-FA9DB892DE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F1407F-EA62-23CB-4FE6-7C336A04C5CE}"/>
              </a:ext>
            </a:extLst>
          </p:cNvPr>
          <p:cNvSpPr>
            <a:spLocks noGrp="1"/>
          </p:cNvSpPr>
          <p:nvPr>
            <p:ph type="body" idx="1"/>
          </p:nvPr>
        </p:nvSpPr>
        <p:spPr/>
        <p:txBody>
          <a:bodyPr/>
          <a:lstStyle/>
          <a:p>
            <a:r>
              <a:rPr lang="en-US" dirty="0" err="1"/>
              <a:t>Witkiewitz</a:t>
            </a:r>
            <a:r>
              <a:rPr lang="en-US" dirty="0"/>
              <a:t> et al (JAMA Psych 2025 82(12): 1246 estimates the 2-level decrease in WHO risk drinking NNT is 7 for </a:t>
            </a:r>
            <a:r>
              <a:rPr lang="en-US" dirty="0" err="1"/>
              <a:t>nalmafene</a:t>
            </a:r>
            <a:r>
              <a:rPr lang="en-US" dirty="0"/>
              <a:t>, 8 for varenicline, 11 for naltrexone, 9-14.5 for topiramate, 30 for gabapentin.  They did not assess acamprosate or disulfiram.</a:t>
            </a:r>
          </a:p>
        </p:txBody>
      </p:sp>
      <p:sp>
        <p:nvSpPr>
          <p:cNvPr id="4" name="Slide Number Placeholder 3">
            <a:extLst>
              <a:ext uri="{FF2B5EF4-FFF2-40B4-BE49-F238E27FC236}">
                <a16:creationId xmlns:a16="http://schemas.microsoft.com/office/drawing/2014/main" id="{87D1659D-6E71-532C-7FF5-6BA484F8E9B5}"/>
              </a:ext>
            </a:extLst>
          </p:cNvPr>
          <p:cNvSpPr>
            <a:spLocks noGrp="1"/>
          </p:cNvSpPr>
          <p:nvPr>
            <p:ph type="sldNum" sz="quarter" idx="5"/>
          </p:nvPr>
        </p:nvSpPr>
        <p:spPr/>
        <p:txBody>
          <a:bodyPr/>
          <a:lstStyle/>
          <a:p>
            <a:fld id="{58075C3D-524C-463D-9D71-772A55D9AFAC}" type="slidenum">
              <a:rPr lang="en-US" smtClean="0"/>
              <a:pPr/>
              <a:t>20</a:t>
            </a:fld>
            <a:endParaRPr lang="en-US"/>
          </a:p>
        </p:txBody>
      </p:sp>
    </p:spTree>
    <p:extLst>
      <p:ext uri="{BB962C8B-B14F-4D97-AF65-F5344CB8AC3E}">
        <p14:creationId xmlns:p14="http://schemas.microsoft.com/office/powerpoint/2010/main" val="26786418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075C3D-524C-463D-9D71-772A55D9AFAC}" type="slidenum">
              <a:rPr lang="en-US" smtClean="0"/>
              <a:pPr/>
              <a:t>24</a:t>
            </a:fld>
            <a:endParaRPr lang="en-US"/>
          </a:p>
        </p:txBody>
      </p:sp>
    </p:spTree>
    <p:extLst>
      <p:ext uri="{BB962C8B-B14F-4D97-AF65-F5344CB8AC3E}">
        <p14:creationId xmlns:p14="http://schemas.microsoft.com/office/powerpoint/2010/main" val="18814472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075C3D-524C-463D-9D71-772A55D9AFAC}" type="slidenum">
              <a:rPr lang="en-US" smtClean="0"/>
              <a:pPr/>
              <a:t>26</a:t>
            </a:fld>
            <a:endParaRPr lang="en-US"/>
          </a:p>
        </p:txBody>
      </p:sp>
    </p:spTree>
    <p:extLst>
      <p:ext uri="{BB962C8B-B14F-4D97-AF65-F5344CB8AC3E}">
        <p14:creationId xmlns:p14="http://schemas.microsoft.com/office/powerpoint/2010/main" val="20425624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075C3D-524C-463D-9D71-772A55D9AFAC}" type="slidenum">
              <a:rPr lang="en-US" smtClean="0"/>
              <a:pPr/>
              <a:t>27</a:t>
            </a:fld>
            <a:endParaRPr lang="en-US"/>
          </a:p>
        </p:txBody>
      </p:sp>
    </p:spTree>
    <p:extLst>
      <p:ext uri="{BB962C8B-B14F-4D97-AF65-F5344CB8AC3E}">
        <p14:creationId xmlns:p14="http://schemas.microsoft.com/office/powerpoint/2010/main" val="24206183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600"/>
              </a:spcAft>
            </a:pPr>
            <a:r>
              <a:rPr lang="en-US" sz="1200" dirty="0"/>
              <a:t>Resting-state</a:t>
            </a:r>
          </a:p>
          <a:p>
            <a:pPr>
              <a:spcBef>
                <a:spcPts val="0"/>
              </a:spcBef>
              <a:spcAft>
                <a:spcPts val="600"/>
              </a:spcAft>
            </a:pPr>
            <a:r>
              <a:rPr lang="en-US" sz="1200" dirty="0"/>
              <a:t>Cue reactivity task</a:t>
            </a:r>
          </a:p>
          <a:p>
            <a:pPr>
              <a:spcBef>
                <a:spcPts val="0"/>
              </a:spcBef>
              <a:spcAft>
                <a:spcPts val="600"/>
              </a:spcAft>
            </a:pPr>
            <a:r>
              <a:rPr lang="en-US" sz="1200" dirty="0"/>
              <a:t>Monetary incentive delay task</a:t>
            </a:r>
          </a:p>
          <a:p>
            <a:pPr>
              <a:spcBef>
                <a:spcPts val="0"/>
              </a:spcBef>
              <a:spcAft>
                <a:spcPts val="600"/>
              </a:spcAft>
            </a:pPr>
            <a:r>
              <a:rPr lang="en-US" sz="1200" dirty="0"/>
              <a:t>Emotion processing / Amygdala reactivity task</a:t>
            </a:r>
          </a:p>
          <a:p>
            <a:pPr>
              <a:spcBef>
                <a:spcPts val="0"/>
              </a:spcBef>
              <a:spcAft>
                <a:spcPts val="600"/>
              </a:spcAft>
            </a:pPr>
            <a:r>
              <a:rPr lang="en-US" sz="1200" dirty="0"/>
              <a:t>Stroop task</a:t>
            </a:r>
          </a:p>
          <a:p>
            <a:endParaRPr lang="en-US" dirty="0"/>
          </a:p>
        </p:txBody>
      </p:sp>
      <p:sp>
        <p:nvSpPr>
          <p:cNvPr id="4" name="Slide Number Placeholder 3"/>
          <p:cNvSpPr>
            <a:spLocks noGrp="1"/>
          </p:cNvSpPr>
          <p:nvPr>
            <p:ph type="sldNum" sz="quarter" idx="5"/>
          </p:nvPr>
        </p:nvSpPr>
        <p:spPr/>
        <p:txBody>
          <a:bodyPr/>
          <a:lstStyle/>
          <a:p>
            <a:fld id="{58075C3D-524C-463D-9D71-772A55D9AFAC}" type="slidenum">
              <a:rPr lang="en-US" smtClean="0"/>
              <a:pPr/>
              <a:t>30</a:t>
            </a:fld>
            <a:endParaRPr lang="en-US"/>
          </a:p>
        </p:txBody>
      </p:sp>
    </p:spTree>
    <p:extLst>
      <p:ext uri="{BB962C8B-B14F-4D97-AF65-F5344CB8AC3E}">
        <p14:creationId xmlns:p14="http://schemas.microsoft.com/office/powerpoint/2010/main" val="20064036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 = &gt;14 drinks/week for females, &gt;21 drinks/week for males</a:t>
            </a:r>
          </a:p>
          <a:p>
            <a:r>
              <a:rPr lang="en-US" dirty="0"/>
              <a:t>US: heavy drinking = &gt;4 drinks/day 56 g EtOH) in men or &gt;3 drinks/day (42 g EtOH) in women – the Danes used 60 g and 48 g respectively</a:t>
            </a:r>
          </a:p>
        </p:txBody>
      </p:sp>
      <p:sp>
        <p:nvSpPr>
          <p:cNvPr id="4" name="Slide Number Placeholder 3"/>
          <p:cNvSpPr>
            <a:spLocks noGrp="1"/>
          </p:cNvSpPr>
          <p:nvPr>
            <p:ph type="sldNum" sz="quarter" idx="5"/>
          </p:nvPr>
        </p:nvSpPr>
        <p:spPr/>
        <p:txBody>
          <a:bodyPr/>
          <a:lstStyle/>
          <a:p>
            <a:fld id="{58075C3D-524C-463D-9D71-772A55D9AFAC}" type="slidenum">
              <a:rPr lang="en-US" smtClean="0"/>
              <a:pPr/>
              <a:t>31</a:t>
            </a:fld>
            <a:endParaRPr lang="en-US"/>
          </a:p>
        </p:txBody>
      </p:sp>
    </p:spTree>
    <p:extLst>
      <p:ext uri="{BB962C8B-B14F-4D97-AF65-F5344CB8AC3E}">
        <p14:creationId xmlns:p14="http://schemas.microsoft.com/office/powerpoint/2010/main" val="13666068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9427E-034A-BD10-F407-79ED6B05E5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DD1EFF-104B-1E72-414E-A067CA77F7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56BB7D-B16B-EA13-A376-48D1FB37A9B4}"/>
              </a:ext>
            </a:extLst>
          </p:cNvPr>
          <p:cNvSpPr>
            <a:spLocks noGrp="1"/>
          </p:cNvSpPr>
          <p:nvPr>
            <p:ph type="body" idx="1"/>
          </p:nvPr>
        </p:nvSpPr>
        <p:spPr/>
        <p:txBody>
          <a:bodyPr/>
          <a:lstStyle/>
          <a:p>
            <a:r>
              <a:rPr lang="en-US" dirty="0"/>
              <a:t>High = &gt;14 drinks/week for females, &gt;21 drinks/week for males</a:t>
            </a:r>
          </a:p>
          <a:p>
            <a:r>
              <a:rPr lang="en-US" dirty="0"/>
              <a:t>US: heavy drinking = &gt;4 drinks/day 56 g EtOH) in men or &gt;3 drinks/day (42 g EtOH) in women – the Danes used 60 g and 48 g respectively</a:t>
            </a:r>
          </a:p>
        </p:txBody>
      </p:sp>
      <p:sp>
        <p:nvSpPr>
          <p:cNvPr id="4" name="Slide Number Placeholder 3">
            <a:extLst>
              <a:ext uri="{FF2B5EF4-FFF2-40B4-BE49-F238E27FC236}">
                <a16:creationId xmlns:a16="http://schemas.microsoft.com/office/drawing/2014/main" id="{6732C704-27D2-7D40-58C6-C3E4D314DF6C}"/>
              </a:ext>
            </a:extLst>
          </p:cNvPr>
          <p:cNvSpPr>
            <a:spLocks noGrp="1"/>
          </p:cNvSpPr>
          <p:nvPr>
            <p:ph type="sldNum" sz="quarter" idx="5"/>
          </p:nvPr>
        </p:nvSpPr>
        <p:spPr/>
        <p:txBody>
          <a:bodyPr/>
          <a:lstStyle/>
          <a:p>
            <a:fld id="{58075C3D-524C-463D-9D71-772A55D9AFAC}" type="slidenum">
              <a:rPr lang="en-US" smtClean="0"/>
              <a:pPr/>
              <a:t>32</a:t>
            </a:fld>
            <a:endParaRPr lang="en-US"/>
          </a:p>
        </p:txBody>
      </p:sp>
    </p:spTree>
    <p:extLst>
      <p:ext uri="{BB962C8B-B14F-4D97-AF65-F5344CB8AC3E}">
        <p14:creationId xmlns:p14="http://schemas.microsoft.com/office/powerpoint/2010/main" val="6451494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 = &gt;14 drinks/week for females, &gt;21 drinks/week for males</a:t>
            </a:r>
          </a:p>
          <a:p>
            <a:r>
              <a:rPr lang="en-US" dirty="0"/>
              <a:t>US: heavy drinking = &gt;4 drinks/day 56 g EtOH) in men or &gt;3 drinks/day (42 g EtOH) in women – the Danes used 60 g and 48 g respectively</a:t>
            </a:r>
          </a:p>
        </p:txBody>
      </p:sp>
      <p:sp>
        <p:nvSpPr>
          <p:cNvPr id="4" name="Slide Number Placeholder 3"/>
          <p:cNvSpPr>
            <a:spLocks noGrp="1"/>
          </p:cNvSpPr>
          <p:nvPr>
            <p:ph type="sldNum" sz="quarter" idx="5"/>
          </p:nvPr>
        </p:nvSpPr>
        <p:spPr/>
        <p:txBody>
          <a:bodyPr/>
          <a:lstStyle/>
          <a:p>
            <a:fld id="{58075C3D-524C-463D-9D71-772A55D9AFAC}" type="slidenum">
              <a:rPr lang="en-US" smtClean="0"/>
              <a:pPr/>
              <a:t>33</a:t>
            </a:fld>
            <a:endParaRPr lang="en-US"/>
          </a:p>
        </p:txBody>
      </p:sp>
    </p:spTree>
    <p:extLst>
      <p:ext uri="{BB962C8B-B14F-4D97-AF65-F5344CB8AC3E}">
        <p14:creationId xmlns:p14="http://schemas.microsoft.com/office/powerpoint/2010/main" val="53904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DE5D49-91C3-4995-B9D0-3FA860444D5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28904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075C3D-524C-463D-9D71-772A55D9AFAC}" type="slidenum">
              <a:rPr lang="en-US" smtClean="0"/>
              <a:pPr/>
              <a:t>34</a:t>
            </a:fld>
            <a:endParaRPr lang="en-US"/>
          </a:p>
        </p:txBody>
      </p:sp>
    </p:spTree>
    <p:extLst>
      <p:ext uri="{BB962C8B-B14F-4D97-AF65-F5344CB8AC3E}">
        <p14:creationId xmlns:p14="http://schemas.microsoft.com/office/powerpoint/2010/main" val="24915701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1E34E-E597-110B-5478-B1513ABBA5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44155F-58A5-8EF6-4BED-A67EF4078F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8BC83E-6CDF-8D2E-4ABF-4617A01041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B5B13D-6279-09E6-F7E4-98954FCE53D2}"/>
              </a:ext>
            </a:extLst>
          </p:cNvPr>
          <p:cNvSpPr>
            <a:spLocks noGrp="1"/>
          </p:cNvSpPr>
          <p:nvPr>
            <p:ph type="sldNum" sz="quarter" idx="5"/>
          </p:nvPr>
        </p:nvSpPr>
        <p:spPr/>
        <p:txBody>
          <a:bodyPr/>
          <a:lstStyle/>
          <a:p>
            <a:fld id="{58075C3D-524C-463D-9D71-772A55D9AFAC}" type="slidenum">
              <a:rPr lang="en-US" smtClean="0"/>
              <a:pPr/>
              <a:t>37</a:t>
            </a:fld>
            <a:endParaRPr lang="en-US"/>
          </a:p>
        </p:txBody>
      </p:sp>
    </p:spTree>
    <p:extLst>
      <p:ext uri="{BB962C8B-B14F-4D97-AF65-F5344CB8AC3E}">
        <p14:creationId xmlns:p14="http://schemas.microsoft.com/office/powerpoint/2010/main" val="17384625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A5B1F-DDF9-0890-F2E1-05A2A7688B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6AD8C2-69FC-B899-06E5-70D38784C3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F94764-0DD4-131F-A6B9-7E33602DE0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49B65D-A30A-862E-8762-C02D7DC80038}"/>
              </a:ext>
            </a:extLst>
          </p:cNvPr>
          <p:cNvSpPr>
            <a:spLocks noGrp="1"/>
          </p:cNvSpPr>
          <p:nvPr>
            <p:ph type="sldNum" sz="quarter" idx="5"/>
          </p:nvPr>
        </p:nvSpPr>
        <p:spPr/>
        <p:txBody>
          <a:bodyPr/>
          <a:lstStyle/>
          <a:p>
            <a:fld id="{58075C3D-524C-463D-9D71-772A55D9AFAC}" type="slidenum">
              <a:rPr lang="en-US" smtClean="0"/>
              <a:pPr/>
              <a:t>38</a:t>
            </a:fld>
            <a:endParaRPr lang="en-US"/>
          </a:p>
        </p:txBody>
      </p:sp>
    </p:spTree>
    <p:extLst>
      <p:ext uri="{BB962C8B-B14F-4D97-AF65-F5344CB8AC3E}">
        <p14:creationId xmlns:p14="http://schemas.microsoft.com/office/powerpoint/2010/main" val="35603949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Structured Clinical Interview for DSM-5 (SCID-5)</a:t>
            </a:r>
          </a:p>
          <a:p>
            <a:r>
              <a:rPr lang="en-US" sz="1200" b="0" i="0" kern="1200" dirty="0">
                <a:solidFill>
                  <a:schemeClr val="tx1"/>
                </a:solidFill>
                <a:effectLst/>
                <a:latin typeface="+mn-lt"/>
                <a:ea typeface="+mn-ea"/>
                <a:cs typeface="+mn-cs"/>
              </a:rPr>
              <a:t>Metabolic dysfunction-associated and Alcohol-associated Liver Disease</a:t>
            </a:r>
            <a:endParaRPr lang="en-US" dirty="0"/>
          </a:p>
        </p:txBody>
      </p:sp>
      <p:sp>
        <p:nvSpPr>
          <p:cNvPr id="4" name="Slide Number Placeholder 3"/>
          <p:cNvSpPr>
            <a:spLocks noGrp="1"/>
          </p:cNvSpPr>
          <p:nvPr>
            <p:ph type="sldNum" sz="quarter" idx="5"/>
          </p:nvPr>
        </p:nvSpPr>
        <p:spPr/>
        <p:txBody>
          <a:bodyPr/>
          <a:lstStyle/>
          <a:p>
            <a:fld id="{58075C3D-524C-463D-9D71-772A55D9AFAC}" type="slidenum">
              <a:rPr lang="en-US" smtClean="0"/>
              <a:pPr/>
              <a:t>40</a:t>
            </a:fld>
            <a:endParaRPr lang="en-US"/>
          </a:p>
        </p:txBody>
      </p:sp>
    </p:spTree>
    <p:extLst>
      <p:ext uri="{BB962C8B-B14F-4D97-AF65-F5344CB8AC3E}">
        <p14:creationId xmlns:p14="http://schemas.microsoft.com/office/powerpoint/2010/main" val="26135075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98675-742E-C2C3-C1ED-0853BF5BA6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D9D3AF-890E-A1C1-1958-35E18881F0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2ABE95-FAC9-6A6F-73CF-45DF7D5CCA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FBD84B-3C14-BD11-3790-7AC4D7EE7428}"/>
              </a:ext>
            </a:extLst>
          </p:cNvPr>
          <p:cNvSpPr>
            <a:spLocks noGrp="1"/>
          </p:cNvSpPr>
          <p:nvPr>
            <p:ph type="sldNum" sz="quarter" idx="5"/>
          </p:nvPr>
        </p:nvSpPr>
        <p:spPr/>
        <p:txBody>
          <a:bodyPr/>
          <a:lstStyle/>
          <a:p>
            <a:fld id="{58075C3D-524C-463D-9D71-772A55D9AFAC}" type="slidenum">
              <a:rPr lang="en-US" smtClean="0"/>
              <a:pPr/>
              <a:t>41</a:t>
            </a:fld>
            <a:endParaRPr lang="en-US"/>
          </a:p>
        </p:txBody>
      </p:sp>
    </p:spTree>
    <p:extLst>
      <p:ext uri="{BB962C8B-B14F-4D97-AF65-F5344CB8AC3E}">
        <p14:creationId xmlns:p14="http://schemas.microsoft.com/office/powerpoint/2010/main" val="8980892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20295-8E81-3398-7C20-C7DD1A4357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B475C4-0C96-8E15-6DEF-60FAAC2562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A64F60-0251-CDCA-A1D1-F7ECBBD7EF7C}"/>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Structured Clinical Interview for DSM-5 (SCID-5)</a:t>
            </a:r>
          </a:p>
          <a:p>
            <a:r>
              <a:rPr lang="en-US" sz="1200" b="0" i="0" kern="1200" dirty="0">
                <a:solidFill>
                  <a:schemeClr val="tx1"/>
                </a:solidFill>
                <a:effectLst/>
                <a:latin typeface="+mn-lt"/>
                <a:ea typeface="+mn-ea"/>
                <a:cs typeface="+mn-cs"/>
              </a:rPr>
              <a:t>Metabolic dysfunction-associated and Alcohol-associated Liver Disease</a:t>
            </a:r>
            <a:endParaRPr lang="en-US" dirty="0"/>
          </a:p>
        </p:txBody>
      </p:sp>
      <p:sp>
        <p:nvSpPr>
          <p:cNvPr id="4" name="Slide Number Placeholder 3">
            <a:extLst>
              <a:ext uri="{FF2B5EF4-FFF2-40B4-BE49-F238E27FC236}">
                <a16:creationId xmlns:a16="http://schemas.microsoft.com/office/drawing/2014/main" id="{0F301831-CDB4-5A27-040E-3D9E096F92B6}"/>
              </a:ext>
            </a:extLst>
          </p:cNvPr>
          <p:cNvSpPr>
            <a:spLocks noGrp="1"/>
          </p:cNvSpPr>
          <p:nvPr>
            <p:ph type="sldNum" sz="quarter" idx="5"/>
          </p:nvPr>
        </p:nvSpPr>
        <p:spPr/>
        <p:txBody>
          <a:bodyPr/>
          <a:lstStyle/>
          <a:p>
            <a:fld id="{58075C3D-524C-463D-9D71-772A55D9AFAC}" type="slidenum">
              <a:rPr lang="en-US" smtClean="0"/>
              <a:pPr/>
              <a:t>42</a:t>
            </a:fld>
            <a:endParaRPr lang="en-US"/>
          </a:p>
        </p:txBody>
      </p:sp>
    </p:spTree>
    <p:extLst>
      <p:ext uri="{BB962C8B-B14F-4D97-AF65-F5344CB8AC3E}">
        <p14:creationId xmlns:p14="http://schemas.microsoft.com/office/powerpoint/2010/main" val="40650126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D5321-CD17-69AF-4EBA-602F94892A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03986A-B457-36AD-47F8-7B2C8336EE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4561F9-B8DB-00A8-D07B-6E8370DA20F9}"/>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Pt lost ~40 </a:t>
            </a:r>
            <a:r>
              <a:rPr lang="en-US" sz="1200" b="0" i="0" kern="1200" dirty="0" err="1">
                <a:solidFill>
                  <a:schemeClr val="tx1"/>
                </a:solidFill>
                <a:effectLst/>
                <a:latin typeface="+mn-lt"/>
                <a:ea typeface="+mn-ea"/>
                <a:cs typeface="+mn-cs"/>
              </a:rPr>
              <a:t>lb</a:t>
            </a:r>
            <a:r>
              <a:rPr lang="en-US" sz="1200" b="0" i="0" kern="1200" dirty="0">
                <a:solidFill>
                  <a:schemeClr val="tx1"/>
                </a:solidFill>
                <a:effectLst/>
                <a:latin typeface="+mn-lt"/>
                <a:ea typeface="+mn-ea"/>
                <a:cs typeface="+mn-cs"/>
              </a:rPr>
              <a:t> during dosing phase and another ~13 </a:t>
            </a:r>
            <a:r>
              <a:rPr lang="en-US" sz="1200" b="0" i="0" kern="1200" dirty="0" err="1">
                <a:solidFill>
                  <a:schemeClr val="tx1"/>
                </a:solidFill>
                <a:effectLst/>
                <a:latin typeface="+mn-lt"/>
                <a:ea typeface="+mn-ea"/>
                <a:cs typeface="+mn-cs"/>
              </a:rPr>
              <a:t>lb</a:t>
            </a:r>
            <a:r>
              <a:rPr lang="en-US" sz="1200" b="0" i="0" kern="1200" dirty="0">
                <a:solidFill>
                  <a:schemeClr val="tx1"/>
                </a:solidFill>
                <a:effectLst/>
                <a:latin typeface="+mn-lt"/>
                <a:ea typeface="+mn-ea"/>
                <a:cs typeface="+mn-cs"/>
              </a:rPr>
              <a:t> during post-dosing phase.</a:t>
            </a:r>
            <a:endParaRPr lang="en-US" dirty="0"/>
          </a:p>
        </p:txBody>
      </p:sp>
      <p:sp>
        <p:nvSpPr>
          <p:cNvPr id="4" name="Slide Number Placeholder 3">
            <a:extLst>
              <a:ext uri="{FF2B5EF4-FFF2-40B4-BE49-F238E27FC236}">
                <a16:creationId xmlns:a16="http://schemas.microsoft.com/office/drawing/2014/main" id="{6E85B9E7-DDDE-F04F-1D66-1E0BF8DC0058}"/>
              </a:ext>
            </a:extLst>
          </p:cNvPr>
          <p:cNvSpPr>
            <a:spLocks noGrp="1"/>
          </p:cNvSpPr>
          <p:nvPr>
            <p:ph type="sldNum" sz="quarter" idx="5"/>
          </p:nvPr>
        </p:nvSpPr>
        <p:spPr/>
        <p:txBody>
          <a:bodyPr/>
          <a:lstStyle/>
          <a:p>
            <a:fld id="{58075C3D-524C-463D-9D71-772A55D9AFAC}" type="slidenum">
              <a:rPr lang="en-US" smtClean="0"/>
              <a:pPr/>
              <a:t>43</a:t>
            </a:fld>
            <a:endParaRPr lang="en-US"/>
          </a:p>
        </p:txBody>
      </p:sp>
    </p:spTree>
    <p:extLst>
      <p:ext uri="{BB962C8B-B14F-4D97-AF65-F5344CB8AC3E}">
        <p14:creationId xmlns:p14="http://schemas.microsoft.com/office/powerpoint/2010/main" val="36241813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this time at the end of your presentation to review key takeaways and information that audiences should remember in the future.  If practical, apply this to clinical practice.</a:t>
            </a:r>
          </a:p>
        </p:txBody>
      </p:sp>
      <p:sp>
        <p:nvSpPr>
          <p:cNvPr id="4" name="Slide Number Placeholder 3"/>
          <p:cNvSpPr>
            <a:spLocks noGrp="1"/>
          </p:cNvSpPr>
          <p:nvPr>
            <p:ph type="sldNum" sz="quarter" idx="5"/>
          </p:nvPr>
        </p:nvSpPr>
        <p:spPr/>
        <p:txBody>
          <a:bodyPr/>
          <a:lstStyle/>
          <a:p>
            <a:fld id="{58075C3D-524C-463D-9D71-772A55D9AFAC}" type="slidenum">
              <a:rPr lang="en-US" smtClean="0"/>
              <a:pPr/>
              <a:t>44</a:t>
            </a:fld>
            <a:endParaRPr lang="en-US"/>
          </a:p>
        </p:txBody>
      </p:sp>
    </p:spTree>
    <p:extLst>
      <p:ext uri="{BB962C8B-B14F-4D97-AF65-F5344CB8AC3E}">
        <p14:creationId xmlns:p14="http://schemas.microsoft.com/office/powerpoint/2010/main" val="1142580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Aib</a:t>
            </a:r>
            <a:r>
              <a:rPr lang="en-US" dirty="0"/>
              <a:t> = </a:t>
            </a:r>
            <a:r>
              <a:rPr lang="en-US" dirty="0" err="1"/>
              <a:t>aminoisobutyric</a:t>
            </a:r>
            <a:r>
              <a:rPr lang="en-US" dirty="0"/>
              <a:t> acid</a:t>
            </a:r>
          </a:p>
        </p:txBody>
      </p:sp>
      <p:sp>
        <p:nvSpPr>
          <p:cNvPr id="4" name="Slide Number Placeholder 3"/>
          <p:cNvSpPr>
            <a:spLocks noGrp="1"/>
          </p:cNvSpPr>
          <p:nvPr>
            <p:ph type="sldNum" sz="quarter" idx="5"/>
          </p:nvPr>
        </p:nvSpPr>
        <p:spPr/>
        <p:txBody>
          <a:bodyPr/>
          <a:lstStyle/>
          <a:p>
            <a:fld id="{58075C3D-524C-463D-9D71-772A55D9AFAC}" type="slidenum">
              <a:rPr lang="en-US" smtClean="0"/>
              <a:pPr/>
              <a:t>5</a:t>
            </a:fld>
            <a:endParaRPr lang="en-US"/>
          </a:p>
        </p:txBody>
      </p:sp>
    </p:spTree>
    <p:extLst>
      <p:ext uri="{BB962C8B-B14F-4D97-AF65-F5344CB8AC3E}">
        <p14:creationId xmlns:p14="http://schemas.microsoft.com/office/powerpoint/2010/main" val="2081033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Max dose was based on a pilot dose-finding study, and 2x/weekly dosing is because primates metabolize drugs faster than humans – the blood level of semaglutide was comparable to </a:t>
            </a:r>
            <a:r>
              <a:rPr lang="en-US" dirty="0" err="1"/>
              <a:t>tx</a:t>
            </a:r>
            <a:r>
              <a:rPr lang="en-US" dirty="0"/>
              <a:t> with the max dose in humans.</a:t>
            </a:r>
          </a:p>
        </p:txBody>
      </p:sp>
      <p:sp>
        <p:nvSpPr>
          <p:cNvPr id="4" name="Slide Number Placeholder 3"/>
          <p:cNvSpPr>
            <a:spLocks noGrp="1"/>
          </p:cNvSpPr>
          <p:nvPr>
            <p:ph type="sldNum" sz="quarter" idx="5"/>
          </p:nvPr>
        </p:nvSpPr>
        <p:spPr/>
        <p:txBody>
          <a:bodyPr/>
          <a:lstStyle/>
          <a:p>
            <a:fld id="{58075C3D-524C-463D-9D71-772A55D9AFAC}" type="slidenum">
              <a:rPr lang="en-US" smtClean="0"/>
              <a:pPr/>
              <a:t>9</a:t>
            </a:fld>
            <a:endParaRPr lang="en-US"/>
          </a:p>
        </p:txBody>
      </p:sp>
    </p:spTree>
    <p:extLst>
      <p:ext uri="{BB962C8B-B14F-4D97-AF65-F5344CB8AC3E}">
        <p14:creationId xmlns:p14="http://schemas.microsoft.com/office/powerpoint/2010/main" val="851959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shown here, but no weight loss was seen either, interestingly (although the monkeys were not overweight/obese).  There was no significant correlation between plasma semaglutide conc and drinking level.</a:t>
            </a:r>
          </a:p>
        </p:txBody>
      </p:sp>
      <p:sp>
        <p:nvSpPr>
          <p:cNvPr id="4" name="Slide Number Placeholder 3"/>
          <p:cNvSpPr>
            <a:spLocks noGrp="1"/>
          </p:cNvSpPr>
          <p:nvPr>
            <p:ph type="sldNum" sz="quarter" idx="5"/>
          </p:nvPr>
        </p:nvSpPr>
        <p:spPr/>
        <p:txBody>
          <a:bodyPr/>
          <a:lstStyle/>
          <a:p>
            <a:fld id="{58075C3D-524C-463D-9D71-772A55D9AFAC}" type="slidenum">
              <a:rPr lang="en-US" smtClean="0"/>
              <a:pPr/>
              <a:t>10</a:t>
            </a:fld>
            <a:endParaRPr lang="en-US"/>
          </a:p>
        </p:txBody>
      </p:sp>
    </p:spTree>
    <p:extLst>
      <p:ext uri="{BB962C8B-B14F-4D97-AF65-F5344CB8AC3E}">
        <p14:creationId xmlns:p14="http://schemas.microsoft.com/office/powerpoint/2010/main" val="2020839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075C3D-524C-463D-9D71-772A55D9AFAC}" type="slidenum">
              <a:rPr lang="en-US" smtClean="0"/>
              <a:pPr/>
              <a:t>12</a:t>
            </a:fld>
            <a:endParaRPr lang="en-US"/>
          </a:p>
        </p:txBody>
      </p:sp>
    </p:spTree>
    <p:extLst>
      <p:ext uri="{BB962C8B-B14F-4D97-AF65-F5344CB8AC3E}">
        <p14:creationId xmlns:p14="http://schemas.microsoft.com/office/powerpoint/2010/main" val="29216286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075C3D-524C-463D-9D71-772A55D9AFAC}" type="slidenum">
              <a:rPr lang="en-US" smtClean="0"/>
              <a:pPr/>
              <a:t>14</a:t>
            </a:fld>
            <a:endParaRPr lang="en-US"/>
          </a:p>
        </p:txBody>
      </p:sp>
    </p:spTree>
    <p:extLst>
      <p:ext uri="{BB962C8B-B14F-4D97-AF65-F5344CB8AC3E}">
        <p14:creationId xmlns:p14="http://schemas.microsoft.com/office/powerpoint/2010/main" val="3910976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075C3D-524C-463D-9D71-772A55D9AFAC}" type="slidenum">
              <a:rPr lang="en-US" smtClean="0"/>
              <a:pPr/>
              <a:t>15</a:t>
            </a:fld>
            <a:endParaRPr lang="en-US"/>
          </a:p>
        </p:txBody>
      </p:sp>
    </p:spTree>
    <p:extLst>
      <p:ext uri="{BB962C8B-B14F-4D97-AF65-F5344CB8AC3E}">
        <p14:creationId xmlns:p14="http://schemas.microsoft.com/office/powerpoint/2010/main" val="9471605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075C3D-524C-463D-9D71-772A55D9AFAC}" type="slidenum">
              <a:rPr lang="en-US" smtClean="0"/>
              <a:pPr/>
              <a:t>17</a:t>
            </a:fld>
            <a:endParaRPr lang="en-US"/>
          </a:p>
        </p:txBody>
      </p:sp>
    </p:spTree>
    <p:extLst>
      <p:ext uri="{BB962C8B-B14F-4D97-AF65-F5344CB8AC3E}">
        <p14:creationId xmlns:p14="http://schemas.microsoft.com/office/powerpoint/2010/main" val="6741394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Layout">
    <p:spTree>
      <p:nvGrpSpPr>
        <p:cNvPr id="1" name=""/>
        <p:cNvGrpSpPr/>
        <p:nvPr/>
      </p:nvGrpSpPr>
      <p:grpSpPr>
        <a:xfrm>
          <a:off x="0" y="0"/>
          <a:ext cx="0" cy="0"/>
          <a:chOff x="0" y="0"/>
          <a:chExt cx="0" cy="0"/>
        </a:xfrm>
      </p:grpSpPr>
      <p:sp>
        <p:nvSpPr>
          <p:cNvPr id="3" name="Title 8">
            <a:extLst>
              <a:ext uri="{FF2B5EF4-FFF2-40B4-BE49-F238E27FC236}">
                <a16:creationId xmlns:a16="http://schemas.microsoft.com/office/drawing/2014/main" id="{1793EBE2-16B0-4E4A-8318-2837B630BDAB}"/>
              </a:ext>
            </a:extLst>
          </p:cNvPr>
          <p:cNvSpPr>
            <a:spLocks noGrp="1"/>
          </p:cNvSpPr>
          <p:nvPr>
            <p:ph type="ctrTitle" hasCustomPrompt="1"/>
          </p:nvPr>
        </p:nvSpPr>
        <p:spPr>
          <a:xfrm>
            <a:off x="666752" y="381000"/>
            <a:ext cx="10972800" cy="3200399"/>
          </a:xfrm>
          <a:effectLst/>
        </p:spPr>
        <p:txBody>
          <a:bodyPr tIns="0" bIns="0" anchor="ctr">
            <a:normAutofit/>
          </a:bodyPr>
          <a:lstStyle>
            <a:lvl1pPr algn="l" rtl="0" eaLnBrk="1" latinLnBrk="0" hangingPunct="1">
              <a:spcBef>
                <a:spcPct val="0"/>
              </a:spcBef>
              <a:buNone/>
              <a:defRPr lang="en-US" sz="5400" b="1" kern="1200" dirty="0">
                <a:ln w="500">
                  <a:solidFill>
                    <a:schemeClr val="tx2">
                      <a:shade val="20000"/>
                      <a:satMod val="350000"/>
                    </a:schemeClr>
                  </a:solidFill>
                </a:ln>
                <a:solidFill>
                  <a:schemeClr val="tx2">
                    <a:tint val="100000"/>
                    <a:satMod val="250000"/>
                  </a:schemeClr>
                </a:solidFill>
                <a:effectLst/>
                <a:latin typeface="Lato" panose="020F0502020204030203" pitchFamily="34" charset="0"/>
                <a:ea typeface="+mj-ea"/>
                <a:cs typeface="+mj-cs"/>
              </a:defRPr>
            </a:lvl1pPr>
          </a:lstStyle>
          <a:p>
            <a:r>
              <a:rPr lang="en-US" dirty="0"/>
              <a:t>[INSERT PRESENTATION TITLE]</a:t>
            </a:r>
          </a:p>
        </p:txBody>
      </p:sp>
      <p:sp>
        <p:nvSpPr>
          <p:cNvPr id="4" name="Subtitle 16">
            <a:extLst>
              <a:ext uri="{FF2B5EF4-FFF2-40B4-BE49-F238E27FC236}">
                <a16:creationId xmlns:a16="http://schemas.microsoft.com/office/drawing/2014/main" id="{6F705875-8292-44B2-B528-4475B55DA823}"/>
              </a:ext>
            </a:extLst>
          </p:cNvPr>
          <p:cNvSpPr>
            <a:spLocks noGrp="1"/>
          </p:cNvSpPr>
          <p:nvPr>
            <p:ph type="subTitle" idx="1" hasCustomPrompt="1"/>
          </p:nvPr>
        </p:nvSpPr>
        <p:spPr>
          <a:xfrm>
            <a:off x="666752" y="3753928"/>
            <a:ext cx="10972800" cy="1219200"/>
          </a:xfrm>
        </p:spPr>
        <p:txBody>
          <a:bodyPr lIns="0" tIns="0" rIns="0" bIns="0" anchor="ctr">
            <a:normAutofit/>
          </a:bodyPr>
          <a:lstStyle>
            <a:lvl1pPr marL="0" indent="0" algn="l">
              <a:buNone/>
              <a:defRPr sz="3600" b="1">
                <a:solidFill>
                  <a:schemeClr val="tx1"/>
                </a:solidFill>
              </a:defRPr>
            </a:lvl1pPr>
            <a:lvl2pPr marL="457178" indent="0" algn="ctr">
              <a:buNone/>
            </a:lvl2pPr>
            <a:lvl3pPr marL="914354" indent="0" algn="ctr">
              <a:buNone/>
            </a:lvl3pPr>
            <a:lvl4pPr marL="1371532" indent="0" algn="ctr">
              <a:buNone/>
            </a:lvl4pPr>
            <a:lvl5pPr marL="1828709" indent="0" algn="ctr">
              <a:buNone/>
            </a:lvl5pPr>
            <a:lvl6pPr marL="2285886" indent="0" algn="ctr">
              <a:buNone/>
            </a:lvl6pPr>
            <a:lvl7pPr marL="2743062" indent="0" algn="ctr">
              <a:buNone/>
            </a:lvl7pPr>
            <a:lvl8pPr marL="3200240" indent="0" algn="ctr">
              <a:buNone/>
            </a:lvl8pPr>
            <a:lvl9pPr marL="3657418" indent="0" algn="ctr">
              <a:buNone/>
            </a:lvl9pPr>
          </a:lstStyle>
          <a:p>
            <a:r>
              <a:rPr lang="en-US" dirty="0"/>
              <a:t>[Insert Speaker Name, Speaker Credentials]</a:t>
            </a:r>
          </a:p>
        </p:txBody>
      </p:sp>
      <p:sp>
        <p:nvSpPr>
          <p:cNvPr id="5" name="Text Placeholder 2">
            <a:extLst>
              <a:ext uri="{FF2B5EF4-FFF2-40B4-BE49-F238E27FC236}">
                <a16:creationId xmlns:a16="http://schemas.microsoft.com/office/drawing/2014/main" id="{BE0A9706-3AF9-4028-AD50-F074E200C598}"/>
              </a:ext>
            </a:extLst>
          </p:cNvPr>
          <p:cNvSpPr>
            <a:spLocks noGrp="1"/>
          </p:cNvSpPr>
          <p:nvPr>
            <p:ph type="body" sz="quarter" idx="10" hasCustomPrompt="1"/>
          </p:nvPr>
        </p:nvSpPr>
        <p:spPr>
          <a:xfrm>
            <a:off x="666750" y="5029200"/>
            <a:ext cx="10972800" cy="914400"/>
          </a:xfrm>
        </p:spPr>
        <p:txBody>
          <a:bodyPr anchor="ctr">
            <a:normAutofit/>
          </a:bodyPr>
          <a:lstStyle>
            <a:lvl1pPr marL="0" indent="0">
              <a:buNone/>
              <a:defRPr sz="2800" baseline="0"/>
            </a:lvl1pPr>
          </a:lstStyle>
          <a:p>
            <a:r>
              <a:rPr lang="en-US" dirty="0"/>
              <a:t>Presented at Name of Event on Date of Event </a:t>
            </a:r>
          </a:p>
        </p:txBody>
      </p:sp>
      <p:pic>
        <p:nvPicPr>
          <p:cNvPr id="2" name="Picture 1" descr="Shape&#10;&#10;AI-generated content may be incorrect.">
            <a:extLst>
              <a:ext uri="{FF2B5EF4-FFF2-40B4-BE49-F238E27FC236}">
                <a16:creationId xmlns:a16="http://schemas.microsoft.com/office/drawing/2014/main" id="{B28BCA3A-6059-D577-E6FD-AF0A3306567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a:off x="35889" y="0"/>
            <a:ext cx="12120221" cy="6858000"/>
          </a:xfrm>
          <a:prstGeom prst="rect">
            <a:avLst/>
          </a:prstGeom>
        </p:spPr>
      </p:pic>
      <p:pic>
        <p:nvPicPr>
          <p:cNvPr id="7" name="Picture 6" descr="Text&#10;&#10;AI-generated content may be incorrect.">
            <a:extLst>
              <a:ext uri="{FF2B5EF4-FFF2-40B4-BE49-F238E27FC236}">
                <a16:creationId xmlns:a16="http://schemas.microsoft.com/office/drawing/2014/main" id="{BBE4F6DB-ECC7-5B2E-7811-E276F80A73EC}"/>
              </a:ext>
            </a:extLst>
          </p:cNvPr>
          <p:cNvPicPr>
            <a:picLocks noChangeAspect="1"/>
          </p:cNvPicPr>
          <p:nvPr userDrawn="1"/>
        </p:nvPicPr>
        <p:blipFill>
          <a:blip r:embed="rId4">
            <a:extLst>
              <a:ext uri="{28A0092B-C50C-407E-A947-70E740481C1C}">
                <a14:useLocalDpi xmlns:a14="http://schemas.microsoft.com/office/drawing/2010/main" val="0"/>
              </a:ext>
            </a:extLst>
          </a:blip>
          <a:srcRect l="12966" t="7986" r="7729" b="6762"/>
          <a:stretch>
            <a:fillRect/>
          </a:stretch>
        </p:blipFill>
        <p:spPr>
          <a:xfrm>
            <a:off x="35889" y="0"/>
            <a:ext cx="2447780" cy="2225241"/>
          </a:xfrm>
          <a:prstGeom prst="rect">
            <a:avLst/>
          </a:prstGeom>
        </p:spPr>
      </p:pic>
      <p:sp>
        <p:nvSpPr>
          <p:cNvPr id="8" name="Rectangle 7">
            <a:extLst>
              <a:ext uri="{FF2B5EF4-FFF2-40B4-BE49-F238E27FC236}">
                <a16:creationId xmlns:a16="http://schemas.microsoft.com/office/drawing/2014/main" id="{8C95599D-E555-4633-4EAB-1559D4D1BF49}"/>
              </a:ext>
            </a:extLst>
          </p:cNvPr>
          <p:cNvSpPr/>
          <p:nvPr userDrawn="1"/>
        </p:nvSpPr>
        <p:spPr>
          <a:xfrm>
            <a:off x="8567224" y="98474"/>
            <a:ext cx="3588885" cy="2475914"/>
          </a:xfrm>
          <a:prstGeom prst="rect">
            <a:avLst/>
          </a:prstGeom>
          <a:solidFill>
            <a:srgbClr val="0000D7"/>
          </a:solidFill>
          <a:ln>
            <a:solidFill>
              <a:srgbClr val="0000D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71D47D44-F060-918D-946D-879BFA8C3442}"/>
              </a:ext>
            </a:extLst>
          </p:cNvPr>
          <p:cNvSpPr txBox="1">
            <a:spLocks/>
          </p:cNvSpPr>
          <p:nvPr userDrawn="1"/>
        </p:nvSpPr>
        <p:spPr>
          <a:xfrm>
            <a:off x="609600" y="1524000"/>
            <a:ext cx="10972800" cy="3048000"/>
          </a:xfrm>
          <a:prstGeom prst="rect">
            <a:avLst/>
          </a:prstGeom>
        </p:spPr>
        <p:txBody>
          <a:bodyPr vert="horz" lIns="0" tIns="9144" rIns="0" bIns="9144" anchor="ctr">
            <a:normAutofit/>
          </a:bodyPr>
          <a:lstStyle>
            <a:lvl1pPr algn="ctr" rtl="0" eaLnBrk="1" latinLnBrk="0" hangingPunct="1">
              <a:spcBef>
                <a:spcPct val="0"/>
              </a:spcBef>
              <a:buNone/>
              <a:defRPr lang="en-US" sz="5000" b="1" kern="1200" dirty="0">
                <a:ln w="500">
                  <a:solidFill>
                    <a:schemeClr val="tx2">
                      <a:shade val="20000"/>
                      <a:satMod val="350000"/>
                    </a:schemeClr>
                  </a:solidFill>
                </a:ln>
                <a:solidFill>
                  <a:schemeClr val="tx2">
                    <a:tint val="100000"/>
                    <a:satMod val="250000"/>
                  </a:schemeClr>
                </a:solidFill>
                <a:effectLst/>
                <a:latin typeface="Lato" panose="020F0502020204030203" pitchFamily="34" charset="0"/>
                <a:ea typeface="+mj-ea"/>
                <a:cs typeface="+mj-cs"/>
              </a:defRPr>
            </a:lvl1pPr>
          </a:lstStyle>
          <a:p>
            <a:r>
              <a:rPr lang="en-US" sz="4800" dirty="0">
                <a:solidFill>
                  <a:srgbClr val="69D8FF"/>
                </a:solidFill>
                <a:effectLst>
                  <a:outerShdw blurRad="38100" dist="38100" dir="2700000" algn="tl">
                    <a:srgbClr val="000000">
                      <a:alpha val="43137"/>
                    </a:srgbClr>
                  </a:outerShdw>
                </a:effectLst>
              </a:rPr>
              <a:t>Repurposing GLP-1 Receptor Agonists for Substance Use Disorders </a:t>
            </a:r>
          </a:p>
        </p:txBody>
      </p:sp>
      <p:sp>
        <p:nvSpPr>
          <p:cNvPr id="9" name="Subtitle 2">
            <a:extLst>
              <a:ext uri="{FF2B5EF4-FFF2-40B4-BE49-F238E27FC236}">
                <a16:creationId xmlns:a16="http://schemas.microsoft.com/office/drawing/2014/main" id="{700629AF-3AEE-0599-A36C-EBFCF1987559}"/>
              </a:ext>
            </a:extLst>
          </p:cNvPr>
          <p:cNvSpPr txBox="1">
            <a:spLocks/>
          </p:cNvSpPr>
          <p:nvPr userDrawn="1"/>
        </p:nvSpPr>
        <p:spPr>
          <a:xfrm>
            <a:off x="609600" y="4191000"/>
            <a:ext cx="10972800" cy="2590800"/>
          </a:xfrm>
          <a:prstGeom prst="rect">
            <a:avLst/>
          </a:prstGeom>
        </p:spPr>
        <p:txBody>
          <a:bodyPr vert="horz" lIns="91440">
            <a:normAutofit lnSpcReduction="10000"/>
          </a:bodyPr>
          <a:lstStyle>
            <a:lvl1pPr marL="320024" indent="-320024" algn="l" rtl="0" eaLnBrk="1" latinLnBrk="0" hangingPunct="1">
              <a:spcBef>
                <a:spcPct val="20000"/>
              </a:spcBef>
              <a:buClr>
                <a:schemeClr val="accent2"/>
              </a:buClr>
              <a:buSzPct val="100000"/>
              <a:buFont typeface="Wingdings 2" panose="05020102010507070707" pitchFamily="18" charset="2"/>
              <a:buChar char="®"/>
              <a:defRPr sz="3000" kern="1200">
                <a:solidFill>
                  <a:schemeClr val="tx1"/>
                </a:solidFill>
                <a:latin typeface="Lato" panose="020F0502020204030203" pitchFamily="34" charset="0"/>
                <a:ea typeface="+mn-ea"/>
                <a:cs typeface="+mn-cs"/>
              </a:defRPr>
            </a:lvl1pPr>
            <a:lvl2pPr marL="630904" indent="-274306" algn="l" rtl="0" eaLnBrk="1" latinLnBrk="0" hangingPunct="1">
              <a:spcBef>
                <a:spcPct val="20000"/>
              </a:spcBef>
              <a:buClr>
                <a:schemeClr val="accent2"/>
              </a:buClr>
              <a:buSzPct val="90000"/>
              <a:buFont typeface="Wingdings 2" panose="05020102010507070707" pitchFamily="18" charset="2"/>
              <a:buChar char="®"/>
              <a:defRPr sz="2600" kern="1200">
                <a:solidFill>
                  <a:schemeClr val="tx1"/>
                </a:solidFill>
                <a:latin typeface="Lato" panose="020F0502020204030203" pitchFamily="34" charset="0"/>
                <a:ea typeface="+mn-ea"/>
                <a:cs typeface="+mn-cs"/>
              </a:defRPr>
            </a:lvl2pPr>
            <a:lvl3pPr marL="923498" indent="-274306" algn="l" rtl="0" eaLnBrk="1" latinLnBrk="0" hangingPunct="1">
              <a:spcBef>
                <a:spcPct val="20000"/>
              </a:spcBef>
              <a:buClr>
                <a:schemeClr val="accent2"/>
              </a:buClr>
              <a:buSzPct val="80000"/>
              <a:buFont typeface="Wingdings 2" panose="05020102010507070707" pitchFamily="18" charset="2"/>
              <a:buChar char="®"/>
              <a:defRPr sz="2400" kern="1200">
                <a:solidFill>
                  <a:schemeClr val="tx1"/>
                </a:solidFill>
                <a:latin typeface="Lato" panose="020F0502020204030203" pitchFamily="34" charset="0"/>
                <a:ea typeface="+mn-ea"/>
                <a:cs typeface="+mn-cs"/>
              </a:defRPr>
            </a:lvl3pPr>
            <a:lvl4pPr marL="1188661" indent="-228589" algn="l" rtl="0" eaLnBrk="1" latinLnBrk="0" hangingPunct="1">
              <a:spcBef>
                <a:spcPct val="20000"/>
              </a:spcBef>
              <a:buClr>
                <a:schemeClr val="accent2"/>
              </a:buClr>
              <a:buSzPct val="70000"/>
              <a:buFont typeface="Wingdings 2" panose="05020102010507070707" pitchFamily="18" charset="2"/>
              <a:buChar char="®"/>
              <a:defRPr sz="2200" kern="1200">
                <a:solidFill>
                  <a:schemeClr val="tx1"/>
                </a:solidFill>
                <a:latin typeface="Lato" panose="020F0502020204030203" pitchFamily="34" charset="0"/>
                <a:ea typeface="+mn-ea"/>
                <a:cs typeface="+mn-cs"/>
              </a:defRPr>
            </a:lvl4pPr>
            <a:lvl5pPr marL="1426392" indent="-228589" algn="l" rtl="0" eaLnBrk="1" latinLnBrk="0" hangingPunct="1">
              <a:spcBef>
                <a:spcPct val="20000"/>
              </a:spcBef>
              <a:buClr>
                <a:schemeClr val="accent2"/>
              </a:buClr>
              <a:buSzPct val="60000"/>
              <a:buFont typeface="Wingdings 2" panose="05020102010507070707" pitchFamily="18" charset="2"/>
              <a:buChar char="®"/>
              <a:defRPr sz="2000" kern="1200">
                <a:solidFill>
                  <a:schemeClr val="tx1"/>
                </a:solidFill>
                <a:latin typeface="Lato" panose="020F0502020204030203" pitchFamily="34" charset="0"/>
                <a:ea typeface="+mn-ea"/>
                <a:cs typeface="+mn-cs"/>
              </a:defRPr>
            </a:lvl5pPr>
            <a:lvl6pPr marL="1673269" indent="-228589" algn="l" rtl="0" eaLnBrk="1" latinLnBrk="0" hangingPunct="1">
              <a:spcBef>
                <a:spcPct val="20000"/>
              </a:spcBef>
              <a:buClr>
                <a:schemeClr val="accent6"/>
              </a:buClr>
              <a:buFont typeface="Wingdings 2"/>
              <a:buChar char=""/>
              <a:defRPr sz="1800" kern="1200">
                <a:solidFill>
                  <a:schemeClr val="tx1"/>
                </a:solidFill>
                <a:latin typeface="+mn-lt"/>
                <a:ea typeface="+mn-ea"/>
                <a:cs typeface="+mn-cs"/>
              </a:defRPr>
            </a:lvl6pPr>
            <a:lvl7pPr marL="1911000" indent="-228589" algn="l" rtl="0" eaLnBrk="1" latinLnBrk="0" hangingPunct="1">
              <a:spcBef>
                <a:spcPct val="20000"/>
              </a:spcBef>
              <a:buClr>
                <a:schemeClr val="tx2"/>
              </a:buClr>
              <a:buFont typeface="Wingdings 2"/>
              <a:buChar char=""/>
              <a:defRPr sz="1600" kern="1200">
                <a:solidFill>
                  <a:schemeClr val="tx1"/>
                </a:solidFill>
                <a:latin typeface="+mn-lt"/>
                <a:ea typeface="+mn-ea"/>
                <a:cs typeface="+mn-cs"/>
              </a:defRPr>
            </a:lvl7pPr>
            <a:lvl8pPr marL="2121302" indent="-182870" algn="l" rtl="0" eaLnBrk="1" latinLnBrk="0" hangingPunct="1">
              <a:spcBef>
                <a:spcPct val="20000"/>
              </a:spcBef>
              <a:buClr>
                <a:schemeClr val="tx2"/>
              </a:buClr>
              <a:buFont typeface="Wingdings 2"/>
              <a:buChar char=""/>
              <a:defRPr sz="1400" kern="1200">
                <a:solidFill>
                  <a:schemeClr val="tx1"/>
                </a:solidFill>
                <a:latin typeface="+mn-lt"/>
                <a:ea typeface="+mn-ea"/>
                <a:cs typeface="+mn-cs"/>
              </a:defRPr>
            </a:lvl8pPr>
            <a:lvl9pPr marL="2322461" indent="-182870" algn="l" rtl="0" eaLnBrk="1" latinLnBrk="0" hangingPunct="1">
              <a:spcBef>
                <a:spcPct val="20000"/>
              </a:spcBef>
              <a:buClr>
                <a:schemeClr val="tx2"/>
              </a:buClr>
              <a:buFont typeface="Wingdings 2"/>
              <a:buChar char=""/>
              <a:defRPr sz="1400" kern="1200">
                <a:solidFill>
                  <a:schemeClr val="tx1"/>
                </a:solidFill>
                <a:latin typeface="+mn-lt"/>
                <a:ea typeface="+mn-ea"/>
                <a:cs typeface="+mn-cs"/>
              </a:defRPr>
            </a:lvl9pPr>
          </a:lstStyle>
          <a:p>
            <a:pPr marL="0" indent="0" algn="ctr">
              <a:buNone/>
            </a:pPr>
            <a:r>
              <a:rPr lang="en-US" sz="3400" b="1" dirty="0"/>
              <a:t>Stephanie T. Weiss, M.D., Ph.D., M.S.</a:t>
            </a:r>
          </a:p>
          <a:p>
            <a:pPr marL="0" indent="0" algn="ctr">
              <a:spcBef>
                <a:spcPts val="0"/>
              </a:spcBef>
              <a:buFont typeface="Wingdings 2" panose="05020102010507070707" pitchFamily="18" charset="2"/>
              <a:buNone/>
            </a:pPr>
            <a:endParaRPr lang="en-US" sz="2800" b="1" dirty="0"/>
          </a:p>
          <a:p>
            <a:pPr marL="0" indent="0" algn="ctr">
              <a:spcBef>
                <a:spcPts val="0"/>
              </a:spcBef>
              <a:buFont typeface="Wingdings 2" panose="05020102010507070707" pitchFamily="18" charset="2"/>
              <a:buNone/>
            </a:pPr>
            <a:r>
              <a:rPr lang="en-US" sz="2800" b="1" dirty="0"/>
              <a:t>Staff Research Physician</a:t>
            </a:r>
          </a:p>
          <a:p>
            <a:pPr marL="0" indent="0" algn="ctr">
              <a:spcBef>
                <a:spcPts val="0"/>
              </a:spcBef>
              <a:buFont typeface="Wingdings 2" panose="05020102010507070707" pitchFamily="18" charset="2"/>
              <a:buNone/>
            </a:pPr>
            <a:r>
              <a:rPr lang="en-US" sz="2800" b="1" dirty="0"/>
              <a:t>Intramural Research Program</a:t>
            </a:r>
          </a:p>
          <a:p>
            <a:pPr marL="0" indent="0" algn="ctr">
              <a:spcBef>
                <a:spcPts val="0"/>
              </a:spcBef>
              <a:buFont typeface="Wingdings 2" panose="05020102010507070707" pitchFamily="18" charset="2"/>
              <a:buNone/>
            </a:pPr>
            <a:r>
              <a:rPr lang="en-US" sz="2800" b="1" dirty="0"/>
              <a:t>National Institute on Drug Abuse</a:t>
            </a:r>
          </a:p>
          <a:p>
            <a:pPr marL="0" indent="0" algn="ctr">
              <a:spcBef>
                <a:spcPts val="0"/>
              </a:spcBef>
              <a:buFont typeface="Wingdings 2" panose="05020102010507070707" pitchFamily="18" charset="2"/>
              <a:buNone/>
            </a:pPr>
            <a:r>
              <a:rPr lang="en-US" sz="2800" b="1" dirty="0"/>
              <a:t>National Institutes of Health</a:t>
            </a:r>
          </a:p>
        </p:txBody>
      </p:sp>
    </p:spTree>
    <p:custDataLst>
      <p:tags r:id="rId1"/>
    </p:custDataLst>
    <p:extLst>
      <p:ext uri="{BB962C8B-B14F-4D97-AF65-F5344CB8AC3E}">
        <p14:creationId xmlns:p14="http://schemas.microsoft.com/office/powerpoint/2010/main" val="2910911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mparison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ABF65-36B2-4F1B-881C-F9CE1BAA828E}"/>
              </a:ext>
            </a:extLst>
          </p:cNvPr>
          <p:cNvSpPr>
            <a:spLocks noGrp="1"/>
          </p:cNvSpPr>
          <p:nvPr>
            <p:ph type="title" hasCustomPrompt="1"/>
          </p:nvPr>
        </p:nvSpPr>
        <p:spPr>
          <a:xfrm>
            <a:off x="609600" y="228600"/>
            <a:ext cx="10972800" cy="922882"/>
          </a:xfrm>
        </p:spPr>
        <p:txBody>
          <a:bodyPr/>
          <a:lstStyle>
            <a:lvl1pPr algn="ctr">
              <a:defRPr/>
            </a:lvl1pPr>
          </a:lstStyle>
          <a:p>
            <a:r>
              <a:rPr lang="en-US" dirty="0"/>
              <a:t>[Click to insert title]</a:t>
            </a:r>
          </a:p>
        </p:txBody>
      </p:sp>
      <p:sp>
        <p:nvSpPr>
          <p:cNvPr id="3" name="Text Placeholder 2">
            <a:extLst>
              <a:ext uri="{FF2B5EF4-FFF2-40B4-BE49-F238E27FC236}">
                <a16:creationId xmlns:a16="http://schemas.microsoft.com/office/drawing/2014/main" id="{A732FFB7-F684-4907-B700-2BF13B8A61A5}"/>
              </a:ext>
            </a:extLst>
          </p:cNvPr>
          <p:cNvSpPr>
            <a:spLocks noGrp="1"/>
          </p:cNvSpPr>
          <p:nvPr>
            <p:ph type="body" idx="1" hasCustomPrompt="1"/>
          </p:nvPr>
        </p:nvSpPr>
        <p:spPr>
          <a:xfrm>
            <a:off x="609600" y="1295400"/>
            <a:ext cx="5386917" cy="502920"/>
          </a:xfrm>
        </p:spPr>
        <p:txBody>
          <a:bodyPr anchor="b">
            <a:noAutofit/>
          </a:bodyPr>
          <a:lstStyle>
            <a:lvl1pPr marL="320024" indent="-320024" algn="l" rtl="0" eaLnBrk="1" latinLnBrk="0" hangingPunct="1">
              <a:spcBef>
                <a:spcPct val="20000"/>
              </a:spcBef>
              <a:buClr>
                <a:schemeClr val="accent1"/>
              </a:buClr>
              <a:buSzPct val="70000"/>
              <a:buFont typeface="Wingdings 2"/>
              <a:buNone/>
              <a:defRPr lang="en-US" sz="2800" b="1" kern="1200" dirty="0">
                <a:solidFill>
                  <a:schemeClr val="tx1"/>
                </a:solidFill>
                <a:effectLst>
                  <a:outerShdw blurRad="30000" dist="30000" dir="2700000" algn="tl" rotWithShape="0">
                    <a:schemeClr val="bg2">
                      <a:shade val="45000"/>
                      <a:satMod val="150000"/>
                      <a:alpha val="90000"/>
                    </a:schemeClr>
                  </a:outerShdw>
                </a:effectLst>
                <a:latin typeface="Lato" panose="020F0502020204030203" pitchFamily="34" charset="0"/>
                <a:ea typeface="+mn-ea"/>
                <a:cs typeface="+mn-cs"/>
              </a:defRPr>
            </a:lvl1pPr>
            <a:lvl2pPr>
              <a:buNone/>
              <a:defRPr sz="2000" b="1"/>
            </a:lvl2pPr>
            <a:lvl3pPr>
              <a:buNone/>
              <a:defRPr sz="1800" b="1"/>
            </a:lvl3pPr>
            <a:lvl4pPr>
              <a:buNone/>
              <a:defRPr sz="1600" b="1"/>
            </a:lvl4pPr>
            <a:lvl5pPr>
              <a:buNone/>
              <a:defRPr sz="1600" b="1"/>
            </a:lvl5pPr>
          </a:lstStyle>
          <a:p>
            <a:pPr marL="320024" lvl="0" indent="-320024" algn="l" rtl="0" eaLnBrk="1" latinLnBrk="0" hangingPunct="1">
              <a:spcBef>
                <a:spcPct val="20000"/>
              </a:spcBef>
              <a:buClr>
                <a:schemeClr val="accent1"/>
              </a:buClr>
              <a:buSzPct val="70000"/>
              <a:buFont typeface="Wingdings 2"/>
              <a:buNone/>
            </a:pPr>
            <a:r>
              <a:rPr lang="en-US" dirty="0"/>
              <a:t>[Insert Heading]</a:t>
            </a:r>
          </a:p>
        </p:txBody>
      </p:sp>
      <p:sp>
        <p:nvSpPr>
          <p:cNvPr id="4" name="Text Placeholder 3">
            <a:extLst>
              <a:ext uri="{FF2B5EF4-FFF2-40B4-BE49-F238E27FC236}">
                <a16:creationId xmlns:a16="http://schemas.microsoft.com/office/drawing/2014/main" id="{581BFE5F-C2DA-4CB6-A1B1-3D809CA8F9B5}"/>
              </a:ext>
            </a:extLst>
          </p:cNvPr>
          <p:cNvSpPr>
            <a:spLocks noGrp="1"/>
          </p:cNvSpPr>
          <p:nvPr>
            <p:ph type="body" sz="half" idx="3" hasCustomPrompt="1"/>
          </p:nvPr>
        </p:nvSpPr>
        <p:spPr>
          <a:xfrm>
            <a:off x="6193377" y="1295400"/>
            <a:ext cx="5389033" cy="502920"/>
          </a:xfrm>
        </p:spPr>
        <p:txBody>
          <a:bodyPr anchor="b">
            <a:noAutofit/>
          </a:bodyPr>
          <a:lstStyle>
            <a:lvl1pPr marL="320024" indent="-320024" algn="l" rtl="0" eaLnBrk="1" latinLnBrk="0" hangingPunct="1">
              <a:spcBef>
                <a:spcPct val="20000"/>
              </a:spcBef>
              <a:buClr>
                <a:schemeClr val="accent1"/>
              </a:buClr>
              <a:buSzPct val="70000"/>
              <a:buFont typeface="Wingdings 2"/>
              <a:buNone/>
              <a:defRPr sz="2800" b="1">
                <a:effectLst>
                  <a:outerShdw blurRad="30000" dist="30000" dir="2700000" algn="tl" rotWithShape="0">
                    <a:schemeClr val="bg2">
                      <a:shade val="45000"/>
                      <a:satMod val="150000"/>
                      <a:alpha val="90000"/>
                    </a:schemeClr>
                  </a:outerShdw>
                </a:effectLst>
              </a:defRPr>
            </a:lvl1pPr>
            <a:lvl2pPr>
              <a:buNone/>
              <a:defRPr sz="2000" b="1"/>
            </a:lvl2pPr>
            <a:lvl3pPr>
              <a:buNone/>
              <a:defRPr sz="1800" b="1"/>
            </a:lvl3pPr>
            <a:lvl4pPr>
              <a:buNone/>
              <a:defRPr sz="1600" b="1"/>
            </a:lvl4pPr>
            <a:lvl5pPr>
              <a:buNone/>
              <a:defRPr sz="1600" b="1"/>
            </a:lvl5pPr>
          </a:lstStyle>
          <a:p>
            <a:pPr marL="320024" lvl="0" indent="-320024" algn="l" rtl="0" eaLnBrk="1" latinLnBrk="0" hangingPunct="1">
              <a:spcBef>
                <a:spcPct val="20000"/>
              </a:spcBef>
              <a:buClr>
                <a:schemeClr val="accent1"/>
              </a:buClr>
              <a:buSzPct val="70000"/>
              <a:buFont typeface="Wingdings 2"/>
              <a:buNone/>
            </a:pPr>
            <a:r>
              <a:rPr lang="en-US" dirty="0"/>
              <a:t>[Insert Heading]</a:t>
            </a:r>
          </a:p>
        </p:txBody>
      </p:sp>
      <p:sp>
        <p:nvSpPr>
          <p:cNvPr id="5" name="Content Placeholder 4">
            <a:extLst>
              <a:ext uri="{FF2B5EF4-FFF2-40B4-BE49-F238E27FC236}">
                <a16:creationId xmlns:a16="http://schemas.microsoft.com/office/drawing/2014/main" id="{D7A44C07-434C-4581-8A43-8FFFF2ABB0D8}"/>
              </a:ext>
            </a:extLst>
          </p:cNvPr>
          <p:cNvSpPr>
            <a:spLocks noGrp="1"/>
          </p:cNvSpPr>
          <p:nvPr>
            <p:ph sz="quarter" idx="2" hasCustomPrompt="1"/>
          </p:nvPr>
        </p:nvSpPr>
        <p:spPr>
          <a:xfrm>
            <a:off x="609600" y="1942238"/>
            <a:ext cx="5386917" cy="4077562"/>
          </a:xfrm>
        </p:spPr>
        <p:txBody>
          <a:bodyPr/>
          <a:lstStyle>
            <a:lvl1pPr>
              <a:defRPr sz="2500"/>
            </a:lvl1pPr>
            <a:lvl2pPr>
              <a:defRPr sz="2400"/>
            </a:lvl2pPr>
            <a:lvl3pPr>
              <a:defRPr sz="2300"/>
            </a:lvl3pPr>
            <a:lvl4pPr>
              <a:defRPr sz="2200"/>
            </a:lvl4pPr>
            <a:lvl5pPr marL="1197803" indent="0">
              <a:buNone/>
              <a:defRPr sz="2400"/>
            </a:lvl5pPr>
          </a:lstStyle>
          <a:p>
            <a:pPr lvl="0"/>
            <a:r>
              <a:rPr lang="en-US" dirty="0"/>
              <a:t>First level</a:t>
            </a:r>
          </a:p>
          <a:p>
            <a:pPr lvl="1"/>
            <a:r>
              <a:rPr lang="en-US" dirty="0"/>
              <a:t>Second level</a:t>
            </a:r>
          </a:p>
          <a:p>
            <a:pPr lvl="2"/>
            <a:r>
              <a:rPr lang="en-US" dirty="0"/>
              <a:t>Third level</a:t>
            </a:r>
          </a:p>
          <a:p>
            <a:pPr lvl="3"/>
            <a:r>
              <a:rPr lang="en-US" dirty="0"/>
              <a:t>Fourth level</a:t>
            </a:r>
          </a:p>
        </p:txBody>
      </p:sp>
      <p:sp>
        <p:nvSpPr>
          <p:cNvPr id="6" name="Content Placeholder 5">
            <a:extLst>
              <a:ext uri="{FF2B5EF4-FFF2-40B4-BE49-F238E27FC236}">
                <a16:creationId xmlns:a16="http://schemas.microsoft.com/office/drawing/2014/main" id="{AB78093A-43B0-48F9-A10F-7D6F274B8A47}"/>
              </a:ext>
            </a:extLst>
          </p:cNvPr>
          <p:cNvSpPr>
            <a:spLocks noGrp="1"/>
          </p:cNvSpPr>
          <p:nvPr>
            <p:ph sz="quarter" idx="4" hasCustomPrompt="1"/>
          </p:nvPr>
        </p:nvSpPr>
        <p:spPr>
          <a:xfrm>
            <a:off x="6193377" y="1942238"/>
            <a:ext cx="5389033" cy="4077562"/>
          </a:xfrm>
        </p:spPr>
        <p:txBody>
          <a:bodyPr/>
          <a:lstStyle>
            <a:lvl1pPr>
              <a:defRPr sz="2500"/>
            </a:lvl1pPr>
            <a:lvl2pPr>
              <a:defRPr sz="2400"/>
            </a:lvl2pPr>
            <a:lvl3pPr>
              <a:defRPr sz="2300"/>
            </a:lvl3pPr>
            <a:lvl4pPr>
              <a:defRPr sz="2200"/>
            </a:lvl4pPr>
            <a:lvl5pPr>
              <a:defRPr sz="2000"/>
            </a:lvl5pPr>
          </a:lstStyle>
          <a:p>
            <a:pPr lvl="0"/>
            <a:r>
              <a:rPr lang="en-US" dirty="0"/>
              <a:t>First level</a:t>
            </a:r>
          </a:p>
          <a:p>
            <a:pPr lvl="1"/>
            <a:r>
              <a:rPr lang="en-US" dirty="0"/>
              <a:t>Second level</a:t>
            </a:r>
          </a:p>
          <a:p>
            <a:pPr lvl="2"/>
            <a:r>
              <a:rPr lang="en-US" dirty="0"/>
              <a:t>Third level</a:t>
            </a:r>
          </a:p>
          <a:p>
            <a:pPr lvl="3"/>
            <a:r>
              <a:rPr lang="en-US" dirty="0"/>
              <a:t>Fourth level</a:t>
            </a:r>
          </a:p>
        </p:txBody>
      </p:sp>
      <p:sp>
        <p:nvSpPr>
          <p:cNvPr id="9" name="Text Placeholder 6">
            <a:extLst>
              <a:ext uri="{FF2B5EF4-FFF2-40B4-BE49-F238E27FC236}">
                <a16:creationId xmlns:a16="http://schemas.microsoft.com/office/drawing/2014/main" id="{48939AF1-74B9-4BAE-89DB-6B148E2572BA}"/>
              </a:ext>
            </a:extLst>
          </p:cNvPr>
          <p:cNvSpPr>
            <a:spLocks noGrp="1"/>
          </p:cNvSpPr>
          <p:nvPr>
            <p:ph type="body" sz="quarter" idx="11" hasCustomPrompt="1"/>
          </p:nvPr>
        </p:nvSpPr>
        <p:spPr>
          <a:xfrm>
            <a:off x="4343400" y="6163718"/>
            <a:ext cx="7239000" cy="589471"/>
          </a:xfrm>
        </p:spPr>
        <p:txBody>
          <a:bodyPr anchor="ctr">
            <a:noAutofit/>
          </a:bodyPr>
          <a:lstStyle>
            <a:lvl1pPr marL="0" indent="0">
              <a:buNone/>
              <a:defRPr sz="1600">
                <a:ln>
                  <a:noFill/>
                </a:ln>
                <a:solidFill>
                  <a:schemeClr val="tx1"/>
                </a:solidFill>
              </a:defRPr>
            </a:lvl1pPr>
          </a:lstStyle>
          <a:p>
            <a:pPr lvl="0"/>
            <a:r>
              <a:rPr lang="en-US" dirty="0"/>
              <a:t>[Slide Reference:  Author or Agency Name, Reference Number(s)]</a:t>
            </a:r>
          </a:p>
        </p:txBody>
      </p:sp>
    </p:spTree>
    <p:custDataLst>
      <p:tags r:id="rId1"/>
    </p:custDataLst>
    <p:extLst>
      <p:ext uri="{BB962C8B-B14F-4D97-AF65-F5344CB8AC3E}">
        <p14:creationId xmlns:p14="http://schemas.microsoft.com/office/powerpoint/2010/main" val="3492172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ingle Chart Layout Option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C802D-8390-4263-84D9-7D676055ED88}"/>
              </a:ext>
            </a:extLst>
          </p:cNvPr>
          <p:cNvSpPr>
            <a:spLocks noGrp="1"/>
          </p:cNvSpPr>
          <p:nvPr>
            <p:ph type="title" hasCustomPrompt="1"/>
          </p:nvPr>
        </p:nvSpPr>
        <p:spPr>
          <a:xfrm>
            <a:off x="609600" y="228600"/>
            <a:ext cx="10972800" cy="990600"/>
          </a:xfrm>
        </p:spPr>
        <p:txBody>
          <a:bodyPr/>
          <a:lstStyle>
            <a:lvl1pPr algn="ctr">
              <a:defRPr/>
            </a:lvl1pPr>
          </a:lstStyle>
          <a:p>
            <a:r>
              <a:rPr lang="en-US" dirty="0"/>
              <a:t>[Click to insert title]</a:t>
            </a:r>
          </a:p>
        </p:txBody>
      </p:sp>
      <p:sp>
        <p:nvSpPr>
          <p:cNvPr id="9" name="Text Placeholder 8">
            <a:extLst>
              <a:ext uri="{FF2B5EF4-FFF2-40B4-BE49-F238E27FC236}">
                <a16:creationId xmlns:a16="http://schemas.microsoft.com/office/drawing/2014/main" id="{1546BA48-3D98-48F8-8C15-89DB373CCCD4}"/>
              </a:ext>
            </a:extLst>
          </p:cNvPr>
          <p:cNvSpPr>
            <a:spLocks noGrp="1"/>
          </p:cNvSpPr>
          <p:nvPr>
            <p:ph type="body" sz="quarter" idx="13" hasCustomPrompt="1"/>
          </p:nvPr>
        </p:nvSpPr>
        <p:spPr>
          <a:xfrm>
            <a:off x="609600" y="1219200"/>
            <a:ext cx="10972800" cy="609600"/>
          </a:xfrm>
        </p:spPr>
        <p:txBody>
          <a:bodyPr>
            <a:noAutofit/>
          </a:bodyPr>
          <a:lstStyle>
            <a:lvl1pPr marL="0" indent="0" algn="ctr">
              <a:buNone/>
              <a:defRPr sz="3200" b="1"/>
            </a:lvl1pPr>
            <a:lvl2pPr marL="356598" indent="0">
              <a:buNone/>
              <a:defRPr sz="3200"/>
            </a:lvl2pPr>
            <a:lvl3pPr marL="649192" indent="0">
              <a:buNone/>
              <a:defRPr sz="3200"/>
            </a:lvl3pPr>
            <a:lvl4pPr marL="960072" indent="0">
              <a:buNone/>
              <a:defRPr sz="3200"/>
            </a:lvl4pPr>
            <a:lvl5pPr marL="1197803" indent="0">
              <a:buNone/>
              <a:defRPr sz="3200"/>
            </a:lvl5pPr>
          </a:lstStyle>
          <a:p>
            <a:pPr lvl="0"/>
            <a:r>
              <a:rPr lang="en-US" dirty="0"/>
              <a:t>[Insert Chart Title]</a:t>
            </a:r>
          </a:p>
        </p:txBody>
      </p:sp>
      <p:sp>
        <p:nvSpPr>
          <p:cNvPr id="11" name="Text Placeholder 6">
            <a:extLst>
              <a:ext uri="{FF2B5EF4-FFF2-40B4-BE49-F238E27FC236}">
                <a16:creationId xmlns:a16="http://schemas.microsoft.com/office/drawing/2014/main" id="{26753E94-D33B-4EC6-A735-B28D9A1BE762}"/>
              </a:ext>
            </a:extLst>
          </p:cNvPr>
          <p:cNvSpPr>
            <a:spLocks noGrp="1"/>
          </p:cNvSpPr>
          <p:nvPr>
            <p:ph type="body" sz="quarter" idx="11" hasCustomPrompt="1"/>
          </p:nvPr>
        </p:nvSpPr>
        <p:spPr>
          <a:xfrm>
            <a:off x="4343400" y="6172200"/>
            <a:ext cx="7239000" cy="589471"/>
          </a:xfrm>
        </p:spPr>
        <p:txBody>
          <a:bodyPr anchor="ctr">
            <a:noAutofit/>
          </a:bodyPr>
          <a:lstStyle>
            <a:lvl1pPr marL="0" indent="0">
              <a:buNone/>
              <a:defRPr sz="1600">
                <a:ln>
                  <a:noFill/>
                </a:ln>
                <a:solidFill>
                  <a:schemeClr val="tx1"/>
                </a:solidFill>
              </a:defRPr>
            </a:lvl1pPr>
          </a:lstStyle>
          <a:p>
            <a:pPr lvl="0"/>
            <a:r>
              <a:rPr lang="en-US" dirty="0"/>
              <a:t>[Slide Reference:  Author or Agency Name, Reference Number(s)]</a:t>
            </a:r>
          </a:p>
        </p:txBody>
      </p:sp>
      <p:sp>
        <p:nvSpPr>
          <p:cNvPr id="12" name="Content Placeholder 7">
            <a:extLst>
              <a:ext uri="{FF2B5EF4-FFF2-40B4-BE49-F238E27FC236}">
                <a16:creationId xmlns:a16="http://schemas.microsoft.com/office/drawing/2014/main" id="{4B957661-4E44-452F-941C-C6A98C1A2926}"/>
              </a:ext>
            </a:extLst>
          </p:cNvPr>
          <p:cNvSpPr>
            <a:spLocks noGrp="1"/>
          </p:cNvSpPr>
          <p:nvPr>
            <p:ph sz="quarter" idx="15" hasCustomPrompt="1"/>
          </p:nvPr>
        </p:nvSpPr>
        <p:spPr>
          <a:xfrm>
            <a:off x="609601" y="1828800"/>
            <a:ext cx="10972800" cy="4152900"/>
          </a:xfrm>
        </p:spPr>
        <p:txBody>
          <a:bodyPr/>
          <a:lstStyle>
            <a:lvl1pPr marL="0" indent="0">
              <a:buNone/>
              <a:defRPr/>
            </a:lvl1pPr>
          </a:lstStyle>
          <a:p>
            <a:pPr lvl="0"/>
            <a:r>
              <a:rPr lang="en-US" dirty="0"/>
              <a:t>[Insert or paste in chart]</a:t>
            </a:r>
          </a:p>
        </p:txBody>
      </p:sp>
    </p:spTree>
    <p:custDataLst>
      <p:tags r:id="rId1"/>
    </p:custDataLst>
    <p:extLst>
      <p:ext uri="{BB962C8B-B14F-4D97-AF65-F5344CB8AC3E}">
        <p14:creationId xmlns:p14="http://schemas.microsoft.com/office/powerpoint/2010/main" val="39382533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Horizontal Chart Layout Option 2">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E85DB370-49A6-45E1-AFCA-CCB1AE13F388}"/>
              </a:ext>
            </a:extLst>
          </p:cNvPr>
          <p:cNvSpPr>
            <a:spLocks noGrp="1"/>
          </p:cNvSpPr>
          <p:nvPr>
            <p:ph sz="quarter" idx="15" hasCustomPrompt="1"/>
          </p:nvPr>
        </p:nvSpPr>
        <p:spPr>
          <a:xfrm>
            <a:off x="609601" y="1295400"/>
            <a:ext cx="10972800" cy="4686300"/>
          </a:xfrm>
        </p:spPr>
        <p:txBody>
          <a:bodyPr/>
          <a:lstStyle>
            <a:lvl1pPr marL="0" indent="0">
              <a:buNone/>
              <a:defRPr/>
            </a:lvl1pPr>
          </a:lstStyle>
          <a:p>
            <a:pPr lvl="0"/>
            <a:r>
              <a:rPr lang="en-US" dirty="0"/>
              <a:t>[Insert or paste in chart]</a:t>
            </a:r>
          </a:p>
        </p:txBody>
      </p:sp>
      <p:sp>
        <p:nvSpPr>
          <p:cNvPr id="2" name="Title 1">
            <a:extLst>
              <a:ext uri="{FF2B5EF4-FFF2-40B4-BE49-F238E27FC236}">
                <a16:creationId xmlns:a16="http://schemas.microsoft.com/office/drawing/2014/main" id="{000C802D-8390-4263-84D9-7D676055ED88}"/>
              </a:ext>
            </a:extLst>
          </p:cNvPr>
          <p:cNvSpPr>
            <a:spLocks noGrp="1"/>
          </p:cNvSpPr>
          <p:nvPr>
            <p:ph type="title" hasCustomPrompt="1"/>
          </p:nvPr>
        </p:nvSpPr>
        <p:spPr>
          <a:xfrm>
            <a:off x="609600" y="228600"/>
            <a:ext cx="10972800" cy="990600"/>
          </a:xfrm>
        </p:spPr>
        <p:txBody>
          <a:bodyPr/>
          <a:lstStyle>
            <a:lvl1pPr algn="ctr">
              <a:defRPr/>
            </a:lvl1pPr>
          </a:lstStyle>
          <a:p>
            <a:r>
              <a:rPr lang="en-US" dirty="0"/>
              <a:t>[Click to insert title]</a:t>
            </a:r>
          </a:p>
        </p:txBody>
      </p:sp>
      <p:sp>
        <p:nvSpPr>
          <p:cNvPr id="7" name="Text Placeholder 6">
            <a:extLst>
              <a:ext uri="{FF2B5EF4-FFF2-40B4-BE49-F238E27FC236}">
                <a16:creationId xmlns:a16="http://schemas.microsoft.com/office/drawing/2014/main" id="{E9879B10-F719-4601-B36A-5071C9EAC6F4}"/>
              </a:ext>
            </a:extLst>
          </p:cNvPr>
          <p:cNvSpPr>
            <a:spLocks noGrp="1"/>
          </p:cNvSpPr>
          <p:nvPr>
            <p:ph type="body" sz="quarter" idx="11" hasCustomPrompt="1"/>
          </p:nvPr>
        </p:nvSpPr>
        <p:spPr>
          <a:xfrm>
            <a:off x="4343400" y="6116129"/>
            <a:ext cx="7239000" cy="589471"/>
          </a:xfrm>
        </p:spPr>
        <p:txBody>
          <a:bodyPr anchor="ctr">
            <a:noAutofit/>
          </a:bodyPr>
          <a:lstStyle>
            <a:lvl1pPr marL="0" indent="0">
              <a:buNone/>
              <a:defRPr sz="1600">
                <a:ln>
                  <a:noFill/>
                </a:ln>
                <a:solidFill>
                  <a:schemeClr val="tx1"/>
                </a:solidFill>
              </a:defRPr>
            </a:lvl1pPr>
          </a:lstStyle>
          <a:p>
            <a:pPr lvl="0"/>
            <a:r>
              <a:rPr lang="en-US" dirty="0"/>
              <a:t>[Slide Reference:  Author or Agency Name, Reference Number(s)]</a:t>
            </a:r>
          </a:p>
        </p:txBody>
      </p:sp>
    </p:spTree>
    <p:custDataLst>
      <p:tags r:id="rId1"/>
    </p:custDataLst>
    <p:extLst>
      <p:ext uri="{BB962C8B-B14F-4D97-AF65-F5344CB8AC3E}">
        <p14:creationId xmlns:p14="http://schemas.microsoft.com/office/powerpoint/2010/main" val="1177319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Multiple Chart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C802D-8390-4263-84D9-7D676055ED88}"/>
              </a:ext>
            </a:extLst>
          </p:cNvPr>
          <p:cNvSpPr>
            <a:spLocks noGrp="1"/>
          </p:cNvSpPr>
          <p:nvPr>
            <p:ph type="title" hasCustomPrompt="1"/>
          </p:nvPr>
        </p:nvSpPr>
        <p:spPr>
          <a:xfrm>
            <a:off x="609600" y="228600"/>
            <a:ext cx="10972800" cy="990600"/>
          </a:xfrm>
        </p:spPr>
        <p:txBody>
          <a:bodyPr/>
          <a:lstStyle>
            <a:lvl1pPr algn="ctr">
              <a:defRPr/>
            </a:lvl1pPr>
          </a:lstStyle>
          <a:p>
            <a:r>
              <a:rPr lang="en-US" dirty="0"/>
              <a:t>[Click to insert title]</a:t>
            </a:r>
          </a:p>
        </p:txBody>
      </p:sp>
      <p:sp>
        <p:nvSpPr>
          <p:cNvPr id="5" name="Chart Placeholder 4">
            <a:extLst>
              <a:ext uri="{FF2B5EF4-FFF2-40B4-BE49-F238E27FC236}">
                <a16:creationId xmlns:a16="http://schemas.microsoft.com/office/drawing/2014/main" id="{2BCE3DEF-A2F5-4D68-8C11-63152CF7A8DC}"/>
              </a:ext>
            </a:extLst>
          </p:cNvPr>
          <p:cNvSpPr>
            <a:spLocks noGrp="1"/>
          </p:cNvSpPr>
          <p:nvPr>
            <p:ph type="chart" sz="quarter" idx="12" hasCustomPrompt="1"/>
          </p:nvPr>
        </p:nvSpPr>
        <p:spPr>
          <a:xfrm>
            <a:off x="609600" y="1981200"/>
            <a:ext cx="5334000" cy="4038600"/>
          </a:xfrm>
          <a:ln w="12700">
            <a:noFill/>
          </a:ln>
        </p:spPr>
        <p:txBody>
          <a:bodyPr vert="horz" lIns="91440">
            <a:normAutofit/>
          </a:bodyPr>
          <a:lstStyle>
            <a:lvl1pPr marL="0" marR="0" indent="0" algn="l" defTabSz="914400" rtl="0" eaLnBrk="1" fontAlgn="auto" latinLnBrk="0" hangingPunct="1">
              <a:lnSpc>
                <a:spcPct val="100000"/>
              </a:lnSpc>
              <a:spcBef>
                <a:spcPct val="20000"/>
              </a:spcBef>
              <a:spcAft>
                <a:spcPts val="0"/>
              </a:spcAft>
              <a:buClr>
                <a:schemeClr val="accent1"/>
              </a:buClr>
              <a:buSzPct val="100000"/>
              <a:buFontTx/>
              <a:buNone/>
              <a:tabLst/>
              <a:defRPr lang="en-US" dirty="0"/>
            </a:lvl1pPr>
          </a:lstStyle>
          <a:p>
            <a:pPr marL="320024" marR="0" lvl="0" indent="-320024" algn="l" defTabSz="914400" rtl="0" eaLnBrk="1" fontAlgn="auto" latinLnBrk="0" hangingPunct="1">
              <a:lnSpc>
                <a:spcPct val="100000"/>
              </a:lnSpc>
              <a:spcBef>
                <a:spcPct val="20000"/>
              </a:spcBef>
              <a:spcAft>
                <a:spcPts val="0"/>
              </a:spcAft>
              <a:buClr>
                <a:schemeClr val="accent1"/>
              </a:buClr>
              <a:buSzPct val="100000"/>
              <a:buFont typeface="Wingdings 2" panose="05020102010507070707" pitchFamily="18" charset="2"/>
              <a:buChar char="®"/>
              <a:tabLst/>
              <a:defRPr/>
            </a:pPr>
            <a:r>
              <a:rPr lang="en-US" dirty="0"/>
              <a:t>[click the icon to insert a chart]</a:t>
            </a:r>
          </a:p>
          <a:p>
            <a:pPr lvl="0"/>
            <a:endParaRPr lang="en-US" dirty="0"/>
          </a:p>
        </p:txBody>
      </p:sp>
      <p:sp>
        <p:nvSpPr>
          <p:cNvPr id="9" name="Text Placeholder 8">
            <a:extLst>
              <a:ext uri="{FF2B5EF4-FFF2-40B4-BE49-F238E27FC236}">
                <a16:creationId xmlns:a16="http://schemas.microsoft.com/office/drawing/2014/main" id="{1546BA48-3D98-48F8-8C15-89DB373CCCD4}"/>
              </a:ext>
            </a:extLst>
          </p:cNvPr>
          <p:cNvSpPr>
            <a:spLocks noGrp="1"/>
          </p:cNvSpPr>
          <p:nvPr>
            <p:ph type="body" sz="quarter" idx="13" hasCustomPrompt="1"/>
          </p:nvPr>
        </p:nvSpPr>
        <p:spPr>
          <a:xfrm>
            <a:off x="609600" y="1295400"/>
            <a:ext cx="5334000" cy="609600"/>
          </a:xfrm>
        </p:spPr>
        <p:txBody>
          <a:bodyPr>
            <a:noAutofit/>
          </a:bodyPr>
          <a:lstStyle>
            <a:lvl1pPr marL="0" indent="0" algn="ctr">
              <a:buNone/>
              <a:defRPr sz="2600" b="1"/>
            </a:lvl1pPr>
            <a:lvl2pPr marL="356598" indent="0">
              <a:buNone/>
              <a:defRPr sz="3200"/>
            </a:lvl2pPr>
            <a:lvl3pPr marL="649192" indent="0">
              <a:buNone/>
              <a:defRPr sz="3200"/>
            </a:lvl3pPr>
            <a:lvl4pPr marL="960072" indent="0">
              <a:buNone/>
              <a:defRPr sz="3200"/>
            </a:lvl4pPr>
            <a:lvl5pPr marL="1197803" indent="0">
              <a:buNone/>
              <a:defRPr sz="3200"/>
            </a:lvl5pPr>
          </a:lstStyle>
          <a:p>
            <a:pPr lvl="0"/>
            <a:r>
              <a:rPr lang="en-US" dirty="0"/>
              <a:t>[Insert Chart Title]</a:t>
            </a:r>
          </a:p>
        </p:txBody>
      </p:sp>
      <p:sp>
        <p:nvSpPr>
          <p:cNvPr id="11" name="Text Placeholder 6">
            <a:extLst>
              <a:ext uri="{FF2B5EF4-FFF2-40B4-BE49-F238E27FC236}">
                <a16:creationId xmlns:a16="http://schemas.microsoft.com/office/drawing/2014/main" id="{26753E94-D33B-4EC6-A735-B28D9A1BE762}"/>
              </a:ext>
            </a:extLst>
          </p:cNvPr>
          <p:cNvSpPr>
            <a:spLocks noGrp="1"/>
          </p:cNvSpPr>
          <p:nvPr>
            <p:ph type="body" sz="quarter" idx="11" hasCustomPrompt="1"/>
          </p:nvPr>
        </p:nvSpPr>
        <p:spPr>
          <a:xfrm>
            <a:off x="4343400" y="6172200"/>
            <a:ext cx="7239000" cy="589471"/>
          </a:xfrm>
        </p:spPr>
        <p:txBody>
          <a:bodyPr anchor="ctr">
            <a:noAutofit/>
          </a:bodyPr>
          <a:lstStyle>
            <a:lvl1pPr marL="0" indent="0">
              <a:buNone/>
              <a:defRPr sz="1600">
                <a:ln>
                  <a:noFill/>
                </a:ln>
                <a:solidFill>
                  <a:schemeClr val="tx1"/>
                </a:solidFill>
              </a:defRPr>
            </a:lvl1pPr>
          </a:lstStyle>
          <a:p>
            <a:pPr lvl="0"/>
            <a:r>
              <a:rPr lang="en-US" dirty="0"/>
              <a:t>[Slide Reference:  Author or Agency Name, Reference Number(s)]</a:t>
            </a:r>
          </a:p>
        </p:txBody>
      </p:sp>
      <p:sp>
        <p:nvSpPr>
          <p:cNvPr id="6" name="Chart Placeholder 4">
            <a:extLst>
              <a:ext uri="{FF2B5EF4-FFF2-40B4-BE49-F238E27FC236}">
                <a16:creationId xmlns:a16="http://schemas.microsoft.com/office/drawing/2014/main" id="{F7CA21EC-1B48-40AB-9966-BA28DCDF08D2}"/>
              </a:ext>
            </a:extLst>
          </p:cNvPr>
          <p:cNvSpPr>
            <a:spLocks noGrp="1"/>
          </p:cNvSpPr>
          <p:nvPr>
            <p:ph type="chart" sz="quarter" idx="14" hasCustomPrompt="1"/>
          </p:nvPr>
        </p:nvSpPr>
        <p:spPr>
          <a:xfrm>
            <a:off x="6248400" y="1978660"/>
            <a:ext cx="5334000" cy="4038600"/>
          </a:xfrm>
          <a:ln w="12700">
            <a:noFill/>
          </a:ln>
        </p:spPr>
        <p:txBody>
          <a:bodyPr vert="horz" lIns="91440">
            <a:normAutofit/>
          </a:bodyPr>
          <a:lstStyle>
            <a:lvl1pPr marL="0" marR="0" indent="0" algn="l" defTabSz="914400" rtl="0" eaLnBrk="1" fontAlgn="auto" latinLnBrk="0" hangingPunct="1">
              <a:lnSpc>
                <a:spcPct val="100000"/>
              </a:lnSpc>
              <a:spcBef>
                <a:spcPct val="20000"/>
              </a:spcBef>
              <a:spcAft>
                <a:spcPts val="0"/>
              </a:spcAft>
              <a:buClr>
                <a:schemeClr val="accent1"/>
              </a:buClr>
              <a:buSzPct val="100000"/>
              <a:buFontTx/>
              <a:buNone/>
              <a:tabLst/>
              <a:defRPr lang="en-US" dirty="0"/>
            </a:lvl1pPr>
          </a:lstStyle>
          <a:p>
            <a:pPr marL="320024" marR="0" lvl="0" indent="-320024" algn="l" defTabSz="914400" rtl="0" eaLnBrk="1" fontAlgn="auto" latinLnBrk="0" hangingPunct="1">
              <a:lnSpc>
                <a:spcPct val="100000"/>
              </a:lnSpc>
              <a:spcBef>
                <a:spcPct val="20000"/>
              </a:spcBef>
              <a:spcAft>
                <a:spcPts val="0"/>
              </a:spcAft>
              <a:buClr>
                <a:schemeClr val="accent1"/>
              </a:buClr>
              <a:buSzPct val="100000"/>
              <a:buFont typeface="Wingdings 2" panose="05020102010507070707" pitchFamily="18" charset="2"/>
              <a:buChar char="®"/>
              <a:tabLst/>
              <a:defRPr/>
            </a:pPr>
            <a:r>
              <a:rPr lang="en-US" dirty="0"/>
              <a:t>[click the icon to insert a chart]</a:t>
            </a:r>
          </a:p>
          <a:p>
            <a:pPr lvl="0"/>
            <a:endParaRPr lang="en-US" dirty="0"/>
          </a:p>
        </p:txBody>
      </p:sp>
      <p:sp>
        <p:nvSpPr>
          <p:cNvPr id="7" name="Text Placeholder 8">
            <a:extLst>
              <a:ext uri="{FF2B5EF4-FFF2-40B4-BE49-F238E27FC236}">
                <a16:creationId xmlns:a16="http://schemas.microsoft.com/office/drawing/2014/main" id="{B8828604-0488-4E4E-8B88-0B534FB14531}"/>
              </a:ext>
            </a:extLst>
          </p:cNvPr>
          <p:cNvSpPr>
            <a:spLocks noGrp="1"/>
          </p:cNvSpPr>
          <p:nvPr>
            <p:ph type="body" sz="quarter" idx="15" hasCustomPrompt="1"/>
          </p:nvPr>
        </p:nvSpPr>
        <p:spPr>
          <a:xfrm>
            <a:off x="6248400" y="1295400"/>
            <a:ext cx="5334000" cy="609600"/>
          </a:xfrm>
        </p:spPr>
        <p:txBody>
          <a:bodyPr>
            <a:noAutofit/>
          </a:bodyPr>
          <a:lstStyle>
            <a:lvl1pPr marL="0" indent="0" algn="ctr">
              <a:buNone/>
              <a:defRPr lang="en-US" sz="2600" b="1" kern="1200" dirty="0" smtClean="0">
                <a:solidFill>
                  <a:schemeClr val="tx1"/>
                </a:solidFill>
                <a:latin typeface="Lato" panose="020F0502020204030203" pitchFamily="34" charset="0"/>
                <a:ea typeface="+mn-ea"/>
                <a:cs typeface="+mn-cs"/>
              </a:defRPr>
            </a:lvl1pPr>
            <a:lvl2pPr marL="356598" indent="0">
              <a:buNone/>
              <a:defRPr sz="3200"/>
            </a:lvl2pPr>
            <a:lvl3pPr marL="649192" indent="0">
              <a:buNone/>
              <a:defRPr sz="3200"/>
            </a:lvl3pPr>
            <a:lvl4pPr marL="960072" indent="0">
              <a:buNone/>
              <a:defRPr sz="3200"/>
            </a:lvl4pPr>
            <a:lvl5pPr marL="1197803" indent="0">
              <a:buNone/>
              <a:defRPr sz="3200"/>
            </a:lvl5pPr>
          </a:lstStyle>
          <a:p>
            <a:pPr lvl="0"/>
            <a:r>
              <a:rPr lang="en-US" dirty="0"/>
              <a:t>[Insert Chart Title]</a:t>
            </a:r>
          </a:p>
        </p:txBody>
      </p:sp>
    </p:spTree>
    <p:custDataLst>
      <p:tags r:id="rId1"/>
    </p:custDataLst>
    <p:extLst>
      <p:ext uri="{BB962C8B-B14F-4D97-AF65-F5344CB8AC3E}">
        <p14:creationId xmlns:p14="http://schemas.microsoft.com/office/powerpoint/2010/main" val="2144178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ingle Chart Layout with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C802D-8390-4263-84D9-7D676055ED88}"/>
              </a:ext>
            </a:extLst>
          </p:cNvPr>
          <p:cNvSpPr>
            <a:spLocks noGrp="1"/>
          </p:cNvSpPr>
          <p:nvPr>
            <p:ph type="title" hasCustomPrompt="1"/>
          </p:nvPr>
        </p:nvSpPr>
        <p:spPr>
          <a:xfrm>
            <a:off x="304800" y="228600"/>
            <a:ext cx="2743200" cy="1752600"/>
          </a:xfrm>
        </p:spPr>
        <p:txBody>
          <a:bodyPr>
            <a:normAutofit/>
          </a:bodyPr>
          <a:lstStyle>
            <a:lvl1pPr algn="ctr">
              <a:defRPr sz="4000"/>
            </a:lvl1pPr>
          </a:lstStyle>
          <a:p>
            <a:r>
              <a:rPr lang="en-US" dirty="0"/>
              <a:t>[Click to insert title]</a:t>
            </a:r>
          </a:p>
        </p:txBody>
      </p:sp>
      <p:sp>
        <p:nvSpPr>
          <p:cNvPr id="6" name="Text Placeholder 6">
            <a:extLst>
              <a:ext uri="{FF2B5EF4-FFF2-40B4-BE49-F238E27FC236}">
                <a16:creationId xmlns:a16="http://schemas.microsoft.com/office/drawing/2014/main" id="{AFE18DB0-9D1C-46BD-8C65-AD9CC7A42846}"/>
              </a:ext>
            </a:extLst>
          </p:cNvPr>
          <p:cNvSpPr>
            <a:spLocks noGrp="1"/>
          </p:cNvSpPr>
          <p:nvPr>
            <p:ph type="body" sz="quarter" idx="11" hasCustomPrompt="1"/>
          </p:nvPr>
        </p:nvSpPr>
        <p:spPr>
          <a:xfrm>
            <a:off x="4343400" y="6116129"/>
            <a:ext cx="7543800" cy="589471"/>
          </a:xfrm>
        </p:spPr>
        <p:txBody>
          <a:bodyPr anchor="ctr">
            <a:noAutofit/>
          </a:bodyPr>
          <a:lstStyle>
            <a:lvl1pPr marL="0" indent="0">
              <a:buNone/>
              <a:defRPr sz="1600">
                <a:ln>
                  <a:noFill/>
                </a:ln>
                <a:solidFill>
                  <a:schemeClr val="tx1"/>
                </a:solidFill>
              </a:defRPr>
            </a:lvl1pPr>
          </a:lstStyle>
          <a:p>
            <a:pPr lvl="0"/>
            <a:r>
              <a:rPr lang="en-US" dirty="0"/>
              <a:t>[Slide Reference:  Author or Agency Name, Reference Number(s)]</a:t>
            </a:r>
          </a:p>
        </p:txBody>
      </p:sp>
      <p:sp>
        <p:nvSpPr>
          <p:cNvPr id="9" name="Text Placeholder 8">
            <a:extLst>
              <a:ext uri="{FF2B5EF4-FFF2-40B4-BE49-F238E27FC236}">
                <a16:creationId xmlns:a16="http://schemas.microsoft.com/office/drawing/2014/main" id="{1546BA48-3D98-48F8-8C15-89DB373CCCD4}"/>
              </a:ext>
            </a:extLst>
          </p:cNvPr>
          <p:cNvSpPr>
            <a:spLocks noGrp="1"/>
          </p:cNvSpPr>
          <p:nvPr>
            <p:ph type="body" sz="quarter" idx="13" hasCustomPrompt="1"/>
          </p:nvPr>
        </p:nvSpPr>
        <p:spPr>
          <a:xfrm>
            <a:off x="3124200" y="228600"/>
            <a:ext cx="8763000" cy="609600"/>
          </a:xfrm>
        </p:spPr>
        <p:txBody>
          <a:bodyPr>
            <a:noAutofit/>
          </a:bodyPr>
          <a:lstStyle>
            <a:lvl1pPr marL="0" indent="0" algn="ctr">
              <a:buNone/>
              <a:defRPr sz="2800" b="1"/>
            </a:lvl1pPr>
            <a:lvl2pPr marL="356598" indent="0">
              <a:buNone/>
              <a:defRPr sz="3200"/>
            </a:lvl2pPr>
            <a:lvl3pPr marL="649192" indent="0">
              <a:buNone/>
              <a:defRPr sz="3200"/>
            </a:lvl3pPr>
            <a:lvl4pPr marL="960072" indent="0">
              <a:buNone/>
              <a:defRPr sz="3200"/>
            </a:lvl4pPr>
            <a:lvl5pPr marL="1197803" indent="0">
              <a:buNone/>
              <a:defRPr sz="3200"/>
            </a:lvl5pPr>
          </a:lstStyle>
          <a:p>
            <a:pPr lvl="0"/>
            <a:r>
              <a:rPr lang="en-US" dirty="0"/>
              <a:t>[Insert Chart Title]</a:t>
            </a:r>
          </a:p>
        </p:txBody>
      </p:sp>
      <p:sp>
        <p:nvSpPr>
          <p:cNvPr id="4" name="Text Placeholder 3">
            <a:extLst>
              <a:ext uri="{FF2B5EF4-FFF2-40B4-BE49-F238E27FC236}">
                <a16:creationId xmlns:a16="http://schemas.microsoft.com/office/drawing/2014/main" id="{304CFD73-7469-4688-8859-FFC3F9DDC011}"/>
              </a:ext>
            </a:extLst>
          </p:cNvPr>
          <p:cNvSpPr>
            <a:spLocks noGrp="1"/>
          </p:cNvSpPr>
          <p:nvPr>
            <p:ph type="body" sz="quarter" idx="14" hasCustomPrompt="1"/>
          </p:nvPr>
        </p:nvSpPr>
        <p:spPr>
          <a:xfrm>
            <a:off x="304800" y="2057400"/>
            <a:ext cx="2743200" cy="3924300"/>
          </a:xfrm>
        </p:spPr>
        <p:txBody>
          <a:bodyPr>
            <a:normAutofit/>
          </a:bodyPr>
          <a:lstStyle>
            <a:lvl1pPr>
              <a:defRPr sz="2400"/>
            </a:lvl1pPr>
          </a:lstStyle>
          <a:p>
            <a:pPr lvl="0"/>
            <a:r>
              <a:rPr lang="en-US" dirty="0"/>
              <a:t>Description</a:t>
            </a:r>
          </a:p>
        </p:txBody>
      </p:sp>
      <p:sp>
        <p:nvSpPr>
          <p:cNvPr id="8" name="Content Placeholder 7">
            <a:extLst>
              <a:ext uri="{FF2B5EF4-FFF2-40B4-BE49-F238E27FC236}">
                <a16:creationId xmlns:a16="http://schemas.microsoft.com/office/drawing/2014/main" id="{1BAD4D91-4B9A-4892-A207-E648404A0BFD}"/>
              </a:ext>
            </a:extLst>
          </p:cNvPr>
          <p:cNvSpPr>
            <a:spLocks noGrp="1"/>
          </p:cNvSpPr>
          <p:nvPr>
            <p:ph sz="quarter" idx="15" hasCustomPrompt="1"/>
          </p:nvPr>
        </p:nvSpPr>
        <p:spPr>
          <a:xfrm>
            <a:off x="3112477" y="876300"/>
            <a:ext cx="8763000" cy="5105400"/>
          </a:xfrm>
        </p:spPr>
        <p:txBody>
          <a:bodyPr/>
          <a:lstStyle>
            <a:lvl1pPr marL="0" indent="0">
              <a:buNone/>
              <a:defRPr/>
            </a:lvl1pPr>
          </a:lstStyle>
          <a:p>
            <a:pPr lvl="0"/>
            <a:r>
              <a:rPr lang="en-US" dirty="0"/>
              <a:t>[Insert or paste in chart]</a:t>
            </a:r>
          </a:p>
        </p:txBody>
      </p:sp>
    </p:spTree>
    <p:custDataLst>
      <p:tags r:id="rId1"/>
    </p:custDataLst>
    <p:extLst>
      <p:ext uri="{BB962C8B-B14F-4D97-AF65-F5344CB8AC3E}">
        <p14:creationId xmlns:p14="http://schemas.microsoft.com/office/powerpoint/2010/main" val="2561698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ingle Chart Layout Reverse with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C802D-8390-4263-84D9-7D676055ED88}"/>
              </a:ext>
            </a:extLst>
          </p:cNvPr>
          <p:cNvSpPr>
            <a:spLocks noGrp="1"/>
          </p:cNvSpPr>
          <p:nvPr>
            <p:ph type="title" hasCustomPrompt="1"/>
          </p:nvPr>
        </p:nvSpPr>
        <p:spPr>
          <a:xfrm>
            <a:off x="9132277" y="240323"/>
            <a:ext cx="2743200" cy="1752600"/>
          </a:xfrm>
        </p:spPr>
        <p:txBody>
          <a:bodyPr>
            <a:normAutofit/>
          </a:bodyPr>
          <a:lstStyle>
            <a:lvl1pPr algn="ctr">
              <a:defRPr sz="4000"/>
            </a:lvl1pPr>
          </a:lstStyle>
          <a:p>
            <a:r>
              <a:rPr lang="en-US" dirty="0"/>
              <a:t>[Click to insert title]</a:t>
            </a:r>
          </a:p>
        </p:txBody>
      </p:sp>
      <p:sp>
        <p:nvSpPr>
          <p:cNvPr id="6" name="Text Placeholder 6">
            <a:extLst>
              <a:ext uri="{FF2B5EF4-FFF2-40B4-BE49-F238E27FC236}">
                <a16:creationId xmlns:a16="http://schemas.microsoft.com/office/drawing/2014/main" id="{AFE18DB0-9D1C-46BD-8C65-AD9CC7A42846}"/>
              </a:ext>
            </a:extLst>
          </p:cNvPr>
          <p:cNvSpPr>
            <a:spLocks noGrp="1"/>
          </p:cNvSpPr>
          <p:nvPr>
            <p:ph type="body" sz="quarter" idx="11" hasCustomPrompt="1"/>
          </p:nvPr>
        </p:nvSpPr>
        <p:spPr>
          <a:xfrm>
            <a:off x="4331677" y="6172200"/>
            <a:ext cx="7543800" cy="589471"/>
          </a:xfrm>
        </p:spPr>
        <p:txBody>
          <a:bodyPr anchor="ctr">
            <a:noAutofit/>
          </a:bodyPr>
          <a:lstStyle>
            <a:lvl1pPr marL="0" indent="0">
              <a:buNone/>
              <a:defRPr sz="1600">
                <a:ln>
                  <a:noFill/>
                </a:ln>
                <a:solidFill>
                  <a:schemeClr val="tx1"/>
                </a:solidFill>
              </a:defRPr>
            </a:lvl1pPr>
          </a:lstStyle>
          <a:p>
            <a:pPr lvl="0"/>
            <a:r>
              <a:rPr lang="en-US" dirty="0"/>
              <a:t>[Slide Reference:  Author or Agency Name, Reference Number(s)]</a:t>
            </a:r>
          </a:p>
        </p:txBody>
      </p:sp>
      <p:sp>
        <p:nvSpPr>
          <p:cNvPr id="9" name="Text Placeholder 8">
            <a:extLst>
              <a:ext uri="{FF2B5EF4-FFF2-40B4-BE49-F238E27FC236}">
                <a16:creationId xmlns:a16="http://schemas.microsoft.com/office/drawing/2014/main" id="{1546BA48-3D98-48F8-8C15-89DB373CCCD4}"/>
              </a:ext>
            </a:extLst>
          </p:cNvPr>
          <p:cNvSpPr>
            <a:spLocks noGrp="1"/>
          </p:cNvSpPr>
          <p:nvPr>
            <p:ph type="body" sz="quarter" idx="13" hasCustomPrompt="1"/>
          </p:nvPr>
        </p:nvSpPr>
        <p:spPr>
          <a:xfrm>
            <a:off x="304800" y="240323"/>
            <a:ext cx="8763000" cy="609600"/>
          </a:xfrm>
        </p:spPr>
        <p:txBody>
          <a:bodyPr>
            <a:noAutofit/>
          </a:bodyPr>
          <a:lstStyle>
            <a:lvl1pPr marL="0" indent="0" algn="ctr">
              <a:buNone/>
              <a:defRPr sz="2800" b="1"/>
            </a:lvl1pPr>
            <a:lvl2pPr marL="356598" indent="0">
              <a:buNone/>
              <a:defRPr sz="3200"/>
            </a:lvl2pPr>
            <a:lvl3pPr marL="649192" indent="0">
              <a:buNone/>
              <a:defRPr sz="3200"/>
            </a:lvl3pPr>
            <a:lvl4pPr marL="960072" indent="0">
              <a:buNone/>
              <a:defRPr sz="3200"/>
            </a:lvl4pPr>
            <a:lvl5pPr marL="1197803" indent="0">
              <a:buNone/>
              <a:defRPr sz="3200"/>
            </a:lvl5pPr>
          </a:lstStyle>
          <a:p>
            <a:pPr lvl="0"/>
            <a:r>
              <a:rPr lang="en-US" dirty="0"/>
              <a:t>[Insert Chart Title]</a:t>
            </a:r>
          </a:p>
        </p:txBody>
      </p:sp>
      <p:sp>
        <p:nvSpPr>
          <p:cNvPr id="4" name="Text Placeholder 3">
            <a:extLst>
              <a:ext uri="{FF2B5EF4-FFF2-40B4-BE49-F238E27FC236}">
                <a16:creationId xmlns:a16="http://schemas.microsoft.com/office/drawing/2014/main" id="{304CFD73-7469-4688-8859-FFC3F9DDC011}"/>
              </a:ext>
            </a:extLst>
          </p:cNvPr>
          <p:cNvSpPr>
            <a:spLocks noGrp="1"/>
          </p:cNvSpPr>
          <p:nvPr>
            <p:ph type="body" sz="quarter" idx="14"/>
          </p:nvPr>
        </p:nvSpPr>
        <p:spPr>
          <a:xfrm>
            <a:off x="9132277" y="2086708"/>
            <a:ext cx="2743200" cy="3924300"/>
          </a:xfrm>
        </p:spPr>
        <p:txBody>
          <a:bodyPr>
            <a:normAutofit/>
          </a:bodyPr>
          <a:lstStyle>
            <a:lvl1pPr>
              <a:defRPr sz="2400"/>
            </a:lvl1pPr>
          </a:lstStyle>
          <a:p>
            <a:pPr lvl="0"/>
            <a:r>
              <a:rPr lang="en-US" dirty="0"/>
              <a:t>Edit Master text styles</a:t>
            </a:r>
          </a:p>
        </p:txBody>
      </p:sp>
      <p:sp>
        <p:nvSpPr>
          <p:cNvPr id="8" name="Content Placeholder 7">
            <a:extLst>
              <a:ext uri="{FF2B5EF4-FFF2-40B4-BE49-F238E27FC236}">
                <a16:creationId xmlns:a16="http://schemas.microsoft.com/office/drawing/2014/main" id="{1BAD4D91-4B9A-4892-A207-E648404A0BFD}"/>
              </a:ext>
            </a:extLst>
          </p:cNvPr>
          <p:cNvSpPr>
            <a:spLocks noGrp="1"/>
          </p:cNvSpPr>
          <p:nvPr>
            <p:ph sz="quarter" idx="15" hasCustomPrompt="1"/>
          </p:nvPr>
        </p:nvSpPr>
        <p:spPr>
          <a:xfrm>
            <a:off x="293077" y="888022"/>
            <a:ext cx="8763000" cy="5122985"/>
          </a:xfrm>
        </p:spPr>
        <p:txBody>
          <a:bodyPr/>
          <a:lstStyle>
            <a:lvl1pPr marL="0" indent="0">
              <a:buNone/>
              <a:defRPr/>
            </a:lvl1pPr>
          </a:lstStyle>
          <a:p>
            <a:pPr lvl="0"/>
            <a:r>
              <a:rPr lang="en-US" dirty="0"/>
              <a:t>[Insert or paste in chart]</a:t>
            </a:r>
          </a:p>
        </p:txBody>
      </p:sp>
    </p:spTree>
    <p:custDataLst>
      <p:tags r:id="rId1"/>
    </p:custDataLst>
    <p:extLst>
      <p:ext uri="{BB962C8B-B14F-4D97-AF65-F5344CB8AC3E}">
        <p14:creationId xmlns:p14="http://schemas.microsoft.com/office/powerpoint/2010/main" val="34986906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1BBC2-4710-41D7-A79F-01972ABCCF55}"/>
              </a:ext>
            </a:extLst>
          </p:cNvPr>
          <p:cNvSpPr>
            <a:spLocks noGrp="1"/>
          </p:cNvSpPr>
          <p:nvPr>
            <p:ph type="title" hasCustomPrompt="1"/>
          </p:nvPr>
        </p:nvSpPr>
        <p:spPr>
          <a:xfrm>
            <a:off x="609600" y="228600"/>
            <a:ext cx="10972800" cy="1066800"/>
          </a:xfrm>
        </p:spPr>
        <p:txBody>
          <a:bodyPr/>
          <a:lstStyle>
            <a:lvl1pPr algn="ctr">
              <a:defRPr/>
            </a:lvl1pPr>
          </a:lstStyle>
          <a:p>
            <a:r>
              <a:rPr lang="en-US" dirty="0"/>
              <a:t>[Click to insert title]</a:t>
            </a:r>
          </a:p>
        </p:txBody>
      </p:sp>
      <p:sp>
        <p:nvSpPr>
          <p:cNvPr id="3" name="Text Placeholder 6">
            <a:extLst>
              <a:ext uri="{FF2B5EF4-FFF2-40B4-BE49-F238E27FC236}">
                <a16:creationId xmlns:a16="http://schemas.microsoft.com/office/drawing/2014/main" id="{072C0345-E024-4C21-B743-731BB517112F}"/>
              </a:ext>
            </a:extLst>
          </p:cNvPr>
          <p:cNvSpPr>
            <a:spLocks noGrp="1"/>
          </p:cNvSpPr>
          <p:nvPr>
            <p:ph type="body" sz="quarter" idx="11" hasCustomPrompt="1"/>
          </p:nvPr>
        </p:nvSpPr>
        <p:spPr>
          <a:xfrm>
            <a:off x="4038600" y="6067964"/>
            <a:ext cx="7543800" cy="589471"/>
          </a:xfrm>
        </p:spPr>
        <p:txBody>
          <a:bodyPr anchor="ctr">
            <a:noAutofit/>
          </a:bodyPr>
          <a:lstStyle>
            <a:lvl1pPr marL="0" indent="0">
              <a:buNone/>
              <a:defRPr sz="1600">
                <a:ln>
                  <a:noFill/>
                </a:ln>
                <a:solidFill>
                  <a:schemeClr val="tx1"/>
                </a:solidFill>
              </a:defRPr>
            </a:lvl1pPr>
          </a:lstStyle>
          <a:p>
            <a:pPr lvl="0"/>
            <a:r>
              <a:rPr lang="en-US" dirty="0"/>
              <a:t>[Slide Reference:  Author or Agency Name, Reference Number(s)]</a:t>
            </a:r>
          </a:p>
        </p:txBody>
      </p:sp>
    </p:spTree>
    <p:custDataLst>
      <p:tags r:id="rId1"/>
    </p:custDataLst>
    <p:extLst>
      <p:ext uri="{BB962C8B-B14F-4D97-AF65-F5344CB8AC3E}">
        <p14:creationId xmlns:p14="http://schemas.microsoft.com/office/powerpoint/2010/main" val="1033006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3753312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ummary Slide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AEF74-2322-4939-A391-425C2628FF22}"/>
              </a:ext>
            </a:extLst>
          </p:cNvPr>
          <p:cNvSpPr>
            <a:spLocks noGrp="1"/>
          </p:cNvSpPr>
          <p:nvPr>
            <p:ph type="title" hasCustomPrompt="1"/>
          </p:nvPr>
        </p:nvSpPr>
        <p:spPr>
          <a:xfrm>
            <a:off x="533400" y="228600"/>
            <a:ext cx="11049000" cy="990600"/>
          </a:xfrm>
        </p:spPr>
        <p:txBody>
          <a:bodyPr/>
          <a:lstStyle>
            <a:lvl1pPr>
              <a:defRPr/>
            </a:lvl1pPr>
          </a:lstStyle>
          <a:p>
            <a:r>
              <a:rPr lang="en-US" dirty="0"/>
              <a:t>In Summary</a:t>
            </a:r>
          </a:p>
        </p:txBody>
      </p:sp>
      <p:sp>
        <p:nvSpPr>
          <p:cNvPr id="4" name="Content Placeholder 3">
            <a:extLst>
              <a:ext uri="{FF2B5EF4-FFF2-40B4-BE49-F238E27FC236}">
                <a16:creationId xmlns:a16="http://schemas.microsoft.com/office/drawing/2014/main" id="{114EDBAF-7068-484D-B0D5-7A2F4DCC5F32}"/>
              </a:ext>
            </a:extLst>
          </p:cNvPr>
          <p:cNvSpPr>
            <a:spLocks noGrp="1"/>
          </p:cNvSpPr>
          <p:nvPr>
            <p:ph sz="quarter" idx="10" hasCustomPrompt="1"/>
          </p:nvPr>
        </p:nvSpPr>
        <p:spPr>
          <a:xfrm>
            <a:off x="533400" y="1371600"/>
            <a:ext cx="11049000" cy="4495800"/>
          </a:xfrm>
        </p:spPr>
        <p:txBody>
          <a:bodyPr/>
          <a:lstStyle>
            <a:lvl1pPr>
              <a:defRPr/>
            </a:lvl1pPr>
          </a:lstStyle>
          <a:p>
            <a:pPr lvl="0"/>
            <a:r>
              <a:rPr lang="en-US" dirty="0"/>
              <a:t>[Insert takeaway]</a:t>
            </a:r>
          </a:p>
          <a:p>
            <a:pPr lvl="0"/>
            <a:endParaRPr lang="en-US" dirty="0"/>
          </a:p>
        </p:txBody>
      </p:sp>
    </p:spTree>
    <p:custDataLst>
      <p:tags r:id="rId1"/>
    </p:custDataLst>
    <p:extLst>
      <p:ext uri="{BB962C8B-B14F-4D97-AF65-F5344CB8AC3E}">
        <p14:creationId xmlns:p14="http://schemas.microsoft.com/office/powerpoint/2010/main" val="1802697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able of Data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C029F-5DBD-4E23-B1F3-FA4A83286BA0}"/>
              </a:ext>
            </a:extLst>
          </p:cNvPr>
          <p:cNvSpPr>
            <a:spLocks noGrp="1"/>
          </p:cNvSpPr>
          <p:nvPr>
            <p:ph type="title" hasCustomPrompt="1"/>
          </p:nvPr>
        </p:nvSpPr>
        <p:spPr>
          <a:xfrm>
            <a:off x="609600" y="228600"/>
            <a:ext cx="10972800" cy="1066800"/>
          </a:xfrm>
        </p:spPr>
        <p:txBody>
          <a:bodyPr/>
          <a:lstStyle>
            <a:lvl1pPr algn="ctr">
              <a:defRPr/>
            </a:lvl1pPr>
          </a:lstStyle>
          <a:p>
            <a:r>
              <a:rPr lang="en-US" dirty="0"/>
              <a:t>[Click to insert title or table name]</a:t>
            </a:r>
          </a:p>
        </p:txBody>
      </p:sp>
      <p:sp>
        <p:nvSpPr>
          <p:cNvPr id="3" name="Text Placeholder 6">
            <a:extLst>
              <a:ext uri="{FF2B5EF4-FFF2-40B4-BE49-F238E27FC236}">
                <a16:creationId xmlns:a16="http://schemas.microsoft.com/office/drawing/2014/main" id="{69F5C896-B623-4DDC-A5DA-0D76D8B08047}"/>
              </a:ext>
            </a:extLst>
          </p:cNvPr>
          <p:cNvSpPr>
            <a:spLocks noGrp="1"/>
          </p:cNvSpPr>
          <p:nvPr>
            <p:ph type="body" sz="quarter" idx="11" hasCustomPrompt="1"/>
          </p:nvPr>
        </p:nvSpPr>
        <p:spPr>
          <a:xfrm>
            <a:off x="4038600" y="6172200"/>
            <a:ext cx="7543800" cy="589471"/>
          </a:xfrm>
        </p:spPr>
        <p:txBody>
          <a:bodyPr anchor="ctr">
            <a:noAutofit/>
          </a:bodyPr>
          <a:lstStyle>
            <a:lvl1pPr marL="0" indent="0">
              <a:buNone/>
              <a:defRPr sz="1600">
                <a:ln>
                  <a:noFill/>
                </a:ln>
                <a:solidFill>
                  <a:schemeClr val="tx1"/>
                </a:solidFill>
              </a:defRPr>
            </a:lvl1pPr>
          </a:lstStyle>
          <a:p>
            <a:pPr lvl="0"/>
            <a:r>
              <a:rPr lang="en-US" dirty="0"/>
              <a:t>[Slide Reference:  Author or Agency Name, Reference Number(s)]</a:t>
            </a:r>
          </a:p>
        </p:txBody>
      </p:sp>
      <p:sp>
        <p:nvSpPr>
          <p:cNvPr id="5" name="Table Placeholder 4">
            <a:extLst>
              <a:ext uri="{FF2B5EF4-FFF2-40B4-BE49-F238E27FC236}">
                <a16:creationId xmlns:a16="http://schemas.microsoft.com/office/drawing/2014/main" id="{658924D4-77A4-4D4C-B063-165E40B4B892}"/>
              </a:ext>
            </a:extLst>
          </p:cNvPr>
          <p:cNvSpPr>
            <a:spLocks noGrp="1"/>
          </p:cNvSpPr>
          <p:nvPr>
            <p:ph type="tbl" sz="quarter" idx="12" hasCustomPrompt="1"/>
          </p:nvPr>
        </p:nvSpPr>
        <p:spPr>
          <a:xfrm>
            <a:off x="609600" y="1447800"/>
            <a:ext cx="10972800" cy="4572000"/>
          </a:xfrm>
        </p:spPr>
        <p:txBody>
          <a:bodyPr/>
          <a:lstStyle>
            <a:lvl1pPr>
              <a:defRPr/>
            </a:lvl1pPr>
          </a:lstStyle>
          <a:p>
            <a:r>
              <a:rPr lang="en-US" dirty="0"/>
              <a:t>[click the icon to insert your table]</a:t>
            </a:r>
          </a:p>
        </p:txBody>
      </p:sp>
    </p:spTree>
    <p:custDataLst>
      <p:tags r:id="rId1"/>
    </p:custDataLst>
    <p:extLst>
      <p:ext uri="{BB962C8B-B14F-4D97-AF65-F5344CB8AC3E}">
        <p14:creationId xmlns:p14="http://schemas.microsoft.com/office/powerpoint/2010/main" val="2933491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sclosures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0964-EFF8-49BE-884A-BCD0A02B21C3}"/>
              </a:ext>
            </a:extLst>
          </p:cNvPr>
          <p:cNvSpPr>
            <a:spLocks noGrp="1"/>
          </p:cNvSpPr>
          <p:nvPr>
            <p:ph type="title" hasCustomPrompt="1"/>
          </p:nvPr>
        </p:nvSpPr>
        <p:spPr>
          <a:xfrm>
            <a:off x="609600" y="228601"/>
            <a:ext cx="10972800" cy="685800"/>
          </a:xfrm>
        </p:spPr>
        <p:txBody>
          <a:bodyPr/>
          <a:lstStyle>
            <a:lvl1pPr algn="ctr">
              <a:defRPr/>
            </a:lvl1pPr>
          </a:lstStyle>
          <a:p>
            <a:r>
              <a:rPr lang="en-US" dirty="0"/>
              <a:t>Disclosure Information</a:t>
            </a:r>
          </a:p>
        </p:txBody>
      </p:sp>
      <p:sp>
        <p:nvSpPr>
          <p:cNvPr id="5" name="Text Placeholder 23">
            <a:extLst>
              <a:ext uri="{FF2B5EF4-FFF2-40B4-BE49-F238E27FC236}">
                <a16:creationId xmlns:a16="http://schemas.microsoft.com/office/drawing/2014/main" id="{9F4B5D65-2E7E-4980-98FA-463AFCF2409A}"/>
              </a:ext>
            </a:extLst>
          </p:cNvPr>
          <p:cNvSpPr>
            <a:spLocks noGrp="1"/>
          </p:cNvSpPr>
          <p:nvPr>
            <p:ph type="body" sz="quarter" idx="18" hasCustomPrompt="1"/>
          </p:nvPr>
        </p:nvSpPr>
        <p:spPr>
          <a:xfrm>
            <a:off x="609600" y="1044186"/>
            <a:ext cx="10972799" cy="744927"/>
          </a:xfrm>
        </p:spPr>
        <p:txBody>
          <a:bodyPr anchor="ctr">
            <a:noAutofit/>
          </a:bodyPr>
          <a:lstStyle>
            <a:lvl1pPr marL="0" indent="0" algn="l">
              <a:buNone/>
              <a:defRPr sz="3200" b="1"/>
            </a:lvl1pPr>
          </a:lstStyle>
          <a:p>
            <a:pPr lvl="0"/>
            <a:r>
              <a:rPr lang="en-US" dirty="0"/>
              <a:t>[Insert Name of Presentation]</a:t>
            </a:r>
          </a:p>
        </p:txBody>
      </p:sp>
      <p:sp>
        <p:nvSpPr>
          <p:cNvPr id="6" name="Text Placeholder 25">
            <a:extLst>
              <a:ext uri="{FF2B5EF4-FFF2-40B4-BE49-F238E27FC236}">
                <a16:creationId xmlns:a16="http://schemas.microsoft.com/office/drawing/2014/main" id="{D4887183-AD59-426E-95F3-1A97A3F07F7E}"/>
              </a:ext>
            </a:extLst>
          </p:cNvPr>
          <p:cNvSpPr>
            <a:spLocks noGrp="1"/>
          </p:cNvSpPr>
          <p:nvPr>
            <p:ph type="body" sz="quarter" idx="19" hasCustomPrompt="1"/>
          </p:nvPr>
        </p:nvSpPr>
        <p:spPr>
          <a:xfrm>
            <a:off x="609599" y="2529277"/>
            <a:ext cx="6858001" cy="465138"/>
          </a:xfrm>
        </p:spPr>
        <p:txBody>
          <a:bodyPr>
            <a:noAutofit/>
          </a:bodyPr>
          <a:lstStyle>
            <a:lvl1pPr marL="0" indent="0" algn="l">
              <a:buNone/>
              <a:defRPr sz="2600"/>
            </a:lvl1pPr>
          </a:lstStyle>
          <a:p>
            <a:pPr lvl="0"/>
            <a:r>
              <a:rPr lang="en-US" dirty="0"/>
              <a:t>[Speaker Name, Credentials]</a:t>
            </a:r>
          </a:p>
        </p:txBody>
      </p:sp>
      <p:sp>
        <p:nvSpPr>
          <p:cNvPr id="9" name="Picture Placeholder 8">
            <a:extLst>
              <a:ext uri="{FF2B5EF4-FFF2-40B4-BE49-F238E27FC236}">
                <a16:creationId xmlns:a16="http://schemas.microsoft.com/office/drawing/2014/main" id="{DD289C13-3FF3-4B02-96DA-7B234F6EB1D6}"/>
              </a:ext>
            </a:extLst>
          </p:cNvPr>
          <p:cNvSpPr>
            <a:spLocks noGrp="1"/>
          </p:cNvSpPr>
          <p:nvPr>
            <p:ph type="pic" sz="quarter" idx="20" hasCustomPrompt="1"/>
          </p:nvPr>
        </p:nvSpPr>
        <p:spPr>
          <a:xfrm>
            <a:off x="7620000" y="1928307"/>
            <a:ext cx="3962400" cy="4089906"/>
          </a:xfrm>
          <a:prstGeom prst="rect">
            <a:avLst/>
          </a:prstGeom>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lstStyle>
            <a:lvl1pPr marL="0" indent="0">
              <a:buNone/>
              <a:defRPr>
                <a:solidFill>
                  <a:schemeClr val="tx1"/>
                </a:solidFill>
              </a:defRPr>
            </a:lvl1pPr>
          </a:lstStyle>
          <a:p>
            <a:r>
              <a:rPr lang="en-US" dirty="0"/>
              <a:t>Click the icon to insert presenter photo</a:t>
            </a:r>
          </a:p>
        </p:txBody>
      </p:sp>
      <p:sp>
        <p:nvSpPr>
          <p:cNvPr id="11" name="Text Placeholder 10">
            <a:extLst>
              <a:ext uri="{FF2B5EF4-FFF2-40B4-BE49-F238E27FC236}">
                <a16:creationId xmlns:a16="http://schemas.microsoft.com/office/drawing/2014/main" id="{05C4401C-8650-4366-BDE8-6290777D278B}"/>
              </a:ext>
            </a:extLst>
          </p:cNvPr>
          <p:cNvSpPr>
            <a:spLocks noGrp="1"/>
          </p:cNvSpPr>
          <p:nvPr>
            <p:ph type="body" sz="quarter" idx="21" hasCustomPrompt="1"/>
          </p:nvPr>
        </p:nvSpPr>
        <p:spPr>
          <a:xfrm>
            <a:off x="609600" y="1928813"/>
            <a:ext cx="6858000" cy="465138"/>
          </a:xfrm>
        </p:spPr>
        <p:txBody>
          <a:bodyPr anchor="ctr">
            <a:noAutofit/>
          </a:bodyPr>
          <a:lstStyle>
            <a:lvl1pPr marL="0" indent="0">
              <a:buNone/>
              <a:defRPr sz="2800"/>
            </a:lvl1pPr>
          </a:lstStyle>
          <a:p>
            <a:pPr lvl="0"/>
            <a:r>
              <a:rPr lang="en-US" dirty="0"/>
              <a:t>[Insert date and time of activity]</a:t>
            </a:r>
          </a:p>
        </p:txBody>
      </p:sp>
      <p:sp>
        <p:nvSpPr>
          <p:cNvPr id="13" name="Content Placeholder 12">
            <a:extLst>
              <a:ext uri="{FF2B5EF4-FFF2-40B4-BE49-F238E27FC236}">
                <a16:creationId xmlns:a16="http://schemas.microsoft.com/office/drawing/2014/main" id="{4DC340C2-B3EA-45B3-8263-DF147371BF41}"/>
              </a:ext>
            </a:extLst>
          </p:cNvPr>
          <p:cNvSpPr>
            <a:spLocks noGrp="1"/>
          </p:cNvSpPr>
          <p:nvPr>
            <p:ph sz="quarter" idx="22" hasCustomPrompt="1"/>
          </p:nvPr>
        </p:nvSpPr>
        <p:spPr>
          <a:xfrm>
            <a:off x="609600" y="3124200"/>
            <a:ext cx="6858000" cy="2894013"/>
          </a:xfrm>
        </p:spPr>
        <p:txBody>
          <a:bodyPr>
            <a:normAutofit/>
          </a:bodyPr>
          <a:lstStyle>
            <a:lvl1pPr>
              <a:defRPr sz="2200"/>
            </a:lvl1pPr>
          </a:lstStyle>
          <a:p>
            <a:pPr lvl="0"/>
            <a:r>
              <a:rPr lang="en-US" dirty="0"/>
              <a:t>[Insert Commercial Interest, What was received, For What Role – Put “No Disclosures” if you do not have any]</a:t>
            </a:r>
          </a:p>
        </p:txBody>
      </p:sp>
    </p:spTree>
    <p:custDataLst>
      <p:tags r:id="rId1"/>
    </p:custDataLst>
    <p:extLst>
      <p:ext uri="{BB962C8B-B14F-4D97-AF65-F5344CB8AC3E}">
        <p14:creationId xmlns:p14="http://schemas.microsoft.com/office/powerpoint/2010/main" val="11758637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CBABAC5-F70F-490A-974C-F460C55F019F}" type="datetime4">
              <a:rPr lang="en-US" smtClean="0"/>
              <a:t>August 17, 2026</a:t>
            </a:fld>
            <a:endParaRPr lang="en-US"/>
          </a:p>
        </p:txBody>
      </p:sp>
      <p:sp>
        <p:nvSpPr>
          <p:cNvPr id="5" name="Footer Placeholder 4"/>
          <p:cNvSpPr>
            <a:spLocks noGrp="1"/>
          </p:cNvSpPr>
          <p:nvPr>
            <p:ph type="ftr" sz="quarter" idx="11"/>
          </p:nvPr>
        </p:nvSpPr>
        <p:spPr/>
        <p:txBody>
          <a:bodyPr/>
          <a:lstStyle/>
          <a:p>
            <a:r>
              <a:rPr lang="en-US"/>
              <a:t>SOBP Annual Meeting</a:t>
            </a:r>
          </a:p>
        </p:txBody>
      </p:sp>
      <p:sp>
        <p:nvSpPr>
          <p:cNvPr id="6" name="Slide Number Placeholder 5"/>
          <p:cNvSpPr>
            <a:spLocks noGrp="1"/>
          </p:cNvSpPr>
          <p:nvPr>
            <p:ph type="sldNum" sz="quarter" idx="12"/>
          </p:nvPr>
        </p:nvSpPr>
        <p:spPr/>
        <p:txBody>
          <a:bodyPr/>
          <a:lstStyle/>
          <a:p>
            <a:fld id="{8BF974E5-6531-42C0-9594-4348F7BB60F7}" type="slidenum">
              <a:rPr lang="en-US" smtClean="0"/>
              <a:t>‹#›</a:t>
            </a:fld>
            <a:endParaRPr lang="en-US"/>
          </a:p>
        </p:txBody>
      </p:sp>
    </p:spTree>
    <p:extLst>
      <p:ext uri="{BB962C8B-B14F-4D97-AF65-F5344CB8AC3E}">
        <p14:creationId xmlns:p14="http://schemas.microsoft.com/office/powerpoint/2010/main" val="2087884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isclosures Layout - V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0964-EFF8-49BE-884A-BCD0A02B21C3}"/>
              </a:ext>
            </a:extLst>
          </p:cNvPr>
          <p:cNvSpPr>
            <a:spLocks noGrp="1"/>
          </p:cNvSpPr>
          <p:nvPr>
            <p:ph type="title" hasCustomPrompt="1"/>
          </p:nvPr>
        </p:nvSpPr>
        <p:spPr>
          <a:xfrm>
            <a:off x="609600" y="228601"/>
            <a:ext cx="10972800" cy="685800"/>
          </a:xfrm>
        </p:spPr>
        <p:txBody>
          <a:bodyPr/>
          <a:lstStyle>
            <a:lvl1pPr algn="ctr">
              <a:defRPr/>
            </a:lvl1pPr>
          </a:lstStyle>
          <a:p>
            <a:r>
              <a:rPr lang="en-US" dirty="0"/>
              <a:t>Disclosure Information</a:t>
            </a:r>
          </a:p>
        </p:txBody>
      </p:sp>
      <p:sp>
        <p:nvSpPr>
          <p:cNvPr id="13" name="Content Placeholder 12">
            <a:extLst>
              <a:ext uri="{FF2B5EF4-FFF2-40B4-BE49-F238E27FC236}">
                <a16:creationId xmlns:a16="http://schemas.microsoft.com/office/drawing/2014/main" id="{4DC340C2-B3EA-45B3-8263-DF147371BF41}"/>
              </a:ext>
            </a:extLst>
          </p:cNvPr>
          <p:cNvSpPr>
            <a:spLocks noGrp="1"/>
          </p:cNvSpPr>
          <p:nvPr>
            <p:ph sz="quarter" idx="22" hasCustomPrompt="1"/>
          </p:nvPr>
        </p:nvSpPr>
        <p:spPr>
          <a:xfrm>
            <a:off x="609600" y="1295400"/>
            <a:ext cx="10972798" cy="4722814"/>
          </a:xfrm>
        </p:spPr>
        <p:txBody>
          <a:bodyPr>
            <a:normAutofit/>
          </a:bodyPr>
          <a:lstStyle>
            <a:lvl1pPr>
              <a:defRPr sz="2200" baseline="0"/>
            </a:lvl1pPr>
            <a:lvl2pPr>
              <a:defRPr sz="2000"/>
            </a:lvl2pPr>
          </a:lstStyle>
          <a:p>
            <a:pPr lvl="0"/>
            <a:r>
              <a:rPr lang="en-US" dirty="0"/>
              <a:t>Presenter 1: Full Name and Credentials</a:t>
            </a:r>
          </a:p>
          <a:p>
            <a:pPr lvl="1"/>
            <a:r>
              <a:rPr lang="en-US" dirty="0"/>
              <a:t>Presenter 1 Commercial Interests: Name of Company, What was received, For What Role – Put “No Disclosures” if they do not have any</a:t>
            </a:r>
          </a:p>
          <a:p>
            <a:pPr lvl="0"/>
            <a:r>
              <a:rPr lang="en-US" dirty="0"/>
              <a:t>Presenter 2: Full Name and Credentials</a:t>
            </a:r>
          </a:p>
          <a:p>
            <a:pPr lvl="1"/>
            <a:r>
              <a:rPr lang="en-US" dirty="0"/>
              <a:t>Presenter 2 Commercial Interests: Name of Company, What was received, For What Role – Put “No Disclosures” if they do not have any</a:t>
            </a:r>
          </a:p>
          <a:p>
            <a:pPr lvl="0"/>
            <a:r>
              <a:rPr lang="en-US" dirty="0"/>
              <a:t>Presenter 3: Full Name and Credentials</a:t>
            </a:r>
          </a:p>
          <a:p>
            <a:pPr lvl="1"/>
            <a:r>
              <a:rPr lang="en-US" dirty="0"/>
              <a:t>Presenter 3 Commercial Interests: Name of Company, What was received, For What Role – Put “No Disclosures” if they do not have any</a:t>
            </a:r>
          </a:p>
          <a:p>
            <a:pPr lvl="0"/>
            <a:r>
              <a:rPr lang="en-US" dirty="0"/>
              <a:t>Presenter 4: Full Name and Credentials</a:t>
            </a:r>
          </a:p>
          <a:p>
            <a:pPr lvl="1"/>
            <a:r>
              <a:rPr lang="en-US" dirty="0"/>
              <a:t>Presenter 4 Commercial Interests: Name of Company, What was received, For What Role – Put “No Disclosures” if they do not have any</a:t>
            </a:r>
          </a:p>
          <a:p>
            <a:pPr lvl="0"/>
            <a:endParaRPr lang="en-US" dirty="0"/>
          </a:p>
        </p:txBody>
      </p:sp>
    </p:spTree>
    <p:custDataLst>
      <p:tags r:id="rId1"/>
    </p:custDataLst>
    <p:extLst>
      <p:ext uri="{BB962C8B-B14F-4D97-AF65-F5344CB8AC3E}">
        <p14:creationId xmlns:p14="http://schemas.microsoft.com/office/powerpoint/2010/main" val="984918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Learning Objectives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39D20-5495-47CC-BB63-8B86BF8DA6BC}"/>
              </a:ext>
            </a:extLst>
          </p:cNvPr>
          <p:cNvSpPr>
            <a:spLocks noGrp="1"/>
          </p:cNvSpPr>
          <p:nvPr>
            <p:ph type="title" hasCustomPrompt="1"/>
          </p:nvPr>
        </p:nvSpPr>
        <p:spPr>
          <a:xfrm>
            <a:off x="609600" y="228600"/>
            <a:ext cx="10972800" cy="1143000"/>
          </a:xfrm>
        </p:spPr>
        <p:txBody>
          <a:bodyPr/>
          <a:lstStyle>
            <a:lvl1pPr algn="ctr">
              <a:defRPr/>
            </a:lvl1pPr>
          </a:lstStyle>
          <a:p>
            <a:r>
              <a:rPr lang="en-US" dirty="0"/>
              <a:t>[Click to insert title]</a:t>
            </a:r>
          </a:p>
        </p:txBody>
      </p:sp>
      <p:sp>
        <p:nvSpPr>
          <p:cNvPr id="4" name="Content Placeholder 3">
            <a:extLst>
              <a:ext uri="{FF2B5EF4-FFF2-40B4-BE49-F238E27FC236}">
                <a16:creationId xmlns:a16="http://schemas.microsoft.com/office/drawing/2014/main" id="{9A38641F-A841-4651-B0B6-5DB5E1097527}"/>
              </a:ext>
            </a:extLst>
          </p:cNvPr>
          <p:cNvSpPr>
            <a:spLocks noGrp="1"/>
          </p:cNvSpPr>
          <p:nvPr>
            <p:ph sz="quarter" idx="10"/>
          </p:nvPr>
        </p:nvSpPr>
        <p:spPr>
          <a:xfrm>
            <a:off x="609600" y="1524000"/>
            <a:ext cx="10972800" cy="4419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1921863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References Layou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3103FD-3CDC-46AD-895D-365162FE730A}"/>
              </a:ext>
            </a:extLst>
          </p:cNvPr>
          <p:cNvSpPr>
            <a:spLocks noGrp="1"/>
          </p:cNvSpPr>
          <p:nvPr>
            <p:ph idx="1" hasCustomPrompt="1"/>
          </p:nvPr>
        </p:nvSpPr>
        <p:spPr>
          <a:xfrm>
            <a:off x="609600" y="1292850"/>
            <a:ext cx="10972800" cy="4683206"/>
          </a:xfrm>
        </p:spPr>
        <p:txBody>
          <a:bodyPr>
            <a:normAutofit/>
          </a:bodyPr>
          <a:lstStyle>
            <a:lvl1pPr marL="457200" indent="-457200">
              <a:buClr>
                <a:schemeClr val="accent2"/>
              </a:buClr>
              <a:buFont typeface="+mj-lt"/>
              <a:buAutoNum type="arabicPeriod"/>
              <a:defRPr sz="2400">
                <a:solidFill>
                  <a:schemeClr val="tx1"/>
                </a:solidFill>
              </a:defRPr>
            </a:lvl1pPr>
          </a:lstStyle>
          <a:p>
            <a:pPr lvl="0"/>
            <a:r>
              <a:rPr lang="en-US" dirty="0"/>
              <a:t>Reference 1 (press enter to enter a second reference)</a:t>
            </a:r>
          </a:p>
        </p:txBody>
      </p:sp>
      <p:sp>
        <p:nvSpPr>
          <p:cNvPr id="4" name="Title 3">
            <a:extLst>
              <a:ext uri="{FF2B5EF4-FFF2-40B4-BE49-F238E27FC236}">
                <a16:creationId xmlns:a16="http://schemas.microsoft.com/office/drawing/2014/main" id="{47827790-E4B7-4DA1-AB88-74DF3BA35E2A}"/>
              </a:ext>
            </a:extLst>
          </p:cNvPr>
          <p:cNvSpPr>
            <a:spLocks noGrp="1"/>
          </p:cNvSpPr>
          <p:nvPr>
            <p:ph type="title"/>
          </p:nvPr>
        </p:nvSpPr>
        <p:spPr/>
        <p:txBody>
          <a:bodyPr/>
          <a:lstStyle/>
          <a:p>
            <a:r>
              <a:rPr lang="en-US"/>
              <a:t>Click to edit Master title style</a:t>
            </a:r>
          </a:p>
        </p:txBody>
      </p:sp>
    </p:spTree>
    <p:custDataLst>
      <p:tags r:id="rId1"/>
    </p:custDataLst>
    <p:extLst>
      <p:ext uri="{BB962C8B-B14F-4D97-AF65-F5344CB8AC3E}">
        <p14:creationId xmlns:p14="http://schemas.microsoft.com/office/powerpoint/2010/main" val="3682505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mp; Bullet Point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35DBE-F07E-4C35-8001-82AFDCE6927D}"/>
              </a:ext>
            </a:extLst>
          </p:cNvPr>
          <p:cNvSpPr>
            <a:spLocks noGrp="1"/>
          </p:cNvSpPr>
          <p:nvPr>
            <p:ph type="title" hasCustomPrompt="1"/>
          </p:nvPr>
        </p:nvSpPr>
        <p:spPr>
          <a:xfrm>
            <a:off x="609600" y="228600"/>
            <a:ext cx="10972800" cy="914400"/>
          </a:xfrm>
        </p:spPr>
        <p:txBody>
          <a:bodyPr/>
          <a:lstStyle>
            <a:lvl1pPr algn="ctr">
              <a:defRPr/>
            </a:lvl1pPr>
          </a:lstStyle>
          <a:p>
            <a:r>
              <a:rPr lang="en-US" dirty="0"/>
              <a:t>[Click to insert title]</a:t>
            </a:r>
          </a:p>
        </p:txBody>
      </p:sp>
      <p:sp>
        <p:nvSpPr>
          <p:cNvPr id="4" name="Content Placeholder 3">
            <a:extLst>
              <a:ext uri="{FF2B5EF4-FFF2-40B4-BE49-F238E27FC236}">
                <a16:creationId xmlns:a16="http://schemas.microsoft.com/office/drawing/2014/main" id="{6AC45B4E-3371-464E-AEC1-E099AA6CB057}"/>
              </a:ext>
            </a:extLst>
          </p:cNvPr>
          <p:cNvSpPr>
            <a:spLocks noGrp="1"/>
          </p:cNvSpPr>
          <p:nvPr>
            <p:ph sz="quarter" idx="10" hasCustomPrompt="1"/>
          </p:nvPr>
        </p:nvSpPr>
        <p:spPr>
          <a:xfrm>
            <a:off x="609600" y="1295400"/>
            <a:ext cx="10972800" cy="4724400"/>
          </a:xfrm>
        </p:spPr>
        <p:txBody>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dirty="0"/>
              <a:t>First level</a:t>
            </a:r>
          </a:p>
          <a:p>
            <a:pPr lvl="1"/>
            <a:r>
              <a:rPr lang="en-US" dirty="0"/>
              <a:t>Second level</a:t>
            </a:r>
          </a:p>
          <a:p>
            <a:pPr lvl="2"/>
            <a:r>
              <a:rPr lang="en-US" dirty="0"/>
              <a:t>Third level</a:t>
            </a:r>
          </a:p>
          <a:p>
            <a:pPr lvl="3"/>
            <a:r>
              <a:rPr lang="en-US" dirty="0"/>
              <a:t>Fourth level</a:t>
            </a:r>
          </a:p>
        </p:txBody>
      </p:sp>
      <p:sp>
        <p:nvSpPr>
          <p:cNvPr id="6" name="Text Placeholder 6">
            <a:extLst>
              <a:ext uri="{FF2B5EF4-FFF2-40B4-BE49-F238E27FC236}">
                <a16:creationId xmlns:a16="http://schemas.microsoft.com/office/drawing/2014/main" id="{06B1D92E-0E18-4D7E-88A0-D43A63EB48B5}"/>
              </a:ext>
            </a:extLst>
          </p:cNvPr>
          <p:cNvSpPr>
            <a:spLocks noGrp="1"/>
          </p:cNvSpPr>
          <p:nvPr>
            <p:ph type="body" sz="quarter" idx="11" hasCustomPrompt="1"/>
          </p:nvPr>
        </p:nvSpPr>
        <p:spPr>
          <a:xfrm>
            <a:off x="4343400" y="6172200"/>
            <a:ext cx="7239000" cy="589471"/>
          </a:xfrm>
        </p:spPr>
        <p:txBody>
          <a:bodyPr anchor="ctr">
            <a:noAutofit/>
          </a:bodyPr>
          <a:lstStyle>
            <a:lvl1pPr marL="0" indent="0">
              <a:buNone/>
              <a:defRPr sz="1600" baseline="0">
                <a:ln>
                  <a:noFill/>
                </a:ln>
                <a:solidFill>
                  <a:schemeClr val="tx1"/>
                </a:solidFill>
              </a:defRPr>
            </a:lvl1pPr>
          </a:lstStyle>
          <a:p>
            <a:pPr lvl="0"/>
            <a:r>
              <a:rPr lang="en-US" dirty="0"/>
              <a:t>Slide References</a:t>
            </a:r>
          </a:p>
        </p:txBody>
      </p:sp>
    </p:spTree>
    <p:custDataLst>
      <p:tags r:id="rId1"/>
    </p:custDataLst>
    <p:extLst>
      <p:ext uri="{BB962C8B-B14F-4D97-AF65-F5344CB8AC3E}">
        <p14:creationId xmlns:p14="http://schemas.microsoft.com/office/powerpoint/2010/main" val="3115056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mart Art Content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35DBE-F07E-4C35-8001-82AFDCE6927D}"/>
              </a:ext>
            </a:extLst>
          </p:cNvPr>
          <p:cNvSpPr>
            <a:spLocks noGrp="1"/>
          </p:cNvSpPr>
          <p:nvPr>
            <p:ph type="title" hasCustomPrompt="1"/>
          </p:nvPr>
        </p:nvSpPr>
        <p:spPr>
          <a:xfrm>
            <a:off x="609600" y="228600"/>
            <a:ext cx="10972800" cy="914400"/>
          </a:xfrm>
        </p:spPr>
        <p:txBody>
          <a:bodyPr/>
          <a:lstStyle>
            <a:lvl1pPr algn="ctr">
              <a:defRPr/>
            </a:lvl1pPr>
          </a:lstStyle>
          <a:p>
            <a:r>
              <a:rPr lang="en-US" dirty="0"/>
              <a:t>[Click to insert title]</a:t>
            </a:r>
          </a:p>
        </p:txBody>
      </p:sp>
      <p:sp>
        <p:nvSpPr>
          <p:cNvPr id="7" name="SmartArt Placeholder 6">
            <a:extLst>
              <a:ext uri="{FF2B5EF4-FFF2-40B4-BE49-F238E27FC236}">
                <a16:creationId xmlns:a16="http://schemas.microsoft.com/office/drawing/2014/main" id="{32352C51-BFD6-4389-9F97-D3F4D281C21B}"/>
              </a:ext>
            </a:extLst>
          </p:cNvPr>
          <p:cNvSpPr>
            <a:spLocks noGrp="1"/>
          </p:cNvSpPr>
          <p:nvPr>
            <p:ph type="dgm" sz="quarter" idx="10" hasCustomPrompt="1"/>
          </p:nvPr>
        </p:nvSpPr>
        <p:spPr>
          <a:xfrm>
            <a:off x="609600" y="1219200"/>
            <a:ext cx="10972800" cy="4800600"/>
          </a:xfrm>
        </p:spPr>
        <p:txBody>
          <a:bodyPr/>
          <a:lstStyle>
            <a:lvl1pPr marL="0" indent="0">
              <a:buNone/>
              <a:defRPr/>
            </a:lvl1pPr>
          </a:lstStyle>
          <a:p>
            <a:r>
              <a:rPr lang="en-US" dirty="0"/>
              <a:t>[insert smart art graphic]</a:t>
            </a:r>
          </a:p>
        </p:txBody>
      </p:sp>
      <p:sp>
        <p:nvSpPr>
          <p:cNvPr id="9" name="Text Placeholder 6">
            <a:extLst>
              <a:ext uri="{FF2B5EF4-FFF2-40B4-BE49-F238E27FC236}">
                <a16:creationId xmlns:a16="http://schemas.microsoft.com/office/drawing/2014/main" id="{C70C9A4E-3F36-46A2-A72C-FAB408589917}"/>
              </a:ext>
            </a:extLst>
          </p:cNvPr>
          <p:cNvSpPr>
            <a:spLocks noGrp="1"/>
          </p:cNvSpPr>
          <p:nvPr>
            <p:ph type="body" sz="quarter" idx="11" hasCustomPrompt="1"/>
          </p:nvPr>
        </p:nvSpPr>
        <p:spPr>
          <a:xfrm>
            <a:off x="4343400" y="6116129"/>
            <a:ext cx="7239000" cy="589471"/>
          </a:xfrm>
        </p:spPr>
        <p:txBody>
          <a:bodyPr anchor="ctr">
            <a:noAutofit/>
          </a:bodyPr>
          <a:lstStyle>
            <a:lvl1pPr marL="0" indent="0">
              <a:buNone/>
              <a:defRPr sz="1600">
                <a:ln>
                  <a:noFill/>
                </a:ln>
                <a:solidFill>
                  <a:schemeClr val="tx1"/>
                </a:solidFill>
              </a:defRPr>
            </a:lvl1pPr>
          </a:lstStyle>
          <a:p>
            <a:pPr lvl="0"/>
            <a:r>
              <a:rPr lang="en-US" dirty="0"/>
              <a:t>[Slide Reference:  Author or Agency Name, Reference Number(s)]</a:t>
            </a:r>
          </a:p>
        </p:txBody>
      </p:sp>
    </p:spTree>
    <p:custDataLst>
      <p:tags r:id="rId1"/>
    </p:custDataLst>
    <p:extLst>
      <p:ext uri="{BB962C8B-B14F-4D97-AF65-F5344CB8AC3E}">
        <p14:creationId xmlns:p14="http://schemas.microsoft.com/office/powerpoint/2010/main" val="3972035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mart Art Layou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35DBE-F07E-4C35-8001-82AFDCE6927D}"/>
              </a:ext>
            </a:extLst>
          </p:cNvPr>
          <p:cNvSpPr>
            <a:spLocks noGrp="1"/>
          </p:cNvSpPr>
          <p:nvPr>
            <p:ph type="title" hasCustomPrompt="1"/>
          </p:nvPr>
        </p:nvSpPr>
        <p:spPr>
          <a:xfrm>
            <a:off x="228600" y="228600"/>
            <a:ext cx="2590800" cy="5791200"/>
          </a:xfrm>
        </p:spPr>
        <p:txBody>
          <a:bodyPr anchor="ctr">
            <a:normAutofit/>
          </a:bodyPr>
          <a:lstStyle>
            <a:lvl1pPr algn="ctr">
              <a:defRPr sz="4400"/>
            </a:lvl1pPr>
          </a:lstStyle>
          <a:p>
            <a:r>
              <a:rPr lang="en-US" dirty="0"/>
              <a:t>[Click to insert title]</a:t>
            </a:r>
          </a:p>
        </p:txBody>
      </p:sp>
      <p:sp>
        <p:nvSpPr>
          <p:cNvPr id="7" name="SmartArt Placeholder 6">
            <a:extLst>
              <a:ext uri="{FF2B5EF4-FFF2-40B4-BE49-F238E27FC236}">
                <a16:creationId xmlns:a16="http://schemas.microsoft.com/office/drawing/2014/main" id="{32352C51-BFD6-4389-9F97-D3F4D281C21B}"/>
              </a:ext>
            </a:extLst>
          </p:cNvPr>
          <p:cNvSpPr>
            <a:spLocks noGrp="1"/>
          </p:cNvSpPr>
          <p:nvPr>
            <p:ph type="dgm" sz="quarter" idx="10" hasCustomPrompt="1"/>
          </p:nvPr>
        </p:nvSpPr>
        <p:spPr>
          <a:xfrm>
            <a:off x="2895600" y="228600"/>
            <a:ext cx="9067800" cy="5791200"/>
          </a:xfrm>
        </p:spPr>
        <p:txBody>
          <a:bodyPr/>
          <a:lstStyle>
            <a:lvl1pPr marL="0" indent="0">
              <a:buNone/>
              <a:defRPr/>
            </a:lvl1pPr>
          </a:lstStyle>
          <a:p>
            <a:r>
              <a:rPr lang="en-US" dirty="0"/>
              <a:t>[insert smart art graphic]</a:t>
            </a:r>
          </a:p>
        </p:txBody>
      </p:sp>
      <p:sp>
        <p:nvSpPr>
          <p:cNvPr id="9" name="Text Placeholder 6">
            <a:extLst>
              <a:ext uri="{FF2B5EF4-FFF2-40B4-BE49-F238E27FC236}">
                <a16:creationId xmlns:a16="http://schemas.microsoft.com/office/drawing/2014/main" id="{C70C9A4E-3F36-46A2-A72C-FAB408589917}"/>
              </a:ext>
            </a:extLst>
          </p:cNvPr>
          <p:cNvSpPr>
            <a:spLocks noGrp="1"/>
          </p:cNvSpPr>
          <p:nvPr>
            <p:ph type="body" sz="quarter" idx="11" hasCustomPrompt="1"/>
          </p:nvPr>
        </p:nvSpPr>
        <p:spPr>
          <a:xfrm>
            <a:off x="4343400" y="6172200"/>
            <a:ext cx="7239000" cy="589471"/>
          </a:xfrm>
        </p:spPr>
        <p:txBody>
          <a:bodyPr anchor="ctr">
            <a:noAutofit/>
          </a:bodyPr>
          <a:lstStyle>
            <a:lvl1pPr marL="0" indent="0">
              <a:buNone/>
              <a:defRPr sz="1600">
                <a:ln>
                  <a:noFill/>
                </a:ln>
                <a:solidFill>
                  <a:schemeClr val="tx1"/>
                </a:solidFill>
              </a:defRPr>
            </a:lvl1pPr>
          </a:lstStyle>
          <a:p>
            <a:pPr lvl="0"/>
            <a:r>
              <a:rPr lang="en-US" dirty="0"/>
              <a:t>[Slide Reference:  Author or Agency Name, Reference Number(s)]</a:t>
            </a:r>
          </a:p>
        </p:txBody>
      </p:sp>
    </p:spTree>
    <p:custDataLst>
      <p:tags r:id="rId1"/>
    </p:custDataLst>
    <p:extLst>
      <p:ext uri="{BB962C8B-B14F-4D97-AF65-F5344CB8AC3E}">
        <p14:creationId xmlns:p14="http://schemas.microsoft.com/office/powerpoint/2010/main" val="96548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31AA8-F5BA-4671-A67A-B90AEF53F5A7}"/>
              </a:ext>
            </a:extLst>
          </p:cNvPr>
          <p:cNvSpPr>
            <a:spLocks noGrp="1"/>
          </p:cNvSpPr>
          <p:nvPr>
            <p:ph type="title" hasCustomPrompt="1"/>
          </p:nvPr>
        </p:nvSpPr>
        <p:spPr>
          <a:xfrm>
            <a:off x="609600" y="228600"/>
            <a:ext cx="10972800" cy="990600"/>
          </a:xfrm>
        </p:spPr>
        <p:txBody>
          <a:bodyPr/>
          <a:lstStyle>
            <a:lvl1pPr algn="ctr">
              <a:defRPr/>
            </a:lvl1pPr>
          </a:lstStyle>
          <a:p>
            <a:r>
              <a:rPr lang="en-US" dirty="0"/>
              <a:t>[Click to insert title]</a:t>
            </a:r>
          </a:p>
        </p:txBody>
      </p:sp>
      <p:sp>
        <p:nvSpPr>
          <p:cNvPr id="3" name="Content Placeholder 4">
            <a:extLst>
              <a:ext uri="{FF2B5EF4-FFF2-40B4-BE49-F238E27FC236}">
                <a16:creationId xmlns:a16="http://schemas.microsoft.com/office/drawing/2014/main" id="{24C73728-AD64-4C8F-840F-17BFD19FEBFA}"/>
              </a:ext>
            </a:extLst>
          </p:cNvPr>
          <p:cNvSpPr>
            <a:spLocks noGrp="1"/>
          </p:cNvSpPr>
          <p:nvPr>
            <p:ph sz="quarter" idx="2" hasCustomPrompt="1"/>
          </p:nvPr>
        </p:nvSpPr>
        <p:spPr>
          <a:xfrm>
            <a:off x="609600" y="1295400"/>
            <a:ext cx="5386917" cy="4724400"/>
          </a:xfrm>
        </p:spPr>
        <p:txBody>
          <a:bodyPr/>
          <a:lstStyle>
            <a:lvl1pPr>
              <a:defRPr sz="2500"/>
            </a:lvl1pPr>
            <a:lvl2pPr>
              <a:defRPr sz="2400"/>
            </a:lvl2pPr>
            <a:lvl3pPr>
              <a:defRPr sz="2300"/>
            </a:lvl3pPr>
            <a:lvl4pPr>
              <a:defRPr sz="2200"/>
            </a:lvl4pPr>
            <a:lvl5pPr>
              <a:defRPr sz="2000"/>
            </a:lvl5pPr>
          </a:lstStyle>
          <a:p>
            <a:pPr lvl="0"/>
            <a:r>
              <a:rPr lang="en-US" dirty="0"/>
              <a:t>First level</a:t>
            </a:r>
          </a:p>
          <a:p>
            <a:pPr lvl="1"/>
            <a:r>
              <a:rPr lang="en-US" dirty="0"/>
              <a:t>Second level</a:t>
            </a:r>
          </a:p>
          <a:p>
            <a:pPr lvl="2"/>
            <a:r>
              <a:rPr lang="en-US" dirty="0"/>
              <a:t>Third level</a:t>
            </a:r>
          </a:p>
        </p:txBody>
      </p:sp>
      <p:sp>
        <p:nvSpPr>
          <p:cNvPr id="4" name="Content Placeholder 5">
            <a:extLst>
              <a:ext uri="{FF2B5EF4-FFF2-40B4-BE49-F238E27FC236}">
                <a16:creationId xmlns:a16="http://schemas.microsoft.com/office/drawing/2014/main" id="{13B3FAFF-7602-4619-AF1C-F63A286B671D}"/>
              </a:ext>
            </a:extLst>
          </p:cNvPr>
          <p:cNvSpPr>
            <a:spLocks noGrp="1"/>
          </p:cNvSpPr>
          <p:nvPr>
            <p:ph sz="quarter" idx="4" hasCustomPrompt="1"/>
          </p:nvPr>
        </p:nvSpPr>
        <p:spPr>
          <a:xfrm>
            <a:off x="6193377" y="1295400"/>
            <a:ext cx="5389033" cy="4724400"/>
          </a:xfrm>
        </p:spPr>
        <p:txBody>
          <a:bodyPr/>
          <a:lstStyle>
            <a:lvl1pPr>
              <a:defRPr sz="2500"/>
            </a:lvl1pPr>
            <a:lvl2pPr>
              <a:defRPr sz="2400"/>
            </a:lvl2pPr>
            <a:lvl3pPr>
              <a:defRPr sz="2300"/>
            </a:lvl3pPr>
            <a:lvl4pPr marL="960072" indent="0">
              <a:buNone/>
              <a:defRPr sz="2200"/>
            </a:lvl4pPr>
            <a:lvl5pPr marL="1197803" indent="0">
              <a:buNone/>
              <a:defRPr sz="2000"/>
            </a:lvl5pPr>
          </a:lstStyle>
          <a:p>
            <a:pPr lvl="0"/>
            <a:r>
              <a:rPr lang="en-US" dirty="0"/>
              <a:t>First level</a:t>
            </a:r>
          </a:p>
          <a:p>
            <a:pPr lvl="1"/>
            <a:r>
              <a:rPr lang="en-US" dirty="0"/>
              <a:t>Second level</a:t>
            </a:r>
          </a:p>
          <a:p>
            <a:pPr lvl="2"/>
            <a:r>
              <a:rPr lang="en-US" dirty="0"/>
              <a:t>Third level</a:t>
            </a:r>
          </a:p>
          <a:p>
            <a:pPr lvl="3"/>
            <a:endParaRPr lang="en-US" dirty="0"/>
          </a:p>
        </p:txBody>
      </p:sp>
      <p:sp>
        <p:nvSpPr>
          <p:cNvPr id="6" name="Text Placeholder 6">
            <a:extLst>
              <a:ext uri="{FF2B5EF4-FFF2-40B4-BE49-F238E27FC236}">
                <a16:creationId xmlns:a16="http://schemas.microsoft.com/office/drawing/2014/main" id="{319B0107-67D6-406F-AD70-3D80614A698D}"/>
              </a:ext>
            </a:extLst>
          </p:cNvPr>
          <p:cNvSpPr>
            <a:spLocks noGrp="1"/>
          </p:cNvSpPr>
          <p:nvPr>
            <p:ph type="body" sz="quarter" idx="11" hasCustomPrompt="1"/>
          </p:nvPr>
        </p:nvSpPr>
        <p:spPr>
          <a:xfrm>
            <a:off x="4343400" y="6172200"/>
            <a:ext cx="7239000" cy="589471"/>
          </a:xfrm>
        </p:spPr>
        <p:txBody>
          <a:bodyPr anchor="ctr">
            <a:noAutofit/>
          </a:bodyPr>
          <a:lstStyle>
            <a:lvl1pPr marL="0" indent="0">
              <a:buNone/>
              <a:defRPr sz="1600">
                <a:ln>
                  <a:noFill/>
                </a:ln>
                <a:solidFill>
                  <a:schemeClr val="tx1"/>
                </a:solidFill>
              </a:defRPr>
            </a:lvl1pPr>
          </a:lstStyle>
          <a:p>
            <a:pPr lvl="0"/>
            <a:r>
              <a:rPr lang="en-US" dirty="0"/>
              <a:t>[Slide Reference:  Author or Agency Name, Reference Number(s)]</a:t>
            </a:r>
          </a:p>
        </p:txBody>
      </p:sp>
    </p:spTree>
    <p:custDataLst>
      <p:tags r:id="rId1"/>
    </p:custDataLst>
    <p:extLst>
      <p:ext uri="{BB962C8B-B14F-4D97-AF65-F5344CB8AC3E}">
        <p14:creationId xmlns:p14="http://schemas.microsoft.com/office/powerpoint/2010/main" val="2046492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6204C"/>
        </a:solidFill>
        <a:effectLst/>
      </p:bgPr>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609600" y="228600"/>
            <a:ext cx="10972800" cy="1524000"/>
          </a:xfrm>
          <a:prstGeom prst="rect">
            <a:avLst/>
          </a:prstGeom>
        </p:spPr>
        <p:txBody>
          <a:bodyPr vert="horz" lIns="0" tIns="9144" rIns="0" bIns="9144" anchor="ctr">
            <a:normAutofit/>
          </a:bodyPr>
          <a:lstStyle/>
          <a:p>
            <a:r>
              <a:rPr lang="en-US" dirty="0"/>
              <a:t>Click to insert title</a:t>
            </a:r>
          </a:p>
        </p:txBody>
      </p:sp>
      <p:sp>
        <p:nvSpPr>
          <p:cNvPr id="30" name="Text Placeholder 29"/>
          <p:cNvSpPr>
            <a:spLocks noGrp="1"/>
          </p:cNvSpPr>
          <p:nvPr>
            <p:ph type="body" idx="1"/>
          </p:nvPr>
        </p:nvSpPr>
        <p:spPr>
          <a:xfrm>
            <a:off x="609600" y="1828801"/>
            <a:ext cx="10972800" cy="4147256"/>
          </a:xfrm>
          <a:prstGeom prst="rect">
            <a:avLst/>
          </a:prstGeom>
        </p:spPr>
        <p:txBody>
          <a:bodyPr vert="horz" lIns="9144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22"/>
    </p:custDataLst>
  </p:cSld>
  <p:clrMap bg1="dk1" tx1="lt1" bg2="dk2" tx2="lt2" accent1="accent1" accent2="accent2" accent3="accent3" accent4="accent4" accent5="accent5" accent6="accent6" hlink="hlink" folHlink="folHlink"/>
  <p:sldLayoutIdLst>
    <p:sldLayoutId id="2147483823" r:id="rId1"/>
    <p:sldLayoutId id="2147483764" r:id="rId2"/>
    <p:sldLayoutId id="2147483782" r:id="rId3"/>
    <p:sldLayoutId id="2147483778" r:id="rId4"/>
    <p:sldLayoutId id="2147483766" r:id="rId5"/>
    <p:sldLayoutId id="2147483767" r:id="rId6"/>
    <p:sldLayoutId id="2147483772" r:id="rId7"/>
    <p:sldLayoutId id="2147483779" r:id="rId8"/>
    <p:sldLayoutId id="2147483768" r:id="rId9"/>
    <p:sldLayoutId id="2147483769" r:id="rId10"/>
    <p:sldLayoutId id="2147483770" r:id="rId11"/>
    <p:sldLayoutId id="2147483771" r:id="rId12"/>
    <p:sldLayoutId id="2147483775" r:id="rId13"/>
    <p:sldLayoutId id="2147483774" r:id="rId14"/>
    <p:sldLayoutId id="2147483780" r:id="rId15"/>
    <p:sldLayoutId id="2147483773" r:id="rId16"/>
    <p:sldLayoutId id="2147483783" r:id="rId17"/>
    <p:sldLayoutId id="2147483777" r:id="rId18"/>
    <p:sldLayoutId id="2147483776" r:id="rId19"/>
    <p:sldLayoutId id="2147483784" r:id="rId20"/>
  </p:sldLayoutIdLst>
  <p:txStyles>
    <p:titleStyle>
      <a:lvl1pPr algn="ctr" rtl="0" eaLnBrk="1" latinLnBrk="0" hangingPunct="1">
        <a:spcBef>
          <a:spcPct val="0"/>
        </a:spcBef>
        <a:buNone/>
        <a:defRPr lang="en-US" sz="5000" b="1" kern="1200" dirty="0">
          <a:ln w="500">
            <a:solidFill>
              <a:schemeClr val="tx2">
                <a:shade val="20000"/>
                <a:satMod val="350000"/>
              </a:schemeClr>
            </a:solidFill>
          </a:ln>
          <a:solidFill>
            <a:schemeClr val="tx2">
              <a:tint val="100000"/>
              <a:satMod val="250000"/>
            </a:schemeClr>
          </a:solidFill>
          <a:effectLst/>
          <a:latin typeface="Lato" panose="020F0502020204030203" pitchFamily="34" charset="0"/>
          <a:ea typeface="+mj-ea"/>
          <a:cs typeface="+mj-cs"/>
        </a:defRPr>
      </a:lvl1pPr>
    </p:titleStyle>
    <p:bodyStyle>
      <a:lvl1pPr marL="320024" indent="-320024" algn="l" rtl="0" eaLnBrk="1" latinLnBrk="0" hangingPunct="1">
        <a:spcBef>
          <a:spcPct val="20000"/>
        </a:spcBef>
        <a:buClr>
          <a:schemeClr val="accent2"/>
        </a:buClr>
        <a:buSzPct val="100000"/>
        <a:buFont typeface="Wingdings 2" panose="05020102010507070707" pitchFamily="18" charset="2"/>
        <a:buChar char="®"/>
        <a:defRPr sz="3000" kern="1200">
          <a:solidFill>
            <a:schemeClr val="tx1"/>
          </a:solidFill>
          <a:latin typeface="Lato" panose="020F0502020204030203" pitchFamily="34" charset="0"/>
          <a:ea typeface="+mn-ea"/>
          <a:cs typeface="+mn-cs"/>
        </a:defRPr>
      </a:lvl1pPr>
      <a:lvl2pPr marL="630904" indent="-274306" algn="l" rtl="0" eaLnBrk="1" latinLnBrk="0" hangingPunct="1">
        <a:spcBef>
          <a:spcPct val="20000"/>
        </a:spcBef>
        <a:buClr>
          <a:schemeClr val="accent2"/>
        </a:buClr>
        <a:buSzPct val="90000"/>
        <a:buFont typeface="Wingdings 2" panose="05020102010507070707" pitchFamily="18" charset="2"/>
        <a:buChar char="®"/>
        <a:defRPr sz="2600" kern="1200">
          <a:solidFill>
            <a:schemeClr val="tx1"/>
          </a:solidFill>
          <a:latin typeface="Lato" panose="020F0502020204030203" pitchFamily="34" charset="0"/>
          <a:ea typeface="+mn-ea"/>
          <a:cs typeface="+mn-cs"/>
        </a:defRPr>
      </a:lvl2pPr>
      <a:lvl3pPr marL="923498" indent="-274306" algn="l" rtl="0" eaLnBrk="1" latinLnBrk="0" hangingPunct="1">
        <a:spcBef>
          <a:spcPct val="20000"/>
        </a:spcBef>
        <a:buClr>
          <a:schemeClr val="accent2"/>
        </a:buClr>
        <a:buSzPct val="80000"/>
        <a:buFont typeface="Wingdings 2" panose="05020102010507070707" pitchFamily="18" charset="2"/>
        <a:buChar char="®"/>
        <a:defRPr sz="2400" kern="1200">
          <a:solidFill>
            <a:schemeClr val="tx1"/>
          </a:solidFill>
          <a:latin typeface="Lato" panose="020F0502020204030203" pitchFamily="34" charset="0"/>
          <a:ea typeface="+mn-ea"/>
          <a:cs typeface="+mn-cs"/>
        </a:defRPr>
      </a:lvl3pPr>
      <a:lvl4pPr marL="1188661" indent="-228589" algn="l" rtl="0" eaLnBrk="1" latinLnBrk="0" hangingPunct="1">
        <a:spcBef>
          <a:spcPct val="20000"/>
        </a:spcBef>
        <a:buClr>
          <a:schemeClr val="accent2"/>
        </a:buClr>
        <a:buSzPct val="70000"/>
        <a:buFont typeface="Wingdings 2" panose="05020102010507070707" pitchFamily="18" charset="2"/>
        <a:buChar char="®"/>
        <a:defRPr sz="2200" kern="1200">
          <a:solidFill>
            <a:schemeClr val="tx1"/>
          </a:solidFill>
          <a:latin typeface="Lato" panose="020F0502020204030203" pitchFamily="34" charset="0"/>
          <a:ea typeface="+mn-ea"/>
          <a:cs typeface="+mn-cs"/>
        </a:defRPr>
      </a:lvl4pPr>
      <a:lvl5pPr marL="1426392" indent="-228589" algn="l" rtl="0" eaLnBrk="1" latinLnBrk="0" hangingPunct="1">
        <a:spcBef>
          <a:spcPct val="20000"/>
        </a:spcBef>
        <a:buClr>
          <a:schemeClr val="accent2"/>
        </a:buClr>
        <a:buSzPct val="60000"/>
        <a:buFont typeface="Wingdings 2" panose="05020102010507070707" pitchFamily="18" charset="2"/>
        <a:buChar char="®"/>
        <a:defRPr sz="2000" kern="1200">
          <a:solidFill>
            <a:schemeClr val="tx1"/>
          </a:solidFill>
          <a:latin typeface="Lato" panose="020F0502020204030203" pitchFamily="34" charset="0"/>
          <a:ea typeface="+mn-ea"/>
          <a:cs typeface="+mn-cs"/>
        </a:defRPr>
      </a:lvl5pPr>
      <a:lvl6pPr marL="1673269" indent="-228589" algn="l" rtl="0" eaLnBrk="1" latinLnBrk="0" hangingPunct="1">
        <a:spcBef>
          <a:spcPct val="20000"/>
        </a:spcBef>
        <a:buClr>
          <a:schemeClr val="accent6"/>
        </a:buClr>
        <a:buFont typeface="Wingdings 2"/>
        <a:buChar char=""/>
        <a:defRPr sz="1800" kern="1200">
          <a:solidFill>
            <a:schemeClr val="tx1"/>
          </a:solidFill>
          <a:latin typeface="+mn-lt"/>
          <a:ea typeface="+mn-ea"/>
          <a:cs typeface="+mn-cs"/>
        </a:defRPr>
      </a:lvl6pPr>
      <a:lvl7pPr marL="1911000" indent="-228589" algn="l" rtl="0" eaLnBrk="1" latinLnBrk="0" hangingPunct="1">
        <a:spcBef>
          <a:spcPct val="20000"/>
        </a:spcBef>
        <a:buClr>
          <a:schemeClr val="tx2"/>
        </a:buClr>
        <a:buFont typeface="Wingdings 2"/>
        <a:buChar char=""/>
        <a:defRPr sz="1600" kern="1200">
          <a:solidFill>
            <a:schemeClr val="tx1"/>
          </a:solidFill>
          <a:latin typeface="+mn-lt"/>
          <a:ea typeface="+mn-ea"/>
          <a:cs typeface="+mn-cs"/>
        </a:defRPr>
      </a:lvl7pPr>
      <a:lvl8pPr marL="2121302" indent="-182870" algn="l" rtl="0" eaLnBrk="1" latinLnBrk="0" hangingPunct="1">
        <a:spcBef>
          <a:spcPct val="20000"/>
        </a:spcBef>
        <a:buClr>
          <a:schemeClr val="tx2"/>
        </a:buClr>
        <a:buFont typeface="Wingdings 2"/>
        <a:buChar char=""/>
        <a:defRPr sz="1400" kern="1200">
          <a:solidFill>
            <a:schemeClr val="tx1"/>
          </a:solidFill>
          <a:latin typeface="+mn-lt"/>
          <a:ea typeface="+mn-ea"/>
          <a:cs typeface="+mn-cs"/>
        </a:defRPr>
      </a:lvl8pPr>
      <a:lvl9pPr marL="2322461" indent="-182870" algn="l" rtl="0" eaLnBrk="1" latinLnBrk="0" hangingPunct="1">
        <a:spcBef>
          <a:spcPct val="20000"/>
        </a:spcBef>
        <a:buClr>
          <a:schemeClr val="tx2"/>
        </a:buClr>
        <a:buFont typeface="Wingdings 2"/>
        <a:buChar char=""/>
        <a:defRPr sz="1400" kern="120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178" algn="l" rtl="0" eaLnBrk="1" hangingPunct="1">
        <a:defRPr kern="1200">
          <a:solidFill>
            <a:schemeClr val="tx1"/>
          </a:solidFill>
          <a:latin typeface="+mn-lt"/>
          <a:ea typeface="+mn-ea"/>
          <a:cs typeface="+mn-cs"/>
        </a:defRPr>
      </a:lvl2pPr>
      <a:lvl3pPr marL="914354" algn="l" rtl="0" eaLnBrk="1" hangingPunct="1">
        <a:defRPr kern="1200">
          <a:solidFill>
            <a:schemeClr val="tx1"/>
          </a:solidFill>
          <a:latin typeface="+mn-lt"/>
          <a:ea typeface="+mn-ea"/>
          <a:cs typeface="+mn-cs"/>
        </a:defRPr>
      </a:lvl3pPr>
      <a:lvl4pPr marL="1371532" algn="l" rtl="0" eaLnBrk="1" hangingPunct="1">
        <a:defRPr kern="1200">
          <a:solidFill>
            <a:schemeClr val="tx1"/>
          </a:solidFill>
          <a:latin typeface="+mn-lt"/>
          <a:ea typeface="+mn-ea"/>
          <a:cs typeface="+mn-cs"/>
        </a:defRPr>
      </a:lvl4pPr>
      <a:lvl5pPr marL="1828709" algn="l" rtl="0" eaLnBrk="1" hangingPunct="1">
        <a:defRPr kern="1200">
          <a:solidFill>
            <a:schemeClr val="tx1"/>
          </a:solidFill>
          <a:latin typeface="+mn-lt"/>
          <a:ea typeface="+mn-ea"/>
          <a:cs typeface="+mn-cs"/>
        </a:defRPr>
      </a:lvl5pPr>
      <a:lvl6pPr marL="2285886" algn="l" rtl="0" eaLnBrk="1" hangingPunct="1">
        <a:defRPr kern="1200">
          <a:solidFill>
            <a:schemeClr val="tx1"/>
          </a:solidFill>
          <a:latin typeface="+mn-lt"/>
          <a:ea typeface="+mn-ea"/>
          <a:cs typeface="+mn-cs"/>
        </a:defRPr>
      </a:lvl6pPr>
      <a:lvl7pPr marL="2743062" algn="l" rtl="0" eaLnBrk="1" hangingPunct="1">
        <a:defRPr kern="1200">
          <a:solidFill>
            <a:schemeClr val="tx1"/>
          </a:solidFill>
          <a:latin typeface="+mn-lt"/>
          <a:ea typeface="+mn-ea"/>
          <a:cs typeface="+mn-cs"/>
        </a:defRPr>
      </a:lvl7pPr>
      <a:lvl8pPr marL="3200240" algn="l" rtl="0" eaLnBrk="1" hangingPunct="1">
        <a:defRPr kern="1200">
          <a:solidFill>
            <a:schemeClr val="tx1"/>
          </a:solidFill>
          <a:latin typeface="+mn-lt"/>
          <a:ea typeface="+mn-ea"/>
          <a:cs typeface="+mn-cs"/>
        </a:defRPr>
      </a:lvl8pPr>
      <a:lvl9pPr marL="3657418" algn="l" rtl="0" eaLnBrk="1" hangingPunct="1">
        <a:defRPr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20.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0.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0.xml"/><Relationship Id="rId4" Type="http://schemas.openxmlformats.org/officeDocument/2006/relationships/image" Target="../media/image37.jpg"/></Relationships>
</file>

<file path=ppt/slides/_rels/slide2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eg"/><Relationship Id="rId1" Type="http://schemas.openxmlformats.org/officeDocument/2006/relationships/slideLayout" Target="../slideLayouts/slideLayout20.xml"/><Relationship Id="rId6" Type="http://schemas.openxmlformats.org/officeDocument/2006/relationships/image" Target="../media/image42.jpg"/><Relationship Id="rId5" Type="http://schemas.openxmlformats.org/officeDocument/2006/relationships/image" Target="../media/image41.jpg"/><Relationship Id="rId4" Type="http://schemas.openxmlformats.org/officeDocument/2006/relationships/image" Target="../media/image4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8" Type="http://schemas.openxmlformats.org/officeDocument/2006/relationships/hyperlink" Target="https://easy-peasy.ai/ai-image-generator/images/3d-human-small-intestine-white-background" TargetMode="External"/><Relationship Id="rId13"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5.sv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diagramColors" Target="../diagrams/colors1.xml"/><Relationship Id="rId11" Type="http://schemas.microsoft.com/office/2007/relationships/hdphoto" Target="../media/hdphoto1.wdp"/><Relationship Id="rId5" Type="http://schemas.openxmlformats.org/officeDocument/2006/relationships/diagramQuickStyle" Target="../diagrams/quickStyle1.xml"/><Relationship Id="rId10" Type="http://schemas.openxmlformats.org/officeDocument/2006/relationships/image" Target="../media/image4.png"/><Relationship Id="rId4" Type="http://schemas.openxmlformats.org/officeDocument/2006/relationships/diagramLayout" Target="../diagrams/layout1.xml"/><Relationship Id="rId9" Type="http://schemas.openxmlformats.org/officeDocument/2006/relationships/image" Target="../media/image3.sv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4.xml"/><Relationship Id="rId1" Type="http://schemas.openxmlformats.org/officeDocument/2006/relationships/slideLayout" Target="../slideLayouts/slideLayout2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8.xml"/><Relationship Id="rId1" Type="http://schemas.openxmlformats.org/officeDocument/2006/relationships/tags" Target="../tags/tag2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hyperlink" Target="https://commons.wikimedia.org/wiki/File:Glucagon_like_peptide_1_receptor_agonists.png"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9069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AEAE6-1620-3209-F390-10240BEE2400}"/>
              </a:ext>
            </a:extLst>
          </p:cNvPr>
          <p:cNvSpPr>
            <a:spLocks noGrp="1"/>
          </p:cNvSpPr>
          <p:nvPr>
            <p:ph type="title"/>
          </p:nvPr>
        </p:nvSpPr>
        <p:spPr>
          <a:xfrm>
            <a:off x="381000" y="119943"/>
            <a:ext cx="10210800" cy="1524000"/>
          </a:xfrm>
        </p:spPr>
        <p:txBody>
          <a:bodyPr>
            <a:noAutofit/>
          </a:bodyPr>
          <a:lstStyle/>
          <a:p>
            <a:pPr algn="l"/>
            <a:r>
              <a:rPr lang="en-US" sz="3800" dirty="0"/>
              <a:t>Semaglutide Administration Decreased Alcohol Drinking in Alcohol-Preferring Vervet Monkeys</a:t>
            </a:r>
          </a:p>
        </p:txBody>
      </p:sp>
      <p:sp>
        <p:nvSpPr>
          <p:cNvPr id="3" name="Content Placeholder 2">
            <a:extLst>
              <a:ext uri="{FF2B5EF4-FFF2-40B4-BE49-F238E27FC236}">
                <a16:creationId xmlns:a16="http://schemas.microsoft.com/office/drawing/2014/main" id="{03DA35CE-1B3C-ABEB-2BC9-DDA56213EC8A}"/>
              </a:ext>
            </a:extLst>
          </p:cNvPr>
          <p:cNvSpPr>
            <a:spLocks noGrp="1"/>
          </p:cNvSpPr>
          <p:nvPr>
            <p:ph idx="1"/>
          </p:nvPr>
        </p:nvSpPr>
        <p:spPr/>
        <p:txBody>
          <a:bodyPr/>
          <a:lstStyle/>
          <a:p>
            <a:endParaRPr lang="en-US" dirty="0"/>
          </a:p>
        </p:txBody>
      </p:sp>
      <p:sp>
        <p:nvSpPr>
          <p:cNvPr id="10" name="Text Placeholder 2">
            <a:extLst>
              <a:ext uri="{FF2B5EF4-FFF2-40B4-BE49-F238E27FC236}">
                <a16:creationId xmlns:a16="http://schemas.microsoft.com/office/drawing/2014/main" id="{A2016422-0A6B-4B72-3364-425DC7A85D29}"/>
              </a:ext>
            </a:extLst>
          </p:cNvPr>
          <p:cNvSpPr txBox="1">
            <a:spLocks/>
          </p:cNvSpPr>
          <p:nvPr/>
        </p:nvSpPr>
        <p:spPr>
          <a:xfrm>
            <a:off x="21995" y="6510382"/>
            <a:ext cx="7543800" cy="337257"/>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0" i="0" dirty="0">
                <a:effectLst/>
              </a:rPr>
              <a:t>Reprinted with permission from: Fink-Jensen A., </a:t>
            </a:r>
            <a:r>
              <a:rPr lang="en-US" sz="1200" b="0" dirty="0">
                <a:effectLst/>
              </a:rPr>
              <a:t>et al</a:t>
            </a:r>
            <a:r>
              <a:rPr lang="en-US" sz="1200" b="0" i="1" dirty="0">
                <a:effectLst/>
              </a:rPr>
              <a:t>.</a:t>
            </a:r>
            <a:r>
              <a:rPr lang="en-US" sz="1200" b="0" i="0" dirty="0">
                <a:effectLst/>
              </a:rPr>
              <a:t> </a:t>
            </a:r>
            <a:r>
              <a:rPr lang="en-US" sz="1200" b="0" i="1" dirty="0">
                <a:effectLst/>
              </a:rPr>
              <a:t>Psychopharmacology</a:t>
            </a:r>
            <a:r>
              <a:rPr lang="en-US" sz="1200" dirty="0"/>
              <a:t> 2025;</a:t>
            </a:r>
            <a:r>
              <a:rPr lang="en-US" sz="1200" b="0" i="0" dirty="0">
                <a:effectLst/>
              </a:rPr>
              <a:t> </a:t>
            </a:r>
            <a:r>
              <a:rPr lang="en-US" sz="1200" b="0" i="1" dirty="0">
                <a:effectLst/>
              </a:rPr>
              <a:t>242</a:t>
            </a:r>
            <a:r>
              <a:rPr lang="en-US" sz="1200" dirty="0"/>
              <a:t>: </a:t>
            </a:r>
            <a:r>
              <a:rPr lang="en-US" sz="1200" b="0" i="0" dirty="0">
                <a:effectLst/>
              </a:rPr>
              <a:t>63-70.</a:t>
            </a:r>
            <a:endParaRPr lang="en-US" sz="1200" dirty="0"/>
          </a:p>
        </p:txBody>
      </p:sp>
      <p:pic>
        <p:nvPicPr>
          <p:cNvPr id="2050" name="Picture 2" descr="figure 2">
            <a:extLst>
              <a:ext uri="{FF2B5EF4-FFF2-40B4-BE49-F238E27FC236}">
                <a16:creationId xmlns:a16="http://schemas.microsoft.com/office/drawing/2014/main" id="{46EE0B2C-AC1E-4D2B-1D5E-AC76528D2A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761" y="1828801"/>
            <a:ext cx="8061839" cy="4495799"/>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1DF41FFB-9D50-47E6-E9B3-F183401357AD}"/>
              </a:ext>
            </a:extLst>
          </p:cNvPr>
          <p:cNvSpPr/>
          <p:nvPr/>
        </p:nvSpPr>
        <p:spPr>
          <a:xfrm>
            <a:off x="1552667" y="1662359"/>
            <a:ext cx="2241228" cy="618244"/>
          </a:xfrm>
          <a:prstGeom prst="ellipse">
            <a:avLst/>
          </a:prstGeom>
          <a:noFill/>
          <a:ln w="28575">
            <a:solidFill>
              <a:srgbClr val="FF0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1D4066CD-C340-07D4-544D-55C986C179FB}"/>
              </a:ext>
            </a:extLst>
          </p:cNvPr>
          <p:cNvSpPr/>
          <p:nvPr/>
        </p:nvSpPr>
        <p:spPr>
          <a:xfrm>
            <a:off x="4295867" y="1586158"/>
            <a:ext cx="990600" cy="773646"/>
          </a:xfrm>
          <a:prstGeom prst="ellipse">
            <a:avLst/>
          </a:prstGeom>
          <a:noFill/>
          <a:ln w="28575">
            <a:solidFill>
              <a:srgbClr val="FF0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053AC839-96E2-CA8D-3B6E-688C3F72DA9D}"/>
              </a:ext>
            </a:extLst>
          </p:cNvPr>
          <p:cNvSpPr txBox="1"/>
          <p:nvPr/>
        </p:nvSpPr>
        <p:spPr>
          <a:xfrm>
            <a:off x="8956171" y="3295471"/>
            <a:ext cx="2616704" cy="1200329"/>
          </a:xfrm>
          <a:prstGeom prst="rect">
            <a:avLst/>
          </a:prstGeom>
          <a:solidFill>
            <a:srgbClr val="06204C"/>
          </a:solidFill>
          <a:ln w="28575">
            <a:solidFill>
              <a:srgbClr val="FF0066"/>
            </a:solidFill>
          </a:ln>
        </p:spPr>
        <p:txBody>
          <a:bodyPr wrap="square" rtlCol="0">
            <a:spAutoFit/>
          </a:bodyPr>
          <a:lstStyle/>
          <a:p>
            <a:pPr algn="ctr"/>
            <a:r>
              <a:rPr lang="en-US" b="1" dirty="0"/>
              <a:t>No significant difference in drinking in the week after the drug was stopped.</a:t>
            </a:r>
          </a:p>
        </p:txBody>
      </p:sp>
      <p:cxnSp>
        <p:nvCxnSpPr>
          <p:cNvPr id="17" name="Straight Arrow Connector 16">
            <a:extLst>
              <a:ext uri="{FF2B5EF4-FFF2-40B4-BE49-F238E27FC236}">
                <a16:creationId xmlns:a16="http://schemas.microsoft.com/office/drawing/2014/main" id="{93939158-A956-4B50-42E5-76258F3C6B65}"/>
              </a:ext>
            </a:extLst>
          </p:cNvPr>
          <p:cNvCxnSpPr>
            <a:cxnSpLocks/>
            <a:stCxn id="16" idx="1"/>
          </p:cNvCxnSpPr>
          <p:nvPr/>
        </p:nvCxnSpPr>
        <p:spPr>
          <a:xfrm flipH="1" flipV="1">
            <a:off x="7108504" y="3450267"/>
            <a:ext cx="1847667" cy="445369"/>
          </a:xfrm>
          <a:prstGeom prst="straightConnector1">
            <a:avLst/>
          </a:prstGeom>
          <a:ln>
            <a:solidFill>
              <a:srgbClr val="FF006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28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A2841FB-200D-F359-F259-C1F613FE8964}"/>
              </a:ext>
            </a:extLst>
          </p:cNvPr>
          <p:cNvSpPr>
            <a:spLocks noGrp="1"/>
          </p:cNvSpPr>
          <p:nvPr>
            <p:ph type="title"/>
          </p:nvPr>
        </p:nvSpPr>
        <p:spPr>
          <a:xfrm>
            <a:off x="303797" y="91440"/>
            <a:ext cx="9372600" cy="1524000"/>
          </a:xfrm>
        </p:spPr>
        <p:txBody>
          <a:bodyPr>
            <a:normAutofit/>
          </a:bodyPr>
          <a:lstStyle/>
          <a:p>
            <a:pPr algn="l"/>
            <a:r>
              <a:rPr lang="en-US" sz="4200" dirty="0"/>
              <a:t>Anecdotal/Correlational Human Evidence of GLP-1RA Efficacy for AUD</a:t>
            </a:r>
          </a:p>
        </p:txBody>
      </p:sp>
      <p:sp>
        <p:nvSpPr>
          <p:cNvPr id="10" name="Content Placeholder 2">
            <a:extLst>
              <a:ext uri="{FF2B5EF4-FFF2-40B4-BE49-F238E27FC236}">
                <a16:creationId xmlns:a16="http://schemas.microsoft.com/office/drawing/2014/main" id="{1A9C24B6-07A4-EEF9-11B8-8D7EFC07A744}"/>
              </a:ext>
            </a:extLst>
          </p:cNvPr>
          <p:cNvSpPr txBox="1">
            <a:spLocks noGrp="1"/>
          </p:cNvSpPr>
          <p:nvPr>
            <p:ph idx="1"/>
          </p:nvPr>
        </p:nvSpPr>
        <p:spPr>
          <a:xfrm>
            <a:off x="609600" y="1828800"/>
            <a:ext cx="10972800" cy="414655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aphicFrame>
        <p:nvGraphicFramePr>
          <p:cNvPr id="12" name="Table 12">
            <a:extLst>
              <a:ext uri="{FF2B5EF4-FFF2-40B4-BE49-F238E27FC236}">
                <a16:creationId xmlns:a16="http://schemas.microsoft.com/office/drawing/2014/main" id="{06E51263-82EA-4878-DE9C-F5D37BA2E0BE}"/>
              </a:ext>
            </a:extLst>
          </p:cNvPr>
          <p:cNvGraphicFramePr>
            <a:graphicFrameLocks noGrp="1"/>
          </p:cNvGraphicFramePr>
          <p:nvPr>
            <p:extLst>
              <p:ext uri="{D42A27DB-BD31-4B8C-83A1-F6EECF244321}">
                <p14:modId xmlns:p14="http://schemas.microsoft.com/office/powerpoint/2010/main" val="2044894785"/>
              </p:ext>
            </p:extLst>
          </p:nvPr>
        </p:nvGraphicFramePr>
        <p:xfrm>
          <a:off x="228600" y="1737360"/>
          <a:ext cx="11715750" cy="3901440"/>
        </p:xfrm>
        <a:graphic>
          <a:graphicData uri="http://schemas.openxmlformats.org/drawingml/2006/table">
            <a:tbl>
              <a:tblPr firstRow="1" bandRow="1">
                <a:tableStyleId>{5C22544A-7EE6-4342-B048-85BDC9FD1C3A}</a:tableStyleId>
              </a:tblPr>
              <a:tblGrid>
                <a:gridCol w="4833230">
                  <a:extLst>
                    <a:ext uri="{9D8B030D-6E8A-4147-A177-3AD203B41FA5}">
                      <a16:colId xmlns:a16="http://schemas.microsoft.com/office/drawing/2014/main" val="249226937"/>
                    </a:ext>
                  </a:extLst>
                </a:gridCol>
                <a:gridCol w="6882520">
                  <a:extLst>
                    <a:ext uri="{9D8B030D-6E8A-4147-A177-3AD203B41FA5}">
                      <a16:colId xmlns:a16="http://schemas.microsoft.com/office/drawing/2014/main" val="1194349733"/>
                    </a:ext>
                  </a:extLst>
                </a:gridCol>
              </a:tblGrid>
              <a:tr h="292500">
                <a:tc>
                  <a:txBody>
                    <a:bodyPr/>
                    <a:lstStyle/>
                    <a:p>
                      <a:pPr algn="ctr"/>
                      <a:r>
                        <a:rPr lang="en-US" sz="2800" dirty="0"/>
                        <a:t>Study Reference</a:t>
                      </a:r>
                    </a:p>
                  </a:txBody>
                  <a:tcPr/>
                </a:tc>
                <a:tc>
                  <a:txBody>
                    <a:bodyPr/>
                    <a:lstStyle/>
                    <a:p>
                      <a:pPr algn="ctr"/>
                      <a:r>
                        <a:rPr lang="en-US" sz="2800" dirty="0"/>
                        <a:t>Findings</a:t>
                      </a:r>
                    </a:p>
                  </a:txBody>
                  <a:tcPr/>
                </a:tc>
                <a:extLst>
                  <a:ext uri="{0D108BD9-81ED-4DB2-BD59-A6C34878D82A}">
                    <a16:rowId xmlns:a16="http://schemas.microsoft.com/office/drawing/2014/main" val="244566871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t>*</a:t>
                      </a:r>
                      <a:r>
                        <a:rPr lang="en-US" sz="1600" b="1" dirty="0" err="1"/>
                        <a:t>Suchankova</a:t>
                      </a:r>
                      <a:r>
                        <a:rPr lang="en-US" sz="1600" b="1" dirty="0"/>
                        <a:t>, </a:t>
                      </a:r>
                      <a:r>
                        <a:rPr lang="en-US" sz="1600" b="1" i="1" dirty="0"/>
                        <a:t>Transl. Psychiatry</a:t>
                      </a:r>
                      <a:r>
                        <a:rPr lang="en-US" sz="1600" b="1" i="0" dirty="0"/>
                        <a:t> (2015) 5: e583</a:t>
                      </a:r>
                      <a:endParaRPr lang="en-US" sz="1600" b="1" dirty="0"/>
                    </a:p>
                  </a:txBody>
                  <a:tcPr anchor="ctr"/>
                </a:tc>
                <a:tc>
                  <a:txBody>
                    <a:bodyPr/>
                    <a:lstStyle/>
                    <a:p>
                      <a:r>
                        <a:rPr lang="en-US" sz="1600" b="1" dirty="0"/>
                        <a:t>Variation in </a:t>
                      </a:r>
                      <a:r>
                        <a:rPr lang="en-US" sz="1600" b="1" i="1" dirty="0"/>
                        <a:t>GLP1R</a:t>
                      </a:r>
                      <a:r>
                        <a:rPr lang="en-US" sz="1600" b="1" dirty="0"/>
                        <a:t> </a:t>
                      </a:r>
                      <a:r>
                        <a:rPr lang="en-US" sz="1600" b="1" dirty="0" err="1"/>
                        <a:t>ass’d</a:t>
                      </a:r>
                      <a:r>
                        <a:rPr lang="en-US" sz="1600" b="1" dirty="0"/>
                        <a:t> w/ AUD (genetic association study)</a:t>
                      </a:r>
                    </a:p>
                  </a:txBody>
                  <a:tcPr/>
                </a:tc>
                <a:extLst>
                  <a:ext uri="{0D108BD9-81ED-4DB2-BD59-A6C34878D82A}">
                    <a16:rowId xmlns:a16="http://schemas.microsoft.com/office/drawing/2014/main" val="3873887277"/>
                  </a:ext>
                </a:extLst>
              </a:tr>
              <a:tr h="370840">
                <a:tc>
                  <a:txBody>
                    <a:bodyPr/>
                    <a:lstStyle/>
                    <a:p>
                      <a:r>
                        <a:rPr lang="en-US" sz="1600" b="1" dirty="0" err="1"/>
                        <a:t>Wium</a:t>
                      </a:r>
                      <a:r>
                        <a:rPr lang="en-US" sz="1600" b="1" dirty="0"/>
                        <a:t>-Anderson</a:t>
                      </a:r>
                      <a:r>
                        <a:rPr lang="en-US" sz="1600" b="1" i="1" dirty="0"/>
                        <a:t>,</a:t>
                      </a:r>
                      <a:r>
                        <a:rPr lang="en-US" sz="1600" b="1" i="0" dirty="0"/>
                        <a:t> </a:t>
                      </a:r>
                      <a:r>
                        <a:rPr lang="en-US" sz="1600" b="1" i="1" dirty="0"/>
                        <a:t>Basic &amp; Clin. Pharm. &amp; Tox.</a:t>
                      </a:r>
                      <a:r>
                        <a:rPr lang="en-US" sz="1600" b="1" i="0" dirty="0"/>
                        <a:t> (2022) </a:t>
                      </a:r>
                    </a:p>
                    <a:p>
                      <a:r>
                        <a:rPr lang="en-US" sz="1600" b="1" i="0" dirty="0"/>
                        <a:t>131: 372-379</a:t>
                      </a:r>
                      <a:endParaRPr lang="en-US" sz="1600" b="1" dirty="0"/>
                    </a:p>
                  </a:txBody>
                  <a:tcPr anchor="ctr"/>
                </a:tc>
                <a:tc>
                  <a:txBody>
                    <a:bodyPr/>
                    <a:lstStyle/>
                    <a:p>
                      <a:r>
                        <a:rPr lang="en-US" sz="1600" b="1" dirty="0"/>
                        <a:t>GLP-1RA </a:t>
                      </a:r>
                      <a:r>
                        <a:rPr lang="en-US" sz="1600" b="1" dirty="0" err="1"/>
                        <a:t>tx</a:t>
                      </a:r>
                      <a:r>
                        <a:rPr lang="en-US" sz="1600" b="1" dirty="0"/>
                        <a:t> </a:t>
                      </a:r>
                      <a:r>
                        <a:rPr lang="en-US" sz="1600" b="1" dirty="0" err="1"/>
                        <a:t>ass’d</a:t>
                      </a:r>
                      <a:r>
                        <a:rPr lang="en-US" sz="1600" b="1" dirty="0"/>
                        <a:t> w/ lower risk of alcohol-related events (national registry cohort/case series)</a:t>
                      </a:r>
                    </a:p>
                  </a:txBody>
                  <a:tcPr/>
                </a:tc>
                <a:extLst>
                  <a:ext uri="{0D108BD9-81ED-4DB2-BD59-A6C34878D82A}">
                    <a16:rowId xmlns:a16="http://schemas.microsoft.com/office/drawing/2014/main" val="53645010"/>
                  </a:ext>
                </a:extLst>
              </a:tr>
              <a:tr h="370840">
                <a:tc>
                  <a:txBody>
                    <a:bodyPr/>
                    <a:lstStyle/>
                    <a:p>
                      <a:r>
                        <a:rPr lang="en-US" sz="1600" b="1" dirty="0"/>
                        <a:t>*Farokhnia, </a:t>
                      </a:r>
                      <a:r>
                        <a:rPr lang="en-US" sz="1600" b="1" i="1" dirty="0"/>
                        <a:t>Addict. Biol. </a:t>
                      </a:r>
                      <a:r>
                        <a:rPr lang="en-US" sz="1600" b="1" i="0" dirty="0"/>
                        <a:t>(</a:t>
                      </a:r>
                      <a:r>
                        <a:rPr lang="en-US" sz="1600" b="1" dirty="0"/>
                        <a:t>2022) 27: e13211</a:t>
                      </a:r>
                    </a:p>
                  </a:txBody>
                  <a:tcPr anchor="ctr"/>
                </a:tc>
                <a:tc>
                  <a:txBody>
                    <a:bodyPr/>
                    <a:lstStyle/>
                    <a:p>
                      <a:r>
                        <a:rPr lang="en-US" sz="1600" b="1" dirty="0"/>
                        <a:t>↑ GLP-1RA expression in AUD pts (post-mortem brain study)</a:t>
                      </a:r>
                    </a:p>
                    <a:p>
                      <a:r>
                        <a:rPr lang="en-US" sz="1600" b="1" dirty="0"/>
                        <a:t>Alcohol administration ↓ blood [GLP-1] (experimental lab studies)</a:t>
                      </a:r>
                    </a:p>
                  </a:txBody>
                  <a:tcPr/>
                </a:tc>
                <a:extLst>
                  <a:ext uri="{0D108BD9-81ED-4DB2-BD59-A6C34878D82A}">
                    <a16:rowId xmlns:a16="http://schemas.microsoft.com/office/drawing/2014/main" val="1270592519"/>
                  </a:ext>
                </a:extLst>
              </a:tr>
              <a:tr h="370840">
                <a:tc>
                  <a:txBody>
                    <a:bodyPr/>
                    <a:lstStyle/>
                    <a:p>
                      <a:r>
                        <a:rPr lang="en-US" sz="1600" b="1" dirty="0"/>
                        <a:t>*Farokhnia, </a:t>
                      </a:r>
                      <a:r>
                        <a:rPr lang="en-US" sz="1600" b="1" i="1" dirty="0"/>
                        <a:t>Scientific Reports</a:t>
                      </a:r>
                      <a:r>
                        <a:rPr lang="en-US" sz="1600" b="1" i="0" dirty="0"/>
                        <a:t> (2022) 12: 13027</a:t>
                      </a:r>
                      <a:endParaRPr lang="en-US" sz="1600" b="1" dirty="0"/>
                    </a:p>
                  </a:txBody>
                  <a:tcPr anchor="ctr"/>
                </a:tc>
                <a:tc>
                  <a:txBody>
                    <a:bodyPr/>
                    <a:lstStyle/>
                    <a:p>
                      <a:r>
                        <a:rPr lang="en-US" sz="1600" b="1" dirty="0"/>
                        <a:t>GLP-1R gene variants </a:t>
                      </a:r>
                      <a:r>
                        <a:rPr lang="en-US" sz="1600" b="1" dirty="0" err="1"/>
                        <a:t>ass’d</a:t>
                      </a:r>
                      <a:r>
                        <a:rPr lang="en-US" sz="1600" b="1" dirty="0"/>
                        <a:t> w/ brain connectivity (imaging/genetic study)</a:t>
                      </a:r>
                    </a:p>
                  </a:txBody>
                  <a:tcPr/>
                </a:tc>
                <a:extLst>
                  <a:ext uri="{0D108BD9-81ED-4DB2-BD59-A6C34878D82A}">
                    <a16:rowId xmlns:a16="http://schemas.microsoft.com/office/drawing/2014/main" val="1901447070"/>
                  </a:ext>
                </a:extLst>
              </a:tr>
              <a:tr h="370840">
                <a:tc>
                  <a:txBody>
                    <a:bodyPr/>
                    <a:lstStyle/>
                    <a:p>
                      <a:r>
                        <a:rPr lang="en-US" sz="1600" b="1" dirty="0" err="1"/>
                        <a:t>Quoddos</a:t>
                      </a:r>
                      <a:r>
                        <a:rPr lang="en-US" sz="1600" b="1" dirty="0"/>
                        <a:t>, </a:t>
                      </a:r>
                      <a:r>
                        <a:rPr lang="en-US" sz="1600" b="1" i="1" dirty="0"/>
                        <a:t>Scientific Reports</a:t>
                      </a:r>
                      <a:r>
                        <a:rPr lang="en-US" sz="1600" b="1" i="0" dirty="0"/>
                        <a:t> (2023) 13: 20998</a:t>
                      </a:r>
                      <a:endParaRPr lang="en-US" sz="1600" b="1" dirty="0"/>
                    </a:p>
                  </a:txBody>
                  <a:tcPr anchor="ctr"/>
                </a:tc>
                <a:tc>
                  <a:txBody>
                    <a:bodyPr/>
                    <a:lstStyle/>
                    <a:p>
                      <a:r>
                        <a:rPr lang="en-US" sz="1600" b="1" dirty="0"/>
                        <a:t>Semaglutide/tirzepatide improved AUD (social media post analysis)</a:t>
                      </a:r>
                    </a:p>
                  </a:txBody>
                  <a:tcPr/>
                </a:tc>
                <a:extLst>
                  <a:ext uri="{0D108BD9-81ED-4DB2-BD59-A6C34878D82A}">
                    <a16:rowId xmlns:a16="http://schemas.microsoft.com/office/drawing/2014/main" val="543410314"/>
                  </a:ext>
                </a:extLst>
              </a:tr>
              <a:tr h="370840">
                <a:tc>
                  <a:txBody>
                    <a:bodyPr/>
                    <a:lstStyle/>
                    <a:p>
                      <a:r>
                        <a:rPr lang="en-US" sz="1600" b="1" i="0" kern="1200" dirty="0">
                          <a:solidFill>
                            <a:schemeClr val="dk1"/>
                          </a:solidFill>
                          <a:effectLst/>
                          <a:latin typeface="+mn-lt"/>
                          <a:ea typeface="+mn-ea"/>
                          <a:cs typeface="+mn-cs"/>
                        </a:rPr>
                        <a:t>Richards, </a:t>
                      </a:r>
                      <a:r>
                        <a:rPr lang="en-US" sz="1600" b="1" i="1" kern="1200" dirty="0">
                          <a:solidFill>
                            <a:schemeClr val="dk1"/>
                          </a:solidFill>
                          <a:effectLst/>
                          <a:latin typeface="+mn-lt"/>
                          <a:ea typeface="+mn-ea"/>
                          <a:cs typeface="+mn-cs"/>
                        </a:rPr>
                        <a:t>J. of Clin. Psych. </a:t>
                      </a:r>
                      <a:r>
                        <a:rPr lang="en-US" sz="1600" b="1" i="0" kern="1200" dirty="0">
                          <a:solidFill>
                            <a:schemeClr val="dk1"/>
                          </a:solidFill>
                          <a:effectLst/>
                          <a:latin typeface="+mn-lt"/>
                          <a:ea typeface="+mn-ea"/>
                          <a:cs typeface="+mn-cs"/>
                        </a:rPr>
                        <a:t>(2023) </a:t>
                      </a:r>
                      <a:r>
                        <a:rPr lang="en-US" sz="1600" b="1" i="1" kern="1200" dirty="0">
                          <a:solidFill>
                            <a:schemeClr val="dk1"/>
                          </a:solidFill>
                          <a:effectLst/>
                          <a:latin typeface="+mn-lt"/>
                          <a:ea typeface="+mn-ea"/>
                          <a:cs typeface="+mn-cs"/>
                        </a:rPr>
                        <a:t>85</a:t>
                      </a:r>
                      <a:r>
                        <a:rPr lang="en-US" sz="1600" b="1" i="0" kern="1200" dirty="0">
                          <a:solidFill>
                            <a:schemeClr val="dk1"/>
                          </a:solidFill>
                          <a:effectLst/>
                          <a:latin typeface="+mn-lt"/>
                          <a:ea typeface="+mn-ea"/>
                          <a:cs typeface="+mn-cs"/>
                        </a:rPr>
                        <a:t>(1): 50515</a:t>
                      </a:r>
                      <a:endParaRPr lang="en-US" sz="1600" b="1" dirty="0"/>
                    </a:p>
                  </a:txBody>
                  <a:tcPr anchor="ctr"/>
                </a:tc>
                <a:tc>
                  <a:txBody>
                    <a:bodyPr/>
                    <a:lstStyle/>
                    <a:p>
                      <a:r>
                        <a:rPr lang="en-US" sz="1600" b="1" dirty="0"/>
                        <a:t>Semaglutide improved AUD (six-person case series)</a:t>
                      </a:r>
                    </a:p>
                  </a:txBody>
                  <a:tcPr/>
                </a:tc>
                <a:extLst>
                  <a:ext uri="{0D108BD9-81ED-4DB2-BD59-A6C34878D82A}">
                    <a16:rowId xmlns:a16="http://schemas.microsoft.com/office/drawing/2014/main" val="3710887204"/>
                  </a:ext>
                </a:extLst>
              </a:tr>
              <a:tr h="370840">
                <a:tc>
                  <a:txBody>
                    <a:bodyPr/>
                    <a:lstStyle/>
                    <a:p>
                      <a:r>
                        <a:rPr lang="en-US" sz="1600" b="1" dirty="0"/>
                        <a:t>Bremmer, </a:t>
                      </a:r>
                      <a:r>
                        <a:rPr lang="en-US" sz="1600" b="1" i="1" dirty="0"/>
                        <a:t>J. Stud. on Alc. &amp; Drugs</a:t>
                      </a:r>
                      <a:r>
                        <a:rPr lang="en-US" sz="1600" b="1" i="0" dirty="0"/>
                        <a:t> (2024) 85: 5-10</a:t>
                      </a:r>
                      <a:endParaRPr lang="en-US" sz="1600" b="1" dirty="0"/>
                    </a:p>
                  </a:txBody>
                  <a:tcPr anchor="ctr"/>
                </a:tc>
                <a:tc>
                  <a:txBody>
                    <a:bodyPr/>
                    <a:lstStyle/>
                    <a:p>
                      <a:r>
                        <a:rPr lang="en-US" sz="1600" b="1" dirty="0"/>
                        <a:t>GLP-1RAs improve AUD (Reddit post pharmacovigilance)</a:t>
                      </a:r>
                    </a:p>
                  </a:txBody>
                  <a:tcPr/>
                </a:tc>
                <a:extLst>
                  <a:ext uri="{0D108BD9-81ED-4DB2-BD59-A6C34878D82A}">
                    <a16:rowId xmlns:a16="http://schemas.microsoft.com/office/drawing/2014/main" val="1121756213"/>
                  </a:ext>
                </a:extLst>
              </a:tr>
              <a:tr h="370840">
                <a:tc>
                  <a:txBody>
                    <a:bodyPr/>
                    <a:lstStyle/>
                    <a:p>
                      <a:r>
                        <a:rPr lang="en-US" sz="1600" b="1" dirty="0"/>
                        <a:t>Wang, </a:t>
                      </a:r>
                      <a:r>
                        <a:rPr lang="en-US" sz="1600" b="1" i="1" dirty="0"/>
                        <a:t>Nature Communications </a:t>
                      </a:r>
                      <a:r>
                        <a:rPr lang="en-US" sz="1600" b="1" dirty="0"/>
                        <a:t>(2024) 15: 4548</a:t>
                      </a:r>
                    </a:p>
                  </a:txBody>
                  <a:tcPr anchor="ctr"/>
                </a:tc>
                <a:tc>
                  <a:txBody>
                    <a:bodyPr/>
                    <a:lstStyle/>
                    <a:p>
                      <a:r>
                        <a:rPr lang="en-US" sz="1600" b="1" dirty="0"/>
                        <a:t>Semaglutide ↓ AUD incidence/recurrence (retrospective EMR study)</a:t>
                      </a:r>
                    </a:p>
                  </a:txBody>
                  <a:tcPr/>
                </a:tc>
                <a:extLst>
                  <a:ext uri="{0D108BD9-81ED-4DB2-BD59-A6C34878D82A}">
                    <a16:rowId xmlns:a16="http://schemas.microsoft.com/office/drawing/2014/main" val="2787494862"/>
                  </a:ext>
                </a:extLst>
              </a:tr>
            </a:tbl>
          </a:graphicData>
        </a:graphic>
      </p:graphicFrame>
      <p:sp>
        <p:nvSpPr>
          <p:cNvPr id="13" name="TextBox 12">
            <a:extLst>
              <a:ext uri="{FF2B5EF4-FFF2-40B4-BE49-F238E27FC236}">
                <a16:creationId xmlns:a16="http://schemas.microsoft.com/office/drawing/2014/main" id="{0E5DB13B-B99B-C620-DE0C-9EA5EACC3749}"/>
              </a:ext>
            </a:extLst>
          </p:cNvPr>
          <p:cNvSpPr txBox="1"/>
          <p:nvPr/>
        </p:nvSpPr>
        <p:spPr>
          <a:xfrm>
            <a:off x="971550" y="5791200"/>
            <a:ext cx="10248900" cy="923330"/>
          </a:xfrm>
          <a:prstGeom prst="rect">
            <a:avLst/>
          </a:prstGeom>
          <a:noFill/>
          <a:ln w="28575">
            <a:solidFill>
              <a:srgbClr val="FF0000"/>
            </a:solidFill>
          </a:ln>
        </p:spPr>
        <p:txBody>
          <a:bodyPr wrap="square" rtlCol="0">
            <a:spAutoFit/>
          </a:bodyPr>
          <a:lstStyle/>
          <a:p>
            <a:pPr algn="ctr"/>
            <a:r>
              <a:rPr lang="en-US" b="1" dirty="0"/>
              <a:t>These observational and large-data studies in humans are suggestive of GLP-1RA efficacy for treating AUD, and they provide additional support for testing these compounds as treatments for AUD, but they cannot substitute for rigorous human randomized controlled trials.</a:t>
            </a:r>
          </a:p>
        </p:txBody>
      </p:sp>
    </p:spTree>
    <p:extLst>
      <p:ext uri="{BB962C8B-B14F-4D97-AF65-F5344CB8AC3E}">
        <p14:creationId xmlns:p14="http://schemas.microsoft.com/office/powerpoint/2010/main" val="1470442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07249-DBE1-A281-3878-7E1A54A3B6D8}"/>
              </a:ext>
            </a:extLst>
          </p:cNvPr>
          <p:cNvSpPr>
            <a:spLocks noGrp="1"/>
          </p:cNvSpPr>
          <p:nvPr>
            <p:ph type="title"/>
          </p:nvPr>
        </p:nvSpPr>
        <p:spPr>
          <a:xfrm>
            <a:off x="609600" y="1066800"/>
            <a:ext cx="10972800" cy="1524000"/>
          </a:xfrm>
        </p:spPr>
        <p:txBody>
          <a:bodyPr/>
          <a:lstStyle/>
          <a:p>
            <a:r>
              <a:rPr lang="en-US" dirty="0">
                <a:latin typeface="Courier New" panose="02070309020205020404" pitchFamily="49" charset="0"/>
                <a:ea typeface="Gungsuh" panose="020B0503020000020004" pitchFamily="18" charset="-127"/>
                <a:cs typeface="Courier New" panose="02070309020205020404" pitchFamily="49" charset="0"/>
              </a:rPr>
              <a:t>Alcohol Loading </a:t>
            </a:r>
          </a:p>
        </p:txBody>
      </p:sp>
      <p:sp>
        <p:nvSpPr>
          <p:cNvPr id="4" name="Title 1">
            <a:extLst>
              <a:ext uri="{FF2B5EF4-FFF2-40B4-BE49-F238E27FC236}">
                <a16:creationId xmlns:a16="http://schemas.microsoft.com/office/drawing/2014/main" id="{F7B67F37-EDEA-F1AB-CE8E-C8C309118CF0}"/>
              </a:ext>
            </a:extLst>
          </p:cNvPr>
          <p:cNvSpPr txBox="1">
            <a:spLocks/>
          </p:cNvSpPr>
          <p:nvPr/>
        </p:nvSpPr>
        <p:spPr>
          <a:xfrm>
            <a:off x="609600" y="4343400"/>
            <a:ext cx="10972800" cy="1524000"/>
          </a:xfrm>
          <a:prstGeom prst="rect">
            <a:avLst/>
          </a:prstGeom>
        </p:spPr>
        <p:txBody>
          <a:bodyPr vert="horz" lIns="0" tIns="9144" rIns="0" bIns="9144" anchor="ctr">
            <a:normAutofit/>
          </a:bodyPr>
          <a:lstStyle>
            <a:lvl1pPr algn="ctr" rtl="0" eaLnBrk="1" latinLnBrk="0" hangingPunct="1">
              <a:spcBef>
                <a:spcPct val="0"/>
              </a:spcBef>
              <a:buNone/>
              <a:defRPr lang="en-US" sz="5000" b="1" kern="1200" dirty="0">
                <a:ln w="500">
                  <a:solidFill>
                    <a:schemeClr val="tx2">
                      <a:shade val="20000"/>
                      <a:satMod val="350000"/>
                    </a:schemeClr>
                  </a:solidFill>
                </a:ln>
                <a:solidFill>
                  <a:schemeClr val="tx2">
                    <a:tint val="100000"/>
                    <a:satMod val="250000"/>
                  </a:schemeClr>
                </a:solidFill>
                <a:effectLst/>
                <a:latin typeface="Lato" panose="020F0502020204030203" pitchFamily="34" charset="0"/>
                <a:ea typeface="+mj-ea"/>
                <a:cs typeface="+mj-cs"/>
              </a:defRPr>
            </a:lvl1pPr>
          </a:lstStyle>
          <a:p>
            <a:r>
              <a:rPr lang="en-US" dirty="0">
                <a:latin typeface="Courier New" panose="02070309020205020404" pitchFamily="49" charset="0"/>
                <a:cs typeface="Courier New" panose="02070309020205020404" pitchFamily="49" charset="0"/>
              </a:rPr>
              <a:t>Please wait…</a:t>
            </a:r>
          </a:p>
        </p:txBody>
      </p:sp>
      <p:grpSp>
        <p:nvGrpSpPr>
          <p:cNvPr id="10" name="Group 9">
            <a:extLst>
              <a:ext uri="{FF2B5EF4-FFF2-40B4-BE49-F238E27FC236}">
                <a16:creationId xmlns:a16="http://schemas.microsoft.com/office/drawing/2014/main" id="{7434D27A-224A-EBD1-1F70-9C01EF4EF560}"/>
              </a:ext>
            </a:extLst>
          </p:cNvPr>
          <p:cNvGrpSpPr/>
          <p:nvPr/>
        </p:nvGrpSpPr>
        <p:grpSpPr>
          <a:xfrm>
            <a:off x="2933700" y="3200400"/>
            <a:ext cx="6324600" cy="838200"/>
            <a:chOff x="2933700" y="3221596"/>
            <a:chExt cx="6324600" cy="838200"/>
          </a:xfrm>
        </p:grpSpPr>
        <p:sp>
          <p:nvSpPr>
            <p:cNvPr id="3" name="Rectangle: Rounded Corners 2">
              <a:extLst>
                <a:ext uri="{FF2B5EF4-FFF2-40B4-BE49-F238E27FC236}">
                  <a16:creationId xmlns:a16="http://schemas.microsoft.com/office/drawing/2014/main" id="{4F443534-9024-2C58-D5E3-EA62AED26081}"/>
                </a:ext>
              </a:extLst>
            </p:cNvPr>
            <p:cNvSpPr/>
            <p:nvPr/>
          </p:nvSpPr>
          <p:spPr>
            <a:xfrm>
              <a:off x="2933700" y="3221596"/>
              <a:ext cx="6324600" cy="838200"/>
            </a:xfrm>
            <a:prstGeom prst="roundRect">
              <a:avLst/>
            </a:prstGeom>
            <a:noFill/>
            <a:ln>
              <a:solidFill>
                <a:srgbClr val="0EA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2A8A2DA7-7C08-3408-F9C2-B9598114CDB3}"/>
                </a:ext>
              </a:extLst>
            </p:cNvPr>
            <p:cNvSpPr/>
            <p:nvPr/>
          </p:nvSpPr>
          <p:spPr>
            <a:xfrm>
              <a:off x="3009900" y="3297796"/>
              <a:ext cx="609600" cy="685800"/>
            </a:xfrm>
            <a:prstGeom prst="roundRect">
              <a:avLst/>
            </a:prstGeom>
            <a:solidFill>
              <a:srgbClr val="0EABF8"/>
            </a:solidFill>
            <a:ln>
              <a:solidFill>
                <a:srgbClr val="0EA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5F06BE6E-3C51-FEB4-27DB-0027D99DC912}"/>
                </a:ext>
              </a:extLst>
            </p:cNvPr>
            <p:cNvSpPr/>
            <p:nvPr/>
          </p:nvSpPr>
          <p:spPr>
            <a:xfrm>
              <a:off x="3695700" y="3304323"/>
              <a:ext cx="609600" cy="685800"/>
            </a:xfrm>
            <a:prstGeom prst="roundRect">
              <a:avLst/>
            </a:prstGeom>
            <a:solidFill>
              <a:srgbClr val="0EABF8"/>
            </a:solidFill>
            <a:ln>
              <a:solidFill>
                <a:srgbClr val="0EA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C57FF6FF-0CE9-2646-85FF-74E544193268}"/>
                </a:ext>
              </a:extLst>
            </p:cNvPr>
            <p:cNvSpPr/>
            <p:nvPr/>
          </p:nvSpPr>
          <p:spPr>
            <a:xfrm>
              <a:off x="4381500" y="3304323"/>
              <a:ext cx="609600" cy="685800"/>
            </a:xfrm>
            <a:prstGeom prst="roundRect">
              <a:avLst/>
            </a:prstGeom>
            <a:solidFill>
              <a:srgbClr val="0EABF8"/>
            </a:solidFill>
            <a:ln>
              <a:solidFill>
                <a:srgbClr val="0EA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B952391A-F1A0-5225-1501-E52D71893175}"/>
                </a:ext>
              </a:extLst>
            </p:cNvPr>
            <p:cNvSpPr/>
            <p:nvPr/>
          </p:nvSpPr>
          <p:spPr>
            <a:xfrm>
              <a:off x="5067300" y="3308848"/>
              <a:ext cx="609600" cy="685800"/>
            </a:xfrm>
            <a:prstGeom prst="roundRect">
              <a:avLst/>
            </a:prstGeom>
            <a:solidFill>
              <a:srgbClr val="0EABF8"/>
            </a:solidFill>
            <a:ln>
              <a:solidFill>
                <a:srgbClr val="0EA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997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3ACCF-A29A-66E2-41BF-F322F16F5A25}"/>
              </a:ext>
            </a:extLst>
          </p:cNvPr>
          <p:cNvSpPr>
            <a:spLocks noGrp="1"/>
          </p:cNvSpPr>
          <p:nvPr>
            <p:ph type="title"/>
          </p:nvPr>
        </p:nvSpPr>
        <p:spPr>
          <a:xfrm>
            <a:off x="147182" y="137362"/>
            <a:ext cx="10292218" cy="1099257"/>
          </a:xfrm>
        </p:spPr>
        <p:txBody>
          <a:bodyPr>
            <a:normAutofit/>
          </a:bodyPr>
          <a:lstStyle/>
          <a:p>
            <a:pPr algn="l"/>
            <a:r>
              <a:rPr lang="en-US" sz="4200" dirty="0"/>
              <a:t>First Published Trial of a GLP-1RA in AUD</a:t>
            </a:r>
          </a:p>
        </p:txBody>
      </p:sp>
      <p:sp>
        <p:nvSpPr>
          <p:cNvPr id="3" name="Content Placeholder 2">
            <a:extLst>
              <a:ext uri="{FF2B5EF4-FFF2-40B4-BE49-F238E27FC236}">
                <a16:creationId xmlns:a16="http://schemas.microsoft.com/office/drawing/2014/main" id="{721626D5-F4B7-0EF2-C016-961FC3D0C207}"/>
              </a:ext>
            </a:extLst>
          </p:cNvPr>
          <p:cNvSpPr>
            <a:spLocks noGrp="1"/>
          </p:cNvSpPr>
          <p:nvPr>
            <p:ph idx="1"/>
          </p:nvPr>
        </p:nvSpPr>
        <p:spPr/>
        <p:txBody>
          <a:bodyPr/>
          <a:lstStyle/>
          <a:p>
            <a:endParaRPr lang="en-US" dirty="0"/>
          </a:p>
        </p:txBody>
      </p:sp>
      <p:sp>
        <p:nvSpPr>
          <p:cNvPr id="6" name="Text Placeholder 2">
            <a:extLst>
              <a:ext uri="{FF2B5EF4-FFF2-40B4-BE49-F238E27FC236}">
                <a16:creationId xmlns:a16="http://schemas.microsoft.com/office/drawing/2014/main" id="{93EDF9FF-6281-DFBB-5DAD-5E2F64E8F91C}"/>
              </a:ext>
            </a:extLst>
          </p:cNvPr>
          <p:cNvSpPr txBox="1">
            <a:spLocks/>
          </p:cNvSpPr>
          <p:nvPr/>
        </p:nvSpPr>
        <p:spPr>
          <a:xfrm>
            <a:off x="2324100" y="6477001"/>
            <a:ext cx="7543800" cy="287594"/>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dirty="0"/>
          </a:p>
        </p:txBody>
      </p:sp>
      <p:pic>
        <p:nvPicPr>
          <p:cNvPr id="2052" name="Picture 4">
            <a:extLst>
              <a:ext uri="{FF2B5EF4-FFF2-40B4-BE49-F238E27FC236}">
                <a16:creationId xmlns:a16="http://schemas.microsoft.com/office/drawing/2014/main" id="{F9B3DC19-26C9-24FD-8A91-611793AEDA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019" y="1373348"/>
            <a:ext cx="5638801" cy="385393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55AAFFFA-B73A-A90E-5223-9AA094A362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3182" y="1373348"/>
            <a:ext cx="5638801" cy="385642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E444137-FF01-D36F-D1C0-FC41C3CE32E9}"/>
              </a:ext>
            </a:extLst>
          </p:cNvPr>
          <p:cNvSpPr txBox="1"/>
          <p:nvPr/>
        </p:nvSpPr>
        <p:spPr>
          <a:xfrm>
            <a:off x="1066800" y="5276672"/>
            <a:ext cx="4038600" cy="923330"/>
          </a:xfrm>
          <a:prstGeom prst="rect">
            <a:avLst/>
          </a:prstGeom>
          <a:solidFill>
            <a:srgbClr val="06204C"/>
          </a:solidFill>
          <a:ln w="28575">
            <a:solidFill>
              <a:srgbClr val="FF0000"/>
            </a:solidFill>
          </a:ln>
        </p:spPr>
        <p:txBody>
          <a:bodyPr wrap="square" rtlCol="0">
            <a:spAutoFit/>
          </a:bodyPr>
          <a:lstStyle/>
          <a:p>
            <a:pPr algn="ctr"/>
            <a:r>
              <a:rPr lang="en-US" dirty="0"/>
              <a:t>After an initial decrease in heavy drinking days in both groups, there was no further significant difference</a:t>
            </a:r>
          </a:p>
        </p:txBody>
      </p:sp>
      <p:cxnSp>
        <p:nvCxnSpPr>
          <p:cNvPr id="8" name="Straight Arrow Connector 7">
            <a:extLst>
              <a:ext uri="{FF2B5EF4-FFF2-40B4-BE49-F238E27FC236}">
                <a16:creationId xmlns:a16="http://schemas.microsoft.com/office/drawing/2014/main" id="{4A669F05-57E2-C6A8-8718-9EF846B4FEA0}"/>
              </a:ext>
            </a:extLst>
          </p:cNvPr>
          <p:cNvCxnSpPr>
            <a:cxnSpLocks/>
          </p:cNvCxnSpPr>
          <p:nvPr/>
        </p:nvCxnSpPr>
        <p:spPr>
          <a:xfrm flipV="1">
            <a:off x="3073057" y="3657600"/>
            <a:ext cx="51143" cy="161907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07FBF4E-45A2-DE0A-CA0C-B66172CD5FAC}"/>
              </a:ext>
            </a:extLst>
          </p:cNvPr>
          <p:cNvCxnSpPr>
            <a:cxnSpLocks/>
            <a:stCxn id="7" idx="0"/>
          </p:cNvCxnSpPr>
          <p:nvPr/>
        </p:nvCxnSpPr>
        <p:spPr>
          <a:xfrm flipV="1">
            <a:off x="3086100" y="3505200"/>
            <a:ext cx="1638300" cy="177147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BDA3DC1-81AA-9301-45D2-842726E47FA2}"/>
              </a:ext>
            </a:extLst>
          </p:cNvPr>
          <p:cNvCxnSpPr>
            <a:cxnSpLocks/>
          </p:cNvCxnSpPr>
          <p:nvPr/>
        </p:nvCxnSpPr>
        <p:spPr>
          <a:xfrm flipH="1" flipV="1">
            <a:off x="1600200" y="3657600"/>
            <a:ext cx="1485900" cy="161907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FC70E28-6E75-094D-7EAD-17F051B94558}"/>
              </a:ext>
            </a:extLst>
          </p:cNvPr>
          <p:cNvSpPr txBox="1"/>
          <p:nvPr/>
        </p:nvSpPr>
        <p:spPr>
          <a:xfrm>
            <a:off x="1930057" y="1628864"/>
            <a:ext cx="2286000" cy="369332"/>
          </a:xfrm>
          <a:prstGeom prst="rect">
            <a:avLst/>
          </a:prstGeom>
          <a:solidFill>
            <a:srgbClr val="06204C"/>
          </a:solidFill>
          <a:ln w="28575">
            <a:solidFill>
              <a:srgbClr val="FF0000"/>
            </a:solidFill>
          </a:ln>
        </p:spPr>
        <p:txBody>
          <a:bodyPr wrap="square" rtlCol="0">
            <a:spAutoFit/>
          </a:bodyPr>
          <a:lstStyle/>
          <a:p>
            <a:pPr algn="ctr"/>
            <a:r>
              <a:rPr lang="en-US" dirty="0"/>
              <a:t>Primary Outcome</a:t>
            </a:r>
          </a:p>
        </p:txBody>
      </p:sp>
      <p:cxnSp>
        <p:nvCxnSpPr>
          <p:cNvPr id="22" name="Straight Arrow Connector 21">
            <a:extLst>
              <a:ext uri="{FF2B5EF4-FFF2-40B4-BE49-F238E27FC236}">
                <a16:creationId xmlns:a16="http://schemas.microsoft.com/office/drawing/2014/main" id="{1ED4B629-2967-3117-19AE-AA808B6AC909}"/>
              </a:ext>
            </a:extLst>
          </p:cNvPr>
          <p:cNvCxnSpPr>
            <a:cxnSpLocks/>
          </p:cNvCxnSpPr>
          <p:nvPr/>
        </p:nvCxnSpPr>
        <p:spPr>
          <a:xfrm flipV="1">
            <a:off x="3074356" y="3429000"/>
            <a:ext cx="2793044" cy="184767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B3259D80-34C8-18D1-2A9B-A564CD90F8E7}"/>
              </a:ext>
            </a:extLst>
          </p:cNvPr>
          <p:cNvSpPr txBox="1"/>
          <p:nvPr/>
        </p:nvSpPr>
        <p:spPr>
          <a:xfrm>
            <a:off x="7918015" y="1490364"/>
            <a:ext cx="2289133" cy="646331"/>
          </a:xfrm>
          <a:prstGeom prst="rect">
            <a:avLst/>
          </a:prstGeom>
          <a:solidFill>
            <a:srgbClr val="06204C"/>
          </a:solidFill>
          <a:ln w="28575">
            <a:solidFill>
              <a:srgbClr val="FF0000"/>
            </a:solidFill>
          </a:ln>
        </p:spPr>
        <p:txBody>
          <a:bodyPr wrap="square" rtlCol="0">
            <a:spAutoFit/>
          </a:bodyPr>
          <a:lstStyle/>
          <a:p>
            <a:pPr algn="ctr"/>
            <a:r>
              <a:rPr lang="en-US" dirty="0"/>
              <a:t>Exploratory Subgroup Analysis</a:t>
            </a:r>
          </a:p>
        </p:txBody>
      </p:sp>
      <p:sp>
        <p:nvSpPr>
          <p:cNvPr id="26" name="TextBox 25">
            <a:extLst>
              <a:ext uri="{FF2B5EF4-FFF2-40B4-BE49-F238E27FC236}">
                <a16:creationId xmlns:a16="http://schemas.microsoft.com/office/drawing/2014/main" id="{23567AC7-FAC4-6DC6-8F29-30323B9C982D}"/>
              </a:ext>
            </a:extLst>
          </p:cNvPr>
          <p:cNvSpPr txBox="1"/>
          <p:nvPr/>
        </p:nvSpPr>
        <p:spPr>
          <a:xfrm>
            <a:off x="7010400" y="5303199"/>
            <a:ext cx="4114800" cy="923330"/>
          </a:xfrm>
          <a:prstGeom prst="rect">
            <a:avLst/>
          </a:prstGeom>
          <a:solidFill>
            <a:srgbClr val="06204C"/>
          </a:solidFill>
          <a:ln w="28575">
            <a:solidFill>
              <a:srgbClr val="FF0000"/>
            </a:solidFill>
          </a:ln>
        </p:spPr>
        <p:txBody>
          <a:bodyPr wrap="square" rtlCol="0">
            <a:spAutoFit/>
          </a:bodyPr>
          <a:lstStyle/>
          <a:p>
            <a:pPr algn="ctr"/>
            <a:r>
              <a:rPr lang="en-US" dirty="0"/>
              <a:t>In patients with BMI&gt;30 kg/m2, exenatide reduced heavy drinking days by 23.6% (CI -44.4—2.7, p=0.034)</a:t>
            </a:r>
          </a:p>
        </p:txBody>
      </p:sp>
      <p:sp>
        <p:nvSpPr>
          <p:cNvPr id="35" name="Oval 34">
            <a:extLst>
              <a:ext uri="{FF2B5EF4-FFF2-40B4-BE49-F238E27FC236}">
                <a16:creationId xmlns:a16="http://schemas.microsoft.com/office/drawing/2014/main" id="{73D104B6-D0BC-93AE-0D21-CE28B6EAA347}"/>
              </a:ext>
            </a:extLst>
          </p:cNvPr>
          <p:cNvSpPr/>
          <p:nvPr/>
        </p:nvSpPr>
        <p:spPr>
          <a:xfrm>
            <a:off x="11658600" y="2942439"/>
            <a:ext cx="381000" cy="410361"/>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D48BC671-0C68-E637-2DD1-175885116335}"/>
              </a:ext>
            </a:extLst>
          </p:cNvPr>
          <p:cNvSpPr/>
          <p:nvPr/>
        </p:nvSpPr>
        <p:spPr>
          <a:xfrm>
            <a:off x="11658600" y="3697248"/>
            <a:ext cx="381000" cy="410361"/>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3BDE178-EAB7-9A81-8BC9-E56198DC1785}"/>
              </a:ext>
            </a:extLst>
          </p:cNvPr>
          <p:cNvSpPr txBox="1"/>
          <p:nvPr/>
        </p:nvSpPr>
        <p:spPr>
          <a:xfrm>
            <a:off x="147182" y="6464449"/>
            <a:ext cx="6096000" cy="276999"/>
          </a:xfrm>
          <a:prstGeom prst="rect">
            <a:avLst/>
          </a:prstGeom>
          <a:noFill/>
        </p:spPr>
        <p:txBody>
          <a:bodyPr wrap="square">
            <a:spAutoFit/>
          </a:bodyPr>
          <a:lstStyle/>
          <a:p>
            <a:r>
              <a:rPr lang="en-US" sz="1200" b="0" i="0" dirty="0">
                <a:effectLst/>
              </a:rPr>
              <a:t>Reprinted with permission from: Klausen M</a:t>
            </a:r>
            <a:r>
              <a:rPr lang="en-US" sz="1200" dirty="0"/>
              <a:t>K</a:t>
            </a:r>
            <a:r>
              <a:rPr lang="en-US" sz="1200" b="0" i="0" dirty="0">
                <a:effectLst/>
              </a:rPr>
              <a:t>, </a:t>
            </a:r>
            <a:r>
              <a:rPr lang="en-US" sz="1200" b="0" dirty="0">
                <a:effectLst/>
              </a:rPr>
              <a:t>et al</a:t>
            </a:r>
            <a:r>
              <a:rPr lang="en-US" sz="1200" b="0" i="1" dirty="0">
                <a:effectLst/>
              </a:rPr>
              <a:t>.</a:t>
            </a:r>
            <a:r>
              <a:rPr lang="en-US" sz="1200" b="0" i="0" dirty="0">
                <a:effectLst/>
              </a:rPr>
              <a:t> </a:t>
            </a:r>
            <a:r>
              <a:rPr lang="en-US" sz="1200" b="0" i="1" dirty="0">
                <a:effectLst/>
              </a:rPr>
              <a:t>JCI insight</a:t>
            </a:r>
            <a:r>
              <a:rPr lang="en-US" sz="1200" dirty="0"/>
              <a:t> 2022;</a:t>
            </a:r>
            <a:r>
              <a:rPr lang="en-US" sz="1200" b="0" i="0" dirty="0">
                <a:effectLst/>
              </a:rPr>
              <a:t> </a:t>
            </a:r>
            <a:r>
              <a:rPr lang="en-US" sz="1200" b="0" i="1" dirty="0">
                <a:effectLst/>
              </a:rPr>
              <a:t>7</a:t>
            </a:r>
            <a:r>
              <a:rPr lang="en-US" sz="1200" b="0" i="0" dirty="0">
                <a:effectLst/>
              </a:rPr>
              <a:t>(19): e159863</a:t>
            </a:r>
            <a:endParaRPr lang="en-US" sz="1200" dirty="0"/>
          </a:p>
        </p:txBody>
      </p:sp>
    </p:spTree>
    <p:extLst>
      <p:ext uri="{BB962C8B-B14F-4D97-AF65-F5344CB8AC3E}">
        <p14:creationId xmlns:p14="http://schemas.microsoft.com/office/powerpoint/2010/main" val="2559943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5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5" grpId="0" animBg="1"/>
      <p:bldP spid="26" grpId="0" animBg="1"/>
      <p:bldP spid="35" grpId="0" animBg="1"/>
      <p:bldP spid="3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9EDA7-128C-A7F0-C570-967507703FBD}"/>
              </a:ext>
            </a:extLst>
          </p:cNvPr>
          <p:cNvSpPr>
            <a:spLocks noGrp="1"/>
          </p:cNvSpPr>
          <p:nvPr>
            <p:ph type="title"/>
          </p:nvPr>
        </p:nvSpPr>
        <p:spPr>
          <a:xfrm>
            <a:off x="304800" y="0"/>
            <a:ext cx="9753600" cy="1143000"/>
          </a:xfrm>
        </p:spPr>
        <p:txBody>
          <a:bodyPr/>
          <a:lstStyle/>
          <a:p>
            <a:pPr algn="l"/>
            <a:r>
              <a:rPr lang="en-US" dirty="0"/>
              <a:t>FDA Approvals for Semaglutide</a:t>
            </a:r>
          </a:p>
        </p:txBody>
      </p:sp>
      <p:graphicFrame>
        <p:nvGraphicFramePr>
          <p:cNvPr id="4" name="Content Placeholder 2">
            <a:extLst>
              <a:ext uri="{FF2B5EF4-FFF2-40B4-BE49-F238E27FC236}">
                <a16:creationId xmlns:a16="http://schemas.microsoft.com/office/drawing/2014/main" id="{A28DB9E3-0DBD-1F4D-AA6A-34F8ABD5EBDF}"/>
              </a:ext>
            </a:extLst>
          </p:cNvPr>
          <p:cNvGraphicFramePr>
            <a:graphicFrameLocks/>
          </p:cNvGraphicFramePr>
          <p:nvPr>
            <p:extLst>
              <p:ext uri="{D42A27DB-BD31-4B8C-83A1-F6EECF244321}">
                <p14:modId xmlns:p14="http://schemas.microsoft.com/office/powerpoint/2010/main" val="1629204826"/>
              </p:ext>
            </p:extLst>
          </p:nvPr>
        </p:nvGraphicFramePr>
        <p:xfrm>
          <a:off x="62345" y="2212042"/>
          <a:ext cx="12067309" cy="37315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2FC8EA6B-04FE-6A71-3DDE-E6B54A2E6107}"/>
              </a:ext>
            </a:extLst>
          </p:cNvPr>
          <p:cNvSpPr txBox="1"/>
          <p:nvPr/>
        </p:nvSpPr>
        <p:spPr>
          <a:xfrm flipH="1">
            <a:off x="-32084" y="6400800"/>
            <a:ext cx="7620000" cy="461665"/>
          </a:xfrm>
          <a:prstGeom prst="rect">
            <a:avLst/>
          </a:prstGeom>
          <a:noFill/>
        </p:spPr>
        <p:txBody>
          <a:bodyPr wrap="square" rtlCol="0">
            <a:spAutoFit/>
          </a:bodyPr>
          <a:lstStyle/>
          <a:p>
            <a:r>
              <a:rPr lang="en-US" sz="1200" dirty="0"/>
              <a:t>The Medical Letter on Drugs and Therapeutics, Issue 1701, Apr. 2024</a:t>
            </a:r>
          </a:p>
          <a:p>
            <a:r>
              <a:rPr lang="en-US" sz="1200" dirty="0"/>
              <a:t>Perkovic V,  et al. </a:t>
            </a:r>
            <a:r>
              <a:rPr lang="en-US" sz="1200" i="1" dirty="0"/>
              <a:t>N Engl J Med</a:t>
            </a:r>
            <a:r>
              <a:rPr lang="en-US" sz="1200" dirty="0"/>
              <a:t> 2024; 391: 109-121. </a:t>
            </a:r>
          </a:p>
        </p:txBody>
      </p:sp>
      <p:sp>
        <p:nvSpPr>
          <p:cNvPr id="6" name="TextBox 5">
            <a:extLst>
              <a:ext uri="{FF2B5EF4-FFF2-40B4-BE49-F238E27FC236}">
                <a16:creationId xmlns:a16="http://schemas.microsoft.com/office/drawing/2014/main" id="{7313FC90-29A4-B5E8-8D4F-D1291FC86032}"/>
              </a:ext>
            </a:extLst>
          </p:cNvPr>
          <p:cNvSpPr txBox="1"/>
          <p:nvPr/>
        </p:nvSpPr>
        <p:spPr>
          <a:xfrm>
            <a:off x="228600" y="2278585"/>
            <a:ext cx="2895600" cy="892552"/>
          </a:xfrm>
          <a:prstGeom prst="rect">
            <a:avLst/>
          </a:prstGeom>
          <a:noFill/>
          <a:ln w="28575">
            <a:solidFill>
              <a:srgbClr val="FFCCFF"/>
            </a:solidFill>
          </a:ln>
        </p:spPr>
        <p:txBody>
          <a:bodyPr wrap="square" rtlCol="0">
            <a:spAutoFit/>
          </a:bodyPr>
          <a:lstStyle/>
          <a:p>
            <a:pPr algn="ctr"/>
            <a:r>
              <a:rPr lang="en-US" sz="2000" b="1" u="sng" dirty="0">
                <a:solidFill>
                  <a:schemeClr val="accent2"/>
                </a:solidFill>
              </a:rPr>
              <a:t>Injectable semaglutide </a:t>
            </a:r>
          </a:p>
          <a:p>
            <a:pPr marL="285750" indent="-285750">
              <a:buFont typeface="Arial" panose="020B0604020202020204" pitchFamily="34" charset="0"/>
              <a:buChar char="•"/>
            </a:pPr>
            <a:r>
              <a:rPr lang="en-US" sz="1600" b="1" dirty="0">
                <a:solidFill>
                  <a:srgbClr val="FFCCFF"/>
                </a:solidFill>
              </a:rPr>
              <a:t>Treat type 2 diabetes</a:t>
            </a:r>
          </a:p>
          <a:p>
            <a:pPr marL="285750" indent="-285750">
              <a:buFont typeface="Arial" panose="020B0604020202020204" pitchFamily="34" charset="0"/>
              <a:buChar char="•"/>
            </a:pPr>
            <a:r>
              <a:rPr lang="en-US" sz="1600" b="1" dirty="0">
                <a:solidFill>
                  <a:srgbClr val="FFCCFF"/>
                </a:solidFill>
              </a:rPr>
              <a:t>↓cardiovascular event risk</a:t>
            </a:r>
          </a:p>
        </p:txBody>
      </p:sp>
      <p:sp>
        <p:nvSpPr>
          <p:cNvPr id="7" name="Oval 6">
            <a:extLst>
              <a:ext uri="{FF2B5EF4-FFF2-40B4-BE49-F238E27FC236}">
                <a16:creationId xmlns:a16="http://schemas.microsoft.com/office/drawing/2014/main" id="{9DD33D8C-9332-2674-A624-A48095441446}"/>
              </a:ext>
            </a:extLst>
          </p:cNvPr>
          <p:cNvSpPr/>
          <p:nvPr/>
        </p:nvSpPr>
        <p:spPr>
          <a:xfrm>
            <a:off x="1333500" y="3710312"/>
            <a:ext cx="685800" cy="685800"/>
          </a:xfrm>
          <a:prstGeom prst="ellipse">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F4E74DA-AAB7-663C-A1C5-29966198CB8C}"/>
              </a:ext>
            </a:extLst>
          </p:cNvPr>
          <p:cNvSpPr txBox="1"/>
          <p:nvPr/>
        </p:nvSpPr>
        <p:spPr>
          <a:xfrm>
            <a:off x="1295400" y="3867177"/>
            <a:ext cx="762000" cy="369332"/>
          </a:xfrm>
          <a:prstGeom prst="rect">
            <a:avLst/>
          </a:prstGeom>
          <a:noFill/>
        </p:spPr>
        <p:txBody>
          <a:bodyPr wrap="square" rtlCol="0">
            <a:spAutoFit/>
          </a:bodyPr>
          <a:lstStyle/>
          <a:p>
            <a:pPr algn="ctr"/>
            <a:r>
              <a:rPr lang="en-US" b="1" dirty="0"/>
              <a:t>2017</a:t>
            </a:r>
          </a:p>
        </p:txBody>
      </p:sp>
      <p:sp>
        <p:nvSpPr>
          <p:cNvPr id="10" name="Oval 9">
            <a:extLst>
              <a:ext uri="{FF2B5EF4-FFF2-40B4-BE49-F238E27FC236}">
                <a16:creationId xmlns:a16="http://schemas.microsoft.com/office/drawing/2014/main" id="{63446E0C-8C2B-305C-D712-5B02124C329A}"/>
              </a:ext>
            </a:extLst>
          </p:cNvPr>
          <p:cNvSpPr/>
          <p:nvPr/>
        </p:nvSpPr>
        <p:spPr>
          <a:xfrm>
            <a:off x="3009900" y="3709149"/>
            <a:ext cx="685800" cy="685800"/>
          </a:xfrm>
          <a:prstGeom prst="ellipse">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03728E9-EFB4-528C-F9EF-9ED16F46109D}"/>
              </a:ext>
            </a:extLst>
          </p:cNvPr>
          <p:cNvSpPr txBox="1"/>
          <p:nvPr/>
        </p:nvSpPr>
        <p:spPr>
          <a:xfrm>
            <a:off x="2971800" y="3866014"/>
            <a:ext cx="762000" cy="369332"/>
          </a:xfrm>
          <a:prstGeom prst="rect">
            <a:avLst/>
          </a:prstGeom>
          <a:noFill/>
        </p:spPr>
        <p:txBody>
          <a:bodyPr wrap="square" rtlCol="0">
            <a:spAutoFit/>
          </a:bodyPr>
          <a:lstStyle/>
          <a:p>
            <a:pPr algn="ctr"/>
            <a:r>
              <a:rPr lang="en-US" b="1" dirty="0"/>
              <a:t>2019</a:t>
            </a:r>
          </a:p>
        </p:txBody>
      </p:sp>
      <p:sp>
        <p:nvSpPr>
          <p:cNvPr id="12" name="TextBox 11">
            <a:extLst>
              <a:ext uri="{FF2B5EF4-FFF2-40B4-BE49-F238E27FC236}">
                <a16:creationId xmlns:a16="http://schemas.microsoft.com/office/drawing/2014/main" id="{B665ABC7-8EC5-818A-A081-E2284ED7AC7D}"/>
              </a:ext>
            </a:extLst>
          </p:cNvPr>
          <p:cNvSpPr txBox="1"/>
          <p:nvPr/>
        </p:nvSpPr>
        <p:spPr>
          <a:xfrm>
            <a:off x="1905000" y="4949829"/>
            <a:ext cx="2895600" cy="646331"/>
          </a:xfrm>
          <a:prstGeom prst="rect">
            <a:avLst/>
          </a:prstGeom>
          <a:noFill/>
          <a:ln w="28575">
            <a:solidFill>
              <a:srgbClr val="FFCCFF"/>
            </a:solidFill>
          </a:ln>
        </p:spPr>
        <p:txBody>
          <a:bodyPr wrap="square" rtlCol="0">
            <a:spAutoFit/>
          </a:bodyPr>
          <a:lstStyle/>
          <a:p>
            <a:pPr algn="ctr"/>
            <a:r>
              <a:rPr lang="en-US" sz="2000" b="1" u="sng" dirty="0">
                <a:solidFill>
                  <a:srgbClr val="69D8FF"/>
                </a:solidFill>
              </a:rPr>
              <a:t>Oral semaglutide </a:t>
            </a:r>
          </a:p>
          <a:p>
            <a:pPr algn="ctr"/>
            <a:r>
              <a:rPr lang="en-US" sz="1600" b="1" dirty="0">
                <a:solidFill>
                  <a:srgbClr val="FFCCFF"/>
                </a:solidFill>
              </a:rPr>
              <a:t>Treat type 2 diabetes</a:t>
            </a:r>
          </a:p>
        </p:txBody>
      </p:sp>
      <p:cxnSp>
        <p:nvCxnSpPr>
          <p:cNvPr id="14" name="Straight Connector 13">
            <a:extLst>
              <a:ext uri="{FF2B5EF4-FFF2-40B4-BE49-F238E27FC236}">
                <a16:creationId xmlns:a16="http://schemas.microsoft.com/office/drawing/2014/main" id="{AA6D0E10-3348-192C-2F96-55FAE84BCCA8}"/>
              </a:ext>
            </a:extLst>
          </p:cNvPr>
          <p:cNvCxnSpPr>
            <a:cxnSpLocks/>
            <a:stCxn id="6" idx="2"/>
            <a:endCxn id="7" idx="0"/>
          </p:cNvCxnSpPr>
          <p:nvPr/>
        </p:nvCxnSpPr>
        <p:spPr>
          <a:xfrm>
            <a:off x="1676400" y="3171137"/>
            <a:ext cx="0" cy="539175"/>
          </a:xfrm>
          <a:prstGeom prst="line">
            <a:avLst/>
          </a:prstGeom>
          <a:ln w="28575">
            <a:solidFill>
              <a:srgbClr val="FFCCFF"/>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71B7835-34C8-6E6F-ABA5-DFB328C9038C}"/>
              </a:ext>
            </a:extLst>
          </p:cNvPr>
          <p:cNvCxnSpPr/>
          <p:nvPr/>
        </p:nvCxnSpPr>
        <p:spPr>
          <a:xfrm>
            <a:off x="3352800" y="4394949"/>
            <a:ext cx="0" cy="539175"/>
          </a:xfrm>
          <a:prstGeom prst="line">
            <a:avLst/>
          </a:prstGeom>
          <a:ln w="28575">
            <a:solidFill>
              <a:srgbClr val="FFCCFF"/>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C68B5E0-984F-D568-1681-165D005CEB5E}"/>
              </a:ext>
            </a:extLst>
          </p:cNvPr>
          <p:cNvSpPr txBox="1"/>
          <p:nvPr/>
        </p:nvSpPr>
        <p:spPr>
          <a:xfrm>
            <a:off x="3733800" y="2045178"/>
            <a:ext cx="2895600" cy="1138773"/>
          </a:xfrm>
          <a:prstGeom prst="rect">
            <a:avLst/>
          </a:prstGeom>
          <a:noFill/>
          <a:ln w="28575">
            <a:solidFill>
              <a:srgbClr val="99FFCC"/>
            </a:solidFill>
          </a:ln>
        </p:spPr>
        <p:txBody>
          <a:bodyPr wrap="square" rtlCol="0">
            <a:spAutoFit/>
          </a:bodyPr>
          <a:lstStyle/>
          <a:p>
            <a:pPr algn="ctr"/>
            <a:r>
              <a:rPr lang="en-US" sz="2000" b="1" u="sng" dirty="0">
                <a:solidFill>
                  <a:schemeClr val="accent2"/>
                </a:solidFill>
              </a:rPr>
              <a:t>Injectable semaglutide </a:t>
            </a:r>
          </a:p>
          <a:p>
            <a:pPr marL="285750" indent="-285750">
              <a:buFont typeface="Arial" panose="020B0604020202020204" pitchFamily="34" charset="0"/>
              <a:buChar char="•"/>
            </a:pPr>
            <a:r>
              <a:rPr lang="en-US" sz="1600" b="1" dirty="0">
                <a:solidFill>
                  <a:srgbClr val="99FFCC"/>
                </a:solidFill>
              </a:rPr>
              <a:t>Treat obesity</a:t>
            </a:r>
          </a:p>
          <a:p>
            <a:pPr marL="285750" indent="-285750">
              <a:buFont typeface="Arial" panose="020B0604020202020204" pitchFamily="34" charset="0"/>
              <a:buChar char="•"/>
            </a:pPr>
            <a:r>
              <a:rPr lang="en-US" sz="1600" b="1" dirty="0">
                <a:solidFill>
                  <a:srgbClr val="99FFCC"/>
                </a:solidFill>
              </a:rPr>
              <a:t>Treat overweight + comorbidity</a:t>
            </a:r>
          </a:p>
        </p:txBody>
      </p:sp>
      <p:sp>
        <p:nvSpPr>
          <p:cNvPr id="17" name="Oval 16">
            <a:extLst>
              <a:ext uri="{FF2B5EF4-FFF2-40B4-BE49-F238E27FC236}">
                <a16:creationId xmlns:a16="http://schemas.microsoft.com/office/drawing/2014/main" id="{698DF95A-6F40-873D-C8CE-B0A8C253E457}"/>
              </a:ext>
            </a:extLst>
          </p:cNvPr>
          <p:cNvSpPr/>
          <p:nvPr/>
        </p:nvSpPr>
        <p:spPr>
          <a:xfrm>
            <a:off x="4838701" y="3736290"/>
            <a:ext cx="685800" cy="685800"/>
          </a:xfrm>
          <a:prstGeom prst="ellipse">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9AF52AA0-F40A-8659-4C97-A4565619EF0C}"/>
              </a:ext>
            </a:extLst>
          </p:cNvPr>
          <p:cNvSpPr txBox="1"/>
          <p:nvPr/>
        </p:nvSpPr>
        <p:spPr>
          <a:xfrm>
            <a:off x="4800601" y="3893155"/>
            <a:ext cx="762000" cy="369332"/>
          </a:xfrm>
          <a:prstGeom prst="rect">
            <a:avLst/>
          </a:prstGeom>
          <a:noFill/>
        </p:spPr>
        <p:txBody>
          <a:bodyPr wrap="square" rtlCol="0">
            <a:spAutoFit/>
          </a:bodyPr>
          <a:lstStyle/>
          <a:p>
            <a:pPr algn="ctr"/>
            <a:r>
              <a:rPr lang="en-US" b="1" dirty="0"/>
              <a:t>2021</a:t>
            </a:r>
          </a:p>
        </p:txBody>
      </p:sp>
      <p:cxnSp>
        <p:nvCxnSpPr>
          <p:cNvPr id="19" name="Straight Connector 18">
            <a:extLst>
              <a:ext uri="{FF2B5EF4-FFF2-40B4-BE49-F238E27FC236}">
                <a16:creationId xmlns:a16="http://schemas.microsoft.com/office/drawing/2014/main" id="{8F66BB99-37B9-DC00-A096-7E1B31A17453}"/>
              </a:ext>
            </a:extLst>
          </p:cNvPr>
          <p:cNvCxnSpPr>
            <a:endCxn id="17" idx="0"/>
          </p:cNvCxnSpPr>
          <p:nvPr/>
        </p:nvCxnSpPr>
        <p:spPr>
          <a:xfrm>
            <a:off x="5181601" y="3197115"/>
            <a:ext cx="0" cy="539175"/>
          </a:xfrm>
          <a:prstGeom prst="line">
            <a:avLst/>
          </a:prstGeom>
          <a:ln w="28575">
            <a:solidFill>
              <a:srgbClr val="99FFCC"/>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2E06177B-7323-16BB-F577-A7302A76C40A}"/>
              </a:ext>
            </a:extLst>
          </p:cNvPr>
          <p:cNvSpPr/>
          <p:nvPr/>
        </p:nvSpPr>
        <p:spPr>
          <a:xfrm>
            <a:off x="6591300" y="3709149"/>
            <a:ext cx="685800" cy="685800"/>
          </a:xfrm>
          <a:prstGeom prst="ellipse">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D2780CD8-37E0-00DF-A687-C2F3C82F51A2}"/>
              </a:ext>
            </a:extLst>
          </p:cNvPr>
          <p:cNvSpPr txBox="1"/>
          <p:nvPr/>
        </p:nvSpPr>
        <p:spPr>
          <a:xfrm>
            <a:off x="6553200" y="3866014"/>
            <a:ext cx="762000" cy="369332"/>
          </a:xfrm>
          <a:prstGeom prst="rect">
            <a:avLst/>
          </a:prstGeom>
          <a:noFill/>
        </p:spPr>
        <p:txBody>
          <a:bodyPr wrap="square" rtlCol="0">
            <a:spAutoFit/>
          </a:bodyPr>
          <a:lstStyle/>
          <a:p>
            <a:pPr algn="ctr"/>
            <a:r>
              <a:rPr lang="en-US" b="1" dirty="0"/>
              <a:t>2024</a:t>
            </a:r>
          </a:p>
        </p:txBody>
      </p:sp>
      <p:sp>
        <p:nvSpPr>
          <p:cNvPr id="24" name="TextBox 23">
            <a:extLst>
              <a:ext uri="{FF2B5EF4-FFF2-40B4-BE49-F238E27FC236}">
                <a16:creationId xmlns:a16="http://schemas.microsoft.com/office/drawing/2014/main" id="{0053E54D-0D3A-9CEB-C970-90E23C676781}"/>
              </a:ext>
            </a:extLst>
          </p:cNvPr>
          <p:cNvSpPr txBox="1"/>
          <p:nvPr/>
        </p:nvSpPr>
        <p:spPr>
          <a:xfrm>
            <a:off x="5486400" y="4960786"/>
            <a:ext cx="2895600" cy="892552"/>
          </a:xfrm>
          <a:prstGeom prst="rect">
            <a:avLst/>
          </a:prstGeom>
          <a:noFill/>
          <a:ln w="28575">
            <a:solidFill>
              <a:srgbClr val="99FFCC"/>
            </a:solidFill>
          </a:ln>
        </p:spPr>
        <p:txBody>
          <a:bodyPr wrap="square" rtlCol="0">
            <a:spAutoFit/>
          </a:bodyPr>
          <a:lstStyle/>
          <a:p>
            <a:pPr algn="ctr"/>
            <a:r>
              <a:rPr lang="en-US" sz="2000" b="1" u="sng" dirty="0">
                <a:solidFill>
                  <a:schemeClr val="accent2"/>
                </a:solidFill>
              </a:rPr>
              <a:t>Injectable semaglutide </a:t>
            </a:r>
          </a:p>
          <a:p>
            <a:pPr algn="ctr"/>
            <a:r>
              <a:rPr lang="en-US" sz="1600" b="1" dirty="0">
                <a:solidFill>
                  <a:srgbClr val="99FFCC"/>
                </a:solidFill>
              </a:rPr>
              <a:t>↓cardiovascular event risk in patients with obesity</a:t>
            </a:r>
          </a:p>
        </p:txBody>
      </p:sp>
      <p:cxnSp>
        <p:nvCxnSpPr>
          <p:cNvPr id="25" name="Straight Connector 24">
            <a:extLst>
              <a:ext uri="{FF2B5EF4-FFF2-40B4-BE49-F238E27FC236}">
                <a16:creationId xmlns:a16="http://schemas.microsoft.com/office/drawing/2014/main" id="{86AF9B68-EA45-9E2E-7C89-2825AA1508D9}"/>
              </a:ext>
            </a:extLst>
          </p:cNvPr>
          <p:cNvCxnSpPr/>
          <p:nvPr/>
        </p:nvCxnSpPr>
        <p:spPr>
          <a:xfrm>
            <a:off x="6934200" y="4405906"/>
            <a:ext cx="0" cy="539175"/>
          </a:xfrm>
          <a:prstGeom prst="line">
            <a:avLst/>
          </a:prstGeom>
          <a:ln w="28575">
            <a:solidFill>
              <a:srgbClr val="99FFCC"/>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ACC3465C-E43A-7D31-9228-B510F9296593}"/>
              </a:ext>
            </a:extLst>
          </p:cNvPr>
          <p:cNvSpPr/>
          <p:nvPr/>
        </p:nvSpPr>
        <p:spPr>
          <a:xfrm>
            <a:off x="8420100" y="3736290"/>
            <a:ext cx="685800" cy="685800"/>
          </a:xfrm>
          <a:prstGeom prst="ellipse">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DE104540-3673-D093-7AA4-B6A4D0D86AE1}"/>
              </a:ext>
            </a:extLst>
          </p:cNvPr>
          <p:cNvSpPr txBox="1"/>
          <p:nvPr/>
        </p:nvSpPr>
        <p:spPr>
          <a:xfrm>
            <a:off x="8382000" y="3893155"/>
            <a:ext cx="762000" cy="369332"/>
          </a:xfrm>
          <a:prstGeom prst="rect">
            <a:avLst/>
          </a:prstGeom>
          <a:noFill/>
        </p:spPr>
        <p:txBody>
          <a:bodyPr wrap="square" rtlCol="0">
            <a:spAutoFit/>
          </a:bodyPr>
          <a:lstStyle/>
          <a:p>
            <a:pPr algn="ctr"/>
            <a:r>
              <a:rPr lang="en-US" b="1" dirty="0"/>
              <a:t>2025</a:t>
            </a:r>
          </a:p>
        </p:txBody>
      </p:sp>
      <p:sp>
        <p:nvSpPr>
          <p:cNvPr id="28" name="Oval 27">
            <a:extLst>
              <a:ext uri="{FF2B5EF4-FFF2-40B4-BE49-F238E27FC236}">
                <a16:creationId xmlns:a16="http://schemas.microsoft.com/office/drawing/2014/main" id="{86DFBA9F-0FA0-ECC5-26F1-5D7733FCBD96}"/>
              </a:ext>
            </a:extLst>
          </p:cNvPr>
          <p:cNvSpPr/>
          <p:nvPr/>
        </p:nvSpPr>
        <p:spPr>
          <a:xfrm>
            <a:off x="10174936" y="3707206"/>
            <a:ext cx="685800" cy="685800"/>
          </a:xfrm>
          <a:prstGeom prst="ellipse">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26D6CA37-C58A-4741-F8F6-ACB5D17A1F7A}"/>
              </a:ext>
            </a:extLst>
          </p:cNvPr>
          <p:cNvSpPr txBox="1"/>
          <p:nvPr/>
        </p:nvSpPr>
        <p:spPr>
          <a:xfrm>
            <a:off x="10136836" y="3864071"/>
            <a:ext cx="762000" cy="369332"/>
          </a:xfrm>
          <a:prstGeom prst="rect">
            <a:avLst/>
          </a:prstGeom>
          <a:noFill/>
        </p:spPr>
        <p:txBody>
          <a:bodyPr wrap="square" rtlCol="0">
            <a:spAutoFit/>
          </a:bodyPr>
          <a:lstStyle/>
          <a:p>
            <a:pPr algn="ctr"/>
            <a:r>
              <a:rPr lang="en-US" b="1" dirty="0"/>
              <a:t>2025</a:t>
            </a:r>
          </a:p>
        </p:txBody>
      </p:sp>
      <p:sp>
        <p:nvSpPr>
          <p:cNvPr id="30" name="TextBox 29">
            <a:extLst>
              <a:ext uri="{FF2B5EF4-FFF2-40B4-BE49-F238E27FC236}">
                <a16:creationId xmlns:a16="http://schemas.microsoft.com/office/drawing/2014/main" id="{B9DAA212-421F-2B62-74FB-340A88DC234F}"/>
              </a:ext>
            </a:extLst>
          </p:cNvPr>
          <p:cNvSpPr txBox="1"/>
          <p:nvPr/>
        </p:nvSpPr>
        <p:spPr>
          <a:xfrm>
            <a:off x="7315200" y="2047512"/>
            <a:ext cx="2895600" cy="1138773"/>
          </a:xfrm>
          <a:prstGeom prst="rect">
            <a:avLst/>
          </a:prstGeom>
          <a:noFill/>
          <a:ln w="28575">
            <a:solidFill>
              <a:srgbClr val="FFCCFF"/>
            </a:solidFill>
          </a:ln>
        </p:spPr>
        <p:txBody>
          <a:bodyPr wrap="square" rtlCol="0">
            <a:spAutoFit/>
          </a:bodyPr>
          <a:lstStyle/>
          <a:p>
            <a:pPr algn="ctr"/>
            <a:r>
              <a:rPr lang="en-US" sz="2000" b="1" u="sng" dirty="0">
                <a:solidFill>
                  <a:schemeClr val="accent2"/>
                </a:solidFill>
              </a:rPr>
              <a:t>Injectable semaglutide </a:t>
            </a:r>
          </a:p>
          <a:p>
            <a:pPr algn="ctr"/>
            <a:r>
              <a:rPr lang="en-US" sz="1600" b="1" dirty="0">
                <a:solidFill>
                  <a:srgbClr val="FFCCFF"/>
                </a:solidFill>
              </a:rPr>
              <a:t>↓cardiovascular event risk in patients with diabetes + chronic kidney disease</a:t>
            </a:r>
          </a:p>
        </p:txBody>
      </p:sp>
      <p:cxnSp>
        <p:nvCxnSpPr>
          <p:cNvPr id="31" name="Straight Connector 30">
            <a:extLst>
              <a:ext uri="{FF2B5EF4-FFF2-40B4-BE49-F238E27FC236}">
                <a16:creationId xmlns:a16="http://schemas.microsoft.com/office/drawing/2014/main" id="{19339A7F-4129-F29B-1C72-3F9E92757C1A}"/>
              </a:ext>
            </a:extLst>
          </p:cNvPr>
          <p:cNvCxnSpPr/>
          <p:nvPr/>
        </p:nvCxnSpPr>
        <p:spPr>
          <a:xfrm>
            <a:off x="8763001" y="3204386"/>
            <a:ext cx="0" cy="539175"/>
          </a:xfrm>
          <a:prstGeom prst="line">
            <a:avLst/>
          </a:prstGeom>
          <a:ln w="28575">
            <a:solidFill>
              <a:srgbClr val="FFCCFF"/>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B27FA4F5-5410-5B58-24D5-CB8EB3412CAA}"/>
              </a:ext>
            </a:extLst>
          </p:cNvPr>
          <p:cNvSpPr txBox="1"/>
          <p:nvPr/>
        </p:nvSpPr>
        <p:spPr>
          <a:xfrm>
            <a:off x="9067800" y="4964276"/>
            <a:ext cx="2895600" cy="646331"/>
          </a:xfrm>
          <a:prstGeom prst="rect">
            <a:avLst/>
          </a:prstGeom>
          <a:noFill/>
          <a:ln w="28575">
            <a:solidFill>
              <a:srgbClr val="99FFCC"/>
            </a:solidFill>
          </a:ln>
        </p:spPr>
        <p:txBody>
          <a:bodyPr wrap="square" rtlCol="0">
            <a:spAutoFit/>
          </a:bodyPr>
          <a:lstStyle/>
          <a:p>
            <a:pPr algn="ctr"/>
            <a:r>
              <a:rPr lang="en-US" sz="2000" b="1" u="sng" dirty="0">
                <a:solidFill>
                  <a:srgbClr val="69D8FF"/>
                </a:solidFill>
              </a:rPr>
              <a:t>Oral semaglutide </a:t>
            </a:r>
          </a:p>
          <a:p>
            <a:pPr algn="ctr"/>
            <a:r>
              <a:rPr lang="en-US" sz="1600" b="1" dirty="0">
                <a:solidFill>
                  <a:srgbClr val="99FFCC"/>
                </a:solidFill>
              </a:rPr>
              <a:t>Treat obesity</a:t>
            </a:r>
          </a:p>
        </p:txBody>
      </p:sp>
      <p:cxnSp>
        <p:nvCxnSpPr>
          <p:cNvPr id="33" name="Straight Connector 32">
            <a:extLst>
              <a:ext uri="{FF2B5EF4-FFF2-40B4-BE49-F238E27FC236}">
                <a16:creationId xmlns:a16="http://schemas.microsoft.com/office/drawing/2014/main" id="{BA267010-86D0-F26D-597E-7FB8200AFDEB}"/>
              </a:ext>
            </a:extLst>
          </p:cNvPr>
          <p:cNvCxnSpPr/>
          <p:nvPr/>
        </p:nvCxnSpPr>
        <p:spPr>
          <a:xfrm>
            <a:off x="10515600" y="4409396"/>
            <a:ext cx="0" cy="539175"/>
          </a:xfrm>
          <a:prstGeom prst="line">
            <a:avLst/>
          </a:prstGeom>
          <a:ln w="28575">
            <a:solidFill>
              <a:srgbClr val="99FFC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4613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8"/>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10" grpId="0" animBg="1"/>
      <p:bldP spid="11" grpId="0"/>
      <p:bldP spid="12" grpId="0" animBg="1"/>
      <p:bldP spid="16" grpId="0" animBg="1"/>
      <p:bldP spid="17" grpId="0" animBg="1"/>
      <p:bldP spid="18" grpId="0"/>
      <p:bldP spid="20" grpId="0" animBg="1"/>
      <p:bldP spid="21" grpId="0"/>
      <p:bldP spid="24" grpId="0" animBg="1"/>
      <p:bldP spid="26" grpId="0" animBg="1"/>
      <p:bldP spid="27" grpId="0"/>
      <p:bldP spid="28" grpId="0" animBg="1"/>
      <p:bldP spid="29" grpId="0"/>
      <p:bldP spid="30" grpId="0" animBg="1"/>
      <p:bldP spid="3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BCC43-DD5C-AB52-A3F7-965FB05C9AF5}"/>
              </a:ext>
            </a:extLst>
          </p:cNvPr>
          <p:cNvSpPr>
            <a:spLocks noGrp="1"/>
          </p:cNvSpPr>
          <p:nvPr>
            <p:ph type="title"/>
          </p:nvPr>
        </p:nvSpPr>
        <p:spPr>
          <a:xfrm>
            <a:off x="571499" y="245300"/>
            <a:ext cx="10972800" cy="914400"/>
          </a:xfrm>
        </p:spPr>
        <p:txBody>
          <a:bodyPr/>
          <a:lstStyle/>
          <a:p>
            <a:pPr algn="l"/>
            <a:r>
              <a:rPr lang="en-US" dirty="0"/>
              <a:t>Summary of Semaglutide AUD Trials</a:t>
            </a:r>
          </a:p>
        </p:txBody>
      </p:sp>
      <p:graphicFrame>
        <p:nvGraphicFramePr>
          <p:cNvPr id="6" name="Content Placeholder 5">
            <a:extLst>
              <a:ext uri="{FF2B5EF4-FFF2-40B4-BE49-F238E27FC236}">
                <a16:creationId xmlns:a16="http://schemas.microsoft.com/office/drawing/2014/main" id="{D4E42125-567D-606D-F1C5-C51DBE6ED599}"/>
              </a:ext>
            </a:extLst>
          </p:cNvPr>
          <p:cNvGraphicFramePr>
            <a:graphicFrameLocks noGrp="1"/>
          </p:cNvGraphicFramePr>
          <p:nvPr>
            <p:ph sz="quarter" idx="10"/>
            <p:extLst>
              <p:ext uri="{D42A27DB-BD31-4B8C-83A1-F6EECF244321}">
                <p14:modId xmlns:p14="http://schemas.microsoft.com/office/powerpoint/2010/main" val="3474791629"/>
              </p:ext>
            </p:extLst>
          </p:nvPr>
        </p:nvGraphicFramePr>
        <p:xfrm>
          <a:off x="571499" y="1600200"/>
          <a:ext cx="11049002" cy="4754880"/>
        </p:xfrm>
        <a:graphic>
          <a:graphicData uri="http://schemas.openxmlformats.org/drawingml/2006/table">
            <a:tbl>
              <a:tblPr firstRow="1" bandRow="1">
                <a:tableStyleId>{5C22544A-7EE6-4342-B048-85BDC9FD1C3A}</a:tableStyleId>
              </a:tblPr>
              <a:tblGrid>
                <a:gridCol w="1849752">
                  <a:extLst>
                    <a:ext uri="{9D8B030D-6E8A-4147-A177-3AD203B41FA5}">
                      <a16:colId xmlns:a16="http://schemas.microsoft.com/office/drawing/2014/main" val="2822676886"/>
                    </a:ext>
                  </a:extLst>
                </a:gridCol>
                <a:gridCol w="1839850">
                  <a:extLst>
                    <a:ext uri="{9D8B030D-6E8A-4147-A177-3AD203B41FA5}">
                      <a16:colId xmlns:a16="http://schemas.microsoft.com/office/drawing/2014/main" val="3120032966"/>
                    </a:ext>
                  </a:extLst>
                </a:gridCol>
                <a:gridCol w="1839850">
                  <a:extLst>
                    <a:ext uri="{9D8B030D-6E8A-4147-A177-3AD203B41FA5}">
                      <a16:colId xmlns:a16="http://schemas.microsoft.com/office/drawing/2014/main" val="675762967"/>
                    </a:ext>
                  </a:extLst>
                </a:gridCol>
                <a:gridCol w="1839850">
                  <a:extLst>
                    <a:ext uri="{9D8B030D-6E8A-4147-A177-3AD203B41FA5}">
                      <a16:colId xmlns:a16="http://schemas.microsoft.com/office/drawing/2014/main" val="4244005377"/>
                    </a:ext>
                  </a:extLst>
                </a:gridCol>
                <a:gridCol w="1839850">
                  <a:extLst>
                    <a:ext uri="{9D8B030D-6E8A-4147-A177-3AD203B41FA5}">
                      <a16:colId xmlns:a16="http://schemas.microsoft.com/office/drawing/2014/main" val="1972808043"/>
                    </a:ext>
                  </a:extLst>
                </a:gridCol>
                <a:gridCol w="1839850">
                  <a:extLst>
                    <a:ext uri="{9D8B030D-6E8A-4147-A177-3AD203B41FA5}">
                      <a16:colId xmlns:a16="http://schemas.microsoft.com/office/drawing/2014/main" val="2980632358"/>
                    </a:ext>
                  </a:extLst>
                </a:gridCol>
              </a:tblGrid>
              <a:tr h="370840">
                <a:tc>
                  <a:txBody>
                    <a:bodyPr/>
                    <a:lstStyle/>
                    <a:p>
                      <a:r>
                        <a:rPr lang="en-US" sz="2400" dirty="0"/>
                        <a:t>Study</a:t>
                      </a:r>
                    </a:p>
                    <a:p>
                      <a:r>
                        <a:rPr lang="en-US" sz="2400" dirty="0"/>
                        <a:t>Location</a:t>
                      </a:r>
                    </a:p>
                  </a:txBody>
                  <a:tcPr/>
                </a:tc>
                <a:tc>
                  <a:txBody>
                    <a:bodyPr/>
                    <a:lstStyle/>
                    <a:p>
                      <a:pPr algn="ctr"/>
                      <a:r>
                        <a:rPr lang="en-US" sz="2400" dirty="0"/>
                        <a:t>SAUD</a:t>
                      </a:r>
                    </a:p>
                    <a:p>
                      <a:pPr algn="ctr"/>
                      <a:r>
                        <a:rPr lang="en-US" sz="2400" dirty="0"/>
                        <a:t>(UNC-NC)</a:t>
                      </a:r>
                    </a:p>
                  </a:txBody>
                  <a:tcPr/>
                </a:tc>
                <a:tc>
                  <a:txBody>
                    <a:bodyPr/>
                    <a:lstStyle/>
                    <a:p>
                      <a:pPr algn="ctr"/>
                      <a:r>
                        <a:rPr lang="en-US" sz="2400" dirty="0"/>
                        <a:t>SEMALCO</a:t>
                      </a:r>
                    </a:p>
                    <a:p>
                      <a:pPr algn="ctr"/>
                      <a:r>
                        <a:rPr lang="en-US" sz="2400" dirty="0"/>
                        <a:t>(Denmark)</a:t>
                      </a:r>
                    </a:p>
                  </a:txBody>
                  <a:tcPr/>
                </a:tc>
                <a:tc>
                  <a:txBody>
                    <a:bodyPr/>
                    <a:lstStyle/>
                    <a:p>
                      <a:pPr algn="ctr"/>
                      <a:r>
                        <a:rPr lang="en-US" sz="2400" dirty="0" err="1"/>
                        <a:t>Rybelsus</a:t>
                      </a:r>
                      <a:endParaRPr lang="en-US" sz="2400" dirty="0"/>
                    </a:p>
                    <a:p>
                      <a:pPr algn="ctr"/>
                      <a:r>
                        <a:rPr lang="en-US" sz="2400" dirty="0"/>
                        <a:t>(CU-CO)</a:t>
                      </a:r>
                    </a:p>
                  </a:txBody>
                  <a:tcPr/>
                </a:tc>
                <a:tc>
                  <a:txBody>
                    <a:bodyPr/>
                    <a:lstStyle/>
                    <a:p>
                      <a:pPr algn="ctr"/>
                      <a:r>
                        <a:rPr lang="en-US" sz="2400" dirty="0"/>
                        <a:t>STAR-T</a:t>
                      </a:r>
                    </a:p>
                    <a:p>
                      <a:pPr algn="ctr"/>
                      <a:r>
                        <a:rPr lang="en-US" sz="2400" dirty="0"/>
                        <a:t>(OSU-OK)</a:t>
                      </a:r>
                    </a:p>
                  </a:txBody>
                  <a:tcPr/>
                </a:tc>
                <a:tc>
                  <a:txBody>
                    <a:bodyPr/>
                    <a:lstStyle/>
                    <a:p>
                      <a:pPr algn="ctr"/>
                      <a:r>
                        <a:rPr lang="en-US" sz="2400" dirty="0"/>
                        <a:t>STAR-B</a:t>
                      </a:r>
                    </a:p>
                    <a:p>
                      <a:pPr algn="ctr"/>
                      <a:r>
                        <a:rPr lang="en-US" sz="2400" dirty="0"/>
                        <a:t>(NIDA-MD)</a:t>
                      </a:r>
                    </a:p>
                  </a:txBody>
                  <a:tcPr/>
                </a:tc>
                <a:extLst>
                  <a:ext uri="{0D108BD9-81ED-4DB2-BD59-A6C34878D82A}">
                    <a16:rowId xmlns:a16="http://schemas.microsoft.com/office/drawing/2014/main" val="4118335239"/>
                  </a:ext>
                </a:extLst>
              </a:tr>
              <a:tr h="370840">
                <a:tc>
                  <a:txBody>
                    <a:bodyPr/>
                    <a:lstStyle/>
                    <a:p>
                      <a:r>
                        <a:rPr lang="en-US" sz="2400" b="1" dirty="0"/>
                        <a:t>Enrollment</a:t>
                      </a:r>
                    </a:p>
                  </a:txBody>
                  <a:tcPr/>
                </a:tc>
                <a:tc>
                  <a:txBody>
                    <a:bodyPr/>
                    <a:lstStyle/>
                    <a:p>
                      <a:r>
                        <a:rPr lang="en-US" sz="2400" dirty="0"/>
                        <a:t>48</a:t>
                      </a:r>
                    </a:p>
                  </a:txBody>
                  <a:tcPr/>
                </a:tc>
                <a:tc>
                  <a:txBody>
                    <a:bodyPr/>
                    <a:lstStyle/>
                    <a:p>
                      <a:r>
                        <a:rPr lang="en-US" sz="2400" dirty="0"/>
                        <a:t>108</a:t>
                      </a:r>
                    </a:p>
                  </a:txBody>
                  <a:tcPr/>
                </a:tc>
                <a:tc>
                  <a:txBody>
                    <a:bodyPr/>
                    <a:lstStyle/>
                    <a:p>
                      <a:r>
                        <a:rPr lang="en-US" sz="2400" dirty="0"/>
                        <a:t>135 </a:t>
                      </a:r>
                    </a:p>
                  </a:txBody>
                  <a:tcPr/>
                </a:tc>
                <a:tc>
                  <a:txBody>
                    <a:bodyPr/>
                    <a:lstStyle/>
                    <a:p>
                      <a:r>
                        <a:rPr lang="en-US" sz="2400" dirty="0"/>
                        <a:t>80</a:t>
                      </a:r>
                    </a:p>
                  </a:txBody>
                  <a:tcPr/>
                </a:tc>
                <a:tc>
                  <a:txBody>
                    <a:bodyPr/>
                    <a:lstStyle/>
                    <a:p>
                      <a:r>
                        <a:rPr lang="en-US" sz="2400" dirty="0"/>
                        <a:t>52</a:t>
                      </a:r>
                    </a:p>
                  </a:txBody>
                  <a:tcPr/>
                </a:tc>
                <a:extLst>
                  <a:ext uri="{0D108BD9-81ED-4DB2-BD59-A6C34878D82A}">
                    <a16:rowId xmlns:a16="http://schemas.microsoft.com/office/drawing/2014/main" val="2531206645"/>
                  </a:ext>
                </a:extLst>
              </a:tr>
              <a:tr h="370840">
                <a:tc>
                  <a:txBody>
                    <a:bodyPr/>
                    <a:lstStyle/>
                    <a:p>
                      <a:r>
                        <a:rPr lang="en-US" sz="2400" b="1" dirty="0"/>
                        <a:t>Drug Form</a:t>
                      </a:r>
                    </a:p>
                  </a:txBody>
                  <a:tcPr/>
                </a:tc>
                <a:tc>
                  <a:txBody>
                    <a:bodyPr/>
                    <a:lstStyle/>
                    <a:p>
                      <a:r>
                        <a:rPr lang="en-US" sz="2400" dirty="0"/>
                        <a:t>Injectable </a:t>
                      </a:r>
                    </a:p>
                  </a:txBody>
                  <a:tcPr/>
                </a:tc>
                <a:tc>
                  <a:txBody>
                    <a:bodyPr/>
                    <a:lstStyle/>
                    <a:p>
                      <a:r>
                        <a:rPr lang="en-US" sz="2400" dirty="0" err="1"/>
                        <a:t>Wegovy</a:t>
                      </a:r>
                      <a:endParaRPr lang="en-US" sz="2400" dirty="0"/>
                    </a:p>
                  </a:txBody>
                  <a:tcPr/>
                </a:tc>
                <a:tc>
                  <a:txBody>
                    <a:bodyPr/>
                    <a:lstStyle/>
                    <a:p>
                      <a:r>
                        <a:rPr lang="en-US" sz="2400" dirty="0" err="1"/>
                        <a:t>Rybelsus</a:t>
                      </a:r>
                      <a:endParaRPr lang="en-US" sz="2400" dirty="0"/>
                    </a:p>
                  </a:txBody>
                  <a:tcPr/>
                </a:tc>
                <a:tc>
                  <a:txBody>
                    <a:bodyPr/>
                    <a:lstStyle/>
                    <a:p>
                      <a:r>
                        <a:rPr lang="en-US" sz="2400" dirty="0"/>
                        <a:t>Injectable</a:t>
                      </a:r>
                    </a:p>
                  </a:txBody>
                  <a:tcPr/>
                </a:tc>
                <a:tc>
                  <a:txBody>
                    <a:bodyPr/>
                    <a:lstStyle/>
                    <a:p>
                      <a:r>
                        <a:rPr lang="en-US" sz="2400" dirty="0"/>
                        <a:t>Injectable</a:t>
                      </a:r>
                    </a:p>
                  </a:txBody>
                  <a:tcPr/>
                </a:tc>
                <a:extLst>
                  <a:ext uri="{0D108BD9-81ED-4DB2-BD59-A6C34878D82A}">
                    <a16:rowId xmlns:a16="http://schemas.microsoft.com/office/drawing/2014/main" val="840401773"/>
                  </a:ext>
                </a:extLst>
              </a:tr>
              <a:tr h="370840">
                <a:tc>
                  <a:txBody>
                    <a:bodyPr/>
                    <a:lstStyle/>
                    <a:p>
                      <a:r>
                        <a:rPr lang="en-US" sz="2400" b="1" dirty="0"/>
                        <a:t>Max Dose</a:t>
                      </a:r>
                    </a:p>
                  </a:txBody>
                  <a:tcPr/>
                </a:tc>
                <a:tc>
                  <a:txBody>
                    <a:bodyPr/>
                    <a:lstStyle/>
                    <a:p>
                      <a:r>
                        <a:rPr lang="en-US" sz="2400" dirty="0"/>
                        <a:t>1.0 mg</a:t>
                      </a:r>
                    </a:p>
                  </a:txBody>
                  <a:tcPr/>
                </a:tc>
                <a:tc>
                  <a:txBody>
                    <a:bodyPr/>
                    <a:lstStyle/>
                    <a:p>
                      <a:r>
                        <a:rPr lang="en-US" sz="2400" dirty="0"/>
                        <a:t>2.4 mg</a:t>
                      </a:r>
                    </a:p>
                  </a:txBody>
                  <a:tcPr/>
                </a:tc>
                <a:tc>
                  <a:txBody>
                    <a:bodyPr/>
                    <a:lstStyle/>
                    <a:p>
                      <a:r>
                        <a:rPr lang="en-US" sz="2400" dirty="0"/>
                        <a:t>7 mg</a:t>
                      </a:r>
                    </a:p>
                  </a:txBody>
                  <a:tcPr/>
                </a:tc>
                <a:tc>
                  <a:txBody>
                    <a:bodyPr/>
                    <a:lstStyle/>
                    <a:p>
                      <a:r>
                        <a:rPr lang="en-US" sz="2400" dirty="0"/>
                        <a:t>1 mg</a:t>
                      </a:r>
                    </a:p>
                  </a:txBody>
                  <a:tcPr/>
                </a:tc>
                <a:tc>
                  <a:txBody>
                    <a:bodyPr/>
                    <a:lstStyle/>
                    <a:p>
                      <a:r>
                        <a:rPr lang="en-US" sz="2400" dirty="0"/>
                        <a:t>2.4 mg</a:t>
                      </a:r>
                    </a:p>
                  </a:txBody>
                  <a:tcPr/>
                </a:tc>
                <a:extLst>
                  <a:ext uri="{0D108BD9-81ED-4DB2-BD59-A6C34878D82A}">
                    <a16:rowId xmlns:a16="http://schemas.microsoft.com/office/drawing/2014/main" val="2554869935"/>
                  </a:ext>
                </a:extLst>
              </a:tr>
              <a:tr h="370840">
                <a:tc>
                  <a:txBody>
                    <a:bodyPr/>
                    <a:lstStyle/>
                    <a:p>
                      <a:r>
                        <a:rPr lang="en-US" sz="2400" b="1" dirty="0"/>
                        <a:t>Dosing</a:t>
                      </a:r>
                    </a:p>
                  </a:txBody>
                  <a:tcPr/>
                </a:tc>
                <a:tc>
                  <a:txBody>
                    <a:bodyPr/>
                    <a:lstStyle/>
                    <a:p>
                      <a:r>
                        <a:rPr lang="en-US" sz="2400" dirty="0"/>
                        <a:t>9 weeks</a:t>
                      </a:r>
                    </a:p>
                  </a:txBody>
                  <a:tcPr/>
                </a:tc>
                <a:tc>
                  <a:txBody>
                    <a:bodyPr/>
                    <a:lstStyle/>
                    <a:p>
                      <a:r>
                        <a:rPr lang="en-US" sz="2400" dirty="0"/>
                        <a:t>26 weeks</a:t>
                      </a:r>
                    </a:p>
                  </a:txBody>
                  <a:tcPr/>
                </a:tc>
                <a:tc>
                  <a:txBody>
                    <a:bodyPr/>
                    <a:lstStyle/>
                    <a:p>
                      <a:r>
                        <a:rPr lang="en-US" sz="2400" dirty="0"/>
                        <a:t>8 weeks</a:t>
                      </a:r>
                    </a:p>
                  </a:txBody>
                  <a:tcPr/>
                </a:tc>
                <a:tc>
                  <a:txBody>
                    <a:bodyPr/>
                    <a:lstStyle/>
                    <a:p>
                      <a:r>
                        <a:rPr lang="en-US" sz="2400" dirty="0"/>
                        <a:t>12 weeks</a:t>
                      </a:r>
                    </a:p>
                  </a:txBody>
                  <a:tcPr/>
                </a:tc>
                <a:tc>
                  <a:txBody>
                    <a:bodyPr/>
                    <a:lstStyle/>
                    <a:p>
                      <a:r>
                        <a:rPr lang="en-US" sz="2400" dirty="0"/>
                        <a:t>20 weeks</a:t>
                      </a:r>
                    </a:p>
                  </a:txBody>
                  <a:tcPr/>
                </a:tc>
                <a:extLst>
                  <a:ext uri="{0D108BD9-81ED-4DB2-BD59-A6C34878D82A}">
                    <a16:rowId xmlns:a16="http://schemas.microsoft.com/office/drawing/2014/main" val="2310138427"/>
                  </a:ext>
                </a:extLst>
              </a:tr>
              <a:tr h="370840">
                <a:tc>
                  <a:txBody>
                    <a:bodyPr/>
                    <a:lstStyle/>
                    <a:p>
                      <a:r>
                        <a:rPr lang="en-US" sz="2400" b="1" dirty="0"/>
                        <a:t>Primary Outcome</a:t>
                      </a:r>
                    </a:p>
                  </a:txBody>
                  <a:tcPr anchor="ctr"/>
                </a:tc>
                <a:tc>
                  <a:txBody>
                    <a:bodyPr/>
                    <a:lstStyle/>
                    <a:p>
                      <a:r>
                        <a:rPr lang="en-US" sz="1950" dirty="0" err="1"/>
                        <a:t>BrAC</a:t>
                      </a:r>
                      <a:r>
                        <a:rPr lang="en-US" sz="1950" dirty="0"/>
                        <a:t>, alcohol consumed</a:t>
                      </a:r>
                    </a:p>
                  </a:txBody>
                  <a:tcPr anchor="ctr"/>
                </a:tc>
                <a:tc>
                  <a:txBody>
                    <a:bodyPr/>
                    <a:lstStyle/>
                    <a:p>
                      <a:r>
                        <a:rPr lang="en-US" sz="1950" dirty="0"/>
                        <a:t>TLFB (% heavy drinking days)</a:t>
                      </a:r>
                    </a:p>
                  </a:txBody>
                  <a:tcPr anchor="ctr"/>
                </a:tc>
                <a:tc>
                  <a:txBody>
                    <a:bodyPr/>
                    <a:lstStyle/>
                    <a:p>
                      <a:r>
                        <a:rPr lang="en-US" sz="1950" dirty="0"/>
                        <a:t>Craving (VAS score)</a:t>
                      </a:r>
                    </a:p>
                  </a:txBody>
                  <a:tcPr anchor="ctr"/>
                </a:tc>
                <a:tc>
                  <a:txBody>
                    <a:bodyPr/>
                    <a:lstStyle/>
                    <a:p>
                      <a:r>
                        <a:rPr lang="en-US" sz="1950" dirty="0"/>
                        <a:t>Standard drinks/week</a:t>
                      </a:r>
                    </a:p>
                  </a:txBody>
                  <a:tcPr anchor="ctr"/>
                </a:tc>
                <a:tc>
                  <a:txBody>
                    <a:bodyPr/>
                    <a:lstStyle/>
                    <a:p>
                      <a:r>
                        <a:rPr lang="en-US" sz="1950" dirty="0"/>
                        <a:t>AEs, standard drinks/week</a:t>
                      </a:r>
                    </a:p>
                  </a:txBody>
                  <a:tcPr anchor="ctr"/>
                </a:tc>
                <a:extLst>
                  <a:ext uri="{0D108BD9-81ED-4DB2-BD59-A6C34878D82A}">
                    <a16:rowId xmlns:a16="http://schemas.microsoft.com/office/drawing/2014/main" val="2623042947"/>
                  </a:ext>
                </a:extLst>
              </a:tr>
              <a:tr h="370840">
                <a:tc>
                  <a:txBody>
                    <a:bodyPr/>
                    <a:lstStyle/>
                    <a:p>
                      <a:r>
                        <a:rPr lang="en-US" sz="2400" b="1" dirty="0"/>
                        <a:t>Completion</a:t>
                      </a:r>
                    </a:p>
                  </a:txBody>
                  <a:tcPr/>
                </a:tc>
                <a:tc>
                  <a:txBody>
                    <a:bodyPr/>
                    <a:lstStyle/>
                    <a:p>
                      <a:r>
                        <a:rPr lang="en-US" sz="2400" dirty="0"/>
                        <a:t>4/2024</a:t>
                      </a:r>
                    </a:p>
                  </a:txBody>
                  <a:tcPr/>
                </a:tc>
                <a:tc>
                  <a:txBody>
                    <a:bodyPr/>
                    <a:lstStyle/>
                    <a:p>
                      <a:r>
                        <a:rPr lang="en-US" sz="2400" dirty="0"/>
                        <a:t>8/2025</a:t>
                      </a:r>
                    </a:p>
                  </a:txBody>
                  <a:tcPr/>
                </a:tc>
                <a:tc>
                  <a:txBody>
                    <a:bodyPr/>
                    <a:lstStyle/>
                    <a:p>
                      <a:r>
                        <a:rPr lang="en-US" sz="2400" dirty="0"/>
                        <a:t>6/2025</a:t>
                      </a:r>
                    </a:p>
                  </a:txBody>
                  <a:tcPr/>
                </a:tc>
                <a:tc>
                  <a:txBody>
                    <a:bodyPr/>
                    <a:lstStyle/>
                    <a:p>
                      <a:r>
                        <a:rPr lang="en-US" sz="2400" dirty="0"/>
                        <a:t>12/2025</a:t>
                      </a:r>
                    </a:p>
                  </a:txBody>
                  <a:tcPr/>
                </a:tc>
                <a:tc>
                  <a:txBody>
                    <a:bodyPr/>
                    <a:lstStyle/>
                    <a:p>
                      <a:r>
                        <a:rPr lang="en-US" sz="2400" dirty="0"/>
                        <a:t>2/2027</a:t>
                      </a:r>
                    </a:p>
                  </a:txBody>
                  <a:tcPr/>
                </a:tc>
                <a:extLst>
                  <a:ext uri="{0D108BD9-81ED-4DB2-BD59-A6C34878D82A}">
                    <a16:rowId xmlns:a16="http://schemas.microsoft.com/office/drawing/2014/main" val="1507078866"/>
                  </a:ext>
                </a:extLst>
              </a:tr>
              <a:tr h="370840">
                <a:tc>
                  <a:txBody>
                    <a:bodyPr/>
                    <a:lstStyle/>
                    <a:p>
                      <a:r>
                        <a:rPr lang="en-US" sz="2400" b="1" dirty="0"/>
                        <a:t>Current Status</a:t>
                      </a:r>
                    </a:p>
                  </a:txBody>
                  <a:tcPr/>
                </a:tc>
                <a:tc>
                  <a:txBody>
                    <a:bodyPr/>
                    <a:lstStyle/>
                    <a:p>
                      <a:r>
                        <a:rPr lang="en-US" sz="1950" dirty="0"/>
                        <a:t>Completed, published 2/25</a:t>
                      </a:r>
                    </a:p>
                  </a:txBody>
                  <a:tcPr/>
                </a:tc>
                <a:tc>
                  <a:txBody>
                    <a:bodyPr/>
                    <a:lstStyle/>
                    <a:p>
                      <a:r>
                        <a:rPr lang="en-US" sz="1950" dirty="0"/>
                        <a:t>Completed,</a:t>
                      </a:r>
                    </a:p>
                    <a:p>
                      <a:r>
                        <a:rPr lang="en-US" sz="1950" dirty="0"/>
                        <a:t>published 5/26</a:t>
                      </a:r>
                    </a:p>
                  </a:txBody>
                  <a:tcPr/>
                </a:tc>
                <a:tc>
                  <a:txBody>
                    <a:bodyPr/>
                    <a:lstStyle/>
                    <a:p>
                      <a:r>
                        <a:rPr lang="en-US" sz="1950" dirty="0"/>
                        <a:t>Completed, published 7/26</a:t>
                      </a:r>
                    </a:p>
                  </a:txBody>
                  <a:tcPr/>
                </a:tc>
                <a:tc>
                  <a:txBody>
                    <a:bodyPr/>
                    <a:lstStyle/>
                    <a:p>
                      <a:r>
                        <a:rPr lang="en-US" sz="1950" dirty="0"/>
                        <a:t>Done enrolling (analysis)</a:t>
                      </a:r>
                    </a:p>
                  </a:txBody>
                  <a:tcPr/>
                </a:tc>
                <a:tc>
                  <a:txBody>
                    <a:bodyPr/>
                    <a:lstStyle/>
                    <a:p>
                      <a:r>
                        <a:rPr lang="en-US" sz="1950" dirty="0"/>
                        <a:t>Done enrolling (running)</a:t>
                      </a:r>
                    </a:p>
                  </a:txBody>
                  <a:tcPr/>
                </a:tc>
                <a:extLst>
                  <a:ext uri="{0D108BD9-81ED-4DB2-BD59-A6C34878D82A}">
                    <a16:rowId xmlns:a16="http://schemas.microsoft.com/office/drawing/2014/main" val="4043234762"/>
                  </a:ext>
                </a:extLst>
              </a:tr>
            </a:tbl>
          </a:graphicData>
        </a:graphic>
      </p:graphicFrame>
      <p:sp>
        <p:nvSpPr>
          <p:cNvPr id="4" name="Text Placeholder 3">
            <a:extLst>
              <a:ext uri="{FF2B5EF4-FFF2-40B4-BE49-F238E27FC236}">
                <a16:creationId xmlns:a16="http://schemas.microsoft.com/office/drawing/2014/main" id="{3A3C68A7-69AE-B8E8-F7A8-44E24BD4961A}"/>
              </a:ext>
            </a:extLst>
          </p:cNvPr>
          <p:cNvSpPr>
            <a:spLocks noGrp="1"/>
          </p:cNvSpPr>
          <p:nvPr>
            <p:ph type="body" sz="quarter" idx="11"/>
          </p:nvPr>
        </p:nvSpPr>
        <p:spPr>
          <a:xfrm>
            <a:off x="1828800" y="6497129"/>
            <a:ext cx="9753600" cy="269430"/>
          </a:xfrm>
        </p:spPr>
        <p:txBody>
          <a:bodyPr/>
          <a:lstStyle/>
          <a:p>
            <a:pPr algn="r"/>
            <a:r>
              <a:rPr lang="en-US" dirty="0"/>
              <a:t>Clinicaltrials.gov; Hendershot, C. </a:t>
            </a:r>
            <a:r>
              <a:rPr lang="en-US" i="1" dirty="0"/>
              <a:t>et al.</a:t>
            </a:r>
            <a:r>
              <a:rPr lang="en-US" dirty="0"/>
              <a:t> (2025) </a:t>
            </a:r>
            <a:r>
              <a:rPr lang="en-US" i="1" dirty="0"/>
              <a:t>JAMA Psychiatry; </a:t>
            </a:r>
            <a:r>
              <a:rPr lang="en-US" dirty="0"/>
              <a:t>Klausen, M.K. </a:t>
            </a:r>
            <a:r>
              <a:rPr lang="en-US" i="1" dirty="0"/>
              <a:t>et al.</a:t>
            </a:r>
            <a:r>
              <a:rPr lang="en-US" dirty="0"/>
              <a:t> (2026) </a:t>
            </a:r>
            <a:r>
              <a:rPr lang="en-US" i="1" dirty="0"/>
              <a:t>The Lancet</a:t>
            </a:r>
            <a:endParaRPr lang="en-US" dirty="0"/>
          </a:p>
        </p:txBody>
      </p:sp>
      <p:sp>
        <p:nvSpPr>
          <p:cNvPr id="5" name="Rectangle 4">
            <a:extLst>
              <a:ext uri="{FF2B5EF4-FFF2-40B4-BE49-F238E27FC236}">
                <a16:creationId xmlns:a16="http://schemas.microsoft.com/office/drawing/2014/main" id="{805F5737-3ACA-57D5-27EE-C29834368A7B}"/>
              </a:ext>
            </a:extLst>
          </p:cNvPr>
          <p:cNvSpPr/>
          <p:nvPr/>
        </p:nvSpPr>
        <p:spPr>
          <a:xfrm>
            <a:off x="2438400" y="1600199"/>
            <a:ext cx="1828800" cy="4754880"/>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9272FF3-4C65-6780-120D-2A9F850F926D}"/>
              </a:ext>
            </a:extLst>
          </p:cNvPr>
          <p:cNvSpPr/>
          <p:nvPr/>
        </p:nvSpPr>
        <p:spPr>
          <a:xfrm>
            <a:off x="4267200" y="1600199"/>
            <a:ext cx="1828800" cy="4754880"/>
          </a:xfrm>
          <a:prstGeom prst="rect">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8F93167-0BDA-5FA9-CDE0-35FD0DC548E4}"/>
              </a:ext>
            </a:extLst>
          </p:cNvPr>
          <p:cNvSpPr/>
          <p:nvPr/>
        </p:nvSpPr>
        <p:spPr>
          <a:xfrm>
            <a:off x="9791701" y="1600199"/>
            <a:ext cx="1828800" cy="4754880"/>
          </a:xfrm>
          <a:prstGeom prst="rect">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2501FC9-C7E5-B48C-769C-ED0EEBC2092E}"/>
              </a:ext>
            </a:extLst>
          </p:cNvPr>
          <p:cNvSpPr/>
          <p:nvPr/>
        </p:nvSpPr>
        <p:spPr>
          <a:xfrm>
            <a:off x="6089515" y="1600199"/>
            <a:ext cx="1828800" cy="4754880"/>
          </a:xfrm>
          <a:prstGeom prst="rect">
            <a:avLst/>
          </a:prstGeom>
          <a:noFill/>
          <a:ln w="5715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EBFBF1C-10C2-6099-0824-E704E8263F82}"/>
              </a:ext>
            </a:extLst>
          </p:cNvPr>
          <p:cNvSpPr/>
          <p:nvPr/>
        </p:nvSpPr>
        <p:spPr>
          <a:xfrm>
            <a:off x="7940607" y="1600199"/>
            <a:ext cx="3679893" cy="4754880"/>
          </a:xfrm>
          <a:prstGeom prst="rect">
            <a:avLst/>
          </a:prstGeom>
          <a:noFill/>
          <a:ln w="571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9182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8"/>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9"/>
                                        </p:tgtEl>
                                        <p:attrNameLst>
                                          <p:attrName>style.visibility</p:attrName>
                                        </p:attrNameLst>
                                      </p:cBhvr>
                                      <p:to>
                                        <p:strVal val="hidden"/>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8" grpId="0" animBg="1"/>
      <p:bldP spid="8" grpId="1" animBg="1"/>
      <p:bldP spid="9" grpId="0" animBg="1"/>
      <p:bldP spid="9" grpId="1"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EC8AF-2595-752C-40BA-9A188F16248A}"/>
              </a:ext>
            </a:extLst>
          </p:cNvPr>
          <p:cNvSpPr>
            <a:spLocks noGrp="1"/>
          </p:cNvSpPr>
          <p:nvPr>
            <p:ph type="title"/>
          </p:nvPr>
        </p:nvSpPr>
        <p:spPr>
          <a:xfrm>
            <a:off x="380999" y="135028"/>
            <a:ext cx="11049001" cy="946858"/>
          </a:xfrm>
        </p:spPr>
        <p:txBody>
          <a:bodyPr>
            <a:normAutofit/>
          </a:bodyPr>
          <a:lstStyle/>
          <a:p>
            <a:pPr algn="l"/>
            <a:r>
              <a:rPr lang="en-US" sz="4200" dirty="0"/>
              <a:t>First Published Trial of Semaglutide in AUD</a:t>
            </a:r>
          </a:p>
        </p:txBody>
      </p:sp>
      <p:pic>
        <p:nvPicPr>
          <p:cNvPr id="10" name="Content Placeholder 9">
            <a:extLst>
              <a:ext uri="{FF2B5EF4-FFF2-40B4-BE49-F238E27FC236}">
                <a16:creationId xmlns:a16="http://schemas.microsoft.com/office/drawing/2014/main" id="{E075500A-EC31-DE95-0853-63BE5DEA226B}"/>
              </a:ext>
            </a:extLst>
          </p:cNvPr>
          <p:cNvPicPr>
            <a:picLocks noGrp="1" noChangeAspect="1"/>
          </p:cNvPicPr>
          <p:nvPr>
            <p:ph idx="1"/>
          </p:nvPr>
        </p:nvPicPr>
        <p:blipFill>
          <a:blip r:embed="rId2"/>
          <a:srcRect l="2948" r="4278"/>
          <a:stretch/>
        </p:blipFill>
        <p:spPr>
          <a:xfrm>
            <a:off x="4883409" y="3902429"/>
            <a:ext cx="6721475" cy="2762377"/>
          </a:xfrm>
        </p:spPr>
      </p:pic>
      <p:pic>
        <p:nvPicPr>
          <p:cNvPr id="1026" name="Picture 2">
            <a:extLst>
              <a:ext uri="{FF2B5EF4-FFF2-40B4-BE49-F238E27FC236}">
                <a16:creationId xmlns:a16="http://schemas.microsoft.com/office/drawing/2014/main" id="{C0E7EF0C-2611-1DB4-570D-FECFB66DAAD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51134"/>
          <a:stretch/>
        </p:blipFill>
        <p:spPr bwMode="auto">
          <a:xfrm>
            <a:off x="4883410" y="1258877"/>
            <a:ext cx="6721475" cy="258358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53E05AB-66EE-7817-0EEE-7A1CAF7ABF30}"/>
              </a:ext>
            </a:extLst>
          </p:cNvPr>
          <p:cNvSpPr txBox="1"/>
          <p:nvPr/>
        </p:nvSpPr>
        <p:spPr>
          <a:xfrm>
            <a:off x="380999" y="1430328"/>
            <a:ext cx="4038600" cy="707886"/>
          </a:xfrm>
          <a:prstGeom prst="rect">
            <a:avLst/>
          </a:prstGeom>
          <a:solidFill>
            <a:srgbClr val="06204C"/>
          </a:solidFill>
          <a:ln w="28575">
            <a:solidFill>
              <a:srgbClr val="E4A259"/>
            </a:solidFill>
          </a:ln>
        </p:spPr>
        <p:txBody>
          <a:bodyPr wrap="square" rtlCol="0">
            <a:spAutoFit/>
          </a:bodyPr>
          <a:lstStyle/>
          <a:p>
            <a:pPr algn="ctr"/>
            <a:r>
              <a:rPr lang="en-US" sz="2000" dirty="0"/>
              <a:t>48 AUD patients, 9 weeks, tested low-dose semaglutide vs. placebo</a:t>
            </a:r>
          </a:p>
        </p:txBody>
      </p:sp>
      <p:sp>
        <p:nvSpPr>
          <p:cNvPr id="11" name="TextBox 10">
            <a:extLst>
              <a:ext uri="{FF2B5EF4-FFF2-40B4-BE49-F238E27FC236}">
                <a16:creationId xmlns:a16="http://schemas.microsoft.com/office/drawing/2014/main" id="{7FCD4103-C47D-1AF8-C094-57154C0CE8BE}"/>
              </a:ext>
            </a:extLst>
          </p:cNvPr>
          <p:cNvSpPr txBox="1"/>
          <p:nvPr/>
        </p:nvSpPr>
        <p:spPr>
          <a:xfrm>
            <a:off x="380999" y="3541166"/>
            <a:ext cx="4038600" cy="1015663"/>
          </a:xfrm>
          <a:prstGeom prst="rect">
            <a:avLst/>
          </a:prstGeom>
          <a:solidFill>
            <a:srgbClr val="06204C"/>
          </a:solidFill>
          <a:ln w="28575">
            <a:solidFill>
              <a:srgbClr val="80CCE4"/>
            </a:solidFill>
          </a:ln>
        </p:spPr>
        <p:txBody>
          <a:bodyPr wrap="square" rtlCol="0">
            <a:spAutoFit/>
          </a:bodyPr>
          <a:lstStyle/>
          <a:p>
            <a:pPr algn="ctr"/>
            <a:r>
              <a:rPr lang="en-US" sz="2000" dirty="0"/>
              <a:t>Exploratory BMI endpoint suggests that the drug is more effective for *</a:t>
            </a:r>
            <a:r>
              <a:rPr lang="en-US" sz="2000" b="1" dirty="0"/>
              <a:t>lower</a:t>
            </a:r>
            <a:r>
              <a:rPr lang="en-US" sz="2000" dirty="0"/>
              <a:t>* BMIs</a:t>
            </a:r>
          </a:p>
        </p:txBody>
      </p:sp>
      <p:pic>
        <p:nvPicPr>
          <p:cNvPr id="17" name="Picture 16">
            <a:extLst>
              <a:ext uri="{FF2B5EF4-FFF2-40B4-BE49-F238E27FC236}">
                <a16:creationId xmlns:a16="http://schemas.microsoft.com/office/drawing/2014/main" id="{A75DC9CC-54F0-8E85-DDBE-90EDD372CE67}"/>
              </a:ext>
            </a:extLst>
          </p:cNvPr>
          <p:cNvPicPr>
            <a:picLocks noChangeAspect="1"/>
          </p:cNvPicPr>
          <p:nvPr/>
        </p:nvPicPr>
        <p:blipFill>
          <a:blip r:embed="rId4"/>
          <a:srcRect l="37500" t="34670" r="40841" b="44183"/>
          <a:stretch/>
        </p:blipFill>
        <p:spPr>
          <a:xfrm>
            <a:off x="380999" y="4903453"/>
            <a:ext cx="4038600" cy="1295399"/>
          </a:xfrm>
          <a:prstGeom prst="rect">
            <a:avLst/>
          </a:prstGeom>
        </p:spPr>
      </p:pic>
      <p:sp>
        <p:nvSpPr>
          <p:cNvPr id="3" name="TextBox 2">
            <a:extLst>
              <a:ext uri="{FF2B5EF4-FFF2-40B4-BE49-F238E27FC236}">
                <a16:creationId xmlns:a16="http://schemas.microsoft.com/office/drawing/2014/main" id="{65307496-2A7C-A8EC-DF45-519B816D5B4A}"/>
              </a:ext>
            </a:extLst>
          </p:cNvPr>
          <p:cNvSpPr txBox="1"/>
          <p:nvPr/>
        </p:nvSpPr>
        <p:spPr>
          <a:xfrm>
            <a:off x="380999" y="2486656"/>
            <a:ext cx="4038600" cy="707886"/>
          </a:xfrm>
          <a:prstGeom prst="rect">
            <a:avLst/>
          </a:prstGeom>
          <a:solidFill>
            <a:srgbClr val="06204C"/>
          </a:solidFill>
          <a:ln w="28575">
            <a:solidFill>
              <a:srgbClr val="E4A259"/>
            </a:solidFill>
          </a:ln>
        </p:spPr>
        <p:txBody>
          <a:bodyPr wrap="square" rtlCol="0">
            <a:spAutoFit/>
          </a:bodyPr>
          <a:lstStyle/>
          <a:p>
            <a:pPr algn="ctr"/>
            <a:r>
              <a:rPr lang="en-US" sz="2000" dirty="0"/>
              <a:t>Primary outcome: laboratory alcohol self-administration</a:t>
            </a:r>
          </a:p>
        </p:txBody>
      </p:sp>
      <p:sp>
        <p:nvSpPr>
          <p:cNvPr id="5" name="Text Placeholder 3">
            <a:extLst>
              <a:ext uri="{FF2B5EF4-FFF2-40B4-BE49-F238E27FC236}">
                <a16:creationId xmlns:a16="http://schemas.microsoft.com/office/drawing/2014/main" id="{CFD9E02E-C96A-2F06-21E6-6F9D5252E782}"/>
              </a:ext>
            </a:extLst>
          </p:cNvPr>
          <p:cNvSpPr txBox="1">
            <a:spLocks/>
          </p:cNvSpPr>
          <p:nvPr/>
        </p:nvSpPr>
        <p:spPr>
          <a:xfrm>
            <a:off x="228600" y="6441344"/>
            <a:ext cx="7239000" cy="284671"/>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dirty="0"/>
          </a:p>
        </p:txBody>
      </p:sp>
      <p:sp>
        <p:nvSpPr>
          <p:cNvPr id="6" name="TextBox 5">
            <a:extLst>
              <a:ext uri="{FF2B5EF4-FFF2-40B4-BE49-F238E27FC236}">
                <a16:creationId xmlns:a16="http://schemas.microsoft.com/office/drawing/2014/main" id="{F05625A2-811B-DFE2-8150-A0FAC11B1170}"/>
              </a:ext>
            </a:extLst>
          </p:cNvPr>
          <p:cNvSpPr txBox="1"/>
          <p:nvPr/>
        </p:nvSpPr>
        <p:spPr>
          <a:xfrm>
            <a:off x="243724" y="6356683"/>
            <a:ext cx="4427980" cy="461665"/>
          </a:xfrm>
          <a:prstGeom prst="rect">
            <a:avLst/>
          </a:prstGeom>
          <a:noFill/>
        </p:spPr>
        <p:txBody>
          <a:bodyPr wrap="square" rtlCol="0">
            <a:spAutoFit/>
          </a:bodyPr>
          <a:lstStyle/>
          <a:p>
            <a:r>
              <a:rPr lang="en-US" sz="1200" dirty="0"/>
              <a:t>Reprinted with permission from: Hendershot C, et al. </a:t>
            </a:r>
            <a:r>
              <a:rPr lang="en-US" sz="1200" i="1" dirty="0"/>
              <a:t>JAMA Psychiatry </a:t>
            </a:r>
            <a:r>
              <a:rPr lang="en-US" sz="1200" dirty="0"/>
              <a:t>2025; 82(4):395-405.</a:t>
            </a:r>
          </a:p>
        </p:txBody>
      </p:sp>
    </p:spTree>
    <p:extLst>
      <p:ext uri="{BB962C8B-B14F-4D97-AF65-F5344CB8AC3E}">
        <p14:creationId xmlns:p14="http://schemas.microsoft.com/office/powerpoint/2010/main" val="951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DDD20-032A-564F-2F5C-22C03960ACA7}"/>
              </a:ext>
            </a:extLst>
          </p:cNvPr>
          <p:cNvSpPr>
            <a:spLocks noGrp="1"/>
          </p:cNvSpPr>
          <p:nvPr>
            <p:ph type="title"/>
          </p:nvPr>
        </p:nvSpPr>
        <p:spPr>
          <a:xfrm>
            <a:off x="304794" y="190500"/>
            <a:ext cx="10439406" cy="1371600"/>
          </a:xfrm>
        </p:spPr>
        <p:txBody>
          <a:bodyPr>
            <a:normAutofit/>
          </a:bodyPr>
          <a:lstStyle/>
          <a:p>
            <a:pPr algn="l"/>
            <a:r>
              <a:rPr lang="en-US" sz="4000" dirty="0"/>
              <a:t>Reported Adverse Events (AEs) in UNC Trial of GLP-1RAs in AUD Patients</a:t>
            </a:r>
          </a:p>
        </p:txBody>
      </p:sp>
      <p:graphicFrame>
        <p:nvGraphicFramePr>
          <p:cNvPr id="4" name="Content Placeholder 3">
            <a:extLst>
              <a:ext uri="{FF2B5EF4-FFF2-40B4-BE49-F238E27FC236}">
                <a16:creationId xmlns:a16="http://schemas.microsoft.com/office/drawing/2014/main" id="{D333A65D-400D-1861-7C4D-2770395933E9}"/>
              </a:ext>
            </a:extLst>
          </p:cNvPr>
          <p:cNvGraphicFramePr>
            <a:graphicFrameLocks noGrp="1"/>
          </p:cNvGraphicFramePr>
          <p:nvPr>
            <p:ph idx="1"/>
          </p:nvPr>
        </p:nvGraphicFramePr>
        <p:xfrm>
          <a:off x="304800" y="1752600"/>
          <a:ext cx="11582406" cy="4678680"/>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49810801"/>
                    </a:ext>
                  </a:extLst>
                </a:gridCol>
                <a:gridCol w="1638301">
                  <a:extLst>
                    <a:ext uri="{9D8B030D-6E8A-4147-A177-3AD203B41FA5}">
                      <a16:colId xmlns:a16="http://schemas.microsoft.com/office/drawing/2014/main" val="420124332"/>
                    </a:ext>
                  </a:extLst>
                </a:gridCol>
                <a:gridCol w="1638301">
                  <a:extLst>
                    <a:ext uri="{9D8B030D-6E8A-4147-A177-3AD203B41FA5}">
                      <a16:colId xmlns:a16="http://schemas.microsoft.com/office/drawing/2014/main" val="1641766550"/>
                    </a:ext>
                  </a:extLst>
                </a:gridCol>
                <a:gridCol w="1638301">
                  <a:extLst>
                    <a:ext uri="{9D8B030D-6E8A-4147-A177-3AD203B41FA5}">
                      <a16:colId xmlns:a16="http://schemas.microsoft.com/office/drawing/2014/main" val="2023003075"/>
                    </a:ext>
                  </a:extLst>
                </a:gridCol>
                <a:gridCol w="1638301">
                  <a:extLst>
                    <a:ext uri="{9D8B030D-6E8A-4147-A177-3AD203B41FA5}">
                      <a16:colId xmlns:a16="http://schemas.microsoft.com/office/drawing/2014/main" val="3803987734"/>
                    </a:ext>
                  </a:extLst>
                </a:gridCol>
                <a:gridCol w="1638301">
                  <a:extLst>
                    <a:ext uri="{9D8B030D-6E8A-4147-A177-3AD203B41FA5}">
                      <a16:colId xmlns:a16="http://schemas.microsoft.com/office/drawing/2014/main" val="934628100"/>
                    </a:ext>
                  </a:extLst>
                </a:gridCol>
                <a:gridCol w="1638301">
                  <a:extLst>
                    <a:ext uri="{9D8B030D-6E8A-4147-A177-3AD203B41FA5}">
                      <a16:colId xmlns:a16="http://schemas.microsoft.com/office/drawing/2014/main" val="802449896"/>
                    </a:ext>
                  </a:extLst>
                </a:gridCol>
              </a:tblGrid>
              <a:tr h="396240">
                <a:tc>
                  <a:txBody>
                    <a:bodyPr/>
                    <a:lstStyle/>
                    <a:p>
                      <a:endParaRPr lang="en-US" sz="2000" b="1" dirty="0"/>
                    </a:p>
                  </a:txBody>
                  <a:tcPr>
                    <a:lnR w="57150" cap="flat" cmpd="sng" algn="ctr">
                      <a:solidFill>
                        <a:schemeClr val="tx1"/>
                      </a:solidFill>
                      <a:prstDash val="solid"/>
                      <a:round/>
                      <a:headEnd type="none" w="med" len="med"/>
                      <a:tailEnd type="none" w="med" len="med"/>
                    </a:lnR>
                  </a:tcPr>
                </a:tc>
                <a:tc gridSpan="3">
                  <a:txBody>
                    <a:bodyPr/>
                    <a:lstStyle/>
                    <a:p>
                      <a:pPr algn="ctr"/>
                      <a:r>
                        <a:rPr lang="en-US" sz="2000" dirty="0"/>
                        <a:t>Semaglutide (N=24)</a:t>
                      </a:r>
                    </a:p>
                  </a:txBody>
                  <a:tcPr>
                    <a:lnL w="571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hMerge="1">
                  <a:txBody>
                    <a:bodyPr/>
                    <a:lstStyle/>
                    <a:p>
                      <a:endParaRPr lang="en-US" dirty="0"/>
                    </a:p>
                  </a:txBody>
                  <a:tcPr/>
                </a:tc>
                <a:tc hMerge="1">
                  <a:txBody>
                    <a:bodyPr/>
                    <a:lstStyle/>
                    <a:p>
                      <a:endParaRPr lang="en-US" dirty="0"/>
                    </a:p>
                  </a:txBody>
                  <a:tcPr/>
                </a:tc>
                <a:tc gridSpan="3">
                  <a:txBody>
                    <a:bodyPr/>
                    <a:lstStyle/>
                    <a:p>
                      <a:pPr algn="ctr"/>
                      <a:r>
                        <a:rPr lang="en-US" sz="2000"/>
                        <a:t>Placebo (N=24)</a:t>
                      </a:r>
                      <a:endParaRPr lang="en-US" sz="2000" dirty="0"/>
                    </a:p>
                  </a:txBody>
                  <a:tcPr>
                    <a:lnL w="38100" cap="flat" cmpd="sng" algn="ctr">
                      <a:solidFill>
                        <a:schemeClr val="tx1"/>
                      </a:solidFill>
                      <a:prstDash val="solid"/>
                      <a:round/>
                      <a:headEnd type="none" w="med" len="med"/>
                      <a:tailEnd type="none" w="med" len="med"/>
                    </a:ln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273738981"/>
                  </a:ext>
                </a:extLst>
              </a:tr>
              <a:tr h="370840">
                <a:tc>
                  <a:txBody>
                    <a:bodyPr/>
                    <a:lstStyle/>
                    <a:p>
                      <a:endParaRPr lang="en-US" sz="2000" b="1" dirty="0"/>
                    </a:p>
                  </a:txBody>
                  <a:tcPr>
                    <a:lnR w="57150" cap="flat" cmpd="sng" algn="ctr">
                      <a:solidFill>
                        <a:schemeClr val="tx1"/>
                      </a:solidFill>
                      <a:prstDash val="solid"/>
                      <a:round/>
                      <a:headEnd type="none" w="med" len="med"/>
                      <a:tailEnd type="none" w="med" len="med"/>
                    </a:lnR>
                  </a:tcPr>
                </a:tc>
                <a:tc>
                  <a:txBody>
                    <a:bodyPr/>
                    <a:lstStyle/>
                    <a:p>
                      <a:pPr algn="ctr"/>
                      <a:r>
                        <a:rPr lang="en-US" sz="2000" b="1" dirty="0"/>
                        <a:t>0.25 mg</a:t>
                      </a:r>
                    </a:p>
                  </a:txBody>
                  <a:tcPr>
                    <a:lnL w="57150" cap="flat" cmpd="sng" algn="ctr">
                      <a:solidFill>
                        <a:schemeClr val="tx1"/>
                      </a:solidFill>
                      <a:prstDash val="solid"/>
                      <a:round/>
                      <a:headEnd type="none" w="med" len="med"/>
                      <a:tailEnd type="none" w="med" len="med"/>
                    </a:lnL>
                  </a:tcPr>
                </a:tc>
                <a:tc>
                  <a:txBody>
                    <a:bodyPr/>
                    <a:lstStyle/>
                    <a:p>
                      <a:pPr algn="ctr"/>
                      <a:r>
                        <a:rPr lang="en-US" sz="2000" b="1" dirty="0"/>
                        <a:t>0.50 mg</a:t>
                      </a:r>
                    </a:p>
                  </a:txBody>
                  <a:tcPr/>
                </a:tc>
                <a:tc>
                  <a:txBody>
                    <a:bodyPr/>
                    <a:lstStyle/>
                    <a:p>
                      <a:pPr algn="ctr"/>
                      <a:r>
                        <a:rPr lang="en-US" sz="2000" b="1" dirty="0"/>
                        <a:t>Total</a:t>
                      </a:r>
                    </a:p>
                  </a:txBody>
                  <a:tcPr>
                    <a:lnR w="38100" cap="flat" cmpd="sng" algn="ctr">
                      <a:solidFill>
                        <a:schemeClr val="tx1"/>
                      </a:solidFill>
                      <a:prstDash val="solid"/>
                      <a:round/>
                      <a:headEnd type="none" w="med" len="med"/>
                      <a:tailEnd type="none" w="med" len="med"/>
                    </a:lnR>
                  </a:tcPr>
                </a:tc>
                <a:tc>
                  <a:txBody>
                    <a:bodyPr/>
                    <a:lstStyle/>
                    <a:p>
                      <a:pPr algn="ctr"/>
                      <a:r>
                        <a:rPr lang="en-US" sz="2000" b="1" dirty="0"/>
                        <a:t>“0.25 mg”</a:t>
                      </a:r>
                    </a:p>
                  </a:txBody>
                  <a:tcPr>
                    <a:lnL w="38100" cap="flat" cmpd="sng" algn="ctr">
                      <a:solidFill>
                        <a:schemeClr val="tx1"/>
                      </a:solidFill>
                      <a:prstDash val="solid"/>
                      <a:round/>
                      <a:headEnd type="none" w="med" len="med"/>
                      <a:tailEnd type="none" w="med" len="med"/>
                    </a:lnL>
                  </a:tcPr>
                </a:tc>
                <a:tc>
                  <a:txBody>
                    <a:bodyPr/>
                    <a:lstStyle/>
                    <a:p>
                      <a:pPr algn="ctr"/>
                      <a:r>
                        <a:rPr lang="en-US" sz="2000" b="1" dirty="0"/>
                        <a:t>“0.50 mg”</a:t>
                      </a:r>
                    </a:p>
                  </a:txBody>
                  <a:tcPr/>
                </a:tc>
                <a:tc>
                  <a:txBody>
                    <a:bodyPr/>
                    <a:lstStyle/>
                    <a:p>
                      <a:pPr algn="ctr"/>
                      <a:r>
                        <a:rPr lang="en-US" sz="2000" b="1" dirty="0"/>
                        <a:t>Total</a:t>
                      </a:r>
                    </a:p>
                  </a:txBody>
                  <a:tcPr/>
                </a:tc>
                <a:extLst>
                  <a:ext uri="{0D108BD9-81ED-4DB2-BD59-A6C34878D82A}">
                    <a16:rowId xmlns:a16="http://schemas.microsoft.com/office/drawing/2014/main" val="1562672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b="1" dirty="0"/>
                        <a:t>Total N (%)</a:t>
                      </a:r>
                    </a:p>
                  </a:txBody>
                  <a:tcPr>
                    <a:lnR w="5715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dirty="0"/>
                        <a:t>24 (100%)</a:t>
                      </a:r>
                    </a:p>
                  </a:txBody>
                  <a:tcPr>
                    <a:lnL w="57150" cap="flat" cmpd="sng" algn="ctr">
                      <a:solidFill>
                        <a:schemeClr val="tx1"/>
                      </a:solidFill>
                      <a:prstDash val="solid"/>
                      <a:round/>
                      <a:headEnd type="none" w="med" len="med"/>
                      <a:tailEnd type="none" w="med" len="med"/>
                    </a:lnL>
                  </a:tcPr>
                </a:tc>
                <a:tc>
                  <a:txBody>
                    <a:bodyPr/>
                    <a:lstStyle/>
                    <a:p>
                      <a:r>
                        <a:rPr lang="en-US" sz="1950" dirty="0"/>
                        <a:t>23 (95.8%)</a:t>
                      </a:r>
                    </a:p>
                  </a:txBody>
                  <a:tcPr/>
                </a:tc>
                <a:tc>
                  <a:txBody>
                    <a:bodyPr/>
                    <a:lstStyle/>
                    <a:p>
                      <a:r>
                        <a:rPr lang="en-US" sz="1950" dirty="0"/>
                        <a:t>24 (100%)</a:t>
                      </a:r>
                    </a:p>
                  </a:txBody>
                  <a:tcPr>
                    <a:lnR w="38100" cap="flat" cmpd="sng" algn="ctr">
                      <a:solidFill>
                        <a:schemeClr val="tx1"/>
                      </a:solidFill>
                      <a:prstDash val="solid"/>
                      <a:round/>
                      <a:headEnd type="none" w="med" len="med"/>
                      <a:tailEnd type="none" w="med" len="med"/>
                    </a:lnR>
                  </a:tcPr>
                </a:tc>
                <a:tc>
                  <a:txBody>
                    <a:bodyPr/>
                    <a:lstStyle/>
                    <a:p>
                      <a:r>
                        <a:rPr lang="en-US" sz="1950" dirty="0"/>
                        <a:t>24 (100%)</a:t>
                      </a:r>
                    </a:p>
                  </a:txBody>
                  <a:tcPr>
                    <a:lnL w="38100" cap="flat" cmpd="sng" algn="ctr">
                      <a:solidFill>
                        <a:schemeClr val="tx1"/>
                      </a:solidFill>
                      <a:prstDash val="solid"/>
                      <a:round/>
                      <a:headEnd type="none" w="med" len="med"/>
                      <a:tailEnd type="none" w="med" len="med"/>
                    </a:lnL>
                  </a:tcPr>
                </a:tc>
                <a:tc>
                  <a:txBody>
                    <a:bodyPr/>
                    <a:lstStyle/>
                    <a:p>
                      <a:r>
                        <a:rPr lang="en-US" sz="1950" dirty="0"/>
                        <a:t>21 (87.5%)</a:t>
                      </a:r>
                    </a:p>
                  </a:txBody>
                  <a:tcPr/>
                </a:tc>
                <a:tc>
                  <a:txBody>
                    <a:bodyPr/>
                    <a:lstStyle/>
                    <a:p>
                      <a:r>
                        <a:rPr lang="en-US" sz="1950" dirty="0"/>
                        <a:t>24 (100%)</a:t>
                      </a:r>
                    </a:p>
                  </a:txBody>
                  <a:tcPr/>
                </a:tc>
                <a:extLst>
                  <a:ext uri="{0D108BD9-81ED-4DB2-BD59-A6C34878D82A}">
                    <a16:rowId xmlns:a16="http://schemas.microsoft.com/office/drawing/2014/main" val="3246740803"/>
                  </a:ext>
                </a:extLst>
              </a:tr>
              <a:tr h="370840">
                <a:tc>
                  <a:txBody>
                    <a:bodyPr/>
                    <a:lstStyle/>
                    <a:p>
                      <a:r>
                        <a:rPr lang="en-US" sz="1950" b="1" dirty="0"/>
                        <a:t>Any AE</a:t>
                      </a:r>
                    </a:p>
                  </a:txBody>
                  <a:tcPr>
                    <a:lnR w="57150" cap="flat" cmpd="sng" algn="ctr">
                      <a:solidFill>
                        <a:schemeClr val="tx1"/>
                      </a:solidFill>
                      <a:prstDash val="solid"/>
                      <a:round/>
                      <a:headEnd type="none" w="med" len="med"/>
                      <a:tailEnd type="none" w="med" len="med"/>
                    </a:lnR>
                  </a:tcPr>
                </a:tc>
                <a:tc>
                  <a:txBody>
                    <a:bodyPr/>
                    <a:lstStyle/>
                    <a:p>
                      <a:r>
                        <a:rPr lang="en-US" sz="1950" dirty="0"/>
                        <a:t>19 (79.2%)</a:t>
                      </a:r>
                    </a:p>
                  </a:txBody>
                  <a:tcPr>
                    <a:lnL w="57150" cap="flat" cmpd="sng" algn="ctr">
                      <a:solidFill>
                        <a:schemeClr val="tx1"/>
                      </a:solidFill>
                      <a:prstDash val="solid"/>
                      <a:round/>
                      <a:headEnd type="none" w="med" len="med"/>
                      <a:tailEnd type="none" w="med" len="med"/>
                    </a:lnL>
                  </a:tcPr>
                </a:tc>
                <a:tc>
                  <a:txBody>
                    <a:bodyPr/>
                    <a:lstStyle/>
                    <a:p>
                      <a:r>
                        <a:rPr lang="en-US" sz="1950" dirty="0"/>
                        <a:t>19 (82.6%)</a:t>
                      </a:r>
                    </a:p>
                  </a:txBody>
                  <a:tcPr/>
                </a:tc>
                <a:tc>
                  <a:txBody>
                    <a:bodyPr/>
                    <a:lstStyle/>
                    <a:p>
                      <a:r>
                        <a:rPr lang="en-US" sz="1950" dirty="0"/>
                        <a:t>22 (91.7%)</a:t>
                      </a:r>
                    </a:p>
                  </a:txBody>
                  <a:tcPr>
                    <a:lnR w="38100" cap="flat" cmpd="sng" algn="ctr">
                      <a:solidFill>
                        <a:schemeClr val="tx1"/>
                      </a:solidFill>
                      <a:prstDash val="solid"/>
                      <a:round/>
                      <a:headEnd type="none" w="med" len="med"/>
                      <a:tailEnd type="none" w="med" len="med"/>
                    </a:lnR>
                  </a:tcPr>
                </a:tc>
                <a:tc>
                  <a:txBody>
                    <a:bodyPr/>
                    <a:lstStyle/>
                    <a:p>
                      <a:r>
                        <a:rPr lang="en-US" sz="1950" dirty="0"/>
                        <a:t>16 (66.7%)</a:t>
                      </a:r>
                    </a:p>
                  </a:txBody>
                  <a:tcPr>
                    <a:lnL w="38100" cap="flat" cmpd="sng" algn="ctr">
                      <a:solidFill>
                        <a:schemeClr val="tx1"/>
                      </a:solidFill>
                      <a:prstDash val="solid"/>
                      <a:round/>
                      <a:headEnd type="none" w="med" len="med"/>
                      <a:tailEnd type="none" w="med" len="med"/>
                    </a:lnL>
                  </a:tcPr>
                </a:tc>
                <a:tc>
                  <a:txBody>
                    <a:bodyPr/>
                    <a:lstStyle/>
                    <a:p>
                      <a:r>
                        <a:rPr lang="en-US" sz="1950" dirty="0"/>
                        <a:t>12 (57.1%)</a:t>
                      </a:r>
                    </a:p>
                  </a:txBody>
                  <a:tcPr/>
                </a:tc>
                <a:tc>
                  <a:txBody>
                    <a:bodyPr/>
                    <a:lstStyle/>
                    <a:p>
                      <a:r>
                        <a:rPr lang="en-US" sz="1950" dirty="0"/>
                        <a:t>18 (75.0%)</a:t>
                      </a:r>
                    </a:p>
                  </a:txBody>
                  <a:tcPr/>
                </a:tc>
                <a:extLst>
                  <a:ext uri="{0D108BD9-81ED-4DB2-BD59-A6C34878D82A}">
                    <a16:rowId xmlns:a16="http://schemas.microsoft.com/office/drawing/2014/main" val="555447285"/>
                  </a:ext>
                </a:extLst>
              </a:tr>
              <a:tr h="370840">
                <a:tc>
                  <a:txBody>
                    <a:bodyPr/>
                    <a:lstStyle/>
                    <a:p>
                      <a:r>
                        <a:rPr lang="en-US" sz="1950" b="1" dirty="0"/>
                        <a:t>Serious AE</a:t>
                      </a:r>
                    </a:p>
                  </a:txBody>
                  <a:tcPr>
                    <a:lnR w="57150" cap="flat" cmpd="sng" algn="ctr">
                      <a:solidFill>
                        <a:schemeClr val="tx1"/>
                      </a:solidFill>
                      <a:prstDash val="solid"/>
                      <a:round/>
                      <a:headEnd type="none" w="med" len="med"/>
                      <a:tailEnd type="none" w="med" len="med"/>
                    </a:lnR>
                  </a:tcPr>
                </a:tc>
                <a:tc>
                  <a:txBody>
                    <a:bodyPr/>
                    <a:lstStyle/>
                    <a:p>
                      <a:r>
                        <a:rPr lang="en-US" sz="1950" dirty="0"/>
                        <a:t>0</a:t>
                      </a:r>
                    </a:p>
                  </a:txBody>
                  <a:tcPr>
                    <a:lnL w="57150" cap="flat" cmpd="sng" algn="ctr">
                      <a:solidFill>
                        <a:schemeClr val="tx1"/>
                      </a:solidFill>
                      <a:prstDash val="solid"/>
                      <a:round/>
                      <a:headEnd type="none" w="med" len="med"/>
                      <a:tailEnd type="none" w="med" len="med"/>
                    </a:lnL>
                  </a:tcPr>
                </a:tc>
                <a:tc>
                  <a:txBody>
                    <a:bodyPr/>
                    <a:lstStyle/>
                    <a:p>
                      <a:r>
                        <a:rPr lang="en-US" sz="1950" dirty="0"/>
                        <a:t>0</a:t>
                      </a:r>
                    </a:p>
                  </a:txBody>
                  <a:tcPr/>
                </a:tc>
                <a:tc>
                  <a:txBody>
                    <a:bodyPr/>
                    <a:lstStyle/>
                    <a:p>
                      <a:r>
                        <a:rPr lang="en-US" sz="1950" dirty="0"/>
                        <a:t>0</a:t>
                      </a:r>
                    </a:p>
                  </a:txBody>
                  <a:tcPr>
                    <a:lnR w="38100" cap="flat" cmpd="sng" algn="ctr">
                      <a:solidFill>
                        <a:schemeClr val="tx1"/>
                      </a:solidFill>
                      <a:prstDash val="solid"/>
                      <a:round/>
                      <a:headEnd type="none" w="med" len="med"/>
                      <a:tailEnd type="none" w="med" len="med"/>
                    </a:lnR>
                  </a:tcPr>
                </a:tc>
                <a:tc>
                  <a:txBody>
                    <a:bodyPr/>
                    <a:lstStyle/>
                    <a:p>
                      <a:r>
                        <a:rPr lang="en-US" sz="1950" dirty="0"/>
                        <a:t>0</a:t>
                      </a:r>
                    </a:p>
                  </a:txBody>
                  <a:tcPr>
                    <a:lnL w="38100" cap="flat" cmpd="sng" algn="ctr">
                      <a:solidFill>
                        <a:schemeClr val="tx1"/>
                      </a:solidFill>
                      <a:prstDash val="solid"/>
                      <a:round/>
                      <a:headEnd type="none" w="med" len="med"/>
                      <a:tailEnd type="none" w="med" len="med"/>
                    </a:lnL>
                  </a:tcPr>
                </a:tc>
                <a:tc>
                  <a:txBody>
                    <a:bodyPr/>
                    <a:lstStyle/>
                    <a:p>
                      <a:r>
                        <a:rPr lang="en-US" sz="1950" dirty="0"/>
                        <a:t>0</a:t>
                      </a:r>
                    </a:p>
                  </a:txBody>
                  <a:tcPr/>
                </a:tc>
                <a:tc>
                  <a:txBody>
                    <a:bodyPr/>
                    <a:lstStyle/>
                    <a:p>
                      <a:r>
                        <a:rPr lang="en-US" sz="1950" dirty="0"/>
                        <a:t>0</a:t>
                      </a:r>
                    </a:p>
                  </a:txBody>
                  <a:tcPr/>
                </a:tc>
                <a:extLst>
                  <a:ext uri="{0D108BD9-81ED-4DB2-BD59-A6C34878D82A}">
                    <a16:rowId xmlns:a16="http://schemas.microsoft.com/office/drawing/2014/main" val="3990313582"/>
                  </a:ext>
                </a:extLst>
              </a:tr>
              <a:tr h="370840">
                <a:tc>
                  <a:txBody>
                    <a:bodyPr/>
                    <a:lstStyle/>
                    <a:p>
                      <a:r>
                        <a:rPr lang="en-US" sz="1950" b="1" dirty="0"/>
                        <a:t>Mild AE</a:t>
                      </a:r>
                    </a:p>
                  </a:txBody>
                  <a:tcPr>
                    <a:lnR w="57150" cap="flat" cmpd="sng" algn="ctr">
                      <a:solidFill>
                        <a:schemeClr val="tx1"/>
                      </a:solidFill>
                      <a:prstDash val="solid"/>
                      <a:round/>
                      <a:headEnd type="none" w="med" len="med"/>
                      <a:tailEnd type="none" w="med" len="med"/>
                    </a:lnR>
                  </a:tcPr>
                </a:tc>
                <a:tc>
                  <a:txBody>
                    <a:bodyPr/>
                    <a:lstStyle/>
                    <a:p>
                      <a:r>
                        <a:rPr lang="en-US" sz="1950" dirty="0"/>
                        <a:t>19 (79.2%)</a:t>
                      </a:r>
                    </a:p>
                  </a:txBody>
                  <a:tcPr>
                    <a:lnL w="57150" cap="flat" cmpd="sng" algn="ctr">
                      <a:solidFill>
                        <a:schemeClr val="tx1"/>
                      </a:solidFill>
                      <a:prstDash val="solid"/>
                      <a:round/>
                      <a:headEnd type="none" w="med" len="med"/>
                      <a:tailEnd type="none" w="med" len="med"/>
                    </a:lnL>
                  </a:tcPr>
                </a:tc>
                <a:tc>
                  <a:txBody>
                    <a:bodyPr/>
                    <a:lstStyle/>
                    <a:p>
                      <a:r>
                        <a:rPr lang="en-US" sz="1950" dirty="0"/>
                        <a:t>19 (82.6%)</a:t>
                      </a:r>
                    </a:p>
                  </a:txBody>
                  <a:tcPr/>
                </a:tc>
                <a:tc>
                  <a:txBody>
                    <a:bodyPr/>
                    <a:lstStyle/>
                    <a:p>
                      <a:r>
                        <a:rPr lang="en-US" sz="1950" dirty="0"/>
                        <a:t>22 (91.7%)</a:t>
                      </a:r>
                    </a:p>
                  </a:txBody>
                  <a:tcPr>
                    <a:lnR w="38100" cap="flat" cmpd="sng" algn="ctr">
                      <a:solidFill>
                        <a:schemeClr val="tx1"/>
                      </a:solidFill>
                      <a:prstDash val="solid"/>
                      <a:round/>
                      <a:headEnd type="none" w="med" len="med"/>
                      <a:tailEnd type="none" w="med" len="med"/>
                    </a:lnR>
                  </a:tcPr>
                </a:tc>
                <a:tc>
                  <a:txBody>
                    <a:bodyPr/>
                    <a:lstStyle/>
                    <a:p>
                      <a:r>
                        <a:rPr lang="en-US" sz="1950" dirty="0"/>
                        <a:t>16 (66.7%)</a:t>
                      </a:r>
                    </a:p>
                  </a:txBody>
                  <a:tcPr>
                    <a:lnL w="38100" cap="flat" cmpd="sng" algn="ctr">
                      <a:solidFill>
                        <a:schemeClr val="tx1"/>
                      </a:solidFill>
                      <a:prstDash val="solid"/>
                      <a:round/>
                      <a:headEnd type="none" w="med" len="med"/>
                      <a:tailEnd type="none" w="med" len="med"/>
                    </a:lnL>
                  </a:tcPr>
                </a:tc>
                <a:tc>
                  <a:txBody>
                    <a:bodyPr/>
                    <a:lstStyle/>
                    <a:p>
                      <a:r>
                        <a:rPr lang="en-US" sz="1950" dirty="0"/>
                        <a:t>11 (52.4%)</a:t>
                      </a:r>
                    </a:p>
                  </a:txBody>
                  <a:tcPr/>
                </a:tc>
                <a:tc>
                  <a:txBody>
                    <a:bodyPr/>
                    <a:lstStyle/>
                    <a:p>
                      <a:r>
                        <a:rPr lang="en-US" sz="1950" dirty="0"/>
                        <a:t>18 (75.0%)</a:t>
                      </a:r>
                    </a:p>
                  </a:txBody>
                  <a:tcPr/>
                </a:tc>
                <a:extLst>
                  <a:ext uri="{0D108BD9-81ED-4DB2-BD59-A6C34878D82A}">
                    <a16:rowId xmlns:a16="http://schemas.microsoft.com/office/drawing/2014/main" val="2476509557"/>
                  </a:ext>
                </a:extLst>
              </a:tr>
              <a:tr h="370840">
                <a:tc>
                  <a:txBody>
                    <a:bodyPr/>
                    <a:lstStyle/>
                    <a:p>
                      <a:r>
                        <a:rPr lang="en-US" sz="1950" b="1" dirty="0"/>
                        <a:t>Moderate AE</a:t>
                      </a:r>
                    </a:p>
                  </a:txBody>
                  <a:tcPr>
                    <a:lnR w="57150" cap="flat" cmpd="sng" algn="ctr">
                      <a:solidFill>
                        <a:schemeClr val="tx1"/>
                      </a:solidFill>
                      <a:prstDash val="solid"/>
                      <a:round/>
                      <a:headEnd type="none" w="med" len="med"/>
                      <a:tailEnd type="none" w="med" len="med"/>
                    </a:lnR>
                  </a:tcPr>
                </a:tc>
                <a:tc>
                  <a:txBody>
                    <a:bodyPr/>
                    <a:lstStyle/>
                    <a:p>
                      <a:r>
                        <a:rPr lang="en-US" sz="1950" dirty="0"/>
                        <a:t>4 (33.3%)</a:t>
                      </a:r>
                    </a:p>
                  </a:txBody>
                  <a:tcPr>
                    <a:lnL w="57150" cap="flat" cmpd="sng" algn="ctr">
                      <a:solidFill>
                        <a:schemeClr val="tx1"/>
                      </a:solidFill>
                      <a:prstDash val="solid"/>
                      <a:round/>
                      <a:headEnd type="none" w="med" len="med"/>
                      <a:tailEnd type="none" w="med" len="med"/>
                    </a:lnL>
                  </a:tcPr>
                </a:tc>
                <a:tc>
                  <a:txBody>
                    <a:bodyPr/>
                    <a:lstStyle/>
                    <a:p>
                      <a:r>
                        <a:rPr lang="en-US" sz="1950" dirty="0"/>
                        <a:t>5 (21.7%)</a:t>
                      </a:r>
                    </a:p>
                  </a:txBody>
                  <a:tcPr/>
                </a:tc>
                <a:tc>
                  <a:txBody>
                    <a:bodyPr/>
                    <a:lstStyle/>
                    <a:p>
                      <a:r>
                        <a:rPr lang="en-US" sz="1950" dirty="0"/>
                        <a:t>8 (33.3%)</a:t>
                      </a:r>
                    </a:p>
                  </a:txBody>
                  <a:tcPr>
                    <a:lnR w="38100" cap="flat" cmpd="sng" algn="ctr">
                      <a:solidFill>
                        <a:schemeClr val="tx1"/>
                      </a:solidFill>
                      <a:prstDash val="solid"/>
                      <a:round/>
                      <a:headEnd type="none" w="med" len="med"/>
                      <a:tailEnd type="none" w="med" len="med"/>
                    </a:lnR>
                  </a:tcPr>
                </a:tc>
                <a:tc>
                  <a:txBody>
                    <a:bodyPr/>
                    <a:lstStyle/>
                    <a:p>
                      <a:r>
                        <a:rPr lang="en-US" sz="1950" dirty="0"/>
                        <a:t>2 (8.3%)</a:t>
                      </a:r>
                    </a:p>
                  </a:txBody>
                  <a:tcPr>
                    <a:lnL w="38100" cap="flat" cmpd="sng" algn="ctr">
                      <a:solidFill>
                        <a:schemeClr val="tx1"/>
                      </a:solidFill>
                      <a:prstDash val="solid"/>
                      <a:round/>
                      <a:headEnd type="none" w="med" len="med"/>
                      <a:tailEnd type="none" w="med" len="med"/>
                    </a:lnL>
                  </a:tcPr>
                </a:tc>
                <a:tc>
                  <a:txBody>
                    <a:bodyPr/>
                    <a:lstStyle/>
                    <a:p>
                      <a:r>
                        <a:rPr lang="en-US" sz="1950" dirty="0"/>
                        <a:t>2 (9.5%)</a:t>
                      </a:r>
                    </a:p>
                  </a:txBody>
                  <a:tcPr/>
                </a:tc>
                <a:tc>
                  <a:txBody>
                    <a:bodyPr/>
                    <a:lstStyle/>
                    <a:p>
                      <a:r>
                        <a:rPr lang="en-US" sz="1950" dirty="0"/>
                        <a:t>4 (16.7%)</a:t>
                      </a:r>
                    </a:p>
                  </a:txBody>
                  <a:tcPr/>
                </a:tc>
                <a:extLst>
                  <a:ext uri="{0D108BD9-81ED-4DB2-BD59-A6C34878D82A}">
                    <a16:rowId xmlns:a16="http://schemas.microsoft.com/office/drawing/2014/main" val="120328955"/>
                  </a:ext>
                </a:extLst>
              </a:tr>
              <a:tr h="370840">
                <a:tc>
                  <a:txBody>
                    <a:bodyPr/>
                    <a:lstStyle/>
                    <a:p>
                      <a:r>
                        <a:rPr lang="en-US" sz="1950" b="1" dirty="0"/>
                        <a:t>Severe AE</a:t>
                      </a:r>
                    </a:p>
                  </a:txBody>
                  <a:tcPr>
                    <a:lnR w="57150" cap="flat" cmpd="sng" algn="ctr">
                      <a:solidFill>
                        <a:schemeClr val="tx1"/>
                      </a:solidFill>
                      <a:prstDash val="solid"/>
                      <a:round/>
                      <a:headEnd type="none" w="med" len="med"/>
                      <a:tailEnd type="none" w="med" len="med"/>
                    </a:lnR>
                  </a:tcPr>
                </a:tc>
                <a:tc>
                  <a:txBody>
                    <a:bodyPr/>
                    <a:lstStyle/>
                    <a:p>
                      <a:r>
                        <a:rPr lang="en-US" sz="1950" dirty="0"/>
                        <a:t>0</a:t>
                      </a:r>
                    </a:p>
                  </a:txBody>
                  <a:tcPr>
                    <a:lnL w="57150" cap="flat" cmpd="sng" algn="ctr">
                      <a:solidFill>
                        <a:schemeClr val="tx1"/>
                      </a:solidFill>
                      <a:prstDash val="solid"/>
                      <a:round/>
                      <a:headEnd type="none" w="med" len="med"/>
                      <a:tailEnd type="none" w="med" len="med"/>
                    </a:lnL>
                  </a:tcPr>
                </a:tc>
                <a:tc>
                  <a:txBody>
                    <a:bodyPr/>
                    <a:lstStyle/>
                    <a:p>
                      <a:r>
                        <a:rPr lang="en-US" sz="1950" dirty="0"/>
                        <a:t>2 (8.7%)</a:t>
                      </a:r>
                    </a:p>
                  </a:txBody>
                  <a:tcPr/>
                </a:tc>
                <a:tc>
                  <a:txBody>
                    <a:bodyPr/>
                    <a:lstStyle/>
                    <a:p>
                      <a:r>
                        <a:rPr lang="en-US" sz="1950" dirty="0"/>
                        <a:t>2 (8.3%)</a:t>
                      </a:r>
                    </a:p>
                  </a:txBody>
                  <a:tcPr>
                    <a:lnR w="38100" cap="flat" cmpd="sng" algn="ctr">
                      <a:solidFill>
                        <a:schemeClr val="tx1"/>
                      </a:solidFill>
                      <a:prstDash val="solid"/>
                      <a:round/>
                      <a:headEnd type="none" w="med" len="med"/>
                      <a:tailEnd type="none" w="med" len="med"/>
                    </a:lnR>
                  </a:tcPr>
                </a:tc>
                <a:tc>
                  <a:txBody>
                    <a:bodyPr/>
                    <a:lstStyle/>
                    <a:p>
                      <a:r>
                        <a:rPr lang="en-US" sz="1950" dirty="0"/>
                        <a:t>0 </a:t>
                      </a:r>
                    </a:p>
                  </a:txBody>
                  <a:tcPr>
                    <a:lnL w="38100" cap="flat" cmpd="sng" algn="ctr">
                      <a:solidFill>
                        <a:schemeClr val="tx1"/>
                      </a:solidFill>
                      <a:prstDash val="solid"/>
                      <a:round/>
                      <a:headEnd type="none" w="med" len="med"/>
                      <a:tailEnd type="none" w="med" len="med"/>
                    </a:lnL>
                  </a:tcPr>
                </a:tc>
                <a:tc>
                  <a:txBody>
                    <a:bodyPr/>
                    <a:lstStyle/>
                    <a:p>
                      <a:r>
                        <a:rPr lang="en-US" sz="1950" dirty="0"/>
                        <a:t>1 (4.8%)</a:t>
                      </a:r>
                    </a:p>
                  </a:txBody>
                  <a:tcPr/>
                </a:tc>
                <a:tc>
                  <a:txBody>
                    <a:bodyPr/>
                    <a:lstStyle/>
                    <a:p>
                      <a:r>
                        <a:rPr lang="en-US" sz="1950" dirty="0"/>
                        <a:t>1 (4.2%)</a:t>
                      </a:r>
                    </a:p>
                  </a:txBody>
                  <a:tcPr/>
                </a:tc>
                <a:extLst>
                  <a:ext uri="{0D108BD9-81ED-4DB2-BD59-A6C34878D82A}">
                    <a16:rowId xmlns:a16="http://schemas.microsoft.com/office/drawing/2014/main" val="1121126971"/>
                  </a:ext>
                </a:extLst>
              </a:tr>
              <a:tr h="370840">
                <a:tc>
                  <a:txBody>
                    <a:bodyPr/>
                    <a:lstStyle/>
                    <a:p>
                      <a:r>
                        <a:rPr lang="en-US" sz="1950" b="1" dirty="0"/>
                        <a:t>↓ Appetite</a:t>
                      </a:r>
                    </a:p>
                  </a:txBody>
                  <a:tcPr>
                    <a:lnR w="57150" cap="flat" cmpd="sng" algn="ctr">
                      <a:solidFill>
                        <a:schemeClr val="tx1"/>
                      </a:solidFill>
                      <a:prstDash val="solid"/>
                      <a:round/>
                      <a:headEnd type="none" w="med" len="med"/>
                      <a:tailEnd type="none" w="med" len="med"/>
                    </a:lnR>
                  </a:tcPr>
                </a:tc>
                <a:tc>
                  <a:txBody>
                    <a:bodyPr/>
                    <a:lstStyle/>
                    <a:p>
                      <a:r>
                        <a:rPr lang="en-US" sz="1950" dirty="0"/>
                        <a:t>15 (62.5%)</a:t>
                      </a:r>
                    </a:p>
                  </a:txBody>
                  <a:tcPr>
                    <a:lnL w="57150" cap="flat" cmpd="sng" algn="ctr">
                      <a:solidFill>
                        <a:schemeClr val="tx1"/>
                      </a:solidFill>
                      <a:prstDash val="solid"/>
                      <a:round/>
                      <a:headEnd type="none" w="med" len="med"/>
                      <a:tailEnd type="none" w="med" len="med"/>
                    </a:lnL>
                  </a:tcPr>
                </a:tc>
                <a:tc>
                  <a:txBody>
                    <a:bodyPr/>
                    <a:lstStyle/>
                    <a:p>
                      <a:r>
                        <a:rPr lang="en-US" sz="1950" dirty="0"/>
                        <a:t>16 (69.6%)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dirty="0"/>
                        <a:t>18 (75.0%)</a:t>
                      </a:r>
                    </a:p>
                  </a:txBody>
                  <a:tcPr>
                    <a:lnR w="38100" cap="flat" cmpd="sng" algn="ctr">
                      <a:solidFill>
                        <a:schemeClr val="tx1"/>
                      </a:solidFill>
                      <a:prstDash val="solid"/>
                      <a:round/>
                      <a:headEnd type="none" w="med" len="med"/>
                      <a:tailEnd type="none" w="med" len="med"/>
                    </a:lnR>
                  </a:tcPr>
                </a:tc>
                <a:tc>
                  <a:txBody>
                    <a:bodyPr/>
                    <a:lstStyle/>
                    <a:p>
                      <a:r>
                        <a:rPr lang="en-US" sz="1950" dirty="0"/>
                        <a:t>9 (37.5%)</a:t>
                      </a:r>
                    </a:p>
                  </a:txBody>
                  <a:tcPr>
                    <a:lnL w="38100" cap="flat" cmpd="sng" algn="ctr">
                      <a:solidFill>
                        <a:schemeClr val="tx1"/>
                      </a:solidFill>
                      <a:prstDash val="solid"/>
                      <a:round/>
                      <a:headEnd type="none" w="med" len="med"/>
                      <a:tailEnd type="none" w="med" len="med"/>
                    </a:lnL>
                  </a:tcPr>
                </a:tc>
                <a:tc>
                  <a:txBody>
                    <a:bodyPr/>
                    <a:lstStyle/>
                    <a:p>
                      <a:r>
                        <a:rPr lang="en-US" sz="1950" dirty="0"/>
                        <a:t>5 (23.8%)</a:t>
                      </a:r>
                    </a:p>
                  </a:txBody>
                  <a:tcPr/>
                </a:tc>
                <a:tc>
                  <a:txBody>
                    <a:bodyPr/>
                    <a:lstStyle/>
                    <a:p>
                      <a:r>
                        <a:rPr lang="en-US" sz="1950" dirty="0"/>
                        <a:t>10 (41.7%)</a:t>
                      </a:r>
                    </a:p>
                  </a:txBody>
                  <a:tcPr/>
                </a:tc>
                <a:extLst>
                  <a:ext uri="{0D108BD9-81ED-4DB2-BD59-A6C34878D82A}">
                    <a16:rowId xmlns:a16="http://schemas.microsoft.com/office/drawing/2014/main" val="1478207123"/>
                  </a:ext>
                </a:extLst>
              </a:tr>
              <a:tr h="370840">
                <a:tc>
                  <a:txBody>
                    <a:bodyPr/>
                    <a:lstStyle/>
                    <a:p>
                      <a:r>
                        <a:rPr lang="en-US" sz="1950" b="1" dirty="0"/>
                        <a:t>Nausea</a:t>
                      </a:r>
                    </a:p>
                  </a:txBody>
                  <a:tcPr>
                    <a:lnR w="57150" cap="flat" cmpd="sng" algn="ctr">
                      <a:solidFill>
                        <a:schemeClr val="tx1"/>
                      </a:solidFill>
                      <a:prstDash val="solid"/>
                      <a:round/>
                      <a:headEnd type="none" w="med" len="med"/>
                      <a:tailEnd type="none" w="med" len="med"/>
                    </a:lnR>
                  </a:tcPr>
                </a:tc>
                <a:tc>
                  <a:txBody>
                    <a:bodyPr/>
                    <a:lstStyle/>
                    <a:p>
                      <a:r>
                        <a:rPr lang="en-US" sz="1950" dirty="0"/>
                        <a:t>11 (45.8%)</a:t>
                      </a:r>
                    </a:p>
                  </a:txBody>
                  <a:tcPr>
                    <a:lnL w="57150" cap="flat" cmpd="sng" algn="ctr">
                      <a:solidFill>
                        <a:schemeClr val="tx1"/>
                      </a:solidFill>
                      <a:prstDash val="solid"/>
                      <a:round/>
                      <a:headEnd type="none" w="med" len="med"/>
                      <a:tailEnd type="none" w="med" len="med"/>
                    </a:lnL>
                  </a:tcPr>
                </a:tc>
                <a:tc>
                  <a:txBody>
                    <a:bodyPr/>
                    <a:lstStyle/>
                    <a:p>
                      <a:r>
                        <a:rPr lang="en-US" sz="1950" dirty="0"/>
                        <a:t>11 (47.8%)</a:t>
                      </a:r>
                    </a:p>
                  </a:txBody>
                  <a:tcPr/>
                </a:tc>
                <a:tc>
                  <a:txBody>
                    <a:bodyPr/>
                    <a:lstStyle/>
                    <a:p>
                      <a:r>
                        <a:rPr lang="en-US" sz="1950" dirty="0"/>
                        <a:t>17 (70.8%)</a:t>
                      </a:r>
                    </a:p>
                  </a:txBody>
                  <a:tcPr>
                    <a:lnR w="38100" cap="flat" cmpd="sng" algn="ctr">
                      <a:solidFill>
                        <a:schemeClr val="tx1"/>
                      </a:solidFill>
                      <a:prstDash val="solid"/>
                      <a:round/>
                      <a:headEnd type="none" w="med" len="med"/>
                      <a:tailEnd type="none" w="med" len="med"/>
                    </a:lnR>
                  </a:tcPr>
                </a:tc>
                <a:tc>
                  <a:txBody>
                    <a:bodyPr/>
                    <a:lstStyle/>
                    <a:p>
                      <a:r>
                        <a:rPr lang="en-US" sz="1950" dirty="0"/>
                        <a:t>3 (12.5%)</a:t>
                      </a:r>
                    </a:p>
                  </a:txBody>
                  <a:tcPr>
                    <a:lnL w="38100" cap="flat" cmpd="sng" algn="ctr">
                      <a:solidFill>
                        <a:schemeClr val="tx1"/>
                      </a:solidFill>
                      <a:prstDash val="solid"/>
                      <a:round/>
                      <a:headEnd type="none" w="med" len="med"/>
                      <a:tailEnd type="none" w="med" len="med"/>
                    </a:lnL>
                  </a:tcPr>
                </a:tc>
                <a:tc>
                  <a:txBody>
                    <a:bodyPr/>
                    <a:lstStyle/>
                    <a:p>
                      <a:r>
                        <a:rPr lang="en-US" sz="1950" dirty="0"/>
                        <a:t>2 (9.5%)</a:t>
                      </a:r>
                    </a:p>
                  </a:txBody>
                  <a:tcPr/>
                </a:tc>
                <a:tc>
                  <a:txBody>
                    <a:bodyPr/>
                    <a:lstStyle/>
                    <a:p>
                      <a:r>
                        <a:rPr lang="en-US" sz="1950" dirty="0"/>
                        <a:t>4 (16.7%)</a:t>
                      </a:r>
                    </a:p>
                  </a:txBody>
                  <a:tcPr/>
                </a:tc>
                <a:extLst>
                  <a:ext uri="{0D108BD9-81ED-4DB2-BD59-A6C34878D82A}">
                    <a16:rowId xmlns:a16="http://schemas.microsoft.com/office/drawing/2014/main" val="45325287"/>
                  </a:ext>
                </a:extLst>
              </a:tr>
              <a:tr h="370840">
                <a:tc>
                  <a:txBody>
                    <a:bodyPr/>
                    <a:lstStyle/>
                    <a:p>
                      <a:r>
                        <a:rPr lang="en-US" sz="1950" b="1" dirty="0"/>
                        <a:t>Constipation</a:t>
                      </a:r>
                    </a:p>
                  </a:txBody>
                  <a:tcPr>
                    <a:lnR w="57150" cap="flat" cmpd="sng" algn="ctr">
                      <a:solidFill>
                        <a:schemeClr val="tx1"/>
                      </a:solidFill>
                      <a:prstDash val="solid"/>
                      <a:round/>
                      <a:headEnd type="none" w="med" len="med"/>
                      <a:tailEnd type="none" w="med" len="med"/>
                    </a:lnR>
                  </a:tcPr>
                </a:tc>
                <a:tc>
                  <a:txBody>
                    <a:bodyPr/>
                    <a:lstStyle/>
                    <a:p>
                      <a:r>
                        <a:rPr lang="en-US" sz="1950" dirty="0"/>
                        <a:t>8 (33.3%)</a:t>
                      </a:r>
                    </a:p>
                  </a:txBody>
                  <a:tcPr>
                    <a:lnL w="57150" cap="flat" cmpd="sng" algn="ctr">
                      <a:solidFill>
                        <a:schemeClr val="tx1"/>
                      </a:solidFill>
                      <a:prstDash val="solid"/>
                      <a:round/>
                      <a:headEnd type="none" w="med" len="med"/>
                      <a:tailEnd type="none" w="med" len="med"/>
                    </a:lnL>
                  </a:tcPr>
                </a:tc>
                <a:tc>
                  <a:txBody>
                    <a:bodyPr/>
                    <a:lstStyle/>
                    <a:p>
                      <a:r>
                        <a:rPr lang="en-US" sz="1950" dirty="0"/>
                        <a:t>9 (39.1%)</a:t>
                      </a:r>
                    </a:p>
                  </a:txBody>
                  <a:tcPr/>
                </a:tc>
                <a:tc>
                  <a:txBody>
                    <a:bodyPr/>
                    <a:lstStyle/>
                    <a:p>
                      <a:r>
                        <a:rPr lang="en-US" sz="1950" dirty="0"/>
                        <a:t>12 (50.0%)</a:t>
                      </a:r>
                    </a:p>
                  </a:txBody>
                  <a:tcPr>
                    <a:lnR w="38100" cap="flat" cmpd="sng" algn="ctr">
                      <a:solidFill>
                        <a:schemeClr val="tx1"/>
                      </a:solidFill>
                      <a:prstDash val="solid"/>
                      <a:round/>
                      <a:headEnd type="none" w="med" len="med"/>
                      <a:tailEnd type="none" w="med" len="med"/>
                    </a:lnR>
                  </a:tcPr>
                </a:tc>
                <a:tc>
                  <a:txBody>
                    <a:bodyPr/>
                    <a:lstStyle/>
                    <a:p>
                      <a:r>
                        <a:rPr lang="en-US" sz="1950" dirty="0"/>
                        <a:t>1 (4.2%)</a:t>
                      </a:r>
                    </a:p>
                  </a:txBody>
                  <a:tcPr>
                    <a:lnL w="38100" cap="flat" cmpd="sng" algn="ctr">
                      <a:solidFill>
                        <a:schemeClr val="tx1"/>
                      </a:solidFill>
                      <a:prstDash val="solid"/>
                      <a:round/>
                      <a:headEnd type="none" w="med" len="med"/>
                      <a:tailEnd type="none" w="med" len="med"/>
                    </a:lnL>
                  </a:tcPr>
                </a:tc>
                <a:tc>
                  <a:txBody>
                    <a:bodyPr/>
                    <a:lstStyle/>
                    <a:p>
                      <a:r>
                        <a:rPr lang="en-US" sz="1950" dirty="0"/>
                        <a:t>1 (4.8%)</a:t>
                      </a:r>
                    </a:p>
                  </a:txBody>
                  <a:tcPr/>
                </a:tc>
                <a:tc>
                  <a:txBody>
                    <a:bodyPr/>
                    <a:lstStyle/>
                    <a:p>
                      <a:r>
                        <a:rPr lang="en-US" sz="1950" dirty="0"/>
                        <a:t>2 (8.3%)</a:t>
                      </a:r>
                    </a:p>
                  </a:txBody>
                  <a:tcPr/>
                </a:tc>
                <a:extLst>
                  <a:ext uri="{0D108BD9-81ED-4DB2-BD59-A6C34878D82A}">
                    <a16:rowId xmlns:a16="http://schemas.microsoft.com/office/drawing/2014/main" val="3430412940"/>
                  </a:ext>
                </a:extLst>
              </a:tr>
              <a:tr h="370840">
                <a:tc>
                  <a:txBody>
                    <a:bodyPr/>
                    <a:lstStyle/>
                    <a:p>
                      <a:r>
                        <a:rPr lang="en-US" sz="1950" b="1" dirty="0"/>
                        <a:t>Diarrhea</a:t>
                      </a:r>
                    </a:p>
                  </a:txBody>
                  <a:tcPr>
                    <a:lnR w="57150" cap="flat" cmpd="sng" algn="ctr">
                      <a:solidFill>
                        <a:schemeClr val="tx1"/>
                      </a:solidFill>
                      <a:prstDash val="solid"/>
                      <a:round/>
                      <a:headEnd type="none" w="med" len="med"/>
                      <a:tailEnd type="none" w="med" len="med"/>
                    </a:lnR>
                  </a:tcPr>
                </a:tc>
                <a:tc>
                  <a:txBody>
                    <a:bodyPr/>
                    <a:lstStyle/>
                    <a:p>
                      <a:r>
                        <a:rPr lang="en-US" sz="1950" dirty="0"/>
                        <a:t>4 (16.7%)</a:t>
                      </a:r>
                    </a:p>
                  </a:txBody>
                  <a:tcPr>
                    <a:lnL w="57150" cap="flat" cmpd="sng" algn="ctr">
                      <a:solidFill>
                        <a:schemeClr val="tx1"/>
                      </a:solidFill>
                      <a:prstDash val="solid"/>
                      <a:round/>
                      <a:headEnd type="none" w="med" len="med"/>
                      <a:tailEnd type="none" w="med" len="med"/>
                    </a:lnL>
                  </a:tcPr>
                </a:tc>
                <a:tc>
                  <a:txBody>
                    <a:bodyPr/>
                    <a:lstStyle/>
                    <a:p>
                      <a:r>
                        <a:rPr lang="en-US" sz="1950" dirty="0"/>
                        <a:t>7 (30.4%)</a:t>
                      </a:r>
                    </a:p>
                  </a:txBody>
                  <a:tcPr/>
                </a:tc>
                <a:tc>
                  <a:txBody>
                    <a:bodyPr/>
                    <a:lstStyle/>
                    <a:p>
                      <a:r>
                        <a:rPr lang="en-US" sz="1950" dirty="0"/>
                        <a:t>10 (41.7%)</a:t>
                      </a:r>
                    </a:p>
                  </a:txBody>
                  <a:tcPr>
                    <a:lnR w="38100" cap="flat" cmpd="sng" algn="ctr">
                      <a:solidFill>
                        <a:schemeClr val="tx1"/>
                      </a:solidFill>
                      <a:prstDash val="solid"/>
                      <a:round/>
                      <a:headEnd type="none" w="med" len="med"/>
                      <a:tailEnd type="none" w="med" len="med"/>
                    </a:lnR>
                  </a:tcPr>
                </a:tc>
                <a:tc>
                  <a:txBody>
                    <a:bodyPr/>
                    <a:lstStyle/>
                    <a:p>
                      <a:r>
                        <a:rPr lang="en-US" sz="1950" dirty="0"/>
                        <a:t>7 (29.2%)</a:t>
                      </a:r>
                    </a:p>
                  </a:txBody>
                  <a:tcPr>
                    <a:lnL w="38100" cap="flat" cmpd="sng" algn="ctr">
                      <a:solidFill>
                        <a:schemeClr val="tx1"/>
                      </a:solidFill>
                      <a:prstDash val="solid"/>
                      <a:round/>
                      <a:headEnd type="none" w="med" len="med"/>
                      <a:tailEnd type="none" w="med" len="med"/>
                    </a:lnL>
                  </a:tcPr>
                </a:tc>
                <a:tc>
                  <a:txBody>
                    <a:bodyPr/>
                    <a:lstStyle/>
                    <a:p>
                      <a:r>
                        <a:rPr lang="en-US" sz="1950" dirty="0"/>
                        <a:t>5 (23.8%)</a:t>
                      </a:r>
                    </a:p>
                  </a:txBody>
                  <a:tcPr/>
                </a:tc>
                <a:tc>
                  <a:txBody>
                    <a:bodyPr/>
                    <a:lstStyle/>
                    <a:p>
                      <a:r>
                        <a:rPr lang="en-US" sz="1950" dirty="0"/>
                        <a:t>9 (37.5%)</a:t>
                      </a:r>
                    </a:p>
                  </a:txBody>
                  <a:tcPr/>
                </a:tc>
                <a:extLst>
                  <a:ext uri="{0D108BD9-81ED-4DB2-BD59-A6C34878D82A}">
                    <a16:rowId xmlns:a16="http://schemas.microsoft.com/office/drawing/2014/main" val="2606021243"/>
                  </a:ext>
                </a:extLst>
              </a:tr>
            </a:tbl>
          </a:graphicData>
        </a:graphic>
      </p:graphicFrame>
      <p:sp>
        <p:nvSpPr>
          <p:cNvPr id="5" name="Text Placeholder 3">
            <a:extLst>
              <a:ext uri="{FF2B5EF4-FFF2-40B4-BE49-F238E27FC236}">
                <a16:creationId xmlns:a16="http://schemas.microsoft.com/office/drawing/2014/main" id="{BA8247B6-87AA-1614-8E6D-96F551EE295D}"/>
              </a:ext>
            </a:extLst>
          </p:cNvPr>
          <p:cNvSpPr txBox="1">
            <a:spLocks/>
          </p:cNvSpPr>
          <p:nvPr/>
        </p:nvSpPr>
        <p:spPr>
          <a:xfrm>
            <a:off x="4648206" y="6517544"/>
            <a:ext cx="7239000" cy="284671"/>
          </a:xfr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Hendershot, C. </a:t>
            </a:r>
            <a:r>
              <a:rPr lang="en-US" i="1" dirty="0"/>
              <a:t>et al.</a:t>
            </a:r>
            <a:r>
              <a:rPr lang="en-US" dirty="0"/>
              <a:t> (2025) </a:t>
            </a:r>
            <a:r>
              <a:rPr lang="en-US" i="1" dirty="0"/>
              <a:t>JAMA Psychiatry</a:t>
            </a:r>
            <a:endParaRPr lang="en-US" dirty="0"/>
          </a:p>
        </p:txBody>
      </p:sp>
      <p:sp>
        <p:nvSpPr>
          <p:cNvPr id="6" name="Rectangle 5">
            <a:extLst>
              <a:ext uri="{FF2B5EF4-FFF2-40B4-BE49-F238E27FC236}">
                <a16:creationId xmlns:a16="http://schemas.microsoft.com/office/drawing/2014/main" id="{D30E1615-012C-27FB-B899-26949F1DBC9A}"/>
              </a:ext>
            </a:extLst>
          </p:cNvPr>
          <p:cNvSpPr/>
          <p:nvPr/>
        </p:nvSpPr>
        <p:spPr>
          <a:xfrm>
            <a:off x="5334000" y="2895600"/>
            <a:ext cx="1647222" cy="45720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9FB464E-450F-48EB-B0E5-FF51B79C78B2}"/>
              </a:ext>
            </a:extLst>
          </p:cNvPr>
          <p:cNvSpPr/>
          <p:nvPr/>
        </p:nvSpPr>
        <p:spPr>
          <a:xfrm>
            <a:off x="10261061" y="2895600"/>
            <a:ext cx="1647222" cy="45720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CFE48C8-5A2B-6D0C-E33B-9A5EB8D55782}"/>
              </a:ext>
            </a:extLst>
          </p:cNvPr>
          <p:cNvSpPr/>
          <p:nvPr/>
        </p:nvSpPr>
        <p:spPr>
          <a:xfrm>
            <a:off x="5334000" y="3276600"/>
            <a:ext cx="1647222" cy="457200"/>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4665A1E-DB4F-CB9F-F1FC-68823E50E006}"/>
              </a:ext>
            </a:extLst>
          </p:cNvPr>
          <p:cNvSpPr/>
          <p:nvPr/>
        </p:nvSpPr>
        <p:spPr>
          <a:xfrm>
            <a:off x="10261061" y="3276600"/>
            <a:ext cx="1647222" cy="457200"/>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20FD120-E920-21C6-2124-1E559DB0B317}"/>
              </a:ext>
            </a:extLst>
          </p:cNvPr>
          <p:cNvSpPr/>
          <p:nvPr/>
        </p:nvSpPr>
        <p:spPr>
          <a:xfrm>
            <a:off x="304794" y="4876800"/>
            <a:ext cx="1752606" cy="155448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6589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xit" presetSubtype="0" fill="hold" grpId="1" nodeType="withEffect">
                                  <p:stCondLst>
                                    <p:cond delay="0"/>
                                  </p:stCondLst>
                                  <p:childTnLst>
                                    <p:set>
                                      <p:cBhvr>
                                        <p:cTn id="14" dur="1" fill="hold">
                                          <p:stCondLst>
                                            <p:cond delay="0"/>
                                          </p:stCondLst>
                                        </p:cTn>
                                        <p:tgtEl>
                                          <p:spTgt spid="6"/>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3"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39E72-C829-E008-649B-6459DD18D0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77AC1E-6305-A126-BCD4-9B99E5E86BF3}"/>
              </a:ext>
            </a:extLst>
          </p:cNvPr>
          <p:cNvSpPr>
            <a:spLocks noGrp="1"/>
          </p:cNvSpPr>
          <p:nvPr>
            <p:ph type="title"/>
          </p:nvPr>
        </p:nvSpPr>
        <p:spPr>
          <a:xfrm>
            <a:off x="228600" y="157444"/>
            <a:ext cx="11734799" cy="946858"/>
          </a:xfrm>
        </p:spPr>
        <p:txBody>
          <a:bodyPr>
            <a:normAutofit fontScale="90000"/>
          </a:bodyPr>
          <a:lstStyle/>
          <a:p>
            <a:r>
              <a:rPr lang="en-US" dirty="0"/>
              <a:t>Second Published RCT of Semaglutide in AUD</a:t>
            </a:r>
          </a:p>
        </p:txBody>
      </p:sp>
      <p:sp>
        <p:nvSpPr>
          <p:cNvPr id="4" name="TextBox 3">
            <a:extLst>
              <a:ext uri="{FF2B5EF4-FFF2-40B4-BE49-F238E27FC236}">
                <a16:creationId xmlns:a16="http://schemas.microsoft.com/office/drawing/2014/main" id="{6EE1A7CF-31D1-6D7C-5684-E4AA2FE6FCAC}"/>
              </a:ext>
            </a:extLst>
          </p:cNvPr>
          <p:cNvSpPr txBox="1"/>
          <p:nvPr/>
        </p:nvSpPr>
        <p:spPr>
          <a:xfrm>
            <a:off x="378672" y="1318108"/>
            <a:ext cx="4267200" cy="1015663"/>
          </a:xfrm>
          <a:prstGeom prst="rect">
            <a:avLst/>
          </a:prstGeom>
          <a:solidFill>
            <a:srgbClr val="06204C"/>
          </a:solidFill>
          <a:ln w="28575">
            <a:solidFill>
              <a:srgbClr val="E4A259"/>
            </a:solidFill>
          </a:ln>
        </p:spPr>
        <p:txBody>
          <a:bodyPr wrap="square" rtlCol="0">
            <a:spAutoFit/>
          </a:bodyPr>
          <a:lstStyle/>
          <a:p>
            <a:pPr algn="ctr"/>
            <a:r>
              <a:rPr lang="en-US" sz="2000" dirty="0"/>
              <a:t>108 treatment-seeking AUD patients, 26 weeks, tested high-dose semaglutide vs. placebo</a:t>
            </a:r>
          </a:p>
        </p:txBody>
      </p:sp>
      <p:sp>
        <p:nvSpPr>
          <p:cNvPr id="11" name="TextBox 10">
            <a:extLst>
              <a:ext uri="{FF2B5EF4-FFF2-40B4-BE49-F238E27FC236}">
                <a16:creationId xmlns:a16="http://schemas.microsoft.com/office/drawing/2014/main" id="{34271B3A-E27E-D020-ED21-30CE9EA3A457}"/>
              </a:ext>
            </a:extLst>
          </p:cNvPr>
          <p:cNvSpPr txBox="1"/>
          <p:nvPr/>
        </p:nvSpPr>
        <p:spPr>
          <a:xfrm>
            <a:off x="392628" y="3859307"/>
            <a:ext cx="4267201" cy="1138773"/>
          </a:xfrm>
          <a:prstGeom prst="rect">
            <a:avLst/>
          </a:prstGeom>
          <a:solidFill>
            <a:srgbClr val="06204C"/>
          </a:solidFill>
          <a:ln w="28575">
            <a:solidFill>
              <a:srgbClr val="80CCE4"/>
            </a:solidFill>
          </a:ln>
        </p:spPr>
        <p:txBody>
          <a:bodyPr wrap="square" rtlCol="0">
            <a:spAutoFit/>
          </a:bodyPr>
          <a:lstStyle/>
          <a:p>
            <a:r>
              <a:rPr lang="en-US" sz="2000" dirty="0"/>
              <a:t>Some secondary outcomes:</a:t>
            </a:r>
          </a:p>
          <a:p>
            <a:pPr marL="285750" indent="-285750">
              <a:buFont typeface="Arial" panose="020B0604020202020204" pitchFamily="34" charset="0"/>
              <a:buChar char="•"/>
            </a:pPr>
            <a:r>
              <a:rPr lang="en-US" sz="1600" dirty="0"/>
              <a:t>Mean alcohol grams in last 30 days</a:t>
            </a:r>
          </a:p>
          <a:p>
            <a:pPr marL="285750" indent="-285750">
              <a:buFont typeface="Arial" panose="020B0604020202020204" pitchFamily="34" charset="0"/>
              <a:buChar char="•"/>
            </a:pPr>
            <a:r>
              <a:rPr lang="en-US" sz="1600" dirty="0"/>
              <a:t>2-level ↓ in WHO risk drinking (NNT=4.3)</a:t>
            </a:r>
          </a:p>
          <a:p>
            <a:pPr marL="285750" indent="-285750">
              <a:buFont typeface="Arial" panose="020B0604020202020204" pitchFamily="34" charset="0"/>
              <a:buChar char="•"/>
            </a:pPr>
            <a:r>
              <a:rPr lang="en-US" sz="1600" dirty="0"/>
              <a:t># drinks per drinking day….and more</a:t>
            </a:r>
          </a:p>
        </p:txBody>
      </p:sp>
      <p:sp>
        <p:nvSpPr>
          <p:cNvPr id="3" name="TextBox 2">
            <a:extLst>
              <a:ext uri="{FF2B5EF4-FFF2-40B4-BE49-F238E27FC236}">
                <a16:creationId xmlns:a16="http://schemas.microsoft.com/office/drawing/2014/main" id="{7269CD1C-0422-8D93-BDBA-F9CF26C7883C}"/>
              </a:ext>
            </a:extLst>
          </p:cNvPr>
          <p:cNvSpPr txBox="1"/>
          <p:nvPr/>
        </p:nvSpPr>
        <p:spPr>
          <a:xfrm>
            <a:off x="392628" y="2604097"/>
            <a:ext cx="4267201" cy="984885"/>
          </a:xfrm>
          <a:prstGeom prst="rect">
            <a:avLst/>
          </a:prstGeom>
          <a:solidFill>
            <a:srgbClr val="06204C"/>
          </a:solidFill>
          <a:ln w="28575">
            <a:solidFill>
              <a:srgbClr val="E4A259"/>
            </a:solidFill>
          </a:ln>
        </p:spPr>
        <p:txBody>
          <a:bodyPr wrap="square" rtlCol="0">
            <a:spAutoFit/>
          </a:bodyPr>
          <a:lstStyle/>
          <a:p>
            <a:pPr algn="ctr"/>
            <a:r>
              <a:rPr lang="en-US" sz="2000" dirty="0"/>
              <a:t>Primary outcome: change in heavy drinking days per 30-day TLFB</a:t>
            </a:r>
          </a:p>
          <a:p>
            <a:pPr algn="ctr"/>
            <a:r>
              <a:rPr lang="en-US" dirty="0"/>
              <a:t>(-41.1% semaglutide vs. -26.4% placebo)</a:t>
            </a:r>
          </a:p>
        </p:txBody>
      </p:sp>
      <p:pic>
        <p:nvPicPr>
          <p:cNvPr id="1030" name="Picture 6">
            <a:extLst>
              <a:ext uri="{FF2B5EF4-FFF2-40B4-BE49-F238E27FC236}">
                <a16:creationId xmlns:a16="http://schemas.microsoft.com/office/drawing/2014/main" id="{3662F592-77CA-2945-C9C3-544744BA0252}"/>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8762696" y="1889662"/>
            <a:ext cx="3048303" cy="4734021"/>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19">
            <a:extLst>
              <a:ext uri="{FF2B5EF4-FFF2-40B4-BE49-F238E27FC236}">
                <a16:creationId xmlns:a16="http://schemas.microsoft.com/office/drawing/2014/main" id="{E65DFAFF-3F39-B3CC-6E0B-0AC6A251C727}"/>
              </a:ext>
            </a:extLst>
          </p:cNvPr>
          <p:cNvGrpSpPr/>
          <p:nvPr/>
        </p:nvGrpSpPr>
        <p:grpSpPr>
          <a:xfrm>
            <a:off x="304799" y="5268406"/>
            <a:ext cx="4419600" cy="1355277"/>
            <a:chOff x="228600" y="5281203"/>
            <a:chExt cx="4419600" cy="1355277"/>
          </a:xfrm>
        </p:grpSpPr>
        <p:pic>
          <p:nvPicPr>
            <p:cNvPr id="15" name="Picture 14">
              <a:extLst>
                <a:ext uri="{FF2B5EF4-FFF2-40B4-BE49-F238E27FC236}">
                  <a16:creationId xmlns:a16="http://schemas.microsoft.com/office/drawing/2014/main" id="{F008C689-5C81-4655-8AA5-A3822C9F5D6F}"/>
                </a:ext>
              </a:extLst>
            </p:cNvPr>
            <p:cNvPicPr>
              <a:picLocks noChangeAspect="1"/>
            </p:cNvPicPr>
            <p:nvPr/>
          </p:nvPicPr>
          <p:blipFill>
            <a:blip r:embed="rId4"/>
            <a:stretch>
              <a:fillRect/>
            </a:stretch>
          </p:blipFill>
          <p:spPr>
            <a:xfrm>
              <a:off x="228600" y="6426901"/>
              <a:ext cx="1019317" cy="209579"/>
            </a:xfrm>
            <a:prstGeom prst="rect">
              <a:avLst/>
            </a:prstGeom>
          </p:spPr>
        </p:pic>
        <p:grpSp>
          <p:nvGrpSpPr>
            <p:cNvPr id="19" name="Group 18">
              <a:extLst>
                <a:ext uri="{FF2B5EF4-FFF2-40B4-BE49-F238E27FC236}">
                  <a16:creationId xmlns:a16="http://schemas.microsoft.com/office/drawing/2014/main" id="{0779A30D-957E-C03B-630D-F472F2B9CADD}"/>
                </a:ext>
              </a:extLst>
            </p:cNvPr>
            <p:cNvGrpSpPr/>
            <p:nvPr/>
          </p:nvGrpSpPr>
          <p:grpSpPr>
            <a:xfrm>
              <a:off x="228600" y="5281203"/>
              <a:ext cx="4419600" cy="1355277"/>
              <a:chOff x="228600" y="5281203"/>
              <a:chExt cx="4419600" cy="1355277"/>
            </a:xfrm>
          </p:grpSpPr>
          <p:pic>
            <p:nvPicPr>
              <p:cNvPr id="9" name="Picture 8">
                <a:extLst>
                  <a:ext uri="{FF2B5EF4-FFF2-40B4-BE49-F238E27FC236}">
                    <a16:creationId xmlns:a16="http://schemas.microsoft.com/office/drawing/2014/main" id="{FFA3BA86-1BE1-22C3-1B92-B83FE67A93BB}"/>
                  </a:ext>
                </a:extLst>
              </p:cNvPr>
              <p:cNvPicPr>
                <a:picLocks noChangeAspect="1"/>
              </p:cNvPicPr>
              <p:nvPr/>
            </p:nvPicPr>
            <p:blipFill>
              <a:blip r:embed="rId5"/>
              <a:srcRect r="3333"/>
              <a:stretch>
                <a:fillRect/>
              </a:stretch>
            </p:blipFill>
            <p:spPr>
              <a:xfrm>
                <a:off x="228600" y="5281203"/>
                <a:ext cx="4419600" cy="1192695"/>
              </a:xfrm>
              <a:prstGeom prst="rect">
                <a:avLst/>
              </a:prstGeom>
            </p:spPr>
          </p:pic>
          <p:sp>
            <p:nvSpPr>
              <p:cNvPr id="16" name="Rectangle 15">
                <a:extLst>
                  <a:ext uri="{FF2B5EF4-FFF2-40B4-BE49-F238E27FC236}">
                    <a16:creationId xmlns:a16="http://schemas.microsoft.com/office/drawing/2014/main" id="{172552CD-7A14-9656-A90F-EC8A4F6E9AEE}"/>
                  </a:ext>
                </a:extLst>
              </p:cNvPr>
              <p:cNvSpPr/>
              <p:nvPr/>
            </p:nvSpPr>
            <p:spPr>
              <a:xfrm>
                <a:off x="1247917" y="6473898"/>
                <a:ext cx="3400283" cy="16258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u="sng" dirty="0"/>
              </a:p>
            </p:txBody>
          </p:sp>
        </p:grpSp>
      </p:grpSp>
      <p:grpSp>
        <p:nvGrpSpPr>
          <p:cNvPr id="33" name="Group 32">
            <a:extLst>
              <a:ext uri="{FF2B5EF4-FFF2-40B4-BE49-F238E27FC236}">
                <a16:creationId xmlns:a16="http://schemas.microsoft.com/office/drawing/2014/main" id="{F6A8E96F-EA91-B714-8DA6-6A5407042033}"/>
              </a:ext>
            </a:extLst>
          </p:cNvPr>
          <p:cNvGrpSpPr/>
          <p:nvPr/>
        </p:nvGrpSpPr>
        <p:grpSpPr>
          <a:xfrm>
            <a:off x="5037409" y="1295400"/>
            <a:ext cx="3333750" cy="2396141"/>
            <a:chOff x="5037409" y="1295400"/>
            <a:chExt cx="3333750" cy="2396141"/>
          </a:xfrm>
        </p:grpSpPr>
        <p:pic>
          <p:nvPicPr>
            <p:cNvPr id="7" name="Picture 2">
              <a:extLst>
                <a:ext uri="{FF2B5EF4-FFF2-40B4-BE49-F238E27FC236}">
                  <a16:creationId xmlns:a16="http://schemas.microsoft.com/office/drawing/2014/main" id="{B586D916-7528-F734-1370-AF959B68F0F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52416"/>
            <a:stretch>
              <a:fillRect/>
            </a:stretch>
          </p:blipFill>
          <p:spPr bwMode="auto">
            <a:xfrm>
              <a:off x="5037409" y="1295400"/>
              <a:ext cx="3333750" cy="2396141"/>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07131CE0-FCC9-96BD-A53B-4DAA3F6FE6DA}"/>
                </a:ext>
              </a:extLst>
            </p:cNvPr>
            <p:cNvSpPr txBox="1"/>
            <p:nvPr/>
          </p:nvSpPr>
          <p:spPr>
            <a:xfrm>
              <a:off x="6477000" y="1424075"/>
              <a:ext cx="1752600" cy="338554"/>
            </a:xfrm>
            <a:prstGeom prst="rect">
              <a:avLst/>
            </a:prstGeom>
            <a:noFill/>
            <a:ln w="28575">
              <a:solidFill>
                <a:srgbClr val="000000"/>
              </a:solidFill>
            </a:ln>
          </p:spPr>
          <p:txBody>
            <a:bodyPr wrap="square" rtlCol="0">
              <a:spAutoFit/>
            </a:bodyPr>
            <a:lstStyle/>
            <a:p>
              <a:r>
                <a:rPr lang="en-US" sz="1600" dirty="0">
                  <a:solidFill>
                    <a:srgbClr val="000000"/>
                  </a:solidFill>
                </a:rPr>
                <a:t>Primary outcome</a:t>
              </a:r>
            </a:p>
          </p:txBody>
        </p:sp>
      </p:grpSp>
      <p:grpSp>
        <p:nvGrpSpPr>
          <p:cNvPr id="34" name="Group 33">
            <a:extLst>
              <a:ext uri="{FF2B5EF4-FFF2-40B4-BE49-F238E27FC236}">
                <a16:creationId xmlns:a16="http://schemas.microsoft.com/office/drawing/2014/main" id="{DB425FC8-74FF-93B2-87D5-22AB8C4A15AA}"/>
              </a:ext>
            </a:extLst>
          </p:cNvPr>
          <p:cNvGrpSpPr/>
          <p:nvPr/>
        </p:nvGrpSpPr>
        <p:grpSpPr>
          <a:xfrm>
            <a:off x="5037409" y="3967155"/>
            <a:ext cx="3333750" cy="2656528"/>
            <a:chOff x="5037409" y="3967155"/>
            <a:chExt cx="3333750" cy="2656528"/>
          </a:xfrm>
        </p:grpSpPr>
        <p:pic>
          <p:nvPicPr>
            <p:cNvPr id="6" name="Picture 2">
              <a:extLst>
                <a:ext uri="{FF2B5EF4-FFF2-40B4-BE49-F238E27FC236}">
                  <a16:creationId xmlns:a16="http://schemas.microsoft.com/office/drawing/2014/main" id="{A41823D7-2D2E-86B0-102B-3563D6FA521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47741"/>
            <a:stretch>
              <a:fillRect/>
            </a:stretch>
          </p:blipFill>
          <p:spPr bwMode="auto">
            <a:xfrm>
              <a:off x="5037409" y="3967155"/>
              <a:ext cx="3333750" cy="265652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36DDAF9F-C71D-09A4-903A-B7FA9E4758DB}"/>
                </a:ext>
              </a:extLst>
            </p:cNvPr>
            <p:cNvSpPr txBox="1"/>
            <p:nvPr/>
          </p:nvSpPr>
          <p:spPr>
            <a:xfrm>
              <a:off x="7047872" y="4664778"/>
              <a:ext cx="1178942" cy="523220"/>
            </a:xfrm>
            <a:prstGeom prst="rect">
              <a:avLst/>
            </a:prstGeom>
            <a:noFill/>
            <a:ln w="28575">
              <a:solidFill>
                <a:srgbClr val="4BB6D0"/>
              </a:solidFill>
            </a:ln>
          </p:spPr>
          <p:txBody>
            <a:bodyPr wrap="square" rtlCol="0">
              <a:spAutoFit/>
            </a:bodyPr>
            <a:lstStyle/>
            <a:p>
              <a:r>
                <a:rPr lang="en-US" sz="1400" dirty="0">
                  <a:solidFill>
                    <a:srgbClr val="000000"/>
                  </a:solidFill>
                </a:rPr>
                <a:t>-2.1 drinks/</a:t>
              </a:r>
            </a:p>
            <a:p>
              <a:r>
                <a:rPr lang="en-US" sz="1400" dirty="0">
                  <a:solidFill>
                    <a:srgbClr val="000000"/>
                  </a:solidFill>
                </a:rPr>
                <a:t>drinking day</a:t>
              </a:r>
            </a:p>
          </p:txBody>
        </p:sp>
        <p:cxnSp>
          <p:nvCxnSpPr>
            <p:cNvPr id="12" name="Straight Arrow Connector 11">
              <a:extLst>
                <a:ext uri="{FF2B5EF4-FFF2-40B4-BE49-F238E27FC236}">
                  <a16:creationId xmlns:a16="http://schemas.microsoft.com/office/drawing/2014/main" id="{D9B13EF6-99B0-7A2C-526D-7662290BB0EA}"/>
                </a:ext>
              </a:extLst>
            </p:cNvPr>
            <p:cNvCxnSpPr>
              <a:cxnSpLocks/>
            </p:cNvCxnSpPr>
            <p:nvPr/>
          </p:nvCxnSpPr>
          <p:spPr>
            <a:xfrm flipH="1">
              <a:off x="6587087" y="4894236"/>
              <a:ext cx="454414" cy="215018"/>
            </a:xfrm>
            <a:prstGeom prst="straightConnector1">
              <a:avLst/>
            </a:prstGeom>
            <a:ln w="19050">
              <a:solidFill>
                <a:srgbClr val="4BB6D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A4EE680-0248-CBFD-5CB0-F3C71CCA3BBE}"/>
                </a:ext>
              </a:extLst>
            </p:cNvPr>
            <p:cNvSpPr txBox="1"/>
            <p:nvPr/>
          </p:nvSpPr>
          <p:spPr>
            <a:xfrm>
              <a:off x="5715000" y="5864753"/>
              <a:ext cx="2362200" cy="307777"/>
            </a:xfrm>
            <a:prstGeom prst="rect">
              <a:avLst/>
            </a:prstGeom>
            <a:noFill/>
            <a:ln w="28575">
              <a:solidFill>
                <a:srgbClr val="B9315A"/>
              </a:solidFill>
            </a:ln>
          </p:spPr>
          <p:txBody>
            <a:bodyPr wrap="square" rtlCol="0">
              <a:spAutoFit/>
            </a:bodyPr>
            <a:lstStyle/>
            <a:p>
              <a:r>
                <a:rPr lang="en-US" sz="1400" dirty="0">
                  <a:solidFill>
                    <a:srgbClr val="000000"/>
                  </a:solidFill>
                </a:rPr>
                <a:t>-3.5 drinks/drinking day</a:t>
              </a:r>
            </a:p>
          </p:txBody>
        </p:sp>
        <p:cxnSp>
          <p:nvCxnSpPr>
            <p:cNvPr id="17" name="Straight Arrow Connector 16">
              <a:extLst>
                <a:ext uri="{FF2B5EF4-FFF2-40B4-BE49-F238E27FC236}">
                  <a16:creationId xmlns:a16="http://schemas.microsoft.com/office/drawing/2014/main" id="{E06F4DAC-9E9B-E65A-A03D-827D69EBB577}"/>
                </a:ext>
              </a:extLst>
            </p:cNvPr>
            <p:cNvCxnSpPr>
              <a:cxnSpLocks/>
            </p:cNvCxnSpPr>
            <p:nvPr/>
          </p:nvCxnSpPr>
          <p:spPr>
            <a:xfrm flipV="1">
              <a:off x="5791200" y="5181600"/>
              <a:ext cx="152400" cy="683153"/>
            </a:xfrm>
            <a:prstGeom prst="straightConnector1">
              <a:avLst/>
            </a:prstGeom>
            <a:ln w="19050">
              <a:solidFill>
                <a:srgbClr val="B9315A"/>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954C30B-BA0D-2BA6-6A2D-D4DDE73FDAE0}"/>
                </a:ext>
              </a:extLst>
            </p:cNvPr>
            <p:cNvSpPr txBox="1"/>
            <p:nvPr/>
          </p:nvSpPr>
          <p:spPr>
            <a:xfrm>
              <a:off x="6188564" y="4078398"/>
              <a:ext cx="2038250" cy="338554"/>
            </a:xfrm>
            <a:prstGeom prst="rect">
              <a:avLst/>
            </a:prstGeom>
            <a:noFill/>
            <a:ln w="28575">
              <a:solidFill>
                <a:srgbClr val="000000"/>
              </a:solidFill>
            </a:ln>
          </p:spPr>
          <p:txBody>
            <a:bodyPr wrap="square" rtlCol="0">
              <a:spAutoFit/>
            </a:bodyPr>
            <a:lstStyle/>
            <a:p>
              <a:r>
                <a:rPr lang="en-US" sz="1600" dirty="0">
                  <a:solidFill>
                    <a:srgbClr val="000000"/>
                  </a:solidFill>
                </a:rPr>
                <a:t>Secondary outcome</a:t>
              </a:r>
            </a:p>
          </p:txBody>
        </p:sp>
      </p:grpSp>
      <p:sp>
        <p:nvSpPr>
          <p:cNvPr id="28" name="TextBox 27">
            <a:extLst>
              <a:ext uri="{FF2B5EF4-FFF2-40B4-BE49-F238E27FC236}">
                <a16:creationId xmlns:a16="http://schemas.microsoft.com/office/drawing/2014/main" id="{DC42DB5D-3952-F8B9-F363-22086647BBA9}"/>
              </a:ext>
            </a:extLst>
          </p:cNvPr>
          <p:cNvSpPr txBox="1"/>
          <p:nvPr/>
        </p:nvSpPr>
        <p:spPr>
          <a:xfrm>
            <a:off x="8762695" y="1781940"/>
            <a:ext cx="3048303" cy="215444"/>
          </a:xfrm>
          <a:prstGeom prst="rect">
            <a:avLst/>
          </a:prstGeom>
          <a:solidFill>
            <a:schemeClr val="tx1"/>
          </a:solidFill>
          <a:ln w="28575">
            <a:noFill/>
          </a:ln>
        </p:spPr>
        <p:txBody>
          <a:bodyPr wrap="square" rtlCol="0">
            <a:spAutoFit/>
          </a:bodyPr>
          <a:lstStyle/>
          <a:p>
            <a:endParaRPr lang="en-US" sz="800" b="1" dirty="0">
              <a:solidFill>
                <a:srgbClr val="000000"/>
              </a:solidFill>
            </a:endParaRPr>
          </a:p>
        </p:txBody>
      </p:sp>
      <p:sp>
        <p:nvSpPr>
          <p:cNvPr id="29" name="TextBox 28">
            <a:extLst>
              <a:ext uri="{FF2B5EF4-FFF2-40B4-BE49-F238E27FC236}">
                <a16:creationId xmlns:a16="http://schemas.microsoft.com/office/drawing/2014/main" id="{FD1787A3-E8DF-179D-8BAF-BB63086EC3B3}"/>
              </a:ext>
            </a:extLst>
          </p:cNvPr>
          <p:cNvSpPr txBox="1"/>
          <p:nvPr/>
        </p:nvSpPr>
        <p:spPr>
          <a:xfrm>
            <a:off x="8762696" y="1289233"/>
            <a:ext cx="3048303" cy="523220"/>
          </a:xfrm>
          <a:prstGeom prst="rect">
            <a:avLst/>
          </a:prstGeom>
          <a:solidFill>
            <a:schemeClr val="tx1"/>
          </a:solidFill>
          <a:ln w="28575">
            <a:noFill/>
          </a:ln>
        </p:spPr>
        <p:txBody>
          <a:bodyPr wrap="square" rtlCol="0">
            <a:spAutoFit/>
          </a:bodyPr>
          <a:lstStyle/>
          <a:p>
            <a:pPr algn="ctr"/>
            <a:r>
              <a:rPr lang="en-US" sz="1400" dirty="0">
                <a:solidFill>
                  <a:srgbClr val="000000"/>
                </a:solidFill>
              </a:rPr>
              <a:t>Post-hoc subgroup analysis: </a:t>
            </a:r>
            <a:r>
              <a:rPr lang="el-GR" sz="1400" dirty="0">
                <a:solidFill>
                  <a:srgbClr val="000000"/>
                </a:solidFill>
              </a:rPr>
              <a:t>Δ</a:t>
            </a:r>
            <a:r>
              <a:rPr lang="en-US" sz="1400" dirty="0">
                <a:solidFill>
                  <a:srgbClr val="000000"/>
                </a:solidFill>
              </a:rPr>
              <a:t> heavy drinking days (%) vs. weight loss</a:t>
            </a:r>
          </a:p>
        </p:txBody>
      </p:sp>
      <p:sp>
        <p:nvSpPr>
          <p:cNvPr id="30" name="TextBox 29">
            <a:extLst>
              <a:ext uri="{FF2B5EF4-FFF2-40B4-BE49-F238E27FC236}">
                <a16:creationId xmlns:a16="http://schemas.microsoft.com/office/drawing/2014/main" id="{946C6128-B969-C307-D702-CD7B0A761EFD}"/>
              </a:ext>
            </a:extLst>
          </p:cNvPr>
          <p:cNvSpPr txBox="1"/>
          <p:nvPr/>
        </p:nvSpPr>
        <p:spPr>
          <a:xfrm>
            <a:off x="9144000" y="2002619"/>
            <a:ext cx="1328859" cy="215444"/>
          </a:xfrm>
          <a:prstGeom prst="rect">
            <a:avLst/>
          </a:prstGeom>
          <a:solidFill>
            <a:schemeClr val="tx1"/>
          </a:solidFill>
          <a:ln w="28575">
            <a:noFill/>
          </a:ln>
        </p:spPr>
        <p:txBody>
          <a:bodyPr wrap="square" rtlCol="0">
            <a:spAutoFit/>
          </a:bodyPr>
          <a:lstStyle/>
          <a:p>
            <a:r>
              <a:rPr lang="en-US" sz="800" b="1" dirty="0">
                <a:solidFill>
                  <a:srgbClr val="000000"/>
                </a:solidFill>
              </a:rPr>
              <a:t>A. Semaglutide group</a:t>
            </a:r>
          </a:p>
        </p:txBody>
      </p:sp>
      <p:sp>
        <p:nvSpPr>
          <p:cNvPr id="32" name="TextBox 31">
            <a:extLst>
              <a:ext uri="{FF2B5EF4-FFF2-40B4-BE49-F238E27FC236}">
                <a16:creationId xmlns:a16="http://schemas.microsoft.com/office/drawing/2014/main" id="{B3F8A984-20DC-F115-0911-B76EAAAE5C72}"/>
              </a:ext>
            </a:extLst>
          </p:cNvPr>
          <p:cNvSpPr txBox="1"/>
          <p:nvPr/>
        </p:nvSpPr>
        <p:spPr>
          <a:xfrm>
            <a:off x="8911175" y="4139953"/>
            <a:ext cx="457505" cy="215444"/>
          </a:xfrm>
          <a:prstGeom prst="rect">
            <a:avLst/>
          </a:prstGeom>
          <a:solidFill>
            <a:schemeClr val="tx1"/>
          </a:solidFill>
          <a:ln w="28575">
            <a:noFill/>
          </a:ln>
        </p:spPr>
        <p:txBody>
          <a:bodyPr wrap="square" rtlCol="0">
            <a:spAutoFit/>
          </a:bodyPr>
          <a:lstStyle/>
          <a:p>
            <a:endParaRPr lang="en-US" sz="800" b="1" dirty="0">
              <a:solidFill>
                <a:srgbClr val="000000"/>
              </a:solidFill>
            </a:endParaRPr>
          </a:p>
        </p:txBody>
      </p:sp>
      <p:sp>
        <p:nvSpPr>
          <p:cNvPr id="31" name="TextBox 30">
            <a:extLst>
              <a:ext uri="{FF2B5EF4-FFF2-40B4-BE49-F238E27FC236}">
                <a16:creationId xmlns:a16="http://schemas.microsoft.com/office/drawing/2014/main" id="{4242BE29-D33E-B0A5-182A-03A00BFF982B}"/>
              </a:ext>
            </a:extLst>
          </p:cNvPr>
          <p:cNvSpPr txBox="1"/>
          <p:nvPr/>
        </p:nvSpPr>
        <p:spPr>
          <a:xfrm>
            <a:off x="9139927" y="4193043"/>
            <a:ext cx="1756672" cy="215444"/>
          </a:xfrm>
          <a:prstGeom prst="rect">
            <a:avLst/>
          </a:prstGeom>
          <a:solidFill>
            <a:schemeClr val="tx1"/>
          </a:solidFill>
          <a:ln w="28575">
            <a:noFill/>
          </a:ln>
        </p:spPr>
        <p:txBody>
          <a:bodyPr wrap="square" rtlCol="0">
            <a:spAutoFit/>
          </a:bodyPr>
          <a:lstStyle/>
          <a:p>
            <a:r>
              <a:rPr lang="en-US" sz="800" b="1" dirty="0">
                <a:solidFill>
                  <a:srgbClr val="000000"/>
                </a:solidFill>
              </a:rPr>
              <a:t>B. Placebo group</a:t>
            </a:r>
          </a:p>
        </p:txBody>
      </p:sp>
    </p:spTree>
    <p:extLst>
      <p:ext uri="{BB962C8B-B14F-4D97-AF65-F5344CB8AC3E}">
        <p14:creationId xmlns:p14="http://schemas.microsoft.com/office/powerpoint/2010/main" val="3594699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3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3" grpId="0" animBg="1"/>
      <p:bldP spid="28" grpId="0" animBg="1"/>
      <p:bldP spid="29" grpId="0" animBg="1"/>
      <p:bldP spid="30" grpId="0" animBg="1"/>
      <p:bldP spid="32" grpId="0" animBg="1"/>
      <p:bldP spid="3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29A7E-ADBB-6A0C-1799-3621C91223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254A22-DDB1-A26D-C67C-F0C5FDB49C04}"/>
              </a:ext>
            </a:extLst>
          </p:cNvPr>
          <p:cNvSpPr>
            <a:spLocks noGrp="1"/>
          </p:cNvSpPr>
          <p:nvPr>
            <p:ph type="title"/>
          </p:nvPr>
        </p:nvSpPr>
        <p:spPr>
          <a:xfrm>
            <a:off x="303173" y="218162"/>
            <a:ext cx="10972800" cy="1371600"/>
          </a:xfrm>
        </p:spPr>
        <p:txBody>
          <a:bodyPr>
            <a:normAutofit/>
          </a:bodyPr>
          <a:lstStyle/>
          <a:p>
            <a:pPr algn="l"/>
            <a:r>
              <a:rPr lang="en-US" sz="4000" dirty="0"/>
              <a:t>Reported Adverse Events (AEs) in SEMALCO Trial of GLP-1RAs in AUD Patients</a:t>
            </a:r>
          </a:p>
        </p:txBody>
      </p:sp>
      <p:graphicFrame>
        <p:nvGraphicFramePr>
          <p:cNvPr id="4" name="Content Placeholder 3">
            <a:extLst>
              <a:ext uri="{FF2B5EF4-FFF2-40B4-BE49-F238E27FC236}">
                <a16:creationId xmlns:a16="http://schemas.microsoft.com/office/drawing/2014/main" id="{4EBCB587-0659-CEFE-5C63-916C27714F78}"/>
              </a:ext>
            </a:extLst>
          </p:cNvPr>
          <p:cNvGraphicFramePr>
            <a:graphicFrameLocks noGrp="1"/>
          </p:cNvGraphicFramePr>
          <p:nvPr>
            <p:ph idx="1"/>
          </p:nvPr>
        </p:nvGraphicFramePr>
        <p:xfrm>
          <a:off x="304799" y="1752600"/>
          <a:ext cx="11603482" cy="4678680"/>
        </p:xfrm>
        <a:graphic>
          <a:graphicData uri="http://schemas.openxmlformats.org/drawingml/2006/table">
            <a:tbl>
              <a:tblPr firstRow="1" bandRow="1">
                <a:tableStyleId>{5C22544A-7EE6-4342-B048-85BDC9FD1C3A}</a:tableStyleId>
              </a:tblPr>
              <a:tblGrid>
                <a:gridCol w="3657601">
                  <a:extLst>
                    <a:ext uri="{9D8B030D-6E8A-4147-A177-3AD203B41FA5}">
                      <a16:colId xmlns:a16="http://schemas.microsoft.com/office/drawing/2014/main" val="49810801"/>
                    </a:ext>
                  </a:extLst>
                </a:gridCol>
                <a:gridCol w="4165958">
                  <a:extLst>
                    <a:ext uri="{9D8B030D-6E8A-4147-A177-3AD203B41FA5}">
                      <a16:colId xmlns:a16="http://schemas.microsoft.com/office/drawing/2014/main" val="420124332"/>
                    </a:ext>
                  </a:extLst>
                </a:gridCol>
                <a:gridCol w="3779923">
                  <a:extLst>
                    <a:ext uri="{9D8B030D-6E8A-4147-A177-3AD203B41FA5}">
                      <a16:colId xmlns:a16="http://schemas.microsoft.com/office/drawing/2014/main" val="3803987734"/>
                    </a:ext>
                  </a:extLst>
                </a:gridCol>
              </a:tblGrid>
              <a:tr h="396240">
                <a:tc>
                  <a:txBody>
                    <a:bodyPr/>
                    <a:lstStyle/>
                    <a:p>
                      <a:endParaRPr lang="en-US" sz="2000" b="1" dirty="0"/>
                    </a:p>
                  </a:txBody>
                  <a:tcPr>
                    <a:lnR w="57150" cap="flat" cmpd="sng" algn="ctr">
                      <a:solidFill>
                        <a:schemeClr val="tx1"/>
                      </a:solidFill>
                      <a:prstDash val="solid"/>
                      <a:round/>
                      <a:headEnd type="none" w="med" len="med"/>
                      <a:tailEnd type="none" w="med" len="med"/>
                    </a:lnR>
                  </a:tcPr>
                </a:tc>
                <a:tc>
                  <a:txBody>
                    <a:bodyPr/>
                    <a:lstStyle/>
                    <a:p>
                      <a:pPr algn="ctr"/>
                      <a:r>
                        <a:rPr lang="en-US" sz="2000" dirty="0"/>
                        <a:t>Semaglutide (N=54)</a:t>
                      </a:r>
                    </a:p>
                  </a:txBody>
                  <a:tcPr>
                    <a:lnL w="571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a:txBody>
                    <a:bodyPr/>
                    <a:lstStyle/>
                    <a:p>
                      <a:pPr algn="ctr"/>
                      <a:r>
                        <a:rPr lang="en-US" sz="2000" dirty="0"/>
                        <a:t>Placebo (N=54)</a:t>
                      </a:r>
                    </a:p>
                  </a:txBody>
                  <a:tcPr>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273738981"/>
                  </a:ext>
                </a:extLst>
              </a:tr>
              <a:tr h="370840">
                <a:tc>
                  <a:txBody>
                    <a:bodyPr/>
                    <a:lstStyle/>
                    <a:p>
                      <a:endParaRPr lang="en-US" sz="2000" b="1" dirty="0"/>
                    </a:p>
                  </a:txBody>
                  <a:tcPr>
                    <a:lnR w="57150" cap="flat" cmpd="sng" algn="ctr">
                      <a:solidFill>
                        <a:schemeClr val="tx1"/>
                      </a:solidFill>
                      <a:prstDash val="solid"/>
                      <a:round/>
                      <a:headEnd type="none" w="med" len="med"/>
                      <a:tailEnd type="none" w="med" len="med"/>
                    </a:lnR>
                  </a:tcPr>
                </a:tc>
                <a:tc>
                  <a:txBody>
                    <a:bodyPr/>
                    <a:lstStyle/>
                    <a:p>
                      <a:pPr algn="ctr"/>
                      <a:r>
                        <a:rPr lang="en-US" sz="2000" b="1" dirty="0"/>
                        <a:t>0.25 mg-2.4 mg</a:t>
                      </a:r>
                    </a:p>
                  </a:txBody>
                  <a:tcPr>
                    <a:lnL w="57150" cap="flat" cmpd="sng" algn="ctr">
                      <a:solidFill>
                        <a:schemeClr val="tx1"/>
                      </a:solidFill>
                      <a:prstDash val="solid"/>
                      <a:round/>
                      <a:headEnd type="none" w="med" len="med"/>
                      <a:tailEnd type="none" w="med" len="med"/>
                    </a:lnL>
                  </a:tcPr>
                </a:tc>
                <a:tc>
                  <a:txBody>
                    <a:bodyPr/>
                    <a:lstStyle/>
                    <a:p>
                      <a:pPr algn="ctr"/>
                      <a:r>
                        <a:rPr lang="en-US" sz="2000" b="1" dirty="0"/>
                        <a:t>0 mg</a:t>
                      </a:r>
                    </a:p>
                  </a:txBody>
                  <a:tcPr/>
                </a:tc>
                <a:extLst>
                  <a:ext uri="{0D108BD9-81ED-4DB2-BD59-A6C34878D82A}">
                    <a16:rowId xmlns:a16="http://schemas.microsoft.com/office/drawing/2014/main" val="1562672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b="1" dirty="0"/>
                        <a:t>Serious AEs</a:t>
                      </a:r>
                    </a:p>
                  </a:txBody>
                  <a:tcPr>
                    <a:lnR w="5715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dirty="0"/>
                        <a:t>1 (1.8%: hospitalization w/ </a:t>
                      </a:r>
                      <a:r>
                        <a:rPr lang="en-US" sz="1950" dirty="0" err="1"/>
                        <a:t>abd</a:t>
                      </a:r>
                      <a:r>
                        <a:rPr lang="en-US" sz="1950" dirty="0"/>
                        <a:t> pain)</a:t>
                      </a:r>
                    </a:p>
                  </a:txBody>
                  <a:tcPr>
                    <a:lnL w="57150" cap="flat" cmpd="sng" algn="ctr">
                      <a:solidFill>
                        <a:schemeClr val="tx1"/>
                      </a:solidFill>
                      <a:prstDash val="solid"/>
                      <a:round/>
                      <a:headEnd type="none" w="med" len="med"/>
                      <a:tailEnd type="none" w="med" len="med"/>
                    </a:lnL>
                  </a:tcPr>
                </a:tc>
                <a:tc>
                  <a:txBody>
                    <a:bodyPr/>
                    <a:lstStyle/>
                    <a:p>
                      <a:r>
                        <a:rPr lang="en-US" sz="1950" dirty="0"/>
                        <a:t>3 (5.6%)</a:t>
                      </a:r>
                    </a:p>
                  </a:txBody>
                  <a:tcPr/>
                </a:tc>
                <a:extLst>
                  <a:ext uri="{0D108BD9-81ED-4DB2-BD59-A6C34878D82A}">
                    <a16:rowId xmlns:a16="http://schemas.microsoft.com/office/drawing/2014/main" val="32467408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b="1" dirty="0"/>
                        <a:t>Nausea</a:t>
                      </a:r>
                    </a:p>
                  </a:txBody>
                  <a:tcPr>
                    <a:lnR w="57150" cap="flat" cmpd="sng" algn="ctr">
                      <a:solidFill>
                        <a:schemeClr val="tx1"/>
                      </a:solidFill>
                      <a:prstDash val="solid"/>
                      <a:round/>
                      <a:headEnd type="none" w="med" len="med"/>
                      <a:tailEnd type="none" w="med" len="med"/>
                    </a:lnR>
                  </a:tcPr>
                </a:tc>
                <a:tc>
                  <a:txBody>
                    <a:bodyPr/>
                    <a:lstStyle/>
                    <a:p>
                      <a:r>
                        <a:rPr lang="en-US" sz="1950" dirty="0"/>
                        <a:t>31 (57.4%)</a:t>
                      </a:r>
                    </a:p>
                  </a:txBody>
                  <a:tcPr>
                    <a:lnL w="57150" cap="flat" cmpd="sng" algn="ctr">
                      <a:solidFill>
                        <a:schemeClr val="tx1"/>
                      </a:solidFill>
                      <a:prstDash val="solid"/>
                      <a:round/>
                      <a:headEnd type="none" w="med" len="med"/>
                      <a:tailEnd type="none" w="med" len="med"/>
                    </a:lnL>
                  </a:tcPr>
                </a:tc>
                <a:tc>
                  <a:txBody>
                    <a:bodyPr/>
                    <a:lstStyle/>
                    <a:p>
                      <a:r>
                        <a:rPr lang="en-US" sz="1950" dirty="0"/>
                        <a:t>4 (7.4%)</a:t>
                      </a:r>
                    </a:p>
                  </a:txBody>
                  <a:tcPr/>
                </a:tc>
                <a:extLst>
                  <a:ext uri="{0D108BD9-81ED-4DB2-BD59-A6C34878D82A}">
                    <a16:rowId xmlns:a16="http://schemas.microsoft.com/office/drawing/2014/main" val="55544728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b="1" dirty="0"/>
                        <a:t>↓ Appetite</a:t>
                      </a:r>
                    </a:p>
                  </a:txBody>
                  <a:tcPr>
                    <a:lnR w="5715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dirty="0"/>
                        <a:t>19 (35.2%)</a:t>
                      </a:r>
                    </a:p>
                  </a:txBody>
                  <a:tcPr>
                    <a:lnL w="5715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dirty="0"/>
                        <a:t>8 (14.8%)</a:t>
                      </a:r>
                    </a:p>
                  </a:txBody>
                  <a:tcPr/>
                </a:tc>
                <a:extLst>
                  <a:ext uri="{0D108BD9-81ED-4DB2-BD59-A6C34878D82A}">
                    <a16:rowId xmlns:a16="http://schemas.microsoft.com/office/drawing/2014/main" val="399031358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b="1" dirty="0"/>
                        <a:t>Constipation</a:t>
                      </a:r>
                    </a:p>
                  </a:txBody>
                  <a:tcPr>
                    <a:lnR w="5715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dirty="0"/>
                        <a:t>19 (35.2%)</a:t>
                      </a:r>
                    </a:p>
                  </a:txBody>
                  <a:tcPr>
                    <a:lnL w="5715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dirty="0"/>
                        <a:t>9 (16.7%)</a:t>
                      </a:r>
                    </a:p>
                  </a:txBody>
                  <a:tcPr/>
                </a:tc>
                <a:extLst>
                  <a:ext uri="{0D108BD9-81ED-4DB2-BD59-A6C34878D82A}">
                    <a16:rowId xmlns:a16="http://schemas.microsoft.com/office/drawing/2014/main" val="247650955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b="1" dirty="0"/>
                        <a:t>Fatigue</a:t>
                      </a:r>
                    </a:p>
                  </a:txBody>
                  <a:tcPr>
                    <a:lnR w="57150" cap="flat" cmpd="sng" algn="ctr">
                      <a:solidFill>
                        <a:schemeClr val="tx1"/>
                      </a:solidFill>
                      <a:prstDash val="solid"/>
                      <a:round/>
                      <a:headEnd type="none" w="med" len="med"/>
                      <a:tailEnd type="none" w="med" len="med"/>
                    </a:lnR>
                  </a:tcPr>
                </a:tc>
                <a:tc>
                  <a:txBody>
                    <a:bodyPr/>
                    <a:lstStyle/>
                    <a:p>
                      <a:r>
                        <a:rPr lang="en-US" sz="1950" dirty="0"/>
                        <a:t>17 (31.5%)</a:t>
                      </a:r>
                    </a:p>
                  </a:txBody>
                  <a:tcPr>
                    <a:lnL w="5715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dirty="0"/>
                        <a:t>10 (18.5%)</a:t>
                      </a:r>
                    </a:p>
                  </a:txBody>
                  <a:tcPr/>
                </a:tc>
                <a:extLst>
                  <a:ext uri="{0D108BD9-81ED-4DB2-BD59-A6C34878D82A}">
                    <a16:rowId xmlns:a16="http://schemas.microsoft.com/office/drawing/2014/main" val="12032895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t>Elevated LFTs</a:t>
                      </a:r>
                    </a:p>
                  </a:txBody>
                  <a:tcPr>
                    <a:lnR w="5715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dirty="0"/>
                        <a:t>15 (27.8%)</a:t>
                      </a:r>
                    </a:p>
                  </a:txBody>
                  <a:tcPr>
                    <a:lnL w="5715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dirty="0"/>
                        <a:t>21 (38.9%)</a:t>
                      </a:r>
                    </a:p>
                  </a:txBody>
                  <a:tcPr/>
                </a:tc>
                <a:extLst>
                  <a:ext uri="{0D108BD9-81ED-4DB2-BD59-A6C34878D82A}">
                    <a16:rowId xmlns:a16="http://schemas.microsoft.com/office/drawing/2014/main" val="112112697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b="1" dirty="0"/>
                        <a:t>Diarrhea</a:t>
                      </a:r>
                    </a:p>
                  </a:txBody>
                  <a:tcPr>
                    <a:lnR w="5715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dirty="0"/>
                        <a:t>15 (27.8%)</a:t>
                      </a:r>
                    </a:p>
                  </a:txBody>
                  <a:tcPr>
                    <a:lnL w="5715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a:t>11 (20.4%)</a:t>
                      </a:r>
                    </a:p>
                  </a:txBody>
                  <a:tcPr/>
                </a:tc>
                <a:extLst>
                  <a:ext uri="{0D108BD9-81ED-4DB2-BD59-A6C34878D82A}">
                    <a16:rowId xmlns:a16="http://schemas.microsoft.com/office/drawing/2014/main" val="1478207123"/>
                  </a:ext>
                </a:extLst>
              </a:tr>
              <a:tr h="370840">
                <a:tc>
                  <a:txBody>
                    <a:bodyPr/>
                    <a:lstStyle/>
                    <a:p>
                      <a:r>
                        <a:rPr lang="en-US" sz="1950" b="1" dirty="0"/>
                        <a:t>Reflux</a:t>
                      </a:r>
                    </a:p>
                  </a:txBody>
                  <a:tcPr>
                    <a:lnR w="5715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dirty="0"/>
                        <a:t>15 (27.8%)</a:t>
                      </a:r>
                    </a:p>
                  </a:txBody>
                  <a:tcPr>
                    <a:lnL w="5715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dirty="0"/>
                        <a:t>1 (1.8%)</a:t>
                      </a:r>
                    </a:p>
                  </a:txBody>
                  <a:tcPr/>
                </a:tc>
                <a:extLst>
                  <a:ext uri="{0D108BD9-81ED-4DB2-BD59-A6C34878D82A}">
                    <a16:rowId xmlns:a16="http://schemas.microsoft.com/office/drawing/2014/main" val="45325287"/>
                  </a:ext>
                </a:extLst>
              </a:tr>
              <a:tr h="370840">
                <a:tc>
                  <a:txBody>
                    <a:bodyPr/>
                    <a:lstStyle/>
                    <a:p>
                      <a:r>
                        <a:rPr lang="en-US" b="1" dirty="0"/>
                        <a:t>Food Aversion</a:t>
                      </a:r>
                    </a:p>
                  </a:txBody>
                  <a:tcPr>
                    <a:lnR w="5715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dirty="0"/>
                        <a:t>13 (24.1%)</a:t>
                      </a:r>
                    </a:p>
                  </a:txBody>
                  <a:tcPr>
                    <a:lnL w="5715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dirty="0"/>
                        <a:t>1 (1.8%)</a:t>
                      </a:r>
                    </a:p>
                  </a:txBody>
                  <a:tcPr/>
                </a:tc>
                <a:extLst>
                  <a:ext uri="{0D108BD9-81ED-4DB2-BD59-A6C34878D82A}">
                    <a16:rowId xmlns:a16="http://schemas.microsoft.com/office/drawing/2014/main" val="343041294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b="1" dirty="0"/>
                        <a:t>↑ Amylase</a:t>
                      </a:r>
                    </a:p>
                  </a:txBody>
                  <a:tcPr>
                    <a:lnR w="5715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dirty="0"/>
                        <a:t>4 (7.4%)</a:t>
                      </a:r>
                    </a:p>
                  </a:txBody>
                  <a:tcPr>
                    <a:lnL w="57150" cap="flat" cmpd="sng" algn="ctr">
                      <a:solidFill>
                        <a:schemeClr val="tx1"/>
                      </a:solidFill>
                      <a:prstDash val="solid"/>
                      <a:round/>
                      <a:headEnd type="none" w="med" len="med"/>
                      <a:tailEnd type="none" w="med" len="med"/>
                    </a:lnL>
                  </a:tcPr>
                </a:tc>
                <a:tc>
                  <a:txBody>
                    <a:bodyPr/>
                    <a:lstStyle/>
                    <a:p>
                      <a:r>
                        <a:rPr lang="en-US" sz="1950" dirty="0"/>
                        <a:t>0 (0%)</a:t>
                      </a:r>
                    </a:p>
                  </a:txBody>
                  <a:tcPr/>
                </a:tc>
                <a:extLst>
                  <a:ext uri="{0D108BD9-81ED-4DB2-BD59-A6C34878D82A}">
                    <a16:rowId xmlns:a16="http://schemas.microsoft.com/office/drawing/2014/main" val="2606021243"/>
                  </a:ext>
                </a:extLst>
              </a:tr>
            </a:tbl>
          </a:graphicData>
        </a:graphic>
      </p:graphicFrame>
      <p:sp>
        <p:nvSpPr>
          <p:cNvPr id="5" name="Text Placeholder 3">
            <a:extLst>
              <a:ext uri="{FF2B5EF4-FFF2-40B4-BE49-F238E27FC236}">
                <a16:creationId xmlns:a16="http://schemas.microsoft.com/office/drawing/2014/main" id="{612C2688-E86E-5704-EA0C-FEB16D105007}"/>
              </a:ext>
            </a:extLst>
          </p:cNvPr>
          <p:cNvSpPr txBox="1">
            <a:spLocks/>
          </p:cNvSpPr>
          <p:nvPr/>
        </p:nvSpPr>
        <p:spPr>
          <a:xfrm>
            <a:off x="4648206" y="6517544"/>
            <a:ext cx="7239000" cy="284671"/>
          </a:xfr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Klausen MK. </a:t>
            </a:r>
            <a:r>
              <a:rPr lang="en-US" i="1" dirty="0"/>
              <a:t>et al.</a:t>
            </a:r>
            <a:r>
              <a:rPr lang="en-US" dirty="0"/>
              <a:t> (2026) </a:t>
            </a:r>
            <a:r>
              <a:rPr lang="en-US" i="1" dirty="0"/>
              <a:t>The Lancet</a:t>
            </a:r>
            <a:endParaRPr lang="en-US" dirty="0"/>
          </a:p>
        </p:txBody>
      </p:sp>
      <p:sp>
        <p:nvSpPr>
          <p:cNvPr id="6" name="Rectangle 5">
            <a:extLst>
              <a:ext uri="{FF2B5EF4-FFF2-40B4-BE49-F238E27FC236}">
                <a16:creationId xmlns:a16="http://schemas.microsoft.com/office/drawing/2014/main" id="{23DB698F-6CC1-2EB0-A685-1CB1A09BF116}"/>
              </a:ext>
            </a:extLst>
          </p:cNvPr>
          <p:cNvSpPr/>
          <p:nvPr/>
        </p:nvSpPr>
        <p:spPr>
          <a:xfrm>
            <a:off x="303173" y="2514600"/>
            <a:ext cx="11603482" cy="4572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B9F16DE-0210-096A-DA57-9567D6F6C10B}"/>
              </a:ext>
            </a:extLst>
          </p:cNvPr>
          <p:cNvSpPr/>
          <p:nvPr/>
        </p:nvSpPr>
        <p:spPr>
          <a:xfrm>
            <a:off x="304794" y="2971800"/>
            <a:ext cx="2057406" cy="345948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2831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1447799"/>
          </a:xfrm>
        </p:spPr>
        <p:txBody>
          <a:bodyPr>
            <a:normAutofit/>
          </a:bodyPr>
          <a:lstStyle/>
          <a:p>
            <a:pPr algn="l"/>
            <a:r>
              <a:rPr lang="en-US" dirty="0"/>
              <a:t>Conflicts of Interest</a:t>
            </a:r>
          </a:p>
        </p:txBody>
      </p:sp>
      <p:sp>
        <p:nvSpPr>
          <p:cNvPr id="8" name="Content Placeholder 6">
            <a:extLst>
              <a:ext uri="{FF2B5EF4-FFF2-40B4-BE49-F238E27FC236}">
                <a16:creationId xmlns:a16="http://schemas.microsoft.com/office/drawing/2014/main" id="{FB2C32E0-82D6-2D23-5462-BEA520D02B35}"/>
              </a:ext>
            </a:extLst>
          </p:cNvPr>
          <p:cNvSpPr>
            <a:spLocks noGrp="1"/>
          </p:cNvSpPr>
          <p:nvPr>
            <p:ph sz="quarter" idx="22"/>
          </p:nvPr>
        </p:nvSpPr>
        <p:spPr>
          <a:xfrm>
            <a:off x="1371600" y="2362200"/>
            <a:ext cx="9448800" cy="3733800"/>
          </a:xfrm>
        </p:spPr>
        <p:txBody>
          <a:bodyPr anchor="ctr">
            <a:normAutofit lnSpcReduction="10000"/>
          </a:bodyPr>
          <a:lstStyle/>
          <a:p>
            <a:r>
              <a:rPr lang="en-US" sz="3600" b="1" dirty="0"/>
              <a:t>No conflicts of interest to disclose</a:t>
            </a:r>
          </a:p>
          <a:p>
            <a:pPr marL="356598" lvl="1" indent="0">
              <a:buNone/>
            </a:pPr>
            <a:endParaRPr lang="en-US" sz="2800" b="1" dirty="0"/>
          </a:p>
          <a:p>
            <a:pPr lvl="1"/>
            <a:r>
              <a:rPr lang="en-US" sz="2800" b="1" dirty="0"/>
              <a:t>I will be discussing off-label use of semaglutide, which is not currently FDA-approved to treat substance use disorders</a:t>
            </a:r>
          </a:p>
          <a:p>
            <a:pPr lvl="1"/>
            <a:endParaRPr lang="en-US" sz="2800" b="1" dirty="0"/>
          </a:p>
          <a:p>
            <a:pPr lvl="1"/>
            <a:r>
              <a:rPr lang="en-US" sz="2800" b="1" dirty="0"/>
              <a:t>I will be discussing a semaglutide clinical trial that is named after a semaglutide brand name</a:t>
            </a:r>
          </a:p>
        </p:txBody>
      </p:sp>
    </p:spTree>
    <p:extLst>
      <p:ext uri="{BB962C8B-B14F-4D97-AF65-F5344CB8AC3E}">
        <p14:creationId xmlns:p14="http://schemas.microsoft.com/office/powerpoint/2010/main" val="3427712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C5054-5E11-7F66-0C0D-F1BA800BDA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F2D1A7-A190-C6F6-98CC-8F04B2AB8635}"/>
              </a:ext>
            </a:extLst>
          </p:cNvPr>
          <p:cNvSpPr>
            <a:spLocks noGrp="1"/>
          </p:cNvSpPr>
          <p:nvPr>
            <p:ph type="title"/>
          </p:nvPr>
        </p:nvSpPr>
        <p:spPr>
          <a:xfrm>
            <a:off x="228600" y="157444"/>
            <a:ext cx="11734799" cy="946858"/>
          </a:xfrm>
        </p:spPr>
        <p:txBody>
          <a:bodyPr>
            <a:normAutofit fontScale="90000"/>
          </a:bodyPr>
          <a:lstStyle/>
          <a:p>
            <a:r>
              <a:rPr lang="en-US" dirty="0"/>
              <a:t>Third Published RCT of Semaglutide in AUD</a:t>
            </a:r>
          </a:p>
        </p:txBody>
      </p:sp>
      <p:sp>
        <p:nvSpPr>
          <p:cNvPr id="4" name="TextBox 3">
            <a:extLst>
              <a:ext uri="{FF2B5EF4-FFF2-40B4-BE49-F238E27FC236}">
                <a16:creationId xmlns:a16="http://schemas.microsoft.com/office/drawing/2014/main" id="{47AAE854-8D9E-FEEF-301B-9FE7CC25A8BB}"/>
              </a:ext>
            </a:extLst>
          </p:cNvPr>
          <p:cNvSpPr txBox="1"/>
          <p:nvPr/>
        </p:nvSpPr>
        <p:spPr>
          <a:xfrm>
            <a:off x="378672" y="1318108"/>
            <a:ext cx="4267200" cy="1015663"/>
          </a:xfrm>
          <a:prstGeom prst="rect">
            <a:avLst/>
          </a:prstGeom>
          <a:solidFill>
            <a:srgbClr val="06204C"/>
          </a:solidFill>
          <a:ln w="28575">
            <a:solidFill>
              <a:srgbClr val="E4A259"/>
            </a:solidFill>
          </a:ln>
        </p:spPr>
        <p:txBody>
          <a:bodyPr wrap="square" rtlCol="0">
            <a:spAutoFit/>
          </a:bodyPr>
          <a:lstStyle/>
          <a:p>
            <a:pPr algn="ctr"/>
            <a:r>
              <a:rPr lang="en-US" sz="2000" dirty="0"/>
              <a:t>50 treatment-seeking AUD patients, 8 weeks, tested oral semaglutide at 3 mg and 7 mg vs. placebo</a:t>
            </a:r>
          </a:p>
        </p:txBody>
      </p:sp>
      <p:sp>
        <p:nvSpPr>
          <p:cNvPr id="11" name="TextBox 10">
            <a:extLst>
              <a:ext uri="{FF2B5EF4-FFF2-40B4-BE49-F238E27FC236}">
                <a16:creationId xmlns:a16="http://schemas.microsoft.com/office/drawing/2014/main" id="{0AB09DA0-DF2C-3A7E-DC50-6D62935AC8E8}"/>
              </a:ext>
            </a:extLst>
          </p:cNvPr>
          <p:cNvSpPr txBox="1"/>
          <p:nvPr/>
        </p:nvSpPr>
        <p:spPr>
          <a:xfrm>
            <a:off x="392628" y="3859307"/>
            <a:ext cx="4267201" cy="1138773"/>
          </a:xfrm>
          <a:prstGeom prst="rect">
            <a:avLst/>
          </a:prstGeom>
          <a:solidFill>
            <a:srgbClr val="06204C"/>
          </a:solidFill>
          <a:ln w="28575">
            <a:solidFill>
              <a:srgbClr val="80CCE4"/>
            </a:solidFill>
          </a:ln>
        </p:spPr>
        <p:txBody>
          <a:bodyPr wrap="square" rtlCol="0">
            <a:spAutoFit/>
          </a:bodyPr>
          <a:lstStyle/>
          <a:p>
            <a:r>
              <a:rPr lang="en-US" sz="2000" dirty="0"/>
              <a:t>Some secondary outcomes:</a:t>
            </a:r>
          </a:p>
          <a:p>
            <a:pPr marL="285750" indent="-285750">
              <a:buFont typeface="Arial" panose="020B0604020202020204" pitchFamily="34" charset="0"/>
              <a:buChar char="•"/>
            </a:pPr>
            <a:r>
              <a:rPr lang="en-US" sz="1600" b="1" dirty="0">
                <a:solidFill>
                  <a:srgbClr val="FFFF99"/>
                </a:solidFill>
              </a:rPr>
              <a:t>Heavy drinking days/week</a:t>
            </a:r>
          </a:p>
          <a:p>
            <a:pPr marL="285750" indent="-285750">
              <a:buFont typeface="Arial" panose="020B0604020202020204" pitchFamily="34" charset="0"/>
              <a:buChar char="•"/>
            </a:pPr>
            <a:r>
              <a:rPr lang="en-US" sz="1600" dirty="0"/>
              <a:t>Drinks/day during the last four weeks</a:t>
            </a:r>
          </a:p>
          <a:p>
            <a:pPr marL="285750" indent="-285750">
              <a:buFont typeface="Arial" panose="020B0604020202020204" pitchFamily="34" charset="0"/>
              <a:buChar char="•"/>
            </a:pPr>
            <a:r>
              <a:rPr lang="en-US" sz="1600" b="1" dirty="0">
                <a:solidFill>
                  <a:srgbClr val="FFFF99"/>
                </a:solidFill>
              </a:rPr>
              <a:t>Cannabis use</a:t>
            </a:r>
            <a:r>
              <a:rPr lang="en-US" sz="1600" dirty="0"/>
              <a:t>….and more</a:t>
            </a:r>
          </a:p>
        </p:txBody>
      </p:sp>
      <p:sp>
        <p:nvSpPr>
          <p:cNvPr id="3" name="TextBox 2">
            <a:extLst>
              <a:ext uri="{FF2B5EF4-FFF2-40B4-BE49-F238E27FC236}">
                <a16:creationId xmlns:a16="http://schemas.microsoft.com/office/drawing/2014/main" id="{52D82C2F-DE65-39BA-CF80-3F86EF58C2E3}"/>
              </a:ext>
            </a:extLst>
          </p:cNvPr>
          <p:cNvSpPr txBox="1"/>
          <p:nvPr/>
        </p:nvSpPr>
        <p:spPr>
          <a:xfrm>
            <a:off x="392628" y="2604097"/>
            <a:ext cx="4267201" cy="984885"/>
          </a:xfrm>
          <a:prstGeom prst="rect">
            <a:avLst/>
          </a:prstGeom>
          <a:solidFill>
            <a:srgbClr val="06204C"/>
          </a:solidFill>
          <a:ln w="28575">
            <a:solidFill>
              <a:srgbClr val="E4A259"/>
            </a:solidFill>
          </a:ln>
        </p:spPr>
        <p:txBody>
          <a:bodyPr wrap="square" rtlCol="0">
            <a:spAutoFit/>
          </a:bodyPr>
          <a:lstStyle/>
          <a:p>
            <a:pPr algn="ctr"/>
            <a:r>
              <a:rPr lang="en-US" sz="2000" dirty="0"/>
              <a:t>Primary outcome: 6 week change in lab alcohol cue-elicited craving</a:t>
            </a:r>
          </a:p>
          <a:p>
            <a:pPr algn="ctr"/>
            <a:r>
              <a:rPr lang="en-US" dirty="0"/>
              <a:t>(no significant difference vs. placebo)</a:t>
            </a:r>
          </a:p>
        </p:txBody>
      </p:sp>
      <p:grpSp>
        <p:nvGrpSpPr>
          <p:cNvPr id="38" name="Group 37">
            <a:extLst>
              <a:ext uri="{FF2B5EF4-FFF2-40B4-BE49-F238E27FC236}">
                <a16:creationId xmlns:a16="http://schemas.microsoft.com/office/drawing/2014/main" id="{24FA804A-AD5D-A694-20C2-FC25EF18D8EF}"/>
              </a:ext>
            </a:extLst>
          </p:cNvPr>
          <p:cNvGrpSpPr/>
          <p:nvPr/>
        </p:nvGrpSpPr>
        <p:grpSpPr>
          <a:xfrm>
            <a:off x="5010220" y="1342036"/>
            <a:ext cx="3388127" cy="2428585"/>
            <a:chOff x="5010220" y="1342036"/>
            <a:chExt cx="3388127" cy="2428585"/>
          </a:xfrm>
        </p:grpSpPr>
        <p:pic>
          <p:nvPicPr>
            <p:cNvPr id="36" name="Picture 35">
              <a:extLst>
                <a:ext uri="{FF2B5EF4-FFF2-40B4-BE49-F238E27FC236}">
                  <a16:creationId xmlns:a16="http://schemas.microsoft.com/office/drawing/2014/main" id="{F0694EEE-B19C-A5C2-7896-66257005F56D}"/>
                </a:ext>
              </a:extLst>
            </p:cNvPr>
            <p:cNvPicPr>
              <a:picLocks noChangeAspect="1"/>
            </p:cNvPicPr>
            <p:nvPr/>
          </p:nvPicPr>
          <p:blipFill>
            <a:blip r:embed="rId3"/>
            <a:stretch>
              <a:fillRect/>
            </a:stretch>
          </p:blipFill>
          <p:spPr>
            <a:xfrm>
              <a:off x="5010220" y="1342036"/>
              <a:ext cx="3388127" cy="2428585"/>
            </a:xfrm>
            <a:prstGeom prst="rect">
              <a:avLst/>
            </a:prstGeom>
          </p:spPr>
        </p:pic>
        <p:sp>
          <p:nvSpPr>
            <p:cNvPr id="24" name="TextBox 23">
              <a:extLst>
                <a:ext uri="{FF2B5EF4-FFF2-40B4-BE49-F238E27FC236}">
                  <a16:creationId xmlns:a16="http://schemas.microsoft.com/office/drawing/2014/main" id="{CD3A2AEC-F252-E849-2454-66C7009A5303}"/>
                </a:ext>
              </a:extLst>
            </p:cNvPr>
            <p:cNvSpPr txBox="1"/>
            <p:nvPr/>
          </p:nvSpPr>
          <p:spPr>
            <a:xfrm>
              <a:off x="6539869" y="1458273"/>
              <a:ext cx="1752600" cy="338554"/>
            </a:xfrm>
            <a:prstGeom prst="rect">
              <a:avLst/>
            </a:prstGeom>
            <a:noFill/>
            <a:ln w="28575">
              <a:solidFill>
                <a:srgbClr val="000000"/>
              </a:solidFill>
            </a:ln>
          </p:spPr>
          <p:txBody>
            <a:bodyPr wrap="square" rtlCol="0">
              <a:spAutoFit/>
            </a:bodyPr>
            <a:lstStyle/>
            <a:p>
              <a:r>
                <a:rPr lang="en-US" sz="1600" dirty="0">
                  <a:solidFill>
                    <a:srgbClr val="000000"/>
                  </a:solidFill>
                </a:rPr>
                <a:t>Primary outcome</a:t>
              </a:r>
            </a:p>
          </p:txBody>
        </p:sp>
      </p:grpSp>
      <p:grpSp>
        <p:nvGrpSpPr>
          <p:cNvPr id="47" name="Group 46">
            <a:extLst>
              <a:ext uri="{FF2B5EF4-FFF2-40B4-BE49-F238E27FC236}">
                <a16:creationId xmlns:a16="http://schemas.microsoft.com/office/drawing/2014/main" id="{42E27D47-EC48-B764-FA5D-36AAAA7EF9D7}"/>
              </a:ext>
            </a:extLst>
          </p:cNvPr>
          <p:cNvGrpSpPr/>
          <p:nvPr/>
        </p:nvGrpSpPr>
        <p:grpSpPr>
          <a:xfrm>
            <a:off x="4996482" y="4008355"/>
            <a:ext cx="3401866" cy="2615328"/>
            <a:chOff x="4996482" y="4008355"/>
            <a:chExt cx="3401866" cy="2615328"/>
          </a:xfrm>
        </p:grpSpPr>
        <p:pic>
          <p:nvPicPr>
            <p:cNvPr id="40" name="Picture 39">
              <a:extLst>
                <a:ext uri="{FF2B5EF4-FFF2-40B4-BE49-F238E27FC236}">
                  <a16:creationId xmlns:a16="http://schemas.microsoft.com/office/drawing/2014/main" id="{1271EA7E-F91D-3EB4-683C-E4BE9A3AF006}"/>
                </a:ext>
              </a:extLst>
            </p:cNvPr>
            <p:cNvPicPr>
              <a:picLocks noChangeAspect="1"/>
            </p:cNvPicPr>
            <p:nvPr/>
          </p:nvPicPr>
          <p:blipFill>
            <a:blip r:embed="rId4"/>
            <a:stretch>
              <a:fillRect/>
            </a:stretch>
          </p:blipFill>
          <p:spPr>
            <a:xfrm>
              <a:off x="4996482" y="4008355"/>
              <a:ext cx="3401866" cy="2615328"/>
            </a:xfrm>
            <a:prstGeom prst="rect">
              <a:avLst/>
            </a:prstGeom>
          </p:spPr>
        </p:pic>
        <p:sp>
          <p:nvSpPr>
            <p:cNvPr id="25" name="TextBox 24">
              <a:extLst>
                <a:ext uri="{FF2B5EF4-FFF2-40B4-BE49-F238E27FC236}">
                  <a16:creationId xmlns:a16="http://schemas.microsoft.com/office/drawing/2014/main" id="{46B91284-6760-62D7-AEED-192624D0996D}"/>
                </a:ext>
              </a:extLst>
            </p:cNvPr>
            <p:cNvSpPr txBox="1"/>
            <p:nvPr/>
          </p:nvSpPr>
          <p:spPr>
            <a:xfrm>
              <a:off x="6254219" y="4186120"/>
              <a:ext cx="2038250" cy="338554"/>
            </a:xfrm>
            <a:prstGeom prst="rect">
              <a:avLst/>
            </a:prstGeom>
            <a:noFill/>
            <a:ln w="28575">
              <a:solidFill>
                <a:srgbClr val="000000"/>
              </a:solidFill>
            </a:ln>
          </p:spPr>
          <p:txBody>
            <a:bodyPr wrap="square" rtlCol="0">
              <a:spAutoFit/>
            </a:bodyPr>
            <a:lstStyle/>
            <a:p>
              <a:r>
                <a:rPr lang="en-US" sz="1600" dirty="0">
                  <a:solidFill>
                    <a:srgbClr val="000000"/>
                  </a:solidFill>
                </a:rPr>
                <a:t>Secondary outcome</a:t>
              </a:r>
            </a:p>
          </p:txBody>
        </p:sp>
      </p:grpSp>
      <p:pic>
        <p:nvPicPr>
          <p:cNvPr id="10" name="Picture 9">
            <a:extLst>
              <a:ext uri="{FF2B5EF4-FFF2-40B4-BE49-F238E27FC236}">
                <a16:creationId xmlns:a16="http://schemas.microsoft.com/office/drawing/2014/main" id="{FDEC4A40-9ECF-ED08-E3EE-D932ACE1841D}"/>
              </a:ext>
            </a:extLst>
          </p:cNvPr>
          <p:cNvPicPr>
            <a:picLocks noChangeAspect="1"/>
          </p:cNvPicPr>
          <p:nvPr/>
        </p:nvPicPr>
        <p:blipFill>
          <a:blip r:embed="rId5"/>
          <a:stretch>
            <a:fillRect/>
          </a:stretch>
        </p:blipFill>
        <p:spPr>
          <a:xfrm>
            <a:off x="392627" y="5256940"/>
            <a:ext cx="4267201" cy="1138773"/>
          </a:xfrm>
          <a:prstGeom prst="rect">
            <a:avLst/>
          </a:prstGeom>
        </p:spPr>
      </p:pic>
      <p:pic>
        <p:nvPicPr>
          <p:cNvPr id="18" name="Picture 17">
            <a:extLst>
              <a:ext uri="{FF2B5EF4-FFF2-40B4-BE49-F238E27FC236}">
                <a16:creationId xmlns:a16="http://schemas.microsoft.com/office/drawing/2014/main" id="{6F213B35-CE96-BBCA-CB18-7D8AF0BC7159}"/>
              </a:ext>
            </a:extLst>
          </p:cNvPr>
          <p:cNvPicPr>
            <a:picLocks noChangeAspect="1"/>
          </p:cNvPicPr>
          <p:nvPr/>
        </p:nvPicPr>
        <p:blipFill>
          <a:blip r:embed="rId6"/>
          <a:stretch>
            <a:fillRect/>
          </a:stretch>
        </p:blipFill>
        <p:spPr>
          <a:xfrm>
            <a:off x="392628" y="6296935"/>
            <a:ext cx="2314898" cy="304843"/>
          </a:xfrm>
          <a:prstGeom prst="rect">
            <a:avLst/>
          </a:prstGeom>
        </p:spPr>
      </p:pic>
      <p:sp>
        <p:nvSpPr>
          <p:cNvPr id="21" name="Rectangle 20">
            <a:extLst>
              <a:ext uri="{FF2B5EF4-FFF2-40B4-BE49-F238E27FC236}">
                <a16:creationId xmlns:a16="http://schemas.microsoft.com/office/drawing/2014/main" id="{C93085DC-1EEA-F5E1-3799-318B38699C7A}"/>
              </a:ext>
            </a:extLst>
          </p:cNvPr>
          <p:cNvSpPr/>
          <p:nvPr/>
        </p:nvSpPr>
        <p:spPr>
          <a:xfrm>
            <a:off x="2720713" y="6248400"/>
            <a:ext cx="1927487" cy="339836"/>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4834359F-3E1A-56E2-CDF0-A71E03530AE2}"/>
              </a:ext>
            </a:extLst>
          </p:cNvPr>
          <p:cNvGrpSpPr/>
          <p:nvPr/>
        </p:nvGrpSpPr>
        <p:grpSpPr>
          <a:xfrm>
            <a:off x="8630361" y="1318107"/>
            <a:ext cx="3275409" cy="2428585"/>
            <a:chOff x="8630361" y="1318107"/>
            <a:chExt cx="3275409" cy="2428585"/>
          </a:xfrm>
        </p:grpSpPr>
        <p:pic>
          <p:nvPicPr>
            <p:cNvPr id="44" name="Picture 43">
              <a:extLst>
                <a:ext uri="{FF2B5EF4-FFF2-40B4-BE49-F238E27FC236}">
                  <a16:creationId xmlns:a16="http://schemas.microsoft.com/office/drawing/2014/main" id="{CE74083B-AD01-22DF-418B-5BF0602E9B60}"/>
                </a:ext>
              </a:extLst>
            </p:cNvPr>
            <p:cNvPicPr>
              <a:picLocks noChangeAspect="1"/>
            </p:cNvPicPr>
            <p:nvPr/>
          </p:nvPicPr>
          <p:blipFill>
            <a:blip r:embed="rId7"/>
            <a:stretch>
              <a:fillRect/>
            </a:stretch>
          </p:blipFill>
          <p:spPr>
            <a:xfrm>
              <a:off x="8630361" y="1318107"/>
              <a:ext cx="3275409" cy="2428585"/>
            </a:xfrm>
            <a:prstGeom prst="rect">
              <a:avLst/>
            </a:prstGeom>
          </p:spPr>
        </p:pic>
        <p:sp>
          <p:nvSpPr>
            <p:cNvPr id="46" name="TextBox 45">
              <a:extLst>
                <a:ext uri="{FF2B5EF4-FFF2-40B4-BE49-F238E27FC236}">
                  <a16:creationId xmlns:a16="http://schemas.microsoft.com/office/drawing/2014/main" id="{86102676-E370-EAD7-DEAE-A99C64C31B08}"/>
                </a:ext>
              </a:extLst>
            </p:cNvPr>
            <p:cNvSpPr txBox="1"/>
            <p:nvPr/>
          </p:nvSpPr>
          <p:spPr>
            <a:xfrm>
              <a:off x="9448800" y="3123679"/>
              <a:ext cx="2038250" cy="338554"/>
            </a:xfrm>
            <a:prstGeom prst="rect">
              <a:avLst/>
            </a:prstGeom>
            <a:noFill/>
            <a:ln w="28575">
              <a:solidFill>
                <a:srgbClr val="000000"/>
              </a:solidFill>
            </a:ln>
          </p:spPr>
          <p:txBody>
            <a:bodyPr wrap="square" rtlCol="0">
              <a:spAutoFit/>
            </a:bodyPr>
            <a:lstStyle/>
            <a:p>
              <a:r>
                <a:rPr lang="en-US" sz="1600" dirty="0">
                  <a:solidFill>
                    <a:srgbClr val="000000"/>
                  </a:solidFill>
                </a:rPr>
                <a:t>Secondary outcome</a:t>
              </a:r>
            </a:p>
          </p:txBody>
        </p:sp>
      </p:grpSp>
      <p:grpSp>
        <p:nvGrpSpPr>
          <p:cNvPr id="53" name="Group 52">
            <a:extLst>
              <a:ext uri="{FF2B5EF4-FFF2-40B4-BE49-F238E27FC236}">
                <a16:creationId xmlns:a16="http://schemas.microsoft.com/office/drawing/2014/main" id="{2907C6ED-91C6-0F17-1D8A-71EEDBFB3BF7}"/>
              </a:ext>
            </a:extLst>
          </p:cNvPr>
          <p:cNvGrpSpPr/>
          <p:nvPr/>
        </p:nvGrpSpPr>
        <p:grpSpPr>
          <a:xfrm>
            <a:off x="8630362" y="4008354"/>
            <a:ext cx="3275408" cy="2615329"/>
            <a:chOff x="8630362" y="4008354"/>
            <a:chExt cx="3275408" cy="2615329"/>
          </a:xfrm>
        </p:grpSpPr>
        <p:pic>
          <p:nvPicPr>
            <p:cNvPr id="50" name="Picture 49">
              <a:extLst>
                <a:ext uri="{FF2B5EF4-FFF2-40B4-BE49-F238E27FC236}">
                  <a16:creationId xmlns:a16="http://schemas.microsoft.com/office/drawing/2014/main" id="{93F10403-8595-C810-F3C7-6D3FE0FCED8F}"/>
                </a:ext>
              </a:extLst>
            </p:cNvPr>
            <p:cNvPicPr>
              <a:picLocks noChangeAspect="1"/>
            </p:cNvPicPr>
            <p:nvPr/>
          </p:nvPicPr>
          <p:blipFill>
            <a:blip r:embed="rId8"/>
            <a:stretch>
              <a:fillRect/>
            </a:stretch>
          </p:blipFill>
          <p:spPr>
            <a:xfrm>
              <a:off x="8630362" y="4008354"/>
              <a:ext cx="3275408" cy="2615329"/>
            </a:xfrm>
            <a:prstGeom prst="rect">
              <a:avLst/>
            </a:prstGeom>
          </p:spPr>
        </p:pic>
        <p:sp>
          <p:nvSpPr>
            <p:cNvPr id="52" name="TextBox 51">
              <a:extLst>
                <a:ext uri="{FF2B5EF4-FFF2-40B4-BE49-F238E27FC236}">
                  <a16:creationId xmlns:a16="http://schemas.microsoft.com/office/drawing/2014/main" id="{C7FEC09B-C597-8978-8A24-351FA1672406}"/>
                </a:ext>
              </a:extLst>
            </p:cNvPr>
            <p:cNvSpPr txBox="1"/>
            <p:nvPr/>
          </p:nvSpPr>
          <p:spPr>
            <a:xfrm>
              <a:off x="8915400" y="4162112"/>
              <a:ext cx="1371600" cy="338554"/>
            </a:xfrm>
            <a:prstGeom prst="rect">
              <a:avLst/>
            </a:prstGeom>
            <a:noFill/>
            <a:ln w="28575">
              <a:solidFill>
                <a:srgbClr val="000000"/>
              </a:solidFill>
            </a:ln>
          </p:spPr>
          <p:txBody>
            <a:bodyPr wrap="square" rtlCol="0">
              <a:spAutoFit/>
            </a:bodyPr>
            <a:lstStyle/>
            <a:p>
              <a:r>
                <a:rPr lang="en-US" sz="1600" dirty="0">
                  <a:solidFill>
                    <a:srgbClr val="000000"/>
                  </a:solidFill>
                </a:rPr>
                <a:t>Cannabis use</a:t>
              </a:r>
            </a:p>
          </p:txBody>
        </p:sp>
      </p:grpSp>
    </p:spTree>
    <p:extLst>
      <p:ext uri="{BB962C8B-B14F-4D97-AF65-F5344CB8AC3E}">
        <p14:creationId xmlns:p14="http://schemas.microsoft.com/office/powerpoint/2010/main" val="1518819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1">
                                            <p:txEl>
                                              <p:pRg st="3" end="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0B195C6-21C4-4D11-BE41-1EACE7A0D586}"/>
              </a:ext>
            </a:extLst>
          </p:cNvPr>
          <p:cNvPicPr>
            <a:picLocks noChangeAspect="1"/>
          </p:cNvPicPr>
          <p:nvPr/>
        </p:nvPicPr>
        <p:blipFill rotWithShape="1">
          <a:blip r:embed="rId2"/>
          <a:srcRect l="50" t="68" r="50" b="94"/>
          <a:stretch/>
        </p:blipFill>
        <p:spPr>
          <a:xfrm>
            <a:off x="1612699" y="1226381"/>
            <a:ext cx="8966601" cy="5472838"/>
          </a:xfrm>
          <a:prstGeom prst="rect">
            <a:avLst/>
          </a:prstGeom>
          <a:ln>
            <a:noFill/>
          </a:ln>
          <a:effectLst>
            <a:outerShdw blurRad="190500" algn="tl" rotWithShape="0">
              <a:srgbClr val="000000">
                <a:alpha val="70000"/>
              </a:srgbClr>
            </a:outerShdw>
          </a:effectLst>
        </p:spPr>
      </p:pic>
      <p:sp>
        <p:nvSpPr>
          <p:cNvPr id="4" name="TextBox 3">
            <a:extLst>
              <a:ext uri="{FF2B5EF4-FFF2-40B4-BE49-F238E27FC236}">
                <a16:creationId xmlns:a16="http://schemas.microsoft.com/office/drawing/2014/main" id="{123BD26B-F173-BC8F-C34D-8BC6CFCB7647}"/>
              </a:ext>
            </a:extLst>
          </p:cNvPr>
          <p:cNvSpPr txBox="1"/>
          <p:nvPr/>
        </p:nvSpPr>
        <p:spPr>
          <a:xfrm>
            <a:off x="198804" y="2584646"/>
            <a:ext cx="1493486" cy="430887"/>
          </a:xfrm>
          <a:prstGeom prst="rect">
            <a:avLst/>
          </a:prstGeom>
          <a:noFill/>
        </p:spPr>
        <p:txBody>
          <a:bodyPr wrap="none" rtlCol="0">
            <a:spAutoFit/>
          </a:bodyPr>
          <a:lstStyle/>
          <a:p>
            <a:pPr algn="ctr"/>
            <a:r>
              <a:rPr lang="en-US" sz="1100" b="1" i="0" dirty="0">
                <a:solidFill>
                  <a:schemeClr val="tx1">
                    <a:lumMod val="50000"/>
                    <a:lumOff val="50000"/>
                  </a:schemeClr>
                </a:solidFill>
                <a:effectLst/>
              </a:rPr>
              <a:t>NCT05891587</a:t>
            </a:r>
            <a:endParaRPr lang="en-US" sz="1100" b="1" dirty="0">
              <a:solidFill>
                <a:schemeClr val="tx1">
                  <a:lumMod val="50000"/>
                  <a:lumOff val="50000"/>
                </a:schemeClr>
              </a:solidFill>
            </a:endParaRPr>
          </a:p>
          <a:p>
            <a:pPr algn="ctr"/>
            <a:r>
              <a:rPr lang="en-US" sz="1100" b="1" dirty="0">
                <a:solidFill>
                  <a:schemeClr val="tx1">
                    <a:lumMod val="65000"/>
                    <a:lumOff val="35000"/>
                  </a:schemeClr>
                </a:solidFill>
              </a:rPr>
              <a:t>PI: W. Kyle Simmons</a:t>
            </a:r>
          </a:p>
        </p:txBody>
      </p:sp>
      <p:sp>
        <p:nvSpPr>
          <p:cNvPr id="5" name="TextBox 4">
            <a:extLst>
              <a:ext uri="{FF2B5EF4-FFF2-40B4-BE49-F238E27FC236}">
                <a16:creationId xmlns:a16="http://schemas.microsoft.com/office/drawing/2014/main" id="{4F03190D-390B-96FA-5642-A4D6F9A71C55}"/>
              </a:ext>
            </a:extLst>
          </p:cNvPr>
          <p:cNvSpPr txBox="1"/>
          <p:nvPr/>
        </p:nvSpPr>
        <p:spPr>
          <a:xfrm>
            <a:off x="10573051" y="2618378"/>
            <a:ext cx="1346844" cy="430887"/>
          </a:xfrm>
          <a:prstGeom prst="rect">
            <a:avLst/>
          </a:prstGeom>
          <a:noFill/>
        </p:spPr>
        <p:txBody>
          <a:bodyPr wrap="none" rtlCol="0">
            <a:spAutoFit/>
          </a:bodyPr>
          <a:lstStyle/>
          <a:p>
            <a:pPr algn="ctr"/>
            <a:r>
              <a:rPr lang="en-US" sz="1100" b="1" i="0" dirty="0">
                <a:solidFill>
                  <a:schemeClr val="tx1">
                    <a:lumMod val="50000"/>
                    <a:lumOff val="50000"/>
                  </a:schemeClr>
                </a:solidFill>
                <a:effectLst/>
              </a:rPr>
              <a:t>NCT06015893</a:t>
            </a:r>
            <a:endParaRPr lang="en-US" sz="1100" b="1" dirty="0">
              <a:solidFill>
                <a:schemeClr val="tx1">
                  <a:lumMod val="50000"/>
                  <a:lumOff val="50000"/>
                </a:schemeClr>
              </a:solidFill>
            </a:endParaRPr>
          </a:p>
          <a:p>
            <a:pPr algn="ctr"/>
            <a:r>
              <a:rPr lang="en-US" sz="1100" b="1" dirty="0">
                <a:solidFill>
                  <a:schemeClr val="tx1">
                    <a:lumMod val="65000"/>
                    <a:lumOff val="35000"/>
                  </a:schemeClr>
                </a:solidFill>
              </a:rPr>
              <a:t>PI: Lorenzo Leggio</a:t>
            </a:r>
          </a:p>
        </p:txBody>
      </p:sp>
      <p:pic>
        <p:nvPicPr>
          <p:cNvPr id="15" name="Picture 14" descr="A picture containing sky, outdoor, city&#10;&#10;Description automatically generated">
            <a:extLst>
              <a:ext uri="{FF2B5EF4-FFF2-40B4-BE49-F238E27FC236}">
                <a16:creationId xmlns:a16="http://schemas.microsoft.com/office/drawing/2014/main" id="{1B5A8CE4-8384-444C-891B-EDB920393EAB}"/>
              </a:ext>
            </a:extLst>
          </p:cNvPr>
          <p:cNvPicPr>
            <a:picLocks noChangeAspect="1"/>
          </p:cNvPicPr>
          <p:nvPr/>
        </p:nvPicPr>
        <p:blipFill rotWithShape="1">
          <a:blip r:embed="rId3"/>
          <a:srcRect t="47"/>
          <a:stretch/>
        </p:blipFill>
        <p:spPr>
          <a:xfrm>
            <a:off x="189410" y="1089670"/>
            <a:ext cx="2980156" cy="1581316"/>
          </a:xfrm>
          <a:prstGeom prst="rect">
            <a:avLst/>
          </a:prstGeom>
          <a:ln>
            <a:noFill/>
          </a:ln>
          <a:effectLst>
            <a:softEdge rad="112500"/>
          </a:effectLst>
        </p:spPr>
      </p:pic>
      <p:pic>
        <p:nvPicPr>
          <p:cNvPr id="13" name="Picture 12">
            <a:extLst>
              <a:ext uri="{FF2B5EF4-FFF2-40B4-BE49-F238E27FC236}">
                <a16:creationId xmlns:a16="http://schemas.microsoft.com/office/drawing/2014/main" id="{CA2891DD-EB9F-4CD2-B925-8B2E70F770ED}"/>
              </a:ext>
            </a:extLst>
          </p:cNvPr>
          <p:cNvPicPr>
            <a:picLocks/>
          </p:cNvPicPr>
          <p:nvPr/>
        </p:nvPicPr>
        <p:blipFill>
          <a:blip r:embed="rId4"/>
          <a:stretch>
            <a:fillRect/>
          </a:stretch>
        </p:blipFill>
        <p:spPr>
          <a:xfrm>
            <a:off x="9022436" y="1127692"/>
            <a:ext cx="2980944" cy="1581315"/>
          </a:xfrm>
          <a:prstGeom prst="rect">
            <a:avLst/>
          </a:prstGeom>
          <a:ln>
            <a:noFill/>
          </a:ln>
          <a:effectLst>
            <a:softEdge rad="112500"/>
          </a:effectLst>
        </p:spPr>
      </p:pic>
      <p:sp>
        <p:nvSpPr>
          <p:cNvPr id="12" name="Rectangle 11">
            <a:extLst>
              <a:ext uri="{FF2B5EF4-FFF2-40B4-BE49-F238E27FC236}">
                <a16:creationId xmlns:a16="http://schemas.microsoft.com/office/drawing/2014/main" id="{81C3E787-826F-496E-86C5-474B6E98F8E5}"/>
              </a:ext>
            </a:extLst>
          </p:cNvPr>
          <p:cNvSpPr/>
          <p:nvPr/>
        </p:nvSpPr>
        <p:spPr>
          <a:xfrm>
            <a:off x="9697726" y="929014"/>
            <a:ext cx="2114453" cy="338554"/>
          </a:xfrm>
          <a:prstGeom prst="rect">
            <a:avLst/>
          </a:prstGeom>
        </p:spPr>
        <p:txBody>
          <a:bodyPr wrap="square">
            <a:spAutoFit/>
          </a:bodyPr>
          <a:lstStyle/>
          <a:p>
            <a:pPr lvl="1" algn="ctr">
              <a:defRPr/>
            </a:pPr>
            <a:r>
              <a:rPr lang="en-US" sz="1600" b="1" dirty="0">
                <a:latin typeface="Calibri"/>
              </a:rPr>
              <a:t>NIDA IRP/TAMB</a:t>
            </a:r>
          </a:p>
        </p:txBody>
      </p:sp>
      <p:sp>
        <p:nvSpPr>
          <p:cNvPr id="11" name="Rectangle 10">
            <a:extLst>
              <a:ext uri="{FF2B5EF4-FFF2-40B4-BE49-F238E27FC236}">
                <a16:creationId xmlns:a16="http://schemas.microsoft.com/office/drawing/2014/main" id="{C1C43A6B-8B22-4C5C-B586-0934A8AF47BE}"/>
              </a:ext>
            </a:extLst>
          </p:cNvPr>
          <p:cNvSpPr/>
          <p:nvPr/>
        </p:nvSpPr>
        <p:spPr>
          <a:xfrm>
            <a:off x="-44349" y="914400"/>
            <a:ext cx="2895600" cy="338554"/>
          </a:xfrm>
          <a:prstGeom prst="rect">
            <a:avLst/>
          </a:prstGeom>
          <a:noFill/>
        </p:spPr>
        <p:txBody>
          <a:bodyPr wrap="square">
            <a:spAutoFit/>
          </a:bodyPr>
          <a:lstStyle/>
          <a:p>
            <a:pPr lvl="1" algn="ctr">
              <a:defRPr/>
            </a:pPr>
            <a:r>
              <a:rPr lang="en-US" sz="1600" b="1" dirty="0">
                <a:latin typeface="Calibri"/>
              </a:rPr>
              <a:t>Oklahoma State University</a:t>
            </a:r>
          </a:p>
        </p:txBody>
      </p:sp>
      <p:sp>
        <p:nvSpPr>
          <p:cNvPr id="6" name="Title 1">
            <a:extLst>
              <a:ext uri="{FF2B5EF4-FFF2-40B4-BE49-F238E27FC236}">
                <a16:creationId xmlns:a16="http://schemas.microsoft.com/office/drawing/2014/main" id="{92329057-4060-FADA-A3D9-D51FDC85A2AF}"/>
              </a:ext>
            </a:extLst>
          </p:cNvPr>
          <p:cNvSpPr txBox="1">
            <a:spLocks/>
          </p:cNvSpPr>
          <p:nvPr/>
        </p:nvSpPr>
        <p:spPr>
          <a:xfrm>
            <a:off x="198804" y="46057"/>
            <a:ext cx="11810999" cy="969630"/>
          </a:xfrm>
          <a:prstGeom prst="rect">
            <a:avLst/>
          </a:prstGeom>
        </p:spPr>
        <p:txBody>
          <a:bodyPr vert="horz" lIns="0" tIns="9144" rIns="0" bIns="9144" anchor="ctr">
            <a:normAutofit fontScale="82500" lnSpcReduction="10000"/>
          </a:bodyPr>
          <a:lstStyle>
            <a:lvl1pPr algn="ctr" rtl="0" eaLnBrk="1" latinLnBrk="0" hangingPunct="1">
              <a:spcBef>
                <a:spcPct val="0"/>
              </a:spcBef>
              <a:buNone/>
              <a:defRPr lang="en-US" sz="5000" b="1" kern="1200" dirty="0">
                <a:ln w="500">
                  <a:solidFill>
                    <a:schemeClr val="tx2">
                      <a:shade val="20000"/>
                      <a:satMod val="350000"/>
                    </a:schemeClr>
                  </a:solidFill>
                </a:ln>
                <a:solidFill>
                  <a:schemeClr val="tx2">
                    <a:tint val="100000"/>
                    <a:satMod val="250000"/>
                  </a:schemeClr>
                </a:solidFill>
                <a:effectLst/>
                <a:latin typeface="Lato" panose="020F0502020204030203" pitchFamily="34" charset="0"/>
                <a:ea typeface="+mj-ea"/>
                <a:cs typeface="+mj-cs"/>
              </a:defRPr>
            </a:lvl1pPr>
          </a:lstStyle>
          <a:p>
            <a:r>
              <a:rPr lang="en-US" dirty="0"/>
              <a:t>Semaglutide Therapy for Alcohol Reduction (STAR)</a:t>
            </a:r>
          </a:p>
          <a:p>
            <a:r>
              <a:rPr lang="en-US" sz="3200" dirty="0"/>
              <a:t>Two Harmonized RCTs</a:t>
            </a:r>
          </a:p>
        </p:txBody>
      </p:sp>
    </p:spTree>
    <p:extLst>
      <p:ext uri="{BB962C8B-B14F-4D97-AF65-F5344CB8AC3E}">
        <p14:creationId xmlns:p14="http://schemas.microsoft.com/office/powerpoint/2010/main" val="39205652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8732D-CA28-4D68-B496-E0573F6B72BB}"/>
              </a:ext>
            </a:extLst>
          </p:cNvPr>
          <p:cNvSpPr>
            <a:spLocks noGrp="1"/>
          </p:cNvSpPr>
          <p:nvPr>
            <p:ph type="title"/>
          </p:nvPr>
        </p:nvSpPr>
        <p:spPr>
          <a:xfrm>
            <a:off x="609600" y="76200"/>
            <a:ext cx="10972800" cy="824382"/>
          </a:xfrm>
        </p:spPr>
        <p:txBody>
          <a:bodyPr/>
          <a:lstStyle/>
          <a:p>
            <a:pPr algn="l"/>
            <a:r>
              <a:rPr lang="en-US" dirty="0"/>
              <a:t>Schema for STAR-B</a:t>
            </a:r>
          </a:p>
        </p:txBody>
      </p:sp>
      <p:sp>
        <p:nvSpPr>
          <p:cNvPr id="3" name="Content Placeholder 2">
            <a:extLst>
              <a:ext uri="{FF2B5EF4-FFF2-40B4-BE49-F238E27FC236}">
                <a16:creationId xmlns:a16="http://schemas.microsoft.com/office/drawing/2014/main" id="{D05481BF-EECB-40C0-AA91-76E8CD79C81E}"/>
              </a:ext>
            </a:extLst>
          </p:cNvPr>
          <p:cNvSpPr>
            <a:spLocks noGrp="1"/>
          </p:cNvSpPr>
          <p:nvPr>
            <p:ph idx="1"/>
          </p:nvPr>
        </p:nvSpPr>
        <p:spPr>
          <a:xfrm>
            <a:off x="319410" y="1888686"/>
            <a:ext cx="3672214" cy="3092394"/>
          </a:xfrm>
        </p:spPr>
        <p:txBody>
          <a:bodyPr anchor="ctr"/>
          <a:lstStyle/>
          <a:p>
            <a:r>
              <a:rPr lang="en-US" sz="2400" b="1" dirty="0"/>
              <a:t>Study Design:</a:t>
            </a:r>
          </a:p>
          <a:p>
            <a:pPr lvl="1"/>
            <a:r>
              <a:rPr lang="en-US" sz="2000" b="1" dirty="0"/>
              <a:t>Randomized</a:t>
            </a:r>
          </a:p>
          <a:p>
            <a:pPr lvl="1"/>
            <a:r>
              <a:rPr lang="en-US" sz="2000" b="1" dirty="0"/>
              <a:t>Double-blinded</a:t>
            </a:r>
          </a:p>
          <a:p>
            <a:pPr lvl="1"/>
            <a:r>
              <a:rPr lang="en-US" sz="2000" b="1" dirty="0"/>
              <a:t>Placebo-controlled</a:t>
            </a:r>
          </a:p>
          <a:p>
            <a:pPr lvl="1"/>
            <a:r>
              <a:rPr lang="en-US" sz="2000" b="1" dirty="0"/>
              <a:t>Outpatient </a:t>
            </a:r>
          </a:p>
          <a:p>
            <a:pPr lvl="1"/>
            <a:r>
              <a:rPr lang="en-US" sz="2000" b="1" dirty="0"/>
              <a:t>20 weeks!</a:t>
            </a:r>
          </a:p>
        </p:txBody>
      </p:sp>
      <p:grpSp>
        <p:nvGrpSpPr>
          <p:cNvPr id="21" name="Group 20">
            <a:extLst>
              <a:ext uri="{FF2B5EF4-FFF2-40B4-BE49-F238E27FC236}">
                <a16:creationId xmlns:a16="http://schemas.microsoft.com/office/drawing/2014/main" id="{ABD64DEA-9B28-9F19-709F-6B437ACF5AB8}"/>
              </a:ext>
            </a:extLst>
          </p:cNvPr>
          <p:cNvGrpSpPr/>
          <p:nvPr/>
        </p:nvGrpSpPr>
        <p:grpSpPr>
          <a:xfrm>
            <a:off x="3827751" y="1447800"/>
            <a:ext cx="8044839" cy="5155451"/>
            <a:chOff x="3554262" y="1451310"/>
            <a:chExt cx="8044839" cy="5155451"/>
          </a:xfrm>
        </p:grpSpPr>
        <p:sp>
          <p:nvSpPr>
            <p:cNvPr id="5" name="TextBox 4">
              <a:extLst>
                <a:ext uri="{FF2B5EF4-FFF2-40B4-BE49-F238E27FC236}">
                  <a16:creationId xmlns:a16="http://schemas.microsoft.com/office/drawing/2014/main" id="{78B4F3A8-2F96-976C-05F4-C7CF532F32B2}"/>
                </a:ext>
              </a:extLst>
            </p:cNvPr>
            <p:cNvSpPr txBox="1"/>
            <p:nvPr/>
          </p:nvSpPr>
          <p:spPr>
            <a:xfrm>
              <a:off x="5084784" y="1451310"/>
              <a:ext cx="4922204" cy="707886"/>
            </a:xfrm>
            <a:prstGeom prst="rect">
              <a:avLst/>
            </a:prstGeom>
            <a:solidFill>
              <a:srgbClr val="06204C"/>
            </a:solidFill>
            <a:ln w="28575">
              <a:solidFill>
                <a:srgbClr val="5493B2"/>
              </a:solidFill>
            </a:ln>
          </p:spPr>
          <p:txBody>
            <a:bodyPr wrap="square" rtlCol="0">
              <a:spAutoFit/>
            </a:bodyPr>
            <a:lstStyle/>
            <a:p>
              <a:pPr algn="ctr"/>
              <a:r>
                <a:rPr lang="en-US" sz="2000" dirty="0"/>
                <a:t>Screening under NIDA Screening Protocol</a:t>
              </a:r>
            </a:p>
            <a:p>
              <a:pPr algn="ctr"/>
              <a:r>
                <a:rPr lang="en-US" sz="2000" dirty="0"/>
                <a:t>Eligibility</a:t>
              </a:r>
            </a:p>
          </p:txBody>
        </p:sp>
        <p:sp>
          <p:nvSpPr>
            <p:cNvPr id="7" name="Arrow: Down 6">
              <a:extLst>
                <a:ext uri="{FF2B5EF4-FFF2-40B4-BE49-F238E27FC236}">
                  <a16:creationId xmlns:a16="http://schemas.microsoft.com/office/drawing/2014/main" id="{2C041260-9077-835C-94EE-B19B94138D3E}"/>
                </a:ext>
              </a:extLst>
            </p:cNvPr>
            <p:cNvSpPr/>
            <p:nvPr/>
          </p:nvSpPr>
          <p:spPr>
            <a:xfrm>
              <a:off x="7355386" y="2259551"/>
              <a:ext cx="381000" cy="475738"/>
            </a:xfrm>
            <a:prstGeom prst="downArrow">
              <a:avLst/>
            </a:prstGeom>
            <a:ln>
              <a:solidFill>
                <a:srgbClr val="1E3B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A1B5DFD-A03E-3887-2932-A75131D85161}"/>
                </a:ext>
              </a:extLst>
            </p:cNvPr>
            <p:cNvSpPr txBox="1"/>
            <p:nvPr/>
          </p:nvSpPr>
          <p:spPr>
            <a:xfrm>
              <a:off x="4311038" y="2816352"/>
              <a:ext cx="6469696" cy="1015663"/>
            </a:xfrm>
            <a:prstGeom prst="rect">
              <a:avLst/>
            </a:prstGeom>
            <a:solidFill>
              <a:srgbClr val="06204C"/>
            </a:solidFill>
            <a:ln w="28575">
              <a:solidFill>
                <a:srgbClr val="5493B2"/>
              </a:solidFill>
            </a:ln>
          </p:spPr>
          <p:txBody>
            <a:bodyPr wrap="square" rtlCol="0">
              <a:spAutoFit/>
            </a:bodyPr>
            <a:lstStyle/>
            <a:p>
              <a:pPr algn="ctr"/>
              <a:r>
                <a:rPr lang="en-US" sz="2000" dirty="0"/>
                <a:t>Consent (52 completers, 80 accrual ceiling)</a:t>
              </a:r>
            </a:p>
            <a:p>
              <a:pPr algn="ctr"/>
              <a:r>
                <a:rPr lang="en-US" sz="2000" dirty="0"/>
                <a:t>Randomization (stratified by BMI and baseline drinking)</a:t>
              </a:r>
            </a:p>
            <a:p>
              <a:pPr algn="ctr"/>
              <a:r>
                <a:rPr lang="en-US" sz="2000" dirty="0"/>
                <a:t>Baseline Assessments</a:t>
              </a:r>
            </a:p>
          </p:txBody>
        </p:sp>
        <p:sp>
          <p:nvSpPr>
            <p:cNvPr id="11" name="TextBox 10">
              <a:extLst>
                <a:ext uri="{FF2B5EF4-FFF2-40B4-BE49-F238E27FC236}">
                  <a16:creationId xmlns:a16="http://schemas.microsoft.com/office/drawing/2014/main" id="{8770C54E-9F17-777C-FEE5-9702D0E299C3}"/>
                </a:ext>
              </a:extLst>
            </p:cNvPr>
            <p:cNvSpPr txBox="1"/>
            <p:nvPr/>
          </p:nvSpPr>
          <p:spPr>
            <a:xfrm>
              <a:off x="3554262" y="4577701"/>
              <a:ext cx="3672213" cy="954107"/>
            </a:xfrm>
            <a:prstGeom prst="rect">
              <a:avLst/>
            </a:prstGeom>
            <a:solidFill>
              <a:srgbClr val="06204C"/>
            </a:solidFill>
            <a:ln w="28575">
              <a:solidFill>
                <a:srgbClr val="5493B2"/>
              </a:solidFill>
            </a:ln>
          </p:spPr>
          <p:txBody>
            <a:bodyPr wrap="square" rtlCol="0">
              <a:spAutoFit/>
            </a:bodyPr>
            <a:lstStyle/>
            <a:p>
              <a:pPr algn="ctr"/>
              <a:r>
                <a:rPr lang="en-US" sz="2000" b="1" dirty="0">
                  <a:solidFill>
                    <a:srgbClr val="FFC1FF"/>
                  </a:solidFill>
                </a:rPr>
                <a:t>Treatment Phase (20 weeks)</a:t>
              </a:r>
            </a:p>
            <a:p>
              <a:pPr algn="ctr"/>
              <a:r>
                <a:rPr lang="en-US" dirty="0"/>
                <a:t>Semaglutide + Take Control</a:t>
              </a:r>
            </a:p>
            <a:p>
              <a:pPr algn="ctr"/>
              <a:r>
                <a:rPr lang="en-US" dirty="0"/>
                <a:t>Clinical and Research Assessments</a:t>
              </a:r>
            </a:p>
          </p:txBody>
        </p:sp>
        <p:sp>
          <p:nvSpPr>
            <p:cNvPr id="12" name="TextBox 11">
              <a:extLst>
                <a:ext uri="{FF2B5EF4-FFF2-40B4-BE49-F238E27FC236}">
                  <a16:creationId xmlns:a16="http://schemas.microsoft.com/office/drawing/2014/main" id="{B38821FA-3961-BCB7-F58C-F6AE23A894BA}"/>
                </a:ext>
              </a:extLst>
            </p:cNvPr>
            <p:cNvSpPr txBox="1"/>
            <p:nvPr/>
          </p:nvSpPr>
          <p:spPr>
            <a:xfrm>
              <a:off x="7926888" y="4572000"/>
              <a:ext cx="3672213" cy="954107"/>
            </a:xfrm>
            <a:prstGeom prst="rect">
              <a:avLst/>
            </a:prstGeom>
            <a:solidFill>
              <a:srgbClr val="06204C"/>
            </a:solidFill>
            <a:ln w="28575">
              <a:solidFill>
                <a:srgbClr val="5493B2"/>
              </a:solidFill>
            </a:ln>
          </p:spPr>
          <p:txBody>
            <a:bodyPr wrap="square" rtlCol="0">
              <a:spAutoFit/>
            </a:bodyPr>
            <a:lstStyle/>
            <a:p>
              <a:pPr algn="ctr"/>
              <a:r>
                <a:rPr lang="en-US" sz="2000" b="1" dirty="0">
                  <a:solidFill>
                    <a:srgbClr val="69D8FF"/>
                  </a:solidFill>
                </a:rPr>
                <a:t>Treatment Phase (20 Weeks)</a:t>
              </a:r>
            </a:p>
            <a:p>
              <a:pPr algn="ctr"/>
              <a:r>
                <a:rPr lang="en-US" dirty="0"/>
                <a:t>Placebo + Take Control</a:t>
              </a:r>
            </a:p>
            <a:p>
              <a:pPr algn="ctr"/>
              <a:r>
                <a:rPr lang="en-US" dirty="0"/>
                <a:t>Clinical and Research Assessments</a:t>
              </a:r>
            </a:p>
          </p:txBody>
        </p:sp>
        <p:sp>
          <p:nvSpPr>
            <p:cNvPr id="13" name="TextBox 12">
              <a:extLst>
                <a:ext uri="{FF2B5EF4-FFF2-40B4-BE49-F238E27FC236}">
                  <a16:creationId xmlns:a16="http://schemas.microsoft.com/office/drawing/2014/main" id="{18034102-2F2E-BBCC-9738-85BF7582A03F}"/>
                </a:ext>
              </a:extLst>
            </p:cNvPr>
            <p:cNvSpPr txBox="1"/>
            <p:nvPr/>
          </p:nvSpPr>
          <p:spPr>
            <a:xfrm>
              <a:off x="5390369" y="6206651"/>
              <a:ext cx="4372626" cy="400110"/>
            </a:xfrm>
            <a:prstGeom prst="rect">
              <a:avLst/>
            </a:prstGeom>
            <a:solidFill>
              <a:srgbClr val="06204C"/>
            </a:solidFill>
            <a:ln w="28575">
              <a:solidFill>
                <a:srgbClr val="5493B2"/>
              </a:solidFill>
            </a:ln>
          </p:spPr>
          <p:txBody>
            <a:bodyPr wrap="square" rtlCol="0">
              <a:spAutoFit/>
            </a:bodyPr>
            <a:lstStyle/>
            <a:p>
              <a:pPr algn="ctr"/>
              <a:r>
                <a:rPr lang="en-US" sz="2000" dirty="0"/>
                <a:t>Follow-Up (7 weeks)</a:t>
              </a:r>
            </a:p>
          </p:txBody>
        </p:sp>
        <p:sp>
          <p:nvSpPr>
            <p:cNvPr id="14" name="Arrow: Down 13">
              <a:extLst>
                <a:ext uri="{FF2B5EF4-FFF2-40B4-BE49-F238E27FC236}">
                  <a16:creationId xmlns:a16="http://schemas.microsoft.com/office/drawing/2014/main" id="{BFD36AB6-8917-3568-AB65-63DBC5148E78}"/>
                </a:ext>
              </a:extLst>
            </p:cNvPr>
            <p:cNvSpPr/>
            <p:nvPr/>
          </p:nvSpPr>
          <p:spPr>
            <a:xfrm>
              <a:off x="5199869" y="3991005"/>
              <a:ext cx="381000" cy="475738"/>
            </a:xfrm>
            <a:prstGeom prst="downArrow">
              <a:avLst/>
            </a:prstGeom>
            <a:ln>
              <a:solidFill>
                <a:srgbClr val="1E3B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A688C993-1202-0D28-5C60-AE59E2048B25}"/>
                </a:ext>
              </a:extLst>
            </p:cNvPr>
            <p:cNvSpPr/>
            <p:nvPr/>
          </p:nvSpPr>
          <p:spPr>
            <a:xfrm>
              <a:off x="9572497" y="3985304"/>
              <a:ext cx="381000" cy="475738"/>
            </a:xfrm>
            <a:prstGeom prst="downArrow">
              <a:avLst/>
            </a:prstGeom>
            <a:ln>
              <a:solidFill>
                <a:srgbClr val="1E3B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Down 16">
              <a:extLst>
                <a:ext uri="{FF2B5EF4-FFF2-40B4-BE49-F238E27FC236}">
                  <a16:creationId xmlns:a16="http://schemas.microsoft.com/office/drawing/2014/main" id="{87050234-E156-4B42-8F7C-8517F6B7A0EC}"/>
                </a:ext>
              </a:extLst>
            </p:cNvPr>
            <p:cNvSpPr/>
            <p:nvPr/>
          </p:nvSpPr>
          <p:spPr>
            <a:xfrm>
              <a:off x="5976482" y="5638130"/>
              <a:ext cx="381000" cy="475738"/>
            </a:xfrm>
            <a:prstGeom prst="downArrow">
              <a:avLst/>
            </a:prstGeom>
            <a:ln>
              <a:solidFill>
                <a:srgbClr val="1E3B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Down 19">
              <a:extLst>
                <a:ext uri="{FF2B5EF4-FFF2-40B4-BE49-F238E27FC236}">
                  <a16:creationId xmlns:a16="http://schemas.microsoft.com/office/drawing/2014/main" id="{F148B28D-E5E4-D99A-A7F4-7AAE64F37B2D}"/>
                </a:ext>
              </a:extLst>
            </p:cNvPr>
            <p:cNvSpPr/>
            <p:nvPr/>
          </p:nvSpPr>
          <p:spPr>
            <a:xfrm>
              <a:off x="8795884" y="5618890"/>
              <a:ext cx="381000" cy="475738"/>
            </a:xfrm>
            <a:prstGeom prst="downArrow">
              <a:avLst/>
            </a:prstGeom>
            <a:ln>
              <a:solidFill>
                <a:srgbClr val="1E3B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139560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31495-9BDC-1305-07B0-9EC421911F7A}"/>
              </a:ext>
            </a:extLst>
          </p:cNvPr>
          <p:cNvSpPr>
            <a:spLocks noGrp="1"/>
          </p:cNvSpPr>
          <p:nvPr>
            <p:ph type="title"/>
          </p:nvPr>
        </p:nvSpPr>
        <p:spPr>
          <a:xfrm>
            <a:off x="609600" y="152400"/>
            <a:ext cx="10972800" cy="922882"/>
          </a:xfrm>
        </p:spPr>
        <p:txBody>
          <a:bodyPr/>
          <a:lstStyle/>
          <a:p>
            <a:pPr algn="l"/>
            <a:r>
              <a:rPr lang="en-US" dirty="0"/>
              <a:t>Inclusion/Exclusion Criteria</a:t>
            </a:r>
          </a:p>
        </p:txBody>
      </p:sp>
      <p:sp>
        <p:nvSpPr>
          <p:cNvPr id="6" name="Text Placeholder 5">
            <a:extLst>
              <a:ext uri="{FF2B5EF4-FFF2-40B4-BE49-F238E27FC236}">
                <a16:creationId xmlns:a16="http://schemas.microsoft.com/office/drawing/2014/main" id="{F449C03D-A7DB-7A80-B5B4-9934260C5712}"/>
              </a:ext>
            </a:extLst>
          </p:cNvPr>
          <p:cNvSpPr>
            <a:spLocks noGrp="1"/>
          </p:cNvSpPr>
          <p:nvPr>
            <p:ph type="body" idx="1"/>
          </p:nvPr>
        </p:nvSpPr>
        <p:spPr>
          <a:xfrm>
            <a:off x="457199" y="1682323"/>
            <a:ext cx="5386917" cy="579120"/>
          </a:xfrm>
        </p:spPr>
        <p:txBody>
          <a:bodyPr/>
          <a:lstStyle/>
          <a:p>
            <a:pPr algn="ctr"/>
            <a:r>
              <a:rPr lang="en-US" sz="3600" dirty="0">
                <a:solidFill>
                  <a:srgbClr val="00B0F0"/>
                </a:solidFill>
              </a:rPr>
              <a:t>Inclusion</a:t>
            </a:r>
          </a:p>
        </p:txBody>
      </p:sp>
      <p:sp>
        <p:nvSpPr>
          <p:cNvPr id="8" name="Text Placeholder 7">
            <a:extLst>
              <a:ext uri="{FF2B5EF4-FFF2-40B4-BE49-F238E27FC236}">
                <a16:creationId xmlns:a16="http://schemas.microsoft.com/office/drawing/2014/main" id="{7263F8CE-4F43-A5CD-B864-3D1F2B32249B}"/>
              </a:ext>
            </a:extLst>
          </p:cNvPr>
          <p:cNvSpPr>
            <a:spLocks noGrp="1"/>
          </p:cNvSpPr>
          <p:nvPr>
            <p:ph type="body" sz="half" idx="3"/>
          </p:nvPr>
        </p:nvSpPr>
        <p:spPr>
          <a:xfrm>
            <a:off x="6316539" y="1667917"/>
            <a:ext cx="5389033" cy="579121"/>
          </a:xfrm>
        </p:spPr>
        <p:txBody>
          <a:bodyPr/>
          <a:lstStyle/>
          <a:p>
            <a:pPr algn="ctr"/>
            <a:r>
              <a:rPr lang="en-US" sz="3600" dirty="0">
                <a:solidFill>
                  <a:srgbClr val="00B0F0"/>
                </a:solidFill>
              </a:rPr>
              <a:t>Exclusion</a:t>
            </a:r>
          </a:p>
        </p:txBody>
      </p:sp>
      <p:sp>
        <p:nvSpPr>
          <p:cNvPr id="7" name="Content Placeholder 6">
            <a:extLst>
              <a:ext uri="{FF2B5EF4-FFF2-40B4-BE49-F238E27FC236}">
                <a16:creationId xmlns:a16="http://schemas.microsoft.com/office/drawing/2014/main" id="{13252899-DD2E-6448-1937-FF74508A37F1}"/>
              </a:ext>
            </a:extLst>
          </p:cNvPr>
          <p:cNvSpPr>
            <a:spLocks noGrp="1"/>
          </p:cNvSpPr>
          <p:nvPr>
            <p:ph sz="quarter" idx="2"/>
          </p:nvPr>
        </p:nvSpPr>
        <p:spPr>
          <a:xfrm>
            <a:off x="457200" y="2247038"/>
            <a:ext cx="5386917" cy="4229962"/>
          </a:xfrm>
          <a:solidFill>
            <a:srgbClr val="06204C"/>
          </a:solidFill>
          <a:ln>
            <a:solidFill>
              <a:srgbClr val="00B0F0"/>
            </a:solidFill>
          </a:ln>
        </p:spPr>
        <p:txBody>
          <a:bodyPr anchor="ctr">
            <a:normAutofit fontScale="92500" lnSpcReduction="10000"/>
          </a:bodyPr>
          <a:lstStyle/>
          <a:p>
            <a:r>
              <a:rPr lang="en-US" sz="2800" b="1" u="sng" dirty="0"/>
              <a:t>Alcohol Use Disorder (DSM-5)</a:t>
            </a:r>
          </a:p>
          <a:p>
            <a:endParaRPr lang="en-US" sz="2800" b="1" dirty="0"/>
          </a:p>
          <a:p>
            <a:r>
              <a:rPr lang="en-US" sz="2800" b="1" u="sng" dirty="0"/>
              <a:t>Age 18+</a:t>
            </a:r>
          </a:p>
          <a:p>
            <a:pPr marL="0" indent="0">
              <a:buNone/>
            </a:pPr>
            <a:endParaRPr lang="en-US" sz="2800" b="1" dirty="0"/>
          </a:p>
          <a:p>
            <a:r>
              <a:rPr lang="en-US" sz="2800" b="1" u="sng" dirty="0"/>
              <a:t>Heavy Drinking (28-Day TLFB)</a:t>
            </a:r>
          </a:p>
          <a:p>
            <a:pPr lvl="1"/>
            <a:r>
              <a:rPr lang="en-US" b="1" dirty="0"/>
              <a:t>&gt;7 (</a:t>
            </a:r>
            <a:r>
              <a:rPr lang="en-US" sz="2200" b="1" dirty="0">
                <a:latin typeface="Times New Roman" panose="02020603050405020304" pitchFamily="18" charset="0"/>
                <a:ea typeface="Lato" panose="020F0502020204030203" pitchFamily="34" charset="0"/>
                <a:cs typeface="Lato" panose="020F0502020204030203" pitchFamily="34" charset="0"/>
              </a:rPr>
              <a:t>♀</a:t>
            </a:r>
            <a:r>
              <a:rPr lang="en-US" b="1" dirty="0">
                <a:latin typeface="+mn-lt"/>
                <a:ea typeface="Lato" panose="020F0502020204030203" pitchFamily="34" charset="0"/>
                <a:cs typeface="Lato" panose="020F0502020204030203" pitchFamily="34" charset="0"/>
              </a:rPr>
              <a:t>)</a:t>
            </a:r>
            <a:r>
              <a:rPr lang="en-US" b="1" dirty="0"/>
              <a:t> or &gt;14 (</a:t>
            </a:r>
            <a:r>
              <a:rPr lang="en-US" b="1" dirty="0">
                <a:latin typeface="Times New Roman" panose="02020603050405020304" pitchFamily="18" charset="0"/>
                <a:ea typeface="Lato" panose="020F0502020204030203" pitchFamily="34" charset="0"/>
                <a:cs typeface="Times New Roman" panose="02020603050405020304" pitchFamily="18" charset="0"/>
              </a:rPr>
              <a:t>♂</a:t>
            </a:r>
            <a:r>
              <a:rPr lang="en-US" b="1" dirty="0">
                <a:latin typeface="+mn-lt"/>
                <a:ea typeface="Lato" panose="020F0502020204030203" pitchFamily="34" charset="0"/>
                <a:cs typeface="Lato" panose="020F0502020204030203" pitchFamily="34" charset="0"/>
              </a:rPr>
              <a:t>)</a:t>
            </a:r>
            <a:r>
              <a:rPr lang="en-US" b="1" dirty="0"/>
              <a:t> drinks/week</a:t>
            </a:r>
          </a:p>
          <a:p>
            <a:pPr lvl="1"/>
            <a:r>
              <a:rPr lang="en-US" b="1" dirty="0"/>
              <a:t>4+ days of the last 28 days with &gt;3 (</a:t>
            </a:r>
            <a:r>
              <a:rPr lang="en-US" sz="2000" b="1" dirty="0">
                <a:latin typeface="Times New Roman" panose="02020603050405020304" pitchFamily="18" charset="0"/>
                <a:ea typeface="Lato" panose="020F0502020204030203" pitchFamily="34" charset="0"/>
                <a:cs typeface="Lato" panose="020F0502020204030203" pitchFamily="34" charset="0"/>
              </a:rPr>
              <a:t>♀</a:t>
            </a:r>
            <a:r>
              <a:rPr lang="en-US" b="1" dirty="0">
                <a:latin typeface="+mn-lt"/>
                <a:ea typeface="Lato" panose="020F0502020204030203" pitchFamily="34" charset="0"/>
                <a:cs typeface="Lato" panose="020F0502020204030203" pitchFamily="34" charset="0"/>
              </a:rPr>
              <a:t>)</a:t>
            </a:r>
            <a:r>
              <a:rPr lang="en-US" b="1" dirty="0"/>
              <a:t> or &gt;4 (</a:t>
            </a:r>
            <a:r>
              <a:rPr lang="en-US" b="1" dirty="0">
                <a:latin typeface="Times New Roman" panose="02020603050405020304" pitchFamily="18" charset="0"/>
                <a:ea typeface="Lato" panose="020F0502020204030203" pitchFamily="34" charset="0"/>
                <a:cs typeface="Times New Roman" panose="02020603050405020304" pitchFamily="18" charset="0"/>
              </a:rPr>
              <a:t>♂</a:t>
            </a:r>
            <a:r>
              <a:rPr lang="en-US" b="1" dirty="0">
                <a:latin typeface="+mn-lt"/>
                <a:ea typeface="Lato" panose="020F0502020204030203" pitchFamily="34" charset="0"/>
                <a:cs typeface="Lato" panose="020F0502020204030203" pitchFamily="34" charset="0"/>
              </a:rPr>
              <a:t>) </a:t>
            </a:r>
            <a:r>
              <a:rPr lang="en-US" b="1" dirty="0"/>
              <a:t>drinks</a:t>
            </a:r>
          </a:p>
          <a:p>
            <a:endParaRPr lang="en-US" b="1" dirty="0"/>
          </a:p>
          <a:p>
            <a:r>
              <a:rPr lang="en-US" sz="2800" b="1" u="sng" dirty="0"/>
              <a:t>CIWA&lt;10</a:t>
            </a:r>
          </a:p>
        </p:txBody>
      </p:sp>
      <p:sp>
        <p:nvSpPr>
          <p:cNvPr id="9" name="Content Placeholder 8">
            <a:extLst>
              <a:ext uri="{FF2B5EF4-FFF2-40B4-BE49-F238E27FC236}">
                <a16:creationId xmlns:a16="http://schemas.microsoft.com/office/drawing/2014/main" id="{7FE0B63A-3628-DEB3-5833-4850D4511CD8}"/>
              </a:ext>
            </a:extLst>
          </p:cNvPr>
          <p:cNvSpPr>
            <a:spLocks noGrp="1"/>
          </p:cNvSpPr>
          <p:nvPr>
            <p:ph sz="quarter" idx="4"/>
          </p:nvPr>
        </p:nvSpPr>
        <p:spPr>
          <a:xfrm>
            <a:off x="6316540" y="2247038"/>
            <a:ext cx="5389033" cy="4229962"/>
          </a:xfrm>
          <a:ln>
            <a:solidFill>
              <a:srgbClr val="00B0F0"/>
            </a:solidFill>
          </a:ln>
        </p:spPr>
        <p:txBody>
          <a:bodyPr anchor="ctr">
            <a:normAutofit lnSpcReduction="10000"/>
          </a:bodyPr>
          <a:lstStyle/>
          <a:p>
            <a:r>
              <a:rPr lang="en-US" sz="2800" b="1" u="sng" dirty="0"/>
              <a:t>Metabolic</a:t>
            </a:r>
          </a:p>
          <a:p>
            <a:pPr lvl="1"/>
            <a:r>
              <a:rPr lang="en-US" b="1" dirty="0"/>
              <a:t>BMI outside 23-50 kg/m</a:t>
            </a:r>
            <a:r>
              <a:rPr lang="en-US" b="1" baseline="30000" dirty="0"/>
              <a:t>2</a:t>
            </a:r>
            <a:endParaRPr lang="en-US" b="1" dirty="0"/>
          </a:p>
          <a:p>
            <a:pPr lvl="1"/>
            <a:r>
              <a:rPr lang="en-US" b="1" dirty="0"/>
              <a:t>Medullary thyroid cancer </a:t>
            </a:r>
            <a:r>
              <a:rPr lang="en-US" b="1" dirty="0" err="1"/>
              <a:t>hx</a:t>
            </a:r>
            <a:endParaRPr lang="en-US" b="1" dirty="0"/>
          </a:p>
          <a:p>
            <a:pPr lvl="1"/>
            <a:r>
              <a:rPr lang="en-US" b="1" dirty="0"/>
              <a:t>Diabetic (HbA1c ≥6.5)</a:t>
            </a:r>
          </a:p>
          <a:p>
            <a:pPr lvl="1"/>
            <a:r>
              <a:rPr lang="en-US" b="1" dirty="0"/>
              <a:t>Weight loss/diabetes/AUD medications or bariatric surgery</a:t>
            </a:r>
          </a:p>
          <a:p>
            <a:pPr lvl="1"/>
            <a:endParaRPr lang="en-US" b="1" dirty="0"/>
          </a:p>
          <a:p>
            <a:r>
              <a:rPr lang="en-US" sz="2800" b="1" u="sng" dirty="0"/>
              <a:t>Unstable Medical Conditions</a:t>
            </a:r>
          </a:p>
          <a:p>
            <a:endParaRPr lang="en-US" sz="2800" b="1" u="sng" dirty="0"/>
          </a:p>
          <a:p>
            <a:r>
              <a:rPr lang="en-US" sz="2800" b="1" u="sng" dirty="0"/>
              <a:t>MRI or VR Contraindications</a:t>
            </a:r>
          </a:p>
        </p:txBody>
      </p:sp>
    </p:spTree>
    <p:extLst>
      <p:ext uri="{BB962C8B-B14F-4D97-AF65-F5344CB8AC3E}">
        <p14:creationId xmlns:p14="http://schemas.microsoft.com/office/powerpoint/2010/main" val="49610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9" grpId="0" uiExpand="1"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E4AF74-27BE-1659-9310-78252F851381}"/>
              </a:ext>
            </a:extLst>
          </p:cNvPr>
          <p:cNvSpPr>
            <a:spLocks noGrp="1"/>
          </p:cNvSpPr>
          <p:nvPr>
            <p:ph type="body" sz="quarter" idx="11"/>
          </p:nvPr>
        </p:nvSpPr>
        <p:spPr>
          <a:xfrm>
            <a:off x="4800601" y="6372812"/>
            <a:ext cx="6949863" cy="302258"/>
          </a:xfrm>
          <a:ln w="28575">
            <a:solidFill>
              <a:schemeClr val="tx1"/>
            </a:solidFill>
          </a:ln>
        </p:spPr>
        <p:txBody>
          <a:bodyPr/>
          <a:lstStyle/>
          <a:p>
            <a:pPr algn="ctr"/>
            <a:r>
              <a:rPr lang="en-US" sz="1300" b="1" dirty="0"/>
              <a:t>NB: the FDA approved a 7.2 mg injectable semaglutide dose for treating obesity in 3/2026.</a:t>
            </a:r>
          </a:p>
        </p:txBody>
      </p:sp>
      <p:graphicFrame>
        <p:nvGraphicFramePr>
          <p:cNvPr id="7" name="Table 6">
            <a:extLst>
              <a:ext uri="{FF2B5EF4-FFF2-40B4-BE49-F238E27FC236}">
                <a16:creationId xmlns:a16="http://schemas.microsoft.com/office/drawing/2014/main" id="{A7D0C767-A258-E769-A994-8B248FE9B39D}"/>
              </a:ext>
            </a:extLst>
          </p:cNvPr>
          <p:cNvGraphicFramePr>
            <a:graphicFrameLocks noGrp="1"/>
          </p:cNvGraphicFramePr>
          <p:nvPr>
            <p:extLst>
              <p:ext uri="{D42A27DB-BD31-4B8C-83A1-F6EECF244321}">
                <p14:modId xmlns:p14="http://schemas.microsoft.com/office/powerpoint/2010/main" val="1198919730"/>
              </p:ext>
            </p:extLst>
          </p:nvPr>
        </p:nvGraphicFramePr>
        <p:xfrm>
          <a:off x="609600" y="1343612"/>
          <a:ext cx="10972794" cy="1936089"/>
        </p:xfrm>
        <a:graphic>
          <a:graphicData uri="http://schemas.openxmlformats.org/drawingml/2006/table">
            <a:tbl>
              <a:tblPr firstRow="1" firstCol="1" bandRow="1">
                <a:tableStyleId>{7E9639D4-E3E2-4D34-9284-5A2195B3D0D7}</a:tableStyleId>
              </a:tblPr>
              <a:tblGrid>
                <a:gridCol w="2298115">
                  <a:extLst>
                    <a:ext uri="{9D8B030D-6E8A-4147-A177-3AD203B41FA5}">
                      <a16:colId xmlns:a16="http://schemas.microsoft.com/office/drawing/2014/main" val="3998878510"/>
                    </a:ext>
                  </a:extLst>
                </a:gridCol>
                <a:gridCol w="395432">
                  <a:extLst>
                    <a:ext uri="{9D8B030D-6E8A-4147-A177-3AD203B41FA5}">
                      <a16:colId xmlns:a16="http://schemas.microsoft.com/office/drawing/2014/main" val="3991530588"/>
                    </a:ext>
                  </a:extLst>
                </a:gridCol>
                <a:gridCol w="395432">
                  <a:extLst>
                    <a:ext uri="{9D8B030D-6E8A-4147-A177-3AD203B41FA5}">
                      <a16:colId xmlns:a16="http://schemas.microsoft.com/office/drawing/2014/main" val="3617985388"/>
                    </a:ext>
                  </a:extLst>
                </a:gridCol>
                <a:gridCol w="395432">
                  <a:extLst>
                    <a:ext uri="{9D8B030D-6E8A-4147-A177-3AD203B41FA5}">
                      <a16:colId xmlns:a16="http://schemas.microsoft.com/office/drawing/2014/main" val="581771031"/>
                    </a:ext>
                  </a:extLst>
                </a:gridCol>
                <a:gridCol w="395432">
                  <a:extLst>
                    <a:ext uri="{9D8B030D-6E8A-4147-A177-3AD203B41FA5}">
                      <a16:colId xmlns:a16="http://schemas.microsoft.com/office/drawing/2014/main" val="932087546"/>
                    </a:ext>
                  </a:extLst>
                </a:gridCol>
                <a:gridCol w="395432">
                  <a:extLst>
                    <a:ext uri="{9D8B030D-6E8A-4147-A177-3AD203B41FA5}">
                      <a16:colId xmlns:a16="http://schemas.microsoft.com/office/drawing/2014/main" val="1435587622"/>
                    </a:ext>
                  </a:extLst>
                </a:gridCol>
                <a:gridCol w="395432">
                  <a:extLst>
                    <a:ext uri="{9D8B030D-6E8A-4147-A177-3AD203B41FA5}">
                      <a16:colId xmlns:a16="http://schemas.microsoft.com/office/drawing/2014/main" val="2917887531"/>
                    </a:ext>
                  </a:extLst>
                </a:gridCol>
                <a:gridCol w="395432">
                  <a:extLst>
                    <a:ext uri="{9D8B030D-6E8A-4147-A177-3AD203B41FA5}">
                      <a16:colId xmlns:a16="http://schemas.microsoft.com/office/drawing/2014/main" val="1997586520"/>
                    </a:ext>
                  </a:extLst>
                </a:gridCol>
                <a:gridCol w="395432">
                  <a:extLst>
                    <a:ext uri="{9D8B030D-6E8A-4147-A177-3AD203B41FA5}">
                      <a16:colId xmlns:a16="http://schemas.microsoft.com/office/drawing/2014/main" val="640414529"/>
                    </a:ext>
                  </a:extLst>
                </a:gridCol>
                <a:gridCol w="395432">
                  <a:extLst>
                    <a:ext uri="{9D8B030D-6E8A-4147-A177-3AD203B41FA5}">
                      <a16:colId xmlns:a16="http://schemas.microsoft.com/office/drawing/2014/main" val="3430530435"/>
                    </a:ext>
                  </a:extLst>
                </a:gridCol>
                <a:gridCol w="395432">
                  <a:extLst>
                    <a:ext uri="{9D8B030D-6E8A-4147-A177-3AD203B41FA5}">
                      <a16:colId xmlns:a16="http://schemas.microsoft.com/office/drawing/2014/main" val="2820857241"/>
                    </a:ext>
                  </a:extLst>
                </a:gridCol>
                <a:gridCol w="395432">
                  <a:extLst>
                    <a:ext uri="{9D8B030D-6E8A-4147-A177-3AD203B41FA5}">
                      <a16:colId xmlns:a16="http://schemas.microsoft.com/office/drawing/2014/main" val="2871987147"/>
                    </a:ext>
                  </a:extLst>
                </a:gridCol>
                <a:gridCol w="395432">
                  <a:extLst>
                    <a:ext uri="{9D8B030D-6E8A-4147-A177-3AD203B41FA5}">
                      <a16:colId xmlns:a16="http://schemas.microsoft.com/office/drawing/2014/main" val="85298155"/>
                    </a:ext>
                  </a:extLst>
                </a:gridCol>
                <a:gridCol w="395432">
                  <a:extLst>
                    <a:ext uri="{9D8B030D-6E8A-4147-A177-3AD203B41FA5}">
                      <a16:colId xmlns:a16="http://schemas.microsoft.com/office/drawing/2014/main" val="606676800"/>
                    </a:ext>
                  </a:extLst>
                </a:gridCol>
                <a:gridCol w="395432">
                  <a:extLst>
                    <a:ext uri="{9D8B030D-6E8A-4147-A177-3AD203B41FA5}">
                      <a16:colId xmlns:a16="http://schemas.microsoft.com/office/drawing/2014/main" val="1699139938"/>
                    </a:ext>
                  </a:extLst>
                </a:gridCol>
                <a:gridCol w="395432">
                  <a:extLst>
                    <a:ext uri="{9D8B030D-6E8A-4147-A177-3AD203B41FA5}">
                      <a16:colId xmlns:a16="http://schemas.microsoft.com/office/drawing/2014/main" val="2436789991"/>
                    </a:ext>
                  </a:extLst>
                </a:gridCol>
                <a:gridCol w="395432">
                  <a:extLst>
                    <a:ext uri="{9D8B030D-6E8A-4147-A177-3AD203B41FA5}">
                      <a16:colId xmlns:a16="http://schemas.microsoft.com/office/drawing/2014/main" val="2347421892"/>
                    </a:ext>
                  </a:extLst>
                </a:gridCol>
                <a:gridCol w="395432">
                  <a:extLst>
                    <a:ext uri="{9D8B030D-6E8A-4147-A177-3AD203B41FA5}">
                      <a16:colId xmlns:a16="http://schemas.microsoft.com/office/drawing/2014/main" val="2006609219"/>
                    </a:ext>
                  </a:extLst>
                </a:gridCol>
                <a:gridCol w="395432">
                  <a:extLst>
                    <a:ext uri="{9D8B030D-6E8A-4147-A177-3AD203B41FA5}">
                      <a16:colId xmlns:a16="http://schemas.microsoft.com/office/drawing/2014/main" val="1888728107"/>
                    </a:ext>
                  </a:extLst>
                </a:gridCol>
                <a:gridCol w="395432">
                  <a:extLst>
                    <a:ext uri="{9D8B030D-6E8A-4147-A177-3AD203B41FA5}">
                      <a16:colId xmlns:a16="http://schemas.microsoft.com/office/drawing/2014/main" val="4013674473"/>
                    </a:ext>
                  </a:extLst>
                </a:gridCol>
                <a:gridCol w="404716">
                  <a:extLst>
                    <a:ext uri="{9D8B030D-6E8A-4147-A177-3AD203B41FA5}">
                      <a16:colId xmlns:a16="http://schemas.microsoft.com/office/drawing/2014/main" val="4067982374"/>
                    </a:ext>
                  </a:extLst>
                </a:gridCol>
                <a:gridCol w="756755">
                  <a:extLst>
                    <a:ext uri="{9D8B030D-6E8A-4147-A177-3AD203B41FA5}">
                      <a16:colId xmlns:a16="http://schemas.microsoft.com/office/drawing/2014/main" val="2218297135"/>
                    </a:ext>
                  </a:extLst>
                </a:gridCol>
              </a:tblGrid>
              <a:tr h="578395">
                <a:tc>
                  <a:txBody>
                    <a:bodyPr/>
                    <a:lstStyle/>
                    <a:p>
                      <a:pPr marL="0" marR="0">
                        <a:lnSpc>
                          <a:spcPct val="115000"/>
                        </a:lnSpc>
                        <a:spcBef>
                          <a:spcPts val="0"/>
                        </a:spcBef>
                        <a:spcAft>
                          <a:spcPts val="0"/>
                        </a:spcAft>
                      </a:pPr>
                      <a:r>
                        <a:rPr lang="en-US" sz="2000" b="1" dirty="0">
                          <a:solidFill>
                            <a:srgbClr val="FFC1FF"/>
                          </a:solidFill>
                          <a:effectLst/>
                        </a:rPr>
                        <a:t>Visit / Week # </a:t>
                      </a:r>
                      <a:r>
                        <a:rPr lang="en-US" sz="2000" b="1" dirty="0">
                          <a:solidFill>
                            <a:srgbClr val="FFC1FF"/>
                          </a:solidFill>
                          <a:effectLst/>
                          <a:sym typeface="Wingdings" panose="05000000000000000000" pitchFamily="2" charset="2"/>
                        </a:rPr>
                        <a:t></a:t>
                      </a:r>
                      <a:endParaRPr lang="en-US" sz="2000" b="1" dirty="0">
                        <a:solidFill>
                          <a:srgbClr val="FFC1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lnSpc>
                          <a:spcPct val="115000"/>
                        </a:lnSpc>
                        <a:spcBef>
                          <a:spcPts val="0"/>
                        </a:spcBef>
                        <a:spcAft>
                          <a:spcPts val="0"/>
                        </a:spcAft>
                      </a:pPr>
                      <a:r>
                        <a:rPr lang="en-US" sz="1200" b="1" dirty="0">
                          <a:solidFill>
                            <a:schemeClr val="tx1"/>
                          </a:solidFill>
                          <a:effectLst/>
                        </a:rPr>
                        <a:t>1</a:t>
                      </a:r>
                      <a:endParaRPr lang="en-US"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lnSpc>
                          <a:spcPct val="115000"/>
                        </a:lnSpc>
                        <a:spcBef>
                          <a:spcPts val="0"/>
                        </a:spcBef>
                        <a:spcAft>
                          <a:spcPts val="0"/>
                        </a:spcAft>
                      </a:pPr>
                      <a:r>
                        <a:rPr lang="en-US" sz="1200" b="1">
                          <a:solidFill>
                            <a:schemeClr val="tx1"/>
                          </a:solidFill>
                          <a:effectLst/>
                        </a:rPr>
                        <a:t>2</a:t>
                      </a:r>
                      <a:endParaRPr lang="en-US"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lnSpc>
                          <a:spcPct val="115000"/>
                        </a:lnSpc>
                        <a:spcBef>
                          <a:spcPts val="0"/>
                        </a:spcBef>
                        <a:spcAft>
                          <a:spcPts val="0"/>
                        </a:spcAft>
                      </a:pPr>
                      <a:r>
                        <a:rPr lang="en-US" sz="1200" b="1">
                          <a:solidFill>
                            <a:schemeClr val="tx1"/>
                          </a:solidFill>
                          <a:effectLst/>
                        </a:rPr>
                        <a:t>3</a:t>
                      </a:r>
                      <a:endParaRPr lang="en-US"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lnSpc>
                          <a:spcPct val="115000"/>
                        </a:lnSpc>
                        <a:spcBef>
                          <a:spcPts val="0"/>
                        </a:spcBef>
                        <a:spcAft>
                          <a:spcPts val="0"/>
                        </a:spcAft>
                      </a:pPr>
                      <a:r>
                        <a:rPr lang="en-US" sz="1200" b="1">
                          <a:solidFill>
                            <a:schemeClr val="tx1"/>
                          </a:solidFill>
                          <a:effectLst/>
                        </a:rPr>
                        <a:t>4</a:t>
                      </a:r>
                      <a:endParaRPr lang="en-US"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lnSpc>
                          <a:spcPct val="115000"/>
                        </a:lnSpc>
                        <a:spcBef>
                          <a:spcPts val="0"/>
                        </a:spcBef>
                        <a:spcAft>
                          <a:spcPts val="0"/>
                        </a:spcAft>
                      </a:pPr>
                      <a:r>
                        <a:rPr lang="en-US" sz="1200" b="1">
                          <a:solidFill>
                            <a:schemeClr val="tx1"/>
                          </a:solidFill>
                          <a:effectLst/>
                        </a:rPr>
                        <a:t>5</a:t>
                      </a:r>
                      <a:endParaRPr lang="en-US"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lnSpc>
                          <a:spcPct val="115000"/>
                        </a:lnSpc>
                        <a:spcBef>
                          <a:spcPts val="0"/>
                        </a:spcBef>
                        <a:spcAft>
                          <a:spcPts val="0"/>
                        </a:spcAft>
                      </a:pPr>
                      <a:r>
                        <a:rPr lang="en-US" sz="1200" b="1">
                          <a:solidFill>
                            <a:schemeClr val="tx1"/>
                          </a:solidFill>
                          <a:effectLst/>
                        </a:rPr>
                        <a:t>6</a:t>
                      </a:r>
                      <a:endParaRPr lang="en-US"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lnSpc>
                          <a:spcPct val="115000"/>
                        </a:lnSpc>
                        <a:spcBef>
                          <a:spcPts val="0"/>
                        </a:spcBef>
                        <a:spcAft>
                          <a:spcPts val="0"/>
                        </a:spcAft>
                      </a:pPr>
                      <a:r>
                        <a:rPr lang="en-US" sz="1200" b="1">
                          <a:solidFill>
                            <a:schemeClr val="tx1"/>
                          </a:solidFill>
                          <a:effectLst/>
                        </a:rPr>
                        <a:t>7</a:t>
                      </a:r>
                      <a:endParaRPr lang="en-US"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lnSpc>
                          <a:spcPct val="115000"/>
                        </a:lnSpc>
                        <a:spcBef>
                          <a:spcPts val="0"/>
                        </a:spcBef>
                        <a:spcAft>
                          <a:spcPts val="0"/>
                        </a:spcAft>
                      </a:pPr>
                      <a:r>
                        <a:rPr lang="en-US" sz="1200" b="1">
                          <a:solidFill>
                            <a:schemeClr val="tx1"/>
                          </a:solidFill>
                          <a:effectLst/>
                        </a:rPr>
                        <a:t>8</a:t>
                      </a:r>
                      <a:endParaRPr lang="en-US"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lnSpc>
                          <a:spcPct val="115000"/>
                        </a:lnSpc>
                        <a:spcBef>
                          <a:spcPts val="0"/>
                        </a:spcBef>
                        <a:spcAft>
                          <a:spcPts val="0"/>
                        </a:spcAft>
                      </a:pPr>
                      <a:r>
                        <a:rPr lang="en-US" sz="1200" b="1">
                          <a:solidFill>
                            <a:schemeClr val="tx1"/>
                          </a:solidFill>
                          <a:effectLst/>
                        </a:rPr>
                        <a:t>9</a:t>
                      </a:r>
                      <a:endParaRPr lang="en-US"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lnSpc>
                          <a:spcPct val="115000"/>
                        </a:lnSpc>
                        <a:spcBef>
                          <a:spcPts val="0"/>
                        </a:spcBef>
                        <a:spcAft>
                          <a:spcPts val="0"/>
                        </a:spcAft>
                      </a:pPr>
                      <a:r>
                        <a:rPr lang="en-US" sz="1200" b="1">
                          <a:solidFill>
                            <a:schemeClr val="tx1"/>
                          </a:solidFill>
                          <a:effectLst/>
                        </a:rPr>
                        <a:t>10</a:t>
                      </a:r>
                      <a:endParaRPr lang="en-US"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lnSpc>
                          <a:spcPct val="115000"/>
                        </a:lnSpc>
                        <a:spcBef>
                          <a:spcPts val="0"/>
                        </a:spcBef>
                        <a:spcAft>
                          <a:spcPts val="0"/>
                        </a:spcAft>
                      </a:pPr>
                      <a:r>
                        <a:rPr lang="en-US" sz="1200" b="1">
                          <a:solidFill>
                            <a:schemeClr val="tx1"/>
                          </a:solidFill>
                          <a:effectLst/>
                        </a:rPr>
                        <a:t>11</a:t>
                      </a:r>
                      <a:endParaRPr lang="en-US"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lnSpc>
                          <a:spcPct val="115000"/>
                        </a:lnSpc>
                        <a:spcBef>
                          <a:spcPts val="0"/>
                        </a:spcBef>
                        <a:spcAft>
                          <a:spcPts val="0"/>
                        </a:spcAft>
                      </a:pPr>
                      <a:r>
                        <a:rPr lang="en-US" sz="1200" b="1">
                          <a:solidFill>
                            <a:schemeClr val="tx1"/>
                          </a:solidFill>
                          <a:effectLst/>
                        </a:rPr>
                        <a:t>12</a:t>
                      </a:r>
                      <a:endParaRPr lang="en-US"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lnSpc>
                          <a:spcPct val="115000"/>
                        </a:lnSpc>
                        <a:spcBef>
                          <a:spcPts val="0"/>
                        </a:spcBef>
                        <a:spcAft>
                          <a:spcPts val="0"/>
                        </a:spcAft>
                      </a:pPr>
                      <a:r>
                        <a:rPr lang="en-US" sz="1200" b="1">
                          <a:solidFill>
                            <a:schemeClr val="tx1"/>
                          </a:solidFill>
                          <a:effectLst/>
                        </a:rPr>
                        <a:t>13</a:t>
                      </a:r>
                      <a:endParaRPr lang="en-US"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lnSpc>
                          <a:spcPct val="115000"/>
                        </a:lnSpc>
                        <a:spcBef>
                          <a:spcPts val="0"/>
                        </a:spcBef>
                        <a:spcAft>
                          <a:spcPts val="0"/>
                        </a:spcAft>
                      </a:pPr>
                      <a:r>
                        <a:rPr lang="en-US" sz="1200" b="1">
                          <a:solidFill>
                            <a:schemeClr val="tx1"/>
                          </a:solidFill>
                          <a:effectLst/>
                        </a:rPr>
                        <a:t>14</a:t>
                      </a:r>
                      <a:endParaRPr lang="en-US"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lnSpc>
                          <a:spcPct val="115000"/>
                        </a:lnSpc>
                        <a:spcBef>
                          <a:spcPts val="0"/>
                        </a:spcBef>
                        <a:spcAft>
                          <a:spcPts val="0"/>
                        </a:spcAft>
                      </a:pPr>
                      <a:r>
                        <a:rPr lang="en-US" sz="1200" b="1">
                          <a:solidFill>
                            <a:schemeClr val="tx1"/>
                          </a:solidFill>
                          <a:effectLst/>
                        </a:rPr>
                        <a:t>15</a:t>
                      </a:r>
                      <a:endParaRPr lang="en-US"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lnSpc>
                          <a:spcPct val="115000"/>
                        </a:lnSpc>
                        <a:spcBef>
                          <a:spcPts val="0"/>
                        </a:spcBef>
                        <a:spcAft>
                          <a:spcPts val="0"/>
                        </a:spcAft>
                      </a:pPr>
                      <a:r>
                        <a:rPr lang="en-US" sz="1200" b="1">
                          <a:solidFill>
                            <a:schemeClr val="tx1"/>
                          </a:solidFill>
                          <a:effectLst/>
                        </a:rPr>
                        <a:t>16</a:t>
                      </a:r>
                      <a:endParaRPr lang="en-US"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lnSpc>
                          <a:spcPct val="115000"/>
                        </a:lnSpc>
                        <a:spcBef>
                          <a:spcPts val="0"/>
                        </a:spcBef>
                        <a:spcAft>
                          <a:spcPts val="0"/>
                        </a:spcAft>
                      </a:pPr>
                      <a:r>
                        <a:rPr lang="en-US" sz="1200" b="1">
                          <a:solidFill>
                            <a:schemeClr val="tx1"/>
                          </a:solidFill>
                          <a:effectLst/>
                        </a:rPr>
                        <a:t>17</a:t>
                      </a:r>
                      <a:endParaRPr lang="en-US"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lnSpc>
                          <a:spcPct val="115000"/>
                        </a:lnSpc>
                        <a:spcBef>
                          <a:spcPts val="0"/>
                        </a:spcBef>
                        <a:spcAft>
                          <a:spcPts val="0"/>
                        </a:spcAft>
                      </a:pPr>
                      <a:r>
                        <a:rPr lang="en-US" sz="1200" b="1">
                          <a:solidFill>
                            <a:schemeClr val="tx1"/>
                          </a:solidFill>
                          <a:effectLst/>
                        </a:rPr>
                        <a:t>18</a:t>
                      </a:r>
                      <a:endParaRPr lang="en-US"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lnSpc>
                          <a:spcPct val="115000"/>
                        </a:lnSpc>
                        <a:spcBef>
                          <a:spcPts val="0"/>
                        </a:spcBef>
                        <a:spcAft>
                          <a:spcPts val="0"/>
                        </a:spcAft>
                      </a:pPr>
                      <a:r>
                        <a:rPr lang="en-US" sz="1200" b="1">
                          <a:solidFill>
                            <a:schemeClr val="tx1"/>
                          </a:solidFill>
                          <a:effectLst/>
                        </a:rPr>
                        <a:t>19</a:t>
                      </a:r>
                      <a:endParaRPr lang="en-US"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lnSpc>
                          <a:spcPct val="115000"/>
                        </a:lnSpc>
                        <a:spcBef>
                          <a:spcPts val="0"/>
                        </a:spcBef>
                        <a:spcAft>
                          <a:spcPts val="0"/>
                        </a:spcAft>
                      </a:pPr>
                      <a:r>
                        <a:rPr lang="en-US" sz="1200" b="1">
                          <a:solidFill>
                            <a:schemeClr val="tx1"/>
                          </a:solidFill>
                          <a:effectLst/>
                        </a:rPr>
                        <a:t>20</a:t>
                      </a:r>
                      <a:endParaRPr lang="en-US"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lnSpc>
                          <a:spcPct val="115000"/>
                        </a:lnSpc>
                        <a:spcBef>
                          <a:spcPts val="0"/>
                        </a:spcBef>
                        <a:spcAft>
                          <a:spcPts val="0"/>
                        </a:spcAft>
                      </a:pPr>
                      <a:r>
                        <a:rPr lang="en-US" sz="1200" b="1" dirty="0">
                          <a:solidFill>
                            <a:schemeClr val="tx1"/>
                          </a:solidFill>
                          <a:effectLst/>
                        </a:rPr>
                        <a:t>Follow</a:t>
                      </a:r>
                    </a:p>
                    <a:p>
                      <a:pPr marL="0" marR="0" algn="ctr">
                        <a:lnSpc>
                          <a:spcPct val="115000"/>
                        </a:lnSpc>
                        <a:spcBef>
                          <a:spcPts val="0"/>
                        </a:spcBef>
                        <a:spcAft>
                          <a:spcPts val="0"/>
                        </a:spcAft>
                      </a:pPr>
                      <a:r>
                        <a:rPr lang="en-US" sz="1200" b="1" dirty="0">
                          <a:solidFill>
                            <a:schemeClr val="tx1"/>
                          </a:solidFill>
                          <a:effectLst/>
                        </a:rPr>
                        <a:t>up</a:t>
                      </a:r>
                      <a:endParaRPr lang="en-US"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76105366"/>
                  </a:ext>
                </a:extLst>
              </a:tr>
              <a:tr h="594360">
                <a:tc>
                  <a:txBody>
                    <a:bodyPr/>
                    <a:lstStyle/>
                    <a:p>
                      <a:pPr marL="0" marR="0">
                        <a:lnSpc>
                          <a:spcPct val="115000"/>
                        </a:lnSpc>
                        <a:spcBef>
                          <a:spcPts val="0"/>
                        </a:spcBef>
                        <a:spcAft>
                          <a:spcPts val="0"/>
                        </a:spcAft>
                      </a:pPr>
                      <a:r>
                        <a:rPr lang="en-US" sz="2000" b="1" dirty="0">
                          <a:solidFill>
                            <a:srgbClr val="FFC1FF"/>
                          </a:solidFill>
                          <a:effectLst/>
                        </a:rPr>
                        <a:t>Study Drug </a:t>
                      </a:r>
                    </a:p>
                    <a:p>
                      <a:pPr marL="0" marR="0">
                        <a:lnSpc>
                          <a:spcPct val="115000"/>
                        </a:lnSpc>
                        <a:spcBef>
                          <a:spcPts val="0"/>
                        </a:spcBef>
                        <a:spcAft>
                          <a:spcPts val="0"/>
                        </a:spcAft>
                      </a:pPr>
                      <a:r>
                        <a:rPr lang="en-US" sz="2000" b="1" dirty="0">
                          <a:solidFill>
                            <a:srgbClr val="FFC1FF"/>
                          </a:solidFill>
                          <a:effectLst/>
                        </a:rPr>
                        <a:t>or Placebo (mg)</a:t>
                      </a:r>
                      <a:endParaRPr lang="en-US" sz="2000" b="1" dirty="0">
                        <a:solidFill>
                          <a:srgbClr val="FFC1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200" b="1" dirty="0">
                          <a:effectLst/>
                        </a:rPr>
                        <a:t>0.25</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dirty="0">
                          <a:effectLst/>
                        </a:rPr>
                        <a:t>0.25</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dirty="0">
                          <a:effectLst/>
                        </a:rPr>
                        <a:t>0.25</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dirty="0">
                          <a:effectLst/>
                        </a:rPr>
                        <a:t>0.25</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dirty="0">
                          <a:effectLst/>
                        </a:rPr>
                        <a:t>0.5</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dirty="0">
                          <a:effectLst/>
                        </a:rPr>
                        <a:t>0.5</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a:effectLst/>
                        </a:rPr>
                        <a:t>0.5</a:t>
                      </a: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a:effectLst/>
                        </a:rPr>
                        <a:t>0.5</a:t>
                      </a: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a:effectLst/>
                        </a:rPr>
                        <a:t>1.0</a:t>
                      </a: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a:effectLst/>
                        </a:rPr>
                        <a:t>1.0</a:t>
                      </a: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dirty="0">
                          <a:effectLst/>
                        </a:rPr>
                        <a:t>1.0</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a:effectLst/>
                        </a:rPr>
                        <a:t>1.0</a:t>
                      </a: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a:effectLst/>
                        </a:rPr>
                        <a:t>1.7</a:t>
                      </a: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a:effectLst/>
                        </a:rPr>
                        <a:t>1.7</a:t>
                      </a: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a:effectLst/>
                        </a:rPr>
                        <a:t>1.7</a:t>
                      </a: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a:effectLst/>
                        </a:rPr>
                        <a:t>1.7</a:t>
                      </a: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a:effectLst/>
                        </a:rPr>
                        <a:t>2.4</a:t>
                      </a: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a:effectLst/>
                        </a:rPr>
                        <a:t>2.4</a:t>
                      </a: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a:effectLst/>
                        </a:rPr>
                        <a:t>2.4</a:t>
                      </a: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dirty="0">
                          <a:effectLst/>
                        </a:rPr>
                        <a:t>2.4</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dirty="0">
                          <a:effectLst/>
                        </a:rPr>
                        <a:t> </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96348577"/>
                  </a:ext>
                </a:extLst>
              </a:tr>
              <a:tr h="594360">
                <a:tc>
                  <a:txBody>
                    <a:bodyPr/>
                    <a:lstStyle/>
                    <a:p>
                      <a:pPr marL="0" marR="0">
                        <a:lnSpc>
                          <a:spcPct val="115000"/>
                        </a:lnSpc>
                        <a:spcBef>
                          <a:spcPts val="0"/>
                        </a:spcBef>
                        <a:spcAft>
                          <a:spcPts val="0"/>
                        </a:spcAft>
                      </a:pPr>
                      <a:r>
                        <a:rPr lang="en-US" sz="2000" b="1" dirty="0">
                          <a:solidFill>
                            <a:srgbClr val="FFC1FF"/>
                          </a:solidFill>
                          <a:effectLst/>
                        </a:rPr>
                        <a:t>Take Control</a:t>
                      </a:r>
                      <a:endParaRPr lang="en-US" sz="2000" b="1" dirty="0">
                        <a:solidFill>
                          <a:srgbClr val="FFC1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200" b="1" dirty="0">
                          <a:effectLst/>
                        </a:rPr>
                        <a:t>X</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a:effectLst/>
                        </a:rPr>
                        <a:t> </a:t>
                      </a: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200" b="1">
                          <a:effectLst/>
                        </a:rPr>
                        <a:t> </a:t>
                      </a: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200" b="1" dirty="0">
                          <a:effectLst/>
                        </a:rPr>
                        <a:t>X</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a:effectLst/>
                        </a:rPr>
                        <a:t> </a:t>
                      </a: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200" b="1">
                          <a:effectLst/>
                        </a:rPr>
                        <a:t> </a:t>
                      </a: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200" b="1" dirty="0">
                          <a:effectLst/>
                        </a:rPr>
                        <a:t>X</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a:effectLst/>
                        </a:rPr>
                        <a:t> </a:t>
                      </a: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200" b="1" dirty="0">
                          <a:effectLst/>
                        </a:rPr>
                        <a:t> </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200" b="1" dirty="0">
                          <a:effectLst/>
                        </a:rPr>
                        <a:t>X</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a:effectLst/>
                        </a:rPr>
                        <a:t> </a:t>
                      </a: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200" b="1" dirty="0">
                          <a:effectLst/>
                        </a:rPr>
                        <a:t> </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200" b="1" dirty="0">
                          <a:effectLst/>
                        </a:rPr>
                        <a:t>X</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dirty="0">
                          <a:effectLst/>
                        </a:rPr>
                        <a:t> </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200" b="1" dirty="0">
                          <a:effectLst/>
                        </a:rPr>
                        <a:t> </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200" b="1" dirty="0">
                          <a:effectLst/>
                        </a:rPr>
                        <a:t>X</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dirty="0">
                          <a:effectLst/>
                        </a:rPr>
                        <a:t> </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200" b="1" dirty="0">
                          <a:effectLst/>
                        </a:rPr>
                        <a:t> </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200" b="1" dirty="0">
                          <a:effectLst/>
                        </a:rPr>
                        <a:t>X</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15000"/>
                        </a:lnSpc>
                        <a:spcBef>
                          <a:spcPts val="0"/>
                        </a:spcBef>
                        <a:spcAft>
                          <a:spcPts val="0"/>
                        </a:spcAft>
                      </a:pPr>
                      <a:r>
                        <a:rPr lang="en-US" sz="1200" b="1">
                          <a:effectLst/>
                        </a:rPr>
                        <a:t> </a:t>
                      </a: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1200" b="1" dirty="0">
                          <a:effectLst/>
                        </a:rPr>
                        <a:t> </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830" marR="3683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49371845"/>
                  </a:ext>
                </a:extLst>
              </a:tr>
            </a:tbl>
          </a:graphicData>
        </a:graphic>
      </p:graphicFrame>
      <p:sp>
        <p:nvSpPr>
          <p:cNvPr id="10" name="Rectangle 9">
            <a:extLst>
              <a:ext uri="{FF2B5EF4-FFF2-40B4-BE49-F238E27FC236}">
                <a16:creationId xmlns:a16="http://schemas.microsoft.com/office/drawing/2014/main" id="{4AC09A5E-71C7-AEC6-A04A-AFE251025E2C}"/>
              </a:ext>
            </a:extLst>
          </p:cNvPr>
          <p:cNvSpPr/>
          <p:nvPr/>
        </p:nvSpPr>
        <p:spPr>
          <a:xfrm>
            <a:off x="622120" y="1912147"/>
            <a:ext cx="10960273" cy="1367554"/>
          </a:xfrm>
          <a:prstGeom prst="rect">
            <a:avLst/>
          </a:prstGeom>
          <a:noFill/>
          <a:ln w="38100">
            <a:solidFill>
              <a:srgbClr val="FFC1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a:endParaRPr>
          </a:p>
        </p:txBody>
      </p:sp>
      <p:pic>
        <p:nvPicPr>
          <p:cNvPr id="11" name="Picture 10">
            <a:extLst>
              <a:ext uri="{FF2B5EF4-FFF2-40B4-BE49-F238E27FC236}">
                <a16:creationId xmlns:a16="http://schemas.microsoft.com/office/drawing/2014/main" id="{CFF3C60D-A5FD-BD72-7B7E-6E2E2D5A5852}"/>
              </a:ext>
            </a:extLst>
          </p:cNvPr>
          <p:cNvPicPr>
            <a:picLocks noChangeAspect="1"/>
          </p:cNvPicPr>
          <p:nvPr/>
        </p:nvPicPr>
        <p:blipFill>
          <a:blip r:embed="rId3"/>
          <a:stretch>
            <a:fillRect/>
          </a:stretch>
        </p:blipFill>
        <p:spPr>
          <a:xfrm>
            <a:off x="669888" y="3736823"/>
            <a:ext cx="3537777" cy="2635989"/>
          </a:xfrm>
          <a:prstGeom prst="rect">
            <a:avLst/>
          </a:prstGeom>
          <a:ln>
            <a:solidFill>
              <a:schemeClr val="tx1"/>
            </a:solidFill>
          </a:ln>
        </p:spPr>
      </p:pic>
      <p:sp>
        <p:nvSpPr>
          <p:cNvPr id="12" name="Text Placeholder 7">
            <a:extLst>
              <a:ext uri="{FF2B5EF4-FFF2-40B4-BE49-F238E27FC236}">
                <a16:creationId xmlns:a16="http://schemas.microsoft.com/office/drawing/2014/main" id="{0F144564-BA24-2462-6A4F-3A33AF7C8D01}"/>
              </a:ext>
            </a:extLst>
          </p:cNvPr>
          <p:cNvSpPr txBox="1">
            <a:spLocks/>
          </p:cNvSpPr>
          <p:nvPr/>
        </p:nvSpPr>
        <p:spPr>
          <a:xfrm>
            <a:off x="65141" y="6344729"/>
            <a:ext cx="4754165" cy="360871"/>
          </a:xfrm>
          <a:prstGeom prst="rect">
            <a:avLst/>
          </a:prstGeom>
        </p:spPr>
        <p:txBody>
          <a:bodyPr vert="horz" lIns="91440" anchor="ctr">
            <a:noAutofit/>
          </a:bodyPr>
          <a:lstStyle>
            <a:lvl1pPr marL="0" indent="0" algn="l" rtl="0" eaLnBrk="1" latinLnBrk="0" hangingPunct="1">
              <a:spcBef>
                <a:spcPct val="20000"/>
              </a:spcBef>
              <a:buClr>
                <a:schemeClr val="accent2"/>
              </a:buClr>
              <a:buSzPct val="100000"/>
              <a:buFont typeface="Wingdings 2" panose="05020102010507070707" pitchFamily="18" charset="2"/>
              <a:buNone/>
              <a:defRPr sz="1600" kern="1200">
                <a:ln>
                  <a:noFill/>
                </a:ln>
                <a:solidFill>
                  <a:schemeClr val="tx1"/>
                </a:solidFill>
                <a:latin typeface="Lato" panose="020F0502020204030203" pitchFamily="34" charset="0"/>
                <a:ea typeface="+mn-ea"/>
                <a:cs typeface="+mn-cs"/>
              </a:defRPr>
            </a:lvl1pPr>
            <a:lvl2pPr marL="630904" indent="-274306" algn="l" rtl="0" eaLnBrk="1" latinLnBrk="0" hangingPunct="1">
              <a:spcBef>
                <a:spcPct val="20000"/>
              </a:spcBef>
              <a:buClr>
                <a:schemeClr val="accent2"/>
              </a:buClr>
              <a:buSzPct val="90000"/>
              <a:buFont typeface="Wingdings 2" panose="05020102010507070707" pitchFamily="18" charset="2"/>
              <a:buChar char="®"/>
              <a:defRPr sz="2600" kern="1200">
                <a:solidFill>
                  <a:schemeClr val="tx1"/>
                </a:solidFill>
                <a:latin typeface="Lato" panose="020F0502020204030203" pitchFamily="34" charset="0"/>
                <a:ea typeface="+mn-ea"/>
                <a:cs typeface="+mn-cs"/>
              </a:defRPr>
            </a:lvl2pPr>
            <a:lvl3pPr marL="923498" indent="-274306" algn="l" rtl="0" eaLnBrk="1" latinLnBrk="0" hangingPunct="1">
              <a:spcBef>
                <a:spcPct val="20000"/>
              </a:spcBef>
              <a:buClr>
                <a:schemeClr val="accent2"/>
              </a:buClr>
              <a:buSzPct val="80000"/>
              <a:buFont typeface="Wingdings 2" panose="05020102010507070707" pitchFamily="18" charset="2"/>
              <a:buChar char="®"/>
              <a:defRPr sz="2400" kern="1200">
                <a:solidFill>
                  <a:schemeClr val="tx1"/>
                </a:solidFill>
                <a:latin typeface="Lato" panose="020F0502020204030203" pitchFamily="34" charset="0"/>
                <a:ea typeface="+mn-ea"/>
                <a:cs typeface="+mn-cs"/>
              </a:defRPr>
            </a:lvl3pPr>
            <a:lvl4pPr marL="1188661" indent="-228589" algn="l" rtl="0" eaLnBrk="1" latinLnBrk="0" hangingPunct="1">
              <a:spcBef>
                <a:spcPct val="20000"/>
              </a:spcBef>
              <a:buClr>
                <a:schemeClr val="accent2"/>
              </a:buClr>
              <a:buSzPct val="70000"/>
              <a:buFont typeface="Wingdings 2" panose="05020102010507070707" pitchFamily="18" charset="2"/>
              <a:buChar char="®"/>
              <a:defRPr sz="2200" kern="1200">
                <a:solidFill>
                  <a:schemeClr val="tx1"/>
                </a:solidFill>
                <a:latin typeface="Lato" panose="020F0502020204030203" pitchFamily="34" charset="0"/>
                <a:ea typeface="+mn-ea"/>
                <a:cs typeface="+mn-cs"/>
              </a:defRPr>
            </a:lvl4pPr>
            <a:lvl5pPr marL="1426392" indent="-228589" algn="l" rtl="0" eaLnBrk="1" latinLnBrk="0" hangingPunct="1">
              <a:spcBef>
                <a:spcPct val="20000"/>
              </a:spcBef>
              <a:buClr>
                <a:schemeClr val="accent2"/>
              </a:buClr>
              <a:buSzPct val="60000"/>
              <a:buFont typeface="Wingdings 2" panose="05020102010507070707" pitchFamily="18" charset="2"/>
              <a:buChar char="®"/>
              <a:defRPr sz="2000" kern="1200">
                <a:solidFill>
                  <a:schemeClr val="tx1"/>
                </a:solidFill>
                <a:latin typeface="Lato" panose="020F0502020204030203" pitchFamily="34" charset="0"/>
                <a:ea typeface="+mn-ea"/>
                <a:cs typeface="+mn-cs"/>
              </a:defRPr>
            </a:lvl5pPr>
            <a:lvl6pPr marL="1673269" indent="-228589" algn="l" rtl="0" eaLnBrk="1" latinLnBrk="0" hangingPunct="1">
              <a:spcBef>
                <a:spcPct val="20000"/>
              </a:spcBef>
              <a:buClr>
                <a:schemeClr val="accent6"/>
              </a:buClr>
              <a:buFont typeface="Wingdings 2"/>
              <a:buChar char=""/>
              <a:defRPr sz="1800" kern="1200">
                <a:solidFill>
                  <a:schemeClr val="tx1"/>
                </a:solidFill>
                <a:latin typeface="+mn-lt"/>
                <a:ea typeface="+mn-ea"/>
                <a:cs typeface="+mn-cs"/>
              </a:defRPr>
            </a:lvl6pPr>
            <a:lvl7pPr marL="1911000" indent="-228589" algn="l" rtl="0" eaLnBrk="1" latinLnBrk="0" hangingPunct="1">
              <a:spcBef>
                <a:spcPct val="20000"/>
              </a:spcBef>
              <a:buClr>
                <a:schemeClr val="tx2"/>
              </a:buClr>
              <a:buFont typeface="Wingdings 2"/>
              <a:buChar char=""/>
              <a:defRPr sz="1600" kern="1200">
                <a:solidFill>
                  <a:schemeClr val="tx1"/>
                </a:solidFill>
                <a:latin typeface="+mn-lt"/>
                <a:ea typeface="+mn-ea"/>
                <a:cs typeface="+mn-cs"/>
              </a:defRPr>
            </a:lvl7pPr>
            <a:lvl8pPr marL="2121302" indent="-182870" algn="l" rtl="0" eaLnBrk="1" latinLnBrk="0" hangingPunct="1">
              <a:spcBef>
                <a:spcPct val="20000"/>
              </a:spcBef>
              <a:buClr>
                <a:schemeClr val="tx2"/>
              </a:buClr>
              <a:buFont typeface="Wingdings 2"/>
              <a:buChar char=""/>
              <a:defRPr sz="1400" kern="1200">
                <a:solidFill>
                  <a:schemeClr val="tx1"/>
                </a:solidFill>
                <a:latin typeface="+mn-lt"/>
                <a:ea typeface="+mn-ea"/>
                <a:cs typeface="+mn-cs"/>
              </a:defRPr>
            </a:lvl8pPr>
            <a:lvl9pPr marL="2322461" indent="-182870" algn="l" rtl="0" eaLnBrk="1" latinLnBrk="0" hangingPunct="1">
              <a:spcBef>
                <a:spcPct val="20000"/>
              </a:spcBef>
              <a:buClr>
                <a:schemeClr val="tx2"/>
              </a:buClr>
              <a:buFont typeface="Wingdings 2"/>
              <a:buChar char=""/>
              <a:defRPr sz="1400" kern="1200">
                <a:solidFill>
                  <a:schemeClr val="tx1"/>
                </a:solidFill>
                <a:latin typeface="+mn-lt"/>
                <a:ea typeface="+mn-ea"/>
                <a:cs typeface="+mn-cs"/>
              </a:defRPr>
            </a:lvl9pPr>
          </a:lstStyle>
          <a:p>
            <a:r>
              <a:rPr lang="en-US" sz="1200" dirty="0"/>
              <a:t>Photo courtesy of: https://www.rethinkingdrinking.niaaa.nih.gov/</a:t>
            </a:r>
          </a:p>
        </p:txBody>
      </p:sp>
      <p:sp>
        <p:nvSpPr>
          <p:cNvPr id="17" name="Title 1">
            <a:extLst>
              <a:ext uri="{FF2B5EF4-FFF2-40B4-BE49-F238E27FC236}">
                <a16:creationId xmlns:a16="http://schemas.microsoft.com/office/drawing/2014/main" id="{496BCF1F-4080-581F-65B3-C067944209CD}"/>
              </a:ext>
            </a:extLst>
          </p:cNvPr>
          <p:cNvSpPr>
            <a:spLocks noGrp="1"/>
          </p:cNvSpPr>
          <p:nvPr>
            <p:ph type="title"/>
          </p:nvPr>
        </p:nvSpPr>
        <p:spPr>
          <a:xfrm>
            <a:off x="609600" y="152400"/>
            <a:ext cx="10972800" cy="838200"/>
          </a:xfrm>
        </p:spPr>
        <p:txBody>
          <a:bodyPr/>
          <a:lstStyle/>
          <a:p>
            <a:pPr algn="l"/>
            <a:r>
              <a:rPr lang="en-US" dirty="0"/>
              <a:t>Study Interventions</a:t>
            </a:r>
          </a:p>
        </p:txBody>
      </p:sp>
      <p:sp>
        <p:nvSpPr>
          <p:cNvPr id="13" name="Left Bracket 12">
            <a:extLst>
              <a:ext uri="{FF2B5EF4-FFF2-40B4-BE49-F238E27FC236}">
                <a16:creationId xmlns:a16="http://schemas.microsoft.com/office/drawing/2014/main" id="{8A77F130-5B0A-A312-4630-013D9C0FAC9C}"/>
              </a:ext>
            </a:extLst>
          </p:cNvPr>
          <p:cNvSpPr/>
          <p:nvPr/>
        </p:nvSpPr>
        <p:spPr>
          <a:xfrm rot="16200000">
            <a:off x="7439177" y="4498845"/>
            <a:ext cx="256586" cy="2785324"/>
          </a:xfrm>
          <a:prstGeom prst="leftBracket">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Left Bracket 13">
            <a:extLst>
              <a:ext uri="{FF2B5EF4-FFF2-40B4-BE49-F238E27FC236}">
                <a16:creationId xmlns:a16="http://schemas.microsoft.com/office/drawing/2014/main" id="{D7BB269D-A30E-C1B0-B41A-0089CF665E72}"/>
              </a:ext>
            </a:extLst>
          </p:cNvPr>
          <p:cNvSpPr/>
          <p:nvPr/>
        </p:nvSpPr>
        <p:spPr>
          <a:xfrm rot="16200000">
            <a:off x="10253751" y="4523085"/>
            <a:ext cx="256588" cy="2736842"/>
          </a:xfrm>
          <a:prstGeom prst="leftBracket">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Left Bracket 14">
            <a:extLst>
              <a:ext uri="{FF2B5EF4-FFF2-40B4-BE49-F238E27FC236}">
                <a16:creationId xmlns:a16="http://schemas.microsoft.com/office/drawing/2014/main" id="{7C399C56-E380-87CE-B7B5-424BF97D625A}"/>
              </a:ext>
            </a:extLst>
          </p:cNvPr>
          <p:cNvSpPr/>
          <p:nvPr/>
        </p:nvSpPr>
        <p:spPr>
          <a:xfrm rot="16200000">
            <a:off x="5336583" y="5227232"/>
            <a:ext cx="256585" cy="1328550"/>
          </a:xfrm>
          <a:prstGeom prst="leftBracket">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TextBox 15">
            <a:extLst>
              <a:ext uri="{FF2B5EF4-FFF2-40B4-BE49-F238E27FC236}">
                <a16:creationId xmlns:a16="http://schemas.microsoft.com/office/drawing/2014/main" id="{708E3AD3-D2ED-783A-9B78-71D08D8EEB02}"/>
              </a:ext>
            </a:extLst>
          </p:cNvPr>
          <p:cNvSpPr txBox="1"/>
          <p:nvPr/>
        </p:nvSpPr>
        <p:spPr>
          <a:xfrm>
            <a:off x="5078282" y="5823530"/>
            <a:ext cx="697855" cy="369332"/>
          </a:xfrm>
          <a:prstGeom prst="rect">
            <a:avLst/>
          </a:prstGeom>
          <a:solidFill>
            <a:schemeClr val="bg1"/>
          </a:solidFill>
        </p:spPr>
        <p:txBody>
          <a:bodyPr wrap="square" rtlCol="0">
            <a:spAutoFit/>
          </a:bodyPr>
          <a:lstStyle/>
          <a:p>
            <a:pPr algn="ctr"/>
            <a:r>
              <a:rPr lang="en-US" b="1" dirty="0"/>
              <a:t>Start</a:t>
            </a:r>
          </a:p>
        </p:txBody>
      </p:sp>
      <p:sp>
        <p:nvSpPr>
          <p:cNvPr id="19" name="TextBox 18">
            <a:extLst>
              <a:ext uri="{FF2B5EF4-FFF2-40B4-BE49-F238E27FC236}">
                <a16:creationId xmlns:a16="http://schemas.microsoft.com/office/drawing/2014/main" id="{63560207-97F9-5025-5EA6-728D5B04A768}"/>
              </a:ext>
            </a:extLst>
          </p:cNvPr>
          <p:cNvSpPr txBox="1"/>
          <p:nvPr/>
        </p:nvSpPr>
        <p:spPr>
          <a:xfrm>
            <a:off x="7098915" y="5823530"/>
            <a:ext cx="990600" cy="369332"/>
          </a:xfrm>
          <a:prstGeom prst="rect">
            <a:avLst/>
          </a:prstGeom>
          <a:solidFill>
            <a:schemeClr val="bg1"/>
          </a:solidFill>
        </p:spPr>
        <p:txBody>
          <a:bodyPr wrap="square" rtlCol="0">
            <a:spAutoFit/>
          </a:bodyPr>
          <a:lstStyle/>
          <a:p>
            <a:pPr algn="ctr"/>
            <a:r>
              <a:rPr lang="en-US" b="1" dirty="0"/>
              <a:t>Step up</a:t>
            </a:r>
          </a:p>
        </p:txBody>
      </p:sp>
      <p:sp>
        <p:nvSpPr>
          <p:cNvPr id="20" name="TextBox 19">
            <a:extLst>
              <a:ext uri="{FF2B5EF4-FFF2-40B4-BE49-F238E27FC236}">
                <a16:creationId xmlns:a16="http://schemas.microsoft.com/office/drawing/2014/main" id="{1A443CED-1D29-E55E-2EBE-F6A48E003E48}"/>
              </a:ext>
            </a:extLst>
          </p:cNvPr>
          <p:cNvSpPr txBox="1"/>
          <p:nvPr/>
        </p:nvSpPr>
        <p:spPr>
          <a:xfrm>
            <a:off x="9592592" y="5835134"/>
            <a:ext cx="1576033" cy="369332"/>
          </a:xfrm>
          <a:prstGeom prst="rect">
            <a:avLst/>
          </a:prstGeom>
          <a:solidFill>
            <a:schemeClr val="bg1"/>
          </a:solidFill>
        </p:spPr>
        <p:txBody>
          <a:bodyPr wrap="square" rtlCol="0">
            <a:spAutoFit/>
          </a:bodyPr>
          <a:lstStyle/>
          <a:p>
            <a:pPr algn="ctr"/>
            <a:r>
              <a:rPr lang="en-US" b="1" dirty="0"/>
              <a:t>Maintenance</a:t>
            </a:r>
          </a:p>
        </p:txBody>
      </p:sp>
      <p:sp>
        <p:nvSpPr>
          <p:cNvPr id="3" name="Content Placeholder 2">
            <a:extLst>
              <a:ext uri="{FF2B5EF4-FFF2-40B4-BE49-F238E27FC236}">
                <a16:creationId xmlns:a16="http://schemas.microsoft.com/office/drawing/2014/main" id="{E96C1C75-0C5F-BFD9-1600-8A9FDA76B08B}"/>
              </a:ext>
            </a:extLst>
          </p:cNvPr>
          <p:cNvSpPr>
            <a:spLocks noGrp="1"/>
          </p:cNvSpPr>
          <p:nvPr>
            <p:ph sz="quarter" idx="2"/>
          </p:nvPr>
        </p:nvSpPr>
        <p:spPr/>
        <p:txBody>
          <a:bodyPr/>
          <a:lstStyle/>
          <a:p>
            <a:endParaRPr lang="en-US" dirty="0"/>
          </a:p>
        </p:txBody>
      </p:sp>
      <p:sp>
        <p:nvSpPr>
          <p:cNvPr id="4" name="Rectangle: Rounded Corners 3">
            <a:extLst>
              <a:ext uri="{FF2B5EF4-FFF2-40B4-BE49-F238E27FC236}">
                <a16:creationId xmlns:a16="http://schemas.microsoft.com/office/drawing/2014/main" id="{1B9B081A-F686-8998-1760-084154FD6D0F}"/>
              </a:ext>
            </a:extLst>
          </p:cNvPr>
          <p:cNvSpPr/>
          <p:nvPr/>
        </p:nvSpPr>
        <p:spPr>
          <a:xfrm>
            <a:off x="4782660" y="4664963"/>
            <a:ext cx="1313340" cy="1008714"/>
          </a:xfrm>
          <a:prstGeom prst="roundRect">
            <a:avLst/>
          </a:prstGeom>
          <a:solidFill>
            <a:srgbClr val="CC00CC"/>
          </a:solidFill>
          <a:ln>
            <a:solidFill>
              <a:srgbClr val="FFC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E94019A-8B3F-BE27-BDC5-9F0878F8B6E3}"/>
              </a:ext>
            </a:extLst>
          </p:cNvPr>
          <p:cNvSpPr txBox="1"/>
          <p:nvPr/>
        </p:nvSpPr>
        <p:spPr>
          <a:xfrm>
            <a:off x="4753465" y="4769210"/>
            <a:ext cx="1371600" cy="800219"/>
          </a:xfrm>
          <a:prstGeom prst="rect">
            <a:avLst/>
          </a:prstGeom>
          <a:noFill/>
        </p:spPr>
        <p:txBody>
          <a:bodyPr wrap="square" rtlCol="0">
            <a:spAutoFit/>
          </a:bodyPr>
          <a:lstStyle/>
          <a:p>
            <a:pPr algn="ctr"/>
            <a:r>
              <a:rPr lang="en-US" b="1" u="sng" dirty="0"/>
              <a:t>Month 1</a:t>
            </a:r>
          </a:p>
          <a:p>
            <a:pPr algn="ctr"/>
            <a:r>
              <a:rPr lang="en-US" sz="1400" b="1" dirty="0"/>
              <a:t>Weeks 1-4</a:t>
            </a:r>
          </a:p>
          <a:p>
            <a:pPr algn="ctr"/>
            <a:r>
              <a:rPr lang="en-US" sz="1400" b="1" dirty="0"/>
              <a:t>0.25 mg/week</a:t>
            </a:r>
          </a:p>
        </p:txBody>
      </p:sp>
      <p:sp>
        <p:nvSpPr>
          <p:cNvPr id="9" name="Diamond 8">
            <a:extLst>
              <a:ext uri="{FF2B5EF4-FFF2-40B4-BE49-F238E27FC236}">
                <a16:creationId xmlns:a16="http://schemas.microsoft.com/office/drawing/2014/main" id="{33158446-EB0A-33F1-8DBF-6BCF34267391}"/>
              </a:ext>
            </a:extLst>
          </p:cNvPr>
          <p:cNvSpPr/>
          <p:nvPr/>
        </p:nvSpPr>
        <p:spPr>
          <a:xfrm>
            <a:off x="4703722" y="3795929"/>
            <a:ext cx="1471085" cy="800219"/>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0F9E2591-7DCB-9C7B-F10A-EA89604914FE}"/>
              </a:ext>
            </a:extLst>
          </p:cNvPr>
          <p:cNvSpPr txBox="1"/>
          <p:nvPr/>
        </p:nvSpPr>
        <p:spPr>
          <a:xfrm>
            <a:off x="4900125" y="3989343"/>
            <a:ext cx="1096392" cy="523220"/>
          </a:xfrm>
          <a:prstGeom prst="rect">
            <a:avLst/>
          </a:prstGeom>
          <a:noFill/>
        </p:spPr>
        <p:txBody>
          <a:bodyPr wrap="square" rtlCol="0">
            <a:spAutoFit/>
          </a:bodyPr>
          <a:lstStyle/>
          <a:p>
            <a:pPr algn="ctr"/>
            <a:r>
              <a:rPr lang="en-US" sz="1400" b="1" dirty="0"/>
              <a:t>STARTING DOSE</a:t>
            </a:r>
          </a:p>
        </p:txBody>
      </p:sp>
      <p:sp>
        <p:nvSpPr>
          <p:cNvPr id="21" name="Rectangle: Rounded Corners 20">
            <a:extLst>
              <a:ext uri="{FF2B5EF4-FFF2-40B4-BE49-F238E27FC236}">
                <a16:creationId xmlns:a16="http://schemas.microsoft.com/office/drawing/2014/main" id="{4D146AC6-20F9-A900-398E-7917F0C4A0ED}"/>
              </a:ext>
            </a:extLst>
          </p:cNvPr>
          <p:cNvSpPr/>
          <p:nvPr/>
        </p:nvSpPr>
        <p:spPr>
          <a:xfrm>
            <a:off x="6214791" y="4664963"/>
            <a:ext cx="1313340" cy="1008714"/>
          </a:xfrm>
          <a:prstGeom prst="roundRect">
            <a:avLst/>
          </a:prstGeom>
          <a:solidFill>
            <a:srgbClr val="FF99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3E2434E9-4DE3-98C5-A835-E8A9B78F5776}"/>
              </a:ext>
            </a:extLst>
          </p:cNvPr>
          <p:cNvSpPr txBox="1"/>
          <p:nvPr/>
        </p:nvSpPr>
        <p:spPr>
          <a:xfrm>
            <a:off x="6185596" y="4769210"/>
            <a:ext cx="1371600" cy="800219"/>
          </a:xfrm>
          <a:prstGeom prst="rect">
            <a:avLst/>
          </a:prstGeom>
          <a:noFill/>
        </p:spPr>
        <p:txBody>
          <a:bodyPr wrap="square" rtlCol="0">
            <a:spAutoFit/>
          </a:bodyPr>
          <a:lstStyle/>
          <a:p>
            <a:pPr algn="ctr"/>
            <a:r>
              <a:rPr lang="en-US" b="1" u="sng" dirty="0"/>
              <a:t>Month 2</a:t>
            </a:r>
          </a:p>
          <a:p>
            <a:pPr algn="ctr"/>
            <a:r>
              <a:rPr lang="en-US" sz="1400" b="1" dirty="0"/>
              <a:t>Weeks 5-8</a:t>
            </a:r>
          </a:p>
          <a:p>
            <a:pPr algn="ctr"/>
            <a:r>
              <a:rPr lang="en-US" sz="1400" b="1" dirty="0"/>
              <a:t>0.5 mg/week</a:t>
            </a:r>
          </a:p>
        </p:txBody>
      </p:sp>
      <p:sp>
        <p:nvSpPr>
          <p:cNvPr id="23" name="Rectangle: Rounded Corners 22">
            <a:extLst>
              <a:ext uri="{FF2B5EF4-FFF2-40B4-BE49-F238E27FC236}">
                <a16:creationId xmlns:a16="http://schemas.microsoft.com/office/drawing/2014/main" id="{576B9556-57C5-9101-7081-F710B53DAD50}"/>
              </a:ext>
            </a:extLst>
          </p:cNvPr>
          <p:cNvSpPr/>
          <p:nvPr/>
        </p:nvSpPr>
        <p:spPr>
          <a:xfrm>
            <a:off x="7617727" y="4664963"/>
            <a:ext cx="1313340" cy="1008714"/>
          </a:xfrm>
          <a:prstGeom prst="roundRect">
            <a:avLst/>
          </a:prstGeom>
          <a:solidFill>
            <a:srgbClr val="00B050"/>
          </a:solidFill>
          <a:ln>
            <a:solidFill>
              <a:srgbClr val="99FF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F6C95371-EB4A-D2E2-EE3A-D31441B413B7}"/>
              </a:ext>
            </a:extLst>
          </p:cNvPr>
          <p:cNvSpPr txBox="1"/>
          <p:nvPr/>
        </p:nvSpPr>
        <p:spPr>
          <a:xfrm>
            <a:off x="7588532" y="4769210"/>
            <a:ext cx="1371600" cy="800219"/>
          </a:xfrm>
          <a:prstGeom prst="rect">
            <a:avLst/>
          </a:prstGeom>
          <a:noFill/>
        </p:spPr>
        <p:txBody>
          <a:bodyPr wrap="square" rtlCol="0">
            <a:spAutoFit/>
          </a:bodyPr>
          <a:lstStyle/>
          <a:p>
            <a:pPr algn="ctr"/>
            <a:r>
              <a:rPr lang="en-US" b="1" u="sng" dirty="0"/>
              <a:t>Month 3</a:t>
            </a:r>
          </a:p>
          <a:p>
            <a:pPr algn="ctr"/>
            <a:r>
              <a:rPr lang="en-US" sz="1400" b="1" dirty="0"/>
              <a:t>Weeks 9-12</a:t>
            </a:r>
          </a:p>
          <a:p>
            <a:pPr algn="ctr"/>
            <a:r>
              <a:rPr lang="en-US" sz="1400" b="1" dirty="0"/>
              <a:t>1 mg/week</a:t>
            </a:r>
          </a:p>
        </p:txBody>
      </p:sp>
      <p:sp>
        <p:nvSpPr>
          <p:cNvPr id="25" name="Diamond 24">
            <a:extLst>
              <a:ext uri="{FF2B5EF4-FFF2-40B4-BE49-F238E27FC236}">
                <a16:creationId xmlns:a16="http://schemas.microsoft.com/office/drawing/2014/main" id="{030FD566-585C-FBE9-1021-016DC6241858}"/>
              </a:ext>
            </a:extLst>
          </p:cNvPr>
          <p:cNvSpPr/>
          <p:nvPr/>
        </p:nvSpPr>
        <p:spPr>
          <a:xfrm>
            <a:off x="7538789" y="3792156"/>
            <a:ext cx="1471085" cy="800219"/>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BF53DA7B-B4DC-9C75-C27B-39324AC9FFBB}"/>
              </a:ext>
            </a:extLst>
          </p:cNvPr>
          <p:cNvSpPr txBox="1"/>
          <p:nvPr/>
        </p:nvSpPr>
        <p:spPr>
          <a:xfrm>
            <a:off x="7726135" y="3938845"/>
            <a:ext cx="1096392" cy="523220"/>
          </a:xfrm>
          <a:prstGeom prst="rect">
            <a:avLst/>
          </a:prstGeom>
          <a:noFill/>
        </p:spPr>
        <p:txBody>
          <a:bodyPr wrap="square" rtlCol="0">
            <a:spAutoFit/>
          </a:bodyPr>
          <a:lstStyle/>
          <a:p>
            <a:pPr algn="ctr"/>
            <a:r>
              <a:rPr lang="en-US" sz="1400" b="1" dirty="0"/>
              <a:t>DIABETES DOSE</a:t>
            </a:r>
          </a:p>
        </p:txBody>
      </p:sp>
      <p:sp>
        <p:nvSpPr>
          <p:cNvPr id="27" name="Rectangle: Rounded Corners 26">
            <a:extLst>
              <a:ext uri="{FF2B5EF4-FFF2-40B4-BE49-F238E27FC236}">
                <a16:creationId xmlns:a16="http://schemas.microsoft.com/office/drawing/2014/main" id="{18E3BCD8-DBBE-BA5D-ADC8-17D849CCAF65}"/>
              </a:ext>
            </a:extLst>
          </p:cNvPr>
          <p:cNvSpPr/>
          <p:nvPr/>
        </p:nvSpPr>
        <p:spPr>
          <a:xfrm>
            <a:off x="9041958" y="4667184"/>
            <a:ext cx="1313340" cy="1008714"/>
          </a:xfrm>
          <a:prstGeom prst="roundRect">
            <a:avLst/>
          </a:prstGeom>
          <a:solidFill>
            <a:schemeClr val="bg1">
              <a:lumMod val="50000"/>
              <a:lumOff val="50000"/>
            </a:schemeClr>
          </a:solidFill>
          <a:ln>
            <a:solidFill>
              <a:schemeClr val="bg1">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5E8DFD0D-B620-0282-6106-86722584AF6A}"/>
              </a:ext>
            </a:extLst>
          </p:cNvPr>
          <p:cNvSpPr txBox="1"/>
          <p:nvPr/>
        </p:nvSpPr>
        <p:spPr>
          <a:xfrm>
            <a:off x="8985443" y="4769209"/>
            <a:ext cx="1371600" cy="800219"/>
          </a:xfrm>
          <a:prstGeom prst="rect">
            <a:avLst/>
          </a:prstGeom>
          <a:noFill/>
        </p:spPr>
        <p:txBody>
          <a:bodyPr wrap="square" rtlCol="0">
            <a:spAutoFit/>
          </a:bodyPr>
          <a:lstStyle/>
          <a:p>
            <a:pPr algn="ctr"/>
            <a:r>
              <a:rPr lang="en-US" b="1" u="sng" dirty="0"/>
              <a:t>Month 4</a:t>
            </a:r>
          </a:p>
          <a:p>
            <a:pPr algn="ctr"/>
            <a:r>
              <a:rPr lang="en-US" sz="1400" b="1" dirty="0"/>
              <a:t>Weeks 13-16</a:t>
            </a:r>
          </a:p>
          <a:p>
            <a:pPr algn="ctr"/>
            <a:r>
              <a:rPr lang="en-US" sz="1400" b="1" dirty="0"/>
              <a:t>1.7 mg/week</a:t>
            </a:r>
          </a:p>
        </p:txBody>
      </p:sp>
      <p:sp>
        <p:nvSpPr>
          <p:cNvPr id="29" name="Rectangle: Rounded Corners 28">
            <a:extLst>
              <a:ext uri="{FF2B5EF4-FFF2-40B4-BE49-F238E27FC236}">
                <a16:creationId xmlns:a16="http://schemas.microsoft.com/office/drawing/2014/main" id="{1C08A4CD-92B6-C41C-7EE5-B5F1A7E201DF}"/>
              </a:ext>
            </a:extLst>
          </p:cNvPr>
          <p:cNvSpPr/>
          <p:nvPr/>
        </p:nvSpPr>
        <p:spPr>
          <a:xfrm>
            <a:off x="10437124" y="4664963"/>
            <a:ext cx="1313340" cy="1008714"/>
          </a:xfrm>
          <a:prstGeom prst="roundRect">
            <a:avLst/>
          </a:prstGeom>
          <a:solidFill>
            <a:srgbClr val="7030A0"/>
          </a:solidFill>
          <a:ln>
            <a:solidFill>
              <a:srgbClr val="CC99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78824545-06EA-50EF-7E1E-673FBC104D1F}"/>
              </a:ext>
            </a:extLst>
          </p:cNvPr>
          <p:cNvSpPr txBox="1"/>
          <p:nvPr/>
        </p:nvSpPr>
        <p:spPr>
          <a:xfrm>
            <a:off x="10380609" y="4766988"/>
            <a:ext cx="1371600" cy="800219"/>
          </a:xfrm>
          <a:prstGeom prst="rect">
            <a:avLst/>
          </a:prstGeom>
          <a:noFill/>
        </p:spPr>
        <p:txBody>
          <a:bodyPr wrap="square" rtlCol="0">
            <a:spAutoFit/>
          </a:bodyPr>
          <a:lstStyle/>
          <a:p>
            <a:pPr algn="ctr"/>
            <a:r>
              <a:rPr lang="en-US" b="1" u="sng" dirty="0"/>
              <a:t>Month 5</a:t>
            </a:r>
          </a:p>
          <a:p>
            <a:pPr algn="ctr"/>
            <a:r>
              <a:rPr lang="en-US" sz="1400" b="1" dirty="0"/>
              <a:t>Weeks 17-20</a:t>
            </a:r>
          </a:p>
          <a:p>
            <a:pPr algn="ctr"/>
            <a:r>
              <a:rPr lang="en-US" sz="1400" b="1" dirty="0"/>
              <a:t>2.4 mg/week</a:t>
            </a:r>
          </a:p>
        </p:txBody>
      </p:sp>
      <p:sp>
        <p:nvSpPr>
          <p:cNvPr id="31" name="Diamond 30">
            <a:extLst>
              <a:ext uri="{FF2B5EF4-FFF2-40B4-BE49-F238E27FC236}">
                <a16:creationId xmlns:a16="http://schemas.microsoft.com/office/drawing/2014/main" id="{56303F3D-C8A8-0020-0366-2DBA635AD432}"/>
              </a:ext>
            </a:extLst>
          </p:cNvPr>
          <p:cNvSpPr/>
          <p:nvPr/>
        </p:nvSpPr>
        <p:spPr>
          <a:xfrm>
            <a:off x="9671946" y="3792156"/>
            <a:ext cx="1471085" cy="800219"/>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Box 31">
            <a:extLst>
              <a:ext uri="{FF2B5EF4-FFF2-40B4-BE49-F238E27FC236}">
                <a16:creationId xmlns:a16="http://schemas.microsoft.com/office/drawing/2014/main" id="{557BC42D-6246-31E6-3F3E-931E7274769D}"/>
              </a:ext>
            </a:extLst>
          </p:cNvPr>
          <p:cNvSpPr txBox="1"/>
          <p:nvPr/>
        </p:nvSpPr>
        <p:spPr>
          <a:xfrm>
            <a:off x="9859292" y="3938845"/>
            <a:ext cx="1096392" cy="523220"/>
          </a:xfrm>
          <a:prstGeom prst="rect">
            <a:avLst/>
          </a:prstGeom>
          <a:noFill/>
        </p:spPr>
        <p:txBody>
          <a:bodyPr wrap="square" rtlCol="0">
            <a:spAutoFit/>
          </a:bodyPr>
          <a:lstStyle/>
          <a:p>
            <a:pPr algn="ctr"/>
            <a:r>
              <a:rPr lang="en-US" sz="1400" b="1" dirty="0"/>
              <a:t>OBESITY DOSES</a:t>
            </a:r>
          </a:p>
        </p:txBody>
      </p:sp>
    </p:spTree>
    <p:extLst>
      <p:ext uri="{BB962C8B-B14F-4D97-AF65-F5344CB8AC3E}">
        <p14:creationId xmlns:p14="http://schemas.microsoft.com/office/powerpoint/2010/main" val="2686302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bg/>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animBg="1"/>
      <p:bldP spid="9" grpId="0" animBg="1"/>
      <p:bldP spid="18" grpId="0"/>
      <p:bldP spid="25" grpId="0" animBg="1"/>
      <p:bldP spid="26" grpId="0"/>
      <p:bldP spid="31" grpId="0" animBg="1"/>
      <p:bldP spid="3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31495-9BDC-1305-07B0-9EC421911F7A}"/>
              </a:ext>
            </a:extLst>
          </p:cNvPr>
          <p:cNvSpPr>
            <a:spLocks noGrp="1"/>
          </p:cNvSpPr>
          <p:nvPr>
            <p:ph type="title"/>
          </p:nvPr>
        </p:nvSpPr>
        <p:spPr>
          <a:xfrm>
            <a:off x="609600" y="152400"/>
            <a:ext cx="10972800" cy="922882"/>
          </a:xfrm>
        </p:spPr>
        <p:txBody>
          <a:bodyPr/>
          <a:lstStyle/>
          <a:p>
            <a:pPr algn="l"/>
            <a:r>
              <a:rPr lang="en-US" dirty="0"/>
              <a:t>Outcomes</a:t>
            </a:r>
          </a:p>
        </p:txBody>
      </p:sp>
      <p:sp>
        <p:nvSpPr>
          <p:cNvPr id="6" name="Text Placeholder 5">
            <a:extLst>
              <a:ext uri="{FF2B5EF4-FFF2-40B4-BE49-F238E27FC236}">
                <a16:creationId xmlns:a16="http://schemas.microsoft.com/office/drawing/2014/main" id="{F449C03D-A7DB-7A80-B5B4-9934260C5712}"/>
              </a:ext>
            </a:extLst>
          </p:cNvPr>
          <p:cNvSpPr>
            <a:spLocks noGrp="1"/>
          </p:cNvSpPr>
          <p:nvPr>
            <p:ph type="body" idx="1"/>
          </p:nvPr>
        </p:nvSpPr>
        <p:spPr>
          <a:xfrm>
            <a:off x="457200" y="1308761"/>
            <a:ext cx="5386917" cy="502920"/>
          </a:xfrm>
        </p:spPr>
        <p:txBody>
          <a:bodyPr/>
          <a:lstStyle/>
          <a:p>
            <a:pPr algn="ctr"/>
            <a:r>
              <a:rPr lang="en-US" sz="3600" dirty="0">
                <a:solidFill>
                  <a:srgbClr val="00B0F0"/>
                </a:solidFill>
              </a:rPr>
              <a:t>Primary</a:t>
            </a:r>
          </a:p>
        </p:txBody>
      </p:sp>
      <p:sp>
        <p:nvSpPr>
          <p:cNvPr id="8" name="Text Placeholder 7">
            <a:extLst>
              <a:ext uri="{FF2B5EF4-FFF2-40B4-BE49-F238E27FC236}">
                <a16:creationId xmlns:a16="http://schemas.microsoft.com/office/drawing/2014/main" id="{7263F8CE-4F43-A5CD-B864-3D1F2B32249B}"/>
              </a:ext>
            </a:extLst>
          </p:cNvPr>
          <p:cNvSpPr>
            <a:spLocks noGrp="1"/>
          </p:cNvSpPr>
          <p:nvPr>
            <p:ph type="body" sz="half" idx="3"/>
          </p:nvPr>
        </p:nvSpPr>
        <p:spPr>
          <a:xfrm>
            <a:off x="6296707" y="1308761"/>
            <a:ext cx="5389033" cy="502920"/>
          </a:xfrm>
        </p:spPr>
        <p:txBody>
          <a:bodyPr/>
          <a:lstStyle/>
          <a:p>
            <a:pPr algn="ctr"/>
            <a:r>
              <a:rPr lang="en-US" sz="3600" dirty="0">
                <a:solidFill>
                  <a:srgbClr val="00B0F0"/>
                </a:solidFill>
              </a:rPr>
              <a:t>Secondary</a:t>
            </a:r>
          </a:p>
        </p:txBody>
      </p:sp>
      <p:sp>
        <p:nvSpPr>
          <p:cNvPr id="7" name="Content Placeholder 6">
            <a:extLst>
              <a:ext uri="{FF2B5EF4-FFF2-40B4-BE49-F238E27FC236}">
                <a16:creationId xmlns:a16="http://schemas.microsoft.com/office/drawing/2014/main" id="{13252899-DD2E-6448-1937-FF74508A37F1}"/>
              </a:ext>
            </a:extLst>
          </p:cNvPr>
          <p:cNvSpPr>
            <a:spLocks noGrp="1"/>
          </p:cNvSpPr>
          <p:nvPr>
            <p:ph sz="quarter" idx="2"/>
          </p:nvPr>
        </p:nvSpPr>
        <p:spPr>
          <a:xfrm>
            <a:off x="457200" y="1942238"/>
            <a:ext cx="5386917" cy="4229962"/>
          </a:xfrm>
          <a:solidFill>
            <a:srgbClr val="06204C"/>
          </a:solidFill>
          <a:ln>
            <a:solidFill>
              <a:srgbClr val="00B0F0"/>
            </a:solidFill>
          </a:ln>
        </p:spPr>
        <p:txBody>
          <a:bodyPr anchor="ctr">
            <a:normAutofit fontScale="92500"/>
          </a:bodyPr>
          <a:lstStyle/>
          <a:p>
            <a:r>
              <a:rPr lang="en-US" sz="2800" b="1" u="sng" dirty="0"/>
              <a:t>Safety and Tolerability</a:t>
            </a:r>
          </a:p>
          <a:p>
            <a:pPr lvl="1"/>
            <a:r>
              <a:rPr lang="en-US" b="1" dirty="0"/>
              <a:t>Number/severity of Adverse Events (AEs)</a:t>
            </a:r>
          </a:p>
          <a:p>
            <a:pPr lvl="1"/>
            <a:r>
              <a:rPr lang="en-US" b="1" dirty="0"/>
              <a:t>Number of people who reach target dose (2.4 mg)</a:t>
            </a:r>
          </a:p>
          <a:p>
            <a:endParaRPr lang="en-US" b="1" dirty="0"/>
          </a:p>
          <a:p>
            <a:r>
              <a:rPr lang="en-US" sz="2800" b="1" u="sng" dirty="0"/>
              <a:t>Early Efficacy</a:t>
            </a:r>
          </a:p>
          <a:p>
            <a:pPr lvl="1"/>
            <a:r>
              <a:rPr lang="en-US" b="1" dirty="0"/>
              <a:t>Change in self-reported drinks/week from baseline to end of study </a:t>
            </a:r>
          </a:p>
          <a:p>
            <a:pPr lvl="2"/>
            <a:r>
              <a:rPr lang="en-US" sz="2200" b="1" dirty="0"/>
              <a:t>28-Day Timeline </a:t>
            </a:r>
            <a:r>
              <a:rPr lang="en-US" sz="2200" b="1" dirty="0" err="1"/>
              <a:t>Followback</a:t>
            </a:r>
            <a:r>
              <a:rPr lang="en-US" sz="2200" b="1" dirty="0"/>
              <a:t> (TLFB)</a:t>
            </a:r>
          </a:p>
        </p:txBody>
      </p:sp>
      <p:sp>
        <p:nvSpPr>
          <p:cNvPr id="9" name="Content Placeholder 8">
            <a:extLst>
              <a:ext uri="{FF2B5EF4-FFF2-40B4-BE49-F238E27FC236}">
                <a16:creationId xmlns:a16="http://schemas.microsoft.com/office/drawing/2014/main" id="{7FE0B63A-3628-DEB3-5833-4850D4511CD8}"/>
              </a:ext>
            </a:extLst>
          </p:cNvPr>
          <p:cNvSpPr>
            <a:spLocks noGrp="1"/>
          </p:cNvSpPr>
          <p:nvPr>
            <p:ph sz="quarter" idx="4"/>
          </p:nvPr>
        </p:nvSpPr>
        <p:spPr>
          <a:xfrm>
            <a:off x="6316540" y="1942238"/>
            <a:ext cx="5389033" cy="4229962"/>
          </a:xfrm>
          <a:ln>
            <a:solidFill>
              <a:srgbClr val="00B0F0"/>
            </a:solidFill>
          </a:ln>
        </p:spPr>
        <p:txBody>
          <a:bodyPr anchor="ctr">
            <a:normAutofit/>
          </a:bodyPr>
          <a:lstStyle/>
          <a:p>
            <a:r>
              <a:rPr lang="en-US" sz="2800" b="1" u="sng" dirty="0"/>
              <a:t>Other Drinking Outcomes</a:t>
            </a:r>
          </a:p>
          <a:p>
            <a:pPr lvl="1"/>
            <a:r>
              <a:rPr lang="en-US" b="1" dirty="0"/>
              <a:t>Heavy drinking days</a:t>
            </a:r>
          </a:p>
          <a:p>
            <a:pPr lvl="1"/>
            <a:r>
              <a:rPr lang="en-US" b="1" dirty="0"/>
              <a:t>WHO drinking risk levels</a:t>
            </a:r>
          </a:p>
          <a:p>
            <a:pPr lvl="1"/>
            <a:r>
              <a:rPr lang="en-US" b="1" dirty="0" err="1"/>
              <a:t>Phosphatidylethanol</a:t>
            </a:r>
            <a:r>
              <a:rPr lang="en-US" b="1" dirty="0"/>
              <a:t> (</a:t>
            </a:r>
            <a:r>
              <a:rPr lang="en-US" b="1" dirty="0" err="1"/>
              <a:t>PEth</a:t>
            </a:r>
            <a:r>
              <a:rPr lang="en-US" b="1" dirty="0"/>
              <a:t>) levels</a:t>
            </a:r>
          </a:p>
          <a:p>
            <a:pPr lvl="1"/>
            <a:endParaRPr lang="en-US" b="1" dirty="0"/>
          </a:p>
          <a:p>
            <a:r>
              <a:rPr lang="en-US" sz="2800" b="1" u="sng" dirty="0"/>
              <a:t>Changes in Study Tasks</a:t>
            </a:r>
          </a:p>
          <a:p>
            <a:pPr lvl="1"/>
            <a:r>
              <a:rPr lang="en-US" b="1" dirty="0">
                <a:solidFill>
                  <a:srgbClr val="FF99FF"/>
                </a:solidFill>
              </a:rPr>
              <a:t>Virtual Reality (Food Craving)</a:t>
            </a:r>
          </a:p>
          <a:p>
            <a:pPr lvl="1"/>
            <a:r>
              <a:rPr lang="en-US" b="1" dirty="0">
                <a:solidFill>
                  <a:srgbClr val="FF99FF"/>
                </a:solidFill>
              </a:rPr>
              <a:t>Cue Reactivity (Alcohol Craving)</a:t>
            </a:r>
          </a:p>
          <a:p>
            <a:pPr lvl="1"/>
            <a:r>
              <a:rPr lang="en-US" b="1" dirty="0">
                <a:solidFill>
                  <a:srgbClr val="FF99FF"/>
                </a:solidFill>
              </a:rPr>
              <a:t>Brain fMRI (resting, task-based)</a:t>
            </a:r>
          </a:p>
        </p:txBody>
      </p:sp>
    </p:spTree>
    <p:extLst>
      <p:ext uri="{BB962C8B-B14F-4D97-AF65-F5344CB8AC3E}">
        <p14:creationId xmlns:p14="http://schemas.microsoft.com/office/powerpoint/2010/main" val="1927596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uiExpand="1"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4B5DE-A3F6-603F-AF24-4700C83B8C33}"/>
              </a:ext>
            </a:extLst>
          </p:cNvPr>
          <p:cNvSpPr>
            <a:spLocks noGrp="1"/>
          </p:cNvSpPr>
          <p:nvPr>
            <p:ph type="title"/>
          </p:nvPr>
        </p:nvSpPr>
        <p:spPr>
          <a:xfrm>
            <a:off x="609600" y="228600"/>
            <a:ext cx="9067800" cy="914400"/>
          </a:xfrm>
        </p:spPr>
        <p:txBody>
          <a:bodyPr>
            <a:normAutofit/>
          </a:bodyPr>
          <a:lstStyle/>
          <a:p>
            <a:pPr algn="l"/>
            <a:r>
              <a:rPr lang="en-US" sz="4200" dirty="0"/>
              <a:t>28 Day TLFB (Binge Drinking Pattern)</a:t>
            </a:r>
          </a:p>
        </p:txBody>
      </p:sp>
      <p:sp>
        <p:nvSpPr>
          <p:cNvPr id="3" name="Content Placeholder 2">
            <a:extLst>
              <a:ext uri="{FF2B5EF4-FFF2-40B4-BE49-F238E27FC236}">
                <a16:creationId xmlns:a16="http://schemas.microsoft.com/office/drawing/2014/main" id="{4E93DCB7-F1F9-F153-097A-EAA811B758D7}"/>
              </a:ext>
            </a:extLst>
          </p:cNvPr>
          <p:cNvSpPr>
            <a:spLocks noGrp="1"/>
          </p:cNvSpPr>
          <p:nvPr>
            <p:ph sz="quarter" idx="10"/>
          </p:nvPr>
        </p:nvSpPr>
        <p:spPr/>
        <p:txBody>
          <a:bodyPr/>
          <a:lstStyle/>
          <a:p>
            <a:endParaRPr lang="en-US"/>
          </a:p>
        </p:txBody>
      </p:sp>
      <p:pic>
        <p:nvPicPr>
          <p:cNvPr id="12" name="Picture 11">
            <a:extLst>
              <a:ext uri="{FF2B5EF4-FFF2-40B4-BE49-F238E27FC236}">
                <a16:creationId xmlns:a16="http://schemas.microsoft.com/office/drawing/2014/main" id="{98606A64-F225-3558-CAE5-EB2BCE5DC88A}"/>
              </a:ext>
            </a:extLst>
          </p:cNvPr>
          <p:cNvPicPr>
            <a:picLocks noChangeAspect="1"/>
          </p:cNvPicPr>
          <p:nvPr/>
        </p:nvPicPr>
        <p:blipFill rotWithShape="1">
          <a:blip r:embed="rId3"/>
          <a:srcRect l="22500" t="31111" r="17500" b="6667"/>
          <a:stretch/>
        </p:blipFill>
        <p:spPr>
          <a:xfrm>
            <a:off x="1524000" y="1295400"/>
            <a:ext cx="9183053" cy="5356781"/>
          </a:xfrm>
          <a:prstGeom prst="rect">
            <a:avLst/>
          </a:prstGeom>
        </p:spPr>
      </p:pic>
      <p:pic>
        <p:nvPicPr>
          <p:cNvPr id="14" name="Picture 13">
            <a:extLst>
              <a:ext uri="{FF2B5EF4-FFF2-40B4-BE49-F238E27FC236}">
                <a16:creationId xmlns:a16="http://schemas.microsoft.com/office/drawing/2014/main" id="{8C4DB42A-CBA7-B403-BFAE-3B9EB10034FE}"/>
              </a:ext>
            </a:extLst>
          </p:cNvPr>
          <p:cNvPicPr>
            <a:picLocks noChangeAspect="1"/>
          </p:cNvPicPr>
          <p:nvPr/>
        </p:nvPicPr>
        <p:blipFill rotWithShape="1">
          <a:blip r:embed="rId4"/>
          <a:srcRect l="15000" t="55556" r="60625" b="31111"/>
          <a:stretch/>
        </p:blipFill>
        <p:spPr>
          <a:xfrm>
            <a:off x="3350932" y="4038600"/>
            <a:ext cx="5564468" cy="1712144"/>
          </a:xfrm>
          <a:prstGeom prst="rect">
            <a:avLst/>
          </a:prstGeom>
        </p:spPr>
      </p:pic>
    </p:spTree>
    <p:extLst>
      <p:ext uri="{BB962C8B-B14F-4D97-AF65-F5344CB8AC3E}">
        <p14:creationId xmlns:p14="http://schemas.microsoft.com/office/powerpoint/2010/main" val="4150955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4B5DE-A3F6-603F-AF24-4700C83B8C33}"/>
              </a:ext>
            </a:extLst>
          </p:cNvPr>
          <p:cNvSpPr>
            <a:spLocks noGrp="1"/>
          </p:cNvSpPr>
          <p:nvPr>
            <p:ph type="title"/>
          </p:nvPr>
        </p:nvSpPr>
        <p:spPr/>
        <p:txBody>
          <a:bodyPr>
            <a:normAutofit/>
          </a:bodyPr>
          <a:lstStyle/>
          <a:p>
            <a:pPr algn="l"/>
            <a:r>
              <a:rPr lang="en-US" sz="4200" dirty="0"/>
              <a:t>28 Day TLFB (Daily Drinking Pattern)</a:t>
            </a:r>
          </a:p>
        </p:txBody>
      </p:sp>
      <p:sp>
        <p:nvSpPr>
          <p:cNvPr id="3" name="Content Placeholder 2">
            <a:extLst>
              <a:ext uri="{FF2B5EF4-FFF2-40B4-BE49-F238E27FC236}">
                <a16:creationId xmlns:a16="http://schemas.microsoft.com/office/drawing/2014/main" id="{4E93DCB7-F1F9-F153-097A-EAA811B758D7}"/>
              </a:ext>
            </a:extLst>
          </p:cNvPr>
          <p:cNvSpPr>
            <a:spLocks noGrp="1"/>
          </p:cNvSpPr>
          <p:nvPr>
            <p:ph sz="quarter" idx="10"/>
          </p:nvPr>
        </p:nvSpPr>
        <p:spPr/>
        <p:txBody>
          <a:bodyPr/>
          <a:lstStyle/>
          <a:p>
            <a:endParaRPr lang="en-US"/>
          </a:p>
        </p:txBody>
      </p:sp>
      <p:pic>
        <p:nvPicPr>
          <p:cNvPr id="5" name="Picture 4">
            <a:extLst>
              <a:ext uri="{FF2B5EF4-FFF2-40B4-BE49-F238E27FC236}">
                <a16:creationId xmlns:a16="http://schemas.microsoft.com/office/drawing/2014/main" id="{A68AFFC3-D2C7-E5BF-CABE-0E6820B40A5C}"/>
              </a:ext>
            </a:extLst>
          </p:cNvPr>
          <p:cNvPicPr>
            <a:picLocks noChangeAspect="1"/>
          </p:cNvPicPr>
          <p:nvPr/>
        </p:nvPicPr>
        <p:blipFill rotWithShape="1">
          <a:blip r:embed="rId3"/>
          <a:srcRect l="22500" t="30000" r="16875" b="5555"/>
          <a:stretch/>
        </p:blipFill>
        <p:spPr>
          <a:xfrm>
            <a:off x="1635672" y="1295400"/>
            <a:ext cx="8920655" cy="5334000"/>
          </a:xfrm>
          <a:prstGeom prst="rect">
            <a:avLst/>
          </a:prstGeom>
        </p:spPr>
      </p:pic>
      <p:pic>
        <p:nvPicPr>
          <p:cNvPr id="7" name="Picture 6">
            <a:extLst>
              <a:ext uri="{FF2B5EF4-FFF2-40B4-BE49-F238E27FC236}">
                <a16:creationId xmlns:a16="http://schemas.microsoft.com/office/drawing/2014/main" id="{2D2287E2-2869-4426-1E55-CB29113E71CB}"/>
              </a:ext>
            </a:extLst>
          </p:cNvPr>
          <p:cNvPicPr>
            <a:picLocks noChangeAspect="1"/>
          </p:cNvPicPr>
          <p:nvPr/>
        </p:nvPicPr>
        <p:blipFill rotWithShape="1">
          <a:blip r:embed="rId4"/>
          <a:srcRect l="15000" t="56667" r="59375" b="31111"/>
          <a:stretch/>
        </p:blipFill>
        <p:spPr>
          <a:xfrm>
            <a:off x="3397827" y="4419600"/>
            <a:ext cx="5396345" cy="1447800"/>
          </a:xfrm>
          <a:prstGeom prst="rect">
            <a:avLst/>
          </a:prstGeom>
        </p:spPr>
      </p:pic>
    </p:spTree>
    <p:extLst>
      <p:ext uri="{BB962C8B-B14F-4D97-AF65-F5344CB8AC3E}">
        <p14:creationId xmlns:p14="http://schemas.microsoft.com/office/powerpoint/2010/main" val="2201265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DA45E24-8936-FB2A-2BA1-9201A5A285CF}"/>
              </a:ext>
            </a:extLst>
          </p:cNvPr>
          <p:cNvSpPr>
            <a:spLocks noGrp="1"/>
          </p:cNvSpPr>
          <p:nvPr>
            <p:ph type="title"/>
          </p:nvPr>
        </p:nvSpPr>
        <p:spPr>
          <a:xfrm>
            <a:off x="609600" y="119943"/>
            <a:ext cx="10972800" cy="1316787"/>
          </a:xfrm>
        </p:spPr>
        <p:txBody>
          <a:bodyPr/>
          <a:lstStyle/>
          <a:p>
            <a:pPr algn="l"/>
            <a:r>
              <a:rPr lang="en-US" dirty="0"/>
              <a:t>Virtual Reality Buffet</a:t>
            </a:r>
          </a:p>
        </p:txBody>
      </p:sp>
      <p:sp>
        <p:nvSpPr>
          <p:cNvPr id="9" name="Content Placeholder 8">
            <a:extLst>
              <a:ext uri="{FF2B5EF4-FFF2-40B4-BE49-F238E27FC236}">
                <a16:creationId xmlns:a16="http://schemas.microsoft.com/office/drawing/2014/main" id="{34806CD5-3C3D-A68E-9B88-32D13DE7C5F5}"/>
              </a:ext>
            </a:extLst>
          </p:cNvPr>
          <p:cNvSpPr>
            <a:spLocks noGrp="1"/>
          </p:cNvSpPr>
          <p:nvPr>
            <p:ph idx="1"/>
          </p:nvPr>
        </p:nvSpPr>
        <p:spPr/>
        <p:txBody>
          <a:bodyPr/>
          <a:lstStyle/>
          <a:p>
            <a:endParaRPr lang="en-US"/>
          </a:p>
        </p:txBody>
      </p:sp>
      <p:pic>
        <p:nvPicPr>
          <p:cNvPr id="10" name="Picture 9">
            <a:extLst>
              <a:ext uri="{FF2B5EF4-FFF2-40B4-BE49-F238E27FC236}">
                <a16:creationId xmlns:a16="http://schemas.microsoft.com/office/drawing/2014/main" id="{A82C1A26-123B-FF66-24CE-2F5B7011150C}"/>
              </a:ext>
            </a:extLst>
          </p:cNvPr>
          <p:cNvPicPr>
            <a:picLocks noChangeAspect="1"/>
          </p:cNvPicPr>
          <p:nvPr/>
        </p:nvPicPr>
        <p:blipFill>
          <a:blip r:embed="rId2"/>
          <a:stretch>
            <a:fillRect/>
          </a:stretch>
        </p:blipFill>
        <p:spPr>
          <a:xfrm>
            <a:off x="609600" y="1770986"/>
            <a:ext cx="5928194" cy="4262886"/>
          </a:xfrm>
          <a:prstGeom prst="rect">
            <a:avLst/>
          </a:prstGeom>
          <a:ln w="38100" cap="sq">
            <a:noFill/>
            <a:prstDash val="solid"/>
            <a:miter lim="800000"/>
          </a:ln>
          <a:effectLst/>
        </p:spPr>
      </p:pic>
      <p:pic>
        <p:nvPicPr>
          <p:cNvPr id="11" name="Picture 2" descr="Virtual reality buffet">
            <a:extLst>
              <a:ext uri="{FF2B5EF4-FFF2-40B4-BE49-F238E27FC236}">
                <a16:creationId xmlns:a16="http://schemas.microsoft.com/office/drawing/2014/main" id="{CABBD5AF-5BF4-1AB3-88BB-511DB5503C1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1"/>
          <a:stretch/>
        </p:blipFill>
        <p:spPr bwMode="auto">
          <a:xfrm>
            <a:off x="7015884" y="4236243"/>
            <a:ext cx="4573822" cy="2043113"/>
          </a:xfrm>
          <a:prstGeom prst="rect">
            <a:avLst/>
          </a:prstGeom>
          <a:noFill/>
          <a:extLst>
            <a:ext uri="{909E8E84-426E-40DD-AFC4-6F175D3DCCD1}">
              <a14:hiddenFill xmlns:a14="http://schemas.microsoft.com/office/drawing/2010/main">
                <a:solidFill>
                  <a:srgbClr val="FFFFFF"/>
                </a:solidFill>
              </a14:hiddenFill>
            </a:ext>
          </a:extLst>
        </p:spPr>
      </p:pic>
      <p:pic>
        <p:nvPicPr>
          <p:cNvPr id="12" name="object 8">
            <a:extLst>
              <a:ext uri="{FF2B5EF4-FFF2-40B4-BE49-F238E27FC236}">
                <a16:creationId xmlns:a16="http://schemas.microsoft.com/office/drawing/2014/main" id="{755E4F20-60C0-8340-F1B2-06A55A0D16A8}"/>
              </a:ext>
            </a:extLst>
          </p:cNvPr>
          <p:cNvPicPr/>
          <p:nvPr/>
        </p:nvPicPr>
        <p:blipFill rotWithShape="1">
          <a:blip r:embed="rId4" cstate="print"/>
          <a:srcRect r="38627"/>
          <a:stretch/>
        </p:blipFill>
        <p:spPr>
          <a:xfrm>
            <a:off x="9004543" y="1600200"/>
            <a:ext cx="2542505" cy="2161958"/>
          </a:xfrm>
          <a:prstGeom prst="rect">
            <a:avLst/>
          </a:prstGeom>
        </p:spPr>
      </p:pic>
      <p:pic>
        <p:nvPicPr>
          <p:cNvPr id="13" name="object 8">
            <a:extLst>
              <a:ext uri="{FF2B5EF4-FFF2-40B4-BE49-F238E27FC236}">
                <a16:creationId xmlns:a16="http://schemas.microsoft.com/office/drawing/2014/main" id="{FFFC141E-E7DB-216C-2E30-4A105762595F}"/>
              </a:ext>
            </a:extLst>
          </p:cNvPr>
          <p:cNvPicPr/>
          <p:nvPr/>
        </p:nvPicPr>
        <p:blipFill rotWithShape="1">
          <a:blip r:embed="rId4" cstate="print"/>
          <a:srcRect l="62683"/>
          <a:stretch/>
        </p:blipFill>
        <p:spPr>
          <a:xfrm>
            <a:off x="7015884" y="1600200"/>
            <a:ext cx="1545921" cy="2161958"/>
          </a:xfrm>
          <a:prstGeom prst="rect">
            <a:avLst/>
          </a:prstGeom>
        </p:spPr>
      </p:pic>
    </p:spTree>
    <p:extLst>
      <p:ext uri="{BB962C8B-B14F-4D97-AF65-F5344CB8AC3E}">
        <p14:creationId xmlns:p14="http://schemas.microsoft.com/office/powerpoint/2010/main" val="27043472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84C3E-BC1E-330F-F1B4-D3E0361D5CC9}"/>
              </a:ext>
            </a:extLst>
          </p:cNvPr>
          <p:cNvSpPr>
            <a:spLocks noGrp="1"/>
          </p:cNvSpPr>
          <p:nvPr>
            <p:ph type="title"/>
          </p:nvPr>
        </p:nvSpPr>
        <p:spPr>
          <a:xfrm>
            <a:off x="612732" y="56261"/>
            <a:ext cx="10972800" cy="1524000"/>
          </a:xfrm>
        </p:spPr>
        <p:txBody>
          <a:bodyPr>
            <a:normAutofit/>
          </a:bodyPr>
          <a:lstStyle/>
          <a:p>
            <a:pPr algn="l"/>
            <a:r>
              <a:rPr lang="en-US" dirty="0"/>
              <a:t>Cue Reactivity in the Mock Bar</a:t>
            </a:r>
          </a:p>
        </p:txBody>
      </p:sp>
      <p:sp>
        <p:nvSpPr>
          <p:cNvPr id="3" name="Content Placeholder 2">
            <a:extLst>
              <a:ext uri="{FF2B5EF4-FFF2-40B4-BE49-F238E27FC236}">
                <a16:creationId xmlns:a16="http://schemas.microsoft.com/office/drawing/2014/main" id="{8B96CE37-2FC5-1210-C0D4-4A59BFA116B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EA354E15-DF31-65FD-7809-F974E4D83917}"/>
              </a:ext>
            </a:extLst>
          </p:cNvPr>
          <p:cNvPicPr>
            <a:picLocks noChangeAspect="1"/>
          </p:cNvPicPr>
          <p:nvPr/>
        </p:nvPicPr>
        <p:blipFill rotWithShape="1">
          <a:blip r:embed="rId2"/>
          <a:srcRect l="71" t="32" r="19" b="123"/>
          <a:stretch/>
        </p:blipFill>
        <p:spPr>
          <a:xfrm>
            <a:off x="517357" y="1647521"/>
            <a:ext cx="5364126" cy="4861235"/>
          </a:xfrm>
          <a:prstGeom prst="rect">
            <a:avLst/>
          </a:prstGeom>
          <a:ln w="38100" cap="sq">
            <a:noFill/>
            <a:prstDash val="solid"/>
            <a:miter lim="800000"/>
          </a:ln>
          <a:effectLst/>
        </p:spPr>
      </p:pic>
      <p:grpSp>
        <p:nvGrpSpPr>
          <p:cNvPr id="5" name="object 20">
            <a:extLst>
              <a:ext uri="{FF2B5EF4-FFF2-40B4-BE49-F238E27FC236}">
                <a16:creationId xmlns:a16="http://schemas.microsoft.com/office/drawing/2014/main" id="{0F1C5E60-AB6C-A54F-6726-A06362751E16}"/>
              </a:ext>
            </a:extLst>
          </p:cNvPr>
          <p:cNvGrpSpPr>
            <a:grpSpLocks noChangeAspect="1"/>
          </p:cNvGrpSpPr>
          <p:nvPr/>
        </p:nvGrpSpPr>
        <p:grpSpPr>
          <a:xfrm>
            <a:off x="6319106" y="1647521"/>
            <a:ext cx="5266426" cy="2271656"/>
            <a:chOff x="67056" y="1438655"/>
            <a:chExt cx="4282440" cy="1847214"/>
          </a:xfrm>
        </p:grpSpPr>
        <p:pic>
          <p:nvPicPr>
            <p:cNvPr id="6" name="object 21">
              <a:extLst>
                <a:ext uri="{FF2B5EF4-FFF2-40B4-BE49-F238E27FC236}">
                  <a16:creationId xmlns:a16="http://schemas.microsoft.com/office/drawing/2014/main" id="{8366111C-2788-F917-21B6-98B4F0EB3D57}"/>
                </a:ext>
              </a:extLst>
            </p:cNvPr>
            <p:cNvPicPr/>
            <p:nvPr/>
          </p:nvPicPr>
          <p:blipFill>
            <a:blip r:embed="rId3" cstate="print"/>
            <a:stretch>
              <a:fillRect/>
            </a:stretch>
          </p:blipFill>
          <p:spPr>
            <a:xfrm>
              <a:off x="1905000" y="1447799"/>
              <a:ext cx="2435352" cy="1828800"/>
            </a:xfrm>
            <a:prstGeom prst="rect">
              <a:avLst/>
            </a:prstGeom>
          </p:spPr>
        </p:pic>
        <p:sp>
          <p:nvSpPr>
            <p:cNvPr id="7" name="object 22">
              <a:extLst>
                <a:ext uri="{FF2B5EF4-FFF2-40B4-BE49-F238E27FC236}">
                  <a16:creationId xmlns:a16="http://schemas.microsoft.com/office/drawing/2014/main" id="{B6ACCB3A-15F3-3FFD-B09B-0440C3EDEFE4}"/>
                </a:ext>
              </a:extLst>
            </p:cNvPr>
            <p:cNvSpPr/>
            <p:nvPr/>
          </p:nvSpPr>
          <p:spPr>
            <a:xfrm>
              <a:off x="1900428" y="1443227"/>
              <a:ext cx="2444750" cy="1838325"/>
            </a:xfrm>
            <a:custGeom>
              <a:avLst/>
              <a:gdLst/>
              <a:ahLst/>
              <a:cxnLst/>
              <a:rect l="l" t="t" r="r" b="b"/>
              <a:pathLst>
                <a:path w="2444750" h="1838325">
                  <a:moveTo>
                    <a:pt x="0" y="1837944"/>
                  </a:moveTo>
                  <a:lnTo>
                    <a:pt x="2444496" y="1837944"/>
                  </a:lnTo>
                  <a:lnTo>
                    <a:pt x="2444496" y="0"/>
                  </a:lnTo>
                  <a:lnTo>
                    <a:pt x="0" y="0"/>
                  </a:lnTo>
                  <a:lnTo>
                    <a:pt x="0" y="1837944"/>
                  </a:lnTo>
                  <a:close/>
                </a:path>
              </a:pathLst>
            </a:custGeom>
            <a:ln w="9144">
              <a:solidFill>
                <a:srgbClr val="7E7E7E"/>
              </a:solidFill>
            </a:ln>
          </p:spPr>
          <p:txBody>
            <a:bodyPr wrap="square" lIns="0" tIns="0" rIns="0" bIns="0" rtlCol="0"/>
            <a:lstStyle/>
            <a:p>
              <a:pPr>
                <a:defRPr/>
              </a:pPr>
              <a:endParaRPr>
                <a:solidFill>
                  <a:prstClr val="black"/>
                </a:solidFill>
                <a:latin typeface="Calibri"/>
              </a:endParaRPr>
            </a:p>
          </p:txBody>
        </p:sp>
        <p:pic>
          <p:nvPicPr>
            <p:cNvPr id="8" name="object 23">
              <a:extLst>
                <a:ext uri="{FF2B5EF4-FFF2-40B4-BE49-F238E27FC236}">
                  <a16:creationId xmlns:a16="http://schemas.microsoft.com/office/drawing/2014/main" id="{420DF454-4BF8-23D3-E86B-337262997FF9}"/>
                </a:ext>
              </a:extLst>
            </p:cNvPr>
            <p:cNvPicPr/>
            <p:nvPr/>
          </p:nvPicPr>
          <p:blipFill>
            <a:blip r:embed="rId4" cstate="print"/>
            <a:stretch>
              <a:fillRect/>
            </a:stretch>
          </p:blipFill>
          <p:spPr>
            <a:xfrm>
              <a:off x="76200" y="1447799"/>
              <a:ext cx="1874520" cy="1828800"/>
            </a:xfrm>
            <a:prstGeom prst="rect">
              <a:avLst/>
            </a:prstGeom>
          </p:spPr>
        </p:pic>
        <p:sp>
          <p:nvSpPr>
            <p:cNvPr id="9" name="object 24">
              <a:extLst>
                <a:ext uri="{FF2B5EF4-FFF2-40B4-BE49-F238E27FC236}">
                  <a16:creationId xmlns:a16="http://schemas.microsoft.com/office/drawing/2014/main" id="{3A867C94-C8E4-4299-C71E-BF0D11B6E324}"/>
                </a:ext>
              </a:extLst>
            </p:cNvPr>
            <p:cNvSpPr/>
            <p:nvPr/>
          </p:nvSpPr>
          <p:spPr>
            <a:xfrm>
              <a:off x="71628" y="1443227"/>
              <a:ext cx="1884045" cy="1838325"/>
            </a:xfrm>
            <a:custGeom>
              <a:avLst/>
              <a:gdLst/>
              <a:ahLst/>
              <a:cxnLst/>
              <a:rect l="l" t="t" r="r" b="b"/>
              <a:pathLst>
                <a:path w="1884045" h="1838325">
                  <a:moveTo>
                    <a:pt x="0" y="1837944"/>
                  </a:moveTo>
                  <a:lnTo>
                    <a:pt x="1883664" y="1837944"/>
                  </a:lnTo>
                  <a:lnTo>
                    <a:pt x="1883664" y="0"/>
                  </a:lnTo>
                  <a:lnTo>
                    <a:pt x="0" y="0"/>
                  </a:lnTo>
                  <a:lnTo>
                    <a:pt x="0" y="1837944"/>
                  </a:lnTo>
                  <a:close/>
                </a:path>
              </a:pathLst>
            </a:custGeom>
            <a:ln w="9144">
              <a:solidFill>
                <a:srgbClr val="7E7E7E"/>
              </a:solidFill>
            </a:ln>
          </p:spPr>
          <p:txBody>
            <a:bodyPr wrap="square" lIns="0" tIns="0" rIns="0" bIns="0" rtlCol="0"/>
            <a:lstStyle/>
            <a:p>
              <a:pPr>
                <a:defRPr/>
              </a:pPr>
              <a:endParaRPr>
                <a:solidFill>
                  <a:prstClr val="black"/>
                </a:solidFill>
                <a:latin typeface="Calibri"/>
              </a:endParaRPr>
            </a:p>
          </p:txBody>
        </p:sp>
        <p:sp>
          <p:nvSpPr>
            <p:cNvPr id="10" name="object 25">
              <a:extLst>
                <a:ext uri="{FF2B5EF4-FFF2-40B4-BE49-F238E27FC236}">
                  <a16:creationId xmlns:a16="http://schemas.microsoft.com/office/drawing/2014/main" id="{C09B9B78-47EB-F3CB-42B2-7B6DB1C4D777}"/>
                </a:ext>
              </a:extLst>
            </p:cNvPr>
            <p:cNvSpPr/>
            <p:nvPr/>
          </p:nvSpPr>
          <p:spPr>
            <a:xfrm>
              <a:off x="2972561" y="2058161"/>
              <a:ext cx="304800" cy="381000"/>
            </a:xfrm>
            <a:custGeom>
              <a:avLst/>
              <a:gdLst/>
              <a:ahLst/>
              <a:cxnLst/>
              <a:rect l="l" t="t" r="r" b="b"/>
              <a:pathLst>
                <a:path w="304800" h="381000">
                  <a:moveTo>
                    <a:pt x="304800" y="0"/>
                  </a:moveTo>
                  <a:lnTo>
                    <a:pt x="0" y="0"/>
                  </a:lnTo>
                  <a:lnTo>
                    <a:pt x="0" y="381000"/>
                  </a:lnTo>
                  <a:lnTo>
                    <a:pt x="304800" y="381000"/>
                  </a:lnTo>
                  <a:lnTo>
                    <a:pt x="304800" y="0"/>
                  </a:lnTo>
                  <a:close/>
                </a:path>
              </a:pathLst>
            </a:custGeom>
            <a:solidFill>
              <a:srgbClr val="000000"/>
            </a:solidFill>
          </p:spPr>
          <p:txBody>
            <a:bodyPr wrap="square" lIns="0" tIns="0" rIns="0" bIns="0" rtlCol="0"/>
            <a:lstStyle/>
            <a:p>
              <a:pPr>
                <a:defRPr/>
              </a:pPr>
              <a:endParaRPr>
                <a:solidFill>
                  <a:prstClr val="black"/>
                </a:solidFill>
                <a:latin typeface="Calibri"/>
              </a:endParaRPr>
            </a:p>
          </p:txBody>
        </p:sp>
        <p:sp>
          <p:nvSpPr>
            <p:cNvPr id="11" name="object 26">
              <a:extLst>
                <a:ext uri="{FF2B5EF4-FFF2-40B4-BE49-F238E27FC236}">
                  <a16:creationId xmlns:a16="http://schemas.microsoft.com/office/drawing/2014/main" id="{33476AEC-6899-3038-914D-3E32D153DA53}"/>
                </a:ext>
              </a:extLst>
            </p:cNvPr>
            <p:cNvSpPr/>
            <p:nvPr/>
          </p:nvSpPr>
          <p:spPr>
            <a:xfrm>
              <a:off x="2972561" y="2058161"/>
              <a:ext cx="304800" cy="381000"/>
            </a:xfrm>
            <a:custGeom>
              <a:avLst/>
              <a:gdLst/>
              <a:ahLst/>
              <a:cxnLst/>
              <a:rect l="l" t="t" r="r" b="b"/>
              <a:pathLst>
                <a:path w="304800" h="381000">
                  <a:moveTo>
                    <a:pt x="0" y="381000"/>
                  </a:moveTo>
                  <a:lnTo>
                    <a:pt x="304800" y="381000"/>
                  </a:lnTo>
                  <a:lnTo>
                    <a:pt x="304800" y="0"/>
                  </a:lnTo>
                  <a:lnTo>
                    <a:pt x="0" y="0"/>
                  </a:lnTo>
                  <a:lnTo>
                    <a:pt x="0" y="381000"/>
                  </a:lnTo>
                  <a:close/>
                </a:path>
              </a:pathLst>
            </a:custGeom>
            <a:ln w="25908">
              <a:solidFill>
                <a:srgbClr val="000000"/>
              </a:solidFill>
            </a:ln>
          </p:spPr>
          <p:txBody>
            <a:bodyPr wrap="square" lIns="0" tIns="0" rIns="0" bIns="0" rtlCol="0"/>
            <a:lstStyle/>
            <a:p>
              <a:pPr>
                <a:defRPr/>
              </a:pPr>
              <a:endParaRPr>
                <a:solidFill>
                  <a:prstClr val="black"/>
                </a:solidFill>
                <a:latin typeface="Calibri"/>
              </a:endParaRPr>
            </a:p>
          </p:txBody>
        </p:sp>
      </p:grpSp>
      <p:grpSp>
        <p:nvGrpSpPr>
          <p:cNvPr id="12" name="object 27">
            <a:extLst>
              <a:ext uri="{FF2B5EF4-FFF2-40B4-BE49-F238E27FC236}">
                <a16:creationId xmlns:a16="http://schemas.microsoft.com/office/drawing/2014/main" id="{E38B3B2F-A237-C6D7-C7AC-7546E710C984}"/>
              </a:ext>
            </a:extLst>
          </p:cNvPr>
          <p:cNvGrpSpPr>
            <a:grpSpLocks noChangeAspect="1"/>
          </p:cNvGrpSpPr>
          <p:nvPr/>
        </p:nvGrpSpPr>
        <p:grpSpPr>
          <a:xfrm>
            <a:off x="6304896" y="4260895"/>
            <a:ext cx="5283618" cy="2232720"/>
            <a:chOff x="4707635" y="1438655"/>
            <a:chExt cx="4371340" cy="1847214"/>
          </a:xfrm>
        </p:grpSpPr>
        <p:pic>
          <p:nvPicPr>
            <p:cNvPr id="13" name="object 28">
              <a:extLst>
                <a:ext uri="{FF2B5EF4-FFF2-40B4-BE49-F238E27FC236}">
                  <a16:creationId xmlns:a16="http://schemas.microsoft.com/office/drawing/2014/main" id="{599D3734-81BF-2A2D-BD66-CC3EF5C70892}"/>
                </a:ext>
              </a:extLst>
            </p:cNvPr>
            <p:cNvPicPr/>
            <p:nvPr/>
          </p:nvPicPr>
          <p:blipFill>
            <a:blip r:embed="rId5" cstate="print"/>
            <a:stretch>
              <a:fillRect/>
            </a:stretch>
          </p:blipFill>
          <p:spPr>
            <a:xfrm>
              <a:off x="4716779" y="1447799"/>
              <a:ext cx="1912620" cy="1828800"/>
            </a:xfrm>
            <a:prstGeom prst="rect">
              <a:avLst/>
            </a:prstGeom>
          </p:spPr>
        </p:pic>
        <p:sp>
          <p:nvSpPr>
            <p:cNvPr id="14" name="object 29">
              <a:extLst>
                <a:ext uri="{FF2B5EF4-FFF2-40B4-BE49-F238E27FC236}">
                  <a16:creationId xmlns:a16="http://schemas.microsoft.com/office/drawing/2014/main" id="{3D501666-EE12-F2BD-6CC4-7EA6F9AA33C9}"/>
                </a:ext>
              </a:extLst>
            </p:cNvPr>
            <p:cNvSpPr/>
            <p:nvPr/>
          </p:nvSpPr>
          <p:spPr>
            <a:xfrm>
              <a:off x="4712207" y="1443227"/>
              <a:ext cx="1922145" cy="1838325"/>
            </a:xfrm>
            <a:custGeom>
              <a:avLst/>
              <a:gdLst/>
              <a:ahLst/>
              <a:cxnLst/>
              <a:rect l="l" t="t" r="r" b="b"/>
              <a:pathLst>
                <a:path w="1922145" h="1838325">
                  <a:moveTo>
                    <a:pt x="0" y="1837944"/>
                  </a:moveTo>
                  <a:lnTo>
                    <a:pt x="1921764" y="1837944"/>
                  </a:lnTo>
                  <a:lnTo>
                    <a:pt x="1921764" y="0"/>
                  </a:lnTo>
                  <a:lnTo>
                    <a:pt x="0" y="0"/>
                  </a:lnTo>
                  <a:lnTo>
                    <a:pt x="0" y="1837944"/>
                  </a:lnTo>
                  <a:close/>
                </a:path>
              </a:pathLst>
            </a:custGeom>
            <a:ln w="9144">
              <a:solidFill>
                <a:srgbClr val="7E7E7E"/>
              </a:solidFill>
            </a:ln>
          </p:spPr>
          <p:txBody>
            <a:bodyPr wrap="square" lIns="0" tIns="0" rIns="0" bIns="0" rtlCol="0"/>
            <a:lstStyle/>
            <a:p>
              <a:pPr>
                <a:defRPr/>
              </a:pPr>
              <a:endParaRPr>
                <a:solidFill>
                  <a:prstClr val="black"/>
                </a:solidFill>
                <a:latin typeface="Calibri"/>
              </a:endParaRPr>
            </a:p>
          </p:txBody>
        </p:sp>
        <p:pic>
          <p:nvPicPr>
            <p:cNvPr id="15" name="object 30">
              <a:extLst>
                <a:ext uri="{FF2B5EF4-FFF2-40B4-BE49-F238E27FC236}">
                  <a16:creationId xmlns:a16="http://schemas.microsoft.com/office/drawing/2014/main" id="{A54D1BAD-03F4-3F36-87AF-9DF5004CBF0B}"/>
                </a:ext>
              </a:extLst>
            </p:cNvPr>
            <p:cNvPicPr/>
            <p:nvPr/>
          </p:nvPicPr>
          <p:blipFill>
            <a:blip r:embed="rId6" cstate="print"/>
            <a:stretch>
              <a:fillRect/>
            </a:stretch>
          </p:blipFill>
          <p:spPr>
            <a:xfrm>
              <a:off x="6629400" y="1447799"/>
              <a:ext cx="2439924" cy="1828800"/>
            </a:xfrm>
            <a:prstGeom prst="rect">
              <a:avLst/>
            </a:prstGeom>
          </p:spPr>
        </p:pic>
        <p:sp>
          <p:nvSpPr>
            <p:cNvPr id="16" name="object 31">
              <a:extLst>
                <a:ext uri="{FF2B5EF4-FFF2-40B4-BE49-F238E27FC236}">
                  <a16:creationId xmlns:a16="http://schemas.microsoft.com/office/drawing/2014/main" id="{1DBC5D10-EB6B-1F15-B6A2-3BA8CF7EE1AB}"/>
                </a:ext>
              </a:extLst>
            </p:cNvPr>
            <p:cNvSpPr/>
            <p:nvPr/>
          </p:nvSpPr>
          <p:spPr>
            <a:xfrm>
              <a:off x="6624827" y="1443227"/>
              <a:ext cx="2449195" cy="1838325"/>
            </a:xfrm>
            <a:custGeom>
              <a:avLst/>
              <a:gdLst/>
              <a:ahLst/>
              <a:cxnLst/>
              <a:rect l="l" t="t" r="r" b="b"/>
              <a:pathLst>
                <a:path w="2449195" h="1838325">
                  <a:moveTo>
                    <a:pt x="0" y="1837944"/>
                  </a:moveTo>
                  <a:lnTo>
                    <a:pt x="2449068" y="1837944"/>
                  </a:lnTo>
                  <a:lnTo>
                    <a:pt x="2449068" y="0"/>
                  </a:lnTo>
                  <a:lnTo>
                    <a:pt x="0" y="0"/>
                  </a:lnTo>
                  <a:lnTo>
                    <a:pt x="0" y="1837944"/>
                  </a:lnTo>
                  <a:close/>
                </a:path>
              </a:pathLst>
            </a:custGeom>
            <a:ln w="9144">
              <a:solidFill>
                <a:srgbClr val="7E7E7E"/>
              </a:solidFill>
            </a:ln>
          </p:spPr>
          <p:txBody>
            <a:bodyPr wrap="square" lIns="0" tIns="0" rIns="0" bIns="0" rtlCol="0"/>
            <a:lstStyle/>
            <a:p>
              <a:pPr>
                <a:defRPr/>
              </a:pPr>
              <a:endParaRPr>
                <a:solidFill>
                  <a:prstClr val="black"/>
                </a:solidFill>
                <a:latin typeface="Calibri"/>
              </a:endParaRPr>
            </a:p>
          </p:txBody>
        </p:sp>
        <p:sp>
          <p:nvSpPr>
            <p:cNvPr id="17" name="object 32">
              <a:extLst>
                <a:ext uri="{FF2B5EF4-FFF2-40B4-BE49-F238E27FC236}">
                  <a16:creationId xmlns:a16="http://schemas.microsoft.com/office/drawing/2014/main" id="{B79D260E-FF75-F730-2CDD-E3AB033F9C86}"/>
                </a:ext>
              </a:extLst>
            </p:cNvPr>
            <p:cNvSpPr/>
            <p:nvPr/>
          </p:nvSpPr>
          <p:spPr>
            <a:xfrm>
              <a:off x="7392161" y="1905761"/>
              <a:ext cx="259079" cy="381000"/>
            </a:xfrm>
            <a:custGeom>
              <a:avLst/>
              <a:gdLst/>
              <a:ahLst/>
              <a:cxnLst/>
              <a:rect l="l" t="t" r="r" b="b"/>
              <a:pathLst>
                <a:path w="259079" h="381000">
                  <a:moveTo>
                    <a:pt x="259079" y="0"/>
                  </a:moveTo>
                  <a:lnTo>
                    <a:pt x="0" y="0"/>
                  </a:lnTo>
                  <a:lnTo>
                    <a:pt x="0" y="381000"/>
                  </a:lnTo>
                  <a:lnTo>
                    <a:pt x="259079" y="381000"/>
                  </a:lnTo>
                  <a:lnTo>
                    <a:pt x="259079" y="0"/>
                  </a:lnTo>
                  <a:close/>
                </a:path>
              </a:pathLst>
            </a:custGeom>
            <a:solidFill>
              <a:srgbClr val="000000"/>
            </a:solidFill>
          </p:spPr>
          <p:txBody>
            <a:bodyPr wrap="square" lIns="0" tIns="0" rIns="0" bIns="0" rtlCol="0"/>
            <a:lstStyle/>
            <a:p>
              <a:pPr>
                <a:defRPr/>
              </a:pPr>
              <a:endParaRPr>
                <a:solidFill>
                  <a:prstClr val="black"/>
                </a:solidFill>
                <a:latin typeface="Calibri"/>
              </a:endParaRPr>
            </a:p>
          </p:txBody>
        </p:sp>
        <p:sp>
          <p:nvSpPr>
            <p:cNvPr id="18" name="object 33">
              <a:extLst>
                <a:ext uri="{FF2B5EF4-FFF2-40B4-BE49-F238E27FC236}">
                  <a16:creationId xmlns:a16="http://schemas.microsoft.com/office/drawing/2014/main" id="{5648906E-B0E7-53E0-3B64-84D4D1AC7AC6}"/>
                </a:ext>
              </a:extLst>
            </p:cNvPr>
            <p:cNvSpPr/>
            <p:nvPr/>
          </p:nvSpPr>
          <p:spPr>
            <a:xfrm>
              <a:off x="7392161" y="1905761"/>
              <a:ext cx="259079" cy="381000"/>
            </a:xfrm>
            <a:custGeom>
              <a:avLst/>
              <a:gdLst/>
              <a:ahLst/>
              <a:cxnLst/>
              <a:rect l="l" t="t" r="r" b="b"/>
              <a:pathLst>
                <a:path w="259079" h="381000">
                  <a:moveTo>
                    <a:pt x="0" y="381000"/>
                  </a:moveTo>
                  <a:lnTo>
                    <a:pt x="259079" y="381000"/>
                  </a:lnTo>
                  <a:lnTo>
                    <a:pt x="259079" y="0"/>
                  </a:lnTo>
                  <a:lnTo>
                    <a:pt x="0" y="0"/>
                  </a:lnTo>
                  <a:lnTo>
                    <a:pt x="0" y="381000"/>
                  </a:lnTo>
                  <a:close/>
                </a:path>
              </a:pathLst>
            </a:custGeom>
            <a:ln w="25908">
              <a:solidFill>
                <a:srgbClr val="000000"/>
              </a:solidFill>
            </a:ln>
          </p:spPr>
          <p:txBody>
            <a:bodyPr wrap="square" lIns="0" tIns="0" rIns="0" bIns="0" rtlCol="0"/>
            <a:lstStyle/>
            <a:p>
              <a:pPr>
                <a:defRPr/>
              </a:pPr>
              <a:endParaRPr>
                <a:solidFill>
                  <a:prstClr val="black"/>
                </a:solidFill>
                <a:latin typeface="Calibri"/>
              </a:endParaRPr>
            </a:p>
          </p:txBody>
        </p:sp>
      </p:grpSp>
    </p:spTree>
    <p:extLst>
      <p:ext uri="{BB962C8B-B14F-4D97-AF65-F5344CB8AC3E}">
        <p14:creationId xmlns:p14="http://schemas.microsoft.com/office/powerpoint/2010/main" val="3511130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Learning Objectives</a:t>
            </a:r>
          </a:p>
        </p:txBody>
      </p:sp>
      <p:sp>
        <p:nvSpPr>
          <p:cNvPr id="4" name="Content Placeholder 3"/>
          <p:cNvSpPr>
            <a:spLocks noGrp="1"/>
          </p:cNvSpPr>
          <p:nvPr>
            <p:ph sz="quarter" idx="10"/>
          </p:nvPr>
        </p:nvSpPr>
        <p:spPr>
          <a:xfrm>
            <a:off x="457200" y="1905000"/>
            <a:ext cx="11277600" cy="4724400"/>
          </a:xfrm>
        </p:spPr>
        <p:txBody>
          <a:bodyPr>
            <a:normAutofit fontScale="92500"/>
          </a:bodyPr>
          <a:lstStyle/>
          <a:p>
            <a:pPr marL="342900" marR="0" lvl="0" indent="-342900">
              <a:spcBef>
                <a:spcPts val="0"/>
              </a:spcBef>
              <a:spcAft>
                <a:spcPts val="0"/>
              </a:spcAft>
              <a:buFont typeface="+mj-lt"/>
              <a:buAutoNum type="arabicParenR"/>
            </a:pPr>
            <a:r>
              <a:rPr lang="en-US" sz="3200" b="1" dirty="0">
                <a:effectLst/>
                <a:latin typeface="Calibri" panose="020F0502020204030204" pitchFamily="34" charset="0"/>
                <a:ea typeface="Calibri" panose="020F0502020204030204" pitchFamily="34" charset="0"/>
                <a:cs typeface="Arial" panose="020B0604020202020204" pitchFamily="34" charset="0"/>
              </a:rPr>
              <a:t>Describe the neurobiological rationale for using GLP-1 receptor agonists in the treatment of alcohol use disorder and other substance use disorders (SUDs).</a:t>
            </a:r>
          </a:p>
          <a:p>
            <a:pPr marL="342900" marR="0" lvl="0" indent="-342900">
              <a:spcBef>
                <a:spcPts val="0"/>
              </a:spcBef>
              <a:spcAft>
                <a:spcPts val="0"/>
              </a:spcAft>
              <a:buFont typeface="+mj-lt"/>
              <a:buAutoNum type="arabicParenR"/>
            </a:pPr>
            <a:endParaRPr lang="en-US" sz="3200" b="1"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rabicParenR"/>
            </a:pPr>
            <a:r>
              <a:rPr lang="en-US" sz="3200" b="1" dirty="0">
                <a:effectLst/>
                <a:latin typeface="Calibri" panose="020F0502020204030204" pitchFamily="34" charset="0"/>
                <a:ea typeface="Calibri" panose="020F0502020204030204" pitchFamily="34" charset="0"/>
                <a:cs typeface="Arial" panose="020B0604020202020204" pitchFamily="34" charset="0"/>
              </a:rPr>
              <a:t>Discuss current evidence from clinical trials and published literature on the efficacy and safety of GLP-1 receptor agonists in patients with SUDs.</a:t>
            </a:r>
          </a:p>
          <a:p>
            <a:pPr marL="342900" marR="0" lvl="0" indent="-342900">
              <a:spcBef>
                <a:spcPts val="0"/>
              </a:spcBef>
              <a:spcAft>
                <a:spcPts val="0"/>
              </a:spcAft>
              <a:buFont typeface="+mj-lt"/>
              <a:buAutoNum type="arabicParenR"/>
            </a:pPr>
            <a:endParaRPr lang="en-US" sz="3200" b="1"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Font typeface="+mj-lt"/>
              <a:buAutoNum type="arabicParenR"/>
            </a:pPr>
            <a:r>
              <a:rPr lang="en-US" sz="3200" b="1" dirty="0">
                <a:latin typeface="Calibri" panose="020F0502020204030204" pitchFamily="34" charset="0"/>
                <a:ea typeface="Calibri" panose="020F0502020204030204" pitchFamily="34" charset="0"/>
                <a:cs typeface="Arial" panose="020B0604020202020204" pitchFamily="34" charset="0"/>
              </a:rPr>
              <a:t>Identify opportunities to integrate emerging metabolic treatments into comprehensive care plans for patients with SUDs.</a:t>
            </a:r>
            <a:endParaRPr lang="en-US" sz="3200" b="1"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5560428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84C3E-BC1E-330F-F1B4-D3E0361D5CC9}"/>
              </a:ext>
            </a:extLst>
          </p:cNvPr>
          <p:cNvSpPr>
            <a:spLocks noGrp="1"/>
          </p:cNvSpPr>
          <p:nvPr>
            <p:ph type="title"/>
          </p:nvPr>
        </p:nvSpPr>
        <p:spPr>
          <a:xfrm>
            <a:off x="612732" y="56261"/>
            <a:ext cx="10972800" cy="1524000"/>
          </a:xfrm>
        </p:spPr>
        <p:txBody>
          <a:bodyPr>
            <a:normAutofit/>
          </a:bodyPr>
          <a:lstStyle/>
          <a:p>
            <a:pPr algn="l"/>
            <a:r>
              <a:rPr lang="en-US" dirty="0"/>
              <a:t>Brain Functional MRI</a:t>
            </a:r>
          </a:p>
        </p:txBody>
      </p:sp>
      <p:pic>
        <p:nvPicPr>
          <p:cNvPr id="20" name="Picture 19">
            <a:extLst>
              <a:ext uri="{FF2B5EF4-FFF2-40B4-BE49-F238E27FC236}">
                <a16:creationId xmlns:a16="http://schemas.microsoft.com/office/drawing/2014/main" id="{1459934A-11B8-224D-F818-B8F491ADEA88}"/>
              </a:ext>
            </a:extLst>
          </p:cNvPr>
          <p:cNvPicPr>
            <a:picLocks noChangeAspect="1"/>
          </p:cNvPicPr>
          <p:nvPr/>
        </p:nvPicPr>
        <p:blipFill rotWithShape="1">
          <a:blip r:embed="rId3"/>
          <a:srcRect l="62523" t="57" b="19202"/>
          <a:stretch/>
        </p:blipFill>
        <p:spPr>
          <a:xfrm>
            <a:off x="612732" y="1654384"/>
            <a:ext cx="2981889" cy="4606381"/>
          </a:xfrm>
          <a:prstGeom prst="rect">
            <a:avLst/>
          </a:prstGeom>
          <a:ln w="38100" cap="sq">
            <a:noFill/>
            <a:prstDash val="solid"/>
            <a:miter lim="800000"/>
          </a:ln>
          <a:effectLst/>
        </p:spPr>
      </p:pic>
      <p:sp>
        <p:nvSpPr>
          <p:cNvPr id="22" name="Content Placeholder 21">
            <a:extLst>
              <a:ext uri="{FF2B5EF4-FFF2-40B4-BE49-F238E27FC236}">
                <a16:creationId xmlns:a16="http://schemas.microsoft.com/office/drawing/2014/main" id="{36D6F3CE-EB28-84F5-D029-AC1AFE562B20}"/>
              </a:ext>
            </a:extLst>
          </p:cNvPr>
          <p:cNvSpPr>
            <a:spLocks noGrp="1"/>
          </p:cNvSpPr>
          <p:nvPr>
            <p:ph idx="1"/>
          </p:nvPr>
        </p:nvSpPr>
        <p:spPr/>
        <p:txBody>
          <a:bodyPr/>
          <a:lstStyle/>
          <a:p>
            <a:endParaRPr lang="en-US" dirty="0"/>
          </a:p>
        </p:txBody>
      </p:sp>
      <p:grpSp>
        <p:nvGrpSpPr>
          <p:cNvPr id="24" name="Group 23">
            <a:extLst>
              <a:ext uri="{FF2B5EF4-FFF2-40B4-BE49-F238E27FC236}">
                <a16:creationId xmlns:a16="http://schemas.microsoft.com/office/drawing/2014/main" id="{851A0F94-4EF3-38AF-0F14-5FE8C4741E1D}"/>
              </a:ext>
            </a:extLst>
          </p:cNvPr>
          <p:cNvGrpSpPr/>
          <p:nvPr/>
        </p:nvGrpSpPr>
        <p:grpSpPr>
          <a:xfrm>
            <a:off x="4187868" y="1649069"/>
            <a:ext cx="7391400" cy="4611696"/>
            <a:chOff x="4187868" y="1649069"/>
            <a:chExt cx="7391400" cy="4611696"/>
          </a:xfrm>
        </p:grpSpPr>
        <p:pic>
          <p:nvPicPr>
            <p:cNvPr id="19" name="Picture 18">
              <a:extLst>
                <a:ext uri="{FF2B5EF4-FFF2-40B4-BE49-F238E27FC236}">
                  <a16:creationId xmlns:a16="http://schemas.microsoft.com/office/drawing/2014/main" id="{5447B603-F2F0-BC43-5FE7-98E99261F68D}"/>
                </a:ext>
              </a:extLst>
            </p:cNvPr>
            <p:cNvPicPr>
              <a:picLocks noChangeAspect="1"/>
            </p:cNvPicPr>
            <p:nvPr/>
          </p:nvPicPr>
          <p:blipFill rotWithShape="1">
            <a:blip r:embed="rId3"/>
            <a:srcRect t="51491" r="38406"/>
            <a:stretch/>
          </p:blipFill>
          <p:spPr>
            <a:xfrm>
              <a:off x="4191000" y="2088565"/>
              <a:ext cx="7388268" cy="4172200"/>
            </a:xfrm>
            <a:prstGeom prst="rect">
              <a:avLst/>
            </a:prstGeom>
            <a:ln w="12700" cap="sq">
              <a:solidFill>
                <a:schemeClr val="tx1"/>
              </a:solidFill>
              <a:prstDash val="solid"/>
              <a:miter lim="800000"/>
            </a:ln>
            <a:effectLst/>
          </p:spPr>
        </p:pic>
        <p:sp>
          <p:nvSpPr>
            <p:cNvPr id="23" name="TextBox 22">
              <a:extLst>
                <a:ext uri="{FF2B5EF4-FFF2-40B4-BE49-F238E27FC236}">
                  <a16:creationId xmlns:a16="http://schemas.microsoft.com/office/drawing/2014/main" id="{881FF5E1-ECA4-4240-DFE4-B1C164EFB240}"/>
                </a:ext>
              </a:extLst>
            </p:cNvPr>
            <p:cNvSpPr txBox="1"/>
            <p:nvPr/>
          </p:nvSpPr>
          <p:spPr>
            <a:xfrm>
              <a:off x="4187868" y="1649069"/>
              <a:ext cx="7388268" cy="461665"/>
            </a:xfrm>
            <a:prstGeom prst="rect">
              <a:avLst/>
            </a:prstGeom>
            <a:noFill/>
            <a:ln w="28575">
              <a:solidFill>
                <a:schemeClr val="tx1"/>
              </a:solidFill>
            </a:ln>
          </p:spPr>
          <p:txBody>
            <a:bodyPr wrap="square" rtlCol="0">
              <a:spAutoFit/>
            </a:bodyPr>
            <a:lstStyle/>
            <a:p>
              <a:pPr algn="ctr"/>
              <a:r>
                <a:rPr lang="en-US" sz="2400" b="1" dirty="0"/>
                <a:t>Cue Reactivity Task</a:t>
              </a:r>
            </a:p>
          </p:txBody>
        </p:sp>
      </p:grpSp>
    </p:spTree>
    <p:extLst>
      <p:ext uri="{BB962C8B-B14F-4D97-AF65-F5344CB8AC3E}">
        <p14:creationId xmlns:p14="http://schemas.microsoft.com/office/powerpoint/2010/main" val="37390250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F1B50-9EBE-8CF0-B1BB-06509CF2C86D}"/>
              </a:ext>
            </a:extLst>
          </p:cNvPr>
          <p:cNvSpPr>
            <a:spLocks noGrp="1"/>
          </p:cNvSpPr>
          <p:nvPr>
            <p:ph type="title"/>
          </p:nvPr>
        </p:nvSpPr>
        <p:spPr>
          <a:xfrm>
            <a:off x="183715" y="77002"/>
            <a:ext cx="10972800" cy="1066800"/>
          </a:xfrm>
        </p:spPr>
        <p:txBody>
          <a:bodyPr>
            <a:normAutofit/>
          </a:bodyPr>
          <a:lstStyle/>
          <a:p>
            <a:pPr algn="l"/>
            <a:r>
              <a:rPr lang="en-US" sz="4800" dirty="0"/>
              <a:t>Demographics of Enrolled Patients 1</a:t>
            </a:r>
          </a:p>
        </p:txBody>
      </p:sp>
      <p:graphicFrame>
        <p:nvGraphicFramePr>
          <p:cNvPr id="4" name="Table 4">
            <a:extLst>
              <a:ext uri="{FF2B5EF4-FFF2-40B4-BE49-F238E27FC236}">
                <a16:creationId xmlns:a16="http://schemas.microsoft.com/office/drawing/2014/main" id="{41EC0947-7357-120F-07E9-9DA552392391}"/>
              </a:ext>
            </a:extLst>
          </p:cNvPr>
          <p:cNvGraphicFramePr>
            <a:graphicFrameLocks noGrp="1"/>
          </p:cNvGraphicFramePr>
          <p:nvPr>
            <p:ph idx="1"/>
          </p:nvPr>
        </p:nvGraphicFramePr>
        <p:xfrm>
          <a:off x="152400" y="1372402"/>
          <a:ext cx="11887200" cy="5181600"/>
        </p:xfrm>
        <a:graphic>
          <a:graphicData uri="http://schemas.openxmlformats.org/drawingml/2006/table">
            <a:tbl>
              <a:tblPr firstRow="1" bandRow="1">
                <a:tableStyleId>{5C22544A-7EE6-4342-B048-85BDC9FD1C3A}</a:tableStyleId>
              </a:tblPr>
              <a:tblGrid>
                <a:gridCol w="4800600">
                  <a:extLst>
                    <a:ext uri="{9D8B030D-6E8A-4147-A177-3AD203B41FA5}">
                      <a16:colId xmlns:a16="http://schemas.microsoft.com/office/drawing/2014/main" val="3635075200"/>
                    </a:ext>
                  </a:extLst>
                </a:gridCol>
                <a:gridCol w="3551518">
                  <a:extLst>
                    <a:ext uri="{9D8B030D-6E8A-4147-A177-3AD203B41FA5}">
                      <a16:colId xmlns:a16="http://schemas.microsoft.com/office/drawing/2014/main" val="3891050912"/>
                    </a:ext>
                  </a:extLst>
                </a:gridCol>
                <a:gridCol w="3535082">
                  <a:extLst>
                    <a:ext uri="{9D8B030D-6E8A-4147-A177-3AD203B41FA5}">
                      <a16:colId xmlns:a16="http://schemas.microsoft.com/office/drawing/2014/main" val="4145184804"/>
                    </a:ext>
                  </a:extLst>
                </a:gridCol>
              </a:tblGrid>
              <a:tr h="370840">
                <a:tc>
                  <a:txBody>
                    <a:bodyPr/>
                    <a:lstStyle/>
                    <a:p>
                      <a:r>
                        <a:rPr lang="en-US" sz="2400" b="1" dirty="0"/>
                        <a:t>Characteristic</a:t>
                      </a:r>
                    </a:p>
                  </a:txBody>
                  <a:tcPr/>
                </a:tc>
                <a:tc>
                  <a:txBody>
                    <a:bodyPr/>
                    <a:lstStyle/>
                    <a:p>
                      <a:pPr algn="ctr"/>
                      <a:r>
                        <a:rPr lang="en-US" sz="2400" b="1" dirty="0"/>
                        <a:t>STAR-B (n=70)</a:t>
                      </a:r>
                    </a:p>
                  </a:txBody>
                  <a:tcPr/>
                </a:tc>
                <a:tc>
                  <a:txBody>
                    <a:bodyPr/>
                    <a:lstStyle/>
                    <a:p>
                      <a:pPr algn="ctr"/>
                      <a:r>
                        <a:rPr lang="en-US" sz="2400" b="1" dirty="0"/>
                        <a:t>Hendershot </a:t>
                      </a:r>
                      <a:r>
                        <a:rPr lang="en-US" sz="2400" b="1" i="1" dirty="0"/>
                        <a:t>et al. </a:t>
                      </a:r>
                      <a:r>
                        <a:rPr lang="en-US" sz="2400" b="1" dirty="0"/>
                        <a:t>(n=48)</a:t>
                      </a:r>
                    </a:p>
                  </a:txBody>
                  <a:tcPr/>
                </a:tc>
                <a:extLst>
                  <a:ext uri="{0D108BD9-81ED-4DB2-BD59-A6C34878D82A}">
                    <a16:rowId xmlns:a16="http://schemas.microsoft.com/office/drawing/2014/main" val="2771488144"/>
                  </a:ext>
                </a:extLst>
              </a:tr>
              <a:tr h="370840">
                <a:tc>
                  <a:txBody>
                    <a:bodyPr/>
                    <a:lstStyle/>
                    <a:p>
                      <a:r>
                        <a:rPr lang="en-US" sz="2400" b="1" dirty="0"/>
                        <a:t>Male Sex</a:t>
                      </a:r>
                    </a:p>
                  </a:txBody>
                  <a:tcPr/>
                </a:tc>
                <a:tc>
                  <a:txBody>
                    <a:bodyPr/>
                    <a:lstStyle/>
                    <a:p>
                      <a:pPr algn="ctr"/>
                      <a:r>
                        <a:rPr lang="en-US" sz="2400" b="1" dirty="0"/>
                        <a:t>36 (51.4%)</a:t>
                      </a:r>
                    </a:p>
                  </a:txBody>
                  <a:tcPr anchor="ctr"/>
                </a:tc>
                <a:tc>
                  <a:txBody>
                    <a:bodyPr/>
                    <a:lstStyle/>
                    <a:p>
                      <a:pPr algn="ctr"/>
                      <a:r>
                        <a:rPr lang="en-US" sz="2400" b="1" dirty="0"/>
                        <a:t>14 (29.1%)</a:t>
                      </a:r>
                    </a:p>
                  </a:txBody>
                  <a:tcPr anchor="ctr"/>
                </a:tc>
                <a:extLst>
                  <a:ext uri="{0D108BD9-81ED-4DB2-BD59-A6C34878D82A}">
                    <a16:rowId xmlns:a16="http://schemas.microsoft.com/office/drawing/2014/main" val="2115550146"/>
                  </a:ext>
                </a:extLst>
              </a:tr>
              <a:tr h="370840">
                <a:tc>
                  <a:txBody>
                    <a:bodyPr/>
                    <a:lstStyle/>
                    <a:p>
                      <a:r>
                        <a:rPr lang="en-US" sz="2400" b="1" dirty="0"/>
                        <a:t>Age &lt;40 and ≥65</a:t>
                      </a:r>
                    </a:p>
                  </a:txBody>
                  <a:tcPr/>
                </a:tc>
                <a:tc>
                  <a:txBody>
                    <a:bodyPr/>
                    <a:lstStyle/>
                    <a:p>
                      <a:pPr algn="ctr"/>
                      <a:r>
                        <a:rPr lang="en-US" sz="2400" b="1" dirty="0"/>
                        <a:t>30 (42.9%), 6 (8.6%)</a:t>
                      </a:r>
                    </a:p>
                  </a:txBody>
                  <a:tcPr anchor="ctr"/>
                </a:tc>
                <a:tc>
                  <a:txBody>
                    <a:bodyPr/>
                    <a:lstStyle/>
                    <a:p>
                      <a:pPr algn="ctr"/>
                      <a:r>
                        <a:rPr lang="en-US" sz="2400" b="1" dirty="0"/>
                        <a:t>NR, 0 (0.0%)</a:t>
                      </a:r>
                    </a:p>
                  </a:txBody>
                  <a:tcPr anchor="ctr"/>
                </a:tc>
                <a:extLst>
                  <a:ext uri="{0D108BD9-81ED-4DB2-BD59-A6C34878D82A}">
                    <a16:rowId xmlns:a16="http://schemas.microsoft.com/office/drawing/2014/main" val="415244279"/>
                  </a:ext>
                </a:extLst>
              </a:tr>
              <a:tr h="370840">
                <a:tc>
                  <a:txBody>
                    <a:bodyPr/>
                    <a:lstStyle/>
                    <a:p>
                      <a:r>
                        <a:rPr lang="en-US" sz="2400" b="1" dirty="0"/>
                        <a:t>Race/Ethnicity (Black, White)</a:t>
                      </a:r>
                    </a:p>
                  </a:txBody>
                  <a:tcPr/>
                </a:tc>
                <a:tc>
                  <a:txBody>
                    <a:bodyPr/>
                    <a:lstStyle/>
                    <a:p>
                      <a:pPr algn="ctr"/>
                      <a:r>
                        <a:rPr lang="en-US" sz="2250" b="1" dirty="0"/>
                        <a:t>27B (38.6%), 35W (50.0%)</a:t>
                      </a:r>
                    </a:p>
                  </a:txBody>
                  <a:tcPr anchor="ctr"/>
                </a:tc>
                <a:tc>
                  <a:txBody>
                    <a:bodyPr/>
                    <a:lstStyle/>
                    <a:p>
                      <a:pPr algn="ctr"/>
                      <a:r>
                        <a:rPr lang="en-US" sz="2300" b="1" dirty="0"/>
                        <a:t>7B (14.6%), 39W (81.2%)</a:t>
                      </a:r>
                    </a:p>
                  </a:txBody>
                  <a:tcPr anchor="ctr"/>
                </a:tc>
                <a:extLst>
                  <a:ext uri="{0D108BD9-81ED-4DB2-BD59-A6C34878D82A}">
                    <a16:rowId xmlns:a16="http://schemas.microsoft.com/office/drawing/2014/main" val="2989392411"/>
                  </a:ext>
                </a:extLst>
              </a:tr>
              <a:tr h="370840">
                <a:tc>
                  <a:txBody>
                    <a:bodyPr/>
                    <a:lstStyle/>
                    <a:p>
                      <a:r>
                        <a:rPr lang="en-US" sz="2400" b="1" dirty="0"/>
                        <a:t>Sexuality</a:t>
                      </a:r>
                    </a:p>
                  </a:txBody>
                  <a:tcPr/>
                </a:tc>
                <a:tc>
                  <a:txBody>
                    <a:bodyPr/>
                    <a:lstStyle/>
                    <a:p>
                      <a:pPr algn="ctr"/>
                      <a:r>
                        <a:rPr lang="en-US" sz="2400" b="1" dirty="0"/>
                        <a:t>4 Gay/Les + 5 Bi (12.9%)</a:t>
                      </a:r>
                    </a:p>
                  </a:txBody>
                  <a:tcPr anchor="ctr"/>
                </a:tc>
                <a:tc>
                  <a:txBody>
                    <a:bodyPr/>
                    <a:lstStyle/>
                    <a:p>
                      <a:pPr algn="ctr"/>
                      <a:r>
                        <a:rPr lang="en-US" sz="2400" b="1" dirty="0"/>
                        <a:t>NR</a:t>
                      </a:r>
                    </a:p>
                  </a:txBody>
                  <a:tcPr anchor="ctr"/>
                </a:tc>
                <a:extLst>
                  <a:ext uri="{0D108BD9-81ED-4DB2-BD59-A6C34878D82A}">
                    <a16:rowId xmlns:a16="http://schemas.microsoft.com/office/drawing/2014/main" val="43541969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t>*Body Mass Index Mean (range)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t>31.6 (23.2-49.0)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t>32.1 (min 23.0)</a:t>
                      </a:r>
                    </a:p>
                  </a:txBody>
                  <a:tcPr anchor="ctr"/>
                </a:tc>
                <a:extLst>
                  <a:ext uri="{0D108BD9-81ED-4DB2-BD59-A6C34878D82A}">
                    <a16:rowId xmlns:a16="http://schemas.microsoft.com/office/drawing/2014/main" val="36577269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t>Comorbid Cannabis Use/Disorder</a:t>
                      </a:r>
                    </a:p>
                  </a:txBody>
                  <a:tcPr/>
                </a:tc>
                <a:tc>
                  <a:txBody>
                    <a:bodyPr/>
                    <a:lstStyle/>
                    <a:p>
                      <a:pPr algn="ctr"/>
                      <a:r>
                        <a:rPr lang="en-US" sz="2400" b="1" dirty="0"/>
                        <a:t>32 (45.7%), 17 former</a:t>
                      </a:r>
                    </a:p>
                  </a:txBody>
                  <a:tcPr anchor="ctr"/>
                </a:tc>
                <a:tc>
                  <a:txBody>
                    <a:bodyPr/>
                    <a:lstStyle/>
                    <a:p>
                      <a:pPr algn="ctr"/>
                      <a:r>
                        <a:rPr lang="en-US" sz="2400" b="1" dirty="0"/>
                        <a:t>NR (allowed mild CUD)</a:t>
                      </a:r>
                    </a:p>
                  </a:txBody>
                  <a:tcPr anchor="ctr"/>
                </a:tc>
                <a:extLst>
                  <a:ext uri="{0D108BD9-81ED-4DB2-BD59-A6C34878D82A}">
                    <a16:rowId xmlns:a16="http://schemas.microsoft.com/office/drawing/2014/main" val="4043842481"/>
                  </a:ext>
                </a:extLst>
              </a:tr>
              <a:tr h="370840">
                <a:tc>
                  <a:txBody>
                    <a:bodyPr/>
                    <a:lstStyle/>
                    <a:p>
                      <a:r>
                        <a:rPr lang="en-US" sz="2400" b="1" dirty="0"/>
                        <a:t>Comorbid Tobacco Use Disorder</a:t>
                      </a:r>
                    </a:p>
                  </a:txBody>
                  <a:tcPr/>
                </a:tc>
                <a:tc>
                  <a:txBody>
                    <a:bodyPr/>
                    <a:lstStyle/>
                    <a:p>
                      <a:pPr algn="ctr"/>
                      <a:r>
                        <a:rPr lang="en-US" sz="2400" b="1" dirty="0"/>
                        <a:t>24 (34.3%), 29 former</a:t>
                      </a:r>
                    </a:p>
                  </a:txBody>
                  <a:tcPr anchor="ctr"/>
                </a:tc>
                <a:tc>
                  <a:txBody>
                    <a:bodyPr/>
                    <a:lstStyle/>
                    <a:p>
                      <a:pPr algn="ctr"/>
                      <a:r>
                        <a:rPr lang="en-US" sz="2400" b="1" dirty="0"/>
                        <a:t>13 (27.1%)</a:t>
                      </a:r>
                    </a:p>
                  </a:txBody>
                  <a:tcPr anchor="ctr"/>
                </a:tc>
                <a:extLst>
                  <a:ext uri="{0D108BD9-81ED-4DB2-BD59-A6C34878D82A}">
                    <a16:rowId xmlns:a16="http://schemas.microsoft.com/office/drawing/2014/main" val="39191186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t>Comorbid Depress/Anxiety/OCD</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t>48 (68.6%)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t>NR but not exclusionary</a:t>
                      </a:r>
                    </a:p>
                  </a:txBody>
                  <a:tcPr anchor="ctr"/>
                </a:tc>
                <a:extLst>
                  <a:ext uri="{0D108BD9-81ED-4DB2-BD59-A6C34878D82A}">
                    <a16:rowId xmlns:a16="http://schemas.microsoft.com/office/drawing/2014/main" val="1858955961"/>
                  </a:ext>
                </a:extLst>
              </a:tr>
              <a:tr h="370840">
                <a:tc>
                  <a:txBody>
                    <a:bodyPr/>
                    <a:lstStyle/>
                    <a:p>
                      <a:r>
                        <a:rPr lang="en-US" sz="2400" b="1" dirty="0"/>
                        <a:t>Significant but Stable Medical Comorbidity (but not diabetes)</a:t>
                      </a:r>
                    </a:p>
                  </a:txBody>
                  <a:tcPr anchor="ctr"/>
                </a:tc>
                <a:tc>
                  <a:txBody>
                    <a:bodyPr/>
                    <a:lstStyle/>
                    <a:p>
                      <a:pPr algn="ctr"/>
                      <a:r>
                        <a:rPr lang="en-US" sz="2400" b="1" dirty="0"/>
                        <a:t>47 (34 patients)</a:t>
                      </a:r>
                    </a:p>
                    <a:p>
                      <a:pPr algn="ctr"/>
                      <a:r>
                        <a:rPr lang="en-US" sz="2000" b="1" dirty="0"/>
                        <a:t>23 </a:t>
                      </a:r>
                      <a:r>
                        <a:rPr lang="en-US" sz="2000" b="1" dirty="0" err="1"/>
                        <a:t>metALD</a:t>
                      </a:r>
                      <a:r>
                        <a:rPr lang="en-US" sz="2000" b="1" dirty="0"/>
                        <a:t>, 9 MH, 7 Cardiac, 7 CKD, 1 cancer x2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t>NR but not necessarily exclusionary</a:t>
                      </a:r>
                    </a:p>
                  </a:txBody>
                  <a:tcPr anchor="ctr"/>
                </a:tc>
                <a:extLst>
                  <a:ext uri="{0D108BD9-81ED-4DB2-BD59-A6C34878D82A}">
                    <a16:rowId xmlns:a16="http://schemas.microsoft.com/office/drawing/2014/main" val="2101863153"/>
                  </a:ext>
                </a:extLst>
              </a:tr>
            </a:tbl>
          </a:graphicData>
        </a:graphic>
      </p:graphicFrame>
      <p:sp>
        <p:nvSpPr>
          <p:cNvPr id="5" name="Rectangle 4">
            <a:extLst>
              <a:ext uri="{FF2B5EF4-FFF2-40B4-BE49-F238E27FC236}">
                <a16:creationId xmlns:a16="http://schemas.microsoft.com/office/drawing/2014/main" id="{C29A2ED2-22CA-94FC-2762-51D29AD967A5}"/>
              </a:ext>
            </a:extLst>
          </p:cNvPr>
          <p:cNvSpPr/>
          <p:nvPr/>
        </p:nvSpPr>
        <p:spPr>
          <a:xfrm>
            <a:off x="152400" y="3646400"/>
            <a:ext cx="11887200" cy="457200"/>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F93DF05-EE11-53FA-D1C1-EDE9346EE526}"/>
              </a:ext>
            </a:extLst>
          </p:cNvPr>
          <p:cNvSpPr/>
          <p:nvPr/>
        </p:nvSpPr>
        <p:spPr>
          <a:xfrm>
            <a:off x="152400" y="4104854"/>
            <a:ext cx="11887200" cy="92514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74804AB-301D-7C2B-BB82-7B3DBD4BB8A0}"/>
              </a:ext>
            </a:extLst>
          </p:cNvPr>
          <p:cNvSpPr/>
          <p:nvPr/>
        </p:nvSpPr>
        <p:spPr>
          <a:xfrm>
            <a:off x="152400" y="1829602"/>
            <a:ext cx="11887200" cy="1814714"/>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47A89B0-9412-B650-7148-CB6C974E4899}"/>
              </a:ext>
            </a:extLst>
          </p:cNvPr>
          <p:cNvSpPr/>
          <p:nvPr/>
        </p:nvSpPr>
        <p:spPr>
          <a:xfrm>
            <a:off x="152400" y="5030001"/>
            <a:ext cx="11887200" cy="153266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6151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xit" presetSubtype="0" fill="hold" grpId="1" nodeType="withEffect">
                                  <p:stCondLst>
                                    <p:cond delay="0"/>
                                  </p:stCondLst>
                                  <p:childTnLst>
                                    <p:set>
                                      <p:cBhvr>
                                        <p:cTn id="24"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3" grpId="0" animBg="1"/>
      <p:bldP spid="3" grpId="1" animBg="1"/>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58394-07EF-F4B9-C7E9-310B2F1EFE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4A9768-A2E6-3C10-2E79-581464EFBE7A}"/>
              </a:ext>
            </a:extLst>
          </p:cNvPr>
          <p:cNvSpPr>
            <a:spLocks noGrp="1"/>
          </p:cNvSpPr>
          <p:nvPr>
            <p:ph type="title"/>
          </p:nvPr>
        </p:nvSpPr>
        <p:spPr>
          <a:xfrm>
            <a:off x="170145" y="67647"/>
            <a:ext cx="10972800" cy="1066800"/>
          </a:xfrm>
        </p:spPr>
        <p:txBody>
          <a:bodyPr>
            <a:normAutofit/>
          </a:bodyPr>
          <a:lstStyle/>
          <a:p>
            <a:pPr algn="l"/>
            <a:r>
              <a:rPr lang="en-US" sz="4800" dirty="0"/>
              <a:t>Demographics of Enrolled Patients 2</a:t>
            </a:r>
          </a:p>
        </p:txBody>
      </p:sp>
      <p:graphicFrame>
        <p:nvGraphicFramePr>
          <p:cNvPr id="4" name="Table 4">
            <a:extLst>
              <a:ext uri="{FF2B5EF4-FFF2-40B4-BE49-F238E27FC236}">
                <a16:creationId xmlns:a16="http://schemas.microsoft.com/office/drawing/2014/main" id="{4A87E8B3-3419-BFE5-88DF-AC2E13CE2874}"/>
              </a:ext>
            </a:extLst>
          </p:cNvPr>
          <p:cNvGraphicFramePr>
            <a:graphicFrameLocks noGrp="1"/>
          </p:cNvGraphicFramePr>
          <p:nvPr>
            <p:ph idx="1"/>
          </p:nvPr>
        </p:nvGraphicFramePr>
        <p:xfrm>
          <a:off x="152400" y="1296202"/>
          <a:ext cx="11887200" cy="5321298"/>
        </p:xfrm>
        <a:graphic>
          <a:graphicData uri="http://schemas.openxmlformats.org/drawingml/2006/table">
            <a:tbl>
              <a:tblPr firstRow="1" bandRow="1">
                <a:tableStyleId>{5C22544A-7EE6-4342-B048-85BDC9FD1C3A}</a:tableStyleId>
              </a:tblPr>
              <a:tblGrid>
                <a:gridCol w="4800600">
                  <a:extLst>
                    <a:ext uri="{9D8B030D-6E8A-4147-A177-3AD203B41FA5}">
                      <a16:colId xmlns:a16="http://schemas.microsoft.com/office/drawing/2014/main" val="3635075200"/>
                    </a:ext>
                  </a:extLst>
                </a:gridCol>
                <a:gridCol w="3551518">
                  <a:extLst>
                    <a:ext uri="{9D8B030D-6E8A-4147-A177-3AD203B41FA5}">
                      <a16:colId xmlns:a16="http://schemas.microsoft.com/office/drawing/2014/main" val="3891050912"/>
                    </a:ext>
                  </a:extLst>
                </a:gridCol>
                <a:gridCol w="3535082">
                  <a:extLst>
                    <a:ext uri="{9D8B030D-6E8A-4147-A177-3AD203B41FA5}">
                      <a16:colId xmlns:a16="http://schemas.microsoft.com/office/drawing/2014/main" val="4145184804"/>
                    </a:ext>
                  </a:extLst>
                </a:gridCol>
              </a:tblGrid>
              <a:tr h="472722">
                <a:tc>
                  <a:txBody>
                    <a:bodyPr/>
                    <a:lstStyle/>
                    <a:p>
                      <a:r>
                        <a:rPr lang="en-US" sz="2400" b="1" dirty="0"/>
                        <a:t>Characteristic</a:t>
                      </a:r>
                    </a:p>
                  </a:txBody>
                  <a:tcPr/>
                </a:tc>
                <a:tc>
                  <a:txBody>
                    <a:bodyPr/>
                    <a:lstStyle/>
                    <a:p>
                      <a:pPr algn="ctr"/>
                      <a:r>
                        <a:rPr lang="en-US" sz="2400" b="1" dirty="0"/>
                        <a:t>STAR-B (n=70)</a:t>
                      </a:r>
                    </a:p>
                  </a:txBody>
                  <a:tcPr/>
                </a:tc>
                <a:tc>
                  <a:txBody>
                    <a:bodyPr/>
                    <a:lstStyle/>
                    <a:p>
                      <a:pPr algn="ctr"/>
                      <a:r>
                        <a:rPr lang="en-US" sz="2400" b="1" i="0" dirty="0"/>
                        <a:t>Klausen </a:t>
                      </a:r>
                      <a:r>
                        <a:rPr lang="en-US" sz="2400" b="1" i="1" dirty="0"/>
                        <a:t>et al. </a:t>
                      </a:r>
                      <a:r>
                        <a:rPr lang="en-US" sz="2400" b="1" dirty="0"/>
                        <a:t>(n=108)</a:t>
                      </a:r>
                    </a:p>
                  </a:txBody>
                  <a:tcPr/>
                </a:tc>
                <a:extLst>
                  <a:ext uri="{0D108BD9-81ED-4DB2-BD59-A6C34878D82A}">
                    <a16:rowId xmlns:a16="http://schemas.microsoft.com/office/drawing/2014/main" val="2771488144"/>
                  </a:ext>
                </a:extLst>
              </a:tr>
              <a:tr h="472722">
                <a:tc>
                  <a:txBody>
                    <a:bodyPr/>
                    <a:lstStyle/>
                    <a:p>
                      <a:r>
                        <a:rPr lang="en-US" sz="2400" b="1" dirty="0"/>
                        <a:t>Male Sex</a:t>
                      </a:r>
                    </a:p>
                  </a:txBody>
                  <a:tcPr/>
                </a:tc>
                <a:tc>
                  <a:txBody>
                    <a:bodyPr/>
                    <a:lstStyle/>
                    <a:p>
                      <a:pPr algn="ctr"/>
                      <a:r>
                        <a:rPr lang="en-US" sz="2400" b="1" dirty="0"/>
                        <a:t>36 (51.4%)</a:t>
                      </a:r>
                    </a:p>
                  </a:txBody>
                  <a:tcPr anchor="ctr"/>
                </a:tc>
                <a:tc>
                  <a:txBody>
                    <a:bodyPr/>
                    <a:lstStyle/>
                    <a:p>
                      <a:pPr algn="ctr"/>
                      <a:r>
                        <a:rPr lang="en-US" sz="2400" b="1" dirty="0"/>
                        <a:t>55 (50.9%)</a:t>
                      </a:r>
                    </a:p>
                  </a:txBody>
                  <a:tcPr anchor="ctr"/>
                </a:tc>
                <a:extLst>
                  <a:ext uri="{0D108BD9-81ED-4DB2-BD59-A6C34878D82A}">
                    <a16:rowId xmlns:a16="http://schemas.microsoft.com/office/drawing/2014/main" val="2115550146"/>
                  </a:ext>
                </a:extLst>
              </a:tr>
              <a:tr h="472722">
                <a:tc>
                  <a:txBody>
                    <a:bodyPr/>
                    <a:lstStyle/>
                    <a:p>
                      <a:r>
                        <a:rPr lang="en-US" sz="2400" b="1" dirty="0"/>
                        <a:t>Age &lt;40 and ≥65</a:t>
                      </a:r>
                    </a:p>
                  </a:txBody>
                  <a:tcPr/>
                </a:tc>
                <a:tc>
                  <a:txBody>
                    <a:bodyPr/>
                    <a:lstStyle/>
                    <a:p>
                      <a:pPr algn="ctr"/>
                      <a:r>
                        <a:rPr lang="en-US" sz="2400" b="1" dirty="0"/>
                        <a:t>30 (42.9%), 6 (8.6%)</a:t>
                      </a:r>
                    </a:p>
                  </a:txBody>
                  <a:tcPr anchor="ctr"/>
                </a:tc>
                <a:tc>
                  <a:txBody>
                    <a:bodyPr/>
                    <a:lstStyle/>
                    <a:p>
                      <a:pPr algn="ctr"/>
                      <a:r>
                        <a:rPr lang="en-US" sz="2400" b="1" dirty="0"/>
                        <a:t>11 (10.2%), NR (max 70)</a:t>
                      </a:r>
                    </a:p>
                  </a:txBody>
                  <a:tcPr anchor="ctr"/>
                </a:tc>
                <a:extLst>
                  <a:ext uri="{0D108BD9-81ED-4DB2-BD59-A6C34878D82A}">
                    <a16:rowId xmlns:a16="http://schemas.microsoft.com/office/drawing/2014/main" val="415244279"/>
                  </a:ext>
                </a:extLst>
              </a:tr>
              <a:tr h="472722">
                <a:tc>
                  <a:txBody>
                    <a:bodyPr/>
                    <a:lstStyle/>
                    <a:p>
                      <a:r>
                        <a:rPr lang="en-US" sz="2400" b="1" dirty="0"/>
                        <a:t>Race/Ethnicity (Black, White)</a:t>
                      </a:r>
                    </a:p>
                  </a:txBody>
                  <a:tcPr/>
                </a:tc>
                <a:tc>
                  <a:txBody>
                    <a:bodyPr/>
                    <a:lstStyle/>
                    <a:p>
                      <a:pPr algn="ctr"/>
                      <a:r>
                        <a:rPr lang="en-US" sz="2250" b="1" dirty="0"/>
                        <a:t>27B (38.6%), 35W (50.0%)</a:t>
                      </a:r>
                    </a:p>
                  </a:txBody>
                  <a:tcPr anchor="ctr"/>
                </a:tc>
                <a:tc>
                  <a:txBody>
                    <a:bodyPr/>
                    <a:lstStyle/>
                    <a:p>
                      <a:pPr algn="ctr"/>
                      <a:r>
                        <a:rPr lang="en-US" sz="2300" b="1" dirty="0"/>
                        <a:t>2B (1.8%), 102W (94.4%)</a:t>
                      </a:r>
                    </a:p>
                  </a:txBody>
                  <a:tcPr anchor="ctr"/>
                </a:tc>
                <a:extLst>
                  <a:ext uri="{0D108BD9-81ED-4DB2-BD59-A6C34878D82A}">
                    <a16:rowId xmlns:a16="http://schemas.microsoft.com/office/drawing/2014/main" val="2989392411"/>
                  </a:ext>
                </a:extLst>
              </a:tr>
              <a:tr h="472722">
                <a:tc>
                  <a:txBody>
                    <a:bodyPr/>
                    <a:lstStyle/>
                    <a:p>
                      <a:r>
                        <a:rPr lang="en-US" sz="2400" b="1" dirty="0"/>
                        <a:t>Sexuality</a:t>
                      </a:r>
                    </a:p>
                  </a:txBody>
                  <a:tcPr/>
                </a:tc>
                <a:tc>
                  <a:txBody>
                    <a:bodyPr/>
                    <a:lstStyle/>
                    <a:p>
                      <a:pPr algn="ctr"/>
                      <a:r>
                        <a:rPr lang="en-US" sz="2400" b="1" dirty="0"/>
                        <a:t>4 Gay/Les + 5 Bi (12.9%)</a:t>
                      </a:r>
                    </a:p>
                  </a:txBody>
                  <a:tcPr anchor="ctr"/>
                </a:tc>
                <a:tc>
                  <a:txBody>
                    <a:bodyPr/>
                    <a:lstStyle/>
                    <a:p>
                      <a:pPr algn="ctr"/>
                      <a:r>
                        <a:rPr lang="en-US" sz="2400" b="1" dirty="0"/>
                        <a:t>NR</a:t>
                      </a:r>
                    </a:p>
                  </a:txBody>
                  <a:tcPr anchor="ctr"/>
                </a:tc>
                <a:extLst>
                  <a:ext uri="{0D108BD9-81ED-4DB2-BD59-A6C34878D82A}">
                    <a16:rowId xmlns:a16="http://schemas.microsoft.com/office/drawing/2014/main" val="435419697"/>
                  </a:ext>
                </a:extLst>
              </a:tr>
              <a:tr h="4727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t>*Body Mass Index Mean (range)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t>31.6 (23.2-49.0)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t>34.4 (min 30.0)</a:t>
                      </a:r>
                    </a:p>
                  </a:txBody>
                  <a:tcPr anchor="ctr"/>
                </a:tc>
                <a:extLst>
                  <a:ext uri="{0D108BD9-81ED-4DB2-BD59-A6C34878D82A}">
                    <a16:rowId xmlns:a16="http://schemas.microsoft.com/office/drawing/2014/main" val="3657726909"/>
                  </a:ext>
                </a:extLst>
              </a:tr>
              <a:tr h="4727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t>Comorbid Cannabis Use/Disorder</a:t>
                      </a:r>
                    </a:p>
                  </a:txBody>
                  <a:tcPr/>
                </a:tc>
                <a:tc>
                  <a:txBody>
                    <a:bodyPr/>
                    <a:lstStyle/>
                    <a:p>
                      <a:pPr algn="ctr"/>
                      <a:r>
                        <a:rPr lang="en-US" sz="2400" b="1" dirty="0"/>
                        <a:t>32 (45.7%), 17 former</a:t>
                      </a:r>
                    </a:p>
                  </a:txBody>
                  <a:tcPr anchor="ctr"/>
                </a:tc>
                <a:tc>
                  <a:txBody>
                    <a:bodyPr/>
                    <a:lstStyle/>
                    <a:p>
                      <a:pPr algn="ctr"/>
                      <a:r>
                        <a:rPr lang="en-US" sz="2400" b="1" dirty="0"/>
                        <a:t>0 (excluded)</a:t>
                      </a:r>
                    </a:p>
                  </a:txBody>
                  <a:tcPr anchor="ctr"/>
                </a:tc>
                <a:extLst>
                  <a:ext uri="{0D108BD9-81ED-4DB2-BD59-A6C34878D82A}">
                    <a16:rowId xmlns:a16="http://schemas.microsoft.com/office/drawing/2014/main" val="4043842481"/>
                  </a:ext>
                </a:extLst>
              </a:tr>
              <a:tr h="472722">
                <a:tc>
                  <a:txBody>
                    <a:bodyPr/>
                    <a:lstStyle/>
                    <a:p>
                      <a:r>
                        <a:rPr lang="en-US" sz="2400" b="1" dirty="0"/>
                        <a:t>Comorbid Tobacco Use Disorder</a:t>
                      </a:r>
                    </a:p>
                  </a:txBody>
                  <a:tcPr/>
                </a:tc>
                <a:tc>
                  <a:txBody>
                    <a:bodyPr/>
                    <a:lstStyle/>
                    <a:p>
                      <a:pPr algn="ctr"/>
                      <a:r>
                        <a:rPr lang="en-US" sz="2400" b="1" dirty="0"/>
                        <a:t>24 (34.3%), 29 former</a:t>
                      </a:r>
                    </a:p>
                  </a:txBody>
                  <a:tcPr anchor="ctr"/>
                </a:tc>
                <a:tc>
                  <a:txBody>
                    <a:bodyPr/>
                    <a:lstStyle/>
                    <a:p>
                      <a:pPr algn="ctr"/>
                      <a:r>
                        <a:rPr lang="en-US" sz="2400" b="1" dirty="0"/>
                        <a:t>31 (28.7%)</a:t>
                      </a:r>
                    </a:p>
                  </a:txBody>
                  <a:tcPr anchor="ctr"/>
                </a:tc>
                <a:extLst>
                  <a:ext uri="{0D108BD9-81ED-4DB2-BD59-A6C34878D82A}">
                    <a16:rowId xmlns:a16="http://schemas.microsoft.com/office/drawing/2014/main" val="3919118605"/>
                  </a:ext>
                </a:extLst>
              </a:tr>
              <a:tr h="4727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t>Comorbid Depress/Anxiety/OCD</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t>48 (68.6%)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t>NR but not exclusionary</a:t>
                      </a:r>
                    </a:p>
                  </a:txBody>
                  <a:tcPr anchor="ctr"/>
                </a:tc>
                <a:extLst>
                  <a:ext uri="{0D108BD9-81ED-4DB2-BD59-A6C34878D82A}">
                    <a16:rowId xmlns:a16="http://schemas.microsoft.com/office/drawing/2014/main" val="1858955961"/>
                  </a:ext>
                </a:extLst>
              </a:tr>
              <a:tr h="850900">
                <a:tc>
                  <a:txBody>
                    <a:bodyPr/>
                    <a:lstStyle/>
                    <a:p>
                      <a:r>
                        <a:rPr lang="en-US" sz="2400" b="1" dirty="0"/>
                        <a:t>Significant but Stable Medical Comorbidity (but not diabetes)</a:t>
                      </a:r>
                    </a:p>
                  </a:txBody>
                  <a:tcPr anchor="ctr"/>
                </a:tc>
                <a:tc>
                  <a:txBody>
                    <a:bodyPr/>
                    <a:lstStyle/>
                    <a:p>
                      <a:pPr algn="ctr"/>
                      <a:r>
                        <a:rPr lang="en-US" sz="2400" b="1" dirty="0"/>
                        <a:t>47 (34 patients)</a:t>
                      </a:r>
                    </a:p>
                    <a:p>
                      <a:pPr algn="ctr"/>
                      <a:r>
                        <a:rPr lang="en-US" sz="2000" b="1" dirty="0"/>
                        <a:t>23 </a:t>
                      </a:r>
                      <a:r>
                        <a:rPr lang="en-US" sz="2000" b="1" dirty="0" err="1"/>
                        <a:t>metALD</a:t>
                      </a:r>
                      <a:r>
                        <a:rPr lang="en-US" sz="2000" b="1" dirty="0"/>
                        <a:t>, 9 MH, 7 Cardiac, 7 CKD, 1 cancer x2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t>NR but not necessarily exclusionary (T2 DM ok)</a:t>
                      </a:r>
                    </a:p>
                  </a:txBody>
                  <a:tcPr anchor="ctr"/>
                </a:tc>
                <a:extLst>
                  <a:ext uri="{0D108BD9-81ED-4DB2-BD59-A6C34878D82A}">
                    <a16:rowId xmlns:a16="http://schemas.microsoft.com/office/drawing/2014/main" val="2101863153"/>
                  </a:ext>
                </a:extLst>
              </a:tr>
            </a:tbl>
          </a:graphicData>
        </a:graphic>
      </p:graphicFrame>
      <p:sp>
        <p:nvSpPr>
          <p:cNvPr id="10" name="Rectangle 9">
            <a:extLst>
              <a:ext uri="{FF2B5EF4-FFF2-40B4-BE49-F238E27FC236}">
                <a16:creationId xmlns:a16="http://schemas.microsoft.com/office/drawing/2014/main" id="{F9D01033-419F-23BC-00E1-D2BAA02B1CFA}"/>
              </a:ext>
            </a:extLst>
          </p:cNvPr>
          <p:cNvSpPr/>
          <p:nvPr/>
        </p:nvSpPr>
        <p:spPr>
          <a:xfrm>
            <a:off x="152400" y="1752600"/>
            <a:ext cx="11887200" cy="1890914"/>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17856B2-F4F7-30AF-C3E5-AE6155AD7993}"/>
              </a:ext>
            </a:extLst>
          </p:cNvPr>
          <p:cNvSpPr/>
          <p:nvPr/>
        </p:nvSpPr>
        <p:spPr>
          <a:xfrm>
            <a:off x="152400" y="3662709"/>
            <a:ext cx="11887200" cy="457200"/>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25B5DA-E5C1-1F28-C040-4B973F78F325}"/>
              </a:ext>
            </a:extLst>
          </p:cNvPr>
          <p:cNvSpPr/>
          <p:nvPr/>
        </p:nvSpPr>
        <p:spPr>
          <a:xfrm>
            <a:off x="152400" y="4114799"/>
            <a:ext cx="11887200" cy="97140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4CA0ABC-1E6B-473A-FD54-FEF2060677AB}"/>
              </a:ext>
            </a:extLst>
          </p:cNvPr>
          <p:cNvSpPr/>
          <p:nvPr/>
        </p:nvSpPr>
        <p:spPr>
          <a:xfrm>
            <a:off x="152400" y="5086204"/>
            <a:ext cx="11887200" cy="153129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8111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1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xit" presetSubtype="0" fill="hold" grpId="1" nodeType="withEffect">
                                  <p:stCondLst>
                                    <p:cond delay="0"/>
                                  </p:stCondLst>
                                  <p:childTnLst>
                                    <p:set>
                                      <p:cBhvr>
                                        <p:cTn id="24"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p:bldP spid="12" grpId="1" animBg="1"/>
      <p:bldP spid="1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F1B50-9EBE-8CF0-B1BB-06509CF2C86D}"/>
              </a:ext>
            </a:extLst>
          </p:cNvPr>
          <p:cNvSpPr>
            <a:spLocks noGrp="1"/>
          </p:cNvSpPr>
          <p:nvPr>
            <p:ph type="title"/>
          </p:nvPr>
        </p:nvSpPr>
        <p:spPr>
          <a:xfrm>
            <a:off x="228600" y="191931"/>
            <a:ext cx="10972800" cy="1066800"/>
          </a:xfrm>
        </p:spPr>
        <p:txBody>
          <a:bodyPr>
            <a:normAutofit/>
          </a:bodyPr>
          <a:lstStyle/>
          <a:p>
            <a:pPr algn="l"/>
            <a:r>
              <a:rPr lang="en-US" sz="4800" dirty="0"/>
              <a:t>Demographics of Enrolled Patients</a:t>
            </a:r>
          </a:p>
        </p:txBody>
      </p:sp>
      <p:graphicFrame>
        <p:nvGraphicFramePr>
          <p:cNvPr id="4" name="Table 4">
            <a:extLst>
              <a:ext uri="{FF2B5EF4-FFF2-40B4-BE49-F238E27FC236}">
                <a16:creationId xmlns:a16="http://schemas.microsoft.com/office/drawing/2014/main" id="{41EC0947-7357-120F-07E9-9DA552392391}"/>
              </a:ext>
            </a:extLst>
          </p:cNvPr>
          <p:cNvGraphicFramePr>
            <a:graphicFrameLocks noGrp="1"/>
          </p:cNvGraphicFramePr>
          <p:nvPr>
            <p:ph idx="1"/>
          </p:nvPr>
        </p:nvGraphicFramePr>
        <p:xfrm>
          <a:off x="228600" y="1517904"/>
          <a:ext cx="11734800" cy="5416296"/>
        </p:xfrm>
        <a:graphic>
          <a:graphicData uri="http://schemas.openxmlformats.org/drawingml/2006/table">
            <a:tbl>
              <a:tblPr firstRow="1" bandRow="1">
                <a:tableStyleId>{5C22544A-7EE6-4342-B048-85BDC9FD1C3A}</a:tableStyleId>
              </a:tblPr>
              <a:tblGrid>
                <a:gridCol w="4953000">
                  <a:extLst>
                    <a:ext uri="{9D8B030D-6E8A-4147-A177-3AD203B41FA5}">
                      <a16:colId xmlns:a16="http://schemas.microsoft.com/office/drawing/2014/main" val="3635075200"/>
                    </a:ext>
                  </a:extLst>
                </a:gridCol>
                <a:gridCol w="2133600">
                  <a:extLst>
                    <a:ext uri="{9D8B030D-6E8A-4147-A177-3AD203B41FA5}">
                      <a16:colId xmlns:a16="http://schemas.microsoft.com/office/drawing/2014/main" val="3891050912"/>
                    </a:ext>
                  </a:extLst>
                </a:gridCol>
                <a:gridCol w="2362200">
                  <a:extLst>
                    <a:ext uri="{9D8B030D-6E8A-4147-A177-3AD203B41FA5}">
                      <a16:colId xmlns:a16="http://schemas.microsoft.com/office/drawing/2014/main" val="4145184804"/>
                    </a:ext>
                  </a:extLst>
                </a:gridCol>
                <a:gridCol w="2286000">
                  <a:extLst>
                    <a:ext uri="{9D8B030D-6E8A-4147-A177-3AD203B41FA5}">
                      <a16:colId xmlns:a16="http://schemas.microsoft.com/office/drawing/2014/main" val="721456060"/>
                    </a:ext>
                  </a:extLst>
                </a:gridCol>
              </a:tblGrid>
              <a:tr h="466344">
                <a:tc>
                  <a:txBody>
                    <a:bodyPr/>
                    <a:lstStyle/>
                    <a:p>
                      <a:r>
                        <a:rPr lang="en-US" sz="2400" b="1" dirty="0"/>
                        <a:t>Characteristic  </a:t>
                      </a:r>
                    </a:p>
                  </a:txBody>
                  <a:tcPr/>
                </a:tc>
                <a:tc>
                  <a:txBody>
                    <a:bodyPr/>
                    <a:lstStyle/>
                    <a:p>
                      <a:pPr algn="ctr"/>
                      <a:r>
                        <a:rPr lang="en-US" sz="2400" b="1" dirty="0"/>
                        <a:t>STAR-B </a:t>
                      </a:r>
                    </a:p>
                    <a:p>
                      <a:pPr algn="ctr"/>
                      <a:r>
                        <a:rPr lang="en-US" sz="2400" b="1" dirty="0"/>
                        <a:t>(n=70)</a:t>
                      </a:r>
                    </a:p>
                  </a:txBody>
                  <a:tcPr/>
                </a:tc>
                <a:tc>
                  <a:txBody>
                    <a:bodyPr/>
                    <a:lstStyle/>
                    <a:p>
                      <a:pPr algn="ctr"/>
                      <a:r>
                        <a:rPr lang="en-US" sz="2300" b="1" dirty="0"/>
                        <a:t>Hendershot </a:t>
                      </a:r>
                      <a:r>
                        <a:rPr lang="en-US" sz="2300" b="1" i="1" dirty="0"/>
                        <a:t>et al. </a:t>
                      </a:r>
                      <a:r>
                        <a:rPr lang="en-US" sz="2300" b="1" dirty="0"/>
                        <a:t>(n=48)</a:t>
                      </a:r>
                    </a:p>
                  </a:txBody>
                  <a:tcPr/>
                </a:tc>
                <a:tc>
                  <a:txBody>
                    <a:bodyPr/>
                    <a:lstStyle/>
                    <a:p>
                      <a:pPr algn="ctr"/>
                      <a:r>
                        <a:rPr lang="en-US" sz="2300" b="1" dirty="0"/>
                        <a:t>Klausen </a:t>
                      </a:r>
                      <a:r>
                        <a:rPr lang="en-US" sz="2300" b="1" i="1" dirty="0"/>
                        <a:t>et al.</a:t>
                      </a:r>
                    </a:p>
                    <a:p>
                      <a:pPr algn="ctr"/>
                      <a:r>
                        <a:rPr lang="en-US" sz="2300" b="1" i="0" dirty="0"/>
                        <a:t>(n=108)</a:t>
                      </a:r>
                    </a:p>
                  </a:txBody>
                  <a:tcPr/>
                </a:tc>
                <a:extLst>
                  <a:ext uri="{0D108BD9-81ED-4DB2-BD59-A6C34878D82A}">
                    <a16:rowId xmlns:a16="http://schemas.microsoft.com/office/drawing/2014/main" val="2771488144"/>
                  </a:ext>
                </a:extLst>
              </a:tr>
              <a:tr h="4663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t>Severe AUD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t>       (6-11 DSM-5 criteria)</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t>37 (52.9%)</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t>NR, but avg. 4.2 </a:t>
                      </a:r>
                      <a:r>
                        <a:rPr lang="en-US" sz="2000" b="1" dirty="0" err="1"/>
                        <a:t>sx</a:t>
                      </a:r>
                      <a:endParaRPr lang="en-US" sz="20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t>92 (85.1%)</a:t>
                      </a:r>
                    </a:p>
                  </a:txBody>
                  <a:tcPr anchor="ctr"/>
                </a:tc>
                <a:extLst>
                  <a:ext uri="{0D108BD9-81ED-4DB2-BD59-A6C34878D82A}">
                    <a16:rowId xmlns:a16="http://schemas.microsoft.com/office/drawing/2014/main" val="3125521444"/>
                  </a:ext>
                </a:extLst>
              </a:tr>
              <a:tr h="10881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t>Mean Drinks Per Day</a:t>
                      </a:r>
                    </a:p>
                    <a:p>
                      <a:pPr marL="457178" marR="0" lvl="1" indent="0" algn="l" defTabSz="914400" rtl="0" eaLnBrk="1" fontAlgn="auto" latinLnBrk="0" hangingPunct="1">
                        <a:lnSpc>
                          <a:spcPct val="100000"/>
                        </a:lnSpc>
                        <a:spcBef>
                          <a:spcPts val="0"/>
                        </a:spcBef>
                        <a:spcAft>
                          <a:spcPts val="0"/>
                        </a:spcAft>
                        <a:buClrTx/>
                        <a:buSzTx/>
                        <a:buFontTx/>
                        <a:buNone/>
                        <a:tabLst/>
                        <a:defRPr/>
                      </a:pPr>
                      <a:r>
                        <a:rPr lang="en-US" sz="2000" b="1" dirty="0"/>
                        <a:t>STAR: 28-Day TLFB</a:t>
                      </a:r>
                    </a:p>
                    <a:p>
                      <a:pPr marL="457178" marR="0" lvl="1" indent="0" algn="l" defTabSz="914400" rtl="0" eaLnBrk="1" fontAlgn="auto" latinLnBrk="0" hangingPunct="1">
                        <a:lnSpc>
                          <a:spcPct val="100000"/>
                        </a:lnSpc>
                        <a:spcBef>
                          <a:spcPts val="0"/>
                        </a:spcBef>
                        <a:spcAft>
                          <a:spcPts val="0"/>
                        </a:spcAft>
                        <a:buClrTx/>
                        <a:buSzTx/>
                        <a:buFontTx/>
                        <a:buNone/>
                        <a:tabLst/>
                        <a:defRPr/>
                      </a:pPr>
                      <a:r>
                        <a:rPr lang="en-US" sz="2000" b="1" dirty="0"/>
                        <a:t>UNC/Danish: 30-Day TLFB</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t>4.34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t>(30.4/week)</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t>2.9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t>(20.3/week)</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t>5.24</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t>(36.7/week)</a:t>
                      </a:r>
                    </a:p>
                  </a:txBody>
                  <a:tcPr anchor="ctr"/>
                </a:tc>
                <a:extLst>
                  <a:ext uri="{0D108BD9-81ED-4DB2-BD59-A6C34878D82A}">
                    <a16:rowId xmlns:a16="http://schemas.microsoft.com/office/drawing/2014/main" val="1008319754"/>
                  </a:ext>
                </a:extLst>
              </a:tr>
              <a:tr h="7772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t>Mean Heavy Drinking Days</a:t>
                      </a:r>
                    </a:p>
                    <a:p>
                      <a:pPr marL="457178" marR="0" lvl="1" indent="0" algn="l" defTabSz="914400" rtl="0" eaLnBrk="1" fontAlgn="auto" latinLnBrk="0" hangingPunct="1">
                        <a:lnSpc>
                          <a:spcPct val="100000"/>
                        </a:lnSpc>
                        <a:spcBef>
                          <a:spcPts val="0"/>
                        </a:spcBef>
                        <a:spcAft>
                          <a:spcPts val="0"/>
                        </a:spcAft>
                        <a:buClrTx/>
                        <a:buSzTx/>
                        <a:buFontTx/>
                        <a:buNone/>
                        <a:tabLst/>
                        <a:defRPr/>
                      </a:pPr>
                      <a:r>
                        <a:rPr lang="en-US" sz="2000" b="1" dirty="0"/>
                        <a:t>US: &gt;42g (</a:t>
                      </a:r>
                      <a:r>
                        <a:rPr lang="en-US" sz="1800" b="1" dirty="0">
                          <a:latin typeface="Times New Roman" panose="02020603050405020304" pitchFamily="18" charset="0"/>
                          <a:ea typeface="Lato" panose="020F0502020204030203" pitchFamily="34" charset="0"/>
                          <a:cs typeface="Lato" panose="020F0502020204030203" pitchFamily="34" charset="0"/>
                        </a:rPr>
                        <a:t>♀</a:t>
                      </a:r>
                      <a:r>
                        <a:rPr lang="en-US" sz="2000" b="1" dirty="0">
                          <a:latin typeface="+mn-lt"/>
                          <a:ea typeface="Lato" panose="020F0502020204030203" pitchFamily="34" charset="0"/>
                          <a:cs typeface="Lato" panose="020F0502020204030203" pitchFamily="34" charset="0"/>
                        </a:rPr>
                        <a:t>) </a:t>
                      </a:r>
                      <a:r>
                        <a:rPr lang="en-US" sz="2000" b="1" dirty="0"/>
                        <a:t>or &gt;56g (</a:t>
                      </a:r>
                      <a:r>
                        <a:rPr lang="en-US" sz="2000" b="1" dirty="0">
                          <a:latin typeface="Times New Roman" panose="02020603050405020304" pitchFamily="18" charset="0"/>
                          <a:ea typeface="Lato" panose="020F0502020204030203" pitchFamily="34" charset="0"/>
                          <a:cs typeface="Times New Roman" panose="02020603050405020304" pitchFamily="18" charset="0"/>
                        </a:rPr>
                        <a:t>♂</a:t>
                      </a:r>
                      <a:r>
                        <a:rPr lang="en-US" sz="2000" b="1" dirty="0">
                          <a:latin typeface="+mn-lt"/>
                          <a:ea typeface="Lato" panose="020F0502020204030203" pitchFamily="34" charset="0"/>
                          <a:cs typeface="Lato" panose="020F0502020204030203" pitchFamily="34" charset="0"/>
                        </a:rPr>
                        <a:t>)</a:t>
                      </a:r>
                      <a:r>
                        <a:rPr lang="en-US" sz="2000" b="1" dirty="0"/>
                        <a:t> EtOH/day</a:t>
                      </a:r>
                    </a:p>
                    <a:p>
                      <a:pPr marL="457178" marR="0" lvl="1" indent="0" algn="l" defTabSz="914400" rtl="0" eaLnBrk="1" fontAlgn="auto" latinLnBrk="0" hangingPunct="1">
                        <a:lnSpc>
                          <a:spcPct val="100000"/>
                        </a:lnSpc>
                        <a:spcBef>
                          <a:spcPts val="0"/>
                        </a:spcBef>
                        <a:spcAft>
                          <a:spcPts val="0"/>
                        </a:spcAft>
                        <a:buClrTx/>
                        <a:buSzTx/>
                        <a:buFontTx/>
                        <a:buNone/>
                        <a:tabLst/>
                        <a:defRPr/>
                      </a:pPr>
                      <a:r>
                        <a:rPr lang="en-US" sz="2000" b="1" dirty="0"/>
                        <a:t>Danes: &gt;48g (</a:t>
                      </a:r>
                      <a:r>
                        <a:rPr lang="en-US" sz="1800" b="1" dirty="0">
                          <a:latin typeface="Times New Roman" panose="02020603050405020304" pitchFamily="18" charset="0"/>
                          <a:ea typeface="Lato" panose="020F0502020204030203" pitchFamily="34" charset="0"/>
                          <a:cs typeface="Lato" panose="020F0502020204030203" pitchFamily="34" charset="0"/>
                        </a:rPr>
                        <a:t>♀</a:t>
                      </a:r>
                      <a:r>
                        <a:rPr lang="en-US" sz="2000" b="1" dirty="0">
                          <a:latin typeface="+mn-lt"/>
                          <a:ea typeface="Lato" panose="020F0502020204030203" pitchFamily="34" charset="0"/>
                          <a:cs typeface="Lato" panose="020F0502020204030203" pitchFamily="34" charset="0"/>
                        </a:rPr>
                        <a:t>) </a:t>
                      </a:r>
                      <a:r>
                        <a:rPr lang="en-US" sz="2000" b="1" dirty="0"/>
                        <a:t>or &gt;60g (</a:t>
                      </a:r>
                      <a:r>
                        <a:rPr lang="en-US" sz="2000" b="1" dirty="0">
                          <a:latin typeface="Times New Roman" panose="02020603050405020304" pitchFamily="18" charset="0"/>
                          <a:ea typeface="Lato" panose="020F0502020204030203" pitchFamily="34" charset="0"/>
                          <a:cs typeface="Times New Roman" panose="02020603050405020304" pitchFamily="18" charset="0"/>
                        </a:rPr>
                        <a:t>♂</a:t>
                      </a:r>
                      <a:r>
                        <a:rPr lang="en-US" sz="2000" b="1" dirty="0">
                          <a:latin typeface="+mn-lt"/>
                          <a:ea typeface="Lato" panose="020F0502020204030203" pitchFamily="34" charset="0"/>
                          <a:cs typeface="Lato" panose="020F0502020204030203" pitchFamily="34" charset="0"/>
                        </a:rPr>
                        <a:t>)</a:t>
                      </a:r>
                      <a:r>
                        <a:rPr lang="en-US" sz="2000" b="1" dirty="0"/>
                        <a:t> EtOH/day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t>13.1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t>9.1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t>17.2</a:t>
                      </a:r>
                    </a:p>
                  </a:txBody>
                  <a:tcPr anchor="ctr"/>
                </a:tc>
                <a:extLst>
                  <a:ext uri="{0D108BD9-81ED-4DB2-BD59-A6C34878D82A}">
                    <a16:rowId xmlns:a16="http://schemas.microsoft.com/office/drawing/2014/main" val="3920540728"/>
                  </a:ext>
                </a:extLst>
              </a:tr>
              <a:tr h="10881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t>*High Weekly Alcohol Drinking </a:t>
                      </a:r>
                    </a:p>
                    <a:p>
                      <a:pPr marL="457178" marR="0" lvl="1" indent="0" algn="l" defTabSz="914400" rtl="0" eaLnBrk="1" fontAlgn="auto" latinLnBrk="0" hangingPunct="1">
                        <a:lnSpc>
                          <a:spcPct val="100000"/>
                        </a:lnSpc>
                        <a:spcBef>
                          <a:spcPts val="0"/>
                        </a:spcBef>
                        <a:spcAft>
                          <a:spcPts val="0"/>
                        </a:spcAft>
                        <a:buClrTx/>
                        <a:buSzTx/>
                        <a:buFontTx/>
                        <a:buNone/>
                        <a:tabLst/>
                        <a:defRPr/>
                      </a:pPr>
                      <a:r>
                        <a:rPr lang="en-US" sz="2000" b="1" dirty="0"/>
                        <a:t>STAR: &gt;14 (</a:t>
                      </a:r>
                      <a:r>
                        <a:rPr lang="en-US" sz="1800" b="1" dirty="0">
                          <a:latin typeface="Times New Roman" panose="02020603050405020304" pitchFamily="18" charset="0"/>
                          <a:ea typeface="Lato" panose="020F0502020204030203" pitchFamily="34" charset="0"/>
                          <a:cs typeface="Lato" panose="020F0502020204030203" pitchFamily="34" charset="0"/>
                        </a:rPr>
                        <a:t>♀</a:t>
                      </a:r>
                      <a:r>
                        <a:rPr lang="en-US" sz="2000" b="1" dirty="0">
                          <a:latin typeface="+mn-lt"/>
                          <a:ea typeface="Lato" panose="020F0502020204030203" pitchFamily="34" charset="0"/>
                          <a:cs typeface="Lato" panose="020F0502020204030203" pitchFamily="34" charset="0"/>
                        </a:rPr>
                        <a:t>) </a:t>
                      </a:r>
                      <a:r>
                        <a:rPr lang="en-US" sz="2000" b="1" dirty="0"/>
                        <a:t>or 21 (</a:t>
                      </a:r>
                      <a:r>
                        <a:rPr lang="en-US" sz="2000" b="1" dirty="0">
                          <a:latin typeface="Times New Roman" panose="02020603050405020304" pitchFamily="18" charset="0"/>
                          <a:ea typeface="Lato" panose="020F0502020204030203" pitchFamily="34" charset="0"/>
                          <a:cs typeface="Times New Roman" panose="02020603050405020304" pitchFamily="18" charset="0"/>
                        </a:rPr>
                        <a:t>♂</a:t>
                      </a:r>
                      <a:r>
                        <a:rPr lang="en-US" sz="2000" b="1" dirty="0">
                          <a:latin typeface="+mn-lt"/>
                          <a:ea typeface="Lato" panose="020F0502020204030203" pitchFamily="34" charset="0"/>
                          <a:cs typeface="Lato" panose="020F0502020204030203" pitchFamily="34" charset="0"/>
                        </a:rPr>
                        <a:t>)</a:t>
                      </a:r>
                      <a:r>
                        <a:rPr lang="en-US" sz="2000" b="1" dirty="0"/>
                        <a:t> drinks/week</a:t>
                      </a:r>
                    </a:p>
                    <a:p>
                      <a:pPr marL="457178" marR="0" lvl="1" indent="0" algn="l" defTabSz="914400" rtl="0" eaLnBrk="1" fontAlgn="auto" latinLnBrk="0" hangingPunct="1">
                        <a:lnSpc>
                          <a:spcPct val="100000"/>
                        </a:lnSpc>
                        <a:spcBef>
                          <a:spcPts val="0"/>
                        </a:spcBef>
                        <a:spcAft>
                          <a:spcPts val="0"/>
                        </a:spcAft>
                        <a:buClrTx/>
                        <a:buSzTx/>
                        <a:buFontTx/>
                        <a:buNone/>
                        <a:tabLst/>
                        <a:defRPr/>
                      </a:pPr>
                      <a:r>
                        <a:rPr lang="en-US" sz="2000" b="1" dirty="0"/>
                        <a:t>UNC: # drinks/drinking day</a:t>
                      </a:r>
                    </a:p>
                    <a:p>
                      <a:pPr marL="457178" marR="0" lvl="1" indent="0" algn="l" defTabSz="914400" rtl="0" eaLnBrk="1" fontAlgn="auto" latinLnBrk="0" hangingPunct="1">
                        <a:lnSpc>
                          <a:spcPct val="100000"/>
                        </a:lnSpc>
                        <a:spcBef>
                          <a:spcPts val="0"/>
                        </a:spcBef>
                        <a:spcAft>
                          <a:spcPts val="0"/>
                        </a:spcAft>
                        <a:buClrTx/>
                        <a:buSzTx/>
                        <a:buFontTx/>
                        <a:buNone/>
                        <a:tabLst/>
                        <a:defRPr/>
                      </a:pPr>
                      <a:r>
                        <a:rPr lang="en-US" sz="2000" b="1" dirty="0"/>
                        <a:t>Danes: 12+ heavy drinking days</a:t>
                      </a:r>
                    </a:p>
                  </a:txBody>
                  <a:tcPr/>
                </a:tc>
                <a:tc>
                  <a:txBody>
                    <a:bodyPr/>
                    <a:lstStyle/>
                    <a:p>
                      <a:pPr algn="ctr"/>
                      <a:r>
                        <a:rPr lang="en-US" sz="2400" b="1" dirty="0"/>
                        <a:t>61 (87.1%)</a:t>
                      </a:r>
                    </a:p>
                  </a:txBody>
                  <a:tcPr anchor="ctr"/>
                </a:tc>
                <a:tc>
                  <a:txBody>
                    <a:bodyPr/>
                    <a:lstStyle/>
                    <a:p>
                      <a:pPr algn="ctr"/>
                      <a:r>
                        <a:rPr lang="en-US" sz="2400" b="1" dirty="0"/>
                        <a:t>NR</a:t>
                      </a:r>
                    </a:p>
                  </a:txBody>
                  <a:tcPr anchor="ctr"/>
                </a:tc>
                <a:tc>
                  <a:txBody>
                    <a:bodyPr/>
                    <a:lstStyle/>
                    <a:p>
                      <a:pPr algn="ctr"/>
                      <a:r>
                        <a:rPr lang="en-US" sz="2400" b="1" dirty="0"/>
                        <a:t>76 (70.4%)</a:t>
                      </a:r>
                    </a:p>
                  </a:txBody>
                  <a:tcPr anchor="ctr"/>
                </a:tc>
                <a:extLst>
                  <a:ext uri="{0D108BD9-81ED-4DB2-BD59-A6C34878D82A}">
                    <a16:rowId xmlns:a16="http://schemas.microsoft.com/office/drawing/2014/main" val="2861984985"/>
                  </a:ext>
                </a:extLst>
              </a:tr>
            </a:tbl>
          </a:graphicData>
        </a:graphic>
      </p:graphicFrame>
      <p:sp>
        <p:nvSpPr>
          <p:cNvPr id="3" name="Rectangle 2">
            <a:extLst>
              <a:ext uri="{FF2B5EF4-FFF2-40B4-BE49-F238E27FC236}">
                <a16:creationId xmlns:a16="http://schemas.microsoft.com/office/drawing/2014/main" id="{86FC3EF0-3D9F-E7B6-DB23-C9B8E16B11EC}"/>
              </a:ext>
            </a:extLst>
          </p:cNvPr>
          <p:cNvSpPr/>
          <p:nvPr/>
        </p:nvSpPr>
        <p:spPr>
          <a:xfrm>
            <a:off x="228600" y="4215916"/>
            <a:ext cx="4953000" cy="103578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785ABDE-0AC5-3BD8-45ED-B7806817D56E}"/>
              </a:ext>
            </a:extLst>
          </p:cNvPr>
          <p:cNvSpPr/>
          <p:nvPr/>
        </p:nvSpPr>
        <p:spPr>
          <a:xfrm>
            <a:off x="228600" y="5251703"/>
            <a:ext cx="4953000" cy="1377697"/>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64A7891-D753-04BC-53AE-8A870C023DC2}"/>
              </a:ext>
            </a:extLst>
          </p:cNvPr>
          <p:cNvSpPr/>
          <p:nvPr/>
        </p:nvSpPr>
        <p:spPr>
          <a:xfrm>
            <a:off x="5256104" y="4497901"/>
            <a:ext cx="6554893" cy="47181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832C9E2-CE06-652E-DE0E-A8E80D8C6820}"/>
              </a:ext>
            </a:extLst>
          </p:cNvPr>
          <p:cNvSpPr/>
          <p:nvPr/>
        </p:nvSpPr>
        <p:spPr>
          <a:xfrm>
            <a:off x="5256104" y="5704643"/>
            <a:ext cx="6554893" cy="471815"/>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A5B36B8-F88A-E000-2B35-BB44A57FEAD7}"/>
              </a:ext>
            </a:extLst>
          </p:cNvPr>
          <p:cNvSpPr/>
          <p:nvPr/>
        </p:nvSpPr>
        <p:spPr>
          <a:xfrm>
            <a:off x="228600" y="3126523"/>
            <a:ext cx="3048000" cy="381000"/>
          </a:xfrm>
          <a:prstGeom prst="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47C7EE6-E9C6-52AD-5338-3739D153C226}"/>
              </a:ext>
            </a:extLst>
          </p:cNvPr>
          <p:cNvSpPr/>
          <p:nvPr/>
        </p:nvSpPr>
        <p:spPr>
          <a:xfrm>
            <a:off x="5256105" y="3270504"/>
            <a:ext cx="6554894" cy="381000"/>
          </a:xfrm>
          <a:prstGeom prst="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C0DCCE1-C80A-E2CB-9A6B-C0ADDCE0522E}"/>
              </a:ext>
            </a:extLst>
          </p:cNvPr>
          <p:cNvSpPr/>
          <p:nvPr/>
        </p:nvSpPr>
        <p:spPr>
          <a:xfrm>
            <a:off x="5256106" y="2542064"/>
            <a:ext cx="6554894" cy="381000"/>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CE58CDC-B44D-CC45-4564-68766461E19F}"/>
              </a:ext>
            </a:extLst>
          </p:cNvPr>
          <p:cNvSpPr/>
          <p:nvPr/>
        </p:nvSpPr>
        <p:spPr>
          <a:xfrm>
            <a:off x="228600" y="2381303"/>
            <a:ext cx="1828800" cy="381000"/>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2941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5BB04-568F-0400-D6D0-F4FAC09F7054}"/>
              </a:ext>
            </a:extLst>
          </p:cNvPr>
          <p:cNvSpPr>
            <a:spLocks noGrp="1"/>
          </p:cNvSpPr>
          <p:nvPr>
            <p:ph type="title"/>
          </p:nvPr>
        </p:nvSpPr>
        <p:spPr>
          <a:xfrm>
            <a:off x="253652" y="152400"/>
            <a:ext cx="10972800" cy="1524000"/>
          </a:xfrm>
        </p:spPr>
        <p:txBody>
          <a:bodyPr>
            <a:normAutofit/>
          </a:bodyPr>
          <a:lstStyle/>
          <a:p>
            <a:pPr algn="l"/>
            <a:r>
              <a:rPr lang="en-US" sz="4800" dirty="0"/>
              <a:t>Current Status of STAR-B Trial (n=70)</a:t>
            </a:r>
          </a:p>
        </p:txBody>
      </p:sp>
      <p:graphicFrame>
        <p:nvGraphicFramePr>
          <p:cNvPr id="9" name="Table 8">
            <a:extLst>
              <a:ext uri="{FF2B5EF4-FFF2-40B4-BE49-F238E27FC236}">
                <a16:creationId xmlns:a16="http://schemas.microsoft.com/office/drawing/2014/main" id="{5C6C981F-B00B-2B5B-2AA4-E60184BCC554}"/>
              </a:ext>
            </a:extLst>
          </p:cNvPr>
          <p:cNvGraphicFramePr>
            <a:graphicFrameLocks/>
          </p:cNvGraphicFramePr>
          <p:nvPr/>
        </p:nvGraphicFramePr>
        <p:xfrm>
          <a:off x="228600" y="1941901"/>
          <a:ext cx="11734800" cy="1036320"/>
        </p:xfrm>
        <a:graphic>
          <a:graphicData uri="http://schemas.openxmlformats.org/drawingml/2006/table">
            <a:tbl>
              <a:tblPr firstRow="1" bandRow="1">
                <a:tableStyleId>{5C22544A-7EE6-4342-B048-85BDC9FD1C3A}</a:tableStyleId>
              </a:tblPr>
              <a:tblGrid>
                <a:gridCol w="6400800">
                  <a:extLst>
                    <a:ext uri="{9D8B030D-6E8A-4147-A177-3AD203B41FA5}">
                      <a16:colId xmlns:a16="http://schemas.microsoft.com/office/drawing/2014/main" val="1590821016"/>
                    </a:ext>
                  </a:extLst>
                </a:gridCol>
                <a:gridCol w="5334000">
                  <a:extLst>
                    <a:ext uri="{9D8B030D-6E8A-4147-A177-3AD203B41FA5}">
                      <a16:colId xmlns:a16="http://schemas.microsoft.com/office/drawing/2014/main" val="3343356198"/>
                    </a:ext>
                  </a:extLst>
                </a:gridCol>
              </a:tblGrid>
              <a:tr h="370840">
                <a:tc>
                  <a:txBody>
                    <a:bodyPr/>
                    <a:lstStyle/>
                    <a:p>
                      <a:pPr algn="ctr"/>
                      <a:r>
                        <a:rPr lang="en-US" sz="3200" b="1" dirty="0"/>
                        <a:t>Status</a:t>
                      </a:r>
                    </a:p>
                  </a:txBody>
                  <a:tcPr/>
                </a:tc>
                <a:tc>
                  <a:txBody>
                    <a:bodyPr/>
                    <a:lstStyle/>
                    <a:p>
                      <a:pPr algn="ctr"/>
                      <a:r>
                        <a:rPr lang="en-US" sz="3200" b="1" dirty="0"/>
                        <a:t>Number of Patients</a:t>
                      </a:r>
                    </a:p>
                  </a:txBody>
                  <a:tcPr/>
                </a:tc>
                <a:extLst>
                  <a:ext uri="{0D108BD9-81ED-4DB2-BD59-A6C34878D82A}">
                    <a16:rowId xmlns:a16="http://schemas.microsoft.com/office/drawing/2014/main" val="3496001591"/>
                  </a:ext>
                </a:extLst>
              </a:tr>
              <a:tr h="370840">
                <a:tc>
                  <a:txBody>
                    <a:bodyPr/>
                    <a:lstStyle/>
                    <a:p>
                      <a:r>
                        <a:rPr lang="en-US" sz="2400" b="1" dirty="0"/>
                        <a:t>Completed Trial (27 weeks): Target n=52</a:t>
                      </a:r>
                    </a:p>
                  </a:txBody>
                  <a:tcPr/>
                </a:tc>
                <a:tc>
                  <a:txBody>
                    <a:bodyPr/>
                    <a:lstStyle/>
                    <a:p>
                      <a:r>
                        <a:rPr lang="en-US" sz="2400" b="1" dirty="0"/>
                        <a:t>49 (46 @2.4 mg, 2 @1.7 mg, 1 @1 mg)</a:t>
                      </a:r>
                    </a:p>
                  </a:txBody>
                  <a:tcPr/>
                </a:tc>
                <a:extLst>
                  <a:ext uri="{0D108BD9-81ED-4DB2-BD59-A6C34878D82A}">
                    <a16:rowId xmlns:a16="http://schemas.microsoft.com/office/drawing/2014/main" val="1753124983"/>
                  </a:ext>
                </a:extLst>
              </a:tr>
            </a:tbl>
          </a:graphicData>
        </a:graphic>
      </p:graphicFrame>
      <p:graphicFrame>
        <p:nvGraphicFramePr>
          <p:cNvPr id="8" name="Table 7">
            <a:extLst>
              <a:ext uri="{FF2B5EF4-FFF2-40B4-BE49-F238E27FC236}">
                <a16:creationId xmlns:a16="http://schemas.microsoft.com/office/drawing/2014/main" id="{0B9E70D3-1598-920D-7F02-C0D2861D58E9}"/>
              </a:ext>
            </a:extLst>
          </p:cNvPr>
          <p:cNvGraphicFramePr>
            <a:graphicFrameLocks/>
          </p:cNvGraphicFramePr>
          <p:nvPr/>
        </p:nvGraphicFramePr>
        <p:xfrm>
          <a:off x="228600" y="1941901"/>
          <a:ext cx="11734800" cy="1493520"/>
        </p:xfrm>
        <a:graphic>
          <a:graphicData uri="http://schemas.openxmlformats.org/drawingml/2006/table">
            <a:tbl>
              <a:tblPr firstRow="1" bandRow="1">
                <a:tableStyleId>{5C22544A-7EE6-4342-B048-85BDC9FD1C3A}</a:tableStyleId>
              </a:tblPr>
              <a:tblGrid>
                <a:gridCol w="6400800">
                  <a:extLst>
                    <a:ext uri="{9D8B030D-6E8A-4147-A177-3AD203B41FA5}">
                      <a16:colId xmlns:a16="http://schemas.microsoft.com/office/drawing/2014/main" val="1590821016"/>
                    </a:ext>
                  </a:extLst>
                </a:gridCol>
                <a:gridCol w="5334000">
                  <a:extLst>
                    <a:ext uri="{9D8B030D-6E8A-4147-A177-3AD203B41FA5}">
                      <a16:colId xmlns:a16="http://schemas.microsoft.com/office/drawing/2014/main" val="3343356198"/>
                    </a:ext>
                  </a:extLst>
                </a:gridCol>
              </a:tblGrid>
              <a:tr h="370840">
                <a:tc>
                  <a:txBody>
                    <a:bodyPr/>
                    <a:lstStyle/>
                    <a:p>
                      <a:pPr algn="ctr"/>
                      <a:r>
                        <a:rPr lang="en-US" sz="3200" b="1" dirty="0"/>
                        <a:t>Status</a:t>
                      </a:r>
                    </a:p>
                  </a:txBody>
                  <a:tcPr/>
                </a:tc>
                <a:tc>
                  <a:txBody>
                    <a:bodyPr/>
                    <a:lstStyle/>
                    <a:p>
                      <a:pPr algn="ctr"/>
                      <a:r>
                        <a:rPr lang="en-US" sz="3200" b="1" dirty="0"/>
                        <a:t>Number of Patients</a:t>
                      </a:r>
                    </a:p>
                  </a:txBody>
                  <a:tcPr/>
                </a:tc>
                <a:extLst>
                  <a:ext uri="{0D108BD9-81ED-4DB2-BD59-A6C34878D82A}">
                    <a16:rowId xmlns:a16="http://schemas.microsoft.com/office/drawing/2014/main" val="3496001591"/>
                  </a:ext>
                </a:extLst>
              </a:tr>
              <a:tr h="370840">
                <a:tc>
                  <a:txBody>
                    <a:bodyPr/>
                    <a:lstStyle/>
                    <a:p>
                      <a:r>
                        <a:rPr lang="en-US" sz="2400" b="1" dirty="0"/>
                        <a:t>Completed Trial (27 weeks): Target n=52</a:t>
                      </a:r>
                    </a:p>
                  </a:txBody>
                  <a:tcPr/>
                </a:tc>
                <a:tc>
                  <a:txBody>
                    <a:bodyPr/>
                    <a:lstStyle/>
                    <a:p>
                      <a:r>
                        <a:rPr lang="en-US" sz="2400" b="1" dirty="0"/>
                        <a:t>49 (46 @2.4 mg, 2 @1.7 mg, 1 @1 mg)</a:t>
                      </a:r>
                    </a:p>
                  </a:txBody>
                  <a:tcPr/>
                </a:tc>
                <a:extLst>
                  <a:ext uri="{0D108BD9-81ED-4DB2-BD59-A6C34878D82A}">
                    <a16:rowId xmlns:a16="http://schemas.microsoft.com/office/drawing/2014/main" val="1753124983"/>
                  </a:ext>
                </a:extLst>
              </a:tr>
              <a:tr h="370840">
                <a:tc>
                  <a:txBody>
                    <a:bodyPr/>
                    <a:lstStyle/>
                    <a:p>
                      <a:r>
                        <a:rPr lang="en-US" sz="2400" b="1" dirty="0"/>
                        <a:t>Completed Dosing (20 weeks), in Follow-Up</a:t>
                      </a:r>
                    </a:p>
                  </a:txBody>
                  <a:tcPr/>
                </a:tc>
                <a:tc>
                  <a:txBody>
                    <a:bodyPr/>
                    <a:lstStyle/>
                    <a:p>
                      <a:r>
                        <a:rPr lang="en-US" sz="2400" b="1" dirty="0"/>
                        <a:t>4 (all @ 2.4 mg)</a:t>
                      </a:r>
                    </a:p>
                  </a:txBody>
                  <a:tcPr/>
                </a:tc>
                <a:extLst>
                  <a:ext uri="{0D108BD9-81ED-4DB2-BD59-A6C34878D82A}">
                    <a16:rowId xmlns:a16="http://schemas.microsoft.com/office/drawing/2014/main" val="144221367"/>
                  </a:ext>
                </a:extLst>
              </a:tr>
            </a:tbl>
          </a:graphicData>
        </a:graphic>
      </p:graphicFrame>
      <p:graphicFrame>
        <p:nvGraphicFramePr>
          <p:cNvPr id="3" name="Table 2">
            <a:extLst>
              <a:ext uri="{FF2B5EF4-FFF2-40B4-BE49-F238E27FC236}">
                <a16:creationId xmlns:a16="http://schemas.microsoft.com/office/drawing/2014/main" id="{A742E743-90B7-8FCA-6734-B479B367DDBB}"/>
              </a:ext>
            </a:extLst>
          </p:cNvPr>
          <p:cNvGraphicFramePr>
            <a:graphicFrameLocks/>
          </p:cNvGraphicFramePr>
          <p:nvPr/>
        </p:nvGraphicFramePr>
        <p:xfrm>
          <a:off x="228600" y="1941901"/>
          <a:ext cx="11734800" cy="2407920"/>
        </p:xfrm>
        <a:graphic>
          <a:graphicData uri="http://schemas.openxmlformats.org/drawingml/2006/table">
            <a:tbl>
              <a:tblPr firstRow="1" bandRow="1">
                <a:tableStyleId>{5C22544A-7EE6-4342-B048-85BDC9FD1C3A}</a:tableStyleId>
              </a:tblPr>
              <a:tblGrid>
                <a:gridCol w="6400800">
                  <a:extLst>
                    <a:ext uri="{9D8B030D-6E8A-4147-A177-3AD203B41FA5}">
                      <a16:colId xmlns:a16="http://schemas.microsoft.com/office/drawing/2014/main" val="1590821016"/>
                    </a:ext>
                  </a:extLst>
                </a:gridCol>
                <a:gridCol w="5334000">
                  <a:extLst>
                    <a:ext uri="{9D8B030D-6E8A-4147-A177-3AD203B41FA5}">
                      <a16:colId xmlns:a16="http://schemas.microsoft.com/office/drawing/2014/main" val="3343356198"/>
                    </a:ext>
                  </a:extLst>
                </a:gridCol>
              </a:tblGrid>
              <a:tr h="370840">
                <a:tc>
                  <a:txBody>
                    <a:bodyPr/>
                    <a:lstStyle/>
                    <a:p>
                      <a:pPr algn="ctr"/>
                      <a:r>
                        <a:rPr lang="en-US" sz="3200" b="1" dirty="0"/>
                        <a:t>Status</a:t>
                      </a:r>
                    </a:p>
                  </a:txBody>
                  <a:tcPr/>
                </a:tc>
                <a:tc>
                  <a:txBody>
                    <a:bodyPr/>
                    <a:lstStyle/>
                    <a:p>
                      <a:pPr algn="ctr"/>
                      <a:r>
                        <a:rPr lang="en-US" sz="3200" b="1" dirty="0"/>
                        <a:t>Number of Patients</a:t>
                      </a:r>
                    </a:p>
                  </a:txBody>
                  <a:tcPr/>
                </a:tc>
                <a:extLst>
                  <a:ext uri="{0D108BD9-81ED-4DB2-BD59-A6C34878D82A}">
                    <a16:rowId xmlns:a16="http://schemas.microsoft.com/office/drawing/2014/main" val="3496001591"/>
                  </a:ext>
                </a:extLst>
              </a:tr>
              <a:tr h="370840">
                <a:tc>
                  <a:txBody>
                    <a:bodyPr/>
                    <a:lstStyle/>
                    <a:p>
                      <a:r>
                        <a:rPr lang="en-US" sz="2400" b="1" dirty="0"/>
                        <a:t>Completed Trial (27 weeks): Target n=52</a:t>
                      </a:r>
                    </a:p>
                  </a:txBody>
                  <a:tcPr/>
                </a:tc>
                <a:tc>
                  <a:txBody>
                    <a:bodyPr/>
                    <a:lstStyle/>
                    <a:p>
                      <a:r>
                        <a:rPr lang="en-US" sz="2400" b="1" dirty="0"/>
                        <a:t>49 (46 @2.4 mg, 2 @1.7 mg, 1 @1 mg)</a:t>
                      </a:r>
                    </a:p>
                  </a:txBody>
                  <a:tcPr/>
                </a:tc>
                <a:extLst>
                  <a:ext uri="{0D108BD9-81ED-4DB2-BD59-A6C34878D82A}">
                    <a16:rowId xmlns:a16="http://schemas.microsoft.com/office/drawing/2014/main" val="1753124983"/>
                  </a:ext>
                </a:extLst>
              </a:tr>
              <a:tr h="370840">
                <a:tc>
                  <a:txBody>
                    <a:bodyPr/>
                    <a:lstStyle/>
                    <a:p>
                      <a:r>
                        <a:rPr lang="en-US" sz="2400" b="1" dirty="0"/>
                        <a:t>Completed Dosing (20 weeks), in Follow-Up</a:t>
                      </a:r>
                    </a:p>
                  </a:txBody>
                  <a:tcPr/>
                </a:tc>
                <a:tc>
                  <a:txBody>
                    <a:bodyPr/>
                    <a:lstStyle/>
                    <a:p>
                      <a:r>
                        <a:rPr lang="en-US" sz="2400" b="1" dirty="0"/>
                        <a:t>4 (all @ 2.4 mg)</a:t>
                      </a:r>
                    </a:p>
                  </a:txBody>
                  <a:tcPr/>
                </a:tc>
                <a:extLst>
                  <a:ext uri="{0D108BD9-81ED-4DB2-BD59-A6C34878D82A}">
                    <a16:rowId xmlns:a16="http://schemas.microsoft.com/office/drawing/2014/main" val="144221367"/>
                  </a:ext>
                </a:extLst>
              </a:tr>
              <a:tr h="370840">
                <a:tc>
                  <a:txBody>
                    <a:bodyPr/>
                    <a:lstStyle/>
                    <a:p>
                      <a:r>
                        <a:rPr lang="en-US" sz="2400" b="1" dirty="0"/>
                        <a:t>Medical Withdrawals</a:t>
                      </a:r>
                    </a:p>
                  </a:txBody>
                  <a:tcPr/>
                </a:tc>
                <a:tc>
                  <a:txBody>
                    <a:bodyPr/>
                    <a:lstStyle/>
                    <a:p>
                      <a:r>
                        <a:rPr lang="en-US" sz="2400" b="1" dirty="0"/>
                        <a:t>4 (2 @ 0 mg, 1@ 1.0 mg, 1 @ 1.7 mg)</a:t>
                      </a:r>
                    </a:p>
                  </a:txBody>
                  <a:tcPr/>
                </a:tc>
                <a:extLst>
                  <a:ext uri="{0D108BD9-81ED-4DB2-BD59-A6C34878D82A}">
                    <a16:rowId xmlns:a16="http://schemas.microsoft.com/office/drawing/2014/main" val="3055943405"/>
                  </a:ext>
                </a:extLst>
              </a:tr>
              <a:tr h="370840">
                <a:tc>
                  <a:txBody>
                    <a:bodyPr/>
                    <a:lstStyle/>
                    <a:p>
                      <a:r>
                        <a:rPr lang="en-US" sz="2400" b="1" dirty="0"/>
                        <a:t>Patient Withdrawals</a:t>
                      </a:r>
                    </a:p>
                  </a:txBody>
                  <a:tcPr/>
                </a:tc>
                <a:tc>
                  <a:txBody>
                    <a:bodyPr/>
                    <a:lstStyle/>
                    <a:p>
                      <a:r>
                        <a:rPr lang="en-US" sz="2300" b="1" dirty="0"/>
                        <a:t>4 (2 @ 0.5 mg, 1 @ 1.7 mg, 1 @ 2.4 mg)</a:t>
                      </a:r>
                    </a:p>
                  </a:txBody>
                  <a:tcPr/>
                </a:tc>
                <a:extLst>
                  <a:ext uri="{0D108BD9-81ED-4DB2-BD59-A6C34878D82A}">
                    <a16:rowId xmlns:a16="http://schemas.microsoft.com/office/drawing/2014/main" val="3013188558"/>
                  </a:ext>
                </a:extLst>
              </a:tr>
            </a:tbl>
          </a:graphicData>
        </a:graphic>
      </p:graphicFrame>
      <p:graphicFrame>
        <p:nvGraphicFramePr>
          <p:cNvPr id="7" name="Table 6">
            <a:extLst>
              <a:ext uri="{FF2B5EF4-FFF2-40B4-BE49-F238E27FC236}">
                <a16:creationId xmlns:a16="http://schemas.microsoft.com/office/drawing/2014/main" id="{D6A98A09-4997-9BA5-6F88-394FFED087AE}"/>
              </a:ext>
            </a:extLst>
          </p:cNvPr>
          <p:cNvGraphicFramePr>
            <a:graphicFrameLocks/>
          </p:cNvGraphicFramePr>
          <p:nvPr/>
        </p:nvGraphicFramePr>
        <p:xfrm>
          <a:off x="228600" y="1941901"/>
          <a:ext cx="11734800" cy="4389120"/>
        </p:xfrm>
        <a:graphic>
          <a:graphicData uri="http://schemas.openxmlformats.org/drawingml/2006/table">
            <a:tbl>
              <a:tblPr firstRow="1" bandRow="1">
                <a:tableStyleId>{5C22544A-7EE6-4342-B048-85BDC9FD1C3A}</a:tableStyleId>
              </a:tblPr>
              <a:tblGrid>
                <a:gridCol w="6400800">
                  <a:extLst>
                    <a:ext uri="{9D8B030D-6E8A-4147-A177-3AD203B41FA5}">
                      <a16:colId xmlns:a16="http://schemas.microsoft.com/office/drawing/2014/main" val="1590821016"/>
                    </a:ext>
                  </a:extLst>
                </a:gridCol>
                <a:gridCol w="5334000">
                  <a:extLst>
                    <a:ext uri="{9D8B030D-6E8A-4147-A177-3AD203B41FA5}">
                      <a16:colId xmlns:a16="http://schemas.microsoft.com/office/drawing/2014/main" val="3343356198"/>
                    </a:ext>
                  </a:extLst>
                </a:gridCol>
              </a:tblGrid>
              <a:tr h="370840">
                <a:tc>
                  <a:txBody>
                    <a:bodyPr/>
                    <a:lstStyle/>
                    <a:p>
                      <a:pPr algn="ctr"/>
                      <a:r>
                        <a:rPr lang="en-US" sz="3200" b="1" dirty="0"/>
                        <a:t>Status</a:t>
                      </a:r>
                    </a:p>
                  </a:txBody>
                  <a:tcPr/>
                </a:tc>
                <a:tc>
                  <a:txBody>
                    <a:bodyPr/>
                    <a:lstStyle/>
                    <a:p>
                      <a:pPr algn="ctr"/>
                      <a:r>
                        <a:rPr lang="en-US" sz="3200" b="1" dirty="0"/>
                        <a:t>Number of Patients</a:t>
                      </a:r>
                    </a:p>
                  </a:txBody>
                  <a:tcPr/>
                </a:tc>
                <a:extLst>
                  <a:ext uri="{0D108BD9-81ED-4DB2-BD59-A6C34878D82A}">
                    <a16:rowId xmlns:a16="http://schemas.microsoft.com/office/drawing/2014/main" val="3496001591"/>
                  </a:ext>
                </a:extLst>
              </a:tr>
              <a:tr h="370840">
                <a:tc>
                  <a:txBody>
                    <a:bodyPr/>
                    <a:lstStyle/>
                    <a:p>
                      <a:r>
                        <a:rPr lang="en-US" sz="2400" b="1" dirty="0"/>
                        <a:t>Completed Trial (27 weeks): Target n=52</a:t>
                      </a:r>
                    </a:p>
                  </a:txBody>
                  <a:tcPr/>
                </a:tc>
                <a:tc>
                  <a:txBody>
                    <a:bodyPr/>
                    <a:lstStyle/>
                    <a:p>
                      <a:r>
                        <a:rPr lang="en-US" sz="2400" b="1" dirty="0"/>
                        <a:t>49 (46 @2.4 mg, 2 @1.7 mg, 1 @1 mg)</a:t>
                      </a:r>
                    </a:p>
                  </a:txBody>
                  <a:tcPr/>
                </a:tc>
                <a:extLst>
                  <a:ext uri="{0D108BD9-81ED-4DB2-BD59-A6C34878D82A}">
                    <a16:rowId xmlns:a16="http://schemas.microsoft.com/office/drawing/2014/main" val="1753124983"/>
                  </a:ext>
                </a:extLst>
              </a:tr>
              <a:tr h="370840">
                <a:tc>
                  <a:txBody>
                    <a:bodyPr/>
                    <a:lstStyle/>
                    <a:p>
                      <a:r>
                        <a:rPr lang="en-US" sz="2400" b="1" dirty="0"/>
                        <a:t>Completed Dosing (20 weeks), in Follow-Up</a:t>
                      </a:r>
                    </a:p>
                  </a:txBody>
                  <a:tcPr/>
                </a:tc>
                <a:tc>
                  <a:txBody>
                    <a:bodyPr/>
                    <a:lstStyle/>
                    <a:p>
                      <a:r>
                        <a:rPr lang="en-US" sz="2400" b="1" dirty="0"/>
                        <a:t>4 (all @ 2.4 mg)</a:t>
                      </a:r>
                    </a:p>
                  </a:txBody>
                  <a:tcPr/>
                </a:tc>
                <a:extLst>
                  <a:ext uri="{0D108BD9-81ED-4DB2-BD59-A6C34878D82A}">
                    <a16:rowId xmlns:a16="http://schemas.microsoft.com/office/drawing/2014/main" val="144221367"/>
                  </a:ext>
                </a:extLst>
              </a:tr>
              <a:tr h="370840">
                <a:tc>
                  <a:txBody>
                    <a:bodyPr/>
                    <a:lstStyle/>
                    <a:p>
                      <a:r>
                        <a:rPr lang="en-US" sz="2400" b="1" dirty="0"/>
                        <a:t>Medical Withdrawals</a:t>
                      </a:r>
                    </a:p>
                  </a:txBody>
                  <a:tcPr/>
                </a:tc>
                <a:tc>
                  <a:txBody>
                    <a:bodyPr/>
                    <a:lstStyle/>
                    <a:p>
                      <a:r>
                        <a:rPr lang="en-US" sz="2400" b="1" dirty="0"/>
                        <a:t>4 (2 @ 0 mg, 1@ 1.0 mg, 1 @ 1.7 mg)</a:t>
                      </a:r>
                    </a:p>
                  </a:txBody>
                  <a:tcPr/>
                </a:tc>
                <a:extLst>
                  <a:ext uri="{0D108BD9-81ED-4DB2-BD59-A6C34878D82A}">
                    <a16:rowId xmlns:a16="http://schemas.microsoft.com/office/drawing/2014/main" val="3055943405"/>
                  </a:ext>
                </a:extLst>
              </a:tr>
              <a:tr h="370840">
                <a:tc>
                  <a:txBody>
                    <a:bodyPr/>
                    <a:lstStyle/>
                    <a:p>
                      <a:r>
                        <a:rPr lang="en-US" sz="2400" b="1" dirty="0"/>
                        <a:t>Patient Withdrawals</a:t>
                      </a:r>
                    </a:p>
                  </a:txBody>
                  <a:tcPr/>
                </a:tc>
                <a:tc>
                  <a:txBody>
                    <a:bodyPr/>
                    <a:lstStyle/>
                    <a:p>
                      <a:r>
                        <a:rPr lang="en-US" sz="2300" b="1" dirty="0"/>
                        <a:t>4 (2 @ 0.5 mg, 1 @ 1.7 mg, 1 @ 2.4 mg)</a:t>
                      </a:r>
                    </a:p>
                  </a:txBody>
                  <a:tcPr/>
                </a:tc>
                <a:extLst>
                  <a:ext uri="{0D108BD9-81ED-4DB2-BD59-A6C34878D82A}">
                    <a16:rowId xmlns:a16="http://schemas.microsoft.com/office/drawing/2014/main" val="3013188558"/>
                  </a:ext>
                </a:extLst>
              </a:tr>
              <a:tr h="370840">
                <a:tc>
                  <a:txBody>
                    <a:bodyPr/>
                    <a:lstStyle/>
                    <a:p>
                      <a:r>
                        <a:rPr lang="en-US" sz="2400" b="1" dirty="0"/>
                        <a:t>Currently Dosing</a:t>
                      </a:r>
                    </a:p>
                    <a:p>
                      <a:pPr lvl="1"/>
                      <a:r>
                        <a:rPr lang="en-US" sz="2000" b="1" dirty="0"/>
                        <a:t>2.4 mg (max obesity maintenance dose*)</a:t>
                      </a:r>
                    </a:p>
                    <a:p>
                      <a:pPr lvl="1"/>
                      <a:r>
                        <a:rPr lang="en-US" sz="2000" b="1" dirty="0"/>
                        <a:t>1.7 mg (first obesity maintenance dose)</a:t>
                      </a:r>
                    </a:p>
                    <a:p>
                      <a:pPr lvl="1"/>
                      <a:r>
                        <a:rPr lang="en-US" sz="2000" b="1" dirty="0"/>
                        <a:t>1.0 mg (DM dose, max STAR-T dose)</a:t>
                      </a:r>
                    </a:p>
                    <a:p>
                      <a:pPr lvl="1"/>
                      <a:r>
                        <a:rPr lang="en-US" sz="2000" b="1" dirty="0"/>
                        <a:t>0.5 mg (max tested UNC trial dose)</a:t>
                      </a:r>
                    </a:p>
                    <a:p>
                      <a:pPr lvl="1"/>
                      <a:r>
                        <a:rPr lang="en-US" sz="2000" b="1" dirty="0"/>
                        <a:t>0.25 mg</a:t>
                      </a:r>
                      <a:endParaRPr lang="en-US" sz="2400" b="1" dirty="0"/>
                    </a:p>
                  </a:txBody>
                  <a:tcPr/>
                </a:tc>
                <a:tc>
                  <a:txBody>
                    <a:bodyPr/>
                    <a:lstStyle/>
                    <a:p>
                      <a:r>
                        <a:rPr lang="en-US" sz="2400" b="1" dirty="0"/>
                        <a:t>9 (includes enrolled pts only)</a:t>
                      </a:r>
                    </a:p>
                    <a:p>
                      <a:pPr lvl="1"/>
                      <a:r>
                        <a:rPr lang="en-US" sz="2000" b="1" dirty="0"/>
                        <a:t>1</a:t>
                      </a:r>
                    </a:p>
                    <a:p>
                      <a:pPr lvl="1"/>
                      <a:r>
                        <a:rPr lang="en-US" sz="2000" b="1" dirty="0"/>
                        <a:t>3</a:t>
                      </a:r>
                    </a:p>
                    <a:p>
                      <a:pPr lvl="1"/>
                      <a:r>
                        <a:rPr lang="en-US" sz="2000" b="1" dirty="0"/>
                        <a:t>2</a:t>
                      </a:r>
                    </a:p>
                    <a:p>
                      <a:pPr lvl="1"/>
                      <a:r>
                        <a:rPr lang="en-US" sz="2000" b="1" dirty="0"/>
                        <a:t>1</a:t>
                      </a:r>
                    </a:p>
                    <a:p>
                      <a:pPr lvl="1"/>
                      <a:r>
                        <a:rPr lang="en-US" sz="2000" b="1" dirty="0"/>
                        <a:t>2</a:t>
                      </a:r>
                    </a:p>
                  </a:txBody>
                  <a:tcPr/>
                </a:tc>
                <a:extLst>
                  <a:ext uri="{0D108BD9-81ED-4DB2-BD59-A6C34878D82A}">
                    <a16:rowId xmlns:a16="http://schemas.microsoft.com/office/drawing/2014/main" val="2415616765"/>
                  </a:ext>
                </a:extLst>
              </a:tr>
            </a:tbl>
          </a:graphicData>
        </a:graphic>
      </p:graphicFrame>
    </p:spTree>
    <p:extLst>
      <p:ext uri="{BB962C8B-B14F-4D97-AF65-F5344CB8AC3E}">
        <p14:creationId xmlns:p14="http://schemas.microsoft.com/office/powerpoint/2010/main" val="3955360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F77C0C7-F002-B03E-2D98-272B10623664}"/>
              </a:ext>
            </a:extLst>
          </p:cNvPr>
          <p:cNvSpPr>
            <a:spLocks noGrp="1"/>
          </p:cNvSpPr>
          <p:nvPr>
            <p:ph type="title"/>
          </p:nvPr>
        </p:nvSpPr>
        <p:spPr>
          <a:xfrm>
            <a:off x="228600" y="165970"/>
            <a:ext cx="10972800" cy="1143000"/>
          </a:xfrm>
        </p:spPr>
        <p:txBody>
          <a:bodyPr/>
          <a:lstStyle/>
          <a:p>
            <a:pPr algn="l"/>
            <a:r>
              <a:rPr lang="en-US" dirty="0"/>
              <a:t>Adverse Events (AEs) We Have Seen</a:t>
            </a:r>
          </a:p>
        </p:txBody>
      </p:sp>
      <p:sp>
        <p:nvSpPr>
          <p:cNvPr id="7" name="Content Placeholder 6">
            <a:extLst>
              <a:ext uri="{FF2B5EF4-FFF2-40B4-BE49-F238E27FC236}">
                <a16:creationId xmlns:a16="http://schemas.microsoft.com/office/drawing/2014/main" id="{9817705B-5F79-9AD6-BF26-65F572A74B5E}"/>
              </a:ext>
            </a:extLst>
          </p:cNvPr>
          <p:cNvSpPr>
            <a:spLocks noGrp="1"/>
          </p:cNvSpPr>
          <p:nvPr>
            <p:ph sz="quarter" idx="10"/>
          </p:nvPr>
        </p:nvSpPr>
        <p:spPr>
          <a:xfrm>
            <a:off x="609600" y="1447800"/>
            <a:ext cx="10972800" cy="5181600"/>
          </a:xfrm>
        </p:spPr>
        <p:txBody>
          <a:bodyPr anchor="ctr">
            <a:normAutofit fontScale="85000" lnSpcReduction="20000"/>
          </a:bodyPr>
          <a:lstStyle/>
          <a:p>
            <a:r>
              <a:rPr lang="en-US" b="1" dirty="0"/>
              <a:t>Primarily GI, not generally severe, none serious</a:t>
            </a:r>
          </a:p>
          <a:p>
            <a:pPr lvl="1"/>
            <a:r>
              <a:rPr lang="en-US" b="1" dirty="0"/>
              <a:t>GERD, belching, bloating, flatulence, nausea, vomiting, diarrhea, constipation, abdominal cramping</a:t>
            </a:r>
          </a:p>
          <a:p>
            <a:pPr lvl="1"/>
            <a:r>
              <a:rPr lang="en-US" b="1" dirty="0"/>
              <a:t>Can usually be controlled with OTC meds and behavioral changes</a:t>
            </a:r>
          </a:p>
          <a:p>
            <a:pPr lvl="1"/>
            <a:endParaRPr lang="en-US" b="1" dirty="0"/>
          </a:p>
          <a:p>
            <a:r>
              <a:rPr lang="en-US" b="1" dirty="0"/>
              <a:t>Other reported AEs</a:t>
            </a:r>
          </a:p>
          <a:p>
            <a:pPr lvl="1"/>
            <a:r>
              <a:rPr lang="en-US" b="1" dirty="0"/>
              <a:t>Const: fatigue, feeling less motivated to perform activities</a:t>
            </a:r>
          </a:p>
          <a:p>
            <a:pPr lvl="1"/>
            <a:r>
              <a:rPr lang="en-US" b="1" dirty="0"/>
              <a:t>Injection Site: bruising, pain</a:t>
            </a:r>
          </a:p>
          <a:p>
            <a:pPr lvl="1"/>
            <a:r>
              <a:rPr lang="en-US" b="1" dirty="0"/>
              <a:t>Psych: claustrophobia/panic attack in MRI, “vivid dreams”</a:t>
            </a:r>
          </a:p>
          <a:p>
            <a:pPr lvl="1"/>
            <a:r>
              <a:rPr lang="en-US" b="1" dirty="0"/>
              <a:t>Neuro: headaches, dizziness/lightheadedness</a:t>
            </a:r>
          </a:p>
          <a:p>
            <a:pPr lvl="1"/>
            <a:endParaRPr lang="en-US" b="1" dirty="0"/>
          </a:p>
          <a:p>
            <a:r>
              <a:rPr lang="en-US" b="1" dirty="0"/>
              <a:t>Addiction-Specific Effects</a:t>
            </a:r>
          </a:p>
          <a:p>
            <a:pPr lvl="1"/>
            <a:r>
              <a:rPr lang="en-US" b="1" dirty="0"/>
              <a:t>Craving during cue reactivity</a:t>
            </a:r>
          </a:p>
          <a:p>
            <a:pPr lvl="1"/>
            <a:r>
              <a:rPr lang="en-US" b="1" dirty="0"/>
              <a:t>Decreased food, alcohol, and other drug consumption</a:t>
            </a:r>
          </a:p>
        </p:txBody>
      </p:sp>
    </p:spTree>
    <p:extLst>
      <p:ext uri="{BB962C8B-B14F-4D97-AF65-F5344CB8AC3E}">
        <p14:creationId xmlns:p14="http://schemas.microsoft.com/office/powerpoint/2010/main" val="352639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F77C0C7-F002-B03E-2D98-272B10623664}"/>
              </a:ext>
            </a:extLst>
          </p:cNvPr>
          <p:cNvSpPr>
            <a:spLocks noGrp="1"/>
          </p:cNvSpPr>
          <p:nvPr>
            <p:ph type="title"/>
          </p:nvPr>
        </p:nvSpPr>
        <p:spPr>
          <a:xfrm>
            <a:off x="228600" y="152400"/>
            <a:ext cx="10972800" cy="1143000"/>
          </a:xfrm>
        </p:spPr>
        <p:txBody>
          <a:bodyPr>
            <a:normAutofit fontScale="90000"/>
          </a:bodyPr>
          <a:lstStyle/>
          <a:p>
            <a:r>
              <a:rPr lang="en-US" dirty="0"/>
              <a:t>Adverse Events (AEs) We Have </a:t>
            </a:r>
            <a:r>
              <a:rPr lang="en-US" u="sng" dirty="0"/>
              <a:t>Not</a:t>
            </a:r>
            <a:r>
              <a:rPr lang="en-US" dirty="0"/>
              <a:t> Seen</a:t>
            </a:r>
          </a:p>
        </p:txBody>
      </p:sp>
      <p:sp>
        <p:nvSpPr>
          <p:cNvPr id="7" name="Content Placeholder 6">
            <a:extLst>
              <a:ext uri="{FF2B5EF4-FFF2-40B4-BE49-F238E27FC236}">
                <a16:creationId xmlns:a16="http://schemas.microsoft.com/office/drawing/2014/main" id="{9817705B-5F79-9AD6-BF26-65F572A74B5E}"/>
              </a:ext>
            </a:extLst>
          </p:cNvPr>
          <p:cNvSpPr>
            <a:spLocks noGrp="1"/>
          </p:cNvSpPr>
          <p:nvPr>
            <p:ph sz="quarter" idx="10"/>
          </p:nvPr>
        </p:nvSpPr>
        <p:spPr>
          <a:xfrm>
            <a:off x="609600" y="1524000"/>
            <a:ext cx="10972800" cy="4724400"/>
          </a:xfrm>
        </p:spPr>
        <p:txBody>
          <a:bodyPr anchor="ctr">
            <a:normAutofit lnSpcReduction="10000"/>
          </a:bodyPr>
          <a:lstStyle/>
          <a:p>
            <a:r>
              <a:rPr lang="en-US" b="1" dirty="0"/>
              <a:t>Serious GI complications</a:t>
            </a:r>
          </a:p>
          <a:p>
            <a:pPr lvl="1"/>
            <a:r>
              <a:rPr lang="en-US" b="1" dirty="0"/>
              <a:t>Acute pancreatitis (although we have seen asymptomatic bumps in liver tests and lipase)</a:t>
            </a:r>
          </a:p>
          <a:p>
            <a:pPr lvl="1"/>
            <a:r>
              <a:rPr lang="en-US" b="1" dirty="0"/>
              <a:t>Gastroparesis, bowel obstruction, other surgical emergencies</a:t>
            </a:r>
          </a:p>
          <a:p>
            <a:pPr lvl="1"/>
            <a:endParaRPr lang="en-US" b="1" dirty="0"/>
          </a:p>
          <a:p>
            <a:r>
              <a:rPr lang="en-US" b="1" dirty="0"/>
              <a:t>Other addiction-specific effects or AEs of possible concern</a:t>
            </a:r>
          </a:p>
          <a:p>
            <a:pPr lvl="1"/>
            <a:r>
              <a:rPr lang="en-US" b="1" dirty="0"/>
              <a:t>Const: weight loss to the point of malnutrition</a:t>
            </a:r>
          </a:p>
          <a:p>
            <a:pPr lvl="1"/>
            <a:r>
              <a:rPr lang="en-US" b="1" dirty="0"/>
              <a:t>General: worsening of stable chronic conditions (cardiac, renal, liver)</a:t>
            </a:r>
          </a:p>
          <a:p>
            <a:pPr lvl="1"/>
            <a:r>
              <a:rPr lang="en-US" b="1" dirty="0"/>
              <a:t>Psych: worsening depression, anxiety, SI/SA, but ? OCD</a:t>
            </a:r>
          </a:p>
          <a:p>
            <a:pPr lvl="1"/>
            <a:r>
              <a:rPr lang="en-US" b="1" dirty="0"/>
              <a:t>Rebound increase in drinking during the post-dosing F/U phase</a:t>
            </a:r>
          </a:p>
        </p:txBody>
      </p:sp>
    </p:spTree>
    <p:extLst>
      <p:ext uri="{BB962C8B-B14F-4D97-AF65-F5344CB8AC3E}">
        <p14:creationId xmlns:p14="http://schemas.microsoft.com/office/powerpoint/2010/main" val="275342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E917B-8AEA-7839-A50E-D3F24365E3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AF97FC-34B8-9EFE-5699-826F31002592}"/>
              </a:ext>
            </a:extLst>
          </p:cNvPr>
          <p:cNvSpPr>
            <a:spLocks noGrp="1"/>
          </p:cNvSpPr>
          <p:nvPr>
            <p:ph type="title"/>
          </p:nvPr>
        </p:nvSpPr>
        <p:spPr>
          <a:xfrm>
            <a:off x="228600" y="228600"/>
            <a:ext cx="10972800" cy="914400"/>
          </a:xfrm>
        </p:spPr>
        <p:txBody>
          <a:bodyPr>
            <a:normAutofit/>
          </a:bodyPr>
          <a:lstStyle/>
          <a:p>
            <a:pPr algn="l"/>
            <a:r>
              <a:rPr lang="en-US" sz="4400" dirty="0"/>
              <a:t>Some New Semaglutide AUD Trials</a:t>
            </a:r>
          </a:p>
        </p:txBody>
      </p:sp>
      <p:graphicFrame>
        <p:nvGraphicFramePr>
          <p:cNvPr id="6" name="Content Placeholder 5">
            <a:extLst>
              <a:ext uri="{FF2B5EF4-FFF2-40B4-BE49-F238E27FC236}">
                <a16:creationId xmlns:a16="http://schemas.microsoft.com/office/drawing/2014/main" id="{F99B8C7F-E9F6-B995-4A40-4939A29B895C}"/>
              </a:ext>
            </a:extLst>
          </p:cNvPr>
          <p:cNvGraphicFramePr>
            <a:graphicFrameLocks noGrp="1"/>
          </p:cNvGraphicFramePr>
          <p:nvPr>
            <p:ph sz="quarter" idx="10"/>
            <p:extLst>
              <p:ext uri="{D42A27DB-BD31-4B8C-83A1-F6EECF244321}">
                <p14:modId xmlns:p14="http://schemas.microsoft.com/office/powerpoint/2010/main" val="920790682"/>
              </p:ext>
            </p:extLst>
          </p:nvPr>
        </p:nvGraphicFramePr>
        <p:xfrm>
          <a:off x="107814" y="1319884"/>
          <a:ext cx="11963401" cy="5120640"/>
        </p:xfrm>
        <a:graphic>
          <a:graphicData uri="http://schemas.openxmlformats.org/drawingml/2006/table">
            <a:tbl>
              <a:tblPr firstRow="1" bandRow="1">
                <a:tableStyleId>{5C22544A-7EE6-4342-B048-85BDC9FD1C3A}</a:tableStyleId>
              </a:tblPr>
              <a:tblGrid>
                <a:gridCol w="2002835">
                  <a:extLst>
                    <a:ext uri="{9D8B030D-6E8A-4147-A177-3AD203B41FA5}">
                      <a16:colId xmlns:a16="http://schemas.microsoft.com/office/drawing/2014/main" val="2822676886"/>
                    </a:ext>
                  </a:extLst>
                </a:gridCol>
                <a:gridCol w="1992113">
                  <a:extLst>
                    <a:ext uri="{9D8B030D-6E8A-4147-A177-3AD203B41FA5}">
                      <a16:colId xmlns:a16="http://schemas.microsoft.com/office/drawing/2014/main" val="3120032966"/>
                    </a:ext>
                  </a:extLst>
                </a:gridCol>
                <a:gridCol w="1992113">
                  <a:extLst>
                    <a:ext uri="{9D8B030D-6E8A-4147-A177-3AD203B41FA5}">
                      <a16:colId xmlns:a16="http://schemas.microsoft.com/office/drawing/2014/main" val="675762967"/>
                    </a:ext>
                  </a:extLst>
                </a:gridCol>
                <a:gridCol w="1992113">
                  <a:extLst>
                    <a:ext uri="{9D8B030D-6E8A-4147-A177-3AD203B41FA5}">
                      <a16:colId xmlns:a16="http://schemas.microsoft.com/office/drawing/2014/main" val="4244005377"/>
                    </a:ext>
                  </a:extLst>
                </a:gridCol>
                <a:gridCol w="2016562">
                  <a:extLst>
                    <a:ext uri="{9D8B030D-6E8A-4147-A177-3AD203B41FA5}">
                      <a16:colId xmlns:a16="http://schemas.microsoft.com/office/drawing/2014/main" val="1972808043"/>
                    </a:ext>
                  </a:extLst>
                </a:gridCol>
                <a:gridCol w="1967665">
                  <a:extLst>
                    <a:ext uri="{9D8B030D-6E8A-4147-A177-3AD203B41FA5}">
                      <a16:colId xmlns:a16="http://schemas.microsoft.com/office/drawing/2014/main" val="2980632358"/>
                    </a:ext>
                  </a:extLst>
                </a:gridCol>
              </a:tblGrid>
              <a:tr h="370840">
                <a:tc>
                  <a:txBody>
                    <a:bodyPr/>
                    <a:lstStyle/>
                    <a:p>
                      <a:r>
                        <a:rPr lang="en-US" sz="2400" dirty="0"/>
                        <a:t>Study</a:t>
                      </a:r>
                    </a:p>
                    <a:p>
                      <a:r>
                        <a:rPr lang="en-US" sz="2400" dirty="0"/>
                        <a:t>Location</a:t>
                      </a:r>
                    </a:p>
                  </a:txBody>
                  <a:tcPr/>
                </a:tc>
                <a:tc>
                  <a:txBody>
                    <a:bodyPr/>
                    <a:lstStyle/>
                    <a:p>
                      <a:pPr algn="ctr"/>
                      <a:r>
                        <a:rPr lang="en-US" sz="2400" dirty="0"/>
                        <a:t>Hopkins</a:t>
                      </a:r>
                    </a:p>
                    <a:p>
                      <a:pPr algn="ctr"/>
                      <a:r>
                        <a:rPr lang="en-US" sz="2400" dirty="0"/>
                        <a:t>(Baltimore)</a:t>
                      </a:r>
                    </a:p>
                  </a:txBody>
                  <a:tcPr/>
                </a:tc>
                <a:tc>
                  <a:txBody>
                    <a:bodyPr/>
                    <a:lstStyle/>
                    <a:p>
                      <a:pPr algn="ctr"/>
                      <a:r>
                        <a:rPr lang="en-US" sz="2400" dirty="0"/>
                        <a:t>CRAVE </a:t>
                      </a:r>
                    </a:p>
                    <a:p>
                      <a:pPr algn="ctr"/>
                      <a:r>
                        <a:rPr lang="en-US" sz="2400" dirty="0"/>
                        <a:t>(VA MCT)</a:t>
                      </a:r>
                    </a:p>
                  </a:txBody>
                  <a:tcPr/>
                </a:tc>
                <a:tc>
                  <a:txBody>
                    <a:bodyPr/>
                    <a:lstStyle/>
                    <a:p>
                      <a:pPr algn="ctr"/>
                      <a:r>
                        <a:rPr lang="en-US" sz="2400" dirty="0"/>
                        <a:t>HARP (HIV)</a:t>
                      </a:r>
                    </a:p>
                    <a:p>
                      <a:pPr algn="ctr"/>
                      <a:r>
                        <a:rPr lang="en-US" sz="2400" dirty="0"/>
                        <a:t>(Atlanta VA)</a:t>
                      </a:r>
                    </a:p>
                  </a:txBody>
                  <a:tcPr/>
                </a:tc>
                <a:tc>
                  <a:txBody>
                    <a:bodyPr/>
                    <a:lstStyle/>
                    <a:p>
                      <a:pPr algn="ctr"/>
                      <a:r>
                        <a:rPr lang="en-US" sz="2400" dirty="0"/>
                        <a:t>SEMA</a:t>
                      </a:r>
                    </a:p>
                    <a:p>
                      <a:pPr algn="ctr"/>
                      <a:r>
                        <a:rPr lang="en-US" sz="2400" dirty="0"/>
                        <a:t>(Yale – CT)</a:t>
                      </a:r>
                    </a:p>
                  </a:txBody>
                  <a:tcPr/>
                </a:tc>
                <a:tc>
                  <a:txBody>
                    <a:bodyPr/>
                    <a:lstStyle/>
                    <a:p>
                      <a:pPr algn="ctr"/>
                      <a:r>
                        <a:rPr lang="en-US" sz="2400" dirty="0"/>
                        <a:t>AUD/FLD</a:t>
                      </a:r>
                    </a:p>
                    <a:p>
                      <a:pPr algn="ctr"/>
                      <a:r>
                        <a:rPr lang="en-US" sz="2400" dirty="0"/>
                        <a:t>(Switzerland)</a:t>
                      </a:r>
                    </a:p>
                  </a:txBody>
                  <a:tcPr/>
                </a:tc>
                <a:extLst>
                  <a:ext uri="{0D108BD9-81ED-4DB2-BD59-A6C34878D82A}">
                    <a16:rowId xmlns:a16="http://schemas.microsoft.com/office/drawing/2014/main" val="4118335239"/>
                  </a:ext>
                </a:extLst>
              </a:tr>
              <a:tr h="370840">
                <a:tc>
                  <a:txBody>
                    <a:bodyPr/>
                    <a:lstStyle/>
                    <a:p>
                      <a:r>
                        <a:rPr lang="en-US" sz="2400" b="1" dirty="0"/>
                        <a:t>Enrollment</a:t>
                      </a:r>
                    </a:p>
                  </a:txBody>
                  <a:tcPr/>
                </a:tc>
                <a:tc>
                  <a:txBody>
                    <a:bodyPr/>
                    <a:lstStyle/>
                    <a:p>
                      <a:r>
                        <a:rPr lang="en-US" sz="2400" dirty="0"/>
                        <a:t>45 (RCT)</a:t>
                      </a:r>
                    </a:p>
                  </a:txBody>
                  <a:tcPr/>
                </a:tc>
                <a:tc>
                  <a:txBody>
                    <a:bodyPr/>
                    <a:lstStyle/>
                    <a:p>
                      <a:r>
                        <a:rPr lang="en-US" sz="2400" dirty="0"/>
                        <a:t>622 (RCT)</a:t>
                      </a:r>
                    </a:p>
                  </a:txBody>
                  <a:tcPr/>
                </a:tc>
                <a:tc>
                  <a:txBody>
                    <a:bodyPr/>
                    <a:lstStyle/>
                    <a:p>
                      <a:r>
                        <a:rPr lang="en-US" sz="2400" dirty="0"/>
                        <a:t>30 (open)</a:t>
                      </a:r>
                    </a:p>
                  </a:txBody>
                  <a:tcPr/>
                </a:tc>
                <a:tc>
                  <a:txBody>
                    <a:bodyPr/>
                    <a:lstStyle/>
                    <a:p>
                      <a:r>
                        <a:rPr lang="en-US" sz="2000" dirty="0"/>
                        <a:t>10 (single-blind)</a:t>
                      </a:r>
                    </a:p>
                  </a:txBody>
                  <a:tcPr/>
                </a:tc>
                <a:tc>
                  <a:txBody>
                    <a:bodyPr/>
                    <a:lstStyle/>
                    <a:p>
                      <a:r>
                        <a:rPr lang="en-US" sz="2400" dirty="0"/>
                        <a:t>64 (RCT)</a:t>
                      </a:r>
                    </a:p>
                  </a:txBody>
                  <a:tcPr/>
                </a:tc>
                <a:extLst>
                  <a:ext uri="{0D108BD9-81ED-4DB2-BD59-A6C34878D82A}">
                    <a16:rowId xmlns:a16="http://schemas.microsoft.com/office/drawing/2014/main" val="2531206645"/>
                  </a:ext>
                </a:extLst>
              </a:tr>
              <a:tr h="370840">
                <a:tc>
                  <a:txBody>
                    <a:bodyPr/>
                    <a:lstStyle/>
                    <a:p>
                      <a:r>
                        <a:rPr lang="en-US" sz="2400" b="1" dirty="0"/>
                        <a:t>Intervention</a:t>
                      </a:r>
                    </a:p>
                  </a:txBody>
                  <a:tcPr anchor="ctr"/>
                </a:tc>
                <a:tc>
                  <a:txBody>
                    <a:bodyPr/>
                    <a:lstStyle/>
                    <a:p>
                      <a:r>
                        <a:rPr lang="en-US" sz="2300" dirty="0"/>
                        <a:t>Semaglutide, naltrexone</a:t>
                      </a:r>
                    </a:p>
                  </a:txBody>
                  <a:tcPr/>
                </a:tc>
                <a:tc>
                  <a:txBody>
                    <a:bodyPr/>
                    <a:lstStyle/>
                    <a:p>
                      <a:r>
                        <a:rPr lang="en-US" sz="2400" dirty="0"/>
                        <a:t>Semaglutide</a:t>
                      </a:r>
                    </a:p>
                    <a:p>
                      <a:r>
                        <a:rPr lang="en-US" sz="2400" dirty="0"/>
                        <a:t>(phase 3)</a:t>
                      </a:r>
                    </a:p>
                  </a:txBody>
                  <a:tcPr/>
                </a:tc>
                <a:tc>
                  <a:txBody>
                    <a:bodyPr/>
                    <a:lstStyle/>
                    <a:p>
                      <a:r>
                        <a:rPr lang="en-US" sz="2400" dirty="0"/>
                        <a:t>Semaglutide in HIV</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Semaglutide s/p bariatric</a:t>
                      </a:r>
                    </a:p>
                  </a:txBody>
                  <a:tcPr/>
                </a:tc>
                <a:tc>
                  <a:txBody>
                    <a:bodyPr/>
                    <a:lstStyle/>
                    <a:p>
                      <a:r>
                        <a:rPr lang="en-US" sz="2400" dirty="0"/>
                        <a:t>Semaglutide for </a:t>
                      </a:r>
                      <a:r>
                        <a:rPr lang="en-US" sz="2400" dirty="0" err="1"/>
                        <a:t>metALD</a:t>
                      </a:r>
                      <a:r>
                        <a:rPr lang="en-US" sz="2400" dirty="0"/>
                        <a:t> </a:t>
                      </a:r>
                    </a:p>
                  </a:txBody>
                  <a:tcPr/>
                </a:tc>
                <a:extLst>
                  <a:ext uri="{0D108BD9-81ED-4DB2-BD59-A6C34878D82A}">
                    <a16:rowId xmlns:a16="http://schemas.microsoft.com/office/drawing/2014/main" val="899109525"/>
                  </a:ext>
                </a:extLst>
              </a:tr>
              <a:tr h="370840">
                <a:tc>
                  <a:txBody>
                    <a:bodyPr/>
                    <a:lstStyle/>
                    <a:p>
                      <a:r>
                        <a:rPr lang="en-US" sz="2400" b="1" dirty="0"/>
                        <a:t>Drug Form</a:t>
                      </a:r>
                    </a:p>
                  </a:txBody>
                  <a:tcPr/>
                </a:tc>
                <a:tc>
                  <a:txBody>
                    <a:bodyPr/>
                    <a:lstStyle/>
                    <a:p>
                      <a:r>
                        <a:rPr lang="en-US" sz="2400" dirty="0"/>
                        <a:t>Oral (both)</a:t>
                      </a:r>
                    </a:p>
                  </a:txBody>
                  <a:tcPr/>
                </a:tc>
                <a:tc>
                  <a:txBody>
                    <a:bodyPr/>
                    <a:lstStyle/>
                    <a:p>
                      <a:r>
                        <a:rPr lang="en-US" sz="2400" dirty="0"/>
                        <a:t>Injectable</a:t>
                      </a:r>
                    </a:p>
                  </a:txBody>
                  <a:tcPr/>
                </a:tc>
                <a:tc>
                  <a:txBody>
                    <a:bodyPr/>
                    <a:lstStyle/>
                    <a:p>
                      <a:r>
                        <a:rPr lang="en-US" sz="2400" dirty="0"/>
                        <a:t>N.R.</a:t>
                      </a:r>
                    </a:p>
                  </a:txBody>
                  <a:tcPr/>
                </a:tc>
                <a:tc>
                  <a:txBody>
                    <a:bodyPr/>
                    <a:lstStyle/>
                    <a:p>
                      <a:r>
                        <a:rPr lang="en-US" sz="2400" dirty="0"/>
                        <a:t>Injectable</a:t>
                      </a:r>
                    </a:p>
                  </a:txBody>
                  <a:tcPr/>
                </a:tc>
                <a:tc>
                  <a:txBody>
                    <a:bodyPr/>
                    <a:lstStyle/>
                    <a:p>
                      <a:r>
                        <a:rPr lang="en-US" sz="2400" dirty="0"/>
                        <a:t>Injectable</a:t>
                      </a:r>
                    </a:p>
                  </a:txBody>
                  <a:tcPr/>
                </a:tc>
                <a:extLst>
                  <a:ext uri="{0D108BD9-81ED-4DB2-BD59-A6C34878D82A}">
                    <a16:rowId xmlns:a16="http://schemas.microsoft.com/office/drawing/2014/main" val="840401773"/>
                  </a:ext>
                </a:extLst>
              </a:tr>
              <a:tr h="370840">
                <a:tc>
                  <a:txBody>
                    <a:bodyPr/>
                    <a:lstStyle/>
                    <a:p>
                      <a:r>
                        <a:rPr lang="en-US" sz="2400" b="1" dirty="0"/>
                        <a:t>Max Dose</a:t>
                      </a:r>
                    </a:p>
                  </a:txBody>
                  <a:tcPr/>
                </a:tc>
                <a:tc>
                  <a:txBody>
                    <a:bodyPr/>
                    <a:lstStyle/>
                    <a:p>
                      <a:r>
                        <a:rPr lang="en-US" sz="2400" dirty="0"/>
                        <a:t>7 mg</a:t>
                      </a:r>
                    </a:p>
                  </a:txBody>
                  <a:tcPr/>
                </a:tc>
                <a:tc>
                  <a:txBody>
                    <a:bodyPr/>
                    <a:lstStyle/>
                    <a:p>
                      <a:r>
                        <a:rPr lang="en-US" sz="2400" dirty="0"/>
                        <a:t>2.4 mg</a:t>
                      </a:r>
                    </a:p>
                  </a:txBody>
                  <a:tcPr/>
                </a:tc>
                <a:tc>
                  <a:txBody>
                    <a:bodyPr/>
                    <a:lstStyle/>
                    <a:p>
                      <a:r>
                        <a:rPr lang="en-US" sz="2400" dirty="0"/>
                        <a:t>N.R.</a:t>
                      </a:r>
                    </a:p>
                  </a:txBody>
                  <a:tcPr/>
                </a:tc>
                <a:tc>
                  <a:txBody>
                    <a:bodyPr/>
                    <a:lstStyle/>
                    <a:p>
                      <a:r>
                        <a:rPr lang="en-US" sz="2400" dirty="0"/>
                        <a:t>1 mg</a:t>
                      </a:r>
                    </a:p>
                  </a:txBody>
                  <a:tcPr/>
                </a:tc>
                <a:tc>
                  <a:txBody>
                    <a:bodyPr/>
                    <a:lstStyle/>
                    <a:p>
                      <a:r>
                        <a:rPr lang="en-US" sz="2400" dirty="0"/>
                        <a:t>2.4 mg</a:t>
                      </a:r>
                    </a:p>
                  </a:txBody>
                  <a:tcPr/>
                </a:tc>
                <a:extLst>
                  <a:ext uri="{0D108BD9-81ED-4DB2-BD59-A6C34878D82A}">
                    <a16:rowId xmlns:a16="http://schemas.microsoft.com/office/drawing/2014/main" val="2554869935"/>
                  </a:ext>
                </a:extLst>
              </a:tr>
              <a:tr h="370840">
                <a:tc>
                  <a:txBody>
                    <a:bodyPr/>
                    <a:lstStyle/>
                    <a:p>
                      <a:r>
                        <a:rPr lang="en-US" sz="2400" b="1" dirty="0"/>
                        <a:t>Dosing</a:t>
                      </a:r>
                    </a:p>
                  </a:txBody>
                  <a:tcPr/>
                </a:tc>
                <a:tc>
                  <a:txBody>
                    <a:bodyPr/>
                    <a:lstStyle/>
                    <a:p>
                      <a:r>
                        <a:rPr lang="en-US" sz="2400" dirty="0"/>
                        <a:t>2 weeks</a:t>
                      </a:r>
                    </a:p>
                  </a:txBody>
                  <a:tcPr/>
                </a:tc>
                <a:tc>
                  <a:txBody>
                    <a:bodyPr/>
                    <a:lstStyle/>
                    <a:p>
                      <a:r>
                        <a:rPr lang="en-US" sz="2400" dirty="0"/>
                        <a:t>28 weeks</a:t>
                      </a:r>
                    </a:p>
                  </a:txBody>
                  <a:tcPr/>
                </a:tc>
                <a:tc>
                  <a:txBody>
                    <a:bodyPr/>
                    <a:lstStyle/>
                    <a:p>
                      <a:r>
                        <a:rPr lang="en-US" sz="2400" dirty="0"/>
                        <a:t>12 weeks</a:t>
                      </a:r>
                    </a:p>
                  </a:txBody>
                  <a:tcPr/>
                </a:tc>
                <a:tc>
                  <a:txBody>
                    <a:bodyPr/>
                    <a:lstStyle/>
                    <a:p>
                      <a:r>
                        <a:rPr lang="en-US" sz="2400" dirty="0"/>
                        <a:t>12 weeks</a:t>
                      </a:r>
                    </a:p>
                  </a:txBody>
                  <a:tcPr/>
                </a:tc>
                <a:tc>
                  <a:txBody>
                    <a:bodyPr/>
                    <a:lstStyle/>
                    <a:p>
                      <a:r>
                        <a:rPr lang="en-US" sz="2400" dirty="0"/>
                        <a:t>16+ weeks</a:t>
                      </a:r>
                    </a:p>
                  </a:txBody>
                  <a:tcPr/>
                </a:tc>
                <a:extLst>
                  <a:ext uri="{0D108BD9-81ED-4DB2-BD59-A6C34878D82A}">
                    <a16:rowId xmlns:a16="http://schemas.microsoft.com/office/drawing/2014/main" val="2310138427"/>
                  </a:ext>
                </a:extLst>
              </a:tr>
              <a:tr h="370840">
                <a:tc>
                  <a:txBody>
                    <a:bodyPr/>
                    <a:lstStyle/>
                    <a:p>
                      <a:r>
                        <a:rPr lang="en-US" sz="2400" b="1" dirty="0"/>
                        <a:t>Primary Outcome</a:t>
                      </a:r>
                    </a:p>
                  </a:txBody>
                  <a:tcPr anchor="ctr"/>
                </a:tc>
                <a:tc>
                  <a:txBody>
                    <a:bodyPr/>
                    <a:lstStyle/>
                    <a:p>
                      <a:r>
                        <a:rPr lang="en-US" sz="2400" dirty="0"/>
                        <a:t>Safety</a:t>
                      </a:r>
                    </a:p>
                  </a:txBody>
                  <a:tcPr anchor="ctr"/>
                </a:tc>
                <a:tc>
                  <a:txBody>
                    <a:bodyPr/>
                    <a:lstStyle/>
                    <a:p>
                      <a:r>
                        <a:rPr lang="en-US" sz="2200" dirty="0"/>
                        <a:t>TLFB (risky drinking days)</a:t>
                      </a:r>
                    </a:p>
                  </a:txBody>
                  <a:tcPr anchor="ctr"/>
                </a:tc>
                <a:tc>
                  <a:txBody>
                    <a:bodyPr/>
                    <a:lstStyle/>
                    <a:p>
                      <a:r>
                        <a:rPr lang="en-US" sz="2200" dirty="0"/>
                        <a:t>Safety, feasibility</a:t>
                      </a:r>
                    </a:p>
                  </a:txBody>
                  <a:tcPr anchor="ctr"/>
                </a:tc>
                <a:tc>
                  <a:txBody>
                    <a:bodyPr/>
                    <a:lstStyle/>
                    <a:p>
                      <a:r>
                        <a:rPr lang="en-US" sz="2200"/>
                        <a:t>TLFB (heavy </a:t>
                      </a:r>
                      <a:r>
                        <a:rPr lang="en-US" sz="2200" dirty="0"/>
                        <a:t>drinking days)</a:t>
                      </a:r>
                    </a:p>
                  </a:txBody>
                  <a:tcPr anchor="ctr"/>
                </a:tc>
                <a:tc>
                  <a:txBody>
                    <a:bodyPr/>
                    <a:lstStyle/>
                    <a:p>
                      <a:r>
                        <a:rPr lang="en-US" sz="2200" dirty="0"/>
                        <a:t>Abstinence (</a:t>
                      </a:r>
                      <a:r>
                        <a:rPr lang="en-US" sz="2200" dirty="0" err="1"/>
                        <a:t>PEth</a:t>
                      </a:r>
                      <a:r>
                        <a:rPr lang="en-US" sz="2200" dirty="0"/>
                        <a:t>)</a:t>
                      </a:r>
                    </a:p>
                  </a:txBody>
                  <a:tcPr anchor="ctr"/>
                </a:tc>
                <a:extLst>
                  <a:ext uri="{0D108BD9-81ED-4DB2-BD59-A6C34878D82A}">
                    <a16:rowId xmlns:a16="http://schemas.microsoft.com/office/drawing/2014/main" val="2623042947"/>
                  </a:ext>
                </a:extLst>
              </a:tr>
              <a:tr h="370840">
                <a:tc>
                  <a:txBody>
                    <a:bodyPr/>
                    <a:lstStyle/>
                    <a:p>
                      <a:r>
                        <a:rPr lang="en-US" sz="2400" b="1" dirty="0"/>
                        <a:t>Current Status</a:t>
                      </a:r>
                    </a:p>
                  </a:txBody>
                  <a:tcPr/>
                </a:tc>
                <a:tc>
                  <a:txBody>
                    <a:bodyPr/>
                    <a:lstStyle/>
                    <a:p>
                      <a:r>
                        <a:rPr lang="en-US" sz="2400" dirty="0"/>
                        <a:t>Not yet recruiting</a:t>
                      </a:r>
                    </a:p>
                  </a:txBody>
                  <a:tcPr/>
                </a:tc>
                <a:tc>
                  <a:txBody>
                    <a:bodyPr/>
                    <a:lstStyle/>
                    <a:p>
                      <a:r>
                        <a:rPr lang="en-US" sz="2200" dirty="0"/>
                        <a:t>Recruiting</a:t>
                      </a:r>
                    </a:p>
                  </a:txBody>
                  <a:tcPr/>
                </a:tc>
                <a:tc>
                  <a:txBody>
                    <a:bodyPr/>
                    <a:lstStyle/>
                    <a:p>
                      <a:r>
                        <a:rPr lang="en-US" sz="2200" dirty="0"/>
                        <a:t>Recruiting</a:t>
                      </a:r>
                    </a:p>
                  </a:txBody>
                  <a:tcPr/>
                </a:tc>
                <a:tc>
                  <a:txBody>
                    <a:bodyPr/>
                    <a:lstStyle/>
                    <a:p>
                      <a:r>
                        <a:rPr lang="en-US" sz="2200" dirty="0"/>
                        <a:t>Recruiting</a:t>
                      </a:r>
                    </a:p>
                  </a:txBody>
                  <a:tcPr/>
                </a:tc>
                <a:tc>
                  <a:txBody>
                    <a:bodyPr/>
                    <a:lstStyle/>
                    <a:p>
                      <a:r>
                        <a:rPr lang="en-US" sz="2200" dirty="0"/>
                        <a:t>Not yet recruiting</a:t>
                      </a:r>
                    </a:p>
                  </a:txBody>
                  <a:tcPr/>
                </a:tc>
                <a:extLst>
                  <a:ext uri="{0D108BD9-81ED-4DB2-BD59-A6C34878D82A}">
                    <a16:rowId xmlns:a16="http://schemas.microsoft.com/office/drawing/2014/main" val="4043234762"/>
                  </a:ext>
                </a:extLst>
              </a:tr>
            </a:tbl>
          </a:graphicData>
        </a:graphic>
      </p:graphicFrame>
      <p:sp>
        <p:nvSpPr>
          <p:cNvPr id="4" name="Text Placeholder 3">
            <a:extLst>
              <a:ext uri="{FF2B5EF4-FFF2-40B4-BE49-F238E27FC236}">
                <a16:creationId xmlns:a16="http://schemas.microsoft.com/office/drawing/2014/main" id="{810A81E3-E0F6-75E8-432E-6A0A6EE4DB5A}"/>
              </a:ext>
            </a:extLst>
          </p:cNvPr>
          <p:cNvSpPr>
            <a:spLocks noGrp="1"/>
          </p:cNvSpPr>
          <p:nvPr>
            <p:ph type="body" sz="quarter" idx="11"/>
          </p:nvPr>
        </p:nvSpPr>
        <p:spPr>
          <a:xfrm>
            <a:off x="107814" y="6504765"/>
            <a:ext cx="7239000" cy="284671"/>
          </a:xfrm>
        </p:spPr>
        <p:txBody>
          <a:bodyPr/>
          <a:lstStyle/>
          <a:p>
            <a:r>
              <a:rPr lang="en-US" sz="1200" dirty="0"/>
              <a:t>Adapted from: Clinicaltrials.gov</a:t>
            </a:r>
          </a:p>
        </p:txBody>
      </p:sp>
      <p:sp>
        <p:nvSpPr>
          <p:cNvPr id="5" name="Rectangle 4">
            <a:extLst>
              <a:ext uri="{FF2B5EF4-FFF2-40B4-BE49-F238E27FC236}">
                <a16:creationId xmlns:a16="http://schemas.microsoft.com/office/drawing/2014/main" id="{65CD3822-9562-D35C-D70F-6EB34C5FF96A}"/>
              </a:ext>
            </a:extLst>
          </p:cNvPr>
          <p:cNvSpPr/>
          <p:nvPr/>
        </p:nvSpPr>
        <p:spPr>
          <a:xfrm>
            <a:off x="2098743" y="1319882"/>
            <a:ext cx="2016057" cy="5120641"/>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FDD4515-402C-B831-3E83-4AA9DEC69ED7}"/>
              </a:ext>
            </a:extLst>
          </p:cNvPr>
          <p:cNvSpPr/>
          <p:nvPr/>
        </p:nvSpPr>
        <p:spPr>
          <a:xfrm>
            <a:off x="4114800" y="1319881"/>
            <a:ext cx="1938700" cy="5105401"/>
          </a:xfrm>
          <a:prstGeom prst="rect">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8F09F79-8A26-EBF9-EAFD-3E4DB22F9D43}"/>
              </a:ext>
            </a:extLst>
          </p:cNvPr>
          <p:cNvSpPr/>
          <p:nvPr/>
        </p:nvSpPr>
        <p:spPr>
          <a:xfrm>
            <a:off x="6068786" y="1319880"/>
            <a:ext cx="6015400" cy="5120640"/>
          </a:xfrm>
          <a:prstGeom prst="rect">
            <a:avLst/>
          </a:prstGeom>
          <a:noFill/>
          <a:ln w="5715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6035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7"/>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27513-5976-4526-05F2-9191F9DA6D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9B71EF-B954-94E1-0C75-C5D09990920D}"/>
              </a:ext>
            </a:extLst>
          </p:cNvPr>
          <p:cNvSpPr>
            <a:spLocks noGrp="1"/>
          </p:cNvSpPr>
          <p:nvPr>
            <p:ph type="title"/>
          </p:nvPr>
        </p:nvSpPr>
        <p:spPr>
          <a:xfrm>
            <a:off x="609600" y="152400"/>
            <a:ext cx="10972800" cy="914400"/>
          </a:xfrm>
        </p:spPr>
        <p:txBody>
          <a:bodyPr/>
          <a:lstStyle/>
          <a:p>
            <a:pPr algn="l"/>
            <a:r>
              <a:rPr lang="en-US" dirty="0"/>
              <a:t>What About Tirzepatide?</a:t>
            </a:r>
          </a:p>
        </p:txBody>
      </p:sp>
      <p:sp>
        <p:nvSpPr>
          <p:cNvPr id="11" name="Content Placeholder 10">
            <a:extLst>
              <a:ext uri="{FF2B5EF4-FFF2-40B4-BE49-F238E27FC236}">
                <a16:creationId xmlns:a16="http://schemas.microsoft.com/office/drawing/2014/main" id="{65D9541A-9429-1FCF-D423-B6669C0E15FF}"/>
              </a:ext>
            </a:extLst>
          </p:cNvPr>
          <p:cNvSpPr>
            <a:spLocks noGrp="1"/>
          </p:cNvSpPr>
          <p:nvPr>
            <p:ph sz="quarter" idx="10"/>
          </p:nvPr>
        </p:nvSpPr>
        <p:spPr/>
        <p:txBody>
          <a:bodyPr/>
          <a:lstStyle/>
          <a:p>
            <a:endParaRPr lang="en-US" dirty="0"/>
          </a:p>
        </p:txBody>
      </p:sp>
      <p:sp>
        <p:nvSpPr>
          <p:cNvPr id="13" name="Text Placeholder 12">
            <a:extLst>
              <a:ext uri="{FF2B5EF4-FFF2-40B4-BE49-F238E27FC236}">
                <a16:creationId xmlns:a16="http://schemas.microsoft.com/office/drawing/2014/main" id="{5D691395-46D4-9BB7-73C1-E0D8F581E717}"/>
              </a:ext>
            </a:extLst>
          </p:cNvPr>
          <p:cNvSpPr>
            <a:spLocks noGrp="1"/>
          </p:cNvSpPr>
          <p:nvPr>
            <p:ph type="body" sz="quarter" idx="11"/>
          </p:nvPr>
        </p:nvSpPr>
        <p:spPr>
          <a:xfrm>
            <a:off x="-16042" y="6410864"/>
            <a:ext cx="4740442" cy="589471"/>
          </a:xfrm>
        </p:spPr>
        <p:txBody>
          <a:bodyPr/>
          <a:lstStyle/>
          <a:p>
            <a:r>
              <a:rPr lang="en-US" sz="1200" dirty="0"/>
              <a:t>Clinicaltrials.gov</a:t>
            </a:r>
          </a:p>
        </p:txBody>
      </p:sp>
      <p:pic>
        <p:nvPicPr>
          <p:cNvPr id="15" name="Picture 14">
            <a:extLst>
              <a:ext uri="{FF2B5EF4-FFF2-40B4-BE49-F238E27FC236}">
                <a16:creationId xmlns:a16="http://schemas.microsoft.com/office/drawing/2014/main" id="{6C8D7952-7194-95DD-3567-85AD825096C2}"/>
              </a:ext>
            </a:extLst>
          </p:cNvPr>
          <p:cNvPicPr>
            <a:picLocks noChangeAspect="1"/>
          </p:cNvPicPr>
          <p:nvPr/>
        </p:nvPicPr>
        <p:blipFill>
          <a:blip r:embed="rId3"/>
          <a:srcRect l="16204" t="10000" r="16762" b="1405"/>
          <a:stretch>
            <a:fillRect/>
          </a:stretch>
        </p:blipFill>
        <p:spPr>
          <a:xfrm>
            <a:off x="2893305" y="1279113"/>
            <a:ext cx="6405389" cy="5277394"/>
          </a:xfrm>
          <a:prstGeom prst="rect">
            <a:avLst/>
          </a:prstGeom>
        </p:spPr>
      </p:pic>
    </p:spTree>
    <p:extLst>
      <p:ext uri="{BB962C8B-B14F-4D97-AF65-F5344CB8AC3E}">
        <p14:creationId xmlns:p14="http://schemas.microsoft.com/office/powerpoint/2010/main" val="32850566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8716050-62CB-552C-7E05-02DD57FD0029}"/>
              </a:ext>
            </a:extLst>
          </p:cNvPr>
          <p:cNvSpPr>
            <a:spLocks noGrp="1"/>
          </p:cNvSpPr>
          <p:nvPr>
            <p:ph type="body" sz="quarter" idx="11"/>
          </p:nvPr>
        </p:nvSpPr>
        <p:spPr>
          <a:xfrm>
            <a:off x="4191000" y="6448965"/>
            <a:ext cx="7924800" cy="332835"/>
          </a:xfrm>
        </p:spPr>
        <p:txBody>
          <a:bodyPr/>
          <a:lstStyle/>
          <a:p>
            <a:pPr algn="r"/>
            <a:r>
              <a:rPr lang="en-US" sz="1400" b="0" i="0" dirty="0">
                <a:effectLst/>
                <a:latin typeface="-apple-system"/>
              </a:rPr>
              <a:t>Leggio, L., </a:t>
            </a:r>
            <a:r>
              <a:rPr lang="en-US" sz="1400" b="0" i="1" dirty="0">
                <a:effectLst/>
                <a:latin typeface="-apple-system"/>
              </a:rPr>
              <a:t>et al.</a:t>
            </a:r>
            <a:r>
              <a:rPr lang="en-US" sz="1400" b="0" i="0" dirty="0">
                <a:effectLst/>
                <a:latin typeface="-apple-system"/>
              </a:rPr>
              <a:t> </a:t>
            </a:r>
            <a:r>
              <a:rPr lang="en-US" sz="1400" b="0" i="1" dirty="0">
                <a:effectLst/>
                <a:latin typeface="-apple-system"/>
              </a:rPr>
              <a:t>Nat Med</a:t>
            </a:r>
            <a:r>
              <a:rPr lang="en-US" sz="1400" b="0" i="0" dirty="0">
                <a:effectLst/>
                <a:latin typeface="-apple-system"/>
              </a:rPr>
              <a:t> </a:t>
            </a:r>
            <a:r>
              <a:rPr lang="en-US" sz="1400" b="1" i="0" dirty="0">
                <a:effectLst/>
                <a:latin typeface="-apple-system"/>
              </a:rPr>
              <a:t>29</a:t>
            </a:r>
            <a:r>
              <a:rPr lang="en-US" sz="1400" b="0" i="0" dirty="0">
                <a:effectLst/>
                <a:latin typeface="-apple-system"/>
              </a:rPr>
              <a:t>, 2993–2995 (2023). https://doi.org/10.1038/s41591-023-02634-8</a:t>
            </a:r>
            <a:endParaRPr lang="en-US" sz="1400" dirty="0"/>
          </a:p>
        </p:txBody>
      </p:sp>
      <p:pic>
        <p:nvPicPr>
          <p:cNvPr id="9" name="Picture 8">
            <a:extLst>
              <a:ext uri="{FF2B5EF4-FFF2-40B4-BE49-F238E27FC236}">
                <a16:creationId xmlns:a16="http://schemas.microsoft.com/office/drawing/2014/main" id="{8AC4BEB4-9E5D-D85B-9854-60923FDBB97A}"/>
              </a:ext>
            </a:extLst>
          </p:cNvPr>
          <p:cNvPicPr>
            <a:picLocks noChangeAspect="1"/>
          </p:cNvPicPr>
          <p:nvPr/>
        </p:nvPicPr>
        <p:blipFill rotWithShape="1">
          <a:blip r:embed="rId2"/>
          <a:srcRect t="1"/>
          <a:stretch/>
        </p:blipFill>
        <p:spPr>
          <a:xfrm>
            <a:off x="1657349" y="173182"/>
            <a:ext cx="9133841" cy="6227618"/>
          </a:xfrm>
          <a:prstGeom prst="rect">
            <a:avLst/>
          </a:prstGeom>
        </p:spPr>
      </p:pic>
      <p:sp>
        <p:nvSpPr>
          <p:cNvPr id="10" name="Rectangle 9">
            <a:extLst>
              <a:ext uri="{FF2B5EF4-FFF2-40B4-BE49-F238E27FC236}">
                <a16:creationId xmlns:a16="http://schemas.microsoft.com/office/drawing/2014/main" id="{5AAE1D1D-472F-4D73-406D-C9E4AE5FBFFD}"/>
              </a:ext>
            </a:extLst>
          </p:cNvPr>
          <p:cNvSpPr/>
          <p:nvPr/>
        </p:nvSpPr>
        <p:spPr>
          <a:xfrm>
            <a:off x="1905000" y="1447800"/>
            <a:ext cx="7086600" cy="1600200"/>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8E88702-69EE-E4DE-16C2-0138C1BFB980}"/>
              </a:ext>
            </a:extLst>
          </p:cNvPr>
          <p:cNvSpPr/>
          <p:nvPr/>
        </p:nvSpPr>
        <p:spPr>
          <a:xfrm>
            <a:off x="1828800" y="4572000"/>
            <a:ext cx="4038600" cy="838200"/>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8739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rrow: Right 16">
            <a:extLst>
              <a:ext uri="{FF2B5EF4-FFF2-40B4-BE49-F238E27FC236}">
                <a16:creationId xmlns:a16="http://schemas.microsoft.com/office/drawing/2014/main" id="{B045CA72-98FF-1D07-6D21-C8AA61C52182}"/>
              </a:ext>
            </a:extLst>
          </p:cNvPr>
          <p:cNvSpPr/>
          <p:nvPr/>
        </p:nvSpPr>
        <p:spPr>
          <a:xfrm>
            <a:off x="6567832" y="2578086"/>
            <a:ext cx="1490366" cy="115178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GLP-1 Release</a:t>
            </a:r>
          </a:p>
        </p:txBody>
      </p:sp>
      <p:sp>
        <p:nvSpPr>
          <p:cNvPr id="2" name="Title 1"/>
          <p:cNvSpPr>
            <a:spLocks noGrp="1"/>
          </p:cNvSpPr>
          <p:nvPr>
            <p:ph type="title"/>
          </p:nvPr>
        </p:nvSpPr>
        <p:spPr/>
        <p:txBody>
          <a:bodyPr>
            <a:normAutofit/>
          </a:bodyPr>
          <a:lstStyle/>
          <a:p>
            <a:pPr algn="l"/>
            <a:r>
              <a:rPr lang="en-US" b="1" dirty="0">
                <a:solidFill>
                  <a:srgbClr val="0A96DD"/>
                </a:solidFill>
                <a:latin typeface="+mj-lt"/>
              </a:rPr>
              <a:t>Glucagon-Like Peptide-1 (GLP-1)</a:t>
            </a:r>
          </a:p>
        </p:txBody>
      </p:sp>
      <p:sp>
        <p:nvSpPr>
          <p:cNvPr id="3" name="Content Placeholder 2"/>
          <p:cNvSpPr>
            <a:spLocks noGrp="1"/>
          </p:cNvSpPr>
          <p:nvPr>
            <p:ph sz="quarter" idx="2"/>
          </p:nvPr>
        </p:nvSpPr>
        <p:spPr>
          <a:xfrm>
            <a:off x="609601" y="1981200"/>
            <a:ext cx="4343400" cy="4038600"/>
          </a:xfrm>
        </p:spPr>
        <p:txBody>
          <a:bodyPr anchor="ctr">
            <a:noAutofit/>
          </a:bodyPr>
          <a:lstStyle/>
          <a:p>
            <a:r>
              <a:rPr lang="en-US" sz="2400" b="1" dirty="0"/>
              <a:t>Short-acting peptide with 30 amino acids</a:t>
            </a:r>
          </a:p>
          <a:p>
            <a:endParaRPr lang="en-US" sz="2400" b="1" dirty="0"/>
          </a:p>
          <a:p>
            <a:r>
              <a:rPr lang="en-US" sz="2400" b="1" dirty="0"/>
              <a:t>Produced in the intestinal mucosa and pancreas</a:t>
            </a:r>
          </a:p>
          <a:p>
            <a:endParaRPr lang="en-US" sz="2400" b="1" dirty="0"/>
          </a:p>
          <a:p>
            <a:r>
              <a:rPr lang="en-US" sz="2400" b="1" dirty="0"/>
              <a:t>Regulates blood glucose and food intake </a:t>
            </a:r>
          </a:p>
        </p:txBody>
      </p:sp>
      <p:graphicFrame>
        <p:nvGraphicFramePr>
          <p:cNvPr id="7" name="Content Placeholder 6">
            <a:extLst>
              <a:ext uri="{FF2B5EF4-FFF2-40B4-BE49-F238E27FC236}">
                <a16:creationId xmlns:a16="http://schemas.microsoft.com/office/drawing/2014/main" id="{4A2EDE2F-9380-983B-56FA-1056C04FE7E6}"/>
              </a:ext>
            </a:extLst>
          </p:cNvPr>
          <p:cNvGraphicFramePr>
            <a:graphicFrameLocks noGrp="1"/>
          </p:cNvGraphicFramePr>
          <p:nvPr>
            <p:ph sz="quarter" idx="4"/>
            <p:extLst>
              <p:ext uri="{D42A27DB-BD31-4B8C-83A1-F6EECF244321}">
                <p14:modId xmlns:p14="http://schemas.microsoft.com/office/powerpoint/2010/main" val="2291199517"/>
              </p:ext>
            </p:extLst>
          </p:nvPr>
        </p:nvGraphicFramePr>
        <p:xfrm>
          <a:off x="7936919" y="1682706"/>
          <a:ext cx="5093042" cy="44447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 Placeholder 3">
            <a:extLst>
              <a:ext uri="{FF2B5EF4-FFF2-40B4-BE49-F238E27FC236}">
                <a16:creationId xmlns:a16="http://schemas.microsoft.com/office/drawing/2014/main" id="{094338B0-FC56-432B-5783-24AD7AB8F270}"/>
              </a:ext>
            </a:extLst>
          </p:cNvPr>
          <p:cNvSpPr txBox="1">
            <a:spLocks/>
          </p:cNvSpPr>
          <p:nvPr/>
        </p:nvSpPr>
        <p:spPr>
          <a:xfrm>
            <a:off x="72736" y="6500240"/>
            <a:ext cx="11814464" cy="43708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dirty="0">
                <a:solidFill>
                  <a:schemeClr val="tx1"/>
                </a:solidFill>
              </a:rPr>
              <a:t>Illustration courtesy of: </a:t>
            </a:r>
            <a:r>
              <a:rPr lang="en-US" u="sng" dirty="0">
                <a:hlinkClick r:id="rId8"/>
              </a:rPr>
              <a:t>https://easy-peasy.ai/ai-image-generator/images/3d-human-small-intestine-white-background</a:t>
            </a:r>
            <a:endParaRPr lang="en-US" dirty="0"/>
          </a:p>
          <a:p>
            <a:pPr algn="l">
              <a:defRPr/>
            </a:pPr>
            <a:r>
              <a:rPr lang="en-US" dirty="0">
                <a:solidFill>
                  <a:schemeClr val="tx1"/>
                </a:solidFill>
              </a:rPr>
              <a:t>Illustration courtesy of: </a:t>
            </a:r>
            <a:r>
              <a:rPr lang="en-US" dirty="0"/>
              <a:t>https://www.needpix.com/photo/1195842/pancreas-organ-anatomy-free-pictures-free-photos-free-images-royalty-free-free-illustrations</a:t>
            </a:r>
          </a:p>
          <a:p>
            <a:pPr algn="l">
              <a:defRPr/>
            </a:pPr>
            <a:endParaRPr lang="en-US" dirty="0">
              <a:solidFill>
                <a:schemeClr val="tx1"/>
              </a:solidFill>
            </a:endParaRPr>
          </a:p>
        </p:txBody>
      </p:sp>
      <p:pic>
        <p:nvPicPr>
          <p:cNvPr id="11" name="Graphic 10" descr="Stomach with solid fill">
            <a:extLst>
              <a:ext uri="{FF2B5EF4-FFF2-40B4-BE49-F238E27FC236}">
                <a16:creationId xmlns:a16="http://schemas.microsoft.com/office/drawing/2014/main" id="{E8EB6642-D5E7-9F1F-A2A9-FE9E3B1A8DF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578933" y="1810914"/>
            <a:ext cx="1151781" cy="1151781"/>
          </a:xfrm>
          <a:prstGeom prst="rect">
            <a:avLst/>
          </a:prstGeom>
        </p:spPr>
      </p:pic>
      <p:pic>
        <p:nvPicPr>
          <p:cNvPr id="12" name="Picture 11">
            <a:extLst>
              <a:ext uri="{FF2B5EF4-FFF2-40B4-BE49-F238E27FC236}">
                <a16:creationId xmlns:a16="http://schemas.microsoft.com/office/drawing/2014/main" id="{318BDDDD-B2B2-2EFD-E8F2-E47A898542D5}"/>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backgroundMark x1="73730" y1="23438" x2="73730" y2="23438"/>
                        <a14:backgroundMark x1="50098" y1="19238" x2="50098" y2="19238"/>
                        <a14:backgroundMark x1="52051" y1="18652" x2="52051" y2="18652"/>
                        <a14:backgroundMark x1="41113" y1="18164" x2="41113" y2="18164"/>
                        <a14:backgroundMark x1="47656" y1="16699" x2="47656" y2="16699"/>
                        <a14:backgroundMark x1="50098" y1="14844" x2="50098" y2="14844"/>
                        <a14:backgroundMark x1="49121" y1="15137" x2="49121" y2="15137"/>
                        <a14:backgroundMark x1="40820" y1="15918" x2="40820" y2="15918"/>
                        <a14:backgroundMark x1="38184" y1="17578" x2="38184" y2="17578"/>
                        <a14:backgroundMark x1="34766" y1="16797" x2="34766" y2="16797"/>
                        <a14:backgroundMark x1="37207" y1="17578" x2="37207" y2="17578"/>
                        <a14:backgroundMark x1="37207" y1="15723" x2="37207" y2="15723"/>
                        <a14:backgroundMark x1="36523" y1="17773" x2="36523" y2="17773"/>
                        <a14:backgroundMark x1="46582" y1="32715" x2="46582" y2="32715"/>
                        <a14:backgroundMark x1="51758" y1="31543" x2="51758" y2="31543"/>
                        <a14:backgroundMark x1="41895" y1="31543" x2="41895" y2="31543"/>
                        <a14:backgroundMark x1="69629" y1="60449" x2="69629" y2="60449"/>
                        <a14:backgroundMark x1="69141" y1="63477" x2="69141" y2="63477"/>
                        <a14:backgroundMark x1="62891" y1="29590" x2="62891" y2="29590"/>
                        <a14:backgroundMark x1="62891" y1="29688" x2="62891" y2="29688"/>
                        <a14:backgroundMark x1="63086" y1="29590" x2="63086" y2="29590"/>
                        <a14:backgroundMark x1="31152" y1="60156" x2="31152" y2="60156"/>
                        <a14:backgroundMark x1="27148" y1="70898" x2="27148" y2="70898"/>
                        <a14:backgroundMark x1="50391" y1="53027" x2="50391" y2="53027"/>
                        <a14:backgroundMark x1="40332" y1="55762" x2="40332" y2="55762"/>
                        <a14:backgroundMark x1="40820" y1="55957" x2="40820" y2="55957"/>
                        <a14:backgroundMark x1="40625" y1="55273" x2="40625" y2="55273"/>
                        <a14:backgroundMark x1="63574" y1="56055" x2="63574" y2="56055"/>
                        <a14:backgroundMark x1="63379" y1="56250" x2="63379" y2="56250"/>
                      </a14:backgroundRemoval>
                    </a14:imgEffect>
                  </a14:imgLayer>
                </a14:imgProps>
              </a:ext>
            </a:extLst>
          </a:blip>
          <a:stretch>
            <a:fillRect/>
          </a:stretch>
        </p:blipFill>
        <p:spPr>
          <a:xfrm>
            <a:off x="5029200" y="4191000"/>
            <a:ext cx="2136331" cy="2136331"/>
          </a:xfrm>
          <a:prstGeom prst="rect">
            <a:avLst/>
          </a:prstGeom>
        </p:spPr>
      </p:pic>
      <p:pic>
        <p:nvPicPr>
          <p:cNvPr id="14" name="Graphic 13" descr="Noodles with solid fill">
            <a:extLst>
              <a:ext uri="{FF2B5EF4-FFF2-40B4-BE49-F238E27FC236}">
                <a16:creationId xmlns:a16="http://schemas.microsoft.com/office/drawing/2014/main" id="{214F7AF0-8C37-AA59-D18D-4FE25E7B11A2}"/>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5525465" y="1370795"/>
            <a:ext cx="914400" cy="914400"/>
          </a:xfrm>
          <a:prstGeom prst="rect">
            <a:avLst/>
          </a:prstGeom>
        </p:spPr>
      </p:pic>
      <p:pic>
        <p:nvPicPr>
          <p:cNvPr id="1026" name="Picture 2" descr="pancreas,organ,anatomy,free pictures, free photos, free images, royalty free, free illustrations, public domain">
            <a:extLst>
              <a:ext uri="{FF2B5EF4-FFF2-40B4-BE49-F238E27FC236}">
                <a16:creationId xmlns:a16="http://schemas.microsoft.com/office/drawing/2014/main" id="{8472BA7F-A9E1-F2BB-800F-663A14F2E3A7}"/>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545160" y="3499847"/>
            <a:ext cx="1307645" cy="611937"/>
          </a:xfrm>
          <a:prstGeom prst="rect">
            <a:avLst/>
          </a:prstGeom>
          <a:noFill/>
          <a:extLst>
            <a:ext uri="{909E8E84-426E-40DD-AFC4-6F175D3DCCD1}">
              <a14:hiddenFill xmlns:a14="http://schemas.microsoft.com/office/drawing/2010/main">
                <a:solidFill>
                  <a:srgbClr val="FFFFFF"/>
                </a:solidFill>
              </a14:hiddenFill>
            </a:ext>
          </a:extLst>
        </p:spPr>
      </p:pic>
      <p:sp>
        <p:nvSpPr>
          <p:cNvPr id="15" name="Oval 14">
            <a:extLst>
              <a:ext uri="{FF2B5EF4-FFF2-40B4-BE49-F238E27FC236}">
                <a16:creationId xmlns:a16="http://schemas.microsoft.com/office/drawing/2014/main" id="{6A7E0733-6B0B-06E4-4A3E-9C889DB2B5DF}"/>
              </a:ext>
            </a:extLst>
          </p:cNvPr>
          <p:cNvSpPr/>
          <p:nvPr/>
        </p:nvSpPr>
        <p:spPr>
          <a:xfrm>
            <a:off x="5320284" y="2604568"/>
            <a:ext cx="1302765" cy="10939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GLP-1</a:t>
            </a:r>
          </a:p>
        </p:txBody>
      </p:sp>
      <p:sp>
        <p:nvSpPr>
          <p:cNvPr id="16" name="Arrow: Up 15">
            <a:extLst>
              <a:ext uri="{FF2B5EF4-FFF2-40B4-BE49-F238E27FC236}">
                <a16:creationId xmlns:a16="http://schemas.microsoft.com/office/drawing/2014/main" id="{2833942E-2691-ADB5-1F5B-A83C0A031BB6}"/>
              </a:ext>
            </a:extLst>
          </p:cNvPr>
          <p:cNvSpPr/>
          <p:nvPr/>
        </p:nvSpPr>
        <p:spPr>
          <a:xfrm>
            <a:off x="5719166" y="3694808"/>
            <a:ext cx="502794" cy="72479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
            <a:extLst>
              <a:ext uri="{FF2B5EF4-FFF2-40B4-BE49-F238E27FC236}">
                <a16:creationId xmlns:a16="http://schemas.microsoft.com/office/drawing/2014/main" id="{82870245-81CD-AFD2-4053-EF35C559CC45}"/>
              </a:ext>
            </a:extLst>
          </p:cNvPr>
          <p:cNvSpPr txBox="1">
            <a:spLocks/>
          </p:cNvSpPr>
          <p:nvPr/>
        </p:nvSpPr>
        <p:spPr>
          <a:xfrm>
            <a:off x="78509" y="6235860"/>
            <a:ext cx="6295851" cy="43708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dirty="0">
                <a:solidFill>
                  <a:schemeClr val="tx1"/>
                </a:solidFill>
              </a:rPr>
              <a:t>Adapted from Cohen ND, et al. </a:t>
            </a:r>
            <a:r>
              <a:rPr lang="en-US" i="1" dirty="0"/>
              <a:t>The Medical journal of Australia</a:t>
            </a:r>
            <a:r>
              <a:rPr lang="en-US" dirty="0"/>
              <a:t>, 2013; </a:t>
            </a:r>
            <a:r>
              <a:rPr lang="en-US" i="1" dirty="0"/>
              <a:t>199</a:t>
            </a:r>
            <a:r>
              <a:rPr lang="en-US" dirty="0"/>
              <a:t>(4), 246–249.</a:t>
            </a:r>
            <a:r>
              <a:rPr lang="en-US" dirty="0">
                <a:solidFill>
                  <a:schemeClr val="tx1"/>
                </a:solidFill>
              </a:rPr>
              <a:t> </a:t>
            </a:r>
          </a:p>
          <a:p>
            <a:pPr algn="l">
              <a:defRPr/>
            </a:pPr>
            <a:endParaRPr lang="en-US" dirty="0">
              <a:solidFill>
                <a:schemeClr val="tx1"/>
              </a:solidFill>
            </a:endParaRPr>
          </a:p>
        </p:txBody>
      </p:sp>
      <p:sp>
        <p:nvSpPr>
          <p:cNvPr id="19" name="TextBox 18">
            <a:extLst>
              <a:ext uri="{FF2B5EF4-FFF2-40B4-BE49-F238E27FC236}">
                <a16:creationId xmlns:a16="http://schemas.microsoft.com/office/drawing/2014/main" id="{52FA6FC4-5C94-223B-5380-8425674F54D4}"/>
              </a:ext>
            </a:extLst>
          </p:cNvPr>
          <p:cNvSpPr txBox="1"/>
          <p:nvPr/>
        </p:nvSpPr>
        <p:spPr>
          <a:xfrm>
            <a:off x="7701024" y="3208639"/>
            <a:ext cx="1307645" cy="369332"/>
          </a:xfrm>
          <a:prstGeom prst="rect">
            <a:avLst/>
          </a:prstGeom>
          <a:noFill/>
        </p:spPr>
        <p:txBody>
          <a:bodyPr wrap="square" rtlCol="0">
            <a:spAutoFit/>
          </a:bodyPr>
          <a:lstStyle/>
          <a:p>
            <a:r>
              <a:rPr lang="en-US" b="1" dirty="0"/>
              <a:t>Pancreas</a:t>
            </a:r>
          </a:p>
        </p:txBody>
      </p:sp>
      <p:sp>
        <p:nvSpPr>
          <p:cNvPr id="20" name="TextBox 19">
            <a:extLst>
              <a:ext uri="{FF2B5EF4-FFF2-40B4-BE49-F238E27FC236}">
                <a16:creationId xmlns:a16="http://schemas.microsoft.com/office/drawing/2014/main" id="{58FD95E8-BF0C-5E5D-FEC2-4DCC0B71B96F}"/>
              </a:ext>
            </a:extLst>
          </p:cNvPr>
          <p:cNvSpPr txBox="1"/>
          <p:nvPr/>
        </p:nvSpPr>
        <p:spPr>
          <a:xfrm>
            <a:off x="7701024" y="2725825"/>
            <a:ext cx="1151781" cy="369332"/>
          </a:xfrm>
          <a:prstGeom prst="rect">
            <a:avLst/>
          </a:prstGeom>
          <a:noFill/>
        </p:spPr>
        <p:txBody>
          <a:bodyPr wrap="square" rtlCol="0">
            <a:spAutoFit/>
          </a:bodyPr>
          <a:lstStyle/>
          <a:p>
            <a:r>
              <a:rPr lang="en-US" b="1" dirty="0"/>
              <a:t>Stomach</a:t>
            </a:r>
          </a:p>
        </p:txBody>
      </p:sp>
      <p:sp>
        <p:nvSpPr>
          <p:cNvPr id="21" name="TextBox 20">
            <a:extLst>
              <a:ext uri="{FF2B5EF4-FFF2-40B4-BE49-F238E27FC236}">
                <a16:creationId xmlns:a16="http://schemas.microsoft.com/office/drawing/2014/main" id="{DE45220A-0972-B683-3EC7-A99A35B11619}"/>
              </a:ext>
            </a:extLst>
          </p:cNvPr>
          <p:cNvSpPr txBox="1"/>
          <p:nvPr/>
        </p:nvSpPr>
        <p:spPr>
          <a:xfrm>
            <a:off x="6751592" y="4852128"/>
            <a:ext cx="1910993" cy="646331"/>
          </a:xfrm>
          <a:prstGeom prst="rect">
            <a:avLst/>
          </a:prstGeom>
          <a:noFill/>
        </p:spPr>
        <p:txBody>
          <a:bodyPr wrap="square" rtlCol="0">
            <a:spAutoFit/>
          </a:bodyPr>
          <a:lstStyle/>
          <a:p>
            <a:r>
              <a:rPr lang="en-US" b="1" dirty="0"/>
              <a:t>Gastrointestinal tract</a:t>
            </a:r>
          </a:p>
        </p:txBody>
      </p:sp>
    </p:spTree>
    <p:extLst>
      <p:ext uri="{BB962C8B-B14F-4D97-AF65-F5344CB8AC3E}">
        <p14:creationId xmlns:p14="http://schemas.microsoft.com/office/powerpoint/2010/main" val="21090875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22989-C768-BA86-DC10-7767CCA6F148}"/>
              </a:ext>
            </a:extLst>
          </p:cNvPr>
          <p:cNvSpPr>
            <a:spLocks noGrp="1"/>
          </p:cNvSpPr>
          <p:nvPr>
            <p:ph type="title"/>
          </p:nvPr>
        </p:nvSpPr>
        <p:spPr>
          <a:xfrm>
            <a:off x="457200" y="152400"/>
            <a:ext cx="11201400" cy="911492"/>
          </a:xfrm>
        </p:spPr>
        <p:txBody>
          <a:bodyPr>
            <a:noAutofit/>
          </a:bodyPr>
          <a:lstStyle/>
          <a:p>
            <a:pPr algn="l"/>
            <a:r>
              <a:rPr lang="en-US" sz="4800" dirty="0"/>
              <a:t>A Sample STAR Patient</a:t>
            </a:r>
          </a:p>
        </p:txBody>
      </p:sp>
      <p:sp>
        <p:nvSpPr>
          <p:cNvPr id="3" name="Content Placeholder 2">
            <a:extLst>
              <a:ext uri="{FF2B5EF4-FFF2-40B4-BE49-F238E27FC236}">
                <a16:creationId xmlns:a16="http://schemas.microsoft.com/office/drawing/2014/main" id="{FD12711B-25D8-6F00-EF46-4B486D31750C}"/>
              </a:ext>
            </a:extLst>
          </p:cNvPr>
          <p:cNvSpPr>
            <a:spLocks noGrp="1"/>
          </p:cNvSpPr>
          <p:nvPr>
            <p:ph sz="quarter" idx="10"/>
          </p:nvPr>
        </p:nvSpPr>
        <p:spPr>
          <a:xfrm>
            <a:off x="152400" y="1447800"/>
            <a:ext cx="11887200" cy="5105400"/>
          </a:xfrm>
        </p:spPr>
        <p:txBody>
          <a:bodyPr anchor="t">
            <a:normAutofit/>
          </a:bodyPr>
          <a:lstStyle/>
          <a:p>
            <a:r>
              <a:rPr lang="en-US" b="1" dirty="0"/>
              <a:t>37 y/o male w/ significant mental health history</a:t>
            </a:r>
          </a:p>
          <a:p>
            <a:pPr lvl="1"/>
            <a:r>
              <a:rPr lang="en-US" b="1" dirty="0"/>
              <a:t>AUD w/ no prior treatment</a:t>
            </a:r>
          </a:p>
          <a:p>
            <a:pPr lvl="2"/>
            <a:r>
              <a:rPr lang="en-US" sz="2200" b="1" dirty="0"/>
              <a:t>SCID: Severe (meets 8/11 DSM-5 criteria)</a:t>
            </a:r>
          </a:p>
          <a:p>
            <a:pPr lvl="2"/>
            <a:r>
              <a:rPr lang="en-US" sz="2200" b="1" dirty="0"/>
              <a:t>TLFB: heavy drinking (avg. 3.1 drinks/day or 21.7 drinks/week, &gt;4 drinks on 8/28 days)</a:t>
            </a:r>
          </a:p>
          <a:p>
            <a:pPr lvl="1"/>
            <a:r>
              <a:rPr lang="en-US" b="1" dirty="0"/>
              <a:t>Cannabis use disorder (mild, in sustained remission x2 years)</a:t>
            </a:r>
          </a:p>
          <a:p>
            <a:pPr lvl="1"/>
            <a:r>
              <a:rPr lang="en-US" b="1" dirty="0"/>
              <a:t>Depression, onset as a teenager, currently in full remission</a:t>
            </a:r>
          </a:p>
          <a:p>
            <a:pPr lvl="1"/>
            <a:r>
              <a:rPr lang="en-US" b="1" dirty="0"/>
              <a:t>PTSD and panic attacks (last was 3 years ago)</a:t>
            </a:r>
          </a:p>
          <a:p>
            <a:pPr lvl="1"/>
            <a:endParaRPr lang="en-US" b="1" dirty="0"/>
          </a:p>
          <a:p>
            <a:r>
              <a:rPr lang="en-US" sz="2900" b="1" dirty="0"/>
              <a:t>He says, “I’m here because I really need to get my drinking under control.”</a:t>
            </a:r>
          </a:p>
          <a:p>
            <a:endParaRPr lang="en-US" b="1" dirty="0"/>
          </a:p>
        </p:txBody>
      </p:sp>
    </p:spTree>
    <p:extLst>
      <p:ext uri="{BB962C8B-B14F-4D97-AF65-F5344CB8AC3E}">
        <p14:creationId xmlns:p14="http://schemas.microsoft.com/office/powerpoint/2010/main" val="2927966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AEA13-AAD3-E9A9-DEBE-A46C858039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7B8454-9CEF-5B6E-CE25-CFEB46129E29}"/>
              </a:ext>
            </a:extLst>
          </p:cNvPr>
          <p:cNvSpPr>
            <a:spLocks noGrp="1"/>
          </p:cNvSpPr>
          <p:nvPr>
            <p:ph type="title"/>
          </p:nvPr>
        </p:nvSpPr>
        <p:spPr>
          <a:xfrm>
            <a:off x="246345" y="101268"/>
            <a:ext cx="10955055" cy="1623649"/>
          </a:xfrm>
        </p:spPr>
        <p:txBody>
          <a:bodyPr>
            <a:normAutofit/>
          </a:bodyPr>
          <a:lstStyle/>
          <a:p>
            <a:pPr algn="l"/>
            <a:r>
              <a:rPr lang="en-US" dirty="0"/>
              <a:t>Don’t Forget About the FDA-Approved AUD Therapies!</a:t>
            </a:r>
          </a:p>
        </p:txBody>
      </p:sp>
      <p:graphicFrame>
        <p:nvGraphicFramePr>
          <p:cNvPr id="4" name="Content Placeholder 2">
            <a:extLst>
              <a:ext uri="{FF2B5EF4-FFF2-40B4-BE49-F238E27FC236}">
                <a16:creationId xmlns:a16="http://schemas.microsoft.com/office/drawing/2014/main" id="{EFDE4C1F-58D0-E454-8351-51C0381C9D38}"/>
              </a:ext>
            </a:extLst>
          </p:cNvPr>
          <p:cNvGraphicFramePr>
            <a:graphicFrameLocks/>
          </p:cNvGraphicFramePr>
          <p:nvPr/>
        </p:nvGraphicFramePr>
        <p:xfrm>
          <a:off x="62345" y="2212042"/>
          <a:ext cx="12067309" cy="37315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6A3219F3-0E1D-026B-1D99-7561E96A3CA9}"/>
              </a:ext>
            </a:extLst>
          </p:cNvPr>
          <p:cNvSpPr txBox="1"/>
          <p:nvPr/>
        </p:nvSpPr>
        <p:spPr>
          <a:xfrm flipH="1">
            <a:off x="62345" y="6476379"/>
            <a:ext cx="7620000" cy="307777"/>
          </a:xfrm>
          <a:prstGeom prst="rect">
            <a:avLst/>
          </a:prstGeom>
          <a:noFill/>
        </p:spPr>
        <p:txBody>
          <a:bodyPr wrap="square" rtlCol="0">
            <a:spAutoFit/>
          </a:bodyPr>
          <a:lstStyle/>
          <a:p>
            <a:r>
              <a:rPr lang="en-US" sz="1400" dirty="0"/>
              <a:t>Leggio L, et al. Nature Medicine 2023; 29:2993-2995.</a:t>
            </a:r>
          </a:p>
        </p:txBody>
      </p:sp>
      <p:sp>
        <p:nvSpPr>
          <p:cNvPr id="6" name="TextBox 5">
            <a:extLst>
              <a:ext uri="{FF2B5EF4-FFF2-40B4-BE49-F238E27FC236}">
                <a16:creationId xmlns:a16="http://schemas.microsoft.com/office/drawing/2014/main" id="{CF1269A8-78BD-FD2E-E7D9-9D87330B145D}"/>
              </a:ext>
            </a:extLst>
          </p:cNvPr>
          <p:cNvSpPr txBox="1"/>
          <p:nvPr/>
        </p:nvSpPr>
        <p:spPr>
          <a:xfrm>
            <a:off x="228600" y="2278585"/>
            <a:ext cx="2895600" cy="892552"/>
          </a:xfrm>
          <a:prstGeom prst="rect">
            <a:avLst/>
          </a:prstGeom>
          <a:noFill/>
          <a:ln w="28575">
            <a:solidFill>
              <a:srgbClr val="99FFCC"/>
            </a:solidFill>
          </a:ln>
        </p:spPr>
        <p:txBody>
          <a:bodyPr wrap="square" rtlCol="0">
            <a:spAutoFit/>
          </a:bodyPr>
          <a:lstStyle/>
          <a:p>
            <a:pPr algn="ctr"/>
            <a:r>
              <a:rPr lang="en-US" sz="2000" b="1" u="sng" dirty="0">
                <a:solidFill>
                  <a:srgbClr val="FFFF99"/>
                </a:solidFill>
              </a:rPr>
              <a:t>Oral disulfiram</a:t>
            </a:r>
          </a:p>
          <a:p>
            <a:pPr marL="285750" indent="-285750">
              <a:buFont typeface="Arial" panose="020B0604020202020204" pitchFamily="34" charset="0"/>
              <a:buChar char="•"/>
            </a:pPr>
            <a:r>
              <a:rPr lang="en-US" sz="1600" b="1" dirty="0">
                <a:solidFill>
                  <a:srgbClr val="99FFCC"/>
                </a:solidFill>
              </a:rPr>
              <a:t>ALDH inhibitor</a:t>
            </a:r>
          </a:p>
          <a:p>
            <a:pPr marL="285750" indent="-285750">
              <a:buFont typeface="Arial" panose="020B0604020202020204" pitchFamily="34" charset="0"/>
              <a:buChar char="•"/>
            </a:pPr>
            <a:r>
              <a:rPr lang="en-US" sz="1600" b="1" dirty="0">
                <a:solidFill>
                  <a:srgbClr val="99FFCC"/>
                </a:solidFill>
              </a:rPr>
              <a:t>Treat AUD</a:t>
            </a:r>
          </a:p>
        </p:txBody>
      </p:sp>
      <p:sp>
        <p:nvSpPr>
          <p:cNvPr id="7" name="Oval 6">
            <a:extLst>
              <a:ext uri="{FF2B5EF4-FFF2-40B4-BE49-F238E27FC236}">
                <a16:creationId xmlns:a16="http://schemas.microsoft.com/office/drawing/2014/main" id="{6D1FC370-F566-6A76-1E38-4FB1AB30F3DB}"/>
              </a:ext>
            </a:extLst>
          </p:cNvPr>
          <p:cNvSpPr/>
          <p:nvPr/>
        </p:nvSpPr>
        <p:spPr>
          <a:xfrm>
            <a:off x="1333500" y="3710312"/>
            <a:ext cx="685800" cy="685800"/>
          </a:xfrm>
          <a:prstGeom prst="ellipse">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B8DA0A7-A290-6061-8305-BB6F2547A7EA}"/>
              </a:ext>
            </a:extLst>
          </p:cNvPr>
          <p:cNvSpPr txBox="1"/>
          <p:nvPr/>
        </p:nvSpPr>
        <p:spPr>
          <a:xfrm>
            <a:off x="1295400" y="3867177"/>
            <a:ext cx="762000" cy="369332"/>
          </a:xfrm>
          <a:prstGeom prst="rect">
            <a:avLst/>
          </a:prstGeom>
          <a:noFill/>
        </p:spPr>
        <p:txBody>
          <a:bodyPr wrap="square" rtlCol="0">
            <a:spAutoFit/>
          </a:bodyPr>
          <a:lstStyle/>
          <a:p>
            <a:pPr algn="ctr"/>
            <a:r>
              <a:rPr lang="en-US" b="1" dirty="0"/>
              <a:t>1951</a:t>
            </a:r>
          </a:p>
        </p:txBody>
      </p:sp>
      <p:sp>
        <p:nvSpPr>
          <p:cNvPr id="10" name="Oval 9">
            <a:extLst>
              <a:ext uri="{FF2B5EF4-FFF2-40B4-BE49-F238E27FC236}">
                <a16:creationId xmlns:a16="http://schemas.microsoft.com/office/drawing/2014/main" id="{6B43BFD7-1988-E549-F063-044CE4DA8B16}"/>
              </a:ext>
            </a:extLst>
          </p:cNvPr>
          <p:cNvSpPr/>
          <p:nvPr/>
        </p:nvSpPr>
        <p:spPr>
          <a:xfrm>
            <a:off x="3009900" y="3709149"/>
            <a:ext cx="685800" cy="685800"/>
          </a:xfrm>
          <a:prstGeom prst="ellipse">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9C1BD88-18BF-236C-1845-9490684935F6}"/>
              </a:ext>
            </a:extLst>
          </p:cNvPr>
          <p:cNvSpPr txBox="1"/>
          <p:nvPr/>
        </p:nvSpPr>
        <p:spPr>
          <a:xfrm>
            <a:off x="2971800" y="3866014"/>
            <a:ext cx="762000" cy="369332"/>
          </a:xfrm>
          <a:prstGeom prst="rect">
            <a:avLst/>
          </a:prstGeom>
          <a:noFill/>
        </p:spPr>
        <p:txBody>
          <a:bodyPr wrap="square" rtlCol="0">
            <a:spAutoFit/>
          </a:bodyPr>
          <a:lstStyle/>
          <a:p>
            <a:pPr algn="ctr"/>
            <a:r>
              <a:rPr lang="en-US" b="1" dirty="0"/>
              <a:t>1984</a:t>
            </a:r>
          </a:p>
        </p:txBody>
      </p:sp>
      <p:sp>
        <p:nvSpPr>
          <p:cNvPr id="12" name="TextBox 11">
            <a:extLst>
              <a:ext uri="{FF2B5EF4-FFF2-40B4-BE49-F238E27FC236}">
                <a16:creationId xmlns:a16="http://schemas.microsoft.com/office/drawing/2014/main" id="{5DD118F9-CDA1-DD30-5787-5B28ADEE2742}"/>
              </a:ext>
            </a:extLst>
          </p:cNvPr>
          <p:cNvSpPr txBox="1"/>
          <p:nvPr/>
        </p:nvSpPr>
        <p:spPr>
          <a:xfrm>
            <a:off x="1905000" y="4956038"/>
            <a:ext cx="2895600" cy="892552"/>
          </a:xfrm>
          <a:prstGeom prst="rect">
            <a:avLst/>
          </a:prstGeom>
          <a:noFill/>
          <a:ln w="28575">
            <a:solidFill>
              <a:srgbClr val="FFCCFF"/>
            </a:solidFill>
          </a:ln>
        </p:spPr>
        <p:txBody>
          <a:bodyPr wrap="square" rtlCol="0">
            <a:spAutoFit/>
          </a:bodyPr>
          <a:lstStyle/>
          <a:p>
            <a:pPr algn="ctr"/>
            <a:r>
              <a:rPr lang="en-US" sz="2000" b="1" u="sng" dirty="0">
                <a:solidFill>
                  <a:srgbClr val="9999FF"/>
                </a:solidFill>
              </a:rPr>
              <a:t>Oral naltrexone </a:t>
            </a:r>
          </a:p>
          <a:p>
            <a:pPr marL="285750" indent="-285750">
              <a:buFont typeface="Arial" panose="020B0604020202020204" pitchFamily="34" charset="0"/>
              <a:buChar char="•"/>
            </a:pPr>
            <a:r>
              <a:rPr lang="en-US" sz="1600" b="1" dirty="0">
                <a:solidFill>
                  <a:srgbClr val="FFCCFF"/>
                </a:solidFill>
              </a:rPr>
              <a:t>Opioid antagonist</a:t>
            </a:r>
          </a:p>
          <a:p>
            <a:pPr marL="285750" indent="-285750">
              <a:buFont typeface="Arial" panose="020B0604020202020204" pitchFamily="34" charset="0"/>
              <a:buChar char="•"/>
            </a:pPr>
            <a:r>
              <a:rPr lang="en-US" sz="1600" b="1" dirty="0">
                <a:solidFill>
                  <a:srgbClr val="FFCCFF"/>
                </a:solidFill>
              </a:rPr>
              <a:t>Treat OUD</a:t>
            </a:r>
          </a:p>
        </p:txBody>
      </p:sp>
      <p:cxnSp>
        <p:nvCxnSpPr>
          <p:cNvPr id="14" name="Straight Connector 13">
            <a:extLst>
              <a:ext uri="{FF2B5EF4-FFF2-40B4-BE49-F238E27FC236}">
                <a16:creationId xmlns:a16="http://schemas.microsoft.com/office/drawing/2014/main" id="{FFEDED90-62C8-585C-4762-FEAD97FCF675}"/>
              </a:ext>
            </a:extLst>
          </p:cNvPr>
          <p:cNvCxnSpPr>
            <a:cxnSpLocks/>
            <a:stCxn id="6" idx="2"/>
            <a:endCxn id="7" idx="0"/>
          </p:cNvCxnSpPr>
          <p:nvPr/>
        </p:nvCxnSpPr>
        <p:spPr>
          <a:xfrm>
            <a:off x="1676400" y="3171137"/>
            <a:ext cx="0" cy="539175"/>
          </a:xfrm>
          <a:prstGeom prst="line">
            <a:avLst/>
          </a:prstGeom>
          <a:ln w="28575">
            <a:solidFill>
              <a:srgbClr val="99FFCC"/>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BA6A2D7-4196-6FC0-FB32-02FCF8EC37C1}"/>
              </a:ext>
            </a:extLst>
          </p:cNvPr>
          <p:cNvCxnSpPr/>
          <p:nvPr/>
        </p:nvCxnSpPr>
        <p:spPr>
          <a:xfrm>
            <a:off x="3352800" y="4405906"/>
            <a:ext cx="0" cy="539175"/>
          </a:xfrm>
          <a:prstGeom prst="line">
            <a:avLst/>
          </a:prstGeom>
          <a:ln w="28575">
            <a:solidFill>
              <a:srgbClr val="FFCCFF"/>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A7283FE6-37A1-9B74-A5C6-3E6082CAE156}"/>
              </a:ext>
            </a:extLst>
          </p:cNvPr>
          <p:cNvSpPr txBox="1"/>
          <p:nvPr/>
        </p:nvSpPr>
        <p:spPr>
          <a:xfrm>
            <a:off x="3733800" y="2291889"/>
            <a:ext cx="2895600" cy="892552"/>
          </a:xfrm>
          <a:prstGeom prst="rect">
            <a:avLst/>
          </a:prstGeom>
          <a:noFill/>
          <a:ln w="28575">
            <a:solidFill>
              <a:srgbClr val="99FFCC"/>
            </a:solidFill>
          </a:ln>
        </p:spPr>
        <p:txBody>
          <a:bodyPr wrap="square" rtlCol="0">
            <a:spAutoFit/>
          </a:bodyPr>
          <a:lstStyle/>
          <a:p>
            <a:pPr algn="ctr"/>
            <a:r>
              <a:rPr lang="en-US" sz="2000" b="1" u="sng" dirty="0">
                <a:solidFill>
                  <a:srgbClr val="9999FF"/>
                </a:solidFill>
              </a:rPr>
              <a:t>Oral naltrexone</a:t>
            </a:r>
          </a:p>
          <a:p>
            <a:pPr marL="285750" indent="-285750">
              <a:buFont typeface="Arial" panose="020B0604020202020204" pitchFamily="34" charset="0"/>
              <a:buChar char="•"/>
            </a:pPr>
            <a:r>
              <a:rPr lang="en-US" sz="1600" b="1" dirty="0">
                <a:solidFill>
                  <a:srgbClr val="99FFCC"/>
                </a:solidFill>
              </a:rPr>
              <a:t>Opioid antagonist</a:t>
            </a:r>
          </a:p>
          <a:p>
            <a:pPr marL="285750" indent="-285750">
              <a:buFont typeface="Arial" panose="020B0604020202020204" pitchFamily="34" charset="0"/>
              <a:buChar char="•"/>
            </a:pPr>
            <a:r>
              <a:rPr lang="en-US" sz="1600" b="1" dirty="0">
                <a:solidFill>
                  <a:srgbClr val="99FFCC"/>
                </a:solidFill>
              </a:rPr>
              <a:t>Treat AUD</a:t>
            </a:r>
          </a:p>
        </p:txBody>
      </p:sp>
      <p:sp>
        <p:nvSpPr>
          <p:cNvPr id="17" name="Oval 16">
            <a:extLst>
              <a:ext uri="{FF2B5EF4-FFF2-40B4-BE49-F238E27FC236}">
                <a16:creationId xmlns:a16="http://schemas.microsoft.com/office/drawing/2014/main" id="{3C28C3AC-4C51-473D-2D56-D10D06794908}"/>
              </a:ext>
            </a:extLst>
          </p:cNvPr>
          <p:cNvSpPr/>
          <p:nvPr/>
        </p:nvSpPr>
        <p:spPr>
          <a:xfrm>
            <a:off x="4838701" y="3736290"/>
            <a:ext cx="685800" cy="685800"/>
          </a:xfrm>
          <a:prstGeom prst="ellipse">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4A223D13-5DCD-0C2A-7A4D-2972F3318767}"/>
              </a:ext>
            </a:extLst>
          </p:cNvPr>
          <p:cNvSpPr txBox="1"/>
          <p:nvPr/>
        </p:nvSpPr>
        <p:spPr>
          <a:xfrm>
            <a:off x="4800601" y="3893155"/>
            <a:ext cx="762000" cy="369332"/>
          </a:xfrm>
          <a:prstGeom prst="rect">
            <a:avLst/>
          </a:prstGeom>
          <a:noFill/>
        </p:spPr>
        <p:txBody>
          <a:bodyPr wrap="square" rtlCol="0">
            <a:spAutoFit/>
          </a:bodyPr>
          <a:lstStyle/>
          <a:p>
            <a:pPr algn="ctr"/>
            <a:r>
              <a:rPr lang="en-US" b="1" dirty="0"/>
              <a:t>1994</a:t>
            </a:r>
          </a:p>
        </p:txBody>
      </p:sp>
      <p:cxnSp>
        <p:nvCxnSpPr>
          <p:cNvPr id="19" name="Straight Connector 18">
            <a:extLst>
              <a:ext uri="{FF2B5EF4-FFF2-40B4-BE49-F238E27FC236}">
                <a16:creationId xmlns:a16="http://schemas.microsoft.com/office/drawing/2014/main" id="{C78D0A7A-B26D-4F90-9A53-7860B03EC6F2}"/>
              </a:ext>
            </a:extLst>
          </p:cNvPr>
          <p:cNvCxnSpPr>
            <a:endCxn id="17" idx="0"/>
          </p:cNvCxnSpPr>
          <p:nvPr/>
        </p:nvCxnSpPr>
        <p:spPr>
          <a:xfrm>
            <a:off x="5181601" y="3197115"/>
            <a:ext cx="0" cy="539175"/>
          </a:xfrm>
          <a:prstGeom prst="line">
            <a:avLst/>
          </a:prstGeom>
          <a:ln w="28575">
            <a:solidFill>
              <a:srgbClr val="99FFCC"/>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8D39ED2D-BB4D-7650-C946-EA4774D1ACA9}"/>
              </a:ext>
            </a:extLst>
          </p:cNvPr>
          <p:cNvSpPr/>
          <p:nvPr/>
        </p:nvSpPr>
        <p:spPr>
          <a:xfrm>
            <a:off x="6591300" y="3709149"/>
            <a:ext cx="685800" cy="685800"/>
          </a:xfrm>
          <a:prstGeom prst="ellipse">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40963D8D-AAA9-8295-BBCE-87C35B1233EF}"/>
              </a:ext>
            </a:extLst>
          </p:cNvPr>
          <p:cNvSpPr txBox="1"/>
          <p:nvPr/>
        </p:nvSpPr>
        <p:spPr>
          <a:xfrm>
            <a:off x="6553200" y="3866014"/>
            <a:ext cx="762000" cy="369332"/>
          </a:xfrm>
          <a:prstGeom prst="rect">
            <a:avLst/>
          </a:prstGeom>
          <a:noFill/>
        </p:spPr>
        <p:txBody>
          <a:bodyPr wrap="square" rtlCol="0">
            <a:spAutoFit/>
          </a:bodyPr>
          <a:lstStyle/>
          <a:p>
            <a:pPr algn="ctr"/>
            <a:r>
              <a:rPr lang="en-US" b="1" dirty="0"/>
              <a:t>2004</a:t>
            </a:r>
          </a:p>
        </p:txBody>
      </p:sp>
      <p:sp>
        <p:nvSpPr>
          <p:cNvPr id="24" name="TextBox 23">
            <a:extLst>
              <a:ext uri="{FF2B5EF4-FFF2-40B4-BE49-F238E27FC236}">
                <a16:creationId xmlns:a16="http://schemas.microsoft.com/office/drawing/2014/main" id="{E06C1256-FF3B-7598-543C-47753A48F6EC}"/>
              </a:ext>
            </a:extLst>
          </p:cNvPr>
          <p:cNvSpPr txBox="1"/>
          <p:nvPr/>
        </p:nvSpPr>
        <p:spPr>
          <a:xfrm>
            <a:off x="5486400" y="4960786"/>
            <a:ext cx="2895600" cy="892552"/>
          </a:xfrm>
          <a:prstGeom prst="rect">
            <a:avLst/>
          </a:prstGeom>
          <a:noFill/>
          <a:ln w="28575">
            <a:solidFill>
              <a:srgbClr val="99FFCC"/>
            </a:solidFill>
          </a:ln>
        </p:spPr>
        <p:txBody>
          <a:bodyPr wrap="square" rtlCol="0">
            <a:spAutoFit/>
          </a:bodyPr>
          <a:lstStyle/>
          <a:p>
            <a:pPr algn="ctr"/>
            <a:r>
              <a:rPr lang="en-US" sz="2000" b="1" u="sng" dirty="0">
                <a:solidFill>
                  <a:srgbClr val="FFCC99"/>
                </a:solidFill>
              </a:rPr>
              <a:t>Oral acamprosate </a:t>
            </a:r>
          </a:p>
          <a:p>
            <a:pPr marL="285750" indent="-285750">
              <a:buFont typeface="Arial" panose="020B0604020202020204" pitchFamily="34" charset="0"/>
              <a:buChar char="•"/>
            </a:pPr>
            <a:r>
              <a:rPr lang="en-US" sz="1600" b="1" dirty="0">
                <a:solidFill>
                  <a:srgbClr val="99FFCC"/>
                </a:solidFill>
              </a:rPr>
              <a:t>NMDA antagonist</a:t>
            </a:r>
          </a:p>
          <a:p>
            <a:pPr marL="285750" indent="-285750">
              <a:buFont typeface="Arial" panose="020B0604020202020204" pitchFamily="34" charset="0"/>
              <a:buChar char="•"/>
            </a:pPr>
            <a:r>
              <a:rPr lang="en-US" sz="1600" b="1" dirty="0">
                <a:solidFill>
                  <a:srgbClr val="99FFCC"/>
                </a:solidFill>
              </a:rPr>
              <a:t>Treat AUD</a:t>
            </a:r>
          </a:p>
        </p:txBody>
      </p:sp>
      <p:cxnSp>
        <p:nvCxnSpPr>
          <p:cNvPr id="25" name="Straight Connector 24">
            <a:extLst>
              <a:ext uri="{FF2B5EF4-FFF2-40B4-BE49-F238E27FC236}">
                <a16:creationId xmlns:a16="http://schemas.microsoft.com/office/drawing/2014/main" id="{36F53221-4D3A-5B49-7F17-A9C6F8FA0942}"/>
              </a:ext>
            </a:extLst>
          </p:cNvPr>
          <p:cNvCxnSpPr/>
          <p:nvPr/>
        </p:nvCxnSpPr>
        <p:spPr>
          <a:xfrm>
            <a:off x="6934200" y="4405906"/>
            <a:ext cx="0" cy="539175"/>
          </a:xfrm>
          <a:prstGeom prst="line">
            <a:avLst/>
          </a:prstGeom>
          <a:ln w="28575">
            <a:solidFill>
              <a:srgbClr val="99FFCC"/>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8CE56FA8-9BA0-7F50-BF04-7D7539567EA5}"/>
              </a:ext>
            </a:extLst>
          </p:cNvPr>
          <p:cNvSpPr/>
          <p:nvPr/>
        </p:nvSpPr>
        <p:spPr>
          <a:xfrm>
            <a:off x="8420100" y="3736290"/>
            <a:ext cx="685800" cy="685800"/>
          </a:xfrm>
          <a:prstGeom prst="ellipse">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192C79B3-0513-A39E-588C-832754ABE3BA}"/>
              </a:ext>
            </a:extLst>
          </p:cNvPr>
          <p:cNvSpPr txBox="1"/>
          <p:nvPr/>
        </p:nvSpPr>
        <p:spPr>
          <a:xfrm>
            <a:off x="8382000" y="3893155"/>
            <a:ext cx="762000" cy="369332"/>
          </a:xfrm>
          <a:prstGeom prst="rect">
            <a:avLst/>
          </a:prstGeom>
          <a:noFill/>
        </p:spPr>
        <p:txBody>
          <a:bodyPr wrap="square" rtlCol="0">
            <a:spAutoFit/>
          </a:bodyPr>
          <a:lstStyle/>
          <a:p>
            <a:pPr algn="ctr"/>
            <a:r>
              <a:rPr lang="en-US" b="1" dirty="0"/>
              <a:t>2006</a:t>
            </a:r>
          </a:p>
        </p:txBody>
      </p:sp>
      <p:sp>
        <p:nvSpPr>
          <p:cNvPr id="28" name="Oval 27">
            <a:extLst>
              <a:ext uri="{FF2B5EF4-FFF2-40B4-BE49-F238E27FC236}">
                <a16:creationId xmlns:a16="http://schemas.microsoft.com/office/drawing/2014/main" id="{A2EDC043-7959-DF40-F81B-47659493B1F1}"/>
              </a:ext>
            </a:extLst>
          </p:cNvPr>
          <p:cNvSpPr/>
          <p:nvPr/>
        </p:nvSpPr>
        <p:spPr>
          <a:xfrm>
            <a:off x="10174936" y="3707206"/>
            <a:ext cx="685800" cy="685800"/>
          </a:xfrm>
          <a:prstGeom prst="ellipse">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8E072D4C-340A-D84C-63AC-27A4EA0C2BF0}"/>
              </a:ext>
            </a:extLst>
          </p:cNvPr>
          <p:cNvSpPr txBox="1"/>
          <p:nvPr/>
        </p:nvSpPr>
        <p:spPr>
          <a:xfrm>
            <a:off x="10136836" y="3864071"/>
            <a:ext cx="762000" cy="369332"/>
          </a:xfrm>
          <a:prstGeom prst="rect">
            <a:avLst/>
          </a:prstGeom>
          <a:noFill/>
        </p:spPr>
        <p:txBody>
          <a:bodyPr wrap="square" rtlCol="0">
            <a:spAutoFit/>
          </a:bodyPr>
          <a:lstStyle/>
          <a:p>
            <a:pPr algn="ctr"/>
            <a:r>
              <a:rPr lang="en-US" b="1" dirty="0"/>
              <a:t>2010</a:t>
            </a:r>
          </a:p>
        </p:txBody>
      </p:sp>
      <p:sp>
        <p:nvSpPr>
          <p:cNvPr id="30" name="TextBox 29">
            <a:extLst>
              <a:ext uri="{FF2B5EF4-FFF2-40B4-BE49-F238E27FC236}">
                <a16:creationId xmlns:a16="http://schemas.microsoft.com/office/drawing/2014/main" id="{52BE7F7B-5C27-A9A9-1D5F-35DFE63F9BAA}"/>
              </a:ext>
            </a:extLst>
          </p:cNvPr>
          <p:cNvSpPr txBox="1"/>
          <p:nvPr/>
        </p:nvSpPr>
        <p:spPr>
          <a:xfrm>
            <a:off x="7315200" y="2295598"/>
            <a:ext cx="2895600" cy="892552"/>
          </a:xfrm>
          <a:prstGeom prst="rect">
            <a:avLst/>
          </a:prstGeom>
          <a:noFill/>
          <a:ln w="28575">
            <a:solidFill>
              <a:srgbClr val="99FFCC"/>
            </a:solidFill>
          </a:ln>
        </p:spPr>
        <p:txBody>
          <a:bodyPr wrap="square" rtlCol="0">
            <a:spAutoFit/>
          </a:bodyPr>
          <a:lstStyle/>
          <a:p>
            <a:pPr algn="ctr"/>
            <a:r>
              <a:rPr lang="en-US" sz="2000" b="1" u="sng" dirty="0">
                <a:solidFill>
                  <a:srgbClr val="69D8FF"/>
                </a:solidFill>
              </a:rPr>
              <a:t>Injectable naltrexone</a:t>
            </a:r>
          </a:p>
          <a:p>
            <a:pPr marL="285750" indent="-285750">
              <a:buFont typeface="Arial" panose="020B0604020202020204" pitchFamily="34" charset="0"/>
              <a:buChar char="•"/>
            </a:pPr>
            <a:r>
              <a:rPr lang="en-US" sz="1600" b="1" dirty="0">
                <a:solidFill>
                  <a:srgbClr val="99FFCC"/>
                </a:solidFill>
              </a:rPr>
              <a:t>Opioid antagonist</a:t>
            </a:r>
          </a:p>
          <a:p>
            <a:pPr marL="285750" indent="-285750">
              <a:buFont typeface="Arial" panose="020B0604020202020204" pitchFamily="34" charset="0"/>
              <a:buChar char="•"/>
            </a:pPr>
            <a:r>
              <a:rPr lang="en-US" sz="1600" b="1" dirty="0">
                <a:solidFill>
                  <a:srgbClr val="99FFCC"/>
                </a:solidFill>
              </a:rPr>
              <a:t>Treat AUD</a:t>
            </a:r>
          </a:p>
        </p:txBody>
      </p:sp>
      <p:cxnSp>
        <p:nvCxnSpPr>
          <p:cNvPr id="31" name="Straight Connector 30">
            <a:extLst>
              <a:ext uri="{FF2B5EF4-FFF2-40B4-BE49-F238E27FC236}">
                <a16:creationId xmlns:a16="http://schemas.microsoft.com/office/drawing/2014/main" id="{4BE16B77-8C25-5E61-C777-95260F71E8AD}"/>
              </a:ext>
            </a:extLst>
          </p:cNvPr>
          <p:cNvCxnSpPr/>
          <p:nvPr/>
        </p:nvCxnSpPr>
        <p:spPr>
          <a:xfrm>
            <a:off x="8763001" y="3204386"/>
            <a:ext cx="0" cy="539175"/>
          </a:xfrm>
          <a:prstGeom prst="line">
            <a:avLst/>
          </a:prstGeom>
          <a:ln w="28575">
            <a:solidFill>
              <a:srgbClr val="99FFCC"/>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C70D4AF4-3E35-F6B1-133E-9D66E0217860}"/>
              </a:ext>
            </a:extLst>
          </p:cNvPr>
          <p:cNvSpPr txBox="1"/>
          <p:nvPr/>
        </p:nvSpPr>
        <p:spPr>
          <a:xfrm>
            <a:off x="9067800" y="4964276"/>
            <a:ext cx="2895600" cy="892552"/>
          </a:xfrm>
          <a:prstGeom prst="rect">
            <a:avLst/>
          </a:prstGeom>
          <a:noFill/>
          <a:ln w="28575">
            <a:solidFill>
              <a:srgbClr val="FFCCFF"/>
            </a:solidFill>
          </a:ln>
        </p:spPr>
        <p:txBody>
          <a:bodyPr wrap="square" rtlCol="0">
            <a:spAutoFit/>
          </a:bodyPr>
          <a:lstStyle/>
          <a:p>
            <a:pPr algn="ctr"/>
            <a:r>
              <a:rPr lang="en-US" sz="2000" b="1" u="sng" dirty="0">
                <a:solidFill>
                  <a:srgbClr val="69D8FF"/>
                </a:solidFill>
              </a:rPr>
              <a:t>Injectable naltrexone</a:t>
            </a:r>
          </a:p>
          <a:p>
            <a:pPr marL="285750" indent="-285750">
              <a:buFont typeface="Arial" panose="020B0604020202020204" pitchFamily="34" charset="0"/>
              <a:buChar char="•"/>
            </a:pPr>
            <a:r>
              <a:rPr lang="en-US" sz="1600" b="1" dirty="0">
                <a:solidFill>
                  <a:srgbClr val="FFCCFF"/>
                </a:solidFill>
              </a:rPr>
              <a:t>Opioid antagonist</a:t>
            </a:r>
          </a:p>
          <a:p>
            <a:pPr marL="285750" indent="-285750">
              <a:buFont typeface="Arial" panose="020B0604020202020204" pitchFamily="34" charset="0"/>
              <a:buChar char="•"/>
            </a:pPr>
            <a:r>
              <a:rPr lang="en-US" sz="1600" b="1" dirty="0">
                <a:solidFill>
                  <a:srgbClr val="FFCCFF"/>
                </a:solidFill>
              </a:rPr>
              <a:t>Treat OUD</a:t>
            </a:r>
          </a:p>
        </p:txBody>
      </p:sp>
      <p:cxnSp>
        <p:nvCxnSpPr>
          <p:cNvPr id="33" name="Straight Connector 32">
            <a:extLst>
              <a:ext uri="{FF2B5EF4-FFF2-40B4-BE49-F238E27FC236}">
                <a16:creationId xmlns:a16="http://schemas.microsoft.com/office/drawing/2014/main" id="{EA4B22C2-9540-3151-30D0-82BA0D81FF3E}"/>
              </a:ext>
            </a:extLst>
          </p:cNvPr>
          <p:cNvCxnSpPr/>
          <p:nvPr/>
        </p:nvCxnSpPr>
        <p:spPr>
          <a:xfrm>
            <a:off x="10515600" y="4409396"/>
            <a:ext cx="0" cy="539175"/>
          </a:xfrm>
          <a:prstGeom prst="line">
            <a:avLst/>
          </a:prstGeom>
          <a:ln w="28575">
            <a:solidFill>
              <a:srgbClr val="FFCC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39669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14980-09F5-1F2E-7A29-716E407D6F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AD1424-90D0-CD94-B747-591F8D569264}"/>
              </a:ext>
            </a:extLst>
          </p:cNvPr>
          <p:cNvSpPr>
            <a:spLocks noGrp="1"/>
          </p:cNvSpPr>
          <p:nvPr>
            <p:ph type="title"/>
          </p:nvPr>
        </p:nvSpPr>
        <p:spPr/>
        <p:txBody>
          <a:bodyPr>
            <a:normAutofit/>
          </a:bodyPr>
          <a:lstStyle/>
          <a:p>
            <a:pPr algn="l"/>
            <a:r>
              <a:rPr lang="en-US" sz="4800" dirty="0"/>
              <a:t>A Sample STAR Patient</a:t>
            </a:r>
          </a:p>
        </p:txBody>
      </p:sp>
      <p:sp>
        <p:nvSpPr>
          <p:cNvPr id="3" name="Content Placeholder 2">
            <a:extLst>
              <a:ext uri="{FF2B5EF4-FFF2-40B4-BE49-F238E27FC236}">
                <a16:creationId xmlns:a16="http://schemas.microsoft.com/office/drawing/2014/main" id="{BD35C525-BBE6-8BC6-40C4-E52B041C1CC0}"/>
              </a:ext>
            </a:extLst>
          </p:cNvPr>
          <p:cNvSpPr>
            <a:spLocks noGrp="1"/>
          </p:cNvSpPr>
          <p:nvPr>
            <p:ph sz="quarter" idx="10"/>
          </p:nvPr>
        </p:nvSpPr>
        <p:spPr>
          <a:xfrm>
            <a:off x="533400" y="1524000"/>
            <a:ext cx="11125200" cy="5105400"/>
          </a:xfrm>
        </p:spPr>
        <p:txBody>
          <a:bodyPr>
            <a:normAutofit fontScale="85000" lnSpcReduction="20000"/>
          </a:bodyPr>
          <a:lstStyle/>
          <a:p>
            <a:r>
              <a:rPr lang="en-US" b="1" dirty="0"/>
              <a:t>He provides some additional AUD history</a:t>
            </a:r>
          </a:p>
          <a:p>
            <a:pPr lvl="1"/>
            <a:r>
              <a:rPr lang="en-US" b="1" dirty="0"/>
              <a:t>Prior blackouts from drinking (remote, in his 20s)</a:t>
            </a:r>
          </a:p>
          <a:p>
            <a:pPr lvl="1"/>
            <a:r>
              <a:rPr lang="en-US" b="1" dirty="0"/>
              <a:t>Spends a lot of time recovering from drinking</a:t>
            </a:r>
          </a:p>
          <a:p>
            <a:pPr lvl="1"/>
            <a:r>
              <a:rPr lang="en-US" b="1" dirty="0"/>
              <a:t>Has been arguing with his wife about his drinking and having issues at work</a:t>
            </a:r>
          </a:p>
          <a:p>
            <a:pPr lvl="1"/>
            <a:r>
              <a:rPr lang="en-US" b="1" dirty="0"/>
              <a:t>Has never been treated for AUD and is unenthusiastic about treatment</a:t>
            </a:r>
          </a:p>
          <a:p>
            <a:pPr lvl="1"/>
            <a:endParaRPr lang="en-US" b="1" dirty="0"/>
          </a:p>
          <a:p>
            <a:r>
              <a:rPr lang="en-US" b="1" dirty="0"/>
              <a:t>Physical Exam and Labs:</a:t>
            </a:r>
          </a:p>
          <a:p>
            <a:pPr lvl="1"/>
            <a:r>
              <a:rPr lang="en-US" b="1" dirty="0"/>
              <a:t>Severe obesity (BMI 47.3 – pt did not fit into the “mock” MRI)</a:t>
            </a:r>
          </a:p>
          <a:p>
            <a:pPr lvl="1"/>
            <a:r>
              <a:rPr lang="en-US" b="1" dirty="0"/>
              <a:t>Several new diagnoses (he is currently on no meds)</a:t>
            </a:r>
          </a:p>
          <a:p>
            <a:pPr lvl="2"/>
            <a:r>
              <a:rPr lang="en-US" b="1" dirty="0"/>
              <a:t>Hypertension (BP 166/97, 158/90 on repeat)</a:t>
            </a:r>
          </a:p>
          <a:p>
            <a:pPr lvl="2"/>
            <a:r>
              <a:rPr lang="en-US" b="1" dirty="0" err="1"/>
              <a:t>MetALD</a:t>
            </a:r>
            <a:r>
              <a:rPr lang="en-US" b="1" dirty="0"/>
              <a:t> w/ mild transaminitis (AST/ALT: 39/96)</a:t>
            </a:r>
          </a:p>
          <a:p>
            <a:pPr lvl="2"/>
            <a:r>
              <a:rPr lang="en-US" b="1" dirty="0"/>
              <a:t>Hypertriglyceridemia (TGL: 258)</a:t>
            </a:r>
          </a:p>
          <a:p>
            <a:pPr lvl="2"/>
            <a:endParaRPr lang="en-US" b="1" dirty="0"/>
          </a:p>
          <a:p>
            <a:r>
              <a:rPr lang="en-US" b="1" dirty="0"/>
              <a:t>He is interested after hearing about semaglutide. </a:t>
            </a:r>
          </a:p>
        </p:txBody>
      </p:sp>
    </p:spTree>
    <p:extLst>
      <p:ext uri="{BB962C8B-B14F-4D97-AF65-F5344CB8AC3E}">
        <p14:creationId xmlns:p14="http://schemas.microsoft.com/office/powerpoint/2010/main" val="3519905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178D7-0378-C63C-238F-4366BD366E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D1F4EB-92D2-7F5D-E80B-64C9E10775F4}"/>
              </a:ext>
            </a:extLst>
          </p:cNvPr>
          <p:cNvSpPr>
            <a:spLocks noGrp="1"/>
          </p:cNvSpPr>
          <p:nvPr>
            <p:ph type="title"/>
          </p:nvPr>
        </p:nvSpPr>
        <p:spPr/>
        <p:txBody>
          <a:bodyPr>
            <a:normAutofit/>
          </a:bodyPr>
          <a:lstStyle/>
          <a:p>
            <a:pPr algn="l"/>
            <a:r>
              <a:rPr lang="en-US" sz="4800" dirty="0"/>
              <a:t>A Sample STAR Patient</a:t>
            </a:r>
          </a:p>
        </p:txBody>
      </p:sp>
      <p:sp>
        <p:nvSpPr>
          <p:cNvPr id="3" name="Content Placeholder 2">
            <a:extLst>
              <a:ext uri="{FF2B5EF4-FFF2-40B4-BE49-F238E27FC236}">
                <a16:creationId xmlns:a16="http://schemas.microsoft.com/office/drawing/2014/main" id="{1D697840-520C-61EF-5A1F-A8A37670A147}"/>
              </a:ext>
            </a:extLst>
          </p:cNvPr>
          <p:cNvSpPr>
            <a:spLocks noGrp="1"/>
          </p:cNvSpPr>
          <p:nvPr>
            <p:ph sz="quarter" idx="10"/>
          </p:nvPr>
        </p:nvSpPr>
        <p:spPr>
          <a:xfrm>
            <a:off x="533400" y="4800600"/>
            <a:ext cx="11125200" cy="1828800"/>
          </a:xfrm>
        </p:spPr>
        <p:txBody>
          <a:bodyPr>
            <a:normAutofit lnSpcReduction="10000"/>
          </a:bodyPr>
          <a:lstStyle/>
          <a:p>
            <a:r>
              <a:rPr lang="en-US" b="1" dirty="0"/>
              <a:t>Patient is very reflective about how his life has changed</a:t>
            </a:r>
          </a:p>
          <a:p>
            <a:pPr lvl="1"/>
            <a:r>
              <a:rPr lang="en-US" b="1" dirty="0"/>
              <a:t>He has enough energy to actively diet and exercise now</a:t>
            </a:r>
          </a:p>
          <a:p>
            <a:pPr lvl="1"/>
            <a:r>
              <a:rPr lang="en-US" b="1" dirty="0"/>
              <a:t>He feels more fully present as a husband and father</a:t>
            </a:r>
          </a:p>
          <a:p>
            <a:pPr lvl="1"/>
            <a:r>
              <a:rPr lang="en-US" b="1" dirty="0"/>
              <a:t>He is performing better at work</a:t>
            </a:r>
          </a:p>
          <a:p>
            <a:pPr lvl="2"/>
            <a:endParaRPr lang="en-US" b="1" dirty="0"/>
          </a:p>
        </p:txBody>
      </p:sp>
      <p:graphicFrame>
        <p:nvGraphicFramePr>
          <p:cNvPr id="4" name="Content Placeholder 4">
            <a:extLst>
              <a:ext uri="{FF2B5EF4-FFF2-40B4-BE49-F238E27FC236}">
                <a16:creationId xmlns:a16="http://schemas.microsoft.com/office/drawing/2014/main" id="{83744E99-2BA8-887A-0D90-5D5E076ECCE4}"/>
              </a:ext>
            </a:extLst>
          </p:cNvPr>
          <p:cNvGraphicFramePr>
            <a:graphicFrameLocks/>
          </p:cNvGraphicFramePr>
          <p:nvPr/>
        </p:nvGraphicFramePr>
        <p:xfrm>
          <a:off x="381000" y="1524000"/>
          <a:ext cx="11430000" cy="2773680"/>
        </p:xfrm>
        <a:graphic>
          <a:graphicData uri="http://schemas.openxmlformats.org/drawingml/2006/table">
            <a:tbl>
              <a:tblPr firstRow="1" bandRow="1">
                <a:tableStyleId>{5C22544A-7EE6-4342-B048-85BDC9FD1C3A}</a:tableStyleId>
              </a:tblPr>
              <a:tblGrid>
                <a:gridCol w="4127498">
                  <a:extLst>
                    <a:ext uri="{9D8B030D-6E8A-4147-A177-3AD203B41FA5}">
                      <a16:colId xmlns:a16="http://schemas.microsoft.com/office/drawing/2014/main" val="3464123028"/>
                    </a:ext>
                  </a:extLst>
                </a:gridCol>
                <a:gridCol w="3175001">
                  <a:extLst>
                    <a:ext uri="{9D8B030D-6E8A-4147-A177-3AD203B41FA5}">
                      <a16:colId xmlns:a16="http://schemas.microsoft.com/office/drawing/2014/main" val="3897049119"/>
                    </a:ext>
                  </a:extLst>
                </a:gridCol>
                <a:gridCol w="4127501">
                  <a:extLst>
                    <a:ext uri="{9D8B030D-6E8A-4147-A177-3AD203B41FA5}">
                      <a16:colId xmlns:a16="http://schemas.microsoft.com/office/drawing/2014/main" val="3051315490"/>
                    </a:ext>
                  </a:extLst>
                </a:gridCol>
              </a:tblGrid>
              <a:tr h="370840">
                <a:tc>
                  <a:txBody>
                    <a:bodyPr/>
                    <a:lstStyle/>
                    <a:p>
                      <a:r>
                        <a:rPr lang="en-US" sz="2000" dirty="0"/>
                        <a:t>Medical Issue</a:t>
                      </a:r>
                    </a:p>
                  </a:txBody>
                  <a:tcPr/>
                </a:tc>
                <a:tc>
                  <a:txBody>
                    <a:bodyPr/>
                    <a:lstStyle/>
                    <a:p>
                      <a:r>
                        <a:rPr lang="en-US" sz="2000" dirty="0"/>
                        <a:t>Baseline</a:t>
                      </a:r>
                    </a:p>
                  </a:txBody>
                  <a:tcPr/>
                </a:tc>
                <a:tc>
                  <a:txBody>
                    <a:bodyPr/>
                    <a:lstStyle/>
                    <a:p>
                      <a:r>
                        <a:rPr lang="en-US" sz="2000" dirty="0"/>
                        <a:t>End of Study</a:t>
                      </a:r>
                    </a:p>
                  </a:txBody>
                  <a:tcPr/>
                </a:tc>
                <a:extLst>
                  <a:ext uri="{0D108BD9-81ED-4DB2-BD59-A6C34878D82A}">
                    <a16:rowId xmlns:a16="http://schemas.microsoft.com/office/drawing/2014/main" val="2192520648"/>
                  </a:ext>
                </a:extLst>
              </a:tr>
              <a:tr h="370840">
                <a:tc>
                  <a:txBody>
                    <a:bodyPr/>
                    <a:lstStyle/>
                    <a:p>
                      <a:r>
                        <a:rPr lang="en-US" sz="2000" b="1" dirty="0"/>
                        <a:t>Body Mass Index</a:t>
                      </a:r>
                    </a:p>
                  </a:txBody>
                  <a:tcPr/>
                </a:tc>
                <a:tc>
                  <a:txBody>
                    <a:bodyPr/>
                    <a:lstStyle/>
                    <a:p>
                      <a:r>
                        <a:rPr lang="en-US" sz="2000" b="1" dirty="0"/>
                        <a:t>47.3</a:t>
                      </a:r>
                    </a:p>
                  </a:txBody>
                  <a:tcPr/>
                </a:tc>
                <a:tc>
                  <a:txBody>
                    <a:bodyPr/>
                    <a:lstStyle/>
                    <a:p>
                      <a:r>
                        <a:rPr lang="en-US" sz="2000" b="1" dirty="0"/>
                        <a:t>39.4 (total weight loss ~53 </a:t>
                      </a:r>
                      <a:r>
                        <a:rPr lang="en-US" sz="2000" b="1" dirty="0" err="1"/>
                        <a:t>lb</a:t>
                      </a:r>
                      <a:r>
                        <a:rPr lang="en-US" sz="2000" b="1" dirty="0"/>
                        <a:t>)</a:t>
                      </a:r>
                    </a:p>
                  </a:txBody>
                  <a:tcPr/>
                </a:tc>
                <a:extLst>
                  <a:ext uri="{0D108BD9-81ED-4DB2-BD59-A6C34878D82A}">
                    <a16:rowId xmlns:a16="http://schemas.microsoft.com/office/drawing/2014/main" val="1943840736"/>
                  </a:ext>
                </a:extLst>
              </a:tr>
              <a:tr h="370840">
                <a:tc>
                  <a:txBody>
                    <a:bodyPr/>
                    <a:lstStyle/>
                    <a:p>
                      <a:r>
                        <a:rPr lang="en-US" sz="2000" b="1" dirty="0"/>
                        <a:t>Blood Pressure</a:t>
                      </a:r>
                    </a:p>
                  </a:txBody>
                  <a:tcPr/>
                </a:tc>
                <a:tc>
                  <a:txBody>
                    <a:bodyPr/>
                    <a:lstStyle/>
                    <a:p>
                      <a:r>
                        <a:rPr lang="en-US" sz="2000" b="1" dirty="0"/>
                        <a:t>166/97 and 158/90</a:t>
                      </a:r>
                    </a:p>
                  </a:txBody>
                  <a:tcPr/>
                </a:tc>
                <a:tc>
                  <a:txBody>
                    <a:bodyPr/>
                    <a:lstStyle/>
                    <a:p>
                      <a:r>
                        <a:rPr lang="en-US" sz="2000" b="1" dirty="0"/>
                        <a:t>129/83</a:t>
                      </a:r>
                    </a:p>
                  </a:txBody>
                  <a:tcPr/>
                </a:tc>
                <a:extLst>
                  <a:ext uri="{0D108BD9-81ED-4DB2-BD59-A6C34878D82A}">
                    <a16:rowId xmlns:a16="http://schemas.microsoft.com/office/drawing/2014/main" val="1067347680"/>
                  </a:ext>
                </a:extLst>
              </a:tr>
              <a:tr h="370840">
                <a:tc>
                  <a:txBody>
                    <a:bodyPr/>
                    <a:lstStyle/>
                    <a:p>
                      <a:r>
                        <a:rPr lang="en-US" sz="2000" b="1" dirty="0"/>
                        <a:t>Avg. Daily Alcohol Consumption</a:t>
                      </a:r>
                    </a:p>
                  </a:txBody>
                  <a:tcPr/>
                </a:tc>
                <a:tc>
                  <a:txBody>
                    <a:bodyPr/>
                    <a:lstStyle/>
                    <a:p>
                      <a:r>
                        <a:rPr lang="en-US" sz="2000" b="1" dirty="0"/>
                        <a:t>3.1 drinks/day</a:t>
                      </a:r>
                    </a:p>
                  </a:txBody>
                  <a:tcPr/>
                </a:tc>
                <a:tc>
                  <a:txBody>
                    <a:bodyPr/>
                    <a:lstStyle/>
                    <a:p>
                      <a:r>
                        <a:rPr lang="en-US" sz="2000" b="1" dirty="0"/>
                        <a:t>0 drinks/day</a:t>
                      </a:r>
                    </a:p>
                  </a:txBody>
                  <a:tcPr/>
                </a:tc>
                <a:extLst>
                  <a:ext uri="{0D108BD9-81ED-4DB2-BD59-A6C34878D82A}">
                    <a16:rowId xmlns:a16="http://schemas.microsoft.com/office/drawing/2014/main" val="3156692975"/>
                  </a:ext>
                </a:extLst>
              </a:tr>
              <a:tr h="370840">
                <a:tc>
                  <a:txBody>
                    <a:bodyPr/>
                    <a:lstStyle/>
                    <a:p>
                      <a:r>
                        <a:rPr lang="en-US" sz="2000" b="1" dirty="0"/>
                        <a:t>Liver Tests (AST/ALT/GGT)</a:t>
                      </a:r>
                    </a:p>
                  </a:txBody>
                  <a:tcPr/>
                </a:tc>
                <a:tc>
                  <a:txBody>
                    <a:bodyPr/>
                    <a:lstStyle/>
                    <a:p>
                      <a:r>
                        <a:rPr lang="en-US" sz="2000" b="1" dirty="0"/>
                        <a:t>39/96/111 (all elevated)</a:t>
                      </a:r>
                    </a:p>
                  </a:txBody>
                  <a:tcPr/>
                </a:tc>
                <a:tc>
                  <a:txBody>
                    <a:bodyPr/>
                    <a:lstStyle/>
                    <a:p>
                      <a:r>
                        <a:rPr lang="en-US" sz="2000" b="1" dirty="0"/>
                        <a:t>36/63/80 (still slightly elevated)</a:t>
                      </a:r>
                    </a:p>
                  </a:txBody>
                  <a:tcPr/>
                </a:tc>
                <a:extLst>
                  <a:ext uri="{0D108BD9-81ED-4DB2-BD59-A6C34878D82A}">
                    <a16:rowId xmlns:a16="http://schemas.microsoft.com/office/drawing/2014/main" val="1238494368"/>
                  </a:ext>
                </a:extLst>
              </a:tr>
              <a:tr h="370840">
                <a:tc>
                  <a:txBody>
                    <a:bodyPr/>
                    <a:lstStyle/>
                    <a:p>
                      <a:r>
                        <a:rPr lang="en-US" sz="2000" b="1" dirty="0"/>
                        <a:t>Triglycerides (TGL)</a:t>
                      </a:r>
                    </a:p>
                  </a:txBody>
                  <a:tcPr/>
                </a:tc>
                <a:tc>
                  <a:txBody>
                    <a:bodyPr/>
                    <a:lstStyle/>
                    <a:p>
                      <a:r>
                        <a:rPr lang="en-US" sz="2000" b="1" dirty="0"/>
                        <a:t>258</a:t>
                      </a:r>
                    </a:p>
                  </a:txBody>
                  <a:tcPr/>
                </a:tc>
                <a:tc>
                  <a:txBody>
                    <a:bodyPr/>
                    <a:lstStyle/>
                    <a:p>
                      <a:r>
                        <a:rPr lang="en-US" sz="2000" b="1" dirty="0"/>
                        <a:t>85</a:t>
                      </a:r>
                    </a:p>
                  </a:txBody>
                  <a:tcPr/>
                </a:tc>
                <a:extLst>
                  <a:ext uri="{0D108BD9-81ED-4DB2-BD59-A6C34878D82A}">
                    <a16:rowId xmlns:a16="http://schemas.microsoft.com/office/drawing/2014/main" val="3647959506"/>
                  </a:ext>
                </a:extLst>
              </a:tr>
              <a:tr h="370840">
                <a:tc>
                  <a:txBody>
                    <a:bodyPr/>
                    <a:lstStyle/>
                    <a:p>
                      <a:r>
                        <a:rPr lang="en-US" sz="2000" b="1" dirty="0"/>
                        <a:t>HbA1c </a:t>
                      </a:r>
                    </a:p>
                  </a:txBody>
                  <a:tcPr/>
                </a:tc>
                <a:tc>
                  <a:txBody>
                    <a:bodyPr/>
                    <a:lstStyle/>
                    <a:p>
                      <a:r>
                        <a:rPr lang="en-US" sz="2000" b="1" dirty="0"/>
                        <a:t>5.0 (normal)</a:t>
                      </a:r>
                    </a:p>
                  </a:txBody>
                  <a:tcPr/>
                </a:tc>
                <a:tc>
                  <a:txBody>
                    <a:bodyPr/>
                    <a:lstStyle/>
                    <a:p>
                      <a:r>
                        <a:rPr lang="en-US" sz="2000" b="1" dirty="0"/>
                        <a:t>4.4 (still normal but even lower)</a:t>
                      </a:r>
                    </a:p>
                  </a:txBody>
                  <a:tcPr/>
                </a:tc>
                <a:extLst>
                  <a:ext uri="{0D108BD9-81ED-4DB2-BD59-A6C34878D82A}">
                    <a16:rowId xmlns:a16="http://schemas.microsoft.com/office/drawing/2014/main" val="3976481885"/>
                  </a:ext>
                </a:extLst>
              </a:tr>
            </a:tbl>
          </a:graphicData>
        </a:graphic>
      </p:graphicFrame>
    </p:spTree>
    <p:extLst>
      <p:ext uri="{BB962C8B-B14F-4D97-AF65-F5344CB8AC3E}">
        <p14:creationId xmlns:p14="http://schemas.microsoft.com/office/powerpoint/2010/main" val="1124998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C047E89-6F38-4AE2-B94A-0336FD52090F}"/>
              </a:ext>
            </a:extLst>
          </p:cNvPr>
          <p:cNvSpPr>
            <a:spLocks noGrp="1"/>
          </p:cNvSpPr>
          <p:nvPr>
            <p:ph type="title"/>
          </p:nvPr>
        </p:nvSpPr>
        <p:spPr/>
        <p:txBody>
          <a:bodyPr>
            <a:normAutofit/>
          </a:bodyPr>
          <a:lstStyle/>
          <a:p>
            <a:pPr algn="l"/>
            <a:r>
              <a:rPr lang="en-US" dirty="0"/>
              <a:t>Final Takeaways/Summary</a:t>
            </a:r>
          </a:p>
        </p:txBody>
      </p:sp>
      <p:sp>
        <p:nvSpPr>
          <p:cNvPr id="5" name="Content Placeholder 4">
            <a:extLst>
              <a:ext uri="{FF2B5EF4-FFF2-40B4-BE49-F238E27FC236}">
                <a16:creationId xmlns:a16="http://schemas.microsoft.com/office/drawing/2014/main" id="{02FD47F6-CBEC-431C-B4FA-79B900419F64}"/>
              </a:ext>
            </a:extLst>
          </p:cNvPr>
          <p:cNvSpPr>
            <a:spLocks noGrp="1"/>
          </p:cNvSpPr>
          <p:nvPr>
            <p:ph sz="quarter" idx="10"/>
          </p:nvPr>
        </p:nvSpPr>
        <p:spPr>
          <a:xfrm>
            <a:off x="533400" y="1752600"/>
            <a:ext cx="11049000" cy="4495800"/>
          </a:xfrm>
        </p:spPr>
        <p:txBody>
          <a:bodyPr>
            <a:normAutofit fontScale="92500"/>
          </a:bodyPr>
          <a:lstStyle/>
          <a:p>
            <a:r>
              <a:rPr lang="en-US" b="1" dirty="0"/>
              <a:t>GLP-1 Receptor Agonists (GLP-1RAs) have a unique mechanism of action that may be effective in helping patients with SUDs decrease craving and control their alcohol or drug use.</a:t>
            </a:r>
          </a:p>
          <a:p>
            <a:endParaRPr lang="en-US" b="1" dirty="0"/>
          </a:p>
          <a:p>
            <a:r>
              <a:rPr lang="en-US" b="1" dirty="0"/>
              <a:t>“MAY be effective” does not mean “definitely WILL be effective!”</a:t>
            </a:r>
          </a:p>
          <a:p>
            <a:endParaRPr lang="en-US" b="1" dirty="0"/>
          </a:p>
          <a:p>
            <a:r>
              <a:rPr lang="en-US" b="1" dirty="0"/>
              <a:t>Along with awaiting the results of ongoing clinical trials of GLP-1RA safety and efficacy in patients with addictions, plans to provide equitable access to these drugs must be considered.</a:t>
            </a:r>
          </a:p>
        </p:txBody>
      </p:sp>
    </p:spTree>
    <p:custDataLst>
      <p:tags r:id="rId1"/>
    </p:custDataLst>
    <p:extLst>
      <p:ext uri="{BB962C8B-B14F-4D97-AF65-F5344CB8AC3E}">
        <p14:creationId xmlns:p14="http://schemas.microsoft.com/office/powerpoint/2010/main" val="3389654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224F3-F4B4-0D42-DCA9-7616091C43E9}"/>
              </a:ext>
            </a:extLst>
          </p:cNvPr>
          <p:cNvSpPr>
            <a:spLocks noGrp="1"/>
          </p:cNvSpPr>
          <p:nvPr>
            <p:ph type="title"/>
          </p:nvPr>
        </p:nvSpPr>
        <p:spPr/>
        <p:txBody>
          <a:bodyPr/>
          <a:lstStyle/>
          <a:p>
            <a:pPr algn="l"/>
            <a:r>
              <a:rPr lang="en-US" dirty="0"/>
              <a:t>GLP-1 and GLP-1RAs</a:t>
            </a:r>
          </a:p>
        </p:txBody>
      </p:sp>
      <p:sp>
        <p:nvSpPr>
          <p:cNvPr id="3" name="Content Placeholder 2">
            <a:extLst>
              <a:ext uri="{FF2B5EF4-FFF2-40B4-BE49-F238E27FC236}">
                <a16:creationId xmlns:a16="http://schemas.microsoft.com/office/drawing/2014/main" id="{FA6DD437-7DC6-A9A4-4322-8417C44D2FCB}"/>
              </a:ext>
            </a:extLst>
          </p:cNvPr>
          <p:cNvSpPr>
            <a:spLocks noGrp="1"/>
          </p:cNvSpPr>
          <p:nvPr>
            <p:ph sz="quarter" idx="10"/>
          </p:nvPr>
        </p:nvSpPr>
        <p:spPr/>
        <p:txBody>
          <a:bodyPr/>
          <a:lstStyle/>
          <a:p>
            <a:endParaRPr lang="en-US" dirty="0"/>
          </a:p>
        </p:txBody>
      </p:sp>
      <p:pic>
        <p:nvPicPr>
          <p:cNvPr id="7170" name="Picture 2" descr="Peptide sequences and molecular structures of FDA approved GLP-1 RAs.">
            <a:extLst>
              <a:ext uri="{FF2B5EF4-FFF2-40B4-BE49-F238E27FC236}">
                <a16:creationId xmlns:a16="http://schemas.microsoft.com/office/drawing/2014/main" id="{2464FA5A-5AC0-ED6B-975D-BF416FFBFC7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1305" r="51298" b="27106"/>
          <a:stretch/>
        </p:blipFill>
        <p:spPr bwMode="auto">
          <a:xfrm>
            <a:off x="7767356" y="1524001"/>
            <a:ext cx="3815044" cy="472085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Peptide sequences and molecular structures of FDA approved GLP-1 RAs.">
            <a:extLst>
              <a:ext uri="{FF2B5EF4-FFF2-40B4-BE49-F238E27FC236}">
                <a16:creationId xmlns:a16="http://schemas.microsoft.com/office/drawing/2014/main" id="{C6C79CC3-0CAA-3A66-0A4F-ECC48958B9C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7058" t="77514" r="2704" b="3597"/>
          <a:stretch/>
        </p:blipFill>
        <p:spPr bwMode="auto">
          <a:xfrm>
            <a:off x="624665" y="3086100"/>
            <a:ext cx="23622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Peptide sequences and molecular structures of FDA approved GLP-1 RAs.">
            <a:extLst>
              <a:ext uri="{FF2B5EF4-FFF2-40B4-BE49-F238E27FC236}">
                <a16:creationId xmlns:a16="http://schemas.microsoft.com/office/drawing/2014/main" id="{F508591E-5F0D-D3FB-00EE-1243F72975F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1298" b="77583"/>
          <a:stretch/>
        </p:blipFill>
        <p:spPr bwMode="auto">
          <a:xfrm>
            <a:off x="3423956" y="1512618"/>
            <a:ext cx="3788450" cy="233548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Peptide sequences and molecular structures of FDA approved GLP-1 RAs.">
            <a:extLst>
              <a:ext uri="{FF2B5EF4-FFF2-40B4-BE49-F238E27FC236}">
                <a16:creationId xmlns:a16="http://schemas.microsoft.com/office/drawing/2014/main" id="{3CE6EAC6-D101-FC45-3378-98D2D5DCE76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298" t="1972" b="77583"/>
          <a:stretch/>
        </p:blipFill>
        <p:spPr bwMode="auto">
          <a:xfrm>
            <a:off x="3423956" y="4114800"/>
            <a:ext cx="3788450" cy="213005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1B7AC0D-F503-0AB4-800A-709A73BA4DD1}"/>
              </a:ext>
            </a:extLst>
          </p:cNvPr>
          <p:cNvSpPr txBox="1"/>
          <p:nvPr/>
        </p:nvSpPr>
        <p:spPr>
          <a:xfrm>
            <a:off x="12700" y="6378562"/>
            <a:ext cx="8103794" cy="461665"/>
          </a:xfrm>
          <a:prstGeom prst="rect">
            <a:avLst/>
          </a:prstGeom>
          <a:noFill/>
        </p:spPr>
        <p:txBody>
          <a:bodyPr wrap="square">
            <a:spAutoFit/>
          </a:bodyPr>
          <a:lstStyle/>
          <a:p>
            <a:r>
              <a:rPr lang="en-US" sz="1200" dirty="0"/>
              <a:t>Illustration courtesy of: </a:t>
            </a:r>
            <a:r>
              <a:rPr lang="en-US" sz="1200" dirty="0">
                <a:hlinkClick r:id="rId4"/>
              </a:rPr>
              <a:t>https://commons.wikimedia.org/wiki/File:Glucagon_like_peptide_1_receptor_agonists.png</a:t>
            </a:r>
            <a:endParaRPr lang="en-US" sz="1200" dirty="0"/>
          </a:p>
          <a:p>
            <a:r>
              <a:rPr lang="en-US" sz="1200" b="0" i="0" dirty="0">
                <a:effectLst/>
              </a:rPr>
              <a:t>Adapted from Yu M, et al. </a:t>
            </a:r>
            <a:r>
              <a:rPr lang="en-US" sz="1200" b="0" i="1" dirty="0">
                <a:effectLst/>
              </a:rPr>
              <a:t>Advanced Drug </a:t>
            </a:r>
            <a:r>
              <a:rPr lang="en-US" sz="1200" i="1" dirty="0"/>
              <a:t>D</a:t>
            </a:r>
            <a:r>
              <a:rPr lang="en-US" sz="1200" b="0" i="1" dirty="0">
                <a:effectLst/>
              </a:rPr>
              <a:t>elivery </a:t>
            </a:r>
            <a:r>
              <a:rPr lang="en-US" sz="1200" i="1" dirty="0"/>
              <a:t>R</a:t>
            </a:r>
            <a:r>
              <a:rPr lang="en-US" sz="1200" b="0" i="1" dirty="0">
                <a:effectLst/>
              </a:rPr>
              <a:t>eviews</a:t>
            </a:r>
            <a:r>
              <a:rPr lang="en-US" sz="1200" b="0" i="0" dirty="0">
                <a:effectLst/>
              </a:rPr>
              <a:t> 2018;130:113-30</a:t>
            </a:r>
            <a:endParaRPr lang="en-US" sz="1200" dirty="0"/>
          </a:p>
        </p:txBody>
      </p:sp>
      <p:sp>
        <p:nvSpPr>
          <p:cNvPr id="10" name="Rectangle 9">
            <a:extLst>
              <a:ext uri="{FF2B5EF4-FFF2-40B4-BE49-F238E27FC236}">
                <a16:creationId xmlns:a16="http://schemas.microsoft.com/office/drawing/2014/main" id="{7E5CD48B-4AA3-4AD2-3556-10F18AE0DA2C}"/>
              </a:ext>
            </a:extLst>
          </p:cNvPr>
          <p:cNvSpPr/>
          <p:nvPr/>
        </p:nvSpPr>
        <p:spPr>
          <a:xfrm>
            <a:off x="3728756" y="1446104"/>
            <a:ext cx="838200" cy="992296"/>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54AA7FA-16FA-79F6-487A-FFF103EE8F59}"/>
              </a:ext>
            </a:extLst>
          </p:cNvPr>
          <p:cNvSpPr/>
          <p:nvPr/>
        </p:nvSpPr>
        <p:spPr>
          <a:xfrm>
            <a:off x="3728756" y="4114799"/>
            <a:ext cx="838200" cy="838201"/>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E2B68CB-BE92-7477-DD09-820C95E80400}"/>
              </a:ext>
            </a:extLst>
          </p:cNvPr>
          <p:cNvSpPr/>
          <p:nvPr/>
        </p:nvSpPr>
        <p:spPr>
          <a:xfrm>
            <a:off x="8069698" y="1446104"/>
            <a:ext cx="838200" cy="839896"/>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70E0DEF-079F-6BB7-4B71-8CFEC1A94B91}"/>
              </a:ext>
            </a:extLst>
          </p:cNvPr>
          <p:cNvSpPr/>
          <p:nvPr/>
        </p:nvSpPr>
        <p:spPr>
          <a:xfrm>
            <a:off x="7974406" y="3848100"/>
            <a:ext cx="838200" cy="734961"/>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F66A26A-DC1A-0BE7-A35B-9572B8E90AC4}"/>
              </a:ext>
            </a:extLst>
          </p:cNvPr>
          <p:cNvSpPr/>
          <p:nvPr/>
        </p:nvSpPr>
        <p:spPr>
          <a:xfrm>
            <a:off x="7974406" y="2672225"/>
            <a:ext cx="3069550" cy="603767"/>
          </a:xfrm>
          <a:prstGeom prst="rect">
            <a:avLst/>
          </a:prstGeom>
          <a:no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E5C31E1-E27D-39F2-77C2-31C5A02236B5}"/>
              </a:ext>
            </a:extLst>
          </p:cNvPr>
          <p:cNvSpPr/>
          <p:nvPr/>
        </p:nvSpPr>
        <p:spPr>
          <a:xfrm>
            <a:off x="7843556" y="5084193"/>
            <a:ext cx="3069550" cy="707007"/>
          </a:xfrm>
          <a:prstGeom prst="rect">
            <a:avLst/>
          </a:prstGeom>
          <a:no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88153236-DF74-D0EB-D466-0D6D30FA80E5}"/>
              </a:ext>
            </a:extLst>
          </p:cNvPr>
          <p:cNvSpPr txBox="1"/>
          <p:nvPr/>
        </p:nvSpPr>
        <p:spPr>
          <a:xfrm>
            <a:off x="609600" y="1523999"/>
            <a:ext cx="2565647" cy="707886"/>
          </a:xfrm>
          <a:prstGeom prst="rect">
            <a:avLst/>
          </a:prstGeom>
          <a:noFill/>
          <a:ln w="38100">
            <a:solidFill>
              <a:srgbClr val="00B050"/>
            </a:solidFill>
          </a:ln>
        </p:spPr>
        <p:txBody>
          <a:bodyPr wrap="square" rtlCol="0">
            <a:spAutoFit/>
          </a:bodyPr>
          <a:lstStyle/>
          <a:p>
            <a:pPr algn="ctr"/>
            <a:r>
              <a:rPr lang="en-US" sz="2000" b="1" dirty="0"/>
              <a:t>DPP-4 = Dipeptidyl Peptidase-4</a:t>
            </a:r>
          </a:p>
        </p:txBody>
      </p:sp>
    </p:spTree>
    <p:extLst>
      <p:ext uri="{BB962C8B-B14F-4D97-AF65-F5344CB8AC3E}">
        <p14:creationId xmlns:p14="http://schemas.microsoft.com/office/powerpoint/2010/main" val="2212528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17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5F13B-CBD9-7DD8-4B24-308B65641182}"/>
              </a:ext>
            </a:extLst>
          </p:cNvPr>
          <p:cNvSpPr>
            <a:spLocks noGrp="1"/>
          </p:cNvSpPr>
          <p:nvPr>
            <p:ph type="title"/>
          </p:nvPr>
        </p:nvSpPr>
        <p:spPr>
          <a:xfrm>
            <a:off x="609600" y="228600"/>
            <a:ext cx="9144000" cy="1143000"/>
          </a:xfrm>
        </p:spPr>
        <p:txBody>
          <a:bodyPr>
            <a:normAutofit fontScale="90000"/>
          </a:bodyPr>
          <a:lstStyle/>
          <a:p>
            <a:pPr algn="l"/>
            <a:r>
              <a:rPr lang="en-US" dirty="0"/>
              <a:t>GLP1-RAs in Diabetes and Obesity</a:t>
            </a:r>
          </a:p>
        </p:txBody>
      </p:sp>
      <p:sp>
        <p:nvSpPr>
          <p:cNvPr id="3" name="Content Placeholder 2">
            <a:extLst>
              <a:ext uri="{FF2B5EF4-FFF2-40B4-BE49-F238E27FC236}">
                <a16:creationId xmlns:a16="http://schemas.microsoft.com/office/drawing/2014/main" id="{57DF63C8-A108-0EBE-FAC6-5A91E4B34895}"/>
              </a:ext>
            </a:extLst>
          </p:cNvPr>
          <p:cNvSpPr>
            <a:spLocks noGrp="1"/>
          </p:cNvSpPr>
          <p:nvPr>
            <p:ph sz="quarter" idx="10"/>
          </p:nvPr>
        </p:nvSpPr>
        <p:spPr/>
        <p:txBody>
          <a:bodyPr/>
          <a:lstStyle/>
          <a:p>
            <a:endParaRPr lang="en-US" dirty="0"/>
          </a:p>
        </p:txBody>
      </p:sp>
      <p:pic>
        <p:nvPicPr>
          <p:cNvPr id="6146" name="Picture 2" descr="Ijms 23 00739 g001">
            <a:extLst>
              <a:ext uri="{FF2B5EF4-FFF2-40B4-BE49-F238E27FC236}">
                <a16:creationId xmlns:a16="http://schemas.microsoft.com/office/drawing/2014/main" id="{9A7C7693-E9F2-A31A-3919-DF313E76D00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54610" y="1524000"/>
            <a:ext cx="7482779" cy="488375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DE1A863-B18D-BCE2-6C81-08948F18E2CE}"/>
              </a:ext>
            </a:extLst>
          </p:cNvPr>
          <p:cNvSpPr txBox="1"/>
          <p:nvPr/>
        </p:nvSpPr>
        <p:spPr>
          <a:xfrm>
            <a:off x="152400" y="6488668"/>
            <a:ext cx="11658599" cy="276999"/>
          </a:xfrm>
          <a:prstGeom prst="rect">
            <a:avLst/>
          </a:prstGeom>
          <a:noFill/>
        </p:spPr>
        <p:txBody>
          <a:bodyPr wrap="square">
            <a:spAutoFit/>
          </a:bodyPr>
          <a:lstStyle/>
          <a:p>
            <a:r>
              <a:rPr lang="en-US" sz="1200" dirty="0"/>
              <a:t>Reprinted with permission from: Laurindo LF, et al. </a:t>
            </a:r>
            <a:r>
              <a:rPr lang="en-US" sz="1200" b="0" i="1" dirty="0">
                <a:effectLst/>
              </a:rPr>
              <a:t>Int Journal Mol Sci</a:t>
            </a:r>
            <a:r>
              <a:rPr lang="en-US" sz="1200" b="0" i="0" dirty="0">
                <a:effectLst/>
              </a:rPr>
              <a:t> 2022</a:t>
            </a:r>
            <a:r>
              <a:rPr lang="en-US" sz="1200" dirty="0"/>
              <a:t>;</a:t>
            </a:r>
            <a:r>
              <a:rPr lang="en-US" sz="1200" b="0" i="0" dirty="0">
                <a:effectLst/>
              </a:rPr>
              <a:t> </a:t>
            </a:r>
            <a:r>
              <a:rPr lang="en-US" sz="1200" b="0" i="1" dirty="0">
                <a:effectLst/>
              </a:rPr>
              <a:t>23</a:t>
            </a:r>
            <a:r>
              <a:rPr lang="en-US" sz="1200" b="0" i="0" dirty="0">
                <a:effectLst/>
              </a:rPr>
              <a:t>(2): 739.</a:t>
            </a:r>
            <a:endParaRPr lang="en-US" sz="1200" dirty="0"/>
          </a:p>
        </p:txBody>
      </p:sp>
      <p:sp>
        <p:nvSpPr>
          <p:cNvPr id="6" name="Rectangle 5">
            <a:extLst>
              <a:ext uri="{FF2B5EF4-FFF2-40B4-BE49-F238E27FC236}">
                <a16:creationId xmlns:a16="http://schemas.microsoft.com/office/drawing/2014/main" id="{31612AA8-A1D0-994E-5029-9EF5543C8E08}"/>
              </a:ext>
            </a:extLst>
          </p:cNvPr>
          <p:cNvSpPr/>
          <p:nvPr/>
        </p:nvSpPr>
        <p:spPr>
          <a:xfrm>
            <a:off x="5029200" y="1523999"/>
            <a:ext cx="2971800" cy="1604909"/>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8297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FBB2B-2104-1CD0-4BFB-92CE1D3C0689}"/>
              </a:ext>
            </a:extLst>
          </p:cNvPr>
          <p:cNvSpPr>
            <a:spLocks noGrp="1"/>
          </p:cNvSpPr>
          <p:nvPr>
            <p:ph type="title"/>
          </p:nvPr>
        </p:nvSpPr>
        <p:spPr>
          <a:xfrm>
            <a:off x="609600" y="228600"/>
            <a:ext cx="9296400" cy="1143000"/>
          </a:xfrm>
        </p:spPr>
        <p:txBody>
          <a:bodyPr>
            <a:noAutofit/>
          </a:bodyPr>
          <a:lstStyle/>
          <a:p>
            <a:pPr algn="l"/>
            <a:r>
              <a:rPr lang="en-US" sz="4200" dirty="0"/>
              <a:t>Possible Role of GLP-1RAs in SUDs</a:t>
            </a:r>
          </a:p>
        </p:txBody>
      </p:sp>
      <p:sp>
        <p:nvSpPr>
          <p:cNvPr id="3" name="Content Placeholder 2">
            <a:extLst>
              <a:ext uri="{FF2B5EF4-FFF2-40B4-BE49-F238E27FC236}">
                <a16:creationId xmlns:a16="http://schemas.microsoft.com/office/drawing/2014/main" id="{9C4F39A4-A653-EE28-45AA-D95F4952C822}"/>
              </a:ext>
            </a:extLst>
          </p:cNvPr>
          <p:cNvSpPr>
            <a:spLocks noGrp="1"/>
          </p:cNvSpPr>
          <p:nvPr>
            <p:ph sz="quarter" idx="10"/>
          </p:nvPr>
        </p:nvSpPr>
        <p:spPr/>
        <p:txBody>
          <a:bodyPr/>
          <a:lstStyle/>
          <a:p>
            <a:endParaRPr lang="en-US" dirty="0"/>
          </a:p>
        </p:txBody>
      </p:sp>
      <p:pic>
        <p:nvPicPr>
          <p:cNvPr id="5122" name="Picture 2" descr="Ijms 23 00739 g010">
            <a:extLst>
              <a:ext uri="{FF2B5EF4-FFF2-40B4-BE49-F238E27FC236}">
                <a16:creationId xmlns:a16="http://schemas.microsoft.com/office/drawing/2014/main" id="{FE225DCC-4AF8-6DD6-1A8B-017011747C2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19617" y="1524000"/>
            <a:ext cx="9352766" cy="48006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BB43CDD-0233-0124-6E60-32F9B85494C4}"/>
              </a:ext>
            </a:extLst>
          </p:cNvPr>
          <p:cNvSpPr txBox="1"/>
          <p:nvPr/>
        </p:nvSpPr>
        <p:spPr>
          <a:xfrm>
            <a:off x="7772400" y="5181600"/>
            <a:ext cx="2743200" cy="400110"/>
          </a:xfrm>
          <a:prstGeom prst="rect">
            <a:avLst/>
          </a:prstGeom>
          <a:solidFill>
            <a:srgbClr val="FFFFFF"/>
          </a:solidFill>
        </p:spPr>
        <p:txBody>
          <a:bodyPr wrap="square" rtlCol="0">
            <a:spAutoFit/>
          </a:bodyPr>
          <a:lstStyle/>
          <a:p>
            <a:r>
              <a:rPr lang="en-US" sz="2000" b="1" dirty="0">
                <a:solidFill>
                  <a:srgbClr val="000000"/>
                </a:solidFill>
              </a:rPr>
              <a:t>Abstinence symptoms</a:t>
            </a:r>
          </a:p>
        </p:txBody>
      </p:sp>
      <p:sp>
        <p:nvSpPr>
          <p:cNvPr id="5" name="TextBox 4">
            <a:extLst>
              <a:ext uri="{FF2B5EF4-FFF2-40B4-BE49-F238E27FC236}">
                <a16:creationId xmlns:a16="http://schemas.microsoft.com/office/drawing/2014/main" id="{EC120D84-06A7-D360-325A-5CE789AC811B}"/>
              </a:ext>
            </a:extLst>
          </p:cNvPr>
          <p:cNvSpPr txBox="1"/>
          <p:nvPr/>
        </p:nvSpPr>
        <p:spPr>
          <a:xfrm>
            <a:off x="7772400" y="4829145"/>
            <a:ext cx="2743200" cy="400110"/>
          </a:xfrm>
          <a:prstGeom prst="rect">
            <a:avLst/>
          </a:prstGeom>
          <a:solidFill>
            <a:srgbClr val="FFFFFF"/>
          </a:solidFill>
        </p:spPr>
        <p:txBody>
          <a:bodyPr wrap="square" rtlCol="0">
            <a:spAutoFit/>
          </a:bodyPr>
          <a:lstStyle/>
          <a:p>
            <a:r>
              <a:rPr lang="en-US" sz="2000" b="1" dirty="0">
                <a:solidFill>
                  <a:srgbClr val="000000"/>
                </a:solidFill>
              </a:rPr>
              <a:t>Alcohol preference</a:t>
            </a:r>
          </a:p>
        </p:txBody>
      </p:sp>
      <p:sp>
        <p:nvSpPr>
          <p:cNvPr id="6" name="TextBox 5">
            <a:extLst>
              <a:ext uri="{FF2B5EF4-FFF2-40B4-BE49-F238E27FC236}">
                <a16:creationId xmlns:a16="http://schemas.microsoft.com/office/drawing/2014/main" id="{A8E1416B-1B60-FBE4-42FD-4C5DA7BAEA2A}"/>
              </a:ext>
            </a:extLst>
          </p:cNvPr>
          <p:cNvSpPr txBox="1"/>
          <p:nvPr/>
        </p:nvSpPr>
        <p:spPr>
          <a:xfrm>
            <a:off x="7772400" y="4465022"/>
            <a:ext cx="2743200" cy="400110"/>
          </a:xfrm>
          <a:prstGeom prst="rect">
            <a:avLst/>
          </a:prstGeom>
          <a:solidFill>
            <a:srgbClr val="FFFFFF"/>
          </a:solidFill>
        </p:spPr>
        <p:txBody>
          <a:bodyPr wrap="square" rtlCol="0">
            <a:spAutoFit/>
          </a:bodyPr>
          <a:lstStyle/>
          <a:p>
            <a:r>
              <a:rPr lang="en-US" sz="2000" b="1" dirty="0">
                <a:solidFill>
                  <a:srgbClr val="000000"/>
                </a:solidFill>
              </a:rPr>
              <a:t>Dopamine release</a:t>
            </a:r>
          </a:p>
        </p:txBody>
      </p:sp>
      <p:sp>
        <p:nvSpPr>
          <p:cNvPr id="8" name="TextBox 7">
            <a:extLst>
              <a:ext uri="{FF2B5EF4-FFF2-40B4-BE49-F238E27FC236}">
                <a16:creationId xmlns:a16="http://schemas.microsoft.com/office/drawing/2014/main" id="{82FA3AA2-0E13-27AB-1519-C21E52A9C700}"/>
              </a:ext>
            </a:extLst>
          </p:cNvPr>
          <p:cNvSpPr txBox="1"/>
          <p:nvPr/>
        </p:nvSpPr>
        <p:spPr>
          <a:xfrm>
            <a:off x="5965202" y="2269962"/>
            <a:ext cx="2933701" cy="400110"/>
          </a:xfrm>
          <a:prstGeom prst="rect">
            <a:avLst/>
          </a:prstGeom>
          <a:solidFill>
            <a:srgbClr val="FFFFFF"/>
          </a:solidFill>
        </p:spPr>
        <p:txBody>
          <a:bodyPr wrap="square" rtlCol="0">
            <a:spAutoFit/>
          </a:bodyPr>
          <a:lstStyle/>
          <a:p>
            <a:r>
              <a:rPr lang="en-US" sz="2000" b="1" dirty="0">
                <a:solidFill>
                  <a:srgbClr val="000000"/>
                </a:solidFill>
              </a:rPr>
              <a:t>Ventral Tegmental Area</a:t>
            </a:r>
          </a:p>
        </p:txBody>
      </p:sp>
      <p:sp>
        <p:nvSpPr>
          <p:cNvPr id="9" name="TextBox 8">
            <a:extLst>
              <a:ext uri="{FF2B5EF4-FFF2-40B4-BE49-F238E27FC236}">
                <a16:creationId xmlns:a16="http://schemas.microsoft.com/office/drawing/2014/main" id="{76018C77-5A0C-3390-213F-8EA8871F5419}"/>
              </a:ext>
            </a:extLst>
          </p:cNvPr>
          <p:cNvSpPr txBox="1"/>
          <p:nvPr/>
        </p:nvSpPr>
        <p:spPr>
          <a:xfrm>
            <a:off x="5962060" y="2650773"/>
            <a:ext cx="2743200" cy="400110"/>
          </a:xfrm>
          <a:prstGeom prst="rect">
            <a:avLst/>
          </a:prstGeom>
          <a:solidFill>
            <a:srgbClr val="FFFFFF"/>
          </a:solidFill>
        </p:spPr>
        <p:txBody>
          <a:bodyPr wrap="square" rtlCol="0">
            <a:spAutoFit/>
          </a:bodyPr>
          <a:lstStyle/>
          <a:p>
            <a:r>
              <a:rPr lang="en-US" sz="2000" b="1" dirty="0">
                <a:solidFill>
                  <a:srgbClr val="000000"/>
                </a:solidFill>
              </a:rPr>
              <a:t>Nucleus Accumbens</a:t>
            </a:r>
          </a:p>
        </p:txBody>
      </p:sp>
      <p:sp>
        <p:nvSpPr>
          <p:cNvPr id="10" name="TextBox 9">
            <a:extLst>
              <a:ext uri="{FF2B5EF4-FFF2-40B4-BE49-F238E27FC236}">
                <a16:creationId xmlns:a16="http://schemas.microsoft.com/office/drawing/2014/main" id="{5EA82C4B-879F-FF86-CB7B-58367E6300DE}"/>
              </a:ext>
            </a:extLst>
          </p:cNvPr>
          <p:cNvSpPr txBox="1"/>
          <p:nvPr/>
        </p:nvSpPr>
        <p:spPr>
          <a:xfrm>
            <a:off x="5962060" y="3028890"/>
            <a:ext cx="2743200" cy="400110"/>
          </a:xfrm>
          <a:prstGeom prst="rect">
            <a:avLst/>
          </a:prstGeom>
          <a:solidFill>
            <a:srgbClr val="FFFFFF"/>
          </a:solidFill>
        </p:spPr>
        <p:txBody>
          <a:bodyPr wrap="square" rtlCol="0">
            <a:spAutoFit/>
          </a:bodyPr>
          <a:lstStyle/>
          <a:p>
            <a:r>
              <a:rPr lang="en-US" sz="2000" b="1" dirty="0">
                <a:solidFill>
                  <a:srgbClr val="000000"/>
                </a:solidFill>
              </a:rPr>
              <a:t>Prefrontal Cortex</a:t>
            </a:r>
          </a:p>
        </p:txBody>
      </p:sp>
      <p:sp>
        <p:nvSpPr>
          <p:cNvPr id="11" name="TextBox 10">
            <a:extLst>
              <a:ext uri="{FF2B5EF4-FFF2-40B4-BE49-F238E27FC236}">
                <a16:creationId xmlns:a16="http://schemas.microsoft.com/office/drawing/2014/main" id="{692FCFFD-E3DF-8E72-DC35-803BBF6FC2FA}"/>
              </a:ext>
            </a:extLst>
          </p:cNvPr>
          <p:cNvSpPr txBox="1"/>
          <p:nvPr/>
        </p:nvSpPr>
        <p:spPr>
          <a:xfrm>
            <a:off x="7467600" y="4489026"/>
            <a:ext cx="381000" cy="369332"/>
          </a:xfrm>
          <a:prstGeom prst="rect">
            <a:avLst/>
          </a:prstGeom>
          <a:solidFill>
            <a:schemeClr val="tx1"/>
          </a:solidFill>
        </p:spPr>
        <p:txBody>
          <a:bodyPr wrap="square" rtlCol="0">
            <a:spAutoFit/>
          </a:bodyPr>
          <a:lstStyle/>
          <a:p>
            <a:r>
              <a:rPr lang="en-US" dirty="0">
                <a:solidFill>
                  <a:srgbClr val="000000"/>
                </a:solidFill>
              </a:rPr>
              <a:t>↓</a:t>
            </a:r>
          </a:p>
        </p:txBody>
      </p:sp>
      <p:sp>
        <p:nvSpPr>
          <p:cNvPr id="12" name="TextBox 11">
            <a:extLst>
              <a:ext uri="{FF2B5EF4-FFF2-40B4-BE49-F238E27FC236}">
                <a16:creationId xmlns:a16="http://schemas.microsoft.com/office/drawing/2014/main" id="{1DAB4334-9FBF-1A38-26D8-8802B4913BC7}"/>
              </a:ext>
            </a:extLst>
          </p:cNvPr>
          <p:cNvSpPr txBox="1"/>
          <p:nvPr/>
        </p:nvSpPr>
        <p:spPr>
          <a:xfrm>
            <a:off x="7467600" y="4855811"/>
            <a:ext cx="381000" cy="369332"/>
          </a:xfrm>
          <a:prstGeom prst="rect">
            <a:avLst/>
          </a:prstGeom>
          <a:solidFill>
            <a:schemeClr val="tx1"/>
          </a:solidFill>
        </p:spPr>
        <p:txBody>
          <a:bodyPr wrap="square" rtlCol="0">
            <a:spAutoFit/>
          </a:bodyPr>
          <a:lstStyle/>
          <a:p>
            <a:r>
              <a:rPr lang="en-US" dirty="0">
                <a:solidFill>
                  <a:srgbClr val="000000"/>
                </a:solidFill>
              </a:rPr>
              <a:t>↓</a:t>
            </a:r>
          </a:p>
        </p:txBody>
      </p:sp>
      <p:sp>
        <p:nvSpPr>
          <p:cNvPr id="13" name="TextBox 12">
            <a:extLst>
              <a:ext uri="{FF2B5EF4-FFF2-40B4-BE49-F238E27FC236}">
                <a16:creationId xmlns:a16="http://schemas.microsoft.com/office/drawing/2014/main" id="{2C27C00E-46AF-D5EF-4477-EF7022534C4C}"/>
              </a:ext>
            </a:extLst>
          </p:cNvPr>
          <p:cNvSpPr txBox="1"/>
          <p:nvPr/>
        </p:nvSpPr>
        <p:spPr>
          <a:xfrm>
            <a:off x="7467600" y="5181600"/>
            <a:ext cx="381000" cy="369332"/>
          </a:xfrm>
          <a:prstGeom prst="rect">
            <a:avLst/>
          </a:prstGeom>
          <a:solidFill>
            <a:schemeClr val="tx1"/>
          </a:solidFill>
        </p:spPr>
        <p:txBody>
          <a:bodyPr wrap="square" rtlCol="0">
            <a:spAutoFit/>
          </a:bodyPr>
          <a:lstStyle/>
          <a:p>
            <a:r>
              <a:rPr lang="en-US" dirty="0">
                <a:solidFill>
                  <a:srgbClr val="000000"/>
                </a:solidFill>
              </a:rPr>
              <a:t>↓</a:t>
            </a:r>
          </a:p>
        </p:txBody>
      </p:sp>
      <p:sp>
        <p:nvSpPr>
          <p:cNvPr id="14" name="TextBox 13">
            <a:extLst>
              <a:ext uri="{FF2B5EF4-FFF2-40B4-BE49-F238E27FC236}">
                <a16:creationId xmlns:a16="http://schemas.microsoft.com/office/drawing/2014/main" id="{45724EBE-10BE-E5D4-84BB-6A9FF787FD1E}"/>
              </a:ext>
            </a:extLst>
          </p:cNvPr>
          <p:cNvSpPr txBox="1"/>
          <p:nvPr/>
        </p:nvSpPr>
        <p:spPr>
          <a:xfrm>
            <a:off x="132760" y="6524731"/>
            <a:ext cx="11658599" cy="276999"/>
          </a:xfrm>
          <a:prstGeom prst="rect">
            <a:avLst/>
          </a:prstGeom>
          <a:noFill/>
        </p:spPr>
        <p:txBody>
          <a:bodyPr wrap="square">
            <a:spAutoFit/>
          </a:bodyPr>
          <a:lstStyle/>
          <a:p>
            <a:r>
              <a:rPr lang="en-US" sz="1200" dirty="0"/>
              <a:t>Reprinted with permission from: Laurindo LF, et al. </a:t>
            </a:r>
            <a:r>
              <a:rPr lang="en-US" sz="1200" b="0" i="1" dirty="0">
                <a:effectLst/>
              </a:rPr>
              <a:t>Int Journal Mol Sci</a:t>
            </a:r>
            <a:r>
              <a:rPr lang="en-US" sz="1200" b="0" i="0" dirty="0">
                <a:effectLst/>
              </a:rPr>
              <a:t> 2022</a:t>
            </a:r>
            <a:r>
              <a:rPr lang="en-US" sz="1200" dirty="0"/>
              <a:t>;</a:t>
            </a:r>
            <a:r>
              <a:rPr lang="en-US" sz="1200" b="0" i="0" dirty="0">
                <a:effectLst/>
              </a:rPr>
              <a:t> </a:t>
            </a:r>
            <a:r>
              <a:rPr lang="en-US" sz="1200" b="0" i="1" dirty="0">
                <a:effectLst/>
              </a:rPr>
              <a:t>23</a:t>
            </a:r>
            <a:r>
              <a:rPr lang="en-US" sz="1200" b="0" i="0" dirty="0">
                <a:effectLst/>
              </a:rPr>
              <a:t>(2): 739.</a:t>
            </a:r>
            <a:endParaRPr lang="en-US" sz="1200" dirty="0"/>
          </a:p>
        </p:txBody>
      </p:sp>
      <p:sp>
        <p:nvSpPr>
          <p:cNvPr id="4" name="TextBox 3">
            <a:extLst>
              <a:ext uri="{FF2B5EF4-FFF2-40B4-BE49-F238E27FC236}">
                <a16:creationId xmlns:a16="http://schemas.microsoft.com/office/drawing/2014/main" id="{3FC1BBD4-542C-3F1F-46CB-A812AFD9C021}"/>
              </a:ext>
            </a:extLst>
          </p:cNvPr>
          <p:cNvSpPr txBox="1"/>
          <p:nvPr/>
        </p:nvSpPr>
        <p:spPr>
          <a:xfrm>
            <a:off x="1828800" y="1655177"/>
            <a:ext cx="2286000" cy="338554"/>
          </a:xfrm>
          <a:prstGeom prst="rect">
            <a:avLst/>
          </a:prstGeom>
          <a:solidFill>
            <a:srgbClr val="FFFFFF"/>
          </a:solidFill>
        </p:spPr>
        <p:txBody>
          <a:bodyPr wrap="square" rtlCol="0">
            <a:spAutoFit/>
          </a:bodyPr>
          <a:lstStyle/>
          <a:p>
            <a:r>
              <a:rPr lang="en-US" sz="1600" b="1" dirty="0">
                <a:solidFill>
                  <a:srgbClr val="000000"/>
                </a:solidFill>
              </a:rPr>
              <a:t>Reward-related areas</a:t>
            </a:r>
          </a:p>
        </p:txBody>
      </p:sp>
      <p:sp>
        <p:nvSpPr>
          <p:cNvPr id="15" name="Rectangle: Rounded Corners 14">
            <a:extLst>
              <a:ext uri="{FF2B5EF4-FFF2-40B4-BE49-F238E27FC236}">
                <a16:creationId xmlns:a16="http://schemas.microsoft.com/office/drawing/2014/main" id="{92F8212B-7523-B16C-F7B2-6596409E1281}"/>
              </a:ext>
            </a:extLst>
          </p:cNvPr>
          <p:cNvSpPr/>
          <p:nvPr/>
        </p:nvSpPr>
        <p:spPr>
          <a:xfrm>
            <a:off x="1828800" y="1633954"/>
            <a:ext cx="2286000" cy="381000"/>
          </a:xfrm>
          <a:prstGeom prst="roundRect">
            <a:avLst/>
          </a:prstGeom>
          <a:noFill/>
          <a:ln>
            <a:solidFill>
              <a:srgbClr val="E77F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6" name="TextBox 15">
            <a:extLst>
              <a:ext uri="{FF2B5EF4-FFF2-40B4-BE49-F238E27FC236}">
                <a16:creationId xmlns:a16="http://schemas.microsoft.com/office/drawing/2014/main" id="{B99FA68B-F4B6-7BC6-03FC-753DD3A8F94F}"/>
              </a:ext>
            </a:extLst>
          </p:cNvPr>
          <p:cNvSpPr txBox="1"/>
          <p:nvPr/>
        </p:nvSpPr>
        <p:spPr>
          <a:xfrm>
            <a:off x="4750576" y="5843611"/>
            <a:ext cx="3048000" cy="400110"/>
          </a:xfrm>
          <a:prstGeom prst="rect">
            <a:avLst/>
          </a:prstGeom>
          <a:solidFill>
            <a:srgbClr val="FFFFFF"/>
          </a:solidFill>
        </p:spPr>
        <p:txBody>
          <a:bodyPr wrap="square" rtlCol="0">
            <a:spAutoFit/>
          </a:bodyPr>
          <a:lstStyle/>
          <a:p>
            <a:r>
              <a:rPr lang="en-US" sz="2000" b="1" dirty="0">
                <a:solidFill>
                  <a:srgbClr val="000000"/>
                </a:solidFill>
              </a:rPr>
              <a:t>GLP-1 Receptor Agonist</a:t>
            </a:r>
          </a:p>
        </p:txBody>
      </p:sp>
    </p:spTree>
    <p:extLst>
      <p:ext uri="{BB962C8B-B14F-4D97-AF65-F5344CB8AC3E}">
        <p14:creationId xmlns:p14="http://schemas.microsoft.com/office/powerpoint/2010/main" val="1467983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A2841FB-200D-F359-F259-C1F613FE8964}"/>
              </a:ext>
            </a:extLst>
          </p:cNvPr>
          <p:cNvSpPr>
            <a:spLocks noGrp="1"/>
          </p:cNvSpPr>
          <p:nvPr>
            <p:ph type="title"/>
          </p:nvPr>
        </p:nvSpPr>
        <p:spPr>
          <a:xfrm>
            <a:off x="395037" y="152400"/>
            <a:ext cx="9448800" cy="1524000"/>
          </a:xfrm>
        </p:spPr>
        <p:txBody>
          <a:bodyPr>
            <a:normAutofit/>
          </a:bodyPr>
          <a:lstStyle/>
          <a:p>
            <a:pPr algn="l"/>
            <a:r>
              <a:rPr lang="en-US" sz="4200" dirty="0"/>
              <a:t>Over A Decade of Preclinical Evidence Supports a Role for GLP-1 in AUD</a:t>
            </a:r>
          </a:p>
        </p:txBody>
      </p:sp>
      <p:sp>
        <p:nvSpPr>
          <p:cNvPr id="10" name="Content Placeholder 2">
            <a:extLst>
              <a:ext uri="{FF2B5EF4-FFF2-40B4-BE49-F238E27FC236}">
                <a16:creationId xmlns:a16="http://schemas.microsoft.com/office/drawing/2014/main" id="{1A9C24B6-07A4-EEF9-11B8-8D7EFC07A744}"/>
              </a:ext>
            </a:extLst>
          </p:cNvPr>
          <p:cNvSpPr txBox="1">
            <a:spLocks noGrp="1"/>
          </p:cNvSpPr>
          <p:nvPr>
            <p:ph idx="1"/>
          </p:nvPr>
        </p:nvSpPr>
        <p:spPr>
          <a:xfrm>
            <a:off x="609600" y="1828800"/>
            <a:ext cx="10972800" cy="414655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aphicFrame>
        <p:nvGraphicFramePr>
          <p:cNvPr id="12" name="Table 12">
            <a:extLst>
              <a:ext uri="{FF2B5EF4-FFF2-40B4-BE49-F238E27FC236}">
                <a16:creationId xmlns:a16="http://schemas.microsoft.com/office/drawing/2014/main" id="{06E51263-82EA-4878-DE9C-F5D37BA2E0BE}"/>
              </a:ext>
            </a:extLst>
          </p:cNvPr>
          <p:cNvGraphicFramePr>
            <a:graphicFrameLocks noGrp="1"/>
          </p:cNvGraphicFramePr>
          <p:nvPr>
            <p:extLst>
              <p:ext uri="{D42A27DB-BD31-4B8C-83A1-F6EECF244321}">
                <p14:modId xmlns:p14="http://schemas.microsoft.com/office/powerpoint/2010/main" val="3943779607"/>
              </p:ext>
            </p:extLst>
          </p:nvPr>
        </p:nvGraphicFramePr>
        <p:xfrm>
          <a:off x="419100" y="2133600"/>
          <a:ext cx="11353800" cy="3484880"/>
        </p:xfrm>
        <a:graphic>
          <a:graphicData uri="http://schemas.openxmlformats.org/drawingml/2006/table">
            <a:tbl>
              <a:tblPr firstRow="1" bandRow="1">
                <a:tableStyleId>{5C22544A-7EE6-4342-B048-85BDC9FD1C3A}</a:tableStyleId>
              </a:tblPr>
              <a:tblGrid>
                <a:gridCol w="5753100">
                  <a:extLst>
                    <a:ext uri="{9D8B030D-6E8A-4147-A177-3AD203B41FA5}">
                      <a16:colId xmlns:a16="http://schemas.microsoft.com/office/drawing/2014/main" val="249226937"/>
                    </a:ext>
                  </a:extLst>
                </a:gridCol>
                <a:gridCol w="5600700">
                  <a:extLst>
                    <a:ext uri="{9D8B030D-6E8A-4147-A177-3AD203B41FA5}">
                      <a16:colId xmlns:a16="http://schemas.microsoft.com/office/drawing/2014/main" val="1194349733"/>
                    </a:ext>
                  </a:extLst>
                </a:gridCol>
              </a:tblGrid>
              <a:tr h="292500">
                <a:tc>
                  <a:txBody>
                    <a:bodyPr/>
                    <a:lstStyle/>
                    <a:p>
                      <a:pPr algn="ctr"/>
                      <a:r>
                        <a:rPr lang="en-US" sz="2800" dirty="0"/>
                        <a:t>Study Reference</a:t>
                      </a:r>
                    </a:p>
                  </a:txBody>
                  <a:tcPr/>
                </a:tc>
                <a:tc>
                  <a:txBody>
                    <a:bodyPr/>
                    <a:lstStyle/>
                    <a:p>
                      <a:pPr algn="ctr"/>
                      <a:r>
                        <a:rPr lang="en-US" sz="2800" dirty="0"/>
                        <a:t>Findings</a:t>
                      </a:r>
                    </a:p>
                  </a:txBody>
                  <a:tcPr/>
                </a:tc>
                <a:extLst>
                  <a:ext uri="{0D108BD9-81ED-4DB2-BD59-A6C34878D82A}">
                    <a16:rowId xmlns:a16="http://schemas.microsoft.com/office/drawing/2014/main" val="2445668716"/>
                  </a:ext>
                </a:extLst>
              </a:tr>
              <a:tr h="370840">
                <a:tc>
                  <a:txBody>
                    <a:bodyPr/>
                    <a:lstStyle/>
                    <a:p>
                      <a:r>
                        <a:rPr lang="en-US" sz="1700" dirty="0" err="1"/>
                        <a:t>Egecioglu</a:t>
                      </a:r>
                      <a:r>
                        <a:rPr lang="en-US" sz="1700" dirty="0"/>
                        <a:t> </a:t>
                      </a:r>
                      <a:r>
                        <a:rPr lang="en-US" sz="1700" i="1" dirty="0"/>
                        <a:t>et al</a:t>
                      </a:r>
                      <a:r>
                        <a:rPr lang="en-US" sz="1700" i="0" dirty="0"/>
                        <a:t>., </a:t>
                      </a:r>
                      <a:r>
                        <a:rPr lang="en-US" sz="1700" b="1" i="1" dirty="0"/>
                        <a:t>Psychoneuroendocrinology </a:t>
                      </a:r>
                      <a:r>
                        <a:rPr lang="en-US" sz="1700" i="0" dirty="0"/>
                        <a:t>(2013) 38: 1259</a:t>
                      </a:r>
                      <a:endParaRPr lang="en-US" sz="1700" dirty="0"/>
                    </a:p>
                  </a:txBody>
                  <a:tcPr/>
                </a:tc>
                <a:tc>
                  <a:txBody>
                    <a:bodyPr/>
                    <a:lstStyle/>
                    <a:p>
                      <a:r>
                        <a:rPr lang="en-US" sz="1800" dirty="0"/>
                        <a:t>Exendin 4 ↓ alcohol reward and intake in mice</a:t>
                      </a:r>
                    </a:p>
                  </a:txBody>
                  <a:tcPr/>
                </a:tc>
                <a:extLst>
                  <a:ext uri="{0D108BD9-81ED-4DB2-BD59-A6C34878D82A}">
                    <a16:rowId xmlns:a16="http://schemas.microsoft.com/office/drawing/2014/main" val="3873887277"/>
                  </a:ext>
                </a:extLst>
              </a:tr>
              <a:tr h="370840">
                <a:tc>
                  <a:txBody>
                    <a:bodyPr/>
                    <a:lstStyle/>
                    <a:p>
                      <a:r>
                        <a:rPr lang="en-US" dirty="0"/>
                        <a:t>Shirazi </a:t>
                      </a:r>
                      <a:r>
                        <a:rPr lang="en-US" i="1" dirty="0"/>
                        <a:t>et al., </a:t>
                      </a:r>
                      <a:r>
                        <a:rPr lang="en-US" b="1" i="1" dirty="0"/>
                        <a:t>PLOS ONE</a:t>
                      </a:r>
                      <a:r>
                        <a:rPr lang="en-US" b="0" i="0" dirty="0"/>
                        <a:t> (2013) 8: e61965</a:t>
                      </a:r>
                      <a:endParaRPr lang="en-US" dirty="0"/>
                    </a:p>
                  </a:txBody>
                  <a:tcPr/>
                </a:tc>
                <a:tc>
                  <a:txBody>
                    <a:bodyPr/>
                    <a:lstStyle/>
                    <a:p>
                      <a:r>
                        <a:rPr lang="en-US" sz="1800" dirty="0"/>
                        <a:t>GLP-1 and Exendin 4 ↓ alcohol intake/reward in rats</a:t>
                      </a:r>
                    </a:p>
                  </a:txBody>
                  <a:tcPr/>
                </a:tc>
                <a:extLst>
                  <a:ext uri="{0D108BD9-81ED-4DB2-BD59-A6C34878D82A}">
                    <a16:rowId xmlns:a16="http://schemas.microsoft.com/office/drawing/2014/main" val="53645010"/>
                  </a:ext>
                </a:extLst>
              </a:tr>
              <a:tr h="370840">
                <a:tc>
                  <a:txBody>
                    <a:bodyPr/>
                    <a:lstStyle/>
                    <a:p>
                      <a:r>
                        <a:rPr lang="en-US" dirty="0"/>
                        <a:t>*</a:t>
                      </a:r>
                      <a:r>
                        <a:rPr lang="en-US" dirty="0" err="1"/>
                        <a:t>Suchankova</a:t>
                      </a:r>
                      <a:r>
                        <a:rPr lang="en-US" dirty="0"/>
                        <a:t> </a:t>
                      </a:r>
                      <a:r>
                        <a:rPr lang="en-US" i="1" dirty="0"/>
                        <a:t>et al., </a:t>
                      </a:r>
                      <a:r>
                        <a:rPr lang="en-US" b="1" i="1" dirty="0"/>
                        <a:t>Transl. Psychiatry</a:t>
                      </a:r>
                      <a:r>
                        <a:rPr lang="en-US" b="0" i="0" dirty="0"/>
                        <a:t> (2015) 5: e583</a:t>
                      </a:r>
                      <a:endParaRPr lang="en-US" dirty="0"/>
                    </a:p>
                  </a:txBody>
                  <a:tcPr/>
                </a:tc>
                <a:tc>
                  <a:txBody>
                    <a:bodyPr/>
                    <a:lstStyle/>
                    <a:p>
                      <a:r>
                        <a:rPr lang="en-US" sz="1800" dirty="0"/>
                        <a:t>AC3174 ↓ alcohol consumption in dependent mice</a:t>
                      </a:r>
                    </a:p>
                  </a:txBody>
                  <a:tcPr/>
                </a:tc>
                <a:extLst>
                  <a:ext uri="{0D108BD9-81ED-4DB2-BD59-A6C34878D82A}">
                    <a16:rowId xmlns:a16="http://schemas.microsoft.com/office/drawing/2014/main" val="1270592519"/>
                  </a:ext>
                </a:extLst>
              </a:tr>
              <a:tr h="370840">
                <a:tc>
                  <a:txBody>
                    <a:bodyPr/>
                    <a:lstStyle/>
                    <a:p>
                      <a:r>
                        <a:rPr lang="en-US" dirty="0" err="1"/>
                        <a:t>Vallöf</a:t>
                      </a:r>
                      <a:r>
                        <a:rPr lang="en-US" dirty="0"/>
                        <a:t> </a:t>
                      </a:r>
                      <a:r>
                        <a:rPr lang="en-US" i="1" dirty="0"/>
                        <a:t>et al., </a:t>
                      </a:r>
                      <a:r>
                        <a:rPr lang="en-US" b="1" i="1" dirty="0"/>
                        <a:t>Addiction Biology</a:t>
                      </a:r>
                      <a:r>
                        <a:rPr lang="en-US" b="0" i="0" dirty="0"/>
                        <a:t> (2016) 21: 422</a:t>
                      </a:r>
                      <a:endParaRPr lang="en-US" dirty="0"/>
                    </a:p>
                  </a:txBody>
                  <a:tcPr/>
                </a:tc>
                <a:tc>
                  <a:txBody>
                    <a:bodyPr/>
                    <a:lstStyle/>
                    <a:p>
                      <a:r>
                        <a:rPr lang="en-US" sz="1800" dirty="0"/>
                        <a:t>Liraglutide ↓ alcohol reward and intake in rats</a:t>
                      </a:r>
                    </a:p>
                  </a:txBody>
                  <a:tcPr/>
                </a:tc>
                <a:extLst>
                  <a:ext uri="{0D108BD9-81ED-4DB2-BD59-A6C34878D82A}">
                    <a16:rowId xmlns:a16="http://schemas.microsoft.com/office/drawing/2014/main" val="1901447070"/>
                  </a:ext>
                </a:extLst>
              </a:tr>
              <a:tr h="370840">
                <a:tc>
                  <a:txBody>
                    <a:bodyPr/>
                    <a:lstStyle/>
                    <a:p>
                      <a:r>
                        <a:rPr lang="en-US" dirty="0" err="1"/>
                        <a:t>Sørensen</a:t>
                      </a:r>
                      <a:r>
                        <a:rPr lang="en-US" dirty="0"/>
                        <a:t> </a:t>
                      </a:r>
                      <a:r>
                        <a:rPr lang="en-US" i="1" dirty="0"/>
                        <a:t>et al. </a:t>
                      </a:r>
                      <a:r>
                        <a:rPr lang="en-US" b="1" i="1" dirty="0"/>
                        <a:t>Alcohol Clin Exp Res </a:t>
                      </a:r>
                      <a:r>
                        <a:rPr lang="en-US" b="0" i="0" dirty="0"/>
                        <a:t>(2016) 40: 2247</a:t>
                      </a:r>
                      <a:endParaRPr lang="en-US" dirty="0"/>
                    </a:p>
                  </a:txBody>
                  <a:tcPr/>
                </a:tc>
                <a:tc>
                  <a:txBody>
                    <a:bodyPr/>
                    <a:lstStyle/>
                    <a:p>
                      <a:r>
                        <a:rPr lang="en-US" dirty="0"/>
                        <a:t>Exendin 4 </a:t>
                      </a:r>
                      <a:r>
                        <a:rPr lang="en-US" sz="1800" dirty="0"/>
                        <a:t>↓ self-administration of IV alcohol in mice</a:t>
                      </a:r>
                      <a:endParaRPr lang="en-US" dirty="0"/>
                    </a:p>
                  </a:txBody>
                  <a:tcPr/>
                </a:tc>
                <a:extLst>
                  <a:ext uri="{0D108BD9-81ED-4DB2-BD59-A6C34878D82A}">
                    <a16:rowId xmlns:a16="http://schemas.microsoft.com/office/drawing/2014/main" val="543410314"/>
                  </a:ext>
                </a:extLst>
              </a:tr>
              <a:tr h="370840">
                <a:tc>
                  <a:txBody>
                    <a:bodyPr/>
                    <a:lstStyle/>
                    <a:p>
                      <a:r>
                        <a:rPr lang="en-US" sz="1750" dirty="0"/>
                        <a:t>*Marty </a:t>
                      </a:r>
                      <a:r>
                        <a:rPr lang="en-US" sz="1750" i="1" dirty="0"/>
                        <a:t>et al. </a:t>
                      </a:r>
                      <a:r>
                        <a:rPr lang="en-US" sz="1750" b="1" i="1" dirty="0"/>
                        <a:t>Frontiers in Neuroscience</a:t>
                      </a:r>
                      <a:r>
                        <a:rPr lang="en-US" sz="1750" b="0" i="0" dirty="0"/>
                        <a:t> (2020) 14: 599646</a:t>
                      </a:r>
                      <a:endParaRPr lang="en-US" sz="1750" dirty="0"/>
                    </a:p>
                  </a:txBody>
                  <a:tcPr/>
                </a:tc>
                <a:tc>
                  <a:txBody>
                    <a:bodyPr/>
                    <a:lstStyle/>
                    <a:p>
                      <a:r>
                        <a:rPr lang="en-US" dirty="0"/>
                        <a:t>Liraglutide and semaglutide </a:t>
                      </a:r>
                      <a:r>
                        <a:rPr lang="en-US" sz="1800" dirty="0"/>
                        <a:t>↓ alcohol intake in rats</a:t>
                      </a:r>
                      <a:endParaRPr lang="en-US" dirty="0"/>
                    </a:p>
                  </a:txBody>
                  <a:tcPr/>
                </a:tc>
                <a:extLst>
                  <a:ext uri="{0D108BD9-81ED-4DB2-BD59-A6C34878D82A}">
                    <a16:rowId xmlns:a16="http://schemas.microsoft.com/office/drawing/2014/main" val="1121756213"/>
                  </a:ext>
                </a:extLst>
              </a:tr>
              <a:tr h="370840">
                <a:tc>
                  <a:txBody>
                    <a:bodyPr/>
                    <a:lstStyle/>
                    <a:p>
                      <a:r>
                        <a:rPr lang="en-US" dirty="0" err="1"/>
                        <a:t>Aranas</a:t>
                      </a:r>
                      <a:r>
                        <a:rPr lang="en-US" dirty="0"/>
                        <a:t> </a:t>
                      </a:r>
                      <a:r>
                        <a:rPr lang="en-US" i="1" dirty="0"/>
                        <a:t>et al. </a:t>
                      </a:r>
                      <a:r>
                        <a:rPr lang="en-US" b="1" i="1" dirty="0" err="1"/>
                        <a:t>EBioMedicine</a:t>
                      </a:r>
                      <a:r>
                        <a:rPr lang="en-US" b="0" i="0" dirty="0"/>
                        <a:t> (2023) 93: 104642</a:t>
                      </a:r>
                      <a:endParaRPr lang="en-US" dirty="0"/>
                    </a:p>
                  </a:txBody>
                  <a:tcPr/>
                </a:tc>
                <a:tc>
                  <a:txBody>
                    <a:bodyPr/>
                    <a:lstStyle/>
                    <a:p>
                      <a:r>
                        <a:rPr lang="en-US" dirty="0"/>
                        <a:t>Semaglutide </a:t>
                      </a:r>
                      <a:r>
                        <a:rPr lang="en-US" sz="1800" dirty="0"/>
                        <a:t>↓ alcohol intake and relapse in rats</a:t>
                      </a:r>
                      <a:endParaRPr lang="en-US" dirty="0"/>
                    </a:p>
                  </a:txBody>
                  <a:tcPr/>
                </a:tc>
                <a:extLst>
                  <a:ext uri="{0D108BD9-81ED-4DB2-BD59-A6C34878D82A}">
                    <a16:rowId xmlns:a16="http://schemas.microsoft.com/office/drawing/2014/main" val="3717818854"/>
                  </a:ext>
                </a:extLst>
              </a:tr>
              <a:tr h="370840">
                <a:tc>
                  <a:txBody>
                    <a:bodyPr/>
                    <a:lstStyle/>
                    <a:p>
                      <a:r>
                        <a:rPr lang="en-US" dirty="0"/>
                        <a:t>*</a:t>
                      </a:r>
                      <a:r>
                        <a:rPr lang="en-US" dirty="0" err="1"/>
                        <a:t>Chuong</a:t>
                      </a:r>
                      <a:r>
                        <a:rPr lang="en-US" dirty="0"/>
                        <a:t> </a:t>
                      </a:r>
                      <a:r>
                        <a:rPr lang="en-US" i="1" dirty="0"/>
                        <a:t>et al. </a:t>
                      </a:r>
                      <a:r>
                        <a:rPr lang="en-US" b="1" i="1" dirty="0"/>
                        <a:t>JCI Insight</a:t>
                      </a:r>
                      <a:r>
                        <a:rPr lang="en-US" b="0" i="0" dirty="0"/>
                        <a:t> (2023) 8: e170671</a:t>
                      </a:r>
                      <a:endParaRPr lang="en-US" dirty="0"/>
                    </a:p>
                  </a:txBody>
                  <a:tcPr/>
                </a:tc>
                <a:tc>
                  <a:txBody>
                    <a:bodyPr/>
                    <a:lstStyle/>
                    <a:p>
                      <a:r>
                        <a:rPr lang="en-US" dirty="0"/>
                        <a:t>Semaglutide </a:t>
                      </a:r>
                      <a:r>
                        <a:rPr lang="en-US" sz="1800" dirty="0"/>
                        <a:t>↓ binge drinking of alcohol in mice/rats</a:t>
                      </a:r>
                      <a:endParaRPr lang="en-US" dirty="0"/>
                    </a:p>
                  </a:txBody>
                  <a:tcPr/>
                </a:tc>
                <a:extLst>
                  <a:ext uri="{0D108BD9-81ED-4DB2-BD59-A6C34878D82A}">
                    <a16:rowId xmlns:a16="http://schemas.microsoft.com/office/drawing/2014/main" val="2471151612"/>
                  </a:ext>
                </a:extLst>
              </a:tr>
            </a:tbl>
          </a:graphicData>
        </a:graphic>
      </p:graphicFrame>
      <p:sp>
        <p:nvSpPr>
          <p:cNvPr id="13" name="TextBox 12">
            <a:extLst>
              <a:ext uri="{FF2B5EF4-FFF2-40B4-BE49-F238E27FC236}">
                <a16:creationId xmlns:a16="http://schemas.microsoft.com/office/drawing/2014/main" id="{0E5DB13B-B99B-C620-DE0C-9EA5EACC3749}"/>
              </a:ext>
            </a:extLst>
          </p:cNvPr>
          <p:cNvSpPr txBox="1"/>
          <p:nvPr/>
        </p:nvSpPr>
        <p:spPr>
          <a:xfrm>
            <a:off x="971550" y="5923280"/>
            <a:ext cx="10248900" cy="646331"/>
          </a:xfrm>
          <a:prstGeom prst="rect">
            <a:avLst/>
          </a:prstGeom>
          <a:noFill/>
          <a:ln w="28575">
            <a:solidFill>
              <a:srgbClr val="FF0000"/>
            </a:solidFill>
          </a:ln>
        </p:spPr>
        <p:txBody>
          <a:bodyPr wrap="square" rtlCol="0">
            <a:spAutoFit/>
          </a:bodyPr>
          <a:lstStyle/>
          <a:p>
            <a:pPr algn="ctr"/>
            <a:r>
              <a:rPr lang="en-US" b="1" dirty="0"/>
              <a:t>Administration of GLP-1 or GLP-1R agonists to rodents decreases drinking and attenuates the reinforcing properties of alcohol, suggesting that the GLP-1R is a potential target for treating AUD.</a:t>
            </a:r>
          </a:p>
        </p:txBody>
      </p:sp>
    </p:spTree>
    <p:extLst>
      <p:ext uri="{BB962C8B-B14F-4D97-AF65-F5344CB8AC3E}">
        <p14:creationId xmlns:p14="http://schemas.microsoft.com/office/powerpoint/2010/main" val="2539737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AEAE6-1620-3209-F390-10240BEE2400}"/>
              </a:ext>
            </a:extLst>
          </p:cNvPr>
          <p:cNvSpPr>
            <a:spLocks noGrp="1"/>
          </p:cNvSpPr>
          <p:nvPr>
            <p:ph type="title"/>
          </p:nvPr>
        </p:nvSpPr>
        <p:spPr>
          <a:xfrm>
            <a:off x="511678" y="291693"/>
            <a:ext cx="10182225" cy="1524000"/>
          </a:xfrm>
        </p:spPr>
        <p:txBody>
          <a:bodyPr>
            <a:noAutofit/>
          </a:bodyPr>
          <a:lstStyle/>
          <a:p>
            <a:pPr algn="l"/>
            <a:r>
              <a:rPr lang="en-US" sz="3800" dirty="0"/>
              <a:t>Semaglutide Administration Decreased Alcohol Drinking in Alcohol-Preferring Vervet Monkeys</a:t>
            </a:r>
          </a:p>
        </p:txBody>
      </p:sp>
      <p:sp>
        <p:nvSpPr>
          <p:cNvPr id="3" name="Content Placeholder 2">
            <a:extLst>
              <a:ext uri="{FF2B5EF4-FFF2-40B4-BE49-F238E27FC236}">
                <a16:creationId xmlns:a16="http://schemas.microsoft.com/office/drawing/2014/main" id="{03DA35CE-1B3C-ABEB-2BC9-DDA56213EC8A}"/>
              </a:ext>
            </a:extLst>
          </p:cNvPr>
          <p:cNvSpPr>
            <a:spLocks noGrp="1"/>
          </p:cNvSpPr>
          <p:nvPr>
            <p:ph idx="1"/>
          </p:nvPr>
        </p:nvSpPr>
        <p:spPr>
          <a:xfrm>
            <a:off x="609600" y="2089858"/>
            <a:ext cx="10972800" cy="4147256"/>
          </a:xfrm>
        </p:spPr>
        <p:txBody>
          <a:bodyPr/>
          <a:lstStyle/>
          <a:p>
            <a:endParaRPr lang="en-US" dirty="0"/>
          </a:p>
        </p:txBody>
      </p:sp>
      <p:grpSp>
        <p:nvGrpSpPr>
          <p:cNvPr id="7" name="Group 6">
            <a:extLst>
              <a:ext uri="{FF2B5EF4-FFF2-40B4-BE49-F238E27FC236}">
                <a16:creationId xmlns:a16="http://schemas.microsoft.com/office/drawing/2014/main" id="{DA573E7C-E27F-7DFD-E209-BBF641D93C2F}"/>
              </a:ext>
            </a:extLst>
          </p:cNvPr>
          <p:cNvGrpSpPr/>
          <p:nvPr/>
        </p:nvGrpSpPr>
        <p:grpSpPr>
          <a:xfrm>
            <a:off x="2438400" y="3886131"/>
            <a:ext cx="2616704" cy="1978532"/>
            <a:chOff x="1523243" y="4079723"/>
            <a:chExt cx="2616704" cy="1978532"/>
          </a:xfrm>
        </p:grpSpPr>
        <p:sp>
          <p:nvSpPr>
            <p:cNvPr id="16" name="TextBox 15">
              <a:extLst>
                <a:ext uri="{FF2B5EF4-FFF2-40B4-BE49-F238E27FC236}">
                  <a16:creationId xmlns:a16="http://schemas.microsoft.com/office/drawing/2014/main" id="{053AC839-96E2-CA8D-3B6E-688C3F72DA9D}"/>
                </a:ext>
              </a:extLst>
            </p:cNvPr>
            <p:cNvSpPr txBox="1"/>
            <p:nvPr/>
          </p:nvSpPr>
          <p:spPr>
            <a:xfrm>
              <a:off x="1523243" y="4857926"/>
              <a:ext cx="2616704" cy="1200329"/>
            </a:xfrm>
            <a:prstGeom prst="rect">
              <a:avLst/>
            </a:prstGeom>
            <a:solidFill>
              <a:srgbClr val="06204C"/>
            </a:solidFill>
            <a:ln w="28575">
              <a:solidFill>
                <a:srgbClr val="FF0066"/>
              </a:solidFill>
            </a:ln>
          </p:spPr>
          <p:txBody>
            <a:bodyPr wrap="square" rtlCol="0">
              <a:spAutoFit/>
            </a:bodyPr>
            <a:lstStyle/>
            <a:p>
              <a:pPr algn="ctr"/>
              <a:r>
                <a:rPr lang="en-US" b="1" dirty="0"/>
                <a:t>Two weeks of alcohol self-administration to identify “alcohol-preferring” individuals</a:t>
              </a:r>
            </a:p>
          </p:txBody>
        </p:sp>
        <p:cxnSp>
          <p:nvCxnSpPr>
            <p:cNvPr id="17" name="Straight Arrow Connector 16">
              <a:extLst>
                <a:ext uri="{FF2B5EF4-FFF2-40B4-BE49-F238E27FC236}">
                  <a16:creationId xmlns:a16="http://schemas.microsoft.com/office/drawing/2014/main" id="{93939158-A956-4B50-42E5-76258F3C6B65}"/>
                </a:ext>
              </a:extLst>
            </p:cNvPr>
            <p:cNvCxnSpPr>
              <a:cxnSpLocks/>
            </p:cNvCxnSpPr>
            <p:nvPr/>
          </p:nvCxnSpPr>
          <p:spPr>
            <a:xfrm flipV="1">
              <a:off x="2831595" y="4079723"/>
              <a:ext cx="0" cy="776910"/>
            </a:xfrm>
            <a:prstGeom prst="straightConnector1">
              <a:avLst/>
            </a:prstGeom>
            <a:ln>
              <a:solidFill>
                <a:srgbClr val="FF0066"/>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DD810023-801E-D89B-66EA-1EBCDBF3DE7B}"/>
              </a:ext>
            </a:extLst>
          </p:cNvPr>
          <p:cNvGrpSpPr/>
          <p:nvPr/>
        </p:nvGrpSpPr>
        <p:grpSpPr>
          <a:xfrm>
            <a:off x="5257800" y="3886131"/>
            <a:ext cx="2616704" cy="1978532"/>
            <a:chOff x="5257800" y="3625074"/>
            <a:chExt cx="2616704" cy="1978532"/>
          </a:xfrm>
        </p:grpSpPr>
        <p:sp>
          <p:nvSpPr>
            <p:cNvPr id="9" name="TextBox 8">
              <a:extLst>
                <a:ext uri="{FF2B5EF4-FFF2-40B4-BE49-F238E27FC236}">
                  <a16:creationId xmlns:a16="http://schemas.microsoft.com/office/drawing/2014/main" id="{AAF5C887-0982-D957-80C7-BD5ECFCF227D}"/>
                </a:ext>
              </a:extLst>
            </p:cNvPr>
            <p:cNvSpPr txBox="1"/>
            <p:nvPr/>
          </p:nvSpPr>
          <p:spPr>
            <a:xfrm>
              <a:off x="5257800" y="4403277"/>
              <a:ext cx="2616704" cy="1200329"/>
            </a:xfrm>
            <a:prstGeom prst="rect">
              <a:avLst/>
            </a:prstGeom>
            <a:solidFill>
              <a:srgbClr val="06204C"/>
            </a:solidFill>
            <a:ln w="28575">
              <a:solidFill>
                <a:srgbClr val="FF0066"/>
              </a:solidFill>
            </a:ln>
          </p:spPr>
          <p:txBody>
            <a:bodyPr wrap="square" rtlCol="0">
              <a:spAutoFit/>
            </a:bodyPr>
            <a:lstStyle/>
            <a:p>
              <a:pPr algn="ctr"/>
              <a:r>
                <a:rPr lang="en-US" b="1" dirty="0"/>
                <a:t>Three weeks dose up-titration (0.01 mg/kg =&gt; 0.03 mg/kg =&gt; 0.05 mg/kg dosed 2x/week)</a:t>
              </a:r>
            </a:p>
          </p:txBody>
        </p:sp>
        <p:cxnSp>
          <p:nvCxnSpPr>
            <p:cNvPr id="13" name="Straight Arrow Connector 12">
              <a:extLst>
                <a:ext uri="{FF2B5EF4-FFF2-40B4-BE49-F238E27FC236}">
                  <a16:creationId xmlns:a16="http://schemas.microsoft.com/office/drawing/2014/main" id="{5058A986-F7A1-AB77-387D-E969EBD15DCD}"/>
                </a:ext>
              </a:extLst>
            </p:cNvPr>
            <p:cNvCxnSpPr>
              <a:cxnSpLocks/>
            </p:cNvCxnSpPr>
            <p:nvPr/>
          </p:nvCxnSpPr>
          <p:spPr>
            <a:xfrm flipV="1">
              <a:off x="6566152" y="3625074"/>
              <a:ext cx="0" cy="776910"/>
            </a:xfrm>
            <a:prstGeom prst="straightConnector1">
              <a:avLst/>
            </a:prstGeom>
            <a:ln>
              <a:solidFill>
                <a:srgbClr val="FF0066"/>
              </a:solidFill>
              <a:tailEnd type="triangle"/>
            </a:ln>
          </p:spPr>
          <p:style>
            <a:lnRef idx="1">
              <a:schemeClr val="accent1"/>
            </a:lnRef>
            <a:fillRef idx="0">
              <a:schemeClr val="accent1"/>
            </a:fillRef>
            <a:effectRef idx="0">
              <a:schemeClr val="accent1"/>
            </a:effectRef>
            <a:fontRef idx="minor">
              <a:schemeClr val="tx1"/>
            </a:fontRef>
          </p:style>
        </p:cxnSp>
      </p:grpSp>
      <p:pic>
        <p:nvPicPr>
          <p:cNvPr id="2054" name="Picture 6" descr="Fig. 1">
            <a:extLst>
              <a:ext uri="{FF2B5EF4-FFF2-40B4-BE49-F238E27FC236}">
                <a16:creationId xmlns:a16="http://schemas.microsoft.com/office/drawing/2014/main" id="{DDE3C6D6-5F9E-0D0F-1FC7-5317081D2E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542459"/>
            <a:ext cx="10972796" cy="1343025"/>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96B19B0B-8B17-DFE9-1027-97BE8B805E86}"/>
              </a:ext>
            </a:extLst>
          </p:cNvPr>
          <p:cNvGrpSpPr/>
          <p:nvPr/>
        </p:nvGrpSpPr>
        <p:grpSpPr>
          <a:xfrm>
            <a:off x="8077200" y="3877985"/>
            <a:ext cx="2616704" cy="1978532"/>
            <a:chOff x="1523243" y="4079723"/>
            <a:chExt cx="2616704" cy="1978532"/>
          </a:xfrm>
        </p:grpSpPr>
        <p:sp>
          <p:nvSpPr>
            <p:cNvPr id="15" name="TextBox 14">
              <a:extLst>
                <a:ext uri="{FF2B5EF4-FFF2-40B4-BE49-F238E27FC236}">
                  <a16:creationId xmlns:a16="http://schemas.microsoft.com/office/drawing/2014/main" id="{5BC528C3-EC04-8C2E-71A1-4D952932ECDC}"/>
                </a:ext>
              </a:extLst>
            </p:cNvPr>
            <p:cNvSpPr txBox="1"/>
            <p:nvPr/>
          </p:nvSpPr>
          <p:spPr>
            <a:xfrm>
              <a:off x="1523243" y="4857926"/>
              <a:ext cx="2616704" cy="1200329"/>
            </a:xfrm>
            <a:prstGeom prst="rect">
              <a:avLst/>
            </a:prstGeom>
            <a:solidFill>
              <a:srgbClr val="06204C"/>
            </a:solidFill>
            <a:ln w="28575">
              <a:solidFill>
                <a:srgbClr val="FF0066"/>
              </a:solidFill>
            </a:ln>
          </p:spPr>
          <p:txBody>
            <a:bodyPr wrap="square" rtlCol="0">
              <a:spAutoFit/>
            </a:bodyPr>
            <a:lstStyle/>
            <a:p>
              <a:pPr algn="ctr"/>
              <a:r>
                <a:rPr lang="en-US" b="1" dirty="0"/>
                <a:t>Three weeks of semaglutide maximum tolerated dosing + EtOH</a:t>
              </a:r>
            </a:p>
          </p:txBody>
        </p:sp>
        <p:cxnSp>
          <p:nvCxnSpPr>
            <p:cNvPr id="18" name="Straight Arrow Connector 17">
              <a:extLst>
                <a:ext uri="{FF2B5EF4-FFF2-40B4-BE49-F238E27FC236}">
                  <a16:creationId xmlns:a16="http://schemas.microsoft.com/office/drawing/2014/main" id="{118A7737-2196-2035-31C4-78AC64E11745}"/>
                </a:ext>
              </a:extLst>
            </p:cNvPr>
            <p:cNvCxnSpPr>
              <a:cxnSpLocks/>
            </p:cNvCxnSpPr>
            <p:nvPr/>
          </p:nvCxnSpPr>
          <p:spPr>
            <a:xfrm flipV="1">
              <a:off x="2831595" y="4079723"/>
              <a:ext cx="0" cy="776910"/>
            </a:xfrm>
            <a:prstGeom prst="straightConnector1">
              <a:avLst/>
            </a:prstGeom>
            <a:ln>
              <a:solidFill>
                <a:srgbClr val="FF0066"/>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Rectangle 19">
            <a:extLst>
              <a:ext uri="{FF2B5EF4-FFF2-40B4-BE49-F238E27FC236}">
                <a16:creationId xmlns:a16="http://schemas.microsoft.com/office/drawing/2014/main" id="{71A71B22-32AE-5467-24C2-D81FD4791CFE}"/>
              </a:ext>
            </a:extLst>
          </p:cNvPr>
          <p:cNvSpPr/>
          <p:nvPr/>
        </p:nvSpPr>
        <p:spPr>
          <a:xfrm>
            <a:off x="5334000" y="3638099"/>
            <a:ext cx="5486399" cy="238594"/>
          </a:xfrm>
          <a:prstGeom prst="rect">
            <a:avLst/>
          </a:prstGeom>
          <a:solidFill>
            <a:srgbClr val="FF0066">
              <a:alpha val="30196"/>
            </a:srgbClr>
          </a:solidFill>
          <a:ln>
            <a:solidFill>
              <a:srgbClr val="FF0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a:extLst>
              <a:ext uri="{FF2B5EF4-FFF2-40B4-BE49-F238E27FC236}">
                <a16:creationId xmlns:a16="http://schemas.microsoft.com/office/drawing/2014/main" id="{C4859A46-B986-139E-B6BD-E74EC3EAC822}"/>
              </a:ext>
            </a:extLst>
          </p:cNvPr>
          <p:cNvSpPr txBox="1">
            <a:spLocks/>
          </p:cNvSpPr>
          <p:nvPr/>
        </p:nvSpPr>
        <p:spPr>
          <a:xfrm>
            <a:off x="21995" y="6510382"/>
            <a:ext cx="7543800" cy="337257"/>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0" i="0" dirty="0">
                <a:effectLst/>
              </a:rPr>
              <a:t>Reprinted with permission from: Fink-Jensen A., </a:t>
            </a:r>
            <a:r>
              <a:rPr lang="en-US" sz="1200" b="0" dirty="0">
                <a:effectLst/>
              </a:rPr>
              <a:t>et al</a:t>
            </a:r>
            <a:r>
              <a:rPr lang="en-US" sz="1200" b="0" i="1" dirty="0">
                <a:effectLst/>
              </a:rPr>
              <a:t>.</a:t>
            </a:r>
            <a:r>
              <a:rPr lang="en-US" sz="1200" b="0" i="0" dirty="0">
                <a:effectLst/>
              </a:rPr>
              <a:t> </a:t>
            </a:r>
            <a:r>
              <a:rPr lang="en-US" sz="1200" b="0" i="1" dirty="0">
                <a:effectLst/>
              </a:rPr>
              <a:t>Psychopharmacology</a:t>
            </a:r>
            <a:r>
              <a:rPr lang="en-US" sz="1200" dirty="0"/>
              <a:t> 2025;</a:t>
            </a:r>
            <a:r>
              <a:rPr lang="en-US" sz="1200" b="0" i="0" dirty="0">
                <a:effectLst/>
              </a:rPr>
              <a:t> </a:t>
            </a:r>
            <a:r>
              <a:rPr lang="en-US" sz="1200" b="0" i="1" dirty="0">
                <a:effectLst/>
              </a:rPr>
              <a:t>242</a:t>
            </a:r>
            <a:r>
              <a:rPr lang="en-US" sz="1200" dirty="0"/>
              <a:t>: </a:t>
            </a:r>
            <a:r>
              <a:rPr lang="en-US" sz="1200" b="0" i="0" dirty="0">
                <a:effectLst/>
              </a:rPr>
              <a:t>63-70.</a:t>
            </a:r>
            <a:endParaRPr lang="en-US" sz="1200" dirty="0"/>
          </a:p>
        </p:txBody>
      </p:sp>
    </p:spTree>
    <p:extLst>
      <p:ext uri="{BB962C8B-B14F-4D97-AF65-F5344CB8AC3E}">
        <p14:creationId xmlns:p14="http://schemas.microsoft.com/office/powerpoint/2010/main" val="2103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FUNDAMENTALS" val="gu7FDFac"/>
  <p:tag name="ARTICULATE_DESIGN_ID_1_FUNDAMENTALS" val="TgHDw6rH"/>
  <p:tag name="ARTICULATE_DESIGN_ID_CUSTOM DESIGN" val="PfxOmXiB"/>
  <p:tag name="ARTICULATE_SLIDE_THUMBNAIL_REFRESH" val="1"/>
  <p:tag name="ARTICULATE_PROJECT_OPEN" val="0"/>
  <p:tag name="ARTICULATE_SLIDE_COUNT" val="2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undamentals">
  <a:themeElements>
    <a:clrScheme name="ASAM Colors">
      <a:dk1>
        <a:srgbClr val="06204C"/>
      </a:dk1>
      <a:lt1>
        <a:sysClr val="window" lastClr="FFFFFF"/>
      </a:lt1>
      <a:dk2>
        <a:srgbClr val="06204C"/>
      </a:dk2>
      <a:lt2>
        <a:srgbClr val="5493B2"/>
      </a:lt2>
      <a:accent1>
        <a:srgbClr val="5493B2"/>
      </a:accent1>
      <a:accent2>
        <a:srgbClr val="F6DE55"/>
      </a:accent2>
      <a:accent3>
        <a:srgbClr val="387CEF"/>
      </a:accent3>
      <a:accent4>
        <a:srgbClr val="FFFFFF"/>
      </a:accent4>
      <a:accent5>
        <a:srgbClr val="9D8608"/>
      </a:accent5>
      <a:accent6>
        <a:srgbClr val="C00000"/>
      </a:accent6>
      <a:hlink>
        <a:srgbClr val="00C8C3"/>
      </a:hlink>
      <a:folHlink>
        <a:srgbClr val="009692"/>
      </a:folHlink>
    </a:clrScheme>
    <a:fontScheme name="Lato Font">
      <a:majorFont>
        <a:latin typeface="Lato"/>
        <a:ea typeface=""/>
        <a:cs typeface=""/>
      </a:majorFont>
      <a:minorFont>
        <a:latin typeface="Lato"/>
        <a:ea typeface=""/>
        <a:cs typeface=""/>
      </a:minorFont>
    </a:fontScheme>
    <a:fmtScheme name="Deluxe">
      <a:fillStyleLst>
        <a:solidFill>
          <a:schemeClr val="phClr"/>
        </a:solidFill>
        <a:gradFill rotWithShape="1">
          <a:gsLst>
            <a:gs pos="0">
              <a:schemeClr val="phClr">
                <a:tint val="20000"/>
                <a:satMod val="280000"/>
              </a:schemeClr>
            </a:gs>
            <a:gs pos="14000">
              <a:schemeClr val="phClr">
                <a:tint val="37000"/>
                <a:satMod val="250000"/>
              </a:schemeClr>
            </a:gs>
            <a:gs pos="45000">
              <a:schemeClr val="phClr">
                <a:tint val="53000"/>
                <a:satMod val="220000"/>
              </a:schemeClr>
            </a:gs>
            <a:gs pos="65000">
              <a:schemeClr val="phClr">
                <a:tint val="53000"/>
                <a:satMod val="220000"/>
              </a:schemeClr>
            </a:gs>
            <a:gs pos="86000">
              <a:schemeClr val="phClr">
                <a:tint val="42000"/>
                <a:satMod val="240000"/>
              </a:schemeClr>
            </a:gs>
            <a:gs pos="100000">
              <a:schemeClr val="phClr">
                <a:tint val="20000"/>
                <a:satMod val="230000"/>
              </a:schemeClr>
            </a:gs>
          </a:gsLst>
          <a:lin ang="16200000" scaled="1"/>
        </a:gradFill>
        <a:gradFill rotWithShape="1">
          <a:gsLst>
            <a:gs pos="0">
              <a:schemeClr val="phClr">
                <a:shade val="75000"/>
                <a:satMod val="160000"/>
              </a:schemeClr>
            </a:gs>
            <a:gs pos="60000">
              <a:schemeClr val="phClr">
                <a:satMod val="150000"/>
              </a:schemeClr>
            </a:gs>
            <a:gs pos="100000">
              <a:schemeClr val="phClr">
                <a:tint val="75000"/>
                <a:satMod val="200000"/>
              </a:schemeClr>
            </a:gs>
          </a:gsLst>
          <a:lin ang="16200000" scaled="1"/>
        </a:gradFill>
      </a:fillStyleLst>
      <a:lnStyleLst>
        <a:ln w="9525" cap="flat" cmpd="sng" algn="ctr">
          <a:solidFill>
            <a:schemeClr val="phClr">
              <a:satMod val="140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outerShdw blurRad="50800" dist="25400" dir="5400000" rotWithShape="0">
              <a:srgbClr val="000000">
                <a:alpha val="43137"/>
              </a:srgbClr>
            </a:outerShdw>
          </a:effectLst>
        </a:effectStyle>
        <a:effectStyle>
          <a:effectLst>
            <a:outerShdw blurRad="50800" dist="25400" dir="5400000" rotWithShape="0">
              <a:srgbClr val="000000">
                <a:alpha val="43137"/>
              </a:srgbClr>
            </a:outerShdw>
          </a:effectLst>
          <a:scene3d>
            <a:camera prst="orthographicFront" fov="0">
              <a:rot lat="0" lon="0" rev="0"/>
            </a:camera>
            <a:lightRig rig="contrasting" dir="t">
              <a:rot lat="0" lon="0" rev="16500000"/>
            </a:lightRig>
          </a:scene3d>
          <a:sp3d prstMaterial="powder">
            <a:bevelT w="152400"/>
            <a:contourClr>
              <a:schemeClr val="phClr"/>
            </a:contourClr>
          </a:sp3d>
        </a:effectStyle>
        <a:effectStyle>
          <a:effectLst>
            <a:reflection blurRad="12700" stA="26000" endPos="28000" dist="38100" dir="5400000" sy="-100000"/>
          </a:effectLst>
          <a:scene3d>
            <a:camera prst="orthographicFront" fov="0">
              <a:rot lat="0" lon="0" rev="0"/>
            </a:camera>
            <a:lightRig rig="contrasting" dir="t">
              <a:rot lat="0" lon="0" rev="16500000"/>
            </a:lightRig>
          </a:scene3d>
          <a:sp3d prstMaterial="powder">
            <a:bevelT w="190500" h="101600"/>
            <a:contourClr>
              <a:schemeClr val="phClr"/>
            </a:contourClr>
          </a:sp3d>
        </a:effectStyle>
      </a:effectStyleLst>
      <a:bgFillStyleLst>
        <a:solidFill>
          <a:schemeClr val="phClr"/>
        </a:solidFill>
        <a:gradFill rotWithShape="1">
          <a:gsLst>
            <a:gs pos="0">
              <a:schemeClr val="phClr">
                <a:tint val="43000"/>
                <a:satMod val="1550000"/>
              </a:schemeClr>
            </a:gs>
            <a:gs pos="1000">
              <a:schemeClr val="phClr">
                <a:tint val="48000"/>
                <a:satMod val="1550000"/>
              </a:schemeClr>
            </a:gs>
            <a:gs pos="90000">
              <a:schemeClr val="phClr">
                <a:shade val="18000"/>
                <a:satMod val="275000"/>
              </a:schemeClr>
            </a:gs>
          </a:gsLst>
          <a:path path="circle">
            <a:fillToRect r="210000" b="300000"/>
          </a:path>
        </a:gradFill>
        <a:gradFill rotWithShape="1">
          <a:gsLst>
            <a:gs pos="5000">
              <a:schemeClr val="phClr">
                <a:tint val="38000"/>
                <a:satMod val="1800000"/>
              </a:schemeClr>
            </a:gs>
            <a:gs pos="5000">
              <a:schemeClr val="phClr">
                <a:tint val="40000"/>
                <a:satMod val="1800000"/>
              </a:schemeClr>
            </a:gs>
            <a:gs pos="90000">
              <a:schemeClr val="phClr">
                <a:shade val="18000"/>
                <a:satMod val="275000"/>
              </a:schemeClr>
            </a:gs>
          </a:gsLst>
          <a:path path="circle">
            <a:fillToRect l="20000" t="30000" r="135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e95f1b23-abaf-45ee-821d-b7ab251ab3bf}" enabled="0" method="" siteId="{e95f1b23-abaf-45ee-821d-b7ab251ab3bf}" removed="1"/>
</clbl:labelList>
</file>

<file path=docProps/app.xml><?xml version="1.0" encoding="utf-8"?>
<Properties xmlns="http://schemas.openxmlformats.org/officeDocument/2006/extended-properties" xmlns:vt="http://schemas.openxmlformats.org/officeDocument/2006/docPropsVTypes">
  <Template>asam</Template>
  <TotalTime>57298</TotalTime>
  <Words>4711</Words>
  <Application>Microsoft Macintosh PowerPoint</Application>
  <PresentationFormat>Widescreen</PresentationFormat>
  <Paragraphs>863</Paragraphs>
  <Slides>44</Slides>
  <Notes>27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-apple-system</vt:lpstr>
      <vt:lpstr>Arial</vt:lpstr>
      <vt:lpstr>Calibri</vt:lpstr>
      <vt:lpstr>Courier New</vt:lpstr>
      <vt:lpstr>Lato</vt:lpstr>
      <vt:lpstr>Times New Roman</vt:lpstr>
      <vt:lpstr>Wingdings</vt:lpstr>
      <vt:lpstr>Wingdings 2</vt:lpstr>
      <vt:lpstr>Fundamentals</vt:lpstr>
      <vt:lpstr>PowerPoint Presentation</vt:lpstr>
      <vt:lpstr>Conflicts of Interest</vt:lpstr>
      <vt:lpstr>Learning Objectives</vt:lpstr>
      <vt:lpstr>Glucagon-Like Peptide-1 (GLP-1)</vt:lpstr>
      <vt:lpstr>GLP-1 and GLP-1RAs</vt:lpstr>
      <vt:lpstr>GLP1-RAs in Diabetes and Obesity</vt:lpstr>
      <vt:lpstr>Possible Role of GLP-1RAs in SUDs</vt:lpstr>
      <vt:lpstr>Over A Decade of Preclinical Evidence Supports a Role for GLP-1 in AUD</vt:lpstr>
      <vt:lpstr>Semaglutide Administration Decreased Alcohol Drinking in Alcohol-Preferring Vervet Monkeys</vt:lpstr>
      <vt:lpstr>Semaglutide Administration Decreased Alcohol Drinking in Alcohol-Preferring Vervet Monkeys</vt:lpstr>
      <vt:lpstr>Anecdotal/Correlational Human Evidence of GLP-1RA Efficacy for AUD</vt:lpstr>
      <vt:lpstr>Alcohol Loading </vt:lpstr>
      <vt:lpstr>First Published Trial of a GLP-1RA in AUD</vt:lpstr>
      <vt:lpstr>FDA Approvals for Semaglutide</vt:lpstr>
      <vt:lpstr>Summary of Semaglutide AUD Trials</vt:lpstr>
      <vt:lpstr>First Published Trial of Semaglutide in AUD</vt:lpstr>
      <vt:lpstr>Reported Adverse Events (AEs) in UNC Trial of GLP-1RAs in AUD Patients</vt:lpstr>
      <vt:lpstr>Second Published RCT of Semaglutide in AUD</vt:lpstr>
      <vt:lpstr>Reported Adverse Events (AEs) in SEMALCO Trial of GLP-1RAs in AUD Patients</vt:lpstr>
      <vt:lpstr>Third Published RCT of Semaglutide in AUD</vt:lpstr>
      <vt:lpstr>PowerPoint Presentation</vt:lpstr>
      <vt:lpstr>Schema for STAR-B</vt:lpstr>
      <vt:lpstr>Inclusion/Exclusion Criteria</vt:lpstr>
      <vt:lpstr>Study Interventions</vt:lpstr>
      <vt:lpstr>Outcomes</vt:lpstr>
      <vt:lpstr>28 Day TLFB (Binge Drinking Pattern)</vt:lpstr>
      <vt:lpstr>28 Day TLFB (Daily Drinking Pattern)</vt:lpstr>
      <vt:lpstr>Virtual Reality Buffet</vt:lpstr>
      <vt:lpstr>Cue Reactivity in the Mock Bar</vt:lpstr>
      <vt:lpstr>Brain Functional MRI</vt:lpstr>
      <vt:lpstr>Demographics of Enrolled Patients 1</vt:lpstr>
      <vt:lpstr>Demographics of Enrolled Patients 2</vt:lpstr>
      <vt:lpstr>Demographics of Enrolled Patients</vt:lpstr>
      <vt:lpstr>Current Status of STAR-B Trial (n=70)</vt:lpstr>
      <vt:lpstr>Adverse Events (AEs) We Have Seen</vt:lpstr>
      <vt:lpstr>Adverse Events (AEs) We Have Not Seen</vt:lpstr>
      <vt:lpstr>Some New Semaglutide AUD Trials</vt:lpstr>
      <vt:lpstr>What About Tirzepatide?</vt:lpstr>
      <vt:lpstr>PowerPoint Presentation</vt:lpstr>
      <vt:lpstr>A Sample STAR Patient</vt:lpstr>
      <vt:lpstr>Don’t Forget About the FDA-Approved AUD Therapies!</vt:lpstr>
      <vt:lpstr>A Sample STAR Patient</vt:lpstr>
      <vt:lpstr>A Sample STAR Patient</vt:lpstr>
      <vt:lpstr>Final Takeaways/Summary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cglover</dc:creator>
  <cp:lastModifiedBy>Cushman, Nicholas</cp:lastModifiedBy>
  <cp:revision>551</cp:revision>
  <dcterms:created xsi:type="dcterms:W3CDTF">2012-01-26T19:55:03Z</dcterms:created>
  <dcterms:modified xsi:type="dcterms:W3CDTF">2026-08-17T13:10:46Z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058FAE5F-E0EF-46DF-B248-B261D632DD8B</vt:lpwstr>
  </property>
  <property fmtid="{D5CDD505-2E9C-101B-9397-08002B2CF9AE}" pid="3" name="ArticulatePath">
    <vt:lpwstr>Pain and Addiction Template</vt:lpwstr>
  </property>
  <property fmtid="{D5CDD505-2E9C-101B-9397-08002B2CF9AE}" pid="4" name="NXPowerLiteLastOptimized">
    <vt:lpwstr>3345293</vt:lpwstr>
  </property>
  <property fmtid="{D5CDD505-2E9C-101B-9397-08002B2CF9AE}" pid="5" name="NXPowerLiteSettings">
    <vt:lpwstr>F70005D002A000</vt:lpwstr>
  </property>
  <property fmtid="{D5CDD505-2E9C-101B-9397-08002B2CF9AE}" pid="6" name="NXPowerLiteVersion">
    <vt:lpwstr>D10.0.2</vt:lpwstr>
  </property>
</Properties>
</file>