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59"/>
  </p:notesMasterIdLst>
  <p:sldIdLst>
    <p:sldId id="427" r:id="rId3"/>
    <p:sldId id="428" r:id="rId4"/>
    <p:sldId id="302" r:id="rId5"/>
    <p:sldId id="325" r:id="rId6"/>
    <p:sldId id="422" r:id="rId7"/>
    <p:sldId id="448" r:id="rId8"/>
    <p:sldId id="369" r:id="rId9"/>
    <p:sldId id="361" r:id="rId10"/>
    <p:sldId id="396" r:id="rId11"/>
    <p:sldId id="439" r:id="rId12"/>
    <p:sldId id="305" r:id="rId13"/>
    <p:sldId id="360" r:id="rId14"/>
    <p:sldId id="449" r:id="rId15"/>
    <p:sldId id="433" r:id="rId16"/>
    <p:sldId id="441" r:id="rId17"/>
    <p:sldId id="443" r:id="rId18"/>
    <p:sldId id="444" r:id="rId19"/>
    <p:sldId id="446" r:id="rId20"/>
    <p:sldId id="329" r:id="rId21"/>
    <p:sldId id="421" r:id="rId22"/>
    <p:sldId id="472" r:id="rId23"/>
    <p:sldId id="452" r:id="rId24"/>
    <p:sldId id="412" r:id="rId25"/>
    <p:sldId id="459" r:id="rId26"/>
    <p:sldId id="460" r:id="rId27"/>
    <p:sldId id="461" r:id="rId28"/>
    <p:sldId id="463" r:id="rId29"/>
    <p:sldId id="462" r:id="rId30"/>
    <p:sldId id="402" r:id="rId31"/>
    <p:sldId id="467" r:id="rId32"/>
    <p:sldId id="330" r:id="rId33"/>
    <p:sldId id="264" r:id="rId34"/>
    <p:sldId id="469" r:id="rId35"/>
    <p:sldId id="476" r:id="rId36"/>
    <p:sldId id="475" r:id="rId37"/>
    <p:sldId id="471" r:id="rId38"/>
    <p:sldId id="478" r:id="rId39"/>
    <p:sldId id="479" r:id="rId40"/>
    <p:sldId id="477" r:id="rId41"/>
    <p:sldId id="436" r:id="rId42"/>
    <p:sldId id="480" r:id="rId43"/>
    <p:sldId id="326" r:id="rId44"/>
    <p:sldId id="389" r:id="rId45"/>
    <p:sldId id="391" r:id="rId46"/>
    <p:sldId id="416" r:id="rId47"/>
    <p:sldId id="442" r:id="rId48"/>
    <p:sldId id="424" r:id="rId49"/>
    <p:sldId id="407" r:id="rId50"/>
    <p:sldId id="418" r:id="rId51"/>
    <p:sldId id="374" r:id="rId52"/>
    <p:sldId id="381" r:id="rId53"/>
    <p:sldId id="397" r:id="rId54"/>
    <p:sldId id="400" r:id="rId55"/>
    <p:sldId id="379" r:id="rId56"/>
    <p:sldId id="377" r:id="rId57"/>
    <p:sldId id="376"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EE2FCE-066A-480C-949F-4BB6E745013F}" v="159" dt="2026-08-13T00:28:16.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3"/>
  </p:normalViewPr>
  <p:slideViewPr>
    <p:cSldViewPr snapToGrid="0">
      <p:cViewPr varScale="1">
        <p:scale>
          <a:sx n="93" d="100"/>
          <a:sy n="93" d="100"/>
        </p:scale>
        <p:origin x="1128" y="2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317701-5A06-45AA-8257-32058D104A06}" type="datetimeFigureOut">
              <a:rPr lang="en-US" smtClean="0"/>
              <a:t>8/13/26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2B05B1-5D0E-4723-AEC1-5D39B2F5FE83}" type="slidenum">
              <a:rPr lang="en-US" smtClean="0"/>
              <a:t>‹#›</a:t>
            </a:fld>
            <a:endParaRPr lang="en-US"/>
          </a:p>
        </p:txBody>
      </p:sp>
    </p:spTree>
    <p:extLst>
      <p:ext uri="{BB962C8B-B14F-4D97-AF65-F5344CB8AC3E}">
        <p14:creationId xmlns:p14="http://schemas.microsoft.com/office/powerpoint/2010/main" val="77640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iabetesjournals.org/care/article/49/Supplement_1/S261/163919/12-Retinopathy-Neuropathy-and-Foot-Care-Standard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iabetesjournals.org/care/article/46/Supplement_1/S203/148042/12-Retinopathy-Neuropathy-and-Foot-Care-Standards"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diabetesjournals.org/compendia/article/2022/1/1/147001/Diagnosis-and-Treatment-of-Painful-Diabetic"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iabetesjournals.org/care/article/49/Supplement_1/S261/163919/12-Retinopathy-Neuropathy-and-Foot-Care-Standard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iabetesjournals.org/care/article/34/7/1517/38624/The-Ipswich-Touch-TestA-simple-and-novel-method-to"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12. Retinopathy, Neuropathy, and Foot Care: Standards of Care in Diabetes—2026 | Diabetes Care | American Diabetes Association</a:t>
            </a:r>
            <a:endParaRPr lang="en-US"/>
          </a:p>
        </p:txBody>
      </p:sp>
      <p:sp>
        <p:nvSpPr>
          <p:cNvPr id="4" name="Slide Number Placeholder 3"/>
          <p:cNvSpPr>
            <a:spLocks noGrp="1"/>
          </p:cNvSpPr>
          <p:nvPr>
            <p:ph type="sldNum" sz="quarter" idx="5"/>
          </p:nvPr>
        </p:nvSpPr>
        <p:spPr/>
        <p:txBody>
          <a:bodyPr/>
          <a:lstStyle/>
          <a:p>
            <a:fld id="{222B05B1-5D0E-4723-AEC1-5D39B2F5FE83}" type="slidenum">
              <a:rPr lang="en-US" smtClean="0"/>
              <a:t>5</a:t>
            </a:fld>
            <a:endParaRPr lang="en-US"/>
          </a:p>
        </p:txBody>
      </p:sp>
    </p:spTree>
    <p:extLst>
      <p:ext uri="{BB962C8B-B14F-4D97-AF65-F5344CB8AC3E}">
        <p14:creationId xmlns:p14="http://schemas.microsoft.com/office/powerpoint/2010/main" val="235667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Pale skin when foot elevated – “dependent rubor” (dusky) when foot down</a:t>
            </a:r>
          </a:p>
          <a:p>
            <a:r>
              <a:rPr lang="en-US"/>
              <a:t>2026 ADA SoC</a:t>
            </a:r>
          </a:p>
        </p:txBody>
      </p:sp>
      <p:sp>
        <p:nvSpPr>
          <p:cNvPr id="4" name="Slide Number Placeholder 3"/>
          <p:cNvSpPr>
            <a:spLocks noGrp="1"/>
          </p:cNvSpPr>
          <p:nvPr>
            <p:ph type="sldNum" sz="quarter" idx="5"/>
          </p:nvPr>
        </p:nvSpPr>
        <p:spPr/>
        <p:txBody>
          <a:bodyPr/>
          <a:lstStyle/>
          <a:p>
            <a:fld id="{222B05B1-5D0E-4723-AEC1-5D39B2F5FE83}" type="slidenum">
              <a:rPr lang="en-US" smtClean="0"/>
              <a:t>17</a:t>
            </a:fld>
            <a:endParaRPr lang="en-US"/>
          </a:p>
        </p:txBody>
      </p:sp>
    </p:spTree>
    <p:extLst>
      <p:ext uri="{BB962C8B-B14F-4D97-AF65-F5344CB8AC3E}">
        <p14:creationId xmlns:p14="http://schemas.microsoft.com/office/powerpoint/2010/main" val="1934261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due to an imbalance in the muscles, tendons or ligaments that normally hold the toe straight (neuropathy can cause atrophy of small muscles in the foot)– can also be worsened by shoes that are too short and cramp the toes – with the deformity, the tops of toes can rub so need deeper shoe</a:t>
            </a:r>
          </a:p>
        </p:txBody>
      </p:sp>
      <p:sp>
        <p:nvSpPr>
          <p:cNvPr id="4" name="Slide Number Placeholder 3"/>
          <p:cNvSpPr>
            <a:spLocks noGrp="1"/>
          </p:cNvSpPr>
          <p:nvPr>
            <p:ph type="sldNum" sz="quarter" idx="5"/>
          </p:nvPr>
        </p:nvSpPr>
        <p:spPr/>
        <p:txBody>
          <a:bodyPr/>
          <a:lstStyle/>
          <a:p>
            <a:fld id="{222B05B1-5D0E-4723-AEC1-5D39B2F5FE83}" type="slidenum">
              <a:rPr lang="en-US" smtClean="0"/>
              <a:t>19</a:t>
            </a:fld>
            <a:endParaRPr lang="en-US"/>
          </a:p>
        </p:txBody>
      </p:sp>
    </p:spTree>
    <p:extLst>
      <p:ext uri="{BB962C8B-B14F-4D97-AF65-F5344CB8AC3E}">
        <p14:creationId xmlns:p14="http://schemas.microsoft.com/office/powerpoint/2010/main" val="146857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 JB Ryder, podiatry</a:t>
            </a:r>
          </a:p>
        </p:txBody>
      </p:sp>
      <p:sp>
        <p:nvSpPr>
          <p:cNvPr id="4" name="Slide Number Placeholder 3"/>
          <p:cNvSpPr>
            <a:spLocks noGrp="1"/>
          </p:cNvSpPr>
          <p:nvPr>
            <p:ph type="sldNum" sz="quarter" idx="5"/>
          </p:nvPr>
        </p:nvSpPr>
        <p:spPr/>
        <p:txBody>
          <a:bodyPr/>
          <a:lstStyle/>
          <a:p>
            <a:fld id="{222B05B1-5D0E-4723-AEC1-5D39B2F5FE83}" type="slidenum">
              <a:rPr lang="en-US" smtClean="0"/>
              <a:t>28</a:t>
            </a:fld>
            <a:endParaRPr lang="en-US"/>
          </a:p>
        </p:txBody>
      </p:sp>
    </p:spTree>
    <p:extLst>
      <p:ext uri="{BB962C8B-B14F-4D97-AF65-F5344CB8AC3E}">
        <p14:creationId xmlns:p14="http://schemas.microsoft.com/office/powerpoint/2010/main" val="950027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Recommendations from podiatrist Dr J B Ryder</a:t>
            </a:r>
          </a:p>
        </p:txBody>
      </p:sp>
      <p:sp>
        <p:nvSpPr>
          <p:cNvPr id="4" name="Slide Number Placeholder 3"/>
          <p:cNvSpPr>
            <a:spLocks noGrp="1"/>
          </p:cNvSpPr>
          <p:nvPr>
            <p:ph type="sldNum" sz="quarter" idx="5"/>
          </p:nvPr>
        </p:nvSpPr>
        <p:spPr/>
        <p:txBody>
          <a:bodyPr/>
          <a:lstStyle/>
          <a:p>
            <a:fld id="{222B05B1-5D0E-4723-AEC1-5D39B2F5FE83}" type="slidenum">
              <a:rPr lang="en-US" smtClean="0"/>
              <a:t>30</a:t>
            </a:fld>
            <a:endParaRPr lang="en-US"/>
          </a:p>
        </p:txBody>
      </p:sp>
    </p:spTree>
    <p:extLst>
      <p:ext uri="{BB962C8B-B14F-4D97-AF65-F5344CB8AC3E}">
        <p14:creationId xmlns:p14="http://schemas.microsoft.com/office/powerpoint/2010/main" val="1846775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Crutches or knee scooter or wheelchair until can get to podiatry </a:t>
            </a:r>
          </a:p>
        </p:txBody>
      </p:sp>
      <p:sp>
        <p:nvSpPr>
          <p:cNvPr id="4" name="Slide Number Placeholder 3"/>
          <p:cNvSpPr>
            <a:spLocks noGrp="1"/>
          </p:cNvSpPr>
          <p:nvPr>
            <p:ph type="sldNum" sz="quarter" idx="5"/>
          </p:nvPr>
        </p:nvSpPr>
        <p:spPr/>
        <p:txBody>
          <a:bodyPr/>
          <a:lstStyle/>
          <a:p>
            <a:fld id="{222B05B1-5D0E-4723-AEC1-5D39B2F5FE83}" type="slidenum">
              <a:rPr lang="en-US" smtClean="0"/>
              <a:t>31</a:t>
            </a:fld>
            <a:endParaRPr lang="en-US"/>
          </a:p>
        </p:txBody>
      </p:sp>
    </p:spTree>
    <p:extLst>
      <p:ext uri="{BB962C8B-B14F-4D97-AF65-F5344CB8AC3E}">
        <p14:creationId xmlns:p14="http://schemas.microsoft.com/office/powerpoint/2010/main" val="4140037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2B05B1-5D0E-4723-AEC1-5D39B2F5FE83}" type="slidenum">
              <a:rPr lang="en-US" smtClean="0"/>
              <a:t>33</a:t>
            </a:fld>
            <a:endParaRPr lang="en-US"/>
          </a:p>
        </p:txBody>
      </p:sp>
    </p:spTree>
    <p:extLst>
      <p:ext uri="{BB962C8B-B14F-4D97-AF65-F5344CB8AC3E}">
        <p14:creationId xmlns:p14="http://schemas.microsoft.com/office/powerpoint/2010/main" val="1303707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https://lermagazine.com/article/monofilament-testing-withstands-critiques </a:t>
            </a:r>
          </a:p>
          <a:p>
            <a:endParaRPr lang="en-US"/>
          </a:p>
        </p:txBody>
      </p:sp>
      <p:sp>
        <p:nvSpPr>
          <p:cNvPr id="4" name="Slide Number Placeholder 3"/>
          <p:cNvSpPr>
            <a:spLocks noGrp="1"/>
          </p:cNvSpPr>
          <p:nvPr>
            <p:ph type="sldNum" sz="quarter" idx="5"/>
          </p:nvPr>
        </p:nvSpPr>
        <p:spPr/>
        <p:txBody>
          <a:bodyPr/>
          <a:lstStyle/>
          <a:p>
            <a:fld id="{222B05B1-5D0E-4723-AEC1-5D39B2F5FE83}" type="slidenum">
              <a:rPr lang="en-US" smtClean="0"/>
              <a:t>39</a:t>
            </a:fld>
            <a:endParaRPr lang="en-US"/>
          </a:p>
        </p:txBody>
      </p:sp>
    </p:spTree>
    <p:extLst>
      <p:ext uri="{BB962C8B-B14F-4D97-AF65-F5344CB8AC3E}">
        <p14:creationId xmlns:p14="http://schemas.microsoft.com/office/powerpoint/2010/main" val="1020256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https://lermagazine.com/article/monofilament-testing-withstands-critiques </a:t>
            </a:r>
          </a:p>
          <a:p>
            <a:endParaRPr lang="en-US"/>
          </a:p>
        </p:txBody>
      </p:sp>
      <p:sp>
        <p:nvSpPr>
          <p:cNvPr id="4" name="Slide Number Placeholder 3"/>
          <p:cNvSpPr>
            <a:spLocks noGrp="1"/>
          </p:cNvSpPr>
          <p:nvPr>
            <p:ph type="sldNum" sz="quarter" idx="5"/>
          </p:nvPr>
        </p:nvSpPr>
        <p:spPr/>
        <p:txBody>
          <a:bodyPr/>
          <a:lstStyle/>
          <a:p>
            <a:fld id="{222B05B1-5D0E-4723-AEC1-5D39B2F5FE83}" type="slidenum">
              <a:rPr lang="en-US" smtClean="0"/>
              <a:t>44</a:t>
            </a:fld>
            <a:endParaRPr lang="en-US"/>
          </a:p>
        </p:txBody>
      </p:sp>
    </p:spTree>
    <p:extLst>
      <p:ext uri="{BB962C8B-B14F-4D97-AF65-F5344CB8AC3E}">
        <p14:creationId xmlns:p14="http://schemas.microsoft.com/office/powerpoint/2010/main" val="328742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12. Retinopathy, Neuropathy, and Foot Care: Standards of Care in Diabetes—2023 | Diabetes Care | American Diabetes Association (diabetesjournals.org)</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hlinkClick r:id="rId4"/>
              </a:rPr>
              <a:t>https://diabetesjournals.org/compendia/article/2022/1/1/147001/Diagnosis-and-Treatment-of-Painful-Diabetic</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p>
          <a:p>
            <a:endParaRPr lang="en-US"/>
          </a:p>
        </p:txBody>
      </p:sp>
      <p:sp>
        <p:nvSpPr>
          <p:cNvPr id="4" name="Slide Number Placeholder 3"/>
          <p:cNvSpPr>
            <a:spLocks noGrp="1"/>
          </p:cNvSpPr>
          <p:nvPr>
            <p:ph type="sldNum" sz="quarter" idx="5"/>
          </p:nvPr>
        </p:nvSpPr>
        <p:spPr/>
        <p:txBody>
          <a:bodyPr/>
          <a:lstStyle/>
          <a:p>
            <a:fld id="{222B05B1-5D0E-4723-AEC1-5D39B2F5FE83}" type="slidenum">
              <a:rPr lang="en-US" smtClean="0"/>
              <a:t>51</a:t>
            </a:fld>
            <a:endParaRPr lang="en-US"/>
          </a:p>
        </p:txBody>
      </p:sp>
    </p:spTree>
    <p:extLst>
      <p:ext uri="{BB962C8B-B14F-4D97-AF65-F5344CB8AC3E}">
        <p14:creationId xmlns:p14="http://schemas.microsoft.com/office/powerpoint/2010/main" val="1435791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96AA-65C2-2485-2A4F-9AC44CCF4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B0105-3CF3-CB29-1C3A-1152BF697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C1D61-445E-F1A3-0D08-7F66F64820BA}"/>
              </a:ext>
            </a:extLst>
          </p:cNvPr>
          <p:cNvSpPr>
            <a:spLocks noGrp="1"/>
          </p:cNvSpPr>
          <p:nvPr>
            <p:ph type="body" idx="1"/>
          </p:nvPr>
        </p:nvSpPr>
        <p:spPr/>
        <p:txBody>
          <a:bodyPr/>
          <a:lstStyle/>
          <a:p>
            <a:r>
              <a:rPr lang="en-US">
                <a:hlinkClick r:id="rId3"/>
              </a:rPr>
              <a:t>12. Retinopathy, Neuropathy, and Foot Care: Standards of Care in Diabetes—2026 | Diabetes Care | American Diabetes Association</a:t>
            </a:r>
            <a:endParaRPr lang="en-US"/>
          </a:p>
        </p:txBody>
      </p:sp>
      <p:sp>
        <p:nvSpPr>
          <p:cNvPr id="4" name="Slide Number Placeholder 3">
            <a:extLst>
              <a:ext uri="{FF2B5EF4-FFF2-40B4-BE49-F238E27FC236}">
                <a16:creationId xmlns:a16="http://schemas.microsoft.com/office/drawing/2014/main" id="{2D1B1BB6-9985-3F6D-418C-FE8D10694777}"/>
              </a:ext>
            </a:extLst>
          </p:cNvPr>
          <p:cNvSpPr>
            <a:spLocks noGrp="1"/>
          </p:cNvSpPr>
          <p:nvPr>
            <p:ph type="sldNum" sz="quarter" idx="5"/>
          </p:nvPr>
        </p:nvSpPr>
        <p:spPr/>
        <p:txBody>
          <a:bodyPr/>
          <a:lstStyle/>
          <a:p>
            <a:fld id="{222B05B1-5D0E-4723-AEC1-5D39B2F5FE83}" type="slidenum">
              <a:rPr lang="en-US" smtClean="0"/>
              <a:t>6</a:t>
            </a:fld>
            <a:endParaRPr lang="en-US"/>
          </a:p>
        </p:txBody>
      </p:sp>
    </p:spTree>
    <p:extLst>
      <p:ext uri="{BB962C8B-B14F-4D97-AF65-F5344CB8AC3E}">
        <p14:creationId xmlns:p14="http://schemas.microsoft.com/office/powerpoint/2010/main" val="284556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BDC1C6"/>
                </a:solidFill>
                <a:effectLst/>
                <a:latin typeface="Roboto" panose="02000000000000000000" pitchFamily="2" charset="0"/>
              </a:rPr>
              <a:t>Hearing can be assessed with a </a:t>
            </a:r>
            <a:r>
              <a:rPr lang="en-US" b="1" i="0">
                <a:solidFill>
                  <a:srgbClr val="BDC1C6"/>
                </a:solidFill>
                <a:effectLst/>
                <a:latin typeface="Roboto" panose="02000000000000000000" pitchFamily="2" charset="0"/>
              </a:rPr>
              <a:t>512-Hz</a:t>
            </a:r>
            <a:r>
              <a:rPr lang="en-US" b="0" i="0">
                <a:solidFill>
                  <a:srgbClr val="BDC1C6"/>
                </a:solidFill>
                <a:effectLst/>
                <a:latin typeface="Roboto" panose="02000000000000000000" pitchFamily="2" charset="0"/>
              </a:rPr>
              <a:t> tuning fork</a:t>
            </a:r>
          </a:p>
          <a:p>
            <a:endParaRPr lang="en-US"/>
          </a:p>
        </p:txBody>
      </p:sp>
      <p:sp>
        <p:nvSpPr>
          <p:cNvPr id="4" name="Slide Number Placeholder 3"/>
          <p:cNvSpPr>
            <a:spLocks noGrp="1"/>
          </p:cNvSpPr>
          <p:nvPr>
            <p:ph type="sldNum" sz="quarter" idx="5"/>
          </p:nvPr>
        </p:nvSpPr>
        <p:spPr/>
        <p:txBody>
          <a:bodyPr/>
          <a:lstStyle/>
          <a:p>
            <a:fld id="{222B05B1-5D0E-4723-AEC1-5D39B2F5FE83}" type="slidenum">
              <a:rPr lang="en-US" smtClean="0"/>
              <a:t>7</a:t>
            </a:fld>
            <a:endParaRPr lang="en-US"/>
          </a:p>
        </p:txBody>
      </p:sp>
    </p:spTree>
    <p:extLst>
      <p:ext uri="{BB962C8B-B14F-4D97-AF65-F5344CB8AC3E}">
        <p14:creationId xmlns:p14="http://schemas.microsoft.com/office/powerpoint/2010/main" val="919253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Patients want to do well when we “test” them – use word “check” – many people try to guess when they can’t feel for sure –by using methods to try to reduce guessing, we are not trying to trick them but trying to get accurate assessment</a:t>
            </a:r>
          </a:p>
        </p:txBody>
      </p:sp>
      <p:sp>
        <p:nvSpPr>
          <p:cNvPr id="4" name="Slide Number Placeholder 3"/>
          <p:cNvSpPr>
            <a:spLocks noGrp="1"/>
          </p:cNvSpPr>
          <p:nvPr>
            <p:ph type="sldNum" sz="quarter" idx="5"/>
          </p:nvPr>
        </p:nvSpPr>
        <p:spPr/>
        <p:txBody>
          <a:bodyPr/>
          <a:lstStyle/>
          <a:p>
            <a:fld id="{222B05B1-5D0E-4723-AEC1-5D39B2F5FE83}" type="slidenum">
              <a:rPr lang="en-US" smtClean="0"/>
              <a:t>8</a:t>
            </a:fld>
            <a:endParaRPr lang="en-US"/>
          </a:p>
        </p:txBody>
      </p:sp>
    </p:spTree>
    <p:extLst>
      <p:ext uri="{BB962C8B-B14F-4D97-AF65-F5344CB8AC3E}">
        <p14:creationId xmlns:p14="http://schemas.microsoft.com/office/powerpoint/2010/main" val="1324105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800" b="0" i="0" u="none" strike="noStrike" kern="1200" cap="none" spc="0" normalizeH="0" baseline="0" noProof="0">
                <a:ln>
                  <a:noFill/>
                </a:ln>
                <a:solidFill>
                  <a:prstClr val="black"/>
                </a:solidFill>
                <a:effectLst/>
                <a:uLnTx/>
                <a:uFillTx/>
                <a:latin typeface="Calibri"/>
                <a:ea typeface="+mj-ea"/>
                <a:cs typeface="+mj-cs"/>
                <a:hlinkClick r:id="rId3"/>
              </a:rPr>
              <a:t>https://diabetesjournals.org/care/article/34/7/1517/38624/The-Ipswich-Touch-TestA-simple-and-novel-method-to</a:t>
            </a:r>
            <a:r>
              <a:rPr kumimoji="0" lang="en-US" sz="1800" b="0" i="0" u="none" strike="noStrike" kern="1200" cap="none" spc="0" normalizeH="0" baseline="0" noProof="0">
                <a:ln>
                  <a:noFill/>
                </a:ln>
                <a:solidFill>
                  <a:prstClr val="black"/>
                </a:solidFill>
                <a:effectLst/>
                <a:uLnTx/>
                <a:uFillTx/>
                <a:latin typeface="Calibri"/>
                <a:ea typeface="+mj-ea"/>
                <a:cs typeface="+mj-cs"/>
              </a:rPr>
              <a:t> </a:t>
            </a:r>
            <a:br>
              <a:rPr kumimoji="0" lang="en-US" sz="1800" b="0" i="0" u="none" strike="noStrike" kern="1200" cap="none" spc="0" normalizeH="0" baseline="0" noProof="0">
                <a:ln>
                  <a:noFill/>
                </a:ln>
                <a:solidFill>
                  <a:prstClr val="black"/>
                </a:solidFill>
                <a:effectLst/>
                <a:uLnTx/>
                <a:uFillTx/>
                <a:latin typeface="Calibri"/>
                <a:ea typeface="+mj-ea"/>
                <a:cs typeface="+mj-cs"/>
              </a:rPr>
            </a:br>
            <a:r>
              <a:rPr kumimoji="0" lang="en-US" sz="1800" b="0" i="0" u="none" strike="noStrike" kern="1200" cap="none" spc="0" normalizeH="0" baseline="0" noProof="0">
                <a:ln>
                  <a:noFill/>
                </a:ln>
                <a:solidFill>
                  <a:prstClr val="black"/>
                </a:solidFill>
                <a:effectLst/>
                <a:uLnTx/>
                <a:uFillTx/>
                <a:latin typeface="Calibri"/>
                <a:ea typeface="+mj-ea"/>
                <a:cs typeface="+mj-cs"/>
              </a:rPr>
              <a:t> CARE / EDUCATION / NUTRITION / PSYCHOSOCIAL RESEARCH| JUNE 17 2011</a:t>
            </a:r>
            <a:br>
              <a:rPr kumimoji="0" lang="en-US" sz="1800" b="0" i="0" u="none" strike="noStrike" kern="1200" cap="none" spc="0" normalizeH="0" baseline="0" noProof="0">
                <a:ln>
                  <a:noFill/>
                </a:ln>
                <a:solidFill>
                  <a:prstClr val="black"/>
                </a:solidFill>
                <a:effectLst/>
                <a:uLnTx/>
                <a:uFillTx/>
                <a:latin typeface="Calibri"/>
                <a:ea typeface="+mj-ea"/>
                <a:cs typeface="+mj-cs"/>
              </a:rPr>
            </a:br>
            <a:r>
              <a:rPr kumimoji="0" lang="en-US" sz="1800" b="0" i="0" u="none" strike="noStrike" kern="1200" cap="none" spc="0" normalizeH="0" baseline="0" noProof="0">
                <a:ln>
                  <a:noFill/>
                </a:ln>
                <a:solidFill>
                  <a:prstClr val="black"/>
                </a:solidFill>
                <a:effectLst/>
                <a:uLnTx/>
                <a:uFillTx/>
                <a:latin typeface="Calibri"/>
                <a:ea typeface="+mj-ea"/>
                <a:cs typeface="+mj-cs"/>
              </a:rPr>
              <a:t>The Ipswich Touch Test: A simple and novel method to identify inpatients with diabetes at risk of foot ulceration</a:t>
            </a:r>
            <a:r>
              <a:rPr lang="en-US"/>
              <a:t>https://diabetesjournals.org/care/article/34/7/1517/38624/The-Ipswich-Touch-TestA-simple-and-novel-method-to </a:t>
            </a:r>
          </a:p>
        </p:txBody>
      </p:sp>
      <p:sp>
        <p:nvSpPr>
          <p:cNvPr id="4" name="Slide Number Placeholder 3"/>
          <p:cNvSpPr>
            <a:spLocks noGrp="1"/>
          </p:cNvSpPr>
          <p:nvPr>
            <p:ph type="sldNum" sz="quarter" idx="5"/>
          </p:nvPr>
        </p:nvSpPr>
        <p:spPr/>
        <p:txBody>
          <a:bodyPr/>
          <a:lstStyle/>
          <a:p>
            <a:fld id="{222B05B1-5D0E-4723-AEC1-5D39B2F5FE83}" type="slidenum">
              <a:rPr lang="en-US" smtClean="0"/>
              <a:t>9</a:t>
            </a:fld>
            <a:endParaRPr lang="en-US"/>
          </a:p>
        </p:txBody>
      </p:sp>
    </p:spTree>
    <p:extLst>
      <p:ext uri="{BB962C8B-B14F-4D97-AF65-F5344CB8AC3E}">
        <p14:creationId xmlns:p14="http://schemas.microsoft.com/office/powerpoint/2010/main" val="2828085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 sure they tell you if they feel vibration, not just touch or temp – if they can’t feel vibration at all at the toe move to ankle bone - *if absent at toe &amp; ankle, you know patient has a high-risk foot - recommend have clinician perform testing beyond the ankle// many patients will have impaired vibration sensation but not total loss – they stop feeling the vibration while you still feel it – this still indicates large fiber damage and is an abnormal test</a:t>
            </a:r>
          </a:p>
        </p:txBody>
      </p:sp>
      <p:sp>
        <p:nvSpPr>
          <p:cNvPr id="4" name="Slide Number Placeholder 3"/>
          <p:cNvSpPr>
            <a:spLocks noGrp="1"/>
          </p:cNvSpPr>
          <p:nvPr>
            <p:ph type="sldNum" sz="quarter" idx="5"/>
          </p:nvPr>
        </p:nvSpPr>
        <p:spPr/>
        <p:txBody>
          <a:bodyPr/>
          <a:lstStyle/>
          <a:p>
            <a:fld id="{222B05B1-5D0E-4723-AEC1-5D39B2F5FE83}" type="slidenum">
              <a:rPr lang="en-US" smtClean="0"/>
              <a:t>11</a:t>
            </a:fld>
            <a:endParaRPr lang="en-US"/>
          </a:p>
        </p:txBody>
      </p:sp>
    </p:spTree>
    <p:extLst>
      <p:ext uri="{BB962C8B-B14F-4D97-AF65-F5344CB8AC3E}">
        <p14:creationId xmlns:p14="http://schemas.microsoft.com/office/powerpoint/2010/main" val="1821298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u="none" strike="noStrike">
                <a:solidFill>
                  <a:srgbClr val="444444"/>
                </a:solidFill>
                <a:effectLst/>
                <a:latin typeface="Roboto" panose="02000000000000000000" pitchFamily="2" charset="0"/>
              </a:rPr>
              <a:t>Neurologic Examination of the Foot: Pin Prick Testing – YouTube // pinprick and temp pick up earlier damage to smaller nerve fibers – can be part of annual check for DPN – see DPN recording</a:t>
            </a:r>
            <a:endParaRPr lang="en-US" b="0" i="0" u="sng">
              <a:solidFill>
                <a:srgbClr val="444444"/>
              </a:solidFill>
              <a:effectLst/>
              <a:latin typeface="Roboto" panose="02000000000000000000" pitchFamily="2" charset="0"/>
            </a:endParaRPr>
          </a:p>
          <a:p>
            <a:r>
              <a:rPr lang="en-US"/>
              <a:t> </a:t>
            </a:r>
          </a:p>
        </p:txBody>
      </p:sp>
      <p:sp>
        <p:nvSpPr>
          <p:cNvPr id="4" name="Slide Number Placeholder 3"/>
          <p:cNvSpPr>
            <a:spLocks noGrp="1"/>
          </p:cNvSpPr>
          <p:nvPr>
            <p:ph type="sldNum" sz="quarter" idx="5"/>
          </p:nvPr>
        </p:nvSpPr>
        <p:spPr/>
        <p:txBody>
          <a:bodyPr/>
          <a:lstStyle/>
          <a:p>
            <a:fld id="{222B05B1-5D0E-4723-AEC1-5D39B2F5FE83}" type="slidenum">
              <a:rPr lang="en-US" smtClean="0"/>
              <a:t>12</a:t>
            </a:fld>
            <a:endParaRPr lang="en-US"/>
          </a:p>
        </p:txBody>
      </p:sp>
    </p:spTree>
    <p:extLst>
      <p:ext uri="{BB962C8B-B14F-4D97-AF65-F5344CB8AC3E}">
        <p14:creationId xmlns:p14="http://schemas.microsoft.com/office/powerpoint/2010/main" val="1055072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https://pmc.ncbi.nlm.nih.gov/articles/PMC7919962/</a:t>
            </a:r>
          </a:p>
        </p:txBody>
      </p:sp>
      <p:sp>
        <p:nvSpPr>
          <p:cNvPr id="4" name="Slide Number Placeholder 3"/>
          <p:cNvSpPr>
            <a:spLocks noGrp="1"/>
          </p:cNvSpPr>
          <p:nvPr>
            <p:ph type="sldNum" sz="quarter" idx="5"/>
          </p:nvPr>
        </p:nvSpPr>
        <p:spPr/>
        <p:txBody>
          <a:bodyPr/>
          <a:lstStyle/>
          <a:p>
            <a:fld id="{222B05B1-5D0E-4723-AEC1-5D39B2F5FE83}" type="slidenum">
              <a:rPr lang="en-US" smtClean="0"/>
              <a:t>14</a:t>
            </a:fld>
            <a:endParaRPr lang="en-US"/>
          </a:p>
        </p:txBody>
      </p:sp>
    </p:spTree>
    <p:extLst>
      <p:ext uri="{BB962C8B-B14F-4D97-AF65-F5344CB8AC3E}">
        <p14:creationId xmlns:p14="http://schemas.microsoft.com/office/powerpoint/2010/main" val="2533450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ADA standards of care</a:t>
            </a:r>
          </a:p>
        </p:txBody>
      </p:sp>
      <p:sp>
        <p:nvSpPr>
          <p:cNvPr id="4" name="Slide Number Placeholder 3"/>
          <p:cNvSpPr>
            <a:spLocks noGrp="1"/>
          </p:cNvSpPr>
          <p:nvPr>
            <p:ph type="sldNum" sz="quarter" idx="5"/>
          </p:nvPr>
        </p:nvSpPr>
        <p:spPr/>
        <p:txBody>
          <a:bodyPr/>
          <a:lstStyle/>
          <a:p>
            <a:fld id="{222B05B1-5D0E-4723-AEC1-5D39B2F5FE83}" type="slidenum">
              <a:rPr lang="en-US" smtClean="0"/>
              <a:t>15</a:t>
            </a:fld>
            <a:endParaRPr lang="en-US"/>
          </a:p>
        </p:txBody>
      </p:sp>
    </p:spTree>
    <p:extLst>
      <p:ext uri="{BB962C8B-B14F-4D97-AF65-F5344CB8AC3E}">
        <p14:creationId xmlns:p14="http://schemas.microsoft.com/office/powerpoint/2010/main" val="154147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C0489CD-9947-4CCD-BC21-147309142A88}"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4009771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489CD-9947-4CCD-BC21-147309142A88}"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990733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489CD-9947-4CCD-BC21-147309142A88}"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1180393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2C12D-634A-D27B-2CAE-C62C160B25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86BA7-6EF2-488E-3D18-C6B13C3980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3F891-867B-C270-B390-7B5B7049AF0D}"/>
              </a:ext>
            </a:extLst>
          </p:cNvPr>
          <p:cNvSpPr>
            <a:spLocks noGrp="1"/>
          </p:cNvSpPr>
          <p:nvPr>
            <p:ph type="dt" sz="half" idx="10"/>
          </p:nvPr>
        </p:nvSpPr>
        <p:spPr/>
        <p:txBody>
          <a:bodyPr/>
          <a:lstStyle/>
          <a:p>
            <a:fld id="{255F214C-0F31-43BE-8502-31DBA11ABE98}" type="datetimeFigureOut">
              <a:rPr lang="en-US" smtClean="0"/>
              <a:t>8/13/26</a:t>
            </a:fld>
            <a:endParaRPr lang="en-US"/>
          </a:p>
        </p:txBody>
      </p:sp>
      <p:sp>
        <p:nvSpPr>
          <p:cNvPr id="5" name="Footer Placeholder 4">
            <a:extLst>
              <a:ext uri="{FF2B5EF4-FFF2-40B4-BE49-F238E27FC236}">
                <a16:creationId xmlns:a16="http://schemas.microsoft.com/office/drawing/2014/main" id="{00EEDEB4-9BE4-35D9-8718-46C9387190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E2CFA-7F5A-6CB5-62E4-8A944846D5CB}"/>
              </a:ext>
            </a:extLst>
          </p:cNvPr>
          <p:cNvSpPr>
            <a:spLocks noGrp="1"/>
          </p:cNvSpPr>
          <p:nvPr>
            <p:ph type="sldNum" sz="quarter" idx="12"/>
          </p:nvPr>
        </p:nvSpPr>
        <p:spPr/>
        <p:txBody>
          <a:bodyPr/>
          <a:lstStyle/>
          <a:p>
            <a:fld id="{80FB1496-451C-49EE-B625-E143F566C513}" type="slidenum">
              <a:rPr lang="en-US" smtClean="0"/>
              <a:t>‹#›</a:t>
            </a:fld>
            <a:endParaRPr lang="en-US"/>
          </a:p>
        </p:txBody>
      </p:sp>
    </p:spTree>
    <p:extLst>
      <p:ext uri="{BB962C8B-B14F-4D97-AF65-F5344CB8AC3E}">
        <p14:creationId xmlns:p14="http://schemas.microsoft.com/office/powerpoint/2010/main" val="3344160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489CD-9947-4CCD-BC21-147309142A88}"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2233036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0489CD-9947-4CCD-BC21-147309142A88}" type="datetimeFigureOut">
              <a:rPr lang="en-US" smtClean="0"/>
              <a:t>8/13/26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3512831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0489CD-9947-4CCD-BC21-147309142A88}" type="datetimeFigureOut">
              <a:rPr lang="en-US" smtClean="0"/>
              <a:t>8/13/26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1125824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0489CD-9947-4CCD-BC21-147309142A88}" type="datetimeFigureOut">
              <a:rPr lang="en-US" smtClean="0"/>
              <a:t>8/13/26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1872812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C0489CD-9947-4CCD-BC21-147309142A88}" type="datetimeFigureOut">
              <a:rPr lang="en-US" smtClean="0"/>
              <a:t>8/13/26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1927367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489CD-9947-4CCD-BC21-147309142A88}" type="datetimeFigureOut">
              <a:rPr lang="en-US" smtClean="0"/>
              <a:t>8/13/26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1343722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0489CD-9947-4CCD-BC21-147309142A88}" type="datetimeFigureOut">
              <a:rPr lang="en-US" smtClean="0"/>
              <a:t>8/13/26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523041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0489CD-9947-4CCD-BC21-147309142A88}" type="datetimeFigureOut">
              <a:rPr lang="en-US" smtClean="0"/>
              <a:t>8/13/26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2BFBBD-7D0D-499E-B395-7881A55C4788}" type="slidenum">
              <a:rPr lang="en-US" smtClean="0"/>
              <a:t>‹#›</a:t>
            </a:fld>
            <a:endParaRPr lang="en-US"/>
          </a:p>
        </p:txBody>
      </p:sp>
    </p:spTree>
    <p:extLst>
      <p:ext uri="{BB962C8B-B14F-4D97-AF65-F5344CB8AC3E}">
        <p14:creationId xmlns:p14="http://schemas.microsoft.com/office/powerpoint/2010/main" val="408587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489CD-9947-4CCD-BC21-147309142A88}" type="datetimeFigureOut">
              <a:rPr lang="en-US" smtClean="0"/>
              <a:t>8/13/26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BFBBD-7D0D-499E-B395-7881A55C4788}" type="slidenum">
              <a:rPr lang="en-US" smtClean="0"/>
              <a:t>‹#›</a:t>
            </a:fld>
            <a:endParaRPr lang="en-US"/>
          </a:p>
        </p:txBody>
      </p:sp>
    </p:spTree>
    <p:extLst>
      <p:ext uri="{BB962C8B-B14F-4D97-AF65-F5344CB8AC3E}">
        <p14:creationId xmlns:p14="http://schemas.microsoft.com/office/powerpoint/2010/main" val="2174363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144D7D-A189-6F96-D561-80481336B0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74E6ED-C659-8E87-4043-5B8F59827A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E4FC7-99CC-94CD-B92F-2708BF1425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5F214C-0F31-43BE-8502-31DBA11ABE98}" type="datetimeFigureOut">
              <a:rPr lang="en-US" smtClean="0"/>
              <a:t>8/13/26</a:t>
            </a:fld>
            <a:endParaRPr lang="en-US"/>
          </a:p>
        </p:txBody>
      </p:sp>
      <p:sp>
        <p:nvSpPr>
          <p:cNvPr id="5" name="Footer Placeholder 4">
            <a:extLst>
              <a:ext uri="{FF2B5EF4-FFF2-40B4-BE49-F238E27FC236}">
                <a16:creationId xmlns:a16="http://schemas.microsoft.com/office/drawing/2014/main" id="{F17A701C-53B0-2217-E5AC-667C092BB9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7B0DC6-6FB8-ABFA-CF1F-D9FA87A92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FB1496-451C-49EE-B625-E143F566C513}" type="slidenum">
              <a:rPr lang="en-US" smtClean="0"/>
              <a:t>‹#›</a:t>
            </a:fld>
            <a:endParaRPr lang="en-US"/>
          </a:p>
        </p:txBody>
      </p:sp>
    </p:spTree>
    <p:extLst>
      <p:ext uri="{BB962C8B-B14F-4D97-AF65-F5344CB8AC3E}">
        <p14:creationId xmlns:p14="http://schemas.microsoft.com/office/powerpoint/2010/main" val="2497824464"/>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s://www.bing.com/search?q=MSK%20you%20tube%20testing%20position%20sense%20during%20foot%20examination&amp;qs=n&amp;form=QBRE&amp;sp=-1&amp;ghc=2&amp;lq=0&amp;pq=msk%20you%20tube%20testing%20position%20sense%20during%20foot%20examination&amp;sc=8-59&amp;sk=&amp;cvid=55518A8BDABA48FB8F01FE21AF020EA7"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blog.wcei.net/diabetic-toenails-watch-for-change" TargetMode="Externa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blog.wcei.net/diabetic-toenails-top-tips-for-proper-trimming"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youtube.com/watch?v=Wa3TsUyiuo4&amp;t=110s"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vimeo.com/784652693/551c2d9074" TargetMode="External"/><Relationship Id="rId2" Type="http://schemas.openxmlformats.org/officeDocument/2006/relationships/hyperlink" Target="https://vimeo.com/784652537/b5fb207c49" TargetMode="External"/><Relationship Id="rId1" Type="http://schemas.openxmlformats.org/officeDocument/2006/relationships/slideLayout" Target="../slideLayouts/slideLayout2.xml"/><Relationship Id="rId5" Type="http://schemas.openxmlformats.org/officeDocument/2006/relationships/hyperlink" Target="https://vimeo.com/784652850/edebd14683" TargetMode="External"/><Relationship Id="rId4" Type="http://schemas.openxmlformats.org/officeDocument/2006/relationships/hyperlink" Target="https://vimeo.com/784653021/9f02fb706f"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diabetesjournals.org/care/article/46/Supplement_1/S203/148042/12-Retinopathy-Neuropathy-and-Foot-Care-Standard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youtu.be/2RQyNLot8Ss" TargetMode="External"/><Relationship Id="rId4" Type="http://schemas.openxmlformats.org/officeDocument/2006/relationships/hyperlink" Target="https://diabetesjournals.org/compendia/article/2022/1/1/147001/Diagnosis-and-Treatment-of-Painful-Diabetic"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diabetesanddust.wordpress.com/checking-the-diabetic-foot/"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blog.wcei.net/diabetic-toenails-top-tips-for-proper-trimming" TargetMode="External"/><Relationship Id="rId2" Type="http://schemas.openxmlformats.org/officeDocument/2006/relationships/hyperlink" Target="https://blog.wcei.net/diabetic-toenails-watch-for-change" TargetMode="External"/><Relationship Id="rId1" Type="http://schemas.openxmlformats.org/officeDocument/2006/relationships/slideLayout" Target="../slideLayouts/slideLayout2.xml"/><Relationship Id="rId4" Type="http://schemas.openxmlformats.org/officeDocument/2006/relationships/hyperlink" Target="https://blog.wcei.net/dry-skin-alert-foot-xerosis-in-diabetic-patients"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diabetesselfmanagement.com/managing-diabetes/complications-prevention/how-to-choose-footwear/"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cdc.gov/diabetes/library/features/healthy-feet.html#:~:text=Tips%20for%20Healthy%20Feet&amp;text=Use%20a%20mirror%20if%20you,which%20could%20lead%20to%20infection."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diabetes.org/healthy-living/seniors/foot-care-tips" TargetMode="External"/><Relationship Id="rId2" Type="http://schemas.openxmlformats.org/officeDocument/2006/relationships/hyperlink" Target="http://main.diabetes.org/dorg/PDFs/foot_care_for_a_lifetime.pdf" TargetMode="External"/><Relationship Id="rId1" Type="http://schemas.openxmlformats.org/officeDocument/2006/relationships/slideLayout" Target="../slideLayouts/slideLayout2.xml"/><Relationship Id="rId6" Type="http://schemas.openxmlformats.org/officeDocument/2006/relationships/hyperlink" Target="https://www.foothealthfacts.org/conditions/diabetic-foot-care-guidelines" TargetMode="External"/><Relationship Id="rId5" Type="http://schemas.openxmlformats.org/officeDocument/2006/relationships/hyperlink" Target="https://diabetesjournals.org/clinical/article/39/2/225/40621/Taking-Care-of-Your-Feet" TargetMode="External"/><Relationship Id="rId4" Type="http://schemas.openxmlformats.org/officeDocument/2006/relationships/hyperlink" Target="https://diabetes.org/diabetes/foot-complication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C61D1-4483-6542-8E58-C0668EA246BF}"/>
              </a:ext>
            </a:extLst>
          </p:cNvPr>
          <p:cNvSpPr>
            <a:spLocks noGrp="1"/>
          </p:cNvSpPr>
          <p:nvPr>
            <p:ph type="ctrTitle"/>
          </p:nvPr>
        </p:nvSpPr>
        <p:spPr>
          <a:xfrm>
            <a:off x="838200" y="968829"/>
            <a:ext cx="10363200" cy="2492828"/>
          </a:xfrm>
          <a:solidFill>
            <a:srgbClr val="0070C0"/>
          </a:solidFill>
        </p:spPr>
        <p:txBody>
          <a:bodyPr>
            <a:noAutofit/>
          </a:bodyPr>
          <a:lstStyle/>
          <a:p>
            <a:r>
              <a:rPr lang="en-US" sz="4800" b="1" dirty="0">
                <a:solidFill>
                  <a:schemeClr val="bg1"/>
                </a:solidFill>
              </a:rPr>
              <a:t>ECHO Diabetes</a:t>
            </a:r>
            <a:br>
              <a:rPr lang="en-US" sz="6000" b="1" dirty="0">
                <a:solidFill>
                  <a:schemeClr val="bg1"/>
                </a:solidFill>
              </a:rPr>
            </a:br>
            <a:r>
              <a:rPr lang="en-US" sz="4800" b="1" dirty="0">
                <a:solidFill>
                  <a:schemeClr val="bg1"/>
                </a:solidFill>
              </a:rPr>
              <a:t>Who Needs What When?</a:t>
            </a:r>
            <a:br>
              <a:rPr lang="en-US" sz="6000" b="1" dirty="0">
                <a:solidFill>
                  <a:schemeClr val="bg1"/>
                </a:solidFill>
              </a:rPr>
            </a:br>
            <a:r>
              <a:rPr lang="en-US" b="1" dirty="0">
                <a:solidFill>
                  <a:schemeClr val="bg1"/>
                </a:solidFill>
              </a:rPr>
              <a:t>Practical Approach to Diabetic Foot Care</a:t>
            </a:r>
          </a:p>
        </p:txBody>
      </p:sp>
      <p:sp>
        <p:nvSpPr>
          <p:cNvPr id="3" name="Subtitle 2">
            <a:extLst>
              <a:ext uri="{FF2B5EF4-FFF2-40B4-BE49-F238E27FC236}">
                <a16:creationId xmlns:a16="http://schemas.microsoft.com/office/drawing/2014/main" id="{66C10554-13DF-39A3-4220-2430DBD78F15}"/>
              </a:ext>
            </a:extLst>
          </p:cNvPr>
          <p:cNvSpPr>
            <a:spLocks noGrp="1"/>
          </p:cNvSpPr>
          <p:nvPr>
            <p:ph type="subTitle" idx="1"/>
          </p:nvPr>
        </p:nvSpPr>
        <p:spPr>
          <a:xfrm>
            <a:off x="1828800" y="3799114"/>
            <a:ext cx="8534400" cy="1752600"/>
          </a:xfrm>
        </p:spPr>
        <p:txBody>
          <a:bodyPr/>
          <a:lstStyle/>
          <a:p>
            <a:r>
              <a:rPr lang="en-US">
                <a:solidFill>
                  <a:schemeClr val="tx1"/>
                </a:solidFill>
              </a:rPr>
              <a:t>August 13,2026</a:t>
            </a:r>
          </a:p>
          <a:p>
            <a:r>
              <a:rPr lang="en-US">
                <a:solidFill>
                  <a:schemeClr val="tx1"/>
                </a:solidFill>
              </a:rPr>
              <a:t>Carol Greenlee MD MACP </a:t>
            </a:r>
          </a:p>
        </p:txBody>
      </p:sp>
    </p:spTree>
    <p:extLst>
      <p:ext uri="{BB962C8B-B14F-4D97-AF65-F5344CB8AC3E}">
        <p14:creationId xmlns:p14="http://schemas.microsoft.com/office/powerpoint/2010/main" val="2517479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29BD3-B710-CF45-9D49-5BFB6402B910}"/>
              </a:ext>
            </a:extLst>
          </p:cNvPr>
          <p:cNvSpPr>
            <a:spLocks noGrp="1"/>
          </p:cNvSpPr>
          <p:nvPr>
            <p:ph type="title"/>
          </p:nvPr>
        </p:nvSpPr>
        <p:spPr>
          <a:xfrm>
            <a:off x="174172" y="248669"/>
            <a:ext cx="10972800" cy="966333"/>
          </a:xfrm>
          <a:solidFill>
            <a:srgbClr val="0070C0"/>
          </a:solidFill>
        </p:spPr>
        <p:txBody>
          <a:bodyPr>
            <a:normAutofit/>
          </a:bodyPr>
          <a:lstStyle/>
          <a:p>
            <a:r>
              <a:rPr lang="en-US" sz="4000" b="1">
                <a:solidFill>
                  <a:schemeClr val="bg1"/>
                </a:solidFill>
              </a:rPr>
              <a:t>At Least One Additional Assessment</a:t>
            </a:r>
          </a:p>
        </p:txBody>
      </p:sp>
      <p:sp>
        <p:nvSpPr>
          <p:cNvPr id="3" name="Content Placeholder 2">
            <a:extLst>
              <a:ext uri="{FF2B5EF4-FFF2-40B4-BE49-F238E27FC236}">
                <a16:creationId xmlns:a16="http://schemas.microsoft.com/office/drawing/2014/main" id="{51540E41-EA3C-8222-6AEF-473F8F4C48EF}"/>
              </a:ext>
            </a:extLst>
          </p:cNvPr>
          <p:cNvSpPr>
            <a:spLocks noGrp="1"/>
          </p:cNvSpPr>
          <p:nvPr>
            <p:ph idx="1"/>
          </p:nvPr>
        </p:nvSpPr>
        <p:spPr>
          <a:xfrm>
            <a:off x="174172" y="1382486"/>
            <a:ext cx="10972800" cy="4525963"/>
          </a:xfrm>
        </p:spPr>
        <p:txBody>
          <a:bodyPr>
            <a:normAutofit/>
          </a:bodyPr>
          <a:lstStyle/>
          <a:p>
            <a:r>
              <a:rPr lang="en-US"/>
              <a:t>Vibration (vibratory perception)</a:t>
            </a:r>
          </a:p>
          <a:p>
            <a:r>
              <a:rPr lang="en-US"/>
              <a:t>Pinprick (sharp vs dull discrimination)</a:t>
            </a:r>
          </a:p>
          <a:p>
            <a:r>
              <a:rPr lang="en-US"/>
              <a:t>Temperature perception</a:t>
            </a:r>
          </a:p>
          <a:p>
            <a:r>
              <a:rPr lang="en-US"/>
              <a:t>Position sensation (proprioception)</a:t>
            </a:r>
          </a:p>
          <a:p>
            <a:r>
              <a:rPr lang="en-US"/>
              <a:t>Ankle reflexes</a:t>
            </a:r>
          </a:p>
          <a:p>
            <a:endParaRPr lang="en-US"/>
          </a:p>
          <a:p>
            <a:endParaRPr lang="en-US"/>
          </a:p>
        </p:txBody>
      </p:sp>
      <p:sp>
        <p:nvSpPr>
          <p:cNvPr id="4" name="TextBox 3">
            <a:extLst>
              <a:ext uri="{FF2B5EF4-FFF2-40B4-BE49-F238E27FC236}">
                <a16:creationId xmlns:a16="http://schemas.microsoft.com/office/drawing/2014/main" id="{82CD692D-AC58-D88A-E296-7CB55229B3D4}"/>
              </a:ext>
            </a:extLst>
          </p:cNvPr>
          <p:cNvSpPr txBox="1"/>
          <p:nvPr/>
        </p:nvSpPr>
        <p:spPr>
          <a:xfrm>
            <a:off x="648585" y="4922874"/>
            <a:ext cx="9092746" cy="646331"/>
          </a:xfrm>
          <a:prstGeom prst="rect">
            <a:avLst/>
          </a:prstGeom>
          <a:noFill/>
          <a:ln>
            <a:solidFill>
              <a:srgbClr val="0070C0"/>
            </a:solidFill>
          </a:ln>
        </p:spPr>
        <p:txBody>
          <a:bodyPr wrap="none" rtlCol="0">
            <a:spAutoFit/>
          </a:bodyPr>
          <a:lstStyle/>
          <a:p>
            <a:pPr algn="ctr"/>
            <a:r>
              <a:rPr lang="en-US"/>
              <a:t>Diabetic Peripheral Neuropathy – loss of feeling first in the toes and then moves up</a:t>
            </a:r>
          </a:p>
          <a:p>
            <a:pPr algn="ctr"/>
            <a:r>
              <a:rPr lang="en-US"/>
              <a:t>Therefore, if toes have normal sensation, do not need to test posterior foot, ankles, knees etc.  </a:t>
            </a:r>
          </a:p>
        </p:txBody>
      </p:sp>
    </p:spTree>
    <p:extLst>
      <p:ext uri="{BB962C8B-B14F-4D97-AF65-F5344CB8AC3E}">
        <p14:creationId xmlns:p14="http://schemas.microsoft.com/office/powerpoint/2010/main" val="2124659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25" y="223694"/>
            <a:ext cx="10443646" cy="1143000"/>
          </a:xfrm>
          <a:solidFill>
            <a:srgbClr val="0070C0"/>
          </a:solidFill>
        </p:spPr>
        <p:txBody>
          <a:bodyPr/>
          <a:lstStyle/>
          <a:p>
            <a:r>
              <a:rPr lang="en-US" b="1">
                <a:solidFill>
                  <a:schemeClr val="bg1"/>
                </a:solidFill>
              </a:rPr>
              <a:t>Checking Vibration  (128 Hz)</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102718" y="1561109"/>
            <a:ext cx="2842295" cy="2795700"/>
          </a:xfrm>
        </p:spPr>
      </p:pic>
      <p:pic>
        <p:nvPicPr>
          <p:cNvPr id="3" name="Picture 2">
            <a:extLst>
              <a:ext uri="{FF2B5EF4-FFF2-40B4-BE49-F238E27FC236}">
                <a16:creationId xmlns:a16="http://schemas.microsoft.com/office/drawing/2014/main" id="{4A3B8F75-3724-DF5C-B9BA-DF714A6B14A1}"/>
              </a:ext>
            </a:extLst>
          </p:cNvPr>
          <p:cNvPicPr>
            <a:picLocks noChangeAspect="1"/>
          </p:cNvPicPr>
          <p:nvPr/>
        </p:nvPicPr>
        <p:blipFill>
          <a:blip r:embed="rId4"/>
          <a:stretch>
            <a:fillRect/>
          </a:stretch>
        </p:blipFill>
        <p:spPr>
          <a:xfrm>
            <a:off x="3485539" y="1550298"/>
            <a:ext cx="2590800" cy="2548327"/>
          </a:xfrm>
          <a:prstGeom prst="rect">
            <a:avLst/>
          </a:prstGeom>
        </p:spPr>
      </p:pic>
      <p:pic>
        <p:nvPicPr>
          <p:cNvPr id="5" name="Picture 4">
            <a:extLst>
              <a:ext uri="{FF2B5EF4-FFF2-40B4-BE49-F238E27FC236}">
                <a16:creationId xmlns:a16="http://schemas.microsoft.com/office/drawing/2014/main" id="{DBF9BEC8-EDC6-82E5-3995-AA85D0639110}"/>
              </a:ext>
            </a:extLst>
          </p:cNvPr>
          <p:cNvPicPr>
            <a:picLocks noChangeAspect="1"/>
          </p:cNvPicPr>
          <p:nvPr/>
        </p:nvPicPr>
        <p:blipFill>
          <a:blip r:embed="rId5"/>
          <a:stretch>
            <a:fillRect/>
          </a:stretch>
        </p:blipFill>
        <p:spPr>
          <a:xfrm>
            <a:off x="323149" y="1593945"/>
            <a:ext cx="2743438" cy="1835055"/>
          </a:xfrm>
          <a:prstGeom prst="rect">
            <a:avLst/>
          </a:prstGeom>
        </p:spPr>
      </p:pic>
      <p:sp>
        <p:nvSpPr>
          <p:cNvPr id="6" name="TextBox 5">
            <a:extLst>
              <a:ext uri="{FF2B5EF4-FFF2-40B4-BE49-F238E27FC236}">
                <a16:creationId xmlns:a16="http://schemas.microsoft.com/office/drawing/2014/main" id="{D13357B6-1232-C494-41CE-97560854819A}"/>
              </a:ext>
            </a:extLst>
          </p:cNvPr>
          <p:cNvSpPr txBox="1"/>
          <p:nvPr/>
        </p:nvSpPr>
        <p:spPr>
          <a:xfrm>
            <a:off x="323149" y="3656251"/>
            <a:ext cx="2743438" cy="1938992"/>
          </a:xfrm>
          <a:prstGeom prst="rect">
            <a:avLst/>
          </a:prstGeom>
          <a:noFill/>
        </p:spPr>
        <p:txBody>
          <a:bodyPr wrap="square" rtlCol="0">
            <a:spAutoFit/>
          </a:bodyPr>
          <a:lstStyle/>
          <a:p>
            <a:pPr algn="ctr"/>
            <a:r>
              <a:rPr lang="en-US" sz="2000"/>
              <a:t>Demonstrate on wrist or forearm bone so patient aware of vibration sensation vs just sensation </a:t>
            </a:r>
          </a:p>
          <a:p>
            <a:pPr algn="ctr"/>
            <a:r>
              <a:rPr lang="en-US" sz="2000"/>
              <a:t>of touch </a:t>
            </a:r>
          </a:p>
        </p:txBody>
      </p:sp>
      <p:sp>
        <p:nvSpPr>
          <p:cNvPr id="7" name="TextBox 6">
            <a:extLst>
              <a:ext uri="{FF2B5EF4-FFF2-40B4-BE49-F238E27FC236}">
                <a16:creationId xmlns:a16="http://schemas.microsoft.com/office/drawing/2014/main" id="{2875AD0E-3F23-5304-6138-08D1EA1A59B5}"/>
              </a:ext>
            </a:extLst>
          </p:cNvPr>
          <p:cNvSpPr txBox="1"/>
          <p:nvPr/>
        </p:nvSpPr>
        <p:spPr>
          <a:xfrm>
            <a:off x="2857694" y="4098625"/>
            <a:ext cx="4319452" cy="1938992"/>
          </a:xfrm>
          <a:prstGeom prst="rect">
            <a:avLst/>
          </a:prstGeom>
          <a:noFill/>
        </p:spPr>
        <p:txBody>
          <a:bodyPr wrap="none" rtlCol="0">
            <a:spAutoFit/>
          </a:bodyPr>
          <a:lstStyle/>
          <a:p>
            <a:pPr algn="ctr"/>
            <a:r>
              <a:rPr lang="en-US" sz="2000"/>
              <a:t>With patient’s eyes closed</a:t>
            </a:r>
          </a:p>
          <a:p>
            <a:pPr algn="ctr"/>
            <a:r>
              <a:rPr lang="en-US" sz="2000"/>
              <a:t>Test on top of great toe.</a:t>
            </a:r>
          </a:p>
          <a:p>
            <a:pPr algn="ctr"/>
            <a:r>
              <a:rPr lang="en-US" sz="2000"/>
              <a:t>If can feel at great toe – no</a:t>
            </a:r>
          </a:p>
          <a:p>
            <a:pPr algn="ctr"/>
            <a:r>
              <a:rPr lang="en-US" sz="2000"/>
              <a:t> need to test other sites</a:t>
            </a:r>
          </a:p>
          <a:p>
            <a:pPr algn="ctr"/>
            <a:r>
              <a:rPr lang="en-US" sz="2000"/>
              <a:t>Might have reduced (not totally absent)</a:t>
            </a:r>
          </a:p>
          <a:p>
            <a:pPr algn="ctr"/>
            <a:r>
              <a:rPr lang="en-US" sz="2000"/>
              <a:t>vibration sensation</a:t>
            </a:r>
          </a:p>
        </p:txBody>
      </p:sp>
      <p:sp>
        <p:nvSpPr>
          <p:cNvPr id="8" name="TextBox 7">
            <a:extLst>
              <a:ext uri="{FF2B5EF4-FFF2-40B4-BE49-F238E27FC236}">
                <a16:creationId xmlns:a16="http://schemas.microsoft.com/office/drawing/2014/main" id="{91B1D13F-EDCD-C08E-2F42-A92859C8092A}"/>
              </a:ext>
            </a:extLst>
          </p:cNvPr>
          <p:cNvSpPr txBox="1"/>
          <p:nvPr/>
        </p:nvSpPr>
        <p:spPr>
          <a:xfrm>
            <a:off x="6854939" y="4406401"/>
            <a:ext cx="3412281" cy="1323439"/>
          </a:xfrm>
          <a:prstGeom prst="rect">
            <a:avLst/>
          </a:prstGeom>
          <a:noFill/>
        </p:spPr>
        <p:txBody>
          <a:bodyPr wrap="none" rtlCol="0">
            <a:spAutoFit/>
          </a:bodyPr>
          <a:lstStyle/>
          <a:p>
            <a:pPr algn="ctr"/>
            <a:r>
              <a:rPr lang="en-US" sz="2000"/>
              <a:t>If vibration sensation is absent </a:t>
            </a:r>
          </a:p>
          <a:p>
            <a:pPr algn="ctr"/>
            <a:r>
              <a:rPr lang="en-US" sz="2000"/>
              <a:t>at great toe, test at ankle. *</a:t>
            </a:r>
          </a:p>
          <a:p>
            <a:pPr algn="ctr"/>
            <a:r>
              <a:rPr lang="en-US" sz="2000"/>
              <a:t>If absent at ankle move to </a:t>
            </a:r>
          </a:p>
          <a:p>
            <a:pPr algn="ctr"/>
            <a:r>
              <a:rPr lang="en-US" sz="2000"/>
              <a:t>shin bone, then kneecap</a:t>
            </a:r>
          </a:p>
        </p:txBody>
      </p:sp>
    </p:spTree>
    <p:extLst>
      <p:ext uri="{BB962C8B-B14F-4D97-AF65-F5344CB8AC3E}">
        <p14:creationId xmlns:p14="http://schemas.microsoft.com/office/powerpoint/2010/main" val="3067150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2172B-23E4-E397-85D5-E5C51D68EE4B}"/>
              </a:ext>
            </a:extLst>
          </p:cNvPr>
          <p:cNvSpPr>
            <a:spLocks noGrp="1"/>
          </p:cNvSpPr>
          <p:nvPr>
            <p:ph type="title"/>
          </p:nvPr>
        </p:nvSpPr>
        <p:spPr>
          <a:xfrm>
            <a:off x="227856" y="203038"/>
            <a:ext cx="10385715" cy="746629"/>
          </a:xfrm>
          <a:solidFill>
            <a:srgbClr val="0070C0"/>
          </a:solidFill>
        </p:spPr>
        <p:txBody>
          <a:bodyPr>
            <a:normAutofit/>
          </a:bodyPr>
          <a:lstStyle/>
          <a:p>
            <a:r>
              <a:rPr lang="en-US" sz="3600" b="1">
                <a:solidFill>
                  <a:schemeClr val="bg1"/>
                </a:solidFill>
              </a:rPr>
              <a:t>Checking Temperature or Pinprick Sensation</a:t>
            </a:r>
          </a:p>
        </p:txBody>
      </p:sp>
      <p:pic>
        <p:nvPicPr>
          <p:cNvPr id="4" name="Content Placeholder 3">
            <a:extLst>
              <a:ext uri="{FF2B5EF4-FFF2-40B4-BE49-F238E27FC236}">
                <a16:creationId xmlns:a16="http://schemas.microsoft.com/office/drawing/2014/main" id="{57E187E9-F453-56A8-1D7E-FE51313B441C}"/>
              </a:ext>
            </a:extLst>
          </p:cNvPr>
          <p:cNvPicPr>
            <a:picLocks noGrp="1" noChangeAspect="1"/>
          </p:cNvPicPr>
          <p:nvPr>
            <p:ph idx="1"/>
          </p:nvPr>
        </p:nvPicPr>
        <p:blipFill>
          <a:blip r:embed="rId3"/>
          <a:stretch>
            <a:fillRect/>
          </a:stretch>
        </p:blipFill>
        <p:spPr>
          <a:xfrm>
            <a:off x="7256120" y="1106054"/>
            <a:ext cx="2514600" cy="1883523"/>
          </a:xfrm>
          <a:prstGeom prst="rect">
            <a:avLst/>
          </a:prstGeom>
        </p:spPr>
      </p:pic>
      <p:pic>
        <p:nvPicPr>
          <p:cNvPr id="5" name="Picture 4">
            <a:extLst>
              <a:ext uri="{FF2B5EF4-FFF2-40B4-BE49-F238E27FC236}">
                <a16:creationId xmlns:a16="http://schemas.microsoft.com/office/drawing/2014/main" id="{BC1829EC-ECAE-3BD0-E8A4-6AA73D3959B5}"/>
              </a:ext>
            </a:extLst>
          </p:cNvPr>
          <p:cNvPicPr>
            <a:picLocks noChangeAspect="1"/>
          </p:cNvPicPr>
          <p:nvPr/>
        </p:nvPicPr>
        <p:blipFill>
          <a:blip r:embed="rId4"/>
          <a:stretch>
            <a:fillRect/>
          </a:stretch>
        </p:blipFill>
        <p:spPr>
          <a:xfrm>
            <a:off x="3582396" y="1189592"/>
            <a:ext cx="1566877" cy="1566877"/>
          </a:xfrm>
          <a:prstGeom prst="rect">
            <a:avLst/>
          </a:prstGeom>
        </p:spPr>
      </p:pic>
      <p:pic>
        <p:nvPicPr>
          <p:cNvPr id="8" name="Picture 7">
            <a:extLst>
              <a:ext uri="{FF2B5EF4-FFF2-40B4-BE49-F238E27FC236}">
                <a16:creationId xmlns:a16="http://schemas.microsoft.com/office/drawing/2014/main" id="{3F7FEEE6-4A6A-5A1E-EC76-DCB5A46ECB62}"/>
              </a:ext>
            </a:extLst>
          </p:cNvPr>
          <p:cNvPicPr>
            <a:picLocks noChangeAspect="1"/>
          </p:cNvPicPr>
          <p:nvPr/>
        </p:nvPicPr>
        <p:blipFill>
          <a:blip r:embed="rId5"/>
          <a:stretch>
            <a:fillRect/>
          </a:stretch>
        </p:blipFill>
        <p:spPr>
          <a:xfrm>
            <a:off x="5149273" y="1220214"/>
            <a:ext cx="1459264" cy="1459264"/>
          </a:xfrm>
          <a:prstGeom prst="rect">
            <a:avLst/>
          </a:prstGeom>
        </p:spPr>
      </p:pic>
      <p:pic>
        <p:nvPicPr>
          <p:cNvPr id="11" name="Picture 10">
            <a:extLst>
              <a:ext uri="{FF2B5EF4-FFF2-40B4-BE49-F238E27FC236}">
                <a16:creationId xmlns:a16="http://schemas.microsoft.com/office/drawing/2014/main" id="{18C71C1C-E5C8-4628-1939-C186640AA936}"/>
              </a:ext>
            </a:extLst>
          </p:cNvPr>
          <p:cNvPicPr>
            <a:picLocks noChangeAspect="1"/>
          </p:cNvPicPr>
          <p:nvPr/>
        </p:nvPicPr>
        <p:blipFill rotWithShape="1">
          <a:blip r:embed="rId6"/>
          <a:srcRect l="14414"/>
          <a:stretch/>
        </p:blipFill>
        <p:spPr>
          <a:xfrm>
            <a:off x="3125775" y="3624712"/>
            <a:ext cx="3167077" cy="2081518"/>
          </a:xfrm>
          <a:prstGeom prst="rect">
            <a:avLst/>
          </a:prstGeom>
        </p:spPr>
      </p:pic>
      <p:sp>
        <p:nvSpPr>
          <p:cNvPr id="13" name="TextBox 12">
            <a:extLst>
              <a:ext uri="{FF2B5EF4-FFF2-40B4-BE49-F238E27FC236}">
                <a16:creationId xmlns:a16="http://schemas.microsoft.com/office/drawing/2014/main" id="{303BFF7C-36EB-0252-1722-0396B1755F7C}"/>
              </a:ext>
            </a:extLst>
          </p:cNvPr>
          <p:cNvSpPr txBox="1"/>
          <p:nvPr/>
        </p:nvSpPr>
        <p:spPr>
          <a:xfrm>
            <a:off x="227856" y="1220214"/>
            <a:ext cx="3046090" cy="1323439"/>
          </a:xfrm>
          <a:prstGeom prst="rect">
            <a:avLst/>
          </a:prstGeom>
          <a:noFill/>
        </p:spPr>
        <p:txBody>
          <a:bodyPr wrap="none" rtlCol="0">
            <a:spAutoFit/>
          </a:bodyPr>
          <a:lstStyle/>
          <a:p>
            <a:r>
              <a:rPr lang="en-US" sz="2000"/>
              <a:t>Can use </a:t>
            </a:r>
          </a:p>
          <a:p>
            <a:pPr marL="285750" indent="-285750">
              <a:buFont typeface="Arial" panose="020B0604020202020204" pitchFamily="34" charset="0"/>
              <a:buChar char="•"/>
            </a:pPr>
            <a:r>
              <a:rPr lang="en-US" sz="2000"/>
              <a:t>side of tuning fork</a:t>
            </a:r>
          </a:p>
          <a:p>
            <a:pPr marL="285750" indent="-285750">
              <a:buFont typeface="Arial" panose="020B0604020202020204" pitchFamily="34" charset="0"/>
              <a:buChar char="•"/>
            </a:pPr>
            <a:r>
              <a:rPr lang="en-US" sz="2000"/>
              <a:t>handle of reflex hammer</a:t>
            </a:r>
          </a:p>
          <a:p>
            <a:pPr marL="285750" indent="-285750">
              <a:buFont typeface="Arial" panose="020B0604020202020204" pitchFamily="34" charset="0"/>
              <a:buChar char="•"/>
            </a:pPr>
            <a:r>
              <a:rPr lang="en-US" sz="2000"/>
              <a:t>metal spoon </a:t>
            </a:r>
          </a:p>
        </p:txBody>
      </p:sp>
      <p:sp>
        <p:nvSpPr>
          <p:cNvPr id="14" name="TextBox 13">
            <a:extLst>
              <a:ext uri="{FF2B5EF4-FFF2-40B4-BE49-F238E27FC236}">
                <a16:creationId xmlns:a16="http://schemas.microsoft.com/office/drawing/2014/main" id="{E1272185-D422-4C88-A02E-5ACE58D27B1B}"/>
              </a:ext>
            </a:extLst>
          </p:cNvPr>
          <p:cNvSpPr txBox="1"/>
          <p:nvPr/>
        </p:nvSpPr>
        <p:spPr>
          <a:xfrm>
            <a:off x="227856" y="3606737"/>
            <a:ext cx="2709781" cy="1938992"/>
          </a:xfrm>
          <a:prstGeom prst="rect">
            <a:avLst/>
          </a:prstGeom>
          <a:noFill/>
        </p:spPr>
        <p:txBody>
          <a:bodyPr wrap="none" rtlCol="0">
            <a:spAutoFit/>
          </a:bodyPr>
          <a:lstStyle/>
          <a:p>
            <a:r>
              <a:rPr lang="en-US" sz="2000"/>
              <a:t>Can use </a:t>
            </a:r>
          </a:p>
          <a:p>
            <a:pPr marL="285750" indent="-285750">
              <a:buFont typeface="Arial" panose="020B0604020202020204" pitchFamily="34" charset="0"/>
              <a:buChar char="•"/>
            </a:pPr>
            <a:r>
              <a:rPr lang="en-US" sz="2000"/>
              <a:t>disposable safety pin </a:t>
            </a:r>
          </a:p>
          <a:p>
            <a:pPr marL="285750" indent="-285750">
              <a:buFont typeface="Arial" panose="020B0604020202020204" pitchFamily="34" charset="0"/>
              <a:buChar char="•"/>
            </a:pPr>
            <a:r>
              <a:rPr lang="en-US" sz="2000"/>
              <a:t>disposable push pin</a:t>
            </a:r>
          </a:p>
          <a:p>
            <a:r>
              <a:rPr lang="en-US" sz="2000"/>
              <a:t>Light prick (no blood) </a:t>
            </a:r>
          </a:p>
          <a:p>
            <a:r>
              <a:rPr lang="en-US" sz="2000"/>
              <a:t>just below nail on </a:t>
            </a:r>
          </a:p>
          <a:p>
            <a:r>
              <a:rPr lang="en-US" sz="2000"/>
              <a:t>dorsum of toes</a:t>
            </a:r>
          </a:p>
        </p:txBody>
      </p:sp>
      <p:sp>
        <p:nvSpPr>
          <p:cNvPr id="15" name="TextBox 14">
            <a:extLst>
              <a:ext uri="{FF2B5EF4-FFF2-40B4-BE49-F238E27FC236}">
                <a16:creationId xmlns:a16="http://schemas.microsoft.com/office/drawing/2014/main" id="{C1E3039C-F952-F7DD-2B1C-F46151274ED8}"/>
              </a:ext>
            </a:extLst>
          </p:cNvPr>
          <p:cNvSpPr txBox="1"/>
          <p:nvPr/>
        </p:nvSpPr>
        <p:spPr>
          <a:xfrm>
            <a:off x="7256120" y="3145964"/>
            <a:ext cx="3009109" cy="1631216"/>
          </a:xfrm>
          <a:prstGeom prst="rect">
            <a:avLst/>
          </a:prstGeom>
          <a:noFill/>
        </p:spPr>
        <p:txBody>
          <a:bodyPr wrap="square" rtlCol="0">
            <a:spAutoFit/>
          </a:bodyPr>
          <a:lstStyle/>
          <a:p>
            <a:r>
              <a:rPr lang="en-US" sz="2000"/>
              <a:t>Test first on patient’s arm</a:t>
            </a:r>
          </a:p>
          <a:p>
            <a:r>
              <a:rPr lang="en-US" sz="2000"/>
              <a:t>so that they are familiar with the feeling – </a:t>
            </a:r>
          </a:p>
          <a:p>
            <a:r>
              <a:rPr lang="en-US" sz="2000"/>
              <a:t>then ask them to close their eyes &amp; test their foot</a:t>
            </a:r>
          </a:p>
        </p:txBody>
      </p:sp>
      <p:sp>
        <p:nvSpPr>
          <p:cNvPr id="3" name="TextBox 2">
            <a:extLst>
              <a:ext uri="{FF2B5EF4-FFF2-40B4-BE49-F238E27FC236}">
                <a16:creationId xmlns:a16="http://schemas.microsoft.com/office/drawing/2014/main" id="{81107912-2D2A-C8A7-8726-B06E48AA039D}"/>
              </a:ext>
            </a:extLst>
          </p:cNvPr>
          <p:cNvSpPr txBox="1"/>
          <p:nvPr/>
        </p:nvSpPr>
        <p:spPr>
          <a:xfrm>
            <a:off x="7495007" y="4785764"/>
            <a:ext cx="2665986" cy="400110"/>
          </a:xfrm>
          <a:prstGeom prst="rect">
            <a:avLst/>
          </a:prstGeom>
          <a:noFill/>
        </p:spPr>
        <p:txBody>
          <a:bodyPr wrap="none" rtlCol="0">
            <a:spAutoFit/>
          </a:bodyPr>
          <a:lstStyle/>
          <a:p>
            <a:r>
              <a:rPr lang="en-US" sz="2000"/>
              <a:t>Start with top of big toe</a:t>
            </a:r>
          </a:p>
        </p:txBody>
      </p:sp>
    </p:spTree>
    <p:extLst>
      <p:ext uri="{BB962C8B-B14F-4D97-AF65-F5344CB8AC3E}">
        <p14:creationId xmlns:p14="http://schemas.microsoft.com/office/powerpoint/2010/main" val="895000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34D38-3CA9-AB21-65BE-E37736CA639F}"/>
              </a:ext>
            </a:extLst>
          </p:cNvPr>
          <p:cNvSpPr>
            <a:spLocks noGrp="1"/>
          </p:cNvSpPr>
          <p:nvPr>
            <p:ph type="title"/>
          </p:nvPr>
        </p:nvSpPr>
        <p:spPr>
          <a:xfrm>
            <a:off x="141515" y="252867"/>
            <a:ext cx="9998231" cy="857476"/>
          </a:xfrm>
          <a:solidFill>
            <a:srgbClr val="0070C0"/>
          </a:solidFill>
        </p:spPr>
        <p:txBody>
          <a:bodyPr>
            <a:normAutofit/>
          </a:bodyPr>
          <a:lstStyle/>
          <a:p>
            <a:r>
              <a:rPr lang="en-US" sz="3600" b="1">
                <a:solidFill>
                  <a:schemeClr val="bg1"/>
                </a:solidFill>
              </a:rPr>
              <a:t>Testing Position Perception (Proprioception)</a:t>
            </a:r>
          </a:p>
        </p:txBody>
      </p:sp>
      <p:sp>
        <p:nvSpPr>
          <p:cNvPr id="3" name="Content Placeholder 2">
            <a:extLst>
              <a:ext uri="{FF2B5EF4-FFF2-40B4-BE49-F238E27FC236}">
                <a16:creationId xmlns:a16="http://schemas.microsoft.com/office/drawing/2014/main" id="{61C16437-40BA-F3B1-0A50-1E5C64024EF5}"/>
              </a:ext>
            </a:extLst>
          </p:cNvPr>
          <p:cNvSpPr>
            <a:spLocks noGrp="1"/>
          </p:cNvSpPr>
          <p:nvPr>
            <p:ph idx="1"/>
          </p:nvPr>
        </p:nvSpPr>
        <p:spPr>
          <a:xfrm>
            <a:off x="141515" y="1210086"/>
            <a:ext cx="6865341" cy="5106497"/>
          </a:xfrm>
        </p:spPr>
        <p:txBody>
          <a:bodyPr>
            <a:noAutofit/>
          </a:bodyPr>
          <a:lstStyle/>
          <a:p>
            <a:r>
              <a:rPr lang="en-US" sz="2000"/>
              <a:t>To perform the examination:</a:t>
            </a:r>
          </a:p>
          <a:p>
            <a:pPr lvl="1">
              <a:buFont typeface="Arial" panose="020B0604020202020204" pitchFamily="34" charset="0"/>
              <a:buChar char="•"/>
            </a:pPr>
            <a:r>
              <a:rPr lang="en-US" sz="1800"/>
              <a:t>Position the patient: Have the patient lie flat or sit comfortably with their eyes closed.</a:t>
            </a:r>
          </a:p>
          <a:p>
            <a:pPr lvl="1">
              <a:buFont typeface="Arial" panose="020B0604020202020204" pitchFamily="34" charset="0"/>
              <a:buChar char="•"/>
            </a:pPr>
            <a:r>
              <a:rPr lang="en-US" sz="1800"/>
              <a:t>Isolate the joint: Hold the sides of the patient’s great toe at the interphalangeal joint using your thumb and index finger. Pinching the top and bottom may give tactile clues.</a:t>
            </a:r>
          </a:p>
          <a:p>
            <a:pPr lvl="1">
              <a:buFont typeface="Arial" panose="020B0604020202020204" pitchFamily="34" charset="0"/>
              <a:buChar char="•"/>
            </a:pPr>
            <a:r>
              <a:rPr lang="en-US" sz="1800"/>
              <a:t>Stabilize the foot: Use your other hand to hold the adjacent toes and the foot steady to prevent the patient from feeling the overall ankle movement.</a:t>
            </a:r>
          </a:p>
          <a:p>
            <a:pPr lvl="1">
              <a:buFont typeface="Arial" panose="020B0604020202020204" pitchFamily="34" charset="0"/>
              <a:buChar char="•"/>
            </a:pPr>
            <a:r>
              <a:rPr lang="en-US" sz="1800"/>
              <a:t>Test the movement: Gently move the great toe upward (extension) or downward (flexion). Have the patient state whether the toe is pointing "up" or "down". (“towards your nose or towards me”)</a:t>
            </a:r>
          </a:p>
          <a:p>
            <a:pPr lvl="1">
              <a:buFont typeface="Arial" panose="020B0604020202020204" pitchFamily="34" charset="0"/>
              <a:buChar char="•"/>
            </a:pPr>
            <a:r>
              <a:rPr lang="en-US" sz="1800"/>
              <a:t>Vary the sequence: Perform the test multiple times, mixing up the "up" and "down" directions.</a:t>
            </a:r>
          </a:p>
          <a:p>
            <a:r>
              <a:rPr lang="en-US" sz="2000"/>
              <a:t>A person with intact proprioception should be able to identify even subtle, small-angle movements.</a:t>
            </a:r>
          </a:p>
          <a:p>
            <a:endParaRPr lang="en-US" sz="2000"/>
          </a:p>
        </p:txBody>
      </p:sp>
      <p:pic>
        <p:nvPicPr>
          <p:cNvPr id="4" name="Picture 3">
            <a:extLst>
              <a:ext uri="{FF2B5EF4-FFF2-40B4-BE49-F238E27FC236}">
                <a16:creationId xmlns:a16="http://schemas.microsoft.com/office/drawing/2014/main" id="{BB20CF52-851E-607C-BEAE-2FF652949A76}"/>
              </a:ext>
            </a:extLst>
          </p:cNvPr>
          <p:cNvPicPr>
            <a:picLocks noChangeAspect="1"/>
          </p:cNvPicPr>
          <p:nvPr/>
        </p:nvPicPr>
        <p:blipFill>
          <a:blip r:embed="rId2"/>
          <a:stretch>
            <a:fillRect/>
          </a:stretch>
        </p:blipFill>
        <p:spPr>
          <a:xfrm>
            <a:off x="7322316" y="2064616"/>
            <a:ext cx="2334689" cy="2079171"/>
          </a:xfrm>
          <a:prstGeom prst="rect">
            <a:avLst/>
          </a:prstGeom>
        </p:spPr>
      </p:pic>
      <p:sp>
        <p:nvSpPr>
          <p:cNvPr id="6" name="TextBox 5">
            <a:extLst>
              <a:ext uri="{FF2B5EF4-FFF2-40B4-BE49-F238E27FC236}">
                <a16:creationId xmlns:a16="http://schemas.microsoft.com/office/drawing/2014/main" id="{198A161F-BC76-0450-8C5E-BFD911D268BF}"/>
              </a:ext>
            </a:extLst>
          </p:cNvPr>
          <p:cNvSpPr txBox="1"/>
          <p:nvPr/>
        </p:nvSpPr>
        <p:spPr>
          <a:xfrm>
            <a:off x="5508172" y="6052457"/>
            <a:ext cx="5962979" cy="338554"/>
          </a:xfrm>
          <a:prstGeom prst="rect">
            <a:avLst/>
          </a:prstGeom>
          <a:noFill/>
        </p:spPr>
        <p:txBody>
          <a:bodyPr wrap="none" rtlCol="0">
            <a:spAutoFit/>
          </a:bodyPr>
          <a:lstStyle/>
          <a:p>
            <a:pPr marR="0" lvl="0" algn="l" defTabSz="914400" rtl="0" eaLnBrk="1" fontAlgn="auto" latinLnBrk="0" hangingPunct="1">
              <a:lnSpc>
                <a:spcPct val="100000"/>
              </a:lnSpc>
              <a:spcBef>
                <a:spcPct val="20000"/>
              </a:spcBef>
              <a:spcAft>
                <a:spcPts val="0"/>
              </a:spcAft>
              <a:buClrTx/>
              <a:buSzTx/>
              <a:tabLst/>
              <a:defRPr/>
            </a:pPr>
            <a:r>
              <a:rPr kumimoji="0" lang="en-US" sz="1600" b="0" i="0" u="none" strike="noStrike" kern="1200" cap="none" spc="0" normalizeH="0" baseline="0" noProof="0">
                <a:ln>
                  <a:noFill/>
                </a:ln>
                <a:solidFill>
                  <a:prstClr val="black"/>
                </a:solidFill>
                <a:effectLst/>
                <a:uLnTx/>
                <a:uFillTx/>
                <a:latin typeface="Calibri"/>
                <a:ea typeface="+mn-ea"/>
                <a:cs typeface="+mn-cs"/>
                <a:hlinkClick r:id="rId3"/>
              </a:rPr>
              <a:t>MSK you tube testing position sense during foot examination - Search</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4242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DA64D-1627-0CA9-1A2C-EA7A5E98399C}"/>
              </a:ext>
            </a:extLst>
          </p:cNvPr>
          <p:cNvSpPr>
            <a:spLocks noGrp="1"/>
          </p:cNvSpPr>
          <p:nvPr>
            <p:ph type="title"/>
          </p:nvPr>
        </p:nvSpPr>
        <p:spPr>
          <a:xfrm>
            <a:off x="206828" y="187553"/>
            <a:ext cx="9644743" cy="911905"/>
          </a:xfrm>
          <a:solidFill>
            <a:srgbClr val="0070C0"/>
          </a:solidFill>
        </p:spPr>
        <p:txBody>
          <a:bodyPr>
            <a:normAutofit/>
          </a:bodyPr>
          <a:lstStyle/>
          <a:p>
            <a:r>
              <a:rPr lang="en-US" sz="4000" b="1">
                <a:solidFill>
                  <a:schemeClr val="bg1"/>
                </a:solidFill>
              </a:rPr>
              <a:t>Loss of Protective Sensation</a:t>
            </a:r>
          </a:p>
        </p:txBody>
      </p:sp>
      <p:sp>
        <p:nvSpPr>
          <p:cNvPr id="3" name="Content Placeholder 2">
            <a:extLst>
              <a:ext uri="{FF2B5EF4-FFF2-40B4-BE49-F238E27FC236}">
                <a16:creationId xmlns:a16="http://schemas.microsoft.com/office/drawing/2014/main" id="{E5C423D9-47C1-532E-8DCA-CFF1E4725887}"/>
              </a:ext>
            </a:extLst>
          </p:cNvPr>
          <p:cNvSpPr>
            <a:spLocks noGrp="1"/>
          </p:cNvSpPr>
          <p:nvPr>
            <p:ph idx="1"/>
          </p:nvPr>
        </p:nvSpPr>
        <p:spPr>
          <a:xfrm>
            <a:off x="206829" y="1251857"/>
            <a:ext cx="9441264" cy="4645707"/>
          </a:xfrm>
        </p:spPr>
        <p:txBody>
          <a:bodyPr>
            <a:normAutofit/>
          </a:bodyPr>
          <a:lstStyle/>
          <a:p>
            <a:r>
              <a:rPr lang="en-US" sz="2400"/>
              <a:t>Absent monofilament (or Ipswich touch) sensation and one other abnormal test confirm the presence of LOPS </a:t>
            </a:r>
          </a:p>
          <a:p>
            <a:pPr lvl="1">
              <a:buFont typeface="Arial" panose="020B0604020202020204" pitchFamily="34" charset="0"/>
              <a:buChar char="•"/>
            </a:pPr>
            <a:r>
              <a:rPr lang="en-US" sz="2000"/>
              <a:t>at least two normal tests (and no abnormal test) would rule out LOPS.</a:t>
            </a:r>
          </a:p>
          <a:p>
            <a:r>
              <a:rPr lang="en-US" sz="2400"/>
              <a:t>Development of </a:t>
            </a:r>
            <a:r>
              <a:rPr lang="en-US" sz="2400" i="1"/>
              <a:t>loss of protective sensation </a:t>
            </a:r>
            <a:r>
              <a:rPr lang="en-US" sz="2400"/>
              <a:t>secondary to advanced symmetrical sensory neuropathy is the </a:t>
            </a:r>
            <a:r>
              <a:rPr lang="en-US" sz="2400" b="1" i="1"/>
              <a:t>principal risk factor for diabetic foot ulceration</a:t>
            </a:r>
            <a:r>
              <a:rPr lang="en-US" sz="2400" i="1"/>
              <a:t> </a:t>
            </a:r>
            <a:r>
              <a:rPr lang="en-US" sz="2400"/>
              <a:t>which is subsequently the catalyst for foot infection and amputation.</a:t>
            </a:r>
          </a:p>
          <a:p>
            <a:pPr lvl="1">
              <a:buFont typeface="Arial" panose="020B0604020202020204" pitchFamily="34" charset="0"/>
              <a:buChar char="•"/>
            </a:pPr>
            <a:r>
              <a:rPr lang="en-US" sz="2000"/>
              <a:t>85% of all the </a:t>
            </a:r>
            <a:r>
              <a:rPr lang="en-US" sz="2000" b="1"/>
              <a:t>lower extremity amputations </a:t>
            </a:r>
            <a:r>
              <a:rPr lang="en-US" sz="2000"/>
              <a:t>in persons with diabetes are preceded by a foot ulcer. </a:t>
            </a:r>
          </a:p>
          <a:p>
            <a:pPr lvl="1">
              <a:buFont typeface="Arial" panose="020B0604020202020204" pitchFamily="34" charset="0"/>
              <a:buChar char="•"/>
            </a:pPr>
            <a:r>
              <a:rPr lang="en-US" sz="2000"/>
              <a:t>The mortality at 5 years for an individual with a diabetic foot ulcer is 2.5 times as high as the risk for an individual with diabetes who does not have a foot ulcer. </a:t>
            </a:r>
          </a:p>
        </p:txBody>
      </p:sp>
    </p:spTree>
    <p:extLst>
      <p:ext uri="{BB962C8B-B14F-4D97-AF65-F5344CB8AC3E}">
        <p14:creationId xmlns:p14="http://schemas.microsoft.com/office/powerpoint/2010/main" val="1603305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41B8F-62DD-2A53-111C-BD32485A4471}"/>
              </a:ext>
            </a:extLst>
          </p:cNvPr>
          <p:cNvSpPr>
            <a:spLocks noGrp="1"/>
          </p:cNvSpPr>
          <p:nvPr>
            <p:ph type="title"/>
          </p:nvPr>
        </p:nvSpPr>
        <p:spPr>
          <a:xfrm>
            <a:off x="119743" y="209324"/>
            <a:ext cx="10189028" cy="879248"/>
          </a:xfrm>
          <a:solidFill>
            <a:schemeClr val="accent2"/>
          </a:solidFill>
        </p:spPr>
        <p:txBody>
          <a:bodyPr/>
          <a:lstStyle/>
          <a:p>
            <a:r>
              <a:rPr lang="en-US" b="1">
                <a:solidFill>
                  <a:schemeClr val="bg1"/>
                </a:solidFill>
              </a:rPr>
              <a:t>What Do You Do if Abnormal</a:t>
            </a:r>
          </a:p>
        </p:txBody>
      </p:sp>
      <p:sp>
        <p:nvSpPr>
          <p:cNvPr id="3" name="Content Placeholder 2">
            <a:extLst>
              <a:ext uri="{FF2B5EF4-FFF2-40B4-BE49-F238E27FC236}">
                <a16:creationId xmlns:a16="http://schemas.microsoft.com/office/drawing/2014/main" id="{84543D7E-8678-F1AA-0C0E-479B45736C8D}"/>
              </a:ext>
            </a:extLst>
          </p:cNvPr>
          <p:cNvSpPr>
            <a:spLocks noGrp="1"/>
          </p:cNvSpPr>
          <p:nvPr>
            <p:ph idx="1"/>
          </p:nvPr>
        </p:nvSpPr>
        <p:spPr>
          <a:xfrm>
            <a:off x="195943" y="1317172"/>
            <a:ext cx="10112828" cy="4754564"/>
          </a:xfrm>
        </p:spPr>
        <p:txBody>
          <a:bodyPr>
            <a:normAutofit/>
          </a:bodyPr>
          <a:lstStyle/>
          <a:p>
            <a:r>
              <a:rPr lang="en-US" sz="2800"/>
              <a:t>LOPS indicates that the feet are </a:t>
            </a:r>
            <a:r>
              <a:rPr lang="en-US" sz="2800" i="1"/>
              <a:t>“at risk”</a:t>
            </a:r>
          </a:p>
          <a:p>
            <a:pPr lvl="1">
              <a:buFont typeface="Arial" panose="020B0604020202020204" pitchFamily="34" charset="0"/>
              <a:buChar char="•"/>
            </a:pPr>
            <a:r>
              <a:rPr lang="en-US" sz="2400"/>
              <a:t>Instruct in </a:t>
            </a:r>
            <a:r>
              <a:rPr lang="en-US" sz="2400" i="1"/>
              <a:t>daily foot inspections</a:t>
            </a:r>
            <a:r>
              <a:rPr lang="en-US" sz="2400"/>
              <a:t>, foot care &amp; hygiene </a:t>
            </a:r>
          </a:p>
          <a:p>
            <a:pPr lvl="1">
              <a:buFont typeface="Arial" panose="020B0604020202020204" pitchFamily="34" charset="0"/>
              <a:buChar char="•"/>
            </a:pPr>
            <a:r>
              <a:rPr lang="en-US" sz="2400"/>
              <a:t>Therapeutic shoes or inserts (reduce pressure points)</a:t>
            </a:r>
          </a:p>
          <a:p>
            <a:pPr lvl="1">
              <a:buFont typeface="Arial" panose="020B0604020202020204" pitchFamily="34" charset="0"/>
              <a:buChar char="•"/>
            </a:pPr>
            <a:r>
              <a:rPr lang="en-US" sz="2400"/>
              <a:t>Comprehensive foot exam every 6 months to annually</a:t>
            </a:r>
          </a:p>
          <a:p>
            <a:pPr lvl="1">
              <a:buFont typeface="Arial" panose="020B0604020202020204" pitchFamily="34" charset="0"/>
              <a:buChar char="•"/>
            </a:pPr>
            <a:r>
              <a:rPr lang="en-US" sz="2400"/>
              <a:t>Foot </a:t>
            </a:r>
            <a:r>
              <a:rPr lang="en-US" sz="2400" i="1"/>
              <a:t>inspection</a:t>
            </a:r>
            <a:r>
              <a:rPr lang="en-US" sz="2400"/>
              <a:t> every visit (shoes off)</a:t>
            </a:r>
          </a:p>
          <a:p>
            <a:pPr lvl="1">
              <a:buFont typeface="Arial" panose="020B0604020202020204" pitchFamily="34" charset="0"/>
              <a:buChar char="•"/>
            </a:pPr>
            <a:r>
              <a:rPr lang="en-US" sz="2400"/>
              <a:t>Consider referral to podiatrist </a:t>
            </a:r>
          </a:p>
          <a:p>
            <a:endParaRPr lang="en-US" sz="2400"/>
          </a:p>
          <a:p>
            <a:r>
              <a:rPr lang="en-US" sz="2400"/>
              <a:t>Further neurological testing, such as nerve conduction studies, electromyography, nerve biopsy, or intraepidermal nerve fiber density biopsies, are </a:t>
            </a:r>
            <a:r>
              <a:rPr lang="en-US" sz="2400" i="1"/>
              <a:t>not</a:t>
            </a:r>
            <a:r>
              <a:rPr lang="en-US" sz="2400"/>
              <a:t> routinely indicated </a:t>
            </a:r>
          </a:p>
          <a:p>
            <a:endParaRPr lang="en-US" sz="2400"/>
          </a:p>
          <a:p>
            <a:endParaRPr lang="en-US" sz="2400"/>
          </a:p>
          <a:p>
            <a:endParaRPr lang="en-US" sz="2400"/>
          </a:p>
        </p:txBody>
      </p:sp>
      <p:pic>
        <p:nvPicPr>
          <p:cNvPr id="5" name="Picture 4">
            <a:extLst>
              <a:ext uri="{FF2B5EF4-FFF2-40B4-BE49-F238E27FC236}">
                <a16:creationId xmlns:a16="http://schemas.microsoft.com/office/drawing/2014/main" id="{5F784DB7-2A9D-996E-7E28-6CB64CCAF6A4}"/>
              </a:ext>
            </a:extLst>
          </p:cNvPr>
          <p:cNvPicPr>
            <a:picLocks noChangeAspect="1"/>
          </p:cNvPicPr>
          <p:nvPr/>
        </p:nvPicPr>
        <p:blipFill>
          <a:blip r:embed="rId3"/>
          <a:stretch>
            <a:fillRect/>
          </a:stretch>
        </p:blipFill>
        <p:spPr>
          <a:xfrm>
            <a:off x="7388534" y="1300844"/>
            <a:ext cx="2920237" cy="506012"/>
          </a:xfrm>
          <a:prstGeom prst="rect">
            <a:avLst/>
          </a:prstGeom>
        </p:spPr>
      </p:pic>
      <p:pic>
        <p:nvPicPr>
          <p:cNvPr id="6" name="Picture 5">
            <a:extLst>
              <a:ext uri="{FF2B5EF4-FFF2-40B4-BE49-F238E27FC236}">
                <a16:creationId xmlns:a16="http://schemas.microsoft.com/office/drawing/2014/main" id="{06EDD83C-BB33-21A8-A341-D4B37502C199}"/>
              </a:ext>
            </a:extLst>
          </p:cNvPr>
          <p:cNvPicPr>
            <a:picLocks noChangeAspect="1"/>
          </p:cNvPicPr>
          <p:nvPr/>
        </p:nvPicPr>
        <p:blipFill>
          <a:blip r:embed="rId4"/>
          <a:stretch>
            <a:fillRect/>
          </a:stretch>
        </p:blipFill>
        <p:spPr>
          <a:xfrm>
            <a:off x="8220652" y="1806856"/>
            <a:ext cx="1585097" cy="1079086"/>
          </a:xfrm>
          <a:prstGeom prst="rect">
            <a:avLst/>
          </a:prstGeom>
        </p:spPr>
      </p:pic>
    </p:spTree>
    <p:extLst>
      <p:ext uri="{BB962C8B-B14F-4D97-AF65-F5344CB8AC3E}">
        <p14:creationId xmlns:p14="http://schemas.microsoft.com/office/powerpoint/2010/main" val="2671105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8E26A-83C7-1771-9112-9C5FE4B14F29}"/>
              </a:ext>
            </a:extLst>
          </p:cNvPr>
          <p:cNvSpPr>
            <a:spLocks noGrp="1"/>
          </p:cNvSpPr>
          <p:nvPr>
            <p:ph type="title"/>
          </p:nvPr>
        </p:nvSpPr>
        <p:spPr>
          <a:xfrm>
            <a:off x="195944" y="252866"/>
            <a:ext cx="9863086" cy="1143000"/>
          </a:xfrm>
          <a:solidFill>
            <a:srgbClr val="0070C0"/>
          </a:solidFill>
        </p:spPr>
        <p:txBody>
          <a:bodyPr>
            <a:normAutofit fontScale="90000"/>
          </a:bodyPr>
          <a:lstStyle/>
          <a:p>
            <a:r>
              <a:rPr lang="en-US" b="1">
                <a:solidFill>
                  <a:schemeClr val="bg1"/>
                </a:solidFill>
              </a:rPr>
              <a:t>Pulse Examination</a:t>
            </a:r>
            <a:br>
              <a:rPr lang="en-US" b="1">
                <a:solidFill>
                  <a:schemeClr val="bg1"/>
                </a:solidFill>
              </a:rPr>
            </a:br>
            <a:r>
              <a:rPr lang="en-US" sz="3100" b="1">
                <a:solidFill>
                  <a:schemeClr val="bg1"/>
                </a:solidFill>
              </a:rPr>
              <a:t>the dorsalis pedis and posterior tibial arteries</a:t>
            </a:r>
          </a:p>
        </p:txBody>
      </p:sp>
      <p:pic>
        <p:nvPicPr>
          <p:cNvPr id="4" name="Content Placeholder 3">
            <a:extLst>
              <a:ext uri="{FF2B5EF4-FFF2-40B4-BE49-F238E27FC236}">
                <a16:creationId xmlns:a16="http://schemas.microsoft.com/office/drawing/2014/main" id="{4CE781E6-1893-DBA5-2AFA-677677558882}"/>
              </a:ext>
            </a:extLst>
          </p:cNvPr>
          <p:cNvPicPr>
            <a:picLocks noGrp="1" noChangeAspect="1"/>
          </p:cNvPicPr>
          <p:nvPr>
            <p:ph idx="1"/>
          </p:nvPr>
        </p:nvPicPr>
        <p:blipFill>
          <a:blip r:embed="rId2"/>
          <a:stretch>
            <a:fillRect/>
          </a:stretch>
        </p:blipFill>
        <p:spPr>
          <a:xfrm>
            <a:off x="3515669" y="1610406"/>
            <a:ext cx="2844588" cy="4525962"/>
          </a:xfrm>
          <a:prstGeom prst="rect">
            <a:avLst/>
          </a:prstGeom>
        </p:spPr>
      </p:pic>
      <p:pic>
        <p:nvPicPr>
          <p:cNvPr id="5" name="Picture 4">
            <a:extLst>
              <a:ext uri="{FF2B5EF4-FFF2-40B4-BE49-F238E27FC236}">
                <a16:creationId xmlns:a16="http://schemas.microsoft.com/office/drawing/2014/main" id="{84FDF417-C970-C3CB-7B11-2704254BB9A4}"/>
              </a:ext>
            </a:extLst>
          </p:cNvPr>
          <p:cNvPicPr>
            <a:picLocks noChangeAspect="1"/>
          </p:cNvPicPr>
          <p:nvPr/>
        </p:nvPicPr>
        <p:blipFill>
          <a:blip r:embed="rId3"/>
          <a:stretch>
            <a:fillRect/>
          </a:stretch>
        </p:blipFill>
        <p:spPr>
          <a:xfrm>
            <a:off x="6617061" y="2068286"/>
            <a:ext cx="2858531" cy="2548943"/>
          </a:xfrm>
          <a:prstGeom prst="rect">
            <a:avLst/>
          </a:prstGeom>
        </p:spPr>
      </p:pic>
      <p:pic>
        <p:nvPicPr>
          <p:cNvPr id="6" name="Picture 5">
            <a:extLst>
              <a:ext uri="{FF2B5EF4-FFF2-40B4-BE49-F238E27FC236}">
                <a16:creationId xmlns:a16="http://schemas.microsoft.com/office/drawing/2014/main" id="{6C540B69-67B2-A948-14BC-14B988213017}"/>
              </a:ext>
            </a:extLst>
          </p:cNvPr>
          <p:cNvPicPr>
            <a:picLocks noChangeAspect="1"/>
          </p:cNvPicPr>
          <p:nvPr/>
        </p:nvPicPr>
        <p:blipFill>
          <a:blip r:embed="rId4"/>
          <a:stretch>
            <a:fillRect/>
          </a:stretch>
        </p:blipFill>
        <p:spPr>
          <a:xfrm>
            <a:off x="420502" y="3062180"/>
            <a:ext cx="2669740" cy="2780289"/>
          </a:xfrm>
          <a:prstGeom prst="rect">
            <a:avLst/>
          </a:prstGeom>
        </p:spPr>
      </p:pic>
      <p:sp>
        <p:nvSpPr>
          <p:cNvPr id="3" name="TextBox 2">
            <a:extLst>
              <a:ext uri="{FF2B5EF4-FFF2-40B4-BE49-F238E27FC236}">
                <a16:creationId xmlns:a16="http://schemas.microsoft.com/office/drawing/2014/main" id="{FB9B5051-511C-B3D3-B28E-104400563FBF}"/>
              </a:ext>
            </a:extLst>
          </p:cNvPr>
          <p:cNvSpPr txBox="1"/>
          <p:nvPr/>
        </p:nvSpPr>
        <p:spPr>
          <a:xfrm>
            <a:off x="6617061" y="4920317"/>
            <a:ext cx="3441968" cy="369332"/>
          </a:xfrm>
          <a:prstGeom prst="rect">
            <a:avLst/>
          </a:prstGeom>
          <a:noFill/>
        </p:spPr>
        <p:txBody>
          <a:bodyPr wrap="none" rtlCol="0">
            <a:spAutoFit/>
          </a:bodyPr>
          <a:lstStyle/>
          <a:p>
            <a:r>
              <a:rPr lang="en-US"/>
              <a:t>behind inside (medial) ankle bone</a:t>
            </a:r>
          </a:p>
        </p:txBody>
      </p:sp>
      <p:sp>
        <p:nvSpPr>
          <p:cNvPr id="7" name="TextBox 6">
            <a:extLst>
              <a:ext uri="{FF2B5EF4-FFF2-40B4-BE49-F238E27FC236}">
                <a16:creationId xmlns:a16="http://schemas.microsoft.com/office/drawing/2014/main" id="{2487EEB4-400D-9864-80CF-28E7AA41B7A8}"/>
              </a:ext>
            </a:extLst>
          </p:cNvPr>
          <p:cNvSpPr txBox="1"/>
          <p:nvPr/>
        </p:nvSpPr>
        <p:spPr>
          <a:xfrm>
            <a:off x="358067" y="2068286"/>
            <a:ext cx="2794611" cy="646331"/>
          </a:xfrm>
          <a:prstGeom prst="rect">
            <a:avLst/>
          </a:prstGeom>
          <a:noFill/>
        </p:spPr>
        <p:txBody>
          <a:bodyPr wrap="none" rtlCol="0">
            <a:spAutoFit/>
          </a:bodyPr>
          <a:lstStyle/>
          <a:p>
            <a:pPr algn="ctr"/>
            <a:r>
              <a:rPr lang="en-US"/>
              <a:t>top of foot next to extender</a:t>
            </a:r>
          </a:p>
          <a:p>
            <a:pPr algn="ctr"/>
            <a:r>
              <a:rPr lang="en-US"/>
              <a:t>tendon from great toe</a:t>
            </a:r>
          </a:p>
        </p:txBody>
      </p:sp>
    </p:spTree>
    <p:extLst>
      <p:ext uri="{BB962C8B-B14F-4D97-AF65-F5344CB8AC3E}">
        <p14:creationId xmlns:p14="http://schemas.microsoft.com/office/powerpoint/2010/main" val="3118777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95552-E478-93C3-19D2-10DEE02C1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129A9-A3F7-C354-A40D-F019A6F68B34}"/>
              </a:ext>
            </a:extLst>
          </p:cNvPr>
          <p:cNvSpPr>
            <a:spLocks noGrp="1"/>
          </p:cNvSpPr>
          <p:nvPr>
            <p:ph type="title"/>
          </p:nvPr>
        </p:nvSpPr>
        <p:spPr>
          <a:xfrm>
            <a:off x="119743" y="209324"/>
            <a:ext cx="10526485" cy="879248"/>
          </a:xfrm>
          <a:solidFill>
            <a:schemeClr val="accent2"/>
          </a:solidFill>
        </p:spPr>
        <p:txBody>
          <a:bodyPr/>
          <a:lstStyle/>
          <a:p>
            <a:r>
              <a:rPr lang="en-US" b="1">
                <a:solidFill>
                  <a:schemeClr val="bg1"/>
                </a:solidFill>
              </a:rPr>
              <a:t>What Do You Do if Abnormal</a:t>
            </a:r>
          </a:p>
        </p:txBody>
      </p:sp>
      <p:sp>
        <p:nvSpPr>
          <p:cNvPr id="3" name="Content Placeholder 2">
            <a:extLst>
              <a:ext uri="{FF2B5EF4-FFF2-40B4-BE49-F238E27FC236}">
                <a16:creationId xmlns:a16="http://schemas.microsoft.com/office/drawing/2014/main" id="{92678ADF-D265-373D-ADC5-D86B6AE20317}"/>
              </a:ext>
            </a:extLst>
          </p:cNvPr>
          <p:cNvSpPr>
            <a:spLocks noGrp="1"/>
          </p:cNvSpPr>
          <p:nvPr>
            <p:ph idx="1"/>
          </p:nvPr>
        </p:nvSpPr>
        <p:spPr>
          <a:xfrm>
            <a:off x="119744" y="1251857"/>
            <a:ext cx="9241970" cy="5138057"/>
          </a:xfrm>
        </p:spPr>
        <p:txBody>
          <a:bodyPr>
            <a:normAutofit fontScale="92500"/>
          </a:bodyPr>
          <a:lstStyle/>
          <a:p>
            <a:r>
              <a:rPr lang="en-US" sz="2400" b="1" i="1"/>
              <a:t>Screen further </a:t>
            </a:r>
            <a:r>
              <a:rPr lang="en-US" sz="2400"/>
              <a:t>for peripheral artery disease (PAD)</a:t>
            </a:r>
          </a:p>
          <a:p>
            <a:pPr lvl="1">
              <a:buFont typeface="Arial" panose="020B0604020202020204" pitchFamily="34" charset="0"/>
              <a:buChar char="•"/>
            </a:pPr>
            <a:r>
              <a:rPr lang="en-US" sz="2000"/>
              <a:t>History: c/o leg fatigue, claudication, and rest pain relieved with dependency</a:t>
            </a:r>
          </a:p>
          <a:p>
            <a:pPr lvl="1">
              <a:buFont typeface="Arial" panose="020B0604020202020204" pitchFamily="34" charset="0"/>
              <a:buChar char="•"/>
            </a:pPr>
            <a:r>
              <a:rPr lang="en-US" sz="2000"/>
              <a:t>Physical examination: in addition to LE pulses, assess temperature of the foot, capillary refill time (</a:t>
            </a:r>
            <a:r>
              <a:rPr lang="en-US" sz="2000" err="1"/>
              <a:t>Nl</a:t>
            </a:r>
            <a:r>
              <a:rPr lang="en-US" sz="2000"/>
              <a:t> </a:t>
            </a:r>
            <a:r>
              <a:rPr lang="en-US" sz="2000" u="sng"/>
              <a:t>&lt;</a:t>
            </a:r>
            <a:r>
              <a:rPr lang="en-US" sz="2000"/>
              <a:t> 2 sec), rubor on dependency/pallor on elevation, and venous filling time (&gt;30 sec suggests PAD) – may have waxy or shiny skin (“atrophic”)</a:t>
            </a:r>
          </a:p>
          <a:p>
            <a:r>
              <a:rPr lang="en-US" sz="2200"/>
              <a:t>If symptoms or signs of PAD refer for </a:t>
            </a:r>
            <a:r>
              <a:rPr lang="en-US" sz="2200" b="1" i="1"/>
              <a:t>noninvasive arterial studies </a:t>
            </a:r>
            <a:r>
              <a:rPr lang="en-US" sz="2200"/>
              <a:t>in the form of Doppler ultrasound with pulse volume recordings. </a:t>
            </a:r>
          </a:p>
          <a:p>
            <a:pPr lvl="1">
              <a:buFont typeface="Arial" panose="020B0604020202020204" pitchFamily="34" charset="0"/>
              <a:buChar char="•"/>
            </a:pPr>
            <a:r>
              <a:rPr lang="en-US" sz="2000"/>
              <a:t>Ankle-brachial indices (ABI) should be interpreted carefully, as they are known to be </a:t>
            </a:r>
            <a:r>
              <a:rPr lang="en-US" sz="2000" i="1"/>
              <a:t>inaccurate</a:t>
            </a:r>
            <a:r>
              <a:rPr lang="en-US" sz="2000"/>
              <a:t> in people with diabetes due to </a:t>
            </a:r>
            <a:r>
              <a:rPr lang="en-US" sz="2000" i="1"/>
              <a:t>noncompressible</a:t>
            </a:r>
            <a:r>
              <a:rPr lang="en-US" sz="2000"/>
              <a:t> vessels. </a:t>
            </a:r>
          </a:p>
          <a:p>
            <a:pPr lvl="1">
              <a:buFont typeface="Arial" panose="020B0604020202020204" pitchFamily="34" charset="0"/>
              <a:buChar char="•"/>
            </a:pPr>
            <a:r>
              <a:rPr lang="en-US" sz="2000"/>
              <a:t>Toe systolic blood pressure tends to be more accurate. Toe systolic blood pressure &lt;30 mmHg is suggestive of PAD and an inability to heal foot ulcerations.</a:t>
            </a:r>
          </a:p>
          <a:p>
            <a:r>
              <a:rPr lang="en-US" sz="2400"/>
              <a:t>If PAD plus LOPS &amp;/or deformity refer to </a:t>
            </a:r>
            <a:r>
              <a:rPr lang="en-US" sz="2400" b="1" i="1"/>
              <a:t>podiatrist </a:t>
            </a:r>
          </a:p>
          <a:p>
            <a:pPr lvl="1">
              <a:buFont typeface="Arial" panose="020B0604020202020204" pitchFamily="34" charset="0"/>
              <a:buChar char="•"/>
            </a:pPr>
            <a:r>
              <a:rPr lang="en-US" sz="2000"/>
              <a:t>High risk exam every 3-6 months / inspect feet every visit </a:t>
            </a:r>
          </a:p>
          <a:p>
            <a:r>
              <a:rPr lang="en-US" sz="2400"/>
              <a:t> If evidence of PAD with </a:t>
            </a:r>
            <a:r>
              <a:rPr lang="en-US" sz="2400" i="1"/>
              <a:t>foot ulcers </a:t>
            </a:r>
            <a:r>
              <a:rPr lang="en-US" sz="2400"/>
              <a:t>refer for </a:t>
            </a:r>
            <a:r>
              <a:rPr lang="en-US" sz="2400" b="1" i="1"/>
              <a:t>formal vascular evaluation and angiography. </a:t>
            </a:r>
          </a:p>
        </p:txBody>
      </p:sp>
      <p:pic>
        <p:nvPicPr>
          <p:cNvPr id="4" name="Picture 3">
            <a:extLst>
              <a:ext uri="{FF2B5EF4-FFF2-40B4-BE49-F238E27FC236}">
                <a16:creationId xmlns:a16="http://schemas.microsoft.com/office/drawing/2014/main" id="{62EC59CE-3142-9435-C5D3-D0CCCD3CE8C2}"/>
              </a:ext>
            </a:extLst>
          </p:cNvPr>
          <p:cNvPicPr>
            <a:picLocks noChangeAspect="1"/>
          </p:cNvPicPr>
          <p:nvPr/>
        </p:nvPicPr>
        <p:blipFill>
          <a:blip r:embed="rId3"/>
          <a:stretch>
            <a:fillRect/>
          </a:stretch>
        </p:blipFill>
        <p:spPr>
          <a:xfrm>
            <a:off x="9112103" y="3938266"/>
            <a:ext cx="1643999" cy="1420543"/>
          </a:xfrm>
          <a:prstGeom prst="rect">
            <a:avLst/>
          </a:prstGeom>
        </p:spPr>
      </p:pic>
    </p:spTree>
    <p:extLst>
      <p:ext uri="{BB962C8B-B14F-4D97-AF65-F5344CB8AC3E}">
        <p14:creationId xmlns:p14="http://schemas.microsoft.com/office/powerpoint/2010/main" val="3202730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558B7-DAC2-B397-4F34-C7D2AB636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EECAD-CBC1-9CAE-2470-24F078567572}"/>
              </a:ext>
            </a:extLst>
          </p:cNvPr>
          <p:cNvSpPr>
            <a:spLocks noGrp="1"/>
          </p:cNvSpPr>
          <p:nvPr>
            <p:ph type="title"/>
          </p:nvPr>
        </p:nvSpPr>
        <p:spPr>
          <a:xfrm>
            <a:off x="185058" y="274638"/>
            <a:ext cx="10221685" cy="1143000"/>
          </a:xfrm>
          <a:solidFill>
            <a:srgbClr val="0070C0"/>
          </a:solidFill>
        </p:spPr>
        <p:txBody>
          <a:bodyPr>
            <a:normAutofit/>
          </a:bodyPr>
          <a:lstStyle/>
          <a:p>
            <a:r>
              <a:rPr lang="en-US" sz="3600" b="1">
                <a:solidFill>
                  <a:schemeClr val="bg1"/>
                </a:solidFill>
              </a:rPr>
              <a:t>Assess for Foot Deformities </a:t>
            </a:r>
            <a:br>
              <a:rPr lang="en-US" sz="2000" b="1">
                <a:solidFill>
                  <a:schemeClr val="bg1"/>
                </a:solidFill>
              </a:rPr>
            </a:br>
            <a:r>
              <a:rPr lang="en-US" sz="2800" b="1">
                <a:solidFill>
                  <a:schemeClr val="bg1"/>
                </a:solidFill>
              </a:rPr>
              <a:t>Increase foot pressures and increase risk for ulcerations </a:t>
            </a:r>
          </a:p>
        </p:txBody>
      </p:sp>
      <p:sp>
        <p:nvSpPr>
          <p:cNvPr id="3" name="Content Placeholder 2">
            <a:extLst>
              <a:ext uri="{FF2B5EF4-FFF2-40B4-BE49-F238E27FC236}">
                <a16:creationId xmlns:a16="http://schemas.microsoft.com/office/drawing/2014/main" id="{FE8FE93B-BB74-B9EF-0999-438300C9F764}"/>
              </a:ext>
            </a:extLst>
          </p:cNvPr>
          <p:cNvSpPr>
            <a:spLocks noGrp="1"/>
          </p:cNvSpPr>
          <p:nvPr>
            <p:ph idx="1"/>
          </p:nvPr>
        </p:nvSpPr>
        <p:spPr>
          <a:xfrm>
            <a:off x="185058" y="1621973"/>
            <a:ext cx="10972800" cy="4525963"/>
          </a:xfrm>
        </p:spPr>
        <p:txBody>
          <a:bodyPr>
            <a:normAutofit/>
          </a:bodyPr>
          <a:lstStyle/>
          <a:p>
            <a:r>
              <a:rPr lang="en-US" sz="2400" b="1"/>
              <a:t>Bunion</a:t>
            </a:r>
            <a:r>
              <a:rPr lang="en-US" sz="2400"/>
              <a:t> - usually caused by prolonged pressure compressing the foot (footwear/shoes)</a:t>
            </a:r>
          </a:p>
          <a:p>
            <a:pPr marL="0" indent="0">
              <a:buNone/>
            </a:pPr>
            <a:r>
              <a:rPr lang="en-US" sz="2400"/>
              <a:t> </a:t>
            </a:r>
          </a:p>
        </p:txBody>
      </p:sp>
      <p:pic>
        <p:nvPicPr>
          <p:cNvPr id="4" name="Picture 3">
            <a:extLst>
              <a:ext uri="{FF2B5EF4-FFF2-40B4-BE49-F238E27FC236}">
                <a16:creationId xmlns:a16="http://schemas.microsoft.com/office/drawing/2014/main" id="{07001644-B810-5568-2715-27685355745E}"/>
              </a:ext>
            </a:extLst>
          </p:cNvPr>
          <p:cNvPicPr>
            <a:picLocks noChangeAspect="1"/>
          </p:cNvPicPr>
          <p:nvPr/>
        </p:nvPicPr>
        <p:blipFill>
          <a:blip r:embed="rId2"/>
          <a:stretch>
            <a:fillRect/>
          </a:stretch>
        </p:blipFill>
        <p:spPr>
          <a:xfrm>
            <a:off x="656926" y="2639273"/>
            <a:ext cx="2532588" cy="2029032"/>
          </a:xfrm>
          <a:prstGeom prst="rect">
            <a:avLst/>
          </a:prstGeom>
        </p:spPr>
      </p:pic>
      <p:pic>
        <p:nvPicPr>
          <p:cNvPr id="5" name="Picture 4">
            <a:extLst>
              <a:ext uri="{FF2B5EF4-FFF2-40B4-BE49-F238E27FC236}">
                <a16:creationId xmlns:a16="http://schemas.microsoft.com/office/drawing/2014/main" id="{F5C2621D-6DC0-C7B4-F903-88F608B3EC28}"/>
              </a:ext>
            </a:extLst>
          </p:cNvPr>
          <p:cNvPicPr>
            <a:picLocks noChangeAspect="1"/>
          </p:cNvPicPr>
          <p:nvPr/>
        </p:nvPicPr>
        <p:blipFill>
          <a:blip r:embed="rId3"/>
          <a:srcRect t="13998" r="5283"/>
          <a:stretch>
            <a:fillRect/>
          </a:stretch>
        </p:blipFill>
        <p:spPr>
          <a:xfrm>
            <a:off x="2582342" y="5006568"/>
            <a:ext cx="2532588" cy="1527708"/>
          </a:xfrm>
          <a:prstGeom prst="rect">
            <a:avLst/>
          </a:prstGeom>
        </p:spPr>
      </p:pic>
      <p:pic>
        <p:nvPicPr>
          <p:cNvPr id="6" name="Picture 5">
            <a:extLst>
              <a:ext uri="{FF2B5EF4-FFF2-40B4-BE49-F238E27FC236}">
                <a16:creationId xmlns:a16="http://schemas.microsoft.com/office/drawing/2014/main" id="{9FC35DC0-D1E0-0CCE-E146-E9189DC4EF91}"/>
              </a:ext>
            </a:extLst>
          </p:cNvPr>
          <p:cNvPicPr>
            <a:picLocks noChangeAspect="1"/>
          </p:cNvPicPr>
          <p:nvPr/>
        </p:nvPicPr>
        <p:blipFill>
          <a:blip r:embed="rId4"/>
          <a:stretch>
            <a:fillRect/>
          </a:stretch>
        </p:blipFill>
        <p:spPr>
          <a:xfrm>
            <a:off x="4280948" y="2715572"/>
            <a:ext cx="2064470" cy="1952733"/>
          </a:xfrm>
          <a:prstGeom prst="rect">
            <a:avLst/>
          </a:prstGeom>
        </p:spPr>
      </p:pic>
      <p:pic>
        <p:nvPicPr>
          <p:cNvPr id="7" name="Picture 6">
            <a:extLst>
              <a:ext uri="{FF2B5EF4-FFF2-40B4-BE49-F238E27FC236}">
                <a16:creationId xmlns:a16="http://schemas.microsoft.com/office/drawing/2014/main" id="{E1D78349-36D0-9E17-4B93-CE6738B05134}"/>
              </a:ext>
            </a:extLst>
          </p:cNvPr>
          <p:cNvPicPr>
            <a:picLocks noChangeAspect="1"/>
          </p:cNvPicPr>
          <p:nvPr/>
        </p:nvPicPr>
        <p:blipFill>
          <a:blip r:embed="rId5"/>
          <a:stretch>
            <a:fillRect/>
          </a:stretch>
        </p:blipFill>
        <p:spPr>
          <a:xfrm>
            <a:off x="7099395" y="2825906"/>
            <a:ext cx="2106973" cy="1842399"/>
          </a:xfrm>
          <a:prstGeom prst="rect">
            <a:avLst/>
          </a:prstGeom>
        </p:spPr>
      </p:pic>
      <p:sp>
        <p:nvSpPr>
          <p:cNvPr id="8" name="TextBox 7">
            <a:extLst>
              <a:ext uri="{FF2B5EF4-FFF2-40B4-BE49-F238E27FC236}">
                <a16:creationId xmlns:a16="http://schemas.microsoft.com/office/drawing/2014/main" id="{C0CD7841-072E-9D82-98EF-29DE25423DEC}"/>
              </a:ext>
            </a:extLst>
          </p:cNvPr>
          <p:cNvSpPr txBox="1"/>
          <p:nvPr/>
        </p:nvSpPr>
        <p:spPr>
          <a:xfrm>
            <a:off x="6345418" y="5347571"/>
            <a:ext cx="3457729" cy="646331"/>
          </a:xfrm>
          <a:prstGeom prst="rect">
            <a:avLst/>
          </a:prstGeom>
          <a:noFill/>
          <a:ln>
            <a:solidFill>
              <a:srgbClr val="0070C0"/>
            </a:solidFill>
          </a:ln>
        </p:spPr>
        <p:txBody>
          <a:bodyPr wrap="square" rtlCol="0">
            <a:spAutoFit/>
          </a:bodyPr>
          <a:lstStyle/>
          <a:p>
            <a:r>
              <a:rPr lang="en-US"/>
              <a:t>Not caused by diabetes but if LOPS unable to feel rubbing &amp; raw areas </a:t>
            </a:r>
          </a:p>
        </p:txBody>
      </p:sp>
    </p:spTree>
    <p:extLst>
      <p:ext uri="{BB962C8B-B14F-4D97-AF65-F5344CB8AC3E}">
        <p14:creationId xmlns:p14="http://schemas.microsoft.com/office/powerpoint/2010/main" val="3795465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7" y="220203"/>
            <a:ext cx="9906001" cy="868362"/>
          </a:xfrm>
          <a:solidFill>
            <a:srgbClr val="0070C0"/>
          </a:solidFill>
        </p:spPr>
        <p:txBody>
          <a:bodyPr/>
          <a:lstStyle/>
          <a:p>
            <a:r>
              <a:rPr lang="en-US" b="1">
                <a:solidFill>
                  <a:schemeClr val="bg1"/>
                </a:solidFill>
              </a:rPr>
              <a:t>Hammer toes &amp; Claw toes</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50228" y="1371600"/>
            <a:ext cx="3029182" cy="2060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4542" y="4216135"/>
            <a:ext cx="3892794"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9206" y="4320910"/>
            <a:ext cx="2613211"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508" y="3135450"/>
            <a:ext cx="3151692" cy="3151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5096" y="1467354"/>
            <a:ext cx="205740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id="{046D073B-A51D-9932-B388-C587A3AD8BAE}"/>
              </a:ext>
            </a:extLst>
          </p:cNvPr>
          <p:cNvSpPr txBox="1"/>
          <p:nvPr/>
        </p:nvSpPr>
        <p:spPr>
          <a:xfrm>
            <a:off x="353508" y="1450288"/>
            <a:ext cx="3986091" cy="1323439"/>
          </a:xfrm>
          <a:prstGeom prst="rect">
            <a:avLst/>
          </a:prstGeom>
          <a:noFill/>
          <a:ln>
            <a:solidFill>
              <a:schemeClr val="accent1"/>
            </a:solidFill>
          </a:ln>
        </p:spPr>
        <p:txBody>
          <a:bodyPr wrap="none" rtlCol="0">
            <a:spAutoFit/>
          </a:bodyPr>
          <a:lstStyle/>
          <a:p>
            <a:r>
              <a:rPr lang="en-US" sz="2000"/>
              <a:t>Due to an imbalance in the muscles, </a:t>
            </a:r>
          </a:p>
          <a:p>
            <a:r>
              <a:rPr lang="en-US" sz="2000"/>
              <a:t>tendons or ligaments that normally</a:t>
            </a:r>
          </a:p>
          <a:p>
            <a:r>
              <a:rPr lang="en-US" sz="2000"/>
              <a:t> hold the toe straight</a:t>
            </a:r>
          </a:p>
          <a:p>
            <a:r>
              <a:rPr lang="en-US" sz="2000"/>
              <a:t>Worsened by foot cramped in shoe</a:t>
            </a:r>
          </a:p>
        </p:txBody>
      </p:sp>
    </p:spTree>
    <p:extLst>
      <p:ext uri="{BB962C8B-B14F-4D97-AF65-F5344CB8AC3E}">
        <p14:creationId xmlns:p14="http://schemas.microsoft.com/office/powerpoint/2010/main" val="2267351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1AA9A-3421-4785-5162-FA812DC5EA47}"/>
              </a:ext>
            </a:extLst>
          </p:cNvPr>
          <p:cNvSpPr>
            <a:spLocks noGrp="1"/>
          </p:cNvSpPr>
          <p:nvPr>
            <p:ph type="title"/>
          </p:nvPr>
        </p:nvSpPr>
        <p:spPr>
          <a:xfrm>
            <a:off x="174171" y="160336"/>
            <a:ext cx="10341429" cy="1143000"/>
          </a:xfrm>
          <a:solidFill>
            <a:srgbClr val="0070C0"/>
          </a:solidFill>
        </p:spPr>
        <p:txBody>
          <a:bodyPr/>
          <a:lstStyle/>
          <a:p>
            <a:r>
              <a:rPr lang="en-US" b="1">
                <a:solidFill>
                  <a:schemeClr val="bg1"/>
                </a:solidFill>
              </a:rPr>
              <a:t>Where Do You Stand on Foot Exams?</a:t>
            </a:r>
          </a:p>
        </p:txBody>
      </p:sp>
      <p:sp>
        <p:nvSpPr>
          <p:cNvPr id="3" name="Content Placeholder 2">
            <a:extLst>
              <a:ext uri="{FF2B5EF4-FFF2-40B4-BE49-F238E27FC236}">
                <a16:creationId xmlns:a16="http://schemas.microsoft.com/office/drawing/2014/main" id="{1DC8A9C7-D0DC-5ACC-5E82-508E0005613C}"/>
              </a:ext>
            </a:extLst>
          </p:cNvPr>
          <p:cNvSpPr>
            <a:spLocks noGrp="1"/>
          </p:cNvSpPr>
          <p:nvPr>
            <p:ph idx="1"/>
          </p:nvPr>
        </p:nvSpPr>
        <p:spPr>
          <a:xfrm>
            <a:off x="174171" y="1458687"/>
            <a:ext cx="10341429" cy="4895221"/>
          </a:xfrm>
        </p:spPr>
        <p:txBody>
          <a:bodyPr>
            <a:normAutofit/>
          </a:bodyPr>
          <a:lstStyle/>
          <a:p>
            <a:r>
              <a:rPr lang="en-US" sz="2400"/>
              <a:t>I do foot exams on my PWD and feel comfortable doing so</a:t>
            </a:r>
          </a:p>
          <a:p>
            <a:r>
              <a:rPr lang="en-US" sz="2400"/>
              <a:t>I do foot exams on my PWD but not sure I am doing it effectively</a:t>
            </a:r>
          </a:p>
          <a:p>
            <a:r>
              <a:rPr lang="en-US" sz="2400"/>
              <a:t>I prefer to refer my PWD to a podiatrist for annual foot exam</a:t>
            </a:r>
          </a:p>
          <a:p>
            <a:pPr marL="0" indent="0">
              <a:buNone/>
            </a:pPr>
            <a:endParaRPr lang="en-US" sz="1200"/>
          </a:p>
          <a:p>
            <a:r>
              <a:rPr lang="en-US" sz="2400"/>
              <a:t>I am not sure what to look for on foot exam</a:t>
            </a:r>
          </a:p>
          <a:p>
            <a:r>
              <a:rPr lang="en-US" sz="2400"/>
              <a:t>I am not sure how to do the neurologic exam on the foot or how to interpret </a:t>
            </a:r>
          </a:p>
          <a:p>
            <a:r>
              <a:rPr lang="en-US" sz="2400"/>
              <a:t>I am not sure what to do if I find an abnormality on foot exam</a:t>
            </a:r>
          </a:p>
          <a:p>
            <a:pPr marL="0" indent="0">
              <a:buNone/>
            </a:pPr>
            <a:endParaRPr lang="en-US" sz="1200"/>
          </a:p>
          <a:p>
            <a:r>
              <a:rPr lang="en-US" sz="2400"/>
              <a:t>It takes too long to get the PWD’s shoes and socks off and back on</a:t>
            </a:r>
          </a:p>
          <a:p>
            <a:r>
              <a:rPr lang="en-US" sz="2400"/>
              <a:t>Too many things to check on foot exam – overwhelming, time-consuming</a:t>
            </a:r>
          </a:p>
          <a:p>
            <a:pPr marL="0" indent="0">
              <a:buNone/>
            </a:pPr>
            <a:endParaRPr lang="en-US" sz="800"/>
          </a:p>
          <a:p>
            <a:r>
              <a:rPr lang="en-US" sz="2400"/>
              <a:t>Our team does foot exams &amp; teaches foot care to our PWD</a:t>
            </a:r>
          </a:p>
          <a:p>
            <a:endParaRPr lang="en-US" sz="2400"/>
          </a:p>
          <a:p>
            <a:endParaRPr lang="en-US" sz="2400"/>
          </a:p>
          <a:p>
            <a:endParaRPr lang="en-US" sz="2400"/>
          </a:p>
          <a:p>
            <a:pPr marL="0" indent="0">
              <a:buNone/>
            </a:pPr>
            <a:endParaRPr lang="en-US" sz="2400"/>
          </a:p>
          <a:p>
            <a:endParaRPr lang="en-US" sz="2400"/>
          </a:p>
        </p:txBody>
      </p:sp>
    </p:spTree>
    <p:extLst>
      <p:ext uri="{BB962C8B-B14F-4D97-AF65-F5344CB8AC3E}">
        <p14:creationId xmlns:p14="http://schemas.microsoft.com/office/powerpoint/2010/main" val="1741590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6418C9-C944-14BC-EC2D-9D9DA7E984AC}"/>
              </a:ext>
            </a:extLst>
          </p:cNvPr>
          <p:cNvPicPr>
            <a:picLocks noChangeAspect="1"/>
          </p:cNvPicPr>
          <p:nvPr/>
        </p:nvPicPr>
        <p:blipFill>
          <a:blip r:embed="rId2"/>
          <a:stretch>
            <a:fillRect/>
          </a:stretch>
        </p:blipFill>
        <p:spPr>
          <a:xfrm>
            <a:off x="315685" y="1389491"/>
            <a:ext cx="3450772" cy="4937541"/>
          </a:xfrm>
          <a:prstGeom prst="rect">
            <a:avLst/>
          </a:prstGeom>
        </p:spPr>
      </p:pic>
      <p:pic>
        <p:nvPicPr>
          <p:cNvPr id="3" name="Picture 2">
            <a:extLst>
              <a:ext uri="{FF2B5EF4-FFF2-40B4-BE49-F238E27FC236}">
                <a16:creationId xmlns:a16="http://schemas.microsoft.com/office/drawing/2014/main" id="{272C3AFB-7B0D-99DE-1D62-D263540D1A26}"/>
              </a:ext>
            </a:extLst>
          </p:cNvPr>
          <p:cNvPicPr>
            <a:picLocks noChangeAspect="1"/>
          </p:cNvPicPr>
          <p:nvPr/>
        </p:nvPicPr>
        <p:blipFill rotWithShape="1">
          <a:blip r:embed="rId3"/>
          <a:srcRect l="-395" t="8889" r="395" b="17777"/>
          <a:stretch/>
        </p:blipFill>
        <p:spPr>
          <a:xfrm>
            <a:off x="4701921" y="2352170"/>
            <a:ext cx="4669971" cy="2611292"/>
          </a:xfrm>
          <a:prstGeom prst="rect">
            <a:avLst/>
          </a:prstGeom>
        </p:spPr>
      </p:pic>
      <p:sp>
        <p:nvSpPr>
          <p:cNvPr id="4" name="TextBox 3">
            <a:extLst>
              <a:ext uri="{FF2B5EF4-FFF2-40B4-BE49-F238E27FC236}">
                <a16:creationId xmlns:a16="http://schemas.microsoft.com/office/drawing/2014/main" id="{75144ACF-42A1-A8C2-CFAC-EAB0829B49EB}"/>
              </a:ext>
            </a:extLst>
          </p:cNvPr>
          <p:cNvSpPr txBox="1"/>
          <p:nvPr/>
        </p:nvSpPr>
        <p:spPr>
          <a:xfrm>
            <a:off x="152400" y="221651"/>
            <a:ext cx="9688286" cy="769441"/>
          </a:xfrm>
          <a:prstGeom prst="rect">
            <a:avLst/>
          </a:prstGeom>
          <a:solidFill>
            <a:srgbClr val="0070C0"/>
          </a:solidFill>
        </p:spPr>
        <p:txBody>
          <a:bodyPr wrap="square" rtlCol="0">
            <a:spAutoFit/>
          </a:bodyPr>
          <a:lstStyle/>
          <a:p>
            <a:pPr algn="ctr"/>
            <a:r>
              <a:rPr lang="en-US" sz="4400" b="1">
                <a:solidFill>
                  <a:schemeClr val="bg1"/>
                </a:solidFill>
              </a:rPr>
              <a:t>Fat Pad Atrophy</a:t>
            </a:r>
          </a:p>
        </p:txBody>
      </p:sp>
      <p:sp>
        <p:nvSpPr>
          <p:cNvPr id="5" name="TextBox 4">
            <a:extLst>
              <a:ext uri="{FF2B5EF4-FFF2-40B4-BE49-F238E27FC236}">
                <a16:creationId xmlns:a16="http://schemas.microsoft.com/office/drawing/2014/main" id="{A85D53E2-8A54-61A6-0473-CA012B7F70A6}"/>
              </a:ext>
            </a:extLst>
          </p:cNvPr>
          <p:cNvSpPr txBox="1"/>
          <p:nvPr/>
        </p:nvSpPr>
        <p:spPr>
          <a:xfrm>
            <a:off x="4701921" y="1135948"/>
            <a:ext cx="4271554" cy="1015663"/>
          </a:xfrm>
          <a:prstGeom prst="rect">
            <a:avLst/>
          </a:prstGeom>
          <a:noFill/>
        </p:spPr>
        <p:txBody>
          <a:bodyPr wrap="none" rtlCol="0">
            <a:spAutoFit/>
          </a:bodyPr>
          <a:lstStyle/>
          <a:p>
            <a:pPr algn="ctr"/>
            <a:r>
              <a:rPr lang="en-US" sz="2000"/>
              <a:t>Due to age, abnormal pressure on foot,</a:t>
            </a:r>
          </a:p>
          <a:p>
            <a:pPr algn="ctr"/>
            <a:r>
              <a:rPr lang="en-US" sz="2000"/>
              <a:t> improper or no footwear  &amp; </a:t>
            </a:r>
          </a:p>
          <a:p>
            <a:pPr algn="ctr"/>
            <a:r>
              <a:rPr lang="en-US" sz="2000"/>
              <a:t>effects of neuropathy, deformity</a:t>
            </a:r>
          </a:p>
        </p:txBody>
      </p:sp>
      <p:sp>
        <p:nvSpPr>
          <p:cNvPr id="6" name="TextBox 5">
            <a:extLst>
              <a:ext uri="{FF2B5EF4-FFF2-40B4-BE49-F238E27FC236}">
                <a16:creationId xmlns:a16="http://schemas.microsoft.com/office/drawing/2014/main" id="{B0B07436-B049-8D03-3B6E-22A6A6244758}"/>
              </a:ext>
            </a:extLst>
          </p:cNvPr>
          <p:cNvSpPr txBox="1"/>
          <p:nvPr/>
        </p:nvSpPr>
        <p:spPr>
          <a:xfrm>
            <a:off x="5860577" y="4963462"/>
            <a:ext cx="2323521" cy="369332"/>
          </a:xfrm>
          <a:prstGeom prst="rect">
            <a:avLst/>
          </a:prstGeom>
          <a:noFill/>
        </p:spPr>
        <p:txBody>
          <a:bodyPr wrap="none" rtlCol="0">
            <a:spAutoFit/>
          </a:bodyPr>
          <a:lstStyle/>
          <a:p>
            <a:r>
              <a:rPr lang="en-US"/>
              <a:t>Prominent Metatarsals</a:t>
            </a:r>
          </a:p>
        </p:txBody>
      </p:sp>
      <p:sp>
        <p:nvSpPr>
          <p:cNvPr id="7" name="TextBox 6">
            <a:extLst>
              <a:ext uri="{FF2B5EF4-FFF2-40B4-BE49-F238E27FC236}">
                <a16:creationId xmlns:a16="http://schemas.microsoft.com/office/drawing/2014/main" id="{D17436EA-67B2-AA04-A602-B03A3CF10C2D}"/>
              </a:ext>
            </a:extLst>
          </p:cNvPr>
          <p:cNvSpPr txBox="1"/>
          <p:nvPr/>
        </p:nvSpPr>
        <p:spPr>
          <a:xfrm>
            <a:off x="4672784" y="5474472"/>
            <a:ext cx="4699108" cy="707886"/>
          </a:xfrm>
          <a:prstGeom prst="rect">
            <a:avLst/>
          </a:prstGeom>
          <a:noFill/>
        </p:spPr>
        <p:txBody>
          <a:bodyPr wrap="none" rtlCol="0">
            <a:spAutoFit/>
          </a:bodyPr>
          <a:lstStyle/>
          <a:p>
            <a:pPr algn="ctr"/>
            <a:r>
              <a:rPr lang="en-US" sz="2000"/>
              <a:t>Fat Pad Atrophy can predispose patients to </a:t>
            </a:r>
          </a:p>
          <a:p>
            <a:pPr algn="ctr"/>
            <a:r>
              <a:rPr lang="en-US" sz="2000"/>
              <a:t>ulcer at the metatarsal head or heel</a:t>
            </a:r>
          </a:p>
        </p:txBody>
      </p:sp>
    </p:spTree>
    <p:extLst>
      <p:ext uri="{BB962C8B-B14F-4D97-AF65-F5344CB8AC3E}">
        <p14:creationId xmlns:p14="http://schemas.microsoft.com/office/powerpoint/2010/main" val="4094619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0C83B-CDD6-1F4C-88EF-FC048D73BA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58ED5-D7F6-AD57-C374-074356649EA5}"/>
              </a:ext>
            </a:extLst>
          </p:cNvPr>
          <p:cNvSpPr>
            <a:spLocks noGrp="1"/>
          </p:cNvSpPr>
          <p:nvPr>
            <p:ph type="title"/>
          </p:nvPr>
        </p:nvSpPr>
        <p:spPr>
          <a:xfrm>
            <a:off x="141515" y="226838"/>
            <a:ext cx="9644742" cy="990006"/>
          </a:xfrm>
          <a:solidFill>
            <a:schemeClr val="accent2"/>
          </a:solidFill>
        </p:spPr>
        <p:txBody>
          <a:bodyPr/>
          <a:lstStyle/>
          <a:p>
            <a:r>
              <a:rPr lang="en-US" b="1">
                <a:solidFill>
                  <a:schemeClr val="bg1"/>
                </a:solidFill>
              </a:rPr>
              <a:t>What Do You Do if Abnormal</a:t>
            </a:r>
          </a:p>
        </p:txBody>
      </p:sp>
      <p:pic>
        <p:nvPicPr>
          <p:cNvPr id="4" name="Content Placeholder 3">
            <a:extLst>
              <a:ext uri="{FF2B5EF4-FFF2-40B4-BE49-F238E27FC236}">
                <a16:creationId xmlns:a16="http://schemas.microsoft.com/office/drawing/2014/main" id="{C565ED46-6CA3-AAE6-1FEE-CA6DDBF7079E}"/>
              </a:ext>
            </a:extLst>
          </p:cNvPr>
          <p:cNvPicPr>
            <a:picLocks noGrp="1" noChangeAspect="1"/>
          </p:cNvPicPr>
          <p:nvPr>
            <p:ph idx="1"/>
          </p:nvPr>
        </p:nvPicPr>
        <p:blipFill>
          <a:blip r:embed="rId2"/>
          <a:srcRect t="16587" b="19359"/>
          <a:stretch>
            <a:fillRect/>
          </a:stretch>
        </p:blipFill>
        <p:spPr>
          <a:xfrm>
            <a:off x="5231557" y="2260428"/>
            <a:ext cx="3298208" cy="2112611"/>
          </a:xfrm>
          <a:prstGeom prst="rect">
            <a:avLst/>
          </a:prstGeom>
        </p:spPr>
      </p:pic>
      <p:pic>
        <p:nvPicPr>
          <p:cNvPr id="5" name="Picture 4">
            <a:extLst>
              <a:ext uri="{FF2B5EF4-FFF2-40B4-BE49-F238E27FC236}">
                <a16:creationId xmlns:a16="http://schemas.microsoft.com/office/drawing/2014/main" id="{904B9DBC-01BC-4580-E315-44616CFDA4EF}"/>
              </a:ext>
            </a:extLst>
          </p:cNvPr>
          <p:cNvPicPr>
            <a:picLocks noChangeAspect="1"/>
          </p:cNvPicPr>
          <p:nvPr/>
        </p:nvPicPr>
        <p:blipFill>
          <a:blip r:embed="rId3"/>
          <a:srcRect l="8853" t="2129" r="5449" b="6013"/>
          <a:stretch>
            <a:fillRect/>
          </a:stretch>
        </p:blipFill>
        <p:spPr>
          <a:xfrm>
            <a:off x="834029" y="3135526"/>
            <a:ext cx="1838833" cy="3266633"/>
          </a:xfrm>
          <a:prstGeom prst="rect">
            <a:avLst/>
          </a:prstGeom>
        </p:spPr>
      </p:pic>
      <p:sp>
        <p:nvSpPr>
          <p:cNvPr id="6" name="TextBox 5">
            <a:extLst>
              <a:ext uri="{FF2B5EF4-FFF2-40B4-BE49-F238E27FC236}">
                <a16:creationId xmlns:a16="http://schemas.microsoft.com/office/drawing/2014/main" id="{3FF704D5-A6E9-3EBA-C610-6F7278504152}"/>
              </a:ext>
            </a:extLst>
          </p:cNvPr>
          <p:cNvSpPr txBox="1"/>
          <p:nvPr/>
        </p:nvSpPr>
        <p:spPr>
          <a:xfrm>
            <a:off x="496754" y="2548044"/>
            <a:ext cx="2618858" cy="400110"/>
          </a:xfrm>
          <a:prstGeom prst="rect">
            <a:avLst/>
          </a:prstGeom>
          <a:noFill/>
          <a:ln>
            <a:solidFill>
              <a:srgbClr val="0070C0"/>
            </a:solidFill>
          </a:ln>
        </p:spPr>
        <p:txBody>
          <a:bodyPr wrap="none" rtlCol="0">
            <a:spAutoFit/>
          </a:bodyPr>
          <a:lstStyle/>
          <a:p>
            <a:r>
              <a:rPr lang="en-US" sz="2000"/>
              <a:t>Hammer toe crest pads</a:t>
            </a:r>
          </a:p>
        </p:txBody>
      </p:sp>
      <p:sp>
        <p:nvSpPr>
          <p:cNvPr id="7" name="TextBox 6">
            <a:extLst>
              <a:ext uri="{FF2B5EF4-FFF2-40B4-BE49-F238E27FC236}">
                <a16:creationId xmlns:a16="http://schemas.microsoft.com/office/drawing/2014/main" id="{78947D02-7332-5ED7-D042-C46E5C7C654D}"/>
              </a:ext>
            </a:extLst>
          </p:cNvPr>
          <p:cNvSpPr txBox="1"/>
          <p:nvPr/>
        </p:nvSpPr>
        <p:spPr>
          <a:xfrm>
            <a:off x="4994792" y="1637088"/>
            <a:ext cx="3771738" cy="400110"/>
          </a:xfrm>
          <a:prstGeom prst="rect">
            <a:avLst/>
          </a:prstGeom>
          <a:noFill/>
          <a:ln>
            <a:solidFill>
              <a:srgbClr val="0070C0"/>
            </a:solidFill>
          </a:ln>
        </p:spPr>
        <p:txBody>
          <a:bodyPr wrap="none" rtlCol="0">
            <a:spAutoFit/>
          </a:bodyPr>
          <a:lstStyle/>
          <a:p>
            <a:r>
              <a:rPr lang="en-US" sz="2000"/>
              <a:t>Silicone insoles for fat pad atrophy</a:t>
            </a:r>
          </a:p>
        </p:txBody>
      </p:sp>
      <p:sp>
        <p:nvSpPr>
          <p:cNvPr id="8" name="TextBox 7">
            <a:extLst>
              <a:ext uri="{FF2B5EF4-FFF2-40B4-BE49-F238E27FC236}">
                <a16:creationId xmlns:a16="http://schemas.microsoft.com/office/drawing/2014/main" id="{D494B25D-7557-C523-7441-5D4771146EFB}"/>
              </a:ext>
            </a:extLst>
          </p:cNvPr>
          <p:cNvSpPr txBox="1"/>
          <p:nvPr/>
        </p:nvSpPr>
        <p:spPr>
          <a:xfrm>
            <a:off x="4983100" y="4596269"/>
            <a:ext cx="4246612" cy="646331"/>
          </a:xfrm>
          <a:prstGeom prst="rect">
            <a:avLst/>
          </a:prstGeom>
          <a:noFill/>
        </p:spPr>
        <p:txBody>
          <a:bodyPr wrap="none" rtlCol="0">
            <a:spAutoFit/>
          </a:bodyPr>
          <a:lstStyle/>
          <a:p>
            <a:pPr algn="ctr"/>
            <a:r>
              <a:rPr lang="en-US"/>
              <a:t>Fat Pad Atrophy can predispose patients to </a:t>
            </a:r>
          </a:p>
          <a:p>
            <a:pPr algn="ctr"/>
            <a:r>
              <a:rPr lang="en-US"/>
              <a:t>ulcer over metatarsal head or heel</a:t>
            </a:r>
          </a:p>
        </p:txBody>
      </p:sp>
      <p:sp>
        <p:nvSpPr>
          <p:cNvPr id="9" name="TextBox 8">
            <a:extLst>
              <a:ext uri="{FF2B5EF4-FFF2-40B4-BE49-F238E27FC236}">
                <a16:creationId xmlns:a16="http://schemas.microsoft.com/office/drawing/2014/main" id="{7D9FEAFF-12BA-594D-64C7-86E61C7A95B0}"/>
              </a:ext>
            </a:extLst>
          </p:cNvPr>
          <p:cNvSpPr txBox="1"/>
          <p:nvPr/>
        </p:nvSpPr>
        <p:spPr>
          <a:xfrm>
            <a:off x="4347660" y="5876016"/>
            <a:ext cx="5066002" cy="369332"/>
          </a:xfrm>
          <a:prstGeom prst="rect">
            <a:avLst/>
          </a:prstGeom>
          <a:noFill/>
        </p:spPr>
        <p:txBody>
          <a:bodyPr wrap="none" rtlCol="0">
            <a:spAutoFit/>
          </a:bodyPr>
          <a:lstStyle/>
          <a:p>
            <a:r>
              <a:rPr lang="en-US"/>
              <a:t>Recommendations from podiatrist Dr Jennifer Ryder</a:t>
            </a:r>
          </a:p>
        </p:txBody>
      </p:sp>
      <p:sp>
        <p:nvSpPr>
          <p:cNvPr id="3" name="TextBox 2">
            <a:extLst>
              <a:ext uri="{FF2B5EF4-FFF2-40B4-BE49-F238E27FC236}">
                <a16:creationId xmlns:a16="http://schemas.microsoft.com/office/drawing/2014/main" id="{7112BB41-70CD-E936-44D0-B0A4AB869E1D}"/>
              </a:ext>
            </a:extLst>
          </p:cNvPr>
          <p:cNvSpPr txBox="1"/>
          <p:nvPr/>
        </p:nvSpPr>
        <p:spPr>
          <a:xfrm>
            <a:off x="424931" y="1528501"/>
            <a:ext cx="3793539" cy="707886"/>
          </a:xfrm>
          <a:prstGeom prst="rect">
            <a:avLst/>
          </a:prstGeom>
          <a:noFill/>
          <a:ln>
            <a:solidFill>
              <a:srgbClr val="0070C0"/>
            </a:solidFill>
          </a:ln>
        </p:spPr>
        <p:txBody>
          <a:bodyPr wrap="none" rtlCol="0">
            <a:spAutoFit/>
          </a:bodyPr>
          <a:lstStyle/>
          <a:p>
            <a:pPr algn="ctr"/>
            <a:r>
              <a:rPr lang="en-US" sz="2000"/>
              <a:t>Shoes with extra width &amp;/or depth</a:t>
            </a:r>
          </a:p>
          <a:p>
            <a:pPr algn="ctr"/>
            <a:r>
              <a:rPr lang="en-US" sz="2000"/>
              <a:t>for bunions &amp; claw/hammer toes</a:t>
            </a:r>
          </a:p>
        </p:txBody>
      </p:sp>
    </p:spTree>
    <p:extLst>
      <p:ext uri="{BB962C8B-B14F-4D97-AF65-F5344CB8AC3E}">
        <p14:creationId xmlns:p14="http://schemas.microsoft.com/office/powerpoint/2010/main" val="3967986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0FEFA-19F3-05E4-EA74-B40E08961C08}"/>
              </a:ext>
            </a:extLst>
          </p:cNvPr>
          <p:cNvSpPr>
            <a:spLocks noGrp="1"/>
          </p:cNvSpPr>
          <p:nvPr>
            <p:ph type="title"/>
          </p:nvPr>
        </p:nvSpPr>
        <p:spPr>
          <a:xfrm>
            <a:off x="163286" y="241981"/>
            <a:ext cx="10210800" cy="824819"/>
          </a:xfrm>
          <a:solidFill>
            <a:srgbClr val="0070C0"/>
          </a:solidFill>
        </p:spPr>
        <p:txBody>
          <a:bodyPr>
            <a:normAutofit/>
          </a:bodyPr>
          <a:lstStyle/>
          <a:p>
            <a:r>
              <a:rPr lang="en-US" sz="4000" b="1">
                <a:solidFill>
                  <a:schemeClr val="bg1"/>
                </a:solidFill>
              </a:rPr>
              <a:t>Assessment of Skin Integrity</a:t>
            </a:r>
          </a:p>
        </p:txBody>
      </p:sp>
      <p:sp>
        <p:nvSpPr>
          <p:cNvPr id="3" name="Content Placeholder 2">
            <a:extLst>
              <a:ext uri="{FF2B5EF4-FFF2-40B4-BE49-F238E27FC236}">
                <a16:creationId xmlns:a16="http://schemas.microsoft.com/office/drawing/2014/main" id="{D897C2F2-A16A-9CD6-C862-78674267F057}"/>
              </a:ext>
            </a:extLst>
          </p:cNvPr>
          <p:cNvSpPr>
            <a:spLocks noGrp="1"/>
          </p:cNvSpPr>
          <p:nvPr>
            <p:ph idx="1"/>
          </p:nvPr>
        </p:nvSpPr>
        <p:spPr>
          <a:xfrm>
            <a:off x="163286" y="1208314"/>
            <a:ext cx="10210800" cy="4787221"/>
          </a:xfrm>
        </p:spPr>
        <p:txBody>
          <a:bodyPr>
            <a:normAutofit/>
          </a:bodyPr>
          <a:lstStyle/>
          <a:p>
            <a:pPr marL="0" indent="0">
              <a:buNone/>
            </a:pPr>
            <a:r>
              <a:rPr lang="en-US" sz="2400"/>
              <a:t>Dry cracked Skin</a:t>
            </a:r>
          </a:p>
        </p:txBody>
      </p:sp>
      <p:pic>
        <p:nvPicPr>
          <p:cNvPr id="4" name="Picture 3">
            <a:extLst>
              <a:ext uri="{FF2B5EF4-FFF2-40B4-BE49-F238E27FC236}">
                <a16:creationId xmlns:a16="http://schemas.microsoft.com/office/drawing/2014/main" id="{06243418-6B9C-7CFA-11A7-418EF5F22029}"/>
              </a:ext>
            </a:extLst>
          </p:cNvPr>
          <p:cNvPicPr>
            <a:picLocks noChangeAspect="1"/>
          </p:cNvPicPr>
          <p:nvPr/>
        </p:nvPicPr>
        <p:blipFill>
          <a:blip r:embed="rId2"/>
          <a:stretch>
            <a:fillRect/>
          </a:stretch>
        </p:blipFill>
        <p:spPr>
          <a:xfrm>
            <a:off x="391754" y="1904868"/>
            <a:ext cx="2844932" cy="2844932"/>
          </a:xfrm>
          <a:prstGeom prst="rect">
            <a:avLst/>
          </a:prstGeom>
        </p:spPr>
      </p:pic>
      <p:sp>
        <p:nvSpPr>
          <p:cNvPr id="5" name="TextBox 4">
            <a:extLst>
              <a:ext uri="{FF2B5EF4-FFF2-40B4-BE49-F238E27FC236}">
                <a16:creationId xmlns:a16="http://schemas.microsoft.com/office/drawing/2014/main" id="{018A8CC8-27D2-172D-AB9B-4C818C0F451A}"/>
              </a:ext>
            </a:extLst>
          </p:cNvPr>
          <p:cNvSpPr txBox="1"/>
          <p:nvPr/>
        </p:nvSpPr>
        <p:spPr>
          <a:xfrm>
            <a:off x="4368789" y="1210128"/>
            <a:ext cx="1092222" cy="461665"/>
          </a:xfrm>
          <a:prstGeom prst="rect">
            <a:avLst/>
          </a:prstGeom>
          <a:noFill/>
        </p:spPr>
        <p:txBody>
          <a:bodyPr wrap="none" rtlCol="0">
            <a:spAutoFit/>
          </a:bodyPr>
          <a:lstStyle/>
          <a:p>
            <a:r>
              <a:rPr lang="en-US" sz="2400"/>
              <a:t>Peeling</a:t>
            </a:r>
          </a:p>
        </p:txBody>
      </p:sp>
      <p:pic>
        <p:nvPicPr>
          <p:cNvPr id="6" name="Picture 5">
            <a:extLst>
              <a:ext uri="{FF2B5EF4-FFF2-40B4-BE49-F238E27FC236}">
                <a16:creationId xmlns:a16="http://schemas.microsoft.com/office/drawing/2014/main" id="{32F1E43E-1674-6837-F0DF-FA7FA4AB5A0E}"/>
              </a:ext>
            </a:extLst>
          </p:cNvPr>
          <p:cNvPicPr>
            <a:picLocks noChangeAspect="1"/>
          </p:cNvPicPr>
          <p:nvPr/>
        </p:nvPicPr>
        <p:blipFill>
          <a:blip r:embed="rId3"/>
          <a:srcRect b="14776"/>
          <a:stretch>
            <a:fillRect/>
          </a:stretch>
        </p:blipFill>
        <p:spPr>
          <a:xfrm>
            <a:off x="3955844" y="1904868"/>
            <a:ext cx="2816596" cy="2400432"/>
          </a:xfrm>
          <a:prstGeom prst="rect">
            <a:avLst/>
          </a:prstGeom>
        </p:spPr>
      </p:pic>
      <p:pic>
        <p:nvPicPr>
          <p:cNvPr id="7" name="Picture 6">
            <a:extLst>
              <a:ext uri="{FF2B5EF4-FFF2-40B4-BE49-F238E27FC236}">
                <a16:creationId xmlns:a16="http://schemas.microsoft.com/office/drawing/2014/main" id="{30FBA242-FDA7-2CA5-EE52-132B493F31C1}"/>
              </a:ext>
            </a:extLst>
          </p:cNvPr>
          <p:cNvPicPr>
            <a:picLocks noChangeAspect="1"/>
          </p:cNvPicPr>
          <p:nvPr/>
        </p:nvPicPr>
        <p:blipFill>
          <a:blip r:embed="rId4"/>
          <a:srcRect b="10445"/>
          <a:stretch>
            <a:fillRect/>
          </a:stretch>
        </p:blipFill>
        <p:spPr>
          <a:xfrm>
            <a:off x="7072498" y="1904868"/>
            <a:ext cx="3301588" cy="2215315"/>
          </a:xfrm>
          <a:prstGeom prst="rect">
            <a:avLst/>
          </a:prstGeom>
        </p:spPr>
      </p:pic>
      <p:pic>
        <p:nvPicPr>
          <p:cNvPr id="8" name="Picture 7">
            <a:extLst>
              <a:ext uri="{FF2B5EF4-FFF2-40B4-BE49-F238E27FC236}">
                <a16:creationId xmlns:a16="http://schemas.microsoft.com/office/drawing/2014/main" id="{04F804AB-2356-BF03-CE4D-79842CD3B714}"/>
              </a:ext>
            </a:extLst>
          </p:cNvPr>
          <p:cNvPicPr>
            <a:picLocks noChangeAspect="1"/>
          </p:cNvPicPr>
          <p:nvPr/>
        </p:nvPicPr>
        <p:blipFill>
          <a:blip r:embed="rId5"/>
          <a:stretch>
            <a:fillRect/>
          </a:stretch>
        </p:blipFill>
        <p:spPr>
          <a:xfrm>
            <a:off x="2974491" y="4662571"/>
            <a:ext cx="4779302" cy="1449502"/>
          </a:xfrm>
          <a:prstGeom prst="rect">
            <a:avLst/>
          </a:prstGeom>
        </p:spPr>
      </p:pic>
      <p:sp>
        <p:nvSpPr>
          <p:cNvPr id="9" name="TextBox 8">
            <a:extLst>
              <a:ext uri="{FF2B5EF4-FFF2-40B4-BE49-F238E27FC236}">
                <a16:creationId xmlns:a16="http://schemas.microsoft.com/office/drawing/2014/main" id="{AEA61752-22FC-A532-DF6F-D6BC9273383F}"/>
              </a:ext>
            </a:extLst>
          </p:cNvPr>
          <p:cNvSpPr txBox="1"/>
          <p:nvPr/>
        </p:nvSpPr>
        <p:spPr>
          <a:xfrm>
            <a:off x="6814515" y="4305300"/>
            <a:ext cx="3919150" cy="707886"/>
          </a:xfrm>
          <a:prstGeom prst="rect">
            <a:avLst/>
          </a:prstGeom>
          <a:noFill/>
        </p:spPr>
        <p:txBody>
          <a:bodyPr wrap="none" rtlCol="0">
            <a:spAutoFit/>
          </a:bodyPr>
          <a:lstStyle/>
          <a:p>
            <a:pPr algn="ctr"/>
            <a:r>
              <a:rPr lang="en-US" sz="2000"/>
              <a:t>Peeling between toes</a:t>
            </a:r>
          </a:p>
          <a:p>
            <a:pPr algn="ctr"/>
            <a:r>
              <a:rPr lang="en-US" sz="2000"/>
              <a:t>Can be due to maceration or fungus</a:t>
            </a:r>
          </a:p>
        </p:txBody>
      </p:sp>
    </p:spTree>
    <p:extLst>
      <p:ext uri="{BB962C8B-B14F-4D97-AF65-F5344CB8AC3E}">
        <p14:creationId xmlns:p14="http://schemas.microsoft.com/office/powerpoint/2010/main" val="2090679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8ED26-1A66-F0C7-E43A-15DD7A0C2249}"/>
              </a:ext>
            </a:extLst>
          </p:cNvPr>
          <p:cNvSpPr>
            <a:spLocks noGrp="1"/>
          </p:cNvSpPr>
          <p:nvPr>
            <p:ph type="title"/>
          </p:nvPr>
        </p:nvSpPr>
        <p:spPr>
          <a:xfrm>
            <a:off x="143776" y="199624"/>
            <a:ext cx="10186767" cy="762000"/>
          </a:xfrm>
          <a:solidFill>
            <a:srgbClr val="0070C0"/>
          </a:solidFill>
        </p:spPr>
        <p:txBody>
          <a:bodyPr>
            <a:normAutofit/>
          </a:bodyPr>
          <a:lstStyle/>
          <a:p>
            <a:r>
              <a:rPr lang="en-US" sz="4000" b="1">
                <a:solidFill>
                  <a:schemeClr val="bg1"/>
                </a:solidFill>
              </a:rPr>
              <a:t>Red or Raw Spots &amp; Blisters</a:t>
            </a:r>
          </a:p>
        </p:txBody>
      </p:sp>
      <p:pic>
        <p:nvPicPr>
          <p:cNvPr id="4" name="Content Placeholder 3">
            <a:extLst>
              <a:ext uri="{FF2B5EF4-FFF2-40B4-BE49-F238E27FC236}">
                <a16:creationId xmlns:a16="http://schemas.microsoft.com/office/drawing/2014/main" id="{E9B264D2-0015-20E4-0C41-5DBDE932575E}"/>
              </a:ext>
            </a:extLst>
          </p:cNvPr>
          <p:cNvPicPr>
            <a:picLocks noGrp="1" noChangeAspect="1"/>
          </p:cNvPicPr>
          <p:nvPr>
            <p:ph idx="1"/>
          </p:nvPr>
        </p:nvPicPr>
        <p:blipFill rotWithShape="1">
          <a:blip r:embed="rId2"/>
          <a:srcRect l="9360" r="11696"/>
          <a:stretch/>
        </p:blipFill>
        <p:spPr>
          <a:xfrm>
            <a:off x="3585837" y="3314827"/>
            <a:ext cx="2230193" cy="1883437"/>
          </a:xfrm>
          <a:prstGeom prst="rect">
            <a:avLst/>
          </a:prstGeom>
        </p:spPr>
      </p:pic>
      <p:pic>
        <p:nvPicPr>
          <p:cNvPr id="5" name="Picture 4">
            <a:extLst>
              <a:ext uri="{FF2B5EF4-FFF2-40B4-BE49-F238E27FC236}">
                <a16:creationId xmlns:a16="http://schemas.microsoft.com/office/drawing/2014/main" id="{A1E09D1F-1F98-5608-F721-76559389E772}"/>
              </a:ext>
            </a:extLst>
          </p:cNvPr>
          <p:cNvPicPr>
            <a:picLocks noChangeAspect="1"/>
          </p:cNvPicPr>
          <p:nvPr/>
        </p:nvPicPr>
        <p:blipFill rotWithShape="1">
          <a:blip r:embed="rId3"/>
          <a:srcRect t="9954"/>
          <a:stretch/>
        </p:blipFill>
        <p:spPr>
          <a:xfrm>
            <a:off x="5630176" y="1107863"/>
            <a:ext cx="2858799" cy="1600200"/>
          </a:xfrm>
          <a:prstGeom prst="rect">
            <a:avLst/>
          </a:prstGeom>
        </p:spPr>
      </p:pic>
      <p:pic>
        <p:nvPicPr>
          <p:cNvPr id="6" name="Picture 5">
            <a:extLst>
              <a:ext uri="{FF2B5EF4-FFF2-40B4-BE49-F238E27FC236}">
                <a16:creationId xmlns:a16="http://schemas.microsoft.com/office/drawing/2014/main" id="{8B49CFD0-1275-88C3-22B6-C2E7B5328058}"/>
              </a:ext>
            </a:extLst>
          </p:cNvPr>
          <p:cNvPicPr>
            <a:picLocks noChangeAspect="1"/>
          </p:cNvPicPr>
          <p:nvPr/>
        </p:nvPicPr>
        <p:blipFill>
          <a:blip r:embed="rId4"/>
          <a:stretch>
            <a:fillRect/>
          </a:stretch>
        </p:blipFill>
        <p:spPr>
          <a:xfrm>
            <a:off x="321644" y="1107863"/>
            <a:ext cx="2285999" cy="2016337"/>
          </a:xfrm>
          <a:prstGeom prst="rect">
            <a:avLst/>
          </a:prstGeom>
        </p:spPr>
      </p:pic>
      <p:pic>
        <p:nvPicPr>
          <p:cNvPr id="7" name="Picture 6">
            <a:extLst>
              <a:ext uri="{FF2B5EF4-FFF2-40B4-BE49-F238E27FC236}">
                <a16:creationId xmlns:a16="http://schemas.microsoft.com/office/drawing/2014/main" id="{94C6FF74-56F7-492D-2D5C-09885CC6B788}"/>
              </a:ext>
            </a:extLst>
          </p:cNvPr>
          <p:cNvPicPr>
            <a:picLocks noChangeAspect="1"/>
          </p:cNvPicPr>
          <p:nvPr/>
        </p:nvPicPr>
        <p:blipFill>
          <a:blip r:embed="rId5"/>
          <a:stretch>
            <a:fillRect/>
          </a:stretch>
        </p:blipFill>
        <p:spPr>
          <a:xfrm>
            <a:off x="321644" y="3429000"/>
            <a:ext cx="2802555" cy="1865423"/>
          </a:xfrm>
          <a:prstGeom prst="rect">
            <a:avLst/>
          </a:prstGeom>
        </p:spPr>
      </p:pic>
      <p:pic>
        <p:nvPicPr>
          <p:cNvPr id="8" name="Picture 7">
            <a:extLst>
              <a:ext uri="{FF2B5EF4-FFF2-40B4-BE49-F238E27FC236}">
                <a16:creationId xmlns:a16="http://schemas.microsoft.com/office/drawing/2014/main" id="{5991BA0D-7BF6-2631-6A7C-32619380932D}"/>
              </a:ext>
            </a:extLst>
          </p:cNvPr>
          <p:cNvPicPr>
            <a:picLocks noChangeAspect="1"/>
          </p:cNvPicPr>
          <p:nvPr/>
        </p:nvPicPr>
        <p:blipFill>
          <a:blip r:embed="rId6"/>
          <a:stretch>
            <a:fillRect/>
          </a:stretch>
        </p:blipFill>
        <p:spPr>
          <a:xfrm>
            <a:off x="2951159" y="1152251"/>
            <a:ext cx="2286000" cy="1971949"/>
          </a:xfrm>
          <a:prstGeom prst="rect">
            <a:avLst/>
          </a:prstGeom>
        </p:spPr>
      </p:pic>
      <p:pic>
        <p:nvPicPr>
          <p:cNvPr id="9" name="Picture 8">
            <a:extLst>
              <a:ext uri="{FF2B5EF4-FFF2-40B4-BE49-F238E27FC236}">
                <a16:creationId xmlns:a16="http://schemas.microsoft.com/office/drawing/2014/main" id="{18FDDA22-F8E3-8DCF-C580-800F5FAD2D44}"/>
              </a:ext>
            </a:extLst>
          </p:cNvPr>
          <p:cNvPicPr>
            <a:picLocks noChangeAspect="1"/>
          </p:cNvPicPr>
          <p:nvPr/>
        </p:nvPicPr>
        <p:blipFill>
          <a:blip r:embed="rId7"/>
          <a:stretch>
            <a:fillRect/>
          </a:stretch>
        </p:blipFill>
        <p:spPr>
          <a:xfrm>
            <a:off x="6794224" y="2968183"/>
            <a:ext cx="1930646" cy="2572645"/>
          </a:xfrm>
          <a:prstGeom prst="rect">
            <a:avLst/>
          </a:prstGeom>
        </p:spPr>
      </p:pic>
      <p:sp>
        <p:nvSpPr>
          <p:cNvPr id="10" name="TextBox 9">
            <a:extLst>
              <a:ext uri="{FF2B5EF4-FFF2-40B4-BE49-F238E27FC236}">
                <a16:creationId xmlns:a16="http://schemas.microsoft.com/office/drawing/2014/main" id="{DD0088C7-2628-B0DF-484B-E836C399F0D8}"/>
              </a:ext>
            </a:extLst>
          </p:cNvPr>
          <p:cNvSpPr txBox="1"/>
          <p:nvPr/>
        </p:nvSpPr>
        <p:spPr>
          <a:xfrm>
            <a:off x="723930" y="5800948"/>
            <a:ext cx="6335645" cy="461665"/>
          </a:xfrm>
          <a:prstGeom prst="rect">
            <a:avLst/>
          </a:prstGeom>
          <a:noFill/>
        </p:spPr>
        <p:txBody>
          <a:bodyPr wrap="none" rtlCol="0">
            <a:spAutoFit/>
          </a:bodyPr>
          <a:lstStyle/>
          <a:p>
            <a:r>
              <a:rPr lang="en-US" sz="2400"/>
              <a:t>Something is rubbing – check the socks &amp; shoes…</a:t>
            </a:r>
          </a:p>
        </p:txBody>
      </p:sp>
    </p:spTree>
    <p:extLst>
      <p:ext uri="{BB962C8B-B14F-4D97-AF65-F5344CB8AC3E}">
        <p14:creationId xmlns:p14="http://schemas.microsoft.com/office/powerpoint/2010/main" val="1392134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55EE-CCB4-C73C-67C7-164DC162D3A1}"/>
              </a:ext>
            </a:extLst>
          </p:cNvPr>
          <p:cNvSpPr>
            <a:spLocks noGrp="1"/>
          </p:cNvSpPr>
          <p:nvPr>
            <p:ph type="title"/>
          </p:nvPr>
        </p:nvSpPr>
        <p:spPr>
          <a:xfrm>
            <a:off x="130629" y="198438"/>
            <a:ext cx="9840686" cy="803048"/>
          </a:xfrm>
          <a:solidFill>
            <a:srgbClr val="0070C0"/>
          </a:solidFill>
        </p:spPr>
        <p:txBody>
          <a:bodyPr>
            <a:normAutofit/>
          </a:bodyPr>
          <a:lstStyle/>
          <a:p>
            <a:r>
              <a:rPr lang="en-US" sz="4000" b="1">
                <a:solidFill>
                  <a:schemeClr val="bg1"/>
                </a:solidFill>
              </a:rPr>
              <a:t>Corns &amp; Calluses </a:t>
            </a:r>
          </a:p>
        </p:txBody>
      </p:sp>
      <p:pic>
        <p:nvPicPr>
          <p:cNvPr id="4" name="Content Placeholder 3">
            <a:extLst>
              <a:ext uri="{FF2B5EF4-FFF2-40B4-BE49-F238E27FC236}">
                <a16:creationId xmlns:a16="http://schemas.microsoft.com/office/drawing/2014/main" id="{88368A05-B0B2-4B4F-1137-F25A6EE67C22}"/>
              </a:ext>
            </a:extLst>
          </p:cNvPr>
          <p:cNvPicPr>
            <a:picLocks noGrp="1" noChangeAspect="1"/>
          </p:cNvPicPr>
          <p:nvPr>
            <p:ph idx="1"/>
          </p:nvPr>
        </p:nvPicPr>
        <p:blipFill>
          <a:blip r:embed="rId2"/>
          <a:stretch>
            <a:fillRect/>
          </a:stretch>
        </p:blipFill>
        <p:spPr>
          <a:xfrm>
            <a:off x="272009" y="1166018"/>
            <a:ext cx="2895186" cy="4525963"/>
          </a:xfrm>
          <a:prstGeom prst="rect">
            <a:avLst/>
          </a:prstGeom>
        </p:spPr>
      </p:pic>
      <p:pic>
        <p:nvPicPr>
          <p:cNvPr id="5" name="Picture 4">
            <a:extLst>
              <a:ext uri="{FF2B5EF4-FFF2-40B4-BE49-F238E27FC236}">
                <a16:creationId xmlns:a16="http://schemas.microsoft.com/office/drawing/2014/main" id="{188E9B1E-A31C-465E-56CD-0BCF0259E0C6}"/>
              </a:ext>
            </a:extLst>
          </p:cNvPr>
          <p:cNvPicPr>
            <a:picLocks noChangeAspect="1"/>
          </p:cNvPicPr>
          <p:nvPr/>
        </p:nvPicPr>
        <p:blipFill>
          <a:blip r:embed="rId3"/>
          <a:stretch>
            <a:fillRect/>
          </a:stretch>
        </p:blipFill>
        <p:spPr>
          <a:xfrm>
            <a:off x="3889056" y="1676268"/>
            <a:ext cx="4413887" cy="3048264"/>
          </a:xfrm>
          <a:prstGeom prst="rect">
            <a:avLst/>
          </a:prstGeom>
        </p:spPr>
      </p:pic>
      <p:sp>
        <p:nvSpPr>
          <p:cNvPr id="6" name="TextBox 5">
            <a:extLst>
              <a:ext uri="{FF2B5EF4-FFF2-40B4-BE49-F238E27FC236}">
                <a16:creationId xmlns:a16="http://schemas.microsoft.com/office/drawing/2014/main" id="{1A87D8BD-94D5-42DF-8C09-7F1915C22C93}"/>
              </a:ext>
            </a:extLst>
          </p:cNvPr>
          <p:cNvSpPr txBox="1"/>
          <p:nvPr/>
        </p:nvSpPr>
        <p:spPr>
          <a:xfrm>
            <a:off x="3652455" y="5322649"/>
            <a:ext cx="4734887" cy="461665"/>
          </a:xfrm>
          <a:prstGeom prst="rect">
            <a:avLst/>
          </a:prstGeom>
          <a:noFill/>
        </p:spPr>
        <p:txBody>
          <a:bodyPr wrap="none" rtlCol="0">
            <a:spAutoFit/>
          </a:bodyPr>
          <a:lstStyle/>
          <a:p>
            <a:pPr algn="ctr"/>
            <a:r>
              <a:rPr lang="en-US" sz="2400"/>
              <a:t>hyperkeratosis from friction/rubbing</a:t>
            </a:r>
          </a:p>
        </p:txBody>
      </p:sp>
    </p:spTree>
    <p:extLst>
      <p:ext uri="{BB962C8B-B14F-4D97-AF65-F5344CB8AC3E}">
        <p14:creationId xmlns:p14="http://schemas.microsoft.com/office/powerpoint/2010/main" val="872068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E415B-16B2-5BD0-79FA-97E2867A26AC}"/>
              </a:ext>
            </a:extLst>
          </p:cNvPr>
          <p:cNvSpPr>
            <a:spLocks noGrp="1"/>
          </p:cNvSpPr>
          <p:nvPr>
            <p:ph type="title"/>
          </p:nvPr>
        </p:nvSpPr>
        <p:spPr>
          <a:xfrm>
            <a:off x="185057" y="319426"/>
            <a:ext cx="10003972" cy="824819"/>
          </a:xfrm>
          <a:solidFill>
            <a:srgbClr val="0070C0"/>
          </a:solidFill>
        </p:spPr>
        <p:txBody>
          <a:bodyPr>
            <a:normAutofit/>
          </a:bodyPr>
          <a:lstStyle/>
          <a:p>
            <a:r>
              <a:rPr lang="en-US" sz="4000" b="1">
                <a:solidFill>
                  <a:schemeClr val="bg1"/>
                </a:solidFill>
              </a:rPr>
              <a:t>Calluses with Bleeding </a:t>
            </a:r>
          </a:p>
        </p:txBody>
      </p:sp>
      <p:pic>
        <p:nvPicPr>
          <p:cNvPr id="4" name="Content Placeholder 3">
            <a:extLst>
              <a:ext uri="{FF2B5EF4-FFF2-40B4-BE49-F238E27FC236}">
                <a16:creationId xmlns:a16="http://schemas.microsoft.com/office/drawing/2014/main" id="{0F4BCF4C-D570-8989-6F9A-F83F673D59EF}"/>
              </a:ext>
            </a:extLst>
          </p:cNvPr>
          <p:cNvPicPr>
            <a:picLocks noGrp="1" noChangeAspect="1"/>
          </p:cNvPicPr>
          <p:nvPr>
            <p:ph idx="1"/>
          </p:nvPr>
        </p:nvPicPr>
        <p:blipFill>
          <a:blip r:embed="rId2"/>
          <a:stretch>
            <a:fillRect/>
          </a:stretch>
        </p:blipFill>
        <p:spPr>
          <a:xfrm>
            <a:off x="5632083" y="1379914"/>
            <a:ext cx="2038717" cy="2249438"/>
          </a:xfrm>
          <a:prstGeom prst="rect">
            <a:avLst/>
          </a:prstGeom>
        </p:spPr>
      </p:pic>
      <p:pic>
        <p:nvPicPr>
          <p:cNvPr id="5" name="Picture 4">
            <a:extLst>
              <a:ext uri="{FF2B5EF4-FFF2-40B4-BE49-F238E27FC236}">
                <a16:creationId xmlns:a16="http://schemas.microsoft.com/office/drawing/2014/main" id="{8CC71308-5BFC-202E-B15A-B60118A609C6}"/>
              </a:ext>
            </a:extLst>
          </p:cNvPr>
          <p:cNvPicPr>
            <a:picLocks noChangeAspect="1"/>
          </p:cNvPicPr>
          <p:nvPr/>
        </p:nvPicPr>
        <p:blipFill>
          <a:blip r:embed="rId3"/>
          <a:srcRect b="40000"/>
          <a:stretch>
            <a:fillRect/>
          </a:stretch>
        </p:blipFill>
        <p:spPr>
          <a:xfrm>
            <a:off x="313031" y="1241030"/>
            <a:ext cx="5129784" cy="3813440"/>
          </a:xfrm>
          <a:prstGeom prst="rect">
            <a:avLst/>
          </a:prstGeom>
        </p:spPr>
      </p:pic>
      <p:pic>
        <p:nvPicPr>
          <p:cNvPr id="6" name="Picture 5">
            <a:extLst>
              <a:ext uri="{FF2B5EF4-FFF2-40B4-BE49-F238E27FC236}">
                <a16:creationId xmlns:a16="http://schemas.microsoft.com/office/drawing/2014/main" id="{4F12F925-D67D-2EC6-039C-1B8CA8694D05}"/>
              </a:ext>
            </a:extLst>
          </p:cNvPr>
          <p:cNvPicPr>
            <a:picLocks noChangeAspect="1"/>
          </p:cNvPicPr>
          <p:nvPr/>
        </p:nvPicPr>
        <p:blipFill>
          <a:blip r:embed="rId4"/>
          <a:stretch>
            <a:fillRect/>
          </a:stretch>
        </p:blipFill>
        <p:spPr>
          <a:xfrm>
            <a:off x="6013386" y="4121395"/>
            <a:ext cx="3364252" cy="2231676"/>
          </a:xfrm>
          <a:prstGeom prst="rect">
            <a:avLst/>
          </a:prstGeom>
        </p:spPr>
      </p:pic>
      <p:pic>
        <p:nvPicPr>
          <p:cNvPr id="7" name="Picture 6">
            <a:extLst>
              <a:ext uri="{FF2B5EF4-FFF2-40B4-BE49-F238E27FC236}">
                <a16:creationId xmlns:a16="http://schemas.microsoft.com/office/drawing/2014/main" id="{90CDF431-BDDE-9FF3-101B-C05A7D794AF4}"/>
              </a:ext>
            </a:extLst>
          </p:cNvPr>
          <p:cNvPicPr>
            <a:picLocks noChangeAspect="1"/>
          </p:cNvPicPr>
          <p:nvPr/>
        </p:nvPicPr>
        <p:blipFill>
          <a:blip r:embed="rId5"/>
          <a:srcRect l="10505" r="15927"/>
          <a:stretch>
            <a:fillRect/>
          </a:stretch>
        </p:blipFill>
        <p:spPr>
          <a:xfrm>
            <a:off x="8031117" y="1379914"/>
            <a:ext cx="2157912" cy="2109939"/>
          </a:xfrm>
          <a:prstGeom prst="rect">
            <a:avLst/>
          </a:prstGeom>
        </p:spPr>
      </p:pic>
    </p:spTree>
    <p:extLst>
      <p:ext uri="{BB962C8B-B14F-4D97-AF65-F5344CB8AC3E}">
        <p14:creationId xmlns:p14="http://schemas.microsoft.com/office/powerpoint/2010/main" val="248691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40D89-D90B-567F-5D39-C0D83BE447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D0659-B69E-F17A-4499-D17B766B9F85}"/>
              </a:ext>
            </a:extLst>
          </p:cNvPr>
          <p:cNvSpPr>
            <a:spLocks noGrp="1"/>
          </p:cNvSpPr>
          <p:nvPr>
            <p:ph type="title"/>
          </p:nvPr>
        </p:nvSpPr>
        <p:spPr>
          <a:xfrm>
            <a:off x="119743" y="209324"/>
            <a:ext cx="9774534" cy="879248"/>
          </a:xfrm>
          <a:solidFill>
            <a:schemeClr val="accent2"/>
          </a:solidFill>
        </p:spPr>
        <p:txBody>
          <a:bodyPr/>
          <a:lstStyle/>
          <a:p>
            <a:r>
              <a:rPr lang="en-US" b="1">
                <a:solidFill>
                  <a:schemeClr val="bg1"/>
                </a:solidFill>
              </a:rPr>
              <a:t>What Do You Do if Abnormal</a:t>
            </a:r>
          </a:p>
        </p:txBody>
      </p:sp>
      <p:sp>
        <p:nvSpPr>
          <p:cNvPr id="3" name="Content Placeholder 2">
            <a:extLst>
              <a:ext uri="{FF2B5EF4-FFF2-40B4-BE49-F238E27FC236}">
                <a16:creationId xmlns:a16="http://schemas.microsoft.com/office/drawing/2014/main" id="{3453C66A-027D-ED48-2591-1A2EE6D6D7F9}"/>
              </a:ext>
            </a:extLst>
          </p:cNvPr>
          <p:cNvSpPr>
            <a:spLocks noGrp="1"/>
          </p:cNvSpPr>
          <p:nvPr>
            <p:ph idx="1"/>
          </p:nvPr>
        </p:nvSpPr>
        <p:spPr>
          <a:xfrm>
            <a:off x="119743" y="1230086"/>
            <a:ext cx="9774534" cy="5196114"/>
          </a:xfrm>
        </p:spPr>
        <p:txBody>
          <a:bodyPr>
            <a:normAutofit fontScale="92500" lnSpcReduction="10000"/>
          </a:bodyPr>
          <a:lstStyle/>
          <a:p>
            <a:r>
              <a:rPr lang="en-US" sz="2000"/>
              <a:t>Dry skin: Frequent moisturize!  Her favorites are Aveeno, Vaseline Intensive Care, Eucerin, Cera Ve, Lubriderm. (not between toes!)</a:t>
            </a:r>
          </a:p>
          <a:p>
            <a:pPr marL="0" indent="0">
              <a:buNone/>
            </a:pPr>
            <a:endParaRPr lang="en-US" sz="800"/>
          </a:p>
          <a:p>
            <a:r>
              <a:rPr lang="en-US" sz="2000"/>
              <a:t>Eczema: Moderate strength steroid cream like triamcinolone.  If severely inflamed, consider fluorinated steroid.</a:t>
            </a:r>
          </a:p>
          <a:p>
            <a:pPr marL="0" indent="0">
              <a:buNone/>
            </a:pPr>
            <a:endParaRPr lang="en-US" sz="800"/>
          </a:p>
          <a:p>
            <a:r>
              <a:rPr lang="en-US" sz="2000"/>
              <a:t>Fungal infection (tinea pedis): Her favorite </a:t>
            </a:r>
            <a:r>
              <a:rPr lang="en-US" sz="2000" i="1"/>
              <a:t>antifungal creams </a:t>
            </a:r>
            <a:r>
              <a:rPr lang="en-US" sz="2000"/>
              <a:t>are ketoconazole (once daily for six weeks), Oxiconazole, </a:t>
            </a:r>
            <a:r>
              <a:rPr lang="en-US" sz="2000" err="1"/>
              <a:t>Naftin</a:t>
            </a:r>
            <a:r>
              <a:rPr lang="en-US" sz="2000"/>
              <a:t>, Luliconazole [ADA: “can usually be treated with over-the-counter topical antifungal products”]</a:t>
            </a:r>
          </a:p>
          <a:p>
            <a:r>
              <a:rPr lang="en-US" sz="2000"/>
              <a:t> Her go-to </a:t>
            </a:r>
            <a:r>
              <a:rPr lang="en-US" sz="2000" i="1"/>
              <a:t>Powder</a:t>
            </a:r>
            <a:r>
              <a:rPr lang="en-US" sz="2000"/>
              <a:t> is Nystatin. OTC options include Desenex and Lotrimin.  </a:t>
            </a:r>
          </a:p>
          <a:p>
            <a:pPr lvl="1">
              <a:buFont typeface="Arial" panose="020B0604020202020204" pitchFamily="34" charset="0"/>
              <a:buChar char="•"/>
            </a:pPr>
            <a:r>
              <a:rPr lang="en-US" sz="1800"/>
              <a:t>Creams are used on the tops and bottoms of the feet. Powder goes between toes.  (don’t use cream between toes, unless it’s Luliconazole)</a:t>
            </a:r>
          </a:p>
          <a:p>
            <a:pPr marL="0" indent="0">
              <a:buNone/>
            </a:pPr>
            <a:endParaRPr lang="en-US" sz="1000"/>
          </a:p>
          <a:p>
            <a:r>
              <a:rPr lang="en-US" sz="2000"/>
              <a:t>It can sometimes be challenging to determine if tinea pedis vs dry skin vs eczema</a:t>
            </a:r>
          </a:p>
          <a:p>
            <a:pPr lvl="1">
              <a:buFont typeface="Arial" panose="020B0604020202020204" pitchFamily="34" charset="0"/>
              <a:buChar char="•"/>
            </a:pPr>
            <a:r>
              <a:rPr lang="en-US" sz="1800"/>
              <a:t>If you have a microscope – get skin shaving with KOH or PAS stain to look for hyphae</a:t>
            </a:r>
          </a:p>
          <a:p>
            <a:pPr lvl="1">
              <a:buFont typeface="Arial" panose="020B0604020202020204" pitchFamily="34" charset="0"/>
              <a:buChar char="•"/>
            </a:pPr>
            <a:r>
              <a:rPr lang="en-US" sz="1800"/>
              <a:t>Antifungal products will make eczema/dry skin worse.</a:t>
            </a:r>
          </a:p>
          <a:p>
            <a:endParaRPr lang="en-US" sz="2400"/>
          </a:p>
          <a:p>
            <a:pPr marL="0" indent="0">
              <a:buNone/>
            </a:pPr>
            <a:r>
              <a:rPr lang="en-US" sz="1800"/>
              <a:t>Recommendations from podiatrist Dr Jennifer Ryder</a:t>
            </a:r>
            <a:endParaRPr lang="en-US" sz="2400"/>
          </a:p>
          <a:p>
            <a:pPr marL="0" indent="0">
              <a:buNone/>
            </a:pPr>
            <a:endParaRPr lang="en-US" sz="2400"/>
          </a:p>
          <a:p>
            <a:endParaRPr lang="en-US" sz="2400"/>
          </a:p>
          <a:p>
            <a:endParaRPr lang="en-US" sz="2400"/>
          </a:p>
        </p:txBody>
      </p:sp>
    </p:spTree>
    <p:extLst>
      <p:ext uri="{BB962C8B-B14F-4D97-AF65-F5344CB8AC3E}">
        <p14:creationId xmlns:p14="http://schemas.microsoft.com/office/powerpoint/2010/main" val="895826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67B24-5E92-4D20-59DB-8F403A549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A2576-1694-5544-4972-3C1A110490BE}"/>
              </a:ext>
            </a:extLst>
          </p:cNvPr>
          <p:cNvSpPr>
            <a:spLocks noGrp="1"/>
          </p:cNvSpPr>
          <p:nvPr>
            <p:ph type="title"/>
          </p:nvPr>
        </p:nvSpPr>
        <p:spPr>
          <a:xfrm>
            <a:off x="119743" y="209324"/>
            <a:ext cx="9973826" cy="879248"/>
          </a:xfrm>
          <a:solidFill>
            <a:schemeClr val="accent2"/>
          </a:solidFill>
        </p:spPr>
        <p:txBody>
          <a:bodyPr/>
          <a:lstStyle/>
          <a:p>
            <a:r>
              <a:rPr lang="en-US" b="1">
                <a:solidFill>
                  <a:schemeClr val="bg1"/>
                </a:solidFill>
              </a:rPr>
              <a:t>What Do You Do if Abnormal</a:t>
            </a:r>
          </a:p>
        </p:txBody>
      </p:sp>
      <p:sp>
        <p:nvSpPr>
          <p:cNvPr id="3" name="Content Placeholder 2">
            <a:extLst>
              <a:ext uri="{FF2B5EF4-FFF2-40B4-BE49-F238E27FC236}">
                <a16:creationId xmlns:a16="http://schemas.microsoft.com/office/drawing/2014/main" id="{BA3FF2C0-4EB9-9D64-4F8F-215C4D9F95A0}"/>
              </a:ext>
            </a:extLst>
          </p:cNvPr>
          <p:cNvSpPr>
            <a:spLocks noGrp="1"/>
          </p:cNvSpPr>
          <p:nvPr>
            <p:ph idx="1"/>
          </p:nvPr>
        </p:nvSpPr>
        <p:spPr>
          <a:xfrm>
            <a:off x="119743" y="1230086"/>
            <a:ext cx="9973826" cy="5285014"/>
          </a:xfrm>
        </p:spPr>
        <p:txBody>
          <a:bodyPr>
            <a:normAutofit fontScale="92500" lnSpcReduction="20000"/>
          </a:bodyPr>
          <a:lstStyle/>
          <a:p>
            <a:pPr marL="0" indent="0">
              <a:buNone/>
            </a:pPr>
            <a:r>
              <a:rPr lang="en-US" sz="2000"/>
              <a:t>If maceration &amp;/or tinea pedis (fungus likes dark, damp places!) -Reduce Moisture   </a:t>
            </a:r>
          </a:p>
          <a:p>
            <a:r>
              <a:rPr lang="en-US" sz="2000"/>
              <a:t>Moisture wicking socks (</a:t>
            </a:r>
            <a:r>
              <a:rPr lang="en-US" sz="2000" i="1"/>
              <a:t>not</a:t>
            </a:r>
            <a:r>
              <a:rPr lang="en-US" sz="2000"/>
              <a:t> cotton), moisture-wicking synthetic fabrics (like polyester or nylon blends) or Merino wool </a:t>
            </a:r>
          </a:p>
          <a:p>
            <a:pPr lvl="1">
              <a:buFont typeface="Arial" panose="020B0604020202020204" pitchFamily="34" charset="0"/>
              <a:buChar char="•"/>
            </a:pPr>
            <a:r>
              <a:rPr lang="en-US" sz="1800"/>
              <a:t>Her recommendations: Balega, Bombas, Coolmax, Smart Wool and Drymax socks </a:t>
            </a:r>
          </a:p>
          <a:p>
            <a:r>
              <a:rPr lang="en-US" sz="2000"/>
              <a:t>Air out the shoes daily (change daily)</a:t>
            </a:r>
          </a:p>
          <a:p>
            <a:r>
              <a:rPr lang="en-US" sz="2000"/>
              <a:t>If maceration is severe enough, dry with hair dryer on COLD between toes</a:t>
            </a:r>
          </a:p>
          <a:p>
            <a:pPr marL="0" indent="0">
              <a:buNone/>
            </a:pPr>
            <a:endParaRPr lang="en-US" sz="800"/>
          </a:p>
          <a:p>
            <a:r>
              <a:rPr lang="en-US" sz="2000"/>
              <a:t>If fungal infection (tinea pedis)</a:t>
            </a:r>
          </a:p>
          <a:p>
            <a:pPr lvl="1">
              <a:buFont typeface="Arial" panose="020B0604020202020204" pitchFamily="34" charset="0"/>
              <a:buChar char="•"/>
            </a:pPr>
            <a:r>
              <a:rPr lang="en-US" sz="1800"/>
              <a:t>Wash and dry daily feet using an antibacterial soap ("Dial" is a good choice).  It is especially important to pay close attention to the areas between the toes / apply antifungal cream/powder </a:t>
            </a:r>
          </a:p>
          <a:p>
            <a:pPr lvl="1">
              <a:buFont typeface="Arial" panose="020B0604020202020204" pitchFamily="34" charset="0"/>
              <a:buChar char="•"/>
            </a:pPr>
            <a:r>
              <a:rPr lang="en-US" sz="1800"/>
              <a:t> Don't wear shoes two days in a row.  Allow shoes to "dry" for 24 hours between wearing</a:t>
            </a:r>
          </a:p>
          <a:p>
            <a:pPr lvl="1">
              <a:buFont typeface="Arial" panose="020B0604020202020204" pitchFamily="34" charset="0"/>
              <a:buChar char="•"/>
            </a:pPr>
            <a:r>
              <a:rPr lang="en-US" sz="1800"/>
              <a:t> Use an OTC foot powder such as Desenex, Lamisil or Tinactin on a daily basis</a:t>
            </a:r>
          </a:p>
          <a:p>
            <a:pPr lvl="1">
              <a:buFont typeface="Arial" panose="020B0604020202020204" pitchFamily="34" charset="0"/>
              <a:buChar char="•"/>
            </a:pPr>
            <a:r>
              <a:rPr lang="en-US" sz="1800"/>
              <a:t> Air out feet as much as possible</a:t>
            </a:r>
          </a:p>
          <a:p>
            <a:pPr lvl="1">
              <a:buFont typeface="Arial" panose="020B0604020202020204" pitchFamily="34" charset="0"/>
              <a:buChar char="•"/>
            </a:pPr>
            <a:r>
              <a:rPr lang="en-US" sz="1800"/>
              <a:t> Use Betadine to dry out toe webs especially if cracks are present between toes</a:t>
            </a:r>
          </a:p>
          <a:p>
            <a:pPr lvl="1">
              <a:buFont typeface="Arial" panose="020B0604020202020204" pitchFamily="34" charset="0"/>
              <a:buChar char="•"/>
            </a:pPr>
            <a:r>
              <a:rPr lang="en-US" sz="1800"/>
              <a:t> Use light-colored stockings or socks and avoid wearing hose</a:t>
            </a:r>
          </a:p>
          <a:p>
            <a:pPr lvl="2"/>
            <a:r>
              <a:rPr lang="en-US" sz="1400"/>
              <a:t>D</a:t>
            </a:r>
            <a:r>
              <a:rPr lang="en-US" sz="1700"/>
              <a:t>ark colors can bleed into damp skin causing irritation</a:t>
            </a:r>
          </a:p>
          <a:p>
            <a:pPr lvl="2"/>
            <a:r>
              <a:rPr lang="en-US" sz="1700"/>
              <a:t>Light colors show bleeding, discharge, peeling</a:t>
            </a:r>
          </a:p>
          <a:p>
            <a:pPr lvl="1">
              <a:buFont typeface="Arial" panose="020B0604020202020204" pitchFamily="34" charset="0"/>
              <a:buChar char="•"/>
            </a:pPr>
            <a:endParaRPr lang="en-US" sz="1600"/>
          </a:p>
          <a:p>
            <a:endParaRPr lang="en-US" sz="2000"/>
          </a:p>
          <a:p>
            <a:pPr marL="0" indent="0">
              <a:buNone/>
            </a:pPr>
            <a:r>
              <a:rPr lang="en-US" sz="1800"/>
              <a:t>Recommendations from podiatrist Dr Jennifer Ryder</a:t>
            </a:r>
            <a:endParaRPr lang="en-US" sz="2400"/>
          </a:p>
          <a:p>
            <a:pPr marL="0" indent="0">
              <a:buNone/>
            </a:pPr>
            <a:endParaRPr lang="en-US" sz="2400"/>
          </a:p>
          <a:p>
            <a:endParaRPr lang="en-US" sz="2400"/>
          </a:p>
          <a:p>
            <a:endParaRPr lang="en-US" sz="2400"/>
          </a:p>
        </p:txBody>
      </p:sp>
    </p:spTree>
    <p:extLst>
      <p:ext uri="{BB962C8B-B14F-4D97-AF65-F5344CB8AC3E}">
        <p14:creationId xmlns:p14="http://schemas.microsoft.com/office/powerpoint/2010/main" val="3493336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51F9B-15E6-E373-CB3D-81BB50D30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A56F6-10CF-E3A4-374F-8D1F2079AC9F}"/>
              </a:ext>
            </a:extLst>
          </p:cNvPr>
          <p:cNvSpPr>
            <a:spLocks noGrp="1"/>
          </p:cNvSpPr>
          <p:nvPr>
            <p:ph type="title"/>
          </p:nvPr>
        </p:nvSpPr>
        <p:spPr>
          <a:xfrm>
            <a:off x="119743" y="209324"/>
            <a:ext cx="9915211" cy="879248"/>
          </a:xfrm>
          <a:solidFill>
            <a:schemeClr val="accent2"/>
          </a:solidFill>
        </p:spPr>
        <p:txBody>
          <a:bodyPr/>
          <a:lstStyle/>
          <a:p>
            <a:r>
              <a:rPr lang="en-US" b="1">
                <a:solidFill>
                  <a:schemeClr val="bg1"/>
                </a:solidFill>
              </a:rPr>
              <a:t>What Do You Do if Abnormal</a:t>
            </a:r>
          </a:p>
        </p:txBody>
      </p:sp>
      <p:sp>
        <p:nvSpPr>
          <p:cNvPr id="3" name="Content Placeholder 2">
            <a:extLst>
              <a:ext uri="{FF2B5EF4-FFF2-40B4-BE49-F238E27FC236}">
                <a16:creationId xmlns:a16="http://schemas.microsoft.com/office/drawing/2014/main" id="{67D91666-4536-F9B3-B494-A174664EEC58}"/>
              </a:ext>
            </a:extLst>
          </p:cNvPr>
          <p:cNvSpPr>
            <a:spLocks noGrp="1"/>
          </p:cNvSpPr>
          <p:nvPr>
            <p:ph idx="1"/>
          </p:nvPr>
        </p:nvSpPr>
        <p:spPr>
          <a:xfrm>
            <a:off x="119743" y="1230086"/>
            <a:ext cx="9657303" cy="4954814"/>
          </a:xfrm>
        </p:spPr>
        <p:txBody>
          <a:bodyPr>
            <a:normAutofit lnSpcReduction="10000"/>
          </a:bodyPr>
          <a:lstStyle/>
          <a:p>
            <a:pPr marL="0" indent="0">
              <a:buNone/>
            </a:pPr>
            <a:r>
              <a:rPr lang="en-US" sz="2400"/>
              <a:t>Corns and Calluses (hyperkeratosis from friction/rubbing)</a:t>
            </a:r>
          </a:p>
          <a:p>
            <a:r>
              <a:rPr lang="en-US" sz="2400"/>
              <a:t>Debridement - 10 or 15 blade scalpel or tissue nipper </a:t>
            </a:r>
          </a:p>
          <a:p>
            <a:r>
              <a:rPr lang="en-US" sz="2400"/>
              <a:t>Application of urea-based keratolytic lotion to calluses such as ureacin (not to be used on regular skin) - supervised</a:t>
            </a:r>
          </a:p>
          <a:p>
            <a:r>
              <a:rPr lang="en-US" sz="2400"/>
              <a:t>Reduce pressures</a:t>
            </a:r>
          </a:p>
          <a:p>
            <a:pPr lvl="1">
              <a:buFont typeface="Arial" panose="020B0604020202020204" pitchFamily="34" charset="0"/>
              <a:buChar char="•"/>
            </a:pPr>
            <a:r>
              <a:rPr lang="en-US" sz="2000"/>
              <a:t>Shoes that fit well (usually wider or deeper toe box)</a:t>
            </a:r>
          </a:p>
          <a:p>
            <a:pPr lvl="1">
              <a:buFont typeface="Arial" panose="020B0604020202020204" pitchFamily="34" charset="0"/>
              <a:buChar char="•"/>
            </a:pPr>
            <a:r>
              <a:rPr lang="en-US" sz="2000"/>
              <a:t>Gel insole if fat pad atrophy </a:t>
            </a:r>
          </a:p>
          <a:p>
            <a:pPr lvl="1">
              <a:buFont typeface="Arial" panose="020B0604020202020204" pitchFamily="34" charset="0"/>
              <a:buChar char="•"/>
            </a:pPr>
            <a:r>
              <a:rPr lang="en-US" sz="2000"/>
              <a:t>Toe spacers (rubbing or overlapping toes, bunion)</a:t>
            </a:r>
          </a:p>
          <a:p>
            <a:pPr lvl="1">
              <a:buFont typeface="Arial" panose="020B0604020202020204" pitchFamily="34" charset="0"/>
              <a:buChar char="•"/>
            </a:pPr>
            <a:r>
              <a:rPr lang="en-US" sz="2000"/>
              <a:t>Hammer toe crest pads</a:t>
            </a:r>
          </a:p>
          <a:p>
            <a:pPr lvl="1">
              <a:buFont typeface="Arial" panose="020B0604020202020204" pitchFamily="34" charset="0"/>
              <a:buChar char="•"/>
            </a:pPr>
            <a:r>
              <a:rPr lang="en-US" sz="2000"/>
              <a:t>Off-loading felt pad</a:t>
            </a:r>
          </a:p>
          <a:p>
            <a:pPr lvl="1">
              <a:buFont typeface="Arial" panose="020B0604020202020204" pitchFamily="34" charset="0"/>
              <a:buChar char="•"/>
            </a:pPr>
            <a:r>
              <a:rPr lang="en-US" sz="2000"/>
              <a:t>Diabetic shoes /custom insoles</a:t>
            </a:r>
          </a:p>
          <a:p>
            <a:pPr marL="0" indent="0">
              <a:buNone/>
            </a:pPr>
            <a:endParaRPr lang="en-US" sz="1000"/>
          </a:p>
          <a:p>
            <a:r>
              <a:rPr lang="en-US" sz="2400"/>
              <a:t>Callused areas can ulcerate! Refer to podiatry if pre-ulcerative or bleeding</a:t>
            </a:r>
          </a:p>
          <a:p>
            <a:endParaRPr lang="en-US" sz="2400"/>
          </a:p>
          <a:p>
            <a:endParaRPr lang="en-US" sz="2400"/>
          </a:p>
        </p:txBody>
      </p:sp>
      <p:pic>
        <p:nvPicPr>
          <p:cNvPr id="4" name="Picture 3">
            <a:extLst>
              <a:ext uri="{FF2B5EF4-FFF2-40B4-BE49-F238E27FC236}">
                <a16:creationId xmlns:a16="http://schemas.microsoft.com/office/drawing/2014/main" id="{CCB0094A-4A29-4FF6-F009-DC4F9880DDBD}"/>
              </a:ext>
            </a:extLst>
          </p:cNvPr>
          <p:cNvPicPr>
            <a:picLocks noChangeAspect="1"/>
          </p:cNvPicPr>
          <p:nvPr/>
        </p:nvPicPr>
        <p:blipFill>
          <a:blip r:embed="rId3"/>
          <a:srcRect l="23691" t="13002" r="7042"/>
          <a:stretch>
            <a:fillRect/>
          </a:stretch>
        </p:blipFill>
        <p:spPr>
          <a:xfrm>
            <a:off x="6718300" y="3225799"/>
            <a:ext cx="2409371" cy="1702197"/>
          </a:xfrm>
          <a:prstGeom prst="rect">
            <a:avLst/>
          </a:prstGeom>
        </p:spPr>
      </p:pic>
    </p:spTree>
    <p:extLst>
      <p:ext uri="{BB962C8B-B14F-4D97-AF65-F5344CB8AC3E}">
        <p14:creationId xmlns:p14="http://schemas.microsoft.com/office/powerpoint/2010/main" val="239936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8CF27-6419-340C-D163-5A6560F75B5A}"/>
              </a:ext>
            </a:extLst>
          </p:cNvPr>
          <p:cNvSpPr>
            <a:spLocks noGrp="1"/>
          </p:cNvSpPr>
          <p:nvPr>
            <p:ph type="title"/>
          </p:nvPr>
        </p:nvSpPr>
        <p:spPr>
          <a:xfrm>
            <a:off x="177800" y="147653"/>
            <a:ext cx="9613900" cy="792162"/>
          </a:xfrm>
          <a:solidFill>
            <a:srgbClr val="0070C0"/>
          </a:solidFill>
        </p:spPr>
        <p:txBody>
          <a:bodyPr>
            <a:normAutofit/>
          </a:bodyPr>
          <a:lstStyle/>
          <a:p>
            <a:r>
              <a:rPr lang="en-US" sz="4000" b="1">
                <a:solidFill>
                  <a:schemeClr val="bg1"/>
                </a:solidFill>
              </a:rPr>
              <a:t>Toenail Changes/Abnormalities </a:t>
            </a:r>
          </a:p>
        </p:txBody>
      </p:sp>
      <p:sp>
        <p:nvSpPr>
          <p:cNvPr id="3" name="Content Placeholder 2">
            <a:extLst>
              <a:ext uri="{FF2B5EF4-FFF2-40B4-BE49-F238E27FC236}">
                <a16:creationId xmlns:a16="http://schemas.microsoft.com/office/drawing/2014/main" id="{120D5A9B-48FB-D516-6826-8F873D6BB401}"/>
              </a:ext>
            </a:extLst>
          </p:cNvPr>
          <p:cNvSpPr>
            <a:spLocks noGrp="1"/>
          </p:cNvSpPr>
          <p:nvPr>
            <p:ph idx="1"/>
          </p:nvPr>
        </p:nvSpPr>
        <p:spPr>
          <a:xfrm>
            <a:off x="5435488" y="1447800"/>
            <a:ext cx="4075130" cy="4833439"/>
          </a:xfrm>
        </p:spPr>
        <p:txBody>
          <a:bodyPr>
            <a:normAutofit/>
          </a:bodyPr>
          <a:lstStyle/>
          <a:p>
            <a:r>
              <a:rPr lang="en-US" sz="2800"/>
              <a:t>Changes due to </a:t>
            </a:r>
          </a:p>
          <a:p>
            <a:pPr lvl="1"/>
            <a:r>
              <a:rPr lang="en-US" sz="2400"/>
              <a:t>age</a:t>
            </a:r>
          </a:p>
          <a:p>
            <a:pPr lvl="1"/>
            <a:r>
              <a:rPr lang="en-US" sz="2400"/>
              <a:t>neuropathy/trauma </a:t>
            </a:r>
          </a:p>
          <a:p>
            <a:pPr lvl="1"/>
            <a:r>
              <a:rPr lang="en-US" sz="2400"/>
              <a:t>reduced blood flow</a:t>
            </a:r>
          </a:p>
          <a:p>
            <a:pPr lvl="1"/>
            <a:r>
              <a:rPr lang="en-US" sz="2400"/>
              <a:t>increased susceptibility to fungal infections</a:t>
            </a:r>
          </a:p>
          <a:p>
            <a:pPr lvl="1"/>
            <a:endParaRPr lang="en-US" sz="240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hlinkClick r:id="rId2"/>
              </a:rPr>
              <a:t>https://blog.wcei.net/diabetic-toenails-watch-for-change</a:t>
            </a:r>
            <a:r>
              <a:rPr kumimoji="0" lang="en-US" sz="2400" b="0" i="0" u="none" strike="noStrike" kern="1200" cap="none" spc="0" normalizeH="0" baseline="0" noProof="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ct val="20000"/>
              </a:spcBef>
              <a:spcAft>
                <a:spcPts val="0"/>
              </a:spcAft>
              <a:buClrTx/>
              <a:buSz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a:p>
            <a:endParaRPr lang="en-US" sz="2800"/>
          </a:p>
        </p:txBody>
      </p:sp>
      <p:pic>
        <p:nvPicPr>
          <p:cNvPr id="4" name="Picture 3">
            <a:extLst>
              <a:ext uri="{FF2B5EF4-FFF2-40B4-BE49-F238E27FC236}">
                <a16:creationId xmlns:a16="http://schemas.microsoft.com/office/drawing/2014/main" id="{28277DA3-FE91-4772-6D6D-D624A3CE2379}"/>
              </a:ext>
            </a:extLst>
          </p:cNvPr>
          <p:cNvPicPr>
            <a:picLocks noChangeAspect="1"/>
          </p:cNvPicPr>
          <p:nvPr/>
        </p:nvPicPr>
        <p:blipFill>
          <a:blip r:embed="rId3"/>
          <a:stretch>
            <a:fillRect/>
          </a:stretch>
        </p:blipFill>
        <p:spPr>
          <a:xfrm>
            <a:off x="277688" y="4707895"/>
            <a:ext cx="3515268" cy="1573344"/>
          </a:xfrm>
          <a:prstGeom prst="rect">
            <a:avLst/>
          </a:prstGeom>
        </p:spPr>
      </p:pic>
      <p:pic>
        <p:nvPicPr>
          <p:cNvPr id="5" name="Picture 4">
            <a:extLst>
              <a:ext uri="{FF2B5EF4-FFF2-40B4-BE49-F238E27FC236}">
                <a16:creationId xmlns:a16="http://schemas.microsoft.com/office/drawing/2014/main" id="{F4CC74C4-D87F-DC1C-1A33-C2458DD03929}"/>
              </a:ext>
            </a:extLst>
          </p:cNvPr>
          <p:cNvPicPr>
            <a:picLocks noChangeAspect="1"/>
          </p:cNvPicPr>
          <p:nvPr/>
        </p:nvPicPr>
        <p:blipFill>
          <a:blip r:embed="rId4"/>
          <a:stretch>
            <a:fillRect/>
          </a:stretch>
        </p:blipFill>
        <p:spPr>
          <a:xfrm>
            <a:off x="310636" y="3282128"/>
            <a:ext cx="2443694" cy="1344668"/>
          </a:xfrm>
          <a:prstGeom prst="rect">
            <a:avLst/>
          </a:prstGeom>
        </p:spPr>
      </p:pic>
      <p:pic>
        <p:nvPicPr>
          <p:cNvPr id="6" name="Picture 5">
            <a:extLst>
              <a:ext uri="{FF2B5EF4-FFF2-40B4-BE49-F238E27FC236}">
                <a16:creationId xmlns:a16="http://schemas.microsoft.com/office/drawing/2014/main" id="{B262FB02-6DA9-8C26-11D0-104352B81BC9}"/>
              </a:ext>
            </a:extLst>
          </p:cNvPr>
          <p:cNvPicPr>
            <a:picLocks noChangeAspect="1"/>
          </p:cNvPicPr>
          <p:nvPr/>
        </p:nvPicPr>
        <p:blipFill>
          <a:blip r:embed="rId5"/>
          <a:stretch>
            <a:fillRect/>
          </a:stretch>
        </p:blipFill>
        <p:spPr>
          <a:xfrm>
            <a:off x="479744" y="1318134"/>
            <a:ext cx="1590356" cy="1497842"/>
          </a:xfrm>
          <a:prstGeom prst="rect">
            <a:avLst/>
          </a:prstGeom>
        </p:spPr>
      </p:pic>
      <p:pic>
        <p:nvPicPr>
          <p:cNvPr id="7" name="Picture 6">
            <a:extLst>
              <a:ext uri="{FF2B5EF4-FFF2-40B4-BE49-F238E27FC236}">
                <a16:creationId xmlns:a16="http://schemas.microsoft.com/office/drawing/2014/main" id="{BF3C5839-70A7-B053-27A0-CDF5C216FE5F}"/>
              </a:ext>
            </a:extLst>
          </p:cNvPr>
          <p:cNvPicPr>
            <a:picLocks noChangeAspect="1"/>
          </p:cNvPicPr>
          <p:nvPr/>
        </p:nvPicPr>
        <p:blipFill>
          <a:blip r:embed="rId6"/>
          <a:stretch>
            <a:fillRect/>
          </a:stretch>
        </p:blipFill>
        <p:spPr>
          <a:xfrm>
            <a:off x="3059017" y="1587500"/>
            <a:ext cx="2071784" cy="1949914"/>
          </a:xfrm>
          <a:prstGeom prst="rect">
            <a:avLst/>
          </a:prstGeom>
        </p:spPr>
      </p:pic>
    </p:spTree>
    <p:extLst>
      <p:ext uri="{BB962C8B-B14F-4D97-AF65-F5344CB8AC3E}">
        <p14:creationId xmlns:p14="http://schemas.microsoft.com/office/powerpoint/2010/main" val="4245856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514" y="348343"/>
            <a:ext cx="10983686" cy="870857"/>
          </a:xfrm>
          <a:solidFill>
            <a:srgbClr val="0070C0"/>
          </a:solidFill>
        </p:spPr>
        <p:txBody>
          <a:bodyPr>
            <a:normAutofit fontScale="90000"/>
          </a:bodyPr>
          <a:lstStyle/>
          <a:p>
            <a:r>
              <a:rPr lang="en-US" b="1">
                <a:solidFill>
                  <a:schemeClr val="bg1"/>
                </a:solidFill>
              </a:rPr>
              <a:t>Why do foot exams in our people with diabetes?</a:t>
            </a:r>
          </a:p>
        </p:txBody>
      </p:sp>
      <p:sp>
        <p:nvSpPr>
          <p:cNvPr id="3" name="Content Placeholder 2"/>
          <p:cNvSpPr>
            <a:spLocks noGrp="1"/>
          </p:cNvSpPr>
          <p:nvPr>
            <p:ph idx="1"/>
          </p:nvPr>
        </p:nvSpPr>
        <p:spPr>
          <a:xfrm>
            <a:off x="723900" y="1600200"/>
            <a:ext cx="10553700" cy="4525964"/>
          </a:xfrm>
        </p:spPr>
        <p:txBody>
          <a:bodyPr/>
          <a:lstStyle/>
          <a:p>
            <a:r>
              <a:rPr lang="en-US" b="1"/>
              <a:t>To determine if foot is safe or at risk (risk assessment)</a:t>
            </a:r>
          </a:p>
          <a:p>
            <a:r>
              <a:rPr lang="en-US" b="1"/>
              <a:t>Hoping to help prevent foot ulcers and amputations in our PWD</a:t>
            </a:r>
          </a:p>
          <a:p>
            <a:endParaRPr lang="en-US" b="1"/>
          </a:p>
          <a:p>
            <a:pPr marL="0" indent="0" algn="ctr">
              <a:buNone/>
            </a:pPr>
            <a:r>
              <a:rPr lang="en-US" b="1" i="1"/>
              <a:t>Goal = to help our people with diabetes stay healthy –</a:t>
            </a:r>
          </a:p>
          <a:p>
            <a:pPr marL="0" indent="0" algn="ctr">
              <a:buNone/>
            </a:pPr>
            <a:r>
              <a:rPr lang="en-US" b="1" i="1"/>
              <a:t>Reduce complications &amp; improve outcomes</a:t>
            </a:r>
          </a:p>
          <a:p>
            <a:pPr marL="0" indent="0">
              <a:buNone/>
            </a:pPr>
            <a:endParaRPr lang="en-US"/>
          </a:p>
        </p:txBody>
      </p:sp>
    </p:spTree>
    <p:extLst>
      <p:ext uri="{BB962C8B-B14F-4D97-AF65-F5344CB8AC3E}">
        <p14:creationId xmlns:p14="http://schemas.microsoft.com/office/powerpoint/2010/main" val="3779510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AB3C-3EC6-2C57-F07A-F0405039B3F0}"/>
              </a:ext>
            </a:extLst>
          </p:cNvPr>
          <p:cNvSpPr>
            <a:spLocks noGrp="1"/>
          </p:cNvSpPr>
          <p:nvPr>
            <p:ph type="title"/>
          </p:nvPr>
        </p:nvSpPr>
        <p:spPr>
          <a:xfrm>
            <a:off x="203201" y="160337"/>
            <a:ext cx="10248899" cy="639762"/>
          </a:xfrm>
          <a:solidFill>
            <a:schemeClr val="accent2"/>
          </a:solidFill>
        </p:spPr>
        <p:txBody>
          <a:bodyPr>
            <a:noAutofit/>
          </a:bodyPr>
          <a:lstStyle/>
          <a:p>
            <a:r>
              <a:rPr lang="en-US" sz="3600" b="1">
                <a:solidFill>
                  <a:schemeClr val="bg1"/>
                </a:solidFill>
              </a:rPr>
              <a:t>What to Do if Abnormal  </a:t>
            </a:r>
          </a:p>
        </p:txBody>
      </p:sp>
      <p:sp>
        <p:nvSpPr>
          <p:cNvPr id="3" name="Text Placeholder 2">
            <a:extLst>
              <a:ext uri="{FF2B5EF4-FFF2-40B4-BE49-F238E27FC236}">
                <a16:creationId xmlns:a16="http://schemas.microsoft.com/office/drawing/2014/main" id="{46F03153-2C36-6CAE-1959-EED27290319B}"/>
              </a:ext>
            </a:extLst>
          </p:cNvPr>
          <p:cNvSpPr>
            <a:spLocks noGrp="1"/>
          </p:cNvSpPr>
          <p:nvPr>
            <p:ph type="body" idx="1"/>
          </p:nvPr>
        </p:nvSpPr>
        <p:spPr>
          <a:xfrm>
            <a:off x="203201" y="817167"/>
            <a:ext cx="4229099" cy="446880"/>
          </a:xfrm>
        </p:spPr>
        <p:txBody>
          <a:bodyPr>
            <a:normAutofit lnSpcReduction="10000"/>
          </a:bodyPr>
          <a:lstStyle/>
          <a:p>
            <a:pPr algn="ctr"/>
            <a:r>
              <a:rPr lang="en-US"/>
              <a:t>Ingrown Nails</a:t>
            </a:r>
          </a:p>
        </p:txBody>
      </p:sp>
      <p:sp>
        <p:nvSpPr>
          <p:cNvPr id="4" name="Content Placeholder 3">
            <a:extLst>
              <a:ext uri="{FF2B5EF4-FFF2-40B4-BE49-F238E27FC236}">
                <a16:creationId xmlns:a16="http://schemas.microsoft.com/office/drawing/2014/main" id="{AE2611AF-CBD6-2F40-FC48-4FED7C1CE40E}"/>
              </a:ext>
            </a:extLst>
          </p:cNvPr>
          <p:cNvSpPr>
            <a:spLocks noGrp="1"/>
          </p:cNvSpPr>
          <p:nvPr>
            <p:ph sz="half" idx="2"/>
          </p:nvPr>
        </p:nvSpPr>
        <p:spPr>
          <a:xfrm>
            <a:off x="203201" y="1302941"/>
            <a:ext cx="3640666" cy="3383359"/>
          </a:xfrm>
        </p:spPr>
        <p:txBody>
          <a:bodyPr>
            <a:normAutofit fontScale="85000" lnSpcReduction="10000"/>
          </a:bodyPr>
          <a:lstStyle/>
          <a:p>
            <a:r>
              <a:rPr lang="en-US"/>
              <a:t>Foot soaks and topical antibiotics.  </a:t>
            </a:r>
          </a:p>
          <a:p>
            <a:r>
              <a:rPr lang="en-US"/>
              <a:t>Oral antibiotics (cephalexin or amoxicillin/clavulanic acid)</a:t>
            </a:r>
          </a:p>
          <a:p>
            <a:r>
              <a:rPr lang="en-US"/>
              <a:t>Digital block then partial or total nail avulsion</a:t>
            </a:r>
          </a:p>
          <a:p>
            <a:r>
              <a:rPr lang="en-US"/>
              <a:t>Matrixectomy if infection isn’t severe</a:t>
            </a:r>
          </a:p>
          <a:p>
            <a:endParaRPr lang="en-US"/>
          </a:p>
        </p:txBody>
      </p:sp>
      <p:sp>
        <p:nvSpPr>
          <p:cNvPr id="5" name="Text Placeholder 4">
            <a:extLst>
              <a:ext uri="{FF2B5EF4-FFF2-40B4-BE49-F238E27FC236}">
                <a16:creationId xmlns:a16="http://schemas.microsoft.com/office/drawing/2014/main" id="{2B9B7971-286B-1E52-07AB-45E25CA37EFC}"/>
              </a:ext>
            </a:extLst>
          </p:cNvPr>
          <p:cNvSpPr>
            <a:spLocks noGrp="1"/>
          </p:cNvSpPr>
          <p:nvPr>
            <p:ph type="body" sz="quarter" idx="3"/>
          </p:nvPr>
        </p:nvSpPr>
        <p:spPr>
          <a:xfrm>
            <a:off x="4121152" y="800099"/>
            <a:ext cx="5389033" cy="446880"/>
          </a:xfrm>
        </p:spPr>
        <p:txBody>
          <a:bodyPr>
            <a:normAutofit lnSpcReduction="10000"/>
          </a:bodyPr>
          <a:lstStyle/>
          <a:p>
            <a:pPr algn="ctr"/>
            <a:r>
              <a:rPr lang="en-US"/>
              <a:t>Onychomycosis- fungal infection of nail</a:t>
            </a:r>
          </a:p>
        </p:txBody>
      </p:sp>
      <p:sp>
        <p:nvSpPr>
          <p:cNvPr id="6" name="Content Placeholder 5">
            <a:extLst>
              <a:ext uri="{FF2B5EF4-FFF2-40B4-BE49-F238E27FC236}">
                <a16:creationId xmlns:a16="http://schemas.microsoft.com/office/drawing/2014/main" id="{9B1CA700-936C-1378-7C32-CEAE059CB4C7}"/>
              </a:ext>
            </a:extLst>
          </p:cNvPr>
          <p:cNvSpPr>
            <a:spLocks noGrp="1"/>
          </p:cNvSpPr>
          <p:nvPr>
            <p:ph sz="quarter" idx="4"/>
          </p:nvPr>
        </p:nvSpPr>
        <p:spPr>
          <a:xfrm>
            <a:off x="4121153" y="1302941"/>
            <a:ext cx="5389033" cy="4823221"/>
          </a:xfrm>
        </p:spPr>
        <p:txBody>
          <a:bodyPr>
            <a:normAutofit fontScale="85000" lnSpcReduction="10000"/>
          </a:bodyPr>
          <a:lstStyle/>
          <a:p>
            <a:r>
              <a:rPr lang="en-US"/>
              <a:t>Frequent debridement and the tinea pedis antifungal measures</a:t>
            </a:r>
          </a:p>
          <a:p>
            <a:r>
              <a:rPr lang="en-US"/>
              <a:t>Skin medications won’t work on nails</a:t>
            </a:r>
          </a:p>
          <a:p>
            <a:r>
              <a:rPr lang="en-US"/>
              <a:t>Can lead to overlying bacterial infection of nail or paronychia and cellulitis </a:t>
            </a:r>
          </a:p>
          <a:p>
            <a:r>
              <a:rPr lang="en-US"/>
              <a:t>Debridement every three months, if possible.</a:t>
            </a:r>
          </a:p>
          <a:p>
            <a:pPr lvl="1">
              <a:buFont typeface="Arial" panose="020B0604020202020204" pitchFamily="34" charset="0"/>
              <a:buChar char="•"/>
            </a:pPr>
            <a:r>
              <a:rPr lang="en-US"/>
              <a:t>Professional grade </a:t>
            </a:r>
            <a:r>
              <a:rPr lang="en-US" err="1"/>
              <a:t>Miltex</a:t>
            </a:r>
            <a:r>
              <a:rPr lang="en-US"/>
              <a:t> nipper– the more hinges the better</a:t>
            </a:r>
          </a:p>
          <a:p>
            <a:pPr lvl="1">
              <a:buFont typeface="Arial" panose="020B0604020202020204" pitchFamily="34" charset="0"/>
              <a:buChar char="•"/>
            </a:pPr>
            <a:r>
              <a:rPr lang="en-US"/>
              <a:t>Rotary burr on Dremel for thinning</a:t>
            </a:r>
          </a:p>
          <a:p>
            <a:pPr marL="0" indent="0">
              <a:buNone/>
            </a:pPr>
            <a:r>
              <a:rPr lang="en-US"/>
              <a:t>If nail sample is PAS+</a:t>
            </a:r>
          </a:p>
          <a:p>
            <a:r>
              <a:rPr lang="en-US"/>
              <a:t>Topicals include </a:t>
            </a:r>
            <a:r>
              <a:rPr lang="en-US" err="1"/>
              <a:t>efinazonazole</a:t>
            </a:r>
            <a:r>
              <a:rPr lang="en-US"/>
              <a:t> (</a:t>
            </a:r>
            <a:r>
              <a:rPr lang="en-US" err="1"/>
              <a:t>Jublia</a:t>
            </a:r>
            <a:r>
              <a:rPr lang="en-US"/>
              <a:t>), ciclopirox (</a:t>
            </a:r>
            <a:r>
              <a:rPr lang="en-US" err="1"/>
              <a:t>Penlac</a:t>
            </a:r>
            <a:r>
              <a:rPr lang="en-US"/>
              <a:t>)</a:t>
            </a:r>
          </a:p>
          <a:p>
            <a:r>
              <a:rPr lang="en-US"/>
              <a:t>Oral medication includes Lamisil and </a:t>
            </a:r>
            <a:r>
              <a:rPr lang="en-US" err="1"/>
              <a:t>Spronox</a:t>
            </a:r>
            <a:r>
              <a:rPr lang="en-US"/>
              <a:t>.  </a:t>
            </a:r>
          </a:p>
          <a:p>
            <a:pPr lvl="1">
              <a:buFont typeface="Arial" panose="020B0604020202020204" pitchFamily="34" charset="0"/>
              <a:buChar char="•"/>
            </a:pPr>
            <a:r>
              <a:rPr lang="en-US"/>
              <a:t>Liver function tests prior to therapy and at 25-28 days. </a:t>
            </a:r>
          </a:p>
          <a:p>
            <a:pPr lvl="1">
              <a:buFont typeface="Arial" panose="020B0604020202020204" pitchFamily="34" charset="0"/>
              <a:buChar char="•"/>
            </a:pPr>
            <a:r>
              <a:rPr lang="en-US"/>
              <a:t> Consider other meds potentially toxic to liver</a:t>
            </a:r>
          </a:p>
          <a:p>
            <a:endParaRPr lang="en-US"/>
          </a:p>
        </p:txBody>
      </p:sp>
      <p:sp>
        <p:nvSpPr>
          <p:cNvPr id="7" name="TextBox 6">
            <a:extLst>
              <a:ext uri="{FF2B5EF4-FFF2-40B4-BE49-F238E27FC236}">
                <a16:creationId xmlns:a16="http://schemas.microsoft.com/office/drawing/2014/main" id="{91C1454B-C9BE-436A-299B-F5CEF18C849C}"/>
              </a:ext>
            </a:extLst>
          </p:cNvPr>
          <p:cNvSpPr txBox="1"/>
          <p:nvPr/>
        </p:nvSpPr>
        <p:spPr>
          <a:xfrm>
            <a:off x="584200" y="6126162"/>
            <a:ext cx="9130128" cy="461665"/>
          </a:xfrm>
          <a:prstGeom prst="rect">
            <a:avLst/>
          </a:prstGeom>
          <a:noFill/>
        </p:spPr>
        <p:txBody>
          <a:bodyPr wrap="non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hlinkClick r:id="rId3"/>
              </a:rPr>
              <a:t>https://blog.wcei.net/diabetic-toenails-top-tips-for-proper-trimming</a:t>
            </a:r>
            <a:r>
              <a:rPr kumimoji="0" lang="en-US" sz="2400" b="0" i="0" u="none" strike="noStrike" kern="1200" cap="none" spc="0" normalizeH="0" baseline="0" noProof="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254758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156" y="231696"/>
            <a:ext cx="9484493" cy="803552"/>
          </a:xfrm>
          <a:solidFill>
            <a:srgbClr val="0070C0"/>
          </a:solidFill>
        </p:spPr>
        <p:txBody>
          <a:bodyPr>
            <a:normAutofit/>
          </a:bodyPr>
          <a:lstStyle/>
          <a:p>
            <a:r>
              <a:rPr lang="en-US" sz="4000" b="1">
                <a:solidFill>
                  <a:schemeClr val="bg1"/>
                </a:solidFill>
              </a:rPr>
              <a:t>Charcot Foot: Acute &amp; Chronic</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146864" y="4667521"/>
            <a:ext cx="2509786" cy="1822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8960" y="1153693"/>
            <a:ext cx="2046599" cy="1422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4796" y="1153693"/>
            <a:ext cx="2839938" cy="1849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037" y="1364740"/>
            <a:ext cx="1739264" cy="1909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5350" y="4487333"/>
            <a:ext cx="4306910" cy="171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21780CFA-FFA1-ACCA-D1A1-9AAE3C66F11C}"/>
              </a:ext>
            </a:extLst>
          </p:cNvPr>
          <p:cNvPicPr>
            <a:picLocks noChangeAspect="1"/>
          </p:cNvPicPr>
          <p:nvPr/>
        </p:nvPicPr>
        <p:blipFill>
          <a:blip r:embed="rId8"/>
          <a:stretch>
            <a:fillRect/>
          </a:stretch>
        </p:blipFill>
        <p:spPr>
          <a:xfrm>
            <a:off x="182586" y="4487333"/>
            <a:ext cx="2274005" cy="2011854"/>
          </a:xfrm>
          <a:prstGeom prst="rect">
            <a:avLst/>
          </a:prstGeom>
        </p:spPr>
      </p:pic>
      <p:sp>
        <p:nvSpPr>
          <p:cNvPr id="4" name="TextBox 3">
            <a:extLst>
              <a:ext uri="{FF2B5EF4-FFF2-40B4-BE49-F238E27FC236}">
                <a16:creationId xmlns:a16="http://schemas.microsoft.com/office/drawing/2014/main" id="{0740FCE9-0EE5-FB6E-4B35-F593F90E699D}"/>
              </a:ext>
            </a:extLst>
          </p:cNvPr>
          <p:cNvSpPr txBox="1"/>
          <p:nvPr/>
        </p:nvSpPr>
        <p:spPr>
          <a:xfrm>
            <a:off x="3157980" y="6164639"/>
            <a:ext cx="2831609" cy="461665"/>
          </a:xfrm>
          <a:prstGeom prst="rect">
            <a:avLst/>
          </a:prstGeom>
          <a:noFill/>
        </p:spPr>
        <p:txBody>
          <a:bodyPr wrap="none" rtlCol="0">
            <a:spAutoFit/>
          </a:bodyPr>
          <a:lstStyle/>
          <a:p>
            <a:r>
              <a:rPr lang="en-US" sz="2400"/>
              <a:t>Rocker – bottom foot</a:t>
            </a:r>
          </a:p>
        </p:txBody>
      </p:sp>
      <p:sp>
        <p:nvSpPr>
          <p:cNvPr id="5" name="TextBox 4">
            <a:extLst>
              <a:ext uri="{FF2B5EF4-FFF2-40B4-BE49-F238E27FC236}">
                <a16:creationId xmlns:a16="http://schemas.microsoft.com/office/drawing/2014/main" id="{6D0EA439-4ADC-2552-85EE-8D2162FB1A41}"/>
              </a:ext>
            </a:extLst>
          </p:cNvPr>
          <p:cNvSpPr txBox="1"/>
          <p:nvPr/>
        </p:nvSpPr>
        <p:spPr>
          <a:xfrm>
            <a:off x="5726688" y="2712554"/>
            <a:ext cx="2311298" cy="1323439"/>
          </a:xfrm>
          <a:prstGeom prst="rect">
            <a:avLst/>
          </a:prstGeom>
          <a:noFill/>
          <a:ln>
            <a:solidFill>
              <a:schemeClr val="accent1"/>
            </a:solidFill>
          </a:ln>
        </p:spPr>
        <p:txBody>
          <a:bodyPr wrap="square" rtlCol="0">
            <a:spAutoFit/>
          </a:bodyPr>
          <a:lstStyle/>
          <a:p>
            <a:r>
              <a:rPr lang="en-US" sz="2000"/>
              <a:t>Acute Charcot Foot</a:t>
            </a:r>
          </a:p>
          <a:p>
            <a:pPr marL="285750" indent="-285750">
              <a:buFont typeface="Arial" panose="020B0604020202020204" pitchFamily="34" charset="0"/>
              <a:buChar char="•"/>
            </a:pPr>
            <a:r>
              <a:rPr lang="en-US" sz="2000"/>
              <a:t>Red</a:t>
            </a:r>
          </a:p>
          <a:p>
            <a:pPr marL="285750" indent="-285750">
              <a:buFont typeface="Arial" panose="020B0604020202020204" pitchFamily="34" charset="0"/>
              <a:buChar char="•"/>
            </a:pPr>
            <a:r>
              <a:rPr lang="en-US" sz="2000"/>
              <a:t>Swollen</a:t>
            </a:r>
          </a:p>
          <a:p>
            <a:pPr marL="285750" indent="-285750">
              <a:buFont typeface="Arial" panose="020B0604020202020204" pitchFamily="34" charset="0"/>
              <a:buChar char="•"/>
            </a:pPr>
            <a:r>
              <a:rPr lang="en-US" sz="2000"/>
              <a:t>Hot</a:t>
            </a:r>
          </a:p>
        </p:txBody>
      </p:sp>
      <p:sp>
        <p:nvSpPr>
          <p:cNvPr id="6" name="TextBox 5">
            <a:extLst>
              <a:ext uri="{FF2B5EF4-FFF2-40B4-BE49-F238E27FC236}">
                <a16:creationId xmlns:a16="http://schemas.microsoft.com/office/drawing/2014/main" id="{F1DF3D56-A256-D1E9-6BC7-FD24B434BE85}"/>
              </a:ext>
            </a:extLst>
          </p:cNvPr>
          <p:cNvSpPr txBox="1"/>
          <p:nvPr/>
        </p:nvSpPr>
        <p:spPr>
          <a:xfrm>
            <a:off x="2936002" y="3968778"/>
            <a:ext cx="2373663" cy="400110"/>
          </a:xfrm>
          <a:prstGeom prst="rect">
            <a:avLst/>
          </a:prstGeom>
          <a:noFill/>
          <a:ln>
            <a:solidFill>
              <a:schemeClr val="tx2"/>
            </a:solidFill>
          </a:ln>
        </p:spPr>
        <p:txBody>
          <a:bodyPr wrap="none" rtlCol="0">
            <a:spAutoFit/>
          </a:bodyPr>
          <a:lstStyle/>
          <a:p>
            <a:r>
              <a:rPr lang="en-US" sz="2000"/>
              <a:t>Chronic Charcot Foot</a:t>
            </a:r>
          </a:p>
        </p:txBody>
      </p:sp>
      <p:sp>
        <p:nvSpPr>
          <p:cNvPr id="7" name="TextBox 6">
            <a:extLst>
              <a:ext uri="{FF2B5EF4-FFF2-40B4-BE49-F238E27FC236}">
                <a16:creationId xmlns:a16="http://schemas.microsoft.com/office/drawing/2014/main" id="{16E7CF2A-DA2F-F160-EA28-95AF3C33A687}"/>
              </a:ext>
            </a:extLst>
          </p:cNvPr>
          <p:cNvSpPr txBox="1"/>
          <p:nvPr/>
        </p:nvSpPr>
        <p:spPr>
          <a:xfrm>
            <a:off x="8263062" y="1443947"/>
            <a:ext cx="1391728" cy="1138773"/>
          </a:xfrm>
          <a:prstGeom prst="rect">
            <a:avLst/>
          </a:prstGeom>
          <a:solidFill>
            <a:schemeClr val="accent2"/>
          </a:solidFill>
        </p:spPr>
        <p:txBody>
          <a:bodyPr wrap="none" rtlCol="0">
            <a:spAutoFit/>
          </a:bodyPr>
          <a:lstStyle/>
          <a:p>
            <a:pPr algn="ctr"/>
            <a:r>
              <a:rPr lang="en-US" b="1">
                <a:solidFill>
                  <a:schemeClr val="bg1"/>
                </a:solidFill>
              </a:rPr>
              <a:t>Off-load</a:t>
            </a:r>
          </a:p>
          <a:p>
            <a:pPr algn="ctr"/>
            <a:r>
              <a:rPr lang="en-US" b="1">
                <a:solidFill>
                  <a:schemeClr val="bg1"/>
                </a:solidFill>
              </a:rPr>
              <a:t>Call Podiatry</a:t>
            </a:r>
          </a:p>
          <a:p>
            <a:pPr algn="ctr"/>
            <a:r>
              <a:rPr lang="en-US" sz="1400" b="1">
                <a:solidFill>
                  <a:schemeClr val="bg1"/>
                </a:solidFill>
              </a:rPr>
              <a:t>(urgent eval)</a:t>
            </a:r>
          </a:p>
          <a:p>
            <a:pPr algn="ctr"/>
            <a:r>
              <a:rPr lang="en-US" b="1">
                <a:solidFill>
                  <a:schemeClr val="bg1"/>
                </a:solidFill>
              </a:rPr>
              <a:t>&amp; Refer </a:t>
            </a:r>
          </a:p>
        </p:txBody>
      </p:sp>
    </p:spTree>
    <p:extLst>
      <p:ext uri="{BB962C8B-B14F-4D97-AF65-F5344CB8AC3E}">
        <p14:creationId xmlns:p14="http://schemas.microsoft.com/office/powerpoint/2010/main" val="3189247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981" y="191642"/>
            <a:ext cx="10167420" cy="1129158"/>
          </a:xfrm>
          <a:solidFill>
            <a:srgbClr val="0070C0"/>
          </a:solidFill>
        </p:spPr>
        <p:txBody>
          <a:bodyPr>
            <a:normAutofit/>
          </a:bodyPr>
          <a:lstStyle/>
          <a:p>
            <a:r>
              <a:rPr lang="en-US" sz="3600" b="1">
                <a:solidFill>
                  <a:schemeClr val="bg1"/>
                </a:solidFill>
              </a:rPr>
              <a:t>Patient Self Management: Foot Care Checklist </a:t>
            </a:r>
            <a:br>
              <a:rPr lang="en-US" sz="3200" b="1">
                <a:solidFill>
                  <a:schemeClr val="bg1"/>
                </a:solidFill>
              </a:rPr>
            </a:br>
            <a:r>
              <a:rPr lang="en-US" sz="3100" b="1">
                <a:solidFill>
                  <a:schemeClr val="bg1"/>
                </a:solidFill>
              </a:rPr>
              <a:t>(Dos and Don’ts)</a:t>
            </a:r>
          </a:p>
        </p:txBody>
      </p:sp>
      <p:sp>
        <p:nvSpPr>
          <p:cNvPr id="3" name="Content Placeholder 2"/>
          <p:cNvSpPr>
            <a:spLocks noGrp="1"/>
          </p:cNvSpPr>
          <p:nvPr>
            <p:ph idx="1"/>
          </p:nvPr>
        </p:nvSpPr>
        <p:spPr>
          <a:xfrm>
            <a:off x="271981" y="1460500"/>
            <a:ext cx="10167420" cy="5105400"/>
          </a:xfrm>
        </p:spPr>
        <p:txBody>
          <a:bodyPr>
            <a:normAutofit/>
          </a:bodyPr>
          <a:lstStyle/>
          <a:p>
            <a:r>
              <a:rPr lang="en-US" sz="2400"/>
              <a:t>Wear shoes or slippers at all times (</a:t>
            </a:r>
            <a:r>
              <a:rPr lang="en-US" sz="2400" b="1"/>
              <a:t>Don’t go barefoot</a:t>
            </a:r>
            <a:r>
              <a:rPr lang="en-US" sz="2400"/>
              <a:t>)</a:t>
            </a:r>
          </a:p>
          <a:p>
            <a:pPr lvl="1">
              <a:buFont typeface="Arial" panose="020B0604020202020204" pitchFamily="34" charset="0"/>
              <a:buChar char="•"/>
            </a:pPr>
            <a:r>
              <a:rPr lang="en-US" sz="2000"/>
              <a:t>Wear comfortable shoes </a:t>
            </a:r>
            <a:r>
              <a:rPr lang="en-US" sz="2000" i="1"/>
              <a:t>with socks </a:t>
            </a:r>
            <a:r>
              <a:rPr lang="en-US" sz="2000"/>
              <a:t>(not tight; watch seams)</a:t>
            </a:r>
          </a:p>
          <a:p>
            <a:pPr lvl="1">
              <a:buFont typeface="Arial" panose="020B0604020202020204" pitchFamily="34" charset="0"/>
              <a:buChar char="•"/>
            </a:pPr>
            <a:r>
              <a:rPr lang="en-US" sz="2000"/>
              <a:t>Check inside shoe before putting it on</a:t>
            </a:r>
          </a:p>
          <a:p>
            <a:r>
              <a:rPr lang="en-US" sz="2400" b="1"/>
              <a:t>Look at feet daily </a:t>
            </a:r>
          </a:p>
          <a:p>
            <a:r>
              <a:rPr lang="en-US" sz="2400"/>
              <a:t>Keep skin soft, not dry &amp; cracked; use lotion on top &amp; bottom</a:t>
            </a:r>
          </a:p>
          <a:p>
            <a:pPr lvl="1">
              <a:buFont typeface="Arial" panose="020B0604020202020204" pitchFamily="34" charset="0"/>
              <a:buChar char="•"/>
            </a:pPr>
            <a:r>
              <a:rPr lang="en-US" sz="2000"/>
              <a:t>Keep feet dry (not wet), especially between toes, use powder</a:t>
            </a:r>
          </a:p>
          <a:p>
            <a:r>
              <a:rPr lang="en-US" sz="2400"/>
              <a:t>Keep feet clean </a:t>
            </a:r>
          </a:p>
          <a:p>
            <a:pPr lvl="1">
              <a:buFont typeface="Arial" panose="020B0604020202020204" pitchFamily="34" charset="0"/>
              <a:buChar char="•"/>
            </a:pPr>
            <a:r>
              <a:rPr lang="en-US" sz="2000"/>
              <a:t>do not soak feet – dry skin &amp; peeling </a:t>
            </a:r>
          </a:p>
          <a:p>
            <a:r>
              <a:rPr lang="en-US" sz="2400"/>
              <a:t>Use only lukewarm water (Don’t use hot water – test with hand)</a:t>
            </a:r>
          </a:p>
          <a:p>
            <a:pPr lvl="1">
              <a:buFont typeface="Arial" panose="020B0604020202020204" pitchFamily="34" charset="0"/>
              <a:buChar char="•"/>
            </a:pPr>
            <a:r>
              <a:rPr lang="en-US" sz="2000"/>
              <a:t>Do NOT use heating pads or hot water bottles</a:t>
            </a:r>
          </a:p>
          <a:p>
            <a:r>
              <a:rPr lang="en-US" sz="2400"/>
              <a:t>Cut toenails straight across</a:t>
            </a:r>
          </a:p>
          <a:p>
            <a:pPr lvl="1">
              <a:buFont typeface="Arial" panose="020B0604020202020204" pitchFamily="34" charset="0"/>
              <a:buChar char="•"/>
            </a:pPr>
            <a:r>
              <a:rPr lang="en-US" sz="2000"/>
              <a:t>Do not use iodine, razors or medicines for corns</a:t>
            </a:r>
          </a:p>
          <a:p>
            <a:endParaRPr lang="en-US" sz="2400"/>
          </a:p>
        </p:txBody>
      </p:sp>
    </p:spTree>
    <p:extLst>
      <p:ext uri="{BB962C8B-B14F-4D97-AF65-F5344CB8AC3E}">
        <p14:creationId xmlns:p14="http://schemas.microsoft.com/office/powerpoint/2010/main" val="1767426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802FF6-B416-520B-C74A-39A7BAD866BE}"/>
              </a:ext>
            </a:extLst>
          </p:cNvPr>
          <p:cNvPicPr>
            <a:picLocks noChangeAspect="1"/>
          </p:cNvPicPr>
          <p:nvPr/>
        </p:nvPicPr>
        <p:blipFill>
          <a:blip r:embed="rId3"/>
          <a:stretch>
            <a:fillRect/>
          </a:stretch>
        </p:blipFill>
        <p:spPr>
          <a:xfrm>
            <a:off x="0" y="229819"/>
            <a:ext cx="12192000" cy="6398362"/>
          </a:xfrm>
          <a:prstGeom prst="rect">
            <a:avLst/>
          </a:prstGeom>
        </p:spPr>
      </p:pic>
    </p:spTree>
    <p:extLst>
      <p:ext uri="{BB962C8B-B14F-4D97-AF65-F5344CB8AC3E}">
        <p14:creationId xmlns:p14="http://schemas.microsoft.com/office/powerpoint/2010/main" val="14349554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C53E3A-2853-8DC6-89DA-86BC6FB74379}"/>
              </a:ext>
            </a:extLst>
          </p:cNvPr>
          <p:cNvPicPr>
            <a:picLocks noChangeAspect="1"/>
          </p:cNvPicPr>
          <p:nvPr/>
        </p:nvPicPr>
        <p:blipFill>
          <a:blip r:embed="rId2"/>
          <a:stretch>
            <a:fillRect/>
          </a:stretch>
        </p:blipFill>
        <p:spPr>
          <a:xfrm>
            <a:off x="638982" y="552893"/>
            <a:ext cx="3200627" cy="3144964"/>
          </a:xfrm>
          <a:prstGeom prst="rect">
            <a:avLst/>
          </a:prstGeom>
        </p:spPr>
      </p:pic>
      <p:pic>
        <p:nvPicPr>
          <p:cNvPr id="3" name="Picture 2">
            <a:extLst>
              <a:ext uri="{FF2B5EF4-FFF2-40B4-BE49-F238E27FC236}">
                <a16:creationId xmlns:a16="http://schemas.microsoft.com/office/drawing/2014/main" id="{4C87950B-26CC-6DFE-B183-F1FBE8D7D89C}"/>
              </a:ext>
            </a:extLst>
          </p:cNvPr>
          <p:cNvPicPr>
            <a:picLocks noChangeAspect="1"/>
          </p:cNvPicPr>
          <p:nvPr/>
        </p:nvPicPr>
        <p:blipFill>
          <a:blip r:embed="rId3"/>
          <a:stretch>
            <a:fillRect/>
          </a:stretch>
        </p:blipFill>
        <p:spPr>
          <a:xfrm>
            <a:off x="780936" y="4008475"/>
            <a:ext cx="2916718" cy="2668276"/>
          </a:xfrm>
          <a:prstGeom prst="rect">
            <a:avLst/>
          </a:prstGeom>
        </p:spPr>
      </p:pic>
      <p:pic>
        <p:nvPicPr>
          <p:cNvPr id="4" name="Picture 3">
            <a:extLst>
              <a:ext uri="{FF2B5EF4-FFF2-40B4-BE49-F238E27FC236}">
                <a16:creationId xmlns:a16="http://schemas.microsoft.com/office/drawing/2014/main" id="{1EFD1139-164B-EAE9-F6C3-6CAF817F026C}"/>
              </a:ext>
            </a:extLst>
          </p:cNvPr>
          <p:cNvPicPr>
            <a:picLocks noChangeAspect="1"/>
          </p:cNvPicPr>
          <p:nvPr/>
        </p:nvPicPr>
        <p:blipFill>
          <a:blip r:embed="rId4"/>
          <a:stretch>
            <a:fillRect/>
          </a:stretch>
        </p:blipFill>
        <p:spPr>
          <a:xfrm>
            <a:off x="4464608" y="1878811"/>
            <a:ext cx="4283377" cy="3638091"/>
          </a:xfrm>
          <a:prstGeom prst="rect">
            <a:avLst/>
          </a:prstGeom>
        </p:spPr>
      </p:pic>
      <p:sp>
        <p:nvSpPr>
          <p:cNvPr id="5" name="TextBox 4">
            <a:extLst>
              <a:ext uri="{FF2B5EF4-FFF2-40B4-BE49-F238E27FC236}">
                <a16:creationId xmlns:a16="http://schemas.microsoft.com/office/drawing/2014/main" id="{EBE4C727-E256-C866-6EC8-95D2D85D22F7}"/>
              </a:ext>
            </a:extLst>
          </p:cNvPr>
          <p:cNvSpPr txBox="1"/>
          <p:nvPr/>
        </p:nvSpPr>
        <p:spPr>
          <a:xfrm>
            <a:off x="4869057" y="817878"/>
            <a:ext cx="3474477" cy="523220"/>
          </a:xfrm>
          <a:prstGeom prst="rect">
            <a:avLst/>
          </a:prstGeom>
          <a:noFill/>
        </p:spPr>
        <p:txBody>
          <a:bodyPr wrap="none" rtlCol="0">
            <a:spAutoFit/>
          </a:bodyPr>
          <a:lstStyle/>
          <a:p>
            <a:r>
              <a:rPr lang="en-US" sz="2800" b="1"/>
              <a:t>Look at feet every day</a:t>
            </a:r>
          </a:p>
        </p:txBody>
      </p:sp>
    </p:spTree>
    <p:extLst>
      <p:ext uri="{BB962C8B-B14F-4D97-AF65-F5344CB8AC3E}">
        <p14:creationId xmlns:p14="http://schemas.microsoft.com/office/powerpoint/2010/main" val="1852546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232B-6358-2BD6-98A9-117B1DAB2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4B5CF-9FFC-3160-EE4C-532F449939C5}"/>
              </a:ext>
            </a:extLst>
          </p:cNvPr>
          <p:cNvSpPr>
            <a:spLocks noGrp="1"/>
          </p:cNvSpPr>
          <p:nvPr>
            <p:ph type="title"/>
          </p:nvPr>
        </p:nvSpPr>
        <p:spPr>
          <a:xfrm>
            <a:off x="177800" y="198438"/>
            <a:ext cx="10363200" cy="842962"/>
          </a:xfrm>
          <a:solidFill>
            <a:srgbClr val="0070C0"/>
          </a:solidFill>
        </p:spPr>
        <p:txBody>
          <a:bodyPr>
            <a:normAutofit/>
          </a:bodyPr>
          <a:lstStyle/>
          <a:p>
            <a:r>
              <a:rPr lang="en-US" sz="3600" b="1">
                <a:solidFill>
                  <a:schemeClr val="bg1"/>
                </a:solidFill>
                <a:latin typeface="+mn-lt"/>
              </a:rPr>
              <a:t>Who Needs Referral to Podiatrist?</a:t>
            </a:r>
          </a:p>
        </p:txBody>
      </p:sp>
      <p:sp>
        <p:nvSpPr>
          <p:cNvPr id="3" name="Content Placeholder 2">
            <a:extLst>
              <a:ext uri="{FF2B5EF4-FFF2-40B4-BE49-F238E27FC236}">
                <a16:creationId xmlns:a16="http://schemas.microsoft.com/office/drawing/2014/main" id="{AD678F9F-8B12-5E69-B717-D3B30A857918}"/>
              </a:ext>
            </a:extLst>
          </p:cNvPr>
          <p:cNvSpPr>
            <a:spLocks noGrp="1"/>
          </p:cNvSpPr>
          <p:nvPr>
            <p:ph idx="1"/>
          </p:nvPr>
        </p:nvSpPr>
        <p:spPr>
          <a:xfrm>
            <a:off x="177800" y="1193800"/>
            <a:ext cx="4895512" cy="5177073"/>
          </a:xfrm>
        </p:spPr>
        <p:txBody>
          <a:bodyPr>
            <a:normAutofit fontScale="92500" lnSpcReduction="10000"/>
          </a:bodyPr>
          <a:lstStyle/>
          <a:p>
            <a:pPr marL="0" indent="0">
              <a:buNone/>
            </a:pPr>
            <a:r>
              <a:rPr lang="en-US" sz="2400"/>
              <a:t>ADA recommendations:</a:t>
            </a:r>
          </a:p>
          <a:p>
            <a:r>
              <a:rPr lang="en-US" sz="2400"/>
              <a:t>Individuals with </a:t>
            </a:r>
            <a:r>
              <a:rPr lang="en-US" sz="2400" b="1"/>
              <a:t>foot ulcers and high-risk feet </a:t>
            </a:r>
          </a:p>
          <a:p>
            <a:r>
              <a:rPr lang="en-US" sz="2000"/>
              <a:t>e.g., people </a:t>
            </a:r>
          </a:p>
          <a:p>
            <a:pPr lvl="1">
              <a:buFont typeface="Arial" panose="020B0604020202020204" pitchFamily="34" charset="0"/>
              <a:buChar char="•"/>
            </a:pPr>
            <a:r>
              <a:rPr lang="en-US" sz="2000"/>
              <a:t>on dialysis </a:t>
            </a:r>
          </a:p>
          <a:p>
            <a:pPr lvl="1">
              <a:buFont typeface="Arial" panose="020B0604020202020204" pitchFamily="34" charset="0"/>
              <a:buChar char="•"/>
            </a:pPr>
            <a:r>
              <a:rPr lang="en-US" sz="2000"/>
              <a:t>with Charcot foot </a:t>
            </a:r>
          </a:p>
          <a:p>
            <a:pPr lvl="1">
              <a:buFont typeface="Arial" panose="020B0604020202020204" pitchFamily="34" charset="0"/>
              <a:buChar char="•"/>
            </a:pPr>
            <a:r>
              <a:rPr lang="en-US" sz="2000"/>
              <a:t>with a history of prior ulcers </a:t>
            </a:r>
          </a:p>
          <a:p>
            <a:pPr lvl="1">
              <a:buFont typeface="Arial" panose="020B0604020202020204" pitchFamily="34" charset="0"/>
              <a:buChar char="•"/>
            </a:pPr>
            <a:r>
              <a:rPr lang="en-US" sz="2000"/>
              <a:t>with a history of amputation</a:t>
            </a:r>
          </a:p>
          <a:p>
            <a:pPr lvl="1">
              <a:buFont typeface="Arial" panose="020B0604020202020204" pitchFamily="34" charset="0"/>
              <a:buChar char="•"/>
            </a:pPr>
            <a:r>
              <a:rPr lang="en-US" sz="2000"/>
              <a:t>with PAD</a:t>
            </a:r>
          </a:p>
          <a:p>
            <a:r>
              <a:rPr lang="en-US" sz="2400"/>
              <a:t>Individuals who </a:t>
            </a:r>
            <a:r>
              <a:rPr lang="en-US" sz="2400" b="1"/>
              <a:t>smoke</a:t>
            </a:r>
            <a:r>
              <a:rPr lang="en-US" sz="2400"/>
              <a:t> and have</a:t>
            </a:r>
          </a:p>
          <a:p>
            <a:pPr lvl="1">
              <a:buFont typeface="Arial" panose="020B0604020202020204" pitchFamily="34" charset="0"/>
              <a:buChar char="•"/>
            </a:pPr>
            <a:r>
              <a:rPr lang="en-US" sz="2000"/>
              <a:t>a history of prior lower-extremity complications</a:t>
            </a:r>
          </a:p>
          <a:p>
            <a:pPr lvl="1">
              <a:buFont typeface="Arial" panose="020B0604020202020204" pitchFamily="34" charset="0"/>
              <a:buChar char="•"/>
            </a:pPr>
            <a:r>
              <a:rPr lang="en-US" sz="2000"/>
              <a:t>loss of protective sensation (LOPS) </a:t>
            </a:r>
          </a:p>
          <a:p>
            <a:pPr lvl="1">
              <a:buFont typeface="Arial" panose="020B0604020202020204" pitchFamily="34" charset="0"/>
              <a:buChar char="•"/>
            </a:pPr>
            <a:r>
              <a:rPr lang="en-US" sz="2000"/>
              <a:t>structural abnormalities </a:t>
            </a:r>
          </a:p>
          <a:p>
            <a:pPr lvl="1">
              <a:buFont typeface="Arial" panose="020B0604020202020204" pitchFamily="34" charset="0"/>
              <a:buChar char="•"/>
            </a:pPr>
            <a:r>
              <a:rPr lang="en-US" sz="2000"/>
              <a:t>PAD </a:t>
            </a:r>
          </a:p>
          <a:p>
            <a:pPr marL="0" indent="0">
              <a:buNone/>
            </a:pPr>
            <a:endParaRPr lang="en-US" sz="800"/>
          </a:p>
          <a:p>
            <a:endParaRPr lang="en-US" sz="2400"/>
          </a:p>
        </p:txBody>
      </p:sp>
      <p:pic>
        <p:nvPicPr>
          <p:cNvPr id="4" name="Picture 3">
            <a:extLst>
              <a:ext uri="{FF2B5EF4-FFF2-40B4-BE49-F238E27FC236}">
                <a16:creationId xmlns:a16="http://schemas.microsoft.com/office/drawing/2014/main" id="{750DFB01-F56F-D7AE-B445-C85A4442E3E6}"/>
              </a:ext>
            </a:extLst>
          </p:cNvPr>
          <p:cNvPicPr>
            <a:picLocks noChangeAspect="1"/>
          </p:cNvPicPr>
          <p:nvPr/>
        </p:nvPicPr>
        <p:blipFill>
          <a:blip r:embed="rId2"/>
          <a:srcRect b="8211"/>
          <a:stretch>
            <a:fillRect/>
          </a:stretch>
        </p:blipFill>
        <p:spPr>
          <a:xfrm>
            <a:off x="5566233" y="2060725"/>
            <a:ext cx="4737003" cy="4310149"/>
          </a:xfrm>
          <a:prstGeom prst="rect">
            <a:avLst/>
          </a:prstGeom>
        </p:spPr>
      </p:pic>
      <p:pic>
        <p:nvPicPr>
          <p:cNvPr id="5" name="Picture 4">
            <a:extLst>
              <a:ext uri="{FF2B5EF4-FFF2-40B4-BE49-F238E27FC236}">
                <a16:creationId xmlns:a16="http://schemas.microsoft.com/office/drawing/2014/main" id="{9D8355E6-DD64-6E97-52F6-3EE8A97649C2}"/>
              </a:ext>
            </a:extLst>
          </p:cNvPr>
          <p:cNvPicPr>
            <a:picLocks noChangeAspect="1"/>
          </p:cNvPicPr>
          <p:nvPr/>
        </p:nvPicPr>
        <p:blipFill>
          <a:blip r:embed="rId3"/>
          <a:stretch>
            <a:fillRect/>
          </a:stretch>
        </p:blipFill>
        <p:spPr>
          <a:xfrm>
            <a:off x="5566233" y="1193801"/>
            <a:ext cx="4737003" cy="1012024"/>
          </a:xfrm>
          <a:prstGeom prst="rect">
            <a:avLst/>
          </a:prstGeom>
        </p:spPr>
      </p:pic>
    </p:spTree>
    <p:extLst>
      <p:ext uri="{BB962C8B-B14F-4D97-AF65-F5344CB8AC3E}">
        <p14:creationId xmlns:p14="http://schemas.microsoft.com/office/powerpoint/2010/main" val="1404803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9DFBA-A3ED-C999-EF2C-ED728E417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F6EA2-3E9A-842F-94DF-745CA54EF11D}"/>
              </a:ext>
            </a:extLst>
          </p:cNvPr>
          <p:cNvSpPr>
            <a:spLocks noGrp="1"/>
          </p:cNvSpPr>
          <p:nvPr>
            <p:ph type="title"/>
          </p:nvPr>
        </p:nvSpPr>
        <p:spPr>
          <a:xfrm>
            <a:off x="177800" y="198438"/>
            <a:ext cx="10363200" cy="842962"/>
          </a:xfrm>
          <a:solidFill>
            <a:srgbClr val="0070C0"/>
          </a:solidFill>
        </p:spPr>
        <p:txBody>
          <a:bodyPr>
            <a:normAutofit/>
          </a:bodyPr>
          <a:lstStyle/>
          <a:p>
            <a:r>
              <a:rPr lang="en-US" sz="3600" b="1">
                <a:solidFill>
                  <a:schemeClr val="bg1"/>
                </a:solidFill>
                <a:latin typeface="+mn-lt"/>
              </a:rPr>
              <a:t>Who Needs Referral to Podiatrist?</a:t>
            </a:r>
          </a:p>
        </p:txBody>
      </p:sp>
      <p:sp>
        <p:nvSpPr>
          <p:cNvPr id="3" name="Content Placeholder 2">
            <a:extLst>
              <a:ext uri="{FF2B5EF4-FFF2-40B4-BE49-F238E27FC236}">
                <a16:creationId xmlns:a16="http://schemas.microsoft.com/office/drawing/2014/main" id="{5179EFBA-D12B-348F-1B5A-5AFA0C6D1CE7}"/>
              </a:ext>
            </a:extLst>
          </p:cNvPr>
          <p:cNvSpPr>
            <a:spLocks noGrp="1"/>
          </p:cNvSpPr>
          <p:nvPr>
            <p:ph idx="1"/>
          </p:nvPr>
        </p:nvSpPr>
        <p:spPr>
          <a:xfrm>
            <a:off x="177800" y="1193801"/>
            <a:ext cx="10363200" cy="4589464"/>
          </a:xfrm>
        </p:spPr>
        <p:txBody>
          <a:bodyPr>
            <a:normAutofit/>
          </a:bodyPr>
          <a:lstStyle/>
          <a:p>
            <a:pPr marL="0" indent="0">
              <a:buNone/>
            </a:pPr>
            <a:r>
              <a:rPr lang="en-US" sz="2400"/>
              <a:t>PWD who:</a:t>
            </a:r>
          </a:p>
          <a:p>
            <a:r>
              <a:rPr lang="en-US" sz="2400"/>
              <a:t>Have LOPS with other risks such as deformities </a:t>
            </a:r>
          </a:p>
          <a:p>
            <a:r>
              <a:rPr lang="en-US" sz="2400"/>
              <a:t>Have PAD, especially if also have LOPS &amp;/or deformities</a:t>
            </a:r>
          </a:p>
          <a:p>
            <a:r>
              <a:rPr lang="en-US" sz="2400"/>
              <a:t>Have suspected acute Charcot foot or chronic Charcot foot  </a:t>
            </a:r>
          </a:p>
          <a:p>
            <a:r>
              <a:rPr lang="en-US" sz="2400"/>
              <a:t>Have pre-ulcerative callous / bleeding under callous  </a:t>
            </a:r>
          </a:p>
          <a:p>
            <a:r>
              <a:rPr lang="en-US" sz="2400"/>
              <a:t>Need nail care </a:t>
            </a:r>
          </a:p>
          <a:p>
            <a:r>
              <a:rPr lang="en-US" sz="2400"/>
              <a:t>Need therapeutic shoes or insoles </a:t>
            </a:r>
          </a:p>
          <a:p>
            <a:r>
              <a:rPr lang="en-US" sz="2400"/>
              <a:t>Have refractory skin issues (tinea, eczema, etc.)</a:t>
            </a:r>
          </a:p>
          <a:p>
            <a:r>
              <a:rPr lang="en-US" sz="2400"/>
              <a:t>Have ESRD or on dialysis </a:t>
            </a:r>
          </a:p>
          <a:p>
            <a:r>
              <a:rPr lang="en-US" sz="2400"/>
              <a:t>Have history of prior foot ulcer or amputation </a:t>
            </a:r>
          </a:p>
        </p:txBody>
      </p:sp>
      <p:pic>
        <p:nvPicPr>
          <p:cNvPr id="4" name="Picture 3">
            <a:extLst>
              <a:ext uri="{FF2B5EF4-FFF2-40B4-BE49-F238E27FC236}">
                <a16:creationId xmlns:a16="http://schemas.microsoft.com/office/drawing/2014/main" id="{473246F0-9E7B-1FED-169D-6F0D55B5C07F}"/>
              </a:ext>
            </a:extLst>
          </p:cNvPr>
          <p:cNvPicPr>
            <a:picLocks noChangeAspect="1"/>
          </p:cNvPicPr>
          <p:nvPr/>
        </p:nvPicPr>
        <p:blipFill>
          <a:blip r:embed="rId2"/>
          <a:stretch>
            <a:fillRect/>
          </a:stretch>
        </p:blipFill>
        <p:spPr>
          <a:xfrm>
            <a:off x="6693044" y="4956668"/>
            <a:ext cx="1983123" cy="1127793"/>
          </a:xfrm>
          <a:prstGeom prst="rect">
            <a:avLst/>
          </a:prstGeom>
        </p:spPr>
      </p:pic>
    </p:spTree>
    <p:extLst>
      <p:ext uri="{BB962C8B-B14F-4D97-AF65-F5344CB8AC3E}">
        <p14:creationId xmlns:p14="http://schemas.microsoft.com/office/powerpoint/2010/main" val="25036773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00302-64F5-660F-60D4-83C7F1984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A08F9-6EFF-46A7-B3CC-7A08CB61AC4F}"/>
              </a:ext>
            </a:extLst>
          </p:cNvPr>
          <p:cNvSpPr>
            <a:spLocks noGrp="1"/>
          </p:cNvSpPr>
          <p:nvPr>
            <p:ph type="title"/>
          </p:nvPr>
        </p:nvSpPr>
        <p:spPr>
          <a:xfrm>
            <a:off x="177800" y="198438"/>
            <a:ext cx="10363200" cy="842962"/>
          </a:xfrm>
          <a:solidFill>
            <a:srgbClr val="0070C0"/>
          </a:solidFill>
        </p:spPr>
        <p:txBody>
          <a:bodyPr>
            <a:normAutofit/>
          </a:bodyPr>
          <a:lstStyle/>
          <a:p>
            <a:r>
              <a:rPr lang="en-US" sz="3600" b="1">
                <a:solidFill>
                  <a:schemeClr val="bg1"/>
                </a:solidFill>
                <a:latin typeface="+mn-lt"/>
              </a:rPr>
              <a:t>Who Needs Foot Exam by the PC Team ?</a:t>
            </a:r>
          </a:p>
        </p:txBody>
      </p:sp>
      <p:sp>
        <p:nvSpPr>
          <p:cNvPr id="3" name="Content Placeholder 2">
            <a:extLst>
              <a:ext uri="{FF2B5EF4-FFF2-40B4-BE49-F238E27FC236}">
                <a16:creationId xmlns:a16="http://schemas.microsoft.com/office/drawing/2014/main" id="{74F49F5E-B3E0-6798-1757-B01A7A1BE473}"/>
              </a:ext>
            </a:extLst>
          </p:cNvPr>
          <p:cNvSpPr>
            <a:spLocks noGrp="1"/>
          </p:cNvSpPr>
          <p:nvPr>
            <p:ph idx="1"/>
          </p:nvPr>
        </p:nvSpPr>
        <p:spPr>
          <a:xfrm>
            <a:off x="177800" y="1193800"/>
            <a:ext cx="10363200" cy="4984261"/>
          </a:xfrm>
        </p:spPr>
        <p:txBody>
          <a:bodyPr>
            <a:normAutofit lnSpcReduction="10000"/>
          </a:bodyPr>
          <a:lstStyle/>
          <a:p>
            <a:pPr marL="0" indent="0">
              <a:buNone/>
            </a:pPr>
            <a:r>
              <a:rPr lang="en-US" sz="2400"/>
              <a:t>PWD who:</a:t>
            </a:r>
          </a:p>
          <a:p>
            <a:r>
              <a:rPr lang="en-US" sz="2400"/>
              <a:t>Are newly diagnosed </a:t>
            </a:r>
            <a:r>
              <a:rPr lang="en-US" sz="1600"/>
              <a:t>(neuropathy can start in prediabetes, with obesity, metabolic syndrome, etc.)</a:t>
            </a:r>
          </a:p>
          <a:p>
            <a:r>
              <a:rPr lang="en-US" sz="2400"/>
              <a:t>Are new to your practice / clinic </a:t>
            </a:r>
          </a:p>
          <a:p>
            <a:r>
              <a:rPr lang="en-US" sz="2400"/>
              <a:t>Do not have any foot issues</a:t>
            </a:r>
            <a:r>
              <a:rPr lang="en-US" sz="1600"/>
              <a:t> (annual foot exam – does not need referral to podiatry for foot exam)</a:t>
            </a:r>
          </a:p>
          <a:p>
            <a:r>
              <a:rPr lang="en-US" sz="2400"/>
              <a:t>Have minor foot issues without PAD</a:t>
            </a:r>
            <a:endParaRPr lang="en-US" sz="2000"/>
          </a:p>
          <a:p>
            <a:pPr lvl="1">
              <a:buFont typeface="Arial" panose="020B0604020202020204" pitchFamily="34" charset="0"/>
              <a:buChar char="•"/>
            </a:pPr>
            <a:r>
              <a:rPr lang="en-US" sz="1600"/>
              <a:t>dryness, mild tinea pedis, minor ingrown toenail, etc.</a:t>
            </a:r>
          </a:p>
          <a:p>
            <a:pPr lvl="1">
              <a:buFont typeface="Arial" panose="020B0604020202020204" pitchFamily="34" charset="0"/>
              <a:buChar char="•"/>
            </a:pPr>
            <a:r>
              <a:rPr lang="en-US" sz="1600"/>
              <a:t>deformities such as hammer toes, fat pad atrophy, minor bunion </a:t>
            </a:r>
          </a:p>
          <a:p>
            <a:r>
              <a:rPr lang="en-US" sz="2400"/>
              <a:t>Have LOPS without other risk factors </a:t>
            </a:r>
            <a:r>
              <a:rPr lang="en-US" sz="1600"/>
              <a:t>(annual exam plus inspection of feet at each visit)</a:t>
            </a:r>
          </a:p>
          <a:p>
            <a:pPr marL="0" indent="0">
              <a:buNone/>
            </a:pPr>
            <a:endParaRPr lang="en-US" sz="900"/>
          </a:p>
          <a:p>
            <a:pPr marL="0" indent="0">
              <a:buNone/>
            </a:pPr>
            <a:r>
              <a:rPr lang="en-US" sz="2400"/>
              <a:t>Still need to INSPECT feet at </a:t>
            </a:r>
            <a:r>
              <a:rPr lang="en-US" sz="2400" i="1"/>
              <a:t>each</a:t>
            </a:r>
            <a:r>
              <a:rPr lang="en-US" sz="2400"/>
              <a:t> visit for PWD &amp; “at-risk” feet </a:t>
            </a:r>
            <a:r>
              <a:rPr lang="en-US" sz="1600"/>
              <a:t>(even if under podiatry care)</a:t>
            </a:r>
          </a:p>
          <a:p>
            <a:r>
              <a:rPr lang="en-US" sz="2400"/>
              <a:t>Shoes Off policy – and just look at the feet </a:t>
            </a:r>
            <a:r>
              <a:rPr lang="en-US" sz="1600"/>
              <a:t>(examples of burns, torn skin, raw areas, etc.)</a:t>
            </a:r>
          </a:p>
          <a:p>
            <a:pPr lvl="1">
              <a:buFont typeface="Arial" panose="020B0604020202020204" pitchFamily="34" charset="0"/>
              <a:buChar char="•"/>
            </a:pPr>
            <a:r>
              <a:rPr lang="en-US" sz="1600"/>
              <a:t>General foot hygiene (dirt, paper stuck to feet, etc.), inspect skin for red areas, etc. </a:t>
            </a:r>
          </a:p>
          <a:p>
            <a:pPr lvl="1">
              <a:buFont typeface="Arial" panose="020B0604020202020204" pitchFamily="34" charset="0"/>
              <a:buChar char="•"/>
            </a:pPr>
            <a:r>
              <a:rPr lang="en-US" sz="1600"/>
              <a:t>Remind regarding self-foot care at each visit (easily forgotten) - better if they know you are going to look </a:t>
            </a:r>
          </a:p>
          <a:p>
            <a:pPr lvl="1">
              <a:buFont typeface="Arial" panose="020B0604020202020204" pitchFamily="34" charset="0"/>
              <a:buChar char="•"/>
            </a:pPr>
            <a:r>
              <a:rPr lang="en-US" sz="1600"/>
              <a:t>If PWD who do not have “at-risk” feet take their shoes off – still look briefly, compliment on good moisturizing or mention need for moisturizing, ask if any problems, pain, etc., encourage self- foot care even if do not have LOPS</a:t>
            </a:r>
          </a:p>
        </p:txBody>
      </p:sp>
    </p:spTree>
    <p:extLst>
      <p:ext uri="{BB962C8B-B14F-4D97-AF65-F5344CB8AC3E}">
        <p14:creationId xmlns:p14="http://schemas.microsoft.com/office/powerpoint/2010/main" val="2347243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D34EE-00E0-C637-DA01-E2367093E56A}"/>
              </a:ext>
            </a:extLst>
          </p:cNvPr>
          <p:cNvSpPr>
            <a:spLocks noGrp="1"/>
          </p:cNvSpPr>
          <p:nvPr>
            <p:ph type="title"/>
          </p:nvPr>
        </p:nvSpPr>
        <p:spPr>
          <a:xfrm>
            <a:off x="152400" y="204299"/>
            <a:ext cx="10257692" cy="792162"/>
          </a:xfrm>
          <a:solidFill>
            <a:srgbClr val="0070C0"/>
          </a:solidFill>
        </p:spPr>
        <p:txBody>
          <a:bodyPr>
            <a:normAutofit/>
          </a:bodyPr>
          <a:lstStyle/>
          <a:p>
            <a:r>
              <a:rPr lang="en-US" sz="3600" b="1">
                <a:solidFill>
                  <a:schemeClr val="bg1"/>
                </a:solidFill>
              </a:rPr>
              <a:t>Foot Exam &amp; Inspection as Team Care</a:t>
            </a:r>
          </a:p>
        </p:txBody>
      </p:sp>
      <p:sp>
        <p:nvSpPr>
          <p:cNvPr id="3" name="Content Placeholder 2">
            <a:extLst>
              <a:ext uri="{FF2B5EF4-FFF2-40B4-BE49-F238E27FC236}">
                <a16:creationId xmlns:a16="http://schemas.microsoft.com/office/drawing/2014/main" id="{F404E2EB-2796-4D94-1A22-136C82B221A7}"/>
              </a:ext>
            </a:extLst>
          </p:cNvPr>
          <p:cNvSpPr>
            <a:spLocks noGrp="1"/>
          </p:cNvSpPr>
          <p:nvPr>
            <p:ph idx="1"/>
          </p:nvPr>
        </p:nvSpPr>
        <p:spPr>
          <a:xfrm>
            <a:off x="152400" y="1101970"/>
            <a:ext cx="10257692" cy="4590012"/>
          </a:xfrm>
        </p:spPr>
        <p:txBody>
          <a:bodyPr>
            <a:normAutofit fontScale="92500" lnSpcReduction="20000"/>
          </a:bodyPr>
          <a:lstStyle/>
          <a:p>
            <a:pPr marL="0" indent="0">
              <a:buNone/>
            </a:pPr>
            <a:r>
              <a:rPr lang="en-US" sz="2400"/>
              <a:t>Medical Assistants can help with Foot Exams &amp; Inspections </a:t>
            </a:r>
          </a:p>
          <a:p>
            <a:pPr lvl="1">
              <a:buFont typeface="Arial" panose="020B0604020202020204" pitchFamily="34" charset="0"/>
              <a:buChar char="•"/>
            </a:pPr>
            <a:r>
              <a:rPr lang="en-US" sz="2000"/>
              <a:t>At the minimum instruct/remind PWD regarding shoe &amp; sock removal; provide help as needed	</a:t>
            </a:r>
          </a:p>
          <a:p>
            <a:pPr lvl="1">
              <a:buFont typeface="Arial" panose="020B0604020202020204" pitchFamily="34" charset="0"/>
              <a:buChar char="•"/>
            </a:pPr>
            <a:r>
              <a:rPr lang="en-US" sz="2000"/>
              <a:t>Can help with the exam &amp; education - need </a:t>
            </a:r>
            <a:r>
              <a:rPr lang="en-US" sz="2000" i="1"/>
              <a:t>written protocol </a:t>
            </a:r>
            <a:r>
              <a:rPr lang="en-US" sz="2000"/>
              <a:t>for </a:t>
            </a:r>
          </a:p>
          <a:p>
            <a:pPr lvl="2"/>
            <a:r>
              <a:rPr lang="en-US" sz="1800"/>
              <a:t>Comprehensive foot exam</a:t>
            </a:r>
          </a:p>
          <a:p>
            <a:pPr lvl="3">
              <a:buFont typeface="Arial" panose="020B0604020202020204" pitchFamily="34" charset="0"/>
              <a:buChar char="•"/>
            </a:pPr>
            <a:r>
              <a:rPr lang="en-US" sz="1400"/>
              <a:t>Inspect skin (including bottom of foot, heel &amp; between toes)</a:t>
            </a:r>
          </a:p>
          <a:p>
            <a:pPr lvl="3">
              <a:buFont typeface="Arial" panose="020B0604020202020204" pitchFamily="34" charset="0"/>
              <a:buChar char="•"/>
            </a:pPr>
            <a:r>
              <a:rPr lang="en-US" sz="1400"/>
              <a:t>check pulses</a:t>
            </a:r>
          </a:p>
          <a:p>
            <a:pPr lvl="3">
              <a:buFont typeface="Arial" panose="020B0604020202020204" pitchFamily="34" charset="0"/>
              <a:buChar char="•"/>
            </a:pPr>
            <a:r>
              <a:rPr lang="en-US" sz="1400"/>
              <a:t>check for LOPS (at least 2 tests)</a:t>
            </a:r>
          </a:p>
          <a:p>
            <a:pPr lvl="3">
              <a:buFont typeface="Arial" panose="020B0604020202020204" pitchFamily="34" charset="0"/>
              <a:buChar char="•"/>
            </a:pPr>
            <a:r>
              <a:rPr lang="en-US" sz="1400"/>
              <a:t>check for deformities (including fat pad atrophy)</a:t>
            </a:r>
          </a:p>
          <a:p>
            <a:pPr lvl="2"/>
            <a:r>
              <a:rPr lang="en-US" sz="1800"/>
              <a:t>Inspection of “at-risk” feet </a:t>
            </a:r>
          </a:p>
          <a:p>
            <a:pPr lvl="3">
              <a:buFont typeface="Arial" panose="020B0604020202020204" pitchFamily="34" charset="0"/>
              <a:buChar char="•"/>
            </a:pPr>
            <a:r>
              <a:rPr lang="en-US" sz="1400"/>
              <a:t>Look at feet – general foot hygiene (dirt, paper stuck to feet, etc.), inspect skin for red areas, etc. – hand-off to clinician </a:t>
            </a:r>
          </a:p>
          <a:p>
            <a:pPr lvl="3">
              <a:buFont typeface="Arial" panose="020B0604020202020204" pitchFamily="34" charset="0"/>
              <a:buChar char="•"/>
            </a:pPr>
            <a:r>
              <a:rPr lang="en-US" sz="1400"/>
              <a:t>Action needed regarding abnormalities to prevent more major problems </a:t>
            </a:r>
          </a:p>
          <a:p>
            <a:pPr lvl="2"/>
            <a:r>
              <a:rPr lang="en-US" sz="1800"/>
              <a:t>Teaching self-foot care </a:t>
            </a:r>
          </a:p>
          <a:p>
            <a:pPr lvl="1">
              <a:buFont typeface="Arial" panose="020B0604020202020204" pitchFamily="34" charset="0"/>
              <a:buChar char="•"/>
            </a:pPr>
            <a:r>
              <a:rPr lang="en-US" sz="2200"/>
              <a:t>If any abnormalities, have PWD leave the shoes off &amp; hand-off to the clinician </a:t>
            </a:r>
          </a:p>
          <a:p>
            <a:pPr lvl="2"/>
            <a:r>
              <a:rPr lang="en-US" sz="1800"/>
              <a:t>For billing, leave shoes off for annual comprehensive exam on all PWD for confirmation of findings </a:t>
            </a:r>
          </a:p>
          <a:p>
            <a:pPr marL="914400" lvl="2" indent="0">
              <a:buNone/>
            </a:pPr>
            <a:endParaRPr lang="en-US" sz="900"/>
          </a:p>
          <a:p>
            <a:r>
              <a:rPr lang="en-US" sz="2200"/>
              <a:t>Recommend training MAs, then have MA do the foot exam &amp; hand-off &amp; clinician repeat full foot exam to ensure similar findings – maybe 5-10 cases  </a:t>
            </a:r>
          </a:p>
          <a:p>
            <a:r>
              <a:rPr lang="en-US" sz="2200"/>
              <a:t>Once satisfactory, MA can do the foot exam &amp; hand-off, clinician checks on any abnormalities</a:t>
            </a:r>
          </a:p>
          <a:p>
            <a:pPr lvl="1">
              <a:buFont typeface="Arial" panose="020B0604020202020204" pitchFamily="34" charset="0"/>
              <a:buChar char="•"/>
            </a:pPr>
            <a:endParaRPr lang="en-US" sz="2200"/>
          </a:p>
        </p:txBody>
      </p:sp>
    </p:spTree>
    <p:extLst>
      <p:ext uri="{BB962C8B-B14F-4D97-AF65-F5344CB8AC3E}">
        <p14:creationId xmlns:p14="http://schemas.microsoft.com/office/powerpoint/2010/main" val="5801198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12580-C946-5E00-2EBC-DBE30976D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8147A-1D5E-E281-2A9A-D8A439EC710C}"/>
              </a:ext>
            </a:extLst>
          </p:cNvPr>
          <p:cNvSpPr>
            <a:spLocks noGrp="1"/>
          </p:cNvSpPr>
          <p:nvPr>
            <p:ph type="title"/>
          </p:nvPr>
        </p:nvSpPr>
        <p:spPr>
          <a:xfrm>
            <a:off x="116114" y="208643"/>
            <a:ext cx="10144305" cy="870857"/>
          </a:xfrm>
          <a:solidFill>
            <a:srgbClr val="0070C0"/>
          </a:solidFill>
        </p:spPr>
        <p:txBody>
          <a:bodyPr>
            <a:normAutofit/>
          </a:bodyPr>
          <a:lstStyle/>
          <a:p>
            <a:r>
              <a:rPr lang="en-US" sz="3600" b="1">
                <a:solidFill>
                  <a:schemeClr val="bg1"/>
                </a:solidFill>
              </a:rPr>
              <a:t>Why do foot exams in our people with diabetes?</a:t>
            </a:r>
          </a:p>
        </p:txBody>
      </p:sp>
      <p:sp>
        <p:nvSpPr>
          <p:cNvPr id="3" name="Content Placeholder 2">
            <a:extLst>
              <a:ext uri="{FF2B5EF4-FFF2-40B4-BE49-F238E27FC236}">
                <a16:creationId xmlns:a16="http://schemas.microsoft.com/office/drawing/2014/main" id="{71969908-5635-45CC-5FCF-B2ED51071731}"/>
              </a:ext>
            </a:extLst>
          </p:cNvPr>
          <p:cNvSpPr>
            <a:spLocks noGrp="1"/>
          </p:cNvSpPr>
          <p:nvPr>
            <p:ph idx="1"/>
          </p:nvPr>
        </p:nvSpPr>
        <p:spPr>
          <a:xfrm>
            <a:off x="116114" y="1244008"/>
            <a:ext cx="9995449" cy="5156792"/>
          </a:xfrm>
        </p:spPr>
        <p:txBody>
          <a:bodyPr>
            <a:normAutofit lnSpcReduction="10000"/>
          </a:bodyPr>
          <a:lstStyle/>
          <a:p>
            <a:pPr marL="0" indent="0">
              <a:buNone/>
            </a:pPr>
            <a:r>
              <a:rPr lang="en-US" sz="2400" b="1"/>
              <a:t>To help prevent foot ulcers and amputations in our PWD</a:t>
            </a:r>
          </a:p>
          <a:p>
            <a:pPr lvl="1">
              <a:buFont typeface="Arial" panose="020B0604020202020204" pitchFamily="34" charset="0"/>
              <a:buChar char="•"/>
            </a:pPr>
            <a:r>
              <a:rPr lang="en-US" sz="2000"/>
              <a:t>The lifetime risk of developing a diabetic foot ulcer is between 19% and 34%. </a:t>
            </a:r>
          </a:p>
          <a:p>
            <a:pPr lvl="1">
              <a:buFont typeface="Arial" panose="020B0604020202020204" pitchFamily="34" charset="0"/>
              <a:buChar char="•"/>
            </a:pPr>
            <a:r>
              <a:rPr lang="en-US" sz="2000"/>
              <a:t>Recurrence is common after initial healing:</a:t>
            </a:r>
          </a:p>
          <a:p>
            <a:pPr lvl="2"/>
            <a:r>
              <a:rPr lang="en-US" sz="1800"/>
              <a:t>~40% of patients have a recurrence within 1 year after ulcer healing</a:t>
            </a:r>
          </a:p>
          <a:p>
            <a:pPr lvl="2"/>
            <a:r>
              <a:rPr lang="en-US" sz="1800"/>
              <a:t>~ 60% within 3 years</a:t>
            </a:r>
          </a:p>
          <a:p>
            <a:pPr lvl="2"/>
            <a:r>
              <a:rPr lang="en-US" sz="1800"/>
              <a:t>~65% within 5 years</a:t>
            </a:r>
          </a:p>
          <a:p>
            <a:pPr lvl="1">
              <a:buFont typeface="Arial" panose="020B0604020202020204" pitchFamily="34" charset="0"/>
              <a:buChar char="•"/>
            </a:pPr>
            <a:r>
              <a:rPr lang="en-US" sz="2200"/>
              <a:t>	Many/most of these are preventable with foot exams &amp; foot care</a:t>
            </a:r>
          </a:p>
          <a:p>
            <a:pPr lvl="2"/>
            <a:r>
              <a:rPr lang="en-US" sz="1800"/>
              <a:t>Examples:</a:t>
            </a:r>
          </a:p>
          <a:p>
            <a:pPr lvl="3">
              <a:buFont typeface="Arial" panose="020B0604020202020204" pitchFamily="34" charset="0"/>
              <a:buChar char="•"/>
            </a:pPr>
            <a:r>
              <a:rPr lang="en-US" sz="1800"/>
              <a:t>noticing a red/rubbed spot or callous, reducing pressure, trimming callous, gel insoles, felt padding, footwear </a:t>
            </a:r>
          </a:p>
          <a:p>
            <a:pPr lvl="3">
              <a:buFont typeface="Arial" panose="020B0604020202020204" pitchFamily="34" charset="0"/>
              <a:buChar char="•"/>
            </a:pPr>
            <a:r>
              <a:rPr lang="en-US" sz="1800"/>
              <a:t>self-foot care with appropriate moisturizing to prevent cracks in skin / infection </a:t>
            </a:r>
          </a:p>
          <a:p>
            <a:pPr lvl="3">
              <a:buFont typeface="Arial" panose="020B0604020202020204" pitchFamily="34" charset="0"/>
              <a:buChar char="•"/>
            </a:pPr>
            <a:r>
              <a:rPr lang="en-US" sz="1800"/>
              <a:t>noticing a cut on toe from patient attempting to trim thick nails </a:t>
            </a:r>
          </a:p>
          <a:p>
            <a:pPr marL="1371600" lvl="3" indent="0">
              <a:buNone/>
            </a:pPr>
            <a:endParaRPr lang="en-US" sz="1000"/>
          </a:p>
          <a:p>
            <a:pPr marL="0" indent="0" algn="ctr">
              <a:buNone/>
            </a:pPr>
            <a:r>
              <a:rPr lang="en-US" sz="2400" i="1"/>
              <a:t>“The best way to reduce amputation is not with expensive tests, but by observing the feet every time you see the patient.”</a:t>
            </a:r>
          </a:p>
          <a:p>
            <a:endParaRPr lang="en-US" sz="3000"/>
          </a:p>
          <a:p>
            <a:pPr marL="0" indent="0">
              <a:buNone/>
            </a:pPr>
            <a:endParaRPr lang="en-US" sz="2400"/>
          </a:p>
        </p:txBody>
      </p:sp>
    </p:spTree>
    <p:extLst>
      <p:ext uri="{BB962C8B-B14F-4D97-AF65-F5344CB8AC3E}">
        <p14:creationId xmlns:p14="http://schemas.microsoft.com/office/powerpoint/2010/main" val="3275024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029" y="122238"/>
            <a:ext cx="10210800" cy="1086076"/>
          </a:xfrm>
          <a:solidFill>
            <a:srgbClr val="0070C0"/>
          </a:solidFill>
        </p:spPr>
        <p:txBody>
          <a:bodyPr>
            <a:noAutofit/>
          </a:bodyPr>
          <a:lstStyle/>
          <a:p>
            <a:r>
              <a:rPr lang="en-US" sz="3600" b="1">
                <a:solidFill>
                  <a:schemeClr val="bg1"/>
                </a:solidFill>
              </a:rPr>
              <a:t>Why are feet at risk for people with diabetes?</a:t>
            </a:r>
          </a:p>
        </p:txBody>
      </p:sp>
      <p:sp>
        <p:nvSpPr>
          <p:cNvPr id="3" name="Content Placeholder 2"/>
          <p:cNvSpPr>
            <a:spLocks noGrp="1"/>
          </p:cNvSpPr>
          <p:nvPr>
            <p:ph idx="1"/>
          </p:nvPr>
        </p:nvSpPr>
        <p:spPr>
          <a:xfrm>
            <a:off x="381000" y="1295400"/>
            <a:ext cx="10210800" cy="4713514"/>
          </a:xfrm>
        </p:spPr>
        <p:txBody>
          <a:bodyPr>
            <a:normAutofit fontScale="92500" lnSpcReduction="10000"/>
          </a:bodyPr>
          <a:lstStyle/>
          <a:p>
            <a:r>
              <a:rPr lang="en-US" sz="2800"/>
              <a:t>Neuropathy</a:t>
            </a:r>
          </a:p>
          <a:p>
            <a:pPr lvl="1"/>
            <a:r>
              <a:rPr lang="en-US" sz="2400"/>
              <a:t>Loss of feeling (numbness) = Loss of Protective Sensation (LOPS) </a:t>
            </a:r>
            <a:r>
              <a:rPr lang="en-US" sz="2400">
                <a:sym typeface="Wingdings" panose="05000000000000000000" pitchFamily="2" charset="2"/>
              </a:rPr>
              <a:t> injury prone</a:t>
            </a:r>
            <a:endParaRPr lang="en-US" sz="2400"/>
          </a:p>
          <a:p>
            <a:pPr lvl="1"/>
            <a:r>
              <a:rPr lang="en-US" sz="2400"/>
              <a:t>Loss of temperature sensation or abnormal sensation (feet “feel” cold)</a:t>
            </a:r>
          </a:p>
          <a:p>
            <a:pPr lvl="1"/>
            <a:r>
              <a:rPr lang="en-US" sz="2400"/>
              <a:t>Loss of skin oil (dryness) – cracking (impaired barrier to infection)</a:t>
            </a:r>
          </a:p>
          <a:p>
            <a:pPr lvl="1"/>
            <a:r>
              <a:rPr lang="en-US" sz="2400"/>
              <a:t>Deformity prone - abnormal “rub” and pressure points</a:t>
            </a:r>
          </a:p>
          <a:p>
            <a:pPr lvl="1"/>
            <a:r>
              <a:rPr lang="en-US" sz="2400"/>
              <a:t>Abnormal gait </a:t>
            </a:r>
            <a:r>
              <a:rPr lang="en-US" sz="2400">
                <a:sym typeface="Wingdings" panose="05000000000000000000" pitchFamily="2" charset="2"/>
              </a:rPr>
              <a:t> abnormal pressure</a:t>
            </a:r>
            <a:endParaRPr lang="en-US" sz="2400"/>
          </a:p>
          <a:p>
            <a:r>
              <a:rPr lang="en-US" sz="2800"/>
              <a:t>Reduced blood flow</a:t>
            </a:r>
          </a:p>
          <a:p>
            <a:pPr lvl="1"/>
            <a:r>
              <a:rPr lang="en-US" sz="2400"/>
              <a:t>Nutrition for tissues (O2 and nutrients)</a:t>
            </a:r>
          </a:p>
          <a:p>
            <a:pPr lvl="1"/>
            <a:r>
              <a:rPr lang="en-US" sz="2400"/>
              <a:t>Ischemic changes / Gangrene</a:t>
            </a:r>
          </a:p>
          <a:p>
            <a:r>
              <a:rPr lang="en-US" sz="2800"/>
              <a:t>Impaired Immunity</a:t>
            </a:r>
          </a:p>
          <a:p>
            <a:pPr lvl="1"/>
            <a:r>
              <a:rPr lang="en-US" sz="2400"/>
              <a:t>WBC</a:t>
            </a:r>
            <a:r>
              <a:rPr lang="en-US"/>
              <a:t> can’t do their job when blood glucose is high</a:t>
            </a:r>
          </a:p>
          <a:p>
            <a:pPr lvl="1"/>
            <a:endParaRPr lang="en-US"/>
          </a:p>
          <a:p>
            <a:pPr lvl="1"/>
            <a:endParaRPr lang="en-US"/>
          </a:p>
          <a:p>
            <a:endParaRPr lang="en-US"/>
          </a:p>
        </p:txBody>
      </p:sp>
    </p:spTree>
    <p:extLst>
      <p:ext uri="{BB962C8B-B14F-4D97-AF65-F5344CB8AC3E}">
        <p14:creationId xmlns:p14="http://schemas.microsoft.com/office/powerpoint/2010/main" val="29060064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7CF94-E0DD-DC2A-F9DC-27FE0673D53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AD925F6-1240-8C6A-A5F9-DF9EFD7A3919}"/>
              </a:ext>
            </a:extLst>
          </p:cNvPr>
          <p:cNvSpPr>
            <a:spLocks noGrp="1"/>
          </p:cNvSpPr>
          <p:nvPr>
            <p:ph idx="1"/>
          </p:nvPr>
        </p:nvSpPr>
        <p:spPr/>
        <p:txBody>
          <a:bodyPr/>
          <a:lstStyle/>
          <a:p>
            <a:r>
              <a:rPr lang="en-US">
                <a:hlinkClick r:id="rId2"/>
              </a:rPr>
              <a:t>https://www.youtube.com/watch?v=Wa3TsUyiuo4&amp;t=110s</a:t>
            </a:r>
            <a:r>
              <a:rPr lang="en-US"/>
              <a:t> </a:t>
            </a:r>
          </a:p>
          <a:p>
            <a:endParaRPr lang="en-US"/>
          </a:p>
          <a:p>
            <a:r>
              <a:rPr lang="en-US">
                <a:hlinkClick r:id="rId2"/>
              </a:rPr>
              <a:t>The Diabetic Foot Exam - Diabetes Series</a:t>
            </a:r>
            <a:endParaRPr lang="en-US"/>
          </a:p>
        </p:txBody>
      </p:sp>
    </p:spTree>
    <p:extLst>
      <p:ext uri="{BB962C8B-B14F-4D97-AF65-F5344CB8AC3E}">
        <p14:creationId xmlns:p14="http://schemas.microsoft.com/office/powerpoint/2010/main" val="38481982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EED502-B698-E0C3-F8B2-93472F73D0A7}"/>
              </a:ext>
            </a:extLst>
          </p:cNvPr>
          <p:cNvSpPr txBox="1"/>
          <p:nvPr/>
        </p:nvSpPr>
        <p:spPr>
          <a:xfrm>
            <a:off x="4223885" y="2498652"/>
            <a:ext cx="3841821" cy="1015663"/>
          </a:xfrm>
          <a:prstGeom prst="rect">
            <a:avLst/>
          </a:prstGeom>
          <a:solidFill>
            <a:srgbClr val="0070C0"/>
          </a:solidFill>
          <a:ln>
            <a:solidFill>
              <a:srgbClr val="0070C0"/>
            </a:solidFill>
          </a:ln>
        </p:spPr>
        <p:txBody>
          <a:bodyPr wrap="none" rtlCol="0">
            <a:spAutoFit/>
          </a:bodyPr>
          <a:lstStyle/>
          <a:p>
            <a:r>
              <a:rPr lang="en-US" sz="6000" b="1">
                <a:solidFill>
                  <a:schemeClr val="bg1"/>
                </a:solidFill>
              </a:rPr>
              <a:t>Extra Slides</a:t>
            </a:r>
          </a:p>
        </p:txBody>
      </p:sp>
    </p:spTree>
    <p:extLst>
      <p:ext uri="{BB962C8B-B14F-4D97-AF65-F5344CB8AC3E}">
        <p14:creationId xmlns:p14="http://schemas.microsoft.com/office/powerpoint/2010/main" val="1190281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97232"/>
          </a:xfrm>
        </p:spPr>
        <p:txBody>
          <a:bodyPr>
            <a:noAutofit/>
          </a:bodyPr>
          <a:lstStyle/>
          <a:p>
            <a:r>
              <a:rPr lang="en-US" sz="3600"/>
              <a:t>FOOT EXAM:</a:t>
            </a:r>
          </a:p>
        </p:txBody>
      </p:sp>
      <p:sp>
        <p:nvSpPr>
          <p:cNvPr id="3" name="Content Placeholder 2"/>
          <p:cNvSpPr>
            <a:spLocks noGrp="1"/>
          </p:cNvSpPr>
          <p:nvPr>
            <p:ph idx="1"/>
          </p:nvPr>
        </p:nvSpPr>
        <p:spPr>
          <a:xfrm>
            <a:off x="609600" y="1010093"/>
            <a:ext cx="10591799" cy="5466907"/>
          </a:xfrm>
        </p:spPr>
        <p:txBody>
          <a:bodyPr>
            <a:normAutofit/>
          </a:bodyPr>
          <a:lstStyle/>
          <a:p>
            <a:r>
              <a:rPr lang="en-US" sz="2800"/>
              <a:t>Start with </a:t>
            </a:r>
            <a:r>
              <a:rPr lang="en-US" sz="2800" b="1"/>
              <a:t>Inspection</a:t>
            </a:r>
            <a:r>
              <a:rPr lang="en-US" sz="2800"/>
              <a:t>:</a:t>
            </a:r>
          </a:p>
          <a:p>
            <a:pPr lvl="1"/>
            <a:r>
              <a:rPr lang="en-US" sz="2400"/>
              <a:t>Look from thighs or knees down, if possible </a:t>
            </a:r>
            <a:r>
              <a:rPr lang="en-US" sz="2400">
                <a:sym typeface="Wingdings" panose="05000000000000000000" pitchFamily="2" charset="2"/>
              </a:rPr>
              <a:t></a:t>
            </a:r>
            <a:r>
              <a:rPr lang="en-US" sz="2400"/>
              <a:t>look between toes</a:t>
            </a:r>
          </a:p>
          <a:p>
            <a:pPr lvl="1"/>
            <a:r>
              <a:rPr lang="en-US" sz="2400"/>
              <a:t>General foot hygiene (dirt, paper stuck to feet, etc.)</a:t>
            </a:r>
          </a:p>
          <a:p>
            <a:pPr lvl="1"/>
            <a:r>
              <a:rPr lang="en-US" sz="2400"/>
              <a:t>Loss of hair</a:t>
            </a:r>
          </a:p>
          <a:p>
            <a:pPr lvl="1"/>
            <a:r>
              <a:rPr lang="en-US" sz="2400"/>
              <a:t>Nails (thick, discolored, long, ingrown)</a:t>
            </a:r>
          </a:p>
          <a:p>
            <a:pPr lvl="1"/>
            <a:r>
              <a:rPr lang="en-US" sz="2400"/>
              <a:t>Dry skin, cracks</a:t>
            </a:r>
          </a:p>
          <a:p>
            <a:pPr lvl="1"/>
            <a:r>
              <a:rPr lang="en-US" sz="2400"/>
              <a:t>Deformities (previous amputation, bunions, hammertoes, etc.)</a:t>
            </a:r>
          </a:p>
          <a:p>
            <a:pPr lvl="1"/>
            <a:r>
              <a:rPr lang="en-US" sz="2400"/>
              <a:t>Lesions (callouses, ulcers)</a:t>
            </a:r>
          </a:p>
          <a:p>
            <a:pPr lvl="1"/>
            <a:r>
              <a:rPr lang="en-US" sz="2400"/>
              <a:t>Footwear (worn areas, fit, etc.)</a:t>
            </a:r>
          </a:p>
          <a:p>
            <a:pPr lvl="1"/>
            <a:r>
              <a:rPr lang="en-US" sz="2400"/>
              <a:t>Gait (watch patient walk, can watch as the walk into room)</a:t>
            </a:r>
          </a:p>
          <a:p>
            <a:pPr lvl="2"/>
            <a:r>
              <a:rPr lang="en-US" sz="2000"/>
              <a:t>Abnormal shoe wear/pressures</a:t>
            </a:r>
          </a:p>
          <a:p>
            <a:pPr lvl="2"/>
            <a:r>
              <a:rPr lang="en-US" sz="2000"/>
              <a:t>Increased Fall Risk with diabetes…is the Patient safe as well as is their foot safe</a:t>
            </a:r>
          </a:p>
          <a:p>
            <a:pPr marL="296862" lvl="1" indent="0">
              <a:buNone/>
            </a:pPr>
            <a:endParaRPr lang="en-US"/>
          </a:p>
        </p:txBody>
      </p:sp>
    </p:spTree>
    <p:extLst>
      <p:ext uri="{BB962C8B-B14F-4D97-AF65-F5344CB8AC3E}">
        <p14:creationId xmlns:p14="http://schemas.microsoft.com/office/powerpoint/2010/main" val="316396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870D6-0D9A-E7B3-F0C4-3D4D2759175B}"/>
              </a:ext>
            </a:extLst>
          </p:cNvPr>
          <p:cNvSpPr>
            <a:spLocks noGrp="1"/>
          </p:cNvSpPr>
          <p:nvPr>
            <p:ph type="title"/>
          </p:nvPr>
        </p:nvSpPr>
        <p:spPr>
          <a:xfrm>
            <a:off x="609600" y="274638"/>
            <a:ext cx="10972800" cy="909748"/>
          </a:xfrm>
        </p:spPr>
        <p:txBody>
          <a:bodyPr>
            <a:normAutofit/>
          </a:bodyPr>
          <a:lstStyle/>
          <a:p>
            <a:r>
              <a:rPr lang="en-US" sz="3600"/>
              <a:t>The 10-g Semmes-Weinstein Mono­filament</a:t>
            </a:r>
          </a:p>
        </p:txBody>
      </p:sp>
      <p:pic>
        <p:nvPicPr>
          <p:cNvPr id="4" name="Content Placeholder 3">
            <a:extLst>
              <a:ext uri="{FF2B5EF4-FFF2-40B4-BE49-F238E27FC236}">
                <a16:creationId xmlns:a16="http://schemas.microsoft.com/office/drawing/2014/main" id="{4723EAEE-57B9-9330-6EBE-428B51FAA53A}"/>
              </a:ext>
            </a:extLst>
          </p:cNvPr>
          <p:cNvPicPr>
            <a:picLocks noGrp="1" noChangeAspect="1"/>
          </p:cNvPicPr>
          <p:nvPr>
            <p:ph idx="1"/>
          </p:nvPr>
        </p:nvPicPr>
        <p:blipFill>
          <a:blip r:embed="rId2"/>
          <a:stretch>
            <a:fillRect/>
          </a:stretch>
        </p:blipFill>
        <p:spPr>
          <a:xfrm>
            <a:off x="3200400" y="1371600"/>
            <a:ext cx="3733800" cy="3486380"/>
          </a:xfrm>
          <a:prstGeom prst="rect">
            <a:avLst/>
          </a:prstGeom>
        </p:spPr>
      </p:pic>
      <p:pic>
        <p:nvPicPr>
          <p:cNvPr id="6" name="Picture 5">
            <a:extLst>
              <a:ext uri="{FF2B5EF4-FFF2-40B4-BE49-F238E27FC236}">
                <a16:creationId xmlns:a16="http://schemas.microsoft.com/office/drawing/2014/main" id="{B768E1EB-A126-1EAA-C211-3AAD6B029D74}"/>
              </a:ext>
            </a:extLst>
          </p:cNvPr>
          <p:cNvPicPr>
            <a:picLocks noChangeAspect="1"/>
          </p:cNvPicPr>
          <p:nvPr/>
        </p:nvPicPr>
        <p:blipFill>
          <a:blip r:embed="rId3"/>
          <a:stretch>
            <a:fillRect/>
          </a:stretch>
        </p:blipFill>
        <p:spPr>
          <a:xfrm>
            <a:off x="609600" y="5257800"/>
            <a:ext cx="10571380" cy="1316850"/>
          </a:xfrm>
          <a:prstGeom prst="rect">
            <a:avLst/>
          </a:prstGeom>
        </p:spPr>
      </p:pic>
    </p:spTree>
    <p:extLst>
      <p:ext uri="{BB962C8B-B14F-4D97-AF65-F5344CB8AC3E}">
        <p14:creationId xmlns:p14="http://schemas.microsoft.com/office/powerpoint/2010/main" val="540995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31B7A-313B-434A-009E-A25C3F353D3B}"/>
              </a:ext>
            </a:extLst>
          </p:cNvPr>
          <p:cNvSpPr>
            <a:spLocks noGrp="1"/>
          </p:cNvSpPr>
          <p:nvPr>
            <p:ph type="title"/>
          </p:nvPr>
        </p:nvSpPr>
        <p:spPr/>
        <p:txBody>
          <a:bodyPr/>
          <a:lstStyle/>
          <a:p>
            <a:r>
              <a:rPr lang="en-US"/>
              <a:t>Need for Reliable Monofilaments</a:t>
            </a:r>
          </a:p>
        </p:txBody>
      </p:sp>
      <p:sp>
        <p:nvSpPr>
          <p:cNvPr id="3" name="Content Placeholder 2">
            <a:extLst>
              <a:ext uri="{FF2B5EF4-FFF2-40B4-BE49-F238E27FC236}">
                <a16:creationId xmlns:a16="http://schemas.microsoft.com/office/drawing/2014/main" id="{79E4E6F2-F36A-351D-E295-B87BAAFDB72E}"/>
              </a:ext>
            </a:extLst>
          </p:cNvPr>
          <p:cNvSpPr>
            <a:spLocks noGrp="1"/>
          </p:cNvSpPr>
          <p:nvPr>
            <p:ph idx="1"/>
          </p:nvPr>
        </p:nvSpPr>
        <p:spPr/>
        <p:txBody>
          <a:bodyPr>
            <a:normAutofit fontScale="77500" lnSpcReduction="20000"/>
          </a:bodyPr>
          <a:lstStyle/>
          <a:p>
            <a:r>
              <a:rPr lang="en-US"/>
              <a:t>A study published in Diabetes Care in 2000 reported that of 160 new 10-g nylon monofilaments, only those from a couple of manufacturers actually buckled within a gram of 10g. Worse, the devices—even the accurate ones—experienced material fatigue, bending too easily and giving false positives after testing about 10 patients. They had to be rested for 24 hours before regaining their firmness.</a:t>
            </a:r>
          </a:p>
          <a:p>
            <a:endParaRPr lang="en-US"/>
          </a:p>
          <a:p>
            <a:r>
              <a:rPr lang="en-US"/>
              <a:t>As Armstrong pointed out in an editorial in that issue of Diabetes Care, “Cycles of applied stress may make these devices inaccurate, rendering them potentially hypersensitive in identifying loss of protective sensation.” Clinics should, he suggested, have multiple monofilaments available so clinicians don’t </a:t>
            </a:r>
            <a:r>
              <a:rPr lang="en-US" err="1"/>
              <a:t>overdiagnose</a:t>
            </a:r>
            <a:r>
              <a:rPr lang="en-US"/>
              <a:t> as the day wears on. “We can no longer afford to look at any tool, even one as useful and important as the monofilament, as an infallible diagnostic divining rod,” he concluded.</a:t>
            </a:r>
          </a:p>
        </p:txBody>
      </p:sp>
    </p:spTree>
    <p:extLst>
      <p:ext uri="{BB962C8B-B14F-4D97-AF65-F5344CB8AC3E}">
        <p14:creationId xmlns:p14="http://schemas.microsoft.com/office/powerpoint/2010/main" val="42504963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8610600" cy="563562"/>
          </a:xfrm>
        </p:spPr>
        <p:txBody>
          <a:bodyPr>
            <a:noAutofit/>
          </a:bodyPr>
          <a:lstStyle/>
          <a:p>
            <a:r>
              <a:rPr lang="en-US" sz="3600"/>
              <a:t>Practice Session : Testing Vibration Sensation </a:t>
            </a:r>
          </a:p>
        </p:txBody>
      </p:sp>
      <p:sp>
        <p:nvSpPr>
          <p:cNvPr id="3" name="Content Placeholder 2"/>
          <p:cNvSpPr>
            <a:spLocks noGrp="1"/>
          </p:cNvSpPr>
          <p:nvPr>
            <p:ph idx="1"/>
          </p:nvPr>
        </p:nvSpPr>
        <p:spPr>
          <a:xfrm>
            <a:off x="685800" y="990600"/>
            <a:ext cx="10668000" cy="5715000"/>
          </a:xfrm>
        </p:spPr>
        <p:txBody>
          <a:bodyPr>
            <a:normAutofit/>
          </a:bodyPr>
          <a:lstStyle/>
          <a:p>
            <a:r>
              <a:rPr lang="en-US" sz="2400"/>
              <a:t>Place vibrating tuning fork on bone of hand or arm and ask patient if s/he can feel the </a:t>
            </a:r>
            <a:r>
              <a:rPr lang="en-US" sz="2400" b="1" i="1"/>
              <a:t>vibration</a:t>
            </a:r>
            <a:r>
              <a:rPr lang="en-US" sz="2400"/>
              <a:t>, then test at base of great toe , if can’t feel vibration at toe then test the ankle (ankle bone)</a:t>
            </a:r>
          </a:p>
          <a:p>
            <a:pPr lvl="1">
              <a:buFont typeface="Arial" panose="020B0604020202020204" pitchFamily="34" charset="0"/>
              <a:buChar char="•"/>
            </a:pPr>
            <a:r>
              <a:rPr lang="en-US" sz="2400"/>
              <a:t>(be sure they are feeling vibration &amp; not just the touch of the tuning fork)</a:t>
            </a:r>
          </a:p>
          <a:p>
            <a:r>
              <a:rPr lang="en-US" sz="2400"/>
              <a:t>Various methods:</a:t>
            </a:r>
          </a:p>
          <a:p>
            <a:pPr lvl="1">
              <a:buFont typeface="Arial" panose="020B0604020202020204" pitchFamily="34" charset="0"/>
              <a:buChar char="•"/>
            </a:pPr>
            <a:r>
              <a:rPr lang="en-US" sz="2400"/>
              <a:t>All or nothing: ask if feel vibration, tell you when it stops</a:t>
            </a:r>
          </a:p>
          <a:p>
            <a:pPr lvl="2"/>
            <a:r>
              <a:rPr lang="en-US"/>
              <a:t> if they stop feeling it before you do, then vibration sensation is impaired</a:t>
            </a:r>
          </a:p>
          <a:p>
            <a:pPr lvl="1">
              <a:buFont typeface="Arial" panose="020B0604020202020204" pitchFamily="34" charset="0"/>
              <a:buChar char="•"/>
            </a:pPr>
            <a:r>
              <a:rPr lang="en-US" sz="2400"/>
              <a:t>Allow tuning fork to vibrate until it stops; have patient tell you when s/he stops feeling the </a:t>
            </a:r>
            <a:r>
              <a:rPr lang="en-US" sz="2400" b="1" i="1"/>
              <a:t>vibration</a:t>
            </a:r>
            <a:r>
              <a:rPr lang="en-US" sz="2400"/>
              <a:t>: time &lt;10 sec abnormal </a:t>
            </a:r>
          </a:p>
          <a:p>
            <a:r>
              <a:rPr lang="en-US" sz="2400"/>
              <a:t>Test on great toe/ankle: try different methods</a:t>
            </a:r>
          </a:p>
          <a:p>
            <a:r>
              <a:rPr lang="en-US" sz="2400"/>
              <a:t>If no 128 Hz tuning fork – try temperature or pin prick testing </a:t>
            </a:r>
          </a:p>
          <a:p>
            <a:pPr marL="0" indent="0">
              <a:buNone/>
            </a:pPr>
            <a:endParaRPr lang="en-US" sz="2400"/>
          </a:p>
        </p:txBody>
      </p:sp>
    </p:spTree>
    <p:extLst>
      <p:ext uri="{BB962C8B-B14F-4D97-AF65-F5344CB8AC3E}">
        <p14:creationId xmlns:p14="http://schemas.microsoft.com/office/powerpoint/2010/main" val="14277807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ABB59-D758-1B53-A90B-4313792CF32C}"/>
              </a:ext>
            </a:extLst>
          </p:cNvPr>
          <p:cNvSpPr>
            <a:spLocks noGrp="1"/>
          </p:cNvSpPr>
          <p:nvPr>
            <p:ph type="title"/>
          </p:nvPr>
        </p:nvSpPr>
        <p:spPr/>
        <p:txBody>
          <a:bodyPr/>
          <a:lstStyle/>
          <a:p>
            <a:r>
              <a:rPr lang="en-US"/>
              <a:t>Additional Self Care Instructions</a:t>
            </a:r>
          </a:p>
        </p:txBody>
      </p:sp>
      <p:sp>
        <p:nvSpPr>
          <p:cNvPr id="3" name="Content Placeholder 2">
            <a:extLst>
              <a:ext uri="{FF2B5EF4-FFF2-40B4-BE49-F238E27FC236}">
                <a16:creationId xmlns:a16="http://schemas.microsoft.com/office/drawing/2014/main" id="{06C6B6A0-AB3C-085B-6323-7FBA91E7EFF3}"/>
              </a:ext>
            </a:extLst>
          </p:cNvPr>
          <p:cNvSpPr>
            <a:spLocks noGrp="1"/>
          </p:cNvSpPr>
          <p:nvPr>
            <p:ph idx="1"/>
          </p:nvPr>
        </p:nvSpPr>
        <p:spPr/>
        <p:txBody>
          <a:bodyPr>
            <a:normAutofit fontScale="70000" lnSpcReduction="20000"/>
          </a:bodyPr>
          <a:lstStyle/>
          <a:p>
            <a:r>
              <a:rPr lang="en-US"/>
              <a:t>Daily Visual Inspection: Because you cannot feel cuts, blisters, or pressure marks, you must use your eyes daily to check the tops, soles, and spaces between your toes. Use a mirror to see the bottoms of your feet.</a:t>
            </a:r>
          </a:p>
          <a:p>
            <a:r>
              <a:rPr lang="en-US"/>
              <a:t>Never Go Barefoot: Always wear supportive shoes and seamless socks, even when walking indoors, to protect against unseen objects or burns.</a:t>
            </a:r>
          </a:p>
          <a:p>
            <a:r>
              <a:rPr lang="en-US"/>
              <a:t>Professional Footwear: Use therapeutic, professionally fitted shoes and custom orthotics to evenly distribute weight and reduce high-pressure areas that trigger skin breakdown.</a:t>
            </a:r>
          </a:p>
          <a:p>
            <a:r>
              <a:rPr lang="en-US"/>
              <a:t>Avoid Self-Surgery: Never attempt to trim your own calluses or corns, and do not use over-the-counter chemical removers. Rely on a podiatrist for these and for trimming toenails.</a:t>
            </a:r>
          </a:p>
          <a:p>
            <a:r>
              <a:rPr lang="en-US"/>
              <a:t>Temperature Checks: Always test bathwater with your elbow or a thermometer—not your feet—to prevent accidental severe burns. [radiators, heating pads, hot pavement]</a:t>
            </a:r>
          </a:p>
        </p:txBody>
      </p:sp>
    </p:spTree>
    <p:extLst>
      <p:ext uri="{BB962C8B-B14F-4D97-AF65-F5344CB8AC3E}">
        <p14:creationId xmlns:p14="http://schemas.microsoft.com/office/powerpoint/2010/main" val="22986746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EB893-2818-E044-5420-F21FB8D15BBD}"/>
              </a:ext>
            </a:extLst>
          </p:cNvPr>
          <p:cNvSpPr>
            <a:spLocks noGrp="1"/>
          </p:cNvSpPr>
          <p:nvPr>
            <p:ph type="title"/>
          </p:nvPr>
        </p:nvSpPr>
        <p:spPr/>
        <p:txBody>
          <a:bodyPr/>
          <a:lstStyle/>
          <a:p>
            <a:r>
              <a:rPr lang="en-US"/>
              <a:t>ADA 2026 Standards of Care</a:t>
            </a:r>
          </a:p>
        </p:txBody>
      </p:sp>
      <p:sp>
        <p:nvSpPr>
          <p:cNvPr id="3" name="Content Placeholder 2">
            <a:extLst>
              <a:ext uri="{FF2B5EF4-FFF2-40B4-BE49-F238E27FC236}">
                <a16:creationId xmlns:a16="http://schemas.microsoft.com/office/drawing/2014/main" id="{4D5C5BB1-8208-DF8A-C82F-87FC11415DC3}"/>
              </a:ext>
            </a:extLst>
          </p:cNvPr>
          <p:cNvSpPr>
            <a:spLocks noGrp="1"/>
          </p:cNvSpPr>
          <p:nvPr>
            <p:ph idx="1"/>
          </p:nvPr>
        </p:nvSpPr>
        <p:spPr/>
        <p:txBody>
          <a:bodyPr>
            <a:normAutofit fontScale="55000" lnSpcReduction="20000"/>
          </a:bodyPr>
          <a:lstStyle/>
          <a:p>
            <a:r>
              <a:rPr lang="en-US"/>
              <a:t>12.28 An interprofessional approach facilitated by a podiatrist in conjunction with other appropriate team members is recommended for individuals with foot ulcers and high-risk feet (e.g., those on dialysis, those with Charcot foot, those with a history of prior ulcers or amputation, and those with PAD). B</a:t>
            </a:r>
          </a:p>
          <a:p>
            <a:endParaRPr lang="en-US"/>
          </a:p>
          <a:p>
            <a:r>
              <a:rPr lang="en-US"/>
              <a:t>12.29 Refer individuals who smoke and have a history of prior lower-extremity complications, loss of protective sensation (LOPS), structural abnormalities, or PAD to foot care specialists for ongoing preventive care and lifelong surveillance. B These individuals should also be provided with information on the importance of smoking cessation and referred for counseling on smoking cessation. A</a:t>
            </a:r>
          </a:p>
          <a:p>
            <a:endParaRPr lang="en-US"/>
          </a:p>
          <a:p>
            <a:r>
              <a:rPr lang="en-US"/>
              <a:t>12.30 Provide general preventive foot self-care education to all people with diabetes, including those with LOPS, on appropriate ways to examine their feet (palpation or visual inspection with an unbreakable mirror) for daily surveillance of early foot problems. B</a:t>
            </a:r>
          </a:p>
          <a:p>
            <a:endParaRPr lang="en-US"/>
          </a:p>
          <a:p>
            <a:r>
              <a:rPr lang="en-US"/>
              <a:t>12.31 The use of specialized therapeutic footwear is recommended for people with diabetes at high risk for ulceration, including those with LOPS, foot deformities, ulcers, callous formation, poor peripheral circulation, or history of amputation. B</a:t>
            </a:r>
          </a:p>
        </p:txBody>
      </p:sp>
    </p:spTree>
    <p:extLst>
      <p:ext uri="{BB962C8B-B14F-4D97-AF65-F5344CB8AC3E}">
        <p14:creationId xmlns:p14="http://schemas.microsoft.com/office/powerpoint/2010/main" val="7967845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3A4FC-CCD8-D7D8-D075-589DD0A6B9C5}"/>
              </a:ext>
            </a:extLst>
          </p:cNvPr>
          <p:cNvSpPr>
            <a:spLocks noGrp="1"/>
          </p:cNvSpPr>
          <p:nvPr>
            <p:ph type="title"/>
          </p:nvPr>
        </p:nvSpPr>
        <p:spPr>
          <a:xfrm>
            <a:off x="261256" y="341085"/>
            <a:ext cx="10515600" cy="941161"/>
          </a:xfrm>
        </p:spPr>
        <p:txBody>
          <a:bodyPr>
            <a:noAutofit/>
          </a:bodyPr>
          <a:lstStyle/>
          <a:p>
            <a:pPr algn="ctr"/>
            <a:r>
              <a:rPr lang="en-US" sz="3200" b="1" i="1"/>
              <a:t>“The physical examination can stratify patients into different categories and determine the frequency of these visits” </a:t>
            </a:r>
          </a:p>
        </p:txBody>
      </p:sp>
      <p:pic>
        <p:nvPicPr>
          <p:cNvPr id="4" name="Content Placeholder 3">
            <a:extLst>
              <a:ext uri="{FF2B5EF4-FFF2-40B4-BE49-F238E27FC236}">
                <a16:creationId xmlns:a16="http://schemas.microsoft.com/office/drawing/2014/main" id="{440E911F-86F1-73EE-0897-2E61D0593527}"/>
              </a:ext>
            </a:extLst>
          </p:cNvPr>
          <p:cNvPicPr>
            <a:picLocks noGrp="1" noChangeAspect="1"/>
          </p:cNvPicPr>
          <p:nvPr>
            <p:ph idx="1"/>
          </p:nvPr>
        </p:nvPicPr>
        <p:blipFill rotWithShape="1">
          <a:blip r:embed="rId2"/>
          <a:srcRect r="761"/>
          <a:stretch/>
        </p:blipFill>
        <p:spPr>
          <a:xfrm>
            <a:off x="789082" y="1391404"/>
            <a:ext cx="9138689" cy="5256139"/>
          </a:xfrm>
          <a:prstGeom prst="rect">
            <a:avLst/>
          </a:prstGeom>
          <a:ln>
            <a:solidFill>
              <a:schemeClr val="tx2"/>
            </a:solidFill>
          </a:ln>
        </p:spPr>
      </p:pic>
    </p:spTree>
    <p:extLst>
      <p:ext uri="{BB962C8B-B14F-4D97-AF65-F5344CB8AC3E}">
        <p14:creationId xmlns:p14="http://schemas.microsoft.com/office/powerpoint/2010/main" val="37658739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A4A3F-5E99-7EF4-1706-FD5819626F4D}"/>
              </a:ext>
            </a:extLst>
          </p:cNvPr>
          <p:cNvSpPr>
            <a:spLocks noGrp="1"/>
          </p:cNvSpPr>
          <p:nvPr>
            <p:ph type="title"/>
          </p:nvPr>
        </p:nvSpPr>
        <p:spPr>
          <a:xfrm>
            <a:off x="685800" y="1600200"/>
            <a:ext cx="10972800" cy="1143000"/>
          </a:xfrm>
        </p:spPr>
        <p:txBody>
          <a:bodyPr/>
          <a:lstStyle/>
          <a:p>
            <a:r>
              <a:rPr lang="en-US"/>
              <a:t>References &amp; Resources</a:t>
            </a:r>
          </a:p>
        </p:txBody>
      </p:sp>
    </p:spTree>
    <p:extLst>
      <p:ext uri="{BB962C8B-B14F-4D97-AF65-F5344CB8AC3E}">
        <p14:creationId xmlns:p14="http://schemas.microsoft.com/office/powerpoint/2010/main" val="3429240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91971-B819-010C-0382-648B3E15CD47}"/>
              </a:ext>
            </a:extLst>
          </p:cNvPr>
          <p:cNvSpPr>
            <a:spLocks noGrp="1"/>
          </p:cNvSpPr>
          <p:nvPr>
            <p:ph type="title"/>
          </p:nvPr>
        </p:nvSpPr>
        <p:spPr>
          <a:xfrm>
            <a:off x="185058" y="241980"/>
            <a:ext cx="10112828" cy="1325563"/>
          </a:xfrm>
          <a:solidFill>
            <a:srgbClr val="0070C0"/>
          </a:solidFill>
        </p:spPr>
        <p:txBody>
          <a:bodyPr>
            <a:normAutofit/>
          </a:bodyPr>
          <a:lstStyle/>
          <a:p>
            <a:r>
              <a:rPr lang="en-US" sz="3600" b="1">
                <a:solidFill>
                  <a:schemeClr val="bg1"/>
                </a:solidFill>
              </a:rPr>
              <a:t>The Guidelines – ADA 2026 Standards of Care</a:t>
            </a:r>
            <a:br>
              <a:rPr lang="en-US" sz="3600" b="1">
                <a:solidFill>
                  <a:schemeClr val="bg1"/>
                </a:solidFill>
              </a:rPr>
            </a:br>
            <a:r>
              <a:rPr lang="en-US" sz="3600" b="1">
                <a:solidFill>
                  <a:schemeClr val="bg1"/>
                </a:solidFill>
              </a:rPr>
              <a:t>Foot Care </a:t>
            </a:r>
          </a:p>
        </p:txBody>
      </p:sp>
      <p:sp>
        <p:nvSpPr>
          <p:cNvPr id="3" name="Content Placeholder 2">
            <a:extLst>
              <a:ext uri="{FF2B5EF4-FFF2-40B4-BE49-F238E27FC236}">
                <a16:creationId xmlns:a16="http://schemas.microsoft.com/office/drawing/2014/main" id="{0707A9B0-8DFA-8814-671C-D717613EC7F2}"/>
              </a:ext>
            </a:extLst>
          </p:cNvPr>
          <p:cNvSpPr>
            <a:spLocks noGrp="1"/>
          </p:cNvSpPr>
          <p:nvPr>
            <p:ph idx="1"/>
          </p:nvPr>
        </p:nvSpPr>
        <p:spPr>
          <a:xfrm>
            <a:off x="185058" y="1698172"/>
            <a:ext cx="10112828" cy="4147458"/>
          </a:xfrm>
        </p:spPr>
        <p:txBody>
          <a:bodyPr>
            <a:normAutofit fontScale="85000" lnSpcReduction="20000"/>
          </a:bodyPr>
          <a:lstStyle/>
          <a:p>
            <a:r>
              <a:rPr lang="en-US"/>
              <a:t>Recommendations</a:t>
            </a:r>
          </a:p>
          <a:p>
            <a:r>
              <a:rPr lang="en-US"/>
              <a:t>12.23 Perform a </a:t>
            </a:r>
            <a:r>
              <a:rPr lang="en-US" b="1"/>
              <a:t>comprehensive foot evaluation </a:t>
            </a:r>
            <a:r>
              <a:rPr lang="en-US" i="1"/>
              <a:t>at least annually </a:t>
            </a:r>
            <a:r>
              <a:rPr lang="en-US"/>
              <a:t>to identify risk factors for ulcers and amputations. A</a:t>
            </a:r>
          </a:p>
          <a:p>
            <a:pPr marL="0" indent="0">
              <a:buNone/>
            </a:pPr>
            <a:endParaRPr lang="en-US" sz="1300"/>
          </a:p>
          <a:p>
            <a:pPr lvl="1"/>
            <a:r>
              <a:rPr lang="en-US"/>
              <a:t>12.24 The examination should include inspection of the skin, assessment of foot deformities, neurological assessment (10-g monofilament testing or Ipswich touch test with at least one additional assessment: pinprick, temperature, or vibration), and vascular assessment, including pulses in the legs and feet. B</a:t>
            </a:r>
          </a:p>
          <a:p>
            <a:pPr marL="0" indent="0">
              <a:buNone/>
            </a:pPr>
            <a:endParaRPr lang="en-US" sz="1200"/>
          </a:p>
          <a:p>
            <a:r>
              <a:rPr lang="en-US"/>
              <a:t>12.25 Individuals with evidence of sensory loss or prior ulceration or amputation should have their feet </a:t>
            </a:r>
            <a:r>
              <a:rPr lang="en-US" b="1"/>
              <a:t>inspected</a:t>
            </a:r>
            <a:r>
              <a:rPr lang="en-US"/>
              <a:t> </a:t>
            </a:r>
            <a:r>
              <a:rPr lang="en-US" b="1" i="1"/>
              <a:t>at every visit</a:t>
            </a:r>
            <a:r>
              <a:rPr lang="en-US"/>
              <a:t>. A</a:t>
            </a:r>
          </a:p>
        </p:txBody>
      </p:sp>
    </p:spTree>
    <p:extLst>
      <p:ext uri="{BB962C8B-B14F-4D97-AF65-F5344CB8AC3E}">
        <p14:creationId xmlns:p14="http://schemas.microsoft.com/office/powerpoint/2010/main" val="3217309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A89E5-391B-BB51-57F8-C83443D453DC}"/>
              </a:ext>
            </a:extLst>
          </p:cNvPr>
          <p:cNvSpPr>
            <a:spLocks noGrp="1"/>
          </p:cNvSpPr>
          <p:nvPr>
            <p:ph type="title"/>
          </p:nvPr>
        </p:nvSpPr>
        <p:spPr/>
        <p:txBody>
          <a:bodyPr/>
          <a:lstStyle/>
          <a:p>
            <a:r>
              <a:rPr lang="en-US"/>
              <a:t>Videos from Global Health Media</a:t>
            </a:r>
          </a:p>
        </p:txBody>
      </p:sp>
      <p:sp>
        <p:nvSpPr>
          <p:cNvPr id="3" name="Content Placeholder 2">
            <a:extLst>
              <a:ext uri="{FF2B5EF4-FFF2-40B4-BE49-F238E27FC236}">
                <a16:creationId xmlns:a16="http://schemas.microsoft.com/office/drawing/2014/main" id="{3DD708C6-9616-9194-3665-21E7D307F30D}"/>
              </a:ext>
            </a:extLst>
          </p:cNvPr>
          <p:cNvSpPr>
            <a:spLocks noGrp="1"/>
          </p:cNvSpPr>
          <p:nvPr>
            <p:ph idx="1"/>
          </p:nvPr>
        </p:nvSpPr>
        <p:spPr/>
        <p:txBody>
          <a:bodyPr/>
          <a:lstStyle/>
          <a:p>
            <a:pPr marL="0" marR="0">
              <a:spcBef>
                <a:spcPts val="0"/>
              </a:spcBef>
              <a:spcAft>
                <a:spcPts val="0"/>
              </a:spcAft>
            </a:pPr>
            <a:r>
              <a:rPr lang="en-US" sz="3200" u="sng">
                <a:solidFill>
                  <a:srgbClr val="0000FF"/>
                </a:solidFill>
                <a:effectLst/>
                <a:latin typeface="Calibri" panose="020F0502020204030204" pitchFamily="34" charset="0"/>
                <a:ea typeface="Calibri" panose="020F0502020204030204" pitchFamily="34" charset="0"/>
                <a:hlinkClick r:id="rId2"/>
              </a:rPr>
              <a:t>Choosing well-fitting shoes in the market</a:t>
            </a:r>
            <a:endParaRPr lang="en-US" sz="3200">
              <a:effectLst/>
              <a:latin typeface="Calibri" panose="020F0502020204030204" pitchFamily="34" charset="0"/>
              <a:ea typeface="Calibri" panose="020F0502020204030204" pitchFamily="34" charset="0"/>
            </a:endParaRPr>
          </a:p>
          <a:p>
            <a:pPr marL="0" marR="0">
              <a:spcBef>
                <a:spcPts val="0"/>
              </a:spcBef>
              <a:spcAft>
                <a:spcPts val="0"/>
              </a:spcAft>
            </a:pPr>
            <a:r>
              <a:rPr lang="en-US" sz="3200" u="sng">
                <a:solidFill>
                  <a:srgbClr val="0000FF"/>
                </a:solidFill>
                <a:effectLst/>
                <a:latin typeface="Calibri" panose="020F0502020204030204" pitchFamily="34" charset="0"/>
                <a:ea typeface="Calibri" panose="020F0502020204030204" pitchFamily="34" charset="0"/>
                <a:hlinkClick r:id="rId3"/>
              </a:rPr>
              <a:t>Choosing well-fitting shoes in the shoe store.</a:t>
            </a:r>
            <a:endParaRPr lang="en-US" sz="3200">
              <a:effectLst/>
              <a:latin typeface="Calibri" panose="020F0502020204030204" pitchFamily="34" charset="0"/>
              <a:ea typeface="Calibri" panose="020F0502020204030204" pitchFamily="34" charset="0"/>
            </a:endParaRPr>
          </a:p>
          <a:p>
            <a:pPr marL="0" marR="0">
              <a:spcBef>
                <a:spcPts val="0"/>
              </a:spcBef>
              <a:spcAft>
                <a:spcPts val="0"/>
              </a:spcAft>
            </a:pPr>
            <a:r>
              <a:rPr lang="en-US" sz="3200" u="sng">
                <a:solidFill>
                  <a:srgbClr val="0000FF"/>
                </a:solidFill>
                <a:effectLst/>
                <a:latin typeface="Calibri" panose="020F0502020204030204" pitchFamily="34" charset="0"/>
                <a:ea typeface="Calibri" panose="020F0502020204030204" pitchFamily="34" charset="0"/>
                <a:hlinkClick r:id="rId4"/>
              </a:rPr>
              <a:t>The diabetic foot exam</a:t>
            </a:r>
            <a:endParaRPr lang="en-US" sz="3200">
              <a:effectLst/>
              <a:latin typeface="Calibri" panose="020F0502020204030204" pitchFamily="34" charset="0"/>
              <a:ea typeface="Calibri" panose="020F0502020204030204" pitchFamily="34" charset="0"/>
            </a:endParaRPr>
          </a:p>
          <a:p>
            <a:pPr marL="0" marR="0">
              <a:spcBef>
                <a:spcPts val="0"/>
              </a:spcBef>
              <a:spcAft>
                <a:spcPts val="0"/>
              </a:spcAft>
            </a:pPr>
            <a:r>
              <a:rPr lang="en-US" sz="3200" u="sng">
                <a:solidFill>
                  <a:srgbClr val="0000FF"/>
                </a:solidFill>
                <a:effectLst/>
                <a:latin typeface="Calibri" panose="020F0502020204030204" pitchFamily="34" charset="0"/>
                <a:ea typeface="Calibri" panose="020F0502020204030204" pitchFamily="34" charset="0"/>
                <a:hlinkClick r:id="rId5"/>
              </a:rPr>
              <a:t>Taking care of your feet</a:t>
            </a:r>
            <a:endParaRPr lang="en-US" sz="32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18252729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F70032-3C69-7D1E-6BD4-4A09624F2B9B}"/>
              </a:ext>
            </a:extLst>
          </p:cNvPr>
          <p:cNvSpPr txBox="1"/>
          <p:nvPr/>
        </p:nvSpPr>
        <p:spPr>
          <a:xfrm>
            <a:off x="264756" y="685800"/>
            <a:ext cx="11590545" cy="1200329"/>
          </a:xfrm>
          <a:prstGeom prst="rect">
            <a:avLst/>
          </a:prstGeom>
          <a:noFill/>
        </p:spPr>
        <p:txBody>
          <a:bodyPr wrap="none" rtlCol="0">
            <a:spAutoFit/>
          </a:bodyPr>
          <a:lstStyle/>
          <a:p>
            <a:pPr algn="ctr"/>
            <a:r>
              <a:rPr lang="en-US" sz="2400"/>
              <a:t>ADA 2023 Standards of Care</a:t>
            </a:r>
          </a:p>
          <a:p>
            <a:r>
              <a:rPr lang="en-US" sz="2400">
                <a:hlinkClick r:id="rId3"/>
              </a:rPr>
              <a:t>12. Retinopathy, Neuropathy, and Foot Care: Standards of Care in Diabetes—2023 </a:t>
            </a:r>
          </a:p>
          <a:p>
            <a:r>
              <a:rPr lang="en-US" sz="2400">
                <a:hlinkClick r:id="rId3"/>
              </a:rPr>
              <a:t>| Diabetes Care | American Diabetes Association (diabetesjournals.org)</a:t>
            </a:r>
            <a:endParaRPr lang="en-US" sz="2400"/>
          </a:p>
        </p:txBody>
      </p:sp>
      <p:sp>
        <p:nvSpPr>
          <p:cNvPr id="3" name="TextBox 2">
            <a:extLst>
              <a:ext uri="{FF2B5EF4-FFF2-40B4-BE49-F238E27FC236}">
                <a16:creationId xmlns:a16="http://schemas.microsoft.com/office/drawing/2014/main" id="{D783C93F-E4A7-3AE7-51D2-2B519FD13133}"/>
              </a:ext>
            </a:extLst>
          </p:cNvPr>
          <p:cNvSpPr txBox="1"/>
          <p:nvPr/>
        </p:nvSpPr>
        <p:spPr>
          <a:xfrm>
            <a:off x="762000" y="4191000"/>
            <a:ext cx="8573309" cy="885371"/>
          </a:xfrm>
          <a:prstGeom prst="rect">
            <a:avLst/>
          </a:prstGeom>
          <a:noFill/>
        </p:spPr>
        <p:txBody>
          <a:bodyPr wrap="none" rtlCol="0">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https://diabetesjournals.org/compendia/article/2022/1/1/147001/</a:t>
            </a:r>
          </a:p>
          <a:p>
            <a:pPr marR="0" lvl="0" algn="l" defTabSz="914400" rtl="0" eaLnBrk="1" fontAlgn="auto" latinLnBrk="0" hangingPunct="1">
              <a:lnSpc>
                <a:spcPct val="90000"/>
              </a:lnSpc>
              <a:spcBef>
                <a:spcPts val="1000"/>
              </a:spcBef>
              <a:spcAft>
                <a:spcPts val="0"/>
              </a:spcAft>
              <a:buClrTx/>
              <a:buSzTx/>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Diagnosis-and-Treatment-of-Painful-Diabetic</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5" name="TextBox 4">
            <a:extLst>
              <a:ext uri="{FF2B5EF4-FFF2-40B4-BE49-F238E27FC236}">
                <a16:creationId xmlns:a16="http://schemas.microsoft.com/office/drawing/2014/main" id="{727189A4-525E-F3A9-565F-813236A2F49B}"/>
              </a:ext>
            </a:extLst>
          </p:cNvPr>
          <p:cNvSpPr txBox="1"/>
          <p:nvPr/>
        </p:nvSpPr>
        <p:spPr>
          <a:xfrm>
            <a:off x="609600" y="3198167"/>
            <a:ext cx="9583393" cy="461665"/>
          </a:xfrm>
          <a:prstGeom prst="rect">
            <a:avLst/>
          </a:prstGeom>
          <a:noFill/>
        </p:spPr>
        <p:txBody>
          <a:bodyPr wrap="none" rtlCol="0">
            <a:spAutoFit/>
          </a:bodyPr>
          <a:lstStyle/>
          <a:p>
            <a:r>
              <a:rPr lang="en-US" sz="2400"/>
              <a:t>Didactic on Diabetic Peripheral Neuropathy </a:t>
            </a:r>
            <a:r>
              <a:rPr kumimoji="0" lang="en-US" sz="2400" b="0" i="0" u="sng"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hlinkClick r:id="rId5"/>
              </a:rPr>
              <a:t>https://youtu.be/2RQyNLot8Ss</a:t>
            </a:r>
            <a:r>
              <a:rPr lang="en-US" sz="2400"/>
              <a:t> </a:t>
            </a:r>
          </a:p>
        </p:txBody>
      </p:sp>
    </p:spTree>
    <p:extLst>
      <p:ext uri="{BB962C8B-B14F-4D97-AF65-F5344CB8AC3E}">
        <p14:creationId xmlns:p14="http://schemas.microsoft.com/office/powerpoint/2010/main" val="4885888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5361B-5455-2FA6-D61E-2165409DC4AA}"/>
              </a:ext>
            </a:extLst>
          </p:cNvPr>
          <p:cNvSpPr>
            <a:spLocks noGrp="1"/>
          </p:cNvSpPr>
          <p:nvPr>
            <p:ph type="title"/>
          </p:nvPr>
        </p:nvSpPr>
        <p:spPr/>
        <p:txBody>
          <a:bodyPr/>
          <a:lstStyle/>
          <a:p>
            <a:r>
              <a:rPr lang="en-US"/>
              <a:t>CHECKING THE DIABETIC FOOT</a:t>
            </a:r>
          </a:p>
        </p:txBody>
      </p:sp>
      <p:sp>
        <p:nvSpPr>
          <p:cNvPr id="3" name="Content Placeholder 2">
            <a:extLst>
              <a:ext uri="{FF2B5EF4-FFF2-40B4-BE49-F238E27FC236}">
                <a16:creationId xmlns:a16="http://schemas.microsoft.com/office/drawing/2014/main" id="{577934AA-D4FD-8610-1F09-A96368CCA786}"/>
              </a:ext>
            </a:extLst>
          </p:cNvPr>
          <p:cNvSpPr>
            <a:spLocks noGrp="1"/>
          </p:cNvSpPr>
          <p:nvPr>
            <p:ph idx="1"/>
          </p:nvPr>
        </p:nvSpPr>
        <p:spPr/>
        <p:txBody>
          <a:bodyPr/>
          <a:lstStyle/>
          <a:p>
            <a:r>
              <a:rPr lang="en-US">
                <a:hlinkClick r:id="rId2"/>
              </a:rPr>
              <a:t>https://diabetesanddust.wordpress.com/checking-the-diabetic-foot/</a:t>
            </a:r>
            <a:r>
              <a:rPr lang="en-US"/>
              <a:t> </a:t>
            </a:r>
          </a:p>
        </p:txBody>
      </p:sp>
      <p:pic>
        <p:nvPicPr>
          <p:cNvPr id="4" name="Picture 3">
            <a:extLst>
              <a:ext uri="{FF2B5EF4-FFF2-40B4-BE49-F238E27FC236}">
                <a16:creationId xmlns:a16="http://schemas.microsoft.com/office/drawing/2014/main" id="{A36417BA-762C-C700-179E-9A8D9E264C78}"/>
              </a:ext>
            </a:extLst>
          </p:cNvPr>
          <p:cNvPicPr>
            <a:picLocks noChangeAspect="1"/>
          </p:cNvPicPr>
          <p:nvPr/>
        </p:nvPicPr>
        <p:blipFill>
          <a:blip r:embed="rId3"/>
          <a:stretch>
            <a:fillRect/>
          </a:stretch>
        </p:blipFill>
        <p:spPr>
          <a:xfrm>
            <a:off x="1066800" y="3581400"/>
            <a:ext cx="4602879" cy="2347163"/>
          </a:xfrm>
          <a:prstGeom prst="rect">
            <a:avLst/>
          </a:prstGeom>
        </p:spPr>
      </p:pic>
    </p:spTree>
    <p:extLst>
      <p:ext uri="{BB962C8B-B14F-4D97-AF65-F5344CB8AC3E}">
        <p14:creationId xmlns:p14="http://schemas.microsoft.com/office/powerpoint/2010/main" val="41415584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11BA4-3A4B-BB86-6CF8-26A2ED9D9D40}"/>
              </a:ext>
            </a:extLst>
          </p:cNvPr>
          <p:cNvSpPr>
            <a:spLocks noGrp="1"/>
          </p:cNvSpPr>
          <p:nvPr>
            <p:ph type="title"/>
          </p:nvPr>
        </p:nvSpPr>
        <p:spPr/>
        <p:txBody>
          <a:bodyPr/>
          <a:lstStyle/>
          <a:p>
            <a:r>
              <a:rPr lang="en-US"/>
              <a:t>Toenails &amp; Dry Skin </a:t>
            </a:r>
          </a:p>
        </p:txBody>
      </p:sp>
      <p:sp>
        <p:nvSpPr>
          <p:cNvPr id="3" name="Content Placeholder 2">
            <a:extLst>
              <a:ext uri="{FF2B5EF4-FFF2-40B4-BE49-F238E27FC236}">
                <a16:creationId xmlns:a16="http://schemas.microsoft.com/office/drawing/2014/main" id="{ED5EFF38-BD36-1E45-830C-F20DE35E3C06}"/>
              </a:ext>
            </a:extLst>
          </p:cNvPr>
          <p:cNvSpPr>
            <a:spLocks noGrp="1"/>
          </p:cNvSpPr>
          <p:nvPr>
            <p:ph idx="1"/>
          </p:nvPr>
        </p:nvSpPr>
        <p:spPr/>
        <p:txBody>
          <a:bodyPr/>
          <a:lstStyle/>
          <a:p>
            <a:r>
              <a:rPr lang="en-US">
                <a:hlinkClick r:id="rId2"/>
              </a:rPr>
              <a:t>https://blog.wcei.net/diabetic-toenails-watch-for-change</a:t>
            </a:r>
            <a:r>
              <a:rPr lang="en-US"/>
              <a:t> </a:t>
            </a:r>
          </a:p>
          <a:p>
            <a:endParaRPr lang="en-US"/>
          </a:p>
          <a:p>
            <a:r>
              <a:rPr lang="en-US">
                <a:hlinkClick r:id="rId3"/>
              </a:rPr>
              <a:t>https://blog.wcei.net/diabetic-toenails-top-tips-for-proper-trimming</a:t>
            </a:r>
            <a:r>
              <a:rPr lang="en-US"/>
              <a:t> </a:t>
            </a:r>
          </a:p>
          <a:p>
            <a:endParaRPr lang="en-US"/>
          </a:p>
          <a:p>
            <a:r>
              <a:rPr lang="en-US">
                <a:hlinkClick r:id="rId4"/>
              </a:rPr>
              <a:t>https://blog.wcei.net/dry-skin-alert-foot-xerosis-in-diabetic-patients</a:t>
            </a:r>
            <a:r>
              <a:rPr lang="en-US"/>
              <a:t> </a:t>
            </a:r>
          </a:p>
        </p:txBody>
      </p:sp>
    </p:spTree>
    <p:extLst>
      <p:ext uri="{BB962C8B-B14F-4D97-AF65-F5344CB8AC3E}">
        <p14:creationId xmlns:p14="http://schemas.microsoft.com/office/powerpoint/2010/main" val="10732605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D1A4C-BE14-EDF5-94ED-A11365FEE1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FE41D7-A9F4-568E-C3D6-F9A030409B6A}"/>
              </a:ext>
            </a:extLst>
          </p:cNvPr>
          <p:cNvSpPr>
            <a:spLocks noGrp="1"/>
          </p:cNvSpPr>
          <p:nvPr>
            <p:ph idx="1"/>
          </p:nvPr>
        </p:nvSpPr>
        <p:spPr/>
        <p:txBody>
          <a:bodyPr/>
          <a:lstStyle/>
          <a:p>
            <a:r>
              <a:rPr lang="en-US">
                <a:hlinkClick r:id="rId2"/>
              </a:rPr>
              <a:t>https://www.diabetesselfmanagement.com/managing-diabetes/complications-prevention/how-to-choose-footwear/</a:t>
            </a:r>
            <a:r>
              <a:rPr lang="en-US"/>
              <a:t> </a:t>
            </a:r>
          </a:p>
        </p:txBody>
      </p:sp>
    </p:spTree>
    <p:extLst>
      <p:ext uri="{BB962C8B-B14F-4D97-AF65-F5344CB8AC3E}">
        <p14:creationId xmlns:p14="http://schemas.microsoft.com/office/powerpoint/2010/main" val="20759970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04A36-6989-2813-A9FF-B157CDAADED6}"/>
              </a:ext>
            </a:extLst>
          </p:cNvPr>
          <p:cNvSpPr>
            <a:spLocks noGrp="1"/>
          </p:cNvSpPr>
          <p:nvPr>
            <p:ph type="title"/>
          </p:nvPr>
        </p:nvSpPr>
        <p:spPr/>
        <p:txBody>
          <a:bodyPr/>
          <a:lstStyle/>
          <a:p>
            <a:r>
              <a:rPr lang="en-US"/>
              <a:t>CDC (for patients) &amp; Indian HS Resources</a:t>
            </a:r>
          </a:p>
        </p:txBody>
      </p:sp>
      <p:sp>
        <p:nvSpPr>
          <p:cNvPr id="3" name="Content Placeholder 2">
            <a:extLst>
              <a:ext uri="{FF2B5EF4-FFF2-40B4-BE49-F238E27FC236}">
                <a16:creationId xmlns:a16="http://schemas.microsoft.com/office/drawing/2014/main" id="{28C6C005-D439-33C4-20CB-C33994BB8D16}"/>
              </a:ext>
            </a:extLst>
          </p:cNvPr>
          <p:cNvSpPr>
            <a:spLocks noGrp="1"/>
          </p:cNvSpPr>
          <p:nvPr>
            <p:ph idx="1"/>
          </p:nvPr>
        </p:nvSpPr>
        <p:spPr/>
        <p:txBody>
          <a:bodyPr>
            <a:normAutofit lnSpcReduction="10000"/>
          </a:bodyPr>
          <a:lstStyle/>
          <a:p>
            <a:pPr algn="l"/>
            <a:r>
              <a:rPr lang="en-US" b="0" i="0" u="sng" strike="noStrike">
                <a:solidFill>
                  <a:srgbClr val="8AB4F8"/>
                </a:solidFill>
                <a:effectLst/>
                <a:latin typeface="Roboto" panose="02000000000000000000" pitchFamily="2" charset="0"/>
                <a:hlinkClick r:id="rId2"/>
              </a:rPr>
              <a:t>Diabetes and Your Feet - CDC</a:t>
            </a:r>
          </a:p>
          <a:p>
            <a:pPr lvl="1"/>
            <a:r>
              <a:rPr lang="en-US" b="0" i="0" u="none" strike="noStrike">
                <a:solidFill>
                  <a:srgbClr val="BDC1C6"/>
                </a:solidFill>
                <a:effectLst/>
                <a:latin typeface="Roboto" panose="02000000000000000000" pitchFamily="2" charset="0"/>
                <a:hlinkClick r:id="rId2"/>
              </a:rPr>
              <a:t>https://www.cdc.gov</a:t>
            </a:r>
            <a:r>
              <a:rPr lang="en-US" b="0" i="0" u="none" strike="noStrike">
                <a:solidFill>
                  <a:srgbClr val="969BA1"/>
                </a:solidFill>
                <a:effectLst/>
                <a:latin typeface="Roboto" panose="02000000000000000000" pitchFamily="2" charset="0"/>
                <a:hlinkClick r:id="rId2"/>
              </a:rPr>
              <a:t> › library › features › healthy-feet</a:t>
            </a:r>
          </a:p>
          <a:p>
            <a:pPr lvl="1"/>
            <a:r>
              <a:rPr lang="en-US" b="0" i="0" u="none" strike="noStrike">
                <a:solidFill>
                  <a:srgbClr val="8AB4F8"/>
                </a:solidFill>
                <a:effectLst/>
                <a:latin typeface="Roboto" panose="02000000000000000000" pitchFamily="2" charset="0"/>
                <a:hlinkClick r:id="rId2"/>
              </a:rPr>
              <a:t>https://www.cdc.gov/diabetes/library/factsheets/diabetes-and-healthy-feet.html</a:t>
            </a:r>
          </a:p>
          <a:p>
            <a:endParaRPr lang="en-US">
              <a:solidFill>
                <a:srgbClr val="8AB4F8"/>
              </a:solidFill>
              <a:latin typeface="Roboto" panose="02000000000000000000" pitchFamily="2" charset="0"/>
              <a:hlinkClick r:id="rId2"/>
            </a:endParaRPr>
          </a:p>
          <a:p>
            <a:r>
              <a:rPr lang="en-US" b="0" i="0" strike="noStrike">
                <a:solidFill>
                  <a:srgbClr val="8AB4F8"/>
                </a:solidFill>
                <a:effectLst/>
                <a:latin typeface="Roboto" panose="02000000000000000000" pitchFamily="2" charset="0"/>
                <a:hlinkClick r:id="rId2"/>
              </a:rPr>
              <a:t> </a:t>
            </a:r>
            <a:r>
              <a:rPr lang="en-US" b="0" i="0" u="none" strike="noStrike">
                <a:solidFill>
                  <a:srgbClr val="8AB4F8"/>
                </a:solidFill>
                <a:effectLst/>
                <a:latin typeface="Roboto" panose="02000000000000000000" pitchFamily="2" charset="0"/>
                <a:hlinkClick r:id="rId2"/>
              </a:rPr>
              <a:t>https://www.ihs.gov/sdpi/sdpi-community-directed/diabetes-best-practices/foot-exam/</a:t>
            </a:r>
          </a:p>
          <a:p>
            <a:br>
              <a:rPr lang="en-US" b="0" i="0">
                <a:solidFill>
                  <a:srgbClr val="BDC1C6"/>
                </a:solidFill>
                <a:effectLst/>
                <a:latin typeface="Roboto" panose="02000000000000000000" pitchFamily="2" charset="0"/>
              </a:rPr>
            </a:br>
            <a:endParaRPr lang="en-US"/>
          </a:p>
        </p:txBody>
      </p:sp>
    </p:spTree>
    <p:extLst>
      <p:ext uri="{BB962C8B-B14F-4D97-AF65-F5344CB8AC3E}">
        <p14:creationId xmlns:p14="http://schemas.microsoft.com/office/powerpoint/2010/main" val="23060723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0D2C2-DA85-D0B4-8FB4-1920026655A8}"/>
              </a:ext>
            </a:extLst>
          </p:cNvPr>
          <p:cNvSpPr>
            <a:spLocks noGrp="1"/>
          </p:cNvSpPr>
          <p:nvPr>
            <p:ph type="title"/>
          </p:nvPr>
        </p:nvSpPr>
        <p:spPr/>
        <p:txBody>
          <a:bodyPr/>
          <a:lstStyle/>
          <a:p>
            <a:r>
              <a:rPr lang="en-US"/>
              <a:t>ADA &amp; ACFAS resources (for patients)</a:t>
            </a:r>
          </a:p>
        </p:txBody>
      </p:sp>
      <p:sp>
        <p:nvSpPr>
          <p:cNvPr id="3" name="Content Placeholder 2">
            <a:extLst>
              <a:ext uri="{FF2B5EF4-FFF2-40B4-BE49-F238E27FC236}">
                <a16:creationId xmlns:a16="http://schemas.microsoft.com/office/drawing/2014/main" id="{9857BCBA-0792-5EF2-A469-D8AC177E988D}"/>
              </a:ext>
            </a:extLst>
          </p:cNvPr>
          <p:cNvSpPr>
            <a:spLocks noGrp="1"/>
          </p:cNvSpPr>
          <p:nvPr>
            <p:ph idx="1"/>
          </p:nvPr>
        </p:nvSpPr>
        <p:spPr/>
        <p:txBody>
          <a:bodyPr>
            <a:normAutofit/>
          </a:bodyPr>
          <a:lstStyle/>
          <a:p>
            <a:r>
              <a:rPr lang="en-US" sz="2800">
                <a:hlinkClick r:id="rId2"/>
              </a:rPr>
              <a:t>http://main.diabetes.org/dorg/PDFs/foot_care_for_a_lifetime.pdf</a:t>
            </a:r>
            <a:r>
              <a:rPr lang="en-US" sz="2800"/>
              <a:t> </a:t>
            </a:r>
          </a:p>
          <a:p>
            <a:r>
              <a:rPr lang="en-US" sz="2800">
                <a:hlinkClick r:id="rId3"/>
              </a:rPr>
              <a:t>https://diabetes.org/healthy-living/seniors/foot-care-tips</a:t>
            </a:r>
            <a:r>
              <a:rPr lang="en-US" sz="2800"/>
              <a:t> </a:t>
            </a:r>
          </a:p>
          <a:p>
            <a:r>
              <a:rPr lang="en-US" sz="2800">
                <a:hlinkClick r:id="rId4"/>
              </a:rPr>
              <a:t>https://diabetes.org/diabetes/foot-complications</a:t>
            </a:r>
            <a:r>
              <a:rPr lang="en-US" sz="2800"/>
              <a:t> </a:t>
            </a:r>
          </a:p>
          <a:p>
            <a:r>
              <a:rPr lang="en-US" sz="2800"/>
              <a:t>Poster(the PDF) </a:t>
            </a:r>
            <a:r>
              <a:rPr lang="en-US" sz="2800">
                <a:hlinkClick r:id="rId5"/>
              </a:rPr>
              <a:t>https://diabetesjournals.org/clinical/article/39/2/225/40621/Taking-Care-of-Your-Feet</a:t>
            </a:r>
            <a:r>
              <a:rPr lang="en-US" sz="2800"/>
              <a:t> </a:t>
            </a:r>
          </a:p>
          <a:p>
            <a:r>
              <a:rPr lang="en-US" sz="2800"/>
              <a:t>From American College of Foot and Ankle Surgeons </a:t>
            </a:r>
            <a:r>
              <a:rPr lang="en-US" sz="2800">
                <a:hlinkClick r:id="rId6"/>
              </a:rPr>
              <a:t>https://www.foothealthfacts.org/conditions/diabetic-foot-care-guidelines</a:t>
            </a:r>
            <a:r>
              <a:rPr lang="en-US" sz="2800"/>
              <a:t> </a:t>
            </a:r>
          </a:p>
        </p:txBody>
      </p:sp>
    </p:spTree>
    <p:extLst>
      <p:ext uri="{BB962C8B-B14F-4D97-AF65-F5344CB8AC3E}">
        <p14:creationId xmlns:p14="http://schemas.microsoft.com/office/powerpoint/2010/main" val="2499767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6B313-FD2B-E3A3-260D-82F979455E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2C6CA-1B55-9661-CAE6-BF8DA3BAF55A}"/>
              </a:ext>
            </a:extLst>
          </p:cNvPr>
          <p:cNvSpPr>
            <a:spLocks noGrp="1"/>
          </p:cNvSpPr>
          <p:nvPr>
            <p:ph type="title"/>
          </p:nvPr>
        </p:nvSpPr>
        <p:spPr>
          <a:xfrm>
            <a:off x="152400" y="160336"/>
            <a:ext cx="9969795" cy="1143000"/>
          </a:xfrm>
          <a:solidFill>
            <a:srgbClr val="0070C0"/>
          </a:solidFill>
        </p:spPr>
        <p:txBody>
          <a:bodyPr>
            <a:normAutofit fontScale="90000"/>
          </a:bodyPr>
          <a:lstStyle/>
          <a:p>
            <a:r>
              <a:rPr lang="en-US" b="1">
                <a:solidFill>
                  <a:schemeClr val="bg1"/>
                </a:solidFill>
              </a:rPr>
              <a:t>Comprehensive Foot Exam</a:t>
            </a:r>
            <a:br>
              <a:rPr lang="en-US" b="1">
                <a:solidFill>
                  <a:schemeClr val="bg1"/>
                </a:solidFill>
              </a:rPr>
            </a:br>
            <a:r>
              <a:rPr lang="en-US" sz="3100" b="1">
                <a:solidFill>
                  <a:schemeClr val="bg1"/>
                </a:solidFill>
              </a:rPr>
              <a:t>ADA 2026 Standards of Care</a:t>
            </a:r>
          </a:p>
        </p:txBody>
      </p:sp>
      <p:sp>
        <p:nvSpPr>
          <p:cNvPr id="3" name="Content Placeholder 2">
            <a:extLst>
              <a:ext uri="{FF2B5EF4-FFF2-40B4-BE49-F238E27FC236}">
                <a16:creationId xmlns:a16="http://schemas.microsoft.com/office/drawing/2014/main" id="{8DF53AC1-8934-3E92-421D-F7A29AC0B702}"/>
              </a:ext>
            </a:extLst>
          </p:cNvPr>
          <p:cNvSpPr>
            <a:spLocks noGrp="1"/>
          </p:cNvSpPr>
          <p:nvPr>
            <p:ph idx="1"/>
          </p:nvPr>
        </p:nvSpPr>
        <p:spPr>
          <a:xfrm>
            <a:off x="152400" y="1426030"/>
            <a:ext cx="9969795" cy="4525963"/>
          </a:xfrm>
        </p:spPr>
        <p:txBody>
          <a:bodyPr>
            <a:normAutofit/>
          </a:bodyPr>
          <a:lstStyle/>
          <a:p>
            <a:r>
              <a:rPr lang="en-US" sz="2400"/>
              <a:t>The examination should include </a:t>
            </a:r>
          </a:p>
          <a:p>
            <a:pPr lvl="1">
              <a:buFont typeface="Arial" panose="020B0604020202020204" pitchFamily="34" charset="0"/>
              <a:buChar char="•"/>
            </a:pPr>
            <a:r>
              <a:rPr lang="en-US" sz="2000"/>
              <a:t>assessment of </a:t>
            </a:r>
            <a:r>
              <a:rPr lang="en-US" sz="2000" b="1"/>
              <a:t>skin integrity</a:t>
            </a:r>
          </a:p>
          <a:p>
            <a:pPr lvl="1">
              <a:buFont typeface="Arial" panose="020B0604020202020204" pitchFamily="34" charset="0"/>
              <a:buChar char="•"/>
            </a:pPr>
            <a:r>
              <a:rPr lang="en-US" sz="2000"/>
              <a:t>assessment for </a:t>
            </a:r>
            <a:r>
              <a:rPr lang="en-US" sz="2000" b="1"/>
              <a:t>LOPS</a:t>
            </a:r>
            <a:r>
              <a:rPr lang="en-US" sz="2000"/>
              <a:t> using the 10-g monofilament or Ipswich touch test along with at least one other neurological assessment tool</a:t>
            </a:r>
          </a:p>
          <a:p>
            <a:pPr lvl="1">
              <a:buFont typeface="Arial" panose="020B0604020202020204" pitchFamily="34" charset="0"/>
              <a:buChar char="•"/>
            </a:pPr>
            <a:r>
              <a:rPr lang="en-US" sz="2000" b="1"/>
              <a:t>pulse examination </a:t>
            </a:r>
            <a:r>
              <a:rPr lang="en-US" sz="2000"/>
              <a:t>of the dorsalis pedis and posterior tibial arteries</a:t>
            </a:r>
          </a:p>
          <a:p>
            <a:pPr lvl="1">
              <a:buFont typeface="Arial" panose="020B0604020202020204" pitchFamily="34" charset="0"/>
              <a:buChar char="•"/>
            </a:pPr>
            <a:r>
              <a:rPr lang="en-US" sz="2000"/>
              <a:t>assessment for </a:t>
            </a:r>
            <a:r>
              <a:rPr lang="en-US" sz="2000" b="1"/>
              <a:t>foot deformities </a:t>
            </a:r>
            <a:r>
              <a:rPr lang="en-US" sz="2000"/>
              <a:t>such as bunions, hammertoes, and prominent metatarsals, which increase plantar foot pressures and increase risk for ulcerations. </a:t>
            </a:r>
          </a:p>
          <a:p>
            <a:r>
              <a:rPr lang="en-US" sz="2400"/>
              <a:t>To detect if feet are </a:t>
            </a:r>
            <a:r>
              <a:rPr lang="en-US" sz="2400" i="1"/>
              <a:t>“at-risk” </a:t>
            </a:r>
            <a:r>
              <a:rPr lang="en-US" sz="2400"/>
              <a:t>or not</a:t>
            </a:r>
          </a:p>
          <a:p>
            <a:pPr marL="457200" lvl="1" indent="0">
              <a:buNone/>
            </a:pPr>
            <a:endParaRPr lang="en-US" sz="1000"/>
          </a:p>
          <a:p>
            <a:r>
              <a:rPr lang="en-US" sz="2400"/>
              <a:t>PWD with </a:t>
            </a:r>
            <a:r>
              <a:rPr lang="en-US" sz="2400" i="1"/>
              <a:t>At-risk</a:t>
            </a:r>
            <a:r>
              <a:rPr lang="en-US" sz="2400"/>
              <a:t> feet</a:t>
            </a:r>
          </a:p>
          <a:p>
            <a:pPr lvl="1">
              <a:buFont typeface="Arial" panose="020B0604020202020204" pitchFamily="34" charset="0"/>
              <a:buChar char="•"/>
            </a:pPr>
            <a:r>
              <a:rPr lang="en-US" sz="2000"/>
              <a:t>should have feet assessed at each visit (inspection) </a:t>
            </a:r>
          </a:p>
          <a:p>
            <a:pPr lvl="1">
              <a:buFont typeface="Arial" panose="020B0604020202020204" pitchFamily="34" charset="0"/>
              <a:buChar char="•"/>
            </a:pPr>
            <a:r>
              <a:rPr lang="en-US" sz="2000"/>
              <a:t>may be referred to foot care specialists for ongoing preventive care and surveillance</a:t>
            </a:r>
          </a:p>
        </p:txBody>
      </p:sp>
    </p:spTree>
    <p:extLst>
      <p:ext uri="{BB962C8B-B14F-4D97-AF65-F5344CB8AC3E}">
        <p14:creationId xmlns:p14="http://schemas.microsoft.com/office/powerpoint/2010/main" val="4031900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014A3-9CD5-213B-2130-26A1E14D530B}"/>
              </a:ext>
            </a:extLst>
          </p:cNvPr>
          <p:cNvSpPr>
            <a:spLocks noGrp="1"/>
          </p:cNvSpPr>
          <p:nvPr>
            <p:ph type="title"/>
          </p:nvPr>
        </p:nvSpPr>
        <p:spPr>
          <a:xfrm>
            <a:off x="127000" y="226219"/>
            <a:ext cx="9995195" cy="715962"/>
          </a:xfrm>
          <a:solidFill>
            <a:srgbClr val="0070C0"/>
          </a:solidFill>
        </p:spPr>
        <p:txBody>
          <a:bodyPr>
            <a:normAutofit fontScale="90000"/>
          </a:bodyPr>
          <a:lstStyle/>
          <a:p>
            <a:r>
              <a:rPr lang="en-US" b="1">
                <a:solidFill>
                  <a:schemeClr val="bg1"/>
                </a:solidFill>
              </a:rPr>
              <a:t>ADA 2026 Standards of Care</a:t>
            </a:r>
          </a:p>
        </p:txBody>
      </p:sp>
      <p:sp>
        <p:nvSpPr>
          <p:cNvPr id="3" name="Content Placeholder 2">
            <a:extLst>
              <a:ext uri="{FF2B5EF4-FFF2-40B4-BE49-F238E27FC236}">
                <a16:creationId xmlns:a16="http://schemas.microsoft.com/office/drawing/2014/main" id="{21A508A7-A63B-BD45-44C9-1F472C73DC7F}"/>
              </a:ext>
            </a:extLst>
          </p:cNvPr>
          <p:cNvSpPr>
            <a:spLocks noGrp="1"/>
          </p:cNvSpPr>
          <p:nvPr>
            <p:ph idx="1"/>
          </p:nvPr>
        </p:nvSpPr>
        <p:spPr>
          <a:xfrm>
            <a:off x="63795" y="1066800"/>
            <a:ext cx="9995195" cy="5347677"/>
          </a:xfrm>
        </p:spPr>
        <p:txBody>
          <a:bodyPr>
            <a:normAutofit fontScale="85000" lnSpcReduction="20000"/>
          </a:bodyPr>
          <a:lstStyle/>
          <a:p>
            <a:r>
              <a:rPr lang="en-US" sz="2400"/>
              <a:t>Recommends </a:t>
            </a:r>
            <a:r>
              <a:rPr lang="en-US" sz="2400" b="1" i="1"/>
              <a:t>“assessment for LOPS using the 10-g monofilament or Ipswich touch test along with at least one other neurological assessment tool” </a:t>
            </a:r>
          </a:p>
          <a:p>
            <a:pPr marL="0" indent="0">
              <a:buNone/>
            </a:pPr>
            <a:endParaRPr lang="en-US" sz="800"/>
          </a:p>
          <a:p>
            <a:r>
              <a:rPr lang="en-US" sz="2400"/>
              <a:t>Absent monofilament (or Ipswich touch) sensation plus one other abnormal test confirm the presence of LOPS, while at least two normal tests (and no abnormal test) would rule out LOPS.</a:t>
            </a:r>
          </a:p>
          <a:p>
            <a:pPr marL="0" indent="0">
              <a:buNone/>
            </a:pPr>
            <a:endParaRPr lang="en-US" sz="800"/>
          </a:p>
          <a:p>
            <a:r>
              <a:rPr lang="en-US" sz="2400"/>
              <a:t>This is </a:t>
            </a:r>
            <a:r>
              <a:rPr lang="en-US" sz="2400" i="1"/>
              <a:t>not</a:t>
            </a:r>
            <a:r>
              <a:rPr lang="en-US" sz="2400"/>
              <a:t> testing for early diabetic peripheral neuropathy (DPN) – it is checking for </a:t>
            </a:r>
            <a:r>
              <a:rPr lang="en-US" sz="2400" b="1"/>
              <a:t>LOSS of Protective Sensation or LOPS </a:t>
            </a:r>
            <a:r>
              <a:rPr lang="en-US" sz="2400"/>
              <a:t>(insensate feet- loss of the </a:t>
            </a:r>
            <a:r>
              <a:rPr lang="en-US" sz="2400" i="1"/>
              <a:t>“gift of pain”) </a:t>
            </a:r>
            <a:r>
              <a:rPr lang="en-US" sz="2400"/>
              <a:t>– vulnerable to damage</a:t>
            </a:r>
          </a:p>
          <a:p>
            <a:pPr lvl="1">
              <a:buFont typeface="Arial" panose="020B0604020202020204" pitchFamily="34" charset="0"/>
              <a:buChar char="•"/>
            </a:pPr>
            <a:r>
              <a:rPr lang="en-US" sz="2000"/>
              <a:t>Patients with insensate feet are at greater risk of foot injury than those without neuropathy, and more than 80% of amputations follow a foot injury or ulcer</a:t>
            </a:r>
          </a:p>
          <a:p>
            <a:r>
              <a:rPr lang="en-US" sz="2400"/>
              <a:t>Reminder</a:t>
            </a:r>
          </a:p>
          <a:p>
            <a:pPr lvl="1">
              <a:buFont typeface="Arial" panose="020B0604020202020204" pitchFamily="34" charset="0"/>
              <a:buChar char="•"/>
            </a:pPr>
            <a:r>
              <a:rPr lang="en-US" sz="2000"/>
              <a:t>25–30% of people with diabetes will experience peripheral </a:t>
            </a:r>
            <a:r>
              <a:rPr lang="en-US" sz="2000" b="1" i="1"/>
              <a:t>neuropathy pain </a:t>
            </a:r>
            <a:r>
              <a:rPr lang="en-US" sz="2000"/>
              <a:t>(as a sign of </a:t>
            </a:r>
            <a:r>
              <a:rPr lang="en-US" sz="2000" i="1"/>
              <a:t>early </a:t>
            </a:r>
            <a:r>
              <a:rPr lang="en-US" sz="2000"/>
              <a:t>disease (small fiber damage) – </a:t>
            </a:r>
            <a:r>
              <a:rPr lang="en-US" sz="2000" i="1"/>
              <a:t>exam often normal) </a:t>
            </a:r>
            <a:r>
              <a:rPr lang="en-US" sz="2000"/>
              <a:t>– usually this pain</a:t>
            </a:r>
          </a:p>
          <a:p>
            <a:pPr lvl="2"/>
            <a:r>
              <a:rPr lang="en-US" sz="1600"/>
              <a:t>is burning, lancinating, tingling, or shooting (electric shock–like) </a:t>
            </a:r>
          </a:p>
          <a:p>
            <a:pPr lvl="2"/>
            <a:r>
              <a:rPr lang="en-US" sz="1600"/>
              <a:t>is typically worse at night</a:t>
            </a:r>
            <a:endParaRPr lang="en-US" sz="2000"/>
          </a:p>
          <a:p>
            <a:pPr lvl="1">
              <a:buFont typeface="Arial" panose="020B0604020202020204" pitchFamily="34" charset="0"/>
              <a:buChar char="•"/>
            </a:pPr>
            <a:r>
              <a:rPr lang="en-US" sz="2000"/>
              <a:t>~50% of people with diabetic peripheral neuropathy </a:t>
            </a:r>
            <a:r>
              <a:rPr lang="en-US" sz="2000" b="1" i="1"/>
              <a:t>do not have pain </a:t>
            </a:r>
            <a:r>
              <a:rPr lang="en-US" sz="2000"/>
              <a:t>symptoms – requires exam to detect that they have neuropathy</a:t>
            </a:r>
          </a:p>
          <a:p>
            <a:pPr lvl="1">
              <a:buFont typeface="Arial" panose="020B0604020202020204" pitchFamily="34" charset="0"/>
              <a:buChar char="•"/>
            </a:pPr>
            <a:endParaRPr lang="en-US" sz="2000"/>
          </a:p>
          <a:p>
            <a:pPr marL="457200" lvl="1" indent="0" algn="ctr">
              <a:buNone/>
            </a:pPr>
            <a:r>
              <a:rPr lang="en-US" sz="2000"/>
              <a:t>Just because they don’t have neuropathy pain doesn’t mean they don’t have neuropathy</a:t>
            </a:r>
          </a:p>
          <a:p>
            <a:pPr lvl="1">
              <a:buFont typeface="Arial" panose="020B0604020202020204" pitchFamily="34" charset="0"/>
              <a:buChar char="•"/>
            </a:pPr>
            <a:endParaRPr lang="en-US" sz="2000"/>
          </a:p>
          <a:p>
            <a:pPr marL="457200" lvl="1" indent="0">
              <a:buNone/>
            </a:pPr>
            <a:endParaRPr lang="en-US" sz="2000"/>
          </a:p>
          <a:p>
            <a:endParaRPr lang="en-US" sz="2400"/>
          </a:p>
        </p:txBody>
      </p:sp>
    </p:spTree>
    <p:extLst>
      <p:ext uri="{BB962C8B-B14F-4D97-AF65-F5344CB8AC3E}">
        <p14:creationId xmlns:p14="http://schemas.microsoft.com/office/powerpoint/2010/main" val="673817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241478"/>
            <a:ext cx="10350500" cy="762000"/>
          </a:xfrm>
          <a:solidFill>
            <a:srgbClr val="0070C0"/>
          </a:solidFill>
        </p:spPr>
        <p:txBody>
          <a:bodyPr>
            <a:noAutofit/>
          </a:bodyPr>
          <a:lstStyle/>
          <a:p>
            <a:r>
              <a:rPr lang="en-US" sz="3600" b="1">
                <a:solidFill>
                  <a:schemeClr val="bg1"/>
                </a:solidFill>
              </a:rPr>
              <a:t>Monofilament (Pressure Sensation) Testing for LOPS </a:t>
            </a:r>
          </a:p>
        </p:txBody>
      </p:sp>
      <p:sp>
        <p:nvSpPr>
          <p:cNvPr id="3" name="Content Placeholder 2"/>
          <p:cNvSpPr>
            <a:spLocks noGrp="1"/>
          </p:cNvSpPr>
          <p:nvPr>
            <p:ph idx="1"/>
          </p:nvPr>
        </p:nvSpPr>
        <p:spPr>
          <a:xfrm>
            <a:off x="82062" y="1155700"/>
            <a:ext cx="6488859" cy="5334000"/>
          </a:xfrm>
        </p:spPr>
        <p:txBody>
          <a:bodyPr>
            <a:normAutofit/>
          </a:bodyPr>
          <a:lstStyle/>
          <a:p>
            <a:r>
              <a:rPr lang="en-US" sz="2400"/>
              <a:t>Place  Monofilament (wire) on sole of foot, press until slight bend / curve</a:t>
            </a:r>
          </a:p>
          <a:p>
            <a:pPr lvl="1">
              <a:buFont typeface="Arial" panose="020B0604020202020204" pitchFamily="34" charset="0"/>
              <a:buChar char="•"/>
            </a:pPr>
            <a:r>
              <a:rPr lang="en-US" sz="2000"/>
              <a:t>Let PWD know it is very light pressure - show them on their hand or arm first, so they know how light it is</a:t>
            </a:r>
          </a:p>
          <a:p>
            <a:pPr lvl="1">
              <a:buFont typeface="Arial" panose="020B0604020202020204" pitchFamily="34" charset="0"/>
              <a:buChar char="•"/>
            </a:pPr>
            <a:r>
              <a:rPr lang="en-US" sz="2000"/>
              <a:t>Ask PWD to close their eyes</a:t>
            </a:r>
          </a:p>
          <a:p>
            <a:pPr lvl="1">
              <a:buFont typeface="Arial" panose="020B0604020202020204" pitchFamily="34" charset="0"/>
              <a:buChar char="•"/>
            </a:pPr>
            <a:r>
              <a:rPr lang="en-US" sz="2000"/>
              <a:t>Ask the PWD to tell you when they feel something and where they feel it – move randomly among spots</a:t>
            </a:r>
          </a:p>
          <a:p>
            <a:pPr lvl="1">
              <a:buFont typeface="Arial" panose="020B0604020202020204" pitchFamily="34" charset="0"/>
              <a:buChar char="•"/>
            </a:pPr>
            <a:r>
              <a:rPr lang="en-US" sz="2000"/>
              <a:t>Another suggestion: touch spot twice and ask “do you feel it now? Or now?”</a:t>
            </a:r>
          </a:p>
          <a:p>
            <a:r>
              <a:rPr lang="en-US" sz="2400"/>
              <a:t>Test on bottom of forefoot in 4 spots for each foot (at least 3-5 spots) </a:t>
            </a:r>
          </a:p>
          <a:p>
            <a:r>
              <a:rPr lang="en-US" sz="2400" b="1" i="1"/>
              <a:t>If abnormally thick skin or callouses – test other sites or use another test</a:t>
            </a:r>
          </a:p>
          <a:p>
            <a:pPr marL="0" indent="0">
              <a:buNone/>
            </a:pPr>
            <a:endParaRPr lang="en-US" sz="2800"/>
          </a:p>
        </p:txBody>
      </p:sp>
      <p:pic>
        <p:nvPicPr>
          <p:cNvPr id="4" name="Picture 3">
            <a:extLst>
              <a:ext uri="{FF2B5EF4-FFF2-40B4-BE49-F238E27FC236}">
                <a16:creationId xmlns:a16="http://schemas.microsoft.com/office/drawing/2014/main" id="{EE33A1AF-4AD8-DD87-A6B3-89C1488D3F57}"/>
              </a:ext>
            </a:extLst>
          </p:cNvPr>
          <p:cNvPicPr>
            <a:picLocks noChangeAspect="1"/>
          </p:cNvPicPr>
          <p:nvPr/>
        </p:nvPicPr>
        <p:blipFill>
          <a:blip r:embed="rId3"/>
          <a:stretch>
            <a:fillRect/>
          </a:stretch>
        </p:blipFill>
        <p:spPr>
          <a:xfrm>
            <a:off x="6800407" y="1203282"/>
            <a:ext cx="3176199" cy="1826773"/>
          </a:xfrm>
          <a:prstGeom prst="rect">
            <a:avLst/>
          </a:prstGeom>
        </p:spPr>
      </p:pic>
      <p:pic>
        <p:nvPicPr>
          <p:cNvPr id="5" name="Picture 4">
            <a:extLst>
              <a:ext uri="{FF2B5EF4-FFF2-40B4-BE49-F238E27FC236}">
                <a16:creationId xmlns:a16="http://schemas.microsoft.com/office/drawing/2014/main" id="{73D2FE00-74A5-C140-3F71-0FADD0C9CEB4}"/>
              </a:ext>
            </a:extLst>
          </p:cNvPr>
          <p:cNvPicPr>
            <a:picLocks noChangeAspect="1"/>
          </p:cNvPicPr>
          <p:nvPr/>
        </p:nvPicPr>
        <p:blipFill>
          <a:blip r:embed="rId4"/>
          <a:stretch>
            <a:fillRect/>
          </a:stretch>
        </p:blipFill>
        <p:spPr>
          <a:xfrm>
            <a:off x="6959778" y="3229859"/>
            <a:ext cx="2491385" cy="3386663"/>
          </a:xfrm>
          <a:prstGeom prst="rect">
            <a:avLst/>
          </a:prstGeom>
        </p:spPr>
      </p:pic>
    </p:spTree>
    <p:extLst>
      <p:ext uri="{BB962C8B-B14F-4D97-AF65-F5344CB8AC3E}">
        <p14:creationId xmlns:p14="http://schemas.microsoft.com/office/powerpoint/2010/main" val="12306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74DE6-4F0B-3A20-BD0F-D267F54C5ADC}"/>
              </a:ext>
            </a:extLst>
          </p:cNvPr>
          <p:cNvSpPr>
            <a:spLocks noGrp="1"/>
          </p:cNvSpPr>
          <p:nvPr>
            <p:ph type="title"/>
          </p:nvPr>
        </p:nvSpPr>
        <p:spPr>
          <a:xfrm>
            <a:off x="228600" y="274638"/>
            <a:ext cx="10232571" cy="705076"/>
          </a:xfrm>
          <a:solidFill>
            <a:srgbClr val="0070C0"/>
          </a:solidFill>
        </p:spPr>
        <p:txBody>
          <a:bodyPr>
            <a:noAutofit/>
          </a:bodyPr>
          <a:lstStyle/>
          <a:p>
            <a:br>
              <a:rPr lang="en-US" sz="3600" b="1">
                <a:solidFill>
                  <a:schemeClr val="bg1"/>
                </a:solidFill>
              </a:rPr>
            </a:br>
            <a:r>
              <a:rPr lang="en-US" sz="3600" b="1">
                <a:solidFill>
                  <a:schemeClr val="bg1"/>
                </a:solidFill>
              </a:rPr>
              <a:t>The Ipswich Touch Test </a:t>
            </a:r>
            <a:br>
              <a:rPr lang="en-US" sz="3600" b="1">
                <a:solidFill>
                  <a:schemeClr val="bg1"/>
                </a:solidFill>
              </a:rPr>
            </a:br>
            <a:endParaRPr lang="en-US" sz="3600" b="1">
              <a:solidFill>
                <a:schemeClr val="bg1"/>
              </a:solidFill>
            </a:endParaRPr>
          </a:p>
        </p:txBody>
      </p:sp>
      <p:sp>
        <p:nvSpPr>
          <p:cNvPr id="3" name="Content Placeholder 2">
            <a:extLst>
              <a:ext uri="{FF2B5EF4-FFF2-40B4-BE49-F238E27FC236}">
                <a16:creationId xmlns:a16="http://schemas.microsoft.com/office/drawing/2014/main" id="{3DC958B2-E161-F20A-5977-674A09667DDC}"/>
              </a:ext>
            </a:extLst>
          </p:cNvPr>
          <p:cNvSpPr>
            <a:spLocks noGrp="1"/>
          </p:cNvSpPr>
          <p:nvPr>
            <p:ph idx="1"/>
          </p:nvPr>
        </p:nvSpPr>
        <p:spPr>
          <a:xfrm>
            <a:off x="228601" y="1199923"/>
            <a:ext cx="5867399" cy="5165724"/>
          </a:xfrm>
        </p:spPr>
        <p:txBody>
          <a:bodyPr>
            <a:normAutofit lnSpcReduction="10000"/>
          </a:bodyPr>
          <a:lstStyle/>
          <a:p>
            <a:r>
              <a:rPr lang="en-US" sz="2400"/>
              <a:t>The </a:t>
            </a:r>
            <a:r>
              <a:rPr lang="en-US" sz="2400" err="1"/>
              <a:t>IpTT</a:t>
            </a:r>
            <a:r>
              <a:rPr lang="en-US" sz="2400"/>
              <a:t> involves lightly touching/resting the tip of the index finger for 1–2 s on the tips of the first, third, and fifth toes</a:t>
            </a:r>
          </a:p>
          <a:p>
            <a:r>
              <a:rPr lang="en-US" sz="2400"/>
              <a:t>Examiners should not push, prod, tap, or poke because this may elicit a sensation other than light touch. </a:t>
            </a:r>
          </a:p>
          <a:p>
            <a:r>
              <a:rPr lang="en-US" sz="2400"/>
              <a:t>With eyes closed, subjects are instructed to say yes whenever they feel the touch.</a:t>
            </a:r>
          </a:p>
          <a:p>
            <a:r>
              <a:rPr lang="en-US" sz="2600"/>
              <a:t>Scoring:</a:t>
            </a:r>
          </a:p>
          <a:p>
            <a:pPr lvl="1">
              <a:buFont typeface="Arial" panose="020B0604020202020204" pitchFamily="34" charset="0"/>
              <a:buChar char="•"/>
            </a:pPr>
            <a:r>
              <a:rPr lang="en-US" sz="2200"/>
              <a:t>6/6 = normal sensation</a:t>
            </a:r>
          </a:p>
          <a:p>
            <a:pPr lvl="1">
              <a:buFont typeface="Arial" panose="020B0604020202020204" pitchFamily="34" charset="0"/>
              <a:buChar char="•"/>
            </a:pPr>
            <a:r>
              <a:rPr lang="en-US" sz="2200"/>
              <a:t>&lt;4/6 = suggests neuropathy and loss of protective sensation (LOPS)</a:t>
            </a:r>
          </a:p>
          <a:p>
            <a:pPr lvl="1">
              <a:buFont typeface="Arial" panose="020B0604020202020204" pitchFamily="34" charset="0"/>
              <a:buChar char="•"/>
            </a:pPr>
            <a:r>
              <a:rPr lang="en-US" sz="2200"/>
              <a:t>At-risk definition: ≥2 insensate areas (toes that do not respond)</a:t>
            </a:r>
          </a:p>
          <a:p>
            <a:endParaRPr lang="en-US" sz="2400"/>
          </a:p>
        </p:txBody>
      </p:sp>
      <p:pic>
        <p:nvPicPr>
          <p:cNvPr id="4" name="Picture 3">
            <a:extLst>
              <a:ext uri="{FF2B5EF4-FFF2-40B4-BE49-F238E27FC236}">
                <a16:creationId xmlns:a16="http://schemas.microsoft.com/office/drawing/2014/main" id="{B676A303-825B-ABC4-94F0-8F806C91942F}"/>
              </a:ext>
            </a:extLst>
          </p:cNvPr>
          <p:cNvPicPr>
            <a:picLocks noChangeAspect="1"/>
          </p:cNvPicPr>
          <p:nvPr/>
        </p:nvPicPr>
        <p:blipFill>
          <a:blip r:embed="rId3"/>
          <a:stretch>
            <a:fillRect/>
          </a:stretch>
        </p:blipFill>
        <p:spPr>
          <a:xfrm>
            <a:off x="6904465" y="1199923"/>
            <a:ext cx="2206943" cy="2109399"/>
          </a:xfrm>
          <a:prstGeom prst="rect">
            <a:avLst/>
          </a:prstGeom>
        </p:spPr>
      </p:pic>
      <p:pic>
        <p:nvPicPr>
          <p:cNvPr id="5" name="Picture 4">
            <a:extLst>
              <a:ext uri="{FF2B5EF4-FFF2-40B4-BE49-F238E27FC236}">
                <a16:creationId xmlns:a16="http://schemas.microsoft.com/office/drawing/2014/main" id="{CC8DBEFE-7EC7-691F-2B34-23BC3FBEC1CF}"/>
              </a:ext>
            </a:extLst>
          </p:cNvPr>
          <p:cNvPicPr>
            <a:picLocks noChangeAspect="1"/>
          </p:cNvPicPr>
          <p:nvPr/>
        </p:nvPicPr>
        <p:blipFill>
          <a:blip r:embed="rId4"/>
          <a:srcRect b="15122"/>
          <a:stretch>
            <a:fillRect/>
          </a:stretch>
        </p:blipFill>
        <p:spPr>
          <a:xfrm>
            <a:off x="6244911" y="3648493"/>
            <a:ext cx="3734792" cy="2839393"/>
          </a:xfrm>
          <a:prstGeom prst="rect">
            <a:avLst/>
          </a:prstGeom>
        </p:spPr>
      </p:pic>
    </p:spTree>
    <p:extLst>
      <p:ext uri="{BB962C8B-B14F-4D97-AF65-F5344CB8AC3E}">
        <p14:creationId xmlns:p14="http://schemas.microsoft.com/office/powerpoint/2010/main" val="2038784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5194</Words>
  <Application>Microsoft Macintosh PowerPoint</Application>
  <PresentationFormat>Widescreen</PresentationFormat>
  <Paragraphs>486</Paragraphs>
  <Slides>56</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56</vt:i4>
      </vt:variant>
    </vt:vector>
  </HeadingPairs>
  <TitlesOfParts>
    <vt:vector size="63" baseType="lpstr">
      <vt:lpstr>Arial</vt:lpstr>
      <vt:lpstr>Calibri</vt:lpstr>
      <vt:lpstr>Calibri Light</vt:lpstr>
      <vt:lpstr>Roboto</vt:lpstr>
      <vt:lpstr>Wingdings</vt:lpstr>
      <vt:lpstr>Office Theme</vt:lpstr>
      <vt:lpstr>Office Theme</vt:lpstr>
      <vt:lpstr>ECHO Diabetes Who Needs What When? Practical Approach to Diabetic Foot Care</vt:lpstr>
      <vt:lpstr>Where Do You Stand on Foot Exams?</vt:lpstr>
      <vt:lpstr>Why do foot exams in our people with diabetes?</vt:lpstr>
      <vt:lpstr>Why are feet at risk for people with diabetes?</vt:lpstr>
      <vt:lpstr>The Guidelines – ADA 2026 Standards of Care Foot Care </vt:lpstr>
      <vt:lpstr>Comprehensive Foot Exam ADA 2026 Standards of Care</vt:lpstr>
      <vt:lpstr>ADA 2026 Standards of Care</vt:lpstr>
      <vt:lpstr>Monofilament (Pressure Sensation) Testing for LOPS </vt:lpstr>
      <vt:lpstr> The Ipswich Touch Test  </vt:lpstr>
      <vt:lpstr>At Least One Additional Assessment</vt:lpstr>
      <vt:lpstr>Checking Vibration  (128 Hz)</vt:lpstr>
      <vt:lpstr>Checking Temperature or Pinprick Sensation</vt:lpstr>
      <vt:lpstr>Testing Position Perception (Proprioception)</vt:lpstr>
      <vt:lpstr>Loss of Protective Sensation</vt:lpstr>
      <vt:lpstr>What Do You Do if Abnormal</vt:lpstr>
      <vt:lpstr>Pulse Examination the dorsalis pedis and posterior tibial arteries</vt:lpstr>
      <vt:lpstr>What Do You Do if Abnormal</vt:lpstr>
      <vt:lpstr>Assess for Foot Deformities  Increase foot pressures and increase risk for ulcerations </vt:lpstr>
      <vt:lpstr>Hammer toes &amp; Claw toes</vt:lpstr>
      <vt:lpstr>PowerPoint Presentation</vt:lpstr>
      <vt:lpstr>What Do You Do if Abnormal</vt:lpstr>
      <vt:lpstr>Assessment of Skin Integrity</vt:lpstr>
      <vt:lpstr>Red or Raw Spots &amp; Blisters</vt:lpstr>
      <vt:lpstr>Corns &amp; Calluses </vt:lpstr>
      <vt:lpstr>Calluses with Bleeding </vt:lpstr>
      <vt:lpstr>What Do You Do if Abnormal</vt:lpstr>
      <vt:lpstr>What Do You Do if Abnormal</vt:lpstr>
      <vt:lpstr>What Do You Do if Abnormal</vt:lpstr>
      <vt:lpstr>Toenail Changes/Abnormalities </vt:lpstr>
      <vt:lpstr>What to Do if Abnormal  </vt:lpstr>
      <vt:lpstr>Charcot Foot: Acute &amp; Chronic</vt:lpstr>
      <vt:lpstr>Patient Self Management: Foot Care Checklist  (Dos and Don’ts)</vt:lpstr>
      <vt:lpstr>PowerPoint Presentation</vt:lpstr>
      <vt:lpstr>PowerPoint Presentation</vt:lpstr>
      <vt:lpstr>Who Needs Referral to Podiatrist?</vt:lpstr>
      <vt:lpstr>Who Needs Referral to Podiatrist?</vt:lpstr>
      <vt:lpstr>Who Needs Foot Exam by the PC Team ?</vt:lpstr>
      <vt:lpstr>Foot Exam &amp; Inspection as Team Care</vt:lpstr>
      <vt:lpstr>Why do foot exams in our people with diabetes?</vt:lpstr>
      <vt:lpstr>PowerPoint Presentation</vt:lpstr>
      <vt:lpstr>PowerPoint Presentation</vt:lpstr>
      <vt:lpstr>FOOT EXAM:</vt:lpstr>
      <vt:lpstr>The 10-g Semmes-Weinstein Mono­filament</vt:lpstr>
      <vt:lpstr>Need for Reliable Monofilaments</vt:lpstr>
      <vt:lpstr>Practice Session : Testing Vibration Sensation </vt:lpstr>
      <vt:lpstr>Additional Self Care Instructions</vt:lpstr>
      <vt:lpstr>ADA 2026 Standards of Care</vt:lpstr>
      <vt:lpstr>“The physical examination can stratify patients into different categories and determine the frequency of these visits” </vt:lpstr>
      <vt:lpstr>References &amp; Resources</vt:lpstr>
      <vt:lpstr>Videos from Global Health Media</vt:lpstr>
      <vt:lpstr>PowerPoint Presentation</vt:lpstr>
      <vt:lpstr>CHECKING THE DIABETIC FOOT</vt:lpstr>
      <vt:lpstr>Toenails &amp; Dry Skin </vt:lpstr>
      <vt:lpstr>PowerPoint Presentation</vt:lpstr>
      <vt:lpstr>CDC (for patients) &amp; Indian HS Resources</vt:lpstr>
      <vt:lpstr>ADA &amp; ACFAS resources (for patients)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Helping the Patient with “Diabetes Difficulties” March 2017</dc:title>
  <dc:creator>Carol</dc:creator>
  <cp:lastModifiedBy>Cushman, Nicholas</cp:lastModifiedBy>
  <cp:revision>2</cp:revision>
  <dcterms:created xsi:type="dcterms:W3CDTF">2017-02-19T23:07:45Z</dcterms:created>
  <dcterms:modified xsi:type="dcterms:W3CDTF">2026-08-13T14:07:34Z</dcterms:modified>
</cp:coreProperties>
</file>