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7" r:id="rId4"/>
  </p:sldMasterIdLst>
  <p:notesMasterIdLst>
    <p:notesMasterId r:id="rId18"/>
  </p:notesMasterIdLst>
  <p:handoutMasterIdLst>
    <p:handoutMasterId r:id="rId19"/>
  </p:handoutMasterIdLst>
  <p:sldIdLst>
    <p:sldId id="2147309867" r:id="rId5"/>
    <p:sldId id="2147309855" r:id="rId6"/>
    <p:sldId id="2147309856" r:id="rId7"/>
    <p:sldId id="2147309852" r:id="rId8"/>
    <p:sldId id="2147309884" r:id="rId9"/>
    <p:sldId id="2147309885" r:id="rId10"/>
    <p:sldId id="2147309886" r:id="rId11"/>
    <p:sldId id="2147309888" r:id="rId12"/>
    <p:sldId id="2147309889" r:id="rId13"/>
    <p:sldId id="2147309890" r:id="rId14"/>
    <p:sldId id="2147309891" r:id="rId15"/>
    <p:sldId id="2147309864" r:id="rId16"/>
    <p:sldId id="21473098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3B4793F-7475-48F2-9AD4-13DB51B986FF}">
          <p14:sldIdLst/>
        </p14:section>
        <p14:section name="Slide Comparisons" id="{EE69305C-974A-43C3-808C-C3106114C6C0}">
          <p14:sldIdLst/>
        </p14:section>
        <p14:section name="Colors" id="{088FD8D8-024A-4B92-BC5F-AAB477DEA797}">
          <p14:sldIdLst/>
        </p14:section>
        <p14:section name="Fonts" id="{87D55054-C174-45AE-8A82-4DCC961CC627}">
          <p14:sldIdLst/>
        </p14:section>
        <p14:section name="Icons" id="{1CD3414E-01F1-4CEC-961E-98B2C874CA28}">
          <p14:sldIdLst/>
        </p14:section>
        <p14:section name="New Masters" id="{F4F79630-DBBD-4785-89A5-73B212917D2E}">
          <p14:sldIdLst>
            <p14:sldId id="2147309867"/>
            <p14:sldId id="2147309855"/>
            <p14:sldId id="2147309856"/>
            <p14:sldId id="2147309852"/>
            <p14:sldId id="2147309884"/>
            <p14:sldId id="2147309885"/>
            <p14:sldId id="2147309886"/>
            <p14:sldId id="2147309888"/>
            <p14:sldId id="2147309889"/>
            <p14:sldId id="2147309890"/>
            <p14:sldId id="2147309891"/>
            <p14:sldId id="2147309864"/>
            <p14:sldId id="214730988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E99F8B-A282-83A1-4185-65D78C0688B8}" name="Sarah Oakes" initials="SO" userId="S::soakes@totemconsultingdc.com::6b2dfbe2-1f65-4e70-a97f-983265a44e8d" providerId="AD"/>
  <p188:author id="{9D83078C-B5DA-D1BD-2D0A-69D64DF91BE6}" name="Danielle Foster" initials="DF" userId="S::DFoster@totemconsultingdc.com::8cf65633-5fc8-4078-aa89-fca4fa9b4f0c" providerId="AD"/>
  <p188:author id="{EDDB0090-5347-6EA4-5C0F-B59DBA3DF29B}" name="Tomas Pouls" initials="TP" userId="S::tpouls@totemconsultingdc.com::dc811ad1-cd6c-4313-893a-3baa7c1e3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5"/>
    <a:srgbClr val="E0EAF4"/>
    <a:srgbClr val="CCDDEA"/>
    <a:srgbClr val="D4C566"/>
    <a:srgbClr val="D3A445"/>
    <a:srgbClr val="DAD17C"/>
    <a:srgbClr val="DCD484"/>
    <a:srgbClr val="FAFFAD"/>
    <a:srgbClr val="FFF29C"/>
    <a:srgbClr val="DCE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3C81FF-F893-F33E-68B8-53619838B069}" v="777" dt="2026-04-08T20:17:27.319"/>
    <p1510:client id="{6B1E4594-329C-5A64-7F17-B5D8BBBB1B86}" v="2" dt="2026-04-08T20:18:53.2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16" d="100"/>
          <a:sy n="116" d="100"/>
        </p:scale>
        <p:origin x="864"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4DDE4C-F720-54D3-6CFA-98B8A93A47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090AE6-7774-8FC2-C1CA-C2A25A0A19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DA9557-4020-40D0-8BE4-56399812BA06}" type="datetimeFigureOut">
              <a:rPr lang="en-US" smtClean="0"/>
              <a:t>7/7/26</a:t>
            </a:fld>
            <a:endParaRPr lang="en-US"/>
          </a:p>
        </p:txBody>
      </p:sp>
      <p:sp>
        <p:nvSpPr>
          <p:cNvPr id="4" name="Footer Placeholder 3">
            <a:extLst>
              <a:ext uri="{FF2B5EF4-FFF2-40B4-BE49-F238E27FC236}">
                <a16:creationId xmlns:a16="http://schemas.microsoft.com/office/drawing/2014/main" id="{60BBBC5F-6A2A-A353-2BA5-1FEA068C4B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B951DB-A621-E528-1C81-988D9A69C1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E1669F-4835-4A21-80FF-CAB70C2343EB}" type="slidenum">
              <a:rPr lang="en-US" smtClean="0"/>
              <a:t>‹#›</a:t>
            </a:fld>
            <a:endParaRPr lang="en-US"/>
          </a:p>
        </p:txBody>
      </p:sp>
    </p:spTree>
    <p:extLst>
      <p:ext uri="{BB962C8B-B14F-4D97-AF65-F5344CB8AC3E}">
        <p14:creationId xmlns:p14="http://schemas.microsoft.com/office/powerpoint/2010/main" val="29220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8A998-E9DF-48FA-924C-D71094BE6FDC}" type="datetimeFigureOut">
              <a:rPr lang="en-US" smtClean="0"/>
              <a:t>7/7/26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006E0-EA18-401E-8109-FF457F66CB30}" type="slidenum">
              <a:rPr lang="en-US" smtClean="0"/>
              <a:t>‹#›</a:t>
            </a:fld>
            <a:endParaRPr lang="en-US"/>
          </a:p>
        </p:txBody>
      </p:sp>
    </p:spTree>
    <p:extLst>
      <p:ext uri="{BB962C8B-B14F-4D97-AF65-F5344CB8AC3E}">
        <p14:creationId xmlns:p14="http://schemas.microsoft.com/office/powerpoint/2010/main" val="12237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3" name="Title 8">
            <a:extLst>
              <a:ext uri="{FF2B5EF4-FFF2-40B4-BE49-F238E27FC236}">
                <a16:creationId xmlns:a16="http://schemas.microsoft.com/office/drawing/2014/main" id="{7D7D5401-8135-33C9-AB1C-62251A08F96A}"/>
              </a:ext>
            </a:extLst>
          </p:cNvPr>
          <p:cNvSpPr>
            <a:spLocks noGrp="1"/>
          </p:cNvSpPr>
          <p:nvPr>
            <p:ph type="title" hasCustomPrompt="1"/>
          </p:nvPr>
        </p:nvSpPr>
        <p:spPr>
          <a:xfrm>
            <a:off x="838200" y="608375"/>
            <a:ext cx="10515600" cy="2394898"/>
          </a:xfrm>
          <a:prstGeom prst="rect">
            <a:avLst/>
          </a:prstGeom>
        </p:spPr>
        <p:txBody>
          <a:bodyPr anchor="t" anchorCtr="0">
            <a:noAutofit/>
          </a:bodyPr>
          <a:lstStyle>
            <a:lvl1pPr>
              <a:defRPr sz="7200">
                <a:solidFill>
                  <a:schemeClr val="accent1"/>
                </a:solidFill>
              </a:defRPr>
            </a:lvl1pPr>
          </a:lstStyle>
          <a:p>
            <a:r>
              <a:rPr lang="en-US" dirty="0"/>
              <a:t>Title Slide</a:t>
            </a:r>
          </a:p>
        </p:txBody>
      </p:sp>
      <p:sp>
        <p:nvSpPr>
          <p:cNvPr id="5" name="Rectangle 4">
            <a:extLst>
              <a:ext uri="{FF2B5EF4-FFF2-40B4-BE49-F238E27FC236}">
                <a16:creationId xmlns:a16="http://schemas.microsoft.com/office/drawing/2014/main" id="{8ABB7ECA-6E0B-CF1B-AC2A-A6B0BFECDCE0}"/>
              </a:ext>
            </a:extLst>
          </p:cNvPr>
          <p:cNvSpPr/>
          <p:nvPr/>
        </p:nvSpPr>
        <p:spPr>
          <a:xfrm>
            <a:off x="0" y="3829677"/>
            <a:ext cx="12192000" cy="2531934"/>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C29D19B-E506-6CA9-70F5-EBA353951C5F}"/>
              </a:ext>
            </a:extLst>
          </p:cNvPr>
          <p:cNvGrpSpPr>
            <a:grpSpLocks noChangeAspect="1"/>
          </p:cNvGrpSpPr>
          <p:nvPr/>
        </p:nvGrpSpPr>
        <p:grpSpPr>
          <a:xfrm>
            <a:off x="8203082" y="4622901"/>
            <a:ext cx="2994688" cy="1506471"/>
            <a:chOff x="7279583" y="5264225"/>
            <a:chExt cx="2480431" cy="1247776"/>
          </a:xfrm>
        </p:grpSpPr>
        <p:pic>
          <p:nvPicPr>
            <p:cNvPr id="15" name="Picture 14" descr="A logo with a black background&#10;&#10;Description automatically generated">
              <a:extLst>
                <a:ext uri="{FF2B5EF4-FFF2-40B4-BE49-F238E27FC236}">
                  <a16:creationId xmlns:a16="http://schemas.microsoft.com/office/drawing/2014/main" id="{D4EF4272-74C4-CF16-320A-800CA0A245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9583" y="5264225"/>
              <a:ext cx="1247776" cy="1247776"/>
            </a:xfrm>
            <a:prstGeom prst="rect">
              <a:avLst/>
            </a:prstGeom>
          </p:spPr>
        </p:pic>
        <p:pic>
          <p:nvPicPr>
            <p:cNvPr id="16" name="Picture 15" descr="A logo with a sign and text&#10;&#10;Description automatically generated with medium confidence">
              <a:extLst>
                <a:ext uri="{FF2B5EF4-FFF2-40B4-BE49-F238E27FC236}">
                  <a16:creationId xmlns:a16="http://schemas.microsoft.com/office/drawing/2014/main" id="{0F381467-45B9-5203-6446-E2B146538C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508989" y="5264225"/>
              <a:ext cx="1251025" cy="1247776"/>
            </a:xfrm>
            <a:prstGeom prst="rect">
              <a:avLst/>
            </a:prstGeom>
          </p:spPr>
        </p:pic>
      </p:grpSp>
      <p:sp>
        <p:nvSpPr>
          <p:cNvPr id="18" name="Text Placeholder 17">
            <a:extLst>
              <a:ext uri="{FF2B5EF4-FFF2-40B4-BE49-F238E27FC236}">
                <a16:creationId xmlns:a16="http://schemas.microsoft.com/office/drawing/2014/main" id="{F9459611-B7D8-AC92-6148-BA54C571A662}"/>
              </a:ext>
            </a:extLst>
          </p:cNvPr>
          <p:cNvSpPr>
            <a:spLocks noGrp="1"/>
          </p:cNvSpPr>
          <p:nvPr>
            <p:ph type="body" sz="quarter" idx="10" hasCustomPrompt="1"/>
          </p:nvPr>
        </p:nvSpPr>
        <p:spPr>
          <a:xfrm>
            <a:off x="838200" y="3159300"/>
            <a:ext cx="3088167" cy="514350"/>
          </a:xfrm>
        </p:spPr>
        <p:txBody>
          <a:bodyPr anchor="ctr">
            <a:normAutofit/>
          </a:bodyPr>
          <a:lstStyle>
            <a:lvl1pPr marL="0" indent="0">
              <a:buNone/>
              <a:defRPr sz="2000">
                <a:solidFill>
                  <a:schemeClr val="tx1">
                    <a:lumMod val="50000"/>
                    <a:lumOff val="50000"/>
                  </a:schemeClr>
                </a:solidFill>
                <a:latin typeface="+mj-lt"/>
              </a:defRPr>
            </a:lvl1pPr>
          </a:lstStyle>
          <a:p>
            <a:pPr lvl="0"/>
            <a:r>
              <a:rPr lang="en-US"/>
              <a:t>Date</a:t>
            </a:r>
          </a:p>
        </p:txBody>
      </p:sp>
    </p:spTree>
    <p:extLst>
      <p:ext uri="{BB962C8B-B14F-4D97-AF65-F5344CB8AC3E}">
        <p14:creationId xmlns:p14="http://schemas.microsoft.com/office/powerpoint/2010/main" val="87041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dy Slide (Foot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E7FEE2-4885-DF19-652A-33ADE1CD349F}"/>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7" name="Rectangle 6">
            <a:extLst>
              <a:ext uri="{FF2B5EF4-FFF2-40B4-BE49-F238E27FC236}">
                <a16:creationId xmlns:a16="http://schemas.microsoft.com/office/drawing/2014/main" id="{42A147E4-3DDD-BEB1-0BE2-FECBC4EC7F86}"/>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bg1"/>
                </a:solidFill>
              </a:rPr>
              <a:pPr/>
              <a:t>‹#›</a:t>
            </a:fld>
            <a:endParaRPr lang="en-US">
              <a:solidFill>
                <a:schemeClr val="bg1"/>
              </a:solidFill>
            </a:endParaRPr>
          </a:p>
        </p:txBody>
      </p:sp>
      <p:grpSp>
        <p:nvGrpSpPr>
          <p:cNvPr id="6" name="Group 5">
            <a:extLst>
              <a:ext uri="{FF2B5EF4-FFF2-40B4-BE49-F238E27FC236}">
                <a16:creationId xmlns:a16="http://schemas.microsoft.com/office/drawing/2014/main" id="{D65446BA-1134-C4AB-5E71-5989B3354A6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1E8765CA-4F31-E492-C58E-64A613F12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368F5885-6A78-51F9-BB3F-EA84F2689C0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2" name="Text Placeholder 10">
            <a:extLst>
              <a:ext uri="{FF2B5EF4-FFF2-40B4-BE49-F238E27FC236}">
                <a16:creationId xmlns:a16="http://schemas.microsoft.com/office/drawing/2014/main" id="{0201B874-2F6D-5E68-7BD4-09D81751ECDC}"/>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3" name="Title 8">
            <a:extLst>
              <a:ext uri="{FF2B5EF4-FFF2-40B4-BE49-F238E27FC236}">
                <a16:creationId xmlns:a16="http://schemas.microsoft.com/office/drawing/2014/main" id="{7D7D5401-8135-33C9-AB1C-62251A08F96A}"/>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204090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ody Slide (No Footer)">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9657412"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6" name="Group 5">
            <a:extLst>
              <a:ext uri="{FF2B5EF4-FFF2-40B4-BE49-F238E27FC236}">
                <a16:creationId xmlns:a16="http://schemas.microsoft.com/office/drawing/2014/main" id="{A08D88DF-2067-D37E-B56A-8D9B9FE9503A}"/>
              </a:ext>
            </a:extLst>
          </p:cNvPr>
          <p:cNvGrpSpPr>
            <a:grpSpLocks noChangeAspect="1"/>
          </p:cNvGrpSpPr>
          <p:nvPr/>
        </p:nvGrpSpPr>
        <p:grpSpPr>
          <a:xfrm>
            <a:off x="10434258" y="221225"/>
            <a:ext cx="1532147" cy="777240"/>
            <a:chOff x="7526755" y="4455620"/>
            <a:chExt cx="3477899" cy="1764296"/>
          </a:xfrm>
        </p:grpSpPr>
        <p:pic>
          <p:nvPicPr>
            <p:cNvPr id="10" name="Picture 9" descr="IHS Logo.">
              <a:extLst>
                <a:ext uri="{FF2B5EF4-FFF2-40B4-BE49-F238E27FC236}">
                  <a16:creationId xmlns:a16="http://schemas.microsoft.com/office/drawing/2014/main" id="{031D52DF-F072-425C-41FE-91A477E037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13" name="Picture 12" descr="HHS Logo.">
              <a:extLst>
                <a:ext uri="{FF2B5EF4-FFF2-40B4-BE49-F238E27FC236}">
                  <a16:creationId xmlns:a16="http://schemas.microsoft.com/office/drawing/2014/main" id="{536D35E4-3330-3C01-0155-5AB180F2B10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26755" y="4455620"/>
              <a:ext cx="1842403" cy="1764296"/>
            </a:xfrm>
            <a:prstGeom prst="rect">
              <a:avLst/>
            </a:prstGeom>
          </p:spPr>
        </p:pic>
      </p:grpSp>
      <p:sp>
        <p:nvSpPr>
          <p:cNvPr id="5" name="Text Placeholder 10">
            <a:extLst>
              <a:ext uri="{FF2B5EF4-FFF2-40B4-BE49-F238E27FC236}">
                <a16:creationId xmlns:a16="http://schemas.microsoft.com/office/drawing/2014/main" id="{C6B7ED6D-A205-2F9A-D9CC-B268391B8E20}"/>
              </a:ext>
            </a:extLst>
          </p:cNvPr>
          <p:cNvSpPr>
            <a:spLocks noGrp="1"/>
          </p:cNvSpPr>
          <p:nvPr>
            <p:ph type="body" sz="quarter" idx="10" hasCustomPrompt="1"/>
          </p:nvPr>
        </p:nvSpPr>
        <p:spPr>
          <a:xfrm>
            <a:off x="667688" y="1164697"/>
            <a:ext cx="10856624" cy="341632"/>
          </a:xfrm>
        </p:spPr>
        <p:txBody>
          <a:bodyPr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Tree>
    <p:extLst>
      <p:ext uri="{BB962C8B-B14F-4D97-AF65-F5344CB8AC3E}">
        <p14:creationId xmlns:p14="http://schemas.microsoft.com/office/powerpoint/2010/main" val="1852043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dy Slide (Left Accent)">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14C9BEAC-E26B-DE88-C7BB-E363BAD91180}"/>
              </a:ext>
            </a:extLst>
          </p:cNvPr>
          <p:cNvSpPr>
            <a:spLocks noGrp="1"/>
          </p:cNvSpPr>
          <p:nvPr>
            <p:ph type="body" sz="quarter" idx="11" hasCustomPrompt="1"/>
          </p:nvPr>
        </p:nvSpPr>
        <p:spPr>
          <a:xfrm>
            <a:off x="3479800" y="1164697"/>
            <a:ext cx="8044512"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400">
              <a:solidFill>
                <a:schemeClr val="accent2"/>
              </a:solidFill>
              <a:latin typeface="+mj-lt"/>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3479800" y="435829"/>
            <a:ext cx="6845301"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sp>
        <p:nvSpPr>
          <p:cNvPr id="6" name="Rectangle 5">
            <a:extLst>
              <a:ext uri="{FF2B5EF4-FFF2-40B4-BE49-F238E27FC236}">
                <a16:creationId xmlns:a16="http://schemas.microsoft.com/office/drawing/2014/main" id="{BB460C18-FB1B-ADFB-5672-6C440615B6AC}"/>
              </a:ext>
            </a:extLst>
          </p:cNvPr>
          <p:cNvSpPr/>
          <p:nvPr/>
        </p:nvSpPr>
        <p:spPr>
          <a:xfrm>
            <a:off x="0"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967F6F4A-E9D8-402B-5250-6B6472019A5A}"/>
              </a:ext>
            </a:extLst>
          </p:cNvPr>
          <p:cNvGrpSpPr/>
          <p:nvPr userDrawn="1"/>
        </p:nvGrpSpPr>
        <p:grpSpPr>
          <a:xfrm>
            <a:off x="234059" y="236882"/>
            <a:ext cx="1532147" cy="777240"/>
            <a:chOff x="10377108" y="312668"/>
            <a:chExt cx="1532147" cy="777240"/>
          </a:xfrm>
        </p:grpSpPr>
        <p:pic>
          <p:nvPicPr>
            <p:cNvPr id="11" name="Picture 10"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12" name="Picture 11"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09643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dy Slide (Right Accent)">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E54A34FA-7FE1-8ED8-82E2-194FA3269F0A}"/>
              </a:ext>
            </a:extLst>
          </p:cNvPr>
          <p:cNvSpPr>
            <a:spLocks noGrp="1"/>
          </p:cNvSpPr>
          <p:nvPr>
            <p:ph type="body" sz="quarter" idx="11" hasCustomPrompt="1"/>
          </p:nvPr>
        </p:nvSpPr>
        <p:spPr>
          <a:xfrm>
            <a:off x="667688" y="1164697"/>
            <a:ext cx="7947478" cy="341632"/>
          </a:xfrm>
        </p:spPr>
        <p:txBody>
          <a:bodyPr wrap="square" anchor="t" anchorCtr="0">
            <a:spAutoFit/>
          </a:bodyPr>
          <a:lstStyle>
            <a:lvl1pPr marL="0" indent="0">
              <a:buNone/>
              <a:defRPr sz="1800" i="1">
                <a:solidFill>
                  <a:schemeClr val="tx1">
                    <a:lumMod val="65000"/>
                    <a:lumOff val="35000"/>
                  </a:schemeClr>
                </a:solidFill>
                <a:latin typeface="+mj-lt"/>
              </a:defRPr>
            </a:lvl1pPr>
          </a:lstStyle>
          <a:p>
            <a:pPr lvl="0"/>
            <a:r>
              <a:rPr lang="en-US"/>
              <a:t>Subhead</a:t>
            </a:r>
          </a:p>
        </p:txBody>
      </p:sp>
      <p:sp>
        <p:nvSpPr>
          <p:cNvPr id="5" name="Rectangle 4">
            <a:extLst>
              <a:ext uri="{FF2B5EF4-FFF2-40B4-BE49-F238E27FC236}">
                <a16:creationId xmlns:a16="http://schemas.microsoft.com/office/drawing/2014/main" id="{A753EB87-27F2-CA4B-5045-1BA0799BD93B}"/>
              </a:ext>
            </a:extLst>
          </p:cNvPr>
          <p:cNvSpPr/>
          <p:nvPr/>
        </p:nvSpPr>
        <p:spPr>
          <a:xfrm>
            <a:off x="9147048" y="0"/>
            <a:ext cx="3044952"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2">
            <a:extLst>
              <a:ext uri="{FF2B5EF4-FFF2-40B4-BE49-F238E27FC236}">
                <a16:creationId xmlns:a16="http://schemas.microsoft.com/office/drawing/2014/main" id="{90085190-BC41-B2FB-F789-A0F962A6F19D}"/>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4">
            <a:extLst>
              <a:ext uri="{FF2B5EF4-FFF2-40B4-BE49-F238E27FC236}">
                <a16:creationId xmlns:a16="http://schemas.microsoft.com/office/drawing/2014/main" id="{F37C91DF-7EDE-538A-768A-4E07C89F87DD}"/>
              </a:ext>
            </a:extLst>
          </p:cNvPr>
          <p:cNvSpPr txBox="1">
            <a:spLocks/>
          </p:cNvSpPr>
          <p:nvPr/>
        </p:nvSpPr>
        <p:spPr>
          <a:xfrm>
            <a:off x="667688" y="421788"/>
            <a:ext cx="10686112" cy="77174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srgbClr val="A1AE72"/>
              </a:solidFill>
              <a:effectLst/>
              <a:uLnTx/>
              <a:uFillTx/>
              <a:latin typeface="Calibri Light" panose="020F0302020204030204"/>
              <a:ea typeface="+mn-ea"/>
              <a:cs typeface="+mn-cs"/>
            </a:endParaRPr>
          </a:p>
        </p:txBody>
      </p:sp>
      <p:sp>
        <p:nvSpPr>
          <p:cNvPr id="4" name="Title 8">
            <a:extLst>
              <a:ext uri="{FF2B5EF4-FFF2-40B4-BE49-F238E27FC236}">
                <a16:creationId xmlns:a16="http://schemas.microsoft.com/office/drawing/2014/main" id="{26634830-4EFB-F178-B076-AF502B853A90}"/>
              </a:ext>
            </a:extLst>
          </p:cNvPr>
          <p:cNvSpPr>
            <a:spLocks noGrp="1"/>
          </p:cNvSpPr>
          <p:nvPr>
            <p:ph type="title"/>
          </p:nvPr>
        </p:nvSpPr>
        <p:spPr>
          <a:xfrm>
            <a:off x="667688" y="435829"/>
            <a:ext cx="7947478" cy="711934"/>
          </a:xfrm>
          <a:prstGeom prst="rect">
            <a:avLst/>
          </a:prstGeom>
        </p:spPr>
        <p:txBody>
          <a:bodyPr anchor="t" anchorCtr="0">
            <a:spAutoFit/>
          </a:bodyPr>
          <a:lstStyle>
            <a:lvl1pPr>
              <a:defRPr>
                <a:solidFill>
                  <a:schemeClr val="accent1"/>
                </a:solidFill>
              </a:defRPr>
            </a:lvl1pPr>
          </a:lstStyle>
          <a:p>
            <a:r>
              <a:rPr lang="en-US"/>
              <a:t>Click to edit Master title style</a:t>
            </a:r>
          </a:p>
        </p:txBody>
      </p:sp>
      <p:grpSp>
        <p:nvGrpSpPr>
          <p:cNvPr id="15" name="Group 14">
            <a:extLst>
              <a:ext uri="{FF2B5EF4-FFF2-40B4-BE49-F238E27FC236}">
                <a16:creationId xmlns:a16="http://schemas.microsoft.com/office/drawing/2014/main" id="{967F6F4A-E9D8-402B-5250-6B6472019A5A}"/>
              </a:ext>
            </a:extLst>
          </p:cNvPr>
          <p:cNvGrpSpPr/>
          <p:nvPr/>
        </p:nvGrpSpPr>
        <p:grpSpPr>
          <a:xfrm>
            <a:off x="10434258" y="221225"/>
            <a:ext cx="1532147" cy="777240"/>
            <a:chOff x="10377108" y="312668"/>
            <a:chExt cx="1532147" cy="777240"/>
          </a:xfrm>
        </p:grpSpPr>
        <p:pic>
          <p:nvPicPr>
            <p:cNvPr id="7" name="Picture 6" descr="IHS Logo.">
              <a:extLst>
                <a:ext uri="{FF2B5EF4-FFF2-40B4-BE49-F238E27FC236}">
                  <a16:creationId xmlns:a16="http://schemas.microsoft.com/office/drawing/2014/main" id="{9C51D323-5073-CA2B-6DC7-C0DCA6C6B23B}"/>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1138236" y="312668"/>
              <a:ext cx="771019" cy="766890"/>
            </a:xfrm>
            <a:prstGeom prst="rect">
              <a:avLst/>
            </a:prstGeom>
            <a:noFill/>
          </p:spPr>
        </p:pic>
        <p:pic>
          <p:nvPicPr>
            <p:cNvPr id="9" name="Picture 8" descr="HHS Logo.">
              <a:extLst>
                <a:ext uri="{FF2B5EF4-FFF2-40B4-BE49-F238E27FC236}">
                  <a16:creationId xmlns:a16="http://schemas.microsoft.com/office/drawing/2014/main" id="{AF1E11D0-2F14-CFB9-F8C0-5070B27A983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377108" y="312668"/>
              <a:ext cx="811649" cy="777240"/>
            </a:xfrm>
            <a:prstGeom prst="rect">
              <a:avLst/>
            </a:prstGeom>
          </p:spPr>
        </p:pic>
      </p:grpSp>
    </p:spTree>
    <p:extLst>
      <p:ext uri="{BB962C8B-B14F-4D97-AF65-F5344CB8AC3E}">
        <p14:creationId xmlns:p14="http://schemas.microsoft.com/office/powerpoint/2010/main" val="295419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Solid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35AB0C-77A7-E8DE-FDC5-E282C2863F17}"/>
              </a:ext>
            </a:extLst>
          </p:cNvPr>
          <p:cNvSpPr/>
          <p:nvPr/>
        </p:nvSpPr>
        <p:spPr>
          <a:xfrm>
            <a:off x="0" y="0"/>
            <a:ext cx="12192000" cy="6858000"/>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A40EE900-5BE5-8668-4780-6AA44468D324}"/>
              </a:ext>
            </a:extLst>
          </p:cNvPr>
          <p:cNvSpPr>
            <a:spLocks/>
          </p:cNvSpPr>
          <p:nvPr/>
        </p:nvSpPr>
        <p:spPr>
          <a:xfrm>
            <a:off x="1462117" y="2082340"/>
            <a:ext cx="2128514" cy="2128514"/>
          </a:xfrm>
          <a:prstGeom prst="ellipse">
            <a:avLst/>
          </a:prstGeom>
          <a:solidFill>
            <a:srgbClr val="E7EFF5"/>
          </a:solidFill>
          <a:ln w="381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 Placeholder 13">
            <a:extLst>
              <a:ext uri="{FF2B5EF4-FFF2-40B4-BE49-F238E27FC236}">
                <a16:creationId xmlns:a16="http://schemas.microsoft.com/office/drawing/2014/main" id="{D6EED315-FBEB-9940-2AD2-57A1C6907032}"/>
              </a:ext>
            </a:extLst>
          </p:cNvPr>
          <p:cNvSpPr>
            <a:spLocks noGrp="1"/>
          </p:cNvSpPr>
          <p:nvPr>
            <p:ph type="body" sz="quarter" idx="15" hasCustomPrompt="1"/>
          </p:nvPr>
        </p:nvSpPr>
        <p:spPr>
          <a:xfrm>
            <a:off x="3804587" y="1810777"/>
            <a:ext cx="7213600" cy="1997075"/>
          </a:xfrm>
        </p:spPr>
        <p:txBody>
          <a:bodyPr anchor="b">
            <a:normAutofit/>
          </a:bodyPr>
          <a:lstStyle>
            <a:lvl1pPr marL="0" indent="0">
              <a:buNone/>
              <a:defRPr sz="5400" b="1">
                <a:solidFill>
                  <a:schemeClr val="bg1"/>
                </a:solidFill>
                <a:latin typeface="+mj-lt"/>
              </a:defRPr>
            </a:lvl1pPr>
          </a:lstStyle>
          <a:p>
            <a:pPr lvl="0"/>
            <a:r>
              <a:rPr lang="en-US"/>
              <a:t>Section Title</a:t>
            </a:r>
          </a:p>
        </p:txBody>
      </p:sp>
      <p:sp>
        <p:nvSpPr>
          <p:cNvPr id="18" name="Text Placeholder 17">
            <a:extLst>
              <a:ext uri="{FF2B5EF4-FFF2-40B4-BE49-F238E27FC236}">
                <a16:creationId xmlns:a16="http://schemas.microsoft.com/office/drawing/2014/main" id="{616B1E97-2DB8-C0C1-F51B-5DC58022D722}"/>
              </a:ext>
            </a:extLst>
          </p:cNvPr>
          <p:cNvSpPr>
            <a:spLocks noGrp="1"/>
          </p:cNvSpPr>
          <p:nvPr>
            <p:ph type="body" sz="quarter" idx="16" hasCustomPrompt="1"/>
          </p:nvPr>
        </p:nvSpPr>
        <p:spPr>
          <a:xfrm>
            <a:off x="3804587" y="3807852"/>
            <a:ext cx="7213600" cy="857250"/>
          </a:xfrm>
        </p:spPr>
        <p:txBody>
          <a:bodyPr>
            <a:noAutofit/>
          </a:bodyPr>
          <a:lstStyle>
            <a:lvl1pPr marL="0" indent="0">
              <a:buNone/>
              <a:defRPr sz="2400" i="0">
                <a:solidFill>
                  <a:schemeClr val="bg1"/>
                </a:solidFill>
                <a:latin typeface="+mj-lt"/>
              </a:defRPr>
            </a:lvl1pPr>
          </a:lstStyle>
          <a:p>
            <a:pPr lvl="0"/>
            <a:r>
              <a:rPr lang="en-US"/>
              <a:t>Subtitle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6635" y="2073106"/>
            <a:ext cx="2128603" cy="2117200"/>
          </a:xfrm>
          <a:prstGeom prst="rect">
            <a:avLst/>
          </a:prstGeom>
        </p:spPr>
      </p:pic>
    </p:spTree>
    <p:extLst>
      <p:ext uri="{BB962C8B-B14F-4D97-AF65-F5344CB8AC3E}">
        <p14:creationId xmlns:p14="http://schemas.microsoft.com/office/powerpoint/2010/main" val="269957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use Slid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A1DAFE-86F1-C731-6EBA-BE9EFC3006B6}"/>
              </a:ext>
            </a:extLst>
          </p:cNvPr>
          <p:cNvPicPr>
            <a:picLocks noChangeAspect="1"/>
          </p:cNvPicPr>
          <p:nvPr/>
        </p:nvPicPr>
        <p:blipFill rotWithShape="1">
          <a:blip r:embed="rId2">
            <a:extLst>
              <a:ext uri="{28A0092B-C50C-407E-A947-70E740481C1C}">
                <a14:useLocalDpi xmlns:a14="http://schemas.microsoft.com/office/drawing/2010/main" val="0"/>
              </a:ext>
            </a:extLst>
          </a:blip>
          <a:srcRect l="-25" t="12491" r="25" b="12491"/>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5186ACDC-EA3B-1A68-9DC3-9C855ECD1254}"/>
              </a:ext>
            </a:extLst>
          </p:cNvPr>
          <p:cNvSpPr/>
          <p:nvPr userDrawn="1"/>
        </p:nvSpPr>
        <p:spPr>
          <a:xfrm>
            <a:off x="0" y="7067"/>
            <a:ext cx="12188952" cy="6858000"/>
          </a:xfrm>
          <a:prstGeom prst="rect">
            <a:avLst/>
          </a:prstGeom>
          <a:solidFill>
            <a:schemeClr val="accent1">
              <a:lumMod val="50000"/>
              <a:alpha val="2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727D1004-5BE8-6994-807E-701A455AC162}"/>
              </a:ext>
            </a:extLst>
          </p:cNvPr>
          <p:cNvGrpSpPr/>
          <p:nvPr userDrawn="1"/>
        </p:nvGrpSpPr>
        <p:grpSpPr>
          <a:xfrm>
            <a:off x="3944855" y="1281057"/>
            <a:ext cx="4302290" cy="4295887"/>
            <a:chOff x="3992880" y="1325880"/>
            <a:chExt cx="4206240" cy="4206241"/>
          </a:xfrm>
        </p:grpSpPr>
        <p:sp>
          <p:nvSpPr>
            <p:cNvPr id="8" name="Oval 7">
              <a:extLst>
                <a:ext uri="{FF2B5EF4-FFF2-40B4-BE49-F238E27FC236}">
                  <a16:creationId xmlns:a16="http://schemas.microsoft.com/office/drawing/2014/main" id="{7A39C289-9B30-E6BA-F1CD-578F60B20011}"/>
                </a:ext>
              </a:extLst>
            </p:cNvPr>
            <p:cNvSpPr>
              <a:spLocks noChangeAspect="1"/>
            </p:cNvSpPr>
            <p:nvPr userDrawn="1"/>
          </p:nvSpPr>
          <p:spPr>
            <a:xfrm>
              <a:off x="3992880" y="1325880"/>
              <a:ext cx="4206240" cy="4206241"/>
            </a:xfrm>
            <a:prstGeom prst="ellipse">
              <a:avLst/>
            </a:prstGeom>
            <a:solidFill>
              <a:schemeClr val="bg1"/>
            </a:solidFill>
            <a:ln w="1270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white"/>
                </a:solidFill>
                <a:effectLst/>
                <a:uLnTx/>
                <a:uFillTx/>
                <a:latin typeface="+mn-lt"/>
                <a:ea typeface="+mn-ea"/>
                <a:cs typeface="+mn-cs"/>
              </a:endParaRPr>
            </a:p>
          </p:txBody>
        </p:sp>
        <p:sp>
          <p:nvSpPr>
            <p:cNvPr id="9" name="Title 4">
              <a:extLst>
                <a:ext uri="{FF2B5EF4-FFF2-40B4-BE49-F238E27FC236}">
                  <a16:creationId xmlns:a16="http://schemas.microsoft.com/office/drawing/2014/main" id="{2449D1F4-CE5E-527B-DD18-992A10B94CE8}"/>
                </a:ext>
              </a:extLst>
            </p:cNvPr>
            <p:cNvSpPr txBox="1">
              <a:spLocks/>
            </p:cNvSpPr>
            <p:nvPr/>
          </p:nvSpPr>
          <p:spPr>
            <a:xfrm>
              <a:off x="4053544" y="3043127"/>
              <a:ext cx="4084912" cy="771746"/>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US" sz="4400" b="1" i="0" u="none" strike="noStrike" kern="1200" cap="none" spc="-50" normalizeH="0" baseline="0" noProof="0">
                <a:ln>
                  <a:noFill/>
                </a:ln>
                <a:solidFill>
                  <a:srgbClr val="A1AE72"/>
                </a:solidFill>
                <a:effectLst/>
                <a:uLnTx/>
                <a:uFillTx/>
                <a:latin typeface="+mn-lt"/>
                <a:ea typeface="Calibri Light"/>
                <a:cs typeface="Calibri Light"/>
              </a:endParaRPr>
            </a:p>
          </p:txBody>
        </p:sp>
      </p:grpSp>
      <p:sp>
        <p:nvSpPr>
          <p:cNvPr id="5" name="TextBox 4"/>
          <p:cNvSpPr txBox="1"/>
          <p:nvPr userDrawn="1"/>
        </p:nvSpPr>
        <p:spPr>
          <a:xfrm>
            <a:off x="4294598" y="1819137"/>
            <a:ext cx="3616504" cy="1764586"/>
          </a:xfrm>
          <a:prstGeom prst="rect">
            <a:avLst/>
          </a:prstGeom>
          <a:noFill/>
        </p:spPr>
        <p:txBody>
          <a:bodyPr wrap="square" rtlCol="0" anchor="ctr" anchorCtr="1">
            <a:spAutoFit/>
          </a:bodyPr>
          <a:lstStyle/>
          <a:p>
            <a:pPr algn="ctr">
              <a:lnSpc>
                <a:spcPts val="4000"/>
              </a:lnSpc>
            </a:pPr>
            <a:r>
              <a:rPr lang="en-US" sz="4400" dirty="0">
                <a:solidFill>
                  <a:schemeClr val="accent1">
                    <a:lumMod val="50000"/>
                  </a:schemeClr>
                </a:solidFill>
              </a:rPr>
              <a:t>Discussion</a:t>
            </a:r>
            <a:r>
              <a:rPr lang="en-US" sz="4400" baseline="0" dirty="0">
                <a:solidFill>
                  <a:schemeClr val="accent1">
                    <a:lumMod val="50000"/>
                  </a:schemeClr>
                </a:solidFill>
              </a:rPr>
              <a:t> Break</a:t>
            </a:r>
          </a:p>
          <a:p>
            <a:pPr algn="ctr"/>
            <a:endParaRPr lang="en-US" baseline="0" dirty="0"/>
          </a:p>
          <a:p>
            <a:pPr algn="ctr"/>
            <a:r>
              <a:rPr lang="en-US" sz="2400" baseline="0" dirty="0"/>
              <a:t>Supporting Text</a:t>
            </a:r>
            <a:endParaRPr lang="en-US" sz="2400" dirty="0"/>
          </a:p>
        </p:txBody>
      </p:sp>
    </p:spTree>
    <p:extLst>
      <p:ext uri="{BB962C8B-B14F-4D97-AF65-F5344CB8AC3E}">
        <p14:creationId xmlns:p14="http://schemas.microsoft.com/office/powerpoint/2010/main" val="116577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7AC6EB-DAA0-2CE6-56D6-46D41CBF9F68}"/>
              </a:ext>
            </a:extLst>
          </p:cNvPr>
          <p:cNvPicPr>
            <a:picLocks noChangeAspect="1"/>
          </p:cNvPicPr>
          <p:nvPr/>
        </p:nvPicPr>
        <p:blipFill rotWithShape="1">
          <a:blip r:embed="rId2">
            <a:extLst>
              <a:ext uri="{28A0092B-C50C-407E-A947-70E740481C1C}">
                <a14:useLocalDpi xmlns:a14="http://schemas.microsoft.com/office/drawing/2010/main" val="0"/>
              </a:ext>
            </a:extLst>
          </a:blip>
          <a:srcRect b="9744"/>
          <a:stretch/>
        </p:blipFill>
        <p:spPr>
          <a:xfrm>
            <a:off x="0" y="6359691"/>
            <a:ext cx="12192000" cy="498309"/>
          </a:xfrm>
          <a:prstGeom prst="rect">
            <a:avLst/>
          </a:prstGeom>
        </p:spPr>
      </p:pic>
      <p:sp>
        <p:nvSpPr>
          <p:cNvPr id="5" name="Rectangle 4">
            <a:extLst>
              <a:ext uri="{FF2B5EF4-FFF2-40B4-BE49-F238E27FC236}">
                <a16:creationId xmlns:a16="http://schemas.microsoft.com/office/drawing/2014/main" id="{11358E4B-E18E-BA58-3063-F405DBF8EBC4}"/>
              </a:ext>
            </a:extLst>
          </p:cNvPr>
          <p:cNvSpPr/>
          <p:nvPr/>
        </p:nvSpPr>
        <p:spPr>
          <a:xfrm>
            <a:off x="0" y="6359690"/>
            <a:ext cx="12192000" cy="498309"/>
          </a:xfrm>
          <a:prstGeom prst="rect">
            <a:avLst/>
          </a:prstGeom>
          <a:solidFill>
            <a:schemeClr val="accent1">
              <a:alpha val="59000"/>
            </a:schemeClr>
          </a:solidFill>
          <a:ln>
            <a:solidFill>
              <a:schemeClr val="accent1">
                <a:alpha val="59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 name="Rectangle 5">
            <a:extLst>
              <a:ext uri="{FF2B5EF4-FFF2-40B4-BE49-F238E27FC236}">
                <a16:creationId xmlns:a16="http://schemas.microsoft.com/office/drawing/2014/main" id="{812EDA25-33C8-6DC5-0A19-E541D32F25E8}"/>
              </a:ext>
            </a:extLst>
          </p:cNvPr>
          <p:cNvSpPr/>
          <p:nvPr/>
        </p:nvSpPr>
        <p:spPr>
          <a:xfrm>
            <a:off x="0" y="0"/>
            <a:ext cx="12192000" cy="6361611"/>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a sign and text&#10;&#10;Description automatically generated with medium confidence">
            <a:extLst>
              <a:ext uri="{FF2B5EF4-FFF2-40B4-BE49-F238E27FC236}">
                <a16:creationId xmlns:a16="http://schemas.microsoft.com/office/drawing/2014/main" id="{558E5AB0-0C5C-CDE1-30C6-C6D3084C5A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036" y="1714500"/>
            <a:ext cx="3437928" cy="3429000"/>
          </a:xfrm>
          <a:prstGeom prst="rect">
            <a:avLst/>
          </a:prstGeom>
        </p:spPr>
      </p:pic>
    </p:spTree>
    <p:extLst>
      <p:ext uri="{BB962C8B-B14F-4D97-AF65-F5344CB8AC3E}">
        <p14:creationId xmlns:p14="http://schemas.microsoft.com/office/powerpoint/2010/main" val="115966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89AE5-B210-42E8-886F-6DE0D432B491}" type="datetimeFigureOut">
              <a:rPr lang="en-US" smtClean="0"/>
              <a:t>7/7/26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9BDAA9-9CB9-45D0-A4E3-D49B0DB1654E}" type="slidenum">
              <a:rPr lang="en-US" smtClean="0"/>
              <a:t>‹#›</a:t>
            </a:fld>
            <a:endParaRPr lang="en-US"/>
          </a:p>
        </p:txBody>
      </p:sp>
    </p:spTree>
    <p:extLst>
      <p:ext uri="{BB962C8B-B14F-4D97-AF65-F5344CB8AC3E}">
        <p14:creationId xmlns:p14="http://schemas.microsoft.com/office/powerpoint/2010/main" val="2188676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04D456-4C20-A6A5-BC19-8B5FA73CA3EE}"/>
              </a:ext>
            </a:extLst>
          </p:cNvPr>
          <p:cNvSpPr>
            <a:spLocks noGrp="1"/>
          </p:cNvSpPr>
          <p:nvPr>
            <p:ph type="title"/>
          </p:nvPr>
        </p:nvSpPr>
        <p:spPr>
          <a:xfrm>
            <a:off x="667688" y="435830"/>
            <a:ext cx="10856624" cy="1070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0326D904-3E41-2426-3705-1A07F3DE7355}"/>
              </a:ext>
            </a:extLst>
          </p:cNvPr>
          <p:cNvSpPr>
            <a:spLocks noGrp="1"/>
          </p:cNvSpPr>
          <p:nvPr>
            <p:ph type="body" idx="1"/>
          </p:nvPr>
        </p:nvSpPr>
        <p:spPr>
          <a:xfrm>
            <a:off x="667688" y="1825625"/>
            <a:ext cx="1085662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7">
            <a:extLst>
              <a:ext uri="{FF2B5EF4-FFF2-40B4-BE49-F238E27FC236}">
                <a16:creationId xmlns:a16="http://schemas.microsoft.com/office/drawing/2014/main" id="{7F989F88-0F4F-63CA-7E8B-55B3D17A2451}"/>
              </a:ext>
            </a:extLst>
          </p:cNvPr>
          <p:cNvSpPr>
            <a:spLocks noGrp="1"/>
          </p:cNvSpPr>
          <p:nvPr>
            <p:ph type="dt" sz="half" idx="2"/>
          </p:nvPr>
        </p:nvSpPr>
        <p:spPr>
          <a:xfrm>
            <a:off x="225595" y="6422943"/>
            <a:ext cx="2743200" cy="365125"/>
          </a:xfrm>
          <a:prstGeom prst="rect">
            <a:avLst/>
          </a:prstGeom>
        </p:spPr>
        <p:txBody>
          <a:bodyPr anchor="ctr"/>
          <a:lstStyle>
            <a:lvl1pPr>
              <a:defRPr sz="1200"/>
            </a:lvl1pPr>
          </a:lstStyle>
          <a:p>
            <a:fld id="{98BD16F8-CF92-4FA1-9835-07755904ED58}" type="datetime1">
              <a:rPr lang="en-US" smtClean="0"/>
              <a:t>7/7/26</a:t>
            </a:fld>
            <a:endParaRPr lang="en-US"/>
          </a:p>
        </p:txBody>
      </p:sp>
      <p:sp>
        <p:nvSpPr>
          <p:cNvPr id="4" name="Slide Number Placeholder 2">
            <a:extLst>
              <a:ext uri="{FF2B5EF4-FFF2-40B4-BE49-F238E27FC236}">
                <a16:creationId xmlns:a16="http://schemas.microsoft.com/office/drawing/2014/main" id="{0C8CC00C-0C44-66A1-A66D-A2D44855CE09}"/>
              </a:ext>
            </a:extLst>
          </p:cNvPr>
          <p:cNvSpPr>
            <a:spLocks noGrp="1"/>
          </p:cNvSpPr>
          <p:nvPr/>
        </p:nvSpPr>
        <p:spPr>
          <a:xfrm>
            <a:off x="10654380" y="6422943"/>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200" b="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B582AC-5695-48DB-B28C-201892CC33C9}"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1641249028"/>
      </p:ext>
    </p:extLst>
  </p:cSld>
  <p:clrMap bg1="lt1" tx1="dk1" bg2="lt2" tx2="dk2" accent1="accent1" accent2="accent2" accent3="accent3" accent4="accent4" accent5="accent5" accent6="accent6" hlink="hlink" folHlink="folHlink"/>
  <p:sldLayoutIdLst>
    <p:sldLayoutId id="2147484078" r:id="rId1"/>
    <p:sldLayoutId id="2147484080" r:id="rId2"/>
    <p:sldLayoutId id="2147484081" r:id="rId3"/>
    <p:sldLayoutId id="2147484083" r:id="rId4"/>
    <p:sldLayoutId id="2147484084" r:id="rId5"/>
    <p:sldLayoutId id="2147484085" r:id="rId6"/>
    <p:sldLayoutId id="2147484088" r:id="rId7"/>
    <p:sldLayoutId id="2147484089" r:id="rId8"/>
    <p:sldLayoutId id="2147484090" r:id="rId9"/>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917C4D-87FD-130F-2D2E-B1AFDEC6F4B3}"/>
              </a:ext>
            </a:extLst>
          </p:cNvPr>
          <p:cNvSpPr>
            <a:spLocks noGrp="1"/>
          </p:cNvSpPr>
          <p:nvPr>
            <p:ph type="title"/>
          </p:nvPr>
        </p:nvSpPr>
        <p:spPr>
          <a:xfrm>
            <a:off x="838200" y="608375"/>
            <a:ext cx="9843837" cy="2394898"/>
          </a:xfrm>
        </p:spPr>
        <p:txBody>
          <a:bodyPr/>
          <a:lstStyle/>
          <a:p>
            <a:r>
              <a:rPr lang="en-US" dirty="0">
                <a:ea typeface="Calibri Light"/>
                <a:cs typeface="Calibri Light"/>
              </a:rPr>
              <a:t>Tick Distribution in the United States</a:t>
            </a:r>
            <a:endParaRPr lang="en-US" dirty="0"/>
          </a:p>
        </p:txBody>
      </p:sp>
      <p:sp>
        <p:nvSpPr>
          <p:cNvPr id="4" name="Text Placeholder 3">
            <a:extLst>
              <a:ext uri="{FF2B5EF4-FFF2-40B4-BE49-F238E27FC236}">
                <a16:creationId xmlns:a16="http://schemas.microsoft.com/office/drawing/2014/main" id="{B0A7105C-3DA0-8AFA-E976-85E9F5052177}"/>
              </a:ext>
            </a:extLst>
          </p:cNvPr>
          <p:cNvSpPr>
            <a:spLocks noGrp="1"/>
          </p:cNvSpPr>
          <p:nvPr>
            <p:ph type="body" sz="quarter" idx="10"/>
          </p:nvPr>
        </p:nvSpPr>
        <p:spPr/>
        <p:txBody>
          <a:bodyPr/>
          <a:lstStyle/>
          <a:p>
            <a:r>
              <a:rPr lang="en-US" dirty="0"/>
              <a:t>23 July 2026</a:t>
            </a:r>
          </a:p>
        </p:txBody>
      </p:sp>
      <p:sp>
        <p:nvSpPr>
          <p:cNvPr id="9" name="Title 1">
            <a:extLst>
              <a:ext uri="{FF2B5EF4-FFF2-40B4-BE49-F238E27FC236}">
                <a16:creationId xmlns:a16="http://schemas.microsoft.com/office/drawing/2014/main" id="{B699BC98-FC16-D652-4283-B12E86A37AB5}"/>
              </a:ext>
            </a:extLst>
          </p:cNvPr>
          <p:cNvSpPr txBox="1">
            <a:spLocks/>
          </p:cNvSpPr>
          <p:nvPr/>
        </p:nvSpPr>
        <p:spPr>
          <a:xfrm>
            <a:off x="838200" y="4495298"/>
            <a:ext cx="9258300" cy="1865126"/>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Indian Health Service </a:t>
            </a:r>
            <a:br>
              <a:rPr lang="en-US" sz="4000" dirty="0">
                <a:solidFill>
                  <a:schemeClr val="bg1"/>
                </a:solidFill>
              </a:rPr>
            </a:br>
            <a:r>
              <a:rPr lang="en-US" sz="4000" dirty="0">
                <a:solidFill>
                  <a:schemeClr val="bg1"/>
                </a:solidFill>
              </a:rPr>
              <a:t>LCDR Michele Kerns</a:t>
            </a:r>
          </a:p>
          <a:p>
            <a:r>
              <a:rPr lang="en-US" sz="2400" dirty="0">
                <a:solidFill>
                  <a:schemeClr val="bg1"/>
                </a:solidFill>
              </a:rPr>
              <a:t>DVM, MPH, DACVPM</a:t>
            </a:r>
          </a:p>
          <a:p>
            <a:r>
              <a:rPr lang="en-US" sz="2400" dirty="0">
                <a:solidFill>
                  <a:schemeClr val="bg1"/>
                </a:solidFill>
              </a:rPr>
              <a:t>Emergency Management Specialist, IHS HQ</a:t>
            </a:r>
          </a:p>
        </p:txBody>
      </p:sp>
    </p:spTree>
    <p:extLst>
      <p:ext uri="{BB962C8B-B14F-4D97-AF65-F5344CB8AC3E}">
        <p14:creationId xmlns:p14="http://schemas.microsoft.com/office/powerpoint/2010/main" val="3261894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2062C-D95B-A614-784D-8AFF4248B09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FBB251-2830-7580-1993-2D47FB72C7FA}"/>
              </a:ext>
            </a:extLst>
          </p:cNvPr>
          <p:cNvSpPr>
            <a:spLocks noGrp="1"/>
          </p:cNvSpPr>
          <p:nvPr>
            <p:ph type="title"/>
          </p:nvPr>
        </p:nvSpPr>
        <p:spPr/>
        <p:txBody>
          <a:bodyPr/>
          <a:lstStyle/>
          <a:p>
            <a:r>
              <a:rPr lang="en-US">
                <a:latin typeface="Calibri"/>
                <a:ea typeface="Calibri"/>
                <a:cs typeface="Calibri"/>
              </a:rPr>
              <a:t>Rocky Mountain Wood Tick </a:t>
            </a:r>
          </a:p>
        </p:txBody>
      </p:sp>
      <p:sp>
        <p:nvSpPr>
          <p:cNvPr id="4" name="TextBox 3">
            <a:extLst>
              <a:ext uri="{FF2B5EF4-FFF2-40B4-BE49-F238E27FC236}">
                <a16:creationId xmlns:a16="http://schemas.microsoft.com/office/drawing/2014/main" id="{DF5195C8-1A70-A313-0303-C8F5CC1EFF07}"/>
              </a:ext>
            </a:extLst>
          </p:cNvPr>
          <p:cNvSpPr txBox="1"/>
          <p:nvPr/>
        </p:nvSpPr>
        <p:spPr>
          <a:xfrm>
            <a:off x="802105" y="1403683"/>
            <a:ext cx="10848474" cy="981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Found in elevations of 4000-10500 feet</a:t>
            </a:r>
          </a:p>
          <a:p>
            <a:pPr marL="285750" indent="-285750">
              <a:spcBef>
                <a:spcPct val="20000"/>
              </a:spcBef>
              <a:spcAft>
                <a:spcPts val="600"/>
              </a:spcAft>
              <a:buFont typeface="Arial"/>
              <a:buChar char="•"/>
            </a:pPr>
            <a:r>
              <a:rPr lang="en-US" sz="2400">
                <a:latin typeface="Calibri"/>
                <a:ea typeface="Calibri"/>
                <a:cs typeface="Calibri"/>
              </a:rPr>
              <a:t>Transmits Rocky Mountain spotted fever, Colorado tick fever, and tularemia</a:t>
            </a:r>
          </a:p>
        </p:txBody>
      </p:sp>
      <p:pic>
        <p:nvPicPr>
          <p:cNvPr id="6" name="Picture 5" descr="Map of the United States showing the approximate distribution of the Rocky mountain wood tick. The area effected is the Northwestern part of the country.">
            <a:extLst>
              <a:ext uri="{FF2B5EF4-FFF2-40B4-BE49-F238E27FC236}">
                <a16:creationId xmlns:a16="http://schemas.microsoft.com/office/drawing/2014/main" id="{B7167547-0F36-F290-32D6-A4AD461CECDF}"/>
              </a:ext>
            </a:extLst>
          </p:cNvPr>
          <p:cNvPicPr>
            <a:picLocks noChangeAspect="1"/>
          </p:cNvPicPr>
          <p:nvPr/>
        </p:nvPicPr>
        <p:blipFill>
          <a:blip r:embed="rId2"/>
          <a:srcRect r="265" b="25620"/>
          <a:stretch>
            <a:fillRect/>
          </a:stretch>
        </p:blipFill>
        <p:spPr>
          <a:xfrm>
            <a:off x="6566234" y="2906127"/>
            <a:ext cx="3761898" cy="2701888"/>
          </a:xfrm>
          <a:prstGeom prst="rect">
            <a:avLst/>
          </a:prstGeom>
        </p:spPr>
      </p:pic>
      <p:pic>
        <p:nvPicPr>
          <p:cNvPr id="7" name="Picture 6" descr="Closeup of a Dermacentor andersoni tick.">
            <a:extLst>
              <a:ext uri="{FF2B5EF4-FFF2-40B4-BE49-F238E27FC236}">
                <a16:creationId xmlns:a16="http://schemas.microsoft.com/office/drawing/2014/main" id="{B322728F-D694-BB4E-1B67-E9FE9A179E62}"/>
              </a:ext>
            </a:extLst>
          </p:cNvPr>
          <p:cNvPicPr>
            <a:picLocks noChangeAspect="1"/>
          </p:cNvPicPr>
          <p:nvPr/>
        </p:nvPicPr>
        <p:blipFill>
          <a:blip r:embed="rId3"/>
          <a:srcRect t="4709" r="-270" b="2216"/>
          <a:stretch>
            <a:fillRect/>
          </a:stretch>
        </p:blipFill>
        <p:spPr>
          <a:xfrm>
            <a:off x="1987968" y="2566987"/>
            <a:ext cx="3734315" cy="3377712"/>
          </a:xfrm>
          <a:prstGeom prst="rect">
            <a:avLst/>
          </a:prstGeom>
        </p:spPr>
      </p:pic>
    </p:spTree>
    <p:extLst>
      <p:ext uri="{BB962C8B-B14F-4D97-AF65-F5344CB8AC3E}">
        <p14:creationId xmlns:p14="http://schemas.microsoft.com/office/powerpoint/2010/main" val="581910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17256-4CBE-CB97-EBB3-2C6F3935CB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AB2C9A7-C203-E5FA-AB94-D2844498230D}"/>
              </a:ext>
            </a:extLst>
          </p:cNvPr>
          <p:cNvSpPr>
            <a:spLocks noGrp="1"/>
          </p:cNvSpPr>
          <p:nvPr>
            <p:ph type="title"/>
          </p:nvPr>
        </p:nvSpPr>
        <p:spPr/>
        <p:txBody>
          <a:bodyPr/>
          <a:lstStyle/>
          <a:p>
            <a:r>
              <a:rPr lang="en-US">
                <a:latin typeface="Calibri"/>
                <a:ea typeface="Calibri"/>
                <a:cs typeface="Calibri"/>
              </a:rPr>
              <a:t>Western Blacklegged Tick </a:t>
            </a:r>
          </a:p>
        </p:txBody>
      </p:sp>
      <p:sp>
        <p:nvSpPr>
          <p:cNvPr id="4" name="TextBox 3">
            <a:extLst>
              <a:ext uri="{FF2B5EF4-FFF2-40B4-BE49-F238E27FC236}">
                <a16:creationId xmlns:a16="http://schemas.microsoft.com/office/drawing/2014/main" id="{DF0E23C0-8792-DEA9-4262-4BF5BD62C8B1}"/>
              </a:ext>
            </a:extLst>
          </p:cNvPr>
          <p:cNvSpPr txBox="1"/>
          <p:nvPr/>
        </p:nvSpPr>
        <p:spPr>
          <a:xfrm>
            <a:off x="802105" y="1403683"/>
            <a:ext cx="108484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Transmits anaplasmosis, Lyme disease, babesiosis, and hard tick relapsing fever</a:t>
            </a:r>
            <a:endParaRPr lang="en-US" sz="2400">
              <a:latin typeface="Calibri"/>
            </a:endParaRPr>
          </a:p>
        </p:txBody>
      </p:sp>
      <p:pic>
        <p:nvPicPr>
          <p:cNvPr id="2" name="Picture 1" descr="Map of the United States showing the approximate distribution of the Western blacklegged tick. The area affected is the western coast.">
            <a:extLst>
              <a:ext uri="{FF2B5EF4-FFF2-40B4-BE49-F238E27FC236}">
                <a16:creationId xmlns:a16="http://schemas.microsoft.com/office/drawing/2014/main" id="{EFD85CFD-1E86-67E6-9107-672DE7636996}"/>
              </a:ext>
            </a:extLst>
          </p:cNvPr>
          <p:cNvPicPr>
            <a:picLocks noChangeAspect="1"/>
          </p:cNvPicPr>
          <p:nvPr/>
        </p:nvPicPr>
        <p:blipFill>
          <a:blip r:embed="rId2"/>
          <a:stretch>
            <a:fillRect/>
          </a:stretch>
        </p:blipFill>
        <p:spPr>
          <a:xfrm>
            <a:off x="5929814" y="2400301"/>
            <a:ext cx="4994609" cy="3050004"/>
          </a:xfrm>
          <a:prstGeom prst="rect">
            <a:avLst/>
          </a:prstGeom>
        </p:spPr>
      </p:pic>
      <p:pic>
        <p:nvPicPr>
          <p:cNvPr id="3" name="Picture 2" descr="Western black-legged tick - Marin/Sonoma Mosquito and Vector Control  District">
            <a:extLst>
              <a:ext uri="{FF2B5EF4-FFF2-40B4-BE49-F238E27FC236}">
                <a16:creationId xmlns:a16="http://schemas.microsoft.com/office/drawing/2014/main" id="{EAE9590E-2E14-180F-2730-217480B6CD9E}"/>
              </a:ext>
            </a:extLst>
          </p:cNvPr>
          <p:cNvPicPr>
            <a:picLocks noChangeAspect="1"/>
          </p:cNvPicPr>
          <p:nvPr/>
        </p:nvPicPr>
        <p:blipFill>
          <a:blip r:embed="rId3"/>
          <a:stretch>
            <a:fillRect/>
          </a:stretch>
        </p:blipFill>
        <p:spPr>
          <a:xfrm>
            <a:off x="1386388" y="2425366"/>
            <a:ext cx="4105275" cy="3009900"/>
          </a:xfrm>
          <a:prstGeom prst="rect">
            <a:avLst/>
          </a:prstGeom>
        </p:spPr>
      </p:pic>
    </p:spTree>
    <p:extLst>
      <p:ext uri="{BB962C8B-B14F-4D97-AF65-F5344CB8AC3E}">
        <p14:creationId xmlns:p14="http://schemas.microsoft.com/office/powerpoint/2010/main" val="385299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959C310-C864-2E15-9174-A1AB90EC1D74}"/>
              </a:ext>
            </a:extLst>
          </p:cNvPr>
          <p:cNvSpPr>
            <a:spLocks noGrp="1"/>
          </p:cNvSpPr>
          <p:nvPr>
            <p:ph type="body" sz="quarter" idx="15"/>
          </p:nvPr>
        </p:nvSpPr>
        <p:spPr/>
        <p:txBody>
          <a:bodyPr/>
          <a:lstStyle/>
          <a:p>
            <a:r>
              <a:rPr lang="en-US" sz="7200">
                <a:ea typeface="Calibri Light"/>
                <a:cs typeface="Calibri Light"/>
              </a:rPr>
              <a:t>Questions?</a:t>
            </a:r>
            <a:r>
              <a:rPr lang="en-US" dirty="0">
                <a:ea typeface="Calibri Light"/>
                <a:cs typeface="Calibri Light"/>
              </a:rPr>
              <a:t> </a:t>
            </a:r>
            <a:endParaRPr lang="en-US" dirty="0"/>
          </a:p>
        </p:txBody>
      </p:sp>
    </p:spTree>
    <p:extLst>
      <p:ext uri="{BB962C8B-B14F-4D97-AF65-F5344CB8AC3E}">
        <p14:creationId xmlns:p14="http://schemas.microsoft.com/office/powerpoint/2010/main" val="3341603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302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E1D5DB-4F18-201C-369D-174E5D08359B}"/>
              </a:ext>
            </a:extLst>
          </p:cNvPr>
          <p:cNvSpPr>
            <a:spLocks noGrp="1"/>
          </p:cNvSpPr>
          <p:nvPr>
            <p:ph type="title"/>
          </p:nvPr>
        </p:nvSpPr>
        <p:spPr>
          <a:xfrm>
            <a:off x="3459747" y="1318144"/>
            <a:ext cx="8599906" cy="4102662"/>
          </a:xfrm>
        </p:spPr>
        <p:txBody>
          <a:bodyPr/>
          <a:lstStyle/>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American Dog Tick – </a:t>
            </a:r>
            <a:r>
              <a:rPr lang="en-US" sz="2400" i="1">
                <a:solidFill>
                  <a:schemeClr val="tx1"/>
                </a:solidFill>
                <a:latin typeface="Calibri"/>
                <a:ea typeface="Calibri"/>
                <a:cs typeface="Calibri"/>
              </a:rPr>
              <a:t>Dermacentor variabilis, D. similis</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Asian longhorned tick –</a:t>
            </a:r>
            <a:r>
              <a:rPr lang="en-US" sz="2400" dirty="0">
                <a:solidFill>
                  <a:schemeClr val="tx1"/>
                </a:solidFill>
                <a:latin typeface="Calibri"/>
                <a:ea typeface="Calibri"/>
                <a:cs typeface="Calibri"/>
              </a:rPr>
              <a:t> </a:t>
            </a:r>
            <a:r>
              <a:rPr lang="en-US" sz="2400" i="1">
                <a:solidFill>
                  <a:schemeClr val="tx1"/>
                </a:solidFill>
                <a:latin typeface="Calibri"/>
                <a:ea typeface="Calibri"/>
                <a:cs typeface="Calibri"/>
              </a:rPr>
              <a:t>Haemaphysalis longicornis </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Blacklegged tick – </a:t>
            </a:r>
            <a:r>
              <a:rPr lang="en-US" sz="2400" i="1">
                <a:solidFill>
                  <a:schemeClr val="tx1"/>
                </a:solidFill>
                <a:latin typeface="Calibri"/>
                <a:ea typeface="Calibri"/>
                <a:cs typeface="Calibri"/>
              </a:rPr>
              <a:t>Ixodes scapularis</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Brown dog tick –</a:t>
            </a:r>
            <a:r>
              <a:rPr lang="en-US" sz="2400" dirty="0">
                <a:solidFill>
                  <a:schemeClr val="tx1"/>
                </a:solidFill>
                <a:latin typeface="Calibri"/>
                <a:ea typeface="Calibri"/>
                <a:cs typeface="Calibri"/>
              </a:rPr>
              <a:t> </a:t>
            </a:r>
            <a:r>
              <a:rPr lang="en-US" sz="2400" i="1">
                <a:solidFill>
                  <a:schemeClr val="tx1"/>
                </a:solidFill>
                <a:latin typeface="Calibri"/>
                <a:ea typeface="Calibri"/>
                <a:cs typeface="Calibri"/>
              </a:rPr>
              <a:t>Rhipicephalus sanuineus</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Gulf coast tick –</a:t>
            </a:r>
            <a:r>
              <a:rPr lang="en-US" sz="2400" dirty="0">
                <a:solidFill>
                  <a:schemeClr val="tx1"/>
                </a:solidFill>
                <a:latin typeface="Calibri"/>
                <a:ea typeface="Calibri"/>
                <a:cs typeface="Calibri"/>
              </a:rPr>
              <a:t> </a:t>
            </a:r>
            <a:r>
              <a:rPr lang="en-US" sz="2400" i="1">
                <a:solidFill>
                  <a:schemeClr val="tx1"/>
                </a:solidFill>
                <a:latin typeface="Calibri"/>
                <a:ea typeface="Calibri"/>
                <a:cs typeface="Calibri"/>
              </a:rPr>
              <a:t>Amblyomma maculatum</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Lone star tick –</a:t>
            </a:r>
            <a:r>
              <a:rPr lang="en-US" sz="2400" dirty="0">
                <a:solidFill>
                  <a:schemeClr val="tx1"/>
                </a:solidFill>
                <a:latin typeface="Calibri"/>
                <a:ea typeface="Calibri"/>
                <a:cs typeface="Calibri"/>
              </a:rPr>
              <a:t> </a:t>
            </a:r>
            <a:r>
              <a:rPr lang="en-US" sz="2400" i="1">
                <a:solidFill>
                  <a:schemeClr val="tx1"/>
                </a:solidFill>
                <a:latin typeface="Calibri"/>
                <a:ea typeface="Calibri"/>
                <a:cs typeface="Calibri"/>
              </a:rPr>
              <a:t>Amblyomma americanum</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Rocky Mountain wood tick –</a:t>
            </a:r>
            <a:r>
              <a:rPr lang="en-US" sz="2400" dirty="0">
                <a:solidFill>
                  <a:schemeClr val="tx1"/>
                </a:solidFill>
                <a:latin typeface="Calibri"/>
                <a:ea typeface="Calibri"/>
                <a:cs typeface="Calibri"/>
              </a:rPr>
              <a:t> </a:t>
            </a:r>
            <a:r>
              <a:rPr lang="en-US" sz="2400" i="1">
                <a:solidFill>
                  <a:schemeClr val="tx1"/>
                </a:solidFill>
                <a:latin typeface="Calibri"/>
                <a:ea typeface="Calibri"/>
                <a:cs typeface="Calibri"/>
              </a:rPr>
              <a:t>Dermacentor andersoni</a:t>
            </a:r>
            <a:endParaRPr lang="en-US" sz="2400">
              <a:solidFill>
                <a:schemeClr val="tx1"/>
              </a:solidFill>
              <a:latin typeface="Calibri"/>
              <a:ea typeface="Calibri"/>
              <a:cs typeface="Calibri"/>
            </a:endParaRPr>
          </a:p>
          <a:p>
            <a:pPr marL="342900" indent="-342900">
              <a:lnSpc>
                <a:spcPct val="100000"/>
              </a:lnSpc>
              <a:spcBef>
                <a:spcPct val="20000"/>
              </a:spcBef>
              <a:spcAft>
                <a:spcPts val="600"/>
              </a:spcAft>
              <a:buFont typeface="Arial"/>
              <a:buChar char="•"/>
            </a:pPr>
            <a:r>
              <a:rPr lang="en-US" sz="2400">
                <a:solidFill>
                  <a:schemeClr val="tx1"/>
                </a:solidFill>
                <a:latin typeface="Calibri"/>
                <a:ea typeface="Calibri"/>
                <a:cs typeface="Calibri"/>
              </a:rPr>
              <a:t>Western blacklegged tick – </a:t>
            </a:r>
            <a:r>
              <a:rPr lang="en-US" sz="2400" i="1">
                <a:solidFill>
                  <a:schemeClr val="tx1"/>
                </a:solidFill>
                <a:latin typeface="Calibri"/>
                <a:ea typeface="Calibri"/>
                <a:cs typeface="Calibri"/>
              </a:rPr>
              <a:t>Ixodes pacificus</a:t>
            </a:r>
            <a:endParaRPr lang="en-US" sz="2400">
              <a:solidFill>
                <a:schemeClr val="tx1"/>
              </a:solidFill>
              <a:latin typeface="Calibri"/>
              <a:ea typeface="Calibri"/>
              <a:cs typeface="Calibri"/>
            </a:endParaRPr>
          </a:p>
        </p:txBody>
      </p:sp>
      <p:sp>
        <p:nvSpPr>
          <p:cNvPr id="2" name="TextBox 1">
            <a:extLst>
              <a:ext uri="{FF2B5EF4-FFF2-40B4-BE49-F238E27FC236}">
                <a16:creationId xmlns:a16="http://schemas.microsoft.com/office/drawing/2014/main" id="{B9E0007B-BE45-C5DF-9A2B-4C9DD07CCA70}"/>
              </a:ext>
            </a:extLst>
          </p:cNvPr>
          <p:cNvSpPr txBox="1"/>
          <p:nvPr/>
        </p:nvSpPr>
        <p:spPr>
          <a:xfrm>
            <a:off x="370973" y="2306052"/>
            <a:ext cx="2677025"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FFFFFF"/>
                </a:solidFill>
                <a:latin typeface="Calibri"/>
                <a:ea typeface="Calibri"/>
                <a:cs typeface="Calibri"/>
              </a:rPr>
              <a:t>Ticks of Human Concern</a:t>
            </a:r>
          </a:p>
        </p:txBody>
      </p:sp>
    </p:spTree>
    <p:extLst>
      <p:ext uri="{BB962C8B-B14F-4D97-AF65-F5344CB8AC3E}">
        <p14:creationId xmlns:p14="http://schemas.microsoft.com/office/powerpoint/2010/main" val="365971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F4807-A37A-4EAE-A19C-45F387E3D398}"/>
              </a:ext>
            </a:extLst>
          </p:cNvPr>
          <p:cNvSpPr>
            <a:spLocks noGrp="1"/>
          </p:cNvSpPr>
          <p:nvPr>
            <p:ph type="title"/>
          </p:nvPr>
        </p:nvSpPr>
        <p:spPr/>
        <p:txBody>
          <a:bodyPr/>
          <a:lstStyle/>
          <a:p>
            <a:r>
              <a:rPr lang="en-US">
                <a:latin typeface="Calibri"/>
                <a:ea typeface="Calibri"/>
                <a:cs typeface="Calibri"/>
              </a:rPr>
              <a:t>American Dog Tick</a:t>
            </a:r>
          </a:p>
        </p:txBody>
      </p:sp>
      <p:sp>
        <p:nvSpPr>
          <p:cNvPr id="2" name="TextBox 1">
            <a:extLst>
              <a:ext uri="{FF2B5EF4-FFF2-40B4-BE49-F238E27FC236}">
                <a16:creationId xmlns:a16="http://schemas.microsoft.com/office/drawing/2014/main" id="{784A5F12-6139-3F06-AAB8-DDA90A6F96F7}"/>
              </a:ext>
            </a:extLst>
          </p:cNvPr>
          <p:cNvSpPr txBox="1"/>
          <p:nvPr/>
        </p:nvSpPr>
        <p:spPr>
          <a:xfrm>
            <a:off x="671762" y="1333501"/>
            <a:ext cx="7078578" cy="20108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a:ea typeface="Calibri"/>
                <a:cs typeface="Calibri"/>
              </a:rPr>
              <a:t>Widely distributed east of the Rocky Mountains</a:t>
            </a:r>
          </a:p>
          <a:p>
            <a:pPr marL="285750" indent="-285750">
              <a:lnSpc>
                <a:spcPct val="90000"/>
              </a:lnSpc>
              <a:spcBef>
                <a:spcPts val="1000"/>
              </a:spcBef>
              <a:buFont typeface="Arial"/>
              <a:buChar char="•"/>
            </a:pPr>
            <a:r>
              <a:rPr lang="en-US" sz="2400">
                <a:ea typeface="Calibri"/>
                <a:cs typeface="Calibri"/>
              </a:rPr>
              <a:t>Transmits Tularemia and Rocky Mountain Spotted Fever</a:t>
            </a:r>
          </a:p>
          <a:p>
            <a:pPr marL="285750" indent="-285750">
              <a:lnSpc>
                <a:spcPct val="90000"/>
              </a:lnSpc>
              <a:spcBef>
                <a:spcPts val="1000"/>
              </a:spcBef>
              <a:buFont typeface="Arial"/>
              <a:buChar char="•"/>
            </a:pPr>
            <a:r>
              <a:rPr lang="en-US" sz="2400">
                <a:ea typeface="Calibri"/>
                <a:cs typeface="Calibri"/>
              </a:rPr>
              <a:t>Adult females are more likely to bite humans with the highest risk occurring in spring and summer. </a:t>
            </a:r>
            <a:endParaRPr lang="en-US" sz="2400"/>
          </a:p>
        </p:txBody>
      </p:sp>
      <p:pic>
        <p:nvPicPr>
          <p:cNvPr id="4" name="Picture 6" descr="Approximate distribution of D. similis in the United States.">
            <a:extLst>
              <a:ext uri="{FF2B5EF4-FFF2-40B4-BE49-F238E27FC236}">
                <a16:creationId xmlns:a16="http://schemas.microsoft.com/office/drawing/2014/main" id="{CD18EA18-8A63-22CE-A279-A5148C87C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632" b="3"/>
          <a:stretch>
            <a:fillRect/>
          </a:stretch>
        </p:blipFill>
        <p:spPr bwMode="auto">
          <a:xfrm>
            <a:off x="9314464" y="1336869"/>
            <a:ext cx="2576569" cy="17013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ranslated image">
            <a:extLst>
              <a:ext uri="{FF2B5EF4-FFF2-40B4-BE49-F238E27FC236}">
                <a16:creationId xmlns:a16="http://schemas.microsoft.com/office/drawing/2014/main" id="{73C6EA26-66BF-365F-D632-D68F3B9543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17" t="2077" r="-2857" b="-2077"/>
          <a:stretch/>
        </p:blipFill>
        <p:spPr bwMode="auto">
          <a:xfrm>
            <a:off x="2509389" y="3582264"/>
            <a:ext cx="3894456" cy="28142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pproximate distribution of the American dog tick (D. variabilis) in the United States.">
            <a:extLst>
              <a:ext uri="{FF2B5EF4-FFF2-40B4-BE49-F238E27FC236}">
                <a16:creationId xmlns:a16="http://schemas.microsoft.com/office/drawing/2014/main" id="{1E0660C7-3100-2C87-1E68-A3302ADD4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750"/>
          <a:stretch>
            <a:fillRect/>
          </a:stretch>
        </p:blipFill>
        <p:spPr bwMode="auto">
          <a:xfrm>
            <a:off x="9312763" y="3581765"/>
            <a:ext cx="2579971" cy="1700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7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B51663-C762-C4E5-453E-2E4920EB94BC}"/>
              </a:ext>
            </a:extLst>
          </p:cNvPr>
          <p:cNvSpPr>
            <a:spLocks noGrp="1"/>
          </p:cNvSpPr>
          <p:nvPr>
            <p:ph type="title"/>
          </p:nvPr>
        </p:nvSpPr>
        <p:spPr/>
        <p:txBody>
          <a:bodyPr/>
          <a:lstStyle/>
          <a:p>
            <a:r>
              <a:rPr lang="en-US">
                <a:latin typeface="Calibri"/>
                <a:ea typeface="Calibri"/>
                <a:cs typeface="Calibri"/>
              </a:rPr>
              <a:t>Asian Longhorned Tick</a:t>
            </a:r>
          </a:p>
        </p:txBody>
      </p:sp>
      <p:pic>
        <p:nvPicPr>
          <p:cNvPr id="2" name="Picture 1" descr="A picture containing arthropod, invertebrate, person, acarine&#10;&#10;AI-generated content may be incorrect.">
            <a:extLst>
              <a:ext uri="{FF2B5EF4-FFF2-40B4-BE49-F238E27FC236}">
                <a16:creationId xmlns:a16="http://schemas.microsoft.com/office/drawing/2014/main" id="{168FD7A9-049B-C6A9-4A8C-85EC0BFF7622}"/>
              </a:ext>
            </a:extLst>
          </p:cNvPr>
          <p:cNvPicPr>
            <a:picLocks noChangeAspect="1"/>
          </p:cNvPicPr>
          <p:nvPr/>
        </p:nvPicPr>
        <p:blipFill>
          <a:blip r:embed="rId2"/>
          <a:stretch>
            <a:fillRect/>
          </a:stretch>
        </p:blipFill>
        <p:spPr>
          <a:xfrm>
            <a:off x="670259" y="1310941"/>
            <a:ext cx="2990850" cy="2571750"/>
          </a:xfrm>
          <a:prstGeom prst="rect">
            <a:avLst/>
          </a:prstGeom>
        </p:spPr>
      </p:pic>
      <p:pic>
        <p:nvPicPr>
          <p:cNvPr id="3" name="Picture 2" descr="Map&#10;&#10;AI-generated content may be incorrect.">
            <a:extLst>
              <a:ext uri="{FF2B5EF4-FFF2-40B4-BE49-F238E27FC236}">
                <a16:creationId xmlns:a16="http://schemas.microsoft.com/office/drawing/2014/main" id="{FACDF0AE-0D67-6181-68AE-899121C912CA}"/>
              </a:ext>
            </a:extLst>
          </p:cNvPr>
          <p:cNvPicPr>
            <a:picLocks noChangeAspect="1"/>
          </p:cNvPicPr>
          <p:nvPr/>
        </p:nvPicPr>
        <p:blipFill>
          <a:blip r:embed="rId3"/>
          <a:stretch>
            <a:fillRect/>
          </a:stretch>
        </p:blipFill>
        <p:spPr>
          <a:xfrm>
            <a:off x="665497" y="4103520"/>
            <a:ext cx="3000375" cy="1819275"/>
          </a:xfrm>
          <a:prstGeom prst="rect">
            <a:avLst/>
          </a:prstGeom>
        </p:spPr>
      </p:pic>
      <p:sp>
        <p:nvSpPr>
          <p:cNvPr id="4" name="TextBox 3">
            <a:extLst>
              <a:ext uri="{FF2B5EF4-FFF2-40B4-BE49-F238E27FC236}">
                <a16:creationId xmlns:a16="http://schemas.microsoft.com/office/drawing/2014/main" id="{3FECF128-7D31-34AA-2B54-50641B085A5A}"/>
              </a:ext>
            </a:extLst>
          </p:cNvPr>
          <p:cNvSpPr txBox="1"/>
          <p:nvPr/>
        </p:nvSpPr>
        <p:spPr>
          <a:xfrm>
            <a:off x="4100762" y="1333500"/>
            <a:ext cx="7208921" cy="4201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ct val="20000"/>
              </a:spcBef>
              <a:spcAft>
                <a:spcPts val="600"/>
              </a:spcAft>
              <a:buFont typeface="Arial"/>
              <a:buChar char="•"/>
            </a:pPr>
            <a:r>
              <a:rPr lang="en-US" sz="2400">
                <a:latin typeface="Calibri"/>
                <a:ea typeface="Calibri"/>
                <a:cs typeface="Calibri"/>
              </a:rPr>
              <a:t>Invasive tick species – suspected to have arrived in the United States around 2010 but was confirmed by USDA in 2017</a:t>
            </a:r>
          </a:p>
          <a:p>
            <a:pPr marL="285750" indent="-285750">
              <a:lnSpc>
                <a:spcPct val="90000"/>
              </a:lnSpc>
              <a:spcBef>
                <a:spcPct val="20000"/>
              </a:spcBef>
              <a:spcAft>
                <a:spcPts val="600"/>
              </a:spcAft>
              <a:buFont typeface="Arial"/>
              <a:buChar char="•"/>
            </a:pPr>
            <a:r>
              <a:rPr lang="en-US" sz="2400">
                <a:latin typeface="Calibri"/>
                <a:ea typeface="Calibri"/>
                <a:cs typeface="Calibri"/>
              </a:rPr>
              <a:t>Males are rare, female ticks can reproduce without a male, laying 1000-2000 eggs at a time</a:t>
            </a:r>
          </a:p>
          <a:p>
            <a:pPr marL="285750" indent="-285750">
              <a:lnSpc>
                <a:spcPct val="90000"/>
              </a:lnSpc>
              <a:spcBef>
                <a:spcPct val="20000"/>
              </a:spcBef>
              <a:spcAft>
                <a:spcPts val="600"/>
              </a:spcAft>
              <a:buFont typeface="Arial"/>
              <a:buChar char="•"/>
            </a:pPr>
            <a:r>
              <a:rPr lang="en-US" sz="2400">
                <a:latin typeface="Calibri"/>
                <a:ea typeface="Calibri"/>
                <a:cs typeface="Calibri"/>
              </a:rPr>
              <a:t>Only takes a single tick to create a population in a new location</a:t>
            </a:r>
          </a:p>
          <a:p>
            <a:pPr marL="285750" indent="-285750">
              <a:lnSpc>
                <a:spcPct val="90000"/>
              </a:lnSpc>
              <a:spcBef>
                <a:spcPct val="20000"/>
              </a:spcBef>
              <a:spcAft>
                <a:spcPts val="600"/>
              </a:spcAft>
              <a:buFont typeface="Arial"/>
              <a:buChar char="•"/>
            </a:pPr>
            <a:r>
              <a:rPr lang="en-US" sz="2400">
                <a:latin typeface="Calibri"/>
                <a:ea typeface="Calibri"/>
                <a:cs typeface="Calibri"/>
              </a:rPr>
              <a:t>Individuals can host hundreds to thousands of ticks causing significant stress, reduced growth and production of livestock, and death from excessive blood loss</a:t>
            </a:r>
          </a:p>
        </p:txBody>
      </p:sp>
    </p:spTree>
    <p:extLst>
      <p:ext uri="{BB962C8B-B14F-4D97-AF65-F5344CB8AC3E}">
        <p14:creationId xmlns:p14="http://schemas.microsoft.com/office/powerpoint/2010/main" val="384963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1FF45-9A05-E7B7-43CB-D10BD1F969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FD3DD1-BD45-7EC7-C011-0C37534BA442}"/>
              </a:ext>
            </a:extLst>
          </p:cNvPr>
          <p:cNvSpPr>
            <a:spLocks noGrp="1"/>
          </p:cNvSpPr>
          <p:nvPr>
            <p:ph type="title"/>
          </p:nvPr>
        </p:nvSpPr>
        <p:spPr/>
        <p:txBody>
          <a:bodyPr/>
          <a:lstStyle/>
          <a:p>
            <a:r>
              <a:rPr lang="en-US">
                <a:latin typeface="Calibri"/>
                <a:ea typeface="Calibri"/>
                <a:cs typeface="Calibri"/>
              </a:rPr>
              <a:t>Asian Longhorned Tick Continued</a:t>
            </a:r>
          </a:p>
        </p:txBody>
      </p:sp>
      <p:pic>
        <p:nvPicPr>
          <p:cNvPr id="2" name="Picture 1" descr="A picture containing arthropod, invertebrate, person, acarine&#10;&#10;AI-generated content may be incorrect.">
            <a:extLst>
              <a:ext uri="{FF2B5EF4-FFF2-40B4-BE49-F238E27FC236}">
                <a16:creationId xmlns:a16="http://schemas.microsoft.com/office/drawing/2014/main" id="{2E1BD48F-7D9B-F65F-5CD1-D91D088BFF7C}"/>
              </a:ext>
            </a:extLst>
          </p:cNvPr>
          <p:cNvPicPr>
            <a:picLocks noChangeAspect="1"/>
          </p:cNvPicPr>
          <p:nvPr/>
        </p:nvPicPr>
        <p:blipFill>
          <a:blip r:embed="rId2"/>
          <a:stretch>
            <a:fillRect/>
          </a:stretch>
        </p:blipFill>
        <p:spPr>
          <a:xfrm>
            <a:off x="670259" y="1310941"/>
            <a:ext cx="2990850" cy="2571750"/>
          </a:xfrm>
          <a:prstGeom prst="rect">
            <a:avLst/>
          </a:prstGeom>
        </p:spPr>
      </p:pic>
      <p:pic>
        <p:nvPicPr>
          <p:cNvPr id="3" name="Picture 2" descr="Map&#10;&#10;AI-generated content may be incorrect.">
            <a:extLst>
              <a:ext uri="{FF2B5EF4-FFF2-40B4-BE49-F238E27FC236}">
                <a16:creationId xmlns:a16="http://schemas.microsoft.com/office/drawing/2014/main" id="{5B1FD78A-1D1D-B3A4-9A77-9760F1F8D6A6}"/>
              </a:ext>
            </a:extLst>
          </p:cNvPr>
          <p:cNvPicPr>
            <a:picLocks noChangeAspect="1"/>
          </p:cNvPicPr>
          <p:nvPr/>
        </p:nvPicPr>
        <p:blipFill>
          <a:blip r:embed="rId3"/>
          <a:stretch>
            <a:fillRect/>
          </a:stretch>
        </p:blipFill>
        <p:spPr>
          <a:xfrm>
            <a:off x="665497" y="4103520"/>
            <a:ext cx="3000375" cy="1819275"/>
          </a:xfrm>
          <a:prstGeom prst="rect">
            <a:avLst/>
          </a:prstGeom>
        </p:spPr>
      </p:pic>
      <p:sp>
        <p:nvSpPr>
          <p:cNvPr id="4" name="TextBox 3">
            <a:extLst>
              <a:ext uri="{FF2B5EF4-FFF2-40B4-BE49-F238E27FC236}">
                <a16:creationId xmlns:a16="http://schemas.microsoft.com/office/drawing/2014/main" id="{0B7FD75C-F2FC-FD6B-FE60-B86CF9649167}"/>
              </a:ext>
            </a:extLst>
          </p:cNvPr>
          <p:cNvSpPr txBox="1"/>
          <p:nvPr/>
        </p:nvSpPr>
        <p:spPr>
          <a:xfrm>
            <a:off x="4140868" y="1313446"/>
            <a:ext cx="7960894" cy="453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lnSpc>
                <a:spcPct val="90000"/>
              </a:lnSpc>
              <a:spcBef>
                <a:spcPct val="20000"/>
              </a:spcBef>
              <a:spcAft>
                <a:spcPts val="600"/>
              </a:spcAft>
              <a:buFont typeface="Arial,Sans-Serif"/>
              <a:buChar char="•"/>
            </a:pPr>
            <a:r>
              <a:rPr lang="en-US" sz="2400" dirty="0">
                <a:latin typeface="Calibri"/>
                <a:ea typeface="Calibri"/>
                <a:cs typeface="Calibri"/>
              </a:rPr>
              <a:t>Compared to others on this list, the Asian longhorned tick appears to be less attracted to humans</a:t>
            </a:r>
          </a:p>
          <a:p>
            <a:pPr marL="742950" lvl="1" indent="-285750">
              <a:lnSpc>
                <a:spcPct val="90000"/>
              </a:lnSpc>
              <a:spcBef>
                <a:spcPct val="20000"/>
              </a:spcBef>
              <a:spcAft>
                <a:spcPts val="600"/>
              </a:spcAft>
              <a:buFont typeface="Arial,Sans-Serif"/>
              <a:buChar char="•"/>
            </a:pPr>
            <a:r>
              <a:rPr lang="en-US" sz="2400" dirty="0">
                <a:latin typeface="Calibri"/>
                <a:ea typeface="Calibri"/>
                <a:cs typeface="Calibri"/>
              </a:rPr>
              <a:t>Experimental studies show this tick can carry Rocky Mountain spotted fever but the bacteria has not yet been found in these ticks in nature</a:t>
            </a:r>
          </a:p>
          <a:p>
            <a:pPr marL="742950" lvl="1" indent="-285750">
              <a:lnSpc>
                <a:spcPct val="90000"/>
              </a:lnSpc>
              <a:spcBef>
                <a:spcPct val="20000"/>
              </a:spcBef>
              <a:spcAft>
                <a:spcPts val="600"/>
              </a:spcAft>
              <a:buFont typeface="Arial,Sans-Serif"/>
              <a:buChar char="•"/>
            </a:pPr>
            <a:r>
              <a:rPr lang="en-US" sz="2400" dirty="0">
                <a:latin typeface="Calibri"/>
                <a:ea typeface="Calibri"/>
                <a:cs typeface="Calibri"/>
              </a:rPr>
              <a:t>One experimental study showed this tick is NOT likely to contribute to the spread of Lyme disease bacteria</a:t>
            </a:r>
          </a:p>
          <a:p>
            <a:pPr marL="742950" lvl="1" indent="-285750">
              <a:lnSpc>
                <a:spcPct val="90000"/>
              </a:lnSpc>
              <a:spcBef>
                <a:spcPct val="20000"/>
              </a:spcBef>
              <a:spcAft>
                <a:spcPts val="600"/>
              </a:spcAft>
              <a:buFont typeface="Arial,Sans-Serif"/>
              <a:buChar char="•"/>
            </a:pPr>
            <a:r>
              <a:rPr lang="en-US" sz="2400" dirty="0">
                <a:latin typeface="Calibri"/>
                <a:ea typeface="Calibri"/>
                <a:cs typeface="Calibri"/>
              </a:rPr>
              <a:t>We do not yet know if and how often these ticks are able to pass pathogens along here in the US; they have been shown to transmit other diseases in other countries. </a:t>
            </a:r>
            <a:endParaRPr lang="en-US" sz="2400" dirty="0"/>
          </a:p>
        </p:txBody>
      </p:sp>
    </p:spTree>
    <p:extLst>
      <p:ext uri="{BB962C8B-B14F-4D97-AF65-F5344CB8AC3E}">
        <p14:creationId xmlns:p14="http://schemas.microsoft.com/office/powerpoint/2010/main" val="416513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6F3A5-AE50-34EF-3F05-5396F1BB125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16BB05F-6EC2-8E41-E097-055456526DE7}"/>
              </a:ext>
            </a:extLst>
          </p:cNvPr>
          <p:cNvSpPr>
            <a:spLocks noGrp="1"/>
          </p:cNvSpPr>
          <p:nvPr>
            <p:ph type="title"/>
          </p:nvPr>
        </p:nvSpPr>
        <p:spPr/>
        <p:txBody>
          <a:bodyPr/>
          <a:lstStyle/>
          <a:p>
            <a:r>
              <a:rPr lang="en-US">
                <a:latin typeface="Calibri"/>
                <a:ea typeface="Calibri"/>
                <a:cs typeface="Calibri"/>
              </a:rPr>
              <a:t>Blacklegged Tick (Deer Tick)</a:t>
            </a:r>
          </a:p>
        </p:txBody>
      </p:sp>
      <p:sp>
        <p:nvSpPr>
          <p:cNvPr id="4" name="TextBox 3">
            <a:extLst>
              <a:ext uri="{FF2B5EF4-FFF2-40B4-BE49-F238E27FC236}">
                <a16:creationId xmlns:a16="http://schemas.microsoft.com/office/drawing/2014/main" id="{0793077F-7111-245C-9B4B-6516DE1F512B}"/>
              </a:ext>
            </a:extLst>
          </p:cNvPr>
          <p:cNvSpPr txBox="1"/>
          <p:nvPr/>
        </p:nvSpPr>
        <p:spPr>
          <a:xfrm>
            <a:off x="842210" y="1443789"/>
            <a:ext cx="10657974" cy="17204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Transmits anaplasmosis, babesiosis, Lyme disease, ehrlichiosis, Powassan virus, and hard tick relapsing fever</a:t>
            </a:r>
          </a:p>
          <a:p>
            <a:pPr marL="285750" indent="-285750">
              <a:spcBef>
                <a:spcPct val="20000"/>
              </a:spcBef>
              <a:spcAft>
                <a:spcPts val="600"/>
              </a:spcAft>
              <a:buFont typeface="Arial"/>
              <a:buChar char="•"/>
            </a:pPr>
            <a:r>
              <a:rPr lang="en-US" sz="2400">
                <a:latin typeface="Calibri"/>
                <a:ea typeface="Calibri"/>
                <a:cs typeface="Calibri"/>
              </a:rPr>
              <a:t>Greatest risk is spring through fall, but adults may be searching for a host in the winter any time temperatures are above freezing</a:t>
            </a:r>
            <a:endParaRPr lang="en-US" sz="2400">
              <a:ea typeface="Calibri"/>
              <a:cs typeface="Calibri"/>
            </a:endParaRPr>
          </a:p>
        </p:txBody>
      </p:sp>
      <p:pic>
        <p:nvPicPr>
          <p:cNvPr id="6" name="Picture 5" descr="all life stages of Ixodes scapularis--larva, nymph, adult male, and adult female. Dime in background for scale.">
            <a:extLst>
              <a:ext uri="{FF2B5EF4-FFF2-40B4-BE49-F238E27FC236}">
                <a16:creationId xmlns:a16="http://schemas.microsoft.com/office/drawing/2014/main" id="{ECC03A8B-1194-995F-89CF-14DC32469197}"/>
              </a:ext>
            </a:extLst>
          </p:cNvPr>
          <p:cNvPicPr>
            <a:picLocks noChangeAspect="1"/>
          </p:cNvPicPr>
          <p:nvPr/>
        </p:nvPicPr>
        <p:blipFill>
          <a:blip r:embed="rId2"/>
          <a:stretch>
            <a:fillRect/>
          </a:stretch>
        </p:blipFill>
        <p:spPr>
          <a:xfrm>
            <a:off x="951749" y="3433010"/>
            <a:ext cx="4703846" cy="2298033"/>
          </a:xfrm>
          <a:prstGeom prst="rect">
            <a:avLst/>
          </a:prstGeom>
        </p:spPr>
      </p:pic>
      <p:pic>
        <p:nvPicPr>
          <p:cNvPr id="7" name="Picture 6" descr="Approximate distribution of the Blacklegged tick in the United States of America. The map shows that the blacklegged tick is widely distributed across the entire eastern half of the United States.">
            <a:extLst>
              <a:ext uri="{FF2B5EF4-FFF2-40B4-BE49-F238E27FC236}">
                <a16:creationId xmlns:a16="http://schemas.microsoft.com/office/drawing/2014/main" id="{6A8217F7-C676-328E-45DD-5F8B35C5E493}"/>
              </a:ext>
            </a:extLst>
          </p:cNvPr>
          <p:cNvPicPr>
            <a:picLocks noChangeAspect="1"/>
          </p:cNvPicPr>
          <p:nvPr/>
        </p:nvPicPr>
        <p:blipFill>
          <a:blip r:embed="rId3"/>
          <a:stretch>
            <a:fillRect/>
          </a:stretch>
        </p:blipFill>
        <p:spPr>
          <a:xfrm>
            <a:off x="6306803" y="3432258"/>
            <a:ext cx="3669132" cy="2299538"/>
          </a:xfrm>
          <a:prstGeom prst="rect">
            <a:avLst/>
          </a:prstGeom>
        </p:spPr>
      </p:pic>
    </p:spTree>
    <p:extLst>
      <p:ext uri="{BB962C8B-B14F-4D97-AF65-F5344CB8AC3E}">
        <p14:creationId xmlns:p14="http://schemas.microsoft.com/office/powerpoint/2010/main" val="206924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28505C-BF9C-28EA-787C-EE337C26A4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4E102FC-70BC-405A-35FE-FA9357C2ABB6}"/>
              </a:ext>
            </a:extLst>
          </p:cNvPr>
          <p:cNvSpPr>
            <a:spLocks noGrp="1"/>
          </p:cNvSpPr>
          <p:nvPr>
            <p:ph type="title"/>
          </p:nvPr>
        </p:nvSpPr>
        <p:spPr/>
        <p:txBody>
          <a:bodyPr/>
          <a:lstStyle/>
          <a:p>
            <a:r>
              <a:rPr lang="en-US">
                <a:latin typeface="Calibri"/>
                <a:ea typeface="Calibri"/>
                <a:cs typeface="Calibri"/>
              </a:rPr>
              <a:t>Brown Dog Tick </a:t>
            </a:r>
          </a:p>
        </p:txBody>
      </p:sp>
      <p:sp>
        <p:nvSpPr>
          <p:cNvPr id="4" name="TextBox 3">
            <a:extLst>
              <a:ext uri="{FF2B5EF4-FFF2-40B4-BE49-F238E27FC236}">
                <a16:creationId xmlns:a16="http://schemas.microsoft.com/office/drawing/2014/main" id="{FE5B84BE-D1E2-A836-8FE8-E23A8A529BB2}"/>
              </a:ext>
            </a:extLst>
          </p:cNvPr>
          <p:cNvSpPr txBox="1"/>
          <p:nvPr/>
        </p:nvSpPr>
        <p:spPr>
          <a:xfrm>
            <a:off x="812130" y="1433763"/>
            <a:ext cx="10798343" cy="17204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Transmits Rocky Mountain spotted fever (southwestern US and along US-Mexico border).</a:t>
            </a:r>
          </a:p>
          <a:p>
            <a:pPr marL="285750" indent="-285750">
              <a:spcBef>
                <a:spcPct val="20000"/>
              </a:spcBef>
              <a:spcAft>
                <a:spcPts val="600"/>
              </a:spcAft>
              <a:buFont typeface="Arial"/>
              <a:buChar char="•"/>
            </a:pPr>
            <a:r>
              <a:rPr lang="en-US" sz="2400">
                <a:latin typeface="Calibri"/>
                <a:ea typeface="Calibri"/>
                <a:cs typeface="Calibri"/>
              </a:rPr>
              <a:t>Dogs are the primary host in each life stage of the tick, but it may also bite humans or other mammals.</a:t>
            </a:r>
            <a:endParaRPr lang="en-US" sz="2400">
              <a:latin typeface="Calibri"/>
            </a:endParaRPr>
          </a:p>
        </p:txBody>
      </p:sp>
      <p:pic>
        <p:nvPicPr>
          <p:cNvPr id="3" name="Picture 2" descr="Brown dog tick - The Tick App">
            <a:extLst>
              <a:ext uri="{FF2B5EF4-FFF2-40B4-BE49-F238E27FC236}">
                <a16:creationId xmlns:a16="http://schemas.microsoft.com/office/drawing/2014/main" id="{E33B5F93-0255-035F-3356-3BE922592CDA}"/>
              </a:ext>
            </a:extLst>
          </p:cNvPr>
          <p:cNvPicPr>
            <a:picLocks noChangeAspect="1"/>
          </p:cNvPicPr>
          <p:nvPr/>
        </p:nvPicPr>
        <p:blipFill>
          <a:blip r:embed="rId2"/>
          <a:stretch>
            <a:fillRect/>
          </a:stretch>
        </p:blipFill>
        <p:spPr>
          <a:xfrm>
            <a:off x="1281113" y="3147762"/>
            <a:ext cx="3533775" cy="2647950"/>
          </a:xfrm>
          <a:prstGeom prst="rect">
            <a:avLst/>
          </a:prstGeom>
        </p:spPr>
      </p:pic>
      <p:pic>
        <p:nvPicPr>
          <p:cNvPr id="8" name="Picture 7" descr="Map of the United States showing approximate distribution of the Brown dog tick. The entire United States is affected.">
            <a:extLst>
              <a:ext uri="{FF2B5EF4-FFF2-40B4-BE49-F238E27FC236}">
                <a16:creationId xmlns:a16="http://schemas.microsoft.com/office/drawing/2014/main" id="{9F849128-C43F-2C57-EE9A-2CEE30F60FE1}"/>
              </a:ext>
            </a:extLst>
          </p:cNvPr>
          <p:cNvPicPr>
            <a:picLocks noChangeAspect="1"/>
          </p:cNvPicPr>
          <p:nvPr/>
        </p:nvPicPr>
        <p:blipFill>
          <a:blip r:embed="rId3"/>
          <a:stretch>
            <a:fillRect/>
          </a:stretch>
        </p:blipFill>
        <p:spPr>
          <a:xfrm>
            <a:off x="6655218" y="3510464"/>
            <a:ext cx="3533775" cy="2143125"/>
          </a:xfrm>
          <a:prstGeom prst="rect">
            <a:avLst/>
          </a:prstGeom>
        </p:spPr>
      </p:pic>
    </p:spTree>
    <p:extLst>
      <p:ext uri="{BB962C8B-B14F-4D97-AF65-F5344CB8AC3E}">
        <p14:creationId xmlns:p14="http://schemas.microsoft.com/office/powerpoint/2010/main" val="45776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60123-897D-B1B2-B761-566F1AD197F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38D604-0858-B54A-F8A6-A3BB08F54411}"/>
              </a:ext>
            </a:extLst>
          </p:cNvPr>
          <p:cNvSpPr>
            <a:spLocks noGrp="1"/>
          </p:cNvSpPr>
          <p:nvPr>
            <p:ph type="title"/>
          </p:nvPr>
        </p:nvSpPr>
        <p:spPr/>
        <p:txBody>
          <a:bodyPr/>
          <a:lstStyle/>
          <a:p>
            <a:r>
              <a:rPr lang="en-US">
                <a:latin typeface="Calibri"/>
                <a:ea typeface="Calibri"/>
                <a:cs typeface="Calibri"/>
              </a:rPr>
              <a:t>Gulf Coast Tick </a:t>
            </a:r>
          </a:p>
        </p:txBody>
      </p:sp>
      <p:sp>
        <p:nvSpPr>
          <p:cNvPr id="4" name="TextBox 3">
            <a:extLst>
              <a:ext uri="{FF2B5EF4-FFF2-40B4-BE49-F238E27FC236}">
                <a16:creationId xmlns:a16="http://schemas.microsoft.com/office/drawing/2014/main" id="{383C2462-AB00-D75D-3419-D004B38BE1C5}"/>
              </a:ext>
            </a:extLst>
          </p:cNvPr>
          <p:cNvSpPr txBox="1"/>
          <p:nvPr/>
        </p:nvSpPr>
        <p:spPr>
          <a:xfrm>
            <a:off x="862263" y="1393657"/>
            <a:ext cx="68981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Transmits Rickettsiosis</a:t>
            </a:r>
            <a:endParaRPr lang="en-US" sz="2400" dirty="0">
              <a:latin typeface="Calibri"/>
              <a:ea typeface="Calibri"/>
              <a:cs typeface="Calibri"/>
            </a:endParaRPr>
          </a:p>
        </p:txBody>
      </p:sp>
      <p:pic>
        <p:nvPicPr>
          <p:cNvPr id="6" name="Picture 5" descr="Amblyomma maculatum tick">
            <a:extLst>
              <a:ext uri="{FF2B5EF4-FFF2-40B4-BE49-F238E27FC236}">
                <a16:creationId xmlns:a16="http://schemas.microsoft.com/office/drawing/2014/main" id="{E6A246DF-9D08-0410-1CCE-0ADC8310CC54}"/>
              </a:ext>
            </a:extLst>
          </p:cNvPr>
          <p:cNvPicPr>
            <a:picLocks noChangeAspect="1"/>
          </p:cNvPicPr>
          <p:nvPr/>
        </p:nvPicPr>
        <p:blipFill>
          <a:blip r:embed="rId2"/>
          <a:stretch>
            <a:fillRect/>
          </a:stretch>
        </p:blipFill>
        <p:spPr>
          <a:xfrm>
            <a:off x="861261" y="2309312"/>
            <a:ext cx="3771900" cy="3362325"/>
          </a:xfrm>
          <a:prstGeom prst="rect">
            <a:avLst/>
          </a:prstGeom>
        </p:spPr>
      </p:pic>
      <p:pic>
        <p:nvPicPr>
          <p:cNvPr id="9" name="Picture 8" descr="Map of the continental United States showing approximate distribution of the Gulf Coast tick highlighted in yellow.">
            <a:extLst>
              <a:ext uri="{FF2B5EF4-FFF2-40B4-BE49-F238E27FC236}">
                <a16:creationId xmlns:a16="http://schemas.microsoft.com/office/drawing/2014/main" id="{EAD2712E-34EA-172D-DF5F-6DC9B1840822}"/>
              </a:ext>
            </a:extLst>
          </p:cNvPr>
          <p:cNvPicPr>
            <a:picLocks noChangeAspect="1"/>
          </p:cNvPicPr>
          <p:nvPr/>
        </p:nvPicPr>
        <p:blipFill>
          <a:blip r:embed="rId3"/>
          <a:stretch>
            <a:fillRect/>
          </a:stretch>
        </p:blipFill>
        <p:spPr>
          <a:xfrm>
            <a:off x="5013157" y="2314074"/>
            <a:ext cx="6096000" cy="3352800"/>
          </a:xfrm>
          <a:prstGeom prst="rect">
            <a:avLst/>
          </a:prstGeom>
        </p:spPr>
      </p:pic>
    </p:spTree>
    <p:extLst>
      <p:ext uri="{BB962C8B-B14F-4D97-AF65-F5344CB8AC3E}">
        <p14:creationId xmlns:p14="http://schemas.microsoft.com/office/powerpoint/2010/main" val="1795895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A7250-10FC-0B64-F147-1FD15ABCC5B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B8AA2A3-1180-337D-C3FE-B867A09503F4}"/>
              </a:ext>
            </a:extLst>
          </p:cNvPr>
          <p:cNvSpPr>
            <a:spLocks noGrp="1"/>
          </p:cNvSpPr>
          <p:nvPr>
            <p:ph type="title"/>
          </p:nvPr>
        </p:nvSpPr>
        <p:spPr/>
        <p:txBody>
          <a:bodyPr/>
          <a:lstStyle/>
          <a:p>
            <a:r>
              <a:rPr lang="en-US">
                <a:latin typeface="Calibri"/>
                <a:ea typeface="Calibri"/>
                <a:cs typeface="Calibri"/>
              </a:rPr>
              <a:t>Lone Star Tick </a:t>
            </a:r>
          </a:p>
        </p:txBody>
      </p:sp>
      <p:sp>
        <p:nvSpPr>
          <p:cNvPr id="4" name="TextBox 3">
            <a:extLst>
              <a:ext uri="{FF2B5EF4-FFF2-40B4-BE49-F238E27FC236}">
                <a16:creationId xmlns:a16="http://schemas.microsoft.com/office/drawing/2014/main" id="{DC0210D3-DBE8-F61C-DF46-16F008631A6D}"/>
              </a:ext>
            </a:extLst>
          </p:cNvPr>
          <p:cNvSpPr txBox="1"/>
          <p:nvPr/>
        </p:nvSpPr>
        <p:spPr>
          <a:xfrm>
            <a:off x="802105" y="1403683"/>
            <a:ext cx="10848474" cy="202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latin typeface="Calibri"/>
                <a:ea typeface="Calibri"/>
                <a:cs typeface="Calibri"/>
              </a:rPr>
              <a:t>Very aggressive</a:t>
            </a:r>
          </a:p>
          <a:p>
            <a:pPr marL="285750" indent="-285750">
              <a:spcBef>
                <a:spcPct val="20000"/>
              </a:spcBef>
              <a:spcAft>
                <a:spcPts val="600"/>
              </a:spcAft>
              <a:buFont typeface="Arial"/>
              <a:buChar char="•"/>
            </a:pPr>
            <a:r>
              <a:rPr lang="en-US" sz="2400">
                <a:latin typeface="Calibri"/>
                <a:ea typeface="Calibri"/>
                <a:cs typeface="Calibri"/>
              </a:rPr>
              <a:t>Transmits Bourbon virus, ehrlichiosis, Heartland virus, and tularemia</a:t>
            </a:r>
          </a:p>
          <a:p>
            <a:pPr marL="285750" indent="-285750">
              <a:spcBef>
                <a:spcPct val="20000"/>
              </a:spcBef>
              <a:spcAft>
                <a:spcPts val="600"/>
              </a:spcAft>
              <a:buFont typeface="Arial"/>
              <a:buChar char="•"/>
            </a:pPr>
            <a:r>
              <a:rPr lang="en-US" sz="2400">
                <a:latin typeface="Calibri"/>
                <a:ea typeface="Calibri"/>
                <a:cs typeface="Calibri"/>
              </a:rPr>
              <a:t>A circular rash (STARI) sometimes follows this tick bite</a:t>
            </a:r>
          </a:p>
          <a:p>
            <a:pPr marL="285750" indent="-285750">
              <a:spcBef>
                <a:spcPct val="20000"/>
              </a:spcBef>
              <a:spcAft>
                <a:spcPts val="600"/>
              </a:spcAft>
              <a:buFont typeface="Arial"/>
              <a:buChar char="•"/>
            </a:pPr>
            <a:r>
              <a:rPr lang="en-US" sz="2400">
                <a:latin typeface="Calibri"/>
                <a:ea typeface="Calibri"/>
                <a:cs typeface="Calibri"/>
              </a:rPr>
              <a:t>Alpha Gal syndrome, a red meat allergy, may be triggered by the bites of these ticks</a:t>
            </a:r>
          </a:p>
        </p:txBody>
      </p:sp>
      <p:pic>
        <p:nvPicPr>
          <p:cNvPr id="2" name="Picture 1" descr="Map of the United States showing the approximate distribution of the Lone Star tick. The area affected is the eastern half of the country.">
            <a:extLst>
              <a:ext uri="{FF2B5EF4-FFF2-40B4-BE49-F238E27FC236}">
                <a16:creationId xmlns:a16="http://schemas.microsoft.com/office/drawing/2014/main" id="{B6423D68-22E0-AA39-BDDF-EBA08A30E0AA}"/>
              </a:ext>
            </a:extLst>
          </p:cNvPr>
          <p:cNvPicPr>
            <a:picLocks noChangeAspect="1"/>
          </p:cNvPicPr>
          <p:nvPr/>
        </p:nvPicPr>
        <p:blipFill>
          <a:blip r:embed="rId2"/>
          <a:stretch>
            <a:fillRect/>
          </a:stretch>
        </p:blipFill>
        <p:spPr>
          <a:xfrm>
            <a:off x="6675271" y="3610728"/>
            <a:ext cx="3834564" cy="2383756"/>
          </a:xfrm>
          <a:prstGeom prst="rect">
            <a:avLst/>
          </a:prstGeom>
        </p:spPr>
      </p:pic>
      <p:pic>
        <p:nvPicPr>
          <p:cNvPr id="3" name="Picture 2" descr="Lone Star Tick – TickEncounter">
            <a:extLst>
              <a:ext uri="{FF2B5EF4-FFF2-40B4-BE49-F238E27FC236}">
                <a16:creationId xmlns:a16="http://schemas.microsoft.com/office/drawing/2014/main" id="{858ABD2D-2C56-3FE4-23C0-1B5AA27427C4}"/>
              </a:ext>
            </a:extLst>
          </p:cNvPr>
          <p:cNvPicPr>
            <a:picLocks noChangeAspect="1"/>
          </p:cNvPicPr>
          <p:nvPr/>
        </p:nvPicPr>
        <p:blipFill>
          <a:blip r:embed="rId3"/>
          <a:stretch>
            <a:fillRect/>
          </a:stretch>
        </p:blipFill>
        <p:spPr>
          <a:xfrm>
            <a:off x="1421481" y="3611981"/>
            <a:ext cx="4215564" cy="2381250"/>
          </a:xfrm>
          <a:prstGeom prst="rect">
            <a:avLst/>
          </a:prstGeom>
        </p:spPr>
      </p:pic>
    </p:spTree>
    <p:extLst>
      <p:ext uri="{BB962C8B-B14F-4D97-AF65-F5344CB8AC3E}">
        <p14:creationId xmlns:p14="http://schemas.microsoft.com/office/powerpoint/2010/main" val="3135042065"/>
      </p:ext>
    </p:extLst>
  </p:cSld>
  <p:clrMapOvr>
    <a:masterClrMapping/>
  </p:clrMapOvr>
</p:sld>
</file>

<file path=ppt/theme/theme1.xml><?xml version="1.0" encoding="utf-8"?>
<a:theme xmlns:a="http://schemas.openxmlformats.org/drawingml/2006/main" name="IHS v2">
  <a:themeElements>
    <a:clrScheme name="IHS v2">
      <a:dk1>
        <a:srgbClr val="000000"/>
      </a:dk1>
      <a:lt1>
        <a:sysClr val="window" lastClr="FFFFFF"/>
      </a:lt1>
      <a:dk2>
        <a:srgbClr val="3B5529"/>
      </a:dk2>
      <a:lt2>
        <a:srgbClr val="CDDEEE"/>
      </a:lt2>
      <a:accent1>
        <a:srgbClr val="0F4C76"/>
      </a:accent1>
      <a:accent2>
        <a:srgbClr val="A1AE72"/>
      </a:accent2>
      <a:accent3>
        <a:srgbClr val="713E28"/>
      </a:accent3>
      <a:accent4>
        <a:srgbClr val="D4C566"/>
      </a:accent4>
      <a:accent5>
        <a:srgbClr val="D3A445"/>
      </a:accent5>
      <a:accent6>
        <a:srgbClr val="3B5529"/>
      </a:accent6>
      <a:hlink>
        <a:srgbClr val="0070C0"/>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S v2" id="{77346667-6128-4F32-9973-036F49212C19}" vid="{BE8F743D-F692-429F-95FF-0E8373C9F9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a9280a2-3081-4c6f-94de-f7af286ef74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D70A6253696940AA5ADC9F6D0FFB0F" ma:contentTypeVersion="10" ma:contentTypeDescription="Create a new document." ma:contentTypeScope="" ma:versionID="f3ec9d6740794700c1eea5dfefd32017">
  <xsd:schema xmlns:xsd="http://www.w3.org/2001/XMLSchema" xmlns:xs="http://www.w3.org/2001/XMLSchema" xmlns:p="http://schemas.microsoft.com/office/2006/metadata/properties" xmlns:ns2="0a9280a2-3081-4c6f-94de-f7af286ef748" targetNamespace="http://schemas.microsoft.com/office/2006/metadata/properties" ma:root="true" ma:fieldsID="fa8107ec82e4804d1125a6cabaf6d949" ns2:_="">
    <xsd:import namespace="0a9280a2-3081-4c6f-94de-f7af286ef74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280a2-3081-4c6f-94de-f7af286ef7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2a15270-5b52-442a-994b-c7b6591eb5c5"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2BA395-7330-4826-ACC0-C500A001C101}">
  <ds:schemaRefs>
    <ds:schemaRef ds:uri="http://schemas.microsoft.com/office/2006/metadata/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98e110e-c8b0-4e38-b6c6-c2289704d4a8"/>
    <ds:schemaRef ds:uri="5bc21fa3-ccbb-4a9d-997e-63ad3efcd67d"/>
    <ds:schemaRef ds:uri="774a7042-c8b9-48d7-9ff4-8571ba5b6f7e"/>
    <ds:schemaRef ds:uri="ad2657ae-4b75-4fb7-9195-83fb351dedbe"/>
    <ds:schemaRef ds:uri="0a9280a2-3081-4c6f-94de-f7af286ef748"/>
  </ds:schemaRefs>
</ds:datastoreItem>
</file>

<file path=customXml/itemProps2.xml><?xml version="1.0" encoding="utf-8"?>
<ds:datastoreItem xmlns:ds="http://schemas.openxmlformats.org/officeDocument/2006/customXml" ds:itemID="{5EED8A3D-817B-4604-BBCA-4FD4893AA7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280a2-3081-4c6f-94de-f7af286ef7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53B0F5-D91F-4D8F-9875-371462856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IHS v2</Template>
  <TotalTime>21</TotalTime>
  <Words>473</Words>
  <Application>Microsoft Macintosh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Arial,Sans-Serif</vt:lpstr>
      <vt:lpstr>Calibri</vt:lpstr>
      <vt:lpstr>Calibri Light</vt:lpstr>
      <vt:lpstr>IHS v2</vt:lpstr>
      <vt:lpstr>Tick Distribution in the United States</vt:lpstr>
      <vt:lpstr>American Dog Tick – Dermacentor variabilis, D. similis Asian longhorned tick – Haemaphysalis longicornis  Blacklegged tick – Ixodes scapularis Brown dog tick – Rhipicephalus sanuineus Gulf coast tick – Amblyomma maculatum Lone star tick – Amblyomma americanum Rocky Mountain wood tick – Dermacentor andersoni Western blacklegged tick – Ixodes pacificus</vt:lpstr>
      <vt:lpstr>American Dog Tick</vt:lpstr>
      <vt:lpstr>Asian Longhorned Tick</vt:lpstr>
      <vt:lpstr>Asian Longhorned Tick Continued</vt:lpstr>
      <vt:lpstr>Blacklegged Tick (Deer Tick)</vt:lpstr>
      <vt:lpstr>Brown Dog Tick </vt:lpstr>
      <vt:lpstr>Gulf Coast Tick </vt:lpstr>
      <vt:lpstr>Lone Star Tick </vt:lpstr>
      <vt:lpstr>Rocky Mountain Wood Tick </vt:lpstr>
      <vt:lpstr>Western Blacklegged Tick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McDonald</dc:creator>
  <cp:lastModifiedBy>Cushman, Nicholas</cp:lastModifiedBy>
  <cp:revision>190</cp:revision>
  <dcterms:created xsi:type="dcterms:W3CDTF">2023-10-24T03:51:06Z</dcterms:created>
  <dcterms:modified xsi:type="dcterms:W3CDTF">2026-07-07T17:39:50Z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0x010100DDD70A6253696940AA5ADC9F6D0FFB0F</vt:lpwstr>
  </property>
  <property fmtid="{D5CDD505-2E9C-101B-9397-08002B2CF9AE}" pid="3" name="MediaServiceImageTags">
    <vt:lpwstr/>
  </property>
</Properties>
</file>