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4"/>
  </p:sldMasterIdLst>
  <p:notesMasterIdLst>
    <p:notesMasterId r:id="rId25"/>
  </p:notesMasterIdLst>
  <p:handoutMasterIdLst>
    <p:handoutMasterId r:id="rId26"/>
  </p:handoutMasterIdLst>
  <p:sldIdLst>
    <p:sldId id="2147309867" r:id="rId5"/>
    <p:sldId id="2147309852" r:id="rId6"/>
    <p:sldId id="2147309902" r:id="rId7"/>
    <p:sldId id="2147309886" r:id="rId8"/>
    <p:sldId id="2147309887" r:id="rId9"/>
    <p:sldId id="2147309901" r:id="rId10"/>
    <p:sldId id="2147309888" r:id="rId11"/>
    <p:sldId id="2147309895" r:id="rId12"/>
    <p:sldId id="2147309889" r:id="rId13"/>
    <p:sldId id="2147309890" r:id="rId14"/>
    <p:sldId id="2147309896" r:id="rId15"/>
    <p:sldId id="2147309891" r:id="rId16"/>
    <p:sldId id="2147309897" r:id="rId17"/>
    <p:sldId id="2147309892" r:id="rId18"/>
    <p:sldId id="2147309898" r:id="rId19"/>
    <p:sldId id="2147309900" r:id="rId20"/>
    <p:sldId id="2147309893" r:id="rId21"/>
    <p:sldId id="2147309899" r:id="rId22"/>
    <p:sldId id="2147309864" r:id="rId23"/>
    <p:sldId id="21473098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3B4793F-7475-48F2-9AD4-13DB51B986FF}">
          <p14:sldIdLst/>
        </p14:section>
        <p14:section name="Slide Comparisons" id="{EE69305C-974A-43C3-808C-C3106114C6C0}">
          <p14:sldIdLst/>
        </p14:section>
        <p14:section name="Colors" id="{088FD8D8-024A-4B92-BC5F-AAB477DEA797}">
          <p14:sldIdLst/>
        </p14:section>
        <p14:section name="Fonts" id="{87D55054-C174-45AE-8A82-4DCC961CC627}">
          <p14:sldIdLst/>
        </p14:section>
        <p14:section name="Icons" id="{1CD3414E-01F1-4CEC-961E-98B2C874CA28}">
          <p14:sldIdLst/>
        </p14:section>
        <p14:section name="New Masters" id="{F4F79630-DBBD-4785-89A5-73B212917D2E}">
          <p14:sldIdLst>
            <p14:sldId id="2147309867"/>
            <p14:sldId id="2147309852"/>
            <p14:sldId id="2147309902"/>
            <p14:sldId id="2147309886"/>
            <p14:sldId id="2147309887"/>
            <p14:sldId id="2147309901"/>
            <p14:sldId id="2147309888"/>
            <p14:sldId id="2147309895"/>
            <p14:sldId id="2147309889"/>
            <p14:sldId id="2147309890"/>
            <p14:sldId id="2147309896"/>
            <p14:sldId id="2147309891"/>
            <p14:sldId id="2147309897"/>
            <p14:sldId id="2147309892"/>
            <p14:sldId id="2147309898"/>
            <p14:sldId id="2147309900"/>
            <p14:sldId id="2147309893"/>
            <p14:sldId id="2147309899"/>
            <p14:sldId id="2147309864"/>
            <p14:sldId id="21473098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E99F8B-A282-83A1-4185-65D78C0688B8}" name="Sarah Oakes" initials="SO" userId="S::soakes@totemconsultingdc.com::6b2dfbe2-1f65-4e70-a97f-983265a44e8d" providerId="AD"/>
  <p188:author id="{9D83078C-B5DA-D1BD-2D0A-69D64DF91BE6}" name="Danielle Foster" initials="DF" userId="S::DFoster@totemconsultingdc.com::8cf65633-5fc8-4078-aa89-fca4fa9b4f0c" providerId="AD"/>
  <p188:author id="{EDDB0090-5347-6EA4-5C0F-B59DBA3DF29B}" name="Tomas Pouls" initials="TP" userId="S::tpouls@totemconsultingdc.com::dc811ad1-cd6c-4313-893a-3baa7c1e3c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5"/>
    <a:srgbClr val="E0EAF4"/>
    <a:srgbClr val="CCDDEA"/>
    <a:srgbClr val="D4C566"/>
    <a:srgbClr val="D3A445"/>
    <a:srgbClr val="DAD17C"/>
    <a:srgbClr val="DCD484"/>
    <a:srgbClr val="FAFFAD"/>
    <a:srgbClr val="FFF29C"/>
    <a:srgbClr val="D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54846-56F5-D1D9-D098-ABC45B3349E1}" v="572" dt="2026-02-20T20:40:56.870"/>
    <p1510:client id="{C84126F8-6100-E37D-72A5-BB2F4F75E4D6}" v="664" dt="2026-02-20T20:40:50.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4DDE4C-F720-54D3-6CFA-98B8A93A47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090AE6-7774-8FC2-C1CA-C2A25A0A19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A9557-4020-40D0-8BE4-56399812BA06}" type="datetimeFigureOut">
              <a:rPr lang="en-US" smtClean="0"/>
              <a:t>7/7/26</a:t>
            </a:fld>
            <a:endParaRPr lang="en-US"/>
          </a:p>
        </p:txBody>
      </p:sp>
      <p:sp>
        <p:nvSpPr>
          <p:cNvPr id="4" name="Footer Placeholder 3">
            <a:extLst>
              <a:ext uri="{FF2B5EF4-FFF2-40B4-BE49-F238E27FC236}">
                <a16:creationId xmlns:a16="http://schemas.microsoft.com/office/drawing/2014/main" id="{60BBBC5F-6A2A-A353-2BA5-1FEA068C4B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B951DB-A621-E528-1C81-988D9A69C1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E1669F-4835-4A21-80FF-CAB70C2343EB}" type="slidenum">
              <a:rPr lang="en-US" smtClean="0"/>
              <a:t>‹#›</a:t>
            </a:fld>
            <a:endParaRPr lang="en-US"/>
          </a:p>
        </p:txBody>
      </p:sp>
    </p:spTree>
    <p:extLst>
      <p:ext uri="{BB962C8B-B14F-4D97-AF65-F5344CB8AC3E}">
        <p14:creationId xmlns:p14="http://schemas.microsoft.com/office/powerpoint/2010/main" val="2922026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8A998-E9DF-48FA-924C-D71094BE6FDC}" type="datetimeFigureOut">
              <a:rPr lang="en-US" smtClean="0"/>
              <a:t>7/7/26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006E0-EA18-401E-8109-FF457F66CB30}" type="slidenum">
              <a:rPr lang="en-US" smtClean="0"/>
              <a:t>‹#›</a:t>
            </a:fld>
            <a:endParaRPr lang="en-US"/>
          </a:p>
        </p:txBody>
      </p:sp>
    </p:spTree>
    <p:extLst>
      <p:ext uri="{BB962C8B-B14F-4D97-AF65-F5344CB8AC3E}">
        <p14:creationId xmlns:p14="http://schemas.microsoft.com/office/powerpoint/2010/main" val="122375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1</a:t>
            </a:fld>
            <a:endParaRPr lang="en-US"/>
          </a:p>
        </p:txBody>
      </p:sp>
    </p:spTree>
    <p:extLst>
      <p:ext uri="{BB962C8B-B14F-4D97-AF65-F5344CB8AC3E}">
        <p14:creationId xmlns:p14="http://schemas.microsoft.com/office/powerpoint/2010/main" val="427167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a:ea typeface="Calibri"/>
              <a:cs typeface="Calibri"/>
            </a:endParaRPr>
          </a:p>
        </p:txBody>
      </p:sp>
      <p:sp>
        <p:nvSpPr>
          <p:cNvPr id="4" name="Slide Number Placeholder 3"/>
          <p:cNvSpPr>
            <a:spLocks noGrp="1"/>
          </p:cNvSpPr>
          <p:nvPr>
            <p:ph type="sldNum" sz="quarter" idx="5"/>
          </p:nvPr>
        </p:nvSpPr>
        <p:spPr/>
        <p:txBody>
          <a:bodyPr/>
          <a:lstStyle/>
          <a:p>
            <a:fld id="{7B2006E0-EA18-401E-8109-FF457F66CB30}" type="slidenum">
              <a:rPr lang="en-US" smtClean="0"/>
              <a:t>14</a:t>
            </a:fld>
            <a:endParaRPr lang="en-US"/>
          </a:p>
        </p:txBody>
      </p:sp>
    </p:spTree>
    <p:extLst>
      <p:ext uri="{BB962C8B-B14F-4D97-AF65-F5344CB8AC3E}">
        <p14:creationId xmlns:p14="http://schemas.microsoft.com/office/powerpoint/2010/main" val="145306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10C51-2536-8C28-0A16-6376C33CA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0D8D5-23BB-9941-92FD-8AFDE3B99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34635-B77C-C66E-D655-EC59BE817FC6}"/>
              </a:ext>
            </a:extLst>
          </p:cNvPr>
          <p:cNvSpPr>
            <a:spLocks noGrp="1"/>
          </p:cNvSpPr>
          <p:nvPr>
            <p:ph type="body" idx="1"/>
          </p:nvPr>
        </p:nvSpPr>
        <p:spPr/>
        <p:txBody>
          <a:bodyPr/>
          <a:lstStyle/>
          <a:p>
            <a:pPr>
              <a:lnSpc>
                <a:spcPct val="90000"/>
              </a:lnSpc>
            </a:pPr>
            <a:endParaRPr lang="en-US">
              <a:ea typeface="Calibri"/>
              <a:cs typeface="Calibri"/>
            </a:endParaRPr>
          </a:p>
        </p:txBody>
      </p:sp>
      <p:sp>
        <p:nvSpPr>
          <p:cNvPr id="4" name="Slide Number Placeholder 3">
            <a:extLst>
              <a:ext uri="{FF2B5EF4-FFF2-40B4-BE49-F238E27FC236}">
                <a16:creationId xmlns:a16="http://schemas.microsoft.com/office/drawing/2014/main" id="{C9A6B217-CE72-6DC7-7808-DE25DE382A08}"/>
              </a:ext>
            </a:extLst>
          </p:cNvPr>
          <p:cNvSpPr>
            <a:spLocks noGrp="1"/>
          </p:cNvSpPr>
          <p:nvPr>
            <p:ph type="sldNum" sz="quarter" idx="5"/>
          </p:nvPr>
        </p:nvSpPr>
        <p:spPr/>
        <p:txBody>
          <a:bodyPr/>
          <a:lstStyle/>
          <a:p>
            <a:fld id="{7B2006E0-EA18-401E-8109-FF457F66CB30}" type="slidenum">
              <a:rPr lang="en-US" smtClean="0"/>
              <a:t>15</a:t>
            </a:fld>
            <a:endParaRPr lang="en-US"/>
          </a:p>
        </p:txBody>
      </p:sp>
    </p:spTree>
    <p:extLst>
      <p:ext uri="{BB962C8B-B14F-4D97-AF65-F5344CB8AC3E}">
        <p14:creationId xmlns:p14="http://schemas.microsoft.com/office/powerpoint/2010/main" val="19975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ACE8B-4CE3-257F-820D-19D60F0B6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8C6A3-5DCA-26BA-F46D-F5447B007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6D3FB-1496-E14A-0C81-0E94B1EB4706}"/>
              </a:ext>
            </a:extLst>
          </p:cNvPr>
          <p:cNvSpPr>
            <a:spLocks noGrp="1"/>
          </p:cNvSpPr>
          <p:nvPr>
            <p:ph type="body" idx="1"/>
          </p:nvPr>
        </p:nvSpPr>
        <p:spPr/>
        <p:txBody>
          <a:bodyPr/>
          <a:lstStyle/>
          <a:p>
            <a:pPr>
              <a:lnSpc>
                <a:spcPct val="90000"/>
              </a:lnSpc>
            </a:pPr>
            <a:endParaRPr lang="en-US">
              <a:ea typeface="Calibri"/>
              <a:cs typeface="Calibri"/>
            </a:endParaRPr>
          </a:p>
        </p:txBody>
      </p:sp>
      <p:sp>
        <p:nvSpPr>
          <p:cNvPr id="4" name="Slide Number Placeholder 3">
            <a:extLst>
              <a:ext uri="{FF2B5EF4-FFF2-40B4-BE49-F238E27FC236}">
                <a16:creationId xmlns:a16="http://schemas.microsoft.com/office/drawing/2014/main" id="{243AE450-22AE-CEAC-C9C9-055661181242}"/>
              </a:ext>
            </a:extLst>
          </p:cNvPr>
          <p:cNvSpPr>
            <a:spLocks noGrp="1"/>
          </p:cNvSpPr>
          <p:nvPr>
            <p:ph type="sldNum" sz="quarter" idx="5"/>
          </p:nvPr>
        </p:nvSpPr>
        <p:spPr/>
        <p:txBody>
          <a:bodyPr/>
          <a:lstStyle/>
          <a:p>
            <a:fld id="{7B2006E0-EA18-401E-8109-FF457F66CB30}" type="slidenum">
              <a:rPr lang="en-US" smtClean="0"/>
              <a:t>16</a:t>
            </a:fld>
            <a:endParaRPr lang="en-US"/>
          </a:p>
        </p:txBody>
      </p:sp>
    </p:spTree>
    <p:extLst>
      <p:ext uri="{BB962C8B-B14F-4D97-AF65-F5344CB8AC3E}">
        <p14:creationId xmlns:p14="http://schemas.microsoft.com/office/powerpoint/2010/main" val="424900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buFont typeface="Arial,Sans-Serif"/>
              <a:buChar char="•"/>
            </a:pPr>
            <a:r>
              <a:rPr lang="en-US"/>
              <a:t>AGS is managed by avoiding red meat (such as beef, pork, lamb, venison, or rabbit), dairy products, or food cooked with mammal fat</a:t>
            </a:r>
          </a:p>
          <a:p>
            <a:pPr marL="171450" indent="-171450">
              <a:lnSpc>
                <a:spcPct val="90000"/>
              </a:lnSpc>
              <a:buFont typeface="Arial,Sans-Serif"/>
              <a:buChar char="•"/>
            </a:pPr>
            <a:r>
              <a:rPr lang="en-US"/>
              <a:t>Some people might not react to every product, and some people can experience different symptoms or reactions each time they are exposed</a:t>
            </a:r>
          </a:p>
          <a:p>
            <a:pPr marL="171450" indent="-171450">
              <a:lnSpc>
                <a:spcPct val="90000"/>
              </a:lnSpc>
              <a:buFont typeface="Arial,Sans-Serif"/>
              <a:buChar char="•"/>
            </a:pPr>
            <a:r>
              <a:rPr lang="en-US"/>
              <a:t>There is no cure, though some people eventually begin to tolerate alpha-gal containing products when additional tick bites are avoided</a:t>
            </a:r>
          </a:p>
        </p:txBody>
      </p:sp>
      <p:sp>
        <p:nvSpPr>
          <p:cNvPr id="4" name="Slide Number Placeholder 3"/>
          <p:cNvSpPr>
            <a:spLocks noGrp="1"/>
          </p:cNvSpPr>
          <p:nvPr>
            <p:ph type="sldNum" sz="quarter" idx="5"/>
          </p:nvPr>
        </p:nvSpPr>
        <p:spPr/>
        <p:txBody>
          <a:bodyPr/>
          <a:lstStyle/>
          <a:p>
            <a:fld id="{7B2006E0-EA18-401E-8109-FF457F66CB30}" type="slidenum">
              <a:rPr lang="en-US" smtClean="0"/>
              <a:t>17</a:t>
            </a:fld>
            <a:endParaRPr lang="en-US"/>
          </a:p>
        </p:txBody>
      </p:sp>
    </p:spTree>
    <p:extLst>
      <p:ext uri="{BB962C8B-B14F-4D97-AF65-F5344CB8AC3E}">
        <p14:creationId xmlns:p14="http://schemas.microsoft.com/office/powerpoint/2010/main" val="7673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5315-8EA4-C5AB-F262-8FC079370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E458A-9DEF-BBDC-525D-9E343EF67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38126-8B99-A504-597F-2B2035927818}"/>
              </a:ext>
            </a:extLst>
          </p:cNvPr>
          <p:cNvSpPr>
            <a:spLocks noGrp="1"/>
          </p:cNvSpPr>
          <p:nvPr>
            <p:ph type="body" idx="1"/>
          </p:nvPr>
        </p:nvSpPr>
        <p:spPr/>
        <p:txBody>
          <a:bodyPr/>
          <a:lstStyle/>
          <a:p>
            <a:pPr marL="171450" indent="-171450">
              <a:lnSpc>
                <a:spcPct val="90000"/>
              </a:lnSpc>
              <a:buFont typeface="Arial,Sans-Serif"/>
              <a:buChar char="•"/>
            </a:pPr>
            <a:endParaRPr lang="en-US"/>
          </a:p>
        </p:txBody>
      </p:sp>
      <p:sp>
        <p:nvSpPr>
          <p:cNvPr id="4" name="Slide Number Placeholder 3">
            <a:extLst>
              <a:ext uri="{FF2B5EF4-FFF2-40B4-BE49-F238E27FC236}">
                <a16:creationId xmlns:a16="http://schemas.microsoft.com/office/drawing/2014/main" id="{8E30F22A-DD52-9513-11AE-06BE05DB6779}"/>
              </a:ext>
            </a:extLst>
          </p:cNvPr>
          <p:cNvSpPr>
            <a:spLocks noGrp="1"/>
          </p:cNvSpPr>
          <p:nvPr>
            <p:ph type="sldNum" sz="quarter" idx="5"/>
          </p:nvPr>
        </p:nvSpPr>
        <p:spPr/>
        <p:txBody>
          <a:bodyPr/>
          <a:lstStyle/>
          <a:p>
            <a:fld id="{7B2006E0-EA18-401E-8109-FF457F66CB30}" type="slidenum">
              <a:rPr lang="en-US" smtClean="0"/>
              <a:t>18</a:t>
            </a:fld>
            <a:endParaRPr lang="en-US"/>
          </a:p>
        </p:txBody>
      </p:sp>
    </p:spTree>
    <p:extLst>
      <p:ext uri="{BB962C8B-B14F-4D97-AF65-F5344CB8AC3E}">
        <p14:creationId xmlns:p14="http://schemas.microsoft.com/office/powerpoint/2010/main" val="626387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838200" y="608375"/>
            <a:ext cx="10515600" cy="2394898"/>
          </a:xfrm>
          <a:prstGeom prst="rect">
            <a:avLst/>
          </a:prstGeom>
        </p:spPr>
        <p:txBody>
          <a:bodyPr anchor="t" anchorCtr="0">
            <a:noAutofit/>
          </a:bodyPr>
          <a:lstStyle>
            <a:lvl1pPr>
              <a:defRPr sz="7200">
                <a:solidFill>
                  <a:schemeClr val="accent1"/>
                </a:solidFill>
              </a:defRPr>
            </a:lvl1pPr>
          </a:lstStyle>
          <a:p>
            <a:r>
              <a:rPr lang="en-US"/>
              <a:t>Title Slide</a:t>
            </a:r>
          </a:p>
        </p:txBody>
      </p:sp>
      <p:sp>
        <p:nvSpPr>
          <p:cNvPr id="5" name="Rectangle 4">
            <a:extLst>
              <a:ext uri="{FF2B5EF4-FFF2-40B4-BE49-F238E27FC236}">
                <a16:creationId xmlns:a16="http://schemas.microsoft.com/office/drawing/2014/main" id="{8ABB7ECA-6E0B-CF1B-AC2A-A6B0BFECDCE0}"/>
              </a:ext>
            </a:extLst>
          </p:cNvPr>
          <p:cNvSpPr/>
          <p:nvPr/>
        </p:nvSpPr>
        <p:spPr>
          <a:xfrm>
            <a:off x="0" y="3829677"/>
            <a:ext cx="12192000" cy="253193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C29D19B-E506-6CA9-70F5-EBA353951C5F}"/>
              </a:ext>
            </a:extLst>
          </p:cNvPr>
          <p:cNvGrpSpPr>
            <a:grpSpLocks noChangeAspect="1"/>
          </p:cNvGrpSpPr>
          <p:nvPr/>
        </p:nvGrpSpPr>
        <p:grpSpPr>
          <a:xfrm>
            <a:off x="8203082" y="4622901"/>
            <a:ext cx="2994688" cy="1506471"/>
            <a:chOff x="7279583" y="5264225"/>
            <a:chExt cx="2480431" cy="1247776"/>
          </a:xfrm>
        </p:grpSpPr>
        <p:pic>
          <p:nvPicPr>
            <p:cNvPr id="15" name="Picture 14" descr="A logo with a black background&#10;&#10;Description automatically generated">
              <a:extLst>
                <a:ext uri="{FF2B5EF4-FFF2-40B4-BE49-F238E27FC236}">
                  <a16:creationId xmlns:a16="http://schemas.microsoft.com/office/drawing/2014/main" id="{D4EF4272-74C4-CF16-320A-800CA0A24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583" y="5264225"/>
              <a:ext cx="1247776" cy="1247776"/>
            </a:xfrm>
            <a:prstGeom prst="rect">
              <a:avLst/>
            </a:prstGeom>
          </p:spPr>
        </p:pic>
        <p:pic>
          <p:nvPicPr>
            <p:cNvPr id="16" name="Picture 15" descr="A logo with a sign and text&#10;&#10;Description automatically generated with medium confidence">
              <a:extLst>
                <a:ext uri="{FF2B5EF4-FFF2-40B4-BE49-F238E27FC236}">
                  <a16:creationId xmlns:a16="http://schemas.microsoft.com/office/drawing/2014/main" id="{0F381467-45B9-5203-6446-E2B146538C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08989" y="5264225"/>
              <a:ext cx="1251025" cy="1247776"/>
            </a:xfrm>
            <a:prstGeom prst="rect">
              <a:avLst/>
            </a:prstGeom>
          </p:spPr>
        </p:pic>
      </p:grpSp>
      <p:sp>
        <p:nvSpPr>
          <p:cNvPr id="18" name="Text Placeholder 17">
            <a:extLst>
              <a:ext uri="{FF2B5EF4-FFF2-40B4-BE49-F238E27FC236}">
                <a16:creationId xmlns:a16="http://schemas.microsoft.com/office/drawing/2014/main" id="{F9459611-B7D8-AC92-6148-BA54C571A662}"/>
              </a:ext>
            </a:extLst>
          </p:cNvPr>
          <p:cNvSpPr>
            <a:spLocks noGrp="1"/>
          </p:cNvSpPr>
          <p:nvPr>
            <p:ph type="body" sz="quarter" idx="10" hasCustomPrompt="1"/>
          </p:nvPr>
        </p:nvSpPr>
        <p:spPr>
          <a:xfrm>
            <a:off x="838200" y="3159300"/>
            <a:ext cx="3088167" cy="514350"/>
          </a:xfrm>
        </p:spPr>
        <p:txBody>
          <a:bodyPr anchor="ctr">
            <a:normAutofit/>
          </a:bodyPr>
          <a:lstStyle>
            <a:lvl1pPr marL="0" indent="0">
              <a:buNone/>
              <a:defRPr sz="2000">
                <a:solidFill>
                  <a:schemeClr val="tx1">
                    <a:lumMod val="50000"/>
                    <a:lumOff val="50000"/>
                  </a:schemeClr>
                </a:solidFill>
                <a:latin typeface="+mj-lt"/>
              </a:defRPr>
            </a:lvl1pPr>
          </a:lstStyle>
          <a:p>
            <a:pPr lvl="0"/>
            <a:r>
              <a:rPr lang="en-US"/>
              <a:t>Date</a:t>
            </a:r>
          </a:p>
        </p:txBody>
      </p:sp>
    </p:spTree>
    <p:extLst>
      <p:ext uri="{BB962C8B-B14F-4D97-AF65-F5344CB8AC3E}">
        <p14:creationId xmlns:p14="http://schemas.microsoft.com/office/powerpoint/2010/main" val="87041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dy Slide (Foot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04090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295419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635" y="2073106"/>
            <a:ext cx="2128603" cy="2117200"/>
          </a:xfrm>
          <a:prstGeom prst="rect">
            <a:avLst/>
          </a:prstGeom>
        </p:spPr>
      </p:pic>
    </p:spTree>
    <p:extLst>
      <p:ext uri="{BB962C8B-B14F-4D97-AF65-F5344CB8AC3E}">
        <p14:creationId xmlns:p14="http://schemas.microsoft.com/office/powerpoint/2010/main" val="269957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us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1DAFE-86F1-C731-6EBA-BE9EFC3006B6}"/>
              </a:ext>
            </a:extLst>
          </p:cNvPr>
          <p:cNvPicPr>
            <a:picLocks noChangeAspect="1"/>
          </p:cNvPicPr>
          <p:nvPr/>
        </p:nvPicPr>
        <p:blipFill rotWithShape="1">
          <a:blip r:embed="rId2">
            <a:extLst>
              <a:ext uri="{28A0092B-C50C-407E-A947-70E740481C1C}">
                <a14:useLocalDpi xmlns:a14="http://schemas.microsoft.com/office/drawing/2010/main" val="0"/>
              </a:ext>
            </a:extLst>
          </a:blip>
          <a:srcRect l="-25" t="12491" r="25" b="12491"/>
          <a:stretch/>
        </p:blipFill>
        <p:spPr>
          <a:xfrm>
            <a:off x="1524" y="0"/>
            <a:ext cx="12188952" cy="6858000"/>
          </a:xfrm>
          <a:prstGeom prst="rect">
            <a:avLst/>
          </a:prstGeom>
        </p:spPr>
      </p:pic>
      <p:sp>
        <p:nvSpPr>
          <p:cNvPr id="3" name="Rectangle 2">
            <a:extLst>
              <a:ext uri="{FF2B5EF4-FFF2-40B4-BE49-F238E27FC236}">
                <a16:creationId xmlns:a16="http://schemas.microsoft.com/office/drawing/2014/main" id="{5186ACDC-EA3B-1A68-9DC3-9C855ECD1254}"/>
              </a:ext>
            </a:extLst>
          </p:cNvPr>
          <p:cNvSpPr/>
          <p:nvPr userDrawn="1"/>
        </p:nvSpPr>
        <p:spPr>
          <a:xfrm>
            <a:off x="0" y="7067"/>
            <a:ext cx="12188952" cy="6858000"/>
          </a:xfrm>
          <a:prstGeom prst="rect">
            <a:avLst/>
          </a:prstGeom>
          <a:solidFill>
            <a:schemeClr val="accent1">
              <a:lumMod val="5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userDrawn="1"/>
        </p:nvGrpSpPr>
        <p:grpSpPr>
          <a:xfrm>
            <a:off x="3944855" y="1281057"/>
            <a:ext cx="4302290" cy="4295887"/>
            <a:chOff x="3992880" y="1325880"/>
            <a:chExt cx="4206240" cy="4206241"/>
          </a:xfrm>
        </p:grpSpPr>
        <p:sp>
          <p:nvSpPr>
            <p:cNvPr id="8" name="Oval 7">
              <a:extLst>
                <a:ext uri="{FF2B5EF4-FFF2-40B4-BE49-F238E27FC236}">
                  <a16:creationId xmlns:a16="http://schemas.microsoft.com/office/drawing/2014/main" id="{7A39C289-9B30-E6BA-F1CD-578F60B20011}"/>
                </a:ext>
              </a:extLst>
            </p:cNvPr>
            <p:cNvSpPr>
              <a:spLocks noChangeAspect="1"/>
            </p:cNvSpPr>
            <p:nvPr userDrawn="1"/>
          </p:nvSpPr>
          <p:spPr>
            <a:xfrm>
              <a:off x="3992880" y="1325880"/>
              <a:ext cx="4206240" cy="4206241"/>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mn-lt"/>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4400" b="1" i="0" u="none" strike="noStrike" kern="1200" cap="none" spc="-50" normalizeH="0" baseline="0" noProof="0">
                <a:ln>
                  <a:noFill/>
                </a:ln>
                <a:solidFill>
                  <a:srgbClr val="A1AE72"/>
                </a:solidFill>
                <a:effectLst/>
                <a:uLnTx/>
                <a:uFillTx/>
                <a:latin typeface="+mn-lt"/>
                <a:ea typeface="Calibri Light"/>
                <a:cs typeface="Calibri Light"/>
              </a:endParaRPr>
            </a:p>
          </p:txBody>
        </p:sp>
      </p:grpSp>
      <p:sp>
        <p:nvSpPr>
          <p:cNvPr id="5" name="TextBox 4"/>
          <p:cNvSpPr txBox="1"/>
          <p:nvPr userDrawn="1"/>
        </p:nvSpPr>
        <p:spPr>
          <a:xfrm>
            <a:off x="4294598" y="1819137"/>
            <a:ext cx="3616504" cy="1764586"/>
          </a:xfrm>
          <a:prstGeom prst="rect">
            <a:avLst/>
          </a:prstGeom>
          <a:noFill/>
        </p:spPr>
        <p:txBody>
          <a:bodyPr wrap="square" rtlCol="0" anchor="ctr" anchorCtr="1">
            <a:spAutoFit/>
          </a:bodyPr>
          <a:lstStyle/>
          <a:p>
            <a:pPr algn="ctr">
              <a:lnSpc>
                <a:spcPts val="4000"/>
              </a:lnSpc>
            </a:pPr>
            <a:r>
              <a:rPr lang="en-US" sz="4400">
                <a:solidFill>
                  <a:schemeClr val="accent1">
                    <a:lumMod val="50000"/>
                  </a:schemeClr>
                </a:solidFill>
              </a:rPr>
              <a:t>Discussion</a:t>
            </a:r>
            <a:r>
              <a:rPr lang="en-US" sz="4400" baseline="0">
                <a:solidFill>
                  <a:schemeClr val="accent1">
                    <a:lumMod val="50000"/>
                  </a:schemeClr>
                </a:solidFill>
              </a:rPr>
              <a:t> Break</a:t>
            </a:r>
          </a:p>
          <a:p>
            <a:pPr algn="ctr"/>
            <a:endParaRPr lang="en-US" baseline="0"/>
          </a:p>
          <a:p>
            <a:pPr algn="ctr"/>
            <a:r>
              <a:rPr lang="en-US" sz="2400" baseline="0"/>
              <a:t>Supporting Text</a:t>
            </a:r>
            <a:endParaRPr lang="en-US" sz="2400"/>
          </a:p>
        </p:txBody>
      </p:sp>
    </p:spTree>
    <p:extLst>
      <p:ext uri="{BB962C8B-B14F-4D97-AF65-F5344CB8AC3E}">
        <p14:creationId xmlns:p14="http://schemas.microsoft.com/office/powerpoint/2010/main" val="116577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7AC6EB-DAA0-2CE6-56D6-46D41CBF9F68}"/>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5" name="Rectangle 4">
            <a:extLst>
              <a:ext uri="{FF2B5EF4-FFF2-40B4-BE49-F238E27FC236}">
                <a16:creationId xmlns:a16="http://schemas.microsoft.com/office/drawing/2014/main" id="{11358E4B-E18E-BA58-3063-F405DBF8EBC4}"/>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6" name="Rectangle 5">
            <a:extLst>
              <a:ext uri="{FF2B5EF4-FFF2-40B4-BE49-F238E27FC236}">
                <a16:creationId xmlns:a16="http://schemas.microsoft.com/office/drawing/2014/main" id="{812EDA25-33C8-6DC5-0A19-E541D32F25E8}"/>
              </a:ext>
            </a:extLst>
          </p:cNvPr>
          <p:cNvSpPr/>
          <p:nvPr/>
        </p:nvSpPr>
        <p:spPr>
          <a:xfrm>
            <a:off x="0" y="0"/>
            <a:ext cx="12192000" cy="636161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sign and text&#10;&#10;Description automatically generated with medium confidence">
            <a:extLst>
              <a:ext uri="{FF2B5EF4-FFF2-40B4-BE49-F238E27FC236}">
                <a16:creationId xmlns:a16="http://schemas.microsoft.com/office/drawing/2014/main" id="{558E5AB0-0C5C-CDE1-30C6-C6D3084C5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036" y="1714500"/>
            <a:ext cx="3437928" cy="3429000"/>
          </a:xfrm>
          <a:prstGeom prst="rect">
            <a:avLst/>
          </a:prstGeom>
        </p:spPr>
      </p:pic>
    </p:spTree>
    <p:extLst>
      <p:ext uri="{BB962C8B-B14F-4D97-AF65-F5344CB8AC3E}">
        <p14:creationId xmlns:p14="http://schemas.microsoft.com/office/powerpoint/2010/main" val="115966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4D456-4C20-A6A5-BC19-8B5FA73CA3EE}"/>
              </a:ext>
            </a:extLst>
          </p:cNvPr>
          <p:cNvSpPr>
            <a:spLocks noGrp="1"/>
          </p:cNvSpPr>
          <p:nvPr>
            <p:ph type="title"/>
          </p:nvPr>
        </p:nvSpPr>
        <p:spPr>
          <a:xfrm>
            <a:off x="667688" y="435830"/>
            <a:ext cx="10856624" cy="1070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326D904-3E41-2426-3705-1A07F3DE7355}"/>
              </a:ext>
            </a:extLst>
          </p:cNvPr>
          <p:cNvSpPr>
            <a:spLocks noGrp="1"/>
          </p:cNvSpPr>
          <p:nvPr>
            <p:ph type="body" idx="1"/>
          </p:nvPr>
        </p:nvSpPr>
        <p:spPr>
          <a:xfrm>
            <a:off x="667688" y="1825625"/>
            <a:ext cx="108566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a:extLst>
              <a:ext uri="{FF2B5EF4-FFF2-40B4-BE49-F238E27FC236}">
                <a16:creationId xmlns:a16="http://schemas.microsoft.com/office/drawing/2014/main" id="{7F989F88-0F4F-63CA-7E8B-55B3D17A2451}"/>
              </a:ext>
            </a:extLst>
          </p:cNvPr>
          <p:cNvSpPr>
            <a:spLocks noGrp="1"/>
          </p:cNvSpPr>
          <p:nvPr>
            <p:ph type="dt" sz="half" idx="2"/>
          </p:nvPr>
        </p:nvSpPr>
        <p:spPr>
          <a:xfrm>
            <a:off x="225595" y="6422943"/>
            <a:ext cx="2743200" cy="365125"/>
          </a:xfrm>
          <a:prstGeom prst="rect">
            <a:avLst/>
          </a:prstGeom>
        </p:spPr>
        <p:txBody>
          <a:bodyPr anchor="ctr"/>
          <a:lstStyle>
            <a:lvl1pPr>
              <a:defRPr sz="1200"/>
            </a:lvl1pPr>
          </a:lstStyle>
          <a:p>
            <a:fld id="{98BD16F8-CF92-4FA1-9835-07755904ED58}" type="datetime1">
              <a:rPr lang="en-US" smtClean="0"/>
              <a:t>7/7/26</a:t>
            </a:fld>
            <a:endParaRPr lang="en-US"/>
          </a:p>
        </p:txBody>
      </p:sp>
      <p:sp>
        <p:nvSpPr>
          <p:cNvPr id="4" name="Slide Number Placeholder 2">
            <a:extLst>
              <a:ext uri="{FF2B5EF4-FFF2-40B4-BE49-F238E27FC236}">
                <a16:creationId xmlns:a16="http://schemas.microsoft.com/office/drawing/2014/main" id="{0C8CC00C-0C44-66A1-A66D-A2D44855CE09}"/>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641249028"/>
      </p:ext>
    </p:extLst>
  </p:cSld>
  <p:clrMap bg1="lt1" tx1="dk1" bg2="lt2" tx2="dk2" accent1="accent1" accent2="accent2" accent3="accent3" accent4="accent4" accent5="accent5" accent6="accent6" hlink="hlink" folHlink="folHlink"/>
  <p:sldLayoutIdLst>
    <p:sldLayoutId id="2147484078" r:id="rId1"/>
    <p:sldLayoutId id="2147484080" r:id="rId2"/>
    <p:sldLayoutId id="2147484084" r:id="rId3"/>
    <p:sldLayoutId id="2147484085" r:id="rId4"/>
    <p:sldLayoutId id="2147484088" r:id="rId5"/>
    <p:sldLayoutId id="2147484089" r:id="rId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iol421.opened.ca/the-bite-that-will-change-your-life/"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917C4D-87FD-130F-2D2E-B1AFDEC6F4B3}"/>
              </a:ext>
            </a:extLst>
          </p:cNvPr>
          <p:cNvSpPr>
            <a:spLocks noGrp="1"/>
          </p:cNvSpPr>
          <p:nvPr>
            <p:ph type="title"/>
          </p:nvPr>
        </p:nvSpPr>
        <p:spPr/>
        <p:txBody>
          <a:bodyPr/>
          <a:lstStyle/>
          <a:p>
            <a:r>
              <a:rPr lang="en-US" dirty="0"/>
              <a:t>Tick Borne Diseases</a:t>
            </a:r>
          </a:p>
        </p:txBody>
      </p:sp>
      <p:sp>
        <p:nvSpPr>
          <p:cNvPr id="4" name="Text Placeholder 3">
            <a:extLst>
              <a:ext uri="{FF2B5EF4-FFF2-40B4-BE49-F238E27FC236}">
                <a16:creationId xmlns:a16="http://schemas.microsoft.com/office/drawing/2014/main" id="{B0A7105C-3DA0-8AFA-E976-85E9F5052177}"/>
              </a:ext>
            </a:extLst>
          </p:cNvPr>
          <p:cNvSpPr>
            <a:spLocks noGrp="1"/>
          </p:cNvSpPr>
          <p:nvPr>
            <p:ph type="body" sz="quarter" idx="10"/>
          </p:nvPr>
        </p:nvSpPr>
        <p:spPr/>
        <p:txBody>
          <a:bodyPr/>
          <a:lstStyle/>
          <a:p>
            <a:r>
              <a:rPr lang="en-US" dirty="0">
                <a:ea typeface="Calibri Light"/>
                <a:cs typeface="Calibri Light"/>
              </a:rPr>
              <a:t>23 July 2026</a:t>
            </a:r>
            <a:endParaRPr lang="en-US" dirty="0"/>
          </a:p>
        </p:txBody>
      </p:sp>
      <p:sp>
        <p:nvSpPr>
          <p:cNvPr id="9" name="Title 1">
            <a:extLst>
              <a:ext uri="{FF2B5EF4-FFF2-40B4-BE49-F238E27FC236}">
                <a16:creationId xmlns:a16="http://schemas.microsoft.com/office/drawing/2014/main" id="{B699BC98-FC16-D652-4283-B12E86A37AB5}"/>
              </a:ext>
            </a:extLst>
          </p:cNvPr>
          <p:cNvSpPr txBox="1">
            <a:spLocks/>
          </p:cNvSpPr>
          <p:nvPr/>
        </p:nvSpPr>
        <p:spPr>
          <a:xfrm>
            <a:off x="838200" y="4495298"/>
            <a:ext cx="9258300" cy="2062103"/>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Indian Health Service </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LCDR Michele Kerns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DVM, MPH, DACVPM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Emergency Management Specialist, IHS HQ</a:t>
            </a:r>
          </a:p>
        </p:txBody>
      </p:sp>
    </p:spTree>
    <p:extLst>
      <p:ext uri="{BB962C8B-B14F-4D97-AF65-F5344CB8AC3E}">
        <p14:creationId xmlns:p14="http://schemas.microsoft.com/office/powerpoint/2010/main" val="326189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8295C-4F55-0E27-95D5-029212E4E5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D47A7E-7687-856D-8AE7-447CA738E5C5}"/>
              </a:ext>
            </a:extLst>
          </p:cNvPr>
          <p:cNvSpPr>
            <a:spLocks noGrp="1"/>
          </p:cNvSpPr>
          <p:nvPr>
            <p:ph type="title"/>
          </p:nvPr>
        </p:nvSpPr>
        <p:spPr/>
        <p:txBody>
          <a:bodyPr/>
          <a:lstStyle/>
          <a:p>
            <a:r>
              <a:rPr lang="en-US"/>
              <a:t>Lyme Disease</a:t>
            </a:r>
          </a:p>
        </p:txBody>
      </p:sp>
      <p:sp>
        <p:nvSpPr>
          <p:cNvPr id="2" name="TextBox 1">
            <a:extLst>
              <a:ext uri="{FF2B5EF4-FFF2-40B4-BE49-F238E27FC236}">
                <a16:creationId xmlns:a16="http://schemas.microsoft.com/office/drawing/2014/main" id="{43F027B6-18FF-CA2A-F835-CC7368D113ED}"/>
              </a:ext>
            </a:extLst>
          </p:cNvPr>
          <p:cNvSpPr txBox="1"/>
          <p:nvPr/>
        </p:nvSpPr>
        <p:spPr>
          <a:xfrm>
            <a:off x="653986" y="1440352"/>
            <a:ext cx="10892798" cy="4302716"/>
          </a:xfrm>
          <a:prstGeom prst="rect">
            <a:avLst/>
          </a:prstGeom>
          <a:noFill/>
        </p:spPr>
        <p:txBody>
          <a:bodyPr wrap="square" lIns="91440" tIns="45720" rIns="91440" bIns="45720" rtlCol="0" anchor="t">
            <a:spAutoFit/>
          </a:bodyPr>
          <a:lstStyle/>
          <a:p>
            <a:pPr marL="285750" indent="-285750">
              <a:lnSpc>
                <a:spcPct val="90000"/>
              </a:lnSpc>
              <a:buFont typeface="Arial" panose="020B0604020202020204" pitchFamily="34" charset="0"/>
              <a:buChar char="•"/>
            </a:pPr>
            <a:r>
              <a:rPr lang="en-US" sz="2400"/>
              <a:t>Bacterial infection caused by </a:t>
            </a:r>
            <a:r>
              <a:rPr lang="en-US" sz="2400" i="1"/>
              <a:t>Borrelia burgdorferi</a:t>
            </a:r>
            <a:r>
              <a:rPr lang="en-US" sz="2400"/>
              <a:t> occurring in the Northeast, mid-Atlantic, and upper-Midwest</a:t>
            </a:r>
            <a:endParaRPr lang="en-US" sz="2400">
              <a:ea typeface="Calibri"/>
              <a:cs typeface="Calibri"/>
            </a:endParaRPr>
          </a:p>
          <a:p>
            <a:pPr>
              <a:lnSpc>
                <a:spcPct val="90000"/>
              </a:lnSpc>
            </a:pPr>
            <a:endParaRPr lang="en-US" sz="2400">
              <a:ea typeface="Calibri"/>
              <a:cs typeface="Calibri"/>
            </a:endParaRPr>
          </a:p>
          <a:p>
            <a:pPr marL="285750" indent="-285750">
              <a:lnSpc>
                <a:spcPct val="90000"/>
              </a:lnSpc>
              <a:buFont typeface="Arial" panose="020B0604020202020204" pitchFamily="34" charset="0"/>
              <a:buChar char="•"/>
            </a:pPr>
            <a:r>
              <a:rPr lang="en-US" sz="2400"/>
              <a:t>Spread by </a:t>
            </a:r>
            <a:r>
              <a:rPr lang="en-US" sz="2400" i="1"/>
              <a:t>Ixodes</a:t>
            </a:r>
            <a:r>
              <a:rPr lang="en-US" sz="2400"/>
              <a:t> (blacklegged) ticks</a:t>
            </a:r>
            <a:endParaRPr lang="en-US" sz="2400">
              <a:ea typeface="Calibri"/>
              <a:cs typeface="Calibri"/>
            </a:endParaRPr>
          </a:p>
          <a:p>
            <a:pPr marL="742950" lvl="1" indent="-285750">
              <a:lnSpc>
                <a:spcPct val="90000"/>
              </a:lnSpc>
              <a:buFont typeface="Arial" panose="020B0604020202020204" pitchFamily="34" charset="0"/>
              <a:buChar char="•"/>
            </a:pPr>
            <a:r>
              <a:rPr lang="en-US" sz="2400"/>
              <a:t>In most cases, a tick must be attached for more than 24 hours before the bacterium can be transmitted</a:t>
            </a:r>
            <a:endParaRPr lang="en-US" sz="2400">
              <a:ea typeface="Calibri"/>
              <a:cs typeface="Calibri"/>
            </a:endParaRPr>
          </a:p>
          <a:p>
            <a:pPr lvl="1">
              <a:lnSpc>
                <a:spcPct val="90000"/>
              </a:lnSpc>
            </a:pPr>
            <a:endParaRPr lang="en-US" sz="2400">
              <a:ea typeface="Calibri"/>
              <a:cs typeface="Calibri"/>
            </a:endParaRPr>
          </a:p>
          <a:p>
            <a:pPr marL="285750" indent="-285750">
              <a:lnSpc>
                <a:spcPct val="90000"/>
              </a:lnSpc>
              <a:buFont typeface="Arial" panose="020B0604020202020204" pitchFamily="34" charset="0"/>
              <a:buChar char="•"/>
            </a:pPr>
            <a:r>
              <a:rPr lang="en-US" sz="2400"/>
              <a:t>Typical symptoms include fever, headache, body aches, fatigue, and a skin rash (erythema migrans)</a:t>
            </a:r>
            <a:endParaRPr lang="en-US" sz="2400">
              <a:ea typeface="Calibri"/>
              <a:cs typeface="Calibri"/>
            </a:endParaRPr>
          </a:p>
          <a:p>
            <a:pPr lvl="1">
              <a:lnSpc>
                <a:spcPct val="90000"/>
              </a:lnSpc>
            </a:pPr>
            <a:r>
              <a:rPr lang="en-US" sz="2400"/>
              <a:t>If left untreated, infections can spread to joints, the heart, and the nervous system causing facial paralysis, irregular heartbeat, severe headaches, and arthritis</a:t>
            </a:r>
            <a:endParaRPr lang="en-US" sz="2400">
              <a:ea typeface="Calibri"/>
              <a:cs typeface="Calibri"/>
            </a:endParaRPr>
          </a:p>
          <a:p>
            <a:pPr>
              <a:lnSpc>
                <a:spcPct val="90000"/>
              </a:lnSpc>
            </a:pPr>
            <a:endParaRPr lang="en-US" sz="2000">
              <a:ea typeface="Calibri"/>
              <a:cs typeface="Calibri"/>
            </a:endParaRPr>
          </a:p>
          <a:p>
            <a:endParaRPr lang="en-US"/>
          </a:p>
        </p:txBody>
      </p:sp>
    </p:spTree>
    <p:extLst>
      <p:ext uri="{BB962C8B-B14F-4D97-AF65-F5344CB8AC3E}">
        <p14:creationId xmlns:p14="http://schemas.microsoft.com/office/powerpoint/2010/main" val="312538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D0992-848A-374A-A3A9-326A337AF98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62AB715-9674-6C48-81D6-9029180FD3B1}"/>
              </a:ext>
            </a:extLst>
          </p:cNvPr>
          <p:cNvSpPr>
            <a:spLocks noGrp="1"/>
          </p:cNvSpPr>
          <p:nvPr>
            <p:ph type="title"/>
          </p:nvPr>
        </p:nvSpPr>
        <p:spPr/>
        <p:txBody>
          <a:bodyPr/>
          <a:lstStyle/>
          <a:p>
            <a:r>
              <a:rPr lang="en-US"/>
              <a:t>Lyme Disease</a:t>
            </a:r>
          </a:p>
        </p:txBody>
      </p:sp>
      <p:sp>
        <p:nvSpPr>
          <p:cNvPr id="2" name="TextBox 1">
            <a:extLst>
              <a:ext uri="{FF2B5EF4-FFF2-40B4-BE49-F238E27FC236}">
                <a16:creationId xmlns:a16="http://schemas.microsoft.com/office/drawing/2014/main" id="{4AF2055A-16CC-A7FC-C69A-52F42B7C99AF}"/>
              </a:ext>
            </a:extLst>
          </p:cNvPr>
          <p:cNvSpPr txBox="1"/>
          <p:nvPr/>
        </p:nvSpPr>
        <p:spPr>
          <a:xfrm>
            <a:off x="561539" y="1146467"/>
            <a:ext cx="11065328" cy="4358116"/>
          </a:xfrm>
          <a:prstGeom prst="rect">
            <a:avLst/>
          </a:prstGeom>
          <a:noFill/>
        </p:spPr>
        <p:txBody>
          <a:bodyPr wrap="square" lIns="91440" tIns="45720" rIns="91440" bIns="45720" rtlCol="0" anchor="t">
            <a:spAutoFit/>
          </a:bodyPr>
          <a:lstStyle/>
          <a:p>
            <a:pPr marL="285750" indent="-285750">
              <a:lnSpc>
                <a:spcPct val="90000"/>
              </a:lnSpc>
              <a:buFont typeface="Arial" panose="020B0604020202020204" pitchFamily="34" charset="0"/>
              <a:buChar char="•"/>
            </a:pPr>
            <a:endParaRPr lang="en-US" sz="2400">
              <a:ea typeface="Calibri"/>
              <a:cs typeface="Calibri"/>
            </a:endParaRPr>
          </a:p>
          <a:p>
            <a:pPr marL="285750" indent="-285750">
              <a:lnSpc>
                <a:spcPct val="90000"/>
              </a:lnSpc>
              <a:buFont typeface="Arial" panose="020B0604020202020204" pitchFamily="34" charset="0"/>
              <a:buChar char="•"/>
            </a:pPr>
            <a:r>
              <a:rPr lang="en-US" sz="2400"/>
              <a:t>Most diagnoses are made based on symptoms and possible tick exposure</a:t>
            </a:r>
            <a:endParaRPr lang="en-US" sz="2400">
              <a:ea typeface="Calibri"/>
              <a:cs typeface="Calibri"/>
            </a:endParaRPr>
          </a:p>
          <a:p>
            <a:pPr marL="742950" lvl="1" indent="-285750">
              <a:lnSpc>
                <a:spcPct val="90000"/>
              </a:lnSpc>
              <a:buFont typeface="Arial" panose="020B0604020202020204" pitchFamily="34" charset="0"/>
              <a:buChar char="•"/>
            </a:pPr>
            <a:r>
              <a:rPr lang="en-US" sz="2400"/>
              <a:t>CDC recommends the use of FDA cleared antibody tests for laboratory diagnosis</a:t>
            </a:r>
            <a:endParaRPr lang="en-US" sz="2400">
              <a:ea typeface="Calibri"/>
              <a:cs typeface="Calibri"/>
            </a:endParaRPr>
          </a:p>
          <a:p>
            <a:pPr lvl="1">
              <a:lnSpc>
                <a:spcPct val="90000"/>
              </a:lnSpc>
            </a:pPr>
            <a:endParaRPr lang="en-US" sz="2400">
              <a:ea typeface="Calibri"/>
              <a:cs typeface="Calibri"/>
            </a:endParaRPr>
          </a:p>
          <a:p>
            <a:pPr marL="285750" indent="-285750">
              <a:lnSpc>
                <a:spcPct val="90000"/>
              </a:lnSpc>
              <a:buFont typeface="Arial" panose="020B0604020202020204" pitchFamily="34" charset="0"/>
              <a:buChar char="•"/>
            </a:pPr>
            <a:r>
              <a:rPr lang="en-US" sz="2400"/>
              <a:t>Most cases can be treated successfully with a few weeks of antibiotics</a:t>
            </a:r>
            <a:endParaRPr lang="en-US" sz="2400">
              <a:ea typeface="Calibri"/>
              <a:cs typeface="Calibri"/>
            </a:endParaRPr>
          </a:p>
          <a:p>
            <a:pPr>
              <a:lnSpc>
                <a:spcPct val="90000"/>
              </a:lnSpc>
            </a:pPr>
            <a:endParaRPr lang="en-US" sz="2400">
              <a:ea typeface="Calibri"/>
              <a:cs typeface="Calibri"/>
            </a:endParaRPr>
          </a:p>
          <a:p>
            <a:pPr marL="285750" indent="-285750">
              <a:lnSpc>
                <a:spcPct val="90000"/>
              </a:lnSpc>
              <a:buFont typeface="Arial" panose="020B0604020202020204" pitchFamily="34" charset="0"/>
              <a:buChar char="•"/>
            </a:pPr>
            <a:r>
              <a:rPr lang="en-US" sz="2400" dirty="0"/>
              <a:t>Chronic, post infection symptoms of fatigue, body aches, or difficulty thinking have been associated with Lyme disease, referred to as Post-Treatment Lyme Disease Syndrome (PTLDS), through the cause of this is unknown. Post infectious symptoms have been reported following other types of infections, such as COVID-19</a:t>
            </a:r>
            <a:endParaRPr lang="en-US" sz="2400" dirty="0">
              <a:ea typeface="Calibri"/>
              <a:cs typeface="Calibri"/>
            </a:endParaRPr>
          </a:p>
          <a:p>
            <a:pPr marL="742950" lvl="1" indent="-285750">
              <a:lnSpc>
                <a:spcPct val="90000"/>
              </a:lnSpc>
              <a:buFont typeface="Arial" panose="020B0604020202020204" pitchFamily="34" charset="0"/>
              <a:buChar char="•"/>
            </a:pPr>
            <a:r>
              <a:rPr lang="en-US" sz="2400" dirty="0"/>
              <a:t>Patients usually get better over time, but it can take many months to feel completely well</a:t>
            </a:r>
            <a:endParaRPr lang="en-US" sz="2400" dirty="0">
              <a:ea typeface="Calibri"/>
              <a:cs typeface="Calibri"/>
            </a:endParaRPr>
          </a:p>
          <a:p>
            <a:endParaRPr lang="en-US"/>
          </a:p>
        </p:txBody>
      </p:sp>
    </p:spTree>
    <p:extLst>
      <p:ext uri="{BB962C8B-B14F-4D97-AF65-F5344CB8AC3E}">
        <p14:creationId xmlns:p14="http://schemas.microsoft.com/office/powerpoint/2010/main" val="247004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F8CC7-CB6D-5807-7FD2-A4595CABA5D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8C254B-FFD1-3FEF-E621-3481F3412BCD}"/>
              </a:ext>
            </a:extLst>
          </p:cNvPr>
          <p:cNvSpPr>
            <a:spLocks noGrp="1"/>
          </p:cNvSpPr>
          <p:nvPr>
            <p:ph type="title"/>
          </p:nvPr>
        </p:nvSpPr>
        <p:spPr>
          <a:xfrm>
            <a:off x="552669" y="435829"/>
            <a:ext cx="9657412" cy="711934"/>
          </a:xfrm>
        </p:spPr>
        <p:txBody>
          <a:bodyPr/>
          <a:lstStyle/>
          <a:p>
            <a:r>
              <a:rPr lang="en-US"/>
              <a:t>Rocky Mountain Spotted Fever</a:t>
            </a:r>
          </a:p>
        </p:txBody>
      </p:sp>
      <p:sp>
        <p:nvSpPr>
          <p:cNvPr id="2" name="TextBox 1">
            <a:extLst>
              <a:ext uri="{FF2B5EF4-FFF2-40B4-BE49-F238E27FC236}">
                <a16:creationId xmlns:a16="http://schemas.microsoft.com/office/drawing/2014/main" id="{34C29705-1C47-D1A8-5E7B-47B16642FB0E}"/>
              </a:ext>
            </a:extLst>
          </p:cNvPr>
          <p:cNvSpPr txBox="1"/>
          <p:nvPr/>
        </p:nvSpPr>
        <p:spPr>
          <a:xfrm>
            <a:off x="552670" y="1211087"/>
            <a:ext cx="6484226" cy="4967514"/>
          </a:xfrm>
          <a:prstGeom prst="rect">
            <a:avLst/>
          </a:prstGeom>
          <a:noFill/>
        </p:spPr>
        <p:txBody>
          <a:bodyPr wrap="square" lIns="91440" tIns="45720" rIns="91440" bIns="45720" rtlCol="0" anchor="t">
            <a:spAutoFit/>
          </a:bodyPr>
          <a:lstStyle/>
          <a:p>
            <a:pPr marL="285750" indent="-285750">
              <a:lnSpc>
                <a:spcPct val="90000"/>
              </a:lnSpc>
              <a:buFont typeface="Arial" panose="020B0604020202020204" pitchFamily="34" charset="0"/>
              <a:buChar char="•"/>
            </a:pPr>
            <a:r>
              <a:rPr lang="en-US" sz="2400"/>
              <a:t>RMSF is caused by the bacterium </a:t>
            </a:r>
            <a:r>
              <a:rPr lang="en-US" sz="2400" i="1"/>
              <a:t>Rickettsia </a:t>
            </a:r>
            <a:r>
              <a:rPr lang="en-US" sz="2400" i="1" err="1"/>
              <a:t>rickettsii</a:t>
            </a:r>
            <a:r>
              <a:rPr lang="en-US" sz="2400" i="1"/>
              <a:t> </a:t>
            </a:r>
            <a:r>
              <a:rPr lang="en-US" sz="2400"/>
              <a:t>which is spread by several tick species including </a:t>
            </a:r>
            <a:r>
              <a:rPr lang="en-US" sz="2400" i="1"/>
              <a:t>Dermacentor variabilis</a:t>
            </a:r>
            <a:r>
              <a:rPr lang="en-US" sz="2400"/>
              <a:t> (American dog tick), </a:t>
            </a:r>
            <a:r>
              <a:rPr lang="en-US" sz="2400" i="1"/>
              <a:t>Rhipicephalus sanguineus</a:t>
            </a:r>
            <a:r>
              <a:rPr lang="en-US" sz="2400"/>
              <a:t> (brown dog tick), and </a:t>
            </a:r>
            <a:r>
              <a:rPr lang="en-US" sz="2400" i="1" err="1"/>
              <a:t>Dermacentro</a:t>
            </a:r>
            <a:r>
              <a:rPr lang="en-US" sz="2400" i="1"/>
              <a:t> andersoni</a:t>
            </a:r>
            <a:r>
              <a:rPr lang="en-US" sz="2400"/>
              <a:t> (Rocky Mountain wood tick)</a:t>
            </a:r>
            <a:endParaRPr lang="en-US" sz="2400">
              <a:ea typeface="Calibri"/>
              <a:cs typeface="Calibri"/>
            </a:endParaRPr>
          </a:p>
          <a:p>
            <a:pPr>
              <a:lnSpc>
                <a:spcPct val="90000"/>
              </a:lnSpc>
            </a:pPr>
            <a:endParaRPr lang="en-US" sz="2400">
              <a:ea typeface="Calibri"/>
              <a:cs typeface="Calibri"/>
            </a:endParaRPr>
          </a:p>
          <a:p>
            <a:pPr marL="285750" indent="-285750">
              <a:lnSpc>
                <a:spcPct val="90000"/>
              </a:lnSpc>
              <a:buFont typeface="Arial" panose="020B0604020202020204" pitchFamily="34" charset="0"/>
              <a:buChar char="•"/>
            </a:pPr>
            <a:r>
              <a:rPr lang="en-US" sz="2400"/>
              <a:t>Early symptoms include fever, headache, rash, nausea or vomiting, muscle pain, reduced appetite, and stomach pain.</a:t>
            </a:r>
            <a:endParaRPr lang="en-US" sz="2400">
              <a:ea typeface="Calibri"/>
              <a:cs typeface="Calibri"/>
            </a:endParaRPr>
          </a:p>
          <a:p>
            <a:pPr marL="742950" lvl="1" indent="-285750">
              <a:lnSpc>
                <a:spcPct val="90000"/>
              </a:lnSpc>
              <a:buFont typeface="Arial" panose="020B0604020202020204" pitchFamily="34" charset="0"/>
              <a:buChar char="•"/>
            </a:pPr>
            <a:r>
              <a:rPr lang="en-US" sz="2400"/>
              <a:t>The rash is a common sign of RMSF but doesn’t appear until ~2-4 days after the fever starts</a:t>
            </a:r>
            <a:endParaRPr lang="en-US" sz="2400">
              <a:ea typeface="Calibri"/>
              <a:cs typeface="Calibri"/>
            </a:endParaRPr>
          </a:p>
          <a:p>
            <a:pPr>
              <a:lnSpc>
                <a:spcPct val="90000"/>
              </a:lnSpc>
            </a:pPr>
            <a:endParaRPr lang="en-US" sz="2000">
              <a:ea typeface="Calibri"/>
              <a:cs typeface="Calibri"/>
            </a:endParaRPr>
          </a:p>
          <a:p>
            <a:endParaRPr lang="en-US"/>
          </a:p>
        </p:txBody>
      </p:sp>
      <p:pic>
        <p:nvPicPr>
          <p:cNvPr id="3" name="Picture 2">
            <a:extLst>
              <a:ext uri="{FF2B5EF4-FFF2-40B4-BE49-F238E27FC236}">
                <a16:creationId xmlns:a16="http://schemas.microsoft.com/office/drawing/2014/main" id="{CC07A148-884D-EFEA-21C4-F263824B5C0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30467" y="2217017"/>
            <a:ext cx="4423668" cy="2838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60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1AB92-A86A-A591-357A-34A7B85F99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FF9193-C334-216E-448C-E6A94CE7495E}"/>
              </a:ext>
            </a:extLst>
          </p:cNvPr>
          <p:cNvSpPr>
            <a:spLocks noGrp="1"/>
          </p:cNvSpPr>
          <p:nvPr>
            <p:ph type="title"/>
          </p:nvPr>
        </p:nvSpPr>
        <p:spPr>
          <a:xfrm>
            <a:off x="552669" y="435829"/>
            <a:ext cx="9657412" cy="711934"/>
          </a:xfrm>
        </p:spPr>
        <p:txBody>
          <a:bodyPr/>
          <a:lstStyle/>
          <a:p>
            <a:r>
              <a:rPr lang="en-US"/>
              <a:t>Rocky Mountain Spotted Fever</a:t>
            </a:r>
          </a:p>
        </p:txBody>
      </p:sp>
      <p:sp>
        <p:nvSpPr>
          <p:cNvPr id="2" name="TextBox 1">
            <a:extLst>
              <a:ext uri="{FF2B5EF4-FFF2-40B4-BE49-F238E27FC236}">
                <a16:creationId xmlns:a16="http://schemas.microsoft.com/office/drawing/2014/main" id="{E870E7F5-787F-C6DF-6F62-6A6C7A8FA773}"/>
              </a:ext>
            </a:extLst>
          </p:cNvPr>
          <p:cNvSpPr txBox="1"/>
          <p:nvPr/>
        </p:nvSpPr>
        <p:spPr>
          <a:xfrm>
            <a:off x="552670" y="2112223"/>
            <a:ext cx="10150452" cy="2640723"/>
          </a:xfrm>
          <a:prstGeom prst="rect">
            <a:avLst/>
          </a:prstGeom>
          <a:noFill/>
        </p:spPr>
        <p:txBody>
          <a:bodyPr wrap="square" lIns="91440" tIns="45720" rIns="91440" bIns="45720" rtlCol="0" anchor="t">
            <a:spAutoFit/>
          </a:bodyPr>
          <a:lstStyle/>
          <a:p>
            <a:pPr marL="285750" indent="-285750">
              <a:lnSpc>
                <a:spcPct val="90000"/>
              </a:lnSpc>
              <a:buFont typeface="Arial" panose="020B0604020202020204" pitchFamily="34" charset="0"/>
              <a:buChar char="•"/>
            </a:pPr>
            <a:endParaRPr lang="en-US" sz="2000">
              <a:ea typeface="Calibri"/>
              <a:cs typeface="Calibri"/>
            </a:endParaRPr>
          </a:p>
          <a:p>
            <a:pPr marL="285750" indent="-285750">
              <a:lnSpc>
                <a:spcPct val="90000"/>
              </a:lnSpc>
              <a:buFont typeface="Arial" panose="020B0604020202020204" pitchFamily="34" charset="0"/>
              <a:buChar char="•"/>
            </a:pPr>
            <a:r>
              <a:rPr lang="en-US" sz="2400"/>
              <a:t>Delayed treatment can lead to long term health problems and permanent damage such as blood vessel damage requiring amputation, hearing loss, or mental disability</a:t>
            </a:r>
            <a:endParaRPr lang="en-US" sz="2400">
              <a:ea typeface="Calibri"/>
              <a:cs typeface="Calibri"/>
            </a:endParaRPr>
          </a:p>
          <a:p>
            <a:pPr marL="285750" indent="-285750">
              <a:lnSpc>
                <a:spcPct val="90000"/>
              </a:lnSpc>
              <a:buFont typeface="Arial" panose="020B0604020202020204" pitchFamily="34" charset="0"/>
              <a:buChar char="•"/>
            </a:pPr>
            <a:endParaRPr lang="en-US" sz="2400">
              <a:ea typeface="Calibri"/>
              <a:cs typeface="Calibri"/>
            </a:endParaRPr>
          </a:p>
          <a:p>
            <a:pPr marL="285750" indent="-285750">
              <a:lnSpc>
                <a:spcPct val="90000"/>
              </a:lnSpc>
              <a:buFont typeface="Arial" panose="020B0604020202020204" pitchFamily="34" charset="0"/>
              <a:buChar char="•"/>
            </a:pPr>
            <a:r>
              <a:rPr lang="en-US" sz="2400"/>
              <a:t>Antibiotic treatment should be started right away before test results are available if RMSF is suspected</a:t>
            </a:r>
            <a:endParaRPr lang="en-US" sz="2400">
              <a:ea typeface="Calibri"/>
              <a:cs typeface="Calibri"/>
            </a:endParaRPr>
          </a:p>
          <a:p>
            <a:endParaRPr lang="en-US"/>
          </a:p>
        </p:txBody>
      </p:sp>
    </p:spTree>
    <p:extLst>
      <p:ext uri="{BB962C8B-B14F-4D97-AF65-F5344CB8AC3E}">
        <p14:creationId xmlns:p14="http://schemas.microsoft.com/office/powerpoint/2010/main" val="401321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E011E-0571-8414-1E04-25B99B9300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C05762-2ED8-A31C-DDC1-6F2478DF39C7}"/>
              </a:ext>
            </a:extLst>
          </p:cNvPr>
          <p:cNvSpPr>
            <a:spLocks noGrp="1"/>
          </p:cNvSpPr>
          <p:nvPr>
            <p:ph type="title"/>
          </p:nvPr>
        </p:nvSpPr>
        <p:spPr/>
        <p:txBody>
          <a:bodyPr/>
          <a:lstStyle/>
          <a:p>
            <a:r>
              <a:rPr lang="en-US"/>
              <a:t>Tularemia (Rabbit Fever) </a:t>
            </a:r>
          </a:p>
        </p:txBody>
      </p:sp>
      <p:sp>
        <p:nvSpPr>
          <p:cNvPr id="2" name="TextBox 1">
            <a:extLst>
              <a:ext uri="{FF2B5EF4-FFF2-40B4-BE49-F238E27FC236}">
                <a16:creationId xmlns:a16="http://schemas.microsoft.com/office/drawing/2014/main" id="{A44EAB52-C4A4-5E82-CB39-1E60699879B2}"/>
              </a:ext>
            </a:extLst>
          </p:cNvPr>
          <p:cNvSpPr txBox="1"/>
          <p:nvPr/>
        </p:nvSpPr>
        <p:spPr>
          <a:xfrm>
            <a:off x="669257" y="1147873"/>
            <a:ext cx="8703781" cy="5244513"/>
          </a:xfrm>
          <a:prstGeom prst="rect">
            <a:avLst/>
          </a:prstGeom>
          <a:noFill/>
        </p:spPr>
        <p:txBody>
          <a:bodyPr wrap="square" lIns="91440" tIns="45720" rIns="91440" bIns="45720" rtlCol="0" anchor="t">
            <a:spAutoFit/>
          </a:bodyPr>
          <a:lstStyle/>
          <a:p>
            <a:pPr marL="285750" indent="-285750">
              <a:lnSpc>
                <a:spcPct val="90000"/>
              </a:lnSpc>
              <a:buFont typeface="Arial"/>
              <a:buChar char="•"/>
            </a:pPr>
            <a:r>
              <a:rPr lang="en-US" sz="2400"/>
              <a:t>Caused by the bacterium </a:t>
            </a:r>
            <a:r>
              <a:rPr lang="en-US" sz="2400" i="1" err="1"/>
              <a:t>Francisella</a:t>
            </a:r>
            <a:r>
              <a:rPr lang="en-US" sz="2400" i="1"/>
              <a:t> tularensis</a:t>
            </a:r>
            <a:endParaRPr lang="en-US" sz="2400">
              <a:ea typeface="Calibri"/>
              <a:cs typeface="Calibri"/>
            </a:endParaRPr>
          </a:p>
          <a:p>
            <a:pPr>
              <a:lnSpc>
                <a:spcPct val="90000"/>
              </a:lnSpc>
            </a:pPr>
            <a:endParaRPr lang="en-US" sz="2400" i="1">
              <a:ea typeface="Calibri" panose="020F0502020204030204"/>
              <a:cs typeface="Calibri" panose="020F0502020204030204"/>
            </a:endParaRPr>
          </a:p>
          <a:p>
            <a:pPr marL="285750" indent="-285750">
              <a:lnSpc>
                <a:spcPct val="90000"/>
              </a:lnSpc>
              <a:buFont typeface="Arial"/>
              <a:buChar char="•"/>
            </a:pPr>
            <a:r>
              <a:rPr lang="en-US" sz="2400"/>
              <a:t>Can enter the body through skin, eyes, mouth, or lungs</a:t>
            </a:r>
            <a:endParaRPr lang="en-US" sz="2400">
              <a:ea typeface="Calibri"/>
              <a:cs typeface="Calibri"/>
            </a:endParaRPr>
          </a:p>
          <a:p>
            <a:pPr lvl="1">
              <a:lnSpc>
                <a:spcPct val="90000"/>
              </a:lnSpc>
            </a:pPr>
            <a:r>
              <a:rPr lang="en-US" sz="2400"/>
              <a:t>Symptoms vary based on route of infection, but all forms are usually accompanied by fever which can be as high as 104°F</a:t>
            </a:r>
            <a:endParaRPr lang="en-US" sz="2400">
              <a:ea typeface="Calibri"/>
              <a:cs typeface="Calibri"/>
            </a:endParaRPr>
          </a:p>
          <a:p>
            <a:pPr lvl="1">
              <a:lnSpc>
                <a:spcPct val="90000"/>
              </a:lnSpc>
            </a:pPr>
            <a:endParaRPr lang="en-US" sz="2400"/>
          </a:p>
          <a:p>
            <a:pPr marL="285750" indent="-285750">
              <a:lnSpc>
                <a:spcPct val="90000"/>
              </a:lnSpc>
              <a:buFont typeface="Arial"/>
              <a:buChar char="•"/>
            </a:pPr>
            <a:r>
              <a:rPr lang="en-US" sz="2400" i="1"/>
              <a:t>Dermacentor variabilis </a:t>
            </a:r>
            <a:r>
              <a:rPr lang="en-US" sz="2400"/>
              <a:t>(American dog tick)</a:t>
            </a:r>
            <a:r>
              <a:rPr lang="en-US" sz="2400" i="1"/>
              <a:t>, Dermacentor andersoni </a:t>
            </a:r>
            <a:r>
              <a:rPr lang="en-US" sz="2400"/>
              <a:t>(Rocky Mountain wood tick)</a:t>
            </a:r>
            <a:r>
              <a:rPr lang="en-US" sz="2400" i="1"/>
              <a:t>, </a:t>
            </a:r>
            <a:r>
              <a:rPr lang="en-US" sz="2400"/>
              <a:t>and</a:t>
            </a:r>
            <a:r>
              <a:rPr lang="en-US" sz="2400" i="1"/>
              <a:t> </a:t>
            </a:r>
            <a:r>
              <a:rPr lang="en-US" sz="2400" i="1" err="1"/>
              <a:t>Ambylomma</a:t>
            </a:r>
            <a:r>
              <a:rPr lang="en-US" sz="2400" i="1"/>
              <a:t> americanum </a:t>
            </a:r>
            <a:r>
              <a:rPr lang="en-US" sz="2400"/>
              <a:t>(lone star tick) have been shown to transmit tularemia along with deer fly bites</a:t>
            </a:r>
            <a:endParaRPr lang="en-US" sz="2400">
              <a:ea typeface="Calibri"/>
              <a:cs typeface="Calibri"/>
            </a:endParaRPr>
          </a:p>
          <a:p>
            <a:pPr lvl="1">
              <a:lnSpc>
                <a:spcPct val="90000"/>
              </a:lnSpc>
            </a:pPr>
            <a:r>
              <a:rPr lang="en-US" sz="2400"/>
              <a:t>infections from tick and deer fly bites usually take the form of ulceroglandular or glandular tularemia</a:t>
            </a:r>
            <a:endParaRPr lang="en-US" sz="2400">
              <a:ea typeface="Calibri"/>
              <a:cs typeface="Calibri"/>
            </a:endParaRPr>
          </a:p>
          <a:p>
            <a:pPr lvl="2">
              <a:lnSpc>
                <a:spcPct val="90000"/>
              </a:lnSpc>
            </a:pPr>
            <a:r>
              <a:rPr lang="en-US" sz="2400"/>
              <a:t>Symptoms include a skin ulcer at the site of the bite and swelling in the regional lymph nodes</a:t>
            </a:r>
            <a:endParaRPr lang="en-US" sz="2400">
              <a:ea typeface="Calibri"/>
              <a:cs typeface="Calibri"/>
            </a:endParaRPr>
          </a:p>
          <a:p>
            <a:pPr>
              <a:lnSpc>
                <a:spcPct val="90000"/>
              </a:lnSpc>
            </a:pPr>
            <a:endParaRPr lang="en-US" sz="1600">
              <a:ea typeface="Calibri"/>
              <a:cs typeface="Calibri"/>
            </a:endParaRPr>
          </a:p>
          <a:p>
            <a:endParaRPr lang="en-US">
              <a:ea typeface="Calibri"/>
              <a:cs typeface="Calibri"/>
            </a:endParaRPr>
          </a:p>
        </p:txBody>
      </p:sp>
      <p:pic>
        <p:nvPicPr>
          <p:cNvPr id="3" name="Picture 2">
            <a:extLst>
              <a:ext uri="{FF2B5EF4-FFF2-40B4-BE49-F238E27FC236}">
                <a16:creationId xmlns:a16="http://schemas.microsoft.com/office/drawing/2014/main" id="{816A1806-3680-1887-6CFF-8D27B4AE000E}"/>
              </a:ext>
            </a:extLst>
          </p:cNvPr>
          <p:cNvPicPr>
            <a:picLocks noChangeAspect="1"/>
          </p:cNvPicPr>
          <p:nvPr/>
        </p:nvPicPr>
        <p:blipFill>
          <a:blip r:embed="rId3"/>
          <a:stretch>
            <a:fillRect/>
          </a:stretch>
        </p:blipFill>
        <p:spPr>
          <a:xfrm>
            <a:off x="9255973" y="1924586"/>
            <a:ext cx="2317660" cy="3006471"/>
          </a:xfrm>
          <a:prstGeom prst="rect">
            <a:avLst/>
          </a:prstGeom>
        </p:spPr>
      </p:pic>
    </p:spTree>
    <p:extLst>
      <p:ext uri="{BB962C8B-B14F-4D97-AF65-F5344CB8AC3E}">
        <p14:creationId xmlns:p14="http://schemas.microsoft.com/office/powerpoint/2010/main" val="3387792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F2787-CFF3-851F-F078-B81D1F565E6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849CC6-876C-50FD-C654-665CA19999C7}"/>
              </a:ext>
            </a:extLst>
          </p:cNvPr>
          <p:cNvSpPr>
            <a:spLocks noGrp="1"/>
          </p:cNvSpPr>
          <p:nvPr>
            <p:ph type="title"/>
          </p:nvPr>
        </p:nvSpPr>
        <p:spPr>
          <a:xfrm>
            <a:off x="408896" y="464584"/>
            <a:ext cx="9657412" cy="711934"/>
          </a:xfrm>
        </p:spPr>
        <p:txBody>
          <a:bodyPr/>
          <a:lstStyle/>
          <a:p>
            <a:r>
              <a:rPr lang="en-US"/>
              <a:t>Tularemia (Rabbit Fever) </a:t>
            </a:r>
          </a:p>
        </p:txBody>
      </p:sp>
      <p:sp>
        <p:nvSpPr>
          <p:cNvPr id="2" name="TextBox 1">
            <a:extLst>
              <a:ext uri="{FF2B5EF4-FFF2-40B4-BE49-F238E27FC236}">
                <a16:creationId xmlns:a16="http://schemas.microsoft.com/office/drawing/2014/main" id="{3DCD1A59-64B9-F40A-78A1-984618CC6B17}"/>
              </a:ext>
            </a:extLst>
          </p:cNvPr>
          <p:cNvSpPr txBox="1"/>
          <p:nvPr/>
        </p:nvSpPr>
        <p:spPr>
          <a:xfrm>
            <a:off x="410465" y="1717402"/>
            <a:ext cx="11032913" cy="3914918"/>
          </a:xfrm>
          <a:prstGeom prst="rect">
            <a:avLst/>
          </a:prstGeom>
          <a:noFill/>
        </p:spPr>
        <p:txBody>
          <a:bodyPr wrap="square" lIns="91440" tIns="45720" rIns="91440" bIns="45720" rtlCol="0" anchor="t">
            <a:spAutoFit/>
          </a:bodyPr>
          <a:lstStyle/>
          <a:p>
            <a:pPr marL="285750" indent="-285750">
              <a:lnSpc>
                <a:spcPct val="90000"/>
              </a:lnSpc>
              <a:buFont typeface="Arial"/>
              <a:buChar char="•"/>
            </a:pPr>
            <a:endParaRPr lang="en-US" sz="1600" i="1">
              <a:ea typeface="Calibri"/>
              <a:cs typeface="Calibri"/>
            </a:endParaRPr>
          </a:p>
          <a:p>
            <a:pPr marL="285750" indent="-285750">
              <a:lnSpc>
                <a:spcPct val="90000"/>
              </a:lnSpc>
              <a:buFont typeface="Arial"/>
              <a:buChar char="•"/>
            </a:pPr>
            <a:r>
              <a:rPr lang="en-US" sz="2400" i="1"/>
              <a:t>F. tularensis</a:t>
            </a:r>
            <a:r>
              <a:rPr lang="en-US" sz="2400"/>
              <a:t> can also be transmitted when handling infected animal tissues, particularly when hunting or skinning infected rabbits, muskrats, prairie dogs, or other rodents. Domestic cats are very susceptible to tularemia and have also shown to transmit the bacteria to humans</a:t>
            </a:r>
            <a:endParaRPr lang="en-US" sz="2400">
              <a:ea typeface="Calibri"/>
              <a:cs typeface="Calibri"/>
            </a:endParaRPr>
          </a:p>
          <a:p>
            <a:pPr>
              <a:lnSpc>
                <a:spcPct val="90000"/>
              </a:lnSpc>
            </a:pPr>
            <a:endParaRPr lang="en-US" sz="2400">
              <a:ea typeface="Calibri"/>
              <a:cs typeface="Calibri"/>
            </a:endParaRPr>
          </a:p>
          <a:p>
            <a:pPr marL="800100" lvl="1" indent="-342900">
              <a:lnSpc>
                <a:spcPct val="90000"/>
              </a:lnSpc>
              <a:buFont typeface="Arial"/>
              <a:buChar char="•"/>
            </a:pPr>
            <a:r>
              <a:rPr lang="en-US" sz="2400"/>
              <a:t>Eating under-cooked contaminated meat (or contaminated water that has not been treated) can cause oropharyngeal tularemia</a:t>
            </a:r>
            <a:endParaRPr lang="en-US" sz="2400">
              <a:ea typeface="Calibri"/>
              <a:cs typeface="Calibri"/>
            </a:endParaRPr>
          </a:p>
          <a:p>
            <a:pPr lvl="2">
              <a:lnSpc>
                <a:spcPct val="90000"/>
              </a:lnSpc>
            </a:pPr>
            <a:r>
              <a:rPr lang="en-US" sz="2400"/>
              <a:t>Symptoms include sore throat, mouth ulcers, tonsillitis, and swelling of lymph nodes in the neck</a:t>
            </a:r>
            <a:endParaRPr lang="en-US" sz="2400">
              <a:ea typeface="Calibri"/>
              <a:cs typeface="Calibri"/>
            </a:endParaRPr>
          </a:p>
          <a:p>
            <a:pPr lvl="2">
              <a:lnSpc>
                <a:spcPct val="90000"/>
              </a:lnSpc>
            </a:pPr>
            <a:endParaRPr lang="en-US" sz="2400">
              <a:ea typeface="Calibri"/>
              <a:cs typeface="Calibri"/>
            </a:endParaRPr>
          </a:p>
          <a:p>
            <a:endParaRPr lang="en-US">
              <a:ea typeface="Calibri"/>
              <a:cs typeface="Calibri"/>
            </a:endParaRPr>
          </a:p>
        </p:txBody>
      </p:sp>
    </p:spTree>
    <p:extLst>
      <p:ext uri="{BB962C8B-B14F-4D97-AF65-F5344CB8AC3E}">
        <p14:creationId xmlns:p14="http://schemas.microsoft.com/office/powerpoint/2010/main" val="413041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2CAFD-CF22-AB54-367D-7F67DE6BD2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EAA15D-03EF-C713-C4AE-F09BAD38E024}"/>
              </a:ext>
            </a:extLst>
          </p:cNvPr>
          <p:cNvSpPr>
            <a:spLocks noGrp="1"/>
          </p:cNvSpPr>
          <p:nvPr>
            <p:ph type="title"/>
          </p:nvPr>
        </p:nvSpPr>
        <p:spPr>
          <a:xfrm>
            <a:off x="408896" y="464584"/>
            <a:ext cx="9657412" cy="711934"/>
          </a:xfrm>
        </p:spPr>
        <p:txBody>
          <a:bodyPr/>
          <a:lstStyle/>
          <a:p>
            <a:r>
              <a:rPr lang="en-US"/>
              <a:t>Tularemia (Rabbit Fever) </a:t>
            </a:r>
          </a:p>
        </p:txBody>
      </p:sp>
      <p:sp>
        <p:nvSpPr>
          <p:cNvPr id="2" name="TextBox 1">
            <a:extLst>
              <a:ext uri="{FF2B5EF4-FFF2-40B4-BE49-F238E27FC236}">
                <a16:creationId xmlns:a16="http://schemas.microsoft.com/office/drawing/2014/main" id="{C6BF56B3-FE8D-8113-A1C1-BD9CD43D4F6C}"/>
              </a:ext>
            </a:extLst>
          </p:cNvPr>
          <p:cNvSpPr txBox="1"/>
          <p:nvPr/>
        </p:nvSpPr>
        <p:spPr>
          <a:xfrm>
            <a:off x="574336" y="1178792"/>
            <a:ext cx="11032913" cy="3914918"/>
          </a:xfrm>
          <a:prstGeom prst="rect">
            <a:avLst/>
          </a:prstGeom>
          <a:noFill/>
        </p:spPr>
        <p:txBody>
          <a:bodyPr wrap="square" lIns="91440" tIns="45720" rIns="91440" bIns="45720" rtlCol="0" anchor="t">
            <a:spAutoFit/>
          </a:bodyPr>
          <a:lstStyle/>
          <a:p>
            <a:pPr marL="285750" indent="-285750">
              <a:lnSpc>
                <a:spcPct val="90000"/>
              </a:lnSpc>
              <a:buFont typeface="Arial"/>
              <a:buChar char="•"/>
            </a:pPr>
            <a:endParaRPr lang="en-US" sz="1600" i="1">
              <a:ea typeface="Calibri"/>
              <a:cs typeface="Calibri"/>
            </a:endParaRPr>
          </a:p>
          <a:p>
            <a:pPr marL="285750" indent="-285750">
              <a:lnSpc>
                <a:spcPct val="90000"/>
              </a:lnSpc>
              <a:buFont typeface="Arial"/>
              <a:buChar char="•"/>
            </a:pPr>
            <a:endParaRPr lang="en-US" sz="2400">
              <a:ea typeface="Calibri"/>
              <a:cs typeface="Calibri"/>
            </a:endParaRPr>
          </a:p>
          <a:p>
            <a:pPr lvl="2">
              <a:lnSpc>
                <a:spcPct val="90000"/>
              </a:lnSpc>
            </a:pPr>
            <a:endParaRPr lang="en-US" sz="2400">
              <a:ea typeface="Calibri"/>
              <a:cs typeface="Calibri"/>
            </a:endParaRPr>
          </a:p>
          <a:p>
            <a:pPr marL="285750" indent="-285750">
              <a:lnSpc>
                <a:spcPct val="90000"/>
              </a:lnSpc>
              <a:buFont typeface="Arial"/>
              <a:buChar char="•"/>
            </a:pPr>
            <a:r>
              <a:rPr lang="en-US" sz="2400">
                <a:ea typeface="Calibri"/>
                <a:cs typeface="Calibri"/>
              </a:rPr>
              <a:t>Pneumonic tularemia can occur by inhaling dust or aerosols contaminated with the bacteria; this can occur most commonly during farming or landscaping activities, especially when machinery runs over infected animals or carcasses</a:t>
            </a:r>
            <a:endParaRPr lang="en-US" sz="2400">
              <a:solidFill>
                <a:srgbClr val="444444"/>
              </a:solidFill>
              <a:ea typeface="Calibri"/>
              <a:cs typeface="Calibri"/>
            </a:endParaRPr>
          </a:p>
          <a:p>
            <a:pPr>
              <a:lnSpc>
                <a:spcPct val="90000"/>
              </a:lnSpc>
            </a:pPr>
            <a:endParaRPr lang="en-US" sz="2400">
              <a:ea typeface="Calibri"/>
              <a:cs typeface="Calibri"/>
            </a:endParaRPr>
          </a:p>
          <a:p>
            <a:pPr marL="285750" lvl="1" indent="-285750">
              <a:lnSpc>
                <a:spcPct val="90000"/>
              </a:lnSpc>
              <a:buFont typeface="Arial"/>
              <a:buChar char="•"/>
            </a:pPr>
            <a:r>
              <a:rPr lang="en-US" sz="2400">
                <a:ea typeface="Calibri"/>
                <a:cs typeface="Calibri"/>
              </a:rPr>
              <a:t>Symptoms include cough, chest pain, and difficulty breathing</a:t>
            </a:r>
            <a:endParaRPr lang="en-US" sz="2400">
              <a:solidFill>
                <a:srgbClr val="444444"/>
              </a:solidFill>
              <a:ea typeface="Calibri"/>
              <a:cs typeface="Calibri"/>
            </a:endParaRPr>
          </a:p>
          <a:p>
            <a:pPr marL="0" lvl="1">
              <a:lnSpc>
                <a:spcPct val="90000"/>
              </a:lnSpc>
            </a:pPr>
            <a:endParaRPr lang="en-US" sz="2400">
              <a:ea typeface="Calibri"/>
              <a:cs typeface="Calibri"/>
            </a:endParaRPr>
          </a:p>
          <a:p>
            <a:pPr marL="285750" lvl="2" indent="-285750">
              <a:lnSpc>
                <a:spcPct val="90000"/>
              </a:lnSpc>
              <a:buFont typeface="Arial"/>
              <a:buChar char="•"/>
            </a:pPr>
            <a:r>
              <a:rPr lang="en-US" sz="2400">
                <a:ea typeface="Calibri"/>
                <a:cs typeface="Calibri"/>
              </a:rPr>
              <a:t>If other forms of tularemia are left untreated, the bacteria can spread through the bloodstream to the lungs causing pneumonic infection as well</a:t>
            </a:r>
            <a:endParaRPr lang="en-US" sz="2400"/>
          </a:p>
          <a:p>
            <a:endParaRPr lang="en-US">
              <a:ea typeface="Calibri"/>
              <a:cs typeface="Calibri"/>
            </a:endParaRPr>
          </a:p>
        </p:txBody>
      </p:sp>
    </p:spTree>
    <p:extLst>
      <p:ext uri="{BB962C8B-B14F-4D97-AF65-F5344CB8AC3E}">
        <p14:creationId xmlns:p14="http://schemas.microsoft.com/office/powerpoint/2010/main" val="198893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F9944-EE5B-9CA5-E430-F786EAE6E93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0627CD-3846-1B91-06B8-33B22497A731}"/>
              </a:ext>
            </a:extLst>
          </p:cNvPr>
          <p:cNvSpPr>
            <a:spLocks noGrp="1"/>
          </p:cNvSpPr>
          <p:nvPr>
            <p:ph type="title"/>
          </p:nvPr>
        </p:nvSpPr>
        <p:spPr>
          <a:xfrm>
            <a:off x="362888" y="421974"/>
            <a:ext cx="9657412" cy="711934"/>
          </a:xfrm>
        </p:spPr>
        <p:txBody>
          <a:bodyPr/>
          <a:lstStyle/>
          <a:p>
            <a:r>
              <a:rPr lang="en-US"/>
              <a:t>Alpha-Gal Syndrome (AGS)</a:t>
            </a:r>
          </a:p>
        </p:txBody>
      </p:sp>
      <p:sp>
        <p:nvSpPr>
          <p:cNvPr id="2" name="TextBox 1">
            <a:extLst>
              <a:ext uri="{FF2B5EF4-FFF2-40B4-BE49-F238E27FC236}">
                <a16:creationId xmlns:a16="http://schemas.microsoft.com/office/drawing/2014/main" id="{96785F9F-2D72-B025-896B-E9C6005CE9E2}"/>
              </a:ext>
            </a:extLst>
          </p:cNvPr>
          <p:cNvSpPr txBox="1"/>
          <p:nvPr/>
        </p:nvSpPr>
        <p:spPr>
          <a:xfrm>
            <a:off x="362888" y="1331679"/>
            <a:ext cx="7610898" cy="5022914"/>
          </a:xfrm>
          <a:prstGeom prst="rect">
            <a:avLst/>
          </a:prstGeom>
          <a:noFill/>
        </p:spPr>
        <p:txBody>
          <a:bodyPr wrap="square" lIns="91440" tIns="45720" rIns="91440" bIns="45720" rtlCol="0" anchor="t">
            <a:spAutoFit/>
          </a:bodyPr>
          <a:lstStyle/>
          <a:p>
            <a:pPr marL="171450" indent="-171450">
              <a:lnSpc>
                <a:spcPct val="90000"/>
              </a:lnSpc>
              <a:buFont typeface="Arial" panose="020B0604020202020204" pitchFamily="34" charset="0"/>
              <a:buChar char="•"/>
            </a:pPr>
            <a:r>
              <a:rPr lang="en-US" sz="2400"/>
              <a:t>Alpha-gal is a molecule (galactose-</a:t>
            </a:r>
            <a:r>
              <a:rPr lang="el-GR" sz="2400"/>
              <a:t>α</a:t>
            </a:r>
            <a:r>
              <a:rPr lang="en-US" sz="2400"/>
              <a:t>-1,3-galactose) that is naturally produced in the bodies of most mammals, but not people, and can be found in the saliva of some ticks. In the US, the most common associated tick is </a:t>
            </a:r>
            <a:r>
              <a:rPr lang="en-US" sz="2400" i="1" err="1"/>
              <a:t>Amblyomma</a:t>
            </a:r>
            <a:r>
              <a:rPr lang="en-US" sz="2400" i="1"/>
              <a:t> americanum </a:t>
            </a:r>
            <a:r>
              <a:rPr lang="en-US" sz="2400"/>
              <a:t>(lone star tick)</a:t>
            </a:r>
            <a:endParaRPr lang="en-US" sz="2400">
              <a:ea typeface="Calibri"/>
              <a:cs typeface="Calibri"/>
            </a:endParaRPr>
          </a:p>
          <a:p>
            <a:pPr>
              <a:lnSpc>
                <a:spcPct val="90000"/>
              </a:lnSpc>
            </a:pPr>
            <a:endParaRPr lang="en-US" sz="2400">
              <a:ea typeface="Calibri"/>
              <a:cs typeface="Calibri"/>
            </a:endParaRPr>
          </a:p>
          <a:p>
            <a:pPr marL="171450" indent="-171450">
              <a:lnSpc>
                <a:spcPct val="90000"/>
              </a:lnSpc>
              <a:buFont typeface="Arial" panose="020B0604020202020204" pitchFamily="34" charset="0"/>
              <a:buChar char="•"/>
            </a:pPr>
            <a:r>
              <a:rPr lang="en-US" sz="2400"/>
              <a:t>When the tick bites, it can transfer alpha-gal from its saliva into the bloodstream. The immune system may identify alpha-gal as a threat and develop an allergic response which is triggered when eating red meat or are exposed to other mammal-based products </a:t>
            </a:r>
            <a:endParaRPr lang="en-US" sz="2400">
              <a:ea typeface="Calibri"/>
              <a:cs typeface="Calibri"/>
            </a:endParaRPr>
          </a:p>
          <a:p>
            <a:pPr>
              <a:lnSpc>
                <a:spcPct val="90000"/>
              </a:lnSpc>
            </a:pPr>
            <a:endParaRPr lang="en-US" sz="2400">
              <a:ea typeface="Calibri"/>
              <a:cs typeface="Calibri"/>
            </a:endParaRPr>
          </a:p>
          <a:p>
            <a:pPr marL="171450" indent="-171450">
              <a:lnSpc>
                <a:spcPct val="90000"/>
              </a:lnSpc>
              <a:buFont typeface="Arial" panose="020B0604020202020204" pitchFamily="34" charset="0"/>
              <a:buChar char="•"/>
            </a:pPr>
            <a:r>
              <a:rPr lang="en-US" sz="2400"/>
              <a:t>It can take weeks to months for the allergy to develop after being bitten by a tick</a:t>
            </a:r>
            <a:endParaRPr lang="en-US" sz="2400">
              <a:ea typeface="Calibri"/>
              <a:cs typeface="Calibri"/>
            </a:endParaRPr>
          </a:p>
          <a:p>
            <a:endParaRPr lang="en-US">
              <a:ea typeface="Calibri"/>
              <a:cs typeface="Calibri"/>
            </a:endParaRPr>
          </a:p>
        </p:txBody>
      </p:sp>
      <p:pic>
        <p:nvPicPr>
          <p:cNvPr id="3" name="Picture 2">
            <a:extLst>
              <a:ext uri="{FF2B5EF4-FFF2-40B4-BE49-F238E27FC236}">
                <a16:creationId xmlns:a16="http://schemas.microsoft.com/office/drawing/2014/main" id="{E5213E0F-FA55-57D0-CF1B-26FC3409B8E0}"/>
              </a:ext>
            </a:extLst>
          </p:cNvPr>
          <p:cNvPicPr>
            <a:picLocks noChangeAspect="1"/>
          </p:cNvPicPr>
          <p:nvPr/>
        </p:nvPicPr>
        <p:blipFill>
          <a:blip r:embed="rId3"/>
          <a:srcRect l="10063" r="12369"/>
          <a:stretch>
            <a:fillRect/>
          </a:stretch>
        </p:blipFill>
        <p:spPr>
          <a:xfrm>
            <a:off x="9495023" y="3430796"/>
            <a:ext cx="1817098" cy="2313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8A62B1E-5BAE-7D16-76B8-6150B13E82BB}"/>
              </a:ext>
            </a:extLst>
          </p:cNvPr>
          <p:cNvPicPr>
            <a:picLocks noChangeAspect="1"/>
          </p:cNvPicPr>
          <p:nvPr/>
        </p:nvPicPr>
        <p:blipFill>
          <a:blip r:embed="rId4"/>
          <a:srcRect l="11415" t="17635" r="28463" b="6016"/>
          <a:stretch>
            <a:fillRect/>
          </a:stretch>
        </p:blipFill>
        <p:spPr>
          <a:xfrm>
            <a:off x="9291444" y="1403659"/>
            <a:ext cx="1931957" cy="1802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8184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CA547-127D-5453-5904-6376B8195D4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0FCBFA-2E7C-70A2-3D15-988CDEC61006}"/>
              </a:ext>
            </a:extLst>
          </p:cNvPr>
          <p:cNvSpPr>
            <a:spLocks noGrp="1"/>
          </p:cNvSpPr>
          <p:nvPr>
            <p:ph type="title"/>
          </p:nvPr>
        </p:nvSpPr>
        <p:spPr>
          <a:xfrm>
            <a:off x="362888" y="421974"/>
            <a:ext cx="9657412" cy="711934"/>
          </a:xfrm>
        </p:spPr>
        <p:txBody>
          <a:bodyPr/>
          <a:lstStyle/>
          <a:p>
            <a:r>
              <a:rPr lang="en-US"/>
              <a:t>Alpha-Gal Syndrome (AGS)</a:t>
            </a:r>
          </a:p>
        </p:txBody>
      </p:sp>
      <p:sp>
        <p:nvSpPr>
          <p:cNvPr id="2" name="TextBox 1">
            <a:extLst>
              <a:ext uri="{FF2B5EF4-FFF2-40B4-BE49-F238E27FC236}">
                <a16:creationId xmlns:a16="http://schemas.microsoft.com/office/drawing/2014/main" id="{E89D677A-1972-2EC6-FA1C-E2AD2F38954C}"/>
              </a:ext>
            </a:extLst>
          </p:cNvPr>
          <p:cNvSpPr txBox="1"/>
          <p:nvPr/>
        </p:nvSpPr>
        <p:spPr>
          <a:xfrm>
            <a:off x="362888" y="1144773"/>
            <a:ext cx="10342596" cy="4939814"/>
          </a:xfrm>
          <a:prstGeom prst="rect">
            <a:avLst/>
          </a:prstGeom>
          <a:noFill/>
        </p:spPr>
        <p:txBody>
          <a:bodyPr wrap="square" lIns="91440" tIns="45720" rIns="91440" bIns="45720" rtlCol="0" anchor="t">
            <a:spAutoFit/>
          </a:bodyPr>
          <a:lstStyle/>
          <a:p>
            <a:pPr marL="171450" indent="-171450">
              <a:lnSpc>
                <a:spcPct val="90000"/>
              </a:lnSpc>
              <a:buFont typeface="Arial" panose="020B0604020202020204" pitchFamily="34" charset="0"/>
              <a:buChar char="•"/>
            </a:pPr>
            <a:endParaRPr lang="en-US">
              <a:ea typeface="Calibri"/>
              <a:cs typeface="Calibri"/>
            </a:endParaRPr>
          </a:p>
          <a:p>
            <a:pPr marL="171450" indent="-171450">
              <a:lnSpc>
                <a:spcPct val="90000"/>
              </a:lnSpc>
              <a:buFont typeface="Arial" panose="020B0604020202020204" pitchFamily="34" charset="0"/>
              <a:buChar char="•"/>
            </a:pPr>
            <a:r>
              <a:rPr lang="en-US" sz="2400"/>
              <a:t>Symptoms usually occur 2-6 hours after eating red meat or dairy products</a:t>
            </a:r>
            <a:endParaRPr lang="en-US" sz="2400">
              <a:ea typeface="Calibri"/>
              <a:cs typeface="Calibri"/>
            </a:endParaRPr>
          </a:p>
          <a:p>
            <a:pPr marL="628650" lvl="1" indent="-171450">
              <a:lnSpc>
                <a:spcPct val="90000"/>
              </a:lnSpc>
              <a:buFont typeface="Arial" panose="020B0604020202020204" pitchFamily="34" charset="0"/>
              <a:buChar char="•"/>
            </a:pPr>
            <a:r>
              <a:rPr lang="en-US" sz="2400"/>
              <a:t>Hives; nausea or vomiting; severe stomach pain; difficulty breathing; coughing; drop in blood pressure; swelling of the lips, throat, tongue, or eyelids; dizziness; anaphylaxis</a:t>
            </a:r>
            <a:endParaRPr lang="en-US" sz="2400">
              <a:ea typeface="Calibri"/>
              <a:cs typeface="Calibri"/>
            </a:endParaRPr>
          </a:p>
          <a:p>
            <a:pPr lvl="1">
              <a:lnSpc>
                <a:spcPct val="90000"/>
              </a:lnSpc>
            </a:pPr>
            <a:endParaRPr lang="en-US" sz="2400">
              <a:ea typeface="Calibri"/>
              <a:cs typeface="Calibri"/>
            </a:endParaRPr>
          </a:p>
          <a:p>
            <a:pPr marL="171450" indent="-171450">
              <a:lnSpc>
                <a:spcPct val="90000"/>
              </a:lnSpc>
              <a:buFont typeface="Arial,Sans-Serif" panose="020B0604020202020204" pitchFamily="34" charset="0"/>
              <a:buChar char="•"/>
            </a:pPr>
            <a:r>
              <a:rPr lang="en-US" sz="2400">
                <a:ea typeface="Calibri"/>
                <a:cs typeface="Calibri"/>
              </a:rPr>
              <a:t>AGS is managed by avoiding red meat (such as beef, pork, lamb, venison, or rabbit), dairy products, or food cooked with mammal fat</a:t>
            </a:r>
            <a:endParaRPr lang="en-US" sz="2400">
              <a:solidFill>
                <a:srgbClr val="444444"/>
              </a:solidFill>
              <a:ea typeface="Calibri"/>
              <a:cs typeface="Calibri"/>
            </a:endParaRPr>
          </a:p>
          <a:p>
            <a:pPr>
              <a:lnSpc>
                <a:spcPct val="90000"/>
              </a:lnSpc>
            </a:pPr>
            <a:endParaRPr lang="en-US" sz="2400">
              <a:ea typeface="Calibri"/>
              <a:cs typeface="Calibri"/>
            </a:endParaRPr>
          </a:p>
          <a:p>
            <a:pPr marL="171450" indent="-171450">
              <a:lnSpc>
                <a:spcPct val="90000"/>
              </a:lnSpc>
              <a:buFont typeface="Arial,Sans-Serif" panose="020B0604020202020204" pitchFamily="34" charset="0"/>
              <a:buChar char="•"/>
            </a:pPr>
            <a:r>
              <a:rPr lang="en-US" sz="2400">
                <a:ea typeface="Calibri"/>
                <a:cs typeface="Calibri"/>
              </a:rPr>
              <a:t>Some people might not react to every product, and some people can experience different symptoms or reactions each time they are exposed</a:t>
            </a:r>
            <a:endParaRPr lang="en-US" sz="2400">
              <a:solidFill>
                <a:srgbClr val="444444"/>
              </a:solidFill>
              <a:ea typeface="Calibri"/>
              <a:cs typeface="Calibri"/>
            </a:endParaRPr>
          </a:p>
          <a:p>
            <a:pPr>
              <a:lnSpc>
                <a:spcPct val="90000"/>
              </a:lnSpc>
            </a:pPr>
            <a:endParaRPr lang="en-US" sz="2400">
              <a:ea typeface="Calibri"/>
              <a:cs typeface="Calibri"/>
            </a:endParaRPr>
          </a:p>
          <a:p>
            <a:pPr marL="171450" indent="-171450">
              <a:lnSpc>
                <a:spcPct val="90000"/>
              </a:lnSpc>
              <a:buFont typeface="Arial,Sans-Serif" panose="020B0604020202020204" pitchFamily="34" charset="0"/>
              <a:buChar char="•"/>
            </a:pPr>
            <a:r>
              <a:rPr lang="en-US" sz="2400">
                <a:ea typeface="Calibri"/>
                <a:cs typeface="Calibri"/>
              </a:rPr>
              <a:t>There is no cure, though some people eventually begin to tolerate alpha-gal containing products when additional tick bites are avoided</a:t>
            </a:r>
          </a:p>
          <a:p>
            <a:endParaRPr lang="en-US">
              <a:ea typeface="Calibri"/>
              <a:cs typeface="Calibri"/>
            </a:endParaRPr>
          </a:p>
        </p:txBody>
      </p:sp>
    </p:spTree>
    <p:extLst>
      <p:ext uri="{BB962C8B-B14F-4D97-AF65-F5344CB8AC3E}">
        <p14:creationId xmlns:p14="http://schemas.microsoft.com/office/powerpoint/2010/main" val="392557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59C310-C864-2E15-9174-A1AB90EC1D74}"/>
              </a:ext>
            </a:extLst>
          </p:cNvPr>
          <p:cNvSpPr>
            <a:spLocks noGrp="1"/>
          </p:cNvSpPr>
          <p:nvPr>
            <p:ph type="body" sz="quarter" idx="15"/>
          </p:nvPr>
        </p:nvSpPr>
        <p:spPr/>
        <p:txBody>
          <a:bodyPr/>
          <a:lstStyle/>
          <a:p>
            <a:r>
              <a:rPr lang="en-US"/>
              <a:t>Questions? </a:t>
            </a:r>
          </a:p>
        </p:txBody>
      </p:sp>
      <p:sp>
        <p:nvSpPr>
          <p:cNvPr id="6" name="Text Placeholder 5">
            <a:extLst>
              <a:ext uri="{FF2B5EF4-FFF2-40B4-BE49-F238E27FC236}">
                <a16:creationId xmlns:a16="http://schemas.microsoft.com/office/drawing/2014/main" id="{CE1F1964-AB39-1497-CC2D-03DE290FCFDF}"/>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34160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B51663-C762-C4E5-453E-2E4920EB94BC}"/>
              </a:ext>
            </a:extLst>
          </p:cNvPr>
          <p:cNvSpPr>
            <a:spLocks noGrp="1"/>
          </p:cNvSpPr>
          <p:nvPr>
            <p:ph type="title"/>
          </p:nvPr>
        </p:nvSpPr>
        <p:spPr>
          <a:xfrm>
            <a:off x="495160" y="435829"/>
            <a:ext cx="9657412" cy="711934"/>
          </a:xfrm>
        </p:spPr>
        <p:txBody>
          <a:bodyPr/>
          <a:lstStyle/>
          <a:p>
            <a:r>
              <a:rPr lang="en-US"/>
              <a:t>Ticks of human concern in the US</a:t>
            </a:r>
          </a:p>
        </p:txBody>
      </p:sp>
      <p:sp>
        <p:nvSpPr>
          <p:cNvPr id="2" name="TextBox 1">
            <a:extLst>
              <a:ext uri="{FF2B5EF4-FFF2-40B4-BE49-F238E27FC236}">
                <a16:creationId xmlns:a16="http://schemas.microsoft.com/office/drawing/2014/main" id="{20298752-5D9D-EFA4-44FA-0F07551AFDFE}"/>
              </a:ext>
            </a:extLst>
          </p:cNvPr>
          <p:cNvSpPr txBox="1"/>
          <p:nvPr/>
        </p:nvSpPr>
        <p:spPr>
          <a:xfrm>
            <a:off x="593483" y="2151837"/>
            <a:ext cx="8868198" cy="3323987"/>
          </a:xfrm>
          <a:prstGeom prst="rect">
            <a:avLst/>
          </a:prstGeom>
          <a:noFill/>
        </p:spPr>
        <p:txBody>
          <a:bodyPr wrap="square" lIns="91440" tIns="45720" rIns="91440" bIns="45720" rtlCol="0" anchor="t">
            <a:spAutoFit/>
          </a:bodyPr>
          <a:lstStyle/>
          <a:p>
            <a:r>
              <a:rPr lang="en-US" sz="2400"/>
              <a:t>American Dog Tick – </a:t>
            </a:r>
            <a:r>
              <a:rPr lang="en-US" sz="2400" i="1"/>
              <a:t>Dermacentor variabilis, D. </a:t>
            </a:r>
            <a:r>
              <a:rPr lang="en-US" sz="2400" i="1" err="1"/>
              <a:t>similis</a:t>
            </a:r>
            <a:endParaRPr lang="en-US" sz="2400">
              <a:ea typeface="Calibri"/>
              <a:cs typeface="Calibri"/>
            </a:endParaRPr>
          </a:p>
          <a:p>
            <a:r>
              <a:rPr lang="en-US" sz="2400"/>
              <a:t>Asian longhorned tick – </a:t>
            </a:r>
            <a:r>
              <a:rPr lang="en-US" sz="2400" i="1" err="1"/>
              <a:t>Haemaphysalis</a:t>
            </a:r>
            <a:r>
              <a:rPr lang="en-US" sz="2400" i="1"/>
              <a:t> longicornis </a:t>
            </a:r>
            <a:endParaRPr lang="en-US" sz="2400" i="1">
              <a:ea typeface="Calibri"/>
              <a:cs typeface="Calibri"/>
            </a:endParaRPr>
          </a:p>
          <a:p>
            <a:r>
              <a:rPr lang="en-US" sz="2400"/>
              <a:t>Blacklegged tick – </a:t>
            </a:r>
            <a:r>
              <a:rPr lang="en-US" sz="2400" i="1"/>
              <a:t>Ixodes scapularis</a:t>
            </a:r>
            <a:endParaRPr lang="en-US" sz="2400" i="1">
              <a:ea typeface="Calibri"/>
              <a:cs typeface="Calibri"/>
            </a:endParaRPr>
          </a:p>
          <a:p>
            <a:r>
              <a:rPr lang="en-US" sz="2400"/>
              <a:t>Brown dog tick – </a:t>
            </a:r>
            <a:r>
              <a:rPr lang="en-US" sz="2400" i="1"/>
              <a:t>Rhipicephalus sanguineus</a:t>
            </a:r>
            <a:endParaRPr lang="en-US" sz="2400" i="1">
              <a:ea typeface="Calibri"/>
              <a:cs typeface="Calibri"/>
            </a:endParaRPr>
          </a:p>
          <a:p>
            <a:r>
              <a:rPr lang="en-US" sz="2400"/>
              <a:t>Gulf coast tick – </a:t>
            </a:r>
            <a:r>
              <a:rPr lang="en-US" sz="2400" i="1" err="1"/>
              <a:t>Amblyomma</a:t>
            </a:r>
            <a:r>
              <a:rPr lang="en-US" sz="2400" i="1"/>
              <a:t> maculatum</a:t>
            </a:r>
            <a:endParaRPr lang="en-US" sz="2400" i="1">
              <a:ea typeface="Calibri"/>
              <a:cs typeface="Calibri"/>
            </a:endParaRPr>
          </a:p>
          <a:p>
            <a:r>
              <a:rPr lang="en-US" sz="2400"/>
              <a:t>Lone star tick – </a:t>
            </a:r>
            <a:r>
              <a:rPr lang="en-US" sz="2400" i="1" err="1"/>
              <a:t>Amblyomma</a:t>
            </a:r>
            <a:r>
              <a:rPr lang="en-US" sz="2400" i="1"/>
              <a:t> americanum</a:t>
            </a:r>
            <a:endParaRPr lang="en-US" sz="2400" i="1">
              <a:ea typeface="Calibri"/>
              <a:cs typeface="Calibri"/>
            </a:endParaRPr>
          </a:p>
          <a:p>
            <a:r>
              <a:rPr lang="en-US" sz="2400"/>
              <a:t>Rocky Mountain wood tick – </a:t>
            </a:r>
            <a:r>
              <a:rPr lang="en-US" sz="2400" i="1"/>
              <a:t>Dermacentor andersoni</a:t>
            </a:r>
            <a:endParaRPr lang="en-US" sz="2400" i="1">
              <a:ea typeface="Calibri"/>
              <a:cs typeface="Calibri"/>
            </a:endParaRPr>
          </a:p>
          <a:p>
            <a:r>
              <a:rPr lang="en-US" sz="2400"/>
              <a:t>Western blacklegged tick – </a:t>
            </a:r>
            <a:r>
              <a:rPr lang="en-US" sz="2400" i="1"/>
              <a:t>Ixodes pacificus</a:t>
            </a:r>
            <a:endParaRPr lang="en-US" sz="2400" i="1">
              <a:ea typeface="Calibri"/>
              <a:cs typeface="Calibri"/>
            </a:endParaRPr>
          </a:p>
          <a:p>
            <a:endParaRPr lang="en-US"/>
          </a:p>
        </p:txBody>
      </p:sp>
    </p:spTree>
    <p:extLst>
      <p:ext uri="{BB962C8B-B14F-4D97-AF65-F5344CB8AC3E}">
        <p14:creationId xmlns:p14="http://schemas.microsoft.com/office/powerpoint/2010/main" val="3849633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30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50D02-B730-77CE-546D-F1294F0B671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6EC52D9-9ABE-012B-B8FB-258CB8B804B3}"/>
              </a:ext>
            </a:extLst>
          </p:cNvPr>
          <p:cNvSpPr txBox="1"/>
          <p:nvPr/>
        </p:nvSpPr>
        <p:spPr>
          <a:xfrm>
            <a:off x="376464" y="278947"/>
            <a:ext cx="453798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2">
                    <a:lumMod val="49000"/>
                  </a:schemeClr>
                </a:solidFill>
                <a:latin typeface="Calibri Light"/>
                <a:ea typeface="Calibri Light"/>
                <a:cs typeface="Calibri Light"/>
              </a:rPr>
              <a:t>Diseases in the US </a:t>
            </a:r>
          </a:p>
        </p:txBody>
      </p:sp>
      <p:sp>
        <p:nvSpPr>
          <p:cNvPr id="50" name="Text Placeholder 49">
            <a:extLst>
              <a:ext uri="{FF2B5EF4-FFF2-40B4-BE49-F238E27FC236}">
                <a16:creationId xmlns:a16="http://schemas.microsoft.com/office/drawing/2014/main" id="{4AE5CA2B-C0BD-3E94-3D97-670B3A539353}"/>
              </a:ext>
            </a:extLst>
          </p:cNvPr>
          <p:cNvSpPr>
            <a:spLocks noGrp="1"/>
          </p:cNvSpPr>
          <p:nvPr>
            <p:ph type="body" sz="quarter" idx="11"/>
          </p:nvPr>
        </p:nvSpPr>
        <p:spPr>
          <a:xfrm>
            <a:off x="921689" y="1135389"/>
            <a:ext cx="7644632" cy="5627181"/>
          </a:xfrm>
        </p:spPr>
        <p:txBody>
          <a:bodyPr/>
          <a:lstStyle/>
          <a:p>
            <a:r>
              <a:rPr lang="en-US" i="0">
                <a:latin typeface="Calibri"/>
                <a:ea typeface="Calibri"/>
                <a:cs typeface="Calibri"/>
              </a:rPr>
              <a:t>Anaplasmosis</a:t>
            </a:r>
          </a:p>
          <a:p>
            <a:r>
              <a:rPr lang="en-US" i="0">
                <a:latin typeface="Calibri"/>
                <a:ea typeface="Calibri"/>
                <a:cs typeface="Calibri"/>
              </a:rPr>
              <a:t>Babesiosis</a:t>
            </a:r>
          </a:p>
          <a:p>
            <a:r>
              <a:rPr lang="en-US" i="0">
                <a:latin typeface="Calibri"/>
                <a:ea typeface="Calibri"/>
                <a:cs typeface="Calibri"/>
              </a:rPr>
              <a:t>Bourbon virus</a:t>
            </a:r>
          </a:p>
          <a:p>
            <a:r>
              <a:rPr lang="en-US" i="0">
                <a:latin typeface="Calibri"/>
                <a:ea typeface="Calibri"/>
                <a:cs typeface="Calibri"/>
              </a:rPr>
              <a:t>Colorado tick fever</a:t>
            </a:r>
          </a:p>
          <a:p>
            <a:r>
              <a:rPr lang="en-US" i="0">
                <a:latin typeface="Calibri"/>
                <a:ea typeface="Calibri"/>
                <a:cs typeface="Calibri"/>
              </a:rPr>
              <a:t>Ehrlichiosis</a:t>
            </a:r>
          </a:p>
          <a:p>
            <a:r>
              <a:rPr lang="en-US" i="0">
                <a:latin typeface="Calibri"/>
                <a:ea typeface="Calibri"/>
                <a:cs typeface="Calibri"/>
              </a:rPr>
              <a:t>Hard and soft tick relapsing fevers</a:t>
            </a:r>
          </a:p>
          <a:p>
            <a:r>
              <a:rPr lang="en-US" i="0">
                <a:latin typeface="Calibri"/>
                <a:ea typeface="Calibri"/>
                <a:cs typeface="Calibri"/>
              </a:rPr>
              <a:t>Heartland virus</a:t>
            </a:r>
          </a:p>
          <a:p>
            <a:r>
              <a:rPr lang="en-US" i="0">
                <a:latin typeface="Calibri"/>
                <a:ea typeface="Calibri"/>
                <a:cs typeface="Calibri"/>
              </a:rPr>
              <a:t>Lyme disease</a:t>
            </a:r>
          </a:p>
          <a:p>
            <a:r>
              <a:rPr lang="en-US" i="0">
                <a:latin typeface="Calibri"/>
                <a:ea typeface="Calibri"/>
                <a:cs typeface="Calibri"/>
              </a:rPr>
              <a:t>Powassan virus</a:t>
            </a:r>
          </a:p>
          <a:p>
            <a:r>
              <a:rPr lang="en-US" i="0">
                <a:latin typeface="Calibri"/>
                <a:ea typeface="Calibri"/>
                <a:cs typeface="Calibri"/>
              </a:rPr>
              <a:t>Rocky Mountain Spotted fever</a:t>
            </a:r>
          </a:p>
          <a:p>
            <a:r>
              <a:rPr lang="en-US" i="0">
                <a:latin typeface="Calibri"/>
                <a:ea typeface="Calibri"/>
                <a:cs typeface="Calibri"/>
              </a:rPr>
              <a:t>Rickettsiosis</a:t>
            </a:r>
          </a:p>
          <a:p>
            <a:r>
              <a:rPr lang="en-US" i="0">
                <a:latin typeface="Calibri"/>
                <a:ea typeface="Calibri"/>
                <a:cs typeface="Calibri"/>
              </a:rPr>
              <a:t>STARI (Southern Tick-Associated Rash Illness)</a:t>
            </a:r>
          </a:p>
          <a:p>
            <a:r>
              <a:rPr lang="en-US" i="0">
                <a:latin typeface="Calibri"/>
                <a:ea typeface="Calibri"/>
                <a:cs typeface="Calibri"/>
              </a:rPr>
              <a:t>Tularemia </a:t>
            </a:r>
          </a:p>
          <a:p>
            <a:r>
              <a:rPr lang="en-US" i="0">
                <a:latin typeface="Calibri"/>
                <a:ea typeface="Calibri"/>
                <a:cs typeface="Calibri"/>
              </a:rPr>
              <a:t>Tick paralysis</a:t>
            </a:r>
          </a:p>
          <a:p>
            <a:r>
              <a:rPr lang="en-US" i="0" err="1">
                <a:latin typeface="Calibri"/>
                <a:ea typeface="Calibri"/>
                <a:cs typeface="Calibri"/>
              </a:rPr>
              <a:t>AlphaGal</a:t>
            </a:r>
            <a:r>
              <a:rPr lang="en-US" i="0">
                <a:latin typeface="Calibri"/>
                <a:ea typeface="Calibri"/>
                <a:cs typeface="Calibri"/>
              </a:rPr>
              <a:t> syndrome</a:t>
            </a:r>
          </a:p>
        </p:txBody>
      </p:sp>
    </p:spTree>
    <p:extLst>
      <p:ext uri="{BB962C8B-B14F-4D97-AF65-F5344CB8AC3E}">
        <p14:creationId xmlns:p14="http://schemas.microsoft.com/office/powerpoint/2010/main" val="366578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6EF7E-0EC4-998C-DB0E-CE3485F575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866F63-6D43-A95D-12C9-15606EED599F}"/>
              </a:ext>
            </a:extLst>
          </p:cNvPr>
          <p:cNvSpPr>
            <a:spLocks noGrp="1"/>
          </p:cNvSpPr>
          <p:nvPr>
            <p:ph type="title"/>
          </p:nvPr>
        </p:nvSpPr>
        <p:spPr>
          <a:xfrm>
            <a:off x="241331" y="349650"/>
            <a:ext cx="9657412" cy="711934"/>
          </a:xfrm>
        </p:spPr>
        <p:txBody>
          <a:bodyPr/>
          <a:lstStyle/>
          <a:p>
            <a:r>
              <a:rPr lang="en-US"/>
              <a:t>Anaplasmosis</a:t>
            </a:r>
          </a:p>
        </p:txBody>
      </p:sp>
      <p:sp>
        <p:nvSpPr>
          <p:cNvPr id="2" name="TextBox 1">
            <a:extLst>
              <a:ext uri="{FF2B5EF4-FFF2-40B4-BE49-F238E27FC236}">
                <a16:creationId xmlns:a16="http://schemas.microsoft.com/office/drawing/2014/main" id="{BB3A7DF2-F171-B2C3-CCCC-9AC134D2E200}"/>
              </a:ext>
            </a:extLst>
          </p:cNvPr>
          <p:cNvSpPr txBox="1"/>
          <p:nvPr/>
        </p:nvSpPr>
        <p:spPr>
          <a:xfrm>
            <a:off x="242208" y="1063171"/>
            <a:ext cx="10917652" cy="5355312"/>
          </a:xfrm>
          <a:prstGeom prst="rect">
            <a:avLst/>
          </a:prstGeom>
          <a:noFill/>
        </p:spPr>
        <p:txBody>
          <a:bodyPr wrap="square" lIns="91440" tIns="45720" rIns="91440" bIns="45720" rtlCol="0" anchor="t">
            <a:spAutoFit/>
          </a:bodyPr>
          <a:lstStyle/>
          <a:p>
            <a:pPr marL="342900" indent="-342900">
              <a:lnSpc>
                <a:spcPct val="90000"/>
              </a:lnSpc>
              <a:buFont typeface="Arial"/>
              <a:buChar char="•"/>
            </a:pPr>
            <a:r>
              <a:rPr lang="en-US" sz="2400"/>
              <a:t>Caused by the bacteria </a:t>
            </a:r>
            <a:r>
              <a:rPr lang="en-US" sz="2400" i="1" err="1"/>
              <a:t>Anaplasma</a:t>
            </a:r>
            <a:r>
              <a:rPr lang="en-US" sz="2400" i="1"/>
              <a:t> </a:t>
            </a:r>
            <a:r>
              <a:rPr lang="en-US" sz="2400" i="1" err="1"/>
              <a:t>phagocytophilum</a:t>
            </a:r>
            <a:endParaRPr lang="en-US" sz="2400">
              <a:ea typeface="Calibri"/>
              <a:cs typeface="Calibri"/>
            </a:endParaRPr>
          </a:p>
          <a:p>
            <a:pPr marL="342900" indent="-342900">
              <a:lnSpc>
                <a:spcPct val="90000"/>
              </a:lnSpc>
              <a:buFont typeface="Arial"/>
              <a:buChar char="•"/>
            </a:pPr>
            <a:r>
              <a:rPr lang="en-US" sz="2400"/>
              <a:t>Transmitted by </a:t>
            </a:r>
            <a:r>
              <a:rPr lang="en-US" sz="2400" i="1"/>
              <a:t>Ixodes scapularis </a:t>
            </a:r>
            <a:r>
              <a:rPr lang="en-US" sz="2400"/>
              <a:t>and </a:t>
            </a:r>
            <a:r>
              <a:rPr lang="en-US" sz="2400" i="1"/>
              <a:t>Ixodes pacificus</a:t>
            </a:r>
            <a:r>
              <a:rPr lang="en-US" sz="2400"/>
              <a:t> (blacklegged ticks)</a:t>
            </a:r>
            <a:endParaRPr lang="en-US" sz="2400">
              <a:ea typeface="Calibri"/>
              <a:cs typeface="Calibri"/>
            </a:endParaRPr>
          </a:p>
          <a:p>
            <a:pPr marL="342900" indent="-342900">
              <a:lnSpc>
                <a:spcPct val="90000"/>
              </a:lnSpc>
              <a:buFont typeface="Arial"/>
              <a:buChar char="•"/>
            </a:pPr>
            <a:r>
              <a:rPr lang="en-US" sz="2400"/>
              <a:t>Symptoms begin 1-2 weeks after the tick bite and can include:</a:t>
            </a:r>
            <a:endParaRPr lang="en-US" sz="2400">
              <a:ea typeface="Calibri"/>
              <a:cs typeface="Calibri"/>
            </a:endParaRPr>
          </a:p>
          <a:p>
            <a:pPr marL="800100" lvl="1" indent="-342900">
              <a:lnSpc>
                <a:spcPct val="90000"/>
              </a:lnSpc>
              <a:buFont typeface="Arial"/>
              <a:buChar char="•"/>
            </a:pPr>
            <a:r>
              <a:rPr lang="en-US" sz="2400"/>
              <a:t>Early signs (1-5 days)</a:t>
            </a:r>
            <a:endParaRPr lang="en-US" sz="2400">
              <a:ea typeface="Calibri"/>
              <a:cs typeface="Calibri"/>
            </a:endParaRPr>
          </a:p>
          <a:p>
            <a:pPr lvl="2">
              <a:lnSpc>
                <a:spcPct val="90000"/>
              </a:lnSpc>
            </a:pPr>
            <a:r>
              <a:rPr lang="en-US" sz="2400"/>
              <a:t>Fever, chills</a:t>
            </a:r>
            <a:endParaRPr lang="en-US" sz="2400">
              <a:ea typeface="Calibri"/>
              <a:cs typeface="Calibri"/>
            </a:endParaRPr>
          </a:p>
          <a:p>
            <a:pPr lvl="2">
              <a:lnSpc>
                <a:spcPct val="90000"/>
              </a:lnSpc>
            </a:pPr>
            <a:r>
              <a:rPr lang="en-US" sz="2400"/>
              <a:t>Severe headache</a:t>
            </a:r>
            <a:endParaRPr lang="en-US" sz="2400">
              <a:ea typeface="Calibri"/>
              <a:cs typeface="Calibri"/>
            </a:endParaRPr>
          </a:p>
          <a:p>
            <a:pPr lvl="2">
              <a:lnSpc>
                <a:spcPct val="90000"/>
              </a:lnSpc>
            </a:pPr>
            <a:r>
              <a:rPr lang="en-US" sz="2400"/>
              <a:t>Muscle aches</a:t>
            </a:r>
            <a:endParaRPr lang="en-US" sz="2400">
              <a:ea typeface="Calibri"/>
              <a:cs typeface="Calibri"/>
            </a:endParaRPr>
          </a:p>
          <a:p>
            <a:pPr lvl="2">
              <a:lnSpc>
                <a:spcPct val="90000"/>
              </a:lnSpc>
            </a:pPr>
            <a:r>
              <a:rPr lang="en-US" sz="2400"/>
              <a:t>Nausea, vomiting, diarrhea, loss of appetite</a:t>
            </a:r>
            <a:endParaRPr lang="en-US" sz="2400">
              <a:ea typeface="Calibri"/>
              <a:cs typeface="Calibri"/>
            </a:endParaRPr>
          </a:p>
          <a:p>
            <a:pPr marL="800100" lvl="1" indent="-342900">
              <a:lnSpc>
                <a:spcPct val="90000"/>
              </a:lnSpc>
              <a:buFont typeface="Arial"/>
              <a:buChar char="•"/>
            </a:pPr>
            <a:r>
              <a:rPr lang="en-US" sz="2400"/>
              <a:t>Late/severe illness if treatment is delayed or patient is immunocompromised</a:t>
            </a:r>
            <a:endParaRPr lang="en-US" sz="2400">
              <a:ea typeface="Calibri"/>
              <a:cs typeface="Calibri"/>
            </a:endParaRPr>
          </a:p>
          <a:p>
            <a:pPr lvl="2">
              <a:lnSpc>
                <a:spcPct val="90000"/>
              </a:lnSpc>
            </a:pPr>
            <a:r>
              <a:rPr lang="en-US" sz="2400"/>
              <a:t>Respiratory failure</a:t>
            </a:r>
            <a:endParaRPr lang="en-US" sz="2400">
              <a:ea typeface="Calibri"/>
              <a:cs typeface="Calibri"/>
            </a:endParaRPr>
          </a:p>
          <a:p>
            <a:pPr lvl="2">
              <a:lnSpc>
                <a:spcPct val="90000"/>
              </a:lnSpc>
            </a:pPr>
            <a:r>
              <a:rPr lang="en-US" sz="2400"/>
              <a:t>Bleeding complications</a:t>
            </a:r>
            <a:endParaRPr lang="en-US" sz="2400">
              <a:ea typeface="Calibri"/>
              <a:cs typeface="Calibri"/>
            </a:endParaRPr>
          </a:p>
          <a:p>
            <a:pPr lvl="2">
              <a:lnSpc>
                <a:spcPct val="90000"/>
              </a:lnSpc>
            </a:pPr>
            <a:r>
              <a:rPr lang="en-US" sz="2400"/>
              <a:t>Organ failure</a:t>
            </a:r>
            <a:endParaRPr lang="en-US" sz="2400">
              <a:ea typeface="Calibri"/>
              <a:cs typeface="Calibri"/>
            </a:endParaRPr>
          </a:p>
          <a:p>
            <a:pPr lvl="2">
              <a:lnSpc>
                <a:spcPct val="90000"/>
              </a:lnSpc>
            </a:pPr>
            <a:r>
              <a:rPr lang="en-US" sz="2400"/>
              <a:t>Death</a:t>
            </a:r>
            <a:endParaRPr lang="en-US" sz="2400">
              <a:ea typeface="Calibri"/>
              <a:cs typeface="Calibri"/>
            </a:endParaRPr>
          </a:p>
          <a:p>
            <a:pPr marL="342900" indent="-342900">
              <a:lnSpc>
                <a:spcPct val="90000"/>
              </a:lnSpc>
              <a:buFont typeface="Arial"/>
              <a:buChar char="•"/>
            </a:pPr>
            <a:r>
              <a:rPr lang="en-US" sz="2400"/>
              <a:t>Testing can take several weeks, if anaplasmosis is suspected antibiotic treatment should be started prior to confirmatory testing results are received</a:t>
            </a:r>
            <a:endParaRPr lang="en-US" sz="2400">
              <a:ea typeface="Calibri"/>
              <a:cs typeface="Calibri"/>
            </a:endParaRPr>
          </a:p>
          <a:p>
            <a:endParaRPr lang="en-US"/>
          </a:p>
        </p:txBody>
      </p:sp>
    </p:spTree>
    <p:extLst>
      <p:ext uri="{BB962C8B-B14F-4D97-AF65-F5344CB8AC3E}">
        <p14:creationId xmlns:p14="http://schemas.microsoft.com/office/powerpoint/2010/main" val="416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BE5DE-A03C-3818-C3DB-5298A1C92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649D2-88D3-A374-7CA9-0822D78CC989}"/>
              </a:ext>
            </a:extLst>
          </p:cNvPr>
          <p:cNvSpPr txBox="1">
            <a:spLocks/>
          </p:cNvSpPr>
          <p:nvPr/>
        </p:nvSpPr>
        <p:spPr>
          <a:xfrm>
            <a:off x="391584" y="555171"/>
            <a:ext cx="8596668" cy="13208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t>Babesiosis</a:t>
            </a:r>
          </a:p>
        </p:txBody>
      </p:sp>
      <p:sp>
        <p:nvSpPr>
          <p:cNvPr id="3" name="Content Placeholder 2">
            <a:extLst>
              <a:ext uri="{FF2B5EF4-FFF2-40B4-BE49-F238E27FC236}">
                <a16:creationId xmlns:a16="http://schemas.microsoft.com/office/drawing/2014/main" id="{B76F937E-19BA-7AF0-1A98-C8BF3DBB8BFB}"/>
              </a:ext>
            </a:extLst>
          </p:cNvPr>
          <p:cNvSpPr txBox="1">
            <a:spLocks/>
          </p:cNvSpPr>
          <p:nvPr/>
        </p:nvSpPr>
        <p:spPr>
          <a:xfrm>
            <a:off x="574464" y="1877561"/>
            <a:ext cx="6147146" cy="370127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Caused by </a:t>
            </a:r>
            <a:r>
              <a:rPr lang="en-US" i="1"/>
              <a:t>Babesia</a:t>
            </a:r>
            <a:r>
              <a:rPr lang="en-US" b="1" i="1"/>
              <a:t> </a:t>
            </a:r>
            <a:r>
              <a:rPr lang="en-US"/>
              <a:t>parasites that infect red blood cells</a:t>
            </a:r>
            <a:endParaRPr lang="en-US">
              <a:ea typeface="Calibri"/>
              <a:cs typeface="Calibri"/>
            </a:endParaRPr>
          </a:p>
          <a:p>
            <a:pPr marL="0" indent="0">
              <a:buNone/>
            </a:pPr>
            <a:endParaRPr lang="en-US">
              <a:ea typeface="Calibri"/>
              <a:cs typeface="Calibri"/>
            </a:endParaRPr>
          </a:p>
          <a:p>
            <a:r>
              <a:rPr lang="en-US"/>
              <a:t>Most infections are from </a:t>
            </a:r>
            <a:r>
              <a:rPr lang="en-US" i="1"/>
              <a:t>Ixodes scapularis </a:t>
            </a:r>
            <a:r>
              <a:rPr lang="en-US"/>
              <a:t>(blacklegged tick) bites</a:t>
            </a:r>
            <a:endParaRPr lang="en-US">
              <a:ea typeface="Calibri"/>
              <a:cs typeface="Calibri"/>
            </a:endParaRPr>
          </a:p>
          <a:p>
            <a:pPr marL="0" indent="0">
              <a:buNone/>
            </a:pPr>
            <a:endParaRPr lang="en-US">
              <a:ea typeface="Calibri"/>
              <a:cs typeface="Calibri"/>
            </a:endParaRPr>
          </a:p>
          <a:p>
            <a:r>
              <a:rPr lang="en-US"/>
              <a:t>Many people are asymptomatic, though some may show flu like symptoms</a:t>
            </a:r>
            <a:endParaRPr lang="en-US">
              <a:ea typeface="Calibri"/>
              <a:cs typeface="Calibri"/>
            </a:endParaRPr>
          </a:p>
          <a:p>
            <a:pPr lvl="1"/>
            <a:r>
              <a:rPr lang="en-US" sz="2400"/>
              <a:t>Fever, chills, sweats, body aches, headache, nausea, fatigue</a:t>
            </a:r>
            <a:endParaRPr lang="en-US" sz="2400">
              <a:ea typeface="Calibri"/>
              <a:cs typeface="Calibri"/>
            </a:endParaRPr>
          </a:p>
          <a:p>
            <a:endParaRPr lang="en-US">
              <a:ea typeface="Calibri"/>
              <a:cs typeface="Calibri"/>
            </a:endParaRPr>
          </a:p>
          <a:p>
            <a:pPr marL="0" indent="0">
              <a:buNone/>
            </a:pPr>
            <a:endParaRPr lang="en-US">
              <a:ea typeface="Calibri"/>
              <a:cs typeface="Calibri"/>
            </a:endParaRPr>
          </a:p>
        </p:txBody>
      </p:sp>
      <p:pic>
        <p:nvPicPr>
          <p:cNvPr id="4" name="Picture 2" descr="Babesiosis | Clinician's Brief">
            <a:extLst>
              <a:ext uri="{FF2B5EF4-FFF2-40B4-BE49-F238E27FC236}">
                <a16:creationId xmlns:a16="http://schemas.microsoft.com/office/drawing/2014/main" id="{C5D08DAB-3033-92E9-024A-8D674B5C42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9274" y="2227158"/>
            <a:ext cx="3771298" cy="255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3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A988F-8A71-F9FA-08E5-E920C2664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E379D-5F06-9F96-514B-4E49DB38A269}"/>
              </a:ext>
            </a:extLst>
          </p:cNvPr>
          <p:cNvSpPr txBox="1">
            <a:spLocks/>
          </p:cNvSpPr>
          <p:nvPr/>
        </p:nvSpPr>
        <p:spPr>
          <a:xfrm>
            <a:off x="364370" y="591456"/>
            <a:ext cx="8596668" cy="13208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t>Babesiosis</a:t>
            </a:r>
          </a:p>
        </p:txBody>
      </p:sp>
      <p:sp>
        <p:nvSpPr>
          <p:cNvPr id="3" name="Content Placeholder 2">
            <a:extLst>
              <a:ext uri="{FF2B5EF4-FFF2-40B4-BE49-F238E27FC236}">
                <a16:creationId xmlns:a16="http://schemas.microsoft.com/office/drawing/2014/main" id="{993C2ED6-4D67-A5DC-E096-CC32FD5C05BD}"/>
              </a:ext>
            </a:extLst>
          </p:cNvPr>
          <p:cNvSpPr txBox="1">
            <a:spLocks/>
          </p:cNvSpPr>
          <p:nvPr/>
        </p:nvSpPr>
        <p:spPr>
          <a:xfrm>
            <a:off x="366252" y="1576711"/>
            <a:ext cx="11871216" cy="370127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ea typeface="Calibri"/>
              <a:cs typeface="Calibri"/>
            </a:endParaRPr>
          </a:p>
          <a:p>
            <a:r>
              <a:rPr lang="en-US"/>
              <a:t>Hemolytic anemia can occur since the parasite attacks red blood cells</a:t>
            </a:r>
            <a:endParaRPr lang="en-US">
              <a:ea typeface="Calibri"/>
              <a:cs typeface="Calibri"/>
            </a:endParaRPr>
          </a:p>
          <a:p>
            <a:pPr lvl="1"/>
            <a:r>
              <a:rPr lang="en-US" sz="2400"/>
              <a:t>this can be life threatening in some cases (immunocompromised, those without a spleen)</a:t>
            </a:r>
            <a:endParaRPr lang="en-US" sz="2400">
              <a:ea typeface="Calibri"/>
              <a:cs typeface="Calibri"/>
            </a:endParaRPr>
          </a:p>
          <a:p>
            <a:pPr marL="457200" lvl="1" indent="0">
              <a:buNone/>
            </a:pPr>
            <a:endParaRPr lang="en-US" sz="2400">
              <a:ea typeface="Calibri"/>
              <a:cs typeface="Calibri"/>
            </a:endParaRPr>
          </a:p>
          <a:p>
            <a:r>
              <a:rPr lang="en-US"/>
              <a:t>Diagnosis can be made by blood smear under a microscope</a:t>
            </a:r>
            <a:endParaRPr lang="en-US">
              <a:ea typeface="Calibri"/>
              <a:cs typeface="Calibri"/>
            </a:endParaRPr>
          </a:p>
          <a:p>
            <a:pPr marL="0" indent="0">
              <a:buNone/>
            </a:pPr>
            <a:endParaRPr lang="en-US"/>
          </a:p>
          <a:p>
            <a:r>
              <a:rPr lang="en-US"/>
              <a:t>Treatment is available, though may not be necessary if there are no clinical symptoms</a:t>
            </a:r>
            <a:endParaRPr lang="en-US">
              <a:ea typeface="Calibri"/>
              <a:cs typeface="Calibri"/>
            </a:endParaRPr>
          </a:p>
        </p:txBody>
      </p:sp>
    </p:spTree>
    <p:extLst>
      <p:ext uri="{BB962C8B-B14F-4D97-AF65-F5344CB8AC3E}">
        <p14:creationId xmlns:p14="http://schemas.microsoft.com/office/powerpoint/2010/main" val="420889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700CA-AA2F-475A-2534-30B526AAD6C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5F52E2-B933-2F3A-4780-1C8203EECBDD}"/>
              </a:ext>
            </a:extLst>
          </p:cNvPr>
          <p:cNvSpPr>
            <a:spLocks noGrp="1"/>
          </p:cNvSpPr>
          <p:nvPr>
            <p:ph type="title"/>
          </p:nvPr>
        </p:nvSpPr>
        <p:spPr>
          <a:xfrm>
            <a:off x="356235" y="425246"/>
            <a:ext cx="9657412" cy="711934"/>
          </a:xfrm>
        </p:spPr>
        <p:txBody>
          <a:bodyPr/>
          <a:lstStyle/>
          <a:p>
            <a:r>
              <a:rPr lang="en-US"/>
              <a:t>Ehrlichiosis</a:t>
            </a:r>
          </a:p>
        </p:txBody>
      </p:sp>
      <p:sp>
        <p:nvSpPr>
          <p:cNvPr id="2" name="TextBox 1">
            <a:extLst>
              <a:ext uri="{FF2B5EF4-FFF2-40B4-BE49-F238E27FC236}">
                <a16:creationId xmlns:a16="http://schemas.microsoft.com/office/drawing/2014/main" id="{A5772DE9-180B-454A-FF80-B13A9F5B33E2}"/>
              </a:ext>
            </a:extLst>
          </p:cNvPr>
          <p:cNvSpPr txBox="1"/>
          <p:nvPr/>
        </p:nvSpPr>
        <p:spPr>
          <a:xfrm>
            <a:off x="527172" y="1372320"/>
            <a:ext cx="9633857" cy="4690515"/>
          </a:xfrm>
          <a:prstGeom prst="rect">
            <a:avLst/>
          </a:prstGeom>
          <a:noFill/>
        </p:spPr>
        <p:txBody>
          <a:bodyPr wrap="square" lIns="91440" tIns="45720" rIns="91440" bIns="45720" rtlCol="0" anchor="t">
            <a:spAutoFit/>
          </a:bodyPr>
          <a:lstStyle/>
          <a:p>
            <a:pPr marL="342900" indent="-342900">
              <a:lnSpc>
                <a:spcPct val="90000"/>
              </a:lnSpc>
              <a:buFont typeface="Arial"/>
              <a:buChar char="•"/>
            </a:pPr>
            <a:r>
              <a:rPr lang="en-US" sz="2400"/>
              <a:t>Bacterial diseases (</a:t>
            </a:r>
            <a:r>
              <a:rPr lang="en-US" sz="2400" i="1"/>
              <a:t>E. </a:t>
            </a:r>
            <a:r>
              <a:rPr lang="en-US" sz="2400" i="1" err="1"/>
              <a:t>chaffeensis</a:t>
            </a:r>
            <a:r>
              <a:rPr lang="en-US" sz="2400" i="1"/>
              <a:t>, E. </a:t>
            </a:r>
            <a:r>
              <a:rPr lang="en-US" sz="2400" i="1" err="1"/>
              <a:t>ewingii</a:t>
            </a:r>
            <a:r>
              <a:rPr lang="en-US" sz="2400" i="1"/>
              <a:t>, </a:t>
            </a:r>
            <a:r>
              <a:rPr lang="en-US" sz="2400"/>
              <a:t>or </a:t>
            </a:r>
            <a:r>
              <a:rPr lang="en-US" sz="2400" i="1"/>
              <a:t>E. </a:t>
            </a:r>
            <a:r>
              <a:rPr lang="en-US" sz="2400" i="1" err="1"/>
              <a:t>muris</a:t>
            </a:r>
            <a:r>
              <a:rPr lang="en-US" sz="2400" i="1"/>
              <a:t> </a:t>
            </a:r>
            <a:r>
              <a:rPr lang="en-US" sz="2400" i="1" err="1"/>
              <a:t>euclairensis</a:t>
            </a:r>
            <a:r>
              <a:rPr lang="en-US" sz="2400"/>
              <a:t>)</a:t>
            </a:r>
            <a:endParaRPr lang="en-US" sz="2400">
              <a:ea typeface="Calibri"/>
              <a:cs typeface="Calibri"/>
            </a:endParaRPr>
          </a:p>
          <a:p>
            <a:pPr marL="342900" indent="-342900">
              <a:lnSpc>
                <a:spcPct val="90000"/>
              </a:lnSpc>
              <a:buFont typeface="Arial"/>
              <a:buChar char="•"/>
            </a:pPr>
            <a:r>
              <a:rPr lang="en-US" sz="2400"/>
              <a:t>Spread primarily through bites of </a:t>
            </a:r>
            <a:r>
              <a:rPr lang="en-US" sz="2400" i="1" err="1"/>
              <a:t>Amblyomma</a:t>
            </a:r>
            <a:r>
              <a:rPr lang="en-US" sz="2400" i="1"/>
              <a:t> americanum </a:t>
            </a:r>
            <a:r>
              <a:rPr lang="en-US" sz="2400"/>
              <a:t>(lone star tick) and </a:t>
            </a:r>
            <a:r>
              <a:rPr lang="en-US" sz="2400" i="1"/>
              <a:t>Ixodes scapularis</a:t>
            </a:r>
            <a:r>
              <a:rPr lang="en-US" sz="2400"/>
              <a:t> (blacklegged tick)</a:t>
            </a:r>
            <a:endParaRPr lang="en-US" sz="2400">
              <a:ea typeface="Calibri"/>
              <a:cs typeface="Calibri"/>
            </a:endParaRPr>
          </a:p>
          <a:p>
            <a:pPr marL="342900" indent="-342900">
              <a:lnSpc>
                <a:spcPct val="90000"/>
              </a:lnSpc>
              <a:buFont typeface="Arial"/>
              <a:buChar char="•"/>
            </a:pPr>
            <a:r>
              <a:rPr lang="en-US" sz="2400"/>
              <a:t>Symptoms typically start 1-2 weeks after the tick bite</a:t>
            </a:r>
            <a:endParaRPr lang="en-US" sz="2400">
              <a:ea typeface="Calibri"/>
              <a:cs typeface="Calibri"/>
            </a:endParaRPr>
          </a:p>
          <a:p>
            <a:pPr marL="800100" lvl="1" indent="-342900">
              <a:lnSpc>
                <a:spcPct val="90000"/>
              </a:lnSpc>
              <a:buFont typeface="Arial"/>
              <a:buChar char="•"/>
            </a:pPr>
            <a:r>
              <a:rPr lang="en-US" sz="2400"/>
              <a:t>Fever, chills, headache, muscle aches, nausea, and rash</a:t>
            </a:r>
            <a:endParaRPr lang="en-US" sz="2400">
              <a:ea typeface="Calibri"/>
              <a:cs typeface="Calibri"/>
            </a:endParaRPr>
          </a:p>
          <a:p>
            <a:pPr lvl="2">
              <a:lnSpc>
                <a:spcPct val="90000"/>
              </a:lnSpc>
            </a:pPr>
            <a:r>
              <a:rPr lang="en-US" sz="2400"/>
              <a:t>Rash is more common in children and can look like red splotches or pinpoint dots</a:t>
            </a:r>
            <a:endParaRPr lang="en-US" sz="2400">
              <a:ea typeface="Calibri"/>
              <a:cs typeface="Calibri"/>
            </a:endParaRPr>
          </a:p>
          <a:p>
            <a:pPr marL="800100" lvl="1" indent="-342900">
              <a:lnSpc>
                <a:spcPct val="90000"/>
              </a:lnSpc>
              <a:buFont typeface="Arial"/>
              <a:buChar char="•"/>
            </a:pPr>
            <a:r>
              <a:rPr lang="en-US" sz="2400"/>
              <a:t>Severe illness can occur if treatment is delayed or if patient is immunocompromised</a:t>
            </a:r>
            <a:endParaRPr lang="en-US" sz="2400">
              <a:ea typeface="Calibri"/>
              <a:cs typeface="Calibri"/>
            </a:endParaRPr>
          </a:p>
          <a:p>
            <a:pPr lvl="2">
              <a:lnSpc>
                <a:spcPct val="90000"/>
              </a:lnSpc>
            </a:pPr>
            <a:r>
              <a:rPr lang="en-US" sz="2400"/>
              <a:t>Respiratory failure, meningitis, uncontrolled bleeding, organ failure, death</a:t>
            </a:r>
            <a:endParaRPr lang="en-US" sz="2400">
              <a:ea typeface="Calibri"/>
              <a:cs typeface="Calibri"/>
            </a:endParaRPr>
          </a:p>
          <a:p>
            <a:pPr marL="342900" indent="-342900">
              <a:lnSpc>
                <a:spcPct val="90000"/>
              </a:lnSpc>
              <a:buFont typeface="Arial"/>
              <a:buChar char="•"/>
            </a:pPr>
            <a:r>
              <a:rPr lang="en-US" sz="2400"/>
              <a:t>Treatment with doxycycline should be started while waiting for test results if ehrlichiosis is suspected</a:t>
            </a:r>
            <a:endParaRPr lang="en-US" sz="2400">
              <a:ea typeface="Calibri"/>
              <a:cs typeface="Calibri"/>
            </a:endParaRPr>
          </a:p>
          <a:p>
            <a:endParaRPr lang="en-US"/>
          </a:p>
        </p:txBody>
      </p:sp>
    </p:spTree>
    <p:extLst>
      <p:ext uri="{BB962C8B-B14F-4D97-AF65-F5344CB8AC3E}">
        <p14:creationId xmlns:p14="http://schemas.microsoft.com/office/powerpoint/2010/main" val="341773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DB21F-FA43-B092-CA89-8DADB5FBEF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47AE53-9104-FD46-7BC4-6B42A86F9EE4}"/>
              </a:ext>
            </a:extLst>
          </p:cNvPr>
          <p:cNvSpPr>
            <a:spLocks noGrp="1"/>
          </p:cNvSpPr>
          <p:nvPr>
            <p:ph type="title"/>
          </p:nvPr>
        </p:nvSpPr>
        <p:spPr>
          <a:xfrm>
            <a:off x="495160" y="478961"/>
            <a:ext cx="9657412" cy="711934"/>
          </a:xfrm>
        </p:spPr>
        <p:txBody>
          <a:bodyPr/>
          <a:lstStyle/>
          <a:p>
            <a:r>
              <a:rPr lang="en-US"/>
              <a:t>Relapsing Fevers</a:t>
            </a:r>
          </a:p>
        </p:txBody>
      </p:sp>
      <p:sp>
        <p:nvSpPr>
          <p:cNvPr id="2" name="TextBox 1">
            <a:extLst>
              <a:ext uri="{FF2B5EF4-FFF2-40B4-BE49-F238E27FC236}">
                <a16:creationId xmlns:a16="http://schemas.microsoft.com/office/drawing/2014/main" id="{4095F95D-FD50-5BD5-70BF-8014EBCA072E}"/>
              </a:ext>
            </a:extLst>
          </p:cNvPr>
          <p:cNvSpPr txBox="1"/>
          <p:nvPr/>
        </p:nvSpPr>
        <p:spPr>
          <a:xfrm>
            <a:off x="566280" y="1621286"/>
            <a:ext cx="10642158" cy="4635115"/>
          </a:xfrm>
          <a:prstGeom prst="rect">
            <a:avLst/>
          </a:prstGeom>
          <a:noFill/>
        </p:spPr>
        <p:txBody>
          <a:bodyPr wrap="square" lIns="91440" tIns="45720" rIns="91440" bIns="45720" rtlCol="0" anchor="t">
            <a:spAutoFit/>
          </a:bodyPr>
          <a:lstStyle/>
          <a:p>
            <a:pPr marL="285750" indent="-285750">
              <a:lnSpc>
                <a:spcPct val="90000"/>
              </a:lnSpc>
              <a:buFont typeface="Arial" panose="020B0604020202020204" pitchFamily="34" charset="0"/>
              <a:buChar char="•"/>
            </a:pPr>
            <a:r>
              <a:rPr lang="en-US" sz="2400"/>
              <a:t>Hard tick relapsing fever (HTRF) is caused  by </a:t>
            </a:r>
            <a:r>
              <a:rPr lang="en-US" sz="2400" i="1"/>
              <a:t>Borrelia miyamotoi</a:t>
            </a:r>
            <a:r>
              <a:rPr lang="en-US" sz="2400"/>
              <a:t> bacteria and is transmitted by </a:t>
            </a:r>
            <a:r>
              <a:rPr lang="en-US" sz="2400" i="1"/>
              <a:t>Ixodes scapularis</a:t>
            </a:r>
            <a:r>
              <a:rPr lang="en-US" sz="2400"/>
              <a:t> (blacklegged tick) and </a:t>
            </a:r>
            <a:r>
              <a:rPr lang="en-US" sz="2400" i="1"/>
              <a:t>Ixodes pacificus</a:t>
            </a:r>
            <a:r>
              <a:rPr lang="en-US" sz="2400"/>
              <a:t> (western blacklegged ticks)</a:t>
            </a:r>
            <a:endParaRPr lang="en-US" sz="2400">
              <a:ea typeface="Calibri"/>
              <a:cs typeface="Calibri"/>
            </a:endParaRPr>
          </a:p>
          <a:p>
            <a:pPr marL="285750" indent="-285750">
              <a:lnSpc>
                <a:spcPct val="90000"/>
              </a:lnSpc>
              <a:buFont typeface="Arial" panose="020B0604020202020204" pitchFamily="34" charset="0"/>
              <a:buChar char="•"/>
            </a:pPr>
            <a:endParaRPr lang="en-US" sz="2400">
              <a:ea typeface="Calibri"/>
              <a:cs typeface="Calibri"/>
            </a:endParaRPr>
          </a:p>
          <a:p>
            <a:pPr marL="285750" indent="-285750">
              <a:lnSpc>
                <a:spcPct val="90000"/>
              </a:lnSpc>
              <a:buFont typeface="Arial" panose="020B0604020202020204" pitchFamily="34" charset="0"/>
              <a:buChar char="•"/>
            </a:pPr>
            <a:r>
              <a:rPr lang="en-US" sz="2400"/>
              <a:t>Soft tick relapsing fever (STRF) is caused by </a:t>
            </a:r>
            <a:r>
              <a:rPr lang="en-US" sz="2400" i="1"/>
              <a:t>Borrelia </a:t>
            </a:r>
            <a:r>
              <a:rPr lang="en-US" sz="2400" i="1" err="1"/>
              <a:t>hermsii</a:t>
            </a:r>
            <a:r>
              <a:rPr lang="en-US" sz="2400" i="1"/>
              <a:t>, B. </a:t>
            </a:r>
            <a:r>
              <a:rPr lang="en-US" sz="2400" i="1" err="1"/>
              <a:t>turicatae</a:t>
            </a:r>
            <a:r>
              <a:rPr lang="en-US" sz="2400" i="1"/>
              <a:t>,</a:t>
            </a:r>
            <a:r>
              <a:rPr lang="en-US" sz="2400"/>
              <a:t> and other </a:t>
            </a:r>
            <a:r>
              <a:rPr lang="en-US" sz="2400" i="1"/>
              <a:t>Borrelia</a:t>
            </a:r>
            <a:r>
              <a:rPr lang="en-US" sz="2400"/>
              <a:t> bacteria transmitted by softy bodied ticks (</a:t>
            </a:r>
            <a:r>
              <a:rPr lang="en-US" sz="2400" i="1" err="1"/>
              <a:t>Ornithordoros</a:t>
            </a:r>
            <a:r>
              <a:rPr lang="en-US" sz="2400" i="1"/>
              <a:t>). </a:t>
            </a:r>
            <a:r>
              <a:rPr lang="en-US" sz="2400"/>
              <a:t>In the US, most people become infected when they stay overnight in rodent-infested cabins. </a:t>
            </a:r>
            <a:r>
              <a:rPr lang="en-US" sz="2400" i="1"/>
              <a:t>O. </a:t>
            </a:r>
            <a:r>
              <a:rPr lang="en-US" sz="2400" i="1" err="1"/>
              <a:t>hermsi</a:t>
            </a:r>
            <a:r>
              <a:rPr lang="en-US" sz="2400" i="1"/>
              <a:t> </a:t>
            </a:r>
            <a:r>
              <a:rPr lang="en-US" sz="2400"/>
              <a:t> ticks emerge at night and feed while people are sleeping. Bites from soft ticks are brief, usually lasting less than half an hour, and the bites are painless. </a:t>
            </a:r>
            <a:endParaRPr lang="en-US" sz="2400">
              <a:ea typeface="Calibri"/>
              <a:cs typeface="Calibri"/>
            </a:endParaRPr>
          </a:p>
          <a:p>
            <a:pPr marL="742950" lvl="1" indent="-285750">
              <a:lnSpc>
                <a:spcPct val="90000"/>
              </a:lnSpc>
              <a:buFont typeface="Arial" panose="020B0604020202020204" pitchFamily="34" charset="0"/>
              <a:buChar char="•"/>
            </a:pPr>
            <a:r>
              <a:rPr lang="en-US" sz="2400"/>
              <a:t>Less frequently, people become infected while exploring caves, usually involving </a:t>
            </a:r>
            <a:r>
              <a:rPr lang="en-US" sz="2400" i="1"/>
              <a:t>O. turicata</a:t>
            </a:r>
            <a:r>
              <a:rPr lang="en-US" sz="2400"/>
              <a:t> ticks</a:t>
            </a:r>
            <a:endParaRPr lang="en-US" sz="2400">
              <a:ea typeface="Calibri"/>
              <a:cs typeface="Calibri"/>
            </a:endParaRPr>
          </a:p>
          <a:p>
            <a:pPr marL="285750" indent="-285750">
              <a:lnSpc>
                <a:spcPct val="90000"/>
              </a:lnSpc>
              <a:buFont typeface="Arial" panose="020B0604020202020204" pitchFamily="34" charset="0"/>
              <a:buChar char="•"/>
            </a:pPr>
            <a:endParaRPr lang="en-US" sz="2000">
              <a:ea typeface="Calibri"/>
              <a:cs typeface="Calibri"/>
            </a:endParaRPr>
          </a:p>
          <a:p>
            <a:endParaRPr lang="en-US"/>
          </a:p>
        </p:txBody>
      </p:sp>
    </p:spTree>
    <p:extLst>
      <p:ext uri="{BB962C8B-B14F-4D97-AF65-F5344CB8AC3E}">
        <p14:creationId xmlns:p14="http://schemas.microsoft.com/office/powerpoint/2010/main" val="122550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A39F3-E55C-EBC3-11A0-8F55CBAA9D5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E106ED-03B9-13DF-18F9-7886C3FBA2CB}"/>
              </a:ext>
            </a:extLst>
          </p:cNvPr>
          <p:cNvSpPr>
            <a:spLocks noGrp="1"/>
          </p:cNvSpPr>
          <p:nvPr>
            <p:ph type="title"/>
          </p:nvPr>
        </p:nvSpPr>
        <p:spPr>
          <a:xfrm>
            <a:off x="495160" y="542632"/>
            <a:ext cx="9657412" cy="711934"/>
          </a:xfrm>
        </p:spPr>
        <p:txBody>
          <a:bodyPr/>
          <a:lstStyle/>
          <a:p>
            <a:r>
              <a:rPr lang="en-US"/>
              <a:t>Relapsing Fevers</a:t>
            </a:r>
          </a:p>
        </p:txBody>
      </p:sp>
      <p:sp>
        <p:nvSpPr>
          <p:cNvPr id="2" name="TextBox 1">
            <a:extLst>
              <a:ext uri="{FF2B5EF4-FFF2-40B4-BE49-F238E27FC236}">
                <a16:creationId xmlns:a16="http://schemas.microsoft.com/office/drawing/2014/main" id="{EB6226FB-818A-43AF-A803-36D9129B31C0}"/>
              </a:ext>
            </a:extLst>
          </p:cNvPr>
          <p:cNvSpPr txBox="1"/>
          <p:nvPr/>
        </p:nvSpPr>
        <p:spPr>
          <a:xfrm>
            <a:off x="657720" y="1964426"/>
            <a:ext cx="11188497" cy="3637919"/>
          </a:xfrm>
          <a:prstGeom prst="rect">
            <a:avLst/>
          </a:prstGeom>
          <a:noFill/>
        </p:spPr>
        <p:txBody>
          <a:bodyPr wrap="square" lIns="91440" tIns="45720" rIns="91440" bIns="45720" rtlCol="0" anchor="t">
            <a:spAutoFit/>
          </a:bodyPr>
          <a:lstStyle/>
          <a:p>
            <a:pPr>
              <a:lnSpc>
                <a:spcPct val="90000"/>
              </a:lnSpc>
            </a:pPr>
            <a:endParaRPr lang="en-US" sz="2000">
              <a:ea typeface="Calibri"/>
              <a:cs typeface="Calibri"/>
            </a:endParaRPr>
          </a:p>
          <a:p>
            <a:pPr marL="285750" indent="-285750">
              <a:lnSpc>
                <a:spcPct val="90000"/>
              </a:lnSpc>
              <a:buFont typeface="Arial" panose="020B0604020202020204" pitchFamily="34" charset="0"/>
              <a:buChar char="•"/>
            </a:pPr>
            <a:r>
              <a:rPr lang="en-US" sz="2400"/>
              <a:t>Most HTRF commonly involves a single episode of fever, however, relapsing fever has been documented in ~10% of cases. Symptoms usually appear around 2 weeks after a tick bite.</a:t>
            </a:r>
            <a:endParaRPr lang="en-US" sz="2400">
              <a:ea typeface="Calibri"/>
              <a:cs typeface="Calibri"/>
            </a:endParaRPr>
          </a:p>
          <a:p>
            <a:pPr>
              <a:lnSpc>
                <a:spcPct val="90000"/>
              </a:lnSpc>
            </a:pPr>
            <a:endParaRPr lang="en-US" sz="2400">
              <a:ea typeface="Calibri"/>
              <a:cs typeface="Calibri"/>
            </a:endParaRPr>
          </a:p>
          <a:p>
            <a:pPr marL="285750" indent="-285750">
              <a:lnSpc>
                <a:spcPct val="90000"/>
              </a:lnSpc>
              <a:buFont typeface="Arial" panose="020B0604020202020204" pitchFamily="34" charset="0"/>
              <a:buChar char="•"/>
            </a:pPr>
            <a:r>
              <a:rPr lang="en-US" sz="2400"/>
              <a:t>STRF typically relapse, with a recognizable pattern of ~3 days of fever followed by ~7 days without fever, followed by fever again. Antibiotic treatment is usually needed to break this cycle</a:t>
            </a:r>
            <a:endParaRPr lang="en-US" sz="2400">
              <a:ea typeface="Calibri"/>
              <a:cs typeface="Calibri"/>
            </a:endParaRPr>
          </a:p>
          <a:p>
            <a:pPr marL="742950" lvl="1" indent="-285750">
              <a:lnSpc>
                <a:spcPct val="90000"/>
              </a:lnSpc>
              <a:buFont typeface="Arial" panose="020B0604020202020204" pitchFamily="34" charset="0"/>
              <a:buChar char="•"/>
            </a:pPr>
            <a:r>
              <a:rPr lang="en-US" sz="2400"/>
              <a:t>STRF can also have negative impacts on pregnancy including pregnancy loss, premature birth, and severe infections or death in infants</a:t>
            </a:r>
            <a:endParaRPr lang="en-US" sz="2400">
              <a:ea typeface="Calibri"/>
              <a:cs typeface="Calibri"/>
            </a:endParaRPr>
          </a:p>
          <a:p>
            <a:endParaRPr lang="en-US"/>
          </a:p>
        </p:txBody>
      </p:sp>
    </p:spTree>
    <p:extLst>
      <p:ext uri="{BB962C8B-B14F-4D97-AF65-F5344CB8AC3E}">
        <p14:creationId xmlns:p14="http://schemas.microsoft.com/office/powerpoint/2010/main" val="3386411144"/>
      </p:ext>
    </p:extLst>
  </p:cSld>
  <p:clrMapOvr>
    <a:masterClrMapping/>
  </p:clrMapOvr>
</p:sld>
</file>

<file path=ppt/theme/theme1.xml><?xml version="1.0" encoding="utf-8"?>
<a:theme xmlns:a="http://schemas.openxmlformats.org/drawingml/2006/main" name="IHS v2">
  <a:themeElements>
    <a:clrScheme name="IHS v2">
      <a:dk1>
        <a:srgbClr val="000000"/>
      </a:dk1>
      <a:lt1>
        <a:sysClr val="window" lastClr="FFFFFF"/>
      </a:lt1>
      <a:dk2>
        <a:srgbClr val="3B5529"/>
      </a:dk2>
      <a:lt2>
        <a:srgbClr val="CDDEEE"/>
      </a:lt2>
      <a:accent1>
        <a:srgbClr val="0F4C76"/>
      </a:accent1>
      <a:accent2>
        <a:srgbClr val="A1AE72"/>
      </a:accent2>
      <a:accent3>
        <a:srgbClr val="713E28"/>
      </a:accent3>
      <a:accent4>
        <a:srgbClr val="D4C566"/>
      </a:accent4>
      <a:accent5>
        <a:srgbClr val="D3A445"/>
      </a:accent5>
      <a:accent6>
        <a:srgbClr val="3B5529"/>
      </a:accent6>
      <a:hlink>
        <a:srgbClr val="0070C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S v2" id="{77346667-6128-4F32-9973-036F49212C19}" vid="{BE8F743D-F692-429F-95FF-0E8373C9F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D70A6253696940AA5ADC9F6D0FFB0F" ma:contentTypeVersion="10" ma:contentTypeDescription="Create a new document." ma:contentTypeScope="" ma:versionID="f3ec9d6740794700c1eea5dfefd32017">
  <xsd:schema xmlns:xsd="http://www.w3.org/2001/XMLSchema" xmlns:xs="http://www.w3.org/2001/XMLSchema" xmlns:p="http://schemas.microsoft.com/office/2006/metadata/properties" xmlns:ns2="0a9280a2-3081-4c6f-94de-f7af286ef748" targetNamespace="http://schemas.microsoft.com/office/2006/metadata/properties" ma:root="true" ma:fieldsID="fa8107ec82e4804d1125a6cabaf6d949" ns2:_="">
    <xsd:import namespace="0a9280a2-3081-4c6f-94de-f7af286ef74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280a2-3081-4c6f-94de-f7af286ef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2a15270-5b52-442a-994b-c7b6591eb5c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9280a2-3081-4c6f-94de-f7af286ef7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53B0F5-D91F-4D8F-9875-37146285654D}">
  <ds:schemaRefs>
    <ds:schemaRef ds:uri="http://schemas.microsoft.com/sharepoint/v3/contenttype/forms"/>
  </ds:schemaRefs>
</ds:datastoreItem>
</file>

<file path=customXml/itemProps2.xml><?xml version="1.0" encoding="utf-8"?>
<ds:datastoreItem xmlns:ds="http://schemas.openxmlformats.org/officeDocument/2006/customXml" ds:itemID="{A6B0E628-CE0E-4C98-9EDD-9B0ADEE777B9}">
  <ds:schemaRefs>
    <ds:schemaRef ds:uri="0a9280a2-3081-4c6f-94de-f7af286ef7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2BA395-7330-4826-ACC0-C500A001C101}">
  <ds:schemaRefs>
    <ds:schemaRef ds:uri="0a9280a2-3081-4c6f-94de-f7af286ef748"/>
    <ds:schemaRef ds:uri="5bc21fa3-ccbb-4a9d-997e-63ad3efcd67d"/>
    <ds:schemaRef ds:uri="774a7042-c8b9-48d7-9ff4-8571ba5b6f7e"/>
    <ds:schemaRef ds:uri="ad2657ae-4b75-4fb7-9195-83fb351dedbe"/>
    <ds:schemaRef ds:uri="b98e110e-c8b0-4e38-b6c6-c2289704d4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IHS v2</Template>
  <TotalTime>0</TotalTime>
  <Words>1591</Words>
  <Application>Microsoft Macintosh PowerPoint</Application>
  <PresentationFormat>Widescreen</PresentationFormat>
  <Paragraphs>157</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Arial,Sans-Serif</vt:lpstr>
      <vt:lpstr>Calibri</vt:lpstr>
      <vt:lpstr>Calibri Light</vt:lpstr>
      <vt:lpstr>IHS v2</vt:lpstr>
      <vt:lpstr>Tick Borne Diseases</vt:lpstr>
      <vt:lpstr>Ticks of human concern in the US</vt:lpstr>
      <vt:lpstr>PowerPoint Presentation</vt:lpstr>
      <vt:lpstr>Anaplasmosis</vt:lpstr>
      <vt:lpstr>PowerPoint Presentation</vt:lpstr>
      <vt:lpstr>PowerPoint Presentation</vt:lpstr>
      <vt:lpstr>Ehrlichiosis</vt:lpstr>
      <vt:lpstr>Relapsing Fevers</vt:lpstr>
      <vt:lpstr>Relapsing Fevers</vt:lpstr>
      <vt:lpstr>Lyme Disease</vt:lpstr>
      <vt:lpstr>Lyme Disease</vt:lpstr>
      <vt:lpstr>Rocky Mountain Spotted Fever</vt:lpstr>
      <vt:lpstr>Rocky Mountain Spotted Fever</vt:lpstr>
      <vt:lpstr>Tularemia (Rabbit Fever) </vt:lpstr>
      <vt:lpstr>Tularemia (Rabbit Fever) </vt:lpstr>
      <vt:lpstr>Tularemia (Rabbit Fever) </vt:lpstr>
      <vt:lpstr>Alpha-Gal Syndrome (AGS)</vt:lpstr>
      <vt:lpstr>Alpha-Gal Syndrome (AGS)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McDonald</dc:creator>
  <cp:lastModifiedBy>Cushman, Nicholas</cp:lastModifiedBy>
  <cp:revision>12</cp:revision>
  <dcterms:created xsi:type="dcterms:W3CDTF">2023-10-24T03:51:06Z</dcterms:created>
  <dcterms:modified xsi:type="dcterms:W3CDTF">2026-07-07T17:42:20Z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0x010100DDD70A6253696940AA5ADC9F6D0FFB0F</vt:lpwstr>
  </property>
  <property fmtid="{D5CDD505-2E9C-101B-9397-08002B2CF9AE}" pid="3" name="MediaServiceImageTags">
    <vt:lpwstr/>
  </property>
</Properties>
</file>