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38" r:id="rId3"/>
    <p:sldId id="336" r:id="rId4"/>
    <p:sldId id="343" r:id="rId5"/>
    <p:sldId id="318" r:id="rId6"/>
    <p:sldId id="361" r:id="rId7"/>
    <p:sldId id="339" r:id="rId8"/>
    <p:sldId id="290" r:id="rId9"/>
    <p:sldId id="324" r:id="rId10"/>
    <p:sldId id="275" r:id="rId11"/>
    <p:sldId id="271" r:id="rId12"/>
    <p:sldId id="347" r:id="rId13"/>
    <p:sldId id="291" r:id="rId14"/>
    <p:sldId id="283" r:id="rId15"/>
    <p:sldId id="325" r:id="rId16"/>
    <p:sldId id="335" r:id="rId17"/>
    <p:sldId id="334" r:id="rId18"/>
    <p:sldId id="282" r:id="rId19"/>
    <p:sldId id="342" r:id="rId20"/>
    <p:sldId id="345" r:id="rId21"/>
    <p:sldId id="340" r:id="rId22"/>
    <p:sldId id="348" r:id="rId23"/>
    <p:sldId id="301" r:id="rId24"/>
    <p:sldId id="349" r:id="rId25"/>
    <p:sldId id="351" r:id="rId26"/>
    <p:sldId id="354" r:id="rId27"/>
    <p:sldId id="352" r:id="rId28"/>
    <p:sldId id="328" r:id="rId29"/>
    <p:sldId id="359" r:id="rId30"/>
    <p:sldId id="360" r:id="rId31"/>
    <p:sldId id="268" r:id="rId32"/>
    <p:sldId id="357" r:id="rId33"/>
    <p:sldId id="358" r:id="rId34"/>
    <p:sldId id="312" r:id="rId35"/>
    <p:sldId id="362" r:id="rId36"/>
    <p:sldId id="257" r:id="rId37"/>
    <p:sldId id="307"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6805F-B0DA-4FBC-889B-141BE8313B12}" v="1621" dt="2026-07-09T15:54:42.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8"/>
  </p:normalViewPr>
  <p:slideViewPr>
    <p:cSldViewPr snapToGrid="0">
      <p:cViewPr varScale="1">
        <p:scale>
          <a:sx n="94" d="100"/>
          <a:sy n="94" d="100"/>
        </p:scale>
        <p:origin x="10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D7221-A3C6-4FF8-95EA-595C9C6F6FEC}" type="datetimeFigureOut">
              <a:rPr lang="en-US" smtClean="0"/>
              <a:t>7/9/26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C4E94-8B77-404F-9872-52D1AE030AD7}" type="slidenum">
              <a:rPr lang="en-US" smtClean="0"/>
              <a:t>‹#›</a:t>
            </a:fld>
            <a:endParaRPr lang="en-US"/>
          </a:p>
        </p:txBody>
      </p:sp>
    </p:spTree>
    <p:extLst>
      <p:ext uri="{BB962C8B-B14F-4D97-AF65-F5344CB8AC3E}">
        <p14:creationId xmlns:p14="http://schemas.microsoft.com/office/powerpoint/2010/main" val="69058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abetesjournals.org/care/article/49/Supplement_1/S246/163914/11-Chronic-Kidney-Disease-and-Risk-Manage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abetesjournals.org/care/article/49/Supplement_1/S246/163914/11-Chronic-Kidney-Disease-and-Risk-Managemen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digo.org/wp-content/uploads/2026/03/KDIGO-2026-Diabetes-and-CKD-Guideline-Update-Public-Review-Draft-March-2026.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diabetesjournals.org/care/article/49/Supplement_1/S246/163914/11-Chronic-Kidney-Disease-and-Risk-Managemen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Natural history of diabetic nephropathy, including functional and structural manifestations (course typical of type 1 diabetes). (From Vora JP, </a:t>
            </a:r>
            <a:r>
              <a:rPr lang="en-US" err="1"/>
              <a:t>Chattington</a:t>
            </a:r>
            <a:r>
              <a:rPr lang="en-US"/>
              <a:t> PD, Ibrahin H. Clinical manifestations and natural history of diabetic nephropathy. In: Comprehensive clinical nephrology. Elsevier; 2000; with permission.</a:t>
            </a:r>
          </a:p>
        </p:txBody>
      </p:sp>
      <p:sp>
        <p:nvSpPr>
          <p:cNvPr id="4" name="Slide Number Placeholder 3"/>
          <p:cNvSpPr>
            <a:spLocks noGrp="1"/>
          </p:cNvSpPr>
          <p:nvPr>
            <p:ph type="sldNum" sz="quarter" idx="5"/>
          </p:nvPr>
        </p:nvSpPr>
        <p:spPr/>
        <p:txBody>
          <a:bodyPr/>
          <a:lstStyle/>
          <a:p>
            <a:fld id="{7DAC4E94-8B77-404F-9872-52D1AE030AD7}" type="slidenum">
              <a:rPr lang="en-US" smtClean="0"/>
              <a:t>8</a:t>
            </a:fld>
            <a:endParaRPr lang="en-US"/>
          </a:p>
        </p:txBody>
      </p:sp>
    </p:spTree>
    <p:extLst>
      <p:ext uri="{BB962C8B-B14F-4D97-AF65-F5344CB8AC3E}">
        <p14:creationId xmlns:p14="http://schemas.microsoft.com/office/powerpoint/2010/main" val="220377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of CKD progression, cardiovascular disease risk, and mortality</a:t>
            </a:r>
          </a:p>
        </p:txBody>
      </p:sp>
      <p:sp>
        <p:nvSpPr>
          <p:cNvPr id="4" name="Slide Number Placeholder 3"/>
          <p:cNvSpPr>
            <a:spLocks noGrp="1"/>
          </p:cNvSpPr>
          <p:nvPr>
            <p:ph type="sldNum" sz="quarter" idx="5"/>
          </p:nvPr>
        </p:nvSpPr>
        <p:spPr/>
        <p:txBody>
          <a:bodyPr/>
          <a:lstStyle/>
          <a:p>
            <a:fld id="{7DAC4E94-8B77-404F-9872-52D1AE030AD7}" type="slidenum">
              <a:rPr lang="en-US" smtClean="0"/>
              <a:t>10</a:t>
            </a:fld>
            <a:endParaRPr lang="en-US"/>
          </a:p>
        </p:txBody>
      </p:sp>
    </p:spTree>
    <p:extLst>
      <p:ext uri="{BB962C8B-B14F-4D97-AF65-F5344CB8AC3E}">
        <p14:creationId xmlns:p14="http://schemas.microsoft.com/office/powerpoint/2010/main" val="26961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The potential for improving cardio-renal outcomes by sodium-glucose co-transporter-2 inhibition in people with chronic kidney disease: A rationale for the EMPA-KIDNEY study</a:t>
            </a:r>
          </a:p>
          <a:p>
            <a:r>
              <a:rPr lang="en-US"/>
              <a:t>December 2018CKJ: Clinical Kidney Journal 11(6):749-761</a:t>
            </a:r>
          </a:p>
        </p:txBody>
      </p:sp>
      <p:sp>
        <p:nvSpPr>
          <p:cNvPr id="4" name="Slide Number Placeholder 3"/>
          <p:cNvSpPr>
            <a:spLocks noGrp="1"/>
          </p:cNvSpPr>
          <p:nvPr>
            <p:ph type="sldNum" sz="quarter" idx="5"/>
          </p:nvPr>
        </p:nvSpPr>
        <p:spPr/>
        <p:txBody>
          <a:bodyPr/>
          <a:lstStyle/>
          <a:p>
            <a:fld id="{7DAC4E94-8B77-404F-9872-52D1AE030AD7}" type="slidenum">
              <a:rPr lang="en-US" smtClean="0"/>
              <a:t>11</a:t>
            </a:fld>
            <a:endParaRPr lang="en-US"/>
          </a:p>
        </p:txBody>
      </p:sp>
    </p:spTree>
    <p:extLst>
      <p:ext uri="{BB962C8B-B14F-4D97-AF65-F5344CB8AC3E}">
        <p14:creationId xmlns:p14="http://schemas.microsoft.com/office/powerpoint/2010/main" val="98675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7E29-2118-E556-5EB6-00DA6B5F6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37E79-7166-D3D3-16A0-BD7FFFF04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D1C8D-DD1E-39E4-F45B-9AC9F437C03B}"/>
              </a:ext>
            </a:extLst>
          </p:cNvPr>
          <p:cNvSpPr>
            <a:spLocks noGrp="1"/>
          </p:cNvSpPr>
          <p:nvPr>
            <p:ph type="body" idx="1"/>
          </p:nvPr>
        </p:nvSpPr>
        <p:spPr/>
        <p:txBody>
          <a:bodyPr/>
          <a:lstStyle/>
          <a:p>
            <a:r>
              <a:rPr lang="en-US">
                <a:hlinkClick r:id="rId3"/>
              </a:rPr>
              <a:t>11. Chronic Kidney Disease and Risk Management: Standards of Care in Diabetes—2026 | Diabetes Care | American Diabetes Association</a:t>
            </a:r>
            <a:endParaRPr lang="en-US"/>
          </a:p>
        </p:txBody>
      </p:sp>
      <p:sp>
        <p:nvSpPr>
          <p:cNvPr id="4" name="Slide Number Placeholder 3">
            <a:extLst>
              <a:ext uri="{FF2B5EF4-FFF2-40B4-BE49-F238E27FC236}">
                <a16:creationId xmlns:a16="http://schemas.microsoft.com/office/drawing/2014/main" id="{823D7C49-D8BA-8232-A475-FA2B250F8F31}"/>
              </a:ext>
            </a:extLst>
          </p:cNvPr>
          <p:cNvSpPr>
            <a:spLocks noGrp="1"/>
          </p:cNvSpPr>
          <p:nvPr>
            <p:ph type="sldNum" sz="quarter" idx="5"/>
          </p:nvPr>
        </p:nvSpPr>
        <p:spPr/>
        <p:txBody>
          <a:bodyPr/>
          <a:lstStyle/>
          <a:p>
            <a:fld id="{7DAC4E94-8B77-404F-9872-52D1AE030AD7}" type="slidenum">
              <a:rPr lang="en-US" smtClean="0"/>
              <a:t>13</a:t>
            </a:fld>
            <a:endParaRPr lang="en-US"/>
          </a:p>
        </p:txBody>
      </p:sp>
    </p:spTree>
    <p:extLst>
      <p:ext uri="{BB962C8B-B14F-4D97-AF65-F5344CB8AC3E}">
        <p14:creationId xmlns:p14="http://schemas.microsoft.com/office/powerpoint/2010/main" val="54214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11. Chronic Kidney Disease and Risk Management: Standards of Care in Diabetes—2026 | Diabetes Care | American Diabetes Association</a:t>
            </a:r>
            <a:endParaRPr lang="en-US"/>
          </a:p>
        </p:txBody>
      </p:sp>
      <p:sp>
        <p:nvSpPr>
          <p:cNvPr id="4" name="Slide Number Placeholder 3"/>
          <p:cNvSpPr>
            <a:spLocks noGrp="1"/>
          </p:cNvSpPr>
          <p:nvPr>
            <p:ph type="sldNum" sz="quarter" idx="5"/>
          </p:nvPr>
        </p:nvSpPr>
        <p:spPr/>
        <p:txBody>
          <a:bodyPr/>
          <a:lstStyle/>
          <a:p>
            <a:fld id="{7DAC4E94-8B77-404F-9872-52D1AE030AD7}" type="slidenum">
              <a:rPr lang="en-US" smtClean="0"/>
              <a:t>18</a:t>
            </a:fld>
            <a:endParaRPr lang="en-US"/>
          </a:p>
        </p:txBody>
      </p:sp>
    </p:spTree>
    <p:extLst>
      <p:ext uri="{BB962C8B-B14F-4D97-AF65-F5344CB8AC3E}">
        <p14:creationId xmlns:p14="http://schemas.microsoft.com/office/powerpoint/2010/main" val="73303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6415D-A305-9B54-96AC-BDD2DFA3C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EAAC2-0E65-E0FC-0005-9F195D11322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610AAF-B2D2-0DCB-9C70-67D43B141A92}"/>
              </a:ext>
            </a:extLst>
          </p:cNvPr>
          <p:cNvSpPr>
            <a:spLocks noGrp="1"/>
          </p:cNvSpPr>
          <p:nvPr>
            <p:ph type="body" idx="1"/>
          </p:nvPr>
        </p:nvSpPr>
        <p:spPr/>
        <p:txBody>
          <a:bodyPr/>
          <a:lstStyle/>
          <a:p>
            <a:r>
              <a:rPr lang="en-US"/>
              <a:t>February 2024 Endocrinology Today 2024; 13(1): 14-21</a:t>
            </a:r>
          </a:p>
        </p:txBody>
      </p:sp>
      <p:sp>
        <p:nvSpPr>
          <p:cNvPr id="4" name="Slide Number Placeholder 3">
            <a:extLst>
              <a:ext uri="{FF2B5EF4-FFF2-40B4-BE49-F238E27FC236}">
                <a16:creationId xmlns:a16="http://schemas.microsoft.com/office/drawing/2014/main" id="{6A06C124-ABF2-D458-9C2C-B9955A2A937E}"/>
              </a:ext>
            </a:extLst>
          </p:cNvPr>
          <p:cNvSpPr>
            <a:spLocks noGrp="1"/>
          </p:cNvSpPr>
          <p:nvPr>
            <p:ph type="sldNum" sz="quarter" idx="5"/>
          </p:nvPr>
        </p:nvSpPr>
        <p:spPr/>
        <p:txBody>
          <a:bodyPr/>
          <a:lstStyle/>
          <a:p>
            <a:fld id="{7DAC4E94-8B77-404F-9872-52D1AE030AD7}" type="slidenum">
              <a:rPr lang="en-US" smtClean="0"/>
              <a:t>20</a:t>
            </a:fld>
            <a:endParaRPr lang="en-US"/>
          </a:p>
        </p:txBody>
      </p:sp>
    </p:spTree>
    <p:extLst>
      <p:ext uri="{BB962C8B-B14F-4D97-AF65-F5344CB8AC3E}">
        <p14:creationId xmlns:p14="http://schemas.microsoft.com/office/powerpoint/2010/main" val="109496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KDIGO-2026-Diabetes-and-CKD-Guideline-Update-Public-Review-Draft-March-2026.pdf</a:t>
            </a:r>
            <a:endParaRPr lang="en-US"/>
          </a:p>
          <a:p>
            <a:r>
              <a:rPr lang="en-US">
                <a:hlinkClick r:id="rId4"/>
              </a:rPr>
              <a:t>11. Chronic Kidney Disease and Risk Management: Standards of Care in Diabetes—2026 | Diabetes Care | American Diabetes Association</a:t>
            </a:r>
            <a:endParaRPr lang="en-US"/>
          </a:p>
          <a:p>
            <a:pPr fontAlgn="base" latinLnBrk="0"/>
            <a:r>
              <a:rPr lang="en-US" sz="1200" b="0" i="0" kern="1200">
                <a:solidFill>
                  <a:schemeClr val="tx1"/>
                </a:solidFill>
                <a:effectLst/>
                <a:latin typeface="+mn-lt"/>
                <a:ea typeface="+mn-ea"/>
                <a:cs typeface="+mn-cs"/>
              </a:rPr>
              <a:t>Hattori K, </a:t>
            </a:r>
            <a:r>
              <a:rPr lang="en-US" sz="1200" b="0" i="1" kern="1200">
                <a:solidFill>
                  <a:schemeClr val="tx1"/>
                </a:solidFill>
                <a:effectLst/>
                <a:latin typeface="+mn-lt"/>
                <a:ea typeface="+mn-ea"/>
                <a:cs typeface="+mn-cs"/>
              </a:rPr>
              <a:t>et al</a:t>
            </a:r>
            <a:r>
              <a:rPr lang="en-US" sz="1200" b="0" i="0" kern="1200">
                <a:solidFill>
                  <a:schemeClr val="tx1"/>
                </a:solidFill>
                <a:effectLst/>
                <a:latin typeface="+mn-lt"/>
                <a:ea typeface="+mn-ea"/>
                <a:cs typeface="+mn-cs"/>
              </a:rPr>
              <a:t>. Estimated effect of restarting renin-angiotensin system inhibitors after discontinuation on kidney outcomes and mortality. </a:t>
            </a:r>
            <a:r>
              <a:rPr lang="en-US" sz="1200" b="0" i="1" kern="1200">
                <a:solidFill>
                  <a:schemeClr val="tx1"/>
                </a:solidFill>
                <a:effectLst/>
                <a:latin typeface="+mn-lt"/>
                <a:ea typeface="+mn-ea"/>
                <a:cs typeface="+mn-cs"/>
              </a:rPr>
              <a:t>J Am Soc Nephrol </a:t>
            </a:r>
            <a:r>
              <a:rPr lang="en-US" sz="1200" b="0" i="0" kern="1200">
                <a:solidFill>
                  <a:schemeClr val="tx1"/>
                </a:solidFill>
                <a:effectLst/>
                <a:latin typeface="+mn-lt"/>
                <a:ea typeface="+mn-ea"/>
                <a:cs typeface="+mn-cs"/>
              </a:rPr>
              <a:t>2024;35:1391–1401</a:t>
            </a:r>
          </a:p>
          <a:p>
            <a:endParaRPr lang="en-US"/>
          </a:p>
        </p:txBody>
      </p:sp>
      <p:sp>
        <p:nvSpPr>
          <p:cNvPr id="4" name="Slide Number Placeholder 3"/>
          <p:cNvSpPr>
            <a:spLocks noGrp="1"/>
          </p:cNvSpPr>
          <p:nvPr>
            <p:ph type="sldNum" sz="quarter" idx="5"/>
          </p:nvPr>
        </p:nvSpPr>
        <p:spPr/>
        <p:txBody>
          <a:bodyPr/>
          <a:lstStyle/>
          <a:p>
            <a:fld id="{7DAC4E94-8B77-404F-9872-52D1AE030AD7}" type="slidenum">
              <a:rPr lang="en-US" smtClean="0"/>
              <a:t>23</a:t>
            </a:fld>
            <a:endParaRPr lang="en-US"/>
          </a:p>
        </p:txBody>
      </p:sp>
    </p:spTree>
    <p:extLst>
      <p:ext uri="{BB962C8B-B14F-4D97-AF65-F5344CB8AC3E}">
        <p14:creationId xmlns:p14="http://schemas.microsoft.com/office/powerpoint/2010/main" val="366465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Lancet Volume 8, Issue 1p27-35January 2020</a:t>
            </a:r>
          </a:p>
        </p:txBody>
      </p:sp>
      <p:sp>
        <p:nvSpPr>
          <p:cNvPr id="4" name="Slide Number Placeholder 3"/>
          <p:cNvSpPr>
            <a:spLocks noGrp="1"/>
          </p:cNvSpPr>
          <p:nvPr>
            <p:ph type="sldNum" sz="quarter" idx="5"/>
          </p:nvPr>
        </p:nvSpPr>
        <p:spPr/>
        <p:txBody>
          <a:bodyPr/>
          <a:lstStyle/>
          <a:p>
            <a:fld id="{7DAC4E94-8B77-404F-9872-52D1AE030AD7}" type="slidenum">
              <a:rPr lang="en-US" smtClean="0"/>
              <a:t>34</a:t>
            </a:fld>
            <a:endParaRPr lang="en-US"/>
          </a:p>
        </p:txBody>
      </p:sp>
    </p:spTree>
    <p:extLst>
      <p:ext uri="{BB962C8B-B14F-4D97-AF65-F5344CB8AC3E}">
        <p14:creationId xmlns:p14="http://schemas.microsoft.com/office/powerpoint/2010/main" val="111523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American Diabetes Association Professional Practice Committee. 9. Pharmacologic Approaches to Glycemic Treatment: Standards of Care in Diabetes—2025. Diabetes Care. 2025;48(Suppl 1):S181–S206. doi:10.2337/dc25-S009</a:t>
            </a:r>
          </a:p>
        </p:txBody>
      </p:sp>
      <p:sp>
        <p:nvSpPr>
          <p:cNvPr id="4" name="Slide Number Placeholder 3"/>
          <p:cNvSpPr>
            <a:spLocks noGrp="1"/>
          </p:cNvSpPr>
          <p:nvPr>
            <p:ph type="sldNum" sz="quarter" idx="5"/>
          </p:nvPr>
        </p:nvSpPr>
        <p:spPr/>
        <p:txBody>
          <a:bodyPr/>
          <a:lstStyle/>
          <a:p>
            <a:fld id="{7DAC4E94-8B77-404F-9872-52D1AE030AD7}" type="slidenum">
              <a:rPr lang="en-US" smtClean="0"/>
              <a:t>35</a:t>
            </a:fld>
            <a:endParaRPr lang="en-US"/>
          </a:p>
        </p:txBody>
      </p:sp>
    </p:spTree>
    <p:extLst>
      <p:ext uri="{BB962C8B-B14F-4D97-AF65-F5344CB8AC3E}">
        <p14:creationId xmlns:p14="http://schemas.microsoft.com/office/powerpoint/2010/main" val="1246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CA81-35D3-F625-208D-668B7F3990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10FA65-248D-BA42-2914-B614D0980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BC1EF8-40D0-FC50-7AD2-601718A0694D}"/>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5" name="Footer Placeholder 4">
            <a:extLst>
              <a:ext uri="{FF2B5EF4-FFF2-40B4-BE49-F238E27FC236}">
                <a16:creationId xmlns:a16="http://schemas.microsoft.com/office/drawing/2014/main" id="{597E83F8-1B06-6BB1-A7E5-51BD9203F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09856-074D-A711-764E-1C7320EAED77}"/>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36017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CD3B-87A1-44A1-00CF-5B6CC5503D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018726-5640-7471-3F6D-C28E7B37FD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D2361-C525-A36A-B3B7-0E796C11DC29}"/>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5" name="Footer Placeholder 4">
            <a:extLst>
              <a:ext uri="{FF2B5EF4-FFF2-40B4-BE49-F238E27FC236}">
                <a16:creationId xmlns:a16="http://schemas.microsoft.com/office/drawing/2014/main" id="{64667483-DE26-B01E-DC50-A04495095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9F9B4-8EF4-ABDF-6783-3407BBD8442F}"/>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373002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761376-45C5-E475-7AC9-9C86BB25F4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4B5A49-4694-9F50-7CA4-2A968119A4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F5A0-BD82-EB4D-5650-887BDC2B10BC}"/>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5" name="Footer Placeholder 4">
            <a:extLst>
              <a:ext uri="{FF2B5EF4-FFF2-40B4-BE49-F238E27FC236}">
                <a16:creationId xmlns:a16="http://schemas.microsoft.com/office/drawing/2014/main" id="{2C00AFC1-9FDD-1042-4DD6-D85B9138C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27B4E-5096-A27F-8619-A8E889EE897C}"/>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21800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A714-805B-F1FE-D046-C530D4437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5E99A-EAA2-EA72-32E2-B8FD696B2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22074-534D-007B-0273-F47D550E0AFF}"/>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5" name="Footer Placeholder 4">
            <a:extLst>
              <a:ext uri="{FF2B5EF4-FFF2-40B4-BE49-F238E27FC236}">
                <a16:creationId xmlns:a16="http://schemas.microsoft.com/office/drawing/2014/main" id="{993EA91C-CC58-6060-A75B-D53E83111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BDE17-031F-9816-1C2E-6A5BE59E2567}"/>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143375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F567-5A81-66C7-0D32-3DA37922EA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3448B7-3664-1285-0DAB-CE0FE737A6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F411F1-A244-325B-A66D-181EA2EC5ADD}"/>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5" name="Footer Placeholder 4">
            <a:extLst>
              <a:ext uri="{FF2B5EF4-FFF2-40B4-BE49-F238E27FC236}">
                <a16:creationId xmlns:a16="http://schemas.microsoft.com/office/drawing/2014/main" id="{5E41BAB5-BFFE-037D-F600-C2A7519C2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93928-865C-5363-23F1-9C47C2827A02}"/>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404827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D7A0-2B35-0DBB-9EBC-D4D75A62E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D036-6FEE-CD60-A98A-DECCEEE00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124900-776D-7EB1-4590-9CFB5B81C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A059F-97B8-C1F2-142D-F86E264056CF}"/>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6" name="Footer Placeholder 5">
            <a:extLst>
              <a:ext uri="{FF2B5EF4-FFF2-40B4-BE49-F238E27FC236}">
                <a16:creationId xmlns:a16="http://schemas.microsoft.com/office/drawing/2014/main" id="{F4A3C02F-A6A8-5C36-DF64-2F07E9DD6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53478-5AC3-273D-3FCA-755759468C1B}"/>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283724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5167-CE69-1AF6-5987-B24F0EA946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F753B-213E-CF60-48D3-ACD2B1AB5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D6153F-7B29-ED9F-6E9E-0E53EDD56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56377-1B13-C477-FEF5-86FA26120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E0829-D23F-4068-3740-832D952B3D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9B2F7-0730-8641-9DE6-7B8C3EF89803}"/>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8" name="Footer Placeholder 7">
            <a:extLst>
              <a:ext uri="{FF2B5EF4-FFF2-40B4-BE49-F238E27FC236}">
                <a16:creationId xmlns:a16="http://schemas.microsoft.com/office/drawing/2014/main" id="{BA5FF843-47F8-3D40-CDB7-D3999246DF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94F3D4-E54A-DD94-21FC-2AE1713C4850}"/>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220207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9302-D129-205C-7802-FFC7F994C7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6BE595-05FA-FA4A-04F0-83F34DDBDC8C}"/>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4" name="Footer Placeholder 3">
            <a:extLst>
              <a:ext uri="{FF2B5EF4-FFF2-40B4-BE49-F238E27FC236}">
                <a16:creationId xmlns:a16="http://schemas.microsoft.com/office/drawing/2014/main" id="{2704D5E9-552B-74C0-65C3-7E3C924E21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2B69A-7237-C1CD-A552-2F906F21FCC8}"/>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31344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40E9E-01D8-6A0A-C7E3-A050E0A77AD9}"/>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3" name="Footer Placeholder 2">
            <a:extLst>
              <a:ext uri="{FF2B5EF4-FFF2-40B4-BE49-F238E27FC236}">
                <a16:creationId xmlns:a16="http://schemas.microsoft.com/office/drawing/2014/main" id="{5D832299-8A39-9BFA-0EC3-DE56EC6087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0AD3D9-AD57-4A15-7A7D-FCA495DA431D}"/>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162895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2621-BBB6-E214-5FC7-8DE8F5F91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27091D-EFE5-C6B7-C045-58B80E25D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BC8CC7-60EA-F95E-FC7D-E616F7168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42EDE-8B2E-D0B3-CFA3-728179740CD6}"/>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6" name="Footer Placeholder 5">
            <a:extLst>
              <a:ext uri="{FF2B5EF4-FFF2-40B4-BE49-F238E27FC236}">
                <a16:creationId xmlns:a16="http://schemas.microsoft.com/office/drawing/2014/main" id="{B90054EE-F287-A744-390B-0CBA68D2B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2EF343-2C6C-693C-0937-97C39DDFF675}"/>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200836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B1D6-E5C0-A033-73E1-8991EFA48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AEB8D8-8EAA-6BD2-F2DF-66E252EA2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D3ECB0-737F-6F7C-ED12-87E128A0D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C0CC9-AC44-801E-3AF4-CD1B9A17ECE8}"/>
              </a:ext>
            </a:extLst>
          </p:cNvPr>
          <p:cNvSpPr>
            <a:spLocks noGrp="1"/>
          </p:cNvSpPr>
          <p:nvPr>
            <p:ph type="dt" sz="half" idx="10"/>
          </p:nvPr>
        </p:nvSpPr>
        <p:spPr/>
        <p:txBody>
          <a:bodyPr/>
          <a:lstStyle/>
          <a:p>
            <a:fld id="{3A9BAB39-B2CD-481E-A860-427FBA40C1C6}" type="datetimeFigureOut">
              <a:rPr lang="en-US" smtClean="0"/>
              <a:t>7/9/26</a:t>
            </a:fld>
            <a:endParaRPr lang="en-US"/>
          </a:p>
        </p:txBody>
      </p:sp>
      <p:sp>
        <p:nvSpPr>
          <p:cNvPr id="6" name="Footer Placeholder 5">
            <a:extLst>
              <a:ext uri="{FF2B5EF4-FFF2-40B4-BE49-F238E27FC236}">
                <a16:creationId xmlns:a16="http://schemas.microsoft.com/office/drawing/2014/main" id="{A1D95B13-46F4-3B04-CE4B-15D23F27C5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EA852-667E-9A24-1828-9AA6E858315E}"/>
              </a:ext>
            </a:extLst>
          </p:cNvPr>
          <p:cNvSpPr>
            <a:spLocks noGrp="1"/>
          </p:cNvSpPr>
          <p:nvPr>
            <p:ph type="sldNum" sz="quarter" idx="12"/>
          </p:nvPr>
        </p:nvSpPr>
        <p:spPr/>
        <p:txBody>
          <a:bodyPr/>
          <a:lstStyle/>
          <a:p>
            <a:fld id="{53344A8E-FDE3-4D0F-9E6B-105181E383B8}" type="slidenum">
              <a:rPr lang="en-US" smtClean="0"/>
              <a:t>‹#›</a:t>
            </a:fld>
            <a:endParaRPr lang="en-US"/>
          </a:p>
        </p:txBody>
      </p:sp>
    </p:spTree>
    <p:extLst>
      <p:ext uri="{BB962C8B-B14F-4D97-AF65-F5344CB8AC3E}">
        <p14:creationId xmlns:p14="http://schemas.microsoft.com/office/powerpoint/2010/main" val="401172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55EB8D-54B0-070B-5E74-155F6F1C1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E1159-D02D-0589-2F84-DA6DE40AB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D9F14-85B4-3878-8C25-B17BA1859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9BAB39-B2CD-481E-A860-427FBA40C1C6}" type="datetimeFigureOut">
              <a:rPr lang="en-US" smtClean="0"/>
              <a:t>7/9/26</a:t>
            </a:fld>
            <a:endParaRPr lang="en-US"/>
          </a:p>
        </p:txBody>
      </p:sp>
      <p:sp>
        <p:nvSpPr>
          <p:cNvPr id="5" name="Footer Placeholder 4">
            <a:extLst>
              <a:ext uri="{FF2B5EF4-FFF2-40B4-BE49-F238E27FC236}">
                <a16:creationId xmlns:a16="http://schemas.microsoft.com/office/drawing/2014/main" id="{424BEBED-9BFE-921A-73B3-3F039EB26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F6E641-868B-7A14-FFC0-B7D00A64F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344A8E-FDE3-4D0F-9E6B-105181E383B8}" type="slidenum">
              <a:rPr lang="en-US" smtClean="0"/>
              <a:t>‹#›</a:t>
            </a:fld>
            <a:endParaRPr lang="en-US"/>
          </a:p>
        </p:txBody>
      </p:sp>
    </p:spTree>
    <p:extLst>
      <p:ext uri="{BB962C8B-B14F-4D97-AF65-F5344CB8AC3E}">
        <p14:creationId xmlns:p14="http://schemas.microsoft.com/office/powerpoint/2010/main" val="169166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ccjm.org/content/93/6/353#authTagId=18d82f60-6531-11f1-ad57-a1f44b1f36d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cjm.org/content/93/6/353#authTagId=18d82f60-6531-11f1-ad57-a1f44b1f36d2" TargetMode="External"/><Relationship Id="rId2" Type="http://schemas.openxmlformats.org/officeDocument/2006/relationships/hyperlink" Target="https://diabetesjournals.org/care/article/49/Supplement_1/S246/163914/11-Chronic-Kidney-Disease-and-Risk-Management" TargetMode="External"/><Relationship Id="rId1" Type="http://schemas.openxmlformats.org/officeDocument/2006/relationships/slideLayout" Target="../slideLayouts/slideLayout2.xml"/><Relationship Id="rId5" Type="http://schemas.openxmlformats.org/officeDocument/2006/relationships/hyperlink" Target="https://www.thelancet.com/journals/lancet/article/PIIS0140-6736(26)00702-6/fulltext?dgcid=raven_jbs_etoc_email" TargetMode="External"/><Relationship Id="rId4" Type="http://schemas.openxmlformats.org/officeDocument/2006/relationships/hyperlink" Target="https://kdigo.org/wp-content/uploads/2026/03/KDIGO-2026-Diabetes-and-CKD-Guideline-Update-Public-Review-Draft-March-2026.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0BA2-D342-2C1C-092A-73F34EF7DC48}"/>
              </a:ext>
            </a:extLst>
          </p:cNvPr>
          <p:cNvSpPr>
            <a:spLocks noGrp="1"/>
          </p:cNvSpPr>
          <p:nvPr>
            <p:ph type="ctrTitle"/>
          </p:nvPr>
        </p:nvSpPr>
        <p:spPr>
          <a:xfrm>
            <a:off x="783772" y="805542"/>
            <a:ext cx="9144000" cy="2623458"/>
          </a:xfrm>
          <a:solidFill>
            <a:srgbClr val="0070C0"/>
          </a:solidFill>
        </p:spPr>
        <p:txBody>
          <a:bodyPr>
            <a:normAutofit/>
          </a:bodyPr>
          <a:lstStyle/>
          <a:p>
            <a:r>
              <a:rPr lang="en-US" b="1" dirty="0">
                <a:solidFill>
                  <a:schemeClr val="bg1"/>
                </a:solidFill>
              </a:rPr>
              <a:t>Who Needs What When?</a:t>
            </a:r>
            <a:br>
              <a:rPr lang="en-US" b="1" dirty="0">
                <a:solidFill>
                  <a:schemeClr val="bg1"/>
                </a:solidFill>
              </a:rPr>
            </a:br>
            <a:r>
              <a:rPr lang="en-US" sz="4900" b="1" dirty="0">
                <a:solidFill>
                  <a:schemeClr val="bg1"/>
                </a:solidFill>
              </a:rPr>
              <a:t>An Update on Diabetes Standards of Care – Some Basics</a:t>
            </a:r>
          </a:p>
        </p:txBody>
      </p:sp>
      <p:sp>
        <p:nvSpPr>
          <p:cNvPr id="3" name="Subtitle 2">
            <a:extLst>
              <a:ext uri="{FF2B5EF4-FFF2-40B4-BE49-F238E27FC236}">
                <a16:creationId xmlns:a16="http://schemas.microsoft.com/office/drawing/2014/main" id="{532E0F1E-F5B5-8504-36E0-FD5E982A5E31}"/>
              </a:ext>
            </a:extLst>
          </p:cNvPr>
          <p:cNvSpPr>
            <a:spLocks noGrp="1"/>
          </p:cNvSpPr>
          <p:nvPr>
            <p:ph type="subTitle" idx="1"/>
          </p:nvPr>
        </p:nvSpPr>
        <p:spPr>
          <a:xfrm>
            <a:off x="783772" y="3907971"/>
            <a:ext cx="9144000" cy="1328056"/>
          </a:xfrm>
        </p:spPr>
        <p:txBody>
          <a:bodyPr/>
          <a:lstStyle/>
          <a:p>
            <a:r>
              <a:rPr lang="en-US"/>
              <a:t>July 9, 2026</a:t>
            </a:r>
          </a:p>
          <a:p>
            <a:r>
              <a:rPr lang="en-US"/>
              <a:t>Carol Greenlee MD MACP</a:t>
            </a:r>
          </a:p>
        </p:txBody>
      </p:sp>
    </p:spTree>
    <p:extLst>
      <p:ext uri="{BB962C8B-B14F-4D97-AF65-F5344CB8AC3E}">
        <p14:creationId xmlns:p14="http://schemas.microsoft.com/office/powerpoint/2010/main" val="31218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622E26-35B3-BF18-4D76-EC1EC83B7F48}"/>
              </a:ext>
            </a:extLst>
          </p:cNvPr>
          <p:cNvPicPr>
            <a:picLocks noChangeAspect="1"/>
          </p:cNvPicPr>
          <p:nvPr/>
        </p:nvPicPr>
        <p:blipFill>
          <a:blip r:embed="rId3"/>
          <a:stretch>
            <a:fillRect/>
          </a:stretch>
        </p:blipFill>
        <p:spPr>
          <a:xfrm>
            <a:off x="360171" y="966403"/>
            <a:ext cx="7263501" cy="5652324"/>
          </a:xfrm>
          <a:prstGeom prst="rect">
            <a:avLst/>
          </a:prstGeom>
        </p:spPr>
      </p:pic>
      <p:pic>
        <p:nvPicPr>
          <p:cNvPr id="3" name="Picture 2">
            <a:extLst>
              <a:ext uri="{FF2B5EF4-FFF2-40B4-BE49-F238E27FC236}">
                <a16:creationId xmlns:a16="http://schemas.microsoft.com/office/drawing/2014/main" id="{D89534AF-8EF9-B963-1E22-A49A75DB6165}"/>
              </a:ext>
            </a:extLst>
          </p:cNvPr>
          <p:cNvPicPr>
            <a:picLocks noChangeAspect="1"/>
          </p:cNvPicPr>
          <p:nvPr/>
        </p:nvPicPr>
        <p:blipFill>
          <a:blip r:embed="rId4"/>
          <a:stretch>
            <a:fillRect/>
          </a:stretch>
        </p:blipFill>
        <p:spPr>
          <a:xfrm>
            <a:off x="234199" y="239273"/>
            <a:ext cx="8925318" cy="749873"/>
          </a:xfrm>
          <a:prstGeom prst="rect">
            <a:avLst/>
          </a:prstGeom>
        </p:spPr>
      </p:pic>
      <p:sp>
        <p:nvSpPr>
          <p:cNvPr id="4" name="TextBox 3">
            <a:extLst>
              <a:ext uri="{FF2B5EF4-FFF2-40B4-BE49-F238E27FC236}">
                <a16:creationId xmlns:a16="http://schemas.microsoft.com/office/drawing/2014/main" id="{C05947B7-FD7D-3AF9-C5F9-3676AF867A5D}"/>
              </a:ext>
            </a:extLst>
          </p:cNvPr>
          <p:cNvSpPr txBox="1"/>
          <p:nvPr/>
        </p:nvSpPr>
        <p:spPr>
          <a:xfrm>
            <a:off x="7744802" y="5787730"/>
            <a:ext cx="2829429" cy="830997"/>
          </a:xfrm>
          <a:prstGeom prst="rect">
            <a:avLst/>
          </a:prstGeom>
          <a:solidFill>
            <a:srgbClr val="0070C0"/>
          </a:solidFill>
        </p:spPr>
        <p:txBody>
          <a:bodyPr wrap="none" rtlCol="0">
            <a:spAutoFit/>
          </a:bodyPr>
          <a:lstStyle/>
          <a:p>
            <a:pPr algn="ctr"/>
            <a:r>
              <a:rPr lang="en-US" sz="1600" b="1">
                <a:solidFill>
                  <a:schemeClr val="bg1"/>
                </a:solidFill>
              </a:rPr>
              <a:t>Risk of CKD progression, </a:t>
            </a:r>
          </a:p>
          <a:p>
            <a:pPr algn="ctr"/>
            <a:r>
              <a:rPr lang="en-US" sz="1600" b="1">
                <a:solidFill>
                  <a:schemeClr val="bg1"/>
                </a:solidFill>
              </a:rPr>
              <a:t>cardiovascular disease risk, </a:t>
            </a:r>
          </a:p>
          <a:p>
            <a:pPr algn="ctr"/>
            <a:r>
              <a:rPr lang="en-US" sz="1600" b="1">
                <a:solidFill>
                  <a:schemeClr val="bg1"/>
                </a:solidFill>
              </a:rPr>
              <a:t>and mortality</a:t>
            </a:r>
          </a:p>
        </p:txBody>
      </p:sp>
    </p:spTree>
    <p:extLst>
      <p:ext uri="{BB962C8B-B14F-4D97-AF65-F5344CB8AC3E}">
        <p14:creationId xmlns:p14="http://schemas.microsoft.com/office/powerpoint/2010/main" val="410497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chanistic concept of the effects of RAS and SGLT-2 inhibition on intraglomerular pressure.">
            <a:extLst>
              <a:ext uri="{FF2B5EF4-FFF2-40B4-BE49-F238E27FC236}">
                <a16:creationId xmlns:a16="http://schemas.microsoft.com/office/drawing/2014/main" id="{6F567377-F55F-40BE-13DB-1393BAF82979}"/>
              </a:ext>
            </a:extLst>
          </p:cNvPr>
          <p:cNvPicPr>
            <a:picLocks noChangeAspect="1"/>
          </p:cNvPicPr>
          <p:nvPr/>
        </p:nvPicPr>
        <p:blipFill>
          <a:blip r:embed="rId3"/>
          <a:stretch>
            <a:fillRect/>
          </a:stretch>
        </p:blipFill>
        <p:spPr>
          <a:xfrm>
            <a:off x="445477" y="951445"/>
            <a:ext cx="7666892" cy="5673500"/>
          </a:xfrm>
          <a:prstGeom prst="rect">
            <a:avLst/>
          </a:prstGeom>
        </p:spPr>
      </p:pic>
      <p:sp>
        <p:nvSpPr>
          <p:cNvPr id="3" name="TextBox 2">
            <a:extLst>
              <a:ext uri="{FF2B5EF4-FFF2-40B4-BE49-F238E27FC236}">
                <a16:creationId xmlns:a16="http://schemas.microsoft.com/office/drawing/2014/main" id="{9A68231E-7436-BCE5-48AD-0FB4B8C8AA0A}"/>
              </a:ext>
            </a:extLst>
          </p:cNvPr>
          <p:cNvSpPr txBox="1"/>
          <p:nvPr/>
        </p:nvSpPr>
        <p:spPr>
          <a:xfrm>
            <a:off x="199292" y="233055"/>
            <a:ext cx="9819804" cy="369332"/>
          </a:xfrm>
          <a:prstGeom prst="rect">
            <a:avLst/>
          </a:prstGeom>
          <a:solidFill>
            <a:srgbClr val="0070C0"/>
          </a:solidFill>
        </p:spPr>
        <p:txBody>
          <a:bodyPr wrap="none" rtlCol="0">
            <a:spAutoFit/>
          </a:bodyPr>
          <a:lstStyle/>
          <a:p>
            <a:pPr algn="ctr"/>
            <a:r>
              <a:rPr lang="en-US" b="1">
                <a:solidFill>
                  <a:schemeClr val="bg1"/>
                </a:solidFill>
              </a:rPr>
              <a:t>Mechanistic concept of the effects of RAS and SGLT-2 inhibition on intraglomerular pressure</a:t>
            </a:r>
          </a:p>
        </p:txBody>
      </p:sp>
      <p:sp>
        <p:nvSpPr>
          <p:cNvPr id="4" name="TextBox 3">
            <a:extLst>
              <a:ext uri="{FF2B5EF4-FFF2-40B4-BE49-F238E27FC236}">
                <a16:creationId xmlns:a16="http://schemas.microsoft.com/office/drawing/2014/main" id="{F4F92F04-5CCC-92D0-C50F-6E7FDE56BF8A}"/>
              </a:ext>
            </a:extLst>
          </p:cNvPr>
          <p:cNvSpPr txBox="1"/>
          <p:nvPr/>
        </p:nvSpPr>
        <p:spPr>
          <a:xfrm>
            <a:off x="445477" y="2215661"/>
            <a:ext cx="744819" cy="307777"/>
          </a:xfrm>
          <a:prstGeom prst="rect">
            <a:avLst/>
          </a:prstGeom>
          <a:noFill/>
        </p:spPr>
        <p:txBody>
          <a:bodyPr wrap="none" rtlCol="0">
            <a:spAutoFit/>
          </a:bodyPr>
          <a:lstStyle/>
          <a:p>
            <a:r>
              <a:rPr lang="en-US" sz="1400"/>
              <a:t>Dilated</a:t>
            </a:r>
          </a:p>
        </p:txBody>
      </p:sp>
      <p:sp>
        <p:nvSpPr>
          <p:cNvPr id="5" name="TextBox 4">
            <a:extLst>
              <a:ext uri="{FF2B5EF4-FFF2-40B4-BE49-F238E27FC236}">
                <a16:creationId xmlns:a16="http://schemas.microsoft.com/office/drawing/2014/main" id="{543B350A-A6E7-A670-9B43-264B7404B76B}"/>
              </a:ext>
            </a:extLst>
          </p:cNvPr>
          <p:cNvSpPr txBox="1"/>
          <p:nvPr/>
        </p:nvSpPr>
        <p:spPr>
          <a:xfrm>
            <a:off x="1547447" y="2215661"/>
            <a:ext cx="1101264" cy="307777"/>
          </a:xfrm>
          <a:prstGeom prst="rect">
            <a:avLst/>
          </a:prstGeom>
          <a:noFill/>
        </p:spPr>
        <p:txBody>
          <a:bodyPr wrap="none" rtlCol="0">
            <a:spAutoFit/>
          </a:bodyPr>
          <a:lstStyle/>
          <a:p>
            <a:r>
              <a:rPr lang="en-US" sz="1400"/>
              <a:t>Constricted</a:t>
            </a:r>
          </a:p>
        </p:txBody>
      </p:sp>
      <p:cxnSp>
        <p:nvCxnSpPr>
          <p:cNvPr id="7" name="Straight Arrow Connector 6">
            <a:extLst>
              <a:ext uri="{FF2B5EF4-FFF2-40B4-BE49-F238E27FC236}">
                <a16:creationId xmlns:a16="http://schemas.microsoft.com/office/drawing/2014/main" id="{345AC099-8D0E-CD2C-208F-9E49D1D31BC9}"/>
              </a:ext>
            </a:extLst>
          </p:cNvPr>
          <p:cNvCxnSpPr>
            <a:cxnSpLocks/>
          </p:cNvCxnSpPr>
          <p:nvPr/>
        </p:nvCxnSpPr>
        <p:spPr>
          <a:xfrm>
            <a:off x="681706" y="2523438"/>
            <a:ext cx="272359" cy="231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D9EF33A-6986-61FF-8397-8722E28BCBBD}"/>
              </a:ext>
            </a:extLst>
          </p:cNvPr>
          <p:cNvCxnSpPr>
            <a:cxnSpLocks/>
            <a:stCxn id="5" idx="2"/>
          </p:cNvCxnSpPr>
          <p:nvPr/>
        </p:nvCxnSpPr>
        <p:spPr>
          <a:xfrm flipH="1">
            <a:off x="1934308" y="2523438"/>
            <a:ext cx="163771" cy="3490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BA18637-60FC-239E-06A5-F0FE47BDD260}"/>
              </a:ext>
            </a:extLst>
          </p:cNvPr>
          <p:cNvSpPr txBox="1"/>
          <p:nvPr/>
        </p:nvSpPr>
        <p:spPr>
          <a:xfrm>
            <a:off x="346798" y="1060846"/>
            <a:ext cx="3502562" cy="923330"/>
          </a:xfrm>
          <a:prstGeom prst="rect">
            <a:avLst/>
          </a:prstGeom>
          <a:noFill/>
          <a:ln>
            <a:solidFill>
              <a:schemeClr val="tx1"/>
            </a:solidFill>
          </a:ln>
        </p:spPr>
        <p:txBody>
          <a:bodyPr wrap="none" rtlCol="0">
            <a:spAutoFit/>
          </a:bodyPr>
          <a:lstStyle/>
          <a:p>
            <a:pPr algn="ctr"/>
            <a:r>
              <a:rPr lang="en-US"/>
              <a:t>High pressure in the glomerulus</a:t>
            </a:r>
          </a:p>
          <a:p>
            <a:pPr algn="ctr"/>
            <a:r>
              <a:rPr lang="en-US"/>
              <a:t>Damage to basement membrane </a:t>
            </a:r>
          </a:p>
          <a:p>
            <a:pPr algn="ctr"/>
            <a:r>
              <a:rPr lang="en-US"/>
              <a:t>&amp; podocytes </a:t>
            </a:r>
          </a:p>
        </p:txBody>
      </p:sp>
    </p:spTree>
    <p:extLst>
      <p:ext uri="{BB962C8B-B14F-4D97-AF65-F5344CB8AC3E}">
        <p14:creationId xmlns:p14="http://schemas.microsoft.com/office/powerpoint/2010/main" val="368030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5653A-22BC-7B1C-0324-D3B7C6FF6E87}"/>
              </a:ext>
            </a:extLst>
          </p:cNvPr>
          <p:cNvPicPr>
            <a:picLocks noChangeAspect="1"/>
          </p:cNvPicPr>
          <p:nvPr/>
        </p:nvPicPr>
        <p:blipFill>
          <a:blip r:embed="rId2"/>
          <a:stretch>
            <a:fillRect/>
          </a:stretch>
        </p:blipFill>
        <p:spPr>
          <a:xfrm>
            <a:off x="921168" y="1276833"/>
            <a:ext cx="7431997" cy="3098039"/>
          </a:xfrm>
          <a:prstGeom prst="rect">
            <a:avLst/>
          </a:prstGeom>
        </p:spPr>
      </p:pic>
      <p:sp>
        <p:nvSpPr>
          <p:cNvPr id="4" name="TextBox 3">
            <a:extLst>
              <a:ext uri="{FF2B5EF4-FFF2-40B4-BE49-F238E27FC236}">
                <a16:creationId xmlns:a16="http://schemas.microsoft.com/office/drawing/2014/main" id="{2C3EFAC1-63C3-9010-3315-14420531437E}"/>
              </a:ext>
            </a:extLst>
          </p:cNvPr>
          <p:cNvSpPr txBox="1"/>
          <p:nvPr/>
        </p:nvSpPr>
        <p:spPr>
          <a:xfrm>
            <a:off x="857122" y="4697567"/>
            <a:ext cx="7560083" cy="923330"/>
          </a:xfrm>
          <a:prstGeom prst="rect">
            <a:avLst/>
          </a:prstGeom>
          <a:noFill/>
        </p:spPr>
        <p:txBody>
          <a:bodyPr wrap="none" rtlCol="0">
            <a:spAutoFit/>
          </a:bodyPr>
          <a:lstStyle/>
          <a:p>
            <a:r>
              <a:rPr lang="en-US"/>
              <a:t>Treatment of DKD can slow decline in GFR from average of </a:t>
            </a:r>
            <a:r>
              <a:rPr lang="en-US" b="1" i="1"/>
              <a:t>12 ml/min/year</a:t>
            </a:r>
          </a:p>
          <a:p>
            <a:r>
              <a:rPr lang="en-US" b="1" i="1"/>
              <a:t> </a:t>
            </a:r>
            <a:r>
              <a:rPr lang="en-US"/>
              <a:t>to an average of </a:t>
            </a:r>
            <a:r>
              <a:rPr lang="en-US" b="1" i="1"/>
              <a:t>2-4 ml/min/year</a:t>
            </a:r>
            <a:r>
              <a:rPr lang="en-US"/>
              <a:t> – thus delaying or avoiding ESRD (ESKD)</a:t>
            </a:r>
          </a:p>
          <a:p>
            <a:r>
              <a:rPr lang="en-US"/>
              <a:t> – and at same time help reduce CVD/HF risk </a:t>
            </a:r>
          </a:p>
        </p:txBody>
      </p:sp>
      <p:sp>
        <p:nvSpPr>
          <p:cNvPr id="5" name="TextBox 4">
            <a:extLst>
              <a:ext uri="{FF2B5EF4-FFF2-40B4-BE49-F238E27FC236}">
                <a16:creationId xmlns:a16="http://schemas.microsoft.com/office/drawing/2014/main" id="{4E0E75BB-8019-0150-1AA3-4F7F8AE29A91}"/>
              </a:ext>
            </a:extLst>
          </p:cNvPr>
          <p:cNvSpPr txBox="1"/>
          <p:nvPr/>
        </p:nvSpPr>
        <p:spPr>
          <a:xfrm>
            <a:off x="1335543" y="338585"/>
            <a:ext cx="6375720" cy="523220"/>
          </a:xfrm>
          <a:prstGeom prst="rect">
            <a:avLst/>
          </a:prstGeom>
          <a:noFill/>
        </p:spPr>
        <p:txBody>
          <a:bodyPr wrap="none" rtlCol="0">
            <a:spAutoFit/>
          </a:bodyPr>
          <a:lstStyle/>
          <a:p>
            <a:r>
              <a:rPr lang="en-US" sz="2800" b="1"/>
              <a:t>What does this mean for your patient?</a:t>
            </a:r>
          </a:p>
        </p:txBody>
      </p:sp>
      <p:sp>
        <p:nvSpPr>
          <p:cNvPr id="6" name="TextBox 5">
            <a:extLst>
              <a:ext uri="{FF2B5EF4-FFF2-40B4-BE49-F238E27FC236}">
                <a16:creationId xmlns:a16="http://schemas.microsoft.com/office/drawing/2014/main" id="{8096D9DB-3DFD-BAC8-B43D-608B3DEE0D5E}"/>
              </a:ext>
            </a:extLst>
          </p:cNvPr>
          <p:cNvSpPr txBox="1"/>
          <p:nvPr/>
        </p:nvSpPr>
        <p:spPr>
          <a:xfrm>
            <a:off x="177640" y="5758926"/>
            <a:ext cx="8919045" cy="369332"/>
          </a:xfrm>
          <a:prstGeom prst="rect">
            <a:avLst/>
          </a:prstGeom>
          <a:noFill/>
        </p:spPr>
        <p:txBody>
          <a:bodyPr wrap="none" rtlCol="0">
            <a:spAutoFit/>
          </a:bodyPr>
          <a:lstStyle/>
          <a:p>
            <a:r>
              <a:rPr lang="en-US"/>
              <a:t>GFR declines with normal aging (&gt;30) – average 0.75-0.8 ml/min/year </a:t>
            </a:r>
            <a:r>
              <a:rPr lang="en-US" sz="1600"/>
              <a:t>(GFR 50-60 by age 80)</a:t>
            </a:r>
          </a:p>
        </p:txBody>
      </p:sp>
    </p:spTree>
    <p:extLst>
      <p:ext uri="{BB962C8B-B14F-4D97-AF65-F5344CB8AC3E}">
        <p14:creationId xmlns:p14="http://schemas.microsoft.com/office/powerpoint/2010/main" val="44660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CEA6A-C527-B106-83E3-90BF610DF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2C022-7C98-FFB6-1812-569B38BF0BB4}"/>
              </a:ext>
            </a:extLst>
          </p:cNvPr>
          <p:cNvSpPr>
            <a:spLocks noGrp="1"/>
          </p:cNvSpPr>
          <p:nvPr>
            <p:ph type="title"/>
          </p:nvPr>
        </p:nvSpPr>
        <p:spPr>
          <a:xfrm>
            <a:off x="177188" y="231354"/>
            <a:ext cx="10515600" cy="1068638"/>
          </a:xfrm>
          <a:solidFill>
            <a:srgbClr val="0070C0"/>
          </a:solidFill>
        </p:spPr>
        <p:txBody>
          <a:bodyPr>
            <a:normAutofit/>
          </a:bodyPr>
          <a:lstStyle/>
          <a:p>
            <a:pPr algn="ctr"/>
            <a:r>
              <a:rPr lang="en-US" sz="4000" b="1">
                <a:solidFill>
                  <a:schemeClr val="bg1"/>
                </a:solidFill>
              </a:rPr>
              <a:t>Preventing CKD </a:t>
            </a:r>
            <a:br>
              <a:rPr lang="en-US" sz="4000" b="1">
                <a:solidFill>
                  <a:schemeClr val="bg1"/>
                </a:solidFill>
              </a:rPr>
            </a:br>
            <a:r>
              <a:rPr lang="en-US" sz="2800" b="1">
                <a:solidFill>
                  <a:schemeClr val="bg1"/>
                </a:solidFill>
              </a:rPr>
              <a:t>ADA 2026 Standards of Care</a:t>
            </a:r>
          </a:p>
        </p:txBody>
      </p:sp>
      <p:sp>
        <p:nvSpPr>
          <p:cNvPr id="3" name="Content Placeholder 2">
            <a:extLst>
              <a:ext uri="{FF2B5EF4-FFF2-40B4-BE49-F238E27FC236}">
                <a16:creationId xmlns:a16="http://schemas.microsoft.com/office/drawing/2014/main" id="{FF093D01-91A3-7DEF-77D5-4E6C81DB2173}"/>
              </a:ext>
            </a:extLst>
          </p:cNvPr>
          <p:cNvSpPr>
            <a:spLocks noGrp="1"/>
          </p:cNvSpPr>
          <p:nvPr>
            <p:ph idx="1"/>
          </p:nvPr>
        </p:nvSpPr>
        <p:spPr>
          <a:xfrm>
            <a:off x="177188" y="1410160"/>
            <a:ext cx="10515600" cy="4682168"/>
          </a:xfrm>
        </p:spPr>
        <p:txBody>
          <a:bodyPr>
            <a:normAutofit fontScale="92500"/>
          </a:bodyPr>
          <a:lstStyle/>
          <a:p>
            <a:r>
              <a:rPr lang="en-US" sz="2400"/>
              <a:t>The </a:t>
            </a:r>
            <a:r>
              <a:rPr lang="en-US" sz="2400" b="1"/>
              <a:t>only proven primary prevention</a:t>
            </a:r>
            <a:r>
              <a:rPr lang="en-US" sz="2400"/>
              <a:t> interventions for CKD in people with diabetes are optimal management of </a:t>
            </a:r>
          </a:p>
          <a:p>
            <a:pPr lvl="1"/>
            <a:r>
              <a:rPr lang="en-US" sz="2000"/>
              <a:t>blood glucose (A1C goal of 7%) and </a:t>
            </a:r>
          </a:p>
          <a:p>
            <a:pPr lvl="1"/>
            <a:r>
              <a:rPr lang="en-US" sz="2000"/>
              <a:t>blood pressure (&lt;130/80 mmHg)</a:t>
            </a:r>
          </a:p>
          <a:p>
            <a:r>
              <a:rPr lang="en-US" sz="2400" i="1"/>
              <a:t>“There is no evidence that RAS inhibitors or any other interventions prevent the development of CKD in the absence of hypertension or albuminuria.”</a:t>
            </a:r>
          </a:p>
          <a:p>
            <a:pPr lvl="1"/>
            <a:r>
              <a:rPr lang="en-US" sz="2000"/>
              <a:t>In trials of people with T1D &amp; T2D exhibiting neither albuminuria nor hypertension, ACEi or ARBs did not prevent the development of glomerulopathy assessed by kidney biopsy </a:t>
            </a:r>
          </a:p>
          <a:p>
            <a:r>
              <a:rPr lang="en-US" sz="2400"/>
              <a:t>Thus, the American Diabetes Association </a:t>
            </a:r>
            <a:r>
              <a:rPr lang="en-US" sz="2400" i="1"/>
              <a:t>does not recommend </a:t>
            </a:r>
            <a:r>
              <a:rPr lang="en-US" sz="2400"/>
              <a:t>routine use of these medications solely for the purpose of prevention of the development of CKD.</a:t>
            </a:r>
          </a:p>
          <a:p>
            <a:pPr marL="0" indent="0">
              <a:buNone/>
            </a:pPr>
            <a:endParaRPr lang="en-US" sz="800"/>
          </a:p>
          <a:p>
            <a:r>
              <a:rPr lang="en-US" sz="2400"/>
              <a:t>Recommendation 11.6c: An ACE inhibitor or an ARB is </a:t>
            </a:r>
            <a:r>
              <a:rPr lang="en-US" sz="2400" b="1" i="1"/>
              <a:t>not recommended </a:t>
            </a:r>
            <a:r>
              <a:rPr lang="en-US" sz="2400"/>
              <a:t>for the primary prevention of CKD in people with diabetes who </a:t>
            </a:r>
            <a:r>
              <a:rPr lang="en-US" sz="2400" b="1" i="1"/>
              <a:t>have normal blood pressure, normal UACR (&lt;30 mg/g creatinine), and normal eGFR</a:t>
            </a:r>
            <a:r>
              <a:rPr lang="en-US" sz="2400"/>
              <a:t>. A</a:t>
            </a:r>
          </a:p>
          <a:p>
            <a:endParaRPr lang="en-US" sz="2400"/>
          </a:p>
        </p:txBody>
      </p:sp>
    </p:spTree>
    <p:extLst>
      <p:ext uri="{BB962C8B-B14F-4D97-AF65-F5344CB8AC3E}">
        <p14:creationId xmlns:p14="http://schemas.microsoft.com/office/powerpoint/2010/main" val="390726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A7981-91D1-CA76-F0E0-DA282C41842A}"/>
              </a:ext>
            </a:extLst>
          </p:cNvPr>
          <p:cNvSpPr>
            <a:spLocks noGrp="1"/>
          </p:cNvSpPr>
          <p:nvPr>
            <p:ph type="title"/>
          </p:nvPr>
        </p:nvSpPr>
        <p:spPr>
          <a:xfrm>
            <a:off x="188205" y="199872"/>
            <a:ext cx="10233610" cy="1325563"/>
          </a:xfrm>
          <a:solidFill>
            <a:srgbClr val="0070C0"/>
          </a:solidFill>
        </p:spPr>
        <p:txBody>
          <a:bodyPr>
            <a:normAutofit/>
          </a:bodyPr>
          <a:lstStyle/>
          <a:p>
            <a:pPr algn="ctr"/>
            <a:r>
              <a:rPr lang="en-US" sz="3600" b="1">
                <a:solidFill>
                  <a:schemeClr val="bg1"/>
                </a:solidFill>
              </a:rPr>
              <a:t>Use of ACE Inhibitors and Angiotensin Receptor Blockers (RAS inhibitors)</a:t>
            </a:r>
          </a:p>
        </p:txBody>
      </p:sp>
      <p:sp>
        <p:nvSpPr>
          <p:cNvPr id="3" name="Content Placeholder 2">
            <a:extLst>
              <a:ext uri="{FF2B5EF4-FFF2-40B4-BE49-F238E27FC236}">
                <a16:creationId xmlns:a16="http://schemas.microsoft.com/office/drawing/2014/main" id="{98A58E07-3029-F33B-B259-95DF1C568BED}"/>
              </a:ext>
            </a:extLst>
          </p:cNvPr>
          <p:cNvSpPr>
            <a:spLocks noGrp="1"/>
          </p:cNvSpPr>
          <p:nvPr>
            <p:ph idx="1"/>
          </p:nvPr>
        </p:nvSpPr>
        <p:spPr>
          <a:xfrm>
            <a:off x="188205" y="1682405"/>
            <a:ext cx="10233610" cy="4351338"/>
          </a:xfrm>
        </p:spPr>
        <p:txBody>
          <a:bodyPr>
            <a:normAutofit/>
          </a:bodyPr>
          <a:lstStyle/>
          <a:p>
            <a:r>
              <a:rPr lang="en-US" sz="2400"/>
              <a:t>Diabetes &amp; Hypertension </a:t>
            </a:r>
          </a:p>
          <a:p>
            <a:pPr lvl="1"/>
            <a:r>
              <a:rPr lang="en-US" sz="2000"/>
              <a:t>ADA: </a:t>
            </a:r>
            <a:r>
              <a:rPr lang="en-US" sz="2000" i="1"/>
              <a:t>In the absence of kidney disease</a:t>
            </a:r>
            <a:r>
              <a:rPr lang="en-US" sz="2000"/>
              <a:t>, ACE inhibitors or ARBs are</a:t>
            </a:r>
            <a:r>
              <a:rPr lang="en-US" sz="2000" b="1" i="1"/>
              <a:t> useful </a:t>
            </a:r>
            <a:r>
              <a:rPr lang="en-US" sz="2000"/>
              <a:t>to manage blood pressure but have </a:t>
            </a:r>
            <a:r>
              <a:rPr lang="en-US" sz="2000" i="1"/>
              <a:t>not proven superior </a:t>
            </a:r>
            <a:r>
              <a:rPr lang="en-US" sz="2000"/>
              <a:t>to alternative classes of antihypertensive therapy,</a:t>
            </a:r>
            <a:r>
              <a:rPr lang="en-US" sz="2000" i="1"/>
              <a:t> including thiazide-like diuretics and dihydropyridine calcium channel blockers</a:t>
            </a:r>
          </a:p>
          <a:p>
            <a:pPr marL="457200" lvl="1" indent="0">
              <a:buNone/>
            </a:pPr>
            <a:endParaRPr lang="en-US" sz="800" i="1"/>
          </a:p>
          <a:p>
            <a:pPr lvl="1"/>
            <a:r>
              <a:rPr lang="en-US" sz="2000"/>
              <a:t>KDIGO: People with diabetes and hypertension are at low risk of CKD progression when urine albumin excretion is normal – </a:t>
            </a:r>
          </a:p>
          <a:p>
            <a:pPr lvl="2"/>
            <a:r>
              <a:rPr lang="en-US"/>
              <a:t>Existing evidence does not demonstrate clear clinical benefit of RAS inhibition for CKD progression in this population. </a:t>
            </a:r>
          </a:p>
          <a:p>
            <a:pPr lvl="2"/>
            <a:r>
              <a:rPr lang="en-US" b="1" i="1"/>
              <a:t>Cardiovascular risk reduction </a:t>
            </a:r>
            <a:r>
              <a:rPr lang="en-US"/>
              <a:t>is the most important goal of BP management with normal urine albumin excretion, and multiple classes of antihypertensive agents (including RASi, diuretics, and dihydropyridine calcium channel blockers) are appropriate in this setting. </a:t>
            </a:r>
          </a:p>
        </p:txBody>
      </p:sp>
    </p:spTree>
    <p:extLst>
      <p:ext uri="{BB962C8B-B14F-4D97-AF65-F5344CB8AC3E}">
        <p14:creationId xmlns:p14="http://schemas.microsoft.com/office/powerpoint/2010/main" val="237089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BAB7-54E6-15C7-1DD1-DF70DC237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C33A3-7D71-DC8F-1569-98579E0D26CD}"/>
              </a:ext>
            </a:extLst>
          </p:cNvPr>
          <p:cNvSpPr>
            <a:spLocks noGrp="1"/>
          </p:cNvSpPr>
          <p:nvPr>
            <p:ph type="title"/>
          </p:nvPr>
        </p:nvSpPr>
        <p:spPr>
          <a:xfrm>
            <a:off x="306388" y="185058"/>
            <a:ext cx="10515600" cy="992642"/>
          </a:xfrm>
          <a:solidFill>
            <a:srgbClr val="0070C0"/>
          </a:solidFill>
        </p:spPr>
        <p:txBody>
          <a:bodyPr>
            <a:normAutofit fontScale="90000"/>
          </a:bodyPr>
          <a:lstStyle/>
          <a:p>
            <a:pPr algn="ctr"/>
            <a:r>
              <a:rPr lang="en-US" sz="3600" b="1">
                <a:solidFill>
                  <a:schemeClr val="bg1"/>
                </a:solidFill>
              </a:rPr>
              <a:t>Use of ACE Inhibitors and Angiotensin Receptor Blockers (RAS inhibitors)</a:t>
            </a:r>
          </a:p>
        </p:txBody>
      </p:sp>
      <p:sp>
        <p:nvSpPr>
          <p:cNvPr id="3" name="Text Placeholder 2">
            <a:extLst>
              <a:ext uri="{FF2B5EF4-FFF2-40B4-BE49-F238E27FC236}">
                <a16:creationId xmlns:a16="http://schemas.microsoft.com/office/drawing/2014/main" id="{7F087663-1755-E28F-D7F2-2045920FD489}"/>
              </a:ext>
            </a:extLst>
          </p:cNvPr>
          <p:cNvSpPr>
            <a:spLocks noGrp="1"/>
          </p:cNvSpPr>
          <p:nvPr>
            <p:ph type="body" idx="1"/>
          </p:nvPr>
        </p:nvSpPr>
        <p:spPr>
          <a:xfrm>
            <a:off x="306388" y="1179060"/>
            <a:ext cx="5157787" cy="506866"/>
          </a:xfrm>
        </p:spPr>
        <p:txBody>
          <a:bodyPr/>
          <a:lstStyle/>
          <a:p>
            <a:pPr algn="ctr"/>
            <a:r>
              <a:rPr lang="en-US"/>
              <a:t>ADA 2026 Standards of Care</a:t>
            </a:r>
          </a:p>
        </p:txBody>
      </p:sp>
      <p:sp>
        <p:nvSpPr>
          <p:cNvPr id="4" name="Content Placeholder 3">
            <a:extLst>
              <a:ext uri="{FF2B5EF4-FFF2-40B4-BE49-F238E27FC236}">
                <a16:creationId xmlns:a16="http://schemas.microsoft.com/office/drawing/2014/main" id="{E66C223C-EC1C-175D-2A40-FBB299370F4D}"/>
              </a:ext>
            </a:extLst>
          </p:cNvPr>
          <p:cNvSpPr>
            <a:spLocks noGrp="1"/>
          </p:cNvSpPr>
          <p:nvPr>
            <p:ph sz="half" idx="2"/>
          </p:nvPr>
        </p:nvSpPr>
        <p:spPr>
          <a:xfrm>
            <a:off x="306388" y="1739790"/>
            <a:ext cx="5157787" cy="3684588"/>
          </a:xfrm>
        </p:spPr>
        <p:txBody>
          <a:bodyPr>
            <a:normAutofit fontScale="62500" lnSpcReduction="20000"/>
          </a:bodyPr>
          <a:lstStyle/>
          <a:p>
            <a:r>
              <a:rPr lang="en-US"/>
              <a:t>11.6a In nonpregnant people with </a:t>
            </a:r>
            <a:r>
              <a:rPr lang="en-US" b="1" i="1"/>
              <a:t>diabetes and hypertension</a:t>
            </a:r>
            <a:r>
              <a:rPr lang="en-US"/>
              <a:t>, either an ACE inhibitor or an angiotensin receptor blocker (ARB) </a:t>
            </a:r>
          </a:p>
          <a:p>
            <a:pPr lvl="1"/>
            <a:r>
              <a:rPr lang="en-US" sz="2200"/>
              <a:t>is recommended for those with </a:t>
            </a:r>
            <a:r>
              <a:rPr lang="en-US" sz="2200" b="1"/>
              <a:t>moderately increased albuminuria </a:t>
            </a:r>
            <a:r>
              <a:rPr lang="en-US" sz="2200"/>
              <a:t>(UACR 30–299 mg/g creatinine) B  </a:t>
            </a:r>
          </a:p>
          <a:p>
            <a:pPr lvl="1"/>
            <a:r>
              <a:rPr lang="en-US" sz="2200"/>
              <a:t>is strongly recommended for those with </a:t>
            </a:r>
          </a:p>
          <a:p>
            <a:pPr lvl="2"/>
            <a:r>
              <a:rPr lang="en-US" sz="2200" b="1"/>
              <a:t>severely increased albuminuria </a:t>
            </a:r>
            <a:r>
              <a:rPr lang="en-US" sz="2200"/>
              <a:t>(UACR ≥300 mg/g creatinine) </a:t>
            </a:r>
            <a:r>
              <a:rPr lang="en-US" sz="2200" i="1"/>
              <a:t>and/or </a:t>
            </a:r>
          </a:p>
          <a:p>
            <a:pPr lvl="2"/>
            <a:r>
              <a:rPr lang="en-US" sz="2200" b="1"/>
              <a:t>eGFR &lt;60 mL/min/1.73 m2 </a:t>
            </a:r>
          </a:p>
          <a:p>
            <a:pPr lvl="1"/>
            <a:r>
              <a:rPr lang="en-US" sz="2200"/>
              <a:t>Titrate to </a:t>
            </a:r>
            <a:r>
              <a:rPr lang="en-US" sz="2200" b="1" i="1"/>
              <a:t>maximally tolerated dose </a:t>
            </a:r>
            <a:r>
              <a:rPr lang="en-US" sz="2200"/>
              <a:t>to prevent the progression of kidney disease and reduce cardiovascular events. A</a:t>
            </a:r>
          </a:p>
          <a:p>
            <a:pPr lvl="1"/>
            <a:r>
              <a:rPr lang="en-US" sz="2200"/>
              <a:t> If one class is not tolerated, the other should be substituted. B</a:t>
            </a:r>
          </a:p>
          <a:p>
            <a:r>
              <a:rPr lang="en-US" sz="2600"/>
              <a:t>The combined use of ACE inhibitors and ARBs should be avoided.</a:t>
            </a:r>
          </a:p>
          <a:p>
            <a:pPr lvl="1"/>
            <a:r>
              <a:rPr lang="en-US" sz="2000"/>
              <a:t>Clinical trials found </a:t>
            </a:r>
            <a:r>
              <a:rPr lang="en-US" sz="2000" i="1"/>
              <a:t>no benefits </a:t>
            </a:r>
            <a:r>
              <a:rPr lang="en-US" sz="2000"/>
              <a:t>on CVD or CKD, and the medication combination </a:t>
            </a:r>
            <a:r>
              <a:rPr lang="en-US" sz="2000" i="1"/>
              <a:t>had higher adverse event </a:t>
            </a:r>
            <a:r>
              <a:rPr lang="en-US" sz="2000"/>
              <a:t>rates (hyperkalemia and/or AKI)</a:t>
            </a:r>
            <a:endParaRPr lang="en-US" sz="2200"/>
          </a:p>
          <a:p>
            <a:endParaRPr lang="en-US" sz="2000"/>
          </a:p>
        </p:txBody>
      </p:sp>
      <p:sp>
        <p:nvSpPr>
          <p:cNvPr id="5" name="Text Placeholder 4">
            <a:extLst>
              <a:ext uri="{FF2B5EF4-FFF2-40B4-BE49-F238E27FC236}">
                <a16:creationId xmlns:a16="http://schemas.microsoft.com/office/drawing/2014/main" id="{C8BBF418-B51C-0B6A-8179-6FD622600A73}"/>
              </a:ext>
            </a:extLst>
          </p:cNvPr>
          <p:cNvSpPr>
            <a:spLocks noGrp="1"/>
          </p:cNvSpPr>
          <p:nvPr>
            <p:ph type="body" sz="quarter" idx="3"/>
          </p:nvPr>
        </p:nvSpPr>
        <p:spPr>
          <a:xfrm>
            <a:off x="5564188" y="1177700"/>
            <a:ext cx="5183188" cy="430666"/>
          </a:xfrm>
        </p:spPr>
        <p:txBody>
          <a:bodyPr/>
          <a:lstStyle/>
          <a:p>
            <a:pPr algn="ctr"/>
            <a:r>
              <a:rPr lang="en-US"/>
              <a:t>KDIGO 2026 draft Guidelines</a:t>
            </a:r>
          </a:p>
        </p:txBody>
      </p:sp>
      <p:sp>
        <p:nvSpPr>
          <p:cNvPr id="6" name="Content Placeholder 5">
            <a:extLst>
              <a:ext uri="{FF2B5EF4-FFF2-40B4-BE49-F238E27FC236}">
                <a16:creationId xmlns:a16="http://schemas.microsoft.com/office/drawing/2014/main" id="{DAFF96BF-B60B-8684-383C-78FA43B9C565}"/>
              </a:ext>
            </a:extLst>
          </p:cNvPr>
          <p:cNvSpPr>
            <a:spLocks noGrp="1"/>
          </p:cNvSpPr>
          <p:nvPr>
            <p:ph sz="quarter" idx="4"/>
          </p:nvPr>
        </p:nvSpPr>
        <p:spPr>
          <a:xfrm>
            <a:off x="5564188" y="1705773"/>
            <a:ext cx="5183188" cy="4216056"/>
          </a:xfrm>
        </p:spPr>
        <p:txBody>
          <a:bodyPr>
            <a:normAutofit fontScale="62500" lnSpcReduction="20000"/>
          </a:bodyPr>
          <a:lstStyle/>
          <a:p>
            <a:r>
              <a:rPr lang="en-US" sz="2600"/>
              <a:t>Recommendation 4.2.1: We recommend that treatment with an angiotensin-converting enzyme inhibitor (ACEi) or an angiotensin II receptor blocker (ARB) be initiated in </a:t>
            </a:r>
            <a:r>
              <a:rPr lang="en-US" sz="2600" b="1"/>
              <a:t>people with diabetes</a:t>
            </a:r>
            <a:r>
              <a:rPr lang="en-US" sz="2600"/>
              <a:t>, </a:t>
            </a:r>
            <a:r>
              <a:rPr lang="en-US" sz="2600" b="1"/>
              <a:t>hypertension, and albuminuria</a:t>
            </a:r>
            <a:r>
              <a:rPr lang="en-US" sz="2600"/>
              <a:t>, and that these medications </a:t>
            </a:r>
            <a:r>
              <a:rPr lang="en-US" sz="2600" b="1"/>
              <a:t>be titrated to the highest approved dose that is tolerated</a:t>
            </a:r>
            <a:r>
              <a:rPr lang="en-US" sz="2600"/>
              <a:t> (1B).</a:t>
            </a:r>
          </a:p>
          <a:p>
            <a:pPr lvl="1"/>
            <a:r>
              <a:rPr lang="en-US" sz="2300"/>
              <a:t>Practice Point 4.2.1: It may be reasonable to treat people with diabetes, </a:t>
            </a:r>
            <a:r>
              <a:rPr lang="en-US" sz="2300" b="1"/>
              <a:t>hypertension, and no albuminuria</a:t>
            </a:r>
            <a:r>
              <a:rPr lang="en-US" sz="2300"/>
              <a:t> with renin-angiotensin system inhibitors (RASi [i.e., ACEi or ARB]). </a:t>
            </a:r>
          </a:p>
          <a:p>
            <a:pPr lvl="1"/>
            <a:r>
              <a:rPr lang="en-US" sz="2300"/>
              <a:t>Practice Point 4.2.2: For people with diabetes, </a:t>
            </a:r>
            <a:r>
              <a:rPr lang="en-US" sz="2300" b="1"/>
              <a:t>albuminuria, and normal blood pressure</a:t>
            </a:r>
            <a:r>
              <a:rPr lang="en-US" sz="2300"/>
              <a:t>, treatment with an ACEi or ARB may be considered</a:t>
            </a:r>
          </a:p>
          <a:p>
            <a:pPr lvl="1"/>
            <a:r>
              <a:rPr lang="en-US" sz="2300"/>
              <a:t>Practice Point 4.2.5: Advise contraception in women who are receiving ACEi or ARB therapy and discontinue these agents in women who are considering pregnancy or who become pregnant. </a:t>
            </a:r>
          </a:p>
          <a:p>
            <a:pPr lvl="1"/>
            <a:r>
              <a:rPr lang="en-US" sz="2300"/>
              <a:t>Practice Point 4.2.8: </a:t>
            </a:r>
            <a:r>
              <a:rPr lang="en-US" sz="2300" i="1"/>
              <a:t>Combining an ACEi with an ARB </a:t>
            </a:r>
            <a:r>
              <a:rPr lang="en-US" sz="2300"/>
              <a:t>or combining either an ACEi or an ARB with a direct renin inhibitor may be </a:t>
            </a:r>
            <a:r>
              <a:rPr lang="en-US" sz="2300" i="1"/>
              <a:t>harmful</a:t>
            </a:r>
          </a:p>
          <a:p>
            <a:endParaRPr lang="en-US" sz="2000"/>
          </a:p>
        </p:txBody>
      </p:sp>
    </p:spTree>
    <p:extLst>
      <p:ext uri="{BB962C8B-B14F-4D97-AF65-F5344CB8AC3E}">
        <p14:creationId xmlns:p14="http://schemas.microsoft.com/office/powerpoint/2010/main" val="213299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1379-6D0E-50FF-E895-88E5304F8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45964-6541-3C11-C7D0-67AD9C4D4B67}"/>
              </a:ext>
            </a:extLst>
          </p:cNvPr>
          <p:cNvSpPr>
            <a:spLocks noGrp="1"/>
          </p:cNvSpPr>
          <p:nvPr>
            <p:ph type="title"/>
          </p:nvPr>
        </p:nvSpPr>
        <p:spPr>
          <a:xfrm>
            <a:off x="226340" y="318233"/>
            <a:ext cx="10515600" cy="748567"/>
          </a:xfrm>
          <a:solidFill>
            <a:srgbClr val="0070C0"/>
          </a:solidFill>
        </p:spPr>
        <p:txBody>
          <a:bodyPr>
            <a:normAutofit/>
          </a:bodyPr>
          <a:lstStyle/>
          <a:p>
            <a:pPr algn="ctr"/>
            <a:r>
              <a:rPr lang="en-US" sz="3600" b="1">
                <a:solidFill>
                  <a:schemeClr val="bg1"/>
                </a:solidFill>
              </a:rPr>
              <a:t>When should an ACEi/ARB be prescribed for PWD?</a:t>
            </a:r>
          </a:p>
        </p:txBody>
      </p:sp>
      <p:sp>
        <p:nvSpPr>
          <p:cNvPr id="3" name="Content Placeholder 2">
            <a:extLst>
              <a:ext uri="{FF2B5EF4-FFF2-40B4-BE49-F238E27FC236}">
                <a16:creationId xmlns:a16="http://schemas.microsoft.com/office/drawing/2014/main" id="{752FFDBD-89BA-5AF3-0CFD-C03A2F4AEF4D}"/>
              </a:ext>
            </a:extLst>
          </p:cNvPr>
          <p:cNvSpPr>
            <a:spLocks noGrp="1"/>
          </p:cNvSpPr>
          <p:nvPr>
            <p:ph idx="1"/>
          </p:nvPr>
        </p:nvSpPr>
        <p:spPr>
          <a:xfrm>
            <a:off x="226340" y="1217772"/>
            <a:ext cx="10515600" cy="4312171"/>
          </a:xfrm>
        </p:spPr>
        <p:txBody>
          <a:bodyPr>
            <a:normAutofit lnSpcReduction="10000"/>
          </a:bodyPr>
          <a:lstStyle/>
          <a:p>
            <a:pPr marL="514350" indent="-514350">
              <a:buFont typeface="+mj-lt"/>
              <a:buAutoNum type="alphaUcPeriod"/>
            </a:pPr>
            <a:r>
              <a:rPr lang="en-US" sz="2400">
                <a:solidFill>
                  <a:schemeClr val="accent5">
                    <a:lumMod val="60000"/>
                    <a:lumOff val="40000"/>
                  </a:schemeClr>
                </a:solidFill>
              </a:rPr>
              <a:t>All PWD at time of diagnosis to prevent kidney damage – no benefit</a:t>
            </a:r>
          </a:p>
          <a:p>
            <a:pPr marL="514350" indent="-514350">
              <a:buFont typeface="+mj-lt"/>
              <a:buAutoNum type="alphaUcPeriod"/>
            </a:pPr>
            <a:r>
              <a:rPr lang="en-US" sz="2400">
                <a:solidFill>
                  <a:schemeClr val="accent5">
                    <a:lumMod val="75000"/>
                  </a:schemeClr>
                </a:solidFill>
              </a:rPr>
              <a:t>If they have elevated blood pressure (hypertension) but no CKD (normal eGFR and UACR) – useful/reasonable (BP control &amp; CVD risk)</a:t>
            </a:r>
          </a:p>
          <a:p>
            <a:pPr marL="514350" indent="-514350">
              <a:buFont typeface="+mj-lt"/>
              <a:buAutoNum type="alphaUcPeriod"/>
            </a:pPr>
            <a:r>
              <a:rPr lang="en-US" sz="2400" b="1">
                <a:solidFill>
                  <a:schemeClr val="accent5">
                    <a:lumMod val="50000"/>
                  </a:schemeClr>
                </a:solidFill>
              </a:rPr>
              <a:t>If they have elevated BP (HTN) with elevated UACR and normal eGFR</a:t>
            </a:r>
          </a:p>
          <a:p>
            <a:pPr marL="514350" indent="-514350">
              <a:buFont typeface="+mj-lt"/>
              <a:buAutoNum type="alphaUcPeriod"/>
            </a:pPr>
            <a:r>
              <a:rPr lang="en-US" sz="2400" b="1">
                <a:solidFill>
                  <a:schemeClr val="accent5">
                    <a:lumMod val="50000"/>
                  </a:schemeClr>
                </a:solidFill>
              </a:rPr>
              <a:t>If they have elevated BP (HTN) with elevated UACR and reduced eGFR</a:t>
            </a:r>
          </a:p>
          <a:p>
            <a:pPr marL="514350" indent="-514350">
              <a:buFont typeface="+mj-lt"/>
              <a:buAutoNum type="alphaUcPeriod"/>
            </a:pPr>
            <a:r>
              <a:rPr lang="en-US" sz="2400" b="1">
                <a:solidFill>
                  <a:schemeClr val="accent5">
                    <a:lumMod val="50000"/>
                  </a:schemeClr>
                </a:solidFill>
              </a:rPr>
              <a:t>If they have elevated BP (HTN) with normal UACR and reduced eGFR </a:t>
            </a:r>
          </a:p>
          <a:p>
            <a:pPr marL="514350" indent="-514350">
              <a:buFont typeface="+mj-lt"/>
              <a:buAutoNum type="alphaUcPeriod"/>
            </a:pPr>
            <a:r>
              <a:rPr lang="en-US" sz="2400">
                <a:solidFill>
                  <a:schemeClr val="accent5">
                    <a:lumMod val="75000"/>
                  </a:schemeClr>
                </a:solidFill>
              </a:rPr>
              <a:t>If they do not have elevated BP (no HTN) but have elevated UACR and reduced eGFR – consider (if tolerated)</a:t>
            </a:r>
          </a:p>
          <a:p>
            <a:pPr marL="514350" indent="-514350">
              <a:buFont typeface="+mj-lt"/>
              <a:buAutoNum type="alphaUcPeriod"/>
            </a:pPr>
            <a:r>
              <a:rPr lang="en-US" sz="2400">
                <a:solidFill>
                  <a:schemeClr val="accent5">
                    <a:lumMod val="60000"/>
                    <a:lumOff val="40000"/>
                  </a:schemeClr>
                </a:solidFill>
              </a:rPr>
              <a:t>If they have reduced eGFR without elevated UACR &amp; without elevated BP – unclear recommendations re benefit if no HTN and no albuminuria – some recommend as tolerated – consider comorbidities such as HF</a:t>
            </a:r>
          </a:p>
          <a:p>
            <a:pPr marL="514350" indent="-514350">
              <a:buFont typeface="+mj-lt"/>
              <a:buAutoNum type="alphaUcPeriod"/>
            </a:pPr>
            <a:endParaRPr lang="en-US"/>
          </a:p>
        </p:txBody>
      </p:sp>
      <p:sp>
        <p:nvSpPr>
          <p:cNvPr id="4" name="TextBox 3">
            <a:extLst>
              <a:ext uri="{FF2B5EF4-FFF2-40B4-BE49-F238E27FC236}">
                <a16:creationId xmlns:a16="http://schemas.microsoft.com/office/drawing/2014/main" id="{473AF151-2FEB-535A-0B46-DEA1CA2A1EF6}"/>
              </a:ext>
            </a:extLst>
          </p:cNvPr>
          <p:cNvSpPr txBox="1"/>
          <p:nvPr/>
        </p:nvSpPr>
        <p:spPr>
          <a:xfrm>
            <a:off x="1184182" y="5433278"/>
            <a:ext cx="8340681" cy="923330"/>
          </a:xfrm>
          <a:prstGeom prst="rect">
            <a:avLst/>
          </a:prstGeom>
          <a:noFill/>
        </p:spPr>
        <p:txBody>
          <a:bodyPr wrap="none" rtlCol="0">
            <a:spAutoFit/>
          </a:bodyPr>
          <a:lstStyle/>
          <a:p>
            <a:pPr algn="ctr"/>
            <a:r>
              <a:rPr lang="en-US"/>
              <a:t>ACEi/ARB provides benefit in PWD with elevated UACR and/or HTN</a:t>
            </a:r>
          </a:p>
          <a:p>
            <a:pPr algn="ctr"/>
            <a:r>
              <a:rPr lang="en-US"/>
              <a:t>Available data suggest that ACEi /ARB treatments are not beneficial for people with</a:t>
            </a:r>
          </a:p>
          <a:p>
            <a:pPr algn="ctr"/>
            <a:r>
              <a:rPr lang="en-US"/>
              <a:t> neither albuminuria nor elevated BP</a:t>
            </a:r>
          </a:p>
        </p:txBody>
      </p:sp>
    </p:spTree>
    <p:extLst>
      <p:ext uri="{BB962C8B-B14F-4D97-AF65-F5344CB8AC3E}">
        <p14:creationId xmlns:p14="http://schemas.microsoft.com/office/powerpoint/2010/main" val="258938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C6EA-828C-349D-6835-ABDC732B4DC2}"/>
              </a:ext>
            </a:extLst>
          </p:cNvPr>
          <p:cNvSpPr>
            <a:spLocks noGrp="1"/>
          </p:cNvSpPr>
          <p:nvPr>
            <p:ph type="title"/>
          </p:nvPr>
        </p:nvSpPr>
        <p:spPr>
          <a:xfrm>
            <a:off x="127000" y="288925"/>
            <a:ext cx="10259646" cy="790575"/>
          </a:xfrm>
          <a:solidFill>
            <a:srgbClr val="0070C0"/>
          </a:solidFill>
        </p:spPr>
        <p:txBody>
          <a:bodyPr>
            <a:normAutofit/>
          </a:bodyPr>
          <a:lstStyle/>
          <a:p>
            <a:pPr algn="ctr"/>
            <a:r>
              <a:rPr lang="en-US" sz="3600" b="1">
                <a:solidFill>
                  <a:schemeClr val="bg1"/>
                </a:solidFill>
              </a:rPr>
              <a:t>Reduction of Albuminuria Improves Outcomes </a:t>
            </a:r>
          </a:p>
        </p:txBody>
      </p:sp>
      <p:sp>
        <p:nvSpPr>
          <p:cNvPr id="3" name="Content Placeholder 2">
            <a:extLst>
              <a:ext uri="{FF2B5EF4-FFF2-40B4-BE49-F238E27FC236}">
                <a16:creationId xmlns:a16="http://schemas.microsoft.com/office/drawing/2014/main" id="{5E7172E7-FDA8-6402-C4F9-2ACBEB92400A}"/>
              </a:ext>
            </a:extLst>
          </p:cNvPr>
          <p:cNvSpPr>
            <a:spLocks noGrp="1"/>
          </p:cNvSpPr>
          <p:nvPr>
            <p:ph idx="1"/>
          </p:nvPr>
        </p:nvSpPr>
        <p:spPr>
          <a:xfrm>
            <a:off x="127000" y="1244600"/>
            <a:ext cx="10259646" cy="4663831"/>
          </a:xfrm>
        </p:spPr>
        <p:txBody>
          <a:bodyPr>
            <a:normAutofit lnSpcReduction="10000"/>
          </a:bodyPr>
          <a:lstStyle/>
          <a:p>
            <a:r>
              <a:rPr lang="en-US" sz="2400"/>
              <a:t>The </a:t>
            </a:r>
            <a:r>
              <a:rPr lang="en-US" sz="2400" i="1"/>
              <a:t>presence of albuminuria </a:t>
            </a:r>
            <a:r>
              <a:rPr lang="en-US" sz="2400"/>
              <a:t>is associated with an increased risk of progression of CKD and the development of kidney failure in PWD and CKD. </a:t>
            </a:r>
          </a:p>
          <a:p>
            <a:pPr lvl="1"/>
            <a:r>
              <a:rPr lang="en-US" sz="2000"/>
              <a:t>It has also been demonstrated that the </a:t>
            </a:r>
            <a:r>
              <a:rPr lang="en-US" sz="2000" b="1" i="1"/>
              <a:t>degree of albuminuria </a:t>
            </a:r>
            <a:r>
              <a:rPr lang="en-US" sz="2000"/>
              <a:t>correlates with the </a:t>
            </a:r>
            <a:r>
              <a:rPr lang="en-US" sz="2000" b="1" i="1"/>
              <a:t>risks</a:t>
            </a:r>
            <a:r>
              <a:rPr lang="en-US" sz="2000"/>
              <a:t> </a:t>
            </a:r>
          </a:p>
          <a:p>
            <a:r>
              <a:rPr lang="en-US" sz="2400"/>
              <a:t>Both ACEi and ARBs are effective in the </a:t>
            </a:r>
            <a:r>
              <a:rPr lang="en-US" sz="2400" i="1"/>
              <a:t>reduction of albuminuria </a:t>
            </a:r>
            <a:endParaRPr lang="en-US" sz="2400"/>
          </a:p>
          <a:p>
            <a:pPr lvl="1"/>
            <a:r>
              <a:rPr lang="en-US" sz="2000"/>
              <a:t>The </a:t>
            </a:r>
            <a:r>
              <a:rPr lang="en-US" sz="2000" b="1"/>
              <a:t>albuminuria-lowering effect is dose-related</a:t>
            </a:r>
            <a:endParaRPr lang="en-US" sz="2000"/>
          </a:p>
          <a:p>
            <a:pPr lvl="1"/>
            <a:r>
              <a:rPr lang="en-US" sz="2000"/>
              <a:t>In clinical trials of ACE i/ARB therapy in PWD, </a:t>
            </a:r>
            <a:r>
              <a:rPr lang="en-US" sz="2000" b="1"/>
              <a:t>reducing albuminuria </a:t>
            </a:r>
            <a:r>
              <a:rPr lang="en-US" sz="2000"/>
              <a:t>to </a:t>
            </a:r>
            <a:r>
              <a:rPr lang="en-US" sz="2000" b="1" i="1"/>
              <a:t>levels &lt;300 mg/g creatinine or by &gt;30% from baseline</a:t>
            </a:r>
            <a:r>
              <a:rPr lang="en-US" sz="2000"/>
              <a:t> has been associated with </a:t>
            </a:r>
            <a:r>
              <a:rPr lang="en-US" sz="2000" b="1"/>
              <a:t>improved kidney and cardiovascular outcomes</a:t>
            </a:r>
          </a:p>
          <a:p>
            <a:pPr lvl="1"/>
            <a:r>
              <a:rPr lang="en-US" sz="2000"/>
              <a:t>Thus, </a:t>
            </a:r>
            <a:r>
              <a:rPr lang="en-US" sz="2000" i="1"/>
              <a:t>the recommendation </a:t>
            </a:r>
            <a:r>
              <a:rPr lang="en-US" sz="2000"/>
              <a:t>that the medications should be </a:t>
            </a:r>
            <a:r>
              <a:rPr lang="en-US" sz="2000" i="1"/>
              <a:t>titrated to maximize </a:t>
            </a:r>
            <a:r>
              <a:rPr lang="en-US" sz="2000"/>
              <a:t>reduction in UACR as </a:t>
            </a:r>
            <a:r>
              <a:rPr lang="en-US" sz="2000" i="1"/>
              <a:t>residual risk </a:t>
            </a:r>
            <a:r>
              <a:rPr lang="en-US" sz="2000"/>
              <a:t>persists with elevated UACR </a:t>
            </a:r>
            <a:r>
              <a:rPr lang="en-US" sz="2000" b="1"/>
              <a:t>- </a:t>
            </a:r>
            <a:r>
              <a:rPr lang="en-US" sz="2000"/>
              <a:t>but this has side effects as well </a:t>
            </a:r>
          </a:p>
          <a:p>
            <a:r>
              <a:rPr lang="en-US" sz="2400"/>
              <a:t>For maximal effect, start at a low dose and then uptitrate to the highest tolerated and recommended dose.</a:t>
            </a:r>
          </a:p>
          <a:p>
            <a:pPr lvl="1"/>
            <a:r>
              <a:rPr lang="en-US" sz="2000"/>
              <a:t>Monitor for effectiveness &amp; adverse effects/safety</a:t>
            </a:r>
          </a:p>
        </p:txBody>
      </p:sp>
    </p:spTree>
    <p:extLst>
      <p:ext uri="{BB962C8B-B14F-4D97-AF65-F5344CB8AC3E}">
        <p14:creationId xmlns:p14="http://schemas.microsoft.com/office/powerpoint/2010/main" val="179903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542A-198D-1555-CF8D-ECC0C88A6127}"/>
              </a:ext>
            </a:extLst>
          </p:cNvPr>
          <p:cNvSpPr>
            <a:spLocks noGrp="1"/>
          </p:cNvSpPr>
          <p:nvPr>
            <p:ph type="title"/>
          </p:nvPr>
        </p:nvSpPr>
        <p:spPr>
          <a:xfrm>
            <a:off x="228600" y="245383"/>
            <a:ext cx="10515600" cy="938648"/>
          </a:xfrm>
          <a:solidFill>
            <a:srgbClr val="0070C0"/>
          </a:solidFill>
        </p:spPr>
        <p:txBody>
          <a:bodyPr>
            <a:normAutofit/>
          </a:bodyPr>
          <a:lstStyle/>
          <a:p>
            <a:pPr algn="ctr"/>
            <a:r>
              <a:rPr lang="en-US" sz="4000" b="1">
                <a:solidFill>
                  <a:schemeClr val="bg1"/>
                </a:solidFill>
              </a:rPr>
              <a:t> Monitoring CKD in PWD</a:t>
            </a:r>
          </a:p>
        </p:txBody>
      </p:sp>
      <p:sp>
        <p:nvSpPr>
          <p:cNvPr id="3" name="Content Placeholder 2">
            <a:extLst>
              <a:ext uri="{FF2B5EF4-FFF2-40B4-BE49-F238E27FC236}">
                <a16:creationId xmlns:a16="http://schemas.microsoft.com/office/drawing/2014/main" id="{399E6629-336D-B0EF-B5BB-BA214C4466E0}"/>
              </a:ext>
            </a:extLst>
          </p:cNvPr>
          <p:cNvSpPr>
            <a:spLocks noGrp="1"/>
          </p:cNvSpPr>
          <p:nvPr>
            <p:ph idx="1"/>
          </p:nvPr>
        </p:nvSpPr>
        <p:spPr>
          <a:xfrm>
            <a:off x="228600" y="1301263"/>
            <a:ext cx="10515600" cy="4647100"/>
          </a:xfrm>
        </p:spPr>
        <p:txBody>
          <a:bodyPr>
            <a:normAutofit fontScale="92500" lnSpcReduction="10000"/>
          </a:bodyPr>
          <a:lstStyle/>
          <a:p>
            <a:pPr marL="0" indent="0" algn="ctr">
              <a:buNone/>
            </a:pPr>
            <a:r>
              <a:rPr lang="en-US" sz="2400"/>
              <a:t>“</a:t>
            </a:r>
            <a:r>
              <a:rPr lang="en-US" sz="2400" b="1"/>
              <a:t>Risk of CKD progression </a:t>
            </a:r>
            <a:r>
              <a:rPr lang="en-US" sz="2400"/>
              <a:t>is directly related to </a:t>
            </a:r>
            <a:r>
              <a:rPr lang="en-US" sz="2400" b="1" i="1"/>
              <a:t>residual albuminuria </a:t>
            </a:r>
            <a:r>
              <a:rPr lang="en-US" sz="2400"/>
              <a:t>during treatment with kidney-protective therapies”</a:t>
            </a:r>
          </a:p>
          <a:p>
            <a:pPr marL="0" indent="0" algn="ctr">
              <a:buNone/>
            </a:pPr>
            <a:endParaRPr lang="en-US" sz="800"/>
          </a:p>
          <a:p>
            <a:r>
              <a:rPr lang="en-US" sz="2400"/>
              <a:t>11.1b In people with chronic kidney disease (CKD</a:t>
            </a:r>
            <a:r>
              <a:rPr lang="en-US" sz="2400" b="1"/>
              <a:t>), monitor urinary albumin (e.g., spot UACR) and eGFR </a:t>
            </a:r>
            <a:r>
              <a:rPr lang="en-US" sz="2400" i="1"/>
              <a:t>1–4 times per year </a:t>
            </a:r>
            <a:r>
              <a:rPr lang="en-US" sz="2400"/>
              <a:t>depending on the stage of kidney disease. B</a:t>
            </a:r>
          </a:p>
          <a:p>
            <a:pPr marL="0" indent="0">
              <a:buNone/>
            </a:pPr>
            <a:endParaRPr lang="en-US" sz="800"/>
          </a:p>
          <a:p>
            <a:r>
              <a:rPr lang="en-US" sz="2400"/>
              <a:t>11.2 Aim to </a:t>
            </a:r>
            <a:r>
              <a:rPr lang="en-US" sz="2400" b="1"/>
              <a:t>reduce urinary albumin</a:t>
            </a:r>
            <a:r>
              <a:rPr lang="en-US" sz="2400"/>
              <a:t> by ≥30% in people with CKD and albuminuria ≥300 mg/g to slow CKD progression. B</a:t>
            </a:r>
          </a:p>
          <a:p>
            <a:pPr lvl="1"/>
            <a:r>
              <a:rPr lang="en-US" sz="2000"/>
              <a:t>Real-world data demonstrate </a:t>
            </a:r>
            <a:r>
              <a:rPr lang="en-US" sz="2000" i="1"/>
              <a:t>less benefit </a:t>
            </a:r>
            <a:r>
              <a:rPr lang="en-US" sz="2000"/>
              <a:t>on cardiovascular and kidney outcomes at </a:t>
            </a:r>
            <a:r>
              <a:rPr lang="en-US" sz="2000" i="1"/>
              <a:t>submaximal</a:t>
            </a:r>
            <a:r>
              <a:rPr lang="en-US" sz="2000"/>
              <a:t> of RAS blockade</a:t>
            </a:r>
          </a:p>
          <a:p>
            <a:pPr lvl="1"/>
            <a:r>
              <a:rPr lang="en-US" sz="2000"/>
              <a:t>The recommendation is that medications should be titrated to maximize reduction in UACR as residual risk persists with elevated UACR</a:t>
            </a:r>
          </a:p>
          <a:p>
            <a:pPr marL="457200" lvl="1" indent="0">
              <a:buNone/>
            </a:pPr>
            <a:endParaRPr lang="en-US" sz="2000"/>
          </a:p>
          <a:p>
            <a:pPr marL="0" indent="0">
              <a:buNone/>
            </a:pPr>
            <a:r>
              <a:rPr lang="en-US" sz="2000"/>
              <a:t>      Large biologic variability of UACR so watch the</a:t>
            </a:r>
            <a:r>
              <a:rPr lang="en-US" sz="2000" i="1"/>
              <a:t> trend </a:t>
            </a:r>
            <a:r>
              <a:rPr lang="en-US" sz="2000"/>
              <a:t>over time </a:t>
            </a:r>
          </a:p>
          <a:p>
            <a:pPr marL="0" indent="0">
              <a:buNone/>
            </a:pPr>
            <a:endParaRPr lang="en-US" sz="2400"/>
          </a:p>
          <a:p>
            <a:pPr lvl="1"/>
            <a:endParaRPr lang="en-US" sz="2000"/>
          </a:p>
          <a:p>
            <a:endParaRPr lang="en-US" sz="2400"/>
          </a:p>
        </p:txBody>
      </p:sp>
    </p:spTree>
    <p:extLst>
      <p:ext uri="{BB962C8B-B14F-4D97-AF65-F5344CB8AC3E}">
        <p14:creationId xmlns:p14="http://schemas.microsoft.com/office/powerpoint/2010/main" val="417576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949AD-4919-36E5-27C1-4EFA4774B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DB5CD-3392-2108-A2BC-47F5D3F9F950}"/>
              </a:ext>
            </a:extLst>
          </p:cNvPr>
          <p:cNvSpPr>
            <a:spLocks noGrp="1"/>
          </p:cNvSpPr>
          <p:nvPr>
            <p:ph type="title"/>
          </p:nvPr>
        </p:nvSpPr>
        <p:spPr>
          <a:xfrm>
            <a:off x="306388" y="256380"/>
            <a:ext cx="10515600" cy="823913"/>
          </a:xfrm>
          <a:solidFill>
            <a:srgbClr val="0070C0"/>
          </a:solidFill>
        </p:spPr>
        <p:txBody>
          <a:bodyPr>
            <a:normAutofit/>
          </a:bodyPr>
          <a:lstStyle/>
          <a:p>
            <a:pPr algn="ctr"/>
            <a:r>
              <a:rPr lang="en-US" sz="3600" b="1">
                <a:solidFill>
                  <a:schemeClr val="bg1"/>
                </a:solidFill>
              </a:rPr>
              <a:t>Monitoring &amp; Management of Side Effects </a:t>
            </a:r>
          </a:p>
        </p:txBody>
      </p:sp>
      <p:sp>
        <p:nvSpPr>
          <p:cNvPr id="3" name="Text Placeholder 2">
            <a:extLst>
              <a:ext uri="{FF2B5EF4-FFF2-40B4-BE49-F238E27FC236}">
                <a16:creationId xmlns:a16="http://schemas.microsoft.com/office/drawing/2014/main" id="{CC3A31B4-524A-69F1-80DD-16837774FF46}"/>
              </a:ext>
            </a:extLst>
          </p:cNvPr>
          <p:cNvSpPr>
            <a:spLocks noGrp="1"/>
          </p:cNvSpPr>
          <p:nvPr>
            <p:ph type="body" idx="1"/>
          </p:nvPr>
        </p:nvSpPr>
        <p:spPr>
          <a:xfrm>
            <a:off x="306388" y="1179060"/>
            <a:ext cx="5157787" cy="506866"/>
          </a:xfrm>
        </p:spPr>
        <p:txBody>
          <a:bodyPr/>
          <a:lstStyle/>
          <a:p>
            <a:pPr algn="ctr"/>
            <a:r>
              <a:rPr lang="en-US"/>
              <a:t>ADA 2026 Standards of Care</a:t>
            </a:r>
          </a:p>
        </p:txBody>
      </p:sp>
      <p:sp>
        <p:nvSpPr>
          <p:cNvPr id="4" name="Content Placeholder 3">
            <a:extLst>
              <a:ext uri="{FF2B5EF4-FFF2-40B4-BE49-F238E27FC236}">
                <a16:creationId xmlns:a16="http://schemas.microsoft.com/office/drawing/2014/main" id="{A179C87E-4E3E-3A50-8916-67EDE0D0C51E}"/>
              </a:ext>
            </a:extLst>
          </p:cNvPr>
          <p:cNvSpPr>
            <a:spLocks noGrp="1"/>
          </p:cNvSpPr>
          <p:nvPr>
            <p:ph sz="half" idx="2"/>
          </p:nvPr>
        </p:nvSpPr>
        <p:spPr>
          <a:xfrm>
            <a:off x="306388" y="1739790"/>
            <a:ext cx="5157787" cy="3684588"/>
          </a:xfrm>
        </p:spPr>
        <p:txBody>
          <a:bodyPr>
            <a:normAutofit fontScale="77500" lnSpcReduction="20000"/>
          </a:bodyPr>
          <a:lstStyle/>
          <a:p>
            <a:r>
              <a:rPr lang="en-US" sz="2100"/>
              <a:t>11</a:t>
            </a:r>
            <a:r>
              <a:rPr lang="en-US" sz="2100" b="1"/>
              <a:t>.</a:t>
            </a:r>
            <a:r>
              <a:rPr lang="en-US" sz="2100"/>
              <a:t>6b Monitor for </a:t>
            </a:r>
            <a:r>
              <a:rPr lang="en-US" sz="2100" b="1" i="1"/>
              <a:t>drop</a:t>
            </a:r>
            <a:r>
              <a:rPr lang="en-US" sz="2100"/>
              <a:t> </a:t>
            </a:r>
            <a:r>
              <a:rPr lang="en-US" sz="2100" b="1" i="1"/>
              <a:t>in eGFR </a:t>
            </a:r>
            <a:r>
              <a:rPr lang="en-US" sz="2100" b="1"/>
              <a:t>and increase in serum potassium</a:t>
            </a:r>
            <a:r>
              <a:rPr lang="en-US" sz="2100"/>
              <a:t> levels at initiation and periodically as clinically appropriate when ACE inhibitors, ARBs, and mineralocorticoid receptor antagonists (MRAs) are used. </a:t>
            </a:r>
            <a:r>
              <a:rPr lang="en-US" sz="2100" b="1"/>
              <a:t>B</a:t>
            </a:r>
            <a:r>
              <a:rPr lang="en-US" sz="2100"/>
              <a:t> </a:t>
            </a:r>
          </a:p>
          <a:p>
            <a:r>
              <a:rPr lang="en-US" sz="2100"/>
              <a:t>11.6d</a:t>
            </a:r>
            <a:r>
              <a:rPr lang="en-US" sz="2100" i="1"/>
              <a:t> </a:t>
            </a:r>
            <a:r>
              <a:rPr lang="en-US" sz="2100" b="1" i="1"/>
              <a:t>Continue </a:t>
            </a:r>
            <a:r>
              <a:rPr lang="en-US" sz="2100"/>
              <a:t>renin-angiotensin system blockade for mild to moderate increases in serum creatinine (≤30%) in individuals who have no signs of extracellular fluid volume depletion. </a:t>
            </a:r>
            <a:r>
              <a:rPr lang="en-US" sz="2100" b="1"/>
              <a:t>A</a:t>
            </a:r>
          </a:p>
          <a:p>
            <a:pPr lvl="1"/>
            <a:r>
              <a:rPr lang="en-US" sz="1800"/>
              <a:t>when increases in serum creatinine reach 30% without associated hyperkalemia, RAS blockade should be continued</a:t>
            </a:r>
          </a:p>
          <a:p>
            <a:pPr marL="457200" lvl="1" indent="0">
              <a:buNone/>
            </a:pPr>
            <a:endParaRPr lang="en-US" sz="1000"/>
          </a:p>
          <a:p>
            <a:r>
              <a:rPr lang="en-US" sz="2100"/>
              <a:t>In </a:t>
            </a:r>
            <a:r>
              <a:rPr lang="en-US" sz="2100" b="1" i="1"/>
              <a:t>people with diabetes who have an eGFR &lt;30 </a:t>
            </a:r>
            <a:r>
              <a:rPr lang="en-US" sz="2100"/>
              <a:t>mL/min, studies demonstrate outcome benefits of continuing ACEi/ARBs on both mortality and slowed CKD progression</a:t>
            </a:r>
            <a:endParaRPr lang="en-US" sz="2000"/>
          </a:p>
        </p:txBody>
      </p:sp>
      <p:sp>
        <p:nvSpPr>
          <p:cNvPr id="5" name="Text Placeholder 4">
            <a:extLst>
              <a:ext uri="{FF2B5EF4-FFF2-40B4-BE49-F238E27FC236}">
                <a16:creationId xmlns:a16="http://schemas.microsoft.com/office/drawing/2014/main" id="{0B253EB7-D6F5-28B5-3B83-63A2387573C9}"/>
              </a:ext>
            </a:extLst>
          </p:cNvPr>
          <p:cNvSpPr>
            <a:spLocks noGrp="1"/>
          </p:cNvSpPr>
          <p:nvPr>
            <p:ph type="body" sz="quarter" idx="3"/>
          </p:nvPr>
        </p:nvSpPr>
        <p:spPr>
          <a:xfrm>
            <a:off x="5564188" y="1177700"/>
            <a:ext cx="5183188" cy="430666"/>
          </a:xfrm>
        </p:spPr>
        <p:txBody>
          <a:bodyPr/>
          <a:lstStyle/>
          <a:p>
            <a:pPr algn="ctr"/>
            <a:r>
              <a:rPr lang="en-US"/>
              <a:t>KDIGO 2026 draft Guidelines</a:t>
            </a:r>
          </a:p>
        </p:txBody>
      </p:sp>
      <p:sp>
        <p:nvSpPr>
          <p:cNvPr id="6" name="Content Placeholder 5">
            <a:extLst>
              <a:ext uri="{FF2B5EF4-FFF2-40B4-BE49-F238E27FC236}">
                <a16:creationId xmlns:a16="http://schemas.microsoft.com/office/drawing/2014/main" id="{C4EEBBD8-9C1C-5EE3-CB01-102E97F5FB13}"/>
              </a:ext>
            </a:extLst>
          </p:cNvPr>
          <p:cNvSpPr>
            <a:spLocks noGrp="1"/>
          </p:cNvSpPr>
          <p:nvPr>
            <p:ph sz="quarter" idx="4"/>
          </p:nvPr>
        </p:nvSpPr>
        <p:spPr>
          <a:xfrm>
            <a:off x="5564188" y="1705772"/>
            <a:ext cx="5183188" cy="4453727"/>
          </a:xfrm>
        </p:spPr>
        <p:txBody>
          <a:bodyPr>
            <a:normAutofit fontScale="77500" lnSpcReduction="20000"/>
          </a:bodyPr>
          <a:lstStyle/>
          <a:p>
            <a:r>
              <a:rPr lang="en-US" sz="2000"/>
              <a:t>Practice Point 4.2.3: Monitor for </a:t>
            </a:r>
            <a:r>
              <a:rPr lang="en-US" sz="2000" b="1"/>
              <a:t>changes in blood pressure, GFR, and serum potassium</a:t>
            </a:r>
            <a:r>
              <a:rPr lang="en-US" sz="2000"/>
              <a:t> within 2–4 weeks of initiation or increase in the dose of an ACEi or ARB </a:t>
            </a:r>
          </a:p>
          <a:p>
            <a:r>
              <a:rPr lang="en-US" sz="2000"/>
              <a:t>Practice Point 4.2.4: </a:t>
            </a:r>
            <a:r>
              <a:rPr lang="en-US" sz="2000" b="1" i="1"/>
              <a:t>Continue</a:t>
            </a:r>
            <a:r>
              <a:rPr lang="en-US" sz="2000"/>
              <a:t> ACEi or ARB therapy unless </a:t>
            </a:r>
            <a:r>
              <a:rPr lang="en-US" sz="2000" b="1"/>
              <a:t>GFR declines </a:t>
            </a:r>
            <a:r>
              <a:rPr lang="en-US" sz="2000"/>
              <a:t>by more than 30% within 4 weeks following initiation of treatment or an increase in dose</a:t>
            </a:r>
          </a:p>
          <a:p>
            <a:r>
              <a:rPr lang="en-US" sz="2000"/>
              <a:t>Practice Point 4.2.6: </a:t>
            </a:r>
            <a:r>
              <a:rPr lang="en-US" sz="2000" b="1"/>
              <a:t>Hyperkalemia</a:t>
            </a:r>
            <a:r>
              <a:rPr lang="en-US" sz="2000"/>
              <a:t> associated with the use of an ACEi or ARB can often be </a:t>
            </a:r>
            <a:r>
              <a:rPr lang="en-US" sz="2000" b="1" i="1"/>
              <a:t>managed by measures to reduce serum potassium levels rather than decreasing the dose or stopping </a:t>
            </a:r>
            <a:r>
              <a:rPr lang="en-US" sz="2000"/>
              <a:t>the ACEi or ARB immediately </a:t>
            </a:r>
          </a:p>
          <a:p>
            <a:r>
              <a:rPr lang="en-US" sz="2000"/>
              <a:t>Practice Point 4.2.7: Reduce the dose or discontinue ACEi or ARB therapy in the setting of either </a:t>
            </a:r>
            <a:r>
              <a:rPr lang="en-US" sz="2000" b="1" i="1"/>
              <a:t>symptomatic hypotension </a:t>
            </a:r>
            <a:r>
              <a:rPr lang="en-US" sz="2000"/>
              <a:t>or </a:t>
            </a:r>
            <a:r>
              <a:rPr lang="en-US" sz="2000" b="1" i="1"/>
              <a:t>uncontrolled hyperkalemia despite the medical treatment </a:t>
            </a:r>
          </a:p>
          <a:p>
            <a:pPr marL="0" indent="0">
              <a:buNone/>
            </a:pPr>
            <a:endParaRPr lang="en-US" sz="1000" b="1" i="1"/>
          </a:p>
          <a:p>
            <a:r>
              <a:rPr lang="en-US" sz="2000"/>
              <a:t>In </a:t>
            </a:r>
            <a:r>
              <a:rPr lang="en-US" sz="2000" b="1" i="1"/>
              <a:t>people with eGFR &lt;30 mg/ml</a:t>
            </a:r>
            <a:r>
              <a:rPr lang="en-US" sz="2000"/>
              <a:t>, close monitoring of serum potassium is required – withholding these drugs solely based on the level of kidney function will unnecessarily deprive many people of cardiovascular benefits </a:t>
            </a:r>
          </a:p>
        </p:txBody>
      </p:sp>
    </p:spTree>
    <p:extLst>
      <p:ext uri="{BB962C8B-B14F-4D97-AF65-F5344CB8AC3E}">
        <p14:creationId xmlns:p14="http://schemas.microsoft.com/office/powerpoint/2010/main" val="248031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32EF5-1387-E3E4-4D2B-DF4E4EFAA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E7876-0FB4-B7FF-78C4-CEB389063C49}"/>
              </a:ext>
            </a:extLst>
          </p:cNvPr>
          <p:cNvSpPr>
            <a:spLocks noGrp="1"/>
          </p:cNvSpPr>
          <p:nvPr>
            <p:ph type="title"/>
          </p:nvPr>
        </p:nvSpPr>
        <p:spPr>
          <a:xfrm>
            <a:off x="406400" y="327025"/>
            <a:ext cx="10515600" cy="1325563"/>
          </a:xfrm>
          <a:solidFill>
            <a:srgbClr val="0070C0"/>
          </a:solidFill>
        </p:spPr>
        <p:txBody>
          <a:bodyPr/>
          <a:lstStyle/>
          <a:p>
            <a:pPr algn="ctr"/>
            <a:r>
              <a:rPr lang="en-US" b="1">
                <a:solidFill>
                  <a:schemeClr val="bg1"/>
                </a:solidFill>
              </a:rPr>
              <a:t>Caring for your people with diabetes…</a:t>
            </a:r>
          </a:p>
        </p:txBody>
      </p:sp>
      <p:sp>
        <p:nvSpPr>
          <p:cNvPr id="3" name="Content Placeholder 2">
            <a:extLst>
              <a:ext uri="{FF2B5EF4-FFF2-40B4-BE49-F238E27FC236}">
                <a16:creationId xmlns:a16="http://schemas.microsoft.com/office/drawing/2014/main" id="{3E2D55D0-6847-C898-1DB6-CB0B6F0B39A7}"/>
              </a:ext>
            </a:extLst>
          </p:cNvPr>
          <p:cNvSpPr>
            <a:spLocks noGrp="1"/>
          </p:cNvSpPr>
          <p:nvPr>
            <p:ph idx="1"/>
          </p:nvPr>
        </p:nvSpPr>
        <p:spPr>
          <a:xfrm>
            <a:off x="406400" y="1851025"/>
            <a:ext cx="10515600" cy="4351338"/>
          </a:xfrm>
        </p:spPr>
        <p:txBody>
          <a:bodyPr>
            <a:normAutofit/>
          </a:bodyPr>
          <a:lstStyle/>
          <a:p>
            <a:pPr marL="0" indent="0" algn="ctr">
              <a:buNone/>
            </a:pPr>
            <a:r>
              <a:rPr lang="en-US" sz="4000" b="1"/>
              <a:t>Who needs treatment with an ACEI/ARB? </a:t>
            </a:r>
          </a:p>
          <a:p>
            <a:pPr marL="0" indent="0" algn="ctr">
              <a:buNone/>
            </a:pPr>
            <a:r>
              <a:rPr lang="en-US" sz="4000" b="1"/>
              <a:t>&amp; when?</a:t>
            </a:r>
          </a:p>
          <a:p>
            <a:pPr marL="0" indent="0">
              <a:buNone/>
            </a:pPr>
            <a:endParaRPr lang="en-US" sz="800" b="1"/>
          </a:p>
          <a:p>
            <a:r>
              <a:rPr lang="en-US" sz="2400"/>
              <a:t>Often referred to as Renin-Angiotensin System (RAS) Inhibitors or RASi</a:t>
            </a:r>
          </a:p>
          <a:p>
            <a:pPr marL="0" indent="0">
              <a:buNone/>
            </a:pPr>
            <a:endParaRPr lang="en-US" sz="2400"/>
          </a:p>
          <a:p>
            <a:pPr marL="0" indent="0" algn="ctr">
              <a:buNone/>
            </a:pPr>
            <a:r>
              <a:rPr lang="en-US" sz="4000" b="1"/>
              <a:t>Who needs an SGLT2i for renal protection? </a:t>
            </a:r>
          </a:p>
          <a:p>
            <a:pPr marL="0" indent="0" algn="ctr">
              <a:buNone/>
            </a:pPr>
            <a:r>
              <a:rPr lang="en-US" sz="4000" b="1"/>
              <a:t>&amp; when?</a:t>
            </a:r>
          </a:p>
        </p:txBody>
      </p:sp>
    </p:spTree>
    <p:extLst>
      <p:ext uri="{BB962C8B-B14F-4D97-AF65-F5344CB8AC3E}">
        <p14:creationId xmlns:p14="http://schemas.microsoft.com/office/powerpoint/2010/main" val="158419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B924-D4F2-C8B9-8A3F-0AD3945864D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25B1B41-34C3-2206-980E-49849F83B0A1}"/>
              </a:ext>
            </a:extLst>
          </p:cNvPr>
          <p:cNvPicPr>
            <a:picLocks noChangeAspect="1"/>
          </p:cNvPicPr>
          <p:nvPr/>
        </p:nvPicPr>
        <p:blipFill>
          <a:blip r:embed="rId3"/>
          <a:stretch>
            <a:fillRect/>
          </a:stretch>
        </p:blipFill>
        <p:spPr>
          <a:xfrm>
            <a:off x="156063" y="291054"/>
            <a:ext cx="6579437" cy="5316185"/>
          </a:xfrm>
          <a:prstGeom prst="rect">
            <a:avLst/>
          </a:prstGeom>
        </p:spPr>
      </p:pic>
      <p:sp>
        <p:nvSpPr>
          <p:cNvPr id="3" name="TextBox 2">
            <a:extLst>
              <a:ext uri="{FF2B5EF4-FFF2-40B4-BE49-F238E27FC236}">
                <a16:creationId xmlns:a16="http://schemas.microsoft.com/office/drawing/2014/main" id="{D050EC05-4633-7E5E-2411-D1D3796D0D2C}"/>
              </a:ext>
            </a:extLst>
          </p:cNvPr>
          <p:cNvSpPr txBox="1"/>
          <p:nvPr/>
        </p:nvSpPr>
        <p:spPr>
          <a:xfrm>
            <a:off x="6966942" y="717536"/>
            <a:ext cx="4212820" cy="2585323"/>
          </a:xfrm>
          <a:prstGeom prst="rect">
            <a:avLst/>
          </a:prstGeom>
          <a:noFill/>
        </p:spPr>
        <p:txBody>
          <a:bodyPr wrap="none" rtlCol="0">
            <a:spAutoFit/>
          </a:bodyPr>
          <a:lstStyle/>
          <a:p>
            <a:r>
              <a:rPr lang="en-US" sz="1600"/>
              <a:t>The decline in GFR should not prevent the use</a:t>
            </a:r>
          </a:p>
          <a:p>
            <a:r>
              <a:rPr lang="en-US" sz="1600"/>
              <a:t> of ACEi or ARB therapy in people with </a:t>
            </a:r>
          </a:p>
          <a:p>
            <a:r>
              <a:rPr lang="en-US" sz="1600"/>
              <a:t>Diabetes and CKD, including those with </a:t>
            </a:r>
          </a:p>
          <a:p>
            <a:r>
              <a:rPr lang="en-US" sz="1600"/>
              <a:t>Preexisting kidney disease.</a:t>
            </a:r>
          </a:p>
          <a:p>
            <a:pPr marL="742950" lvl="1" indent="-285750">
              <a:buFont typeface="Arial" panose="020B0604020202020204" pitchFamily="34" charset="0"/>
              <a:buChar char="•"/>
            </a:pPr>
            <a:r>
              <a:rPr lang="en-US" sz="1400"/>
              <a:t>RCTs that evaluated kidney disease </a:t>
            </a:r>
          </a:p>
          <a:p>
            <a:r>
              <a:rPr lang="en-US" sz="1400"/>
              <a:t> among people with preexisting kidney disease </a:t>
            </a:r>
          </a:p>
          <a:p>
            <a:r>
              <a:rPr lang="en-US" sz="1400"/>
              <a:t>demonstrated a </a:t>
            </a:r>
            <a:r>
              <a:rPr lang="en-US" sz="1400" i="1"/>
              <a:t>strong association </a:t>
            </a:r>
            <a:r>
              <a:rPr lang="en-US" sz="1400"/>
              <a:t>between </a:t>
            </a:r>
          </a:p>
          <a:p>
            <a:r>
              <a:rPr lang="en-US" sz="1400" i="1"/>
              <a:t>acute declines in GFR of up to 30% from baseline</a:t>
            </a:r>
          </a:p>
          <a:p>
            <a:r>
              <a:rPr lang="en-US" sz="1400"/>
              <a:t> that stabilized within 2 months of ACEi therapy</a:t>
            </a:r>
          </a:p>
          <a:p>
            <a:r>
              <a:rPr lang="en-US" sz="1400"/>
              <a:t> initiation </a:t>
            </a:r>
            <a:r>
              <a:rPr lang="en-US" sz="1400" i="1"/>
              <a:t>and long-term preservation of kidney </a:t>
            </a:r>
          </a:p>
          <a:p>
            <a:r>
              <a:rPr lang="en-US" sz="1400" i="1"/>
              <a:t>function.</a:t>
            </a:r>
          </a:p>
        </p:txBody>
      </p:sp>
      <p:grpSp>
        <p:nvGrpSpPr>
          <p:cNvPr id="7" name="Group 6">
            <a:extLst>
              <a:ext uri="{FF2B5EF4-FFF2-40B4-BE49-F238E27FC236}">
                <a16:creationId xmlns:a16="http://schemas.microsoft.com/office/drawing/2014/main" id="{754D8D55-000A-C63E-A7C4-4C38306D147F}"/>
              </a:ext>
            </a:extLst>
          </p:cNvPr>
          <p:cNvGrpSpPr/>
          <p:nvPr/>
        </p:nvGrpSpPr>
        <p:grpSpPr>
          <a:xfrm>
            <a:off x="6966942" y="3555142"/>
            <a:ext cx="3941144" cy="2770673"/>
            <a:chOff x="7321782" y="3555141"/>
            <a:chExt cx="3941144" cy="2770673"/>
          </a:xfrm>
        </p:grpSpPr>
        <p:pic>
          <p:nvPicPr>
            <p:cNvPr id="5" name="Picture 4">
              <a:extLst>
                <a:ext uri="{FF2B5EF4-FFF2-40B4-BE49-F238E27FC236}">
                  <a16:creationId xmlns:a16="http://schemas.microsoft.com/office/drawing/2014/main" id="{D4789C9A-0287-2A23-0C78-7632D3E4CF28}"/>
                </a:ext>
              </a:extLst>
            </p:cNvPr>
            <p:cNvPicPr>
              <a:picLocks noChangeAspect="1"/>
            </p:cNvPicPr>
            <p:nvPr/>
          </p:nvPicPr>
          <p:blipFill>
            <a:blip r:embed="rId4"/>
            <a:stretch>
              <a:fillRect/>
            </a:stretch>
          </p:blipFill>
          <p:spPr>
            <a:xfrm>
              <a:off x="7350369" y="3941803"/>
              <a:ext cx="3912557" cy="2384011"/>
            </a:xfrm>
            <a:prstGeom prst="rect">
              <a:avLst/>
            </a:prstGeom>
          </p:spPr>
        </p:pic>
        <p:sp>
          <p:nvSpPr>
            <p:cNvPr id="6" name="TextBox 5">
              <a:extLst>
                <a:ext uri="{FF2B5EF4-FFF2-40B4-BE49-F238E27FC236}">
                  <a16:creationId xmlns:a16="http://schemas.microsoft.com/office/drawing/2014/main" id="{8B40CAAC-7A42-E3C1-E4F6-ADA72852CBAF}"/>
                </a:ext>
              </a:extLst>
            </p:cNvPr>
            <p:cNvSpPr txBox="1"/>
            <p:nvPr/>
          </p:nvSpPr>
          <p:spPr>
            <a:xfrm>
              <a:off x="7321782" y="3555141"/>
              <a:ext cx="3941144" cy="369332"/>
            </a:xfrm>
            <a:prstGeom prst="rect">
              <a:avLst/>
            </a:prstGeom>
            <a:noFill/>
          </p:spPr>
          <p:txBody>
            <a:bodyPr wrap="none" rtlCol="0">
              <a:spAutoFit/>
            </a:bodyPr>
            <a:lstStyle/>
            <a:p>
              <a:r>
                <a:rPr lang="en-US"/>
                <a:t>Reduction in Intraglomerular Pressure</a:t>
              </a:r>
            </a:p>
          </p:txBody>
        </p:sp>
      </p:grpSp>
      <p:sp>
        <p:nvSpPr>
          <p:cNvPr id="8" name="TextBox 7">
            <a:extLst>
              <a:ext uri="{FF2B5EF4-FFF2-40B4-BE49-F238E27FC236}">
                <a16:creationId xmlns:a16="http://schemas.microsoft.com/office/drawing/2014/main" id="{0E30D852-7C2B-B596-389D-D871564F07C8}"/>
              </a:ext>
            </a:extLst>
          </p:cNvPr>
          <p:cNvSpPr txBox="1"/>
          <p:nvPr/>
        </p:nvSpPr>
        <p:spPr>
          <a:xfrm>
            <a:off x="156063" y="5743792"/>
            <a:ext cx="6049156" cy="369332"/>
          </a:xfrm>
          <a:prstGeom prst="rect">
            <a:avLst/>
          </a:prstGeom>
          <a:noFill/>
        </p:spPr>
        <p:txBody>
          <a:bodyPr wrap="none" rtlCol="0">
            <a:spAutoFit/>
          </a:bodyPr>
          <a:lstStyle/>
          <a:p>
            <a:r>
              <a:rPr lang="en-US" b="1"/>
              <a:t>Hemodynamic changes vs Renal function (nephron) loss</a:t>
            </a:r>
          </a:p>
        </p:txBody>
      </p:sp>
    </p:spTree>
    <p:extLst>
      <p:ext uri="{BB962C8B-B14F-4D97-AF65-F5344CB8AC3E}">
        <p14:creationId xmlns:p14="http://schemas.microsoft.com/office/powerpoint/2010/main" val="146155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1E02-6E64-5A0C-AF09-B781B1F3C508}"/>
              </a:ext>
            </a:extLst>
          </p:cNvPr>
          <p:cNvSpPr>
            <a:spLocks noGrp="1"/>
          </p:cNvSpPr>
          <p:nvPr>
            <p:ph type="title"/>
          </p:nvPr>
        </p:nvSpPr>
        <p:spPr>
          <a:xfrm>
            <a:off x="185057" y="158297"/>
            <a:ext cx="10307097" cy="832304"/>
          </a:xfrm>
          <a:solidFill>
            <a:srgbClr val="0070C0"/>
          </a:solidFill>
        </p:spPr>
        <p:txBody>
          <a:bodyPr>
            <a:normAutofit/>
          </a:bodyPr>
          <a:lstStyle/>
          <a:p>
            <a:pPr algn="ctr"/>
            <a:r>
              <a:rPr lang="en-US" sz="3600" b="1">
                <a:solidFill>
                  <a:schemeClr val="bg1"/>
                </a:solidFill>
              </a:rPr>
              <a:t>Address an Excessive Drop in eGFR or BP </a:t>
            </a:r>
            <a:r>
              <a:rPr lang="en-US" sz="2400" b="1">
                <a:solidFill>
                  <a:schemeClr val="bg1"/>
                </a:solidFill>
              </a:rPr>
              <a:t>(KDIGO)</a:t>
            </a:r>
          </a:p>
        </p:txBody>
      </p:sp>
      <p:sp>
        <p:nvSpPr>
          <p:cNvPr id="3" name="Content Placeholder 2">
            <a:extLst>
              <a:ext uri="{FF2B5EF4-FFF2-40B4-BE49-F238E27FC236}">
                <a16:creationId xmlns:a16="http://schemas.microsoft.com/office/drawing/2014/main" id="{A34BF4EC-D69B-AE23-FAE7-CCA03D7FACAD}"/>
              </a:ext>
            </a:extLst>
          </p:cNvPr>
          <p:cNvSpPr>
            <a:spLocks noGrp="1"/>
          </p:cNvSpPr>
          <p:nvPr>
            <p:ph idx="1"/>
          </p:nvPr>
        </p:nvSpPr>
        <p:spPr>
          <a:xfrm>
            <a:off x="185057" y="1103312"/>
            <a:ext cx="10307097" cy="4535488"/>
          </a:xfrm>
        </p:spPr>
        <p:txBody>
          <a:bodyPr>
            <a:normAutofit fontScale="77500" lnSpcReduction="20000"/>
          </a:bodyPr>
          <a:lstStyle/>
          <a:p>
            <a:r>
              <a:rPr lang="en-US" sz="2600"/>
              <a:t>In people with an </a:t>
            </a:r>
            <a:r>
              <a:rPr lang="en-US" sz="2600" b="1"/>
              <a:t>acute excessive decline in GFR </a:t>
            </a:r>
            <a:r>
              <a:rPr lang="en-US" sz="2600"/>
              <a:t>(&gt;30%), the healthcare professionals should evaluate the potential contributing factors </a:t>
            </a:r>
            <a:r>
              <a:rPr lang="en-US" sz="2600" i="1"/>
              <a:t>aiming to continue ACEi or ARB treatment after these risk factors have been managed</a:t>
            </a:r>
            <a:endParaRPr lang="en-US" sz="2600"/>
          </a:p>
          <a:p>
            <a:r>
              <a:rPr lang="en-US" sz="2600"/>
              <a:t>The most common cause of an excessive decline in GFR following the use of a RAS blockade agent results from </a:t>
            </a:r>
          </a:p>
          <a:p>
            <a:pPr lvl="1"/>
            <a:r>
              <a:rPr lang="en-US" sz="2200"/>
              <a:t>a decreased effective arterial blood volume, such as occurs with </a:t>
            </a:r>
          </a:p>
          <a:p>
            <a:pPr lvl="2"/>
            <a:r>
              <a:rPr lang="en-US" sz="2200" b="1"/>
              <a:t>volume depletion with aggressive diuretic use </a:t>
            </a:r>
          </a:p>
          <a:p>
            <a:pPr lvl="2"/>
            <a:r>
              <a:rPr lang="en-US" sz="2200"/>
              <a:t> low cardiac output seen in HF </a:t>
            </a:r>
          </a:p>
          <a:p>
            <a:pPr lvl="1"/>
            <a:r>
              <a:rPr lang="en-US" sz="2200"/>
              <a:t> the use of </a:t>
            </a:r>
            <a:r>
              <a:rPr lang="en-US" sz="2200" b="1"/>
              <a:t>nonsteroidal anti-inflammatory drugs (NSAIDs) </a:t>
            </a:r>
            <a:r>
              <a:rPr lang="en-US" sz="2200"/>
              <a:t>[constriction of afferent arterioles]</a:t>
            </a:r>
          </a:p>
          <a:p>
            <a:pPr lvl="1"/>
            <a:r>
              <a:rPr lang="en-US" sz="2200"/>
              <a:t>bilateral renal artery stenosis (or stenosis of a single renal artery for people with a single functioning kidney) </a:t>
            </a:r>
          </a:p>
          <a:p>
            <a:pPr lvl="2"/>
            <a:r>
              <a:rPr lang="en-US" sz="2200"/>
              <a:t>especially in people with extensive ASCVD or who are smokers</a:t>
            </a:r>
          </a:p>
          <a:p>
            <a:pPr lvl="2"/>
            <a:r>
              <a:rPr lang="en-US" sz="2200"/>
              <a:t>may need imaging for bilateral renal artery stenosis</a:t>
            </a:r>
            <a:r>
              <a:rPr lang="en-US" sz="2200" i="1"/>
              <a:t>.</a:t>
            </a:r>
          </a:p>
          <a:p>
            <a:pPr marL="914400" lvl="2" indent="0">
              <a:buNone/>
            </a:pPr>
            <a:endParaRPr lang="en-US" sz="900" i="1"/>
          </a:p>
          <a:p>
            <a:r>
              <a:rPr lang="en-US" sz="2600"/>
              <a:t>In people who experience </a:t>
            </a:r>
            <a:r>
              <a:rPr lang="en-US" sz="2600" b="1"/>
              <a:t>symptomatic hypotension</a:t>
            </a:r>
            <a:r>
              <a:rPr lang="en-US" sz="2600"/>
              <a:t>, efforts should be made to </a:t>
            </a:r>
            <a:r>
              <a:rPr lang="en-US" sz="2600" i="1"/>
              <a:t>discontinue other concurrent BP medication </a:t>
            </a:r>
            <a:r>
              <a:rPr lang="en-US" sz="2600"/>
              <a:t>before attempting to reduce the ACEi or ARB dose. </a:t>
            </a:r>
            <a:endParaRPr lang="en-US" sz="2600" i="1"/>
          </a:p>
          <a:p>
            <a:pPr lvl="1"/>
            <a:endParaRPr lang="en-US" sz="2000"/>
          </a:p>
          <a:p>
            <a:pPr lvl="1"/>
            <a:endParaRPr lang="en-US" sz="2000"/>
          </a:p>
          <a:p>
            <a:pPr lvl="1"/>
            <a:endParaRPr lang="en-US" sz="2000"/>
          </a:p>
        </p:txBody>
      </p:sp>
      <p:sp>
        <p:nvSpPr>
          <p:cNvPr id="4" name="TextBox 3">
            <a:extLst>
              <a:ext uri="{FF2B5EF4-FFF2-40B4-BE49-F238E27FC236}">
                <a16:creationId xmlns:a16="http://schemas.microsoft.com/office/drawing/2014/main" id="{163D7E71-FB64-DD7F-C04E-438BFC7D0930}"/>
              </a:ext>
            </a:extLst>
          </p:cNvPr>
          <p:cNvSpPr txBox="1"/>
          <p:nvPr/>
        </p:nvSpPr>
        <p:spPr>
          <a:xfrm>
            <a:off x="658563" y="5566845"/>
            <a:ext cx="9692653" cy="369332"/>
          </a:xfrm>
          <a:prstGeom prst="rect">
            <a:avLst/>
          </a:prstGeom>
          <a:noFill/>
          <a:ln>
            <a:solidFill>
              <a:schemeClr val="tx1"/>
            </a:solidFill>
          </a:ln>
        </p:spPr>
        <p:txBody>
          <a:bodyPr wrap="none" rtlCol="0">
            <a:spAutoFit/>
          </a:bodyPr>
          <a:lstStyle/>
          <a:p>
            <a:r>
              <a:rPr lang="en-US"/>
              <a:t>Excessively low pressure into the glomerulus </a:t>
            </a:r>
            <a:r>
              <a:rPr lang="en-US">
                <a:sym typeface="Wingdings" panose="05000000000000000000" pitchFamily="2" charset="2"/>
              </a:rPr>
              <a:t> Excessively reduced filtration rate (a type of AKI)</a:t>
            </a:r>
            <a:r>
              <a:rPr lang="en-US"/>
              <a:t> </a:t>
            </a:r>
          </a:p>
        </p:txBody>
      </p:sp>
    </p:spTree>
    <p:extLst>
      <p:ext uri="{BB962C8B-B14F-4D97-AF65-F5344CB8AC3E}">
        <p14:creationId xmlns:p14="http://schemas.microsoft.com/office/powerpoint/2010/main" val="2326827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8A2F-80A7-C5A4-CBB1-1C999468025A}"/>
              </a:ext>
            </a:extLst>
          </p:cNvPr>
          <p:cNvSpPr>
            <a:spLocks noGrp="1"/>
          </p:cNvSpPr>
          <p:nvPr>
            <p:ph type="title"/>
          </p:nvPr>
        </p:nvSpPr>
        <p:spPr>
          <a:xfrm>
            <a:off x="299776" y="241439"/>
            <a:ext cx="10250993" cy="832304"/>
          </a:xfrm>
          <a:solidFill>
            <a:srgbClr val="0070C0"/>
          </a:solidFill>
        </p:spPr>
        <p:txBody>
          <a:bodyPr>
            <a:normAutofit fontScale="90000"/>
          </a:bodyPr>
          <a:lstStyle/>
          <a:p>
            <a:pPr algn="ctr"/>
            <a:r>
              <a:rPr lang="en-US" sz="3600" b="1">
                <a:solidFill>
                  <a:schemeClr val="bg1"/>
                </a:solidFill>
              </a:rPr>
              <a:t>Measures to Reduce Serum Potassium Levels </a:t>
            </a:r>
            <a:r>
              <a:rPr lang="en-US" sz="2700" b="1">
                <a:solidFill>
                  <a:schemeClr val="bg1"/>
                </a:solidFill>
              </a:rPr>
              <a:t>(KDIGO) </a:t>
            </a:r>
          </a:p>
        </p:txBody>
      </p:sp>
      <p:sp>
        <p:nvSpPr>
          <p:cNvPr id="3" name="Content Placeholder 2">
            <a:extLst>
              <a:ext uri="{FF2B5EF4-FFF2-40B4-BE49-F238E27FC236}">
                <a16:creationId xmlns:a16="http://schemas.microsoft.com/office/drawing/2014/main" id="{EE269654-3BBD-7B45-F09A-17B58084A5F5}"/>
              </a:ext>
            </a:extLst>
          </p:cNvPr>
          <p:cNvSpPr>
            <a:spLocks noGrp="1"/>
          </p:cNvSpPr>
          <p:nvPr>
            <p:ph idx="1"/>
          </p:nvPr>
        </p:nvSpPr>
        <p:spPr>
          <a:xfrm>
            <a:off x="217714" y="1197429"/>
            <a:ext cx="10333055" cy="4769618"/>
          </a:xfrm>
        </p:spPr>
        <p:txBody>
          <a:bodyPr>
            <a:normAutofit fontScale="62500" lnSpcReduction="20000"/>
          </a:bodyPr>
          <a:lstStyle/>
          <a:p>
            <a:r>
              <a:rPr lang="en-US"/>
              <a:t>Moderate </a:t>
            </a:r>
            <a:r>
              <a:rPr lang="en-US" b="1"/>
              <a:t>potassium intake</a:t>
            </a:r>
            <a:r>
              <a:rPr lang="en-US"/>
              <a:t>, with specific counseling to avoid </a:t>
            </a:r>
            <a:r>
              <a:rPr lang="en-US" b="1"/>
              <a:t>potassium-containing salt substitutes</a:t>
            </a:r>
            <a:r>
              <a:rPr lang="en-US"/>
              <a:t> or food products containing the salt substitutes.  </a:t>
            </a:r>
          </a:p>
          <a:p>
            <a:r>
              <a:rPr lang="en-US"/>
              <a:t>Review the patient’s current </a:t>
            </a:r>
            <a:r>
              <a:rPr lang="en-US" b="1"/>
              <a:t>medication</a:t>
            </a:r>
            <a:r>
              <a:rPr lang="en-US"/>
              <a:t> and avoid drugs that can impair kidney excretion of potassium. </a:t>
            </a:r>
          </a:p>
          <a:p>
            <a:pPr lvl="1"/>
            <a:r>
              <a:rPr lang="en-US"/>
              <a:t>Use of over-the-counter </a:t>
            </a:r>
            <a:r>
              <a:rPr lang="en-US" b="1"/>
              <a:t>nonsteroidal anti-inflammatory drugs</a:t>
            </a:r>
            <a:r>
              <a:rPr lang="en-US"/>
              <a:t>, supplements, and herbal treatments should be pursued, and people should be counseled to discontinue these remedies if present.  </a:t>
            </a:r>
          </a:p>
          <a:p>
            <a:r>
              <a:rPr lang="en-US"/>
              <a:t>General measures to </a:t>
            </a:r>
            <a:r>
              <a:rPr lang="en-US" b="1"/>
              <a:t>avoid constipation </a:t>
            </a:r>
            <a:r>
              <a:rPr lang="en-US"/>
              <a:t>should include sufficient fluid intake and exercise. </a:t>
            </a:r>
          </a:p>
          <a:p>
            <a:r>
              <a:rPr lang="en-US"/>
              <a:t>Initiate</a:t>
            </a:r>
            <a:r>
              <a:rPr lang="en-US" b="1"/>
              <a:t> diuretics </a:t>
            </a:r>
            <a:r>
              <a:rPr lang="en-US"/>
              <a:t>treatment to enhance the excretion of potassium in the kidneys.</a:t>
            </a:r>
          </a:p>
          <a:p>
            <a:pPr lvl="1"/>
            <a:r>
              <a:rPr lang="en-US"/>
              <a:t>Diuretics can precipitate AKI and electrolyte abnormalities, and the hypokalemic response to diuretics is diminished with low eGFR and depends on the type of diuretic used. </a:t>
            </a:r>
          </a:p>
          <a:p>
            <a:pPr lvl="1"/>
            <a:r>
              <a:rPr lang="en-US"/>
              <a:t>Diuretics are most compelling for hyperkalemia management when there is concomitant volume overload or hypertension. </a:t>
            </a:r>
          </a:p>
          <a:p>
            <a:r>
              <a:rPr lang="en-US"/>
              <a:t>Treatment with </a:t>
            </a:r>
            <a:r>
              <a:rPr lang="en-US" b="1"/>
              <a:t>oral sodium bicarbonate </a:t>
            </a:r>
            <a:r>
              <a:rPr lang="en-US"/>
              <a:t>is an effective strategy in minimizing the risk of hyperkalemia in people with CKD and </a:t>
            </a:r>
            <a:r>
              <a:rPr lang="en-US" b="1"/>
              <a:t>metabolic acidosis</a:t>
            </a:r>
            <a:r>
              <a:rPr lang="en-US"/>
              <a:t>. </a:t>
            </a:r>
          </a:p>
          <a:p>
            <a:pPr lvl="1"/>
            <a:r>
              <a:rPr lang="en-US"/>
              <a:t>Concurrent use with diuretics will reduce the risk of fluid overload that can occur from sodium bicarbonate treatment. </a:t>
            </a:r>
          </a:p>
          <a:p>
            <a:r>
              <a:rPr lang="en-US"/>
              <a:t>If the above measures fail to control serum potassium levels: Treatment with </a:t>
            </a:r>
            <a:r>
              <a:rPr lang="en-US" b="1"/>
              <a:t>potassium binders</a:t>
            </a:r>
            <a:r>
              <a:rPr lang="en-US"/>
              <a:t>, such as patiromer or sodium zirconium cyclosilicate, where each has been used to treat hyperkalemia associated with RAS blockade therapy </a:t>
            </a:r>
          </a:p>
        </p:txBody>
      </p:sp>
    </p:spTree>
    <p:extLst>
      <p:ext uri="{BB962C8B-B14F-4D97-AF65-F5344CB8AC3E}">
        <p14:creationId xmlns:p14="http://schemas.microsoft.com/office/powerpoint/2010/main" val="343341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1144-7298-A05D-009B-34D3EEDE5200}"/>
              </a:ext>
            </a:extLst>
          </p:cNvPr>
          <p:cNvSpPr>
            <a:spLocks noGrp="1"/>
          </p:cNvSpPr>
          <p:nvPr>
            <p:ph type="title"/>
          </p:nvPr>
        </p:nvSpPr>
        <p:spPr>
          <a:xfrm>
            <a:off x="205154" y="207107"/>
            <a:ext cx="10380784" cy="847970"/>
          </a:xfrm>
          <a:solidFill>
            <a:srgbClr val="0070C0"/>
          </a:solidFill>
        </p:spPr>
        <p:txBody>
          <a:bodyPr>
            <a:normAutofit/>
          </a:bodyPr>
          <a:lstStyle/>
          <a:p>
            <a:pPr algn="ctr"/>
            <a:r>
              <a:rPr lang="en-US" sz="3600" b="1">
                <a:solidFill>
                  <a:schemeClr val="bg1"/>
                </a:solidFill>
              </a:rPr>
              <a:t>Aim to/Goal is to </a:t>
            </a:r>
            <a:r>
              <a:rPr lang="en-US" sz="3600" b="1" i="1">
                <a:solidFill>
                  <a:schemeClr val="bg1"/>
                </a:solidFill>
              </a:rPr>
              <a:t>Continue</a:t>
            </a:r>
            <a:r>
              <a:rPr lang="en-US" sz="3600" b="1">
                <a:solidFill>
                  <a:schemeClr val="bg1"/>
                </a:solidFill>
              </a:rPr>
              <a:t> ACEi/ARB treatment </a:t>
            </a:r>
          </a:p>
        </p:txBody>
      </p:sp>
      <p:sp>
        <p:nvSpPr>
          <p:cNvPr id="3" name="Content Placeholder 2">
            <a:extLst>
              <a:ext uri="{FF2B5EF4-FFF2-40B4-BE49-F238E27FC236}">
                <a16:creationId xmlns:a16="http://schemas.microsoft.com/office/drawing/2014/main" id="{8856F0B1-F3FB-BA41-44C3-AC3BE293AA3E}"/>
              </a:ext>
            </a:extLst>
          </p:cNvPr>
          <p:cNvSpPr>
            <a:spLocks noGrp="1"/>
          </p:cNvSpPr>
          <p:nvPr>
            <p:ph idx="1"/>
          </p:nvPr>
        </p:nvSpPr>
        <p:spPr>
          <a:xfrm>
            <a:off x="205154" y="1253331"/>
            <a:ext cx="10380784" cy="4351338"/>
          </a:xfrm>
        </p:spPr>
        <p:txBody>
          <a:bodyPr>
            <a:normAutofit fontScale="92500" lnSpcReduction="10000"/>
          </a:bodyPr>
          <a:lstStyle/>
          <a:p>
            <a:r>
              <a:rPr lang="en-US" sz="2000" b="1" i="1"/>
              <a:t>Stopping RAS blockers </a:t>
            </a:r>
            <a:r>
              <a:rPr lang="en-US" sz="2000" i="1"/>
              <a:t>or reducing </a:t>
            </a:r>
            <a:r>
              <a:rPr lang="en-US" sz="2000"/>
              <a:t>the RAS blocker dose has been associated with </a:t>
            </a:r>
            <a:r>
              <a:rPr lang="en-US" sz="2000" b="1" i="1"/>
              <a:t>increased risk </a:t>
            </a:r>
            <a:r>
              <a:rPr lang="en-US" sz="2000"/>
              <a:t>of cardiovascular events in observational studies (KDIGO) </a:t>
            </a:r>
          </a:p>
          <a:p>
            <a:r>
              <a:rPr lang="en-US" sz="2000"/>
              <a:t>The dose of an </a:t>
            </a:r>
            <a:r>
              <a:rPr lang="en-US" sz="2000" b="1" i="1"/>
              <a:t>ACEi or ARB should be reduced or discontinued only as a last resort </a:t>
            </a:r>
            <a:r>
              <a:rPr lang="en-US" sz="2000"/>
              <a:t>in people with hyperkalemia after other measures have failed to achieve a normal serum potassium level. </a:t>
            </a:r>
          </a:p>
          <a:p>
            <a:r>
              <a:rPr lang="en-US" sz="2000"/>
              <a:t>A study published in 2024 </a:t>
            </a:r>
            <a:r>
              <a:rPr lang="en-US" sz="1500"/>
              <a:t>(Hattori et al) </a:t>
            </a:r>
          </a:p>
          <a:p>
            <a:pPr lvl="1"/>
            <a:r>
              <a:rPr lang="en-US" sz="1800"/>
              <a:t>evaluated 6,065 participants between 2005 and 2021 (∼40% had diabetes) with eGFR ranging from 10 to 60 mL/min/1.73 m2 </a:t>
            </a:r>
            <a:r>
              <a:rPr lang="en-US" sz="1800" b="1" i="1"/>
              <a:t>who had ACE inhibitors or ARBs stopped (usually due to hyperkalemia or AKI)</a:t>
            </a:r>
          </a:p>
          <a:p>
            <a:pPr lvl="1"/>
            <a:r>
              <a:rPr lang="en-US" sz="1800"/>
              <a:t> found </a:t>
            </a:r>
            <a:r>
              <a:rPr lang="en-US" sz="1800" b="1" i="1"/>
              <a:t>that those who restarted the ACE inhibitor or ARB had better long‐term kidney outcomes and lower mortality </a:t>
            </a:r>
            <a:endParaRPr lang="en-US" sz="1800"/>
          </a:p>
          <a:p>
            <a:endParaRPr lang="en-US" sz="2000"/>
          </a:p>
          <a:p>
            <a:r>
              <a:rPr lang="en-US" sz="2000"/>
              <a:t>Among individuals with diabetes and/or CKD receiving an ACE inhibitor or ARB therapy, </a:t>
            </a:r>
            <a:r>
              <a:rPr lang="en-US" sz="2000" b="1"/>
              <a:t>SGLT2 inhibitor initiation </a:t>
            </a:r>
            <a:r>
              <a:rPr lang="en-US" sz="2000"/>
              <a:t>was associated with a lower risk of </a:t>
            </a:r>
          </a:p>
          <a:p>
            <a:pPr lvl="1"/>
            <a:r>
              <a:rPr lang="en-US" sz="1800"/>
              <a:t>hyperkalemia (HR 0.89 [95% CI 0.82–0.96]) </a:t>
            </a:r>
          </a:p>
          <a:p>
            <a:pPr lvl="1"/>
            <a:r>
              <a:rPr lang="en-US" sz="1800"/>
              <a:t>ACE i or ARB therapy discontinuation compared with nonusers (36% vs. 45%; P &lt; 0.001) </a:t>
            </a:r>
          </a:p>
        </p:txBody>
      </p:sp>
    </p:spTree>
    <p:extLst>
      <p:ext uri="{BB962C8B-B14F-4D97-AF65-F5344CB8AC3E}">
        <p14:creationId xmlns:p14="http://schemas.microsoft.com/office/powerpoint/2010/main" val="93712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E3B3-7B18-F782-3C70-AEBAD5E34359}"/>
              </a:ext>
            </a:extLst>
          </p:cNvPr>
          <p:cNvSpPr>
            <a:spLocks noGrp="1"/>
          </p:cNvSpPr>
          <p:nvPr>
            <p:ph type="title"/>
          </p:nvPr>
        </p:nvSpPr>
        <p:spPr>
          <a:xfrm>
            <a:off x="217714" y="237670"/>
            <a:ext cx="10374086" cy="1248230"/>
          </a:xfrm>
          <a:solidFill>
            <a:srgbClr val="0070C0"/>
          </a:solidFill>
        </p:spPr>
        <p:txBody>
          <a:bodyPr>
            <a:normAutofit/>
          </a:bodyPr>
          <a:lstStyle/>
          <a:p>
            <a:pPr algn="ctr"/>
            <a:r>
              <a:rPr lang="en-US" sz="3200" b="1">
                <a:solidFill>
                  <a:schemeClr val="bg1"/>
                </a:solidFill>
              </a:rPr>
              <a:t>When can an SGLT2 inhibitor be Prescribed</a:t>
            </a:r>
            <a:br>
              <a:rPr lang="en-US" sz="3200" b="1">
                <a:solidFill>
                  <a:schemeClr val="bg1"/>
                </a:solidFill>
              </a:rPr>
            </a:br>
            <a:r>
              <a:rPr lang="en-US" sz="3200" b="1">
                <a:solidFill>
                  <a:schemeClr val="bg1"/>
                </a:solidFill>
              </a:rPr>
              <a:t> for Renal Protection in PWD ? </a:t>
            </a:r>
          </a:p>
        </p:txBody>
      </p:sp>
      <p:sp>
        <p:nvSpPr>
          <p:cNvPr id="3" name="Content Placeholder 2">
            <a:extLst>
              <a:ext uri="{FF2B5EF4-FFF2-40B4-BE49-F238E27FC236}">
                <a16:creationId xmlns:a16="http://schemas.microsoft.com/office/drawing/2014/main" id="{B91D5919-88C3-9C63-48AB-EE26DEE1ADAD}"/>
              </a:ext>
            </a:extLst>
          </p:cNvPr>
          <p:cNvSpPr>
            <a:spLocks noGrp="1"/>
          </p:cNvSpPr>
          <p:nvPr>
            <p:ph idx="1"/>
          </p:nvPr>
        </p:nvSpPr>
        <p:spPr>
          <a:xfrm>
            <a:off x="217714" y="1714500"/>
            <a:ext cx="10515600" cy="3890168"/>
          </a:xfrm>
        </p:spPr>
        <p:txBody>
          <a:bodyPr/>
          <a:lstStyle/>
          <a:p>
            <a:r>
              <a:rPr lang="en-US"/>
              <a:t>Requires eGFR  </a:t>
            </a:r>
            <a:r>
              <a:rPr lang="en-US" u="sng"/>
              <a:t>&gt;</a:t>
            </a:r>
            <a:r>
              <a:rPr lang="en-US"/>
              <a:t>45 mg/ml (45 or above)</a:t>
            </a:r>
          </a:p>
          <a:p>
            <a:r>
              <a:rPr lang="en-US"/>
              <a:t>Requires eGFR  </a:t>
            </a:r>
            <a:r>
              <a:rPr lang="en-US" u="sng"/>
              <a:t>&gt;</a:t>
            </a:r>
            <a:r>
              <a:rPr lang="en-US"/>
              <a:t>30 mg/ml (30 or above)</a:t>
            </a:r>
          </a:p>
          <a:p>
            <a:r>
              <a:rPr lang="en-US"/>
              <a:t>Requires eGFR  </a:t>
            </a:r>
            <a:r>
              <a:rPr lang="en-US" u="sng"/>
              <a:t>&gt;</a:t>
            </a:r>
            <a:r>
              <a:rPr lang="en-US"/>
              <a:t>20 mg/ml (20 or above)</a:t>
            </a:r>
          </a:p>
          <a:p>
            <a:r>
              <a:rPr lang="en-US"/>
              <a:t>Requires need for improvement in glycemia in addition to renal protection</a:t>
            </a:r>
          </a:p>
          <a:p>
            <a:r>
              <a:rPr lang="en-US"/>
              <a:t>Is beneficial for Cardio-renal protection regardless of glycemic benefit </a:t>
            </a:r>
          </a:p>
          <a:p>
            <a:endParaRPr lang="en-US"/>
          </a:p>
        </p:txBody>
      </p:sp>
    </p:spTree>
    <p:extLst>
      <p:ext uri="{BB962C8B-B14F-4D97-AF65-F5344CB8AC3E}">
        <p14:creationId xmlns:p14="http://schemas.microsoft.com/office/powerpoint/2010/main" val="3077546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9F0C-DF27-177F-E0A5-741710724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70D44-3BA8-101B-72BC-D48CE1FC097D}"/>
              </a:ext>
            </a:extLst>
          </p:cNvPr>
          <p:cNvSpPr>
            <a:spLocks noGrp="1"/>
          </p:cNvSpPr>
          <p:nvPr>
            <p:ph type="title"/>
          </p:nvPr>
        </p:nvSpPr>
        <p:spPr>
          <a:xfrm>
            <a:off x="306388" y="256380"/>
            <a:ext cx="10515600" cy="823913"/>
          </a:xfrm>
          <a:solidFill>
            <a:srgbClr val="0070C0"/>
          </a:solidFill>
        </p:spPr>
        <p:txBody>
          <a:bodyPr>
            <a:normAutofit/>
          </a:bodyPr>
          <a:lstStyle/>
          <a:p>
            <a:pPr algn="ctr"/>
            <a:r>
              <a:rPr lang="en-US" sz="3600" b="1">
                <a:solidFill>
                  <a:schemeClr val="bg1"/>
                </a:solidFill>
              </a:rPr>
              <a:t>Treatment with a SGLT2 Inhibitor  </a:t>
            </a:r>
          </a:p>
        </p:txBody>
      </p:sp>
      <p:sp>
        <p:nvSpPr>
          <p:cNvPr id="3" name="Text Placeholder 2">
            <a:extLst>
              <a:ext uri="{FF2B5EF4-FFF2-40B4-BE49-F238E27FC236}">
                <a16:creationId xmlns:a16="http://schemas.microsoft.com/office/drawing/2014/main" id="{0CA6EC4D-2E4B-7A94-37A6-E5D97BB3BFB1}"/>
              </a:ext>
            </a:extLst>
          </p:cNvPr>
          <p:cNvSpPr>
            <a:spLocks noGrp="1"/>
          </p:cNvSpPr>
          <p:nvPr>
            <p:ph type="body" idx="1"/>
          </p:nvPr>
        </p:nvSpPr>
        <p:spPr>
          <a:xfrm>
            <a:off x="306388" y="1179060"/>
            <a:ext cx="5157787" cy="506866"/>
          </a:xfrm>
        </p:spPr>
        <p:txBody>
          <a:bodyPr/>
          <a:lstStyle/>
          <a:p>
            <a:pPr algn="ctr"/>
            <a:r>
              <a:rPr lang="en-US"/>
              <a:t>ADA 2026 Standards of Care</a:t>
            </a:r>
          </a:p>
        </p:txBody>
      </p:sp>
      <p:sp>
        <p:nvSpPr>
          <p:cNvPr id="4" name="Content Placeholder 3">
            <a:extLst>
              <a:ext uri="{FF2B5EF4-FFF2-40B4-BE49-F238E27FC236}">
                <a16:creationId xmlns:a16="http://schemas.microsoft.com/office/drawing/2014/main" id="{3EC88870-DDAF-E24E-2B48-24FAC64C520E}"/>
              </a:ext>
            </a:extLst>
          </p:cNvPr>
          <p:cNvSpPr>
            <a:spLocks noGrp="1"/>
          </p:cNvSpPr>
          <p:nvPr>
            <p:ph sz="half" idx="2"/>
          </p:nvPr>
        </p:nvSpPr>
        <p:spPr>
          <a:xfrm>
            <a:off x="306388" y="1739790"/>
            <a:ext cx="5157787" cy="3684588"/>
          </a:xfrm>
        </p:spPr>
        <p:txBody>
          <a:bodyPr>
            <a:normAutofit lnSpcReduction="10000"/>
          </a:bodyPr>
          <a:lstStyle/>
          <a:p>
            <a:r>
              <a:rPr lang="en-US" sz="2000" b="1"/>
              <a:t>11.7a</a:t>
            </a:r>
            <a:r>
              <a:rPr lang="en-US" sz="2000"/>
              <a:t> For people with </a:t>
            </a:r>
            <a:r>
              <a:rPr lang="en-US" sz="2000" b="1"/>
              <a:t>type 2 diabetes and CKD</a:t>
            </a:r>
            <a:r>
              <a:rPr lang="en-US" sz="2000"/>
              <a:t>, use of a sodium–glucose cotransporter 2 (SGLT2) inhibitor with demonstrated benefit </a:t>
            </a:r>
            <a:r>
              <a:rPr lang="en-US" sz="2000" b="1"/>
              <a:t>to reduce CKD progression and cardiovascular events </a:t>
            </a:r>
            <a:r>
              <a:rPr lang="en-US" sz="2000"/>
              <a:t>is recommended. </a:t>
            </a:r>
          </a:p>
          <a:p>
            <a:r>
              <a:rPr lang="en-US" sz="2000"/>
              <a:t>SGLT2 inhibitors should be initiated in individuals with </a:t>
            </a:r>
            <a:r>
              <a:rPr lang="en-US" sz="2000" b="1"/>
              <a:t>eGFR ≥20 mL/min</a:t>
            </a:r>
            <a:r>
              <a:rPr lang="en-US" sz="2000"/>
              <a:t>/1.73 m</a:t>
            </a:r>
            <a:r>
              <a:rPr lang="en-US" sz="2000" baseline="30000"/>
              <a:t>2</a:t>
            </a:r>
            <a:r>
              <a:rPr lang="en-US" sz="2000"/>
              <a:t> but can safely continue until kidney failure. </a:t>
            </a:r>
            <a:r>
              <a:rPr lang="en-US" sz="2000" b="1"/>
              <a:t>A</a:t>
            </a:r>
            <a:endParaRPr lang="en-US" sz="2000"/>
          </a:p>
          <a:p>
            <a:endParaRPr lang="en-US" sz="2000"/>
          </a:p>
        </p:txBody>
      </p:sp>
      <p:sp>
        <p:nvSpPr>
          <p:cNvPr id="5" name="Text Placeholder 4">
            <a:extLst>
              <a:ext uri="{FF2B5EF4-FFF2-40B4-BE49-F238E27FC236}">
                <a16:creationId xmlns:a16="http://schemas.microsoft.com/office/drawing/2014/main" id="{290B61FD-41C3-96E0-5143-9ACA1D8D6173}"/>
              </a:ext>
            </a:extLst>
          </p:cNvPr>
          <p:cNvSpPr>
            <a:spLocks noGrp="1"/>
          </p:cNvSpPr>
          <p:nvPr>
            <p:ph type="body" sz="quarter" idx="3"/>
          </p:nvPr>
        </p:nvSpPr>
        <p:spPr>
          <a:xfrm>
            <a:off x="5564188" y="1177700"/>
            <a:ext cx="5183188" cy="430666"/>
          </a:xfrm>
        </p:spPr>
        <p:txBody>
          <a:bodyPr/>
          <a:lstStyle/>
          <a:p>
            <a:pPr algn="ctr"/>
            <a:r>
              <a:rPr lang="en-US"/>
              <a:t>KDIGO 2026 draft Guidelines</a:t>
            </a:r>
          </a:p>
        </p:txBody>
      </p:sp>
      <p:sp>
        <p:nvSpPr>
          <p:cNvPr id="6" name="Content Placeholder 5">
            <a:extLst>
              <a:ext uri="{FF2B5EF4-FFF2-40B4-BE49-F238E27FC236}">
                <a16:creationId xmlns:a16="http://schemas.microsoft.com/office/drawing/2014/main" id="{B51A162D-61C9-02F3-6F05-45FD824C4D25}"/>
              </a:ext>
            </a:extLst>
          </p:cNvPr>
          <p:cNvSpPr>
            <a:spLocks noGrp="1"/>
          </p:cNvSpPr>
          <p:nvPr>
            <p:ph sz="quarter" idx="4"/>
          </p:nvPr>
        </p:nvSpPr>
        <p:spPr>
          <a:xfrm>
            <a:off x="5564188" y="1705772"/>
            <a:ext cx="5183188" cy="4161628"/>
          </a:xfrm>
        </p:spPr>
        <p:txBody>
          <a:bodyPr>
            <a:normAutofit lnSpcReduction="10000"/>
          </a:bodyPr>
          <a:lstStyle/>
          <a:p>
            <a:r>
              <a:rPr lang="en-US" sz="2000"/>
              <a:t>Recommendation 4.3.1: We recommend treating adults with </a:t>
            </a:r>
            <a:r>
              <a:rPr lang="en-US" sz="2000" b="1"/>
              <a:t>type 2 diabetes (T2D), CKD, and an eGFR ≥20 ml/min </a:t>
            </a:r>
            <a:r>
              <a:rPr lang="en-US" sz="2000"/>
              <a:t>per 1.73 m2 with a sodium-glucose cotranporter-2 inhibitor (SGLT2i) (1A). </a:t>
            </a:r>
          </a:p>
          <a:p>
            <a:r>
              <a:rPr lang="en-US" sz="1800"/>
              <a:t>Practice Point 4.3.1: In </a:t>
            </a:r>
            <a:r>
              <a:rPr lang="en-US" sz="1800" b="1"/>
              <a:t>people with T2D and CKD</a:t>
            </a:r>
            <a:r>
              <a:rPr lang="en-US" sz="1800"/>
              <a:t>, SGLT2i should be used primarily </a:t>
            </a:r>
            <a:r>
              <a:rPr lang="en-US" sz="1800" b="1"/>
              <a:t>for cardio-kidney protection</a:t>
            </a:r>
            <a:r>
              <a:rPr lang="en-US" sz="1800"/>
              <a:t> as they significantly reduce mortality, HF hospitalizations, and kidney failure, even with modest glycemic effects. </a:t>
            </a:r>
          </a:p>
          <a:p>
            <a:r>
              <a:rPr lang="en-US" sz="1800"/>
              <a:t>Therefore, an SGLT2i should be added to existing glucose-lowering therapy specifically for its cardiovascular and kidney benefits. </a:t>
            </a:r>
          </a:p>
          <a:p>
            <a:pPr marL="0" indent="0" algn="ctr">
              <a:buNone/>
            </a:pPr>
            <a:r>
              <a:rPr lang="en-US" sz="1800"/>
              <a:t>Benefit seen across class, but strongest trial evidence with dapagliflozin and empagliflozin.</a:t>
            </a:r>
          </a:p>
          <a:p>
            <a:endParaRPr lang="en-US" sz="1600"/>
          </a:p>
        </p:txBody>
      </p:sp>
    </p:spTree>
    <p:extLst>
      <p:ext uri="{BB962C8B-B14F-4D97-AF65-F5344CB8AC3E}">
        <p14:creationId xmlns:p14="http://schemas.microsoft.com/office/powerpoint/2010/main" val="256284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A389-2DF7-C10B-960D-F9682A723559}"/>
              </a:ext>
            </a:extLst>
          </p:cNvPr>
          <p:cNvSpPr>
            <a:spLocks noGrp="1"/>
          </p:cNvSpPr>
          <p:nvPr>
            <p:ph type="title"/>
          </p:nvPr>
        </p:nvSpPr>
        <p:spPr>
          <a:xfrm>
            <a:off x="175845" y="224449"/>
            <a:ext cx="9904327" cy="713398"/>
          </a:xfrm>
          <a:solidFill>
            <a:srgbClr val="0070C0"/>
          </a:solidFill>
        </p:spPr>
        <p:txBody>
          <a:bodyPr>
            <a:normAutofit/>
          </a:bodyPr>
          <a:lstStyle/>
          <a:p>
            <a:pPr algn="ctr"/>
            <a:r>
              <a:rPr lang="en-US" sz="3600" b="1">
                <a:solidFill>
                  <a:schemeClr val="bg1"/>
                </a:solidFill>
              </a:rPr>
              <a:t>SGLT2i </a:t>
            </a:r>
          </a:p>
        </p:txBody>
      </p:sp>
      <p:sp>
        <p:nvSpPr>
          <p:cNvPr id="3" name="Content Placeholder 2">
            <a:extLst>
              <a:ext uri="{FF2B5EF4-FFF2-40B4-BE49-F238E27FC236}">
                <a16:creationId xmlns:a16="http://schemas.microsoft.com/office/drawing/2014/main" id="{FAF4CF4C-B356-E397-B1B3-20EF945EC6D5}"/>
              </a:ext>
            </a:extLst>
          </p:cNvPr>
          <p:cNvSpPr>
            <a:spLocks noGrp="1"/>
          </p:cNvSpPr>
          <p:nvPr>
            <p:ph idx="1"/>
          </p:nvPr>
        </p:nvSpPr>
        <p:spPr>
          <a:xfrm>
            <a:off x="175846" y="1172309"/>
            <a:ext cx="9904326" cy="5227394"/>
          </a:xfrm>
        </p:spPr>
        <p:txBody>
          <a:bodyPr>
            <a:normAutofit/>
          </a:bodyPr>
          <a:lstStyle/>
          <a:p>
            <a:r>
              <a:rPr lang="en-US" sz="2000"/>
              <a:t>The eGFR threshold for initiation of SGLT2i has changed over time with evidence demonstrating that </a:t>
            </a:r>
            <a:r>
              <a:rPr lang="en-US" sz="2000" i="1"/>
              <a:t>initiating an SGLT2i in the eGFR range of 20–29 ml/min </a:t>
            </a:r>
            <a:r>
              <a:rPr lang="en-US" sz="2000"/>
              <a:t>per 1.73 m2 is safe and beneficial.</a:t>
            </a:r>
          </a:p>
          <a:p>
            <a:pPr lvl="1"/>
            <a:r>
              <a:rPr lang="en-US" sz="1600"/>
              <a:t>Across trials, benefits of SGLT2i were observed consistently in participants with CKD across </a:t>
            </a:r>
            <a:r>
              <a:rPr lang="en-US" sz="1600" b="1" i="1"/>
              <a:t>a wide range of baseline eGFR and albuminuria categories</a:t>
            </a:r>
            <a:r>
              <a:rPr lang="en-US" sz="1600"/>
              <a:t>, including those with moderate to-severe CKD (G4). </a:t>
            </a:r>
          </a:p>
          <a:p>
            <a:r>
              <a:rPr lang="en-US" sz="2000"/>
              <a:t>At the start of SGLT2 inhibitor treatment, the estimated glomerular filtration rate (GFR) should be ≥ 20 mL/minute/1.73 m</a:t>
            </a:r>
            <a:r>
              <a:rPr lang="en-US" sz="2000" baseline="30000"/>
              <a:t>2</a:t>
            </a:r>
            <a:r>
              <a:rPr lang="en-US" sz="2000"/>
              <a:t>, but </a:t>
            </a:r>
            <a:r>
              <a:rPr lang="en-US" sz="2000" b="1" i="1"/>
              <a:t>once initiated, the treatment can continue until kidney failure</a:t>
            </a:r>
            <a:r>
              <a:rPr lang="en-US" sz="2000"/>
              <a:t>. </a:t>
            </a:r>
          </a:p>
          <a:p>
            <a:r>
              <a:rPr lang="en-US" sz="2000"/>
              <a:t>In patients with estimated </a:t>
            </a:r>
            <a:r>
              <a:rPr lang="en-US" sz="2000" b="1" i="1"/>
              <a:t>GFR of &lt; 45 mL/minute</a:t>
            </a:r>
            <a:r>
              <a:rPr lang="en-US" sz="2000"/>
              <a:t>/1.73 m</a:t>
            </a:r>
            <a:r>
              <a:rPr lang="en-US" sz="2000" baseline="30000"/>
              <a:t>2</a:t>
            </a:r>
            <a:r>
              <a:rPr lang="en-US" sz="2000"/>
              <a:t>, there is </a:t>
            </a:r>
            <a:r>
              <a:rPr lang="en-US" sz="2000" b="1" i="1"/>
              <a:t>likely no glycemic benefit, but the cardio/kidney protection is still present</a:t>
            </a:r>
            <a:r>
              <a:rPr lang="en-US" sz="2000"/>
              <a:t>.</a:t>
            </a:r>
          </a:p>
          <a:p>
            <a:pPr lvl="1"/>
            <a:r>
              <a:rPr lang="en-US" sz="1600"/>
              <a:t>The </a:t>
            </a:r>
            <a:r>
              <a:rPr lang="en-US" sz="1600" b="1"/>
              <a:t>cardiovascular and kidney benefits appear independent of glucose lowering</a:t>
            </a:r>
            <a:r>
              <a:rPr lang="en-US" sz="1600"/>
              <a:t>, suggesting other mechanisms for organ protection</a:t>
            </a:r>
            <a:endParaRPr lang="en-US" sz="2000"/>
          </a:p>
        </p:txBody>
      </p:sp>
    </p:spTree>
    <p:extLst>
      <p:ext uri="{BB962C8B-B14F-4D97-AF65-F5344CB8AC3E}">
        <p14:creationId xmlns:p14="http://schemas.microsoft.com/office/powerpoint/2010/main" val="1413640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A3FF-409E-620E-F1D2-17C1D2C50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2C847-7B3B-8EE3-7E0C-33FA4AAD4782}"/>
              </a:ext>
            </a:extLst>
          </p:cNvPr>
          <p:cNvSpPr>
            <a:spLocks noGrp="1"/>
          </p:cNvSpPr>
          <p:nvPr>
            <p:ph type="title"/>
          </p:nvPr>
        </p:nvSpPr>
        <p:spPr>
          <a:xfrm>
            <a:off x="217714" y="237670"/>
            <a:ext cx="10515600" cy="1248230"/>
          </a:xfrm>
          <a:solidFill>
            <a:srgbClr val="0070C0"/>
          </a:solidFill>
        </p:spPr>
        <p:txBody>
          <a:bodyPr>
            <a:normAutofit/>
          </a:bodyPr>
          <a:lstStyle/>
          <a:p>
            <a:pPr algn="ctr"/>
            <a:r>
              <a:rPr lang="en-US" sz="3200" b="1">
                <a:solidFill>
                  <a:schemeClr val="bg1"/>
                </a:solidFill>
              </a:rPr>
              <a:t>When can an SGLT2 inhibitor be Prescribed</a:t>
            </a:r>
            <a:br>
              <a:rPr lang="en-US" sz="3200" b="1">
                <a:solidFill>
                  <a:schemeClr val="bg1"/>
                </a:solidFill>
              </a:rPr>
            </a:br>
            <a:r>
              <a:rPr lang="en-US" sz="3200" b="1">
                <a:solidFill>
                  <a:schemeClr val="bg1"/>
                </a:solidFill>
              </a:rPr>
              <a:t> for Renal Protection in PWD ? </a:t>
            </a:r>
          </a:p>
        </p:txBody>
      </p:sp>
      <p:sp>
        <p:nvSpPr>
          <p:cNvPr id="3" name="Content Placeholder 2">
            <a:extLst>
              <a:ext uri="{FF2B5EF4-FFF2-40B4-BE49-F238E27FC236}">
                <a16:creationId xmlns:a16="http://schemas.microsoft.com/office/drawing/2014/main" id="{63759128-F2A9-F818-66DC-046FE9BE7C10}"/>
              </a:ext>
            </a:extLst>
          </p:cNvPr>
          <p:cNvSpPr>
            <a:spLocks noGrp="1"/>
          </p:cNvSpPr>
          <p:nvPr>
            <p:ph idx="1"/>
          </p:nvPr>
        </p:nvSpPr>
        <p:spPr>
          <a:xfrm>
            <a:off x="217714" y="1714500"/>
            <a:ext cx="10515600" cy="3890168"/>
          </a:xfrm>
        </p:spPr>
        <p:txBody>
          <a:bodyPr>
            <a:normAutofit fontScale="92500" lnSpcReduction="20000"/>
          </a:bodyPr>
          <a:lstStyle/>
          <a:p>
            <a:r>
              <a:rPr lang="en-US">
                <a:solidFill>
                  <a:schemeClr val="accent5">
                    <a:lumMod val="75000"/>
                  </a:schemeClr>
                </a:solidFill>
              </a:rPr>
              <a:t>Requires eGFR  </a:t>
            </a:r>
            <a:r>
              <a:rPr lang="en-US" u="sng">
                <a:solidFill>
                  <a:schemeClr val="accent5">
                    <a:lumMod val="75000"/>
                  </a:schemeClr>
                </a:solidFill>
              </a:rPr>
              <a:t>&gt;</a:t>
            </a:r>
            <a:r>
              <a:rPr lang="en-US">
                <a:solidFill>
                  <a:schemeClr val="accent5">
                    <a:lumMod val="75000"/>
                  </a:schemeClr>
                </a:solidFill>
              </a:rPr>
              <a:t>45 mg/ml (45 or above)</a:t>
            </a:r>
          </a:p>
          <a:p>
            <a:pPr lvl="1"/>
            <a:r>
              <a:rPr lang="en-US">
                <a:solidFill>
                  <a:schemeClr val="accent5">
                    <a:lumMod val="75000"/>
                  </a:schemeClr>
                </a:solidFill>
              </a:rPr>
              <a:t>Only if used for glycemia (glucose lowering) benefit</a:t>
            </a:r>
          </a:p>
          <a:p>
            <a:r>
              <a:rPr lang="en-US">
                <a:solidFill>
                  <a:schemeClr val="accent5">
                    <a:lumMod val="60000"/>
                    <a:lumOff val="40000"/>
                  </a:schemeClr>
                </a:solidFill>
              </a:rPr>
              <a:t>Requires eGFR  </a:t>
            </a:r>
            <a:r>
              <a:rPr lang="en-US" u="sng">
                <a:solidFill>
                  <a:schemeClr val="accent5">
                    <a:lumMod val="60000"/>
                    <a:lumOff val="40000"/>
                  </a:schemeClr>
                </a:solidFill>
              </a:rPr>
              <a:t>&gt;</a:t>
            </a:r>
            <a:r>
              <a:rPr lang="en-US">
                <a:solidFill>
                  <a:schemeClr val="accent5">
                    <a:lumMod val="60000"/>
                    <a:lumOff val="40000"/>
                  </a:schemeClr>
                </a:solidFill>
              </a:rPr>
              <a:t>30 mg/ml (30 or above)</a:t>
            </a:r>
          </a:p>
          <a:p>
            <a:pPr lvl="1"/>
            <a:r>
              <a:rPr lang="en-US">
                <a:solidFill>
                  <a:schemeClr val="accent5">
                    <a:lumMod val="60000"/>
                    <a:lumOff val="40000"/>
                  </a:schemeClr>
                </a:solidFill>
              </a:rPr>
              <a:t>The eGFR threshold for initiation of SGLT2i has changed over time with evidence demonstrating that initiating an SGLT2i in the eGFR range of 20–29 ml/min per 1.73 m2 is safe and beneficial.</a:t>
            </a:r>
          </a:p>
          <a:p>
            <a:r>
              <a:rPr lang="en-US" b="1">
                <a:solidFill>
                  <a:schemeClr val="accent5">
                    <a:lumMod val="50000"/>
                  </a:schemeClr>
                </a:solidFill>
              </a:rPr>
              <a:t>Requires eGFR  </a:t>
            </a:r>
            <a:r>
              <a:rPr lang="en-US" b="1" u="sng">
                <a:solidFill>
                  <a:schemeClr val="accent5">
                    <a:lumMod val="50000"/>
                  </a:schemeClr>
                </a:solidFill>
              </a:rPr>
              <a:t>&gt;</a:t>
            </a:r>
            <a:r>
              <a:rPr lang="en-US" b="1">
                <a:solidFill>
                  <a:schemeClr val="accent5">
                    <a:lumMod val="50000"/>
                  </a:schemeClr>
                </a:solidFill>
              </a:rPr>
              <a:t>20 mg/ml (20 or above)</a:t>
            </a:r>
          </a:p>
          <a:p>
            <a:pPr lvl="1"/>
            <a:r>
              <a:rPr lang="en-US" b="1">
                <a:solidFill>
                  <a:schemeClr val="accent5">
                    <a:lumMod val="50000"/>
                  </a:schemeClr>
                </a:solidFill>
              </a:rPr>
              <a:t>For initiation – can continue until kidney failure</a:t>
            </a:r>
          </a:p>
          <a:p>
            <a:r>
              <a:rPr lang="en-US">
                <a:solidFill>
                  <a:schemeClr val="accent5">
                    <a:lumMod val="60000"/>
                    <a:lumOff val="40000"/>
                  </a:schemeClr>
                </a:solidFill>
              </a:rPr>
              <a:t>Requires need for improvement in glycemia as well as renal protection</a:t>
            </a:r>
          </a:p>
          <a:p>
            <a:r>
              <a:rPr lang="en-US" b="1">
                <a:solidFill>
                  <a:schemeClr val="accent5">
                    <a:lumMod val="50000"/>
                  </a:schemeClr>
                </a:solidFill>
              </a:rPr>
              <a:t>Is beneficial for Cardio-renal protection regardless of glycemic benefit </a:t>
            </a:r>
          </a:p>
          <a:p>
            <a:endParaRPr lang="en-US"/>
          </a:p>
        </p:txBody>
      </p:sp>
    </p:spTree>
    <p:extLst>
      <p:ext uri="{BB962C8B-B14F-4D97-AF65-F5344CB8AC3E}">
        <p14:creationId xmlns:p14="http://schemas.microsoft.com/office/powerpoint/2010/main" val="63489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5585-098F-99AF-7E91-97C41C0C2B54}"/>
              </a:ext>
            </a:extLst>
          </p:cNvPr>
          <p:cNvSpPr>
            <a:spLocks noGrp="1"/>
          </p:cNvSpPr>
          <p:nvPr>
            <p:ph type="title"/>
          </p:nvPr>
        </p:nvSpPr>
        <p:spPr>
          <a:xfrm>
            <a:off x="216876" y="260350"/>
            <a:ext cx="10515600" cy="613108"/>
          </a:xfrm>
          <a:solidFill>
            <a:srgbClr val="0070C0"/>
          </a:solidFill>
        </p:spPr>
        <p:txBody>
          <a:bodyPr>
            <a:normAutofit fontScale="90000"/>
          </a:bodyPr>
          <a:lstStyle/>
          <a:p>
            <a:pPr algn="ctr"/>
            <a:r>
              <a:rPr lang="en-US" sz="4000" b="1">
                <a:solidFill>
                  <a:schemeClr val="bg1"/>
                </a:solidFill>
              </a:rPr>
              <a:t>Key Points</a:t>
            </a:r>
          </a:p>
        </p:txBody>
      </p:sp>
      <p:sp>
        <p:nvSpPr>
          <p:cNvPr id="3" name="Content Placeholder 2">
            <a:extLst>
              <a:ext uri="{FF2B5EF4-FFF2-40B4-BE49-F238E27FC236}">
                <a16:creationId xmlns:a16="http://schemas.microsoft.com/office/drawing/2014/main" id="{83DA9A3E-F014-16AB-0E1C-F325F313FFB8}"/>
              </a:ext>
            </a:extLst>
          </p:cNvPr>
          <p:cNvSpPr>
            <a:spLocks noGrp="1"/>
          </p:cNvSpPr>
          <p:nvPr>
            <p:ph idx="1"/>
          </p:nvPr>
        </p:nvSpPr>
        <p:spPr>
          <a:xfrm>
            <a:off x="216876" y="996288"/>
            <a:ext cx="10515600" cy="5213444"/>
          </a:xfrm>
        </p:spPr>
        <p:txBody>
          <a:bodyPr>
            <a:normAutofit fontScale="92500" lnSpcReduction="10000"/>
          </a:bodyPr>
          <a:lstStyle/>
          <a:p>
            <a:r>
              <a:rPr lang="en-US" sz="2000"/>
              <a:t>ACEi/ARB therapy is Not recommended for prevention </a:t>
            </a:r>
          </a:p>
          <a:p>
            <a:r>
              <a:rPr lang="en-US" sz="2000"/>
              <a:t>ACEi/ARB therapy is recommended if PWD have HTN and CKD (elevated UACR and/or reduced eGFR) – can be tried in PWD with elevated UACR without HTN</a:t>
            </a:r>
          </a:p>
          <a:p>
            <a:r>
              <a:rPr lang="en-US" sz="2000"/>
              <a:t>Increased emphasis on</a:t>
            </a:r>
            <a:r>
              <a:rPr lang="en-US" sz="2000" b="1"/>
              <a:t> albuminuria </a:t>
            </a:r>
            <a:r>
              <a:rPr lang="en-US" sz="2000"/>
              <a:t>– associated risks, staging, management</a:t>
            </a:r>
          </a:p>
          <a:p>
            <a:pPr lvl="1"/>
            <a:r>
              <a:rPr lang="en-US" sz="1800"/>
              <a:t>Goal is to reduce UACR as much as possible/ at least by 30% if UACR is &gt;300 mg/g</a:t>
            </a:r>
          </a:p>
          <a:p>
            <a:pPr lvl="1"/>
            <a:r>
              <a:rPr lang="en-US" sz="1800"/>
              <a:t>(also, evidence for benefit of reducing UACR in 30-300 mg/g range)</a:t>
            </a:r>
          </a:p>
          <a:p>
            <a:r>
              <a:rPr lang="en-US" sz="2000"/>
              <a:t>Emphasis on titrating  to </a:t>
            </a:r>
            <a:r>
              <a:rPr lang="en-US" sz="2000" i="1"/>
              <a:t>maximally tolerated</a:t>
            </a:r>
            <a:r>
              <a:rPr lang="en-US" sz="2000"/>
              <a:t>, recommended dose of RASi</a:t>
            </a:r>
          </a:p>
          <a:p>
            <a:r>
              <a:rPr lang="en-US" sz="2000"/>
              <a:t>Emphasis on continuing RASi at highest tolerated dose for ongoing benefits</a:t>
            </a:r>
          </a:p>
          <a:p>
            <a:pPr lvl="1"/>
            <a:r>
              <a:rPr lang="en-US" sz="1800"/>
              <a:t>Discontinue/ reduce dose as “last resort”</a:t>
            </a:r>
          </a:p>
          <a:p>
            <a:r>
              <a:rPr lang="en-US" sz="2000"/>
              <a:t>New cut offs for continuing RASi </a:t>
            </a:r>
          </a:p>
          <a:p>
            <a:pPr lvl="1"/>
            <a:r>
              <a:rPr lang="en-US" sz="1800"/>
              <a:t>continue if eGFR &lt;30 mg/ml with close monitoring of potassium</a:t>
            </a:r>
          </a:p>
          <a:p>
            <a:r>
              <a:rPr lang="en-US" sz="2000"/>
              <a:t>New eGFR recommendations &amp; thresholds for starting SGLT2i</a:t>
            </a:r>
          </a:p>
          <a:p>
            <a:pPr lvl="1"/>
            <a:r>
              <a:rPr lang="en-US" sz="1800"/>
              <a:t>if Diabetes &amp; CKD (at any stage)</a:t>
            </a:r>
          </a:p>
          <a:p>
            <a:pPr lvl="1"/>
            <a:r>
              <a:rPr lang="en-US" sz="1800"/>
              <a:t>Start SGLT2i as long as eGFR </a:t>
            </a:r>
            <a:r>
              <a:rPr lang="en-US" sz="1800" u="sng"/>
              <a:t>&gt;</a:t>
            </a:r>
            <a:r>
              <a:rPr lang="en-US" sz="1800"/>
              <a:t>20</a:t>
            </a:r>
          </a:p>
          <a:p>
            <a:pPr lvl="1"/>
            <a:r>
              <a:rPr lang="en-US" sz="1800"/>
              <a:t>Continue until dialysis (once started, do not discontinue if eGFR drops &lt; 20)</a:t>
            </a:r>
          </a:p>
          <a:p>
            <a:r>
              <a:rPr lang="en-US" sz="2000"/>
              <a:t>Note – Lifestyle interventions do make a difference </a:t>
            </a:r>
            <a:r>
              <a:rPr lang="en-US" sz="1800"/>
              <a:t>(weight management, healthy eating, physical activity, tobacco, etc.)</a:t>
            </a:r>
          </a:p>
          <a:p>
            <a:pPr marL="457200" lvl="1" indent="0">
              <a:buNone/>
            </a:pPr>
            <a:endParaRPr lang="en-US" sz="2000"/>
          </a:p>
          <a:p>
            <a:pPr lvl="1"/>
            <a:endParaRPr lang="en-US" sz="2000"/>
          </a:p>
        </p:txBody>
      </p:sp>
    </p:spTree>
    <p:extLst>
      <p:ext uri="{BB962C8B-B14F-4D97-AF65-F5344CB8AC3E}">
        <p14:creationId xmlns:p14="http://schemas.microsoft.com/office/powerpoint/2010/main" val="2596706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2436-9540-ACBE-3E64-38591E162467}"/>
              </a:ext>
            </a:extLst>
          </p:cNvPr>
          <p:cNvSpPr>
            <a:spLocks noGrp="1"/>
          </p:cNvSpPr>
          <p:nvPr>
            <p:ph type="title"/>
          </p:nvPr>
        </p:nvSpPr>
        <p:spPr>
          <a:xfrm>
            <a:off x="417108" y="288925"/>
            <a:ext cx="10515600" cy="1325563"/>
          </a:xfrm>
          <a:solidFill>
            <a:srgbClr val="0070C0"/>
          </a:solidFill>
        </p:spPr>
        <p:txBody>
          <a:bodyPr/>
          <a:lstStyle/>
          <a:p>
            <a:pPr algn="ctr"/>
            <a:r>
              <a:rPr kumimoji="0" lang="en-US" sz="4400" b="1" i="0" u="none" strike="noStrike" kern="1200" cap="none" spc="0" normalizeH="0" baseline="0" noProof="0">
                <a:ln>
                  <a:noFill/>
                </a:ln>
                <a:solidFill>
                  <a:prstClr val="white"/>
                </a:solidFill>
                <a:effectLst/>
                <a:uLnTx/>
                <a:uFillTx/>
                <a:latin typeface="Aptos Display" panose="02110004020202020204"/>
                <a:ea typeface="+mj-ea"/>
                <a:cs typeface="+mj-cs"/>
              </a:rPr>
              <a:t>Questions, Comments, Clarification</a:t>
            </a:r>
            <a:endParaRPr lang="en-US"/>
          </a:p>
        </p:txBody>
      </p:sp>
      <p:pic>
        <p:nvPicPr>
          <p:cNvPr id="5" name="Content Placeholder 4">
            <a:extLst>
              <a:ext uri="{FF2B5EF4-FFF2-40B4-BE49-F238E27FC236}">
                <a16:creationId xmlns:a16="http://schemas.microsoft.com/office/drawing/2014/main" id="{4E06A510-D7D3-E16D-9AD9-C7968972768C}"/>
              </a:ext>
            </a:extLst>
          </p:cNvPr>
          <p:cNvPicPr>
            <a:picLocks noGrp="1" noChangeAspect="1"/>
          </p:cNvPicPr>
          <p:nvPr>
            <p:ph idx="1"/>
          </p:nvPr>
        </p:nvPicPr>
        <p:blipFill>
          <a:blip r:embed="rId2"/>
          <a:stretch>
            <a:fillRect/>
          </a:stretch>
        </p:blipFill>
        <p:spPr>
          <a:xfrm>
            <a:off x="735033" y="2049076"/>
            <a:ext cx="4351338" cy="4351338"/>
          </a:xfrm>
          <a:prstGeom prst="rect">
            <a:avLst/>
          </a:prstGeom>
        </p:spPr>
      </p:pic>
      <p:sp>
        <p:nvSpPr>
          <p:cNvPr id="3" name="TextBox 2">
            <a:extLst>
              <a:ext uri="{FF2B5EF4-FFF2-40B4-BE49-F238E27FC236}">
                <a16:creationId xmlns:a16="http://schemas.microsoft.com/office/drawing/2014/main" id="{64353E9A-B5D2-1DD7-376E-78A25CBB5ECD}"/>
              </a:ext>
            </a:extLst>
          </p:cNvPr>
          <p:cNvSpPr txBox="1"/>
          <p:nvPr/>
        </p:nvSpPr>
        <p:spPr>
          <a:xfrm>
            <a:off x="5674908" y="2350069"/>
            <a:ext cx="5015797" cy="3108543"/>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en-US" sz="2000"/>
              <a:t>Are you routinely getting UACR results</a:t>
            </a:r>
          </a:p>
          <a:p>
            <a:r>
              <a:rPr lang="en-US" sz="2000"/>
              <a:t> for your patients with diabetes?</a:t>
            </a:r>
          </a:p>
          <a:p>
            <a:pPr marL="742950" lvl="1" indent="-285750">
              <a:buFont typeface="Arial" panose="020B0604020202020204" pitchFamily="34" charset="0"/>
              <a:buChar char="•"/>
            </a:pPr>
            <a:r>
              <a:rPr lang="en-US"/>
              <a:t>Collecting specimen at time of </a:t>
            </a:r>
          </a:p>
          <a:p>
            <a:r>
              <a:rPr lang="en-US"/>
              <a:t>appointment might help improve rate</a:t>
            </a:r>
          </a:p>
          <a:p>
            <a:pPr marL="342900" indent="-342900">
              <a:buFont typeface="Arial" panose="020B0604020202020204" pitchFamily="34" charset="0"/>
              <a:buChar char="•"/>
            </a:pPr>
            <a:r>
              <a:rPr lang="en-US" sz="2000"/>
              <a:t>Are you prescribing ACEi/ARB based </a:t>
            </a:r>
          </a:p>
          <a:p>
            <a:r>
              <a:rPr lang="en-US" sz="2000"/>
              <a:t>on guidelines? </a:t>
            </a:r>
          </a:p>
          <a:p>
            <a:pPr marL="285750" indent="-285750">
              <a:buFont typeface="Arial" panose="020B0604020202020204" pitchFamily="34" charset="0"/>
              <a:buChar char="•"/>
            </a:pPr>
            <a:r>
              <a:rPr lang="en-US" sz="2000"/>
              <a:t>Are you monitoring response to ACEi/ARB</a:t>
            </a:r>
          </a:p>
          <a:p>
            <a:r>
              <a:rPr lang="en-US" sz="2000"/>
              <a:t>treatment with UACR?</a:t>
            </a:r>
          </a:p>
          <a:p>
            <a:pPr marL="342900" indent="-342900">
              <a:buFont typeface="Arial" panose="020B0604020202020204" pitchFamily="34" charset="0"/>
              <a:buChar char="•"/>
            </a:pPr>
            <a:r>
              <a:rPr lang="en-US" sz="2000"/>
              <a:t>Are you titrating to “maximally tolerated </a:t>
            </a:r>
          </a:p>
          <a:p>
            <a:r>
              <a:rPr lang="en-US" sz="2000"/>
              <a:t>dose”?</a:t>
            </a:r>
          </a:p>
        </p:txBody>
      </p:sp>
    </p:spTree>
    <p:extLst>
      <p:ext uri="{BB962C8B-B14F-4D97-AF65-F5344CB8AC3E}">
        <p14:creationId xmlns:p14="http://schemas.microsoft.com/office/powerpoint/2010/main" val="172274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57750-B253-75C6-72B4-D3CB3D448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143D8-E22C-632D-90E9-95B15D1ADB02}"/>
              </a:ext>
            </a:extLst>
          </p:cNvPr>
          <p:cNvSpPr>
            <a:spLocks noGrp="1"/>
          </p:cNvSpPr>
          <p:nvPr>
            <p:ph type="title"/>
          </p:nvPr>
        </p:nvSpPr>
        <p:spPr>
          <a:xfrm>
            <a:off x="226340" y="318233"/>
            <a:ext cx="10515600" cy="748567"/>
          </a:xfrm>
          <a:solidFill>
            <a:srgbClr val="0070C0"/>
          </a:solidFill>
        </p:spPr>
        <p:txBody>
          <a:bodyPr>
            <a:normAutofit/>
          </a:bodyPr>
          <a:lstStyle/>
          <a:p>
            <a:pPr algn="ctr"/>
            <a:r>
              <a:rPr lang="en-US" sz="3600" b="1">
                <a:solidFill>
                  <a:schemeClr val="bg1"/>
                </a:solidFill>
              </a:rPr>
              <a:t>When should an ACEi/ARB be prescribed for PWD?</a:t>
            </a:r>
          </a:p>
        </p:txBody>
      </p:sp>
      <p:sp>
        <p:nvSpPr>
          <p:cNvPr id="3" name="Content Placeholder 2">
            <a:extLst>
              <a:ext uri="{FF2B5EF4-FFF2-40B4-BE49-F238E27FC236}">
                <a16:creationId xmlns:a16="http://schemas.microsoft.com/office/drawing/2014/main" id="{7C4002EF-9C75-7747-93B8-D16F7782724C}"/>
              </a:ext>
            </a:extLst>
          </p:cNvPr>
          <p:cNvSpPr>
            <a:spLocks noGrp="1"/>
          </p:cNvSpPr>
          <p:nvPr>
            <p:ph idx="1"/>
          </p:nvPr>
        </p:nvSpPr>
        <p:spPr>
          <a:xfrm>
            <a:off x="226340" y="1320799"/>
            <a:ext cx="10515600" cy="4305301"/>
          </a:xfrm>
        </p:spPr>
        <p:txBody>
          <a:bodyPr>
            <a:normAutofit/>
          </a:bodyPr>
          <a:lstStyle/>
          <a:p>
            <a:pPr marL="514350" indent="-514350">
              <a:buFont typeface="+mj-lt"/>
              <a:buAutoNum type="alphaUcPeriod"/>
            </a:pPr>
            <a:r>
              <a:rPr lang="en-US" sz="2400"/>
              <a:t>All PWD at time of diagnosis to prevent kidney damage </a:t>
            </a:r>
          </a:p>
          <a:p>
            <a:pPr marL="514350" indent="-514350">
              <a:buFont typeface="+mj-lt"/>
              <a:buAutoNum type="alphaUcPeriod"/>
            </a:pPr>
            <a:r>
              <a:rPr lang="en-US" sz="2400"/>
              <a:t>If they have elevated blood pressure (hypertension) but no CKD (normal eGFR and UACR) </a:t>
            </a:r>
          </a:p>
          <a:p>
            <a:pPr marL="514350" indent="-514350">
              <a:buFont typeface="+mj-lt"/>
              <a:buAutoNum type="alphaUcPeriod"/>
            </a:pPr>
            <a:r>
              <a:rPr lang="en-US" sz="2400"/>
              <a:t>If they have elevated BP (HTN) with elevated UACR and normal eGFR</a:t>
            </a:r>
          </a:p>
          <a:p>
            <a:pPr marL="514350" indent="-514350">
              <a:buFont typeface="+mj-lt"/>
              <a:buAutoNum type="alphaUcPeriod"/>
            </a:pPr>
            <a:r>
              <a:rPr lang="en-US" sz="2400"/>
              <a:t>If they have elevated BP (HTN) with elevated UACR and reduced eGFR</a:t>
            </a:r>
          </a:p>
          <a:p>
            <a:pPr marL="514350" indent="-514350">
              <a:buFont typeface="+mj-lt"/>
              <a:buAutoNum type="alphaUcPeriod"/>
            </a:pPr>
            <a:r>
              <a:rPr lang="en-US" sz="2400"/>
              <a:t>If they have elevated BP (HTN) with normal UACR and reduced eGFR </a:t>
            </a:r>
          </a:p>
          <a:p>
            <a:pPr marL="514350" indent="-514350">
              <a:buFont typeface="+mj-lt"/>
              <a:buAutoNum type="alphaUcPeriod"/>
            </a:pPr>
            <a:r>
              <a:rPr lang="en-US" sz="2400"/>
              <a:t>If they do not have elevated BP (no HTN) but have elevated UACR and reduced eGFR or normal eGFR</a:t>
            </a:r>
          </a:p>
          <a:p>
            <a:pPr marL="514350" indent="-514350">
              <a:buFont typeface="+mj-lt"/>
              <a:buAutoNum type="alphaUcPeriod"/>
            </a:pPr>
            <a:r>
              <a:rPr lang="en-US" sz="2400"/>
              <a:t>If they have reduced eGFR without elevated UACR &amp; without elevated BP </a:t>
            </a:r>
          </a:p>
          <a:p>
            <a:pPr marL="514350" indent="-514350">
              <a:buFont typeface="+mj-lt"/>
              <a:buAutoNum type="alphaUcPeriod"/>
            </a:pPr>
            <a:endParaRPr lang="en-US"/>
          </a:p>
        </p:txBody>
      </p:sp>
      <p:sp>
        <p:nvSpPr>
          <p:cNvPr id="4" name="TextBox 3">
            <a:extLst>
              <a:ext uri="{FF2B5EF4-FFF2-40B4-BE49-F238E27FC236}">
                <a16:creationId xmlns:a16="http://schemas.microsoft.com/office/drawing/2014/main" id="{1C232FEC-DC38-4EF1-9110-83DD893F4985}"/>
              </a:ext>
            </a:extLst>
          </p:cNvPr>
          <p:cNvSpPr txBox="1"/>
          <p:nvPr/>
        </p:nvSpPr>
        <p:spPr>
          <a:xfrm>
            <a:off x="1351096" y="5547669"/>
            <a:ext cx="3132781" cy="461665"/>
          </a:xfrm>
          <a:prstGeom prst="rect">
            <a:avLst/>
          </a:prstGeom>
          <a:noFill/>
        </p:spPr>
        <p:txBody>
          <a:bodyPr wrap="none" rtlCol="0">
            <a:spAutoFit/>
          </a:bodyPr>
          <a:lstStyle/>
          <a:p>
            <a:r>
              <a:rPr lang="en-US" sz="2400"/>
              <a:t>Is your head spinning?</a:t>
            </a:r>
          </a:p>
        </p:txBody>
      </p:sp>
    </p:spTree>
    <p:extLst>
      <p:ext uri="{BB962C8B-B14F-4D97-AF65-F5344CB8AC3E}">
        <p14:creationId xmlns:p14="http://schemas.microsoft.com/office/powerpoint/2010/main" val="2227004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FB5CEF-DA14-1214-C12E-E764FDB011E1}"/>
              </a:ext>
            </a:extLst>
          </p:cNvPr>
          <p:cNvSpPr txBox="1"/>
          <p:nvPr/>
        </p:nvSpPr>
        <p:spPr>
          <a:xfrm>
            <a:off x="3886645" y="2784143"/>
            <a:ext cx="4627164" cy="923330"/>
          </a:xfrm>
          <a:prstGeom prst="rect">
            <a:avLst/>
          </a:prstGeom>
          <a:solidFill>
            <a:srgbClr val="0070C0"/>
          </a:solidFill>
        </p:spPr>
        <p:txBody>
          <a:bodyPr wrap="none" rtlCol="0">
            <a:spAutoFit/>
          </a:bodyPr>
          <a:lstStyle/>
          <a:p>
            <a:r>
              <a:rPr lang="en-US" sz="5400" b="1">
                <a:solidFill>
                  <a:schemeClr val="bg1"/>
                </a:solidFill>
              </a:rPr>
              <a:t>EXTRA SLIDES</a:t>
            </a:r>
          </a:p>
        </p:txBody>
      </p:sp>
    </p:spTree>
    <p:extLst>
      <p:ext uri="{BB962C8B-B14F-4D97-AF65-F5344CB8AC3E}">
        <p14:creationId xmlns:p14="http://schemas.microsoft.com/office/powerpoint/2010/main" val="367616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DD9E-5352-888F-F978-436143D3E5F8}"/>
              </a:ext>
            </a:extLst>
          </p:cNvPr>
          <p:cNvSpPr>
            <a:spLocks noGrp="1"/>
          </p:cNvSpPr>
          <p:nvPr>
            <p:ph type="title"/>
          </p:nvPr>
        </p:nvSpPr>
        <p:spPr>
          <a:xfrm>
            <a:off x="257908" y="331873"/>
            <a:ext cx="10515600" cy="734926"/>
          </a:xfrm>
          <a:solidFill>
            <a:srgbClr val="0070C0"/>
          </a:solidFill>
        </p:spPr>
        <p:txBody>
          <a:bodyPr/>
          <a:lstStyle/>
          <a:p>
            <a:pPr algn="ctr"/>
            <a:r>
              <a:rPr lang="en-US" b="1">
                <a:solidFill>
                  <a:schemeClr val="bg1"/>
                </a:solidFill>
              </a:rPr>
              <a:t>UACR </a:t>
            </a:r>
          </a:p>
        </p:txBody>
      </p:sp>
      <p:sp>
        <p:nvSpPr>
          <p:cNvPr id="3" name="Content Placeholder 2">
            <a:extLst>
              <a:ext uri="{FF2B5EF4-FFF2-40B4-BE49-F238E27FC236}">
                <a16:creationId xmlns:a16="http://schemas.microsoft.com/office/drawing/2014/main" id="{6D83755E-44DA-52C0-D57A-84480FD6569E}"/>
              </a:ext>
            </a:extLst>
          </p:cNvPr>
          <p:cNvSpPr>
            <a:spLocks noGrp="1"/>
          </p:cNvSpPr>
          <p:nvPr>
            <p:ph idx="1"/>
          </p:nvPr>
        </p:nvSpPr>
        <p:spPr>
          <a:xfrm>
            <a:off x="257908" y="1153886"/>
            <a:ext cx="10515600" cy="5061857"/>
          </a:xfrm>
        </p:spPr>
        <p:txBody>
          <a:bodyPr>
            <a:normAutofit lnSpcReduction="10000"/>
          </a:bodyPr>
          <a:lstStyle/>
          <a:p>
            <a:r>
              <a:rPr lang="en-US" sz="2400"/>
              <a:t>A UACR of </a:t>
            </a:r>
          </a:p>
          <a:p>
            <a:pPr lvl="1"/>
            <a:r>
              <a:rPr lang="en-US" sz="2000"/>
              <a:t>&lt;30 mg/g [3 mg/mmol] is considered within the normal limits, </a:t>
            </a:r>
          </a:p>
          <a:p>
            <a:pPr lvl="1"/>
            <a:r>
              <a:rPr lang="en-US" sz="2000"/>
              <a:t>&gt;30–300 mg/g (3 - 30 mg/mmol) is moderately increased, and </a:t>
            </a:r>
          </a:p>
          <a:p>
            <a:pPr lvl="1"/>
            <a:r>
              <a:rPr lang="en-US" sz="2000"/>
              <a:t>&gt;300 mg/g (30 mg/mmol) is severely increased. </a:t>
            </a:r>
          </a:p>
          <a:p>
            <a:r>
              <a:rPr lang="en-US" sz="1800"/>
              <a:t>Due to intraindividual and day-to-day variability, KDIGO and the ADA Standards of Care recommends using </a:t>
            </a:r>
            <a:r>
              <a:rPr lang="en-US" sz="1800" b="1"/>
              <a:t>2 abnormal readings out of 3 specimens collected within 3–6 months </a:t>
            </a:r>
            <a:r>
              <a:rPr lang="en-US" sz="1800"/>
              <a:t>to confirm whether a person has moderately or severely increased albuminuria. </a:t>
            </a:r>
          </a:p>
          <a:p>
            <a:pPr marL="0" indent="0">
              <a:buNone/>
            </a:pPr>
            <a:endParaRPr lang="en-US" sz="800"/>
          </a:p>
          <a:p>
            <a:r>
              <a:rPr lang="en-US" sz="2400"/>
              <a:t>“False Alarms” (UACR elevation independent of CKD)</a:t>
            </a:r>
          </a:p>
          <a:p>
            <a:pPr lvl="1"/>
            <a:r>
              <a:rPr lang="en-US" sz="2000"/>
              <a:t>Fever / infection</a:t>
            </a:r>
          </a:p>
          <a:p>
            <a:pPr lvl="1"/>
            <a:r>
              <a:rPr lang="en-US" sz="2000"/>
              <a:t>Marked elevation of BP or blood glucose</a:t>
            </a:r>
          </a:p>
          <a:p>
            <a:pPr lvl="1"/>
            <a:r>
              <a:rPr lang="en-US" sz="2000"/>
              <a:t>Urinary tract infection</a:t>
            </a:r>
          </a:p>
          <a:p>
            <a:pPr lvl="1"/>
            <a:r>
              <a:rPr lang="en-US" sz="2000"/>
              <a:t>Menstruation</a:t>
            </a:r>
          </a:p>
          <a:p>
            <a:pPr lvl="1"/>
            <a:r>
              <a:rPr lang="en-US" sz="2000"/>
              <a:t>Heavy exercise within past 24 hours</a:t>
            </a:r>
          </a:p>
          <a:p>
            <a:pPr lvl="1"/>
            <a:r>
              <a:rPr lang="en-US" sz="2000"/>
              <a:t>Dehydration</a:t>
            </a:r>
          </a:p>
          <a:p>
            <a:pPr lvl="1"/>
            <a:r>
              <a:rPr lang="en-US" sz="2000"/>
              <a:t>Severe heart failure</a:t>
            </a:r>
          </a:p>
        </p:txBody>
      </p:sp>
      <p:sp>
        <p:nvSpPr>
          <p:cNvPr id="4" name="TextBox 3">
            <a:extLst>
              <a:ext uri="{FF2B5EF4-FFF2-40B4-BE49-F238E27FC236}">
                <a16:creationId xmlns:a16="http://schemas.microsoft.com/office/drawing/2014/main" id="{0B47751E-5FFF-3F8E-A47F-CBFDCF8342BC}"/>
              </a:ext>
            </a:extLst>
          </p:cNvPr>
          <p:cNvSpPr txBox="1"/>
          <p:nvPr/>
        </p:nvSpPr>
        <p:spPr>
          <a:xfrm>
            <a:off x="7347857" y="4495800"/>
            <a:ext cx="2478564" cy="923330"/>
          </a:xfrm>
          <a:prstGeom prst="rect">
            <a:avLst/>
          </a:prstGeom>
          <a:noFill/>
          <a:ln>
            <a:solidFill>
              <a:schemeClr val="tx1"/>
            </a:solidFill>
          </a:ln>
        </p:spPr>
        <p:txBody>
          <a:bodyPr wrap="none" rtlCol="0">
            <a:spAutoFit/>
          </a:bodyPr>
          <a:lstStyle/>
          <a:p>
            <a:pPr algn="ctr"/>
            <a:r>
              <a:rPr lang="en-US"/>
              <a:t>Avoid testing UACR</a:t>
            </a:r>
          </a:p>
          <a:p>
            <a:pPr algn="ctr"/>
            <a:r>
              <a:rPr lang="en-US"/>
              <a:t>when these conditions </a:t>
            </a:r>
          </a:p>
          <a:p>
            <a:pPr algn="ctr"/>
            <a:r>
              <a:rPr lang="en-US"/>
              <a:t>are present (if aware)</a:t>
            </a:r>
          </a:p>
        </p:txBody>
      </p:sp>
    </p:spTree>
    <p:extLst>
      <p:ext uri="{BB962C8B-B14F-4D97-AF65-F5344CB8AC3E}">
        <p14:creationId xmlns:p14="http://schemas.microsoft.com/office/powerpoint/2010/main" val="338006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0B84-0085-1EDA-DD08-508DA283E604}"/>
              </a:ext>
            </a:extLst>
          </p:cNvPr>
          <p:cNvSpPr>
            <a:spLocks noGrp="1"/>
          </p:cNvSpPr>
          <p:nvPr>
            <p:ph type="title"/>
          </p:nvPr>
        </p:nvSpPr>
        <p:spPr>
          <a:xfrm>
            <a:off x="251346" y="337829"/>
            <a:ext cx="10515600" cy="999651"/>
          </a:xfrm>
          <a:solidFill>
            <a:srgbClr val="0070C0"/>
          </a:solidFill>
        </p:spPr>
        <p:txBody>
          <a:bodyPr>
            <a:normAutofit/>
          </a:bodyPr>
          <a:lstStyle/>
          <a:p>
            <a:pPr algn="ctr"/>
            <a:r>
              <a:rPr lang="en-US" sz="3600" b="1">
                <a:solidFill>
                  <a:schemeClr val="bg1"/>
                </a:solidFill>
              </a:rPr>
              <a:t>Cardiovascular &amp; Kidney Benefits of SGLT2i</a:t>
            </a:r>
          </a:p>
        </p:txBody>
      </p:sp>
      <p:sp>
        <p:nvSpPr>
          <p:cNvPr id="3" name="Content Placeholder 2">
            <a:extLst>
              <a:ext uri="{FF2B5EF4-FFF2-40B4-BE49-F238E27FC236}">
                <a16:creationId xmlns:a16="http://schemas.microsoft.com/office/drawing/2014/main" id="{FD248AA2-8279-1AA1-FB7D-3FFA535087B1}"/>
              </a:ext>
            </a:extLst>
          </p:cNvPr>
          <p:cNvSpPr>
            <a:spLocks noGrp="1"/>
          </p:cNvSpPr>
          <p:nvPr>
            <p:ph idx="1"/>
          </p:nvPr>
        </p:nvSpPr>
        <p:spPr>
          <a:xfrm>
            <a:off x="251346" y="1501253"/>
            <a:ext cx="10515600" cy="4662062"/>
          </a:xfrm>
        </p:spPr>
        <p:txBody>
          <a:bodyPr>
            <a:normAutofit/>
          </a:bodyPr>
          <a:lstStyle/>
          <a:p>
            <a:r>
              <a:rPr lang="en-US" sz="2000"/>
              <a:t>SGLT2 inhibitors not only provide cardiovascular protection particularly for HF outcomes but also confer robust and clinically meaningful kidney protection, including reduction in progression to kidney failure.</a:t>
            </a:r>
          </a:p>
          <a:p>
            <a:pPr lvl="1"/>
            <a:r>
              <a:rPr lang="en-US" sz="1800"/>
              <a:t>In a comprehensive meta-analysis of adults with T2D and CKD, SGLT2i therapy reduced </a:t>
            </a:r>
          </a:p>
          <a:p>
            <a:pPr lvl="2"/>
            <a:r>
              <a:rPr lang="en-US" sz="1800"/>
              <a:t>all-cause mortality (RR: 0.87; 95% CI: 0.81–0.93), </a:t>
            </a:r>
          </a:p>
          <a:p>
            <a:pPr lvl="2"/>
            <a:r>
              <a:rPr lang="en-US" sz="1800"/>
              <a:t>cardiovascular mortality (RR: 0.84; 95% CI: 0.77–0.92), </a:t>
            </a:r>
          </a:p>
          <a:p>
            <a:pPr lvl="2"/>
            <a:r>
              <a:rPr lang="en-US" sz="1800"/>
              <a:t>major adverse cardiovascular events (MACE; RR: 0.85; 95% CI: 0.80–0.89), and </a:t>
            </a:r>
          </a:p>
          <a:p>
            <a:pPr lvl="2"/>
            <a:r>
              <a:rPr lang="en-US" sz="1800"/>
              <a:t>hospitalization for HF (RR: 0.64; 95% CI: 0.58 0.71). </a:t>
            </a:r>
          </a:p>
          <a:p>
            <a:pPr lvl="1"/>
            <a:r>
              <a:rPr lang="en-US" sz="1800"/>
              <a:t>In pooled analyses of adults with diabetes and CKD, SGLT2i also reduced </a:t>
            </a:r>
          </a:p>
          <a:p>
            <a:pPr lvl="2"/>
            <a:r>
              <a:rPr lang="en-US" sz="1800"/>
              <a:t>the risk of kidney failure (HR: 0.69; 95% CI: 0.59–0.82) and </a:t>
            </a:r>
          </a:p>
          <a:p>
            <a:pPr lvl="2"/>
            <a:r>
              <a:rPr lang="en-US" sz="1800"/>
              <a:t>composite kidney outcomes (HR: 0.62; 95% CI: 0.57–0.68)</a:t>
            </a:r>
          </a:p>
        </p:txBody>
      </p:sp>
    </p:spTree>
    <p:extLst>
      <p:ext uri="{BB962C8B-B14F-4D97-AF65-F5344CB8AC3E}">
        <p14:creationId xmlns:p14="http://schemas.microsoft.com/office/powerpoint/2010/main" val="2806190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A821-888C-A1D5-3A41-9BBE51D9A5F2}"/>
              </a:ext>
            </a:extLst>
          </p:cNvPr>
          <p:cNvSpPr>
            <a:spLocks noGrp="1"/>
          </p:cNvSpPr>
          <p:nvPr>
            <p:ph type="title"/>
          </p:nvPr>
        </p:nvSpPr>
        <p:spPr>
          <a:xfrm>
            <a:off x="334108" y="259617"/>
            <a:ext cx="10515600" cy="739775"/>
          </a:xfrm>
          <a:solidFill>
            <a:srgbClr val="0070C0"/>
          </a:solidFill>
        </p:spPr>
        <p:txBody>
          <a:bodyPr>
            <a:normAutofit/>
          </a:bodyPr>
          <a:lstStyle/>
          <a:p>
            <a:pPr algn="ctr"/>
            <a:r>
              <a:rPr lang="en-US" sz="3600">
                <a:solidFill>
                  <a:schemeClr val="bg1"/>
                </a:solidFill>
              </a:rPr>
              <a:t>Mechanism for Benefit from SGLT2i</a:t>
            </a:r>
          </a:p>
        </p:txBody>
      </p:sp>
      <p:sp>
        <p:nvSpPr>
          <p:cNvPr id="3" name="Content Placeholder 2">
            <a:extLst>
              <a:ext uri="{FF2B5EF4-FFF2-40B4-BE49-F238E27FC236}">
                <a16:creationId xmlns:a16="http://schemas.microsoft.com/office/drawing/2014/main" id="{AAE8EB78-0EFD-4210-E092-0AF867F35787}"/>
              </a:ext>
            </a:extLst>
          </p:cNvPr>
          <p:cNvSpPr>
            <a:spLocks noGrp="1"/>
          </p:cNvSpPr>
          <p:nvPr>
            <p:ph idx="1"/>
          </p:nvPr>
        </p:nvSpPr>
        <p:spPr>
          <a:xfrm>
            <a:off x="334108" y="1128346"/>
            <a:ext cx="10515600" cy="5588000"/>
          </a:xfrm>
        </p:spPr>
        <p:txBody>
          <a:bodyPr>
            <a:normAutofit fontScale="92500" lnSpcReduction="10000"/>
          </a:bodyPr>
          <a:lstStyle/>
          <a:p>
            <a:r>
              <a:rPr lang="en-US" sz="2000"/>
              <a:t>SGLT2i reduce proximal tubular sodium and glucose reabsorption, leading to increased distal sodium delivery and restoration of tubule-glomerular feedback. This results in afferent arteriolar vasoconstriction, reduction in intraglomerular pressure, and attenuation of glomerular hyperfiltration, which together contribute to slowing of kidney disease progression. </a:t>
            </a:r>
          </a:p>
          <a:p>
            <a:r>
              <a:rPr lang="en-US" sz="2000"/>
              <a:t>Consistent with this mechanism, initiation of SGLT2i is associated with a modest, reversible reduction in eGFR, followed by long-term stabilization of kidney function. Across large kidney outcome trials (CREDENCE, DAPA-CKD, and EMPA-KIDNEY), SGLT2i markedly reduced the risk of sustained eGFR decline, kidney failure, and kidney-related death, supporting a hemodynamic mechanism that translates into durable structural protection. </a:t>
            </a:r>
          </a:p>
          <a:p>
            <a:r>
              <a:rPr lang="en-US" sz="2000"/>
              <a:t>Beyond hemodynamic effects, SGLT2i exert pleiotropic actions that may contribute to kidney and cardiovascular protection, including reductions in tubular workload and hypoxia, attenuation of kidney inflammation and fibrosis, and improvements in mitochondrial efficiency and cellular energetics. </a:t>
            </a:r>
          </a:p>
          <a:p>
            <a:r>
              <a:rPr lang="en-US" sz="2000"/>
              <a:t>Experimental and clinical biomarker studies demonstrate reductions in albuminuria that exceed what would be expected from glycemic or blood pressure (BP)-lowering alone, suggesting </a:t>
            </a:r>
            <a:r>
              <a:rPr lang="en-US" sz="2000" i="1"/>
              <a:t>direct effects on the glomerular filtration barrier and tubular integrity. </a:t>
            </a:r>
          </a:p>
          <a:p>
            <a:r>
              <a:rPr lang="en-US" sz="2000"/>
              <a:t>Multiple lines of evidence indicate that the major benefits of SGLT2i on HF and CKD progression are not primarily mediated by improvements in glycemia, body weight, or BP. - their consistent benefits on kidney disease progression and HF outcomes, including in people without diabetes, support their use as foundational therapy for kidney and cardiovascular protection in people with CKD.</a:t>
            </a:r>
          </a:p>
        </p:txBody>
      </p:sp>
    </p:spTree>
    <p:extLst>
      <p:ext uri="{BB962C8B-B14F-4D97-AF65-F5344CB8AC3E}">
        <p14:creationId xmlns:p14="http://schemas.microsoft.com/office/powerpoint/2010/main" val="1025436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3669E1-C53A-DBC4-3870-C4234C9E9BF6}"/>
              </a:ext>
            </a:extLst>
          </p:cNvPr>
          <p:cNvPicPr>
            <a:picLocks noChangeAspect="1"/>
          </p:cNvPicPr>
          <p:nvPr/>
        </p:nvPicPr>
        <p:blipFill>
          <a:blip r:embed="rId3"/>
          <a:stretch>
            <a:fillRect/>
          </a:stretch>
        </p:blipFill>
        <p:spPr>
          <a:xfrm>
            <a:off x="0" y="770980"/>
            <a:ext cx="12192000" cy="5316040"/>
          </a:xfrm>
          <a:prstGeom prst="rect">
            <a:avLst/>
          </a:prstGeom>
        </p:spPr>
      </p:pic>
      <p:sp>
        <p:nvSpPr>
          <p:cNvPr id="3" name="TextBox 2">
            <a:extLst>
              <a:ext uri="{FF2B5EF4-FFF2-40B4-BE49-F238E27FC236}">
                <a16:creationId xmlns:a16="http://schemas.microsoft.com/office/drawing/2014/main" id="{36DCA294-7476-551A-CC2E-95A4A65F22F5}"/>
              </a:ext>
            </a:extLst>
          </p:cNvPr>
          <p:cNvSpPr txBox="1"/>
          <p:nvPr/>
        </p:nvSpPr>
        <p:spPr>
          <a:xfrm>
            <a:off x="947451" y="401648"/>
            <a:ext cx="10637014" cy="646331"/>
          </a:xfrm>
          <a:prstGeom prst="rect">
            <a:avLst/>
          </a:prstGeom>
          <a:noFill/>
        </p:spPr>
        <p:txBody>
          <a:bodyPr wrap="none" rtlCol="0">
            <a:spAutoFit/>
          </a:bodyPr>
          <a:lstStyle/>
          <a:p>
            <a:r>
              <a:rPr lang="en-US"/>
              <a:t>difference in slope for SGLT2 inhibitors vs other glucose-lowering drugs 1·53 mL/min per 1·73 m2 per year, </a:t>
            </a:r>
          </a:p>
          <a:p>
            <a:r>
              <a:rPr lang="en-US"/>
              <a:t>95% CI 1·34–1·72, p&lt;0·0001). </a:t>
            </a:r>
          </a:p>
        </p:txBody>
      </p:sp>
    </p:spTree>
    <p:extLst>
      <p:ext uri="{BB962C8B-B14F-4D97-AF65-F5344CB8AC3E}">
        <p14:creationId xmlns:p14="http://schemas.microsoft.com/office/powerpoint/2010/main" val="792423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58E573-46D5-AFEF-4EC7-FAB07442780B}"/>
              </a:ext>
            </a:extLst>
          </p:cNvPr>
          <p:cNvPicPr>
            <a:picLocks noChangeAspect="1"/>
          </p:cNvPicPr>
          <p:nvPr/>
        </p:nvPicPr>
        <p:blipFill>
          <a:blip r:embed="rId3"/>
          <a:stretch>
            <a:fillRect/>
          </a:stretch>
        </p:blipFill>
        <p:spPr>
          <a:xfrm>
            <a:off x="696686" y="129910"/>
            <a:ext cx="9884228" cy="6360030"/>
          </a:xfrm>
          <a:prstGeom prst="rect">
            <a:avLst/>
          </a:prstGeom>
        </p:spPr>
      </p:pic>
    </p:spTree>
    <p:extLst>
      <p:ext uri="{BB962C8B-B14F-4D97-AF65-F5344CB8AC3E}">
        <p14:creationId xmlns:p14="http://schemas.microsoft.com/office/powerpoint/2010/main" val="793851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5935-BA18-CA58-386E-217621D3A8E0}"/>
              </a:ext>
            </a:extLst>
          </p:cNvPr>
          <p:cNvSpPr>
            <a:spLocks noGrp="1"/>
          </p:cNvSpPr>
          <p:nvPr>
            <p:ph type="title"/>
          </p:nvPr>
        </p:nvSpPr>
        <p:spPr>
          <a:xfrm>
            <a:off x="416170" y="271341"/>
            <a:ext cx="10515600" cy="1325563"/>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2"/>
              </a:rPr>
              <a:t>Managing chronic kidney disease according to KDIGO risk categories: A primer for primary care | Cleveland Clinic Journal of Medicine</a:t>
            </a:r>
            <a:endParaRPr lang="en-US"/>
          </a:p>
        </p:txBody>
      </p:sp>
      <p:sp>
        <p:nvSpPr>
          <p:cNvPr id="3" name="Content Placeholder 2">
            <a:extLst>
              <a:ext uri="{FF2B5EF4-FFF2-40B4-BE49-F238E27FC236}">
                <a16:creationId xmlns:a16="http://schemas.microsoft.com/office/drawing/2014/main" id="{4216129D-8E52-C81A-9E32-175C317FDCA1}"/>
              </a:ext>
            </a:extLst>
          </p:cNvPr>
          <p:cNvSpPr>
            <a:spLocks noGrp="1"/>
          </p:cNvSpPr>
          <p:nvPr>
            <p:ph idx="1"/>
          </p:nvPr>
        </p:nvSpPr>
        <p:spPr>
          <a:xfrm>
            <a:off x="416170" y="1708394"/>
            <a:ext cx="10515600" cy="4351338"/>
          </a:xfrm>
        </p:spPr>
        <p:txBody>
          <a:bodyPr>
            <a:normAutofit/>
          </a:bodyPr>
          <a:lstStyle/>
          <a:p>
            <a:r>
              <a:rPr lang="en-US"/>
              <a:t>Primary care clinicians play a critical role in early initiation of guideline-directed medical therapy. </a:t>
            </a:r>
          </a:p>
          <a:p>
            <a:r>
              <a:rPr lang="en-US"/>
              <a:t>Delays in starting evidence-based treatments heighten risks of irreversible complications. </a:t>
            </a:r>
          </a:p>
          <a:p>
            <a:r>
              <a:rPr lang="en-US"/>
              <a:t>Treatment should begin at diagnosis and be guided by ongoing risk assessment rather than specialist referral, though specialist referral is warranted in many cases.</a:t>
            </a:r>
          </a:p>
        </p:txBody>
      </p:sp>
    </p:spTree>
    <p:extLst>
      <p:ext uri="{BB962C8B-B14F-4D97-AF65-F5344CB8AC3E}">
        <p14:creationId xmlns:p14="http://schemas.microsoft.com/office/powerpoint/2010/main" val="2189551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F286-3C1C-9895-C16A-B6574F8C235F}"/>
              </a:ext>
            </a:extLst>
          </p:cNvPr>
          <p:cNvSpPr>
            <a:spLocks noGrp="1"/>
          </p:cNvSpPr>
          <p:nvPr>
            <p:ph type="title"/>
          </p:nvPr>
        </p:nvSpPr>
        <p:spPr/>
        <p:txBody>
          <a:bodyPr/>
          <a:lstStyle/>
          <a:p>
            <a:r>
              <a:rPr lang="en-US"/>
              <a:t>CKM Lancet – </a:t>
            </a:r>
            <a:r>
              <a:rPr lang="en-US" sz="3200"/>
              <a:t>maybe in future guidelines…</a:t>
            </a:r>
          </a:p>
        </p:txBody>
      </p:sp>
      <p:sp>
        <p:nvSpPr>
          <p:cNvPr id="3" name="Content Placeholder 2">
            <a:extLst>
              <a:ext uri="{FF2B5EF4-FFF2-40B4-BE49-F238E27FC236}">
                <a16:creationId xmlns:a16="http://schemas.microsoft.com/office/drawing/2014/main" id="{6D71238D-D0F8-A747-6511-30B5EB2477CC}"/>
              </a:ext>
            </a:extLst>
          </p:cNvPr>
          <p:cNvSpPr>
            <a:spLocks noGrp="1"/>
          </p:cNvSpPr>
          <p:nvPr>
            <p:ph idx="1"/>
          </p:nvPr>
        </p:nvSpPr>
        <p:spPr/>
        <p:txBody>
          <a:bodyPr/>
          <a:lstStyle/>
          <a:p>
            <a:r>
              <a:rPr lang="en-US"/>
              <a:t>SGLT2 inhibitors reduced new-onset albuminuria and attenuated estimated glomerular filtration rate decline in participants without baseline CKD.</a:t>
            </a:r>
          </a:p>
        </p:txBody>
      </p:sp>
    </p:spTree>
    <p:extLst>
      <p:ext uri="{BB962C8B-B14F-4D97-AF65-F5344CB8AC3E}">
        <p14:creationId xmlns:p14="http://schemas.microsoft.com/office/powerpoint/2010/main" val="2810427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2FC4-DA32-55D2-1947-E10A76E88CE6}"/>
              </a:ext>
            </a:extLst>
          </p:cNvPr>
          <p:cNvSpPr>
            <a:spLocks noGrp="1"/>
          </p:cNvSpPr>
          <p:nvPr>
            <p:ph type="title"/>
          </p:nvPr>
        </p:nvSpPr>
        <p:spPr>
          <a:xfrm>
            <a:off x="483358" y="378773"/>
            <a:ext cx="10515600" cy="958708"/>
          </a:xfrm>
          <a:solidFill>
            <a:srgbClr val="0070C0"/>
          </a:solidFill>
        </p:spPr>
        <p:txBody>
          <a:bodyPr/>
          <a:lstStyle/>
          <a:p>
            <a:pPr algn="ctr"/>
            <a:r>
              <a:rPr lang="en-US" b="1">
                <a:solidFill>
                  <a:schemeClr val="bg1"/>
                </a:solidFill>
              </a:rPr>
              <a:t>References</a:t>
            </a:r>
          </a:p>
        </p:txBody>
      </p:sp>
      <p:sp>
        <p:nvSpPr>
          <p:cNvPr id="3" name="Content Placeholder 2">
            <a:extLst>
              <a:ext uri="{FF2B5EF4-FFF2-40B4-BE49-F238E27FC236}">
                <a16:creationId xmlns:a16="http://schemas.microsoft.com/office/drawing/2014/main" id="{54392F18-6262-0F93-3E01-538FAA68FD9A}"/>
              </a:ext>
            </a:extLst>
          </p:cNvPr>
          <p:cNvSpPr>
            <a:spLocks noGrp="1"/>
          </p:cNvSpPr>
          <p:nvPr>
            <p:ph idx="1"/>
          </p:nvPr>
        </p:nvSpPr>
        <p:spPr>
          <a:xfrm>
            <a:off x="483358" y="1528549"/>
            <a:ext cx="10515600" cy="4689357"/>
          </a:xfrm>
        </p:spPr>
        <p:txBody>
          <a:bodyPr>
            <a:normAutofit fontScale="92500"/>
          </a:bodyPr>
          <a:lstStyle/>
          <a:p>
            <a:r>
              <a:rPr lang="en-US">
                <a:hlinkClick r:id="rId2"/>
              </a:rPr>
              <a:t>11. Chronic Kidney Disease and Risk Management: Standards of Care in Diabetes—2026 | Diabetes Care | American Diabetes Association</a:t>
            </a:r>
            <a:endParaRPr lang="en-US"/>
          </a:p>
          <a:p>
            <a:r>
              <a:rPr lang="en-US">
                <a:hlinkClick r:id="rId3"/>
              </a:rPr>
              <a:t>Managing chronic kidney disease according to KDIGO risk categories: A primer for primary care | Cleveland Clinic Journal of Medicine</a:t>
            </a:r>
            <a:endParaRPr lang="en-US"/>
          </a:p>
          <a:p>
            <a:r>
              <a:rPr lang="en-US">
                <a:hlinkClick r:id="rId4"/>
              </a:rPr>
              <a:t>KDIGO-2026-Diabetes-and-CKD-Guideline-Update-Public-Review-Draft-March-2026.pdf</a:t>
            </a:r>
            <a:endParaRPr lang="en-US"/>
          </a:p>
          <a:p>
            <a:r>
              <a:rPr lang="en-US">
                <a:hlinkClick r:id="rId5"/>
              </a:rPr>
              <a:t>Advances in the diagnosis and detection of chronic kidney disease - The Lancet</a:t>
            </a:r>
            <a:endParaRPr lang="en-US"/>
          </a:p>
          <a:p>
            <a:r>
              <a:rPr lang="en-US">
                <a:hlinkClick r:id="rId3"/>
              </a:rPr>
              <a:t>Managing chronic kidney disease according to KDIGO risk categories: A primer for primary care | Cleveland Clinic Journal of Medicine</a:t>
            </a:r>
            <a:endParaRPr lang="en-US"/>
          </a:p>
        </p:txBody>
      </p:sp>
    </p:spTree>
    <p:extLst>
      <p:ext uri="{BB962C8B-B14F-4D97-AF65-F5344CB8AC3E}">
        <p14:creationId xmlns:p14="http://schemas.microsoft.com/office/powerpoint/2010/main" val="281542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6A94B-E464-BE99-D45F-9C3897694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0978C-B8DC-1392-F8B5-209D5C0D466F}"/>
              </a:ext>
            </a:extLst>
          </p:cNvPr>
          <p:cNvSpPr>
            <a:spLocks noGrp="1"/>
          </p:cNvSpPr>
          <p:nvPr>
            <p:ph type="title"/>
          </p:nvPr>
        </p:nvSpPr>
        <p:spPr>
          <a:xfrm>
            <a:off x="166171" y="235638"/>
            <a:ext cx="10515600" cy="890797"/>
          </a:xfrm>
          <a:solidFill>
            <a:srgbClr val="0070C0"/>
          </a:solidFill>
        </p:spPr>
        <p:txBody>
          <a:bodyPr>
            <a:normAutofit/>
          </a:bodyPr>
          <a:lstStyle/>
          <a:p>
            <a:pPr algn="ctr"/>
            <a:r>
              <a:rPr lang="en-US" sz="3600" b="1">
                <a:solidFill>
                  <a:schemeClr val="bg1"/>
                </a:solidFill>
              </a:rPr>
              <a:t>Diabetic Kidney Disease (CKD in Diabetes)</a:t>
            </a:r>
          </a:p>
        </p:txBody>
      </p:sp>
      <p:sp>
        <p:nvSpPr>
          <p:cNvPr id="3" name="Content Placeholder 2">
            <a:extLst>
              <a:ext uri="{FF2B5EF4-FFF2-40B4-BE49-F238E27FC236}">
                <a16:creationId xmlns:a16="http://schemas.microsoft.com/office/drawing/2014/main" id="{F34541CB-6688-658C-18AB-D2BB92CD7540}"/>
              </a:ext>
            </a:extLst>
          </p:cNvPr>
          <p:cNvSpPr>
            <a:spLocks noGrp="1"/>
          </p:cNvSpPr>
          <p:nvPr>
            <p:ph idx="1"/>
          </p:nvPr>
        </p:nvSpPr>
        <p:spPr>
          <a:xfrm>
            <a:off x="166171" y="1266939"/>
            <a:ext cx="10515600" cy="5111827"/>
          </a:xfrm>
        </p:spPr>
        <p:txBody>
          <a:bodyPr>
            <a:normAutofit lnSpcReduction="10000"/>
          </a:bodyPr>
          <a:lstStyle/>
          <a:p>
            <a:r>
              <a:rPr lang="en-US" sz="2400"/>
              <a:t>CKD attributed to diabetes </a:t>
            </a:r>
            <a:r>
              <a:rPr lang="en-US" sz="2000"/>
              <a:t>(</a:t>
            </a:r>
            <a:r>
              <a:rPr lang="en-US" sz="2000" i="1"/>
              <a:t>CKD in a Person with Diabetes / CKD in People with Diabetes [PWD], CKD in Diabetes</a:t>
            </a:r>
            <a:r>
              <a:rPr lang="en-US" sz="2000"/>
              <a:t>)* </a:t>
            </a:r>
            <a:r>
              <a:rPr lang="en-US" sz="2400"/>
              <a:t>occurs in 20–40% of people with diabetes. </a:t>
            </a:r>
          </a:p>
          <a:p>
            <a:r>
              <a:rPr lang="en-US" sz="2000"/>
              <a:t>Left untreated, CKD can lead to </a:t>
            </a:r>
          </a:p>
          <a:p>
            <a:pPr lvl="1"/>
            <a:r>
              <a:rPr lang="en-US" sz="1800"/>
              <a:t>amplification of total cardiovascular risk </a:t>
            </a:r>
          </a:p>
          <a:p>
            <a:pPr lvl="2"/>
            <a:r>
              <a:rPr lang="en-US" sz="1600"/>
              <a:t>atherosclerotic cardiovascular disease (ASCVD)</a:t>
            </a:r>
          </a:p>
          <a:p>
            <a:pPr lvl="2"/>
            <a:r>
              <a:rPr lang="en-US" sz="1600"/>
              <a:t> heart failure([HF) </a:t>
            </a:r>
          </a:p>
          <a:p>
            <a:pPr lvl="1"/>
            <a:r>
              <a:rPr lang="en-US" sz="1800"/>
              <a:t>kidney failure</a:t>
            </a:r>
          </a:p>
          <a:p>
            <a:pPr lvl="2"/>
            <a:r>
              <a:rPr lang="en-US" sz="1600"/>
              <a:t>CKD in Diabetes is the </a:t>
            </a:r>
            <a:r>
              <a:rPr lang="en-US" sz="1600" i="1"/>
              <a:t>leading cause of kidney failure </a:t>
            </a:r>
            <a:r>
              <a:rPr lang="en-US" sz="1600"/>
              <a:t>in the U.S.</a:t>
            </a:r>
          </a:p>
          <a:p>
            <a:pPr lvl="1"/>
            <a:r>
              <a:rPr lang="en-US" sz="1800"/>
              <a:t>premature mortality</a:t>
            </a:r>
          </a:p>
          <a:p>
            <a:pPr marL="457200" lvl="1" indent="0">
              <a:buNone/>
            </a:pPr>
            <a:endParaRPr lang="en-US" sz="800"/>
          </a:p>
          <a:p>
            <a:r>
              <a:rPr lang="en-US" sz="2400" i="1"/>
              <a:t>Early detection and intervention </a:t>
            </a:r>
            <a:r>
              <a:rPr lang="en-US" sz="2400"/>
              <a:t>are crucial for improving outcomes and preventing progression to end-stage kidney disease.</a:t>
            </a:r>
          </a:p>
          <a:p>
            <a:r>
              <a:rPr lang="en-US" sz="2400"/>
              <a:t>Effective </a:t>
            </a:r>
            <a:r>
              <a:rPr lang="en-US" sz="2400" i="1"/>
              <a:t>management</a:t>
            </a:r>
            <a:r>
              <a:rPr lang="en-US" sz="2400"/>
              <a:t> aims to </a:t>
            </a:r>
          </a:p>
          <a:p>
            <a:pPr lvl="1"/>
            <a:r>
              <a:rPr lang="en-US" sz="2000" i="1"/>
              <a:t>reduce albuminuria </a:t>
            </a:r>
          </a:p>
          <a:p>
            <a:pPr lvl="1"/>
            <a:r>
              <a:rPr lang="en-US" sz="2000" i="1"/>
              <a:t>reduce cardiovascular risk </a:t>
            </a:r>
            <a:r>
              <a:rPr lang="en-US" sz="2000"/>
              <a:t> </a:t>
            </a:r>
          </a:p>
          <a:p>
            <a:pPr lvl="1"/>
            <a:r>
              <a:rPr lang="en-US" sz="2000" i="1"/>
              <a:t>slow the decline in kidney function</a:t>
            </a:r>
          </a:p>
          <a:p>
            <a:endParaRPr lang="en-US" sz="2400"/>
          </a:p>
          <a:p>
            <a:pPr marL="0" indent="0">
              <a:buNone/>
            </a:pPr>
            <a:endParaRPr lang="en-US" sz="800"/>
          </a:p>
          <a:p>
            <a:pPr marL="0" indent="0">
              <a:buNone/>
            </a:pPr>
            <a:endParaRPr lang="en-US" sz="800"/>
          </a:p>
        </p:txBody>
      </p:sp>
      <p:sp>
        <p:nvSpPr>
          <p:cNvPr id="4" name="TextBox 3">
            <a:extLst>
              <a:ext uri="{FF2B5EF4-FFF2-40B4-BE49-F238E27FC236}">
                <a16:creationId xmlns:a16="http://schemas.microsoft.com/office/drawing/2014/main" id="{25FEE38A-FDA3-4B76-90C1-94F420C2986C}"/>
              </a:ext>
            </a:extLst>
          </p:cNvPr>
          <p:cNvSpPr txBox="1"/>
          <p:nvPr/>
        </p:nvSpPr>
        <p:spPr>
          <a:xfrm>
            <a:off x="5216770" y="5006285"/>
            <a:ext cx="5961888" cy="1169551"/>
          </a:xfrm>
          <a:prstGeom prst="rect">
            <a:avLst/>
          </a:prstGeom>
          <a:noFill/>
          <a:ln>
            <a:solidFill>
              <a:srgbClr val="0070C0"/>
            </a:solidFill>
          </a:ln>
        </p:spPr>
        <p:txBody>
          <a:bodyPr wrap="none" rtlCol="0">
            <a:spAutoFit/>
          </a:bodyPr>
          <a:lstStyle/>
          <a:p>
            <a:r>
              <a:rPr lang="en-US" sz="1400"/>
              <a:t>*ADA: “It cannot be definitively stated that a person with diabetes and CKD </a:t>
            </a:r>
          </a:p>
          <a:p>
            <a:r>
              <a:rPr lang="en-US" sz="1400"/>
              <a:t>has CKD related to diabetes unless the person has a kidney biopsy, </a:t>
            </a:r>
          </a:p>
          <a:p>
            <a:r>
              <a:rPr lang="en-US" sz="1400"/>
              <a:t>as there may be another cause or multiple causes. </a:t>
            </a:r>
          </a:p>
          <a:p>
            <a:r>
              <a:rPr lang="en-US" sz="1400"/>
              <a:t>Hence, without a biopsy, it is recommended to state that the individual </a:t>
            </a:r>
          </a:p>
          <a:p>
            <a:r>
              <a:rPr lang="en-US" sz="1400"/>
              <a:t>has </a:t>
            </a:r>
            <a:r>
              <a:rPr lang="en-US" sz="1400" i="1"/>
              <a:t>CKD in a person with diabetes </a:t>
            </a:r>
            <a:r>
              <a:rPr lang="en-US" sz="1400"/>
              <a:t>or </a:t>
            </a:r>
            <a:r>
              <a:rPr lang="en-US" sz="1400" i="1"/>
              <a:t>presumed diabetic nephropathy</a:t>
            </a:r>
            <a:r>
              <a:rPr lang="en-US" sz="1400"/>
              <a:t>” </a:t>
            </a:r>
          </a:p>
        </p:txBody>
      </p:sp>
    </p:spTree>
    <p:extLst>
      <p:ext uri="{BB962C8B-B14F-4D97-AF65-F5344CB8AC3E}">
        <p14:creationId xmlns:p14="http://schemas.microsoft.com/office/powerpoint/2010/main" val="317291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FEC2-3A78-CE77-F450-EAC24F9B8431}"/>
              </a:ext>
            </a:extLst>
          </p:cNvPr>
          <p:cNvSpPr>
            <a:spLocks noGrp="1"/>
          </p:cNvSpPr>
          <p:nvPr>
            <p:ph type="title"/>
          </p:nvPr>
        </p:nvSpPr>
        <p:spPr>
          <a:xfrm>
            <a:off x="306388" y="256380"/>
            <a:ext cx="10515600" cy="823913"/>
          </a:xfrm>
          <a:solidFill>
            <a:srgbClr val="0070C0"/>
          </a:solidFill>
        </p:spPr>
        <p:txBody>
          <a:bodyPr>
            <a:normAutofit/>
          </a:bodyPr>
          <a:lstStyle/>
          <a:p>
            <a:pPr algn="ctr"/>
            <a:r>
              <a:rPr lang="en-US" sz="3600" b="1">
                <a:solidFill>
                  <a:schemeClr val="bg1"/>
                </a:solidFill>
              </a:rPr>
              <a:t>Detecting CKD in Diabetes (screening)</a:t>
            </a:r>
          </a:p>
        </p:txBody>
      </p:sp>
      <p:sp>
        <p:nvSpPr>
          <p:cNvPr id="3" name="Text Placeholder 2">
            <a:extLst>
              <a:ext uri="{FF2B5EF4-FFF2-40B4-BE49-F238E27FC236}">
                <a16:creationId xmlns:a16="http://schemas.microsoft.com/office/drawing/2014/main" id="{321CD4A7-4DCE-F098-55B2-4D782C452DE5}"/>
              </a:ext>
            </a:extLst>
          </p:cNvPr>
          <p:cNvSpPr>
            <a:spLocks noGrp="1"/>
          </p:cNvSpPr>
          <p:nvPr>
            <p:ph type="body" idx="1"/>
          </p:nvPr>
        </p:nvSpPr>
        <p:spPr>
          <a:xfrm>
            <a:off x="306388" y="1179060"/>
            <a:ext cx="5157787" cy="506866"/>
          </a:xfrm>
        </p:spPr>
        <p:txBody>
          <a:bodyPr/>
          <a:lstStyle/>
          <a:p>
            <a:pPr algn="ctr"/>
            <a:r>
              <a:rPr lang="en-US"/>
              <a:t>ADA 2026 Standards of Care</a:t>
            </a:r>
          </a:p>
        </p:txBody>
      </p:sp>
      <p:sp>
        <p:nvSpPr>
          <p:cNvPr id="4" name="Content Placeholder 3">
            <a:extLst>
              <a:ext uri="{FF2B5EF4-FFF2-40B4-BE49-F238E27FC236}">
                <a16:creationId xmlns:a16="http://schemas.microsoft.com/office/drawing/2014/main" id="{94B31DD6-5DEA-91A5-E139-C5F29DD4423B}"/>
              </a:ext>
            </a:extLst>
          </p:cNvPr>
          <p:cNvSpPr>
            <a:spLocks noGrp="1"/>
          </p:cNvSpPr>
          <p:nvPr>
            <p:ph sz="half" idx="2"/>
          </p:nvPr>
        </p:nvSpPr>
        <p:spPr>
          <a:xfrm>
            <a:off x="306388" y="1739790"/>
            <a:ext cx="5157787" cy="3684588"/>
          </a:xfrm>
        </p:spPr>
        <p:txBody>
          <a:bodyPr>
            <a:normAutofit fontScale="92500" lnSpcReduction="10000"/>
          </a:bodyPr>
          <a:lstStyle/>
          <a:p>
            <a:r>
              <a:rPr lang="en-US" sz="2000"/>
              <a:t>11.1a Assess kidney function with random urine albumin-to-creatinine ratio (</a:t>
            </a:r>
            <a:r>
              <a:rPr lang="en-US" sz="2000" b="1"/>
              <a:t>UACR</a:t>
            </a:r>
            <a:r>
              <a:rPr lang="en-US" sz="2000"/>
              <a:t>) and estimated glomerular filtration rate (</a:t>
            </a:r>
            <a:r>
              <a:rPr lang="en-US" sz="2000" b="1"/>
              <a:t>eGFR</a:t>
            </a:r>
            <a:r>
              <a:rPr lang="en-US" sz="2000"/>
              <a:t>) at least </a:t>
            </a:r>
            <a:r>
              <a:rPr lang="en-US" sz="2000" i="1"/>
              <a:t>annually </a:t>
            </a:r>
          </a:p>
          <a:p>
            <a:pPr lvl="1"/>
            <a:r>
              <a:rPr lang="en-US" sz="1600"/>
              <a:t>in people with type 1 diabetes with duration of ≥5 years and </a:t>
            </a:r>
          </a:p>
          <a:p>
            <a:pPr lvl="1"/>
            <a:r>
              <a:rPr lang="en-US" sz="1600"/>
              <a:t>in all people with type 2 diabetes regardless of treatment. B</a:t>
            </a:r>
          </a:p>
          <a:p>
            <a:pPr lvl="1"/>
            <a:endParaRPr lang="en-US" sz="1600"/>
          </a:p>
          <a:p>
            <a:r>
              <a:rPr lang="en-US" sz="2000"/>
              <a:t>CKD in people with diabetes (PWD) </a:t>
            </a:r>
          </a:p>
          <a:p>
            <a:pPr lvl="1"/>
            <a:r>
              <a:rPr lang="en-US" sz="1600"/>
              <a:t>typically develops after a duration of 10 years in type 1 diabetes (most commonly 5–15 years after the diagnosis of type 1 diabetes) </a:t>
            </a:r>
          </a:p>
          <a:p>
            <a:pPr lvl="1"/>
            <a:r>
              <a:rPr lang="en-US" sz="1600"/>
              <a:t>but may be present at diagnosis of type 2 diabetes. </a:t>
            </a:r>
          </a:p>
          <a:p>
            <a:pPr lvl="1"/>
            <a:endParaRPr lang="en-US" sz="1600"/>
          </a:p>
          <a:p>
            <a:endParaRPr lang="en-US" sz="2000"/>
          </a:p>
        </p:txBody>
      </p:sp>
      <p:sp>
        <p:nvSpPr>
          <p:cNvPr id="5" name="Text Placeholder 4">
            <a:extLst>
              <a:ext uri="{FF2B5EF4-FFF2-40B4-BE49-F238E27FC236}">
                <a16:creationId xmlns:a16="http://schemas.microsoft.com/office/drawing/2014/main" id="{6D127314-46A3-9C09-D3BD-3AC5120605F1}"/>
              </a:ext>
            </a:extLst>
          </p:cNvPr>
          <p:cNvSpPr>
            <a:spLocks noGrp="1"/>
          </p:cNvSpPr>
          <p:nvPr>
            <p:ph type="body" sz="quarter" idx="3"/>
          </p:nvPr>
        </p:nvSpPr>
        <p:spPr>
          <a:xfrm>
            <a:off x="5564188" y="1177700"/>
            <a:ext cx="5183188" cy="430666"/>
          </a:xfrm>
        </p:spPr>
        <p:txBody>
          <a:bodyPr/>
          <a:lstStyle/>
          <a:p>
            <a:pPr algn="ctr"/>
            <a:r>
              <a:rPr lang="en-US"/>
              <a:t>KDIGO 2026 draft Guidelines</a:t>
            </a:r>
          </a:p>
        </p:txBody>
      </p:sp>
      <p:sp>
        <p:nvSpPr>
          <p:cNvPr id="6" name="Content Placeholder 5">
            <a:extLst>
              <a:ext uri="{FF2B5EF4-FFF2-40B4-BE49-F238E27FC236}">
                <a16:creationId xmlns:a16="http://schemas.microsoft.com/office/drawing/2014/main" id="{4F58719C-EC95-11A8-AF9F-27D41E8DD81E}"/>
              </a:ext>
            </a:extLst>
          </p:cNvPr>
          <p:cNvSpPr>
            <a:spLocks noGrp="1"/>
          </p:cNvSpPr>
          <p:nvPr>
            <p:ph sz="quarter" idx="4"/>
          </p:nvPr>
        </p:nvSpPr>
        <p:spPr>
          <a:xfrm>
            <a:off x="5564188" y="1705773"/>
            <a:ext cx="5183188" cy="4052770"/>
          </a:xfrm>
        </p:spPr>
        <p:txBody>
          <a:bodyPr>
            <a:normAutofit fontScale="92500" lnSpcReduction="10000"/>
          </a:bodyPr>
          <a:lstStyle/>
          <a:p>
            <a:r>
              <a:rPr lang="en-US" sz="2000"/>
              <a:t>1.3 Case-finding and diagnosis</a:t>
            </a:r>
          </a:p>
          <a:p>
            <a:r>
              <a:rPr lang="en-US" sz="2000"/>
              <a:t> Practice Point 1.3.1: Test all adults and children with diabetes for CKD using </a:t>
            </a:r>
            <a:r>
              <a:rPr lang="en-US" sz="2000" b="1" i="1"/>
              <a:t>both</a:t>
            </a:r>
            <a:r>
              <a:rPr lang="en-US" sz="2000"/>
              <a:t> urine albumin-to-creatinine ratio (</a:t>
            </a:r>
            <a:r>
              <a:rPr lang="en-US" sz="2000" b="1"/>
              <a:t>UACR</a:t>
            </a:r>
            <a:r>
              <a:rPr lang="en-US" sz="2000"/>
              <a:t>) and an estimation of glomerular filtration rate (</a:t>
            </a:r>
            <a:r>
              <a:rPr lang="en-US" sz="2000" b="1"/>
              <a:t>eGFR</a:t>
            </a:r>
            <a:r>
              <a:rPr lang="en-US" sz="2000"/>
              <a:t>) </a:t>
            </a:r>
          </a:p>
          <a:p>
            <a:pPr lvl="1"/>
            <a:r>
              <a:rPr lang="en-US" sz="1600"/>
              <a:t>Practice Point 1.3.3: Begin testing people with </a:t>
            </a:r>
            <a:r>
              <a:rPr lang="en-US" sz="1600" b="1"/>
              <a:t>T1D ≥5 years </a:t>
            </a:r>
            <a:r>
              <a:rPr lang="en-US" sz="1600"/>
              <a:t>after diagnosis</a:t>
            </a:r>
            <a:r>
              <a:rPr lang="en-US" sz="1600" b="1"/>
              <a:t>; test people with T2D from the time of diabetes diagnosis </a:t>
            </a:r>
          </a:p>
          <a:p>
            <a:pPr marL="457200" lvl="1" indent="0">
              <a:buNone/>
            </a:pPr>
            <a:endParaRPr lang="en-US" sz="1100"/>
          </a:p>
          <a:p>
            <a:pPr lvl="1"/>
            <a:r>
              <a:rPr lang="en-US" sz="1600"/>
              <a:t>Practice Point 1.3.4: If eGFR ≥60 ml/min per 1.73 m2 and UACR &lt;30 mg/g [3 mg/mmol] and there are no other markers of kidney damage, </a:t>
            </a:r>
            <a:r>
              <a:rPr lang="en-US" sz="1600" i="1"/>
              <a:t>repeat annually</a:t>
            </a:r>
          </a:p>
          <a:p>
            <a:endParaRPr lang="en-US" sz="2000"/>
          </a:p>
        </p:txBody>
      </p:sp>
    </p:spTree>
    <p:extLst>
      <p:ext uri="{BB962C8B-B14F-4D97-AF65-F5344CB8AC3E}">
        <p14:creationId xmlns:p14="http://schemas.microsoft.com/office/powerpoint/2010/main" val="355849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D636-AE44-A0CD-E203-700DC70AC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7F616-3AFD-3FF3-A482-89F0D34956E1}"/>
              </a:ext>
            </a:extLst>
          </p:cNvPr>
          <p:cNvSpPr>
            <a:spLocks noGrp="1"/>
          </p:cNvSpPr>
          <p:nvPr>
            <p:ph type="title"/>
          </p:nvPr>
        </p:nvSpPr>
        <p:spPr>
          <a:xfrm>
            <a:off x="155154" y="188856"/>
            <a:ext cx="10515600" cy="890797"/>
          </a:xfrm>
          <a:solidFill>
            <a:srgbClr val="0070C0"/>
          </a:solidFill>
        </p:spPr>
        <p:txBody>
          <a:bodyPr>
            <a:normAutofit/>
          </a:bodyPr>
          <a:lstStyle/>
          <a:p>
            <a:pPr algn="ctr"/>
            <a:r>
              <a:rPr lang="en-US" sz="4000" b="1">
                <a:solidFill>
                  <a:schemeClr val="bg1"/>
                </a:solidFill>
              </a:rPr>
              <a:t>Diagnosis of CKD in PWD</a:t>
            </a:r>
          </a:p>
        </p:txBody>
      </p:sp>
      <p:sp>
        <p:nvSpPr>
          <p:cNvPr id="3" name="Content Placeholder 2">
            <a:extLst>
              <a:ext uri="{FF2B5EF4-FFF2-40B4-BE49-F238E27FC236}">
                <a16:creationId xmlns:a16="http://schemas.microsoft.com/office/drawing/2014/main" id="{67BF5D8D-0F30-4957-A383-8845C8D6D6A3}"/>
              </a:ext>
            </a:extLst>
          </p:cNvPr>
          <p:cNvSpPr>
            <a:spLocks noGrp="1"/>
          </p:cNvSpPr>
          <p:nvPr>
            <p:ph idx="1"/>
          </p:nvPr>
        </p:nvSpPr>
        <p:spPr>
          <a:xfrm>
            <a:off x="155154" y="1189823"/>
            <a:ext cx="10515600" cy="4965318"/>
          </a:xfrm>
        </p:spPr>
        <p:txBody>
          <a:bodyPr>
            <a:normAutofit lnSpcReduction="10000"/>
          </a:bodyPr>
          <a:lstStyle/>
          <a:p>
            <a:r>
              <a:rPr lang="en-US" sz="2400"/>
              <a:t>CKD in PWD is </a:t>
            </a:r>
            <a:r>
              <a:rPr lang="en-US" sz="2400" i="1"/>
              <a:t>usually a clinical diagnosis </a:t>
            </a:r>
            <a:r>
              <a:rPr lang="en-US" sz="2400"/>
              <a:t>made based on the presence of </a:t>
            </a:r>
            <a:r>
              <a:rPr lang="en-US" sz="2400" b="1"/>
              <a:t>albuminuria</a:t>
            </a:r>
            <a:r>
              <a:rPr lang="en-US" sz="2400"/>
              <a:t> and/or </a:t>
            </a:r>
            <a:r>
              <a:rPr lang="en-US" sz="2400" b="1"/>
              <a:t>reduced eGFR </a:t>
            </a:r>
            <a:r>
              <a:rPr lang="en-US" sz="2400"/>
              <a:t>in the </a:t>
            </a:r>
            <a:r>
              <a:rPr lang="en-US" sz="2400" i="1"/>
              <a:t>absence of signs or symptoms of other primary causes of kidney damage. </a:t>
            </a:r>
          </a:p>
          <a:p>
            <a:r>
              <a:rPr lang="en-US" sz="2400"/>
              <a:t>The typical presentation of CKD in people with diabetes is considered to include </a:t>
            </a:r>
          </a:p>
          <a:p>
            <a:pPr lvl="1"/>
            <a:r>
              <a:rPr lang="en-US" sz="2000"/>
              <a:t>long-standing duration of diabetes, </a:t>
            </a:r>
          </a:p>
          <a:p>
            <a:pPr lvl="1"/>
            <a:r>
              <a:rPr lang="en-US" sz="2000"/>
              <a:t>retinopathy,</a:t>
            </a:r>
          </a:p>
          <a:p>
            <a:pPr lvl="1"/>
            <a:r>
              <a:rPr lang="en-US" sz="2000"/>
              <a:t>albuminuria without gross hematuria, and </a:t>
            </a:r>
          </a:p>
          <a:p>
            <a:pPr lvl="1"/>
            <a:r>
              <a:rPr lang="en-US" sz="2000"/>
              <a:t>gradually progressive loss of eGFR. </a:t>
            </a:r>
          </a:p>
          <a:p>
            <a:r>
              <a:rPr lang="en-US" sz="2400"/>
              <a:t>However, signs of CKD may be present </a:t>
            </a:r>
            <a:r>
              <a:rPr lang="en-US" sz="2400" i="1"/>
              <a:t>at diagnosis </a:t>
            </a:r>
            <a:r>
              <a:rPr lang="en-US" sz="2400"/>
              <a:t>or </a:t>
            </a:r>
            <a:r>
              <a:rPr lang="en-US" sz="2400" i="1"/>
              <a:t>without retinopathy </a:t>
            </a:r>
            <a:r>
              <a:rPr lang="en-US" sz="2400"/>
              <a:t>in type 2 diabetes. </a:t>
            </a:r>
          </a:p>
          <a:p>
            <a:r>
              <a:rPr lang="en-US" sz="2400"/>
              <a:t>Reduced eGFR </a:t>
            </a:r>
            <a:r>
              <a:rPr lang="en-US" sz="2400" i="1"/>
              <a:t>without albuminuria </a:t>
            </a:r>
            <a:r>
              <a:rPr lang="en-US" sz="2400"/>
              <a:t>has been frequently reported in type 1 and type 2 diabetes and is becoming more common over time as the prevalence of diabetes increases in the U.S.</a:t>
            </a:r>
          </a:p>
          <a:p>
            <a:endParaRPr lang="en-US" sz="2400"/>
          </a:p>
        </p:txBody>
      </p:sp>
    </p:spTree>
    <p:extLst>
      <p:ext uri="{BB962C8B-B14F-4D97-AF65-F5344CB8AC3E}">
        <p14:creationId xmlns:p14="http://schemas.microsoft.com/office/powerpoint/2010/main" val="252904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19204-6691-D578-E92D-AFC9E7710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6A981-6C74-7571-D422-17DE0965BFFB}"/>
              </a:ext>
            </a:extLst>
          </p:cNvPr>
          <p:cNvSpPr>
            <a:spLocks noGrp="1"/>
          </p:cNvSpPr>
          <p:nvPr>
            <p:ph type="title"/>
          </p:nvPr>
        </p:nvSpPr>
        <p:spPr>
          <a:xfrm>
            <a:off x="306388" y="256380"/>
            <a:ext cx="10515600" cy="823913"/>
          </a:xfrm>
          <a:solidFill>
            <a:srgbClr val="0070C0"/>
          </a:solidFill>
        </p:spPr>
        <p:txBody>
          <a:bodyPr>
            <a:normAutofit/>
          </a:bodyPr>
          <a:lstStyle/>
          <a:p>
            <a:pPr algn="ctr"/>
            <a:r>
              <a:rPr lang="en-US" sz="3600" b="1">
                <a:solidFill>
                  <a:schemeClr val="bg1"/>
                </a:solidFill>
              </a:rPr>
              <a:t>Diagnosis of CKD in Diabetes</a:t>
            </a:r>
          </a:p>
        </p:txBody>
      </p:sp>
      <p:sp>
        <p:nvSpPr>
          <p:cNvPr id="3" name="Text Placeholder 2">
            <a:extLst>
              <a:ext uri="{FF2B5EF4-FFF2-40B4-BE49-F238E27FC236}">
                <a16:creationId xmlns:a16="http://schemas.microsoft.com/office/drawing/2014/main" id="{41848B53-E89E-4032-090C-2ABAA0CB7667}"/>
              </a:ext>
            </a:extLst>
          </p:cNvPr>
          <p:cNvSpPr>
            <a:spLocks noGrp="1"/>
          </p:cNvSpPr>
          <p:nvPr>
            <p:ph type="body" idx="1"/>
          </p:nvPr>
        </p:nvSpPr>
        <p:spPr>
          <a:xfrm>
            <a:off x="306388" y="1179060"/>
            <a:ext cx="5157787" cy="506866"/>
          </a:xfrm>
        </p:spPr>
        <p:txBody>
          <a:bodyPr/>
          <a:lstStyle/>
          <a:p>
            <a:pPr algn="ctr"/>
            <a:r>
              <a:rPr lang="en-US"/>
              <a:t>ADA 2026 Standards of Care</a:t>
            </a:r>
          </a:p>
        </p:txBody>
      </p:sp>
      <p:sp>
        <p:nvSpPr>
          <p:cNvPr id="4" name="Content Placeholder 3">
            <a:extLst>
              <a:ext uri="{FF2B5EF4-FFF2-40B4-BE49-F238E27FC236}">
                <a16:creationId xmlns:a16="http://schemas.microsoft.com/office/drawing/2014/main" id="{5D1C383C-9C43-FB98-E141-3FEF21B33801}"/>
              </a:ext>
            </a:extLst>
          </p:cNvPr>
          <p:cNvSpPr>
            <a:spLocks noGrp="1"/>
          </p:cNvSpPr>
          <p:nvPr>
            <p:ph sz="half" idx="2"/>
          </p:nvPr>
        </p:nvSpPr>
        <p:spPr>
          <a:xfrm>
            <a:off x="306388" y="1739790"/>
            <a:ext cx="5157787" cy="3479910"/>
          </a:xfrm>
        </p:spPr>
        <p:txBody>
          <a:bodyPr>
            <a:normAutofit/>
          </a:bodyPr>
          <a:lstStyle/>
          <a:p>
            <a:r>
              <a:rPr lang="en-US" sz="2000"/>
              <a:t>Chronic kidney disease is diagnosed by the </a:t>
            </a:r>
          </a:p>
          <a:p>
            <a:pPr lvl="1"/>
            <a:r>
              <a:rPr lang="en-US" sz="1600" b="1" i="1"/>
              <a:t>persistent</a:t>
            </a:r>
            <a:r>
              <a:rPr lang="en-US" sz="1600" b="1"/>
              <a:t> elevation of urinary albumin excretion (albuminuria)</a:t>
            </a:r>
            <a:r>
              <a:rPr lang="en-US" sz="1600"/>
              <a:t>, or</a:t>
            </a:r>
          </a:p>
          <a:p>
            <a:pPr lvl="1"/>
            <a:r>
              <a:rPr lang="en-US" sz="1600" b="1"/>
              <a:t>estimated glomerular filtration rate (eGFR) &lt;60 mL/min/1.73 m2</a:t>
            </a:r>
            <a:r>
              <a:rPr lang="en-US" sz="1600"/>
              <a:t>, or</a:t>
            </a:r>
          </a:p>
          <a:p>
            <a:pPr lvl="1"/>
            <a:r>
              <a:rPr lang="en-US" sz="1600"/>
              <a:t>other manifestations of kidney damage</a:t>
            </a:r>
          </a:p>
          <a:p>
            <a:pPr marL="457200" lvl="1" indent="0">
              <a:buNone/>
            </a:pPr>
            <a:endParaRPr lang="en-US" sz="800"/>
          </a:p>
          <a:p>
            <a:r>
              <a:rPr lang="en-US" sz="1600"/>
              <a:t>because of </a:t>
            </a:r>
            <a:r>
              <a:rPr lang="en-US" sz="1600" b="1" i="1"/>
              <a:t>high biological variability </a:t>
            </a:r>
            <a:r>
              <a:rPr lang="en-US" sz="1600"/>
              <a:t>between measurements in urinary albumin excretion</a:t>
            </a:r>
            <a:r>
              <a:rPr lang="en-US" sz="1600" b="1" i="1"/>
              <a:t>, two of three specimens of UACR collected within a 3- to 6-month period </a:t>
            </a:r>
            <a:r>
              <a:rPr lang="en-US" sz="1600" i="1"/>
              <a:t>s</a:t>
            </a:r>
            <a:r>
              <a:rPr lang="en-US" sz="1600"/>
              <a:t>hould be </a:t>
            </a:r>
            <a:r>
              <a:rPr lang="en-US" sz="1600" b="1"/>
              <a:t>abnormal</a:t>
            </a:r>
            <a:r>
              <a:rPr lang="en-US" sz="1600"/>
              <a:t> before considering an individual to have moderately or severely elevated albuminuria</a:t>
            </a:r>
          </a:p>
          <a:p>
            <a:endParaRPr lang="en-US" sz="2000"/>
          </a:p>
        </p:txBody>
      </p:sp>
      <p:sp>
        <p:nvSpPr>
          <p:cNvPr id="5" name="Text Placeholder 4">
            <a:extLst>
              <a:ext uri="{FF2B5EF4-FFF2-40B4-BE49-F238E27FC236}">
                <a16:creationId xmlns:a16="http://schemas.microsoft.com/office/drawing/2014/main" id="{49E6FCB8-00A0-A94C-71F7-882AF1901FBE}"/>
              </a:ext>
            </a:extLst>
          </p:cNvPr>
          <p:cNvSpPr>
            <a:spLocks noGrp="1"/>
          </p:cNvSpPr>
          <p:nvPr>
            <p:ph type="body" sz="quarter" idx="3"/>
          </p:nvPr>
        </p:nvSpPr>
        <p:spPr>
          <a:xfrm>
            <a:off x="5564188" y="1177700"/>
            <a:ext cx="5183188" cy="430666"/>
          </a:xfrm>
        </p:spPr>
        <p:txBody>
          <a:bodyPr/>
          <a:lstStyle/>
          <a:p>
            <a:pPr algn="ctr"/>
            <a:r>
              <a:rPr lang="en-US"/>
              <a:t>KDIGO 2026 draft Guidelines</a:t>
            </a:r>
          </a:p>
        </p:txBody>
      </p:sp>
      <p:sp>
        <p:nvSpPr>
          <p:cNvPr id="6" name="Content Placeholder 5">
            <a:extLst>
              <a:ext uri="{FF2B5EF4-FFF2-40B4-BE49-F238E27FC236}">
                <a16:creationId xmlns:a16="http://schemas.microsoft.com/office/drawing/2014/main" id="{40DA97B4-5A96-5B4C-50F8-847164CF5A72}"/>
              </a:ext>
            </a:extLst>
          </p:cNvPr>
          <p:cNvSpPr>
            <a:spLocks noGrp="1"/>
          </p:cNvSpPr>
          <p:nvPr>
            <p:ph sz="quarter" idx="4"/>
          </p:nvPr>
        </p:nvSpPr>
        <p:spPr>
          <a:xfrm>
            <a:off x="5564188" y="1705774"/>
            <a:ext cx="5183188" cy="3169674"/>
          </a:xfrm>
        </p:spPr>
        <p:txBody>
          <a:bodyPr>
            <a:normAutofit/>
          </a:bodyPr>
          <a:lstStyle/>
          <a:p>
            <a:r>
              <a:rPr lang="en-US" sz="2000"/>
              <a:t>Chronic kidney disease is diagnosed when </a:t>
            </a:r>
          </a:p>
          <a:p>
            <a:pPr lvl="1"/>
            <a:r>
              <a:rPr lang="en-US" sz="1600"/>
              <a:t>the </a:t>
            </a:r>
            <a:r>
              <a:rPr lang="en-US" sz="1600" b="1"/>
              <a:t>eGFR</a:t>
            </a:r>
            <a:r>
              <a:rPr lang="en-US" sz="1600"/>
              <a:t> is </a:t>
            </a:r>
            <a:r>
              <a:rPr lang="en-US" sz="1600" b="1"/>
              <a:t>less than 60 </a:t>
            </a:r>
            <a:r>
              <a:rPr lang="en-US" sz="1600"/>
              <a:t>mL/min/1.73 m</a:t>
            </a:r>
            <a:r>
              <a:rPr lang="en-US" sz="1600" baseline="30000"/>
              <a:t>2</a:t>
            </a:r>
            <a:r>
              <a:rPr lang="en-US" sz="1600"/>
              <a:t>, </a:t>
            </a:r>
          </a:p>
          <a:p>
            <a:pPr lvl="1"/>
            <a:r>
              <a:rPr lang="en-US" sz="1600"/>
              <a:t>the </a:t>
            </a:r>
            <a:r>
              <a:rPr lang="en-US" sz="1600" b="1"/>
              <a:t>urinary albumin-to-creatinine ratio </a:t>
            </a:r>
            <a:r>
              <a:rPr lang="en-US" sz="1600"/>
              <a:t>is </a:t>
            </a:r>
            <a:r>
              <a:rPr lang="en-US" sz="1600" b="1"/>
              <a:t>30 mg/g or higher</a:t>
            </a:r>
            <a:r>
              <a:rPr lang="en-US" sz="1600"/>
              <a:t>,       or both</a:t>
            </a:r>
          </a:p>
          <a:p>
            <a:r>
              <a:rPr lang="en-US" sz="1800"/>
              <a:t>on at least 2 measurements taken more than 90 days apart</a:t>
            </a:r>
          </a:p>
          <a:p>
            <a:pPr lvl="1"/>
            <a:r>
              <a:rPr lang="en-US" sz="1600"/>
              <a:t>This is crucial because determining chronicity distinguishes </a:t>
            </a:r>
            <a:r>
              <a:rPr lang="en-US" sz="1600" i="1"/>
              <a:t>acute kidney injury (AKI) </a:t>
            </a:r>
            <a:r>
              <a:rPr lang="en-US" sz="1600"/>
              <a:t>from </a:t>
            </a:r>
            <a:r>
              <a:rPr lang="en-US" sz="1600" i="1"/>
              <a:t>chronic kidney disease</a:t>
            </a:r>
            <a:r>
              <a:rPr lang="en-US" sz="1600"/>
              <a:t>. </a:t>
            </a:r>
          </a:p>
        </p:txBody>
      </p:sp>
      <p:sp>
        <p:nvSpPr>
          <p:cNvPr id="7" name="TextBox 6">
            <a:extLst>
              <a:ext uri="{FF2B5EF4-FFF2-40B4-BE49-F238E27FC236}">
                <a16:creationId xmlns:a16="http://schemas.microsoft.com/office/drawing/2014/main" id="{4037C6F6-44B9-ACD1-16BE-39162EE60595}"/>
              </a:ext>
            </a:extLst>
          </p:cNvPr>
          <p:cNvSpPr txBox="1"/>
          <p:nvPr/>
        </p:nvSpPr>
        <p:spPr>
          <a:xfrm>
            <a:off x="564469" y="5219700"/>
            <a:ext cx="10257519" cy="923330"/>
          </a:xfrm>
          <a:prstGeom prst="rect">
            <a:avLst/>
          </a:prstGeom>
          <a:noFill/>
        </p:spPr>
        <p:txBody>
          <a:bodyPr wrap="square" rtlCol="0">
            <a:spAutoFit/>
          </a:bodyPr>
          <a:lstStyle/>
          <a:p>
            <a:r>
              <a:rPr lang="en-US"/>
              <a:t>Key point:  Early changes in kidney function may be detected by </a:t>
            </a:r>
            <a:r>
              <a:rPr lang="en-US" b="1" i="1"/>
              <a:t>increases in albuminuria </a:t>
            </a:r>
            <a:r>
              <a:rPr lang="en-US" i="1"/>
              <a:t>before changes in eGFR - </a:t>
            </a:r>
            <a:r>
              <a:rPr lang="en-US"/>
              <a:t>At any eGFR</a:t>
            </a:r>
            <a:r>
              <a:rPr lang="en-US" i="1"/>
              <a:t>, the </a:t>
            </a:r>
            <a:r>
              <a:rPr lang="en-US" b="1" i="1"/>
              <a:t>degree of albuminuria </a:t>
            </a:r>
            <a:r>
              <a:rPr lang="en-US"/>
              <a:t>is associated with </a:t>
            </a:r>
            <a:r>
              <a:rPr lang="en-US" i="1"/>
              <a:t>risk of cardiovascular disease (CVD), CKD progression, and mortality</a:t>
            </a:r>
          </a:p>
        </p:txBody>
      </p:sp>
    </p:spTree>
    <p:extLst>
      <p:ext uri="{BB962C8B-B14F-4D97-AF65-F5344CB8AC3E}">
        <p14:creationId xmlns:p14="http://schemas.microsoft.com/office/powerpoint/2010/main" val="428865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FDC0D-0ABF-1669-ABD9-FB51087074FA}"/>
              </a:ext>
            </a:extLst>
          </p:cNvPr>
          <p:cNvPicPr>
            <a:picLocks noChangeAspect="1"/>
          </p:cNvPicPr>
          <p:nvPr/>
        </p:nvPicPr>
        <p:blipFill>
          <a:blip r:embed="rId3"/>
          <a:srcRect b="2601"/>
          <a:stretch>
            <a:fillRect/>
          </a:stretch>
        </p:blipFill>
        <p:spPr>
          <a:xfrm>
            <a:off x="665832" y="1013552"/>
            <a:ext cx="7970854" cy="5447841"/>
          </a:xfrm>
          <a:prstGeom prst="rect">
            <a:avLst/>
          </a:prstGeom>
        </p:spPr>
      </p:pic>
      <p:sp>
        <p:nvSpPr>
          <p:cNvPr id="3" name="TextBox 2">
            <a:extLst>
              <a:ext uri="{FF2B5EF4-FFF2-40B4-BE49-F238E27FC236}">
                <a16:creationId xmlns:a16="http://schemas.microsoft.com/office/drawing/2014/main" id="{0C46B73D-7A87-35C4-3B2A-C005C5D0E03B}"/>
              </a:ext>
            </a:extLst>
          </p:cNvPr>
          <p:cNvSpPr txBox="1"/>
          <p:nvPr/>
        </p:nvSpPr>
        <p:spPr>
          <a:xfrm>
            <a:off x="418641" y="235017"/>
            <a:ext cx="9199441" cy="646331"/>
          </a:xfrm>
          <a:prstGeom prst="rect">
            <a:avLst/>
          </a:prstGeom>
          <a:noFill/>
        </p:spPr>
        <p:txBody>
          <a:bodyPr wrap="none" rtlCol="0">
            <a:spAutoFit/>
          </a:bodyPr>
          <a:lstStyle/>
          <a:p>
            <a:r>
              <a:rPr lang="en-US"/>
              <a:t> Natural history of diabetic nephropathy, including functional and structural manifestations </a:t>
            </a:r>
          </a:p>
          <a:p>
            <a:pPr algn="ctr"/>
            <a:r>
              <a:rPr lang="en-US"/>
              <a:t>(course typical of type 1 diabetes). </a:t>
            </a:r>
          </a:p>
        </p:txBody>
      </p:sp>
    </p:spTree>
    <p:extLst>
      <p:ext uri="{BB962C8B-B14F-4D97-AF65-F5344CB8AC3E}">
        <p14:creationId xmlns:p14="http://schemas.microsoft.com/office/powerpoint/2010/main" val="337674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2C27A-CD39-6703-1DFB-E705A0A02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3FD5A-4C68-CD0A-D85F-A86D49A4F45F}"/>
              </a:ext>
            </a:extLst>
          </p:cNvPr>
          <p:cNvSpPr>
            <a:spLocks noGrp="1"/>
          </p:cNvSpPr>
          <p:nvPr>
            <p:ph type="title"/>
          </p:nvPr>
        </p:nvSpPr>
        <p:spPr>
          <a:xfrm>
            <a:off x="239486" y="254000"/>
            <a:ext cx="10515600" cy="791030"/>
          </a:xfrm>
          <a:solidFill>
            <a:srgbClr val="0070C0"/>
          </a:solidFill>
        </p:spPr>
        <p:txBody>
          <a:bodyPr>
            <a:normAutofit/>
          </a:bodyPr>
          <a:lstStyle/>
          <a:p>
            <a:pPr algn="ctr"/>
            <a:r>
              <a:rPr lang="en-US" sz="3600" b="1">
                <a:solidFill>
                  <a:schemeClr val="bg1"/>
                </a:solidFill>
              </a:rPr>
              <a:t>Stages of CKD in Diabetes</a:t>
            </a:r>
          </a:p>
        </p:txBody>
      </p:sp>
      <p:sp>
        <p:nvSpPr>
          <p:cNvPr id="3" name="Content Placeholder 2">
            <a:extLst>
              <a:ext uri="{FF2B5EF4-FFF2-40B4-BE49-F238E27FC236}">
                <a16:creationId xmlns:a16="http://schemas.microsoft.com/office/drawing/2014/main" id="{811144A9-003D-AF8F-E6FC-5F48715A7062}"/>
              </a:ext>
            </a:extLst>
          </p:cNvPr>
          <p:cNvSpPr>
            <a:spLocks noGrp="1"/>
          </p:cNvSpPr>
          <p:nvPr>
            <p:ph idx="1"/>
          </p:nvPr>
        </p:nvSpPr>
        <p:spPr>
          <a:xfrm>
            <a:off x="239486" y="1186544"/>
            <a:ext cx="10515600" cy="5023077"/>
          </a:xfrm>
        </p:spPr>
        <p:txBody>
          <a:bodyPr>
            <a:noAutofit/>
          </a:bodyPr>
          <a:lstStyle/>
          <a:p>
            <a:r>
              <a:rPr lang="en-US" sz="2400"/>
              <a:t>Key point: there is an additional subclassification by </a:t>
            </a:r>
            <a:r>
              <a:rPr lang="en-US" sz="2400" i="1"/>
              <a:t>level of urine albumin </a:t>
            </a:r>
          </a:p>
          <a:p>
            <a:pPr marL="0" indent="0">
              <a:buNone/>
            </a:pPr>
            <a:endParaRPr lang="en-US" sz="800" i="1"/>
          </a:p>
          <a:p>
            <a:r>
              <a:rPr lang="en-US" sz="2400"/>
              <a:t>CKD is defined in stages by level of eGFR and albuminuria, with </a:t>
            </a:r>
          </a:p>
          <a:p>
            <a:pPr lvl="1"/>
            <a:r>
              <a:rPr lang="en-US" sz="2000"/>
              <a:t>Stage G1 and stage G2 CKD defined by evidence of high albuminuria with eGFR ≥90 mL/min/1.73 m2and eGFR ≥60 but &lt;90 mL/min/1.73 m2, respectively</a:t>
            </a:r>
          </a:p>
          <a:p>
            <a:pPr lvl="1"/>
            <a:r>
              <a:rPr lang="en-US" sz="2000"/>
              <a:t>Stages G3-G5 CKD are defined by progressively lower ranges of eGFR </a:t>
            </a:r>
          </a:p>
          <a:p>
            <a:pPr lvl="1"/>
            <a:r>
              <a:rPr lang="en-US" sz="2000"/>
              <a:t>Stage G5 is kidney failure</a:t>
            </a:r>
          </a:p>
          <a:p>
            <a:r>
              <a:rPr lang="en-US" sz="2400"/>
              <a:t>Both eGFR and albuminuria must be quantified to guide treatment decisions. </a:t>
            </a:r>
          </a:p>
          <a:p>
            <a:pPr lvl="1"/>
            <a:r>
              <a:rPr lang="en-US" sz="2000"/>
              <a:t>Quantification of </a:t>
            </a:r>
            <a:r>
              <a:rPr lang="en-US" sz="2000" b="1"/>
              <a:t>eGFR</a:t>
            </a:r>
            <a:r>
              <a:rPr lang="en-US" sz="2000"/>
              <a:t> levels is essential for medication dosage modifications or restrictions of use (“renal dosing”); also, the prevalence of </a:t>
            </a:r>
            <a:r>
              <a:rPr lang="en-US" sz="2000" i="1"/>
              <a:t>CKD complications </a:t>
            </a:r>
            <a:r>
              <a:rPr lang="en-US" sz="2000"/>
              <a:t>(anemia, acidosis, bone, volume, etc.) correlates with eGFR (function)</a:t>
            </a:r>
          </a:p>
          <a:p>
            <a:pPr lvl="1"/>
            <a:r>
              <a:rPr lang="en-US" sz="2000"/>
              <a:t>The degree of </a:t>
            </a:r>
            <a:r>
              <a:rPr lang="en-US" sz="2000" b="1"/>
              <a:t>albuminuria</a:t>
            </a:r>
            <a:r>
              <a:rPr lang="en-US" sz="2000"/>
              <a:t> should influence the choice of antihypertensive medications or glucose-lowering medications (damage)</a:t>
            </a:r>
            <a:endParaRPr lang="en-US"/>
          </a:p>
        </p:txBody>
      </p:sp>
    </p:spTree>
    <p:extLst>
      <p:ext uri="{BB962C8B-B14F-4D97-AF65-F5344CB8AC3E}">
        <p14:creationId xmlns:p14="http://schemas.microsoft.com/office/powerpoint/2010/main" val="2407167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5101</Words>
  <Application>Microsoft Macintosh PowerPoint</Application>
  <PresentationFormat>Widescreen</PresentationFormat>
  <Paragraphs>359</Paragraphs>
  <Slides>38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Aptos Display</vt:lpstr>
      <vt:lpstr>Arial</vt:lpstr>
      <vt:lpstr>Wingdings</vt:lpstr>
      <vt:lpstr>Office Theme</vt:lpstr>
      <vt:lpstr>Who Needs What When? An Update on Diabetes Standards of Care – Some Basics</vt:lpstr>
      <vt:lpstr>Caring for your people with diabetes…</vt:lpstr>
      <vt:lpstr>When should an ACEi/ARB be prescribed for PWD?</vt:lpstr>
      <vt:lpstr>Diabetic Kidney Disease (CKD in Diabetes)</vt:lpstr>
      <vt:lpstr>Detecting CKD in Diabetes (screening)</vt:lpstr>
      <vt:lpstr>Diagnosis of CKD in PWD</vt:lpstr>
      <vt:lpstr>Diagnosis of CKD in Diabetes</vt:lpstr>
      <vt:lpstr>PowerPoint Presentation</vt:lpstr>
      <vt:lpstr>Stages of CKD in Diabetes</vt:lpstr>
      <vt:lpstr>PowerPoint Presentation</vt:lpstr>
      <vt:lpstr>PowerPoint Presentation</vt:lpstr>
      <vt:lpstr>PowerPoint Presentation</vt:lpstr>
      <vt:lpstr>Preventing CKD  ADA 2026 Standards of Care</vt:lpstr>
      <vt:lpstr>Use of ACE Inhibitors and Angiotensin Receptor Blockers (RAS inhibitors)</vt:lpstr>
      <vt:lpstr>Use of ACE Inhibitors and Angiotensin Receptor Blockers (RAS inhibitors)</vt:lpstr>
      <vt:lpstr>When should an ACEi/ARB be prescribed for PWD?</vt:lpstr>
      <vt:lpstr>Reduction of Albuminuria Improves Outcomes </vt:lpstr>
      <vt:lpstr> Monitoring CKD in PWD</vt:lpstr>
      <vt:lpstr>Monitoring &amp; Management of Side Effects </vt:lpstr>
      <vt:lpstr>PowerPoint Presentation</vt:lpstr>
      <vt:lpstr>Address an Excessive Drop in eGFR or BP (KDIGO)</vt:lpstr>
      <vt:lpstr>Measures to Reduce Serum Potassium Levels (KDIGO) </vt:lpstr>
      <vt:lpstr>Aim to/Goal is to Continue ACEi/ARB treatment </vt:lpstr>
      <vt:lpstr>When can an SGLT2 inhibitor be Prescribed  for Renal Protection in PWD ? </vt:lpstr>
      <vt:lpstr>Treatment with a SGLT2 Inhibitor  </vt:lpstr>
      <vt:lpstr>SGLT2i </vt:lpstr>
      <vt:lpstr>When can an SGLT2 inhibitor be Prescribed  for Renal Protection in PWD ? </vt:lpstr>
      <vt:lpstr>Key Points</vt:lpstr>
      <vt:lpstr>Questions, Comments, Clarification</vt:lpstr>
      <vt:lpstr>PowerPoint Presentation</vt:lpstr>
      <vt:lpstr>UACR </vt:lpstr>
      <vt:lpstr>Cardiovascular &amp; Kidney Benefits of SGLT2i</vt:lpstr>
      <vt:lpstr>Mechanism for Benefit from SGLT2i</vt:lpstr>
      <vt:lpstr>PowerPoint Presentation</vt:lpstr>
      <vt:lpstr>PowerPoint Presentation</vt:lpstr>
      <vt:lpstr>Managing chronic kidney disease according to KDIGO risk categories: A primer for primary care | Cleveland Clinic Journal of Medicine</vt:lpstr>
      <vt:lpstr>CKM Lancet – maybe in future guidelines…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 Greenlee</dc:creator>
  <cp:lastModifiedBy>Cushman, Nicholas</cp:lastModifiedBy>
  <cp:revision>2</cp:revision>
  <dcterms:created xsi:type="dcterms:W3CDTF">2026-06-13T23:41:13Z</dcterms:created>
  <dcterms:modified xsi:type="dcterms:W3CDTF">2026-07-09T17:39:05Z</dcterms:modified>
</cp:coreProperties>
</file>