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9"/>
  </p:notesMasterIdLst>
  <p:sldIdLst>
    <p:sldId id="257" r:id="rId2"/>
    <p:sldId id="258" r:id="rId3"/>
    <p:sldId id="259" r:id="rId4"/>
    <p:sldId id="260" r:id="rId5"/>
    <p:sldId id="261" r:id="rId6"/>
    <p:sldId id="262" r:id="rId7"/>
    <p:sldId id="263" r:id="rId8"/>
    <p:sldId id="265" r:id="rId9"/>
    <p:sldId id="266" r:id="rId10"/>
    <p:sldId id="264" r:id="rId11"/>
    <p:sldId id="267" r:id="rId12"/>
    <p:sldId id="268" r:id="rId13"/>
    <p:sldId id="269" r:id="rId14"/>
    <p:sldId id="270" r:id="rId15"/>
    <p:sldId id="272" r:id="rId16"/>
    <p:sldId id="271" r:id="rId17"/>
    <p:sldId id="276" r:id="rId18"/>
    <p:sldId id="273" r:id="rId19"/>
    <p:sldId id="277" r:id="rId20"/>
    <p:sldId id="274" r:id="rId21"/>
    <p:sldId id="275"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F8E9"/>
    <a:srgbClr val="1FE1F1"/>
    <a:srgbClr val="179B9E"/>
    <a:srgbClr val="176C75"/>
    <a:srgbClr val="008378"/>
    <a:srgbClr val="FBFBF4"/>
    <a:srgbClr val="3EDFF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868"/>
    <p:restoredTop sz="96164"/>
  </p:normalViewPr>
  <p:slideViewPr>
    <p:cSldViewPr snapToGrid="0">
      <p:cViewPr varScale="1">
        <p:scale>
          <a:sx n="118" d="100"/>
          <a:sy n="118" d="100"/>
        </p:scale>
        <p:origin x="664"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8A7A9F8-9A34-9346-8FED-61AA433FA92F}" type="doc">
      <dgm:prSet loTypeId="urn:microsoft.com/office/officeart/2005/8/layout/hProcess7" loCatId="" qsTypeId="urn:microsoft.com/office/officeart/2005/8/quickstyle/simple1" qsCatId="simple" csTypeId="urn:microsoft.com/office/officeart/2005/8/colors/accent1_2" csCatId="accent1" phldr="1"/>
      <dgm:spPr/>
      <dgm:t>
        <a:bodyPr/>
        <a:lstStyle/>
        <a:p>
          <a:endParaRPr lang="en-US"/>
        </a:p>
      </dgm:t>
    </dgm:pt>
    <dgm:pt modelId="{279F6EF0-3CC2-1F4A-A3CF-F6EE34CBFB32}">
      <dgm:prSet phldrT="[Text]" custT="1"/>
      <dgm:spPr>
        <a:solidFill>
          <a:srgbClr val="176C75"/>
        </a:solidFill>
      </dgm:spPr>
      <dgm:t>
        <a:bodyPr anchor="ctr" anchorCtr="0"/>
        <a:lstStyle/>
        <a:p>
          <a:pPr>
            <a:spcAft>
              <a:spcPts val="1038"/>
            </a:spcAft>
          </a:pPr>
          <a:r>
            <a:rPr lang="en-US" sz="3600" u="sng" baseline="0" dirty="0">
              <a:latin typeface="Times New Roman" panose="02020603050405020304" pitchFamily="18" charset="0"/>
              <a:cs typeface="Times New Roman" panose="02020603050405020304" pitchFamily="18" charset="0"/>
            </a:rPr>
            <a:t>Definition 1:</a:t>
          </a:r>
        </a:p>
      </dgm:t>
    </dgm:pt>
    <dgm:pt modelId="{0E3F9375-C5E1-EF4A-9900-CDCA63CE87BE}" type="parTrans" cxnId="{3A749B90-9C5C-864F-BCF0-52F72D175904}">
      <dgm:prSet/>
      <dgm:spPr/>
      <dgm:t>
        <a:bodyPr/>
        <a:lstStyle/>
        <a:p>
          <a:endParaRPr lang="en-US"/>
        </a:p>
      </dgm:t>
    </dgm:pt>
    <dgm:pt modelId="{71EF31F4-EC12-C445-8D7A-FF37CFC2EE80}" type="sibTrans" cxnId="{3A749B90-9C5C-864F-BCF0-52F72D175904}">
      <dgm:prSet/>
      <dgm:spPr/>
      <dgm:t>
        <a:bodyPr/>
        <a:lstStyle/>
        <a:p>
          <a:endParaRPr lang="en-US"/>
        </a:p>
      </dgm:t>
    </dgm:pt>
    <dgm:pt modelId="{34920792-7BA1-8F4B-B185-09BDB40AC3B9}">
      <dgm:prSet phldrT="[Text]"/>
      <dgm:spPr/>
      <dgm:t>
        <a:bodyPr anchor="ctr" anchorCtr="0"/>
        <a:lstStyle/>
        <a:p>
          <a:r>
            <a:rPr lang="en-US" dirty="0">
              <a:latin typeface="Times New Roman" panose="02020603050405020304" pitchFamily="18" charset="0"/>
              <a:cs typeface="Times New Roman" panose="02020603050405020304" pitchFamily="18" charset="0"/>
            </a:rPr>
            <a:t>Direct and deliberate destruction of one’s body tissue without SI</a:t>
          </a:r>
        </a:p>
      </dgm:t>
    </dgm:pt>
    <dgm:pt modelId="{7E3A1EA7-FE5B-134A-9B45-A6D40A7048A7}" type="parTrans" cxnId="{9BDD4538-F264-304A-91FE-145890D4485C}">
      <dgm:prSet/>
      <dgm:spPr/>
      <dgm:t>
        <a:bodyPr/>
        <a:lstStyle/>
        <a:p>
          <a:endParaRPr lang="en-US"/>
        </a:p>
      </dgm:t>
    </dgm:pt>
    <dgm:pt modelId="{937925D8-B46D-CB43-8A2E-F7A3EABDF9B8}" type="sibTrans" cxnId="{9BDD4538-F264-304A-91FE-145890D4485C}">
      <dgm:prSet/>
      <dgm:spPr/>
      <dgm:t>
        <a:bodyPr/>
        <a:lstStyle/>
        <a:p>
          <a:endParaRPr lang="en-US"/>
        </a:p>
      </dgm:t>
    </dgm:pt>
    <dgm:pt modelId="{EE748C05-050B-454C-A0A4-6F1CC1E5C934}">
      <dgm:prSet phldrT="[Text]" custT="1"/>
      <dgm:spPr>
        <a:solidFill>
          <a:srgbClr val="179B9E"/>
        </a:solidFill>
      </dgm:spPr>
      <dgm:t>
        <a:bodyPr/>
        <a:lstStyle/>
        <a:p>
          <a:r>
            <a:rPr lang="en-US" sz="3600" u="sng" baseline="0" dirty="0">
              <a:latin typeface="Times New Roman" panose="02020603050405020304" pitchFamily="18" charset="0"/>
              <a:cs typeface="Times New Roman" panose="02020603050405020304" pitchFamily="18" charset="0"/>
            </a:rPr>
            <a:t>Definition 2:</a:t>
          </a:r>
        </a:p>
      </dgm:t>
    </dgm:pt>
    <dgm:pt modelId="{07DFC730-4482-4540-B26D-FF596BB65C13}" type="parTrans" cxnId="{745C7C26-620E-964F-8F03-BABD607BD6FC}">
      <dgm:prSet/>
      <dgm:spPr/>
      <dgm:t>
        <a:bodyPr/>
        <a:lstStyle/>
        <a:p>
          <a:endParaRPr lang="en-US"/>
        </a:p>
      </dgm:t>
    </dgm:pt>
    <dgm:pt modelId="{42D9009A-DE80-9247-BF55-89698BC25988}" type="sibTrans" cxnId="{745C7C26-620E-964F-8F03-BABD607BD6FC}">
      <dgm:prSet/>
      <dgm:spPr/>
      <dgm:t>
        <a:bodyPr/>
        <a:lstStyle/>
        <a:p>
          <a:endParaRPr lang="en-US"/>
        </a:p>
      </dgm:t>
    </dgm:pt>
    <dgm:pt modelId="{DD5B27F9-C131-504F-A274-27D1ABF2F8FD}">
      <dgm:prSet phldrT="[Text]"/>
      <dgm:spPr/>
      <dgm:t>
        <a:bodyPr anchor="ctr" anchorCtr="0"/>
        <a:lstStyle/>
        <a:p>
          <a:r>
            <a:rPr lang="en-US" dirty="0">
              <a:latin typeface="Times New Roman" panose="02020603050405020304" pitchFamily="18" charset="0"/>
              <a:cs typeface="Times New Roman" panose="02020603050405020304" pitchFamily="18" charset="0"/>
            </a:rPr>
            <a:t>- Absence of suicidal intent, often associated with thoughts of relief that do not include perceptions of death</a:t>
          </a:r>
        </a:p>
      </dgm:t>
    </dgm:pt>
    <dgm:pt modelId="{00E0CB4F-D3A4-D247-B8F8-30C126B54ECD}" type="parTrans" cxnId="{0E78B4E5-ABFA-EE45-A4FC-17EA7792F4BD}">
      <dgm:prSet/>
      <dgm:spPr/>
      <dgm:t>
        <a:bodyPr/>
        <a:lstStyle/>
        <a:p>
          <a:endParaRPr lang="en-US"/>
        </a:p>
      </dgm:t>
    </dgm:pt>
    <dgm:pt modelId="{BC6B74AC-6EB2-F14E-B8E4-65FF47B4E71B}" type="sibTrans" cxnId="{0E78B4E5-ABFA-EE45-A4FC-17EA7792F4BD}">
      <dgm:prSet/>
      <dgm:spPr/>
      <dgm:t>
        <a:bodyPr/>
        <a:lstStyle/>
        <a:p>
          <a:endParaRPr lang="en-US"/>
        </a:p>
      </dgm:t>
    </dgm:pt>
    <dgm:pt modelId="{2A002985-A3AE-AC4C-BE97-8CCC93DB43F8}">
      <dgm:prSet phldrT="[Text]" custT="1"/>
      <dgm:spPr>
        <a:solidFill>
          <a:srgbClr val="1FE1F1"/>
        </a:solidFill>
      </dgm:spPr>
      <dgm:t>
        <a:bodyPr/>
        <a:lstStyle/>
        <a:p>
          <a:r>
            <a:rPr lang="en-US" sz="3600" u="sng" dirty="0">
              <a:solidFill>
                <a:schemeClr val="tx2"/>
              </a:solidFill>
              <a:latin typeface="Times New Roman" panose="02020603050405020304" pitchFamily="18" charset="0"/>
              <a:cs typeface="Times New Roman" panose="02020603050405020304" pitchFamily="18" charset="0"/>
            </a:rPr>
            <a:t>Definition 3:</a:t>
          </a:r>
        </a:p>
      </dgm:t>
    </dgm:pt>
    <dgm:pt modelId="{8C5DF338-87C8-3F4E-9B05-0E8C55483FBD}" type="parTrans" cxnId="{63DE4172-3E16-684A-B5FB-7A0EDE254B36}">
      <dgm:prSet/>
      <dgm:spPr/>
      <dgm:t>
        <a:bodyPr/>
        <a:lstStyle/>
        <a:p>
          <a:endParaRPr lang="en-US"/>
        </a:p>
      </dgm:t>
    </dgm:pt>
    <dgm:pt modelId="{41BBD434-271F-A64D-ACAF-59D14DBEC176}" type="sibTrans" cxnId="{63DE4172-3E16-684A-B5FB-7A0EDE254B36}">
      <dgm:prSet/>
      <dgm:spPr/>
      <dgm:t>
        <a:bodyPr/>
        <a:lstStyle/>
        <a:p>
          <a:endParaRPr lang="en-US"/>
        </a:p>
      </dgm:t>
    </dgm:pt>
    <dgm:pt modelId="{EA144CF7-9A83-064F-BAB6-C9DF94887F1D}">
      <dgm:prSet phldrT="[Text]"/>
      <dgm:spPr/>
      <dgm:t>
        <a:bodyPr anchor="ctr" anchorCtr="0"/>
        <a:lstStyle/>
        <a:p>
          <a:r>
            <a:rPr lang="en-US" dirty="0">
              <a:solidFill>
                <a:schemeClr val="tx2"/>
              </a:solidFill>
              <a:latin typeface="Times New Roman" panose="02020603050405020304" pitchFamily="18" charset="0"/>
              <a:cs typeface="Times New Roman" panose="02020603050405020304" pitchFamily="18" charset="0"/>
            </a:rPr>
            <a:t>People who self-injure tend to experience high levels of emotional dysregulation, negative affect, and self-criticism leading to the use of NSSI to regulate the negative emotions or to direct anger at oneself</a:t>
          </a:r>
        </a:p>
      </dgm:t>
    </dgm:pt>
    <dgm:pt modelId="{18E20302-2439-E844-94F1-5C1F97572421}" type="parTrans" cxnId="{F139EEAE-7082-9D4C-BD69-7B9B9590F688}">
      <dgm:prSet/>
      <dgm:spPr/>
      <dgm:t>
        <a:bodyPr/>
        <a:lstStyle/>
        <a:p>
          <a:endParaRPr lang="en-US"/>
        </a:p>
      </dgm:t>
    </dgm:pt>
    <dgm:pt modelId="{11191829-64A7-5F4A-A6B1-0000D26F491C}" type="sibTrans" cxnId="{F139EEAE-7082-9D4C-BD69-7B9B9590F688}">
      <dgm:prSet/>
      <dgm:spPr/>
      <dgm:t>
        <a:bodyPr/>
        <a:lstStyle/>
        <a:p>
          <a:endParaRPr lang="en-US"/>
        </a:p>
      </dgm:t>
    </dgm:pt>
    <dgm:pt modelId="{F3577D6B-1B62-0942-ABAA-2D627432035A}">
      <dgm:prSet/>
      <dgm:spPr/>
      <dgm:t>
        <a:bodyPr anchor="ctr" anchorCtr="0"/>
        <a:lstStyle/>
        <a:p>
          <a:r>
            <a:rPr lang="en-US" dirty="0">
              <a:latin typeface="Times New Roman" panose="02020603050405020304" pitchFamily="18" charset="0"/>
              <a:cs typeface="Times New Roman" panose="02020603050405020304" pitchFamily="18" charset="0"/>
            </a:rPr>
            <a:t>- Reportedly feel calmer, more relieved and soothed after NSSI</a:t>
          </a:r>
        </a:p>
      </dgm:t>
    </dgm:pt>
    <dgm:pt modelId="{6F4F3CAA-2430-7947-B64C-38A9B67D15DB}" type="parTrans" cxnId="{9D830F48-D1F2-0C46-82D6-DAFDC4A4C8A1}">
      <dgm:prSet/>
      <dgm:spPr/>
      <dgm:t>
        <a:bodyPr/>
        <a:lstStyle/>
        <a:p>
          <a:endParaRPr lang="en-US"/>
        </a:p>
      </dgm:t>
    </dgm:pt>
    <dgm:pt modelId="{E224EFBB-A68A-A74E-8E26-9106FC3B51DF}" type="sibTrans" cxnId="{9D830F48-D1F2-0C46-82D6-DAFDC4A4C8A1}">
      <dgm:prSet/>
      <dgm:spPr/>
      <dgm:t>
        <a:bodyPr/>
        <a:lstStyle/>
        <a:p>
          <a:endParaRPr lang="en-US"/>
        </a:p>
      </dgm:t>
    </dgm:pt>
    <dgm:pt modelId="{44BA5500-86E0-D641-A64E-E14AAB00C45D}">
      <dgm:prSet/>
      <dgm:spPr/>
      <dgm:t>
        <a:bodyPr anchor="ctr" anchorCtr="0"/>
        <a:lstStyle/>
        <a:p>
          <a:r>
            <a:rPr lang="en-US" dirty="0">
              <a:latin typeface="Times New Roman" panose="02020603050405020304" pitchFamily="18" charset="0"/>
              <a:cs typeface="Times New Roman" panose="02020603050405020304" pitchFamily="18" charset="0"/>
            </a:rPr>
            <a:t>- Escape from aversive states</a:t>
          </a:r>
        </a:p>
      </dgm:t>
    </dgm:pt>
    <dgm:pt modelId="{C4DDD287-B19F-6E47-8751-6A19C07528C8}" type="parTrans" cxnId="{0E2DDF9C-C887-114E-889E-59D7052A599E}">
      <dgm:prSet/>
      <dgm:spPr/>
      <dgm:t>
        <a:bodyPr/>
        <a:lstStyle/>
        <a:p>
          <a:endParaRPr lang="en-US"/>
        </a:p>
      </dgm:t>
    </dgm:pt>
    <dgm:pt modelId="{101C4C61-6E68-874D-98F9-D909FC3ED0EF}" type="sibTrans" cxnId="{0E2DDF9C-C887-114E-889E-59D7052A599E}">
      <dgm:prSet/>
      <dgm:spPr/>
      <dgm:t>
        <a:bodyPr/>
        <a:lstStyle/>
        <a:p>
          <a:endParaRPr lang="en-US"/>
        </a:p>
      </dgm:t>
    </dgm:pt>
    <dgm:pt modelId="{5B39D3A4-0A3B-C04F-8578-64B3331556ED}" type="pres">
      <dgm:prSet presAssocID="{D8A7A9F8-9A34-9346-8FED-61AA433FA92F}" presName="Name0" presStyleCnt="0">
        <dgm:presLayoutVars>
          <dgm:dir/>
          <dgm:animLvl val="lvl"/>
          <dgm:resizeHandles val="exact"/>
        </dgm:presLayoutVars>
      </dgm:prSet>
      <dgm:spPr/>
    </dgm:pt>
    <dgm:pt modelId="{C7C51348-CE5C-B242-AA2C-AD8278D2FF8C}" type="pres">
      <dgm:prSet presAssocID="{279F6EF0-3CC2-1F4A-A3CF-F6EE34CBFB32}" presName="compositeNode" presStyleCnt="0">
        <dgm:presLayoutVars>
          <dgm:bulletEnabled val="1"/>
        </dgm:presLayoutVars>
      </dgm:prSet>
      <dgm:spPr/>
    </dgm:pt>
    <dgm:pt modelId="{90FE93F0-74E8-5F45-8CF7-6A5C70B583D0}" type="pres">
      <dgm:prSet presAssocID="{279F6EF0-3CC2-1F4A-A3CF-F6EE34CBFB32}" presName="bgRect" presStyleLbl="node1" presStyleIdx="0" presStyleCnt="3" custScaleX="103441"/>
      <dgm:spPr/>
    </dgm:pt>
    <dgm:pt modelId="{1E44022E-F966-CC4D-9025-B43515EB3079}" type="pres">
      <dgm:prSet presAssocID="{279F6EF0-3CC2-1F4A-A3CF-F6EE34CBFB32}" presName="parentNode" presStyleLbl="node1" presStyleIdx="0" presStyleCnt="3">
        <dgm:presLayoutVars>
          <dgm:chMax val="0"/>
          <dgm:bulletEnabled val="1"/>
        </dgm:presLayoutVars>
      </dgm:prSet>
      <dgm:spPr/>
    </dgm:pt>
    <dgm:pt modelId="{C53CD079-E073-1B4C-A899-736855B45A02}" type="pres">
      <dgm:prSet presAssocID="{279F6EF0-3CC2-1F4A-A3CF-F6EE34CBFB32}" presName="childNode" presStyleLbl="node1" presStyleIdx="0" presStyleCnt="3">
        <dgm:presLayoutVars>
          <dgm:bulletEnabled val="1"/>
        </dgm:presLayoutVars>
      </dgm:prSet>
      <dgm:spPr/>
    </dgm:pt>
    <dgm:pt modelId="{08ED1314-43F6-3D4C-B97F-D4EAA610D9D9}" type="pres">
      <dgm:prSet presAssocID="{71EF31F4-EC12-C445-8D7A-FF37CFC2EE80}" presName="hSp" presStyleCnt="0"/>
      <dgm:spPr/>
    </dgm:pt>
    <dgm:pt modelId="{BFCC2FF4-E501-F246-AF49-EA4190858479}" type="pres">
      <dgm:prSet presAssocID="{71EF31F4-EC12-C445-8D7A-FF37CFC2EE80}" presName="vProcSp" presStyleCnt="0"/>
      <dgm:spPr/>
    </dgm:pt>
    <dgm:pt modelId="{9AA8DC78-170A-B848-9C4C-047C323360E3}" type="pres">
      <dgm:prSet presAssocID="{71EF31F4-EC12-C445-8D7A-FF37CFC2EE80}" presName="vSp1" presStyleCnt="0"/>
      <dgm:spPr/>
    </dgm:pt>
    <dgm:pt modelId="{97B7CB5D-5E7E-7144-8518-C44E4552D809}" type="pres">
      <dgm:prSet presAssocID="{71EF31F4-EC12-C445-8D7A-FF37CFC2EE80}" presName="simulatedConn" presStyleLbl="solidFgAcc1" presStyleIdx="0" presStyleCnt="2"/>
      <dgm:spPr/>
    </dgm:pt>
    <dgm:pt modelId="{E0D67914-85E1-2144-83C6-A8B33A6FB6B9}" type="pres">
      <dgm:prSet presAssocID="{71EF31F4-EC12-C445-8D7A-FF37CFC2EE80}" presName="vSp2" presStyleCnt="0"/>
      <dgm:spPr/>
    </dgm:pt>
    <dgm:pt modelId="{5728F556-C0B0-F945-AC6E-C2D8CCF77C65}" type="pres">
      <dgm:prSet presAssocID="{71EF31F4-EC12-C445-8D7A-FF37CFC2EE80}" presName="sibTrans" presStyleCnt="0"/>
      <dgm:spPr/>
    </dgm:pt>
    <dgm:pt modelId="{BB41F2EF-B15A-BE42-A1A8-9CFEABB810F2}" type="pres">
      <dgm:prSet presAssocID="{EE748C05-050B-454C-A0A4-6F1CC1E5C934}" presName="compositeNode" presStyleCnt="0">
        <dgm:presLayoutVars>
          <dgm:bulletEnabled val="1"/>
        </dgm:presLayoutVars>
      </dgm:prSet>
      <dgm:spPr/>
    </dgm:pt>
    <dgm:pt modelId="{13242AC5-3306-FA47-90A1-3600048EEFEF}" type="pres">
      <dgm:prSet presAssocID="{EE748C05-050B-454C-A0A4-6F1CC1E5C934}" presName="bgRect" presStyleLbl="node1" presStyleIdx="1" presStyleCnt="3"/>
      <dgm:spPr/>
    </dgm:pt>
    <dgm:pt modelId="{ECEDECBE-B2B6-B541-8403-D2860B5AB017}" type="pres">
      <dgm:prSet presAssocID="{EE748C05-050B-454C-A0A4-6F1CC1E5C934}" presName="parentNode" presStyleLbl="node1" presStyleIdx="1" presStyleCnt="3">
        <dgm:presLayoutVars>
          <dgm:chMax val="0"/>
          <dgm:bulletEnabled val="1"/>
        </dgm:presLayoutVars>
      </dgm:prSet>
      <dgm:spPr/>
    </dgm:pt>
    <dgm:pt modelId="{551657F1-1BB7-E242-9D4B-ADB63C9AA1B2}" type="pres">
      <dgm:prSet presAssocID="{EE748C05-050B-454C-A0A4-6F1CC1E5C934}" presName="childNode" presStyleLbl="node1" presStyleIdx="1" presStyleCnt="3">
        <dgm:presLayoutVars>
          <dgm:bulletEnabled val="1"/>
        </dgm:presLayoutVars>
      </dgm:prSet>
      <dgm:spPr/>
    </dgm:pt>
    <dgm:pt modelId="{4E2F52C6-5FF7-BA4E-A72E-36431EBE0747}" type="pres">
      <dgm:prSet presAssocID="{42D9009A-DE80-9247-BF55-89698BC25988}" presName="hSp" presStyleCnt="0"/>
      <dgm:spPr/>
    </dgm:pt>
    <dgm:pt modelId="{8B04D2BA-86D0-6943-9326-F99F03261BE0}" type="pres">
      <dgm:prSet presAssocID="{42D9009A-DE80-9247-BF55-89698BC25988}" presName="vProcSp" presStyleCnt="0"/>
      <dgm:spPr/>
    </dgm:pt>
    <dgm:pt modelId="{3963A1C5-DEA5-FF43-83EB-526D6B33705A}" type="pres">
      <dgm:prSet presAssocID="{42D9009A-DE80-9247-BF55-89698BC25988}" presName="vSp1" presStyleCnt="0"/>
      <dgm:spPr/>
    </dgm:pt>
    <dgm:pt modelId="{BF7425C9-7689-A24B-9537-64EFD1AB3D9C}" type="pres">
      <dgm:prSet presAssocID="{42D9009A-DE80-9247-BF55-89698BC25988}" presName="simulatedConn" presStyleLbl="solidFgAcc1" presStyleIdx="1" presStyleCnt="2"/>
      <dgm:spPr/>
    </dgm:pt>
    <dgm:pt modelId="{C32A1A83-EE9D-0545-A76C-56EEACC1F3DD}" type="pres">
      <dgm:prSet presAssocID="{42D9009A-DE80-9247-BF55-89698BC25988}" presName="vSp2" presStyleCnt="0"/>
      <dgm:spPr/>
    </dgm:pt>
    <dgm:pt modelId="{DD86AE83-3B43-9B44-99B6-EC4BA7F6C18A}" type="pres">
      <dgm:prSet presAssocID="{42D9009A-DE80-9247-BF55-89698BC25988}" presName="sibTrans" presStyleCnt="0"/>
      <dgm:spPr/>
    </dgm:pt>
    <dgm:pt modelId="{AFFC1C82-1F83-7043-BA28-661B488F07A5}" type="pres">
      <dgm:prSet presAssocID="{2A002985-A3AE-AC4C-BE97-8CCC93DB43F8}" presName="compositeNode" presStyleCnt="0">
        <dgm:presLayoutVars>
          <dgm:bulletEnabled val="1"/>
        </dgm:presLayoutVars>
      </dgm:prSet>
      <dgm:spPr/>
    </dgm:pt>
    <dgm:pt modelId="{9CD91B61-4C9C-3348-8F0B-83B72A786889}" type="pres">
      <dgm:prSet presAssocID="{2A002985-A3AE-AC4C-BE97-8CCC93DB43F8}" presName="bgRect" presStyleLbl="node1" presStyleIdx="2" presStyleCnt="3"/>
      <dgm:spPr/>
    </dgm:pt>
    <dgm:pt modelId="{857F3E26-42BC-8C46-B32D-D32CC9F60D22}" type="pres">
      <dgm:prSet presAssocID="{2A002985-A3AE-AC4C-BE97-8CCC93DB43F8}" presName="parentNode" presStyleLbl="node1" presStyleIdx="2" presStyleCnt="3">
        <dgm:presLayoutVars>
          <dgm:chMax val="0"/>
          <dgm:bulletEnabled val="1"/>
        </dgm:presLayoutVars>
      </dgm:prSet>
      <dgm:spPr/>
    </dgm:pt>
    <dgm:pt modelId="{E399B2E6-7F34-174B-AA9A-EFB8CC101D04}" type="pres">
      <dgm:prSet presAssocID="{2A002985-A3AE-AC4C-BE97-8CCC93DB43F8}" presName="childNode" presStyleLbl="node1" presStyleIdx="2" presStyleCnt="3">
        <dgm:presLayoutVars>
          <dgm:bulletEnabled val="1"/>
        </dgm:presLayoutVars>
      </dgm:prSet>
      <dgm:spPr/>
    </dgm:pt>
  </dgm:ptLst>
  <dgm:cxnLst>
    <dgm:cxn modelId="{745C7C26-620E-964F-8F03-BABD607BD6FC}" srcId="{D8A7A9F8-9A34-9346-8FED-61AA433FA92F}" destId="{EE748C05-050B-454C-A0A4-6F1CC1E5C934}" srcOrd="1" destOrd="0" parTransId="{07DFC730-4482-4540-B26D-FF596BB65C13}" sibTransId="{42D9009A-DE80-9247-BF55-89698BC25988}"/>
    <dgm:cxn modelId="{6C2F4F2C-4911-3440-A602-617D37F8D344}" type="presOf" srcId="{2A002985-A3AE-AC4C-BE97-8CCC93DB43F8}" destId="{857F3E26-42BC-8C46-B32D-D32CC9F60D22}" srcOrd="1" destOrd="0" presId="urn:microsoft.com/office/officeart/2005/8/layout/hProcess7"/>
    <dgm:cxn modelId="{9BDD4538-F264-304A-91FE-145890D4485C}" srcId="{279F6EF0-3CC2-1F4A-A3CF-F6EE34CBFB32}" destId="{34920792-7BA1-8F4B-B185-09BDB40AC3B9}" srcOrd="0" destOrd="0" parTransId="{7E3A1EA7-FE5B-134A-9B45-A6D40A7048A7}" sibTransId="{937925D8-B46D-CB43-8A2E-F7A3EABDF9B8}"/>
    <dgm:cxn modelId="{9D830F48-D1F2-0C46-82D6-DAFDC4A4C8A1}" srcId="{EE748C05-050B-454C-A0A4-6F1CC1E5C934}" destId="{F3577D6B-1B62-0942-ABAA-2D627432035A}" srcOrd="1" destOrd="0" parTransId="{6F4F3CAA-2430-7947-B64C-38A9B67D15DB}" sibTransId="{E224EFBB-A68A-A74E-8E26-9106FC3B51DF}"/>
    <dgm:cxn modelId="{54974448-28A5-FE40-80D9-34B48E314E77}" type="presOf" srcId="{EE748C05-050B-454C-A0A4-6F1CC1E5C934}" destId="{ECEDECBE-B2B6-B541-8403-D2860B5AB017}" srcOrd="1" destOrd="0" presId="urn:microsoft.com/office/officeart/2005/8/layout/hProcess7"/>
    <dgm:cxn modelId="{C81B306C-70DD-8A40-9F8E-66E07B033CAA}" type="presOf" srcId="{DD5B27F9-C131-504F-A274-27D1ABF2F8FD}" destId="{551657F1-1BB7-E242-9D4B-ADB63C9AA1B2}" srcOrd="0" destOrd="0" presId="urn:microsoft.com/office/officeart/2005/8/layout/hProcess7"/>
    <dgm:cxn modelId="{63DE4172-3E16-684A-B5FB-7A0EDE254B36}" srcId="{D8A7A9F8-9A34-9346-8FED-61AA433FA92F}" destId="{2A002985-A3AE-AC4C-BE97-8CCC93DB43F8}" srcOrd="2" destOrd="0" parTransId="{8C5DF338-87C8-3F4E-9B05-0E8C55483FBD}" sibTransId="{41BBD434-271F-A64D-ACAF-59D14DBEC176}"/>
    <dgm:cxn modelId="{08735375-2A35-3F48-97ED-D45D39779631}" type="presOf" srcId="{34920792-7BA1-8F4B-B185-09BDB40AC3B9}" destId="{C53CD079-E073-1B4C-A899-736855B45A02}" srcOrd="0" destOrd="0" presId="urn:microsoft.com/office/officeart/2005/8/layout/hProcess7"/>
    <dgm:cxn modelId="{3A749B90-9C5C-864F-BCF0-52F72D175904}" srcId="{D8A7A9F8-9A34-9346-8FED-61AA433FA92F}" destId="{279F6EF0-3CC2-1F4A-A3CF-F6EE34CBFB32}" srcOrd="0" destOrd="0" parTransId="{0E3F9375-C5E1-EF4A-9900-CDCA63CE87BE}" sibTransId="{71EF31F4-EC12-C445-8D7A-FF37CFC2EE80}"/>
    <dgm:cxn modelId="{A63CA394-362F-C045-84CD-C24652D12FD7}" type="presOf" srcId="{2A002985-A3AE-AC4C-BE97-8CCC93DB43F8}" destId="{9CD91B61-4C9C-3348-8F0B-83B72A786889}" srcOrd="0" destOrd="0" presId="urn:microsoft.com/office/officeart/2005/8/layout/hProcess7"/>
    <dgm:cxn modelId="{8C71CA9A-C012-CD48-8EAB-C4A5606EA116}" type="presOf" srcId="{279F6EF0-3CC2-1F4A-A3CF-F6EE34CBFB32}" destId="{1E44022E-F966-CC4D-9025-B43515EB3079}" srcOrd="1" destOrd="0" presId="urn:microsoft.com/office/officeart/2005/8/layout/hProcess7"/>
    <dgm:cxn modelId="{0E2DDF9C-C887-114E-889E-59D7052A599E}" srcId="{EE748C05-050B-454C-A0A4-6F1CC1E5C934}" destId="{44BA5500-86E0-D641-A64E-E14AAB00C45D}" srcOrd="2" destOrd="0" parTransId="{C4DDD287-B19F-6E47-8751-6A19C07528C8}" sibTransId="{101C4C61-6E68-874D-98F9-D909FC3ED0EF}"/>
    <dgm:cxn modelId="{D4BF5CA9-4517-4041-AE2A-EFA88CA98914}" type="presOf" srcId="{EA144CF7-9A83-064F-BAB6-C9DF94887F1D}" destId="{E399B2E6-7F34-174B-AA9A-EFB8CC101D04}" srcOrd="0" destOrd="0" presId="urn:microsoft.com/office/officeart/2005/8/layout/hProcess7"/>
    <dgm:cxn modelId="{F139EEAE-7082-9D4C-BD69-7B9B9590F688}" srcId="{2A002985-A3AE-AC4C-BE97-8CCC93DB43F8}" destId="{EA144CF7-9A83-064F-BAB6-C9DF94887F1D}" srcOrd="0" destOrd="0" parTransId="{18E20302-2439-E844-94F1-5C1F97572421}" sibTransId="{11191829-64A7-5F4A-A6B1-0000D26F491C}"/>
    <dgm:cxn modelId="{38106DB0-26DB-C046-8776-D87460053A61}" type="presOf" srcId="{D8A7A9F8-9A34-9346-8FED-61AA433FA92F}" destId="{5B39D3A4-0A3B-C04F-8578-64B3331556ED}" srcOrd="0" destOrd="0" presId="urn:microsoft.com/office/officeart/2005/8/layout/hProcess7"/>
    <dgm:cxn modelId="{7C5E8ABB-6164-734D-AAAE-5ABD2C9CF4A5}" type="presOf" srcId="{44BA5500-86E0-D641-A64E-E14AAB00C45D}" destId="{551657F1-1BB7-E242-9D4B-ADB63C9AA1B2}" srcOrd="0" destOrd="2" presId="urn:microsoft.com/office/officeart/2005/8/layout/hProcess7"/>
    <dgm:cxn modelId="{88D746C3-A631-2D4D-B472-2A754C7D8B36}" type="presOf" srcId="{F3577D6B-1B62-0942-ABAA-2D627432035A}" destId="{551657F1-1BB7-E242-9D4B-ADB63C9AA1B2}" srcOrd="0" destOrd="1" presId="urn:microsoft.com/office/officeart/2005/8/layout/hProcess7"/>
    <dgm:cxn modelId="{0E78B4E5-ABFA-EE45-A4FC-17EA7792F4BD}" srcId="{EE748C05-050B-454C-A0A4-6F1CC1E5C934}" destId="{DD5B27F9-C131-504F-A274-27D1ABF2F8FD}" srcOrd="0" destOrd="0" parTransId="{00E0CB4F-D3A4-D247-B8F8-30C126B54ECD}" sibTransId="{BC6B74AC-6EB2-F14E-B8E4-65FF47B4E71B}"/>
    <dgm:cxn modelId="{8D54CEE5-B84B-3742-9A69-DE1B45C0DA8C}" type="presOf" srcId="{EE748C05-050B-454C-A0A4-6F1CC1E5C934}" destId="{13242AC5-3306-FA47-90A1-3600048EEFEF}" srcOrd="0" destOrd="0" presId="urn:microsoft.com/office/officeart/2005/8/layout/hProcess7"/>
    <dgm:cxn modelId="{D7677AE7-97E8-D541-82DF-DF2649C8D7D9}" type="presOf" srcId="{279F6EF0-3CC2-1F4A-A3CF-F6EE34CBFB32}" destId="{90FE93F0-74E8-5F45-8CF7-6A5C70B583D0}" srcOrd="0" destOrd="0" presId="urn:microsoft.com/office/officeart/2005/8/layout/hProcess7"/>
    <dgm:cxn modelId="{A7A2B803-2ACD-E646-B072-D7B8C6E49EFC}" type="presParOf" srcId="{5B39D3A4-0A3B-C04F-8578-64B3331556ED}" destId="{C7C51348-CE5C-B242-AA2C-AD8278D2FF8C}" srcOrd="0" destOrd="0" presId="urn:microsoft.com/office/officeart/2005/8/layout/hProcess7"/>
    <dgm:cxn modelId="{2D9EF256-D7E7-E74A-8FBA-3B1533D4F7D5}" type="presParOf" srcId="{C7C51348-CE5C-B242-AA2C-AD8278D2FF8C}" destId="{90FE93F0-74E8-5F45-8CF7-6A5C70B583D0}" srcOrd="0" destOrd="0" presId="urn:microsoft.com/office/officeart/2005/8/layout/hProcess7"/>
    <dgm:cxn modelId="{1CD25D2E-A3DC-FB4F-A11F-5C9F17607FB3}" type="presParOf" srcId="{C7C51348-CE5C-B242-AA2C-AD8278D2FF8C}" destId="{1E44022E-F966-CC4D-9025-B43515EB3079}" srcOrd="1" destOrd="0" presId="urn:microsoft.com/office/officeart/2005/8/layout/hProcess7"/>
    <dgm:cxn modelId="{508E6A8D-C7B8-F247-BA86-78F5CBD9586E}" type="presParOf" srcId="{C7C51348-CE5C-B242-AA2C-AD8278D2FF8C}" destId="{C53CD079-E073-1B4C-A899-736855B45A02}" srcOrd="2" destOrd="0" presId="urn:microsoft.com/office/officeart/2005/8/layout/hProcess7"/>
    <dgm:cxn modelId="{F526768A-2638-8341-ACA4-5CCC965D7C48}" type="presParOf" srcId="{5B39D3A4-0A3B-C04F-8578-64B3331556ED}" destId="{08ED1314-43F6-3D4C-B97F-D4EAA610D9D9}" srcOrd="1" destOrd="0" presId="urn:microsoft.com/office/officeart/2005/8/layout/hProcess7"/>
    <dgm:cxn modelId="{BE797AE1-7F0D-CE42-B2BE-AA7BE820651F}" type="presParOf" srcId="{5B39D3A4-0A3B-C04F-8578-64B3331556ED}" destId="{BFCC2FF4-E501-F246-AF49-EA4190858479}" srcOrd="2" destOrd="0" presId="urn:microsoft.com/office/officeart/2005/8/layout/hProcess7"/>
    <dgm:cxn modelId="{DE96EA87-B568-BE4C-81EA-14E61164583D}" type="presParOf" srcId="{BFCC2FF4-E501-F246-AF49-EA4190858479}" destId="{9AA8DC78-170A-B848-9C4C-047C323360E3}" srcOrd="0" destOrd="0" presId="urn:microsoft.com/office/officeart/2005/8/layout/hProcess7"/>
    <dgm:cxn modelId="{87EB4CFF-6772-AC4F-BAC3-1220854CB158}" type="presParOf" srcId="{BFCC2FF4-E501-F246-AF49-EA4190858479}" destId="{97B7CB5D-5E7E-7144-8518-C44E4552D809}" srcOrd="1" destOrd="0" presId="urn:microsoft.com/office/officeart/2005/8/layout/hProcess7"/>
    <dgm:cxn modelId="{8F440F83-8010-F648-A885-E8C65E37C1D9}" type="presParOf" srcId="{BFCC2FF4-E501-F246-AF49-EA4190858479}" destId="{E0D67914-85E1-2144-83C6-A8B33A6FB6B9}" srcOrd="2" destOrd="0" presId="urn:microsoft.com/office/officeart/2005/8/layout/hProcess7"/>
    <dgm:cxn modelId="{9223D5EB-02D7-8B4C-AF3A-A6BFA382786B}" type="presParOf" srcId="{5B39D3A4-0A3B-C04F-8578-64B3331556ED}" destId="{5728F556-C0B0-F945-AC6E-C2D8CCF77C65}" srcOrd="3" destOrd="0" presId="urn:microsoft.com/office/officeart/2005/8/layout/hProcess7"/>
    <dgm:cxn modelId="{1FB4F248-5192-2044-8F38-543DBB3A004B}" type="presParOf" srcId="{5B39D3A4-0A3B-C04F-8578-64B3331556ED}" destId="{BB41F2EF-B15A-BE42-A1A8-9CFEABB810F2}" srcOrd="4" destOrd="0" presId="urn:microsoft.com/office/officeart/2005/8/layout/hProcess7"/>
    <dgm:cxn modelId="{ED2B59DE-05A8-F940-9249-6546899BCEEB}" type="presParOf" srcId="{BB41F2EF-B15A-BE42-A1A8-9CFEABB810F2}" destId="{13242AC5-3306-FA47-90A1-3600048EEFEF}" srcOrd="0" destOrd="0" presId="urn:microsoft.com/office/officeart/2005/8/layout/hProcess7"/>
    <dgm:cxn modelId="{650A4BDA-7989-5241-B49B-FD0C2D328A93}" type="presParOf" srcId="{BB41F2EF-B15A-BE42-A1A8-9CFEABB810F2}" destId="{ECEDECBE-B2B6-B541-8403-D2860B5AB017}" srcOrd="1" destOrd="0" presId="urn:microsoft.com/office/officeart/2005/8/layout/hProcess7"/>
    <dgm:cxn modelId="{BC6A1501-2A8C-F947-BCD9-21E23C300F66}" type="presParOf" srcId="{BB41F2EF-B15A-BE42-A1A8-9CFEABB810F2}" destId="{551657F1-1BB7-E242-9D4B-ADB63C9AA1B2}" srcOrd="2" destOrd="0" presId="urn:microsoft.com/office/officeart/2005/8/layout/hProcess7"/>
    <dgm:cxn modelId="{49F391FE-A104-774C-A83C-25A586E56DF8}" type="presParOf" srcId="{5B39D3A4-0A3B-C04F-8578-64B3331556ED}" destId="{4E2F52C6-5FF7-BA4E-A72E-36431EBE0747}" srcOrd="5" destOrd="0" presId="urn:microsoft.com/office/officeart/2005/8/layout/hProcess7"/>
    <dgm:cxn modelId="{328E4D86-FD30-DA42-8605-9C5B1212CF5F}" type="presParOf" srcId="{5B39D3A4-0A3B-C04F-8578-64B3331556ED}" destId="{8B04D2BA-86D0-6943-9326-F99F03261BE0}" srcOrd="6" destOrd="0" presId="urn:microsoft.com/office/officeart/2005/8/layout/hProcess7"/>
    <dgm:cxn modelId="{6CD2B16E-5063-754A-8200-D81D625D60A7}" type="presParOf" srcId="{8B04D2BA-86D0-6943-9326-F99F03261BE0}" destId="{3963A1C5-DEA5-FF43-83EB-526D6B33705A}" srcOrd="0" destOrd="0" presId="urn:microsoft.com/office/officeart/2005/8/layout/hProcess7"/>
    <dgm:cxn modelId="{10E237E3-2B01-7F4C-8847-B7C0D741DB0E}" type="presParOf" srcId="{8B04D2BA-86D0-6943-9326-F99F03261BE0}" destId="{BF7425C9-7689-A24B-9537-64EFD1AB3D9C}" srcOrd="1" destOrd="0" presId="urn:microsoft.com/office/officeart/2005/8/layout/hProcess7"/>
    <dgm:cxn modelId="{CD8CBB32-C563-D24C-A3A1-E6B1736779E0}" type="presParOf" srcId="{8B04D2BA-86D0-6943-9326-F99F03261BE0}" destId="{C32A1A83-EE9D-0545-A76C-56EEACC1F3DD}" srcOrd="2" destOrd="0" presId="urn:microsoft.com/office/officeart/2005/8/layout/hProcess7"/>
    <dgm:cxn modelId="{58C3983E-5178-5148-9E0C-68D8F023B334}" type="presParOf" srcId="{5B39D3A4-0A3B-C04F-8578-64B3331556ED}" destId="{DD86AE83-3B43-9B44-99B6-EC4BA7F6C18A}" srcOrd="7" destOrd="0" presId="urn:microsoft.com/office/officeart/2005/8/layout/hProcess7"/>
    <dgm:cxn modelId="{8BC116ED-0F42-8640-A032-EFB47A914EA2}" type="presParOf" srcId="{5B39D3A4-0A3B-C04F-8578-64B3331556ED}" destId="{AFFC1C82-1F83-7043-BA28-661B488F07A5}" srcOrd="8" destOrd="0" presId="urn:microsoft.com/office/officeart/2005/8/layout/hProcess7"/>
    <dgm:cxn modelId="{AAC296C4-3728-994F-A5F2-31731590A63F}" type="presParOf" srcId="{AFFC1C82-1F83-7043-BA28-661B488F07A5}" destId="{9CD91B61-4C9C-3348-8F0B-83B72A786889}" srcOrd="0" destOrd="0" presId="urn:microsoft.com/office/officeart/2005/8/layout/hProcess7"/>
    <dgm:cxn modelId="{1EE9BE0E-29E9-2A4C-90F4-740A281351B0}" type="presParOf" srcId="{AFFC1C82-1F83-7043-BA28-661B488F07A5}" destId="{857F3E26-42BC-8C46-B32D-D32CC9F60D22}" srcOrd="1" destOrd="0" presId="urn:microsoft.com/office/officeart/2005/8/layout/hProcess7"/>
    <dgm:cxn modelId="{B637DFCF-5EFF-6440-917C-C47842ADC4AB}" type="presParOf" srcId="{AFFC1C82-1F83-7043-BA28-661B488F07A5}" destId="{E399B2E6-7F34-174B-AA9A-EFB8CC101D04}" srcOrd="2" destOrd="0" presId="urn:microsoft.com/office/officeart/2005/8/layout/hProcess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371F699-5DB1-304B-83AB-93066D29DCC6}" type="doc">
      <dgm:prSet loTypeId="urn:microsoft.com/office/officeart/2005/8/layout/hProcess7" loCatId="" qsTypeId="urn:microsoft.com/office/officeart/2005/8/quickstyle/simple1" qsCatId="simple" csTypeId="urn:microsoft.com/office/officeart/2005/8/colors/accent1_2" csCatId="accent1" phldr="1"/>
      <dgm:spPr/>
      <dgm:t>
        <a:bodyPr/>
        <a:lstStyle/>
        <a:p>
          <a:endParaRPr lang="en-US"/>
        </a:p>
      </dgm:t>
    </dgm:pt>
    <dgm:pt modelId="{248B761E-6279-9C48-8A00-11C4C3E7127E}">
      <dgm:prSet phldrT="[Text]" custT="1"/>
      <dgm:spPr>
        <a:solidFill>
          <a:srgbClr val="176C75"/>
        </a:solidFill>
      </dgm:spPr>
      <dgm:t>
        <a:bodyPr/>
        <a:lstStyle/>
        <a:p>
          <a:r>
            <a:rPr lang="en-US" sz="3600" u="sng" dirty="0">
              <a:latin typeface="Times New Roman" panose="02020603050405020304" pitchFamily="18" charset="0"/>
              <a:cs typeface="Times New Roman" panose="02020603050405020304" pitchFamily="18" charset="0"/>
            </a:rPr>
            <a:t>Explanation 1:</a:t>
          </a:r>
        </a:p>
      </dgm:t>
    </dgm:pt>
    <dgm:pt modelId="{2714615B-965E-544E-B0F9-63AEE8592165}" type="parTrans" cxnId="{9F44C32E-24B2-814E-8517-F500E1CDACD2}">
      <dgm:prSet/>
      <dgm:spPr/>
      <dgm:t>
        <a:bodyPr/>
        <a:lstStyle/>
        <a:p>
          <a:endParaRPr lang="en-US"/>
        </a:p>
      </dgm:t>
    </dgm:pt>
    <dgm:pt modelId="{D3A70895-0824-E84E-80C0-1AC1926B8A25}" type="sibTrans" cxnId="{9F44C32E-24B2-814E-8517-F500E1CDACD2}">
      <dgm:prSet/>
      <dgm:spPr/>
      <dgm:t>
        <a:bodyPr/>
        <a:lstStyle/>
        <a:p>
          <a:endParaRPr lang="en-US"/>
        </a:p>
      </dgm:t>
    </dgm:pt>
    <dgm:pt modelId="{B2D1CD1E-F8E8-EB4F-B8AD-2DACF04D8715}">
      <dgm:prSet phldrT="[Text]"/>
      <dgm:spPr/>
      <dgm:t>
        <a:bodyPr anchor="ctr" anchorCtr="0"/>
        <a:lstStyle/>
        <a:p>
          <a:r>
            <a:rPr lang="en-US" dirty="0">
              <a:latin typeface="Times New Roman" panose="02020603050405020304" pitchFamily="18" charset="0"/>
              <a:cs typeface="Times New Roman" panose="02020603050405020304" pitchFamily="18" charset="0"/>
            </a:rPr>
            <a:t>As wish to escape increases, escape from intolerable experiences is a leading reason for suicide</a:t>
          </a:r>
        </a:p>
      </dgm:t>
    </dgm:pt>
    <dgm:pt modelId="{F841A737-36E1-854D-915E-F32E8ACF13A2}" type="parTrans" cxnId="{027F76BB-4024-C240-97CD-8DC0548E114C}">
      <dgm:prSet/>
      <dgm:spPr/>
      <dgm:t>
        <a:bodyPr/>
        <a:lstStyle/>
        <a:p>
          <a:endParaRPr lang="en-US"/>
        </a:p>
      </dgm:t>
    </dgm:pt>
    <dgm:pt modelId="{7873CD11-2CF0-EE4D-B70A-6FFA1F998B82}" type="sibTrans" cxnId="{027F76BB-4024-C240-97CD-8DC0548E114C}">
      <dgm:prSet/>
      <dgm:spPr/>
      <dgm:t>
        <a:bodyPr/>
        <a:lstStyle/>
        <a:p>
          <a:endParaRPr lang="en-US"/>
        </a:p>
      </dgm:t>
    </dgm:pt>
    <dgm:pt modelId="{1232EF2E-E6E0-354C-A4B4-47C026CE925D}">
      <dgm:prSet phldrT="[Text]" custT="1"/>
      <dgm:spPr>
        <a:solidFill>
          <a:srgbClr val="179B9E"/>
        </a:solidFill>
      </dgm:spPr>
      <dgm:t>
        <a:bodyPr/>
        <a:lstStyle/>
        <a:p>
          <a:r>
            <a:rPr lang="en-US" sz="3600" u="sng" dirty="0">
              <a:latin typeface="Times New Roman" panose="02020603050405020304" pitchFamily="18" charset="0"/>
              <a:cs typeface="Times New Roman" panose="02020603050405020304" pitchFamily="18" charset="0"/>
            </a:rPr>
            <a:t>Explanation 2:</a:t>
          </a:r>
        </a:p>
      </dgm:t>
    </dgm:pt>
    <dgm:pt modelId="{0CFB95A3-4481-B04A-AF58-B6601F96E6BB}" type="parTrans" cxnId="{D3A9196E-A985-444E-A701-5B63D9BC376D}">
      <dgm:prSet/>
      <dgm:spPr/>
      <dgm:t>
        <a:bodyPr/>
        <a:lstStyle/>
        <a:p>
          <a:endParaRPr lang="en-US"/>
        </a:p>
      </dgm:t>
    </dgm:pt>
    <dgm:pt modelId="{5667C1A1-D012-2644-BEA2-8C8E7ADD1324}" type="sibTrans" cxnId="{D3A9196E-A985-444E-A701-5B63D9BC376D}">
      <dgm:prSet/>
      <dgm:spPr/>
      <dgm:t>
        <a:bodyPr/>
        <a:lstStyle/>
        <a:p>
          <a:endParaRPr lang="en-US"/>
        </a:p>
      </dgm:t>
    </dgm:pt>
    <dgm:pt modelId="{9909ABB8-3645-0F4B-83ED-E1DAAE351A57}">
      <dgm:prSet phldrT="[Text]"/>
      <dgm:spPr/>
      <dgm:t>
        <a:bodyPr anchor="ctr" anchorCtr="0"/>
        <a:lstStyle/>
        <a:p>
          <a:r>
            <a:rPr lang="en-US" dirty="0">
              <a:latin typeface="Times New Roman" panose="02020603050405020304" pitchFamily="18" charset="0"/>
              <a:cs typeface="Times New Roman" panose="02020603050405020304" pitchFamily="18" charset="0"/>
            </a:rPr>
            <a:t>- When NSSI decreases over time, frequency of SI also decreases over the same period (&amp; vice versa)</a:t>
          </a:r>
        </a:p>
      </dgm:t>
    </dgm:pt>
    <dgm:pt modelId="{3D9F2ED3-C32F-1948-8C24-DA728D658D55}" type="parTrans" cxnId="{A94C91A4-A143-674C-A841-B7050AED02F7}">
      <dgm:prSet/>
      <dgm:spPr/>
      <dgm:t>
        <a:bodyPr/>
        <a:lstStyle/>
        <a:p>
          <a:endParaRPr lang="en-US"/>
        </a:p>
      </dgm:t>
    </dgm:pt>
    <dgm:pt modelId="{58522698-7410-594C-9B59-B1AB74C3B9E9}" type="sibTrans" cxnId="{A94C91A4-A143-674C-A841-B7050AED02F7}">
      <dgm:prSet/>
      <dgm:spPr/>
      <dgm:t>
        <a:bodyPr/>
        <a:lstStyle/>
        <a:p>
          <a:endParaRPr lang="en-US"/>
        </a:p>
      </dgm:t>
    </dgm:pt>
    <dgm:pt modelId="{F7E4A0DC-A10B-9449-98AE-A33A5D9EF35F}">
      <dgm:prSet phldrT="[Text]" custT="1"/>
      <dgm:spPr>
        <a:solidFill>
          <a:srgbClr val="1FE1F1"/>
        </a:solidFill>
      </dgm:spPr>
      <dgm:t>
        <a:bodyPr/>
        <a:lstStyle/>
        <a:p>
          <a:r>
            <a:rPr lang="en-US" sz="3600" u="sng" dirty="0">
              <a:solidFill>
                <a:schemeClr val="tx2"/>
              </a:solidFill>
              <a:latin typeface="Times New Roman" panose="02020603050405020304" pitchFamily="18" charset="0"/>
              <a:cs typeface="Times New Roman" panose="02020603050405020304" pitchFamily="18" charset="0"/>
            </a:rPr>
            <a:t>Explanation 3:</a:t>
          </a:r>
        </a:p>
      </dgm:t>
    </dgm:pt>
    <dgm:pt modelId="{18258D48-1C32-9D49-9F63-FF9D9960578D}" type="parTrans" cxnId="{DB988BB3-144F-F645-9BED-603BF11FECE9}">
      <dgm:prSet/>
      <dgm:spPr/>
      <dgm:t>
        <a:bodyPr/>
        <a:lstStyle/>
        <a:p>
          <a:endParaRPr lang="en-US"/>
        </a:p>
      </dgm:t>
    </dgm:pt>
    <dgm:pt modelId="{AD05DE7B-2E04-3B4F-9C69-460B42DF1920}" type="sibTrans" cxnId="{DB988BB3-144F-F645-9BED-603BF11FECE9}">
      <dgm:prSet/>
      <dgm:spPr/>
      <dgm:t>
        <a:bodyPr/>
        <a:lstStyle/>
        <a:p>
          <a:endParaRPr lang="en-US"/>
        </a:p>
      </dgm:t>
    </dgm:pt>
    <dgm:pt modelId="{B58E33C6-D906-D84A-A906-E99B81F77DFF}">
      <dgm:prSet phldrT="[Text]"/>
      <dgm:spPr/>
      <dgm:t>
        <a:bodyPr anchor="ctr" anchorCtr="0"/>
        <a:lstStyle/>
        <a:p>
          <a:r>
            <a:rPr lang="en-US" dirty="0">
              <a:solidFill>
                <a:schemeClr val="tx2"/>
              </a:solidFill>
              <a:latin typeface="Times New Roman" panose="02020603050405020304" pitchFamily="18" charset="0"/>
              <a:cs typeface="Times New Roman" panose="02020603050405020304" pitchFamily="18" charset="0"/>
            </a:rPr>
            <a:t>- Low self-esteem and self-punishment motivations were associated with a history of more severe NSSI history</a:t>
          </a:r>
        </a:p>
      </dgm:t>
    </dgm:pt>
    <dgm:pt modelId="{41D14747-3B99-CA47-923F-0C1B0F94619C}" type="parTrans" cxnId="{DF1C7085-A49C-0541-9E27-70D69703AC4B}">
      <dgm:prSet/>
      <dgm:spPr/>
      <dgm:t>
        <a:bodyPr/>
        <a:lstStyle/>
        <a:p>
          <a:endParaRPr lang="en-US"/>
        </a:p>
      </dgm:t>
    </dgm:pt>
    <dgm:pt modelId="{16403562-FDA6-B64F-8387-DE9FD1F36DE7}" type="sibTrans" cxnId="{DF1C7085-A49C-0541-9E27-70D69703AC4B}">
      <dgm:prSet/>
      <dgm:spPr/>
      <dgm:t>
        <a:bodyPr/>
        <a:lstStyle/>
        <a:p>
          <a:endParaRPr lang="en-US"/>
        </a:p>
      </dgm:t>
    </dgm:pt>
    <dgm:pt modelId="{5E918B13-75BF-9945-BC69-FD42C79E660A}">
      <dgm:prSet/>
      <dgm:spPr/>
      <dgm:t>
        <a:bodyPr anchor="ctr" anchorCtr="0"/>
        <a:lstStyle/>
        <a:p>
          <a:r>
            <a:rPr lang="en-US" dirty="0">
              <a:latin typeface="Times New Roman" panose="02020603050405020304" pitchFamily="18" charset="0"/>
              <a:cs typeface="Times New Roman" panose="02020603050405020304" pitchFamily="18" charset="0"/>
            </a:rPr>
            <a:t>- NSSI is a robust risk factor for SI but many who self-injure do not become suicidal</a:t>
          </a:r>
        </a:p>
      </dgm:t>
    </dgm:pt>
    <dgm:pt modelId="{FFE504A2-866D-3447-A33C-BA39C8FFF085}" type="parTrans" cxnId="{FB175228-6EC0-004D-B43E-AD0330BB5F2B}">
      <dgm:prSet/>
      <dgm:spPr/>
      <dgm:t>
        <a:bodyPr/>
        <a:lstStyle/>
        <a:p>
          <a:endParaRPr lang="en-US"/>
        </a:p>
      </dgm:t>
    </dgm:pt>
    <dgm:pt modelId="{9FB4B77F-9590-FB4F-AABD-6909B3E13E3B}" type="sibTrans" cxnId="{FB175228-6EC0-004D-B43E-AD0330BB5F2B}">
      <dgm:prSet/>
      <dgm:spPr/>
      <dgm:t>
        <a:bodyPr/>
        <a:lstStyle/>
        <a:p>
          <a:endParaRPr lang="en-US"/>
        </a:p>
      </dgm:t>
    </dgm:pt>
    <dgm:pt modelId="{0F810F64-23DE-DE47-BF46-A78C8529782A}">
      <dgm:prSet/>
      <dgm:spPr/>
      <dgm:t>
        <a:bodyPr anchor="ctr" anchorCtr="0"/>
        <a:lstStyle/>
        <a:p>
          <a:r>
            <a:rPr lang="en-US" dirty="0">
              <a:solidFill>
                <a:schemeClr val="tx2"/>
              </a:solidFill>
              <a:latin typeface="Times New Roman" panose="02020603050405020304" pitchFamily="18" charset="0"/>
              <a:cs typeface="Times New Roman" panose="02020603050405020304" pitchFamily="18" charset="0"/>
            </a:rPr>
            <a:t>- Negative self-view increases desires for pain and punishment leading to increased motivation to engage in NSSI</a:t>
          </a:r>
        </a:p>
      </dgm:t>
    </dgm:pt>
    <dgm:pt modelId="{30B6D2B9-9CDA-9E41-99AE-47F877C3EF3B}" type="parTrans" cxnId="{BD305ED4-B083-B044-8F1D-90C2D2F5E32B}">
      <dgm:prSet/>
      <dgm:spPr/>
      <dgm:t>
        <a:bodyPr/>
        <a:lstStyle/>
        <a:p>
          <a:endParaRPr lang="en-US"/>
        </a:p>
      </dgm:t>
    </dgm:pt>
    <dgm:pt modelId="{ABEE1F43-E86D-DB43-B949-CCB5D85D9C9A}" type="sibTrans" cxnId="{BD305ED4-B083-B044-8F1D-90C2D2F5E32B}">
      <dgm:prSet/>
      <dgm:spPr/>
      <dgm:t>
        <a:bodyPr/>
        <a:lstStyle/>
        <a:p>
          <a:endParaRPr lang="en-US"/>
        </a:p>
      </dgm:t>
    </dgm:pt>
    <dgm:pt modelId="{38967B5A-61DD-1847-8605-B00B4A7A72B6}" type="pres">
      <dgm:prSet presAssocID="{2371F699-5DB1-304B-83AB-93066D29DCC6}" presName="Name0" presStyleCnt="0">
        <dgm:presLayoutVars>
          <dgm:dir/>
          <dgm:animLvl val="lvl"/>
          <dgm:resizeHandles val="exact"/>
        </dgm:presLayoutVars>
      </dgm:prSet>
      <dgm:spPr/>
    </dgm:pt>
    <dgm:pt modelId="{32157624-D25D-A048-8480-884660B9405D}" type="pres">
      <dgm:prSet presAssocID="{248B761E-6279-9C48-8A00-11C4C3E7127E}" presName="compositeNode" presStyleCnt="0">
        <dgm:presLayoutVars>
          <dgm:bulletEnabled val="1"/>
        </dgm:presLayoutVars>
      </dgm:prSet>
      <dgm:spPr/>
    </dgm:pt>
    <dgm:pt modelId="{930D6F2C-5DF7-D944-8852-862223771B3C}" type="pres">
      <dgm:prSet presAssocID="{248B761E-6279-9C48-8A00-11C4C3E7127E}" presName="bgRect" presStyleLbl="node1" presStyleIdx="0" presStyleCnt="3"/>
      <dgm:spPr/>
    </dgm:pt>
    <dgm:pt modelId="{6EF2A6D4-A626-BA48-ACA7-4093C31BF3E1}" type="pres">
      <dgm:prSet presAssocID="{248B761E-6279-9C48-8A00-11C4C3E7127E}" presName="parentNode" presStyleLbl="node1" presStyleIdx="0" presStyleCnt="3">
        <dgm:presLayoutVars>
          <dgm:chMax val="0"/>
          <dgm:bulletEnabled val="1"/>
        </dgm:presLayoutVars>
      </dgm:prSet>
      <dgm:spPr/>
    </dgm:pt>
    <dgm:pt modelId="{25B0853F-B274-1E49-83ED-6531EFAAF8D8}" type="pres">
      <dgm:prSet presAssocID="{248B761E-6279-9C48-8A00-11C4C3E7127E}" presName="childNode" presStyleLbl="node1" presStyleIdx="0" presStyleCnt="3">
        <dgm:presLayoutVars>
          <dgm:bulletEnabled val="1"/>
        </dgm:presLayoutVars>
      </dgm:prSet>
      <dgm:spPr/>
    </dgm:pt>
    <dgm:pt modelId="{AC5408C6-6D57-704C-89E0-3C5C24FBF321}" type="pres">
      <dgm:prSet presAssocID="{D3A70895-0824-E84E-80C0-1AC1926B8A25}" presName="hSp" presStyleCnt="0"/>
      <dgm:spPr/>
    </dgm:pt>
    <dgm:pt modelId="{685ABBE5-8F7C-DF4F-BFE8-263A99E341F8}" type="pres">
      <dgm:prSet presAssocID="{D3A70895-0824-E84E-80C0-1AC1926B8A25}" presName="vProcSp" presStyleCnt="0"/>
      <dgm:spPr/>
    </dgm:pt>
    <dgm:pt modelId="{D33BECAB-D5F5-2646-8A43-23002BD59ADD}" type="pres">
      <dgm:prSet presAssocID="{D3A70895-0824-E84E-80C0-1AC1926B8A25}" presName="vSp1" presStyleCnt="0"/>
      <dgm:spPr/>
    </dgm:pt>
    <dgm:pt modelId="{6A1620CC-C1E3-F34D-B5AD-4ABFF96B0305}" type="pres">
      <dgm:prSet presAssocID="{D3A70895-0824-E84E-80C0-1AC1926B8A25}" presName="simulatedConn" presStyleLbl="solidFgAcc1" presStyleIdx="0" presStyleCnt="2"/>
      <dgm:spPr/>
    </dgm:pt>
    <dgm:pt modelId="{25B48FED-7252-8548-9793-40A074B32F31}" type="pres">
      <dgm:prSet presAssocID="{D3A70895-0824-E84E-80C0-1AC1926B8A25}" presName="vSp2" presStyleCnt="0"/>
      <dgm:spPr/>
    </dgm:pt>
    <dgm:pt modelId="{EA764775-243B-8C4A-9079-0834C508EFA0}" type="pres">
      <dgm:prSet presAssocID="{D3A70895-0824-E84E-80C0-1AC1926B8A25}" presName="sibTrans" presStyleCnt="0"/>
      <dgm:spPr/>
    </dgm:pt>
    <dgm:pt modelId="{B8298F2D-3905-4546-BB47-A22DCBD521B7}" type="pres">
      <dgm:prSet presAssocID="{1232EF2E-E6E0-354C-A4B4-47C026CE925D}" presName="compositeNode" presStyleCnt="0">
        <dgm:presLayoutVars>
          <dgm:bulletEnabled val="1"/>
        </dgm:presLayoutVars>
      </dgm:prSet>
      <dgm:spPr/>
    </dgm:pt>
    <dgm:pt modelId="{AFF94D36-1DC7-BB4E-8E2F-0E6D0BA4B087}" type="pres">
      <dgm:prSet presAssocID="{1232EF2E-E6E0-354C-A4B4-47C026CE925D}" presName="bgRect" presStyleLbl="node1" presStyleIdx="1" presStyleCnt="3"/>
      <dgm:spPr/>
    </dgm:pt>
    <dgm:pt modelId="{DC0EBDB3-6C2B-8048-9FA1-592FB1A7B760}" type="pres">
      <dgm:prSet presAssocID="{1232EF2E-E6E0-354C-A4B4-47C026CE925D}" presName="parentNode" presStyleLbl="node1" presStyleIdx="1" presStyleCnt="3">
        <dgm:presLayoutVars>
          <dgm:chMax val="0"/>
          <dgm:bulletEnabled val="1"/>
        </dgm:presLayoutVars>
      </dgm:prSet>
      <dgm:spPr/>
    </dgm:pt>
    <dgm:pt modelId="{646E57C9-5806-964F-B576-5FB8309F328C}" type="pres">
      <dgm:prSet presAssocID="{1232EF2E-E6E0-354C-A4B4-47C026CE925D}" presName="childNode" presStyleLbl="node1" presStyleIdx="1" presStyleCnt="3">
        <dgm:presLayoutVars>
          <dgm:bulletEnabled val="1"/>
        </dgm:presLayoutVars>
      </dgm:prSet>
      <dgm:spPr/>
    </dgm:pt>
    <dgm:pt modelId="{4E31E682-C8A1-9041-911E-186DF5735596}" type="pres">
      <dgm:prSet presAssocID="{5667C1A1-D012-2644-BEA2-8C8E7ADD1324}" presName="hSp" presStyleCnt="0"/>
      <dgm:spPr/>
    </dgm:pt>
    <dgm:pt modelId="{086AB3AE-B1C4-194F-979E-7BD30A177022}" type="pres">
      <dgm:prSet presAssocID="{5667C1A1-D012-2644-BEA2-8C8E7ADD1324}" presName="vProcSp" presStyleCnt="0"/>
      <dgm:spPr/>
    </dgm:pt>
    <dgm:pt modelId="{0103A6CB-D141-6B4C-A86A-2154E7A8C5EF}" type="pres">
      <dgm:prSet presAssocID="{5667C1A1-D012-2644-BEA2-8C8E7ADD1324}" presName="vSp1" presStyleCnt="0"/>
      <dgm:spPr/>
    </dgm:pt>
    <dgm:pt modelId="{75F1E57E-9F03-3E48-8E93-BAF6AF462FE1}" type="pres">
      <dgm:prSet presAssocID="{5667C1A1-D012-2644-BEA2-8C8E7ADD1324}" presName="simulatedConn" presStyleLbl="solidFgAcc1" presStyleIdx="1" presStyleCnt="2"/>
      <dgm:spPr/>
    </dgm:pt>
    <dgm:pt modelId="{F4702313-95DB-FA44-A66B-2CF78ED1D2EC}" type="pres">
      <dgm:prSet presAssocID="{5667C1A1-D012-2644-BEA2-8C8E7ADD1324}" presName="vSp2" presStyleCnt="0"/>
      <dgm:spPr/>
    </dgm:pt>
    <dgm:pt modelId="{627E5C3E-44B7-FB49-87B0-A2A0E2E7E13F}" type="pres">
      <dgm:prSet presAssocID="{5667C1A1-D012-2644-BEA2-8C8E7ADD1324}" presName="sibTrans" presStyleCnt="0"/>
      <dgm:spPr/>
    </dgm:pt>
    <dgm:pt modelId="{9C2732FF-7C2B-ED4C-AAC6-22E403848EF7}" type="pres">
      <dgm:prSet presAssocID="{F7E4A0DC-A10B-9449-98AE-A33A5D9EF35F}" presName="compositeNode" presStyleCnt="0">
        <dgm:presLayoutVars>
          <dgm:bulletEnabled val="1"/>
        </dgm:presLayoutVars>
      </dgm:prSet>
      <dgm:spPr/>
    </dgm:pt>
    <dgm:pt modelId="{F9701C87-A304-1747-9D47-A3E27EBCA8E9}" type="pres">
      <dgm:prSet presAssocID="{F7E4A0DC-A10B-9449-98AE-A33A5D9EF35F}" presName="bgRect" presStyleLbl="node1" presStyleIdx="2" presStyleCnt="3"/>
      <dgm:spPr/>
    </dgm:pt>
    <dgm:pt modelId="{439721F9-24C7-8543-8F19-2FD94CFACBB4}" type="pres">
      <dgm:prSet presAssocID="{F7E4A0DC-A10B-9449-98AE-A33A5D9EF35F}" presName="parentNode" presStyleLbl="node1" presStyleIdx="2" presStyleCnt="3">
        <dgm:presLayoutVars>
          <dgm:chMax val="0"/>
          <dgm:bulletEnabled val="1"/>
        </dgm:presLayoutVars>
      </dgm:prSet>
      <dgm:spPr/>
    </dgm:pt>
    <dgm:pt modelId="{03D94AF2-B302-2B4B-8DC6-68A6AD2C5B64}" type="pres">
      <dgm:prSet presAssocID="{F7E4A0DC-A10B-9449-98AE-A33A5D9EF35F}" presName="childNode" presStyleLbl="node1" presStyleIdx="2" presStyleCnt="3">
        <dgm:presLayoutVars>
          <dgm:bulletEnabled val="1"/>
        </dgm:presLayoutVars>
      </dgm:prSet>
      <dgm:spPr/>
    </dgm:pt>
  </dgm:ptLst>
  <dgm:cxnLst>
    <dgm:cxn modelId="{FB175228-6EC0-004D-B43E-AD0330BB5F2B}" srcId="{1232EF2E-E6E0-354C-A4B4-47C026CE925D}" destId="{5E918B13-75BF-9945-BC69-FD42C79E660A}" srcOrd="1" destOrd="0" parTransId="{FFE504A2-866D-3447-A33C-BA39C8FFF085}" sibTransId="{9FB4B77F-9590-FB4F-AABD-6909B3E13E3B}"/>
    <dgm:cxn modelId="{9F44C32E-24B2-814E-8517-F500E1CDACD2}" srcId="{2371F699-5DB1-304B-83AB-93066D29DCC6}" destId="{248B761E-6279-9C48-8A00-11C4C3E7127E}" srcOrd="0" destOrd="0" parTransId="{2714615B-965E-544E-B0F9-63AEE8592165}" sibTransId="{D3A70895-0824-E84E-80C0-1AC1926B8A25}"/>
    <dgm:cxn modelId="{10E8C033-7715-BE47-8C4D-DFBCA8703B06}" type="presOf" srcId="{248B761E-6279-9C48-8A00-11C4C3E7127E}" destId="{930D6F2C-5DF7-D944-8852-862223771B3C}" srcOrd="0" destOrd="0" presId="urn:microsoft.com/office/officeart/2005/8/layout/hProcess7"/>
    <dgm:cxn modelId="{062CD54E-5C15-6049-AD8F-F5F0E71A5605}" type="presOf" srcId="{9909ABB8-3645-0F4B-83ED-E1DAAE351A57}" destId="{646E57C9-5806-964F-B576-5FB8309F328C}" srcOrd="0" destOrd="0" presId="urn:microsoft.com/office/officeart/2005/8/layout/hProcess7"/>
    <dgm:cxn modelId="{EB0A0654-588D-E74E-A9DE-F86EF5B9630A}" type="presOf" srcId="{B58E33C6-D906-D84A-A906-E99B81F77DFF}" destId="{03D94AF2-B302-2B4B-8DC6-68A6AD2C5B64}" srcOrd="0" destOrd="0" presId="urn:microsoft.com/office/officeart/2005/8/layout/hProcess7"/>
    <dgm:cxn modelId="{D3A9196E-A985-444E-A701-5B63D9BC376D}" srcId="{2371F699-5DB1-304B-83AB-93066D29DCC6}" destId="{1232EF2E-E6E0-354C-A4B4-47C026CE925D}" srcOrd="1" destOrd="0" parTransId="{0CFB95A3-4481-B04A-AF58-B6601F96E6BB}" sibTransId="{5667C1A1-D012-2644-BEA2-8C8E7ADD1324}"/>
    <dgm:cxn modelId="{F498A36F-C072-E543-94B0-64EDF073446C}" type="presOf" srcId="{0F810F64-23DE-DE47-BF46-A78C8529782A}" destId="{03D94AF2-B302-2B4B-8DC6-68A6AD2C5B64}" srcOrd="0" destOrd="1" presId="urn:microsoft.com/office/officeart/2005/8/layout/hProcess7"/>
    <dgm:cxn modelId="{DF1C7085-A49C-0541-9E27-70D69703AC4B}" srcId="{F7E4A0DC-A10B-9449-98AE-A33A5D9EF35F}" destId="{B58E33C6-D906-D84A-A906-E99B81F77DFF}" srcOrd="0" destOrd="0" parTransId="{41D14747-3B99-CA47-923F-0C1B0F94619C}" sibTransId="{16403562-FDA6-B64F-8387-DE9FD1F36DE7}"/>
    <dgm:cxn modelId="{ADF4B78E-05B8-DB40-8A78-59442B7D0047}" type="presOf" srcId="{2371F699-5DB1-304B-83AB-93066D29DCC6}" destId="{38967B5A-61DD-1847-8605-B00B4A7A72B6}" srcOrd="0" destOrd="0" presId="urn:microsoft.com/office/officeart/2005/8/layout/hProcess7"/>
    <dgm:cxn modelId="{EB10CA97-4FB6-EF45-A1A2-58FF02B0BCF5}" type="presOf" srcId="{B2D1CD1E-F8E8-EB4F-B8AD-2DACF04D8715}" destId="{25B0853F-B274-1E49-83ED-6531EFAAF8D8}" srcOrd="0" destOrd="0" presId="urn:microsoft.com/office/officeart/2005/8/layout/hProcess7"/>
    <dgm:cxn modelId="{9F4187A4-0DDE-774C-AD80-A40A1CB5A1FB}" type="presOf" srcId="{5E918B13-75BF-9945-BC69-FD42C79E660A}" destId="{646E57C9-5806-964F-B576-5FB8309F328C}" srcOrd="0" destOrd="1" presId="urn:microsoft.com/office/officeart/2005/8/layout/hProcess7"/>
    <dgm:cxn modelId="{A94C91A4-A143-674C-A841-B7050AED02F7}" srcId="{1232EF2E-E6E0-354C-A4B4-47C026CE925D}" destId="{9909ABB8-3645-0F4B-83ED-E1DAAE351A57}" srcOrd="0" destOrd="0" parTransId="{3D9F2ED3-C32F-1948-8C24-DA728D658D55}" sibTransId="{58522698-7410-594C-9B59-B1AB74C3B9E9}"/>
    <dgm:cxn modelId="{C98BFBA7-8EF9-2C4A-9767-4104D581F4C3}" type="presOf" srcId="{1232EF2E-E6E0-354C-A4B4-47C026CE925D}" destId="{DC0EBDB3-6C2B-8048-9FA1-592FB1A7B760}" srcOrd="1" destOrd="0" presId="urn:microsoft.com/office/officeart/2005/8/layout/hProcess7"/>
    <dgm:cxn modelId="{9A2F4FB2-80E8-234D-B7BF-70569F361B7B}" type="presOf" srcId="{248B761E-6279-9C48-8A00-11C4C3E7127E}" destId="{6EF2A6D4-A626-BA48-ACA7-4093C31BF3E1}" srcOrd="1" destOrd="0" presId="urn:microsoft.com/office/officeart/2005/8/layout/hProcess7"/>
    <dgm:cxn modelId="{DB988BB3-144F-F645-9BED-603BF11FECE9}" srcId="{2371F699-5DB1-304B-83AB-93066D29DCC6}" destId="{F7E4A0DC-A10B-9449-98AE-A33A5D9EF35F}" srcOrd="2" destOrd="0" parTransId="{18258D48-1C32-9D49-9F63-FF9D9960578D}" sibTransId="{AD05DE7B-2E04-3B4F-9C69-460B42DF1920}"/>
    <dgm:cxn modelId="{027F76BB-4024-C240-97CD-8DC0548E114C}" srcId="{248B761E-6279-9C48-8A00-11C4C3E7127E}" destId="{B2D1CD1E-F8E8-EB4F-B8AD-2DACF04D8715}" srcOrd="0" destOrd="0" parTransId="{F841A737-36E1-854D-915E-F32E8ACF13A2}" sibTransId="{7873CD11-2CF0-EE4D-B70A-6FFA1F998B82}"/>
    <dgm:cxn modelId="{0B76BEC8-2CE8-B644-B953-04C6B9A46237}" type="presOf" srcId="{F7E4A0DC-A10B-9449-98AE-A33A5D9EF35F}" destId="{439721F9-24C7-8543-8F19-2FD94CFACBB4}" srcOrd="1" destOrd="0" presId="urn:microsoft.com/office/officeart/2005/8/layout/hProcess7"/>
    <dgm:cxn modelId="{1CC655D4-F62F-C84D-974F-07A2C67E5E78}" type="presOf" srcId="{1232EF2E-E6E0-354C-A4B4-47C026CE925D}" destId="{AFF94D36-1DC7-BB4E-8E2F-0E6D0BA4B087}" srcOrd="0" destOrd="0" presId="urn:microsoft.com/office/officeart/2005/8/layout/hProcess7"/>
    <dgm:cxn modelId="{BD305ED4-B083-B044-8F1D-90C2D2F5E32B}" srcId="{F7E4A0DC-A10B-9449-98AE-A33A5D9EF35F}" destId="{0F810F64-23DE-DE47-BF46-A78C8529782A}" srcOrd="1" destOrd="0" parTransId="{30B6D2B9-9CDA-9E41-99AE-47F877C3EF3B}" sibTransId="{ABEE1F43-E86D-DB43-B949-CCB5D85D9C9A}"/>
    <dgm:cxn modelId="{B9F0CCEB-4E85-8E4C-A44D-21E52C6FA183}" type="presOf" srcId="{F7E4A0DC-A10B-9449-98AE-A33A5D9EF35F}" destId="{F9701C87-A304-1747-9D47-A3E27EBCA8E9}" srcOrd="0" destOrd="0" presId="urn:microsoft.com/office/officeart/2005/8/layout/hProcess7"/>
    <dgm:cxn modelId="{0566E744-54BA-B445-A648-B14A969F84FA}" type="presParOf" srcId="{38967B5A-61DD-1847-8605-B00B4A7A72B6}" destId="{32157624-D25D-A048-8480-884660B9405D}" srcOrd="0" destOrd="0" presId="urn:microsoft.com/office/officeart/2005/8/layout/hProcess7"/>
    <dgm:cxn modelId="{41C2D66F-921A-EA4F-ABC4-A4DCC24A0BE9}" type="presParOf" srcId="{32157624-D25D-A048-8480-884660B9405D}" destId="{930D6F2C-5DF7-D944-8852-862223771B3C}" srcOrd="0" destOrd="0" presId="urn:microsoft.com/office/officeart/2005/8/layout/hProcess7"/>
    <dgm:cxn modelId="{98AD2174-9CD0-5049-BE52-512E012E4274}" type="presParOf" srcId="{32157624-D25D-A048-8480-884660B9405D}" destId="{6EF2A6D4-A626-BA48-ACA7-4093C31BF3E1}" srcOrd="1" destOrd="0" presId="urn:microsoft.com/office/officeart/2005/8/layout/hProcess7"/>
    <dgm:cxn modelId="{5BC4C661-DCD1-F547-897E-D1C70748DA4D}" type="presParOf" srcId="{32157624-D25D-A048-8480-884660B9405D}" destId="{25B0853F-B274-1E49-83ED-6531EFAAF8D8}" srcOrd="2" destOrd="0" presId="urn:microsoft.com/office/officeart/2005/8/layout/hProcess7"/>
    <dgm:cxn modelId="{6598C628-E8E5-FD4A-AE27-86B72DBE7E88}" type="presParOf" srcId="{38967B5A-61DD-1847-8605-B00B4A7A72B6}" destId="{AC5408C6-6D57-704C-89E0-3C5C24FBF321}" srcOrd="1" destOrd="0" presId="urn:microsoft.com/office/officeart/2005/8/layout/hProcess7"/>
    <dgm:cxn modelId="{844E8405-6D79-7C47-B36A-A47D6AC49657}" type="presParOf" srcId="{38967B5A-61DD-1847-8605-B00B4A7A72B6}" destId="{685ABBE5-8F7C-DF4F-BFE8-263A99E341F8}" srcOrd="2" destOrd="0" presId="urn:microsoft.com/office/officeart/2005/8/layout/hProcess7"/>
    <dgm:cxn modelId="{46849FC6-23EF-5A46-A700-EC771BCB39FD}" type="presParOf" srcId="{685ABBE5-8F7C-DF4F-BFE8-263A99E341F8}" destId="{D33BECAB-D5F5-2646-8A43-23002BD59ADD}" srcOrd="0" destOrd="0" presId="urn:microsoft.com/office/officeart/2005/8/layout/hProcess7"/>
    <dgm:cxn modelId="{53A44410-93F1-5643-8D4A-8CE0022553D5}" type="presParOf" srcId="{685ABBE5-8F7C-DF4F-BFE8-263A99E341F8}" destId="{6A1620CC-C1E3-F34D-B5AD-4ABFF96B0305}" srcOrd="1" destOrd="0" presId="urn:microsoft.com/office/officeart/2005/8/layout/hProcess7"/>
    <dgm:cxn modelId="{898CEE1E-4EA1-994B-A5A7-3D0F3AE55598}" type="presParOf" srcId="{685ABBE5-8F7C-DF4F-BFE8-263A99E341F8}" destId="{25B48FED-7252-8548-9793-40A074B32F31}" srcOrd="2" destOrd="0" presId="urn:microsoft.com/office/officeart/2005/8/layout/hProcess7"/>
    <dgm:cxn modelId="{F8FEFFC3-123C-C84E-A98C-3A30896B9B10}" type="presParOf" srcId="{38967B5A-61DD-1847-8605-B00B4A7A72B6}" destId="{EA764775-243B-8C4A-9079-0834C508EFA0}" srcOrd="3" destOrd="0" presId="urn:microsoft.com/office/officeart/2005/8/layout/hProcess7"/>
    <dgm:cxn modelId="{35EA6B3E-372E-734A-ABDE-CF56CCA60B83}" type="presParOf" srcId="{38967B5A-61DD-1847-8605-B00B4A7A72B6}" destId="{B8298F2D-3905-4546-BB47-A22DCBD521B7}" srcOrd="4" destOrd="0" presId="urn:microsoft.com/office/officeart/2005/8/layout/hProcess7"/>
    <dgm:cxn modelId="{7C4D3319-AD5D-AE47-9592-02737E328342}" type="presParOf" srcId="{B8298F2D-3905-4546-BB47-A22DCBD521B7}" destId="{AFF94D36-1DC7-BB4E-8E2F-0E6D0BA4B087}" srcOrd="0" destOrd="0" presId="urn:microsoft.com/office/officeart/2005/8/layout/hProcess7"/>
    <dgm:cxn modelId="{3A7B8E68-049C-E145-A8ED-4EEE873F0CA9}" type="presParOf" srcId="{B8298F2D-3905-4546-BB47-A22DCBD521B7}" destId="{DC0EBDB3-6C2B-8048-9FA1-592FB1A7B760}" srcOrd="1" destOrd="0" presId="urn:microsoft.com/office/officeart/2005/8/layout/hProcess7"/>
    <dgm:cxn modelId="{94BC9F52-D929-2F41-B32E-EE7DD7E29488}" type="presParOf" srcId="{B8298F2D-3905-4546-BB47-A22DCBD521B7}" destId="{646E57C9-5806-964F-B576-5FB8309F328C}" srcOrd="2" destOrd="0" presId="urn:microsoft.com/office/officeart/2005/8/layout/hProcess7"/>
    <dgm:cxn modelId="{4271BA5C-F2A6-EF46-88FD-6C7FF2D08B38}" type="presParOf" srcId="{38967B5A-61DD-1847-8605-B00B4A7A72B6}" destId="{4E31E682-C8A1-9041-911E-186DF5735596}" srcOrd="5" destOrd="0" presId="urn:microsoft.com/office/officeart/2005/8/layout/hProcess7"/>
    <dgm:cxn modelId="{42657DB4-16A3-284F-ACE7-56B03C458EC2}" type="presParOf" srcId="{38967B5A-61DD-1847-8605-B00B4A7A72B6}" destId="{086AB3AE-B1C4-194F-979E-7BD30A177022}" srcOrd="6" destOrd="0" presId="urn:microsoft.com/office/officeart/2005/8/layout/hProcess7"/>
    <dgm:cxn modelId="{26FFDE9A-AAAE-B047-A3D9-C141F3F69D39}" type="presParOf" srcId="{086AB3AE-B1C4-194F-979E-7BD30A177022}" destId="{0103A6CB-D141-6B4C-A86A-2154E7A8C5EF}" srcOrd="0" destOrd="0" presId="urn:microsoft.com/office/officeart/2005/8/layout/hProcess7"/>
    <dgm:cxn modelId="{696C0560-E5EB-6F43-B1EF-33C8ACB2F6E6}" type="presParOf" srcId="{086AB3AE-B1C4-194F-979E-7BD30A177022}" destId="{75F1E57E-9F03-3E48-8E93-BAF6AF462FE1}" srcOrd="1" destOrd="0" presId="urn:microsoft.com/office/officeart/2005/8/layout/hProcess7"/>
    <dgm:cxn modelId="{B72D8EA6-C0FC-EB45-BA30-6CC20936DF60}" type="presParOf" srcId="{086AB3AE-B1C4-194F-979E-7BD30A177022}" destId="{F4702313-95DB-FA44-A66B-2CF78ED1D2EC}" srcOrd="2" destOrd="0" presId="urn:microsoft.com/office/officeart/2005/8/layout/hProcess7"/>
    <dgm:cxn modelId="{A754CD77-9C01-EE4F-B3B1-4E5FD948FF35}" type="presParOf" srcId="{38967B5A-61DD-1847-8605-B00B4A7A72B6}" destId="{627E5C3E-44B7-FB49-87B0-A2A0E2E7E13F}" srcOrd="7" destOrd="0" presId="urn:microsoft.com/office/officeart/2005/8/layout/hProcess7"/>
    <dgm:cxn modelId="{2B285C8E-6BEB-D34F-BE8A-4FB764FEBBFC}" type="presParOf" srcId="{38967B5A-61DD-1847-8605-B00B4A7A72B6}" destId="{9C2732FF-7C2B-ED4C-AAC6-22E403848EF7}" srcOrd="8" destOrd="0" presId="urn:microsoft.com/office/officeart/2005/8/layout/hProcess7"/>
    <dgm:cxn modelId="{23FCBA80-5B81-DA44-B20F-A83648661792}" type="presParOf" srcId="{9C2732FF-7C2B-ED4C-AAC6-22E403848EF7}" destId="{F9701C87-A304-1747-9D47-A3E27EBCA8E9}" srcOrd="0" destOrd="0" presId="urn:microsoft.com/office/officeart/2005/8/layout/hProcess7"/>
    <dgm:cxn modelId="{AE230E80-3E9E-1D4D-B8CA-93A2F7E1BB69}" type="presParOf" srcId="{9C2732FF-7C2B-ED4C-AAC6-22E403848EF7}" destId="{439721F9-24C7-8543-8F19-2FD94CFACBB4}" srcOrd="1" destOrd="0" presId="urn:microsoft.com/office/officeart/2005/8/layout/hProcess7"/>
    <dgm:cxn modelId="{29B4A770-A990-4C4B-9C03-E003C1871B72}" type="presParOf" srcId="{9C2732FF-7C2B-ED4C-AAC6-22E403848EF7}" destId="{03D94AF2-B302-2B4B-8DC6-68A6AD2C5B64}" srcOrd="2" destOrd="0" presId="urn:microsoft.com/office/officeart/2005/8/layout/hProcess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FE93F0-74E8-5F45-8CF7-6A5C70B583D0}">
      <dsp:nvSpPr>
        <dsp:cNvPr id="0" name=""/>
        <dsp:cNvSpPr/>
      </dsp:nvSpPr>
      <dsp:spPr>
        <a:xfrm>
          <a:off x="5314" y="427262"/>
          <a:ext cx="3303021" cy="3831774"/>
        </a:xfrm>
        <a:prstGeom prst="roundRect">
          <a:avLst>
            <a:gd name="adj" fmla="val 5000"/>
          </a:avLst>
        </a:prstGeom>
        <a:solidFill>
          <a:srgbClr val="176C75"/>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3444" rIns="160020" bIns="0" numCol="1" spcCol="1270" anchor="ctr" anchorCtr="0">
          <a:noAutofit/>
        </a:bodyPr>
        <a:lstStyle/>
        <a:p>
          <a:pPr marL="0" lvl="0" indent="0" algn="r" defTabSz="1600200">
            <a:lnSpc>
              <a:spcPct val="90000"/>
            </a:lnSpc>
            <a:spcBef>
              <a:spcPct val="0"/>
            </a:spcBef>
            <a:spcAft>
              <a:spcPts val="1038"/>
            </a:spcAft>
            <a:buNone/>
          </a:pPr>
          <a:r>
            <a:rPr lang="en-US" sz="3600" u="sng" kern="1200" baseline="0" dirty="0">
              <a:latin typeface="Times New Roman" panose="02020603050405020304" pitchFamily="18" charset="0"/>
              <a:cs typeface="Times New Roman" panose="02020603050405020304" pitchFamily="18" charset="0"/>
            </a:rPr>
            <a:t>Definition 1:</a:t>
          </a:r>
        </a:p>
      </dsp:txBody>
      <dsp:txXfrm rot="16200000">
        <a:off x="-1235410" y="1667988"/>
        <a:ext cx="3142055" cy="660604"/>
      </dsp:txXfrm>
    </dsp:sp>
    <dsp:sp modelId="{C53CD079-E073-1B4C-A899-736855B45A02}">
      <dsp:nvSpPr>
        <dsp:cNvPr id="0" name=""/>
        <dsp:cNvSpPr/>
      </dsp:nvSpPr>
      <dsp:spPr>
        <a:xfrm>
          <a:off x="657953" y="427262"/>
          <a:ext cx="2460751" cy="3831774"/>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75438" rIns="0" bIns="0" numCol="1" spcCol="1270" anchor="ctr" anchorCtr="0">
          <a:noAutofit/>
        </a:bodyPr>
        <a:lstStyle/>
        <a:p>
          <a:pPr marL="0" lvl="0" indent="0" algn="l" defTabSz="977900">
            <a:lnSpc>
              <a:spcPct val="90000"/>
            </a:lnSpc>
            <a:spcBef>
              <a:spcPct val="0"/>
            </a:spcBef>
            <a:spcAft>
              <a:spcPct val="35000"/>
            </a:spcAft>
            <a:buNone/>
          </a:pPr>
          <a:r>
            <a:rPr lang="en-US" sz="2200" kern="1200" dirty="0">
              <a:latin typeface="Times New Roman" panose="02020603050405020304" pitchFamily="18" charset="0"/>
              <a:cs typeface="Times New Roman" panose="02020603050405020304" pitchFamily="18" charset="0"/>
            </a:rPr>
            <a:t>Direct and deliberate destruction of one’s body tissue without SI</a:t>
          </a:r>
        </a:p>
      </dsp:txBody>
      <dsp:txXfrm>
        <a:off x="657953" y="427262"/>
        <a:ext cx="2460751" cy="3831774"/>
      </dsp:txXfrm>
    </dsp:sp>
    <dsp:sp modelId="{13242AC5-3306-FA47-90A1-3600048EEFEF}">
      <dsp:nvSpPr>
        <dsp:cNvPr id="0" name=""/>
        <dsp:cNvSpPr/>
      </dsp:nvSpPr>
      <dsp:spPr>
        <a:xfrm>
          <a:off x="3420096" y="427262"/>
          <a:ext cx="3193145" cy="3831774"/>
        </a:xfrm>
        <a:prstGeom prst="roundRect">
          <a:avLst>
            <a:gd name="adj" fmla="val 5000"/>
          </a:avLst>
        </a:prstGeom>
        <a:solidFill>
          <a:srgbClr val="179B9E"/>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3444" rIns="160020" bIns="0" numCol="1" spcCol="1270" anchor="t" anchorCtr="0">
          <a:noAutofit/>
        </a:bodyPr>
        <a:lstStyle/>
        <a:p>
          <a:pPr marL="0" lvl="0" indent="0" algn="r" defTabSz="1600200">
            <a:lnSpc>
              <a:spcPct val="90000"/>
            </a:lnSpc>
            <a:spcBef>
              <a:spcPct val="0"/>
            </a:spcBef>
            <a:spcAft>
              <a:spcPct val="35000"/>
            </a:spcAft>
            <a:buNone/>
          </a:pPr>
          <a:r>
            <a:rPr lang="en-US" sz="3600" u="sng" kern="1200" baseline="0" dirty="0">
              <a:latin typeface="Times New Roman" panose="02020603050405020304" pitchFamily="18" charset="0"/>
              <a:cs typeface="Times New Roman" panose="02020603050405020304" pitchFamily="18" charset="0"/>
            </a:rPr>
            <a:t>Definition 2:</a:t>
          </a:r>
        </a:p>
      </dsp:txBody>
      <dsp:txXfrm rot="16200000">
        <a:off x="2168383" y="1678975"/>
        <a:ext cx="3142055" cy="638629"/>
      </dsp:txXfrm>
    </dsp:sp>
    <dsp:sp modelId="{97B7CB5D-5E7E-7144-8518-C44E4552D809}">
      <dsp:nvSpPr>
        <dsp:cNvPr id="0" name=""/>
        <dsp:cNvSpPr/>
      </dsp:nvSpPr>
      <dsp:spPr>
        <a:xfrm rot="5400000">
          <a:off x="3154465" y="3473077"/>
          <a:ext cx="563194" cy="478971"/>
        </a:xfrm>
        <a:prstGeom prst="flowChartExtract">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51657F1-1BB7-E242-9D4B-ADB63C9AA1B2}">
      <dsp:nvSpPr>
        <dsp:cNvPr id="0" name=""/>
        <dsp:cNvSpPr/>
      </dsp:nvSpPr>
      <dsp:spPr>
        <a:xfrm>
          <a:off x="4058725" y="427262"/>
          <a:ext cx="2378893" cy="3831774"/>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75438" rIns="0" bIns="0" numCol="1" spcCol="1270" anchor="ctr" anchorCtr="0">
          <a:noAutofit/>
        </a:bodyPr>
        <a:lstStyle/>
        <a:p>
          <a:pPr marL="0" lvl="0" indent="0" algn="l" defTabSz="977900">
            <a:lnSpc>
              <a:spcPct val="90000"/>
            </a:lnSpc>
            <a:spcBef>
              <a:spcPct val="0"/>
            </a:spcBef>
            <a:spcAft>
              <a:spcPct val="35000"/>
            </a:spcAft>
            <a:buNone/>
          </a:pPr>
          <a:r>
            <a:rPr lang="en-US" sz="2200" kern="1200" dirty="0">
              <a:latin typeface="Times New Roman" panose="02020603050405020304" pitchFamily="18" charset="0"/>
              <a:cs typeface="Times New Roman" panose="02020603050405020304" pitchFamily="18" charset="0"/>
            </a:rPr>
            <a:t>- Absence of suicidal intent, often associated with thoughts of relief that do not include perceptions of death</a:t>
          </a:r>
        </a:p>
        <a:p>
          <a:pPr marL="0" lvl="0" indent="0" algn="l" defTabSz="977900">
            <a:lnSpc>
              <a:spcPct val="90000"/>
            </a:lnSpc>
            <a:spcBef>
              <a:spcPct val="0"/>
            </a:spcBef>
            <a:spcAft>
              <a:spcPct val="35000"/>
            </a:spcAft>
            <a:buNone/>
          </a:pPr>
          <a:r>
            <a:rPr lang="en-US" sz="2200" kern="1200" dirty="0">
              <a:latin typeface="Times New Roman" panose="02020603050405020304" pitchFamily="18" charset="0"/>
              <a:cs typeface="Times New Roman" panose="02020603050405020304" pitchFamily="18" charset="0"/>
            </a:rPr>
            <a:t>- Reportedly feel calmer, more relieved and soothed after NSSI</a:t>
          </a:r>
        </a:p>
        <a:p>
          <a:pPr marL="0" lvl="0" indent="0" algn="l" defTabSz="977900">
            <a:lnSpc>
              <a:spcPct val="90000"/>
            </a:lnSpc>
            <a:spcBef>
              <a:spcPct val="0"/>
            </a:spcBef>
            <a:spcAft>
              <a:spcPct val="35000"/>
            </a:spcAft>
            <a:buNone/>
          </a:pPr>
          <a:r>
            <a:rPr lang="en-US" sz="2200" kern="1200" dirty="0">
              <a:latin typeface="Times New Roman" panose="02020603050405020304" pitchFamily="18" charset="0"/>
              <a:cs typeface="Times New Roman" panose="02020603050405020304" pitchFamily="18" charset="0"/>
            </a:rPr>
            <a:t>- Escape from aversive states</a:t>
          </a:r>
        </a:p>
      </dsp:txBody>
      <dsp:txXfrm>
        <a:off x="4058725" y="427262"/>
        <a:ext cx="2378893" cy="3831774"/>
      </dsp:txXfrm>
    </dsp:sp>
    <dsp:sp modelId="{9CD91B61-4C9C-3348-8F0B-83B72A786889}">
      <dsp:nvSpPr>
        <dsp:cNvPr id="0" name=""/>
        <dsp:cNvSpPr/>
      </dsp:nvSpPr>
      <dsp:spPr>
        <a:xfrm>
          <a:off x="6725002" y="427262"/>
          <a:ext cx="3193145" cy="3831774"/>
        </a:xfrm>
        <a:prstGeom prst="roundRect">
          <a:avLst>
            <a:gd name="adj" fmla="val 5000"/>
          </a:avLst>
        </a:prstGeom>
        <a:solidFill>
          <a:srgbClr val="1FE1F1"/>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3444" rIns="160020" bIns="0" numCol="1" spcCol="1270" anchor="t" anchorCtr="0">
          <a:noAutofit/>
        </a:bodyPr>
        <a:lstStyle/>
        <a:p>
          <a:pPr marL="0" lvl="0" indent="0" algn="r" defTabSz="1600200">
            <a:lnSpc>
              <a:spcPct val="90000"/>
            </a:lnSpc>
            <a:spcBef>
              <a:spcPct val="0"/>
            </a:spcBef>
            <a:spcAft>
              <a:spcPct val="35000"/>
            </a:spcAft>
            <a:buNone/>
          </a:pPr>
          <a:r>
            <a:rPr lang="en-US" sz="3600" u="sng" kern="1200" dirty="0">
              <a:solidFill>
                <a:schemeClr val="tx2"/>
              </a:solidFill>
              <a:latin typeface="Times New Roman" panose="02020603050405020304" pitchFamily="18" charset="0"/>
              <a:cs typeface="Times New Roman" panose="02020603050405020304" pitchFamily="18" charset="0"/>
            </a:rPr>
            <a:t>Definition 3:</a:t>
          </a:r>
        </a:p>
      </dsp:txBody>
      <dsp:txXfrm rot="16200000">
        <a:off x="5473289" y="1678975"/>
        <a:ext cx="3142055" cy="638629"/>
      </dsp:txXfrm>
    </dsp:sp>
    <dsp:sp modelId="{BF7425C9-7689-A24B-9537-64EFD1AB3D9C}">
      <dsp:nvSpPr>
        <dsp:cNvPr id="0" name=""/>
        <dsp:cNvSpPr/>
      </dsp:nvSpPr>
      <dsp:spPr>
        <a:xfrm rot="5400000">
          <a:off x="6459370" y="3473077"/>
          <a:ext cx="563194" cy="478971"/>
        </a:xfrm>
        <a:prstGeom prst="flowChartExtract">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399B2E6-7F34-174B-AA9A-EFB8CC101D04}">
      <dsp:nvSpPr>
        <dsp:cNvPr id="0" name=""/>
        <dsp:cNvSpPr/>
      </dsp:nvSpPr>
      <dsp:spPr>
        <a:xfrm>
          <a:off x="7363631" y="427262"/>
          <a:ext cx="2378893" cy="3831774"/>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75438" rIns="0" bIns="0" numCol="1" spcCol="1270" anchor="ctr" anchorCtr="0">
          <a:noAutofit/>
        </a:bodyPr>
        <a:lstStyle/>
        <a:p>
          <a:pPr marL="0" lvl="0" indent="0" algn="l" defTabSz="977900">
            <a:lnSpc>
              <a:spcPct val="90000"/>
            </a:lnSpc>
            <a:spcBef>
              <a:spcPct val="0"/>
            </a:spcBef>
            <a:spcAft>
              <a:spcPct val="35000"/>
            </a:spcAft>
            <a:buNone/>
          </a:pPr>
          <a:r>
            <a:rPr lang="en-US" sz="2200" kern="1200" dirty="0">
              <a:solidFill>
                <a:schemeClr val="tx2"/>
              </a:solidFill>
              <a:latin typeface="Times New Roman" panose="02020603050405020304" pitchFamily="18" charset="0"/>
              <a:cs typeface="Times New Roman" panose="02020603050405020304" pitchFamily="18" charset="0"/>
            </a:rPr>
            <a:t>People who self-injure tend to experience high levels of emotional dysregulation, negative affect, and self-criticism leading to the use of NSSI to regulate the negative emotions or to direct anger at oneself</a:t>
          </a:r>
        </a:p>
      </dsp:txBody>
      <dsp:txXfrm>
        <a:off x="7363631" y="427262"/>
        <a:ext cx="2378893" cy="383177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0D6F2C-5DF7-D944-8852-862223771B3C}">
      <dsp:nvSpPr>
        <dsp:cNvPr id="0" name=""/>
        <dsp:cNvSpPr/>
      </dsp:nvSpPr>
      <dsp:spPr>
        <a:xfrm>
          <a:off x="751" y="404004"/>
          <a:ext cx="3231909" cy="3878290"/>
        </a:xfrm>
        <a:prstGeom prst="roundRect">
          <a:avLst>
            <a:gd name="adj" fmla="val 5000"/>
          </a:avLst>
        </a:prstGeom>
        <a:solidFill>
          <a:srgbClr val="176C75"/>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3444" rIns="160020" bIns="0" numCol="1" spcCol="1270" anchor="t" anchorCtr="0">
          <a:noAutofit/>
        </a:bodyPr>
        <a:lstStyle/>
        <a:p>
          <a:pPr marL="0" lvl="0" indent="0" algn="r" defTabSz="1600200">
            <a:lnSpc>
              <a:spcPct val="90000"/>
            </a:lnSpc>
            <a:spcBef>
              <a:spcPct val="0"/>
            </a:spcBef>
            <a:spcAft>
              <a:spcPct val="35000"/>
            </a:spcAft>
            <a:buNone/>
          </a:pPr>
          <a:r>
            <a:rPr lang="en-US" sz="3600" u="sng" kern="1200" dirty="0">
              <a:latin typeface="Times New Roman" panose="02020603050405020304" pitchFamily="18" charset="0"/>
              <a:cs typeface="Times New Roman" panose="02020603050405020304" pitchFamily="18" charset="0"/>
            </a:rPr>
            <a:t>Explanation 1:</a:t>
          </a:r>
        </a:p>
      </dsp:txBody>
      <dsp:txXfrm rot="16200000">
        <a:off x="-1266157" y="1670912"/>
        <a:ext cx="3180198" cy="646381"/>
      </dsp:txXfrm>
    </dsp:sp>
    <dsp:sp modelId="{25B0853F-B274-1E49-83ED-6531EFAAF8D8}">
      <dsp:nvSpPr>
        <dsp:cNvPr id="0" name=""/>
        <dsp:cNvSpPr/>
      </dsp:nvSpPr>
      <dsp:spPr>
        <a:xfrm>
          <a:off x="647132" y="404004"/>
          <a:ext cx="2407772" cy="3878290"/>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75438" rIns="0" bIns="0" numCol="1" spcCol="1270" anchor="ctr" anchorCtr="0">
          <a:noAutofit/>
        </a:bodyPr>
        <a:lstStyle/>
        <a:p>
          <a:pPr marL="0" lvl="0" indent="0" algn="l" defTabSz="977900">
            <a:lnSpc>
              <a:spcPct val="90000"/>
            </a:lnSpc>
            <a:spcBef>
              <a:spcPct val="0"/>
            </a:spcBef>
            <a:spcAft>
              <a:spcPct val="35000"/>
            </a:spcAft>
            <a:buNone/>
          </a:pPr>
          <a:r>
            <a:rPr lang="en-US" sz="2200" kern="1200" dirty="0">
              <a:latin typeface="Times New Roman" panose="02020603050405020304" pitchFamily="18" charset="0"/>
              <a:cs typeface="Times New Roman" panose="02020603050405020304" pitchFamily="18" charset="0"/>
            </a:rPr>
            <a:t>As wish to escape increases, escape from intolerable experiences is a leading reason for suicide</a:t>
          </a:r>
        </a:p>
      </dsp:txBody>
      <dsp:txXfrm>
        <a:off x="647132" y="404004"/>
        <a:ext cx="2407772" cy="3878290"/>
      </dsp:txXfrm>
    </dsp:sp>
    <dsp:sp modelId="{AFF94D36-1DC7-BB4E-8E2F-0E6D0BA4B087}">
      <dsp:nvSpPr>
        <dsp:cNvPr id="0" name=""/>
        <dsp:cNvSpPr/>
      </dsp:nvSpPr>
      <dsp:spPr>
        <a:xfrm>
          <a:off x="3345776" y="404004"/>
          <a:ext cx="3231909" cy="3878290"/>
        </a:xfrm>
        <a:prstGeom prst="roundRect">
          <a:avLst>
            <a:gd name="adj" fmla="val 5000"/>
          </a:avLst>
        </a:prstGeom>
        <a:solidFill>
          <a:srgbClr val="179B9E"/>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3444" rIns="160020" bIns="0" numCol="1" spcCol="1270" anchor="t" anchorCtr="0">
          <a:noAutofit/>
        </a:bodyPr>
        <a:lstStyle/>
        <a:p>
          <a:pPr marL="0" lvl="0" indent="0" algn="r" defTabSz="1600200">
            <a:lnSpc>
              <a:spcPct val="90000"/>
            </a:lnSpc>
            <a:spcBef>
              <a:spcPct val="0"/>
            </a:spcBef>
            <a:spcAft>
              <a:spcPct val="35000"/>
            </a:spcAft>
            <a:buNone/>
          </a:pPr>
          <a:r>
            <a:rPr lang="en-US" sz="3600" u="sng" kern="1200" dirty="0">
              <a:latin typeface="Times New Roman" panose="02020603050405020304" pitchFamily="18" charset="0"/>
              <a:cs typeface="Times New Roman" panose="02020603050405020304" pitchFamily="18" charset="0"/>
            </a:rPr>
            <a:t>Explanation 2:</a:t>
          </a:r>
        </a:p>
      </dsp:txBody>
      <dsp:txXfrm rot="16200000">
        <a:off x="2078868" y="1670912"/>
        <a:ext cx="3180198" cy="646381"/>
      </dsp:txXfrm>
    </dsp:sp>
    <dsp:sp modelId="{6A1620CC-C1E3-F34D-B5AD-4ABFF96B0305}">
      <dsp:nvSpPr>
        <dsp:cNvPr id="0" name=""/>
        <dsp:cNvSpPr/>
      </dsp:nvSpPr>
      <dsp:spPr>
        <a:xfrm rot="5400000">
          <a:off x="3076974" y="3486163"/>
          <a:ext cx="569923" cy="484786"/>
        </a:xfrm>
        <a:prstGeom prst="flowChartExtract">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46E57C9-5806-964F-B576-5FB8309F328C}">
      <dsp:nvSpPr>
        <dsp:cNvPr id="0" name=""/>
        <dsp:cNvSpPr/>
      </dsp:nvSpPr>
      <dsp:spPr>
        <a:xfrm>
          <a:off x="3992158" y="404004"/>
          <a:ext cx="2407772" cy="3878290"/>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75438" rIns="0" bIns="0" numCol="1" spcCol="1270" anchor="ctr" anchorCtr="0">
          <a:noAutofit/>
        </a:bodyPr>
        <a:lstStyle/>
        <a:p>
          <a:pPr marL="0" lvl="0" indent="0" algn="l" defTabSz="977900">
            <a:lnSpc>
              <a:spcPct val="90000"/>
            </a:lnSpc>
            <a:spcBef>
              <a:spcPct val="0"/>
            </a:spcBef>
            <a:spcAft>
              <a:spcPct val="35000"/>
            </a:spcAft>
            <a:buNone/>
          </a:pPr>
          <a:r>
            <a:rPr lang="en-US" sz="2200" kern="1200" dirty="0">
              <a:latin typeface="Times New Roman" panose="02020603050405020304" pitchFamily="18" charset="0"/>
              <a:cs typeface="Times New Roman" panose="02020603050405020304" pitchFamily="18" charset="0"/>
            </a:rPr>
            <a:t>- When NSSI decreases over time, frequency of SI also decreases over the same period (&amp; vice versa)</a:t>
          </a:r>
        </a:p>
        <a:p>
          <a:pPr marL="0" lvl="0" indent="0" algn="l" defTabSz="977900">
            <a:lnSpc>
              <a:spcPct val="90000"/>
            </a:lnSpc>
            <a:spcBef>
              <a:spcPct val="0"/>
            </a:spcBef>
            <a:spcAft>
              <a:spcPct val="35000"/>
            </a:spcAft>
            <a:buNone/>
          </a:pPr>
          <a:r>
            <a:rPr lang="en-US" sz="2200" kern="1200" dirty="0">
              <a:latin typeface="Times New Roman" panose="02020603050405020304" pitchFamily="18" charset="0"/>
              <a:cs typeface="Times New Roman" panose="02020603050405020304" pitchFamily="18" charset="0"/>
            </a:rPr>
            <a:t>- NSSI is a robust risk factor for SI but many who self-injure do not become suicidal</a:t>
          </a:r>
        </a:p>
      </dsp:txBody>
      <dsp:txXfrm>
        <a:off x="3992158" y="404004"/>
        <a:ext cx="2407772" cy="3878290"/>
      </dsp:txXfrm>
    </dsp:sp>
    <dsp:sp modelId="{F9701C87-A304-1747-9D47-A3E27EBCA8E9}">
      <dsp:nvSpPr>
        <dsp:cNvPr id="0" name=""/>
        <dsp:cNvSpPr/>
      </dsp:nvSpPr>
      <dsp:spPr>
        <a:xfrm>
          <a:off x="6690802" y="404004"/>
          <a:ext cx="3231909" cy="3878290"/>
        </a:xfrm>
        <a:prstGeom prst="roundRect">
          <a:avLst>
            <a:gd name="adj" fmla="val 5000"/>
          </a:avLst>
        </a:prstGeom>
        <a:solidFill>
          <a:srgbClr val="1FE1F1"/>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3444" rIns="160020" bIns="0" numCol="1" spcCol="1270" anchor="t" anchorCtr="0">
          <a:noAutofit/>
        </a:bodyPr>
        <a:lstStyle/>
        <a:p>
          <a:pPr marL="0" lvl="0" indent="0" algn="r" defTabSz="1600200">
            <a:lnSpc>
              <a:spcPct val="90000"/>
            </a:lnSpc>
            <a:spcBef>
              <a:spcPct val="0"/>
            </a:spcBef>
            <a:spcAft>
              <a:spcPct val="35000"/>
            </a:spcAft>
            <a:buNone/>
          </a:pPr>
          <a:r>
            <a:rPr lang="en-US" sz="3600" u="sng" kern="1200" dirty="0">
              <a:solidFill>
                <a:schemeClr val="tx2"/>
              </a:solidFill>
              <a:latin typeface="Times New Roman" panose="02020603050405020304" pitchFamily="18" charset="0"/>
              <a:cs typeface="Times New Roman" panose="02020603050405020304" pitchFamily="18" charset="0"/>
            </a:rPr>
            <a:t>Explanation 3:</a:t>
          </a:r>
        </a:p>
      </dsp:txBody>
      <dsp:txXfrm rot="16200000">
        <a:off x="5423894" y="1670912"/>
        <a:ext cx="3180198" cy="646381"/>
      </dsp:txXfrm>
    </dsp:sp>
    <dsp:sp modelId="{75F1E57E-9F03-3E48-8E93-BAF6AF462FE1}">
      <dsp:nvSpPr>
        <dsp:cNvPr id="0" name=""/>
        <dsp:cNvSpPr/>
      </dsp:nvSpPr>
      <dsp:spPr>
        <a:xfrm rot="5400000">
          <a:off x="6422000" y="3486163"/>
          <a:ext cx="569923" cy="484786"/>
        </a:xfrm>
        <a:prstGeom prst="flowChartExtract">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3D94AF2-B302-2B4B-8DC6-68A6AD2C5B64}">
      <dsp:nvSpPr>
        <dsp:cNvPr id="0" name=""/>
        <dsp:cNvSpPr/>
      </dsp:nvSpPr>
      <dsp:spPr>
        <a:xfrm>
          <a:off x="7337184" y="404004"/>
          <a:ext cx="2407772" cy="3878290"/>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75438" rIns="0" bIns="0" numCol="1" spcCol="1270" anchor="ctr" anchorCtr="0">
          <a:noAutofit/>
        </a:bodyPr>
        <a:lstStyle/>
        <a:p>
          <a:pPr marL="0" lvl="0" indent="0" algn="l" defTabSz="977900">
            <a:lnSpc>
              <a:spcPct val="90000"/>
            </a:lnSpc>
            <a:spcBef>
              <a:spcPct val="0"/>
            </a:spcBef>
            <a:spcAft>
              <a:spcPct val="35000"/>
            </a:spcAft>
            <a:buNone/>
          </a:pPr>
          <a:r>
            <a:rPr lang="en-US" sz="2200" kern="1200" dirty="0">
              <a:solidFill>
                <a:schemeClr val="tx2"/>
              </a:solidFill>
              <a:latin typeface="Times New Roman" panose="02020603050405020304" pitchFamily="18" charset="0"/>
              <a:cs typeface="Times New Roman" panose="02020603050405020304" pitchFamily="18" charset="0"/>
            </a:rPr>
            <a:t>- Low self-esteem and self-punishment motivations were associated with a history of more severe NSSI history</a:t>
          </a:r>
        </a:p>
        <a:p>
          <a:pPr marL="0" lvl="0" indent="0" algn="l" defTabSz="977900">
            <a:lnSpc>
              <a:spcPct val="90000"/>
            </a:lnSpc>
            <a:spcBef>
              <a:spcPct val="0"/>
            </a:spcBef>
            <a:spcAft>
              <a:spcPct val="35000"/>
            </a:spcAft>
            <a:buNone/>
          </a:pPr>
          <a:r>
            <a:rPr lang="en-US" sz="2200" kern="1200" dirty="0">
              <a:solidFill>
                <a:schemeClr val="tx2"/>
              </a:solidFill>
              <a:latin typeface="Times New Roman" panose="02020603050405020304" pitchFamily="18" charset="0"/>
              <a:cs typeface="Times New Roman" panose="02020603050405020304" pitchFamily="18" charset="0"/>
            </a:rPr>
            <a:t>- Negative self-view increases desires for pain and punishment leading to increased motivation to engage in NSSI</a:t>
          </a:r>
        </a:p>
      </dsp:txBody>
      <dsp:txXfrm>
        <a:off x="7337184" y="404004"/>
        <a:ext cx="2407772" cy="387829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321C90-CDE4-2445-ACE6-52D18C4B7224}" type="datetimeFigureOut">
              <a:rPr lang="en-US" smtClean="0"/>
              <a:t>7/21/26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F451F8-5688-7C42-9486-64FB21E3E0FD}" type="slidenum">
              <a:rPr lang="en-US" smtClean="0"/>
              <a:t>‹#›</a:t>
            </a:fld>
            <a:endParaRPr lang="en-US"/>
          </a:p>
        </p:txBody>
      </p:sp>
    </p:spTree>
    <p:extLst>
      <p:ext uri="{BB962C8B-B14F-4D97-AF65-F5344CB8AC3E}">
        <p14:creationId xmlns:p14="http://schemas.microsoft.com/office/powerpoint/2010/main" val="28401082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F0185-A817-5D7C-708B-8B3859AED2E1}"/>
              </a:ext>
            </a:extLst>
          </p:cNvPr>
          <p:cNvSpPr>
            <a:spLocks noGrp="1"/>
          </p:cNvSpPr>
          <p:nvPr>
            <p:ph type="ctrTitle"/>
          </p:nvPr>
        </p:nvSpPr>
        <p:spPr>
          <a:xfrm>
            <a:off x="838200" y="1041400"/>
            <a:ext cx="9144000" cy="2387600"/>
          </a:xfrm>
          <a:solidFill>
            <a:srgbClr val="F8F8E9"/>
          </a:solidFill>
        </p:spPr>
        <p:txBody>
          <a:bodyPr anchor="b"/>
          <a:lstStyle>
            <a:lvl1pPr algn="ctr">
              <a:defRPr sz="6000" baseline="0">
                <a:solidFill>
                  <a:schemeClr val="accent1">
                    <a:lumMod val="75000"/>
                  </a:schemeClr>
                </a:solidFill>
                <a:latin typeface="Noto Serif Myanmar" panose="02020502060505020204" pitchFamily="18" charset="0"/>
              </a:defRPr>
            </a:lvl1pPr>
          </a:lstStyle>
          <a:p>
            <a:r>
              <a:rPr lang="en-US" dirty="0"/>
              <a:t>Click to edit Master title style</a:t>
            </a:r>
          </a:p>
        </p:txBody>
      </p:sp>
      <p:sp>
        <p:nvSpPr>
          <p:cNvPr id="3" name="Subtitle 2">
            <a:extLst>
              <a:ext uri="{FF2B5EF4-FFF2-40B4-BE49-F238E27FC236}">
                <a16:creationId xmlns:a16="http://schemas.microsoft.com/office/drawing/2014/main" id="{26244CA1-82A0-34C7-5F16-F9C10FD3AA96}"/>
              </a:ext>
            </a:extLst>
          </p:cNvPr>
          <p:cNvSpPr>
            <a:spLocks noGrp="1"/>
          </p:cNvSpPr>
          <p:nvPr>
            <p:ph type="subTitle" idx="1"/>
          </p:nvPr>
        </p:nvSpPr>
        <p:spPr>
          <a:xfrm>
            <a:off x="838200" y="3542252"/>
            <a:ext cx="9144000" cy="1655762"/>
          </a:xfrm>
          <a:solidFill>
            <a:srgbClr val="F8F8E9"/>
          </a:solidFill>
        </p:spPr>
        <p:txBody>
          <a:bodyPr/>
          <a:lstStyle>
            <a:lvl1pPr marL="0" indent="0" algn="ctr">
              <a:buNone/>
              <a:defRPr sz="2400" baseline="0">
                <a:solidFill>
                  <a:schemeClr val="accent1">
                    <a:lumMod val="75000"/>
                  </a:schemeClr>
                </a:solidFill>
                <a:latin typeface="Noto Serif Myanmar" panose="020205020605050202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F8C65BD4-9045-A435-5BD7-F87C00C56A91}"/>
              </a:ext>
            </a:extLst>
          </p:cNvPr>
          <p:cNvSpPr>
            <a:spLocks noGrp="1"/>
          </p:cNvSpPr>
          <p:nvPr>
            <p:ph type="dt" sz="half" idx="10"/>
          </p:nvPr>
        </p:nvSpPr>
        <p:spPr/>
        <p:txBody>
          <a:bodyPr/>
          <a:lstStyle/>
          <a:p>
            <a:fld id="{8EC35234-619A-6447-9814-2B380D08101A}" type="datetimeFigureOut">
              <a:rPr lang="en-US" smtClean="0"/>
              <a:t>7/21/26</a:t>
            </a:fld>
            <a:endParaRPr lang="en-US"/>
          </a:p>
        </p:txBody>
      </p:sp>
      <p:sp>
        <p:nvSpPr>
          <p:cNvPr id="5" name="Footer Placeholder 4">
            <a:extLst>
              <a:ext uri="{FF2B5EF4-FFF2-40B4-BE49-F238E27FC236}">
                <a16:creationId xmlns:a16="http://schemas.microsoft.com/office/drawing/2014/main" id="{FAB7F3EC-6DAA-19BE-AAF4-55819FA38C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6B5813-E18C-705F-CEAF-E61BFCBF9E56}"/>
              </a:ext>
            </a:extLst>
          </p:cNvPr>
          <p:cNvSpPr>
            <a:spLocks noGrp="1"/>
          </p:cNvSpPr>
          <p:nvPr>
            <p:ph type="sldNum" sz="quarter" idx="12"/>
          </p:nvPr>
        </p:nvSpPr>
        <p:spPr/>
        <p:txBody>
          <a:bodyPr/>
          <a:lstStyle/>
          <a:p>
            <a:fld id="{F7B54A6E-428E-A54B-8F0E-586E4F42AF95}" type="slidenum">
              <a:rPr lang="en-US" smtClean="0"/>
              <a:t>‹#›</a:t>
            </a:fld>
            <a:endParaRPr lang="en-US"/>
          </a:p>
        </p:txBody>
      </p:sp>
      <p:pic>
        <p:nvPicPr>
          <p:cNvPr id="7" name="Picture 6">
            <a:extLst>
              <a:ext uri="{FF2B5EF4-FFF2-40B4-BE49-F238E27FC236}">
                <a16:creationId xmlns:a16="http://schemas.microsoft.com/office/drawing/2014/main" id="{E94A70F3-9108-5022-3DE1-433C32AD8FFA}"/>
              </a:ext>
            </a:extLst>
          </p:cNvPr>
          <p:cNvPicPr>
            <a:picLocks noChangeAspect="1"/>
          </p:cNvPicPr>
          <p:nvPr userDrawn="1"/>
        </p:nvPicPr>
        <p:blipFill>
          <a:blip r:embed="rId2"/>
          <a:stretch>
            <a:fillRect/>
          </a:stretch>
        </p:blipFill>
        <p:spPr>
          <a:xfrm>
            <a:off x="10501086" y="4696278"/>
            <a:ext cx="1483115" cy="866322"/>
          </a:xfrm>
          <a:prstGeom prst="rect">
            <a:avLst/>
          </a:prstGeom>
        </p:spPr>
      </p:pic>
    </p:spTree>
    <p:extLst>
      <p:ext uri="{BB962C8B-B14F-4D97-AF65-F5344CB8AC3E}">
        <p14:creationId xmlns:p14="http://schemas.microsoft.com/office/powerpoint/2010/main" val="21153402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D81A9-401C-EC1F-144B-43D22AE26F2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3B11AD1-D0BA-A369-7DEC-E9F5EFBCEBA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D6864B8-EE02-77CB-DC39-A06686085B9F}"/>
              </a:ext>
            </a:extLst>
          </p:cNvPr>
          <p:cNvSpPr>
            <a:spLocks noGrp="1"/>
          </p:cNvSpPr>
          <p:nvPr>
            <p:ph type="dt" sz="half" idx="10"/>
          </p:nvPr>
        </p:nvSpPr>
        <p:spPr/>
        <p:txBody>
          <a:bodyPr/>
          <a:lstStyle/>
          <a:p>
            <a:fld id="{8EC35234-619A-6447-9814-2B380D08101A}" type="datetimeFigureOut">
              <a:rPr lang="en-US" smtClean="0"/>
              <a:t>7/21/26</a:t>
            </a:fld>
            <a:endParaRPr lang="en-US"/>
          </a:p>
        </p:txBody>
      </p:sp>
      <p:sp>
        <p:nvSpPr>
          <p:cNvPr id="5" name="Footer Placeholder 4">
            <a:extLst>
              <a:ext uri="{FF2B5EF4-FFF2-40B4-BE49-F238E27FC236}">
                <a16:creationId xmlns:a16="http://schemas.microsoft.com/office/drawing/2014/main" id="{F8837CEC-2F81-FC87-0608-D8AFF93C54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9BF390-6E5C-FF3A-5B35-D00AE4ADBDBB}"/>
              </a:ext>
            </a:extLst>
          </p:cNvPr>
          <p:cNvSpPr>
            <a:spLocks noGrp="1"/>
          </p:cNvSpPr>
          <p:nvPr>
            <p:ph type="sldNum" sz="quarter" idx="12"/>
          </p:nvPr>
        </p:nvSpPr>
        <p:spPr/>
        <p:txBody>
          <a:bodyPr/>
          <a:lstStyle/>
          <a:p>
            <a:fld id="{F7B54A6E-428E-A54B-8F0E-586E4F42AF95}" type="slidenum">
              <a:rPr lang="en-US" smtClean="0"/>
              <a:t>‹#›</a:t>
            </a:fld>
            <a:endParaRPr lang="en-US"/>
          </a:p>
        </p:txBody>
      </p:sp>
    </p:spTree>
    <p:extLst>
      <p:ext uri="{BB962C8B-B14F-4D97-AF65-F5344CB8AC3E}">
        <p14:creationId xmlns:p14="http://schemas.microsoft.com/office/powerpoint/2010/main" val="2297865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C2C6DD-D3BF-639E-1618-369C1382215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6BEC083-DDD0-E9E4-05DE-030C784AE70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95A4E5-28AC-5EC7-559C-8E92A9328DE9}"/>
              </a:ext>
            </a:extLst>
          </p:cNvPr>
          <p:cNvSpPr>
            <a:spLocks noGrp="1"/>
          </p:cNvSpPr>
          <p:nvPr>
            <p:ph type="dt" sz="half" idx="10"/>
          </p:nvPr>
        </p:nvSpPr>
        <p:spPr/>
        <p:txBody>
          <a:bodyPr/>
          <a:lstStyle/>
          <a:p>
            <a:fld id="{8EC35234-619A-6447-9814-2B380D08101A}" type="datetimeFigureOut">
              <a:rPr lang="en-US" smtClean="0"/>
              <a:t>7/21/26</a:t>
            </a:fld>
            <a:endParaRPr lang="en-US"/>
          </a:p>
        </p:txBody>
      </p:sp>
      <p:sp>
        <p:nvSpPr>
          <p:cNvPr id="5" name="Footer Placeholder 4">
            <a:extLst>
              <a:ext uri="{FF2B5EF4-FFF2-40B4-BE49-F238E27FC236}">
                <a16:creationId xmlns:a16="http://schemas.microsoft.com/office/drawing/2014/main" id="{AE7B7A3F-D59D-4697-C15E-19275E48EF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35F4B9-3602-8911-D7C5-2E9EF40C0C6C}"/>
              </a:ext>
            </a:extLst>
          </p:cNvPr>
          <p:cNvSpPr>
            <a:spLocks noGrp="1"/>
          </p:cNvSpPr>
          <p:nvPr>
            <p:ph type="sldNum" sz="quarter" idx="12"/>
          </p:nvPr>
        </p:nvSpPr>
        <p:spPr/>
        <p:txBody>
          <a:bodyPr/>
          <a:lstStyle/>
          <a:p>
            <a:fld id="{F7B54A6E-428E-A54B-8F0E-586E4F42AF95}" type="slidenum">
              <a:rPr lang="en-US" smtClean="0"/>
              <a:t>‹#›</a:t>
            </a:fld>
            <a:endParaRPr lang="en-US"/>
          </a:p>
        </p:txBody>
      </p:sp>
    </p:spTree>
    <p:extLst>
      <p:ext uri="{BB962C8B-B14F-4D97-AF65-F5344CB8AC3E}">
        <p14:creationId xmlns:p14="http://schemas.microsoft.com/office/powerpoint/2010/main" val="17343609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5013D-0DB2-8185-E2F4-D1F80490774E}"/>
              </a:ext>
            </a:extLst>
          </p:cNvPr>
          <p:cNvSpPr>
            <a:spLocks noGrp="1"/>
          </p:cNvSpPr>
          <p:nvPr>
            <p:ph type="title"/>
          </p:nvPr>
        </p:nvSpPr>
        <p:spPr>
          <a:xfrm>
            <a:off x="444304" y="365126"/>
            <a:ext cx="9923583" cy="1050018"/>
          </a:xfrm>
        </p:spPr>
        <p:txBody>
          <a:bodyPr/>
          <a:lstStyle>
            <a:lvl1pPr fontAlgn="ctr">
              <a:defRPr/>
            </a:lvl1pPr>
          </a:lstStyle>
          <a:p>
            <a:r>
              <a:rPr lang="en-US" dirty="0"/>
              <a:t>Click to edit Master title style</a:t>
            </a:r>
          </a:p>
        </p:txBody>
      </p:sp>
      <p:sp>
        <p:nvSpPr>
          <p:cNvPr id="3" name="Content Placeholder 2">
            <a:extLst>
              <a:ext uri="{FF2B5EF4-FFF2-40B4-BE49-F238E27FC236}">
                <a16:creationId xmlns:a16="http://schemas.microsoft.com/office/drawing/2014/main" id="{1FEA739B-9260-4E39-E61D-BD660CD7DFD8}"/>
              </a:ext>
            </a:extLst>
          </p:cNvPr>
          <p:cNvSpPr>
            <a:spLocks noGrp="1"/>
          </p:cNvSpPr>
          <p:nvPr>
            <p:ph idx="1"/>
          </p:nvPr>
        </p:nvSpPr>
        <p:spPr>
          <a:xfrm>
            <a:off x="444305" y="1513114"/>
            <a:ext cx="9923584" cy="4686074"/>
          </a:xfrm>
        </p:spPr>
        <p:txBody>
          <a:bodyPr/>
          <a:lstStyle>
            <a:lvl1pPr>
              <a:lnSpc>
                <a:spcPct val="100000"/>
              </a:lnSpc>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2E555C30-AF4E-B1FD-CEE6-7C7A176947D0}"/>
              </a:ext>
            </a:extLst>
          </p:cNvPr>
          <p:cNvSpPr>
            <a:spLocks noGrp="1"/>
          </p:cNvSpPr>
          <p:nvPr>
            <p:ph type="ftr" sz="quarter" idx="11"/>
          </p:nvPr>
        </p:nvSpPr>
        <p:spPr>
          <a:xfrm>
            <a:off x="444303" y="6356350"/>
            <a:ext cx="9923583" cy="365125"/>
          </a:xfrm>
        </p:spPr>
        <p:txBody>
          <a:bodyPr/>
          <a:lstStyle>
            <a:lvl1pPr algn="l">
              <a:defRPr sz="900" baseline="0">
                <a:solidFill>
                  <a:srgbClr val="F8F8E9"/>
                </a:solidFill>
                <a:latin typeface="Noto Serif Myanmar" panose="02020502060505020204" pitchFamily="18" charset="0"/>
              </a:defRPr>
            </a:lvl1pPr>
          </a:lstStyle>
          <a:p>
            <a:r>
              <a:rPr lang="en-US" dirty="0"/>
              <a:t>Type in citations</a:t>
            </a:r>
            <a:endParaRPr lang="en-US" sz="900" dirty="0"/>
          </a:p>
        </p:txBody>
      </p:sp>
    </p:spTree>
    <p:extLst>
      <p:ext uri="{BB962C8B-B14F-4D97-AF65-F5344CB8AC3E}">
        <p14:creationId xmlns:p14="http://schemas.microsoft.com/office/powerpoint/2010/main" val="33991742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847AE-9350-99D0-F88B-1C821DDA327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A6ACCFB-F1E2-10BC-A47E-ABA04840F82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AFCEC47-35FF-D881-DEC2-387A738410C4}"/>
              </a:ext>
            </a:extLst>
          </p:cNvPr>
          <p:cNvSpPr>
            <a:spLocks noGrp="1"/>
          </p:cNvSpPr>
          <p:nvPr>
            <p:ph type="dt" sz="half" idx="10"/>
          </p:nvPr>
        </p:nvSpPr>
        <p:spPr/>
        <p:txBody>
          <a:bodyPr/>
          <a:lstStyle/>
          <a:p>
            <a:fld id="{8EC35234-619A-6447-9814-2B380D08101A}" type="datetimeFigureOut">
              <a:rPr lang="en-US" smtClean="0"/>
              <a:t>7/21/26</a:t>
            </a:fld>
            <a:endParaRPr lang="en-US"/>
          </a:p>
        </p:txBody>
      </p:sp>
      <p:sp>
        <p:nvSpPr>
          <p:cNvPr id="5" name="Footer Placeholder 4">
            <a:extLst>
              <a:ext uri="{FF2B5EF4-FFF2-40B4-BE49-F238E27FC236}">
                <a16:creationId xmlns:a16="http://schemas.microsoft.com/office/drawing/2014/main" id="{63B16513-5C8F-6CC1-A981-405A754EA6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01239B-F78D-AB1C-84D1-16F6C2D5025E}"/>
              </a:ext>
            </a:extLst>
          </p:cNvPr>
          <p:cNvSpPr>
            <a:spLocks noGrp="1"/>
          </p:cNvSpPr>
          <p:nvPr>
            <p:ph type="sldNum" sz="quarter" idx="12"/>
          </p:nvPr>
        </p:nvSpPr>
        <p:spPr/>
        <p:txBody>
          <a:bodyPr/>
          <a:lstStyle/>
          <a:p>
            <a:fld id="{F7B54A6E-428E-A54B-8F0E-586E4F42AF95}" type="slidenum">
              <a:rPr lang="en-US" smtClean="0"/>
              <a:t>‹#›</a:t>
            </a:fld>
            <a:endParaRPr lang="en-US"/>
          </a:p>
        </p:txBody>
      </p:sp>
    </p:spTree>
    <p:extLst>
      <p:ext uri="{BB962C8B-B14F-4D97-AF65-F5344CB8AC3E}">
        <p14:creationId xmlns:p14="http://schemas.microsoft.com/office/powerpoint/2010/main" val="36163076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D5462-03E7-A58B-F88C-95BB45CCAE5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D7BB4A3-F389-103C-6E30-7B87D5B9DD9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A769E81-CD51-FBFC-82B2-BE7DADDDA04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B4E026-E50C-9085-28CA-365DC9FE502B}"/>
              </a:ext>
            </a:extLst>
          </p:cNvPr>
          <p:cNvSpPr>
            <a:spLocks noGrp="1"/>
          </p:cNvSpPr>
          <p:nvPr>
            <p:ph type="dt" sz="half" idx="10"/>
          </p:nvPr>
        </p:nvSpPr>
        <p:spPr/>
        <p:txBody>
          <a:bodyPr/>
          <a:lstStyle/>
          <a:p>
            <a:fld id="{8EC35234-619A-6447-9814-2B380D08101A}" type="datetimeFigureOut">
              <a:rPr lang="en-US" smtClean="0"/>
              <a:t>7/21/26</a:t>
            </a:fld>
            <a:endParaRPr lang="en-US"/>
          </a:p>
        </p:txBody>
      </p:sp>
      <p:sp>
        <p:nvSpPr>
          <p:cNvPr id="6" name="Footer Placeholder 5">
            <a:extLst>
              <a:ext uri="{FF2B5EF4-FFF2-40B4-BE49-F238E27FC236}">
                <a16:creationId xmlns:a16="http://schemas.microsoft.com/office/drawing/2014/main" id="{199087BD-627E-AAA7-A0ED-C12109339BF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C18CC51-95D7-CD86-E28E-0062BB32A17F}"/>
              </a:ext>
            </a:extLst>
          </p:cNvPr>
          <p:cNvSpPr>
            <a:spLocks noGrp="1"/>
          </p:cNvSpPr>
          <p:nvPr>
            <p:ph type="sldNum" sz="quarter" idx="12"/>
          </p:nvPr>
        </p:nvSpPr>
        <p:spPr/>
        <p:txBody>
          <a:bodyPr/>
          <a:lstStyle/>
          <a:p>
            <a:fld id="{F7B54A6E-428E-A54B-8F0E-586E4F42AF95}" type="slidenum">
              <a:rPr lang="en-US" smtClean="0"/>
              <a:t>‹#›</a:t>
            </a:fld>
            <a:endParaRPr lang="en-US"/>
          </a:p>
        </p:txBody>
      </p:sp>
    </p:spTree>
    <p:extLst>
      <p:ext uri="{BB962C8B-B14F-4D97-AF65-F5344CB8AC3E}">
        <p14:creationId xmlns:p14="http://schemas.microsoft.com/office/powerpoint/2010/main" val="1560861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E5416-50E1-FE3E-D97F-4E1B4D88E3E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FDFB8D5-0A96-0EC2-2921-60312B24A54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C8B3291-1075-F747-C3CC-AD47477C60B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415E98F-CCA8-4E49-3440-9C215358F5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3AC037D-CB0A-E20E-E64A-D4400C38D78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8EDD3DA-1CB5-B6F9-04CF-0C9C041E45F0}"/>
              </a:ext>
            </a:extLst>
          </p:cNvPr>
          <p:cNvSpPr>
            <a:spLocks noGrp="1"/>
          </p:cNvSpPr>
          <p:nvPr>
            <p:ph type="dt" sz="half" idx="10"/>
          </p:nvPr>
        </p:nvSpPr>
        <p:spPr/>
        <p:txBody>
          <a:bodyPr/>
          <a:lstStyle/>
          <a:p>
            <a:fld id="{8EC35234-619A-6447-9814-2B380D08101A}" type="datetimeFigureOut">
              <a:rPr lang="en-US" smtClean="0"/>
              <a:t>7/21/26</a:t>
            </a:fld>
            <a:endParaRPr lang="en-US"/>
          </a:p>
        </p:txBody>
      </p:sp>
      <p:sp>
        <p:nvSpPr>
          <p:cNvPr id="8" name="Footer Placeholder 7">
            <a:extLst>
              <a:ext uri="{FF2B5EF4-FFF2-40B4-BE49-F238E27FC236}">
                <a16:creationId xmlns:a16="http://schemas.microsoft.com/office/drawing/2014/main" id="{BB868D2D-EFDB-497F-47E2-B36D6B5D666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06EA2BE-FF67-A2BF-ED04-2740DE295BE2}"/>
              </a:ext>
            </a:extLst>
          </p:cNvPr>
          <p:cNvSpPr>
            <a:spLocks noGrp="1"/>
          </p:cNvSpPr>
          <p:nvPr>
            <p:ph type="sldNum" sz="quarter" idx="12"/>
          </p:nvPr>
        </p:nvSpPr>
        <p:spPr/>
        <p:txBody>
          <a:bodyPr/>
          <a:lstStyle/>
          <a:p>
            <a:fld id="{F7B54A6E-428E-A54B-8F0E-586E4F42AF95}" type="slidenum">
              <a:rPr lang="en-US" smtClean="0"/>
              <a:t>‹#›</a:t>
            </a:fld>
            <a:endParaRPr lang="en-US"/>
          </a:p>
        </p:txBody>
      </p:sp>
    </p:spTree>
    <p:extLst>
      <p:ext uri="{BB962C8B-B14F-4D97-AF65-F5344CB8AC3E}">
        <p14:creationId xmlns:p14="http://schemas.microsoft.com/office/powerpoint/2010/main" val="5212147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CCEA9-EB7F-0A2F-EDD4-D58A15D2C77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65DDFA8-0DDE-7BFE-220D-1E3D7B43003B}"/>
              </a:ext>
            </a:extLst>
          </p:cNvPr>
          <p:cNvSpPr>
            <a:spLocks noGrp="1"/>
          </p:cNvSpPr>
          <p:nvPr>
            <p:ph type="dt" sz="half" idx="10"/>
          </p:nvPr>
        </p:nvSpPr>
        <p:spPr/>
        <p:txBody>
          <a:bodyPr/>
          <a:lstStyle/>
          <a:p>
            <a:fld id="{8EC35234-619A-6447-9814-2B380D08101A}" type="datetimeFigureOut">
              <a:rPr lang="en-US" smtClean="0"/>
              <a:t>7/21/26</a:t>
            </a:fld>
            <a:endParaRPr lang="en-US"/>
          </a:p>
        </p:txBody>
      </p:sp>
      <p:sp>
        <p:nvSpPr>
          <p:cNvPr id="4" name="Footer Placeholder 3">
            <a:extLst>
              <a:ext uri="{FF2B5EF4-FFF2-40B4-BE49-F238E27FC236}">
                <a16:creationId xmlns:a16="http://schemas.microsoft.com/office/drawing/2014/main" id="{1037E1F4-B33B-8719-A3CB-8F9EC8CF01E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FC4637A-16EE-CF43-9377-8863A59989C4}"/>
              </a:ext>
            </a:extLst>
          </p:cNvPr>
          <p:cNvSpPr>
            <a:spLocks noGrp="1"/>
          </p:cNvSpPr>
          <p:nvPr>
            <p:ph type="sldNum" sz="quarter" idx="12"/>
          </p:nvPr>
        </p:nvSpPr>
        <p:spPr/>
        <p:txBody>
          <a:bodyPr/>
          <a:lstStyle/>
          <a:p>
            <a:fld id="{F7B54A6E-428E-A54B-8F0E-586E4F42AF95}" type="slidenum">
              <a:rPr lang="en-US" smtClean="0"/>
              <a:t>‹#›</a:t>
            </a:fld>
            <a:endParaRPr lang="en-US"/>
          </a:p>
        </p:txBody>
      </p:sp>
    </p:spTree>
    <p:extLst>
      <p:ext uri="{BB962C8B-B14F-4D97-AF65-F5344CB8AC3E}">
        <p14:creationId xmlns:p14="http://schemas.microsoft.com/office/powerpoint/2010/main" val="2883060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2D1B092-6B1E-D899-A93C-6EFF36840B25}"/>
              </a:ext>
            </a:extLst>
          </p:cNvPr>
          <p:cNvSpPr>
            <a:spLocks noGrp="1"/>
          </p:cNvSpPr>
          <p:nvPr>
            <p:ph type="dt" sz="half" idx="10"/>
          </p:nvPr>
        </p:nvSpPr>
        <p:spPr/>
        <p:txBody>
          <a:bodyPr/>
          <a:lstStyle/>
          <a:p>
            <a:fld id="{8EC35234-619A-6447-9814-2B380D08101A}" type="datetimeFigureOut">
              <a:rPr lang="en-US" smtClean="0"/>
              <a:t>7/21/26</a:t>
            </a:fld>
            <a:endParaRPr lang="en-US"/>
          </a:p>
        </p:txBody>
      </p:sp>
      <p:sp>
        <p:nvSpPr>
          <p:cNvPr id="3" name="Footer Placeholder 2">
            <a:extLst>
              <a:ext uri="{FF2B5EF4-FFF2-40B4-BE49-F238E27FC236}">
                <a16:creationId xmlns:a16="http://schemas.microsoft.com/office/drawing/2014/main" id="{41C17750-499B-EF08-EEE3-D095DAD1466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CA09847-BFFA-E7EF-7540-075A7E3260A9}"/>
              </a:ext>
            </a:extLst>
          </p:cNvPr>
          <p:cNvSpPr>
            <a:spLocks noGrp="1"/>
          </p:cNvSpPr>
          <p:nvPr>
            <p:ph type="sldNum" sz="quarter" idx="12"/>
          </p:nvPr>
        </p:nvSpPr>
        <p:spPr/>
        <p:txBody>
          <a:bodyPr/>
          <a:lstStyle/>
          <a:p>
            <a:fld id="{F7B54A6E-428E-A54B-8F0E-586E4F42AF95}" type="slidenum">
              <a:rPr lang="en-US" smtClean="0"/>
              <a:t>‹#›</a:t>
            </a:fld>
            <a:endParaRPr lang="en-US"/>
          </a:p>
        </p:txBody>
      </p:sp>
    </p:spTree>
    <p:extLst>
      <p:ext uri="{BB962C8B-B14F-4D97-AF65-F5344CB8AC3E}">
        <p14:creationId xmlns:p14="http://schemas.microsoft.com/office/powerpoint/2010/main" val="41545455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9DCD51-86B8-A92B-31E7-21EA0A5EA6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E59CB22-A854-AB2D-822F-61AD0B28807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951C2DC-A355-593D-4564-95435F756C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AA47C1-36E5-1847-BF22-1BF08DBB46E9}"/>
              </a:ext>
            </a:extLst>
          </p:cNvPr>
          <p:cNvSpPr>
            <a:spLocks noGrp="1"/>
          </p:cNvSpPr>
          <p:nvPr>
            <p:ph type="dt" sz="half" idx="10"/>
          </p:nvPr>
        </p:nvSpPr>
        <p:spPr/>
        <p:txBody>
          <a:bodyPr/>
          <a:lstStyle/>
          <a:p>
            <a:fld id="{8EC35234-619A-6447-9814-2B380D08101A}" type="datetimeFigureOut">
              <a:rPr lang="en-US" smtClean="0"/>
              <a:t>7/21/26</a:t>
            </a:fld>
            <a:endParaRPr lang="en-US"/>
          </a:p>
        </p:txBody>
      </p:sp>
      <p:sp>
        <p:nvSpPr>
          <p:cNvPr id="6" name="Footer Placeholder 5">
            <a:extLst>
              <a:ext uri="{FF2B5EF4-FFF2-40B4-BE49-F238E27FC236}">
                <a16:creationId xmlns:a16="http://schemas.microsoft.com/office/drawing/2014/main" id="{17CC933C-4865-9FF9-9EB1-16B18F39ED7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FF0A6D-3EA0-4C5B-06A9-1BA8F4DB3B13}"/>
              </a:ext>
            </a:extLst>
          </p:cNvPr>
          <p:cNvSpPr>
            <a:spLocks noGrp="1"/>
          </p:cNvSpPr>
          <p:nvPr>
            <p:ph type="sldNum" sz="quarter" idx="12"/>
          </p:nvPr>
        </p:nvSpPr>
        <p:spPr/>
        <p:txBody>
          <a:bodyPr/>
          <a:lstStyle/>
          <a:p>
            <a:fld id="{F7B54A6E-428E-A54B-8F0E-586E4F42AF95}" type="slidenum">
              <a:rPr lang="en-US" smtClean="0"/>
              <a:t>‹#›</a:t>
            </a:fld>
            <a:endParaRPr lang="en-US"/>
          </a:p>
        </p:txBody>
      </p:sp>
    </p:spTree>
    <p:extLst>
      <p:ext uri="{BB962C8B-B14F-4D97-AF65-F5344CB8AC3E}">
        <p14:creationId xmlns:p14="http://schemas.microsoft.com/office/powerpoint/2010/main" val="17473246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FAEC6D-3E8D-AABF-E3D5-0F2F777392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E709386-F213-3F7F-898C-439A150C63F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9D8DC5D-938E-6AC5-A503-3D1C28E3E4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E0CBFA3-7E1A-E23A-D28C-9753BB942AF3}"/>
              </a:ext>
            </a:extLst>
          </p:cNvPr>
          <p:cNvSpPr>
            <a:spLocks noGrp="1"/>
          </p:cNvSpPr>
          <p:nvPr>
            <p:ph type="dt" sz="half" idx="10"/>
          </p:nvPr>
        </p:nvSpPr>
        <p:spPr/>
        <p:txBody>
          <a:bodyPr/>
          <a:lstStyle/>
          <a:p>
            <a:fld id="{8EC35234-619A-6447-9814-2B380D08101A}" type="datetimeFigureOut">
              <a:rPr lang="en-US" smtClean="0"/>
              <a:t>7/21/26</a:t>
            </a:fld>
            <a:endParaRPr lang="en-US"/>
          </a:p>
        </p:txBody>
      </p:sp>
      <p:sp>
        <p:nvSpPr>
          <p:cNvPr id="6" name="Footer Placeholder 5">
            <a:extLst>
              <a:ext uri="{FF2B5EF4-FFF2-40B4-BE49-F238E27FC236}">
                <a16:creationId xmlns:a16="http://schemas.microsoft.com/office/drawing/2014/main" id="{4AE66DFD-EC03-770C-A55C-73488BD2A3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BC6B7AC-CE32-633D-FD78-F85EE8A84F32}"/>
              </a:ext>
            </a:extLst>
          </p:cNvPr>
          <p:cNvSpPr>
            <a:spLocks noGrp="1"/>
          </p:cNvSpPr>
          <p:nvPr>
            <p:ph type="sldNum" sz="quarter" idx="12"/>
          </p:nvPr>
        </p:nvSpPr>
        <p:spPr/>
        <p:txBody>
          <a:bodyPr/>
          <a:lstStyle/>
          <a:p>
            <a:fld id="{F7B54A6E-428E-A54B-8F0E-586E4F42AF95}" type="slidenum">
              <a:rPr lang="en-US" smtClean="0"/>
              <a:t>‹#›</a:t>
            </a:fld>
            <a:endParaRPr lang="en-US"/>
          </a:p>
        </p:txBody>
      </p:sp>
    </p:spTree>
    <p:extLst>
      <p:ext uri="{BB962C8B-B14F-4D97-AF65-F5344CB8AC3E}">
        <p14:creationId xmlns:p14="http://schemas.microsoft.com/office/powerpoint/2010/main" val="3756982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90418FB-AC03-6AC6-01C2-7338C45B11E0}"/>
              </a:ext>
            </a:extLst>
          </p:cNvPr>
          <p:cNvSpPr>
            <a:spLocks noGrp="1"/>
          </p:cNvSpPr>
          <p:nvPr>
            <p:ph type="title"/>
          </p:nvPr>
        </p:nvSpPr>
        <p:spPr>
          <a:xfrm>
            <a:off x="444304" y="365125"/>
            <a:ext cx="9923583" cy="1325563"/>
          </a:xfrm>
          <a:prstGeom prst="rect">
            <a:avLst/>
          </a:prstGeom>
          <a:solidFill>
            <a:srgbClr val="F8F8E9"/>
          </a:solidFill>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7955CB4C-CBFB-70CF-089B-B0E12E71481B}"/>
              </a:ext>
            </a:extLst>
          </p:cNvPr>
          <p:cNvSpPr>
            <a:spLocks noGrp="1"/>
          </p:cNvSpPr>
          <p:nvPr>
            <p:ph type="body" idx="1"/>
          </p:nvPr>
        </p:nvSpPr>
        <p:spPr>
          <a:xfrm>
            <a:off x="444305" y="1847850"/>
            <a:ext cx="9923584" cy="4351338"/>
          </a:xfrm>
          <a:prstGeom prst="rect">
            <a:avLst/>
          </a:prstGeom>
          <a:solidFill>
            <a:srgbClr val="F8F8E9"/>
          </a:solidFill>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E1CD42A9-A5BD-0768-DE9D-0B20BD46148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EC35234-619A-6447-9814-2B380D08101A}" type="datetimeFigureOut">
              <a:rPr lang="en-US" smtClean="0"/>
              <a:t>7/21/26</a:t>
            </a:fld>
            <a:endParaRPr lang="en-US"/>
          </a:p>
        </p:txBody>
      </p:sp>
      <p:sp>
        <p:nvSpPr>
          <p:cNvPr id="5" name="Footer Placeholder 4">
            <a:extLst>
              <a:ext uri="{FF2B5EF4-FFF2-40B4-BE49-F238E27FC236}">
                <a16:creationId xmlns:a16="http://schemas.microsoft.com/office/drawing/2014/main" id="{BDC102C3-1071-7525-B69D-70696097B9C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3807A2BA-0682-13D8-4A9F-B6404C15DD3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7B54A6E-428E-A54B-8F0E-586E4F42AF95}" type="slidenum">
              <a:rPr lang="en-US" smtClean="0"/>
              <a:t>‹#›</a:t>
            </a:fld>
            <a:endParaRPr lang="en-US" dirty="0"/>
          </a:p>
        </p:txBody>
      </p:sp>
      <p:pic>
        <p:nvPicPr>
          <p:cNvPr id="7" name="Picture 6">
            <a:extLst>
              <a:ext uri="{FF2B5EF4-FFF2-40B4-BE49-F238E27FC236}">
                <a16:creationId xmlns:a16="http://schemas.microsoft.com/office/drawing/2014/main" id="{E00A8273-CA28-0463-E008-C695F7F787CE}"/>
              </a:ext>
            </a:extLst>
          </p:cNvPr>
          <p:cNvPicPr>
            <a:picLocks noChangeAspect="1"/>
          </p:cNvPicPr>
          <p:nvPr userDrawn="1"/>
        </p:nvPicPr>
        <p:blipFill>
          <a:blip r:embed="rId14"/>
          <a:stretch>
            <a:fillRect/>
          </a:stretch>
        </p:blipFill>
        <p:spPr>
          <a:xfrm>
            <a:off x="10501086" y="4696278"/>
            <a:ext cx="1483115" cy="866322"/>
          </a:xfrm>
          <a:prstGeom prst="rect">
            <a:avLst/>
          </a:prstGeom>
        </p:spPr>
      </p:pic>
    </p:spTree>
    <p:extLst>
      <p:ext uri="{BB962C8B-B14F-4D97-AF65-F5344CB8AC3E}">
        <p14:creationId xmlns:p14="http://schemas.microsoft.com/office/powerpoint/2010/main" val="22548813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baseline="0">
          <a:solidFill>
            <a:schemeClr val="accent1">
              <a:lumMod val="75000"/>
            </a:schemeClr>
          </a:solidFill>
          <a:latin typeface="Noto Serif Myanmar" panose="02020502060505020204"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accent1">
              <a:lumMod val="75000"/>
            </a:schemeClr>
          </a:solidFill>
          <a:latin typeface="Noto Serif Myanmar" panose="02020502060505020204" pitchFamily="18"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accent1">
              <a:lumMod val="75000"/>
            </a:schemeClr>
          </a:solidFill>
          <a:latin typeface="Noto Serif Myanmar" panose="0202050206050502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accent1">
              <a:lumMod val="75000"/>
            </a:schemeClr>
          </a:solidFill>
          <a:latin typeface="Noto Serif Myanmar" panose="0202050206050502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accent1">
              <a:lumMod val="75000"/>
            </a:schemeClr>
          </a:solidFill>
          <a:latin typeface="Noto Serif Myanmar" panose="0202050206050502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accent1">
              <a:lumMod val="75000"/>
            </a:schemeClr>
          </a:solidFill>
          <a:latin typeface="Noto Serif Myanmar" panose="0202050206050502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doi.org/10.1037/pro0000106"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doi.org/10.1037/pro0000106"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doi.org/10.1037/pro0000106"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doi.org/10.1037/pro0000106"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doi.org/10.1037/pro0000106"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doi.org/10.1037/ser0000236"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doi.org/10.1080/13811118.2021.2022551"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s://doi.org/10.1037/ser0000236"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doi.org/10.1037/pst0000378"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s://doi.org/10.1037/pst0000378"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s://doi.org/10.1111/sltb.12037"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doi.org/10.1136/bmj-2022-070630"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DECF17-65F3-32D5-AD23-B3F4342B8199}"/>
              </a:ext>
            </a:extLst>
          </p:cNvPr>
          <p:cNvSpPr>
            <a:spLocks noGrp="1"/>
          </p:cNvSpPr>
          <p:nvPr>
            <p:ph type="ctrTitle"/>
          </p:nvPr>
        </p:nvSpPr>
        <p:spPr>
          <a:xfrm>
            <a:off x="816429" y="1041400"/>
            <a:ext cx="9144000" cy="2387600"/>
          </a:xfrm>
          <a:solidFill>
            <a:srgbClr val="F8F8E9"/>
          </a:solidFill>
        </p:spPr>
        <p:txBody>
          <a:bodyPr>
            <a:normAutofit/>
          </a:bodyPr>
          <a:lstStyle/>
          <a:p>
            <a:r>
              <a:rPr lang="en-US" sz="4800" dirty="0">
                <a:solidFill>
                  <a:schemeClr val="accent1">
                    <a:lumMod val="75000"/>
                  </a:schemeClr>
                </a:solidFill>
                <a:latin typeface="Noto Serif Myanmar" panose="02020502060505020204" pitchFamily="18" charset="0"/>
                <a:cs typeface="Noto Serif Myanmar" panose="02020502060505020204" pitchFamily="18" charset="0"/>
              </a:rPr>
              <a:t>Non-Suicidal Self-Injury (NSSI), Passive &amp; Active Suicidal Ideation (SI)</a:t>
            </a:r>
          </a:p>
        </p:txBody>
      </p:sp>
      <p:sp>
        <p:nvSpPr>
          <p:cNvPr id="3" name="Subtitle 2">
            <a:extLst>
              <a:ext uri="{FF2B5EF4-FFF2-40B4-BE49-F238E27FC236}">
                <a16:creationId xmlns:a16="http://schemas.microsoft.com/office/drawing/2014/main" id="{877596F9-CEAB-A2D9-24F1-CF605945F4BE}"/>
              </a:ext>
            </a:extLst>
          </p:cNvPr>
          <p:cNvSpPr>
            <a:spLocks noGrp="1"/>
          </p:cNvSpPr>
          <p:nvPr>
            <p:ph type="subTitle" idx="1"/>
          </p:nvPr>
        </p:nvSpPr>
        <p:spPr>
          <a:xfrm>
            <a:off x="816429" y="3536724"/>
            <a:ext cx="9144000" cy="1655762"/>
          </a:xfrm>
          <a:solidFill>
            <a:srgbClr val="F8F8E9"/>
          </a:solidFill>
        </p:spPr>
        <p:txBody>
          <a:bodyPr/>
          <a:lstStyle/>
          <a:p>
            <a:pPr fontAlgn="ctr"/>
            <a:r>
              <a:rPr lang="en-US" dirty="0">
                <a:solidFill>
                  <a:schemeClr val="accent1">
                    <a:lumMod val="75000"/>
                  </a:schemeClr>
                </a:solidFill>
                <a:latin typeface="Noto Serif Myanmar" panose="02020502060505020204" pitchFamily="18" charset="0"/>
                <a:cs typeface="Noto Serif Myanmar" panose="02020502060505020204" pitchFamily="18" charset="0"/>
              </a:rPr>
              <a:t>Ashley Perkins, PharmD, </a:t>
            </a:r>
            <a:r>
              <a:rPr lang="en-US" dirty="0" err="1">
                <a:solidFill>
                  <a:schemeClr val="accent1">
                    <a:lumMod val="75000"/>
                  </a:schemeClr>
                </a:solidFill>
                <a:latin typeface="Noto Serif Myanmar" panose="02020502060505020204" pitchFamily="18" charset="0"/>
                <a:cs typeface="Noto Serif Myanmar" panose="02020502060505020204" pitchFamily="18" charset="0"/>
              </a:rPr>
              <a:t>EdS</a:t>
            </a:r>
            <a:r>
              <a:rPr lang="en-US" dirty="0">
                <a:solidFill>
                  <a:schemeClr val="accent1">
                    <a:lumMod val="75000"/>
                  </a:schemeClr>
                </a:solidFill>
                <a:latin typeface="Noto Serif Myanmar" panose="02020502060505020204" pitchFamily="18" charset="0"/>
                <a:cs typeface="Noto Serif Myanmar" panose="02020502060505020204" pitchFamily="18" charset="0"/>
              </a:rPr>
              <a:t>, </a:t>
            </a:r>
            <a:r>
              <a:rPr lang="en-US" dirty="0" err="1">
                <a:solidFill>
                  <a:schemeClr val="accent1">
                    <a:lumMod val="75000"/>
                  </a:schemeClr>
                </a:solidFill>
                <a:latin typeface="Noto Serif Myanmar" panose="02020502060505020204" pitchFamily="18" charset="0"/>
                <a:cs typeface="Noto Serif Myanmar" panose="02020502060505020204" pitchFamily="18" charset="0"/>
              </a:rPr>
              <a:t>CPh</a:t>
            </a:r>
            <a:endParaRPr lang="en-US" dirty="0">
              <a:solidFill>
                <a:schemeClr val="accent1">
                  <a:lumMod val="75000"/>
                </a:schemeClr>
              </a:solidFill>
              <a:latin typeface="Noto Serif Myanmar" panose="02020502060505020204" pitchFamily="18" charset="0"/>
              <a:cs typeface="Noto Serif Myanmar" panose="02020502060505020204" pitchFamily="18" charset="0"/>
            </a:endParaRPr>
          </a:p>
          <a:p>
            <a:pPr fontAlgn="ctr"/>
            <a:r>
              <a:rPr lang="en-US" dirty="0">
                <a:solidFill>
                  <a:schemeClr val="accent1">
                    <a:lumMod val="75000"/>
                  </a:schemeClr>
                </a:solidFill>
                <a:latin typeface="Noto Serif Myanmar" panose="02020502060505020204" pitchFamily="18" charset="0"/>
                <a:cs typeface="Noto Serif Myanmar" panose="02020502060505020204" pitchFamily="18" charset="0"/>
              </a:rPr>
              <a:t>We Matter Too, Inc.</a:t>
            </a:r>
          </a:p>
          <a:p>
            <a:pPr fontAlgn="ctr"/>
            <a:r>
              <a:rPr lang="en-US" dirty="0">
                <a:solidFill>
                  <a:schemeClr val="accent1">
                    <a:lumMod val="75000"/>
                  </a:schemeClr>
                </a:solidFill>
                <a:latin typeface="Noto Serif Myanmar" panose="02020502060505020204" pitchFamily="18" charset="0"/>
                <a:cs typeface="Noto Serif Myanmar" panose="02020502060505020204" pitchFamily="18" charset="0"/>
              </a:rPr>
              <a:t>July 21, 2026</a:t>
            </a:r>
          </a:p>
        </p:txBody>
      </p:sp>
      <p:pic>
        <p:nvPicPr>
          <p:cNvPr id="4" name="Picture 3">
            <a:extLst>
              <a:ext uri="{FF2B5EF4-FFF2-40B4-BE49-F238E27FC236}">
                <a16:creationId xmlns:a16="http://schemas.microsoft.com/office/drawing/2014/main" id="{57DF81A8-4CB6-8BBD-0774-29306F15BDB5}"/>
              </a:ext>
            </a:extLst>
          </p:cNvPr>
          <p:cNvPicPr>
            <a:picLocks noChangeAspect="1"/>
          </p:cNvPicPr>
          <p:nvPr/>
        </p:nvPicPr>
        <p:blipFill>
          <a:blip r:embed="rId2"/>
          <a:stretch>
            <a:fillRect/>
          </a:stretch>
        </p:blipFill>
        <p:spPr>
          <a:xfrm>
            <a:off x="10501086" y="4696278"/>
            <a:ext cx="1483115" cy="866322"/>
          </a:xfrm>
          <a:prstGeom prst="rect">
            <a:avLst/>
          </a:prstGeom>
        </p:spPr>
      </p:pic>
    </p:spTree>
    <p:extLst>
      <p:ext uri="{BB962C8B-B14F-4D97-AF65-F5344CB8AC3E}">
        <p14:creationId xmlns:p14="http://schemas.microsoft.com/office/powerpoint/2010/main" val="37595343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26FCB5-7F13-D3D9-B9E2-ED7D2ED240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F98F56-E742-0B60-048B-5A852A572529}"/>
              </a:ext>
            </a:extLst>
          </p:cNvPr>
          <p:cNvSpPr>
            <a:spLocks noGrp="1"/>
          </p:cNvSpPr>
          <p:nvPr>
            <p:ph type="title"/>
          </p:nvPr>
        </p:nvSpPr>
        <p:spPr/>
        <p:txBody>
          <a:bodyPr/>
          <a:lstStyle/>
          <a:p>
            <a:r>
              <a:rPr lang="en-US" dirty="0"/>
              <a:t>NSSI Risks for SI</a:t>
            </a:r>
          </a:p>
        </p:txBody>
      </p:sp>
      <p:graphicFrame>
        <p:nvGraphicFramePr>
          <p:cNvPr id="4" name="Content Placeholder 3">
            <a:extLst>
              <a:ext uri="{FF2B5EF4-FFF2-40B4-BE49-F238E27FC236}">
                <a16:creationId xmlns:a16="http://schemas.microsoft.com/office/drawing/2014/main" id="{F05BCBE3-202A-BBD2-B4EB-99F30A70107B}"/>
              </a:ext>
            </a:extLst>
          </p:cNvPr>
          <p:cNvGraphicFramePr>
            <a:graphicFrameLocks noGrp="1"/>
          </p:cNvGraphicFramePr>
          <p:nvPr>
            <p:ph idx="1"/>
            <p:extLst>
              <p:ext uri="{D42A27DB-BD31-4B8C-83A1-F6EECF244321}">
                <p14:modId xmlns:p14="http://schemas.microsoft.com/office/powerpoint/2010/main" val="1722669564"/>
              </p:ext>
            </p:extLst>
          </p:nvPr>
        </p:nvGraphicFramePr>
        <p:xfrm>
          <a:off x="444500" y="1512888"/>
          <a:ext cx="9923463" cy="4686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Footer Placeholder 4">
            <a:extLst>
              <a:ext uri="{FF2B5EF4-FFF2-40B4-BE49-F238E27FC236}">
                <a16:creationId xmlns:a16="http://schemas.microsoft.com/office/drawing/2014/main" id="{78ADD66C-0FF4-8014-BD1E-79CC21DA55A4}"/>
              </a:ext>
            </a:extLst>
          </p:cNvPr>
          <p:cNvSpPr>
            <a:spLocks noGrp="1"/>
          </p:cNvSpPr>
          <p:nvPr>
            <p:ph type="ftr" sz="quarter" idx="11"/>
          </p:nvPr>
        </p:nvSpPr>
        <p:spPr/>
        <p:txBody>
          <a:bodyPr/>
          <a:lstStyle/>
          <a:p>
            <a:r>
              <a:rPr lang="en-US" sz="800" dirty="0"/>
              <a:t>Joiner TE, Ribeiro JD, Silva C. </a:t>
            </a:r>
            <a:r>
              <a:rPr lang="en-US" sz="800" dirty="0" err="1"/>
              <a:t>Nonsuicidal</a:t>
            </a:r>
            <a:r>
              <a:rPr lang="en-US" sz="800" dirty="0"/>
              <a:t> Self-Injury, Suicidal Behavior, and Their Co-occurrence as Viewed Through the Lens of the Interpersonal Theory of Suicide. </a:t>
            </a:r>
            <a:r>
              <a:rPr lang="en-US" sz="800" i="1" dirty="0"/>
              <a:t>Curr Dir Psychol Sci</a:t>
            </a:r>
            <a:r>
              <a:rPr lang="en-US" sz="800" dirty="0"/>
              <a:t>. 2012;21(5):342-347. </a:t>
            </a:r>
          </a:p>
          <a:p>
            <a:r>
              <a:rPr lang="en-US" sz="800" dirty="0"/>
              <a:t>Muehlenkamp JJ, Brausch AM, Littlefield A. Concurrent changes in </a:t>
            </a:r>
            <a:r>
              <a:rPr lang="en-US" sz="800" dirty="0" err="1"/>
              <a:t>nonsuicidal</a:t>
            </a:r>
            <a:r>
              <a:rPr lang="en-US" sz="800" dirty="0"/>
              <a:t> self-injury and suicide thoughts and behaviors. </a:t>
            </a:r>
            <a:r>
              <a:rPr lang="en-US" sz="800" i="1" dirty="0"/>
              <a:t>Psychol Med</a:t>
            </a:r>
            <a:r>
              <a:rPr lang="en-US" sz="800" dirty="0"/>
              <a:t>. 2023;53(11):4898-4903. </a:t>
            </a:r>
          </a:p>
          <a:p>
            <a:r>
              <a:rPr lang="en-US" sz="800" dirty="0"/>
              <a:t>Nagy LM, Muehlenkamp JJ. Negative self‐perceptions and severity of NSSI: Testing the benefits and barriers model. </a:t>
            </a:r>
            <a:r>
              <a:rPr lang="en-US" sz="800" i="1" dirty="0"/>
              <a:t>J Clin Psychol</a:t>
            </a:r>
            <a:r>
              <a:rPr lang="en-US" sz="800" dirty="0"/>
              <a:t>. 2024;80(6):1365-137</a:t>
            </a:r>
            <a:r>
              <a:rPr lang="en-US" dirty="0"/>
              <a:t>6. </a:t>
            </a:r>
          </a:p>
        </p:txBody>
      </p:sp>
    </p:spTree>
    <p:extLst>
      <p:ext uri="{BB962C8B-B14F-4D97-AF65-F5344CB8AC3E}">
        <p14:creationId xmlns:p14="http://schemas.microsoft.com/office/powerpoint/2010/main" val="17116687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484BAC-1952-8B40-0018-14914BC7A6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51AF25-F790-68C2-2170-955B9B564FBE}"/>
              </a:ext>
            </a:extLst>
          </p:cNvPr>
          <p:cNvSpPr>
            <a:spLocks noGrp="1"/>
          </p:cNvSpPr>
          <p:nvPr>
            <p:ph type="title"/>
          </p:nvPr>
        </p:nvSpPr>
        <p:spPr/>
        <p:txBody>
          <a:bodyPr/>
          <a:lstStyle/>
          <a:p>
            <a:r>
              <a:rPr lang="en-US" dirty="0"/>
              <a:t>Suicidal Ideation</a:t>
            </a:r>
          </a:p>
        </p:txBody>
      </p:sp>
      <p:sp>
        <p:nvSpPr>
          <p:cNvPr id="3" name="Content Placeholder 2">
            <a:extLst>
              <a:ext uri="{FF2B5EF4-FFF2-40B4-BE49-F238E27FC236}">
                <a16:creationId xmlns:a16="http://schemas.microsoft.com/office/drawing/2014/main" id="{30412C5D-9E30-27D6-D5A3-BEFE4F9AF0F3}"/>
              </a:ext>
            </a:extLst>
          </p:cNvPr>
          <p:cNvSpPr>
            <a:spLocks noGrp="1"/>
          </p:cNvSpPr>
          <p:nvPr>
            <p:ph idx="1"/>
          </p:nvPr>
        </p:nvSpPr>
        <p:spPr/>
        <p:txBody>
          <a:bodyPr/>
          <a:lstStyle/>
          <a:p>
            <a:r>
              <a:rPr lang="en-US" sz="2400" dirty="0"/>
              <a:t>Suicidal ideation is a naturally developing symptom of distress</a:t>
            </a:r>
          </a:p>
          <a:p>
            <a:pPr lvl="1"/>
            <a:r>
              <a:rPr lang="en-US" sz="2000" dirty="0"/>
              <a:t>Not a sign of pathology</a:t>
            </a:r>
          </a:p>
          <a:p>
            <a:r>
              <a:rPr lang="en-US" sz="2400" dirty="0" err="1"/>
              <a:t>Psychache</a:t>
            </a:r>
            <a:r>
              <a:rPr lang="en-US" sz="2400" dirty="0"/>
              <a:t>: Suffering intense psychological pain</a:t>
            </a:r>
          </a:p>
          <a:p>
            <a:pPr lvl="1"/>
            <a:r>
              <a:rPr lang="en-US" sz="2000" dirty="0"/>
              <a:t>Pain alone will not lead to SI but pain + hopelessness that the pain will subside can</a:t>
            </a:r>
          </a:p>
          <a:p>
            <a:r>
              <a:rPr lang="en-US" sz="2400" dirty="0"/>
              <a:t>According to Nietzsche: Possibly comforting to patients to contemplate suicide as an alternative to the painful misery of life continuing as is</a:t>
            </a:r>
          </a:p>
          <a:p>
            <a:r>
              <a:rPr lang="en-US" sz="2400" dirty="0"/>
              <a:t>Passive: desire to be dead; a state of being</a:t>
            </a:r>
          </a:p>
          <a:p>
            <a:r>
              <a:rPr lang="en-US" sz="2400" dirty="0"/>
              <a:t>Active: desire to kill oneself which is different from behavior/action</a:t>
            </a:r>
          </a:p>
        </p:txBody>
      </p:sp>
      <p:sp>
        <p:nvSpPr>
          <p:cNvPr id="4" name="Footer Placeholder 3">
            <a:extLst>
              <a:ext uri="{FF2B5EF4-FFF2-40B4-BE49-F238E27FC236}">
                <a16:creationId xmlns:a16="http://schemas.microsoft.com/office/drawing/2014/main" id="{D86743BA-EE6E-A132-BFF5-6EA278821BF0}"/>
              </a:ext>
            </a:extLst>
          </p:cNvPr>
          <p:cNvSpPr>
            <a:spLocks noGrp="1"/>
          </p:cNvSpPr>
          <p:nvPr>
            <p:ph type="ftr" sz="quarter" idx="11"/>
          </p:nvPr>
        </p:nvSpPr>
        <p:spPr/>
        <p:txBody>
          <a:bodyPr/>
          <a:lstStyle/>
          <a:p>
            <a:r>
              <a:rPr lang="en-US" dirty="0"/>
              <a:t>Liu RT, Bettis AH, Burke TA. Characterizing the phenomenology of passive suicidal ideation: a systematic review and meta-analysis of its prevalence, psychiatric comorbidity, correlates, and comparisons with active suicidal ideation. </a:t>
            </a:r>
            <a:r>
              <a:rPr lang="en-US" i="1" dirty="0"/>
              <a:t>Psychol Med</a:t>
            </a:r>
            <a:r>
              <a:rPr lang="en-US" dirty="0"/>
              <a:t>. 2020;50(3):367-383.</a:t>
            </a:r>
          </a:p>
          <a:p>
            <a:r>
              <a:rPr lang="en-US" dirty="0"/>
              <a:t>Sommers-Flanagan J, Shaw SL. Suicide risk assessment: What psychologists should know. </a:t>
            </a:r>
            <a:r>
              <a:rPr lang="en-US" i="1" dirty="0"/>
              <a:t>Professional Psychology: Research and Practice</a:t>
            </a:r>
            <a:r>
              <a:rPr lang="en-US" dirty="0"/>
              <a:t>. 2017;48(2):98-106.</a:t>
            </a:r>
          </a:p>
        </p:txBody>
      </p:sp>
    </p:spTree>
    <p:extLst>
      <p:ext uri="{BB962C8B-B14F-4D97-AF65-F5344CB8AC3E}">
        <p14:creationId xmlns:p14="http://schemas.microsoft.com/office/powerpoint/2010/main" val="14264779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3DEAAB-3563-A71B-EC45-C73AAC98CB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5D63CD-1063-1E58-14FD-E19929BE682C}"/>
              </a:ext>
            </a:extLst>
          </p:cNvPr>
          <p:cNvSpPr>
            <a:spLocks noGrp="1"/>
          </p:cNvSpPr>
          <p:nvPr>
            <p:ph type="title"/>
          </p:nvPr>
        </p:nvSpPr>
        <p:spPr/>
        <p:txBody>
          <a:bodyPr/>
          <a:lstStyle/>
          <a:p>
            <a:r>
              <a:rPr lang="en-US" dirty="0"/>
              <a:t>Interpersonal Theory of Suicide</a:t>
            </a:r>
          </a:p>
        </p:txBody>
      </p:sp>
      <p:sp>
        <p:nvSpPr>
          <p:cNvPr id="3" name="Content Placeholder 2">
            <a:extLst>
              <a:ext uri="{FF2B5EF4-FFF2-40B4-BE49-F238E27FC236}">
                <a16:creationId xmlns:a16="http://schemas.microsoft.com/office/drawing/2014/main" id="{06319A79-3892-3130-7F9F-9B59F19531DF}"/>
              </a:ext>
            </a:extLst>
          </p:cNvPr>
          <p:cNvSpPr>
            <a:spLocks noGrp="1"/>
          </p:cNvSpPr>
          <p:nvPr>
            <p:ph idx="1"/>
          </p:nvPr>
        </p:nvSpPr>
        <p:spPr/>
        <p:txBody>
          <a:bodyPr/>
          <a:lstStyle/>
          <a:p>
            <a:r>
              <a:rPr lang="en-US" dirty="0"/>
              <a:t>Passive suicidal ideation (SI):</a:t>
            </a:r>
          </a:p>
          <a:p>
            <a:pPr lvl="1"/>
            <a:r>
              <a:rPr lang="en-US" dirty="0"/>
              <a:t>Perceived burdensomeness which includes feelings of loneliness and decreased reciprocal care</a:t>
            </a:r>
          </a:p>
          <a:p>
            <a:pPr lvl="1"/>
            <a:r>
              <a:rPr lang="en-US" dirty="0"/>
              <a:t>Thwarted belongingness which includes self-hate and liability</a:t>
            </a:r>
          </a:p>
          <a:p>
            <a:r>
              <a:rPr lang="en-US" dirty="0"/>
              <a:t>Active suicidal ideation (SI):</a:t>
            </a:r>
          </a:p>
          <a:p>
            <a:pPr lvl="1"/>
            <a:r>
              <a:rPr lang="en-US" dirty="0"/>
              <a:t>Passive SI domains plus </a:t>
            </a:r>
          </a:p>
          <a:p>
            <a:pPr lvl="2"/>
            <a:r>
              <a:rPr lang="en-US" dirty="0"/>
              <a:t>Increased hopelessness leading to desire</a:t>
            </a:r>
          </a:p>
          <a:p>
            <a:pPr lvl="2"/>
            <a:r>
              <a:rPr lang="en-US" dirty="0"/>
              <a:t>Lowering fear of death leading to intent</a:t>
            </a:r>
          </a:p>
          <a:p>
            <a:pPr lvl="2"/>
            <a:r>
              <a:rPr lang="en-US" dirty="0"/>
              <a:t>Increased pain tolerance leading to lethal or near lethal attempt</a:t>
            </a:r>
          </a:p>
          <a:p>
            <a:pPr lvl="1"/>
            <a:r>
              <a:rPr lang="en-US" dirty="0"/>
              <a:t>Acquired capability</a:t>
            </a:r>
          </a:p>
        </p:txBody>
      </p:sp>
      <p:sp>
        <p:nvSpPr>
          <p:cNvPr id="4" name="Footer Placeholder 3">
            <a:extLst>
              <a:ext uri="{FF2B5EF4-FFF2-40B4-BE49-F238E27FC236}">
                <a16:creationId xmlns:a16="http://schemas.microsoft.com/office/drawing/2014/main" id="{B3AD3737-AAA0-DBE1-3D79-7FF0A5E0793C}"/>
              </a:ext>
            </a:extLst>
          </p:cNvPr>
          <p:cNvSpPr>
            <a:spLocks noGrp="1"/>
          </p:cNvSpPr>
          <p:nvPr>
            <p:ph type="ftr" sz="quarter" idx="11"/>
          </p:nvPr>
        </p:nvSpPr>
        <p:spPr/>
        <p:txBody>
          <a:bodyPr/>
          <a:lstStyle/>
          <a:p>
            <a:r>
              <a:rPr lang="en-US" dirty="0"/>
              <a:t>Joiner TE, Ribeiro JD, Silva C. </a:t>
            </a:r>
            <a:r>
              <a:rPr lang="en-US" dirty="0" err="1"/>
              <a:t>Nonsuicidal</a:t>
            </a:r>
            <a:r>
              <a:rPr lang="en-US" dirty="0"/>
              <a:t> Self-Injury, Suicidal Behavior, and Their Co-occurrence as Viewed Through the Lens of the Interpersonal Theory of Suicide. </a:t>
            </a:r>
            <a:r>
              <a:rPr lang="en-US" i="1" dirty="0"/>
              <a:t>Curr Dir Psychol Sci</a:t>
            </a:r>
            <a:r>
              <a:rPr lang="en-US" dirty="0"/>
              <a:t>. 2012;21(5):342-347.</a:t>
            </a:r>
          </a:p>
        </p:txBody>
      </p:sp>
    </p:spTree>
    <p:extLst>
      <p:ext uri="{BB962C8B-B14F-4D97-AF65-F5344CB8AC3E}">
        <p14:creationId xmlns:p14="http://schemas.microsoft.com/office/powerpoint/2010/main" val="7035632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7A2CB-342A-B9DD-47FD-DB1AD0B10D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86FEFF-4DF7-1EE6-3A9E-0A98F3A21F5E}"/>
              </a:ext>
            </a:extLst>
          </p:cNvPr>
          <p:cNvSpPr>
            <a:spLocks noGrp="1"/>
          </p:cNvSpPr>
          <p:nvPr>
            <p:ph type="title"/>
          </p:nvPr>
        </p:nvSpPr>
        <p:spPr/>
        <p:txBody>
          <a:bodyPr/>
          <a:lstStyle/>
          <a:p>
            <a:r>
              <a:rPr lang="en-US" dirty="0"/>
              <a:t>Interpersonal Theory of Suicide</a:t>
            </a:r>
          </a:p>
        </p:txBody>
      </p:sp>
      <p:pic>
        <p:nvPicPr>
          <p:cNvPr id="5" name="Content Placeholder 15" descr="A diagram of suicide&#10;&#10;AI-generated content may be incorrect.">
            <a:extLst>
              <a:ext uri="{FF2B5EF4-FFF2-40B4-BE49-F238E27FC236}">
                <a16:creationId xmlns:a16="http://schemas.microsoft.com/office/drawing/2014/main" id="{DA5C6677-4919-DF87-1693-C4AA137BA2A3}"/>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b="3562"/>
          <a:stretch>
            <a:fillRect/>
          </a:stretch>
        </p:blipFill>
        <p:spPr>
          <a:xfrm>
            <a:off x="798533" y="1494027"/>
            <a:ext cx="9215123" cy="4998847"/>
          </a:xfrm>
          <a:prstGeom prst="rect">
            <a:avLst/>
          </a:prstGeom>
        </p:spPr>
      </p:pic>
      <p:sp>
        <p:nvSpPr>
          <p:cNvPr id="6" name="Footer Placeholder 5">
            <a:extLst>
              <a:ext uri="{FF2B5EF4-FFF2-40B4-BE49-F238E27FC236}">
                <a16:creationId xmlns:a16="http://schemas.microsoft.com/office/drawing/2014/main" id="{7855B79F-400E-3896-ADD0-1F79D822D2C1}"/>
              </a:ext>
            </a:extLst>
          </p:cNvPr>
          <p:cNvSpPr>
            <a:spLocks noGrp="1"/>
          </p:cNvSpPr>
          <p:nvPr>
            <p:ph type="ftr" sz="quarter" idx="11"/>
          </p:nvPr>
        </p:nvSpPr>
        <p:spPr>
          <a:xfrm>
            <a:off x="444303" y="6492874"/>
            <a:ext cx="9923583" cy="365125"/>
          </a:xfrm>
        </p:spPr>
        <p:txBody>
          <a:bodyPr/>
          <a:lstStyle/>
          <a:p>
            <a:r>
              <a:rPr lang="en-US" dirty="0"/>
              <a:t>Joiner TE, Ribeiro JD, Silva C. </a:t>
            </a:r>
            <a:r>
              <a:rPr lang="en-US" dirty="0" err="1"/>
              <a:t>Nonsuicidal</a:t>
            </a:r>
            <a:r>
              <a:rPr lang="en-US" dirty="0"/>
              <a:t> Self-Injury, Suicidal Behavior, and Their Co-occurrence as Viewed Through the Lens of the Interpersonal Theory of Suicide. </a:t>
            </a:r>
            <a:r>
              <a:rPr lang="en-US" i="1" dirty="0"/>
              <a:t>Curr Dir Psychol Sci</a:t>
            </a:r>
            <a:r>
              <a:rPr lang="en-US" dirty="0"/>
              <a:t>. 2012;21(5):342-347.</a:t>
            </a:r>
          </a:p>
        </p:txBody>
      </p:sp>
    </p:spTree>
    <p:extLst>
      <p:ext uri="{BB962C8B-B14F-4D97-AF65-F5344CB8AC3E}">
        <p14:creationId xmlns:p14="http://schemas.microsoft.com/office/powerpoint/2010/main" val="18725673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541B9-D283-9630-513E-63DB1AA256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A63B21-A714-17E7-AD19-3509BA033BEF}"/>
              </a:ext>
            </a:extLst>
          </p:cNvPr>
          <p:cNvSpPr>
            <a:spLocks noGrp="1"/>
          </p:cNvSpPr>
          <p:nvPr>
            <p:ph type="title"/>
          </p:nvPr>
        </p:nvSpPr>
        <p:spPr/>
        <p:txBody>
          <a:bodyPr/>
          <a:lstStyle/>
          <a:p>
            <a:r>
              <a:rPr lang="en-US" dirty="0"/>
              <a:t>Protective Factors in SI</a:t>
            </a:r>
          </a:p>
        </p:txBody>
      </p:sp>
      <p:sp>
        <p:nvSpPr>
          <p:cNvPr id="3" name="Content Placeholder 2">
            <a:extLst>
              <a:ext uri="{FF2B5EF4-FFF2-40B4-BE49-F238E27FC236}">
                <a16:creationId xmlns:a16="http://schemas.microsoft.com/office/drawing/2014/main" id="{D501A7D7-1011-5B25-7CEC-EBA0A9E67417}"/>
              </a:ext>
            </a:extLst>
          </p:cNvPr>
          <p:cNvSpPr>
            <a:spLocks noGrp="1"/>
          </p:cNvSpPr>
          <p:nvPr>
            <p:ph idx="1"/>
          </p:nvPr>
        </p:nvSpPr>
        <p:spPr/>
        <p:txBody>
          <a:bodyPr/>
          <a:lstStyle/>
          <a:p>
            <a:r>
              <a:rPr lang="en-US" dirty="0"/>
              <a:t>Social connectiveness is a protective factor</a:t>
            </a:r>
          </a:p>
          <a:p>
            <a:pPr lvl="1"/>
            <a:r>
              <a:rPr lang="en-US" dirty="0"/>
              <a:t>Might include connection to important people, a job, a project, or a role</a:t>
            </a:r>
          </a:p>
          <a:p>
            <a:pPr lvl="1"/>
            <a:r>
              <a:rPr lang="en-US" dirty="0"/>
              <a:t>Disconnection, thwarted belongness and/or a sense of being burdensome can all add to increasing SI into an attempt possibility</a:t>
            </a:r>
          </a:p>
          <a:p>
            <a:pPr lvl="1"/>
            <a:r>
              <a:rPr lang="en-US" dirty="0"/>
              <a:t>When people are unable to think of their loved ones or cannot fathom an alternative</a:t>
            </a:r>
          </a:p>
          <a:p>
            <a:pPr lvl="1"/>
            <a:r>
              <a:rPr lang="en-US" dirty="0"/>
              <a:t>Establishing empathetic and supportive connections with those who are at risk or report suicidal thoughts or behavior</a:t>
            </a:r>
          </a:p>
        </p:txBody>
      </p:sp>
      <p:sp>
        <p:nvSpPr>
          <p:cNvPr id="4" name="Footer Placeholder 3">
            <a:extLst>
              <a:ext uri="{FF2B5EF4-FFF2-40B4-BE49-F238E27FC236}">
                <a16:creationId xmlns:a16="http://schemas.microsoft.com/office/drawing/2014/main" id="{475DF920-D955-AB08-1A29-B2DB2451FA1A}"/>
              </a:ext>
            </a:extLst>
          </p:cNvPr>
          <p:cNvSpPr>
            <a:spLocks noGrp="1"/>
          </p:cNvSpPr>
          <p:nvPr>
            <p:ph type="ftr" sz="quarter" idx="11"/>
          </p:nvPr>
        </p:nvSpPr>
        <p:spPr/>
        <p:txBody>
          <a:bodyPr/>
          <a:lstStyle/>
          <a:p>
            <a:r>
              <a:rPr lang="en-US" dirty="0"/>
              <a:t>Sommers-Flanagan J, Shaw SL. Suicide risk assessment: What psychologists should know. </a:t>
            </a:r>
            <a:r>
              <a:rPr lang="en-US" i="1" dirty="0"/>
              <a:t>Professional Psychology: Research and Practice</a:t>
            </a:r>
            <a:r>
              <a:rPr lang="en-US" dirty="0"/>
              <a:t>. 2017;48(2):98-106. doi:</a:t>
            </a:r>
            <a:r>
              <a:rPr lang="en-US" dirty="0">
                <a:hlinkClick r:id="rId2">
                  <a:extLst>
                    <a:ext uri="{A12FA001-AC4F-418D-AE19-62706E023703}">
                      <ahyp:hlinkClr xmlns:ahyp="http://schemas.microsoft.com/office/drawing/2018/hyperlinkcolor" val="tx"/>
                    </a:ext>
                  </a:extLst>
                </a:hlinkClick>
              </a:rPr>
              <a:t>10.1037/pro0000106</a:t>
            </a:r>
            <a:endParaRPr lang="en-US" dirty="0"/>
          </a:p>
        </p:txBody>
      </p:sp>
    </p:spTree>
    <p:extLst>
      <p:ext uri="{BB962C8B-B14F-4D97-AF65-F5344CB8AC3E}">
        <p14:creationId xmlns:p14="http://schemas.microsoft.com/office/powerpoint/2010/main" val="16648651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7233D1-2FCE-2C45-1A0B-6894AD6702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D9FBAD-9DD9-C7AB-CB4D-17FB8D2ACFAF}"/>
              </a:ext>
            </a:extLst>
          </p:cNvPr>
          <p:cNvSpPr>
            <a:spLocks noGrp="1"/>
          </p:cNvSpPr>
          <p:nvPr>
            <p:ph type="title"/>
          </p:nvPr>
        </p:nvSpPr>
        <p:spPr/>
        <p:txBody>
          <a:bodyPr>
            <a:normAutofit fontScale="90000"/>
          </a:bodyPr>
          <a:lstStyle/>
          <a:p>
            <a:r>
              <a:rPr lang="en-US" dirty="0"/>
              <a:t>Introduction to Screening &amp; Assessment Tools</a:t>
            </a:r>
          </a:p>
        </p:txBody>
      </p:sp>
      <p:sp>
        <p:nvSpPr>
          <p:cNvPr id="3" name="Content Placeholder 2">
            <a:extLst>
              <a:ext uri="{FF2B5EF4-FFF2-40B4-BE49-F238E27FC236}">
                <a16:creationId xmlns:a16="http://schemas.microsoft.com/office/drawing/2014/main" id="{EBF60D9C-2A6B-F3A7-B850-8D76AB2050F8}"/>
              </a:ext>
            </a:extLst>
          </p:cNvPr>
          <p:cNvSpPr>
            <a:spLocks noGrp="1"/>
          </p:cNvSpPr>
          <p:nvPr>
            <p:ph idx="1"/>
          </p:nvPr>
        </p:nvSpPr>
        <p:spPr/>
        <p:txBody>
          <a:bodyPr/>
          <a:lstStyle/>
          <a:p>
            <a:r>
              <a:rPr lang="en-US" sz="2400" dirty="0"/>
              <a:t>Suicide risk-factors contribute little to overall prediction or prevention of suicide</a:t>
            </a:r>
          </a:p>
          <a:p>
            <a:r>
              <a:rPr lang="en-US" sz="2400" dirty="0"/>
              <a:t>Less emphasis should be made on the medical-model of suicide and more toward a social constructionist, collaborative orientation</a:t>
            </a:r>
          </a:p>
          <a:p>
            <a:r>
              <a:rPr lang="en-US" sz="2400" dirty="0"/>
              <a:t>Nuanced methods for directly questioning patients about suicidal ideation</a:t>
            </a:r>
          </a:p>
          <a:p>
            <a:r>
              <a:rPr lang="en-US" sz="2400" dirty="0"/>
              <a:t>Use of the PHQ-9 to assess suicide risk:</a:t>
            </a:r>
          </a:p>
          <a:p>
            <a:pPr lvl="1"/>
            <a:r>
              <a:rPr lang="en-US" sz="2000" dirty="0"/>
              <a:t>30-50% of patients with risk are not detected with depression screening alone</a:t>
            </a:r>
          </a:p>
          <a:p>
            <a:pPr lvl="1"/>
            <a:r>
              <a:rPr lang="en-US" sz="2000" dirty="0"/>
              <a:t>This feeds into the stereotype that patients must be depressed to be suicidal</a:t>
            </a:r>
          </a:p>
          <a:p>
            <a:pPr lvl="1"/>
            <a:r>
              <a:rPr lang="en-US" sz="2000" dirty="0"/>
              <a:t>Ninth question is ambiguous: “Thoughts that you would be better off dead or hurting yourself in some way” </a:t>
            </a:r>
          </a:p>
        </p:txBody>
      </p:sp>
      <p:sp>
        <p:nvSpPr>
          <p:cNvPr id="4" name="Footer Placeholder 3">
            <a:extLst>
              <a:ext uri="{FF2B5EF4-FFF2-40B4-BE49-F238E27FC236}">
                <a16:creationId xmlns:a16="http://schemas.microsoft.com/office/drawing/2014/main" id="{825C45BE-9504-B16E-6310-8E56278731A8}"/>
              </a:ext>
            </a:extLst>
          </p:cNvPr>
          <p:cNvSpPr>
            <a:spLocks noGrp="1"/>
          </p:cNvSpPr>
          <p:nvPr>
            <p:ph type="ftr" sz="quarter" idx="11"/>
          </p:nvPr>
        </p:nvSpPr>
        <p:spPr>
          <a:xfrm>
            <a:off x="444303" y="6356350"/>
            <a:ext cx="9923583" cy="365125"/>
          </a:xfrm>
        </p:spPr>
        <p:txBody>
          <a:bodyPr/>
          <a:lstStyle/>
          <a:p>
            <a:r>
              <a:rPr lang="en-US" sz="800" dirty="0"/>
              <a:t>Sommers-Flanagan J, Shaw SL. Suicide risk assessment: What psychologists should know. </a:t>
            </a:r>
            <a:r>
              <a:rPr lang="en-US" sz="800" i="1" dirty="0"/>
              <a:t>Professional Psychology: Research and Practice</a:t>
            </a:r>
            <a:r>
              <a:rPr lang="en-US" sz="800" dirty="0"/>
              <a:t>. 2017;48(2):98-106.</a:t>
            </a:r>
          </a:p>
          <a:p>
            <a:r>
              <a:rPr lang="en-US" sz="800" dirty="0"/>
              <a:t>Horowitz LM, Ryan PC, Wei AX, Boudreaux ED, Ackerman JP, Bridge JA. Screening and Assessing Suicide Risk in Medical Settings: Feasible Strategies for Early Detection. </a:t>
            </a:r>
            <a:r>
              <a:rPr lang="en-US" sz="800" i="1" dirty="0"/>
              <a:t>FOC</a:t>
            </a:r>
            <a:r>
              <a:rPr lang="en-US" sz="800" dirty="0"/>
              <a:t>. 2023;21(2):145-151.</a:t>
            </a:r>
          </a:p>
          <a:p>
            <a:r>
              <a:rPr lang="en-US" sz="800" dirty="0"/>
              <a:t>Kroenke K, Spitzer RL, Williams JB. The PHQ-9: validity of a brief depression severity measure. J</a:t>
            </a:r>
            <a:r>
              <a:rPr lang="en-US" sz="800" i="1" dirty="0"/>
              <a:t> Gen Intern Med. </a:t>
            </a:r>
            <a:r>
              <a:rPr lang="en-US" sz="800" dirty="0"/>
              <a:t>2001;16(9):606-613.</a:t>
            </a:r>
          </a:p>
        </p:txBody>
      </p:sp>
    </p:spTree>
    <p:extLst>
      <p:ext uri="{BB962C8B-B14F-4D97-AF65-F5344CB8AC3E}">
        <p14:creationId xmlns:p14="http://schemas.microsoft.com/office/powerpoint/2010/main" val="6343890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2062DD-97F2-197A-4226-0D6B1371D2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C4F622-F4A7-578C-FE3B-4944BA604E15}"/>
              </a:ext>
            </a:extLst>
          </p:cNvPr>
          <p:cNvSpPr>
            <a:spLocks noGrp="1"/>
          </p:cNvSpPr>
          <p:nvPr>
            <p:ph type="title"/>
          </p:nvPr>
        </p:nvSpPr>
        <p:spPr/>
        <p:txBody>
          <a:bodyPr>
            <a:normAutofit/>
          </a:bodyPr>
          <a:lstStyle/>
          <a:p>
            <a:r>
              <a:rPr lang="en-US" sz="4000" dirty="0"/>
              <a:t>NSSI Tools for Screening &amp; Assessment</a:t>
            </a:r>
          </a:p>
        </p:txBody>
      </p:sp>
      <p:graphicFrame>
        <p:nvGraphicFramePr>
          <p:cNvPr id="4" name="Content Placeholder 3">
            <a:extLst>
              <a:ext uri="{FF2B5EF4-FFF2-40B4-BE49-F238E27FC236}">
                <a16:creationId xmlns:a16="http://schemas.microsoft.com/office/drawing/2014/main" id="{B775D0BA-A99F-6BE4-35C1-6FDE29450FE1}"/>
              </a:ext>
            </a:extLst>
          </p:cNvPr>
          <p:cNvGraphicFramePr>
            <a:graphicFrameLocks noGrp="1"/>
          </p:cNvGraphicFramePr>
          <p:nvPr>
            <p:ph idx="1"/>
            <p:extLst>
              <p:ext uri="{D42A27DB-BD31-4B8C-83A1-F6EECF244321}">
                <p14:modId xmlns:p14="http://schemas.microsoft.com/office/powerpoint/2010/main" val="3521042724"/>
              </p:ext>
            </p:extLst>
          </p:nvPr>
        </p:nvGraphicFramePr>
        <p:xfrm>
          <a:off x="444500" y="1512888"/>
          <a:ext cx="9923463" cy="3606800"/>
        </p:xfrm>
        <a:graphic>
          <a:graphicData uri="http://schemas.openxmlformats.org/drawingml/2006/table">
            <a:tbl>
              <a:tblPr firstRow="1" bandRow="1">
                <a:tableStyleId>{5C22544A-7EE6-4342-B048-85BDC9FD1C3A}</a:tableStyleId>
              </a:tblPr>
              <a:tblGrid>
                <a:gridCol w="6223929">
                  <a:extLst>
                    <a:ext uri="{9D8B030D-6E8A-4147-A177-3AD203B41FA5}">
                      <a16:colId xmlns:a16="http://schemas.microsoft.com/office/drawing/2014/main" val="1198104302"/>
                    </a:ext>
                  </a:extLst>
                </a:gridCol>
                <a:gridCol w="1817649">
                  <a:extLst>
                    <a:ext uri="{9D8B030D-6E8A-4147-A177-3AD203B41FA5}">
                      <a16:colId xmlns:a16="http://schemas.microsoft.com/office/drawing/2014/main" val="176356308"/>
                    </a:ext>
                  </a:extLst>
                </a:gridCol>
                <a:gridCol w="1881885">
                  <a:extLst>
                    <a:ext uri="{9D8B030D-6E8A-4147-A177-3AD203B41FA5}">
                      <a16:colId xmlns:a16="http://schemas.microsoft.com/office/drawing/2014/main" val="3266186628"/>
                    </a:ext>
                  </a:extLst>
                </a:gridCol>
              </a:tblGrid>
              <a:tr h="370840">
                <a:tc>
                  <a:txBody>
                    <a:bodyPr/>
                    <a:lstStyle/>
                    <a:p>
                      <a:r>
                        <a:rPr lang="en-US" b="0" i="0" dirty="0">
                          <a:latin typeface="Noto Serif Myanmar" panose="02020502060505020204" pitchFamily="18" charset="0"/>
                          <a:cs typeface="Noto Serif Myanmar" panose="02020502060505020204" pitchFamily="18" charset="0"/>
                        </a:rPr>
                        <a:t>Name of Assessment Tool</a:t>
                      </a:r>
                    </a:p>
                  </a:txBody>
                  <a:tcPr>
                    <a:solidFill>
                      <a:srgbClr val="176C75"/>
                    </a:solidFill>
                  </a:tcPr>
                </a:tc>
                <a:tc>
                  <a:txBody>
                    <a:bodyPr/>
                    <a:lstStyle/>
                    <a:p>
                      <a:r>
                        <a:rPr lang="en-US" b="0" i="0" dirty="0">
                          <a:latin typeface="Noto Serif Myanmar" panose="02020502060505020204" pitchFamily="18" charset="0"/>
                          <a:cs typeface="Noto Serif Myanmar" panose="02020502060505020204" pitchFamily="18" charset="0"/>
                        </a:rPr>
                        <a:t>Description</a:t>
                      </a:r>
                    </a:p>
                  </a:txBody>
                  <a:tcPr>
                    <a:solidFill>
                      <a:srgbClr val="176C75"/>
                    </a:solidFill>
                  </a:tcPr>
                </a:tc>
                <a:tc>
                  <a:txBody>
                    <a:bodyPr/>
                    <a:lstStyle/>
                    <a:p>
                      <a:r>
                        <a:rPr lang="en-US" b="0" i="0" dirty="0">
                          <a:latin typeface="Noto Serif Myanmar" panose="02020502060505020204" pitchFamily="18" charset="0"/>
                          <a:cs typeface="Noto Serif Myanmar" panose="02020502060505020204" pitchFamily="18" charset="0"/>
                        </a:rPr>
                        <a:t>Reliability</a:t>
                      </a:r>
                    </a:p>
                  </a:txBody>
                  <a:tcPr>
                    <a:solidFill>
                      <a:srgbClr val="176C75"/>
                    </a:solidFill>
                  </a:tcPr>
                </a:tc>
                <a:extLst>
                  <a:ext uri="{0D108BD9-81ED-4DB2-BD59-A6C34878D82A}">
                    <a16:rowId xmlns:a16="http://schemas.microsoft.com/office/drawing/2014/main" val="597224528"/>
                  </a:ext>
                </a:extLst>
              </a:tr>
              <a:tr h="370840">
                <a:tc>
                  <a:txBody>
                    <a:bodyPr/>
                    <a:lstStyle/>
                    <a:p>
                      <a:r>
                        <a:rPr lang="en-US" b="0" i="0" dirty="0">
                          <a:solidFill>
                            <a:srgbClr val="F8F8E9"/>
                          </a:solidFill>
                          <a:latin typeface="Noto Serif Myanmar" panose="02020502060505020204" pitchFamily="18" charset="0"/>
                          <a:cs typeface="Noto Serif Myanmar" panose="02020502060505020204" pitchFamily="18" charset="0"/>
                        </a:rPr>
                        <a:t>Brief Severity Index for Non-Suicidal Self-Injury (BSI-NSSI)</a:t>
                      </a:r>
                    </a:p>
                  </a:txBody>
                  <a:tcPr>
                    <a:solidFill>
                      <a:srgbClr val="179B9E"/>
                    </a:solidFill>
                  </a:tcPr>
                </a:tc>
                <a:tc>
                  <a:txBody>
                    <a:bodyPr/>
                    <a:lstStyle/>
                    <a:p>
                      <a:r>
                        <a:rPr lang="en-US" b="0" i="0" dirty="0">
                          <a:solidFill>
                            <a:srgbClr val="F8F8E9"/>
                          </a:solidFill>
                          <a:latin typeface="Noto Serif Myanmar" panose="02020502060505020204" pitchFamily="18" charset="0"/>
                          <a:cs typeface="Noto Serif Myanmar" panose="02020502060505020204" pitchFamily="18" charset="0"/>
                        </a:rPr>
                        <a:t>Self-Report</a:t>
                      </a:r>
                    </a:p>
                  </a:txBody>
                  <a:tcPr>
                    <a:solidFill>
                      <a:srgbClr val="179B9E"/>
                    </a:solidFill>
                  </a:tcPr>
                </a:tc>
                <a:tc>
                  <a:txBody>
                    <a:bodyPr/>
                    <a:lstStyle/>
                    <a:p>
                      <a:r>
                        <a:rPr lang="en-US" b="0" i="0" dirty="0">
                          <a:solidFill>
                            <a:srgbClr val="F8F8E9"/>
                          </a:solidFill>
                          <a:latin typeface="Noto Serif Myanmar" panose="02020502060505020204" pitchFamily="18" charset="0"/>
                          <a:cs typeface="Noto Serif Myanmar" panose="02020502060505020204" pitchFamily="18" charset="0"/>
                        </a:rPr>
                        <a:t>Unknown</a:t>
                      </a:r>
                    </a:p>
                  </a:txBody>
                  <a:tcPr>
                    <a:solidFill>
                      <a:srgbClr val="179B9E"/>
                    </a:solidFill>
                  </a:tcPr>
                </a:tc>
                <a:extLst>
                  <a:ext uri="{0D108BD9-81ED-4DB2-BD59-A6C34878D82A}">
                    <a16:rowId xmlns:a16="http://schemas.microsoft.com/office/drawing/2014/main" val="2713346012"/>
                  </a:ext>
                </a:extLst>
              </a:tr>
              <a:tr h="370840">
                <a:tc>
                  <a:txBody>
                    <a:bodyPr/>
                    <a:lstStyle/>
                    <a:p>
                      <a:r>
                        <a:rPr lang="en-US" b="0" i="0" dirty="0">
                          <a:solidFill>
                            <a:schemeClr val="tx2"/>
                          </a:solidFill>
                          <a:latin typeface="Noto Serif Myanmar" panose="02020502060505020204" pitchFamily="18" charset="0"/>
                          <a:cs typeface="Noto Serif Myanmar" panose="02020502060505020204" pitchFamily="18" charset="0"/>
                        </a:rPr>
                        <a:t>Suicide Attempt Self-Injury Interview (SASII)</a:t>
                      </a:r>
                    </a:p>
                  </a:txBody>
                  <a:tcPr>
                    <a:solidFill>
                      <a:srgbClr val="1FE1F1"/>
                    </a:solidFill>
                  </a:tcPr>
                </a:tc>
                <a:tc>
                  <a:txBody>
                    <a:bodyPr/>
                    <a:lstStyle/>
                    <a:p>
                      <a:r>
                        <a:rPr lang="en-US" b="0" i="0" dirty="0">
                          <a:solidFill>
                            <a:schemeClr val="tx2"/>
                          </a:solidFill>
                          <a:latin typeface="Noto Serif Myanmar" panose="02020502060505020204" pitchFamily="18" charset="0"/>
                          <a:cs typeface="Noto Serif Myanmar" panose="02020502060505020204" pitchFamily="18" charset="0"/>
                        </a:rPr>
                        <a:t>Interview</a:t>
                      </a:r>
                    </a:p>
                  </a:txBody>
                  <a:tcPr>
                    <a:solidFill>
                      <a:srgbClr val="1FE1F1"/>
                    </a:solidFill>
                  </a:tcPr>
                </a:tc>
                <a:tc>
                  <a:txBody>
                    <a:bodyPr/>
                    <a:lstStyle/>
                    <a:p>
                      <a:r>
                        <a:rPr lang="en-US" b="0" i="0" dirty="0">
                          <a:solidFill>
                            <a:schemeClr val="tx2"/>
                          </a:solidFill>
                          <a:latin typeface="Noto Serif Myanmar" panose="02020502060505020204" pitchFamily="18" charset="0"/>
                          <a:cs typeface="Noto Serif Myanmar" panose="02020502060505020204" pitchFamily="18" charset="0"/>
                        </a:rPr>
                        <a:t>Yes</a:t>
                      </a:r>
                    </a:p>
                  </a:txBody>
                  <a:tcPr>
                    <a:solidFill>
                      <a:srgbClr val="1FE1F1"/>
                    </a:solidFill>
                  </a:tcPr>
                </a:tc>
                <a:extLst>
                  <a:ext uri="{0D108BD9-81ED-4DB2-BD59-A6C34878D82A}">
                    <a16:rowId xmlns:a16="http://schemas.microsoft.com/office/drawing/2014/main" val="119515756"/>
                  </a:ext>
                </a:extLst>
              </a:tr>
              <a:tr h="370840">
                <a:tc>
                  <a:txBody>
                    <a:bodyPr/>
                    <a:lstStyle/>
                    <a:p>
                      <a:r>
                        <a:rPr lang="en-US" b="0" i="0" dirty="0">
                          <a:solidFill>
                            <a:srgbClr val="F8F8E9"/>
                          </a:solidFill>
                          <a:latin typeface="Noto Serif Myanmar" panose="02020502060505020204" pitchFamily="18" charset="0"/>
                          <a:cs typeface="Noto Serif Myanmar" panose="02020502060505020204" pitchFamily="18" charset="0"/>
                        </a:rPr>
                        <a:t>Self-Harm Behavior Questionnaire (SHBQ)</a:t>
                      </a:r>
                    </a:p>
                  </a:txBody>
                  <a:tcPr>
                    <a:solidFill>
                      <a:srgbClr val="179B9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F8F8E9"/>
                          </a:solidFill>
                          <a:latin typeface="Noto Serif Myanmar" panose="02020502060505020204" pitchFamily="18" charset="0"/>
                          <a:cs typeface="Noto Serif Myanmar" panose="02020502060505020204" pitchFamily="18" charset="0"/>
                        </a:rPr>
                        <a:t>Self-Report</a:t>
                      </a:r>
                    </a:p>
                  </a:txBody>
                  <a:tcPr>
                    <a:solidFill>
                      <a:srgbClr val="179B9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F8F8E9"/>
                          </a:solidFill>
                          <a:latin typeface="Noto Serif Myanmar" panose="02020502060505020204" pitchFamily="18" charset="0"/>
                          <a:cs typeface="Noto Serif Myanmar" panose="02020502060505020204" pitchFamily="18" charset="0"/>
                        </a:rPr>
                        <a:t>Unknown</a:t>
                      </a:r>
                    </a:p>
                  </a:txBody>
                  <a:tcPr>
                    <a:solidFill>
                      <a:srgbClr val="179B9E"/>
                    </a:solidFill>
                  </a:tcPr>
                </a:tc>
                <a:extLst>
                  <a:ext uri="{0D108BD9-81ED-4DB2-BD59-A6C34878D82A}">
                    <a16:rowId xmlns:a16="http://schemas.microsoft.com/office/drawing/2014/main" val="3472733681"/>
                  </a:ext>
                </a:extLst>
              </a:tr>
              <a:tr h="370840">
                <a:tc>
                  <a:txBody>
                    <a:bodyPr/>
                    <a:lstStyle/>
                    <a:p>
                      <a:r>
                        <a:rPr lang="en-US" b="0" i="0" dirty="0">
                          <a:solidFill>
                            <a:schemeClr val="tx2"/>
                          </a:solidFill>
                          <a:latin typeface="Noto Serif Myanmar" panose="02020502060505020204" pitchFamily="18" charset="0"/>
                          <a:cs typeface="Noto Serif Myanmar" panose="02020502060505020204" pitchFamily="18" charset="0"/>
                        </a:rPr>
                        <a:t>Deliberate Self-Harm Inventory (DSHI)</a:t>
                      </a:r>
                    </a:p>
                  </a:txBody>
                  <a:tcPr>
                    <a:solidFill>
                      <a:srgbClr val="1FE1F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chemeClr val="tx2"/>
                          </a:solidFill>
                          <a:latin typeface="Noto Serif Myanmar" panose="02020502060505020204" pitchFamily="18" charset="0"/>
                          <a:cs typeface="Noto Serif Myanmar" panose="02020502060505020204" pitchFamily="18" charset="0"/>
                        </a:rPr>
                        <a:t>Self-Report</a:t>
                      </a:r>
                    </a:p>
                  </a:txBody>
                  <a:tcPr>
                    <a:solidFill>
                      <a:srgbClr val="1FE1F1"/>
                    </a:solidFill>
                  </a:tcPr>
                </a:tc>
                <a:tc>
                  <a:txBody>
                    <a:bodyPr/>
                    <a:lstStyle/>
                    <a:p>
                      <a:r>
                        <a:rPr lang="en-US" b="0" i="0" dirty="0">
                          <a:solidFill>
                            <a:schemeClr val="tx2"/>
                          </a:solidFill>
                          <a:latin typeface="Noto Serif Myanmar" panose="02020502060505020204" pitchFamily="18" charset="0"/>
                          <a:cs typeface="Noto Serif Myanmar" panose="02020502060505020204" pitchFamily="18" charset="0"/>
                        </a:rPr>
                        <a:t>No</a:t>
                      </a:r>
                    </a:p>
                  </a:txBody>
                  <a:tcPr>
                    <a:solidFill>
                      <a:srgbClr val="1FE1F1"/>
                    </a:solidFill>
                  </a:tcPr>
                </a:tc>
                <a:extLst>
                  <a:ext uri="{0D108BD9-81ED-4DB2-BD59-A6C34878D82A}">
                    <a16:rowId xmlns:a16="http://schemas.microsoft.com/office/drawing/2014/main" val="1629025583"/>
                  </a:ext>
                </a:extLst>
              </a:tr>
              <a:tr h="370840">
                <a:tc>
                  <a:txBody>
                    <a:bodyPr/>
                    <a:lstStyle/>
                    <a:p>
                      <a:r>
                        <a:rPr lang="en-US" b="0" i="0" dirty="0">
                          <a:solidFill>
                            <a:srgbClr val="F8F8E9"/>
                          </a:solidFill>
                          <a:latin typeface="Noto Serif Myanmar" panose="02020502060505020204" pitchFamily="18" charset="0"/>
                          <a:cs typeface="Noto Serif Myanmar" panose="02020502060505020204" pitchFamily="18" charset="0"/>
                        </a:rPr>
                        <a:t>Self-Injurious Thoughts &amp; Behaviors Interview (SITBI)</a:t>
                      </a:r>
                    </a:p>
                  </a:txBody>
                  <a:tcPr>
                    <a:solidFill>
                      <a:srgbClr val="179B9E"/>
                    </a:solidFill>
                  </a:tcPr>
                </a:tc>
                <a:tc>
                  <a:txBody>
                    <a:bodyPr/>
                    <a:lstStyle/>
                    <a:p>
                      <a:r>
                        <a:rPr lang="en-US" b="0" i="0" dirty="0">
                          <a:solidFill>
                            <a:srgbClr val="F8F8E9"/>
                          </a:solidFill>
                          <a:latin typeface="Noto Serif Myanmar" panose="02020502060505020204" pitchFamily="18" charset="0"/>
                          <a:cs typeface="Noto Serif Myanmar" panose="02020502060505020204" pitchFamily="18" charset="0"/>
                        </a:rPr>
                        <a:t>Interview</a:t>
                      </a:r>
                    </a:p>
                  </a:txBody>
                  <a:tcPr>
                    <a:solidFill>
                      <a:srgbClr val="179B9E"/>
                    </a:solidFill>
                  </a:tcPr>
                </a:tc>
                <a:tc>
                  <a:txBody>
                    <a:bodyPr/>
                    <a:lstStyle/>
                    <a:p>
                      <a:r>
                        <a:rPr lang="en-US" b="0" i="0" dirty="0">
                          <a:solidFill>
                            <a:srgbClr val="F8F8E9"/>
                          </a:solidFill>
                          <a:latin typeface="Noto Serif Myanmar" panose="02020502060505020204" pitchFamily="18" charset="0"/>
                          <a:cs typeface="Noto Serif Myanmar" panose="02020502060505020204" pitchFamily="18" charset="0"/>
                        </a:rPr>
                        <a:t>Yes</a:t>
                      </a:r>
                    </a:p>
                  </a:txBody>
                  <a:tcPr>
                    <a:solidFill>
                      <a:srgbClr val="179B9E"/>
                    </a:solidFill>
                  </a:tcPr>
                </a:tc>
                <a:extLst>
                  <a:ext uri="{0D108BD9-81ED-4DB2-BD59-A6C34878D82A}">
                    <a16:rowId xmlns:a16="http://schemas.microsoft.com/office/drawing/2014/main" val="4235907244"/>
                  </a:ext>
                </a:extLst>
              </a:tr>
              <a:tr h="370840">
                <a:tc>
                  <a:txBody>
                    <a:bodyPr/>
                    <a:lstStyle/>
                    <a:p>
                      <a:r>
                        <a:rPr lang="en-US" b="0" i="0" dirty="0">
                          <a:solidFill>
                            <a:schemeClr val="tx2"/>
                          </a:solidFill>
                          <a:latin typeface="Noto Serif Myanmar" panose="02020502060505020204" pitchFamily="18" charset="0"/>
                          <a:cs typeface="Noto Serif Myanmar" panose="02020502060505020204" pitchFamily="18" charset="0"/>
                        </a:rPr>
                        <a:t>Inventory of Statements about Self-Injury (ISAS)</a:t>
                      </a:r>
                    </a:p>
                  </a:txBody>
                  <a:tcPr>
                    <a:solidFill>
                      <a:srgbClr val="1FE1F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chemeClr val="tx2"/>
                          </a:solidFill>
                          <a:latin typeface="Noto Serif Myanmar" panose="02020502060505020204" pitchFamily="18" charset="0"/>
                          <a:cs typeface="Noto Serif Myanmar" panose="02020502060505020204" pitchFamily="18" charset="0"/>
                        </a:rPr>
                        <a:t>Self-Report</a:t>
                      </a:r>
                    </a:p>
                  </a:txBody>
                  <a:tcPr>
                    <a:solidFill>
                      <a:srgbClr val="1FE1F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chemeClr val="tx2"/>
                          </a:solidFill>
                          <a:latin typeface="Noto Serif Myanmar" panose="02020502060505020204" pitchFamily="18" charset="0"/>
                          <a:cs typeface="Noto Serif Myanmar" panose="02020502060505020204" pitchFamily="18" charset="0"/>
                        </a:rPr>
                        <a:t>Unknown</a:t>
                      </a:r>
                    </a:p>
                  </a:txBody>
                  <a:tcPr>
                    <a:solidFill>
                      <a:srgbClr val="1FE1F1"/>
                    </a:solidFill>
                  </a:tcPr>
                </a:tc>
                <a:extLst>
                  <a:ext uri="{0D108BD9-81ED-4DB2-BD59-A6C34878D82A}">
                    <a16:rowId xmlns:a16="http://schemas.microsoft.com/office/drawing/2014/main" val="1127401579"/>
                  </a:ext>
                </a:extLst>
              </a:tr>
              <a:tr h="370840">
                <a:tc>
                  <a:txBody>
                    <a:bodyPr/>
                    <a:lstStyle/>
                    <a:p>
                      <a:r>
                        <a:rPr lang="en-US" b="0" i="0" dirty="0">
                          <a:solidFill>
                            <a:srgbClr val="F8F8E9"/>
                          </a:solidFill>
                          <a:latin typeface="Noto Serif Myanmar" panose="02020502060505020204" pitchFamily="18" charset="0"/>
                          <a:cs typeface="Noto Serif Myanmar" panose="02020502060505020204" pitchFamily="18" charset="0"/>
                        </a:rPr>
                        <a:t>The Firestone Assessment of Self-Destructive Thoughts (FAST)</a:t>
                      </a:r>
                    </a:p>
                  </a:txBody>
                  <a:tcPr>
                    <a:solidFill>
                      <a:srgbClr val="179B9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F8F8E9"/>
                          </a:solidFill>
                          <a:latin typeface="Noto Serif Myanmar" panose="02020502060505020204" pitchFamily="18" charset="0"/>
                          <a:cs typeface="Noto Serif Myanmar" panose="02020502060505020204" pitchFamily="18" charset="0"/>
                        </a:rPr>
                        <a:t>Self-Report</a:t>
                      </a:r>
                    </a:p>
                  </a:txBody>
                  <a:tcPr>
                    <a:solidFill>
                      <a:srgbClr val="179B9E"/>
                    </a:solidFill>
                  </a:tcPr>
                </a:tc>
                <a:tc>
                  <a:txBody>
                    <a:bodyPr/>
                    <a:lstStyle/>
                    <a:p>
                      <a:r>
                        <a:rPr lang="en-US" b="0" i="0" dirty="0">
                          <a:solidFill>
                            <a:srgbClr val="F8F8E9"/>
                          </a:solidFill>
                          <a:latin typeface="Noto Serif Myanmar" panose="02020502060505020204" pitchFamily="18" charset="0"/>
                          <a:cs typeface="Noto Serif Myanmar" panose="02020502060505020204" pitchFamily="18" charset="0"/>
                        </a:rPr>
                        <a:t>Yes</a:t>
                      </a:r>
                    </a:p>
                  </a:txBody>
                  <a:tcPr>
                    <a:solidFill>
                      <a:srgbClr val="179B9E"/>
                    </a:solidFill>
                  </a:tcPr>
                </a:tc>
                <a:extLst>
                  <a:ext uri="{0D108BD9-81ED-4DB2-BD59-A6C34878D82A}">
                    <a16:rowId xmlns:a16="http://schemas.microsoft.com/office/drawing/2014/main" val="1733227832"/>
                  </a:ext>
                </a:extLst>
              </a:tr>
              <a:tr h="370840">
                <a:tc>
                  <a:txBody>
                    <a:bodyPr/>
                    <a:lstStyle/>
                    <a:p>
                      <a:r>
                        <a:rPr lang="en-US" b="0" i="0" dirty="0">
                          <a:solidFill>
                            <a:schemeClr val="tx2"/>
                          </a:solidFill>
                          <a:latin typeface="Noto Serif Myanmar" panose="02020502060505020204" pitchFamily="18" charset="0"/>
                          <a:cs typeface="Noto Serif Myanmar" panose="02020502060505020204" pitchFamily="18" charset="0"/>
                        </a:rPr>
                        <a:t>Non-Suicidal Self-Injury Assessment Test (NSSI-AT)</a:t>
                      </a:r>
                    </a:p>
                  </a:txBody>
                  <a:tcPr>
                    <a:solidFill>
                      <a:srgbClr val="1FE1F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chemeClr val="tx2"/>
                          </a:solidFill>
                          <a:latin typeface="Noto Serif Myanmar" panose="02020502060505020204" pitchFamily="18" charset="0"/>
                          <a:cs typeface="Noto Serif Myanmar" panose="02020502060505020204" pitchFamily="18" charset="0"/>
                        </a:rPr>
                        <a:t>Self-Report</a:t>
                      </a:r>
                    </a:p>
                  </a:txBody>
                  <a:tcPr>
                    <a:solidFill>
                      <a:srgbClr val="1FE1F1"/>
                    </a:solidFill>
                  </a:tcPr>
                </a:tc>
                <a:tc>
                  <a:txBody>
                    <a:bodyPr/>
                    <a:lstStyle/>
                    <a:p>
                      <a:r>
                        <a:rPr lang="en-US" b="0" i="0" dirty="0">
                          <a:solidFill>
                            <a:schemeClr val="tx2"/>
                          </a:solidFill>
                          <a:latin typeface="Noto Serif Myanmar" panose="02020502060505020204" pitchFamily="18" charset="0"/>
                          <a:cs typeface="Noto Serif Myanmar" panose="02020502060505020204" pitchFamily="18" charset="0"/>
                        </a:rPr>
                        <a:t>Yes</a:t>
                      </a:r>
                    </a:p>
                  </a:txBody>
                  <a:tcPr>
                    <a:solidFill>
                      <a:srgbClr val="1FE1F1"/>
                    </a:solidFill>
                  </a:tcPr>
                </a:tc>
                <a:extLst>
                  <a:ext uri="{0D108BD9-81ED-4DB2-BD59-A6C34878D82A}">
                    <a16:rowId xmlns:a16="http://schemas.microsoft.com/office/drawing/2014/main" val="2382584575"/>
                  </a:ext>
                </a:extLst>
              </a:tr>
            </a:tbl>
          </a:graphicData>
        </a:graphic>
      </p:graphicFrame>
      <p:sp>
        <p:nvSpPr>
          <p:cNvPr id="3" name="Footer Placeholder 3">
            <a:extLst>
              <a:ext uri="{FF2B5EF4-FFF2-40B4-BE49-F238E27FC236}">
                <a16:creationId xmlns:a16="http://schemas.microsoft.com/office/drawing/2014/main" id="{E7B3988B-7D69-392D-58DA-1C766E38BB4D}"/>
              </a:ext>
            </a:extLst>
          </p:cNvPr>
          <p:cNvSpPr>
            <a:spLocks noGrp="1"/>
          </p:cNvSpPr>
          <p:nvPr>
            <p:ph type="ftr" sz="quarter" idx="11"/>
          </p:nvPr>
        </p:nvSpPr>
        <p:spPr>
          <a:xfrm>
            <a:off x="444303" y="6356350"/>
            <a:ext cx="9923583" cy="365125"/>
          </a:xfrm>
        </p:spPr>
        <p:txBody>
          <a:bodyPr/>
          <a:lstStyle/>
          <a:p>
            <a:r>
              <a:rPr lang="en-US" dirty="0"/>
              <a:t>Faura‐Garcia J, Orue I, Calvete E. Clinical assessment of non‐suicidal self‐injury: A systematic review of instruments. </a:t>
            </a:r>
            <a:r>
              <a:rPr lang="en-US" i="1" dirty="0"/>
              <a:t>Clin Psychology and </a:t>
            </a:r>
            <a:r>
              <a:rPr lang="en-US" i="1" dirty="0" err="1"/>
              <a:t>Psychoth</a:t>
            </a:r>
            <a:r>
              <a:rPr lang="en-US" dirty="0"/>
              <a:t>. 2021;28(4):739-765.</a:t>
            </a:r>
          </a:p>
          <a:p>
            <a:r>
              <a:rPr lang="en-US" dirty="0"/>
              <a:t>Newell V, Townsend E, Richards C, Cassidy S. Measurement properties of tools used to assess self-harm in autistic and general population adults. </a:t>
            </a:r>
            <a:r>
              <a:rPr lang="en-US" i="1" dirty="0"/>
              <a:t>Clinical Psychology Review</a:t>
            </a:r>
            <a:r>
              <a:rPr lang="en-US" dirty="0"/>
              <a:t>. 2024;109:102412. </a:t>
            </a:r>
          </a:p>
        </p:txBody>
      </p:sp>
      <p:sp>
        <p:nvSpPr>
          <p:cNvPr id="5" name="Content Placeholder 2">
            <a:extLst>
              <a:ext uri="{FF2B5EF4-FFF2-40B4-BE49-F238E27FC236}">
                <a16:creationId xmlns:a16="http://schemas.microsoft.com/office/drawing/2014/main" id="{0C50526F-BC97-821D-B6D2-D5041A96345E}"/>
              </a:ext>
            </a:extLst>
          </p:cNvPr>
          <p:cNvSpPr txBox="1">
            <a:spLocks/>
          </p:cNvSpPr>
          <p:nvPr/>
        </p:nvSpPr>
        <p:spPr>
          <a:xfrm>
            <a:off x="444305" y="5345112"/>
            <a:ext cx="9923584" cy="854076"/>
          </a:xfrm>
          <a:prstGeom prst="rect">
            <a:avLst/>
          </a:prstGeom>
          <a:solidFill>
            <a:srgbClr val="F8F8E9"/>
          </a:solidFill>
        </p:spPr>
        <p:txBody>
          <a:bodyPr vert="horz" lIns="91440" tIns="45720" rIns="91440" bIns="45720" rtlCol="0">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baseline="0">
                <a:solidFill>
                  <a:schemeClr val="accent1">
                    <a:lumMod val="75000"/>
                  </a:schemeClr>
                </a:solidFill>
                <a:latin typeface="Noto Serif Myanmar" panose="02020502060505020204" pitchFamily="18"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accent1">
                    <a:lumMod val="75000"/>
                  </a:schemeClr>
                </a:solidFill>
                <a:latin typeface="Noto Serif Myanmar" panose="0202050206050502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accent1">
                    <a:lumMod val="75000"/>
                  </a:schemeClr>
                </a:solidFill>
                <a:latin typeface="Noto Serif Myanmar" panose="0202050206050502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accent1">
                    <a:lumMod val="75000"/>
                  </a:schemeClr>
                </a:solidFill>
                <a:latin typeface="Noto Serif Myanmar" panose="0202050206050502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accent1">
                    <a:lumMod val="75000"/>
                  </a:schemeClr>
                </a:solidFill>
                <a:latin typeface="Noto Serif Myanmar" panose="0202050206050502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Faura-Garcia et al. found no instrument with sufficient evidence for clinical evaluation (included 26 NSSI tools in a systematic review)</a:t>
            </a:r>
          </a:p>
        </p:txBody>
      </p:sp>
    </p:spTree>
    <p:extLst>
      <p:ext uri="{BB962C8B-B14F-4D97-AF65-F5344CB8AC3E}">
        <p14:creationId xmlns:p14="http://schemas.microsoft.com/office/powerpoint/2010/main" val="21508228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04B96-304C-E17C-5DE4-B745E01254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F3AB55-8D25-BB74-9C0E-DCC4119F2A1E}"/>
              </a:ext>
            </a:extLst>
          </p:cNvPr>
          <p:cNvSpPr>
            <a:spLocks noGrp="1"/>
          </p:cNvSpPr>
          <p:nvPr>
            <p:ph type="title"/>
          </p:nvPr>
        </p:nvSpPr>
        <p:spPr/>
        <p:txBody>
          <a:bodyPr>
            <a:noAutofit/>
          </a:bodyPr>
          <a:lstStyle/>
          <a:p>
            <a:r>
              <a:rPr lang="en-US" sz="3600" dirty="0"/>
              <a:t>Understanding the Differences in Screening Tools</a:t>
            </a:r>
          </a:p>
        </p:txBody>
      </p:sp>
      <p:sp>
        <p:nvSpPr>
          <p:cNvPr id="3" name="Content Placeholder 2">
            <a:extLst>
              <a:ext uri="{FF2B5EF4-FFF2-40B4-BE49-F238E27FC236}">
                <a16:creationId xmlns:a16="http://schemas.microsoft.com/office/drawing/2014/main" id="{FA79868F-1400-6485-4CB5-A2E74CDD5A0F}"/>
              </a:ext>
            </a:extLst>
          </p:cNvPr>
          <p:cNvSpPr>
            <a:spLocks noGrp="1"/>
          </p:cNvSpPr>
          <p:nvPr>
            <p:ph idx="1"/>
          </p:nvPr>
        </p:nvSpPr>
        <p:spPr/>
        <p:txBody>
          <a:bodyPr/>
          <a:lstStyle/>
          <a:p>
            <a:r>
              <a:rPr lang="en-US" sz="2400" dirty="0"/>
              <a:t>Self-report:</a:t>
            </a:r>
          </a:p>
          <a:p>
            <a:pPr lvl="1"/>
            <a:r>
              <a:rPr lang="en-US" sz="2000" dirty="0"/>
              <a:t>Can help clinicians to remember to ask certain specific questions</a:t>
            </a:r>
          </a:p>
          <a:p>
            <a:pPr lvl="1"/>
            <a:r>
              <a:rPr lang="en-US" sz="2000" dirty="0"/>
              <a:t>Utilized as a conversation starter with patients</a:t>
            </a:r>
          </a:p>
          <a:p>
            <a:pPr lvl="1"/>
            <a:r>
              <a:rPr lang="en-US" sz="2000" dirty="0"/>
              <a:t>Quicker and can provide a snap-shot</a:t>
            </a:r>
          </a:p>
          <a:p>
            <a:pPr lvl="1"/>
            <a:r>
              <a:rPr lang="en-US" sz="2000" dirty="0"/>
              <a:t>Limitation for all self-report tools is bias and potential for hiding true feelings</a:t>
            </a:r>
          </a:p>
          <a:p>
            <a:r>
              <a:rPr lang="en-US" sz="2400" dirty="0"/>
              <a:t>Interview:</a:t>
            </a:r>
          </a:p>
          <a:p>
            <a:pPr lvl="1"/>
            <a:r>
              <a:rPr lang="en-US" sz="2000" dirty="0"/>
              <a:t>More organized, systematic, and thorough examination</a:t>
            </a:r>
          </a:p>
          <a:p>
            <a:pPr lvl="1"/>
            <a:r>
              <a:rPr lang="en-US" sz="2000" dirty="0"/>
              <a:t>However, utilize a semi-structured interview approach to build rapport</a:t>
            </a:r>
          </a:p>
          <a:p>
            <a:pPr lvl="2"/>
            <a:r>
              <a:rPr lang="en-US" sz="1800" dirty="0"/>
              <a:t>Pause to allow patient to fully share and for hearing/processing their response</a:t>
            </a:r>
          </a:p>
          <a:p>
            <a:pPr lvl="2"/>
            <a:r>
              <a:rPr lang="en-US" sz="1800" dirty="0"/>
              <a:t>Reflect back their responses to show empathetic communication</a:t>
            </a:r>
          </a:p>
          <a:p>
            <a:pPr lvl="2"/>
            <a:r>
              <a:rPr lang="en-US" sz="1800" dirty="0"/>
              <a:t>Ask questions to further explore the unique nature of patient experience</a:t>
            </a:r>
          </a:p>
        </p:txBody>
      </p:sp>
      <p:sp>
        <p:nvSpPr>
          <p:cNvPr id="4" name="Footer Placeholder 3">
            <a:extLst>
              <a:ext uri="{FF2B5EF4-FFF2-40B4-BE49-F238E27FC236}">
                <a16:creationId xmlns:a16="http://schemas.microsoft.com/office/drawing/2014/main" id="{6CA77FC5-AAF3-FDBA-5B54-4528FB549F97}"/>
              </a:ext>
            </a:extLst>
          </p:cNvPr>
          <p:cNvSpPr>
            <a:spLocks noGrp="1"/>
          </p:cNvSpPr>
          <p:nvPr>
            <p:ph type="ftr" sz="quarter" idx="11"/>
          </p:nvPr>
        </p:nvSpPr>
        <p:spPr/>
        <p:txBody>
          <a:bodyPr/>
          <a:lstStyle/>
          <a:p>
            <a:r>
              <a:rPr lang="en-US" dirty="0"/>
              <a:t>Sommers-Flanagan J, Shaw SL. Suicide risk assessment: What psychologists should know. </a:t>
            </a:r>
            <a:r>
              <a:rPr lang="en-US" i="1" dirty="0"/>
              <a:t>Professional Psychology: Research and Practice</a:t>
            </a:r>
            <a:r>
              <a:rPr lang="en-US" dirty="0"/>
              <a:t>. 2017;48(2):98-106. doi:</a:t>
            </a:r>
            <a:r>
              <a:rPr lang="en-US" dirty="0">
                <a:hlinkClick r:id="rId2">
                  <a:extLst>
                    <a:ext uri="{A12FA001-AC4F-418D-AE19-62706E023703}">
                      <ahyp:hlinkClr xmlns:ahyp="http://schemas.microsoft.com/office/drawing/2018/hyperlinkcolor" val="tx"/>
                    </a:ext>
                  </a:extLst>
                </a:hlinkClick>
              </a:rPr>
              <a:t>10.1037/pro0000106</a:t>
            </a:r>
            <a:endParaRPr lang="en-US" dirty="0"/>
          </a:p>
        </p:txBody>
      </p:sp>
    </p:spTree>
    <p:extLst>
      <p:ext uri="{BB962C8B-B14F-4D97-AF65-F5344CB8AC3E}">
        <p14:creationId xmlns:p14="http://schemas.microsoft.com/office/powerpoint/2010/main" val="20875505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A7EEB9-40F5-C2F5-D130-C166A880CF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7D9A31-0DFD-5DD5-5C13-E04BD24914F0}"/>
              </a:ext>
            </a:extLst>
          </p:cNvPr>
          <p:cNvSpPr>
            <a:spLocks noGrp="1"/>
          </p:cNvSpPr>
          <p:nvPr>
            <p:ph type="title"/>
          </p:nvPr>
        </p:nvSpPr>
        <p:spPr/>
        <p:txBody>
          <a:bodyPr/>
          <a:lstStyle/>
          <a:p>
            <a:r>
              <a:rPr lang="en-US" dirty="0"/>
              <a:t>SI Tools for Screening &amp; Assessment</a:t>
            </a:r>
          </a:p>
        </p:txBody>
      </p:sp>
      <p:graphicFrame>
        <p:nvGraphicFramePr>
          <p:cNvPr id="5" name="Content Placeholder 3">
            <a:extLst>
              <a:ext uri="{FF2B5EF4-FFF2-40B4-BE49-F238E27FC236}">
                <a16:creationId xmlns:a16="http://schemas.microsoft.com/office/drawing/2014/main" id="{DB25C4CF-8E4C-EA4F-641D-1E05D7264B98}"/>
              </a:ext>
            </a:extLst>
          </p:cNvPr>
          <p:cNvGraphicFramePr>
            <a:graphicFrameLocks noGrp="1"/>
          </p:cNvGraphicFramePr>
          <p:nvPr>
            <p:ph idx="1"/>
            <p:extLst>
              <p:ext uri="{D42A27DB-BD31-4B8C-83A1-F6EECF244321}">
                <p14:modId xmlns:p14="http://schemas.microsoft.com/office/powerpoint/2010/main" val="1652466206"/>
              </p:ext>
            </p:extLst>
          </p:nvPr>
        </p:nvGraphicFramePr>
        <p:xfrm>
          <a:off x="444500" y="1512888"/>
          <a:ext cx="9923464" cy="4617720"/>
        </p:xfrm>
        <a:graphic>
          <a:graphicData uri="http://schemas.openxmlformats.org/drawingml/2006/table">
            <a:tbl>
              <a:tblPr firstRow="1" bandRow="1">
                <a:tableStyleId>{5C22544A-7EE6-4342-B048-85BDC9FD1C3A}</a:tableStyleId>
              </a:tblPr>
              <a:tblGrid>
                <a:gridCol w="4751968">
                  <a:extLst>
                    <a:ext uri="{9D8B030D-6E8A-4147-A177-3AD203B41FA5}">
                      <a16:colId xmlns:a16="http://schemas.microsoft.com/office/drawing/2014/main" val="1198104302"/>
                    </a:ext>
                  </a:extLst>
                </a:gridCol>
                <a:gridCol w="1561171">
                  <a:extLst>
                    <a:ext uri="{9D8B030D-6E8A-4147-A177-3AD203B41FA5}">
                      <a16:colId xmlns:a16="http://schemas.microsoft.com/office/drawing/2014/main" val="176356308"/>
                    </a:ext>
                  </a:extLst>
                </a:gridCol>
                <a:gridCol w="1561171">
                  <a:extLst>
                    <a:ext uri="{9D8B030D-6E8A-4147-A177-3AD203B41FA5}">
                      <a16:colId xmlns:a16="http://schemas.microsoft.com/office/drawing/2014/main" val="2686390483"/>
                    </a:ext>
                  </a:extLst>
                </a:gridCol>
                <a:gridCol w="2049154">
                  <a:extLst>
                    <a:ext uri="{9D8B030D-6E8A-4147-A177-3AD203B41FA5}">
                      <a16:colId xmlns:a16="http://schemas.microsoft.com/office/drawing/2014/main" val="3266186628"/>
                    </a:ext>
                  </a:extLst>
                </a:gridCol>
              </a:tblGrid>
              <a:tr h="370840">
                <a:tc>
                  <a:txBody>
                    <a:bodyPr/>
                    <a:lstStyle/>
                    <a:p>
                      <a:r>
                        <a:rPr lang="en-US" b="0" i="0" dirty="0">
                          <a:latin typeface="Noto Serif Myanmar" panose="02020502060505020204" pitchFamily="18" charset="0"/>
                          <a:cs typeface="Noto Serif Myanmar" panose="02020502060505020204" pitchFamily="18" charset="0"/>
                        </a:rPr>
                        <a:t>Name of Assessment Tool</a:t>
                      </a:r>
                    </a:p>
                  </a:txBody>
                  <a:tcPr>
                    <a:solidFill>
                      <a:srgbClr val="176C75"/>
                    </a:solidFill>
                  </a:tcPr>
                </a:tc>
                <a:tc>
                  <a:txBody>
                    <a:bodyPr/>
                    <a:lstStyle/>
                    <a:p>
                      <a:r>
                        <a:rPr lang="en-US" b="0" i="0" dirty="0">
                          <a:latin typeface="Noto Serif Myanmar" panose="02020502060505020204" pitchFamily="18" charset="0"/>
                          <a:cs typeface="Noto Serif Myanmar" panose="02020502060505020204" pitchFamily="18" charset="0"/>
                        </a:rPr>
                        <a:t>Description</a:t>
                      </a:r>
                    </a:p>
                  </a:txBody>
                  <a:tcPr>
                    <a:solidFill>
                      <a:srgbClr val="176C75"/>
                    </a:solidFill>
                  </a:tcPr>
                </a:tc>
                <a:tc>
                  <a:txBody>
                    <a:bodyPr/>
                    <a:lstStyle/>
                    <a:p>
                      <a:r>
                        <a:rPr lang="en-US" b="0" i="0" dirty="0">
                          <a:latin typeface="Noto Serif Myanmar" panose="02020502060505020204" pitchFamily="18" charset="0"/>
                          <a:cs typeface="Noto Serif Myanmar" panose="02020502060505020204" pitchFamily="18" charset="0"/>
                        </a:rPr>
                        <a:t>Type</a:t>
                      </a:r>
                    </a:p>
                  </a:txBody>
                  <a:tcPr>
                    <a:solidFill>
                      <a:srgbClr val="176C75"/>
                    </a:solidFill>
                  </a:tcPr>
                </a:tc>
                <a:tc>
                  <a:txBody>
                    <a:bodyPr/>
                    <a:lstStyle/>
                    <a:p>
                      <a:r>
                        <a:rPr lang="en-US" b="0" i="0" dirty="0">
                          <a:latin typeface="Noto Serif Myanmar" panose="02020502060505020204" pitchFamily="18" charset="0"/>
                          <a:cs typeface="Noto Serif Myanmar" panose="02020502060505020204" pitchFamily="18" charset="0"/>
                        </a:rPr>
                        <a:t>Reliability</a:t>
                      </a:r>
                    </a:p>
                  </a:txBody>
                  <a:tcPr>
                    <a:solidFill>
                      <a:srgbClr val="176C75"/>
                    </a:solidFill>
                  </a:tcPr>
                </a:tc>
                <a:extLst>
                  <a:ext uri="{0D108BD9-81ED-4DB2-BD59-A6C34878D82A}">
                    <a16:rowId xmlns:a16="http://schemas.microsoft.com/office/drawing/2014/main" val="597224528"/>
                  </a:ext>
                </a:extLst>
              </a:tr>
              <a:tr h="370840">
                <a:tc>
                  <a:txBody>
                    <a:bodyPr/>
                    <a:lstStyle/>
                    <a:p>
                      <a:r>
                        <a:rPr lang="en-US" b="0" i="0" dirty="0">
                          <a:solidFill>
                            <a:srgbClr val="F8F8E9"/>
                          </a:solidFill>
                          <a:latin typeface="Noto Serif Myanmar" panose="02020502060505020204" pitchFamily="18" charset="0"/>
                          <a:cs typeface="Noto Serif Myanmar" panose="02020502060505020204" pitchFamily="18" charset="0"/>
                        </a:rPr>
                        <a:t>Beck Scale for Suicidal Ideation (BSS)</a:t>
                      </a:r>
                    </a:p>
                  </a:txBody>
                  <a:tcPr>
                    <a:solidFill>
                      <a:srgbClr val="179B9E"/>
                    </a:solidFill>
                  </a:tcPr>
                </a:tc>
                <a:tc>
                  <a:txBody>
                    <a:bodyPr/>
                    <a:lstStyle/>
                    <a:p>
                      <a:r>
                        <a:rPr lang="en-US" b="0" i="0" dirty="0">
                          <a:solidFill>
                            <a:srgbClr val="F8F8E9"/>
                          </a:solidFill>
                          <a:latin typeface="Noto Serif Myanmar" panose="02020502060505020204" pitchFamily="18" charset="0"/>
                          <a:cs typeface="Noto Serif Myanmar" panose="02020502060505020204" pitchFamily="18" charset="0"/>
                        </a:rPr>
                        <a:t>Self-Report</a:t>
                      </a:r>
                    </a:p>
                  </a:txBody>
                  <a:tcPr>
                    <a:solidFill>
                      <a:srgbClr val="179B9E"/>
                    </a:solidFill>
                  </a:tcPr>
                </a:tc>
                <a:tc>
                  <a:txBody>
                    <a:bodyPr/>
                    <a:lstStyle/>
                    <a:p>
                      <a:r>
                        <a:rPr lang="en-US" b="0" i="0" dirty="0">
                          <a:solidFill>
                            <a:srgbClr val="F8F8E9"/>
                          </a:solidFill>
                          <a:latin typeface="Noto Serif Myanmar" panose="02020502060505020204" pitchFamily="18" charset="0"/>
                          <a:cs typeface="Noto Serif Myanmar" panose="02020502060505020204" pitchFamily="18" charset="0"/>
                        </a:rPr>
                        <a:t>Both</a:t>
                      </a:r>
                    </a:p>
                  </a:txBody>
                  <a:tcPr>
                    <a:solidFill>
                      <a:srgbClr val="179B9E"/>
                    </a:solidFill>
                  </a:tcPr>
                </a:tc>
                <a:tc>
                  <a:txBody>
                    <a:bodyPr/>
                    <a:lstStyle/>
                    <a:p>
                      <a:r>
                        <a:rPr lang="en-US" b="0" i="0" dirty="0">
                          <a:solidFill>
                            <a:srgbClr val="F8F8E9"/>
                          </a:solidFill>
                          <a:latin typeface="Noto Serif Myanmar" panose="02020502060505020204" pitchFamily="18" charset="0"/>
                          <a:cs typeface="Noto Serif Myanmar" panose="02020502060505020204" pitchFamily="18" charset="0"/>
                        </a:rPr>
                        <a:t>Yes</a:t>
                      </a:r>
                    </a:p>
                  </a:txBody>
                  <a:tcPr>
                    <a:solidFill>
                      <a:srgbClr val="179B9E"/>
                    </a:solidFill>
                  </a:tcPr>
                </a:tc>
                <a:extLst>
                  <a:ext uri="{0D108BD9-81ED-4DB2-BD59-A6C34878D82A}">
                    <a16:rowId xmlns:a16="http://schemas.microsoft.com/office/drawing/2014/main" val="2713346012"/>
                  </a:ext>
                </a:extLst>
              </a:tr>
              <a:tr h="370840">
                <a:tc>
                  <a:txBody>
                    <a:bodyPr/>
                    <a:lstStyle/>
                    <a:p>
                      <a:r>
                        <a:rPr lang="en-US" b="0" i="0" dirty="0">
                          <a:solidFill>
                            <a:schemeClr val="tx2"/>
                          </a:solidFill>
                          <a:latin typeface="Noto Serif Myanmar" panose="02020502060505020204" pitchFamily="18" charset="0"/>
                          <a:cs typeface="Noto Serif Myanmar" panose="02020502060505020204" pitchFamily="18" charset="0"/>
                        </a:rPr>
                        <a:t>Suicide Probability Scale</a:t>
                      </a:r>
                    </a:p>
                  </a:txBody>
                  <a:tcPr>
                    <a:solidFill>
                      <a:srgbClr val="1FE1F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chemeClr val="tx2"/>
                          </a:solidFill>
                          <a:latin typeface="Noto Serif Myanmar" panose="02020502060505020204" pitchFamily="18" charset="0"/>
                          <a:cs typeface="Noto Serif Myanmar" panose="02020502060505020204" pitchFamily="18" charset="0"/>
                        </a:rPr>
                        <a:t>Self-Report</a:t>
                      </a:r>
                    </a:p>
                  </a:txBody>
                  <a:tcPr>
                    <a:solidFill>
                      <a:srgbClr val="1FE1F1"/>
                    </a:solidFill>
                  </a:tcPr>
                </a:tc>
                <a:tc>
                  <a:txBody>
                    <a:bodyPr/>
                    <a:lstStyle/>
                    <a:p>
                      <a:r>
                        <a:rPr lang="en-US" b="0" i="0" dirty="0">
                          <a:solidFill>
                            <a:schemeClr val="tx2"/>
                          </a:solidFill>
                          <a:latin typeface="Noto Serif Myanmar" panose="02020502060505020204" pitchFamily="18" charset="0"/>
                          <a:cs typeface="Noto Serif Myanmar" panose="02020502060505020204" pitchFamily="18" charset="0"/>
                        </a:rPr>
                        <a:t>Assessment</a:t>
                      </a:r>
                    </a:p>
                  </a:txBody>
                  <a:tcPr>
                    <a:solidFill>
                      <a:srgbClr val="1FE1F1"/>
                    </a:solidFill>
                  </a:tcPr>
                </a:tc>
                <a:tc>
                  <a:txBody>
                    <a:bodyPr/>
                    <a:lstStyle/>
                    <a:p>
                      <a:r>
                        <a:rPr lang="en-US" b="0" i="0" dirty="0">
                          <a:solidFill>
                            <a:schemeClr val="tx2"/>
                          </a:solidFill>
                          <a:latin typeface="Noto Serif Myanmar" panose="02020502060505020204" pitchFamily="18" charset="0"/>
                          <a:cs typeface="Noto Serif Myanmar" panose="02020502060505020204" pitchFamily="18" charset="0"/>
                        </a:rPr>
                        <a:t>Yes</a:t>
                      </a:r>
                    </a:p>
                  </a:txBody>
                  <a:tcPr>
                    <a:solidFill>
                      <a:srgbClr val="1FE1F1"/>
                    </a:solidFill>
                  </a:tcPr>
                </a:tc>
                <a:extLst>
                  <a:ext uri="{0D108BD9-81ED-4DB2-BD59-A6C34878D82A}">
                    <a16:rowId xmlns:a16="http://schemas.microsoft.com/office/drawing/2014/main" val="119515756"/>
                  </a:ext>
                </a:extLst>
              </a:tr>
              <a:tr h="370840">
                <a:tc>
                  <a:txBody>
                    <a:bodyPr/>
                    <a:lstStyle/>
                    <a:p>
                      <a:r>
                        <a:rPr lang="en-US" b="0" i="0" dirty="0">
                          <a:solidFill>
                            <a:srgbClr val="F8F8E9"/>
                          </a:solidFill>
                          <a:latin typeface="Noto Serif Myanmar" panose="02020502060505020204" pitchFamily="18" charset="0"/>
                          <a:cs typeface="Noto Serif Myanmar" panose="02020502060505020204" pitchFamily="18" charset="0"/>
                        </a:rPr>
                        <a:t>Geriatric Suicide Ideation Scale (GSIS)</a:t>
                      </a:r>
                    </a:p>
                  </a:txBody>
                  <a:tcPr>
                    <a:solidFill>
                      <a:srgbClr val="179B9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F8F8E9"/>
                          </a:solidFill>
                          <a:latin typeface="Noto Serif Myanmar" panose="02020502060505020204" pitchFamily="18" charset="0"/>
                          <a:cs typeface="Noto Serif Myanmar" panose="02020502060505020204" pitchFamily="18" charset="0"/>
                        </a:rPr>
                        <a:t>Self-Report</a:t>
                      </a:r>
                    </a:p>
                  </a:txBody>
                  <a:tcPr>
                    <a:solidFill>
                      <a:srgbClr val="179B9E"/>
                    </a:solidFill>
                  </a:tcPr>
                </a:tc>
                <a:tc>
                  <a:txBody>
                    <a:bodyPr/>
                    <a:lstStyle/>
                    <a:p>
                      <a:r>
                        <a:rPr lang="en-US" b="0" i="0" dirty="0">
                          <a:solidFill>
                            <a:srgbClr val="F8F8E9"/>
                          </a:solidFill>
                          <a:latin typeface="Noto Serif Myanmar" panose="02020502060505020204" pitchFamily="18" charset="0"/>
                          <a:cs typeface="Noto Serif Myanmar" panose="02020502060505020204" pitchFamily="18" charset="0"/>
                        </a:rPr>
                        <a:t>Screening</a:t>
                      </a:r>
                    </a:p>
                  </a:txBody>
                  <a:tcPr>
                    <a:solidFill>
                      <a:srgbClr val="179B9E"/>
                    </a:solidFill>
                  </a:tcPr>
                </a:tc>
                <a:tc>
                  <a:txBody>
                    <a:bodyPr/>
                    <a:lstStyle/>
                    <a:p>
                      <a:r>
                        <a:rPr lang="en-US" b="0" i="0" dirty="0">
                          <a:solidFill>
                            <a:srgbClr val="F8F8E9"/>
                          </a:solidFill>
                          <a:latin typeface="Noto Serif Myanmar" panose="02020502060505020204" pitchFamily="18" charset="0"/>
                          <a:cs typeface="Noto Serif Myanmar" panose="02020502060505020204" pitchFamily="18" charset="0"/>
                        </a:rPr>
                        <a:t>Yes</a:t>
                      </a:r>
                    </a:p>
                  </a:txBody>
                  <a:tcPr>
                    <a:solidFill>
                      <a:srgbClr val="179B9E"/>
                    </a:solidFill>
                  </a:tcPr>
                </a:tc>
                <a:extLst>
                  <a:ext uri="{0D108BD9-81ED-4DB2-BD59-A6C34878D82A}">
                    <a16:rowId xmlns:a16="http://schemas.microsoft.com/office/drawing/2014/main" val="3472733681"/>
                  </a:ext>
                </a:extLst>
              </a:tr>
              <a:tr h="370840">
                <a:tc>
                  <a:txBody>
                    <a:bodyPr/>
                    <a:lstStyle/>
                    <a:p>
                      <a:r>
                        <a:rPr lang="en-US" b="0" i="0" dirty="0">
                          <a:solidFill>
                            <a:schemeClr val="tx2"/>
                          </a:solidFill>
                          <a:latin typeface="Noto Serif Myanmar" panose="02020502060505020204" pitchFamily="18" charset="0"/>
                          <a:cs typeface="Noto Serif Myanmar" panose="02020502060505020204" pitchFamily="18" charset="0"/>
                        </a:rPr>
                        <a:t>Patient Safety Screener-3 (PSS-3)</a:t>
                      </a:r>
                    </a:p>
                  </a:txBody>
                  <a:tcPr>
                    <a:solidFill>
                      <a:srgbClr val="1FE1F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chemeClr val="tx2"/>
                          </a:solidFill>
                          <a:latin typeface="Noto Serif Myanmar" panose="02020502060505020204" pitchFamily="18" charset="0"/>
                          <a:cs typeface="Noto Serif Myanmar" panose="02020502060505020204" pitchFamily="18" charset="0"/>
                        </a:rPr>
                        <a:t>Self-Report</a:t>
                      </a:r>
                    </a:p>
                  </a:txBody>
                  <a:tcPr>
                    <a:solidFill>
                      <a:srgbClr val="1FE1F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chemeClr val="tx2"/>
                          </a:solidFill>
                          <a:latin typeface="Noto Serif Myanmar" panose="02020502060505020204" pitchFamily="18" charset="0"/>
                          <a:cs typeface="Noto Serif Myanmar" panose="02020502060505020204" pitchFamily="18" charset="0"/>
                        </a:rPr>
                        <a:t>Screening</a:t>
                      </a:r>
                    </a:p>
                  </a:txBody>
                  <a:tcPr>
                    <a:solidFill>
                      <a:srgbClr val="1FE1F1"/>
                    </a:solidFill>
                  </a:tcPr>
                </a:tc>
                <a:tc>
                  <a:txBody>
                    <a:bodyPr/>
                    <a:lstStyle/>
                    <a:p>
                      <a:r>
                        <a:rPr lang="en-US" b="0" i="0" dirty="0">
                          <a:solidFill>
                            <a:schemeClr val="tx2"/>
                          </a:solidFill>
                          <a:latin typeface="Noto Serif Myanmar" panose="02020502060505020204" pitchFamily="18" charset="0"/>
                          <a:cs typeface="Noto Serif Myanmar" panose="02020502060505020204" pitchFamily="18" charset="0"/>
                        </a:rPr>
                        <a:t>Yes</a:t>
                      </a:r>
                    </a:p>
                  </a:txBody>
                  <a:tcPr>
                    <a:solidFill>
                      <a:srgbClr val="1FE1F1"/>
                    </a:solidFill>
                  </a:tcPr>
                </a:tc>
                <a:extLst>
                  <a:ext uri="{0D108BD9-81ED-4DB2-BD59-A6C34878D82A}">
                    <a16:rowId xmlns:a16="http://schemas.microsoft.com/office/drawing/2014/main" val="1629025583"/>
                  </a:ext>
                </a:extLst>
              </a:tr>
              <a:tr h="370840">
                <a:tc>
                  <a:txBody>
                    <a:bodyPr/>
                    <a:lstStyle/>
                    <a:p>
                      <a:r>
                        <a:rPr lang="en-US" b="0" i="0" dirty="0">
                          <a:solidFill>
                            <a:srgbClr val="F8F8E9"/>
                          </a:solidFill>
                          <a:latin typeface="Noto Serif Myanmar" panose="02020502060505020204" pitchFamily="18" charset="0"/>
                          <a:cs typeface="Noto Serif Myanmar" panose="02020502060505020204" pitchFamily="18" charset="0"/>
                        </a:rPr>
                        <a:t>Reasons for Living Inventory (RFL)</a:t>
                      </a:r>
                    </a:p>
                  </a:txBody>
                  <a:tcPr>
                    <a:solidFill>
                      <a:srgbClr val="179B9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F8F8E9"/>
                          </a:solidFill>
                          <a:latin typeface="Noto Serif Myanmar" panose="02020502060505020204" pitchFamily="18" charset="0"/>
                          <a:cs typeface="Noto Serif Myanmar" panose="02020502060505020204" pitchFamily="18" charset="0"/>
                        </a:rPr>
                        <a:t>Self-Report</a:t>
                      </a:r>
                    </a:p>
                  </a:txBody>
                  <a:tcPr>
                    <a:solidFill>
                      <a:srgbClr val="179B9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F8F8E9"/>
                          </a:solidFill>
                          <a:latin typeface="Noto Serif Myanmar" panose="02020502060505020204" pitchFamily="18" charset="0"/>
                          <a:cs typeface="Noto Serif Myanmar" panose="02020502060505020204" pitchFamily="18" charset="0"/>
                        </a:rPr>
                        <a:t>Screening</a:t>
                      </a:r>
                    </a:p>
                  </a:txBody>
                  <a:tcPr>
                    <a:solidFill>
                      <a:srgbClr val="179B9E"/>
                    </a:solidFill>
                  </a:tcPr>
                </a:tc>
                <a:tc>
                  <a:txBody>
                    <a:bodyPr/>
                    <a:lstStyle/>
                    <a:p>
                      <a:r>
                        <a:rPr lang="en-US" b="0" i="0" dirty="0">
                          <a:solidFill>
                            <a:srgbClr val="F8F8E9"/>
                          </a:solidFill>
                          <a:latin typeface="Noto Serif Myanmar" panose="02020502060505020204" pitchFamily="18" charset="0"/>
                          <a:cs typeface="Noto Serif Myanmar" panose="02020502060505020204" pitchFamily="18" charset="0"/>
                        </a:rPr>
                        <a:t>Yes</a:t>
                      </a:r>
                    </a:p>
                  </a:txBody>
                  <a:tcPr>
                    <a:solidFill>
                      <a:srgbClr val="179B9E"/>
                    </a:solidFill>
                  </a:tcPr>
                </a:tc>
                <a:extLst>
                  <a:ext uri="{0D108BD9-81ED-4DB2-BD59-A6C34878D82A}">
                    <a16:rowId xmlns:a16="http://schemas.microsoft.com/office/drawing/2014/main" val="4235907244"/>
                  </a:ext>
                </a:extLst>
              </a:tr>
              <a:tr h="370840">
                <a:tc>
                  <a:txBody>
                    <a:bodyPr/>
                    <a:lstStyle/>
                    <a:p>
                      <a:r>
                        <a:rPr lang="en-US" b="0" i="0" dirty="0">
                          <a:solidFill>
                            <a:schemeClr val="tx2"/>
                          </a:solidFill>
                          <a:latin typeface="Noto Serif Myanmar" panose="02020502060505020204" pitchFamily="18" charset="0"/>
                          <a:cs typeface="Noto Serif Myanmar" panose="02020502060505020204" pitchFamily="18" charset="0"/>
                        </a:rPr>
                        <a:t>Columbia Suicide Severity Rating Scale (C-SSRS)</a:t>
                      </a:r>
                    </a:p>
                  </a:txBody>
                  <a:tcPr>
                    <a:solidFill>
                      <a:schemeClr val="accent2">
                        <a:lumMod val="60000"/>
                        <a:lumOff val="40000"/>
                      </a:schemeClr>
                    </a:solidFill>
                  </a:tcPr>
                </a:tc>
                <a:tc>
                  <a:txBody>
                    <a:bodyPr/>
                    <a:lstStyle/>
                    <a:p>
                      <a:r>
                        <a:rPr lang="en-US" b="0" i="0" dirty="0">
                          <a:solidFill>
                            <a:schemeClr val="tx2"/>
                          </a:solidFill>
                          <a:latin typeface="Noto Serif Myanmar" panose="02020502060505020204" pitchFamily="18" charset="0"/>
                          <a:cs typeface="Noto Serif Myanmar" panose="02020502060505020204" pitchFamily="18" charset="0"/>
                        </a:rPr>
                        <a:t>Interview</a:t>
                      </a:r>
                    </a:p>
                  </a:txBody>
                  <a:tcPr>
                    <a:solidFill>
                      <a:schemeClr val="accent2">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chemeClr val="tx2"/>
                          </a:solidFill>
                          <a:latin typeface="Noto Serif Myanmar" panose="02020502060505020204" pitchFamily="18" charset="0"/>
                          <a:cs typeface="Noto Serif Myanmar" panose="02020502060505020204" pitchFamily="18" charset="0"/>
                        </a:rPr>
                        <a:t>Assessment</a:t>
                      </a:r>
                    </a:p>
                  </a:txBody>
                  <a:tcPr>
                    <a:solidFill>
                      <a:schemeClr val="accent2">
                        <a:lumMod val="60000"/>
                        <a:lumOff val="40000"/>
                      </a:schemeClr>
                    </a:solidFill>
                  </a:tcPr>
                </a:tc>
                <a:tc>
                  <a:txBody>
                    <a:bodyPr/>
                    <a:lstStyle/>
                    <a:p>
                      <a:r>
                        <a:rPr lang="en-US" b="0" i="0" dirty="0">
                          <a:solidFill>
                            <a:schemeClr val="tx2"/>
                          </a:solidFill>
                          <a:latin typeface="Noto Serif Myanmar" panose="02020502060505020204" pitchFamily="18" charset="0"/>
                          <a:cs typeface="Noto Serif Myanmar" panose="02020502060505020204" pitchFamily="18" charset="0"/>
                        </a:rPr>
                        <a:t>Yes</a:t>
                      </a:r>
                    </a:p>
                  </a:txBody>
                  <a:tcPr>
                    <a:solidFill>
                      <a:schemeClr val="accent2">
                        <a:lumMod val="60000"/>
                        <a:lumOff val="40000"/>
                      </a:schemeClr>
                    </a:solidFill>
                  </a:tcPr>
                </a:tc>
                <a:extLst>
                  <a:ext uri="{0D108BD9-81ED-4DB2-BD59-A6C34878D82A}">
                    <a16:rowId xmlns:a16="http://schemas.microsoft.com/office/drawing/2014/main" val="1127401579"/>
                  </a:ext>
                </a:extLst>
              </a:tr>
              <a:tr h="370840">
                <a:tc>
                  <a:txBody>
                    <a:bodyPr/>
                    <a:lstStyle/>
                    <a:p>
                      <a:r>
                        <a:rPr lang="en-US" b="0" i="0" dirty="0">
                          <a:solidFill>
                            <a:srgbClr val="F8F8E9"/>
                          </a:solidFill>
                          <a:latin typeface="Noto Serif Myanmar" panose="02020502060505020204" pitchFamily="18" charset="0"/>
                          <a:cs typeface="Noto Serif Myanmar" panose="02020502060505020204" pitchFamily="18" charset="0"/>
                        </a:rPr>
                        <a:t>Modified Scale for Suicide Ideation (SSI-M)</a:t>
                      </a:r>
                    </a:p>
                  </a:txBody>
                  <a:tcPr>
                    <a:solidFill>
                      <a:srgbClr val="179B9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F8F8E9"/>
                          </a:solidFill>
                          <a:latin typeface="Noto Serif Myanmar" panose="02020502060505020204" pitchFamily="18" charset="0"/>
                          <a:cs typeface="Noto Serif Myanmar" panose="02020502060505020204" pitchFamily="18" charset="0"/>
                        </a:rPr>
                        <a:t>Interview</a:t>
                      </a:r>
                    </a:p>
                  </a:txBody>
                  <a:tcPr>
                    <a:solidFill>
                      <a:srgbClr val="179B9E"/>
                    </a:solidFill>
                  </a:tcPr>
                </a:tc>
                <a:tc>
                  <a:txBody>
                    <a:bodyPr/>
                    <a:lstStyle/>
                    <a:p>
                      <a:r>
                        <a:rPr lang="en-US" b="0" i="0" dirty="0">
                          <a:solidFill>
                            <a:srgbClr val="F8F8E9"/>
                          </a:solidFill>
                          <a:latin typeface="Noto Serif Myanmar" panose="02020502060505020204" pitchFamily="18" charset="0"/>
                          <a:cs typeface="Noto Serif Myanmar" panose="02020502060505020204" pitchFamily="18" charset="0"/>
                        </a:rPr>
                        <a:t>Both</a:t>
                      </a:r>
                    </a:p>
                  </a:txBody>
                  <a:tcPr>
                    <a:solidFill>
                      <a:srgbClr val="179B9E"/>
                    </a:solidFill>
                  </a:tcPr>
                </a:tc>
                <a:tc>
                  <a:txBody>
                    <a:bodyPr/>
                    <a:lstStyle/>
                    <a:p>
                      <a:r>
                        <a:rPr lang="en-US" b="0" i="0" dirty="0">
                          <a:solidFill>
                            <a:srgbClr val="F8F8E9"/>
                          </a:solidFill>
                          <a:latin typeface="Noto Serif Myanmar" panose="02020502060505020204" pitchFamily="18" charset="0"/>
                          <a:cs typeface="Noto Serif Myanmar" panose="02020502060505020204" pitchFamily="18" charset="0"/>
                        </a:rPr>
                        <a:t>Yes</a:t>
                      </a:r>
                    </a:p>
                  </a:txBody>
                  <a:tcPr>
                    <a:solidFill>
                      <a:srgbClr val="179B9E"/>
                    </a:solidFill>
                  </a:tcPr>
                </a:tc>
                <a:extLst>
                  <a:ext uri="{0D108BD9-81ED-4DB2-BD59-A6C34878D82A}">
                    <a16:rowId xmlns:a16="http://schemas.microsoft.com/office/drawing/2014/main" val="1733227832"/>
                  </a:ext>
                </a:extLst>
              </a:tr>
              <a:tr h="370840">
                <a:tc>
                  <a:txBody>
                    <a:bodyPr/>
                    <a:lstStyle/>
                    <a:p>
                      <a:r>
                        <a:rPr lang="en-US" b="0" i="0" dirty="0">
                          <a:solidFill>
                            <a:schemeClr val="tx2"/>
                          </a:solidFill>
                          <a:latin typeface="Noto Serif Myanmar" panose="02020502060505020204" pitchFamily="18" charset="0"/>
                          <a:cs typeface="Noto Serif Myanmar" panose="02020502060505020204" pitchFamily="18" charset="0"/>
                        </a:rPr>
                        <a:t>Suicide Status Form (SSF-4)</a:t>
                      </a:r>
                    </a:p>
                  </a:txBody>
                  <a:tcPr>
                    <a:solidFill>
                      <a:srgbClr val="1FE1F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chemeClr val="tx2"/>
                          </a:solidFill>
                          <a:latin typeface="Noto Serif Myanmar" panose="02020502060505020204" pitchFamily="18" charset="0"/>
                          <a:cs typeface="Noto Serif Myanmar" panose="02020502060505020204" pitchFamily="18" charset="0"/>
                        </a:rPr>
                        <a:t>Interview</a:t>
                      </a:r>
                    </a:p>
                  </a:txBody>
                  <a:tcPr>
                    <a:solidFill>
                      <a:srgbClr val="1FE1F1"/>
                    </a:solidFill>
                  </a:tcPr>
                </a:tc>
                <a:tc>
                  <a:txBody>
                    <a:bodyPr/>
                    <a:lstStyle/>
                    <a:p>
                      <a:r>
                        <a:rPr lang="en-US" b="0" i="0" dirty="0">
                          <a:solidFill>
                            <a:schemeClr val="tx2"/>
                          </a:solidFill>
                          <a:latin typeface="Noto Serif Myanmar" panose="02020502060505020204" pitchFamily="18" charset="0"/>
                          <a:cs typeface="Noto Serif Myanmar" panose="02020502060505020204" pitchFamily="18" charset="0"/>
                        </a:rPr>
                        <a:t>Both</a:t>
                      </a:r>
                    </a:p>
                  </a:txBody>
                  <a:tcPr>
                    <a:solidFill>
                      <a:srgbClr val="1FE1F1"/>
                    </a:solidFill>
                  </a:tcPr>
                </a:tc>
                <a:tc>
                  <a:txBody>
                    <a:bodyPr/>
                    <a:lstStyle/>
                    <a:p>
                      <a:r>
                        <a:rPr lang="en-US" b="0" i="0" dirty="0">
                          <a:solidFill>
                            <a:schemeClr val="tx2"/>
                          </a:solidFill>
                          <a:latin typeface="Noto Serif Myanmar" panose="02020502060505020204" pitchFamily="18" charset="0"/>
                          <a:cs typeface="Noto Serif Myanmar" panose="02020502060505020204" pitchFamily="18" charset="0"/>
                        </a:rPr>
                        <a:t>Yes</a:t>
                      </a:r>
                    </a:p>
                  </a:txBody>
                  <a:tcPr>
                    <a:solidFill>
                      <a:srgbClr val="1FE1F1"/>
                    </a:solidFill>
                  </a:tcPr>
                </a:tc>
                <a:extLst>
                  <a:ext uri="{0D108BD9-81ED-4DB2-BD59-A6C34878D82A}">
                    <a16:rowId xmlns:a16="http://schemas.microsoft.com/office/drawing/2014/main" val="411247841"/>
                  </a:ext>
                </a:extLst>
              </a:tr>
              <a:tr h="370840">
                <a:tc>
                  <a:txBody>
                    <a:bodyPr/>
                    <a:lstStyle/>
                    <a:p>
                      <a:r>
                        <a:rPr lang="en-US" b="0" i="0" dirty="0">
                          <a:solidFill>
                            <a:schemeClr val="tx2"/>
                          </a:solidFill>
                          <a:latin typeface="Noto Serif Myanmar" panose="02020502060505020204" pitchFamily="18" charset="0"/>
                          <a:cs typeface="Noto Serif Myanmar" panose="02020502060505020204" pitchFamily="18" charset="0"/>
                        </a:rPr>
                        <a:t>Ask Suicide-Screening Questionnaire (ASQ)</a:t>
                      </a:r>
                    </a:p>
                  </a:txBody>
                  <a:tcPr>
                    <a:solidFill>
                      <a:schemeClr val="accent2">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chemeClr val="tx2"/>
                          </a:solidFill>
                          <a:latin typeface="Noto Serif Myanmar" panose="02020502060505020204" pitchFamily="18" charset="0"/>
                          <a:cs typeface="Noto Serif Myanmar" panose="02020502060505020204" pitchFamily="18" charset="0"/>
                        </a:rPr>
                        <a:t>Interview</a:t>
                      </a:r>
                    </a:p>
                  </a:txBody>
                  <a:tcPr>
                    <a:solidFill>
                      <a:schemeClr val="accent2">
                        <a:lumMod val="60000"/>
                        <a:lumOff val="40000"/>
                      </a:schemeClr>
                    </a:solidFill>
                  </a:tcPr>
                </a:tc>
                <a:tc>
                  <a:txBody>
                    <a:bodyPr/>
                    <a:lstStyle/>
                    <a:p>
                      <a:r>
                        <a:rPr lang="en-US" b="0" i="0" dirty="0">
                          <a:solidFill>
                            <a:schemeClr val="tx2"/>
                          </a:solidFill>
                          <a:latin typeface="Noto Serif Myanmar" panose="02020502060505020204" pitchFamily="18" charset="0"/>
                          <a:cs typeface="Noto Serif Myanmar" panose="02020502060505020204" pitchFamily="18" charset="0"/>
                        </a:rPr>
                        <a:t>Screening</a:t>
                      </a:r>
                    </a:p>
                  </a:txBody>
                  <a:tcPr>
                    <a:solidFill>
                      <a:schemeClr val="accent2">
                        <a:lumMod val="60000"/>
                        <a:lumOff val="40000"/>
                      </a:schemeClr>
                    </a:solidFill>
                  </a:tcPr>
                </a:tc>
                <a:tc>
                  <a:txBody>
                    <a:bodyPr/>
                    <a:lstStyle/>
                    <a:p>
                      <a:r>
                        <a:rPr lang="en-US" b="0" i="0" dirty="0">
                          <a:solidFill>
                            <a:schemeClr val="tx2"/>
                          </a:solidFill>
                          <a:latin typeface="Noto Serif Myanmar" panose="02020502060505020204" pitchFamily="18" charset="0"/>
                          <a:cs typeface="Noto Serif Myanmar" panose="02020502060505020204" pitchFamily="18" charset="0"/>
                        </a:rPr>
                        <a:t>96% sensitivity &amp; 87.6% specificity*</a:t>
                      </a:r>
                    </a:p>
                  </a:txBody>
                  <a:tcPr>
                    <a:solidFill>
                      <a:schemeClr val="accent2">
                        <a:lumMod val="60000"/>
                        <a:lumOff val="40000"/>
                      </a:schemeClr>
                    </a:solidFill>
                  </a:tcPr>
                </a:tc>
                <a:extLst>
                  <a:ext uri="{0D108BD9-81ED-4DB2-BD59-A6C34878D82A}">
                    <a16:rowId xmlns:a16="http://schemas.microsoft.com/office/drawing/2014/main" val="1093218788"/>
                  </a:ext>
                </a:extLst>
              </a:tr>
              <a:tr h="370840">
                <a:tc>
                  <a:txBody>
                    <a:bodyPr/>
                    <a:lstStyle/>
                    <a:p>
                      <a:r>
                        <a:rPr lang="en-US" b="0" i="0" dirty="0">
                          <a:solidFill>
                            <a:schemeClr val="tx2"/>
                          </a:solidFill>
                          <a:latin typeface="Noto Serif Myanmar" panose="02020502060505020204" pitchFamily="18" charset="0"/>
                          <a:cs typeface="Noto Serif Myanmar" panose="02020502060505020204" pitchFamily="18" charset="0"/>
                        </a:rPr>
                        <a:t>ASQ Brief Suicide Safety Assessment (BSA)</a:t>
                      </a:r>
                    </a:p>
                  </a:txBody>
                  <a:tcPr>
                    <a:solidFill>
                      <a:schemeClr val="accent2">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chemeClr val="tx2"/>
                          </a:solidFill>
                          <a:latin typeface="Noto Serif Myanmar" panose="02020502060505020204" pitchFamily="18" charset="0"/>
                          <a:cs typeface="Noto Serif Myanmar" panose="02020502060505020204" pitchFamily="18" charset="0"/>
                        </a:rPr>
                        <a:t>Interview</a:t>
                      </a:r>
                    </a:p>
                  </a:txBody>
                  <a:tcPr>
                    <a:solidFill>
                      <a:schemeClr val="accent2">
                        <a:lumMod val="60000"/>
                        <a:lumOff val="40000"/>
                      </a:schemeClr>
                    </a:solidFill>
                  </a:tcPr>
                </a:tc>
                <a:tc>
                  <a:txBody>
                    <a:bodyPr/>
                    <a:lstStyle/>
                    <a:p>
                      <a:r>
                        <a:rPr lang="en-US" b="0" i="0" dirty="0">
                          <a:solidFill>
                            <a:schemeClr val="tx2"/>
                          </a:solidFill>
                          <a:latin typeface="Noto Serif Myanmar" panose="02020502060505020204" pitchFamily="18" charset="0"/>
                          <a:cs typeface="Noto Serif Myanmar" panose="02020502060505020204" pitchFamily="18" charset="0"/>
                        </a:rPr>
                        <a:t>Assessment</a:t>
                      </a:r>
                    </a:p>
                  </a:txBody>
                  <a:tcPr>
                    <a:solidFill>
                      <a:schemeClr val="accent2">
                        <a:lumMod val="60000"/>
                        <a:lumOff val="40000"/>
                      </a:schemeClr>
                    </a:solidFill>
                  </a:tcPr>
                </a:tc>
                <a:tc>
                  <a:txBody>
                    <a:bodyPr/>
                    <a:lstStyle/>
                    <a:p>
                      <a:endParaRPr lang="en-US" b="0" i="0" dirty="0">
                        <a:solidFill>
                          <a:schemeClr val="tx2"/>
                        </a:solidFill>
                        <a:latin typeface="Noto Serif Myanmar" panose="02020502060505020204" pitchFamily="18" charset="0"/>
                        <a:cs typeface="Noto Serif Myanmar" panose="02020502060505020204" pitchFamily="18" charset="0"/>
                      </a:endParaRPr>
                    </a:p>
                  </a:txBody>
                  <a:tcPr>
                    <a:solidFill>
                      <a:schemeClr val="accent2">
                        <a:lumMod val="60000"/>
                        <a:lumOff val="40000"/>
                      </a:schemeClr>
                    </a:solidFill>
                  </a:tcPr>
                </a:tc>
                <a:extLst>
                  <a:ext uri="{0D108BD9-81ED-4DB2-BD59-A6C34878D82A}">
                    <a16:rowId xmlns:a16="http://schemas.microsoft.com/office/drawing/2014/main" val="3722144895"/>
                  </a:ext>
                </a:extLst>
              </a:tr>
            </a:tbl>
          </a:graphicData>
        </a:graphic>
      </p:graphicFrame>
      <p:sp>
        <p:nvSpPr>
          <p:cNvPr id="6" name="Footer Placeholder 3">
            <a:extLst>
              <a:ext uri="{FF2B5EF4-FFF2-40B4-BE49-F238E27FC236}">
                <a16:creationId xmlns:a16="http://schemas.microsoft.com/office/drawing/2014/main" id="{6419A353-CBC9-1496-B8CA-B778E73D575D}"/>
              </a:ext>
            </a:extLst>
          </p:cNvPr>
          <p:cNvSpPr>
            <a:spLocks noGrp="1"/>
          </p:cNvSpPr>
          <p:nvPr>
            <p:ph type="ftr" sz="quarter" idx="11"/>
          </p:nvPr>
        </p:nvSpPr>
        <p:spPr>
          <a:xfrm>
            <a:off x="444303" y="6356350"/>
            <a:ext cx="9923583" cy="365125"/>
          </a:xfrm>
        </p:spPr>
        <p:txBody>
          <a:bodyPr/>
          <a:lstStyle/>
          <a:p>
            <a:r>
              <a:rPr lang="en-US" dirty="0"/>
              <a:t>Canadian Patient Safety Institute (CPSI). Suicide Risk Assessment Toolkit – A Resource for Healthcare Workers and Organizations.</a:t>
            </a:r>
          </a:p>
          <a:p>
            <a:r>
              <a:rPr lang="en-US" dirty="0"/>
              <a:t>Sommers-Flanagan J, Shaw SL. Suicide risk assessment: What psychologists should know. </a:t>
            </a:r>
            <a:r>
              <a:rPr lang="en-US" i="1" dirty="0"/>
              <a:t>Professional Psychology: Research and Practice</a:t>
            </a:r>
            <a:r>
              <a:rPr lang="en-US" dirty="0"/>
              <a:t>. 2017;48(2):98-106. doi:</a:t>
            </a:r>
            <a:r>
              <a:rPr lang="en-US" dirty="0">
                <a:hlinkClick r:id="rId2">
                  <a:extLst>
                    <a:ext uri="{A12FA001-AC4F-418D-AE19-62706E023703}">
                      <ahyp:hlinkClr xmlns:ahyp="http://schemas.microsoft.com/office/drawing/2018/hyperlinkcolor" val="tx"/>
                    </a:ext>
                  </a:extLst>
                </a:hlinkClick>
              </a:rPr>
              <a:t>10.1037/pro0000106</a:t>
            </a:r>
            <a:endParaRPr lang="en-US" dirty="0"/>
          </a:p>
        </p:txBody>
      </p:sp>
    </p:spTree>
    <p:extLst>
      <p:ext uri="{BB962C8B-B14F-4D97-AF65-F5344CB8AC3E}">
        <p14:creationId xmlns:p14="http://schemas.microsoft.com/office/powerpoint/2010/main" val="11219396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A68438-4EB5-0AA1-8484-2D60DCD659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4E59D4-6E04-56C2-B260-624B958DB704}"/>
              </a:ext>
            </a:extLst>
          </p:cNvPr>
          <p:cNvSpPr>
            <a:spLocks noGrp="1"/>
          </p:cNvSpPr>
          <p:nvPr>
            <p:ph type="title"/>
          </p:nvPr>
        </p:nvSpPr>
        <p:spPr/>
        <p:txBody>
          <a:bodyPr/>
          <a:lstStyle/>
          <a:p>
            <a:r>
              <a:rPr lang="en-US" dirty="0"/>
              <a:t>SI Tools for Screening &amp; Assessment</a:t>
            </a:r>
          </a:p>
        </p:txBody>
      </p:sp>
      <p:graphicFrame>
        <p:nvGraphicFramePr>
          <p:cNvPr id="5" name="Content Placeholder 3">
            <a:extLst>
              <a:ext uri="{FF2B5EF4-FFF2-40B4-BE49-F238E27FC236}">
                <a16:creationId xmlns:a16="http://schemas.microsoft.com/office/drawing/2014/main" id="{E48EF39A-6E3D-9C44-5855-CABD130F1FF9}"/>
              </a:ext>
            </a:extLst>
          </p:cNvPr>
          <p:cNvGraphicFramePr>
            <a:graphicFrameLocks noGrp="1"/>
          </p:cNvGraphicFramePr>
          <p:nvPr>
            <p:ph idx="1"/>
            <p:extLst>
              <p:ext uri="{D42A27DB-BD31-4B8C-83A1-F6EECF244321}">
                <p14:modId xmlns:p14="http://schemas.microsoft.com/office/powerpoint/2010/main" val="487191157"/>
              </p:ext>
            </p:extLst>
          </p:nvPr>
        </p:nvGraphicFramePr>
        <p:xfrm>
          <a:off x="444500" y="1512888"/>
          <a:ext cx="9923464" cy="3403600"/>
        </p:xfrm>
        <a:graphic>
          <a:graphicData uri="http://schemas.openxmlformats.org/drawingml/2006/table">
            <a:tbl>
              <a:tblPr firstRow="1" bandRow="1">
                <a:tableStyleId>{5C22544A-7EE6-4342-B048-85BDC9FD1C3A}</a:tableStyleId>
              </a:tblPr>
              <a:tblGrid>
                <a:gridCol w="4551246">
                  <a:extLst>
                    <a:ext uri="{9D8B030D-6E8A-4147-A177-3AD203B41FA5}">
                      <a16:colId xmlns:a16="http://schemas.microsoft.com/office/drawing/2014/main" val="1198104302"/>
                    </a:ext>
                  </a:extLst>
                </a:gridCol>
                <a:gridCol w="1706137">
                  <a:extLst>
                    <a:ext uri="{9D8B030D-6E8A-4147-A177-3AD203B41FA5}">
                      <a16:colId xmlns:a16="http://schemas.microsoft.com/office/drawing/2014/main" val="176356308"/>
                    </a:ext>
                  </a:extLst>
                </a:gridCol>
                <a:gridCol w="1706137">
                  <a:extLst>
                    <a:ext uri="{9D8B030D-6E8A-4147-A177-3AD203B41FA5}">
                      <a16:colId xmlns:a16="http://schemas.microsoft.com/office/drawing/2014/main" val="2686390483"/>
                    </a:ext>
                  </a:extLst>
                </a:gridCol>
                <a:gridCol w="1959944">
                  <a:extLst>
                    <a:ext uri="{9D8B030D-6E8A-4147-A177-3AD203B41FA5}">
                      <a16:colId xmlns:a16="http://schemas.microsoft.com/office/drawing/2014/main" val="3266186628"/>
                    </a:ext>
                  </a:extLst>
                </a:gridCol>
              </a:tblGrid>
              <a:tr h="370840">
                <a:tc>
                  <a:txBody>
                    <a:bodyPr/>
                    <a:lstStyle/>
                    <a:p>
                      <a:r>
                        <a:rPr lang="en-US" b="0" i="0" dirty="0">
                          <a:latin typeface="Noto Serif Myanmar" panose="02020502060505020204" pitchFamily="18" charset="0"/>
                          <a:cs typeface="Noto Serif Myanmar" panose="02020502060505020204" pitchFamily="18" charset="0"/>
                        </a:rPr>
                        <a:t>Name of Assessment Tool</a:t>
                      </a:r>
                    </a:p>
                  </a:txBody>
                  <a:tcPr>
                    <a:solidFill>
                      <a:srgbClr val="176C75"/>
                    </a:solidFill>
                  </a:tcPr>
                </a:tc>
                <a:tc>
                  <a:txBody>
                    <a:bodyPr/>
                    <a:lstStyle/>
                    <a:p>
                      <a:r>
                        <a:rPr lang="en-US" b="0" i="0" dirty="0">
                          <a:latin typeface="Noto Serif Myanmar" panose="02020502060505020204" pitchFamily="18" charset="0"/>
                          <a:cs typeface="Noto Serif Myanmar" panose="02020502060505020204" pitchFamily="18" charset="0"/>
                        </a:rPr>
                        <a:t>Description</a:t>
                      </a:r>
                    </a:p>
                  </a:txBody>
                  <a:tcPr>
                    <a:solidFill>
                      <a:srgbClr val="176C75"/>
                    </a:solidFill>
                  </a:tcPr>
                </a:tc>
                <a:tc>
                  <a:txBody>
                    <a:bodyPr/>
                    <a:lstStyle/>
                    <a:p>
                      <a:r>
                        <a:rPr lang="en-US" b="0" i="0" dirty="0">
                          <a:latin typeface="Noto Serif Myanmar" panose="02020502060505020204" pitchFamily="18" charset="0"/>
                          <a:cs typeface="Noto Serif Myanmar" panose="02020502060505020204" pitchFamily="18" charset="0"/>
                        </a:rPr>
                        <a:t>Type</a:t>
                      </a:r>
                    </a:p>
                  </a:txBody>
                  <a:tcPr>
                    <a:solidFill>
                      <a:srgbClr val="176C75"/>
                    </a:solidFill>
                  </a:tcPr>
                </a:tc>
                <a:tc>
                  <a:txBody>
                    <a:bodyPr/>
                    <a:lstStyle/>
                    <a:p>
                      <a:r>
                        <a:rPr lang="en-US" b="0" i="0" dirty="0">
                          <a:latin typeface="Noto Serif Myanmar" panose="02020502060505020204" pitchFamily="18" charset="0"/>
                          <a:cs typeface="Noto Serif Myanmar" panose="02020502060505020204" pitchFamily="18" charset="0"/>
                        </a:rPr>
                        <a:t>Reliability</a:t>
                      </a:r>
                    </a:p>
                  </a:txBody>
                  <a:tcPr>
                    <a:solidFill>
                      <a:srgbClr val="176C75"/>
                    </a:solidFill>
                  </a:tcPr>
                </a:tc>
                <a:extLst>
                  <a:ext uri="{0D108BD9-81ED-4DB2-BD59-A6C34878D82A}">
                    <a16:rowId xmlns:a16="http://schemas.microsoft.com/office/drawing/2014/main" val="597224528"/>
                  </a:ext>
                </a:extLst>
              </a:tr>
              <a:tr h="370840">
                <a:tc>
                  <a:txBody>
                    <a:bodyPr/>
                    <a:lstStyle/>
                    <a:p>
                      <a:r>
                        <a:rPr lang="en-US" b="0" i="0" dirty="0">
                          <a:solidFill>
                            <a:srgbClr val="F8F8E9"/>
                          </a:solidFill>
                          <a:latin typeface="Noto Serif Myanmar" panose="02020502060505020204" pitchFamily="18" charset="0"/>
                          <a:cs typeface="Noto Serif Myanmar" panose="02020502060505020204" pitchFamily="18" charset="0"/>
                        </a:rPr>
                        <a:t>ED-SAFE Patient Safety Screener</a:t>
                      </a:r>
                    </a:p>
                  </a:txBody>
                  <a:tcPr>
                    <a:solidFill>
                      <a:srgbClr val="179B9E"/>
                    </a:solidFill>
                  </a:tcPr>
                </a:tc>
                <a:tc>
                  <a:txBody>
                    <a:bodyPr/>
                    <a:lstStyle/>
                    <a:p>
                      <a:r>
                        <a:rPr lang="en-US" b="0" i="0" dirty="0">
                          <a:solidFill>
                            <a:srgbClr val="F8F8E9"/>
                          </a:solidFill>
                          <a:latin typeface="Noto Serif Myanmar" panose="02020502060505020204" pitchFamily="18" charset="0"/>
                          <a:cs typeface="Noto Serif Myanmar" panose="02020502060505020204" pitchFamily="18" charset="0"/>
                        </a:rPr>
                        <a:t>Interview</a:t>
                      </a:r>
                    </a:p>
                  </a:txBody>
                  <a:tcPr>
                    <a:solidFill>
                      <a:srgbClr val="179B9E"/>
                    </a:solidFill>
                  </a:tcPr>
                </a:tc>
                <a:tc>
                  <a:txBody>
                    <a:bodyPr/>
                    <a:lstStyle/>
                    <a:p>
                      <a:r>
                        <a:rPr lang="en-US" b="0" i="0" dirty="0">
                          <a:solidFill>
                            <a:srgbClr val="F8F8E9"/>
                          </a:solidFill>
                          <a:latin typeface="Noto Serif Myanmar" panose="02020502060505020204" pitchFamily="18" charset="0"/>
                          <a:cs typeface="Noto Serif Myanmar" panose="02020502060505020204" pitchFamily="18" charset="0"/>
                        </a:rPr>
                        <a:t>Screening</a:t>
                      </a:r>
                    </a:p>
                  </a:txBody>
                  <a:tcPr>
                    <a:solidFill>
                      <a:srgbClr val="179B9E"/>
                    </a:solidFill>
                  </a:tcPr>
                </a:tc>
                <a:tc>
                  <a:txBody>
                    <a:bodyPr/>
                    <a:lstStyle/>
                    <a:p>
                      <a:r>
                        <a:rPr lang="en-US" b="0" i="0" dirty="0">
                          <a:solidFill>
                            <a:srgbClr val="F8F8E9"/>
                          </a:solidFill>
                          <a:latin typeface="Noto Serif Myanmar" panose="02020502060505020204" pitchFamily="18" charset="0"/>
                          <a:cs typeface="Noto Serif Myanmar" panose="02020502060505020204" pitchFamily="18" charset="0"/>
                        </a:rPr>
                        <a:t>No</a:t>
                      </a:r>
                    </a:p>
                  </a:txBody>
                  <a:tcPr>
                    <a:solidFill>
                      <a:srgbClr val="179B9E"/>
                    </a:solidFill>
                  </a:tcPr>
                </a:tc>
                <a:extLst>
                  <a:ext uri="{0D108BD9-81ED-4DB2-BD59-A6C34878D82A}">
                    <a16:rowId xmlns:a16="http://schemas.microsoft.com/office/drawing/2014/main" val="2713346012"/>
                  </a:ext>
                </a:extLst>
              </a:tr>
              <a:tr h="370840">
                <a:tc>
                  <a:txBody>
                    <a:bodyPr/>
                    <a:lstStyle/>
                    <a:p>
                      <a:r>
                        <a:rPr lang="en-US" b="0" i="0" dirty="0">
                          <a:solidFill>
                            <a:schemeClr val="tx2"/>
                          </a:solidFill>
                          <a:latin typeface="Noto Serif Myanmar" panose="02020502060505020204" pitchFamily="18" charset="0"/>
                          <a:cs typeface="Noto Serif Myanmar" panose="02020502060505020204" pitchFamily="18" charset="0"/>
                        </a:rPr>
                        <a:t>Suicide Assessment Five-Step Evaluation &amp; Triage (SAFE-T)</a:t>
                      </a:r>
                    </a:p>
                  </a:txBody>
                  <a:tcPr>
                    <a:solidFill>
                      <a:srgbClr val="1FE1F1"/>
                    </a:solidFill>
                  </a:tcPr>
                </a:tc>
                <a:tc>
                  <a:txBody>
                    <a:bodyPr/>
                    <a:lstStyle/>
                    <a:p>
                      <a:r>
                        <a:rPr lang="en-US" b="0" i="0" dirty="0">
                          <a:solidFill>
                            <a:schemeClr val="tx2"/>
                          </a:solidFill>
                          <a:latin typeface="Noto Serif Myanmar" panose="02020502060505020204" pitchFamily="18" charset="0"/>
                          <a:cs typeface="Noto Serif Myanmar" panose="02020502060505020204" pitchFamily="18" charset="0"/>
                        </a:rPr>
                        <a:t>Interview</a:t>
                      </a:r>
                    </a:p>
                  </a:txBody>
                  <a:tcPr>
                    <a:solidFill>
                      <a:srgbClr val="1FE1F1"/>
                    </a:solidFill>
                  </a:tcPr>
                </a:tc>
                <a:tc>
                  <a:txBody>
                    <a:bodyPr/>
                    <a:lstStyle/>
                    <a:p>
                      <a:r>
                        <a:rPr lang="en-US" b="0" i="0" dirty="0">
                          <a:solidFill>
                            <a:schemeClr val="tx2"/>
                          </a:solidFill>
                          <a:latin typeface="Noto Serif Myanmar" panose="02020502060505020204" pitchFamily="18" charset="0"/>
                          <a:cs typeface="Noto Serif Myanmar" panose="02020502060505020204" pitchFamily="18" charset="0"/>
                        </a:rPr>
                        <a:t>Assessment</a:t>
                      </a:r>
                    </a:p>
                  </a:txBody>
                  <a:tcPr>
                    <a:solidFill>
                      <a:srgbClr val="1FE1F1"/>
                    </a:solidFill>
                  </a:tcPr>
                </a:tc>
                <a:tc>
                  <a:txBody>
                    <a:bodyPr/>
                    <a:lstStyle/>
                    <a:p>
                      <a:r>
                        <a:rPr lang="en-US" b="0" i="0" dirty="0">
                          <a:solidFill>
                            <a:schemeClr val="tx2"/>
                          </a:solidFill>
                          <a:latin typeface="Noto Serif Myanmar" panose="02020502060505020204" pitchFamily="18" charset="0"/>
                          <a:cs typeface="Noto Serif Myanmar" panose="02020502060505020204" pitchFamily="18" charset="0"/>
                        </a:rPr>
                        <a:t>No</a:t>
                      </a:r>
                    </a:p>
                  </a:txBody>
                  <a:tcPr>
                    <a:solidFill>
                      <a:srgbClr val="1FE1F1"/>
                    </a:solidFill>
                  </a:tcPr>
                </a:tc>
                <a:extLst>
                  <a:ext uri="{0D108BD9-81ED-4DB2-BD59-A6C34878D82A}">
                    <a16:rowId xmlns:a16="http://schemas.microsoft.com/office/drawing/2014/main" val="119515756"/>
                  </a:ext>
                </a:extLst>
              </a:tr>
              <a:tr h="370840">
                <a:tc>
                  <a:txBody>
                    <a:bodyPr/>
                    <a:lstStyle/>
                    <a:p>
                      <a:r>
                        <a:rPr lang="en-US" b="0" i="0" dirty="0">
                          <a:solidFill>
                            <a:srgbClr val="F8F8E9"/>
                          </a:solidFill>
                          <a:latin typeface="Noto Serif Myanmar" panose="02020502060505020204" pitchFamily="18" charset="0"/>
                          <a:cs typeface="Noto Serif Myanmar" panose="02020502060505020204" pitchFamily="18" charset="0"/>
                        </a:rPr>
                        <a:t>Suicidal Behaviors Questionnaire (SBQ)</a:t>
                      </a:r>
                    </a:p>
                  </a:txBody>
                  <a:tcPr>
                    <a:solidFill>
                      <a:srgbClr val="179B9E"/>
                    </a:solidFill>
                  </a:tcPr>
                </a:tc>
                <a:tc>
                  <a:txBody>
                    <a:bodyPr/>
                    <a:lstStyle/>
                    <a:p>
                      <a:r>
                        <a:rPr lang="en-US" b="0" i="0" dirty="0">
                          <a:solidFill>
                            <a:srgbClr val="F8F8E9"/>
                          </a:solidFill>
                          <a:latin typeface="Noto Serif Myanmar" panose="02020502060505020204" pitchFamily="18" charset="0"/>
                          <a:cs typeface="Noto Serif Myanmar" panose="02020502060505020204" pitchFamily="18" charset="0"/>
                        </a:rPr>
                        <a:t>Self-Report</a:t>
                      </a:r>
                    </a:p>
                  </a:txBody>
                  <a:tcPr>
                    <a:solidFill>
                      <a:srgbClr val="179B9E"/>
                    </a:solidFill>
                  </a:tcPr>
                </a:tc>
                <a:tc>
                  <a:txBody>
                    <a:bodyPr/>
                    <a:lstStyle/>
                    <a:p>
                      <a:r>
                        <a:rPr lang="en-US" b="0" i="0" dirty="0">
                          <a:solidFill>
                            <a:srgbClr val="F8F8E9"/>
                          </a:solidFill>
                          <a:latin typeface="Noto Serif Myanmar" panose="02020502060505020204" pitchFamily="18" charset="0"/>
                          <a:cs typeface="Noto Serif Myanmar" panose="02020502060505020204" pitchFamily="18" charset="0"/>
                        </a:rPr>
                        <a:t>Both</a:t>
                      </a:r>
                    </a:p>
                  </a:txBody>
                  <a:tcPr>
                    <a:solidFill>
                      <a:srgbClr val="179B9E"/>
                    </a:solidFill>
                  </a:tcPr>
                </a:tc>
                <a:tc>
                  <a:txBody>
                    <a:bodyPr/>
                    <a:lstStyle/>
                    <a:p>
                      <a:r>
                        <a:rPr lang="en-US" b="0" i="0" dirty="0">
                          <a:solidFill>
                            <a:srgbClr val="F8F8E9"/>
                          </a:solidFill>
                          <a:latin typeface="Noto Serif Myanmar" panose="02020502060505020204" pitchFamily="18" charset="0"/>
                          <a:cs typeface="Noto Serif Myanmar" panose="02020502060505020204" pitchFamily="18" charset="0"/>
                        </a:rPr>
                        <a:t>Yes</a:t>
                      </a:r>
                    </a:p>
                  </a:txBody>
                  <a:tcPr>
                    <a:solidFill>
                      <a:srgbClr val="179B9E"/>
                    </a:solidFill>
                  </a:tcPr>
                </a:tc>
                <a:extLst>
                  <a:ext uri="{0D108BD9-81ED-4DB2-BD59-A6C34878D82A}">
                    <a16:rowId xmlns:a16="http://schemas.microsoft.com/office/drawing/2014/main" val="3472733681"/>
                  </a:ext>
                </a:extLst>
              </a:tr>
              <a:tr h="370840">
                <a:tc>
                  <a:txBody>
                    <a:bodyPr/>
                    <a:lstStyle/>
                    <a:p>
                      <a:r>
                        <a:rPr lang="en-US" b="0" i="0" dirty="0">
                          <a:solidFill>
                            <a:schemeClr val="tx2"/>
                          </a:solidFill>
                          <a:latin typeface="Noto Serif Myanmar" panose="02020502060505020204" pitchFamily="18" charset="0"/>
                          <a:cs typeface="Noto Serif Myanmar" panose="02020502060505020204" pitchFamily="18" charset="0"/>
                        </a:rPr>
                        <a:t>Risk of Suicide Questionnaire (RSQ)</a:t>
                      </a:r>
                    </a:p>
                  </a:txBody>
                  <a:tcPr>
                    <a:solidFill>
                      <a:srgbClr val="1FE1F1"/>
                    </a:solidFill>
                  </a:tcPr>
                </a:tc>
                <a:tc>
                  <a:txBody>
                    <a:bodyPr/>
                    <a:lstStyle/>
                    <a:p>
                      <a:r>
                        <a:rPr lang="en-US" b="0" i="0" dirty="0">
                          <a:solidFill>
                            <a:schemeClr val="tx2"/>
                          </a:solidFill>
                          <a:latin typeface="Noto Serif Myanmar" panose="02020502060505020204" pitchFamily="18" charset="0"/>
                          <a:cs typeface="Noto Serif Myanmar" panose="02020502060505020204" pitchFamily="18" charset="0"/>
                        </a:rPr>
                        <a:t>Self-Report</a:t>
                      </a:r>
                    </a:p>
                  </a:txBody>
                  <a:tcPr>
                    <a:solidFill>
                      <a:srgbClr val="1FE1F1"/>
                    </a:solidFill>
                  </a:tcPr>
                </a:tc>
                <a:tc>
                  <a:txBody>
                    <a:bodyPr/>
                    <a:lstStyle/>
                    <a:p>
                      <a:r>
                        <a:rPr lang="en-US" b="0" i="0" dirty="0">
                          <a:solidFill>
                            <a:schemeClr val="tx2"/>
                          </a:solidFill>
                          <a:latin typeface="Noto Serif Myanmar" panose="02020502060505020204" pitchFamily="18" charset="0"/>
                          <a:cs typeface="Noto Serif Myanmar" panose="02020502060505020204" pitchFamily="18" charset="0"/>
                        </a:rPr>
                        <a:t>Screening</a:t>
                      </a:r>
                    </a:p>
                  </a:txBody>
                  <a:tcPr>
                    <a:solidFill>
                      <a:srgbClr val="1FE1F1"/>
                    </a:solidFill>
                  </a:tcPr>
                </a:tc>
                <a:tc>
                  <a:txBody>
                    <a:bodyPr/>
                    <a:lstStyle/>
                    <a:p>
                      <a:r>
                        <a:rPr lang="en-US" b="0" i="0" dirty="0">
                          <a:solidFill>
                            <a:schemeClr val="tx2"/>
                          </a:solidFill>
                          <a:latin typeface="Noto Serif Myanmar" panose="02020502060505020204" pitchFamily="18" charset="0"/>
                          <a:cs typeface="Noto Serif Myanmar" panose="02020502060505020204" pitchFamily="18" charset="0"/>
                        </a:rPr>
                        <a:t>98% sensitivity &amp; 37% specificity*</a:t>
                      </a:r>
                    </a:p>
                  </a:txBody>
                  <a:tcPr>
                    <a:solidFill>
                      <a:srgbClr val="1FE1F1"/>
                    </a:solidFill>
                  </a:tcPr>
                </a:tc>
                <a:extLst>
                  <a:ext uri="{0D108BD9-81ED-4DB2-BD59-A6C34878D82A}">
                    <a16:rowId xmlns:a16="http://schemas.microsoft.com/office/drawing/2014/main" val="1629025583"/>
                  </a:ext>
                </a:extLst>
              </a:tr>
              <a:tr h="370840">
                <a:tc>
                  <a:txBody>
                    <a:bodyPr/>
                    <a:lstStyle/>
                    <a:p>
                      <a:r>
                        <a:rPr lang="en-US" b="0" i="0" dirty="0">
                          <a:solidFill>
                            <a:schemeClr val="tx2"/>
                          </a:solidFill>
                          <a:latin typeface="Noto Serif Myanmar" panose="02020502060505020204" pitchFamily="18" charset="0"/>
                          <a:cs typeface="Noto Serif Myanmar" panose="02020502060505020204" pitchFamily="18" charset="0"/>
                        </a:rPr>
                        <a:t>Collaborative Assessment &amp; Management of Suicidality (CAMS)</a:t>
                      </a:r>
                    </a:p>
                  </a:txBody>
                  <a:tcPr>
                    <a:solidFill>
                      <a:schemeClr val="accent2">
                        <a:lumMod val="60000"/>
                        <a:lumOff val="40000"/>
                      </a:schemeClr>
                    </a:solidFill>
                  </a:tcPr>
                </a:tc>
                <a:tc>
                  <a:txBody>
                    <a:bodyPr/>
                    <a:lstStyle/>
                    <a:p>
                      <a:r>
                        <a:rPr lang="en-US" b="0" i="0" dirty="0">
                          <a:solidFill>
                            <a:schemeClr val="tx2"/>
                          </a:solidFill>
                          <a:latin typeface="Noto Serif Myanmar" panose="02020502060505020204" pitchFamily="18" charset="0"/>
                          <a:cs typeface="Noto Serif Myanmar" panose="02020502060505020204" pitchFamily="18" charset="0"/>
                        </a:rPr>
                        <a:t>Interview</a:t>
                      </a:r>
                    </a:p>
                  </a:txBody>
                  <a:tcPr>
                    <a:solidFill>
                      <a:schemeClr val="accent2">
                        <a:lumMod val="60000"/>
                        <a:lumOff val="40000"/>
                      </a:schemeClr>
                    </a:solidFill>
                  </a:tcPr>
                </a:tc>
                <a:tc>
                  <a:txBody>
                    <a:bodyPr/>
                    <a:lstStyle/>
                    <a:p>
                      <a:r>
                        <a:rPr lang="en-US" b="0" i="0" dirty="0">
                          <a:solidFill>
                            <a:schemeClr val="tx2"/>
                          </a:solidFill>
                          <a:latin typeface="Noto Serif Myanmar" panose="02020502060505020204" pitchFamily="18" charset="0"/>
                          <a:cs typeface="Noto Serif Myanmar" panose="02020502060505020204" pitchFamily="18" charset="0"/>
                        </a:rPr>
                        <a:t>Assessment</a:t>
                      </a:r>
                    </a:p>
                  </a:txBody>
                  <a:tcPr>
                    <a:solidFill>
                      <a:schemeClr val="accent2">
                        <a:lumMod val="60000"/>
                        <a:lumOff val="40000"/>
                      </a:schemeClr>
                    </a:solidFill>
                  </a:tcPr>
                </a:tc>
                <a:tc>
                  <a:txBody>
                    <a:bodyPr/>
                    <a:lstStyle/>
                    <a:p>
                      <a:r>
                        <a:rPr lang="en-US" b="0" i="0" dirty="0">
                          <a:solidFill>
                            <a:schemeClr val="tx2"/>
                          </a:solidFill>
                          <a:latin typeface="Noto Serif Myanmar" panose="02020502060505020204" pitchFamily="18" charset="0"/>
                          <a:cs typeface="Noto Serif Myanmar" panose="02020502060505020204" pitchFamily="18" charset="0"/>
                        </a:rPr>
                        <a:t>Yes</a:t>
                      </a:r>
                    </a:p>
                  </a:txBody>
                  <a:tcPr>
                    <a:solidFill>
                      <a:schemeClr val="accent2">
                        <a:lumMod val="60000"/>
                        <a:lumOff val="40000"/>
                      </a:schemeClr>
                    </a:solidFill>
                  </a:tcPr>
                </a:tc>
                <a:extLst>
                  <a:ext uri="{0D108BD9-81ED-4DB2-BD59-A6C34878D82A}">
                    <a16:rowId xmlns:a16="http://schemas.microsoft.com/office/drawing/2014/main" val="4235907244"/>
                  </a:ext>
                </a:extLst>
              </a:tr>
              <a:tr h="370840">
                <a:tc>
                  <a:txBody>
                    <a:bodyPr/>
                    <a:lstStyle/>
                    <a:p>
                      <a:r>
                        <a:rPr lang="en-US" b="0" i="0" dirty="0">
                          <a:solidFill>
                            <a:schemeClr val="tx2"/>
                          </a:solidFill>
                          <a:latin typeface="Noto Serif Myanmar" panose="02020502060505020204" pitchFamily="18" charset="0"/>
                          <a:cs typeface="Noto Serif Myanmar" panose="02020502060505020204" pitchFamily="18" charset="0"/>
                        </a:rPr>
                        <a:t>Beck Hopelessness Scale (BHS)</a:t>
                      </a:r>
                    </a:p>
                  </a:txBody>
                  <a:tcPr>
                    <a:solidFill>
                      <a:srgbClr val="1FE1F1"/>
                    </a:solidFill>
                  </a:tcPr>
                </a:tc>
                <a:tc>
                  <a:txBody>
                    <a:bodyPr/>
                    <a:lstStyle/>
                    <a:p>
                      <a:r>
                        <a:rPr lang="en-US" b="0" i="0" dirty="0">
                          <a:solidFill>
                            <a:schemeClr val="tx2"/>
                          </a:solidFill>
                          <a:latin typeface="Noto Serif Myanmar" panose="02020502060505020204" pitchFamily="18" charset="0"/>
                          <a:cs typeface="Noto Serif Myanmar" panose="02020502060505020204" pitchFamily="18" charset="0"/>
                        </a:rPr>
                        <a:t>Interview</a:t>
                      </a:r>
                    </a:p>
                  </a:txBody>
                  <a:tcPr>
                    <a:solidFill>
                      <a:srgbClr val="1FE1F1"/>
                    </a:solidFill>
                  </a:tcPr>
                </a:tc>
                <a:tc>
                  <a:txBody>
                    <a:bodyPr/>
                    <a:lstStyle/>
                    <a:p>
                      <a:r>
                        <a:rPr lang="en-US" b="0" i="0" dirty="0">
                          <a:solidFill>
                            <a:schemeClr val="tx2"/>
                          </a:solidFill>
                          <a:latin typeface="Noto Serif Myanmar" panose="02020502060505020204" pitchFamily="18" charset="0"/>
                          <a:cs typeface="Noto Serif Myanmar" panose="02020502060505020204" pitchFamily="18" charset="0"/>
                        </a:rPr>
                        <a:t>Screening</a:t>
                      </a:r>
                    </a:p>
                  </a:txBody>
                  <a:tcPr>
                    <a:solidFill>
                      <a:srgbClr val="1FE1F1"/>
                    </a:solidFill>
                  </a:tcPr>
                </a:tc>
                <a:tc>
                  <a:txBody>
                    <a:bodyPr/>
                    <a:lstStyle/>
                    <a:p>
                      <a:endParaRPr lang="en-US" b="0" i="0" dirty="0">
                        <a:solidFill>
                          <a:schemeClr val="tx2"/>
                        </a:solidFill>
                        <a:latin typeface="Noto Serif Myanmar" panose="02020502060505020204" pitchFamily="18" charset="0"/>
                        <a:cs typeface="Noto Serif Myanmar" panose="02020502060505020204" pitchFamily="18" charset="0"/>
                      </a:endParaRPr>
                    </a:p>
                  </a:txBody>
                  <a:tcPr>
                    <a:solidFill>
                      <a:srgbClr val="1FE1F1"/>
                    </a:solidFill>
                  </a:tcPr>
                </a:tc>
                <a:extLst>
                  <a:ext uri="{0D108BD9-81ED-4DB2-BD59-A6C34878D82A}">
                    <a16:rowId xmlns:a16="http://schemas.microsoft.com/office/drawing/2014/main" val="1127401579"/>
                  </a:ext>
                </a:extLst>
              </a:tr>
            </a:tbl>
          </a:graphicData>
        </a:graphic>
      </p:graphicFrame>
      <p:sp>
        <p:nvSpPr>
          <p:cNvPr id="3" name="Content Placeholder 2">
            <a:extLst>
              <a:ext uri="{FF2B5EF4-FFF2-40B4-BE49-F238E27FC236}">
                <a16:creationId xmlns:a16="http://schemas.microsoft.com/office/drawing/2014/main" id="{2C34F339-82DC-CF31-C1DC-5187CCF92CC9}"/>
              </a:ext>
            </a:extLst>
          </p:cNvPr>
          <p:cNvSpPr txBox="1">
            <a:spLocks/>
          </p:cNvSpPr>
          <p:nvPr/>
        </p:nvSpPr>
        <p:spPr>
          <a:xfrm>
            <a:off x="444305" y="5149170"/>
            <a:ext cx="9923584" cy="1050018"/>
          </a:xfrm>
          <a:prstGeom prst="rect">
            <a:avLst/>
          </a:prstGeom>
          <a:solidFill>
            <a:srgbClr val="F8F8E9"/>
          </a:solidFill>
        </p:spPr>
        <p:txBody>
          <a:bodyPr vert="horz" lIns="91440" tIns="45720" rIns="91440" bIns="45720" rtlCol="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baseline="0">
                <a:solidFill>
                  <a:schemeClr val="accent1">
                    <a:lumMod val="75000"/>
                  </a:schemeClr>
                </a:solidFill>
                <a:latin typeface="Noto Serif Myanmar" panose="02020502060505020204" pitchFamily="18"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accent1">
                    <a:lumMod val="75000"/>
                  </a:schemeClr>
                </a:solidFill>
                <a:latin typeface="Noto Serif Myanmar" panose="0202050206050502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accent1">
                    <a:lumMod val="75000"/>
                  </a:schemeClr>
                </a:solidFill>
                <a:latin typeface="Noto Serif Myanmar" panose="0202050206050502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accent1">
                    <a:lumMod val="75000"/>
                  </a:schemeClr>
                </a:solidFill>
                <a:latin typeface="Noto Serif Myanmar" panose="0202050206050502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accent1">
                    <a:lumMod val="75000"/>
                  </a:schemeClr>
                </a:solidFill>
                <a:latin typeface="Noto Serif Myanmar" panose="0202050206050502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0"/>
              </a:spcBef>
              <a:buNone/>
            </a:pPr>
            <a:r>
              <a:rPr lang="en-US" sz="1900" dirty="0"/>
              <a:t>* Sensitivity: Probability that a person with an event will be so identified by instrument</a:t>
            </a:r>
          </a:p>
          <a:p>
            <a:pPr marL="0" indent="0">
              <a:lnSpc>
                <a:spcPct val="150000"/>
              </a:lnSpc>
              <a:spcBef>
                <a:spcPts val="0"/>
              </a:spcBef>
              <a:buNone/>
            </a:pPr>
            <a:r>
              <a:rPr lang="en-US" sz="1900" dirty="0"/>
              <a:t>  Specificity: Probability that a person without an event will be so identified by instrument</a:t>
            </a:r>
          </a:p>
        </p:txBody>
      </p:sp>
      <p:sp>
        <p:nvSpPr>
          <p:cNvPr id="4" name="Footer Placeholder 3">
            <a:extLst>
              <a:ext uri="{FF2B5EF4-FFF2-40B4-BE49-F238E27FC236}">
                <a16:creationId xmlns:a16="http://schemas.microsoft.com/office/drawing/2014/main" id="{7D808365-2163-24B9-65DF-FC8F8D7529C9}"/>
              </a:ext>
            </a:extLst>
          </p:cNvPr>
          <p:cNvSpPr>
            <a:spLocks noGrp="1"/>
          </p:cNvSpPr>
          <p:nvPr>
            <p:ph type="ftr" sz="quarter" idx="11"/>
          </p:nvPr>
        </p:nvSpPr>
        <p:spPr>
          <a:xfrm>
            <a:off x="444303" y="6356350"/>
            <a:ext cx="9923583" cy="365125"/>
          </a:xfrm>
        </p:spPr>
        <p:txBody>
          <a:bodyPr/>
          <a:lstStyle/>
          <a:p>
            <a:r>
              <a:rPr lang="en-US" dirty="0"/>
              <a:t>Canadian Patient Safety Institute (CPSI). Suicide Risk Assessment Toolkit – A Resource for Healthcare Workers and Organizations.</a:t>
            </a:r>
          </a:p>
          <a:p>
            <a:r>
              <a:rPr lang="en-US" dirty="0"/>
              <a:t>Sommers-Flanagan J, Shaw SL. Suicide risk assessment: What psychologists should know. </a:t>
            </a:r>
            <a:r>
              <a:rPr lang="en-US" i="1" dirty="0"/>
              <a:t>Professional Psychology: Research and Practice</a:t>
            </a:r>
            <a:r>
              <a:rPr lang="en-US" dirty="0"/>
              <a:t>. 2017;48(2):98-106. doi:</a:t>
            </a:r>
            <a:r>
              <a:rPr lang="en-US" dirty="0">
                <a:hlinkClick r:id="rId2">
                  <a:extLst>
                    <a:ext uri="{A12FA001-AC4F-418D-AE19-62706E023703}">
                      <ahyp:hlinkClr xmlns:ahyp="http://schemas.microsoft.com/office/drawing/2018/hyperlinkcolor" val="tx"/>
                    </a:ext>
                  </a:extLst>
                </a:hlinkClick>
              </a:rPr>
              <a:t>10.1037/pro0000106</a:t>
            </a:r>
            <a:endParaRPr lang="en-US" dirty="0"/>
          </a:p>
        </p:txBody>
      </p:sp>
    </p:spTree>
    <p:extLst>
      <p:ext uri="{BB962C8B-B14F-4D97-AF65-F5344CB8AC3E}">
        <p14:creationId xmlns:p14="http://schemas.microsoft.com/office/powerpoint/2010/main" val="33267532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77A51-789E-ECA8-5B59-53814B45E11A}"/>
              </a:ext>
            </a:extLst>
          </p:cNvPr>
          <p:cNvSpPr>
            <a:spLocks noGrp="1"/>
          </p:cNvSpPr>
          <p:nvPr>
            <p:ph type="title"/>
          </p:nvPr>
        </p:nvSpPr>
        <p:spPr/>
        <p:txBody>
          <a:bodyPr/>
          <a:lstStyle/>
          <a:p>
            <a:r>
              <a:rPr lang="en-US" dirty="0"/>
              <a:t>Disclosures</a:t>
            </a:r>
          </a:p>
        </p:txBody>
      </p:sp>
      <p:sp>
        <p:nvSpPr>
          <p:cNvPr id="3" name="Content Placeholder 2">
            <a:extLst>
              <a:ext uri="{FF2B5EF4-FFF2-40B4-BE49-F238E27FC236}">
                <a16:creationId xmlns:a16="http://schemas.microsoft.com/office/drawing/2014/main" id="{3BD3A1F0-F3F1-07D1-C51A-B553A43ABC81}"/>
              </a:ext>
            </a:extLst>
          </p:cNvPr>
          <p:cNvSpPr>
            <a:spLocks noGrp="1"/>
          </p:cNvSpPr>
          <p:nvPr>
            <p:ph idx="1"/>
          </p:nvPr>
        </p:nvSpPr>
        <p:spPr/>
        <p:txBody>
          <a:bodyPr/>
          <a:lstStyle/>
          <a:p>
            <a:r>
              <a:rPr lang="en-US" dirty="0"/>
              <a:t>Dr. Perkins does not have any relevant financial or other relationships with any ineligible companies or provider(s) of any commercial service(s) discussed in this CE activity.</a:t>
            </a:r>
          </a:p>
          <a:p>
            <a:pPr marL="0" indent="0">
              <a:buNone/>
            </a:pPr>
            <a:endParaRPr lang="en-US" dirty="0"/>
          </a:p>
          <a:p>
            <a:r>
              <a:rPr lang="en-US" dirty="0"/>
              <a:t>This presentation will not include discussion of off-label, experimental, and/or investigational use of drugs or devices</a:t>
            </a:r>
          </a:p>
        </p:txBody>
      </p:sp>
    </p:spTree>
    <p:extLst>
      <p:ext uri="{BB962C8B-B14F-4D97-AF65-F5344CB8AC3E}">
        <p14:creationId xmlns:p14="http://schemas.microsoft.com/office/powerpoint/2010/main" val="6783026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C6E8DD-409B-B141-6D02-9D917969FA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B716B6-DD6C-89D7-4DA1-E98D8379D1EF}"/>
              </a:ext>
            </a:extLst>
          </p:cNvPr>
          <p:cNvSpPr>
            <a:spLocks noGrp="1"/>
          </p:cNvSpPr>
          <p:nvPr>
            <p:ph type="title"/>
          </p:nvPr>
        </p:nvSpPr>
        <p:spPr/>
        <p:txBody>
          <a:bodyPr/>
          <a:lstStyle/>
          <a:p>
            <a:r>
              <a:rPr lang="en-US" dirty="0"/>
              <a:t>Important to Note</a:t>
            </a:r>
          </a:p>
        </p:txBody>
      </p:sp>
      <p:sp>
        <p:nvSpPr>
          <p:cNvPr id="3" name="Content Placeholder 2">
            <a:extLst>
              <a:ext uri="{FF2B5EF4-FFF2-40B4-BE49-F238E27FC236}">
                <a16:creationId xmlns:a16="http://schemas.microsoft.com/office/drawing/2014/main" id="{9CA38900-96F0-C705-5567-D8D87B6B5965}"/>
              </a:ext>
            </a:extLst>
          </p:cNvPr>
          <p:cNvSpPr>
            <a:spLocks noGrp="1"/>
          </p:cNvSpPr>
          <p:nvPr>
            <p:ph idx="1"/>
          </p:nvPr>
        </p:nvSpPr>
        <p:spPr/>
        <p:txBody>
          <a:bodyPr>
            <a:normAutofit/>
          </a:bodyPr>
          <a:lstStyle/>
          <a:p>
            <a:r>
              <a:rPr lang="en-US" sz="2400" dirty="0"/>
              <a:t>Managing patients with past attempt history:</a:t>
            </a:r>
          </a:p>
          <a:p>
            <a:pPr lvl="1"/>
            <a:r>
              <a:rPr lang="en-US" sz="2000" dirty="0"/>
              <a:t>Any tool utilized that asks about lifetime history, any patient with any history of suicidal behavior will always screen positive</a:t>
            </a:r>
          </a:p>
          <a:p>
            <a:pPr lvl="1"/>
            <a:r>
              <a:rPr lang="en-US" sz="2000" dirty="0"/>
              <a:t>One-third of youths and adults who screened positive on the ASQ only answered yes to past suicide attempt</a:t>
            </a:r>
          </a:p>
          <a:p>
            <a:pPr lvl="2"/>
            <a:r>
              <a:rPr lang="en-US" sz="1800" dirty="0"/>
              <a:t>Can modify question four to “Since your last visit...”</a:t>
            </a:r>
          </a:p>
          <a:p>
            <a:pPr lvl="1"/>
            <a:r>
              <a:rPr lang="en-US" sz="2000" dirty="0"/>
              <a:t>PSS-3: Measures recency of behavior which allows for the timeframe to be classified as mild risk</a:t>
            </a:r>
          </a:p>
          <a:p>
            <a:r>
              <a:rPr lang="en-US" sz="2400" dirty="0"/>
              <a:t>Recommendation:</a:t>
            </a:r>
          </a:p>
          <a:p>
            <a:pPr lvl="1"/>
            <a:r>
              <a:rPr lang="en-US" sz="2000" dirty="0"/>
              <a:t>Screen no more than once a month and at least once a year</a:t>
            </a:r>
          </a:p>
          <a:p>
            <a:pPr lvl="1"/>
            <a:r>
              <a:rPr lang="en-US" sz="2000" dirty="0"/>
              <a:t>If a patient has a higher risk, more frequent screening than once a year</a:t>
            </a:r>
          </a:p>
        </p:txBody>
      </p:sp>
      <p:sp>
        <p:nvSpPr>
          <p:cNvPr id="5" name="Footer Placeholder 3">
            <a:extLst>
              <a:ext uri="{FF2B5EF4-FFF2-40B4-BE49-F238E27FC236}">
                <a16:creationId xmlns:a16="http://schemas.microsoft.com/office/drawing/2014/main" id="{D7A47085-6CF2-6116-E5EB-0FAA1113CB4D}"/>
              </a:ext>
            </a:extLst>
          </p:cNvPr>
          <p:cNvSpPr>
            <a:spLocks noGrp="1"/>
          </p:cNvSpPr>
          <p:nvPr>
            <p:ph type="ftr" sz="quarter" idx="11"/>
          </p:nvPr>
        </p:nvSpPr>
        <p:spPr>
          <a:xfrm>
            <a:off x="444303" y="6356350"/>
            <a:ext cx="9923583" cy="365125"/>
          </a:xfrm>
        </p:spPr>
        <p:txBody>
          <a:bodyPr/>
          <a:lstStyle/>
          <a:p>
            <a:r>
              <a:rPr lang="en-US" dirty="0"/>
              <a:t>Sommers-Flanagan J, Shaw SL. Suicide risk assessment: What psychologists should know. </a:t>
            </a:r>
            <a:r>
              <a:rPr lang="en-US" i="1" dirty="0"/>
              <a:t>Professional Psychology: Research and Practice</a:t>
            </a:r>
            <a:r>
              <a:rPr lang="en-US" dirty="0"/>
              <a:t>. 2017;48(2):98-106. doi:</a:t>
            </a:r>
            <a:r>
              <a:rPr lang="en-US" dirty="0">
                <a:hlinkClick r:id="rId2"/>
              </a:rPr>
              <a:t>10.1037/pro0000106</a:t>
            </a:r>
            <a:endParaRPr lang="en-US" dirty="0"/>
          </a:p>
          <a:p>
            <a:r>
              <a:rPr lang="en-US" dirty="0"/>
              <a:t>Horowitz LM, Ryan PC, Wei AX, Boudreaux ED, Ackerman JP, Bridge JA. Screening and Assessing Suicide Risk in Medical Settings: Feasible Strategies for Early Detection. </a:t>
            </a:r>
            <a:r>
              <a:rPr lang="en-US" i="1" dirty="0"/>
              <a:t>FOC</a:t>
            </a:r>
            <a:r>
              <a:rPr lang="en-US" dirty="0"/>
              <a:t>. 2023;21(2):145-151.</a:t>
            </a:r>
          </a:p>
        </p:txBody>
      </p:sp>
    </p:spTree>
    <p:extLst>
      <p:ext uri="{BB962C8B-B14F-4D97-AF65-F5344CB8AC3E}">
        <p14:creationId xmlns:p14="http://schemas.microsoft.com/office/powerpoint/2010/main" val="19398145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EB1B1F-D8F4-E0E9-CB6B-DCAF5E9023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E1CC93-F480-A120-1B9E-F6D20C350DA5}"/>
              </a:ext>
            </a:extLst>
          </p:cNvPr>
          <p:cNvSpPr>
            <a:spLocks noGrp="1"/>
          </p:cNvSpPr>
          <p:nvPr>
            <p:ph type="title"/>
          </p:nvPr>
        </p:nvSpPr>
        <p:spPr/>
        <p:txBody>
          <a:bodyPr>
            <a:normAutofit fontScale="90000"/>
          </a:bodyPr>
          <a:lstStyle/>
          <a:p>
            <a:r>
              <a:rPr lang="en-US" dirty="0"/>
              <a:t>Ask Suicide-Screening Questionnaire (ASQ)</a:t>
            </a:r>
          </a:p>
        </p:txBody>
      </p:sp>
      <p:sp>
        <p:nvSpPr>
          <p:cNvPr id="3" name="Content Placeholder 2">
            <a:extLst>
              <a:ext uri="{FF2B5EF4-FFF2-40B4-BE49-F238E27FC236}">
                <a16:creationId xmlns:a16="http://schemas.microsoft.com/office/drawing/2014/main" id="{3D5698DF-F70E-9AF2-477A-3589F2649B76}"/>
              </a:ext>
            </a:extLst>
          </p:cNvPr>
          <p:cNvSpPr>
            <a:spLocks noGrp="1"/>
          </p:cNvSpPr>
          <p:nvPr>
            <p:ph idx="1"/>
          </p:nvPr>
        </p:nvSpPr>
        <p:spPr/>
        <p:txBody>
          <a:bodyPr>
            <a:normAutofit/>
          </a:bodyPr>
          <a:lstStyle/>
          <a:p>
            <a:r>
              <a:rPr lang="en-US" sz="2400" dirty="0"/>
              <a:t>All are yes/no questions</a:t>
            </a:r>
          </a:p>
          <a:p>
            <a:pPr lvl="1"/>
            <a:r>
              <a:rPr lang="en-US" sz="2000" dirty="0"/>
              <a:t>Question 1: In the past few weeks, have you wished you were dead?</a:t>
            </a:r>
          </a:p>
          <a:p>
            <a:pPr lvl="1"/>
            <a:r>
              <a:rPr lang="en-US" sz="2000" dirty="0"/>
              <a:t>Question 2: In the past few weeks, have you felt you or your family would be better off if you were dead?</a:t>
            </a:r>
          </a:p>
          <a:p>
            <a:pPr lvl="1"/>
            <a:r>
              <a:rPr lang="en-US" sz="2000" dirty="0"/>
              <a:t>Question 3: In the past week, have you been having thoughts about killing yourself?</a:t>
            </a:r>
          </a:p>
          <a:p>
            <a:pPr lvl="1"/>
            <a:r>
              <a:rPr lang="en-US" sz="2000" dirty="0"/>
              <a:t>Question 4: Have you ever tried to kill yourself? (If yes, most recent attempt)</a:t>
            </a:r>
          </a:p>
          <a:p>
            <a:r>
              <a:rPr lang="en-US" sz="2400" dirty="0"/>
              <a:t>If they answer yes to any of the above questions:</a:t>
            </a:r>
          </a:p>
          <a:p>
            <a:pPr lvl="1"/>
            <a:r>
              <a:rPr lang="en-US" sz="2000" dirty="0"/>
              <a:t>Question 5: Are you having thoughts of killing yourself right now? (If yes, describe briefly</a:t>
            </a:r>
          </a:p>
        </p:txBody>
      </p:sp>
      <p:sp>
        <p:nvSpPr>
          <p:cNvPr id="4" name="Footer Placeholder 3">
            <a:extLst>
              <a:ext uri="{FF2B5EF4-FFF2-40B4-BE49-F238E27FC236}">
                <a16:creationId xmlns:a16="http://schemas.microsoft.com/office/drawing/2014/main" id="{8DDE4971-8D31-91D6-ABE2-E42A35A16043}"/>
              </a:ext>
            </a:extLst>
          </p:cNvPr>
          <p:cNvSpPr>
            <a:spLocks noGrp="1"/>
          </p:cNvSpPr>
          <p:nvPr>
            <p:ph type="ftr" sz="quarter" idx="11"/>
          </p:nvPr>
        </p:nvSpPr>
        <p:spPr>
          <a:xfrm>
            <a:off x="444303" y="6356350"/>
            <a:ext cx="9923583" cy="365125"/>
          </a:xfrm>
        </p:spPr>
        <p:txBody>
          <a:bodyPr/>
          <a:lstStyle/>
          <a:p>
            <a:r>
              <a:rPr lang="en-US" dirty="0"/>
              <a:t>NIMH Toolkit. ASQ: Ask Suicide-Screening Questions: Suicide Risk Screening Tool. Located at: </a:t>
            </a:r>
            <a:r>
              <a:rPr lang="en-US" dirty="0" err="1"/>
              <a:t>www.nimh.nih.gov</a:t>
            </a:r>
            <a:r>
              <a:rPr lang="en-US" dirty="0"/>
              <a:t>/</a:t>
            </a:r>
            <a:r>
              <a:rPr lang="en-US" dirty="0" err="1"/>
              <a:t>asQ</a:t>
            </a:r>
            <a:endParaRPr lang="en-US" dirty="0"/>
          </a:p>
        </p:txBody>
      </p:sp>
    </p:spTree>
    <p:extLst>
      <p:ext uri="{BB962C8B-B14F-4D97-AF65-F5344CB8AC3E}">
        <p14:creationId xmlns:p14="http://schemas.microsoft.com/office/powerpoint/2010/main" val="38161016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2B6886-AEFD-EF0D-F0A4-34E25C5600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EA784E-8B3B-B051-3A09-C63EDF5C7E3C}"/>
              </a:ext>
            </a:extLst>
          </p:cNvPr>
          <p:cNvSpPr>
            <a:spLocks noGrp="1"/>
          </p:cNvSpPr>
          <p:nvPr>
            <p:ph type="title"/>
          </p:nvPr>
        </p:nvSpPr>
        <p:spPr/>
        <p:txBody>
          <a:bodyPr>
            <a:noAutofit/>
          </a:bodyPr>
          <a:lstStyle/>
          <a:p>
            <a:r>
              <a:rPr lang="en-US" sz="3600" dirty="0"/>
              <a:t>Ask Suicide-Screening Questionnaire (ASQ) &amp; </a:t>
            </a:r>
            <a:br>
              <a:rPr lang="en-US" sz="3600" dirty="0"/>
            </a:br>
            <a:r>
              <a:rPr lang="en-US" sz="3600" dirty="0"/>
              <a:t>Brief Suicide Safety Assessment (BSSA)</a:t>
            </a:r>
          </a:p>
        </p:txBody>
      </p:sp>
      <p:sp>
        <p:nvSpPr>
          <p:cNvPr id="3" name="Content Placeholder 2">
            <a:extLst>
              <a:ext uri="{FF2B5EF4-FFF2-40B4-BE49-F238E27FC236}">
                <a16:creationId xmlns:a16="http://schemas.microsoft.com/office/drawing/2014/main" id="{101052B7-06A5-7EC1-A5C9-F74B8E34FC27}"/>
              </a:ext>
            </a:extLst>
          </p:cNvPr>
          <p:cNvSpPr>
            <a:spLocks noGrp="1"/>
          </p:cNvSpPr>
          <p:nvPr>
            <p:ph idx="1"/>
          </p:nvPr>
        </p:nvSpPr>
        <p:spPr/>
        <p:txBody>
          <a:bodyPr>
            <a:normAutofit/>
          </a:bodyPr>
          <a:lstStyle/>
          <a:p>
            <a:r>
              <a:rPr lang="en-US" sz="2400" dirty="0"/>
              <a:t>ASQ and BSSA are to be used in tandem</a:t>
            </a:r>
          </a:p>
          <a:p>
            <a:r>
              <a:rPr lang="en-US" sz="2400" dirty="0"/>
              <a:t>ASQ: 4-5 questions for quick screening of risk</a:t>
            </a:r>
          </a:p>
          <a:p>
            <a:pPr lvl="1"/>
            <a:r>
              <a:rPr lang="en-US" sz="2000" dirty="0"/>
              <a:t>If they answer ‘</a:t>
            </a:r>
            <a:r>
              <a:rPr lang="en-US" sz="2000" dirty="0" err="1"/>
              <a:t>yes’</a:t>
            </a:r>
            <a:r>
              <a:rPr lang="en-US" sz="2000" dirty="0"/>
              <a:t> to any of the questions 1-4 then you ask them question 5</a:t>
            </a:r>
          </a:p>
          <a:p>
            <a:pPr lvl="1"/>
            <a:r>
              <a:rPr lang="en-US" sz="2000" dirty="0"/>
              <a:t>No to question 5: </a:t>
            </a:r>
            <a:r>
              <a:rPr lang="en-US" sz="2000" b="1" dirty="0"/>
              <a:t>possible</a:t>
            </a:r>
            <a:r>
              <a:rPr lang="en-US" sz="2000" dirty="0"/>
              <a:t> risk requiring brief safety assessment and they should not leave until safety can be evaluated</a:t>
            </a:r>
          </a:p>
          <a:p>
            <a:pPr lvl="1"/>
            <a:r>
              <a:rPr lang="en-US" sz="2000" dirty="0"/>
              <a:t>Yes to question 5: </a:t>
            </a:r>
            <a:r>
              <a:rPr lang="en-US" sz="2000" b="1" dirty="0"/>
              <a:t>imminent</a:t>
            </a:r>
            <a:r>
              <a:rPr lang="en-US" sz="2000" dirty="0"/>
              <a:t> risk requiring STAT evaluation, should not be allowed to leave and they should not leave the sight of anyone</a:t>
            </a:r>
          </a:p>
          <a:p>
            <a:pPr lvl="1"/>
            <a:r>
              <a:rPr lang="en-US" sz="2000" dirty="0"/>
              <a:t>In both cases, you should always alert any physicians or clinicians responsible for the patient’s care</a:t>
            </a:r>
          </a:p>
          <a:p>
            <a:r>
              <a:rPr lang="en-US" sz="2400" dirty="0"/>
              <a:t>Refusal to answer is not considered a positive screen, simply document refusal</a:t>
            </a:r>
          </a:p>
        </p:txBody>
      </p:sp>
      <p:sp>
        <p:nvSpPr>
          <p:cNvPr id="4" name="Footer Placeholder 3">
            <a:extLst>
              <a:ext uri="{FF2B5EF4-FFF2-40B4-BE49-F238E27FC236}">
                <a16:creationId xmlns:a16="http://schemas.microsoft.com/office/drawing/2014/main" id="{2BDDF573-11F7-79B5-5434-C4A5CD8FA3A8}"/>
              </a:ext>
            </a:extLst>
          </p:cNvPr>
          <p:cNvSpPr>
            <a:spLocks noGrp="1"/>
          </p:cNvSpPr>
          <p:nvPr>
            <p:ph type="ftr" sz="quarter" idx="11"/>
          </p:nvPr>
        </p:nvSpPr>
        <p:spPr>
          <a:xfrm>
            <a:off x="444303" y="6356350"/>
            <a:ext cx="9923583" cy="365125"/>
          </a:xfrm>
        </p:spPr>
        <p:txBody>
          <a:bodyPr/>
          <a:lstStyle/>
          <a:p>
            <a:r>
              <a:rPr lang="en-US" sz="800" dirty="0"/>
              <a:t>Christensen LeCloux M, Aguinaldo LD, Lanzillo EC, Horowitz LM. Provider opinions of the acceptability of Ask Suicide-Screening Questions (ASQ) Tool and the ASQ Brief Suicide Safety Assessment (BSSA) for universal suicide risk screening in community healthcare: Potential barriers and necessary elements for future implementation. </a:t>
            </a:r>
            <a:r>
              <a:rPr lang="en-US" sz="800" i="1" dirty="0"/>
              <a:t>J </a:t>
            </a:r>
            <a:r>
              <a:rPr lang="en-US" sz="800" i="1" dirty="0" err="1"/>
              <a:t>Behav</a:t>
            </a:r>
            <a:r>
              <a:rPr lang="en-US" sz="800" i="1" dirty="0"/>
              <a:t> Health Serv Res</a:t>
            </a:r>
            <a:r>
              <a:rPr lang="en-US" sz="800" dirty="0"/>
              <a:t>. 2022;49(3):346-363.</a:t>
            </a:r>
          </a:p>
          <a:p>
            <a:r>
              <a:rPr lang="en-US" sz="800" dirty="0"/>
              <a:t>NIMH Toolkit. ASQ: Ask Suicide-Screening Questions: Suicide Risk Screening Tool. Located at: </a:t>
            </a:r>
            <a:r>
              <a:rPr lang="en-US" sz="800" dirty="0" err="1"/>
              <a:t>www.nimh.nih.gov</a:t>
            </a:r>
            <a:r>
              <a:rPr lang="en-US" sz="800" dirty="0"/>
              <a:t>/</a:t>
            </a:r>
            <a:r>
              <a:rPr lang="en-US" sz="800" dirty="0" err="1"/>
              <a:t>asQ</a:t>
            </a:r>
            <a:endParaRPr lang="en-US" sz="800" dirty="0"/>
          </a:p>
        </p:txBody>
      </p:sp>
    </p:spTree>
    <p:extLst>
      <p:ext uri="{BB962C8B-B14F-4D97-AF65-F5344CB8AC3E}">
        <p14:creationId xmlns:p14="http://schemas.microsoft.com/office/powerpoint/2010/main" val="29973373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EF923-2207-6A68-C0DE-DD6863F569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B6DD35-E327-20DD-1B6B-8B38A6BD3162}"/>
              </a:ext>
            </a:extLst>
          </p:cNvPr>
          <p:cNvSpPr>
            <a:spLocks noGrp="1"/>
          </p:cNvSpPr>
          <p:nvPr>
            <p:ph type="title"/>
          </p:nvPr>
        </p:nvSpPr>
        <p:spPr/>
        <p:txBody>
          <a:bodyPr>
            <a:noAutofit/>
          </a:bodyPr>
          <a:lstStyle/>
          <a:p>
            <a:r>
              <a:rPr lang="en-US" sz="3600" dirty="0"/>
              <a:t>Ask Suicide-Screening Questionnaire (ASQ) &amp; </a:t>
            </a:r>
            <a:br>
              <a:rPr lang="en-US" sz="3600" dirty="0"/>
            </a:br>
            <a:r>
              <a:rPr lang="en-US" sz="3600" dirty="0"/>
              <a:t>Brief Suicide Safety Assessment (BSSA)</a:t>
            </a:r>
          </a:p>
        </p:txBody>
      </p:sp>
      <p:sp>
        <p:nvSpPr>
          <p:cNvPr id="3" name="Content Placeholder 2">
            <a:extLst>
              <a:ext uri="{FF2B5EF4-FFF2-40B4-BE49-F238E27FC236}">
                <a16:creationId xmlns:a16="http://schemas.microsoft.com/office/drawing/2014/main" id="{ABA79C3D-8C23-4F87-6D88-CB6BC5A52ECB}"/>
              </a:ext>
            </a:extLst>
          </p:cNvPr>
          <p:cNvSpPr>
            <a:spLocks noGrp="1"/>
          </p:cNvSpPr>
          <p:nvPr>
            <p:ph idx="1"/>
          </p:nvPr>
        </p:nvSpPr>
        <p:spPr/>
        <p:txBody>
          <a:bodyPr/>
          <a:lstStyle/>
          <a:p>
            <a:r>
              <a:rPr lang="en-US" dirty="0"/>
              <a:t>ASQ and BSSA are to be used in tandem</a:t>
            </a:r>
          </a:p>
          <a:p>
            <a:r>
              <a:rPr lang="en-US" dirty="0"/>
              <a:t>BSSA: 1–2-page step-by-step guide on how to complete a more detailed risk assessment</a:t>
            </a:r>
          </a:p>
          <a:p>
            <a:pPr lvl="1"/>
            <a:r>
              <a:rPr lang="en-US" dirty="0"/>
              <a:t>Praise patient</a:t>
            </a:r>
          </a:p>
          <a:p>
            <a:pPr lvl="1"/>
            <a:r>
              <a:rPr lang="en-US" dirty="0"/>
              <a:t>Assess specific content areas</a:t>
            </a:r>
          </a:p>
          <a:p>
            <a:pPr lvl="1"/>
            <a:r>
              <a:rPr lang="en-US" dirty="0"/>
              <a:t>Make a safety plan with the patient</a:t>
            </a:r>
          </a:p>
          <a:p>
            <a:pPr lvl="1"/>
            <a:r>
              <a:rPr lang="en-US" dirty="0"/>
              <a:t>Determine an appropriate disposition plan</a:t>
            </a:r>
          </a:p>
          <a:p>
            <a:pPr lvl="1"/>
            <a:r>
              <a:rPr lang="en-US" dirty="0"/>
              <a:t>Provide additional resources</a:t>
            </a:r>
          </a:p>
        </p:txBody>
      </p:sp>
      <p:sp>
        <p:nvSpPr>
          <p:cNvPr id="5" name="Footer Placeholder 3">
            <a:extLst>
              <a:ext uri="{FF2B5EF4-FFF2-40B4-BE49-F238E27FC236}">
                <a16:creationId xmlns:a16="http://schemas.microsoft.com/office/drawing/2014/main" id="{B1DCA5AE-6DDF-F31E-1C0F-2733E6BC1435}"/>
              </a:ext>
            </a:extLst>
          </p:cNvPr>
          <p:cNvSpPr>
            <a:spLocks noGrp="1"/>
          </p:cNvSpPr>
          <p:nvPr>
            <p:ph type="ftr" sz="quarter" idx="11"/>
          </p:nvPr>
        </p:nvSpPr>
        <p:spPr>
          <a:xfrm>
            <a:off x="444303" y="6356350"/>
            <a:ext cx="9923583" cy="365125"/>
          </a:xfrm>
        </p:spPr>
        <p:txBody>
          <a:bodyPr/>
          <a:lstStyle/>
          <a:p>
            <a:r>
              <a:rPr lang="en-US" sz="800" dirty="0"/>
              <a:t>Christensen LeCloux M, Aguinaldo LD, Lanzillo EC, Horowitz LM. Provider opinions of the acceptability of Ask Suicide-Screening Questions (ASQ) Tool and the ASQ Brief Suicide Safety Assessment (BSSA) for universal suicide risk screening in community healthcare: Potential barriers and necessary elements for future implementation. </a:t>
            </a:r>
            <a:r>
              <a:rPr lang="en-US" sz="800" i="1" dirty="0"/>
              <a:t>J </a:t>
            </a:r>
            <a:r>
              <a:rPr lang="en-US" sz="800" i="1" dirty="0" err="1"/>
              <a:t>Behav</a:t>
            </a:r>
            <a:r>
              <a:rPr lang="en-US" sz="800" i="1" dirty="0"/>
              <a:t> Health Serv Res</a:t>
            </a:r>
            <a:r>
              <a:rPr lang="en-US" sz="800" dirty="0"/>
              <a:t>. 2022;49(3):346-363.</a:t>
            </a:r>
          </a:p>
          <a:p>
            <a:r>
              <a:rPr lang="en-US" sz="800" dirty="0"/>
              <a:t>NIMH Toolkit. ASQ: Ask Suicide-Screening Questions: Suicide Risk Screening Tool. Located at: </a:t>
            </a:r>
            <a:r>
              <a:rPr lang="en-US" sz="800" dirty="0" err="1"/>
              <a:t>www.nimh.nih.gov</a:t>
            </a:r>
            <a:r>
              <a:rPr lang="en-US" sz="800" dirty="0"/>
              <a:t>/</a:t>
            </a:r>
            <a:r>
              <a:rPr lang="en-US" sz="800" dirty="0" err="1"/>
              <a:t>asQ</a:t>
            </a:r>
            <a:endParaRPr lang="en-US" sz="800" dirty="0"/>
          </a:p>
        </p:txBody>
      </p:sp>
    </p:spTree>
    <p:extLst>
      <p:ext uri="{BB962C8B-B14F-4D97-AF65-F5344CB8AC3E}">
        <p14:creationId xmlns:p14="http://schemas.microsoft.com/office/powerpoint/2010/main" val="39789990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6A6B88-3666-1F4A-86C2-2BF746E1793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1856C44-4A1B-B424-6A44-840B5B81F005}"/>
              </a:ext>
            </a:extLst>
          </p:cNvPr>
          <p:cNvSpPr>
            <a:spLocks noGrp="1"/>
          </p:cNvSpPr>
          <p:nvPr>
            <p:ph type="title"/>
          </p:nvPr>
        </p:nvSpPr>
        <p:spPr/>
        <p:txBody>
          <a:bodyPr/>
          <a:lstStyle/>
          <a:p>
            <a:r>
              <a:rPr lang="en-US" dirty="0"/>
              <a:t>Brief Suicide Safety Assessment (BSSA)</a:t>
            </a:r>
          </a:p>
        </p:txBody>
      </p:sp>
      <p:sp>
        <p:nvSpPr>
          <p:cNvPr id="6" name="Content Placeholder 5">
            <a:extLst>
              <a:ext uri="{FF2B5EF4-FFF2-40B4-BE49-F238E27FC236}">
                <a16:creationId xmlns:a16="http://schemas.microsoft.com/office/drawing/2014/main" id="{C2821B64-6B98-11B4-B061-B9E93741E0B0}"/>
              </a:ext>
            </a:extLst>
          </p:cNvPr>
          <p:cNvSpPr>
            <a:spLocks noGrp="1"/>
          </p:cNvSpPr>
          <p:nvPr>
            <p:ph idx="1"/>
          </p:nvPr>
        </p:nvSpPr>
        <p:spPr/>
        <p:txBody>
          <a:bodyPr>
            <a:normAutofit/>
          </a:bodyPr>
          <a:lstStyle/>
          <a:p>
            <a:r>
              <a:rPr lang="en-US" sz="2400" dirty="0"/>
              <a:t>Some things you will discuss with the patient:</a:t>
            </a:r>
          </a:p>
          <a:p>
            <a:pPr lvl="1"/>
            <a:r>
              <a:rPr lang="en-US" sz="2000" dirty="0"/>
              <a:t>Frequency of suicidal thoughts</a:t>
            </a:r>
          </a:p>
          <a:p>
            <a:pPr lvl="1"/>
            <a:r>
              <a:rPr lang="en-US" sz="2000" dirty="0"/>
              <a:t>Has the patient developed a plan: Obtained means? Set a date? Given things away? The more detailed they are about this, the more increased their risk is.</a:t>
            </a:r>
          </a:p>
          <a:p>
            <a:pPr lvl="1"/>
            <a:r>
              <a:rPr lang="en-US" sz="2000" dirty="0"/>
              <a:t>Symptoms</a:t>
            </a:r>
          </a:p>
          <a:p>
            <a:pPr lvl="1"/>
            <a:r>
              <a:rPr lang="en-US" sz="2000" dirty="0"/>
              <a:t>Social supports and stressors</a:t>
            </a:r>
          </a:p>
          <a:p>
            <a:r>
              <a:rPr lang="en-US" sz="2400" dirty="0"/>
              <a:t>Develop a safety plan: coping strategies, removing access to lethal means</a:t>
            </a:r>
          </a:p>
          <a:p>
            <a:r>
              <a:rPr lang="en-US" sz="2400" dirty="0"/>
              <a:t>Determining disposition of the patient and if possible, set up follow-up for at least 48 hours later with all positive screens to check in with them</a:t>
            </a:r>
          </a:p>
        </p:txBody>
      </p:sp>
      <p:sp>
        <p:nvSpPr>
          <p:cNvPr id="7" name="Footer Placeholder 3">
            <a:extLst>
              <a:ext uri="{FF2B5EF4-FFF2-40B4-BE49-F238E27FC236}">
                <a16:creationId xmlns:a16="http://schemas.microsoft.com/office/drawing/2014/main" id="{8166337B-DDF1-25BB-8895-5E5EC5FD3B87}"/>
              </a:ext>
            </a:extLst>
          </p:cNvPr>
          <p:cNvSpPr>
            <a:spLocks noGrp="1"/>
          </p:cNvSpPr>
          <p:nvPr>
            <p:ph type="ftr" sz="quarter" idx="11"/>
          </p:nvPr>
        </p:nvSpPr>
        <p:spPr>
          <a:xfrm>
            <a:off x="444303" y="6356350"/>
            <a:ext cx="9923583" cy="365125"/>
          </a:xfrm>
        </p:spPr>
        <p:txBody>
          <a:bodyPr/>
          <a:lstStyle/>
          <a:p>
            <a:r>
              <a:rPr lang="en-US" sz="800" dirty="0"/>
              <a:t>Christensen LeCloux M, Aguinaldo LD, Lanzillo EC, Horowitz LM. Provider opinions of the acceptability of Ask Suicide-Screening Questions (ASQ) Tool and the ASQ Brief Suicide Safety Assessment (BSSA) for universal suicide risk screening in community healthcare: Potential barriers and necessary elements for future implementation. </a:t>
            </a:r>
            <a:r>
              <a:rPr lang="en-US" sz="800" i="1" dirty="0"/>
              <a:t>J </a:t>
            </a:r>
            <a:r>
              <a:rPr lang="en-US" sz="800" i="1" dirty="0" err="1"/>
              <a:t>Behav</a:t>
            </a:r>
            <a:r>
              <a:rPr lang="en-US" sz="800" i="1" dirty="0"/>
              <a:t> Health Serv Res</a:t>
            </a:r>
            <a:r>
              <a:rPr lang="en-US" sz="800" dirty="0"/>
              <a:t>. 2022;49(3):346-363.</a:t>
            </a:r>
          </a:p>
          <a:p>
            <a:r>
              <a:rPr lang="en-US" sz="800" dirty="0"/>
              <a:t>NIMH Toolkit. ASQ: Ask Suicide-Screening Questions: Suicide Risk Screening Tool. Located at: </a:t>
            </a:r>
            <a:r>
              <a:rPr lang="en-US" sz="800" dirty="0" err="1"/>
              <a:t>www.nimh.nih.gov</a:t>
            </a:r>
            <a:r>
              <a:rPr lang="en-US" sz="800" dirty="0"/>
              <a:t>/</a:t>
            </a:r>
            <a:r>
              <a:rPr lang="en-US" sz="800" dirty="0" err="1"/>
              <a:t>asQ</a:t>
            </a:r>
            <a:endParaRPr lang="en-US" sz="800" dirty="0"/>
          </a:p>
        </p:txBody>
      </p:sp>
    </p:spTree>
    <p:extLst>
      <p:ext uri="{BB962C8B-B14F-4D97-AF65-F5344CB8AC3E}">
        <p14:creationId xmlns:p14="http://schemas.microsoft.com/office/powerpoint/2010/main" val="19903274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C95BCF-49F2-E43A-CA0B-7A01ECFFF28B}"/>
              </a:ext>
            </a:extLst>
          </p:cNvPr>
          <p:cNvSpPr>
            <a:spLocks noGrp="1"/>
          </p:cNvSpPr>
          <p:nvPr>
            <p:ph type="title"/>
          </p:nvPr>
        </p:nvSpPr>
        <p:spPr/>
        <p:txBody>
          <a:bodyPr>
            <a:normAutofit fontScale="90000"/>
          </a:bodyPr>
          <a:lstStyle/>
          <a:p>
            <a:r>
              <a:rPr lang="en-US" dirty="0"/>
              <a:t>Columbia-Suicide Severity Rating Scale    (C-SSRS)</a:t>
            </a:r>
          </a:p>
        </p:txBody>
      </p:sp>
      <p:sp>
        <p:nvSpPr>
          <p:cNvPr id="3" name="Content Placeholder 2">
            <a:extLst>
              <a:ext uri="{FF2B5EF4-FFF2-40B4-BE49-F238E27FC236}">
                <a16:creationId xmlns:a16="http://schemas.microsoft.com/office/drawing/2014/main" id="{FC6E3833-71CD-EF5C-6C47-21A6DDD3DC9B}"/>
              </a:ext>
            </a:extLst>
          </p:cNvPr>
          <p:cNvSpPr>
            <a:spLocks noGrp="1"/>
          </p:cNvSpPr>
          <p:nvPr>
            <p:ph idx="1"/>
          </p:nvPr>
        </p:nvSpPr>
        <p:spPr/>
        <p:txBody>
          <a:bodyPr/>
          <a:lstStyle/>
          <a:p>
            <a:r>
              <a:rPr lang="en-US" dirty="0"/>
              <a:t>Focuses on finer details of a patient's SI and behavior</a:t>
            </a:r>
          </a:p>
          <a:p>
            <a:r>
              <a:rPr lang="en-US" dirty="0"/>
              <a:t>Found to improve ability to predict 18-month suicide attempts (patients aged 18-24) above simply using past attempt</a:t>
            </a:r>
          </a:p>
          <a:p>
            <a:r>
              <a:rPr lang="en-US" dirty="0"/>
              <a:t>Adolescents with the two highest levels of ideation severity on the C-SSRS (i.e., intent, intent with a plan) were at increased risk for prospective suicide attempt</a:t>
            </a:r>
          </a:p>
        </p:txBody>
      </p:sp>
      <p:sp>
        <p:nvSpPr>
          <p:cNvPr id="5" name="Footer Placeholder 3">
            <a:extLst>
              <a:ext uri="{FF2B5EF4-FFF2-40B4-BE49-F238E27FC236}">
                <a16:creationId xmlns:a16="http://schemas.microsoft.com/office/drawing/2014/main" id="{375A3F55-9C4F-8E74-3EF9-C652412FB851}"/>
              </a:ext>
            </a:extLst>
          </p:cNvPr>
          <p:cNvSpPr>
            <a:spLocks noGrp="1"/>
          </p:cNvSpPr>
          <p:nvPr>
            <p:ph type="ftr" sz="quarter" idx="11"/>
          </p:nvPr>
        </p:nvSpPr>
        <p:spPr>
          <a:xfrm>
            <a:off x="444303" y="6356350"/>
            <a:ext cx="9923583" cy="365125"/>
          </a:xfrm>
        </p:spPr>
        <p:txBody>
          <a:bodyPr/>
          <a:lstStyle/>
          <a:p>
            <a:r>
              <a:rPr lang="en-US" dirty="0"/>
              <a:t>Boudreaux ED, Larkin C, Kini N, et al. Predictive utility of an emergency department decision support tool in patients with active suicidal ideation. </a:t>
            </a:r>
            <a:r>
              <a:rPr lang="en-US" i="1" dirty="0"/>
              <a:t>Psychological Services</a:t>
            </a:r>
            <a:r>
              <a:rPr lang="en-US" dirty="0"/>
              <a:t>. 2018;15(3):270-278. doi:</a:t>
            </a:r>
            <a:r>
              <a:rPr lang="en-US" dirty="0">
                <a:hlinkClick r:id="rId2">
                  <a:extLst>
                    <a:ext uri="{A12FA001-AC4F-418D-AE19-62706E023703}">
                      <ahyp:hlinkClr xmlns:ahyp="http://schemas.microsoft.com/office/drawing/2018/hyperlinkcolor" val="tx"/>
                    </a:ext>
                  </a:extLst>
                </a:hlinkClick>
              </a:rPr>
              <a:t>10.1037/ser0000236</a:t>
            </a:r>
            <a:endParaRPr lang="en-US" dirty="0"/>
          </a:p>
          <a:p>
            <a:r>
              <a:rPr lang="en-US" dirty="0"/>
              <a:t>Salvi J. Calculated Decisions: Columbia-Suicide Severity Rating Scale (C-SSRS). </a:t>
            </a:r>
            <a:r>
              <a:rPr lang="en-US" i="1" dirty="0"/>
              <a:t>Emerg Med </a:t>
            </a:r>
            <a:r>
              <a:rPr lang="en-US" i="1" dirty="0" err="1"/>
              <a:t>Pract</a:t>
            </a:r>
            <a:r>
              <a:rPr lang="en-US" dirty="0"/>
              <a:t>. 2019;21(5): CD3-4</a:t>
            </a:r>
          </a:p>
        </p:txBody>
      </p:sp>
    </p:spTree>
    <p:extLst>
      <p:ext uri="{BB962C8B-B14F-4D97-AF65-F5344CB8AC3E}">
        <p14:creationId xmlns:p14="http://schemas.microsoft.com/office/powerpoint/2010/main" val="12747807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78C325-0489-09C4-463D-EF525F20F3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147C77-B878-61D2-70F5-AEBAF3F0AB60}"/>
              </a:ext>
            </a:extLst>
          </p:cNvPr>
          <p:cNvSpPr>
            <a:spLocks noGrp="1"/>
          </p:cNvSpPr>
          <p:nvPr>
            <p:ph type="title"/>
          </p:nvPr>
        </p:nvSpPr>
        <p:spPr/>
        <p:txBody>
          <a:bodyPr>
            <a:normAutofit fontScale="90000"/>
          </a:bodyPr>
          <a:lstStyle/>
          <a:p>
            <a:r>
              <a:rPr lang="en-US" dirty="0"/>
              <a:t>Columbia-Suicide Severity Rating Scale    (C-SSRS)</a:t>
            </a:r>
          </a:p>
        </p:txBody>
      </p:sp>
      <p:sp>
        <p:nvSpPr>
          <p:cNvPr id="3" name="Content Placeholder 2">
            <a:extLst>
              <a:ext uri="{FF2B5EF4-FFF2-40B4-BE49-F238E27FC236}">
                <a16:creationId xmlns:a16="http://schemas.microsoft.com/office/drawing/2014/main" id="{9BF27581-E728-2E01-E191-5173B4C0DA3B}"/>
              </a:ext>
            </a:extLst>
          </p:cNvPr>
          <p:cNvSpPr>
            <a:spLocks noGrp="1"/>
          </p:cNvSpPr>
          <p:nvPr>
            <p:ph idx="1"/>
          </p:nvPr>
        </p:nvSpPr>
        <p:spPr/>
        <p:txBody>
          <a:bodyPr/>
          <a:lstStyle/>
          <a:p>
            <a:r>
              <a:rPr lang="en-US" dirty="0"/>
              <a:t>Characteristics:</a:t>
            </a:r>
          </a:p>
          <a:p>
            <a:pPr lvl="1"/>
            <a:r>
              <a:rPr lang="en-US" dirty="0"/>
              <a:t>Severity: Strength of feelings</a:t>
            </a:r>
          </a:p>
          <a:p>
            <a:pPr lvl="1"/>
            <a:r>
              <a:rPr lang="en-US" dirty="0"/>
              <a:t>Frequency: How often</a:t>
            </a:r>
          </a:p>
          <a:p>
            <a:pPr lvl="1"/>
            <a:r>
              <a:rPr lang="en-US" dirty="0"/>
              <a:t>Duration: Length of time someone contemplates suicide continuously</a:t>
            </a:r>
          </a:p>
          <a:p>
            <a:pPr lvl="1"/>
            <a:r>
              <a:rPr lang="en-US" dirty="0"/>
              <a:t>Controllability: Ease at which someone could stop themselves from completing</a:t>
            </a:r>
          </a:p>
          <a:p>
            <a:pPr lvl="1"/>
            <a:r>
              <a:rPr lang="en-US" dirty="0"/>
              <a:t>Deterrents: Presence of a person or thing which keeps someone from acting</a:t>
            </a:r>
          </a:p>
          <a:p>
            <a:pPr lvl="1"/>
            <a:r>
              <a:rPr lang="en-US" dirty="0"/>
              <a:t>Reasons for ideation</a:t>
            </a:r>
          </a:p>
        </p:txBody>
      </p:sp>
      <p:sp>
        <p:nvSpPr>
          <p:cNvPr id="5" name="Footer Placeholder 3">
            <a:extLst>
              <a:ext uri="{FF2B5EF4-FFF2-40B4-BE49-F238E27FC236}">
                <a16:creationId xmlns:a16="http://schemas.microsoft.com/office/drawing/2014/main" id="{E386B090-4040-FCCB-41B0-C91FB805329E}"/>
              </a:ext>
            </a:extLst>
          </p:cNvPr>
          <p:cNvSpPr>
            <a:spLocks noGrp="1"/>
          </p:cNvSpPr>
          <p:nvPr>
            <p:ph type="ftr" sz="quarter" idx="11"/>
          </p:nvPr>
        </p:nvSpPr>
        <p:spPr>
          <a:xfrm>
            <a:off x="444303" y="6356350"/>
            <a:ext cx="9923583" cy="365125"/>
          </a:xfrm>
        </p:spPr>
        <p:txBody>
          <a:bodyPr/>
          <a:lstStyle/>
          <a:p>
            <a:r>
              <a:rPr lang="en-US" dirty="0"/>
              <a:t>Reeves KW, Vasconez G, Weiss SJ. Characteristics of Suicidal Ideation: A Systematic Review. </a:t>
            </a:r>
            <a:r>
              <a:rPr lang="en-US" i="1" dirty="0"/>
              <a:t>Archives of Suicide Research</a:t>
            </a:r>
            <a:r>
              <a:rPr lang="en-US" dirty="0"/>
              <a:t>. 2022;26(4):1736-1756. doi:</a:t>
            </a:r>
            <a:r>
              <a:rPr lang="en-US" dirty="0">
                <a:hlinkClick r:id="rId2">
                  <a:extLst>
                    <a:ext uri="{A12FA001-AC4F-418D-AE19-62706E023703}">
                      <ahyp:hlinkClr xmlns:ahyp="http://schemas.microsoft.com/office/drawing/2018/hyperlinkcolor" val="tx"/>
                    </a:ext>
                  </a:extLst>
                </a:hlinkClick>
              </a:rPr>
              <a:t>10.1080/13811118.2021.202255</a:t>
            </a:r>
            <a:r>
              <a:rPr lang="en-US" dirty="0">
                <a:solidFill>
                  <a:srgbClr val="467886"/>
                </a:solidFill>
                <a:hlinkClick r:id="rId2">
                  <a:extLst>
                    <a:ext uri="{A12FA001-AC4F-418D-AE19-62706E023703}">
                      <ahyp:hlinkClr xmlns:ahyp="http://schemas.microsoft.com/office/drawing/2018/hyperlinkcolor" val="tx"/>
                    </a:ext>
                  </a:extLst>
                </a:hlinkClick>
              </a:rPr>
              <a:t>1</a:t>
            </a:r>
            <a:endParaRPr lang="en-US" dirty="0"/>
          </a:p>
        </p:txBody>
      </p:sp>
    </p:spTree>
    <p:extLst>
      <p:ext uri="{BB962C8B-B14F-4D97-AF65-F5344CB8AC3E}">
        <p14:creationId xmlns:p14="http://schemas.microsoft.com/office/powerpoint/2010/main" val="35248045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E09390-3032-56CF-BC29-8D95792176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A1D2A3-2E06-0AD0-50A4-C3CAF6EB1C3E}"/>
              </a:ext>
            </a:extLst>
          </p:cNvPr>
          <p:cNvSpPr>
            <a:spLocks noGrp="1"/>
          </p:cNvSpPr>
          <p:nvPr>
            <p:ph type="title"/>
          </p:nvPr>
        </p:nvSpPr>
        <p:spPr/>
        <p:txBody>
          <a:bodyPr>
            <a:normAutofit fontScale="90000"/>
          </a:bodyPr>
          <a:lstStyle/>
          <a:p>
            <a:r>
              <a:rPr lang="en-US" dirty="0"/>
              <a:t>Columbia-Suicide Severity Rating Scale    (C-SSRS)</a:t>
            </a:r>
          </a:p>
        </p:txBody>
      </p:sp>
      <p:sp>
        <p:nvSpPr>
          <p:cNvPr id="3" name="Content Placeholder 2">
            <a:extLst>
              <a:ext uri="{FF2B5EF4-FFF2-40B4-BE49-F238E27FC236}">
                <a16:creationId xmlns:a16="http://schemas.microsoft.com/office/drawing/2014/main" id="{F7E8685E-2D2C-0708-373F-01442EE09AA7}"/>
              </a:ext>
            </a:extLst>
          </p:cNvPr>
          <p:cNvSpPr>
            <a:spLocks noGrp="1"/>
          </p:cNvSpPr>
          <p:nvPr>
            <p:ph idx="1"/>
          </p:nvPr>
        </p:nvSpPr>
        <p:spPr/>
        <p:txBody>
          <a:bodyPr/>
          <a:lstStyle/>
          <a:p>
            <a:r>
              <a:rPr lang="en-US" dirty="0"/>
              <a:t>Protocols will vary based on institutions and different versions of this form do exist</a:t>
            </a:r>
          </a:p>
          <a:p>
            <a:r>
              <a:rPr lang="en-US" dirty="0"/>
              <a:t>Level 4 or 5:</a:t>
            </a:r>
          </a:p>
          <a:p>
            <a:pPr lvl="1"/>
            <a:r>
              <a:rPr lang="en-US" dirty="0"/>
              <a:t>Assessment by a psychiatrist</a:t>
            </a:r>
          </a:p>
          <a:p>
            <a:pPr lvl="1"/>
            <a:r>
              <a:rPr lang="en-US" dirty="0"/>
              <a:t>Inpatient admission</a:t>
            </a:r>
          </a:p>
          <a:p>
            <a:r>
              <a:rPr lang="en-US" dirty="0"/>
              <a:t>Low to moderate risk:</a:t>
            </a:r>
          </a:p>
          <a:p>
            <a:pPr lvl="1"/>
            <a:r>
              <a:rPr lang="en-US" dirty="0"/>
              <a:t>Released by trained clinician</a:t>
            </a:r>
          </a:p>
          <a:p>
            <a:pPr lvl="1"/>
            <a:r>
              <a:rPr lang="en-US" dirty="0"/>
              <a:t>May not require admission</a:t>
            </a:r>
          </a:p>
        </p:txBody>
      </p:sp>
      <p:sp>
        <p:nvSpPr>
          <p:cNvPr id="5" name="Footer Placeholder 3">
            <a:extLst>
              <a:ext uri="{FF2B5EF4-FFF2-40B4-BE49-F238E27FC236}">
                <a16:creationId xmlns:a16="http://schemas.microsoft.com/office/drawing/2014/main" id="{AF8BADFD-D241-870B-2772-F17E51DC9DE1}"/>
              </a:ext>
            </a:extLst>
          </p:cNvPr>
          <p:cNvSpPr>
            <a:spLocks noGrp="1"/>
          </p:cNvSpPr>
          <p:nvPr>
            <p:ph type="ftr" sz="quarter" idx="11"/>
          </p:nvPr>
        </p:nvSpPr>
        <p:spPr>
          <a:xfrm>
            <a:off x="444303" y="6356350"/>
            <a:ext cx="9923583" cy="365125"/>
          </a:xfrm>
        </p:spPr>
        <p:txBody>
          <a:bodyPr/>
          <a:lstStyle/>
          <a:p>
            <a:r>
              <a:rPr lang="en-US" dirty="0"/>
              <a:t>Boudreaux ED, Larkin C, Kini N, et al. Predictive utility of an emergency department decision support tool in patients with active suicidal ideation. </a:t>
            </a:r>
            <a:r>
              <a:rPr lang="en-US" i="1" dirty="0"/>
              <a:t>Psychological Services</a:t>
            </a:r>
            <a:r>
              <a:rPr lang="en-US" dirty="0"/>
              <a:t>. 2018;15(3):270-278. doi:</a:t>
            </a:r>
            <a:r>
              <a:rPr lang="en-US" dirty="0">
                <a:hlinkClick r:id="rId2">
                  <a:extLst>
                    <a:ext uri="{A12FA001-AC4F-418D-AE19-62706E023703}">
                      <ahyp:hlinkClr xmlns:ahyp="http://schemas.microsoft.com/office/drawing/2018/hyperlinkcolor" val="tx"/>
                    </a:ext>
                  </a:extLst>
                </a:hlinkClick>
              </a:rPr>
              <a:t>10.1037/ser0000236</a:t>
            </a:r>
            <a:endParaRPr lang="en-US" dirty="0"/>
          </a:p>
          <a:p>
            <a:r>
              <a:rPr lang="en-US" dirty="0"/>
              <a:t>Salvi J. Calculated Decisions: Columbia-Suicide Severity Rating Scale (C-SSRS). </a:t>
            </a:r>
            <a:r>
              <a:rPr lang="en-US" i="1" dirty="0"/>
              <a:t>Emerg Med </a:t>
            </a:r>
            <a:r>
              <a:rPr lang="en-US" i="1" dirty="0" err="1"/>
              <a:t>Pract</a:t>
            </a:r>
            <a:r>
              <a:rPr lang="en-US" dirty="0"/>
              <a:t>. 2019;21(5): CD3-4</a:t>
            </a:r>
          </a:p>
        </p:txBody>
      </p:sp>
    </p:spTree>
    <p:extLst>
      <p:ext uri="{BB962C8B-B14F-4D97-AF65-F5344CB8AC3E}">
        <p14:creationId xmlns:p14="http://schemas.microsoft.com/office/powerpoint/2010/main" val="3413717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58291-B2B3-8F78-89B7-3C884E0AD2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7C19E5-2F93-0CB9-AEF2-5D40894639E8}"/>
              </a:ext>
            </a:extLst>
          </p:cNvPr>
          <p:cNvSpPr>
            <a:spLocks noGrp="1"/>
          </p:cNvSpPr>
          <p:nvPr>
            <p:ph type="title"/>
          </p:nvPr>
        </p:nvSpPr>
        <p:spPr/>
        <p:txBody>
          <a:bodyPr>
            <a:normAutofit fontScale="90000"/>
          </a:bodyPr>
          <a:lstStyle/>
          <a:p>
            <a:r>
              <a:rPr lang="en-US" dirty="0"/>
              <a:t>Collaborative Assessment and Management of Suicidality (CAMS)</a:t>
            </a:r>
          </a:p>
        </p:txBody>
      </p:sp>
      <p:sp>
        <p:nvSpPr>
          <p:cNvPr id="3" name="Content Placeholder 2">
            <a:extLst>
              <a:ext uri="{FF2B5EF4-FFF2-40B4-BE49-F238E27FC236}">
                <a16:creationId xmlns:a16="http://schemas.microsoft.com/office/drawing/2014/main" id="{99441874-C4E6-DC67-0E23-17B9DAF7F283}"/>
              </a:ext>
            </a:extLst>
          </p:cNvPr>
          <p:cNvSpPr>
            <a:spLocks noGrp="1"/>
          </p:cNvSpPr>
          <p:nvPr>
            <p:ph idx="1"/>
          </p:nvPr>
        </p:nvSpPr>
        <p:spPr/>
        <p:txBody>
          <a:bodyPr/>
          <a:lstStyle/>
          <a:p>
            <a:r>
              <a:rPr lang="en-US" sz="2400" dirty="0"/>
              <a:t>First session of CAMS:</a:t>
            </a:r>
          </a:p>
          <a:p>
            <a:pPr lvl="1"/>
            <a:r>
              <a:rPr lang="en-US" sz="2000" dirty="0"/>
              <a:t>Use the Suicide Status Form to conduct an in-depth assessment of the patient’s struggle</a:t>
            </a:r>
          </a:p>
          <a:p>
            <a:pPr lvl="1"/>
            <a:r>
              <a:rPr lang="en-US" sz="2000" dirty="0"/>
              <a:t>Section A: Core assessment using a self-report survey</a:t>
            </a:r>
          </a:p>
          <a:p>
            <a:pPr lvl="1"/>
            <a:r>
              <a:rPr lang="en-US" sz="2000" dirty="0"/>
              <a:t>Section B: Risk assessment utilizing 15 objective risk and warning variables done with the patient</a:t>
            </a:r>
          </a:p>
          <a:p>
            <a:pPr lvl="1"/>
            <a:r>
              <a:rPr lang="en-US" sz="2000" dirty="0"/>
              <a:t>Section C: CAMS treatment plan</a:t>
            </a:r>
          </a:p>
          <a:p>
            <a:r>
              <a:rPr lang="en-US" sz="2400" dirty="0"/>
              <a:t>CAMS Stabilization Plan:</a:t>
            </a:r>
          </a:p>
          <a:p>
            <a:pPr lvl="1"/>
            <a:r>
              <a:rPr lang="en-US" sz="2000" dirty="0"/>
              <a:t>Reducing access to lethal means</a:t>
            </a:r>
          </a:p>
          <a:p>
            <a:pPr lvl="1"/>
            <a:r>
              <a:rPr lang="en-US" sz="2000" dirty="0"/>
              <a:t>Developing a list of coping and problem-solving strategies + emergency numbers</a:t>
            </a:r>
          </a:p>
          <a:p>
            <a:pPr lvl="1"/>
            <a:r>
              <a:rPr lang="en-US" sz="2000" dirty="0"/>
              <a:t>Focus on decreasing isolation and increasing relational support</a:t>
            </a:r>
          </a:p>
          <a:p>
            <a:pPr lvl="1"/>
            <a:r>
              <a:rPr lang="en-US" sz="2000" dirty="0"/>
              <a:t>Identifying and addressing any potential barriers</a:t>
            </a:r>
          </a:p>
        </p:txBody>
      </p:sp>
      <p:sp>
        <p:nvSpPr>
          <p:cNvPr id="5" name="Footer Placeholder 3">
            <a:extLst>
              <a:ext uri="{FF2B5EF4-FFF2-40B4-BE49-F238E27FC236}">
                <a16:creationId xmlns:a16="http://schemas.microsoft.com/office/drawing/2014/main" id="{18B57C4E-4668-CE5D-7FA0-9D93D9FCC92A}"/>
              </a:ext>
            </a:extLst>
          </p:cNvPr>
          <p:cNvSpPr>
            <a:spLocks noGrp="1"/>
          </p:cNvSpPr>
          <p:nvPr>
            <p:ph type="ftr" sz="quarter" idx="11"/>
          </p:nvPr>
        </p:nvSpPr>
        <p:spPr>
          <a:xfrm>
            <a:off x="444303" y="6356350"/>
            <a:ext cx="9923583" cy="365125"/>
          </a:xfrm>
        </p:spPr>
        <p:txBody>
          <a:bodyPr/>
          <a:lstStyle/>
          <a:p>
            <a:r>
              <a:rPr lang="en-US" dirty="0"/>
              <a:t>Tyndal T, Zhang I, Jobes DA. The Collaborative Assessment and Management of Suicidality (CAMS) stabilization plan for working with patients with suicide risk. </a:t>
            </a:r>
            <a:r>
              <a:rPr lang="en-US" i="1" dirty="0"/>
              <a:t>Psychotherapy</a:t>
            </a:r>
            <a:r>
              <a:rPr lang="en-US" dirty="0"/>
              <a:t>. 2022;59(2):143-149. doi:</a:t>
            </a:r>
            <a:r>
              <a:rPr lang="en-US" dirty="0">
                <a:hlinkClick r:id="rId2">
                  <a:extLst>
                    <a:ext uri="{A12FA001-AC4F-418D-AE19-62706E023703}">
                      <ahyp:hlinkClr xmlns:ahyp="http://schemas.microsoft.com/office/drawing/2018/hyperlinkcolor" val="tx"/>
                    </a:ext>
                  </a:extLst>
                </a:hlinkClick>
              </a:rPr>
              <a:t>10.1037/pst0000378</a:t>
            </a:r>
            <a:endParaRPr lang="en-US" dirty="0"/>
          </a:p>
        </p:txBody>
      </p:sp>
    </p:spTree>
    <p:extLst>
      <p:ext uri="{BB962C8B-B14F-4D97-AF65-F5344CB8AC3E}">
        <p14:creationId xmlns:p14="http://schemas.microsoft.com/office/powerpoint/2010/main" val="1393464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7A0D-5045-6958-DC24-B885018334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1C4E63-EB20-AA9A-7945-808D37047870}"/>
              </a:ext>
            </a:extLst>
          </p:cNvPr>
          <p:cNvSpPr>
            <a:spLocks noGrp="1"/>
          </p:cNvSpPr>
          <p:nvPr>
            <p:ph type="title"/>
          </p:nvPr>
        </p:nvSpPr>
        <p:spPr/>
        <p:txBody>
          <a:bodyPr>
            <a:normAutofit fontScale="90000"/>
          </a:bodyPr>
          <a:lstStyle/>
          <a:p>
            <a:r>
              <a:rPr lang="en-US" dirty="0"/>
              <a:t>Collaborative Assessment and Management of Suicidality (CAMS)</a:t>
            </a:r>
          </a:p>
        </p:txBody>
      </p:sp>
      <p:sp>
        <p:nvSpPr>
          <p:cNvPr id="3" name="Content Placeholder 2">
            <a:extLst>
              <a:ext uri="{FF2B5EF4-FFF2-40B4-BE49-F238E27FC236}">
                <a16:creationId xmlns:a16="http://schemas.microsoft.com/office/drawing/2014/main" id="{E1903536-1545-D1B3-38B7-C119E8348275}"/>
              </a:ext>
            </a:extLst>
          </p:cNvPr>
          <p:cNvSpPr>
            <a:spLocks noGrp="1"/>
          </p:cNvSpPr>
          <p:nvPr>
            <p:ph idx="1"/>
          </p:nvPr>
        </p:nvSpPr>
        <p:spPr/>
        <p:txBody>
          <a:bodyPr>
            <a:normAutofit/>
          </a:bodyPr>
          <a:lstStyle/>
          <a:p>
            <a:r>
              <a:rPr lang="en-US" dirty="0"/>
              <a:t>Subsequent sessions = ‘tracking/update interim’</a:t>
            </a:r>
          </a:p>
          <a:p>
            <a:pPr lvl="1"/>
            <a:r>
              <a:rPr lang="en-US" dirty="0"/>
              <a:t>Use shorter version of the Suicide Status Form (2 pages versus 4 pages)</a:t>
            </a:r>
          </a:p>
          <a:p>
            <a:pPr lvl="1"/>
            <a:r>
              <a:rPr lang="en-US" dirty="0"/>
              <a:t>Every interim session should end with updating the CAMS treatment plan</a:t>
            </a:r>
          </a:p>
          <a:p>
            <a:pPr lvl="1"/>
            <a:r>
              <a:rPr lang="en-US" dirty="0"/>
              <a:t>Ongoing assessment of the effectiveness of the stabilization plan to identify problem areas</a:t>
            </a:r>
          </a:p>
          <a:p>
            <a:r>
              <a:rPr lang="en-US" dirty="0"/>
              <a:t>Patient must have 3 consecutive sessions where overall risk is meaningfully reduced (2 or below on a 5-point scale)</a:t>
            </a:r>
          </a:p>
          <a:p>
            <a:pPr lvl="1"/>
            <a:r>
              <a:rPr lang="en-US" dirty="0"/>
              <a:t>Studies show often takes 6-8 sessions and majority resolve in 12 sessions</a:t>
            </a:r>
          </a:p>
        </p:txBody>
      </p:sp>
      <p:sp>
        <p:nvSpPr>
          <p:cNvPr id="5" name="Footer Placeholder 3">
            <a:extLst>
              <a:ext uri="{FF2B5EF4-FFF2-40B4-BE49-F238E27FC236}">
                <a16:creationId xmlns:a16="http://schemas.microsoft.com/office/drawing/2014/main" id="{7E859B88-4B87-1470-26B0-8229A0AC3527}"/>
              </a:ext>
            </a:extLst>
          </p:cNvPr>
          <p:cNvSpPr>
            <a:spLocks noGrp="1"/>
          </p:cNvSpPr>
          <p:nvPr>
            <p:ph type="ftr" sz="quarter" idx="11"/>
          </p:nvPr>
        </p:nvSpPr>
        <p:spPr>
          <a:xfrm>
            <a:off x="444303" y="6356350"/>
            <a:ext cx="9923583" cy="365125"/>
          </a:xfrm>
        </p:spPr>
        <p:txBody>
          <a:bodyPr/>
          <a:lstStyle/>
          <a:p>
            <a:r>
              <a:rPr lang="en-US" dirty="0"/>
              <a:t>Tyndal T, Zhang I, Jobes DA. The Collaborative Assessment and Management of Suicidality (CAMS) stabilization plan for working with patients with suicide risk. </a:t>
            </a:r>
            <a:r>
              <a:rPr lang="en-US" i="1" dirty="0"/>
              <a:t>Psychotherapy</a:t>
            </a:r>
            <a:r>
              <a:rPr lang="en-US" dirty="0"/>
              <a:t>. 2022;59(2):143-149. doi:</a:t>
            </a:r>
            <a:r>
              <a:rPr lang="en-US" dirty="0">
                <a:hlinkClick r:id="rId2">
                  <a:extLst>
                    <a:ext uri="{A12FA001-AC4F-418D-AE19-62706E023703}">
                      <ahyp:hlinkClr xmlns:ahyp="http://schemas.microsoft.com/office/drawing/2018/hyperlinkcolor" val="tx"/>
                    </a:ext>
                  </a:extLst>
                </a:hlinkClick>
              </a:rPr>
              <a:t>10.1037/pst0000378</a:t>
            </a:r>
            <a:endParaRPr lang="en-US" dirty="0"/>
          </a:p>
        </p:txBody>
      </p:sp>
    </p:spTree>
    <p:extLst>
      <p:ext uri="{BB962C8B-B14F-4D97-AF65-F5344CB8AC3E}">
        <p14:creationId xmlns:p14="http://schemas.microsoft.com/office/powerpoint/2010/main" val="29357768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B204F3-B87E-4FE8-9319-683665C3A386}"/>
              </a:ext>
            </a:extLst>
          </p:cNvPr>
          <p:cNvSpPr>
            <a:spLocks noGrp="1"/>
          </p:cNvSpPr>
          <p:nvPr>
            <p:ph type="title"/>
          </p:nvPr>
        </p:nvSpPr>
        <p:spPr/>
        <p:txBody>
          <a:bodyPr/>
          <a:lstStyle/>
          <a:p>
            <a:r>
              <a:rPr lang="en-US" dirty="0"/>
              <a:t>Learning Objectives</a:t>
            </a:r>
          </a:p>
        </p:txBody>
      </p:sp>
      <p:sp>
        <p:nvSpPr>
          <p:cNvPr id="3" name="Content Placeholder 2">
            <a:extLst>
              <a:ext uri="{FF2B5EF4-FFF2-40B4-BE49-F238E27FC236}">
                <a16:creationId xmlns:a16="http://schemas.microsoft.com/office/drawing/2014/main" id="{111558CA-CFBB-9AA4-C30B-0D74CF31AF1F}"/>
              </a:ext>
            </a:extLst>
          </p:cNvPr>
          <p:cNvSpPr>
            <a:spLocks noGrp="1"/>
          </p:cNvSpPr>
          <p:nvPr>
            <p:ph idx="1"/>
          </p:nvPr>
        </p:nvSpPr>
        <p:spPr/>
        <p:txBody>
          <a:bodyPr/>
          <a:lstStyle/>
          <a:p>
            <a:r>
              <a:rPr lang="en-US" dirty="0"/>
              <a:t>Define non-suicidal self-injury (NSSI), passive suicidal ideation (SI), and active suicidal ideation.</a:t>
            </a:r>
          </a:p>
          <a:p>
            <a:r>
              <a:rPr lang="en-US" dirty="0"/>
              <a:t>Explain the differences between NSSI, passive SI, and active SI.</a:t>
            </a:r>
          </a:p>
          <a:p>
            <a:r>
              <a:rPr lang="en-US" dirty="0"/>
              <a:t>Identify appropriate screening tools for NSSI, passive SI, and active SI.</a:t>
            </a:r>
          </a:p>
        </p:txBody>
      </p:sp>
    </p:spTree>
    <p:extLst>
      <p:ext uri="{BB962C8B-B14F-4D97-AF65-F5344CB8AC3E}">
        <p14:creationId xmlns:p14="http://schemas.microsoft.com/office/powerpoint/2010/main" val="35052717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CFBAE7-4329-577C-F20E-AFD987C871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AEC5DD-1AD8-788A-FD49-E87438F4DA31}"/>
              </a:ext>
            </a:extLst>
          </p:cNvPr>
          <p:cNvSpPr>
            <a:spLocks noGrp="1"/>
          </p:cNvSpPr>
          <p:nvPr>
            <p:ph type="title"/>
          </p:nvPr>
        </p:nvSpPr>
        <p:spPr/>
        <p:txBody>
          <a:bodyPr>
            <a:normAutofit fontScale="90000"/>
          </a:bodyPr>
          <a:lstStyle/>
          <a:p>
            <a:r>
              <a:rPr lang="en-US" dirty="0"/>
              <a:t>Assessment Tools: Motivations for Attempts</a:t>
            </a:r>
          </a:p>
        </p:txBody>
      </p:sp>
      <p:sp>
        <p:nvSpPr>
          <p:cNvPr id="3" name="Content Placeholder 2">
            <a:extLst>
              <a:ext uri="{FF2B5EF4-FFF2-40B4-BE49-F238E27FC236}">
                <a16:creationId xmlns:a16="http://schemas.microsoft.com/office/drawing/2014/main" id="{3918D9E7-FAA0-A4D6-DFA1-64524B6A932C}"/>
              </a:ext>
            </a:extLst>
          </p:cNvPr>
          <p:cNvSpPr>
            <a:spLocks noGrp="1"/>
          </p:cNvSpPr>
          <p:nvPr>
            <p:ph idx="1"/>
          </p:nvPr>
        </p:nvSpPr>
        <p:spPr>
          <a:xfrm>
            <a:off x="444182" y="3968928"/>
            <a:ext cx="9923584" cy="1504524"/>
          </a:xfrm>
        </p:spPr>
        <p:txBody>
          <a:bodyPr>
            <a:normAutofit/>
          </a:bodyPr>
          <a:lstStyle/>
          <a:p>
            <a:pPr>
              <a:spcBef>
                <a:spcPts val="0"/>
              </a:spcBef>
            </a:pPr>
            <a:r>
              <a:rPr lang="en-US" dirty="0"/>
              <a:t>Mentioning these as you may come across them in research, but they are less likely to be utilized in clinical care at this time</a:t>
            </a:r>
          </a:p>
        </p:txBody>
      </p:sp>
      <p:sp>
        <p:nvSpPr>
          <p:cNvPr id="5" name="Footer Placeholder 3">
            <a:extLst>
              <a:ext uri="{FF2B5EF4-FFF2-40B4-BE49-F238E27FC236}">
                <a16:creationId xmlns:a16="http://schemas.microsoft.com/office/drawing/2014/main" id="{36DE691F-DB02-1122-EE34-3CB33077EB76}"/>
              </a:ext>
            </a:extLst>
          </p:cNvPr>
          <p:cNvSpPr>
            <a:spLocks noGrp="1"/>
          </p:cNvSpPr>
          <p:nvPr>
            <p:ph type="ftr" sz="quarter" idx="11"/>
          </p:nvPr>
        </p:nvSpPr>
        <p:spPr>
          <a:xfrm>
            <a:off x="444303" y="6356350"/>
            <a:ext cx="9923583" cy="365125"/>
          </a:xfrm>
        </p:spPr>
        <p:txBody>
          <a:bodyPr/>
          <a:lstStyle/>
          <a:p>
            <a:r>
              <a:rPr lang="en-US" dirty="0"/>
              <a:t>May AM, Klonsky ED. Assessing Motivations for Suicide Attempts: Development and Psychometric Properties of the Inventory of Motivations for Suicide Attempts. </a:t>
            </a:r>
            <a:r>
              <a:rPr lang="en-US" i="1" dirty="0"/>
              <a:t>Suicide &amp;amp; Life Threat </a:t>
            </a:r>
            <a:r>
              <a:rPr lang="en-US" i="1" dirty="0" err="1"/>
              <a:t>Behav</a:t>
            </a:r>
            <a:r>
              <a:rPr lang="en-US" dirty="0"/>
              <a:t>. 2013;43(5):532-546.</a:t>
            </a:r>
          </a:p>
          <a:p>
            <a:r>
              <a:rPr lang="en-US" dirty="0" err="1"/>
              <a:t>Moselli</a:t>
            </a:r>
            <a:r>
              <a:rPr lang="en-US" dirty="0"/>
              <a:t> M, Frattini C, Williams R, </a:t>
            </a:r>
            <a:r>
              <a:rPr lang="en-US" dirty="0" err="1"/>
              <a:t>Ronningstam</a:t>
            </a:r>
            <a:r>
              <a:rPr lang="en-US" dirty="0"/>
              <a:t> E. The Study of Motivation in the Suicidal Process: The Motivational Interview for Suicidality. </a:t>
            </a:r>
            <a:r>
              <a:rPr lang="en-US" i="1" dirty="0"/>
              <a:t>Front Psychiatry</a:t>
            </a:r>
            <a:r>
              <a:rPr lang="en-US" dirty="0"/>
              <a:t>. 2021;11:598866.</a:t>
            </a:r>
          </a:p>
        </p:txBody>
      </p:sp>
      <p:graphicFrame>
        <p:nvGraphicFramePr>
          <p:cNvPr id="4" name="Content Placeholder 3">
            <a:extLst>
              <a:ext uri="{FF2B5EF4-FFF2-40B4-BE49-F238E27FC236}">
                <a16:creationId xmlns:a16="http://schemas.microsoft.com/office/drawing/2014/main" id="{1B4E22C7-D9D7-B5D7-2697-4A296CBD662C}"/>
              </a:ext>
            </a:extLst>
          </p:cNvPr>
          <p:cNvGraphicFramePr>
            <a:graphicFrameLocks/>
          </p:cNvGraphicFramePr>
          <p:nvPr>
            <p:extLst>
              <p:ext uri="{D42A27DB-BD31-4B8C-83A1-F6EECF244321}">
                <p14:modId xmlns:p14="http://schemas.microsoft.com/office/powerpoint/2010/main" val="655219276"/>
              </p:ext>
            </p:extLst>
          </p:nvPr>
        </p:nvGraphicFramePr>
        <p:xfrm>
          <a:off x="444500" y="1512888"/>
          <a:ext cx="9923464" cy="2289678"/>
        </p:xfrm>
        <a:graphic>
          <a:graphicData uri="http://schemas.openxmlformats.org/drawingml/2006/table">
            <a:tbl>
              <a:tblPr firstRow="1" bandRow="1">
                <a:tableStyleId>{5C22544A-7EE6-4342-B048-85BDC9FD1C3A}</a:tableStyleId>
              </a:tblPr>
              <a:tblGrid>
                <a:gridCol w="4528944">
                  <a:extLst>
                    <a:ext uri="{9D8B030D-6E8A-4147-A177-3AD203B41FA5}">
                      <a16:colId xmlns:a16="http://schemas.microsoft.com/office/drawing/2014/main" val="1198104302"/>
                    </a:ext>
                  </a:extLst>
                </a:gridCol>
                <a:gridCol w="1839951">
                  <a:extLst>
                    <a:ext uri="{9D8B030D-6E8A-4147-A177-3AD203B41FA5}">
                      <a16:colId xmlns:a16="http://schemas.microsoft.com/office/drawing/2014/main" val="176356308"/>
                    </a:ext>
                  </a:extLst>
                </a:gridCol>
                <a:gridCol w="1661532">
                  <a:extLst>
                    <a:ext uri="{9D8B030D-6E8A-4147-A177-3AD203B41FA5}">
                      <a16:colId xmlns:a16="http://schemas.microsoft.com/office/drawing/2014/main" val="2686390483"/>
                    </a:ext>
                  </a:extLst>
                </a:gridCol>
                <a:gridCol w="1893037">
                  <a:extLst>
                    <a:ext uri="{9D8B030D-6E8A-4147-A177-3AD203B41FA5}">
                      <a16:colId xmlns:a16="http://schemas.microsoft.com/office/drawing/2014/main" val="3266186628"/>
                    </a:ext>
                  </a:extLst>
                </a:gridCol>
              </a:tblGrid>
              <a:tr h="419966">
                <a:tc>
                  <a:txBody>
                    <a:bodyPr/>
                    <a:lstStyle/>
                    <a:p>
                      <a:r>
                        <a:rPr lang="en-US" b="0" i="0" dirty="0">
                          <a:latin typeface="Noto Serif Myanmar" panose="02020502060505020204" pitchFamily="18" charset="0"/>
                          <a:cs typeface="Noto Serif Myanmar" panose="02020502060505020204" pitchFamily="18" charset="0"/>
                        </a:rPr>
                        <a:t>Name of Assessment Tool</a:t>
                      </a:r>
                    </a:p>
                  </a:txBody>
                  <a:tcPr>
                    <a:solidFill>
                      <a:srgbClr val="176C75"/>
                    </a:solidFill>
                  </a:tcPr>
                </a:tc>
                <a:tc>
                  <a:txBody>
                    <a:bodyPr/>
                    <a:lstStyle/>
                    <a:p>
                      <a:r>
                        <a:rPr lang="en-US" b="0" i="0" dirty="0">
                          <a:latin typeface="Noto Serif Myanmar" panose="02020502060505020204" pitchFamily="18" charset="0"/>
                          <a:cs typeface="Noto Serif Myanmar" panose="02020502060505020204" pitchFamily="18" charset="0"/>
                        </a:rPr>
                        <a:t>Description</a:t>
                      </a:r>
                    </a:p>
                  </a:txBody>
                  <a:tcPr>
                    <a:solidFill>
                      <a:srgbClr val="176C75"/>
                    </a:solidFill>
                  </a:tcPr>
                </a:tc>
                <a:tc>
                  <a:txBody>
                    <a:bodyPr/>
                    <a:lstStyle/>
                    <a:p>
                      <a:r>
                        <a:rPr lang="en-US" b="0" i="0" dirty="0">
                          <a:latin typeface="Noto Serif Myanmar" panose="02020502060505020204" pitchFamily="18" charset="0"/>
                          <a:cs typeface="Noto Serif Myanmar" panose="02020502060505020204" pitchFamily="18" charset="0"/>
                        </a:rPr>
                        <a:t>Type</a:t>
                      </a:r>
                    </a:p>
                  </a:txBody>
                  <a:tcPr>
                    <a:solidFill>
                      <a:srgbClr val="176C75"/>
                    </a:solidFill>
                  </a:tcPr>
                </a:tc>
                <a:tc>
                  <a:txBody>
                    <a:bodyPr/>
                    <a:lstStyle/>
                    <a:p>
                      <a:r>
                        <a:rPr lang="en-US" b="0" i="0" dirty="0">
                          <a:latin typeface="Noto Serif Myanmar" panose="02020502060505020204" pitchFamily="18" charset="0"/>
                          <a:cs typeface="Noto Serif Myanmar" panose="02020502060505020204" pitchFamily="18" charset="0"/>
                        </a:rPr>
                        <a:t>Reliability</a:t>
                      </a:r>
                    </a:p>
                  </a:txBody>
                  <a:tcPr>
                    <a:solidFill>
                      <a:srgbClr val="176C75"/>
                    </a:solidFill>
                  </a:tcPr>
                </a:tc>
                <a:extLst>
                  <a:ext uri="{0D108BD9-81ED-4DB2-BD59-A6C34878D82A}">
                    <a16:rowId xmlns:a16="http://schemas.microsoft.com/office/drawing/2014/main" val="597224528"/>
                  </a:ext>
                </a:extLst>
              </a:tr>
              <a:tr h="724873">
                <a:tc>
                  <a:txBody>
                    <a:bodyPr/>
                    <a:lstStyle/>
                    <a:p>
                      <a:r>
                        <a:rPr lang="en-US" b="0" i="0" dirty="0">
                          <a:solidFill>
                            <a:srgbClr val="F8F8E9"/>
                          </a:solidFill>
                          <a:latin typeface="Noto Serif Myanmar" panose="02020502060505020204" pitchFamily="18" charset="0"/>
                          <a:cs typeface="Noto Serif Myanmar" panose="02020502060505020204" pitchFamily="18" charset="0"/>
                        </a:rPr>
                        <a:t>Reasons for Attempting Suicide Questionnaire (RASQ)</a:t>
                      </a:r>
                    </a:p>
                  </a:txBody>
                  <a:tcPr>
                    <a:solidFill>
                      <a:srgbClr val="179B9E"/>
                    </a:solidFill>
                  </a:tcPr>
                </a:tc>
                <a:tc>
                  <a:txBody>
                    <a:bodyPr/>
                    <a:lstStyle/>
                    <a:p>
                      <a:r>
                        <a:rPr lang="en-US" b="0" i="0" dirty="0">
                          <a:solidFill>
                            <a:srgbClr val="F8F8E9"/>
                          </a:solidFill>
                          <a:latin typeface="Noto Serif Myanmar" panose="02020502060505020204" pitchFamily="18" charset="0"/>
                          <a:cs typeface="Noto Serif Myanmar" panose="02020502060505020204" pitchFamily="18" charset="0"/>
                        </a:rPr>
                        <a:t>Self-Report</a:t>
                      </a:r>
                    </a:p>
                  </a:txBody>
                  <a:tcPr>
                    <a:solidFill>
                      <a:srgbClr val="179B9E"/>
                    </a:solidFill>
                  </a:tcPr>
                </a:tc>
                <a:tc>
                  <a:txBody>
                    <a:bodyPr/>
                    <a:lstStyle/>
                    <a:p>
                      <a:endParaRPr lang="en-US" b="0" i="0" dirty="0">
                        <a:solidFill>
                          <a:srgbClr val="F8F8E9"/>
                        </a:solidFill>
                        <a:latin typeface="Noto Serif Myanmar" panose="02020502060505020204" pitchFamily="18" charset="0"/>
                        <a:cs typeface="Noto Serif Myanmar" panose="02020502060505020204" pitchFamily="18" charset="0"/>
                      </a:endParaRPr>
                    </a:p>
                  </a:txBody>
                  <a:tcPr>
                    <a:solidFill>
                      <a:srgbClr val="179B9E"/>
                    </a:solidFill>
                  </a:tcPr>
                </a:tc>
                <a:tc>
                  <a:txBody>
                    <a:bodyPr/>
                    <a:lstStyle/>
                    <a:p>
                      <a:endParaRPr lang="en-US" b="0" i="0" dirty="0">
                        <a:solidFill>
                          <a:srgbClr val="F8F8E9"/>
                        </a:solidFill>
                        <a:latin typeface="Noto Serif Myanmar" panose="02020502060505020204" pitchFamily="18" charset="0"/>
                        <a:cs typeface="Noto Serif Myanmar" panose="02020502060505020204" pitchFamily="18" charset="0"/>
                      </a:endParaRPr>
                    </a:p>
                  </a:txBody>
                  <a:tcPr>
                    <a:solidFill>
                      <a:srgbClr val="179B9E"/>
                    </a:solidFill>
                  </a:tcPr>
                </a:tc>
                <a:extLst>
                  <a:ext uri="{0D108BD9-81ED-4DB2-BD59-A6C34878D82A}">
                    <a16:rowId xmlns:a16="http://schemas.microsoft.com/office/drawing/2014/main" val="2713346012"/>
                  </a:ext>
                </a:extLst>
              </a:tr>
              <a:tr h="724873">
                <a:tc>
                  <a:txBody>
                    <a:bodyPr/>
                    <a:lstStyle/>
                    <a:p>
                      <a:r>
                        <a:rPr lang="en-US" b="0" i="0" dirty="0">
                          <a:solidFill>
                            <a:schemeClr val="tx2"/>
                          </a:solidFill>
                          <a:latin typeface="Noto Serif Myanmar" panose="02020502060505020204" pitchFamily="18" charset="0"/>
                          <a:cs typeface="Noto Serif Myanmar" panose="02020502060505020204" pitchFamily="18" charset="0"/>
                        </a:rPr>
                        <a:t>Inventory for Motivations for Suicide Attempts (IMSA)</a:t>
                      </a:r>
                    </a:p>
                  </a:txBody>
                  <a:tcPr>
                    <a:solidFill>
                      <a:srgbClr val="1FE1F1"/>
                    </a:solidFill>
                  </a:tcPr>
                </a:tc>
                <a:tc>
                  <a:txBody>
                    <a:bodyPr/>
                    <a:lstStyle/>
                    <a:p>
                      <a:r>
                        <a:rPr lang="en-US" b="0" i="0" dirty="0">
                          <a:solidFill>
                            <a:schemeClr val="tx2"/>
                          </a:solidFill>
                          <a:latin typeface="Noto Serif Myanmar" panose="02020502060505020204" pitchFamily="18" charset="0"/>
                          <a:cs typeface="Noto Serif Myanmar" panose="02020502060505020204" pitchFamily="18" charset="0"/>
                        </a:rPr>
                        <a:t>Self-Report</a:t>
                      </a:r>
                    </a:p>
                  </a:txBody>
                  <a:tcPr>
                    <a:solidFill>
                      <a:srgbClr val="1FE1F1"/>
                    </a:solidFill>
                  </a:tcPr>
                </a:tc>
                <a:tc>
                  <a:txBody>
                    <a:bodyPr/>
                    <a:lstStyle/>
                    <a:p>
                      <a:r>
                        <a:rPr lang="en-US" b="0" i="0" dirty="0">
                          <a:solidFill>
                            <a:schemeClr val="tx2"/>
                          </a:solidFill>
                          <a:latin typeface="Noto Serif Myanmar" panose="02020502060505020204" pitchFamily="18" charset="0"/>
                          <a:cs typeface="Noto Serif Myanmar" panose="02020502060505020204" pitchFamily="18" charset="0"/>
                        </a:rPr>
                        <a:t>Both</a:t>
                      </a:r>
                    </a:p>
                  </a:txBody>
                  <a:tcPr>
                    <a:solidFill>
                      <a:srgbClr val="1FE1F1"/>
                    </a:solidFill>
                  </a:tcPr>
                </a:tc>
                <a:tc>
                  <a:txBody>
                    <a:bodyPr/>
                    <a:lstStyle/>
                    <a:p>
                      <a:r>
                        <a:rPr lang="en-US" b="0" i="0" dirty="0">
                          <a:solidFill>
                            <a:schemeClr val="tx2"/>
                          </a:solidFill>
                          <a:latin typeface="Noto Serif Myanmar" panose="02020502060505020204" pitchFamily="18" charset="0"/>
                          <a:cs typeface="Noto Serif Myanmar" panose="02020502060505020204" pitchFamily="18" charset="0"/>
                        </a:rPr>
                        <a:t>Moderate</a:t>
                      </a:r>
                    </a:p>
                  </a:txBody>
                  <a:tcPr>
                    <a:solidFill>
                      <a:srgbClr val="1FE1F1"/>
                    </a:solidFill>
                  </a:tcPr>
                </a:tc>
                <a:extLst>
                  <a:ext uri="{0D108BD9-81ED-4DB2-BD59-A6C34878D82A}">
                    <a16:rowId xmlns:a16="http://schemas.microsoft.com/office/drawing/2014/main" val="119515756"/>
                  </a:ext>
                </a:extLst>
              </a:tr>
              <a:tr h="419966">
                <a:tc>
                  <a:txBody>
                    <a:bodyPr/>
                    <a:lstStyle/>
                    <a:p>
                      <a:r>
                        <a:rPr lang="en-US" b="0" i="0" dirty="0">
                          <a:solidFill>
                            <a:srgbClr val="F8F8E9"/>
                          </a:solidFill>
                          <a:latin typeface="Noto Serif Myanmar" panose="02020502060505020204" pitchFamily="18" charset="0"/>
                          <a:cs typeface="Noto Serif Myanmar" panose="02020502060505020204" pitchFamily="18" charset="0"/>
                        </a:rPr>
                        <a:t>Motivational Interview for Suicidality</a:t>
                      </a:r>
                    </a:p>
                  </a:txBody>
                  <a:tcPr>
                    <a:solidFill>
                      <a:srgbClr val="179B9E"/>
                    </a:solidFill>
                  </a:tcPr>
                </a:tc>
                <a:tc>
                  <a:txBody>
                    <a:bodyPr/>
                    <a:lstStyle/>
                    <a:p>
                      <a:r>
                        <a:rPr lang="en-US" b="0" i="0" dirty="0">
                          <a:solidFill>
                            <a:srgbClr val="F8F8E9"/>
                          </a:solidFill>
                          <a:latin typeface="Noto Serif Myanmar" panose="02020502060505020204" pitchFamily="18" charset="0"/>
                          <a:cs typeface="Noto Serif Myanmar" panose="02020502060505020204" pitchFamily="18" charset="0"/>
                        </a:rPr>
                        <a:t>Interview</a:t>
                      </a:r>
                    </a:p>
                  </a:txBody>
                  <a:tcPr>
                    <a:solidFill>
                      <a:srgbClr val="179B9E"/>
                    </a:solidFill>
                  </a:tcPr>
                </a:tc>
                <a:tc>
                  <a:txBody>
                    <a:bodyPr/>
                    <a:lstStyle/>
                    <a:p>
                      <a:r>
                        <a:rPr lang="en-US" b="0" i="0" dirty="0">
                          <a:solidFill>
                            <a:srgbClr val="F8F8E9"/>
                          </a:solidFill>
                          <a:latin typeface="Noto Serif Myanmar" panose="02020502060505020204" pitchFamily="18" charset="0"/>
                          <a:cs typeface="Noto Serif Myanmar" panose="02020502060505020204" pitchFamily="18" charset="0"/>
                        </a:rPr>
                        <a:t>Assessment</a:t>
                      </a:r>
                    </a:p>
                  </a:txBody>
                  <a:tcPr>
                    <a:solidFill>
                      <a:srgbClr val="179B9E"/>
                    </a:solidFill>
                  </a:tcPr>
                </a:tc>
                <a:tc>
                  <a:txBody>
                    <a:bodyPr/>
                    <a:lstStyle/>
                    <a:p>
                      <a:r>
                        <a:rPr lang="en-US" b="0" i="0" dirty="0">
                          <a:solidFill>
                            <a:srgbClr val="F8F8E9"/>
                          </a:solidFill>
                          <a:latin typeface="Noto Serif Myanmar" panose="02020502060505020204" pitchFamily="18" charset="0"/>
                          <a:cs typeface="Noto Serif Myanmar" panose="02020502060505020204" pitchFamily="18" charset="0"/>
                        </a:rPr>
                        <a:t>Yes</a:t>
                      </a:r>
                    </a:p>
                  </a:txBody>
                  <a:tcPr>
                    <a:solidFill>
                      <a:srgbClr val="179B9E"/>
                    </a:solidFill>
                  </a:tcPr>
                </a:tc>
                <a:extLst>
                  <a:ext uri="{0D108BD9-81ED-4DB2-BD59-A6C34878D82A}">
                    <a16:rowId xmlns:a16="http://schemas.microsoft.com/office/drawing/2014/main" val="3472733681"/>
                  </a:ext>
                </a:extLst>
              </a:tr>
            </a:tbl>
          </a:graphicData>
        </a:graphic>
      </p:graphicFrame>
    </p:spTree>
    <p:extLst>
      <p:ext uri="{BB962C8B-B14F-4D97-AF65-F5344CB8AC3E}">
        <p14:creationId xmlns:p14="http://schemas.microsoft.com/office/powerpoint/2010/main" val="20201484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BF948-2B1D-0E2A-460C-E48666F9BB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3D908D-22D2-2DC5-6136-0730BADD0063}"/>
              </a:ext>
            </a:extLst>
          </p:cNvPr>
          <p:cNvSpPr>
            <a:spLocks noGrp="1"/>
          </p:cNvSpPr>
          <p:nvPr>
            <p:ph type="title"/>
          </p:nvPr>
        </p:nvSpPr>
        <p:spPr/>
        <p:txBody>
          <a:bodyPr>
            <a:normAutofit fontScale="90000"/>
          </a:bodyPr>
          <a:lstStyle/>
          <a:p>
            <a:r>
              <a:rPr lang="en-US" dirty="0"/>
              <a:t>Inventory of Motivations for Suicide Attempts (IMSA)</a:t>
            </a:r>
          </a:p>
        </p:txBody>
      </p:sp>
      <p:sp>
        <p:nvSpPr>
          <p:cNvPr id="3" name="Content Placeholder 2">
            <a:extLst>
              <a:ext uri="{FF2B5EF4-FFF2-40B4-BE49-F238E27FC236}">
                <a16:creationId xmlns:a16="http://schemas.microsoft.com/office/drawing/2014/main" id="{3397FDC5-5B35-97DC-4D78-C096730A2E14}"/>
              </a:ext>
            </a:extLst>
          </p:cNvPr>
          <p:cNvSpPr>
            <a:spLocks noGrp="1"/>
          </p:cNvSpPr>
          <p:nvPr>
            <p:ph idx="1"/>
          </p:nvPr>
        </p:nvSpPr>
        <p:spPr/>
        <p:txBody>
          <a:bodyPr/>
          <a:lstStyle/>
          <a:p>
            <a:r>
              <a:rPr lang="en-US" dirty="0"/>
              <a:t>Tries to assess multiples levels and is based upon the various theories of suicidality and tools currently available</a:t>
            </a:r>
          </a:p>
          <a:p>
            <a:pPr lvl="1"/>
            <a:r>
              <a:rPr lang="en-US" dirty="0"/>
              <a:t>Questions target ten factors of SI which can lead to an attempt</a:t>
            </a:r>
          </a:p>
          <a:p>
            <a:r>
              <a:rPr lang="en-US" dirty="0"/>
              <a:t>Understanding motivations and/or functions of suicidality are important factors in many evidence-based therapy approaches</a:t>
            </a:r>
          </a:p>
          <a:p>
            <a:r>
              <a:rPr lang="en-US" dirty="0"/>
              <a:t>Newer tool with less use in research though it has been validated through a handful of studies</a:t>
            </a:r>
          </a:p>
          <a:p>
            <a:r>
              <a:rPr lang="en-US" dirty="0"/>
              <a:t>Limitation: self-report which can cause bias</a:t>
            </a:r>
          </a:p>
        </p:txBody>
      </p:sp>
      <p:sp>
        <p:nvSpPr>
          <p:cNvPr id="5" name="Footer Placeholder 3">
            <a:extLst>
              <a:ext uri="{FF2B5EF4-FFF2-40B4-BE49-F238E27FC236}">
                <a16:creationId xmlns:a16="http://schemas.microsoft.com/office/drawing/2014/main" id="{AF43F717-5983-844E-BD95-E4527874267F}"/>
              </a:ext>
            </a:extLst>
          </p:cNvPr>
          <p:cNvSpPr>
            <a:spLocks noGrp="1"/>
          </p:cNvSpPr>
          <p:nvPr>
            <p:ph type="ftr" sz="quarter" idx="11"/>
          </p:nvPr>
        </p:nvSpPr>
        <p:spPr>
          <a:xfrm>
            <a:off x="444303" y="6356350"/>
            <a:ext cx="9923583" cy="365125"/>
          </a:xfrm>
        </p:spPr>
        <p:txBody>
          <a:bodyPr/>
          <a:lstStyle/>
          <a:p>
            <a:r>
              <a:rPr lang="en-US" dirty="0"/>
              <a:t>May AM, Klonsky ED. Assessing Motivations for Suicide Attempts: Development and Psychometric Properties of the Inventory of Motivations for Suicide Attempts. </a:t>
            </a:r>
            <a:r>
              <a:rPr lang="en-US" i="1" dirty="0"/>
              <a:t>Suicide &amp;amp; Life Threat </a:t>
            </a:r>
            <a:r>
              <a:rPr lang="en-US" i="1" dirty="0" err="1"/>
              <a:t>Behav</a:t>
            </a:r>
            <a:r>
              <a:rPr lang="en-US" dirty="0"/>
              <a:t>. 2013;43(5):532-546.</a:t>
            </a:r>
          </a:p>
          <a:p>
            <a:r>
              <a:rPr lang="en-US" dirty="0"/>
              <a:t>May AM, </a:t>
            </a:r>
            <a:r>
              <a:rPr lang="en-US" dirty="0" err="1"/>
              <a:t>Pachkowski</a:t>
            </a:r>
            <a:r>
              <a:rPr lang="en-US" dirty="0"/>
              <a:t> MC, Klonsky ED. Motivations for suicide: Converging evidence from clinical and community samples. </a:t>
            </a:r>
            <a:r>
              <a:rPr lang="en-US" i="1" dirty="0"/>
              <a:t>Journal of Psychiatric Research</a:t>
            </a:r>
            <a:r>
              <a:rPr lang="en-US" dirty="0"/>
              <a:t>. 2020;123:171-177.</a:t>
            </a:r>
          </a:p>
        </p:txBody>
      </p:sp>
    </p:spTree>
    <p:extLst>
      <p:ext uri="{BB962C8B-B14F-4D97-AF65-F5344CB8AC3E}">
        <p14:creationId xmlns:p14="http://schemas.microsoft.com/office/powerpoint/2010/main" val="27081194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C7B655-C86D-2B2B-1B01-977E66002B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219C3F-71B5-50CB-3BA6-C20D945BF18E}"/>
              </a:ext>
            </a:extLst>
          </p:cNvPr>
          <p:cNvSpPr>
            <a:spLocks noGrp="1"/>
          </p:cNvSpPr>
          <p:nvPr>
            <p:ph type="title"/>
          </p:nvPr>
        </p:nvSpPr>
        <p:spPr/>
        <p:txBody>
          <a:bodyPr>
            <a:normAutofit fontScale="90000"/>
          </a:bodyPr>
          <a:lstStyle/>
          <a:p>
            <a:r>
              <a:rPr lang="en-US" dirty="0"/>
              <a:t>Inventory of Motivations for Suicide Attempts (IMSA)</a:t>
            </a:r>
          </a:p>
        </p:txBody>
      </p:sp>
      <p:sp>
        <p:nvSpPr>
          <p:cNvPr id="5" name="Footer Placeholder 3">
            <a:extLst>
              <a:ext uri="{FF2B5EF4-FFF2-40B4-BE49-F238E27FC236}">
                <a16:creationId xmlns:a16="http://schemas.microsoft.com/office/drawing/2014/main" id="{1719A28B-A365-06CC-6F4F-9417522B6718}"/>
              </a:ext>
            </a:extLst>
          </p:cNvPr>
          <p:cNvSpPr>
            <a:spLocks noGrp="1"/>
          </p:cNvSpPr>
          <p:nvPr>
            <p:ph type="ftr" sz="quarter" idx="11"/>
          </p:nvPr>
        </p:nvSpPr>
        <p:spPr>
          <a:xfrm>
            <a:off x="444303" y="6356350"/>
            <a:ext cx="9923583" cy="365125"/>
          </a:xfrm>
        </p:spPr>
        <p:txBody>
          <a:bodyPr/>
          <a:lstStyle/>
          <a:p>
            <a:r>
              <a:rPr lang="en-US" dirty="0"/>
              <a:t>May AM, Klonsky ED. Assessing Motivations for Suicide Attempts: Development and Psychometric Properties of the Inventory of Motivations for Suicide Attempts. </a:t>
            </a:r>
            <a:r>
              <a:rPr lang="en-US" i="1" dirty="0"/>
              <a:t>Suicide &amp;amp; Life Threat </a:t>
            </a:r>
            <a:r>
              <a:rPr lang="en-US" i="1" dirty="0" err="1"/>
              <a:t>Behav</a:t>
            </a:r>
            <a:r>
              <a:rPr lang="en-US" dirty="0"/>
              <a:t>. 2013;43(5):532-546. doi:</a:t>
            </a:r>
            <a:r>
              <a:rPr lang="en-US" dirty="0">
                <a:hlinkClick r:id="rId2">
                  <a:extLst>
                    <a:ext uri="{A12FA001-AC4F-418D-AE19-62706E023703}">
                      <ahyp:hlinkClr xmlns:ahyp="http://schemas.microsoft.com/office/drawing/2018/hyperlinkcolor" val="tx"/>
                    </a:ext>
                  </a:extLst>
                </a:hlinkClick>
              </a:rPr>
              <a:t>10.1111/sltb.12037</a:t>
            </a:r>
            <a:endParaRPr lang="en-US" dirty="0"/>
          </a:p>
        </p:txBody>
      </p:sp>
      <p:graphicFrame>
        <p:nvGraphicFramePr>
          <p:cNvPr id="4" name="Content Placeholder 3">
            <a:extLst>
              <a:ext uri="{FF2B5EF4-FFF2-40B4-BE49-F238E27FC236}">
                <a16:creationId xmlns:a16="http://schemas.microsoft.com/office/drawing/2014/main" id="{6B79E68A-F381-7AB1-D095-0873B76454F1}"/>
              </a:ext>
            </a:extLst>
          </p:cNvPr>
          <p:cNvGraphicFramePr>
            <a:graphicFrameLocks noGrp="1"/>
          </p:cNvGraphicFramePr>
          <p:nvPr>
            <p:ph idx="1"/>
            <p:extLst>
              <p:ext uri="{D42A27DB-BD31-4B8C-83A1-F6EECF244321}">
                <p14:modId xmlns:p14="http://schemas.microsoft.com/office/powerpoint/2010/main" val="1572808436"/>
              </p:ext>
            </p:extLst>
          </p:nvPr>
        </p:nvGraphicFramePr>
        <p:xfrm>
          <a:off x="444500" y="1512888"/>
          <a:ext cx="9923464" cy="4287520"/>
        </p:xfrm>
        <a:graphic>
          <a:graphicData uri="http://schemas.openxmlformats.org/drawingml/2006/table">
            <a:tbl>
              <a:tblPr firstRow="1" bandRow="1">
                <a:tableStyleId>{5C22544A-7EE6-4342-B048-85BDC9FD1C3A}</a:tableStyleId>
              </a:tblPr>
              <a:tblGrid>
                <a:gridCol w="503354">
                  <a:extLst>
                    <a:ext uri="{9D8B030D-6E8A-4147-A177-3AD203B41FA5}">
                      <a16:colId xmlns:a16="http://schemas.microsoft.com/office/drawing/2014/main" val="1198104302"/>
                    </a:ext>
                  </a:extLst>
                </a:gridCol>
                <a:gridCol w="1906858">
                  <a:extLst>
                    <a:ext uri="{9D8B030D-6E8A-4147-A177-3AD203B41FA5}">
                      <a16:colId xmlns:a16="http://schemas.microsoft.com/office/drawing/2014/main" val="176356308"/>
                    </a:ext>
                  </a:extLst>
                </a:gridCol>
                <a:gridCol w="7513252">
                  <a:extLst>
                    <a:ext uri="{9D8B030D-6E8A-4147-A177-3AD203B41FA5}">
                      <a16:colId xmlns:a16="http://schemas.microsoft.com/office/drawing/2014/main" val="2686390483"/>
                    </a:ext>
                  </a:extLst>
                </a:gridCol>
              </a:tblGrid>
              <a:tr h="370840">
                <a:tc>
                  <a:txBody>
                    <a:bodyPr/>
                    <a:lstStyle/>
                    <a:p>
                      <a:endParaRPr lang="en-US" b="0" i="0" dirty="0">
                        <a:latin typeface="Noto Serif Myanmar" panose="02020502060505020204" pitchFamily="18" charset="0"/>
                        <a:cs typeface="Noto Serif Myanmar" panose="02020502060505020204" pitchFamily="18" charset="0"/>
                      </a:endParaRPr>
                    </a:p>
                  </a:txBody>
                  <a:tcPr>
                    <a:solidFill>
                      <a:srgbClr val="176C75"/>
                    </a:solidFill>
                  </a:tcPr>
                </a:tc>
                <a:tc>
                  <a:txBody>
                    <a:bodyPr/>
                    <a:lstStyle/>
                    <a:p>
                      <a:r>
                        <a:rPr lang="en-US" b="0" i="0" dirty="0">
                          <a:latin typeface="Noto Serif Myanmar" panose="02020502060505020204" pitchFamily="18" charset="0"/>
                          <a:cs typeface="Noto Serif Myanmar" panose="02020502060505020204" pitchFamily="18" charset="0"/>
                        </a:rPr>
                        <a:t>Factor</a:t>
                      </a:r>
                    </a:p>
                  </a:txBody>
                  <a:tcPr>
                    <a:solidFill>
                      <a:srgbClr val="176C75"/>
                    </a:solidFill>
                  </a:tcPr>
                </a:tc>
                <a:tc>
                  <a:txBody>
                    <a:bodyPr/>
                    <a:lstStyle/>
                    <a:p>
                      <a:r>
                        <a:rPr lang="en-US" b="0" i="0" dirty="0">
                          <a:latin typeface="Noto Serif Myanmar" panose="02020502060505020204" pitchFamily="18" charset="0"/>
                          <a:cs typeface="Noto Serif Myanmar" panose="02020502060505020204" pitchFamily="18" charset="0"/>
                        </a:rPr>
                        <a:t>Links to suicidality theory</a:t>
                      </a:r>
                    </a:p>
                  </a:txBody>
                  <a:tcPr>
                    <a:solidFill>
                      <a:srgbClr val="176C75"/>
                    </a:solidFill>
                  </a:tcPr>
                </a:tc>
                <a:extLst>
                  <a:ext uri="{0D108BD9-81ED-4DB2-BD59-A6C34878D82A}">
                    <a16:rowId xmlns:a16="http://schemas.microsoft.com/office/drawing/2014/main" val="597224528"/>
                  </a:ext>
                </a:extLst>
              </a:tr>
              <a:tr h="370840">
                <a:tc>
                  <a:txBody>
                    <a:bodyPr/>
                    <a:lstStyle/>
                    <a:p>
                      <a:r>
                        <a:rPr lang="en-US" sz="1600" b="0" i="0" dirty="0">
                          <a:solidFill>
                            <a:srgbClr val="F8F8E9"/>
                          </a:solidFill>
                          <a:latin typeface="Noto Serif Myanmar" panose="02020502060505020204" pitchFamily="18" charset="0"/>
                          <a:cs typeface="Noto Serif Myanmar" panose="02020502060505020204" pitchFamily="18" charset="0"/>
                        </a:rPr>
                        <a:t>1</a:t>
                      </a:r>
                    </a:p>
                  </a:txBody>
                  <a:tcPr>
                    <a:solidFill>
                      <a:srgbClr val="179B9E"/>
                    </a:solidFill>
                  </a:tcPr>
                </a:tc>
                <a:tc>
                  <a:txBody>
                    <a:bodyPr/>
                    <a:lstStyle/>
                    <a:p>
                      <a:r>
                        <a:rPr lang="en-US" sz="1600" b="0" i="0" dirty="0">
                          <a:solidFill>
                            <a:srgbClr val="F8F8E9"/>
                          </a:solidFill>
                          <a:latin typeface="Noto Serif Myanmar" panose="02020502060505020204" pitchFamily="18" charset="0"/>
                          <a:cs typeface="Noto Serif Myanmar" panose="02020502060505020204" pitchFamily="18" charset="0"/>
                        </a:rPr>
                        <a:t>Hopelessness</a:t>
                      </a:r>
                    </a:p>
                  </a:txBody>
                  <a:tcPr>
                    <a:solidFill>
                      <a:srgbClr val="179B9E"/>
                    </a:solidFill>
                  </a:tcPr>
                </a:tc>
                <a:tc>
                  <a:txBody>
                    <a:bodyPr/>
                    <a:lstStyle/>
                    <a:p>
                      <a:r>
                        <a:rPr lang="en-US" sz="1600" b="0" i="0" dirty="0">
                          <a:solidFill>
                            <a:srgbClr val="F8F8E9"/>
                          </a:solidFill>
                          <a:latin typeface="Noto Serif Myanmar" panose="02020502060505020204" pitchFamily="18" charset="0"/>
                          <a:cs typeface="Noto Serif Myanmar" panose="02020502060505020204" pitchFamily="18" charset="0"/>
                        </a:rPr>
                        <a:t>Beck Hopelessness Scale</a:t>
                      </a:r>
                    </a:p>
                  </a:txBody>
                  <a:tcPr>
                    <a:solidFill>
                      <a:srgbClr val="179B9E"/>
                    </a:solidFill>
                  </a:tcPr>
                </a:tc>
                <a:extLst>
                  <a:ext uri="{0D108BD9-81ED-4DB2-BD59-A6C34878D82A}">
                    <a16:rowId xmlns:a16="http://schemas.microsoft.com/office/drawing/2014/main" val="2713346012"/>
                  </a:ext>
                </a:extLst>
              </a:tr>
              <a:tr h="370840">
                <a:tc>
                  <a:txBody>
                    <a:bodyPr/>
                    <a:lstStyle/>
                    <a:p>
                      <a:r>
                        <a:rPr lang="en-US" sz="1600" b="0" i="0" dirty="0">
                          <a:solidFill>
                            <a:schemeClr val="tx2"/>
                          </a:solidFill>
                          <a:latin typeface="Noto Serif Myanmar" panose="02020502060505020204" pitchFamily="18" charset="0"/>
                          <a:cs typeface="Noto Serif Myanmar" panose="02020502060505020204" pitchFamily="18" charset="0"/>
                        </a:rPr>
                        <a:t>2</a:t>
                      </a:r>
                    </a:p>
                  </a:txBody>
                  <a:tcPr>
                    <a:solidFill>
                      <a:srgbClr val="1FE1F1"/>
                    </a:solidFill>
                  </a:tcPr>
                </a:tc>
                <a:tc>
                  <a:txBody>
                    <a:bodyPr/>
                    <a:lstStyle/>
                    <a:p>
                      <a:r>
                        <a:rPr lang="en-US" sz="1600" b="0" i="0" dirty="0" err="1">
                          <a:solidFill>
                            <a:schemeClr val="tx2"/>
                          </a:solidFill>
                          <a:latin typeface="Noto Serif Myanmar" panose="02020502060505020204" pitchFamily="18" charset="0"/>
                          <a:cs typeface="Noto Serif Myanmar" panose="02020502060505020204" pitchFamily="18" charset="0"/>
                        </a:rPr>
                        <a:t>Psychache</a:t>
                      </a:r>
                      <a:endParaRPr lang="en-US" sz="1600" b="0" i="0" dirty="0">
                        <a:solidFill>
                          <a:schemeClr val="tx2"/>
                        </a:solidFill>
                        <a:latin typeface="Noto Serif Myanmar" panose="02020502060505020204" pitchFamily="18" charset="0"/>
                        <a:cs typeface="Noto Serif Myanmar" panose="02020502060505020204" pitchFamily="18" charset="0"/>
                      </a:endParaRPr>
                    </a:p>
                  </a:txBody>
                  <a:tcPr>
                    <a:solidFill>
                      <a:srgbClr val="1FE1F1"/>
                    </a:solidFill>
                  </a:tcPr>
                </a:tc>
                <a:tc>
                  <a:txBody>
                    <a:bodyPr/>
                    <a:lstStyle/>
                    <a:p>
                      <a:r>
                        <a:rPr lang="en-US" sz="1600" b="0" i="0" dirty="0">
                          <a:solidFill>
                            <a:schemeClr val="tx2"/>
                          </a:solidFill>
                          <a:latin typeface="Noto Serif Myanmar" panose="02020502060505020204" pitchFamily="18" charset="0"/>
                          <a:cs typeface="Noto Serif Myanmar" panose="02020502060505020204" pitchFamily="18" charset="0"/>
                        </a:rPr>
                        <a:t>Holden Scale of </a:t>
                      </a:r>
                      <a:r>
                        <a:rPr lang="en-US" sz="1600" b="0" i="0" dirty="0" err="1">
                          <a:solidFill>
                            <a:schemeClr val="tx2"/>
                          </a:solidFill>
                          <a:latin typeface="Noto Serif Myanmar" panose="02020502060505020204" pitchFamily="18" charset="0"/>
                          <a:cs typeface="Noto Serif Myanmar" panose="02020502060505020204" pitchFamily="18" charset="0"/>
                        </a:rPr>
                        <a:t>Psychache</a:t>
                      </a:r>
                      <a:r>
                        <a:rPr lang="en-US" sz="1600" b="0" i="0" dirty="0">
                          <a:solidFill>
                            <a:schemeClr val="tx2"/>
                          </a:solidFill>
                          <a:latin typeface="Noto Serif Myanmar" panose="02020502060505020204" pitchFamily="18" charset="0"/>
                          <a:cs typeface="Noto Serif Myanmar" panose="02020502060505020204" pitchFamily="18" charset="0"/>
                        </a:rPr>
                        <a:t>&amp; work of </a:t>
                      </a:r>
                      <a:r>
                        <a:rPr lang="en-US" sz="1600" b="0" i="0" dirty="0" err="1">
                          <a:solidFill>
                            <a:schemeClr val="tx2"/>
                          </a:solidFill>
                          <a:latin typeface="Noto Serif Myanmar" panose="02020502060505020204" pitchFamily="18" charset="0"/>
                          <a:cs typeface="Noto Serif Myanmar" panose="02020502060505020204" pitchFamily="18" charset="0"/>
                        </a:rPr>
                        <a:t>Sheindman</a:t>
                      </a:r>
                      <a:endParaRPr lang="en-US" sz="1600" b="0" i="0" dirty="0">
                        <a:solidFill>
                          <a:schemeClr val="tx2"/>
                        </a:solidFill>
                        <a:latin typeface="Noto Serif Myanmar" panose="02020502060505020204" pitchFamily="18" charset="0"/>
                        <a:cs typeface="Noto Serif Myanmar" panose="02020502060505020204" pitchFamily="18" charset="0"/>
                      </a:endParaRPr>
                    </a:p>
                  </a:txBody>
                  <a:tcPr>
                    <a:solidFill>
                      <a:srgbClr val="1FE1F1"/>
                    </a:solidFill>
                  </a:tcPr>
                </a:tc>
                <a:extLst>
                  <a:ext uri="{0D108BD9-81ED-4DB2-BD59-A6C34878D82A}">
                    <a16:rowId xmlns:a16="http://schemas.microsoft.com/office/drawing/2014/main" val="119515756"/>
                  </a:ext>
                </a:extLst>
              </a:tr>
              <a:tr h="370840">
                <a:tc>
                  <a:txBody>
                    <a:bodyPr/>
                    <a:lstStyle/>
                    <a:p>
                      <a:r>
                        <a:rPr lang="en-US" sz="1600" b="0" i="0" dirty="0">
                          <a:solidFill>
                            <a:srgbClr val="F8F8E9"/>
                          </a:solidFill>
                          <a:latin typeface="Noto Serif Myanmar" panose="02020502060505020204" pitchFamily="18" charset="0"/>
                          <a:cs typeface="Noto Serif Myanmar" panose="02020502060505020204" pitchFamily="18" charset="0"/>
                        </a:rPr>
                        <a:t>3</a:t>
                      </a:r>
                    </a:p>
                  </a:txBody>
                  <a:tcPr>
                    <a:solidFill>
                      <a:srgbClr val="179B9E"/>
                    </a:solidFill>
                  </a:tcPr>
                </a:tc>
                <a:tc>
                  <a:txBody>
                    <a:bodyPr/>
                    <a:lstStyle/>
                    <a:p>
                      <a:r>
                        <a:rPr lang="en-US" sz="1600" b="0" i="0" dirty="0">
                          <a:solidFill>
                            <a:srgbClr val="F8F8E9"/>
                          </a:solidFill>
                          <a:latin typeface="Noto Serif Myanmar" panose="02020502060505020204" pitchFamily="18" charset="0"/>
                          <a:cs typeface="Noto Serif Myanmar" panose="02020502060505020204" pitchFamily="18" charset="0"/>
                        </a:rPr>
                        <a:t>Escape</a:t>
                      </a:r>
                    </a:p>
                  </a:txBody>
                  <a:tcPr>
                    <a:solidFill>
                      <a:srgbClr val="179B9E"/>
                    </a:solidFill>
                  </a:tcPr>
                </a:tc>
                <a:tc>
                  <a:txBody>
                    <a:bodyPr/>
                    <a:lstStyle/>
                    <a:p>
                      <a:r>
                        <a:rPr lang="en-US" sz="1600" b="0" i="0" dirty="0">
                          <a:solidFill>
                            <a:srgbClr val="F8F8E9"/>
                          </a:solidFill>
                          <a:latin typeface="Noto Serif Myanmar" panose="02020502060505020204" pitchFamily="18" charset="0"/>
                          <a:cs typeface="Noto Serif Myanmar" panose="02020502060505020204" pitchFamily="18" charset="0"/>
                        </a:rPr>
                        <a:t>Work of Baumeister</a:t>
                      </a:r>
                    </a:p>
                  </a:txBody>
                  <a:tcPr>
                    <a:solidFill>
                      <a:srgbClr val="179B9E"/>
                    </a:solidFill>
                  </a:tcPr>
                </a:tc>
                <a:extLst>
                  <a:ext uri="{0D108BD9-81ED-4DB2-BD59-A6C34878D82A}">
                    <a16:rowId xmlns:a16="http://schemas.microsoft.com/office/drawing/2014/main" val="3472733681"/>
                  </a:ext>
                </a:extLst>
              </a:tr>
              <a:tr h="370840">
                <a:tc>
                  <a:txBody>
                    <a:bodyPr/>
                    <a:lstStyle/>
                    <a:p>
                      <a:r>
                        <a:rPr lang="en-US" sz="1600" b="0" i="0" dirty="0">
                          <a:solidFill>
                            <a:schemeClr val="tx2"/>
                          </a:solidFill>
                          <a:latin typeface="Noto Serif Myanmar" panose="02020502060505020204" pitchFamily="18" charset="0"/>
                          <a:cs typeface="Noto Serif Myanmar" panose="02020502060505020204" pitchFamily="18" charset="0"/>
                        </a:rPr>
                        <a:t>4</a:t>
                      </a:r>
                    </a:p>
                  </a:txBody>
                  <a:tcPr>
                    <a:solidFill>
                      <a:srgbClr val="1FE1F1"/>
                    </a:solidFill>
                  </a:tcPr>
                </a:tc>
                <a:tc>
                  <a:txBody>
                    <a:bodyPr/>
                    <a:lstStyle/>
                    <a:p>
                      <a:r>
                        <a:rPr lang="en-US" sz="1600" b="0" i="0" dirty="0">
                          <a:solidFill>
                            <a:schemeClr val="tx2"/>
                          </a:solidFill>
                          <a:latin typeface="Noto Serif Myanmar" panose="02020502060505020204" pitchFamily="18" charset="0"/>
                          <a:cs typeface="Noto Serif Myanmar" panose="02020502060505020204" pitchFamily="18" charset="0"/>
                        </a:rPr>
                        <a:t>Burdensomeness</a:t>
                      </a:r>
                    </a:p>
                  </a:txBody>
                  <a:tcPr>
                    <a:solidFill>
                      <a:srgbClr val="1FE1F1"/>
                    </a:solidFill>
                  </a:tcPr>
                </a:tc>
                <a:tc>
                  <a:txBody>
                    <a:bodyPr/>
                    <a:lstStyle/>
                    <a:p>
                      <a:r>
                        <a:rPr lang="en-US" sz="1600" b="0" i="0" dirty="0">
                          <a:solidFill>
                            <a:schemeClr val="tx2"/>
                          </a:solidFill>
                          <a:latin typeface="Noto Serif Myanmar" panose="02020502060505020204" pitchFamily="18" charset="0"/>
                          <a:cs typeface="Noto Serif Myanmar" panose="02020502060505020204" pitchFamily="18" charset="0"/>
                        </a:rPr>
                        <a:t>Joiner’s Interpersonal Theory of Suicide &amp; Interpersonal Needs Questionnaire</a:t>
                      </a:r>
                    </a:p>
                  </a:txBody>
                  <a:tcPr>
                    <a:solidFill>
                      <a:srgbClr val="1FE1F1"/>
                    </a:solidFill>
                  </a:tcPr>
                </a:tc>
                <a:extLst>
                  <a:ext uri="{0D108BD9-81ED-4DB2-BD59-A6C34878D82A}">
                    <a16:rowId xmlns:a16="http://schemas.microsoft.com/office/drawing/2014/main" val="1629025583"/>
                  </a:ext>
                </a:extLst>
              </a:tr>
              <a:tr h="370840">
                <a:tc>
                  <a:txBody>
                    <a:bodyPr/>
                    <a:lstStyle/>
                    <a:p>
                      <a:r>
                        <a:rPr lang="en-US" sz="1600" b="0" i="0" dirty="0">
                          <a:solidFill>
                            <a:srgbClr val="F8F8E9"/>
                          </a:solidFill>
                          <a:latin typeface="Noto Serif Myanmar" panose="02020502060505020204" pitchFamily="18" charset="0"/>
                          <a:cs typeface="Noto Serif Myanmar" panose="02020502060505020204" pitchFamily="18" charset="0"/>
                        </a:rPr>
                        <a:t>5</a:t>
                      </a:r>
                    </a:p>
                  </a:txBody>
                  <a:tcPr>
                    <a:solidFill>
                      <a:srgbClr val="179B9E"/>
                    </a:solidFill>
                  </a:tcPr>
                </a:tc>
                <a:tc>
                  <a:txBody>
                    <a:bodyPr/>
                    <a:lstStyle/>
                    <a:p>
                      <a:r>
                        <a:rPr lang="en-US" sz="1600" b="0" i="0" dirty="0">
                          <a:solidFill>
                            <a:srgbClr val="F8F8E9"/>
                          </a:solidFill>
                          <a:latin typeface="Noto Serif Myanmar" panose="02020502060505020204" pitchFamily="18" charset="0"/>
                          <a:cs typeface="Noto Serif Myanmar" panose="02020502060505020204" pitchFamily="18" charset="0"/>
                        </a:rPr>
                        <a:t>Low Belongingness</a:t>
                      </a:r>
                    </a:p>
                  </a:txBody>
                  <a:tcPr>
                    <a:solidFill>
                      <a:srgbClr val="179B9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rgbClr val="F8F8E9"/>
                          </a:solidFill>
                          <a:latin typeface="Noto Serif Myanmar" panose="02020502060505020204" pitchFamily="18" charset="0"/>
                          <a:cs typeface="Noto Serif Myanmar" panose="02020502060505020204" pitchFamily="18" charset="0"/>
                        </a:rPr>
                        <a:t>Joiner’s Interpersonal Theory of Suicide &amp; Interpersonal Needs Questionnaire</a:t>
                      </a:r>
                    </a:p>
                  </a:txBody>
                  <a:tcPr>
                    <a:solidFill>
                      <a:srgbClr val="179B9E"/>
                    </a:solidFill>
                  </a:tcPr>
                </a:tc>
                <a:extLst>
                  <a:ext uri="{0D108BD9-81ED-4DB2-BD59-A6C34878D82A}">
                    <a16:rowId xmlns:a16="http://schemas.microsoft.com/office/drawing/2014/main" val="4235907244"/>
                  </a:ext>
                </a:extLst>
              </a:tr>
              <a:tr h="370840">
                <a:tc>
                  <a:txBody>
                    <a:bodyPr/>
                    <a:lstStyle/>
                    <a:p>
                      <a:r>
                        <a:rPr lang="en-US" sz="1600" b="0" i="0" dirty="0">
                          <a:solidFill>
                            <a:schemeClr val="tx2"/>
                          </a:solidFill>
                          <a:latin typeface="Noto Serif Myanmar" panose="02020502060505020204" pitchFamily="18" charset="0"/>
                          <a:cs typeface="Noto Serif Myanmar" panose="02020502060505020204" pitchFamily="18" charset="0"/>
                        </a:rPr>
                        <a:t>6</a:t>
                      </a:r>
                    </a:p>
                  </a:txBody>
                  <a:tcPr>
                    <a:solidFill>
                      <a:srgbClr val="1FE1F1"/>
                    </a:solidFill>
                  </a:tcPr>
                </a:tc>
                <a:tc>
                  <a:txBody>
                    <a:bodyPr/>
                    <a:lstStyle/>
                    <a:p>
                      <a:r>
                        <a:rPr lang="en-US" sz="1600" b="0" i="0" dirty="0">
                          <a:solidFill>
                            <a:schemeClr val="tx2"/>
                          </a:solidFill>
                          <a:latin typeface="Noto Serif Myanmar" panose="02020502060505020204" pitchFamily="18" charset="0"/>
                          <a:cs typeface="Noto Serif Myanmar" panose="02020502060505020204" pitchFamily="18" charset="0"/>
                        </a:rPr>
                        <a:t>Help-Seeking</a:t>
                      </a:r>
                    </a:p>
                  </a:txBody>
                  <a:tcPr>
                    <a:solidFill>
                      <a:srgbClr val="1FE1F1"/>
                    </a:solidFill>
                  </a:tcPr>
                </a:tc>
                <a:tc>
                  <a:txBody>
                    <a:bodyPr/>
                    <a:lstStyle/>
                    <a:p>
                      <a:r>
                        <a:rPr lang="en-US" sz="1600" b="0" i="0" dirty="0">
                          <a:solidFill>
                            <a:schemeClr val="tx2"/>
                          </a:solidFill>
                          <a:latin typeface="Noto Serif Myanmar" panose="02020502060505020204" pitchFamily="18" charset="0"/>
                          <a:cs typeface="Noto Serif Myanmar" panose="02020502060505020204" pitchFamily="18" charset="0"/>
                        </a:rPr>
                        <a:t>RASQ &amp; SAS-II</a:t>
                      </a:r>
                    </a:p>
                  </a:txBody>
                  <a:tcPr>
                    <a:solidFill>
                      <a:srgbClr val="1FE1F1"/>
                    </a:solidFill>
                  </a:tcPr>
                </a:tc>
                <a:extLst>
                  <a:ext uri="{0D108BD9-81ED-4DB2-BD59-A6C34878D82A}">
                    <a16:rowId xmlns:a16="http://schemas.microsoft.com/office/drawing/2014/main" val="1127401579"/>
                  </a:ext>
                </a:extLst>
              </a:tr>
              <a:tr h="370840">
                <a:tc>
                  <a:txBody>
                    <a:bodyPr/>
                    <a:lstStyle/>
                    <a:p>
                      <a:r>
                        <a:rPr lang="en-US" sz="1600" b="0" i="0" dirty="0">
                          <a:solidFill>
                            <a:srgbClr val="F8F8E9"/>
                          </a:solidFill>
                          <a:latin typeface="Noto Serif Myanmar" panose="02020502060505020204" pitchFamily="18" charset="0"/>
                          <a:cs typeface="Noto Serif Myanmar" panose="02020502060505020204" pitchFamily="18" charset="0"/>
                        </a:rPr>
                        <a:t>7</a:t>
                      </a:r>
                    </a:p>
                  </a:txBody>
                  <a:tcPr>
                    <a:solidFill>
                      <a:srgbClr val="179B9E"/>
                    </a:solidFill>
                  </a:tcPr>
                </a:tc>
                <a:tc>
                  <a:txBody>
                    <a:bodyPr/>
                    <a:lstStyle/>
                    <a:p>
                      <a:r>
                        <a:rPr lang="en-US" sz="1600" b="0" i="0" dirty="0">
                          <a:solidFill>
                            <a:srgbClr val="F8F8E9"/>
                          </a:solidFill>
                          <a:latin typeface="Noto Serif Myanmar" panose="02020502060505020204" pitchFamily="18" charset="0"/>
                          <a:cs typeface="Noto Serif Myanmar" panose="02020502060505020204" pitchFamily="18" charset="0"/>
                        </a:rPr>
                        <a:t>Interpersonal</a:t>
                      </a:r>
                    </a:p>
                  </a:txBody>
                  <a:tcPr>
                    <a:solidFill>
                      <a:srgbClr val="179B9E"/>
                    </a:solidFill>
                  </a:tcPr>
                </a:tc>
                <a:tc>
                  <a:txBody>
                    <a:bodyPr/>
                    <a:lstStyle/>
                    <a:p>
                      <a:r>
                        <a:rPr lang="en-US" sz="1600" b="0" i="0" dirty="0">
                          <a:solidFill>
                            <a:srgbClr val="F8F8E9"/>
                          </a:solidFill>
                          <a:latin typeface="Noto Serif Myanmar" panose="02020502060505020204" pitchFamily="18" charset="0"/>
                          <a:cs typeface="Noto Serif Myanmar" panose="02020502060505020204" pitchFamily="18" charset="0"/>
                        </a:rPr>
                        <a:t>RASQ &amp; SAS-II</a:t>
                      </a:r>
                    </a:p>
                  </a:txBody>
                  <a:tcPr>
                    <a:solidFill>
                      <a:srgbClr val="179B9E"/>
                    </a:solidFill>
                  </a:tcPr>
                </a:tc>
                <a:extLst>
                  <a:ext uri="{0D108BD9-81ED-4DB2-BD59-A6C34878D82A}">
                    <a16:rowId xmlns:a16="http://schemas.microsoft.com/office/drawing/2014/main" val="1733227832"/>
                  </a:ext>
                </a:extLst>
              </a:tr>
              <a:tr h="370840">
                <a:tc>
                  <a:txBody>
                    <a:bodyPr/>
                    <a:lstStyle/>
                    <a:p>
                      <a:r>
                        <a:rPr lang="en-US" sz="1600" b="0" i="0" dirty="0">
                          <a:solidFill>
                            <a:schemeClr val="tx2"/>
                          </a:solidFill>
                          <a:latin typeface="Noto Serif Myanmar" panose="02020502060505020204" pitchFamily="18" charset="0"/>
                          <a:cs typeface="Noto Serif Myanmar" panose="02020502060505020204" pitchFamily="18" charset="0"/>
                        </a:rPr>
                        <a:t>8</a:t>
                      </a:r>
                    </a:p>
                  </a:txBody>
                  <a:tcPr>
                    <a:solidFill>
                      <a:srgbClr val="1FE1F1"/>
                    </a:solidFill>
                  </a:tcPr>
                </a:tc>
                <a:tc>
                  <a:txBody>
                    <a:bodyPr/>
                    <a:lstStyle/>
                    <a:p>
                      <a:r>
                        <a:rPr lang="en-US" sz="1600" b="0" i="0" dirty="0">
                          <a:solidFill>
                            <a:schemeClr val="tx2"/>
                          </a:solidFill>
                          <a:latin typeface="Noto Serif Myanmar" panose="02020502060505020204" pitchFamily="18" charset="0"/>
                          <a:cs typeface="Noto Serif Myanmar" panose="02020502060505020204" pitchFamily="18" charset="0"/>
                        </a:rPr>
                        <a:t>Fearlessness</a:t>
                      </a:r>
                    </a:p>
                  </a:txBody>
                  <a:tcPr>
                    <a:solidFill>
                      <a:srgbClr val="1FE1F1"/>
                    </a:solidFill>
                  </a:tcPr>
                </a:tc>
                <a:tc>
                  <a:txBody>
                    <a:bodyPr/>
                    <a:lstStyle/>
                    <a:p>
                      <a:r>
                        <a:rPr lang="en-US" sz="1600" b="0" i="0" dirty="0">
                          <a:solidFill>
                            <a:schemeClr val="tx2"/>
                          </a:solidFill>
                          <a:latin typeface="Noto Serif Myanmar" panose="02020502060505020204" pitchFamily="18" charset="0"/>
                          <a:cs typeface="Noto Serif Myanmar" panose="02020502060505020204" pitchFamily="18" charset="0"/>
                        </a:rPr>
                        <a:t>Joiner’s Interpersonal Theory of Suicide &amp; Acquired Capability of Suicide Scale</a:t>
                      </a:r>
                    </a:p>
                  </a:txBody>
                  <a:tcPr>
                    <a:solidFill>
                      <a:srgbClr val="1FE1F1"/>
                    </a:solidFill>
                  </a:tcPr>
                </a:tc>
                <a:extLst>
                  <a:ext uri="{0D108BD9-81ED-4DB2-BD59-A6C34878D82A}">
                    <a16:rowId xmlns:a16="http://schemas.microsoft.com/office/drawing/2014/main" val="411247841"/>
                  </a:ext>
                </a:extLst>
              </a:tr>
              <a:tr h="370840">
                <a:tc>
                  <a:txBody>
                    <a:bodyPr/>
                    <a:lstStyle/>
                    <a:p>
                      <a:r>
                        <a:rPr lang="en-US" sz="1600" b="0" i="0" dirty="0">
                          <a:solidFill>
                            <a:srgbClr val="F8F8E9"/>
                          </a:solidFill>
                          <a:latin typeface="Noto Serif Myanmar" panose="02020502060505020204" pitchFamily="18" charset="0"/>
                          <a:cs typeface="Noto Serif Myanmar" panose="02020502060505020204" pitchFamily="18" charset="0"/>
                        </a:rPr>
                        <a:t>9</a:t>
                      </a:r>
                    </a:p>
                  </a:txBody>
                  <a:tcPr>
                    <a:solidFill>
                      <a:srgbClr val="179B9E"/>
                    </a:solidFill>
                  </a:tcPr>
                </a:tc>
                <a:tc>
                  <a:txBody>
                    <a:bodyPr/>
                    <a:lstStyle/>
                    <a:p>
                      <a:r>
                        <a:rPr lang="en-US" sz="1600" b="0" i="0" dirty="0">
                          <a:solidFill>
                            <a:srgbClr val="F8F8E9"/>
                          </a:solidFill>
                          <a:latin typeface="Noto Serif Myanmar" panose="02020502060505020204" pitchFamily="18" charset="0"/>
                          <a:cs typeface="Noto Serif Myanmar" panose="02020502060505020204" pitchFamily="18" charset="0"/>
                        </a:rPr>
                        <a:t>Problem-Solving</a:t>
                      </a:r>
                    </a:p>
                  </a:txBody>
                  <a:tcPr>
                    <a:solidFill>
                      <a:srgbClr val="179B9E"/>
                    </a:solidFill>
                  </a:tcPr>
                </a:tc>
                <a:tc>
                  <a:txBody>
                    <a:bodyPr/>
                    <a:lstStyle/>
                    <a:p>
                      <a:r>
                        <a:rPr lang="en-US" sz="1600" b="0" i="0" dirty="0">
                          <a:solidFill>
                            <a:srgbClr val="F8F8E9"/>
                          </a:solidFill>
                          <a:latin typeface="Noto Serif Myanmar" panose="02020502060505020204" pitchFamily="18" charset="0"/>
                          <a:cs typeface="Noto Serif Myanmar" panose="02020502060505020204" pitchFamily="18" charset="0"/>
                        </a:rPr>
                        <a:t>Baechler’s original premise that suicidal behavior was a rational response to solve a specific problem</a:t>
                      </a:r>
                    </a:p>
                  </a:txBody>
                  <a:tcPr>
                    <a:solidFill>
                      <a:srgbClr val="179B9E"/>
                    </a:solidFill>
                  </a:tcPr>
                </a:tc>
                <a:extLst>
                  <a:ext uri="{0D108BD9-81ED-4DB2-BD59-A6C34878D82A}">
                    <a16:rowId xmlns:a16="http://schemas.microsoft.com/office/drawing/2014/main" val="1093218788"/>
                  </a:ext>
                </a:extLst>
              </a:tr>
              <a:tr h="370840">
                <a:tc>
                  <a:txBody>
                    <a:bodyPr/>
                    <a:lstStyle/>
                    <a:p>
                      <a:r>
                        <a:rPr lang="en-US" sz="1600" b="0" i="0" dirty="0">
                          <a:solidFill>
                            <a:schemeClr val="tx2"/>
                          </a:solidFill>
                          <a:latin typeface="Noto Serif Myanmar" panose="02020502060505020204" pitchFamily="18" charset="0"/>
                          <a:cs typeface="Noto Serif Myanmar" panose="02020502060505020204" pitchFamily="18" charset="0"/>
                        </a:rPr>
                        <a:t>10</a:t>
                      </a:r>
                    </a:p>
                  </a:txBody>
                  <a:tcPr>
                    <a:solidFill>
                      <a:srgbClr val="1FE1F1"/>
                    </a:solidFill>
                  </a:tcPr>
                </a:tc>
                <a:tc>
                  <a:txBody>
                    <a:bodyPr/>
                    <a:lstStyle/>
                    <a:p>
                      <a:r>
                        <a:rPr lang="en-US" sz="1600" b="0" i="0" dirty="0">
                          <a:solidFill>
                            <a:schemeClr val="tx2"/>
                          </a:solidFill>
                          <a:latin typeface="Noto Serif Myanmar" panose="02020502060505020204" pitchFamily="18" charset="0"/>
                          <a:cs typeface="Noto Serif Myanmar" panose="02020502060505020204" pitchFamily="18" charset="0"/>
                        </a:rPr>
                        <a:t>Impulsivity</a:t>
                      </a:r>
                    </a:p>
                  </a:txBody>
                  <a:tcPr>
                    <a:solidFill>
                      <a:srgbClr val="1FE1F1"/>
                    </a:solidFill>
                  </a:tcPr>
                </a:tc>
                <a:tc>
                  <a:txBody>
                    <a:bodyPr/>
                    <a:lstStyle/>
                    <a:p>
                      <a:r>
                        <a:rPr lang="en-US" sz="1600" b="0" i="0" dirty="0">
                          <a:solidFill>
                            <a:schemeClr val="tx2"/>
                          </a:solidFill>
                          <a:latin typeface="Noto Serif Myanmar" panose="02020502060505020204" pitchFamily="18" charset="0"/>
                          <a:cs typeface="Noto Serif Myanmar" panose="02020502060505020204" pitchFamily="18" charset="0"/>
                        </a:rPr>
                        <a:t>Written by authors &amp; informed by their work</a:t>
                      </a:r>
                    </a:p>
                  </a:txBody>
                  <a:tcPr>
                    <a:solidFill>
                      <a:srgbClr val="1FE1F1"/>
                    </a:solidFill>
                  </a:tcPr>
                </a:tc>
                <a:extLst>
                  <a:ext uri="{0D108BD9-81ED-4DB2-BD59-A6C34878D82A}">
                    <a16:rowId xmlns:a16="http://schemas.microsoft.com/office/drawing/2014/main" val="3722144895"/>
                  </a:ext>
                </a:extLst>
              </a:tr>
            </a:tbl>
          </a:graphicData>
        </a:graphic>
      </p:graphicFrame>
    </p:spTree>
    <p:extLst>
      <p:ext uri="{BB962C8B-B14F-4D97-AF65-F5344CB8AC3E}">
        <p14:creationId xmlns:p14="http://schemas.microsoft.com/office/powerpoint/2010/main" val="30710466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707F8A-0075-E7CA-8BA1-EFED9587CD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F52792-0112-CE6C-EAFF-0D8E4E8C3638}"/>
              </a:ext>
            </a:extLst>
          </p:cNvPr>
          <p:cNvSpPr>
            <a:spLocks noGrp="1"/>
          </p:cNvSpPr>
          <p:nvPr>
            <p:ph type="title"/>
          </p:nvPr>
        </p:nvSpPr>
        <p:spPr/>
        <p:txBody>
          <a:bodyPr>
            <a:normAutofit fontScale="90000"/>
          </a:bodyPr>
          <a:lstStyle/>
          <a:p>
            <a:r>
              <a:rPr lang="en-US" dirty="0"/>
              <a:t>Inventory of Motivations for Suicide Attempts (IMSA)</a:t>
            </a:r>
          </a:p>
        </p:txBody>
      </p:sp>
      <p:sp>
        <p:nvSpPr>
          <p:cNvPr id="3" name="Content Placeholder 2">
            <a:extLst>
              <a:ext uri="{FF2B5EF4-FFF2-40B4-BE49-F238E27FC236}">
                <a16:creationId xmlns:a16="http://schemas.microsoft.com/office/drawing/2014/main" id="{40574F94-B76B-802A-D4DB-31BE1A2C10D3}"/>
              </a:ext>
            </a:extLst>
          </p:cNvPr>
          <p:cNvSpPr>
            <a:spLocks noGrp="1"/>
          </p:cNvSpPr>
          <p:nvPr>
            <p:ph idx="1"/>
          </p:nvPr>
        </p:nvSpPr>
        <p:spPr/>
        <p:txBody>
          <a:bodyPr/>
          <a:lstStyle/>
          <a:p>
            <a:r>
              <a:rPr lang="en-US" dirty="0"/>
              <a:t>Interpersonal:</a:t>
            </a:r>
          </a:p>
          <a:p>
            <a:pPr lvl="1"/>
            <a:r>
              <a:rPr lang="en-US" dirty="0"/>
              <a:t>Interpersonal influence</a:t>
            </a:r>
          </a:p>
          <a:p>
            <a:pPr lvl="1"/>
            <a:r>
              <a:rPr lang="en-US" dirty="0"/>
              <a:t>Help-seeking</a:t>
            </a:r>
          </a:p>
          <a:p>
            <a:r>
              <a:rPr lang="en-US" dirty="0"/>
              <a:t>Intrapersonal:</a:t>
            </a:r>
          </a:p>
          <a:p>
            <a:pPr lvl="1"/>
            <a:r>
              <a:rPr lang="en-US" dirty="0"/>
              <a:t>Hopelessness</a:t>
            </a:r>
          </a:p>
          <a:p>
            <a:pPr lvl="1"/>
            <a:r>
              <a:rPr lang="en-US" dirty="0" err="1"/>
              <a:t>Psychache</a:t>
            </a:r>
            <a:endParaRPr lang="en-US" dirty="0"/>
          </a:p>
          <a:p>
            <a:pPr lvl="1"/>
            <a:r>
              <a:rPr lang="en-US" dirty="0"/>
              <a:t>Escape</a:t>
            </a:r>
          </a:p>
          <a:p>
            <a:pPr lvl="1"/>
            <a:r>
              <a:rPr lang="en-US" dirty="0"/>
              <a:t>Burdensomeness</a:t>
            </a:r>
          </a:p>
          <a:p>
            <a:pPr lvl="1"/>
            <a:r>
              <a:rPr lang="en-US" dirty="0"/>
              <a:t>Low belongingness</a:t>
            </a:r>
          </a:p>
          <a:p>
            <a:pPr lvl="1"/>
            <a:r>
              <a:rPr lang="en-US" dirty="0"/>
              <a:t>Fearlessness</a:t>
            </a:r>
          </a:p>
        </p:txBody>
      </p:sp>
      <p:sp>
        <p:nvSpPr>
          <p:cNvPr id="5" name="Footer Placeholder 3">
            <a:extLst>
              <a:ext uri="{FF2B5EF4-FFF2-40B4-BE49-F238E27FC236}">
                <a16:creationId xmlns:a16="http://schemas.microsoft.com/office/drawing/2014/main" id="{A9E31EDB-D51C-CBEB-7B68-3469512FE129}"/>
              </a:ext>
            </a:extLst>
          </p:cNvPr>
          <p:cNvSpPr>
            <a:spLocks noGrp="1"/>
          </p:cNvSpPr>
          <p:nvPr>
            <p:ph type="ftr" sz="quarter" idx="11"/>
          </p:nvPr>
        </p:nvSpPr>
        <p:spPr>
          <a:xfrm>
            <a:off x="444303" y="6356350"/>
            <a:ext cx="9923583" cy="365125"/>
          </a:xfrm>
        </p:spPr>
        <p:txBody>
          <a:bodyPr/>
          <a:lstStyle/>
          <a:p>
            <a:r>
              <a:rPr lang="en-US" dirty="0"/>
              <a:t>May AM, Klonsky ED. Assessing Motivations for Suicide Attempts: Development and Psychometric Properties of the Inventory of Motivations for Suicide Attempts. </a:t>
            </a:r>
            <a:r>
              <a:rPr lang="en-US" i="1" dirty="0"/>
              <a:t>Suicide &amp;amp; Life Threat </a:t>
            </a:r>
            <a:r>
              <a:rPr lang="en-US" i="1" dirty="0" err="1"/>
              <a:t>Behav</a:t>
            </a:r>
            <a:r>
              <a:rPr lang="en-US" dirty="0"/>
              <a:t>. 2013;43(5):532-546.</a:t>
            </a:r>
          </a:p>
          <a:p>
            <a:r>
              <a:rPr lang="en-US" dirty="0"/>
              <a:t>May AM, </a:t>
            </a:r>
            <a:r>
              <a:rPr lang="en-US" dirty="0" err="1"/>
              <a:t>Pachkowski</a:t>
            </a:r>
            <a:r>
              <a:rPr lang="en-US" dirty="0"/>
              <a:t> MC, Klonsky ED. Motivations for suicide: Converging evidence from clinical and community samples. </a:t>
            </a:r>
            <a:r>
              <a:rPr lang="en-US" i="1" dirty="0"/>
              <a:t>Journal of Psychiatric Research</a:t>
            </a:r>
            <a:r>
              <a:rPr lang="en-US" dirty="0"/>
              <a:t>. 2020;123:171-177.</a:t>
            </a:r>
          </a:p>
        </p:txBody>
      </p:sp>
    </p:spTree>
    <p:extLst>
      <p:ext uri="{BB962C8B-B14F-4D97-AF65-F5344CB8AC3E}">
        <p14:creationId xmlns:p14="http://schemas.microsoft.com/office/powerpoint/2010/main" val="35607621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25D62-DE25-9567-77D5-098D4C3D83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49DC15-D636-19BD-7742-8B1A41891C6B}"/>
              </a:ext>
            </a:extLst>
          </p:cNvPr>
          <p:cNvSpPr>
            <a:spLocks noGrp="1"/>
          </p:cNvSpPr>
          <p:nvPr>
            <p:ph type="title"/>
          </p:nvPr>
        </p:nvSpPr>
        <p:spPr/>
        <p:txBody>
          <a:bodyPr/>
          <a:lstStyle/>
          <a:p>
            <a:r>
              <a:rPr lang="en-US" dirty="0"/>
              <a:t>How to Put Into Practice</a:t>
            </a:r>
          </a:p>
        </p:txBody>
      </p:sp>
      <p:sp>
        <p:nvSpPr>
          <p:cNvPr id="3" name="Content Placeholder 2">
            <a:extLst>
              <a:ext uri="{FF2B5EF4-FFF2-40B4-BE49-F238E27FC236}">
                <a16:creationId xmlns:a16="http://schemas.microsoft.com/office/drawing/2014/main" id="{1A629B02-1805-28E9-439C-259A5454A8D6}"/>
              </a:ext>
            </a:extLst>
          </p:cNvPr>
          <p:cNvSpPr>
            <a:spLocks noGrp="1"/>
          </p:cNvSpPr>
          <p:nvPr>
            <p:ph idx="1"/>
          </p:nvPr>
        </p:nvSpPr>
        <p:spPr/>
        <p:txBody>
          <a:bodyPr>
            <a:normAutofit/>
          </a:bodyPr>
          <a:lstStyle/>
          <a:p>
            <a:r>
              <a:rPr lang="en-US" sz="2400" dirty="0"/>
              <a:t>The only way to get comfortable with this is to start doing it</a:t>
            </a:r>
          </a:p>
          <a:p>
            <a:pPr lvl="1"/>
            <a:r>
              <a:rPr lang="en-US" sz="2000" dirty="0"/>
              <a:t>It will be uncomfortable and possibly always uncomfortable but being uncomfortable does not mean ignore</a:t>
            </a:r>
          </a:p>
          <a:p>
            <a:r>
              <a:rPr lang="en-US" sz="2400" dirty="0"/>
              <a:t>If you mess up, apologize! </a:t>
            </a:r>
          </a:p>
          <a:p>
            <a:pPr lvl="1"/>
            <a:r>
              <a:rPr lang="en-US" sz="2000" dirty="0"/>
              <a:t>No one is perfect and patients certainly do not expect perfection, but they do want accountability. Best way to form trust is to admit when you mess up.</a:t>
            </a:r>
          </a:p>
          <a:p>
            <a:r>
              <a:rPr lang="en-US" sz="2400" dirty="0"/>
              <a:t>Follow the patient’s lead</a:t>
            </a:r>
          </a:p>
          <a:p>
            <a:pPr lvl="1"/>
            <a:r>
              <a:rPr lang="en-US" sz="2000" dirty="0"/>
              <a:t>This is difficult because many times you know they need more help or to go to the hospital, but you need to let them decide what they want. Fastest way to lose trust is to remove their autonomy.</a:t>
            </a:r>
          </a:p>
          <a:p>
            <a:r>
              <a:rPr lang="en-US" sz="2400" dirty="0"/>
              <a:t>Keep in mind, you cannot help save someone who is not ready to be saved but you can listen</a:t>
            </a:r>
          </a:p>
        </p:txBody>
      </p:sp>
    </p:spTree>
    <p:extLst>
      <p:ext uri="{BB962C8B-B14F-4D97-AF65-F5344CB8AC3E}">
        <p14:creationId xmlns:p14="http://schemas.microsoft.com/office/powerpoint/2010/main" val="6802538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2740A-B45C-B90B-9AE8-77AA407F01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E969F0-A832-82DF-BFDC-FAFB35B9B7E9}"/>
              </a:ext>
            </a:extLst>
          </p:cNvPr>
          <p:cNvSpPr>
            <a:spLocks noGrp="1"/>
          </p:cNvSpPr>
          <p:nvPr>
            <p:ph type="title"/>
          </p:nvPr>
        </p:nvSpPr>
        <p:spPr/>
        <p:txBody>
          <a:bodyPr/>
          <a:lstStyle/>
          <a:p>
            <a:r>
              <a:rPr lang="en-US" dirty="0"/>
              <a:t>Training &amp; Resources</a:t>
            </a:r>
          </a:p>
        </p:txBody>
      </p:sp>
      <p:sp>
        <p:nvSpPr>
          <p:cNvPr id="3" name="Content Placeholder 2">
            <a:extLst>
              <a:ext uri="{FF2B5EF4-FFF2-40B4-BE49-F238E27FC236}">
                <a16:creationId xmlns:a16="http://schemas.microsoft.com/office/drawing/2014/main" id="{1C15157A-D7C7-E1B8-B23E-67D395EC6165}"/>
              </a:ext>
            </a:extLst>
          </p:cNvPr>
          <p:cNvSpPr>
            <a:spLocks noGrp="1"/>
          </p:cNvSpPr>
          <p:nvPr>
            <p:ph idx="1"/>
          </p:nvPr>
        </p:nvSpPr>
        <p:spPr/>
        <p:txBody>
          <a:bodyPr/>
          <a:lstStyle/>
          <a:p>
            <a:r>
              <a:rPr lang="en-US" sz="2400" dirty="0"/>
              <a:t>Ask Suicide Questionnaire:</a:t>
            </a:r>
          </a:p>
          <a:p>
            <a:pPr lvl="1">
              <a:spcBef>
                <a:spcPts val="0"/>
              </a:spcBef>
            </a:pPr>
            <a:r>
              <a:rPr lang="en-US" sz="2000" dirty="0"/>
              <a:t>https://</a:t>
            </a:r>
            <a:r>
              <a:rPr lang="en-US" sz="2000" dirty="0" err="1"/>
              <a:t>www.nimh.nih.gov</a:t>
            </a:r>
            <a:r>
              <a:rPr lang="en-US" sz="2000" dirty="0"/>
              <a:t>/research/research-conducted-at-</a:t>
            </a:r>
            <a:r>
              <a:rPr lang="en-US" sz="2000" dirty="0" err="1"/>
              <a:t>nimh</a:t>
            </a:r>
            <a:r>
              <a:rPr lang="en-US" sz="2000" dirty="0"/>
              <a:t>/</a:t>
            </a:r>
            <a:r>
              <a:rPr lang="en-US" sz="2000" dirty="0" err="1"/>
              <a:t>asq</a:t>
            </a:r>
            <a:r>
              <a:rPr lang="en-US" sz="2000" dirty="0"/>
              <a:t>-toolkit-materials</a:t>
            </a:r>
          </a:p>
          <a:p>
            <a:r>
              <a:rPr lang="en-US" sz="2400" dirty="0"/>
              <a:t>BSSA:</a:t>
            </a:r>
          </a:p>
          <a:p>
            <a:pPr lvl="1">
              <a:spcBef>
                <a:spcPts val="0"/>
              </a:spcBef>
            </a:pPr>
            <a:r>
              <a:rPr lang="en-US" sz="2000" dirty="0"/>
              <a:t>https://</a:t>
            </a:r>
            <a:r>
              <a:rPr lang="en-US" sz="2000" dirty="0" err="1"/>
              <a:t>www.nimh.nih.gov</a:t>
            </a:r>
            <a:r>
              <a:rPr lang="en-US" sz="2000" dirty="0"/>
              <a:t>/sites/default/files/documents/research/research-conducted-at-</a:t>
            </a:r>
            <a:r>
              <a:rPr lang="en-US" sz="2000" dirty="0" err="1"/>
              <a:t>nimh</a:t>
            </a:r>
            <a:r>
              <a:rPr lang="en-US" sz="2000" dirty="0"/>
              <a:t>/</a:t>
            </a:r>
            <a:r>
              <a:rPr lang="en-US" sz="2000" dirty="0" err="1"/>
              <a:t>asq</a:t>
            </a:r>
            <a:r>
              <a:rPr lang="en-US" sz="2000" dirty="0"/>
              <a:t>-toolkit-materials/adult-outpatient/</a:t>
            </a:r>
            <a:r>
              <a:rPr lang="en-US" sz="2000" dirty="0" err="1"/>
              <a:t>bssa</a:t>
            </a:r>
            <a:r>
              <a:rPr lang="en-US" sz="2000" dirty="0"/>
              <a:t>-outpatient-adult-</a:t>
            </a:r>
            <a:r>
              <a:rPr lang="en-US" sz="2000" dirty="0" err="1"/>
              <a:t>asq</a:t>
            </a:r>
            <a:r>
              <a:rPr lang="en-US" sz="2000" dirty="0"/>
              <a:t>-</a:t>
            </a:r>
            <a:r>
              <a:rPr lang="en-US" sz="2000" dirty="0" err="1"/>
              <a:t>nimh-toolkit.pdf</a:t>
            </a:r>
            <a:endParaRPr lang="en-US" sz="2000" dirty="0"/>
          </a:p>
          <a:p>
            <a:r>
              <a:rPr lang="en-US" sz="2400" dirty="0"/>
              <a:t>C-SSRS:</a:t>
            </a:r>
          </a:p>
          <a:p>
            <a:pPr lvl="1">
              <a:spcBef>
                <a:spcPts val="0"/>
              </a:spcBef>
            </a:pPr>
            <a:r>
              <a:rPr lang="en-US" sz="2000" dirty="0"/>
              <a:t>The Columbia Lighthouse Project: </a:t>
            </a:r>
          </a:p>
          <a:p>
            <a:pPr lvl="2">
              <a:spcBef>
                <a:spcPts val="0"/>
              </a:spcBef>
            </a:pPr>
            <a:r>
              <a:rPr lang="en-US" sz="1600" dirty="0"/>
              <a:t>https://</a:t>
            </a:r>
            <a:r>
              <a:rPr lang="en-US" sz="1600" dirty="0" err="1"/>
              <a:t>cssrs.columbia.edu</a:t>
            </a:r>
            <a:r>
              <a:rPr lang="en-US" sz="1600" dirty="0"/>
              <a:t>/training/training-options/</a:t>
            </a:r>
          </a:p>
          <a:p>
            <a:r>
              <a:rPr lang="en-US" sz="2400" dirty="0"/>
              <a:t>CAMS:</a:t>
            </a:r>
          </a:p>
          <a:p>
            <a:pPr lvl="1">
              <a:spcBef>
                <a:spcPts val="0"/>
              </a:spcBef>
            </a:pPr>
            <a:r>
              <a:rPr lang="en-US" sz="2000" dirty="0"/>
              <a:t>VA has a comprehensive list of CAMS resources available:</a:t>
            </a:r>
          </a:p>
          <a:p>
            <a:pPr lvl="2">
              <a:spcBef>
                <a:spcPts val="0"/>
              </a:spcBef>
            </a:pPr>
            <a:r>
              <a:rPr lang="en-US" sz="1600" dirty="0"/>
              <a:t>https://</a:t>
            </a:r>
            <a:r>
              <a:rPr lang="en-US" sz="1600" dirty="0" err="1"/>
              <a:t>www.mirecc.va.gov</a:t>
            </a:r>
            <a:r>
              <a:rPr lang="en-US" sz="1600" dirty="0"/>
              <a:t>/visn19/</a:t>
            </a:r>
            <a:r>
              <a:rPr lang="en-US" sz="1600" dirty="0" err="1"/>
              <a:t>cpg</a:t>
            </a:r>
            <a:r>
              <a:rPr lang="en-US" sz="1600" dirty="0"/>
              <a:t>/recs/8/</a:t>
            </a:r>
          </a:p>
        </p:txBody>
      </p:sp>
    </p:spTree>
    <p:extLst>
      <p:ext uri="{BB962C8B-B14F-4D97-AF65-F5344CB8AC3E}">
        <p14:creationId xmlns:p14="http://schemas.microsoft.com/office/powerpoint/2010/main" val="20007937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651E6-83C3-5B45-13CA-177ADA33F9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080DCD-C91F-201F-E7F8-E7BF5E7BF4B6}"/>
              </a:ext>
            </a:extLst>
          </p:cNvPr>
          <p:cNvSpPr>
            <a:spLocks noGrp="1"/>
          </p:cNvSpPr>
          <p:nvPr>
            <p:ph type="title"/>
          </p:nvPr>
        </p:nvSpPr>
        <p:spPr/>
        <p:txBody>
          <a:bodyPr/>
          <a:lstStyle/>
          <a:p>
            <a:r>
              <a:rPr lang="en-US" dirty="0"/>
              <a:t>Training &amp; Resources</a:t>
            </a:r>
          </a:p>
        </p:txBody>
      </p:sp>
      <p:sp>
        <p:nvSpPr>
          <p:cNvPr id="3" name="Content Placeholder 2">
            <a:extLst>
              <a:ext uri="{FF2B5EF4-FFF2-40B4-BE49-F238E27FC236}">
                <a16:creationId xmlns:a16="http://schemas.microsoft.com/office/drawing/2014/main" id="{30350808-BA7B-6D72-00F9-4A8F63B2FEF8}"/>
              </a:ext>
            </a:extLst>
          </p:cNvPr>
          <p:cNvSpPr>
            <a:spLocks noGrp="1"/>
          </p:cNvSpPr>
          <p:nvPr>
            <p:ph idx="1"/>
          </p:nvPr>
        </p:nvSpPr>
        <p:spPr/>
        <p:txBody>
          <a:bodyPr/>
          <a:lstStyle/>
          <a:p>
            <a:r>
              <a:rPr lang="en-US" dirty="0"/>
              <a:t>Resources for Clinicians:</a:t>
            </a:r>
          </a:p>
          <a:p>
            <a:pPr lvl="1">
              <a:spcBef>
                <a:spcPts val="0"/>
              </a:spcBef>
            </a:pPr>
            <a:r>
              <a:rPr lang="en-US" dirty="0"/>
              <a:t>UMass Chan Medical School: https://</a:t>
            </a:r>
            <a:r>
              <a:rPr lang="en-US" dirty="0" err="1"/>
              <a:t>www.umassmed.edu</a:t>
            </a:r>
            <a:r>
              <a:rPr lang="en-US" dirty="0"/>
              <a:t>/capes/clinicians/</a:t>
            </a:r>
          </a:p>
          <a:p>
            <a:r>
              <a:rPr lang="en-US" dirty="0"/>
              <a:t>Scripts for Introducing Suicide Risk Screening:</a:t>
            </a:r>
          </a:p>
          <a:p>
            <a:pPr lvl="1">
              <a:spcBef>
                <a:spcPts val="0"/>
              </a:spcBef>
            </a:pPr>
            <a:r>
              <a:rPr lang="en-US" dirty="0"/>
              <a:t>https://</a:t>
            </a:r>
            <a:r>
              <a:rPr lang="en-US" dirty="0" err="1"/>
              <a:t>zerosuicide.edc.org</a:t>
            </a:r>
            <a:r>
              <a:rPr lang="en-US" dirty="0"/>
              <a:t>/toolkit</a:t>
            </a:r>
          </a:p>
          <a:p>
            <a:r>
              <a:rPr lang="en-US" dirty="0"/>
              <a:t>Other:</a:t>
            </a:r>
          </a:p>
          <a:p>
            <a:pPr lvl="1">
              <a:spcBef>
                <a:spcPts val="0"/>
              </a:spcBef>
            </a:pPr>
            <a:r>
              <a:rPr lang="en-US" dirty="0"/>
              <a:t>The VA has a website with recommendations for all aspects of suicide prevention</a:t>
            </a:r>
          </a:p>
          <a:p>
            <a:pPr lvl="2">
              <a:spcBef>
                <a:spcPts val="0"/>
              </a:spcBef>
            </a:pPr>
            <a:r>
              <a:rPr lang="en-US" dirty="0"/>
              <a:t>https://</a:t>
            </a:r>
            <a:r>
              <a:rPr lang="en-US" dirty="0" err="1"/>
              <a:t>www.mirecc.va.gov</a:t>
            </a:r>
            <a:r>
              <a:rPr lang="en-US" dirty="0"/>
              <a:t>/MIRECC/visn19/</a:t>
            </a:r>
            <a:r>
              <a:rPr lang="en-US" dirty="0" err="1"/>
              <a:t>cpg</a:t>
            </a:r>
            <a:r>
              <a:rPr lang="en-US" dirty="0"/>
              <a:t>/recs/</a:t>
            </a:r>
            <a:r>
              <a:rPr lang="en-US" dirty="0" err="1"/>
              <a:t>index.asp</a:t>
            </a:r>
            <a:endParaRPr lang="en-US" dirty="0"/>
          </a:p>
        </p:txBody>
      </p:sp>
    </p:spTree>
    <p:extLst>
      <p:ext uri="{BB962C8B-B14F-4D97-AF65-F5344CB8AC3E}">
        <p14:creationId xmlns:p14="http://schemas.microsoft.com/office/powerpoint/2010/main" val="24676524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0FF5E8-676D-BBD8-9418-7577490DBD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879D10-8F14-9B1E-D831-46B6852E93D7}"/>
              </a:ext>
            </a:extLst>
          </p:cNvPr>
          <p:cNvSpPr>
            <a:spLocks noGrp="1"/>
          </p:cNvSpPr>
          <p:nvPr>
            <p:ph type="ctrTitle"/>
          </p:nvPr>
        </p:nvSpPr>
        <p:spPr>
          <a:xfrm>
            <a:off x="816429" y="1041400"/>
            <a:ext cx="9144000" cy="2387600"/>
          </a:xfrm>
          <a:solidFill>
            <a:srgbClr val="F8F8E9"/>
          </a:solidFill>
        </p:spPr>
        <p:txBody>
          <a:bodyPr>
            <a:normAutofit/>
          </a:bodyPr>
          <a:lstStyle/>
          <a:p>
            <a:r>
              <a:rPr lang="en-US" sz="4800" dirty="0">
                <a:solidFill>
                  <a:schemeClr val="accent1">
                    <a:lumMod val="75000"/>
                  </a:schemeClr>
                </a:solidFill>
                <a:latin typeface="Noto Serif Myanmar" panose="02020502060505020204" pitchFamily="18" charset="0"/>
                <a:cs typeface="Noto Serif Myanmar" panose="02020502060505020204" pitchFamily="18" charset="0"/>
              </a:rPr>
              <a:t>Thank you for listening!</a:t>
            </a:r>
            <a:br>
              <a:rPr lang="en-US" sz="4800" dirty="0">
                <a:solidFill>
                  <a:schemeClr val="accent1">
                    <a:lumMod val="75000"/>
                  </a:schemeClr>
                </a:solidFill>
                <a:latin typeface="Noto Serif Myanmar" panose="02020502060505020204" pitchFamily="18" charset="0"/>
                <a:cs typeface="Noto Serif Myanmar" panose="02020502060505020204" pitchFamily="18" charset="0"/>
              </a:rPr>
            </a:br>
            <a:r>
              <a:rPr lang="en-US" sz="4800" dirty="0">
                <a:solidFill>
                  <a:schemeClr val="accent1">
                    <a:lumMod val="75000"/>
                  </a:schemeClr>
                </a:solidFill>
                <a:latin typeface="Noto Serif Myanmar" panose="02020502060505020204" pitchFamily="18" charset="0"/>
                <a:cs typeface="Noto Serif Myanmar" panose="02020502060505020204" pitchFamily="18" charset="0"/>
              </a:rPr>
              <a:t>Questions?</a:t>
            </a:r>
          </a:p>
        </p:txBody>
      </p:sp>
      <p:sp>
        <p:nvSpPr>
          <p:cNvPr id="3" name="Subtitle 2">
            <a:extLst>
              <a:ext uri="{FF2B5EF4-FFF2-40B4-BE49-F238E27FC236}">
                <a16:creationId xmlns:a16="http://schemas.microsoft.com/office/drawing/2014/main" id="{568D7978-A156-31A4-B014-DC37866666A9}"/>
              </a:ext>
            </a:extLst>
          </p:cNvPr>
          <p:cNvSpPr>
            <a:spLocks noGrp="1"/>
          </p:cNvSpPr>
          <p:nvPr>
            <p:ph type="subTitle" idx="1"/>
          </p:nvPr>
        </p:nvSpPr>
        <p:spPr>
          <a:xfrm>
            <a:off x="816429" y="3536724"/>
            <a:ext cx="9144000" cy="1655762"/>
          </a:xfrm>
          <a:solidFill>
            <a:srgbClr val="F8F8E9"/>
          </a:solidFill>
        </p:spPr>
        <p:txBody>
          <a:bodyPr/>
          <a:lstStyle/>
          <a:p>
            <a:pPr fontAlgn="ctr"/>
            <a:r>
              <a:rPr lang="en-US" dirty="0">
                <a:solidFill>
                  <a:schemeClr val="accent1">
                    <a:lumMod val="75000"/>
                  </a:schemeClr>
                </a:solidFill>
                <a:latin typeface="Noto Serif Myanmar" panose="02020502060505020204" pitchFamily="18" charset="0"/>
                <a:cs typeface="Noto Serif Myanmar" panose="02020502060505020204" pitchFamily="18" charset="0"/>
              </a:rPr>
              <a:t>Contact information:</a:t>
            </a:r>
          </a:p>
          <a:p>
            <a:pPr fontAlgn="ctr"/>
            <a:r>
              <a:rPr lang="en-US" dirty="0" err="1">
                <a:cs typeface="Noto Serif Myanmar" panose="02020502060505020204" pitchFamily="18" charset="0"/>
              </a:rPr>
              <a:t>ashley.perkins@wemattertoo.org</a:t>
            </a:r>
            <a:endParaRPr lang="en-US" dirty="0">
              <a:solidFill>
                <a:schemeClr val="accent1">
                  <a:lumMod val="75000"/>
                </a:schemeClr>
              </a:solidFill>
              <a:latin typeface="Noto Serif Myanmar" panose="02020502060505020204" pitchFamily="18" charset="0"/>
              <a:cs typeface="Noto Serif Myanmar" panose="02020502060505020204" pitchFamily="18" charset="0"/>
            </a:endParaRPr>
          </a:p>
        </p:txBody>
      </p:sp>
      <p:pic>
        <p:nvPicPr>
          <p:cNvPr id="4" name="Picture 3">
            <a:extLst>
              <a:ext uri="{FF2B5EF4-FFF2-40B4-BE49-F238E27FC236}">
                <a16:creationId xmlns:a16="http://schemas.microsoft.com/office/drawing/2014/main" id="{7B527D05-47EA-A95E-EDC8-3EC387B69180}"/>
              </a:ext>
            </a:extLst>
          </p:cNvPr>
          <p:cNvPicPr>
            <a:picLocks noChangeAspect="1"/>
          </p:cNvPicPr>
          <p:nvPr/>
        </p:nvPicPr>
        <p:blipFill>
          <a:blip r:embed="rId2"/>
          <a:stretch>
            <a:fillRect/>
          </a:stretch>
        </p:blipFill>
        <p:spPr>
          <a:xfrm>
            <a:off x="10501086" y="4696278"/>
            <a:ext cx="1483115" cy="866322"/>
          </a:xfrm>
          <a:prstGeom prst="rect">
            <a:avLst/>
          </a:prstGeom>
        </p:spPr>
      </p:pic>
    </p:spTree>
    <p:extLst>
      <p:ext uri="{BB962C8B-B14F-4D97-AF65-F5344CB8AC3E}">
        <p14:creationId xmlns:p14="http://schemas.microsoft.com/office/powerpoint/2010/main" val="37501149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130C2-DE03-4410-A58D-2CDB8E6C4E63}"/>
              </a:ext>
            </a:extLst>
          </p:cNvPr>
          <p:cNvSpPr>
            <a:spLocks noGrp="1"/>
          </p:cNvSpPr>
          <p:nvPr>
            <p:ph type="title"/>
          </p:nvPr>
        </p:nvSpPr>
        <p:spPr/>
        <p:txBody>
          <a:bodyPr/>
          <a:lstStyle/>
          <a:p>
            <a:r>
              <a:rPr lang="en-US" dirty="0"/>
              <a:t>Reminders</a:t>
            </a:r>
          </a:p>
        </p:txBody>
      </p:sp>
      <p:sp>
        <p:nvSpPr>
          <p:cNvPr id="3" name="Content Placeholder 2">
            <a:extLst>
              <a:ext uri="{FF2B5EF4-FFF2-40B4-BE49-F238E27FC236}">
                <a16:creationId xmlns:a16="http://schemas.microsoft.com/office/drawing/2014/main" id="{698C322F-07C8-9F49-81AD-6F01ECA9C4E7}"/>
              </a:ext>
            </a:extLst>
          </p:cNvPr>
          <p:cNvSpPr>
            <a:spLocks noGrp="1"/>
          </p:cNvSpPr>
          <p:nvPr>
            <p:ph idx="1"/>
          </p:nvPr>
        </p:nvSpPr>
        <p:spPr/>
        <p:txBody>
          <a:bodyPr/>
          <a:lstStyle/>
          <a:p>
            <a:r>
              <a:rPr lang="en-US" dirty="0"/>
              <a:t>Statements made should not be taken personally. Everything in this presentation is designed to give a strong foundation for assisting patients.</a:t>
            </a:r>
          </a:p>
          <a:p>
            <a:r>
              <a:rPr lang="en-US" dirty="0"/>
              <a:t>No assumptions have been made as to the level of previous knowledge of participants</a:t>
            </a:r>
          </a:p>
          <a:p>
            <a:r>
              <a:rPr lang="en-US" dirty="0"/>
              <a:t>As any conversation around suicide can be difficult, please make sure you take care of yourself first. If you need a break, please take one.</a:t>
            </a:r>
          </a:p>
        </p:txBody>
      </p:sp>
    </p:spTree>
    <p:extLst>
      <p:ext uri="{BB962C8B-B14F-4D97-AF65-F5344CB8AC3E}">
        <p14:creationId xmlns:p14="http://schemas.microsoft.com/office/powerpoint/2010/main" val="28794438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53D2B-8D29-91F9-2B5B-BCCA627B7C38}"/>
              </a:ext>
            </a:extLst>
          </p:cNvPr>
          <p:cNvSpPr>
            <a:spLocks noGrp="1"/>
          </p:cNvSpPr>
          <p:nvPr>
            <p:ph type="title"/>
          </p:nvPr>
        </p:nvSpPr>
        <p:spPr/>
        <p:txBody>
          <a:bodyPr/>
          <a:lstStyle/>
          <a:p>
            <a:r>
              <a:rPr lang="en-US" dirty="0"/>
              <a:t>Indigenous Communities &amp; Suicide</a:t>
            </a:r>
          </a:p>
        </p:txBody>
      </p:sp>
      <p:sp>
        <p:nvSpPr>
          <p:cNvPr id="3" name="Content Placeholder 2">
            <a:extLst>
              <a:ext uri="{FF2B5EF4-FFF2-40B4-BE49-F238E27FC236}">
                <a16:creationId xmlns:a16="http://schemas.microsoft.com/office/drawing/2014/main" id="{8E4E69B3-80E8-ABEC-F53F-D2A384946FAD}"/>
              </a:ext>
            </a:extLst>
          </p:cNvPr>
          <p:cNvSpPr>
            <a:spLocks noGrp="1"/>
          </p:cNvSpPr>
          <p:nvPr>
            <p:ph idx="1"/>
          </p:nvPr>
        </p:nvSpPr>
        <p:spPr/>
        <p:txBody>
          <a:bodyPr/>
          <a:lstStyle/>
          <a:p>
            <a:r>
              <a:rPr lang="en-US" dirty="0"/>
              <a:t>Of all demographic groups, Indigenous communities ages 10-24 have the highest rate of suicide</a:t>
            </a:r>
          </a:p>
          <a:p>
            <a:r>
              <a:rPr lang="en-US" dirty="0"/>
              <a:t>Factors include:</a:t>
            </a:r>
          </a:p>
          <a:p>
            <a:pPr lvl="1"/>
            <a:r>
              <a:rPr lang="en-US" dirty="0"/>
              <a:t>Mental health and mental illness stigma</a:t>
            </a:r>
          </a:p>
          <a:p>
            <a:pPr lvl="1"/>
            <a:r>
              <a:rPr lang="en-US" dirty="0"/>
              <a:t>Intergenerational trauma</a:t>
            </a:r>
          </a:p>
          <a:p>
            <a:pPr lvl="1"/>
            <a:r>
              <a:rPr lang="en-US" dirty="0"/>
              <a:t>Community-wide socioeconomic disparities</a:t>
            </a:r>
          </a:p>
          <a:p>
            <a:r>
              <a:rPr lang="en-US" dirty="0"/>
              <a:t>Indigenous specific resources:</a:t>
            </a:r>
          </a:p>
          <a:p>
            <a:pPr lvl="1"/>
            <a:r>
              <a:rPr lang="en-US" dirty="0"/>
              <a:t>National Native Children’s Trauma Center</a:t>
            </a:r>
          </a:p>
          <a:p>
            <a:pPr lvl="1"/>
            <a:r>
              <a:rPr lang="en-US" dirty="0"/>
              <a:t>Strong Hearts Native Helpline</a:t>
            </a:r>
          </a:p>
        </p:txBody>
      </p:sp>
      <p:sp>
        <p:nvSpPr>
          <p:cNvPr id="4" name="Footer Placeholder 5">
            <a:extLst>
              <a:ext uri="{FF2B5EF4-FFF2-40B4-BE49-F238E27FC236}">
                <a16:creationId xmlns:a16="http://schemas.microsoft.com/office/drawing/2014/main" id="{6DB4025D-1B7C-5A40-B845-D858F20AED0F}"/>
              </a:ext>
            </a:extLst>
          </p:cNvPr>
          <p:cNvSpPr>
            <a:spLocks noGrp="1"/>
          </p:cNvSpPr>
          <p:nvPr>
            <p:ph type="ftr" sz="quarter" idx="11"/>
          </p:nvPr>
        </p:nvSpPr>
        <p:spPr>
          <a:xfrm>
            <a:off x="444303" y="6356350"/>
            <a:ext cx="9923583" cy="365125"/>
          </a:xfrm>
        </p:spPr>
        <p:txBody>
          <a:bodyPr/>
          <a:lstStyle/>
          <a:p>
            <a:r>
              <a:rPr lang="en-US" dirty="0"/>
              <a:t>National Alliance on Mental Illness (NAMI). Suicide Prevention in Indigenous Communities. Accessed July 17, 2026. Located at: https://</a:t>
            </a:r>
            <a:r>
              <a:rPr lang="en-US" dirty="0" err="1"/>
              <a:t>www.nami.org</a:t>
            </a:r>
            <a:r>
              <a:rPr lang="en-US" dirty="0"/>
              <a:t>/community-and-culture/indigenous/suicide-prevention-in-indigenous-communities/ </a:t>
            </a:r>
          </a:p>
        </p:txBody>
      </p:sp>
    </p:spTree>
    <p:extLst>
      <p:ext uri="{BB962C8B-B14F-4D97-AF65-F5344CB8AC3E}">
        <p14:creationId xmlns:p14="http://schemas.microsoft.com/office/powerpoint/2010/main" val="2190332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F7C2CB-7181-5D41-0CBB-6D9645FFAA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82ADD5-8052-4DA3-75AB-540680747751}"/>
              </a:ext>
            </a:extLst>
          </p:cNvPr>
          <p:cNvSpPr>
            <a:spLocks noGrp="1"/>
          </p:cNvSpPr>
          <p:nvPr>
            <p:ph type="title"/>
          </p:nvPr>
        </p:nvSpPr>
        <p:spPr/>
        <p:txBody>
          <a:bodyPr/>
          <a:lstStyle/>
          <a:p>
            <a:r>
              <a:rPr lang="en-US" dirty="0"/>
              <a:t>Introduction</a:t>
            </a:r>
          </a:p>
        </p:txBody>
      </p:sp>
      <p:sp>
        <p:nvSpPr>
          <p:cNvPr id="3" name="Content Placeholder 2">
            <a:extLst>
              <a:ext uri="{FF2B5EF4-FFF2-40B4-BE49-F238E27FC236}">
                <a16:creationId xmlns:a16="http://schemas.microsoft.com/office/drawing/2014/main" id="{F862F97F-2C71-0476-F62B-9070CFF49D4C}"/>
              </a:ext>
            </a:extLst>
          </p:cNvPr>
          <p:cNvSpPr>
            <a:spLocks noGrp="1"/>
          </p:cNvSpPr>
          <p:nvPr>
            <p:ph idx="1"/>
          </p:nvPr>
        </p:nvSpPr>
        <p:spPr/>
        <p:txBody>
          <a:bodyPr/>
          <a:lstStyle/>
          <a:p>
            <a:r>
              <a:rPr lang="en-US" dirty="0"/>
              <a:t>Non-suicidal self injury (NSSI), passive suicidal ideation (SI), and active SI are three distinct things which are conflated frequently</a:t>
            </a:r>
          </a:p>
          <a:p>
            <a:pPr lvl="1"/>
            <a:r>
              <a:rPr lang="en-US" dirty="0"/>
              <a:t>Those who experience NSSI quite possibly have never experienced SI</a:t>
            </a:r>
          </a:p>
          <a:p>
            <a:pPr lvl="1"/>
            <a:r>
              <a:rPr lang="en-US" dirty="0"/>
              <a:t>Those who have dealt with passive and/or active SI and have never self-harmed</a:t>
            </a:r>
          </a:p>
          <a:p>
            <a:pPr lvl="1"/>
            <a:r>
              <a:rPr lang="en-US" dirty="0"/>
              <a:t>Assumptions being made by any individual encountering these types of patients can and will lead to loss of trust with those patients</a:t>
            </a:r>
          </a:p>
        </p:txBody>
      </p:sp>
      <p:sp>
        <p:nvSpPr>
          <p:cNvPr id="6" name="Footer Placeholder 5">
            <a:extLst>
              <a:ext uri="{FF2B5EF4-FFF2-40B4-BE49-F238E27FC236}">
                <a16:creationId xmlns:a16="http://schemas.microsoft.com/office/drawing/2014/main" id="{7CBB0DF0-CD92-D754-4EC2-84EB7D807B22}"/>
              </a:ext>
            </a:extLst>
          </p:cNvPr>
          <p:cNvSpPr>
            <a:spLocks noGrp="1"/>
          </p:cNvSpPr>
          <p:nvPr>
            <p:ph type="ftr" sz="quarter" idx="11"/>
          </p:nvPr>
        </p:nvSpPr>
        <p:spPr/>
        <p:txBody>
          <a:bodyPr/>
          <a:lstStyle/>
          <a:p>
            <a:r>
              <a:rPr lang="en-US"/>
              <a:t>Sommers-Flanagan J, Shaw SL. Suicide risk assessment: What psychologists should know. </a:t>
            </a:r>
            <a:r>
              <a:rPr lang="en-US" i="1"/>
              <a:t>Professional Psychology: Research and Practice</a:t>
            </a:r>
            <a:r>
              <a:rPr lang="en-US"/>
              <a:t>. 2017;48(2):98-106.</a:t>
            </a:r>
            <a:endParaRPr lang="en-US" dirty="0"/>
          </a:p>
        </p:txBody>
      </p:sp>
    </p:spTree>
    <p:extLst>
      <p:ext uri="{BB962C8B-B14F-4D97-AF65-F5344CB8AC3E}">
        <p14:creationId xmlns:p14="http://schemas.microsoft.com/office/powerpoint/2010/main" val="23598932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BCAEFB-757F-43E1-8609-7B90B0012B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9A2A6C-F5D3-13DB-AC9F-2BD94B955C61}"/>
              </a:ext>
            </a:extLst>
          </p:cNvPr>
          <p:cNvSpPr>
            <a:spLocks noGrp="1"/>
          </p:cNvSpPr>
          <p:nvPr>
            <p:ph type="title"/>
          </p:nvPr>
        </p:nvSpPr>
        <p:spPr/>
        <p:txBody>
          <a:bodyPr/>
          <a:lstStyle/>
          <a:p>
            <a:r>
              <a:rPr lang="en-US" dirty="0"/>
              <a:t>Introduction</a:t>
            </a:r>
          </a:p>
        </p:txBody>
      </p:sp>
      <p:sp>
        <p:nvSpPr>
          <p:cNvPr id="3" name="Content Placeholder 2">
            <a:extLst>
              <a:ext uri="{FF2B5EF4-FFF2-40B4-BE49-F238E27FC236}">
                <a16:creationId xmlns:a16="http://schemas.microsoft.com/office/drawing/2014/main" id="{9645DA59-98DE-66A4-F568-E931DBEA7FE5}"/>
              </a:ext>
            </a:extLst>
          </p:cNvPr>
          <p:cNvSpPr>
            <a:spLocks noGrp="1"/>
          </p:cNvSpPr>
          <p:nvPr>
            <p:ph idx="1"/>
          </p:nvPr>
        </p:nvSpPr>
        <p:spPr/>
        <p:txBody>
          <a:bodyPr/>
          <a:lstStyle/>
          <a:p>
            <a:r>
              <a:rPr lang="en-US" dirty="0"/>
              <a:t>Avoid ambiguous statements like:</a:t>
            </a:r>
          </a:p>
          <a:p>
            <a:pPr lvl="1"/>
            <a:r>
              <a:rPr lang="en-US" dirty="0"/>
              <a:t>“If you or someone you know is having thoughts of harming themselves...”</a:t>
            </a:r>
          </a:p>
          <a:p>
            <a:pPr lvl="1"/>
            <a:r>
              <a:rPr lang="en-US" dirty="0"/>
              <a:t>”If you or someone you know is in crisis...”</a:t>
            </a:r>
          </a:p>
          <a:p>
            <a:pPr lvl="1"/>
            <a:r>
              <a:rPr lang="en-US" dirty="0"/>
              <a:t>“Have you had thoughts of hurting yourself or others?”</a:t>
            </a:r>
          </a:p>
          <a:p>
            <a:r>
              <a:rPr lang="en-US" dirty="0"/>
              <a:t>Instead, be direct:</a:t>
            </a:r>
          </a:p>
          <a:p>
            <a:pPr lvl="1"/>
            <a:r>
              <a:rPr lang="en-US" dirty="0"/>
              <a:t>“Have you thought about suicide?”</a:t>
            </a:r>
          </a:p>
          <a:p>
            <a:pPr lvl="1"/>
            <a:r>
              <a:rPr lang="en-US" dirty="0"/>
              <a:t>“Do you have thoughts about killing yourself?”</a:t>
            </a:r>
          </a:p>
          <a:p>
            <a:pPr lvl="1"/>
            <a:r>
              <a:rPr lang="en-US" dirty="0"/>
              <a:t>“Do you use physical harm as a coping mechanism for whatever it is you are going through?”</a:t>
            </a:r>
          </a:p>
        </p:txBody>
      </p:sp>
      <p:sp>
        <p:nvSpPr>
          <p:cNvPr id="4" name="Footer Placeholder 3">
            <a:extLst>
              <a:ext uri="{FF2B5EF4-FFF2-40B4-BE49-F238E27FC236}">
                <a16:creationId xmlns:a16="http://schemas.microsoft.com/office/drawing/2014/main" id="{1B04D349-6A47-1314-57DF-AB120BD3F5C3}"/>
              </a:ext>
            </a:extLst>
          </p:cNvPr>
          <p:cNvSpPr>
            <a:spLocks noGrp="1"/>
          </p:cNvSpPr>
          <p:nvPr>
            <p:ph type="ftr" sz="quarter" idx="11"/>
          </p:nvPr>
        </p:nvSpPr>
        <p:spPr/>
        <p:txBody>
          <a:bodyPr/>
          <a:lstStyle/>
          <a:p>
            <a:r>
              <a:rPr lang="en-US"/>
              <a:t>Sommers-Flanagan J, Shaw SL. Suicide risk assessment: What psychologists should know. </a:t>
            </a:r>
            <a:r>
              <a:rPr lang="en-US" i="1"/>
              <a:t>Professional Psychology: Research and Practice</a:t>
            </a:r>
            <a:r>
              <a:rPr lang="en-US"/>
              <a:t>. 2017;48(2):98-106.</a:t>
            </a:r>
            <a:endParaRPr lang="en-US" dirty="0"/>
          </a:p>
        </p:txBody>
      </p:sp>
    </p:spTree>
    <p:extLst>
      <p:ext uri="{BB962C8B-B14F-4D97-AF65-F5344CB8AC3E}">
        <p14:creationId xmlns:p14="http://schemas.microsoft.com/office/powerpoint/2010/main" val="7559366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7EC50B-069C-3E4E-6F92-11630D8287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0CC6BF-1490-65BA-49A3-7C80CF6C6647}"/>
              </a:ext>
            </a:extLst>
          </p:cNvPr>
          <p:cNvSpPr>
            <a:spLocks noGrp="1"/>
          </p:cNvSpPr>
          <p:nvPr>
            <p:ph type="title"/>
          </p:nvPr>
        </p:nvSpPr>
        <p:spPr/>
        <p:txBody>
          <a:bodyPr/>
          <a:lstStyle/>
          <a:p>
            <a:r>
              <a:rPr lang="en-US" dirty="0"/>
              <a:t>Definitions</a:t>
            </a:r>
          </a:p>
        </p:txBody>
      </p:sp>
      <p:graphicFrame>
        <p:nvGraphicFramePr>
          <p:cNvPr id="4" name="Content Placeholder 3">
            <a:extLst>
              <a:ext uri="{FF2B5EF4-FFF2-40B4-BE49-F238E27FC236}">
                <a16:creationId xmlns:a16="http://schemas.microsoft.com/office/drawing/2014/main" id="{43A8B6F6-B1D5-9139-4F93-70F6CE319AFF}"/>
              </a:ext>
            </a:extLst>
          </p:cNvPr>
          <p:cNvGraphicFramePr>
            <a:graphicFrameLocks noGrp="1"/>
          </p:cNvGraphicFramePr>
          <p:nvPr>
            <p:ph idx="1"/>
            <p:extLst>
              <p:ext uri="{D42A27DB-BD31-4B8C-83A1-F6EECF244321}">
                <p14:modId xmlns:p14="http://schemas.microsoft.com/office/powerpoint/2010/main" val="3397446587"/>
              </p:ext>
            </p:extLst>
          </p:nvPr>
        </p:nvGraphicFramePr>
        <p:xfrm>
          <a:off x="444500" y="1512888"/>
          <a:ext cx="9923462" cy="4170460"/>
        </p:xfrm>
        <a:graphic>
          <a:graphicData uri="http://schemas.openxmlformats.org/drawingml/2006/table">
            <a:tbl>
              <a:tblPr firstRow="1" bandRow="1">
                <a:tableStyleId>{5C22544A-7EE6-4342-B048-85BDC9FD1C3A}</a:tableStyleId>
              </a:tblPr>
              <a:tblGrid>
                <a:gridCol w="2805137">
                  <a:extLst>
                    <a:ext uri="{9D8B030D-6E8A-4147-A177-3AD203B41FA5}">
                      <a16:colId xmlns:a16="http://schemas.microsoft.com/office/drawing/2014/main" val="626433777"/>
                    </a:ext>
                  </a:extLst>
                </a:gridCol>
                <a:gridCol w="7118325">
                  <a:extLst>
                    <a:ext uri="{9D8B030D-6E8A-4147-A177-3AD203B41FA5}">
                      <a16:colId xmlns:a16="http://schemas.microsoft.com/office/drawing/2014/main" val="1824164614"/>
                    </a:ext>
                  </a:extLst>
                </a:gridCol>
              </a:tblGrid>
              <a:tr h="442521">
                <a:tc>
                  <a:txBody>
                    <a:bodyPr/>
                    <a:lstStyle/>
                    <a:p>
                      <a:pPr fontAlgn="ctr"/>
                      <a:r>
                        <a:rPr lang="en-US" dirty="0">
                          <a:solidFill>
                            <a:srgbClr val="F8F8E9"/>
                          </a:solidFill>
                          <a:latin typeface="Noto Serif Myanmar" panose="02020502060505020204" pitchFamily="18" charset="0"/>
                          <a:cs typeface="Noto Serif Myanmar" panose="02020502060505020204" pitchFamily="18" charset="0"/>
                        </a:rPr>
                        <a:t>Term</a:t>
                      </a:r>
                    </a:p>
                  </a:txBody>
                  <a:tcPr>
                    <a:solidFill>
                      <a:srgbClr val="176C75"/>
                    </a:solidFill>
                  </a:tcPr>
                </a:tc>
                <a:tc>
                  <a:txBody>
                    <a:bodyPr/>
                    <a:lstStyle/>
                    <a:p>
                      <a:pPr fontAlgn="ctr"/>
                      <a:r>
                        <a:rPr lang="en-US" dirty="0">
                          <a:solidFill>
                            <a:srgbClr val="F8F8E9"/>
                          </a:solidFill>
                          <a:latin typeface="Noto Serif Myanmar" panose="02020502060505020204" pitchFamily="18" charset="0"/>
                          <a:cs typeface="Noto Serif Myanmar" panose="02020502060505020204" pitchFamily="18" charset="0"/>
                        </a:rPr>
                        <a:t>Definition</a:t>
                      </a:r>
                    </a:p>
                  </a:txBody>
                  <a:tcPr>
                    <a:solidFill>
                      <a:srgbClr val="176C75"/>
                    </a:solidFill>
                  </a:tcPr>
                </a:tc>
                <a:extLst>
                  <a:ext uri="{0D108BD9-81ED-4DB2-BD59-A6C34878D82A}">
                    <a16:rowId xmlns:a16="http://schemas.microsoft.com/office/drawing/2014/main" val="379866602"/>
                  </a:ext>
                </a:extLst>
              </a:tr>
              <a:tr h="393896">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dirty="0">
                          <a:solidFill>
                            <a:srgbClr val="F8F8E9"/>
                          </a:solidFill>
                          <a:latin typeface="Noto Serif Myanmar" panose="02020502060505020204" pitchFamily="18" charset="0"/>
                          <a:cs typeface="Noto Serif Myanmar" panose="02020502060505020204" pitchFamily="18" charset="0"/>
                        </a:rPr>
                        <a:t>Suicide, death by suicide</a:t>
                      </a:r>
                    </a:p>
                  </a:txBody>
                  <a:tcPr>
                    <a:solidFill>
                      <a:srgbClr val="179B9E"/>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dirty="0">
                          <a:solidFill>
                            <a:srgbClr val="F8F8E9"/>
                          </a:solidFill>
                          <a:latin typeface="Noto Serif Myanmar" panose="02020502060505020204" pitchFamily="18" charset="0"/>
                          <a:cs typeface="Noto Serif Myanmar" panose="02020502060505020204" pitchFamily="18" charset="0"/>
                        </a:rPr>
                        <a:t>Death caused by injurious behavior to the self with an intent to die</a:t>
                      </a:r>
                    </a:p>
                  </a:txBody>
                  <a:tcPr>
                    <a:solidFill>
                      <a:srgbClr val="179B9E"/>
                    </a:solidFill>
                  </a:tcPr>
                </a:tc>
                <a:extLst>
                  <a:ext uri="{0D108BD9-81ED-4DB2-BD59-A6C34878D82A}">
                    <a16:rowId xmlns:a16="http://schemas.microsoft.com/office/drawing/2014/main" val="3907545047"/>
                  </a:ext>
                </a:extLst>
              </a:tr>
              <a:tr h="582414">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dirty="0">
                          <a:solidFill>
                            <a:schemeClr val="accent1">
                              <a:lumMod val="75000"/>
                            </a:schemeClr>
                          </a:solidFill>
                          <a:latin typeface="Noto Serif Myanmar" panose="02020502060505020204" pitchFamily="18" charset="0"/>
                          <a:cs typeface="Noto Serif Myanmar" panose="02020502060505020204" pitchFamily="18" charset="0"/>
                        </a:rPr>
                        <a:t>Suicide attempt, suicidal behavior</a:t>
                      </a:r>
                    </a:p>
                  </a:txBody>
                  <a:tcPr>
                    <a:solidFill>
                      <a:srgbClr val="1FE1F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dirty="0">
                          <a:solidFill>
                            <a:schemeClr val="accent1">
                              <a:lumMod val="75000"/>
                            </a:schemeClr>
                          </a:solidFill>
                          <a:latin typeface="Noto Serif Myanmar" panose="02020502060505020204" pitchFamily="18" charset="0"/>
                          <a:cs typeface="Noto Serif Myanmar" panose="02020502060505020204" pitchFamily="18" charset="0"/>
                        </a:rPr>
                        <a:t>Non-fatal, potentially injurious behavior to the self with an intent to die; might not result in injury</a:t>
                      </a:r>
                    </a:p>
                  </a:txBody>
                  <a:tcPr>
                    <a:solidFill>
                      <a:srgbClr val="1FE1F1"/>
                    </a:solidFill>
                  </a:tcPr>
                </a:tc>
                <a:extLst>
                  <a:ext uri="{0D108BD9-81ED-4DB2-BD59-A6C34878D82A}">
                    <a16:rowId xmlns:a16="http://schemas.microsoft.com/office/drawing/2014/main" val="733092312"/>
                  </a:ext>
                </a:extLst>
              </a:tr>
              <a:tr h="582414">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dirty="0">
                          <a:solidFill>
                            <a:srgbClr val="F8F8E9"/>
                          </a:solidFill>
                          <a:latin typeface="Noto Serif Myanmar" panose="02020502060505020204" pitchFamily="18" charset="0"/>
                          <a:cs typeface="Noto Serif Myanmar" panose="02020502060505020204" pitchFamily="18" charset="0"/>
                        </a:rPr>
                        <a:t>Suicidal ideation, suicidal thoughts</a:t>
                      </a:r>
                    </a:p>
                  </a:txBody>
                  <a:tcPr>
                    <a:solidFill>
                      <a:srgbClr val="179B9E"/>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dirty="0">
                          <a:solidFill>
                            <a:srgbClr val="F8F8E9"/>
                          </a:solidFill>
                          <a:latin typeface="Noto Serif Myanmar" panose="02020502060505020204" pitchFamily="18" charset="0"/>
                          <a:cs typeface="Noto Serif Myanmar" panose="02020502060505020204" pitchFamily="18" charset="0"/>
                        </a:rPr>
                        <a:t>Thinking about, considering, or planning suicide</a:t>
                      </a:r>
                    </a:p>
                  </a:txBody>
                  <a:tcPr>
                    <a:solidFill>
                      <a:srgbClr val="179B9E"/>
                    </a:solidFill>
                  </a:tcPr>
                </a:tc>
                <a:extLst>
                  <a:ext uri="{0D108BD9-81ED-4DB2-BD59-A6C34878D82A}">
                    <a16:rowId xmlns:a16="http://schemas.microsoft.com/office/drawing/2014/main" val="1775872960"/>
                  </a:ext>
                </a:extLst>
              </a:tr>
              <a:tr h="582414">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dirty="0">
                          <a:solidFill>
                            <a:schemeClr val="accent1">
                              <a:lumMod val="75000"/>
                            </a:schemeClr>
                          </a:solidFill>
                          <a:latin typeface="Noto Serif Myanmar" panose="02020502060505020204" pitchFamily="18" charset="0"/>
                          <a:cs typeface="Noto Serif Myanmar" panose="02020502060505020204" pitchFamily="18" charset="0"/>
                        </a:rPr>
                        <a:t>Self-injury, non-suicidal self-injury</a:t>
                      </a:r>
                    </a:p>
                  </a:txBody>
                  <a:tcPr>
                    <a:solidFill>
                      <a:srgbClr val="1FE1F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dirty="0">
                          <a:solidFill>
                            <a:schemeClr val="accent1">
                              <a:lumMod val="75000"/>
                            </a:schemeClr>
                          </a:solidFill>
                          <a:latin typeface="Noto Serif Myanmar" panose="02020502060505020204" pitchFamily="18" charset="0"/>
                          <a:cs typeface="Noto Serif Myanmar" panose="02020502060505020204" pitchFamily="18" charset="0"/>
                        </a:rPr>
                        <a:t>Purposeful acts of physical harm to the self with the potential to damage body tissue but performed without the intent to die</a:t>
                      </a:r>
                    </a:p>
                  </a:txBody>
                  <a:tcPr>
                    <a:solidFill>
                      <a:srgbClr val="1FE1F1"/>
                    </a:solidFill>
                  </a:tcPr>
                </a:tc>
                <a:extLst>
                  <a:ext uri="{0D108BD9-81ED-4DB2-BD59-A6C34878D82A}">
                    <a16:rowId xmlns:a16="http://schemas.microsoft.com/office/drawing/2014/main" val="2408109311"/>
                  </a:ext>
                </a:extLst>
              </a:tr>
              <a:tr h="582414">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dirty="0">
                          <a:solidFill>
                            <a:srgbClr val="F8F8E9"/>
                          </a:solidFill>
                          <a:latin typeface="Noto Serif Myanmar" panose="02020502060505020204" pitchFamily="18" charset="0"/>
                          <a:cs typeface="Noto Serif Myanmar" panose="02020502060505020204" pitchFamily="18" charset="0"/>
                        </a:rPr>
                        <a:t>Self-harm</a:t>
                      </a:r>
                    </a:p>
                  </a:txBody>
                  <a:tcPr>
                    <a:solidFill>
                      <a:srgbClr val="179B9E"/>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dirty="0">
                          <a:solidFill>
                            <a:srgbClr val="F8F8E9"/>
                          </a:solidFill>
                          <a:latin typeface="Noto Serif Myanmar" panose="02020502060505020204" pitchFamily="18" charset="0"/>
                          <a:cs typeface="Noto Serif Myanmar" panose="02020502060505020204" pitchFamily="18" charset="0"/>
                        </a:rPr>
                        <a:t>Term used to describe any act of harm inflicted by the self; includes suicide attempt, self-injury, and non-suicidal self-injury</a:t>
                      </a:r>
                    </a:p>
                  </a:txBody>
                  <a:tcPr>
                    <a:solidFill>
                      <a:srgbClr val="179B9E"/>
                    </a:solidFill>
                  </a:tcPr>
                </a:tc>
                <a:extLst>
                  <a:ext uri="{0D108BD9-81ED-4DB2-BD59-A6C34878D82A}">
                    <a16:rowId xmlns:a16="http://schemas.microsoft.com/office/drawing/2014/main" val="1501588004"/>
                  </a:ext>
                </a:extLst>
              </a:tr>
              <a:tr h="393895">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dirty="0">
                          <a:solidFill>
                            <a:schemeClr val="accent1">
                              <a:lumMod val="75000"/>
                            </a:schemeClr>
                          </a:solidFill>
                          <a:latin typeface="Noto Serif Myanmar" panose="02020502060505020204" pitchFamily="18" charset="0"/>
                          <a:cs typeface="Noto Serif Myanmar" panose="02020502060505020204" pitchFamily="18" charset="0"/>
                        </a:rPr>
                        <a:t>Screening</a:t>
                      </a:r>
                    </a:p>
                  </a:txBody>
                  <a:tcPr>
                    <a:solidFill>
                      <a:srgbClr val="1FE1F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dirty="0">
                          <a:solidFill>
                            <a:schemeClr val="accent1">
                              <a:lumMod val="75000"/>
                            </a:schemeClr>
                          </a:solidFill>
                          <a:latin typeface="Noto Serif Myanmar" panose="02020502060505020204" pitchFamily="18" charset="0"/>
                          <a:cs typeface="Noto Serif Myanmar" panose="02020502060505020204" pitchFamily="18" charset="0"/>
                        </a:rPr>
                        <a:t>Rapid way to identify someone who needs further assessment</a:t>
                      </a:r>
                    </a:p>
                  </a:txBody>
                  <a:tcPr>
                    <a:solidFill>
                      <a:srgbClr val="1FE1F1"/>
                    </a:solidFill>
                  </a:tcPr>
                </a:tc>
                <a:extLst>
                  <a:ext uri="{0D108BD9-81ED-4DB2-BD59-A6C34878D82A}">
                    <a16:rowId xmlns:a16="http://schemas.microsoft.com/office/drawing/2014/main" val="1702422084"/>
                  </a:ext>
                </a:extLst>
              </a:tr>
              <a:tr h="379828">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dirty="0">
                          <a:solidFill>
                            <a:srgbClr val="F8F8E9"/>
                          </a:solidFill>
                          <a:latin typeface="Noto Serif Myanmar" panose="02020502060505020204" pitchFamily="18" charset="0"/>
                          <a:cs typeface="Noto Serif Myanmar" panose="02020502060505020204" pitchFamily="18" charset="0"/>
                        </a:rPr>
                        <a:t>Assessment</a:t>
                      </a:r>
                    </a:p>
                  </a:txBody>
                  <a:tcPr>
                    <a:solidFill>
                      <a:srgbClr val="179B9E"/>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dirty="0">
                          <a:solidFill>
                            <a:srgbClr val="F8F8E9"/>
                          </a:solidFill>
                          <a:latin typeface="Noto Serif Myanmar" panose="02020502060505020204" pitchFamily="18" charset="0"/>
                          <a:cs typeface="Noto Serif Myanmar" panose="02020502060505020204" pitchFamily="18" charset="0"/>
                        </a:rPr>
                        <a:t>Comprehensive evaluation that confirms risk and guides next steps</a:t>
                      </a:r>
                    </a:p>
                  </a:txBody>
                  <a:tcPr>
                    <a:solidFill>
                      <a:srgbClr val="179B9E"/>
                    </a:solidFill>
                  </a:tcPr>
                </a:tc>
                <a:extLst>
                  <a:ext uri="{0D108BD9-81ED-4DB2-BD59-A6C34878D82A}">
                    <a16:rowId xmlns:a16="http://schemas.microsoft.com/office/drawing/2014/main" val="264540242"/>
                  </a:ext>
                </a:extLst>
              </a:tr>
            </a:tbl>
          </a:graphicData>
        </a:graphic>
      </p:graphicFrame>
      <p:sp>
        <p:nvSpPr>
          <p:cNvPr id="6" name="Footer Placeholder 5">
            <a:extLst>
              <a:ext uri="{FF2B5EF4-FFF2-40B4-BE49-F238E27FC236}">
                <a16:creationId xmlns:a16="http://schemas.microsoft.com/office/drawing/2014/main" id="{C5BCF09F-D6D3-A8E2-36F3-29578B32C2B2}"/>
              </a:ext>
            </a:extLst>
          </p:cNvPr>
          <p:cNvSpPr>
            <a:spLocks noGrp="1"/>
          </p:cNvSpPr>
          <p:nvPr>
            <p:ph type="ftr" sz="quarter" idx="11"/>
          </p:nvPr>
        </p:nvSpPr>
        <p:spPr/>
        <p:txBody>
          <a:bodyPr/>
          <a:lstStyle/>
          <a:p>
            <a:r>
              <a:rPr lang="en-US" dirty="0"/>
              <a:t>Hughes JL, Horowitz LM, Ackerman JP, Adrian MC, Campo JV, Bridge JA. Suicide in young people: screening, risk assessment, and intervention. </a:t>
            </a:r>
            <a:r>
              <a:rPr lang="en-US" i="1" dirty="0"/>
              <a:t>BMJ</a:t>
            </a:r>
            <a:r>
              <a:rPr lang="en-US" dirty="0"/>
              <a:t>. 2023;381:e070630. doi:</a:t>
            </a:r>
            <a:r>
              <a:rPr lang="en-US" dirty="0">
                <a:hlinkClick r:id="rId2">
                  <a:extLst>
                    <a:ext uri="{A12FA001-AC4F-418D-AE19-62706E023703}">
                      <ahyp:hlinkClr xmlns:ahyp="http://schemas.microsoft.com/office/drawing/2018/hyperlinkcolor" val="tx"/>
                    </a:ext>
                  </a:extLst>
                </a:hlinkClick>
              </a:rPr>
              <a:t>10.1136/bmj-2022-070630</a:t>
            </a:r>
            <a:endParaRPr lang="en-US" dirty="0"/>
          </a:p>
        </p:txBody>
      </p:sp>
    </p:spTree>
    <p:extLst>
      <p:ext uri="{BB962C8B-B14F-4D97-AF65-F5344CB8AC3E}">
        <p14:creationId xmlns:p14="http://schemas.microsoft.com/office/powerpoint/2010/main" val="29515194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8E6D2-2EAF-5473-4D29-93B6B17FC6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ECA1A4-8E2D-A7AD-7059-9F914107F2FF}"/>
              </a:ext>
            </a:extLst>
          </p:cNvPr>
          <p:cNvSpPr>
            <a:spLocks noGrp="1"/>
          </p:cNvSpPr>
          <p:nvPr>
            <p:ph type="title"/>
          </p:nvPr>
        </p:nvSpPr>
        <p:spPr/>
        <p:txBody>
          <a:bodyPr/>
          <a:lstStyle/>
          <a:p>
            <a:r>
              <a:rPr lang="en-US" dirty="0"/>
              <a:t>Non-Suicidal Self-Injury (NSSI)</a:t>
            </a:r>
          </a:p>
        </p:txBody>
      </p:sp>
      <p:graphicFrame>
        <p:nvGraphicFramePr>
          <p:cNvPr id="7" name="Content Placeholder 6">
            <a:extLst>
              <a:ext uri="{FF2B5EF4-FFF2-40B4-BE49-F238E27FC236}">
                <a16:creationId xmlns:a16="http://schemas.microsoft.com/office/drawing/2014/main" id="{7AB7E67F-19D9-DD9C-CA26-A56F32B6FB39}"/>
              </a:ext>
            </a:extLst>
          </p:cNvPr>
          <p:cNvGraphicFramePr>
            <a:graphicFrameLocks noGrp="1"/>
          </p:cNvGraphicFramePr>
          <p:nvPr>
            <p:ph idx="1"/>
            <p:extLst>
              <p:ext uri="{D42A27DB-BD31-4B8C-83A1-F6EECF244321}">
                <p14:modId xmlns:p14="http://schemas.microsoft.com/office/powerpoint/2010/main" val="744928550"/>
              </p:ext>
            </p:extLst>
          </p:nvPr>
        </p:nvGraphicFramePr>
        <p:xfrm>
          <a:off x="444500" y="1512888"/>
          <a:ext cx="9923463" cy="4686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Footer Placeholder 5">
            <a:extLst>
              <a:ext uri="{FF2B5EF4-FFF2-40B4-BE49-F238E27FC236}">
                <a16:creationId xmlns:a16="http://schemas.microsoft.com/office/drawing/2014/main" id="{33275D75-EF5F-C37F-965A-FDD18B215D82}"/>
              </a:ext>
            </a:extLst>
          </p:cNvPr>
          <p:cNvSpPr>
            <a:spLocks noGrp="1"/>
          </p:cNvSpPr>
          <p:nvPr>
            <p:ph type="ftr" sz="quarter" idx="11"/>
          </p:nvPr>
        </p:nvSpPr>
        <p:spPr/>
        <p:txBody>
          <a:bodyPr/>
          <a:lstStyle/>
          <a:p>
            <a:r>
              <a:rPr lang="en-US" sz="800" dirty="0"/>
              <a:t>Deliberto TL, Nock MK. An Exploratory Study of Correlates, Onset, and Offset of Non-Suicidal Self-Injury. </a:t>
            </a:r>
            <a:r>
              <a:rPr lang="en-US" sz="800" i="1" dirty="0"/>
              <a:t>Archives of Suicide Research</a:t>
            </a:r>
            <a:r>
              <a:rPr lang="en-US" sz="800" dirty="0"/>
              <a:t>. 2008;12(3):219-231. </a:t>
            </a:r>
          </a:p>
          <a:p>
            <a:r>
              <a:rPr lang="en-US" sz="800" dirty="0"/>
              <a:t>Joiner TE, Ribeiro JD, Silva C. </a:t>
            </a:r>
            <a:r>
              <a:rPr lang="en-US" sz="800" dirty="0" err="1"/>
              <a:t>Nonsuicidal</a:t>
            </a:r>
            <a:r>
              <a:rPr lang="en-US" sz="800" dirty="0"/>
              <a:t> Self-Injury, Suicidal Behavior, and Their Co-occurrence as Viewed Through the Lens of the Interpersonal Theory of Suicide. </a:t>
            </a:r>
            <a:r>
              <a:rPr lang="en-US" sz="800" i="1" dirty="0"/>
              <a:t>Curr Dir Psychol Sci</a:t>
            </a:r>
            <a:r>
              <a:rPr lang="en-US" sz="800" dirty="0"/>
              <a:t>. 2012;21(5):342-347.</a:t>
            </a:r>
          </a:p>
          <a:p>
            <a:r>
              <a:rPr lang="en-US" sz="800" dirty="0"/>
              <a:t>Victor SE, Styer D, Washburn JJ. Characteristics of </a:t>
            </a:r>
            <a:r>
              <a:rPr lang="en-US" sz="800" dirty="0" err="1"/>
              <a:t>nonsuicidal</a:t>
            </a:r>
            <a:r>
              <a:rPr lang="en-US" sz="800" dirty="0"/>
              <a:t> self-injury associated with suicidal ideation: evidence from a clinical sample of youth. </a:t>
            </a:r>
            <a:r>
              <a:rPr lang="en-US" sz="800" i="1" dirty="0"/>
              <a:t>Child </a:t>
            </a:r>
            <a:r>
              <a:rPr lang="en-US" sz="800" i="1" dirty="0" err="1"/>
              <a:t>Adolesc</a:t>
            </a:r>
            <a:r>
              <a:rPr lang="en-US" sz="800" i="1" dirty="0"/>
              <a:t> Psychiatry Ment Health</a:t>
            </a:r>
            <a:r>
              <a:rPr lang="en-US" sz="800" dirty="0"/>
              <a:t>. 2015;9(1):20.</a:t>
            </a:r>
          </a:p>
        </p:txBody>
      </p:sp>
    </p:spTree>
    <p:extLst>
      <p:ext uri="{BB962C8B-B14F-4D97-AF65-F5344CB8AC3E}">
        <p14:creationId xmlns:p14="http://schemas.microsoft.com/office/powerpoint/2010/main" val="27424564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307</TotalTime>
  <Words>4598</Words>
  <Application>Microsoft Macintosh PowerPoint</Application>
  <PresentationFormat>Widescreen</PresentationFormat>
  <Paragraphs>445</Paragraphs>
  <Slides>37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37</vt:i4>
      </vt:variant>
    </vt:vector>
  </HeadingPairs>
  <TitlesOfParts>
    <vt:vector size="42" baseType="lpstr">
      <vt:lpstr>Aptos</vt:lpstr>
      <vt:lpstr>Arial</vt:lpstr>
      <vt:lpstr>Noto Serif Myanmar</vt:lpstr>
      <vt:lpstr>Times New Roman</vt:lpstr>
      <vt:lpstr>Office Theme</vt:lpstr>
      <vt:lpstr>Non-Suicidal Self-Injury (NSSI), Passive &amp; Active Suicidal Ideation (SI)</vt:lpstr>
      <vt:lpstr>Disclosures</vt:lpstr>
      <vt:lpstr>Learning Objectives</vt:lpstr>
      <vt:lpstr>Reminders</vt:lpstr>
      <vt:lpstr>Indigenous Communities &amp; Suicide</vt:lpstr>
      <vt:lpstr>Introduction</vt:lpstr>
      <vt:lpstr>Introduction</vt:lpstr>
      <vt:lpstr>Definitions</vt:lpstr>
      <vt:lpstr>Non-Suicidal Self-Injury (NSSI)</vt:lpstr>
      <vt:lpstr>NSSI Risks for SI</vt:lpstr>
      <vt:lpstr>Suicidal Ideation</vt:lpstr>
      <vt:lpstr>Interpersonal Theory of Suicide</vt:lpstr>
      <vt:lpstr>Interpersonal Theory of Suicide</vt:lpstr>
      <vt:lpstr>Protective Factors in SI</vt:lpstr>
      <vt:lpstr>Introduction to Screening &amp; Assessment Tools</vt:lpstr>
      <vt:lpstr>NSSI Tools for Screening &amp; Assessment</vt:lpstr>
      <vt:lpstr>Understanding the Differences in Screening Tools</vt:lpstr>
      <vt:lpstr>SI Tools for Screening &amp; Assessment</vt:lpstr>
      <vt:lpstr>SI Tools for Screening &amp; Assessment</vt:lpstr>
      <vt:lpstr>Important to Note</vt:lpstr>
      <vt:lpstr>Ask Suicide-Screening Questionnaire (ASQ)</vt:lpstr>
      <vt:lpstr>Ask Suicide-Screening Questionnaire (ASQ) &amp;  Brief Suicide Safety Assessment (BSSA)</vt:lpstr>
      <vt:lpstr>Ask Suicide-Screening Questionnaire (ASQ) &amp;  Brief Suicide Safety Assessment (BSSA)</vt:lpstr>
      <vt:lpstr>Brief Suicide Safety Assessment (BSSA)</vt:lpstr>
      <vt:lpstr>Columbia-Suicide Severity Rating Scale    (C-SSRS)</vt:lpstr>
      <vt:lpstr>Columbia-Suicide Severity Rating Scale    (C-SSRS)</vt:lpstr>
      <vt:lpstr>Columbia-Suicide Severity Rating Scale    (C-SSRS)</vt:lpstr>
      <vt:lpstr>Collaborative Assessment and Management of Suicidality (CAMS)</vt:lpstr>
      <vt:lpstr>Collaborative Assessment and Management of Suicidality (CAMS)</vt:lpstr>
      <vt:lpstr>Assessment Tools: Motivations for Attempts</vt:lpstr>
      <vt:lpstr>Inventory of Motivations for Suicide Attempts (IMSA)</vt:lpstr>
      <vt:lpstr>Inventory of Motivations for Suicide Attempts (IMSA)</vt:lpstr>
      <vt:lpstr>Inventory of Motivations for Suicide Attempts (IMSA)</vt:lpstr>
      <vt:lpstr>How to Put Into Practice</vt:lpstr>
      <vt:lpstr>Training &amp; Resources</vt:lpstr>
      <vt:lpstr>Training &amp; Resources</vt:lpstr>
      <vt:lpstr>Thank you for listening!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Perkins, Ashley</dc:creator>
  <cp:lastModifiedBy>Cushman, Nicholas</cp:lastModifiedBy>
  <cp:revision>58</cp:revision>
  <dcterms:created xsi:type="dcterms:W3CDTF">2026-07-01T13:50:39Z</dcterms:created>
  <dcterms:modified xsi:type="dcterms:W3CDTF">2026-07-21T13:19:48Z</dcterms:modified>
</cp:coreProperties>
</file>