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77" r:id="rId3"/>
    <p:sldId id="278" r:id="rId4"/>
    <p:sldId id="257" r:id="rId5"/>
    <p:sldId id="258" r:id="rId6"/>
    <p:sldId id="275" r:id="rId7"/>
    <p:sldId id="259" r:id="rId8"/>
    <p:sldId id="260" r:id="rId9"/>
    <p:sldId id="274" r:id="rId10"/>
    <p:sldId id="279" r:id="rId11"/>
    <p:sldId id="280" r:id="rId12"/>
    <p:sldId id="261" r:id="rId13"/>
    <p:sldId id="262" r:id="rId14"/>
    <p:sldId id="263" r:id="rId15"/>
    <p:sldId id="270" r:id="rId16"/>
    <p:sldId id="271" r:id="rId17"/>
    <p:sldId id="281" r:id="rId18"/>
    <p:sldId id="282" r:id="rId19"/>
    <p:sldId id="273" r:id="rId20"/>
    <p:sldId id="276" r:id="rId21"/>
    <p:sldId id="264" r:id="rId22"/>
    <p:sldId id="265" r:id="rId23"/>
    <p:sldId id="266" r:id="rId24"/>
    <p:sldId id="268" r:id="rId25"/>
    <p:sldId id="272" r:id="rId26"/>
    <p:sldId id="269" r:id="rId27"/>
  </p:sldIdLst>
  <p:sldSz cx="18288000" cy="10287000"/>
  <p:notesSz cx="7010400" cy="9296400"/>
  <p:embeddedFontLst>
    <p:embeddedFont>
      <p:font typeface="Nunito" pitchFamily="2" charset="77"/>
      <p:regular r:id="rId29"/>
      <p:bold r:id="rId30"/>
      <p:italic r:id="rId31"/>
      <p:boldItalic r:id="rId32"/>
    </p:embeddedFont>
    <p:embeddedFont>
      <p:font typeface="Nunito Bold" pitchFamily="2" charset="77"/>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64658" autoAdjust="0"/>
  </p:normalViewPr>
  <p:slideViewPr>
    <p:cSldViewPr>
      <p:cViewPr varScale="1">
        <p:scale>
          <a:sx n="50" d="100"/>
          <a:sy n="50" d="100"/>
        </p:scale>
        <p:origin x="268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24717B7-5A92-4454-9623-2C1ABA97F12B}" type="datetimeFigureOut">
              <a:rPr lang="en-US" smtClean="0"/>
              <a:t>7/1/26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D6037C-DB20-44E1-B6C2-B0C729F06491}" type="slidenum">
              <a:rPr lang="en-US" smtClean="0"/>
              <a:t>‹#›</a:t>
            </a:fld>
            <a:endParaRPr lang="en-US"/>
          </a:p>
        </p:txBody>
      </p:sp>
    </p:spTree>
    <p:extLst>
      <p:ext uri="{BB962C8B-B14F-4D97-AF65-F5344CB8AC3E}">
        <p14:creationId xmlns:p14="http://schemas.microsoft.com/office/powerpoint/2010/main" val="118235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1</a:t>
            </a:fld>
            <a:endParaRPr lang="en-US"/>
          </a:p>
        </p:txBody>
      </p:sp>
    </p:spTree>
    <p:extLst>
      <p:ext uri="{BB962C8B-B14F-4D97-AF65-F5344CB8AC3E}">
        <p14:creationId xmlns:p14="http://schemas.microsoft.com/office/powerpoint/2010/main" val="219095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10</a:t>
            </a:fld>
            <a:endParaRPr lang="en-US"/>
          </a:p>
        </p:txBody>
      </p:sp>
    </p:spTree>
    <p:extLst>
      <p:ext uri="{BB962C8B-B14F-4D97-AF65-F5344CB8AC3E}">
        <p14:creationId xmlns:p14="http://schemas.microsoft.com/office/powerpoint/2010/main" val="225856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 direct-acting antivirals achieve cure rates exceeding 95%, but maintaining adherence is one of the strongest predictors of achieving sustained virologic response (SVR).</a:t>
            </a:r>
          </a:p>
        </p:txBody>
      </p:sp>
      <p:sp>
        <p:nvSpPr>
          <p:cNvPr id="4" name="Slide Number Placeholder 3"/>
          <p:cNvSpPr>
            <a:spLocks noGrp="1"/>
          </p:cNvSpPr>
          <p:nvPr>
            <p:ph type="sldNum" sz="quarter" idx="5"/>
          </p:nvPr>
        </p:nvSpPr>
        <p:spPr/>
        <p:txBody>
          <a:bodyPr/>
          <a:lstStyle/>
          <a:p>
            <a:fld id="{2AD6037C-DB20-44E1-B6C2-B0C729F06491}" type="slidenum">
              <a:rPr lang="en-US" smtClean="0"/>
              <a:t>11</a:t>
            </a:fld>
            <a:endParaRPr lang="en-US"/>
          </a:p>
        </p:txBody>
      </p:sp>
    </p:spTree>
    <p:extLst>
      <p:ext uri="{BB962C8B-B14F-4D97-AF65-F5344CB8AC3E}">
        <p14:creationId xmlns:p14="http://schemas.microsoft.com/office/powerpoint/2010/main" val="3774915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12</a:t>
            </a:fld>
            <a:endParaRPr lang="en-US"/>
          </a:p>
        </p:txBody>
      </p:sp>
    </p:spTree>
    <p:extLst>
      <p:ext uri="{BB962C8B-B14F-4D97-AF65-F5344CB8AC3E}">
        <p14:creationId xmlns:p14="http://schemas.microsoft.com/office/powerpoint/2010/main" val="145840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13</a:t>
            </a:fld>
            <a:endParaRPr lang="en-US"/>
          </a:p>
        </p:txBody>
      </p:sp>
    </p:spTree>
    <p:extLst>
      <p:ext uri="{BB962C8B-B14F-4D97-AF65-F5344CB8AC3E}">
        <p14:creationId xmlns:p14="http://schemas.microsoft.com/office/powerpoint/2010/main" val="6968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14</a:t>
            </a:fld>
            <a:endParaRPr lang="en-US"/>
          </a:p>
        </p:txBody>
      </p:sp>
    </p:spTree>
    <p:extLst>
      <p:ext uri="{BB962C8B-B14F-4D97-AF65-F5344CB8AC3E}">
        <p14:creationId xmlns:p14="http://schemas.microsoft.com/office/powerpoint/2010/main" val="1826266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15</a:t>
            </a:fld>
            <a:endParaRPr lang="en-US"/>
          </a:p>
        </p:txBody>
      </p:sp>
    </p:spTree>
    <p:extLst>
      <p:ext uri="{BB962C8B-B14F-4D97-AF65-F5344CB8AC3E}">
        <p14:creationId xmlns:p14="http://schemas.microsoft.com/office/powerpoint/2010/main" val="1899898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16</a:t>
            </a:fld>
            <a:endParaRPr lang="en-US"/>
          </a:p>
        </p:txBody>
      </p:sp>
    </p:spTree>
    <p:extLst>
      <p:ext uri="{BB962C8B-B14F-4D97-AF65-F5344CB8AC3E}">
        <p14:creationId xmlns:p14="http://schemas.microsoft.com/office/powerpoint/2010/main" val="3314734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6037C-DB20-44E1-B6C2-B0C729F064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755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AASLD/IDSA guidance recommends treating people with ongoing substance use. Active drug use is </a:t>
            </a:r>
            <a:r>
              <a:rPr lang="en-US" b="1" dirty="0"/>
              <a:t>not</a:t>
            </a:r>
            <a:r>
              <a:rPr lang="en-US" dirty="0"/>
              <a:t> a contraindication to hepatitis C therapy. Multidisciplinary care—including harm reduction services, medication-assisted treatment, case management, and pharmacist follow-up—improves treatment completion and supports hepatitis C elimination efforts.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6037C-DB20-44E1-B6C2-B0C729F064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152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6037C-DB20-44E1-B6C2-B0C729F064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11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2</a:t>
            </a:fld>
            <a:endParaRPr lang="en-US"/>
          </a:p>
        </p:txBody>
      </p:sp>
    </p:spTree>
    <p:extLst>
      <p:ext uri="{BB962C8B-B14F-4D97-AF65-F5344CB8AC3E}">
        <p14:creationId xmlns:p14="http://schemas.microsoft.com/office/powerpoint/2010/main" val="1991192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positivity rate YTD 10.30%. Started at 51.96% in 2020</a:t>
            </a:r>
          </a:p>
          <a:p>
            <a:r>
              <a:rPr lang="en-US" b="1" dirty="0"/>
              <a:t>Not a direct measure of true prevalence</a:t>
            </a:r>
            <a:endParaRPr lang="en-US" dirty="0"/>
          </a:p>
          <a:p>
            <a:r>
              <a:rPr lang="en-US" dirty="0"/>
              <a:t>Doesn’t capture people who aren’t tested.</a:t>
            </a:r>
          </a:p>
          <a:p>
            <a:r>
              <a:rPr lang="en-US" dirty="0"/>
              <a:t>Can be distorted by repeat testing</a:t>
            </a:r>
          </a:p>
          <a:p>
            <a:r>
              <a:rPr lang="en-US" dirty="0"/>
              <a:t>Can be misleading without knowing:</a:t>
            </a:r>
          </a:p>
          <a:p>
            <a:r>
              <a:rPr lang="en-US" dirty="0"/>
              <a:t>Who is being tested</a:t>
            </a:r>
          </a:p>
          <a:p>
            <a:r>
              <a:rPr lang="en-US" dirty="0"/>
              <a:t>Antibody vs RNA results</a:t>
            </a:r>
          </a:p>
          <a:p>
            <a:r>
              <a:rPr lang="en-US" dirty="0"/>
              <a:t>Repeat testing</a:t>
            </a:r>
          </a:p>
          <a:p>
            <a:r>
              <a:rPr lang="en-US" dirty="0"/>
              <a:t>Linkage to treatment</a:t>
            </a:r>
          </a:p>
          <a:p>
            <a:endParaRPr lang="en-US" dirty="0"/>
          </a:p>
        </p:txBody>
      </p:sp>
      <p:sp>
        <p:nvSpPr>
          <p:cNvPr id="4" name="Slide Number Placeholder 3"/>
          <p:cNvSpPr>
            <a:spLocks noGrp="1"/>
          </p:cNvSpPr>
          <p:nvPr>
            <p:ph type="sldNum" sz="quarter" idx="5"/>
          </p:nvPr>
        </p:nvSpPr>
        <p:spPr/>
        <p:txBody>
          <a:bodyPr/>
          <a:lstStyle/>
          <a:p>
            <a:fld id="{2AD6037C-DB20-44E1-B6C2-B0C729F06491}" type="slidenum">
              <a:rPr lang="en-US" smtClean="0"/>
              <a:t>20</a:t>
            </a:fld>
            <a:endParaRPr lang="en-US"/>
          </a:p>
        </p:txBody>
      </p:sp>
    </p:spTree>
    <p:extLst>
      <p:ext uri="{BB962C8B-B14F-4D97-AF65-F5344CB8AC3E}">
        <p14:creationId xmlns:p14="http://schemas.microsoft.com/office/powerpoint/2010/main" val="3295843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positivity rate YTD 10.30%. Started at 51.96% in 2020</a:t>
            </a:r>
          </a:p>
          <a:p>
            <a:r>
              <a:rPr lang="en-US" b="1" dirty="0"/>
              <a:t>Not a direct measure of true prevalence</a:t>
            </a:r>
            <a:endParaRPr lang="en-US" dirty="0"/>
          </a:p>
          <a:p>
            <a:r>
              <a:rPr lang="en-US" dirty="0"/>
              <a:t>Doesn’t capture people who aren’t tested.</a:t>
            </a:r>
          </a:p>
          <a:p>
            <a:r>
              <a:rPr lang="en-US" dirty="0"/>
              <a:t>Can be distorted by repeat testing</a:t>
            </a:r>
          </a:p>
          <a:p>
            <a:r>
              <a:rPr lang="en-US" dirty="0"/>
              <a:t>Can be misleading without knowing:</a:t>
            </a:r>
          </a:p>
          <a:p>
            <a:r>
              <a:rPr lang="en-US" dirty="0"/>
              <a:t>Who is being tested</a:t>
            </a:r>
          </a:p>
          <a:p>
            <a:r>
              <a:rPr lang="en-US" dirty="0"/>
              <a:t>Antibody vs RNA results</a:t>
            </a:r>
          </a:p>
          <a:p>
            <a:r>
              <a:rPr lang="en-US" dirty="0"/>
              <a:t>Repeat testing</a:t>
            </a:r>
          </a:p>
          <a:p>
            <a:r>
              <a:rPr lang="en-US" dirty="0"/>
              <a:t>Linkage to treatment</a:t>
            </a:r>
          </a:p>
          <a:p>
            <a:endParaRPr lang="en-US" dirty="0"/>
          </a:p>
        </p:txBody>
      </p:sp>
      <p:sp>
        <p:nvSpPr>
          <p:cNvPr id="4" name="Slide Number Placeholder 3"/>
          <p:cNvSpPr>
            <a:spLocks noGrp="1"/>
          </p:cNvSpPr>
          <p:nvPr>
            <p:ph type="sldNum" sz="quarter" idx="5"/>
          </p:nvPr>
        </p:nvSpPr>
        <p:spPr/>
        <p:txBody>
          <a:bodyPr/>
          <a:lstStyle/>
          <a:p>
            <a:fld id="{2AD6037C-DB20-44E1-B6C2-B0C729F06491}" type="slidenum">
              <a:rPr lang="en-US" smtClean="0"/>
              <a:t>21</a:t>
            </a:fld>
            <a:endParaRPr lang="en-US"/>
          </a:p>
        </p:txBody>
      </p:sp>
    </p:spTree>
    <p:extLst>
      <p:ext uri="{BB962C8B-B14F-4D97-AF65-F5344CB8AC3E}">
        <p14:creationId xmlns:p14="http://schemas.microsoft.com/office/powerpoint/2010/main" val="1232378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22</a:t>
            </a:fld>
            <a:endParaRPr lang="en-US"/>
          </a:p>
        </p:txBody>
      </p:sp>
    </p:spTree>
    <p:extLst>
      <p:ext uri="{BB962C8B-B14F-4D97-AF65-F5344CB8AC3E}">
        <p14:creationId xmlns:p14="http://schemas.microsoft.com/office/powerpoint/2010/main" val="419498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23</a:t>
            </a:fld>
            <a:endParaRPr lang="en-US"/>
          </a:p>
        </p:txBody>
      </p:sp>
    </p:spTree>
    <p:extLst>
      <p:ext uri="{BB962C8B-B14F-4D97-AF65-F5344CB8AC3E}">
        <p14:creationId xmlns:p14="http://schemas.microsoft.com/office/powerpoint/2010/main" val="4287903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24</a:t>
            </a:fld>
            <a:endParaRPr lang="en-US"/>
          </a:p>
        </p:txBody>
      </p:sp>
    </p:spTree>
    <p:extLst>
      <p:ext uri="{BB962C8B-B14F-4D97-AF65-F5344CB8AC3E}">
        <p14:creationId xmlns:p14="http://schemas.microsoft.com/office/powerpoint/2010/main" val="3192461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25</a:t>
            </a:fld>
            <a:endParaRPr lang="en-US"/>
          </a:p>
        </p:txBody>
      </p:sp>
    </p:spTree>
    <p:extLst>
      <p:ext uri="{BB962C8B-B14F-4D97-AF65-F5344CB8AC3E}">
        <p14:creationId xmlns:p14="http://schemas.microsoft.com/office/powerpoint/2010/main" val="2750785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26</a:t>
            </a:fld>
            <a:endParaRPr lang="en-US"/>
          </a:p>
        </p:txBody>
      </p:sp>
    </p:spTree>
    <p:extLst>
      <p:ext uri="{BB962C8B-B14F-4D97-AF65-F5344CB8AC3E}">
        <p14:creationId xmlns:p14="http://schemas.microsoft.com/office/powerpoint/2010/main" val="92623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3</a:t>
            </a:fld>
            <a:endParaRPr lang="en-US"/>
          </a:p>
        </p:txBody>
      </p:sp>
    </p:spTree>
    <p:extLst>
      <p:ext uri="{BB962C8B-B14F-4D97-AF65-F5344CB8AC3E}">
        <p14:creationId xmlns:p14="http://schemas.microsoft.com/office/powerpoint/2010/main" val="301697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4</a:t>
            </a:fld>
            <a:endParaRPr lang="en-US"/>
          </a:p>
        </p:txBody>
      </p:sp>
    </p:spTree>
    <p:extLst>
      <p:ext uri="{BB962C8B-B14F-4D97-AF65-F5344CB8AC3E}">
        <p14:creationId xmlns:p14="http://schemas.microsoft.com/office/powerpoint/2010/main" val="219972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5</a:t>
            </a:fld>
            <a:endParaRPr lang="en-US"/>
          </a:p>
        </p:txBody>
      </p:sp>
    </p:spTree>
    <p:extLst>
      <p:ext uri="{BB962C8B-B14F-4D97-AF65-F5344CB8AC3E}">
        <p14:creationId xmlns:p14="http://schemas.microsoft.com/office/powerpoint/2010/main" val="374387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6</a:t>
            </a:fld>
            <a:endParaRPr lang="en-US"/>
          </a:p>
        </p:txBody>
      </p:sp>
    </p:spTree>
    <p:extLst>
      <p:ext uri="{BB962C8B-B14F-4D97-AF65-F5344CB8AC3E}">
        <p14:creationId xmlns:p14="http://schemas.microsoft.com/office/powerpoint/2010/main" val="283410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7</a:t>
            </a:fld>
            <a:endParaRPr lang="en-US"/>
          </a:p>
        </p:txBody>
      </p:sp>
    </p:spTree>
    <p:extLst>
      <p:ext uri="{BB962C8B-B14F-4D97-AF65-F5344CB8AC3E}">
        <p14:creationId xmlns:p14="http://schemas.microsoft.com/office/powerpoint/2010/main" val="352467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8</a:t>
            </a:fld>
            <a:endParaRPr lang="en-US"/>
          </a:p>
        </p:txBody>
      </p:sp>
    </p:spTree>
    <p:extLst>
      <p:ext uri="{BB962C8B-B14F-4D97-AF65-F5344CB8AC3E}">
        <p14:creationId xmlns:p14="http://schemas.microsoft.com/office/powerpoint/2010/main" val="383106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D6037C-DB20-44E1-B6C2-B0C729F06491}" type="slidenum">
              <a:rPr lang="en-US" smtClean="0"/>
              <a:t>9</a:t>
            </a:fld>
            <a:endParaRPr lang="en-US"/>
          </a:p>
        </p:txBody>
      </p:sp>
    </p:spTree>
    <p:extLst>
      <p:ext uri="{BB962C8B-B14F-4D97-AF65-F5344CB8AC3E}">
        <p14:creationId xmlns:p14="http://schemas.microsoft.com/office/powerpoint/2010/main" val="91701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sv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sv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sv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sv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sv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sv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sv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sv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sv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sv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sv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sv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7.sv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sv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sv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svg"/><Relationship Id="rId7"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3.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svg"/><Relationship Id="rId7"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sv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sv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sv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711572" y="-1343860"/>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477076">
            <a:off x="14761099" y="7895568"/>
            <a:ext cx="6456091" cy="3131204"/>
          </a:xfrm>
          <a:custGeom>
            <a:avLst/>
            <a:gdLst/>
            <a:ahLst/>
            <a:cxnLst/>
            <a:rect l="l" t="t" r="r" b="b"/>
            <a:pathLst>
              <a:path w="6456091" h="3131204">
                <a:moveTo>
                  <a:pt x="0" y="0"/>
                </a:moveTo>
                <a:lnTo>
                  <a:pt x="6456091" y="0"/>
                </a:lnTo>
                <a:lnTo>
                  <a:pt x="6456091" y="3131204"/>
                </a:lnTo>
                <a:lnTo>
                  <a:pt x="0" y="313120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893008" y="580820"/>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209377" y="74964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5181032" y="-902527"/>
            <a:ext cx="3202218" cy="3523762"/>
          </a:xfrm>
          <a:custGeom>
            <a:avLst/>
            <a:gdLst/>
            <a:ahLst/>
            <a:cxnLst/>
            <a:rect l="l" t="t" r="r" b="b"/>
            <a:pathLst>
              <a:path w="3202218" h="3523762">
                <a:moveTo>
                  <a:pt x="0" y="0"/>
                </a:moveTo>
                <a:lnTo>
                  <a:pt x="3202218" y="0"/>
                </a:lnTo>
                <a:lnTo>
                  <a:pt x="3202218" y="3523761"/>
                </a:lnTo>
                <a:lnTo>
                  <a:pt x="0" y="352376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1688323" y="2944606"/>
            <a:ext cx="6126253" cy="4114800"/>
          </a:xfrm>
          <a:custGeom>
            <a:avLst/>
            <a:gdLst/>
            <a:ahLst/>
            <a:cxnLst/>
            <a:rect l="l" t="t" r="r" b="b"/>
            <a:pathLst>
              <a:path w="6126253" h="4114800">
                <a:moveTo>
                  <a:pt x="0" y="0"/>
                </a:moveTo>
                <a:lnTo>
                  <a:pt x="6126253" y="0"/>
                </a:lnTo>
                <a:lnTo>
                  <a:pt x="6126253" y="4114800"/>
                </a:lnTo>
                <a:lnTo>
                  <a:pt x="0" y="411480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3383169" y="6731077"/>
            <a:ext cx="9662160" cy="1976182"/>
          </a:xfrm>
          <a:prstGeom prst="rect">
            <a:avLst/>
          </a:prstGeom>
        </p:spPr>
        <p:txBody>
          <a:bodyPr lIns="0" tIns="0" rIns="0" bIns="0" rtlCol="0" anchor="t">
            <a:spAutoFit/>
          </a:bodyPr>
          <a:lstStyle/>
          <a:p>
            <a:pPr algn="l">
              <a:lnSpc>
                <a:spcPts val="5179"/>
              </a:lnSpc>
            </a:pPr>
            <a:r>
              <a:rPr lang="en-US" sz="3699" b="1" dirty="0">
                <a:solidFill>
                  <a:srgbClr val="E87A6C"/>
                </a:solidFill>
                <a:latin typeface="Nunito Bold"/>
                <a:ea typeface="Nunito Bold"/>
                <a:cs typeface="Nunito Bold"/>
                <a:sym typeface="Nunito Bold"/>
              </a:rPr>
              <a:t>LCDR SALEENA BROWNELL, PHARM.D, MPH, BCPS, CPP</a:t>
            </a:r>
          </a:p>
          <a:p>
            <a:pPr algn="l">
              <a:lnSpc>
                <a:spcPts val="5179"/>
              </a:lnSpc>
            </a:pPr>
            <a:r>
              <a:rPr lang="en-US" sz="3699" b="1" dirty="0">
                <a:solidFill>
                  <a:srgbClr val="E87A6C"/>
                </a:solidFill>
                <a:latin typeface="Nunito Bold"/>
                <a:ea typeface="Nunito Bold"/>
                <a:cs typeface="Nunito Bold"/>
                <a:sym typeface="Nunito Bold"/>
              </a:rPr>
              <a:t>July 2026</a:t>
            </a:r>
          </a:p>
        </p:txBody>
      </p:sp>
      <p:sp>
        <p:nvSpPr>
          <p:cNvPr id="11" name="TextBox 10">
            <a:extLst>
              <a:ext uri="{FF2B5EF4-FFF2-40B4-BE49-F238E27FC236}">
                <a16:creationId xmlns:a16="http://schemas.microsoft.com/office/drawing/2014/main" id="{D39E1028-A14C-42A1-B3FD-4E9AD42A1707}"/>
              </a:ext>
            </a:extLst>
          </p:cNvPr>
          <p:cNvSpPr txBox="1"/>
          <p:nvPr/>
        </p:nvSpPr>
        <p:spPr>
          <a:xfrm>
            <a:off x="2478491" y="2096156"/>
            <a:ext cx="8905651" cy="4247317"/>
          </a:xfrm>
          <a:prstGeom prst="rect">
            <a:avLst/>
          </a:prstGeom>
          <a:noFill/>
        </p:spPr>
        <p:txBody>
          <a:bodyPr wrap="square" rtlCol="0">
            <a:spAutoFit/>
          </a:bodyPr>
          <a:lstStyle/>
          <a:p>
            <a:r>
              <a:rPr lang="en-US" sz="5400" dirty="0">
                <a:ln w="0"/>
                <a:solidFill>
                  <a:schemeClr val="tx2">
                    <a:lumMod val="50000"/>
                  </a:schemeClr>
                </a:solidFill>
                <a:effectLst>
                  <a:outerShdw blurRad="38100" dist="19050" dir="2700000" algn="tl" rotWithShape="0">
                    <a:schemeClr val="dk1">
                      <a:alpha val="40000"/>
                    </a:schemeClr>
                  </a:outerShdw>
                </a:effectLst>
                <a:latin typeface="Nunito Bold" panose="020B0604020202020204" charset="0"/>
              </a:rPr>
              <a:t>Hepatitis C Elimination in Tribal Health: Expanding Access, Improving Outcomes, and Advancing Population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rot="-7713856">
            <a:off x="13986761" y="155171"/>
            <a:ext cx="6009859" cy="2914781"/>
          </a:xfrm>
          <a:custGeom>
            <a:avLst/>
            <a:gdLst/>
            <a:ahLst/>
            <a:cxnLst/>
            <a:rect l="l" t="t" r="r" b="b"/>
            <a:pathLst>
              <a:path w="6009859" h="2914781">
                <a:moveTo>
                  <a:pt x="0" y="0"/>
                </a:moveTo>
                <a:lnTo>
                  <a:pt x="6009859" y="0"/>
                </a:lnTo>
                <a:lnTo>
                  <a:pt x="6009859" y="2914781"/>
                </a:lnTo>
                <a:lnTo>
                  <a:pt x="0" y="291478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266757" y="74202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52634" y="-504581"/>
            <a:ext cx="3202218" cy="3523762"/>
          </a:xfrm>
          <a:custGeom>
            <a:avLst/>
            <a:gdLst/>
            <a:ahLst/>
            <a:cxnLst/>
            <a:rect l="l" t="t" r="r" b="b"/>
            <a:pathLst>
              <a:path w="3202218" h="3523762">
                <a:moveTo>
                  <a:pt x="0" y="0"/>
                </a:moveTo>
                <a:lnTo>
                  <a:pt x="3202219" y="0"/>
                </a:lnTo>
                <a:lnTo>
                  <a:pt x="3202219" y="3523762"/>
                </a:lnTo>
                <a:lnTo>
                  <a:pt x="0" y="352376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6246333" y="103448"/>
            <a:ext cx="5795334" cy="833079"/>
          </a:xfrm>
          <a:custGeom>
            <a:avLst/>
            <a:gdLst/>
            <a:ahLst/>
            <a:cxnLst/>
            <a:rect l="l" t="t" r="r" b="b"/>
            <a:pathLst>
              <a:path w="5795334" h="833079">
                <a:moveTo>
                  <a:pt x="0" y="0"/>
                </a:moveTo>
                <a:lnTo>
                  <a:pt x="5795334" y="0"/>
                </a:lnTo>
                <a:lnTo>
                  <a:pt x="5795334" y="833080"/>
                </a:lnTo>
                <a:lnTo>
                  <a:pt x="0" y="83308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14213E6B-CAFC-4F3A-92B6-A3F6EDE43592}"/>
              </a:ext>
            </a:extLst>
          </p:cNvPr>
          <p:cNvSpPr txBox="1"/>
          <p:nvPr/>
        </p:nvSpPr>
        <p:spPr>
          <a:xfrm>
            <a:off x="3581400" y="1686461"/>
            <a:ext cx="8905651" cy="707886"/>
          </a:xfrm>
          <a:prstGeom prst="rect">
            <a:avLst/>
          </a:prstGeom>
          <a:noFill/>
        </p:spPr>
        <p:txBody>
          <a:bodyPr wrap="square" rtlCol="0">
            <a:spAutoFit/>
          </a:bodyPr>
          <a:lstStyle/>
          <a:p>
            <a:r>
              <a:rPr lang="en-US" sz="4000" dirty="0">
                <a:ln w="0"/>
                <a:solidFill>
                  <a:schemeClr val="tx2">
                    <a:lumMod val="50000"/>
                  </a:schemeClr>
                </a:solidFill>
                <a:effectLst>
                  <a:outerShdw blurRad="38100" dist="19050" dir="2700000" algn="tl" rotWithShape="0">
                    <a:schemeClr val="dk1">
                      <a:alpha val="40000"/>
                    </a:schemeClr>
                  </a:outerShdw>
                </a:effectLst>
                <a:latin typeface="Nunito Bold" panose="020B0604020202020204" charset="0"/>
              </a:rPr>
              <a:t>Knowledge Check:</a:t>
            </a:r>
          </a:p>
        </p:txBody>
      </p:sp>
      <p:sp>
        <p:nvSpPr>
          <p:cNvPr id="13" name="TextBox 12">
            <a:extLst>
              <a:ext uri="{FF2B5EF4-FFF2-40B4-BE49-F238E27FC236}">
                <a16:creationId xmlns:a16="http://schemas.microsoft.com/office/drawing/2014/main" id="{16B75AA7-F842-4750-85CE-FD021431E98D}"/>
              </a:ext>
            </a:extLst>
          </p:cNvPr>
          <p:cNvSpPr txBox="1"/>
          <p:nvPr/>
        </p:nvSpPr>
        <p:spPr>
          <a:xfrm>
            <a:off x="2353938" y="2787193"/>
            <a:ext cx="13495662" cy="6186309"/>
          </a:xfrm>
          <a:prstGeom prst="rect">
            <a:avLst/>
          </a:prstGeom>
          <a:noFill/>
        </p:spPr>
        <p:txBody>
          <a:bodyPr wrap="square" rtlCol="0">
            <a:spAutoFit/>
          </a:bodyPr>
          <a:lstStyle/>
          <a:p>
            <a:r>
              <a:rPr lang="en-US" sz="4400" b="1" dirty="0"/>
              <a:t>Which of the following is the most important predictor of hepatitis C cure (SVR) when using direct-acting antiviral therapy?</a:t>
            </a:r>
          </a:p>
          <a:p>
            <a:endParaRPr lang="en-US" sz="4400" dirty="0"/>
          </a:p>
          <a:p>
            <a:r>
              <a:rPr lang="en-US" sz="4400" dirty="0"/>
              <a:t>A. HCV genotype</a:t>
            </a:r>
            <a:br>
              <a:rPr lang="en-US" sz="4400" dirty="0"/>
            </a:br>
            <a:r>
              <a:rPr lang="en-US" sz="4400" dirty="0"/>
              <a:t>B. Baseline viral load</a:t>
            </a:r>
            <a:br>
              <a:rPr lang="en-US" sz="4400" dirty="0"/>
            </a:br>
            <a:r>
              <a:rPr lang="en-US" sz="4400" dirty="0"/>
              <a:t>C. Medication adherence </a:t>
            </a:r>
            <a:br>
              <a:rPr lang="en-US" sz="4400" dirty="0"/>
            </a:br>
            <a:r>
              <a:rPr lang="en-US" sz="4400" dirty="0"/>
              <a:t>D. Patient age</a:t>
            </a:r>
          </a:p>
          <a:p>
            <a:endParaRPr lang="en-US" sz="4400" dirty="0"/>
          </a:p>
        </p:txBody>
      </p:sp>
    </p:spTree>
    <p:extLst>
      <p:ext uri="{BB962C8B-B14F-4D97-AF65-F5344CB8AC3E}">
        <p14:creationId xmlns:p14="http://schemas.microsoft.com/office/powerpoint/2010/main" val="414067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rot="-7713856">
            <a:off x="13986761" y="155171"/>
            <a:ext cx="6009859" cy="2914781"/>
          </a:xfrm>
          <a:custGeom>
            <a:avLst/>
            <a:gdLst/>
            <a:ahLst/>
            <a:cxnLst/>
            <a:rect l="l" t="t" r="r" b="b"/>
            <a:pathLst>
              <a:path w="6009859" h="2914781">
                <a:moveTo>
                  <a:pt x="0" y="0"/>
                </a:moveTo>
                <a:lnTo>
                  <a:pt x="6009859" y="0"/>
                </a:lnTo>
                <a:lnTo>
                  <a:pt x="6009859" y="2914781"/>
                </a:lnTo>
                <a:lnTo>
                  <a:pt x="0" y="291478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266757" y="74202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52634" y="-504581"/>
            <a:ext cx="3202218" cy="3523762"/>
          </a:xfrm>
          <a:custGeom>
            <a:avLst/>
            <a:gdLst/>
            <a:ahLst/>
            <a:cxnLst/>
            <a:rect l="l" t="t" r="r" b="b"/>
            <a:pathLst>
              <a:path w="3202218" h="3523762">
                <a:moveTo>
                  <a:pt x="0" y="0"/>
                </a:moveTo>
                <a:lnTo>
                  <a:pt x="3202219" y="0"/>
                </a:lnTo>
                <a:lnTo>
                  <a:pt x="3202219" y="3523762"/>
                </a:lnTo>
                <a:lnTo>
                  <a:pt x="0" y="352376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6246333" y="103448"/>
            <a:ext cx="5795334" cy="833079"/>
          </a:xfrm>
          <a:custGeom>
            <a:avLst/>
            <a:gdLst/>
            <a:ahLst/>
            <a:cxnLst/>
            <a:rect l="l" t="t" r="r" b="b"/>
            <a:pathLst>
              <a:path w="5795334" h="833079">
                <a:moveTo>
                  <a:pt x="0" y="0"/>
                </a:moveTo>
                <a:lnTo>
                  <a:pt x="5795334" y="0"/>
                </a:lnTo>
                <a:lnTo>
                  <a:pt x="5795334" y="833080"/>
                </a:lnTo>
                <a:lnTo>
                  <a:pt x="0" y="83308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14213E6B-CAFC-4F3A-92B6-A3F6EDE43592}"/>
              </a:ext>
            </a:extLst>
          </p:cNvPr>
          <p:cNvSpPr txBox="1"/>
          <p:nvPr/>
        </p:nvSpPr>
        <p:spPr>
          <a:xfrm>
            <a:off x="3581400" y="1686461"/>
            <a:ext cx="8905651" cy="707886"/>
          </a:xfrm>
          <a:prstGeom prst="rect">
            <a:avLst/>
          </a:prstGeom>
          <a:noFill/>
        </p:spPr>
        <p:txBody>
          <a:bodyPr wrap="square" rtlCol="0">
            <a:spAutoFit/>
          </a:bodyPr>
          <a:lstStyle/>
          <a:p>
            <a:r>
              <a:rPr lang="en-US" sz="4000" dirty="0">
                <a:ln w="0"/>
                <a:solidFill>
                  <a:schemeClr val="tx2">
                    <a:lumMod val="50000"/>
                  </a:schemeClr>
                </a:solidFill>
                <a:effectLst>
                  <a:outerShdw blurRad="38100" dist="19050" dir="2700000" algn="tl" rotWithShape="0">
                    <a:schemeClr val="dk1">
                      <a:alpha val="40000"/>
                    </a:schemeClr>
                  </a:outerShdw>
                </a:effectLst>
                <a:latin typeface="Nunito Bold" panose="020B0604020202020204" charset="0"/>
              </a:rPr>
              <a:t>Knowledge Check:</a:t>
            </a:r>
          </a:p>
        </p:txBody>
      </p:sp>
      <p:sp>
        <p:nvSpPr>
          <p:cNvPr id="13" name="TextBox 12">
            <a:extLst>
              <a:ext uri="{FF2B5EF4-FFF2-40B4-BE49-F238E27FC236}">
                <a16:creationId xmlns:a16="http://schemas.microsoft.com/office/drawing/2014/main" id="{16B75AA7-F842-4750-85CE-FD021431E98D}"/>
              </a:ext>
            </a:extLst>
          </p:cNvPr>
          <p:cNvSpPr txBox="1"/>
          <p:nvPr/>
        </p:nvSpPr>
        <p:spPr>
          <a:xfrm>
            <a:off x="2353938" y="2787193"/>
            <a:ext cx="13495662" cy="6186309"/>
          </a:xfrm>
          <a:prstGeom prst="rect">
            <a:avLst/>
          </a:prstGeom>
          <a:noFill/>
        </p:spPr>
        <p:txBody>
          <a:bodyPr wrap="square" rtlCol="0">
            <a:spAutoFit/>
          </a:bodyPr>
          <a:lstStyle/>
          <a:p>
            <a:r>
              <a:rPr lang="en-US" sz="4400" b="1" dirty="0"/>
              <a:t>Which of the following is the most important predictor of hepatitis C cure (SVR) when using direct-acting antiviral therapy?</a:t>
            </a:r>
          </a:p>
          <a:p>
            <a:endParaRPr lang="en-US" sz="4400" dirty="0"/>
          </a:p>
          <a:p>
            <a:r>
              <a:rPr lang="en-US" sz="4400" dirty="0"/>
              <a:t>A. HCV genotype</a:t>
            </a:r>
            <a:br>
              <a:rPr lang="en-US" sz="4400" dirty="0"/>
            </a:br>
            <a:r>
              <a:rPr lang="en-US" sz="4400" dirty="0"/>
              <a:t>B. Baseline viral load</a:t>
            </a:r>
            <a:br>
              <a:rPr lang="en-US" sz="4400" dirty="0"/>
            </a:br>
            <a:r>
              <a:rPr lang="en-US" sz="4400" dirty="0">
                <a:highlight>
                  <a:srgbClr val="FFFF00"/>
                </a:highlight>
              </a:rPr>
              <a:t>C. Medication adherence </a:t>
            </a:r>
            <a:br>
              <a:rPr lang="en-US" sz="4400" dirty="0"/>
            </a:br>
            <a:r>
              <a:rPr lang="en-US" sz="4400" dirty="0"/>
              <a:t>D. Patient age</a:t>
            </a:r>
          </a:p>
          <a:p>
            <a:endParaRPr lang="en-US" sz="4400" dirty="0"/>
          </a:p>
        </p:txBody>
      </p:sp>
    </p:spTree>
    <p:extLst>
      <p:ext uri="{BB962C8B-B14F-4D97-AF65-F5344CB8AC3E}">
        <p14:creationId xmlns:p14="http://schemas.microsoft.com/office/powerpoint/2010/main" val="4081630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flipH="1">
            <a:off x="13098998" y="-1343860"/>
            <a:ext cx="7378591" cy="5672292"/>
          </a:xfrm>
          <a:custGeom>
            <a:avLst/>
            <a:gdLst/>
            <a:ahLst/>
            <a:cxnLst/>
            <a:rect l="l" t="t" r="r" b="b"/>
            <a:pathLst>
              <a:path w="7378591" h="5672292">
                <a:moveTo>
                  <a:pt x="7378591" y="0"/>
                </a:moveTo>
                <a:lnTo>
                  <a:pt x="0" y="0"/>
                </a:lnTo>
                <a:lnTo>
                  <a:pt x="0" y="5672292"/>
                </a:lnTo>
                <a:lnTo>
                  <a:pt x="7378591" y="5672292"/>
                </a:lnTo>
                <a:lnTo>
                  <a:pt x="7378591"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457880">
            <a:off x="-1361800" y="7258068"/>
            <a:ext cx="6009859" cy="2914781"/>
          </a:xfrm>
          <a:custGeom>
            <a:avLst/>
            <a:gdLst/>
            <a:ahLst/>
            <a:cxnLst/>
            <a:rect l="l" t="t" r="r" b="b"/>
            <a:pathLst>
              <a:path w="6009859" h="2914781">
                <a:moveTo>
                  <a:pt x="0" y="0"/>
                </a:moveTo>
                <a:lnTo>
                  <a:pt x="6009859" y="0"/>
                </a:lnTo>
                <a:lnTo>
                  <a:pt x="6009859" y="2914781"/>
                </a:lnTo>
                <a:lnTo>
                  <a:pt x="0" y="291478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52634" y="-504581"/>
            <a:ext cx="3202218" cy="3523762"/>
          </a:xfrm>
          <a:custGeom>
            <a:avLst/>
            <a:gdLst/>
            <a:ahLst/>
            <a:cxnLst/>
            <a:rect l="l" t="t" r="r" b="b"/>
            <a:pathLst>
              <a:path w="3202218" h="3523762">
                <a:moveTo>
                  <a:pt x="0" y="0"/>
                </a:moveTo>
                <a:lnTo>
                  <a:pt x="3202219" y="0"/>
                </a:lnTo>
                <a:lnTo>
                  <a:pt x="3202219"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2405325" y="1718207"/>
            <a:ext cx="13000160" cy="7540093"/>
          </a:xfrm>
          <a:custGeom>
            <a:avLst/>
            <a:gdLst/>
            <a:ahLst/>
            <a:cxnLst/>
            <a:rect l="l" t="t" r="r" b="b"/>
            <a:pathLst>
              <a:path w="13000160" h="7540093">
                <a:moveTo>
                  <a:pt x="0" y="0"/>
                </a:moveTo>
                <a:lnTo>
                  <a:pt x="13000161" y="0"/>
                </a:lnTo>
                <a:lnTo>
                  <a:pt x="13000161" y="7540093"/>
                </a:lnTo>
                <a:lnTo>
                  <a:pt x="0" y="7540093"/>
                </a:lnTo>
                <a:lnTo>
                  <a:pt x="0" y="0"/>
                </a:lnTo>
                <a:close/>
              </a:path>
            </a:pathLst>
          </a:custGeom>
          <a:blipFill>
            <a:blip r:embed="rId7"/>
            <a:stretch>
              <a:fillRect/>
            </a:stretch>
          </a:blipFill>
        </p:spPr>
        <p:txBody>
          <a:bodyPr/>
          <a:lstStyle/>
          <a:p>
            <a:endParaRPr lang="en-US"/>
          </a:p>
        </p:txBody>
      </p:sp>
      <p:sp>
        <p:nvSpPr>
          <p:cNvPr id="7" name="TextBox 7"/>
          <p:cNvSpPr txBox="1"/>
          <p:nvPr/>
        </p:nvSpPr>
        <p:spPr>
          <a:xfrm>
            <a:off x="4933408" y="9677604"/>
            <a:ext cx="9613893" cy="290246"/>
          </a:xfrm>
          <a:prstGeom prst="rect">
            <a:avLst/>
          </a:prstGeom>
        </p:spPr>
        <p:txBody>
          <a:bodyPr lIns="0" tIns="0" rIns="0" bIns="0" rtlCol="0" anchor="t">
            <a:spAutoFit/>
          </a:bodyPr>
          <a:lstStyle/>
          <a:p>
            <a:pPr algn="ctr">
              <a:lnSpc>
                <a:spcPts val="2403"/>
              </a:lnSpc>
              <a:spcBef>
                <a:spcPct val="0"/>
              </a:spcBef>
            </a:pPr>
            <a:r>
              <a:rPr lang="en-US" sz="1717" b="1">
                <a:solidFill>
                  <a:srgbClr val="000000"/>
                </a:solidFill>
                <a:latin typeface="Nunito Bold"/>
                <a:ea typeface="Nunito Bold"/>
                <a:cs typeface="Nunito Bold"/>
                <a:sym typeface="Nunito Bold"/>
              </a:rPr>
              <a:t>HTTPS://WWW.HCVGUIDELINES.ORG/EVALUATE/MONITORING#INCOMPLETE-ADHERENCE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09377" y="74964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181032" y="-902527"/>
            <a:ext cx="3202218" cy="3523762"/>
          </a:xfrm>
          <a:custGeom>
            <a:avLst/>
            <a:gdLst/>
            <a:ahLst/>
            <a:cxnLst/>
            <a:rect l="l" t="t" r="r" b="b"/>
            <a:pathLst>
              <a:path w="3202218" h="3523762">
                <a:moveTo>
                  <a:pt x="0" y="0"/>
                </a:moveTo>
                <a:lnTo>
                  <a:pt x="3202218" y="0"/>
                </a:lnTo>
                <a:lnTo>
                  <a:pt x="3202218" y="3523761"/>
                </a:lnTo>
                <a:lnTo>
                  <a:pt x="0" y="352376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6231555" y="803994"/>
            <a:ext cx="5795334" cy="833079"/>
          </a:xfrm>
          <a:custGeom>
            <a:avLst/>
            <a:gdLst/>
            <a:ahLst/>
            <a:cxnLst/>
            <a:rect l="l" t="t" r="r" b="b"/>
            <a:pathLst>
              <a:path w="5795334" h="833079">
                <a:moveTo>
                  <a:pt x="0" y="0"/>
                </a:moveTo>
                <a:lnTo>
                  <a:pt x="5795334" y="0"/>
                </a:lnTo>
                <a:lnTo>
                  <a:pt x="5795334" y="833080"/>
                </a:lnTo>
                <a:lnTo>
                  <a:pt x="0" y="83308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3173987" y="2169715"/>
            <a:ext cx="11940025" cy="6367391"/>
          </a:xfrm>
          <a:custGeom>
            <a:avLst/>
            <a:gdLst/>
            <a:ahLst/>
            <a:cxnLst/>
            <a:rect l="l" t="t" r="r" b="b"/>
            <a:pathLst>
              <a:path w="11940025" h="6367391">
                <a:moveTo>
                  <a:pt x="0" y="0"/>
                </a:moveTo>
                <a:lnTo>
                  <a:pt x="11940026" y="0"/>
                </a:lnTo>
                <a:lnTo>
                  <a:pt x="11940026" y="6367391"/>
                </a:lnTo>
                <a:lnTo>
                  <a:pt x="0" y="6367391"/>
                </a:lnTo>
                <a:lnTo>
                  <a:pt x="0" y="0"/>
                </a:lnTo>
                <a:close/>
              </a:path>
            </a:pathLst>
          </a:custGeom>
          <a:blipFill>
            <a:blip r:embed="rId6"/>
            <a:stretch>
              <a:fillRect l="-69205" t="-62290" r="-30450" b="-48201"/>
            </a:stretch>
          </a:blipFill>
        </p:spPr>
        <p:txBody>
          <a:bodyPr/>
          <a:lstStyle/>
          <a:p>
            <a:endParaRPr lang="en-US"/>
          </a:p>
        </p:txBody>
      </p:sp>
      <p:sp>
        <p:nvSpPr>
          <p:cNvPr id="7" name="TextBox 7"/>
          <p:cNvSpPr txBox="1"/>
          <p:nvPr/>
        </p:nvSpPr>
        <p:spPr>
          <a:xfrm>
            <a:off x="3433537" y="9677604"/>
            <a:ext cx="10528102" cy="257174"/>
          </a:xfrm>
          <a:prstGeom prst="rect">
            <a:avLst/>
          </a:prstGeom>
        </p:spPr>
        <p:txBody>
          <a:bodyPr lIns="0" tIns="0" rIns="0" bIns="0" rtlCol="0" anchor="t">
            <a:spAutoFit/>
          </a:bodyPr>
          <a:lstStyle/>
          <a:p>
            <a:pPr algn="ctr">
              <a:lnSpc>
                <a:spcPts val="2100"/>
              </a:lnSpc>
              <a:spcBef>
                <a:spcPct val="0"/>
              </a:spcBef>
            </a:pPr>
            <a:r>
              <a:rPr lang="en-US" sz="1500" b="1" dirty="0">
                <a:solidFill>
                  <a:srgbClr val="000000"/>
                </a:solidFill>
                <a:latin typeface="Nunito Bold"/>
                <a:ea typeface="Nunito Bold"/>
                <a:cs typeface="Nunito Bold"/>
                <a:sym typeface="Nunito Bold"/>
              </a:rPr>
              <a:t>GREBELY. CLIN INFECT DIS. 2024;79:974. XPERT HCV PI. TRICKEY. LANCET GASTROENTEROL HEPATOL. 2023;8:253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711572" y="-1343860"/>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477076">
            <a:off x="14761099" y="7895568"/>
            <a:ext cx="6456091" cy="3131204"/>
          </a:xfrm>
          <a:custGeom>
            <a:avLst/>
            <a:gdLst/>
            <a:ahLst/>
            <a:cxnLst/>
            <a:rect l="l" t="t" r="r" b="b"/>
            <a:pathLst>
              <a:path w="6456091" h="3131204">
                <a:moveTo>
                  <a:pt x="0" y="0"/>
                </a:moveTo>
                <a:lnTo>
                  <a:pt x="6456091" y="0"/>
                </a:lnTo>
                <a:lnTo>
                  <a:pt x="6456091" y="3131204"/>
                </a:lnTo>
                <a:lnTo>
                  <a:pt x="0" y="313120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3081561" y="1866917"/>
            <a:ext cx="12124878" cy="6553165"/>
          </a:xfrm>
          <a:custGeom>
            <a:avLst/>
            <a:gdLst/>
            <a:ahLst/>
            <a:cxnLst/>
            <a:rect l="l" t="t" r="r" b="b"/>
            <a:pathLst>
              <a:path w="12124878" h="6553165">
                <a:moveTo>
                  <a:pt x="0" y="0"/>
                </a:moveTo>
                <a:lnTo>
                  <a:pt x="12124878" y="0"/>
                </a:lnTo>
                <a:lnTo>
                  <a:pt x="12124878" y="6553166"/>
                </a:lnTo>
                <a:lnTo>
                  <a:pt x="0" y="6553166"/>
                </a:lnTo>
                <a:lnTo>
                  <a:pt x="0" y="0"/>
                </a:lnTo>
                <a:close/>
              </a:path>
            </a:pathLst>
          </a:custGeom>
          <a:blipFill>
            <a:blip r:embed="rId6"/>
            <a:stretch>
              <a:fillRect l="-67635" t="-56797" r="-26092" b="-44727"/>
            </a:stretch>
          </a:blipFill>
        </p:spPr>
        <p:txBody>
          <a:bodyPr/>
          <a:lstStyle/>
          <a:p>
            <a:endParaRPr lang="en-US"/>
          </a:p>
        </p:txBody>
      </p:sp>
      <p:sp>
        <p:nvSpPr>
          <p:cNvPr id="6" name="TextBox 6"/>
          <p:cNvSpPr txBox="1"/>
          <p:nvPr/>
        </p:nvSpPr>
        <p:spPr>
          <a:xfrm>
            <a:off x="7053260" y="9677604"/>
            <a:ext cx="3288655" cy="257174"/>
          </a:xfrm>
          <a:prstGeom prst="rect">
            <a:avLst/>
          </a:prstGeom>
        </p:spPr>
        <p:txBody>
          <a:bodyPr lIns="0" tIns="0" rIns="0" bIns="0" rtlCol="0" anchor="t">
            <a:spAutoFit/>
          </a:bodyPr>
          <a:lstStyle/>
          <a:p>
            <a:pPr algn="ctr">
              <a:lnSpc>
                <a:spcPts val="2100"/>
              </a:lnSpc>
              <a:spcBef>
                <a:spcPct val="0"/>
              </a:spcBef>
            </a:pPr>
            <a:r>
              <a:rPr lang="en-US" sz="1500" b="1">
                <a:solidFill>
                  <a:srgbClr val="000000"/>
                </a:solidFill>
                <a:latin typeface="Nunito Bold"/>
                <a:ea typeface="Nunito Bold"/>
                <a:cs typeface="Nunito Bold"/>
                <a:sym typeface="Nunito Bold"/>
              </a:rPr>
              <a:t>GENE. J VIRAL HEPAT. 2021;28:1635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AAF3327-16C3-40F3-B9EE-A36BFBE40C51}"/>
              </a:ext>
            </a:extLst>
          </p:cNvPr>
          <p:cNvPicPr>
            <a:picLocks noChangeAspect="1"/>
          </p:cNvPicPr>
          <p:nvPr/>
        </p:nvPicPr>
        <p:blipFill rotWithShape="1">
          <a:blip r:embed="rId3">
            <a:extLst>
              <a:ext uri="{28A0092B-C50C-407E-A947-70E740481C1C}">
                <a14:useLocalDpi xmlns:a14="http://schemas.microsoft.com/office/drawing/2010/main" val="0"/>
              </a:ext>
            </a:extLst>
          </a:blip>
          <a:srcRect l="12519" r="12519"/>
          <a:stretch/>
        </p:blipFill>
        <p:spPr>
          <a:xfrm>
            <a:off x="2057400" y="-76200"/>
            <a:ext cx="13792200" cy="10344150"/>
          </a:xfrm>
          <a:prstGeom prst="rect">
            <a:avLst/>
          </a:prstGeom>
        </p:spPr>
      </p:pic>
    </p:spTree>
    <p:extLst>
      <p:ext uri="{BB962C8B-B14F-4D97-AF65-F5344CB8AC3E}">
        <p14:creationId xmlns:p14="http://schemas.microsoft.com/office/powerpoint/2010/main" val="337893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711572" y="-1343860"/>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477076">
            <a:off x="14761099" y="7895568"/>
            <a:ext cx="6456091" cy="3131204"/>
          </a:xfrm>
          <a:custGeom>
            <a:avLst/>
            <a:gdLst/>
            <a:ahLst/>
            <a:cxnLst/>
            <a:rect l="l" t="t" r="r" b="b"/>
            <a:pathLst>
              <a:path w="6456091" h="3131204">
                <a:moveTo>
                  <a:pt x="0" y="0"/>
                </a:moveTo>
                <a:lnTo>
                  <a:pt x="6456091" y="0"/>
                </a:lnTo>
                <a:lnTo>
                  <a:pt x="6456091" y="3131204"/>
                </a:lnTo>
                <a:lnTo>
                  <a:pt x="0" y="313120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09377" y="74964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5181032" y="-902527"/>
            <a:ext cx="3202218" cy="3523762"/>
          </a:xfrm>
          <a:custGeom>
            <a:avLst/>
            <a:gdLst/>
            <a:ahLst/>
            <a:cxnLst/>
            <a:rect l="l" t="t" r="r" b="b"/>
            <a:pathLst>
              <a:path w="3202218" h="3523762">
                <a:moveTo>
                  <a:pt x="0" y="0"/>
                </a:moveTo>
                <a:lnTo>
                  <a:pt x="3202218" y="0"/>
                </a:lnTo>
                <a:lnTo>
                  <a:pt x="3202218" y="3523761"/>
                </a:lnTo>
                <a:lnTo>
                  <a:pt x="0" y="352376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5F79679F-E27D-4342-8D4A-1AFFCD66129A}"/>
              </a:ext>
            </a:extLst>
          </p:cNvPr>
          <p:cNvSpPr txBox="1"/>
          <p:nvPr/>
        </p:nvSpPr>
        <p:spPr>
          <a:xfrm>
            <a:off x="2889564" y="3235285"/>
            <a:ext cx="10723159" cy="3816429"/>
          </a:xfrm>
          <a:prstGeom prst="rect">
            <a:avLst/>
          </a:prstGeom>
          <a:noFill/>
        </p:spPr>
        <p:txBody>
          <a:bodyPr wrap="square" rtlCol="0">
            <a:spAutoFit/>
          </a:bodyPr>
          <a:lstStyle/>
          <a:p>
            <a:pPr marL="800100" lvl="1" indent="-342900">
              <a:buFont typeface="Arial" panose="020B0604020202020204" pitchFamily="34" charset="0"/>
              <a:buChar char="•"/>
            </a:pPr>
            <a:endParaRPr lang="en-US" sz="3200" dirty="0"/>
          </a:p>
          <a:p>
            <a:pPr marL="800100" lvl="1" indent="-342900">
              <a:buFont typeface="Arial" panose="020B0604020202020204" pitchFamily="34" charset="0"/>
              <a:buChar char="•"/>
            </a:pPr>
            <a:r>
              <a:rPr lang="en-US" sz="3200" dirty="0"/>
              <a:t>Emergency Room</a:t>
            </a:r>
          </a:p>
          <a:p>
            <a:pPr marL="800100" lvl="1" indent="-342900">
              <a:buFont typeface="Arial" panose="020B0604020202020204" pitchFamily="34" charset="0"/>
              <a:buChar char="•"/>
            </a:pPr>
            <a:r>
              <a:rPr lang="en-US" sz="3200" dirty="0"/>
              <a:t>MAT</a:t>
            </a:r>
          </a:p>
          <a:p>
            <a:pPr marL="800100" lvl="1" indent="-342900">
              <a:buFont typeface="Arial" panose="020B0604020202020204" pitchFamily="34" charset="0"/>
              <a:buChar char="•"/>
            </a:pPr>
            <a:r>
              <a:rPr lang="en-US" sz="3200" dirty="0"/>
              <a:t>Outpatient consults</a:t>
            </a:r>
          </a:p>
          <a:p>
            <a:pPr marL="800100" lvl="1" indent="-342900">
              <a:buFont typeface="Arial" panose="020B0604020202020204" pitchFamily="34" charset="0"/>
              <a:buChar char="•"/>
            </a:pPr>
            <a:r>
              <a:rPr lang="en-US" sz="3200" dirty="0"/>
              <a:t>Detention Center</a:t>
            </a:r>
          </a:p>
          <a:p>
            <a:pPr marL="800100" lvl="1" indent="-342900">
              <a:buFont typeface="Arial" panose="020B0604020202020204" pitchFamily="34" charset="0"/>
              <a:buChar char="•"/>
            </a:pPr>
            <a:r>
              <a:rPr lang="en-US" sz="3200" dirty="0"/>
              <a:t>Working with health department</a:t>
            </a:r>
          </a:p>
          <a:p>
            <a:pPr lvl="1"/>
            <a:r>
              <a:rPr lang="en-US" sz="3200" dirty="0"/>
              <a:t> </a:t>
            </a:r>
          </a:p>
          <a:p>
            <a:endParaRPr lang="en-US" dirty="0"/>
          </a:p>
        </p:txBody>
      </p:sp>
      <p:sp>
        <p:nvSpPr>
          <p:cNvPr id="10" name="TextBox 9">
            <a:extLst>
              <a:ext uri="{FF2B5EF4-FFF2-40B4-BE49-F238E27FC236}">
                <a16:creationId xmlns:a16="http://schemas.microsoft.com/office/drawing/2014/main" id="{1299EECE-F77D-4851-A0FB-52B2A8822B6E}"/>
              </a:ext>
            </a:extLst>
          </p:cNvPr>
          <p:cNvSpPr txBox="1"/>
          <p:nvPr/>
        </p:nvSpPr>
        <p:spPr>
          <a:xfrm>
            <a:off x="3581400" y="1686461"/>
            <a:ext cx="8905651" cy="1323439"/>
          </a:xfrm>
          <a:prstGeom prst="rect">
            <a:avLst/>
          </a:prstGeom>
          <a:noFill/>
        </p:spPr>
        <p:txBody>
          <a:bodyPr wrap="square" rtlCol="0">
            <a:spAutoFit/>
          </a:bodyPr>
          <a:lstStyle/>
          <a:p>
            <a:r>
              <a:rPr lang="en-US" sz="4000" dirty="0">
                <a:ln w="0"/>
                <a:solidFill>
                  <a:schemeClr val="tx2">
                    <a:lumMod val="50000"/>
                  </a:schemeClr>
                </a:solidFill>
                <a:effectLst>
                  <a:outerShdw blurRad="38100" dist="19050" dir="2700000" algn="tl" rotWithShape="0">
                    <a:schemeClr val="dk1">
                      <a:alpha val="40000"/>
                    </a:schemeClr>
                  </a:outerShdw>
                </a:effectLst>
                <a:latin typeface="Nunito Bold" panose="020B0604020202020204" charset="0"/>
              </a:rPr>
              <a:t>Expansion of Hepatitis C Treatment Approaches</a:t>
            </a:r>
          </a:p>
        </p:txBody>
      </p:sp>
    </p:spTree>
    <p:extLst>
      <p:ext uri="{BB962C8B-B14F-4D97-AF65-F5344CB8AC3E}">
        <p14:creationId xmlns:p14="http://schemas.microsoft.com/office/powerpoint/2010/main" val="218677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rot="-7713856">
            <a:off x="13986761" y="155171"/>
            <a:ext cx="6009859" cy="2914781"/>
          </a:xfrm>
          <a:custGeom>
            <a:avLst/>
            <a:gdLst/>
            <a:ahLst/>
            <a:cxnLst/>
            <a:rect l="l" t="t" r="r" b="b"/>
            <a:pathLst>
              <a:path w="6009859" h="2914781">
                <a:moveTo>
                  <a:pt x="0" y="0"/>
                </a:moveTo>
                <a:lnTo>
                  <a:pt x="6009859" y="0"/>
                </a:lnTo>
                <a:lnTo>
                  <a:pt x="6009859" y="2914781"/>
                </a:lnTo>
                <a:lnTo>
                  <a:pt x="0" y="291478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266757" y="74202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52634" y="-504581"/>
            <a:ext cx="3202218" cy="3523762"/>
          </a:xfrm>
          <a:custGeom>
            <a:avLst/>
            <a:gdLst/>
            <a:ahLst/>
            <a:cxnLst/>
            <a:rect l="l" t="t" r="r" b="b"/>
            <a:pathLst>
              <a:path w="3202218" h="3523762">
                <a:moveTo>
                  <a:pt x="0" y="0"/>
                </a:moveTo>
                <a:lnTo>
                  <a:pt x="3202219" y="0"/>
                </a:lnTo>
                <a:lnTo>
                  <a:pt x="3202219" y="3523762"/>
                </a:lnTo>
                <a:lnTo>
                  <a:pt x="0" y="352376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6246333" y="103448"/>
            <a:ext cx="5795334" cy="833079"/>
          </a:xfrm>
          <a:custGeom>
            <a:avLst/>
            <a:gdLst/>
            <a:ahLst/>
            <a:cxnLst/>
            <a:rect l="l" t="t" r="r" b="b"/>
            <a:pathLst>
              <a:path w="5795334" h="833079">
                <a:moveTo>
                  <a:pt x="0" y="0"/>
                </a:moveTo>
                <a:lnTo>
                  <a:pt x="5795334" y="0"/>
                </a:lnTo>
                <a:lnTo>
                  <a:pt x="5795334" y="833080"/>
                </a:lnTo>
                <a:lnTo>
                  <a:pt x="0" y="83308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14213E6B-CAFC-4F3A-92B6-A3F6EDE43592}"/>
              </a:ext>
            </a:extLst>
          </p:cNvPr>
          <p:cNvSpPr txBox="1"/>
          <p:nvPr/>
        </p:nvSpPr>
        <p:spPr>
          <a:xfrm>
            <a:off x="3161416" y="875042"/>
            <a:ext cx="89056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1F497D">
                    <a:lumMod val="50000"/>
                  </a:srgbClr>
                </a:solidFill>
                <a:effectLst>
                  <a:outerShdw blurRad="38100" dist="19050" dir="2700000" algn="tl" rotWithShape="0">
                    <a:prstClr val="black">
                      <a:alpha val="40000"/>
                    </a:prstClr>
                  </a:outerShdw>
                </a:effectLst>
                <a:uLnTx/>
                <a:uFillTx/>
                <a:latin typeface="Nunito Bold" panose="020B0604020202020204" charset="0"/>
                <a:ea typeface="+mn-ea"/>
                <a:cs typeface="+mn-cs"/>
              </a:rPr>
              <a:t>Knowledge Check:</a:t>
            </a:r>
          </a:p>
        </p:txBody>
      </p:sp>
      <p:sp>
        <p:nvSpPr>
          <p:cNvPr id="13" name="TextBox 12">
            <a:extLst>
              <a:ext uri="{FF2B5EF4-FFF2-40B4-BE49-F238E27FC236}">
                <a16:creationId xmlns:a16="http://schemas.microsoft.com/office/drawing/2014/main" id="{16B75AA7-F842-4750-85CE-FD021431E98D}"/>
              </a:ext>
            </a:extLst>
          </p:cNvPr>
          <p:cNvSpPr txBox="1"/>
          <p:nvPr/>
        </p:nvSpPr>
        <p:spPr>
          <a:xfrm>
            <a:off x="2949584" y="1995353"/>
            <a:ext cx="13495662" cy="7848302"/>
          </a:xfrm>
          <a:prstGeom prst="rect">
            <a:avLst/>
          </a:prstGeom>
          <a:noFill/>
        </p:spPr>
        <p:txBody>
          <a:bodyPr wrap="square" rtlCol="0">
            <a:spAutoFit/>
          </a:bodyPr>
          <a:lstStyle/>
          <a:p>
            <a:r>
              <a:rPr lang="en-US" sz="3200" dirty="0"/>
              <a:t>A 34-year-old patient with chronic hepatitis C is referred from the emergency department after testing positive for HCV RNA. The patient reports active injection drug use and is interested in treatment but has unstable housing. Liver fibrosis assessment shows no cirrhosis, and there are no contraindications to direct-acting antiviral therapy.</a:t>
            </a:r>
          </a:p>
          <a:p>
            <a:r>
              <a:rPr lang="en-US" sz="3200" b="1" dirty="0"/>
              <a:t>Which of the following is the BEST next step?</a:t>
            </a:r>
            <a:endParaRPr lang="en-US" sz="3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a:p>
            <a:r>
              <a:rPr lang="en-US" sz="3200" dirty="0"/>
              <a:t>A. Delay treatment until the patient has been abstinent from drug use for at least 6 months.</a:t>
            </a:r>
          </a:p>
          <a:p>
            <a:r>
              <a:rPr lang="en-US" sz="3200" dirty="0"/>
              <a:t>B. Refer the patient back to primary care and repeat HCV RNA testing in one year.</a:t>
            </a:r>
          </a:p>
          <a:p>
            <a:r>
              <a:rPr lang="en-US" sz="3200" dirty="0"/>
              <a:t>C. Initiate hepatitis C treatment while providing harm reduction counseling, linkage to medication-assisted treatment (if interested), and close follow-up. </a:t>
            </a:r>
          </a:p>
          <a:p>
            <a:r>
              <a:rPr lang="en-US" sz="3200" dirty="0"/>
              <a:t>D. Decline treatment because unstable housing predicts treatment failure.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319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rot="-7713856">
            <a:off x="13986761" y="155171"/>
            <a:ext cx="6009859" cy="2914781"/>
          </a:xfrm>
          <a:custGeom>
            <a:avLst/>
            <a:gdLst/>
            <a:ahLst/>
            <a:cxnLst/>
            <a:rect l="l" t="t" r="r" b="b"/>
            <a:pathLst>
              <a:path w="6009859" h="2914781">
                <a:moveTo>
                  <a:pt x="0" y="0"/>
                </a:moveTo>
                <a:lnTo>
                  <a:pt x="6009859" y="0"/>
                </a:lnTo>
                <a:lnTo>
                  <a:pt x="6009859" y="2914781"/>
                </a:lnTo>
                <a:lnTo>
                  <a:pt x="0" y="291478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266757" y="74202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52634" y="-504581"/>
            <a:ext cx="3202218" cy="3523762"/>
          </a:xfrm>
          <a:custGeom>
            <a:avLst/>
            <a:gdLst/>
            <a:ahLst/>
            <a:cxnLst/>
            <a:rect l="l" t="t" r="r" b="b"/>
            <a:pathLst>
              <a:path w="3202218" h="3523762">
                <a:moveTo>
                  <a:pt x="0" y="0"/>
                </a:moveTo>
                <a:lnTo>
                  <a:pt x="3202219" y="0"/>
                </a:lnTo>
                <a:lnTo>
                  <a:pt x="3202219" y="3523762"/>
                </a:lnTo>
                <a:lnTo>
                  <a:pt x="0" y="352376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6246333" y="103448"/>
            <a:ext cx="5795334" cy="833079"/>
          </a:xfrm>
          <a:custGeom>
            <a:avLst/>
            <a:gdLst/>
            <a:ahLst/>
            <a:cxnLst/>
            <a:rect l="l" t="t" r="r" b="b"/>
            <a:pathLst>
              <a:path w="5795334" h="833079">
                <a:moveTo>
                  <a:pt x="0" y="0"/>
                </a:moveTo>
                <a:lnTo>
                  <a:pt x="5795334" y="0"/>
                </a:lnTo>
                <a:lnTo>
                  <a:pt x="5795334" y="833080"/>
                </a:lnTo>
                <a:lnTo>
                  <a:pt x="0" y="83308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14213E6B-CAFC-4F3A-92B6-A3F6EDE43592}"/>
              </a:ext>
            </a:extLst>
          </p:cNvPr>
          <p:cNvSpPr txBox="1"/>
          <p:nvPr/>
        </p:nvSpPr>
        <p:spPr>
          <a:xfrm>
            <a:off x="3161416" y="875042"/>
            <a:ext cx="89056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1F497D">
                    <a:lumMod val="50000"/>
                  </a:srgbClr>
                </a:solidFill>
                <a:effectLst>
                  <a:outerShdw blurRad="38100" dist="19050" dir="2700000" algn="tl" rotWithShape="0">
                    <a:prstClr val="black">
                      <a:alpha val="40000"/>
                    </a:prstClr>
                  </a:outerShdw>
                </a:effectLst>
                <a:uLnTx/>
                <a:uFillTx/>
                <a:latin typeface="Nunito Bold" panose="020B0604020202020204" charset="0"/>
                <a:ea typeface="+mn-ea"/>
                <a:cs typeface="+mn-cs"/>
              </a:rPr>
              <a:t>Knowledge Check:</a:t>
            </a:r>
          </a:p>
        </p:txBody>
      </p:sp>
      <p:sp>
        <p:nvSpPr>
          <p:cNvPr id="13" name="TextBox 12">
            <a:extLst>
              <a:ext uri="{FF2B5EF4-FFF2-40B4-BE49-F238E27FC236}">
                <a16:creationId xmlns:a16="http://schemas.microsoft.com/office/drawing/2014/main" id="{16B75AA7-F842-4750-85CE-FD021431E98D}"/>
              </a:ext>
            </a:extLst>
          </p:cNvPr>
          <p:cNvSpPr txBox="1"/>
          <p:nvPr/>
        </p:nvSpPr>
        <p:spPr>
          <a:xfrm>
            <a:off x="2949584" y="1995353"/>
            <a:ext cx="13495662" cy="7848302"/>
          </a:xfrm>
          <a:prstGeom prst="rect">
            <a:avLst/>
          </a:prstGeom>
          <a:noFill/>
        </p:spPr>
        <p:txBody>
          <a:bodyPr wrap="square" rtlCol="0">
            <a:spAutoFit/>
          </a:bodyPr>
          <a:lstStyle/>
          <a:p>
            <a:r>
              <a:rPr lang="en-US" sz="3200" dirty="0"/>
              <a:t>A 34-year-old patient with chronic hepatitis C is referred from the emergency department after testing positive for HCV RNA. The patient reports active injection drug use and is interested in treatment but has unstable housing. Liver fibrosis assessment shows no cirrhosis, and there are no contraindications to direct-acting antiviral therapy.</a:t>
            </a:r>
          </a:p>
          <a:p>
            <a:r>
              <a:rPr lang="en-US" sz="3200" b="1" dirty="0"/>
              <a:t>Which of the following is the BEST next step?</a:t>
            </a:r>
            <a:endParaRPr lang="en-US" sz="3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a:p>
            <a:r>
              <a:rPr lang="en-US" sz="3200" dirty="0"/>
              <a:t>A. Delay treatment until the patient has been abstinent from drug use for at least 6 months.</a:t>
            </a:r>
          </a:p>
          <a:p>
            <a:r>
              <a:rPr lang="en-US" sz="3200" dirty="0"/>
              <a:t>B. Refer the patient back to primary care and repeat HCV RNA testing in one year.</a:t>
            </a:r>
          </a:p>
          <a:p>
            <a:r>
              <a:rPr lang="en-US" sz="3200" dirty="0">
                <a:highlight>
                  <a:srgbClr val="FFFF00"/>
                </a:highlight>
              </a:rPr>
              <a:t>C. Initiate hepatitis C treatment while providing harm reduction counseling, linkage to medication-assisted treatment (if interested), and close follow-up. </a:t>
            </a:r>
          </a:p>
          <a:p>
            <a:r>
              <a:rPr lang="en-US" sz="3200" dirty="0"/>
              <a:t>D. Decline treatment because unstable housing predicts treatment failure.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7054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711572" y="-1343860"/>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477076">
            <a:off x="14761099" y="7895568"/>
            <a:ext cx="6456091" cy="3131204"/>
          </a:xfrm>
          <a:custGeom>
            <a:avLst/>
            <a:gdLst/>
            <a:ahLst/>
            <a:cxnLst/>
            <a:rect l="l" t="t" r="r" b="b"/>
            <a:pathLst>
              <a:path w="6456091" h="3131204">
                <a:moveTo>
                  <a:pt x="0" y="0"/>
                </a:moveTo>
                <a:lnTo>
                  <a:pt x="6456091" y="0"/>
                </a:lnTo>
                <a:lnTo>
                  <a:pt x="6456091" y="3131204"/>
                </a:lnTo>
                <a:lnTo>
                  <a:pt x="0" y="313120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09377" y="74964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5181032" y="-902527"/>
            <a:ext cx="3202218" cy="3523762"/>
          </a:xfrm>
          <a:custGeom>
            <a:avLst/>
            <a:gdLst/>
            <a:ahLst/>
            <a:cxnLst/>
            <a:rect l="l" t="t" r="r" b="b"/>
            <a:pathLst>
              <a:path w="3202218" h="3523762">
                <a:moveTo>
                  <a:pt x="0" y="0"/>
                </a:moveTo>
                <a:lnTo>
                  <a:pt x="3202218" y="0"/>
                </a:lnTo>
                <a:lnTo>
                  <a:pt x="3202218" y="3523761"/>
                </a:lnTo>
                <a:lnTo>
                  <a:pt x="0" y="352376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5F79679F-E27D-4342-8D4A-1AFFCD66129A}"/>
              </a:ext>
            </a:extLst>
          </p:cNvPr>
          <p:cNvSpPr txBox="1"/>
          <p:nvPr/>
        </p:nvSpPr>
        <p:spPr>
          <a:xfrm>
            <a:off x="3658855" y="2146419"/>
            <a:ext cx="10723159" cy="7078861"/>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457200" indent="-457200">
              <a:buFont typeface="Arial" panose="020B0604020202020204" pitchFamily="34" charset="0"/>
              <a:buChar char="•"/>
            </a:pPr>
            <a:r>
              <a:rPr lang="en-US" sz="3600" dirty="0"/>
              <a:t>Case management</a:t>
            </a:r>
          </a:p>
          <a:p>
            <a:pPr marL="800100" lvl="1" indent="-342900">
              <a:buFont typeface="Arial" panose="020B0604020202020204" pitchFamily="34" charset="0"/>
              <a:buChar char="•"/>
            </a:pPr>
            <a:r>
              <a:rPr lang="en-US" sz="3200" dirty="0"/>
              <a:t>Processing patient assistance applications</a:t>
            </a:r>
          </a:p>
          <a:p>
            <a:pPr marL="800100" lvl="1" indent="-342900">
              <a:buFont typeface="Arial" panose="020B0604020202020204" pitchFamily="34" charset="0"/>
              <a:buChar char="•"/>
            </a:pPr>
            <a:r>
              <a:rPr lang="en-US" sz="3200" dirty="0"/>
              <a:t>Scheduling patient assistance deliveries</a:t>
            </a:r>
          </a:p>
          <a:p>
            <a:pPr marL="800100" lvl="1" indent="-342900">
              <a:buFont typeface="Arial" panose="020B0604020202020204" pitchFamily="34" charset="0"/>
              <a:buChar char="•"/>
            </a:pPr>
            <a:r>
              <a:rPr lang="en-US" sz="3200" dirty="0"/>
              <a:t>Prior authorization paperwork and follow-up</a:t>
            </a:r>
          </a:p>
          <a:p>
            <a:pPr marL="800100" lvl="1" indent="-342900">
              <a:buFont typeface="Arial" panose="020B0604020202020204" pitchFamily="34" charset="0"/>
              <a:buChar char="•"/>
            </a:pPr>
            <a:r>
              <a:rPr lang="en-US" sz="3200" dirty="0"/>
              <a:t>Follow-up with patients at 1, 4, 8 weeks  of treatment</a:t>
            </a:r>
          </a:p>
          <a:p>
            <a:pPr marL="800100" lvl="1" indent="-342900">
              <a:buFont typeface="Arial" panose="020B0604020202020204" pitchFamily="34" charset="0"/>
              <a:buChar char="•"/>
            </a:pPr>
            <a:r>
              <a:rPr lang="en-US" sz="3200" dirty="0"/>
              <a:t>Ensuring patients receive their 2</a:t>
            </a:r>
            <a:r>
              <a:rPr lang="en-US" sz="3200" baseline="30000" dirty="0"/>
              <a:t>nd</a:t>
            </a:r>
            <a:r>
              <a:rPr lang="en-US" sz="3200" dirty="0"/>
              <a:t> box</a:t>
            </a:r>
          </a:p>
          <a:p>
            <a:pPr marL="800100" lvl="1" indent="-342900">
              <a:buFont typeface="Arial" panose="020B0604020202020204" pitchFamily="34" charset="0"/>
              <a:buChar char="•"/>
            </a:pPr>
            <a:r>
              <a:rPr lang="en-US" sz="3200" dirty="0"/>
              <a:t>Scheduling lab draws for SVR-12 and CMP</a:t>
            </a:r>
            <a:endParaRPr lang="en-US" sz="3600" dirty="0"/>
          </a:p>
          <a:p>
            <a:pPr marL="457200" indent="-457200">
              <a:buFont typeface="Arial" panose="020B0604020202020204" pitchFamily="34" charset="0"/>
              <a:buChar char="•"/>
            </a:pPr>
            <a:r>
              <a:rPr lang="en-US" sz="3600" dirty="0"/>
              <a:t>Locating patients to inquire about interest to start treatment </a:t>
            </a:r>
          </a:p>
          <a:p>
            <a:pPr marL="457200" indent="-457200">
              <a:buFont typeface="Arial" panose="020B0604020202020204" pitchFamily="34" charset="0"/>
              <a:buChar char="•"/>
            </a:pPr>
            <a:r>
              <a:rPr lang="en-US" sz="3600" dirty="0"/>
              <a:t>Discussing treatment</a:t>
            </a:r>
          </a:p>
          <a:p>
            <a:pPr marL="457200" indent="-457200">
              <a:buFont typeface="Arial" panose="020B0604020202020204" pitchFamily="34" charset="0"/>
              <a:buChar char="•"/>
            </a:pPr>
            <a:r>
              <a:rPr lang="en-US" sz="3600" dirty="0"/>
              <a:t>Patient education and harm reduction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299EECE-F77D-4851-A0FB-52B2A8822B6E}"/>
              </a:ext>
            </a:extLst>
          </p:cNvPr>
          <p:cNvSpPr txBox="1"/>
          <p:nvPr/>
        </p:nvSpPr>
        <p:spPr>
          <a:xfrm>
            <a:off x="4114800" y="1211116"/>
            <a:ext cx="89056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1F497D">
                    <a:lumMod val="50000"/>
                  </a:srgbClr>
                </a:solidFill>
                <a:effectLst>
                  <a:outerShdw blurRad="38100" dist="19050" dir="2700000" algn="tl" rotWithShape="0">
                    <a:prstClr val="black">
                      <a:alpha val="40000"/>
                    </a:prstClr>
                  </a:outerShdw>
                </a:effectLst>
                <a:uLnTx/>
                <a:uFillTx/>
                <a:latin typeface="Nunito Bold" panose="020B0604020202020204" charset="0"/>
                <a:ea typeface="+mn-ea"/>
                <a:cs typeface="+mn-cs"/>
              </a:rPr>
              <a:t>Roles</a:t>
            </a:r>
          </a:p>
        </p:txBody>
      </p:sp>
    </p:spTree>
    <p:extLst>
      <p:ext uri="{BB962C8B-B14F-4D97-AF65-F5344CB8AC3E}">
        <p14:creationId xmlns:p14="http://schemas.microsoft.com/office/powerpoint/2010/main" val="29122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711572" y="-1343860"/>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477076">
            <a:off x="14761099" y="7895568"/>
            <a:ext cx="6456091" cy="3131204"/>
          </a:xfrm>
          <a:custGeom>
            <a:avLst/>
            <a:gdLst/>
            <a:ahLst/>
            <a:cxnLst/>
            <a:rect l="l" t="t" r="r" b="b"/>
            <a:pathLst>
              <a:path w="6456091" h="3131204">
                <a:moveTo>
                  <a:pt x="0" y="0"/>
                </a:moveTo>
                <a:lnTo>
                  <a:pt x="6456091" y="0"/>
                </a:lnTo>
                <a:lnTo>
                  <a:pt x="6456091" y="3131204"/>
                </a:lnTo>
                <a:lnTo>
                  <a:pt x="0" y="313120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09377" y="74964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5181032" y="-902527"/>
            <a:ext cx="3202218" cy="3523762"/>
          </a:xfrm>
          <a:custGeom>
            <a:avLst/>
            <a:gdLst/>
            <a:ahLst/>
            <a:cxnLst/>
            <a:rect l="l" t="t" r="r" b="b"/>
            <a:pathLst>
              <a:path w="3202218" h="3523762">
                <a:moveTo>
                  <a:pt x="0" y="0"/>
                </a:moveTo>
                <a:lnTo>
                  <a:pt x="3202218" y="0"/>
                </a:lnTo>
                <a:lnTo>
                  <a:pt x="3202218" y="3523761"/>
                </a:lnTo>
                <a:lnTo>
                  <a:pt x="0" y="352376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9B796396-8067-46C7-924D-B0DAC94AE36B}"/>
              </a:ext>
            </a:extLst>
          </p:cNvPr>
          <p:cNvSpPr txBox="1"/>
          <p:nvPr/>
        </p:nvSpPr>
        <p:spPr>
          <a:xfrm>
            <a:off x="3581400" y="1686461"/>
            <a:ext cx="8905651" cy="707886"/>
          </a:xfrm>
          <a:prstGeom prst="rect">
            <a:avLst/>
          </a:prstGeom>
          <a:noFill/>
        </p:spPr>
        <p:txBody>
          <a:bodyPr wrap="square" rtlCol="0">
            <a:spAutoFit/>
          </a:bodyPr>
          <a:lstStyle/>
          <a:p>
            <a:r>
              <a:rPr lang="en-US" sz="4000" dirty="0">
                <a:ln w="0"/>
                <a:solidFill>
                  <a:schemeClr val="tx2">
                    <a:lumMod val="50000"/>
                  </a:schemeClr>
                </a:solidFill>
                <a:effectLst>
                  <a:outerShdw blurRad="38100" dist="19050" dir="2700000" algn="tl" rotWithShape="0">
                    <a:schemeClr val="dk1">
                      <a:alpha val="40000"/>
                    </a:schemeClr>
                  </a:outerShdw>
                </a:effectLst>
                <a:latin typeface="Nunito Bold" panose="020B0604020202020204" charset="0"/>
              </a:rPr>
              <a:t>Brief Overview:</a:t>
            </a:r>
          </a:p>
        </p:txBody>
      </p:sp>
      <p:sp>
        <p:nvSpPr>
          <p:cNvPr id="10" name="TextBox 9">
            <a:extLst>
              <a:ext uri="{FF2B5EF4-FFF2-40B4-BE49-F238E27FC236}">
                <a16:creationId xmlns:a16="http://schemas.microsoft.com/office/drawing/2014/main" id="{66E33474-CA36-45A4-ADC8-A682A48C23AC}"/>
              </a:ext>
            </a:extLst>
          </p:cNvPr>
          <p:cNvSpPr txBox="1"/>
          <p:nvPr/>
        </p:nvSpPr>
        <p:spPr>
          <a:xfrm>
            <a:off x="2353938" y="2787193"/>
            <a:ext cx="13495662" cy="4308872"/>
          </a:xfrm>
          <a:prstGeom prst="rect">
            <a:avLst/>
          </a:prstGeom>
          <a:noFill/>
        </p:spPr>
        <p:txBody>
          <a:bodyPr wrap="square" rtlCol="0">
            <a:spAutoFit/>
          </a:bodyPr>
          <a:lstStyle/>
          <a:p>
            <a:pPr lvl="1"/>
            <a:r>
              <a:rPr lang="en-US" sz="3200" dirty="0"/>
              <a:t>This continuing education activity will review current evidence-based strategies for hepatitis C screening, evaluation, treatment, and elimination within a tribal healthcare system. Participants will examine innovative care models that expand access to treatment through multidisciplinary collaboration, discuss the pharmacist's role in hepatitis C management, and explore approaches to improving patient engagement, adherence, harm reduction, and sustained virologic response while supporting public health elimination goals. </a:t>
            </a:r>
          </a:p>
          <a:p>
            <a:endParaRPr lang="en-US" dirty="0"/>
          </a:p>
        </p:txBody>
      </p:sp>
    </p:spTree>
    <p:extLst>
      <p:ext uri="{BB962C8B-B14F-4D97-AF65-F5344CB8AC3E}">
        <p14:creationId xmlns:p14="http://schemas.microsoft.com/office/powerpoint/2010/main" val="266272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3243031" y="5420528"/>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457880">
            <a:off x="-1361800" y="7258068"/>
            <a:ext cx="6009859" cy="2914781"/>
          </a:xfrm>
          <a:custGeom>
            <a:avLst/>
            <a:gdLst/>
            <a:ahLst/>
            <a:cxnLst/>
            <a:rect l="l" t="t" r="r" b="b"/>
            <a:pathLst>
              <a:path w="6009859" h="2914781">
                <a:moveTo>
                  <a:pt x="0" y="0"/>
                </a:moveTo>
                <a:lnTo>
                  <a:pt x="6009859" y="0"/>
                </a:lnTo>
                <a:lnTo>
                  <a:pt x="6009859" y="2914781"/>
                </a:lnTo>
                <a:lnTo>
                  <a:pt x="0" y="291478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52634" y="-504581"/>
            <a:ext cx="3202218" cy="3523762"/>
          </a:xfrm>
          <a:custGeom>
            <a:avLst/>
            <a:gdLst/>
            <a:ahLst/>
            <a:cxnLst/>
            <a:rect l="l" t="t" r="r" b="b"/>
            <a:pathLst>
              <a:path w="3202218" h="3523762">
                <a:moveTo>
                  <a:pt x="0" y="0"/>
                </a:moveTo>
                <a:lnTo>
                  <a:pt x="3202219" y="0"/>
                </a:lnTo>
                <a:lnTo>
                  <a:pt x="3202219"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6324600" y="952500"/>
            <a:ext cx="17581701" cy="1758170"/>
          </a:xfrm>
          <a:custGeom>
            <a:avLst/>
            <a:gdLst/>
            <a:ahLst/>
            <a:cxnLst/>
            <a:rect l="l" t="t" r="r" b="b"/>
            <a:pathLst>
              <a:path w="17581701" h="1758170">
                <a:moveTo>
                  <a:pt x="0" y="0"/>
                </a:moveTo>
                <a:lnTo>
                  <a:pt x="17581701" y="0"/>
                </a:lnTo>
                <a:lnTo>
                  <a:pt x="17581701" y="1758170"/>
                </a:lnTo>
                <a:lnTo>
                  <a:pt x="0" y="1758170"/>
                </a:lnTo>
                <a:lnTo>
                  <a:pt x="0" y="0"/>
                </a:lnTo>
                <a:close/>
              </a:path>
            </a:pathLst>
          </a:custGeom>
          <a:blipFill>
            <a:blip r:embed="rId7"/>
            <a:stretch>
              <a:fillRect/>
            </a:stretch>
          </a:blipFill>
        </p:spPr>
        <p:txBody>
          <a:bodyPr/>
          <a:lstStyle/>
          <a:p>
            <a:endParaRPr lang="en-US"/>
          </a:p>
        </p:txBody>
      </p:sp>
      <p:sp>
        <p:nvSpPr>
          <p:cNvPr id="8" name="TextBox 7">
            <a:extLst>
              <a:ext uri="{FF2B5EF4-FFF2-40B4-BE49-F238E27FC236}">
                <a16:creationId xmlns:a16="http://schemas.microsoft.com/office/drawing/2014/main" id="{6E65ED54-8636-4B0F-AF9D-2B2D4BDCEE49}"/>
              </a:ext>
            </a:extLst>
          </p:cNvPr>
          <p:cNvSpPr txBox="1"/>
          <p:nvPr/>
        </p:nvSpPr>
        <p:spPr>
          <a:xfrm>
            <a:off x="3276600" y="2750317"/>
            <a:ext cx="11506200" cy="5293757"/>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457200" indent="-457200">
              <a:buFont typeface="Arial" panose="020B0604020202020204" pitchFamily="34" charset="0"/>
              <a:buChar char="•"/>
            </a:pPr>
            <a:r>
              <a:rPr lang="en-US" sz="3600" b="1" dirty="0"/>
              <a:t>Daily hepatitis C surveillance</a:t>
            </a:r>
          </a:p>
          <a:p>
            <a:pPr marL="914400" lvl="1" indent="-457200">
              <a:buFont typeface="Arial" panose="020B0604020202020204" pitchFamily="34" charset="0"/>
              <a:buChar char="•"/>
            </a:pPr>
            <a:r>
              <a:rPr lang="en-US" sz="3600" dirty="0"/>
              <a:t>iCare panels</a:t>
            </a:r>
          </a:p>
          <a:p>
            <a:pPr marL="1371600" lvl="2" indent="-457200">
              <a:buFont typeface="Arial" panose="020B0604020202020204" pitchFamily="34" charset="0"/>
              <a:buChar char="•"/>
            </a:pPr>
            <a:r>
              <a:rPr lang="en-US" sz="3600" dirty="0"/>
              <a:t>Emergency room</a:t>
            </a:r>
          </a:p>
          <a:p>
            <a:pPr marL="1371600" lvl="2" indent="-457200">
              <a:buFont typeface="Arial" panose="020B0604020202020204" pitchFamily="34" charset="0"/>
              <a:buChar char="•"/>
            </a:pPr>
            <a:r>
              <a:rPr lang="en-US" sz="3600" dirty="0"/>
              <a:t>Detention Center Clinic</a:t>
            </a:r>
          </a:p>
          <a:p>
            <a:pPr marL="1371600" lvl="2" indent="-457200">
              <a:buFont typeface="Arial" panose="020B0604020202020204" pitchFamily="34" charset="0"/>
              <a:buChar char="•"/>
            </a:pPr>
            <a:r>
              <a:rPr lang="en-US" sz="3600" dirty="0"/>
              <a:t>Inpatient/Behavioral Health Inpatient</a:t>
            </a:r>
          </a:p>
          <a:p>
            <a:pPr marL="914400" lvl="1" indent="-457200">
              <a:buFont typeface="Arial" panose="020B0604020202020204" pitchFamily="34" charset="0"/>
              <a:buChar char="•"/>
            </a:pPr>
            <a:r>
              <a:rPr lang="en-US" sz="3600" dirty="0"/>
              <a:t>Screen for same day visits </a:t>
            </a:r>
          </a:p>
          <a:p>
            <a:pPr marL="914400" lvl="1" indent="-457200">
              <a:buFont typeface="Arial" panose="020B0604020202020204" pitchFamily="34" charset="0"/>
              <a:buChar char="•"/>
            </a:pPr>
            <a:r>
              <a:rPr kumimoji="0" lang="en-US" sz="3600" b="0" i="0" u="none" strike="noStrike" kern="1200" cap="none" spc="0" normalizeH="0" baseline="0" noProof="0" dirty="0">
                <a:ln>
                  <a:noFill/>
                </a:ln>
                <a:solidFill>
                  <a:prstClr val="black"/>
                </a:solidFill>
                <a:effectLst/>
                <a:uLnTx/>
                <a:uFillTx/>
                <a:latin typeface="Calibri"/>
                <a:ea typeface="+mn-ea"/>
                <a:cs typeface="+mn-cs"/>
              </a:rPr>
              <a:t>Monitor emergency room</a:t>
            </a:r>
            <a:endParaRPr lang="en-US" sz="3600" dirty="0">
              <a:solidFill>
                <a:prstClr val="black"/>
              </a:solidFill>
              <a:latin typeface="Calibri"/>
            </a:endParaRPr>
          </a:p>
          <a:p>
            <a:pPr marL="914400" lvl="1" indent="-457200">
              <a:buFont typeface="Arial" panose="020B0604020202020204" pitchFamily="34" charset="0"/>
              <a:buChar char="•"/>
            </a:pPr>
            <a:r>
              <a:rPr kumimoji="0" lang="en-US" sz="3600" b="0" i="0" u="none" strike="noStrike" kern="1200" cap="none" spc="0" normalizeH="0" baseline="0" noProof="0" dirty="0">
                <a:ln>
                  <a:noFill/>
                </a:ln>
                <a:solidFill>
                  <a:prstClr val="black"/>
                </a:solidFill>
                <a:effectLst/>
                <a:uLnTx/>
                <a:uFillTx/>
                <a:latin typeface="Calibri"/>
                <a:ea typeface="+mn-ea"/>
                <a:cs typeface="+mn-cs"/>
              </a:rPr>
              <a:t>Telephone calls</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4738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3243031" y="5420528"/>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457880">
            <a:off x="-1361800" y="7258068"/>
            <a:ext cx="6009859" cy="2914781"/>
          </a:xfrm>
          <a:custGeom>
            <a:avLst/>
            <a:gdLst/>
            <a:ahLst/>
            <a:cxnLst/>
            <a:rect l="l" t="t" r="r" b="b"/>
            <a:pathLst>
              <a:path w="6009859" h="2914781">
                <a:moveTo>
                  <a:pt x="0" y="0"/>
                </a:moveTo>
                <a:lnTo>
                  <a:pt x="6009859" y="0"/>
                </a:lnTo>
                <a:lnTo>
                  <a:pt x="6009859" y="2914781"/>
                </a:lnTo>
                <a:lnTo>
                  <a:pt x="0" y="291478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52634" y="-504581"/>
            <a:ext cx="3202218" cy="3523762"/>
          </a:xfrm>
          <a:custGeom>
            <a:avLst/>
            <a:gdLst/>
            <a:ahLst/>
            <a:cxnLst/>
            <a:rect l="l" t="t" r="r" b="b"/>
            <a:pathLst>
              <a:path w="3202218" h="3523762">
                <a:moveTo>
                  <a:pt x="0" y="0"/>
                </a:moveTo>
                <a:lnTo>
                  <a:pt x="3202219" y="0"/>
                </a:lnTo>
                <a:lnTo>
                  <a:pt x="3202219"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5933080" y="1636441"/>
            <a:ext cx="17581701" cy="1758170"/>
          </a:xfrm>
          <a:custGeom>
            <a:avLst/>
            <a:gdLst/>
            <a:ahLst/>
            <a:cxnLst/>
            <a:rect l="l" t="t" r="r" b="b"/>
            <a:pathLst>
              <a:path w="17581701" h="1758170">
                <a:moveTo>
                  <a:pt x="0" y="0"/>
                </a:moveTo>
                <a:lnTo>
                  <a:pt x="17581701" y="0"/>
                </a:lnTo>
                <a:lnTo>
                  <a:pt x="17581701" y="1758170"/>
                </a:lnTo>
                <a:lnTo>
                  <a:pt x="0" y="1758170"/>
                </a:lnTo>
                <a:lnTo>
                  <a:pt x="0" y="0"/>
                </a:lnTo>
                <a:close/>
              </a:path>
            </a:pathLst>
          </a:custGeom>
          <a:blipFill>
            <a:blip r:embed="rId7"/>
            <a:stretch>
              <a:fillRect/>
            </a:stretch>
          </a:blipFill>
        </p:spPr>
        <p:txBody>
          <a:bodyPr/>
          <a:lstStyle/>
          <a:p>
            <a:endParaRPr lang="en-US"/>
          </a:p>
        </p:txBody>
      </p:sp>
      <p:pic>
        <p:nvPicPr>
          <p:cNvPr id="11" name="Picture 10">
            <a:extLst>
              <a:ext uri="{FF2B5EF4-FFF2-40B4-BE49-F238E27FC236}">
                <a16:creationId xmlns:a16="http://schemas.microsoft.com/office/drawing/2014/main" id="{E78E6CFD-B12E-4D01-9104-E28FCB6D60D9}"/>
              </a:ext>
            </a:extLst>
          </p:cNvPr>
          <p:cNvPicPr>
            <a:picLocks noChangeAspect="1"/>
          </p:cNvPicPr>
          <p:nvPr/>
        </p:nvPicPr>
        <p:blipFill rotWithShape="1">
          <a:blip r:embed="rId8">
            <a:extLst>
              <a:ext uri="{28A0092B-C50C-407E-A947-70E740481C1C}">
                <a14:useLocalDpi xmlns:a14="http://schemas.microsoft.com/office/drawing/2010/main" val="0"/>
              </a:ext>
            </a:extLst>
          </a:blip>
          <a:srcRect l="37105" t="40523" r="20718" b="20833"/>
          <a:stretch/>
        </p:blipFill>
        <p:spPr>
          <a:xfrm>
            <a:off x="3200400" y="3323370"/>
            <a:ext cx="10668000" cy="549538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3243031" y="5420528"/>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457880">
            <a:off x="-1361800" y="7258068"/>
            <a:ext cx="6009859" cy="2914781"/>
          </a:xfrm>
          <a:custGeom>
            <a:avLst/>
            <a:gdLst/>
            <a:ahLst/>
            <a:cxnLst/>
            <a:rect l="l" t="t" r="r" b="b"/>
            <a:pathLst>
              <a:path w="6009859" h="2914781">
                <a:moveTo>
                  <a:pt x="0" y="0"/>
                </a:moveTo>
                <a:lnTo>
                  <a:pt x="6009859" y="0"/>
                </a:lnTo>
                <a:lnTo>
                  <a:pt x="6009859" y="2914781"/>
                </a:lnTo>
                <a:lnTo>
                  <a:pt x="0" y="291478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52634" y="-504581"/>
            <a:ext cx="3202218" cy="3523762"/>
          </a:xfrm>
          <a:custGeom>
            <a:avLst/>
            <a:gdLst/>
            <a:ahLst/>
            <a:cxnLst/>
            <a:rect l="l" t="t" r="r" b="b"/>
            <a:pathLst>
              <a:path w="3202218" h="3523762">
                <a:moveTo>
                  <a:pt x="0" y="0"/>
                </a:moveTo>
                <a:lnTo>
                  <a:pt x="3202219" y="0"/>
                </a:lnTo>
                <a:lnTo>
                  <a:pt x="3202219"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C4CF4439-21B6-47E1-9D07-9D550654E2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2400" y="1901537"/>
            <a:ext cx="11052147" cy="64839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3243031" y="5420528"/>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457880">
            <a:off x="-1361800" y="7258068"/>
            <a:ext cx="6009859" cy="2914781"/>
          </a:xfrm>
          <a:custGeom>
            <a:avLst/>
            <a:gdLst/>
            <a:ahLst/>
            <a:cxnLst/>
            <a:rect l="l" t="t" r="r" b="b"/>
            <a:pathLst>
              <a:path w="6009859" h="2914781">
                <a:moveTo>
                  <a:pt x="0" y="0"/>
                </a:moveTo>
                <a:lnTo>
                  <a:pt x="6009859" y="0"/>
                </a:lnTo>
                <a:lnTo>
                  <a:pt x="6009859" y="2914781"/>
                </a:lnTo>
                <a:lnTo>
                  <a:pt x="0" y="291478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52634" y="-504581"/>
            <a:ext cx="3202218" cy="3523762"/>
          </a:xfrm>
          <a:custGeom>
            <a:avLst/>
            <a:gdLst/>
            <a:ahLst/>
            <a:cxnLst/>
            <a:rect l="l" t="t" r="r" b="b"/>
            <a:pathLst>
              <a:path w="3202218" h="3523762">
                <a:moveTo>
                  <a:pt x="0" y="0"/>
                </a:moveTo>
                <a:lnTo>
                  <a:pt x="3202219" y="0"/>
                </a:lnTo>
                <a:lnTo>
                  <a:pt x="3202219"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A564EEFA-A488-4630-8025-2830C297DA9C}"/>
              </a:ext>
            </a:extLst>
          </p:cNvPr>
          <p:cNvPicPr>
            <a:picLocks noChangeAspect="1"/>
          </p:cNvPicPr>
          <p:nvPr/>
        </p:nvPicPr>
        <p:blipFill rotWithShape="1">
          <a:blip r:embed="rId7">
            <a:extLst>
              <a:ext uri="{28A0092B-C50C-407E-A947-70E740481C1C}">
                <a14:useLocalDpi xmlns:a14="http://schemas.microsoft.com/office/drawing/2010/main" val="0"/>
              </a:ext>
            </a:extLst>
          </a:blip>
          <a:srcRect l="19546" t="40625" r="16618" b="21875"/>
          <a:stretch/>
        </p:blipFill>
        <p:spPr>
          <a:xfrm>
            <a:off x="376766" y="2326784"/>
            <a:ext cx="17534468" cy="5791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3243031" y="5420528"/>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457880">
            <a:off x="-1361800" y="7258068"/>
            <a:ext cx="6009859" cy="2914781"/>
          </a:xfrm>
          <a:custGeom>
            <a:avLst/>
            <a:gdLst/>
            <a:ahLst/>
            <a:cxnLst/>
            <a:rect l="l" t="t" r="r" b="b"/>
            <a:pathLst>
              <a:path w="6009859" h="2914781">
                <a:moveTo>
                  <a:pt x="0" y="0"/>
                </a:moveTo>
                <a:lnTo>
                  <a:pt x="6009859" y="0"/>
                </a:lnTo>
                <a:lnTo>
                  <a:pt x="6009859" y="2914781"/>
                </a:lnTo>
                <a:lnTo>
                  <a:pt x="0" y="291478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52634" y="-504581"/>
            <a:ext cx="3202218" cy="3523762"/>
          </a:xfrm>
          <a:custGeom>
            <a:avLst/>
            <a:gdLst/>
            <a:ahLst/>
            <a:cxnLst/>
            <a:rect l="l" t="t" r="r" b="b"/>
            <a:pathLst>
              <a:path w="3202218" h="3523762">
                <a:moveTo>
                  <a:pt x="0" y="0"/>
                </a:moveTo>
                <a:lnTo>
                  <a:pt x="3202219" y="0"/>
                </a:lnTo>
                <a:lnTo>
                  <a:pt x="3202219"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746685" y="580821"/>
            <a:ext cx="14794629" cy="5769905"/>
          </a:xfrm>
          <a:custGeom>
            <a:avLst/>
            <a:gdLst/>
            <a:ahLst/>
            <a:cxnLst/>
            <a:rect l="l" t="t" r="r" b="b"/>
            <a:pathLst>
              <a:path w="14794629" h="5769905">
                <a:moveTo>
                  <a:pt x="0" y="0"/>
                </a:moveTo>
                <a:lnTo>
                  <a:pt x="14794630" y="0"/>
                </a:lnTo>
                <a:lnTo>
                  <a:pt x="14794630" y="5769905"/>
                </a:lnTo>
                <a:lnTo>
                  <a:pt x="0" y="5769905"/>
                </a:lnTo>
                <a:lnTo>
                  <a:pt x="0" y="0"/>
                </a:lnTo>
                <a:close/>
              </a:path>
            </a:pathLst>
          </a:custGeom>
          <a:blipFill>
            <a:blip r:embed="rId7"/>
            <a:stretch>
              <a:fillRect/>
            </a:stretch>
          </a:blipFill>
        </p:spPr>
        <p:txBody>
          <a:bodyPr/>
          <a:lstStyle/>
          <a:p>
            <a:endParaRPr lang="en-US"/>
          </a:p>
        </p:txBody>
      </p:sp>
      <p:sp>
        <p:nvSpPr>
          <p:cNvPr id="8" name="TextBox 7">
            <a:extLst>
              <a:ext uri="{FF2B5EF4-FFF2-40B4-BE49-F238E27FC236}">
                <a16:creationId xmlns:a16="http://schemas.microsoft.com/office/drawing/2014/main" id="{3DE0B528-C175-48F4-9C70-E1E740D8A814}"/>
              </a:ext>
            </a:extLst>
          </p:cNvPr>
          <p:cNvSpPr txBox="1"/>
          <p:nvPr/>
        </p:nvSpPr>
        <p:spPr>
          <a:xfrm>
            <a:off x="3284150" y="9307031"/>
            <a:ext cx="10892063" cy="798295"/>
          </a:xfrm>
          <a:prstGeom prst="rect">
            <a:avLst/>
          </a:prstGeom>
        </p:spPr>
        <p:txBody>
          <a:bodyPr wrap="square" lIns="0" tIns="0" rIns="0" bIns="0" rtlCol="0" anchor="t">
            <a:spAutoFit/>
          </a:bodyPr>
          <a:lstStyle/>
          <a:p>
            <a:pPr algn="ctr">
              <a:lnSpc>
                <a:spcPts val="2100"/>
              </a:lnSpc>
              <a:spcBef>
                <a:spcPct val="0"/>
              </a:spcBef>
            </a:pPr>
            <a:r>
              <a:rPr lang="en-US" sz="1500" b="1" dirty="0">
                <a:solidFill>
                  <a:srgbClr val="000000"/>
                </a:solidFill>
                <a:latin typeface="Nunito Bold"/>
                <a:ea typeface="Nunito Bold"/>
                <a:cs typeface="Nunito Bold"/>
                <a:sym typeface="Nunito Bold"/>
              </a:rPr>
              <a:t>Center for Health Law and Policy Innovation at Harvard Law School, &amp; National Viral Hepatitis Roundtable. (2023). The actual cost of HCV treatment: Hepatitis C: State of Medicaid access fact sheet. State of Hep C. https://stateofhepc.org/resources/</a:t>
            </a:r>
          </a:p>
        </p:txBody>
      </p:sp>
      <p:pic>
        <p:nvPicPr>
          <p:cNvPr id="10" name="Picture 9">
            <a:extLst>
              <a:ext uri="{FF2B5EF4-FFF2-40B4-BE49-F238E27FC236}">
                <a16:creationId xmlns:a16="http://schemas.microsoft.com/office/drawing/2014/main" id="{BF45C8D7-8884-495D-8649-118133C5BB5D}"/>
              </a:ext>
            </a:extLst>
          </p:cNvPr>
          <p:cNvPicPr>
            <a:picLocks noChangeAspect="1"/>
          </p:cNvPicPr>
          <p:nvPr/>
        </p:nvPicPr>
        <p:blipFill rotWithShape="1">
          <a:blip r:embed="rId8">
            <a:extLst>
              <a:ext uri="{28A0092B-C50C-407E-A947-70E740481C1C}">
                <a14:useLocalDpi xmlns:a14="http://schemas.microsoft.com/office/drawing/2010/main" val="0"/>
              </a:ext>
            </a:extLst>
          </a:blip>
          <a:srcRect l="1793" t="49018" r="31099" b="39615"/>
          <a:stretch/>
        </p:blipFill>
        <p:spPr>
          <a:xfrm>
            <a:off x="609600" y="6546423"/>
            <a:ext cx="17477685" cy="166442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3243031" y="5420528"/>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457880">
            <a:off x="-1361800" y="7258068"/>
            <a:ext cx="6009859" cy="2914781"/>
          </a:xfrm>
          <a:custGeom>
            <a:avLst/>
            <a:gdLst/>
            <a:ahLst/>
            <a:cxnLst/>
            <a:rect l="l" t="t" r="r" b="b"/>
            <a:pathLst>
              <a:path w="6009859" h="2914781">
                <a:moveTo>
                  <a:pt x="0" y="0"/>
                </a:moveTo>
                <a:lnTo>
                  <a:pt x="6009859" y="0"/>
                </a:lnTo>
                <a:lnTo>
                  <a:pt x="6009859" y="2914781"/>
                </a:lnTo>
                <a:lnTo>
                  <a:pt x="0" y="291478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52634" y="-504581"/>
            <a:ext cx="3202218" cy="3523762"/>
          </a:xfrm>
          <a:custGeom>
            <a:avLst/>
            <a:gdLst/>
            <a:ahLst/>
            <a:cxnLst/>
            <a:rect l="l" t="t" r="r" b="b"/>
            <a:pathLst>
              <a:path w="3202218" h="3523762">
                <a:moveTo>
                  <a:pt x="0" y="0"/>
                </a:moveTo>
                <a:lnTo>
                  <a:pt x="3202219" y="0"/>
                </a:lnTo>
                <a:lnTo>
                  <a:pt x="3202219"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02804B10-478A-42FA-9856-E51BA0F7D83B}"/>
              </a:ext>
            </a:extLst>
          </p:cNvPr>
          <p:cNvSpPr txBox="1"/>
          <p:nvPr/>
        </p:nvSpPr>
        <p:spPr>
          <a:xfrm>
            <a:off x="2949584" y="2918041"/>
            <a:ext cx="13801641" cy="6032421"/>
          </a:xfrm>
          <a:prstGeom prst="rect">
            <a:avLst/>
          </a:prstGeom>
          <a:noFill/>
        </p:spPr>
        <p:txBody>
          <a:bodyPr wrap="square" rtlCol="0">
            <a:spAutoFit/>
          </a:bodyPr>
          <a:lstStyle/>
          <a:p>
            <a:pPr marL="342900" indent="-342900">
              <a:buFont typeface="Arial" panose="020B0604020202020204" pitchFamily="34" charset="0"/>
              <a:buChar char="•"/>
            </a:pPr>
            <a:r>
              <a:rPr lang="en-US" sz="3600" dirty="0"/>
              <a:t>Patients have been more involved with their care</a:t>
            </a:r>
          </a:p>
          <a:p>
            <a:pPr marL="800100" lvl="1" indent="-342900">
              <a:buFont typeface="Arial" panose="020B0604020202020204" pitchFamily="34" charset="0"/>
              <a:buChar char="•"/>
            </a:pPr>
            <a:r>
              <a:rPr lang="en-US" sz="3200" dirty="0"/>
              <a:t>Asking questions about MAT</a:t>
            </a:r>
          </a:p>
          <a:p>
            <a:pPr marL="800100" lvl="1" indent="-342900">
              <a:buFont typeface="Arial" panose="020B0604020202020204" pitchFamily="34" charset="0"/>
              <a:buChar char="•"/>
            </a:pPr>
            <a:r>
              <a:rPr lang="en-US" sz="3200" dirty="0"/>
              <a:t>Attending MAT</a:t>
            </a:r>
          </a:p>
          <a:p>
            <a:pPr marL="800100" lvl="1" indent="-342900">
              <a:buFont typeface="Arial" panose="020B0604020202020204" pitchFamily="34" charset="0"/>
              <a:buChar char="•"/>
            </a:pPr>
            <a:r>
              <a:rPr lang="en-US" sz="3200" dirty="0"/>
              <a:t>Following up with PCP </a:t>
            </a:r>
          </a:p>
          <a:p>
            <a:pPr marL="800100" lvl="1" indent="-342900">
              <a:buFont typeface="Arial" panose="020B0604020202020204" pitchFamily="34" charset="0"/>
              <a:buChar char="•"/>
            </a:pPr>
            <a:r>
              <a:rPr lang="en-US" sz="3200" dirty="0"/>
              <a:t>Following </a:t>
            </a:r>
            <a:r>
              <a:rPr lang="en-US" sz="3200" dirty="0" err="1"/>
              <a:t>Analenisgi</a:t>
            </a:r>
            <a:endParaRPr lang="en-US" sz="3200" dirty="0"/>
          </a:p>
          <a:p>
            <a:pPr marL="800100" lvl="1" indent="-342900">
              <a:buFont typeface="Arial" panose="020B0604020202020204" pitchFamily="34" charset="0"/>
              <a:buChar char="•"/>
            </a:pPr>
            <a:r>
              <a:rPr lang="en-US" sz="3200" dirty="0"/>
              <a:t>Considering residential treatment </a:t>
            </a:r>
            <a:endParaRPr lang="en-US" sz="3600" dirty="0"/>
          </a:p>
          <a:p>
            <a:pPr marL="342900" indent="-342900">
              <a:buFont typeface="Arial" panose="020B0604020202020204" pitchFamily="34" charset="0"/>
              <a:buChar char="•"/>
            </a:pPr>
            <a:r>
              <a:rPr lang="en-US" sz="3600" dirty="0"/>
              <a:t>Patients feel like we, as a hospital, care more about their health </a:t>
            </a:r>
          </a:p>
          <a:p>
            <a:pPr marL="342900" indent="-342900">
              <a:buFont typeface="Arial" panose="020B0604020202020204" pitchFamily="34" charset="0"/>
              <a:buChar char="•"/>
            </a:pPr>
            <a:r>
              <a:rPr lang="en-US" sz="3600" dirty="0"/>
              <a:t>Prolonging the lives of tribal members</a:t>
            </a:r>
          </a:p>
          <a:p>
            <a:pPr marL="342900" indent="-342900">
              <a:buFont typeface="Arial" panose="020B0604020202020204" pitchFamily="34" charset="0"/>
              <a:buChar char="•"/>
            </a:pPr>
            <a:r>
              <a:rPr lang="en-US" sz="3600" dirty="0"/>
              <a:t>Educating on harm reduction</a:t>
            </a:r>
          </a:p>
          <a:p>
            <a:pPr marL="800100" lvl="1" indent="-342900">
              <a:buFont typeface="Arial" panose="020B0604020202020204" pitchFamily="34" charset="0"/>
              <a:buChar char="•"/>
            </a:pPr>
            <a:r>
              <a:rPr lang="en-US" sz="3200" dirty="0"/>
              <a:t>Safe practices</a:t>
            </a:r>
          </a:p>
          <a:p>
            <a:pPr marL="800100" lvl="1" indent="-342900">
              <a:buFont typeface="Arial" panose="020B0604020202020204" pitchFamily="34" charset="0"/>
              <a:buChar char="•"/>
            </a:pPr>
            <a:r>
              <a:rPr lang="en-US" sz="3200" dirty="0"/>
              <a:t>Preventing re-infection </a:t>
            </a:r>
          </a:p>
          <a:p>
            <a:endParaRPr lang="en-US" sz="1600" dirty="0"/>
          </a:p>
        </p:txBody>
      </p:sp>
      <p:sp>
        <p:nvSpPr>
          <p:cNvPr id="10" name="TextBox 9">
            <a:extLst>
              <a:ext uri="{FF2B5EF4-FFF2-40B4-BE49-F238E27FC236}">
                <a16:creationId xmlns:a16="http://schemas.microsoft.com/office/drawing/2014/main" id="{A7C38B50-F053-4DC9-9772-60F154EB692D}"/>
              </a:ext>
            </a:extLst>
          </p:cNvPr>
          <p:cNvSpPr txBox="1"/>
          <p:nvPr/>
        </p:nvSpPr>
        <p:spPr>
          <a:xfrm>
            <a:off x="3733800" y="1296247"/>
            <a:ext cx="8905651" cy="923330"/>
          </a:xfrm>
          <a:prstGeom prst="rect">
            <a:avLst/>
          </a:prstGeom>
          <a:noFill/>
        </p:spPr>
        <p:txBody>
          <a:bodyPr wrap="square" rtlCol="0">
            <a:spAutoFit/>
          </a:bodyPr>
          <a:lstStyle/>
          <a:p>
            <a:r>
              <a:rPr lang="en-US" sz="5400" dirty="0">
                <a:ln w="0"/>
                <a:solidFill>
                  <a:schemeClr val="tx2">
                    <a:lumMod val="50000"/>
                  </a:schemeClr>
                </a:solidFill>
                <a:effectLst>
                  <a:outerShdw blurRad="38100" dist="19050" dir="2700000" algn="tl" rotWithShape="0">
                    <a:schemeClr val="dk1">
                      <a:alpha val="40000"/>
                    </a:schemeClr>
                  </a:outerShdw>
                </a:effectLst>
                <a:latin typeface="Nunito Bold" panose="020B0604020202020204" charset="0"/>
              </a:rPr>
              <a:t>Impact</a:t>
            </a:r>
          </a:p>
        </p:txBody>
      </p:sp>
    </p:spTree>
    <p:extLst>
      <p:ext uri="{BB962C8B-B14F-4D97-AF65-F5344CB8AC3E}">
        <p14:creationId xmlns:p14="http://schemas.microsoft.com/office/powerpoint/2010/main" val="1430013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flipH="1">
            <a:off x="-2073883" y="5420528"/>
            <a:ext cx="7378591" cy="5672292"/>
          </a:xfrm>
          <a:custGeom>
            <a:avLst/>
            <a:gdLst/>
            <a:ahLst/>
            <a:cxnLst/>
            <a:rect l="l" t="t" r="r" b="b"/>
            <a:pathLst>
              <a:path w="7378591" h="5672292">
                <a:moveTo>
                  <a:pt x="7378591" y="0"/>
                </a:moveTo>
                <a:lnTo>
                  <a:pt x="0" y="0"/>
                </a:lnTo>
                <a:lnTo>
                  <a:pt x="0" y="5672292"/>
                </a:lnTo>
                <a:lnTo>
                  <a:pt x="7378591" y="5672292"/>
                </a:lnTo>
                <a:lnTo>
                  <a:pt x="7378591"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6231555" y="803994"/>
            <a:ext cx="5795334" cy="833079"/>
          </a:xfrm>
          <a:custGeom>
            <a:avLst/>
            <a:gdLst/>
            <a:ahLst/>
            <a:cxnLst/>
            <a:rect l="l" t="t" r="r" b="b"/>
            <a:pathLst>
              <a:path w="5795334" h="833079">
                <a:moveTo>
                  <a:pt x="0" y="0"/>
                </a:moveTo>
                <a:lnTo>
                  <a:pt x="5795334" y="0"/>
                </a:lnTo>
                <a:lnTo>
                  <a:pt x="5795334" y="833080"/>
                </a:lnTo>
                <a:lnTo>
                  <a:pt x="0" y="83308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181032" y="-902527"/>
            <a:ext cx="3202218" cy="3523762"/>
          </a:xfrm>
          <a:custGeom>
            <a:avLst/>
            <a:gdLst/>
            <a:ahLst/>
            <a:cxnLst/>
            <a:rect l="l" t="t" r="r" b="b"/>
            <a:pathLst>
              <a:path w="3202218" h="3523762">
                <a:moveTo>
                  <a:pt x="0" y="0"/>
                </a:moveTo>
                <a:lnTo>
                  <a:pt x="3202218" y="0"/>
                </a:lnTo>
                <a:lnTo>
                  <a:pt x="3202218" y="3523761"/>
                </a:lnTo>
                <a:lnTo>
                  <a:pt x="0" y="352376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8477909" y="2141426"/>
            <a:ext cx="17562782" cy="1756278"/>
          </a:xfrm>
          <a:custGeom>
            <a:avLst/>
            <a:gdLst/>
            <a:ahLst/>
            <a:cxnLst/>
            <a:rect l="l" t="t" r="r" b="b"/>
            <a:pathLst>
              <a:path w="17562782" h="1756278">
                <a:moveTo>
                  <a:pt x="0" y="0"/>
                </a:moveTo>
                <a:lnTo>
                  <a:pt x="17562782" y="0"/>
                </a:lnTo>
                <a:lnTo>
                  <a:pt x="17562782" y="1756279"/>
                </a:lnTo>
                <a:lnTo>
                  <a:pt x="0" y="1756279"/>
                </a:lnTo>
                <a:lnTo>
                  <a:pt x="0" y="0"/>
                </a:lnTo>
                <a:close/>
              </a:path>
            </a:pathLst>
          </a:custGeom>
          <a:blipFill>
            <a:blip r:embed="rId7"/>
            <a:stretch>
              <a:fillRect/>
            </a:stretch>
          </a:blipFill>
        </p:spPr>
        <p:txBody>
          <a:bodyPr/>
          <a:lstStyle/>
          <a:p>
            <a:endParaRPr lang="en-US"/>
          </a:p>
        </p:txBody>
      </p:sp>
      <p:sp>
        <p:nvSpPr>
          <p:cNvPr id="7" name="TextBox 7"/>
          <p:cNvSpPr txBox="1"/>
          <p:nvPr/>
        </p:nvSpPr>
        <p:spPr>
          <a:xfrm>
            <a:off x="8447060" y="4335382"/>
            <a:ext cx="7480410" cy="4465955"/>
          </a:xfrm>
          <a:prstGeom prst="rect">
            <a:avLst/>
          </a:prstGeom>
        </p:spPr>
        <p:txBody>
          <a:bodyPr lIns="0" tIns="0" rIns="0" bIns="0" rtlCol="0" anchor="t">
            <a:spAutoFit/>
          </a:bodyPr>
          <a:lstStyle/>
          <a:p>
            <a:pPr marL="712468" lvl="1" indent="-356234" algn="l">
              <a:lnSpc>
                <a:spcPts val="4619"/>
              </a:lnSpc>
              <a:buFont typeface="Arial"/>
              <a:buChar char="•"/>
            </a:pPr>
            <a:r>
              <a:rPr lang="en-US" sz="3299">
                <a:solidFill>
                  <a:srgbClr val="000000"/>
                </a:solidFill>
                <a:latin typeface="Nunito"/>
                <a:ea typeface="Nunito"/>
                <a:cs typeface="Nunito"/>
                <a:sym typeface="Nunito"/>
              </a:rPr>
              <a:t>Goal is eradication- positivity rate &lt;5%, preferably lower</a:t>
            </a:r>
          </a:p>
          <a:p>
            <a:pPr marL="712468" lvl="1" indent="-356234" algn="l">
              <a:lnSpc>
                <a:spcPts val="4619"/>
              </a:lnSpc>
              <a:buFont typeface="Arial"/>
              <a:buChar char="•"/>
            </a:pPr>
            <a:r>
              <a:rPr lang="en-US" sz="3299">
                <a:solidFill>
                  <a:srgbClr val="000000"/>
                </a:solidFill>
                <a:latin typeface="Nunito"/>
                <a:ea typeface="Nunito"/>
                <a:cs typeface="Nunito"/>
                <a:sym typeface="Nunito"/>
              </a:rPr>
              <a:t>Education is key</a:t>
            </a:r>
          </a:p>
          <a:p>
            <a:pPr marL="1424937" lvl="2" indent="-474979" algn="l">
              <a:lnSpc>
                <a:spcPts val="4619"/>
              </a:lnSpc>
              <a:buFont typeface="Arial"/>
              <a:buChar char="⚬"/>
            </a:pPr>
            <a:r>
              <a:rPr lang="en-US" sz="3299">
                <a:solidFill>
                  <a:srgbClr val="000000"/>
                </a:solidFill>
                <a:latin typeface="Nunito"/>
                <a:ea typeface="Nunito"/>
                <a:cs typeface="Nunito"/>
                <a:sym typeface="Nunito"/>
              </a:rPr>
              <a:t>Compliance</a:t>
            </a:r>
          </a:p>
          <a:p>
            <a:pPr marL="1424937" lvl="2" indent="-474979" algn="l">
              <a:lnSpc>
                <a:spcPts val="4619"/>
              </a:lnSpc>
              <a:buFont typeface="Arial"/>
              <a:buChar char="⚬"/>
            </a:pPr>
            <a:r>
              <a:rPr lang="en-US" sz="3299">
                <a:solidFill>
                  <a:srgbClr val="000000"/>
                </a:solidFill>
                <a:latin typeface="Nunito"/>
                <a:ea typeface="Nunito"/>
                <a:cs typeface="Nunito"/>
                <a:sym typeface="Nunito"/>
              </a:rPr>
              <a:t>Reinfection prevention</a:t>
            </a:r>
          </a:p>
          <a:p>
            <a:pPr marL="1424937" lvl="2" indent="-474979" algn="l">
              <a:lnSpc>
                <a:spcPts val="4619"/>
              </a:lnSpc>
              <a:buFont typeface="Arial"/>
              <a:buChar char="⚬"/>
            </a:pPr>
            <a:r>
              <a:rPr lang="en-US" sz="3299">
                <a:solidFill>
                  <a:srgbClr val="000000"/>
                </a:solidFill>
                <a:latin typeface="Nunito"/>
                <a:ea typeface="Nunito"/>
                <a:cs typeface="Nunito"/>
                <a:sym typeface="Nunito"/>
              </a:rPr>
              <a:t>Harm reduction</a:t>
            </a:r>
          </a:p>
          <a:p>
            <a:pPr algn="l">
              <a:lnSpc>
                <a:spcPts val="3920"/>
              </a:lnSpc>
            </a:pPr>
            <a:endParaRPr lang="en-US" sz="3299">
              <a:solidFill>
                <a:srgbClr val="000000"/>
              </a:solidFill>
              <a:latin typeface="Nunito"/>
              <a:ea typeface="Nunito"/>
              <a:cs typeface="Nunito"/>
              <a:sym typeface="Nunito"/>
            </a:endParaRPr>
          </a:p>
          <a:p>
            <a:pPr marL="0" lvl="0" indent="0" algn="l">
              <a:lnSpc>
                <a:spcPts val="3920"/>
              </a:lnSpc>
              <a:spcBef>
                <a:spcPct val="0"/>
              </a:spcBef>
            </a:pPr>
            <a:endParaRPr lang="en-US" sz="3299">
              <a:solidFill>
                <a:srgbClr val="000000"/>
              </a:solidFill>
              <a:latin typeface="Nunito"/>
              <a:ea typeface="Nunito"/>
              <a:cs typeface="Nunito"/>
              <a:sym typeface="Nunito"/>
            </a:endParaRPr>
          </a:p>
        </p:txBody>
      </p:sp>
      <p:sp>
        <p:nvSpPr>
          <p:cNvPr id="8" name="Freeform 8"/>
          <p:cNvSpPr/>
          <p:nvPr/>
        </p:nvSpPr>
        <p:spPr>
          <a:xfrm>
            <a:off x="1615412" y="3363128"/>
            <a:ext cx="6126253" cy="4114800"/>
          </a:xfrm>
          <a:custGeom>
            <a:avLst/>
            <a:gdLst/>
            <a:ahLst/>
            <a:cxnLst/>
            <a:rect l="l" t="t" r="r" b="b"/>
            <a:pathLst>
              <a:path w="6126253" h="4114800">
                <a:moveTo>
                  <a:pt x="0" y="0"/>
                </a:moveTo>
                <a:lnTo>
                  <a:pt x="6126253" y="0"/>
                </a:lnTo>
                <a:lnTo>
                  <a:pt x="6126253" y="4114800"/>
                </a:lnTo>
                <a:lnTo>
                  <a:pt x="0" y="411480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711572" y="-1343860"/>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477076">
            <a:off x="14761099" y="7895568"/>
            <a:ext cx="6456091" cy="3131204"/>
          </a:xfrm>
          <a:custGeom>
            <a:avLst/>
            <a:gdLst/>
            <a:ahLst/>
            <a:cxnLst/>
            <a:rect l="l" t="t" r="r" b="b"/>
            <a:pathLst>
              <a:path w="6456091" h="3131204">
                <a:moveTo>
                  <a:pt x="0" y="0"/>
                </a:moveTo>
                <a:lnTo>
                  <a:pt x="6456091" y="0"/>
                </a:lnTo>
                <a:lnTo>
                  <a:pt x="6456091" y="3131204"/>
                </a:lnTo>
                <a:lnTo>
                  <a:pt x="0" y="313120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09377" y="74964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5181032" y="-902527"/>
            <a:ext cx="3202218" cy="3523762"/>
          </a:xfrm>
          <a:custGeom>
            <a:avLst/>
            <a:gdLst/>
            <a:ahLst/>
            <a:cxnLst/>
            <a:rect l="l" t="t" r="r" b="b"/>
            <a:pathLst>
              <a:path w="3202218" h="3523762">
                <a:moveTo>
                  <a:pt x="0" y="0"/>
                </a:moveTo>
                <a:lnTo>
                  <a:pt x="3202218" y="0"/>
                </a:lnTo>
                <a:lnTo>
                  <a:pt x="3202218" y="3523761"/>
                </a:lnTo>
                <a:lnTo>
                  <a:pt x="0" y="352376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E756CED2-213E-4D62-AD37-67D641458248}"/>
              </a:ext>
            </a:extLst>
          </p:cNvPr>
          <p:cNvSpPr txBox="1"/>
          <p:nvPr/>
        </p:nvSpPr>
        <p:spPr>
          <a:xfrm>
            <a:off x="3581400" y="1686461"/>
            <a:ext cx="8905651" cy="707886"/>
          </a:xfrm>
          <a:prstGeom prst="rect">
            <a:avLst/>
          </a:prstGeom>
          <a:noFill/>
        </p:spPr>
        <p:txBody>
          <a:bodyPr wrap="square" rtlCol="0">
            <a:spAutoFit/>
          </a:bodyPr>
          <a:lstStyle/>
          <a:p>
            <a:r>
              <a:rPr lang="en-US" sz="4000" dirty="0">
                <a:ln w="0"/>
                <a:solidFill>
                  <a:schemeClr val="tx2">
                    <a:lumMod val="50000"/>
                  </a:schemeClr>
                </a:solidFill>
                <a:effectLst>
                  <a:outerShdw blurRad="38100" dist="19050" dir="2700000" algn="tl" rotWithShape="0">
                    <a:schemeClr val="dk1">
                      <a:alpha val="40000"/>
                    </a:schemeClr>
                  </a:outerShdw>
                </a:effectLst>
                <a:latin typeface="Nunito Bold" panose="020B0604020202020204" charset="0"/>
              </a:rPr>
              <a:t>Learning Objectives:</a:t>
            </a:r>
          </a:p>
        </p:txBody>
      </p:sp>
      <p:sp>
        <p:nvSpPr>
          <p:cNvPr id="10" name="TextBox 9">
            <a:extLst>
              <a:ext uri="{FF2B5EF4-FFF2-40B4-BE49-F238E27FC236}">
                <a16:creationId xmlns:a16="http://schemas.microsoft.com/office/drawing/2014/main" id="{FEB5C35D-4FB0-4E77-9B80-9DF1607FC922}"/>
              </a:ext>
            </a:extLst>
          </p:cNvPr>
          <p:cNvSpPr txBox="1"/>
          <p:nvPr/>
        </p:nvSpPr>
        <p:spPr>
          <a:xfrm>
            <a:off x="2353938" y="2787193"/>
            <a:ext cx="13495662" cy="5293757"/>
          </a:xfrm>
          <a:prstGeom prst="rect">
            <a:avLst/>
          </a:prstGeom>
          <a:noFill/>
        </p:spPr>
        <p:txBody>
          <a:bodyPr wrap="square" rtlCol="0">
            <a:spAutoFit/>
          </a:bodyPr>
          <a:lstStyle/>
          <a:p>
            <a:pPr lvl="1"/>
            <a:r>
              <a:rPr lang="en-US" sz="3200" dirty="0"/>
              <a:t>1.	Review current recommendations for hepatitis C screening, diagnosis, and monitoring based on national guidelines.</a:t>
            </a:r>
          </a:p>
          <a:p>
            <a:pPr lvl="1"/>
            <a:r>
              <a:rPr lang="en-US" sz="3200" dirty="0"/>
              <a:t>2.	Describe the role of the clinical pharmacist in hepatitis C treatment, including medication access, patient education, adherence monitoring, and care coordination.</a:t>
            </a:r>
          </a:p>
          <a:p>
            <a:pPr lvl="1"/>
            <a:r>
              <a:rPr lang="en-US" sz="3200" dirty="0"/>
              <a:t>3.	Identify strategies to expand hepatitis C treatment access and improve linkage to care through multidisciplinary and community-based approaches.</a:t>
            </a:r>
          </a:p>
          <a:p>
            <a:pPr lvl="1"/>
            <a:r>
              <a:rPr lang="en-US" sz="3200" dirty="0"/>
              <a:t>4.	Discuss interventions that reduce reinfection risk, promote harm reduction, and support hepatitis C elimination within underserved populations.</a:t>
            </a:r>
          </a:p>
          <a:p>
            <a:endParaRPr lang="en-US" dirty="0"/>
          </a:p>
        </p:txBody>
      </p:sp>
    </p:spTree>
    <p:extLst>
      <p:ext uri="{BB962C8B-B14F-4D97-AF65-F5344CB8AC3E}">
        <p14:creationId xmlns:p14="http://schemas.microsoft.com/office/powerpoint/2010/main" val="68234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711572" y="-1343860"/>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477076">
            <a:off x="14761099" y="7895568"/>
            <a:ext cx="6456091" cy="3131204"/>
          </a:xfrm>
          <a:custGeom>
            <a:avLst/>
            <a:gdLst/>
            <a:ahLst/>
            <a:cxnLst/>
            <a:rect l="l" t="t" r="r" b="b"/>
            <a:pathLst>
              <a:path w="6456091" h="3131204">
                <a:moveTo>
                  <a:pt x="0" y="0"/>
                </a:moveTo>
                <a:lnTo>
                  <a:pt x="6456091" y="0"/>
                </a:lnTo>
                <a:lnTo>
                  <a:pt x="6456091" y="3131204"/>
                </a:lnTo>
                <a:lnTo>
                  <a:pt x="0" y="313120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09377" y="74964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5181032" y="-902527"/>
            <a:ext cx="3202218" cy="3523762"/>
          </a:xfrm>
          <a:custGeom>
            <a:avLst/>
            <a:gdLst/>
            <a:ahLst/>
            <a:cxnLst/>
            <a:rect l="l" t="t" r="r" b="b"/>
            <a:pathLst>
              <a:path w="3202218" h="3523762">
                <a:moveTo>
                  <a:pt x="0" y="0"/>
                </a:moveTo>
                <a:lnTo>
                  <a:pt x="3202218" y="0"/>
                </a:lnTo>
                <a:lnTo>
                  <a:pt x="3202218" y="3523761"/>
                </a:lnTo>
                <a:lnTo>
                  <a:pt x="0" y="352376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3646370" y="1588248"/>
            <a:ext cx="10755963" cy="5824555"/>
          </a:xfrm>
          <a:custGeom>
            <a:avLst/>
            <a:gdLst/>
            <a:ahLst/>
            <a:cxnLst/>
            <a:rect l="l" t="t" r="r" b="b"/>
            <a:pathLst>
              <a:path w="10755963" h="5824555">
                <a:moveTo>
                  <a:pt x="0" y="0"/>
                </a:moveTo>
                <a:lnTo>
                  <a:pt x="10755963" y="0"/>
                </a:lnTo>
                <a:lnTo>
                  <a:pt x="10755963" y="5824556"/>
                </a:lnTo>
                <a:lnTo>
                  <a:pt x="0" y="5824556"/>
                </a:lnTo>
                <a:lnTo>
                  <a:pt x="0" y="0"/>
                </a:lnTo>
                <a:close/>
              </a:path>
            </a:pathLst>
          </a:custGeom>
          <a:blipFill>
            <a:blip r:embed="rId7"/>
            <a:stretch>
              <a:fillRect l="-71749" t="-59623" r="-29497" b="-49318"/>
            </a:stretch>
          </a:blipFill>
        </p:spPr>
        <p:txBody>
          <a:bodyPr/>
          <a:lstStyle/>
          <a:p>
            <a:endParaRPr lang="en-US"/>
          </a:p>
        </p:txBody>
      </p:sp>
      <p:sp>
        <p:nvSpPr>
          <p:cNvPr id="8" name="TextBox 8"/>
          <p:cNvSpPr txBox="1"/>
          <p:nvPr/>
        </p:nvSpPr>
        <p:spPr>
          <a:xfrm>
            <a:off x="4075222" y="9677604"/>
            <a:ext cx="9898261" cy="257174"/>
          </a:xfrm>
          <a:prstGeom prst="rect">
            <a:avLst/>
          </a:prstGeom>
        </p:spPr>
        <p:txBody>
          <a:bodyPr lIns="0" tIns="0" rIns="0" bIns="0" rtlCol="0" anchor="t">
            <a:spAutoFit/>
          </a:bodyPr>
          <a:lstStyle/>
          <a:p>
            <a:pPr algn="ctr">
              <a:lnSpc>
                <a:spcPts val="2100"/>
              </a:lnSpc>
              <a:spcBef>
                <a:spcPct val="0"/>
              </a:spcBef>
            </a:pPr>
            <a:r>
              <a:rPr lang="en-US" sz="1500" b="1">
                <a:solidFill>
                  <a:srgbClr val="000000"/>
                </a:solidFill>
                <a:latin typeface="Nunito Bold"/>
                <a:ea typeface="Nunito Bold"/>
                <a:cs typeface="Nunito Bold"/>
                <a:sym typeface="Nunito Bold"/>
              </a:rPr>
              <a:t>HEPATITISC.UW.EDU/PDF/EVALUATION-TREATMENT/TREATMENT-GOALS-PREDICTING-RESPONSE/CORE-C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flipH="1">
            <a:off x="-2073883" y="5420528"/>
            <a:ext cx="7378591" cy="5672292"/>
          </a:xfrm>
          <a:custGeom>
            <a:avLst/>
            <a:gdLst/>
            <a:ahLst/>
            <a:cxnLst/>
            <a:rect l="l" t="t" r="r" b="b"/>
            <a:pathLst>
              <a:path w="7378591" h="5672292">
                <a:moveTo>
                  <a:pt x="7378591" y="0"/>
                </a:moveTo>
                <a:lnTo>
                  <a:pt x="0" y="0"/>
                </a:lnTo>
                <a:lnTo>
                  <a:pt x="0" y="5672292"/>
                </a:lnTo>
                <a:lnTo>
                  <a:pt x="7378591" y="5672292"/>
                </a:lnTo>
                <a:lnTo>
                  <a:pt x="7378591"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6231555" y="803994"/>
            <a:ext cx="5795334" cy="833079"/>
          </a:xfrm>
          <a:custGeom>
            <a:avLst/>
            <a:gdLst/>
            <a:ahLst/>
            <a:cxnLst/>
            <a:rect l="l" t="t" r="r" b="b"/>
            <a:pathLst>
              <a:path w="5795334" h="833079">
                <a:moveTo>
                  <a:pt x="0" y="0"/>
                </a:moveTo>
                <a:lnTo>
                  <a:pt x="5795334" y="0"/>
                </a:lnTo>
                <a:lnTo>
                  <a:pt x="5795334" y="833080"/>
                </a:lnTo>
                <a:lnTo>
                  <a:pt x="0" y="83308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3108523" y="6005545"/>
            <a:ext cx="1621120" cy="1639565"/>
          </a:xfrm>
          <a:custGeom>
            <a:avLst/>
            <a:gdLst/>
            <a:ahLst/>
            <a:cxnLst/>
            <a:rect l="l" t="t" r="r" b="b"/>
            <a:pathLst>
              <a:path w="1621120" h="1639565">
                <a:moveTo>
                  <a:pt x="0" y="0"/>
                </a:moveTo>
                <a:lnTo>
                  <a:pt x="1621120" y="0"/>
                </a:lnTo>
                <a:lnTo>
                  <a:pt x="1621120" y="1639566"/>
                </a:lnTo>
                <a:lnTo>
                  <a:pt x="0" y="163956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flipH="1">
            <a:off x="13559911" y="6005545"/>
            <a:ext cx="1621120" cy="1639565"/>
          </a:xfrm>
          <a:custGeom>
            <a:avLst/>
            <a:gdLst/>
            <a:ahLst/>
            <a:cxnLst/>
            <a:rect l="l" t="t" r="r" b="b"/>
            <a:pathLst>
              <a:path w="1621120" h="1639565">
                <a:moveTo>
                  <a:pt x="1621121" y="0"/>
                </a:moveTo>
                <a:lnTo>
                  <a:pt x="0" y="0"/>
                </a:lnTo>
                <a:lnTo>
                  <a:pt x="0" y="1639566"/>
                </a:lnTo>
                <a:lnTo>
                  <a:pt x="1621121" y="1639566"/>
                </a:lnTo>
                <a:lnTo>
                  <a:pt x="1621121"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flipH="1">
            <a:off x="5378029" y="5986507"/>
            <a:ext cx="965683" cy="976670"/>
          </a:xfrm>
          <a:custGeom>
            <a:avLst/>
            <a:gdLst/>
            <a:ahLst/>
            <a:cxnLst/>
            <a:rect l="l" t="t" r="r" b="b"/>
            <a:pathLst>
              <a:path w="965683" h="976670">
                <a:moveTo>
                  <a:pt x="965683" y="0"/>
                </a:moveTo>
                <a:lnTo>
                  <a:pt x="0" y="0"/>
                </a:lnTo>
                <a:lnTo>
                  <a:pt x="0" y="976670"/>
                </a:lnTo>
                <a:lnTo>
                  <a:pt x="965683" y="976670"/>
                </a:lnTo>
                <a:lnTo>
                  <a:pt x="965683"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1944288" y="5986507"/>
            <a:ext cx="965683" cy="976670"/>
          </a:xfrm>
          <a:custGeom>
            <a:avLst/>
            <a:gdLst/>
            <a:ahLst/>
            <a:cxnLst/>
            <a:rect l="l" t="t" r="r" b="b"/>
            <a:pathLst>
              <a:path w="965683" h="976670">
                <a:moveTo>
                  <a:pt x="0" y="0"/>
                </a:moveTo>
                <a:lnTo>
                  <a:pt x="965683" y="0"/>
                </a:lnTo>
                <a:lnTo>
                  <a:pt x="965683" y="976670"/>
                </a:lnTo>
                <a:lnTo>
                  <a:pt x="0" y="97667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5181032" y="-902527"/>
            <a:ext cx="3202218" cy="3523762"/>
          </a:xfrm>
          <a:custGeom>
            <a:avLst/>
            <a:gdLst/>
            <a:ahLst/>
            <a:cxnLst/>
            <a:rect l="l" t="t" r="r" b="b"/>
            <a:pathLst>
              <a:path w="3202218" h="3523762">
                <a:moveTo>
                  <a:pt x="0" y="0"/>
                </a:moveTo>
                <a:lnTo>
                  <a:pt x="3202218" y="0"/>
                </a:lnTo>
                <a:lnTo>
                  <a:pt x="3202218" y="3523761"/>
                </a:lnTo>
                <a:lnTo>
                  <a:pt x="0" y="352376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7318057" y="5986507"/>
            <a:ext cx="3651885" cy="4114800"/>
          </a:xfrm>
          <a:custGeom>
            <a:avLst/>
            <a:gdLst/>
            <a:ahLst/>
            <a:cxnLst/>
            <a:rect l="l" t="t" r="r" b="b"/>
            <a:pathLst>
              <a:path w="3651885" h="4114800">
                <a:moveTo>
                  <a:pt x="0" y="0"/>
                </a:moveTo>
                <a:lnTo>
                  <a:pt x="3651885" y="0"/>
                </a:lnTo>
                <a:lnTo>
                  <a:pt x="3651885" y="4114800"/>
                </a:lnTo>
                <a:lnTo>
                  <a:pt x="0" y="411480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3406761" y="3372010"/>
            <a:ext cx="11444922" cy="2462530"/>
          </a:xfrm>
          <a:prstGeom prst="rect">
            <a:avLst/>
          </a:prstGeom>
        </p:spPr>
        <p:txBody>
          <a:bodyPr lIns="0" tIns="0" rIns="0" bIns="0" rtlCol="0" anchor="t">
            <a:spAutoFit/>
          </a:bodyPr>
          <a:lstStyle/>
          <a:p>
            <a:pPr marL="604521" lvl="1" indent="-302261" algn="ctr">
              <a:lnSpc>
                <a:spcPts val="3920"/>
              </a:lnSpc>
              <a:spcBef>
                <a:spcPct val="0"/>
              </a:spcBef>
              <a:buFont typeface="Arial"/>
              <a:buChar char="•"/>
            </a:pPr>
            <a:r>
              <a:rPr lang="en-US" sz="2800">
                <a:solidFill>
                  <a:srgbClr val="000000"/>
                </a:solidFill>
                <a:latin typeface="Nunito"/>
                <a:ea typeface="Nunito"/>
                <a:cs typeface="Nunito"/>
                <a:sym typeface="Nunito"/>
              </a:rPr>
              <a:t>CDC </a:t>
            </a:r>
            <a:r>
              <a:rPr lang="en-US" sz="2800" u="none" strike="noStrike">
                <a:solidFill>
                  <a:srgbClr val="000000"/>
                </a:solidFill>
                <a:latin typeface="Nunito"/>
                <a:ea typeface="Nunito"/>
                <a:cs typeface="Nunito"/>
                <a:sym typeface="Nunito"/>
              </a:rPr>
              <a:t>recommends universal hepatitis C screening for all adults 18 and older and all pregnant women during each pregnancy.</a:t>
            </a:r>
          </a:p>
          <a:p>
            <a:pPr marL="604521" lvl="1" indent="-302261" algn="ctr">
              <a:lnSpc>
                <a:spcPts val="3920"/>
              </a:lnSpc>
              <a:spcBef>
                <a:spcPct val="0"/>
              </a:spcBef>
              <a:buFont typeface="Arial"/>
              <a:buChar char="•"/>
            </a:pPr>
            <a:r>
              <a:rPr lang="en-US" sz="2800" u="none" strike="noStrike">
                <a:solidFill>
                  <a:srgbClr val="000000"/>
                </a:solidFill>
                <a:latin typeface="Nunito"/>
                <a:ea typeface="Nunito"/>
                <a:cs typeface="Nunito"/>
                <a:sym typeface="Nunito"/>
              </a:rPr>
              <a:t>CDC recommends testing people in certain high-risk groups more frequently</a:t>
            </a:r>
          </a:p>
          <a:p>
            <a:pPr marL="0" lvl="0" indent="0" algn="ctr">
              <a:lnSpc>
                <a:spcPts val="3920"/>
              </a:lnSpc>
              <a:spcBef>
                <a:spcPct val="0"/>
              </a:spcBef>
            </a:pPr>
            <a:endParaRPr lang="en-US" sz="2800" u="none" strike="noStrike">
              <a:solidFill>
                <a:srgbClr val="000000"/>
              </a:solidFill>
              <a:latin typeface="Nunito"/>
              <a:ea typeface="Nunito"/>
              <a:cs typeface="Nunito"/>
              <a:sym typeface="Nunito"/>
            </a:endParaRPr>
          </a:p>
        </p:txBody>
      </p:sp>
      <p:sp>
        <p:nvSpPr>
          <p:cNvPr id="12" name="Freeform 12"/>
          <p:cNvSpPr/>
          <p:nvPr/>
        </p:nvSpPr>
        <p:spPr>
          <a:xfrm>
            <a:off x="5860871" y="1637074"/>
            <a:ext cx="13765929" cy="1376593"/>
          </a:xfrm>
          <a:custGeom>
            <a:avLst/>
            <a:gdLst/>
            <a:ahLst/>
            <a:cxnLst/>
            <a:rect l="l" t="t" r="r" b="b"/>
            <a:pathLst>
              <a:path w="13765929" h="1376593">
                <a:moveTo>
                  <a:pt x="0" y="0"/>
                </a:moveTo>
                <a:lnTo>
                  <a:pt x="13765929" y="0"/>
                </a:lnTo>
                <a:lnTo>
                  <a:pt x="13765929" y="1376593"/>
                </a:lnTo>
                <a:lnTo>
                  <a:pt x="0" y="1376593"/>
                </a:lnTo>
                <a:lnTo>
                  <a:pt x="0" y="0"/>
                </a:lnTo>
                <a:close/>
              </a:path>
            </a:pathLst>
          </a:custGeom>
          <a:blipFill>
            <a:blip r:embed="rId9"/>
            <a:stretch>
              <a:fillRect/>
            </a:stretch>
          </a:blipFill>
        </p:spPr>
        <p:txBody>
          <a:bodyPr/>
          <a:lstStyle/>
          <a:p>
            <a:endParaRPr lang="en-US"/>
          </a:p>
        </p:txBody>
      </p:sp>
      <p:sp>
        <p:nvSpPr>
          <p:cNvPr id="13" name="TextBox 13"/>
          <p:cNvSpPr txBox="1"/>
          <p:nvPr/>
        </p:nvSpPr>
        <p:spPr>
          <a:xfrm>
            <a:off x="12176242" y="9429955"/>
            <a:ext cx="5350881" cy="523874"/>
          </a:xfrm>
          <a:prstGeom prst="rect">
            <a:avLst/>
          </a:prstGeom>
        </p:spPr>
        <p:txBody>
          <a:bodyPr lIns="0" tIns="0" rIns="0" bIns="0" rtlCol="0" anchor="t">
            <a:spAutoFit/>
          </a:bodyPr>
          <a:lstStyle/>
          <a:p>
            <a:pPr algn="ctr">
              <a:lnSpc>
                <a:spcPts val="2100"/>
              </a:lnSpc>
              <a:spcBef>
                <a:spcPct val="0"/>
              </a:spcBef>
            </a:pPr>
            <a:r>
              <a:rPr lang="en-US" sz="1500" b="1" dirty="0">
                <a:solidFill>
                  <a:srgbClr val="000000"/>
                </a:solidFill>
                <a:latin typeface="Nunito Bold"/>
                <a:ea typeface="Nunito Bold"/>
                <a:cs typeface="Nunito Bold"/>
                <a:sym typeface="Nunito Bold"/>
              </a:rPr>
              <a:t>HTTPS://WWW.CDC.GOV/HEPATITIS-C/HCP/DIAGNOSIS-TESTING/INDEX.HTML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flipH="1">
            <a:off x="-2073883" y="5420528"/>
            <a:ext cx="7378591" cy="5672292"/>
          </a:xfrm>
          <a:custGeom>
            <a:avLst/>
            <a:gdLst/>
            <a:ahLst/>
            <a:cxnLst/>
            <a:rect l="l" t="t" r="r" b="b"/>
            <a:pathLst>
              <a:path w="7378591" h="5672292">
                <a:moveTo>
                  <a:pt x="7378591" y="0"/>
                </a:moveTo>
                <a:lnTo>
                  <a:pt x="0" y="0"/>
                </a:lnTo>
                <a:lnTo>
                  <a:pt x="0" y="5672292"/>
                </a:lnTo>
                <a:lnTo>
                  <a:pt x="7378591" y="5672292"/>
                </a:lnTo>
                <a:lnTo>
                  <a:pt x="7378591"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6231555" y="803994"/>
            <a:ext cx="5795334" cy="833079"/>
          </a:xfrm>
          <a:custGeom>
            <a:avLst/>
            <a:gdLst/>
            <a:ahLst/>
            <a:cxnLst/>
            <a:rect l="l" t="t" r="r" b="b"/>
            <a:pathLst>
              <a:path w="5795334" h="833079">
                <a:moveTo>
                  <a:pt x="0" y="0"/>
                </a:moveTo>
                <a:lnTo>
                  <a:pt x="5795334" y="0"/>
                </a:lnTo>
                <a:lnTo>
                  <a:pt x="5795334" y="833080"/>
                </a:lnTo>
                <a:lnTo>
                  <a:pt x="0" y="83308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3108523" y="6005545"/>
            <a:ext cx="1621120" cy="1639565"/>
          </a:xfrm>
          <a:custGeom>
            <a:avLst/>
            <a:gdLst/>
            <a:ahLst/>
            <a:cxnLst/>
            <a:rect l="l" t="t" r="r" b="b"/>
            <a:pathLst>
              <a:path w="1621120" h="1639565">
                <a:moveTo>
                  <a:pt x="0" y="0"/>
                </a:moveTo>
                <a:lnTo>
                  <a:pt x="1621120" y="0"/>
                </a:lnTo>
                <a:lnTo>
                  <a:pt x="1621120" y="1639566"/>
                </a:lnTo>
                <a:lnTo>
                  <a:pt x="0" y="163956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flipH="1">
            <a:off x="13559911" y="6005545"/>
            <a:ext cx="1621120" cy="1639565"/>
          </a:xfrm>
          <a:custGeom>
            <a:avLst/>
            <a:gdLst/>
            <a:ahLst/>
            <a:cxnLst/>
            <a:rect l="l" t="t" r="r" b="b"/>
            <a:pathLst>
              <a:path w="1621120" h="1639565">
                <a:moveTo>
                  <a:pt x="1621121" y="0"/>
                </a:moveTo>
                <a:lnTo>
                  <a:pt x="0" y="0"/>
                </a:lnTo>
                <a:lnTo>
                  <a:pt x="0" y="1639566"/>
                </a:lnTo>
                <a:lnTo>
                  <a:pt x="1621121" y="1639566"/>
                </a:lnTo>
                <a:lnTo>
                  <a:pt x="1621121"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flipH="1">
            <a:off x="5378029" y="5986507"/>
            <a:ext cx="965683" cy="976670"/>
          </a:xfrm>
          <a:custGeom>
            <a:avLst/>
            <a:gdLst/>
            <a:ahLst/>
            <a:cxnLst/>
            <a:rect l="l" t="t" r="r" b="b"/>
            <a:pathLst>
              <a:path w="965683" h="976670">
                <a:moveTo>
                  <a:pt x="965683" y="0"/>
                </a:moveTo>
                <a:lnTo>
                  <a:pt x="0" y="0"/>
                </a:lnTo>
                <a:lnTo>
                  <a:pt x="0" y="976670"/>
                </a:lnTo>
                <a:lnTo>
                  <a:pt x="965683" y="976670"/>
                </a:lnTo>
                <a:lnTo>
                  <a:pt x="965683"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1944288" y="5986507"/>
            <a:ext cx="965683" cy="976670"/>
          </a:xfrm>
          <a:custGeom>
            <a:avLst/>
            <a:gdLst/>
            <a:ahLst/>
            <a:cxnLst/>
            <a:rect l="l" t="t" r="r" b="b"/>
            <a:pathLst>
              <a:path w="965683" h="976670">
                <a:moveTo>
                  <a:pt x="0" y="0"/>
                </a:moveTo>
                <a:lnTo>
                  <a:pt x="965683" y="0"/>
                </a:lnTo>
                <a:lnTo>
                  <a:pt x="965683" y="976670"/>
                </a:lnTo>
                <a:lnTo>
                  <a:pt x="0" y="97667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5181032" y="-902527"/>
            <a:ext cx="3202218" cy="3523762"/>
          </a:xfrm>
          <a:custGeom>
            <a:avLst/>
            <a:gdLst/>
            <a:ahLst/>
            <a:cxnLst/>
            <a:rect l="l" t="t" r="r" b="b"/>
            <a:pathLst>
              <a:path w="3202218" h="3523762">
                <a:moveTo>
                  <a:pt x="0" y="0"/>
                </a:moveTo>
                <a:lnTo>
                  <a:pt x="3202218" y="0"/>
                </a:lnTo>
                <a:lnTo>
                  <a:pt x="3202218" y="3523761"/>
                </a:lnTo>
                <a:lnTo>
                  <a:pt x="0" y="352376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11479917" y="9572932"/>
            <a:ext cx="6325723" cy="528991"/>
          </a:xfrm>
          <a:prstGeom prst="rect">
            <a:avLst/>
          </a:prstGeom>
        </p:spPr>
        <p:txBody>
          <a:bodyPr wrap="square" lIns="0" tIns="0" rIns="0" bIns="0" rtlCol="0" anchor="t">
            <a:spAutoFit/>
          </a:bodyPr>
          <a:lstStyle/>
          <a:p>
            <a:pPr algn="ctr">
              <a:lnSpc>
                <a:spcPts val="2100"/>
              </a:lnSpc>
              <a:spcBef>
                <a:spcPct val="0"/>
              </a:spcBef>
            </a:pPr>
            <a:r>
              <a:rPr lang="en-US" sz="1500" b="1" dirty="0">
                <a:solidFill>
                  <a:srgbClr val="000000"/>
                </a:solidFill>
                <a:latin typeface="Nunito Bold"/>
                <a:ea typeface="Nunito Bold"/>
                <a:cs typeface="Nunito Bold"/>
                <a:sym typeface="Nunito Bold"/>
              </a:rPr>
              <a:t>https://www.hcvguidelines.org/wp-content/uploads/2026/05/AASLD-IDSA_HCVGuidance_20260513_protected.pdf</a:t>
            </a:r>
          </a:p>
        </p:txBody>
      </p:sp>
      <p:pic>
        <p:nvPicPr>
          <p:cNvPr id="15" name="Picture 14">
            <a:extLst>
              <a:ext uri="{FF2B5EF4-FFF2-40B4-BE49-F238E27FC236}">
                <a16:creationId xmlns:a16="http://schemas.microsoft.com/office/drawing/2014/main" id="{04B4059C-BBC4-47CA-BD67-3113F640CD01}"/>
              </a:ext>
            </a:extLst>
          </p:cNvPr>
          <p:cNvPicPr>
            <a:picLocks noChangeAspect="1"/>
          </p:cNvPicPr>
          <p:nvPr/>
        </p:nvPicPr>
        <p:blipFill rotWithShape="1">
          <a:blip r:embed="rId8">
            <a:extLst>
              <a:ext uri="{28A0092B-C50C-407E-A947-70E740481C1C}">
                <a14:useLocalDpi xmlns:a14="http://schemas.microsoft.com/office/drawing/2010/main" val="0"/>
              </a:ext>
            </a:extLst>
          </a:blip>
          <a:srcRect l="24858" t="22823" r="30102" b="27469"/>
          <a:stretch/>
        </p:blipFill>
        <p:spPr>
          <a:xfrm>
            <a:off x="4263404" y="2097151"/>
            <a:ext cx="10379375" cy="6440381"/>
          </a:xfrm>
          <a:prstGeom prst="rect">
            <a:avLst/>
          </a:prstGeom>
        </p:spPr>
      </p:pic>
    </p:spTree>
    <p:extLst>
      <p:ext uri="{BB962C8B-B14F-4D97-AF65-F5344CB8AC3E}">
        <p14:creationId xmlns:p14="http://schemas.microsoft.com/office/powerpoint/2010/main" val="85862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a:off x="-1711572" y="-1343860"/>
            <a:ext cx="7378591" cy="5672292"/>
          </a:xfrm>
          <a:custGeom>
            <a:avLst/>
            <a:gdLst/>
            <a:ahLst/>
            <a:cxnLst/>
            <a:rect l="l" t="t" r="r" b="b"/>
            <a:pathLst>
              <a:path w="7378591" h="5672292">
                <a:moveTo>
                  <a:pt x="0" y="0"/>
                </a:moveTo>
                <a:lnTo>
                  <a:pt x="7378591" y="0"/>
                </a:lnTo>
                <a:lnTo>
                  <a:pt x="7378591" y="5672292"/>
                </a:lnTo>
                <a:lnTo>
                  <a:pt x="0" y="56722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477076">
            <a:off x="14761099" y="7895568"/>
            <a:ext cx="6456091" cy="3131204"/>
          </a:xfrm>
          <a:custGeom>
            <a:avLst/>
            <a:gdLst/>
            <a:ahLst/>
            <a:cxnLst/>
            <a:rect l="l" t="t" r="r" b="b"/>
            <a:pathLst>
              <a:path w="6456091" h="3131204">
                <a:moveTo>
                  <a:pt x="0" y="0"/>
                </a:moveTo>
                <a:lnTo>
                  <a:pt x="6456091" y="0"/>
                </a:lnTo>
                <a:lnTo>
                  <a:pt x="6456091" y="3131204"/>
                </a:lnTo>
                <a:lnTo>
                  <a:pt x="0" y="313120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09377" y="74964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5181032" y="-902527"/>
            <a:ext cx="3202218" cy="3523762"/>
          </a:xfrm>
          <a:custGeom>
            <a:avLst/>
            <a:gdLst/>
            <a:ahLst/>
            <a:cxnLst/>
            <a:rect l="l" t="t" r="r" b="b"/>
            <a:pathLst>
              <a:path w="3202218" h="3523762">
                <a:moveTo>
                  <a:pt x="0" y="0"/>
                </a:moveTo>
                <a:lnTo>
                  <a:pt x="3202218" y="0"/>
                </a:lnTo>
                <a:lnTo>
                  <a:pt x="3202218" y="3523761"/>
                </a:lnTo>
                <a:lnTo>
                  <a:pt x="0" y="352376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4362089" y="9920402"/>
            <a:ext cx="9092505" cy="259686"/>
          </a:xfrm>
          <a:prstGeom prst="rect">
            <a:avLst/>
          </a:prstGeom>
        </p:spPr>
        <p:txBody>
          <a:bodyPr lIns="0" tIns="0" rIns="0" bIns="0" rtlCol="0" anchor="t">
            <a:spAutoFit/>
          </a:bodyPr>
          <a:lstStyle/>
          <a:p>
            <a:pPr algn="ctr">
              <a:lnSpc>
                <a:spcPts val="2100"/>
              </a:lnSpc>
              <a:spcBef>
                <a:spcPct val="0"/>
              </a:spcBef>
            </a:pPr>
            <a:r>
              <a:rPr lang="en-US" sz="1500" b="1" dirty="0">
                <a:solidFill>
                  <a:srgbClr val="000000"/>
                </a:solidFill>
                <a:latin typeface="Nunito Bold"/>
                <a:ea typeface="Nunito Bold"/>
                <a:cs typeface="Nunito Bold"/>
                <a:sym typeface="Nunito Bold"/>
              </a:rPr>
              <a:t>https://www.hcvguidelines.org/wp-content/uploads/2025/09/HCV-Test-and-Treat-Final-011725.pdf</a:t>
            </a:r>
          </a:p>
        </p:txBody>
      </p:sp>
      <p:pic>
        <p:nvPicPr>
          <p:cNvPr id="10" name="Picture 9">
            <a:extLst>
              <a:ext uri="{FF2B5EF4-FFF2-40B4-BE49-F238E27FC236}">
                <a16:creationId xmlns:a16="http://schemas.microsoft.com/office/drawing/2014/main" id="{5471C7F9-0C5F-4840-B9A0-7E419544B1D2}"/>
              </a:ext>
            </a:extLst>
          </p:cNvPr>
          <p:cNvPicPr>
            <a:picLocks noChangeAspect="1"/>
          </p:cNvPicPr>
          <p:nvPr/>
        </p:nvPicPr>
        <p:blipFill rotWithShape="1">
          <a:blip r:embed="rId7">
            <a:extLst>
              <a:ext uri="{28A0092B-C50C-407E-A947-70E740481C1C}">
                <a14:useLocalDpi xmlns:a14="http://schemas.microsoft.com/office/drawing/2010/main" val="0"/>
              </a:ext>
            </a:extLst>
          </a:blip>
          <a:srcRect l="34187" t="16477" r="34773" b="5982"/>
          <a:stretch/>
        </p:blipFill>
        <p:spPr>
          <a:xfrm>
            <a:off x="5774677" y="158606"/>
            <a:ext cx="6874015" cy="96546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rot="-7713856">
            <a:off x="13986761" y="155171"/>
            <a:ext cx="6009859" cy="2914781"/>
          </a:xfrm>
          <a:custGeom>
            <a:avLst/>
            <a:gdLst/>
            <a:ahLst/>
            <a:cxnLst/>
            <a:rect l="l" t="t" r="r" b="b"/>
            <a:pathLst>
              <a:path w="6009859" h="2914781">
                <a:moveTo>
                  <a:pt x="0" y="0"/>
                </a:moveTo>
                <a:lnTo>
                  <a:pt x="6009859" y="0"/>
                </a:lnTo>
                <a:lnTo>
                  <a:pt x="6009859" y="2914781"/>
                </a:lnTo>
                <a:lnTo>
                  <a:pt x="0" y="291478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266757" y="74202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52634" y="-504581"/>
            <a:ext cx="3202218" cy="3523762"/>
          </a:xfrm>
          <a:custGeom>
            <a:avLst/>
            <a:gdLst/>
            <a:ahLst/>
            <a:cxnLst/>
            <a:rect l="l" t="t" r="r" b="b"/>
            <a:pathLst>
              <a:path w="3202218" h="3523762">
                <a:moveTo>
                  <a:pt x="0" y="0"/>
                </a:moveTo>
                <a:lnTo>
                  <a:pt x="3202219" y="0"/>
                </a:lnTo>
                <a:lnTo>
                  <a:pt x="3202219" y="3523762"/>
                </a:lnTo>
                <a:lnTo>
                  <a:pt x="0" y="352376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6246333" y="103448"/>
            <a:ext cx="5795334" cy="833079"/>
          </a:xfrm>
          <a:custGeom>
            <a:avLst/>
            <a:gdLst/>
            <a:ahLst/>
            <a:cxnLst/>
            <a:rect l="l" t="t" r="r" b="b"/>
            <a:pathLst>
              <a:path w="5795334" h="833079">
                <a:moveTo>
                  <a:pt x="0" y="0"/>
                </a:moveTo>
                <a:lnTo>
                  <a:pt x="5795334" y="0"/>
                </a:lnTo>
                <a:lnTo>
                  <a:pt x="5795334" y="833080"/>
                </a:lnTo>
                <a:lnTo>
                  <a:pt x="0" y="83308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id="{24C1C9DC-ACA3-428F-93FE-F88F2CBC282E}"/>
              </a:ext>
            </a:extLst>
          </p:cNvPr>
          <p:cNvPicPr>
            <a:picLocks noChangeAspect="1"/>
          </p:cNvPicPr>
          <p:nvPr/>
        </p:nvPicPr>
        <p:blipFill rotWithShape="1">
          <a:blip r:embed="rId7">
            <a:extLst>
              <a:ext uri="{28A0092B-C50C-407E-A947-70E740481C1C}">
                <a14:useLocalDpi xmlns:a14="http://schemas.microsoft.com/office/drawing/2010/main" val="0"/>
              </a:ext>
            </a:extLst>
          </a:blip>
          <a:srcRect l="26558" t="16209" r="27160" b="6250"/>
          <a:stretch/>
        </p:blipFill>
        <p:spPr>
          <a:xfrm>
            <a:off x="4876800" y="1179903"/>
            <a:ext cx="9051664" cy="8526276"/>
          </a:xfrm>
          <a:prstGeom prst="rect">
            <a:avLst/>
          </a:prstGeom>
        </p:spPr>
      </p:pic>
      <p:sp>
        <p:nvSpPr>
          <p:cNvPr id="9" name="TextBox 8">
            <a:extLst>
              <a:ext uri="{FF2B5EF4-FFF2-40B4-BE49-F238E27FC236}">
                <a16:creationId xmlns:a16="http://schemas.microsoft.com/office/drawing/2014/main" id="{F98835F4-A3F6-4160-A459-B532AB4BBE05}"/>
              </a:ext>
            </a:extLst>
          </p:cNvPr>
          <p:cNvSpPr txBox="1"/>
          <p:nvPr/>
        </p:nvSpPr>
        <p:spPr>
          <a:xfrm>
            <a:off x="4362089" y="9920402"/>
            <a:ext cx="9092505" cy="259686"/>
          </a:xfrm>
          <a:prstGeom prst="rect">
            <a:avLst/>
          </a:prstGeom>
        </p:spPr>
        <p:txBody>
          <a:bodyPr lIns="0" tIns="0" rIns="0" bIns="0" rtlCol="0" anchor="t">
            <a:spAutoFit/>
          </a:bodyPr>
          <a:lstStyle/>
          <a:p>
            <a:pPr algn="ctr">
              <a:lnSpc>
                <a:spcPts val="2100"/>
              </a:lnSpc>
              <a:spcBef>
                <a:spcPct val="0"/>
              </a:spcBef>
            </a:pPr>
            <a:r>
              <a:rPr lang="en-US" sz="1500" b="1" dirty="0">
                <a:solidFill>
                  <a:srgbClr val="000000"/>
                </a:solidFill>
                <a:latin typeface="Nunito Bold"/>
                <a:ea typeface="Nunito Bold"/>
                <a:cs typeface="Nunito Bold"/>
                <a:sym typeface="Nunito Bold"/>
              </a:rPr>
              <a:t>https://www.hcvguidelines.org/wp-content/uploads/2025/09/HCV-Test-and-Treat-Final-011725.pdf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C"/>
        </a:solidFill>
        <a:effectLst/>
      </p:bgPr>
    </p:bg>
    <p:spTree>
      <p:nvGrpSpPr>
        <p:cNvPr id="1" name=""/>
        <p:cNvGrpSpPr/>
        <p:nvPr/>
      </p:nvGrpSpPr>
      <p:grpSpPr>
        <a:xfrm>
          <a:off x="0" y="0"/>
          <a:ext cx="0" cy="0"/>
          <a:chOff x="0" y="0"/>
          <a:chExt cx="0" cy="0"/>
        </a:xfrm>
      </p:grpSpPr>
      <p:sp>
        <p:nvSpPr>
          <p:cNvPr id="2" name="Freeform 2"/>
          <p:cNvSpPr/>
          <p:nvPr/>
        </p:nvSpPr>
        <p:spPr>
          <a:xfrm rot="-7713856">
            <a:off x="13986761" y="155171"/>
            <a:ext cx="6009859" cy="2914781"/>
          </a:xfrm>
          <a:custGeom>
            <a:avLst/>
            <a:gdLst/>
            <a:ahLst/>
            <a:cxnLst/>
            <a:rect l="l" t="t" r="r" b="b"/>
            <a:pathLst>
              <a:path w="6009859" h="2914781">
                <a:moveTo>
                  <a:pt x="0" y="0"/>
                </a:moveTo>
                <a:lnTo>
                  <a:pt x="6009859" y="0"/>
                </a:lnTo>
                <a:lnTo>
                  <a:pt x="6009859" y="2914781"/>
                </a:lnTo>
                <a:lnTo>
                  <a:pt x="0" y="291478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80821"/>
            <a:ext cx="16230600" cy="9125359"/>
          </a:xfrm>
          <a:custGeom>
            <a:avLst/>
            <a:gdLst/>
            <a:ahLst/>
            <a:cxnLst/>
            <a:rect l="l" t="t" r="r" b="b"/>
            <a:pathLst>
              <a:path w="16230600" h="9125359">
                <a:moveTo>
                  <a:pt x="0" y="0"/>
                </a:moveTo>
                <a:lnTo>
                  <a:pt x="16230600" y="0"/>
                </a:lnTo>
                <a:lnTo>
                  <a:pt x="16230600" y="9125358"/>
                </a:lnTo>
                <a:lnTo>
                  <a:pt x="0" y="91253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5266757" y="7420219"/>
            <a:ext cx="3202218" cy="3523762"/>
          </a:xfrm>
          <a:custGeom>
            <a:avLst/>
            <a:gdLst/>
            <a:ahLst/>
            <a:cxnLst/>
            <a:rect l="l" t="t" r="r" b="b"/>
            <a:pathLst>
              <a:path w="3202218" h="3523762">
                <a:moveTo>
                  <a:pt x="0" y="0"/>
                </a:moveTo>
                <a:lnTo>
                  <a:pt x="3202218" y="0"/>
                </a:lnTo>
                <a:lnTo>
                  <a:pt x="3202218" y="3523762"/>
                </a:lnTo>
                <a:lnTo>
                  <a:pt x="0" y="352376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52634" y="-504581"/>
            <a:ext cx="3202218" cy="3523762"/>
          </a:xfrm>
          <a:custGeom>
            <a:avLst/>
            <a:gdLst/>
            <a:ahLst/>
            <a:cxnLst/>
            <a:rect l="l" t="t" r="r" b="b"/>
            <a:pathLst>
              <a:path w="3202218" h="3523762">
                <a:moveTo>
                  <a:pt x="0" y="0"/>
                </a:moveTo>
                <a:lnTo>
                  <a:pt x="3202219" y="0"/>
                </a:lnTo>
                <a:lnTo>
                  <a:pt x="3202219" y="3523762"/>
                </a:lnTo>
                <a:lnTo>
                  <a:pt x="0" y="352376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6246333" y="103448"/>
            <a:ext cx="5795334" cy="833079"/>
          </a:xfrm>
          <a:custGeom>
            <a:avLst/>
            <a:gdLst/>
            <a:ahLst/>
            <a:cxnLst/>
            <a:rect l="l" t="t" r="r" b="b"/>
            <a:pathLst>
              <a:path w="5795334" h="833079">
                <a:moveTo>
                  <a:pt x="0" y="0"/>
                </a:moveTo>
                <a:lnTo>
                  <a:pt x="5795334" y="0"/>
                </a:lnTo>
                <a:lnTo>
                  <a:pt x="5795334" y="833080"/>
                </a:lnTo>
                <a:lnTo>
                  <a:pt x="0" y="83308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F98835F4-A3F6-4160-A459-B532AB4BBE05}"/>
              </a:ext>
            </a:extLst>
          </p:cNvPr>
          <p:cNvSpPr txBox="1"/>
          <p:nvPr/>
        </p:nvSpPr>
        <p:spPr>
          <a:xfrm>
            <a:off x="4362089" y="9920402"/>
            <a:ext cx="9092505" cy="259686"/>
          </a:xfrm>
          <a:prstGeom prst="rect">
            <a:avLst/>
          </a:prstGeom>
        </p:spPr>
        <p:txBody>
          <a:bodyPr lIns="0" tIns="0" rIns="0" bIns="0" rtlCol="0" anchor="t">
            <a:spAutoFit/>
          </a:bodyPr>
          <a:lstStyle/>
          <a:p>
            <a:pPr algn="ctr">
              <a:lnSpc>
                <a:spcPts val="2100"/>
              </a:lnSpc>
              <a:spcBef>
                <a:spcPct val="0"/>
              </a:spcBef>
            </a:pPr>
            <a:r>
              <a:rPr lang="en-US" sz="1500" b="1" dirty="0">
                <a:solidFill>
                  <a:srgbClr val="000000"/>
                </a:solidFill>
                <a:latin typeface="Nunito Bold"/>
                <a:ea typeface="Nunito Bold"/>
                <a:cs typeface="Nunito Bold"/>
                <a:sym typeface="Nunito Bold"/>
              </a:rPr>
              <a:t>https://www.hcvguidelines.org/wp-content/uploads/2025/09/HCV-Test-and-Treat-Final-011725.pdf</a:t>
            </a:r>
          </a:p>
        </p:txBody>
      </p:sp>
      <p:pic>
        <p:nvPicPr>
          <p:cNvPr id="10" name="Picture 9">
            <a:extLst>
              <a:ext uri="{FF2B5EF4-FFF2-40B4-BE49-F238E27FC236}">
                <a16:creationId xmlns:a16="http://schemas.microsoft.com/office/drawing/2014/main" id="{C7B9D761-65BB-468F-9E23-013CBA53F3DC}"/>
              </a:ext>
            </a:extLst>
          </p:cNvPr>
          <p:cNvPicPr>
            <a:picLocks noChangeAspect="1"/>
          </p:cNvPicPr>
          <p:nvPr/>
        </p:nvPicPr>
        <p:blipFill rotWithShape="1">
          <a:blip r:embed="rId7">
            <a:extLst>
              <a:ext uri="{28A0092B-C50C-407E-A947-70E740481C1C}">
                <a14:useLocalDpi xmlns:a14="http://schemas.microsoft.com/office/drawing/2010/main" val="0"/>
              </a:ext>
            </a:extLst>
          </a:blip>
          <a:srcRect l="25988" t="46271" r="27729" b="5559"/>
          <a:stretch/>
        </p:blipFill>
        <p:spPr>
          <a:xfrm>
            <a:off x="3725707" y="2315368"/>
            <a:ext cx="10365268" cy="6065350"/>
          </a:xfrm>
          <a:prstGeom prst="rect">
            <a:avLst/>
          </a:prstGeom>
        </p:spPr>
      </p:pic>
    </p:spTree>
    <p:extLst>
      <p:ext uri="{BB962C8B-B14F-4D97-AF65-F5344CB8AC3E}">
        <p14:creationId xmlns:p14="http://schemas.microsoft.com/office/powerpoint/2010/main" val="581511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4082</TotalTime>
  <Words>1177</Words>
  <Application>Microsoft Macintosh PowerPoint</Application>
  <PresentationFormat>Custom</PresentationFormat>
  <Paragraphs>139</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Arial</vt:lpstr>
      <vt:lpstr>Nunito</vt:lpstr>
      <vt:lpstr>Nunito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PCMH Hepatitis c consult review</dc:title>
  <dc:creator>Brownell, Saleena</dc:creator>
  <cp:lastModifiedBy>Cushman, Nicholas</cp:lastModifiedBy>
  <cp:revision>27</cp:revision>
  <cp:lastPrinted>2026-07-01T17:30:00Z</cp:lastPrinted>
  <dcterms:created xsi:type="dcterms:W3CDTF">2006-08-16T00:00:00Z</dcterms:created>
  <dcterms:modified xsi:type="dcterms:W3CDTF">2026-07-01T17:57:25Z</dcterms:modified>
  <dc:identifier>DAGu2odo8sM</dc:identifier>
</cp:coreProperties>
</file>