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4"/>
    <p:sldMasterId id="2147483852" r:id="rId5"/>
  </p:sldMasterIdLst>
  <p:notesMasterIdLst>
    <p:notesMasterId r:id="rId20"/>
  </p:notesMasterIdLst>
  <p:handoutMasterIdLst>
    <p:handoutMasterId r:id="rId21"/>
  </p:handoutMasterIdLst>
  <p:sldIdLst>
    <p:sldId id="256" r:id="rId6"/>
    <p:sldId id="921" r:id="rId7"/>
    <p:sldId id="919" r:id="rId8"/>
    <p:sldId id="2145706420" r:id="rId9"/>
    <p:sldId id="2145706421" r:id="rId10"/>
    <p:sldId id="276" r:id="rId11"/>
    <p:sldId id="2145706422" r:id="rId12"/>
    <p:sldId id="2145706423" r:id="rId13"/>
    <p:sldId id="2145706428" r:id="rId14"/>
    <p:sldId id="2145706426" r:id="rId15"/>
    <p:sldId id="2145706427" r:id="rId16"/>
    <p:sldId id="2145706425" r:id="rId17"/>
    <p:sldId id="2145706424" r:id="rId18"/>
    <p:sldId id="92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han Gregory Rule" initials="EGR" lastIdx="1" clrIdx="0"/>
  <p:cmAuthor id="2" name="Ethan Gregory Rule" initials="EGR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9F"/>
    <a:srgbClr val="BA0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 autoAdjust="0"/>
    <p:restoredTop sz="80137"/>
  </p:normalViewPr>
  <p:slideViewPr>
    <p:cSldViewPr snapToGrid="0" snapToObjects="1">
      <p:cViewPr varScale="1">
        <p:scale>
          <a:sx n="96" d="100"/>
          <a:sy n="96" d="100"/>
        </p:scale>
        <p:origin x="188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0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D1B57-66AC-DF45-9393-A2AC089C29A6}" type="datetimeFigureOut">
              <a:rPr lang="en-US" smtClean="0"/>
              <a:t>6/17/26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3FD0-2475-364A-A8AC-A4A2A3FA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79416-BF1A-274C-96E6-B2C47109BF67}" type="datetimeFigureOut">
              <a:rPr lang="en-US" smtClean="0"/>
              <a:t>6/17/26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CC9AC-6B26-E849-B969-C05497804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8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CC9AC-6B26-E849-B969-C054978043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7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609607" y="8978746"/>
            <a:ext cx="2763215" cy="47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96" tIns="47345" rIns="94696" bIns="47345" anchor="b"/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3642B41-1FAB-4E74-A802-14BD99CDFDB0}" type="slidenum">
              <a:rPr lang="en-US" altLang="en-US" sz="1100" b="1">
                <a:solidFill>
                  <a:prstClr val="black"/>
                </a:solidFill>
              </a:rPr>
              <a:pPr algn="r"/>
              <a:t>6</a:t>
            </a:fld>
            <a:endParaRPr lang="en-US" altLang="en-US" sz="1100" b="1" dirty="0">
              <a:solidFill>
                <a:prstClr val="black"/>
              </a:solidFill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288" y="700088"/>
            <a:ext cx="6351588" cy="3573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1925" y="4503440"/>
            <a:ext cx="4408974" cy="426896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86" tIns="47791" rIns="95586" bIns="47791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33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Score of 5 95-99% probability of </a:t>
            </a:r>
            <a:r>
              <a:rPr lang="en-US" dirty="0" err="1"/>
              <a:t>hcc</a:t>
            </a:r>
            <a:endParaRPr lang="en-US" dirty="0"/>
          </a:p>
          <a:p>
            <a:r>
              <a:rPr lang="en-US" dirty="0"/>
              <a:t>Score of 4 75% </a:t>
            </a:r>
            <a:r>
              <a:rPr lang="en-US" dirty="0" err="1"/>
              <a:t>probablility</a:t>
            </a:r>
            <a:r>
              <a:rPr lang="en-US" dirty="0"/>
              <a:t> of </a:t>
            </a:r>
            <a:r>
              <a:rPr lang="en-US" dirty="0" err="1"/>
              <a:t>hcc</a:t>
            </a:r>
            <a:endParaRPr lang="en-US" dirty="0"/>
          </a:p>
          <a:p>
            <a:r>
              <a:rPr lang="en-US" dirty="0"/>
              <a:t>Score of 3 30%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CC9AC-6B26-E849-B969-C054978043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Score of 5 95-99% probability of </a:t>
            </a:r>
            <a:r>
              <a:rPr lang="en-US" dirty="0" err="1"/>
              <a:t>hcc</a:t>
            </a:r>
            <a:endParaRPr lang="en-US" dirty="0"/>
          </a:p>
          <a:p>
            <a:r>
              <a:rPr lang="en-US" dirty="0"/>
              <a:t>Score of 4 75% </a:t>
            </a:r>
            <a:r>
              <a:rPr lang="en-US" dirty="0" err="1"/>
              <a:t>probablility</a:t>
            </a:r>
            <a:r>
              <a:rPr lang="en-US" dirty="0"/>
              <a:t> of </a:t>
            </a:r>
            <a:r>
              <a:rPr lang="en-US" dirty="0" err="1"/>
              <a:t>hcc</a:t>
            </a:r>
            <a:endParaRPr lang="en-US" dirty="0"/>
          </a:p>
          <a:p>
            <a:r>
              <a:rPr lang="en-US" dirty="0"/>
              <a:t>Score of 3 30% probability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CC9AC-6B26-E849-B969-C054978043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8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25423"/>
            <a:ext cx="10803835" cy="5327905"/>
          </a:xfrm>
          <a:prstGeom prst="rect">
            <a:avLst/>
          </a:prstGeom>
          <a:solidFill>
            <a:srgbClr val="00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5910607"/>
            <a:ext cx="10803834" cy="1478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96AFC6-8F68-EC40-AC3E-346995D92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5688" y="6175233"/>
            <a:ext cx="2684553" cy="56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483946" y="212598"/>
            <a:ext cx="4134612" cy="512064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02168"/>
            <a:ext cx="12192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Data Image Slide: click to add heading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5638800"/>
            <a:ext cx="9245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508000" y="1223181"/>
            <a:ext cx="11176000" cy="42632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8BA7D-01BA-4D3D-AA8B-F393F985A2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4" b="41641"/>
          <a:stretch/>
        </p:blipFill>
        <p:spPr>
          <a:xfrm>
            <a:off x="2" y="6445612"/>
            <a:ext cx="12191999" cy="424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D0076F-D004-4A2A-8464-68AEDECD1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5" b="14475"/>
          <a:stretch/>
        </p:blipFill>
        <p:spPr>
          <a:xfrm>
            <a:off x="238885" y="6445612"/>
            <a:ext cx="777116" cy="414159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72DB21D-C06B-4BAE-B85B-1B543107B1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1" y="6445611"/>
            <a:ext cx="881385" cy="42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02168"/>
            <a:ext cx="12192000" cy="0"/>
          </a:xfrm>
          <a:prstGeom prst="line">
            <a:avLst/>
          </a:prstGeom>
          <a:ln w="28575">
            <a:solidFill>
              <a:srgbClr val="0D4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0" y="1219200"/>
            <a:ext cx="54864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0D444E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0D444E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12192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Text and Data/Image Slide: click to add 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08000" y="1219200"/>
            <a:ext cx="5588000" cy="4267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D444E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5638800"/>
            <a:ext cx="11176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D28BC-C270-4CC6-8678-214F7D693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4" b="41641"/>
          <a:stretch/>
        </p:blipFill>
        <p:spPr>
          <a:xfrm>
            <a:off x="2" y="6445612"/>
            <a:ext cx="12191999" cy="424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BF8647-392D-4EAE-B8C6-2FA4CF688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5" b="14475"/>
          <a:stretch/>
        </p:blipFill>
        <p:spPr>
          <a:xfrm>
            <a:off x="238885" y="6445612"/>
            <a:ext cx="777116" cy="414159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397B3A7-8ADB-4C25-AFB2-A68E37B7A7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1" y="6445612"/>
            <a:ext cx="881385" cy="42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398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17AE5D-DA4A-4142-9E1B-4919D231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5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6C178-CEEC-4247-9AAD-1A0E4685C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5688" y="6175233"/>
            <a:ext cx="2684553" cy="5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 i="0" spc="300" baseline="0">
                <a:latin typeface="Arial" panose="020B0604020202020204" pitchFamily="34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 i="0" baseline="0">
                <a:latin typeface="Arial" panose="020B0604020202020204" pitchFamily="34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EACB5-47F1-0248-8311-4A130CD36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5688" y="6175233"/>
            <a:ext cx="2684553" cy="56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4568"/>
            <a:ext cx="3443590" cy="5330952"/>
          </a:xfrm>
          <a:prstGeom prst="rect">
            <a:avLst/>
          </a:prstGeom>
          <a:solidFill>
            <a:srgbClr val="00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5984749"/>
            <a:ext cx="3443591" cy="105155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D567D-6C4A-FD48-877F-22A12D9BD63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455688" y="6175233"/>
            <a:ext cx="2684553" cy="563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63" r:id="rId11"/>
    <p:sldLayoutId id="2147483865" r:id="rId12"/>
    <p:sldLayoutId id="2147483866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Gotham Book" charset="0"/>
          <a:cs typeface="Gotham Book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065879" y="758952"/>
            <a:ext cx="384048" cy="53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9B1B30-7100-1643-9D8C-0C688CC2F3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455688" y="6175233"/>
            <a:ext cx="2684553" cy="5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300" baseline="0">
          <a:solidFill>
            <a:sysClr val="windowText" lastClr="000000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8886952" cy="325526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Hepatocellular Carcinoma in HCV: Screening and Surveillance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Paulina Deming, PharmD, PhC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Associate Professor of Pharmacy-College of Pharmacy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Director- Viral Hepatitis Programs, Project ECHO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University of New Mexico Health Sciences Center</a:t>
            </a:r>
          </a:p>
        </p:txBody>
      </p:sp>
    </p:spTree>
    <p:extLst>
      <p:ext uri="{BB962C8B-B14F-4D97-AF65-F5344CB8AC3E}">
        <p14:creationId xmlns:p14="http://schemas.microsoft.com/office/powerpoint/2010/main" val="164541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BEFD-81CE-724F-BA61-13623BB0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Imaging Reports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9F1499-66E8-B444-BDF3-16492F65A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8738" y="1358112"/>
            <a:ext cx="7315200" cy="4132250"/>
          </a:xfrm>
        </p:spPr>
      </p:pic>
    </p:spTree>
    <p:extLst>
      <p:ext uri="{BB962C8B-B14F-4D97-AF65-F5344CB8AC3E}">
        <p14:creationId xmlns:p14="http://schemas.microsoft.com/office/powerpoint/2010/main" val="2817933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E712E3-8A8A-774F-945D-E2C452E4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707"/>
            <a:ext cx="12192000" cy="635634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79883CEE-E22F-3640-B5C0-1F9433B9C2DF}"/>
              </a:ext>
            </a:extLst>
          </p:cNvPr>
          <p:cNvSpPr/>
          <p:nvPr/>
        </p:nvSpPr>
        <p:spPr>
          <a:xfrm>
            <a:off x="6200775" y="1257300"/>
            <a:ext cx="3143250" cy="5715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EB39-EB7C-4E4C-B94B-E0CC1DA8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AFP?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47D09-4AE5-7A48-A02C-06A95BC84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40% of HCCs have normal AFP</a:t>
            </a:r>
          </a:p>
          <a:p>
            <a:endParaRPr lang="en-US" sz="2400" dirty="0"/>
          </a:p>
          <a:p>
            <a:r>
              <a:rPr lang="en-US" sz="2400" dirty="0"/>
              <a:t>Elevated AFP can occur with other cancers- intrahepatic cholangiocarcinoma, gastric cancer, germ cell tumors</a:t>
            </a:r>
          </a:p>
          <a:p>
            <a:endParaRPr lang="en-US" sz="2400" dirty="0"/>
          </a:p>
          <a:p>
            <a:r>
              <a:rPr lang="en-US" sz="2400" dirty="0"/>
              <a:t>Use of AFP plus ultrasound improves sensitivity for HCC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9CF80-38FE-9C49-A228-AF3F1671F63C}"/>
              </a:ext>
            </a:extLst>
          </p:cNvPr>
          <p:cNvSpPr txBox="1"/>
          <p:nvPr/>
        </p:nvSpPr>
        <p:spPr>
          <a:xfrm>
            <a:off x="3843338" y="6300788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Hepatology 78(6):1922-1965, December 2023</a:t>
            </a:r>
          </a:p>
        </p:txBody>
      </p:sp>
    </p:spTree>
    <p:extLst>
      <p:ext uri="{BB962C8B-B14F-4D97-AF65-F5344CB8AC3E}">
        <p14:creationId xmlns:p14="http://schemas.microsoft.com/office/powerpoint/2010/main" val="324786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4E6B-F6D9-044C-968D-8AF4D288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30234-5688-3648-BAF8-08C765906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is HCC surveillance recommended every 6 months?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627ED-213E-3B40-B398-13846EF45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Associated with earlier tumor stage</a:t>
            </a:r>
          </a:p>
          <a:p>
            <a:r>
              <a:rPr lang="en-US" dirty="0"/>
              <a:t>Associated with improved survival</a:t>
            </a:r>
          </a:p>
          <a:p>
            <a:endParaRPr lang="en-US" dirty="0"/>
          </a:p>
          <a:p>
            <a:r>
              <a:rPr lang="en-US" i="1" dirty="0"/>
              <a:t>Quarterly surveillance not found to improve survival as compared to semiannual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8CEE1-DCF8-8449-949B-4E97AFB4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use ultrasound?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2CFE4-7E35-224B-8D84-FAFDA7E559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Concerns for radiation and contrast exposure with use of CT as surveillance</a:t>
            </a:r>
          </a:p>
          <a:p>
            <a:r>
              <a:rPr lang="en-US" dirty="0"/>
              <a:t>Cost effectiveness, capacity, and patient acceptance concerns with MRI</a:t>
            </a:r>
          </a:p>
          <a:p>
            <a:r>
              <a:rPr lang="en-US" dirty="0"/>
              <a:t>Elastography not effective for surveillance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74F56-FD7C-FE43-8BEA-E5F10C3FE425}"/>
              </a:ext>
            </a:extLst>
          </p:cNvPr>
          <p:cNvSpPr txBox="1"/>
          <p:nvPr/>
        </p:nvSpPr>
        <p:spPr>
          <a:xfrm>
            <a:off x="3843338" y="6300788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Hepatology 78(6):1922-1965, December 2023</a:t>
            </a:r>
          </a:p>
        </p:txBody>
      </p:sp>
    </p:spTree>
    <p:extLst>
      <p:ext uri="{BB962C8B-B14F-4D97-AF65-F5344CB8AC3E}">
        <p14:creationId xmlns:p14="http://schemas.microsoft.com/office/powerpoint/2010/main" val="47318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2B9E-92FC-7D4D-A596-9121C3CE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Continue HCC Surveillance?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Difference in Long-term Survival</a:t>
            </a:r>
          </a:p>
        </p:txBody>
      </p:sp>
      <p:pic>
        <p:nvPicPr>
          <p:cNvPr id="4" name="Content Placeholder 4" descr="Screen Shot 2018-01-25 at 11.39.16 AM.png">
            <a:extLst>
              <a:ext uri="{FF2B5EF4-FFF2-40B4-BE49-F238E27FC236}">
                <a16:creationId xmlns:a16="http://schemas.microsoft.com/office/drawing/2014/main" id="{DD10334B-10AC-BD4F-AB2B-EB51488EE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9" r="2671"/>
          <a:stretch/>
        </p:blipFill>
        <p:spPr>
          <a:xfrm>
            <a:off x="3918815" y="863600"/>
            <a:ext cx="7215045" cy="5121275"/>
          </a:xfrm>
        </p:spPr>
      </p:pic>
    </p:spTree>
    <p:extLst>
      <p:ext uri="{BB962C8B-B14F-4D97-AF65-F5344CB8AC3E}">
        <p14:creationId xmlns:p14="http://schemas.microsoft.com/office/powerpoint/2010/main" val="356387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45D3-3B41-0542-BEF6-184C55C8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Patients with Cirrhosis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F3BA0-8BCC-FB42-A78F-1AF3939D0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Baseline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EEB47-D811-3347-844C-409AB844AA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Baseline endoscopy of all patients with cirrhosis to screen for varices</a:t>
            </a:r>
          </a:p>
          <a:p>
            <a:r>
              <a:rPr lang="en-US" sz="2400" dirty="0"/>
              <a:t>Avoid NSAID use (risk of bleed)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F555E-A4BA-D14F-9247-576F441F0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Every 6 months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0ECDE-76B9-F145-8E61-D449AA76E6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Surveillance for hepatocellular carcinoma (HCC)</a:t>
            </a:r>
          </a:p>
          <a:p>
            <a:r>
              <a:rPr lang="en-US" sz="2400" dirty="0"/>
              <a:t>Ultrasound and AFP</a:t>
            </a:r>
          </a:p>
          <a:p>
            <a:r>
              <a:rPr lang="en-US" sz="2400" b="1" dirty="0"/>
              <a:t>Continued indefinitely… risk of liver cancer is 2-8% annually </a:t>
            </a:r>
            <a:r>
              <a:rPr lang="en-US" sz="2400" b="1" i="1" dirty="0"/>
              <a:t>even after HCV cure</a:t>
            </a:r>
          </a:p>
        </p:txBody>
      </p:sp>
    </p:spTree>
    <p:extLst>
      <p:ext uri="{BB962C8B-B14F-4D97-AF65-F5344CB8AC3E}">
        <p14:creationId xmlns:p14="http://schemas.microsoft.com/office/powerpoint/2010/main" val="286864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5CAF89-3156-2048-97D8-3746916E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Disease is a Progression of Increased Damage over Time</a:t>
            </a:r>
          </a:p>
        </p:txBody>
      </p:sp>
      <p:pic>
        <p:nvPicPr>
          <p:cNvPr id="7" name="Content Placeholder 4" descr="Screen Shot 2018-01-25 at 11.42.44 AM.png">
            <a:extLst>
              <a:ext uri="{FF2B5EF4-FFF2-40B4-BE49-F238E27FC236}">
                <a16:creationId xmlns:a16="http://schemas.microsoft.com/office/drawing/2014/main" id="{3C25FA59-DE59-0240-96A3-B6C49E5A5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86200" y="860135"/>
            <a:ext cx="7340600" cy="462662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A93FDF-D96C-1243-AFEF-0CA596B9B678}"/>
              </a:ext>
            </a:extLst>
          </p:cNvPr>
          <p:cNvSpPr txBox="1"/>
          <p:nvPr/>
        </p:nvSpPr>
        <p:spPr>
          <a:xfrm>
            <a:off x="5080000" y="5486763"/>
            <a:ext cx="477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Cirrhosis is a spectrum of disease</a:t>
            </a:r>
          </a:p>
        </p:txBody>
      </p:sp>
    </p:spTree>
    <p:extLst>
      <p:ext uri="{BB962C8B-B14F-4D97-AF65-F5344CB8AC3E}">
        <p14:creationId xmlns:p14="http://schemas.microsoft.com/office/powerpoint/2010/main" val="16525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F709F-C496-3E4A-A30F-11737EB89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922"/>
            <a:ext cx="12192000" cy="6286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EB37E1-FB91-1645-9F3A-DECD147BFEE9}"/>
              </a:ext>
            </a:extLst>
          </p:cNvPr>
          <p:cNvSpPr txBox="1"/>
          <p:nvPr/>
        </p:nvSpPr>
        <p:spPr>
          <a:xfrm>
            <a:off x="0" y="6581001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Hepatology 78(6):1922-1965, December 2023</a:t>
            </a:r>
          </a:p>
        </p:txBody>
      </p:sp>
    </p:spTree>
    <p:extLst>
      <p:ext uri="{BB962C8B-B14F-4D97-AF65-F5344CB8AC3E}">
        <p14:creationId xmlns:p14="http://schemas.microsoft.com/office/powerpoint/2010/main" val="288600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F3D8-C08A-EF43-B965-950CBA3D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HCC 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0A06E-8C77-E043-8736-DD6BB33F3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9400A-7CB9-3047-9E30-97A1E67BEC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Hepatitis B vaccination</a:t>
            </a:r>
          </a:p>
          <a:p>
            <a:r>
              <a:rPr lang="en-US" dirty="0"/>
              <a:t>Antiviral therapy for hepatitis B virus (HBV)</a:t>
            </a:r>
          </a:p>
          <a:p>
            <a:r>
              <a:rPr lang="en-US" dirty="0"/>
              <a:t>Antiviral therapy for hepatitis C virus (HCV)</a:t>
            </a:r>
          </a:p>
          <a:p>
            <a:r>
              <a:rPr lang="en-US" dirty="0"/>
              <a:t>Under investigation:</a:t>
            </a:r>
          </a:p>
          <a:p>
            <a:pPr lvl="1"/>
            <a:r>
              <a:rPr lang="en-US" dirty="0"/>
              <a:t>Coffee</a:t>
            </a:r>
          </a:p>
          <a:p>
            <a:pPr lvl="1"/>
            <a:r>
              <a:rPr lang="en-US" dirty="0"/>
              <a:t>Aspirin</a:t>
            </a:r>
          </a:p>
          <a:p>
            <a:pPr lvl="1"/>
            <a:r>
              <a:rPr lang="en-US" dirty="0"/>
              <a:t>Statins</a:t>
            </a:r>
          </a:p>
          <a:p>
            <a:pPr lvl="1"/>
            <a:r>
              <a:rPr lang="en-US" dirty="0"/>
              <a:t>Metformin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7BD4E-E847-BA40-8CD4-8DF899FD4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Secondary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0F6DF-1A4A-5C49-8EF1-DA2E5CED7D3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Detecting disease early and interventions to reduce disease impact</a:t>
            </a:r>
          </a:p>
          <a:p>
            <a:endParaRPr lang="en-US" dirty="0"/>
          </a:p>
          <a:p>
            <a:r>
              <a:rPr lang="en-US" dirty="0"/>
              <a:t>Ultrasound and AFP for surveillance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65024-2A71-1B42-B073-28B2E7D05C24}"/>
              </a:ext>
            </a:extLst>
          </p:cNvPr>
          <p:cNvSpPr txBox="1"/>
          <p:nvPr/>
        </p:nvSpPr>
        <p:spPr>
          <a:xfrm>
            <a:off x="3843338" y="6300788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Hepatology 78(6):1922-1965, December 2023</a:t>
            </a:r>
          </a:p>
        </p:txBody>
      </p:sp>
    </p:spTree>
    <p:extLst>
      <p:ext uri="{BB962C8B-B14F-4D97-AF65-F5344CB8AC3E}">
        <p14:creationId xmlns:p14="http://schemas.microsoft.com/office/powerpoint/2010/main" val="27731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289334"/>
            <a:ext cx="10715625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SVR as a Predictor of De Novo and Recurrent HCC in HCV Patients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83375"/>
            <a:ext cx="7772400" cy="1619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Lleo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EASL 2018, SAT-PS-154</a:t>
            </a: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1892085" y="1241230"/>
            <a:ext cx="8680939" cy="875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2E2E2">
                  <a:lumMod val="75000"/>
                </a:srgbClr>
              </a:buClr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Multicenter, prospective cohort of 1927 HCV-infected cirrhotic patients from Italy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D436D-2D02-4EFE-B156-DDB7DBEC8087}"/>
              </a:ext>
            </a:extLst>
          </p:cNvPr>
          <p:cNvSpPr txBox="1"/>
          <p:nvPr/>
        </p:nvSpPr>
        <p:spPr>
          <a:xfrm>
            <a:off x="3341082" y="5843092"/>
            <a:ext cx="83746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SVR  with DAA regimens  is associated with a significant reduction of incidence and recurrence of HCC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747801"/>
            <a:ext cx="4721469" cy="291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30" y="2760852"/>
            <a:ext cx="4696206" cy="290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7A6989-679B-CD4B-AF9C-F3E8FB37F6BD}"/>
              </a:ext>
            </a:extLst>
          </p:cNvPr>
          <p:cNvSpPr txBox="1"/>
          <p:nvPr/>
        </p:nvSpPr>
        <p:spPr>
          <a:xfrm>
            <a:off x="4577170" y="2893988"/>
            <a:ext cx="1346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p&lt;0.0001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7A6989-679B-CD4B-AF9C-F3E8FB37F6BD}"/>
              </a:ext>
            </a:extLst>
          </p:cNvPr>
          <p:cNvSpPr txBox="1"/>
          <p:nvPr/>
        </p:nvSpPr>
        <p:spPr>
          <a:xfrm>
            <a:off x="9167091" y="2747801"/>
            <a:ext cx="1346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p&lt;0.0001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49996" y="2076879"/>
            <a:ext cx="4271316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161 patients with previously treated 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HCC; 38 patients developed HCC; 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annual incidence of 24.8%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1770" y="2081471"/>
            <a:ext cx="4133568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1766 patients no previous history of HCC; 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patients developed HCC (50/1766 – 2.8%);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annual incidence of 2.4%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0451" y="1599885"/>
            <a:ext cx="2196207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Novo HCC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7283" y="1625804"/>
            <a:ext cx="2196207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HCC Recurrence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774840" y="3872224"/>
            <a:ext cx="2005700" cy="2492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HCC Incidence (%)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054628" y="3714925"/>
            <a:ext cx="2343228" cy="2492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HCC Recurrence (%)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90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FA01-FE5B-8445-BE87-B1F35044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Guidance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84F27-B240-6048-94B9-5E8FABF35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Vaccination against HBV</a:t>
            </a:r>
          </a:p>
          <a:p>
            <a:r>
              <a:rPr lang="en-US" sz="2400" dirty="0"/>
              <a:t>Antiviral therapy for HBV and HCV</a:t>
            </a:r>
          </a:p>
          <a:p>
            <a:r>
              <a:rPr lang="en-US" sz="2400" dirty="0"/>
              <a:t>Counseling to maintain healthy weight, balanced diet, avoiding tobacco and alcohol, and achieving adequate control of comorbid conditions including components of metabolic syndrome</a:t>
            </a:r>
          </a:p>
          <a:p>
            <a:r>
              <a:rPr lang="en-US" sz="2400" dirty="0"/>
              <a:t>Consider recommending coffee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D94D1-7116-7547-AB18-74E948B32ED3}"/>
              </a:ext>
            </a:extLst>
          </p:cNvPr>
          <p:cNvSpPr txBox="1"/>
          <p:nvPr/>
        </p:nvSpPr>
        <p:spPr>
          <a:xfrm>
            <a:off x="3843338" y="6300788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Hepatology 78(6):1922-1965, December 2023</a:t>
            </a:r>
          </a:p>
        </p:txBody>
      </p:sp>
    </p:spTree>
    <p:extLst>
      <p:ext uri="{BB962C8B-B14F-4D97-AF65-F5344CB8AC3E}">
        <p14:creationId xmlns:p14="http://schemas.microsoft.com/office/powerpoint/2010/main" val="146815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FA82-A530-1045-B946-023FFDD3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Needs HCC Surveillance?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131528-17AC-2D41-A403-9545CA3CA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43563"/>
            <a:ext cx="7315200" cy="49613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A16B8C-D529-6342-8278-EBF053081623}"/>
              </a:ext>
            </a:extLst>
          </p:cNvPr>
          <p:cNvSpPr txBox="1"/>
          <p:nvPr/>
        </p:nvSpPr>
        <p:spPr>
          <a:xfrm>
            <a:off x="3843338" y="6300788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Hepatology 78(6):1922-1965, December 2023</a:t>
            </a:r>
          </a:p>
        </p:txBody>
      </p:sp>
    </p:spTree>
    <p:extLst>
      <p:ext uri="{BB962C8B-B14F-4D97-AF65-F5344CB8AC3E}">
        <p14:creationId xmlns:p14="http://schemas.microsoft.com/office/powerpoint/2010/main" val="321937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27B2-3CF7-374E-AE01-7E3FC47B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Recommended for HCC Surveillance?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E2274-AEF7-B849-8BA5-BB4EF0CF1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 and AFP every 6 months</a:t>
            </a:r>
          </a:p>
          <a:p>
            <a:endParaRPr lang="en-US" sz="2800" dirty="0"/>
          </a:p>
          <a:p>
            <a:r>
              <a:rPr lang="en-US" sz="2800" dirty="0"/>
              <a:t>Diagnostic contrast enhanced multiphasic MRI or CT if</a:t>
            </a:r>
          </a:p>
          <a:p>
            <a:pPr lvl="1"/>
            <a:r>
              <a:rPr lang="en-US" sz="2400" dirty="0"/>
              <a:t>Lesion on US 1 cm or greater OR</a:t>
            </a:r>
          </a:p>
          <a:p>
            <a:pPr lvl="1"/>
            <a:r>
              <a:rPr lang="en-US" sz="2400" dirty="0"/>
              <a:t>AFP </a:t>
            </a:r>
            <a:r>
              <a:rPr lang="en-US" sz="2400" u="sng" dirty="0"/>
              <a:t>&gt;</a:t>
            </a:r>
            <a:r>
              <a:rPr lang="en-US" sz="2400" dirty="0"/>
              <a:t> 20 ng/mL OR</a:t>
            </a:r>
          </a:p>
          <a:p>
            <a:pPr lvl="1"/>
            <a:r>
              <a:rPr lang="en-US" sz="2400" dirty="0"/>
              <a:t>AFP increasing (doubling of AFP on two consecutive tests)</a:t>
            </a:r>
          </a:p>
        </p:txBody>
      </p:sp>
    </p:spTree>
    <p:extLst>
      <p:ext uri="{BB962C8B-B14F-4D97-AF65-F5344CB8AC3E}">
        <p14:creationId xmlns:p14="http://schemas.microsoft.com/office/powerpoint/2010/main" val="25181246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" val="41023"/>
</p:tagLst>
</file>

<file path=ppt/theme/theme1.xml><?xml version="1.0" encoding="utf-8"?>
<a:theme xmlns:a="http://schemas.openxmlformats.org/drawingml/2006/main" name="Frame">
  <a:themeElements>
    <a:clrScheme name="ProjectECHO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007A86"/>
      </a:accent2>
      <a:accent3>
        <a:srgbClr val="8A387C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Brand Template 2" id="{48E523CA-23F5-3842-B2D7-3DEA375961FB}" vid="{67298633-5511-264A-BCA1-5E8A5BDA207D}"/>
    </a:ext>
  </a:extLst>
</a:theme>
</file>

<file path=ppt/theme/theme2.xml><?xml version="1.0" encoding="utf-8"?>
<a:theme xmlns:a="http://schemas.openxmlformats.org/drawingml/2006/main" name="1_Frame">
  <a:themeElements>
    <a:clrScheme name="Custom 1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007A86"/>
      </a:accent2>
      <a:accent3>
        <a:srgbClr val="8A387C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Brand Template 2" id="{48E523CA-23F5-3842-B2D7-3DEA375961FB}" vid="{591BAE13-F8A8-E546-A021-F2CFD15036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413197-23cb-4fa6-977e-15613d1a8345">
      <Terms xmlns="http://schemas.microsoft.com/office/infopath/2007/PartnerControls"/>
    </lcf76f155ced4ddcb4097134ff3c332f>
    <TaxCatchAll xmlns="b159b254-6d57-44a0-b030-b506957ed4c0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AD919A4DF3548A7154F4200ACB4B5" ma:contentTypeVersion="16" ma:contentTypeDescription="Create a new document." ma:contentTypeScope="" ma:versionID="54cbabf1a25a9d5a0f6dde4b1d3e98e0">
  <xsd:schema xmlns:xsd="http://www.w3.org/2001/XMLSchema" xmlns:xs="http://www.w3.org/2001/XMLSchema" xmlns:p="http://schemas.microsoft.com/office/2006/metadata/properties" xmlns:ns1="http://schemas.microsoft.com/sharepoint/v3" xmlns:ns2="30413197-23cb-4fa6-977e-15613d1a8345" xmlns:ns3="b159b254-6d57-44a0-b030-b506957ed4c0" targetNamespace="http://schemas.microsoft.com/office/2006/metadata/properties" ma:root="true" ma:fieldsID="5d3f380157d595ad107f81302ffddca7" ns1:_="" ns2:_="" ns3:_="">
    <xsd:import namespace="http://schemas.microsoft.com/sharepoint/v3"/>
    <xsd:import namespace="30413197-23cb-4fa6-977e-15613d1a8345"/>
    <xsd:import namespace="b159b254-6d57-44a0-b030-b506957ed4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13197-23cb-4fa6-977e-15613d1a83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e83da4f-4d6a-43ba-aa09-ce86d4899d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9b254-6d57-44a0-b030-b506957ed4c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08584a6-754b-4508-89c5-0ab0b4ff32a2}" ma:internalName="TaxCatchAll" ma:showField="CatchAllData" ma:web="b159b254-6d57-44a0-b030-b506957ed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59D74-EAAA-4665-956F-4A3C16C4B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677B3A-6F7F-4178-B819-A102A3665E4A}">
  <ds:schemaRefs>
    <ds:schemaRef ds:uri="http://schemas.microsoft.com/office/2006/metadata/properties"/>
    <ds:schemaRef ds:uri="http://schemas.microsoft.com/office/infopath/2007/PartnerControls"/>
    <ds:schemaRef ds:uri="30413197-23cb-4fa6-977e-15613d1a8345"/>
    <ds:schemaRef ds:uri="b159b254-6d57-44a0-b030-b506957ed4c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C3DE12B-4B24-41AA-84EB-3E3B87D6D1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413197-23cb-4fa6-977e-15613d1a8345"/>
    <ds:schemaRef ds:uri="b159b254-6d57-44a0-b030-b506957ed4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11901</TotalTime>
  <Words>547</Words>
  <Application>Microsoft Macintosh PowerPoint</Application>
  <PresentationFormat>Widescreen</PresentationFormat>
  <Paragraphs>93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Corbel</vt:lpstr>
      <vt:lpstr>Gotham Book</vt:lpstr>
      <vt:lpstr>Wingdings</vt:lpstr>
      <vt:lpstr>Wingdings 2</vt:lpstr>
      <vt:lpstr>Frame</vt:lpstr>
      <vt:lpstr>1_Frame</vt:lpstr>
      <vt:lpstr>Hepatocellular Carcinoma in HCV: Screening and Surveillance</vt:lpstr>
      <vt:lpstr>For Patients with Cirrhosis</vt:lpstr>
      <vt:lpstr>Liver Disease is a Progression of Increased Damage over Time</vt:lpstr>
      <vt:lpstr>PowerPoint Presentation</vt:lpstr>
      <vt:lpstr>HCC Prevention</vt:lpstr>
      <vt:lpstr>SVR as a Predictor of De Novo and Recurrent HCC in HCV Patients</vt:lpstr>
      <vt:lpstr>Guidance Recommendations</vt:lpstr>
      <vt:lpstr>Who Needs HCC Surveillance?</vt:lpstr>
      <vt:lpstr>What is Recommended for HCC Surveillance?</vt:lpstr>
      <vt:lpstr>Interpreting Imaging Reports</vt:lpstr>
      <vt:lpstr>PowerPoint Presentation</vt:lpstr>
      <vt:lpstr>What About AFP?</vt:lpstr>
      <vt:lpstr>Common Questions </vt:lpstr>
      <vt:lpstr>Why Continue HCC Surveillance?  Difference in Long-term Survival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Cushman, Nicholas</cp:lastModifiedBy>
  <cp:revision>91</cp:revision>
  <cp:lastPrinted>2017-06-02T23:26:31Z</cp:lastPrinted>
  <dcterms:created xsi:type="dcterms:W3CDTF">2019-07-02T15:25:25Z</dcterms:created>
  <dcterms:modified xsi:type="dcterms:W3CDTF">2026-06-17T16:54:03Z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0x0101006B0AD919A4DF3548A7154F4200ACB4B5</vt:lpwstr>
  </property>
</Properties>
</file>