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8" r:id="rId3"/>
    <p:sldId id="258" r:id="rId4"/>
    <p:sldId id="276" r:id="rId5"/>
    <p:sldId id="267" r:id="rId6"/>
    <p:sldId id="270" r:id="rId7"/>
    <p:sldId id="269" r:id="rId8"/>
    <p:sldId id="266" r:id="rId9"/>
    <p:sldId id="265" r:id="rId10"/>
    <p:sldId id="271" r:id="rId11"/>
    <p:sldId id="272" r:id="rId12"/>
    <p:sldId id="300" r:id="rId13"/>
    <p:sldId id="302" r:id="rId14"/>
    <p:sldId id="274" r:id="rId15"/>
    <p:sldId id="273" r:id="rId16"/>
    <p:sldId id="261" r:id="rId17"/>
    <p:sldId id="275" r:id="rId18"/>
    <p:sldId id="278" r:id="rId19"/>
    <p:sldId id="263" r:id="rId20"/>
    <p:sldId id="282" r:id="rId21"/>
    <p:sldId id="281" r:id="rId22"/>
    <p:sldId id="277" r:id="rId23"/>
    <p:sldId id="289" r:id="rId24"/>
    <p:sldId id="290" r:id="rId25"/>
    <p:sldId id="260" r:id="rId26"/>
    <p:sldId id="264" r:id="rId27"/>
    <p:sldId id="285" r:id="rId28"/>
    <p:sldId id="286" r:id="rId29"/>
    <p:sldId id="293" r:id="rId30"/>
    <p:sldId id="294" r:id="rId31"/>
    <p:sldId id="295" r:id="rId32"/>
    <p:sldId id="296" r:id="rId33"/>
    <p:sldId id="297" r:id="rId34"/>
    <p:sldId id="301" r:id="rId35"/>
    <p:sldId id="259" r:id="rId36"/>
    <p:sldId id="292" r:id="rId37"/>
    <p:sldId id="279" r:id="rId38"/>
    <p:sldId id="280" r:id="rId39"/>
    <p:sldId id="283" r:id="rId40"/>
    <p:sldId id="284" r:id="rId41"/>
    <p:sldId id="2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DC04B-123A-4320-9D8A-16B8DF0BDC7C}"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4653A-A3BA-4683-8A1C-B00541EC253F}" type="slidenum">
              <a:rPr lang="en-US" smtClean="0"/>
              <a:t>‹#›</a:t>
            </a:fld>
            <a:endParaRPr lang="en-US"/>
          </a:p>
        </p:txBody>
      </p:sp>
    </p:spTree>
    <p:extLst>
      <p:ext uri="{BB962C8B-B14F-4D97-AF65-F5344CB8AC3E}">
        <p14:creationId xmlns:p14="http://schemas.microsoft.com/office/powerpoint/2010/main" val="295650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digo.org/wp-content/uploads/2026/03/KDIGO-2026-Diabetes-and-CKD-Guideline-Update-Public-Review-Draft-March-2026.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dscape.com/viewarticle/glucose-excursions-drive-cgm-a1c-discordance-monitoring-2026a1000ip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https://diabetesjournals.org/care/article/49/Supplement_1/S246/163914/11-Chronic-Kidney-Disease-and-Risk-Management </a:t>
            </a:r>
          </a:p>
        </p:txBody>
      </p:sp>
      <p:sp>
        <p:nvSpPr>
          <p:cNvPr id="4" name="Slide Number Placeholder 3"/>
          <p:cNvSpPr>
            <a:spLocks noGrp="1"/>
          </p:cNvSpPr>
          <p:nvPr>
            <p:ph type="sldNum" sz="quarter" idx="5"/>
          </p:nvPr>
        </p:nvSpPr>
        <p:spPr/>
        <p:txBody>
          <a:bodyPr/>
          <a:lstStyle/>
          <a:p>
            <a:fld id="{6EB4653A-A3BA-4683-8A1C-B00541EC253F}" type="slidenum">
              <a:rPr lang="en-US" smtClean="0"/>
              <a:t>6</a:t>
            </a:fld>
            <a:endParaRPr lang="en-US"/>
          </a:p>
        </p:txBody>
      </p:sp>
    </p:spTree>
    <p:extLst>
      <p:ext uri="{BB962C8B-B14F-4D97-AF65-F5344CB8AC3E}">
        <p14:creationId xmlns:p14="http://schemas.microsoft.com/office/powerpoint/2010/main" val="370539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KDIGO-2026-Diabetes-and-CKD-Guideline-Update-Public-Review-Draft-March-2026.pdf</a:t>
            </a:r>
            <a:endParaRPr lang="en-US"/>
          </a:p>
        </p:txBody>
      </p:sp>
      <p:sp>
        <p:nvSpPr>
          <p:cNvPr id="4" name="Slide Number Placeholder 3"/>
          <p:cNvSpPr>
            <a:spLocks noGrp="1"/>
          </p:cNvSpPr>
          <p:nvPr>
            <p:ph type="sldNum" sz="quarter" idx="5"/>
          </p:nvPr>
        </p:nvSpPr>
        <p:spPr/>
        <p:txBody>
          <a:bodyPr/>
          <a:lstStyle/>
          <a:p>
            <a:fld id="{6EB4653A-A3BA-4683-8A1C-B00541EC253F}" type="slidenum">
              <a:rPr lang="en-US" smtClean="0"/>
              <a:t>7</a:t>
            </a:fld>
            <a:endParaRPr lang="en-US"/>
          </a:p>
        </p:txBody>
      </p:sp>
    </p:spTree>
    <p:extLst>
      <p:ext uri="{BB962C8B-B14F-4D97-AF65-F5344CB8AC3E}">
        <p14:creationId xmlns:p14="http://schemas.microsoft.com/office/powerpoint/2010/main" val="271265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3"/>
              </a:rPr>
              <a:t>https://www.medscape.com/viewarticle/glucose-excursions-drive-cgm-a1c-discordance-monitoring-2026a1000ipa</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https://diabetesjournals.org/care/article-abstract/doi/10.2337/dc25-2820/164782/High-Amplitude-and-Prolonged-Glucose-Excursions-as?redirectedFrom=fulltext</a:t>
            </a:r>
          </a:p>
          <a:p>
            <a:endParaRPr lang="en-US"/>
          </a:p>
        </p:txBody>
      </p:sp>
      <p:sp>
        <p:nvSpPr>
          <p:cNvPr id="4" name="Slide Number Placeholder 3"/>
          <p:cNvSpPr>
            <a:spLocks noGrp="1"/>
          </p:cNvSpPr>
          <p:nvPr>
            <p:ph type="sldNum" sz="quarter" idx="5"/>
          </p:nvPr>
        </p:nvSpPr>
        <p:spPr/>
        <p:txBody>
          <a:bodyPr/>
          <a:lstStyle/>
          <a:p>
            <a:fld id="{6EB4653A-A3BA-4683-8A1C-B00541EC253F}" type="slidenum">
              <a:rPr lang="en-US" smtClean="0"/>
              <a:t>8</a:t>
            </a:fld>
            <a:endParaRPr lang="en-US"/>
          </a:p>
        </p:txBody>
      </p:sp>
    </p:spTree>
    <p:extLst>
      <p:ext uri="{BB962C8B-B14F-4D97-AF65-F5344CB8AC3E}">
        <p14:creationId xmlns:p14="http://schemas.microsoft.com/office/powerpoint/2010/main" val="41317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03A65-9F4D-12D7-16DF-DE4EE99BF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615AB-F4A6-19E4-37B6-66937433F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30921-2D83-B384-B9AF-CE60CCB5708C}"/>
              </a:ext>
            </a:extLst>
          </p:cNvPr>
          <p:cNvSpPr>
            <a:spLocks noGrp="1"/>
          </p:cNvSpPr>
          <p:nvPr>
            <p:ph type="body" idx="1"/>
          </p:nvPr>
        </p:nvSpPr>
        <p:spPr/>
        <p:txBody>
          <a:bodyPr/>
          <a:lstStyle/>
          <a:p>
            <a:r>
              <a:rPr lang="en-US"/>
              <a:t>https://pmc.ncbi.nlm.nih.gov/articles/PMC11704219/#sec14 - The Effects of Tirzepatide on Lipid Profile: A Systematic Review and Meta-Analysis of Randomized Controlled Trials. J </a:t>
            </a:r>
            <a:r>
              <a:rPr lang="en-US" err="1"/>
              <a:t>Obes</a:t>
            </a:r>
            <a:r>
              <a:rPr lang="en-US"/>
              <a:t> Metab Syndr. 2024 Dec 30;33(4):348-359.</a:t>
            </a:r>
          </a:p>
          <a:p>
            <a:r>
              <a:rPr lang="en-US"/>
              <a:t>https://pmc.ncbi.nlm.nih.gov/articles/PMC12365184/#sec2 </a:t>
            </a:r>
          </a:p>
        </p:txBody>
      </p:sp>
      <p:sp>
        <p:nvSpPr>
          <p:cNvPr id="4" name="Slide Number Placeholder 3">
            <a:extLst>
              <a:ext uri="{FF2B5EF4-FFF2-40B4-BE49-F238E27FC236}">
                <a16:creationId xmlns:a16="http://schemas.microsoft.com/office/drawing/2014/main" id="{2C948761-8D77-BBF5-551A-4BD863AC0CC2}"/>
              </a:ext>
            </a:extLst>
          </p:cNvPr>
          <p:cNvSpPr>
            <a:spLocks noGrp="1"/>
          </p:cNvSpPr>
          <p:nvPr>
            <p:ph type="sldNum" sz="quarter" idx="5"/>
          </p:nvPr>
        </p:nvSpPr>
        <p:spPr/>
        <p:txBody>
          <a:bodyPr/>
          <a:lstStyle/>
          <a:p>
            <a:fld id="{6EB4653A-A3BA-4683-8A1C-B00541EC253F}" type="slidenum">
              <a:rPr lang="en-US" smtClean="0"/>
              <a:t>12</a:t>
            </a:fld>
            <a:endParaRPr lang="en-US"/>
          </a:p>
        </p:txBody>
      </p:sp>
    </p:spTree>
    <p:extLst>
      <p:ext uri="{BB962C8B-B14F-4D97-AF65-F5344CB8AC3E}">
        <p14:creationId xmlns:p14="http://schemas.microsoft.com/office/powerpoint/2010/main" val="44216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Mayo Clinic - https://www.mayoclinic.org/drugs-supplements-fish-oil/art-20364810 </a:t>
            </a:r>
          </a:p>
        </p:txBody>
      </p:sp>
      <p:sp>
        <p:nvSpPr>
          <p:cNvPr id="4" name="Slide Number Placeholder 3"/>
          <p:cNvSpPr>
            <a:spLocks noGrp="1"/>
          </p:cNvSpPr>
          <p:nvPr>
            <p:ph type="sldNum" sz="quarter" idx="5"/>
          </p:nvPr>
        </p:nvSpPr>
        <p:spPr/>
        <p:txBody>
          <a:bodyPr/>
          <a:lstStyle/>
          <a:p>
            <a:fld id="{6EB4653A-A3BA-4683-8A1C-B00541EC253F}" type="slidenum">
              <a:rPr lang="en-US" smtClean="0"/>
              <a:t>13</a:t>
            </a:fld>
            <a:endParaRPr lang="en-US"/>
          </a:p>
        </p:txBody>
      </p:sp>
    </p:spTree>
    <p:extLst>
      <p:ext uri="{BB962C8B-B14F-4D97-AF65-F5344CB8AC3E}">
        <p14:creationId xmlns:p14="http://schemas.microsoft.com/office/powerpoint/2010/main" val="52933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 Pearls- https://www.ncbi.nlm.nih.gov/books/NBK544287/ </a:t>
            </a:r>
          </a:p>
        </p:txBody>
      </p:sp>
      <p:sp>
        <p:nvSpPr>
          <p:cNvPr id="4" name="Slide Number Placeholder 3"/>
          <p:cNvSpPr>
            <a:spLocks noGrp="1"/>
          </p:cNvSpPr>
          <p:nvPr>
            <p:ph type="sldNum" sz="quarter" idx="5"/>
          </p:nvPr>
        </p:nvSpPr>
        <p:spPr/>
        <p:txBody>
          <a:bodyPr/>
          <a:lstStyle/>
          <a:p>
            <a:fld id="{6EB4653A-A3BA-4683-8A1C-B00541EC253F}" type="slidenum">
              <a:rPr lang="en-US" smtClean="0"/>
              <a:t>34</a:t>
            </a:fld>
            <a:endParaRPr lang="en-US"/>
          </a:p>
        </p:txBody>
      </p:sp>
    </p:spTree>
    <p:extLst>
      <p:ext uri="{BB962C8B-B14F-4D97-AF65-F5344CB8AC3E}">
        <p14:creationId xmlns:p14="http://schemas.microsoft.com/office/powerpoint/2010/main" val="112891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A9B9-A4F2-CFAC-9217-B7FFB01FF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8B4C7-1CBA-3C44-68FD-B8EF48355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40E1C-C8A8-D9A0-1BDB-C8BE836FB316}"/>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5" name="Footer Placeholder 4">
            <a:extLst>
              <a:ext uri="{FF2B5EF4-FFF2-40B4-BE49-F238E27FC236}">
                <a16:creationId xmlns:a16="http://schemas.microsoft.com/office/drawing/2014/main" id="{7B76AFCD-1C12-7168-EBDA-C9728BDAA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7BF6F-F1EB-7039-75E4-8FA86D77BFED}"/>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429247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DCF5-7CF3-8DF6-D471-655CBFC3FA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18BDB4-2D99-EA76-A1FD-C9AF70CB30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5D07-EBF9-757E-3DD1-3BD6EC1CD1E2}"/>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5" name="Footer Placeholder 4">
            <a:extLst>
              <a:ext uri="{FF2B5EF4-FFF2-40B4-BE49-F238E27FC236}">
                <a16:creationId xmlns:a16="http://schemas.microsoft.com/office/drawing/2014/main" id="{3928B6EA-4056-A615-FF34-6C80676D8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62E8B-C264-ABB7-0A01-754DD61F1D18}"/>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353122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99B48-FA4E-D4E8-3074-8292243D34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C66562-589A-F8E7-A15D-0789CB154B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17592-8CD9-1026-462D-FEEE004E4801}"/>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5" name="Footer Placeholder 4">
            <a:extLst>
              <a:ext uri="{FF2B5EF4-FFF2-40B4-BE49-F238E27FC236}">
                <a16:creationId xmlns:a16="http://schemas.microsoft.com/office/drawing/2014/main" id="{D4C199BA-83C1-6A19-E173-4B45C4538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92C08-A59A-6362-EF22-C9A6D3A2B813}"/>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99849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7F01-5E70-F77F-5E2D-CB1F8E77B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10AA0-BB68-4FFF-1AA4-82EF5E3D5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36D67-15E2-C826-F243-6605B7AFAB7B}"/>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5" name="Footer Placeholder 4">
            <a:extLst>
              <a:ext uri="{FF2B5EF4-FFF2-40B4-BE49-F238E27FC236}">
                <a16:creationId xmlns:a16="http://schemas.microsoft.com/office/drawing/2014/main" id="{E9772647-C6BF-BD0C-8EB7-4E40772E6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92293-2992-2E95-4428-5950AA394BB4}"/>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198837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A477-BB2F-643E-68EC-0059A119E6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3EE787-8E8C-8211-8DE7-2002E69C9C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60B0D-4DC9-46B0-B451-BB9E6E09D203}"/>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5" name="Footer Placeholder 4">
            <a:extLst>
              <a:ext uri="{FF2B5EF4-FFF2-40B4-BE49-F238E27FC236}">
                <a16:creationId xmlns:a16="http://schemas.microsoft.com/office/drawing/2014/main" id="{47D1840A-306F-41FD-AF0F-E1A2CEAF7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55538-5D71-50C6-01AC-DD7E3A1210F0}"/>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348332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24B4-7BE2-6B89-BA13-2180EA7FF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A39726-BB68-2D5D-5738-B108664934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9157A-DCB6-8CEE-A172-6276D6CE89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0B831-F82E-FF21-0224-138EF2806C81}"/>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6" name="Footer Placeholder 5">
            <a:extLst>
              <a:ext uri="{FF2B5EF4-FFF2-40B4-BE49-F238E27FC236}">
                <a16:creationId xmlns:a16="http://schemas.microsoft.com/office/drawing/2014/main" id="{81E94AB7-D964-B5F4-A407-8EC6A1A6B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83457-32A7-3AF2-9BA4-20719B12F348}"/>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228161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2F27-BA38-F5F2-864D-89F83B680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DA5D5B-74F5-A03F-5D00-CF9E625E08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65E49-F869-C541-44A1-F0C9C41E3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B16F7D-95A5-153A-F51C-2C940D462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E0197-5C93-3094-9CE0-9817A5AFA3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92F2A8-BBF4-7A16-E399-39B2A524CD99}"/>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8" name="Footer Placeholder 7">
            <a:extLst>
              <a:ext uri="{FF2B5EF4-FFF2-40B4-BE49-F238E27FC236}">
                <a16:creationId xmlns:a16="http://schemas.microsoft.com/office/drawing/2014/main" id="{5E9599D4-FDA8-0782-D0B8-72C9540036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CF6235-1504-4D69-1BA6-3884848BB542}"/>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402024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13D0-C76C-1207-663F-15EDC48E6A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DE521A-F030-1617-8C69-4048AB63F844}"/>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4" name="Footer Placeholder 3">
            <a:extLst>
              <a:ext uri="{FF2B5EF4-FFF2-40B4-BE49-F238E27FC236}">
                <a16:creationId xmlns:a16="http://schemas.microsoft.com/office/drawing/2014/main" id="{22AD7143-F871-E873-7513-A6B94D2D6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8F1D5-A3DC-2D9E-FD4A-848AEE8BC805}"/>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190531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896DB-46F6-7AEF-6835-CAD24B452BFE}"/>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3" name="Footer Placeholder 2">
            <a:extLst>
              <a:ext uri="{FF2B5EF4-FFF2-40B4-BE49-F238E27FC236}">
                <a16:creationId xmlns:a16="http://schemas.microsoft.com/office/drawing/2014/main" id="{1D043E21-068B-BB69-A19E-91BBF4F70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BB738-DFD7-1963-A84E-C457A09B3A8A}"/>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289155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6879-717D-6EBE-1A11-862A5C1BB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828CF5-1E42-22C0-ADF2-AD8252B3F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F08B8F-EEBA-0035-F34F-91AD4F409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484F2-C802-0FD7-8D59-2230817AD90D}"/>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6" name="Footer Placeholder 5">
            <a:extLst>
              <a:ext uri="{FF2B5EF4-FFF2-40B4-BE49-F238E27FC236}">
                <a16:creationId xmlns:a16="http://schemas.microsoft.com/office/drawing/2014/main" id="{35D268FE-4049-71CD-E6BF-319AF51E7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2E5A6-36AE-9BBC-A728-1A74BB139475}"/>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100549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E2B7-7395-EEF4-DA60-21C9EBA7B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09F05-0B74-3739-FA67-1225BFFE8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EDC9B0-3BDF-C534-C9C3-C0A3E41CC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33545-945E-027D-1CC3-BEACA6260D93}"/>
              </a:ext>
            </a:extLst>
          </p:cNvPr>
          <p:cNvSpPr>
            <a:spLocks noGrp="1"/>
          </p:cNvSpPr>
          <p:nvPr>
            <p:ph type="dt" sz="half" idx="10"/>
          </p:nvPr>
        </p:nvSpPr>
        <p:spPr/>
        <p:txBody>
          <a:bodyPr/>
          <a:lstStyle/>
          <a:p>
            <a:fld id="{FA94D43C-60E9-4CA1-AA4B-A15A46E359AC}" type="datetimeFigureOut">
              <a:rPr lang="en-US" smtClean="0"/>
              <a:t>6/11/26</a:t>
            </a:fld>
            <a:endParaRPr lang="en-US"/>
          </a:p>
        </p:txBody>
      </p:sp>
      <p:sp>
        <p:nvSpPr>
          <p:cNvPr id="6" name="Footer Placeholder 5">
            <a:extLst>
              <a:ext uri="{FF2B5EF4-FFF2-40B4-BE49-F238E27FC236}">
                <a16:creationId xmlns:a16="http://schemas.microsoft.com/office/drawing/2014/main" id="{C73C93CA-52D1-6422-ABDB-53D6B42A9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589A6-6D4E-F0FE-B699-9EEB9343452B}"/>
              </a:ext>
            </a:extLst>
          </p:cNvPr>
          <p:cNvSpPr>
            <a:spLocks noGrp="1"/>
          </p:cNvSpPr>
          <p:nvPr>
            <p:ph type="sldNum" sz="quarter" idx="12"/>
          </p:nvPr>
        </p:nvSpPr>
        <p:spPr/>
        <p:txBody>
          <a:bodyPr/>
          <a:lstStyle/>
          <a:p>
            <a:fld id="{02C4332E-DC6D-431F-94FF-7A7120590AB6}" type="slidenum">
              <a:rPr lang="en-US" smtClean="0"/>
              <a:t>‹#›</a:t>
            </a:fld>
            <a:endParaRPr lang="en-US"/>
          </a:p>
        </p:txBody>
      </p:sp>
    </p:spTree>
    <p:extLst>
      <p:ext uri="{BB962C8B-B14F-4D97-AF65-F5344CB8AC3E}">
        <p14:creationId xmlns:p14="http://schemas.microsoft.com/office/powerpoint/2010/main" val="207469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9C5A7-0879-69D5-01E1-CBE8E28E6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596F5-A78C-7014-FD2A-A9F19838A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3E0DA-8BE1-A835-6353-CA17F1824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94D43C-60E9-4CA1-AA4B-A15A46E359AC}" type="datetimeFigureOut">
              <a:rPr lang="en-US" smtClean="0"/>
              <a:t>6/11/26</a:t>
            </a:fld>
            <a:endParaRPr lang="en-US"/>
          </a:p>
        </p:txBody>
      </p:sp>
      <p:sp>
        <p:nvSpPr>
          <p:cNvPr id="5" name="Footer Placeholder 4">
            <a:extLst>
              <a:ext uri="{FF2B5EF4-FFF2-40B4-BE49-F238E27FC236}">
                <a16:creationId xmlns:a16="http://schemas.microsoft.com/office/drawing/2014/main" id="{814034A6-FB14-5F00-BA8F-2F6584236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93D478-77FE-EC25-0061-15A48A73C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C4332E-DC6D-431F-94FF-7A7120590AB6}" type="slidenum">
              <a:rPr lang="en-US" smtClean="0"/>
              <a:t>‹#›</a:t>
            </a:fld>
            <a:endParaRPr lang="en-US"/>
          </a:p>
        </p:txBody>
      </p:sp>
    </p:spTree>
    <p:extLst>
      <p:ext uri="{BB962C8B-B14F-4D97-AF65-F5344CB8AC3E}">
        <p14:creationId xmlns:p14="http://schemas.microsoft.com/office/powerpoint/2010/main" val="40000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rontiersin.org/journals/endocrinology/articles/10.3389/fendo.2025.1692589/ful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mnipod.com/hcp/account/elearning" TargetMode="External"/><Relationship Id="rId2" Type="http://schemas.openxmlformats.org/officeDocument/2006/relationships/hyperlink" Target="https://www.omnipod.com/hcp/healthcare-providers-contact" TargetMode="External"/><Relationship Id="rId1" Type="http://schemas.openxmlformats.org/officeDocument/2006/relationships/slideLayout" Target="../slideLayouts/slideLayout2.xml"/><Relationship Id="rId5" Type="http://schemas.openxmlformats.org/officeDocument/2006/relationships/hyperlink" Target="https://diabetes.org/newsroom/press-releases/breakthrough-studies-automated-insulin-delivery-and-cgm-type-2-diabetes" TargetMode="External"/><Relationship Id="rId4" Type="http://schemas.openxmlformats.org/officeDocument/2006/relationships/hyperlink" Target="https://jamanetwork.com/journals/jamanetworkopen/fullarticle/2830238#google_vignett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iabetesdistres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6651-32F1-1D62-A725-50052C9D183B}"/>
              </a:ext>
            </a:extLst>
          </p:cNvPr>
          <p:cNvSpPr>
            <a:spLocks noGrp="1"/>
          </p:cNvSpPr>
          <p:nvPr>
            <p:ph type="ctrTitle"/>
          </p:nvPr>
        </p:nvSpPr>
        <p:spPr>
          <a:solidFill>
            <a:srgbClr val="0070C0"/>
          </a:solidFill>
        </p:spPr>
        <p:txBody>
          <a:bodyPr/>
          <a:lstStyle/>
          <a:p>
            <a:r>
              <a:rPr lang="en-US" b="1">
                <a:solidFill>
                  <a:schemeClr val="bg1"/>
                </a:solidFill>
              </a:rPr>
              <a:t>Diabetes ECHO</a:t>
            </a:r>
            <a:br>
              <a:rPr lang="en-US" b="1">
                <a:solidFill>
                  <a:schemeClr val="bg1"/>
                </a:solidFill>
              </a:rPr>
            </a:br>
            <a:r>
              <a:rPr lang="en-US" sz="4400" b="1">
                <a:solidFill>
                  <a:schemeClr val="bg1"/>
                </a:solidFill>
              </a:rPr>
              <a:t>Case Discussion</a:t>
            </a:r>
            <a:br>
              <a:rPr lang="en-US" sz="4400" b="1">
                <a:solidFill>
                  <a:schemeClr val="bg1"/>
                </a:solidFill>
              </a:rPr>
            </a:br>
            <a:endParaRPr lang="en-US" sz="4400" b="1">
              <a:solidFill>
                <a:schemeClr val="bg1"/>
              </a:solidFill>
            </a:endParaRPr>
          </a:p>
        </p:txBody>
      </p:sp>
      <p:sp>
        <p:nvSpPr>
          <p:cNvPr id="3" name="Subtitle 2">
            <a:extLst>
              <a:ext uri="{FF2B5EF4-FFF2-40B4-BE49-F238E27FC236}">
                <a16:creationId xmlns:a16="http://schemas.microsoft.com/office/drawing/2014/main" id="{1B301A72-0CEA-7C24-8783-C1996B76DC28}"/>
              </a:ext>
            </a:extLst>
          </p:cNvPr>
          <p:cNvSpPr>
            <a:spLocks noGrp="1"/>
          </p:cNvSpPr>
          <p:nvPr>
            <p:ph type="subTitle" idx="1"/>
          </p:nvPr>
        </p:nvSpPr>
        <p:spPr/>
        <p:txBody>
          <a:bodyPr/>
          <a:lstStyle/>
          <a:p>
            <a:endParaRPr lang="en-US"/>
          </a:p>
          <a:p>
            <a:r>
              <a:rPr lang="en-US"/>
              <a:t>June 11, 2026</a:t>
            </a:r>
          </a:p>
        </p:txBody>
      </p:sp>
    </p:spTree>
    <p:extLst>
      <p:ext uri="{BB962C8B-B14F-4D97-AF65-F5344CB8AC3E}">
        <p14:creationId xmlns:p14="http://schemas.microsoft.com/office/powerpoint/2010/main" val="379842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0614-87A4-CE81-5CE4-5D7501C0E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2949E-C1AC-1484-89AA-48C5B12F7B97}"/>
              </a:ext>
            </a:extLst>
          </p:cNvPr>
          <p:cNvSpPr>
            <a:spLocks noGrp="1"/>
          </p:cNvSpPr>
          <p:nvPr>
            <p:ph type="title"/>
          </p:nvPr>
        </p:nvSpPr>
        <p:spPr>
          <a:xfrm>
            <a:off x="174171" y="245383"/>
            <a:ext cx="10069286" cy="897618"/>
          </a:xfrm>
          <a:solidFill>
            <a:srgbClr val="0070C0"/>
          </a:solidFill>
        </p:spPr>
        <p:txBody>
          <a:bodyPr>
            <a:normAutofit/>
          </a:bodyPr>
          <a:lstStyle/>
          <a:p>
            <a:pPr algn="ctr"/>
            <a:r>
              <a:rPr lang="en-US" sz="4000" b="1">
                <a:solidFill>
                  <a:schemeClr val="bg1"/>
                </a:solidFill>
              </a:rPr>
              <a:t>Clinical Questions</a:t>
            </a:r>
          </a:p>
        </p:txBody>
      </p:sp>
      <p:sp>
        <p:nvSpPr>
          <p:cNvPr id="3" name="Content Placeholder 2">
            <a:extLst>
              <a:ext uri="{FF2B5EF4-FFF2-40B4-BE49-F238E27FC236}">
                <a16:creationId xmlns:a16="http://schemas.microsoft.com/office/drawing/2014/main" id="{6C8E3974-3FB3-69BF-BBD3-16155EA5D990}"/>
              </a:ext>
            </a:extLst>
          </p:cNvPr>
          <p:cNvSpPr>
            <a:spLocks noGrp="1"/>
          </p:cNvSpPr>
          <p:nvPr>
            <p:ph idx="1"/>
          </p:nvPr>
        </p:nvSpPr>
        <p:spPr>
          <a:xfrm>
            <a:off x="174171" y="1240971"/>
            <a:ext cx="10069286" cy="5029199"/>
          </a:xfrm>
        </p:spPr>
        <p:txBody>
          <a:bodyPr>
            <a:normAutofit fontScale="85000" lnSpcReduction="20000"/>
          </a:bodyPr>
          <a:lstStyle/>
          <a:p>
            <a:r>
              <a:rPr lang="en-US" sz="3600" b="1"/>
              <a:t>What optimizations would you recommend?</a:t>
            </a:r>
          </a:p>
          <a:p>
            <a:pPr marL="0" indent="0">
              <a:buNone/>
            </a:pPr>
            <a:endParaRPr lang="en-US" sz="1500" b="1"/>
          </a:p>
          <a:p>
            <a:pPr marL="0" marR="0">
              <a:lnSpc>
                <a:spcPct val="115000"/>
              </a:lnSpc>
              <a:spcAft>
                <a:spcPts val="800"/>
              </a:spcAft>
              <a:buNone/>
            </a:pPr>
            <a:r>
              <a:rPr lang="en-US" sz="2800" kern="100">
                <a:effectLst/>
                <a:latin typeface="Aptos" panose="020B0004020202020204" pitchFamily="34" charset="0"/>
                <a:ea typeface="Aptos" panose="020B0004020202020204" pitchFamily="34" charset="0"/>
                <a:cs typeface="Times New Roman" panose="02020603050405020304" pitchFamily="18" charset="0"/>
              </a:rPr>
              <a:t>The case patient has CKD stage G2A2 – guidelines suggest an LDLc &lt;70 – his LDLc is 75 on atorvastatin 20 mg daily +fenofibrate 160 mg daily + fish oil 1000 mg TID – what do you recommend?</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Increase atorvastatin to 40 mg daily </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See if he tolerates tirzepatide and repeat LDLc once on stable dose </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Add ezetimibe 10 mg daily</a:t>
            </a:r>
          </a:p>
          <a:p>
            <a:pPr marL="342900" marR="0" lvl="0" indent="-342900">
              <a:lnSpc>
                <a:spcPct val="115000"/>
              </a:lnSpc>
              <a:spcAft>
                <a:spcPts val="800"/>
              </a:spcAft>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Stop the fish oil supplements since they can elevated LDLc levels &amp; his triglyceride level is now 95</a:t>
            </a:r>
          </a:p>
          <a:p>
            <a:pPr marL="342900" marR="0" lvl="0" indent="-342900">
              <a:lnSpc>
                <a:spcPct val="115000"/>
              </a:lnSpc>
              <a:spcAft>
                <a:spcPts val="800"/>
              </a:spcAft>
              <a:buFont typeface="+mj-lt"/>
              <a:buAutoNum type="alphaUcPeriod"/>
            </a:pPr>
            <a:r>
              <a:rPr lang="en-US" kern="100">
                <a:latin typeface="Aptos" panose="020B0004020202020204" pitchFamily="34" charset="0"/>
                <a:ea typeface="Aptos" panose="020B0004020202020204" pitchFamily="34" charset="0"/>
                <a:cs typeface="Times New Roman" panose="02020603050405020304" pitchFamily="18" charset="0"/>
              </a:rPr>
              <a:t>Check Lp(a) as a risk modifier </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US" b="1"/>
          </a:p>
        </p:txBody>
      </p:sp>
    </p:spTree>
    <p:extLst>
      <p:ext uri="{BB962C8B-B14F-4D97-AF65-F5344CB8AC3E}">
        <p14:creationId xmlns:p14="http://schemas.microsoft.com/office/powerpoint/2010/main" val="128224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811-EA1F-AD2D-1134-7857F4625092}"/>
              </a:ext>
            </a:extLst>
          </p:cNvPr>
          <p:cNvSpPr>
            <a:spLocks noGrp="1"/>
          </p:cNvSpPr>
          <p:nvPr>
            <p:ph type="title"/>
          </p:nvPr>
        </p:nvSpPr>
        <p:spPr>
          <a:xfrm>
            <a:off x="141514" y="271007"/>
            <a:ext cx="10081010" cy="878115"/>
          </a:xfrm>
          <a:solidFill>
            <a:srgbClr val="0070C0"/>
          </a:solidFill>
        </p:spPr>
        <p:txBody>
          <a:bodyPr>
            <a:normAutofit/>
          </a:bodyPr>
          <a:lstStyle/>
          <a:p>
            <a:pPr algn="ctr"/>
            <a:r>
              <a:rPr lang="en-US" sz="4000" b="1">
                <a:solidFill>
                  <a:schemeClr val="bg1"/>
                </a:solidFill>
              </a:rPr>
              <a:t>KDIGO 2926 draft – Lipid Management</a:t>
            </a:r>
          </a:p>
        </p:txBody>
      </p:sp>
      <p:sp>
        <p:nvSpPr>
          <p:cNvPr id="3" name="Content Placeholder 2">
            <a:extLst>
              <a:ext uri="{FF2B5EF4-FFF2-40B4-BE49-F238E27FC236}">
                <a16:creationId xmlns:a16="http://schemas.microsoft.com/office/drawing/2014/main" id="{33A24212-4129-9F3D-9CC6-6A7F1352DDBC}"/>
              </a:ext>
            </a:extLst>
          </p:cNvPr>
          <p:cNvSpPr>
            <a:spLocks noGrp="1"/>
          </p:cNvSpPr>
          <p:nvPr>
            <p:ph idx="1"/>
          </p:nvPr>
        </p:nvSpPr>
        <p:spPr>
          <a:xfrm>
            <a:off x="228602" y="1346653"/>
            <a:ext cx="9993922" cy="4503161"/>
          </a:xfrm>
        </p:spPr>
        <p:txBody>
          <a:bodyPr>
            <a:normAutofit fontScale="92500" lnSpcReduction="10000"/>
          </a:bodyPr>
          <a:lstStyle/>
          <a:p>
            <a:r>
              <a:rPr lang="en-US"/>
              <a:t> </a:t>
            </a:r>
            <a:r>
              <a:rPr lang="en-US" sz="2600" b="1"/>
              <a:t>Practice Point 4.1.6</a:t>
            </a:r>
            <a:r>
              <a:rPr lang="en-US" sz="2600"/>
              <a:t>: In people with diabetes and CKD, </a:t>
            </a:r>
            <a:r>
              <a:rPr lang="en-US" sz="2600" b="1" i="1"/>
              <a:t>initiate statin-based </a:t>
            </a:r>
            <a:r>
              <a:rPr lang="en-US" sz="2600"/>
              <a:t>regimens for atherosclerotic cardiovascular disease (ASCVD) </a:t>
            </a:r>
            <a:r>
              <a:rPr lang="en-US" sz="2600" b="1" i="1"/>
              <a:t>risk reduction </a:t>
            </a:r>
            <a:r>
              <a:rPr lang="en-US" sz="2600"/>
              <a:t>with more intensive low-density lipoprotein cholesterol (LDL-C) targets for people with diabetes and CKD at higher ASCVD risk.</a:t>
            </a:r>
          </a:p>
          <a:p>
            <a:pPr marL="0" indent="0">
              <a:buNone/>
            </a:pPr>
            <a:endParaRPr lang="en-US" sz="900"/>
          </a:p>
          <a:p>
            <a:r>
              <a:rPr lang="en-US" sz="2600" b="1"/>
              <a:t>Practice Point 4.1.7: </a:t>
            </a:r>
            <a:r>
              <a:rPr lang="en-US" sz="2600" b="1" i="1"/>
              <a:t>Add non-statin, lipid-lowering therapy </a:t>
            </a:r>
            <a:r>
              <a:rPr lang="en-US" sz="2600"/>
              <a:t>with proven cardiovascular benefit, alone or in combination, to </a:t>
            </a:r>
            <a:r>
              <a:rPr lang="en-US" sz="2600" b="1" i="1"/>
              <a:t>people with diabetes and CKD who are unable to achieve their risk-based LDL-C targets with maximally tolerated statin alone. </a:t>
            </a:r>
          </a:p>
          <a:p>
            <a:pPr marL="0" indent="0">
              <a:buNone/>
            </a:pPr>
            <a:endParaRPr lang="en-US" sz="900"/>
          </a:p>
          <a:p>
            <a:r>
              <a:rPr lang="en-US" sz="2600" b="1"/>
              <a:t>Practice Point 4.1.8: </a:t>
            </a:r>
            <a:r>
              <a:rPr lang="en-US" sz="2600" b="1" i="1"/>
              <a:t>Consider</a:t>
            </a:r>
            <a:r>
              <a:rPr lang="en-US" sz="2600"/>
              <a:t> </a:t>
            </a:r>
            <a:r>
              <a:rPr lang="en-US" sz="2600" b="1" i="1"/>
              <a:t>measuring lipoprotein (a) (Lp(a)) </a:t>
            </a:r>
            <a:r>
              <a:rPr lang="en-US" sz="2600"/>
              <a:t>cholesterol levels at least once, as higher Lp(a) levels are associated with higher cardiovascular risk and </a:t>
            </a:r>
            <a:r>
              <a:rPr lang="en-US" sz="2600" b="1" i="1"/>
              <a:t>help guide intensity of preventive therapies. Antiplatelet therapy D</a:t>
            </a:r>
          </a:p>
        </p:txBody>
      </p:sp>
    </p:spTree>
    <p:extLst>
      <p:ext uri="{BB962C8B-B14F-4D97-AF65-F5344CB8AC3E}">
        <p14:creationId xmlns:p14="http://schemas.microsoft.com/office/powerpoint/2010/main" val="175283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555C-A770-1C3E-0482-F9A9D0ACC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DCD92-718F-1FE1-317E-E0D2698083AF}"/>
              </a:ext>
            </a:extLst>
          </p:cNvPr>
          <p:cNvSpPr>
            <a:spLocks noGrp="1"/>
          </p:cNvSpPr>
          <p:nvPr>
            <p:ph type="title"/>
          </p:nvPr>
        </p:nvSpPr>
        <p:spPr>
          <a:xfrm>
            <a:off x="317500" y="365125"/>
            <a:ext cx="10515600" cy="587613"/>
          </a:xfrm>
          <a:solidFill>
            <a:srgbClr val="0070C0"/>
          </a:solidFill>
        </p:spPr>
        <p:txBody>
          <a:bodyPr>
            <a:normAutofit fontScale="90000"/>
          </a:bodyPr>
          <a:lstStyle/>
          <a:p>
            <a:pPr algn="ctr"/>
            <a:r>
              <a:rPr lang="en-US" sz="3600" b="1">
                <a:solidFill>
                  <a:schemeClr val="bg1"/>
                </a:solidFill>
              </a:rPr>
              <a:t>How Much does Tirzepatide Improve LDLc &amp; Lipids?</a:t>
            </a:r>
          </a:p>
        </p:txBody>
      </p:sp>
      <p:pic>
        <p:nvPicPr>
          <p:cNvPr id="4" name="Content Placeholder 3">
            <a:extLst>
              <a:ext uri="{FF2B5EF4-FFF2-40B4-BE49-F238E27FC236}">
                <a16:creationId xmlns:a16="http://schemas.microsoft.com/office/drawing/2014/main" id="{17C826F1-6711-0227-6DE2-2EE1E8FB1F8B}"/>
              </a:ext>
            </a:extLst>
          </p:cNvPr>
          <p:cNvPicPr>
            <a:picLocks noGrp="1" noChangeAspect="1"/>
          </p:cNvPicPr>
          <p:nvPr>
            <p:ph idx="1"/>
          </p:nvPr>
        </p:nvPicPr>
        <p:blipFill>
          <a:blip r:embed="rId3"/>
          <a:stretch>
            <a:fillRect/>
          </a:stretch>
        </p:blipFill>
        <p:spPr>
          <a:xfrm>
            <a:off x="444500" y="1322289"/>
            <a:ext cx="8442963" cy="4430811"/>
          </a:xfrm>
          <a:prstGeom prst="rect">
            <a:avLst/>
          </a:prstGeom>
        </p:spPr>
      </p:pic>
      <p:sp>
        <p:nvSpPr>
          <p:cNvPr id="3" name="TextBox 2">
            <a:extLst>
              <a:ext uri="{FF2B5EF4-FFF2-40B4-BE49-F238E27FC236}">
                <a16:creationId xmlns:a16="http://schemas.microsoft.com/office/drawing/2014/main" id="{E49BFD0B-2245-DC38-F471-DAA8872D818E}"/>
              </a:ext>
            </a:extLst>
          </p:cNvPr>
          <p:cNvSpPr txBox="1"/>
          <p:nvPr/>
        </p:nvSpPr>
        <p:spPr>
          <a:xfrm>
            <a:off x="736600" y="6123543"/>
            <a:ext cx="4946034" cy="369332"/>
          </a:xfrm>
          <a:prstGeom prst="rect">
            <a:avLst/>
          </a:prstGeom>
          <a:noFill/>
        </p:spPr>
        <p:txBody>
          <a:bodyPr wrap="none" rtlCol="0">
            <a:spAutoFit/>
          </a:bodyPr>
          <a:lstStyle/>
          <a:p>
            <a:r>
              <a:rPr lang="sv-SE"/>
              <a:t>J Obes Metab Syndr. 2024 Dec 17;33(4):348–359</a:t>
            </a:r>
            <a:endParaRPr lang="en-US"/>
          </a:p>
        </p:txBody>
      </p:sp>
      <p:sp>
        <p:nvSpPr>
          <p:cNvPr id="6" name="TextBox 5">
            <a:extLst>
              <a:ext uri="{FF2B5EF4-FFF2-40B4-BE49-F238E27FC236}">
                <a16:creationId xmlns:a16="http://schemas.microsoft.com/office/drawing/2014/main" id="{44FA73B6-2050-2CF2-7E85-AE03515B9F20}"/>
              </a:ext>
            </a:extLst>
          </p:cNvPr>
          <p:cNvSpPr txBox="1"/>
          <p:nvPr/>
        </p:nvSpPr>
        <p:spPr>
          <a:xfrm>
            <a:off x="6515100" y="3537694"/>
            <a:ext cx="2892651" cy="369332"/>
          </a:xfrm>
          <a:prstGeom prst="rect">
            <a:avLst/>
          </a:prstGeom>
          <a:noFill/>
        </p:spPr>
        <p:txBody>
          <a:bodyPr wrap="none" rtlCol="0">
            <a:spAutoFit/>
          </a:bodyPr>
          <a:lstStyle/>
          <a:p>
            <a:r>
              <a:rPr lang="en-US"/>
              <a:t>Heterogeneity in responses</a:t>
            </a:r>
          </a:p>
        </p:txBody>
      </p:sp>
    </p:spTree>
    <p:extLst>
      <p:ext uri="{BB962C8B-B14F-4D97-AF65-F5344CB8AC3E}">
        <p14:creationId xmlns:p14="http://schemas.microsoft.com/office/powerpoint/2010/main" val="34226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AC61-87E4-D52C-7622-94B41318CB42}"/>
              </a:ext>
            </a:extLst>
          </p:cNvPr>
          <p:cNvSpPr>
            <a:spLocks noGrp="1"/>
          </p:cNvSpPr>
          <p:nvPr>
            <p:ph type="title"/>
          </p:nvPr>
        </p:nvSpPr>
        <p:spPr>
          <a:xfrm>
            <a:off x="190500" y="225425"/>
            <a:ext cx="10083800" cy="879475"/>
          </a:xfrm>
          <a:solidFill>
            <a:srgbClr val="0070C0"/>
          </a:solidFill>
        </p:spPr>
        <p:txBody>
          <a:bodyPr>
            <a:normAutofit/>
          </a:bodyPr>
          <a:lstStyle/>
          <a:p>
            <a:pPr algn="ctr"/>
            <a:r>
              <a:rPr lang="en-US" sz="4000" b="1">
                <a:solidFill>
                  <a:schemeClr val="bg1"/>
                </a:solidFill>
              </a:rPr>
              <a:t>Fish Oil Supplements</a:t>
            </a:r>
          </a:p>
        </p:txBody>
      </p:sp>
      <p:sp>
        <p:nvSpPr>
          <p:cNvPr id="3" name="Content Placeholder 2">
            <a:extLst>
              <a:ext uri="{FF2B5EF4-FFF2-40B4-BE49-F238E27FC236}">
                <a16:creationId xmlns:a16="http://schemas.microsoft.com/office/drawing/2014/main" id="{B46B4347-F792-8FAF-39C2-C188DF05D1FF}"/>
              </a:ext>
            </a:extLst>
          </p:cNvPr>
          <p:cNvSpPr>
            <a:spLocks noGrp="1"/>
          </p:cNvSpPr>
          <p:nvPr>
            <p:ph idx="1"/>
          </p:nvPr>
        </p:nvSpPr>
        <p:spPr>
          <a:xfrm>
            <a:off x="304800" y="1253330"/>
            <a:ext cx="9969500" cy="4791869"/>
          </a:xfrm>
        </p:spPr>
        <p:txBody>
          <a:bodyPr>
            <a:normAutofit/>
          </a:bodyPr>
          <a:lstStyle/>
          <a:p>
            <a:r>
              <a:rPr lang="en-US" b="1"/>
              <a:t>Heart disease:</a:t>
            </a:r>
            <a:endParaRPr lang="en-US"/>
          </a:p>
          <a:p>
            <a:pPr lvl="1"/>
            <a:r>
              <a:rPr lang="en-US"/>
              <a:t>Research shows that people who eat dietary sources of fish oil (fatty fish) at least twice a week have a lower risk of dying of heart disease</a:t>
            </a:r>
          </a:p>
          <a:p>
            <a:pPr lvl="1"/>
            <a:r>
              <a:rPr lang="en-US" b="1" i="1"/>
              <a:t>taking fish oil supplements seems to have little to no benefits to heart health</a:t>
            </a:r>
            <a:endParaRPr lang="en-US"/>
          </a:p>
          <a:p>
            <a:r>
              <a:rPr lang="en-US" b="1"/>
              <a:t>High triglycerides and cholesterol: </a:t>
            </a:r>
          </a:p>
          <a:p>
            <a:pPr lvl="1"/>
            <a:r>
              <a:rPr lang="en-US"/>
              <a:t>There's strong evidence that omega-3 fatty acids can significantly reduce blood triglyceride levels</a:t>
            </a:r>
          </a:p>
          <a:p>
            <a:pPr lvl="1"/>
            <a:r>
              <a:rPr lang="en-US"/>
              <a:t>There also appears to be a slight improvement in high-density lipoprotein (HDL) cholesterol</a:t>
            </a:r>
          </a:p>
          <a:p>
            <a:pPr lvl="1"/>
            <a:r>
              <a:rPr lang="en-US"/>
              <a:t>An </a:t>
            </a:r>
            <a:r>
              <a:rPr lang="en-US" b="1" i="1"/>
              <a:t>increase in levels of low-density lipoprotein (LDL) cholesterol </a:t>
            </a:r>
            <a:r>
              <a:rPr lang="en-US"/>
              <a:t>also was observed.</a:t>
            </a:r>
          </a:p>
        </p:txBody>
      </p:sp>
    </p:spTree>
    <p:extLst>
      <p:ext uri="{BB962C8B-B14F-4D97-AF65-F5344CB8AC3E}">
        <p14:creationId xmlns:p14="http://schemas.microsoft.com/office/powerpoint/2010/main" val="332425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B669E-A579-57C4-2A81-6A0DCF78D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980C6-C2A9-51C4-1B86-884A965140E1}"/>
              </a:ext>
            </a:extLst>
          </p:cNvPr>
          <p:cNvSpPr>
            <a:spLocks noGrp="1"/>
          </p:cNvSpPr>
          <p:nvPr>
            <p:ph type="title"/>
          </p:nvPr>
        </p:nvSpPr>
        <p:spPr>
          <a:xfrm>
            <a:off x="174171" y="245383"/>
            <a:ext cx="10069286" cy="897618"/>
          </a:xfrm>
          <a:solidFill>
            <a:srgbClr val="0070C0"/>
          </a:solidFill>
        </p:spPr>
        <p:txBody>
          <a:bodyPr>
            <a:normAutofit/>
          </a:bodyPr>
          <a:lstStyle/>
          <a:p>
            <a:pPr algn="ctr"/>
            <a:r>
              <a:rPr lang="en-US" sz="4000" b="1">
                <a:solidFill>
                  <a:schemeClr val="bg1"/>
                </a:solidFill>
              </a:rPr>
              <a:t>Clinical Questions</a:t>
            </a:r>
          </a:p>
        </p:txBody>
      </p:sp>
      <p:sp>
        <p:nvSpPr>
          <p:cNvPr id="3" name="Content Placeholder 2">
            <a:extLst>
              <a:ext uri="{FF2B5EF4-FFF2-40B4-BE49-F238E27FC236}">
                <a16:creationId xmlns:a16="http://schemas.microsoft.com/office/drawing/2014/main" id="{C5DD42C9-00E2-570C-9870-D226D0BDB69D}"/>
              </a:ext>
            </a:extLst>
          </p:cNvPr>
          <p:cNvSpPr>
            <a:spLocks noGrp="1"/>
          </p:cNvSpPr>
          <p:nvPr>
            <p:ph idx="1"/>
          </p:nvPr>
        </p:nvSpPr>
        <p:spPr>
          <a:xfrm>
            <a:off x="174171" y="1240971"/>
            <a:ext cx="10069286" cy="5029199"/>
          </a:xfrm>
        </p:spPr>
        <p:txBody>
          <a:bodyPr>
            <a:normAutofit fontScale="77500" lnSpcReduction="20000"/>
          </a:bodyPr>
          <a:lstStyle/>
          <a:p>
            <a:r>
              <a:rPr lang="en-US" sz="4100" b="1"/>
              <a:t>What optimizations would you recommend?</a:t>
            </a:r>
          </a:p>
          <a:p>
            <a:pPr marL="0" marR="0">
              <a:lnSpc>
                <a:spcPct val="115000"/>
              </a:lnSpc>
              <a:spcAft>
                <a:spcPts val="800"/>
              </a:spcAft>
              <a:buNone/>
            </a:pP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800" kern="100">
                <a:effectLst/>
                <a:latin typeface="Aptos" panose="020B0004020202020204" pitchFamily="34" charset="0"/>
                <a:ea typeface="Aptos" panose="020B0004020202020204" pitchFamily="34" charset="0"/>
                <a:cs typeface="Times New Roman" panose="02020603050405020304" pitchFamily="18" charset="0"/>
              </a:rPr>
              <a:t>The Diabetes guidelines and the Kidney guidelines recommend using the “maximally tolerated” dose of ACEI/ARB – the case patient has a BP of 118/72, but UACR is elevated at 55.6 despite lisinopril 10 mg daily + empagliflozin 25 mg daily – what do you recommend?</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Increase lisinopril to 20 mg daily, if tolerated, to try to reduce UACR</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Continue lisinopril 10 mg daily as his maximally tolerated dose due to his current BP</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Continue lisinopril 10 mg daily for now and repeat UACR once on stable dose of tirzepatide </a:t>
            </a:r>
          </a:p>
          <a:p>
            <a:pPr marL="342900" marR="0" lvl="0" indent="-342900">
              <a:lnSpc>
                <a:spcPct val="115000"/>
              </a:lnSpc>
              <a:spcAft>
                <a:spcPts val="800"/>
              </a:spcAft>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Other</a:t>
            </a:r>
          </a:p>
          <a:p>
            <a:endParaRPr lang="en-US" b="1"/>
          </a:p>
        </p:txBody>
      </p:sp>
    </p:spTree>
    <p:extLst>
      <p:ext uri="{BB962C8B-B14F-4D97-AF65-F5344CB8AC3E}">
        <p14:creationId xmlns:p14="http://schemas.microsoft.com/office/powerpoint/2010/main" val="376236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A403-97B5-C1E8-96D7-525D5208DA08}"/>
              </a:ext>
            </a:extLst>
          </p:cNvPr>
          <p:cNvSpPr>
            <a:spLocks noGrp="1"/>
          </p:cNvSpPr>
          <p:nvPr>
            <p:ph type="title"/>
          </p:nvPr>
        </p:nvSpPr>
        <p:spPr>
          <a:xfrm>
            <a:off x="152400" y="321583"/>
            <a:ext cx="9812215" cy="908504"/>
          </a:xfrm>
          <a:solidFill>
            <a:srgbClr val="0070C0"/>
          </a:solidFill>
        </p:spPr>
        <p:txBody>
          <a:bodyPr>
            <a:normAutofit/>
          </a:bodyPr>
          <a:lstStyle/>
          <a:p>
            <a:pPr algn="ctr"/>
            <a:r>
              <a:rPr lang="en-US" sz="4000" b="1">
                <a:solidFill>
                  <a:schemeClr val="bg1"/>
                </a:solidFill>
              </a:rPr>
              <a:t>KDIGO 2026 draft - </a:t>
            </a:r>
            <a:r>
              <a:rPr lang="en-US" sz="4000" b="1" err="1">
                <a:solidFill>
                  <a:schemeClr val="bg1"/>
                </a:solidFill>
              </a:rPr>
              <a:t>RASi</a:t>
            </a:r>
            <a:endParaRPr lang="en-US" sz="4000" b="1">
              <a:solidFill>
                <a:schemeClr val="bg1"/>
              </a:solidFill>
            </a:endParaRPr>
          </a:p>
        </p:txBody>
      </p:sp>
      <p:sp>
        <p:nvSpPr>
          <p:cNvPr id="3" name="Content Placeholder 2">
            <a:extLst>
              <a:ext uri="{FF2B5EF4-FFF2-40B4-BE49-F238E27FC236}">
                <a16:creationId xmlns:a16="http://schemas.microsoft.com/office/drawing/2014/main" id="{E373EC9B-36A5-8B52-B79B-2B99C3187638}"/>
              </a:ext>
            </a:extLst>
          </p:cNvPr>
          <p:cNvSpPr>
            <a:spLocks noGrp="1"/>
          </p:cNvSpPr>
          <p:nvPr>
            <p:ph idx="1"/>
          </p:nvPr>
        </p:nvSpPr>
        <p:spPr>
          <a:xfrm>
            <a:off x="152400" y="1430214"/>
            <a:ext cx="9812215" cy="4735863"/>
          </a:xfrm>
        </p:spPr>
        <p:txBody>
          <a:bodyPr>
            <a:normAutofit/>
          </a:bodyPr>
          <a:lstStyle/>
          <a:p>
            <a:r>
              <a:rPr lang="en-US" sz="2000" b="1"/>
              <a:t>Recommendation 4.2.1: </a:t>
            </a:r>
            <a:r>
              <a:rPr lang="en-US" sz="2000"/>
              <a:t>We recommend that treatment with an angiotensin-converting enzyme inhibitor (</a:t>
            </a:r>
            <a:r>
              <a:rPr lang="en-US" sz="2000" err="1"/>
              <a:t>ACEi</a:t>
            </a:r>
            <a:r>
              <a:rPr lang="en-US" sz="2000"/>
              <a:t>) or an angiotensin II receptor blocker (ARB) be initiated in people with diabetes, hypertension, and albuminuria, and that these medications </a:t>
            </a:r>
            <a:r>
              <a:rPr lang="en-US" sz="2000" b="1" i="1"/>
              <a:t>be titrated to the highest approved dose that is tolerated </a:t>
            </a:r>
            <a:r>
              <a:rPr lang="en-US" sz="2000"/>
              <a:t>(1B).</a:t>
            </a:r>
          </a:p>
          <a:p>
            <a:pPr marL="0" indent="0">
              <a:buNone/>
            </a:pPr>
            <a:endParaRPr lang="en-US" sz="1100"/>
          </a:p>
          <a:p>
            <a:r>
              <a:rPr lang="en-US" sz="1800"/>
              <a:t>Practice Point 4.2.6: </a:t>
            </a:r>
            <a:r>
              <a:rPr lang="en-US" sz="1800" b="1" i="1"/>
              <a:t>Hyperkalemia </a:t>
            </a:r>
            <a:r>
              <a:rPr lang="en-US" sz="1800"/>
              <a:t>associated with the use of an </a:t>
            </a:r>
            <a:r>
              <a:rPr lang="en-US" sz="1800" err="1"/>
              <a:t>ACEi</a:t>
            </a:r>
            <a:r>
              <a:rPr lang="en-US" sz="1800"/>
              <a:t> or ARB can often be managed by measures to reduce serum potassium levels rather than decreasing the dose or stopping the </a:t>
            </a:r>
            <a:r>
              <a:rPr lang="en-US" sz="1800" err="1"/>
              <a:t>ACEi</a:t>
            </a:r>
            <a:r>
              <a:rPr lang="en-US" sz="1800"/>
              <a:t> or ARB immediately (Figure 22). </a:t>
            </a:r>
          </a:p>
          <a:p>
            <a:r>
              <a:rPr lang="en-US" sz="1800"/>
              <a:t>Practice Point 4.2.7: </a:t>
            </a:r>
            <a:r>
              <a:rPr lang="en-US" sz="1800" b="1" i="1"/>
              <a:t>Reduce the dose or discontinue </a:t>
            </a:r>
            <a:r>
              <a:rPr lang="en-US" sz="1800" b="1" i="1" err="1"/>
              <a:t>ACEi</a:t>
            </a:r>
            <a:r>
              <a:rPr lang="en-US" sz="1800" b="1" i="1"/>
              <a:t> or ARB </a:t>
            </a:r>
            <a:r>
              <a:rPr lang="en-US" sz="1800"/>
              <a:t>therapy in the setting of either </a:t>
            </a:r>
            <a:r>
              <a:rPr lang="en-US" sz="1800" b="1" i="1"/>
              <a:t>symptomatic hypotension </a:t>
            </a:r>
            <a:r>
              <a:rPr lang="en-US" sz="1800"/>
              <a:t>or </a:t>
            </a:r>
            <a:r>
              <a:rPr lang="en-US" sz="1800" b="1" i="1"/>
              <a:t>uncontrolled hyperkalemia despite the medical treatment </a:t>
            </a:r>
            <a:r>
              <a:rPr lang="en-US" sz="1800"/>
              <a:t>outlined in Practice Point 4.2.6, or to reduce uremic symptoms while treating kidney failure (eGFR &lt;15)</a:t>
            </a:r>
          </a:p>
          <a:p>
            <a:endParaRPr lang="en-US" sz="2400"/>
          </a:p>
        </p:txBody>
      </p:sp>
    </p:spTree>
    <p:extLst>
      <p:ext uri="{BB962C8B-B14F-4D97-AF65-F5344CB8AC3E}">
        <p14:creationId xmlns:p14="http://schemas.microsoft.com/office/powerpoint/2010/main" val="209331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BCCC-9C5E-FF57-DC09-7B642B3AE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E0E58-DCA1-D7A3-C7F2-693FCE9A65BF}"/>
              </a:ext>
            </a:extLst>
          </p:cNvPr>
          <p:cNvSpPr>
            <a:spLocks noGrp="1"/>
          </p:cNvSpPr>
          <p:nvPr>
            <p:ph type="title"/>
          </p:nvPr>
        </p:nvSpPr>
        <p:spPr>
          <a:xfrm>
            <a:off x="174172" y="245383"/>
            <a:ext cx="9696660" cy="897618"/>
          </a:xfrm>
          <a:solidFill>
            <a:srgbClr val="0070C0"/>
          </a:solidFill>
        </p:spPr>
        <p:txBody>
          <a:bodyPr>
            <a:normAutofit/>
          </a:bodyPr>
          <a:lstStyle/>
          <a:p>
            <a:pPr algn="ctr"/>
            <a:r>
              <a:rPr lang="en-US" sz="4000" b="1">
                <a:solidFill>
                  <a:schemeClr val="bg1"/>
                </a:solidFill>
              </a:rPr>
              <a:t>Clinical Questions</a:t>
            </a:r>
          </a:p>
        </p:txBody>
      </p:sp>
      <p:sp>
        <p:nvSpPr>
          <p:cNvPr id="3" name="Content Placeholder 2">
            <a:extLst>
              <a:ext uri="{FF2B5EF4-FFF2-40B4-BE49-F238E27FC236}">
                <a16:creationId xmlns:a16="http://schemas.microsoft.com/office/drawing/2014/main" id="{4C5C5962-3F13-3BC9-6E8C-4185D2846377}"/>
              </a:ext>
            </a:extLst>
          </p:cNvPr>
          <p:cNvSpPr>
            <a:spLocks noGrp="1"/>
          </p:cNvSpPr>
          <p:nvPr>
            <p:ph idx="1"/>
          </p:nvPr>
        </p:nvSpPr>
        <p:spPr>
          <a:xfrm>
            <a:off x="174172" y="1240971"/>
            <a:ext cx="9696660" cy="5029199"/>
          </a:xfrm>
        </p:spPr>
        <p:txBody>
          <a:bodyPr>
            <a:normAutofit/>
          </a:bodyPr>
          <a:lstStyle/>
          <a:p>
            <a:r>
              <a:rPr lang="en-US" b="1"/>
              <a:t>If the patient cannot tolerate Mounjaro titration, what changes would you prioritize for his therapy? </a:t>
            </a:r>
          </a:p>
          <a:p>
            <a:pPr marL="0" indent="0">
              <a:buNone/>
            </a:pPr>
            <a:endParaRPr lang="en-US" sz="1000"/>
          </a:p>
          <a:p>
            <a:pPr lvl="1"/>
            <a:r>
              <a:rPr lang="en-US"/>
              <a:t>A. Continue tirzepatide (Mounjaro) at the dose he can tolerate, even if low dose</a:t>
            </a:r>
          </a:p>
          <a:p>
            <a:pPr lvl="1"/>
            <a:r>
              <a:rPr lang="en-US"/>
              <a:t>B. Return to treatment with semaglutide (Ozempic)</a:t>
            </a:r>
          </a:p>
          <a:p>
            <a:pPr lvl="1"/>
            <a:r>
              <a:rPr lang="en-US"/>
              <a:t>C. Consider metabolic surgery</a:t>
            </a:r>
          </a:p>
          <a:p>
            <a:endParaRPr lang="en-US"/>
          </a:p>
        </p:txBody>
      </p:sp>
    </p:spTree>
    <p:extLst>
      <p:ext uri="{BB962C8B-B14F-4D97-AF65-F5344CB8AC3E}">
        <p14:creationId xmlns:p14="http://schemas.microsoft.com/office/powerpoint/2010/main" val="319192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BBEA-F9E8-6292-411C-789A08876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B5AC0-98A0-CBBF-2443-028D73F1819E}"/>
              </a:ext>
            </a:extLst>
          </p:cNvPr>
          <p:cNvSpPr>
            <a:spLocks noGrp="1"/>
          </p:cNvSpPr>
          <p:nvPr>
            <p:ph type="title"/>
          </p:nvPr>
        </p:nvSpPr>
        <p:spPr>
          <a:xfrm>
            <a:off x="174172" y="245383"/>
            <a:ext cx="9942844" cy="897618"/>
          </a:xfrm>
          <a:solidFill>
            <a:srgbClr val="0070C0"/>
          </a:solidFill>
        </p:spPr>
        <p:txBody>
          <a:bodyPr>
            <a:normAutofit/>
          </a:bodyPr>
          <a:lstStyle/>
          <a:p>
            <a:pPr algn="ctr"/>
            <a:r>
              <a:rPr lang="en-US" sz="4000" b="1">
                <a:solidFill>
                  <a:schemeClr val="bg1"/>
                </a:solidFill>
              </a:rPr>
              <a:t>Clinical Questions</a:t>
            </a:r>
          </a:p>
        </p:txBody>
      </p:sp>
      <p:sp>
        <p:nvSpPr>
          <p:cNvPr id="3" name="Content Placeholder 2">
            <a:extLst>
              <a:ext uri="{FF2B5EF4-FFF2-40B4-BE49-F238E27FC236}">
                <a16:creationId xmlns:a16="http://schemas.microsoft.com/office/drawing/2014/main" id="{57FDC93D-0C16-188B-C404-62F1572DFEF5}"/>
              </a:ext>
            </a:extLst>
          </p:cNvPr>
          <p:cNvSpPr>
            <a:spLocks noGrp="1"/>
          </p:cNvSpPr>
          <p:nvPr>
            <p:ph idx="1"/>
          </p:nvPr>
        </p:nvSpPr>
        <p:spPr>
          <a:xfrm>
            <a:off x="174172" y="1240971"/>
            <a:ext cx="9942844" cy="5029199"/>
          </a:xfrm>
        </p:spPr>
        <p:txBody>
          <a:bodyPr>
            <a:normAutofit/>
          </a:bodyPr>
          <a:lstStyle/>
          <a:p>
            <a:r>
              <a:rPr lang="en-US" b="1"/>
              <a:t>Would you consider conversion from Toujeo (insulin glargine U300) to Tresiba (insulin degludec)?</a:t>
            </a:r>
          </a:p>
          <a:p>
            <a:pPr marL="0" indent="0">
              <a:buNone/>
            </a:pPr>
            <a:endParaRPr lang="en-US" sz="1100"/>
          </a:p>
          <a:p>
            <a:pPr lvl="1"/>
            <a:r>
              <a:rPr lang="en-US"/>
              <a:t>A. Yes, since insulin degludec is reported to have less weight gain, requires lower dosage than glargine and could be dosed once per day  as well as “more forgiving” of delayed or missed doses due to long half-life</a:t>
            </a:r>
          </a:p>
          <a:p>
            <a:pPr lvl="1"/>
            <a:r>
              <a:rPr lang="en-US"/>
              <a:t>B. No, continue insulin glargine U300, it is more concentrated &amp; there is no real benefit to switching </a:t>
            </a:r>
          </a:p>
          <a:p>
            <a:pPr lvl="1"/>
            <a:r>
              <a:rPr lang="en-US"/>
              <a:t>C. No, would try to get patient using an AID insulin pump system</a:t>
            </a:r>
          </a:p>
          <a:p>
            <a:pPr lvl="1"/>
            <a:r>
              <a:rPr lang="en-US"/>
              <a:t>D. No, would try U500 insulin to reduce number of injections daily</a:t>
            </a:r>
          </a:p>
        </p:txBody>
      </p:sp>
    </p:spTree>
    <p:extLst>
      <p:ext uri="{BB962C8B-B14F-4D97-AF65-F5344CB8AC3E}">
        <p14:creationId xmlns:p14="http://schemas.microsoft.com/office/powerpoint/2010/main" val="334838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ECCC-9A98-AB37-8932-288951F57752}"/>
              </a:ext>
            </a:extLst>
          </p:cNvPr>
          <p:cNvSpPr>
            <a:spLocks noGrp="1"/>
          </p:cNvSpPr>
          <p:nvPr>
            <p:ph type="title"/>
          </p:nvPr>
        </p:nvSpPr>
        <p:spPr>
          <a:xfrm>
            <a:off x="43543" y="205014"/>
            <a:ext cx="10189028" cy="973818"/>
          </a:xfrm>
          <a:solidFill>
            <a:srgbClr val="0070C0"/>
          </a:solidFill>
        </p:spPr>
        <p:txBody>
          <a:bodyPr/>
          <a:lstStyle/>
          <a:p>
            <a:pPr algn="ctr"/>
            <a:r>
              <a:rPr kumimoji="0" lang="en-US" sz="4400" b="1" i="0" u="none" strike="noStrike" kern="1200" cap="none" spc="0" normalizeH="0" baseline="0" noProof="0">
                <a:ln>
                  <a:noFill/>
                </a:ln>
                <a:solidFill>
                  <a:prstClr val="white"/>
                </a:solidFill>
                <a:effectLst/>
                <a:uLnTx/>
                <a:uFillTx/>
                <a:latin typeface="Aptos Display" panose="02110004020202020204"/>
                <a:ea typeface="+mj-ea"/>
                <a:cs typeface="+mj-cs"/>
              </a:rPr>
              <a:t>ADA 2026 Standards of Care</a:t>
            </a:r>
            <a:endParaRPr lang="en-US"/>
          </a:p>
        </p:txBody>
      </p:sp>
      <p:sp>
        <p:nvSpPr>
          <p:cNvPr id="3" name="Content Placeholder 2">
            <a:extLst>
              <a:ext uri="{FF2B5EF4-FFF2-40B4-BE49-F238E27FC236}">
                <a16:creationId xmlns:a16="http://schemas.microsoft.com/office/drawing/2014/main" id="{5B4D58D6-DB94-B120-7D3F-6725C5382FBA}"/>
              </a:ext>
            </a:extLst>
          </p:cNvPr>
          <p:cNvSpPr>
            <a:spLocks noGrp="1"/>
          </p:cNvSpPr>
          <p:nvPr>
            <p:ph idx="1"/>
          </p:nvPr>
        </p:nvSpPr>
        <p:spPr>
          <a:xfrm>
            <a:off x="43543" y="1284514"/>
            <a:ext cx="10189028" cy="517071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AID systems are the preferred insulin delivery system </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in individuals with </a:t>
            </a: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type 1 diabetes and type 2 diabetes on multiple daily injections (MDI)</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 and people with </a:t>
            </a: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other forms of insulin-deficient diabetes.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They can be considered for use in people on basal insulin who are not reaching their targets.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Early initiation of AID therapy has been shown to be beneficial.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Recommendations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7.25a </a:t>
            </a: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AID systems are </a:t>
            </a:r>
            <a:r>
              <a:rPr kumimoji="0" lang="en-US" sz="1900" b="1" i="1" u="none" strike="noStrike" kern="1200" cap="none" spc="0" normalizeH="0" baseline="0" noProof="0">
                <a:ln>
                  <a:noFill/>
                </a:ln>
                <a:solidFill>
                  <a:prstClr val="black"/>
                </a:solidFill>
                <a:effectLst/>
                <a:uLnTx/>
                <a:uFillTx/>
                <a:latin typeface="Aptos" panose="02110004020202020204"/>
                <a:ea typeface="+mn-ea"/>
                <a:cs typeface="+mn-cs"/>
              </a:rPr>
              <a:t>the preferred </a:t>
            </a: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insulin delivery method </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over MDI, CSII, and sensor-augmented pumps in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people with type 1 diabetes, 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1" i="1" u="none" strike="noStrike" kern="1200" cap="none" spc="0" normalizeH="0" baseline="0" noProof="0">
                <a:ln>
                  <a:noFill/>
                </a:ln>
                <a:solidFill>
                  <a:prstClr val="black"/>
                </a:solidFill>
                <a:effectLst/>
                <a:uLnTx/>
                <a:uFillTx/>
                <a:latin typeface="Aptos" panose="02110004020202020204"/>
                <a:ea typeface="+mn-ea"/>
                <a:cs typeface="+mn-cs"/>
              </a:rPr>
              <a:t>adults with type 2 diabetes</a:t>
            </a: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ptos" panose="02110004020202020204"/>
                <a:ea typeface="+mn-ea"/>
                <a:cs typeface="+mn-cs"/>
              </a:rPr>
              <a:t>children and adolescents with type 2 diabetes, </a:t>
            </a: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those with other forms of insulin-deficient diabetes. B, C, D, E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Choice of an AID system should be made based on the individual’s circumstances, preferences, and needs. 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7.25b Consider AID systems for select people with type 2 diabetes treated with basal insulin not achieving individualized glycemic goals. B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Choice of an AID system should be made based on the individual’s circumstances, preferences, and needs. E</a:t>
            </a:r>
          </a:p>
          <a:p>
            <a:endParaRPr lang="en-US"/>
          </a:p>
        </p:txBody>
      </p:sp>
    </p:spTree>
    <p:extLst>
      <p:ext uri="{BB962C8B-B14F-4D97-AF65-F5344CB8AC3E}">
        <p14:creationId xmlns:p14="http://schemas.microsoft.com/office/powerpoint/2010/main" val="90029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9E98-2FA7-8E94-C13B-67D8BE8D4A16}"/>
              </a:ext>
            </a:extLst>
          </p:cNvPr>
          <p:cNvSpPr>
            <a:spLocks noGrp="1"/>
          </p:cNvSpPr>
          <p:nvPr>
            <p:ph type="title"/>
          </p:nvPr>
        </p:nvSpPr>
        <p:spPr>
          <a:xfrm>
            <a:off x="326571" y="142194"/>
            <a:ext cx="10265229" cy="1077685"/>
          </a:xfrm>
          <a:solidFill>
            <a:srgbClr val="0070C0"/>
          </a:solidFill>
          <a:ln>
            <a:solidFill>
              <a:srgbClr val="0070C0"/>
            </a:solidFill>
          </a:ln>
        </p:spPr>
        <p:txBody>
          <a:bodyPr>
            <a:normAutofit/>
          </a:bodyPr>
          <a:lstStyle/>
          <a:p>
            <a:pPr algn="ctr"/>
            <a:r>
              <a:rPr lang="en-US" sz="3600" b="1">
                <a:solidFill>
                  <a:schemeClr val="bg1"/>
                </a:solidFill>
              </a:rPr>
              <a:t>Consider AID Insulin Pump Therapy</a:t>
            </a:r>
          </a:p>
        </p:txBody>
      </p:sp>
      <p:sp>
        <p:nvSpPr>
          <p:cNvPr id="3" name="Content Placeholder 2">
            <a:extLst>
              <a:ext uri="{FF2B5EF4-FFF2-40B4-BE49-F238E27FC236}">
                <a16:creationId xmlns:a16="http://schemas.microsoft.com/office/drawing/2014/main" id="{62F288D1-F3AC-9859-6167-BECAC66A754F}"/>
              </a:ext>
            </a:extLst>
          </p:cNvPr>
          <p:cNvSpPr>
            <a:spLocks noGrp="1"/>
          </p:cNvSpPr>
          <p:nvPr>
            <p:ph idx="1"/>
          </p:nvPr>
        </p:nvSpPr>
        <p:spPr>
          <a:xfrm>
            <a:off x="326571" y="1349829"/>
            <a:ext cx="10265229" cy="4783591"/>
          </a:xfrm>
        </p:spPr>
        <p:txBody>
          <a:bodyPr>
            <a:normAutofit fontScale="92500" lnSpcReduction="10000"/>
          </a:bodyPr>
          <a:lstStyle/>
          <a:p>
            <a:r>
              <a:rPr lang="en-US" sz="2400"/>
              <a:t>I highly recommend consideration of AID insulin pump therapy</a:t>
            </a:r>
          </a:p>
          <a:p>
            <a:pPr lvl="1"/>
            <a:r>
              <a:rPr lang="en-US" sz="2000"/>
              <a:t>But it may depend on his insurance coverage</a:t>
            </a:r>
          </a:p>
          <a:p>
            <a:r>
              <a:rPr lang="en-US" sz="2400"/>
              <a:t>Usually reduce TDD from MDI by 75-90% when start insulin pump therapy</a:t>
            </a:r>
          </a:p>
          <a:p>
            <a:pPr lvl="1"/>
            <a:r>
              <a:rPr lang="en-US" sz="2000"/>
              <a:t>Starting TDD for  pump for this patient would be 178u – 214 u</a:t>
            </a:r>
          </a:p>
          <a:p>
            <a:pPr lvl="1"/>
            <a:r>
              <a:rPr lang="en-US" sz="2000"/>
              <a:t>Due to likely missed doses would start with lower estimate</a:t>
            </a:r>
          </a:p>
          <a:p>
            <a:pPr lvl="1"/>
            <a:r>
              <a:rPr lang="en-US" sz="2000"/>
              <a:t>Sometimes (not always) see further reduction in insulin requirements</a:t>
            </a:r>
          </a:p>
          <a:p>
            <a:pPr lvl="2"/>
            <a:r>
              <a:rPr lang="en-US" sz="1600"/>
              <a:t>Especially if able to remain on and/or increase tirzepatide or another GLP1 RA med</a:t>
            </a:r>
          </a:p>
          <a:p>
            <a:r>
              <a:rPr lang="en-US" sz="2400"/>
              <a:t>Medtronic </a:t>
            </a:r>
            <a:r>
              <a:rPr lang="en-US" sz="2400" err="1"/>
              <a:t>MiniMed</a:t>
            </a:r>
            <a:r>
              <a:rPr lang="en-US" sz="2400"/>
              <a:t> 780G </a:t>
            </a:r>
          </a:p>
          <a:p>
            <a:pPr lvl="1"/>
            <a:r>
              <a:rPr lang="en-US" sz="2000"/>
              <a:t>Pros – 300u insulin capacity &amp; meal coverage despite no meal announcement</a:t>
            </a:r>
          </a:p>
          <a:p>
            <a:pPr lvl="1"/>
            <a:r>
              <a:rPr lang="en-US" sz="2000"/>
              <a:t>Cons – does not utilize CGM, has tubing, DME benefit</a:t>
            </a:r>
          </a:p>
          <a:p>
            <a:r>
              <a:rPr lang="en-US" sz="2400" err="1"/>
              <a:t>Omnipod</a:t>
            </a:r>
            <a:r>
              <a:rPr lang="en-US" sz="2400"/>
              <a:t> 5 </a:t>
            </a:r>
          </a:p>
          <a:p>
            <a:pPr lvl="1"/>
            <a:r>
              <a:rPr lang="en-US" sz="2000"/>
              <a:t>patch pump, 200u insulin capacity, can use Dexcom/Freestyle Libre CGM, pharmacy benefit (easier access)</a:t>
            </a:r>
            <a:endParaRPr lang="en-US" sz="1600"/>
          </a:p>
          <a:p>
            <a:r>
              <a:rPr lang="en-US" sz="2400"/>
              <a:t>Will need to change reservoirs/pods more often</a:t>
            </a:r>
          </a:p>
        </p:txBody>
      </p:sp>
    </p:spTree>
    <p:extLst>
      <p:ext uri="{BB962C8B-B14F-4D97-AF65-F5344CB8AC3E}">
        <p14:creationId xmlns:p14="http://schemas.microsoft.com/office/powerpoint/2010/main" val="415150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F343-0D08-D126-0FBA-91F91EDCD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76083-F33E-137D-1ED5-8F28DB5155D3}"/>
              </a:ext>
            </a:extLst>
          </p:cNvPr>
          <p:cNvSpPr>
            <a:spLocks noGrp="1"/>
          </p:cNvSpPr>
          <p:nvPr>
            <p:ph type="title"/>
          </p:nvPr>
        </p:nvSpPr>
        <p:spPr>
          <a:xfrm>
            <a:off x="174171" y="245383"/>
            <a:ext cx="10515600" cy="897618"/>
          </a:xfrm>
          <a:solidFill>
            <a:srgbClr val="0070C0"/>
          </a:solidFill>
        </p:spPr>
        <p:txBody>
          <a:bodyPr>
            <a:normAutofit/>
          </a:bodyPr>
          <a:lstStyle/>
          <a:p>
            <a:pPr algn="ctr"/>
            <a:r>
              <a:rPr lang="en-US" sz="4000" b="1">
                <a:solidFill>
                  <a:schemeClr val="bg1"/>
                </a:solidFill>
              </a:rPr>
              <a:t>Clinical Case Recap</a:t>
            </a:r>
          </a:p>
        </p:txBody>
      </p:sp>
      <p:sp>
        <p:nvSpPr>
          <p:cNvPr id="3" name="Content Placeholder 2">
            <a:extLst>
              <a:ext uri="{FF2B5EF4-FFF2-40B4-BE49-F238E27FC236}">
                <a16:creationId xmlns:a16="http://schemas.microsoft.com/office/drawing/2014/main" id="{06028930-4749-CEA6-ED4D-BAD92F4C915F}"/>
              </a:ext>
            </a:extLst>
          </p:cNvPr>
          <p:cNvSpPr>
            <a:spLocks noGrp="1"/>
          </p:cNvSpPr>
          <p:nvPr>
            <p:ph idx="1"/>
          </p:nvPr>
        </p:nvSpPr>
        <p:spPr>
          <a:xfrm>
            <a:off x="174171" y="1240971"/>
            <a:ext cx="10515600" cy="5268686"/>
          </a:xfrm>
        </p:spPr>
        <p:txBody>
          <a:bodyPr>
            <a:normAutofit/>
          </a:bodyPr>
          <a:lstStyle/>
          <a:p>
            <a:r>
              <a:rPr lang="en-US" sz="2400"/>
              <a:t>Medications:</a:t>
            </a:r>
          </a:p>
          <a:p>
            <a:pPr lvl="1"/>
            <a:r>
              <a:rPr lang="en-US" sz="2000"/>
              <a:t>Pioglitazone 30 mg daily </a:t>
            </a:r>
          </a:p>
          <a:p>
            <a:pPr lvl="1"/>
            <a:r>
              <a:rPr lang="en-US" sz="2000"/>
              <a:t>Metformin XR 500 mg two twice daily (2g/d)</a:t>
            </a:r>
          </a:p>
          <a:p>
            <a:pPr lvl="1"/>
            <a:r>
              <a:rPr lang="en-US" sz="2000"/>
              <a:t>Empagliflozin 25 mg daily</a:t>
            </a:r>
          </a:p>
          <a:p>
            <a:pPr lvl="1"/>
            <a:r>
              <a:rPr lang="en-US" sz="2000"/>
              <a:t>Insulin glargine u300 insulin 74u twice daily</a:t>
            </a:r>
          </a:p>
          <a:p>
            <a:pPr lvl="1"/>
            <a:r>
              <a:rPr lang="en-US" sz="2000"/>
              <a:t>Insulin aspart 30u three times daily </a:t>
            </a:r>
          </a:p>
          <a:p>
            <a:pPr lvl="1"/>
            <a:r>
              <a:rPr lang="en-US" sz="2000"/>
              <a:t>Tirzepatide 5mg weekly since May 29</a:t>
            </a:r>
          </a:p>
          <a:p>
            <a:pPr lvl="2"/>
            <a:r>
              <a:rPr lang="en-US"/>
              <a:t>Had 7.5 mg tirzepatide dc for abdominal pain in March 2026, now re-titrating </a:t>
            </a:r>
          </a:p>
          <a:p>
            <a:pPr marL="914400" lvl="2" indent="0">
              <a:buNone/>
            </a:pPr>
            <a:endParaRPr lang="en-US" sz="800"/>
          </a:p>
          <a:p>
            <a:pPr lvl="1"/>
            <a:r>
              <a:rPr lang="en-US" sz="2000"/>
              <a:t>Lisinopril 10 mg daily</a:t>
            </a:r>
          </a:p>
          <a:p>
            <a:pPr lvl="1"/>
            <a:r>
              <a:rPr lang="en-US" sz="2000"/>
              <a:t>Atorvastatin 20 mg daily</a:t>
            </a:r>
          </a:p>
          <a:p>
            <a:pPr lvl="1"/>
            <a:r>
              <a:rPr lang="en-US" sz="2000"/>
              <a:t>Fenofibrate 160 mg daily</a:t>
            </a:r>
          </a:p>
          <a:p>
            <a:pPr lvl="1"/>
            <a:r>
              <a:rPr lang="en-US" sz="2000"/>
              <a:t>Fish oil 1000 mg TID with meals</a:t>
            </a:r>
          </a:p>
          <a:p>
            <a:pPr marL="914400" lvl="2" indent="0">
              <a:buNone/>
            </a:pPr>
            <a:endParaRPr lang="en-US" sz="800"/>
          </a:p>
          <a:p>
            <a:pPr marL="0" indent="0">
              <a:buNone/>
            </a:pPr>
            <a:endParaRPr lang="en-US"/>
          </a:p>
        </p:txBody>
      </p:sp>
      <p:grpSp>
        <p:nvGrpSpPr>
          <p:cNvPr id="6" name="Group 5">
            <a:extLst>
              <a:ext uri="{FF2B5EF4-FFF2-40B4-BE49-F238E27FC236}">
                <a16:creationId xmlns:a16="http://schemas.microsoft.com/office/drawing/2014/main" id="{A5C4F680-DD4D-5121-E209-B37B74069DEC}"/>
              </a:ext>
            </a:extLst>
          </p:cNvPr>
          <p:cNvGrpSpPr/>
          <p:nvPr/>
        </p:nvGrpSpPr>
        <p:grpSpPr>
          <a:xfrm>
            <a:off x="5696944" y="2731412"/>
            <a:ext cx="1856099" cy="430888"/>
            <a:chOff x="6700244" y="2998112"/>
            <a:chExt cx="1856099" cy="430888"/>
          </a:xfrm>
        </p:grpSpPr>
        <p:sp>
          <p:nvSpPr>
            <p:cNvPr id="4" name="Right Brace 3">
              <a:extLst>
                <a:ext uri="{FF2B5EF4-FFF2-40B4-BE49-F238E27FC236}">
                  <a16:creationId xmlns:a16="http://schemas.microsoft.com/office/drawing/2014/main" id="{6174C004-4052-2A5F-15D1-70BDB166A1A0}"/>
                </a:ext>
              </a:extLst>
            </p:cNvPr>
            <p:cNvSpPr/>
            <p:nvPr/>
          </p:nvSpPr>
          <p:spPr>
            <a:xfrm>
              <a:off x="6700244" y="3028890"/>
              <a:ext cx="653141" cy="400110"/>
            </a:xfrm>
            <a:prstGeom prst="rightBrace">
              <a:avLst>
                <a:gd name="adj1" fmla="val 25000"/>
                <a:gd name="adj2" fmla="val 5000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BFD2E76-8AB1-42CB-9D51-EAB744C21D30}"/>
                </a:ext>
              </a:extLst>
            </p:cNvPr>
            <p:cNvSpPr txBox="1"/>
            <p:nvPr/>
          </p:nvSpPr>
          <p:spPr>
            <a:xfrm>
              <a:off x="7353385" y="2998112"/>
              <a:ext cx="1202958" cy="400110"/>
            </a:xfrm>
            <a:prstGeom prst="rect">
              <a:avLst/>
            </a:prstGeom>
            <a:noFill/>
          </p:spPr>
          <p:txBody>
            <a:bodyPr wrap="none" rtlCol="0">
              <a:spAutoFit/>
            </a:bodyPr>
            <a:lstStyle/>
            <a:p>
              <a:r>
                <a:rPr lang="en-US" sz="2000"/>
                <a:t>238u/day</a:t>
              </a:r>
            </a:p>
          </p:txBody>
        </p:sp>
      </p:grpSp>
    </p:spTree>
    <p:extLst>
      <p:ext uri="{BB962C8B-B14F-4D97-AF65-F5344CB8AC3E}">
        <p14:creationId xmlns:p14="http://schemas.microsoft.com/office/powerpoint/2010/main" val="279081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3082-A2CE-80AA-9DFC-38EC369D8B2B}"/>
              </a:ext>
            </a:extLst>
          </p:cNvPr>
          <p:cNvSpPr>
            <a:spLocks noGrp="1"/>
          </p:cNvSpPr>
          <p:nvPr>
            <p:ph type="title"/>
          </p:nvPr>
        </p:nvSpPr>
        <p:spPr>
          <a:xfrm>
            <a:off x="141515" y="166914"/>
            <a:ext cx="10112828" cy="703943"/>
          </a:xfrm>
          <a:solidFill>
            <a:srgbClr val="0070C0"/>
          </a:solidFill>
        </p:spPr>
        <p:txBody>
          <a:bodyPr>
            <a:normAutofit/>
          </a:bodyPr>
          <a:lstStyle/>
          <a:p>
            <a:pPr algn="ctr"/>
            <a:r>
              <a:rPr lang="en-US" sz="3600" b="1">
                <a:solidFill>
                  <a:schemeClr val="bg1"/>
                </a:solidFill>
              </a:rPr>
              <a:t>Issues with Large Insulin Requirements </a:t>
            </a:r>
          </a:p>
        </p:txBody>
      </p:sp>
      <p:sp>
        <p:nvSpPr>
          <p:cNvPr id="3" name="Content Placeholder 2">
            <a:extLst>
              <a:ext uri="{FF2B5EF4-FFF2-40B4-BE49-F238E27FC236}">
                <a16:creationId xmlns:a16="http://schemas.microsoft.com/office/drawing/2014/main" id="{5E998182-D67C-31BA-5716-C6B0552B0A20}"/>
              </a:ext>
            </a:extLst>
          </p:cNvPr>
          <p:cNvSpPr>
            <a:spLocks noGrp="1"/>
          </p:cNvSpPr>
          <p:nvPr>
            <p:ph idx="1"/>
          </p:nvPr>
        </p:nvSpPr>
        <p:spPr>
          <a:xfrm>
            <a:off x="141515" y="1001486"/>
            <a:ext cx="10243456" cy="532311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Volume of insulin needed (units/day) vs reservoir capacity (200 -300 units)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Need to change reservoir /pod more often if large insulin doses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Often need less insulin with pump vs MDI but this varies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For safety </a:t>
            </a: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usually reduce TDI by 25% for initial start </a:t>
            </a: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of AID system</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600">
                <a:solidFill>
                  <a:prstClr val="black"/>
                </a:solidFill>
                <a:latin typeface="Aptos" panose="02110004020202020204"/>
              </a:rPr>
              <a:t>TDD insulin requirements often are reduced further as utilize the AID system</a:t>
            </a:r>
          </a:p>
          <a:p>
            <a:pPr lvl="4">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E.g. In Omnipod trial with PWT2D -Total daily insulin requirements decreased from mean (SD) of 0.80 (0.46) U/kg/d at baseline to 0.57 (0.29) U/kg/d with AID (change, −0.23 U/kg/d)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Add basal injection to CSII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Use of concentrated insulin (Humalog U200, Humulin U500)</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AID systems not set for these/off label use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Lispro (Humalog )U200 (</a:t>
            </a:r>
            <a:r>
              <a:rPr kumimoji="0" lang="en-US" sz="1800" b="0" i="1" u="none" strike="noStrike" kern="1200" cap="none" spc="0" normalizeH="0" baseline="0" noProof="0">
                <a:ln>
                  <a:noFill/>
                </a:ln>
                <a:solidFill>
                  <a:prstClr val="black"/>
                </a:solidFill>
                <a:effectLst/>
                <a:uLnTx/>
                <a:uFillTx/>
                <a:latin typeface="Aptos" panose="02110004020202020204"/>
                <a:ea typeface="+mn-ea"/>
                <a:cs typeface="+mn-cs"/>
              </a:rPr>
              <a:t>only available in pens</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 – pharmacokinetics &amp; pharmacodynamics identical to U100  lispro insulin : </a:t>
            </a:r>
            <a:r>
              <a:rPr kumimoji="0" lang="en-US" sz="1600" b="0" i="0" u="none" strike="noStrike" kern="1200" cap="none" spc="0" normalizeH="0" baseline="0" noProof="0">
                <a:ln>
                  <a:noFill/>
                </a:ln>
                <a:solidFill>
                  <a:prstClr val="black"/>
                </a:solidFill>
                <a:effectLst/>
                <a:uLnTx/>
                <a:uFillTx/>
                <a:latin typeface="Aptos Display" panose="02110004020202020204"/>
                <a:ea typeface="+mn-ea"/>
                <a:cs typeface="+mn-cs"/>
                <a:hlinkClick r:id="rId2"/>
              </a:rPr>
              <a:t>https://www.frontiersin.org/journals/endocrinology/articles/10.3389/fendo.2025.1692589/full</a:t>
            </a:r>
            <a:r>
              <a:rPr kumimoji="0" lang="en-US" sz="1600" b="0" i="0" u="none" strike="noStrike" kern="1200" cap="none" spc="0" normalizeH="0" baseline="0" noProof="0">
                <a:ln>
                  <a:noFill/>
                </a:ln>
                <a:solidFill>
                  <a:prstClr val="black"/>
                </a:solidFill>
                <a:effectLst/>
                <a:uLnTx/>
                <a:uFillTx/>
                <a:latin typeface="Aptos Display" panose="02110004020202020204"/>
                <a:ea typeface="+mn-ea"/>
                <a:cs typeface="+mn-cs"/>
              </a:rPr>
              <a:t> </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U500 pharmacokinetic and pharmacodynamic profile differ significantly from U100 - U500 human insulin has an action time of 18.1-21.5 hours, the action time for U100 is 4–6 hours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Case reports on use in AID systems</a:t>
            </a:r>
          </a:p>
          <a:p>
            <a:endParaRPr lang="en-US"/>
          </a:p>
        </p:txBody>
      </p:sp>
    </p:spTree>
    <p:extLst>
      <p:ext uri="{BB962C8B-B14F-4D97-AF65-F5344CB8AC3E}">
        <p14:creationId xmlns:p14="http://schemas.microsoft.com/office/powerpoint/2010/main" val="159081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FD46-40EB-3361-E78F-5915BF4F0D30}"/>
              </a:ext>
            </a:extLst>
          </p:cNvPr>
          <p:cNvSpPr>
            <a:spLocks noGrp="1"/>
          </p:cNvSpPr>
          <p:nvPr>
            <p:ph type="title"/>
          </p:nvPr>
        </p:nvSpPr>
        <p:spPr>
          <a:xfrm>
            <a:off x="174172" y="169182"/>
            <a:ext cx="10134599" cy="1325563"/>
          </a:xfrm>
          <a:solidFill>
            <a:srgbClr val="0070C0"/>
          </a:solidFill>
        </p:spPr>
        <p:txBody>
          <a:bodyPr/>
          <a:lstStyle/>
          <a:p>
            <a:pPr algn="ctr"/>
            <a:r>
              <a:rPr kumimoji="0" lang="en-US" sz="2000" b="1" i="0" u="none" strike="noStrike" kern="1200" cap="none" spc="0" normalizeH="0" baseline="0" noProof="0">
                <a:ln>
                  <a:noFill/>
                </a:ln>
                <a:solidFill>
                  <a:prstClr val="white"/>
                </a:solidFill>
                <a:effectLst/>
                <a:uLnTx/>
                <a:uFillTx/>
                <a:latin typeface="Aptos Display" panose="02110004020202020204"/>
                <a:ea typeface="+mj-ea"/>
                <a:cs typeface="+mj-cs"/>
              </a:rPr>
              <a:t>Diabetes Research &amp; Clinical Practice. Volume 174108735April 2021</a:t>
            </a:r>
            <a:br>
              <a:rPr kumimoji="0" lang="en-US" sz="2000" b="1" i="0" u="none" strike="noStrike" kern="1200" cap="none" spc="0" normalizeH="0" baseline="0" noProof="0">
                <a:ln>
                  <a:noFill/>
                </a:ln>
                <a:solidFill>
                  <a:prstClr val="white"/>
                </a:solidFill>
                <a:effectLst/>
                <a:uLnTx/>
                <a:uFillTx/>
                <a:latin typeface="Aptos Display" panose="02110004020202020204"/>
                <a:ea typeface="+mj-ea"/>
                <a:cs typeface="+mj-cs"/>
              </a:rPr>
            </a:br>
            <a:r>
              <a:rPr kumimoji="0" lang="en-US" sz="2800" b="1" i="0" u="none" strike="noStrike" kern="1200" cap="none" spc="0" normalizeH="0" baseline="0" noProof="0">
                <a:ln>
                  <a:noFill/>
                </a:ln>
                <a:solidFill>
                  <a:prstClr val="white"/>
                </a:solidFill>
                <a:effectLst/>
                <a:uLnTx/>
                <a:uFillTx/>
                <a:latin typeface="Aptos Display" panose="02110004020202020204"/>
                <a:ea typeface="+mj-ea"/>
                <a:cs typeface="+mj-cs"/>
              </a:rPr>
              <a:t>Improved glycemic control in 3,592 adults with type 2 diabetes mellitus initiating a tubeless insulin management system</a:t>
            </a:r>
            <a:endParaRPr lang="en-US"/>
          </a:p>
        </p:txBody>
      </p:sp>
      <p:sp>
        <p:nvSpPr>
          <p:cNvPr id="3" name="Content Placeholder 2">
            <a:extLst>
              <a:ext uri="{FF2B5EF4-FFF2-40B4-BE49-F238E27FC236}">
                <a16:creationId xmlns:a16="http://schemas.microsoft.com/office/drawing/2014/main" id="{F2E0FECF-6373-2B7A-82D0-FE72E94F93BA}"/>
              </a:ext>
            </a:extLst>
          </p:cNvPr>
          <p:cNvSpPr>
            <a:spLocks noGrp="1"/>
          </p:cNvSpPr>
          <p:nvPr>
            <p:ph idx="1"/>
          </p:nvPr>
        </p:nvSpPr>
        <p:spPr>
          <a:xfrm>
            <a:off x="174172" y="1597025"/>
            <a:ext cx="10210799" cy="461871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Results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Change (mean ± SD) in HbA1c was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1.3 ± 1.7%  overall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−1.4 ± 1.7% for prior MDI users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−0.9 ± 1.5%  for prior CSII users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The percentage of patients with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HbA1c ≥9% decreased (49% to 19%)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HbA1c &lt;7%  increased (10% to 22%) (p&lt;0.0001).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Reductions in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TDD</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 (overall, </a:t>
            </a: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−33 ± 52U, </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p&lt;0.0001)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Hypoglycemic Events (HE) per week (overall, −0.5 ± 2.0, p&lt;0.0001),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Conclusions: Omnipod System use was associated with statistically and clinically meaningful reductions in HbA1c, TDD, and HE compared to prior treatments in T2DM.</a:t>
            </a:r>
          </a:p>
          <a:p>
            <a:endParaRPr lang="en-US"/>
          </a:p>
        </p:txBody>
      </p:sp>
    </p:spTree>
    <p:extLst>
      <p:ext uri="{BB962C8B-B14F-4D97-AF65-F5344CB8AC3E}">
        <p14:creationId xmlns:p14="http://schemas.microsoft.com/office/powerpoint/2010/main" val="127107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0A3E-AC98-AD22-5110-364BDD304A16}"/>
              </a:ext>
            </a:extLst>
          </p:cNvPr>
          <p:cNvSpPr>
            <a:spLocks noGrp="1"/>
          </p:cNvSpPr>
          <p:nvPr>
            <p:ph type="title"/>
          </p:nvPr>
        </p:nvSpPr>
        <p:spPr>
          <a:xfrm>
            <a:off x="123093" y="283064"/>
            <a:ext cx="10040815" cy="1325563"/>
          </a:xfrm>
          <a:solidFill>
            <a:srgbClr val="0070C0"/>
          </a:solidFill>
        </p:spPr>
        <p:txBody>
          <a:bodyPr>
            <a:normAutofit/>
          </a:bodyPr>
          <a:lstStyle/>
          <a:p>
            <a:pPr algn="ctr"/>
            <a:r>
              <a:rPr lang="en-US" sz="3600" b="1">
                <a:solidFill>
                  <a:schemeClr val="bg1"/>
                </a:solidFill>
              </a:rPr>
              <a:t>Utilization of Omnipod AID system in Pharmacy Diabetes Clinic – </a:t>
            </a:r>
            <a:r>
              <a:rPr lang="en-US" sz="3200" b="1">
                <a:solidFill>
                  <a:schemeClr val="bg1"/>
                </a:solidFill>
              </a:rPr>
              <a:t>Robin John, RPh, CDCES</a:t>
            </a:r>
          </a:p>
        </p:txBody>
      </p:sp>
      <p:sp>
        <p:nvSpPr>
          <p:cNvPr id="3" name="Content Placeholder 2">
            <a:extLst>
              <a:ext uri="{FF2B5EF4-FFF2-40B4-BE49-F238E27FC236}">
                <a16:creationId xmlns:a16="http://schemas.microsoft.com/office/drawing/2014/main" id="{5970051D-011F-5BAA-AEE0-19614B4F6B33}"/>
              </a:ext>
            </a:extLst>
          </p:cNvPr>
          <p:cNvSpPr>
            <a:spLocks noGrp="1"/>
          </p:cNvSpPr>
          <p:nvPr>
            <p:ph idx="1"/>
          </p:nvPr>
        </p:nvSpPr>
        <p:spPr>
          <a:xfrm>
            <a:off x="123093" y="1708394"/>
            <a:ext cx="10040815" cy="4351338"/>
          </a:xfrm>
        </p:spPr>
        <p:txBody>
          <a:bodyPr>
            <a:normAutofit/>
          </a:bodyPr>
          <a:lstStyle/>
          <a:p>
            <a:r>
              <a:rPr lang="en-US" dirty="0"/>
              <a:t>No endocrinology consult is needed to prescribe AID. </a:t>
            </a:r>
          </a:p>
          <a:p>
            <a:pPr lvl="1"/>
            <a:r>
              <a:rPr lang="en-US" dirty="0"/>
              <a:t>I order it under a CPA with our providers and do all the management. </a:t>
            </a:r>
          </a:p>
          <a:p>
            <a:pPr lvl="1"/>
            <a:r>
              <a:rPr lang="en-US" dirty="0"/>
              <a:t>The whole process to become a Certified Trainer takes about 2-3 months depending on how many patients you can schedule and see. </a:t>
            </a:r>
          </a:p>
          <a:p>
            <a:pPr lvl="1"/>
            <a:r>
              <a:rPr lang="en-US" dirty="0"/>
              <a:t>The first training session for patients takes about 2 hours</a:t>
            </a:r>
          </a:p>
          <a:p>
            <a:pPr lvl="1"/>
            <a:r>
              <a:rPr lang="en-US" dirty="0"/>
              <a:t>Patient needs to have an email.</a:t>
            </a:r>
          </a:p>
          <a:p>
            <a:pPr marL="0" indent="0">
              <a:buNone/>
            </a:pPr>
            <a:endParaRPr lang="en-US" dirty="0"/>
          </a:p>
        </p:txBody>
      </p:sp>
    </p:spTree>
    <p:extLst>
      <p:ext uri="{BB962C8B-B14F-4D97-AF65-F5344CB8AC3E}">
        <p14:creationId xmlns:p14="http://schemas.microsoft.com/office/powerpoint/2010/main" val="75493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82ED-0C31-5D5A-78BF-606566E81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B8C8A-99E6-7047-2CEE-C5AF970A4674}"/>
              </a:ext>
            </a:extLst>
          </p:cNvPr>
          <p:cNvSpPr>
            <a:spLocks noGrp="1"/>
          </p:cNvSpPr>
          <p:nvPr>
            <p:ph type="title"/>
          </p:nvPr>
        </p:nvSpPr>
        <p:spPr>
          <a:xfrm>
            <a:off x="123093" y="283064"/>
            <a:ext cx="10040815" cy="827279"/>
          </a:xfrm>
          <a:solidFill>
            <a:srgbClr val="0070C0"/>
          </a:solidFill>
        </p:spPr>
        <p:txBody>
          <a:bodyPr>
            <a:normAutofit/>
          </a:bodyPr>
          <a:lstStyle/>
          <a:p>
            <a:pPr algn="ctr"/>
            <a:r>
              <a:rPr lang="en-US" sz="2400" b="1">
                <a:solidFill>
                  <a:schemeClr val="bg1"/>
                </a:solidFill>
              </a:rPr>
              <a:t>Utilization of Omnipod AID system in Pharmacy Diabetes Clinic – </a:t>
            </a:r>
            <a:br>
              <a:rPr lang="en-US" sz="2400" b="1">
                <a:solidFill>
                  <a:schemeClr val="bg1"/>
                </a:solidFill>
              </a:rPr>
            </a:br>
            <a:r>
              <a:rPr lang="en-US" sz="2400" b="1">
                <a:solidFill>
                  <a:schemeClr val="bg1"/>
                </a:solidFill>
              </a:rPr>
              <a:t>Robin John, RPh, CDCES</a:t>
            </a:r>
          </a:p>
        </p:txBody>
      </p:sp>
      <p:sp>
        <p:nvSpPr>
          <p:cNvPr id="3" name="Content Placeholder 2">
            <a:extLst>
              <a:ext uri="{FF2B5EF4-FFF2-40B4-BE49-F238E27FC236}">
                <a16:creationId xmlns:a16="http://schemas.microsoft.com/office/drawing/2014/main" id="{B8BAD8BF-E7D4-ED72-6FFD-AA2608F8562F}"/>
              </a:ext>
            </a:extLst>
          </p:cNvPr>
          <p:cNvSpPr>
            <a:spLocks noGrp="1"/>
          </p:cNvSpPr>
          <p:nvPr>
            <p:ph idx="1"/>
          </p:nvPr>
        </p:nvSpPr>
        <p:spPr>
          <a:xfrm>
            <a:off x="123093" y="1208314"/>
            <a:ext cx="10040815" cy="5050972"/>
          </a:xfrm>
        </p:spPr>
        <p:txBody>
          <a:bodyPr>
            <a:noAutofit/>
          </a:bodyPr>
          <a:lstStyle/>
          <a:p>
            <a:pPr marL="342900" marR="0" lvl="0" indent="-342900">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Contact </a:t>
            </a:r>
            <a:r>
              <a:rPr lang="en-US" sz="180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Insulet</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rep and let them know you are interested in becoming a trainer. </a:t>
            </a:r>
          </a:p>
          <a:p>
            <a:pPr marL="457200" lvl="1" indent="0">
              <a:buNone/>
              <a:tabLst>
                <a:tab pos="457200" algn="l"/>
              </a:tabLst>
            </a:pP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Contact Us for HCP | Omnipod HCP</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  the bottom of this page will have a “contact local representative” link</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Sign in or make an HCP (Health care Provider) account</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Start </a:t>
            </a:r>
            <a:r>
              <a:rPr lang="en-US" sz="180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eTraining</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videos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Healthcare provider | eLearning | Omnipod</a:t>
            </a:r>
            <a:endParaRPr lang="en-US" sz="1800" u="sng"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pPr marL="742950" marR="0" lvl="1" indent="-285750">
              <a:buFont typeface="Symbol" panose="05050102010706020507" pitchFamily="18" charset="2"/>
              <a:buChar char=""/>
            </a:pPr>
            <a:r>
              <a:rPr lang="en-US" sz="1800" dirty="0">
                <a:effectLst/>
                <a:latin typeface="Aptos" panose="020B0004020202020204" pitchFamily="34" charset="0"/>
                <a:ea typeface="Aptos" panose="020B0004020202020204" pitchFamily="34" charset="0"/>
                <a:cs typeface="Aptos" panose="020B0004020202020204" pitchFamily="34" charset="0"/>
              </a:rPr>
              <a:t>Complete the 4 modules</a:t>
            </a:r>
          </a:p>
          <a:p>
            <a:pPr marL="342900" marR="0" lvl="0" indent="-342900">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Add to formulary if needed – I have the data I presented to P&amp;T if anyone would like to review/borrow</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Our focus group </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mj-lt"/>
              <a:buAutoNum type="arabicPeriod"/>
              <a:tabLst>
                <a:tab pos="13716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patients on basal/bolus and using a CGM</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mj-lt"/>
              <a:buAutoNum type="arabicPeriod"/>
              <a:tabLst>
                <a:tab pos="13716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patients on BID insulin and using a CGM</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mj-lt"/>
              <a:buAutoNum type="arabicPeriod"/>
              <a:tabLst>
                <a:tab pos="13716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patients on other pumps</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Carb counting is not necessary, being carb aware is helpful</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mj-lt"/>
              <a:buAutoNum type="arabicPeriod"/>
              <a:tabLst>
                <a:tab pos="1371600" algn="l"/>
              </a:tabLst>
            </a:pP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Automated Insulin Delivery in Adults With Type 2 Diabetes: A Nonrandomized Clinical Trial | Diabetes and Endocrinology | JAMA Network Open | JAMA Network</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143000" marR="0" lvl="2" indent="-228600">
              <a:buFont typeface="+mj-lt"/>
              <a:buAutoNum type="arabicPeriod"/>
              <a:tabLst>
                <a:tab pos="1371600" algn="l"/>
              </a:tabLst>
            </a:pP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Breakthrough Studies on Automated Insulin Delivery and CGM for Type 2 Diabetes Unveiled at ADA Scientific Sessions | American Diabetes Association</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371600" marR="0">
              <a:buNone/>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sz="1800" dirty="0">
                <a:effectLst/>
                <a:latin typeface="Calibri" panose="020F050202020403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p>
        </p:txBody>
      </p:sp>
    </p:spTree>
    <p:extLst>
      <p:ext uri="{BB962C8B-B14F-4D97-AF65-F5344CB8AC3E}">
        <p14:creationId xmlns:p14="http://schemas.microsoft.com/office/powerpoint/2010/main" val="250432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E3D7-AA5D-D12D-F5F7-667C55701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3E02-7112-429A-BDEF-2C2A9C56648E}"/>
              </a:ext>
            </a:extLst>
          </p:cNvPr>
          <p:cNvSpPr>
            <a:spLocks noGrp="1"/>
          </p:cNvSpPr>
          <p:nvPr>
            <p:ph type="title"/>
          </p:nvPr>
        </p:nvSpPr>
        <p:spPr>
          <a:xfrm>
            <a:off x="123093" y="283064"/>
            <a:ext cx="10040815" cy="827279"/>
          </a:xfrm>
          <a:solidFill>
            <a:srgbClr val="0070C0"/>
          </a:solidFill>
        </p:spPr>
        <p:txBody>
          <a:bodyPr>
            <a:normAutofit/>
          </a:bodyPr>
          <a:lstStyle/>
          <a:p>
            <a:pPr algn="ctr"/>
            <a:r>
              <a:rPr lang="en-US" sz="2400" b="1">
                <a:solidFill>
                  <a:schemeClr val="bg1"/>
                </a:solidFill>
              </a:rPr>
              <a:t>Utilization of Omnipod AID system in Pharmacy Diabetes Clinic – </a:t>
            </a:r>
            <a:br>
              <a:rPr lang="en-US" sz="2400" b="1">
                <a:solidFill>
                  <a:schemeClr val="bg1"/>
                </a:solidFill>
              </a:rPr>
            </a:br>
            <a:r>
              <a:rPr lang="en-US" sz="2400" b="1">
                <a:solidFill>
                  <a:schemeClr val="bg1"/>
                </a:solidFill>
              </a:rPr>
              <a:t>Robin John, RPh, CDCES</a:t>
            </a:r>
          </a:p>
        </p:txBody>
      </p:sp>
      <p:sp>
        <p:nvSpPr>
          <p:cNvPr id="3" name="Content Placeholder 2">
            <a:extLst>
              <a:ext uri="{FF2B5EF4-FFF2-40B4-BE49-F238E27FC236}">
                <a16:creationId xmlns:a16="http://schemas.microsoft.com/office/drawing/2014/main" id="{BD3C6F54-F8CF-B810-B699-7A445D12903A}"/>
              </a:ext>
            </a:extLst>
          </p:cNvPr>
          <p:cNvSpPr>
            <a:spLocks noGrp="1"/>
          </p:cNvSpPr>
          <p:nvPr>
            <p:ph idx="1"/>
          </p:nvPr>
        </p:nvSpPr>
        <p:spPr>
          <a:xfrm>
            <a:off x="123093" y="1208314"/>
            <a:ext cx="10040815" cy="5050972"/>
          </a:xfrm>
        </p:spPr>
        <p:txBody>
          <a:bodyPr>
            <a:noAutofit/>
          </a:bodyPr>
          <a:lstStyle/>
          <a:p>
            <a:pPr marL="1371600" marR="0" algn="ctr">
              <a:buNone/>
            </a:pPr>
            <a:r>
              <a:rPr lang="en-US" sz="2400" dirty="0">
                <a:solidFill>
                  <a:srgbClr val="000000"/>
                </a:solidFill>
                <a:latin typeface="Aptos" panose="020B0004020202020204" pitchFamily="34" charset="0"/>
                <a:ea typeface="Aptos" panose="020B0004020202020204" pitchFamily="34" charset="0"/>
                <a:cs typeface="Aptos" panose="020B0004020202020204" pitchFamily="34" charset="0"/>
              </a:rPr>
              <a:t>The Process for Omnipod 5 at Yakima:</a:t>
            </a:r>
            <a:r>
              <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Once ordered, the rep will send a certified trainer or set up a video call to do the training.  I watched 2-3 trainings in my office with the patient.</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Symbol" panose="05050102010706020507" pitchFamily="18" charset="2"/>
              <a:buChar char=""/>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can take some coordination as you need to meet the schedule of all three: trainer, patient and trainee</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 performed 2 trainings with the supervision from a certified trainer via video .</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Pass the certification test with 80% or better.  Certified Omnipod Trainer</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upload all our clinic providers into the system so when an order comes through for Omnipod, the patient is not called by the company. They know I will be taking care of the training and f/u.</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Glooko is the platform you will use to monitor and assist your patients.  This account will be provided to your clinic after training/certification.</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Symbol" panose="05050102010706020507" pitchFamily="18" charset="2"/>
              <a:buChar char=""/>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 believe there is a new platform available Omnipod Discover – (but I have not discovered it yet!)</a:t>
            </a:r>
            <a:endParaRPr lang="en-US"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r>
              <a:rPr lang="en-US" sz="2000" dirty="0">
                <a:effectLst/>
                <a:latin typeface="Calibri" panose="020F0502020204030204" pitchFamily="34" charset="0"/>
                <a:ea typeface="Aptos" panose="020B0004020202020204" pitchFamily="34"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endParaRPr lang="en-US" sz="2000" dirty="0"/>
          </a:p>
        </p:txBody>
      </p:sp>
    </p:spTree>
    <p:extLst>
      <p:ext uri="{BB962C8B-B14F-4D97-AF65-F5344CB8AC3E}">
        <p14:creationId xmlns:p14="http://schemas.microsoft.com/office/powerpoint/2010/main" val="401771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A332-0FA4-8E86-088F-89D69701D52B}"/>
              </a:ext>
            </a:extLst>
          </p:cNvPr>
          <p:cNvSpPr>
            <a:spLocks noGrp="1"/>
          </p:cNvSpPr>
          <p:nvPr>
            <p:ph type="title"/>
          </p:nvPr>
        </p:nvSpPr>
        <p:spPr>
          <a:xfrm>
            <a:off x="600528" y="2631169"/>
            <a:ext cx="10515600" cy="1126218"/>
          </a:xfrm>
          <a:solidFill>
            <a:srgbClr val="0070C0"/>
          </a:solidFill>
        </p:spPr>
        <p:txBody>
          <a:bodyPr>
            <a:normAutofit/>
          </a:bodyPr>
          <a:lstStyle/>
          <a:p>
            <a:pPr algn="ctr"/>
            <a:r>
              <a:rPr lang="en-US" sz="5400" b="1">
                <a:solidFill>
                  <a:schemeClr val="bg1"/>
                </a:solidFill>
              </a:rPr>
              <a:t>Where would you start?</a:t>
            </a:r>
          </a:p>
        </p:txBody>
      </p:sp>
    </p:spTree>
    <p:extLst>
      <p:ext uri="{BB962C8B-B14F-4D97-AF65-F5344CB8AC3E}">
        <p14:creationId xmlns:p14="http://schemas.microsoft.com/office/powerpoint/2010/main" val="321254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0FD9-29CE-7FED-4A55-8836AE801BC2}"/>
              </a:ext>
            </a:extLst>
          </p:cNvPr>
          <p:cNvSpPr>
            <a:spLocks noGrp="1"/>
          </p:cNvSpPr>
          <p:nvPr>
            <p:ph type="title"/>
          </p:nvPr>
        </p:nvSpPr>
        <p:spPr>
          <a:xfrm>
            <a:off x="217714" y="136525"/>
            <a:ext cx="10247086" cy="843189"/>
          </a:xfrm>
          <a:solidFill>
            <a:srgbClr val="0070C0"/>
          </a:solidFill>
        </p:spPr>
        <p:txBody>
          <a:bodyPr>
            <a:normAutofit/>
          </a:bodyPr>
          <a:lstStyle/>
          <a:p>
            <a:pPr algn="ctr"/>
            <a:r>
              <a:rPr lang="en-US" sz="3600" b="1">
                <a:solidFill>
                  <a:schemeClr val="bg1"/>
                </a:solidFill>
              </a:rPr>
              <a:t>Where I would start…</a:t>
            </a:r>
          </a:p>
        </p:txBody>
      </p:sp>
      <p:sp>
        <p:nvSpPr>
          <p:cNvPr id="3" name="Content Placeholder 2">
            <a:extLst>
              <a:ext uri="{FF2B5EF4-FFF2-40B4-BE49-F238E27FC236}">
                <a16:creationId xmlns:a16="http://schemas.microsoft.com/office/drawing/2014/main" id="{B0011F4A-4064-416A-159F-D963C25D8CE6}"/>
              </a:ext>
            </a:extLst>
          </p:cNvPr>
          <p:cNvSpPr>
            <a:spLocks noGrp="1"/>
          </p:cNvSpPr>
          <p:nvPr>
            <p:ph idx="1"/>
          </p:nvPr>
        </p:nvSpPr>
        <p:spPr>
          <a:xfrm>
            <a:off x="217714" y="1155700"/>
            <a:ext cx="9891486" cy="5041899"/>
          </a:xfrm>
        </p:spPr>
        <p:txBody>
          <a:bodyPr>
            <a:normAutofit/>
          </a:bodyPr>
          <a:lstStyle/>
          <a:p>
            <a:r>
              <a:rPr lang="en-US"/>
              <a:t>Assess for diabetes distress – or at least for his sense of futility/hopelessness </a:t>
            </a:r>
          </a:p>
          <a:p>
            <a:pPr lvl="1"/>
            <a:r>
              <a:rPr lang="en-US"/>
              <a:t>(</a:t>
            </a:r>
            <a:r>
              <a:rPr lang="en-US" i="1"/>
              <a:t>no matter what I do – bad things are going to happen – so why deny food, take meds, etc</a:t>
            </a:r>
            <a:r>
              <a:rPr lang="en-US"/>
              <a:t>.) </a:t>
            </a:r>
          </a:p>
          <a:p>
            <a:pPr lvl="1"/>
            <a:r>
              <a:rPr lang="en-US"/>
              <a:t>DD associated with reduced motivation for self-management </a:t>
            </a:r>
          </a:p>
          <a:p>
            <a:pPr lvl="1"/>
            <a:r>
              <a:rPr lang="en-US"/>
              <a:t>Prefer full assessment as you will learn more and help patient acknowledge and express concerns </a:t>
            </a:r>
          </a:p>
          <a:p>
            <a:pPr lvl="1"/>
            <a:r>
              <a:rPr lang="en-US"/>
              <a:t>Remember – you don’t have to fix – just active listening &amp;  nonjudgemental curiosity &amp; empathy – “</a:t>
            </a:r>
            <a:r>
              <a:rPr lang="en-US" i="1"/>
              <a:t>the conversation is the intervention”</a:t>
            </a:r>
          </a:p>
          <a:p>
            <a:pPr lvl="1"/>
            <a:endParaRPr lang="en-US" i="1"/>
          </a:p>
          <a:p>
            <a:pPr lvl="1"/>
            <a:r>
              <a:rPr lang="en-US"/>
              <a:t>Start with an assessment: </a:t>
            </a:r>
            <a:r>
              <a:rPr lang="en-US">
                <a:hlinkClick r:id="rId2"/>
              </a:rPr>
              <a:t>https://diabetesdistress.org/</a:t>
            </a:r>
            <a:r>
              <a:rPr lang="en-US"/>
              <a:t> </a:t>
            </a:r>
          </a:p>
        </p:txBody>
      </p:sp>
    </p:spTree>
    <p:extLst>
      <p:ext uri="{BB962C8B-B14F-4D97-AF65-F5344CB8AC3E}">
        <p14:creationId xmlns:p14="http://schemas.microsoft.com/office/powerpoint/2010/main" val="42364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309-212D-7D8B-D971-D1AB1E1D949A}"/>
              </a:ext>
            </a:extLst>
          </p:cNvPr>
          <p:cNvSpPr>
            <a:spLocks noGrp="1"/>
          </p:cNvSpPr>
          <p:nvPr>
            <p:ph type="title"/>
          </p:nvPr>
        </p:nvSpPr>
        <p:spPr>
          <a:xfrm>
            <a:off x="174172" y="324757"/>
            <a:ext cx="10121257" cy="690789"/>
          </a:xfrm>
          <a:solidFill>
            <a:srgbClr val="0070C0"/>
          </a:solidFill>
        </p:spPr>
        <p:txBody>
          <a:bodyPr>
            <a:noAutofit/>
          </a:bodyPr>
          <a:lstStyle/>
          <a:p>
            <a:pPr algn="ctr"/>
            <a:r>
              <a:rPr kumimoji="0" lang="en-US" sz="2800" b="1" i="0" u="none" strike="noStrike" kern="1200" cap="none" spc="0" normalizeH="0" baseline="0" noProof="0">
                <a:ln>
                  <a:noFill/>
                </a:ln>
                <a:solidFill>
                  <a:prstClr val="white"/>
                </a:solidFill>
                <a:effectLst/>
                <a:uLnTx/>
                <a:uFillTx/>
                <a:latin typeface="Calibri" panose="020F0502020204030204"/>
                <a:ea typeface="+mj-ea"/>
                <a:cs typeface="+mj-cs"/>
              </a:rPr>
              <a:t>Diabetes Distress Impacts Motivation for Self-Management  </a:t>
            </a:r>
            <a:endParaRPr lang="en-US" sz="2800"/>
          </a:p>
        </p:txBody>
      </p:sp>
      <p:sp>
        <p:nvSpPr>
          <p:cNvPr id="3" name="Content Placeholder 2">
            <a:extLst>
              <a:ext uri="{FF2B5EF4-FFF2-40B4-BE49-F238E27FC236}">
                <a16:creationId xmlns:a16="http://schemas.microsoft.com/office/drawing/2014/main" id="{A7AF8E01-D431-E6D3-A67C-3A40B880717F}"/>
              </a:ext>
            </a:extLst>
          </p:cNvPr>
          <p:cNvSpPr>
            <a:spLocks noGrp="1"/>
          </p:cNvSpPr>
          <p:nvPr>
            <p:ph idx="1"/>
          </p:nvPr>
        </p:nvSpPr>
        <p:spPr>
          <a:xfrm>
            <a:off x="174172" y="1208314"/>
            <a:ext cx="5802085" cy="4979534"/>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Therefore, DD can result 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problems with disease management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lower self-efficacy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less effective diabetes-related problem solving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less optimal eating and exercise behaviors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less consistent medication-taking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elevated A1c</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but even those with lower A1c can have DD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missed healthcare visits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reduced health-related quality of life &amp; well-being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more complications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more hospitalizations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higher costs – human &amp; financial </a:t>
            </a:r>
          </a:p>
          <a:p>
            <a:endParaRPr lang="en-US"/>
          </a:p>
        </p:txBody>
      </p:sp>
      <p:pic>
        <p:nvPicPr>
          <p:cNvPr id="4" name="Picture 3">
            <a:extLst>
              <a:ext uri="{FF2B5EF4-FFF2-40B4-BE49-F238E27FC236}">
                <a16:creationId xmlns:a16="http://schemas.microsoft.com/office/drawing/2014/main" id="{5F27A59B-D809-8CD6-4356-76210B0F5EA7}"/>
              </a:ext>
            </a:extLst>
          </p:cNvPr>
          <p:cNvPicPr>
            <a:picLocks noChangeAspect="1"/>
          </p:cNvPicPr>
          <p:nvPr/>
        </p:nvPicPr>
        <p:blipFill>
          <a:blip r:embed="rId2"/>
          <a:stretch>
            <a:fillRect/>
          </a:stretch>
        </p:blipFill>
        <p:spPr>
          <a:xfrm>
            <a:off x="6686284" y="1208314"/>
            <a:ext cx="3609145" cy="2408129"/>
          </a:xfrm>
          <a:prstGeom prst="rect">
            <a:avLst/>
          </a:prstGeom>
        </p:spPr>
      </p:pic>
      <p:pic>
        <p:nvPicPr>
          <p:cNvPr id="5" name="Picture 4">
            <a:extLst>
              <a:ext uri="{FF2B5EF4-FFF2-40B4-BE49-F238E27FC236}">
                <a16:creationId xmlns:a16="http://schemas.microsoft.com/office/drawing/2014/main" id="{5100E60E-FE21-42A8-FA36-75FA3909E090}"/>
              </a:ext>
            </a:extLst>
          </p:cNvPr>
          <p:cNvPicPr>
            <a:picLocks noChangeAspect="1"/>
          </p:cNvPicPr>
          <p:nvPr/>
        </p:nvPicPr>
        <p:blipFill>
          <a:blip r:embed="rId3"/>
          <a:stretch>
            <a:fillRect/>
          </a:stretch>
        </p:blipFill>
        <p:spPr>
          <a:xfrm>
            <a:off x="5976257" y="3698081"/>
            <a:ext cx="4255377" cy="2676376"/>
          </a:xfrm>
          <a:prstGeom prst="rect">
            <a:avLst/>
          </a:prstGeom>
        </p:spPr>
      </p:pic>
    </p:spTree>
    <p:extLst>
      <p:ext uri="{BB962C8B-B14F-4D97-AF65-F5344CB8AC3E}">
        <p14:creationId xmlns:p14="http://schemas.microsoft.com/office/powerpoint/2010/main" val="74240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4782-C13D-A226-D0FF-D0B1CA1C6AB9}"/>
              </a:ext>
            </a:extLst>
          </p:cNvPr>
          <p:cNvSpPr>
            <a:spLocks noGrp="1"/>
          </p:cNvSpPr>
          <p:nvPr>
            <p:ph type="title"/>
          </p:nvPr>
        </p:nvSpPr>
        <p:spPr>
          <a:xfrm>
            <a:off x="130629" y="319314"/>
            <a:ext cx="9818914" cy="723446"/>
          </a:xfrm>
          <a:solidFill>
            <a:srgbClr val="0070C0"/>
          </a:solidFill>
        </p:spPr>
        <p:txBody>
          <a:bodyPr/>
          <a:lstStyle/>
          <a:p>
            <a:pPr algn="ct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Why do anything about DD? </a:t>
            </a:r>
            <a:endParaRPr lang="en-US"/>
          </a:p>
        </p:txBody>
      </p:sp>
      <p:sp>
        <p:nvSpPr>
          <p:cNvPr id="3" name="Content Placeholder 2">
            <a:extLst>
              <a:ext uri="{FF2B5EF4-FFF2-40B4-BE49-F238E27FC236}">
                <a16:creationId xmlns:a16="http://schemas.microsoft.com/office/drawing/2014/main" id="{16521CAB-DF27-6D18-918C-D299C938EB10}"/>
              </a:ext>
            </a:extLst>
          </p:cNvPr>
          <p:cNvSpPr>
            <a:spLocks noGrp="1"/>
          </p:cNvSpPr>
          <p:nvPr>
            <p:ph idx="1"/>
          </p:nvPr>
        </p:nvSpPr>
        <p:spPr>
          <a:xfrm>
            <a:off x="130629" y="1121228"/>
            <a:ext cx="9818914" cy="500130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Addressing DD directly leads to better clinical outcomes.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If not addressed, DD doesn’t just go away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It can get worse over time and/or wear the individual down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It may lead to a person feeling emotionally exhausted and overwhelmed by the demands of their diabetes.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They try to cope with this by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giving up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on taking care of their diabetes.</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DD is a barrier to change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DD blocks responsiveness to education &amp; management interventions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Adjusting meds or referral to diabetes ed/nutrition counselling has </a:t>
            </a: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minimal impact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Most PWD have not had DD addressed </a:t>
            </a:r>
          </a:p>
          <a:p>
            <a:endParaRPr lang="en-US"/>
          </a:p>
        </p:txBody>
      </p:sp>
      <p:pic>
        <p:nvPicPr>
          <p:cNvPr id="4" name="Picture 3">
            <a:extLst>
              <a:ext uri="{FF2B5EF4-FFF2-40B4-BE49-F238E27FC236}">
                <a16:creationId xmlns:a16="http://schemas.microsoft.com/office/drawing/2014/main" id="{E88A7579-2E86-D4D6-FA1B-2269FCA699AA}"/>
              </a:ext>
            </a:extLst>
          </p:cNvPr>
          <p:cNvPicPr>
            <a:picLocks noChangeAspect="1"/>
          </p:cNvPicPr>
          <p:nvPr/>
        </p:nvPicPr>
        <p:blipFill>
          <a:blip r:embed="rId2"/>
          <a:stretch>
            <a:fillRect/>
          </a:stretch>
        </p:blipFill>
        <p:spPr>
          <a:xfrm>
            <a:off x="6096000" y="5108829"/>
            <a:ext cx="1146147" cy="1255885"/>
          </a:xfrm>
          <a:prstGeom prst="rect">
            <a:avLst/>
          </a:prstGeom>
        </p:spPr>
      </p:pic>
    </p:spTree>
    <p:extLst>
      <p:ext uri="{BB962C8B-B14F-4D97-AF65-F5344CB8AC3E}">
        <p14:creationId xmlns:p14="http://schemas.microsoft.com/office/powerpoint/2010/main" val="263657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7B05-0949-A73B-2CFE-A52D35290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8F593-977C-88FD-EB56-206EA426611B}"/>
              </a:ext>
            </a:extLst>
          </p:cNvPr>
          <p:cNvSpPr>
            <a:spLocks noGrp="1"/>
          </p:cNvSpPr>
          <p:nvPr>
            <p:ph type="title"/>
          </p:nvPr>
        </p:nvSpPr>
        <p:spPr>
          <a:xfrm>
            <a:off x="141514" y="214593"/>
            <a:ext cx="10036629" cy="636361"/>
          </a:xfrm>
          <a:solidFill>
            <a:srgbClr val="0070C0"/>
          </a:solidFill>
        </p:spPr>
        <p:txBody>
          <a:bodyPr/>
          <a:lstStyle/>
          <a:p>
            <a:pPr algn="ct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Why do anything about DD? </a:t>
            </a:r>
            <a:endParaRPr lang="en-US"/>
          </a:p>
        </p:txBody>
      </p:sp>
      <p:sp>
        <p:nvSpPr>
          <p:cNvPr id="3" name="Content Placeholder 2">
            <a:extLst>
              <a:ext uri="{FF2B5EF4-FFF2-40B4-BE49-F238E27FC236}">
                <a16:creationId xmlns:a16="http://schemas.microsoft.com/office/drawing/2014/main" id="{F155F2DB-64F0-DB45-B1CC-5995394A8FF5}"/>
              </a:ext>
            </a:extLst>
          </p:cNvPr>
          <p:cNvSpPr>
            <a:spLocks noGrp="1"/>
          </p:cNvSpPr>
          <p:nvPr>
            <p:ph idx="1"/>
          </p:nvPr>
        </p:nvSpPr>
        <p:spPr>
          <a:xfrm>
            <a:off x="141514" y="1001486"/>
            <a:ext cx="9731829" cy="549138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Another reason to address DD is to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avoid unnecessary polypharmacy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1" u="none" strike="noStrike" kern="1200" cap="none" spc="0" normalizeH="0" baseline="0" noProof="0">
                <a:ln>
                  <a:noFill/>
                </a:ln>
                <a:solidFill>
                  <a:prstClr val="black"/>
                </a:solidFill>
                <a:effectLst/>
                <a:uLnTx/>
                <a:uFillTx/>
                <a:latin typeface="Calibri" panose="020F0502020204030204"/>
                <a:ea typeface="+mn-ea"/>
                <a:cs typeface="+mn-cs"/>
              </a:rPr>
              <a:t>Adding more meds for glycemia, BP, lipids when patient not consistently taking current medications</a:t>
            </a:r>
          </a:p>
          <a:p>
            <a:pPr lvl="1">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CGM may seem like more judgement or futile effort unless DD addressed</a:t>
            </a:r>
          </a:p>
          <a:p>
            <a:pPr marL="0" indent="0">
              <a:spcBef>
                <a:spcPts val="500"/>
              </a:spcBef>
              <a:buNone/>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a:spcBef>
                <a:spcPts val="500"/>
              </a:spcBef>
              <a:defRPr/>
            </a:pPr>
            <a:r>
              <a:rPr lang="en-US" sz="2400">
                <a:solidFill>
                  <a:prstClr val="black"/>
                </a:solidFill>
                <a:latin typeface="Calibri" panose="020F0502020204030204"/>
              </a:rPr>
              <a:t>Reminder – most non-adherence is </a:t>
            </a:r>
            <a:r>
              <a:rPr lang="en-US" sz="2400" i="1">
                <a:solidFill>
                  <a:prstClr val="black"/>
                </a:solidFill>
                <a:latin typeface="Calibri" panose="020F0502020204030204"/>
              </a:rPr>
              <a:t>intentional </a:t>
            </a:r>
          </a:p>
          <a:p>
            <a:pPr lvl="1">
              <a:defRPr/>
            </a:pPr>
            <a:r>
              <a:rPr lang="en-US" sz="2000">
                <a:solidFill>
                  <a:prstClr val="black"/>
                </a:solidFill>
                <a:latin typeface="Calibri" panose="020F0502020204030204" pitchFamily="34" charset="0"/>
                <a:ea typeface="Calibri" panose="020F0502020204030204" pitchFamily="34" charset="0"/>
                <a:cs typeface="Calibri" panose="020F0502020204030204" pitchFamily="34" charset="0"/>
              </a:rPr>
              <a:t>unless impaired cognition or very overloaded schedule /competing demands</a:t>
            </a:r>
          </a:p>
          <a:p>
            <a:pPr lvl="1">
              <a:defRPr/>
            </a:pPr>
            <a:r>
              <a:rPr lang="en-US" sz="2000">
                <a:solidFill>
                  <a:prstClr val="black"/>
                </a:solidFill>
                <a:latin typeface="Calibri" panose="020F0502020204030204" pitchFamily="34" charset="0"/>
                <a:ea typeface="Calibri" panose="020F0502020204030204" pitchFamily="34" charset="0"/>
                <a:cs typeface="Calibri" panose="020F0502020204030204" pitchFamily="34" charset="0"/>
              </a:rPr>
              <a:t>the patient has a </a:t>
            </a:r>
            <a:r>
              <a:rPr lang="en-US" sz="2000" i="1">
                <a:solidFill>
                  <a:prstClr val="black"/>
                </a:solidFill>
                <a:latin typeface="Calibri" panose="020F0502020204030204" pitchFamily="34" charset="0"/>
                <a:ea typeface="Calibri" panose="020F0502020204030204" pitchFamily="34" charset="0"/>
                <a:cs typeface="Calibri" panose="020F0502020204030204" pitchFamily="34" charset="0"/>
              </a:rPr>
              <a:t>“good reason” </a:t>
            </a:r>
            <a:r>
              <a:rPr lang="en-US" sz="2000">
                <a:solidFill>
                  <a:prstClr val="black"/>
                </a:solidFill>
                <a:latin typeface="Calibri" panose="020F0502020204030204" pitchFamily="34" charset="0"/>
                <a:ea typeface="Calibri" panose="020F0502020204030204" pitchFamily="34" charset="0"/>
                <a:cs typeface="Calibri" panose="020F0502020204030204" pitchFamily="34" charset="0"/>
              </a:rPr>
              <a:t>for not taking meds or doing an action  </a:t>
            </a:r>
          </a:p>
          <a:p>
            <a:pPr lvl="2">
              <a:defRPr/>
            </a:pPr>
            <a:r>
              <a:rPr lang="en-US" sz="1800">
                <a:solidFill>
                  <a:prstClr val="black"/>
                </a:solidFill>
                <a:latin typeface="Calibri" panose="020F0502020204030204" pitchFamily="34" charset="0"/>
                <a:ea typeface="Calibri" panose="020F0502020204030204" pitchFamily="34" charset="0"/>
                <a:cs typeface="Calibri" panose="020F0502020204030204" pitchFamily="34" charset="0"/>
              </a:rPr>
              <a:t>It might not seem like a “good” reason to you, but they made a choice not to take/do</a:t>
            </a:r>
          </a:p>
          <a:p>
            <a:pPr lvl="2">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Common excuse i</a:t>
            </a:r>
            <a:r>
              <a:rPr lang="en-US" sz="1800">
                <a:solidFill>
                  <a:prstClr val="black"/>
                </a:solidFill>
                <a:latin typeface="Calibri" panose="020F0502020204030204" pitchFamily="34" charset="0"/>
                <a:ea typeface="Calibri" panose="020F0502020204030204" pitchFamily="34" charset="0"/>
                <a:cs typeface="Calibri" panose="020F0502020204030204" pitchFamily="34" charset="0"/>
              </a:rPr>
              <a:t>s “I forgot” </a:t>
            </a:r>
          </a:p>
          <a:p>
            <a:pPr lvl="1"/>
            <a:r>
              <a:rPr lang="en-US" sz="2000">
                <a:latin typeface="Calibri" panose="020F0502020204030204" pitchFamily="34" charset="0"/>
                <a:ea typeface="Calibri" panose="020F0502020204030204" pitchFamily="34" charset="0"/>
                <a:cs typeface="Calibri" panose="020F0502020204030204" pitchFamily="34" charset="0"/>
              </a:rPr>
              <a:t>Fear of side effects drives a lot of problems with medication taking (intentional missing)</a:t>
            </a:r>
          </a:p>
          <a:p>
            <a:pPr lvl="2"/>
            <a:r>
              <a:rPr lang="en-US" sz="1800">
                <a:latin typeface="Calibri" panose="020F0502020204030204" pitchFamily="34" charset="0"/>
                <a:ea typeface="Calibri" panose="020F0502020204030204" pitchFamily="34" charset="0"/>
                <a:cs typeface="Calibri" panose="020F0502020204030204" pitchFamily="34" charset="0"/>
              </a:rPr>
              <a:t>May need to directly ask about this as not well picked up in DD assessment</a:t>
            </a:r>
          </a:p>
          <a:p>
            <a:pPr lvl="1"/>
            <a:r>
              <a:rPr lang="en-US" sz="2000">
                <a:latin typeface="Calibri" panose="020F0502020204030204" pitchFamily="34" charset="0"/>
                <a:ea typeface="Calibri" panose="020F0502020204030204" pitchFamily="34" charset="0"/>
                <a:cs typeface="Calibri" panose="020F0502020204030204" pitchFamily="34" charset="0"/>
              </a:rPr>
              <a:t>Pill &amp; injection burden – </a:t>
            </a:r>
          </a:p>
          <a:p>
            <a:pPr lvl="2"/>
            <a:r>
              <a:rPr lang="en-US" sz="1800">
                <a:latin typeface="Calibri" panose="020F0502020204030204" pitchFamily="34" charset="0"/>
                <a:ea typeface="Calibri" panose="020F0502020204030204" pitchFamily="34" charset="0"/>
                <a:cs typeface="Calibri" panose="020F0502020204030204" pitchFamily="34" charset="0"/>
              </a:rPr>
              <a:t>Missing insulin injections is very common, especially for MDI (Basal/Bolus insulin)</a:t>
            </a:r>
          </a:p>
          <a:p>
            <a:pPr lvl="1">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pic>
        <p:nvPicPr>
          <p:cNvPr id="4" name="Picture 3">
            <a:extLst>
              <a:ext uri="{FF2B5EF4-FFF2-40B4-BE49-F238E27FC236}">
                <a16:creationId xmlns:a16="http://schemas.microsoft.com/office/drawing/2014/main" id="{5558EF95-10A1-843C-7878-F66A480D6E22}"/>
              </a:ext>
            </a:extLst>
          </p:cNvPr>
          <p:cNvPicPr>
            <a:picLocks noChangeAspect="1"/>
          </p:cNvPicPr>
          <p:nvPr/>
        </p:nvPicPr>
        <p:blipFill>
          <a:blip r:embed="rId2"/>
          <a:stretch>
            <a:fillRect/>
          </a:stretch>
        </p:blipFill>
        <p:spPr>
          <a:xfrm>
            <a:off x="8892761" y="1685724"/>
            <a:ext cx="1742976" cy="932290"/>
          </a:xfrm>
          <a:prstGeom prst="rect">
            <a:avLst/>
          </a:prstGeom>
        </p:spPr>
      </p:pic>
    </p:spTree>
    <p:extLst>
      <p:ext uri="{BB962C8B-B14F-4D97-AF65-F5344CB8AC3E}">
        <p14:creationId xmlns:p14="http://schemas.microsoft.com/office/powerpoint/2010/main" val="410251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2BFE-681F-0953-C352-87B6AD83AAE1}"/>
              </a:ext>
            </a:extLst>
          </p:cNvPr>
          <p:cNvSpPr>
            <a:spLocks noGrp="1"/>
          </p:cNvSpPr>
          <p:nvPr>
            <p:ph type="title"/>
          </p:nvPr>
        </p:nvSpPr>
        <p:spPr>
          <a:xfrm>
            <a:off x="97972" y="161472"/>
            <a:ext cx="10515600" cy="698500"/>
          </a:xfrm>
          <a:solidFill>
            <a:srgbClr val="0070C0"/>
          </a:solidFill>
        </p:spPr>
        <p:txBody>
          <a:bodyPr>
            <a:normAutofit fontScale="90000"/>
          </a:bodyPr>
          <a:lstStyle/>
          <a:p>
            <a:pPr algn="ctr"/>
            <a:r>
              <a:rPr lang="en-US" b="1">
                <a:solidFill>
                  <a:schemeClr val="bg1"/>
                </a:solidFill>
              </a:rPr>
              <a:t>Recap - More Details </a:t>
            </a:r>
          </a:p>
        </p:txBody>
      </p:sp>
      <p:sp>
        <p:nvSpPr>
          <p:cNvPr id="3" name="Content Placeholder 2">
            <a:extLst>
              <a:ext uri="{FF2B5EF4-FFF2-40B4-BE49-F238E27FC236}">
                <a16:creationId xmlns:a16="http://schemas.microsoft.com/office/drawing/2014/main" id="{8461CB8B-45A9-C421-F748-0C9287469A0C}"/>
              </a:ext>
            </a:extLst>
          </p:cNvPr>
          <p:cNvSpPr>
            <a:spLocks noGrp="1"/>
          </p:cNvSpPr>
          <p:nvPr>
            <p:ph idx="1"/>
          </p:nvPr>
        </p:nvSpPr>
        <p:spPr>
          <a:xfrm>
            <a:off x="97972" y="1012371"/>
            <a:ext cx="10276114" cy="5323115"/>
          </a:xfrm>
        </p:spPr>
        <p:txBody>
          <a:bodyPr>
            <a:normAutofit/>
          </a:bodyPr>
          <a:lstStyle/>
          <a:p>
            <a:r>
              <a:rPr lang="en-US" sz="2000"/>
              <a:t>42-years-old – Dx T2D 2005</a:t>
            </a:r>
          </a:p>
          <a:p>
            <a:r>
              <a:rPr lang="en-US" sz="2000"/>
              <a:t>Single – lives at home – feels rude to not eat meals/food prepared by family</a:t>
            </a:r>
          </a:p>
          <a:p>
            <a:r>
              <a:rPr lang="en-US" sz="2000"/>
              <a:t>Employed as machinist with commercial insurance</a:t>
            </a:r>
          </a:p>
          <a:p>
            <a:r>
              <a:rPr lang="en-US" sz="2000"/>
              <a:t>Exercise bike/walking - 50-65 minutes - 3-4x/week</a:t>
            </a:r>
          </a:p>
          <a:p>
            <a:r>
              <a:rPr lang="en-US" sz="2000"/>
              <a:t>BMI 44.6 – weight increase from 301 to 340 over past year (370 at Dx 2005)</a:t>
            </a:r>
          </a:p>
          <a:p>
            <a:r>
              <a:rPr lang="en-US" sz="2000"/>
              <a:t>Bilat Retinopathy, abnormal foot exam (?neuropathy)</a:t>
            </a:r>
          </a:p>
          <a:p>
            <a:r>
              <a:rPr lang="en-US" sz="2000"/>
              <a:t>BP 118/72 – UACR 55.6 (1/2026) on lisinopril 10mg + Empagliflozin 25 mg daily + semaglutide 2 mg weekly</a:t>
            </a:r>
          </a:p>
          <a:p>
            <a:r>
              <a:rPr lang="en-US" sz="2000"/>
              <a:t>March 2026 lab results: </a:t>
            </a:r>
          </a:p>
          <a:p>
            <a:pPr lvl="1"/>
            <a:r>
              <a:rPr lang="en-US" sz="1800"/>
              <a:t>A1c </a:t>
            </a:r>
            <a:r>
              <a:rPr lang="en-US" sz="1800" b="1"/>
              <a:t>8.5% </a:t>
            </a:r>
            <a:r>
              <a:rPr lang="en-US" sz="1800"/>
              <a:t>with FBS 106</a:t>
            </a:r>
          </a:p>
          <a:p>
            <a:pPr lvl="1"/>
            <a:r>
              <a:rPr lang="en-US" sz="1800"/>
              <a:t>LDLc 75, HDLc 22, TG 95, TC 116 – atorvastatin 20mg daily, fenofibrate 160 mg daily + fish oil 1000 mg TID</a:t>
            </a:r>
          </a:p>
          <a:p>
            <a:pPr lvl="1"/>
            <a:r>
              <a:rPr lang="en-US" sz="1800"/>
              <a:t>Cr 1.1/eGFR 86</a:t>
            </a:r>
          </a:p>
          <a:p>
            <a:pPr lvl="1"/>
            <a:r>
              <a:rPr lang="en-US" sz="1800"/>
              <a:t>ALT 36; FIB4 0.58</a:t>
            </a:r>
          </a:p>
          <a:p>
            <a:pPr lvl="1"/>
            <a:r>
              <a:rPr lang="en-US" sz="1800"/>
              <a:t>TSH 1.09; HCV-negative</a:t>
            </a:r>
          </a:p>
          <a:p>
            <a:endParaRPr lang="en-US" sz="2000"/>
          </a:p>
        </p:txBody>
      </p:sp>
      <p:sp>
        <p:nvSpPr>
          <p:cNvPr id="4" name="TextBox 3">
            <a:extLst>
              <a:ext uri="{FF2B5EF4-FFF2-40B4-BE49-F238E27FC236}">
                <a16:creationId xmlns:a16="http://schemas.microsoft.com/office/drawing/2014/main" id="{35F38B91-10A3-AB18-85C6-C53CED9BD506}"/>
              </a:ext>
            </a:extLst>
          </p:cNvPr>
          <p:cNvSpPr txBox="1"/>
          <p:nvPr/>
        </p:nvSpPr>
        <p:spPr>
          <a:xfrm>
            <a:off x="2694742" y="5105400"/>
            <a:ext cx="9069086" cy="1077218"/>
          </a:xfrm>
          <a:prstGeom prst="rect">
            <a:avLst/>
          </a:prstGeom>
          <a:noFill/>
        </p:spPr>
        <p:txBody>
          <a:bodyPr wrap="square" rtlCol="0">
            <a:spAutoFit/>
          </a:bodyPr>
          <a:lstStyle/>
          <a:p>
            <a:pPr lvl="1"/>
            <a:r>
              <a:rPr lang="en-US" sz="1600"/>
              <a:t>Dexcom G7 data</a:t>
            </a:r>
          </a:p>
          <a:p>
            <a:pPr lvl="2"/>
            <a:r>
              <a:rPr lang="en-US" sz="1600"/>
              <a:t>30 day: GMI 9.3% - 252 average glucose; TIR 10%; TAR: VH-49%, H- 41%; TBR-0%</a:t>
            </a:r>
          </a:p>
          <a:p>
            <a:pPr lvl="2"/>
            <a:r>
              <a:rPr lang="en-US" sz="1600"/>
              <a:t>14 day: GMI 9.1% - 242 average glucose; TIR 15%; TAR: VH-42%, H-45%; TBR -0%</a:t>
            </a:r>
          </a:p>
          <a:p>
            <a:pPr lvl="2"/>
            <a:r>
              <a:rPr lang="en-US" sz="1600"/>
              <a:t>7 day: GMI 8.9% - 234 average glucose; TIR 20%; TAR: VH – 34%, H- 46%; TBR-0%</a:t>
            </a:r>
          </a:p>
        </p:txBody>
      </p:sp>
    </p:spTree>
    <p:extLst>
      <p:ext uri="{BB962C8B-B14F-4D97-AF65-F5344CB8AC3E}">
        <p14:creationId xmlns:p14="http://schemas.microsoft.com/office/powerpoint/2010/main" val="1954813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E966-E6A1-61D4-5992-5ED2F79988C4}"/>
              </a:ext>
            </a:extLst>
          </p:cNvPr>
          <p:cNvSpPr>
            <a:spLocks noGrp="1"/>
          </p:cNvSpPr>
          <p:nvPr>
            <p:ph type="title"/>
          </p:nvPr>
        </p:nvSpPr>
        <p:spPr>
          <a:xfrm>
            <a:off x="254000" y="342899"/>
            <a:ext cx="10239829" cy="676275"/>
          </a:xfrm>
          <a:solidFill>
            <a:srgbClr val="0070C0"/>
          </a:solidFill>
        </p:spPr>
        <p:txBody>
          <a:bodyPr>
            <a:normAutofit fontScale="90000"/>
          </a:bodyPr>
          <a:lstStyle/>
          <a:p>
            <a:r>
              <a:rPr lang="en-US" sz="3200" b="1">
                <a:solidFill>
                  <a:schemeClr val="bg1"/>
                </a:solidFill>
              </a:rPr>
              <a:t>Addressing Diabetes Distress – Results of the DD Assessment </a:t>
            </a:r>
          </a:p>
        </p:txBody>
      </p:sp>
      <p:sp>
        <p:nvSpPr>
          <p:cNvPr id="3" name="Content Placeholder 2">
            <a:extLst>
              <a:ext uri="{FF2B5EF4-FFF2-40B4-BE49-F238E27FC236}">
                <a16:creationId xmlns:a16="http://schemas.microsoft.com/office/drawing/2014/main" id="{0E9B5462-2291-CB7A-1914-8C5B62576AB4}"/>
              </a:ext>
            </a:extLst>
          </p:cNvPr>
          <p:cNvSpPr>
            <a:spLocks noGrp="1"/>
          </p:cNvSpPr>
          <p:nvPr>
            <p:ph idx="1"/>
          </p:nvPr>
        </p:nvSpPr>
        <p:spPr>
          <a:xfrm>
            <a:off x="254000" y="1152524"/>
            <a:ext cx="10239829" cy="5362577"/>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Start with a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conversation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 guided by the results of the DDAS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I see here that you feel very hopeless regarding the diabetes and that you are concerned that no matter what you do, you are going to end up with bad complications – can you tell me more about that?</a:t>
            </a:r>
            <a:endParaRPr kumimoji="0" lang="en-US" sz="800" b="0" i="1"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This shows that overall, you are coping very well with the diabetes but there is a lot of concern/worry about hypoglycemia – can you give me more details about your concerns?</a:t>
            </a:r>
            <a:endParaRPr kumimoji="0" lang="en-US" sz="800" b="0" i="1"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000">
                <a:solidFill>
                  <a:prstClr val="black"/>
                </a:solidFill>
                <a:latin typeface="Calibri" panose="020F0502020204030204"/>
              </a:rPr>
              <a:t>F</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/u with open-ended questions – How, What, Why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Listen attentively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(active listening – fully focused, listening to understand)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Talk less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Use body language to indicate understanding (e.g.; nodding, eye contact)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Tolerate silence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a:solidFill>
                  <a:prstClr val="black"/>
                </a:solidFill>
                <a:latin typeface="Calibri" panose="020F0502020204030204"/>
              </a:rPr>
              <a:t>Use the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conversation to help the PWD label, express &amp; evaluate the often unaddressed, hidden feelings &amp; thoughts about diabetes (not to “fix” issues)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Label feelings &amp; beliefs - use “feeling” word(s)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“It sounds like you are very frustrated/disappointed/angry/scared….about xxx”</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“It sounds like you feel it is your fault that you developed diabetes”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Summarize &amp; Reflect (without correcting factually incorrect perceptions)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So, you are saying “</a:t>
            </a:r>
            <a:r>
              <a:rPr kumimoji="0" lang="en-US" sz="1900" b="0" i="1" u="none" strike="noStrike" kern="1200" cap="none" spc="0" normalizeH="0" baseline="0" noProof="0">
                <a:ln>
                  <a:noFill/>
                </a:ln>
                <a:solidFill>
                  <a:prstClr val="black"/>
                </a:solidFill>
                <a:effectLst/>
                <a:uLnTx/>
                <a:uFillTx/>
                <a:latin typeface="Calibri" panose="020F0502020204030204"/>
                <a:ea typeface="+mn-ea"/>
                <a:cs typeface="+mn-cs"/>
              </a:rPr>
              <a:t>people think having diabetes means you are somehow ‘bad’ or have done something bad</a:t>
            </a: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 – do I have that correct?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Let me see if I understand, “</a:t>
            </a:r>
            <a:r>
              <a:rPr kumimoji="0" lang="en-US" sz="1900" b="0" i="1" u="none" strike="noStrike" kern="1200" cap="none" spc="0" normalizeH="0" baseline="0" noProof="0">
                <a:ln>
                  <a:noFill/>
                </a:ln>
                <a:solidFill>
                  <a:prstClr val="black"/>
                </a:solidFill>
                <a:effectLst/>
                <a:uLnTx/>
                <a:uFillTx/>
                <a:latin typeface="Calibri" panose="020F0502020204030204"/>
                <a:ea typeface="+mn-ea"/>
                <a:cs typeface="+mn-cs"/>
              </a:rPr>
              <a:t>you feel as if nothing you do will change what happens to you because your father, uncle and grandfather all died at a young age from diabetes”</a:t>
            </a: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Normalize &amp; Accept (not trying to </a:t>
            </a: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fix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anything) – understand without judgement – helps them fix for  themselves</a:t>
            </a:r>
          </a:p>
          <a:p>
            <a:pPr>
              <a:spcBef>
                <a:spcPts val="500"/>
              </a:spcBef>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pic>
        <p:nvPicPr>
          <p:cNvPr id="4" name="Picture 3">
            <a:extLst>
              <a:ext uri="{FF2B5EF4-FFF2-40B4-BE49-F238E27FC236}">
                <a16:creationId xmlns:a16="http://schemas.microsoft.com/office/drawing/2014/main" id="{BD02B096-AA5C-21DF-6A7F-CCB1C06C07C8}"/>
              </a:ext>
            </a:extLst>
          </p:cNvPr>
          <p:cNvPicPr>
            <a:picLocks noChangeAspect="1"/>
          </p:cNvPicPr>
          <p:nvPr/>
        </p:nvPicPr>
        <p:blipFill>
          <a:blip r:embed="rId2"/>
          <a:stretch>
            <a:fillRect/>
          </a:stretch>
        </p:blipFill>
        <p:spPr>
          <a:xfrm>
            <a:off x="8079741" y="2238483"/>
            <a:ext cx="1627773" cy="1292464"/>
          </a:xfrm>
          <a:prstGeom prst="rect">
            <a:avLst/>
          </a:prstGeom>
        </p:spPr>
      </p:pic>
    </p:spTree>
    <p:extLst>
      <p:ext uri="{BB962C8B-B14F-4D97-AF65-F5344CB8AC3E}">
        <p14:creationId xmlns:p14="http://schemas.microsoft.com/office/powerpoint/2010/main" val="171169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F068-DD3B-B188-04C1-C94E886C745C}"/>
              </a:ext>
            </a:extLst>
          </p:cNvPr>
          <p:cNvSpPr>
            <a:spLocks noGrp="1"/>
          </p:cNvSpPr>
          <p:nvPr>
            <p:ph type="title"/>
          </p:nvPr>
        </p:nvSpPr>
        <p:spPr>
          <a:xfrm>
            <a:off x="174172" y="158296"/>
            <a:ext cx="10286999" cy="1325563"/>
          </a:xfrm>
          <a:solidFill>
            <a:srgbClr val="0070C0"/>
          </a:solidFill>
        </p:spPr>
        <p:txBody>
          <a:bodyPr/>
          <a:lstStyle/>
          <a:p>
            <a:pPr algn="ctr"/>
            <a:r>
              <a:rPr kumimoji="0" lang="en-US" sz="2000" b="1" i="0" u="none" strike="noStrike" kern="1200" cap="none" spc="0" normalizeH="0" baseline="0" noProof="0">
                <a:ln>
                  <a:noFill/>
                </a:ln>
                <a:solidFill>
                  <a:prstClr val="white"/>
                </a:solidFill>
                <a:effectLst/>
                <a:uLnTx/>
                <a:uFillTx/>
                <a:latin typeface="Calibri Light" panose="020F0302020204030204"/>
                <a:ea typeface="+mj-ea"/>
                <a:cs typeface="+mj-cs"/>
              </a:rPr>
              <a:t>JAMA </a:t>
            </a:r>
            <a:r>
              <a:rPr kumimoji="0" lang="en-US" sz="2000" b="1" i="0" u="none" strike="noStrike" kern="1200" cap="none" spc="0" normalizeH="0" baseline="0" noProof="0" err="1">
                <a:ln>
                  <a:noFill/>
                </a:ln>
                <a:solidFill>
                  <a:prstClr val="white"/>
                </a:solidFill>
                <a:effectLst/>
                <a:uLnTx/>
                <a:uFillTx/>
                <a:latin typeface="Calibri Light" panose="020F0302020204030204"/>
                <a:ea typeface="+mj-ea"/>
                <a:cs typeface="+mj-cs"/>
              </a:rPr>
              <a:t>Netw</a:t>
            </a:r>
            <a:r>
              <a:rPr kumimoji="0" lang="en-US" sz="2000" b="1" i="0" u="none" strike="noStrike" kern="1200" cap="none" spc="0" normalizeH="0" baseline="0" noProof="0">
                <a:ln>
                  <a:noFill/>
                </a:ln>
                <a:solidFill>
                  <a:prstClr val="white"/>
                </a:solidFill>
                <a:effectLst/>
                <a:uLnTx/>
                <a:uFillTx/>
                <a:latin typeface="Calibri Light" panose="020F0302020204030204"/>
                <a:ea typeface="+mj-ea"/>
                <a:cs typeface="+mj-cs"/>
              </a:rPr>
              <a:t> Open. 2024 Dec 10;7(12):e2448809. doi: 10.1001/jamanetworkopen.2024.48809</a:t>
            </a:r>
            <a:br>
              <a:rPr kumimoji="0" lang="en-US" sz="2000" b="1" i="0" u="none" strike="noStrike" kern="1200" cap="none" spc="0" normalizeH="0" baseline="0" noProof="0">
                <a:ln>
                  <a:noFill/>
                </a:ln>
                <a:solidFill>
                  <a:prstClr val="white"/>
                </a:solidFill>
                <a:effectLst/>
                <a:uLnTx/>
                <a:uFillTx/>
                <a:latin typeface="Calibri Light" panose="020F0302020204030204"/>
                <a:ea typeface="+mj-ea"/>
                <a:cs typeface="+mj-cs"/>
              </a:rPr>
            </a:br>
            <a:r>
              <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rPr>
              <a:t>Glycemic Control With Layperson-Delivered Telephone Calls vs Usual Care for Patients With Diabetes</a:t>
            </a:r>
            <a:endParaRPr lang="en-US"/>
          </a:p>
        </p:txBody>
      </p:sp>
      <p:sp>
        <p:nvSpPr>
          <p:cNvPr id="3" name="Content Placeholder 2">
            <a:extLst>
              <a:ext uri="{FF2B5EF4-FFF2-40B4-BE49-F238E27FC236}">
                <a16:creationId xmlns:a16="http://schemas.microsoft.com/office/drawing/2014/main" id="{0BE09849-2CD3-CE07-8D64-E3FD117F602B}"/>
              </a:ext>
            </a:extLst>
          </p:cNvPr>
          <p:cNvSpPr>
            <a:spLocks noGrp="1"/>
          </p:cNvSpPr>
          <p:nvPr>
            <p:ph idx="1"/>
          </p:nvPr>
        </p:nvSpPr>
        <p:spPr>
          <a:xfrm>
            <a:off x="174172" y="1589314"/>
            <a:ext cx="10286999" cy="465908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This study suggests that layperson-delivered, empathy-focused telephone engagement can improve glycemic control for patients with diabetes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260 patients with uncontrolled diabetes at a federally qualified health center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Showed statistically significant improvements in hemoglobin A1c level of −0.7% for those who received </a:t>
            </a:r>
            <a:r>
              <a:rPr kumimoji="0" lang="en-US" sz="2400" b="1" i="1" u="none" strike="noStrike" kern="1200" cap="none" spc="0" normalizeH="0" baseline="0" noProof="0">
                <a:ln>
                  <a:noFill/>
                </a:ln>
                <a:solidFill>
                  <a:prstClr val="black"/>
                </a:solidFill>
                <a:effectLst/>
                <a:uLnTx/>
                <a:uFillTx/>
                <a:latin typeface="Calibri" panose="020F0502020204030204"/>
                <a:ea typeface="+mn-ea"/>
                <a:cs typeface="+mn-cs"/>
              </a:rPr>
              <a:t>empathy-oriented telephone calls for 6 months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vs 0.02% for control patients who received usual care.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For the subgroup of PWD with baseline PHQ-9 </a:t>
            </a:r>
            <a:r>
              <a:rPr kumimoji="0" lang="en-US" sz="2400" b="0" i="0" u="sng" strike="noStrike" kern="1200" cap="none" spc="0" normalizeH="0" baseline="0" noProof="0">
                <a:ln>
                  <a:noFill/>
                </a:ln>
                <a:solidFill>
                  <a:prstClr val="black"/>
                </a:solidFill>
                <a:effectLst/>
                <a:uLnTx/>
                <a:uFillTx/>
                <a:latin typeface="Calibri" panose="020F0502020204030204"/>
                <a:ea typeface="+mn-ea"/>
                <a:cs typeface="+mn-cs"/>
              </a:rPr>
              <a:t> &gt;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5</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A1c reductions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were greater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1.1%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for the intervention arm vs 0.1% for controls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Also showed evidence of </a:t>
            </a:r>
            <a:r>
              <a:rPr kumimoji="0" lang="en-US" sz="2000" b="1" i="1" u="none" strike="noStrike" kern="1200" cap="none" spc="0" normalizeH="0" baseline="0" noProof="0">
                <a:ln>
                  <a:noFill/>
                </a:ln>
                <a:solidFill>
                  <a:prstClr val="black"/>
                </a:solidFill>
                <a:effectLst/>
                <a:uLnTx/>
                <a:uFillTx/>
                <a:latin typeface="Calibri" panose="020F0502020204030204"/>
                <a:ea typeface="+mn-ea"/>
                <a:cs typeface="+mn-cs"/>
              </a:rPr>
              <a:t>improved diabetes-related emotional health</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including self-perception of ability to manage diabetes, related behaviors, and distress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Our exploratory results support </a:t>
            </a:r>
            <a:r>
              <a:rPr kumimoji="0" lang="en-US" sz="2400" b="1" i="1" u="none" strike="noStrike" kern="1200" cap="none" spc="0" normalizeH="0" baseline="0" noProof="0">
                <a:ln>
                  <a:noFill/>
                </a:ln>
                <a:solidFill>
                  <a:prstClr val="black"/>
                </a:solidFill>
                <a:effectLst/>
                <a:uLnTx/>
                <a:uFillTx/>
                <a:latin typeface="Calibri" panose="020F0502020204030204"/>
                <a:ea typeface="+mn-ea"/>
                <a:cs typeface="+mn-cs"/>
              </a:rPr>
              <a:t>the importance of addressing patients’ diabetes-related emotional distress </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to effectively </a:t>
            </a:r>
            <a:r>
              <a:rPr kumimoji="0" lang="en-US" sz="2400" b="1" i="1" u="none" strike="noStrike" kern="1200" cap="none" spc="0" normalizeH="0" baseline="0" noProof="0">
                <a:ln>
                  <a:noFill/>
                </a:ln>
                <a:solidFill>
                  <a:prstClr val="black"/>
                </a:solidFill>
                <a:effectLst/>
                <a:uLnTx/>
                <a:uFillTx/>
                <a:latin typeface="Calibri" panose="020F0502020204030204"/>
                <a:ea typeface="+mn-ea"/>
                <a:cs typeface="+mn-cs"/>
              </a:rPr>
              <a:t>improve glycemic control</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a:t>
            </a:r>
          </a:p>
          <a:p>
            <a:endParaRPr lang="en-US"/>
          </a:p>
        </p:txBody>
      </p:sp>
    </p:spTree>
    <p:extLst>
      <p:ext uri="{BB962C8B-B14F-4D97-AF65-F5344CB8AC3E}">
        <p14:creationId xmlns:p14="http://schemas.microsoft.com/office/powerpoint/2010/main" val="67681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2F4E-5125-B6C0-1802-721D538CAF5D}"/>
              </a:ext>
            </a:extLst>
          </p:cNvPr>
          <p:cNvSpPr>
            <a:spLocks noGrp="1"/>
          </p:cNvSpPr>
          <p:nvPr>
            <p:ph type="title"/>
          </p:nvPr>
        </p:nvSpPr>
        <p:spPr>
          <a:xfrm>
            <a:off x="228600" y="264885"/>
            <a:ext cx="9791700" cy="751115"/>
          </a:xfrm>
          <a:solidFill>
            <a:srgbClr val="0070C0"/>
          </a:solidFill>
        </p:spPr>
        <p:txBody>
          <a:bodyPr/>
          <a:lstStyle/>
          <a:p>
            <a:pPr algn="ct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Prevent &amp; Reduce Diabetes Distress</a:t>
            </a:r>
            <a:endParaRPr lang="en-US"/>
          </a:p>
        </p:txBody>
      </p:sp>
      <p:sp>
        <p:nvSpPr>
          <p:cNvPr id="3" name="Content Placeholder 2">
            <a:extLst>
              <a:ext uri="{FF2B5EF4-FFF2-40B4-BE49-F238E27FC236}">
                <a16:creationId xmlns:a16="http://schemas.microsoft.com/office/drawing/2014/main" id="{AA36F794-A34C-420C-E1C5-24A0AB646E98}"/>
              </a:ext>
            </a:extLst>
          </p:cNvPr>
          <p:cNvSpPr>
            <a:spLocks noGrp="1"/>
          </p:cNvSpPr>
          <p:nvPr>
            <p:ph idx="1"/>
          </p:nvPr>
        </p:nvSpPr>
        <p:spPr>
          <a:xfrm>
            <a:off x="228600" y="1130300"/>
            <a:ext cx="9791700" cy="5181600"/>
          </a:xfrm>
        </p:spPr>
        <p:txBody>
          <a:bodyPr>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Be on the same side as your people with diabetes (PWD)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Understand, appreciate the workload/burden of diabetes &amp; the impact of complications – </a:t>
            </a:r>
            <a:r>
              <a:rPr kumimoji="0" lang="en-US" sz="1900" b="1" i="1"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EMPATHY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Acknowledge the challenges (“</a:t>
            </a:r>
            <a:r>
              <a:rPr kumimoji="0" lang="en-US" sz="1900" b="0" i="1"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If I were in your shoes, I would feel the same way”)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Share that other PWD have similar struggles (Normalize)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181717"/>
                </a:solidFill>
                <a:effectLst/>
                <a:uLnTx/>
                <a:uFillTx/>
                <a:latin typeface="Calibri" panose="020F0502020204030204" pitchFamily="34" charset="0"/>
                <a:ea typeface="+mn-ea"/>
                <a:cs typeface="Calibri" panose="020F0502020204030204" pitchFamily="34" charset="0"/>
                <a:sym typeface="Wingdings" panose="05000000000000000000" pitchFamily="2" charset="2"/>
              </a:rPr>
              <a:t>First acknowledge the validity of emotions based on beliefs &amp; expectations, even if “incorrect”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Help clarify misperceptions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Need to eat “no sugar” </a:t>
            </a:r>
            <a:r>
              <a:rPr kumimoji="0" lang="en-US" sz="1900" b="0" i="1" u="none" strike="noStrike" kern="1200" cap="none" spc="0" normalizeH="0" baseline="0" noProof="0" dirty="0">
                <a:ln>
                  <a:noFill/>
                </a:ln>
                <a:solidFill>
                  <a:prstClr val="black"/>
                </a:solidFill>
                <a:effectLst/>
                <a:uLnTx/>
                <a:uFillTx/>
                <a:latin typeface="Calibri" panose="020F0502020204030204"/>
                <a:ea typeface="+mn-ea"/>
                <a:cs typeface="+mn-cs"/>
              </a:rPr>
              <a:t>– “That does seem impossible, I can see why you feel discouraged – I have good news for you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Their fault when need additional meds – </a:t>
            </a:r>
            <a:r>
              <a:rPr kumimoji="0" lang="en-US" sz="1900" b="0" i="1" u="none" strike="noStrike" kern="1200" cap="none" spc="0" normalizeH="0" baseline="0" noProof="0" dirty="0">
                <a:ln>
                  <a:noFill/>
                </a:ln>
                <a:solidFill>
                  <a:prstClr val="black"/>
                </a:solidFill>
                <a:effectLst/>
                <a:uLnTx/>
                <a:uFillTx/>
                <a:latin typeface="Calibri" panose="020F0502020204030204"/>
                <a:ea typeface="+mn-ea"/>
                <a:cs typeface="+mn-cs"/>
              </a:rPr>
              <a:t>“It seems like you are blaming yourself for needing Insulin…”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Diabetes gets worse over time – more meds expected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Insulin causes kidney failure/metformin causes cancer – </a:t>
            </a:r>
            <a:r>
              <a:rPr kumimoji="0" lang="en-US" sz="1900" b="0" i="1" u="none" strike="noStrike" kern="1200" cap="none" spc="0" normalizeH="0" baseline="0" noProof="0" dirty="0">
                <a:ln>
                  <a:noFill/>
                </a:ln>
                <a:solidFill>
                  <a:prstClr val="black"/>
                </a:solidFill>
                <a:effectLst/>
                <a:uLnTx/>
                <a:uFillTx/>
                <a:latin typeface="Calibri" panose="020F0502020204030204"/>
                <a:ea typeface="+mn-ea"/>
                <a:cs typeface="+mn-cs"/>
              </a:rPr>
              <a:t>“ I wouldn’t want to take it either if that was the case “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Insulin made by the body – in diabetes don’t have enough insulin  / metformin protects against some cancers, PWD who take metformin often have improved survival - there was a contaminate in metformin – recalled batches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Provide “evidence-based” hope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a:ln>
                  <a:noFill/>
                </a:ln>
                <a:solidFill>
                  <a:prstClr val="black"/>
                </a:solidFill>
                <a:effectLst/>
                <a:uLnTx/>
                <a:uFillTx/>
                <a:latin typeface="Calibri" panose="020F0502020204030204"/>
                <a:ea typeface="+mn-ea"/>
                <a:cs typeface="+mn-cs"/>
              </a:rPr>
              <a:t>“not your father’s/grandmother’s diabetes”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(we know more now, new meds, treatments, etc.)</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Do not need to be perfect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Share results of studies showing improved outcomes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Utilize CGM to help determine treatment efficacy – or lack of efficacy (not all meds work or work the same for everyone) [testing the medication, not the PWD]</a:t>
            </a:r>
          </a:p>
          <a:p>
            <a:endParaRPr lang="en-US" dirty="0"/>
          </a:p>
        </p:txBody>
      </p:sp>
    </p:spTree>
    <p:extLst>
      <p:ext uri="{BB962C8B-B14F-4D97-AF65-F5344CB8AC3E}">
        <p14:creationId xmlns:p14="http://schemas.microsoft.com/office/powerpoint/2010/main" val="3208137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B53C-89DC-F2EE-1ADA-01DD4E51D2FF}"/>
              </a:ext>
            </a:extLst>
          </p:cNvPr>
          <p:cNvSpPr>
            <a:spLocks noGrp="1"/>
          </p:cNvSpPr>
          <p:nvPr>
            <p:ph type="title"/>
          </p:nvPr>
        </p:nvSpPr>
        <p:spPr>
          <a:xfrm>
            <a:off x="177800" y="327025"/>
            <a:ext cx="9931400" cy="866775"/>
          </a:xfrm>
          <a:solidFill>
            <a:srgbClr val="0070C0"/>
          </a:solidFill>
        </p:spPr>
        <p:txBody>
          <a:bodyPr/>
          <a:lstStyle/>
          <a:p>
            <a:pPr algn="ct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Consider Connection to Culture &amp; Community </a:t>
            </a:r>
            <a:endParaRPr lang="en-US"/>
          </a:p>
        </p:txBody>
      </p:sp>
      <p:sp>
        <p:nvSpPr>
          <p:cNvPr id="3" name="Content Placeholder 2">
            <a:extLst>
              <a:ext uri="{FF2B5EF4-FFF2-40B4-BE49-F238E27FC236}">
                <a16:creationId xmlns:a16="http://schemas.microsoft.com/office/drawing/2014/main" id="{C3E70AF9-B5BC-72E8-EAD0-78A82B56F600}"/>
              </a:ext>
            </a:extLst>
          </p:cNvPr>
          <p:cNvSpPr>
            <a:spLocks noGrp="1"/>
          </p:cNvSpPr>
          <p:nvPr>
            <p:ph idx="1"/>
          </p:nvPr>
        </p:nvSpPr>
        <p:spPr>
          <a:xfrm>
            <a:off x="177800" y="1346200"/>
            <a:ext cx="9931400" cy="50800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Historical impacts - Epigenetic changes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Both hopelessness &amp; resilience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Reverse negative epigenetic changes by restoring what was lost (reconnection)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Identity &amp; connection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Stress reduction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Sage burning, sweat lodge, drumming, dancing, beading, gardening, foraging, music, song, language , etc.</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Reducing stress hormones improves blood glucose levels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Reducing stress through cultural activities may also reduce apathy, hopelessness &amp; sense of futility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Diabetes programs are including cultural connection in their educational curriculum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Participation in cultural activities may provide a sense of belonging to something larger than the individual and also give a feeling of connectedness to those who participate.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These factors may help explain the mechanism by which cultural participation seems to serve as a mediating factor in achieving better health outcomes among AI people.”</a:t>
            </a:r>
          </a:p>
          <a:p>
            <a:endParaRPr lang="en-US"/>
          </a:p>
        </p:txBody>
      </p:sp>
    </p:spTree>
    <p:extLst>
      <p:ext uri="{BB962C8B-B14F-4D97-AF65-F5344CB8AC3E}">
        <p14:creationId xmlns:p14="http://schemas.microsoft.com/office/powerpoint/2010/main" val="3867547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5D9FE-D621-4F15-0F4B-4F682FFE8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B835A-F1F2-D441-89D2-A009A0AC4332}"/>
              </a:ext>
            </a:extLst>
          </p:cNvPr>
          <p:cNvSpPr>
            <a:spLocks noGrp="1"/>
          </p:cNvSpPr>
          <p:nvPr>
            <p:ph type="title"/>
          </p:nvPr>
        </p:nvSpPr>
        <p:spPr>
          <a:xfrm>
            <a:off x="177800" y="314325"/>
            <a:ext cx="10515600" cy="1325563"/>
          </a:xfrm>
          <a:solidFill>
            <a:srgbClr val="0070C0"/>
          </a:solidFill>
        </p:spPr>
        <p:txBody>
          <a:bodyPr>
            <a:noAutofit/>
          </a:bodyPr>
          <a:lstStyle/>
          <a:p>
            <a:pPr algn="ctr"/>
            <a:r>
              <a:rPr lang="en-US" sz="3600" b="1">
                <a:solidFill>
                  <a:schemeClr val="bg1"/>
                </a:solidFill>
              </a:rPr>
              <a:t>Optimization also includes “What can be </a:t>
            </a:r>
            <a:br>
              <a:rPr lang="en-US" sz="3600" b="1">
                <a:solidFill>
                  <a:schemeClr val="bg1"/>
                </a:solidFill>
              </a:rPr>
            </a:br>
            <a:r>
              <a:rPr lang="en-US" sz="3600" b="1">
                <a:solidFill>
                  <a:schemeClr val="bg1"/>
                </a:solidFill>
              </a:rPr>
              <a:t>Reduced or Stopped”</a:t>
            </a:r>
          </a:p>
        </p:txBody>
      </p:sp>
      <p:sp>
        <p:nvSpPr>
          <p:cNvPr id="3" name="Content Placeholder 2">
            <a:extLst>
              <a:ext uri="{FF2B5EF4-FFF2-40B4-BE49-F238E27FC236}">
                <a16:creationId xmlns:a16="http://schemas.microsoft.com/office/drawing/2014/main" id="{311DD77E-F540-CCD5-8C57-244563821DB3}"/>
              </a:ext>
            </a:extLst>
          </p:cNvPr>
          <p:cNvSpPr>
            <a:spLocks noGrp="1"/>
          </p:cNvSpPr>
          <p:nvPr>
            <p:ph idx="1"/>
          </p:nvPr>
        </p:nvSpPr>
        <p:spPr>
          <a:xfrm>
            <a:off x="177800" y="1879599"/>
            <a:ext cx="10515600" cy="4297363"/>
          </a:xfrm>
        </p:spPr>
        <p:txBody>
          <a:bodyPr>
            <a:normAutofit fontScale="92500" lnSpcReduction="20000"/>
          </a:bodyPr>
          <a:lstStyle/>
          <a:p>
            <a:r>
              <a:rPr lang="en-US" sz="2400" dirty="0"/>
              <a:t>Fish oil supplements </a:t>
            </a:r>
          </a:p>
          <a:p>
            <a:r>
              <a:rPr lang="en-US" sz="2400" dirty="0"/>
              <a:t>Fenofibrate?</a:t>
            </a:r>
          </a:p>
          <a:p>
            <a:r>
              <a:rPr lang="en-US" sz="2400" dirty="0"/>
              <a:t>Pioglitazone?</a:t>
            </a:r>
          </a:p>
          <a:p>
            <a:pPr lvl="1"/>
            <a:r>
              <a:rPr lang="en-US" sz="2000" dirty="0"/>
              <a:t>Reduces insulin resistance (both PPAR gamma &amp; alpha agonist)</a:t>
            </a:r>
          </a:p>
          <a:p>
            <a:pPr lvl="1"/>
            <a:r>
              <a:rPr lang="en-US" sz="2000" dirty="0"/>
              <a:t>A1c reduction of 0.5 to 1.4%, dose dependent</a:t>
            </a:r>
          </a:p>
          <a:p>
            <a:pPr lvl="1"/>
            <a:r>
              <a:rPr lang="en-US" sz="2000" dirty="0"/>
              <a:t>Benefits MASLD/ improves lipid profile</a:t>
            </a:r>
          </a:p>
          <a:p>
            <a:pPr lvl="1"/>
            <a:r>
              <a:rPr lang="en-US" sz="2000" dirty="0"/>
              <a:t>Weight gain – dose dependent</a:t>
            </a:r>
          </a:p>
          <a:p>
            <a:pPr lvl="1"/>
            <a:r>
              <a:rPr lang="en-US" sz="2000" dirty="0"/>
              <a:t>Increased risk of fluid retention &amp; HF especially when combined with insulin </a:t>
            </a:r>
          </a:p>
          <a:p>
            <a:pPr lvl="2"/>
            <a:r>
              <a:rPr lang="en-US" sz="1600" dirty="0"/>
              <a:t>Risk higher with pre-existing HF</a:t>
            </a:r>
          </a:p>
          <a:p>
            <a:pPr lvl="2"/>
            <a:r>
              <a:rPr lang="en-US" sz="1600" dirty="0"/>
              <a:t>relative risk of CHF with TZDs was between 1.06 and 1.76 (between 1.10 and 1.44 if combined with insulin)</a:t>
            </a:r>
          </a:p>
          <a:p>
            <a:endParaRPr lang="en-US" sz="2400" dirty="0"/>
          </a:p>
          <a:p>
            <a:r>
              <a:rPr lang="en-US" sz="2400" dirty="0"/>
              <a:t>Want to continue empagliflozin beyond glycemic benefits</a:t>
            </a:r>
          </a:p>
          <a:p>
            <a:pPr lvl="1"/>
            <a:r>
              <a:rPr lang="en-US" sz="2000" dirty="0"/>
              <a:t>CKD</a:t>
            </a:r>
          </a:p>
          <a:p>
            <a:pPr lvl="1"/>
            <a:r>
              <a:rPr lang="en-US" sz="2000"/>
              <a:t>High  risk of HF (HFpEF or HFrEF) – reduction in HHF even in PWD without Dx of HF</a:t>
            </a:r>
          </a:p>
        </p:txBody>
      </p:sp>
    </p:spTree>
    <p:extLst>
      <p:ext uri="{BB962C8B-B14F-4D97-AF65-F5344CB8AC3E}">
        <p14:creationId xmlns:p14="http://schemas.microsoft.com/office/powerpoint/2010/main" val="2673102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4D41-AAC9-A5DA-644F-977BADFE48DA}"/>
              </a:ext>
            </a:extLst>
          </p:cNvPr>
          <p:cNvSpPr>
            <a:spLocks noGrp="1"/>
          </p:cNvSpPr>
          <p:nvPr>
            <p:ph type="title"/>
          </p:nvPr>
        </p:nvSpPr>
        <p:spPr>
          <a:xfrm>
            <a:off x="272142" y="376012"/>
            <a:ext cx="10515600" cy="832304"/>
          </a:xfrm>
          <a:solidFill>
            <a:srgbClr val="0070C0"/>
          </a:solidFill>
        </p:spPr>
        <p:txBody>
          <a:bodyPr/>
          <a:lstStyle/>
          <a:p>
            <a:pPr algn="ctr"/>
            <a:r>
              <a:rPr lang="en-US" b="1">
                <a:solidFill>
                  <a:schemeClr val="bg1"/>
                </a:solidFill>
              </a:rPr>
              <a:t> Provide Frequent Reminders</a:t>
            </a:r>
          </a:p>
        </p:txBody>
      </p:sp>
      <p:sp>
        <p:nvSpPr>
          <p:cNvPr id="3" name="Content Placeholder 2">
            <a:extLst>
              <a:ext uri="{FF2B5EF4-FFF2-40B4-BE49-F238E27FC236}">
                <a16:creationId xmlns:a16="http://schemas.microsoft.com/office/drawing/2014/main" id="{DAF68B04-8732-0320-8DF8-BD19C71F28EF}"/>
              </a:ext>
            </a:extLst>
          </p:cNvPr>
          <p:cNvSpPr>
            <a:spLocks noGrp="1"/>
          </p:cNvSpPr>
          <p:nvPr>
            <p:ph idx="1"/>
          </p:nvPr>
        </p:nvSpPr>
        <p:spPr>
          <a:xfrm>
            <a:off x="272142" y="1357540"/>
            <a:ext cx="10515600" cy="4351338"/>
          </a:xfrm>
        </p:spPr>
        <p:txBody>
          <a:bodyPr>
            <a:normAutofit/>
          </a:bodyPr>
          <a:lstStyle/>
          <a:p>
            <a:r>
              <a:rPr lang="en-US" sz="2400"/>
              <a:t>Eating for GLP1 related meds </a:t>
            </a:r>
          </a:p>
          <a:p>
            <a:pPr lvl="1"/>
            <a:r>
              <a:rPr lang="en-US" sz="2000"/>
              <a:t>Slow down (eat slowly)</a:t>
            </a:r>
          </a:p>
          <a:p>
            <a:pPr lvl="1"/>
            <a:r>
              <a:rPr lang="en-US" sz="2000"/>
              <a:t>Avoid fatty/greasy foods, spicy foods and carbonation </a:t>
            </a:r>
          </a:p>
          <a:p>
            <a:pPr lvl="1"/>
            <a:r>
              <a:rPr lang="en-US" sz="2000"/>
              <a:t>Eat less – STOP when full</a:t>
            </a:r>
          </a:p>
          <a:p>
            <a:pPr lvl="1"/>
            <a:r>
              <a:rPr lang="en-US" sz="2000"/>
              <a:t>(he can blame modifications to his eating on the requirements of the medication) </a:t>
            </a:r>
          </a:p>
          <a:p>
            <a:pPr marL="457200" lvl="1" indent="0">
              <a:buNone/>
            </a:pPr>
            <a:endParaRPr lang="en-US" sz="2000"/>
          </a:p>
          <a:p>
            <a:r>
              <a:rPr lang="en-US" sz="2400"/>
              <a:t>Okay to </a:t>
            </a:r>
            <a:r>
              <a:rPr lang="en-US" sz="2400" i="1"/>
              <a:t>slow</a:t>
            </a:r>
            <a:r>
              <a:rPr lang="en-US" sz="2400"/>
              <a:t> the titration of GLP1 meds </a:t>
            </a:r>
          </a:p>
          <a:p>
            <a:r>
              <a:rPr lang="en-US" sz="2400"/>
              <a:t>Can stabilize at less than the “full” approved dosage </a:t>
            </a:r>
          </a:p>
          <a:p>
            <a:pPr marL="0" indent="0">
              <a:buNone/>
            </a:pPr>
            <a:endParaRPr lang="en-US" sz="1000"/>
          </a:p>
          <a:p>
            <a:pPr marL="0" indent="0">
              <a:buNone/>
            </a:pPr>
            <a:endParaRPr lang="en-US" sz="2400"/>
          </a:p>
        </p:txBody>
      </p:sp>
    </p:spTree>
    <p:extLst>
      <p:ext uri="{BB962C8B-B14F-4D97-AF65-F5344CB8AC3E}">
        <p14:creationId xmlns:p14="http://schemas.microsoft.com/office/powerpoint/2010/main" val="2084821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1AE477-5203-E00C-D4EA-809771109EC4}"/>
              </a:ext>
            </a:extLst>
          </p:cNvPr>
          <p:cNvSpPr txBox="1"/>
          <p:nvPr/>
        </p:nvSpPr>
        <p:spPr>
          <a:xfrm>
            <a:off x="3441700" y="2628900"/>
            <a:ext cx="4294317" cy="1015663"/>
          </a:xfrm>
          <a:prstGeom prst="rect">
            <a:avLst/>
          </a:prstGeom>
          <a:solidFill>
            <a:srgbClr val="0070C0"/>
          </a:solidFill>
        </p:spPr>
        <p:txBody>
          <a:bodyPr wrap="none" rtlCol="0">
            <a:spAutoFit/>
          </a:bodyPr>
          <a:lstStyle/>
          <a:p>
            <a:r>
              <a:rPr lang="en-US" sz="6000" b="1">
                <a:solidFill>
                  <a:schemeClr val="bg1"/>
                </a:solidFill>
              </a:rPr>
              <a:t>Extra Slides</a:t>
            </a:r>
          </a:p>
        </p:txBody>
      </p:sp>
    </p:spTree>
    <p:extLst>
      <p:ext uri="{BB962C8B-B14F-4D97-AF65-F5344CB8AC3E}">
        <p14:creationId xmlns:p14="http://schemas.microsoft.com/office/powerpoint/2010/main" val="2799325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4EE4-3156-AE63-6C0C-3789BE978634}"/>
              </a:ext>
            </a:extLst>
          </p:cNvPr>
          <p:cNvSpPr>
            <a:spLocks noGrp="1"/>
          </p:cNvSpPr>
          <p:nvPr>
            <p:ph type="title"/>
          </p:nvPr>
        </p:nvSpPr>
        <p:spPr>
          <a:xfrm>
            <a:off x="130629" y="264885"/>
            <a:ext cx="10123714" cy="875846"/>
          </a:xfrm>
          <a:solidFill>
            <a:srgbClr val="0070C0"/>
          </a:solidFill>
        </p:spPr>
        <p:txBody>
          <a:bodyPr/>
          <a:lstStyle/>
          <a:p>
            <a:pPr algn="ctr"/>
            <a:r>
              <a:rPr kumimoji="0" lang="en-US" sz="2000" b="0" i="0" u="none" strike="noStrike" kern="1200" cap="none" spc="0" normalizeH="0" baseline="0" noProof="0">
                <a:ln>
                  <a:noFill/>
                </a:ln>
                <a:solidFill>
                  <a:prstClr val="white"/>
                </a:solidFill>
                <a:effectLst/>
                <a:uLnTx/>
                <a:uFillTx/>
                <a:latin typeface="Aptos Display" panose="02110004020202020204"/>
                <a:ea typeface="+mj-ea"/>
                <a:cs typeface="+mj-cs"/>
              </a:rPr>
              <a:t>Kudva YC, Raghinaru D, Lum JW, et al.; 2IQP Study Group. A randomized trial of automated insulin delivery in type 2 diabetes. N Engl J Med 2025;392:1801–1812</a:t>
            </a:r>
            <a:endParaRPr lang="en-US"/>
          </a:p>
        </p:txBody>
      </p:sp>
      <p:sp>
        <p:nvSpPr>
          <p:cNvPr id="3" name="Content Placeholder 2">
            <a:extLst>
              <a:ext uri="{FF2B5EF4-FFF2-40B4-BE49-F238E27FC236}">
                <a16:creationId xmlns:a16="http://schemas.microsoft.com/office/drawing/2014/main" id="{AA15C649-5C25-A370-C350-9BB4D7CECE68}"/>
              </a:ext>
            </a:extLst>
          </p:cNvPr>
          <p:cNvSpPr>
            <a:spLocks noGrp="1"/>
          </p:cNvSpPr>
          <p:nvPr>
            <p:ph idx="1"/>
          </p:nvPr>
        </p:nvSpPr>
        <p:spPr>
          <a:xfrm>
            <a:off x="130629" y="1240971"/>
            <a:ext cx="10123714" cy="4914221"/>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Abstract: In this 13-week, multicenter trial, </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adults with insulin-treated type 2 diabetes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were </a:t>
            </a:r>
            <a:r>
              <a:rPr kumimoji="0" lang="en-US" sz="2200" b="0" i="1" u="none" strike="noStrike" kern="1200" cap="none" spc="0" normalizeH="0" baseline="0" noProof="0">
                <a:ln>
                  <a:noFill/>
                </a:ln>
                <a:solidFill>
                  <a:prstClr val="black"/>
                </a:solidFill>
                <a:effectLst/>
                <a:uLnTx/>
                <a:uFillTx/>
                <a:latin typeface="Aptos" panose="02110004020202020204"/>
                <a:ea typeface="+mn-ea"/>
                <a:cs typeface="+mn-cs"/>
              </a:rPr>
              <a:t>randomly assigned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in a 2:1 ratio to </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receive AID </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(Tandem t:slim X2)</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or to </a:t>
            </a:r>
            <a:r>
              <a:rPr kumimoji="0" lang="en-US" sz="2200" b="0" i="1" u="none" strike="noStrike" kern="1200" cap="none" spc="0" normalizeH="0" baseline="0" noProof="0">
                <a:ln>
                  <a:noFill/>
                </a:ln>
                <a:solidFill>
                  <a:prstClr val="black"/>
                </a:solidFill>
                <a:effectLst/>
                <a:uLnTx/>
                <a:uFillTx/>
                <a:latin typeface="Aptos" panose="02110004020202020204"/>
                <a:ea typeface="+mn-ea"/>
                <a:cs typeface="+mn-cs"/>
              </a:rPr>
              <a:t>continue their pretrial insulin-delivery method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(control group);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Both groups received continuous glucose monitoring (CGM).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The primary outcome was the glycated hemoglobin level at 13 weeks.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Results: A total of 319 patients underwent randomization. </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Glycated hemoglobin levels decreased by 0.9 percentage points (from 8.2±1.4% at baseline to 7.3±0.9% at week 13) in the AID group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and by 0.3 percentage points (from 8.1±1.2% to 7.7±1.1%) in the control group (mean adjusted difference, -0.6 percentage points; 95% confidence interval.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The mean percentage of time that patients were in the </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target glucose range of 70 to 180 mg per deciliter increased from 48±24% to 64±16% in the AID group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and from 51±21% to 52±21% in the control group (</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3.4 hours per day longer with AID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than with CGM alone).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Conclusions: In this 13-week, randomized, controlled trial involving adults with insulin-treated type 2 diabetes, AID was associated with a greater reduction in glycated hemoglobin levels than CGM alone.</a:t>
            </a:r>
          </a:p>
          <a:p>
            <a:endParaRPr lang="en-US"/>
          </a:p>
        </p:txBody>
      </p:sp>
    </p:spTree>
    <p:extLst>
      <p:ext uri="{BB962C8B-B14F-4D97-AF65-F5344CB8AC3E}">
        <p14:creationId xmlns:p14="http://schemas.microsoft.com/office/powerpoint/2010/main" val="4226924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D067-E8D6-38A8-BE4C-8A9686A7B0F9}"/>
              </a:ext>
            </a:extLst>
          </p:cNvPr>
          <p:cNvSpPr>
            <a:spLocks noGrp="1"/>
          </p:cNvSpPr>
          <p:nvPr>
            <p:ph type="title"/>
          </p:nvPr>
        </p:nvSpPr>
        <p:spPr>
          <a:xfrm>
            <a:off x="206829" y="212726"/>
            <a:ext cx="10515600" cy="592818"/>
          </a:xfrm>
          <a:solidFill>
            <a:srgbClr val="0070C0"/>
          </a:solidFill>
        </p:spPr>
        <p:txBody>
          <a:bodyPr>
            <a:normAutofit fontScale="90000"/>
          </a:bodyPr>
          <a:lstStyle/>
          <a:p>
            <a:pPr algn="ctr"/>
            <a:r>
              <a:rPr kumimoji="0" lang="en-US" sz="2000" b="0" i="0" u="none" strike="noStrike" kern="1200" cap="none" spc="0" normalizeH="0" baseline="0" noProof="0">
                <a:ln>
                  <a:noFill/>
                </a:ln>
                <a:solidFill>
                  <a:prstClr val="white"/>
                </a:solidFill>
                <a:effectLst/>
                <a:uLnTx/>
                <a:uFillTx/>
                <a:latin typeface="Aptos Display" panose="02110004020202020204"/>
                <a:ea typeface="+mj-ea"/>
                <a:cs typeface="+mj-cs"/>
              </a:rPr>
              <a:t>Kudva YC, Raghinaru D, Lum JW, et al.; 2IQP Study Group. A randomized trial of automated insulin delivery in type 2 diabetes. N Engl J Med 2025;392:1801–1812</a:t>
            </a:r>
            <a:endParaRPr lang="en-US"/>
          </a:p>
        </p:txBody>
      </p:sp>
      <p:sp>
        <p:nvSpPr>
          <p:cNvPr id="3" name="Content Placeholder 2">
            <a:extLst>
              <a:ext uri="{FF2B5EF4-FFF2-40B4-BE49-F238E27FC236}">
                <a16:creationId xmlns:a16="http://schemas.microsoft.com/office/drawing/2014/main" id="{3E2A3AB1-94D5-71CE-FC64-2936FC08668B}"/>
              </a:ext>
            </a:extLst>
          </p:cNvPr>
          <p:cNvSpPr>
            <a:spLocks noGrp="1"/>
          </p:cNvSpPr>
          <p:nvPr>
            <p:ph idx="1"/>
          </p:nvPr>
        </p:nvSpPr>
        <p:spPr>
          <a:xfrm>
            <a:off x="130629" y="979714"/>
            <a:ext cx="10515600" cy="519724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The mean total insulin dose changed from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95±47 units per day at baseline to 87±46 units per day </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at 13 weeks in the AID group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102±50 units per day to 104±56 units per day, respectively, in the control group.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The mean change from baseline in weight was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2.4±4.4 kg in the AID group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0.9±3.3 kg in the control group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The use of the AID system led to no new safety signals unique to a population with type 2 diabetes.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Device-related adverse events were mainly due to infusion-set failures.</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0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The results of this trial suggest that previous experience with an insulin pump or</a:t>
            </a:r>
            <a:r>
              <a:rPr kumimoji="0" lang="en-US" sz="2400" b="0" i="1" u="none" strike="noStrike" kern="1200" cap="none" spc="0" normalizeH="0" baseline="0" noProof="0">
                <a:ln>
                  <a:noFill/>
                </a:ln>
                <a:solidFill>
                  <a:prstClr val="black"/>
                </a:solidFill>
                <a:effectLst/>
                <a:uLnTx/>
                <a:uFillTx/>
                <a:latin typeface="Aptos" panose="02110004020202020204"/>
                <a:ea typeface="+mn-ea"/>
                <a:cs typeface="+mn-cs"/>
              </a:rPr>
              <a:t> in-depth training in carbohydrate-counting methods are not prerequisites</a:t>
            </a: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 to the successful and safe use of AID to improve glycemia in patients with type 2 diabetes.</a:t>
            </a:r>
          </a:p>
          <a:p>
            <a:endParaRPr lang="en-US"/>
          </a:p>
        </p:txBody>
      </p:sp>
    </p:spTree>
    <p:extLst>
      <p:ext uri="{BB962C8B-B14F-4D97-AF65-F5344CB8AC3E}">
        <p14:creationId xmlns:p14="http://schemas.microsoft.com/office/powerpoint/2010/main" val="3066522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E8EF-7848-5F0B-CF4B-97F8484745A1}"/>
              </a:ext>
            </a:extLst>
          </p:cNvPr>
          <p:cNvSpPr>
            <a:spLocks noGrp="1"/>
          </p:cNvSpPr>
          <p:nvPr>
            <p:ph type="title"/>
          </p:nvPr>
        </p:nvSpPr>
        <p:spPr>
          <a:xfrm>
            <a:off x="130628" y="210457"/>
            <a:ext cx="10036629" cy="723446"/>
          </a:xfrm>
          <a:solidFill>
            <a:srgbClr val="0070C0"/>
          </a:solidFill>
        </p:spPr>
        <p:txBody>
          <a:bodyPr>
            <a:normAutofit/>
          </a:bodyPr>
          <a:lstStyle/>
          <a:p>
            <a:pPr algn="ctr"/>
            <a:r>
              <a:rPr lang="en-US" sz="3600" b="1">
                <a:solidFill>
                  <a:schemeClr val="bg1"/>
                </a:solidFill>
              </a:rPr>
              <a:t>Diabetes Distress </a:t>
            </a:r>
          </a:p>
        </p:txBody>
      </p:sp>
      <p:sp>
        <p:nvSpPr>
          <p:cNvPr id="3" name="Content Placeholder 2">
            <a:extLst>
              <a:ext uri="{FF2B5EF4-FFF2-40B4-BE49-F238E27FC236}">
                <a16:creationId xmlns:a16="http://schemas.microsoft.com/office/drawing/2014/main" id="{5F5945E1-3EFF-11FA-0F0B-4783F62C541C}"/>
              </a:ext>
            </a:extLst>
          </p:cNvPr>
          <p:cNvSpPr>
            <a:spLocks noGrp="1"/>
          </p:cNvSpPr>
          <p:nvPr>
            <p:ph idx="1"/>
          </p:nvPr>
        </p:nvSpPr>
        <p:spPr>
          <a:xfrm>
            <a:off x="130628" y="1053646"/>
            <a:ext cx="10036629" cy="5134203"/>
          </a:xfr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Diabetes Distress is</a:t>
            </a:r>
            <a:r>
              <a:rPr kumimoji="0" lang="en-US" sz="2600" b="0" i="1" u="none" strike="noStrike" kern="1200" cap="none" spc="0" normalizeH="0" baseline="0" noProof="0">
                <a:ln>
                  <a:noFill/>
                </a:ln>
                <a:solidFill>
                  <a:prstClr val="black"/>
                </a:solidFill>
                <a:effectLst/>
                <a:uLnTx/>
                <a:uFillTx/>
                <a:latin typeface="Aptos" panose="02110004020202020204"/>
                <a:ea typeface="+mn-ea"/>
                <a:cs typeface="+mn-cs"/>
              </a:rPr>
              <a:t> not </a:t>
            </a: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a co-morbidity or a diabetes complication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It is simply the </a:t>
            </a:r>
            <a:r>
              <a:rPr kumimoji="0" lang="en-US" sz="2600" b="0" i="1" u="none" strike="noStrike" kern="1200" cap="none" spc="0" normalizeH="0" baseline="0" noProof="0">
                <a:ln>
                  <a:noFill/>
                </a:ln>
                <a:solidFill>
                  <a:prstClr val="black"/>
                </a:solidFill>
                <a:effectLst/>
                <a:uLnTx/>
                <a:uFillTx/>
                <a:latin typeface="Aptos" panose="02110004020202020204"/>
                <a:ea typeface="+mn-ea"/>
                <a:cs typeface="+mn-cs"/>
              </a:rPr>
              <a:t>emotional side </a:t>
            </a: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of having &amp; living with diabetes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It is different than clinical depression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It “</a:t>
            </a:r>
            <a:r>
              <a:rPr kumimoji="0" lang="en-US" sz="2200" b="0" i="1" u="none" strike="noStrike" kern="1200" cap="none" spc="0" normalizeH="0" baseline="0" noProof="0">
                <a:ln>
                  <a:noFill/>
                </a:ln>
                <a:solidFill>
                  <a:prstClr val="black"/>
                </a:solidFill>
                <a:effectLst/>
                <a:uLnTx/>
                <a:uFillTx/>
                <a:latin typeface="Aptos" panose="02110004020202020204"/>
                <a:ea typeface="+mn-ea"/>
                <a:cs typeface="+mn-cs"/>
              </a:rPr>
              <a:t>reflects the broad range of feelings, beliefs and expectations that result from the emotional toll of living with diabetes” </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100" b="0" i="1"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Diabetes distress is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emotional distress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that captures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the worries, concerns and fears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among individuals struggling with</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the progressive and demanding chronic disease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that is diabetes including: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the emotional burden of self-management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threats of complications and potential loss of functioning</a:t>
            </a:r>
            <a:endParaRPr kumimoji="0" lang="en-US" sz="2600" b="0" i="1" u="none" strike="noStrike" kern="1200" cap="none" spc="0" normalizeH="0" baseline="0" noProof="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Updated incidence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Adults with T1D = 74%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Adults with T2D = 62%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88% have at least one elevated Source Scale (even higher for PWT1D)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It is a </a:t>
            </a:r>
            <a:r>
              <a:rPr kumimoji="0" lang="en-US" sz="2600" b="0" i="1" u="none" strike="noStrike" kern="1200" cap="none" spc="0" normalizeH="0" baseline="0" noProof="0">
                <a:ln>
                  <a:noFill/>
                </a:ln>
                <a:solidFill>
                  <a:prstClr val="black"/>
                </a:solidFill>
                <a:effectLst/>
                <a:uLnTx/>
                <a:uFillTx/>
                <a:latin typeface="Aptos" panose="02110004020202020204"/>
                <a:ea typeface="+mn-ea"/>
                <a:cs typeface="+mn-cs"/>
              </a:rPr>
              <a:t>common and expected </a:t>
            </a: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rPr>
              <a:t>response to living with diabetes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Diabetes is hard..</a:t>
            </a:r>
          </a:p>
          <a:p>
            <a:endParaRPr lang="en-US"/>
          </a:p>
        </p:txBody>
      </p:sp>
    </p:spTree>
    <p:extLst>
      <p:ext uri="{BB962C8B-B14F-4D97-AF65-F5344CB8AC3E}">
        <p14:creationId xmlns:p14="http://schemas.microsoft.com/office/powerpoint/2010/main" val="372166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6A24E-644A-8611-E481-46BFA4FF2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F069A-4996-D491-543E-6F6F699DE0FD}"/>
              </a:ext>
            </a:extLst>
          </p:cNvPr>
          <p:cNvSpPr>
            <a:spLocks noGrp="1"/>
          </p:cNvSpPr>
          <p:nvPr>
            <p:ph type="title"/>
          </p:nvPr>
        </p:nvSpPr>
        <p:spPr>
          <a:xfrm>
            <a:off x="174171" y="245383"/>
            <a:ext cx="10515600" cy="897618"/>
          </a:xfrm>
          <a:solidFill>
            <a:srgbClr val="0070C0"/>
          </a:solidFill>
        </p:spPr>
        <p:txBody>
          <a:bodyPr>
            <a:normAutofit/>
          </a:bodyPr>
          <a:lstStyle/>
          <a:p>
            <a:pPr algn="ctr"/>
            <a:r>
              <a:rPr lang="en-US" sz="4000" b="1">
                <a:solidFill>
                  <a:schemeClr val="bg1"/>
                </a:solidFill>
              </a:rPr>
              <a:t>Clinical Questions</a:t>
            </a:r>
          </a:p>
        </p:txBody>
      </p:sp>
      <p:sp>
        <p:nvSpPr>
          <p:cNvPr id="3" name="Content Placeholder 2">
            <a:extLst>
              <a:ext uri="{FF2B5EF4-FFF2-40B4-BE49-F238E27FC236}">
                <a16:creationId xmlns:a16="http://schemas.microsoft.com/office/drawing/2014/main" id="{CACD3541-AF44-193C-3A4B-86ACA64DCEF8}"/>
              </a:ext>
            </a:extLst>
          </p:cNvPr>
          <p:cNvSpPr>
            <a:spLocks noGrp="1"/>
          </p:cNvSpPr>
          <p:nvPr>
            <p:ph idx="1"/>
          </p:nvPr>
        </p:nvSpPr>
        <p:spPr>
          <a:xfrm>
            <a:off x="174171" y="1240971"/>
            <a:ext cx="10515600" cy="5029199"/>
          </a:xfrm>
        </p:spPr>
        <p:txBody>
          <a:bodyPr>
            <a:normAutofit/>
          </a:bodyPr>
          <a:lstStyle/>
          <a:p>
            <a:r>
              <a:rPr lang="en-US"/>
              <a:t>What optimizations would you recommend?</a:t>
            </a:r>
          </a:p>
          <a:p>
            <a:r>
              <a:rPr lang="en-US"/>
              <a:t>Would you consider an A1c goal &lt;8% for him? </a:t>
            </a:r>
          </a:p>
          <a:p>
            <a:r>
              <a:rPr lang="en-US"/>
              <a:t>If the patient cannot tolerate Mounjaro titration, what changes would you prioritize for his therapy? </a:t>
            </a:r>
          </a:p>
          <a:p>
            <a:r>
              <a:rPr lang="en-US"/>
              <a:t>Would you consider conversion from Toujeo (insulin glargine U300) to Tresiba (insulin degludec)?</a:t>
            </a:r>
          </a:p>
        </p:txBody>
      </p:sp>
    </p:spTree>
    <p:extLst>
      <p:ext uri="{BB962C8B-B14F-4D97-AF65-F5344CB8AC3E}">
        <p14:creationId xmlns:p14="http://schemas.microsoft.com/office/powerpoint/2010/main" val="328915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0A1-7839-883B-1D04-4066422A029B}"/>
              </a:ext>
            </a:extLst>
          </p:cNvPr>
          <p:cNvSpPr>
            <a:spLocks noGrp="1"/>
          </p:cNvSpPr>
          <p:nvPr>
            <p:ph type="title"/>
          </p:nvPr>
        </p:nvSpPr>
        <p:spPr>
          <a:xfrm>
            <a:off x="174171" y="147411"/>
            <a:ext cx="9971315" cy="810532"/>
          </a:xfrm>
          <a:solidFill>
            <a:srgbClr val="0070C0"/>
          </a:solidFill>
        </p:spPr>
        <p:txBody>
          <a:bodyPr/>
          <a:lstStyle/>
          <a:p>
            <a:pPr algn="ct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Why do anything about DD? </a:t>
            </a:r>
            <a:endParaRPr lang="en-US"/>
          </a:p>
        </p:txBody>
      </p:sp>
      <p:sp>
        <p:nvSpPr>
          <p:cNvPr id="3" name="Content Placeholder 2">
            <a:extLst>
              <a:ext uri="{FF2B5EF4-FFF2-40B4-BE49-F238E27FC236}">
                <a16:creationId xmlns:a16="http://schemas.microsoft.com/office/drawing/2014/main" id="{F62F16E3-412D-5953-691F-483C6AA8089D}"/>
              </a:ext>
            </a:extLst>
          </p:cNvPr>
          <p:cNvSpPr>
            <a:spLocks noGrp="1"/>
          </p:cNvSpPr>
          <p:nvPr>
            <p:ph idx="1"/>
          </p:nvPr>
        </p:nvSpPr>
        <p:spPr>
          <a:xfrm>
            <a:off x="174171" y="1143000"/>
            <a:ext cx="9895115" cy="4903334"/>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If it’s a normal part of living with diabetes …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Hyperglycemia is a normal part of living with diabetes – but its harmful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DD is also harmful – it has a significant impact on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self-management behaviors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and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clinical outcomes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Motivation for self-management is critical for PWD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1" u="none" strike="noStrike" kern="1200" cap="none" spc="0" normalizeH="0" baseline="0" noProof="0">
                <a:ln>
                  <a:noFill/>
                </a:ln>
                <a:solidFill>
                  <a:prstClr val="black"/>
                </a:solidFill>
                <a:effectLst/>
                <a:uLnTx/>
                <a:uFillTx/>
                <a:latin typeface="Calibri" panose="020F0502020204030204"/>
                <a:ea typeface="+mn-ea"/>
                <a:cs typeface="+mn-cs"/>
              </a:rPr>
              <a:t>“Self-management and team-based care are the greatest drivers of successful glycemic management.”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Self-management choices are driven by feelings, beliefs, thoughts and  expectations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If you think that you are doomed (no matter what you do, you will end up with complications) … why bother?</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If you feel tired of being told you are not doing good enough – need to do better … why come to clinic?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If you are skipping insulin to avoid having low BGs … why get an A1c level checked?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DD </a:t>
            </a:r>
            <a:r>
              <a:rPr kumimoji="0" lang="en-US" sz="2200" b="1" i="1" u="none" strike="noStrike" kern="1200" cap="none" spc="0" normalizeH="0" baseline="0" noProof="0">
                <a:ln>
                  <a:noFill/>
                </a:ln>
                <a:solidFill>
                  <a:prstClr val="black"/>
                </a:solidFill>
                <a:effectLst/>
                <a:uLnTx/>
                <a:uFillTx/>
                <a:latin typeface="Calibri" panose="020F0502020204030204"/>
                <a:ea typeface="+mn-ea"/>
                <a:cs typeface="+mn-cs"/>
              </a:rPr>
              <a:t>impedes motivation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for doing what is needed for self-management </a:t>
            </a:r>
          </a:p>
          <a:p>
            <a:endParaRPr lang="en-US"/>
          </a:p>
        </p:txBody>
      </p:sp>
      <p:pic>
        <p:nvPicPr>
          <p:cNvPr id="4" name="Picture 3">
            <a:extLst>
              <a:ext uri="{FF2B5EF4-FFF2-40B4-BE49-F238E27FC236}">
                <a16:creationId xmlns:a16="http://schemas.microsoft.com/office/drawing/2014/main" id="{E0EF501F-2428-F6EF-5A51-13655082E957}"/>
              </a:ext>
            </a:extLst>
          </p:cNvPr>
          <p:cNvPicPr>
            <a:picLocks noChangeAspect="1"/>
          </p:cNvPicPr>
          <p:nvPr/>
        </p:nvPicPr>
        <p:blipFill>
          <a:blip r:embed="rId2"/>
          <a:srcRect b="39677"/>
          <a:stretch>
            <a:fillRect/>
          </a:stretch>
        </p:blipFill>
        <p:spPr>
          <a:xfrm>
            <a:off x="9696944" y="5140547"/>
            <a:ext cx="1158340" cy="1717454"/>
          </a:xfrm>
          <a:prstGeom prst="rect">
            <a:avLst/>
          </a:prstGeom>
        </p:spPr>
      </p:pic>
    </p:spTree>
    <p:extLst>
      <p:ext uri="{BB962C8B-B14F-4D97-AF65-F5344CB8AC3E}">
        <p14:creationId xmlns:p14="http://schemas.microsoft.com/office/powerpoint/2010/main" val="62964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6F3F-642B-60D2-53BC-3837A2148C2E}"/>
              </a:ext>
            </a:extLst>
          </p:cNvPr>
          <p:cNvSpPr>
            <a:spLocks noGrp="1"/>
          </p:cNvSpPr>
          <p:nvPr>
            <p:ph type="title"/>
          </p:nvPr>
        </p:nvSpPr>
        <p:spPr>
          <a:xfrm>
            <a:off x="141514" y="214593"/>
            <a:ext cx="10036629" cy="636361"/>
          </a:xfrm>
          <a:solidFill>
            <a:srgbClr val="0070C0"/>
          </a:solidFill>
        </p:spPr>
        <p:txBody>
          <a:bodyPr/>
          <a:lstStyle/>
          <a:p>
            <a:pPr algn="ct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Why do anything about DD? </a:t>
            </a:r>
            <a:endParaRPr lang="en-US"/>
          </a:p>
        </p:txBody>
      </p:sp>
      <p:sp>
        <p:nvSpPr>
          <p:cNvPr id="3" name="Content Placeholder 2">
            <a:extLst>
              <a:ext uri="{FF2B5EF4-FFF2-40B4-BE49-F238E27FC236}">
                <a16:creationId xmlns:a16="http://schemas.microsoft.com/office/drawing/2014/main" id="{2E2E5088-D588-A235-F335-1C8CF1741F8E}"/>
              </a:ext>
            </a:extLst>
          </p:cNvPr>
          <p:cNvSpPr>
            <a:spLocks noGrp="1"/>
          </p:cNvSpPr>
          <p:nvPr>
            <p:ph idx="1"/>
          </p:nvPr>
        </p:nvSpPr>
        <p:spPr>
          <a:xfrm>
            <a:off x="141514" y="1001486"/>
            <a:ext cx="9731829" cy="549138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Another reason to address DD is to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avoid unnecessary polypharmacy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DD can show up as a higher score on the PHQ9</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This is picking up something, but it is not always depression, often diabetes distress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One study suggests ~70% of PWD with abnormal PHQ9 have DD not clinical depression</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When accounting for DD, the frequency of depression in PWD is about the same as in the general population (3-8%) vs the prior reports of depression being 2-3x higher in PWD</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Very different solutions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1" u="none" strike="noStrike" kern="1200" cap="none" spc="0" normalizeH="0" baseline="0" noProof="0">
                <a:ln>
                  <a:noFill/>
                </a:ln>
                <a:solidFill>
                  <a:prstClr val="black"/>
                </a:solidFill>
                <a:effectLst/>
                <a:uLnTx/>
                <a:uFillTx/>
                <a:latin typeface="Calibri" panose="020F0502020204030204"/>
                <a:ea typeface="+mn-ea"/>
                <a:cs typeface="+mn-cs"/>
              </a:rPr>
              <a:t>This distress cannot be treated with depression medications </a:t>
            </a: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because…it is not depression! Rather, it requires a greater focus on acknowledging and addressing the emotional and behavioral obstacles associated with diabetes.”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W. Polonsky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Often mis-addressed by adding meds for depression &amp; when PHQ9 does not improve – add more and/or stronger meds adding to polypharmacy &amp; negative metabolic impacts e.g.:</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SSRI meds: increased appetite &amp; cravings; increased weight, lipids &amp; glucose levels</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Second-generation antipsychotic meds – weight gain, increased IR, glucose &amp; lipid levels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Note: PWD can have both DD</a:t>
            </a: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MDD, Bipolar Disorder, etc. that benefit from Rx</a:t>
            </a:r>
          </a:p>
          <a:p>
            <a:endParaRPr lang="en-US"/>
          </a:p>
        </p:txBody>
      </p:sp>
      <p:pic>
        <p:nvPicPr>
          <p:cNvPr id="4" name="Picture 3">
            <a:extLst>
              <a:ext uri="{FF2B5EF4-FFF2-40B4-BE49-F238E27FC236}">
                <a16:creationId xmlns:a16="http://schemas.microsoft.com/office/drawing/2014/main" id="{1AC509DB-0C00-FE63-D512-6FBE93D341BF}"/>
              </a:ext>
            </a:extLst>
          </p:cNvPr>
          <p:cNvPicPr>
            <a:picLocks noChangeAspect="1"/>
          </p:cNvPicPr>
          <p:nvPr/>
        </p:nvPicPr>
        <p:blipFill>
          <a:blip r:embed="rId2"/>
          <a:stretch>
            <a:fillRect/>
          </a:stretch>
        </p:blipFill>
        <p:spPr>
          <a:xfrm>
            <a:off x="7965661" y="5560585"/>
            <a:ext cx="1742976" cy="932290"/>
          </a:xfrm>
          <a:prstGeom prst="rect">
            <a:avLst/>
          </a:prstGeom>
        </p:spPr>
      </p:pic>
    </p:spTree>
    <p:extLst>
      <p:ext uri="{BB962C8B-B14F-4D97-AF65-F5344CB8AC3E}">
        <p14:creationId xmlns:p14="http://schemas.microsoft.com/office/powerpoint/2010/main" val="341159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2658-0D47-DD25-BCF6-D76703271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594D2-D1BF-80A7-93F2-B1635256E1BE}"/>
              </a:ext>
            </a:extLst>
          </p:cNvPr>
          <p:cNvSpPr>
            <a:spLocks noGrp="1"/>
          </p:cNvSpPr>
          <p:nvPr>
            <p:ph type="title"/>
          </p:nvPr>
        </p:nvSpPr>
        <p:spPr>
          <a:xfrm>
            <a:off x="174171" y="245383"/>
            <a:ext cx="10515600" cy="897618"/>
          </a:xfrm>
          <a:solidFill>
            <a:srgbClr val="0070C0"/>
          </a:solidFill>
        </p:spPr>
        <p:txBody>
          <a:bodyPr>
            <a:normAutofit/>
          </a:bodyPr>
          <a:lstStyle/>
          <a:p>
            <a:pPr algn="ctr"/>
            <a:r>
              <a:rPr lang="en-US" sz="4000" b="1">
                <a:solidFill>
                  <a:schemeClr val="bg1"/>
                </a:solidFill>
              </a:rPr>
              <a:t>Clinical Questions</a:t>
            </a:r>
          </a:p>
        </p:txBody>
      </p:sp>
      <p:sp>
        <p:nvSpPr>
          <p:cNvPr id="3" name="Content Placeholder 2">
            <a:extLst>
              <a:ext uri="{FF2B5EF4-FFF2-40B4-BE49-F238E27FC236}">
                <a16:creationId xmlns:a16="http://schemas.microsoft.com/office/drawing/2014/main" id="{4B8E5FC9-A401-1C2A-53F3-0EFCB1A5E966}"/>
              </a:ext>
            </a:extLst>
          </p:cNvPr>
          <p:cNvSpPr>
            <a:spLocks noGrp="1"/>
          </p:cNvSpPr>
          <p:nvPr>
            <p:ph idx="1"/>
          </p:nvPr>
        </p:nvSpPr>
        <p:spPr>
          <a:xfrm>
            <a:off x="174171" y="1240971"/>
            <a:ext cx="10515600" cy="5029199"/>
          </a:xfrm>
        </p:spPr>
        <p:txBody>
          <a:bodyPr>
            <a:normAutofit/>
          </a:bodyPr>
          <a:lstStyle/>
          <a:p>
            <a:r>
              <a:rPr lang="en-US" sz="3600" b="1" i="1"/>
              <a:t>Would you consider an A1c goal &lt;8% for him?</a:t>
            </a:r>
          </a:p>
          <a:p>
            <a:pPr marL="0" indent="0">
              <a:buNone/>
            </a:pPr>
            <a:endParaRPr lang="en-US" sz="1000" b="1"/>
          </a:p>
          <a:p>
            <a:pPr marL="0" marR="0">
              <a:lnSpc>
                <a:spcPct val="115000"/>
              </a:lnSpc>
              <a:spcAft>
                <a:spcPts val="800"/>
              </a:spcAft>
              <a:buNone/>
            </a:pPr>
            <a:r>
              <a:rPr lang="en-US" sz="2800" kern="100">
                <a:effectLst/>
                <a:latin typeface="Aptos" panose="020B0004020202020204" pitchFamily="34" charset="0"/>
                <a:ea typeface="Aptos" panose="020B0004020202020204" pitchFamily="34" charset="0"/>
                <a:cs typeface="Times New Roman" panose="02020603050405020304" pitchFamily="18" charset="0"/>
              </a:rPr>
              <a:t>The case patient’s recent A1c was 8.5%. What do you think his target/goal A1c should be?</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Less than 6.5%</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Less than 7.0%</a:t>
            </a:r>
          </a:p>
          <a:p>
            <a:pPr marL="342900" marR="0" lvl="0" indent="-342900">
              <a:lnSpc>
                <a:spcPct val="115000"/>
              </a:lnSpc>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Less than 8.0%</a:t>
            </a:r>
          </a:p>
          <a:p>
            <a:pPr marL="342900" marR="0" lvl="0" indent="-342900">
              <a:lnSpc>
                <a:spcPct val="115000"/>
              </a:lnSpc>
              <a:spcAft>
                <a:spcPts val="800"/>
              </a:spcAft>
              <a:buFont typeface="+mj-lt"/>
              <a:buAutoNum type="alphaU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Use GMI &amp; TIR (from his CGM) instead of A1c</a:t>
            </a:r>
          </a:p>
          <a:p>
            <a:endParaRPr lang="en-US" b="1"/>
          </a:p>
        </p:txBody>
      </p:sp>
    </p:spTree>
    <p:extLst>
      <p:ext uri="{BB962C8B-B14F-4D97-AF65-F5344CB8AC3E}">
        <p14:creationId xmlns:p14="http://schemas.microsoft.com/office/powerpoint/2010/main" val="201764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2108-CB50-F276-AE27-C6DBC8AF0F8F}"/>
              </a:ext>
            </a:extLst>
          </p:cNvPr>
          <p:cNvSpPr>
            <a:spLocks noGrp="1"/>
          </p:cNvSpPr>
          <p:nvPr>
            <p:ph type="title"/>
          </p:nvPr>
        </p:nvSpPr>
        <p:spPr>
          <a:xfrm>
            <a:off x="195943" y="270328"/>
            <a:ext cx="10221686" cy="821418"/>
          </a:xfrm>
          <a:solidFill>
            <a:srgbClr val="0070C0"/>
          </a:solidFill>
        </p:spPr>
        <p:txBody>
          <a:bodyPr>
            <a:normAutofit/>
          </a:bodyPr>
          <a:lstStyle/>
          <a:p>
            <a:pPr algn="ctr"/>
            <a:r>
              <a:rPr lang="en-US" sz="4000" b="1">
                <a:solidFill>
                  <a:schemeClr val="bg1"/>
                </a:solidFill>
              </a:rPr>
              <a:t>ADA 2026 Standards of Care</a:t>
            </a:r>
          </a:p>
        </p:txBody>
      </p:sp>
      <p:sp>
        <p:nvSpPr>
          <p:cNvPr id="3" name="Content Placeholder 2">
            <a:extLst>
              <a:ext uri="{FF2B5EF4-FFF2-40B4-BE49-F238E27FC236}">
                <a16:creationId xmlns:a16="http://schemas.microsoft.com/office/drawing/2014/main" id="{84695947-71CC-7F63-5FAD-BABBF97D87B7}"/>
              </a:ext>
            </a:extLst>
          </p:cNvPr>
          <p:cNvSpPr>
            <a:spLocks noGrp="1"/>
          </p:cNvSpPr>
          <p:nvPr>
            <p:ph idx="1"/>
          </p:nvPr>
        </p:nvSpPr>
        <p:spPr>
          <a:xfrm>
            <a:off x="195943" y="1219198"/>
            <a:ext cx="10221686" cy="5368473"/>
          </a:xfrm>
        </p:spPr>
        <p:txBody>
          <a:bodyPr>
            <a:noAutofit/>
          </a:bodyPr>
          <a:lstStyle/>
          <a:p>
            <a:r>
              <a:rPr lang="en-US"/>
              <a:t>11.4 Optimize glucose management to reduce the risk or slow the progression of CKD   A</a:t>
            </a:r>
          </a:p>
          <a:p>
            <a:pPr marL="0" indent="0">
              <a:buNone/>
            </a:pPr>
            <a:endParaRPr lang="en-US" sz="1000"/>
          </a:p>
          <a:p>
            <a:r>
              <a:rPr lang="en-US" sz="2400"/>
              <a:t> …lowering blood glucose itself helps prevent CKD and its progression</a:t>
            </a:r>
          </a:p>
          <a:p>
            <a:pPr marL="0" indent="0">
              <a:buNone/>
            </a:pPr>
            <a:endParaRPr lang="en-US" sz="800"/>
          </a:p>
          <a:p>
            <a:r>
              <a:rPr lang="en-US" sz="2000"/>
              <a:t>The presence of </a:t>
            </a:r>
            <a:r>
              <a:rPr lang="en-US" sz="2000" b="1"/>
              <a:t>CKD affects the risks and benefits of intensive lowering of blood glucose </a:t>
            </a:r>
            <a:r>
              <a:rPr lang="en-US" sz="2000"/>
              <a:t>and a number of specific glucose-lowering medications. </a:t>
            </a:r>
          </a:p>
          <a:p>
            <a:r>
              <a:rPr lang="en-US" sz="2000" b="1" i="1"/>
              <a:t>Adverse effects of intensive management of blood glucose </a:t>
            </a:r>
            <a:r>
              <a:rPr lang="en-US" sz="2000"/>
              <a:t>levels (hypoglycemia and mortality) were </a:t>
            </a:r>
            <a:r>
              <a:rPr lang="en-US" sz="2000" b="1" i="1"/>
              <a:t>increased among people with kidney disease </a:t>
            </a:r>
            <a:r>
              <a:rPr lang="en-US" sz="2000"/>
              <a:t>at baseline. </a:t>
            </a:r>
          </a:p>
          <a:p>
            <a:r>
              <a:rPr lang="en-US" sz="2000"/>
              <a:t>Therefore, in some </a:t>
            </a:r>
            <a:r>
              <a:rPr lang="en-US" sz="2000" i="1"/>
              <a:t>people with prevalent CKD and substantial comorbidity</a:t>
            </a:r>
            <a:r>
              <a:rPr lang="en-US" sz="2000"/>
              <a:t>, treatment may be less intensive (i.e., </a:t>
            </a:r>
            <a:r>
              <a:rPr lang="en-US" sz="2000" b="1" i="1"/>
              <a:t>A1C goals may be higher) to decrease the risk of hypoglycemia</a:t>
            </a:r>
            <a:r>
              <a:rPr lang="en-US" sz="2000"/>
              <a:t>. </a:t>
            </a:r>
          </a:p>
          <a:p>
            <a:r>
              <a:rPr lang="en-US" sz="2000"/>
              <a:t>A1C levels are also less reliable at advanced CKD stages. </a:t>
            </a:r>
          </a:p>
        </p:txBody>
      </p:sp>
    </p:spTree>
    <p:extLst>
      <p:ext uri="{BB962C8B-B14F-4D97-AF65-F5344CB8AC3E}">
        <p14:creationId xmlns:p14="http://schemas.microsoft.com/office/powerpoint/2010/main" val="40348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C803-599F-A5DC-80B5-2CBAB337AF08}"/>
              </a:ext>
            </a:extLst>
          </p:cNvPr>
          <p:cNvSpPr>
            <a:spLocks noGrp="1"/>
          </p:cNvSpPr>
          <p:nvPr>
            <p:ph type="title"/>
          </p:nvPr>
        </p:nvSpPr>
        <p:spPr>
          <a:xfrm>
            <a:off x="206375" y="355600"/>
            <a:ext cx="9786711" cy="1325563"/>
          </a:xfrm>
          <a:solidFill>
            <a:srgbClr val="0070C0"/>
          </a:solidFill>
        </p:spPr>
        <p:txBody>
          <a:bodyPr>
            <a:normAutofit/>
          </a:bodyPr>
          <a:lstStyle/>
          <a:p>
            <a:pPr algn="ctr"/>
            <a:r>
              <a:rPr lang="en-US" sz="3200" b="1">
                <a:solidFill>
                  <a:schemeClr val="bg1"/>
                </a:solidFill>
              </a:rPr>
              <a:t>Potential Glycemic Targets for People with Diabetes &amp; CKD who use CGM – 2026 KDIGO </a:t>
            </a:r>
            <a:r>
              <a:rPr lang="en-US" sz="3200" b="1" i="1">
                <a:solidFill>
                  <a:schemeClr val="bg1"/>
                </a:solidFill>
              </a:rPr>
              <a:t>draft</a:t>
            </a:r>
          </a:p>
        </p:txBody>
      </p:sp>
      <p:sp>
        <p:nvSpPr>
          <p:cNvPr id="3" name="Text Placeholder 2">
            <a:extLst>
              <a:ext uri="{FF2B5EF4-FFF2-40B4-BE49-F238E27FC236}">
                <a16:creationId xmlns:a16="http://schemas.microsoft.com/office/drawing/2014/main" id="{BFAB8B19-8596-10C8-F232-4E6B904364F0}"/>
              </a:ext>
            </a:extLst>
          </p:cNvPr>
          <p:cNvSpPr>
            <a:spLocks noGrp="1"/>
          </p:cNvSpPr>
          <p:nvPr>
            <p:ph type="body" idx="1"/>
          </p:nvPr>
        </p:nvSpPr>
        <p:spPr>
          <a:xfrm>
            <a:off x="240620" y="1681163"/>
            <a:ext cx="5157787" cy="554037"/>
          </a:xfrm>
        </p:spPr>
        <p:txBody>
          <a:bodyPr/>
          <a:lstStyle/>
          <a:p>
            <a:r>
              <a:rPr lang="en-US"/>
              <a:t>CKD stage G1-G3b</a:t>
            </a:r>
          </a:p>
        </p:txBody>
      </p:sp>
      <p:sp>
        <p:nvSpPr>
          <p:cNvPr id="4" name="Content Placeholder 3">
            <a:extLst>
              <a:ext uri="{FF2B5EF4-FFF2-40B4-BE49-F238E27FC236}">
                <a16:creationId xmlns:a16="http://schemas.microsoft.com/office/drawing/2014/main" id="{7413C5CB-41F8-4958-3AAE-0C95F3A4E6F2}"/>
              </a:ext>
            </a:extLst>
          </p:cNvPr>
          <p:cNvSpPr>
            <a:spLocks noGrp="1"/>
          </p:cNvSpPr>
          <p:nvPr>
            <p:ph sz="half" idx="2"/>
          </p:nvPr>
        </p:nvSpPr>
        <p:spPr>
          <a:xfrm>
            <a:off x="206375" y="2235200"/>
            <a:ext cx="4768396" cy="3684588"/>
          </a:xfrm>
        </p:spPr>
        <p:txBody>
          <a:bodyPr/>
          <a:lstStyle/>
          <a:p>
            <a:r>
              <a:rPr lang="en-US"/>
              <a:t>TIR </a:t>
            </a:r>
            <a:r>
              <a:rPr lang="en-US" u="sng"/>
              <a:t>&gt;</a:t>
            </a:r>
            <a:r>
              <a:rPr lang="en-US"/>
              <a:t> 70% of time between 70-180 mg/dl</a:t>
            </a:r>
          </a:p>
          <a:p>
            <a:r>
              <a:rPr lang="en-US"/>
              <a:t>TBR</a:t>
            </a:r>
          </a:p>
          <a:p>
            <a:pPr lvl="1"/>
            <a:r>
              <a:rPr lang="en-US"/>
              <a:t>&lt;4% of time &lt;70 mg/dl</a:t>
            </a:r>
          </a:p>
          <a:p>
            <a:pPr lvl="1"/>
            <a:r>
              <a:rPr lang="en-US"/>
              <a:t>&lt;1% of time &lt;54 mg/dl</a:t>
            </a:r>
          </a:p>
          <a:p>
            <a:r>
              <a:rPr lang="en-US"/>
              <a:t>TAR</a:t>
            </a:r>
          </a:p>
          <a:p>
            <a:pPr lvl="1"/>
            <a:r>
              <a:rPr lang="en-US"/>
              <a:t>&lt;25% of time &gt;180 mg/dl</a:t>
            </a:r>
          </a:p>
          <a:p>
            <a:pPr lvl="1"/>
            <a:r>
              <a:rPr lang="en-US"/>
              <a:t>&lt;5% of time &gt;250 mg/dl</a:t>
            </a:r>
          </a:p>
        </p:txBody>
      </p:sp>
      <p:sp>
        <p:nvSpPr>
          <p:cNvPr id="5" name="Text Placeholder 4">
            <a:extLst>
              <a:ext uri="{FF2B5EF4-FFF2-40B4-BE49-F238E27FC236}">
                <a16:creationId xmlns:a16="http://schemas.microsoft.com/office/drawing/2014/main" id="{E9583D47-759D-1F77-CAC3-1E4658B5CDDD}"/>
              </a:ext>
            </a:extLst>
          </p:cNvPr>
          <p:cNvSpPr>
            <a:spLocks noGrp="1"/>
          </p:cNvSpPr>
          <p:nvPr>
            <p:ph type="body" sz="quarter" idx="3"/>
          </p:nvPr>
        </p:nvSpPr>
        <p:spPr>
          <a:xfrm>
            <a:off x="5464175" y="1696812"/>
            <a:ext cx="5183188" cy="538388"/>
          </a:xfrm>
        </p:spPr>
        <p:txBody>
          <a:bodyPr/>
          <a:lstStyle/>
          <a:p>
            <a:r>
              <a:rPr lang="en-US"/>
              <a:t>CKD stage G4-5</a:t>
            </a:r>
          </a:p>
        </p:txBody>
      </p:sp>
      <p:sp>
        <p:nvSpPr>
          <p:cNvPr id="6" name="Content Placeholder 5">
            <a:extLst>
              <a:ext uri="{FF2B5EF4-FFF2-40B4-BE49-F238E27FC236}">
                <a16:creationId xmlns:a16="http://schemas.microsoft.com/office/drawing/2014/main" id="{223F4FC7-9DE7-0953-7EDB-E38CED0881F2}"/>
              </a:ext>
            </a:extLst>
          </p:cNvPr>
          <p:cNvSpPr>
            <a:spLocks noGrp="1"/>
          </p:cNvSpPr>
          <p:nvPr>
            <p:ph sz="quarter" idx="4"/>
          </p:nvPr>
        </p:nvSpPr>
        <p:spPr>
          <a:xfrm>
            <a:off x="5398407" y="2250849"/>
            <a:ext cx="4528911" cy="3684588"/>
          </a:xfrm>
        </p:spPr>
        <p:txBody>
          <a:bodyPr/>
          <a:lstStyle/>
          <a:p>
            <a:r>
              <a:rPr lang="en-US"/>
              <a:t>TIR </a:t>
            </a:r>
            <a:r>
              <a:rPr lang="en-US" u="sng"/>
              <a:t>&gt;</a:t>
            </a:r>
            <a:r>
              <a:rPr lang="en-US"/>
              <a:t> 50% of time between 70- 180 mg/dl</a:t>
            </a:r>
          </a:p>
          <a:p>
            <a:r>
              <a:rPr lang="en-US"/>
              <a:t>TBR</a:t>
            </a:r>
          </a:p>
          <a:p>
            <a:pPr lvl="1"/>
            <a:r>
              <a:rPr lang="en-US"/>
              <a:t>&lt;1% of time &lt; 70 mg/dl</a:t>
            </a:r>
          </a:p>
          <a:p>
            <a:r>
              <a:rPr lang="en-US"/>
              <a:t>TAR</a:t>
            </a:r>
          </a:p>
          <a:p>
            <a:pPr lvl="1"/>
            <a:r>
              <a:rPr lang="en-US"/>
              <a:t>&lt;35% of time &gt; 180 mg/dl</a:t>
            </a:r>
          </a:p>
          <a:p>
            <a:pPr lvl="1"/>
            <a:r>
              <a:rPr lang="en-US"/>
              <a:t>&lt;14% of time &gt; 250 mg/dl</a:t>
            </a:r>
          </a:p>
        </p:txBody>
      </p:sp>
      <p:sp>
        <p:nvSpPr>
          <p:cNvPr id="7" name="TextBox 6">
            <a:extLst>
              <a:ext uri="{FF2B5EF4-FFF2-40B4-BE49-F238E27FC236}">
                <a16:creationId xmlns:a16="http://schemas.microsoft.com/office/drawing/2014/main" id="{DCD031FC-BF21-411B-EC58-0CBA22AA2BF0}"/>
              </a:ext>
            </a:extLst>
          </p:cNvPr>
          <p:cNvSpPr txBox="1"/>
          <p:nvPr/>
        </p:nvSpPr>
        <p:spPr>
          <a:xfrm>
            <a:off x="800100" y="6133068"/>
            <a:ext cx="7868629" cy="400110"/>
          </a:xfrm>
          <a:prstGeom prst="rect">
            <a:avLst/>
          </a:prstGeom>
          <a:noFill/>
        </p:spPr>
        <p:txBody>
          <a:bodyPr wrap="none" rtlCol="0">
            <a:spAutoFit/>
          </a:bodyPr>
          <a:lstStyle/>
          <a:p>
            <a:r>
              <a:rPr lang="en-US" sz="2000"/>
              <a:t>[In most patients want to integrate CGM metrics to complement A1c] </a:t>
            </a:r>
          </a:p>
        </p:txBody>
      </p:sp>
    </p:spTree>
    <p:extLst>
      <p:ext uri="{BB962C8B-B14F-4D97-AF65-F5344CB8AC3E}">
        <p14:creationId xmlns:p14="http://schemas.microsoft.com/office/powerpoint/2010/main" val="297065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B863-3E9F-2557-7C75-943260790931}"/>
              </a:ext>
            </a:extLst>
          </p:cNvPr>
          <p:cNvSpPr>
            <a:spLocks noGrp="1"/>
          </p:cNvSpPr>
          <p:nvPr>
            <p:ph type="title"/>
          </p:nvPr>
        </p:nvSpPr>
        <p:spPr>
          <a:xfrm>
            <a:off x="217714" y="201842"/>
            <a:ext cx="10243456" cy="897617"/>
          </a:xfrm>
          <a:solidFill>
            <a:srgbClr val="0070C0"/>
          </a:solidFill>
        </p:spPr>
        <p:txBody>
          <a:bodyPr>
            <a:normAutofit/>
          </a:bodyPr>
          <a:lstStyle/>
          <a:p>
            <a:pPr algn="ctr"/>
            <a:r>
              <a:rPr lang="en-US" sz="3600" b="1">
                <a:solidFill>
                  <a:schemeClr val="bg1"/>
                </a:solidFill>
              </a:rPr>
              <a:t>Glucose excursions &amp; GMI-A1c Discordance </a:t>
            </a:r>
          </a:p>
        </p:txBody>
      </p:sp>
      <p:sp>
        <p:nvSpPr>
          <p:cNvPr id="3" name="Content Placeholder 2">
            <a:extLst>
              <a:ext uri="{FF2B5EF4-FFF2-40B4-BE49-F238E27FC236}">
                <a16:creationId xmlns:a16="http://schemas.microsoft.com/office/drawing/2014/main" id="{843385AD-A11D-3DC8-BCD7-84125D363A89}"/>
              </a:ext>
            </a:extLst>
          </p:cNvPr>
          <p:cNvSpPr>
            <a:spLocks noGrp="1"/>
          </p:cNvSpPr>
          <p:nvPr>
            <p:ph idx="1"/>
          </p:nvPr>
        </p:nvSpPr>
        <p:spPr>
          <a:xfrm>
            <a:off x="217713" y="1230085"/>
            <a:ext cx="10243457" cy="5203371"/>
          </a:xfrm>
        </p:spPr>
        <p:txBody>
          <a:bodyPr>
            <a:normAutofit fontScale="92500" lnSpcReduction="20000"/>
          </a:bodyPr>
          <a:lstStyle/>
          <a:p>
            <a:r>
              <a:rPr lang="en-US" sz="2000"/>
              <a:t>“several recent studies using large-scale </a:t>
            </a:r>
            <a:r>
              <a:rPr lang="en-US" sz="2000" b="1"/>
              <a:t>real-time CGM datasets </a:t>
            </a:r>
            <a:r>
              <a:rPr lang="en-US" sz="2000"/>
              <a:t>have shown that not only glycemic variability metrics but even CGM mean glucose and GMI themselves, </a:t>
            </a:r>
            <a:r>
              <a:rPr lang="en-US" sz="2000" b="1" i="1"/>
              <a:t>can predict microvascular complications, cardiovascular outcomes, and mortality independently of A1c</a:t>
            </a:r>
            <a:r>
              <a:rPr lang="en-US" sz="2000"/>
              <a:t>.”</a:t>
            </a:r>
          </a:p>
          <a:p>
            <a:pPr marL="0" indent="0">
              <a:buNone/>
            </a:pPr>
            <a:endParaRPr lang="en-US" sz="800"/>
          </a:p>
          <a:p>
            <a:r>
              <a:rPr lang="en-US" sz="2000"/>
              <a:t>The case patient’s GMI (30d) 9.3% vs A1c 8.5% in March 2026 (somewhat discordant) – likely reflects effect of dc semaglutide 2mg &amp; starting tirzepatide at 2.5 mg weekly - </a:t>
            </a:r>
          </a:p>
          <a:p>
            <a:pPr marL="0" indent="0">
              <a:buNone/>
            </a:pPr>
            <a:endParaRPr lang="en-US" sz="900"/>
          </a:p>
          <a:p>
            <a:r>
              <a:rPr lang="en-US" sz="2000"/>
              <a:t>An interesting study in PWT1D found that elevated and prolonged fluctuations in blood sugar were consistently associated with discordance in glucose management indictor (GMI) measures and laboratory-measured A1c (GMI &gt; A1c) – </a:t>
            </a:r>
            <a:r>
              <a:rPr lang="en-US" sz="1700"/>
              <a:t>Diabetes Care May 4 2026</a:t>
            </a:r>
          </a:p>
          <a:p>
            <a:pPr lvl="1"/>
            <a:r>
              <a:rPr lang="en-US" sz="1700"/>
              <a:t>“Historically, much of the discussion around </a:t>
            </a:r>
            <a:r>
              <a:rPr lang="en-US" sz="1700" b="1"/>
              <a:t>GMI-A1c discordance </a:t>
            </a:r>
            <a:r>
              <a:rPr lang="en-US" sz="1700"/>
              <a:t>focused on </a:t>
            </a:r>
            <a:r>
              <a:rPr lang="en-US" sz="1700" b="1"/>
              <a:t>nonglycemic factors </a:t>
            </a:r>
            <a:r>
              <a:rPr lang="en-US" sz="1700"/>
              <a:t>such as red blood cell lifespan, renal function, or glycation biology,” </a:t>
            </a:r>
          </a:p>
          <a:p>
            <a:pPr lvl="1"/>
            <a:r>
              <a:rPr lang="en-US" sz="1700"/>
              <a:t> “In contrast, our findings showed that large and prolonged glucose excursions themselves appear to be an important determinant of the discordance.”</a:t>
            </a:r>
          </a:p>
          <a:p>
            <a:pPr marL="0" indent="0">
              <a:buNone/>
            </a:pPr>
            <a:endParaRPr lang="en-US" sz="900"/>
          </a:p>
          <a:p>
            <a:r>
              <a:rPr lang="en-US" sz="2200"/>
              <a:t>The current findings suggest that </a:t>
            </a:r>
            <a:r>
              <a:rPr lang="en-US" sz="2200" b="1" i="1"/>
              <a:t>discordance between GMI and A1c should not always be interpreted simply as measurement error. </a:t>
            </a:r>
          </a:p>
          <a:p>
            <a:r>
              <a:rPr lang="en-US" sz="2200"/>
              <a:t>“In some patients, especially those with </a:t>
            </a:r>
            <a:r>
              <a:rPr lang="en-US" sz="2200" b="1"/>
              <a:t>frequent prolonged postprandial hyperglycemia</a:t>
            </a:r>
            <a:r>
              <a:rPr lang="en-US" sz="2200"/>
              <a:t>, </a:t>
            </a:r>
            <a:r>
              <a:rPr lang="en-US" sz="2200" i="1"/>
              <a:t>elevated GMI relative to A1c </a:t>
            </a:r>
            <a:r>
              <a:rPr lang="en-US" sz="2200"/>
              <a:t>may reflect a distinct glycemic phenotype characterized by substantial glucose excursions,” </a:t>
            </a:r>
          </a:p>
        </p:txBody>
      </p:sp>
    </p:spTree>
    <p:extLst>
      <p:ext uri="{BB962C8B-B14F-4D97-AF65-F5344CB8AC3E}">
        <p14:creationId xmlns:p14="http://schemas.microsoft.com/office/powerpoint/2010/main" val="10969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5726C7-A862-AD8E-1F36-AC7A1B4C6760}"/>
              </a:ext>
            </a:extLst>
          </p:cNvPr>
          <p:cNvPicPr>
            <a:picLocks noChangeAspect="1"/>
          </p:cNvPicPr>
          <p:nvPr/>
        </p:nvPicPr>
        <p:blipFill>
          <a:blip r:embed="rId2"/>
          <a:stretch>
            <a:fillRect/>
          </a:stretch>
        </p:blipFill>
        <p:spPr>
          <a:xfrm>
            <a:off x="4422503" y="3291828"/>
            <a:ext cx="3346994" cy="274344"/>
          </a:xfrm>
          <a:prstGeom prst="rect">
            <a:avLst/>
          </a:prstGeom>
        </p:spPr>
      </p:pic>
      <p:pic>
        <p:nvPicPr>
          <p:cNvPr id="5" name="Content Placeholder 4">
            <a:extLst>
              <a:ext uri="{FF2B5EF4-FFF2-40B4-BE49-F238E27FC236}">
                <a16:creationId xmlns:a16="http://schemas.microsoft.com/office/drawing/2014/main" id="{C4A35A09-C208-AE84-EC36-6D9019748849}"/>
              </a:ext>
            </a:extLst>
          </p:cNvPr>
          <p:cNvPicPr>
            <a:picLocks noGrp="1" noChangeAspect="1"/>
          </p:cNvPicPr>
          <p:nvPr>
            <p:ph idx="1"/>
          </p:nvPr>
        </p:nvPicPr>
        <p:blipFill>
          <a:blip r:embed="rId3"/>
          <a:stretch>
            <a:fillRect/>
          </a:stretch>
        </p:blipFill>
        <p:spPr>
          <a:xfrm>
            <a:off x="1764090" y="2182736"/>
            <a:ext cx="6828784" cy="2933700"/>
          </a:xfrm>
        </p:spPr>
      </p:pic>
      <p:pic>
        <p:nvPicPr>
          <p:cNvPr id="6" name="Picture 5">
            <a:extLst>
              <a:ext uri="{FF2B5EF4-FFF2-40B4-BE49-F238E27FC236}">
                <a16:creationId xmlns:a16="http://schemas.microsoft.com/office/drawing/2014/main" id="{C2BDEC2A-9C9A-E4BB-4A88-EEC5A72CCD6A}"/>
              </a:ext>
            </a:extLst>
          </p:cNvPr>
          <p:cNvPicPr>
            <a:picLocks noChangeAspect="1"/>
          </p:cNvPicPr>
          <p:nvPr/>
        </p:nvPicPr>
        <p:blipFill>
          <a:blip r:embed="rId4"/>
          <a:stretch>
            <a:fillRect/>
          </a:stretch>
        </p:blipFill>
        <p:spPr>
          <a:xfrm>
            <a:off x="2049077" y="5167604"/>
            <a:ext cx="6543797" cy="1163765"/>
          </a:xfrm>
          <a:prstGeom prst="rect">
            <a:avLst/>
          </a:prstGeom>
        </p:spPr>
      </p:pic>
      <p:pic>
        <p:nvPicPr>
          <p:cNvPr id="7" name="Picture 6">
            <a:extLst>
              <a:ext uri="{FF2B5EF4-FFF2-40B4-BE49-F238E27FC236}">
                <a16:creationId xmlns:a16="http://schemas.microsoft.com/office/drawing/2014/main" id="{B0DECC91-87C7-45C4-3064-217DBB613CC1}"/>
              </a:ext>
            </a:extLst>
          </p:cNvPr>
          <p:cNvPicPr>
            <a:picLocks noChangeAspect="1"/>
          </p:cNvPicPr>
          <p:nvPr/>
        </p:nvPicPr>
        <p:blipFill>
          <a:blip r:embed="rId5"/>
          <a:stretch>
            <a:fillRect/>
          </a:stretch>
        </p:blipFill>
        <p:spPr>
          <a:xfrm>
            <a:off x="4501561" y="1636410"/>
            <a:ext cx="3445012" cy="533003"/>
          </a:xfrm>
          <a:prstGeom prst="rect">
            <a:avLst/>
          </a:prstGeom>
        </p:spPr>
      </p:pic>
      <p:pic>
        <p:nvPicPr>
          <p:cNvPr id="8" name="Picture 7">
            <a:extLst>
              <a:ext uri="{FF2B5EF4-FFF2-40B4-BE49-F238E27FC236}">
                <a16:creationId xmlns:a16="http://schemas.microsoft.com/office/drawing/2014/main" id="{73DDD789-38B5-0365-D2D1-AB2790BA7BFE}"/>
              </a:ext>
            </a:extLst>
          </p:cNvPr>
          <p:cNvPicPr>
            <a:picLocks noChangeAspect="1"/>
          </p:cNvPicPr>
          <p:nvPr/>
        </p:nvPicPr>
        <p:blipFill>
          <a:blip r:embed="rId6"/>
          <a:stretch>
            <a:fillRect/>
          </a:stretch>
        </p:blipFill>
        <p:spPr>
          <a:xfrm>
            <a:off x="999165" y="2691640"/>
            <a:ext cx="764925" cy="2200632"/>
          </a:xfrm>
          <a:prstGeom prst="rect">
            <a:avLst/>
          </a:prstGeom>
        </p:spPr>
      </p:pic>
      <p:pic>
        <p:nvPicPr>
          <p:cNvPr id="10" name="Picture 9">
            <a:extLst>
              <a:ext uri="{FF2B5EF4-FFF2-40B4-BE49-F238E27FC236}">
                <a16:creationId xmlns:a16="http://schemas.microsoft.com/office/drawing/2014/main" id="{DC1AA554-341A-CB39-C469-A6E39F5F2089}"/>
              </a:ext>
            </a:extLst>
          </p:cNvPr>
          <p:cNvPicPr>
            <a:picLocks noChangeAspect="1"/>
          </p:cNvPicPr>
          <p:nvPr/>
        </p:nvPicPr>
        <p:blipFill>
          <a:blip r:embed="rId2"/>
          <a:stretch>
            <a:fillRect/>
          </a:stretch>
        </p:blipFill>
        <p:spPr>
          <a:xfrm>
            <a:off x="405672" y="526631"/>
            <a:ext cx="8718125" cy="714601"/>
          </a:xfrm>
          <a:prstGeom prst="rect">
            <a:avLst/>
          </a:prstGeom>
        </p:spPr>
      </p:pic>
      <p:sp>
        <p:nvSpPr>
          <p:cNvPr id="11" name="Oval 10">
            <a:extLst>
              <a:ext uri="{FF2B5EF4-FFF2-40B4-BE49-F238E27FC236}">
                <a16:creationId xmlns:a16="http://schemas.microsoft.com/office/drawing/2014/main" id="{290E5944-B03E-68E7-CCAC-BEB3C3E14405}"/>
              </a:ext>
            </a:extLst>
          </p:cNvPr>
          <p:cNvSpPr/>
          <p:nvPr/>
        </p:nvSpPr>
        <p:spPr>
          <a:xfrm>
            <a:off x="5453743" y="3162498"/>
            <a:ext cx="1709057" cy="5330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7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5437</Words>
  <Application>Microsoft Macintosh PowerPoint</Application>
  <PresentationFormat>Widescreen</PresentationFormat>
  <Paragraphs>425</Paragraphs>
  <Slides>41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Calibri</vt:lpstr>
      <vt:lpstr>Calibri Light</vt:lpstr>
      <vt:lpstr>Symbol</vt:lpstr>
      <vt:lpstr>Office Theme</vt:lpstr>
      <vt:lpstr>Diabetes ECHO Case Discussion </vt:lpstr>
      <vt:lpstr>Clinical Case Recap</vt:lpstr>
      <vt:lpstr>Recap - More Details </vt:lpstr>
      <vt:lpstr>Clinical Questions</vt:lpstr>
      <vt:lpstr>Clinical Questions</vt:lpstr>
      <vt:lpstr>ADA 2026 Standards of Care</vt:lpstr>
      <vt:lpstr>Potential Glycemic Targets for People with Diabetes &amp; CKD who use CGM – 2026 KDIGO draft</vt:lpstr>
      <vt:lpstr>Glucose excursions &amp; GMI-A1c Discordance </vt:lpstr>
      <vt:lpstr>PowerPoint Presentation</vt:lpstr>
      <vt:lpstr>Clinical Questions</vt:lpstr>
      <vt:lpstr>KDIGO 2926 draft – Lipid Management</vt:lpstr>
      <vt:lpstr>How Much does Tirzepatide Improve LDLc &amp; Lipids?</vt:lpstr>
      <vt:lpstr>Fish Oil Supplements</vt:lpstr>
      <vt:lpstr>Clinical Questions</vt:lpstr>
      <vt:lpstr>KDIGO 2026 draft - RASi</vt:lpstr>
      <vt:lpstr>Clinical Questions</vt:lpstr>
      <vt:lpstr>Clinical Questions</vt:lpstr>
      <vt:lpstr>ADA 2026 Standards of Care</vt:lpstr>
      <vt:lpstr>Consider AID Insulin Pump Therapy</vt:lpstr>
      <vt:lpstr>Issues with Large Insulin Requirements </vt:lpstr>
      <vt:lpstr>Diabetes Research &amp; Clinical Practice. Volume 174108735April 2021 Improved glycemic control in 3,592 adults with type 2 diabetes mellitus initiating a tubeless insulin management system</vt:lpstr>
      <vt:lpstr>Utilization of Omnipod AID system in Pharmacy Diabetes Clinic – Robin John, RPh, CDCES</vt:lpstr>
      <vt:lpstr>Utilization of Omnipod AID system in Pharmacy Diabetes Clinic –  Robin John, RPh, CDCES</vt:lpstr>
      <vt:lpstr>Utilization of Omnipod AID system in Pharmacy Diabetes Clinic –  Robin John, RPh, CDCES</vt:lpstr>
      <vt:lpstr>Where would you start?</vt:lpstr>
      <vt:lpstr>Where I would start…</vt:lpstr>
      <vt:lpstr>Diabetes Distress Impacts Motivation for Self-Management  </vt:lpstr>
      <vt:lpstr>Why do anything about DD? </vt:lpstr>
      <vt:lpstr>Why do anything about DD? </vt:lpstr>
      <vt:lpstr>Addressing Diabetes Distress – Results of the DD Assessment </vt:lpstr>
      <vt:lpstr>JAMA Netw Open. 2024 Dec 10;7(12):e2448809. doi: 10.1001/jamanetworkopen.2024.48809 Glycemic Control With Layperson-Delivered Telephone Calls vs Usual Care for Patients With Diabetes</vt:lpstr>
      <vt:lpstr>Prevent &amp; Reduce Diabetes Distress</vt:lpstr>
      <vt:lpstr>Consider Connection to Culture &amp; Community </vt:lpstr>
      <vt:lpstr>Optimization also includes “What can be  Reduced or Stopped”</vt:lpstr>
      <vt:lpstr> Provide Frequent Reminders</vt:lpstr>
      <vt:lpstr>PowerPoint Presentation</vt:lpstr>
      <vt:lpstr>Kudva YC, Raghinaru D, Lum JW, et al.; 2IQP Study Group. A randomized trial of automated insulin delivery in type 2 diabetes. N Engl J Med 2025;392:1801–1812</vt:lpstr>
      <vt:lpstr>Kudva YC, Raghinaru D, Lum JW, et al.; 2IQP Study Group. A randomized trial of automated insulin delivery in type 2 diabetes. N Engl J Med 2025;392:1801–1812</vt:lpstr>
      <vt:lpstr>Diabetes Distress </vt:lpstr>
      <vt:lpstr>Why do anything about DD? </vt:lpstr>
      <vt:lpstr>Why do anything about DD?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Greenlee</dc:creator>
  <cp:lastModifiedBy>Cushman, Nicholas</cp:lastModifiedBy>
  <cp:revision>2</cp:revision>
  <dcterms:created xsi:type="dcterms:W3CDTF">2026-06-08T12:21:43Z</dcterms:created>
  <dcterms:modified xsi:type="dcterms:W3CDTF">2026-06-11T14:11:21Z</dcterms:modified>
</cp:coreProperties>
</file>