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4" r:id="rId2"/>
    <p:sldId id="346" r:id="rId3"/>
    <p:sldId id="336" r:id="rId4"/>
    <p:sldId id="354" r:id="rId5"/>
    <p:sldId id="335" r:id="rId6"/>
    <p:sldId id="340" r:id="rId7"/>
    <p:sldId id="343" r:id="rId8"/>
    <p:sldId id="367" r:id="rId9"/>
    <p:sldId id="368" r:id="rId10"/>
    <p:sldId id="357" r:id="rId11"/>
    <p:sldId id="353" r:id="rId12"/>
    <p:sldId id="359" r:id="rId13"/>
    <p:sldId id="355" r:id="rId14"/>
    <p:sldId id="356" r:id="rId15"/>
    <p:sldId id="364" r:id="rId16"/>
    <p:sldId id="366" r:id="rId17"/>
    <p:sldId id="341" r:id="rId18"/>
    <p:sldId id="342" r:id="rId19"/>
    <p:sldId id="35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86712" autoAdjust="0"/>
  </p:normalViewPr>
  <p:slideViewPr>
    <p:cSldViewPr snapToGrid="0">
      <p:cViewPr varScale="1">
        <p:scale>
          <a:sx n="105" d="100"/>
          <a:sy n="105" d="100"/>
        </p:scale>
        <p:origin x="1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BILBCRD1FS\Departments\PharmacyShared\Residency\Crow%20PGY1\2025-2026%20Residency\Marlaina%20Renney\Longitudinal\Public%20Health\statistics%20all%20time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BILBCRD1FS\Departments\PharmacyShared\Residency\Crow%20PGY1\2025-2026%20Residency\Marlaina%20Renney\Longitudinal\Public%20Health\statistics%20all%20time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Confirmed</a:t>
            </a:r>
            <a:r>
              <a:rPr lang="en-US" sz="1800" baseline="0" dirty="0"/>
              <a:t> Cases of Syphilis Nov 2021 - May 2026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11/21 to 7/23</c:v>
                </c:pt>
              </c:strCache>
            </c:strRef>
          </c:tx>
          <c:spPr>
            <a:solidFill>
              <a:srgbClr val="FBE3D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Crow</c:v>
                </c:pt>
                <c:pt idx="1">
                  <c:v>Lodge Grass</c:v>
                </c:pt>
                <c:pt idx="2">
                  <c:v>Pryor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399</c:v>
                </c:pt>
                <c:pt idx="1">
                  <c:v>280</c:v>
                </c:pt>
                <c:pt idx="2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CB-43EB-8048-86BA654D0B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8/23-5/26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Crow</c:v>
                </c:pt>
                <c:pt idx="1">
                  <c:v>Lodge Grass</c:v>
                </c:pt>
                <c:pt idx="2">
                  <c:v>Pryor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185</c:v>
                </c:pt>
                <c:pt idx="1">
                  <c:v>128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CB-43EB-8048-86BA654D0B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70110544"/>
        <c:axId val="1870112944"/>
        <c:axId val="0"/>
      </c:bar3DChart>
      <c:catAx>
        <c:axId val="18701105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CSU Location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0112944"/>
        <c:crosses val="autoZero"/>
        <c:auto val="1"/>
        <c:lblAlgn val="ctr"/>
        <c:lblOffset val="100"/>
        <c:noMultiLvlLbl val="0"/>
      </c:catAx>
      <c:valAx>
        <c:axId val="187011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br>
                  <a:rPr lang="en-US" sz="1600" dirty="0"/>
                </a:br>
                <a:r>
                  <a:rPr lang="en-US" sz="1600" dirty="0"/>
                  <a:t>Number of Patients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0110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CSU Patients Tested for Syphilis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CSU Patients</c:v>
                </c:pt>
              </c:strCache>
            </c:strRef>
          </c:tx>
          <c:spPr>
            <a:solidFill>
              <a:srgbClr val="FBE3D6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882-4A3F-89FC-1DC3F066C58B}"/>
              </c:ext>
            </c:extLst>
          </c:dPt>
          <c:cat>
            <c:strRef>
              <c:f>Sheet1!$B$7:$C$7</c:f>
              <c:strCache>
                <c:ptCount val="2"/>
                <c:pt idx="0">
                  <c:v>11/21 to 7/23</c:v>
                </c:pt>
                <c:pt idx="1">
                  <c:v>8/23 to 5/26</c:v>
                </c:pt>
              </c:strCache>
            </c:strRef>
          </c:cat>
          <c:val>
            <c:numRef>
              <c:f>Sheet1!$B$8:$C$8</c:f>
              <c:numCache>
                <c:formatCode>General</c:formatCode>
                <c:ptCount val="2"/>
                <c:pt idx="0">
                  <c:v>2149</c:v>
                </c:pt>
                <c:pt idx="1">
                  <c:v>4452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82-4A3F-89FC-1DC3F066C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69643824"/>
        <c:axId val="1869644304"/>
        <c:axId val="0"/>
      </c:bar3DChart>
      <c:catAx>
        <c:axId val="18696438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Time Period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9644304"/>
        <c:crosses val="autoZero"/>
        <c:auto val="1"/>
        <c:lblAlgn val="ctr"/>
        <c:lblOffset val="100"/>
        <c:noMultiLvlLbl val="0"/>
      </c:catAx>
      <c:valAx>
        <c:axId val="186964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Number of Patients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96438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21FFB8-C1EB-48F3-A5B7-FE364001A1D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8777D32E-C69E-4379-96CA-AF2551A595DC}">
      <dgm:prSet custT="1"/>
      <dgm:spPr/>
      <dgm:t>
        <a:bodyPr/>
        <a:lstStyle/>
        <a:p>
          <a:r>
            <a:rPr lang="en-US" sz="2400" dirty="0"/>
            <a:t>Summarize Steps Taken to Establish an Effective PHN/PCMH Clinic Model </a:t>
          </a:r>
        </a:p>
      </dgm:t>
    </dgm:pt>
    <dgm:pt modelId="{406E933D-3937-4987-A38F-5D7CE6654A2E}" type="parTrans" cxnId="{97777E2C-2DF2-40CE-9153-CDE132F5F8D4}">
      <dgm:prSet/>
      <dgm:spPr/>
      <dgm:t>
        <a:bodyPr/>
        <a:lstStyle/>
        <a:p>
          <a:endParaRPr lang="en-US"/>
        </a:p>
      </dgm:t>
    </dgm:pt>
    <dgm:pt modelId="{87943EA7-DB7A-4017-B648-B41DD94C835A}" type="sibTrans" cxnId="{97777E2C-2DF2-40CE-9153-CDE132F5F8D4}">
      <dgm:prSet/>
      <dgm:spPr/>
      <dgm:t>
        <a:bodyPr/>
        <a:lstStyle/>
        <a:p>
          <a:endParaRPr lang="en-US"/>
        </a:p>
      </dgm:t>
    </dgm:pt>
    <dgm:pt modelId="{009E2171-BADD-4F3A-A1FA-9EBF8789EC10}">
      <dgm:prSet custT="1"/>
      <dgm:spPr/>
      <dgm:t>
        <a:bodyPr/>
        <a:lstStyle/>
        <a:p>
          <a:r>
            <a:rPr lang="en-US" sz="2400" dirty="0"/>
            <a:t>Explain Team Member Roles and Workflow</a:t>
          </a:r>
        </a:p>
      </dgm:t>
    </dgm:pt>
    <dgm:pt modelId="{39134411-1C0D-4B50-B655-91E516860FC2}" type="parTrans" cxnId="{E62CDDD7-0186-4278-8607-BA6484CE881A}">
      <dgm:prSet/>
      <dgm:spPr/>
      <dgm:t>
        <a:bodyPr/>
        <a:lstStyle/>
        <a:p>
          <a:endParaRPr lang="en-US"/>
        </a:p>
      </dgm:t>
    </dgm:pt>
    <dgm:pt modelId="{21DA4B2F-DFD7-40EF-978F-AFF017103E52}" type="sibTrans" cxnId="{E62CDDD7-0186-4278-8607-BA6484CE881A}">
      <dgm:prSet/>
      <dgm:spPr/>
      <dgm:t>
        <a:bodyPr/>
        <a:lstStyle/>
        <a:p>
          <a:endParaRPr lang="en-US"/>
        </a:p>
      </dgm:t>
    </dgm:pt>
    <dgm:pt modelId="{33019445-BC0C-47B3-8CD5-9B4E87558E8A}">
      <dgm:prSet custT="1"/>
      <dgm:spPr/>
      <dgm:t>
        <a:bodyPr/>
        <a:lstStyle/>
        <a:p>
          <a:r>
            <a:rPr lang="en-US" sz="2400" dirty="0"/>
            <a:t>Describe Current Clinic Status and Future Goals</a:t>
          </a:r>
        </a:p>
      </dgm:t>
    </dgm:pt>
    <dgm:pt modelId="{3BD721EC-472E-47B0-BAAD-D8903F982709}" type="parTrans" cxnId="{4D6EFB22-C98D-4381-9E8E-51E232319FE6}">
      <dgm:prSet/>
      <dgm:spPr/>
      <dgm:t>
        <a:bodyPr/>
        <a:lstStyle/>
        <a:p>
          <a:endParaRPr lang="en-US"/>
        </a:p>
      </dgm:t>
    </dgm:pt>
    <dgm:pt modelId="{2B86543D-7CA4-49A2-8691-CE8D09F5448F}" type="sibTrans" cxnId="{4D6EFB22-C98D-4381-9E8E-51E232319FE6}">
      <dgm:prSet/>
      <dgm:spPr/>
      <dgm:t>
        <a:bodyPr/>
        <a:lstStyle/>
        <a:p>
          <a:endParaRPr lang="en-US"/>
        </a:p>
      </dgm:t>
    </dgm:pt>
    <dgm:pt modelId="{27C3BED4-5955-440E-B398-C39031F9C9C8}" type="pres">
      <dgm:prSet presAssocID="{1C21FFB8-C1EB-48F3-A5B7-FE364001A1DA}" presName="root" presStyleCnt="0">
        <dgm:presLayoutVars>
          <dgm:dir/>
          <dgm:resizeHandles val="exact"/>
        </dgm:presLayoutVars>
      </dgm:prSet>
      <dgm:spPr/>
    </dgm:pt>
    <dgm:pt modelId="{E1390F17-DC84-4035-B823-C7F5E3CC313A}" type="pres">
      <dgm:prSet presAssocID="{8777D32E-C69E-4379-96CA-AF2551A595DC}" presName="compNode" presStyleCnt="0"/>
      <dgm:spPr/>
    </dgm:pt>
    <dgm:pt modelId="{9D9FB338-888B-4B22-A654-723546B29F93}" type="pres">
      <dgm:prSet presAssocID="{8777D32E-C69E-4379-96CA-AF2551A595DC}" presName="bgRect" presStyleLbl="bgShp" presStyleIdx="0" presStyleCnt="3"/>
      <dgm:spPr>
        <a:solidFill>
          <a:schemeClr val="accent1">
            <a:lumMod val="20000"/>
            <a:lumOff val="80000"/>
          </a:schemeClr>
        </a:solidFill>
      </dgm:spPr>
    </dgm:pt>
    <dgm:pt modelId="{5256D9A5-39C2-441F-A7CA-AE1CA8FAEDA3}" type="pres">
      <dgm:prSet presAssocID="{8777D32E-C69E-4379-96CA-AF2551A595DC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AB345657-099E-4BB0-94C9-529522573EBC}" type="pres">
      <dgm:prSet presAssocID="{8777D32E-C69E-4379-96CA-AF2551A595DC}" presName="spaceRect" presStyleCnt="0"/>
      <dgm:spPr/>
    </dgm:pt>
    <dgm:pt modelId="{07C4CCDD-B03E-4696-BCC2-766F843071A6}" type="pres">
      <dgm:prSet presAssocID="{8777D32E-C69E-4379-96CA-AF2551A595DC}" presName="parTx" presStyleLbl="revTx" presStyleIdx="0" presStyleCnt="3">
        <dgm:presLayoutVars>
          <dgm:chMax val="0"/>
          <dgm:chPref val="0"/>
        </dgm:presLayoutVars>
      </dgm:prSet>
      <dgm:spPr/>
    </dgm:pt>
    <dgm:pt modelId="{17F3C7BD-CC95-48A9-A667-6A3FB8A148B1}" type="pres">
      <dgm:prSet presAssocID="{87943EA7-DB7A-4017-B648-B41DD94C835A}" presName="sibTrans" presStyleCnt="0"/>
      <dgm:spPr/>
    </dgm:pt>
    <dgm:pt modelId="{30E4978E-F13A-4EC1-B45A-02F7B51B9F34}" type="pres">
      <dgm:prSet presAssocID="{009E2171-BADD-4F3A-A1FA-9EBF8789EC10}" presName="compNode" presStyleCnt="0"/>
      <dgm:spPr/>
    </dgm:pt>
    <dgm:pt modelId="{BF34A362-2385-493C-BB43-1A2FD380F4F3}" type="pres">
      <dgm:prSet presAssocID="{009E2171-BADD-4F3A-A1FA-9EBF8789EC10}" presName="bgRect" presStyleLbl="bgShp" presStyleIdx="1" presStyleCnt="3" custLinFactNeighborX="-9174" custLinFactNeighborY="-230"/>
      <dgm:spPr>
        <a:solidFill>
          <a:schemeClr val="accent1">
            <a:lumMod val="20000"/>
            <a:lumOff val="80000"/>
          </a:schemeClr>
        </a:solidFill>
      </dgm:spPr>
    </dgm:pt>
    <dgm:pt modelId="{AB775564-6FCF-43B0-BA8A-D07352492E98}" type="pres">
      <dgm:prSet presAssocID="{009E2171-BADD-4F3A-A1FA-9EBF8789EC10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9B86A8A0-EA8A-4572-AC56-407DC09B2D52}" type="pres">
      <dgm:prSet presAssocID="{009E2171-BADD-4F3A-A1FA-9EBF8789EC10}" presName="spaceRect" presStyleCnt="0"/>
      <dgm:spPr/>
    </dgm:pt>
    <dgm:pt modelId="{839B3033-B6B6-4626-82F9-1870D441F67F}" type="pres">
      <dgm:prSet presAssocID="{009E2171-BADD-4F3A-A1FA-9EBF8789EC10}" presName="parTx" presStyleLbl="revTx" presStyleIdx="1" presStyleCnt="3">
        <dgm:presLayoutVars>
          <dgm:chMax val="0"/>
          <dgm:chPref val="0"/>
        </dgm:presLayoutVars>
      </dgm:prSet>
      <dgm:spPr/>
    </dgm:pt>
    <dgm:pt modelId="{39B82F77-EA8E-4D6E-9A26-04D4B9948306}" type="pres">
      <dgm:prSet presAssocID="{21DA4B2F-DFD7-40EF-978F-AFF017103E52}" presName="sibTrans" presStyleCnt="0"/>
      <dgm:spPr/>
    </dgm:pt>
    <dgm:pt modelId="{73541676-C182-4E79-95DF-E9A23DBB69C7}" type="pres">
      <dgm:prSet presAssocID="{33019445-BC0C-47B3-8CD5-9B4E87558E8A}" presName="compNode" presStyleCnt="0"/>
      <dgm:spPr/>
    </dgm:pt>
    <dgm:pt modelId="{4A83C8A2-F0B4-4B49-80D2-26B3A5A403D6}" type="pres">
      <dgm:prSet presAssocID="{33019445-BC0C-47B3-8CD5-9B4E87558E8A}" presName="bgRect" presStyleLbl="bgShp" presStyleIdx="2" presStyleCnt="3"/>
      <dgm:spPr>
        <a:solidFill>
          <a:schemeClr val="accent1">
            <a:lumMod val="20000"/>
            <a:lumOff val="80000"/>
          </a:schemeClr>
        </a:solidFill>
      </dgm:spPr>
    </dgm:pt>
    <dgm:pt modelId="{2BAA63DD-77EF-408B-9203-B3E2F23DF1BE}" type="pres">
      <dgm:prSet presAssocID="{33019445-BC0C-47B3-8CD5-9B4E87558E8A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43C9E4D-09A2-4349-A6E5-7EB483DA4CE7}" type="pres">
      <dgm:prSet presAssocID="{33019445-BC0C-47B3-8CD5-9B4E87558E8A}" presName="spaceRect" presStyleCnt="0"/>
      <dgm:spPr/>
    </dgm:pt>
    <dgm:pt modelId="{EE9B838A-5D44-4E87-811C-BAE2B9C6A7DF}" type="pres">
      <dgm:prSet presAssocID="{33019445-BC0C-47B3-8CD5-9B4E87558E8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5823008-7A6E-414D-861F-D49325E1C2C6}" type="presOf" srcId="{33019445-BC0C-47B3-8CD5-9B4E87558E8A}" destId="{EE9B838A-5D44-4E87-811C-BAE2B9C6A7DF}" srcOrd="0" destOrd="0" presId="urn:microsoft.com/office/officeart/2018/2/layout/IconVerticalSolidList"/>
    <dgm:cxn modelId="{DFC2E220-C95F-4E7D-9307-454D40CC5A81}" type="presOf" srcId="{009E2171-BADD-4F3A-A1FA-9EBF8789EC10}" destId="{839B3033-B6B6-4626-82F9-1870D441F67F}" srcOrd="0" destOrd="0" presId="urn:microsoft.com/office/officeart/2018/2/layout/IconVerticalSolidList"/>
    <dgm:cxn modelId="{4D6EFB22-C98D-4381-9E8E-51E232319FE6}" srcId="{1C21FFB8-C1EB-48F3-A5B7-FE364001A1DA}" destId="{33019445-BC0C-47B3-8CD5-9B4E87558E8A}" srcOrd="2" destOrd="0" parTransId="{3BD721EC-472E-47B0-BAAD-D8903F982709}" sibTransId="{2B86543D-7CA4-49A2-8691-CE8D09F5448F}"/>
    <dgm:cxn modelId="{CBA39B29-88C0-4103-A3B8-DD81069911A5}" type="presOf" srcId="{1C21FFB8-C1EB-48F3-A5B7-FE364001A1DA}" destId="{27C3BED4-5955-440E-B398-C39031F9C9C8}" srcOrd="0" destOrd="0" presId="urn:microsoft.com/office/officeart/2018/2/layout/IconVerticalSolidList"/>
    <dgm:cxn modelId="{97777E2C-2DF2-40CE-9153-CDE132F5F8D4}" srcId="{1C21FFB8-C1EB-48F3-A5B7-FE364001A1DA}" destId="{8777D32E-C69E-4379-96CA-AF2551A595DC}" srcOrd="0" destOrd="0" parTransId="{406E933D-3937-4987-A38F-5D7CE6654A2E}" sibTransId="{87943EA7-DB7A-4017-B648-B41DD94C835A}"/>
    <dgm:cxn modelId="{263349D6-8894-4BFA-8701-2CB7811EA8B3}" type="presOf" srcId="{8777D32E-C69E-4379-96CA-AF2551A595DC}" destId="{07C4CCDD-B03E-4696-BCC2-766F843071A6}" srcOrd="0" destOrd="0" presId="urn:microsoft.com/office/officeart/2018/2/layout/IconVerticalSolidList"/>
    <dgm:cxn modelId="{E62CDDD7-0186-4278-8607-BA6484CE881A}" srcId="{1C21FFB8-C1EB-48F3-A5B7-FE364001A1DA}" destId="{009E2171-BADD-4F3A-A1FA-9EBF8789EC10}" srcOrd="1" destOrd="0" parTransId="{39134411-1C0D-4B50-B655-91E516860FC2}" sibTransId="{21DA4B2F-DFD7-40EF-978F-AFF017103E52}"/>
    <dgm:cxn modelId="{E76CA40F-787B-49E4-85F7-F3251BFB7B13}" type="presParOf" srcId="{27C3BED4-5955-440E-B398-C39031F9C9C8}" destId="{E1390F17-DC84-4035-B823-C7F5E3CC313A}" srcOrd="0" destOrd="0" presId="urn:microsoft.com/office/officeart/2018/2/layout/IconVerticalSolidList"/>
    <dgm:cxn modelId="{3B04E19B-F32C-4829-A7FE-6ACFFC5C6C90}" type="presParOf" srcId="{E1390F17-DC84-4035-B823-C7F5E3CC313A}" destId="{9D9FB338-888B-4B22-A654-723546B29F93}" srcOrd="0" destOrd="0" presId="urn:microsoft.com/office/officeart/2018/2/layout/IconVerticalSolidList"/>
    <dgm:cxn modelId="{17A5D645-29D9-4015-BBB6-F32AA879BA4C}" type="presParOf" srcId="{E1390F17-DC84-4035-B823-C7F5E3CC313A}" destId="{5256D9A5-39C2-441F-A7CA-AE1CA8FAEDA3}" srcOrd="1" destOrd="0" presId="urn:microsoft.com/office/officeart/2018/2/layout/IconVerticalSolidList"/>
    <dgm:cxn modelId="{AE2C0350-58BE-48EE-9A39-1C22453F4BC8}" type="presParOf" srcId="{E1390F17-DC84-4035-B823-C7F5E3CC313A}" destId="{AB345657-099E-4BB0-94C9-529522573EBC}" srcOrd="2" destOrd="0" presId="urn:microsoft.com/office/officeart/2018/2/layout/IconVerticalSolidList"/>
    <dgm:cxn modelId="{E50966C3-39E3-404B-BA50-6EC75D7D94CE}" type="presParOf" srcId="{E1390F17-DC84-4035-B823-C7F5E3CC313A}" destId="{07C4CCDD-B03E-4696-BCC2-766F843071A6}" srcOrd="3" destOrd="0" presId="urn:microsoft.com/office/officeart/2018/2/layout/IconVerticalSolidList"/>
    <dgm:cxn modelId="{AF3AA9EE-0C74-430B-98F2-E5481848B644}" type="presParOf" srcId="{27C3BED4-5955-440E-B398-C39031F9C9C8}" destId="{17F3C7BD-CC95-48A9-A667-6A3FB8A148B1}" srcOrd="1" destOrd="0" presId="urn:microsoft.com/office/officeart/2018/2/layout/IconVerticalSolidList"/>
    <dgm:cxn modelId="{482A2B81-0459-49BB-AB81-03F88A3D9864}" type="presParOf" srcId="{27C3BED4-5955-440E-B398-C39031F9C9C8}" destId="{30E4978E-F13A-4EC1-B45A-02F7B51B9F34}" srcOrd="2" destOrd="0" presId="urn:microsoft.com/office/officeart/2018/2/layout/IconVerticalSolidList"/>
    <dgm:cxn modelId="{753264D5-E864-4609-9F7F-F88A5F06AB41}" type="presParOf" srcId="{30E4978E-F13A-4EC1-B45A-02F7B51B9F34}" destId="{BF34A362-2385-493C-BB43-1A2FD380F4F3}" srcOrd="0" destOrd="0" presId="urn:microsoft.com/office/officeart/2018/2/layout/IconVerticalSolidList"/>
    <dgm:cxn modelId="{1FE9A4D9-574C-4406-921B-3A948B3AC2AB}" type="presParOf" srcId="{30E4978E-F13A-4EC1-B45A-02F7B51B9F34}" destId="{AB775564-6FCF-43B0-BA8A-D07352492E98}" srcOrd="1" destOrd="0" presId="urn:microsoft.com/office/officeart/2018/2/layout/IconVerticalSolidList"/>
    <dgm:cxn modelId="{34B34F24-B942-49D7-ACD2-4174865366AB}" type="presParOf" srcId="{30E4978E-F13A-4EC1-B45A-02F7B51B9F34}" destId="{9B86A8A0-EA8A-4572-AC56-407DC09B2D52}" srcOrd="2" destOrd="0" presId="urn:microsoft.com/office/officeart/2018/2/layout/IconVerticalSolidList"/>
    <dgm:cxn modelId="{A3E2DC34-0A97-4E6A-B3B1-43DC6EA6F7A5}" type="presParOf" srcId="{30E4978E-F13A-4EC1-B45A-02F7B51B9F34}" destId="{839B3033-B6B6-4626-82F9-1870D441F67F}" srcOrd="3" destOrd="0" presId="urn:microsoft.com/office/officeart/2018/2/layout/IconVerticalSolidList"/>
    <dgm:cxn modelId="{ABFB0102-4F68-41E8-9FD5-37F3F568FD16}" type="presParOf" srcId="{27C3BED4-5955-440E-B398-C39031F9C9C8}" destId="{39B82F77-EA8E-4D6E-9A26-04D4B9948306}" srcOrd="3" destOrd="0" presId="urn:microsoft.com/office/officeart/2018/2/layout/IconVerticalSolidList"/>
    <dgm:cxn modelId="{C6CA0233-CC0E-468D-9CE5-4A00A0F798E8}" type="presParOf" srcId="{27C3BED4-5955-440E-B398-C39031F9C9C8}" destId="{73541676-C182-4E79-95DF-E9A23DBB69C7}" srcOrd="4" destOrd="0" presId="urn:microsoft.com/office/officeart/2018/2/layout/IconVerticalSolidList"/>
    <dgm:cxn modelId="{8A0C3061-582A-4458-974B-E73E3535E17E}" type="presParOf" srcId="{73541676-C182-4E79-95DF-E9A23DBB69C7}" destId="{4A83C8A2-F0B4-4B49-80D2-26B3A5A403D6}" srcOrd="0" destOrd="0" presId="urn:microsoft.com/office/officeart/2018/2/layout/IconVerticalSolidList"/>
    <dgm:cxn modelId="{85B172E8-10F9-49E7-90DB-1995F9F23DAF}" type="presParOf" srcId="{73541676-C182-4E79-95DF-E9A23DBB69C7}" destId="{2BAA63DD-77EF-408B-9203-B3E2F23DF1BE}" srcOrd="1" destOrd="0" presId="urn:microsoft.com/office/officeart/2018/2/layout/IconVerticalSolidList"/>
    <dgm:cxn modelId="{C04AE1F7-475F-4CA2-A20D-D50AC91675EB}" type="presParOf" srcId="{73541676-C182-4E79-95DF-E9A23DBB69C7}" destId="{F43C9E4D-09A2-4349-A6E5-7EB483DA4CE7}" srcOrd="2" destOrd="0" presId="urn:microsoft.com/office/officeart/2018/2/layout/IconVerticalSolidList"/>
    <dgm:cxn modelId="{B1CC1B9D-3E5D-4D1D-B902-B2303C75744C}" type="presParOf" srcId="{73541676-C182-4E79-95DF-E9A23DBB69C7}" destId="{EE9B838A-5D44-4E87-811C-BAE2B9C6A7D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FB338-888B-4B22-A654-723546B29F93}">
      <dsp:nvSpPr>
        <dsp:cNvPr id="0" name=""/>
        <dsp:cNvSpPr/>
      </dsp:nvSpPr>
      <dsp:spPr>
        <a:xfrm>
          <a:off x="0" y="462"/>
          <a:ext cx="10058399" cy="10814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6D9A5-39C2-441F-A7CA-AE1CA8FAEDA3}">
      <dsp:nvSpPr>
        <dsp:cNvPr id="0" name=""/>
        <dsp:cNvSpPr/>
      </dsp:nvSpPr>
      <dsp:spPr>
        <a:xfrm>
          <a:off x="327145" y="243793"/>
          <a:ext cx="594810" cy="59481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4CCDD-B03E-4696-BCC2-766F843071A6}">
      <dsp:nvSpPr>
        <dsp:cNvPr id="0" name=""/>
        <dsp:cNvSpPr/>
      </dsp:nvSpPr>
      <dsp:spPr>
        <a:xfrm>
          <a:off x="1249101" y="462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Summarize Steps Taken to Establish an Effective PHN/PCMH Clinic Model </a:t>
          </a:r>
        </a:p>
      </dsp:txBody>
      <dsp:txXfrm>
        <a:off x="1249101" y="462"/>
        <a:ext cx="8809298" cy="1081473"/>
      </dsp:txXfrm>
    </dsp:sp>
    <dsp:sp modelId="{BF34A362-2385-493C-BB43-1A2FD380F4F3}">
      <dsp:nvSpPr>
        <dsp:cNvPr id="0" name=""/>
        <dsp:cNvSpPr/>
      </dsp:nvSpPr>
      <dsp:spPr>
        <a:xfrm>
          <a:off x="0" y="1349816"/>
          <a:ext cx="10058399" cy="10814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775564-6FCF-43B0-BA8A-D07352492E98}">
      <dsp:nvSpPr>
        <dsp:cNvPr id="0" name=""/>
        <dsp:cNvSpPr/>
      </dsp:nvSpPr>
      <dsp:spPr>
        <a:xfrm>
          <a:off x="327145" y="1595634"/>
          <a:ext cx="594810" cy="59481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B3033-B6B6-4626-82F9-1870D441F67F}">
      <dsp:nvSpPr>
        <dsp:cNvPr id="0" name=""/>
        <dsp:cNvSpPr/>
      </dsp:nvSpPr>
      <dsp:spPr>
        <a:xfrm>
          <a:off x="1249101" y="1352303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Explain Team Member Roles and Workflow</a:t>
          </a:r>
        </a:p>
      </dsp:txBody>
      <dsp:txXfrm>
        <a:off x="1249101" y="1352303"/>
        <a:ext cx="8809298" cy="1081473"/>
      </dsp:txXfrm>
    </dsp:sp>
    <dsp:sp modelId="{4A83C8A2-F0B4-4B49-80D2-26B3A5A403D6}">
      <dsp:nvSpPr>
        <dsp:cNvPr id="0" name=""/>
        <dsp:cNvSpPr/>
      </dsp:nvSpPr>
      <dsp:spPr>
        <a:xfrm>
          <a:off x="0" y="2704144"/>
          <a:ext cx="10058399" cy="10814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AA63DD-77EF-408B-9203-B3E2F23DF1BE}">
      <dsp:nvSpPr>
        <dsp:cNvPr id="0" name=""/>
        <dsp:cNvSpPr/>
      </dsp:nvSpPr>
      <dsp:spPr>
        <a:xfrm>
          <a:off x="327145" y="2947476"/>
          <a:ext cx="594810" cy="59481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B838A-5D44-4E87-811C-BAE2B9C6A7DF}">
      <dsp:nvSpPr>
        <dsp:cNvPr id="0" name=""/>
        <dsp:cNvSpPr/>
      </dsp:nvSpPr>
      <dsp:spPr>
        <a:xfrm>
          <a:off x="1249101" y="2704144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Describe Current Clinic Status and Future Goals</a:t>
          </a:r>
        </a:p>
      </dsp:txBody>
      <dsp:txXfrm>
        <a:off x="1249101" y="2704144"/>
        <a:ext cx="8809298" cy="1081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A8534-E061-4A8C-AE3E-2C361FF6D865}" type="datetimeFigureOut">
              <a:rPr lang="en-US" smtClean="0"/>
              <a:t>6/9/26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51216-CD72-4B31-ACEE-AA1F7DA63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915B9-FFA6-47F4-BAD2-FFE848E816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68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1C702-1F30-2246-9CE6-D4809C090E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46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9547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0AF75-FB11-0A2A-2A92-0E367D21B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25A79D-F9BB-C77D-7C6F-07A754900D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7A0612-D494-7B62-21C8-A1DE7FBBA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04CA45-9773-DC75-6368-FCFCE1F009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9023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Tori- tobacco cessation note</a:t>
            </a:r>
          </a:p>
          <a:p>
            <a:r>
              <a:rPr lang="en-US" dirty="0"/>
              <a:t>Heather- </a:t>
            </a:r>
            <a:r>
              <a:rPr lang="en-US" dirty="0" err="1"/>
              <a:t>opill</a:t>
            </a:r>
            <a:r>
              <a:rPr lang="en-US" dirty="0"/>
              <a:t> note</a:t>
            </a:r>
          </a:p>
          <a:p>
            <a:r>
              <a:rPr lang="en-US" dirty="0" err="1"/>
              <a:t>Analeslie</a:t>
            </a:r>
            <a:r>
              <a:rPr lang="en-US" dirty="0"/>
              <a:t> –HIV lab order set</a:t>
            </a:r>
          </a:p>
          <a:p>
            <a:r>
              <a:rPr lang="en-US" dirty="0"/>
              <a:t>Jess- HIV note</a:t>
            </a:r>
          </a:p>
          <a:p>
            <a:r>
              <a:rPr lang="en-US" dirty="0"/>
              <a:t>Marlaina – Latent TB order menu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525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pilot project of staffing a pharmacist, on average, of once-weekly in PHN Department has generated the following impacts and data through tracking documentation of interventions: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64 patients cannot contact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1C702-1F30-2246-9CE6-D4809C090E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4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760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7292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Tinidazole sometimes chosen over metronidazole for Trich</a:t>
            </a:r>
            <a:r>
              <a:rPr lang="en-US" baseline="0" dirty="0"/>
              <a:t> due to convenience of one-time dosing and same dose for both males and females.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1C702-1F30-2246-9CE6-D4809C090E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6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FE0D0-80DC-7426-7948-AC6C62B1A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E1E54A-8E90-7A44-327A-AFD7DC7D5B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D59DC4-83BD-C6B2-74D1-DAAF51ABCA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352 confirmed cases Aug 2023-May 2026</a:t>
            </a:r>
          </a:p>
          <a:p>
            <a:r>
              <a:rPr lang="en-US" dirty="0"/>
              <a:t>809 confirmed cases Nov 2021-July 2</a:t>
            </a:r>
          </a:p>
          <a:p>
            <a:r>
              <a:rPr lang="en-US" sz="1200" dirty="0"/>
              <a:t>Several additional cases transferred to other jurisdictions</a:t>
            </a:r>
          </a:p>
          <a:p>
            <a:r>
              <a:rPr lang="en-US" sz="1200" dirty="0"/>
              <a:t>Many cases found </a:t>
            </a:r>
            <a:r>
              <a:rPr lang="en-US" sz="1200"/>
              <a:t>were incarcerated</a:t>
            </a:r>
          </a:p>
          <a:p>
            <a:r>
              <a:rPr lang="en-US"/>
              <a:t>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65750-CBE1-5058-B748-A3B9AD4C39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107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1EC3F-6CC6-4BDC-DFA2-CEB2DCF7A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C2C7F7-0BCB-5F84-A314-A48EDC382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6D8391-32FE-75D4-20D4-9B8D85A6C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352 confirmed cases Aug 2023-May 2026</a:t>
            </a:r>
          </a:p>
          <a:p>
            <a:r>
              <a:rPr lang="en-US" dirty="0"/>
              <a:t>809 confirmed cases Nov 2021-July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42137-00B0-26E0-16D4-CBC0BCD478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D7897-3C4E-4006-9E67-5766A071E3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1744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Have done outreach and engagement at local schools, college, health fairs in conjunction with the tribe and county health department.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551216-CD72-4B31-ACEE-AA1F7DA631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66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POC Syphilis and on the spot Pen G treatment</a:t>
            </a:r>
          </a:p>
          <a:p>
            <a:r>
              <a:rPr lang="en-US" baseline="0" dirty="0"/>
              <a:t>HCV treatment no longer initiated while incarcerated due to extremely low SVR follow-up upon release. Ensuring SVR follow-up is attested to by the provider and patient on the Medicaid NF request.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1C702-1F30-2246-9CE6-D4809C090E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4ECF3-5B67-896F-8BFE-9A0B9792F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B1B6D-6BF0-D8F7-EFC7-6C1279788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40E0F-1D5D-55CB-C005-842E9925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B4224-0ABC-F671-C86C-2EBF2D67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0371A-9A86-E6BC-B580-71B7CF38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5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6D22-6CAC-B839-F85C-6CBAC188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6DB8F2-2267-3CD3-D26A-F76351FA8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72233-D57F-02F1-7F3B-03C562070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F81FF-526D-DFAF-714A-537C14E4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E5691-8D25-F660-24AA-31BD4051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0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9B5CE-57F6-0059-8D0C-2C723454D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F43045-A275-C6F6-E36E-712645789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09B97-68C2-7337-CB3F-B566CD944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95F29-8F58-D975-BCF8-F527DA78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A7DAC-4A27-2BE2-B0FF-206B3A9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12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54E3-5856-43E5-993D-7B9127C94F3D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E2F35-275A-4CE4-98A8-EDF369FCA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89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7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356" y="2063396"/>
            <a:ext cx="4856158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802" y="2861733"/>
            <a:ext cx="5088712" cy="2512852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191" y="2063396"/>
            <a:ext cx="486449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993969" y="2861733"/>
            <a:ext cx="5088713" cy="2512852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54E3-5856-43E5-993D-7B9127C94F3D}" type="datetimeFigureOut">
              <a:rPr lang="en-US" smtClean="0"/>
              <a:t>6/9/26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E2F35-275A-4CE4-98A8-EDF369FCA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8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6DC1E-F754-53E7-D653-CB025A10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3109-35B5-A2DF-E3F1-62AADCBC4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86C4A-3D8D-1B96-F638-D4B1357D2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26FA6-CB44-8EDF-3FE5-34E93422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ACCE8-10E5-22C6-0325-A33A9E47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0771-CDB4-2421-FDB4-A6CFA21BF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6BDDF-931C-E3B5-4AAE-F1524410D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3C8B7-FC66-4B57-961E-168E0557E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5D1DF-B55B-63E1-6FD4-4AEF2614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8EC7F-3DBE-2A31-B701-6AA45AEB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9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8BD05-3ED0-C7BC-12F6-0935338F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84573-19DF-F2BB-7CF3-FE2846993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39FBC-8C65-D2C3-7A13-D1AD62D9D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67217-00E2-C10D-BCF3-966BF021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DA80D-55FC-24A7-BF34-CC4A3CEE1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265FC-5045-B588-4183-0717A8B18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3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DADAB-9B3D-179A-5C0C-A37246AF7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6EBF7-631D-8036-4857-692B0601F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FABCF3-67EA-97F5-726B-7E3DF3142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C6BAB0-7DD3-630A-6472-79FC2FD6C2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8369BD-08C1-307F-CAE8-C975E8C82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3440F9-9522-AB45-1C5B-B85F4442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0D7F07-6695-43B1-266A-E32877B41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CBB47-1E97-2A3F-C11A-37DCA958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6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79618-E052-CE19-A889-6D33707F8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2406D-DBED-DFFB-6D0D-6D5C0CA1C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AB010-D4E2-9660-F968-B11363CC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BFCA2-DCC5-87CA-9320-FAFBB248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9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FA5A08-65AC-B2E9-24C1-B9221B07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602011-E9F9-57ED-7B99-6E58116F8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8E22D-4466-5806-D792-A953706B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1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0163-D7A8-0E44-236F-5959543C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95DC6-D719-9A29-35D6-FC0F5F9B1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95D08-AB6A-FA61-F0FB-7EA6D57E8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184D3-83E8-F6ED-A589-4788BF98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8FB95-D14A-227D-CEBC-FE83B581B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4A5A2-C3E1-5EDE-275D-14A1DD48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3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1A9-E77A-0894-0652-DDC9D9FE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3F3C86-2D14-AF04-9AE5-978BAC9D7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87F1F-C520-2C82-21E4-9B804E7E7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7B410-79CD-B5FF-405D-E150A600E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A1198-5590-619F-D599-99ABEE2B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4AA80-9EAC-5FF1-B360-7862EB1D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1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1F0E08-6EF8-596F-29E1-547339900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6BDF2-2D81-F105-CC3A-297136A9D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0A633-B56F-5C73-81D4-C90F81C35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FFB25C-AC15-4A6E-843F-316867123423}" type="datetimeFigureOut">
              <a:rPr lang="en-US" smtClean="0"/>
              <a:t>6/9/26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D0BC1-D819-0E26-2D37-F23BC496C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15C7E-2E59-DDDA-D648-65BBBE856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15D67-AB46-472B-99EF-52AAD54B7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3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DFA586-7F9B-3DB9-EEA7-1A20FC32C32A}"/>
              </a:ext>
            </a:extLst>
          </p:cNvPr>
          <p:cNvSpPr/>
          <p:nvPr/>
        </p:nvSpPr>
        <p:spPr>
          <a:xfrm>
            <a:off x="0" y="3509963"/>
            <a:ext cx="12192000" cy="33480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77D7B4-DB9F-2AD6-2918-587874BF0441}"/>
              </a:ext>
            </a:extLst>
          </p:cNvPr>
          <p:cNvSpPr/>
          <p:nvPr/>
        </p:nvSpPr>
        <p:spPr>
          <a:xfrm>
            <a:off x="0" y="0"/>
            <a:ext cx="12192000" cy="3509963"/>
          </a:xfrm>
          <a:prstGeom prst="rect">
            <a:avLst/>
          </a:prstGeom>
          <a:solidFill>
            <a:srgbClr val="FBE3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5400" dirty="0"/>
              <a:t>Starting an Effective PHN/PCMH Model to End the Syndemic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en-US" dirty="0"/>
          </a:p>
          <a:p>
            <a:r>
              <a:rPr lang="en-US" dirty="0"/>
              <a:t>CDR CASEY MARLIN, PHARMD, MHA, BCGP</a:t>
            </a:r>
          </a:p>
          <a:p>
            <a:r>
              <a:rPr lang="en-US" dirty="0"/>
              <a:t>MARLAINA RENNEY, PHARMD, PHARMACIST RESIDENT</a:t>
            </a:r>
          </a:p>
        </p:txBody>
      </p:sp>
    </p:spTree>
    <p:extLst>
      <p:ext uri="{BB962C8B-B14F-4D97-AF65-F5344CB8AC3E}">
        <p14:creationId xmlns:p14="http://schemas.microsoft.com/office/powerpoint/2010/main" val="2955474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3608" y="2554357"/>
            <a:ext cx="10296939" cy="200811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en-US" sz="5400" dirty="0"/>
              <a:t>Community/Public Health Pharmacist</a:t>
            </a:r>
          </a:p>
        </p:txBody>
      </p:sp>
    </p:spTree>
    <p:extLst>
      <p:ext uri="{BB962C8B-B14F-4D97-AF65-F5344CB8AC3E}">
        <p14:creationId xmlns:p14="http://schemas.microsoft.com/office/powerpoint/2010/main" val="3951012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r>
              <a:rPr lang="en-US" sz="4200" dirty="0"/>
              <a:t>What does a Community Health Pharmacist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Screening and treatment for STIs, Hepatitis C, HIV and other communicable diseases</a:t>
            </a:r>
          </a:p>
          <a:p>
            <a:r>
              <a:rPr lang="en-US" sz="2400" dirty="0"/>
              <a:t>Substance Use Disorder management and treatment</a:t>
            </a:r>
          </a:p>
          <a:p>
            <a:r>
              <a:rPr lang="en-US" sz="2400" dirty="0"/>
              <a:t>Community engagement and outreach</a:t>
            </a:r>
          </a:p>
          <a:p>
            <a:r>
              <a:rPr lang="en-US" sz="2400" dirty="0"/>
              <a:t>Patient home visits (discharge medication reconciliation, medication management, patient/family education)</a:t>
            </a:r>
          </a:p>
          <a:p>
            <a:r>
              <a:rPr lang="en-US" sz="2400" dirty="0"/>
              <a:t>Vaccines for Children program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4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Detention Center Visits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PHN staff make regular visits for STI and infectious disease screening and treatment</a:t>
            </a:r>
          </a:p>
          <a:p>
            <a:r>
              <a:rPr lang="en-US" dirty="0"/>
              <a:t>Provider visits/medical clearances for transfer</a:t>
            </a:r>
          </a:p>
          <a:p>
            <a:r>
              <a:rPr lang="en-US" dirty="0"/>
              <a:t>Pharmacists accompany as needed for patient education</a:t>
            </a:r>
          </a:p>
          <a:p>
            <a:r>
              <a:rPr lang="en-US" dirty="0"/>
              <a:t>Patients are educated on HCV status, transmission reduction, treatment options, vaccinations, etc.</a:t>
            </a:r>
          </a:p>
          <a:p>
            <a:r>
              <a:rPr lang="en-US" dirty="0"/>
              <a:t>Medications are delivered to the facility</a:t>
            </a:r>
          </a:p>
          <a:p>
            <a:r>
              <a:rPr lang="en-US" dirty="0"/>
              <a:t>Immunization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912526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Over-the-Counter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Pharmacists are able to place orders for OTC medications in their own name per policy for acute or chronic conditions.</a:t>
            </a:r>
          </a:p>
          <a:p>
            <a:r>
              <a:rPr lang="en-US" sz="2400" dirty="0"/>
              <a:t>Patients are seen on a walk in/as needed basis. No consult required.</a:t>
            </a:r>
          </a:p>
          <a:p>
            <a:r>
              <a:rPr lang="en-US" sz="2400" dirty="0"/>
              <a:t>Face-to-face encounters preferred; proxy visit or telephone encounters allowed at pharmacist discretion</a:t>
            </a:r>
          </a:p>
          <a:p>
            <a:pPr lvl="1"/>
            <a:r>
              <a:rPr lang="en-US" dirty="0"/>
              <a:t>APAP, capsaicin cream, menthol/methyl salicylate cream, permethrin shampoo, seasonal allergy treatment, dry/itchy skin treatment, acne, sunscreen, vitamins, etc.</a:t>
            </a:r>
          </a:p>
          <a:p>
            <a:pPr lvl="1"/>
            <a:r>
              <a:rPr lang="en-US" dirty="0"/>
              <a:t>Plan B</a:t>
            </a:r>
          </a:p>
          <a:p>
            <a:r>
              <a:rPr lang="en-US" sz="2400" dirty="0"/>
              <a:t>Assists patients in self-management of their symptoms</a:t>
            </a:r>
          </a:p>
          <a:p>
            <a:r>
              <a:rPr lang="en-US" sz="2400" dirty="0"/>
              <a:t>Frees up provider visits for more complex issues</a:t>
            </a:r>
          </a:p>
        </p:txBody>
      </p:sp>
    </p:spTree>
    <p:extLst>
      <p:ext uri="{BB962C8B-B14F-4D97-AF65-F5344CB8AC3E}">
        <p14:creationId xmlns:p14="http://schemas.microsoft.com/office/powerpoint/2010/main" val="204245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Naloxone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400" dirty="0"/>
              <a:t>Provided to patients, family members, friends, or any other person who is in a position to assist a person at risk</a:t>
            </a:r>
          </a:p>
          <a:p>
            <a:r>
              <a:rPr lang="en-US" sz="2400" dirty="0"/>
              <a:t>Opioid overdose and naloxone training provided by dispensing pharmacist</a:t>
            </a:r>
          </a:p>
          <a:p>
            <a:pPr lvl="1"/>
            <a:r>
              <a:rPr lang="en-US" sz="2000" dirty="0"/>
              <a:t>Naloxone annual training done in conjunction with Crow Tribe last completed in April 2026.</a:t>
            </a:r>
          </a:p>
          <a:p>
            <a:pPr marL="457200" lvl="1" indent="0">
              <a:buNone/>
            </a:pPr>
            <a:endParaRPr lang="en-US" sz="2000" dirty="0"/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5038" t="8603" r="11924" b="581"/>
          <a:stretch/>
        </p:blipFill>
        <p:spPr>
          <a:xfrm>
            <a:off x="8419170" y="3668751"/>
            <a:ext cx="2698595" cy="237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75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Harm Reduction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837766"/>
            <a:ext cx="10394707" cy="41711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Safer Sex Kits</a:t>
            </a:r>
          </a:p>
          <a:p>
            <a:r>
              <a:rPr lang="en-US" sz="2400" dirty="0" err="1"/>
              <a:t>PrEP</a:t>
            </a:r>
            <a:endParaRPr lang="en-US" sz="2400" dirty="0"/>
          </a:p>
          <a:p>
            <a:r>
              <a:rPr lang="en-US" sz="2400" dirty="0"/>
              <a:t>Fentanyl &amp; Xylazine test strips</a:t>
            </a:r>
          </a:p>
          <a:p>
            <a:r>
              <a:rPr lang="en-US" sz="2400" dirty="0"/>
              <a:t>Education!</a:t>
            </a:r>
          </a:p>
          <a:p>
            <a:r>
              <a:rPr lang="en-US" sz="2400" dirty="0"/>
              <a:t>Substance use disorder treatment info/education</a:t>
            </a:r>
          </a:p>
          <a:p>
            <a:r>
              <a:rPr lang="en-US" sz="2400" dirty="0"/>
              <a:t>Syringe disposal IN PROGRESS in partnership with Environmental Health Department.</a:t>
            </a:r>
          </a:p>
          <a:p>
            <a:r>
              <a:rPr lang="en-US" sz="2400" dirty="0"/>
              <a:t>Syringe exchange program remains a goal!</a:t>
            </a:r>
          </a:p>
        </p:txBody>
      </p:sp>
    </p:spTree>
    <p:extLst>
      <p:ext uri="{BB962C8B-B14F-4D97-AF65-F5344CB8AC3E}">
        <p14:creationId xmlns:p14="http://schemas.microsoft.com/office/powerpoint/2010/main" val="2194297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A78C0-5F64-62B0-975B-16B8C10EF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08AFF68-8542-982A-A580-D25121558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STI’s &amp; PrEP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4D556F2-9FAF-2938-9130-EBE8D7E59D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837766"/>
            <a:ext cx="10394707" cy="41711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Provides initial and ongoing assessment of patients’ medical, physical, and psychosocial status including the following: </a:t>
            </a:r>
          </a:p>
          <a:p>
            <a:pPr lvl="1"/>
            <a:r>
              <a:rPr lang="en-US" sz="2000" dirty="0"/>
              <a:t>Conduct comprehensive patient health and medication histories </a:t>
            </a:r>
          </a:p>
          <a:p>
            <a:pPr lvl="1"/>
            <a:r>
              <a:rPr lang="en-US" sz="2000" dirty="0"/>
              <a:t>Perform focused physical examination </a:t>
            </a:r>
          </a:p>
          <a:p>
            <a:pPr lvl="1"/>
            <a:r>
              <a:rPr lang="en-US" sz="2000" dirty="0"/>
              <a:t>Order, interpret, analyze, and monitor CLIA waived laboratory and other appropriate tests </a:t>
            </a:r>
          </a:p>
          <a:p>
            <a:pPr lvl="1"/>
            <a:r>
              <a:rPr lang="en-US" sz="2000" dirty="0"/>
              <a:t>Formulate therapeutic treatment plans per CDC treatment guidelines </a:t>
            </a:r>
          </a:p>
          <a:p>
            <a:pPr lvl="1"/>
            <a:r>
              <a:rPr lang="en-US" sz="2000" dirty="0"/>
              <a:t>Initiate and adjust medications as appropriate </a:t>
            </a:r>
          </a:p>
          <a:p>
            <a:pPr lvl="1"/>
            <a:r>
              <a:rPr lang="en-US" sz="2000" dirty="0"/>
              <a:t>Provide care coordination for complex or chronic health problems requiring interdisciplinary management </a:t>
            </a:r>
          </a:p>
          <a:p>
            <a:pPr lvl="1"/>
            <a:r>
              <a:rPr lang="en-US" sz="2000" dirty="0"/>
              <a:t>Refer patient for care beyond pharmacist scope of practice (i.e., PID, pregnancy, unstageable syphilis) </a:t>
            </a:r>
          </a:p>
        </p:txBody>
      </p:sp>
    </p:spTree>
    <p:extLst>
      <p:ext uri="{BB962C8B-B14F-4D97-AF65-F5344CB8AC3E}">
        <p14:creationId xmlns:p14="http://schemas.microsoft.com/office/powerpoint/2010/main" val="357996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r>
              <a:rPr lang="en-US" sz="3600" dirty="0"/>
              <a:t>Community Health PGY-1 </a:t>
            </a:r>
            <a:br>
              <a:rPr lang="en-US" sz="3600" dirty="0"/>
            </a:br>
            <a:r>
              <a:rPr lang="en-US" sz="3600" dirty="0"/>
              <a:t>Residency Learning Experience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837766"/>
            <a:ext cx="10515600" cy="41711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4-week residency rotation</a:t>
            </a:r>
          </a:p>
          <a:p>
            <a:r>
              <a:rPr lang="en-US" sz="2400" dirty="0"/>
              <a:t>Pharmacist working in PHN department full time</a:t>
            </a:r>
          </a:p>
          <a:p>
            <a:r>
              <a:rPr lang="en-US" sz="2400" dirty="0"/>
              <a:t>Home visits for INR monitoring</a:t>
            </a:r>
          </a:p>
          <a:p>
            <a:r>
              <a:rPr lang="en-US" sz="2400" dirty="0"/>
              <a:t>Home visits for medication reconciliation and counseling</a:t>
            </a:r>
          </a:p>
          <a:p>
            <a:r>
              <a:rPr lang="en-US" sz="2400" dirty="0"/>
              <a:t>On the spot patient education for walk-in PHN visits</a:t>
            </a:r>
          </a:p>
          <a:p>
            <a:r>
              <a:rPr lang="en-US" sz="2400" dirty="0"/>
              <a:t>Process improvement projects</a:t>
            </a:r>
          </a:p>
          <a:p>
            <a:r>
              <a:rPr lang="en-US" sz="2400" dirty="0"/>
              <a:t>2 more residents scheduled for this rotation in 26/27</a:t>
            </a:r>
          </a:p>
        </p:txBody>
      </p:sp>
    </p:spTree>
    <p:extLst>
      <p:ext uri="{BB962C8B-B14F-4D97-AF65-F5344CB8AC3E}">
        <p14:creationId xmlns:p14="http://schemas.microsoft.com/office/powerpoint/2010/main" val="3334851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Next Steps &amp;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Screen &amp; educate 100% of incarcerated individuals at both the local detention center and county jail for HCV/HIV/STD/SUD</a:t>
            </a:r>
          </a:p>
          <a:p>
            <a:r>
              <a:rPr lang="en-US" sz="2400" dirty="0"/>
              <a:t>Integrate substance use disorder treatment and syringe service program</a:t>
            </a:r>
          </a:p>
          <a:p>
            <a:r>
              <a:rPr lang="en-US" sz="2400" dirty="0"/>
              <a:t>Provide mobile community screenings, education, and birth control in locations where high-risk individuals congregate</a:t>
            </a:r>
          </a:p>
          <a:p>
            <a:r>
              <a:rPr lang="en-US" sz="2400" dirty="0"/>
              <a:t>Provide HIV/HCV/STD/SUD education and resources to youth at local schools</a:t>
            </a:r>
          </a:p>
          <a:p>
            <a:r>
              <a:rPr lang="en-US" sz="2400" dirty="0"/>
              <a:t>Pharmacy led communicable disease treatment program</a:t>
            </a:r>
          </a:p>
          <a:p>
            <a:r>
              <a:rPr lang="en-US" sz="2400" dirty="0"/>
              <a:t>Telehealth (behavioral health) availability at detention center</a:t>
            </a:r>
          </a:p>
          <a:p>
            <a:r>
              <a:rPr lang="en-US" sz="2400" dirty="0"/>
              <a:t>Medicaid provision of care to incarcerated inmates</a:t>
            </a:r>
          </a:p>
          <a:p>
            <a:r>
              <a:rPr lang="en-US" sz="2400" dirty="0"/>
              <a:t>Birth control policy discussion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0570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normAutofit/>
          </a:bodyPr>
          <a:lstStyle/>
          <a:p>
            <a:pPr algn="ctr"/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4002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422CB-EBC9-4703-870C-8981A4958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10432BA-925C-4CBC-9DC3-187C25A536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27474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3465" y="453534"/>
            <a:ext cx="3517567" cy="643785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Autofit/>
          </a:bodyPr>
          <a:lstStyle/>
          <a:p>
            <a:r>
              <a:rPr lang="en-US" sz="4400" dirty="0"/>
              <a:t>Our Facility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43465" y="1193324"/>
            <a:ext cx="3517567" cy="316001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Located on the Crow Reservation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Main hospital in Crow Agency, MT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Two field clinics in Lodge Grass and Pryor, MT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Crow: ~11,200 enrolled </a:t>
            </a:r>
            <a:br>
              <a:rPr lang="en-US" sz="2400" dirty="0"/>
            </a:br>
            <a:r>
              <a:rPr lang="en-US" sz="2400" dirty="0"/>
              <a:t>with ~7,000 living on reservation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Northern Cheyenne: ~11,266 enrolled and ~5,000 on reservation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Currently serving 15,254 active patients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698" y="272487"/>
            <a:ext cx="3650752" cy="2271846"/>
          </a:xfrm>
          <a:prstGeom prst="rect">
            <a:avLst/>
          </a:prstGeom>
        </p:spPr>
      </p:pic>
      <p:sp>
        <p:nvSpPr>
          <p:cNvPr id="8" name="Isosceles Triangle 7"/>
          <p:cNvSpPr/>
          <p:nvPr/>
        </p:nvSpPr>
        <p:spPr>
          <a:xfrm rot="20039441">
            <a:off x="6098792" y="589712"/>
            <a:ext cx="1354564" cy="3175880"/>
          </a:xfrm>
          <a:prstGeom prst="triangle">
            <a:avLst/>
          </a:prstGeom>
          <a:solidFill>
            <a:schemeClr val="accent5">
              <a:alpha val="44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074" y="3284999"/>
            <a:ext cx="4856128" cy="282255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914829" y="4591568"/>
            <a:ext cx="2941162" cy="1515987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5" y="4449344"/>
            <a:ext cx="3517567" cy="215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705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Collaborative Impact Thus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dirty="0"/>
              <a:t>Tracking 333 Hepatitis C consults</a:t>
            </a:r>
          </a:p>
          <a:p>
            <a:pPr lvl="1"/>
            <a:r>
              <a:rPr lang="en-US" dirty="0"/>
              <a:t>82 documented cures</a:t>
            </a:r>
          </a:p>
          <a:p>
            <a:pPr lvl="1"/>
            <a:r>
              <a:rPr lang="en-US" dirty="0"/>
              <a:t>7 pending SVR</a:t>
            </a:r>
          </a:p>
          <a:p>
            <a:pPr lvl="1"/>
            <a:r>
              <a:rPr lang="en-US" dirty="0"/>
              <a:t>69 spontaneously cleared</a:t>
            </a:r>
          </a:p>
          <a:p>
            <a:pPr lvl="0"/>
            <a:r>
              <a:rPr lang="en-US" sz="2400" dirty="0"/>
              <a:t>Increased the amount of Narcan® (naloxone) in the community:</a:t>
            </a:r>
          </a:p>
          <a:p>
            <a:pPr lvl="1"/>
            <a:r>
              <a:rPr lang="en-US" dirty="0"/>
              <a:t>60 doses dispensed in 2021</a:t>
            </a:r>
          </a:p>
          <a:p>
            <a:pPr lvl="1"/>
            <a:r>
              <a:rPr lang="en-US" dirty="0"/>
              <a:t>98 doses dispensed in 2022</a:t>
            </a:r>
          </a:p>
          <a:p>
            <a:pPr lvl="1"/>
            <a:r>
              <a:rPr lang="en-US" dirty="0"/>
              <a:t>181 doses dispensed in 2023</a:t>
            </a:r>
          </a:p>
          <a:p>
            <a:pPr lvl="1"/>
            <a:r>
              <a:rPr lang="en-US" dirty="0"/>
              <a:t>220 doses dispensed in 2024</a:t>
            </a:r>
          </a:p>
          <a:p>
            <a:pPr lvl="1"/>
            <a:r>
              <a:rPr lang="en-US" dirty="0"/>
              <a:t>182 doses dispensed in 2025</a:t>
            </a:r>
          </a:p>
          <a:p>
            <a:pPr lvl="1"/>
            <a:r>
              <a:rPr lang="en-US" dirty="0"/>
              <a:t>68 doses dispensed through the clinic and 72+ during outreach events in 2026 at this point</a:t>
            </a:r>
          </a:p>
          <a:p>
            <a:pPr lvl="0"/>
            <a:r>
              <a:rPr lang="en-US" sz="2400" dirty="0"/>
              <a:t>Created/implemented STI standing order to increase timeliness to STI treatment:</a:t>
            </a:r>
            <a:endParaRPr lang="en-US" dirty="0"/>
          </a:p>
          <a:p>
            <a:pPr lvl="1"/>
            <a:r>
              <a:rPr lang="en-US" dirty="0"/>
              <a:t>&gt;400 patients received treatment under standing order since May 2022. </a:t>
            </a:r>
          </a:p>
        </p:txBody>
      </p:sp>
    </p:spTree>
    <p:extLst>
      <p:ext uri="{BB962C8B-B14F-4D97-AF65-F5344CB8AC3E}">
        <p14:creationId xmlns:p14="http://schemas.microsoft.com/office/powerpoint/2010/main" val="318300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STI Treatment Integration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837766"/>
            <a:ext cx="10394707" cy="35368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en-US" dirty="0"/>
          </a:p>
          <a:p>
            <a:r>
              <a:rPr lang="en-US" sz="2600" dirty="0"/>
              <a:t>In response to Syphilis outbreak that started end of 2021</a:t>
            </a:r>
          </a:p>
          <a:p>
            <a:r>
              <a:rPr lang="en-US" sz="2600" dirty="0"/>
              <a:t>Public Health Nursing department identified delayed initiation of treatment due to provider shortage as a barrier</a:t>
            </a:r>
          </a:p>
          <a:p>
            <a:r>
              <a:rPr lang="en-US" sz="2600" dirty="0"/>
              <a:t>Development of Sexually Transmitted Infection Treatment and Testing Standing Order to expedite treatment</a:t>
            </a:r>
          </a:p>
        </p:txBody>
      </p:sp>
    </p:spTree>
    <p:extLst>
      <p:ext uri="{BB962C8B-B14F-4D97-AF65-F5344CB8AC3E}">
        <p14:creationId xmlns:p14="http://schemas.microsoft.com/office/powerpoint/2010/main" val="840341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515600" cy="1325563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r>
              <a:rPr lang="en-US" dirty="0"/>
              <a:t>STI Standing Order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837765"/>
            <a:ext cx="10394707" cy="4160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2400" dirty="0"/>
              <a:t>Implemented May 2022</a:t>
            </a:r>
          </a:p>
          <a:p>
            <a:r>
              <a:rPr lang="en-US" sz="2400" dirty="0"/>
              <a:t>Applies to individuals ages 14+</a:t>
            </a:r>
          </a:p>
          <a:p>
            <a:r>
              <a:rPr lang="en-US" sz="2400" dirty="0"/>
              <a:t>Positive cases and known contacts of Gonorrhea, Chlamydia, Syphilis, and Trichomoniasis vaginalis</a:t>
            </a:r>
          </a:p>
          <a:p>
            <a:r>
              <a:rPr lang="en-US" sz="2400" dirty="0"/>
              <a:t>Patients identified and contact tracing completed by the PHN department</a:t>
            </a:r>
          </a:p>
          <a:p>
            <a:r>
              <a:rPr lang="en-US" sz="2400" dirty="0"/>
              <a:t>Pharmacy notified and appropriate treatment is prescribed and dispensed</a:t>
            </a:r>
          </a:p>
          <a:p>
            <a:r>
              <a:rPr lang="en-US" sz="2400" dirty="0"/>
              <a:t>Privileged and credentialed pharmacists may write in their own name</a:t>
            </a:r>
          </a:p>
          <a:p>
            <a:r>
              <a:rPr lang="en-US" sz="2400" dirty="0"/>
              <a:t>Non-privileged pharmacists will submit orders and cosign designated provider</a:t>
            </a:r>
          </a:p>
          <a:p>
            <a:r>
              <a:rPr lang="en-US" sz="2400" dirty="0"/>
              <a:t>PHN department will perform contact tracing</a:t>
            </a:r>
          </a:p>
        </p:txBody>
      </p:sp>
    </p:spTree>
    <p:extLst>
      <p:ext uri="{BB962C8B-B14F-4D97-AF65-F5344CB8AC3E}">
        <p14:creationId xmlns:p14="http://schemas.microsoft.com/office/powerpoint/2010/main" val="2990329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78501183"/>
              </p:ext>
            </p:extLst>
          </p:nvPr>
        </p:nvGraphicFramePr>
        <p:xfrm>
          <a:off x="276639" y="86624"/>
          <a:ext cx="11638722" cy="6684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799">
                  <a:extLst>
                    <a:ext uri="{9D8B030D-6E8A-4147-A177-3AD203B41FA5}">
                      <a16:colId xmlns:a16="http://schemas.microsoft.com/office/drawing/2014/main" val="2602027329"/>
                    </a:ext>
                  </a:extLst>
                </a:gridCol>
                <a:gridCol w="6380923">
                  <a:extLst>
                    <a:ext uri="{9D8B030D-6E8A-4147-A177-3AD203B41FA5}">
                      <a16:colId xmlns:a16="http://schemas.microsoft.com/office/drawing/2014/main" val="920337851"/>
                    </a:ext>
                  </a:extLst>
                </a:gridCol>
              </a:tblGrid>
              <a:tr h="3419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Condition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Medication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005572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Chlamydia Trachomatis (CT)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known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CT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Doxycycline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100mg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BID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x7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days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b="1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Azithromycin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gram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allergies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concern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noncompliance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861083"/>
                  </a:ext>
                </a:extLst>
              </a:tr>
              <a:tr h="425013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365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pregnancy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365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Azithromycin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1gram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82525"/>
                  </a:ext>
                </a:extLst>
              </a:tr>
              <a:tr h="606287">
                <a:tc rowSpan="2"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Uncomplicated</a:t>
                      </a:r>
                      <a:r>
                        <a:rPr lang="en-US" sz="1400" spc="-4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Gonorrhea (GC)</a:t>
                      </a:r>
                      <a:r>
                        <a:rPr lang="en-US" sz="1400" spc="-4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known</a:t>
                      </a:r>
                      <a:r>
                        <a:rPr lang="en-US" sz="1400" spc="-4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Ceftriaxone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 marR="0" algn="l">
                        <a:lnSpc>
                          <a:spcPts val="1365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above</a:t>
                      </a:r>
                      <a:r>
                        <a:rPr lang="en-US" sz="1400" b="1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Ceftriaxone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72597"/>
                  </a:ext>
                </a:extLst>
              </a:tr>
              <a:tr h="5565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Expedited</a:t>
                      </a:r>
                      <a:r>
                        <a:rPr lang="en-US" sz="1400" b="1" u="sng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</a:t>
                      </a:r>
                      <a:r>
                        <a:rPr lang="en-US" sz="1400" b="1" u="sng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Therapy</a:t>
                      </a:r>
                      <a:r>
                        <a:rPr lang="en-US" sz="1400" b="1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Cefixime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 mg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 (If IM injection cannot be given)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016389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Uncomplicated</a:t>
                      </a:r>
                      <a:r>
                        <a:rPr lang="en-US" sz="1400" spc="-5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</a:t>
                      </a:r>
                      <a:r>
                        <a:rPr lang="en-US" sz="1400" spc="-5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spc="-5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400" spc="-5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cephalosporin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allergy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Gentamycin</a:t>
                      </a:r>
                      <a:r>
                        <a:rPr lang="en-US" sz="1400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240mg</a:t>
                      </a:r>
                      <a:r>
                        <a:rPr lang="en-US" sz="1400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400" b="1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Azithromycin</a:t>
                      </a:r>
                      <a:r>
                        <a:rPr lang="en-US" sz="1400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gram</a:t>
                      </a:r>
                      <a:r>
                        <a:rPr lang="en-US" sz="1400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u="sng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018442"/>
                  </a:ext>
                </a:extLst>
              </a:tr>
              <a:tr h="590129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has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been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excluded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 infection of CT/GC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Ceftriaxone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 marR="15240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kg and above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1 gram Ceftriaxone IM x1</a:t>
                      </a:r>
                      <a:r>
                        <a:rPr lang="en-US" sz="1400" spc="5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68580" marR="15240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Expedited</a:t>
                      </a:r>
                      <a:r>
                        <a:rPr lang="en-US" sz="1400" b="1" u="sng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</a:t>
                      </a:r>
                      <a:r>
                        <a:rPr lang="en-US" sz="1400" b="1" u="sng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Therapy</a:t>
                      </a:r>
                      <a:r>
                        <a:rPr lang="en-US" sz="1400" b="1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Cefixime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 mg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(If IM injection cannot be given)</a:t>
                      </a:r>
                    </a:p>
                    <a:p>
                      <a:pPr marL="6350" marR="635" algn="ctr">
                        <a:lnSpc>
                          <a:spcPct val="115000"/>
                        </a:lnSpc>
                        <a:buNone/>
                      </a:pPr>
                      <a:r>
                        <a:rPr lang="en-US" sz="1400" b="1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Doxycycline 100 mg PO BID x7 days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Azithromycin 1gram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allergies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concern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noncompliance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597525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Co-infection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pregnancy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r>
                        <a:rPr lang="en-US" sz="1400" b="1" spc="2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Ceftriaxone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en-US" sz="1400" b="1" u="sng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r>
                        <a:rPr lang="en-US" sz="1400" b="1" u="sng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400" b="1" u="sng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above</a:t>
                      </a:r>
                      <a:r>
                        <a:rPr lang="en-US" sz="1400" b="1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Ceftriaxone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r>
                        <a:rPr lang="en-US" sz="1400" b="0" spc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Azithromycin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4592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Trichomoniasis</a:t>
                      </a:r>
                      <a:r>
                        <a:rPr lang="en-US" sz="1400" spc="-5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Vaginalis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Metronidazole 500 mg PO BID x7 days (women) </a:t>
                      </a:r>
                    </a:p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Metronidazole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gram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(men)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b="1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Tinidazole 2 gram PO x1 (women &amp; men)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844417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Syphilis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(Primary,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Secondary,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Latent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Penicillin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million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units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90657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Syphilis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(Late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Latent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-year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Latent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syphilis</a:t>
                      </a:r>
                      <a:r>
                        <a:rPr lang="en-US" sz="1400" spc="-3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unknown duration)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Penicillin</a:t>
                      </a:r>
                      <a:r>
                        <a:rPr lang="en-US" sz="1400" spc="-2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million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units</a:t>
                      </a:r>
                      <a:r>
                        <a:rPr lang="en-US" sz="1400" spc="-1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weekly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x3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weeks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48599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Syphilis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treatment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spc="-4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Penicillin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Allergy</a:t>
                      </a:r>
                      <a:r>
                        <a:rPr lang="en-US" sz="1400" spc="-4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(Non-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pregnant)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Doxycycline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100mg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BID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x14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spc="-2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days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BE3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985716"/>
                  </a:ext>
                </a:extLst>
              </a:tr>
              <a:tr h="341900">
                <a:tc>
                  <a:txBody>
                    <a:bodyPr/>
                    <a:lstStyle/>
                    <a:p>
                      <a:pPr marL="68580" marR="0" algn="l">
                        <a:lnSpc>
                          <a:spcPts val="145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Syphilis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treatment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Penicillin</a:t>
                      </a:r>
                      <a:r>
                        <a:rPr lang="en-US" sz="1400" spc="-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Allergy 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(Pregnant)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PCP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spc="-5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penicillin</a:t>
                      </a:r>
                      <a:r>
                        <a:rPr lang="en-US" sz="1400" spc="-1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desensitization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865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000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27860-49AD-E4B8-B410-881454DEB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9C4F-34A0-5ABA-2434-C93444443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161544"/>
            <a:ext cx="10774674" cy="1158140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Autofit/>
          </a:bodyPr>
          <a:lstStyle/>
          <a:p>
            <a:r>
              <a:rPr lang="en-US" dirty="0"/>
              <a:t>Syphilis Statistically Speaking</a:t>
            </a:r>
            <a:br>
              <a:rPr lang="en-US" dirty="0"/>
            </a:br>
            <a:r>
              <a:rPr lang="en-US" sz="3200" dirty="0"/>
              <a:t>(Nov 2021 through May 2026)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0EEA8C-436D-69BD-4C04-B67A0FF447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072598"/>
              </p:ext>
            </p:extLst>
          </p:nvPr>
        </p:nvGraphicFramePr>
        <p:xfrm>
          <a:off x="544967" y="1702676"/>
          <a:ext cx="10774674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4255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2D716-EF3E-3611-C7D4-73B9C5948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94BF-6C26-E357-74B8-825481CB1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161544"/>
            <a:ext cx="10774674" cy="1158140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Autofit/>
          </a:bodyPr>
          <a:lstStyle/>
          <a:p>
            <a:r>
              <a:rPr lang="en-US" dirty="0"/>
              <a:t>Syphilis Statistically Speaking</a:t>
            </a:r>
            <a:br>
              <a:rPr lang="en-US" dirty="0"/>
            </a:br>
            <a:r>
              <a:rPr lang="en-US" sz="3200" dirty="0"/>
              <a:t>(Nov 2021 through May 2026)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B8471A4-1A13-3374-EDEF-A109E4D403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45013"/>
              </p:ext>
            </p:extLst>
          </p:nvPr>
        </p:nvGraphicFramePr>
        <p:xfrm>
          <a:off x="576470" y="1948068"/>
          <a:ext cx="7374834" cy="4244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ontent Placeholder 11">
            <a:extLst>
              <a:ext uri="{FF2B5EF4-FFF2-40B4-BE49-F238E27FC236}">
                <a16:creationId xmlns:a16="http://schemas.microsoft.com/office/drawing/2014/main" id="{E96D58F3-8F2E-48B8-76F7-D0E2FEE5A4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70574" y="2652489"/>
            <a:ext cx="3836504" cy="34203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 6601 tests provided since Nov 2021 </a:t>
            </a:r>
          </a:p>
          <a:p>
            <a:pPr lvl="1"/>
            <a:r>
              <a:rPr lang="en-US" sz="2000" dirty="0"/>
              <a:t>207% increase from 2021 -2023</a:t>
            </a:r>
          </a:p>
          <a:p>
            <a:r>
              <a:rPr lang="en-US" sz="2000" dirty="0"/>
              <a:t>RPR with confirmatory Treponema </a:t>
            </a:r>
          </a:p>
          <a:p>
            <a:pPr lvl="1"/>
            <a:r>
              <a:rPr lang="en-US" sz="2000" dirty="0"/>
              <a:t>2-3 weeks for results</a:t>
            </a:r>
          </a:p>
          <a:p>
            <a:r>
              <a:rPr lang="en-US" sz="2000" dirty="0"/>
              <a:t>Treponema Crow Lab: 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hr</a:t>
            </a:r>
            <a:r>
              <a:rPr lang="en-US" sz="2000" dirty="0"/>
              <a:t> in-house results</a:t>
            </a:r>
          </a:p>
          <a:p>
            <a:r>
              <a:rPr lang="en-US" sz="2000" dirty="0"/>
              <a:t>Point of Care (POC) </a:t>
            </a:r>
            <a:r>
              <a:rPr lang="en-US" sz="2000" dirty="0" err="1"/>
              <a:t>Treponema</a:t>
            </a:r>
            <a:r>
              <a:rPr lang="en-US" sz="2000" dirty="0"/>
              <a:t>:</a:t>
            </a:r>
          </a:p>
          <a:p>
            <a:pPr lvl="1"/>
            <a:r>
              <a:rPr lang="en-US" sz="2000" dirty="0"/>
              <a:t>10-15 minute results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51F4BC65-D6AF-CF94-0769-8A1B47DF0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0574" y="1948068"/>
            <a:ext cx="3836505" cy="70442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+mj-lt"/>
              </a:rPr>
              <a:t>Testing</a:t>
            </a:r>
          </a:p>
        </p:txBody>
      </p:sp>
    </p:spTree>
    <p:extLst>
      <p:ext uri="{BB962C8B-B14F-4D97-AF65-F5344CB8AC3E}">
        <p14:creationId xmlns:p14="http://schemas.microsoft.com/office/powerpoint/2010/main" val="187947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1442</Words>
  <Application>Microsoft Macintosh PowerPoint</Application>
  <PresentationFormat>Widescreen</PresentationFormat>
  <Paragraphs>184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Office Theme</vt:lpstr>
      <vt:lpstr>Starting an Effective PHN/PCMH Model to End the Syndemic</vt:lpstr>
      <vt:lpstr>Objectives</vt:lpstr>
      <vt:lpstr>Our Facility</vt:lpstr>
      <vt:lpstr>Collaborative Impact Thus Far</vt:lpstr>
      <vt:lpstr>STI Treatment Integration</vt:lpstr>
      <vt:lpstr>STI Standing Order</vt:lpstr>
      <vt:lpstr>PowerPoint Presentation</vt:lpstr>
      <vt:lpstr>Syphilis Statistically Speaking (Nov 2021 through May 2026)</vt:lpstr>
      <vt:lpstr>Syphilis Statistically Speaking (Nov 2021 through May 2026)</vt:lpstr>
      <vt:lpstr>Community/Public Health Pharmacist</vt:lpstr>
      <vt:lpstr>What does a Community Health Pharmacist do?</vt:lpstr>
      <vt:lpstr>Detention Center Visits</vt:lpstr>
      <vt:lpstr>Over-the-Counter Medications</vt:lpstr>
      <vt:lpstr>Naloxone</vt:lpstr>
      <vt:lpstr>Harm Reduction</vt:lpstr>
      <vt:lpstr>STI’s &amp; PrEP</vt:lpstr>
      <vt:lpstr>Community Health PGY-1  Residency Learning Experience</vt:lpstr>
      <vt:lpstr>Next Steps &amp; Goals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Renney, Marlaina (IHS/BIL/BCR)</dc:creator>
  <cp:lastModifiedBy>Cushman, Nicholas</cp:lastModifiedBy>
  <cp:revision>14</cp:revision>
  <dcterms:created xsi:type="dcterms:W3CDTF">2026-05-18T14:07:38Z</dcterms:created>
  <dcterms:modified xsi:type="dcterms:W3CDTF">2026-06-09T18:43:16Z</dcterms:modified>
</cp:coreProperties>
</file>