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4"/>
  </p:notesMasterIdLst>
  <p:sldIdLst>
    <p:sldId id="256" r:id="rId5"/>
    <p:sldId id="281" r:id="rId6"/>
    <p:sldId id="293" r:id="rId7"/>
    <p:sldId id="294" r:id="rId8"/>
    <p:sldId id="299" r:id="rId9"/>
    <p:sldId id="315" r:id="rId10"/>
    <p:sldId id="316" r:id="rId11"/>
    <p:sldId id="279" r:id="rId12"/>
    <p:sldId id="277" r:id="rId13"/>
    <p:sldId id="287" r:id="rId14"/>
    <p:sldId id="275" r:id="rId15"/>
    <p:sldId id="314" r:id="rId16"/>
    <p:sldId id="313" r:id="rId17"/>
    <p:sldId id="311" r:id="rId18"/>
    <p:sldId id="312" r:id="rId19"/>
    <p:sldId id="295" r:id="rId20"/>
    <p:sldId id="276" r:id="rId21"/>
    <p:sldId id="258" r:id="rId22"/>
    <p:sldId id="278" r:id="rId23"/>
    <p:sldId id="298" r:id="rId24"/>
    <p:sldId id="300" r:id="rId25"/>
    <p:sldId id="257" r:id="rId26"/>
    <p:sldId id="292" r:id="rId27"/>
    <p:sldId id="272" r:id="rId28"/>
    <p:sldId id="280" r:id="rId29"/>
    <p:sldId id="259" r:id="rId30"/>
    <p:sldId id="260" r:id="rId31"/>
    <p:sldId id="261" r:id="rId32"/>
    <p:sldId id="291" r:id="rId33"/>
    <p:sldId id="265" r:id="rId34"/>
    <p:sldId id="317" r:id="rId35"/>
    <p:sldId id="318" r:id="rId36"/>
    <p:sldId id="319" r:id="rId37"/>
    <p:sldId id="320" r:id="rId38"/>
    <p:sldId id="274" r:id="rId39"/>
    <p:sldId id="296" r:id="rId40"/>
    <p:sldId id="283" r:id="rId41"/>
    <p:sldId id="321" r:id="rId42"/>
    <p:sldId id="266" r:id="rId43"/>
    <p:sldId id="284" r:id="rId44"/>
    <p:sldId id="270" r:id="rId45"/>
    <p:sldId id="271" r:id="rId46"/>
    <p:sldId id="305" r:id="rId47"/>
    <p:sldId id="308" r:id="rId48"/>
    <p:sldId id="307" r:id="rId49"/>
    <p:sldId id="306" r:id="rId50"/>
    <p:sldId id="268" r:id="rId51"/>
    <p:sldId id="267" r:id="rId52"/>
    <p:sldId id="269" r:id="rId53"/>
    <p:sldId id="302" r:id="rId54"/>
    <p:sldId id="309" r:id="rId55"/>
    <p:sldId id="310" r:id="rId56"/>
    <p:sldId id="285" r:id="rId57"/>
    <p:sldId id="301" r:id="rId58"/>
    <p:sldId id="288" r:id="rId59"/>
    <p:sldId id="286" r:id="rId60"/>
    <p:sldId id="290" r:id="rId61"/>
    <p:sldId id="289" r:id="rId62"/>
    <p:sldId id="304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3DDC1F-F992-CF4D-5306-915018582CD7}" v="36" dt="2026-05-04T16:28:19.131"/>
    <p1510:client id="{584CB21A-51CB-8836-77C8-915575046E73}" v="28" dt="2026-05-04T17:39:59.861"/>
    <p1510:client id="{7AC08D93-FFE5-5F4C-DD53-5293EF149DBF}" v="153" dt="2026-05-04T17:37:53.768"/>
    <p1510:client id="{83B70A54-5264-ABFF-45B1-C31821A0A9F0}" v="379" dt="2026-05-04T17:12:14.798"/>
    <p1510:client id="{D068CD9C-8F87-51F8-D99B-A05B970BE384}" v="15" dt="2026-05-04T18:16:15.9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21" d="100"/>
          <a:sy n="121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notesMaster" Target="notesMasters/notesMaster1.xml"/><Relationship Id="rId69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17CEA7-0C6B-4B09-8370-9D764C91561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DC9B94-7080-4CDE-9F47-7C0428850514}">
      <dgm:prSet/>
      <dgm:spPr/>
      <dgm:t>
        <a:bodyPr/>
        <a:lstStyle/>
        <a:p>
          <a:r>
            <a:rPr lang="en-US"/>
            <a:t>What is Lp(a)?</a:t>
          </a:r>
        </a:p>
      </dgm:t>
    </dgm:pt>
    <dgm:pt modelId="{194A592E-91F6-49B4-BB25-A6A5B500BEED}" type="parTrans" cxnId="{1F734ECD-D640-43DF-BD6B-A129D72FC4C4}">
      <dgm:prSet/>
      <dgm:spPr/>
      <dgm:t>
        <a:bodyPr/>
        <a:lstStyle/>
        <a:p>
          <a:endParaRPr lang="en-US"/>
        </a:p>
      </dgm:t>
    </dgm:pt>
    <dgm:pt modelId="{BF6CED03-DCC3-4D0C-A055-C94678E75701}" type="sibTrans" cxnId="{1F734ECD-D640-43DF-BD6B-A129D72FC4C4}">
      <dgm:prSet/>
      <dgm:spPr/>
      <dgm:t>
        <a:bodyPr/>
        <a:lstStyle/>
        <a:p>
          <a:endParaRPr lang="en-US"/>
        </a:p>
      </dgm:t>
    </dgm:pt>
    <dgm:pt modelId="{744FD826-CA09-4646-8C92-E904FC1B2C8D}">
      <dgm:prSet/>
      <dgm:spPr/>
      <dgm:t>
        <a:bodyPr/>
        <a:lstStyle/>
        <a:p>
          <a:r>
            <a:rPr lang="en-US"/>
            <a:t>What are important details about Lp(a) physiology?</a:t>
          </a:r>
        </a:p>
      </dgm:t>
    </dgm:pt>
    <dgm:pt modelId="{170F825B-AE47-4F95-962F-E9CD55C03581}" type="parTrans" cxnId="{1F6EC623-2450-4B4F-9DC3-C02FEBF959CB}">
      <dgm:prSet/>
      <dgm:spPr/>
      <dgm:t>
        <a:bodyPr/>
        <a:lstStyle/>
        <a:p>
          <a:endParaRPr lang="en-US"/>
        </a:p>
      </dgm:t>
    </dgm:pt>
    <dgm:pt modelId="{6445A51F-5CC3-4117-A592-76940A891ED0}" type="sibTrans" cxnId="{1F6EC623-2450-4B4F-9DC3-C02FEBF959CB}">
      <dgm:prSet/>
      <dgm:spPr/>
      <dgm:t>
        <a:bodyPr/>
        <a:lstStyle/>
        <a:p>
          <a:endParaRPr lang="en-US"/>
        </a:p>
      </dgm:t>
    </dgm:pt>
    <dgm:pt modelId="{1D5DB0B9-D7E5-4E04-A293-C1288D449C65}">
      <dgm:prSet/>
      <dgm:spPr/>
      <dgm:t>
        <a:bodyPr/>
        <a:lstStyle/>
        <a:p>
          <a:r>
            <a:rPr lang="en-US"/>
            <a:t>What is different about patients with Lp(a) and what is the prevalence of Lp(a)?</a:t>
          </a:r>
        </a:p>
      </dgm:t>
    </dgm:pt>
    <dgm:pt modelId="{B9866537-40C3-40D2-AB2B-BBFC1800E436}" type="parTrans" cxnId="{A1F86594-2957-4C6B-A1BD-E230647AA1CE}">
      <dgm:prSet/>
      <dgm:spPr/>
      <dgm:t>
        <a:bodyPr/>
        <a:lstStyle/>
        <a:p>
          <a:endParaRPr lang="en-US"/>
        </a:p>
      </dgm:t>
    </dgm:pt>
    <dgm:pt modelId="{4DD69F0F-9CB9-48C7-ABF4-715A99BA3CBC}" type="sibTrans" cxnId="{A1F86594-2957-4C6B-A1BD-E230647AA1CE}">
      <dgm:prSet/>
      <dgm:spPr/>
      <dgm:t>
        <a:bodyPr/>
        <a:lstStyle/>
        <a:p>
          <a:endParaRPr lang="en-US"/>
        </a:p>
      </dgm:t>
    </dgm:pt>
    <dgm:pt modelId="{F8D8FCC1-06D9-4E8C-9156-91E3C4A13A7E}">
      <dgm:prSet/>
      <dgm:spPr/>
      <dgm:t>
        <a:bodyPr/>
        <a:lstStyle/>
        <a:p>
          <a:r>
            <a:rPr lang="en-US"/>
            <a:t>What are the consequences to patients with Lp(a)?</a:t>
          </a:r>
        </a:p>
      </dgm:t>
    </dgm:pt>
    <dgm:pt modelId="{986FE633-4F53-4524-A690-DFE0746CB638}" type="parTrans" cxnId="{C33DE920-CE1A-4D52-BC1F-B331BC911BC3}">
      <dgm:prSet/>
      <dgm:spPr/>
      <dgm:t>
        <a:bodyPr/>
        <a:lstStyle/>
        <a:p>
          <a:endParaRPr lang="en-US"/>
        </a:p>
      </dgm:t>
    </dgm:pt>
    <dgm:pt modelId="{3C79DED6-5747-4AAA-AD52-E40849D87A8B}" type="sibTrans" cxnId="{C33DE920-CE1A-4D52-BC1F-B331BC911BC3}">
      <dgm:prSet/>
      <dgm:spPr/>
      <dgm:t>
        <a:bodyPr/>
        <a:lstStyle/>
        <a:p>
          <a:endParaRPr lang="en-US"/>
        </a:p>
      </dgm:t>
    </dgm:pt>
    <dgm:pt modelId="{99DF75DC-30FD-4444-8B49-A2923FFFCDBD}">
      <dgm:prSet/>
      <dgm:spPr/>
      <dgm:t>
        <a:bodyPr/>
        <a:lstStyle/>
        <a:p>
          <a:r>
            <a:rPr lang="en-US"/>
            <a:t>What is the impact of current treatment?</a:t>
          </a:r>
        </a:p>
      </dgm:t>
    </dgm:pt>
    <dgm:pt modelId="{7AAEA75B-925B-4A39-AE3F-BBDE62207B33}" type="parTrans" cxnId="{40D1E989-D346-4973-AF6F-F6536B79AE94}">
      <dgm:prSet/>
      <dgm:spPr/>
      <dgm:t>
        <a:bodyPr/>
        <a:lstStyle/>
        <a:p>
          <a:endParaRPr lang="en-US"/>
        </a:p>
      </dgm:t>
    </dgm:pt>
    <dgm:pt modelId="{4E3E45E0-017F-4671-A81A-CFE3C4F3A319}" type="sibTrans" cxnId="{40D1E989-D346-4973-AF6F-F6536B79AE94}">
      <dgm:prSet/>
      <dgm:spPr/>
      <dgm:t>
        <a:bodyPr/>
        <a:lstStyle/>
        <a:p>
          <a:endParaRPr lang="en-US"/>
        </a:p>
      </dgm:t>
    </dgm:pt>
    <dgm:pt modelId="{B6BE10C4-90EB-4A8A-B7E7-45767B439C4F}">
      <dgm:prSet/>
      <dgm:spPr/>
      <dgm:t>
        <a:bodyPr/>
        <a:lstStyle/>
        <a:p>
          <a:r>
            <a:rPr lang="en-US"/>
            <a:t>What are the new treatments?</a:t>
          </a:r>
        </a:p>
      </dgm:t>
    </dgm:pt>
    <dgm:pt modelId="{F017D705-DDB9-45F1-A7EB-757EA04FDAA5}" type="parTrans" cxnId="{40B24F00-FD3A-41F4-8E0C-54257637CBD7}">
      <dgm:prSet/>
      <dgm:spPr/>
      <dgm:t>
        <a:bodyPr/>
        <a:lstStyle/>
        <a:p>
          <a:endParaRPr lang="en-US"/>
        </a:p>
      </dgm:t>
    </dgm:pt>
    <dgm:pt modelId="{E8C8D448-2E4C-4B26-8BC7-6534121F2161}" type="sibTrans" cxnId="{40B24F00-FD3A-41F4-8E0C-54257637CBD7}">
      <dgm:prSet/>
      <dgm:spPr/>
      <dgm:t>
        <a:bodyPr/>
        <a:lstStyle/>
        <a:p>
          <a:endParaRPr lang="en-US"/>
        </a:p>
      </dgm:t>
    </dgm:pt>
    <dgm:pt modelId="{1C2C1232-4FA5-4C62-8C79-AE1B2550BAD5}" type="pres">
      <dgm:prSet presAssocID="{A917CEA7-0C6B-4B09-8370-9D764C91561E}" presName="Name0" presStyleCnt="0">
        <dgm:presLayoutVars>
          <dgm:dir/>
          <dgm:resizeHandles val="exact"/>
        </dgm:presLayoutVars>
      </dgm:prSet>
      <dgm:spPr/>
    </dgm:pt>
    <dgm:pt modelId="{01FC8D3F-6E3B-4871-B0C5-9849699F1D4D}" type="pres">
      <dgm:prSet presAssocID="{18DC9B94-7080-4CDE-9F47-7C0428850514}" presName="node" presStyleLbl="node1" presStyleIdx="0" presStyleCnt="6">
        <dgm:presLayoutVars>
          <dgm:bulletEnabled val="1"/>
        </dgm:presLayoutVars>
      </dgm:prSet>
      <dgm:spPr/>
    </dgm:pt>
    <dgm:pt modelId="{227FA44A-360C-42AE-8167-79D446CB8CB1}" type="pres">
      <dgm:prSet presAssocID="{BF6CED03-DCC3-4D0C-A055-C94678E75701}" presName="sibTrans" presStyleLbl="sibTrans2D1" presStyleIdx="0" presStyleCnt="5"/>
      <dgm:spPr/>
    </dgm:pt>
    <dgm:pt modelId="{D67457FC-5C45-4629-B953-4EEE1812D05B}" type="pres">
      <dgm:prSet presAssocID="{BF6CED03-DCC3-4D0C-A055-C94678E75701}" presName="connectorText" presStyleLbl="sibTrans2D1" presStyleIdx="0" presStyleCnt="5"/>
      <dgm:spPr/>
    </dgm:pt>
    <dgm:pt modelId="{9A15927D-EB90-4EB1-9C4E-2CF44AADE2A7}" type="pres">
      <dgm:prSet presAssocID="{744FD826-CA09-4646-8C92-E904FC1B2C8D}" presName="node" presStyleLbl="node1" presStyleIdx="1" presStyleCnt="6">
        <dgm:presLayoutVars>
          <dgm:bulletEnabled val="1"/>
        </dgm:presLayoutVars>
      </dgm:prSet>
      <dgm:spPr/>
    </dgm:pt>
    <dgm:pt modelId="{22EDAAC7-F412-4702-810C-8DECDE029CEF}" type="pres">
      <dgm:prSet presAssocID="{6445A51F-5CC3-4117-A592-76940A891ED0}" presName="sibTrans" presStyleLbl="sibTrans2D1" presStyleIdx="1" presStyleCnt="5"/>
      <dgm:spPr/>
    </dgm:pt>
    <dgm:pt modelId="{0ECA1831-6934-4812-905C-14225E3CBD37}" type="pres">
      <dgm:prSet presAssocID="{6445A51F-5CC3-4117-A592-76940A891ED0}" presName="connectorText" presStyleLbl="sibTrans2D1" presStyleIdx="1" presStyleCnt="5"/>
      <dgm:spPr/>
    </dgm:pt>
    <dgm:pt modelId="{282E2A26-6FC2-43AE-B525-32B1D4C9601D}" type="pres">
      <dgm:prSet presAssocID="{1D5DB0B9-D7E5-4E04-A293-C1288D449C65}" presName="node" presStyleLbl="node1" presStyleIdx="2" presStyleCnt="6">
        <dgm:presLayoutVars>
          <dgm:bulletEnabled val="1"/>
        </dgm:presLayoutVars>
      </dgm:prSet>
      <dgm:spPr/>
    </dgm:pt>
    <dgm:pt modelId="{3503FF48-C93D-41C8-A117-EBC72BF02CAA}" type="pres">
      <dgm:prSet presAssocID="{4DD69F0F-9CB9-48C7-ABF4-715A99BA3CBC}" presName="sibTrans" presStyleLbl="sibTrans2D1" presStyleIdx="2" presStyleCnt="5"/>
      <dgm:spPr/>
    </dgm:pt>
    <dgm:pt modelId="{44D2FDC7-8488-48C6-A29B-37982C24BEA6}" type="pres">
      <dgm:prSet presAssocID="{4DD69F0F-9CB9-48C7-ABF4-715A99BA3CBC}" presName="connectorText" presStyleLbl="sibTrans2D1" presStyleIdx="2" presStyleCnt="5"/>
      <dgm:spPr/>
    </dgm:pt>
    <dgm:pt modelId="{8F340372-AED8-4A40-AD3C-9F7E4C7575D6}" type="pres">
      <dgm:prSet presAssocID="{F8D8FCC1-06D9-4E8C-9156-91E3C4A13A7E}" presName="node" presStyleLbl="node1" presStyleIdx="3" presStyleCnt="6">
        <dgm:presLayoutVars>
          <dgm:bulletEnabled val="1"/>
        </dgm:presLayoutVars>
      </dgm:prSet>
      <dgm:spPr/>
    </dgm:pt>
    <dgm:pt modelId="{725A9247-8147-4133-8F18-0E3A9ADC5208}" type="pres">
      <dgm:prSet presAssocID="{3C79DED6-5747-4AAA-AD52-E40849D87A8B}" presName="sibTrans" presStyleLbl="sibTrans2D1" presStyleIdx="3" presStyleCnt="5"/>
      <dgm:spPr/>
    </dgm:pt>
    <dgm:pt modelId="{9C48EFC0-A52E-41A0-8BB9-C4BC53844F80}" type="pres">
      <dgm:prSet presAssocID="{3C79DED6-5747-4AAA-AD52-E40849D87A8B}" presName="connectorText" presStyleLbl="sibTrans2D1" presStyleIdx="3" presStyleCnt="5"/>
      <dgm:spPr/>
    </dgm:pt>
    <dgm:pt modelId="{AFEB94FF-FE24-457C-A989-0ED7E083E4F1}" type="pres">
      <dgm:prSet presAssocID="{99DF75DC-30FD-4444-8B49-A2923FFFCDBD}" presName="node" presStyleLbl="node1" presStyleIdx="4" presStyleCnt="6">
        <dgm:presLayoutVars>
          <dgm:bulletEnabled val="1"/>
        </dgm:presLayoutVars>
      </dgm:prSet>
      <dgm:spPr/>
    </dgm:pt>
    <dgm:pt modelId="{F38674E6-8B7C-4FC2-BB3A-C7737E77F853}" type="pres">
      <dgm:prSet presAssocID="{4E3E45E0-017F-4671-A81A-CFE3C4F3A319}" presName="sibTrans" presStyleLbl="sibTrans2D1" presStyleIdx="4" presStyleCnt="5"/>
      <dgm:spPr/>
    </dgm:pt>
    <dgm:pt modelId="{642DC5CA-EBDD-4B4C-AA5A-5C21191E6866}" type="pres">
      <dgm:prSet presAssocID="{4E3E45E0-017F-4671-A81A-CFE3C4F3A319}" presName="connectorText" presStyleLbl="sibTrans2D1" presStyleIdx="4" presStyleCnt="5"/>
      <dgm:spPr/>
    </dgm:pt>
    <dgm:pt modelId="{3C8ED94F-C37A-4BE9-BB0E-B2D7827763BC}" type="pres">
      <dgm:prSet presAssocID="{B6BE10C4-90EB-4A8A-B7E7-45767B439C4F}" presName="node" presStyleLbl="node1" presStyleIdx="5" presStyleCnt="6">
        <dgm:presLayoutVars>
          <dgm:bulletEnabled val="1"/>
        </dgm:presLayoutVars>
      </dgm:prSet>
      <dgm:spPr/>
    </dgm:pt>
  </dgm:ptLst>
  <dgm:cxnLst>
    <dgm:cxn modelId="{40B24F00-FD3A-41F4-8E0C-54257637CBD7}" srcId="{A917CEA7-0C6B-4B09-8370-9D764C91561E}" destId="{B6BE10C4-90EB-4A8A-B7E7-45767B439C4F}" srcOrd="5" destOrd="0" parTransId="{F017D705-DDB9-45F1-A7EB-757EA04FDAA5}" sibTransId="{E8C8D448-2E4C-4B26-8BC7-6534121F2161}"/>
    <dgm:cxn modelId="{AF4B8901-C3A6-4EBB-8266-1C56C35844F1}" type="presOf" srcId="{3C79DED6-5747-4AAA-AD52-E40849D87A8B}" destId="{9C48EFC0-A52E-41A0-8BB9-C4BC53844F80}" srcOrd="1" destOrd="0" presId="urn:microsoft.com/office/officeart/2005/8/layout/process1"/>
    <dgm:cxn modelId="{4BA12A0E-1C07-4708-B512-A1DDCA6FE60F}" type="presOf" srcId="{4DD69F0F-9CB9-48C7-ABF4-715A99BA3CBC}" destId="{44D2FDC7-8488-48C6-A29B-37982C24BEA6}" srcOrd="1" destOrd="0" presId="urn:microsoft.com/office/officeart/2005/8/layout/process1"/>
    <dgm:cxn modelId="{35A0DA18-5809-441B-BA09-5C1C71352B2B}" type="presOf" srcId="{18DC9B94-7080-4CDE-9F47-7C0428850514}" destId="{01FC8D3F-6E3B-4871-B0C5-9849699F1D4D}" srcOrd="0" destOrd="0" presId="urn:microsoft.com/office/officeart/2005/8/layout/process1"/>
    <dgm:cxn modelId="{A3E4651B-570E-4B6D-83C9-2A826B5E8A32}" type="presOf" srcId="{4DD69F0F-9CB9-48C7-ABF4-715A99BA3CBC}" destId="{3503FF48-C93D-41C8-A117-EBC72BF02CAA}" srcOrd="0" destOrd="0" presId="urn:microsoft.com/office/officeart/2005/8/layout/process1"/>
    <dgm:cxn modelId="{C33DE920-CE1A-4D52-BC1F-B331BC911BC3}" srcId="{A917CEA7-0C6B-4B09-8370-9D764C91561E}" destId="{F8D8FCC1-06D9-4E8C-9156-91E3C4A13A7E}" srcOrd="3" destOrd="0" parTransId="{986FE633-4F53-4524-A690-DFE0746CB638}" sibTransId="{3C79DED6-5747-4AAA-AD52-E40849D87A8B}"/>
    <dgm:cxn modelId="{2B41CD21-3A79-480B-B74E-A44E798CDC89}" type="presOf" srcId="{BF6CED03-DCC3-4D0C-A055-C94678E75701}" destId="{227FA44A-360C-42AE-8167-79D446CB8CB1}" srcOrd="0" destOrd="0" presId="urn:microsoft.com/office/officeart/2005/8/layout/process1"/>
    <dgm:cxn modelId="{1F6EC623-2450-4B4F-9DC3-C02FEBF959CB}" srcId="{A917CEA7-0C6B-4B09-8370-9D764C91561E}" destId="{744FD826-CA09-4646-8C92-E904FC1B2C8D}" srcOrd="1" destOrd="0" parTransId="{170F825B-AE47-4F95-962F-E9CD55C03581}" sibTransId="{6445A51F-5CC3-4117-A592-76940A891ED0}"/>
    <dgm:cxn modelId="{AA7B7B24-0FA2-4313-B50E-86E9FDACE819}" type="presOf" srcId="{6445A51F-5CC3-4117-A592-76940A891ED0}" destId="{0ECA1831-6934-4812-905C-14225E3CBD37}" srcOrd="1" destOrd="0" presId="urn:microsoft.com/office/officeart/2005/8/layout/process1"/>
    <dgm:cxn modelId="{C8606729-1EC8-4401-9068-C8FF6FEB09FD}" type="presOf" srcId="{A917CEA7-0C6B-4B09-8370-9D764C91561E}" destId="{1C2C1232-4FA5-4C62-8C79-AE1B2550BAD5}" srcOrd="0" destOrd="0" presId="urn:microsoft.com/office/officeart/2005/8/layout/process1"/>
    <dgm:cxn modelId="{EB593931-EBE6-4956-B0BE-A93DAAA5CBA8}" type="presOf" srcId="{1D5DB0B9-D7E5-4E04-A293-C1288D449C65}" destId="{282E2A26-6FC2-43AE-B525-32B1D4C9601D}" srcOrd="0" destOrd="0" presId="urn:microsoft.com/office/officeart/2005/8/layout/process1"/>
    <dgm:cxn modelId="{C36F6035-737A-45F7-8601-2250F00B340C}" type="presOf" srcId="{3C79DED6-5747-4AAA-AD52-E40849D87A8B}" destId="{725A9247-8147-4133-8F18-0E3A9ADC5208}" srcOrd="0" destOrd="0" presId="urn:microsoft.com/office/officeart/2005/8/layout/process1"/>
    <dgm:cxn modelId="{1181BD42-D0DA-4538-B493-9F0C259A7429}" type="presOf" srcId="{744FD826-CA09-4646-8C92-E904FC1B2C8D}" destId="{9A15927D-EB90-4EB1-9C4E-2CF44AADE2A7}" srcOrd="0" destOrd="0" presId="urn:microsoft.com/office/officeart/2005/8/layout/process1"/>
    <dgm:cxn modelId="{071AB14E-A3D9-4877-815F-75200829CE0E}" type="presOf" srcId="{4E3E45E0-017F-4671-A81A-CFE3C4F3A319}" destId="{642DC5CA-EBDD-4B4C-AA5A-5C21191E6866}" srcOrd="1" destOrd="0" presId="urn:microsoft.com/office/officeart/2005/8/layout/process1"/>
    <dgm:cxn modelId="{40D1E989-D346-4973-AF6F-F6536B79AE94}" srcId="{A917CEA7-0C6B-4B09-8370-9D764C91561E}" destId="{99DF75DC-30FD-4444-8B49-A2923FFFCDBD}" srcOrd="4" destOrd="0" parTransId="{7AAEA75B-925B-4A39-AE3F-BBDE62207B33}" sibTransId="{4E3E45E0-017F-4671-A81A-CFE3C4F3A319}"/>
    <dgm:cxn modelId="{A7BE3A8B-68B0-4BD5-859E-8C7881C34C32}" type="presOf" srcId="{BF6CED03-DCC3-4D0C-A055-C94678E75701}" destId="{D67457FC-5C45-4629-B953-4EEE1812D05B}" srcOrd="1" destOrd="0" presId="urn:microsoft.com/office/officeart/2005/8/layout/process1"/>
    <dgm:cxn modelId="{A1F86594-2957-4C6B-A1BD-E230647AA1CE}" srcId="{A917CEA7-0C6B-4B09-8370-9D764C91561E}" destId="{1D5DB0B9-D7E5-4E04-A293-C1288D449C65}" srcOrd="2" destOrd="0" parTransId="{B9866537-40C3-40D2-AB2B-BBFC1800E436}" sibTransId="{4DD69F0F-9CB9-48C7-ABF4-715A99BA3CBC}"/>
    <dgm:cxn modelId="{E2E5C0B0-F82C-4CCF-9A1B-48A8B8D6D3C7}" type="presOf" srcId="{4E3E45E0-017F-4671-A81A-CFE3C4F3A319}" destId="{F38674E6-8B7C-4FC2-BB3A-C7737E77F853}" srcOrd="0" destOrd="0" presId="urn:microsoft.com/office/officeart/2005/8/layout/process1"/>
    <dgm:cxn modelId="{678966BB-54D7-44AA-8E7F-E187934DEC72}" type="presOf" srcId="{F8D8FCC1-06D9-4E8C-9156-91E3C4A13A7E}" destId="{8F340372-AED8-4A40-AD3C-9F7E4C7575D6}" srcOrd="0" destOrd="0" presId="urn:microsoft.com/office/officeart/2005/8/layout/process1"/>
    <dgm:cxn modelId="{0AA293C2-073E-4998-AE27-5081CED68406}" type="presOf" srcId="{99DF75DC-30FD-4444-8B49-A2923FFFCDBD}" destId="{AFEB94FF-FE24-457C-A989-0ED7E083E4F1}" srcOrd="0" destOrd="0" presId="urn:microsoft.com/office/officeart/2005/8/layout/process1"/>
    <dgm:cxn modelId="{1F734ECD-D640-43DF-BD6B-A129D72FC4C4}" srcId="{A917CEA7-0C6B-4B09-8370-9D764C91561E}" destId="{18DC9B94-7080-4CDE-9F47-7C0428850514}" srcOrd="0" destOrd="0" parTransId="{194A592E-91F6-49B4-BB25-A6A5B500BEED}" sibTransId="{BF6CED03-DCC3-4D0C-A055-C94678E75701}"/>
    <dgm:cxn modelId="{4F82ECCD-20FA-4BC6-8ADD-65D43A56AC52}" type="presOf" srcId="{B6BE10C4-90EB-4A8A-B7E7-45767B439C4F}" destId="{3C8ED94F-C37A-4BE9-BB0E-B2D7827763BC}" srcOrd="0" destOrd="0" presId="urn:microsoft.com/office/officeart/2005/8/layout/process1"/>
    <dgm:cxn modelId="{B3C1E2DC-6974-4635-B865-A7E89E38F7BB}" type="presOf" srcId="{6445A51F-5CC3-4117-A592-76940A891ED0}" destId="{22EDAAC7-F412-4702-810C-8DECDE029CEF}" srcOrd="0" destOrd="0" presId="urn:microsoft.com/office/officeart/2005/8/layout/process1"/>
    <dgm:cxn modelId="{3391E2FF-302A-4E90-A940-ECE9ED7DB205}" type="presParOf" srcId="{1C2C1232-4FA5-4C62-8C79-AE1B2550BAD5}" destId="{01FC8D3F-6E3B-4871-B0C5-9849699F1D4D}" srcOrd="0" destOrd="0" presId="urn:microsoft.com/office/officeart/2005/8/layout/process1"/>
    <dgm:cxn modelId="{97E266A1-93E7-4E71-8CE1-368AC7FB081D}" type="presParOf" srcId="{1C2C1232-4FA5-4C62-8C79-AE1B2550BAD5}" destId="{227FA44A-360C-42AE-8167-79D446CB8CB1}" srcOrd="1" destOrd="0" presId="urn:microsoft.com/office/officeart/2005/8/layout/process1"/>
    <dgm:cxn modelId="{6C741DE8-60DC-452C-9C42-2216049AA3BE}" type="presParOf" srcId="{227FA44A-360C-42AE-8167-79D446CB8CB1}" destId="{D67457FC-5C45-4629-B953-4EEE1812D05B}" srcOrd="0" destOrd="0" presId="urn:microsoft.com/office/officeart/2005/8/layout/process1"/>
    <dgm:cxn modelId="{062118E7-DE61-4EDF-9B47-F8DB0A2CDA73}" type="presParOf" srcId="{1C2C1232-4FA5-4C62-8C79-AE1B2550BAD5}" destId="{9A15927D-EB90-4EB1-9C4E-2CF44AADE2A7}" srcOrd="2" destOrd="0" presId="urn:microsoft.com/office/officeart/2005/8/layout/process1"/>
    <dgm:cxn modelId="{DDB070D5-62D9-421D-A127-196E048CBDED}" type="presParOf" srcId="{1C2C1232-4FA5-4C62-8C79-AE1B2550BAD5}" destId="{22EDAAC7-F412-4702-810C-8DECDE029CEF}" srcOrd="3" destOrd="0" presId="urn:microsoft.com/office/officeart/2005/8/layout/process1"/>
    <dgm:cxn modelId="{88A1D462-815E-4351-9626-766A3B914622}" type="presParOf" srcId="{22EDAAC7-F412-4702-810C-8DECDE029CEF}" destId="{0ECA1831-6934-4812-905C-14225E3CBD37}" srcOrd="0" destOrd="0" presId="urn:microsoft.com/office/officeart/2005/8/layout/process1"/>
    <dgm:cxn modelId="{B145D7EC-D2C2-4902-88C6-C1DFB80BF5DF}" type="presParOf" srcId="{1C2C1232-4FA5-4C62-8C79-AE1B2550BAD5}" destId="{282E2A26-6FC2-43AE-B525-32B1D4C9601D}" srcOrd="4" destOrd="0" presId="urn:microsoft.com/office/officeart/2005/8/layout/process1"/>
    <dgm:cxn modelId="{D590F639-DC3D-4C32-AABA-86EC244E8308}" type="presParOf" srcId="{1C2C1232-4FA5-4C62-8C79-AE1B2550BAD5}" destId="{3503FF48-C93D-41C8-A117-EBC72BF02CAA}" srcOrd="5" destOrd="0" presId="urn:microsoft.com/office/officeart/2005/8/layout/process1"/>
    <dgm:cxn modelId="{79C6B6AC-C633-432C-909B-197F409EA688}" type="presParOf" srcId="{3503FF48-C93D-41C8-A117-EBC72BF02CAA}" destId="{44D2FDC7-8488-48C6-A29B-37982C24BEA6}" srcOrd="0" destOrd="0" presId="urn:microsoft.com/office/officeart/2005/8/layout/process1"/>
    <dgm:cxn modelId="{0C524506-C4BA-4613-ADB8-E16181F58989}" type="presParOf" srcId="{1C2C1232-4FA5-4C62-8C79-AE1B2550BAD5}" destId="{8F340372-AED8-4A40-AD3C-9F7E4C7575D6}" srcOrd="6" destOrd="0" presId="urn:microsoft.com/office/officeart/2005/8/layout/process1"/>
    <dgm:cxn modelId="{B5894FAF-123E-478B-A5F0-9CAE67F4FB7A}" type="presParOf" srcId="{1C2C1232-4FA5-4C62-8C79-AE1B2550BAD5}" destId="{725A9247-8147-4133-8F18-0E3A9ADC5208}" srcOrd="7" destOrd="0" presId="urn:microsoft.com/office/officeart/2005/8/layout/process1"/>
    <dgm:cxn modelId="{DD0381C3-F02B-4C25-B59B-57167B6D0A35}" type="presParOf" srcId="{725A9247-8147-4133-8F18-0E3A9ADC5208}" destId="{9C48EFC0-A52E-41A0-8BB9-C4BC53844F80}" srcOrd="0" destOrd="0" presId="urn:microsoft.com/office/officeart/2005/8/layout/process1"/>
    <dgm:cxn modelId="{66E3868B-70D1-4ABD-BB51-3D6075B766C3}" type="presParOf" srcId="{1C2C1232-4FA5-4C62-8C79-AE1B2550BAD5}" destId="{AFEB94FF-FE24-457C-A989-0ED7E083E4F1}" srcOrd="8" destOrd="0" presId="urn:microsoft.com/office/officeart/2005/8/layout/process1"/>
    <dgm:cxn modelId="{C74E1202-3721-4B7B-B57F-8714796E1C88}" type="presParOf" srcId="{1C2C1232-4FA5-4C62-8C79-AE1B2550BAD5}" destId="{F38674E6-8B7C-4FC2-BB3A-C7737E77F853}" srcOrd="9" destOrd="0" presId="urn:microsoft.com/office/officeart/2005/8/layout/process1"/>
    <dgm:cxn modelId="{5072D416-416F-4C15-B6F3-DBE23340AF59}" type="presParOf" srcId="{F38674E6-8B7C-4FC2-BB3A-C7737E77F853}" destId="{642DC5CA-EBDD-4B4C-AA5A-5C21191E6866}" srcOrd="0" destOrd="0" presId="urn:microsoft.com/office/officeart/2005/8/layout/process1"/>
    <dgm:cxn modelId="{4AE091F1-E9BE-4EA4-9DA7-A4BC16867540}" type="presParOf" srcId="{1C2C1232-4FA5-4C62-8C79-AE1B2550BAD5}" destId="{3C8ED94F-C37A-4BE9-BB0E-B2D7827763BC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17CEA7-0C6B-4B09-8370-9D764C91561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DC9B94-7080-4CDE-9F47-7C0428850514}">
      <dgm:prSet/>
      <dgm:spPr/>
      <dgm:t>
        <a:bodyPr/>
        <a:lstStyle/>
        <a:p>
          <a:r>
            <a:rPr lang="en-US"/>
            <a:t>What is Lp(a)?</a:t>
          </a:r>
        </a:p>
      </dgm:t>
    </dgm:pt>
    <dgm:pt modelId="{194A592E-91F6-49B4-BB25-A6A5B500BEED}" type="parTrans" cxnId="{1F734ECD-D640-43DF-BD6B-A129D72FC4C4}">
      <dgm:prSet/>
      <dgm:spPr/>
      <dgm:t>
        <a:bodyPr/>
        <a:lstStyle/>
        <a:p>
          <a:endParaRPr lang="en-US"/>
        </a:p>
      </dgm:t>
    </dgm:pt>
    <dgm:pt modelId="{BF6CED03-DCC3-4D0C-A055-C94678E75701}" type="sibTrans" cxnId="{1F734ECD-D640-43DF-BD6B-A129D72FC4C4}">
      <dgm:prSet/>
      <dgm:spPr/>
      <dgm:t>
        <a:bodyPr/>
        <a:lstStyle/>
        <a:p>
          <a:endParaRPr lang="en-US"/>
        </a:p>
      </dgm:t>
    </dgm:pt>
    <dgm:pt modelId="{744FD826-CA09-4646-8C92-E904FC1B2C8D}">
      <dgm:prSet/>
      <dgm:spPr/>
      <dgm:t>
        <a:bodyPr/>
        <a:lstStyle/>
        <a:p>
          <a:r>
            <a:rPr lang="en-US"/>
            <a:t>What are important details about Lp(a) physiology?</a:t>
          </a:r>
        </a:p>
      </dgm:t>
    </dgm:pt>
    <dgm:pt modelId="{170F825B-AE47-4F95-962F-E9CD55C03581}" type="parTrans" cxnId="{1F6EC623-2450-4B4F-9DC3-C02FEBF959CB}">
      <dgm:prSet/>
      <dgm:spPr/>
      <dgm:t>
        <a:bodyPr/>
        <a:lstStyle/>
        <a:p>
          <a:endParaRPr lang="en-US"/>
        </a:p>
      </dgm:t>
    </dgm:pt>
    <dgm:pt modelId="{6445A51F-5CC3-4117-A592-76940A891ED0}" type="sibTrans" cxnId="{1F6EC623-2450-4B4F-9DC3-C02FEBF959CB}">
      <dgm:prSet/>
      <dgm:spPr/>
      <dgm:t>
        <a:bodyPr/>
        <a:lstStyle/>
        <a:p>
          <a:endParaRPr lang="en-US"/>
        </a:p>
      </dgm:t>
    </dgm:pt>
    <dgm:pt modelId="{1D5DB0B9-D7E5-4E04-A293-C1288D449C65}">
      <dgm:prSet/>
      <dgm:spPr/>
      <dgm:t>
        <a:bodyPr/>
        <a:lstStyle/>
        <a:p>
          <a:r>
            <a:rPr lang="en-US"/>
            <a:t>What is different about patients with Lp(a) and what is the prevalence of Lp(a)?</a:t>
          </a:r>
        </a:p>
      </dgm:t>
    </dgm:pt>
    <dgm:pt modelId="{B9866537-40C3-40D2-AB2B-BBFC1800E436}" type="parTrans" cxnId="{A1F86594-2957-4C6B-A1BD-E230647AA1CE}">
      <dgm:prSet/>
      <dgm:spPr/>
      <dgm:t>
        <a:bodyPr/>
        <a:lstStyle/>
        <a:p>
          <a:endParaRPr lang="en-US"/>
        </a:p>
      </dgm:t>
    </dgm:pt>
    <dgm:pt modelId="{4DD69F0F-9CB9-48C7-ABF4-715A99BA3CBC}" type="sibTrans" cxnId="{A1F86594-2957-4C6B-A1BD-E230647AA1CE}">
      <dgm:prSet/>
      <dgm:spPr/>
      <dgm:t>
        <a:bodyPr/>
        <a:lstStyle/>
        <a:p>
          <a:endParaRPr lang="en-US"/>
        </a:p>
      </dgm:t>
    </dgm:pt>
    <dgm:pt modelId="{F8D8FCC1-06D9-4E8C-9156-91E3C4A13A7E}">
      <dgm:prSet/>
      <dgm:spPr/>
      <dgm:t>
        <a:bodyPr/>
        <a:lstStyle/>
        <a:p>
          <a:r>
            <a:rPr lang="en-US"/>
            <a:t>What are the consequences to patients with Lp(a)??</a:t>
          </a:r>
        </a:p>
      </dgm:t>
    </dgm:pt>
    <dgm:pt modelId="{986FE633-4F53-4524-A690-DFE0746CB638}" type="parTrans" cxnId="{C33DE920-CE1A-4D52-BC1F-B331BC911BC3}">
      <dgm:prSet/>
      <dgm:spPr/>
      <dgm:t>
        <a:bodyPr/>
        <a:lstStyle/>
        <a:p>
          <a:endParaRPr lang="en-US"/>
        </a:p>
      </dgm:t>
    </dgm:pt>
    <dgm:pt modelId="{3C79DED6-5747-4AAA-AD52-E40849D87A8B}" type="sibTrans" cxnId="{C33DE920-CE1A-4D52-BC1F-B331BC911BC3}">
      <dgm:prSet/>
      <dgm:spPr/>
      <dgm:t>
        <a:bodyPr/>
        <a:lstStyle/>
        <a:p>
          <a:endParaRPr lang="en-US"/>
        </a:p>
      </dgm:t>
    </dgm:pt>
    <dgm:pt modelId="{99DF75DC-30FD-4444-8B49-A2923FFFCDBD}">
      <dgm:prSet/>
      <dgm:spPr/>
      <dgm:t>
        <a:bodyPr/>
        <a:lstStyle/>
        <a:p>
          <a:r>
            <a:rPr lang="en-US"/>
            <a:t>What is the impact of current treatment?</a:t>
          </a:r>
        </a:p>
      </dgm:t>
    </dgm:pt>
    <dgm:pt modelId="{7AAEA75B-925B-4A39-AE3F-BBDE62207B33}" type="parTrans" cxnId="{40D1E989-D346-4973-AF6F-F6536B79AE94}">
      <dgm:prSet/>
      <dgm:spPr/>
      <dgm:t>
        <a:bodyPr/>
        <a:lstStyle/>
        <a:p>
          <a:endParaRPr lang="en-US"/>
        </a:p>
      </dgm:t>
    </dgm:pt>
    <dgm:pt modelId="{4E3E45E0-017F-4671-A81A-CFE3C4F3A319}" type="sibTrans" cxnId="{40D1E989-D346-4973-AF6F-F6536B79AE94}">
      <dgm:prSet/>
      <dgm:spPr/>
      <dgm:t>
        <a:bodyPr/>
        <a:lstStyle/>
        <a:p>
          <a:endParaRPr lang="en-US"/>
        </a:p>
      </dgm:t>
    </dgm:pt>
    <dgm:pt modelId="{B6BE10C4-90EB-4A8A-B7E7-45767B439C4F}">
      <dgm:prSet/>
      <dgm:spPr/>
      <dgm:t>
        <a:bodyPr/>
        <a:lstStyle/>
        <a:p>
          <a:r>
            <a:rPr lang="en-US"/>
            <a:t>What are the new treatments?</a:t>
          </a:r>
        </a:p>
      </dgm:t>
    </dgm:pt>
    <dgm:pt modelId="{F017D705-DDB9-45F1-A7EB-757EA04FDAA5}" type="parTrans" cxnId="{40B24F00-FD3A-41F4-8E0C-54257637CBD7}">
      <dgm:prSet/>
      <dgm:spPr/>
      <dgm:t>
        <a:bodyPr/>
        <a:lstStyle/>
        <a:p>
          <a:endParaRPr lang="en-US"/>
        </a:p>
      </dgm:t>
    </dgm:pt>
    <dgm:pt modelId="{E8C8D448-2E4C-4B26-8BC7-6534121F2161}" type="sibTrans" cxnId="{40B24F00-FD3A-41F4-8E0C-54257637CBD7}">
      <dgm:prSet/>
      <dgm:spPr/>
      <dgm:t>
        <a:bodyPr/>
        <a:lstStyle/>
        <a:p>
          <a:endParaRPr lang="en-US"/>
        </a:p>
      </dgm:t>
    </dgm:pt>
    <dgm:pt modelId="{1C2C1232-4FA5-4C62-8C79-AE1B2550BAD5}" type="pres">
      <dgm:prSet presAssocID="{A917CEA7-0C6B-4B09-8370-9D764C91561E}" presName="Name0" presStyleCnt="0">
        <dgm:presLayoutVars>
          <dgm:dir/>
          <dgm:resizeHandles val="exact"/>
        </dgm:presLayoutVars>
      </dgm:prSet>
      <dgm:spPr/>
    </dgm:pt>
    <dgm:pt modelId="{01FC8D3F-6E3B-4871-B0C5-9849699F1D4D}" type="pres">
      <dgm:prSet presAssocID="{18DC9B94-7080-4CDE-9F47-7C0428850514}" presName="node" presStyleLbl="node1" presStyleIdx="0" presStyleCnt="6">
        <dgm:presLayoutVars>
          <dgm:bulletEnabled val="1"/>
        </dgm:presLayoutVars>
      </dgm:prSet>
      <dgm:spPr/>
    </dgm:pt>
    <dgm:pt modelId="{227FA44A-360C-42AE-8167-79D446CB8CB1}" type="pres">
      <dgm:prSet presAssocID="{BF6CED03-DCC3-4D0C-A055-C94678E75701}" presName="sibTrans" presStyleLbl="sibTrans2D1" presStyleIdx="0" presStyleCnt="5"/>
      <dgm:spPr/>
    </dgm:pt>
    <dgm:pt modelId="{D67457FC-5C45-4629-B953-4EEE1812D05B}" type="pres">
      <dgm:prSet presAssocID="{BF6CED03-DCC3-4D0C-A055-C94678E75701}" presName="connectorText" presStyleLbl="sibTrans2D1" presStyleIdx="0" presStyleCnt="5"/>
      <dgm:spPr/>
    </dgm:pt>
    <dgm:pt modelId="{9A15927D-EB90-4EB1-9C4E-2CF44AADE2A7}" type="pres">
      <dgm:prSet presAssocID="{744FD826-CA09-4646-8C92-E904FC1B2C8D}" presName="node" presStyleLbl="node1" presStyleIdx="1" presStyleCnt="6">
        <dgm:presLayoutVars>
          <dgm:bulletEnabled val="1"/>
        </dgm:presLayoutVars>
      </dgm:prSet>
      <dgm:spPr/>
    </dgm:pt>
    <dgm:pt modelId="{22EDAAC7-F412-4702-810C-8DECDE029CEF}" type="pres">
      <dgm:prSet presAssocID="{6445A51F-5CC3-4117-A592-76940A891ED0}" presName="sibTrans" presStyleLbl="sibTrans2D1" presStyleIdx="1" presStyleCnt="5"/>
      <dgm:spPr/>
    </dgm:pt>
    <dgm:pt modelId="{0ECA1831-6934-4812-905C-14225E3CBD37}" type="pres">
      <dgm:prSet presAssocID="{6445A51F-5CC3-4117-A592-76940A891ED0}" presName="connectorText" presStyleLbl="sibTrans2D1" presStyleIdx="1" presStyleCnt="5"/>
      <dgm:spPr/>
    </dgm:pt>
    <dgm:pt modelId="{282E2A26-6FC2-43AE-B525-32B1D4C9601D}" type="pres">
      <dgm:prSet presAssocID="{1D5DB0B9-D7E5-4E04-A293-C1288D449C65}" presName="node" presStyleLbl="node1" presStyleIdx="2" presStyleCnt="6">
        <dgm:presLayoutVars>
          <dgm:bulletEnabled val="1"/>
        </dgm:presLayoutVars>
      </dgm:prSet>
      <dgm:spPr/>
    </dgm:pt>
    <dgm:pt modelId="{3503FF48-C93D-41C8-A117-EBC72BF02CAA}" type="pres">
      <dgm:prSet presAssocID="{4DD69F0F-9CB9-48C7-ABF4-715A99BA3CBC}" presName="sibTrans" presStyleLbl="sibTrans2D1" presStyleIdx="2" presStyleCnt="5"/>
      <dgm:spPr/>
    </dgm:pt>
    <dgm:pt modelId="{44D2FDC7-8488-48C6-A29B-37982C24BEA6}" type="pres">
      <dgm:prSet presAssocID="{4DD69F0F-9CB9-48C7-ABF4-715A99BA3CBC}" presName="connectorText" presStyleLbl="sibTrans2D1" presStyleIdx="2" presStyleCnt="5"/>
      <dgm:spPr/>
    </dgm:pt>
    <dgm:pt modelId="{8F340372-AED8-4A40-AD3C-9F7E4C7575D6}" type="pres">
      <dgm:prSet presAssocID="{F8D8FCC1-06D9-4E8C-9156-91E3C4A13A7E}" presName="node" presStyleLbl="node1" presStyleIdx="3" presStyleCnt="6">
        <dgm:presLayoutVars>
          <dgm:bulletEnabled val="1"/>
        </dgm:presLayoutVars>
      </dgm:prSet>
      <dgm:spPr/>
    </dgm:pt>
    <dgm:pt modelId="{725A9247-8147-4133-8F18-0E3A9ADC5208}" type="pres">
      <dgm:prSet presAssocID="{3C79DED6-5747-4AAA-AD52-E40849D87A8B}" presName="sibTrans" presStyleLbl="sibTrans2D1" presStyleIdx="3" presStyleCnt="5"/>
      <dgm:spPr/>
    </dgm:pt>
    <dgm:pt modelId="{9C48EFC0-A52E-41A0-8BB9-C4BC53844F80}" type="pres">
      <dgm:prSet presAssocID="{3C79DED6-5747-4AAA-AD52-E40849D87A8B}" presName="connectorText" presStyleLbl="sibTrans2D1" presStyleIdx="3" presStyleCnt="5"/>
      <dgm:spPr/>
    </dgm:pt>
    <dgm:pt modelId="{AFEB94FF-FE24-457C-A989-0ED7E083E4F1}" type="pres">
      <dgm:prSet presAssocID="{99DF75DC-30FD-4444-8B49-A2923FFFCDBD}" presName="node" presStyleLbl="node1" presStyleIdx="4" presStyleCnt="6">
        <dgm:presLayoutVars>
          <dgm:bulletEnabled val="1"/>
        </dgm:presLayoutVars>
      </dgm:prSet>
      <dgm:spPr/>
    </dgm:pt>
    <dgm:pt modelId="{F38674E6-8B7C-4FC2-BB3A-C7737E77F853}" type="pres">
      <dgm:prSet presAssocID="{4E3E45E0-017F-4671-A81A-CFE3C4F3A319}" presName="sibTrans" presStyleLbl="sibTrans2D1" presStyleIdx="4" presStyleCnt="5"/>
      <dgm:spPr/>
    </dgm:pt>
    <dgm:pt modelId="{642DC5CA-EBDD-4B4C-AA5A-5C21191E6866}" type="pres">
      <dgm:prSet presAssocID="{4E3E45E0-017F-4671-A81A-CFE3C4F3A319}" presName="connectorText" presStyleLbl="sibTrans2D1" presStyleIdx="4" presStyleCnt="5"/>
      <dgm:spPr/>
    </dgm:pt>
    <dgm:pt modelId="{3C8ED94F-C37A-4BE9-BB0E-B2D7827763BC}" type="pres">
      <dgm:prSet presAssocID="{B6BE10C4-90EB-4A8A-B7E7-45767B439C4F}" presName="node" presStyleLbl="node1" presStyleIdx="5" presStyleCnt="6">
        <dgm:presLayoutVars>
          <dgm:bulletEnabled val="1"/>
        </dgm:presLayoutVars>
      </dgm:prSet>
      <dgm:spPr/>
    </dgm:pt>
  </dgm:ptLst>
  <dgm:cxnLst>
    <dgm:cxn modelId="{40B24F00-FD3A-41F4-8E0C-54257637CBD7}" srcId="{A917CEA7-0C6B-4B09-8370-9D764C91561E}" destId="{B6BE10C4-90EB-4A8A-B7E7-45767B439C4F}" srcOrd="5" destOrd="0" parTransId="{F017D705-DDB9-45F1-A7EB-757EA04FDAA5}" sibTransId="{E8C8D448-2E4C-4B26-8BC7-6534121F2161}"/>
    <dgm:cxn modelId="{AF4B8901-C3A6-4EBB-8266-1C56C35844F1}" type="presOf" srcId="{3C79DED6-5747-4AAA-AD52-E40849D87A8B}" destId="{9C48EFC0-A52E-41A0-8BB9-C4BC53844F80}" srcOrd="1" destOrd="0" presId="urn:microsoft.com/office/officeart/2005/8/layout/process1"/>
    <dgm:cxn modelId="{4BA12A0E-1C07-4708-B512-A1DDCA6FE60F}" type="presOf" srcId="{4DD69F0F-9CB9-48C7-ABF4-715A99BA3CBC}" destId="{44D2FDC7-8488-48C6-A29B-37982C24BEA6}" srcOrd="1" destOrd="0" presId="urn:microsoft.com/office/officeart/2005/8/layout/process1"/>
    <dgm:cxn modelId="{35A0DA18-5809-441B-BA09-5C1C71352B2B}" type="presOf" srcId="{18DC9B94-7080-4CDE-9F47-7C0428850514}" destId="{01FC8D3F-6E3B-4871-B0C5-9849699F1D4D}" srcOrd="0" destOrd="0" presId="urn:microsoft.com/office/officeart/2005/8/layout/process1"/>
    <dgm:cxn modelId="{A3E4651B-570E-4B6D-83C9-2A826B5E8A32}" type="presOf" srcId="{4DD69F0F-9CB9-48C7-ABF4-715A99BA3CBC}" destId="{3503FF48-C93D-41C8-A117-EBC72BF02CAA}" srcOrd="0" destOrd="0" presId="urn:microsoft.com/office/officeart/2005/8/layout/process1"/>
    <dgm:cxn modelId="{C33DE920-CE1A-4D52-BC1F-B331BC911BC3}" srcId="{A917CEA7-0C6B-4B09-8370-9D764C91561E}" destId="{F8D8FCC1-06D9-4E8C-9156-91E3C4A13A7E}" srcOrd="3" destOrd="0" parTransId="{986FE633-4F53-4524-A690-DFE0746CB638}" sibTransId="{3C79DED6-5747-4AAA-AD52-E40849D87A8B}"/>
    <dgm:cxn modelId="{2B41CD21-3A79-480B-B74E-A44E798CDC89}" type="presOf" srcId="{BF6CED03-DCC3-4D0C-A055-C94678E75701}" destId="{227FA44A-360C-42AE-8167-79D446CB8CB1}" srcOrd="0" destOrd="0" presId="urn:microsoft.com/office/officeart/2005/8/layout/process1"/>
    <dgm:cxn modelId="{1F6EC623-2450-4B4F-9DC3-C02FEBF959CB}" srcId="{A917CEA7-0C6B-4B09-8370-9D764C91561E}" destId="{744FD826-CA09-4646-8C92-E904FC1B2C8D}" srcOrd="1" destOrd="0" parTransId="{170F825B-AE47-4F95-962F-E9CD55C03581}" sibTransId="{6445A51F-5CC3-4117-A592-76940A891ED0}"/>
    <dgm:cxn modelId="{AA7B7B24-0FA2-4313-B50E-86E9FDACE819}" type="presOf" srcId="{6445A51F-5CC3-4117-A592-76940A891ED0}" destId="{0ECA1831-6934-4812-905C-14225E3CBD37}" srcOrd="1" destOrd="0" presId="urn:microsoft.com/office/officeart/2005/8/layout/process1"/>
    <dgm:cxn modelId="{C8606729-1EC8-4401-9068-C8FF6FEB09FD}" type="presOf" srcId="{A917CEA7-0C6B-4B09-8370-9D764C91561E}" destId="{1C2C1232-4FA5-4C62-8C79-AE1B2550BAD5}" srcOrd="0" destOrd="0" presId="urn:microsoft.com/office/officeart/2005/8/layout/process1"/>
    <dgm:cxn modelId="{EB593931-EBE6-4956-B0BE-A93DAAA5CBA8}" type="presOf" srcId="{1D5DB0B9-D7E5-4E04-A293-C1288D449C65}" destId="{282E2A26-6FC2-43AE-B525-32B1D4C9601D}" srcOrd="0" destOrd="0" presId="urn:microsoft.com/office/officeart/2005/8/layout/process1"/>
    <dgm:cxn modelId="{C36F6035-737A-45F7-8601-2250F00B340C}" type="presOf" srcId="{3C79DED6-5747-4AAA-AD52-E40849D87A8B}" destId="{725A9247-8147-4133-8F18-0E3A9ADC5208}" srcOrd="0" destOrd="0" presId="urn:microsoft.com/office/officeart/2005/8/layout/process1"/>
    <dgm:cxn modelId="{1181BD42-D0DA-4538-B493-9F0C259A7429}" type="presOf" srcId="{744FD826-CA09-4646-8C92-E904FC1B2C8D}" destId="{9A15927D-EB90-4EB1-9C4E-2CF44AADE2A7}" srcOrd="0" destOrd="0" presId="urn:microsoft.com/office/officeart/2005/8/layout/process1"/>
    <dgm:cxn modelId="{071AB14E-A3D9-4877-815F-75200829CE0E}" type="presOf" srcId="{4E3E45E0-017F-4671-A81A-CFE3C4F3A319}" destId="{642DC5CA-EBDD-4B4C-AA5A-5C21191E6866}" srcOrd="1" destOrd="0" presId="urn:microsoft.com/office/officeart/2005/8/layout/process1"/>
    <dgm:cxn modelId="{40D1E989-D346-4973-AF6F-F6536B79AE94}" srcId="{A917CEA7-0C6B-4B09-8370-9D764C91561E}" destId="{99DF75DC-30FD-4444-8B49-A2923FFFCDBD}" srcOrd="4" destOrd="0" parTransId="{7AAEA75B-925B-4A39-AE3F-BBDE62207B33}" sibTransId="{4E3E45E0-017F-4671-A81A-CFE3C4F3A319}"/>
    <dgm:cxn modelId="{A7BE3A8B-68B0-4BD5-859E-8C7881C34C32}" type="presOf" srcId="{BF6CED03-DCC3-4D0C-A055-C94678E75701}" destId="{D67457FC-5C45-4629-B953-4EEE1812D05B}" srcOrd="1" destOrd="0" presId="urn:microsoft.com/office/officeart/2005/8/layout/process1"/>
    <dgm:cxn modelId="{A1F86594-2957-4C6B-A1BD-E230647AA1CE}" srcId="{A917CEA7-0C6B-4B09-8370-9D764C91561E}" destId="{1D5DB0B9-D7E5-4E04-A293-C1288D449C65}" srcOrd="2" destOrd="0" parTransId="{B9866537-40C3-40D2-AB2B-BBFC1800E436}" sibTransId="{4DD69F0F-9CB9-48C7-ABF4-715A99BA3CBC}"/>
    <dgm:cxn modelId="{E2E5C0B0-F82C-4CCF-9A1B-48A8B8D6D3C7}" type="presOf" srcId="{4E3E45E0-017F-4671-A81A-CFE3C4F3A319}" destId="{F38674E6-8B7C-4FC2-BB3A-C7737E77F853}" srcOrd="0" destOrd="0" presId="urn:microsoft.com/office/officeart/2005/8/layout/process1"/>
    <dgm:cxn modelId="{678966BB-54D7-44AA-8E7F-E187934DEC72}" type="presOf" srcId="{F8D8FCC1-06D9-4E8C-9156-91E3C4A13A7E}" destId="{8F340372-AED8-4A40-AD3C-9F7E4C7575D6}" srcOrd="0" destOrd="0" presId="urn:microsoft.com/office/officeart/2005/8/layout/process1"/>
    <dgm:cxn modelId="{0AA293C2-073E-4998-AE27-5081CED68406}" type="presOf" srcId="{99DF75DC-30FD-4444-8B49-A2923FFFCDBD}" destId="{AFEB94FF-FE24-457C-A989-0ED7E083E4F1}" srcOrd="0" destOrd="0" presId="urn:microsoft.com/office/officeart/2005/8/layout/process1"/>
    <dgm:cxn modelId="{1F734ECD-D640-43DF-BD6B-A129D72FC4C4}" srcId="{A917CEA7-0C6B-4B09-8370-9D764C91561E}" destId="{18DC9B94-7080-4CDE-9F47-7C0428850514}" srcOrd="0" destOrd="0" parTransId="{194A592E-91F6-49B4-BB25-A6A5B500BEED}" sibTransId="{BF6CED03-DCC3-4D0C-A055-C94678E75701}"/>
    <dgm:cxn modelId="{4F82ECCD-20FA-4BC6-8ADD-65D43A56AC52}" type="presOf" srcId="{B6BE10C4-90EB-4A8A-B7E7-45767B439C4F}" destId="{3C8ED94F-C37A-4BE9-BB0E-B2D7827763BC}" srcOrd="0" destOrd="0" presId="urn:microsoft.com/office/officeart/2005/8/layout/process1"/>
    <dgm:cxn modelId="{B3C1E2DC-6974-4635-B865-A7E89E38F7BB}" type="presOf" srcId="{6445A51F-5CC3-4117-A592-76940A891ED0}" destId="{22EDAAC7-F412-4702-810C-8DECDE029CEF}" srcOrd="0" destOrd="0" presId="urn:microsoft.com/office/officeart/2005/8/layout/process1"/>
    <dgm:cxn modelId="{3391E2FF-302A-4E90-A940-ECE9ED7DB205}" type="presParOf" srcId="{1C2C1232-4FA5-4C62-8C79-AE1B2550BAD5}" destId="{01FC8D3F-6E3B-4871-B0C5-9849699F1D4D}" srcOrd="0" destOrd="0" presId="urn:microsoft.com/office/officeart/2005/8/layout/process1"/>
    <dgm:cxn modelId="{97E266A1-93E7-4E71-8CE1-368AC7FB081D}" type="presParOf" srcId="{1C2C1232-4FA5-4C62-8C79-AE1B2550BAD5}" destId="{227FA44A-360C-42AE-8167-79D446CB8CB1}" srcOrd="1" destOrd="0" presId="urn:microsoft.com/office/officeart/2005/8/layout/process1"/>
    <dgm:cxn modelId="{6C741DE8-60DC-452C-9C42-2216049AA3BE}" type="presParOf" srcId="{227FA44A-360C-42AE-8167-79D446CB8CB1}" destId="{D67457FC-5C45-4629-B953-4EEE1812D05B}" srcOrd="0" destOrd="0" presId="urn:microsoft.com/office/officeart/2005/8/layout/process1"/>
    <dgm:cxn modelId="{062118E7-DE61-4EDF-9B47-F8DB0A2CDA73}" type="presParOf" srcId="{1C2C1232-4FA5-4C62-8C79-AE1B2550BAD5}" destId="{9A15927D-EB90-4EB1-9C4E-2CF44AADE2A7}" srcOrd="2" destOrd="0" presId="urn:microsoft.com/office/officeart/2005/8/layout/process1"/>
    <dgm:cxn modelId="{DDB070D5-62D9-421D-A127-196E048CBDED}" type="presParOf" srcId="{1C2C1232-4FA5-4C62-8C79-AE1B2550BAD5}" destId="{22EDAAC7-F412-4702-810C-8DECDE029CEF}" srcOrd="3" destOrd="0" presId="urn:microsoft.com/office/officeart/2005/8/layout/process1"/>
    <dgm:cxn modelId="{88A1D462-815E-4351-9626-766A3B914622}" type="presParOf" srcId="{22EDAAC7-F412-4702-810C-8DECDE029CEF}" destId="{0ECA1831-6934-4812-905C-14225E3CBD37}" srcOrd="0" destOrd="0" presId="urn:microsoft.com/office/officeart/2005/8/layout/process1"/>
    <dgm:cxn modelId="{B145D7EC-D2C2-4902-88C6-C1DFB80BF5DF}" type="presParOf" srcId="{1C2C1232-4FA5-4C62-8C79-AE1B2550BAD5}" destId="{282E2A26-6FC2-43AE-B525-32B1D4C9601D}" srcOrd="4" destOrd="0" presId="urn:microsoft.com/office/officeart/2005/8/layout/process1"/>
    <dgm:cxn modelId="{D590F639-DC3D-4C32-AABA-86EC244E8308}" type="presParOf" srcId="{1C2C1232-4FA5-4C62-8C79-AE1B2550BAD5}" destId="{3503FF48-C93D-41C8-A117-EBC72BF02CAA}" srcOrd="5" destOrd="0" presId="urn:microsoft.com/office/officeart/2005/8/layout/process1"/>
    <dgm:cxn modelId="{79C6B6AC-C633-432C-909B-197F409EA688}" type="presParOf" srcId="{3503FF48-C93D-41C8-A117-EBC72BF02CAA}" destId="{44D2FDC7-8488-48C6-A29B-37982C24BEA6}" srcOrd="0" destOrd="0" presId="urn:microsoft.com/office/officeart/2005/8/layout/process1"/>
    <dgm:cxn modelId="{0C524506-C4BA-4613-ADB8-E16181F58989}" type="presParOf" srcId="{1C2C1232-4FA5-4C62-8C79-AE1B2550BAD5}" destId="{8F340372-AED8-4A40-AD3C-9F7E4C7575D6}" srcOrd="6" destOrd="0" presId="urn:microsoft.com/office/officeart/2005/8/layout/process1"/>
    <dgm:cxn modelId="{B5894FAF-123E-478B-A5F0-9CAE67F4FB7A}" type="presParOf" srcId="{1C2C1232-4FA5-4C62-8C79-AE1B2550BAD5}" destId="{725A9247-8147-4133-8F18-0E3A9ADC5208}" srcOrd="7" destOrd="0" presId="urn:microsoft.com/office/officeart/2005/8/layout/process1"/>
    <dgm:cxn modelId="{DD0381C3-F02B-4C25-B59B-57167B6D0A35}" type="presParOf" srcId="{725A9247-8147-4133-8F18-0E3A9ADC5208}" destId="{9C48EFC0-A52E-41A0-8BB9-C4BC53844F80}" srcOrd="0" destOrd="0" presId="urn:microsoft.com/office/officeart/2005/8/layout/process1"/>
    <dgm:cxn modelId="{66E3868B-70D1-4ABD-BB51-3D6075B766C3}" type="presParOf" srcId="{1C2C1232-4FA5-4C62-8C79-AE1B2550BAD5}" destId="{AFEB94FF-FE24-457C-A989-0ED7E083E4F1}" srcOrd="8" destOrd="0" presId="urn:microsoft.com/office/officeart/2005/8/layout/process1"/>
    <dgm:cxn modelId="{C74E1202-3721-4B7B-B57F-8714796E1C88}" type="presParOf" srcId="{1C2C1232-4FA5-4C62-8C79-AE1B2550BAD5}" destId="{F38674E6-8B7C-4FC2-BB3A-C7737E77F853}" srcOrd="9" destOrd="0" presId="urn:microsoft.com/office/officeart/2005/8/layout/process1"/>
    <dgm:cxn modelId="{5072D416-416F-4C15-B6F3-DBE23340AF59}" type="presParOf" srcId="{F38674E6-8B7C-4FC2-BB3A-C7737E77F853}" destId="{642DC5CA-EBDD-4B4C-AA5A-5C21191E6866}" srcOrd="0" destOrd="0" presId="urn:microsoft.com/office/officeart/2005/8/layout/process1"/>
    <dgm:cxn modelId="{4AE091F1-E9BE-4EA4-9DA7-A4BC16867540}" type="presParOf" srcId="{1C2C1232-4FA5-4C62-8C79-AE1B2550BAD5}" destId="{3C8ED94F-C37A-4BE9-BB0E-B2D7827763BC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FC8D3F-6E3B-4871-B0C5-9849699F1D4D}">
      <dsp:nvSpPr>
        <dsp:cNvPr id="0" name=""/>
        <dsp:cNvSpPr/>
      </dsp:nvSpPr>
      <dsp:spPr>
        <a:xfrm>
          <a:off x="0" y="1233732"/>
          <a:ext cx="1314449" cy="18838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What is Lp(a)?</a:t>
          </a:r>
        </a:p>
      </dsp:txBody>
      <dsp:txXfrm>
        <a:off x="38499" y="1272231"/>
        <a:ext cx="1237451" cy="1806875"/>
      </dsp:txXfrm>
    </dsp:sp>
    <dsp:sp modelId="{227FA44A-360C-42AE-8167-79D446CB8CB1}">
      <dsp:nvSpPr>
        <dsp:cNvPr id="0" name=""/>
        <dsp:cNvSpPr/>
      </dsp:nvSpPr>
      <dsp:spPr>
        <a:xfrm>
          <a:off x="1445895" y="2012677"/>
          <a:ext cx="278663" cy="325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445895" y="2077874"/>
        <a:ext cx="195064" cy="195589"/>
      </dsp:txXfrm>
    </dsp:sp>
    <dsp:sp modelId="{9A15927D-EB90-4EB1-9C4E-2CF44AADE2A7}">
      <dsp:nvSpPr>
        <dsp:cNvPr id="0" name=""/>
        <dsp:cNvSpPr/>
      </dsp:nvSpPr>
      <dsp:spPr>
        <a:xfrm>
          <a:off x="1840230" y="1233732"/>
          <a:ext cx="1314449" cy="18838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What are important details about Lp(a) physiology?</a:t>
          </a:r>
        </a:p>
      </dsp:txBody>
      <dsp:txXfrm>
        <a:off x="1878729" y="1272231"/>
        <a:ext cx="1237451" cy="1806875"/>
      </dsp:txXfrm>
    </dsp:sp>
    <dsp:sp modelId="{22EDAAC7-F412-4702-810C-8DECDE029CEF}">
      <dsp:nvSpPr>
        <dsp:cNvPr id="0" name=""/>
        <dsp:cNvSpPr/>
      </dsp:nvSpPr>
      <dsp:spPr>
        <a:xfrm>
          <a:off x="3286125" y="2012677"/>
          <a:ext cx="278663" cy="325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3286125" y="2077874"/>
        <a:ext cx="195064" cy="195589"/>
      </dsp:txXfrm>
    </dsp:sp>
    <dsp:sp modelId="{282E2A26-6FC2-43AE-B525-32B1D4C9601D}">
      <dsp:nvSpPr>
        <dsp:cNvPr id="0" name=""/>
        <dsp:cNvSpPr/>
      </dsp:nvSpPr>
      <dsp:spPr>
        <a:xfrm>
          <a:off x="3680460" y="1233732"/>
          <a:ext cx="1314449" cy="18838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What is different about patients with Lp(a) and what is the prevalence of Lp(a)?</a:t>
          </a:r>
        </a:p>
      </dsp:txBody>
      <dsp:txXfrm>
        <a:off x="3718959" y="1272231"/>
        <a:ext cx="1237451" cy="1806875"/>
      </dsp:txXfrm>
    </dsp:sp>
    <dsp:sp modelId="{3503FF48-C93D-41C8-A117-EBC72BF02CAA}">
      <dsp:nvSpPr>
        <dsp:cNvPr id="0" name=""/>
        <dsp:cNvSpPr/>
      </dsp:nvSpPr>
      <dsp:spPr>
        <a:xfrm>
          <a:off x="5126355" y="2012677"/>
          <a:ext cx="278663" cy="325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5126355" y="2077874"/>
        <a:ext cx="195064" cy="195589"/>
      </dsp:txXfrm>
    </dsp:sp>
    <dsp:sp modelId="{8F340372-AED8-4A40-AD3C-9F7E4C7575D6}">
      <dsp:nvSpPr>
        <dsp:cNvPr id="0" name=""/>
        <dsp:cNvSpPr/>
      </dsp:nvSpPr>
      <dsp:spPr>
        <a:xfrm>
          <a:off x="5520690" y="1233732"/>
          <a:ext cx="1314449" cy="18838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What are the consequences to patients with Lp(a)?</a:t>
          </a:r>
        </a:p>
      </dsp:txBody>
      <dsp:txXfrm>
        <a:off x="5559189" y="1272231"/>
        <a:ext cx="1237451" cy="1806875"/>
      </dsp:txXfrm>
    </dsp:sp>
    <dsp:sp modelId="{725A9247-8147-4133-8F18-0E3A9ADC5208}">
      <dsp:nvSpPr>
        <dsp:cNvPr id="0" name=""/>
        <dsp:cNvSpPr/>
      </dsp:nvSpPr>
      <dsp:spPr>
        <a:xfrm>
          <a:off x="6966585" y="2012677"/>
          <a:ext cx="278663" cy="325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6966585" y="2077874"/>
        <a:ext cx="195064" cy="195589"/>
      </dsp:txXfrm>
    </dsp:sp>
    <dsp:sp modelId="{AFEB94FF-FE24-457C-A989-0ED7E083E4F1}">
      <dsp:nvSpPr>
        <dsp:cNvPr id="0" name=""/>
        <dsp:cNvSpPr/>
      </dsp:nvSpPr>
      <dsp:spPr>
        <a:xfrm>
          <a:off x="7360920" y="1233732"/>
          <a:ext cx="1314449" cy="18838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What is the impact of current treatment?</a:t>
          </a:r>
        </a:p>
      </dsp:txBody>
      <dsp:txXfrm>
        <a:off x="7399419" y="1272231"/>
        <a:ext cx="1237451" cy="1806875"/>
      </dsp:txXfrm>
    </dsp:sp>
    <dsp:sp modelId="{F38674E6-8B7C-4FC2-BB3A-C7737E77F853}">
      <dsp:nvSpPr>
        <dsp:cNvPr id="0" name=""/>
        <dsp:cNvSpPr/>
      </dsp:nvSpPr>
      <dsp:spPr>
        <a:xfrm>
          <a:off x="8806814" y="2012677"/>
          <a:ext cx="278663" cy="325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8806814" y="2077874"/>
        <a:ext cx="195064" cy="195589"/>
      </dsp:txXfrm>
    </dsp:sp>
    <dsp:sp modelId="{3C8ED94F-C37A-4BE9-BB0E-B2D7827763BC}">
      <dsp:nvSpPr>
        <dsp:cNvPr id="0" name=""/>
        <dsp:cNvSpPr/>
      </dsp:nvSpPr>
      <dsp:spPr>
        <a:xfrm>
          <a:off x="9201149" y="1233732"/>
          <a:ext cx="1314449" cy="18838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What are the new treatments?</a:t>
          </a:r>
        </a:p>
      </dsp:txBody>
      <dsp:txXfrm>
        <a:off x="9239648" y="1272231"/>
        <a:ext cx="1237451" cy="18068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FC8D3F-6E3B-4871-B0C5-9849699F1D4D}">
      <dsp:nvSpPr>
        <dsp:cNvPr id="0" name=""/>
        <dsp:cNvSpPr/>
      </dsp:nvSpPr>
      <dsp:spPr>
        <a:xfrm>
          <a:off x="0" y="1233732"/>
          <a:ext cx="1314449" cy="18838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What is Lp(a)?</a:t>
          </a:r>
        </a:p>
      </dsp:txBody>
      <dsp:txXfrm>
        <a:off x="38499" y="1272231"/>
        <a:ext cx="1237451" cy="1806875"/>
      </dsp:txXfrm>
    </dsp:sp>
    <dsp:sp modelId="{227FA44A-360C-42AE-8167-79D446CB8CB1}">
      <dsp:nvSpPr>
        <dsp:cNvPr id="0" name=""/>
        <dsp:cNvSpPr/>
      </dsp:nvSpPr>
      <dsp:spPr>
        <a:xfrm>
          <a:off x="1445895" y="2012677"/>
          <a:ext cx="278663" cy="325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445895" y="2077874"/>
        <a:ext cx="195064" cy="195589"/>
      </dsp:txXfrm>
    </dsp:sp>
    <dsp:sp modelId="{9A15927D-EB90-4EB1-9C4E-2CF44AADE2A7}">
      <dsp:nvSpPr>
        <dsp:cNvPr id="0" name=""/>
        <dsp:cNvSpPr/>
      </dsp:nvSpPr>
      <dsp:spPr>
        <a:xfrm>
          <a:off x="1840230" y="1233732"/>
          <a:ext cx="1314449" cy="18838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What are important details about Lp(a) physiology?</a:t>
          </a:r>
        </a:p>
      </dsp:txBody>
      <dsp:txXfrm>
        <a:off x="1878729" y="1272231"/>
        <a:ext cx="1237451" cy="1806875"/>
      </dsp:txXfrm>
    </dsp:sp>
    <dsp:sp modelId="{22EDAAC7-F412-4702-810C-8DECDE029CEF}">
      <dsp:nvSpPr>
        <dsp:cNvPr id="0" name=""/>
        <dsp:cNvSpPr/>
      </dsp:nvSpPr>
      <dsp:spPr>
        <a:xfrm>
          <a:off x="3286125" y="2012677"/>
          <a:ext cx="278663" cy="325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3286125" y="2077874"/>
        <a:ext cx="195064" cy="195589"/>
      </dsp:txXfrm>
    </dsp:sp>
    <dsp:sp modelId="{282E2A26-6FC2-43AE-B525-32B1D4C9601D}">
      <dsp:nvSpPr>
        <dsp:cNvPr id="0" name=""/>
        <dsp:cNvSpPr/>
      </dsp:nvSpPr>
      <dsp:spPr>
        <a:xfrm>
          <a:off x="3680460" y="1233732"/>
          <a:ext cx="1314449" cy="18838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What is different about patients with Lp(a) and what is the prevalence of Lp(a)?</a:t>
          </a:r>
        </a:p>
      </dsp:txBody>
      <dsp:txXfrm>
        <a:off x="3718959" y="1272231"/>
        <a:ext cx="1237451" cy="1806875"/>
      </dsp:txXfrm>
    </dsp:sp>
    <dsp:sp modelId="{3503FF48-C93D-41C8-A117-EBC72BF02CAA}">
      <dsp:nvSpPr>
        <dsp:cNvPr id="0" name=""/>
        <dsp:cNvSpPr/>
      </dsp:nvSpPr>
      <dsp:spPr>
        <a:xfrm>
          <a:off x="5126355" y="2012677"/>
          <a:ext cx="278663" cy="325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5126355" y="2077874"/>
        <a:ext cx="195064" cy="195589"/>
      </dsp:txXfrm>
    </dsp:sp>
    <dsp:sp modelId="{8F340372-AED8-4A40-AD3C-9F7E4C7575D6}">
      <dsp:nvSpPr>
        <dsp:cNvPr id="0" name=""/>
        <dsp:cNvSpPr/>
      </dsp:nvSpPr>
      <dsp:spPr>
        <a:xfrm>
          <a:off x="5520690" y="1233732"/>
          <a:ext cx="1314449" cy="18838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What are the consequences to patients with Lp(a)??</a:t>
          </a:r>
        </a:p>
      </dsp:txBody>
      <dsp:txXfrm>
        <a:off x="5559189" y="1272231"/>
        <a:ext cx="1237451" cy="1806875"/>
      </dsp:txXfrm>
    </dsp:sp>
    <dsp:sp modelId="{725A9247-8147-4133-8F18-0E3A9ADC5208}">
      <dsp:nvSpPr>
        <dsp:cNvPr id="0" name=""/>
        <dsp:cNvSpPr/>
      </dsp:nvSpPr>
      <dsp:spPr>
        <a:xfrm>
          <a:off x="6966585" y="2012677"/>
          <a:ext cx="278663" cy="325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6966585" y="2077874"/>
        <a:ext cx="195064" cy="195589"/>
      </dsp:txXfrm>
    </dsp:sp>
    <dsp:sp modelId="{AFEB94FF-FE24-457C-A989-0ED7E083E4F1}">
      <dsp:nvSpPr>
        <dsp:cNvPr id="0" name=""/>
        <dsp:cNvSpPr/>
      </dsp:nvSpPr>
      <dsp:spPr>
        <a:xfrm>
          <a:off x="7360920" y="1233732"/>
          <a:ext cx="1314449" cy="18838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What is the impact of current treatment?</a:t>
          </a:r>
        </a:p>
      </dsp:txBody>
      <dsp:txXfrm>
        <a:off x="7399419" y="1272231"/>
        <a:ext cx="1237451" cy="1806875"/>
      </dsp:txXfrm>
    </dsp:sp>
    <dsp:sp modelId="{F38674E6-8B7C-4FC2-BB3A-C7737E77F853}">
      <dsp:nvSpPr>
        <dsp:cNvPr id="0" name=""/>
        <dsp:cNvSpPr/>
      </dsp:nvSpPr>
      <dsp:spPr>
        <a:xfrm>
          <a:off x="8806814" y="2012677"/>
          <a:ext cx="278663" cy="325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8806814" y="2077874"/>
        <a:ext cx="195064" cy="195589"/>
      </dsp:txXfrm>
    </dsp:sp>
    <dsp:sp modelId="{3C8ED94F-C37A-4BE9-BB0E-B2D7827763BC}">
      <dsp:nvSpPr>
        <dsp:cNvPr id="0" name=""/>
        <dsp:cNvSpPr/>
      </dsp:nvSpPr>
      <dsp:spPr>
        <a:xfrm>
          <a:off x="9201149" y="1233732"/>
          <a:ext cx="1314449" cy="18838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What are the new treatments?</a:t>
          </a:r>
        </a:p>
      </dsp:txBody>
      <dsp:txXfrm>
        <a:off x="9239648" y="1272231"/>
        <a:ext cx="1237451" cy="1806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4C390-633B-4485-9609-3B98C9ADEF67}" type="datetimeFigureOut">
              <a:rPr lang="en-US" smtClean="0"/>
              <a:t>5/14/26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E1DC73-D87B-4563-81F1-19AFEDE64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1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Confusing that Lp(a) is called “a” but contains apo B.  Clarify this for audience.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1DC73-D87B-4563-81F1-19AFEDE640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5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44B35-690F-4C16-A8BF-4F4DE90D2B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EB7623-2FE4-4805-90D0-57D9DF11F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22AD5-8C2E-4026-B6CD-0A0FF583F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C28E4-8A77-454A-A8CB-EB9706A13194}" type="datetimeFigureOut">
              <a:rPr lang="en-US" smtClean="0"/>
              <a:t>5/14/26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E58E0-73F9-4159-BC6B-283224364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D37F5-09D5-4D52-9998-0FD20314D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5FC7-816C-427D-94CC-AF8455F03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01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6A5F6-CA21-45FF-A3C8-51B116AA3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61E9CD-04ED-4339-AED2-B86B403941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9E4E0-3E12-4367-93D1-2AFEDAA8F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C28E4-8A77-454A-A8CB-EB9706A13194}" type="datetimeFigureOut">
              <a:rPr lang="en-US" smtClean="0"/>
              <a:t>5/14/26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AA626-A972-4C85-9E9A-D86265A2A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F0292-6F0D-46B4-81C5-A799301E2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5FC7-816C-427D-94CC-AF8455F03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49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046EF5-F6AB-4114-81C6-11771BC28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EE83A0-DBF9-4445-ABCE-2AC6518722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4D306-EAB2-4D38-AD99-982A0B7B6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C28E4-8A77-454A-A8CB-EB9706A13194}" type="datetimeFigureOut">
              <a:rPr lang="en-US" smtClean="0"/>
              <a:t>5/14/26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AB0B2-7CFE-4854-8143-2556D6F8D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9C492-2BA9-4949-A791-23F46D3AB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5FC7-816C-427D-94CC-AF8455F03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8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F0689-48C3-4782-86AD-740F56A4D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1BC94-544E-4184-8270-EEDD831FA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447E4-DB27-4B38-A9F7-68BA32782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C28E4-8A77-454A-A8CB-EB9706A13194}" type="datetimeFigureOut">
              <a:rPr lang="en-US" smtClean="0"/>
              <a:t>5/14/26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F2872-D608-4A2B-9D9A-7515A54DD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AFC7D-0DFB-40E8-8EC1-7C38B46B6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5FC7-816C-427D-94CC-AF8455F03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38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0AF2C-A337-4D2D-BBD0-2BC9DAE48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777266-C5FA-4429-86CF-9114C45847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ECBF2-4E76-4633-9F62-46E76E865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C28E4-8A77-454A-A8CB-EB9706A13194}" type="datetimeFigureOut">
              <a:rPr lang="en-US" smtClean="0"/>
              <a:t>5/14/26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CB168-4468-49C8-A42A-C626E9959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D2A1B-4F46-47DB-9A9E-5EE848835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5FC7-816C-427D-94CC-AF8455F03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25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94442-8164-49B6-BC3C-4B83C6ABE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0A233-1184-439E-917B-9FF66F37B6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879705-8904-4085-93A8-16E7BFB29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CE622-CA57-4FE3-8E3D-708074774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C28E4-8A77-454A-A8CB-EB9706A13194}" type="datetimeFigureOut">
              <a:rPr lang="en-US" smtClean="0"/>
              <a:t>5/14/26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3539DD-A83A-45D4-A0C7-1F859060D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DFCE64-D7D2-40CD-BFA9-60C5C7147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5FC7-816C-427D-94CC-AF8455F03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128BA-40EF-42CF-B4AC-E066CB747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B310A1-7867-40AB-A3D9-A5045D4BD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9C6B5F-37C5-4045-96C0-ED29DE202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CC21A1-6095-4C68-B07B-6D777A8156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D6A269-6A57-48A0-A113-06908BCBBC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DB836A-AA53-4BAE-91C1-71C40257D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C28E4-8A77-454A-A8CB-EB9706A13194}" type="datetimeFigureOut">
              <a:rPr lang="en-US" smtClean="0"/>
              <a:t>5/14/26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582CC8-D64C-4479-8CB6-F0DBF241B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04ADD9-A7F1-4374-83AF-103D83BF1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5FC7-816C-427D-94CC-AF8455F03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45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755DA-17A2-42E7-ADF8-0A7951D1E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04CF91-791E-4380-A7D5-A6B2387CD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C28E4-8A77-454A-A8CB-EB9706A13194}" type="datetimeFigureOut">
              <a:rPr lang="en-US" smtClean="0"/>
              <a:t>5/14/26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8EF1C6-66EA-47A5-9521-F84323C17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049471-3236-4C91-BB6D-5EA9BDE02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5FC7-816C-427D-94CC-AF8455F03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263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E567A4-8809-4B12-8759-E06A1315E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C28E4-8A77-454A-A8CB-EB9706A13194}" type="datetimeFigureOut">
              <a:rPr lang="en-US" smtClean="0"/>
              <a:t>5/14/26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568410-C410-4192-9343-B1468E258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75E3A2-00A7-4606-97C5-B0612DB3F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5FC7-816C-427D-94CC-AF8455F03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04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E0A9D-8DD6-4238-A66C-96E84BF4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F78A0-8341-45C8-A863-26930285D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10C33E-FAA8-47B5-918C-6E666F5E59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C1C6BB-2C4D-4AEB-BC09-5D6D85089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C28E4-8A77-454A-A8CB-EB9706A13194}" type="datetimeFigureOut">
              <a:rPr lang="en-US" smtClean="0"/>
              <a:t>5/14/26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D6255A-E551-4336-8C1F-4EB0908C2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85C38B-2613-413A-900C-82DE990B8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5FC7-816C-427D-94CC-AF8455F03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42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6630A-198D-436A-90AC-F3E2905EA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42FC8E-9D37-49C2-94D2-7FE5C37C20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C68B67-8BBF-41C1-8C56-0F4EDEF6CA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86BEC7-10B0-4D8F-A0A3-131BD25A7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C28E4-8A77-454A-A8CB-EB9706A13194}" type="datetimeFigureOut">
              <a:rPr lang="en-US" smtClean="0"/>
              <a:t>5/14/26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37774-D373-4C23-9EBD-DC4918CE1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06CBC5-954A-41F6-86BB-D054C67DD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5FC7-816C-427D-94CC-AF8455F03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2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FDC410-FBD7-411D-9EB0-DCF7B3427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896D79-6166-4963-8C3C-1A1A10776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7ED9B-120E-40BF-82C2-A07D40C69F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C28E4-8A77-454A-A8CB-EB9706A13194}" type="datetimeFigureOut">
              <a:rPr lang="en-US" smtClean="0"/>
              <a:t>5/14/26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61E9B-59FF-4847-81AD-4B3064C01C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37469-84F9-4768-A924-929235C166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75FC7-816C-427D-94CC-AF8455F03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7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ptodate.com/contents/niacin-vitamin-b3-drug-information?search=lipoprotein+a&amp;topicRef=4566&amp;source=see_link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ptodate.com/contents/evolocumab-drug-information?search=lipoprotein+a&amp;topicRef=4566&amp;source=see_link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ptodate.com/contents/ezetimibe-drug-information?search=lipoprotein+a&amp;topicRef=4566&amp;source=see_link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ptodate.com/contents/alirocumab-drug-information?search=lipoprotein+a&amp;topicRef=4566&amp;source=see_lin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5jroSCBBwk" TargetMode="External"/><Relationship Id="rId2" Type="http://schemas.openxmlformats.org/officeDocument/2006/relationships/hyperlink" Target="https://www.youtube.com/watch?v=WJ_0afWCmh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IG9uUu7GFw8" TargetMode="External"/><Relationship Id="rId5" Type="http://schemas.openxmlformats.org/officeDocument/2006/relationships/hyperlink" Target="https://www.youtube.com/watch?v=TdBAHexVYzc" TargetMode="External"/><Relationship Id="rId4" Type="http://schemas.openxmlformats.org/officeDocument/2006/relationships/hyperlink" Target="https://www.youtube.com/watch?v=nRHypCupg0A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nytimes.com/2022/12/09/opinion/crispr-gene-editing-cures.html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FA9B6C6-A247-48A8-9A1C-1E36FA945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2B08C-A7C5-4942-813F-AA22AF76D8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1261" y="590062"/>
            <a:ext cx="5409655" cy="2838938"/>
          </a:xfrm>
        </p:spPr>
        <p:txBody>
          <a:bodyPr>
            <a:normAutofit/>
          </a:bodyPr>
          <a:lstStyle/>
          <a:p>
            <a:pPr algn="l"/>
            <a:r>
              <a:rPr lang="en-US" sz="5600">
                <a:solidFill>
                  <a:srgbClr val="FFFFFF"/>
                </a:solidFill>
              </a:rPr>
              <a:t>Lipoprotein (a)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C279CA-1308-491F-8FD9-C9BC4DDF2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03004" y="4637654"/>
            <a:ext cx="5088650" cy="119812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algn="r"/>
            <a:r>
              <a:rPr lang="en-US" sz="2000">
                <a:solidFill>
                  <a:srgbClr val="FFFFFF"/>
                </a:solidFill>
              </a:rPr>
              <a:t>You Have to Know About This Thing!!</a:t>
            </a:r>
          </a:p>
          <a:p>
            <a:pPr algn="r"/>
            <a:r>
              <a:rPr lang="en-US" sz="2000">
                <a:solidFill>
                  <a:srgbClr val="FFFFFF"/>
                </a:solidFill>
              </a:rPr>
              <a:t>Jerold </a:t>
            </a:r>
            <a:r>
              <a:rPr lang="en-US" sz="2000" err="1">
                <a:solidFill>
                  <a:srgbClr val="FFFFFF"/>
                </a:solidFill>
              </a:rPr>
              <a:t>Saef</a:t>
            </a:r>
            <a:r>
              <a:rPr lang="en-US" sz="2000">
                <a:solidFill>
                  <a:srgbClr val="FFFFFF"/>
                </a:solidFill>
              </a:rPr>
              <a:t>, MD FACC</a:t>
            </a:r>
            <a:endParaRPr lang="en-US" sz="2000">
              <a:solidFill>
                <a:srgbClr val="FFFFFF"/>
              </a:solidFill>
              <a:ea typeface="Calibri"/>
              <a:cs typeface="Calibri"/>
            </a:endParaRPr>
          </a:p>
          <a:p>
            <a:pPr algn="r"/>
            <a:r>
              <a:rPr lang="en-US" sz="2000">
                <a:solidFill>
                  <a:srgbClr val="FFFFFF"/>
                </a:solidFill>
              </a:rPr>
              <a:t>Indian Country Diabetes ECHO Presentation</a:t>
            </a:r>
            <a:endParaRPr lang="en-US" sz="2000">
              <a:solidFill>
                <a:srgbClr val="FFFFFF"/>
              </a:solidFill>
              <a:ea typeface="Calibri"/>
              <a:cs typeface="Calibri"/>
            </a:endParaRPr>
          </a:p>
          <a:p>
            <a:pPr algn="r"/>
            <a:r>
              <a:rPr lang="en-US" sz="2000">
                <a:solidFill>
                  <a:srgbClr val="FFFFFF"/>
                </a:solidFill>
                <a:ea typeface="Calibri"/>
                <a:cs typeface="Calibri"/>
              </a:rPr>
              <a:t>May 14, 2026</a:t>
            </a:r>
          </a:p>
          <a:p>
            <a:pPr algn="r"/>
            <a:endParaRPr lang="en-US" sz="2000">
              <a:solidFill>
                <a:srgbClr val="FFFFFF"/>
              </a:solidFill>
              <a:ea typeface="Calibri"/>
              <a:cs typeface="Calibri"/>
            </a:endParaRPr>
          </a:p>
          <a:p>
            <a:pPr algn="r"/>
            <a:endParaRPr lang="en-US" sz="2000">
              <a:solidFill>
                <a:srgbClr val="FFFFFF"/>
              </a:solidFill>
              <a:ea typeface="Calibri"/>
              <a:cs typeface="Calibri"/>
            </a:endParaRPr>
          </a:p>
          <a:p>
            <a:pPr algn="r"/>
            <a:endParaRPr lang="en-US" sz="2000">
              <a:solidFill>
                <a:srgbClr val="FFFFFF"/>
              </a:solidFill>
              <a:ea typeface="Calibri"/>
              <a:cs typeface="Calibri"/>
            </a:endParaRPr>
          </a:p>
        </p:txBody>
      </p:sp>
      <p:sp>
        <p:nvSpPr>
          <p:cNvPr id="1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76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763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20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538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AA296-F956-4BEE-B6A6-E419A808A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Prevalence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048FC-B92C-4712-9B25-2CC8648D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&gt;1.5 billion individuals worldwide have Lp(a) concentrations associated with increased ASCVD risk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85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3CDB7-A68E-4245-ADFF-475868229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https://doi.org/10.1016/j.jacc.2022.06.019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6123DE-C49B-4C05-AD03-24CC1D2B10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8422" y="1825625"/>
            <a:ext cx="5735155" cy="4351338"/>
          </a:xfrm>
        </p:spPr>
      </p:pic>
    </p:spTree>
    <p:extLst>
      <p:ext uri="{BB962C8B-B14F-4D97-AF65-F5344CB8AC3E}">
        <p14:creationId xmlns:p14="http://schemas.microsoft.com/office/powerpoint/2010/main" val="1659323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C4EB0-78F1-DE3D-C6A0-76CA5B2FE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Where Do Native Americans Fit In?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4D17B-7A49-BD88-53C0-345DEBCF0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93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24510-A077-5E0E-52BE-4C0EAA3E2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D587-275D-B7ED-B63E-9ED6C1362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</a:rPr>
              <a:t>Overall, </a:t>
            </a:r>
            <a:r>
              <a:rPr lang="en-US" err="1">
                <a:ea typeface="Calibri"/>
                <a:cs typeface="Calibri"/>
              </a:rPr>
              <a:t>Lp</a:t>
            </a:r>
            <a:r>
              <a:rPr lang="en-US">
                <a:ea typeface="Calibri"/>
                <a:cs typeface="Calibri"/>
              </a:rPr>
              <a:t>(a) prevalence in the global Native American population is less than the general population but certain tribes are more likely to have Lp(a)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32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28EA1-D780-DED1-7D41-633520502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1144F-43D1-2050-A3C1-CC679BA15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The Pima or Ojibwe are most significantly impacted</a:t>
            </a:r>
          </a:p>
          <a:p>
            <a:r>
              <a:rPr lang="en-US">
                <a:ea typeface="+mn-lt"/>
                <a:cs typeface="+mn-lt"/>
              </a:rPr>
              <a:t>Data not well collected to date.</a:t>
            </a:r>
          </a:p>
          <a:p>
            <a:r>
              <a:rPr lang="en-US">
                <a:ea typeface="+mn-lt"/>
                <a:cs typeface="+mn-lt"/>
              </a:rPr>
              <a:t>In practice, it’s crucial to assess individuals or specific tribal populations to get a clearer picture.</a:t>
            </a: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2379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C434C-DE4B-1326-7111-FAE76B4E2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CE208-2315-99CC-6CC6-296462CBD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The Pima primarily live in southern Arizona, with the Gila River Indian Community and Salt River Pima-Maricopa Indian Community as notable areas. </a:t>
            </a:r>
          </a:p>
          <a:p>
            <a:r>
              <a:rPr lang="en-US">
                <a:ea typeface="+mn-lt"/>
                <a:cs typeface="+mn-lt"/>
              </a:rPr>
              <a:t>The Ojibwe (also known as Chippewa) are spread across the northern United States and southern Canada, particularly in areas like Minnesota, Wisconsin, Michigan, and Ontario.</a:t>
            </a: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3801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C8BD4-ED9E-4DAD-8FD4-27906DA18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Lipoprotein (a)?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D41DA-CEAE-4C1A-B923-37E725426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Lipoprotein(a) – or “Lp(a)” is an LDL-like core lipoprotein particle covalently bound to a large glycoprotein, apo(a), largely under genetic control by the LPA gene locus</a:t>
            </a:r>
            <a:r>
              <a:rPr lang="en-US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b="0" i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Serum levels little affected by statins, diet or exercise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598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7648E-BA78-4F60-B22F-ED86D4FC9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CC683-CE26-46E9-AD7A-C4E5C0150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/>
              <a:t>It contains Apolipoprotein B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This makes it a form of LDL</a:t>
            </a:r>
          </a:p>
          <a:p>
            <a:r>
              <a:rPr lang="en-US"/>
              <a:t>Has a carbohydrate-rich protein as well termed apo(a).  This is NOT Apo A which marks HDL.</a:t>
            </a:r>
          </a:p>
          <a:p>
            <a:r>
              <a:rPr lang="en-US"/>
              <a:t>Apo(a) is covalently linked to </a:t>
            </a:r>
            <a:r>
              <a:rPr lang="en-US" err="1"/>
              <a:t>apoB</a:t>
            </a:r>
            <a:r>
              <a:rPr lang="en-US"/>
              <a:t>.  </a:t>
            </a:r>
          </a:p>
          <a:p>
            <a:r>
              <a:rPr lang="en-US"/>
              <a:t>Apo (a) has marked size heterogeneity and there are over forty apo(a) isoforms.</a:t>
            </a:r>
          </a:p>
          <a:p>
            <a:r>
              <a:rPr lang="en-US"/>
              <a:t>Measured Lp(a) levels are inversely correlated to the size of apo (a).</a:t>
            </a:r>
          </a:p>
          <a:p>
            <a:r>
              <a:rPr lang="en-US"/>
              <a:t>Apo(a) size and Lp(a) concentration are determined by the LPA gene locus.</a:t>
            </a:r>
          </a:p>
          <a:p>
            <a:r>
              <a:rPr lang="en-US"/>
              <a:t>This encodes apo (a)</a:t>
            </a:r>
          </a:p>
        </p:txBody>
      </p:sp>
    </p:spTree>
    <p:extLst>
      <p:ext uri="{BB962C8B-B14F-4D97-AF65-F5344CB8AC3E}">
        <p14:creationId xmlns:p14="http://schemas.microsoft.com/office/powerpoint/2010/main" val="2437281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95651-EB56-429A-931A-E99D2D47E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689D0-066F-401C-B5A4-230FD58AD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Large glycoprotein – apolipoprotein a is covalently bonded to apolipoprotein B by a disulfide bridge.  </a:t>
            </a:r>
          </a:p>
          <a:p>
            <a:r>
              <a:rPr lang="en-US"/>
              <a:t>Apo a is homologous to the fibrin binding domain of plasminogen</a:t>
            </a:r>
          </a:p>
          <a:p>
            <a:r>
              <a:rPr lang="en-US"/>
              <a:t>Plasminogen, when activated to plasmin, dissolves blood clots.</a:t>
            </a:r>
          </a:p>
          <a:p>
            <a:r>
              <a:rPr lang="en-US"/>
              <a:t>The homology to plasmin works to effectively reduce plasmin potential by reducing the apparent concentration of plasmin in the circulation.  Lp(a), like a beta blocker to adrenergic receptors, acts to reduce availability of plasmin binding sites on thrombus.</a:t>
            </a:r>
          </a:p>
        </p:txBody>
      </p:sp>
    </p:spTree>
    <p:extLst>
      <p:ext uri="{BB962C8B-B14F-4D97-AF65-F5344CB8AC3E}">
        <p14:creationId xmlns:p14="http://schemas.microsoft.com/office/powerpoint/2010/main" val="4019329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A0BAB-2F5B-4352-BEC3-02150CBFD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 is a MYSTERIOUS thing too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09EE0-4DFC-4B5E-AF41-81A3DB0B7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Presumed genetic “mistake.”  An extra gene?  Biological function not clearly known.  Carries oxidized phospholipids which increases atherogenicity. 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27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EA48A-5A69-486F-A7AB-6627177B1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 Will Tell You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4D46038-3B8F-4302-99DA-77BCB7889D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552903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489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8C4E6-698A-4619-898A-61798ABBC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EAD68-0E92-43D7-A3F0-05D333FEA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MORE CONFUSION</a:t>
            </a:r>
          </a:p>
          <a:p>
            <a:r>
              <a:rPr lang="en-US"/>
              <a:t>MEASUREMENT IS VERY OBSCURE.  </a:t>
            </a:r>
          </a:p>
          <a:p>
            <a:pPr lvl="1"/>
            <a:r>
              <a:rPr lang="en-US"/>
              <a:t>Size of the various isoforms</a:t>
            </a:r>
          </a:p>
          <a:p>
            <a:pPr lvl="1"/>
            <a:r>
              <a:rPr lang="en-US"/>
              <a:t>Different assays</a:t>
            </a:r>
          </a:p>
          <a:p>
            <a:pPr lvl="1"/>
            <a:r>
              <a:rPr lang="en-US"/>
              <a:t>Use of differing units – nmol/L, mg/dl - total mass vs number of particles.</a:t>
            </a:r>
          </a:p>
          <a:p>
            <a:pPr lvl="1"/>
            <a:r>
              <a:rPr lang="en-US"/>
              <a:t>When measurement is unreliable, it’s not possible to draw conclusions as to correlation with disease, impact of therapy, etc.  Whether a drug is reducing the presence of Lp(a) and whether it is impacting disease can produce uncertain conclusions.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37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1CF92-62A6-44B8-9774-3A9547E4B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Lack of Consensus on Measurement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08793-5AF4-4F0D-A474-3197B4AA8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Assays are variable as there are many isoform variations in Lp(a).</a:t>
            </a:r>
          </a:p>
          <a:p>
            <a:r>
              <a:rPr lang="en-US"/>
              <a:t>Preferred assays report the particle number in molar concentration units </a:t>
            </a:r>
            <a:r>
              <a:rPr lang="en-US" err="1"/>
              <a:t>eg</a:t>
            </a:r>
            <a:r>
              <a:rPr lang="en-US"/>
              <a:t> nmol/L.</a:t>
            </a:r>
          </a:p>
          <a:p>
            <a:r>
              <a:rPr lang="en-US"/>
              <a:t>Lp(a) molar concentration by ELISA (enzyme linked immunosorbent assay) is a better predictor of CV events.</a:t>
            </a:r>
          </a:p>
          <a:p>
            <a:r>
              <a:rPr lang="en-US"/>
              <a:t>LDL measurement can be inclusive of the Lp(a) because the cholesterol in this particle is detected by the LDL assay.</a:t>
            </a:r>
          </a:p>
          <a:p>
            <a:r>
              <a:rPr lang="en-US"/>
              <a:t>Generally can be measured just once unless a targeted treatment is being administered and impact of such is being observed.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79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364BA-CA34-4F0A-A771-314C0BDFA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Physiology – WHY is it bad?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E34E5-240A-42B9-B49C-CD4190F07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Independent Risk Factor for ASCVD</a:t>
            </a:r>
          </a:p>
          <a:p>
            <a:r>
              <a:rPr lang="en-US"/>
              <a:t>IRF for cerebrovascular disease and </a:t>
            </a:r>
            <a:r>
              <a:rPr lang="en-US">
                <a:solidFill>
                  <a:srgbClr val="FF0000"/>
                </a:solidFill>
              </a:rPr>
              <a:t>aortic stenosis </a:t>
            </a:r>
            <a:r>
              <a:rPr lang="en-US"/>
              <a:t>as well</a:t>
            </a:r>
          </a:p>
          <a:p>
            <a:r>
              <a:rPr lang="en-US" b="0" i="0">
                <a:solidFill>
                  <a:srgbClr val="23232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PCSK9 Inhibitor trials provided an exceptional database.  </a:t>
            </a:r>
          </a:p>
          <a:p>
            <a:r>
              <a:rPr lang="en-US">
                <a:solidFill>
                  <a:srgbClr val="2323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b="0" i="0">
                <a:solidFill>
                  <a:srgbClr val="23232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atients with baseline Lp(a) in the highest quartile (&gt;165 nmol/L) had a higher risk of coronary heart disease death, myocardial infarction, or urgent revascularization compared with those in the lowest quartile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053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D6D00-6E50-492D-92F8-2FCF72930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Base Cause Relationship with CAD and 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AA058-0C80-4B72-BD22-D052DA1F0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6447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0" i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Observational and genetic evidence strongly support the conclusion that high Lp(a) concentration is </a:t>
            </a:r>
            <a:r>
              <a:rPr lang="en-US" b="0" i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causal</a:t>
            </a:r>
            <a:r>
              <a:rPr lang="en-US" b="0" i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 ASCVD, aortic valve stenosis, and cardiovascular and all-cause mortality in men and women and across ethnic groups</a:t>
            </a:r>
          </a:p>
          <a:p>
            <a:r>
              <a:rPr lang="en-US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does it mean for something to be “causal?”</a:t>
            </a:r>
          </a:p>
          <a:p>
            <a:pPr lvl="1"/>
            <a:r>
              <a:rPr lang="en-US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LDL</a:t>
            </a:r>
          </a:p>
          <a:p>
            <a:pPr lvl="1"/>
            <a:r>
              <a:rPr lang="en-US">
                <a:solidFill>
                  <a:srgbClr val="444444"/>
                </a:solidFill>
                <a:latin typeface="Calibri"/>
                <a:ea typeface="Calibri"/>
                <a:cs typeface="Calibri"/>
              </a:rPr>
              <a:t>Gingival bacteria</a:t>
            </a:r>
            <a:endParaRPr lang="en-US">
              <a:solidFill>
                <a:srgbClr val="444444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lvl="1"/>
            <a:r>
              <a:rPr lang="en-US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Smoking</a:t>
            </a:r>
          </a:p>
          <a:p>
            <a:pPr lvl="1"/>
            <a:r>
              <a:rPr lang="en-US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Lp(a)</a:t>
            </a:r>
          </a:p>
        </p:txBody>
      </p:sp>
    </p:spTree>
    <p:extLst>
      <p:ext uri="{BB962C8B-B14F-4D97-AF65-F5344CB8AC3E}">
        <p14:creationId xmlns:p14="http://schemas.microsoft.com/office/powerpoint/2010/main" val="26780581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002FA-13D0-4C07-85D7-22457915E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E20AE-1119-42FC-A05D-F89ECC9C2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0" i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The risk of ASCVD events increases linearly with Lp(a) concentrations. ASCVD risk increases are clinically relevant as Lp(a) concentrations exceed 30 to 50 mg/dL (125 nmol/L) and especially when they exceed 180 mg/dL (430 nmol/L).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60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8ED97-E0AC-4C21-A2FE-4BEDDD8DC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C1D22-5CFD-47B5-AD3C-E1CDE0B7E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Remember – homologous with plasmin and reduces effectiveness of thrombolysis</a:t>
            </a:r>
          </a:p>
          <a:p>
            <a:r>
              <a:rPr lang="en-US"/>
              <a:t>Activated plaque therefore triggers a larger and more devastating episode of acute coronary syndrome in Lp(a) positive patients.</a:t>
            </a:r>
          </a:p>
          <a:p>
            <a:r>
              <a:rPr lang="en-US"/>
              <a:t>Apo (a) may interfere with fibrinolysis by competing with plasminogen binding sites.</a:t>
            </a:r>
          </a:p>
          <a:p>
            <a:pPr lvl="1"/>
            <a:r>
              <a:rPr lang="en-US"/>
              <a:t>Lp(a) increases tissue factor mediated thrombosis and inhibition of clot fibrinolysis.</a:t>
            </a:r>
          </a:p>
          <a:p>
            <a:pPr lvl="1"/>
            <a:r>
              <a:rPr lang="en-US"/>
              <a:t>Binds to macrophages and promotes foam cell formation and deposition of cholesterol in atherosclerotic plaque.</a:t>
            </a:r>
          </a:p>
          <a:p>
            <a:pPr lvl="2"/>
            <a:r>
              <a:rPr lang="en-US"/>
              <a:t>Lp(a) is ubiquitous in human coronary atheroma.  Especially in unstable plaque (analysis of plaque from patients with USA)</a:t>
            </a:r>
          </a:p>
          <a:p>
            <a:r>
              <a:rPr lang="en-US"/>
              <a:t>Corollary:  aspirin is more important in patients with Lp(a)</a:t>
            </a:r>
          </a:p>
        </p:txBody>
      </p:sp>
    </p:spTree>
    <p:extLst>
      <p:ext uri="{BB962C8B-B14F-4D97-AF65-F5344CB8AC3E}">
        <p14:creationId xmlns:p14="http://schemas.microsoft.com/office/powerpoint/2010/main" val="22629300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495AE-DFDD-42E1-95B9-3846D2D8B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E8BC1-67B9-478A-8899-FC015DFD3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absolute concentration of Lp(a) particles, rather than apo(a) isoform size mediates the relationship between Lp(a) and </a:t>
            </a:r>
            <a:r>
              <a:rPr lang="en-US" err="1"/>
              <a:t>ascvd</a:t>
            </a:r>
            <a:r>
              <a:rPr lang="en-US"/>
              <a:t> risk.</a:t>
            </a:r>
          </a:p>
        </p:txBody>
      </p:sp>
    </p:spTree>
    <p:extLst>
      <p:ext uri="{BB962C8B-B14F-4D97-AF65-F5344CB8AC3E}">
        <p14:creationId xmlns:p14="http://schemas.microsoft.com/office/powerpoint/2010/main" val="26355334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6411F-9696-4CBF-B043-B779C690E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45864-4DB4-4E6D-B6C3-5755094F8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High Lp(a) may promote atherosclerosis as well as thrombosis.</a:t>
            </a:r>
          </a:p>
          <a:p>
            <a:r>
              <a:rPr lang="en-US"/>
              <a:t>Does this by affecting fibrinolysis, inflammation, endothelial function and oxidative stress.</a:t>
            </a:r>
          </a:p>
        </p:txBody>
      </p:sp>
    </p:spTree>
    <p:extLst>
      <p:ext uri="{BB962C8B-B14F-4D97-AF65-F5344CB8AC3E}">
        <p14:creationId xmlns:p14="http://schemas.microsoft.com/office/powerpoint/2010/main" val="1727044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FAA8A-A668-414D-923F-54BA0F1D7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6D870-CCBE-48C1-99F2-F4A999CAD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Binds to endothelium and interferes with endothelial function</a:t>
            </a:r>
          </a:p>
          <a:p>
            <a:r>
              <a:rPr lang="en-US"/>
              <a:t>Enhances expression of intercellular adhesion molecule-1</a:t>
            </a:r>
          </a:p>
          <a:p>
            <a:r>
              <a:rPr lang="en-US"/>
              <a:t>Oxidized phospholipids on Lp(a) trigger inflammation by toll-like receptor 2 mediated pathway, increasing arterial wall inflammation. </a:t>
            </a:r>
          </a:p>
        </p:txBody>
      </p:sp>
    </p:spTree>
    <p:extLst>
      <p:ext uri="{BB962C8B-B14F-4D97-AF65-F5344CB8AC3E}">
        <p14:creationId xmlns:p14="http://schemas.microsoft.com/office/powerpoint/2010/main" val="15170604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123F1-442F-412B-B6A8-A07B6FC5C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Guidelines? – Do they address Lp(a)?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C7E7E-5C76-4504-AC89-75D845A1E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AHA/ACC</a:t>
            </a:r>
          </a:p>
          <a:p>
            <a:r>
              <a:rPr lang="en-US"/>
              <a:t>National Lipid Association</a:t>
            </a:r>
          </a:p>
          <a:p>
            <a:r>
              <a:rPr lang="en-US"/>
              <a:t>European Atherosclerosis Society</a:t>
            </a:r>
          </a:p>
        </p:txBody>
      </p:sp>
    </p:spTree>
    <p:extLst>
      <p:ext uri="{BB962C8B-B14F-4D97-AF65-F5344CB8AC3E}">
        <p14:creationId xmlns:p14="http://schemas.microsoft.com/office/powerpoint/2010/main" val="841802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E4FEA-EDA1-4A4C-9D86-C26E0A2FB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FA213-4ACC-4D98-97C7-77E800973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b="0" i="0">
                <a:solidFill>
                  <a:srgbClr val="444444"/>
                </a:solidFill>
                <a:effectLst/>
                <a:latin typeface="Calibri"/>
                <a:ea typeface="Calibri"/>
                <a:cs typeface="Calibri"/>
              </a:rPr>
              <a:t>58-year-old previously healthy man presents to the ED</a:t>
            </a:r>
          </a:p>
          <a:p>
            <a:r>
              <a:rPr lang="en-US">
                <a:solidFill>
                  <a:srgbClr val="444444"/>
                </a:solidFill>
                <a:latin typeface="Calibri"/>
                <a:ea typeface="Calibri"/>
                <a:cs typeface="Calibri"/>
              </a:rPr>
              <a:t>S</a:t>
            </a:r>
            <a:r>
              <a:rPr lang="en-US" b="0" i="0">
                <a:solidFill>
                  <a:srgbClr val="444444"/>
                </a:solidFill>
                <a:effectLst/>
                <a:latin typeface="Calibri"/>
                <a:ea typeface="Calibri"/>
                <a:cs typeface="Calibri"/>
              </a:rPr>
              <a:t>evere abrupt onset epigastric and chest pain, diaphoresis and nausea.</a:t>
            </a:r>
          </a:p>
          <a:p>
            <a:r>
              <a:rPr lang="en-US" b="0" i="0">
                <a:solidFill>
                  <a:srgbClr val="444444"/>
                </a:solidFill>
                <a:effectLst/>
                <a:latin typeface="Calibri"/>
                <a:ea typeface="Calibri"/>
                <a:cs typeface="Calibri"/>
              </a:rPr>
              <a:t>ST elevation in the inferior leads and diffuse reciprocal ST depressions on initial ECG. </a:t>
            </a:r>
          </a:p>
          <a:p>
            <a:r>
              <a:rPr lang="en-US" b="0" i="0">
                <a:solidFill>
                  <a:srgbClr val="444444"/>
                </a:solidFill>
                <a:effectLst/>
                <a:latin typeface="Calibri"/>
                <a:ea typeface="Calibri"/>
                <a:cs typeface="Calibri"/>
              </a:rPr>
              <a:t>Coronary angiography - diffuse noncritical stenosis of the left anterior descending (LAD), high grade disease in the mid left circumflex (</a:t>
            </a:r>
            <a:r>
              <a:rPr lang="en-US" b="0" i="0" err="1">
                <a:solidFill>
                  <a:srgbClr val="444444"/>
                </a:solidFill>
                <a:effectLst/>
                <a:latin typeface="Calibri"/>
                <a:ea typeface="Calibri"/>
                <a:cs typeface="Calibri"/>
              </a:rPr>
              <a:t>LCx</a:t>
            </a:r>
            <a:r>
              <a:rPr lang="en-US" b="0" i="0">
                <a:solidFill>
                  <a:srgbClr val="444444"/>
                </a:solidFill>
                <a:effectLst/>
                <a:latin typeface="Calibri"/>
                <a:ea typeface="Calibri"/>
                <a:cs typeface="Calibri"/>
              </a:rPr>
              <a:t>) and acutely occluded right coronary artery (RCA) with staining thrombus in the proximal third of the vessel. </a:t>
            </a:r>
          </a:p>
          <a:p>
            <a:r>
              <a:rPr lang="en-US" b="0" i="0">
                <a:solidFill>
                  <a:srgbClr val="444444"/>
                </a:solidFill>
                <a:effectLst/>
                <a:latin typeface="Calibri"/>
                <a:ea typeface="Calibri"/>
                <a:cs typeface="Calibri"/>
              </a:rPr>
              <a:t>Successful PCI with drug eluting stents to the RCA and </a:t>
            </a:r>
            <a:r>
              <a:rPr lang="en-US" b="0" i="0" err="1">
                <a:solidFill>
                  <a:srgbClr val="444444"/>
                </a:solidFill>
                <a:effectLst/>
                <a:latin typeface="Calibri"/>
                <a:ea typeface="Calibri"/>
                <a:cs typeface="Calibri"/>
              </a:rPr>
              <a:t>LCx</a:t>
            </a:r>
            <a:r>
              <a:rPr lang="en-US" b="0" i="0">
                <a:solidFill>
                  <a:srgbClr val="444444"/>
                </a:solidFill>
                <a:effectLst/>
                <a:latin typeface="Calibri"/>
                <a:ea typeface="Calibri"/>
                <a:cs typeface="Calibri"/>
              </a:rPr>
              <a:t>. </a:t>
            </a:r>
          </a:p>
          <a:p>
            <a:r>
              <a:rPr lang="en-US" b="0" i="0">
                <a:solidFill>
                  <a:srgbClr val="444444"/>
                </a:solidFill>
                <a:effectLst/>
                <a:latin typeface="Calibri"/>
                <a:ea typeface="Calibri"/>
                <a:cs typeface="Calibri"/>
              </a:rPr>
              <a:t>He evolved a troponin I elevation to 17 ng/mL</a:t>
            </a:r>
            <a:r>
              <a:rPr lang="en-US">
                <a:solidFill>
                  <a:srgbClr val="444444"/>
                </a:solidFill>
                <a:latin typeface="Calibri"/>
                <a:ea typeface="Calibri"/>
                <a:cs typeface="Calibri"/>
              </a:rPr>
              <a:t>;</a:t>
            </a:r>
            <a:r>
              <a:rPr lang="en-US" b="0" i="0">
                <a:solidFill>
                  <a:srgbClr val="444444"/>
                </a:solidFill>
                <a:effectLst/>
                <a:latin typeface="Calibri"/>
                <a:ea typeface="Calibri"/>
                <a:cs typeface="Calibri"/>
              </a:rPr>
              <a:t> left ventricular ejection (LVEF) 40% </a:t>
            </a:r>
            <a:r>
              <a:rPr lang="en-US">
                <a:solidFill>
                  <a:srgbClr val="444444"/>
                </a:solidFill>
                <a:latin typeface="Calibri"/>
                <a:ea typeface="Calibri"/>
                <a:cs typeface="Calibri"/>
              </a:rPr>
              <a:t>in acute phase with</a:t>
            </a:r>
            <a:r>
              <a:rPr lang="en-US" b="0" i="0">
                <a:solidFill>
                  <a:srgbClr val="444444"/>
                </a:solidFill>
                <a:effectLst/>
                <a:latin typeface="Calibri"/>
                <a:ea typeface="Calibri"/>
                <a:cs typeface="Calibri"/>
              </a:rPr>
              <a:t> inferior-posterior dense hypokinesis.</a:t>
            </a:r>
            <a:endParaRPr lang="en-US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24399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EACF2-C929-409D-B15C-FD4ED0647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15A86-DE0B-4709-B604-EDF9D7CF5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232323"/>
                </a:solidFill>
                <a:latin typeface="Calibri"/>
                <a:ea typeface="Calibri"/>
                <a:cs typeface="Calibri"/>
              </a:rPr>
              <a:t>UNTIL RECENTLY....</a:t>
            </a:r>
            <a:endParaRPr lang="en-US"/>
          </a:p>
          <a:p>
            <a:r>
              <a:rPr lang="en-US">
                <a:solidFill>
                  <a:srgbClr val="232323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b="0" i="0">
                <a:solidFill>
                  <a:srgbClr val="232323"/>
                </a:solidFill>
                <a:effectLst/>
                <a:latin typeface="Calibri"/>
                <a:ea typeface="Calibri"/>
                <a:cs typeface="Calibri"/>
              </a:rPr>
              <a:t> National Lipid Association</a:t>
            </a:r>
            <a:r>
              <a:rPr lang="en-US">
                <a:solidFill>
                  <a:srgbClr val="232323"/>
                </a:solidFill>
                <a:latin typeface="Calibri"/>
                <a:ea typeface="Calibri"/>
                <a:cs typeface="Calibri"/>
              </a:rPr>
              <a:t> only </a:t>
            </a:r>
            <a:r>
              <a:rPr lang="en-US" b="0" i="0">
                <a:solidFill>
                  <a:srgbClr val="232323"/>
                </a:solidFill>
                <a:effectLst/>
                <a:latin typeface="Calibri"/>
                <a:ea typeface="Calibri"/>
                <a:cs typeface="Calibri"/>
              </a:rPr>
              <a:t>stated that </a:t>
            </a:r>
            <a:r>
              <a:rPr lang="en-US" b="0" i="0" err="1">
                <a:solidFill>
                  <a:srgbClr val="232323"/>
                </a:solidFill>
                <a:effectLst/>
                <a:latin typeface="Calibri"/>
                <a:ea typeface="Calibri"/>
                <a:cs typeface="Calibri"/>
              </a:rPr>
              <a:t>Lp</a:t>
            </a:r>
            <a:r>
              <a:rPr lang="en-US" b="0" i="0">
                <a:solidFill>
                  <a:srgbClr val="232323"/>
                </a:solidFill>
                <a:effectLst/>
                <a:latin typeface="Calibri"/>
                <a:ea typeface="Calibri"/>
                <a:cs typeface="Calibri"/>
              </a:rPr>
              <a:t>(a) testing is reasonable to refine ASCVD risk in adults with:</a:t>
            </a:r>
            <a:endParaRPr lang="en-US"/>
          </a:p>
          <a:p>
            <a:pPr algn="l"/>
            <a:r>
              <a:rPr lang="en-US" b="0" i="0">
                <a:solidFill>
                  <a:srgbClr val="23232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First-degree relatives with premature ASCVD (&lt;55 years of age in men; &lt;65 years of age in women).</a:t>
            </a:r>
          </a:p>
          <a:p>
            <a:pPr algn="l"/>
            <a:r>
              <a:rPr lang="en-US" b="0" i="0">
                <a:solidFill>
                  <a:srgbClr val="23232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personal history of premature ASCVD.</a:t>
            </a:r>
          </a:p>
          <a:p>
            <a:pPr algn="l"/>
            <a:r>
              <a:rPr lang="en-US" b="0" i="0">
                <a:solidFill>
                  <a:srgbClr val="23232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Primary severe hypercholesterolemia (low-density lipoprotein cholesterol [LDL-C] ≥190 mg/dL) or suspected FH.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451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07DE7-F3F1-C5B6-71B9-4CE9CC414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CF42A-E512-EB9F-9A0E-98BF35F4A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br>
              <a:rPr lang="en-US"/>
            </a:br>
            <a:r>
              <a:rPr lang="en-US" sz="2000" b="1" err="1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Lp</a:t>
            </a:r>
            <a:r>
              <a:rPr lang="en-US" sz="2000" b="1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(a) should be measured at least once to identify those individuals at higher risk of ASCVD. It is considered as a risk-enhancing factor at levels ≥125 nmol/L (50 mg/dL), which is associated with about a 1.4-fold increased ASCVD risk, and values ≥250 nmol/L (100 mg/dL) are associated with ≥2-fold higher estimated risk. The presence of elevated </a:t>
            </a:r>
            <a:r>
              <a:rPr lang="en-US" sz="2000" b="1" err="1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Lp</a:t>
            </a:r>
            <a:r>
              <a:rPr lang="en-US" sz="2000" b="1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(a) should be an indication for more intensified LDL-C lowering and management of other risk factors.</a:t>
            </a:r>
          </a:p>
          <a:p>
            <a:r>
              <a:rPr lang="en-US" sz="2000">
                <a:solidFill>
                  <a:srgbClr val="333333"/>
                </a:solidFill>
                <a:highlight>
                  <a:srgbClr val="FFFFFF"/>
                </a:highlight>
                <a:ea typeface="+mn-lt"/>
                <a:cs typeface="+mn-lt"/>
              </a:rPr>
              <a:t>https://www.jacc.org/doi/10.1016/j.jacc.2025.11.016</a:t>
            </a:r>
            <a:endParaRPr lang="en-US" sz="2000" b="1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38484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FBF07-94A8-80B7-59A9-39D314779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3875EE2-165B-247F-15AF-D934A603F8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3015622"/>
              </p:ext>
            </p:extLst>
          </p:nvPr>
        </p:nvGraphicFramePr>
        <p:xfrm>
          <a:off x="838200" y="1825625"/>
          <a:ext cx="10515597" cy="28346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32363">
                  <a:extLst>
                    <a:ext uri="{9D8B030D-6E8A-4147-A177-3AD203B41FA5}">
                      <a16:colId xmlns:a16="http://schemas.microsoft.com/office/drawing/2014/main" val="2382123121"/>
                    </a:ext>
                  </a:extLst>
                </a:gridCol>
                <a:gridCol w="2715262">
                  <a:extLst>
                    <a:ext uri="{9D8B030D-6E8A-4147-A177-3AD203B41FA5}">
                      <a16:colId xmlns:a16="http://schemas.microsoft.com/office/drawing/2014/main" val="2491031356"/>
                    </a:ext>
                  </a:extLst>
                </a:gridCol>
                <a:gridCol w="2583986">
                  <a:extLst>
                    <a:ext uri="{9D8B030D-6E8A-4147-A177-3AD203B41FA5}">
                      <a16:colId xmlns:a16="http://schemas.microsoft.com/office/drawing/2014/main" val="729050321"/>
                    </a:ext>
                  </a:extLst>
                </a:gridCol>
                <a:gridCol w="2583986">
                  <a:extLst>
                    <a:ext uri="{9D8B030D-6E8A-4147-A177-3AD203B41FA5}">
                      <a16:colId xmlns:a16="http://schemas.microsoft.com/office/drawing/2014/main" val="2077175682"/>
                    </a:ext>
                  </a:extLst>
                </a:gridCol>
              </a:tblGrid>
              <a:tr h="0">
                <a:tc rowSpan="4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b="0" err="1">
                          <a:effectLst/>
                        </a:rPr>
                        <a:t>Lp</a:t>
                      </a:r>
                      <a:r>
                        <a:rPr lang="en-US" b="0">
                          <a:effectLst/>
                        </a:rPr>
                        <a:t>(a) measurement</a:t>
                      </a:r>
                      <a:br>
                        <a:rPr lang="en-US" b="0">
                          <a:effectLst/>
                        </a:rPr>
                      </a:br>
                      <a:r>
                        <a:rPr lang="en-US" b="0">
                          <a:effectLst/>
                        </a:rPr>
                        <a:t>(Top Take-Home Message 6)</a:t>
                      </a:r>
                    </a:p>
                  </a:txBody>
                  <a:tcPr>
                    <a:lnL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0">
                          <a:effectLst/>
                        </a:rPr>
                        <a:t>No corresponding guideline recommendation</a:t>
                      </a:r>
                    </a:p>
                  </a:txBody>
                  <a:tcPr>
                    <a:lnL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>
                          <a:effectLst/>
                        </a:rPr>
                        <a:t>1</a:t>
                      </a:r>
                      <a:endParaRPr lang="en-US" b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b="0">
                          <a:effectLst/>
                        </a:rPr>
                        <a:t>In all adults, measurement of </a:t>
                      </a:r>
                      <a:r>
                        <a:rPr lang="en-US" b="0" err="1">
                          <a:effectLst/>
                        </a:rPr>
                        <a:t>Lp</a:t>
                      </a:r>
                      <a:r>
                        <a:rPr lang="en-US" b="0">
                          <a:effectLst/>
                        </a:rPr>
                        <a:t>(a) concentration is recommended at least once for ASCVD risk assessment.</a:t>
                      </a:r>
                    </a:p>
                  </a:txBody>
                  <a:tcPr>
                    <a:lnL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37444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en-US" b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en-US" b="1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en-US" b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95902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en-US" b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en-US" b="1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en-US" b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76318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en-US" b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en-US" b="1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en-US" b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544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38716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943FE-BCA5-1580-6484-3F3E93F71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17D9C6C-C405-EA43-5A41-CB7B962094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1026811"/>
              </p:ext>
            </p:extLst>
          </p:nvPr>
        </p:nvGraphicFramePr>
        <p:xfrm>
          <a:off x="838200" y="1825625"/>
          <a:ext cx="10515598" cy="488372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21938">
                  <a:extLst>
                    <a:ext uri="{9D8B030D-6E8A-4147-A177-3AD203B41FA5}">
                      <a16:colId xmlns:a16="http://schemas.microsoft.com/office/drawing/2014/main" val="1544021222"/>
                    </a:ext>
                  </a:extLst>
                </a:gridCol>
                <a:gridCol w="3446830">
                  <a:extLst>
                    <a:ext uri="{9D8B030D-6E8A-4147-A177-3AD203B41FA5}">
                      <a16:colId xmlns:a16="http://schemas.microsoft.com/office/drawing/2014/main" val="3302655936"/>
                    </a:ext>
                  </a:extLst>
                </a:gridCol>
                <a:gridCol w="3446830">
                  <a:extLst>
                    <a:ext uri="{9D8B030D-6E8A-4147-A177-3AD203B41FA5}">
                      <a16:colId xmlns:a16="http://schemas.microsoft.com/office/drawing/2014/main" val="807860123"/>
                    </a:ext>
                  </a:extLst>
                </a:gridCol>
              </a:tblGrid>
              <a:tr h="2580408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corresponding guideline recommendations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0292" marR="50292" marT="25146" marB="25146">
                    <a:lnL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8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0292" marR="50292" marT="25146" marB="25146">
                    <a:lnL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individuals with FH, premature ASCVD, or high </a:t>
                      </a:r>
                      <a:r>
                        <a:rPr lang="en-US" sz="1800" b="0" i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Lp</a:t>
                      </a:r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(a), cascade testing of first-degree family members for high </a:t>
                      </a:r>
                      <a:r>
                        <a:rPr lang="en-US" sz="1800" b="0" i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Lp</a:t>
                      </a:r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(a) concentration is recommended to identify those at increased ASCVD risk.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292" marR="50292" marT="25146" marB="25146">
                    <a:lnL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740806"/>
                  </a:ext>
                </a:extLst>
              </a:tr>
              <a:tr h="2303316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corresponding guideline recommendation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0292" marR="50292" marT="25146" marB="25146">
                    <a:lnL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8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0292" marR="50292" marT="25146" marB="25146">
                    <a:lnL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all individuals with elevated </a:t>
                      </a:r>
                      <a:r>
                        <a:rPr lang="en-US" sz="1800" b="0" i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Lp</a:t>
                      </a:r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(a) (≥125 nmol/L or ≥50 mg/dL), optimal early control of modifiable cardiovascular risk factors is recommended to reduce ASCVD risk.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292" marR="50292" marT="25146" marB="25146">
                    <a:lnL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64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0604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619CD-73D7-43CC-4AFF-FD38F95FE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C85E4E-F0E3-846D-9D9E-F6BD65568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In individuals with clinical ASCVD and elevated </a:t>
            </a:r>
            <a:r>
              <a:rPr lang="en-US" sz="2000" err="1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Lp</a:t>
            </a:r>
            <a:r>
              <a:rPr lang="en-US" sz="20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(a) who have not achieved LDL-C and non–HDL-C treatment goals on maximally tolerated statin therapy, the addition of a PCSK9 </a:t>
            </a:r>
            <a:r>
              <a:rPr lang="en-US" sz="2000" err="1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mAb</a:t>
            </a:r>
            <a:r>
              <a:rPr lang="en-US" sz="20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 with proven cardiovascular benefit is recommended to achieve treatment goals and reduce ASCVD risk</a:t>
            </a:r>
            <a:r>
              <a:rPr lang="en-US" sz="11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707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9D57F-D4D2-464E-B6F8-C4444C0B8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F26DB-7DDE-4B73-AFA0-2642A25AB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In patients with high Lp(a) (≥50 mg/dL or ≥125 nmol/L), more aggressive low-density lipoprotein cholesterol (LDL-C) targets than those recommended for the general population may be considered. </a:t>
            </a:r>
          </a:p>
          <a:p>
            <a:r>
              <a:rPr lang="en-US" b="0" i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Excess residual cardiovascular disease risk associated with high Lp(a)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974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B381E-ECF5-4716-840B-81C2E439F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4AFF7-2C8D-44E0-A9F8-8A3015A4E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Europe has been ahead of US entities until now.</a:t>
            </a:r>
          </a:p>
          <a:p>
            <a:r>
              <a:rPr lang="en-US"/>
              <a:t>EAS 2022 Consensus Statement – </a:t>
            </a:r>
            <a:r>
              <a:rPr lang="en-US" err="1"/>
              <a:t>Lp</a:t>
            </a:r>
            <a:r>
              <a:rPr lang="en-US"/>
              <a:t>(a) assessment should be included in global risk assessment</a:t>
            </a:r>
          </a:p>
        </p:txBody>
      </p:sp>
    </p:spTree>
    <p:extLst>
      <p:ext uri="{BB962C8B-B14F-4D97-AF65-F5344CB8AC3E}">
        <p14:creationId xmlns:p14="http://schemas.microsoft.com/office/powerpoint/2010/main" val="26607416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320B7-C07D-4A9A-AD3A-339807545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F1989-91DE-4BED-9EDD-2E02E91E1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LIFESTYLE INTERVENTIONS HAVE MINIMAL IMPACT ON LP(A) ITSELF, BUT......</a:t>
            </a:r>
          </a:p>
          <a:p>
            <a:r>
              <a:rPr lang="en-US">
                <a:ea typeface="Calibri"/>
                <a:cs typeface="Calibri"/>
              </a:rPr>
              <a:t>Lifestyle intervention is still important.  Especially in Native Americans, there is a significantly higher genetic propensity for Type II Diabetes.</a:t>
            </a: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51272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2AB37-E744-139E-81E0-3A1F085EC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C1EDC2D-7D39-1D0E-6155-D184658B4C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1862931"/>
            <a:ext cx="7620000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765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95642-7A0A-479E-A3B6-F24CD65B4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Existing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C7209-B50A-4B96-97A1-A54A23FEA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STATINS do not work – HMG Co-A Reductase inhibition may, in fact, increase Lp(a)</a:t>
            </a:r>
          </a:p>
        </p:txBody>
      </p:sp>
    </p:spTree>
    <p:extLst>
      <p:ext uri="{BB962C8B-B14F-4D97-AF65-F5344CB8AC3E}">
        <p14:creationId xmlns:p14="http://schemas.microsoft.com/office/powerpoint/2010/main" val="3121324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43B75-47CF-4E5F-9228-B2DCAD101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B4B8E-1B47-4FBF-978A-C3AE04F94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i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Initial lab: total cholesterol (not on statin)132, HDL-C 44, non-HDL-C 88, LDL-C 73 and triglycerides 73 mg/dL. Fasting glucose was 110 mg/dL. BUN and creatinine were normal. Lipoprotein(a) was elevated, 292 nmol/L (normal value &lt;75 nmol/L); </a:t>
            </a:r>
            <a:r>
              <a:rPr lang="en-US" b="0" i="0" err="1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hsCRP</a:t>
            </a:r>
            <a:r>
              <a:rPr lang="en-US" b="0" i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was &lt;0.2 mg/L.</a:t>
            </a:r>
          </a:p>
          <a:p>
            <a:r>
              <a:rPr lang="en-US" b="0" i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Family history: sister with coronary disease; coronary bypass surgery at age 60 without conventional risk factors. </a:t>
            </a:r>
            <a:endParaRPr lang="en-US">
              <a:solidFill>
                <a:srgbClr val="44444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0" i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Mother, age 87, alive and well; no cardiac episodes.  Father died in his 50’s from myocardial infarction. Five adult children under the age of 30 who are alive and well.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1191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12DCC-17D0-401C-96C8-62F7BC45D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Existing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A70CA-F223-474A-98AE-7CEE6F759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/>
              <a:t>Niacin</a:t>
            </a:r>
          </a:p>
          <a:p>
            <a:pPr lvl="1"/>
            <a:r>
              <a:rPr lang="en-US"/>
              <a:t>Estrogen</a:t>
            </a:r>
          </a:p>
          <a:p>
            <a:pPr lvl="1"/>
            <a:r>
              <a:rPr lang="en-US"/>
              <a:t>Lipoprotein apheresis</a:t>
            </a:r>
          </a:p>
          <a:p>
            <a:pPr lvl="1"/>
            <a:endParaRPr lang="en-US"/>
          </a:p>
          <a:p>
            <a:pPr lvl="1"/>
            <a:r>
              <a:rPr lang="en-US"/>
              <a:t>PCSK9 Inhibitors – alirocumab, </a:t>
            </a:r>
            <a:r>
              <a:rPr lang="en-US" err="1"/>
              <a:t>evolocumab</a:t>
            </a:r>
            <a:r>
              <a:rPr lang="en-US"/>
              <a:t>, others</a:t>
            </a:r>
          </a:p>
          <a:p>
            <a:pPr lvl="1"/>
            <a:r>
              <a:rPr lang="en-US"/>
              <a:t>siRNAs to PCSK9 – </a:t>
            </a:r>
            <a:r>
              <a:rPr lang="en-US" err="1"/>
              <a:t>inclisiran</a:t>
            </a:r>
            <a:r>
              <a:rPr lang="en-US"/>
              <a:t>/</a:t>
            </a:r>
            <a:r>
              <a:rPr lang="en-US" err="1"/>
              <a:t>Leqvio</a:t>
            </a:r>
            <a:endParaRPr lang="en-US"/>
          </a:p>
          <a:p>
            <a:pPr lvl="1"/>
            <a:r>
              <a:rPr lang="en-US"/>
              <a:t>siRNAs to Lp(a)</a:t>
            </a:r>
          </a:p>
          <a:p>
            <a:pPr lvl="1"/>
            <a:r>
              <a:rPr lang="en-US"/>
              <a:t>Anti-Sense Oligonucleotides (ASOs) to Lp(a)</a:t>
            </a:r>
          </a:p>
          <a:p>
            <a:pPr lvl="2"/>
            <a:r>
              <a:rPr lang="en-US" err="1"/>
              <a:t>Mipomersen</a:t>
            </a:r>
            <a:r>
              <a:rPr lang="en-US"/>
              <a:t> – </a:t>
            </a:r>
            <a:r>
              <a:rPr lang="en-US" err="1"/>
              <a:t>Kynamro</a:t>
            </a:r>
            <a:r>
              <a:rPr lang="en-US"/>
              <a:t> inhibits apo b</a:t>
            </a:r>
          </a:p>
          <a:p>
            <a:pPr lvl="2"/>
            <a:r>
              <a:rPr lang="en-US" err="1"/>
              <a:t>Pelacarsen</a:t>
            </a:r>
            <a:r>
              <a:rPr lang="en-US"/>
              <a:t> inhibits apo(a)</a:t>
            </a:r>
          </a:p>
          <a:p>
            <a:pPr lvl="2"/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36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51381-30EA-41F6-AAE1-9DBE9F14F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A50CC-A210-4FD4-A092-C25324810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0" i="0">
                <a:solidFill>
                  <a:srgbClr val="232323"/>
                </a:solidFill>
                <a:effectLst/>
                <a:latin typeface="Calibri"/>
                <a:ea typeface="Calibri"/>
                <a:cs typeface="Calibri"/>
              </a:rPr>
              <a:t>Nicotinic acid (2 to 4 g/day) can lower Lp(a) levels  by as much as 38 percent </a:t>
            </a:r>
          </a:p>
          <a:p>
            <a:r>
              <a:rPr lang="en-US">
                <a:solidFill>
                  <a:srgbClr val="232323"/>
                </a:solidFill>
                <a:latin typeface="Calibri"/>
                <a:ea typeface="Calibri"/>
                <a:cs typeface="Calibri"/>
              </a:rPr>
              <a:t>Lowers</a:t>
            </a:r>
            <a:r>
              <a:rPr lang="en-US" b="0" i="0">
                <a:solidFill>
                  <a:srgbClr val="232323"/>
                </a:solidFill>
                <a:effectLst/>
                <a:latin typeface="Calibri"/>
                <a:ea typeface="Calibri"/>
                <a:cs typeface="Calibri"/>
              </a:rPr>
              <a:t> LDL-C, apoB-100, small LDL, and triglycerides and raises high-density lipoprotein cholesterol (HDL-C) levels. </a:t>
            </a:r>
          </a:p>
          <a:p>
            <a:r>
              <a:rPr lang="en-US">
                <a:solidFill>
                  <a:srgbClr val="232323"/>
                </a:solidFill>
                <a:latin typeface="Calibri"/>
                <a:ea typeface="Calibri"/>
                <a:cs typeface="Calibri"/>
              </a:rPr>
              <a:t>Many</a:t>
            </a:r>
            <a:r>
              <a:rPr lang="en-US" b="0" i="0">
                <a:solidFill>
                  <a:srgbClr val="232323"/>
                </a:solidFill>
                <a:effectLst/>
                <a:latin typeface="Calibri"/>
                <a:ea typeface="Calibri"/>
                <a:cs typeface="Calibri"/>
              </a:rPr>
              <a:t> side effects, and no prospective studies have demonstrated the effects of Lp(a) lowering with </a:t>
            </a:r>
            <a:r>
              <a:rPr lang="en-US" b="0" i="0" u="none" strike="noStrike">
                <a:solidFill>
                  <a:srgbClr val="005B92"/>
                </a:solidFill>
                <a:effectLst/>
                <a:latin typeface="Calibri"/>
                <a:ea typeface="Calibri"/>
                <a:cs typeface="Calibri"/>
                <a:hlinkClick r:id="rId2"/>
              </a:rPr>
              <a:t>niacin</a:t>
            </a:r>
            <a:r>
              <a:rPr lang="en-US" b="0" i="0">
                <a:solidFill>
                  <a:srgbClr val="232323"/>
                </a:solidFill>
                <a:effectLst/>
                <a:latin typeface="Calibri"/>
                <a:ea typeface="Calibri"/>
                <a:cs typeface="Calibri"/>
              </a:rPr>
              <a:t> in patients with high Lp(a). </a:t>
            </a:r>
          </a:p>
          <a:p>
            <a:r>
              <a:rPr lang="en-US">
                <a:solidFill>
                  <a:srgbClr val="232323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b="0" i="0">
                <a:solidFill>
                  <a:srgbClr val="232323"/>
                </a:solidFill>
                <a:effectLst/>
                <a:latin typeface="Calibri"/>
                <a:ea typeface="Calibri"/>
                <a:cs typeface="Calibri"/>
              </a:rPr>
              <a:t> subgroup analyses of trials designed to investigate the efficacy of niacin on increasing </a:t>
            </a:r>
            <a:r>
              <a:rPr lang="en-US">
                <a:solidFill>
                  <a:srgbClr val="232323"/>
                </a:solidFill>
                <a:latin typeface="Calibri"/>
                <a:ea typeface="Calibri"/>
                <a:cs typeface="Calibri"/>
              </a:rPr>
              <a:t>HDL-C</a:t>
            </a:r>
            <a:r>
              <a:rPr lang="en-US" b="0" i="0">
                <a:solidFill>
                  <a:srgbClr val="232323"/>
                </a:solidFill>
                <a:effectLst/>
                <a:latin typeface="Calibri"/>
                <a:ea typeface="Calibri"/>
                <a:cs typeface="Calibri"/>
              </a:rPr>
              <a:t>, niacin-mediated reductions in </a:t>
            </a:r>
            <a:r>
              <a:rPr lang="en-US" b="0" i="0" err="1">
                <a:solidFill>
                  <a:srgbClr val="232323"/>
                </a:solidFill>
                <a:effectLst/>
                <a:latin typeface="Calibri"/>
                <a:ea typeface="Calibri"/>
                <a:cs typeface="Calibri"/>
              </a:rPr>
              <a:t>Lp</a:t>
            </a:r>
            <a:r>
              <a:rPr lang="en-US" b="0" i="0">
                <a:solidFill>
                  <a:srgbClr val="232323"/>
                </a:solidFill>
                <a:effectLst/>
                <a:latin typeface="Calibri"/>
                <a:ea typeface="Calibri"/>
                <a:cs typeface="Calibri"/>
              </a:rPr>
              <a:t>(a) were not accompanied by improved clinical outcomes</a:t>
            </a:r>
            <a:endParaRPr lang="en-US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46445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55D09-B963-4611-9B46-7F28510DA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FACAE-F77A-4AF2-B8EE-6C68A47F9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Estrogens do reduce Lp(a) – outcome benefits not clear.</a:t>
            </a:r>
          </a:p>
          <a:p>
            <a:endParaRPr lang="en-US"/>
          </a:p>
          <a:p>
            <a:r>
              <a:rPr lang="en-US"/>
              <a:t>Apheresis – 80% reduction but not clearly associated with change in outcomes. </a:t>
            </a:r>
          </a:p>
          <a:p>
            <a:r>
              <a:rPr lang="en-US"/>
              <a:t>“To take away”  Separation and selective removal, exchange or modification of a blood component.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384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AAD8E-61AB-4838-AA05-789376C6C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B9F438-FCEC-4708-BF35-3E031B3CDB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4793" y="1825625"/>
            <a:ext cx="4201749" cy="293828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B8AD61-6B9F-417F-BE6B-BA2E14AD5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1883" y="3906661"/>
            <a:ext cx="2476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428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F275B-E246-31CF-EC74-126C3E798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F03E5FB6-D337-C4CF-851B-EA0C677A95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077454"/>
            <a:ext cx="10515600" cy="1847680"/>
          </a:xfrm>
        </p:spPr>
      </p:pic>
    </p:spTree>
    <p:extLst>
      <p:ext uri="{BB962C8B-B14F-4D97-AF65-F5344CB8AC3E}">
        <p14:creationId xmlns:p14="http://schemas.microsoft.com/office/powerpoint/2010/main" val="26291797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9385D-2F50-472E-8794-7E2AE3D14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diagram of a chemical process&#10;&#10;AI-generated content may be incorrect.">
            <a:extLst>
              <a:ext uri="{FF2B5EF4-FFF2-40B4-BE49-F238E27FC236}">
                <a16:creationId xmlns:a16="http://schemas.microsoft.com/office/drawing/2014/main" id="{305DF88D-4BC5-8AC5-8F7B-7056148ED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3141" y="1825625"/>
            <a:ext cx="8225717" cy="4351338"/>
          </a:xfrm>
        </p:spPr>
      </p:pic>
    </p:spTree>
    <p:extLst>
      <p:ext uri="{BB962C8B-B14F-4D97-AF65-F5344CB8AC3E}">
        <p14:creationId xmlns:p14="http://schemas.microsoft.com/office/powerpoint/2010/main" val="11477843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1BB84-E2BE-4ED8-B622-649A31DE0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Newer Treatments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C67B0-F450-4B94-8CD5-764049FA6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282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68135-0014-4733-B126-BD3DD0CAA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PCSK9 Inhibitors – The Fourier and Odyssey Trials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601A9-8ADA-46ED-8F43-ACBCEE482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0" i="0">
                <a:solidFill>
                  <a:srgbClr val="23232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Meta-analysis of study-level data from 6566 patients in 12 randomized trials that compared treatment with PCSK9 antibody to no antibody, Lp(a) was lowered by approximately 26 percent.</a:t>
            </a:r>
          </a:p>
          <a:p>
            <a:r>
              <a:rPr lang="en-US" b="0" i="0">
                <a:solidFill>
                  <a:srgbClr val="23232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FOURIER trial</a:t>
            </a:r>
            <a:r>
              <a:rPr lang="en-US">
                <a:solidFill>
                  <a:srgbClr val="2323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b="0" i="0">
                <a:solidFill>
                  <a:srgbClr val="23232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randomly assigned statin-treated cardiovascular disease patients to </a:t>
            </a:r>
            <a:r>
              <a:rPr lang="en-US" b="0" i="0" u="none" strike="noStrike" err="1">
                <a:solidFill>
                  <a:srgbClr val="005B9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evolocumab</a:t>
            </a:r>
            <a:r>
              <a:rPr lang="en-US" b="0" i="0">
                <a:solidFill>
                  <a:srgbClr val="23232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or placebo. </a:t>
            </a:r>
            <a:r>
              <a:rPr lang="en-US" err="1">
                <a:solidFill>
                  <a:srgbClr val="2323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b="0" i="0" err="1">
                <a:solidFill>
                  <a:srgbClr val="23232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volocumab</a:t>
            </a:r>
            <a:r>
              <a:rPr lang="en-US" b="0" i="0">
                <a:solidFill>
                  <a:srgbClr val="23232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reduced the risk of coronary heart disease death, myocardial infarction, or urgent coronary revascularization. </a:t>
            </a:r>
          </a:p>
          <a:p>
            <a:r>
              <a:rPr lang="en-US" b="0" i="0">
                <a:solidFill>
                  <a:srgbClr val="23232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After adjustment for change in LDL-C, each 25 nmol/L reduction in Lp(a) from </a:t>
            </a:r>
            <a:r>
              <a:rPr lang="en-US" b="0" i="0" err="1">
                <a:solidFill>
                  <a:srgbClr val="23232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evolocumab</a:t>
            </a:r>
            <a:r>
              <a:rPr lang="en-US" b="0" i="0">
                <a:solidFill>
                  <a:srgbClr val="23232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led to a 15 percent relative risk reduction (95% CI 2.0-26.0 percent). </a:t>
            </a:r>
          </a:p>
          <a:p>
            <a:r>
              <a:rPr lang="en-US" b="0" i="0" err="1">
                <a:solidFill>
                  <a:srgbClr val="23232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Evolocumab</a:t>
            </a:r>
            <a:r>
              <a:rPr lang="en-US" b="0" i="0">
                <a:solidFill>
                  <a:srgbClr val="23232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reduced the risk of coronary heart disease death, myocardial infarction, or urgent revascularization by 23 percent in patients with a baseline Lp(a) &gt;median (37 nmol/L; hazard ratio 0.77, 95% CI 0.67-0.88) and in those with a baseline Lp(a) ≤median by 7 percent (hazard ratio 0.93, 95% CI 0.80-1.08; p interaction = 0.07).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2227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99746-B58A-4A5C-8454-C38ADFDC2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PCSK9 Inhibitors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7D06C-ADFA-46DF-8A8A-325988631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i="0">
                <a:solidFill>
                  <a:srgbClr val="23232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 patients who cannot achieve an optimal LDL-C with statin plus </a:t>
            </a:r>
            <a:r>
              <a:rPr lang="en-US" b="0" i="0" u="none" strike="noStrike">
                <a:solidFill>
                  <a:srgbClr val="005B9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ezetimibe</a:t>
            </a:r>
            <a:r>
              <a:rPr lang="en-US" b="0" i="0">
                <a:solidFill>
                  <a:srgbClr val="23232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are treated with a PCSK9 inhibitor. </a:t>
            </a:r>
          </a:p>
          <a:p>
            <a:r>
              <a:rPr lang="en-US" b="0" i="0">
                <a:solidFill>
                  <a:srgbClr val="23232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FOURIER trial - Lp(a) reduction observed with PCSK9 inhibitor therapy was associated with ASCVD risk reduction independent of LDL-C lowering.</a:t>
            </a:r>
          </a:p>
          <a:p>
            <a:r>
              <a:rPr lang="en-US" b="0" i="0">
                <a:solidFill>
                  <a:srgbClr val="23232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Very high-risk patients with high Lp(a) levels may benefit disproportionately from a lipid-lowering strategy that includes a PCSK9 inhibitor. </a:t>
            </a:r>
          </a:p>
          <a:p>
            <a:r>
              <a:rPr lang="en-US">
                <a:solidFill>
                  <a:srgbClr val="2323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Also – </a:t>
            </a:r>
            <a:r>
              <a:rPr lang="en-US" b="0" i="0">
                <a:solidFill>
                  <a:srgbClr val="23232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ODYSSEY (alirocumab study) outcomes, participants with LDL-C levels between 55 mg/dL and &lt;70 mg/dL with a Lp(a) level above the median of 13.6 mg/dL had fewer cardiovascular disease  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2062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52E8C-3B5E-44A5-82BD-5A2884DC2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PCSK9 Inhibitors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F851E-793B-46B0-A411-EC8696A6C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i="0">
                <a:solidFill>
                  <a:srgbClr val="23232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ODYSSEY Outcomes - trial of patients with an acute coronary syndrome</a:t>
            </a:r>
            <a:r>
              <a:rPr lang="en-US">
                <a:solidFill>
                  <a:srgbClr val="2323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b="0" i="0" u="none" strike="noStrike">
                <a:solidFill>
                  <a:srgbClr val="23232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A</a:t>
            </a:r>
            <a:r>
              <a:rPr lang="en-US" b="0" i="0" u="none" strike="noStrike">
                <a:solidFill>
                  <a:srgbClr val="005B9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lirocumab</a:t>
            </a:r>
            <a:r>
              <a:rPr lang="en-US" b="0" i="0">
                <a:solidFill>
                  <a:srgbClr val="23232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reduced Lp(a) by 5 mg/dL and reduced the risk of major adverse cardiovascular events  independent of its lowering of LDL-C. </a:t>
            </a:r>
          </a:p>
          <a:p>
            <a:r>
              <a:rPr lang="en-US" b="0" i="0">
                <a:solidFill>
                  <a:srgbClr val="23232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ODYSSEY Outcomes also showed that a higher (&gt;13.7 mg/dL) versus lower Lp(a) (&lt;13.7 mg/dL) in patients a recent acute coronary syndrome was associated with a higher cardiovascular event rate regardless of whether the LDL-C levels were &lt;70 mg/dL or &gt;70 mg/dL.</a:t>
            </a:r>
          </a:p>
          <a:p>
            <a:r>
              <a:rPr lang="en-US" b="0" i="0">
                <a:solidFill>
                  <a:srgbClr val="23232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There was a reduction in cardiovascular events with alirocumab in the LDL-C subgroup &lt;70 mg/dL among patients with a higher Lp(a) level (&gt;13.7 mg/dL).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29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EF594-5034-4E2E-8674-7673006FD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66135-615A-4119-ADE8-084BB02FB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Please note:</a:t>
            </a:r>
          </a:p>
          <a:p>
            <a:pPr lvl="1"/>
            <a:r>
              <a:rPr lang="en-US"/>
              <a:t>Sudden event</a:t>
            </a:r>
          </a:p>
          <a:p>
            <a:pPr lvl="1"/>
            <a:r>
              <a:rPr lang="en-US"/>
              <a:t>Moderate/severe disease</a:t>
            </a:r>
          </a:p>
          <a:p>
            <a:pPr lvl="1"/>
            <a:r>
              <a:rPr lang="en-US"/>
              <a:t>Why did this event happen now?</a:t>
            </a:r>
          </a:p>
          <a:p>
            <a:pPr lvl="1"/>
            <a:r>
              <a:rPr lang="en-US"/>
              <a:t>What is the actionable abnormality?</a:t>
            </a:r>
          </a:p>
          <a:p>
            <a:pPr lvl="1"/>
            <a:r>
              <a:rPr lang="en-US">
                <a:solidFill>
                  <a:srgbClr val="FF0000"/>
                </a:solidFill>
              </a:rPr>
              <a:t>These are individuals who have events but who, by rights, should not!</a:t>
            </a:r>
            <a:endParaRPr lang="en-US">
              <a:solidFill>
                <a:srgbClr val="FF0000"/>
              </a:solidFill>
              <a:ea typeface="Calibri"/>
              <a:cs typeface="Calibri"/>
            </a:endParaRPr>
          </a:p>
          <a:p>
            <a:pPr lvl="2"/>
            <a:r>
              <a:rPr lang="en-US">
                <a:solidFill>
                  <a:srgbClr val="FF0000"/>
                </a:solidFill>
              </a:rPr>
              <a:t>High HDL</a:t>
            </a:r>
          </a:p>
          <a:p>
            <a:pPr lvl="2"/>
            <a:r>
              <a:rPr lang="en-US">
                <a:solidFill>
                  <a:srgbClr val="FF0000"/>
                </a:solidFill>
              </a:rPr>
              <a:t>Low LDL</a:t>
            </a:r>
          </a:p>
          <a:p>
            <a:pPr lvl="2"/>
            <a:r>
              <a:rPr lang="en-US">
                <a:solidFill>
                  <a:srgbClr val="FF0000"/>
                </a:solidFill>
              </a:rPr>
              <a:t>What is wrong here?</a:t>
            </a:r>
          </a:p>
        </p:txBody>
      </p:sp>
    </p:spTree>
    <p:extLst>
      <p:ext uri="{BB962C8B-B14F-4D97-AF65-F5344CB8AC3E}">
        <p14:creationId xmlns:p14="http://schemas.microsoft.com/office/powerpoint/2010/main" val="36868098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D334B-8351-47A0-AAD2-0F5FA2B7C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37A28-4A1E-4D8B-A968-312DB9C48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Clustered Regularly Interspaced Short Palindromic Repeats</a:t>
            </a:r>
          </a:p>
          <a:p>
            <a:r>
              <a:rPr lang="en-US"/>
              <a:t>Jennifer </a:t>
            </a:r>
            <a:r>
              <a:rPr lang="en-US" err="1"/>
              <a:t>Doudna</a:t>
            </a:r>
            <a:r>
              <a:rPr lang="en-US"/>
              <a:t> and Emmanuelle Charpentier</a:t>
            </a:r>
          </a:p>
          <a:p>
            <a:r>
              <a:rPr lang="en-US"/>
              <a:t>Nobel Prize in Chemistry 2020</a:t>
            </a:r>
          </a:p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9C120D-0412-419F-8E19-A79D3B10C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864" y="3429000"/>
            <a:ext cx="29908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581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50C11-E2A4-6100-4EB4-72F47FA2C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baby with a tube in its nose&#10;&#10;AI-generated content may be incorrect.">
            <a:extLst>
              <a:ext uri="{FF2B5EF4-FFF2-40B4-BE49-F238E27FC236}">
                <a16:creationId xmlns:a16="http://schemas.microsoft.com/office/drawing/2014/main" id="{F62B8393-767F-E540-E05C-891CDEE2C3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8099" y="1825625"/>
            <a:ext cx="9715802" cy="4351338"/>
          </a:xfrm>
        </p:spPr>
      </p:pic>
    </p:spTree>
    <p:extLst>
      <p:ext uri="{BB962C8B-B14F-4D97-AF65-F5344CB8AC3E}">
        <p14:creationId xmlns:p14="http://schemas.microsoft.com/office/powerpoint/2010/main" val="13044135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50375-687F-F172-3918-8DB5F1F1F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B8D58-A37E-1C90-7F22-783C6DC5C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</a:rPr>
              <a:t>CPS 1 is an enzyme that converts ammonia into urea.  Without it, hyperammonemia results with neurologic and liver damage.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213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CB645-F945-47ED-804E-BC753ABB1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Stuff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DD37E-67C0-4969-8CDD-1BDAF2E1D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How Drosha and Dicer work in RNA interference – YouTube</a:t>
            </a:r>
            <a:endParaRPr lang="en-US"/>
          </a:p>
          <a:p>
            <a:r>
              <a:rPr lang="en-US">
                <a:hlinkClick r:id="rId3"/>
              </a:rPr>
              <a:t>Gene Silencing by microRNA – YouTube</a:t>
            </a:r>
            <a:endParaRPr lang="en-US"/>
          </a:p>
          <a:p>
            <a:r>
              <a:rPr lang="en-US">
                <a:hlinkClick r:id="rId4"/>
              </a:rPr>
              <a:t>Treating Disease at the RNA Level with Oligonucleotides – YouTube</a:t>
            </a:r>
            <a:endParaRPr lang="en-US"/>
          </a:p>
          <a:p>
            <a:r>
              <a:rPr lang="en-US">
                <a:hlinkClick r:id="rId5"/>
              </a:rPr>
              <a:t>How CRISPR lets us edit our DNA | Jennifer </a:t>
            </a:r>
            <a:r>
              <a:rPr lang="en-US" err="1">
                <a:hlinkClick r:id="rId5"/>
              </a:rPr>
              <a:t>Doudna</a:t>
            </a:r>
            <a:r>
              <a:rPr lang="en-US">
                <a:hlinkClick r:id="rId5"/>
              </a:rPr>
              <a:t> – YouTube</a:t>
            </a:r>
            <a:endParaRPr lang="en-US"/>
          </a:p>
          <a:p>
            <a:r>
              <a:rPr lang="en-US">
                <a:hlinkClick r:id="rId6"/>
              </a:rPr>
              <a:t>Bloomberg Studio 1.0: CRISPR Co-Inventor Dr. Jennifer </a:t>
            </a:r>
            <a:r>
              <a:rPr lang="en-US" err="1">
                <a:hlinkClick r:id="rId6"/>
              </a:rPr>
              <a:t>Doudna</a:t>
            </a:r>
            <a:r>
              <a:rPr lang="en-US">
                <a:hlinkClick r:id="rId6"/>
              </a:rPr>
              <a:t> - YouTube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195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A3145-5824-4C75-8E3A-CD2DD7926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E61E1-A7C2-4B8C-89BA-07CDAFFDE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 Can Cure Disease by Editing a Person’s DNA. Why Aren’t We? </a:t>
            </a:r>
            <a:r>
              <a:rPr lang="en-US" sz="1800" u="sng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https://www.nytimes.com/2022/12/09/opinion/crispr-gene-editing-cures.html</a:t>
            </a:r>
            <a:endParaRPr lang="en-US" sz="1800" u="sng">
              <a:solidFill>
                <a:srgbClr val="0000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955E4-DF18-484A-98FE-160AE1831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2902191"/>
            <a:ext cx="2740891" cy="381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560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82B850F-8CB2-4C2B-B4C9-D84645937A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7262" y="2558256"/>
            <a:ext cx="10277475" cy="2886075"/>
          </a:xfr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C27F696C-8D7E-4973-9B1F-938DE493F6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998543"/>
            <a:ext cx="128240" cy="4616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rgbClr val="5B616B"/>
              </a:solidFill>
              <a:effectLst/>
              <a:latin typeface="BlinkMacSystemFon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0071BC"/>
                </a:solidFill>
                <a:effectLst/>
              </a:rPr>
              <a:t>.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71BC"/>
                </a:solidFill>
                <a:effectLst/>
                <a:latin typeface="Arial" panose="020B0604020202020204" pitchFamily="34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5956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2AF2C-0454-475D-909B-E304B0831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6AB4D-FDFE-49C7-99FE-C716D9884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Antisense oligonucleotide (</a:t>
            </a:r>
            <a:r>
              <a:rPr lang="en-US" err="1"/>
              <a:t>aso</a:t>
            </a:r>
            <a:r>
              <a:rPr lang="en-US"/>
              <a:t>).  Synthetic oligonucleotide that can be used to inactivate a gene involved in disease processes.  </a:t>
            </a:r>
          </a:p>
          <a:p>
            <a:r>
              <a:rPr lang="en-US"/>
              <a:t>2-4x/year as an infusion or injection</a:t>
            </a:r>
          </a:p>
          <a:p>
            <a:r>
              <a:rPr lang="en-US" err="1"/>
              <a:t>Mipomersen</a:t>
            </a:r>
            <a:r>
              <a:rPr lang="en-US"/>
              <a:t> targets apolipoprotein B and reduces levels of ALL apolipoprotein B containing lipoprotein in the circulation.  That means LDL and Lp(a).  Lp(a) reduced by 20-50%</a:t>
            </a:r>
          </a:p>
          <a:p>
            <a:r>
              <a:rPr lang="en-US"/>
              <a:t>AKCEA-APO(a)-</a:t>
            </a:r>
            <a:r>
              <a:rPr lang="en-US" err="1"/>
              <a:t>LRx</a:t>
            </a:r>
            <a:r>
              <a:rPr lang="en-US"/>
              <a:t> (</a:t>
            </a:r>
            <a:r>
              <a:rPr lang="en-US" err="1"/>
              <a:t>pelacarsen</a:t>
            </a:r>
            <a:r>
              <a:rPr lang="en-US"/>
              <a:t>) – targets apo(a).  50-80% reduction in Lp(a)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3160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74B26-5D05-42CA-B510-09FACFF0B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67C5CF9-4EDC-4933-941E-38D7D85420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4987" y="2015331"/>
            <a:ext cx="8582025" cy="3971925"/>
          </a:xfrm>
        </p:spPr>
      </p:pic>
    </p:spTree>
    <p:extLst>
      <p:ext uri="{BB962C8B-B14F-4D97-AF65-F5344CB8AC3E}">
        <p14:creationId xmlns:p14="http://schemas.microsoft.com/office/powerpoint/2010/main" val="17757686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EE817-F606-4C02-93CA-4E744C9C4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siRNAs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50ABB-E129-49ED-985A-08FA62643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SLN360 – targets LPA – again, the gene that encodes Lp(a).</a:t>
            </a:r>
          </a:p>
          <a:p>
            <a:r>
              <a:rPr lang="en-US"/>
              <a:t>Degrades the mRNA of apo(a)</a:t>
            </a:r>
          </a:p>
          <a:p>
            <a:r>
              <a:rPr lang="en-US"/>
              <a:t>98% suppression of Lp(a)</a:t>
            </a:r>
          </a:p>
          <a:p>
            <a:r>
              <a:rPr lang="en-US"/>
              <a:t>Olpasiran - Amgen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467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EA48A-5A69-486F-A7AB-6627177B1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 Told You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4D46038-3B8F-4302-99DA-77BCB7889D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04975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3453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AC250-DD63-F909-5C01-9EEC00031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AFD8C-9D9F-FC5E-A9BC-C21E8B136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</a:rPr>
              <a:t>REMEMBER...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Calibri"/>
                <a:cs typeface="Calibri"/>
              </a:rPr>
              <a:t>AGE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Calibri"/>
                <a:cs typeface="Calibri"/>
              </a:rPr>
              <a:t>SMOKING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Calibri"/>
                <a:cs typeface="Calibri"/>
              </a:rPr>
              <a:t>DIABETES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Calibri"/>
                <a:cs typeface="Calibri"/>
              </a:rPr>
              <a:t>HYPERTENSION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Calibri"/>
                <a:cs typeface="Calibri"/>
              </a:rPr>
              <a:t>LIPIDS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Calibri"/>
                <a:cs typeface="Calibri"/>
              </a:rPr>
              <a:t>GENETICS/AUTOIMMUNE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Calibri"/>
                <a:cs typeface="Calibri"/>
              </a:rPr>
              <a:t>OBESITY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Calibri"/>
                <a:cs typeface="Calibri"/>
              </a:rPr>
              <a:t>INFLAMMATION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Calibri"/>
                <a:cs typeface="Calibri"/>
              </a:rPr>
              <a:t>ORAL/GINGIVAL BACTERIA...AND</a:t>
            </a:r>
          </a:p>
        </p:txBody>
      </p:sp>
    </p:spTree>
    <p:extLst>
      <p:ext uri="{BB962C8B-B14F-4D97-AF65-F5344CB8AC3E}">
        <p14:creationId xmlns:p14="http://schemas.microsoft.com/office/powerpoint/2010/main" val="2986266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61066-6BB8-C95E-8232-926584E13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383B9-A1D3-61F3-FA18-C00548E87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</a:rPr>
              <a:t>LIPOPROTEIN (a)</a:t>
            </a:r>
          </a:p>
        </p:txBody>
      </p:sp>
    </p:spTree>
    <p:extLst>
      <p:ext uri="{BB962C8B-B14F-4D97-AF65-F5344CB8AC3E}">
        <p14:creationId xmlns:p14="http://schemas.microsoft.com/office/powerpoint/2010/main" val="2045010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92D82-0222-44D5-B77D-D3C054D5E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8F493-3AEA-4377-B257-DE5F5277C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It is BAD to have Lp(a)</a:t>
            </a:r>
          </a:p>
          <a:p>
            <a:r>
              <a:rPr lang="en-US"/>
              <a:t>It has been ignored</a:t>
            </a:r>
          </a:p>
          <a:p>
            <a:r>
              <a:rPr lang="en-US"/>
              <a:t>It is associated with MI/CVA/Aortic Stenosis</a:t>
            </a:r>
          </a:p>
        </p:txBody>
      </p:sp>
    </p:spTree>
    <p:extLst>
      <p:ext uri="{BB962C8B-B14F-4D97-AF65-F5344CB8AC3E}">
        <p14:creationId xmlns:p14="http://schemas.microsoft.com/office/powerpoint/2010/main" val="3738513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8240D-474B-4663-BE21-0FF22B136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45A41-1087-4997-9F7A-E82C7F080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Genetic correlation of Lp(a) as </a:t>
            </a:r>
            <a:r>
              <a:rPr lang="en-US">
                <a:solidFill>
                  <a:srgbClr val="FF0000"/>
                </a:solidFill>
              </a:rPr>
              <a:t>causative</a:t>
            </a:r>
            <a:r>
              <a:rPr lang="en-US"/>
              <a:t> for ASCVD</a:t>
            </a:r>
          </a:p>
          <a:p>
            <a:endParaRPr lang="en-US"/>
          </a:p>
          <a:p>
            <a:r>
              <a:rPr lang="en-US"/>
              <a:t>LP(a) IS THE </a:t>
            </a:r>
            <a:r>
              <a:rPr lang="en-US">
                <a:solidFill>
                  <a:srgbClr val="FF0000"/>
                </a:solidFill>
              </a:rPr>
              <a:t>MOST PREVALENT </a:t>
            </a:r>
            <a:r>
              <a:rPr lang="en-US"/>
              <a:t>FORM OF INHERITED DYSLIPIDEMIA</a:t>
            </a:r>
          </a:p>
          <a:p>
            <a:endParaRPr lang="en-US"/>
          </a:p>
          <a:p>
            <a:r>
              <a:rPr lang="en-US"/>
              <a:t>THERE IS NO </a:t>
            </a:r>
            <a:r>
              <a:rPr lang="en-US">
                <a:solidFill>
                  <a:srgbClr val="FF0000"/>
                </a:solidFill>
              </a:rPr>
              <a:t>(approved) </a:t>
            </a:r>
            <a:r>
              <a:rPr lang="en-US"/>
              <a:t>DIRECT TREATMENT FOR LP(a)….yet</a:t>
            </a:r>
          </a:p>
        </p:txBody>
      </p:sp>
    </p:spTree>
    <p:extLst>
      <p:ext uri="{BB962C8B-B14F-4D97-AF65-F5344CB8AC3E}">
        <p14:creationId xmlns:p14="http://schemas.microsoft.com/office/powerpoint/2010/main" val="3431993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0AD919A4DF3548A7154F4200ACB4B5" ma:contentTypeVersion="16" ma:contentTypeDescription="Create a new document." ma:contentTypeScope="" ma:versionID="54cbabf1a25a9d5a0f6dde4b1d3e98e0">
  <xsd:schema xmlns:xsd="http://www.w3.org/2001/XMLSchema" xmlns:xs="http://www.w3.org/2001/XMLSchema" xmlns:p="http://schemas.microsoft.com/office/2006/metadata/properties" xmlns:ns1="http://schemas.microsoft.com/sharepoint/v3" xmlns:ns2="30413197-23cb-4fa6-977e-15613d1a8345" xmlns:ns3="b159b254-6d57-44a0-b030-b506957ed4c0" targetNamespace="http://schemas.microsoft.com/office/2006/metadata/properties" ma:root="true" ma:fieldsID="5d3f380157d595ad107f81302ffddca7" ns1:_="" ns2:_="" ns3:_="">
    <xsd:import namespace="http://schemas.microsoft.com/sharepoint/v3"/>
    <xsd:import namespace="30413197-23cb-4fa6-977e-15613d1a8345"/>
    <xsd:import namespace="b159b254-6d57-44a0-b030-b506957ed4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413197-23cb-4fa6-977e-15613d1a83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fe83da4f-4d6a-43ba-aa09-ce86d4899de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9b254-6d57-44a0-b030-b506957ed4c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408584a6-754b-4508-89c5-0ab0b4ff32a2}" ma:internalName="TaxCatchAll" ma:showField="CatchAllData" ma:web="b159b254-6d57-44a0-b030-b506957ed4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0413197-23cb-4fa6-977e-15613d1a8345">
      <Terms xmlns="http://schemas.microsoft.com/office/infopath/2007/PartnerControls"/>
    </lcf76f155ced4ddcb4097134ff3c332f>
    <TaxCatchAll xmlns="b159b254-6d57-44a0-b030-b506957ed4c0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CC8C4C6-1910-4655-82E0-69F52AAB2E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0413197-23cb-4fa6-977e-15613d1a8345"/>
    <ds:schemaRef ds:uri="b159b254-6d57-44a0-b030-b506957ed4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FFF5C4-9C6D-4734-987A-EAA3530220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ADA530-484F-4EBD-BFBD-928D86978C69}">
  <ds:schemaRefs>
    <ds:schemaRef ds:uri="http://schemas.microsoft.com/office/2006/metadata/properties"/>
    <ds:schemaRef ds:uri="http://schemas.microsoft.com/office/infopath/2007/PartnerControls"/>
    <ds:schemaRef ds:uri="30413197-23cb-4fa6-977e-15613d1a8345"/>
    <ds:schemaRef ds:uri="b159b254-6d57-44a0-b030-b506957ed4c0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2941</Words>
  <Application>Microsoft Macintosh PowerPoint</Application>
  <PresentationFormat>Widescreen</PresentationFormat>
  <Paragraphs>218</Paragraphs>
  <Slides>59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7" baseType="lpstr">
      <vt:lpstr>Arial</vt:lpstr>
      <vt:lpstr>BlinkMacSystemFont</vt:lpstr>
      <vt:lpstr>Calibri</vt:lpstr>
      <vt:lpstr>Calibri Light</vt:lpstr>
      <vt:lpstr>Courier New</vt:lpstr>
      <vt:lpstr>Noto Sans</vt:lpstr>
      <vt:lpstr>Roboto</vt:lpstr>
      <vt:lpstr>Office Theme</vt:lpstr>
      <vt:lpstr>Lipoprotein (a)</vt:lpstr>
      <vt:lpstr>What I Will Tell You</vt:lpstr>
      <vt:lpstr>CASE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Prevalence</vt:lpstr>
      <vt:lpstr>https://doi.org/10.1016/j.jacc.2022.06.019</vt:lpstr>
      <vt:lpstr>Where Do Native Americans Fit In?</vt:lpstr>
      <vt:lpstr>PowerPoint Presentation</vt:lpstr>
      <vt:lpstr>PowerPoint Presentation</vt:lpstr>
      <vt:lpstr>PowerPoint Presentation</vt:lpstr>
      <vt:lpstr>What is Lipoprotein (a)?</vt:lpstr>
      <vt:lpstr>What is it?</vt:lpstr>
      <vt:lpstr>PowerPoint Presentation</vt:lpstr>
      <vt:lpstr>It is a MYSTERIOUS thing too</vt:lpstr>
      <vt:lpstr>PowerPoint Presentation</vt:lpstr>
      <vt:lpstr>Lack of Consensus on Measurement</vt:lpstr>
      <vt:lpstr>Physiology – WHY is it bad?</vt:lpstr>
      <vt:lpstr>A Base Cause Relationship with CAD and AS</vt:lpstr>
      <vt:lpstr>PowerPoint Presentation</vt:lpstr>
      <vt:lpstr>Physiology</vt:lpstr>
      <vt:lpstr>PowerPoint Presentation</vt:lpstr>
      <vt:lpstr>Physiology</vt:lpstr>
      <vt:lpstr>Physiology</vt:lpstr>
      <vt:lpstr>Guidelines? – Do they address Lp(a)?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MANAGEMENT</vt:lpstr>
      <vt:lpstr>PowerPoint Presentation</vt:lpstr>
      <vt:lpstr>Existing</vt:lpstr>
      <vt:lpstr>Other Existing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Newer Treatments</vt:lpstr>
      <vt:lpstr>PCSK9 Inhibitors – The Fourier and Odyssey Trials</vt:lpstr>
      <vt:lpstr>PCSK9 Inhibitors </vt:lpstr>
      <vt:lpstr>PCSK9 Inhibitors</vt:lpstr>
      <vt:lpstr>PowerPoint Presentation</vt:lpstr>
      <vt:lpstr>PowerPoint Presentation</vt:lpstr>
      <vt:lpstr>PowerPoint Presentation</vt:lpstr>
      <vt:lpstr>New Stuff</vt:lpstr>
      <vt:lpstr>PowerPoint Presentation</vt:lpstr>
      <vt:lpstr> . </vt:lpstr>
      <vt:lpstr>ASOs</vt:lpstr>
      <vt:lpstr>PowerPoint Presentation</vt:lpstr>
      <vt:lpstr>siRNAs</vt:lpstr>
      <vt:lpstr>What I Told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Lipoprotein (a)</dc:title>
  <dc:creator>Saef, Jerold</dc:creator>
  <cp:lastModifiedBy>Cushman, Nicholas</cp:lastModifiedBy>
  <cp:revision>4</cp:revision>
  <dcterms:created xsi:type="dcterms:W3CDTF">2022-12-06T19:07:37Z</dcterms:created>
  <dcterms:modified xsi:type="dcterms:W3CDTF">2026-05-14T15:04:38Z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0x0101006B0AD919A4DF3548A7154F4200ACB4B5</vt:lpwstr>
  </property>
</Properties>
</file>