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11_FD2D22E1.xml" ContentType="application/vnd.ms-powerpoint.comments+xml"/>
  <Override PartName="/ppt/notesSlides/notesSlide2.xml" ContentType="application/vnd.openxmlformats-officedocument.presentationml.notesSlide+xml"/>
  <Override PartName="/ppt/comments/modernComment_135_A12C4928.xml" ContentType="application/vnd.ms-powerpoint.comments+xml"/>
  <Override PartName="/ppt/notesSlides/notesSlide3.xml" ContentType="application/vnd.openxmlformats-officedocument.presentationml.notesSlide+xml"/>
  <Override PartName="/ppt/comments/modernComment_154_98304149.xml" ContentType="application/vnd.ms-powerpoint.comments+xml"/>
  <Override PartName="/ppt/comments/modernComment_13A_5EF23D2B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sldIdLst>
    <p:sldId id="273" r:id="rId5"/>
    <p:sldId id="302" r:id="rId6"/>
    <p:sldId id="287" r:id="rId7"/>
    <p:sldId id="316" r:id="rId8"/>
    <p:sldId id="304" r:id="rId9"/>
    <p:sldId id="308" r:id="rId10"/>
    <p:sldId id="303" r:id="rId11"/>
    <p:sldId id="309" r:id="rId12"/>
    <p:sldId id="306" r:id="rId13"/>
    <p:sldId id="307" r:id="rId14"/>
    <p:sldId id="342" r:id="rId15"/>
    <p:sldId id="344" r:id="rId16"/>
    <p:sldId id="340" r:id="rId17"/>
    <p:sldId id="311" r:id="rId18"/>
    <p:sldId id="312" r:id="rId19"/>
    <p:sldId id="313" r:id="rId20"/>
    <p:sldId id="314" r:id="rId21"/>
    <p:sldId id="343" r:id="rId22"/>
    <p:sldId id="334" r:id="rId23"/>
    <p:sldId id="346" r:id="rId24"/>
    <p:sldId id="317" r:id="rId25"/>
    <p:sldId id="315" r:id="rId26"/>
    <p:sldId id="319" r:id="rId27"/>
    <p:sldId id="336" r:id="rId28"/>
    <p:sldId id="347" r:id="rId29"/>
    <p:sldId id="321" r:id="rId30"/>
    <p:sldId id="320" r:id="rId31"/>
    <p:sldId id="330" r:id="rId32"/>
    <p:sldId id="331" r:id="rId33"/>
    <p:sldId id="335" r:id="rId34"/>
    <p:sldId id="332" r:id="rId35"/>
    <p:sldId id="328" r:id="rId36"/>
    <p:sldId id="323" r:id="rId37"/>
    <p:sldId id="325" r:id="rId38"/>
    <p:sldId id="345" r:id="rId39"/>
    <p:sldId id="337" r:id="rId40"/>
    <p:sldId id="348" r:id="rId41"/>
    <p:sldId id="338" r:id="rId42"/>
    <p:sldId id="349" r:id="rId43"/>
    <p:sldId id="326" r:id="rId44"/>
    <p:sldId id="333" r:id="rId45"/>
    <p:sldId id="339" r:id="rId46"/>
    <p:sldId id="299" r:id="rId47"/>
  </p:sldIdLst>
  <p:sldSz cx="12192000" cy="6858000"/>
  <p:notesSz cx="6881813" cy="9167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A83D2D-3F96-187F-45E8-09AEE5641A9E}" name="Schneier, Franklin (NYSPI)" initials="FS" userId="S::Franklin.Schneier@nyspi.columbia.edu::e379fe88-877b-4c74-a180-02d559c7498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C6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07" autoAdjust="0"/>
    <p:restoredTop sz="90924" autoAdjust="0"/>
  </p:normalViewPr>
  <p:slideViewPr>
    <p:cSldViewPr snapToGrid="0">
      <p:cViewPr varScale="1">
        <p:scale>
          <a:sx n="92" d="100"/>
          <a:sy n="92" d="100"/>
        </p:scale>
        <p:origin x="448" y="176"/>
      </p:cViewPr>
      <p:guideLst/>
    </p:cSldViewPr>
  </p:slideViewPr>
  <p:outlineViewPr>
    <p:cViewPr>
      <p:scale>
        <a:sx n="33" d="100"/>
        <a:sy n="33" d="100"/>
      </p:scale>
      <p:origin x="0" y="-1531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omments/modernComment_111_FD2D22E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4233211-F4BB-4C55-955E-E5DA345DEA18}" authorId="{10A83D2D-3F96-187F-45E8-09AEE5641A9E}" created="2025-11-25T14:26:41.631">
    <pc:sldMkLst xmlns:pc="http://schemas.microsoft.com/office/powerpoint/2013/main/command">
      <pc:docMk/>
      <pc:sldMk cId="4247593697" sldId="273"/>
    </pc:sldMkLst>
    <p188:txBody>
      <a:bodyPr/>
      <a:lstStyle/>
      <a:p>
        <a:r>
          <a:rPr lang="en-US"/>
          <a:t>I requested permission to use this drawing but never heard back, so I guess I’ll just have to delete it.</a:t>
        </a:r>
      </a:p>
    </p188:txBody>
  </p188:cm>
</p188:cmLst>
</file>

<file path=ppt/comments/modernComment_135_A12C492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7CE2331-7319-4D00-8024-77979D2E66A2}" authorId="{10A83D2D-3F96-187F-45E8-09AEE5641A9E}" created="2025-11-25T14:36:25.023">
    <pc:sldMkLst xmlns:pc="http://schemas.microsoft.com/office/powerpoint/2013/main/command">
      <pc:docMk/>
      <pc:sldMk cId="2704034088" sldId="309"/>
    </pc:sldMkLst>
    <p188:txBody>
      <a:bodyPr/>
      <a:lstStyle/>
      <a:p>
        <a:r>
          <a:rPr lang="en-US"/>
          <a:t>I don’t have the original figure so can’t implement the preferred coloring scheme</a:t>
        </a:r>
      </a:p>
    </p188:txBody>
  </p188:cm>
</p188:cmLst>
</file>

<file path=ppt/comments/modernComment_13A_5EF23D2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53BF24D-8797-415A-8F99-A0FC51F1358A}" authorId="{10A83D2D-3F96-187F-45E8-09AEE5641A9E}" created="2025-11-25T14:36:58.095">
    <pc:sldMkLst xmlns:pc="http://schemas.microsoft.com/office/powerpoint/2013/main/command">
      <pc:docMk/>
      <pc:sldMk cId="1592933675" sldId="314"/>
    </pc:sldMkLst>
    <p188:txBody>
      <a:bodyPr/>
      <a:lstStyle/>
      <a:p>
        <a:r>
          <a:rPr lang="en-US"/>
          <a:t>I don’t have the original figure so can’t implement the preferred coloring scheme</a:t>
        </a:r>
      </a:p>
    </p188:txBody>
  </p188:cm>
</p188:cmLst>
</file>

<file path=ppt/comments/modernComment_154_9830414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96F0C5A-1131-4159-8F12-D064DEB25726}" authorId="{10A83D2D-3F96-187F-45E8-09AEE5641A9E}" created="2025-11-25T14:34:23.547">
    <pc:sldMkLst xmlns:pc="http://schemas.microsoft.com/office/powerpoint/2013/main/command">
      <pc:docMk/>
      <pc:sldMk cId="2553299273" sldId="340"/>
    </pc:sldMkLst>
    <p188:txBody>
      <a:bodyPr/>
      <a:lstStyle/>
      <a:p>
        <a:r>
          <a:rPr lang="en-US"/>
          <a:t>This image is original (so not adapted from anything), but the citation refers to the underlying concepts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59983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59983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>
              <a:defRPr sz="1200"/>
            </a:lvl1pPr>
          </a:lstStyle>
          <a:p>
            <a:fld id="{C9A8C2F8-51C8-417D-8C11-2E462F7862C9}" type="datetimeFigureOut">
              <a:rPr lang="en-US" smtClean="0"/>
              <a:t>5/5/26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6175"/>
            <a:ext cx="5499100" cy="3094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5" tIns="45853" rIns="91705" bIns="4585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2010"/>
            <a:ext cx="5505450" cy="3609826"/>
          </a:xfrm>
          <a:prstGeom prst="rect">
            <a:avLst/>
          </a:prstGeom>
        </p:spPr>
        <p:txBody>
          <a:bodyPr vert="horz" lIns="91705" tIns="45853" rIns="91705" bIns="4585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07832"/>
            <a:ext cx="2982119" cy="459982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707832"/>
            <a:ext cx="2982119" cy="459982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>
              <a:defRPr sz="1200"/>
            </a:lvl1pPr>
          </a:lstStyle>
          <a:p>
            <a:fld id="{611EAD57-C6AB-48DD-B632-8CC3E0C2A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81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EB320-143A-4CC5-8CAC-62915E6E291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23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[STAFF] For conflicts: Name of company, nature of the relationship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EAD57-C6AB-48DD-B632-8CC3E0C2A8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439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EAD57-C6AB-48DD-B632-8CC3E0C2A80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EAD57-C6AB-48DD-B632-8CC3E0C2A8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61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2CFBA-D4B6-F508-E336-BE648AD80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941221-2920-4B2C-857F-FB85684B79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173514-97BF-B1DE-1D09-F49E176BEA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CAF8-EB07-5776-7E03-7A603B2C8E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EAD57-C6AB-48DD-B632-8CC3E0C2A80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8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07C9A-23EC-82A9-D14B-DACAF790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AAED57-CE48-3C8B-CDD8-9E653FF23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34EDC0-2DED-0BBF-76AB-846305363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832AF-E612-5BCA-AEE0-B6CD1C89F8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EAD57-C6AB-48DD-B632-8CC3E0C2A80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66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FD213-78DD-765D-0B6B-FA77263A9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DE7F58-AB5C-90FF-6970-2C37FCBD6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2D705-A4F0-B456-49F7-7853EC281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3042C3-4EAB-DE65-27BB-D857EAF797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EAD57-C6AB-48DD-B632-8CC3E0C2A80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80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AE332-8128-22B9-2C69-05FBF0424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15E780-940F-25E2-D703-37CA3E7171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AC0BCD-38D5-6916-6877-93774621B7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D70BB-3A1E-4AC3-5708-5C05BF7F7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1EAD57-C6AB-48DD-B632-8CC3E0C2A80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875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</a:t>
            </a:r>
            <a:r>
              <a:rPr lang="en-US" baseline="0" dirty="0"/>
              <a:t> be the final slide for </a:t>
            </a:r>
            <a:r>
              <a:rPr lang="en-US" baseline="0"/>
              <a:t>all presentations.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EAD57-C6AB-48DD-B632-8CC3E0C2A80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06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3509963"/>
          </a:xfrm>
          <a:solidFill>
            <a:schemeClr val="accent1"/>
          </a:solidFill>
        </p:spPr>
        <p:txBody>
          <a:bodyPr lIns="457200" rIns="457200"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3602038"/>
            <a:ext cx="12192000" cy="2754312"/>
          </a:xfrm>
        </p:spPr>
        <p:txBody>
          <a:bodyPr lIns="457200" tIns="45720" rIns="457200"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3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itt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39001" y="1688690"/>
            <a:ext cx="1463040" cy="1778815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197" y="1277296"/>
            <a:ext cx="6874935" cy="4929703"/>
          </a:xfrm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6281" y="6273218"/>
            <a:ext cx="9338007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239001" y="3869268"/>
            <a:ext cx="4885265" cy="2388533"/>
          </a:xfrm>
        </p:spPr>
        <p:txBody>
          <a:bodyPr numCol="1">
            <a:normAutofit/>
          </a:bodyPr>
          <a:lstStyle>
            <a:lvl1pPr>
              <a:spcBef>
                <a:spcPts val="0"/>
              </a:spcBef>
              <a:defRPr sz="1800"/>
            </a:lvl1pPr>
            <a:lvl2pPr>
              <a:spcBef>
                <a:spcPts val="0"/>
              </a:spcBef>
              <a:defRPr sz="16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200"/>
            </a:lvl4pPr>
            <a:lvl5pPr>
              <a:spcBef>
                <a:spcPts val="0"/>
              </a:spcBef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8702041" y="1685065"/>
            <a:ext cx="3422221" cy="1782439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6"/>
          </p:nvPr>
        </p:nvSpPr>
        <p:spPr>
          <a:xfrm>
            <a:off x="7134016" y="3526480"/>
            <a:ext cx="4990247" cy="334321"/>
          </a:xfrm>
          <a:solidFill>
            <a:schemeClr val="accent1"/>
          </a:solidFill>
        </p:spPr>
        <p:txBody>
          <a:bodyPr lIns="9144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7"/>
          </p:nvPr>
        </p:nvSpPr>
        <p:spPr>
          <a:xfrm>
            <a:off x="7134015" y="1291769"/>
            <a:ext cx="4990247" cy="334321"/>
          </a:xfrm>
          <a:solidFill>
            <a:schemeClr val="accent1"/>
          </a:solidFill>
        </p:spPr>
        <p:txBody>
          <a:bodyPr lIns="9144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ight Triangle 11"/>
          <p:cNvSpPr/>
          <p:nvPr userDrawn="1"/>
        </p:nvSpPr>
        <p:spPr>
          <a:xfrm>
            <a:off x="0" y="6029739"/>
            <a:ext cx="83628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8288" bIns="0" rtlCol="0" anchor="b">
            <a:noAutofit/>
          </a:bodyPr>
          <a:lstStyle/>
          <a:p>
            <a:fld id="{C9ECB247-D75E-43AA-92A9-3F1F806D0648}" type="slidenum">
              <a:rPr lang="en-US" sz="2400" smtClean="0"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438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69830" cy="121615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1230586"/>
            <a:ext cx="5814696" cy="7439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880" y="1989007"/>
            <a:ext cx="5814696" cy="4200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1230586"/>
            <a:ext cx="5834753" cy="7439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1989007"/>
            <a:ext cx="5834753" cy="4200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6281" y="6273218"/>
            <a:ext cx="9338007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ight Triangle 10"/>
          <p:cNvSpPr/>
          <p:nvPr userDrawn="1"/>
        </p:nvSpPr>
        <p:spPr>
          <a:xfrm>
            <a:off x="0" y="6029739"/>
            <a:ext cx="83628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8288" bIns="0" rtlCol="0" anchor="b">
            <a:noAutofit/>
          </a:bodyPr>
          <a:lstStyle/>
          <a:p>
            <a:fld id="{C9ECB247-D75E-43AA-92A9-3F1F806D0648}" type="slidenum">
              <a:rPr lang="en-US" sz="2400" smtClean="0"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4130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6281" y="6273218"/>
            <a:ext cx="9338007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ight Triangle 6"/>
          <p:cNvSpPr/>
          <p:nvPr userDrawn="1"/>
        </p:nvSpPr>
        <p:spPr>
          <a:xfrm>
            <a:off x="0" y="6029739"/>
            <a:ext cx="83628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8288" bIns="0" rtlCol="0" anchor="b">
            <a:noAutofit/>
          </a:bodyPr>
          <a:lstStyle/>
          <a:p>
            <a:fld id="{C9ECB247-D75E-43AA-92A9-3F1F806D0648}" type="slidenum">
              <a:rPr lang="en-US" sz="2400" smtClean="0"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210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82563" y="6273218"/>
            <a:ext cx="999172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1AED9A-C3EE-450F-90E8-E0C5A119D15B}"/>
              </a:ext>
            </a:extLst>
          </p:cNvPr>
          <p:cNvSpPr/>
          <p:nvPr userDrawn="1"/>
        </p:nvSpPr>
        <p:spPr>
          <a:xfrm>
            <a:off x="0" y="0"/>
            <a:ext cx="12192000" cy="1297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164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445943-F5CB-4071-92DA-C6F625AFE9C5}"/>
              </a:ext>
            </a:extLst>
          </p:cNvPr>
          <p:cNvSpPr/>
          <p:nvPr userDrawn="1"/>
        </p:nvSpPr>
        <p:spPr>
          <a:xfrm>
            <a:off x="0" y="0"/>
            <a:ext cx="12192000" cy="1297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72025" cy="2057400"/>
          </a:xfrm>
          <a:solidFill>
            <a:schemeClr val="accent1"/>
          </a:solidFill>
        </p:spPr>
        <p:txBody>
          <a:bodyPr lIns="274320" tIns="91440" rIns="274320"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7" y="172279"/>
            <a:ext cx="6823765" cy="598998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" y="2057399"/>
            <a:ext cx="4589145" cy="41048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6281" y="6273218"/>
            <a:ext cx="9338007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39"/>
            <a:ext cx="83628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8288" bIns="0" rtlCol="0" anchor="b">
            <a:noAutofit/>
          </a:bodyPr>
          <a:lstStyle/>
          <a:p>
            <a:fld id="{C9ECB247-D75E-43AA-92A9-3F1F806D0648}" type="slidenum">
              <a:rPr lang="en-US" sz="2400" smtClean="0"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4897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7311F31-0118-4704-91E5-6907BE92E065}"/>
              </a:ext>
            </a:extLst>
          </p:cNvPr>
          <p:cNvSpPr/>
          <p:nvPr userDrawn="1"/>
        </p:nvSpPr>
        <p:spPr>
          <a:xfrm>
            <a:off x="0" y="0"/>
            <a:ext cx="12192000" cy="1297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72025" cy="2057400"/>
          </a:xfrm>
          <a:solidFill>
            <a:schemeClr val="accent1"/>
          </a:solidFill>
        </p:spPr>
        <p:txBody>
          <a:bodyPr lIns="274320" tIns="91440" rIns="274320"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7" y="159027"/>
            <a:ext cx="6823765" cy="60032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" y="2057399"/>
            <a:ext cx="4589145" cy="41048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6281" y="6273218"/>
            <a:ext cx="9338007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39"/>
            <a:ext cx="83628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8288" bIns="0" rtlCol="0" anchor="b">
            <a:noAutofit/>
          </a:bodyPr>
          <a:lstStyle/>
          <a:p>
            <a:fld id="{C9ECB247-D75E-43AA-92A9-3F1F806D0648}" type="slidenum">
              <a:rPr lang="en-US" sz="2400" smtClean="0"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0989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1A618-419E-42BE-9DF2-57BEDDB12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7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BDD2ED-F5EE-4A4B-AAE4-253641415B92}"/>
              </a:ext>
            </a:extLst>
          </p:cNvPr>
          <p:cNvSpPr/>
          <p:nvPr userDrawn="1"/>
        </p:nvSpPr>
        <p:spPr>
          <a:xfrm>
            <a:off x="0" y="0"/>
            <a:ext cx="12192000" cy="1297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86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35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Web Add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12188952" cy="3429000"/>
          </a:xfrm>
          <a:solidFill>
            <a:schemeClr val="accent1"/>
          </a:solidFill>
        </p:spPr>
        <p:txBody>
          <a:bodyPr lIns="457200" rIns="457200"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3475988"/>
            <a:ext cx="12188952" cy="2786383"/>
          </a:xfrm>
        </p:spPr>
        <p:txBody>
          <a:bodyPr lIns="457200" tIns="91440" rIns="457200">
            <a:normAutofit/>
          </a:bodyPr>
          <a:lstStyle>
            <a:lvl1pPr marL="0" indent="0" algn="ctr">
              <a:lnSpc>
                <a:spcPct val="7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0" y="6309360"/>
            <a:ext cx="12188952" cy="548640"/>
          </a:xfrm>
          <a:solidFill>
            <a:schemeClr val="accent1">
              <a:alpha val="20000"/>
            </a:schemeClr>
          </a:solidFill>
          <a:ln w="6350">
            <a:noFill/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3048" y="630936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62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069830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291771"/>
            <a:ext cx="11791406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6281" y="6273218"/>
            <a:ext cx="9338007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39"/>
            <a:ext cx="83628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8288" bIns="0" rtlCol="0" anchor="b">
            <a:noAutofit/>
          </a:bodyPr>
          <a:lstStyle/>
          <a:p>
            <a:fld id="{C9ECB247-D75E-43AA-92A9-3F1F806D0648}" type="slidenum">
              <a:rPr lang="en-US" sz="2400" smtClean="0"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548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94021"/>
            <a:ext cx="12192000" cy="2268454"/>
          </a:xfrm>
          <a:solidFill>
            <a:schemeClr val="accent1"/>
          </a:solidFill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79" y="4589463"/>
            <a:ext cx="1182407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06A64E-D874-4703-B5D3-0940AE09C4C2}"/>
              </a:ext>
            </a:extLst>
          </p:cNvPr>
          <p:cNvSpPr/>
          <p:nvPr userDrawn="1"/>
        </p:nvSpPr>
        <p:spPr>
          <a:xfrm>
            <a:off x="0" y="0"/>
            <a:ext cx="12192000" cy="1297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17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" y="1395540"/>
            <a:ext cx="5836920" cy="4781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395540"/>
            <a:ext cx="5834753" cy="4781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6281" y="6273218"/>
            <a:ext cx="9338007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ight Triangle 9"/>
          <p:cNvSpPr/>
          <p:nvPr userDrawn="1"/>
        </p:nvSpPr>
        <p:spPr>
          <a:xfrm>
            <a:off x="0" y="6029739"/>
            <a:ext cx="83628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8288" bIns="0" rtlCol="0" anchor="b">
            <a:noAutofit/>
          </a:bodyPr>
          <a:lstStyle/>
          <a:p>
            <a:fld id="{C9ECB247-D75E-43AA-92A9-3F1F806D0648}" type="slidenum">
              <a:rPr lang="en-US" sz="2400" smtClean="0"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789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140" y="1395540"/>
            <a:ext cx="3931920" cy="4781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0613" y="1395540"/>
            <a:ext cx="3931920" cy="47814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6281" y="6273218"/>
            <a:ext cx="9338007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8142793" y="1395413"/>
            <a:ext cx="3931920" cy="4781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7A395C0B-485C-47A7-916F-49D5E09144BE}"/>
              </a:ext>
            </a:extLst>
          </p:cNvPr>
          <p:cNvSpPr/>
          <p:nvPr userDrawn="1"/>
        </p:nvSpPr>
        <p:spPr>
          <a:xfrm>
            <a:off x="0" y="6029739"/>
            <a:ext cx="83628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8288" bIns="0" rtlCol="0" anchor="b">
            <a:noAutofit/>
          </a:bodyPr>
          <a:lstStyle/>
          <a:p>
            <a:fld id="{C9ECB247-D75E-43AA-92A9-3F1F806D0648}" type="slidenum">
              <a:rPr lang="en-US" sz="2400" smtClean="0"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682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140" y="2014329"/>
            <a:ext cx="3931920" cy="4162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0613" y="2014329"/>
            <a:ext cx="3931920" cy="41626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6281" y="6273218"/>
            <a:ext cx="9338007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8142793" y="2014219"/>
            <a:ext cx="3931920" cy="41627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09538" y="1285807"/>
            <a:ext cx="3932237" cy="688656"/>
          </a:xfrm>
        </p:spPr>
        <p:txBody>
          <a:bodyPr/>
          <a:lstStyle>
            <a:lvl1pPr marL="0" indent="0">
              <a:buNone/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29881" y="1290797"/>
            <a:ext cx="3932237" cy="688656"/>
          </a:xfrm>
        </p:spPr>
        <p:txBody>
          <a:bodyPr/>
          <a:lstStyle>
            <a:lvl1pPr marL="0" indent="0">
              <a:buNone/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138817" y="1285807"/>
            <a:ext cx="3932237" cy="688656"/>
          </a:xfrm>
        </p:spPr>
        <p:txBody>
          <a:bodyPr/>
          <a:lstStyle>
            <a:lvl1pPr marL="0" indent="0">
              <a:buNone/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3140170-621B-4210-8EEA-E844D67060CD}"/>
              </a:ext>
            </a:extLst>
          </p:cNvPr>
          <p:cNvSpPr/>
          <p:nvPr userDrawn="1"/>
        </p:nvSpPr>
        <p:spPr>
          <a:xfrm>
            <a:off x="0" y="6029739"/>
            <a:ext cx="83628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8288" bIns="0" rtlCol="0" anchor="b">
            <a:noAutofit/>
          </a:bodyPr>
          <a:lstStyle/>
          <a:p>
            <a:fld id="{C9ECB247-D75E-43AA-92A9-3F1F806D0648}" type="slidenum">
              <a:rPr lang="en-US" sz="2400" smtClean="0"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943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" y="1395540"/>
            <a:ext cx="3822192" cy="4781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4073" y="1395540"/>
            <a:ext cx="7822879" cy="4781423"/>
          </a:xfrm>
        </p:spPr>
        <p:txBody>
          <a:bodyPr anchor="ctr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6281" y="6273218"/>
            <a:ext cx="9338007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39"/>
            <a:ext cx="83628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8288" bIns="0" rtlCol="0" anchor="b">
            <a:noAutofit/>
          </a:bodyPr>
          <a:lstStyle/>
          <a:p>
            <a:fld id="{C9ECB247-D75E-43AA-92A9-3F1F806D0648}" type="slidenum">
              <a:rPr lang="en-US" sz="2400" smtClean="0"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7264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sho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383852"/>
            <a:ext cx="2061556" cy="239140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69673" y="1383852"/>
            <a:ext cx="7827264" cy="2391405"/>
          </a:xfrm>
        </p:spPr>
        <p:txBody>
          <a:bodyPr anchor="ctr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36281" y="6273218"/>
            <a:ext cx="9338007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097280" y="3908429"/>
            <a:ext cx="2061556" cy="23957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3269673" y="3908429"/>
            <a:ext cx="7827264" cy="2395728"/>
          </a:xfrm>
        </p:spPr>
        <p:txBody>
          <a:bodyPr anchor="ctr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ight Triangle 10"/>
          <p:cNvSpPr/>
          <p:nvPr userDrawn="1"/>
        </p:nvSpPr>
        <p:spPr>
          <a:xfrm>
            <a:off x="0" y="6029739"/>
            <a:ext cx="83628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8288" bIns="0" rtlCol="0" anchor="b">
            <a:noAutofit/>
          </a:bodyPr>
          <a:lstStyle/>
          <a:p>
            <a:fld id="{C9ECB247-D75E-43AA-92A9-3F1F806D0648}" type="slidenum">
              <a:rPr lang="en-US" sz="2400" smtClean="0"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6261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8536505-1414-4D1F-9D16-C90C072ADB59}"/>
              </a:ext>
            </a:extLst>
          </p:cNvPr>
          <p:cNvSpPr/>
          <p:nvPr userDrawn="1"/>
        </p:nvSpPr>
        <p:spPr>
          <a:xfrm>
            <a:off x="0" y="-4564"/>
            <a:ext cx="12192000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0058400" cy="1216152"/>
          </a:xfrm>
          <a:prstGeom prst="rect">
            <a:avLst/>
          </a:prstGeom>
          <a:noFill/>
        </p:spPr>
        <p:txBody>
          <a:bodyPr vert="horz" wrap="square" lIns="274320" tIns="91440" rIns="274320" bIns="9144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" y="1611086"/>
            <a:ext cx="11791406" cy="4586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81615" y="1216153"/>
            <a:ext cx="2210385" cy="4981448"/>
          </a:xfrm>
          <a:prstGeom prst="rect">
            <a:avLst/>
          </a:prstGeom>
          <a:solidFill>
            <a:schemeClr val="accent5"/>
          </a:solidFill>
        </p:spPr>
        <p:txBody>
          <a:bodyPr vert="horz" lIns="91440" tIns="45720" rIns="91440" bIns="45720" rtlCol="0" anchor="t"/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74286" y="6812280"/>
            <a:ext cx="217714" cy="457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fld id="{814D9B71-D791-471F-BD76-F93F66917C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926" y="6377754"/>
            <a:ext cx="1337733" cy="458842"/>
          </a:xfrm>
          <a:prstGeom prst="rect">
            <a:avLst/>
          </a:prstGeom>
        </p:spPr>
      </p:pic>
      <p:sp>
        <p:nvSpPr>
          <p:cNvPr id="8" name="Rectangle: Top Corners Snipped 7">
            <a:extLst>
              <a:ext uri="{FF2B5EF4-FFF2-40B4-BE49-F238E27FC236}">
                <a16:creationId xmlns:a16="http://schemas.microsoft.com/office/drawing/2014/main" id="{1603BC93-D915-4871-B4AA-9F09E9839367}"/>
              </a:ext>
            </a:extLst>
          </p:cNvPr>
          <p:cNvSpPr/>
          <p:nvPr userDrawn="1"/>
        </p:nvSpPr>
        <p:spPr>
          <a:xfrm>
            <a:off x="10058400" y="-712381"/>
            <a:ext cx="2133600" cy="680538"/>
          </a:xfrm>
          <a:prstGeom prst="snip2Same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VIDEO CORNER</a:t>
            </a:r>
          </a:p>
          <a:p>
            <a:pPr algn="ctr"/>
            <a:r>
              <a:rPr lang="en-US" sz="1100" dirty="0"/>
              <a:t>Speaker video is in this space.</a:t>
            </a:r>
          </a:p>
          <a:p>
            <a:pPr algn="ctr"/>
            <a:r>
              <a:rPr lang="en-US" sz="1100" dirty="0"/>
              <a:t>Avoid this portion of the blue.</a:t>
            </a:r>
          </a:p>
        </p:txBody>
      </p:sp>
      <p:sp>
        <p:nvSpPr>
          <p:cNvPr id="9" name="Rectangle: Top Corners Snipped 8">
            <a:extLst>
              <a:ext uri="{FF2B5EF4-FFF2-40B4-BE49-F238E27FC236}">
                <a16:creationId xmlns:a16="http://schemas.microsoft.com/office/drawing/2014/main" id="{A90D49E2-895E-428E-BE1A-017A8979B946}"/>
              </a:ext>
            </a:extLst>
          </p:cNvPr>
          <p:cNvSpPr/>
          <p:nvPr userDrawn="1"/>
        </p:nvSpPr>
        <p:spPr>
          <a:xfrm rot="5400000">
            <a:off x="11919598" y="312094"/>
            <a:ext cx="1225283" cy="582836"/>
          </a:xfrm>
          <a:prstGeom prst="snip2Same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Speaker video</a:t>
            </a:r>
          </a:p>
          <a:p>
            <a:pPr algn="ctr"/>
            <a:r>
              <a:rPr lang="en-US" sz="1200" dirty="0"/>
              <a:t>is this tall.</a:t>
            </a:r>
          </a:p>
        </p:txBody>
      </p:sp>
    </p:spTree>
    <p:extLst>
      <p:ext uri="{BB962C8B-B14F-4D97-AF65-F5344CB8AC3E}">
        <p14:creationId xmlns:p14="http://schemas.microsoft.com/office/powerpoint/2010/main" val="87649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1" r:id="rId4"/>
    <p:sldLayoutId id="2147483652" r:id="rId5"/>
    <p:sldLayoutId id="2147483670" r:id="rId6"/>
    <p:sldLayoutId id="2147483671" r:id="rId7"/>
    <p:sldLayoutId id="2147483665" r:id="rId8"/>
    <p:sldLayoutId id="2147483666" r:id="rId9"/>
    <p:sldLayoutId id="2147483667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64" r:id="rId16"/>
    <p:sldLayoutId id="2147483668" r:id="rId17"/>
    <p:sldLayoutId id="214748367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1_FD2D22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4_9830414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8/10/relationships/comments" Target="../comments/modernComment_13A_5EF23D2B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reativecommons.org/licenses/by-sa/2.0/deed.en" TargetMode="External"/><Relationship Id="rId4" Type="http://schemas.openxmlformats.org/officeDocument/2006/relationships/hyperlink" Target="https://en.wikipedia.org/wiki/en:Creative_Commons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8/10/relationships/comments" Target="../comments/modernComment_135_A12C492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062F12C-7065-4A3D-BEDB-C81AB9F609F3}"/>
              </a:ext>
            </a:extLst>
          </p:cNvPr>
          <p:cNvSpPr txBox="1">
            <a:spLocks/>
          </p:cNvSpPr>
          <p:nvPr/>
        </p:nvSpPr>
        <p:spPr>
          <a:xfrm>
            <a:off x="1981200" y="4620552"/>
            <a:ext cx="8229600" cy="12954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lnSpc>
                <a:spcPct val="85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85000"/>
              </a:lnSpc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85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85000"/>
              </a:lnSpc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85000"/>
              </a:lnSpc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r>
              <a:rPr lang="en-US" sz="1800" i="1" dirty="0"/>
              <a:t>Director, Anxiety Disorders Clinic</a:t>
            </a:r>
          </a:p>
          <a:p>
            <a:pPr marL="0" indent="0">
              <a:buNone/>
            </a:pPr>
            <a:r>
              <a:rPr lang="en-US" sz="1800" i="1" dirty="0"/>
              <a:t>New York State Psychiatric Institute</a:t>
            </a:r>
          </a:p>
          <a:p>
            <a:pPr marL="0" indent="0">
              <a:buNone/>
            </a:pPr>
            <a:endParaRPr lang="en-US" sz="1800" i="1" dirty="0"/>
          </a:p>
          <a:p>
            <a:pPr marL="0" indent="0">
              <a:buNone/>
            </a:pPr>
            <a:r>
              <a:rPr lang="en-US" sz="1800" i="1" dirty="0"/>
              <a:t>Special Lecturer in Psychiatry</a:t>
            </a:r>
          </a:p>
          <a:p>
            <a:pPr marL="0" indent="0">
              <a:buNone/>
            </a:pPr>
            <a:r>
              <a:rPr lang="en-US" sz="1800" i="1" dirty="0"/>
              <a:t>Columbia University Irving Medical Center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745167A-2D2B-42B4-A01E-2FB0FB63A1A8}"/>
              </a:ext>
            </a:extLst>
          </p:cNvPr>
          <p:cNvSpPr txBox="1">
            <a:spLocks/>
          </p:cNvSpPr>
          <p:nvPr/>
        </p:nvSpPr>
        <p:spPr>
          <a:xfrm>
            <a:off x="1981200" y="4189444"/>
            <a:ext cx="8229600" cy="431108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lnSpc>
                <a:spcPct val="85000"/>
              </a:lnSpc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ct val="85000"/>
              </a:lnSpc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85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85000"/>
              </a:lnSpc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85000"/>
              </a:lnSpc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Franklin Schneier, MD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3BB15-DB52-4617-852F-F476C42E3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120" y="1729076"/>
            <a:ext cx="5258386" cy="4186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20C42A-09FB-BABD-246B-E3010F5A7F0E}"/>
              </a:ext>
            </a:extLst>
          </p:cNvPr>
          <p:cNvSpPr txBox="1"/>
          <p:nvPr/>
        </p:nvSpPr>
        <p:spPr>
          <a:xfrm>
            <a:off x="1223735" y="234162"/>
            <a:ext cx="8444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Arial"/>
                <a:cs typeface="Arial"/>
              </a:rPr>
              <a:t>Medication Treatment of Social Anxiety Disorder: 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Arial"/>
                <a:cs typeface="Arial"/>
              </a:rPr>
              <a:t>Beyond Serotonin Reuptake Inhibitors</a:t>
            </a:r>
            <a:endParaRPr lang="en-US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5936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2D3F2-4CB4-5BCA-7CB6-363BB939A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327292-2ECA-C2DE-5301-F46D87D00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Symptoms in Relation to Feared Events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1C35AB-9E19-DCB3-D6D9-A4433D972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altLang="en-US" b="1" u="sng" dirty="0"/>
          </a:p>
          <a:p>
            <a:r>
              <a:rPr lang="en-US" altLang="en-US" b="1" u="sng" dirty="0"/>
              <a:t>Anticipatory</a:t>
            </a:r>
            <a:r>
              <a:rPr lang="en-US" altLang="en-US" b="1" dirty="0"/>
              <a:t> Anxiety (e.g., worry hours to weeks before a feared event)</a:t>
            </a:r>
            <a:endParaRPr lang="en-US" dirty="0"/>
          </a:p>
          <a:p>
            <a:endParaRPr lang="en-US" altLang="en-US" b="1" dirty="0"/>
          </a:p>
          <a:p>
            <a:r>
              <a:rPr lang="en-US" altLang="en-US" b="1" u="sng" dirty="0"/>
              <a:t>Situational</a:t>
            </a:r>
            <a:r>
              <a:rPr lang="en-US" altLang="en-US" b="1" dirty="0"/>
              <a:t> Anxiety – Physical and/or cognitive symptoms</a:t>
            </a:r>
          </a:p>
          <a:p>
            <a:endParaRPr lang="en-US" altLang="en-US" b="1" dirty="0"/>
          </a:p>
          <a:p>
            <a:r>
              <a:rPr lang="en-US" altLang="en-US" b="1" u="sng" dirty="0"/>
              <a:t>Post-Event</a:t>
            </a:r>
            <a:r>
              <a:rPr lang="en-US" altLang="en-US" b="1" dirty="0"/>
              <a:t> Processing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Self-critique of one’s social performance </a:t>
            </a:r>
            <a:r>
              <a:rPr lang="en-US" altLang="en-US" sz="2000" b="1" dirty="0">
                <a:sym typeface="Wingdings" panose="05000000000000000000" pitchFamily="2" charset="2"/>
              </a:rPr>
              <a:t></a:t>
            </a:r>
            <a:r>
              <a:rPr lang="en-US" altLang="en-US" sz="2000" b="1" dirty="0"/>
              <a:t> depressed mood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en-US" sz="2000" b="1" dirty="0"/>
              <a:t>Impaired processing of social reward</a:t>
            </a:r>
            <a:endParaRPr lang="en-US" altLang="en-US" sz="2000" b="1" dirty="0">
              <a:ea typeface="Calibri"/>
              <a:cs typeface="Calibri"/>
            </a:endParaRPr>
          </a:p>
          <a:p>
            <a:endParaRPr lang="en-US" altLang="en-US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18A8C8-84C6-DAE6-1141-DF8CFBE31C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Adams, et al. </a:t>
            </a:r>
            <a:r>
              <a:rPr lang="en-US" sz="1400" i="1" dirty="0" err="1"/>
              <a:t>Behav</a:t>
            </a:r>
            <a:r>
              <a:rPr lang="en-US" sz="1400" i="1" dirty="0"/>
              <a:t> Res Ther</a:t>
            </a:r>
            <a:r>
              <a:rPr lang="en-US" sz="1400" dirty="0"/>
              <a:t>. 2025; 191:104759</a:t>
            </a:r>
          </a:p>
        </p:txBody>
      </p:sp>
    </p:spTree>
    <p:extLst>
      <p:ext uri="{BB962C8B-B14F-4D97-AF65-F5344CB8AC3E}">
        <p14:creationId xmlns:p14="http://schemas.microsoft.com/office/powerpoint/2010/main" val="779057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6C655-F97C-BA77-1731-F46033C76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047C14-8987-1164-C4E9-5FAA2322D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a typeface="Calibri"/>
                <a:cs typeface="Calibri"/>
              </a:rPr>
              <a:t>Differential Diagnosis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026652-82EB-7538-A575-F5981C8E1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en-US" altLang="en-US" b="1" u="sng" dirty="0"/>
          </a:p>
          <a:p>
            <a:endParaRPr lang="en-US" altLang="en-US" b="1" dirty="0">
              <a:ea typeface="Calibri"/>
              <a:cs typeface="Calibri"/>
            </a:endParaRPr>
          </a:p>
          <a:p>
            <a:r>
              <a:rPr lang="en-US" altLang="en-US" dirty="0"/>
              <a:t>Panic Disorder</a:t>
            </a:r>
          </a:p>
          <a:p>
            <a:pPr marL="342900" lvl="1" indent="0">
              <a:buNone/>
            </a:pPr>
            <a:r>
              <a:rPr lang="en-US" altLang="en-US" dirty="0"/>
              <a:t> – </a:t>
            </a:r>
            <a:r>
              <a:rPr lang="en-US" altLang="en-US" u="sng" dirty="0"/>
              <a:t>unexpected</a:t>
            </a:r>
            <a:r>
              <a:rPr lang="en-US" altLang="en-US" dirty="0"/>
              <a:t> panic attacks in public </a:t>
            </a:r>
            <a:r>
              <a:rPr lang="en-US" altLang="en-US" dirty="0">
                <a:sym typeface="Wingdings" panose="05000000000000000000" pitchFamily="2" charset="2"/>
              </a:rPr>
              <a:t> embarrassment</a:t>
            </a:r>
            <a:endParaRPr lang="en-US" altLang="en-US" dirty="0"/>
          </a:p>
          <a:p>
            <a:r>
              <a:rPr lang="en-US" altLang="en-US" dirty="0"/>
              <a:t>Agoraphobia </a:t>
            </a:r>
          </a:p>
          <a:p>
            <a:pPr marL="342900" lvl="1" indent="0">
              <a:buNone/>
            </a:pPr>
            <a:r>
              <a:rPr lang="en-US" altLang="en-US" dirty="0"/>
              <a:t>– fear crowds </a:t>
            </a:r>
            <a:r>
              <a:rPr lang="en-US" altLang="en-US" u="sng" dirty="0"/>
              <a:t>due to fear of panic</a:t>
            </a:r>
            <a:r>
              <a:rPr lang="en-US" altLang="en-US" dirty="0"/>
              <a:t>, not of evaluation</a:t>
            </a:r>
          </a:p>
          <a:p>
            <a:r>
              <a:rPr lang="en-US" altLang="en-US" dirty="0"/>
              <a:t>GAD</a:t>
            </a:r>
          </a:p>
          <a:p>
            <a:pPr marL="342900" lvl="1" indent="0">
              <a:buNone/>
            </a:pPr>
            <a:r>
              <a:rPr lang="en-US" altLang="en-US" dirty="0"/>
              <a:t>– social fears are only part of </a:t>
            </a:r>
            <a:r>
              <a:rPr lang="en-US" altLang="en-US" u="sng" dirty="0"/>
              <a:t>broader worries</a:t>
            </a:r>
          </a:p>
          <a:p>
            <a:r>
              <a:rPr lang="en-US" altLang="en-US" dirty="0"/>
              <a:t>Depression </a:t>
            </a:r>
          </a:p>
          <a:p>
            <a:pPr marL="342900" lvl="1" indent="0">
              <a:buNone/>
            </a:pPr>
            <a:r>
              <a:rPr lang="en-US" altLang="en-US" dirty="0"/>
              <a:t>– </a:t>
            </a:r>
            <a:r>
              <a:rPr lang="en-US" altLang="en-US" u="sng" dirty="0"/>
              <a:t>loss of interest</a:t>
            </a:r>
            <a:r>
              <a:rPr lang="en-US" altLang="en-US" dirty="0"/>
              <a:t> in social activities</a:t>
            </a:r>
          </a:p>
          <a:p>
            <a:r>
              <a:rPr lang="en-US" altLang="en-US" dirty="0"/>
              <a:t>Psychosis </a:t>
            </a:r>
          </a:p>
          <a:p>
            <a:pPr marL="342900" lvl="1" indent="0">
              <a:buNone/>
            </a:pPr>
            <a:r>
              <a:rPr lang="en-US" altLang="en-US" dirty="0"/>
              <a:t>– social avoidance </a:t>
            </a:r>
            <a:r>
              <a:rPr lang="en-US" altLang="en-US" u="sng" dirty="0"/>
              <a:t>due to paranoid fear of harm</a:t>
            </a:r>
            <a:r>
              <a:rPr lang="en-US" altLang="en-US" dirty="0"/>
              <a:t> </a:t>
            </a:r>
          </a:p>
          <a:p>
            <a:r>
              <a:rPr lang="en-US" altLang="en-US" dirty="0"/>
              <a:t>Autistic Spectrum Disorder</a:t>
            </a:r>
          </a:p>
          <a:p>
            <a:pPr marL="342900" lvl="1" indent="0">
              <a:buNone/>
            </a:pPr>
            <a:r>
              <a:rPr lang="en-US" altLang="en-US" dirty="0"/>
              <a:t>– impaired relatedness even with closest others</a:t>
            </a:r>
          </a:p>
          <a:p>
            <a:endParaRPr lang="en-US" altLang="en-US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112371-DF98-FBC4-430A-1771E904A1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Heckelman &amp; Schneier, in Heimberg et al. (eds.) </a:t>
            </a:r>
            <a:r>
              <a:rPr lang="en-US" sz="1400" i="1" dirty="0"/>
              <a:t>Social Phobia </a:t>
            </a:r>
            <a:r>
              <a:rPr lang="en-US" sz="1400" dirty="0"/>
              <a:t>1995; 3-20.</a:t>
            </a:r>
          </a:p>
        </p:txBody>
      </p:sp>
    </p:spTree>
    <p:extLst>
      <p:ext uri="{BB962C8B-B14F-4D97-AF65-F5344CB8AC3E}">
        <p14:creationId xmlns:p14="http://schemas.microsoft.com/office/powerpoint/2010/main" val="336751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09F32-5ABD-76F9-2916-C5F857B8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>
                <a:ea typeface="Calibri"/>
                <a:cs typeface="Calibri"/>
              </a:rPr>
              <a:t>Some Models of SAD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CDBDC-0A79-EF23-0F76-A91452E3E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1800" b="1" dirty="0">
              <a:ea typeface="Calibri"/>
              <a:cs typeface="Calibri"/>
            </a:endParaRPr>
          </a:p>
          <a:p>
            <a:r>
              <a:rPr lang="en-US" sz="2000" b="1" dirty="0">
                <a:ea typeface="Calibri"/>
                <a:cs typeface="Calibri"/>
              </a:rPr>
              <a:t>Genetic/Developmental: </a:t>
            </a:r>
            <a:r>
              <a:rPr lang="en-US" sz="2000" dirty="0">
                <a:ea typeface="Calibri"/>
                <a:cs typeface="Calibri"/>
              </a:rPr>
              <a:t>Heritability estimated at 30-40%; Behaviorally Inhibited Temperament</a:t>
            </a:r>
          </a:p>
          <a:p>
            <a:endParaRPr lang="en-US" sz="1800" dirty="0">
              <a:ea typeface="Calibri"/>
              <a:cs typeface="Calibri"/>
            </a:endParaRPr>
          </a:p>
          <a:p>
            <a:r>
              <a:rPr lang="en-US" sz="2000" b="1" dirty="0">
                <a:ea typeface="Calibri"/>
                <a:cs typeface="Calibri"/>
              </a:rPr>
              <a:t>Evolutionary: </a:t>
            </a:r>
            <a:r>
              <a:rPr lang="en-US" sz="2000" dirty="0">
                <a:ea typeface="Calibri"/>
                <a:cs typeface="Calibri"/>
              </a:rPr>
              <a:t>Submissive behavior is one survival strategy across group-living species. In SAD submissive behavior is often experienced as automatic. </a:t>
            </a:r>
          </a:p>
          <a:p>
            <a:endParaRPr lang="en-US" sz="600" dirty="0">
              <a:ea typeface="Calibri"/>
              <a:cs typeface="Calibri"/>
            </a:endParaRPr>
          </a:p>
          <a:p>
            <a:r>
              <a:rPr lang="en-US" sz="2000" b="1" dirty="0">
                <a:ea typeface="Calibri"/>
                <a:cs typeface="Calibri"/>
              </a:rPr>
              <a:t>Neurobiological </a:t>
            </a:r>
            <a:endParaRPr lang="en-US" sz="2000" dirty="0">
              <a:ea typeface="Calibri"/>
              <a:cs typeface="Calibri"/>
            </a:endParaRPr>
          </a:p>
          <a:p>
            <a:pPr lvl="1"/>
            <a:r>
              <a:rPr lang="en-US" sz="1800" b="1" dirty="0">
                <a:ea typeface="Calibri"/>
                <a:cs typeface="Calibri"/>
              </a:rPr>
              <a:t>Circuits</a:t>
            </a:r>
            <a:endParaRPr lang="en-US" sz="1800" dirty="0">
              <a:ea typeface="Calibri"/>
              <a:cs typeface="Calibri"/>
            </a:endParaRPr>
          </a:p>
          <a:p>
            <a:pPr lvl="2"/>
            <a:r>
              <a:rPr lang="en-US" sz="1600" dirty="0">
                <a:ea typeface="Calibri"/>
                <a:cs typeface="Calibri"/>
              </a:rPr>
              <a:t>“Fear” circuitry: Amygdala reactivity/Prefrontal inhibition </a:t>
            </a:r>
          </a:p>
          <a:p>
            <a:pPr lvl="2"/>
            <a:r>
              <a:rPr lang="en-US" sz="1600" dirty="0">
                <a:ea typeface="Calibri"/>
                <a:cs typeface="Calibri"/>
              </a:rPr>
              <a:t>Self-referential processing (posterior midline, default mode network)</a:t>
            </a:r>
          </a:p>
          <a:p>
            <a:pPr lvl="1"/>
            <a:r>
              <a:rPr lang="en-US" sz="1800" b="1" dirty="0">
                <a:ea typeface="Calibri"/>
                <a:cs typeface="Calibri"/>
              </a:rPr>
              <a:t>Neurotransmitters: Dopamine, serotonin, GABA, glutamate</a:t>
            </a:r>
            <a:endParaRPr lang="en-US" sz="1800" dirty="0">
              <a:ea typeface="Calibri"/>
              <a:cs typeface="Calibri"/>
            </a:endParaRPr>
          </a:p>
          <a:p>
            <a:pPr lvl="1"/>
            <a:r>
              <a:rPr lang="en-US" sz="1800" b="1" dirty="0">
                <a:ea typeface="Calibri"/>
                <a:cs typeface="Calibri"/>
              </a:rPr>
              <a:t>HPA axis; sympathetic activation in performance type </a:t>
            </a:r>
            <a:endParaRPr lang="en-US" sz="1800" dirty="0">
              <a:ea typeface="Calibri"/>
              <a:cs typeface="Calibri"/>
            </a:endParaRPr>
          </a:p>
          <a:p>
            <a:pPr lvl="1"/>
            <a:endParaRPr lang="en-US" sz="1500" dirty="0">
              <a:ea typeface="Calibri"/>
              <a:cs typeface="Calibri"/>
            </a:endParaRPr>
          </a:p>
          <a:p>
            <a:r>
              <a:rPr lang="en-US" sz="2000" b="1" dirty="0">
                <a:ea typeface="Calibri"/>
                <a:cs typeface="Calibri"/>
              </a:rPr>
              <a:t>Cognitive-Behavioral</a:t>
            </a:r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C5778-63B5-C292-D6BE-ECDCFD7DC4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Fox &amp; Kalin </a:t>
            </a:r>
            <a:r>
              <a:rPr lang="en-US" sz="1400" i="1" dirty="0"/>
              <a:t>Am J Psychiatry </a:t>
            </a:r>
            <a:r>
              <a:rPr lang="en-US" sz="1400" dirty="0"/>
              <a:t>2014; 171:1162-73; Fouche, et al. </a:t>
            </a:r>
            <a:r>
              <a:rPr lang="en-US" sz="1400" i="1" dirty="0"/>
              <a:t>Hum </a:t>
            </a:r>
            <a:r>
              <a:rPr lang="en-US" sz="1400" i="1" dirty="0" err="1"/>
              <a:t>Psychopharmacol</a:t>
            </a:r>
            <a:r>
              <a:rPr lang="en-US" sz="1400" i="1" dirty="0"/>
              <a:t> </a:t>
            </a:r>
            <a:r>
              <a:rPr lang="en-US" sz="1400" dirty="0"/>
              <a:t>2013; 28:102-5</a:t>
            </a:r>
          </a:p>
        </p:txBody>
      </p:sp>
    </p:spTree>
    <p:extLst>
      <p:ext uri="{BB962C8B-B14F-4D97-AF65-F5344CB8AC3E}">
        <p14:creationId xmlns:p14="http://schemas.microsoft.com/office/powerpoint/2010/main" val="4181972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82DDC-D724-E8DA-D522-E912C061F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3CC762-AA0B-C246-A504-752B65848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Cognitive Behavioral Model of SAD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D2DD25-E18A-8D36-AC53-69BE8002F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alt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D4F744-2000-8232-9FFB-A152141396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6009" y="6241218"/>
            <a:ext cx="9338007" cy="570034"/>
          </a:xfrm>
        </p:spPr>
        <p:txBody>
          <a:bodyPr/>
          <a:lstStyle/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3D04B9-F150-AEE6-142A-F1776D5B5BAF}"/>
              </a:ext>
            </a:extLst>
          </p:cNvPr>
          <p:cNvSpPr/>
          <p:nvPr/>
        </p:nvSpPr>
        <p:spPr>
          <a:xfrm>
            <a:off x="2015611" y="4487727"/>
            <a:ext cx="2674375" cy="9144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Reinforcement of Avoidance; Increased Anticipatory Anxiety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2F00A9-D4DD-0206-D633-0D3964A2BC69}"/>
              </a:ext>
            </a:extLst>
          </p:cNvPr>
          <p:cNvSpPr/>
          <p:nvPr/>
        </p:nvSpPr>
        <p:spPr>
          <a:xfrm>
            <a:off x="2015611" y="2488499"/>
            <a:ext cx="2674375" cy="9144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Anxiety/Fear in Social Situation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F1937E-248E-522D-710B-1B1932A960D6}"/>
              </a:ext>
            </a:extLst>
          </p:cNvPr>
          <p:cNvSpPr/>
          <p:nvPr/>
        </p:nvSpPr>
        <p:spPr>
          <a:xfrm>
            <a:off x="6725263" y="2488499"/>
            <a:ext cx="2674375" cy="9144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Avoidance/Escape Behavior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5156D3-243D-6EF8-A0EE-3079556962CF}"/>
              </a:ext>
            </a:extLst>
          </p:cNvPr>
          <p:cNvSpPr/>
          <p:nvPr/>
        </p:nvSpPr>
        <p:spPr>
          <a:xfrm>
            <a:off x="6725263" y="4508329"/>
            <a:ext cx="2674375" cy="91440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Temporary Relief of Anxiety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5C08123-DD70-A439-B21C-632D71687ACE}"/>
              </a:ext>
            </a:extLst>
          </p:cNvPr>
          <p:cNvSpPr/>
          <p:nvPr/>
        </p:nvSpPr>
        <p:spPr>
          <a:xfrm>
            <a:off x="5176588" y="270338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EE612595-43BB-DD99-AF30-CBA786B70C4F}"/>
              </a:ext>
            </a:extLst>
          </p:cNvPr>
          <p:cNvSpPr/>
          <p:nvPr/>
        </p:nvSpPr>
        <p:spPr>
          <a:xfrm>
            <a:off x="7847504" y="347851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3568D8F-B692-F747-35A7-6EC551CA1088}"/>
              </a:ext>
            </a:extLst>
          </p:cNvPr>
          <p:cNvSpPr/>
          <p:nvPr/>
        </p:nvSpPr>
        <p:spPr>
          <a:xfrm rot="10800000">
            <a:off x="3110482" y="345510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318E373-A5AE-F300-247E-CCD168A547AC}"/>
              </a:ext>
            </a:extLst>
          </p:cNvPr>
          <p:cNvSpPr/>
          <p:nvPr/>
        </p:nvSpPr>
        <p:spPr>
          <a:xfrm rot="10800000">
            <a:off x="5176588" y="47317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FCA3CA-C417-C933-E1F6-C6EEB695A9A9}"/>
              </a:ext>
            </a:extLst>
          </p:cNvPr>
          <p:cNvSpPr txBox="1"/>
          <p:nvPr/>
        </p:nvSpPr>
        <p:spPr>
          <a:xfrm>
            <a:off x="1453108" y="6415491"/>
            <a:ext cx="64737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Rapee &amp; Heimberg.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Behav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Res Ther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1997; 35:741-56</a:t>
            </a:r>
          </a:p>
        </p:txBody>
      </p:sp>
    </p:spTree>
    <p:extLst>
      <p:ext uri="{BB962C8B-B14F-4D97-AF65-F5344CB8AC3E}">
        <p14:creationId xmlns:p14="http://schemas.microsoft.com/office/powerpoint/2010/main" val="255329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47E81-1B6E-E099-F50A-A2F5D7B4E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74E331-61C7-FC0C-CAF0-649A717D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Efficacy of CBT in SAD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E19C9B-5A19-B7F5-3245-4072F5A3FF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altLang="en-US" b="1" dirty="0"/>
          </a:p>
          <a:p>
            <a:pPr>
              <a:spcBef>
                <a:spcPts val="1200"/>
              </a:spcBef>
            </a:pPr>
            <a:r>
              <a:rPr lang="en-US" dirty="0"/>
              <a:t>&gt; 30 RCTs (including waitlist control studies) support efficacy</a:t>
            </a:r>
            <a:endParaRPr lang="en-US" dirty="0">
              <a:ea typeface="Calibri"/>
              <a:cs typeface="Calibri"/>
            </a:endParaRP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In RCT comparisons to medications, CBT was equivalent or better than SSRIs in 2 trials, somewhat less efficacious than phenelzine in 2 trials</a:t>
            </a:r>
            <a:endParaRPr lang="en-US" dirty="0">
              <a:ea typeface="Calibri"/>
              <a:cs typeface="Calibri"/>
            </a:endParaRP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CBT Advantages: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Persistence of benefit after treatment discontinuation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ea typeface="Calibri"/>
                <a:cs typeface="Calibri"/>
              </a:rPr>
              <a:t>No risk of side effects and safe during pregnancy.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229043-2ACF-A6EA-E8F7-377C599F61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RCT = randomized controlled trial; SSRI = selective serotonin reuptake inhibitor.</a:t>
            </a:r>
          </a:p>
          <a:p>
            <a:r>
              <a:rPr lang="en-US" sz="1400" dirty="0">
                <a:solidFill>
                  <a:schemeClr val="tx1"/>
                </a:solidFill>
              </a:rPr>
              <a:t>Hofmann, et al. </a:t>
            </a:r>
            <a:r>
              <a:rPr lang="en-US" sz="1400" i="1" dirty="0">
                <a:solidFill>
                  <a:schemeClr val="tx1"/>
                </a:solidFill>
              </a:rPr>
              <a:t>J Clin Psychiatry</a:t>
            </a:r>
            <a:r>
              <a:rPr lang="en-US" sz="1400" dirty="0">
                <a:solidFill>
                  <a:schemeClr val="tx1"/>
                </a:solidFill>
              </a:rPr>
              <a:t>. 2008;69(4):621-632.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89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48AAE-9C0D-595B-93B3-1E363C678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9A85C5-199A-10BC-610D-F44BC7C9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Psychopharmacology of SAD: RCTs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8A6D49-BB1D-E189-5DB2-6EFE375CC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en-US" b="1" dirty="0"/>
          </a:p>
          <a:p>
            <a:pPr>
              <a:spcBef>
                <a:spcPts val="600"/>
              </a:spcBef>
            </a:pPr>
            <a:r>
              <a:rPr lang="en-US" altLang="en-US" b="1" dirty="0"/>
              <a:t>SSRI/SNRI (&gt; 30 RCTs): </a:t>
            </a:r>
            <a:r>
              <a:rPr lang="en-US" altLang="en-US" sz="2400" dirty="0">
                <a:solidFill>
                  <a:schemeClr val="accent1"/>
                </a:solidFill>
              </a:rPr>
              <a:t>Paroxetine, sertraline, venlafaxine, fluvoxamine</a:t>
            </a:r>
            <a:r>
              <a:rPr lang="en-US" altLang="en-US" sz="2400" dirty="0"/>
              <a:t>,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/>
              <a:t>escitalopram*; </a:t>
            </a:r>
            <a:r>
              <a:rPr lang="en-US" altLang="en-US" sz="2400" dirty="0" err="1"/>
              <a:t>desvenlaxine</a:t>
            </a:r>
            <a:r>
              <a:rPr lang="en-US" altLang="en-US" sz="2400" dirty="0"/>
              <a:t>*, fluoxetine*, vilazodone*, vortioxetine*</a:t>
            </a:r>
          </a:p>
          <a:p>
            <a:pPr>
              <a:spcBef>
                <a:spcPts val="1200"/>
              </a:spcBef>
              <a:buClr>
                <a:schemeClr val="tx1"/>
              </a:buClr>
            </a:pPr>
            <a:r>
              <a:rPr lang="en-US" altLang="en-US" b="1" dirty="0"/>
              <a:t>Other antidepressants: </a:t>
            </a:r>
            <a:r>
              <a:rPr lang="en-US" altLang="en-US" sz="2400" dirty="0"/>
              <a:t>Mirtazapine*, Phenelzine*</a:t>
            </a:r>
          </a:p>
          <a:p>
            <a:pPr>
              <a:spcBef>
                <a:spcPts val="1200"/>
              </a:spcBef>
            </a:pPr>
            <a:r>
              <a:rPr lang="en-US" altLang="en-US" b="1" dirty="0"/>
              <a:t>Benzodiazepines: </a:t>
            </a:r>
            <a:r>
              <a:rPr lang="en-US" altLang="en-US" sz="2400" dirty="0"/>
              <a:t>Clonazepam*, alprazolam*</a:t>
            </a:r>
          </a:p>
          <a:p>
            <a:pPr>
              <a:spcBef>
                <a:spcPts val="1200"/>
              </a:spcBef>
            </a:pPr>
            <a:r>
              <a:rPr lang="el-G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en-US" b="1" dirty="0"/>
              <a:t>-blockers: </a:t>
            </a:r>
            <a:r>
              <a:rPr lang="en-US" altLang="en-US" sz="2400" dirty="0"/>
              <a:t>Atenolol*, propranolol*</a:t>
            </a:r>
          </a:p>
          <a:p>
            <a:pPr>
              <a:spcBef>
                <a:spcPts val="1200"/>
              </a:spcBef>
            </a:pPr>
            <a:r>
              <a:rPr lang="en-US" altLang="en-US" b="1" dirty="0"/>
              <a:t>Atypical Antipsychotics: </a:t>
            </a:r>
            <a:r>
              <a:rPr lang="en-US" altLang="en-US" sz="2400" dirty="0"/>
              <a:t>Olanzapine*, quetiapine*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Gabapentin*, pregabalin*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Buspirone*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Ketamine*</a:t>
            </a:r>
          </a:p>
          <a:p>
            <a:pPr>
              <a:spcBef>
                <a:spcPts val="1200"/>
              </a:spcBef>
            </a:pPr>
            <a:endParaRPr lang="en-US" altLang="en-US" sz="2400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087CA8-E5AF-042E-54D7-4E23A85D5F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*Off Label; </a:t>
            </a:r>
            <a:r>
              <a:rPr lang="en-US" sz="1400" dirty="0">
                <a:solidFill>
                  <a:srgbClr val="009EC6"/>
                </a:solidFill>
              </a:rPr>
              <a:t>blue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= FDA approved for SAD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Williams, et al.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Acta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Neuropsychiatr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2020; 32:169-76</a:t>
            </a:r>
          </a:p>
        </p:txBody>
      </p:sp>
    </p:spTree>
    <p:extLst>
      <p:ext uri="{BB962C8B-B14F-4D97-AF65-F5344CB8AC3E}">
        <p14:creationId xmlns:p14="http://schemas.microsoft.com/office/powerpoint/2010/main" val="4269839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F5D6A-81EC-C7D9-E312-BAC3B2B1B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F99765-5873-D341-6B3C-30F76E76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RCT Outcome Measures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BFF705-F547-C8B3-5102-5AF1D31BA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Liebowitz Social Anxiety Scale (usually clinician-rated, but can be pt-rated)</a:t>
            </a:r>
          </a:p>
          <a:p>
            <a:pPr lvl="1"/>
            <a:r>
              <a:rPr lang="en-US" dirty="0"/>
              <a:t>Fear and Avoidance each scored (0-3) for 24 social or performance situations.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/>
              <a:t>Range of Total Score is 0-144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/>
              <a:t>Scores &gt; 60 consistent with Generalized Type SAD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/>
              <a:t>Scores &gt; 30 consistent with diagnosis of SAD</a:t>
            </a:r>
            <a:endParaRPr lang="en-US" dirty="0">
              <a:ea typeface="Calibri"/>
              <a:cs typeface="Calibri"/>
            </a:endParaRPr>
          </a:p>
          <a:p>
            <a:pPr lvl="1"/>
            <a:endParaRPr lang="en-US" dirty="0"/>
          </a:p>
          <a:p>
            <a:r>
              <a:rPr lang="en-US" dirty="0"/>
              <a:t>Brief Social Phobia Scale (clinician-rated)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Social Phobia Inventory (self-rated)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Clinical Global Improvement </a:t>
            </a:r>
            <a:endParaRPr lang="en-US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dirty="0"/>
              <a:t>	(clinician-rated, “much” or “very much improved” = responder)</a:t>
            </a:r>
            <a:endParaRPr lang="en-US" dirty="0">
              <a:ea typeface="Calibri"/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D1165F-3727-E7F6-4830-8E41B1320B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ea typeface="Calibri"/>
                <a:cs typeface="Calibri"/>
              </a:rPr>
              <a:t>Wong, et al. </a:t>
            </a:r>
            <a:r>
              <a:rPr lang="en-US" sz="1400" i="1" dirty="0">
                <a:ea typeface="Calibri"/>
                <a:cs typeface="Calibri"/>
              </a:rPr>
              <a:t>Curr Psychiatry Rep </a:t>
            </a:r>
            <a:r>
              <a:rPr lang="en-US" sz="1400" dirty="0">
                <a:ea typeface="Calibri"/>
                <a:cs typeface="Calibri"/>
              </a:rPr>
              <a:t>2016; 18:38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0453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3A581-1CAD-155A-4510-CB7F68820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4DB900-7378-85CC-883A-F4E9AE49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SSRI Response Rates (%) in pivotal trials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67F83A-EB17-D53D-2CD5-F4DC58FF8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2C18AF-D5FF-C11C-304C-8492E6F200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Baldwin D, et al. </a:t>
            </a:r>
            <a:r>
              <a:rPr lang="pl-PL" sz="2000" i="1" dirty="0">
                <a:solidFill>
                  <a:schemeClr val="tx1"/>
                </a:solidFill>
              </a:rPr>
              <a:t>Br J Psychiatry</a:t>
            </a:r>
            <a:r>
              <a:rPr lang="pl-PL" sz="2000" dirty="0">
                <a:solidFill>
                  <a:schemeClr val="tx1"/>
                </a:solidFill>
              </a:rPr>
              <a:t>. 1999;175:120-</a:t>
            </a:r>
            <a:r>
              <a:rPr lang="en-US" sz="2000" dirty="0">
                <a:solidFill>
                  <a:schemeClr val="tx1"/>
                </a:solidFill>
              </a:rPr>
              <a:t>12</a:t>
            </a:r>
            <a:r>
              <a:rPr lang="pl-PL" sz="2000" dirty="0">
                <a:solidFill>
                  <a:schemeClr val="tx1"/>
                </a:solidFill>
              </a:rPr>
              <a:t>6.</a:t>
            </a:r>
            <a:r>
              <a:rPr lang="en-US" sz="2000" dirty="0">
                <a:solidFill>
                  <a:schemeClr val="tx1"/>
                </a:solidFill>
              </a:rPr>
              <a:t> Stein MB, et al. </a:t>
            </a:r>
            <a:r>
              <a:rPr lang="en-US" sz="2000" i="1" dirty="0">
                <a:solidFill>
                  <a:schemeClr val="tx1"/>
                </a:solidFill>
              </a:rPr>
              <a:t>JAMA</a:t>
            </a:r>
            <a:r>
              <a:rPr lang="en-US" sz="2000" dirty="0">
                <a:solidFill>
                  <a:schemeClr val="tx1"/>
                </a:solidFill>
              </a:rPr>
              <a:t>. 1998;280(8):708-713. </a:t>
            </a:r>
            <a:r>
              <a:rPr lang="en-US" sz="2000" dirty="0" err="1">
                <a:solidFill>
                  <a:schemeClr val="tx1"/>
                </a:solidFill>
              </a:rPr>
              <a:t>Lepola</a:t>
            </a:r>
            <a:r>
              <a:rPr lang="en-US" sz="2000" dirty="0">
                <a:solidFill>
                  <a:schemeClr val="tx1"/>
                </a:solidFill>
              </a:rPr>
              <a:t> U, et al. </a:t>
            </a:r>
            <a:r>
              <a:rPr lang="pl-PL" sz="2000" i="1" dirty="0">
                <a:solidFill>
                  <a:schemeClr val="tx1"/>
                </a:solidFill>
              </a:rPr>
              <a:t>J Clin Psychiatry</a:t>
            </a:r>
            <a:r>
              <a:rPr lang="pl-PL" sz="2000" dirty="0">
                <a:solidFill>
                  <a:schemeClr val="tx1"/>
                </a:solidFill>
              </a:rPr>
              <a:t>. 2004;65(2):222-</a:t>
            </a:r>
            <a:r>
              <a:rPr lang="en-US" sz="2000" dirty="0">
                <a:solidFill>
                  <a:schemeClr val="tx1"/>
                </a:solidFill>
              </a:rPr>
              <a:t>22</a:t>
            </a:r>
            <a:r>
              <a:rPr lang="pl-PL" sz="2000" dirty="0">
                <a:solidFill>
                  <a:schemeClr val="tx1"/>
                </a:solidFill>
              </a:rPr>
              <a:t>9.</a:t>
            </a:r>
            <a:r>
              <a:rPr lang="en-US" sz="2000" dirty="0">
                <a:solidFill>
                  <a:schemeClr val="tx1"/>
                </a:solidFill>
              </a:rPr>
              <a:t> Stein MB, et al. </a:t>
            </a:r>
            <a:r>
              <a:rPr lang="pl-PL" sz="2000" i="1" dirty="0">
                <a:solidFill>
                  <a:schemeClr val="tx1"/>
                </a:solidFill>
              </a:rPr>
              <a:t>Am J Psychiatry</a:t>
            </a:r>
            <a:r>
              <a:rPr lang="pl-PL" sz="2000" dirty="0">
                <a:solidFill>
                  <a:schemeClr val="tx1"/>
                </a:solidFill>
              </a:rPr>
              <a:t>. 1999;156(5):756-</a:t>
            </a:r>
            <a:r>
              <a:rPr lang="en-US" sz="2000" dirty="0">
                <a:solidFill>
                  <a:schemeClr val="tx1"/>
                </a:solidFill>
              </a:rPr>
              <a:t>7</a:t>
            </a:r>
            <a:r>
              <a:rPr lang="pl-PL" sz="2000" dirty="0">
                <a:solidFill>
                  <a:schemeClr val="tx1"/>
                </a:solidFill>
              </a:rPr>
              <a:t>60.</a:t>
            </a:r>
            <a:r>
              <a:rPr lang="en-US" sz="2000" dirty="0">
                <a:solidFill>
                  <a:schemeClr val="tx1"/>
                </a:solidFill>
              </a:rPr>
              <a:t> Kobak KA, et al. </a:t>
            </a:r>
            <a:r>
              <a:rPr lang="en-US" sz="2000" i="1" dirty="0">
                <a:solidFill>
                  <a:schemeClr val="tx1"/>
                </a:solidFill>
              </a:rPr>
              <a:t>J Clin </a:t>
            </a:r>
            <a:r>
              <a:rPr lang="en-US" sz="2000" i="1" dirty="0" err="1">
                <a:solidFill>
                  <a:schemeClr val="tx1"/>
                </a:solidFill>
              </a:rPr>
              <a:t>Psychopharmacol</a:t>
            </a:r>
            <a:r>
              <a:rPr lang="en-US" sz="2000" dirty="0">
                <a:solidFill>
                  <a:schemeClr val="tx1"/>
                </a:solidFill>
              </a:rPr>
              <a:t>. 2002;22(3):257-262.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0D9B23-929F-4A6E-BAA4-F2F20348B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86" y="1417638"/>
            <a:ext cx="8239027" cy="457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3367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6F12D-0FD4-4C5E-E136-7E3AB1056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8FFB5-B758-9722-7F1D-7C184F62A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SSRI/SNRI Treatment of SAD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55E14-26EF-5ED0-0134-B611775C2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The class overall is efficacious (SSRI treatment response risk ratio = 1.65)</a:t>
            </a:r>
          </a:p>
          <a:p>
            <a:r>
              <a:rPr lang="en-US" dirty="0">
                <a:ea typeface="Calibri"/>
                <a:cs typeface="Calibri"/>
              </a:rPr>
              <a:t>Medical management should include encouraging self-exposure to feared situations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No evidence for efficacy in performance type SAD.</a:t>
            </a:r>
          </a:p>
          <a:p>
            <a:r>
              <a:rPr lang="en-US" dirty="0">
                <a:ea typeface="Calibri"/>
                <a:cs typeface="Calibri"/>
              </a:rPr>
              <a:t>No clear evidence for superiority of one SSRI or SNRI over another, though switching non-responders to another SSRI/SNRI is sometime </a:t>
            </a:r>
            <a:r>
              <a:rPr lang="en-US" dirty="0" err="1">
                <a:ea typeface="Calibri"/>
                <a:cs typeface="Calibri"/>
              </a:rPr>
              <a:t>effetive</a:t>
            </a:r>
            <a:r>
              <a:rPr lang="en-US" dirty="0">
                <a:ea typeface="Calibri"/>
                <a:cs typeface="Calibri"/>
              </a:rPr>
              <a:t>.</a:t>
            </a:r>
          </a:p>
          <a:p>
            <a:r>
              <a:rPr lang="en-US" dirty="0">
                <a:ea typeface="Calibri"/>
                <a:cs typeface="Calibri"/>
              </a:rPr>
              <a:t>SSRI non-remitters did not benefit from switch to venlafaxine in a RCT.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5DB6ED-B438-749D-8ACC-EEE9E3D93A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Williams, et al. </a:t>
            </a:r>
            <a:r>
              <a:rPr lang="en-US" sz="1400" i="1" dirty="0"/>
              <a:t>Cochrane Database Syst Rev </a:t>
            </a:r>
            <a:r>
              <a:rPr lang="en-US" sz="1400" dirty="0"/>
              <a:t>2017; 10(10)CD001206; Pollack, et al. </a:t>
            </a:r>
            <a:r>
              <a:rPr lang="en-US" sz="1400" i="1" dirty="0"/>
              <a:t>Am J Psychiatry </a:t>
            </a:r>
            <a:r>
              <a:rPr lang="en-US" sz="1400" dirty="0"/>
              <a:t>2014; 171:44-53</a:t>
            </a:r>
          </a:p>
        </p:txBody>
      </p:sp>
    </p:spTree>
    <p:extLst>
      <p:ext uri="{BB962C8B-B14F-4D97-AF65-F5344CB8AC3E}">
        <p14:creationId xmlns:p14="http://schemas.microsoft.com/office/powerpoint/2010/main" val="597693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1CB5B-0B10-2FD4-1DD4-69B5B340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Poll 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E1F4D-ADE7-9149-C204-FA51D9E71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After 4 weeks of sertraline treatment, including past 2 weeks at 100mg/day, there is no clear improvement and no persistent adverse effects. Next step is: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lphaUcPeriod"/>
            </a:pPr>
            <a:r>
              <a:rPr lang="en-US" dirty="0">
                <a:solidFill>
                  <a:srgbClr val="000000"/>
                </a:solidFill>
              </a:rPr>
              <a:t>Continue to gradually escalate dose to 200mg/day and re-evaluate in 2 weeks.</a:t>
            </a:r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514350" indent="-514350">
              <a:buAutoNum type="alphaUcPeriod"/>
            </a:pPr>
            <a:r>
              <a:rPr lang="en-US" dirty="0"/>
              <a:t>Add a 2</a:t>
            </a:r>
            <a:r>
              <a:rPr lang="en-US" baseline="30000" dirty="0"/>
              <a:t>nd</a:t>
            </a:r>
            <a:r>
              <a:rPr lang="en-US" dirty="0"/>
              <a:t> medication to augment effects.</a:t>
            </a:r>
            <a:endParaRPr lang="en-US" dirty="0">
              <a:ea typeface="Calibri"/>
              <a:cs typeface="Calibri"/>
            </a:endParaRPr>
          </a:p>
          <a:p>
            <a:pPr marL="514350" indent="-514350">
              <a:buAutoNum type="alphaUcPeriod"/>
            </a:pPr>
            <a:r>
              <a:rPr lang="en-US" dirty="0"/>
              <a:t>Switch from sertraline to another medication.</a:t>
            </a:r>
            <a:endParaRPr lang="en-US" dirty="0">
              <a:ea typeface="Calibri"/>
              <a:cs typeface="Calibri"/>
            </a:endParaRPr>
          </a:p>
          <a:p>
            <a:pPr marL="514350" indent="-514350">
              <a:buAutoNum type="alphaUcPeriod"/>
            </a:pPr>
            <a:r>
              <a:rPr lang="en-US" dirty="0"/>
              <a:t>Not sure.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8C0517-BDB2-0602-1241-12721896B5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7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Dr. Schneier has been a consultant to </a:t>
            </a:r>
            <a:r>
              <a:rPr lang="en-US" dirty="0" err="1"/>
              <a:t>Puretech</a:t>
            </a:r>
            <a:r>
              <a:rPr lang="en-US" dirty="0"/>
              <a:t> and does not have any other relevant financial or other relationships with any ineligible companies or provider(s) of any commercial service(s) discussed in this CE activity.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This presentation will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include discussion of off-label, experimental, and /or investigational use of drugs or devices: citalopram, escitalopram, fluoxetine, vortioxetine, vilazodone, clonazepam, alprazolam, mirtazapine, phenelzine, moclobemide, atenolol, propranolol, atenolol, gabapentin, pregabalin, olanzapine, aripiprazole, quetiapine, oxytocin, </a:t>
            </a:r>
            <a:r>
              <a:rPr lang="en-US" dirty="0" err="1"/>
              <a:t>fasendiol</a:t>
            </a:r>
            <a:r>
              <a:rPr lang="en-US" dirty="0"/>
              <a:t>, cannabidiol, </a:t>
            </a:r>
            <a:r>
              <a:rPr lang="en-ZA" dirty="0"/>
              <a:t>JNJ-42165279</a:t>
            </a:r>
            <a:r>
              <a:rPr lang="en-US" dirty="0"/>
              <a:t>, </a:t>
            </a:r>
            <a:r>
              <a:rPr lang="en-US" dirty="0" err="1"/>
              <a:t>ayhuasca</a:t>
            </a:r>
            <a:r>
              <a:rPr lang="en-US" dirty="0"/>
              <a:t>, alpha-7-nicotinic acetylcholine receptor agonists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20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C8FEA-9007-D136-D569-E8918FD55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6EE38-164D-A8EB-8D45-82AB16913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Poll Question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03DB2-A7AC-5E8C-5A42-F6BF631D2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After 4 weeks of sertraline treatment, including past 2 weeks at 100mg/day, there is no clear improvement and no persistent adverse effects. Next step is: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lphaUcPeriod"/>
            </a:pPr>
            <a:r>
              <a:rPr lang="en-US" dirty="0">
                <a:solidFill>
                  <a:srgbClr val="000000"/>
                </a:solidFill>
                <a:highlight>
                  <a:srgbClr val="FFFF00"/>
                </a:highlight>
              </a:rPr>
              <a:t>Continue to gradually escalate dose to 200mg/day and re-evaluate in 2 weeks.</a:t>
            </a:r>
            <a:endParaRPr lang="en-US" dirty="0">
              <a:solidFill>
                <a:srgbClr val="000000"/>
              </a:solidFill>
              <a:highlight>
                <a:srgbClr val="FFFF00"/>
              </a:highlight>
              <a:ea typeface="Calibri"/>
              <a:cs typeface="Calibri"/>
            </a:endParaRPr>
          </a:p>
          <a:p>
            <a:pPr marL="514350" indent="-514350">
              <a:buAutoNum type="alphaUcPeriod"/>
            </a:pPr>
            <a:r>
              <a:rPr lang="en-US" dirty="0"/>
              <a:t>Add a 2</a:t>
            </a:r>
            <a:r>
              <a:rPr lang="en-US" baseline="30000" dirty="0"/>
              <a:t>nd</a:t>
            </a:r>
            <a:r>
              <a:rPr lang="en-US" dirty="0"/>
              <a:t> medication to augment effects.</a:t>
            </a:r>
            <a:endParaRPr lang="en-US" dirty="0">
              <a:ea typeface="Calibri"/>
              <a:cs typeface="Calibri"/>
            </a:endParaRPr>
          </a:p>
          <a:p>
            <a:pPr marL="514350" indent="-514350">
              <a:buAutoNum type="alphaUcPeriod"/>
            </a:pPr>
            <a:r>
              <a:rPr lang="en-US" dirty="0"/>
              <a:t>Switch from sertraline to another medication.</a:t>
            </a:r>
            <a:endParaRPr lang="en-US" dirty="0">
              <a:ea typeface="Calibri"/>
              <a:cs typeface="Calibri"/>
            </a:endParaRPr>
          </a:p>
          <a:p>
            <a:pPr marL="514350" indent="-514350">
              <a:buAutoNum type="alphaUcPeriod"/>
            </a:pPr>
            <a:r>
              <a:rPr lang="en-US" dirty="0"/>
              <a:t>Not sure.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72801-0CBA-6529-09A9-20B3A97500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204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D12B9-960A-ABAB-C8BB-B3A6187A7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5276F3-6575-6CDB-F905-EC3074135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Sertraline: Significantly Greater Response Rate vs Placebo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B85968-39D3-DFB2-0AE5-50101F4C5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7200" y="1550162"/>
            <a:ext cx="7242676" cy="43895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3DEA77A-2F42-3DC4-3260-E6D179A186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Adapted from Van Ameringen, et al. </a:t>
            </a:r>
            <a:r>
              <a:rPr lang="pl-PL" sz="1400" i="1" dirty="0">
                <a:solidFill>
                  <a:schemeClr val="tx1"/>
                </a:solidFill>
              </a:rPr>
              <a:t>Am J Psychiatry</a:t>
            </a:r>
            <a:r>
              <a:rPr lang="pl-PL" sz="1400" dirty="0">
                <a:solidFill>
                  <a:schemeClr val="tx1"/>
                </a:solidFill>
              </a:rPr>
              <a:t>. 2001;158(2):275-</a:t>
            </a:r>
            <a:r>
              <a:rPr lang="en-US" sz="1400" dirty="0">
                <a:solidFill>
                  <a:schemeClr val="tx1"/>
                </a:solidFill>
              </a:rPr>
              <a:t>2</a:t>
            </a:r>
            <a:r>
              <a:rPr lang="pl-PL" sz="1400" dirty="0">
                <a:solidFill>
                  <a:schemeClr val="tx1"/>
                </a:solidFill>
              </a:rPr>
              <a:t>81.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571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4D25E-50F6-B36A-7B08-566AA0A89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7DBA27-AD65-8A00-B5CE-BC729E4B8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Sertraline: 96% Maintained Response in a Longer Term Continuation Trial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FC5EDE-FE3D-6229-F598-30B35019AB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EDD683-60DA-A018-8221-40F0F56B76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2423" y="6287966"/>
            <a:ext cx="9338007" cy="570034"/>
          </a:xfrm>
        </p:spPr>
        <p:txBody>
          <a:bodyPr/>
          <a:lstStyle/>
          <a:p>
            <a:r>
              <a:rPr lang="en-US" altLang="en-US" sz="1400" dirty="0">
                <a:solidFill>
                  <a:schemeClr val="tx1"/>
                </a:solidFill>
              </a:rPr>
              <a:t>Adapted from Walker, et al. </a:t>
            </a:r>
            <a:r>
              <a:rPr lang="en-US" altLang="en-US" sz="1400" i="1" dirty="0">
                <a:solidFill>
                  <a:schemeClr val="tx1"/>
                </a:solidFill>
              </a:rPr>
              <a:t>J Clin </a:t>
            </a:r>
            <a:r>
              <a:rPr lang="en-US" altLang="en-US" sz="1400" i="1" dirty="0" err="1">
                <a:solidFill>
                  <a:schemeClr val="tx1"/>
                </a:solidFill>
              </a:rPr>
              <a:t>Psychopharmacol</a:t>
            </a:r>
            <a:r>
              <a:rPr lang="en-US" altLang="en-US" sz="1400" dirty="0">
                <a:solidFill>
                  <a:schemeClr val="tx1"/>
                </a:solidFill>
              </a:rPr>
              <a:t>. 2000;20(6):636-644. 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F49300-7D3E-6DC5-86D7-82CC39F48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376" y="405122"/>
            <a:ext cx="9047248" cy="624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02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DC945-34CE-9AC7-2230-B32FF5113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7A22B7-2B98-1508-6DD8-093FC905E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History: Zack Greinke</a:t>
            </a:r>
            <a:br>
              <a:rPr lang="en-US" dirty="0"/>
            </a:br>
            <a:endParaRPr lang="en-US" dirty="0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FE684DCC-CCA7-5EDA-5A24-52E91FB9B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45973" y="1589937"/>
            <a:ext cx="3807283" cy="3829788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E03775-8806-1193-3AC0-AB45FE23CF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6690" y="6045371"/>
            <a:ext cx="9338007" cy="570034"/>
          </a:xfrm>
        </p:spPr>
        <p:txBody>
          <a:bodyPr>
            <a:normAutofit/>
          </a:bodyPr>
          <a:lstStyle/>
          <a:p>
            <a:r>
              <a:rPr lang="en-US" sz="1400"/>
              <a:t>  </a:t>
            </a:r>
            <a:r>
              <a:rPr lang="en-US" sz="1400" dirty="0"/>
              <a:t>New York Times 4/23/2009; CBS news 10/13/2020; Photo by Keith Allison, licensed under the </a:t>
            </a:r>
            <a:r>
              <a:rPr lang="en-US" sz="1400" dirty="0">
                <a:hlinkClick r:id="rId4" tooltip="w:en:Creative Commons"/>
              </a:rPr>
              <a:t>Creative Commons</a:t>
            </a:r>
            <a:r>
              <a:rPr lang="en-US" sz="1400" dirty="0"/>
              <a:t> </a:t>
            </a:r>
            <a:r>
              <a:rPr lang="en-US" sz="1400" dirty="0">
                <a:hlinkClick r:id="rId5" tooltip="creativecommons:by-sa/2.0/deed.en"/>
              </a:rPr>
              <a:t>Attribution-Share Alike 2.0 Generic</a:t>
            </a:r>
            <a:r>
              <a:rPr lang="en-US" sz="1400" dirty="0"/>
              <a:t> license.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8D7F71-BFE8-9EB7-ADBE-4C457D58E767}"/>
              </a:ext>
            </a:extLst>
          </p:cNvPr>
          <p:cNvSpPr txBox="1"/>
          <p:nvPr/>
        </p:nvSpPr>
        <p:spPr>
          <a:xfrm>
            <a:off x="926690" y="2007342"/>
            <a:ext cx="6781800" cy="4038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dirty="0">
                <a:solidFill>
                  <a:schemeClr val="folHlink"/>
                </a:solidFill>
              </a:rPr>
              <a:t>2006: Disabled by SAD  </a:t>
            </a:r>
            <a:r>
              <a:rPr lang="en-US" sz="2000" dirty="0"/>
              <a:t>“I was done playing,” and he reported receiving medication and therapy treatment.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br>
              <a:rPr lang="en-US" altLang="en-US" sz="2000" dirty="0">
                <a:solidFill>
                  <a:schemeClr val="folHlink"/>
                </a:solidFill>
              </a:rPr>
            </a:br>
            <a:r>
              <a:rPr lang="en-US" altLang="en-US" sz="2000" dirty="0">
                <a:solidFill>
                  <a:schemeClr val="folHlink"/>
                </a:solidFill>
              </a:rPr>
              <a:t>2009: Best pitcher in American League         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b="1" i="1" dirty="0">
                <a:solidFill>
                  <a:schemeClr val="folHlink"/>
                </a:solidFill>
              </a:rPr>
              <a:t>				</a:t>
            </a:r>
            <a:r>
              <a:rPr lang="en-US" altLang="en-US" sz="2000" b="1" i="1" dirty="0"/>
              <a:t>Recovery is common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000" b="1" i="1" dirty="0"/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800" b="1" i="1" dirty="0"/>
          </a:p>
          <a:p>
            <a:r>
              <a:rPr lang="en-US" altLang="en-US" dirty="0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2020: When there were no fans in the stands d</a:t>
            </a:r>
            <a:r>
              <a:rPr lang="en-US" altLang="en-US" dirty="0">
                <a:solidFill>
                  <a:srgbClr val="009E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uring COVID, he said that </a:t>
            </a:r>
            <a:r>
              <a:rPr lang="en-US" dirty="0">
                <a:solidFill>
                  <a:srgbClr val="009E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enjoyable for him,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“Cause there’s no one trying to talk to you”   </a:t>
            </a:r>
          </a:p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2000" b="1" i="1" dirty="0">
                <a:cs typeface="Arial" panose="020B0604020202020204" pitchFamily="34" charset="0"/>
              </a:rPr>
              <a:t>Remission, not so much</a:t>
            </a:r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b="1" i="1" dirty="0"/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800" b="1" i="1" dirty="0"/>
          </a:p>
          <a:p>
            <a:pPr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800" b="1" i="1" dirty="0"/>
          </a:p>
        </p:txBody>
      </p:sp>
    </p:spTree>
    <p:extLst>
      <p:ext uri="{BB962C8B-B14F-4D97-AF65-F5344CB8AC3E}">
        <p14:creationId xmlns:p14="http://schemas.microsoft.com/office/powerpoint/2010/main" val="95293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95D97-46C7-7509-0047-19B97C995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BDBB-BA8E-D89A-201C-6F5309221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Poll 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DF34B-728E-BE88-4BE8-CB4BC870D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Benzodiazepines…</a:t>
            </a:r>
          </a:p>
          <a:p>
            <a:pPr marL="514350" indent="-514350">
              <a:buAutoNum type="alphaUcPeriod"/>
            </a:pPr>
            <a:r>
              <a:rPr lang="en-US" dirty="0"/>
              <a:t>Are the first-line medication treatment for SAD</a:t>
            </a:r>
          </a:p>
          <a:p>
            <a:pPr marL="514350" indent="-514350">
              <a:buAutoNum type="alphaUcPeriod"/>
            </a:pPr>
            <a:r>
              <a:rPr lang="en-US" dirty="0"/>
              <a:t>Should be used for SAD only rarely due to risk of addiction.</a:t>
            </a:r>
          </a:p>
          <a:p>
            <a:pPr marL="514350" indent="-514350">
              <a:buAutoNum type="alphaUcPeriod"/>
            </a:pPr>
            <a:r>
              <a:rPr lang="en-US" dirty="0"/>
              <a:t>Are a reasonable option for SSRI </a:t>
            </a:r>
            <a:r>
              <a:rPr lang="en-US" dirty="0" err="1"/>
              <a:t>nonresponders</a:t>
            </a:r>
            <a:r>
              <a:rPr lang="en-US" dirty="0"/>
              <a:t> who are not at elevated risk for abuse.</a:t>
            </a:r>
          </a:p>
          <a:p>
            <a:pPr marL="514350" indent="-514350">
              <a:buAutoNum type="alphaUcPeriod"/>
            </a:pPr>
            <a:r>
              <a:rPr lang="en-US" dirty="0"/>
              <a:t>Cannot be safely combined with SSRIs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5F5B4-21A6-5E8D-2050-9C74D1A4EF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075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33EF3-1018-CC06-F5F7-DB02AF97E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2FA26-E668-DB3B-E6C8-E93A3646E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Poll Question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3898E-D8E1-CA28-ABFA-F12BFCA58E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Benzodiazepines…</a:t>
            </a:r>
          </a:p>
          <a:p>
            <a:pPr marL="514350" indent="-514350">
              <a:buAutoNum type="alphaUcPeriod"/>
            </a:pPr>
            <a:r>
              <a:rPr lang="en-US" dirty="0"/>
              <a:t>Are the first-line medication treatment for SAD</a:t>
            </a:r>
          </a:p>
          <a:p>
            <a:pPr marL="514350" indent="-514350">
              <a:buAutoNum type="alphaUcPeriod"/>
            </a:pPr>
            <a:r>
              <a:rPr lang="en-US" dirty="0"/>
              <a:t>Should be used for SAD only rarely due to risk of addiction.</a:t>
            </a:r>
          </a:p>
          <a:p>
            <a:pPr marL="514350" indent="-514350">
              <a:buAutoNum type="alphaUcPeriod"/>
            </a:pPr>
            <a:r>
              <a:rPr lang="en-US" dirty="0">
                <a:highlight>
                  <a:srgbClr val="FFFF00"/>
                </a:highlight>
              </a:rPr>
              <a:t>Are a reasonable option for SSRI </a:t>
            </a:r>
            <a:r>
              <a:rPr lang="en-US" dirty="0" err="1">
                <a:highlight>
                  <a:srgbClr val="FFFF00"/>
                </a:highlight>
              </a:rPr>
              <a:t>nonresponders</a:t>
            </a:r>
            <a:r>
              <a:rPr lang="en-US" dirty="0">
                <a:highlight>
                  <a:srgbClr val="FFFF00"/>
                </a:highlight>
              </a:rPr>
              <a:t> who are not at elevated risk for abuse.</a:t>
            </a:r>
          </a:p>
          <a:p>
            <a:pPr marL="514350" indent="-514350">
              <a:buAutoNum type="alphaUcPeriod"/>
            </a:pPr>
            <a:r>
              <a:rPr lang="en-US" dirty="0"/>
              <a:t>Cannot be safely combined with SSRIs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E0485-E737-17F7-A90E-7FF0A316F7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5797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B98D9-54BD-C21D-0F84-CE00F2C39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ACEBD8C-E0B8-4976-7EEF-F4EFCE9B9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Benzodiazepine RCTs in SAD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6AC6DB-2D65-8A4F-D803-486374600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5F930F-CA20-A18B-6B36-16F3D9807C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Adapted from Weeks (Ed.) The Wiley Blackwell Handbook of Social Anxiety Disorder, 2014, pp 521-546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3A4041-667C-EEA3-C4EC-51F94962D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809747"/>
              </p:ext>
            </p:extLst>
          </p:nvPr>
        </p:nvGraphicFramePr>
        <p:xfrm>
          <a:off x="1276350" y="2175298"/>
          <a:ext cx="9388475" cy="35211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4228">
                  <a:extLst>
                    <a:ext uri="{9D8B030D-6E8A-4147-A177-3AD203B41FA5}">
                      <a16:colId xmlns:a16="http://schemas.microsoft.com/office/drawing/2014/main" val="3265491875"/>
                    </a:ext>
                  </a:extLst>
                </a:gridCol>
                <a:gridCol w="1880068">
                  <a:extLst>
                    <a:ext uri="{9D8B030D-6E8A-4147-A177-3AD203B41FA5}">
                      <a16:colId xmlns:a16="http://schemas.microsoft.com/office/drawing/2014/main" val="2664492066"/>
                    </a:ext>
                  </a:extLst>
                </a:gridCol>
                <a:gridCol w="1282811">
                  <a:extLst>
                    <a:ext uri="{9D8B030D-6E8A-4147-A177-3AD203B41FA5}">
                      <a16:colId xmlns:a16="http://schemas.microsoft.com/office/drawing/2014/main" val="3036048184"/>
                    </a:ext>
                  </a:extLst>
                </a:gridCol>
                <a:gridCol w="1519382">
                  <a:extLst>
                    <a:ext uri="{9D8B030D-6E8A-4147-A177-3AD203B41FA5}">
                      <a16:colId xmlns:a16="http://schemas.microsoft.com/office/drawing/2014/main" val="672845164"/>
                    </a:ext>
                  </a:extLst>
                </a:gridCol>
                <a:gridCol w="1406928">
                  <a:extLst>
                    <a:ext uri="{9D8B030D-6E8A-4147-A177-3AD203B41FA5}">
                      <a16:colId xmlns:a16="http://schemas.microsoft.com/office/drawing/2014/main" val="1178415876"/>
                    </a:ext>
                  </a:extLst>
                </a:gridCol>
                <a:gridCol w="933787">
                  <a:extLst>
                    <a:ext uri="{9D8B030D-6E8A-4147-A177-3AD203B41FA5}">
                      <a16:colId xmlns:a16="http://schemas.microsoft.com/office/drawing/2014/main" val="3116466250"/>
                    </a:ext>
                  </a:extLst>
                </a:gridCol>
                <a:gridCol w="971271">
                  <a:extLst>
                    <a:ext uri="{9D8B030D-6E8A-4147-A177-3AD203B41FA5}">
                      <a16:colId xmlns:a16="http://schemas.microsoft.com/office/drawing/2014/main" val="229347427"/>
                    </a:ext>
                  </a:extLst>
                </a:gridCol>
              </a:tblGrid>
              <a:tr h="377401">
                <a:tc>
                  <a:txBody>
                    <a:bodyPr/>
                    <a:lstStyle/>
                    <a:p>
                      <a:pPr marL="107950" marR="0" indent="-10795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107950" marR="0" indent="-10795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Response rates (%)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2939734072"/>
                  </a:ext>
                </a:extLst>
              </a:tr>
              <a:tr h="377401">
                <a:tc>
                  <a:txBody>
                    <a:bodyPr/>
                    <a:lstStyle/>
                    <a:p>
                      <a:pPr marL="107950" marR="0" indent="-10795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107950" marR="0" indent="-10795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>
                    <a:solidFill>
                      <a:srgbClr val="009E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Sample Size</a:t>
                      </a:r>
                    </a:p>
                  </a:txBody>
                  <a:tcPr marL="19050" marR="19050" marT="19050" marB="19050">
                    <a:solidFill>
                      <a:srgbClr val="009E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Duration </a:t>
                      </a:r>
                    </a:p>
                  </a:txBody>
                  <a:tcPr marL="19050" marR="19050" marT="19050" marB="19050">
                    <a:solidFill>
                      <a:srgbClr val="009E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Daily Dose</a:t>
                      </a:r>
                    </a:p>
                  </a:txBody>
                  <a:tcPr marL="19050" marR="19050" marT="19050" marB="19050">
                    <a:solidFill>
                      <a:srgbClr val="009E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Drug</a:t>
                      </a:r>
                    </a:p>
                  </a:txBody>
                  <a:tcPr marL="19050" marR="19050" marT="19050" marB="19050">
                    <a:solidFill>
                      <a:srgbClr val="009E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Placebo</a:t>
                      </a:r>
                    </a:p>
                  </a:txBody>
                  <a:tcPr marL="19050" marR="19050" marT="19050" marB="19050">
                    <a:solidFill>
                      <a:srgbClr val="009E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324745"/>
                  </a:ext>
                </a:extLst>
              </a:tr>
              <a:tr h="383073">
                <a:tc>
                  <a:txBody>
                    <a:bodyPr/>
                    <a:lstStyle/>
                    <a:p>
                      <a:pPr marL="107950" marR="0" indent="-10795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Clonazepam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107950" marR="0" indent="-10795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Davidson et al. (1993)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75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10 weeks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0.5–3.0mg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78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20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52147506"/>
                  </a:ext>
                </a:extLst>
              </a:tr>
              <a:tr h="383073">
                <a:tc>
                  <a:txBody>
                    <a:bodyPr/>
                    <a:lstStyle/>
                    <a:p>
                      <a:pPr marL="107950" marR="0" indent="-10795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Clonazepam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107950" marR="0" indent="-10795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Munjack et al. (1990)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23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8 weeks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0.5–6.0mg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>
                          <a:effectLst/>
                        </a:rPr>
                        <a:t>90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>
                          <a:effectLst/>
                        </a:rPr>
                        <a:t>10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2484562908"/>
                  </a:ext>
                </a:extLst>
              </a:tr>
              <a:tr h="72076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Clonazepam (augmentation)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Seedat and Stein (2004)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>
                          <a:effectLst/>
                        </a:rPr>
                        <a:t>28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10 weeks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1.0-2.0 mg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>
                          <a:effectLst/>
                        </a:rPr>
                        <a:t>79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>
                          <a:effectLst/>
                        </a:rPr>
                        <a:t>43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2338374769"/>
                  </a:ext>
                </a:extLst>
              </a:tr>
              <a:tr h="383073">
                <a:tc>
                  <a:txBody>
                    <a:bodyPr/>
                    <a:lstStyle/>
                    <a:p>
                      <a:pPr marL="107950" marR="0" indent="-10795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Clonazepam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107950" marR="0" indent="-10795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Ontiveros et al. (2008)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>
                          <a:effectLst/>
                        </a:rPr>
                        <a:t>27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16 weeks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3.4 mg (mean dose)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65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>
                          <a:effectLst/>
                        </a:rPr>
                        <a:t>30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1120170458"/>
                  </a:ext>
                </a:extLst>
              </a:tr>
              <a:tr h="383073">
                <a:tc>
                  <a:txBody>
                    <a:bodyPr/>
                    <a:lstStyle/>
                    <a:p>
                      <a:pPr marL="107950" marR="0" indent="-10795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Bromazepam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107950" marR="0" indent="-10795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Versiani et al. (1997)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>
                          <a:effectLst/>
                        </a:rPr>
                        <a:t>60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12 weeks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3–27 mg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83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20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705704339"/>
                  </a:ext>
                </a:extLst>
              </a:tr>
              <a:tr h="383073">
                <a:tc>
                  <a:txBody>
                    <a:bodyPr/>
                    <a:lstStyle/>
                    <a:p>
                      <a:pPr marL="107950" marR="0" indent="-10795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Alprazolam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107950" marR="0" indent="-10795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Gelernter et al. (1991)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>
                          <a:effectLst/>
                        </a:rPr>
                        <a:t>65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12 weeks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2.1–6.3 mg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>
                          <a:effectLst/>
                        </a:rPr>
                        <a:t>38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300"/>
                        </a:spcAft>
                        <a:buNone/>
                      </a:pPr>
                      <a:r>
                        <a:rPr lang="en-US" sz="1400" b="1" dirty="0">
                          <a:effectLst/>
                        </a:rPr>
                        <a:t>23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9050" marR="19050" marT="19050" marB="19050"/>
                </a:tc>
                <a:extLst>
                  <a:ext uri="{0D108BD9-81ED-4DB2-BD59-A6C34878D82A}">
                    <a16:rowId xmlns:a16="http://schemas.microsoft.com/office/drawing/2014/main" val="4153685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7108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AC231-F264-6B9F-7E79-91D8F2FFD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99791D-4A67-0CAE-DE35-F5324FB17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Evidence for Clonazepam in SAD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CBFC6B-15FB-8E03-40C0-AF3122143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dirty="0"/>
              <a:t>There is RCT evidence for Clonazepam,  ̃2-3mg/day: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000"/>
              <a:t>supporting </a:t>
            </a:r>
            <a:r>
              <a:rPr lang="en-US" sz="2000" dirty="0"/>
              <a:t>efficacy in SAD as a monotherapy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/>
              <a:t>combined with SSRI at outset, to have superiority over SSRI monotherapy </a:t>
            </a:r>
            <a:endParaRPr lang="en-US" sz="2000" dirty="0">
              <a:ea typeface="Calibri"/>
              <a:cs typeface="Calibri"/>
            </a:endParaRPr>
          </a:p>
          <a:p>
            <a:r>
              <a:rPr lang="en-US" sz="2000" dirty="0"/>
              <a:t>as an augmentation for SSRI non-remitters, to have superiority over SSRI continuation or switch to venlafaxine</a:t>
            </a:r>
            <a:endParaRPr lang="en-US" sz="2000" dirty="0">
              <a:ea typeface="Calibri"/>
              <a:cs typeface="Calibri"/>
            </a:endParaRPr>
          </a:p>
          <a:p>
            <a:endParaRPr lang="en-US" sz="2000" dirty="0"/>
          </a:p>
          <a:p>
            <a:pPr marL="0" indent="0">
              <a:buNone/>
            </a:pPr>
            <a:r>
              <a:rPr lang="en-US" sz="2400" dirty="0"/>
              <a:t>Slow taper of clonazepam after 6 months treatment was well-tolerated in an RCT:</a:t>
            </a:r>
            <a:endParaRPr lang="en-US" sz="2400" dirty="0">
              <a:ea typeface="Calibri"/>
              <a:cs typeface="Calibri"/>
            </a:endParaRPr>
          </a:p>
          <a:p>
            <a:r>
              <a:rPr lang="en-US" sz="2000" dirty="0"/>
              <a:t>Placebo-controlled taper by 0.25 mg/2 weeks resulted in 0% relapse vs 21% in the group switched to placebo</a:t>
            </a:r>
            <a:endParaRPr lang="en-US" sz="2000" dirty="0">
              <a:ea typeface="Calibri"/>
              <a:cs typeface="Calibri"/>
            </a:endParaRPr>
          </a:p>
          <a:p>
            <a:endParaRPr lang="en-US" sz="18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000" dirty="0">
                <a:ea typeface="Calibri"/>
                <a:cs typeface="Calibri"/>
              </a:rPr>
              <a:t>Studies in analogue sample suggest benzodiazepines are also useful taken as needed for performance anxiety.</a:t>
            </a:r>
          </a:p>
          <a:p>
            <a:pPr marL="0" indent="0">
              <a:buNone/>
            </a:pPr>
            <a:endParaRPr lang="en-US" sz="20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ea typeface="Calibri"/>
                <a:cs typeface="Calibri"/>
              </a:rPr>
              <a:t>Risks include: abuse, sedation, falls (in elderly), withdrawal symptoms</a:t>
            </a:r>
          </a:p>
          <a:p>
            <a:pPr marL="0" indent="0">
              <a:buNone/>
            </a:pPr>
            <a:endParaRPr lang="en-US" sz="2000" dirty="0">
              <a:ea typeface="Calibri"/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endParaRPr lang="en-US" sz="1100" dirty="0">
              <a:ea typeface="Calibri" panose="020F0502020204030204"/>
              <a:cs typeface="Calibri" panose="020F0502020204030204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79B9C4-C822-10EF-942A-FDC2DB6CA5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Seedat S, Stein MB</a:t>
            </a:r>
            <a:r>
              <a:rPr lang="en-US" sz="1400" i="1" dirty="0"/>
              <a:t>, J Clin Psychiatry</a:t>
            </a:r>
            <a:r>
              <a:rPr lang="en-US" sz="1400" dirty="0"/>
              <a:t> 2004;65:244-8; Pollack et al. </a:t>
            </a:r>
            <a:r>
              <a:rPr lang="en-US" sz="1400" i="1" dirty="0"/>
              <a:t>Am J Psychiatry</a:t>
            </a:r>
            <a:r>
              <a:rPr lang="en-US" sz="1400" dirty="0"/>
              <a:t>. 2014;171(1):44-53; Connor et al. </a:t>
            </a:r>
            <a:r>
              <a:rPr lang="en-US" sz="1400" i="1" dirty="0"/>
              <a:t>J Clin Psychopharmacology </a:t>
            </a:r>
            <a:r>
              <a:rPr lang="en-US" sz="1400" dirty="0"/>
              <a:t>1998; 18:373-378</a:t>
            </a:r>
          </a:p>
        </p:txBody>
      </p:sp>
    </p:spTree>
    <p:extLst>
      <p:ext uri="{BB962C8B-B14F-4D97-AF65-F5344CB8AC3E}">
        <p14:creationId xmlns:p14="http://schemas.microsoft.com/office/powerpoint/2010/main" val="2995644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7E039-8F35-608F-E566-CED13E3A5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7CEEFD-D79F-E4DB-72C6-3BE8E94C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meds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DEABFF-E6FA-928A-D928-E8D47F910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b="1" dirty="0"/>
          </a:p>
          <a:p>
            <a:r>
              <a:rPr lang="en-US" altLang="en-US" dirty="0"/>
              <a:t>Gabapentin and Pregabalin</a:t>
            </a:r>
          </a:p>
          <a:p>
            <a:pPr lvl="1"/>
            <a:r>
              <a:rPr lang="en-US" altLang="en-US" dirty="0"/>
              <a:t>Modestly efficacious in 3 trials (response rates 30-43% vs 14-22%)</a:t>
            </a:r>
          </a:p>
          <a:p>
            <a:pPr marL="457200" lvl="1" indent="0">
              <a:buNone/>
            </a:pPr>
            <a:endParaRPr lang="en-US" altLang="en-US" dirty="0"/>
          </a:p>
          <a:p>
            <a:r>
              <a:rPr lang="en-US" altLang="en-US" dirty="0"/>
              <a:t>Mirtazapine</a:t>
            </a:r>
          </a:p>
          <a:p>
            <a:pPr lvl="1"/>
            <a:r>
              <a:rPr lang="en-US" altLang="en-US" dirty="0"/>
              <a:t>Mixed results in 2 trials (response rates 26% vs. 5%, and 13% vs. 13%, respectively)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Buspirone</a:t>
            </a:r>
          </a:p>
          <a:p>
            <a:pPr lvl="1"/>
            <a:r>
              <a:rPr lang="en-US" altLang="en-US" dirty="0"/>
              <a:t>Ineffective at low doses in 2 RCTs (up to 30mg/d)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E16F53-2763-8C9C-B06E-526A6A7EA6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Pande, et al., </a:t>
            </a:r>
            <a:r>
              <a:rPr lang="en-US" sz="1400" i="1" dirty="0"/>
              <a:t>J Clin </a:t>
            </a:r>
            <a:r>
              <a:rPr lang="en-US" sz="1400" i="1" dirty="0" err="1"/>
              <a:t>Psychopharmacol</a:t>
            </a:r>
            <a:r>
              <a:rPr lang="en-US" sz="1400" i="1" dirty="0"/>
              <a:t> </a:t>
            </a:r>
            <a:r>
              <a:rPr lang="en-US" sz="1400" dirty="0"/>
              <a:t>2004; 24:141-9; Feltner, et al., </a:t>
            </a:r>
            <a:r>
              <a:rPr lang="en-US" sz="1400" i="1" dirty="0"/>
              <a:t>Int Clin </a:t>
            </a:r>
            <a:r>
              <a:rPr lang="en-US" sz="1400" i="1" dirty="0" err="1"/>
              <a:t>Psychopharacol</a:t>
            </a:r>
            <a:r>
              <a:rPr lang="en-US" sz="1400" i="1" dirty="0"/>
              <a:t> </a:t>
            </a:r>
            <a:r>
              <a:rPr lang="en-US" sz="1400" dirty="0"/>
              <a:t>2011; 26:213-20; Muehlbacher, et al., </a:t>
            </a:r>
            <a:r>
              <a:rPr lang="en-US" sz="1400" i="1" dirty="0"/>
              <a:t>J Clin </a:t>
            </a:r>
            <a:r>
              <a:rPr lang="en-US" sz="1400" i="1" dirty="0" err="1"/>
              <a:t>Psychopharmacol</a:t>
            </a:r>
            <a:r>
              <a:rPr lang="en-US" sz="1400" i="1" dirty="0"/>
              <a:t> </a:t>
            </a:r>
            <a:r>
              <a:rPr lang="en-US" sz="1400" dirty="0"/>
              <a:t>2005; 25:580-3; Van Vliet, et al., </a:t>
            </a:r>
            <a:r>
              <a:rPr lang="en-US" sz="1400" i="1" dirty="0"/>
              <a:t>J Clin Psychiatry </a:t>
            </a:r>
            <a:r>
              <a:rPr lang="en-US" sz="1400" dirty="0"/>
              <a:t>1997; 58:164-8</a:t>
            </a:r>
          </a:p>
        </p:txBody>
      </p:sp>
    </p:spTree>
    <p:extLst>
      <p:ext uri="{BB962C8B-B14F-4D97-AF65-F5344CB8AC3E}">
        <p14:creationId xmlns:p14="http://schemas.microsoft.com/office/powerpoint/2010/main" val="2268139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FE79A-7D8C-E6A1-4F31-81DF0ADFE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BCA3EF-BE6B-24E8-CDBA-DEC91306E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Beta Adrenergic Blockers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E03060-0C6C-4524-416A-29C75A192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altLang="en-US" b="1" dirty="0"/>
          </a:p>
          <a:p>
            <a:r>
              <a:rPr lang="en-US" altLang="en-US" dirty="0"/>
              <a:t>Ineffective for generalized SAD in 2 RCTs of daily dosing of atenolol</a:t>
            </a:r>
            <a:endParaRPr lang="en-US" altLang="en-US" dirty="0">
              <a:ea typeface="Calibri"/>
              <a:cs typeface="Calibri"/>
            </a:endParaRPr>
          </a:p>
          <a:p>
            <a:r>
              <a:rPr lang="en-US" altLang="en-US" dirty="0"/>
              <a:t>Probably efficacious for performance type SAD</a:t>
            </a:r>
          </a:p>
          <a:p>
            <a:pPr lvl="1"/>
            <a:r>
              <a:rPr lang="en-US" altLang="en-US" dirty="0"/>
              <a:t>Based on several small RCTs of single doses in analogue samples. </a:t>
            </a:r>
          </a:p>
          <a:p>
            <a:pPr lvl="1"/>
            <a:r>
              <a:rPr lang="en-US" altLang="en-US" dirty="0"/>
              <a:t>Typical dosing is propranolol 20mg one hour before the performance situation.</a:t>
            </a:r>
            <a:endParaRPr lang="en-US" altLang="en-US" dirty="0">
              <a:ea typeface="Calibri"/>
              <a:cs typeface="Calibri"/>
            </a:endParaRPr>
          </a:p>
          <a:p>
            <a:pPr lvl="1"/>
            <a:r>
              <a:rPr lang="en-US" altLang="en-US" dirty="0"/>
              <a:t>Widely used off label for stage fright in anxious performers</a:t>
            </a:r>
          </a:p>
          <a:p>
            <a:pPr lvl="1"/>
            <a:endParaRPr lang="en-US" altLang="en-US" dirty="0">
              <a:ea typeface="Calibri"/>
              <a:cs typeface="Calibri"/>
            </a:endParaRPr>
          </a:p>
          <a:p>
            <a:r>
              <a:rPr lang="en-US" altLang="en-US" dirty="0"/>
              <a:t>Recently heavily promoted by online health care provider companies</a:t>
            </a:r>
            <a:endParaRPr lang="en-US" altLang="en-US" dirty="0">
              <a:ea typeface="Calibri"/>
              <a:cs typeface="Calibri"/>
            </a:endParaRPr>
          </a:p>
          <a:p>
            <a:r>
              <a:rPr lang="en-US" altLang="en-US" dirty="0">
                <a:ea typeface="Calibri"/>
                <a:cs typeface="Calibri"/>
              </a:rPr>
              <a:t>Risks include hypotension, heart block, and exacerbating asthma or depression.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6C03AB-9D66-0226-C86B-3BA0706B65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Liebowitz, et al. </a:t>
            </a:r>
            <a:r>
              <a:rPr lang="en-US" sz="1400" i="1" dirty="0"/>
              <a:t>Arch Gen Psychiatry</a:t>
            </a:r>
            <a:r>
              <a:rPr lang="en-US" sz="1400" dirty="0"/>
              <a:t> 1992 49: 290-300; Turner, et al. </a:t>
            </a:r>
            <a:r>
              <a:rPr lang="en-US" sz="1400" i="1" dirty="0"/>
              <a:t>J Consult Clin Psychol</a:t>
            </a:r>
            <a:r>
              <a:rPr lang="en-US" sz="1400" dirty="0"/>
              <a:t> 1994 62:350-8</a:t>
            </a:r>
          </a:p>
        </p:txBody>
      </p:sp>
    </p:spTree>
    <p:extLst>
      <p:ext uri="{BB962C8B-B14F-4D97-AF65-F5344CB8AC3E}">
        <p14:creationId xmlns:p14="http://schemas.microsoft.com/office/powerpoint/2010/main" val="1892537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endParaRPr lang="en-US" dirty="0">
              <a:ea typeface="+mn-lt"/>
              <a:cs typeface="+mn-lt"/>
            </a:endParaRPr>
          </a:p>
          <a:p>
            <a:pPr marL="514350" indent="-514350">
              <a:buAutoNum type="arabicPeriod"/>
            </a:pPr>
            <a:r>
              <a:rPr lang="en-US" dirty="0">
                <a:ea typeface="+mn-lt"/>
                <a:cs typeface="+mn-lt"/>
              </a:rPr>
              <a:t>Identify key features of social anxiety disorder (SAD)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>
                <a:ea typeface="+mn-lt"/>
                <a:cs typeface="+mn-lt"/>
              </a:rPr>
              <a:t>Develop a treatment plan for SSRI/SNRI prescribing in SAD</a:t>
            </a:r>
            <a:endParaRPr lang="en-US" dirty="0"/>
          </a:p>
          <a:p>
            <a:pPr marL="514350" indent="-514350">
              <a:buAutoNum type="arabicPeriod"/>
            </a:pPr>
            <a:r>
              <a:rPr lang="en-US" dirty="0">
                <a:ea typeface="+mn-lt"/>
                <a:cs typeface="+mn-lt"/>
              </a:rPr>
              <a:t>Identify patients with SAD for whom off-label treatments should be considered</a:t>
            </a:r>
            <a:endParaRPr lang="en-US" dirty="0"/>
          </a:p>
          <a:p>
            <a:pPr marL="514350" indent="-514350">
              <a:buFont typeface="Calibri Light" panose="020F0302020204030204"/>
              <a:buAutoNum type="arabicPeriod"/>
            </a:pPr>
            <a:r>
              <a:rPr lang="en-US" dirty="0">
                <a:ea typeface="+mn-lt"/>
                <a:cs typeface="+mn-lt"/>
              </a:rPr>
              <a:t>Describe off-label treatments for SAD supported by RCT evidence.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960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F1F38-A212-83A1-EFB5-82B4D904C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83D029-8578-E036-9787-7089049BA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Monoamine Oxidase Inhibitors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529C99-CA1D-5BEB-FA61-1B5D48A61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b="1" dirty="0"/>
          </a:p>
          <a:p>
            <a:r>
              <a:rPr lang="en-US" altLang="en-US" dirty="0"/>
              <a:t>Among first meds studied for SAD, due to their known efficacy for interpersonal sensitivity in atypical depression</a:t>
            </a:r>
          </a:p>
          <a:p>
            <a:r>
              <a:rPr lang="en-US" altLang="en-US" dirty="0"/>
              <a:t>Phenelzine appeared efficacious in 5 RCTs.</a:t>
            </a:r>
          </a:p>
          <a:p>
            <a:r>
              <a:rPr lang="en-US" altLang="en-US" dirty="0"/>
              <a:t>Rarely prescribed in recent years to due to:</a:t>
            </a:r>
          </a:p>
          <a:p>
            <a:pPr lvl="1"/>
            <a:r>
              <a:rPr lang="en-US" altLang="en-US" dirty="0"/>
              <a:t>need for low-tyramine diet and risk of hypertensive reactions</a:t>
            </a:r>
          </a:p>
          <a:p>
            <a:pPr lvl="1"/>
            <a:r>
              <a:rPr lang="en-US" altLang="en-US" dirty="0"/>
              <a:t>risk of serotonin syndrome if combined with SSRIs.</a:t>
            </a:r>
          </a:p>
          <a:p>
            <a:r>
              <a:rPr lang="en-US" altLang="en-US" dirty="0"/>
              <a:t>The reversible MAOI moclobemide (marketed only outside the US) had mixed results in 5 RCTs.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B55D16F-1519-579E-DA84-C63F71D1BC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Blanco et al. </a:t>
            </a:r>
            <a:r>
              <a:rPr lang="en-US" sz="1400" i="1" dirty="0"/>
              <a:t>Int J </a:t>
            </a:r>
            <a:r>
              <a:rPr lang="en-US" sz="1400" i="1" dirty="0" err="1"/>
              <a:t>Neuropsychopharmacol</a:t>
            </a:r>
            <a:r>
              <a:rPr lang="en-US" sz="1400" dirty="0"/>
              <a:t> 2003 6: 427-42</a:t>
            </a:r>
          </a:p>
        </p:txBody>
      </p:sp>
    </p:spTree>
    <p:extLst>
      <p:ext uri="{BB962C8B-B14F-4D97-AF65-F5344CB8AC3E}">
        <p14:creationId xmlns:p14="http://schemas.microsoft.com/office/powerpoint/2010/main" val="1627426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67187-928B-7AB5-5EAA-C19E034D7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C48CAE-E62A-8E3D-8D6E-7A4203DCF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Ketamine: Preliminary Findings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D48477-DDBE-65C6-5A4B-2C9D45EE8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97" y="1053646"/>
            <a:ext cx="11791406" cy="490582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altLang="en-US" b="1" dirty="0"/>
          </a:p>
          <a:p>
            <a:r>
              <a:rPr lang="en-US" altLang="en-US" dirty="0"/>
              <a:t>2 small crossover RCTs</a:t>
            </a:r>
          </a:p>
          <a:p>
            <a:pPr lvl="1"/>
            <a:r>
              <a:rPr lang="en-US" altLang="en-US" dirty="0"/>
              <a:t>One (n=12) showed some improvement in generalized anxiety lasting up to one week</a:t>
            </a:r>
          </a:p>
          <a:p>
            <a:pPr lvl="1"/>
            <a:r>
              <a:rPr lang="en-US" altLang="en-US" dirty="0"/>
              <a:t>One (n=18) found greater response rate over 2 week period after a single infusion (33% vs 0% for placebo)</a:t>
            </a:r>
          </a:p>
          <a:p>
            <a:pPr lvl="1"/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Limitations:</a:t>
            </a:r>
          </a:p>
          <a:p>
            <a:pPr lvl="1"/>
            <a:r>
              <a:rPr lang="en-US" altLang="en-US" dirty="0"/>
              <a:t>Small studies</a:t>
            </a:r>
          </a:p>
          <a:p>
            <a:pPr lvl="1"/>
            <a:r>
              <a:rPr lang="en-US" altLang="en-US" dirty="0"/>
              <a:t>Blinding is difficult</a:t>
            </a:r>
          </a:p>
          <a:p>
            <a:pPr lvl="1"/>
            <a:r>
              <a:rPr lang="en-US" altLang="en-US" dirty="0"/>
              <a:t>No long term outcomes</a:t>
            </a:r>
          </a:p>
          <a:p>
            <a:pPr marL="457200" lvl="1" indent="0">
              <a:buNone/>
            </a:pPr>
            <a:endParaRPr lang="en-US" altLang="en-US" dirty="0"/>
          </a:p>
          <a:p>
            <a:pPr lvl="1"/>
            <a:endParaRPr lang="en-US" altLang="en-US" dirty="0">
              <a:ea typeface="Calibri"/>
              <a:cs typeface="Calibri"/>
            </a:endParaRPr>
          </a:p>
          <a:p>
            <a:endParaRPr lang="en-US" altLang="en-US" dirty="0">
              <a:ea typeface="Calibri"/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C3E6CFD-083F-FA76-C0FE-B917C16DF4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5806" y="5804354"/>
            <a:ext cx="9338007" cy="920296"/>
          </a:xfrm>
        </p:spPr>
        <p:txBody>
          <a:bodyPr>
            <a:normAutofit/>
          </a:bodyPr>
          <a:lstStyle/>
          <a:p>
            <a:r>
              <a:rPr lang="en-US" sz="1400" dirty="0"/>
              <a:t>Taylor JH, et al. </a:t>
            </a:r>
            <a:r>
              <a:rPr lang="en-US" sz="1400" i="1" dirty="0"/>
              <a:t>Neuropsychopharmacology</a:t>
            </a:r>
            <a:r>
              <a:rPr lang="en-US" sz="1400" dirty="0"/>
              <a:t> 2018;43:325-333; </a:t>
            </a:r>
            <a:r>
              <a:rPr lang="en-ZA" sz="1400" dirty="0"/>
              <a:t>Glue, et al. </a:t>
            </a:r>
            <a:r>
              <a:rPr lang="en-ZA" sz="1400" i="1" dirty="0"/>
              <a:t>J </a:t>
            </a:r>
            <a:r>
              <a:rPr lang="en-ZA" sz="1400" i="1" dirty="0" err="1"/>
              <a:t>Psychopharmacol</a:t>
            </a:r>
            <a:r>
              <a:rPr lang="en-ZA" sz="1400" dirty="0"/>
              <a:t> 2020; 34:267-272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2606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DC151-2FE8-66E1-C67E-379286FC7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19223A-E3E9-55D5-2479-D9F1612AA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Atypical Antipsychotic Trials in SAD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81A57B-8184-0338-D4F1-4235B7693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en-US" b="1" dirty="0"/>
          </a:p>
          <a:p>
            <a:pPr marL="0" indent="0">
              <a:buNone/>
            </a:pPr>
            <a:r>
              <a:rPr lang="en-US" sz="3600" dirty="0"/>
              <a:t>Rationale for study in SAD:</a:t>
            </a:r>
          </a:p>
          <a:p>
            <a:pPr lvl="1"/>
            <a:r>
              <a:rPr lang="en-US" dirty="0"/>
              <a:t>Quetiapine XR has shown efficacy for </a:t>
            </a:r>
            <a:r>
              <a:rPr lang="en-US" u="sng" dirty="0"/>
              <a:t>generalized </a:t>
            </a:r>
            <a:r>
              <a:rPr lang="en-US" dirty="0"/>
              <a:t>anxiety disorder</a:t>
            </a:r>
          </a:p>
          <a:p>
            <a:pPr lvl="1"/>
            <a:r>
              <a:rPr lang="en-US" dirty="0"/>
              <a:t>Histamine receptor antagonism, and partial agonism at D2 and 5HT-1A receptors may be relevant for anxiety and anhedonia</a:t>
            </a:r>
          </a:p>
          <a:p>
            <a:pPr lvl="1"/>
            <a:r>
              <a:rPr lang="en-US" dirty="0"/>
              <a:t>Several </a:t>
            </a:r>
            <a:r>
              <a:rPr lang="en-US" dirty="0" err="1"/>
              <a:t>atypicals</a:t>
            </a:r>
            <a:r>
              <a:rPr lang="en-US" dirty="0"/>
              <a:t> have been found efficacious for augmentation in depression, and depressive symptoms often accompany SAD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3200" dirty="0"/>
              <a:t>Concerns: Side Effect Risks</a:t>
            </a:r>
          </a:p>
          <a:p>
            <a:pPr lvl="1"/>
            <a:r>
              <a:rPr lang="en-US" dirty="0"/>
              <a:t>Akathisia, Sedation, Metabolic, Cardiac, Tardive Dyskinesia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59286A-C9D5-AEA5-2023-E516439EFC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400" dirty="0" err="1"/>
              <a:t>Garakani</a:t>
            </a:r>
            <a:r>
              <a:rPr lang="en-US" sz="1400" dirty="0"/>
              <a:t>, et al. </a:t>
            </a:r>
            <a:r>
              <a:rPr lang="en-US" sz="1400" i="1" dirty="0"/>
              <a:t>Acta </a:t>
            </a:r>
            <a:r>
              <a:rPr lang="en-US" sz="1400" i="1" dirty="0" err="1"/>
              <a:t>Psychiatr</a:t>
            </a:r>
            <a:r>
              <a:rPr lang="en-US" sz="1400" i="1" dirty="0"/>
              <a:t> Scand </a:t>
            </a:r>
            <a:r>
              <a:rPr lang="en-US" sz="1400" dirty="0"/>
              <a:t>2024; 149:295-312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5185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FA0D4-3292-56D1-AB57-EC4CBACDC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322EA6-D7B5-B8F5-8AAD-3653C366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RCTs of Antipsychotics for SAD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A17C41-5949-F638-2DE0-AD66BE6E0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800" dirty="0"/>
              <a:t>Quetiapine Monotherapy:</a:t>
            </a:r>
          </a:p>
          <a:p>
            <a:pPr lvl="1"/>
            <a:r>
              <a:rPr lang="en-US" dirty="0"/>
              <a:t>Placebo-controlled RCT of quetiapine (147 +/-105 mg/d) in SAD</a:t>
            </a:r>
          </a:p>
          <a:p>
            <a:pPr lvl="2"/>
            <a:r>
              <a:rPr lang="en-US" dirty="0"/>
              <a:t>N=15</a:t>
            </a:r>
          </a:p>
          <a:p>
            <a:pPr lvl="2"/>
            <a:r>
              <a:rPr lang="en-US" dirty="0"/>
              <a:t>No difference on clinician-rated instruments (Brief Social Phobia Scale or CGI)</a:t>
            </a:r>
          </a:p>
          <a:p>
            <a:pPr lvl="2"/>
            <a:r>
              <a:rPr lang="en-US" dirty="0"/>
              <a:t>Large effect on the self-rated Social Phobia Inventory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Placebo-controlled RCT of single dose quetiapine 25mg prior to public speaking in SAD</a:t>
            </a:r>
          </a:p>
          <a:p>
            <a:pPr lvl="2"/>
            <a:r>
              <a:rPr lang="en-US" dirty="0"/>
              <a:t>N=20</a:t>
            </a:r>
          </a:p>
          <a:p>
            <a:pPr lvl="2"/>
            <a:r>
              <a:rPr lang="en-US" dirty="0"/>
              <a:t>No effect on anxiety</a:t>
            </a:r>
          </a:p>
          <a:p>
            <a:pPr lvl="2"/>
            <a:r>
              <a:rPr lang="en-US" dirty="0"/>
              <a:t>Elevated HR and sleepiness</a:t>
            </a:r>
          </a:p>
          <a:p>
            <a:endParaRPr lang="en-US" altLang="en-US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E45467A-7F12-AF91-C73A-9A71FC749D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998" y="3459668"/>
            <a:ext cx="9338007" cy="57003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02603E-CBCE-8586-C568-9BD5F5DBAB2F}"/>
              </a:ext>
            </a:extLst>
          </p:cNvPr>
          <p:cNvSpPr txBox="1"/>
          <p:nvPr/>
        </p:nvSpPr>
        <p:spPr>
          <a:xfrm>
            <a:off x="1600200" y="6238875"/>
            <a:ext cx="846963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Vaishnavi, et al.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Prog in Neuro-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Psychopharmacol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Biol Psychiatry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2007; 31: 1464-9;  Donahue, et al.,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Anx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Disord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2009; 23:362-8</a:t>
            </a:r>
            <a:endParaRPr lang="en-US" sz="1400" dirty="0">
              <a:solidFill>
                <a:schemeClr val="bg1">
                  <a:lumMod val="50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834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7AA5D-64FD-8BA5-6DF6-5B60A7CDA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35E623-69EF-29B1-A707-2BF0F849B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Olanzapine Monotherapy in SAD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9E8D97-57A8-3DCC-910B-796EC0C62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altLang="en-US" b="1" dirty="0"/>
          </a:p>
          <a:p>
            <a:pPr marL="0" indent="0">
              <a:buNone/>
            </a:pPr>
            <a:r>
              <a:rPr lang="en-US" dirty="0"/>
              <a:t>Placebo-controlled RCT of olanzapine 20mg/d in 12 patients with SAD</a:t>
            </a:r>
          </a:p>
          <a:p>
            <a:pPr lvl="1"/>
            <a:r>
              <a:rPr lang="en-US" dirty="0"/>
              <a:t>Modified Intent-to-treat analysis (n=5 olanzapine and n=5 placebo):</a:t>
            </a:r>
          </a:p>
          <a:p>
            <a:pPr lvl="1"/>
            <a:r>
              <a:rPr lang="en-US" dirty="0"/>
              <a:t>Olanzapine reduced social anxiety more than placebo on 2 of 3 measures.</a:t>
            </a:r>
          </a:p>
          <a:p>
            <a:pPr lvl="1"/>
            <a:r>
              <a:rPr lang="en-US" dirty="0"/>
              <a:t>More drowsiness and dry mouth in olanzapine group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E3A0343-0AAD-3C10-845C-81375DF7FF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400"/>
              <a:t>35 </a:t>
            </a:r>
            <a:r>
              <a:rPr lang="en-US" sz="1400" dirty="0"/>
              <a:t>Barnett et al., 2002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683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378A-00CD-0133-7A6B-B708656D7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Atypical Antipsychotics -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7A2E3-AA50-D474-1462-134A64978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Two small RCTs of monotherapy for SAD have had mixed results</a:t>
            </a:r>
          </a:p>
          <a:p>
            <a:r>
              <a:rPr lang="en-US" dirty="0"/>
              <a:t>One small RCT found low-dose quetiapine ineffective for public speaking anxiety</a:t>
            </a:r>
          </a:p>
          <a:p>
            <a:r>
              <a:rPr lang="en-US" dirty="0"/>
              <a:t>Other (uncontrolled) studies have suggested some benefit aripiprazole monotherapy and risperidone augmentation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61007C-D42C-745A-72AB-EDDBC57232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Simon, et al. J Clin Psychiatry 2006; 67: 381-5</a:t>
            </a:r>
          </a:p>
        </p:txBody>
      </p:sp>
    </p:spTree>
    <p:extLst>
      <p:ext uri="{BB962C8B-B14F-4D97-AF65-F5344CB8AC3E}">
        <p14:creationId xmlns:p14="http://schemas.microsoft.com/office/powerpoint/2010/main" val="30335602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203B9-F80A-6B21-3484-A241AE906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BDE7B-1270-43B4-4F5A-360192FAE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Poll 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37C24-B8F8-B59B-B4C7-EF029B03C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Patient K is a 32 </a:t>
            </a:r>
            <a:r>
              <a:rPr lang="en-US" dirty="0" err="1"/>
              <a:t>y.o</a:t>
            </a:r>
            <a:r>
              <a:rPr lang="en-US" dirty="0"/>
              <a:t>. homemaker who unexpectedly has been asked to give a toast at a friend’s wedding in 2 weeks. K has always avoided public speaking and fears experiencing extreme anxiety. Which of the following orders of preference of medication treatment options is most reasonable: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Propranolol as needed; Lorazepam as needed; Sertraline daily plus propranolol as needed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Sertraline as needed, Paroxetine as needed, Propranolol as needed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Sertraline daily, Venlafaxine daily, Propranolol as needed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Propranolol as needed, Quetiapine as needed, Lorazepam as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58F82-8FD2-9DBE-287E-7613C71C0E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8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37EC0-0C69-4BF2-CAD6-CC96BCECA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17479-FAFA-C34C-BD91-964B8A8E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Poll Question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58170-66F2-A7EB-507A-B5E50FEF0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Patient K is a 32 </a:t>
            </a:r>
            <a:r>
              <a:rPr lang="en-US" dirty="0" err="1"/>
              <a:t>y.o</a:t>
            </a:r>
            <a:r>
              <a:rPr lang="en-US" dirty="0"/>
              <a:t>. homemaker who unexpectedly has been asked to give a toast at a friend’s wedding in 2 weeks. K has always avoided public speaking and fears experiencing extreme anxiety. Which of the following orders of preference of medication treatment options is most reasonable: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highlight>
                  <a:srgbClr val="FFFF00"/>
                </a:highlight>
              </a:rPr>
              <a:t>Propranolol as needed; Lorazepam as needed; Sertraline daily plus propranolol as needed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Sertraline as needed, Paroxetine as needed, Propranolol as needed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Sertraline daily, Venlafaxine daily, Propranolol as needed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Propranolol as needed, Quetiapine as needed, Lorazepam as needed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94F104-3D14-9787-873E-3DCA7D528C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97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0BC7E-2A39-66DE-B625-AB4900391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12DDA-CC60-36E3-49D6-F10A590C0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Poll Question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CC40E-77D1-5A73-FD51-28B95A5AE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Patient Z is a 30 </a:t>
            </a:r>
            <a:r>
              <a:rPr lang="en-US" dirty="0" err="1"/>
              <a:t>y.o</a:t>
            </a:r>
            <a:r>
              <a:rPr lang="en-US" dirty="0"/>
              <a:t>. data analyst who is impaired socially and in work by self-consciousness and anxiety in meetings, social gatherings of small groups of friends, dating, and eating in public.  Z has a past history of alcohol use disorder that is in partial remission. After several months of CBT and 12 weeks of fluvoxamine, anxiety is moderately improved but Z remains distressed most of the time and remains impaired. Which of the following statements about a next option for medication treatment is most correct?</a:t>
            </a:r>
          </a:p>
          <a:p>
            <a:pPr marL="514350" indent="-514350">
              <a:buAutoNum type="alphaUcPeriod"/>
            </a:pPr>
            <a:r>
              <a:rPr lang="en-US" dirty="0"/>
              <a:t>Benzodiazepine augmentation is relatively contraindicated due to alcohol abuse history.</a:t>
            </a:r>
          </a:p>
          <a:p>
            <a:pPr marL="514350" indent="-514350">
              <a:buAutoNum type="alphaUcPeriod"/>
            </a:pPr>
            <a:r>
              <a:rPr lang="en-US" dirty="0"/>
              <a:t>Switching to an SNRI has been established as having benefit in SAD.</a:t>
            </a:r>
          </a:p>
          <a:p>
            <a:pPr marL="514350" indent="-514350">
              <a:buAutoNum type="alphaUcPeriod"/>
            </a:pPr>
            <a:r>
              <a:rPr lang="en-US" dirty="0"/>
              <a:t>Antipsychotic augmentation is an established augmentation strategy in SAD.</a:t>
            </a:r>
          </a:p>
          <a:p>
            <a:pPr marL="514350" indent="-514350">
              <a:buAutoNum type="alphaUcPeriod"/>
            </a:pPr>
            <a:r>
              <a:rPr lang="en-US" dirty="0"/>
              <a:t>Because SAD symptoms are predominant, they should be treated further before considering alcohol use disorder treatments.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BCF89-9A08-431C-2666-10A20AE408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88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73A47-137A-1DF9-17C6-1E814BA3A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D1AC-27A6-DD79-808D-162819AD3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Audience Poll Question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DB106-9D93-FC6B-97C4-59943034B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Patient Z is a 30 </a:t>
            </a:r>
            <a:r>
              <a:rPr lang="en-US" dirty="0" err="1"/>
              <a:t>y.o</a:t>
            </a:r>
            <a:r>
              <a:rPr lang="en-US" dirty="0"/>
              <a:t>. data analyst who is impaired socially and in work by self-consciousness and anxiety in meetings, social gatherings of small groups of friends, dating, and eating in public.  Z has a past history of alcohol use disorder that is in partial remission. After several months of CBT and 12 weeks of fluvoxamine, anxiety is moderately improved but Z remains distressed most of the time and remains impaired. Which of the following statements about a next option for medication treatment is most correct?</a:t>
            </a:r>
          </a:p>
          <a:p>
            <a:pPr marL="514350" indent="-514350">
              <a:buAutoNum type="alphaUcPeriod"/>
            </a:pPr>
            <a:r>
              <a:rPr lang="en-US" dirty="0">
                <a:highlight>
                  <a:srgbClr val="FFFF00"/>
                </a:highlight>
              </a:rPr>
              <a:t>Benzodiazepine augmentation is relatively contraindicated due to alcohol abuse history.</a:t>
            </a:r>
          </a:p>
          <a:p>
            <a:pPr marL="514350" indent="-514350">
              <a:buAutoNum type="alphaUcPeriod"/>
            </a:pPr>
            <a:r>
              <a:rPr lang="en-US" dirty="0"/>
              <a:t>Switching to an SNRI has been established as having benefit in SAD.</a:t>
            </a:r>
          </a:p>
          <a:p>
            <a:pPr marL="514350" indent="-514350">
              <a:buAutoNum type="alphaUcPeriod"/>
            </a:pPr>
            <a:r>
              <a:rPr lang="en-US" dirty="0"/>
              <a:t>Antipsychotic augmentation is an established augmentation strategy in SAD.</a:t>
            </a:r>
          </a:p>
          <a:p>
            <a:pPr marL="514350" indent="-514350">
              <a:buAutoNum type="alphaUcPeriod"/>
            </a:pPr>
            <a:r>
              <a:rPr lang="en-US" dirty="0"/>
              <a:t>Because SAD symptoms are predominant, they should be treated further before considering alcohol use disorder treatments.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871077-1CF2-18C1-9491-2D0CF01613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47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92EA0-164A-396C-66F6-3DA7BC81B2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261C97-A865-1151-BBA0-EB4ED2D5E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DSM-5 Social Anxiety Disorder (SAD)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7C152-FBBF-9DA6-8DA2-6953BA3B8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altLang="en-US" b="1" dirty="0"/>
          </a:p>
          <a:p>
            <a:pPr>
              <a:spcBef>
                <a:spcPts val="1200"/>
              </a:spcBef>
            </a:pPr>
            <a:r>
              <a:rPr lang="en-US" altLang="en-US" b="1" dirty="0"/>
              <a:t>Fear of scrutiny in social or performance situations</a:t>
            </a:r>
          </a:p>
          <a:p>
            <a:pPr>
              <a:spcBef>
                <a:spcPts val="1200"/>
              </a:spcBef>
            </a:pPr>
            <a:r>
              <a:rPr lang="en-US" altLang="en-US" b="1" dirty="0"/>
              <a:t>Fear that behavior/anxiety will </a:t>
            </a:r>
            <a:r>
              <a:rPr lang="en-US" altLang="en-US" b="1" dirty="0">
                <a:sym typeface="Wingdings" panose="05000000000000000000" pitchFamily="2" charset="2"/>
              </a:rPr>
              <a:t></a:t>
            </a:r>
            <a:r>
              <a:rPr lang="en-US" altLang="en-US" b="1" dirty="0"/>
              <a:t> negative evaluation 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altLang="en-US" sz="2100" b="1" dirty="0"/>
              <a:t>e.g., rejection, embarrassment, offense to others</a:t>
            </a:r>
          </a:p>
          <a:p>
            <a:pPr>
              <a:spcBef>
                <a:spcPts val="1200"/>
              </a:spcBef>
            </a:pPr>
            <a:endParaRPr lang="en-US" altLang="en-US" sz="1000" b="1" dirty="0"/>
          </a:p>
          <a:p>
            <a:pPr lvl="1">
              <a:spcBef>
                <a:spcPts val="1200"/>
              </a:spcBef>
            </a:pPr>
            <a:r>
              <a:rPr lang="en-US" altLang="en-US" sz="2000" b="1" dirty="0"/>
              <a:t>Exposure usually provokes anxiety</a:t>
            </a:r>
          </a:p>
          <a:p>
            <a:pPr lvl="1">
              <a:spcBef>
                <a:spcPts val="1200"/>
              </a:spcBef>
            </a:pPr>
            <a:r>
              <a:rPr lang="en-US" altLang="en-US" sz="2000" b="1" dirty="0"/>
              <a:t>Avoids or endures with intense anxiety</a:t>
            </a:r>
          </a:p>
          <a:p>
            <a:pPr lvl="1">
              <a:spcBef>
                <a:spcPts val="1200"/>
              </a:spcBef>
            </a:pPr>
            <a:r>
              <a:rPr lang="en-US" altLang="en-US" sz="2000" b="1" dirty="0"/>
              <a:t>Fear is excessive for situation and sociocultural context</a:t>
            </a:r>
          </a:p>
          <a:p>
            <a:pPr lvl="1">
              <a:spcBef>
                <a:spcPts val="1200"/>
              </a:spcBef>
            </a:pPr>
            <a:r>
              <a:rPr lang="en-US" altLang="en-US" sz="2000" b="1" dirty="0"/>
              <a:t>Clinically significant distress or impairment</a:t>
            </a:r>
          </a:p>
          <a:p>
            <a:pPr lvl="1">
              <a:spcBef>
                <a:spcPts val="1200"/>
              </a:spcBef>
            </a:pPr>
            <a:r>
              <a:rPr lang="en-US" altLang="en-US" sz="2000" b="1" dirty="0"/>
              <a:t>If secondary to medical condition, fear is excessive</a:t>
            </a:r>
          </a:p>
          <a:p>
            <a:endParaRPr lang="en-US" b="1" dirty="0"/>
          </a:p>
          <a:p>
            <a:pPr marL="0" indent="0">
              <a:buNone/>
            </a:pPr>
            <a:r>
              <a:rPr lang="en-US" sz="2000" b="1" dirty="0"/>
              <a:t>Performance </a:t>
            </a:r>
            <a:r>
              <a:rPr lang="en-US" sz="1800" b="1" dirty="0"/>
              <a:t>subtype</a:t>
            </a:r>
            <a:r>
              <a:rPr lang="en-US" sz="1600" b="1" dirty="0"/>
              <a:t>: anxiety limited to performance situations (e.g. public speaking)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0730F3-6A8F-D0B2-DFE1-476B584912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American Psychiatric Association. 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Diagnostic and Statistical Manual of Mental Disorders, Fifth Edition.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 panose="020B0604020202020204" pitchFamily="34" charset="0"/>
              </a:rPr>
              <a:t>Arlington, VA: American Psychiatric Association; 2013.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77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41A7C-1207-1A05-4AFF-E68E91E7E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B047AF-12A2-9B86-689A-6AD6D4C0A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Reviews and Guidelines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C804BB-8552-5C43-D356-8E9347888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en-US" b="1" dirty="0"/>
          </a:p>
          <a:p>
            <a:pPr lvl="1"/>
            <a:r>
              <a:rPr lang="en-US" dirty="0"/>
              <a:t>Canadian guidelines recommend aripiprazole or risperidone  3</a:t>
            </a:r>
            <a:r>
              <a:rPr lang="en-US" baseline="30000" dirty="0"/>
              <a:t>rd</a:t>
            </a:r>
            <a:r>
              <a:rPr lang="en-US" dirty="0"/>
              <a:t> line options for SAD.   Katzman 2014</a:t>
            </a:r>
          </a:p>
          <a:p>
            <a:pPr lvl="1"/>
            <a:r>
              <a:rPr lang="en-US" dirty="0"/>
              <a:t>NICE (2013) and World Federation of Societies of Biological </a:t>
            </a:r>
            <a:r>
              <a:rPr lang="en-US" dirty="0" err="1"/>
              <a:t>Psychaitry</a:t>
            </a:r>
            <a:r>
              <a:rPr lang="en-US" dirty="0"/>
              <a:t> guidelines do not recommend Aps for SAD   </a:t>
            </a:r>
            <a:r>
              <a:rPr lang="en-US" dirty="0" err="1"/>
              <a:t>Gualana</a:t>
            </a:r>
            <a:r>
              <a:rPr lang="en-US" dirty="0"/>
              <a:t> 2010</a:t>
            </a:r>
          </a:p>
          <a:p>
            <a:r>
              <a:rPr lang="en-US" dirty="0"/>
              <a:t>The evidence to date does not warrant the use of atypical antipsychotics as first-line monotherapy or as first- or second-line adjunctive therapy in the treatment of anxiety disorders. </a:t>
            </a:r>
          </a:p>
          <a:p>
            <a:pPr lvl="1"/>
            <a:r>
              <a:rPr lang="en-US" dirty="0"/>
              <a:t>Pies 2009</a:t>
            </a:r>
          </a:p>
          <a:p>
            <a:r>
              <a:rPr lang="en-US" dirty="0"/>
              <a:t>Not recommended   </a:t>
            </a:r>
            <a:r>
              <a:rPr lang="en-US" dirty="0" err="1"/>
              <a:t>Pignon</a:t>
            </a:r>
            <a:r>
              <a:rPr lang="en-US" dirty="0"/>
              <a:t> 2017</a:t>
            </a:r>
          </a:p>
          <a:p>
            <a:r>
              <a:rPr lang="en-US" dirty="0"/>
              <a:t>we found that evidence for antipsychotic use in PD and SAD is not robust enough    </a:t>
            </a:r>
          </a:p>
          <a:p>
            <a:pPr lvl="1"/>
            <a:r>
              <a:rPr lang="en-US" dirty="0" err="1"/>
              <a:t>Garakani</a:t>
            </a:r>
            <a:r>
              <a:rPr lang="en-US" dirty="0"/>
              <a:t> 2024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8CDDEF-EFEA-B834-C35D-ACADA9BDE8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0619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4B130-A3BF-A992-9046-A70381574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ED2E851-72D2-6DF4-7A56-897BE5F26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Investigational Drugs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2E24CD-266F-2AE0-2E92-EE453E86F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Fasendiol (PH94B) – a pheromone-like drug has shown promise in 2 RCTs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Cannabinoids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Cannabidiol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FAAH inhibitor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Ayhuasca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Oxytocin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Alpha-7-nicotinic acetylcholine receptor agonists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94159D-8397-4C97-DEB6-C2B18183D1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ZA" sz="5600" dirty="0"/>
              <a:t>Liebowitz, et al. </a:t>
            </a:r>
            <a:r>
              <a:rPr lang="en-ZA" sz="5600" i="1" dirty="0"/>
              <a:t>CNS Spectrums 2024;</a:t>
            </a:r>
            <a:r>
              <a:rPr lang="en-ZA" sz="5600" dirty="0"/>
              <a:t> </a:t>
            </a:r>
            <a:r>
              <a:rPr lang="en-ZA" sz="5600" i="1" dirty="0"/>
              <a:t>29;</a:t>
            </a:r>
            <a:r>
              <a:rPr lang="en-ZA" sz="5600" dirty="0"/>
              <a:t> 523-524.  </a:t>
            </a:r>
            <a:endParaRPr lang="en-US" sz="5600" dirty="0"/>
          </a:p>
          <a:p>
            <a:r>
              <a:rPr lang="en-ZA" sz="5600" dirty="0"/>
              <a:t>Kwee, et al. </a:t>
            </a:r>
            <a:r>
              <a:rPr lang="en-ZA" sz="5600" i="1" dirty="0"/>
              <a:t>European Neuropsychopharmacology 2022;</a:t>
            </a:r>
            <a:r>
              <a:rPr lang="en-ZA" sz="5600" dirty="0"/>
              <a:t> </a:t>
            </a:r>
            <a:r>
              <a:rPr lang="en-ZA" sz="5600" i="1" dirty="0"/>
              <a:t>59;</a:t>
            </a:r>
            <a:r>
              <a:rPr lang="en-ZA" sz="5600" dirty="0"/>
              <a:t> 58-67.</a:t>
            </a:r>
          </a:p>
          <a:p>
            <a:r>
              <a:rPr lang="en-ZA" sz="5600" dirty="0"/>
              <a:t>Schmidt, et al. </a:t>
            </a:r>
            <a:r>
              <a:rPr lang="en-ZA" sz="5600" i="1" dirty="0"/>
              <a:t>Neuropsychopharmacology 2021;</a:t>
            </a:r>
            <a:r>
              <a:rPr lang="en-ZA" sz="5600" dirty="0"/>
              <a:t> </a:t>
            </a:r>
            <a:r>
              <a:rPr lang="en-ZA" sz="5600" i="1" dirty="0"/>
              <a:t>46:</a:t>
            </a:r>
            <a:r>
              <a:rPr lang="en-ZA" sz="5600" dirty="0"/>
              <a:t> 1004-1010.</a:t>
            </a:r>
            <a:endParaRPr lang="en-US" sz="5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215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47FA4-A3F5-4D13-B6EC-009549C54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Summary/Conclusions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F3DBE-EB29-CD80-3C8B-08128F707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no single approach that has been established as best for treatment of partial responders or </a:t>
            </a:r>
            <a:r>
              <a:rPr lang="en-US" dirty="0" err="1"/>
              <a:t>nonresponders</a:t>
            </a:r>
            <a:r>
              <a:rPr lang="en-US" dirty="0"/>
              <a:t> to SSRIs in SAD.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DE0E3-B22F-9E40-F226-380E6CB672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146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Thank you for attending!</a:t>
            </a:r>
          </a:p>
        </p:txBody>
      </p:sp>
    </p:spTree>
    <p:extLst>
      <p:ext uri="{BB962C8B-B14F-4D97-AF65-F5344CB8AC3E}">
        <p14:creationId xmlns:p14="http://schemas.microsoft.com/office/powerpoint/2010/main" val="1246455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E190C-6321-82B3-06DE-47673C0DE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FAD533-EA8A-F5F6-8F60-A86F9B513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History of SAD Diagnosis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0A9C23-4B7D-F4B4-E8B8-B4E715931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altLang="en-US" b="1" dirty="0"/>
          </a:p>
          <a:p>
            <a:pPr marL="0" indent="0">
              <a:buNone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</a:rPr>
              <a:t>1960s–1970s</a:t>
            </a:r>
          </a:p>
          <a:p>
            <a:pPr lvl="1">
              <a:spcBef>
                <a:spcPts val="200"/>
              </a:spcBef>
            </a:pPr>
            <a:r>
              <a:rPr lang="en-US" altLang="en-US" b="1" dirty="0"/>
              <a:t>“Dissection” of phobias by Marks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</a:rPr>
              <a:t>1970s–1980s</a:t>
            </a:r>
          </a:p>
          <a:p>
            <a:pPr lvl="1">
              <a:spcBef>
                <a:spcPts val="200"/>
              </a:spcBef>
            </a:pPr>
            <a:r>
              <a:rPr lang="en-US" altLang="en-US" b="1" dirty="0"/>
              <a:t>Performance anxiety and </a:t>
            </a:r>
            <a:r>
              <a:rPr lang="el-GR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b="1" dirty="0"/>
              <a:t>blockers &amp; Benzodiazepines</a:t>
            </a:r>
          </a:p>
          <a:p>
            <a:pPr lvl="1">
              <a:spcBef>
                <a:spcPts val="200"/>
              </a:spcBef>
            </a:pPr>
            <a:r>
              <a:rPr lang="en-US" altLang="en-US" b="1" i="1" dirty="0"/>
              <a:t>DSM-III </a:t>
            </a:r>
            <a:r>
              <a:rPr lang="en-US" altLang="en-US" b="1" dirty="0"/>
              <a:t>introduces diagnosis of “Social Phobia”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</a:rPr>
              <a:t>1980s</a:t>
            </a:r>
          </a:p>
          <a:p>
            <a:pPr lvl="1">
              <a:spcBef>
                <a:spcPts val="200"/>
              </a:spcBef>
            </a:pPr>
            <a:r>
              <a:rPr lang="en-US" altLang="en-US" b="1" dirty="0"/>
              <a:t>“Neglected Anxiety Disorder”</a:t>
            </a:r>
            <a:endParaRPr lang="en-US" altLang="en-US" sz="1400" b="1" dirty="0"/>
          </a:p>
          <a:p>
            <a:pPr lvl="1">
              <a:spcBef>
                <a:spcPts val="200"/>
              </a:spcBef>
            </a:pPr>
            <a:r>
              <a:rPr lang="en-US" altLang="en-US" b="1" dirty="0"/>
              <a:t>Commonality with atypical depression </a:t>
            </a:r>
            <a:r>
              <a:rPr lang="en-US" altLang="en-US" b="1" dirty="0">
                <a:sym typeface="Wingdings" panose="05000000000000000000" pitchFamily="2" charset="2"/>
              </a:rPr>
              <a:t> MAOI trials</a:t>
            </a:r>
          </a:p>
          <a:p>
            <a:pPr lvl="1">
              <a:spcBef>
                <a:spcPts val="200"/>
              </a:spcBef>
            </a:pPr>
            <a:r>
              <a:rPr lang="en-US" altLang="en-US" b="1" i="1" dirty="0">
                <a:sym typeface="Wingdings" panose="05000000000000000000" pitchFamily="2" charset="2"/>
              </a:rPr>
              <a:t>DSM-III-R</a:t>
            </a:r>
            <a:r>
              <a:rPr lang="en-US" altLang="en-US" b="1" dirty="0">
                <a:sym typeface="Wingdings" panose="05000000000000000000" pitchFamily="2" charset="2"/>
              </a:rPr>
              <a:t> broadened dx (Generalized Type, “SAD”)</a:t>
            </a:r>
            <a:r>
              <a:rPr lang="en-US" altLang="en-US" b="1" dirty="0"/>
              <a:t>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</a:rPr>
              <a:t>2010s</a:t>
            </a:r>
          </a:p>
          <a:p>
            <a:pPr lvl="1">
              <a:spcBef>
                <a:spcPts val="200"/>
              </a:spcBef>
            </a:pPr>
            <a:r>
              <a:rPr lang="en-US" altLang="en-US" b="1" i="1" dirty="0"/>
              <a:t>DSM-5</a:t>
            </a:r>
            <a:r>
              <a:rPr lang="en-US" altLang="en-US" b="1" dirty="0"/>
              <a:t>: Subtype changed— “Generalized” dropped, “Performance Type” added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5B9892-1154-4A63-2312-7DB79F31BA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4906" y="6197600"/>
            <a:ext cx="9338007" cy="570034"/>
          </a:xfrm>
        </p:spPr>
        <p:txBody>
          <a:bodyPr/>
          <a:lstStyle/>
          <a:p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MAOI = monoamine oxidase inhibitor;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SAD = social anxiety disorder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</a:p>
          <a:p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Liebowitz, et al. </a:t>
            </a:r>
            <a:r>
              <a:rPr lang="pl-PL" altLang="en-US" sz="1400" i="1" dirty="0">
                <a:solidFill>
                  <a:schemeClr val="bg1">
                    <a:lumMod val="50000"/>
                  </a:schemeClr>
                </a:solidFill>
              </a:rPr>
              <a:t>Arch Gen Psychiatry</a:t>
            </a:r>
            <a:r>
              <a:rPr lang="pl-PL" altLang="en-US" sz="1400" dirty="0">
                <a:solidFill>
                  <a:schemeClr val="bg1">
                    <a:lumMod val="50000"/>
                  </a:schemeClr>
                </a:solidFill>
              </a:rPr>
              <a:t>. 1985;42:729-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7</a:t>
            </a:r>
            <a:r>
              <a:rPr lang="pl-PL" altLang="en-US" sz="1400" dirty="0">
                <a:solidFill>
                  <a:schemeClr val="bg1">
                    <a:lumMod val="50000"/>
                  </a:schemeClr>
                </a:solidFill>
              </a:rPr>
              <a:t>36</a:t>
            </a:r>
            <a:r>
              <a:rPr lang="en-US" altLang="en-US" sz="1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806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6890E-C9A9-024B-C17F-ECC543870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09A7062-8401-21C1-DAC0-E631BDD33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Prevalence of Common Psychiatric Disorders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36C5F-B00F-B63D-937E-1C705B2B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CCEF7D-8F77-EB77-DF5C-CB5A5F32FD1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70577" y="6202241"/>
            <a:ext cx="9338007" cy="570034"/>
          </a:xfrm>
        </p:spPr>
        <p:txBody>
          <a:bodyPr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Helvetica" panose="020B0604020202020204" pitchFamily="34" charset="0"/>
              </a:rPr>
              <a:t>Adapted from Kessler, et al. </a:t>
            </a:r>
            <a:r>
              <a:rPr kumimoji="0" lang="pl-PL" sz="14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Helvetica" panose="020B0604020202020204" pitchFamily="34" charset="0"/>
              </a:rPr>
              <a:t>Arch Gen Psychiatry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Helvetica" panose="020B0604020202020204" pitchFamily="34" charset="0"/>
              </a:rPr>
              <a:t>. 1994;51:8-19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Helvetica" panose="020B0604020202020204" pitchFamily="34" charset="0"/>
              </a:rPr>
              <a:t> and Kessler, et al. 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Helvetica" panose="020B0604020202020204" pitchFamily="34" charset="0"/>
              </a:rPr>
              <a:t>Arch Gen Psychiatry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Helvetica" panose="020B0604020202020204" pitchFamily="34" charset="0"/>
              </a:rPr>
              <a:t>. 1995;52:1048-1060.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4D18400-5499-B6FD-4A0A-8A7A5B107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 t="17174" r="7035" b="21682"/>
          <a:stretch/>
        </p:blipFill>
        <p:spPr bwMode="auto">
          <a:xfrm>
            <a:off x="1521646" y="1380735"/>
            <a:ext cx="7791855" cy="41854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73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BD5F6-51CC-1C1A-339D-E93487549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78D3A0-FEA4-939D-6E63-24DF871A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Social Anxiety Disorder Features 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CA6B9C-01F1-EF57-6458-2510C45BD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 altLang="en-US" b="1" dirty="0"/>
          </a:p>
          <a:p>
            <a:r>
              <a:rPr lang="en-US" altLang="en-US" b="1" dirty="0"/>
              <a:t>Highly prevalent, 5-12%</a:t>
            </a:r>
            <a:endParaRPr lang="en-US" altLang="en-US" b="1" dirty="0">
              <a:ea typeface="Calibri"/>
              <a:cs typeface="Calibri"/>
            </a:endParaRPr>
          </a:p>
          <a:p>
            <a:endParaRPr lang="en-US" altLang="en-US" b="1" dirty="0">
              <a:ea typeface="Calibri"/>
              <a:cs typeface="Calibri"/>
            </a:endParaRPr>
          </a:p>
          <a:p>
            <a:r>
              <a:rPr lang="en-US" altLang="en-US" b="1" dirty="0">
                <a:ea typeface="Calibri"/>
                <a:cs typeface="Calibri"/>
              </a:rPr>
              <a:t>Early onset typically in adolescence, and often chronic</a:t>
            </a:r>
          </a:p>
          <a:p>
            <a:endParaRPr lang="en-US" altLang="en-US" b="1" dirty="0"/>
          </a:p>
          <a:p>
            <a:r>
              <a:rPr lang="en-US" altLang="en-US" b="1" dirty="0"/>
              <a:t>Significant social and occupational disability</a:t>
            </a:r>
            <a:endParaRPr lang="en-US" altLang="en-US" b="1" dirty="0">
              <a:ea typeface="Calibri"/>
              <a:cs typeface="Calibri"/>
            </a:endParaRPr>
          </a:p>
          <a:p>
            <a:endParaRPr lang="en-US" altLang="en-US" b="1" dirty="0"/>
          </a:p>
          <a:p>
            <a:r>
              <a:rPr lang="en-US" altLang="en-US" b="1" dirty="0"/>
              <a:t>Risk factor for depression, alcohol abuse, suicide</a:t>
            </a:r>
            <a:endParaRPr lang="en-US" altLang="en-US" b="1" dirty="0">
              <a:ea typeface="Calibri"/>
              <a:cs typeface="Calibri"/>
            </a:endParaRPr>
          </a:p>
          <a:p>
            <a:endParaRPr lang="en-US" altLang="en-US" b="1" dirty="0"/>
          </a:p>
          <a:p>
            <a:r>
              <a:rPr lang="en-US" altLang="en-US" b="1" dirty="0"/>
              <a:t>Treatments efficacious, but underutilized</a:t>
            </a:r>
            <a:endParaRPr lang="en-US" altLang="en-US" b="1" dirty="0">
              <a:ea typeface="Calibri"/>
              <a:cs typeface="Calibri"/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138840-12A4-7260-96B8-5958494A92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Schneier.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Expert Rev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Neurother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2024; 24:1127-30</a:t>
            </a:r>
          </a:p>
        </p:txBody>
      </p:sp>
    </p:spTree>
    <p:extLst>
      <p:ext uri="{BB962C8B-B14F-4D97-AF65-F5344CB8AC3E}">
        <p14:creationId xmlns:p14="http://schemas.microsoft.com/office/powerpoint/2010/main" val="57567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40BF7-3408-BEBF-3967-30A8A8A84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4C8B74-9658-137D-DCCC-8328DD2C3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Potential for Suicidal Ideation in SAD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E03EB8-1AC8-EFD1-B70B-6ADB3CBDC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E62D3-0CA2-556F-28D1-EBB0B718E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160" y="1340939"/>
            <a:ext cx="7937680" cy="417612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A1E7D20-3804-530B-0FD1-32B0A58EC4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6273800"/>
            <a:ext cx="9337675" cy="569913"/>
          </a:xfrm>
        </p:spPr>
        <p:txBody>
          <a:bodyPr>
            <a:noAutofit/>
          </a:bodyPr>
          <a:lstStyle/>
          <a:p>
            <a:r>
              <a:rPr lang="en-US" sz="1400" baseline="30000" dirty="0">
                <a:solidFill>
                  <a:schemeClr val="tx1"/>
                </a:solidFill>
              </a:rPr>
              <a:t>†</a:t>
            </a:r>
            <a:r>
              <a:rPr lang="en-US" sz="1400" dirty="0">
                <a:solidFill>
                  <a:schemeClr val="tx1"/>
                </a:solidFill>
              </a:rPr>
              <a:t>With any </a:t>
            </a:r>
            <a:r>
              <a:rPr lang="en-US" sz="1400" i="1" dirty="0">
                <a:solidFill>
                  <a:schemeClr val="tx1"/>
                </a:solidFill>
              </a:rPr>
              <a:t>DSM-III </a:t>
            </a:r>
            <a:r>
              <a:rPr lang="en-US" sz="1400" dirty="0">
                <a:solidFill>
                  <a:schemeClr val="tx1"/>
                </a:solidFill>
              </a:rPr>
              <a:t>major disorder.</a:t>
            </a:r>
          </a:p>
          <a:p>
            <a:r>
              <a:rPr lang="en-US" sz="1400" dirty="0">
                <a:solidFill>
                  <a:schemeClr val="tx1"/>
                </a:solidFill>
              </a:rPr>
              <a:t>Based on the Epidemiologic Catchment Area study, which assessed rates and risks of psychiatric disorders in &gt; 18,000 adults.</a:t>
            </a:r>
          </a:p>
          <a:p>
            <a:r>
              <a:rPr lang="en-US" altLang="en-US" sz="1400" dirty="0">
                <a:solidFill>
                  <a:schemeClr val="tx1"/>
                </a:solidFill>
              </a:rPr>
              <a:t>Adapted from Schneier, et al. </a:t>
            </a:r>
            <a:r>
              <a:rPr lang="pl-PL" altLang="en-US" sz="1400" i="1" dirty="0">
                <a:solidFill>
                  <a:schemeClr val="tx1"/>
                </a:solidFill>
              </a:rPr>
              <a:t>Arch Gen Psychiatry</a:t>
            </a:r>
            <a:r>
              <a:rPr lang="pl-PL" altLang="en-US" sz="1400" dirty="0">
                <a:solidFill>
                  <a:schemeClr val="tx1"/>
                </a:solidFill>
              </a:rPr>
              <a:t>. 1992;49(4):282-</a:t>
            </a:r>
            <a:r>
              <a:rPr lang="en-US" altLang="en-US" sz="1400" dirty="0">
                <a:solidFill>
                  <a:schemeClr val="tx1"/>
                </a:solidFill>
              </a:rPr>
              <a:t>28</a:t>
            </a:r>
            <a:r>
              <a:rPr lang="pl-PL" altLang="en-US" sz="1400" dirty="0">
                <a:solidFill>
                  <a:schemeClr val="tx1"/>
                </a:solidFill>
              </a:rPr>
              <a:t>8.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340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23AEC-3191-0E60-AB6E-CCAD330F7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CAB04C-642A-2B80-742A-D4C54ED61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5639"/>
            <a:ext cx="10069830" cy="1216152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Beyond </a:t>
            </a:r>
            <a:r>
              <a:rPr lang="en-US" altLang="en-US" i="1" dirty="0"/>
              <a:t>DSM </a:t>
            </a:r>
            <a:r>
              <a:rPr lang="en-US" altLang="en-US" dirty="0"/>
              <a:t>Criteria:</a:t>
            </a:r>
            <a:br>
              <a:rPr lang="en-US" altLang="en-US" dirty="0"/>
            </a:br>
            <a:r>
              <a:rPr lang="en-US" altLang="en-US" dirty="0"/>
              <a:t>Characterizing Clinical Features of SAD</a:t>
            </a:r>
            <a:br>
              <a:rPr lang="en-US" b="1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4A8581-B4E9-E622-0B03-705840F03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altLang="en-US" b="1" dirty="0"/>
          </a:p>
          <a:p>
            <a:r>
              <a:rPr lang="en-US" altLang="en-US" b="1" dirty="0"/>
              <a:t>Cognitive/Affective</a:t>
            </a:r>
          </a:p>
          <a:p>
            <a:pPr lvl="1">
              <a:spcBef>
                <a:spcPts val="1200"/>
              </a:spcBef>
            </a:pPr>
            <a:r>
              <a:rPr lang="en-US" altLang="en-US" b="1" dirty="0"/>
              <a:t>Self consciousness, feelings of scrutiny </a:t>
            </a:r>
          </a:p>
          <a:p>
            <a:pPr lvl="1">
              <a:spcBef>
                <a:spcPts val="1200"/>
              </a:spcBef>
            </a:pPr>
            <a:r>
              <a:rPr lang="en-US" altLang="en-US" b="1" dirty="0"/>
              <a:t>Fear of negative evaluation (“She won’t like me”)</a:t>
            </a:r>
          </a:p>
          <a:p>
            <a:pPr lvl="1">
              <a:spcBef>
                <a:spcPts val="1200"/>
              </a:spcBef>
            </a:pPr>
            <a:r>
              <a:rPr lang="en-US" altLang="en-US" b="1" dirty="0"/>
              <a:t>Social inferiority (“I won’t measure up”)</a:t>
            </a:r>
          </a:p>
          <a:p>
            <a:pPr lvl="1"/>
            <a:r>
              <a:rPr lang="en-US" altLang="en-US" b="1" dirty="0"/>
              <a:t>High negative affect and low positive affect</a:t>
            </a:r>
          </a:p>
          <a:p>
            <a:pPr>
              <a:spcBef>
                <a:spcPts val="1200"/>
              </a:spcBef>
            </a:pPr>
            <a:r>
              <a:rPr lang="en-US" altLang="en-US" b="1" dirty="0"/>
              <a:t>Behavioral</a:t>
            </a:r>
          </a:p>
          <a:p>
            <a:pPr lvl="1"/>
            <a:r>
              <a:rPr lang="en-US" altLang="en-US" b="1" dirty="0"/>
              <a:t>Avoidance -- of situations, interaction, eye contact, self-disclosure</a:t>
            </a:r>
          </a:p>
          <a:p>
            <a:pPr lvl="1"/>
            <a:endParaRPr lang="en-US" altLang="en-US" b="1" dirty="0"/>
          </a:p>
          <a:p>
            <a:r>
              <a:rPr lang="en-US" altLang="en-US" b="1" dirty="0"/>
              <a:t>Physiological</a:t>
            </a:r>
          </a:p>
          <a:p>
            <a:pPr lvl="1">
              <a:spcBef>
                <a:spcPts val="1200"/>
              </a:spcBef>
            </a:pPr>
            <a:r>
              <a:rPr lang="en-US" altLang="en-US" b="1" dirty="0"/>
              <a:t>Blushing, sweating, tremor/twitching</a:t>
            </a:r>
          </a:p>
          <a:p>
            <a:pPr lvl="1">
              <a:spcBef>
                <a:spcPts val="1200"/>
              </a:spcBef>
            </a:pPr>
            <a:r>
              <a:rPr lang="en-US" altLang="en-US" b="1" dirty="0"/>
              <a:t>Panic attacks may occur (only social situations)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AA745A-BEC2-3274-DB3B-F3EC1019A2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408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PNP">
      <a:dk1>
        <a:sysClr val="windowText" lastClr="000000"/>
      </a:dk1>
      <a:lt1>
        <a:sysClr val="window" lastClr="FFFFFF"/>
      </a:lt1>
      <a:dk2>
        <a:srgbClr val="525A5C"/>
      </a:dk2>
      <a:lt2>
        <a:srgbClr val="EEF0EF"/>
      </a:lt2>
      <a:accent1>
        <a:srgbClr val="029CC0"/>
      </a:accent1>
      <a:accent2>
        <a:srgbClr val="FE8415"/>
      </a:accent2>
      <a:accent3>
        <a:srgbClr val="FECB43"/>
      </a:accent3>
      <a:accent4>
        <a:srgbClr val="86BD00"/>
      </a:accent4>
      <a:accent5>
        <a:srgbClr val="C13801"/>
      </a:accent5>
      <a:accent6>
        <a:srgbClr val="53308C"/>
      </a:accent6>
      <a:hlink>
        <a:srgbClr val="029CC0"/>
      </a:hlink>
      <a:folHlink>
        <a:srgbClr val="029CC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0413197-23cb-4fa6-977e-15613d1a8345">
      <Terms xmlns="http://schemas.microsoft.com/office/infopath/2007/PartnerControls"/>
    </lcf76f155ced4ddcb4097134ff3c332f>
    <TaxCatchAll xmlns="b159b254-6d57-44a0-b030-b506957ed4c0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0AD919A4DF3548A7154F4200ACB4B5" ma:contentTypeVersion="16" ma:contentTypeDescription="Create a new document." ma:contentTypeScope="" ma:versionID="54cbabf1a25a9d5a0f6dde4b1d3e98e0">
  <xsd:schema xmlns:xsd="http://www.w3.org/2001/XMLSchema" xmlns:xs="http://www.w3.org/2001/XMLSchema" xmlns:p="http://schemas.microsoft.com/office/2006/metadata/properties" xmlns:ns1="http://schemas.microsoft.com/sharepoint/v3" xmlns:ns2="30413197-23cb-4fa6-977e-15613d1a8345" xmlns:ns3="b159b254-6d57-44a0-b030-b506957ed4c0" targetNamespace="http://schemas.microsoft.com/office/2006/metadata/properties" ma:root="true" ma:fieldsID="5d3f380157d595ad107f81302ffddca7" ns1:_="" ns2:_="" ns3:_="">
    <xsd:import namespace="http://schemas.microsoft.com/sharepoint/v3"/>
    <xsd:import namespace="30413197-23cb-4fa6-977e-15613d1a8345"/>
    <xsd:import namespace="b159b254-6d57-44a0-b030-b506957ed4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413197-23cb-4fa6-977e-15613d1a83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e83da4f-4d6a-43ba-aa09-ce86d4899d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9b254-6d57-44a0-b030-b506957ed4c0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08584a6-754b-4508-89c5-0ab0b4ff32a2}" ma:internalName="TaxCatchAll" ma:showField="CatchAllData" ma:web="b159b254-6d57-44a0-b030-b506957ed4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182BFF-7D61-434B-92A4-1F36C29A07A9}">
  <ds:schemaRefs>
    <ds:schemaRef ds:uri="http://schemas.microsoft.com/office/2006/metadata/properties"/>
    <ds:schemaRef ds:uri="http://schemas.microsoft.com/office/infopath/2007/PartnerControls"/>
    <ds:schemaRef ds:uri="bb3518d6-1711-4df2-bae5-a5003b44c035"/>
    <ds:schemaRef ds:uri="25ce5069-39fa-4d02-ad61-e104f3586710"/>
    <ds:schemaRef ds:uri="5d3ca59a-8eb5-419a-b3a9-d4d8a9f553c7"/>
    <ds:schemaRef ds:uri="782e1885-c533-4565-8479-b979db463e7f"/>
    <ds:schemaRef ds:uri="6e13084a-883c-47a1-85f9-e7d8f7a67156"/>
    <ds:schemaRef ds:uri="00519053-0658-4f10-84d2-661234345072"/>
    <ds:schemaRef ds:uri="30413197-23cb-4fa6-977e-15613d1a8345"/>
    <ds:schemaRef ds:uri="b159b254-6d57-44a0-b030-b506957ed4c0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A538AA3F-7F86-483E-9516-EF000C49CA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F7D962-8697-401B-B14B-E09516ED77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0413197-23cb-4fa6-977e-15613d1a8345"/>
    <ds:schemaRef ds:uri="b159b254-6d57-44a0-b030-b506957ed4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14700</TotalTime>
  <Words>3383</Words>
  <Application>Microsoft Macintosh PowerPoint</Application>
  <PresentationFormat>Widescreen</PresentationFormat>
  <Paragraphs>418</Paragraphs>
  <Slides>43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PowerPoint Presentation</vt:lpstr>
      <vt:lpstr>Disclosures</vt:lpstr>
      <vt:lpstr>Learning Objectives</vt:lpstr>
      <vt:lpstr>DSM-5 Social Anxiety Disorder (SAD)</vt:lpstr>
      <vt:lpstr>History of SAD Diagnosis</vt:lpstr>
      <vt:lpstr>Prevalence of Common Psychiatric Disorders</vt:lpstr>
      <vt:lpstr>Social Anxiety Disorder Features </vt:lpstr>
      <vt:lpstr>Potential for Suicidal Ideation in SAD</vt:lpstr>
      <vt:lpstr>Beyond DSM Criteria: Characterizing Clinical Features of SAD </vt:lpstr>
      <vt:lpstr>Symptoms in Relation to Feared Events</vt:lpstr>
      <vt:lpstr>Differential Diagnosis</vt:lpstr>
      <vt:lpstr>Some Models of SAD</vt:lpstr>
      <vt:lpstr>Cognitive Behavioral Model of SAD</vt:lpstr>
      <vt:lpstr>Efficacy of CBT in SAD</vt:lpstr>
      <vt:lpstr>Psychopharmacology of SAD: RCTs</vt:lpstr>
      <vt:lpstr>RCT Outcome Measures</vt:lpstr>
      <vt:lpstr>SSRI Response Rates (%) in pivotal trials</vt:lpstr>
      <vt:lpstr>SSRI/SNRI Treatment of SAD</vt:lpstr>
      <vt:lpstr>Audience Poll Question 1</vt:lpstr>
      <vt:lpstr>Audience Poll Question 1</vt:lpstr>
      <vt:lpstr>Sertraline: Significantly Greater Response Rate vs Placebo</vt:lpstr>
      <vt:lpstr>Sertraline: 96% Maintained Response in a Longer Term Continuation Trial</vt:lpstr>
      <vt:lpstr>Case History: Zack Greinke </vt:lpstr>
      <vt:lpstr>Audience Poll Question 2</vt:lpstr>
      <vt:lpstr>Audience Poll Question 2</vt:lpstr>
      <vt:lpstr>Benzodiazepine RCTs in SAD</vt:lpstr>
      <vt:lpstr>Evidence for Clonazepam in SAD</vt:lpstr>
      <vt:lpstr>Other meds</vt:lpstr>
      <vt:lpstr>Beta Adrenergic Blockers</vt:lpstr>
      <vt:lpstr>Monoamine Oxidase Inhibitors</vt:lpstr>
      <vt:lpstr>Ketamine: Preliminary Findings</vt:lpstr>
      <vt:lpstr>Atypical Antipsychotic Trials in SAD</vt:lpstr>
      <vt:lpstr>RCTs of Antipsychotics for SAD </vt:lpstr>
      <vt:lpstr>Olanzapine Monotherapy in SAD</vt:lpstr>
      <vt:lpstr>Atypical Antipsychotics - Summary</vt:lpstr>
      <vt:lpstr>Audience Poll Question 3</vt:lpstr>
      <vt:lpstr>Audience Poll Question 3</vt:lpstr>
      <vt:lpstr>Audience Poll Question 4</vt:lpstr>
      <vt:lpstr>Audience Poll Question 4</vt:lpstr>
      <vt:lpstr>Reviews and Guidelines</vt:lpstr>
      <vt:lpstr>Investigational Drugs</vt:lpstr>
      <vt:lpstr>Summary/Conclusions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the amazing but long session title</dc:title>
  <dc:creator>Greg Payne</dc:creator>
  <cp:lastModifiedBy>Cushman, Nicholas</cp:lastModifiedBy>
  <cp:revision>115</cp:revision>
  <dcterms:created xsi:type="dcterms:W3CDTF">2017-05-24T14:36:21Z</dcterms:created>
  <dcterms:modified xsi:type="dcterms:W3CDTF">2026-05-05T19:00:00Z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0x0101006B0AD919A4DF3548A7154F4200ACB4B5</vt:lpwstr>
  </property>
  <property fmtid="{D5CDD505-2E9C-101B-9397-08002B2CF9AE}" pid="3" name="MediaServiceImageTags">
    <vt:lpwstr/>
  </property>
</Properties>
</file>