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tags/tag3.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1" r:id="rId1"/>
  </p:sldMasterIdLst>
  <p:notesMasterIdLst>
    <p:notesMasterId r:id="rId21"/>
  </p:notesMasterIdLst>
  <p:handoutMasterIdLst>
    <p:handoutMasterId r:id="rId22"/>
  </p:handoutMasterIdLst>
  <p:sldIdLst>
    <p:sldId id="257" r:id="rId2"/>
    <p:sldId id="953" r:id="rId3"/>
    <p:sldId id="974" r:id="rId4"/>
    <p:sldId id="1208" r:id="rId5"/>
    <p:sldId id="1207" r:id="rId6"/>
    <p:sldId id="258" r:id="rId7"/>
    <p:sldId id="1179" r:id="rId8"/>
    <p:sldId id="1199" r:id="rId9"/>
    <p:sldId id="996" r:id="rId10"/>
    <p:sldId id="1174" r:id="rId11"/>
    <p:sldId id="294" r:id="rId12"/>
    <p:sldId id="1008" r:id="rId13"/>
    <p:sldId id="305" r:id="rId14"/>
    <p:sldId id="442" r:id="rId15"/>
    <p:sldId id="444" r:id="rId16"/>
    <p:sldId id="508" r:id="rId17"/>
    <p:sldId id="1144" r:id="rId18"/>
    <p:sldId id="984" r:id="rId19"/>
    <p:sldId id="283"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401" autoAdjust="0"/>
  </p:normalViewPr>
  <p:slideViewPr>
    <p:cSldViewPr snapToGrid="0" snapToObjects="1">
      <p:cViewPr varScale="1">
        <p:scale>
          <a:sx n="86" d="100"/>
          <a:sy n="86" d="100"/>
        </p:scale>
        <p:origin x="1200" y="192"/>
      </p:cViewPr>
      <p:guideLst/>
    </p:cSldViewPr>
  </p:slideViewPr>
  <p:outlineViewPr>
    <p:cViewPr>
      <p:scale>
        <a:sx n="33" d="100"/>
        <a:sy n="33" d="100"/>
      </p:scale>
      <p:origin x="0" y="-3461"/>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_rels/data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 Id="rId5" Type="http://schemas.openxmlformats.org/officeDocument/2006/relationships/image" Target="../media/image10.sv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 Id="rId5" Type="http://schemas.openxmlformats.org/officeDocument/2006/relationships/image" Target="../media/image10.sv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F27F15A-20A2-4D5C-80DD-A73A982EC4D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15DDCDA-16AC-404A-AF78-E19D207C0231}">
      <dgm:prSet custT="1"/>
      <dgm:spPr/>
      <dgm:t>
        <a:bodyPr/>
        <a:lstStyle/>
        <a:p>
          <a:r>
            <a:rPr lang="en-US" sz="2200" dirty="0"/>
            <a:t>Tend to be case-based, reactive, advisory,  and inpatient focused</a:t>
          </a:r>
        </a:p>
      </dgm:t>
    </dgm:pt>
    <dgm:pt modelId="{89B1F2B2-23CC-49FF-83B8-499F60F021BC}" type="parTrans" cxnId="{E3F21B8B-64F7-4EF1-9444-EAE6F9EDB22C}">
      <dgm:prSet/>
      <dgm:spPr/>
      <dgm:t>
        <a:bodyPr/>
        <a:lstStyle/>
        <a:p>
          <a:endParaRPr lang="en-US"/>
        </a:p>
      </dgm:t>
    </dgm:pt>
    <dgm:pt modelId="{10EA7CFE-79EF-4731-A925-C29D8190B879}" type="sibTrans" cxnId="{E3F21B8B-64F7-4EF1-9444-EAE6F9EDB22C}">
      <dgm:prSet/>
      <dgm:spPr/>
      <dgm:t>
        <a:bodyPr/>
        <a:lstStyle/>
        <a:p>
          <a:endParaRPr lang="en-US"/>
        </a:p>
      </dgm:t>
    </dgm:pt>
    <dgm:pt modelId="{7789A4F6-06C0-4AA6-8437-9E5698331FF0}">
      <dgm:prSet custT="1"/>
      <dgm:spPr/>
      <dgm:t>
        <a:bodyPr/>
        <a:lstStyle/>
        <a:p>
          <a:r>
            <a:rPr lang="en-US" sz="2200" dirty="0"/>
            <a:t>Members tend to vary in ethics competency, interest, availability, and support</a:t>
          </a:r>
        </a:p>
      </dgm:t>
    </dgm:pt>
    <dgm:pt modelId="{48B66D89-F12D-4E83-9168-23D771ABE654}" type="parTrans" cxnId="{1B77C2C1-6C17-472A-A7B9-4E573B6C4F42}">
      <dgm:prSet/>
      <dgm:spPr/>
      <dgm:t>
        <a:bodyPr/>
        <a:lstStyle/>
        <a:p>
          <a:endParaRPr lang="en-US"/>
        </a:p>
      </dgm:t>
    </dgm:pt>
    <dgm:pt modelId="{55697A7F-A9DB-421D-8C59-A850C291F1D3}" type="sibTrans" cxnId="{1B77C2C1-6C17-472A-A7B9-4E573B6C4F42}">
      <dgm:prSet/>
      <dgm:spPr/>
      <dgm:t>
        <a:bodyPr/>
        <a:lstStyle/>
        <a:p>
          <a:endParaRPr lang="en-US"/>
        </a:p>
      </dgm:t>
    </dgm:pt>
    <dgm:pt modelId="{91B9D5D4-DEE9-4B12-815D-1256714D9B33}">
      <dgm:prSet custT="1"/>
      <dgm:spPr/>
      <dgm:t>
        <a:bodyPr/>
        <a:lstStyle/>
        <a:p>
          <a:r>
            <a:rPr lang="en-US" sz="2200" dirty="0"/>
            <a:t>Increasing concerns being raised about traditional ethics committees…</a:t>
          </a:r>
        </a:p>
      </dgm:t>
    </dgm:pt>
    <dgm:pt modelId="{67DF7361-3A5C-4C0D-935D-8D5362744FCA}" type="parTrans" cxnId="{EA1FE06B-2FF6-4F13-AC15-C2CBAC6413C2}">
      <dgm:prSet/>
      <dgm:spPr/>
      <dgm:t>
        <a:bodyPr/>
        <a:lstStyle/>
        <a:p>
          <a:endParaRPr lang="en-US"/>
        </a:p>
      </dgm:t>
    </dgm:pt>
    <dgm:pt modelId="{C4583E6D-A23A-4BC1-9D4F-4937B954D831}" type="sibTrans" cxnId="{EA1FE06B-2FF6-4F13-AC15-C2CBAC6413C2}">
      <dgm:prSet/>
      <dgm:spPr/>
      <dgm:t>
        <a:bodyPr/>
        <a:lstStyle/>
        <a:p>
          <a:endParaRPr lang="en-US"/>
        </a:p>
      </dgm:t>
    </dgm:pt>
    <dgm:pt modelId="{BCDB0787-7C50-4F79-8D1F-159DFF85356D}" type="pres">
      <dgm:prSet presAssocID="{AF27F15A-20A2-4D5C-80DD-A73A982EC4D4}" presName="linear" presStyleCnt="0">
        <dgm:presLayoutVars>
          <dgm:animLvl val="lvl"/>
          <dgm:resizeHandles val="exact"/>
        </dgm:presLayoutVars>
      </dgm:prSet>
      <dgm:spPr/>
    </dgm:pt>
    <dgm:pt modelId="{72B87130-C77B-4021-8FCE-C0D5B33A9BC4}" type="pres">
      <dgm:prSet presAssocID="{115DDCDA-16AC-404A-AF78-E19D207C0231}" presName="parentText" presStyleLbl="node1" presStyleIdx="0" presStyleCnt="3">
        <dgm:presLayoutVars>
          <dgm:chMax val="0"/>
          <dgm:bulletEnabled val="1"/>
        </dgm:presLayoutVars>
      </dgm:prSet>
      <dgm:spPr/>
    </dgm:pt>
    <dgm:pt modelId="{D1DEB9FA-7AAA-45BC-BDB7-0DAF19F253EC}" type="pres">
      <dgm:prSet presAssocID="{10EA7CFE-79EF-4731-A925-C29D8190B879}" presName="spacer" presStyleCnt="0"/>
      <dgm:spPr/>
    </dgm:pt>
    <dgm:pt modelId="{302E1529-F55A-40AD-B983-041B2F14CCAE}" type="pres">
      <dgm:prSet presAssocID="{7789A4F6-06C0-4AA6-8437-9E5698331FF0}" presName="parentText" presStyleLbl="node1" presStyleIdx="1" presStyleCnt="3">
        <dgm:presLayoutVars>
          <dgm:chMax val="0"/>
          <dgm:bulletEnabled val="1"/>
        </dgm:presLayoutVars>
      </dgm:prSet>
      <dgm:spPr/>
    </dgm:pt>
    <dgm:pt modelId="{0903DAF7-5365-4E1D-91F6-74B49F14F609}" type="pres">
      <dgm:prSet presAssocID="{55697A7F-A9DB-421D-8C59-A850C291F1D3}" presName="spacer" presStyleCnt="0"/>
      <dgm:spPr/>
    </dgm:pt>
    <dgm:pt modelId="{C5D90B2E-0005-4DA6-A5E5-4BC1510ED080}" type="pres">
      <dgm:prSet presAssocID="{91B9D5D4-DEE9-4B12-815D-1256714D9B33}" presName="parentText" presStyleLbl="node1" presStyleIdx="2" presStyleCnt="3">
        <dgm:presLayoutVars>
          <dgm:chMax val="0"/>
          <dgm:bulletEnabled val="1"/>
        </dgm:presLayoutVars>
      </dgm:prSet>
      <dgm:spPr/>
    </dgm:pt>
  </dgm:ptLst>
  <dgm:cxnLst>
    <dgm:cxn modelId="{4F711139-ACBE-47EE-AA85-4C3F93295193}" type="presOf" srcId="{AF27F15A-20A2-4D5C-80DD-A73A982EC4D4}" destId="{BCDB0787-7C50-4F79-8D1F-159DFF85356D}" srcOrd="0" destOrd="0" presId="urn:microsoft.com/office/officeart/2005/8/layout/vList2"/>
    <dgm:cxn modelId="{EA1FE06B-2FF6-4F13-AC15-C2CBAC6413C2}" srcId="{AF27F15A-20A2-4D5C-80DD-A73A982EC4D4}" destId="{91B9D5D4-DEE9-4B12-815D-1256714D9B33}" srcOrd="2" destOrd="0" parTransId="{67DF7361-3A5C-4C0D-935D-8D5362744FCA}" sibTransId="{C4583E6D-A23A-4BC1-9D4F-4937B954D831}"/>
    <dgm:cxn modelId="{29D24772-2D67-4D12-90EA-52B68C059792}" type="presOf" srcId="{91B9D5D4-DEE9-4B12-815D-1256714D9B33}" destId="{C5D90B2E-0005-4DA6-A5E5-4BC1510ED080}" srcOrd="0" destOrd="0" presId="urn:microsoft.com/office/officeart/2005/8/layout/vList2"/>
    <dgm:cxn modelId="{E3F21B8B-64F7-4EF1-9444-EAE6F9EDB22C}" srcId="{AF27F15A-20A2-4D5C-80DD-A73A982EC4D4}" destId="{115DDCDA-16AC-404A-AF78-E19D207C0231}" srcOrd="0" destOrd="0" parTransId="{89B1F2B2-23CC-49FF-83B8-499F60F021BC}" sibTransId="{10EA7CFE-79EF-4731-A925-C29D8190B879}"/>
    <dgm:cxn modelId="{17C2199F-55A7-4F2A-B129-77633BD2FA8C}" type="presOf" srcId="{115DDCDA-16AC-404A-AF78-E19D207C0231}" destId="{72B87130-C77B-4021-8FCE-C0D5B33A9BC4}" srcOrd="0" destOrd="0" presId="urn:microsoft.com/office/officeart/2005/8/layout/vList2"/>
    <dgm:cxn modelId="{1B77C2C1-6C17-472A-A7B9-4E573B6C4F42}" srcId="{AF27F15A-20A2-4D5C-80DD-A73A982EC4D4}" destId="{7789A4F6-06C0-4AA6-8437-9E5698331FF0}" srcOrd="1" destOrd="0" parTransId="{48B66D89-F12D-4E83-9168-23D771ABE654}" sibTransId="{55697A7F-A9DB-421D-8C59-A850C291F1D3}"/>
    <dgm:cxn modelId="{39280FE4-49C1-423E-BE5A-9D1D1EDD823D}" type="presOf" srcId="{7789A4F6-06C0-4AA6-8437-9E5698331FF0}" destId="{302E1529-F55A-40AD-B983-041B2F14CCAE}" srcOrd="0" destOrd="0" presId="urn:microsoft.com/office/officeart/2005/8/layout/vList2"/>
    <dgm:cxn modelId="{D40BE21D-8E5C-4666-8F3A-6851DA16DDD6}" type="presParOf" srcId="{BCDB0787-7C50-4F79-8D1F-159DFF85356D}" destId="{72B87130-C77B-4021-8FCE-C0D5B33A9BC4}" srcOrd="0" destOrd="0" presId="urn:microsoft.com/office/officeart/2005/8/layout/vList2"/>
    <dgm:cxn modelId="{A7726FC3-51C9-4FA1-9880-C4A02932906B}" type="presParOf" srcId="{BCDB0787-7C50-4F79-8D1F-159DFF85356D}" destId="{D1DEB9FA-7AAA-45BC-BDB7-0DAF19F253EC}" srcOrd="1" destOrd="0" presId="urn:microsoft.com/office/officeart/2005/8/layout/vList2"/>
    <dgm:cxn modelId="{963F0600-687F-481D-876D-CB74D48B65B7}" type="presParOf" srcId="{BCDB0787-7C50-4F79-8D1F-159DFF85356D}" destId="{302E1529-F55A-40AD-B983-041B2F14CCAE}" srcOrd="2" destOrd="0" presId="urn:microsoft.com/office/officeart/2005/8/layout/vList2"/>
    <dgm:cxn modelId="{3B01EF6E-14C5-4BBF-B82C-5D59897ED3E7}" type="presParOf" srcId="{BCDB0787-7C50-4F79-8D1F-159DFF85356D}" destId="{0903DAF7-5365-4E1D-91F6-74B49F14F609}" srcOrd="3" destOrd="0" presId="urn:microsoft.com/office/officeart/2005/8/layout/vList2"/>
    <dgm:cxn modelId="{58AC1DDC-D6C1-4C5A-8E0F-CC1D4D1DC63E}" type="presParOf" srcId="{BCDB0787-7C50-4F79-8D1F-159DFF85356D}" destId="{C5D90B2E-0005-4DA6-A5E5-4BC1510ED08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F90D8E-7CB8-460C-B35C-7919B43AF39F}"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243BFDAE-40A9-4EA4-8782-05BBCFD81FA7}">
      <dgm:prSet/>
      <dgm:spPr/>
      <dgm:t>
        <a:bodyPr/>
        <a:lstStyle/>
        <a:p>
          <a:r>
            <a:rPr lang="en-US" b="1" dirty="0"/>
            <a:t>Will need to take a systems-oriented, proactive, integrated approach of doing ethics throughout the facility and </a:t>
          </a:r>
          <a:r>
            <a:rPr lang="en-US" b="1" i="1" dirty="0"/>
            <a:t>beyond</a:t>
          </a:r>
          <a:endParaRPr lang="en-US" i="1" dirty="0"/>
        </a:p>
      </dgm:t>
    </dgm:pt>
    <dgm:pt modelId="{F5068E16-CDEB-4766-868D-3D33169571D6}" type="parTrans" cxnId="{D7D31E70-9DE2-41F9-AB23-2E110B0E2CBB}">
      <dgm:prSet/>
      <dgm:spPr/>
      <dgm:t>
        <a:bodyPr/>
        <a:lstStyle/>
        <a:p>
          <a:endParaRPr lang="en-US"/>
        </a:p>
      </dgm:t>
    </dgm:pt>
    <dgm:pt modelId="{77965F59-401C-4C4F-959C-481BFD7FECB4}" type="sibTrans" cxnId="{D7D31E70-9DE2-41F9-AB23-2E110B0E2CBB}">
      <dgm:prSet/>
      <dgm:spPr/>
      <dgm:t>
        <a:bodyPr/>
        <a:lstStyle/>
        <a:p>
          <a:endParaRPr lang="en-US"/>
        </a:p>
      </dgm:t>
    </dgm:pt>
    <dgm:pt modelId="{3B7FC92C-7C80-4966-ACA1-AE3C68AAE476}">
      <dgm:prSet/>
      <dgm:spPr/>
      <dgm:t>
        <a:bodyPr/>
        <a:lstStyle/>
        <a:p>
          <a:r>
            <a:rPr lang="en-US" dirty="0"/>
            <a:t>Need to be modified depending on location </a:t>
          </a:r>
        </a:p>
      </dgm:t>
    </dgm:pt>
    <dgm:pt modelId="{11EE17D1-FCC1-4858-86A5-22C6065B5EDF}" type="parTrans" cxnId="{EFA69B70-0B6B-4DC8-8967-D824B5D3C809}">
      <dgm:prSet/>
      <dgm:spPr/>
      <dgm:t>
        <a:bodyPr/>
        <a:lstStyle/>
        <a:p>
          <a:endParaRPr lang="en-US"/>
        </a:p>
      </dgm:t>
    </dgm:pt>
    <dgm:pt modelId="{E46021FE-77F3-44C2-A1E7-E172CE0EB67A}" type="sibTrans" cxnId="{EFA69B70-0B6B-4DC8-8967-D824B5D3C809}">
      <dgm:prSet/>
      <dgm:spPr/>
      <dgm:t>
        <a:bodyPr/>
        <a:lstStyle/>
        <a:p>
          <a:endParaRPr lang="en-US"/>
        </a:p>
      </dgm:t>
    </dgm:pt>
    <dgm:pt modelId="{13E9AF7F-CC50-4323-923A-EF57441F5C15}" type="pres">
      <dgm:prSet presAssocID="{4BF90D8E-7CB8-460C-B35C-7919B43AF39F}" presName="Name0" presStyleCnt="0">
        <dgm:presLayoutVars>
          <dgm:dir/>
          <dgm:animLvl val="lvl"/>
          <dgm:resizeHandles val="exact"/>
        </dgm:presLayoutVars>
      </dgm:prSet>
      <dgm:spPr/>
    </dgm:pt>
    <dgm:pt modelId="{72612C9C-6008-4588-B776-6958CC7EF154}" type="pres">
      <dgm:prSet presAssocID="{3B7FC92C-7C80-4966-ACA1-AE3C68AAE476}" presName="boxAndChildren" presStyleCnt="0"/>
      <dgm:spPr/>
    </dgm:pt>
    <dgm:pt modelId="{E8844F67-7125-4CD5-BCF6-DED4BE82669B}" type="pres">
      <dgm:prSet presAssocID="{3B7FC92C-7C80-4966-ACA1-AE3C68AAE476}" presName="parentTextBox" presStyleLbl="node1" presStyleIdx="0" presStyleCnt="2"/>
      <dgm:spPr/>
    </dgm:pt>
    <dgm:pt modelId="{3AE9D504-67B4-4AAA-B4AE-37BBE3AC54BD}" type="pres">
      <dgm:prSet presAssocID="{77965F59-401C-4C4F-959C-481BFD7FECB4}" presName="sp" presStyleCnt="0"/>
      <dgm:spPr/>
    </dgm:pt>
    <dgm:pt modelId="{C85FB4C0-C20C-44DA-BDA5-2238BD96C879}" type="pres">
      <dgm:prSet presAssocID="{243BFDAE-40A9-4EA4-8782-05BBCFD81FA7}" presName="arrowAndChildren" presStyleCnt="0"/>
      <dgm:spPr/>
    </dgm:pt>
    <dgm:pt modelId="{9044E1B4-495A-4A8B-B4E8-921685B2E33A}" type="pres">
      <dgm:prSet presAssocID="{243BFDAE-40A9-4EA4-8782-05BBCFD81FA7}" presName="parentTextArrow" presStyleLbl="node1" presStyleIdx="1" presStyleCnt="2"/>
      <dgm:spPr/>
    </dgm:pt>
  </dgm:ptLst>
  <dgm:cxnLst>
    <dgm:cxn modelId="{358F9407-DDC3-447F-961C-2877C8F4AFF4}" type="presOf" srcId="{3B7FC92C-7C80-4966-ACA1-AE3C68AAE476}" destId="{E8844F67-7125-4CD5-BCF6-DED4BE82669B}" srcOrd="0" destOrd="0" presId="urn:microsoft.com/office/officeart/2005/8/layout/process4"/>
    <dgm:cxn modelId="{E8C69F0E-19E1-4A8B-A485-B0FE69468F14}" type="presOf" srcId="{243BFDAE-40A9-4EA4-8782-05BBCFD81FA7}" destId="{9044E1B4-495A-4A8B-B4E8-921685B2E33A}" srcOrd="0" destOrd="0" presId="urn:microsoft.com/office/officeart/2005/8/layout/process4"/>
    <dgm:cxn modelId="{304A2A20-C6C3-4220-B52B-F1C299707255}" type="presOf" srcId="{4BF90D8E-7CB8-460C-B35C-7919B43AF39F}" destId="{13E9AF7F-CC50-4323-923A-EF57441F5C15}" srcOrd="0" destOrd="0" presId="urn:microsoft.com/office/officeart/2005/8/layout/process4"/>
    <dgm:cxn modelId="{D7D31E70-9DE2-41F9-AB23-2E110B0E2CBB}" srcId="{4BF90D8E-7CB8-460C-B35C-7919B43AF39F}" destId="{243BFDAE-40A9-4EA4-8782-05BBCFD81FA7}" srcOrd="0" destOrd="0" parTransId="{F5068E16-CDEB-4766-868D-3D33169571D6}" sibTransId="{77965F59-401C-4C4F-959C-481BFD7FECB4}"/>
    <dgm:cxn modelId="{EFA69B70-0B6B-4DC8-8967-D824B5D3C809}" srcId="{4BF90D8E-7CB8-460C-B35C-7919B43AF39F}" destId="{3B7FC92C-7C80-4966-ACA1-AE3C68AAE476}" srcOrd="1" destOrd="0" parTransId="{11EE17D1-FCC1-4858-86A5-22C6065B5EDF}" sibTransId="{E46021FE-77F3-44C2-A1E7-E172CE0EB67A}"/>
    <dgm:cxn modelId="{BAF96DDF-CBA5-49F7-AAE9-E0B5D58A0755}" type="presParOf" srcId="{13E9AF7F-CC50-4323-923A-EF57441F5C15}" destId="{72612C9C-6008-4588-B776-6958CC7EF154}" srcOrd="0" destOrd="0" presId="urn:microsoft.com/office/officeart/2005/8/layout/process4"/>
    <dgm:cxn modelId="{411F655D-DAA9-4417-BFF8-7772DAD4FE83}" type="presParOf" srcId="{72612C9C-6008-4588-B776-6958CC7EF154}" destId="{E8844F67-7125-4CD5-BCF6-DED4BE82669B}" srcOrd="0" destOrd="0" presId="urn:microsoft.com/office/officeart/2005/8/layout/process4"/>
    <dgm:cxn modelId="{3CEACA32-5F29-4234-B3F7-FD648B4AF04E}" type="presParOf" srcId="{13E9AF7F-CC50-4323-923A-EF57441F5C15}" destId="{3AE9D504-67B4-4AAA-B4AE-37BBE3AC54BD}" srcOrd="1" destOrd="0" presId="urn:microsoft.com/office/officeart/2005/8/layout/process4"/>
    <dgm:cxn modelId="{B769E245-797D-43C6-A3D5-7B13339A44E8}" type="presParOf" srcId="{13E9AF7F-CC50-4323-923A-EF57441F5C15}" destId="{C85FB4C0-C20C-44DA-BDA5-2238BD96C879}" srcOrd="2" destOrd="0" presId="urn:microsoft.com/office/officeart/2005/8/layout/process4"/>
    <dgm:cxn modelId="{26E1C765-32E1-4E6A-AAA2-AD7034BA34BA}" type="presParOf" srcId="{C85FB4C0-C20C-44DA-BDA5-2238BD96C879}" destId="{9044E1B4-495A-4A8B-B4E8-921685B2E33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A3B0BA-7F5E-4F3C-81CD-994B2EA9409E}" type="doc">
      <dgm:prSet loTypeId="urn:microsoft.com/office/officeart/2018/2/layout/IconVerticalSolidList#2"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DF9426E-7C23-40B7-A2AF-9468DC84DE7E}">
      <dgm:prSet/>
      <dgm:spPr/>
      <dgm:t>
        <a:bodyPr/>
        <a:lstStyle/>
        <a:p>
          <a:endParaRPr lang="en-US" dirty="0">
            <a:solidFill>
              <a:schemeClr val="tx1"/>
            </a:solidFill>
          </a:endParaRPr>
        </a:p>
      </dgm:t>
    </dgm:pt>
    <dgm:pt modelId="{5CDEBE7F-F159-470F-A62E-60AA6D36B288}" type="parTrans" cxnId="{9DFC1CCE-4351-4B0B-80C7-137AFBE3D754}">
      <dgm:prSet/>
      <dgm:spPr/>
      <dgm:t>
        <a:bodyPr/>
        <a:lstStyle/>
        <a:p>
          <a:endParaRPr lang="en-US">
            <a:solidFill>
              <a:schemeClr val="tx1"/>
            </a:solidFill>
          </a:endParaRPr>
        </a:p>
      </dgm:t>
    </dgm:pt>
    <dgm:pt modelId="{41744A83-FB73-4558-82C8-D30040CD89E0}" type="sibTrans" cxnId="{9DFC1CCE-4351-4B0B-80C7-137AFBE3D754}">
      <dgm:prSet/>
      <dgm:spPr/>
      <dgm:t>
        <a:bodyPr/>
        <a:lstStyle/>
        <a:p>
          <a:endParaRPr lang="en-US">
            <a:solidFill>
              <a:schemeClr val="tx1"/>
            </a:solidFill>
          </a:endParaRPr>
        </a:p>
      </dgm:t>
    </dgm:pt>
    <dgm:pt modelId="{97EAA78A-355F-425D-AA33-9476D2523478}">
      <dgm:prSet custT="1"/>
      <dgm:spPr/>
      <dgm:t>
        <a:bodyPr/>
        <a:lstStyle/>
        <a:p>
          <a:r>
            <a:rPr lang="en-US" sz="1600" b="1" dirty="0">
              <a:solidFill>
                <a:schemeClr val="tx1"/>
              </a:solidFill>
            </a:rPr>
            <a:t>Ethics committees seek to educate,  create/review policy and offer case consultation</a:t>
          </a:r>
        </a:p>
      </dgm:t>
    </dgm:pt>
    <dgm:pt modelId="{FBFEC6B7-E0BF-4334-9680-50C566309650}" type="parTrans" cxnId="{A7CD663B-8C27-4B06-A1AE-2E3766707047}">
      <dgm:prSet/>
      <dgm:spPr/>
      <dgm:t>
        <a:bodyPr/>
        <a:lstStyle/>
        <a:p>
          <a:endParaRPr lang="en-US">
            <a:solidFill>
              <a:schemeClr val="tx1"/>
            </a:solidFill>
          </a:endParaRPr>
        </a:p>
      </dgm:t>
    </dgm:pt>
    <dgm:pt modelId="{3682AE50-39EC-4979-8023-D1207034552A}" type="sibTrans" cxnId="{A7CD663B-8C27-4B06-A1AE-2E3766707047}">
      <dgm:prSet/>
      <dgm:spPr/>
      <dgm:t>
        <a:bodyPr/>
        <a:lstStyle/>
        <a:p>
          <a:endParaRPr lang="en-US">
            <a:solidFill>
              <a:schemeClr val="tx1"/>
            </a:solidFill>
          </a:endParaRPr>
        </a:p>
      </dgm:t>
    </dgm:pt>
    <dgm:pt modelId="{CEFAC3BD-9777-423B-89D3-0C9C8AB21C13}">
      <dgm:prSet custT="1"/>
      <dgm:spPr/>
      <dgm:t>
        <a:bodyPr/>
        <a:lstStyle/>
        <a:p>
          <a:r>
            <a:rPr lang="en-US" sz="1600" b="1" dirty="0">
              <a:solidFill>
                <a:schemeClr val="tx1"/>
              </a:solidFill>
            </a:rPr>
            <a:t>Institutional leaders and clinicians need to recognize the importance of having ethics resources</a:t>
          </a:r>
          <a:endParaRPr lang="en-US" sz="1600" dirty="0">
            <a:solidFill>
              <a:schemeClr val="tx1"/>
            </a:solidFill>
          </a:endParaRPr>
        </a:p>
      </dgm:t>
    </dgm:pt>
    <dgm:pt modelId="{BCB42B62-C7BF-40B9-8107-A0586888FCE9}" type="parTrans" cxnId="{F9A8DC6B-7D94-4F07-AE3C-28BA69B6F355}">
      <dgm:prSet/>
      <dgm:spPr/>
      <dgm:t>
        <a:bodyPr/>
        <a:lstStyle/>
        <a:p>
          <a:endParaRPr lang="en-US">
            <a:solidFill>
              <a:schemeClr val="tx1"/>
            </a:solidFill>
          </a:endParaRPr>
        </a:p>
      </dgm:t>
    </dgm:pt>
    <dgm:pt modelId="{10E87800-3C76-4EEB-8DF4-7D830F876DD5}" type="sibTrans" cxnId="{F9A8DC6B-7D94-4F07-AE3C-28BA69B6F355}">
      <dgm:prSet/>
      <dgm:spPr/>
      <dgm:t>
        <a:bodyPr/>
        <a:lstStyle/>
        <a:p>
          <a:endParaRPr lang="en-US">
            <a:solidFill>
              <a:schemeClr val="tx1"/>
            </a:solidFill>
          </a:endParaRPr>
        </a:p>
      </dgm:t>
    </dgm:pt>
    <dgm:pt modelId="{609CFF82-F00E-4D3F-B4F9-ACF78D61698A}">
      <dgm:prSet custT="1"/>
      <dgm:spPr/>
      <dgm:t>
        <a:bodyPr/>
        <a:lstStyle/>
        <a:p>
          <a:r>
            <a:rPr lang="en-US" sz="1500" b="1" dirty="0">
              <a:solidFill>
                <a:schemeClr val="tx1"/>
              </a:solidFill>
            </a:rPr>
            <a:t>The next generation of ethics committee should be moving toward a more integrated approach</a:t>
          </a:r>
        </a:p>
      </dgm:t>
    </dgm:pt>
    <dgm:pt modelId="{5931DE51-3DAE-4645-AA49-D9887BE612C9}" type="parTrans" cxnId="{FC3F4129-E176-41ED-9489-11BBD76071C7}">
      <dgm:prSet/>
      <dgm:spPr/>
      <dgm:t>
        <a:bodyPr/>
        <a:lstStyle/>
        <a:p>
          <a:endParaRPr lang="en-US">
            <a:solidFill>
              <a:schemeClr val="tx1"/>
            </a:solidFill>
          </a:endParaRPr>
        </a:p>
      </dgm:t>
    </dgm:pt>
    <dgm:pt modelId="{9F19E870-686F-402B-A5B1-61D030D806A6}" type="sibTrans" cxnId="{FC3F4129-E176-41ED-9489-11BBD76071C7}">
      <dgm:prSet/>
      <dgm:spPr/>
      <dgm:t>
        <a:bodyPr/>
        <a:lstStyle/>
        <a:p>
          <a:endParaRPr lang="en-US">
            <a:solidFill>
              <a:schemeClr val="tx1"/>
            </a:solidFill>
          </a:endParaRPr>
        </a:p>
      </dgm:t>
    </dgm:pt>
    <dgm:pt modelId="{2B908F37-08E5-4FBE-A70E-B280A08BCF3E}">
      <dgm:prSet custT="1"/>
      <dgm:spPr/>
      <dgm:t>
        <a:bodyPr/>
        <a:lstStyle/>
        <a:p>
          <a:r>
            <a:rPr lang="en-US" sz="1600" b="1" i="0" dirty="0">
              <a:solidFill>
                <a:schemeClr val="tx1"/>
              </a:solidFill>
            </a:rPr>
            <a:t>New models for delivering ethics consultations is evolving</a:t>
          </a:r>
        </a:p>
      </dgm:t>
    </dgm:pt>
    <dgm:pt modelId="{877BDD06-C428-439E-921C-7CC910B49053}" type="parTrans" cxnId="{732322EA-022B-4548-8922-E7CDDEDAA759}">
      <dgm:prSet/>
      <dgm:spPr/>
      <dgm:t>
        <a:bodyPr/>
        <a:lstStyle/>
        <a:p>
          <a:endParaRPr lang="en-US">
            <a:solidFill>
              <a:schemeClr val="tx1"/>
            </a:solidFill>
          </a:endParaRPr>
        </a:p>
      </dgm:t>
    </dgm:pt>
    <dgm:pt modelId="{EA769750-3569-44F2-81F8-BD4D9AF48DFD}" type="sibTrans" cxnId="{732322EA-022B-4548-8922-E7CDDEDAA759}">
      <dgm:prSet/>
      <dgm:spPr/>
      <dgm:t>
        <a:bodyPr/>
        <a:lstStyle/>
        <a:p>
          <a:endParaRPr lang="en-US">
            <a:solidFill>
              <a:schemeClr val="tx1"/>
            </a:solidFill>
          </a:endParaRPr>
        </a:p>
      </dgm:t>
    </dgm:pt>
    <dgm:pt modelId="{2B7FB352-C8E1-4EF1-8045-9C4FF7A58586}" type="pres">
      <dgm:prSet presAssocID="{7EA3B0BA-7F5E-4F3C-81CD-994B2EA9409E}" presName="root" presStyleCnt="0">
        <dgm:presLayoutVars>
          <dgm:dir/>
          <dgm:resizeHandles val="exact"/>
        </dgm:presLayoutVars>
      </dgm:prSet>
      <dgm:spPr/>
    </dgm:pt>
    <dgm:pt modelId="{DA4B0223-2EF3-4F10-BDF9-8D62ABCA4BFE}" type="pres">
      <dgm:prSet presAssocID="{DDF9426E-7C23-40B7-A2AF-9468DC84DE7E}" presName="compNode" presStyleCnt="0"/>
      <dgm:spPr/>
    </dgm:pt>
    <dgm:pt modelId="{4C3CAE7B-EA76-4BE4-B8EF-7691A60971FB}" type="pres">
      <dgm:prSet presAssocID="{DDF9426E-7C23-40B7-A2AF-9468DC84DE7E}" presName="bgRect" presStyleLbl="bgShp" presStyleIdx="0" presStyleCnt="5"/>
      <dgm:spPr/>
    </dgm:pt>
    <dgm:pt modelId="{A9C6F863-8672-449E-B076-D25A2ECA7832}" type="pres">
      <dgm:prSet presAssocID="{DDF9426E-7C23-40B7-A2AF-9468DC84DE7E}"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tethoscope"/>
        </a:ext>
      </dgm:extLst>
    </dgm:pt>
    <dgm:pt modelId="{BA6493CB-90DA-4255-9416-D41B2D49EBE8}" type="pres">
      <dgm:prSet presAssocID="{DDF9426E-7C23-40B7-A2AF-9468DC84DE7E}" presName="spaceRect" presStyleCnt="0"/>
      <dgm:spPr/>
    </dgm:pt>
    <dgm:pt modelId="{5E16CF25-2F15-4895-84F0-5F9CBED205E2}" type="pres">
      <dgm:prSet presAssocID="{DDF9426E-7C23-40B7-A2AF-9468DC84DE7E}" presName="parTx" presStyleLbl="revTx" presStyleIdx="0" presStyleCnt="5">
        <dgm:presLayoutVars>
          <dgm:chMax val="0"/>
          <dgm:chPref val="0"/>
        </dgm:presLayoutVars>
      </dgm:prSet>
      <dgm:spPr/>
    </dgm:pt>
    <dgm:pt modelId="{38112C09-C71E-42F3-9F13-F41654039F6B}" type="pres">
      <dgm:prSet presAssocID="{41744A83-FB73-4558-82C8-D30040CD89E0}" presName="sibTrans" presStyleCnt="0"/>
      <dgm:spPr/>
    </dgm:pt>
    <dgm:pt modelId="{794D350D-1315-498D-B10C-9A1F0C3D7660}" type="pres">
      <dgm:prSet presAssocID="{97EAA78A-355F-425D-AA33-9476D2523478}" presName="compNode" presStyleCnt="0"/>
      <dgm:spPr/>
    </dgm:pt>
    <dgm:pt modelId="{E89D780D-7C3A-42D8-8CA0-8E64E2B4B588}" type="pres">
      <dgm:prSet presAssocID="{97EAA78A-355F-425D-AA33-9476D2523478}" presName="bgRect" presStyleLbl="bgShp" presStyleIdx="1" presStyleCnt="5"/>
      <dgm:spPr/>
    </dgm:pt>
    <dgm:pt modelId="{27B396E9-00DA-4012-AC1A-32339D1CE3AD}" type="pres">
      <dgm:prSet presAssocID="{97EAA78A-355F-425D-AA33-9476D2523478}"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93A3513D-F205-4D3E-B1F8-57E3B90130B0}" type="pres">
      <dgm:prSet presAssocID="{97EAA78A-355F-425D-AA33-9476D2523478}" presName="spaceRect" presStyleCnt="0"/>
      <dgm:spPr/>
    </dgm:pt>
    <dgm:pt modelId="{EDE82285-6841-4AB9-8AE0-18641CC398C0}" type="pres">
      <dgm:prSet presAssocID="{97EAA78A-355F-425D-AA33-9476D2523478}" presName="parTx" presStyleLbl="revTx" presStyleIdx="1" presStyleCnt="5">
        <dgm:presLayoutVars>
          <dgm:chMax val="0"/>
          <dgm:chPref val="0"/>
        </dgm:presLayoutVars>
      </dgm:prSet>
      <dgm:spPr/>
    </dgm:pt>
    <dgm:pt modelId="{E8316D34-DDF8-4CE3-9857-07031AA47B53}" type="pres">
      <dgm:prSet presAssocID="{3682AE50-39EC-4979-8023-D1207034552A}" presName="sibTrans" presStyleCnt="0"/>
      <dgm:spPr/>
    </dgm:pt>
    <dgm:pt modelId="{C66DB1A5-84C1-493C-9C17-803CF56BA5AF}" type="pres">
      <dgm:prSet presAssocID="{CEFAC3BD-9777-423B-89D3-0C9C8AB21C13}" presName="compNode" presStyleCnt="0"/>
      <dgm:spPr/>
    </dgm:pt>
    <dgm:pt modelId="{C2232E17-9E65-410D-A3E5-F5B58D14FB67}" type="pres">
      <dgm:prSet presAssocID="{CEFAC3BD-9777-423B-89D3-0C9C8AB21C13}" presName="bgRect" presStyleLbl="bgShp" presStyleIdx="2" presStyleCnt="5"/>
      <dgm:spPr/>
    </dgm:pt>
    <dgm:pt modelId="{6C41B66F-BA3E-4611-A78A-866D5A23EFB0}" type="pres">
      <dgm:prSet presAssocID="{CEFAC3BD-9777-423B-89D3-0C9C8AB21C13}"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cales of Justice"/>
        </a:ext>
      </dgm:extLst>
    </dgm:pt>
    <dgm:pt modelId="{20F79219-8211-45EF-8BDD-C0C4C45C104A}" type="pres">
      <dgm:prSet presAssocID="{CEFAC3BD-9777-423B-89D3-0C9C8AB21C13}" presName="spaceRect" presStyleCnt="0"/>
      <dgm:spPr/>
    </dgm:pt>
    <dgm:pt modelId="{BEDBC570-AD02-48BE-B58F-3E9E561C7871}" type="pres">
      <dgm:prSet presAssocID="{CEFAC3BD-9777-423B-89D3-0C9C8AB21C13}" presName="parTx" presStyleLbl="revTx" presStyleIdx="2" presStyleCnt="5">
        <dgm:presLayoutVars>
          <dgm:chMax val="0"/>
          <dgm:chPref val="0"/>
        </dgm:presLayoutVars>
      </dgm:prSet>
      <dgm:spPr/>
    </dgm:pt>
    <dgm:pt modelId="{9C13517B-35CA-48B8-8547-2D6217AF8B99}" type="pres">
      <dgm:prSet presAssocID="{10E87800-3C76-4EEB-8DF4-7D830F876DD5}" presName="sibTrans" presStyleCnt="0"/>
      <dgm:spPr/>
    </dgm:pt>
    <dgm:pt modelId="{310D212A-C68F-4734-85AB-D7F9C63601FB}" type="pres">
      <dgm:prSet presAssocID="{609CFF82-F00E-4D3F-B4F9-ACF78D61698A}" presName="compNode" presStyleCnt="0"/>
      <dgm:spPr/>
    </dgm:pt>
    <dgm:pt modelId="{4983E8D1-E051-4A4B-AB4E-13BA08326484}" type="pres">
      <dgm:prSet presAssocID="{609CFF82-F00E-4D3F-B4F9-ACF78D61698A}" presName="bgRect" presStyleLbl="bgShp" presStyleIdx="3" presStyleCnt="5"/>
      <dgm:spPr>
        <a:solidFill>
          <a:schemeClr val="accent5">
            <a:lumMod val="60000"/>
            <a:lumOff val="40000"/>
          </a:schemeClr>
        </a:solidFill>
      </dgm:spPr>
    </dgm:pt>
    <dgm:pt modelId="{E105738E-EF9B-4690-95B1-85E538CC0423}" type="pres">
      <dgm:prSet presAssocID="{609CFF82-F00E-4D3F-B4F9-ACF78D61698A}"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90E1F076-F057-47CF-B9E8-4DA4FF13377D}" type="pres">
      <dgm:prSet presAssocID="{609CFF82-F00E-4D3F-B4F9-ACF78D61698A}" presName="spaceRect" presStyleCnt="0"/>
      <dgm:spPr/>
    </dgm:pt>
    <dgm:pt modelId="{92BD07EF-57F5-4128-ADE1-1C59F21E9705}" type="pres">
      <dgm:prSet presAssocID="{609CFF82-F00E-4D3F-B4F9-ACF78D61698A}" presName="parTx" presStyleLbl="revTx" presStyleIdx="3" presStyleCnt="5">
        <dgm:presLayoutVars>
          <dgm:chMax val="0"/>
          <dgm:chPref val="0"/>
        </dgm:presLayoutVars>
      </dgm:prSet>
      <dgm:spPr/>
    </dgm:pt>
    <dgm:pt modelId="{11DDA1B2-027B-49C0-92E4-A2FBC5E157E6}" type="pres">
      <dgm:prSet presAssocID="{9F19E870-686F-402B-A5B1-61D030D806A6}" presName="sibTrans" presStyleCnt="0"/>
      <dgm:spPr/>
    </dgm:pt>
    <dgm:pt modelId="{820C7AB7-AF69-4EAF-91A1-C7A4D4EB46B3}" type="pres">
      <dgm:prSet presAssocID="{2B908F37-08E5-4FBE-A70E-B280A08BCF3E}" presName="compNode" presStyleCnt="0"/>
      <dgm:spPr/>
    </dgm:pt>
    <dgm:pt modelId="{927D647E-4F03-4CE7-BC18-AFDC54FB09CD}" type="pres">
      <dgm:prSet presAssocID="{2B908F37-08E5-4FBE-A70E-B280A08BCF3E}" presName="bgRect" presStyleLbl="bgShp" presStyleIdx="4" presStyleCnt="5"/>
      <dgm:spPr/>
    </dgm:pt>
    <dgm:pt modelId="{7B24A2D9-6C71-4EB0-BD7D-26174288A107}" type="pres">
      <dgm:prSet presAssocID="{2B908F37-08E5-4FBE-A70E-B280A08BCF3E}"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Questions"/>
        </a:ext>
      </dgm:extLst>
    </dgm:pt>
    <dgm:pt modelId="{45FB360E-D370-4212-9664-5EDEF38CA3E2}" type="pres">
      <dgm:prSet presAssocID="{2B908F37-08E5-4FBE-A70E-B280A08BCF3E}" presName="spaceRect" presStyleCnt="0"/>
      <dgm:spPr/>
    </dgm:pt>
    <dgm:pt modelId="{7C66AB35-2F2A-4956-974B-7BBD04B7F83C}" type="pres">
      <dgm:prSet presAssocID="{2B908F37-08E5-4FBE-A70E-B280A08BCF3E}" presName="parTx" presStyleLbl="revTx" presStyleIdx="4" presStyleCnt="5">
        <dgm:presLayoutVars>
          <dgm:chMax val="0"/>
          <dgm:chPref val="0"/>
        </dgm:presLayoutVars>
      </dgm:prSet>
      <dgm:spPr/>
    </dgm:pt>
  </dgm:ptLst>
  <dgm:cxnLst>
    <dgm:cxn modelId="{FC3F4129-E176-41ED-9489-11BBD76071C7}" srcId="{7EA3B0BA-7F5E-4F3C-81CD-994B2EA9409E}" destId="{609CFF82-F00E-4D3F-B4F9-ACF78D61698A}" srcOrd="3" destOrd="0" parTransId="{5931DE51-3DAE-4645-AA49-D9887BE612C9}" sibTransId="{9F19E870-686F-402B-A5B1-61D030D806A6}"/>
    <dgm:cxn modelId="{DF68A933-8CD3-4E2B-896E-00EE87DA0DBF}" type="presOf" srcId="{7EA3B0BA-7F5E-4F3C-81CD-994B2EA9409E}" destId="{2B7FB352-C8E1-4EF1-8045-9C4FF7A58586}" srcOrd="0" destOrd="0" presId="urn:microsoft.com/office/officeart/2018/2/layout/IconVerticalSolidList#2"/>
    <dgm:cxn modelId="{A7CD663B-8C27-4B06-A1AE-2E3766707047}" srcId="{7EA3B0BA-7F5E-4F3C-81CD-994B2EA9409E}" destId="{97EAA78A-355F-425D-AA33-9476D2523478}" srcOrd="1" destOrd="0" parTransId="{FBFEC6B7-E0BF-4334-9680-50C566309650}" sibTransId="{3682AE50-39EC-4979-8023-D1207034552A}"/>
    <dgm:cxn modelId="{C5778A4B-2798-4D24-8445-E3F1E8BF998D}" type="presOf" srcId="{DDF9426E-7C23-40B7-A2AF-9468DC84DE7E}" destId="{5E16CF25-2F15-4895-84F0-5F9CBED205E2}" srcOrd="0" destOrd="0" presId="urn:microsoft.com/office/officeart/2018/2/layout/IconVerticalSolidList#2"/>
    <dgm:cxn modelId="{129A5264-13B6-4C0A-A3FF-0EFE81C4D8AF}" type="presOf" srcId="{97EAA78A-355F-425D-AA33-9476D2523478}" destId="{EDE82285-6841-4AB9-8AE0-18641CC398C0}" srcOrd="0" destOrd="0" presId="urn:microsoft.com/office/officeart/2018/2/layout/IconVerticalSolidList#2"/>
    <dgm:cxn modelId="{F9A8DC6B-7D94-4F07-AE3C-28BA69B6F355}" srcId="{7EA3B0BA-7F5E-4F3C-81CD-994B2EA9409E}" destId="{CEFAC3BD-9777-423B-89D3-0C9C8AB21C13}" srcOrd="2" destOrd="0" parTransId="{BCB42B62-C7BF-40B9-8107-A0586888FCE9}" sibTransId="{10E87800-3C76-4EEB-8DF4-7D830F876DD5}"/>
    <dgm:cxn modelId="{343B1D7F-4A99-4A77-84B0-48D08637781D}" type="presOf" srcId="{CEFAC3BD-9777-423B-89D3-0C9C8AB21C13}" destId="{BEDBC570-AD02-48BE-B58F-3E9E561C7871}" srcOrd="0" destOrd="0" presId="urn:microsoft.com/office/officeart/2018/2/layout/IconVerticalSolidList#2"/>
    <dgm:cxn modelId="{0BD075B7-B8FE-4C16-A1E4-D42B596F3BE0}" type="presOf" srcId="{2B908F37-08E5-4FBE-A70E-B280A08BCF3E}" destId="{7C66AB35-2F2A-4956-974B-7BBD04B7F83C}" srcOrd="0" destOrd="0" presId="urn:microsoft.com/office/officeart/2018/2/layout/IconVerticalSolidList#2"/>
    <dgm:cxn modelId="{6516BFCB-11B4-4435-8246-F323745BC4CA}" type="presOf" srcId="{609CFF82-F00E-4D3F-B4F9-ACF78D61698A}" destId="{92BD07EF-57F5-4128-ADE1-1C59F21E9705}" srcOrd="0" destOrd="0" presId="urn:microsoft.com/office/officeart/2018/2/layout/IconVerticalSolidList#2"/>
    <dgm:cxn modelId="{9DFC1CCE-4351-4B0B-80C7-137AFBE3D754}" srcId="{7EA3B0BA-7F5E-4F3C-81CD-994B2EA9409E}" destId="{DDF9426E-7C23-40B7-A2AF-9468DC84DE7E}" srcOrd="0" destOrd="0" parTransId="{5CDEBE7F-F159-470F-A62E-60AA6D36B288}" sibTransId="{41744A83-FB73-4558-82C8-D30040CD89E0}"/>
    <dgm:cxn modelId="{732322EA-022B-4548-8922-E7CDDEDAA759}" srcId="{7EA3B0BA-7F5E-4F3C-81CD-994B2EA9409E}" destId="{2B908F37-08E5-4FBE-A70E-B280A08BCF3E}" srcOrd="4" destOrd="0" parTransId="{877BDD06-C428-439E-921C-7CC910B49053}" sibTransId="{EA769750-3569-44F2-81F8-BD4D9AF48DFD}"/>
    <dgm:cxn modelId="{447BC73D-636A-4181-B02E-13868706F810}" type="presParOf" srcId="{2B7FB352-C8E1-4EF1-8045-9C4FF7A58586}" destId="{DA4B0223-2EF3-4F10-BDF9-8D62ABCA4BFE}" srcOrd="0" destOrd="0" presId="urn:microsoft.com/office/officeart/2018/2/layout/IconVerticalSolidList#2"/>
    <dgm:cxn modelId="{D6402656-9958-4A22-A83A-CB5A180416A9}" type="presParOf" srcId="{DA4B0223-2EF3-4F10-BDF9-8D62ABCA4BFE}" destId="{4C3CAE7B-EA76-4BE4-B8EF-7691A60971FB}" srcOrd="0" destOrd="0" presId="urn:microsoft.com/office/officeart/2018/2/layout/IconVerticalSolidList#2"/>
    <dgm:cxn modelId="{44950601-BCB8-43E1-9466-BBB1EDB404DF}" type="presParOf" srcId="{DA4B0223-2EF3-4F10-BDF9-8D62ABCA4BFE}" destId="{A9C6F863-8672-449E-B076-D25A2ECA7832}" srcOrd="1" destOrd="0" presId="urn:microsoft.com/office/officeart/2018/2/layout/IconVerticalSolidList#2"/>
    <dgm:cxn modelId="{0074C43F-14E7-4B3C-A0D5-45AC2D6FF710}" type="presParOf" srcId="{DA4B0223-2EF3-4F10-BDF9-8D62ABCA4BFE}" destId="{BA6493CB-90DA-4255-9416-D41B2D49EBE8}" srcOrd="2" destOrd="0" presId="urn:microsoft.com/office/officeart/2018/2/layout/IconVerticalSolidList#2"/>
    <dgm:cxn modelId="{8E8B2DA7-6C91-4FBF-957D-1E85670CD8F0}" type="presParOf" srcId="{DA4B0223-2EF3-4F10-BDF9-8D62ABCA4BFE}" destId="{5E16CF25-2F15-4895-84F0-5F9CBED205E2}" srcOrd="3" destOrd="0" presId="urn:microsoft.com/office/officeart/2018/2/layout/IconVerticalSolidList#2"/>
    <dgm:cxn modelId="{B904C805-53CA-4334-8C13-93337965C007}" type="presParOf" srcId="{2B7FB352-C8E1-4EF1-8045-9C4FF7A58586}" destId="{38112C09-C71E-42F3-9F13-F41654039F6B}" srcOrd="1" destOrd="0" presId="urn:microsoft.com/office/officeart/2018/2/layout/IconVerticalSolidList#2"/>
    <dgm:cxn modelId="{E81394D4-A9C2-4657-9F16-0C8E17995B17}" type="presParOf" srcId="{2B7FB352-C8E1-4EF1-8045-9C4FF7A58586}" destId="{794D350D-1315-498D-B10C-9A1F0C3D7660}" srcOrd="2" destOrd="0" presId="urn:microsoft.com/office/officeart/2018/2/layout/IconVerticalSolidList#2"/>
    <dgm:cxn modelId="{6D799A6F-563E-4417-84BE-8E8E5B773BED}" type="presParOf" srcId="{794D350D-1315-498D-B10C-9A1F0C3D7660}" destId="{E89D780D-7C3A-42D8-8CA0-8E64E2B4B588}" srcOrd="0" destOrd="0" presId="urn:microsoft.com/office/officeart/2018/2/layout/IconVerticalSolidList#2"/>
    <dgm:cxn modelId="{8A679A74-365D-4BBE-8D8C-034924136064}" type="presParOf" srcId="{794D350D-1315-498D-B10C-9A1F0C3D7660}" destId="{27B396E9-00DA-4012-AC1A-32339D1CE3AD}" srcOrd="1" destOrd="0" presId="urn:microsoft.com/office/officeart/2018/2/layout/IconVerticalSolidList#2"/>
    <dgm:cxn modelId="{BF69E4A8-D729-4F18-ABDA-4AD67CA55CD8}" type="presParOf" srcId="{794D350D-1315-498D-B10C-9A1F0C3D7660}" destId="{93A3513D-F205-4D3E-B1F8-57E3B90130B0}" srcOrd="2" destOrd="0" presId="urn:microsoft.com/office/officeart/2018/2/layout/IconVerticalSolidList#2"/>
    <dgm:cxn modelId="{3936454A-D8DF-4C24-A5A8-6F88F02E7DC3}" type="presParOf" srcId="{794D350D-1315-498D-B10C-9A1F0C3D7660}" destId="{EDE82285-6841-4AB9-8AE0-18641CC398C0}" srcOrd="3" destOrd="0" presId="urn:microsoft.com/office/officeart/2018/2/layout/IconVerticalSolidList#2"/>
    <dgm:cxn modelId="{2545E139-476F-4150-B7CC-AA3BC97AA0CA}" type="presParOf" srcId="{2B7FB352-C8E1-4EF1-8045-9C4FF7A58586}" destId="{E8316D34-DDF8-4CE3-9857-07031AA47B53}" srcOrd="3" destOrd="0" presId="urn:microsoft.com/office/officeart/2018/2/layout/IconVerticalSolidList#2"/>
    <dgm:cxn modelId="{E3DBF1E6-9C7F-43D3-8457-4DECDE58C404}" type="presParOf" srcId="{2B7FB352-C8E1-4EF1-8045-9C4FF7A58586}" destId="{C66DB1A5-84C1-493C-9C17-803CF56BA5AF}" srcOrd="4" destOrd="0" presId="urn:microsoft.com/office/officeart/2018/2/layout/IconVerticalSolidList#2"/>
    <dgm:cxn modelId="{A85B4DED-4B02-4227-8C89-0739154CFE21}" type="presParOf" srcId="{C66DB1A5-84C1-493C-9C17-803CF56BA5AF}" destId="{C2232E17-9E65-410D-A3E5-F5B58D14FB67}" srcOrd="0" destOrd="0" presId="urn:microsoft.com/office/officeart/2018/2/layout/IconVerticalSolidList#2"/>
    <dgm:cxn modelId="{3A0654AC-967B-4D0E-8BFC-7D35A999F4B0}" type="presParOf" srcId="{C66DB1A5-84C1-493C-9C17-803CF56BA5AF}" destId="{6C41B66F-BA3E-4611-A78A-866D5A23EFB0}" srcOrd="1" destOrd="0" presId="urn:microsoft.com/office/officeart/2018/2/layout/IconVerticalSolidList#2"/>
    <dgm:cxn modelId="{5F882D53-A027-4479-AF6A-F2129709420C}" type="presParOf" srcId="{C66DB1A5-84C1-493C-9C17-803CF56BA5AF}" destId="{20F79219-8211-45EF-8BDD-C0C4C45C104A}" srcOrd="2" destOrd="0" presId="urn:microsoft.com/office/officeart/2018/2/layout/IconVerticalSolidList#2"/>
    <dgm:cxn modelId="{E994DB1A-CE86-4E00-9CDD-A98D6E54768D}" type="presParOf" srcId="{C66DB1A5-84C1-493C-9C17-803CF56BA5AF}" destId="{BEDBC570-AD02-48BE-B58F-3E9E561C7871}" srcOrd="3" destOrd="0" presId="urn:microsoft.com/office/officeart/2018/2/layout/IconVerticalSolidList#2"/>
    <dgm:cxn modelId="{58D994E8-3421-4D95-82B3-E9986DC2530D}" type="presParOf" srcId="{2B7FB352-C8E1-4EF1-8045-9C4FF7A58586}" destId="{9C13517B-35CA-48B8-8547-2D6217AF8B99}" srcOrd="5" destOrd="0" presId="urn:microsoft.com/office/officeart/2018/2/layout/IconVerticalSolidList#2"/>
    <dgm:cxn modelId="{9A08B791-F376-47A3-9D01-1EFBD05A2142}" type="presParOf" srcId="{2B7FB352-C8E1-4EF1-8045-9C4FF7A58586}" destId="{310D212A-C68F-4734-85AB-D7F9C63601FB}" srcOrd="6" destOrd="0" presId="urn:microsoft.com/office/officeart/2018/2/layout/IconVerticalSolidList#2"/>
    <dgm:cxn modelId="{21C58D79-FBB8-4541-8546-6D3E082658B7}" type="presParOf" srcId="{310D212A-C68F-4734-85AB-D7F9C63601FB}" destId="{4983E8D1-E051-4A4B-AB4E-13BA08326484}" srcOrd="0" destOrd="0" presId="urn:microsoft.com/office/officeart/2018/2/layout/IconVerticalSolidList#2"/>
    <dgm:cxn modelId="{7DDB8FCC-DD8F-4431-BA38-BEB3F2119D05}" type="presParOf" srcId="{310D212A-C68F-4734-85AB-D7F9C63601FB}" destId="{E105738E-EF9B-4690-95B1-85E538CC0423}" srcOrd="1" destOrd="0" presId="urn:microsoft.com/office/officeart/2018/2/layout/IconVerticalSolidList#2"/>
    <dgm:cxn modelId="{2D0ECD7C-74D9-4B61-B7FC-3225B0CE74E6}" type="presParOf" srcId="{310D212A-C68F-4734-85AB-D7F9C63601FB}" destId="{90E1F076-F057-47CF-B9E8-4DA4FF13377D}" srcOrd="2" destOrd="0" presId="urn:microsoft.com/office/officeart/2018/2/layout/IconVerticalSolidList#2"/>
    <dgm:cxn modelId="{EB8D3E9D-504E-45ED-AE05-F42E633DF78B}" type="presParOf" srcId="{310D212A-C68F-4734-85AB-D7F9C63601FB}" destId="{92BD07EF-57F5-4128-ADE1-1C59F21E9705}" srcOrd="3" destOrd="0" presId="urn:microsoft.com/office/officeart/2018/2/layout/IconVerticalSolidList#2"/>
    <dgm:cxn modelId="{1BC5BB51-EB53-49C2-BC1F-FA3DDDCA2090}" type="presParOf" srcId="{2B7FB352-C8E1-4EF1-8045-9C4FF7A58586}" destId="{11DDA1B2-027B-49C0-92E4-A2FBC5E157E6}" srcOrd="7" destOrd="0" presId="urn:microsoft.com/office/officeart/2018/2/layout/IconVerticalSolidList#2"/>
    <dgm:cxn modelId="{AD302085-2FFD-49F5-AEEF-79402353B59D}" type="presParOf" srcId="{2B7FB352-C8E1-4EF1-8045-9C4FF7A58586}" destId="{820C7AB7-AF69-4EAF-91A1-C7A4D4EB46B3}" srcOrd="8" destOrd="0" presId="urn:microsoft.com/office/officeart/2018/2/layout/IconVerticalSolidList#2"/>
    <dgm:cxn modelId="{B46D3A85-D0B5-44BF-AF19-FB208A58ADAA}" type="presParOf" srcId="{820C7AB7-AF69-4EAF-91A1-C7A4D4EB46B3}" destId="{927D647E-4F03-4CE7-BC18-AFDC54FB09CD}" srcOrd="0" destOrd="0" presId="urn:microsoft.com/office/officeart/2018/2/layout/IconVerticalSolidList#2"/>
    <dgm:cxn modelId="{196BB51D-C3E9-459E-9695-B96570716EB3}" type="presParOf" srcId="{820C7AB7-AF69-4EAF-91A1-C7A4D4EB46B3}" destId="{7B24A2D9-6C71-4EB0-BD7D-26174288A107}" srcOrd="1" destOrd="0" presId="urn:microsoft.com/office/officeart/2018/2/layout/IconVerticalSolidList#2"/>
    <dgm:cxn modelId="{CBC14352-BFDA-4081-B4B3-8A2E0CE658F1}" type="presParOf" srcId="{820C7AB7-AF69-4EAF-91A1-C7A4D4EB46B3}" destId="{45FB360E-D370-4212-9664-5EDEF38CA3E2}" srcOrd="2" destOrd="0" presId="urn:microsoft.com/office/officeart/2018/2/layout/IconVerticalSolidList#2"/>
    <dgm:cxn modelId="{F3C4E716-3577-409C-93E2-B4DBADECC2FA}" type="presParOf" srcId="{820C7AB7-AF69-4EAF-91A1-C7A4D4EB46B3}" destId="{7C66AB35-2F2A-4956-974B-7BBD04B7F83C}" srcOrd="3" destOrd="0" presId="urn:microsoft.com/office/officeart/2018/2/layout/IconVerticalSolid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B87130-C77B-4021-8FCE-C0D5B33A9BC4}">
      <dsp:nvSpPr>
        <dsp:cNvPr id="0" name=""/>
        <dsp:cNvSpPr/>
      </dsp:nvSpPr>
      <dsp:spPr>
        <a:xfrm>
          <a:off x="0" y="626025"/>
          <a:ext cx="4613672" cy="1216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Tend to be case-based, reactive, advisory,  and inpatient focused</a:t>
          </a:r>
        </a:p>
      </dsp:txBody>
      <dsp:txXfrm>
        <a:off x="59399" y="685424"/>
        <a:ext cx="4494874" cy="1098002"/>
      </dsp:txXfrm>
    </dsp:sp>
    <dsp:sp modelId="{302E1529-F55A-40AD-B983-041B2F14CCAE}">
      <dsp:nvSpPr>
        <dsp:cNvPr id="0" name=""/>
        <dsp:cNvSpPr/>
      </dsp:nvSpPr>
      <dsp:spPr>
        <a:xfrm>
          <a:off x="0" y="2030025"/>
          <a:ext cx="4613672" cy="1216800"/>
        </a:xfrm>
        <a:prstGeom prst="roundRect">
          <a:avLst/>
        </a:prstGeom>
        <a:solidFill>
          <a:schemeClr val="accent2">
            <a:hueOff val="-5175945"/>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Members tend to vary in ethics competency, interest, availability, and support</a:t>
          </a:r>
        </a:p>
      </dsp:txBody>
      <dsp:txXfrm>
        <a:off x="59399" y="2089424"/>
        <a:ext cx="4494874" cy="1098002"/>
      </dsp:txXfrm>
    </dsp:sp>
    <dsp:sp modelId="{C5D90B2E-0005-4DA6-A5E5-4BC1510ED080}">
      <dsp:nvSpPr>
        <dsp:cNvPr id="0" name=""/>
        <dsp:cNvSpPr/>
      </dsp:nvSpPr>
      <dsp:spPr>
        <a:xfrm>
          <a:off x="0" y="3434025"/>
          <a:ext cx="4613672" cy="1216800"/>
        </a:xfrm>
        <a:prstGeom prst="roundRect">
          <a:avLst/>
        </a:prstGeom>
        <a:solidFill>
          <a:schemeClr val="accent2">
            <a:hueOff val="-10351890"/>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Increasing concerns being raised about traditional ethics committees…</a:t>
          </a:r>
        </a:p>
      </dsp:txBody>
      <dsp:txXfrm>
        <a:off x="59399" y="3493424"/>
        <a:ext cx="4494874"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44F67-7125-4CD5-BCF6-DED4BE82669B}">
      <dsp:nvSpPr>
        <dsp:cNvPr id="0" name=""/>
        <dsp:cNvSpPr/>
      </dsp:nvSpPr>
      <dsp:spPr>
        <a:xfrm>
          <a:off x="0" y="3184858"/>
          <a:ext cx="4613672" cy="208961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kern="1200" dirty="0"/>
            <a:t>Need to be modified depending on location </a:t>
          </a:r>
        </a:p>
      </dsp:txBody>
      <dsp:txXfrm>
        <a:off x="0" y="3184858"/>
        <a:ext cx="4613672" cy="2089611"/>
      </dsp:txXfrm>
    </dsp:sp>
    <dsp:sp modelId="{9044E1B4-495A-4A8B-B4E8-921685B2E33A}">
      <dsp:nvSpPr>
        <dsp:cNvPr id="0" name=""/>
        <dsp:cNvSpPr/>
      </dsp:nvSpPr>
      <dsp:spPr>
        <a:xfrm rot="10800000">
          <a:off x="0" y="2379"/>
          <a:ext cx="4613672" cy="3213823"/>
        </a:xfrm>
        <a:prstGeom prst="upArrowCallout">
          <a:avLst/>
        </a:prstGeom>
        <a:solidFill>
          <a:schemeClr val="accent2">
            <a:hueOff val="-10351890"/>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kern="1200" dirty="0"/>
            <a:t>Will need to take a systems-oriented, proactive, integrated approach of doing ethics throughout the facility and </a:t>
          </a:r>
          <a:r>
            <a:rPr lang="en-US" sz="2500" b="1" i="1" kern="1200" dirty="0"/>
            <a:t>beyond</a:t>
          </a:r>
          <a:endParaRPr lang="en-US" sz="2500" i="1" kern="1200" dirty="0"/>
        </a:p>
      </dsp:txBody>
      <dsp:txXfrm rot="10800000">
        <a:off x="0" y="2379"/>
        <a:ext cx="4613672" cy="20882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CAE7B-EA76-4BE4-B8EF-7691A60971FB}">
      <dsp:nvSpPr>
        <dsp:cNvPr id="0" name=""/>
        <dsp:cNvSpPr/>
      </dsp:nvSpPr>
      <dsp:spPr>
        <a:xfrm>
          <a:off x="0" y="4122"/>
          <a:ext cx="4613672" cy="87810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C6F863-8672-449E-B076-D25A2ECA7832}">
      <dsp:nvSpPr>
        <dsp:cNvPr id="0" name=""/>
        <dsp:cNvSpPr/>
      </dsp:nvSpPr>
      <dsp:spPr>
        <a:xfrm>
          <a:off x="265625" y="201695"/>
          <a:ext cx="482955" cy="48295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E16CF25-2F15-4895-84F0-5F9CBED205E2}">
      <dsp:nvSpPr>
        <dsp:cNvPr id="0" name=""/>
        <dsp:cNvSpPr/>
      </dsp:nvSpPr>
      <dsp:spPr>
        <a:xfrm>
          <a:off x="1014206" y="4122"/>
          <a:ext cx="3599465" cy="87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32" tIns="92932" rIns="92932" bIns="92932" numCol="1" spcCol="1270" anchor="ctr" anchorCtr="0">
          <a:noAutofit/>
        </a:bodyPr>
        <a:lstStyle/>
        <a:p>
          <a:pPr marL="0" lvl="0" indent="0" algn="l" defTabSz="844550">
            <a:lnSpc>
              <a:spcPct val="90000"/>
            </a:lnSpc>
            <a:spcBef>
              <a:spcPct val="0"/>
            </a:spcBef>
            <a:spcAft>
              <a:spcPct val="35000"/>
            </a:spcAft>
            <a:buNone/>
          </a:pPr>
          <a:endParaRPr lang="en-US" sz="1900" kern="1200" dirty="0">
            <a:solidFill>
              <a:schemeClr val="tx1"/>
            </a:solidFill>
          </a:endParaRPr>
        </a:p>
      </dsp:txBody>
      <dsp:txXfrm>
        <a:off x="1014206" y="4122"/>
        <a:ext cx="3599465" cy="878100"/>
      </dsp:txXfrm>
    </dsp:sp>
    <dsp:sp modelId="{E89D780D-7C3A-42D8-8CA0-8E64E2B4B588}">
      <dsp:nvSpPr>
        <dsp:cNvPr id="0" name=""/>
        <dsp:cNvSpPr/>
      </dsp:nvSpPr>
      <dsp:spPr>
        <a:xfrm>
          <a:off x="0" y="1101748"/>
          <a:ext cx="4613672" cy="87810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B396E9-00DA-4012-AC1A-32339D1CE3AD}">
      <dsp:nvSpPr>
        <dsp:cNvPr id="0" name=""/>
        <dsp:cNvSpPr/>
      </dsp:nvSpPr>
      <dsp:spPr>
        <a:xfrm>
          <a:off x="265625" y="1299321"/>
          <a:ext cx="482955" cy="48295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E82285-6841-4AB9-8AE0-18641CC398C0}">
      <dsp:nvSpPr>
        <dsp:cNvPr id="0" name=""/>
        <dsp:cNvSpPr/>
      </dsp:nvSpPr>
      <dsp:spPr>
        <a:xfrm>
          <a:off x="1014206" y="1101748"/>
          <a:ext cx="3599465" cy="87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32" tIns="92932" rIns="92932" bIns="92932"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tx1"/>
              </a:solidFill>
            </a:rPr>
            <a:t>Ethics committees seek to educate,  create/review policy and offer case consultation</a:t>
          </a:r>
        </a:p>
      </dsp:txBody>
      <dsp:txXfrm>
        <a:off x="1014206" y="1101748"/>
        <a:ext cx="3599465" cy="878100"/>
      </dsp:txXfrm>
    </dsp:sp>
    <dsp:sp modelId="{C2232E17-9E65-410D-A3E5-F5B58D14FB67}">
      <dsp:nvSpPr>
        <dsp:cNvPr id="0" name=""/>
        <dsp:cNvSpPr/>
      </dsp:nvSpPr>
      <dsp:spPr>
        <a:xfrm>
          <a:off x="0" y="2199374"/>
          <a:ext cx="4613672" cy="87810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41B66F-BA3E-4611-A78A-866D5A23EFB0}">
      <dsp:nvSpPr>
        <dsp:cNvPr id="0" name=""/>
        <dsp:cNvSpPr/>
      </dsp:nvSpPr>
      <dsp:spPr>
        <a:xfrm>
          <a:off x="265625" y="2396947"/>
          <a:ext cx="482955" cy="48295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DBC570-AD02-48BE-B58F-3E9E561C7871}">
      <dsp:nvSpPr>
        <dsp:cNvPr id="0" name=""/>
        <dsp:cNvSpPr/>
      </dsp:nvSpPr>
      <dsp:spPr>
        <a:xfrm>
          <a:off x="1014206" y="2199374"/>
          <a:ext cx="3599465" cy="87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32" tIns="92932" rIns="92932" bIns="92932"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tx1"/>
              </a:solidFill>
            </a:rPr>
            <a:t>Institutional leaders and clinicians need to recognize the importance of having ethics resources</a:t>
          </a:r>
          <a:endParaRPr lang="en-US" sz="1600" kern="1200" dirty="0">
            <a:solidFill>
              <a:schemeClr val="tx1"/>
            </a:solidFill>
          </a:endParaRPr>
        </a:p>
      </dsp:txBody>
      <dsp:txXfrm>
        <a:off x="1014206" y="2199374"/>
        <a:ext cx="3599465" cy="878100"/>
      </dsp:txXfrm>
    </dsp:sp>
    <dsp:sp modelId="{4983E8D1-E051-4A4B-AB4E-13BA08326484}">
      <dsp:nvSpPr>
        <dsp:cNvPr id="0" name=""/>
        <dsp:cNvSpPr/>
      </dsp:nvSpPr>
      <dsp:spPr>
        <a:xfrm>
          <a:off x="0" y="3297000"/>
          <a:ext cx="4613672" cy="878100"/>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E105738E-EF9B-4690-95B1-85E538CC0423}">
      <dsp:nvSpPr>
        <dsp:cNvPr id="0" name=""/>
        <dsp:cNvSpPr/>
      </dsp:nvSpPr>
      <dsp:spPr>
        <a:xfrm>
          <a:off x="265625" y="3494573"/>
          <a:ext cx="482955" cy="48295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2BD07EF-57F5-4128-ADE1-1C59F21E9705}">
      <dsp:nvSpPr>
        <dsp:cNvPr id="0" name=""/>
        <dsp:cNvSpPr/>
      </dsp:nvSpPr>
      <dsp:spPr>
        <a:xfrm>
          <a:off x="1014206" y="3297000"/>
          <a:ext cx="3599465" cy="87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32" tIns="92932" rIns="92932" bIns="92932" numCol="1" spcCol="1270" anchor="ctr" anchorCtr="0">
          <a:noAutofit/>
        </a:bodyPr>
        <a:lstStyle/>
        <a:p>
          <a:pPr marL="0" lvl="0" indent="0" algn="l" defTabSz="666750">
            <a:lnSpc>
              <a:spcPct val="90000"/>
            </a:lnSpc>
            <a:spcBef>
              <a:spcPct val="0"/>
            </a:spcBef>
            <a:spcAft>
              <a:spcPct val="35000"/>
            </a:spcAft>
            <a:buNone/>
          </a:pPr>
          <a:r>
            <a:rPr lang="en-US" sz="1500" b="1" kern="1200" dirty="0">
              <a:solidFill>
                <a:schemeClr val="tx1"/>
              </a:solidFill>
            </a:rPr>
            <a:t>The next generation of ethics committee should be moving toward a more integrated approach</a:t>
          </a:r>
        </a:p>
      </dsp:txBody>
      <dsp:txXfrm>
        <a:off x="1014206" y="3297000"/>
        <a:ext cx="3599465" cy="878100"/>
      </dsp:txXfrm>
    </dsp:sp>
    <dsp:sp modelId="{927D647E-4F03-4CE7-BC18-AFDC54FB09CD}">
      <dsp:nvSpPr>
        <dsp:cNvPr id="0" name=""/>
        <dsp:cNvSpPr/>
      </dsp:nvSpPr>
      <dsp:spPr>
        <a:xfrm>
          <a:off x="0" y="4394626"/>
          <a:ext cx="4613672" cy="878100"/>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24A2D9-6C71-4EB0-BD7D-26174288A107}">
      <dsp:nvSpPr>
        <dsp:cNvPr id="0" name=""/>
        <dsp:cNvSpPr/>
      </dsp:nvSpPr>
      <dsp:spPr>
        <a:xfrm>
          <a:off x="265625" y="4592199"/>
          <a:ext cx="482955" cy="48295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C66AB35-2F2A-4956-974B-7BBD04B7F83C}">
      <dsp:nvSpPr>
        <dsp:cNvPr id="0" name=""/>
        <dsp:cNvSpPr/>
      </dsp:nvSpPr>
      <dsp:spPr>
        <a:xfrm>
          <a:off x="1014206" y="4394626"/>
          <a:ext cx="3599465" cy="878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32" tIns="92932" rIns="92932" bIns="92932" numCol="1" spcCol="1270" anchor="ctr" anchorCtr="0">
          <a:noAutofit/>
        </a:bodyPr>
        <a:lstStyle/>
        <a:p>
          <a:pPr marL="0" lvl="0" indent="0" algn="l" defTabSz="711200">
            <a:lnSpc>
              <a:spcPct val="90000"/>
            </a:lnSpc>
            <a:spcBef>
              <a:spcPct val="0"/>
            </a:spcBef>
            <a:spcAft>
              <a:spcPct val="35000"/>
            </a:spcAft>
            <a:buNone/>
          </a:pPr>
          <a:r>
            <a:rPr lang="en-US" sz="1600" b="1" i="0" kern="1200" dirty="0">
              <a:solidFill>
                <a:schemeClr val="tx1"/>
              </a:solidFill>
            </a:rPr>
            <a:t>New models for delivering ethics consultations is evolving</a:t>
          </a:r>
        </a:p>
      </dsp:txBody>
      <dsp:txXfrm>
        <a:off x="1014206" y="4394626"/>
        <a:ext cx="3599465" cy="8781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2">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38F2201F-DFED-4532-96CD-7E9963DDAE54}" type="datetimeFigureOut">
              <a:rPr lang="en-US" smtClean="0"/>
              <a:t>4/30/26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9910EAC-EAD2-4E45-8B5D-9E0CEA186D6F}" type="slidenum">
              <a:rPr lang="en-US" smtClean="0"/>
              <a:t>‹#›</a:t>
            </a:fld>
            <a:endParaRPr lang="en-US"/>
          </a:p>
        </p:txBody>
      </p:sp>
    </p:spTree>
    <p:extLst>
      <p:ext uri="{BB962C8B-B14F-4D97-AF65-F5344CB8AC3E}">
        <p14:creationId xmlns:p14="http://schemas.microsoft.com/office/powerpoint/2010/main" val="1726504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59479F4-0045-F746-9F98-B8597E6C5772}" type="datetimeFigureOut">
              <a:rPr lang="en-US" smtClean="0"/>
              <a:t>4/30/26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CD91B22-E392-294D-A80C-F23C45E3095D}" type="slidenum">
              <a:rPr lang="en-US" smtClean="0"/>
              <a:t>‹#›</a:t>
            </a:fld>
            <a:endParaRPr lang="en-US" dirty="0"/>
          </a:p>
        </p:txBody>
      </p:sp>
    </p:spTree>
    <p:extLst>
      <p:ext uri="{BB962C8B-B14F-4D97-AF65-F5344CB8AC3E}">
        <p14:creationId xmlns:p14="http://schemas.microsoft.com/office/powerpoint/2010/main" val="1677145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b="1" dirty="0"/>
          </a:p>
        </p:txBody>
      </p:sp>
      <p:sp>
        <p:nvSpPr>
          <p:cNvPr id="4" name="Slide Number Placeholder 3"/>
          <p:cNvSpPr>
            <a:spLocks noGrp="1"/>
          </p:cNvSpPr>
          <p:nvPr>
            <p:ph type="sldNum" sz="quarter" idx="10"/>
          </p:nvPr>
        </p:nvSpPr>
        <p:spPr/>
        <p:txBody>
          <a:bodyPr/>
          <a:lstStyle/>
          <a:p>
            <a:pPr>
              <a:defRPr/>
            </a:pPr>
            <a:fld id="{75E4DB64-939A-42C5-9296-F4A78E696FD1}" type="slidenum">
              <a:rPr lang="en-US" smtClean="0"/>
              <a:pPr>
                <a:defRPr/>
              </a:pPr>
              <a:t>1</a:t>
            </a:fld>
            <a:endParaRPr lang="en-US" dirty="0"/>
          </a:p>
        </p:txBody>
      </p:sp>
    </p:spTree>
    <p:extLst>
      <p:ext uri="{BB962C8B-B14F-4D97-AF65-F5344CB8AC3E}">
        <p14:creationId xmlns:p14="http://schemas.microsoft.com/office/powerpoint/2010/main" val="2063249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D91B22-E392-294D-A80C-F23C45E3095D}" type="slidenum">
              <a:rPr lang="en-US" smtClean="0"/>
              <a:t>10</a:t>
            </a:fld>
            <a:endParaRPr lang="en-US" dirty="0"/>
          </a:p>
        </p:txBody>
      </p:sp>
    </p:spTree>
    <p:extLst>
      <p:ext uri="{BB962C8B-B14F-4D97-AF65-F5344CB8AC3E}">
        <p14:creationId xmlns:p14="http://schemas.microsoft.com/office/powerpoint/2010/main" val="1585320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15F7E8-7B53-67DE-D924-33AE8400CB18}"/>
              </a:ext>
            </a:extLst>
          </p:cNvPr>
          <p:cNvSpPr>
            <a:spLocks noGrp="1" noChangeArrowheads="1"/>
          </p:cNvSpPr>
          <p:nvPr>
            <p:ph type="sldNum" sz="quarter" idx="5"/>
          </p:nvPr>
        </p:nvSpPr>
        <p:spPr>
          <a:ln/>
        </p:spPr>
        <p:txBody>
          <a:bodyPr/>
          <a:lstStyle/>
          <a:p>
            <a:fld id="{088C4C04-250D-48DD-9362-7AF62C07C7BA}" type="slidenum">
              <a:rPr lang="en-US" altLang="en-US"/>
              <a:pPr/>
              <a:t>14</a:t>
            </a:fld>
            <a:endParaRPr lang="en-US" altLang="en-US"/>
          </a:p>
        </p:txBody>
      </p:sp>
      <p:sp>
        <p:nvSpPr>
          <p:cNvPr id="582658" name="Rectangle 2">
            <a:extLst>
              <a:ext uri="{FF2B5EF4-FFF2-40B4-BE49-F238E27FC236}">
                <a16:creationId xmlns:a16="http://schemas.microsoft.com/office/drawing/2014/main" id="{D7D24D41-CBAD-6A14-3614-CF508C7E761D}"/>
              </a:ext>
            </a:extLst>
          </p:cNvPr>
          <p:cNvSpPr>
            <a:spLocks noGrp="1" noRot="1" noChangeAspect="1" noChangeArrowheads="1" noTextEdit="1"/>
          </p:cNvSpPr>
          <p:nvPr>
            <p:ph type="sldImg"/>
          </p:nvPr>
        </p:nvSpPr>
        <p:spPr bwMode="auto">
          <a:xfrm>
            <a:off x="1171575" y="688975"/>
            <a:ext cx="4611688" cy="3459163"/>
          </a:xfrm>
          <a:prstGeom prst="rect">
            <a:avLst/>
          </a:prstGeom>
          <a:solidFill>
            <a:srgbClr val="FFFFFF"/>
          </a:solidFill>
          <a:ln>
            <a:solidFill>
              <a:srgbClr val="000000"/>
            </a:solidFill>
            <a:miter lim="800000"/>
            <a:headEnd/>
            <a:tailEnd/>
          </a:ln>
        </p:spPr>
      </p:sp>
      <p:sp>
        <p:nvSpPr>
          <p:cNvPr id="582659" name="Rectangle 3">
            <a:extLst>
              <a:ext uri="{FF2B5EF4-FFF2-40B4-BE49-F238E27FC236}">
                <a16:creationId xmlns:a16="http://schemas.microsoft.com/office/drawing/2014/main" id="{67261175-77AF-2B6F-DB35-7935EDD819A3}"/>
              </a:ext>
            </a:extLst>
          </p:cNvPr>
          <p:cNvSpPr>
            <a:spLocks noGrp="1" noChangeArrowheads="1"/>
          </p:cNvSpPr>
          <p:nvPr>
            <p:ph type="body" idx="1"/>
          </p:nvPr>
        </p:nvSpPr>
        <p:spPr bwMode="auto">
          <a:xfrm>
            <a:off x="925513" y="4381500"/>
            <a:ext cx="5083175" cy="4633913"/>
          </a:xfrm>
          <a:prstGeom prst="rect">
            <a:avLst/>
          </a:prstGeom>
          <a:solidFill>
            <a:srgbClr val="FFFFFF"/>
          </a:solidFill>
          <a:ln>
            <a:solidFill>
              <a:srgbClr val="000000"/>
            </a:solidFill>
            <a:miter lim="800000"/>
            <a:headEnd/>
            <a:tailEnd/>
          </a:ln>
        </p:spPr>
        <p:txBody>
          <a:bodyPr lIns="90580" tIns="45290" rIns="90580" bIns="45290"/>
          <a:lstStyle/>
          <a:p>
            <a:r>
              <a:rPr lang="en-US" altLang="en-US" sz="1400" b="1"/>
              <a:t> Many people turn to ethics committees to assist in addressing ethics conflicts</a:t>
            </a:r>
          </a:p>
          <a:p>
            <a:endParaRPr lang="en-US" altLang="en-US" sz="1400" b="1"/>
          </a:p>
          <a:p>
            <a:endParaRPr lang="en-US" altLang="en-US" sz="1400" b="1"/>
          </a:p>
          <a:p>
            <a:r>
              <a:rPr lang="en-US" altLang="en-US" sz="1400" b="1"/>
              <a:t>A forum to discuss ethical issues with a multi-disciplinary group of professionals with knowledge and skills in healthcare (applied) ethics</a:t>
            </a:r>
          </a:p>
          <a:p>
            <a:endParaRPr lang="en-US" altLang="en-US" sz="1400" b="1"/>
          </a:p>
          <a:p>
            <a:r>
              <a:rPr lang="en-US" altLang="en-US" sz="1400" b="1"/>
              <a:t>Tend to be – case-based, reactive, advisory, clinically and inpatient focused</a:t>
            </a:r>
          </a:p>
          <a:p>
            <a:endParaRPr lang="en-US" altLang="en-US" sz="1400" b="1"/>
          </a:p>
          <a:p>
            <a:endParaRPr lang="en-US" altLang="en-US" sz="1400" b="1"/>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125D441-5BB4-A524-A03B-3CA21A207A81}"/>
              </a:ext>
            </a:extLst>
          </p:cNvPr>
          <p:cNvSpPr>
            <a:spLocks noGrp="1" noChangeArrowheads="1"/>
          </p:cNvSpPr>
          <p:nvPr>
            <p:ph type="sldNum" sz="quarter" idx="5"/>
          </p:nvPr>
        </p:nvSpPr>
        <p:spPr>
          <a:ln/>
        </p:spPr>
        <p:txBody>
          <a:bodyPr/>
          <a:lstStyle/>
          <a:p>
            <a:fld id="{EFA8F2CF-627B-41C6-80AB-4C947F05A9AD}" type="slidenum">
              <a:rPr lang="en-US" altLang="en-US"/>
              <a:pPr/>
              <a:t>15</a:t>
            </a:fld>
            <a:endParaRPr lang="en-US" altLang="en-US"/>
          </a:p>
        </p:txBody>
      </p:sp>
      <p:sp>
        <p:nvSpPr>
          <p:cNvPr id="586754" name="Rectangle 2">
            <a:extLst>
              <a:ext uri="{FF2B5EF4-FFF2-40B4-BE49-F238E27FC236}">
                <a16:creationId xmlns:a16="http://schemas.microsoft.com/office/drawing/2014/main" id="{D2FF74FD-30E6-B0E1-7D5B-33ADCF07A339}"/>
              </a:ext>
            </a:extLst>
          </p:cNvPr>
          <p:cNvSpPr>
            <a:spLocks noGrp="1" noRot="1" noChangeAspect="1" noChangeArrowheads="1" noTextEdit="1"/>
          </p:cNvSpPr>
          <p:nvPr>
            <p:ph type="sldImg"/>
          </p:nvPr>
        </p:nvSpPr>
        <p:spPr bwMode="auto">
          <a:xfrm>
            <a:off x="1181100" y="687388"/>
            <a:ext cx="4611688" cy="3459162"/>
          </a:xfrm>
          <a:prstGeom prst="rect">
            <a:avLst/>
          </a:prstGeom>
          <a:solidFill>
            <a:srgbClr val="FFFFFF"/>
          </a:solidFill>
          <a:ln>
            <a:solidFill>
              <a:srgbClr val="000000"/>
            </a:solidFill>
            <a:miter lim="800000"/>
            <a:headEnd/>
            <a:tailEnd/>
          </a:ln>
        </p:spPr>
      </p:sp>
      <p:sp>
        <p:nvSpPr>
          <p:cNvPr id="586755" name="Rectangle 3">
            <a:extLst>
              <a:ext uri="{FF2B5EF4-FFF2-40B4-BE49-F238E27FC236}">
                <a16:creationId xmlns:a16="http://schemas.microsoft.com/office/drawing/2014/main" id="{8F514F9D-3FA4-101F-2066-E72ABEFB1DD3}"/>
              </a:ext>
            </a:extLst>
          </p:cNvPr>
          <p:cNvSpPr>
            <a:spLocks noGrp="1" noChangeArrowheads="1"/>
          </p:cNvSpPr>
          <p:nvPr>
            <p:ph type="body" idx="1"/>
          </p:nvPr>
        </p:nvSpPr>
        <p:spPr bwMode="auto">
          <a:xfrm>
            <a:off x="925513" y="4381500"/>
            <a:ext cx="5083175" cy="4633913"/>
          </a:xfrm>
          <a:prstGeom prst="rect">
            <a:avLst/>
          </a:prstGeom>
          <a:solidFill>
            <a:srgbClr val="FFFFFF"/>
          </a:solidFill>
          <a:ln>
            <a:solidFill>
              <a:srgbClr val="000000"/>
            </a:solidFill>
            <a:miter lim="800000"/>
            <a:headEnd/>
            <a:tailEnd/>
          </a:ln>
        </p:spPr>
        <p:txBody>
          <a:bodyPr lIns="90580" tIns="45290" rIns="90580" bIns="45290"/>
          <a:lstStyle/>
          <a:p>
            <a:r>
              <a:rPr lang="en-US" altLang="en-US" sz="1400" b="1"/>
              <a:t>Some of those concerns include:</a:t>
            </a:r>
          </a:p>
          <a:p>
            <a:endParaRPr lang="en-US" altLang="en-US" sz="1400" b="1"/>
          </a:p>
          <a:p>
            <a:r>
              <a:rPr lang="en-US" altLang="en-US" sz="1400" b="1"/>
              <a:t>Lack an organizational focus</a:t>
            </a:r>
          </a:p>
          <a:p>
            <a:endParaRPr lang="en-US" altLang="en-US" sz="1400" b="1"/>
          </a:p>
          <a:p>
            <a:r>
              <a:rPr lang="en-US" altLang="en-US" sz="1400" b="1"/>
              <a:t>Lack linkages with other programs and organizational leaders</a:t>
            </a:r>
          </a:p>
          <a:p>
            <a:r>
              <a:rPr lang="en-US" altLang="en-US" sz="1400" b="1"/>
              <a:t>Lack system-oriented approach</a:t>
            </a:r>
          </a:p>
          <a:p>
            <a:endParaRPr lang="en-US" altLang="en-US" sz="1400" b="1"/>
          </a:p>
          <a:p>
            <a:r>
              <a:rPr lang="en-US" altLang="en-US" sz="1400" b="1"/>
              <a:t>Rarely, if ever demostrate that the make difference if the quality of care</a:t>
            </a:r>
          </a:p>
          <a:p>
            <a:r>
              <a:rPr lang="en-US" altLang="en-US" sz="1400" b="1"/>
              <a:t>Accept recurring nature of ethical conflicts, including the impact on organization</a:t>
            </a:r>
          </a:p>
          <a:p>
            <a:endParaRPr lang="en-US" altLang="en-US" sz="1400" b="1"/>
          </a:p>
          <a:p>
            <a:endParaRPr lang="en-US" altLang="en-US" sz="1400" b="1"/>
          </a:p>
          <a:p>
            <a:endParaRPr lang="en-US" altLang="en-US" sz="1400" b="1"/>
          </a:p>
          <a:p>
            <a:r>
              <a:rPr lang="en-US" altLang="en-US" sz="1400" b="1"/>
              <a:t>Lack of organization focus - limited to patient’s rights</a:t>
            </a:r>
          </a:p>
          <a:p>
            <a:endParaRPr lang="en-US" altLang="en-US" sz="1400" b="1"/>
          </a:p>
          <a:p>
            <a:r>
              <a:rPr lang="en-US" altLang="en-US" sz="1400" b="1"/>
              <a:t>Lack of linkages with related programs - other committees and programs, infrastructure. Overall culture. Policies. Ethical standards</a:t>
            </a:r>
          </a:p>
          <a:p>
            <a:endParaRPr lang="en-US" altLang="en-US" sz="1400" b="1"/>
          </a:p>
          <a:p>
            <a:r>
              <a:rPr lang="en-US" altLang="en-US" sz="1400" b="1"/>
              <a:t>Lack of linkages to organizational leaders - not just a annual report of activities but clear, open support of an ethics program</a:t>
            </a:r>
          </a:p>
          <a:p>
            <a:endParaRPr lang="en-US" altLang="en-US" sz="1400" b="1"/>
          </a:p>
          <a:p>
            <a:r>
              <a:rPr lang="en-US" altLang="en-US" sz="1400" b="1"/>
              <a:t>Lack of system-oriented approach  - recurring ethical issues</a:t>
            </a:r>
          </a:p>
          <a:p>
            <a:endParaRPr lang="en-US" altLang="en-US" sz="1400" b="1"/>
          </a:p>
          <a:p>
            <a:r>
              <a:rPr lang="en-US" altLang="en-US" sz="1400" b="1"/>
              <a:t>Lack of accountability - are they making difference in the organizational by fostering ethical standards of practice?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A27B62D-E050-19A6-9063-6B465993B979}"/>
              </a:ext>
            </a:extLst>
          </p:cNvPr>
          <p:cNvSpPr>
            <a:spLocks noGrp="1" noChangeArrowheads="1"/>
          </p:cNvSpPr>
          <p:nvPr>
            <p:ph type="sldNum" sz="quarter" idx="5"/>
          </p:nvPr>
        </p:nvSpPr>
        <p:spPr>
          <a:ln/>
        </p:spPr>
        <p:txBody>
          <a:bodyPr/>
          <a:lstStyle/>
          <a:p>
            <a:fld id="{726FCD30-FB54-4FFC-B550-BB5D3AEF4A87}" type="slidenum">
              <a:rPr lang="en-US" altLang="en-US"/>
              <a:pPr/>
              <a:t>16</a:t>
            </a:fld>
            <a:endParaRPr lang="en-US" altLang="en-US"/>
          </a:p>
        </p:txBody>
      </p:sp>
      <p:sp>
        <p:nvSpPr>
          <p:cNvPr id="610306" name="Rectangle 2">
            <a:extLst>
              <a:ext uri="{FF2B5EF4-FFF2-40B4-BE49-F238E27FC236}">
                <a16:creationId xmlns:a16="http://schemas.microsoft.com/office/drawing/2014/main" id="{EF332313-4DB5-CA75-A436-029F19D821FC}"/>
              </a:ext>
            </a:extLst>
          </p:cNvPr>
          <p:cNvSpPr>
            <a:spLocks noGrp="1" noRot="1" noChangeAspect="1" noChangeArrowheads="1" noTextEdit="1"/>
          </p:cNvSpPr>
          <p:nvPr>
            <p:ph type="sldImg"/>
          </p:nvPr>
        </p:nvSpPr>
        <p:spPr>
          <a:ln/>
        </p:spPr>
      </p:sp>
      <p:sp>
        <p:nvSpPr>
          <p:cNvPr id="610307" name="Rectangle 3">
            <a:extLst>
              <a:ext uri="{FF2B5EF4-FFF2-40B4-BE49-F238E27FC236}">
                <a16:creationId xmlns:a16="http://schemas.microsoft.com/office/drawing/2014/main" id="{75020985-6C16-D2E6-511B-274A5CCF334D}"/>
              </a:ext>
            </a:extLst>
          </p:cNvPr>
          <p:cNvSpPr>
            <a:spLocks noGrp="1" noChangeArrowheads="1"/>
          </p:cNvSpPr>
          <p:nvPr>
            <p:ph type="body" idx="1"/>
          </p:nvPr>
        </p:nvSpPr>
        <p:spPr/>
        <p:txBody>
          <a:bodyPr/>
          <a:lstStyle/>
          <a:p>
            <a:r>
              <a:rPr lang="en-US" altLang="en-US"/>
              <a:t>To improve the effectiveness of Ecs in the future, the EC will need to… read slide</a:t>
            </a:r>
          </a:p>
          <a:p>
            <a:endParaRPr lang="en-US" altLang="en-US"/>
          </a:p>
          <a:p>
            <a:endParaRPr lang="en-US" altLang="en-US"/>
          </a:p>
          <a:p>
            <a:r>
              <a:rPr lang="en-US" altLang="en-US"/>
              <a:t>Therefore, rather than just being a forum to discussed and offered advice, the EC should or will need to redirect its purpose to… read slide</a:t>
            </a:r>
          </a:p>
        </p:txBody>
      </p:sp>
    </p:spTree>
    <p:extLst>
      <p:ext uri="{BB962C8B-B14F-4D97-AF65-F5344CB8AC3E}">
        <p14:creationId xmlns:p14="http://schemas.microsoft.com/office/powerpoint/2010/main" val="2409746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3200">
                <a:solidFill>
                  <a:schemeClr val="tx1"/>
                </a:solidFill>
                <a:latin typeface="Times" pitchFamily="-111" charset="0"/>
                <a:ea typeface="MS PGothic" pitchFamily="34" charset="-128"/>
              </a:defRPr>
            </a:lvl1pPr>
            <a:lvl2pPr marL="742950" indent="-285750" defTabSz="928688">
              <a:defRPr sz="3200">
                <a:solidFill>
                  <a:schemeClr val="tx1"/>
                </a:solidFill>
                <a:latin typeface="Times" pitchFamily="-111" charset="0"/>
                <a:ea typeface="MS PGothic" pitchFamily="34" charset="-128"/>
              </a:defRPr>
            </a:lvl2pPr>
            <a:lvl3pPr marL="1143000" indent="-228600" defTabSz="928688">
              <a:defRPr sz="3200">
                <a:solidFill>
                  <a:schemeClr val="tx1"/>
                </a:solidFill>
                <a:latin typeface="Times" pitchFamily="-111" charset="0"/>
                <a:ea typeface="MS PGothic" pitchFamily="34" charset="-128"/>
              </a:defRPr>
            </a:lvl3pPr>
            <a:lvl4pPr marL="1600200" indent="-228600" defTabSz="928688">
              <a:defRPr sz="3200">
                <a:solidFill>
                  <a:schemeClr val="tx1"/>
                </a:solidFill>
                <a:latin typeface="Times" pitchFamily="-111" charset="0"/>
                <a:ea typeface="MS PGothic" pitchFamily="34" charset="-128"/>
              </a:defRPr>
            </a:lvl4pPr>
            <a:lvl5pPr marL="2057400" indent="-228600" defTabSz="928688">
              <a:defRPr sz="3200">
                <a:solidFill>
                  <a:schemeClr val="tx1"/>
                </a:solidFill>
                <a:latin typeface="Times" pitchFamily="-111" charset="0"/>
                <a:ea typeface="MS PGothic" pitchFamily="34" charset="-128"/>
              </a:defRPr>
            </a:lvl5pPr>
            <a:lvl6pPr marL="2514600" indent="-228600" defTabSz="928688" eaLnBrk="0" fontAlgn="base" hangingPunct="0">
              <a:spcBef>
                <a:spcPct val="0"/>
              </a:spcBef>
              <a:spcAft>
                <a:spcPct val="0"/>
              </a:spcAft>
              <a:defRPr sz="3200">
                <a:solidFill>
                  <a:schemeClr val="tx1"/>
                </a:solidFill>
                <a:latin typeface="Times" pitchFamily="-111" charset="0"/>
                <a:ea typeface="MS PGothic" pitchFamily="34" charset="-128"/>
              </a:defRPr>
            </a:lvl6pPr>
            <a:lvl7pPr marL="2971800" indent="-228600" defTabSz="928688" eaLnBrk="0" fontAlgn="base" hangingPunct="0">
              <a:spcBef>
                <a:spcPct val="0"/>
              </a:spcBef>
              <a:spcAft>
                <a:spcPct val="0"/>
              </a:spcAft>
              <a:defRPr sz="3200">
                <a:solidFill>
                  <a:schemeClr val="tx1"/>
                </a:solidFill>
                <a:latin typeface="Times" pitchFamily="-111" charset="0"/>
                <a:ea typeface="MS PGothic" pitchFamily="34" charset="-128"/>
              </a:defRPr>
            </a:lvl7pPr>
            <a:lvl8pPr marL="3429000" indent="-228600" defTabSz="928688" eaLnBrk="0" fontAlgn="base" hangingPunct="0">
              <a:spcBef>
                <a:spcPct val="0"/>
              </a:spcBef>
              <a:spcAft>
                <a:spcPct val="0"/>
              </a:spcAft>
              <a:defRPr sz="3200">
                <a:solidFill>
                  <a:schemeClr val="tx1"/>
                </a:solidFill>
                <a:latin typeface="Times" pitchFamily="-111" charset="0"/>
                <a:ea typeface="MS PGothic" pitchFamily="34" charset="-128"/>
              </a:defRPr>
            </a:lvl8pPr>
            <a:lvl9pPr marL="3886200" indent="-228600" defTabSz="928688" eaLnBrk="0" fontAlgn="base" hangingPunct="0">
              <a:spcBef>
                <a:spcPct val="0"/>
              </a:spcBef>
              <a:spcAft>
                <a:spcPct val="0"/>
              </a:spcAft>
              <a:defRPr sz="3200">
                <a:solidFill>
                  <a:schemeClr val="tx1"/>
                </a:solidFill>
                <a:latin typeface="Times" pitchFamily="-111" charset="0"/>
                <a:ea typeface="MS PGothic" pitchFamily="34" charset="-128"/>
              </a:defRPr>
            </a:lvl9pPr>
          </a:lstStyle>
          <a:p>
            <a:fld id="{18DDCAEF-C9D4-4888-B4B3-5D438309F3BB}" type="slidenum">
              <a:rPr lang="en-US" sz="1200" smtClean="0">
                <a:latin typeface="Arial" charset="0"/>
              </a:rPr>
              <a:pPr/>
              <a:t>17</a:t>
            </a:fld>
            <a:endParaRPr lang="en-US" sz="1200" dirty="0">
              <a:latin typeface="Arial" charset="0"/>
            </a:endParaRPr>
          </a:p>
        </p:txBody>
      </p:sp>
      <p:sp>
        <p:nvSpPr>
          <p:cNvPr id="54275" name="Rectangle 2"/>
          <p:cNvSpPr>
            <a:spLocks noGrp="1" noRot="1" noChangeAspect="1" noChangeArrowheads="1" noTextEdit="1"/>
          </p:cNvSpPr>
          <p:nvPr>
            <p:ph type="sldImg"/>
          </p:nvPr>
        </p:nvSpPr>
        <p:spPr>
          <a:xfrm>
            <a:off x="1179513" y="695325"/>
            <a:ext cx="4652962" cy="3489325"/>
          </a:xfrm>
          <a:ln/>
        </p:spPr>
      </p:sp>
      <p:sp>
        <p:nvSpPr>
          <p:cNvPr id="54276" name="Rectangle 3"/>
          <p:cNvSpPr>
            <a:spLocks noGrp="1" noChangeArrowheads="1"/>
          </p:cNvSpPr>
          <p:nvPr>
            <p:ph type="body" idx="1"/>
          </p:nvPr>
        </p:nvSpPr>
        <p:spPr>
          <a:xfrm>
            <a:off x="935038" y="4416425"/>
            <a:ext cx="5140325" cy="4184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b="1" dirty="0">
              <a:latin typeface="Arial" charset="0"/>
            </a:endParaRPr>
          </a:p>
        </p:txBody>
      </p:sp>
    </p:spTree>
    <p:extLst>
      <p:ext uri="{BB962C8B-B14F-4D97-AF65-F5344CB8AC3E}">
        <p14:creationId xmlns:p14="http://schemas.microsoft.com/office/powerpoint/2010/main" val="22222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568">
              <a:spcBef>
                <a:spcPct val="30000"/>
              </a:spcBef>
              <a:defRPr sz="1200">
                <a:solidFill>
                  <a:schemeClr val="tx1"/>
                </a:solidFill>
                <a:latin typeface="Times New Roman" panose="02020603050405020304" pitchFamily="18" charset="0"/>
              </a:defRPr>
            </a:lvl1pPr>
            <a:lvl2pPr marL="757066" indent="-291179" defTabSz="949568">
              <a:spcBef>
                <a:spcPct val="30000"/>
              </a:spcBef>
              <a:defRPr sz="1200">
                <a:solidFill>
                  <a:schemeClr val="tx1"/>
                </a:solidFill>
                <a:latin typeface="Times New Roman" panose="02020603050405020304" pitchFamily="18" charset="0"/>
              </a:defRPr>
            </a:lvl2pPr>
            <a:lvl3pPr marL="1164717" indent="-232943" defTabSz="949568">
              <a:spcBef>
                <a:spcPct val="30000"/>
              </a:spcBef>
              <a:defRPr sz="1200">
                <a:solidFill>
                  <a:schemeClr val="tx1"/>
                </a:solidFill>
                <a:latin typeface="Times New Roman" panose="02020603050405020304" pitchFamily="18" charset="0"/>
              </a:defRPr>
            </a:lvl3pPr>
            <a:lvl4pPr marL="1630604" indent="-232943" defTabSz="949568">
              <a:spcBef>
                <a:spcPct val="30000"/>
              </a:spcBef>
              <a:defRPr sz="1200">
                <a:solidFill>
                  <a:schemeClr val="tx1"/>
                </a:solidFill>
                <a:latin typeface="Times New Roman" panose="02020603050405020304" pitchFamily="18" charset="0"/>
              </a:defRPr>
            </a:lvl4pPr>
            <a:lvl5pPr marL="2096491" indent="-232943" defTabSz="949568">
              <a:spcBef>
                <a:spcPct val="30000"/>
              </a:spcBef>
              <a:defRPr sz="1200">
                <a:solidFill>
                  <a:schemeClr val="tx1"/>
                </a:solidFill>
                <a:latin typeface="Times New Roman" panose="02020603050405020304" pitchFamily="18" charset="0"/>
              </a:defRPr>
            </a:lvl5pPr>
            <a:lvl6pPr marL="2562377" indent="-232943" defTabSz="949568" eaLnBrk="0" fontAlgn="base" hangingPunct="0">
              <a:spcBef>
                <a:spcPct val="30000"/>
              </a:spcBef>
              <a:spcAft>
                <a:spcPct val="0"/>
              </a:spcAft>
              <a:defRPr sz="1200">
                <a:solidFill>
                  <a:schemeClr val="tx1"/>
                </a:solidFill>
                <a:latin typeface="Times New Roman" panose="02020603050405020304" pitchFamily="18" charset="0"/>
              </a:defRPr>
            </a:lvl6pPr>
            <a:lvl7pPr marL="3028264" indent="-232943" defTabSz="949568" eaLnBrk="0" fontAlgn="base" hangingPunct="0">
              <a:spcBef>
                <a:spcPct val="30000"/>
              </a:spcBef>
              <a:spcAft>
                <a:spcPct val="0"/>
              </a:spcAft>
              <a:defRPr sz="1200">
                <a:solidFill>
                  <a:schemeClr val="tx1"/>
                </a:solidFill>
                <a:latin typeface="Times New Roman" panose="02020603050405020304" pitchFamily="18" charset="0"/>
              </a:defRPr>
            </a:lvl7pPr>
            <a:lvl8pPr marL="3494151" indent="-232943" defTabSz="949568" eaLnBrk="0" fontAlgn="base" hangingPunct="0">
              <a:spcBef>
                <a:spcPct val="30000"/>
              </a:spcBef>
              <a:spcAft>
                <a:spcPct val="0"/>
              </a:spcAft>
              <a:defRPr sz="1200">
                <a:solidFill>
                  <a:schemeClr val="tx1"/>
                </a:solidFill>
                <a:latin typeface="Times New Roman" panose="02020603050405020304" pitchFamily="18" charset="0"/>
              </a:defRPr>
            </a:lvl8pPr>
            <a:lvl9pPr marL="3960038" indent="-232943" defTabSz="94956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3A8E46-4ED8-4056-B5EB-C4CF16C1CDA3}" type="slidenum">
              <a:rPr lang="en-US" altLang="en-US" smtClean="0"/>
              <a:pPr>
                <a:spcBef>
                  <a:spcPct val="0"/>
                </a:spcBef>
              </a:pPr>
              <a:t>2</a:t>
            </a:fld>
            <a:endParaRPr lang="en-US" altLang="en-US" dirty="0"/>
          </a:p>
        </p:txBody>
      </p:sp>
      <p:sp>
        <p:nvSpPr>
          <p:cNvPr id="9219" name="Rectangle 2"/>
          <p:cNvSpPr>
            <a:spLocks noGrp="1" noRot="1" noChangeAspect="1" noChangeArrowheads="1" noTextEdit="1"/>
          </p:cNvSpPr>
          <p:nvPr>
            <p:ph type="sldImg"/>
          </p:nvPr>
        </p:nvSpPr>
        <p:spPr>
          <a:xfrm>
            <a:off x="1219200" y="706438"/>
            <a:ext cx="4730750" cy="3548062"/>
          </a:xfrm>
          <a:ln/>
        </p:spPr>
      </p:sp>
      <p:sp>
        <p:nvSpPr>
          <p:cNvPr id="9220" name="Rectangle 3"/>
          <p:cNvSpPr>
            <a:spLocks noGrp="1" noChangeArrowheads="1"/>
          </p:cNvSpPr>
          <p:nvPr>
            <p:ph type="body" idx="1"/>
          </p:nvPr>
        </p:nvSpPr>
        <p:spPr>
          <a:xfrm>
            <a:off x="955817" y="4491646"/>
            <a:ext cx="5254554" cy="42527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b="1" dirty="0"/>
          </a:p>
        </p:txBody>
      </p:sp>
    </p:spTree>
    <p:extLst>
      <p:ext uri="{BB962C8B-B14F-4D97-AF65-F5344CB8AC3E}">
        <p14:creationId xmlns:p14="http://schemas.microsoft.com/office/powerpoint/2010/main" val="3857893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568">
              <a:spcBef>
                <a:spcPct val="30000"/>
              </a:spcBef>
              <a:defRPr sz="1200">
                <a:solidFill>
                  <a:schemeClr val="tx1"/>
                </a:solidFill>
                <a:latin typeface="Times New Roman" panose="02020603050405020304" pitchFamily="18" charset="0"/>
              </a:defRPr>
            </a:lvl1pPr>
            <a:lvl2pPr marL="757066" indent="-291179" defTabSz="949568">
              <a:spcBef>
                <a:spcPct val="30000"/>
              </a:spcBef>
              <a:defRPr sz="1200">
                <a:solidFill>
                  <a:schemeClr val="tx1"/>
                </a:solidFill>
                <a:latin typeface="Times New Roman" panose="02020603050405020304" pitchFamily="18" charset="0"/>
              </a:defRPr>
            </a:lvl2pPr>
            <a:lvl3pPr marL="1164717" indent="-232943" defTabSz="949568">
              <a:spcBef>
                <a:spcPct val="30000"/>
              </a:spcBef>
              <a:defRPr sz="1200">
                <a:solidFill>
                  <a:schemeClr val="tx1"/>
                </a:solidFill>
                <a:latin typeface="Times New Roman" panose="02020603050405020304" pitchFamily="18" charset="0"/>
              </a:defRPr>
            </a:lvl3pPr>
            <a:lvl4pPr marL="1630604" indent="-232943" defTabSz="949568">
              <a:spcBef>
                <a:spcPct val="30000"/>
              </a:spcBef>
              <a:defRPr sz="1200">
                <a:solidFill>
                  <a:schemeClr val="tx1"/>
                </a:solidFill>
                <a:latin typeface="Times New Roman" panose="02020603050405020304" pitchFamily="18" charset="0"/>
              </a:defRPr>
            </a:lvl4pPr>
            <a:lvl5pPr marL="2096491" indent="-232943" defTabSz="949568">
              <a:spcBef>
                <a:spcPct val="30000"/>
              </a:spcBef>
              <a:defRPr sz="1200">
                <a:solidFill>
                  <a:schemeClr val="tx1"/>
                </a:solidFill>
                <a:latin typeface="Times New Roman" panose="02020603050405020304" pitchFamily="18" charset="0"/>
              </a:defRPr>
            </a:lvl5pPr>
            <a:lvl6pPr marL="2562377" indent="-232943" defTabSz="949568" eaLnBrk="0" fontAlgn="base" hangingPunct="0">
              <a:spcBef>
                <a:spcPct val="30000"/>
              </a:spcBef>
              <a:spcAft>
                <a:spcPct val="0"/>
              </a:spcAft>
              <a:defRPr sz="1200">
                <a:solidFill>
                  <a:schemeClr val="tx1"/>
                </a:solidFill>
                <a:latin typeface="Times New Roman" panose="02020603050405020304" pitchFamily="18" charset="0"/>
              </a:defRPr>
            </a:lvl6pPr>
            <a:lvl7pPr marL="3028264" indent="-232943" defTabSz="949568" eaLnBrk="0" fontAlgn="base" hangingPunct="0">
              <a:spcBef>
                <a:spcPct val="30000"/>
              </a:spcBef>
              <a:spcAft>
                <a:spcPct val="0"/>
              </a:spcAft>
              <a:defRPr sz="1200">
                <a:solidFill>
                  <a:schemeClr val="tx1"/>
                </a:solidFill>
                <a:latin typeface="Times New Roman" panose="02020603050405020304" pitchFamily="18" charset="0"/>
              </a:defRPr>
            </a:lvl7pPr>
            <a:lvl8pPr marL="3494151" indent="-232943" defTabSz="949568" eaLnBrk="0" fontAlgn="base" hangingPunct="0">
              <a:spcBef>
                <a:spcPct val="30000"/>
              </a:spcBef>
              <a:spcAft>
                <a:spcPct val="0"/>
              </a:spcAft>
              <a:defRPr sz="1200">
                <a:solidFill>
                  <a:schemeClr val="tx1"/>
                </a:solidFill>
                <a:latin typeface="Times New Roman" panose="02020603050405020304" pitchFamily="18" charset="0"/>
              </a:defRPr>
            </a:lvl8pPr>
            <a:lvl9pPr marL="3960038" indent="-232943" defTabSz="94956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3A8E46-4ED8-4056-B5EB-C4CF16C1CDA3}" type="slidenum">
              <a:rPr lang="en-US" altLang="en-US" smtClean="0"/>
              <a:pPr>
                <a:spcBef>
                  <a:spcPct val="0"/>
                </a:spcBef>
              </a:pPr>
              <a:t>3</a:t>
            </a:fld>
            <a:endParaRPr lang="en-US" altLang="en-US" dirty="0"/>
          </a:p>
        </p:txBody>
      </p:sp>
      <p:sp>
        <p:nvSpPr>
          <p:cNvPr id="9219" name="Rectangle 2"/>
          <p:cNvSpPr>
            <a:spLocks noGrp="1" noRot="1" noChangeAspect="1" noChangeArrowheads="1" noTextEdit="1"/>
          </p:cNvSpPr>
          <p:nvPr>
            <p:ph type="sldImg"/>
          </p:nvPr>
        </p:nvSpPr>
        <p:spPr>
          <a:xfrm>
            <a:off x="1219200" y="706438"/>
            <a:ext cx="4730750" cy="3548062"/>
          </a:xfrm>
          <a:ln/>
        </p:spPr>
      </p:sp>
      <p:sp>
        <p:nvSpPr>
          <p:cNvPr id="9220" name="Rectangle 3"/>
          <p:cNvSpPr>
            <a:spLocks noGrp="1" noChangeArrowheads="1"/>
          </p:cNvSpPr>
          <p:nvPr>
            <p:ph type="body" idx="1"/>
          </p:nvPr>
        </p:nvSpPr>
        <p:spPr>
          <a:xfrm>
            <a:off x="955817" y="4491646"/>
            <a:ext cx="5254554" cy="42527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b="1" dirty="0"/>
          </a:p>
        </p:txBody>
      </p:sp>
    </p:spTree>
    <p:extLst>
      <p:ext uri="{BB962C8B-B14F-4D97-AF65-F5344CB8AC3E}">
        <p14:creationId xmlns:p14="http://schemas.microsoft.com/office/powerpoint/2010/main" val="3923517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9FB80-EE29-7B6C-F900-A12CFDF3064F}"/>
            </a:ext>
          </a:extLst>
        </p:cNvPr>
        <p:cNvGrpSpPr/>
        <p:nvPr/>
      </p:nvGrpSpPr>
      <p:grpSpPr>
        <a:xfrm>
          <a:off x="0" y="0"/>
          <a:ext cx="0" cy="0"/>
          <a:chOff x="0" y="0"/>
          <a:chExt cx="0" cy="0"/>
        </a:xfrm>
      </p:grpSpPr>
      <p:sp>
        <p:nvSpPr>
          <p:cNvPr id="117762" name="Rectangle 7">
            <a:extLst>
              <a:ext uri="{FF2B5EF4-FFF2-40B4-BE49-F238E27FC236}">
                <a16:creationId xmlns:a16="http://schemas.microsoft.com/office/drawing/2014/main" id="{7E316AC9-0230-B4D8-D4A3-B56F5B18E88A}"/>
              </a:ext>
            </a:extLst>
          </p:cNvPr>
          <p:cNvSpPr>
            <a:spLocks noGrp="1" noChangeArrowheads="1"/>
          </p:cNvSpPr>
          <p:nvPr>
            <p:ph type="sldNum" sz="quarter" idx="5"/>
          </p:nvPr>
        </p:nvSpPr>
        <p:spPr/>
        <p:txBody>
          <a:bodyPr/>
          <a:lstStyle/>
          <a:p>
            <a:pPr defTabSz="912111" fontAlgn="auto">
              <a:spcBef>
                <a:spcPts val="0"/>
              </a:spcBef>
              <a:spcAft>
                <a:spcPts val="0"/>
              </a:spcAft>
              <a:defRPr/>
            </a:pPr>
            <a:fld id="{D86D63B6-AD8C-4770-BBDC-47B1B1A39798}" type="slidenum">
              <a:rPr lang="en-US" smtClean="0">
                <a:solidFill>
                  <a:prstClr val="black"/>
                </a:solidFill>
                <a:latin typeface="Calibri"/>
                <a:ea typeface="+mn-ea"/>
              </a:rPr>
              <a:pPr defTabSz="912111" fontAlgn="auto">
                <a:spcBef>
                  <a:spcPts val="0"/>
                </a:spcBef>
                <a:spcAft>
                  <a:spcPts val="0"/>
                </a:spcAft>
                <a:defRPr/>
              </a:pPr>
              <a:t>4</a:t>
            </a:fld>
            <a:endParaRPr lang="en-US">
              <a:solidFill>
                <a:prstClr val="black"/>
              </a:solidFill>
              <a:latin typeface="Calibri"/>
              <a:ea typeface="+mn-ea"/>
            </a:endParaRPr>
          </a:p>
        </p:txBody>
      </p:sp>
      <p:sp>
        <p:nvSpPr>
          <p:cNvPr id="38915" name="Rectangle 2">
            <a:extLst>
              <a:ext uri="{FF2B5EF4-FFF2-40B4-BE49-F238E27FC236}">
                <a16:creationId xmlns:a16="http://schemas.microsoft.com/office/drawing/2014/main" id="{26F29368-DAAC-306C-5522-BC061CF2B4D1}"/>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BE11F490-C623-887F-BCD7-3B085ECEDBA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Swedish Hospital was the home of the world's first community dialysis unit. The service arm of Scribner's program, it was called the Seattle Artificial Kidney Center. When it opened in 1962, it had three beds and could handle up to 12 patients. Unfortunately, there were 60 patients in need for those 12 openings. </a:t>
            </a:r>
          </a:p>
          <a:p>
            <a:pPr eaLnBrk="1" hangingPunct="1"/>
            <a:r>
              <a:rPr lang="en-US" altLang="en-US"/>
              <a:t>For several years, a committee composed of a minister, housewife, lawyer, banker, state government official, labor leader and surgeon were given the unenviable task of deciding which applicants would be admitted to the kidney center. The committee, whose members remained anonymous, came to be known as the "Life or Death Committee." (It dissovled in 1967 because its function was no longer necessary. Home dialysis had taken off, freeing more beds in the center.) </a:t>
            </a:r>
          </a:p>
          <a:p>
            <a:pPr eaLnBrk="1" hangingPunct="1"/>
            <a:r>
              <a:rPr lang="en-US" altLang="en-US"/>
              <a:t>On one occasion, the committee denied treatment for a 16-year-old high school honors student. Scribner and Babb couldn't live with the prospect of the student's death, but they didn't want to circumvent the authority of the committee--which was set up by the King County Medical Society. So they worked up a typically academic solution. They would develop a home unit to treat the honors student as a UW research project. Since it was experimental, it would not be subject to the committee's rule. </a:t>
            </a:r>
          </a:p>
          <a:p>
            <a:pPr eaLnBrk="1" hangingPunct="1"/>
            <a:endParaRPr lang="en-US" altLang="en-US"/>
          </a:p>
        </p:txBody>
      </p:sp>
    </p:spTree>
    <p:extLst>
      <p:ext uri="{BB962C8B-B14F-4D97-AF65-F5344CB8AC3E}">
        <p14:creationId xmlns:p14="http://schemas.microsoft.com/office/powerpoint/2010/main" val="4274584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F6F7F-7F2C-6E88-CB79-E421FCDD79D4}"/>
            </a:ext>
          </a:extLst>
        </p:cNvPr>
        <p:cNvGrpSpPr/>
        <p:nvPr/>
      </p:nvGrpSpPr>
      <p:grpSpPr>
        <a:xfrm>
          <a:off x="0" y="0"/>
          <a:ext cx="0" cy="0"/>
          <a:chOff x="0" y="0"/>
          <a:chExt cx="0" cy="0"/>
        </a:xfrm>
      </p:grpSpPr>
      <p:sp>
        <p:nvSpPr>
          <p:cNvPr id="117762" name="Rectangle 7">
            <a:extLst>
              <a:ext uri="{FF2B5EF4-FFF2-40B4-BE49-F238E27FC236}">
                <a16:creationId xmlns:a16="http://schemas.microsoft.com/office/drawing/2014/main" id="{28A75C39-C9E0-C6AB-3047-8FAD11FB35A5}"/>
              </a:ext>
            </a:extLst>
          </p:cNvPr>
          <p:cNvSpPr>
            <a:spLocks noGrp="1" noChangeArrowheads="1"/>
          </p:cNvSpPr>
          <p:nvPr>
            <p:ph type="sldNum" sz="quarter" idx="5"/>
          </p:nvPr>
        </p:nvSpPr>
        <p:spPr/>
        <p:txBody>
          <a:bodyPr/>
          <a:lstStyle/>
          <a:p>
            <a:pPr defTabSz="912111" fontAlgn="auto">
              <a:spcBef>
                <a:spcPts val="0"/>
              </a:spcBef>
              <a:spcAft>
                <a:spcPts val="0"/>
              </a:spcAft>
              <a:defRPr/>
            </a:pPr>
            <a:fld id="{D86D63B6-AD8C-4770-BBDC-47B1B1A39798}" type="slidenum">
              <a:rPr lang="en-US" smtClean="0">
                <a:solidFill>
                  <a:prstClr val="black"/>
                </a:solidFill>
                <a:latin typeface="Calibri"/>
                <a:ea typeface="+mn-ea"/>
              </a:rPr>
              <a:pPr defTabSz="912111" fontAlgn="auto">
                <a:spcBef>
                  <a:spcPts val="0"/>
                </a:spcBef>
                <a:spcAft>
                  <a:spcPts val="0"/>
                </a:spcAft>
                <a:defRPr/>
              </a:pPr>
              <a:t>5</a:t>
            </a:fld>
            <a:endParaRPr lang="en-US">
              <a:solidFill>
                <a:prstClr val="black"/>
              </a:solidFill>
              <a:latin typeface="Calibri"/>
              <a:ea typeface="+mn-ea"/>
            </a:endParaRPr>
          </a:p>
        </p:txBody>
      </p:sp>
      <p:sp>
        <p:nvSpPr>
          <p:cNvPr id="38915" name="Rectangle 2">
            <a:extLst>
              <a:ext uri="{FF2B5EF4-FFF2-40B4-BE49-F238E27FC236}">
                <a16:creationId xmlns:a16="http://schemas.microsoft.com/office/drawing/2014/main" id="{32E9CC2B-80D5-2432-12EC-A6341C06155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E5F58DE8-3B7F-9141-B0D0-9543CBFA1B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Swedish Hospital was the home of the world's first community dialysis unit. The service arm of Scribner's program, it was called the Seattle Artificial Kidney Center. When it opened in 1962, it had three beds and could handle up to 12 patients. Unfortunately, there were 60 patients in need for those 12 openings. </a:t>
            </a:r>
          </a:p>
          <a:p>
            <a:pPr eaLnBrk="1" hangingPunct="1"/>
            <a:r>
              <a:rPr lang="en-US" altLang="en-US" dirty="0"/>
              <a:t>For several years, a committee composed of a minister, housewife, lawyer, banker, state government official, labor leader and surgeon were given the unenviable task of deciding which applicants would be admitted to the kidney center. The committee, whose members remained anonymous, came to be known as the "Life or Death Committee." (It dissolved in 1967 because its function was no longer necessary. Home dialysis had taken off, freeing more beds in the center.) </a:t>
            </a:r>
          </a:p>
          <a:p>
            <a:pPr eaLnBrk="1" hangingPunct="1"/>
            <a:r>
              <a:rPr lang="en-US" altLang="en-US" dirty="0"/>
              <a:t>On one occasion, the committee denied treatment for a 16-year-old high school honors student. Scribner and Babb couldn't live with the prospect of the student's death, but they didn't want to circumvent the authority of the committee--which was set up by the King County Medical Society. So they worked up a typically academic solution. They would develop a home unit to treat the honors student as a UW research project. Since it was experimental, it would not be subject to the committee's rule. </a:t>
            </a:r>
          </a:p>
          <a:p>
            <a:pPr eaLnBrk="1" hangingPunct="1"/>
            <a:endParaRPr lang="en-US" altLang="en-US" dirty="0"/>
          </a:p>
        </p:txBody>
      </p:sp>
    </p:spTree>
    <p:extLst>
      <p:ext uri="{BB962C8B-B14F-4D97-AF65-F5344CB8AC3E}">
        <p14:creationId xmlns:p14="http://schemas.microsoft.com/office/powerpoint/2010/main" val="2179761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fontScale="92500" lnSpcReduction="20000"/>
          </a:bodyPr>
          <a:lstStyle/>
          <a:p>
            <a:r>
              <a:rPr lang="en-US" dirty="0"/>
              <a:t>1962:</a:t>
            </a:r>
            <a:r>
              <a:rPr lang="en-US" baseline="0" dirty="0"/>
              <a:t> </a:t>
            </a:r>
            <a:r>
              <a:rPr lang="en-US" dirty="0"/>
              <a:t>Seattle Swedish Hospital forms a lay committee to determine how to allocate the use of the first community renal dialysis unit</a:t>
            </a:r>
          </a:p>
          <a:p>
            <a:endParaRPr lang="en-US" dirty="0"/>
          </a:p>
          <a:p>
            <a:r>
              <a:rPr lang="en-US" dirty="0"/>
              <a:t>1976: New Jersey Supreme Court in the well-known</a:t>
            </a:r>
            <a:r>
              <a:rPr lang="en-US" baseline="0" dirty="0"/>
              <a:t> case</a:t>
            </a:r>
            <a:r>
              <a:rPr lang="en-US" dirty="0"/>
              <a:t> </a:t>
            </a:r>
            <a:r>
              <a:rPr lang="en-US" i="1" dirty="0"/>
              <a:t>Quinlan</a:t>
            </a:r>
            <a:r>
              <a:rPr lang="en-US" i="0" dirty="0"/>
              <a:t>, which involved a young woman in a chronic vegetative state whose father sought guardianship and authority</a:t>
            </a:r>
            <a:r>
              <a:rPr lang="en-US" i="0" baseline="0" dirty="0"/>
              <a:t> to terminate “all extraordinary medical procedures”,</a:t>
            </a:r>
            <a:r>
              <a:rPr lang="en-US" dirty="0"/>
              <a:t> recommends each NJ hospital establish an ethics committee composed of physicians, social workers, attorneys and theologians which would serve to “review the individual circumstances of ethical dilemma[s] and which [would provide] much in the way of assistance and safeguards for patients and their medical caretakers.”</a:t>
            </a:r>
            <a:endParaRPr lang="en-US" sz="1200" u="none"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u="none" kern="1200" dirty="0">
              <a:solidFill>
                <a:schemeClr val="tx1"/>
              </a:solidFill>
              <a:effectLst/>
              <a:latin typeface="+mn-lt"/>
              <a:ea typeface="+mn-ea"/>
              <a:cs typeface="+mn-cs"/>
            </a:endParaRPr>
          </a:p>
          <a:p>
            <a:r>
              <a:rPr lang="en-US" dirty="0"/>
              <a:t>1983:</a:t>
            </a:r>
            <a:r>
              <a:rPr lang="en-US" baseline="0" dirty="0"/>
              <a:t> </a:t>
            </a:r>
            <a:r>
              <a:rPr lang="en-US" dirty="0"/>
              <a:t>President’s Commission for the Study of Ethical Problems in Medicine, in</a:t>
            </a:r>
            <a:r>
              <a:rPr lang="en-US" baseline="0" dirty="0"/>
              <a:t> its</a:t>
            </a:r>
            <a:r>
              <a:rPr lang="en-US" dirty="0"/>
              <a:t> seminal report on withholding and withdrawing life-sustaining treatment, encouraged hospitals to “explore and evaluate various administrative arrangements” such as ethics committees “for review and consultation” of cases involving termination of life support for patients who lack decision making capacity in order to protect their interests “and to ensure their well-being and self-determination.”</a:t>
            </a:r>
          </a:p>
          <a:p>
            <a:endParaRPr lang="en-US" dirty="0"/>
          </a:p>
          <a:p>
            <a:r>
              <a:rPr lang="en-US" dirty="0"/>
              <a:t>1985:</a:t>
            </a:r>
            <a:r>
              <a:rPr lang="en-US" baseline="0" dirty="0"/>
              <a:t> </a:t>
            </a:r>
            <a:r>
              <a:rPr lang="en-US" dirty="0"/>
              <a:t>Baby Doe Regulations, under Amendments to the Federal Child Abuse Prevention and Treatment Act, recommended establishment of Infant Care Review Committees in hospitals caring for newborns and use of the committees when considering withholding or withdrawing life-sustaining treatment from a newborn.</a:t>
            </a:r>
          </a:p>
          <a:p>
            <a:endParaRPr lang="en-US" dirty="0"/>
          </a:p>
          <a:p>
            <a:r>
              <a:rPr lang="en-US" dirty="0"/>
              <a:t>1992: Joint Commission on Accreditation of Health Care Organizations (JCAHO) required, as a condition of accreditation, that hospitals have in place a mechanism to resolve ethical dilemmas in patient care.</a:t>
            </a:r>
          </a:p>
        </p:txBody>
      </p:sp>
      <p:sp>
        <p:nvSpPr>
          <p:cNvPr id="4" name="Slide Number Placeholder 3"/>
          <p:cNvSpPr>
            <a:spLocks noGrp="1"/>
          </p:cNvSpPr>
          <p:nvPr>
            <p:ph type="sldNum" sz="quarter" idx="10"/>
          </p:nvPr>
        </p:nvSpPr>
        <p:spPr/>
        <p:txBody>
          <a:bodyPr/>
          <a:lstStyle/>
          <a:p>
            <a:fld id="{70406A3A-92D0-4693-AEAC-600B59C6C7F5}" type="slidenum">
              <a:rPr lang="en-US" smtClean="0"/>
              <a:t>6</a:t>
            </a:fld>
            <a:endParaRPr lang="en-US"/>
          </a:p>
        </p:txBody>
      </p:sp>
    </p:spTree>
    <p:extLst>
      <p:ext uri="{BB962C8B-B14F-4D97-AF65-F5344CB8AC3E}">
        <p14:creationId xmlns:p14="http://schemas.microsoft.com/office/powerpoint/2010/main" val="2891409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And</a:t>
            </a:r>
            <a:r>
              <a:rPr lang="en-US" baseline="0" dirty="0"/>
              <a:t> hospitals responded to the changing environment.</a:t>
            </a:r>
            <a:endParaRPr lang="en-US" dirty="0"/>
          </a:p>
          <a:p>
            <a:endParaRPr lang="en-US" dirty="0"/>
          </a:p>
          <a:p>
            <a:r>
              <a:rPr lang="en-US" dirty="0"/>
              <a:t>1978 survey of Catholic hospitals – 27% have “medical-morals committees”</a:t>
            </a:r>
          </a:p>
          <a:p>
            <a:r>
              <a:rPr lang="en-US" dirty="0"/>
              <a:t>1989 – 60% of hospitals with 200 beds or more have ethics committees</a:t>
            </a:r>
          </a:p>
          <a:p>
            <a:r>
              <a:rPr lang="en-US" dirty="0"/>
              <a:t>1992 – American Hospital Association survey 51% of all hospitals have ethics committees (all Kelly so far)</a:t>
            </a:r>
          </a:p>
          <a:p>
            <a:r>
              <a:rPr lang="en-US" dirty="0"/>
              <a:t>1999 – 81% hospitals overall and 100% hospitals with 400 or more beds have ethics consultation service (Fox 2007)</a:t>
            </a:r>
          </a:p>
          <a:p>
            <a:endParaRPr lang="en-US" dirty="0"/>
          </a:p>
          <a:p>
            <a:r>
              <a:rPr lang="en-US" dirty="0"/>
              <a:t>By 2004, only 29% of LTCFs had an organized ethics committee</a:t>
            </a:r>
          </a:p>
        </p:txBody>
      </p:sp>
      <p:sp>
        <p:nvSpPr>
          <p:cNvPr id="4" name="Slide Number Placeholder 3"/>
          <p:cNvSpPr>
            <a:spLocks noGrp="1"/>
          </p:cNvSpPr>
          <p:nvPr>
            <p:ph type="sldNum" sz="quarter" idx="10"/>
          </p:nvPr>
        </p:nvSpPr>
        <p:spPr/>
        <p:txBody>
          <a:bodyPr/>
          <a:lstStyle/>
          <a:p>
            <a:fld id="{70406A3A-92D0-4693-AEAC-600B59C6C7F5}" type="slidenum">
              <a:rPr lang="en-US" smtClean="0"/>
              <a:t>7</a:t>
            </a:fld>
            <a:endParaRPr lang="en-US"/>
          </a:p>
        </p:txBody>
      </p:sp>
    </p:spTree>
    <p:extLst>
      <p:ext uri="{BB962C8B-B14F-4D97-AF65-F5344CB8AC3E}">
        <p14:creationId xmlns:p14="http://schemas.microsoft.com/office/powerpoint/2010/main" val="2943445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FA4AE-631D-591C-CADC-BA00822229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DAE3A-1EE7-60A5-D7AA-0BDBE0291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2D55A-91B9-2612-AA8D-87D40E4B7EC0}"/>
              </a:ext>
            </a:extLst>
          </p:cNvPr>
          <p:cNvSpPr>
            <a:spLocks noGrp="1"/>
          </p:cNvSpPr>
          <p:nvPr>
            <p:ph type="body" idx="1"/>
            <p:custDataLst>
              <p:tags r:id="rId1"/>
            </p:custDataLst>
          </p:nvPr>
        </p:nvSpPr>
        <p:spPr/>
        <p:txBody>
          <a:bodyPr/>
          <a:lstStyle/>
          <a:p>
            <a:r>
              <a:rPr lang="en-US" dirty="0"/>
              <a:t>And</a:t>
            </a:r>
            <a:r>
              <a:rPr lang="en-US" baseline="0" dirty="0"/>
              <a:t> hospitals responded to the changing environment.</a:t>
            </a:r>
            <a:endParaRPr lang="en-US" dirty="0"/>
          </a:p>
          <a:p>
            <a:endParaRPr lang="en-US" dirty="0"/>
          </a:p>
          <a:p>
            <a:r>
              <a:rPr lang="en-US" dirty="0"/>
              <a:t>1978 survey of Catholic hospitals – 27% have “medical-morals committees”</a:t>
            </a:r>
          </a:p>
          <a:p>
            <a:r>
              <a:rPr lang="en-US" dirty="0"/>
              <a:t>1989 – 60% of hospitals with 200 beds or more have ethics committees</a:t>
            </a:r>
          </a:p>
          <a:p>
            <a:r>
              <a:rPr lang="en-US" dirty="0"/>
              <a:t>1992 – American Hospital Association survey 51% of all hospitals have ethics committees (all Kelly so far)</a:t>
            </a:r>
          </a:p>
          <a:p>
            <a:r>
              <a:rPr lang="en-US" dirty="0"/>
              <a:t>1999 – 81% hospitals overall and 100% hospitals with 400 or more beds have ethics consultation service (Fox 2007)</a:t>
            </a:r>
          </a:p>
          <a:p>
            <a:endParaRPr lang="en-US" dirty="0"/>
          </a:p>
          <a:p>
            <a:r>
              <a:rPr lang="en-US" dirty="0"/>
              <a:t>By 2004, only 29% of LTCFs had an organized ethics committee</a:t>
            </a:r>
          </a:p>
        </p:txBody>
      </p:sp>
      <p:sp>
        <p:nvSpPr>
          <p:cNvPr id="4" name="Slide Number Placeholder 3">
            <a:extLst>
              <a:ext uri="{FF2B5EF4-FFF2-40B4-BE49-F238E27FC236}">
                <a16:creationId xmlns:a16="http://schemas.microsoft.com/office/drawing/2014/main" id="{11483B23-0398-7B4D-AADF-CBA0E3831A74}"/>
              </a:ext>
            </a:extLst>
          </p:cNvPr>
          <p:cNvSpPr>
            <a:spLocks noGrp="1"/>
          </p:cNvSpPr>
          <p:nvPr>
            <p:ph type="sldNum" sz="quarter" idx="10"/>
          </p:nvPr>
        </p:nvSpPr>
        <p:spPr/>
        <p:txBody>
          <a:bodyPr/>
          <a:lstStyle/>
          <a:p>
            <a:fld id="{70406A3A-92D0-4693-AEAC-600B59C6C7F5}" type="slidenum">
              <a:rPr lang="en-US" smtClean="0"/>
              <a:t>8</a:t>
            </a:fld>
            <a:endParaRPr lang="en-US"/>
          </a:p>
        </p:txBody>
      </p:sp>
    </p:spTree>
    <p:extLst>
      <p:ext uri="{BB962C8B-B14F-4D97-AF65-F5344CB8AC3E}">
        <p14:creationId xmlns:p14="http://schemas.microsoft.com/office/powerpoint/2010/main" val="2655308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D91B22-E392-294D-A80C-F23C45E3095D}" type="slidenum">
              <a:rPr lang="en-US" smtClean="0"/>
              <a:t>9</a:t>
            </a:fld>
            <a:endParaRPr lang="en-US" dirty="0"/>
          </a:p>
        </p:txBody>
      </p:sp>
    </p:spTree>
    <p:extLst>
      <p:ext uri="{BB962C8B-B14F-4D97-AF65-F5344CB8AC3E}">
        <p14:creationId xmlns:p14="http://schemas.microsoft.com/office/powerpoint/2010/main" val="1793915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4439D4C-55E4-234C-B606-49AD2905F9DE}" type="datetimeFigureOut">
              <a:rPr lang="en-US" smtClean="0"/>
              <a:t>4/30/26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328940978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39D4C-55E4-234C-B606-49AD2905F9DE}" type="datetimeFigureOut">
              <a:rPr lang="en-US" smtClean="0"/>
              <a:t>4/30/26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2767583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39D4C-55E4-234C-B606-49AD2905F9DE}" type="datetimeFigureOut">
              <a:rPr lang="en-US" smtClean="0"/>
              <a:t>4/30/26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412972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439D4C-55E4-234C-B606-49AD2905F9DE}" type="datetimeFigureOut">
              <a:rPr lang="en-US" smtClean="0"/>
              <a:t>4/30/26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2949190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E4439D4C-55E4-234C-B606-49AD2905F9DE}" type="datetimeFigureOut">
              <a:rPr lang="en-US" smtClean="0"/>
              <a:t>4/30/26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150296523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E4439D4C-55E4-234C-B606-49AD2905F9DE}" type="datetimeFigureOut">
              <a:rPr lang="en-US" smtClean="0"/>
              <a:t>4/30/26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232973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4439D4C-55E4-234C-B606-49AD2905F9DE}" type="datetimeFigureOut">
              <a:rPr lang="en-US" smtClean="0"/>
              <a:t>4/30/26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E2E966-6944-6448-8A2C-212E363A46D5}"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7508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439D4C-55E4-234C-B606-49AD2905F9DE}" type="datetimeFigureOut">
              <a:rPr lang="en-US" smtClean="0"/>
              <a:t>4/30/26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564979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39D4C-55E4-234C-B606-49AD2905F9DE}" type="datetimeFigureOut">
              <a:rPr lang="en-US" smtClean="0"/>
              <a:t>4/30/26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4164168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E4439D4C-55E4-234C-B606-49AD2905F9DE}" type="datetimeFigureOut">
              <a:rPr lang="en-US" smtClean="0"/>
              <a:t>4/30/26</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1447452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E4439D4C-55E4-234C-B606-49AD2905F9DE}" type="datetimeFigureOut">
              <a:rPr lang="en-US" smtClean="0"/>
              <a:t>4/30/26</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98E2E966-6944-6448-8A2C-212E363A46D5}" type="slidenum">
              <a:rPr lang="en-US" smtClean="0"/>
              <a:t>‹#›</a:t>
            </a:fld>
            <a:endParaRPr lang="en-US" dirty="0"/>
          </a:p>
        </p:txBody>
      </p:sp>
    </p:spTree>
    <p:extLst>
      <p:ext uri="{BB962C8B-B14F-4D97-AF65-F5344CB8AC3E}">
        <p14:creationId xmlns:p14="http://schemas.microsoft.com/office/powerpoint/2010/main" val="1373098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E4439D4C-55E4-234C-B606-49AD2905F9DE}" type="datetimeFigureOut">
              <a:rPr lang="en-US" smtClean="0"/>
              <a:t>4/30/26</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98E2E966-6944-6448-8A2C-212E363A46D5}" type="slidenum">
              <a:rPr lang="en-US" smtClean="0"/>
              <a:t>‹#›</a:t>
            </a:fld>
            <a:endParaRPr lang="en-US" dirty="0"/>
          </a:p>
        </p:txBody>
      </p:sp>
    </p:spTree>
    <p:extLst>
      <p:ext uri="{BB962C8B-B14F-4D97-AF65-F5344CB8AC3E}">
        <p14:creationId xmlns:p14="http://schemas.microsoft.com/office/powerpoint/2010/main" val="92034781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hyperlink" Target="mailto:william.a.nelson@dartmouth.edu" TargetMode="Externa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9144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ctrTitle"/>
          </p:nvPr>
        </p:nvSpPr>
        <p:spPr>
          <a:xfrm>
            <a:off x="1200150" y="3429001"/>
            <a:ext cx="6743700" cy="1061719"/>
          </a:xfrm>
        </p:spPr>
        <p:txBody>
          <a:bodyPr>
            <a:normAutofit fontScale="90000"/>
          </a:bodyPr>
          <a:lstStyle/>
          <a:p>
            <a:r>
              <a:rPr lang="en-US" sz="2800" b="1" dirty="0">
                <a:solidFill>
                  <a:srgbClr val="00B050"/>
                </a:solidFill>
              </a:rPr>
              <a:t>The evolving Role of ethics committees &amp; consultation</a:t>
            </a:r>
          </a:p>
        </p:txBody>
      </p:sp>
      <p:sp>
        <p:nvSpPr>
          <p:cNvPr id="4" name="Subtitle 3"/>
          <p:cNvSpPr>
            <a:spLocks noGrp="1"/>
          </p:cNvSpPr>
          <p:nvPr>
            <p:ph type="subTitle" idx="1"/>
          </p:nvPr>
        </p:nvSpPr>
        <p:spPr>
          <a:xfrm>
            <a:off x="1200150" y="4918510"/>
            <a:ext cx="6743699" cy="1797250"/>
          </a:xfrm>
        </p:spPr>
        <p:txBody>
          <a:bodyPr>
            <a:normAutofit fontScale="25000" lnSpcReduction="20000"/>
          </a:bodyPr>
          <a:lstStyle/>
          <a:p>
            <a:endParaRPr lang="en-US" sz="800" dirty="0"/>
          </a:p>
          <a:p>
            <a:r>
              <a:rPr lang="en-US" sz="8800" b="1" dirty="0">
                <a:solidFill>
                  <a:schemeClr val="bg1"/>
                </a:solidFill>
              </a:rPr>
              <a:t>William Nelson, MDiv, PhD</a:t>
            </a:r>
          </a:p>
          <a:p>
            <a:r>
              <a:rPr lang="en-US" sz="7200" dirty="0">
                <a:solidFill>
                  <a:schemeClr val="bg1">
                    <a:lumMod val="95000"/>
                  </a:schemeClr>
                </a:solidFill>
              </a:rPr>
              <a:t>Elizabeth </a:t>
            </a:r>
            <a:r>
              <a:rPr lang="en-US" sz="7200" dirty="0" err="1">
                <a:solidFill>
                  <a:schemeClr val="bg1">
                    <a:lumMod val="95000"/>
                  </a:schemeClr>
                </a:solidFill>
              </a:rPr>
              <a:t>DeCamp</a:t>
            </a:r>
            <a:r>
              <a:rPr lang="en-US" sz="7200" dirty="0">
                <a:solidFill>
                  <a:schemeClr val="bg1">
                    <a:lumMod val="95000"/>
                  </a:schemeClr>
                </a:solidFill>
              </a:rPr>
              <a:t> McInerny Professor for Medical Ethics, Emeritus </a:t>
            </a:r>
          </a:p>
          <a:p>
            <a:r>
              <a:rPr lang="en-US" sz="7200" dirty="0">
                <a:solidFill>
                  <a:schemeClr val="bg1"/>
                </a:solidFill>
              </a:rPr>
              <a:t>Professor &amp; Director of Ethics and Human Values Program</a:t>
            </a:r>
          </a:p>
          <a:p>
            <a:r>
              <a:rPr lang="en-US" sz="7200" dirty="0">
                <a:solidFill>
                  <a:schemeClr val="bg1"/>
                </a:solidFill>
              </a:rPr>
              <a:t>Geisel School of Medicine at Dartmouth</a:t>
            </a:r>
          </a:p>
          <a:p>
            <a:r>
              <a:rPr lang="en-US" sz="7200" dirty="0">
                <a:solidFill>
                  <a:schemeClr val="bg1"/>
                </a:solidFill>
              </a:rPr>
              <a:t>April 21, 2026</a:t>
            </a:r>
          </a:p>
          <a:p>
            <a:pPr>
              <a:lnSpc>
                <a:spcPct val="90000"/>
              </a:lnSpc>
            </a:pPr>
            <a:endParaRPr lang="en-US" sz="400" dirty="0">
              <a:solidFill>
                <a:srgbClr val="FFFFFF"/>
              </a:solidFill>
            </a:endParaRPr>
          </a:p>
        </p:txBody>
      </p:sp>
      <p:pic>
        <p:nvPicPr>
          <p:cNvPr id="6" name="Picture 5">
            <a:extLst>
              <a:ext uri="{FF2B5EF4-FFF2-40B4-BE49-F238E27FC236}">
                <a16:creationId xmlns:a16="http://schemas.microsoft.com/office/drawing/2014/main" id="{1BEE322F-FCA1-47A5-9507-E8B368305FA7}"/>
              </a:ext>
            </a:extLst>
          </p:cNvPr>
          <p:cNvPicPr>
            <a:picLocks noChangeAspect="1"/>
          </p:cNvPicPr>
          <p:nvPr/>
        </p:nvPicPr>
        <p:blipFill rotWithShape="1">
          <a:blip r:embed="rId3"/>
          <a:srcRect b="23956"/>
          <a:stretch/>
        </p:blipFill>
        <p:spPr>
          <a:xfrm>
            <a:off x="921351" y="142241"/>
            <a:ext cx="7301296" cy="3286760"/>
          </a:xfrm>
          <a:prstGeom prst="rect">
            <a:avLst/>
          </a:prstGeom>
        </p:spPr>
      </p:pic>
    </p:spTree>
    <p:extLst>
      <p:ext uri="{BB962C8B-B14F-4D97-AF65-F5344CB8AC3E}">
        <p14:creationId xmlns:p14="http://schemas.microsoft.com/office/powerpoint/2010/main" val="5044241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8FCA9-BD00-459C-8F97-4F55D7E47CCC}"/>
              </a:ext>
            </a:extLst>
          </p:cNvPr>
          <p:cNvSpPr>
            <a:spLocks noGrp="1"/>
          </p:cNvSpPr>
          <p:nvPr>
            <p:ph type="title"/>
          </p:nvPr>
        </p:nvSpPr>
        <p:spPr>
          <a:xfrm>
            <a:off x="4036355" y="964692"/>
            <a:ext cx="4679382" cy="1188720"/>
          </a:xfrm>
        </p:spPr>
        <p:txBody>
          <a:bodyPr>
            <a:noAutofit/>
          </a:bodyPr>
          <a:lstStyle/>
          <a:p>
            <a:br>
              <a:rPr lang="en-US" sz="2800" dirty="0">
                <a:solidFill>
                  <a:srgbClr val="00B050"/>
                </a:solidFill>
              </a:rPr>
            </a:br>
            <a:r>
              <a:rPr lang="en-US" sz="2800" dirty="0">
                <a:solidFill>
                  <a:srgbClr val="00B050"/>
                </a:solidFill>
              </a:rPr>
              <a:t>institutional Ethics Committees</a:t>
            </a:r>
            <a:br>
              <a:rPr lang="en-US" sz="2800" dirty="0"/>
            </a:br>
            <a:endParaRPr lang="en-US" sz="2800" dirty="0"/>
          </a:p>
        </p:txBody>
      </p:sp>
      <p:sp>
        <p:nvSpPr>
          <p:cNvPr id="19" name="Rectangle 18">
            <a:extLst>
              <a:ext uri="{FF2B5EF4-FFF2-40B4-BE49-F238E27FC236}">
                <a16:creationId xmlns:a16="http://schemas.microsoft.com/office/drawing/2014/main" id="{C7EC7370-FF9F-4131-8812-2123F5D9D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8736" y="964692"/>
            <a:ext cx="2990088"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A3377563-4FF6-4DD0-B84A-CFBB8D7831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2180" y="1128683"/>
            <a:ext cx="27432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eeting">
            <a:extLst>
              <a:ext uri="{FF2B5EF4-FFF2-40B4-BE49-F238E27FC236}">
                <a16:creationId xmlns:a16="http://schemas.microsoft.com/office/drawing/2014/main" id="{B8888851-6F93-CB8A-A65A-F96C46CD7DA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624" y="2184815"/>
            <a:ext cx="2496312" cy="2496312"/>
          </a:xfrm>
          <a:prstGeom prst="rect">
            <a:avLst/>
          </a:prstGeom>
        </p:spPr>
      </p:pic>
      <p:sp>
        <p:nvSpPr>
          <p:cNvPr id="3" name="Content Placeholder 2">
            <a:extLst>
              <a:ext uri="{FF2B5EF4-FFF2-40B4-BE49-F238E27FC236}">
                <a16:creationId xmlns:a16="http://schemas.microsoft.com/office/drawing/2014/main" id="{51084B62-F74D-458D-A5C5-2FC74E31F906}"/>
              </a:ext>
            </a:extLst>
          </p:cNvPr>
          <p:cNvSpPr>
            <a:spLocks noGrp="1"/>
          </p:cNvSpPr>
          <p:nvPr>
            <p:ph idx="1"/>
          </p:nvPr>
        </p:nvSpPr>
        <p:spPr>
          <a:xfrm>
            <a:off x="3808072" y="2638044"/>
            <a:ext cx="5116010" cy="3762756"/>
          </a:xfrm>
        </p:spPr>
        <p:txBody>
          <a:bodyPr>
            <a:normAutofit/>
          </a:bodyPr>
          <a:lstStyle/>
          <a:p>
            <a:pPr marL="0" indent="0">
              <a:lnSpc>
                <a:spcPct val="90000"/>
              </a:lnSpc>
              <a:buNone/>
            </a:pPr>
            <a:r>
              <a:rPr lang="en-US" sz="2300" b="1" dirty="0"/>
              <a:t>Institutional Review Board (IRB) </a:t>
            </a:r>
            <a:r>
              <a:rPr lang="en-US" sz="2300" dirty="0"/>
              <a:t> </a:t>
            </a:r>
          </a:p>
          <a:p>
            <a:pPr marL="0" indent="0">
              <a:lnSpc>
                <a:spcPct val="90000"/>
              </a:lnSpc>
              <a:buNone/>
            </a:pPr>
            <a:r>
              <a:rPr lang="en-US" sz="1600" dirty="0"/>
              <a:t>	Focuses on ethical issues in the design and 	implementation of human subject's research</a:t>
            </a:r>
          </a:p>
          <a:p>
            <a:pPr marL="0" indent="0">
              <a:lnSpc>
                <a:spcPct val="90000"/>
              </a:lnSpc>
              <a:buNone/>
            </a:pPr>
            <a:r>
              <a:rPr lang="en-US" sz="2300" b="1" dirty="0"/>
              <a:t>Clinical Ethics Committees</a:t>
            </a:r>
          </a:p>
          <a:p>
            <a:pPr marL="0" indent="0">
              <a:lnSpc>
                <a:spcPct val="90000"/>
              </a:lnSpc>
              <a:buNone/>
            </a:pPr>
            <a:r>
              <a:rPr lang="en-US" sz="1500" dirty="0"/>
              <a:t>     	</a:t>
            </a:r>
            <a:r>
              <a:rPr lang="en-US" sz="1600" dirty="0"/>
              <a:t>Focuses o</a:t>
            </a:r>
            <a:r>
              <a:rPr lang="en-US" altLang="en-US" sz="1600" dirty="0"/>
              <a:t>n ethical issues that relate to 	specific provider-patient encounters </a:t>
            </a:r>
            <a:r>
              <a:rPr lang="en-US" altLang="en-US" sz="1500" dirty="0"/>
              <a:t>	</a:t>
            </a:r>
          </a:p>
          <a:p>
            <a:pPr marL="0" indent="0">
              <a:lnSpc>
                <a:spcPct val="90000"/>
              </a:lnSpc>
              <a:buNone/>
            </a:pPr>
            <a:r>
              <a:rPr lang="en-US" sz="2300" b="1" dirty="0"/>
              <a:t>Organizational Ethics Committees</a:t>
            </a:r>
          </a:p>
          <a:p>
            <a:pPr marL="0" indent="0">
              <a:lnSpc>
                <a:spcPct val="90000"/>
              </a:lnSpc>
              <a:buNone/>
            </a:pPr>
            <a:r>
              <a:rPr lang="en-US" altLang="en-US" sz="1500" dirty="0">
                <a:cs typeface="Arial" panose="020B0604020202020204" pitchFamily="34" charset="0"/>
              </a:rPr>
              <a:t>    	</a:t>
            </a:r>
            <a:r>
              <a:rPr lang="en-US" altLang="en-US" sz="1600" dirty="0">
                <a:cs typeface="Arial" panose="020B0604020202020204" pitchFamily="34" charset="0"/>
              </a:rPr>
              <a:t>Focuses on ethics issues regarding a system 	of 	care, including its mission, values, 	structure, 	management decisions, policies and practices</a:t>
            </a:r>
            <a:endParaRPr lang="en-US" sz="1600" dirty="0"/>
          </a:p>
          <a:p>
            <a:pPr marL="0" indent="0">
              <a:lnSpc>
                <a:spcPct val="90000"/>
              </a:lnSpc>
              <a:buNone/>
            </a:pPr>
            <a:endParaRPr lang="en-US" altLang="en-US" sz="1500" dirty="0"/>
          </a:p>
          <a:p>
            <a:pPr marL="171450" lvl="1" indent="0">
              <a:lnSpc>
                <a:spcPct val="90000"/>
              </a:lnSpc>
              <a:buNone/>
            </a:pPr>
            <a:endParaRPr lang="en-US" sz="1500" dirty="0"/>
          </a:p>
          <a:p>
            <a:pPr marL="171450" lvl="1" indent="0">
              <a:lnSpc>
                <a:spcPct val="90000"/>
              </a:lnSpc>
              <a:buNone/>
            </a:pPr>
            <a:endParaRPr lang="en-US" sz="1500" dirty="0"/>
          </a:p>
        </p:txBody>
      </p:sp>
      <p:sp>
        <p:nvSpPr>
          <p:cNvPr id="4" name="Oval 3">
            <a:extLst>
              <a:ext uri="{FF2B5EF4-FFF2-40B4-BE49-F238E27FC236}">
                <a16:creationId xmlns:a16="http://schemas.microsoft.com/office/drawing/2014/main" id="{9C2E7783-A416-3596-2D95-B6E9BD44BFDE}"/>
              </a:ext>
            </a:extLst>
          </p:cNvPr>
          <p:cNvSpPr/>
          <p:nvPr/>
        </p:nvSpPr>
        <p:spPr>
          <a:xfrm>
            <a:off x="4036355" y="3604437"/>
            <a:ext cx="4033757" cy="1076690"/>
          </a:xfrm>
          <a:prstGeom prst="ellipse">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536411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2335" y="2349661"/>
            <a:ext cx="2774103" cy="1990845"/>
          </a:xfrm>
          <a:noFill/>
          <a:ln>
            <a:solidFill>
              <a:schemeClr val="tx1"/>
            </a:solidFill>
          </a:ln>
        </p:spPr>
        <p:txBody>
          <a:bodyPr>
            <a:noAutofit/>
          </a:bodyPr>
          <a:lstStyle/>
          <a:p>
            <a:r>
              <a:rPr lang="en-US" sz="2800" dirty="0">
                <a:solidFill>
                  <a:schemeClr val="tx1"/>
                </a:solidFill>
              </a:rPr>
              <a:t>Mission of Clinical Ethics Committees</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36886" y="802638"/>
            <a:ext cx="4056522" cy="5252722"/>
          </a:xfrm>
        </p:spPr>
        <p:txBody>
          <a:bodyPr anchor="ctr">
            <a:normAutofit/>
          </a:bodyPr>
          <a:lstStyle/>
          <a:p>
            <a:pPr marL="342900" lvl="2" indent="0">
              <a:buNone/>
            </a:pPr>
            <a:endParaRPr lang="en-US" b="1" dirty="0">
              <a:solidFill>
                <a:schemeClr val="bg1"/>
              </a:solidFill>
            </a:endParaRPr>
          </a:p>
          <a:p>
            <a:pPr marL="342900" lvl="2" indent="0">
              <a:buNone/>
            </a:pPr>
            <a:endParaRPr lang="en-US" sz="2400" b="1" dirty="0">
              <a:solidFill>
                <a:schemeClr val="bg1"/>
              </a:solidFill>
            </a:endParaRPr>
          </a:p>
          <a:p>
            <a:pPr marL="342900" lvl="2" indent="0">
              <a:buNone/>
            </a:pPr>
            <a:r>
              <a:rPr lang="en-US" sz="2400" b="1" dirty="0">
                <a:solidFill>
                  <a:schemeClr val="bg1"/>
                </a:solidFill>
              </a:rPr>
              <a:t>To provide a forum to address and resolve clinical ethics challenges and issues with a multi-disciplinary group of professionals that possess knowledge and skills in applied ethics</a:t>
            </a:r>
          </a:p>
        </p:txBody>
      </p:sp>
    </p:spTree>
    <p:extLst>
      <p:ext uri="{BB962C8B-B14F-4D97-AF65-F5344CB8AC3E}">
        <p14:creationId xmlns:p14="http://schemas.microsoft.com/office/powerpoint/2010/main" val="294649820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0262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2629" y="0"/>
            <a:ext cx="68413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067" y="1443035"/>
            <a:ext cx="2978949"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30479" y="1586484"/>
            <a:ext cx="2978949" cy="3685032"/>
          </a:xfrm>
          <a:prstGeom prst="ellipse">
            <a:avLst/>
          </a:prstGeom>
          <a:solidFill>
            <a:schemeClr val="accent2">
              <a:lumMod val="75000"/>
            </a:schemeClr>
          </a:solidFill>
          <a:ln>
            <a:noFill/>
          </a:ln>
        </p:spPr>
        <p:txBody>
          <a:bodyPr>
            <a:noAutofit/>
          </a:bodyPr>
          <a:lstStyle/>
          <a:p>
            <a:r>
              <a:rPr lang="en-US" sz="1900" dirty="0">
                <a:solidFill>
                  <a:srgbClr val="FFFFFF"/>
                </a:solidFill>
              </a:rPr>
              <a:t>Functions of Clinical Ethics Committees</a:t>
            </a:r>
          </a:p>
        </p:txBody>
      </p:sp>
      <p:sp>
        <p:nvSpPr>
          <p:cNvPr id="3" name="Content Placeholder 2"/>
          <p:cNvSpPr>
            <a:spLocks noGrp="1"/>
          </p:cNvSpPr>
          <p:nvPr>
            <p:ph idx="1"/>
          </p:nvPr>
        </p:nvSpPr>
        <p:spPr>
          <a:xfrm>
            <a:off x="4193771" y="1092200"/>
            <a:ext cx="3990522" cy="4363720"/>
          </a:xfrm>
        </p:spPr>
        <p:txBody>
          <a:bodyPr anchor="ctr">
            <a:normAutofit/>
          </a:bodyPr>
          <a:lstStyle/>
          <a:p>
            <a:r>
              <a:rPr lang="en-US" sz="2400" b="1" dirty="0"/>
              <a:t>Education</a:t>
            </a:r>
          </a:p>
          <a:p>
            <a:pPr marL="0" indent="0">
              <a:buNone/>
            </a:pPr>
            <a:r>
              <a:rPr lang="en-US" dirty="0"/>
              <a:t>Educating committee members, staff members, and the community</a:t>
            </a:r>
          </a:p>
          <a:p>
            <a:pPr marL="171450" lvl="1" indent="0">
              <a:buNone/>
            </a:pPr>
            <a:endParaRPr lang="en-US" dirty="0"/>
          </a:p>
          <a:p>
            <a:r>
              <a:rPr lang="en-US" sz="2400" b="1" dirty="0"/>
              <a:t>Policy</a:t>
            </a:r>
          </a:p>
          <a:p>
            <a:pPr marL="0" indent="0">
              <a:buNone/>
            </a:pPr>
            <a:r>
              <a:rPr lang="en-US" dirty="0"/>
              <a:t>Drafting and reviewing clinical focused policy</a:t>
            </a:r>
          </a:p>
          <a:p>
            <a:pPr marL="171450" lvl="1" indent="0">
              <a:buNone/>
            </a:pPr>
            <a:r>
              <a:rPr lang="en-US" dirty="0"/>
              <a:t>	</a:t>
            </a:r>
          </a:p>
          <a:p>
            <a:r>
              <a:rPr lang="en-US" sz="2400" b="1" dirty="0"/>
              <a:t>Consultation</a:t>
            </a:r>
          </a:p>
          <a:p>
            <a:pPr marL="0" indent="0">
              <a:buNone/>
            </a:pPr>
            <a:r>
              <a:rPr lang="en-US" dirty="0"/>
              <a:t>Providing case specific consultation to health care teams and patients/families</a:t>
            </a:r>
          </a:p>
          <a:p>
            <a:pPr lvl="2"/>
            <a:endParaRPr lang="en-US" dirty="0"/>
          </a:p>
        </p:txBody>
      </p:sp>
      <p:sp>
        <p:nvSpPr>
          <p:cNvPr id="4" name="Oval 3">
            <a:extLst>
              <a:ext uri="{FF2B5EF4-FFF2-40B4-BE49-F238E27FC236}">
                <a16:creationId xmlns:a16="http://schemas.microsoft.com/office/drawing/2014/main" id="{2A5A884C-2FD4-3585-3FA1-D89ED07CFBA5}"/>
              </a:ext>
            </a:extLst>
          </p:cNvPr>
          <p:cNvSpPr/>
          <p:nvPr/>
        </p:nvSpPr>
        <p:spPr>
          <a:xfrm>
            <a:off x="4086183" y="3810000"/>
            <a:ext cx="4098110" cy="1498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2301903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73352" y="467418"/>
            <a:ext cx="5797296" cy="1188720"/>
          </a:xfrm>
          <a:solidFill>
            <a:srgbClr val="FFFFFF"/>
          </a:solidFill>
        </p:spPr>
        <p:txBody>
          <a:bodyPr>
            <a:normAutofit/>
          </a:bodyPr>
          <a:lstStyle/>
          <a:p>
            <a:r>
              <a:rPr lang="en-US" dirty="0">
                <a:solidFill>
                  <a:srgbClr val="00B050"/>
                </a:solidFill>
              </a:rPr>
              <a:t>Committee Structure</a:t>
            </a:r>
          </a:p>
        </p:txBody>
      </p:sp>
      <p:sp>
        <p:nvSpPr>
          <p:cNvPr id="3" name="Content Placeholder 2"/>
          <p:cNvSpPr>
            <a:spLocks noGrp="1"/>
          </p:cNvSpPr>
          <p:nvPr>
            <p:ph idx="1"/>
          </p:nvPr>
        </p:nvSpPr>
        <p:spPr>
          <a:xfrm>
            <a:off x="1201282" y="1843590"/>
            <a:ext cx="6741436" cy="3608086"/>
          </a:xfrm>
        </p:spPr>
        <p:txBody>
          <a:bodyPr>
            <a:noAutofit/>
          </a:bodyPr>
          <a:lstStyle/>
          <a:p>
            <a:r>
              <a:rPr lang="en-US" sz="1900" b="1" dirty="0">
                <a:solidFill>
                  <a:srgbClr val="404040"/>
                </a:solidFill>
              </a:rPr>
              <a:t>Size of committee varies with institutions</a:t>
            </a:r>
          </a:p>
          <a:p>
            <a:r>
              <a:rPr lang="en-US" sz="1900" b="1" dirty="0">
                <a:solidFill>
                  <a:srgbClr val="404040"/>
                </a:solidFill>
              </a:rPr>
              <a:t>Multi-disciplinary – MDs, RNs, ethicist, chaplain, social work,  JD, etc.</a:t>
            </a:r>
          </a:p>
          <a:p>
            <a:r>
              <a:rPr lang="en-US" sz="1900" b="1" dirty="0">
                <a:solidFill>
                  <a:srgbClr val="404040"/>
                </a:solidFill>
              </a:rPr>
              <a:t>Monthly meetings are usually closed</a:t>
            </a:r>
          </a:p>
          <a:p>
            <a:r>
              <a:rPr lang="en-US" sz="1900" b="1" dirty="0">
                <a:solidFill>
                  <a:srgbClr val="404040"/>
                </a:solidFill>
              </a:rPr>
              <a:t>Committee has direct reporting responsibility to administration</a:t>
            </a:r>
          </a:p>
          <a:p>
            <a:r>
              <a:rPr lang="en-US" sz="1900" b="1" dirty="0">
                <a:solidFill>
                  <a:srgbClr val="404040"/>
                </a:solidFill>
              </a:rPr>
              <a:t>Is accorded responsibility to deliberate, </a:t>
            </a:r>
            <a:r>
              <a:rPr lang="en-US" sz="1900" b="1" i="1" dirty="0">
                <a:solidFill>
                  <a:srgbClr val="404040"/>
                </a:solidFill>
              </a:rPr>
              <a:t>recommend</a:t>
            </a:r>
            <a:r>
              <a:rPr lang="en-US" sz="1900" b="1" dirty="0">
                <a:solidFill>
                  <a:srgbClr val="404040"/>
                </a:solidFill>
              </a:rPr>
              <a:t> actions</a:t>
            </a:r>
          </a:p>
          <a:p>
            <a:r>
              <a:rPr lang="en-US" sz="1900" b="1" dirty="0">
                <a:solidFill>
                  <a:srgbClr val="404040"/>
                </a:solidFill>
              </a:rPr>
              <a:t>Generally, has autonomy from administration in decision-making</a:t>
            </a:r>
          </a:p>
        </p:txBody>
      </p:sp>
    </p:spTree>
    <p:extLst>
      <p:ext uri="{BB962C8B-B14F-4D97-AF65-F5344CB8AC3E}">
        <p14:creationId xmlns:p14="http://schemas.microsoft.com/office/powerpoint/2010/main" val="921463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1643" name="Rectangle 581642">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1636" name="Rectangle 4">
            <a:extLst>
              <a:ext uri="{FF2B5EF4-FFF2-40B4-BE49-F238E27FC236}">
                <a16:creationId xmlns:a16="http://schemas.microsoft.com/office/drawing/2014/main" id="{C24EED83-10EF-F41E-80CB-3B7A0DE00956}"/>
              </a:ext>
            </a:extLst>
          </p:cNvPr>
          <p:cNvSpPr>
            <a:spLocks noGrp="1" noChangeArrowheads="1"/>
          </p:cNvSpPr>
          <p:nvPr>
            <p:ph type="title"/>
          </p:nvPr>
        </p:nvSpPr>
        <p:spPr>
          <a:xfrm>
            <a:off x="243067" y="2681104"/>
            <a:ext cx="2997843" cy="2168687"/>
          </a:xfrm>
          <a:solidFill>
            <a:srgbClr val="FFFFFF"/>
          </a:solidFill>
          <a:ln>
            <a:solidFill>
              <a:srgbClr val="262626"/>
            </a:solidFill>
          </a:ln>
        </p:spPr>
        <p:txBody>
          <a:bodyPr>
            <a:normAutofit/>
          </a:bodyPr>
          <a:lstStyle/>
          <a:p>
            <a:r>
              <a:rPr lang="en-US" altLang="en-US" sz="2800" dirty="0">
                <a:solidFill>
                  <a:srgbClr val="00B050"/>
                </a:solidFill>
              </a:rPr>
              <a:t>Traditional Ethics committees</a:t>
            </a:r>
          </a:p>
        </p:txBody>
      </p:sp>
      <p:sp useBgFill="1">
        <p:nvSpPr>
          <p:cNvPr id="581645" name="Rectangle 581644">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81639" name="Rectangle 5">
            <a:extLst>
              <a:ext uri="{FF2B5EF4-FFF2-40B4-BE49-F238E27FC236}">
                <a16:creationId xmlns:a16="http://schemas.microsoft.com/office/drawing/2014/main" id="{7870EA96-98F1-8741-029E-0F017CCD8C7F}"/>
              </a:ext>
            </a:extLst>
          </p:cNvPr>
          <p:cNvGraphicFramePr/>
          <p:nvPr>
            <p:extLst>
              <p:ext uri="{D42A27DB-BD31-4B8C-83A1-F6EECF244321}">
                <p14:modId xmlns:p14="http://schemas.microsoft.com/office/powerpoint/2010/main" val="1620888641"/>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85737" name="Picture 585736" descr="Colourful carved figures of humans">
            <a:extLst>
              <a:ext uri="{FF2B5EF4-FFF2-40B4-BE49-F238E27FC236}">
                <a16:creationId xmlns:a16="http://schemas.microsoft.com/office/drawing/2014/main" id="{B5001340-459B-1758-EABE-B13A9B49616F}"/>
              </a:ext>
            </a:extLst>
          </p:cNvPr>
          <p:cNvPicPr>
            <a:picLocks noChangeAspect="1"/>
          </p:cNvPicPr>
          <p:nvPr/>
        </p:nvPicPr>
        <p:blipFill rotWithShape="1">
          <a:blip r:embed="rId3">
            <a:duotone>
              <a:schemeClr val="accent2">
                <a:shade val="45000"/>
                <a:satMod val="135000"/>
              </a:schemeClr>
              <a:prstClr val="white"/>
            </a:duotone>
            <a:alphaModFix amt="25000"/>
          </a:blip>
          <a:srcRect l="2616" r="2383" b="-1"/>
          <a:stretch/>
        </p:blipFill>
        <p:spPr>
          <a:xfrm>
            <a:off x="20" y="10"/>
            <a:ext cx="9143980" cy="6857990"/>
          </a:xfrm>
          <a:prstGeom prst="rect">
            <a:avLst/>
          </a:prstGeom>
        </p:spPr>
      </p:pic>
      <p:sp>
        <p:nvSpPr>
          <p:cNvPr id="585734" name="Rectangle 6">
            <a:extLst>
              <a:ext uri="{FF2B5EF4-FFF2-40B4-BE49-F238E27FC236}">
                <a16:creationId xmlns:a16="http://schemas.microsoft.com/office/drawing/2014/main" id="{1B3D5F0C-0E24-6259-8763-DD64C14BF2C1}"/>
              </a:ext>
            </a:extLst>
          </p:cNvPr>
          <p:cNvSpPr>
            <a:spLocks noGrp="1" noChangeArrowheads="1"/>
          </p:cNvSpPr>
          <p:nvPr>
            <p:ph type="title"/>
          </p:nvPr>
        </p:nvSpPr>
        <p:spPr>
          <a:xfrm>
            <a:off x="1673352" y="300790"/>
            <a:ext cx="5797296" cy="1323474"/>
          </a:xfrm>
          <a:solidFill>
            <a:srgbClr val="FFFFFF">
              <a:alpha val="80000"/>
            </a:srgbClr>
          </a:solidFill>
        </p:spPr>
        <p:txBody>
          <a:bodyPr>
            <a:normAutofit/>
          </a:bodyPr>
          <a:lstStyle/>
          <a:p>
            <a:r>
              <a:rPr lang="en-US" altLang="en-US" sz="2400" dirty="0">
                <a:solidFill>
                  <a:srgbClr val="00B050"/>
                </a:solidFill>
              </a:rPr>
              <a:t>Concerns About Traditional </a:t>
            </a:r>
            <a:br>
              <a:rPr lang="en-US" altLang="en-US" sz="2400" dirty="0">
                <a:solidFill>
                  <a:srgbClr val="00B050"/>
                </a:solidFill>
              </a:rPr>
            </a:br>
            <a:r>
              <a:rPr lang="en-US" altLang="en-US" sz="2400" dirty="0">
                <a:solidFill>
                  <a:srgbClr val="00B050"/>
                </a:solidFill>
              </a:rPr>
              <a:t>Ethics Committees</a:t>
            </a:r>
          </a:p>
        </p:txBody>
      </p:sp>
      <p:sp>
        <p:nvSpPr>
          <p:cNvPr id="585735" name="Rectangle 7">
            <a:extLst>
              <a:ext uri="{FF2B5EF4-FFF2-40B4-BE49-F238E27FC236}">
                <a16:creationId xmlns:a16="http://schemas.microsoft.com/office/drawing/2014/main" id="{25002443-3EBF-FD72-A6B5-DE94D8368CD2}"/>
              </a:ext>
            </a:extLst>
          </p:cNvPr>
          <p:cNvSpPr>
            <a:spLocks noGrp="1" noChangeArrowheads="1"/>
          </p:cNvSpPr>
          <p:nvPr>
            <p:ph type="body" idx="1"/>
          </p:nvPr>
        </p:nvSpPr>
        <p:spPr>
          <a:xfrm>
            <a:off x="567159" y="1925044"/>
            <a:ext cx="7954541" cy="4716388"/>
          </a:xfrm>
        </p:spPr>
        <p:txBody>
          <a:bodyPr>
            <a:noAutofit/>
          </a:bodyPr>
          <a:lstStyle/>
          <a:p>
            <a:r>
              <a:rPr lang="en-US" altLang="en-US" sz="2400" b="1" dirty="0"/>
              <a:t>Lack an organizational focus</a:t>
            </a:r>
          </a:p>
          <a:p>
            <a:r>
              <a:rPr lang="en-US" altLang="en-US" sz="2400" b="1" dirty="0"/>
              <a:t>Lack linkages with other programs (patient safety, quality) and organizational leaders</a:t>
            </a:r>
          </a:p>
          <a:p>
            <a:r>
              <a:rPr lang="en-US" altLang="en-US" sz="2400" b="1" dirty="0"/>
              <a:t>Limited accountability or assessment of effectiveness</a:t>
            </a:r>
          </a:p>
          <a:p>
            <a:r>
              <a:rPr lang="en-US" altLang="en-US" sz="2400" b="1" dirty="0"/>
              <a:t>Lack system-oriented approach</a:t>
            </a:r>
          </a:p>
          <a:p>
            <a:r>
              <a:rPr lang="en-US" altLang="en-US" sz="2400" b="1" dirty="0"/>
              <a:t>Member competency and diversity</a:t>
            </a:r>
          </a:p>
          <a:p>
            <a:r>
              <a:rPr lang="en-US" altLang="en-US" sz="2400" b="1" dirty="0"/>
              <a:t>Accept recurring nature of ethical conflicts and the impact on the staff and organization</a:t>
            </a:r>
          </a:p>
          <a:p>
            <a:r>
              <a:rPr lang="en-US" altLang="en-US" sz="2400" b="1" i="1" dirty="0">
                <a:solidFill>
                  <a:srgbClr val="FF0000"/>
                </a:solidFill>
              </a:rPr>
              <a:t>One model of ethics committees &amp; consultation does not fit every setting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9289" name="Rectangle 609288">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9282" name="Rectangle 2">
            <a:extLst>
              <a:ext uri="{FF2B5EF4-FFF2-40B4-BE49-F238E27FC236}">
                <a16:creationId xmlns:a16="http://schemas.microsoft.com/office/drawing/2014/main" id="{939BBE45-33E9-7718-A0AF-C23B2DAFEA55}"/>
              </a:ext>
            </a:extLst>
          </p:cNvPr>
          <p:cNvSpPr>
            <a:spLocks noGrp="1" noChangeArrowheads="1"/>
          </p:cNvSpPr>
          <p:nvPr>
            <p:ph type="title"/>
          </p:nvPr>
        </p:nvSpPr>
        <p:spPr>
          <a:xfrm>
            <a:off x="300941" y="2681105"/>
            <a:ext cx="2905245" cy="2041366"/>
          </a:xfrm>
          <a:solidFill>
            <a:srgbClr val="FFFFFF"/>
          </a:solidFill>
          <a:ln>
            <a:solidFill>
              <a:srgbClr val="262626"/>
            </a:solidFill>
          </a:ln>
        </p:spPr>
        <p:txBody>
          <a:bodyPr>
            <a:noAutofit/>
          </a:bodyPr>
          <a:lstStyle/>
          <a:p>
            <a:r>
              <a:rPr lang="en-US" altLang="en-US" sz="2800" dirty="0">
                <a:solidFill>
                  <a:srgbClr val="00B050"/>
                </a:solidFill>
              </a:rPr>
              <a:t>Next Generation of Ethics Programs</a:t>
            </a:r>
          </a:p>
        </p:txBody>
      </p:sp>
      <p:sp useBgFill="1">
        <p:nvSpPr>
          <p:cNvPr id="609291" name="Rectangle 609290">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09285" name="Rectangle 3">
            <a:extLst>
              <a:ext uri="{FF2B5EF4-FFF2-40B4-BE49-F238E27FC236}">
                <a16:creationId xmlns:a16="http://schemas.microsoft.com/office/drawing/2014/main" id="{49F1EE07-7DF0-981E-76FE-76C866F6F52A}"/>
              </a:ext>
            </a:extLst>
          </p:cNvPr>
          <p:cNvGraphicFramePr/>
          <p:nvPr>
            <p:extLst>
              <p:ext uri="{D42A27DB-BD31-4B8C-83A1-F6EECF244321}">
                <p14:modId xmlns:p14="http://schemas.microsoft.com/office/powerpoint/2010/main" val="1900879691"/>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6436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49300" y="182880"/>
            <a:ext cx="7632700" cy="1143000"/>
          </a:xfrm>
        </p:spPr>
        <p:txBody>
          <a:bodyPr>
            <a:noAutofit/>
          </a:bodyPr>
          <a:lstStyle/>
          <a:p>
            <a:pPr algn="ctr"/>
            <a:r>
              <a:rPr lang="en-US" dirty="0">
                <a:solidFill>
                  <a:srgbClr val="00B050"/>
                </a:solidFill>
              </a:rPr>
              <a:t>Emerging Models</a:t>
            </a:r>
          </a:p>
        </p:txBody>
      </p:sp>
      <p:sp>
        <p:nvSpPr>
          <p:cNvPr id="14339" name="Rectangle 3"/>
          <p:cNvSpPr>
            <a:spLocks noGrp="1" noChangeArrowheads="1"/>
          </p:cNvSpPr>
          <p:nvPr>
            <p:ph type="body" idx="1"/>
          </p:nvPr>
        </p:nvSpPr>
        <p:spPr>
          <a:xfrm>
            <a:off x="595954" y="1447800"/>
            <a:ext cx="8229600" cy="4953000"/>
          </a:xfrm>
          <a:extLst>
            <a:ext uri="{91240B29-F687-4F45-9708-019B960494DF}">
              <a14:hiddenLine xmlns:a14="http://schemas.microsoft.com/office/drawing/2010/main" w="12700">
                <a:solidFill>
                  <a:srgbClr val="000000"/>
                </a:solidFill>
                <a:miter lim="800000"/>
                <a:headEnd/>
                <a:tailEnd/>
              </a14:hiddenLine>
            </a:ext>
          </a:extLst>
        </p:spPr>
        <p:txBody>
          <a:bodyPr>
            <a:normAutofit fontScale="92500" lnSpcReduction="10000"/>
          </a:bodyPr>
          <a:lstStyle/>
          <a:p>
            <a:pPr marL="0" indent="0">
              <a:lnSpc>
                <a:spcPct val="90000"/>
              </a:lnSpc>
              <a:buNone/>
            </a:pPr>
            <a:endParaRPr lang="en-US" sz="2600" b="1" dirty="0"/>
          </a:p>
          <a:p>
            <a:r>
              <a:rPr lang="en-US" sz="2800" b="1" dirty="0"/>
              <a:t>Multi-facility committees and consultation services  </a:t>
            </a:r>
          </a:p>
          <a:p>
            <a:pPr lvl="1"/>
            <a:r>
              <a:rPr lang="en-US" sz="2400" b="1" dirty="0"/>
              <a:t>Small systems having one joint committee performing ethics consultations</a:t>
            </a:r>
            <a:endParaRPr lang="en-US" sz="1600" b="0" dirty="0"/>
          </a:p>
          <a:p>
            <a:pPr marL="0" indent="0" eaLnBrk="1" hangingPunct="1">
              <a:lnSpc>
                <a:spcPct val="90000"/>
              </a:lnSpc>
              <a:buNone/>
            </a:pPr>
            <a:endParaRPr lang="en-US" sz="1600" b="0" dirty="0"/>
          </a:p>
          <a:p>
            <a:pPr>
              <a:lnSpc>
                <a:spcPct val="90000"/>
              </a:lnSpc>
            </a:pPr>
            <a:r>
              <a:rPr lang="en-US" sz="2800" dirty="0"/>
              <a:t> </a:t>
            </a:r>
            <a:r>
              <a:rPr lang="en-US" sz="2800" b="1" dirty="0"/>
              <a:t>Tele-ethics networks</a:t>
            </a:r>
          </a:p>
          <a:p>
            <a:pPr lvl="1">
              <a:lnSpc>
                <a:spcPct val="90000"/>
              </a:lnSpc>
            </a:pPr>
            <a:r>
              <a:rPr lang="en-US" sz="2200" b="1" dirty="0"/>
              <a:t>Serve as a resource to Critical Access Hospitals and clinics, performing:</a:t>
            </a:r>
          </a:p>
          <a:p>
            <a:pPr lvl="2">
              <a:lnSpc>
                <a:spcPct val="90000"/>
              </a:lnSpc>
            </a:pPr>
            <a:r>
              <a:rPr lang="en-US" sz="2200" b="1" dirty="0"/>
              <a:t>Case consultation</a:t>
            </a:r>
          </a:p>
          <a:p>
            <a:pPr lvl="2">
              <a:lnSpc>
                <a:spcPct val="90000"/>
              </a:lnSpc>
            </a:pPr>
            <a:r>
              <a:rPr lang="en-US" sz="2200" b="1" dirty="0"/>
              <a:t>Ethics education</a:t>
            </a:r>
          </a:p>
          <a:p>
            <a:pPr lvl="1">
              <a:lnSpc>
                <a:spcPct val="90000"/>
              </a:lnSpc>
            </a:pPr>
            <a:r>
              <a:rPr lang="en-US" sz="2200" b="1" dirty="0"/>
              <a:t>Connected to large hospitals’ ethics committee/consultants </a:t>
            </a:r>
          </a:p>
          <a:p>
            <a:pPr lvl="1">
              <a:lnSpc>
                <a:spcPct val="90000"/>
              </a:lnSpc>
            </a:pPr>
            <a:r>
              <a:rPr lang="en-US" sz="2200" b="1" dirty="0"/>
              <a:t>Independent ethicist serving as the resource </a:t>
            </a:r>
            <a:endParaRPr lang="en-US" sz="2200" dirty="0"/>
          </a:p>
          <a:p>
            <a:pPr marL="0" indent="0">
              <a:lnSpc>
                <a:spcPct val="90000"/>
              </a:lnSpc>
              <a:buNone/>
            </a:pPr>
            <a:endParaRPr lang="en-US" sz="1600" dirty="0"/>
          </a:p>
          <a:p>
            <a:pPr marL="0" indent="0">
              <a:lnSpc>
                <a:spcPct val="90000"/>
              </a:lnSpc>
              <a:buNone/>
            </a:pPr>
            <a:endParaRPr lang="en-US" sz="1600" dirty="0"/>
          </a:p>
          <a:p>
            <a:pPr marL="0" indent="0" eaLnBrk="1" hangingPunct="1">
              <a:lnSpc>
                <a:spcPct val="90000"/>
              </a:lnSpc>
              <a:buNone/>
            </a:pPr>
            <a:endParaRPr lang="en-US" sz="1600" b="0" dirty="0"/>
          </a:p>
        </p:txBody>
      </p:sp>
    </p:spTree>
    <p:extLst>
      <p:ext uri="{BB962C8B-B14F-4D97-AF65-F5344CB8AC3E}">
        <p14:creationId xmlns:p14="http://schemas.microsoft.com/office/powerpoint/2010/main" val="264390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3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39">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39">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39">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53691"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1B269-106D-4DA5-812C-2D99D50B48B1}"/>
              </a:ext>
            </a:extLst>
          </p:cNvPr>
          <p:cNvSpPr>
            <a:spLocks noGrp="1"/>
          </p:cNvSpPr>
          <p:nvPr>
            <p:ph type="title"/>
          </p:nvPr>
        </p:nvSpPr>
        <p:spPr>
          <a:xfrm>
            <a:off x="480060" y="2681105"/>
            <a:ext cx="2551176" cy="1495794"/>
          </a:xfrm>
          <a:solidFill>
            <a:srgbClr val="FFFFFF"/>
          </a:solidFill>
          <a:ln>
            <a:solidFill>
              <a:srgbClr val="262626"/>
            </a:solidFill>
          </a:ln>
        </p:spPr>
        <p:txBody>
          <a:bodyPr>
            <a:normAutofit/>
          </a:bodyPr>
          <a:lstStyle/>
          <a:p>
            <a:r>
              <a:rPr lang="en-US" dirty="0">
                <a:solidFill>
                  <a:srgbClr val="00B050"/>
                </a:solidFill>
              </a:rPr>
              <a:t>takeaways</a:t>
            </a:r>
          </a:p>
        </p:txBody>
      </p:sp>
      <p:sp useBgFill="1">
        <p:nvSpPr>
          <p:cNvPr id="15" name="Rectangle 14">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4958" y="0"/>
            <a:ext cx="557904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6">
            <a:extLst>
              <a:ext uri="{FF2B5EF4-FFF2-40B4-BE49-F238E27FC236}">
                <a16:creationId xmlns:a16="http://schemas.microsoft.com/office/drawing/2014/main" id="{9B0C7F9B-D0F5-496E-8947-A5F97398E9D3}"/>
              </a:ext>
            </a:extLst>
          </p:cNvPr>
          <p:cNvGraphicFramePr>
            <a:graphicFrameLocks noGrp="1"/>
          </p:cNvGraphicFramePr>
          <p:nvPr>
            <p:ph idx="1"/>
            <p:extLst>
              <p:ext uri="{D42A27DB-BD31-4B8C-83A1-F6EECF244321}">
                <p14:modId xmlns:p14="http://schemas.microsoft.com/office/powerpoint/2010/main" val="1296945821"/>
              </p:ext>
            </p:extLst>
          </p:nvPr>
        </p:nvGraphicFramePr>
        <p:xfrm>
          <a:off x="4048125" y="639763"/>
          <a:ext cx="4613672"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4173C566-30A3-1EBB-D591-7EC9BA13FBF0}"/>
              </a:ext>
            </a:extLst>
          </p:cNvPr>
          <p:cNvSpPr txBox="1"/>
          <p:nvPr/>
        </p:nvSpPr>
        <p:spPr>
          <a:xfrm>
            <a:off x="5000263" y="756721"/>
            <a:ext cx="3661534" cy="584775"/>
          </a:xfrm>
          <a:prstGeom prst="rect">
            <a:avLst/>
          </a:prstGeom>
          <a:noFill/>
        </p:spPr>
        <p:txBody>
          <a:bodyPr wrap="square" rtlCol="0">
            <a:spAutoFit/>
          </a:bodyPr>
          <a:lstStyle/>
          <a:p>
            <a:r>
              <a:rPr lang="en-US" sz="1600" b="1" dirty="0"/>
              <a:t>Ethics committee have a long and evolving history  </a:t>
            </a:r>
          </a:p>
        </p:txBody>
      </p:sp>
    </p:spTree>
    <p:extLst>
      <p:ext uri="{BB962C8B-B14F-4D97-AF65-F5344CB8AC3E}">
        <p14:creationId xmlns:p14="http://schemas.microsoft.com/office/powerpoint/2010/main" val="2616833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B4EF535-F5C1-4097-8680-FC96C58AD200}"/>
              </a:ext>
            </a:extLst>
          </p:cNvPr>
          <p:cNvSpPr>
            <a:spLocks noGrp="1"/>
          </p:cNvSpPr>
          <p:nvPr>
            <p:ph idx="1"/>
          </p:nvPr>
        </p:nvSpPr>
        <p:spPr/>
        <p:txBody>
          <a:bodyPr/>
          <a:lstStyle/>
          <a:p>
            <a:r>
              <a:rPr lang="en-US" sz="1800" b="1" dirty="0">
                <a:latin typeface="Arial" panose="020B0604020202020204" pitchFamily="34" charset="0"/>
                <a:cs typeface="Arial" panose="020B0604020202020204" pitchFamily="34" charset="0"/>
              </a:rPr>
              <a:t>william.a.nelson@dartmouth.edu</a:t>
            </a:r>
          </a:p>
          <a:p>
            <a:endParaRPr lang="en-US" dirty="0"/>
          </a:p>
        </p:txBody>
      </p:sp>
      <p:pic>
        <p:nvPicPr>
          <p:cNvPr id="10" name="Picture 9">
            <a:extLst>
              <a:ext uri="{FF2B5EF4-FFF2-40B4-BE49-F238E27FC236}">
                <a16:creationId xmlns:a16="http://schemas.microsoft.com/office/drawing/2014/main" id="{8C8A041D-8B97-4669-9996-F62A68F9DC0C}"/>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32229" y="217469"/>
            <a:ext cx="8911771" cy="5307030"/>
          </a:xfrm>
          <a:prstGeom prst="rect">
            <a:avLst/>
          </a:prstGeom>
        </p:spPr>
      </p:pic>
      <p:sp>
        <p:nvSpPr>
          <p:cNvPr id="14" name="TextBox 13">
            <a:extLst>
              <a:ext uri="{FF2B5EF4-FFF2-40B4-BE49-F238E27FC236}">
                <a16:creationId xmlns:a16="http://schemas.microsoft.com/office/drawing/2014/main" id="{CDD872B8-AFB4-459A-9221-E52C59E8FC9F}"/>
              </a:ext>
            </a:extLst>
          </p:cNvPr>
          <p:cNvSpPr txBox="1"/>
          <p:nvPr/>
        </p:nvSpPr>
        <p:spPr>
          <a:xfrm>
            <a:off x="436683" y="5524499"/>
            <a:ext cx="7661099" cy="1477328"/>
          </a:xfrm>
          <a:prstGeom prst="rect">
            <a:avLst/>
          </a:prstGeom>
          <a:noFill/>
        </p:spPr>
        <p:txBody>
          <a:bodyPr wrap="square">
            <a:spAutoFit/>
          </a:bodyPr>
          <a:lstStyle/>
          <a:p>
            <a:pPr algn="ctr"/>
            <a:r>
              <a:rPr lang="en-US" sz="2400" b="1" dirty="0">
                <a:latin typeface="Arial" panose="020B0604020202020204" pitchFamily="34" charset="0"/>
                <a:cs typeface="Arial" panose="020B0604020202020204" pitchFamily="34" charset="0"/>
                <a:hlinkClick r:id="rId3"/>
              </a:rPr>
              <a:t>william.a.nelson@dartmouth.edu</a:t>
            </a:r>
            <a:endParaRPr lang="en-US" sz="2400" b="1" dirty="0">
              <a:latin typeface="Arial" panose="020B0604020202020204" pitchFamily="34" charset="0"/>
              <a:cs typeface="Arial" panose="020B0604020202020204" pitchFamily="34" charset="0"/>
            </a:endParaRPr>
          </a:p>
          <a:p>
            <a:pPr algn="ctr"/>
            <a:endParaRPr lang="en-US" sz="2400" b="1" dirty="0">
              <a:effectLst/>
              <a:latin typeface="Arial" panose="020B0604020202020204" pitchFamily="34" charset="0"/>
              <a:ea typeface="Calibri" panose="020F050202020403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4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05" name="Rectangle 71">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6" name="Rectangle 73">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7" name="Rectangle 75">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5" name="Rectangle 2"/>
          <p:cNvSpPr>
            <a:spLocks noGrp="1" noChangeArrowheads="1"/>
          </p:cNvSpPr>
          <p:nvPr>
            <p:ph type="title"/>
          </p:nvPr>
        </p:nvSpPr>
        <p:spPr>
          <a:xfrm>
            <a:off x="1673352" y="467418"/>
            <a:ext cx="5797296" cy="1188720"/>
          </a:xfrm>
          <a:solidFill>
            <a:srgbClr val="FFFFFF"/>
          </a:solidFill>
        </p:spPr>
        <p:txBody>
          <a:bodyPr>
            <a:normAutofit/>
          </a:bodyPr>
          <a:lstStyle/>
          <a:p>
            <a:r>
              <a:rPr lang="en-US" altLang="en-US" sz="2800" dirty="0">
                <a:solidFill>
                  <a:srgbClr val="00B050"/>
                </a:solidFill>
              </a:rPr>
              <a:t>Acknowledgements</a:t>
            </a:r>
          </a:p>
        </p:txBody>
      </p:sp>
      <p:sp>
        <p:nvSpPr>
          <p:cNvPr id="8208" name="Rectangle 3">
            <a:extLst>
              <a:ext uri="{FF2B5EF4-FFF2-40B4-BE49-F238E27FC236}">
                <a16:creationId xmlns:a16="http://schemas.microsoft.com/office/drawing/2014/main" id="{68050448-809F-4F5E-A878-2FC026908240}"/>
              </a:ext>
            </a:extLst>
          </p:cNvPr>
          <p:cNvSpPr>
            <a:spLocks noGrp="1" noChangeArrowheads="1"/>
          </p:cNvSpPr>
          <p:nvPr>
            <p:ph idx="1"/>
          </p:nvPr>
        </p:nvSpPr>
        <p:spPr>
          <a:xfrm>
            <a:off x="1279546" y="2006221"/>
            <a:ext cx="6584634" cy="3164297"/>
          </a:xfrm>
        </p:spPr>
        <p:txBody>
          <a:bodyPr>
            <a:normAutofit/>
          </a:bodyPr>
          <a:lstStyle/>
          <a:p>
            <a:pPr marL="0" indent="0">
              <a:buNone/>
            </a:pPr>
            <a:endParaRPr lang="en-US" sz="2000" b="1" dirty="0">
              <a:ea typeface="Calibri" panose="020F0502020204030204" pitchFamily="34" charset="0"/>
              <a:cs typeface="Times New Roman" panose="02020603050405020304" pitchFamily="18" charset="0"/>
            </a:endParaRPr>
          </a:p>
          <a:p>
            <a:pPr marL="0" indent="0">
              <a:buNone/>
            </a:pPr>
            <a:r>
              <a:rPr lang="en-US" sz="2400" b="1" dirty="0">
                <a:effectLst/>
                <a:ea typeface="Calibri" panose="020F0502020204030204" pitchFamily="34" charset="0"/>
                <a:cs typeface="Times New Roman" panose="02020603050405020304" pitchFamily="18" charset="0"/>
              </a:rPr>
              <a:t>With permission, a few of </a:t>
            </a:r>
            <a:r>
              <a:rPr lang="en-US" sz="2400" b="1" dirty="0">
                <a:ea typeface="Calibri" panose="020F0502020204030204" pitchFamily="34" charset="0"/>
                <a:cs typeface="Times New Roman" panose="02020603050405020304" pitchFamily="18" charset="0"/>
              </a:rPr>
              <a:t>today’s</a:t>
            </a:r>
            <a:r>
              <a:rPr lang="en-US" sz="2400" b="1" dirty="0">
                <a:effectLst/>
                <a:ea typeface="Calibri" panose="020F0502020204030204" pitchFamily="34" charset="0"/>
                <a:cs typeface="Times New Roman" panose="02020603050405020304" pitchFamily="18" charset="0"/>
              </a:rPr>
              <a:t> slides were adapted from a presentation by Dr. Steve Ringer.</a:t>
            </a:r>
          </a:p>
          <a:p>
            <a:pPr marL="0" indent="0">
              <a:buNone/>
            </a:pPr>
            <a:endParaRPr lang="en-US" sz="2400" b="1" dirty="0">
              <a:ea typeface="Calibri" panose="020F0502020204030204" pitchFamily="34" charset="0"/>
              <a:cs typeface="Times New Roman" panose="02020603050405020304" pitchFamily="18" charset="0"/>
            </a:endParaRPr>
          </a:p>
          <a:p>
            <a:pPr marL="0" indent="0">
              <a:buNone/>
            </a:pPr>
            <a:r>
              <a:rPr lang="en-US" sz="2400" b="1" dirty="0">
                <a:effectLst/>
                <a:ea typeface="Calibri" panose="020F0502020204030204" pitchFamily="34" charset="0"/>
                <a:cs typeface="Times New Roman" panose="02020603050405020304" pitchFamily="18" charset="0"/>
              </a:rPr>
              <a:t>I have no conflicts of interest to acknowledge</a:t>
            </a:r>
          </a:p>
          <a:p>
            <a:pPr marL="0" indent="0">
              <a:buNone/>
            </a:pPr>
            <a:endParaRPr lang="en-US" b="1" dirty="0">
              <a:solidFill>
                <a:srgbClr val="404040"/>
              </a:solidFill>
            </a:endParaRPr>
          </a:p>
          <a:p>
            <a:pPr marL="0" indent="0">
              <a:buNone/>
            </a:pPr>
            <a:endParaRPr lang="en-US" b="1" dirty="0">
              <a:solidFill>
                <a:srgbClr val="404040"/>
              </a:solidFill>
            </a:endParaRPr>
          </a:p>
          <a:p>
            <a:pPr marL="0" indent="0">
              <a:buNone/>
            </a:pPr>
            <a:endParaRPr lang="en-US" b="1" dirty="0">
              <a:solidFill>
                <a:srgbClr val="404040"/>
              </a:solidFill>
            </a:endParaRPr>
          </a:p>
          <a:p>
            <a:pPr marL="0" indent="0">
              <a:buNone/>
            </a:pPr>
            <a:endParaRPr lang="en-US" b="1" dirty="0">
              <a:solidFill>
                <a:srgbClr val="404040"/>
              </a:solidFill>
            </a:endParaRPr>
          </a:p>
          <a:p>
            <a:pPr marL="0" indent="0">
              <a:buNone/>
            </a:pPr>
            <a:endParaRPr lang="en-US" b="1" dirty="0">
              <a:solidFill>
                <a:srgbClr val="404040"/>
              </a:solidFill>
            </a:endParaRPr>
          </a:p>
          <a:p>
            <a:endParaRPr lang="en-US" altLang="en-US" dirty="0">
              <a:solidFill>
                <a:srgbClr val="404040"/>
              </a:solidFill>
            </a:endParaRPr>
          </a:p>
          <a:p>
            <a:endParaRPr lang="en-US" altLang="en-US" dirty="0">
              <a:solidFill>
                <a:srgbClr val="404040"/>
              </a:solidFill>
            </a:endParaRPr>
          </a:p>
        </p:txBody>
      </p:sp>
    </p:spTree>
    <p:extLst>
      <p:ext uri="{BB962C8B-B14F-4D97-AF65-F5344CB8AC3E}">
        <p14:creationId xmlns:p14="http://schemas.microsoft.com/office/powerpoint/2010/main" val="344801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211541"/>
            <a:ext cx="9144000" cy="1023582"/>
          </a:xfrm>
        </p:spPr>
        <p:txBody>
          <a:bodyPr>
            <a:normAutofit/>
          </a:bodyPr>
          <a:lstStyle/>
          <a:p>
            <a:r>
              <a:rPr lang="en-US" altLang="en-US" sz="2800" dirty="0">
                <a:solidFill>
                  <a:srgbClr val="00B050"/>
                </a:solidFill>
              </a:rPr>
              <a:t>Today’s Agenda</a:t>
            </a:r>
          </a:p>
        </p:txBody>
      </p:sp>
      <p:sp>
        <p:nvSpPr>
          <p:cNvPr id="8196" name="Rectangle 3"/>
          <p:cNvSpPr>
            <a:spLocks noGrp="1" noChangeArrowheads="1"/>
          </p:cNvSpPr>
          <p:nvPr>
            <p:ph idx="1"/>
          </p:nvPr>
        </p:nvSpPr>
        <p:spPr>
          <a:xfrm>
            <a:off x="232011" y="1828800"/>
            <a:ext cx="8818203" cy="4817659"/>
          </a:xfrm>
        </p:spPr>
        <p:txBody>
          <a:bodyPr>
            <a:normAutofit/>
          </a:bodyPr>
          <a:lstStyle/>
          <a:p>
            <a:pPr marL="342900" marR="0" lvl="0" indent="-342900">
              <a:spcBef>
                <a:spcPts val="0"/>
              </a:spcBef>
              <a:spcAft>
                <a:spcPts val="0"/>
              </a:spcAft>
              <a:buFont typeface="+mj-lt"/>
              <a:buAutoNum type="arabicPeriod"/>
            </a:pPr>
            <a:r>
              <a:rPr lang="en-US" sz="2400" b="1" dirty="0">
                <a:ea typeface="Calibri" panose="020F0502020204030204" pitchFamily="34" charset="0"/>
                <a:cs typeface="Times New Roman" panose="02020603050405020304" pitchFamily="18" charset="0"/>
              </a:rPr>
              <a:t>Briefly describe the history of</a:t>
            </a:r>
            <a:r>
              <a:rPr lang="en-US" sz="2400" b="1" dirty="0">
                <a:effectLst/>
                <a:ea typeface="Calibri" panose="020F0502020204030204" pitchFamily="34" charset="0"/>
                <a:cs typeface="Times New Roman" panose="02020603050405020304" pitchFamily="18" charset="0"/>
              </a:rPr>
              <a:t> </a:t>
            </a:r>
            <a:r>
              <a:rPr lang="en-US" sz="2400" b="1" dirty="0">
                <a:ea typeface="Calibri" panose="020F0502020204030204" pitchFamily="34" charset="0"/>
                <a:cs typeface="Times New Roman" panose="02020603050405020304" pitchFamily="18" charset="0"/>
              </a:rPr>
              <a:t>e</a:t>
            </a:r>
            <a:r>
              <a:rPr lang="en-US" sz="2400" b="1" dirty="0">
                <a:effectLst/>
                <a:ea typeface="Calibri" panose="020F0502020204030204" pitchFamily="34" charset="0"/>
                <a:cs typeface="Times New Roman" panose="02020603050405020304" pitchFamily="18" charset="0"/>
              </a:rPr>
              <a:t>thics </a:t>
            </a:r>
            <a:r>
              <a:rPr lang="en-US" sz="2400" b="1" dirty="0">
                <a:ea typeface="Calibri" panose="020F0502020204030204" pitchFamily="34" charset="0"/>
                <a:cs typeface="Times New Roman" panose="02020603050405020304" pitchFamily="18" charset="0"/>
              </a:rPr>
              <a:t>c</a:t>
            </a:r>
            <a:r>
              <a:rPr lang="en-US" sz="2400" b="1" dirty="0">
                <a:effectLst/>
                <a:ea typeface="Calibri" panose="020F0502020204030204" pitchFamily="34" charset="0"/>
                <a:cs typeface="Times New Roman" panose="02020603050405020304" pitchFamily="18" charset="0"/>
              </a:rPr>
              <a:t>ommittees</a:t>
            </a:r>
          </a:p>
          <a:p>
            <a:pPr marL="342900" marR="0" lvl="0" indent="-342900">
              <a:spcBef>
                <a:spcPts val="0"/>
              </a:spcBef>
              <a:spcAft>
                <a:spcPts val="0"/>
              </a:spcAft>
              <a:buFont typeface="+mj-lt"/>
              <a:buAutoNum type="arabicPeriod"/>
            </a:pPr>
            <a:endParaRPr lang="en-US" sz="2400" b="1"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2400" b="1" dirty="0">
                <a:ea typeface="Calibri" panose="020F0502020204030204" pitchFamily="34" charset="0"/>
                <a:cs typeface="Times New Roman" panose="02020603050405020304" pitchFamily="18" charset="0"/>
              </a:rPr>
              <a:t>Describe the current purpose and functions of</a:t>
            </a:r>
            <a:r>
              <a:rPr lang="en-US" sz="2400" b="1" dirty="0">
                <a:effectLst/>
                <a:ea typeface="Calibri" panose="020F0502020204030204" pitchFamily="34" charset="0"/>
                <a:cs typeface="Times New Roman" panose="02020603050405020304" pitchFamily="18" charset="0"/>
              </a:rPr>
              <a:t> healthcare ethics committees</a:t>
            </a:r>
          </a:p>
          <a:p>
            <a:pPr marL="342900" marR="0" lvl="0" indent="-342900">
              <a:spcBef>
                <a:spcPts val="0"/>
              </a:spcBef>
              <a:spcAft>
                <a:spcPts val="0"/>
              </a:spcAft>
              <a:buFont typeface="+mj-lt"/>
              <a:buAutoNum type="arabicPeriod"/>
            </a:pPr>
            <a:endParaRPr lang="en-US" sz="2400" b="1"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2400" b="1" dirty="0">
                <a:ea typeface="Calibri" panose="020F0502020204030204" pitchFamily="34" charset="0"/>
                <a:cs typeface="Times New Roman" panose="02020603050405020304" pitchFamily="18" charset="0"/>
              </a:rPr>
              <a:t>Identify </a:t>
            </a:r>
            <a:r>
              <a:rPr lang="en-US" sz="2400" b="1" dirty="0">
                <a:effectLst/>
                <a:ea typeface="Calibri" panose="020F0502020204030204" pitchFamily="34" charset="0"/>
                <a:cs typeface="Times New Roman" panose="02020603050405020304" pitchFamily="18" charset="0"/>
              </a:rPr>
              <a:t>the growing concerns of </a:t>
            </a:r>
            <a:r>
              <a:rPr lang="en-US" sz="2400" b="1" dirty="0">
                <a:ea typeface="Calibri" panose="020F0502020204030204" pitchFamily="34" charset="0"/>
                <a:cs typeface="Times New Roman" panose="02020603050405020304" pitchFamily="18" charset="0"/>
              </a:rPr>
              <a:t>healthcare ethics committees</a:t>
            </a:r>
            <a:endParaRPr lang="en-US" sz="2400" b="1"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endParaRPr lang="en-US" sz="2400" b="1"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2400" b="1" dirty="0">
                <a:ea typeface="Calibri" panose="020F0502020204030204" pitchFamily="34" charset="0"/>
                <a:cs typeface="Times New Roman" panose="02020603050405020304" pitchFamily="18" charset="0"/>
              </a:rPr>
              <a:t>Describe </a:t>
            </a:r>
            <a:r>
              <a:rPr lang="en-US" sz="2400" b="1" dirty="0">
                <a:effectLst/>
                <a:ea typeface="Calibri" panose="020F0502020204030204" pitchFamily="34" charset="0"/>
                <a:cs typeface="Times New Roman" panose="02020603050405020304" pitchFamily="18" charset="0"/>
              </a:rPr>
              <a:t>areas that healthcare ethics committee’s activities are evolving – “the next generation”</a:t>
            </a:r>
          </a:p>
          <a:p>
            <a:pPr marL="342900" marR="0" lvl="0" indent="-342900">
              <a:spcBef>
                <a:spcPts val="0"/>
              </a:spcBef>
              <a:spcAft>
                <a:spcPts val="0"/>
              </a:spcAft>
              <a:buFont typeface="+mj-lt"/>
              <a:buAutoNum type="arabicPeriod"/>
            </a:pPr>
            <a:endParaRPr lang="en-US" sz="2400" b="1" dirty="0">
              <a:effectLst/>
              <a:ea typeface="Calibri" panose="020F0502020204030204" pitchFamily="34" charset="0"/>
              <a:cs typeface="Times New Roman" panose="02020603050405020304" pitchFamily="18" charset="0"/>
            </a:endParaRPr>
          </a:p>
          <a:p>
            <a:endParaRPr lang="en-US" altLang="en-US" sz="2400" dirty="0"/>
          </a:p>
        </p:txBody>
      </p:sp>
    </p:spTree>
    <p:extLst>
      <p:ext uri="{BB962C8B-B14F-4D97-AF65-F5344CB8AC3E}">
        <p14:creationId xmlns:p14="http://schemas.microsoft.com/office/powerpoint/2010/main" val="4284408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9C330-4527-F6C8-5701-3B1AF5F7F983}"/>
            </a:ext>
          </a:extLst>
        </p:cNvPr>
        <p:cNvGrpSpPr/>
        <p:nvPr/>
      </p:nvGrpSpPr>
      <p:grpSpPr>
        <a:xfrm>
          <a:off x="0" y="0"/>
          <a:ext cx="0" cy="0"/>
          <a:chOff x="0" y="0"/>
          <a:chExt cx="0" cy="0"/>
        </a:xfrm>
      </p:grpSpPr>
      <p:sp>
        <p:nvSpPr>
          <p:cNvPr id="75778" name="Rectangle 3">
            <a:extLst>
              <a:ext uri="{FF2B5EF4-FFF2-40B4-BE49-F238E27FC236}">
                <a16:creationId xmlns:a16="http://schemas.microsoft.com/office/drawing/2014/main" id="{BE837FA0-AB0C-B2CF-94D7-D936A415969A}"/>
              </a:ext>
            </a:extLst>
          </p:cNvPr>
          <p:cNvSpPr>
            <a:spLocks noGrp="1"/>
          </p:cNvSpPr>
          <p:nvPr>
            <p:ph sz="half" idx="1"/>
          </p:nvPr>
        </p:nvSpPr>
        <p:spPr>
          <a:xfrm>
            <a:off x="457200" y="1428751"/>
            <a:ext cx="4038600" cy="4023123"/>
          </a:xfrm>
        </p:spPr>
        <p:txBody>
          <a:bodyPr>
            <a:normAutofit/>
          </a:bodyPr>
          <a:lstStyle/>
          <a:p>
            <a:pPr marL="0" indent="0">
              <a:buNone/>
              <a:defRPr/>
            </a:pPr>
            <a:r>
              <a:rPr lang="en-US" altLang="en-US" sz="2250" dirty="0"/>
              <a:t>Swedish Hospital was the home of the world's first community dialysis unit, called the Seattle Artificial Kidney Center. When it opened in 1962, it had three beds and could handle up to 12 patients. Unfortunately, there were 60 patients in need for those 12 openings. </a:t>
            </a:r>
          </a:p>
          <a:p>
            <a:pPr eaLnBrk="1" hangingPunct="1">
              <a:defRPr/>
            </a:pPr>
            <a:endParaRPr lang="en-US" altLang="en-US" dirty="0"/>
          </a:p>
        </p:txBody>
      </p:sp>
      <p:pic>
        <p:nvPicPr>
          <p:cNvPr id="37891" name="Picture 4">
            <a:extLst>
              <a:ext uri="{FF2B5EF4-FFF2-40B4-BE49-F238E27FC236}">
                <a16:creationId xmlns:a16="http://schemas.microsoft.com/office/drawing/2014/main" id="{41E4DFBE-920A-48D6-B5A9-653AA81535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173" b="2"/>
          <a:stretch>
            <a:fillRect/>
          </a:stretch>
        </p:blipFill>
        <p:spPr bwMode="auto">
          <a:xfrm>
            <a:off x="4343400" y="1257301"/>
            <a:ext cx="4457700" cy="419457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6170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77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34DD7-DFFE-157C-7976-7E8B219C63C9}"/>
            </a:ext>
          </a:extLst>
        </p:cNvPr>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CBAF17D-77EC-6816-D3B8-9115CE7227C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71500" y="647700"/>
            <a:ext cx="8229599" cy="588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550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628650" y="4501244"/>
            <a:ext cx="8058150" cy="435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1962			1976				1985			1992</a:t>
            </a:r>
          </a:p>
        </p:txBody>
      </p:sp>
      <p:sp>
        <p:nvSpPr>
          <p:cNvPr id="5" name="Rectangular Callout 4"/>
          <p:cNvSpPr/>
          <p:nvPr/>
        </p:nvSpPr>
        <p:spPr>
          <a:xfrm>
            <a:off x="160565" y="2787287"/>
            <a:ext cx="1351642" cy="1618707"/>
          </a:xfrm>
          <a:prstGeom prst="wedgeRectCallout">
            <a:avLst>
              <a:gd name="adj1" fmla="val 79006"/>
              <a:gd name="adj2" fmla="val 660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bg1"/>
                </a:solidFill>
              </a:rPr>
              <a:t>Seattle Swedish Hospital forms lay committee to determine allocation of renal dialysis</a:t>
            </a:r>
          </a:p>
        </p:txBody>
      </p:sp>
      <p:sp>
        <p:nvSpPr>
          <p:cNvPr id="9" name="Rectangular Callout 8"/>
          <p:cNvSpPr/>
          <p:nvPr/>
        </p:nvSpPr>
        <p:spPr>
          <a:xfrm>
            <a:off x="1703615" y="2787287"/>
            <a:ext cx="1781627" cy="1542507"/>
          </a:xfrm>
          <a:prstGeom prst="wedgeRectCallout">
            <a:avLst>
              <a:gd name="adj1" fmla="val 40756"/>
              <a:gd name="adj2" fmla="val 672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NJ Supreme Court in </a:t>
            </a:r>
            <a:r>
              <a:rPr lang="en-US" sz="1350" i="1" dirty="0"/>
              <a:t>Quinlan</a:t>
            </a:r>
            <a:r>
              <a:rPr lang="en-US" sz="1350" dirty="0"/>
              <a:t> recommends NJ hospitals establish ethics committees to review ethical dilemmas </a:t>
            </a:r>
            <a:endParaRPr lang="en-US" sz="1350" dirty="0">
              <a:solidFill>
                <a:schemeClr val="bg1"/>
              </a:solidFill>
            </a:endParaRPr>
          </a:p>
        </p:txBody>
      </p:sp>
      <p:sp>
        <p:nvSpPr>
          <p:cNvPr id="7" name="Rectangular Callout 6"/>
          <p:cNvSpPr/>
          <p:nvPr/>
        </p:nvSpPr>
        <p:spPr>
          <a:xfrm>
            <a:off x="3676651" y="2787287"/>
            <a:ext cx="1651907" cy="1466306"/>
          </a:xfrm>
          <a:prstGeom prst="wedgeRectCallout">
            <a:avLst>
              <a:gd name="adj1" fmla="val -29576"/>
              <a:gd name="adj2" fmla="val 691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bg1"/>
                </a:solidFill>
              </a:rPr>
              <a:t>President’s Commission  encourages hospitals to consider ethics consultation</a:t>
            </a:r>
          </a:p>
        </p:txBody>
      </p:sp>
      <p:sp>
        <p:nvSpPr>
          <p:cNvPr id="8" name="Rectangular Callout 7"/>
          <p:cNvSpPr/>
          <p:nvPr/>
        </p:nvSpPr>
        <p:spPr>
          <a:xfrm>
            <a:off x="5519966" y="2787287"/>
            <a:ext cx="1528535" cy="1485357"/>
          </a:xfrm>
          <a:prstGeom prst="wedgeRectCallout">
            <a:avLst>
              <a:gd name="adj1" fmla="val -32845"/>
              <a:gd name="adj2" fmla="val 737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solidFill>
                  <a:schemeClr val="bg1"/>
                </a:solidFill>
              </a:rPr>
              <a:t>¼ of Catholic hospitals have “medical-morals committees”</a:t>
            </a:r>
            <a:endParaRPr lang="en-US" sz="1350" dirty="0">
              <a:solidFill>
                <a:schemeClr val="bg1"/>
              </a:solidFill>
            </a:endParaRPr>
          </a:p>
        </p:txBody>
      </p:sp>
      <p:sp>
        <p:nvSpPr>
          <p:cNvPr id="10" name="Rectangular Callout 9"/>
          <p:cNvSpPr/>
          <p:nvPr/>
        </p:nvSpPr>
        <p:spPr>
          <a:xfrm>
            <a:off x="7239910" y="2787286"/>
            <a:ext cx="1714498" cy="1498057"/>
          </a:xfrm>
          <a:prstGeom prst="wedgeRectCallout">
            <a:avLst>
              <a:gd name="adj1" fmla="val -42018"/>
              <a:gd name="adj2" fmla="val 749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t>Baby Doe Regulations establish Infant Care Review Committees</a:t>
            </a:r>
            <a:endParaRPr lang="en-US" sz="1350" dirty="0">
              <a:solidFill>
                <a:schemeClr val="bg1"/>
              </a:solidFill>
            </a:endParaRPr>
          </a:p>
        </p:txBody>
      </p:sp>
      <p:sp>
        <p:nvSpPr>
          <p:cNvPr id="3" name="Rectangle 2">
            <a:extLst>
              <a:ext uri="{FF2B5EF4-FFF2-40B4-BE49-F238E27FC236}">
                <a16:creationId xmlns:a16="http://schemas.microsoft.com/office/drawing/2014/main" id="{226C2498-906E-0417-EE2F-83B29891746F}"/>
              </a:ext>
            </a:extLst>
          </p:cNvPr>
          <p:cNvSpPr txBox="1">
            <a:spLocks noChangeArrowheads="1"/>
          </p:cNvSpPr>
          <p:nvPr/>
        </p:nvSpPr>
        <p:spPr>
          <a:xfrm>
            <a:off x="828675" y="1143410"/>
            <a:ext cx="7486650" cy="673553"/>
          </a:xfrm>
          <a:prstGeom prst="rect">
            <a:avLst/>
          </a:prstGeom>
          <a:solidFill>
            <a:schemeClr val="bg1"/>
          </a:solidFill>
          <a:ln w="38100">
            <a:solidFill>
              <a:schemeClr val="tx1"/>
            </a:solidFill>
          </a:ln>
        </p:spPr>
        <p:txBody>
          <a:bodyPr vert="horz" lIns="68580" tIns="34290" rIns="68580" bIns="34290" rtlCol="0" anchor="ctr">
            <a:noAutofit/>
          </a:bodyPr>
          <a:lstStyle>
            <a:lvl1pPr algn="l" defTabSz="914400" rtl="0" eaLnBrk="1" latinLnBrk="0" hangingPunct="1">
              <a:spcBef>
                <a:spcPct val="0"/>
              </a:spcBef>
              <a:buNone/>
              <a:defRPr sz="3600" b="1" kern="1200">
                <a:solidFill>
                  <a:schemeClr val="bg1"/>
                </a:solidFill>
                <a:latin typeface="+mn-lt"/>
                <a:ea typeface="+mj-ea"/>
                <a:cs typeface="+mj-cs"/>
              </a:defRPr>
            </a:lvl1pPr>
          </a:lstStyle>
          <a:p>
            <a:pPr algn="ctr"/>
            <a:r>
              <a:rPr lang="en-US" sz="2400" dirty="0">
                <a:solidFill>
                  <a:srgbClr val="00662C"/>
                </a:solidFill>
                <a:latin typeface="+mj-lt"/>
              </a:rPr>
              <a:t>EVOLUTION OF ETHICS RESOURCES</a:t>
            </a:r>
          </a:p>
        </p:txBody>
      </p:sp>
    </p:spTree>
    <p:extLst>
      <p:ext uri="{BB962C8B-B14F-4D97-AF65-F5344CB8AC3E}">
        <p14:creationId xmlns:p14="http://schemas.microsoft.com/office/powerpoint/2010/main" val="359315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7" grpId="0" animBg="1"/>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628650" y="4501244"/>
            <a:ext cx="7562850" cy="435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1992		1993		1995				            2010</a:t>
            </a:r>
          </a:p>
        </p:txBody>
      </p:sp>
      <p:sp>
        <p:nvSpPr>
          <p:cNvPr id="5" name="Rectangular Callout 4"/>
          <p:cNvSpPr/>
          <p:nvPr/>
        </p:nvSpPr>
        <p:spPr>
          <a:xfrm>
            <a:off x="805540" y="2448560"/>
            <a:ext cx="1351642" cy="1842408"/>
          </a:xfrm>
          <a:prstGeom prst="wedgeRectCallout">
            <a:avLst>
              <a:gd name="adj1" fmla="val 52499"/>
              <a:gd name="adj2" fmla="val 685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bg1"/>
                </a:solidFill>
              </a:rPr>
              <a:t>JCAHO requires all hospitals to have a “mechanism to address ethical dilemmas”</a:t>
            </a:r>
          </a:p>
        </p:txBody>
      </p:sp>
      <p:sp>
        <p:nvSpPr>
          <p:cNvPr id="7" name="Rectangular Callout 6"/>
          <p:cNvSpPr/>
          <p:nvPr/>
        </p:nvSpPr>
        <p:spPr>
          <a:xfrm>
            <a:off x="2483302" y="2413591"/>
            <a:ext cx="1651907" cy="1842408"/>
          </a:xfrm>
          <a:prstGeom prst="wedgeRectCallout">
            <a:avLst>
              <a:gd name="adj1" fmla="val -7853"/>
              <a:gd name="adj2" fmla="val 683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t>American Hospital Association survey: 51% of all hospitals have ethics committees </a:t>
            </a:r>
            <a:endParaRPr lang="en-US" sz="1350" dirty="0">
              <a:solidFill>
                <a:schemeClr val="bg1"/>
              </a:solidFill>
            </a:endParaRPr>
          </a:p>
        </p:txBody>
      </p:sp>
      <p:sp>
        <p:nvSpPr>
          <p:cNvPr id="8" name="Rectangular Callout 7"/>
          <p:cNvSpPr/>
          <p:nvPr/>
        </p:nvSpPr>
        <p:spPr>
          <a:xfrm>
            <a:off x="4354286" y="2420874"/>
            <a:ext cx="1528535" cy="1842408"/>
          </a:xfrm>
          <a:prstGeom prst="wedgeRectCallout">
            <a:avLst>
              <a:gd name="adj1" fmla="val -43195"/>
              <a:gd name="adj2" fmla="val 680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t>81% of hospitals overall and 100% of hospitals with more than 400 beds have ethics consultation service</a:t>
            </a:r>
            <a:endParaRPr lang="en-US" sz="1350" dirty="0">
              <a:solidFill>
                <a:schemeClr val="bg1"/>
              </a:solidFill>
            </a:endParaRPr>
          </a:p>
        </p:txBody>
      </p:sp>
      <p:sp>
        <p:nvSpPr>
          <p:cNvPr id="9" name="Rectangular Callout 8"/>
          <p:cNvSpPr/>
          <p:nvPr/>
        </p:nvSpPr>
        <p:spPr>
          <a:xfrm>
            <a:off x="6113237" y="2420874"/>
            <a:ext cx="1714498" cy="1870094"/>
          </a:xfrm>
          <a:prstGeom prst="wedgeRectCallout">
            <a:avLst>
              <a:gd name="adj1" fmla="val -13287"/>
              <a:gd name="adj2" fmla="val 642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solidFill>
                  <a:schemeClr val="bg1"/>
                </a:solidFill>
              </a:rPr>
              <a:t>ASBH drafts “Core Competencies”  for ethics committees</a:t>
            </a:r>
            <a:endParaRPr lang="en-US" sz="1350" dirty="0">
              <a:solidFill>
                <a:schemeClr val="bg1"/>
              </a:solidFill>
            </a:endParaRPr>
          </a:p>
        </p:txBody>
      </p:sp>
      <p:sp>
        <p:nvSpPr>
          <p:cNvPr id="3" name="Rectangle 2">
            <a:extLst>
              <a:ext uri="{FF2B5EF4-FFF2-40B4-BE49-F238E27FC236}">
                <a16:creationId xmlns:a16="http://schemas.microsoft.com/office/drawing/2014/main" id="{3B06F1C6-7A5E-0892-8335-4756A0FD2583}"/>
              </a:ext>
            </a:extLst>
          </p:cNvPr>
          <p:cNvSpPr txBox="1">
            <a:spLocks noChangeArrowheads="1"/>
          </p:cNvSpPr>
          <p:nvPr/>
        </p:nvSpPr>
        <p:spPr>
          <a:xfrm>
            <a:off x="828675" y="1085851"/>
            <a:ext cx="7362825" cy="556697"/>
          </a:xfrm>
          <a:prstGeom prst="rect">
            <a:avLst/>
          </a:prstGeom>
          <a:solidFill>
            <a:schemeClr val="bg1"/>
          </a:solidFill>
          <a:ln w="38100">
            <a:solidFill>
              <a:schemeClr val="tx1"/>
            </a:solidFill>
          </a:ln>
        </p:spPr>
        <p:txBody>
          <a:bodyPr vert="horz" lIns="68580" tIns="34290" rIns="68580" bIns="34290" rtlCol="0" anchor="ctr">
            <a:noAutofit/>
          </a:bodyPr>
          <a:lstStyle>
            <a:lvl1pPr algn="l" defTabSz="914400" rtl="0" eaLnBrk="1" latinLnBrk="0" hangingPunct="1">
              <a:spcBef>
                <a:spcPct val="0"/>
              </a:spcBef>
              <a:buNone/>
              <a:defRPr sz="3600" b="1" kern="1200">
                <a:solidFill>
                  <a:schemeClr val="bg1"/>
                </a:solidFill>
                <a:latin typeface="+mn-lt"/>
                <a:ea typeface="+mj-ea"/>
                <a:cs typeface="+mj-cs"/>
              </a:defRPr>
            </a:lvl1pPr>
          </a:lstStyle>
          <a:p>
            <a:pPr algn="ctr"/>
            <a:r>
              <a:rPr lang="en-US" sz="2400" dirty="0">
                <a:solidFill>
                  <a:srgbClr val="00662C"/>
                </a:solidFill>
                <a:latin typeface="+mj-lt"/>
              </a:rPr>
              <a:t>EVOLUTION OF ETHICS RESOURCES</a:t>
            </a:r>
          </a:p>
        </p:txBody>
      </p:sp>
    </p:spTree>
    <p:extLst>
      <p:ext uri="{BB962C8B-B14F-4D97-AF65-F5344CB8AC3E}">
        <p14:creationId xmlns:p14="http://schemas.microsoft.com/office/powerpoint/2010/main" val="215082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F33D6-C339-6B40-8AB8-0F23D40EAC40}"/>
            </a:ext>
          </a:extLst>
        </p:cNvPr>
        <p:cNvGrpSpPr/>
        <p:nvPr/>
      </p:nvGrpSpPr>
      <p:grpSpPr>
        <a:xfrm>
          <a:off x="0" y="0"/>
          <a:ext cx="0" cy="0"/>
          <a:chOff x="0" y="0"/>
          <a:chExt cx="0" cy="0"/>
        </a:xfrm>
      </p:grpSpPr>
      <p:sp>
        <p:nvSpPr>
          <p:cNvPr id="4" name="Right Arrow 3">
            <a:extLst>
              <a:ext uri="{FF2B5EF4-FFF2-40B4-BE49-F238E27FC236}">
                <a16:creationId xmlns:a16="http://schemas.microsoft.com/office/drawing/2014/main" id="{5AFB10E9-4716-C798-25C0-F62E6D44B80F}"/>
              </a:ext>
            </a:extLst>
          </p:cNvPr>
          <p:cNvSpPr/>
          <p:nvPr/>
        </p:nvSpPr>
        <p:spPr>
          <a:xfrm>
            <a:off x="345166" y="4400550"/>
            <a:ext cx="7562850" cy="798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2017		   2018		          2019			2020</a:t>
            </a:r>
          </a:p>
        </p:txBody>
      </p:sp>
      <p:sp>
        <p:nvSpPr>
          <p:cNvPr id="5" name="Rectangular Callout 4">
            <a:extLst>
              <a:ext uri="{FF2B5EF4-FFF2-40B4-BE49-F238E27FC236}">
                <a16:creationId xmlns:a16="http://schemas.microsoft.com/office/drawing/2014/main" id="{D7B039D2-FEE5-D52E-909E-584B2D2069FF}"/>
              </a:ext>
            </a:extLst>
          </p:cNvPr>
          <p:cNvSpPr/>
          <p:nvPr/>
        </p:nvSpPr>
        <p:spPr>
          <a:xfrm>
            <a:off x="895347" y="2357079"/>
            <a:ext cx="1351642" cy="1842408"/>
          </a:xfrm>
          <a:prstGeom prst="wedgeRectCallout">
            <a:avLst>
              <a:gd name="adj1" fmla="val 30473"/>
              <a:gd name="adj2" fmla="val 67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bg1"/>
                </a:solidFill>
              </a:rPr>
              <a:t>H-CEC certificate</a:t>
            </a:r>
          </a:p>
          <a:p>
            <a:pPr algn="ctr"/>
            <a:r>
              <a:rPr lang="en-US" sz="1350" dirty="0">
                <a:solidFill>
                  <a:schemeClr val="bg1"/>
                </a:solidFill>
              </a:rPr>
              <a:t>Established for ethics consultation</a:t>
            </a:r>
          </a:p>
        </p:txBody>
      </p:sp>
      <p:sp>
        <p:nvSpPr>
          <p:cNvPr id="7" name="Rectangular Callout 6">
            <a:extLst>
              <a:ext uri="{FF2B5EF4-FFF2-40B4-BE49-F238E27FC236}">
                <a16:creationId xmlns:a16="http://schemas.microsoft.com/office/drawing/2014/main" id="{55A6B83D-CCBA-E892-5A66-DAF626AAA56F}"/>
              </a:ext>
            </a:extLst>
          </p:cNvPr>
          <p:cNvSpPr/>
          <p:nvPr/>
        </p:nvSpPr>
        <p:spPr>
          <a:xfrm>
            <a:off x="2474684" y="2420874"/>
            <a:ext cx="1651907" cy="1842408"/>
          </a:xfrm>
          <a:prstGeom prst="wedgeRectCallout">
            <a:avLst>
              <a:gd name="adj1" fmla="val -9140"/>
              <a:gd name="adj2" fmla="val 665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Growth of ethics </a:t>
            </a:r>
            <a:r>
              <a:rPr lang="en-US" sz="1350"/>
              <a:t>in Critical </a:t>
            </a:r>
            <a:r>
              <a:rPr lang="en-US" sz="1350" dirty="0"/>
              <a:t>Access Hospitals</a:t>
            </a:r>
            <a:endParaRPr lang="en-US" sz="1350" dirty="0">
              <a:solidFill>
                <a:schemeClr val="bg1"/>
              </a:solidFill>
            </a:endParaRPr>
          </a:p>
        </p:txBody>
      </p:sp>
      <p:sp>
        <p:nvSpPr>
          <p:cNvPr id="8" name="Rectangular Callout 7">
            <a:extLst>
              <a:ext uri="{FF2B5EF4-FFF2-40B4-BE49-F238E27FC236}">
                <a16:creationId xmlns:a16="http://schemas.microsoft.com/office/drawing/2014/main" id="{F6445443-3D93-254A-790E-04D9A78F00CC}"/>
              </a:ext>
            </a:extLst>
          </p:cNvPr>
          <p:cNvSpPr/>
          <p:nvPr/>
        </p:nvSpPr>
        <p:spPr>
          <a:xfrm>
            <a:off x="4253143" y="2346446"/>
            <a:ext cx="1528535" cy="1842408"/>
          </a:xfrm>
          <a:prstGeom prst="wedgeRectCallout">
            <a:avLst>
              <a:gd name="adj1" fmla="val -3564"/>
              <a:gd name="adj2" fmla="val 679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Growth of organizational  ethics resources</a:t>
            </a:r>
            <a:endParaRPr lang="en-US" sz="1350" dirty="0">
              <a:solidFill>
                <a:schemeClr val="bg1"/>
              </a:solidFill>
            </a:endParaRPr>
          </a:p>
        </p:txBody>
      </p:sp>
      <p:sp>
        <p:nvSpPr>
          <p:cNvPr id="9" name="Rectangular Callout 8">
            <a:extLst>
              <a:ext uri="{FF2B5EF4-FFF2-40B4-BE49-F238E27FC236}">
                <a16:creationId xmlns:a16="http://schemas.microsoft.com/office/drawing/2014/main" id="{C671586E-3AC8-1C4E-5F46-2E0F1E4D6963}"/>
              </a:ext>
            </a:extLst>
          </p:cNvPr>
          <p:cNvSpPr/>
          <p:nvPr/>
        </p:nvSpPr>
        <p:spPr>
          <a:xfrm>
            <a:off x="6113237" y="2420874"/>
            <a:ext cx="1714498" cy="1870094"/>
          </a:xfrm>
          <a:prstGeom prst="wedgeRectCallout">
            <a:avLst>
              <a:gd name="adj1" fmla="val 10279"/>
              <a:gd name="adj2" fmla="val 676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bg1"/>
                </a:solidFill>
              </a:rPr>
              <a:t>Recognition of the discipline of  bioethics and  healthcare ethics</a:t>
            </a:r>
          </a:p>
        </p:txBody>
      </p:sp>
      <p:sp>
        <p:nvSpPr>
          <p:cNvPr id="3" name="Rectangle 2">
            <a:extLst>
              <a:ext uri="{FF2B5EF4-FFF2-40B4-BE49-F238E27FC236}">
                <a16:creationId xmlns:a16="http://schemas.microsoft.com/office/drawing/2014/main" id="{5C157547-4ED0-8610-4760-ED32F7DF9FDE}"/>
              </a:ext>
            </a:extLst>
          </p:cNvPr>
          <p:cNvSpPr txBox="1">
            <a:spLocks noChangeArrowheads="1"/>
          </p:cNvSpPr>
          <p:nvPr/>
        </p:nvSpPr>
        <p:spPr>
          <a:xfrm>
            <a:off x="810628" y="1177699"/>
            <a:ext cx="7486650" cy="673553"/>
          </a:xfrm>
          <a:prstGeom prst="rect">
            <a:avLst/>
          </a:prstGeom>
          <a:solidFill>
            <a:schemeClr val="bg1"/>
          </a:solidFill>
          <a:ln w="38100">
            <a:solidFill>
              <a:schemeClr val="tx1"/>
            </a:solidFill>
          </a:ln>
        </p:spPr>
        <p:txBody>
          <a:bodyPr vert="horz" lIns="68580" tIns="34290" rIns="68580" bIns="34290" rtlCol="0" anchor="ctr">
            <a:noAutofit/>
          </a:bodyPr>
          <a:lstStyle>
            <a:lvl1pPr algn="l" defTabSz="914400" rtl="0" eaLnBrk="1" latinLnBrk="0" hangingPunct="1">
              <a:spcBef>
                <a:spcPct val="0"/>
              </a:spcBef>
              <a:buNone/>
              <a:defRPr sz="3600" b="1" kern="1200">
                <a:solidFill>
                  <a:schemeClr val="bg1"/>
                </a:solidFill>
                <a:latin typeface="+mn-lt"/>
                <a:ea typeface="+mj-ea"/>
                <a:cs typeface="+mj-cs"/>
              </a:defRPr>
            </a:lvl1pPr>
          </a:lstStyle>
          <a:p>
            <a:pPr algn="ctr"/>
            <a:r>
              <a:rPr lang="en-US" sz="2400" dirty="0">
                <a:solidFill>
                  <a:srgbClr val="00662C"/>
                </a:solidFill>
                <a:latin typeface="+mj-lt"/>
              </a:rPr>
              <a:t>EVOLUTION OF ETHICS RESOURCES </a:t>
            </a:r>
          </a:p>
        </p:txBody>
      </p:sp>
    </p:spTree>
    <p:extLst>
      <p:ext uri="{BB962C8B-B14F-4D97-AF65-F5344CB8AC3E}">
        <p14:creationId xmlns:p14="http://schemas.microsoft.com/office/powerpoint/2010/main" val="32145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8FCA9-BD00-459C-8F97-4F55D7E47CCC}"/>
              </a:ext>
            </a:extLst>
          </p:cNvPr>
          <p:cNvSpPr>
            <a:spLocks noGrp="1"/>
          </p:cNvSpPr>
          <p:nvPr>
            <p:ph type="title"/>
          </p:nvPr>
        </p:nvSpPr>
        <p:spPr>
          <a:xfrm>
            <a:off x="771525" y="1149558"/>
            <a:ext cx="6029327" cy="966866"/>
          </a:xfrm>
        </p:spPr>
        <p:txBody>
          <a:bodyPr>
            <a:normAutofit fontScale="90000"/>
          </a:bodyPr>
          <a:lstStyle/>
          <a:p>
            <a:br>
              <a:rPr lang="en-US" dirty="0">
                <a:solidFill>
                  <a:srgbClr val="00B050"/>
                </a:solidFill>
              </a:rPr>
            </a:br>
            <a:r>
              <a:rPr lang="en-US" sz="3100" dirty="0">
                <a:solidFill>
                  <a:srgbClr val="00B050"/>
                </a:solidFill>
              </a:rPr>
              <a:t>Ethics Committees</a:t>
            </a:r>
            <a:br>
              <a:rPr lang="en-US" dirty="0"/>
            </a:br>
            <a:endParaRPr lang="en-US" dirty="0"/>
          </a:p>
        </p:txBody>
      </p:sp>
      <p:sp>
        <p:nvSpPr>
          <p:cNvPr id="3" name="Content Placeholder 2">
            <a:extLst>
              <a:ext uri="{FF2B5EF4-FFF2-40B4-BE49-F238E27FC236}">
                <a16:creationId xmlns:a16="http://schemas.microsoft.com/office/drawing/2014/main" id="{51084B62-F74D-458D-A5C5-2FC74E31F906}"/>
              </a:ext>
            </a:extLst>
          </p:cNvPr>
          <p:cNvSpPr>
            <a:spLocks noGrp="1"/>
          </p:cNvSpPr>
          <p:nvPr>
            <p:ph idx="1"/>
          </p:nvPr>
        </p:nvSpPr>
        <p:spPr>
          <a:xfrm>
            <a:off x="415978" y="2717905"/>
            <a:ext cx="8357632" cy="3729194"/>
          </a:xfrm>
        </p:spPr>
        <p:txBody>
          <a:bodyPr>
            <a:noAutofit/>
          </a:bodyPr>
          <a:lstStyle/>
          <a:p>
            <a:r>
              <a:rPr lang="en-US" sz="2400" b="1" dirty="0">
                <a:solidFill>
                  <a:schemeClr val="tx1"/>
                </a:solidFill>
              </a:rPr>
              <a:t>Endorsed by major professional organizations</a:t>
            </a:r>
          </a:p>
          <a:p>
            <a:r>
              <a:rPr lang="en-US" sz="2400" b="1" dirty="0">
                <a:solidFill>
                  <a:schemeClr val="tx1"/>
                </a:solidFill>
              </a:rPr>
              <a:t>Several states require ethics committee in hospitals</a:t>
            </a:r>
          </a:p>
          <a:p>
            <a:r>
              <a:rPr lang="en-US" sz="2400" b="1" dirty="0">
                <a:solidFill>
                  <a:schemeClr val="tx1"/>
                </a:solidFill>
              </a:rPr>
              <a:t>Maryland law requires that disputes be referred to EC</a:t>
            </a:r>
          </a:p>
          <a:p>
            <a:r>
              <a:rPr lang="en-US" sz="2400" b="1" dirty="0">
                <a:solidFill>
                  <a:schemeClr val="tx1"/>
                </a:solidFill>
              </a:rPr>
              <a:t>The Joint Commission standards require a mechanism to resolve ethical conflicts but doesn’t specify an EC</a:t>
            </a:r>
          </a:p>
          <a:p>
            <a:r>
              <a:rPr lang="en-US" sz="2400" b="1" dirty="0">
                <a:solidFill>
                  <a:schemeClr val="tx1"/>
                </a:solidFill>
              </a:rPr>
              <a:t>Some academic medical centers mandate that specific or difficult cases be referred to EC </a:t>
            </a:r>
          </a:p>
          <a:p>
            <a:pPr marL="171450" lvl="1" indent="0">
              <a:buNone/>
            </a:pPr>
            <a:endParaRPr lang="en-US" sz="1950" dirty="0"/>
          </a:p>
          <a:p>
            <a:pPr marL="171450" lvl="1" indent="0">
              <a:buNone/>
            </a:pPr>
            <a:endParaRPr lang="en-US" sz="2100" dirty="0"/>
          </a:p>
        </p:txBody>
      </p:sp>
    </p:spTree>
    <p:extLst>
      <p:ext uri="{BB962C8B-B14F-4D97-AF65-F5344CB8AC3E}">
        <p14:creationId xmlns:p14="http://schemas.microsoft.com/office/powerpoint/2010/main" val="32325947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5617</TotalTime>
  <Words>2030</Words>
  <Application>Microsoft Macintosh PowerPoint</Application>
  <PresentationFormat>On-screen Show (4:3)</PresentationFormat>
  <Paragraphs>192</Paragraphs>
  <Slides>19</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Gill Sans MT</vt:lpstr>
      <vt:lpstr>Parcel</vt:lpstr>
      <vt:lpstr>The evolving Role of ethics committees &amp; consultation</vt:lpstr>
      <vt:lpstr>Acknowledgements</vt:lpstr>
      <vt:lpstr>Today’s Agenda</vt:lpstr>
      <vt:lpstr>PowerPoint Presentation</vt:lpstr>
      <vt:lpstr>PowerPoint Presentation</vt:lpstr>
      <vt:lpstr>PowerPoint Presentation</vt:lpstr>
      <vt:lpstr>PowerPoint Presentation</vt:lpstr>
      <vt:lpstr>PowerPoint Presentation</vt:lpstr>
      <vt:lpstr> Ethics Committees </vt:lpstr>
      <vt:lpstr> institutional Ethics Committees </vt:lpstr>
      <vt:lpstr>Mission of Clinical Ethics Committees</vt:lpstr>
      <vt:lpstr>Functions of Clinical Ethics Committees</vt:lpstr>
      <vt:lpstr>Committee Structure</vt:lpstr>
      <vt:lpstr>Traditional Ethics committees</vt:lpstr>
      <vt:lpstr>Concerns About Traditional  Ethics Committees</vt:lpstr>
      <vt:lpstr>Next Generation of Ethics Programs</vt:lpstr>
      <vt:lpstr>Emerging Models</vt:lpstr>
      <vt:lpstr>takeaways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Medical Ethics</dc:title>
  <dc:creator>William A. Nelson</dc:creator>
  <cp:lastModifiedBy>Cushman, Nicholas</cp:lastModifiedBy>
  <cp:revision>150</cp:revision>
  <cp:lastPrinted>2025-01-31T16:14:42Z</cp:lastPrinted>
  <dcterms:created xsi:type="dcterms:W3CDTF">2020-08-13T17:36:09Z</dcterms:created>
  <dcterms:modified xsi:type="dcterms:W3CDTF">2026-04-30T14:47:10Z</dcterms:modified>
</cp:coreProperties>
</file>