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48"/>
  </p:notesMasterIdLst>
  <p:sldIdLst>
    <p:sldId id="256" r:id="rId5"/>
    <p:sldId id="438" r:id="rId6"/>
    <p:sldId id="257" r:id="rId7"/>
    <p:sldId id="258" r:id="rId8"/>
    <p:sldId id="414" r:id="rId9"/>
    <p:sldId id="415" r:id="rId10"/>
    <p:sldId id="269" r:id="rId11"/>
    <p:sldId id="421" r:id="rId12"/>
    <p:sldId id="422" r:id="rId13"/>
    <p:sldId id="423" r:id="rId14"/>
    <p:sldId id="430" r:id="rId15"/>
    <p:sldId id="424" r:id="rId16"/>
    <p:sldId id="425" r:id="rId17"/>
    <p:sldId id="426" r:id="rId18"/>
    <p:sldId id="427" r:id="rId19"/>
    <p:sldId id="428" r:id="rId20"/>
    <p:sldId id="429" r:id="rId21"/>
    <p:sldId id="420" r:id="rId22"/>
    <p:sldId id="417" r:id="rId23"/>
    <p:sldId id="418" r:id="rId24"/>
    <p:sldId id="416" r:id="rId25"/>
    <p:sldId id="267" r:id="rId26"/>
    <p:sldId id="431" r:id="rId27"/>
    <p:sldId id="437" r:id="rId28"/>
    <p:sldId id="274" r:id="rId29"/>
    <p:sldId id="398" r:id="rId30"/>
    <p:sldId id="399" r:id="rId31"/>
    <p:sldId id="432" r:id="rId32"/>
    <p:sldId id="405" r:id="rId33"/>
    <p:sldId id="433" r:id="rId34"/>
    <p:sldId id="434" r:id="rId35"/>
    <p:sldId id="406" r:id="rId36"/>
    <p:sldId id="435" r:id="rId37"/>
    <p:sldId id="436" r:id="rId38"/>
    <p:sldId id="391" r:id="rId39"/>
    <p:sldId id="392" r:id="rId40"/>
    <p:sldId id="393" r:id="rId41"/>
    <p:sldId id="441" r:id="rId42"/>
    <p:sldId id="439" r:id="rId43"/>
    <p:sldId id="440" r:id="rId44"/>
    <p:sldId id="410" r:id="rId45"/>
    <p:sldId id="409" r:id="rId46"/>
    <p:sldId id="411" r:id="rId4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80680"/>
  </p:normalViewPr>
  <p:slideViewPr>
    <p:cSldViewPr snapToGrid="0" snapToObjects="1">
      <p:cViewPr varScale="1">
        <p:scale>
          <a:sx n="97" d="100"/>
          <a:sy n="97" d="100"/>
        </p:scale>
        <p:origin x="1520"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F151D4-1A7B-A340-88D3-3905BC0A61D8}" type="datetimeFigureOut">
              <a:rPr lang="en-US" smtClean="0"/>
              <a:t>4/1/26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DCEA44-3E82-014A-B522-66AE19CD36A4}" type="slidenum">
              <a:rPr lang="en-US" smtClean="0"/>
              <a:t>‹#›</a:t>
            </a:fld>
            <a:endParaRPr lang="en-US"/>
          </a:p>
        </p:txBody>
      </p:sp>
    </p:spTree>
    <p:extLst>
      <p:ext uri="{BB962C8B-B14F-4D97-AF65-F5344CB8AC3E}">
        <p14:creationId xmlns:p14="http://schemas.microsoft.com/office/powerpoint/2010/main" val="3739902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more and more pains probably have components/characteristics involving nociplastic pain pathways.</a:t>
            </a:r>
          </a:p>
          <a:p>
            <a:endParaRPr lang="en-US" dirty="0"/>
          </a:p>
          <a:p>
            <a:r>
              <a:rPr lang="en-US" dirty="0"/>
              <a:t>CRPS type II is associated with a relevant neurological lesion or disease… Type I has no relevant neurologic lesion or disease. </a:t>
            </a:r>
          </a:p>
          <a:p>
            <a:endParaRPr lang="en-US" dirty="0"/>
          </a:p>
        </p:txBody>
      </p:sp>
      <p:sp>
        <p:nvSpPr>
          <p:cNvPr id="4" name="Slide Number Placeholder 3"/>
          <p:cNvSpPr>
            <a:spLocks noGrp="1"/>
          </p:cNvSpPr>
          <p:nvPr>
            <p:ph type="sldNum" sz="quarter" idx="5"/>
          </p:nvPr>
        </p:nvSpPr>
        <p:spPr/>
        <p:txBody>
          <a:bodyPr/>
          <a:lstStyle/>
          <a:p>
            <a:fld id="{6FDCEA44-3E82-014A-B522-66AE19CD36A4}" type="slidenum">
              <a:rPr lang="en-US" smtClean="0"/>
              <a:t>10</a:t>
            </a:fld>
            <a:endParaRPr lang="en-US"/>
          </a:p>
        </p:txBody>
      </p:sp>
    </p:spTree>
    <p:extLst>
      <p:ext uri="{BB962C8B-B14F-4D97-AF65-F5344CB8AC3E}">
        <p14:creationId xmlns:p14="http://schemas.microsoft.com/office/powerpoint/2010/main" val="36958575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err="1">
                <a:solidFill>
                  <a:schemeClr val="tx1"/>
                </a:solidFill>
                <a:effectLst/>
                <a:latin typeface="+mn-lt"/>
                <a:ea typeface="+mn-ea"/>
                <a:cs typeface="+mn-cs"/>
              </a:rPr>
              <a:t>Kohns</a:t>
            </a:r>
            <a:r>
              <a:rPr lang="en-US" sz="1200" b="0" i="0" kern="1200" dirty="0">
                <a:solidFill>
                  <a:schemeClr val="tx1"/>
                </a:solidFill>
                <a:effectLst/>
                <a:latin typeface="+mn-lt"/>
                <a:ea typeface="+mn-ea"/>
                <a:cs typeface="+mn-cs"/>
              </a:rPr>
              <a:t> D.J., Scott R., Castellanos J., Scribner D., Hodges R., </a:t>
            </a:r>
            <a:r>
              <a:rPr lang="en-US" sz="1200" b="0" i="0" kern="1200" dirty="0" err="1">
                <a:solidFill>
                  <a:schemeClr val="tx1"/>
                </a:solidFill>
                <a:effectLst/>
                <a:latin typeface="+mn-lt"/>
                <a:ea typeface="+mn-ea"/>
                <a:cs typeface="+mn-cs"/>
              </a:rPr>
              <a:t>Clauw</a:t>
            </a:r>
            <a:r>
              <a:rPr lang="en-US" sz="1200" b="0" i="0" kern="1200" dirty="0">
                <a:solidFill>
                  <a:schemeClr val="tx1"/>
                </a:solidFill>
                <a:effectLst/>
                <a:latin typeface="+mn-lt"/>
                <a:ea typeface="+mn-ea"/>
                <a:cs typeface="+mn-cs"/>
              </a:rPr>
              <a:t> D.J. The impact of nociplastic pain features on the response to physical therapy in patients with primary myofascial pain. J. Back. </a:t>
            </a:r>
            <a:r>
              <a:rPr lang="en-US" sz="1200" b="0" i="0" kern="1200" dirty="0" err="1">
                <a:solidFill>
                  <a:schemeClr val="tx1"/>
                </a:solidFill>
                <a:effectLst/>
                <a:latin typeface="+mn-lt"/>
                <a:ea typeface="+mn-ea"/>
                <a:cs typeface="+mn-cs"/>
              </a:rPr>
              <a:t>Musculoskelet</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Rehabil</a:t>
            </a:r>
            <a:r>
              <a:rPr lang="en-US" sz="1200" b="0" i="0" kern="1200" dirty="0">
                <a:solidFill>
                  <a:schemeClr val="tx1"/>
                </a:solidFill>
                <a:effectLst/>
                <a:latin typeface="+mn-lt"/>
                <a:ea typeface="+mn-ea"/>
                <a:cs typeface="+mn-cs"/>
              </a:rPr>
              <a:t>. 2022;35:1143–1151.</a:t>
            </a:r>
          </a:p>
          <a:p>
            <a:endParaRPr lang="en-US" sz="1200" b="0" i="0" kern="1200" dirty="0">
              <a:solidFill>
                <a:schemeClr val="tx1"/>
              </a:solidFill>
              <a:effectLst/>
              <a:latin typeface="+mn-lt"/>
              <a:ea typeface="+mn-ea"/>
              <a:cs typeface="+mn-cs"/>
            </a:endParaRPr>
          </a:p>
          <a:p>
            <a:r>
              <a:rPr lang="en-US" sz="1200" b="0" i="0" kern="1200" dirty="0" err="1">
                <a:solidFill>
                  <a:schemeClr val="tx1"/>
                </a:solidFill>
                <a:effectLst/>
                <a:latin typeface="+mn-lt"/>
                <a:ea typeface="+mn-ea"/>
                <a:cs typeface="+mn-cs"/>
              </a:rPr>
              <a:t>Minerbi</a:t>
            </a:r>
            <a:r>
              <a:rPr lang="en-US" sz="1200" b="0" i="0" kern="1200" dirty="0">
                <a:solidFill>
                  <a:schemeClr val="tx1"/>
                </a:solidFill>
                <a:effectLst/>
                <a:latin typeface="+mn-lt"/>
                <a:ea typeface="+mn-ea"/>
                <a:cs typeface="+mn-cs"/>
              </a:rPr>
              <a:t> A., </a:t>
            </a:r>
            <a:r>
              <a:rPr lang="en-US" sz="1200" b="0" i="0" kern="1200" dirty="0" err="1">
                <a:solidFill>
                  <a:schemeClr val="tx1"/>
                </a:solidFill>
                <a:effectLst/>
                <a:latin typeface="+mn-lt"/>
                <a:ea typeface="+mn-ea"/>
                <a:cs typeface="+mn-cs"/>
              </a:rPr>
              <a:t>Fitzcharles</a:t>
            </a:r>
            <a:r>
              <a:rPr lang="en-US" sz="1200" b="0" i="0" kern="1200" dirty="0">
                <a:solidFill>
                  <a:schemeClr val="tx1"/>
                </a:solidFill>
                <a:effectLst/>
                <a:latin typeface="+mn-lt"/>
                <a:ea typeface="+mn-ea"/>
                <a:cs typeface="+mn-cs"/>
              </a:rPr>
              <a:t> M.A. Fibromyalgia in Older Individuals. Drugs Aging. 2021;38:735–749.</a:t>
            </a:r>
          </a:p>
          <a:p>
            <a:endParaRPr lang="en-US" sz="1200" b="0" i="0" kern="1200" dirty="0">
              <a:solidFill>
                <a:schemeClr val="tx1"/>
              </a:solidFill>
              <a:effectLst/>
              <a:latin typeface="+mn-lt"/>
              <a:ea typeface="+mn-ea"/>
              <a:cs typeface="+mn-cs"/>
            </a:endParaRPr>
          </a:p>
          <a:p>
            <a:r>
              <a:rPr lang="en-US" b="0" i="0" dirty="0" err="1">
                <a:solidFill>
                  <a:srgbClr val="333333"/>
                </a:solidFill>
                <a:effectLst/>
                <a:latin typeface="Source Sans Pro Web"/>
              </a:rPr>
              <a:t>Bernardy</a:t>
            </a:r>
            <a:r>
              <a:rPr lang="en-US" b="0" i="0" dirty="0">
                <a:solidFill>
                  <a:srgbClr val="333333"/>
                </a:solidFill>
                <a:effectLst/>
                <a:latin typeface="Source Sans Pro Web"/>
              </a:rPr>
              <a:t> K., Klose P., Busch A.J., Choy E.H., </a:t>
            </a:r>
            <a:r>
              <a:rPr lang="en-US" b="0" i="0" dirty="0" err="1">
                <a:solidFill>
                  <a:srgbClr val="333333"/>
                </a:solidFill>
                <a:effectLst/>
                <a:latin typeface="Source Sans Pro Web"/>
              </a:rPr>
              <a:t>Häuser</a:t>
            </a:r>
            <a:r>
              <a:rPr lang="en-US" b="0" i="0" dirty="0">
                <a:solidFill>
                  <a:srgbClr val="333333"/>
                </a:solidFill>
                <a:effectLst/>
                <a:latin typeface="Source Sans Pro Web"/>
              </a:rPr>
              <a:t> W. Cognitive </a:t>
            </a:r>
            <a:r>
              <a:rPr lang="en-US" b="0" i="0" dirty="0" err="1">
                <a:solidFill>
                  <a:srgbClr val="333333"/>
                </a:solidFill>
                <a:effectLst/>
                <a:latin typeface="Source Sans Pro Web"/>
              </a:rPr>
              <a:t>behavioural</a:t>
            </a:r>
            <a:r>
              <a:rPr lang="en-US" b="0" i="0" dirty="0">
                <a:solidFill>
                  <a:srgbClr val="333333"/>
                </a:solidFill>
                <a:effectLst/>
                <a:latin typeface="Source Sans Pro Web"/>
              </a:rPr>
              <a:t> therapies for fibromyalgia. Cochrane Database Syst. Rev. 2013;2013</a:t>
            </a:r>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r>
              <a:rPr lang="en-US" b="0" i="0" dirty="0" err="1">
                <a:solidFill>
                  <a:srgbClr val="333333"/>
                </a:solidFill>
                <a:effectLst/>
                <a:latin typeface="Source Sans Pro Web"/>
              </a:rPr>
              <a:t>Selvanathan</a:t>
            </a:r>
            <a:r>
              <a:rPr lang="en-US" b="0" i="0" dirty="0">
                <a:solidFill>
                  <a:srgbClr val="333333"/>
                </a:solidFill>
                <a:effectLst/>
                <a:latin typeface="Source Sans Pro Web"/>
              </a:rPr>
              <a:t> J., Pham C., </a:t>
            </a:r>
            <a:r>
              <a:rPr lang="en-US" b="0" i="0" dirty="0" err="1">
                <a:solidFill>
                  <a:srgbClr val="333333"/>
                </a:solidFill>
                <a:effectLst/>
                <a:latin typeface="Source Sans Pro Web"/>
              </a:rPr>
              <a:t>Nagappa</a:t>
            </a:r>
            <a:r>
              <a:rPr lang="en-US" b="0" i="0" dirty="0">
                <a:solidFill>
                  <a:srgbClr val="333333"/>
                </a:solidFill>
                <a:effectLst/>
                <a:latin typeface="Source Sans Pro Web"/>
              </a:rPr>
              <a:t> M., Peng P.W., </a:t>
            </a:r>
            <a:r>
              <a:rPr lang="en-US" b="0" i="0" dirty="0" err="1">
                <a:solidFill>
                  <a:srgbClr val="333333"/>
                </a:solidFill>
                <a:effectLst/>
                <a:latin typeface="Source Sans Pro Web"/>
              </a:rPr>
              <a:t>Englesakis</a:t>
            </a:r>
            <a:r>
              <a:rPr lang="en-US" b="0" i="0" dirty="0">
                <a:solidFill>
                  <a:srgbClr val="333333"/>
                </a:solidFill>
                <a:effectLst/>
                <a:latin typeface="Source Sans Pro Web"/>
              </a:rPr>
              <a:t> M., </a:t>
            </a:r>
            <a:r>
              <a:rPr lang="en-US" b="0" i="0" dirty="0" err="1">
                <a:solidFill>
                  <a:srgbClr val="333333"/>
                </a:solidFill>
                <a:effectLst/>
                <a:latin typeface="Source Sans Pro Web"/>
              </a:rPr>
              <a:t>Espie</a:t>
            </a:r>
            <a:r>
              <a:rPr lang="en-US" b="0" i="0" dirty="0">
                <a:solidFill>
                  <a:srgbClr val="333333"/>
                </a:solidFill>
                <a:effectLst/>
                <a:latin typeface="Source Sans Pro Web"/>
              </a:rPr>
              <a:t> C.A., Morin C.M., Chung F. Cognitive behavioral therapy for insomnia in patients with chronic pain–a systematic review and meta-analysis of randomized controlled trials. Sleep Med. Rev. 2021;60:101460</a:t>
            </a:r>
            <a:endParaRPr lang="en-US" dirty="0"/>
          </a:p>
        </p:txBody>
      </p:sp>
      <p:sp>
        <p:nvSpPr>
          <p:cNvPr id="4" name="Slide Number Placeholder 3"/>
          <p:cNvSpPr>
            <a:spLocks noGrp="1"/>
          </p:cNvSpPr>
          <p:nvPr>
            <p:ph type="sldNum" sz="quarter" idx="5"/>
          </p:nvPr>
        </p:nvSpPr>
        <p:spPr/>
        <p:txBody>
          <a:bodyPr/>
          <a:lstStyle/>
          <a:p>
            <a:fld id="{6FDCEA44-3E82-014A-B522-66AE19CD36A4}" type="slidenum">
              <a:rPr lang="en-US" smtClean="0"/>
              <a:t>23</a:t>
            </a:fld>
            <a:endParaRPr lang="en-US"/>
          </a:p>
        </p:txBody>
      </p:sp>
    </p:spTree>
    <p:extLst>
      <p:ext uri="{BB962C8B-B14F-4D97-AF65-F5344CB8AC3E}">
        <p14:creationId xmlns:p14="http://schemas.microsoft.com/office/powerpoint/2010/main" val="9734521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Ultimately a lot is still unclear, really lack of a lot of data. Overall, need more evidence. </a:t>
            </a: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Derry S., </a:t>
            </a:r>
            <a:r>
              <a:rPr lang="en-US" sz="1200" b="0" i="0" kern="1200" dirty="0" err="1">
                <a:solidFill>
                  <a:schemeClr val="tx1"/>
                </a:solidFill>
                <a:effectLst/>
                <a:latin typeface="+mn-lt"/>
                <a:ea typeface="+mn-ea"/>
                <a:cs typeface="+mn-cs"/>
              </a:rPr>
              <a:t>Wiffen</a:t>
            </a:r>
            <a:r>
              <a:rPr lang="en-US" sz="1200" b="0" i="0" kern="1200" dirty="0">
                <a:solidFill>
                  <a:schemeClr val="tx1"/>
                </a:solidFill>
                <a:effectLst/>
                <a:latin typeface="+mn-lt"/>
                <a:ea typeface="+mn-ea"/>
                <a:cs typeface="+mn-cs"/>
              </a:rPr>
              <a:t> P.J., </a:t>
            </a:r>
            <a:r>
              <a:rPr lang="en-US" sz="1200" b="0" i="0" kern="1200" dirty="0" err="1">
                <a:solidFill>
                  <a:schemeClr val="tx1"/>
                </a:solidFill>
                <a:effectLst/>
                <a:latin typeface="+mn-lt"/>
                <a:ea typeface="+mn-ea"/>
                <a:cs typeface="+mn-cs"/>
              </a:rPr>
              <a:t>Häuser</a:t>
            </a:r>
            <a:r>
              <a:rPr lang="en-US" sz="1200" b="0" i="0" kern="1200" dirty="0">
                <a:solidFill>
                  <a:schemeClr val="tx1"/>
                </a:solidFill>
                <a:effectLst/>
                <a:latin typeface="+mn-lt"/>
                <a:ea typeface="+mn-ea"/>
                <a:cs typeface="+mn-cs"/>
              </a:rPr>
              <a:t> W., </a:t>
            </a:r>
            <a:r>
              <a:rPr lang="en-US" sz="1200" b="0" i="0" kern="1200" dirty="0" err="1">
                <a:solidFill>
                  <a:schemeClr val="tx1"/>
                </a:solidFill>
                <a:effectLst/>
                <a:latin typeface="+mn-lt"/>
                <a:ea typeface="+mn-ea"/>
                <a:cs typeface="+mn-cs"/>
              </a:rPr>
              <a:t>Mücke</a:t>
            </a:r>
            <a:r>
              <a:rPr lang="en-US" sz="1200" b="0" i="0" kern="1200" dirty="0">
                <a:solidFill>
                  <a:schemeClr val="tx1"/>
                </a:solidFill>
                <a:effectLst/>
                <a:latin typeface="+mn-lt"/>
                <a:ea typeface="+mn-ea"/>
                <a:cs typeface="+mn-cs"/>
              </a:rPr>
              <a:t> M., </a:t>
            </a:r>
            <a:r>
              <a:rPr lang="en-US" sz="1200" b="0" i="0" kern="1200" dirty="0" err="1">
                <a:solidFill>
                  <a:schemeClr val="tx1"/>
                </a:solidFill>
                <a:effectLst/>
                <a:latin typeface="+mn-lt"/>
                <a:ea typeface="+mn-ea"/>
                <a:cs typeface="+mn-cs"/>
              </a:rPr>
              <a:t>Tölle</a:t>
            </a:r>
            <a:r>
              <a:rPr lang="en-US" sz="1200" b="0" i="0" kern="1200" dirty="0">
                <a:solidFill>
                  <a:schemeClr val="tx1"/>
                </a:solidFill>
                <a:effectLst/>
                <a:latin typeface="+mn-lt"/>
                <a:ea typeface="+mn-ea"/>
                <a:cs typeface="+mn-cs"/>
              </a:rPr>
              <a:t> T.R., Bell R.F., Moore R.A. Oral nonsteroidal anti-inflammatory drugs for fibromyalgia in adults. Cochrane Database Syst. Rev. 2017;3:Cd012332</a:t>
            </a:r>
          </a:p>
          <a:p>
            <a:endParaRPr lang="en-US" sz="1200" b="0" i="0" kern="1200" dirty="0">
              <a:solidFill>
                <a:schemeClr val="tx1"/>
              </a:solidFill>
              <a:effectLst/>
              <a:latin typeface="+mn-lt"/>
              <a:ea typeface="+mn-ea"/>
              <a:cs typeface="+mn-cs"/>
            </a:endParaRPr>
          </a:p>
          <a:p>
            <a:r>
              <a:rPr lang="en-US" b="0" i="0" dirty="0">
                <a:solidFill>
                  <a:srgbClr val="333333"/>
                </a:solidFill>
                <a:effectLst/>
                <a:latin typeface="Source Sans Pro Web"/>
              </a:rPr>
              <a:t>Robinson C., </a:t>
            </a:r>
            <a:r>
              <a:rPr lang="en-US" b="0" i="0" dirty="0" err="1">
                <a:solidFill>
                  <a:srgbClr val="333333"/>
                </a:solidFill>
                <a:effectLst/>
                <a:latin typeface="Source Sans Pro Web"/>
              </a:rPr>
              <a:t>Dalal</a:t>
            </a:r>
            <a:r>
              <a:rPr lang="en-US" b="0" i="0" dirty="0">
                <a:solidFill>
                  <a:srgbClr val="333333"/>
                </a:solidFill>
                <a:effectLst/>
                <a:latin typeface="Source Sans Pro Web"/>
              </a:rPr>
              <a:t> S., </a:t>
            </a:r>
            <a:r>
              <a:rPr lang="en-US" b="0" i="0" dirty="0" err="1">
                <a:solidFill>
                  <a:srgbClr val="333333"/>
                </a:solidFill>
                <a:effectLst/>
                <a:latin typeface="Source Sans Pro Web"/>
              </a:rPr>
              <a:t>Chitneni</a:t>
            </a:r>
            <a:r>
              <a:rPr lang="en-US" b="0" i="0" dirty="0">
                <a:solidFill>
                  <a:srgbClr val="333333"/>
                </a:solidFill>
                <a:effectLst/>
                <a:latin typeface="Source Sans Pro Web"/>
              </a:rPr>
              <a:t> A., Patil A., Berger A.A., Mahmood S., </a:t>
            </a:r>
            <a:r>
              <a:rPr lang="en-US" b="0" i="0" dirty="0" err="1">
                <a:solidFill>
                  <a:srgbClr val="333333"/>
                </a:solidFill>
                <a:effectLst/>
                <a:latin typeface="Source Sans Pro Web"/>
              </a:rPr>
              <a:t>Orhurhu</a:t>
            </a:r>
            <a:r>
              <a:rPr lang="en-US" b="0" i="0" dirty="0">
                <a:solidFill>
                  <a:srgbClr val="333333"/>
                </a:solidFill>
                <a:effectLst/>
                <a:latin typeface="Source Sans Pro Web"/>
              </a:rPr>
              <a:t> V., Kaye A.D., </a:t>
            </a:r>
            <a:r>
              <a:rPr lang="en-US" b="0" i="0" dirty="0" err="1">
                <a:solidFill>
                  <a:srgbClr val="333333"/>
                </a:solidFill>
                <a:effectLst/>
                <a:latin typeface="Source Sans Pro Web"/>
              </a:rPr>
              <a:t>Hasoon</a:t>
            </a:r>
            <a:r>
              <a:rPr lang="en-US" b="0" i="0" dirty="0">
                <a:solidFill>
                  <a:srgbClr val="333333"/>
                </a:solidFill>
                <a:effectLst/>
                <a:latin typeface="Source Sans Pro Web"/>
              </a:rPr>
              <a:t> J. A look at commonly utilized serotonin noradrenaline reuptake inhibitors (SNRIs) in chronic pain. Health Psychol. Res. 2022;10:32309.</a:t>
            </a:r>
          </a:p>
          <a:p>
            <a:endParaRPr lang="en-US" dirty="0"/>
          </a:p>
        </p:txBody>
      </p:sp>
      <p:sp>
        <p:nvSpPr>
          <p:cNvPr id="4" name="Slide Number Placeholder 3"/>
          <p:cNvSpPr>
            <a:spLocks noGrp="1"/>
          </p:cNvSpPr>
          <p:nvPr>
            <p:ph type="sldNum" sz="quarter" idx="5"/>
          </p:nvPr>
        </p:nvSpPr>
        <p:spPr/>
        <p:txBody>
          <a:bodyPr/>
          <a:lstStyle/>
          <a:p>
            <a:fld id="{6FDCEA44-3E82-014A-B522-66AE19CD36A4}" type="slidenum">
              <a:rPr lang="en-US" smtClean="0"/>
              <a:t>24</a:t>
            </a:fld>
            <a:endParaRPr lang="en-US"/>
          </a:p>
        </p:txBody>
      </p:sp>
    </p:spTree>
    <p:extLst>
      <p:ext uri="{BB962C8B-B14F-4D97-AF65-F5344CB8AC3E}">
        <p14:creationId xmlns:p14="http://schemas.microsoft.com/office/powerpoint/2010/main" val="21395515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Relevant fibromyalgia guidelines.</a:t>
            </a:r>
          </a:p>
        </p:txBody>
      </p:sp>
      <p:sp>
        <p:nvSpPr>
          <p:cNvPr id="4" name="Slide Number Placeholder 3"/>
          <p:cNvSpPr>
            <a:spLocks noGrp="1"/>
          </p:cNvSpPr>
          <p:nvPr>
            <p:ph type="sldNum" sz="quarter" idx="5"/>
          </p:nvPr>
        </p:nvSpPr>
        <p:spPr/>
        <p:txBody>
          <a:bodyPr/>
          <a:lstStyle/>
          <a:p>
            <a:fld id="{6FDCEA44-3E82-014A-B522-66AE19CD36A4}" type="slidenum">
              <a:rPr lang="en-US" smtClean="0"/>
              <a:t>28</a:t>
            </a:fld>
            <a:endParaRPr lang="en-US"/>
          </a:p>
        </p:txBody>
      </p:sp>
    </p:spTree>
    <p:extLst>
      <p:ext uri="{BB962C8B-B14F-4D97-AF65-F5344CB8AC3E}">
        <p14:creationId xmlns:p14="http://schemas.microsoft.com/office/powerpoint/2010/main" val="25103965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Younger J, Noor N, McCue R, Mackey S. Low-dose naltrexone for the treatment of fibromyalgia: findings of a small, randomized, double-blind, placebo-controlled, counterbalanced, crossover trial assessing daily pain levels. </a:t>
            </a:r>
            <a:r>
              <a:rPr lang="en-US" sz="1200" b="0" i="1" kern="1200" dirty="0">
                <a:solidFill>
                  <a:schemeClr val="tx1"/>
                </a:solidFill>
                <a:effectLst/>
                <a:latin typeface="+mn-lt"/>
                <a:ea typeface="+mn-ea"/>
                <a:cs typeface="+mn-cs"/>
              </a:rPr>
              <a:t>Arthritis Rheum. </a:t>
            </a:r>
            <a:r>
              <a:rPr lang="en-US" sz="1200" b="0" i="0" kern="1200" dirty="0">
                <a:solidFill>
                  <a:schemeClr val="tx1"/>
                </a:solidFill>
                <a:effectLst/>
                <a:latin typeface="+mn-lt"/>
                <a:ea typeface="+mn-ea"/>
                <a:cs typeface="+mn-cs"/>
              </a:rPr>
              <a:t>2013;</a:t>
            </a:r>
            <a:r>
              <a:rPr lang="en-US" sz="1200" b="1" i="0" kern="1200" dirty="0">
                <a:solidFill>
                  <a:schemeClr val="tx1"/>
                </a:solidFill>
                <a:effectLst/>
                <a:latin typeface="+mn-lt"/>
                <a:ea typeface="+mn-ea"/>
                <a:cs typeface="+mn-cs"/>
              </a:rPr>
              <a:t>65</a:t>
            </a:r>
            <a:r>
              <a:rPr lang="en-US" sz="1200" b="0" i="0" kern="1200" dirty="0">
                <a:solidFill>
                  <a:schemeClr val="tx1"/>
                </a:solidFill>
                <a:effectLst/>
                <a:latin typeface="+mn-lt"/>
                <a:ea typeface="+mn-ea"/>
                <a:cs typeface="+mn-cs"/>
              </a:rPr>
              <a:t>(2):529–538.</a:t>
            </a:r>
          </a:p>
          <a:p>
            <a:endParaRPr lang="en-US" sz="1200" b="0" i="0" kern="1200" dirty="0">
              <a:solidFill>
                <a:schemeClr val="tx1"/>
              </a:solidFill>
              <a:effectLst/>
              <a:latin typeface="+mn-lt"/>
              <a:ea typeface="+mn-ea"/>
              <a:cs typeface="+mn-cs"/>
            </a:endParaRPr>
          </a:p>
          <a:p>
            <a:r>
              <a:rPr lang="en-US" sz="1200" b="0" i="0" kern="1200" dirty="0" err="1">
                <a:solidFill>
                  <a:schemeClr val="tx1"/>
                </a:solidFill>
                <a:effectLst/>
                <a:latin typeface="+mn-lt"/>
                <a:ea typeface="+mn-ea"/>
                <a:cs typeface="+mn-cs"/>
              </a:rPr>
              <a:t>Parkitny</a:t>
            </a:r>
            <a:r>
              <a:rPr lang="en-US" sz="1200" b="0" i="0" kern="1200" dirty="0">
                <a:solidFill>
                  <a:schemeClr val="tx1"/>
                </a:solidFill>
                <a:effectLst/>
                <a:latin typeface="+mn-lt"/>
                <a:ea typeface="+mn-ea"/>
                <a:cs typeface="+mn-cs"/>
              </a:rPr>
              <a:t> L, Younger J. Reduced pro-inflammatory cytokines after eight weeks of low-dose naltrexone for fibromyalgia. </a:t>
            </a:r>
            <a:r>
              <a:rPr lang="en-US" sz="1200" b="0" i="1" kern="1200" dirty="0">
                <a:solidFill>
                  <a:schemeClr val="tx1"/>
                </a:solidFill>
                <a:effectLst/>
                <a:latin typeface="+mn-lt"/>
                <a:ea typeface="+mn-ea"/>
                <a:cs typeface="+mn-cs"/>
              </a:rPr>
              <a:t>Biomedicines. </a:t>
            </a:r>
            <a:r>
              <a:rPr lang="en-US" sz="1200" b="0" i="0" kern="1200" dirty="0">
                <a:solidFill>
                  <a:schemeClr val="tx1"/>
                </a:solidFill>
                <a:effectLst/>
                <a:latin typeface="+mn-lt"/>
                <a:ea typeface="+mn-ea"/>
                <a:cs typeface="+mn-cs"/>
              </a:rPr>
              <a:t>2017;</a:t>
            </a:r>
            <a:r>
              <a:rPr lang="en-US" sz="1200" b="1" i="0" kern="1200" dirty="0">
                <a:solidFill>
                  <a:schemeClr val="tx1"/>
                </a:solidFill>
                <a:effectLst/>
                <a:latin typeface="+mn-lt"/>
                <a:ea typeface="+mn-ea"/>
                <a:cs typeface="+mn-cs"/>
              </a:rPr>
              <a:t>5</a:t>
            </a:r>
            <a:r>
              <a:rPr lang="en-US" sz="1200" b="0" i="0" kern="1200" dirty="0">
                <a:solidFill>
                  <a:schemeClr val="tx1"/>
                </a:solidFill>
                <a:effectLst/>
                <a:latin typeface="+mn-lt"/>
                <a:ea typeface="+mn-ea"/>
                <a:cs typeface="+mn-cs"/>
              </a:rPr>
              <a:t>(2):16.</a:t>
            </a:r>
          </a:p>
          <a:p>
            <a:endParaRPr lang="en-US" sz="1200" b="0" i="0" kern="1200" dirty="0">
              <a:solidFill>
                <a:schemeClr val="tx1"/>
              </a:solidFill>
              <a:effectLst/>
              <a:latin typeface="+mn-lt"/>
              <a:ea typeface="+mn-ea"/>
              <a:cs typeface="+mn-cs"/>
            </a:endParaRPr>
          </a:p>
          <a:p>
            <a:r>
              <a:rPr lang="en-US" dirty="0"/>
              <a:t>https://</a:t>
            </a:r>
            <a:r>
              <a:rPr lang="en-US" dirty="0" err="1"/>
              <a:t>www.ncbi.nlm.nih.gov</a:t>
            </a:r>
            <a:r>
              <a:rPr lang="en-US" dirty="0"/>
              <a:t>/</a:t>
            </a:r>
            <a:r>
              <a:rPr lang="en-US" dirty="0" err="1"/>
              <a:t>pmc</a:t>
            </a:r>
            <a:r>
              <a:rPr lang="en-US" dirty="0"/>
              <a:t>/articles/PMC8591911/ </a:t>
            </a:r>
          </a:p>
          <a:p>
            <a:endParaRPr lang="en-US" dirty="0"/>
          </a:p>
        </p:txBody>
      </p:sp>
      <p:sp>
        <p:nvSpPr>
          <p:cNvPr id="4" name="Slide Number Placeholder 3"/>
          <p:cNvSpPr>
            <a:spLocks noGrp="1"/>
          </p:cNvSpPr>
          <p:nvPr>
            <p:ph type="sldNum" sz="quarter" idx="5"/>
          </p:nvPr>
        </p:nvSpPr>
        <p:spPr/>
        <p:txBody>
          <a:bodyPr/>
          <a:lstStyle/>
          <a:p>
            <a:fld id="{6FDCEA44-3E82-014A-B522-66AE19CD36A4}" type="slidenum">
              <a:rPr lang="en-US" smtClean="0"/>
              <a:t>30</a:t>
            </a:fld>
            <a:endParaRPr lang="en-US"/>
          </a:p>
        </p:txBody>
      </p:sp>
    </p:spTree>
    <p:extLst>
      <p:ext uri="{BB962C8B-B14F-4D97-AF65-F5344CB8AC3E}">
        <p14:creationId xmlns:p14="http://schemas.microsoft.com/office/powerpoint/2010/main" val="7813241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Younger J, </a:t>
            </a:r>
            <a:r>
              <a:rPr lang="en-US" sz="1200" b="0" i="0" kern="1200" dirty="0" err="1">
                <a:solidFill>
                  <a:schemeClr val="tx1"/>
                </a:solidFill>
                <a:effectLst/>
                <a:latin typeface="+mn-lt"/>
                <a:ea typeface="+mn-ea"/>
                <a:cs typeface="+mn-cs"/>
              </a:rPr>
              <a:t>Parkitny</a:t>
            </a:r>
            <a:r>
              <a:rPr lang="en-US" sz="1200" b="0" i="0" kern="1200" dirty="0">
                <a:solidFill>
                  <a:schemeClr val="tx1"/>
                </a:solidFill>
                <a:effectLst/>
                <a:latin typeface="+mn-lt"/>
                <a:ea typeface="+mn-ea"/>
                <a:cs typeface="+mn-cs"/>
              </a:rPr>
              <a:t> L, McLain D. The use of low-dose naltrexone (LDN) as a novel anti-inflammatory treatment for chronic pain. </a:t>
            </a:r>
            <a:r>
              <a:rPr lang="en-US" sz="1200" b="0" i="1" kern="1200" dirty="0">
                <a:solidFill>
                  <a:schemeClr val="tx1"/>
                </a:solidFill>
                <a:effectLst/>
                <a:latin typeface="+mn-lt"/>
                <a:ea typeface="+mn-ea"/>
                <a:cs typeface="+mn-cs"/>
              </a:rPr>
              <a:t>Clin </a:t>
            </a:r>
            <a:r>
              <a:rPr lang="en-US" sz="1200" b="0" i="1" kern="1200" dirty="0" err="1">
                <a:solidFill>
                  <a:schemeClr val="tx1"/>
                </a:solidFill>
                <a:effectLst/>
                <a:latin typeface="+mn-lt"/>
                <a:ea typeface="+mn-ea"/>
                <a:cs typeface="+mn-cs"/>
              </a:rPr>
              <a:t>Rheumatol</a:t>
            </a:r>
            <a:r>
              <a:rPr lang="en-US" sz="1200" b="0" i="1"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2014;</a:t>
            </a:r>
            <a:r>
              <a:rPr lang="en-US" sz="1200" b="1" i="0" kern="1200" dirty="0">
                <a:solidFill>
                  <a:schemeClr val="tx1"/>
                </a:solidFill>
                <a:effectLst/>
                <a:latin typeface="+mn-lt"/>
                <a:ea typeface="+mn-ea"/>
                <a:cs typeface="+mn-cs"/>
              </a:rPr>
              <a:t>33</a:t>
            </a:r>
            <a:r>
              <a:rPr lang="en-US" sz="1200" b="0" i="0" kern="1200" dirty="0">
                <a:solidFill>
                  <a:schemeClr val="tx1"/>
                </a:solidFill>
                <a:effectLst/>
                <a:latin typeface="+mn-lt"/>
                <a:ea typeface="+mn-ea"/>
                <a:cs typeface="+mn-cs"/>
              </a:rPr>
              <a:t>(4):451–459.</a:t>
            </a:r>
          </a:p>
          <a:p>
            <a:endParaRPr lang="en-US" sz="1200" b="0" i="0" kern="1200" dirty="0">
              <a:solidFill>
                <a:schemeClr val="tx1"/>
              </a:solidFill>
              <a:effectLst/>
              <a:latin typeface="+mn-lt"/>
              <a:ea typeface="+mn-ea"/>
              <a:cs typeface="+mn-cs"/>
            </a:endParaRPr>
          </a:p>
          <a:p>
            <a:r>
              <a:rPr lang="en-US" sz="1200" b="0" i="0" kern="1200" dirty="0" err="1">
                <a:solidFill>
                  <a:schemeClr val="tx1"/>
                </a:solidFill>
                <a:effectLst/>
                <a:latin typeface="+mn-lt"/>
                <a:ea typeface="+mn-ea"/>
                <a:cs typeface="+mn-cs"/>
              </a:rPr>
              <a:t>Tempel</a:t>
            </a:r>
            <a:r>
              <a:rPr lang="en-US" sz="1200" b="0" i="0" kern="1200" dirty="0">
                <a:solidFill>
                  <a:schemeClr val="tx1"/>
                </a:solidFill>
                <a:effectLst/>
                <a:latin typeface="+mn-lt"/>
                <a:ea typeface="+mn-ea"/>
                <a:cs typeface="+mn-cs"/>
              </a:rPr>
              <a:t> A, Kessler JA, </a:t>
            </a:r>
            <a:r>
              <a:rPr lang="en-US" sz="1200" b="0" i="0" kern="1200" dirty="0" err="1">
                <a:solidFill>
                  <a:schemeClr val="tx1"/>
                </a:solidFill>
                <a:effectLst/>
                <a:latin typeface="+mn-lt"/>
                <a:ea typeface="+mn-ea"/>
                <a:cs typeface="+mn-cs"/>
              </a:rPr>
              <a:t>Zukin</a:t>
            </a:r>
            <a:r>
              <a:rPr lang="en-US" sz="1200" b="0" i="0" kern="1200" dirty="0">
                <a:solidFill>
                  <a:schemeClr val="tx1"/>
                </a:solidFill>
                <a:effectLst/>
                <a:latin typeface="+mn-lt"/>
                <a:ea typeface="+mn-ea"/>
                <a:cs typeface="+mn-cs"/>
              </a:rPr>
              <a:t> RS. Chronic naltrexone treatment increases expression of </a:t>
            </a:r>
            <a:r>
              <a:rPr lang="en-US" sz="1200" b="0" i="0" kern="1200" dirty="0" err="1">
                <a:solidFill>
                  <a:schemeClr val="tx1"/>
                </a:solidFill>
                <a:effectLst/>
                <a:latin typeface="+mn-lt"/>
                <a:ea typeface="+mn-ea"/>
                <a:cs typeface="+mn-cs"/>
              </a:rPr>
              <a:t>preproenkephalin</a:t>
            </a:r>
            <a:r>
              <a:rPr lang="en-US" sz="1200" b="0" i="0" kern="1200" dirty="0">
                <a:solidFill>
                  <a:schemeClr val="tx1"/>
                </a:solidFill>
                <a:effectLst/>
                <a:latin typeface="+mn-lt"/>
                <a:ea typeface="+mn-ea"/>
                <a:cs typeface="+mn-cs"/>
              </a:rPr>
              <a:t> and </a:t>
            </a:r>
            <a:r>
              <a:rPr lang="en-US" sz="1200" b="0" i="0" kern="1200" dirty="0" err="1">
                <a:solidFill>
                  <a:schemeClr val="tx1"/>
                </a:solidFill>
                <a:effectLst/>
                <a:latin typeface="+mn-lt"/>
                <a:ea typeface="+mn-ea"/>
                <a:cs typeface="+mn-cs"/>
              </a:rPr>
              <a:t>preprotachykinin</a:t>
            </a:r>
            <a:r>
              <a:rPr lang="en-US" sz="1200" b="0" i="0" kern="1200" dirty="0">
                <a:solidFill>
                  <a:schemeClr val="tx1"/>
                </a:solidFill>
                <a:effectLst/>
                <a:latin typeface="+mn-lt"/>
                <a:ea typeface="+mn-ea"/>
                <a:cs typeface="+mn-cs"/>
              </a:rPr>
              <a:t> mRNA in discrete brain regions. </a:t>
            </a:r>
            <a:r>
              <a:rPr lang="en-US" sz="1200" b="0" i="1" kern="1200" dirty="0">
                <a:solidFill>
                  <a:schemeClr val="tx1"/>
                </a:solidFill>
                <a:effectLst/>
                <a:latin typeface="+mn-lt"/>
                <a:ea typeface="+mn-ea"/>
                <a:cs typeface="+mn-cs"/>
              </a:rPr>
              <a:t>J </a:t>
            </a:r>
            <a:r>
              <a:rPr lang="en-US" sz="1200" b="0" i="1" kern="1200" dirty="0" err="1">
                <a:solidFill>
                  <a:schemeClr val="tx1"/>
                </a:solidFill>
                <a:effectLst/>
                <a:latin typeface="+mn-lt"/>
                <a:ea typeface="+mn-ea"/>
                <a:cs typeface="+mn-cs"/>
              </a:rPr>
              <a:t>Neurosci</a:t>
            </a:r>
            <a:r>
              <a:rPr lang="en-US" sz="1200" b="0" i="1"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1990;</a:t>
            </a:r>
            <a:r>
              <a:rPr lang="en-US" sz="1200" b="1" i="0" kern="1200" dirty="0">
                <a:solidFill>
                  <a:schemeClr val="tx1"/>
                </a:solidFill>
                <a:effectLst/>
                <a:latin typeface="+mn-lt"/>
                <a:ea typeface="+mn-ea"/>
                <a:cs typeface="+mn-cs"/>
              </a:rPr>
              <a:t>10</a:t>
            </a:r>
            <a:r>
              <a:rPr lang="en-US" sz="1200" b="0" i="0" kern="1200" dirty="0">
                <a:solidFill>
                  <a:schemeClr val="tx1"/>
                </a:solidFill>
                <a:effectLst/>
                <a:latin typeface="+mn-lt"/>
                <a:ea typeface="+mn-ea"/>
                <a:cs typeface="+mn-cs"/>
              </a:rPr>
              <a:t>(3):741–747.</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Bruno K, </a:t>
            </a:r>
            <a:r>
              <a:rPr lang="en-US" sz="1200" b="0" i="0" kern="1200" dirty="0" err="1">
                <a:solidFill>
                  <a:schemeClr val="tx1"/>
                </a:solidFill>
                <a:effectLst/>
                <a:latin typeface="+mn-lt"/>
                <a:ea typeface="+mn-ea"/>
                <a:cs typeface="+mn-cs"/>
              </a:rPr>
              <a:t>Woller</a:t>
            </a:r>
            <a:r>
              <a:rPr lang="en-US" sz="1200" b="0" i="0" kern="1200" dirty="0">
                <a:solidFill>
                  <a:schemeClr val="tx1"/>
                </a:solidFill>
                <a:effectLst/>
                <a:latin typeface="+mn-lt"/>
                <a:ea typeface="+mn-ea"/>
                <a:cs typeface="+mn-cs"/>
              </a:rPr>
              <a:t> SA, Miller YI, </a:t>
            </a:r>
            <a:r>
              <a:rPr lang="en-US" sz="1200" b="0" i="0" kern="1200" dirty="0" err="1">
                <a:solidFill>
                  <a:schemeClr val="tx1"/>
                </a:solidFill>
                <a:effectLst/>
                <a:latin typeface="+mn-lt"/>
                <a:ea typeface="+mn-ea"/>
                <a:cs typeface="+mn-cs"/>
              </a:rPr>
              <a:t>Yaksh</a:t>
            </a:r>
            <a:r>
              <a:rPr lang="en-US" sz="1200" b="0" i="0" kern="1200" dirty="0">
                <a:solidFill>
                  <a:schemeClr val="tx1"/>
                </a:solidFill>
                <a:effectLst/>
                <a:latin typeface="+mn-lt"/>
                <a:ea typeface="+mn-ea"/>
                <a:cs typeface="+mn-cs"/>
              </a:rPr>
              <a:t> TL, Wallace M, Beaton G, Chakravarthy K. Targeting toll-like receptor-4 (TLR4)-an emerging therapeutic target for persistent pain states. </a:t>
            </a:r>
            <a:r>
              <a:rPr lang="en-US" sz="1200" b="0" i="1" kern="1200" dirty="0">
                <a:solidFill>
                  <a:schemeClr val="tx1"/>
                </a:solidFill>
                <a:effectLst/>
                <a:latin typeface="+mn-lt"/>
                <a:ea typeface="+mn-ea"/>
                <a:cs typeface="+mn-cs"/>
              </a:rPr>
              <a:t>Pain. </a:t>
            </a:r>
            <a:r>
              <a:rPr lang="en-US" sz="1200" b="0" i="0" kern="1200" dirty="0">
                <a:solidFill>
                  <a:schemeClr val="tx1"/>
                </a:solidFill>
                <a:effectLst/>
                <a:latin typeface="+mn-lt"/>
                <a:ea typeface="+mn-ea"/>
                <a:cs typeface="+mn-cs"/>
              </a:rPr>
              <a:t>2018;</a:t>
            </a:r>
            <a:r>
              <a:rPr lang="en-US" sz="1200" b="1" i="0" kern="1200" dirty="0">
                <a:solidFill>
                  <a:schemeClr val="tx1"/>
                </a:solidFill>
                <a:effectLst/>
                <a:latin typeface="+mn-lt"/>
                <a:ea typeface="+mn-ea"/>
                <a:cs typeface="+mn-cs"/>
              </a:rPr>
              <a:t>159</a:t>
            </a:r>
            <a:r>
              <a:rPr lang="en-US" sz="1200" b="0" i="0" kern="1200" dirty="0">
                <a:solidFill>
                  <a:schemeClr val="tx1"/>
                </a:solidFill>
                <a:effectLst/>
                <a:latin typeface="+mn-lt"/>
                <a:ea typeface="+mn-ea"/>
                <a:cs typeface="+mn-cs"/>
              </a:rPr>
              <a:t>(10):1908–1915.</a:t>
            </a:r>
            <a:endParaRPr lang="en-US" dirty="0"/>
          </a:p>
          <a:p>
            <a:endParaRPr lang="en-US" dirty="0"/>
          </a:p>
        </p:txBody>
      </p:sp>
      <p:sp>
        <p:nvSpPr>
          <p:cNvPr id="4" name="Slide Number Placeholder 3"/>
          <p:cNvSpPr>
            <a:spLocks noGrp="1"/>
          </p:cNvSpPr>
          <p:nvPr>
            <p:ph type="sldNum" sz="quarter" idx="5"/>
          </p:nvPr>
        </p:nvSpPr>
        <p:spPr/>
        <p:txBody>
          <a:bodyPr/>
          <a:lstStyle/>
          <a:p>
            <a:fld id="{6FDCEA44-3E82-014A-B522-66AE19CD36A4}" type="slidenum">
              <a:rPr lang="en-US" smtClean="0"/>
              <a:t>31</a:t>
            </a:fld>
            <a:endParaRPr lang="en-US"/>
          </a:p>
        </p:txBody>
      </p:sp>
    </p:spTree>
    <p:extLst>
      <p:ext uri="{BB962C8B-B14F-4D97-AF65-F5344CB8AC3E}">
        <p14:creationId xmlns:p14="http://schemas.microsoft.com/office/powerpoint/2010/main" val="24890361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This relatively slow off-rate is one of the characteristics that make ketamine’s physical and pathological effects distinct compared to other compounds that also inhibit NMDA receptors, such as memantine and topiramate.</a:t>
            </a:r>
            <a:r>
              <a:rPr lang="en-US" sz="1200" b="0" i="0" kern="1200" baseline="30000" dirty="0">
                <a:solidFill>
                  <a:schemeClr val="tx1"/>
                </a:solidFill>
                <a:effectLst/>
                <a:latin typeface="+mn-lt"/>
                <a:ea typeface="+mn-ea"/>
                <a:cs typeface="+mn-cs"/>
              </a:rPr>
              <a:t>7</a:t>
            </a:r>
            <a:r>
              <a:rPr lang="en-US" sz="1200" b="0" i="0" kern="1200" dirty="0">
                <a:solidFill>
                  <a:schemeClr val="tx1"/>
                </a:solidFill>
                <a:effectLst/>
                <a:latin typeface="+mn-lt"/>
                <a:ea typeface="+mn-ea"/>
                <a:cs typeface="+mn-cs"/>
              </a:rPr>
              <a:t> Ketamine remains “trapped” within the now closed channel pore following binding, even after glutamate molecules escape, allowing the channel to remain closed.</a:t>
            </a:r>
            <a:r>
              <a:rPr lang="en-US" sz="1200" b="0" i="0" kern="1200" baseline="30000" dirty="0">
                <a:solidFill>
                  <a:schemeClr val="tx1"/>
                </a:solidFill>
                <a:effectLst/>
                <a:latin typeface="+mn-lt"/>
                <a:ea typeface="+mn-ea"/>
                <a:cs typeface="+mn-cs"/>
              </a:rPr>
              <a:t>7</a:t>
            </a:r>
            <a:r>
              <a:rPr lang="en-US" sz="1200" b="0" i="0" kern="1200" dirty="0">
                <a:solidFill>
                  <a:schemeClr val="tx1"/>
                </a:solidFill>
                <a:effectLst/>
                <a:latin typeface="+mn-lt"/>
                <a:ea typeface="+mn-ea"/>
                <a:cs typeface="+mn-cs"/>
              </a:rPr>
              <a:t> Although these effects greatly contribute to its overall anesthetic and analgesic efficacy, ketamine is also associated with increased prevalence of side effects, which are discussed in further detail below.</a:t>
            </a:r>
            <a:r>
              <a:rPr lang="en-US" sz="1200" b="0" i="0" kern="1200" baseline="30000" dirty="0">
                <a:solidFill>
                  <a:schemeClr val="tx1"/>
                </a:solidFill>
                <a:effectLst/>
                <a:latin typeface="+mn-lt"/>
                <a:ea typeface="+mn-ea"/>
                <a:cs typeface="+mn-cs"/>
              </a:rPr>
              <a:t>7</a:t>
            </a:r>
            <a:endParaRPr lang="en-US" dirty="0"/>
          </a:p>
          <a:p>
            <a:endParaRPr lang="en-US" dirty="0"/>
          </a:p>
        </p:txBody>
      </p:sp>
      <p:sp>
        <p:nvSpPr>
          <p:cNvPr id="4" name="Slide Number Placeholder 3"/>
          <p:cNvSpPr>
            <a:spLocks noGrp="1"/>
          </p:cNvSpPr>
          <p:nvPr>
            <p:ph type="sldNum" sz="quarter" idx="5"/>
          </p:nvPr>
        </p:nvSpPr>
        <p:spPr/>
        <p:txBody>
          <a:bodyPr/>
          <a:lstStyle/>
          <a:p>
            <a:fld id="{6FDCEA44-3E82-014A-B522-66AE19CD36A4}" type="slidenum">
              <a:rPr lang="en-US" smtClean="0"/>
              <a:t>33</a:t>
            </a:fld>
            <a:endParaRPr lang="en-US"/>
          </a:p>
        </p:txBody>
      </p:sp>
    </p:spTree>
    <p:extLst>
      <p:ext uri="{BB962C8B-B14F-4D97-AF65-F5344CB8AC3E}">
        <p14:creationId xmlns:p14="http://schemas.microsoft.com/office/powerpoint/2010/main" val="33577371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FDCEA44-3E82-014A-B522-66AE19CD36A4}" type="slidenum">
              <a:rPr lang="en-US" smtClean="0"/>
              <a:t>34</a:t>
            </a:fld>
            <a:endParaRPr lang="en-US"/>
          </a:p>
        </p:txBody>
      </p:sp>
    </p:spTree>
    <p:extLst>
      <p:ext uri="{BB962C8B-B14F-4D97-AF65-F5344CB8AC3E}">
        <p14:creationId xmlns:p14="http://schemas.microsoft.com/office/powerpoint/2010/main" val="8470374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Ketamine has been used for a long time at the inpatient level, though more and more evidence is suggesting potential outpatient benefits. </a:t>
            </a:r>
          </a:p>
          <a:p>
            <a:endParaRPr lang="en-US" dirty="0"/>
          </a:p>
          <a:p>
            <a:r>
              <a:rPr lang="en-US" dirty="0"/>
              <a:t>The lowest pain score rating of that range is interesting and an indication of delayed anti-nociceptive effects</a:t>
            </a:r>
          </a:p>
        </p:txBody>
      </p:sp>
      <p:sp>
        <p:nvSpPr>
          <p:cNvPr id="4" name="Slide Number Placeholder 3"/>
          <p:cNvSpPr>
            <a:spLocks noGrp="1"/>
          </p:cNvSpPr>
          <p:nvPr>
            <p:ph type="sldNum" sz="quarter" idx="5"/>
          </p:nvPr>
        </p:nvSpPr>
        <p:spPr/>
        <p:txBody>
          <a:bodyPr/>
          <a:lstStyle/>
          <a:p>
            <a:fld id="{6B4161B4-5662-814D-BD7C-82E03E9E9848}" type="slidenum">
              <a:rPr lang="en-US" smtClean="0"/>
              <a:t>35</a:t>
            </a:fld>
            <a:endParaRPr lang="en-US"/>
          </a:p>
        </p:txBody>
      </p:sp>
    </p:spTree>
    <p:extLst>
      <p:ext uri="{BB962C8B-B14F-4D97-AF65-F5344CB8AC3E}">
        <p14:creationId xmlns:p14="http://schemas.microsoft.com/office/powerpoint/2010/main" val="22687063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www.ncbi.nlm.nih.gov</a:t>
            </a:r>
            <a:r>
              <a:rPr lang="en-US" dirty="0"/>
              <a:t>/</a:t>
            </a:r>
            <a:r>
              <a:rPr lang="en-US" dirty="0" err="1"/>
              <a:t>pmc</a:t>
            </a:r>
            <a:r>
              <a:rPr lang="en-US" dirty="0"/>
              <a:t>/articles/PMC8675611/  in pain </a:t>
            </a:r>
            <a:r>
              <a:rPr lang="en-US" dirty="0" err="1"/>
              <a:t>intens</a:t>
            </a:r>
            <a:endParaRPr lang="en-US" dirty="0"/>
          </a:p>
        </p:txBody>
      </p:sp>
      <p:sp>
        <p:nvSpPr>
          <p:cNvPr id="4" name="Slide Number Placeholder 3"/>
          <p:cNvSpPr>
            <a:spLocks noGrp="1"/>
          </p:cNvSpPr>
          <p:nvPr>
            <p:ph type="sldNum" sz="quarter" idx="5"/>
          </p:nvPr>
        </p:nvSpPr>
        <p:spPr/>
        <p:txBody>
          <a:bodyPr/>
          <a:lstStyle/>
          <a:p>
            <a:fld id="{6B4161B4-5662-814D-BD7C-82E03E9E9848}" type="slidenum">
              <a:rPr lang="en-US" smtClean="0"/>
              <a:t>36</a:t>
            </a:fld>
            <a:endParaRPr lang="en-US"/>
          </a:p>
        </p:txBody>
      </p:sp>
    </p:spTree>
    <p:extLst>
      <p:ext uri="{BB962C8B-B14F-4D97-AF65-F5344CB8AC3E}">
        <p14:creationId xmlns:p14="http://schemas.microsoft.com/office/powerpoint/2010/main" val="37536948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B4161B4-5662-814D-BD7C-82E03E9E9848}" type="slidenum">
              <a:rPr lang="en-US" smtClean="0"/>
              <a:t>37</a:t>
            </a:fld>
            <a:endParaRPr lang="en-US"/>
          </a:p>
        </p:txBody>
      </p:sp>
    </p:spTree>
    <p:extLst>
      <p:ext uri="{BB962C8B-B14F-4D97-AF65-F5344CB8AC3E}">
        <p14:creationId xmlns:p14="http://schemas.microsoft.com/office/powerpoint/2010/main" val="3390863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Patients may perceive the touch of clothing against the skin and/or the pressure from belts, handbags, and bras as unpleasant or painful. They may report hugging to be painful and/or note that it is painful to sit in a chair for any prolonged periods. Hypersensitivity to movement can be assessed by asking how habitual physical activities of moderate intensity, such as walking, affect their pain, with exercise-induced reductions of pain intensity considered to be the normal response and exercise-induced exacerbations of pain representing a sign of altered pain modulation.</a:t>
            </a:r>
            <a:endParaRPr lang="en-US" dirty="0"/>
          </a:p>
          <a:p>
            <a:endParaRPr lang="en-US" dirty="0"/>
          </a:p>
        </p:txBody>
      </p:sp>
      <p:sp>
        <p:nvSpPr>
          <p:cNvPr id="4" name="Slide Number Placeholder 3"/>
          <p:cNvSpPr>
            <a:spLocks noGrp="1"/>
          </p:cNvSpPr>
          <p:nvPr>
            <p:ph type="sldNum" sz="quarter" idx="5"/>
          </p:nvPr>
        </p:nvSpPr>
        <p:spPr/>
        <p:txBody>
          <a:bodyPr/>
          <a:lstStyle/>
          <a:p>
            <a:fld id="{6FDCEA44-3E82-014A-B522-66AE19CD36A4}" type="slidenum">
              <a:rPr lang="en-US" smtClean="0"/>
              <a:t>11</a:t>
            </a:fld>
            <a:endParaRPr lang="en-US"/>
          </a:p>
        </p:txBody>
      </p:sp>
    </p:spTree>
    <p:extLst>
      <p:ext uri="{BB962C8B-B14F-4D97-AF65-F5344CB8AC3E}">
        <p14:creationId xmlns:p14="http://schemas.microsoft.com/office/powerpoint/2010/main" val="27991504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Lederman S, Arnold LM, Vaughn B, et al. RELIEF. Pain Med. 2025:pnaf089</a:t>
            </a:r>
          </a:p>
          <a:p>
            <a:endParaRPr lang="en-US" dirty="0"/>
          </a:p>
          <a:p>
            <a:r>
              <a:rPr lang="en-US" dirty="0" err="1"/>
              <a:t>Iglehart</a:t>
            </a:r>
            <a:r>
              <a:rPr lang="en-US" dirty="0"/>
              <a:t> I, Lederman S, Kelley M, et al. RESILIAN. Annals of Rheumatic Diseases. 2025;83(suppl 1).</a:t>
            </a:r>
          </a:p>
        </p:txBody>
      </p:sp>
      <p:sp>
        <p:nvSpPr>
          <p:cNvPr id="4" name="Slide Number Placeholder 3"/>
          <p:cNvSpPr>
            <a:spLocks noGrp="1"/>
          </p:cNvSpPr>
          <p:nvPr>
            <p:ph type="sldNum" sz="quarter" idx="5"/>
          </p:nvPr>
        </p:nvSpPr>
        <p:spPr/>
        <p:txBody>
          <a:bodyPr/>
          <a:lstStyle/>
          <a:p>
            <a:fld id="{6B4161B4-5662-814D-BD7C-82E03E9E9848}" type="slidenum">
              <a:rPr lang="en-US" smtClean="0"/>
              <a:t>39</a:t>
            </a:fld>
            <a:endParaRPr lang="en-US"/>
          </a:p>
        </p:txBody>
      </p:sp>
    </p:spTree>
    <p:extLst>
      <p:ext uri="{BB962C8B-B14F-4D97-AF65-F5344CB8AC3E}">
        <p14:creationId xmlns:p14="http://schemas.microsoft.com/office/powerpoint/2010/main" val="29260034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B4161B4-5662-814D-BD7C-82E03E9E9848}" type="slidenum">
              <a:rPr lang="en-US" smtClean="0"/>
              <a:t>40</a:t>
            </a:fld>
            <a:endParaRPr lang="en-US"/>
          </a:p>
        </p:txBody>
      </p:sp>
    </p:spTree>
    <p:extLst>
      <p:ext uri="{BB962C8B-B14F-4D97-AF65-F5344CB8AC3E}">
        <p14:creationId xmlns:p14="http://schemas.microsoft.com/office/powerpoint/2010/main" val="11459061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err="1">
                <a:solidFill>
                  <a:schemeClr val="tx1"/>
                </a:solidFill>
                <a:effectLst/>
                <a:latin typeface="+mn-lt"/>
                <a:ea typeface="+mn-ea"/>
                <a:cs typeface="+mn-cs"/>
              </a:rPr>
              <a:t>Trouvin</a:t>
            </a:r>
            <a:r>
              <a:rPr lang="en-US" sz="1200" b="0" i="0" kern="1200" dirty="0">
                <a:solidFill>
                  <a:schemeClr val="tx1"/>
                </a:solidFill>
                <a:effectLst/>
                <a:latin typeface="+mn-lt"/>
                <a:ea typeface="+mn-ea"/>
                <a:cs typeface="+mn-cs"/>
              </a:rPr>
              <a:t> A.P., Perrot S. New concepts of pain. Best. </a:t>
            </a:r>
            <a:r>
              <a:rPr lang="en-US" sz="1200" b="0" i="0" kern="1200" dirty="0" err="1">
                <a:solidFill>
                  <a:schemeClr val="tx1"/>
                </a:solidFill>
                <a:effectLst/>
                <a:latin typeface="+mn-lt"/>
                <a:ea typeface="+mn-ea"/>
                <a:cs typeface="+mn-cs"/>
              </a:rPr>
              <a:t>Pract</a:t>
            </a:r>
            <a:r>
              <a:rPr lang="en-US" sz="1200" b="0" i="0" kern="1200" dirty="0">
                <a:solidFill>
                  <a:schemeClr val="tx1"/>
                </a:solidFill>
                <a:effectLst/>
                <a:latin typeface="+mn-lt"/>
                <a:ea typeface="+mn-ea"/>
                <a:cs typeface="+mn-cs"/>
              </a:rPr>
              <a:t>. Res. Clin. </a:t>
            </a:r>
            <a:r>
              <a:rPr lang="en-US" sz="1200" b="0" i="0" kern="1200" dirty="0" err="1">
                <a:solidFill>
                  <a:schemeClr val="tx1"/>
                </a:solidFill>
                <a:effectLst/>
                <a:latin typeface="+mn-lt"/>
                <a:ea typeface="+mn-ea"/>
                <a:cs typeface="+mn-cs"/>
              </a:rPr>
              <a:t>Rheumatol</a:t>
            </a:r>
            <a:r>
              <a:rPr lang="en-US" sz="1200" b="0" i="0" kern="1200" dirty="0">
                <a:solidFill>
                  <a:schemeClr val="tx1"/>
                </a:solidFill>
                <a:effectLst/>
                <a:latin typeface="+mn-lt"/>
                <a:ea typeface="+mn-ea"/>
                <a:cs typeface="+mn-cs"/>
              </a:rPr>
              <a:t>. 2019;33:101415.</a:t>
            </a:r>
          </a:p>
          <a:p>
            <a:endParaRPr lang="en-US" sz="1200" b="0" i="0" kern="1200" dirty="0">
              <a:solidFill>
                <a:schemeClr val="tx1"/>
              </a:solidFill>
              <a:effectLst/>
              <a:latin typeface="+mn-lt"/>
              <a:ea typeface="+mn-ea"/>
              <a:cs typeface="+mn-cs"/>
            </a:endParaRPr>
          </a:p>
          <a:p>
            <a:r>
              <a:rPr lang="en-US" sz="1200" b="0" i="0" kern="1200" dirty="0" err="1">
                <a:solidFill>
                  <a:schemeClr val="tx1"/>
                </a:solidFill>
                <a:effectLst/>
                <a:latin typeface="+mn-lt"/>
                <a:ea typeface="+mn-ea"/>
                <a:cs typeface="+mn-cs"/>
              </a:rPr>
              <a:t>Fitzcharles</a:t>
            </a:r>
            <a:r>
              <a:rPr lang="en-US" sz="1200" b="0" i="0" kern="1200" dirty="0">
                <a:solidFill>
                  <a:schemeClr val="tx1"/>
                </a:solidFill>
                <a:effectLst/>
                <a:latin typeface="+mn-lt"/>
                <a:ea typeface="+mn-ea"/>
                <a:cs typeface="+mn-cs"/>
              </a:rPr>
              <a:t> M.A., Cohen S.P., </a:t>
            </a:r>
            <a:r>
              <a:rPr lang="en-US" sz="1200" b="0" i="0" kern="1200" dirty="0" err="1">
                <a:solidFill>
                  <a:schemeClr val="tx1"/>
                </a:solidFill>
                <a:effectLst/>
                <a:latin typeface="+mn-lt"/>
                <a:ea typeface="+mn-ea"/>
                <a:cs typeface="+mn-cs"/>
              </a:rPr>
              <a:t>Clauw</a:t>
            </a:r>
            <a:r>
              <a:rPr lang="en-US" sz="1200" b="0" i="0" kern="1200" dirty="0">
                <a:solidFill>
                  <a:schemeClr val="tx1"/>
                </a:solidFill>
                <a:effectLst/>
                <a:latin typeface="+mn-lt"/>
                <a:ea typeface="+mn-ea"/>
                <a:cs typeface="+mn-cs"/>
              </a:rPr>
              <a:t> D.J., Littlejohn G., Usui C., </a:t>
            </a:r>
            <a:r>
              <a:rPr lang="en-US" sz="1200" b="0" i="0" kern="1200" dirty="0" err="1">
                <a:solidFill>
                  <a:schemeClr val="tx1"/>
                </a:solidFill>
                <a:effectLst/>
                <a:latin typeface="+mn-lt"/>
                <a:ea typeface="+mn-ea"/>
                <a:cs typeface="+mn-cs"/>
              </a:rPr>
              <a:t>Häuser</a:t>
            </a:r>
            <a:r>
              <a:rPr lang="en-US" sz="1200" b="0" i="0" kern="1200" dirty="0">
                <a:solidFill>
                  <a:schemeClr val="tx1"/>
                </a:solidFill>
                <a:effectLst/>
                <a:latin typeface="+mn-lt"/>
                <a:ea typeface="+mn-ea"/>
                <a:cs typeface="+mn-cs"/>
              </a:rPr>
              <a:t> W. Nociplastic pain: Towards an understanding of prevalent pain conditions. Lancet. 2021;397:2098–2110</a:t>
            </a:r>
            <a:endParaRPr lang="en-US" dirty="0"/>
          </a:p>
          <a:p>
            <a:endParaRPr lang="en-US" dirty="0"/>
          </a:p>
        </p:txBody>
      </p:sp>
      <p:sp>
        <p:nvSpPr>
          <p:cNvPr id="4" name="Slide Number Placeholder 3"/>
          <p:cNvSpPr>
            <a:spLocks noGrp="1"/>
          </p:cNvSpPr>
          <p:nvPr>
            <p:ph type="sldNum" sz="quarter" idx="5"/>
          </p:nvPr>
        </p:nvSpPr>
        <p:spPr/>
        <p:txBody>
          <a:bodyPr/>
          <a:lstStyle/>
          <a:p>
            <a:fld id="{6FDCEA44-3E82-014A-B522-66AE19CD36A4}" type="slidenum">
              <a:rPr lang="en-US" smtClean="0"/>
              <a:t>12</a:t>
            </a:fld>
            <a:endParaRPr lang="en-US"/>
          </a:p>
        </p:txBody>
      </p:sp>
    </p:spTree>
    <p:extLst>
      <p:ext uri="{BB962C8B-B14F-4D97-AF65-F5344CB8AC3E}">
        <p14:creationId xmlns:p14="http://schemas.microsoft.com/office/powerpoint/2010/main" val="3863112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first two mechanisms have actually been shown by looking at MRI’s of patients with fibromyalgia in studies. It basically boils down to an overactive pain processing system</a:t>
            </a: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r>
              <a:rPr lang="en-US" sz="1200" b="0" i="0" kern="1200" dirty="0" err="1">
                <a:solidFill>
                  <a:schemeClr val="tx1"/>
                </a:solidFill>
                <a:effectLst/>
                <a:latin typeface="+mn-lt"/>
                <a:ea typeface="+mn-ea"/>
                <a:cs typeface="+mn-cs"/>
              </a:rPr>
              <a:t>Fitzcharles</a:t>
            </a:r>
            <a:r>
              <a:rPr lang="en-US" sz="1200" b="0" i="0" kern="1200" dirty="0">
                <a:solidFill>
                  <a:schemeClr val="tx1"/>
                </a:solidFill>
                <a:effectLst/>
                <a:latin typeface="+mn-lt"/>
                <a:ea typeface="+mn-ea"/>
                <a:cs typeface="+mn-cs"/>
              </a:rPr>
              <a:t> M.A., Cohen S.P., </a:t>
            </a:r>
            <a:r>
              <a:rPr lang="en-US" sz="1200" b="0" i="0" kern="1200" dirty="0" err="1">
                <a:solidFill>
                  <a:schemeClr val="tx1"/>
                </a:solidFill>
                <a:effectLst/>
                <a:latin typeface="+mn-lt"/>
                <a:ea typeface="+mn-ea"/>
                <a:cs typeface="+mn-cs"/>
              </a:rPr>
              <a:t>Clauw</a:t>
            </a:r>
            <a:r>
              <a:rPr lang="en-US" sz="1200" b="0" i="0" kern="1200" dirty="0">
                <a:solidFill>
                  <a:schemeClr val="tx1"/>
                </a:solidFill>
                <a:effectLst/>
                <a:latin typeface="+mn-lt"/>
                <a:ea typeface="+mn-ea"/>
                <a:cs typeface="+mn-cs"/>
              </a:rPr>
              <a:t> D.J., Littlejohn G., Usui C., </a:t>
            </a:r>
            <a:r>
              <a:rPr lang="en-US" sz="1200" b="0" i="0" kern="1200" dirty="0" err="1">
                <a:solidFill>
                  <a:schemeClr val="tx1"/>
                </a:solidFill>
                <a:effectLst/>
                <a:latin typeface="+mn-lt"/>
                <a:ea typeface="+mn-ea"/>
                <a:cs typeface="+mn-cs"/>
              </a:rPr>
              <a:t>Häuser</a:t>
            </a:r>
            <a:r>
              <a:rPr lang="en-US" sz="1200" b="0" i="0" kern="1200" dirty="0">
                <a:solidFill>
                  <a:schemeClr val="tx1"/>
                </a:solidFill>
                <a:effectLst/>
                <a:latin typeface="+mn-lt"/>
                <a:ea typeface="+mn-ea"/>
                <a:cs typeface="+mn-cs"/>
              </a:rPr>
              <a:t> W. Nociplastic pain: Towards an understanding of prevalent pain conditions. Lancet. 2021;397:2098–2110.</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Hashmi J.A., </a:t>
            </a:r>
            <a:r>
              <a:rPr lang="en-US" sz="1200" b="0" i="0" kern="1200" dirty="0" err="1">
                <a:solidFill>
                  <a:schemeClr val="tx1"/>
                </a:solidFill>
                <a:effectLst/>
                <a:latin typeface="+mn-lt"/>
                <a:ea typeface="+mn-ea"/>
                <a:cs typeface="+mn-cs"/>
              </a:rPr>
              <a:t>Baliki</a:t>
            </a:r>
            <a:r>
              <a:rPr lang="en-US" sz="1200" b="0" i="0" kern="1200" dirty="0">
                <a:solidFill>
                  <a:schemeClr val="tx1"/>
                </a:solidFill>
                <a:effectLst/>
                <a:latin typeface="+mn-lt"/>
                <a:ea typeface="+mn-ea"/>
                <a:cs typeface="+mn-cs"/>
              </a:rPr>
              <a:t> M.N., Huang L., </a:t>
            </a:r>
            <a:r>
              <a:rPr lang="en-US" sz="1200" b="0" i="0" kern="1200" dirty="0" err="1">
                <a:solidFill>
                  <a:schemeClr val="tx1"/>
                </a:solidFill>
                <a:effectLst/>
                <a:latin typeface="+mn-lt"/>
                <a:ea typeface="+mn-ea"/>
                <a:cs typeface="+mn-cs"/>
              </a:rPr>
              <a:t>Baria</a:t>
            </a:r>
            <a:r>
              <a:rPr lang="en-US" sz="1200" b="0" i="0" kern="1200" dirty="0">
                <a:solidFill>
                  <a:schemeClr val="tx1"/>
                </a:solidFill>
                <a:effectLst/>
                <a:latin typeface="+mn-lt"/>
                <a:ea typeface="+mn-ea"/>
                <a:cs typeface="+mn-cs"/>
              </a:rPr>
              <a:t> A.T., </a:t>
            </a:r>
            <a:r>
              <a:rPr lang="en-US" sz="1200" b="0" i="0" kern="1200" dirty="0" err="1">
                <a:solidFill>
                  <a:schemeClr val="tx1"/>
                </a:solidFill>
                <a:effectLst/>
                <a:latin typeface="+mn-lt"/>
                <a:ea typeface="+mn-ea"/>
                <a:cs typeface="+mn-cs"/>
              </a:rPr>
              <a:t>Torbey</a:t>
            </a:r>
            <a:r>
              <a:rPr lang="en-US" sz="1200" b="0" i="0" kern="1200" dirty="0">
                <a:solidFill>
                  <a:schemeClr val="tx1"/>
                </a:solidFill>
                <a:effectLst/>
                <a:latin typeface="+mn-lt"/>
                <a:ea typeface="+mn-ea"/>
                <a:cs typeface="+mn-cs"/>
              </a:rPr>
              <a:t> S., Hermann K.M., Schnitzer T.J., </a:t>
            </a:r>
            <a:r>
              <a:rPr lang="en-US" sz="1200" b="0" i="0" kern="1200" dirty="0" err="1">
                <a:solidFill>
                  <a:schemeClr val="tx1"/>
                </a:solidFill>
                <a:effectLst/>
                <a:latin typeface="+mn-lt"/>
                <a:ea typeface="+mn-ea"/>
                <a:cs typeface="+mn-cs"/>
              </a:rPr>
              <a:t>Apkarian</a:t>
            </a:r>
            <a:r>
              <a:rPr lang="en-US" sz="1200" b="0" i="0" kern="1200" dirty="0">
                <a:solidFill>
                  <a:schemeClr val="tx1"/>
                </a:solidFill>
                <a:effectLst/>
                <a:latin typeface="+mn-lt"/>
                <a:ea typeface="+mn-ea"/>
                <a:cs typeface="+mn-cs"/>
              </a:rPr>
              <a:t> A.V. Shape shifting pain: </a:t>
            </a:r>
            <a:r>
              <a:rPr lang="en-US" sz="1200" b="0" i="0" kern="1200" dirty="0" err="1">
                <a:solidFill>
                  <a:schemeClr val="tx1"/>
                </a:solidFill>
                <a:effectLst/>
                <a:latin typeface="+mn-lt"/>
                <a:ea typeface="+mn-ea"/>
                <a:cs typeface="+mn-cs"/>
              </a:rPr>
              <a:t>Chronification</a:t>
            </a:r>
            <a:r>
              <a:rPr lang="en-US" sz="1200" b="0" i="0" kern="1200" dirty="0">
                <a:solidFill>
                  <a:schemeClr val="tx1"/>
                </a:solidFill>
                <a:effectLst/>
                <a:latin typeface="+mn-lt"/>
                <a:ea typeface="+mn-ea"/>
                <a:cs typeface="+mn-cs"/>
              </a:rPr>
              <a:t> of back pain shifts brain representation from nociceptive to emotional circuits. Brain. 2013;136:2751–2768</a:t>
            </a:r>
            <a:endParaRPr lang="en-US" dirty="0"/>
          </a:p>
          <a:p>
            <a:endParaRPr lang="en-US" dirty="0"/>
          </a:p>
        </p:txBody>
      </p:sp>
      <p:sp>
        <p:nvSpPr>
          <p:cNvPr id="4" name="Slide Number Placeholder 3"/>
          <p:cNvSpPr>
            <a:spLocks noGrp="1"/>
          </p:cNvSpPr>
          <p:nvPr>
            <p:ph type="sldNum" sz="quarter" idx="5"/>
          </p:nvPr>
        </p:nvSpPr>
        <p:spPr/>
        <p:txBody>
          <a:bodyPr/>
          <a:lstStyle/>
          <a:p>
            <a:fld id="{6FDCEA44-3E82-014A-B522-66AE19CD36A4}" type="slidenum">
              <a:rPr lang="en-US" smtClean="0"/>
              <a:t>13</a:t>
            </a:fld>
            <a:endParaRPr lang="en-US"/>
          </a:p>
        </p:txBody>
      </p:sp>
    </p:spTree>
    <p:extLst>
      <p:ext uri="{BB962C8B-B14F-4D97-AF65-F5344CB8AC3E}">
        <p14:creationId xmlns:p14="http://schemas.microsoft.com/office/powerpoint/2010/main" val="19905554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err="1">
                <a:solidFill>
                  <a:schemeClr val="tx1"/>
                </a:solidFill>
                <a:effectLst/>
                <a:latin typeface="+mn-lt"/>
                <a:ea typeface="+mn-ea"/>
                <a:cs typeface="+mn-cs"/>
              </a:rPr>
              <a:t>Hiraga</a:t>
            </a:r>
            <a:r>
              <a:rPr lang="en-US" sz="1200" b="0" i="0" kern="1200" dirty="0">
                <a:solidFill>
                  <a:schemeClr val="tx1"/>
                </a:solidFill>
                <a:effectLst/>
                <a:latin typeface="+mn-lt"/>
                <a:ea typeface="+mn-ea"/>
                <a:cs typeface="+mn-cs"/>
              </a:rPr>
              <a:t> S.I., </a:t>
            </a:r>
            <a:r>
              <a:rPr lang="en-US" sz="1200" b="0" i="0" kern="1200" dirty="0" err="1">
                <a:solidFill>
                  <a:schemeClr val="tx1"/>
                </a:solidFill>
                <a:effectLst/>
                <a:latin typeface="+mn-lt"/>
                <a:ea typeface="+mn-ea"/>
                <a:cs typeface="+mn-cs"/>
              </a:rPr>
              <a:t>Itokazu</a:t>
            </a:r>
            <a:r>
              <a:rPr lang="en-US" sz="1200" b="0" i="0" kern="1200" dirty="0">
                <a:solidFill>
                  <a:schemeClr val="tx1"/>
                </a:solidFill>
                <a:effectLst/>
                <a:latin typeface="+mn-lt"/>
                <a:ea typeface="+mn-ea"/>
                <a:cs typeface="+mn-cs"/>
              </a:rPr>
              <a:t> T., </a:t>
            </a:r>
            <a:r>
              <a:rPr lang="en-US" sz="1200" b="0" i="0" kern="1200" dirty="0" err="1">
                <a:solidFill>
                  <a:schemeClr val="tx1"/>
                </a:solidFill>
                <a:effectLst/>
                <a:latin typeface="+mn-lt"/>
                <a:ea typeface="+mn-ea"/>
                <a:cs typeface="+mn-cs"/>
              </a:rPr>
              <a:t>Nishibe</a:t>
            </a:r>
            <a:r>
              <a:rPr lang="en-US" sz="1200" b="0" i="0" kern="1200" dirty="0">
                <a:solidFill>
                  <a:schemeClr val="tx1"/>
                </a:solidFill>
                <a:effectLst/>
                <a:latin typeface="+mn-lt"/>
                <a:ea typeface="+mn-ea"/>
                <a:cs typeface="+mn-cs"/>
              </a:rPr>
              <a:t> M., Yamashita T. Neuroplasticity related to chronic pain and its modulation by microglia. </a:t>
            </a:r>
            <a:r>
              <a:rPr lang="en-US" sz="1200" b="0" i="0" kern="1200" dirty="0" err="1">
                <a:solidFill>
                  <a:schemeClr val="tx1"/>
                </a:solidFill>
                <a:effectLst/>
                <a:latin typeface="+mn-lt"/>
                <a:ea typeface="+mn-ea"/>
                <a:cs typeface="+mn-cs"/>
              </a:rPr>
              <a:t>Inflamm</a:t>
            </a:r>
            <a:r>
              <a:rPr lang="en-US" sz="1200" b="0" i="0" kern="1200" dirty="0">
                <a:solidFill>
                  <a:schemeClr val="tx1"/>
                </a:solidFill>
                <a:effectLst/>
                <a:latin typeface="+mn-lt"/>
                <a:ea typeface="+mn-ea"/>
                <a:cs typeface="+mn-cs"/>
              </a:rPr>
              <a:t>. Regen. 2022;42:15.</a:t>
            </a:r>
          </a:p>
          <a:p>
            <a:endParaRPr lang="en-US" sz="1200" b="0" i="0" kern="1200" dirty="0">
              <a:solidFill>
                <a:schemeClr val="tx1"/>
              </a:solidFill>
              <a:effectLst/>
              <a:latin typeface="+mn-lt"/>
              <a:ea typeface="+mn-ea"/>
              <a:cs typeface="+mn-cs"/>
            </a:endParaRPr>
          </a:p>
          <a:p>
            <a:r>
              <a:rPr lang="en-US" sz="1200" b="0" i="0" kern="1200" dirty="0" err="1">
                <a:solidFill>
                  <a:schemeClr val="tx1"/>
                </a:solidFill>
                <a:effectLst/>
                <a:latin typeface="+mn-lt"/>
                <a:ea typeface="+mn-ea"/>
                <a:cs typeface="+mn-cs"/>
              </a:rPr>
              <a:t>Alshelh</a:t>
            </a:r>
            <a:r>
              <a:rPr lang="en-US" sz="1200" b="0" i="0" kern="1200" dirty="0">
                <a:solidFill>
                  <a:schemeClr val="tx1"/>
                </a:solidFill>
                <a:effectLst/>
                <a:latin typeface="+mn-lt"/>
                <a:ea typeface="+mn-ea"/>
                <a:cs typeface="+mn-cs"/>
              </a:rPr>
              <a:t> Z., </a:t>
            </a:r>
            <a:r>
              <a:rPr lang="en-US" sz="1200" b="0" i="0" kern="1200" dirty="0" err="1">
                <a:solidFill>
                  <a:schemeClr val="tx1"/>
                </a:solidFill>
                <a:effectLst/>
                <a:latin typeface="+mn-lt"/>
                <a:ea typeface="+mn-ea"/>
                <a:cs typeface="+mn-cs"/>
              </a:rPr>
              <a:t>Brusaferri</a:t>
            </a:r>
            <a:r>
              <a:rPr lang="en-US" sz="1200" b="0" i="0" kern="1200" dirty="0">
                <a:solidFill>
                  <a:schemeClr val="tx1"/>
                </a:solidFill>
                <a:effectLst/>
                <a:latin typeface="+mn-lt"/>
                <a:ea typeface="+mn-ea"/>
                <a:cs typeface="+mn-cs"/>
              </a:rPr>
              <a:t> L., </a:t>
            </a:r>
            <a:r>
              <a:rPr lang="en-US" sz="1200" b="0" i="0" kern="1200" dirty="0" err="1">
                <a:solidFill>
                  <a:schemeClr val="tx1"/>
                </a:solidFill>
                <a:effectLst/>
                <a:latin typeface="+mn-lt"/>
                <a:ea typeface="+mn-ea"/>
                <a:cs typeface="+mn-cs"/>
              </a:rPr>
              <a:t>Saha</a:t>
            </a:r>
            <a:r>
              <a:rPr lang="en-US" sz="1200" b="0" i="0" kern="1200" dirty="0">
                <a:solidFill>
                  <a:schemeClr val="tx1"/>
                </a:solidFill>
                <a:effectLst/>
                <a:latin typeface="+mn-lt"/>
                <a:ea typeface="+mn-ea"/>
                <a:cs typeface="+mn-cs"/>
              </a:rPr>
              <a:t> A., Morrissey E., Knight P., Kim M., Zhang Y., Hooker J.M., Albrecht D., </a:t>
            </a:r>
            <a:r>
              <a:rPr lang="en-US" sz="1200" b="0" i="0" kern="1200" dirty="0" err="1">
                <a:solidFill>
                  <a:schemeClr val="tx1"/>
                </a:solidFill>
                <a:effectLst/>
                <a:latin typeface="+mn-lt"/>
                <a:ea typeface="+mn-ea"/>
                <a:cs typeface="+mn-cs"/>
              </a:rPr>
              <a:t>Torrado</a:t>
            </a:r>
            <a:r>
              <a:rPr lang="en-US" sz="1200" b="0" i="0" kern="1200" dirty="0">
                <a:solidFill>
                  <a:schemeClr val="tx1"/>
                </a:solidFill>
                <a:effectLst/>
                <a:latin typeface="+mn-lt"/>
                <a:ea typeface="+mn-ea"/>
                <a:cs typeface="+mn-cs"/>
              </a:rPr>
              <a:t>-Carvajal A., et al. Neuroimmune signatures in chronic low back pain subtypes. Brain. 2022;145:1098–1110.</a:t>
            </a:r>
          </a:p>
          <a:p>
            <a:endParaRPr lang="en-US" sz="1200" b="0" i="0" kern="1200" dirty="0">
              <a:solidFill>
                <a:schemeClr val="tx1"/>
              </a:solidFill>
              <a:effectLst/>
              <a:latin typeface="+mn-lt"/>
              <a:ea typeface="+mn-ea"/>
              <a:cs typeface="+mn-cs"/>
            </a:endParaRPr>
          </a:p>
          <a:p>
            <a:r>
              <a:rPr lang="en-US" sz="1200" b="0" i="0" kern="1200" dirty="0" err="1">
                <a:solidFill>
                  <a:schemeClr val="tx1"/>
                </a:solidFill>
                <a:effectLst/>
                <a:latin typeface="+mn-lt"/>
                <a:ea typeface="+mn-ea"/>
                <a:cs typeface="+mn-cs"/>
              </a:rPr>
              <a:t>Sandström</a:t>
            </a:r>
            <a:r>
              <a:rPr lang="en-US" sz="1200" b="0" i="0" kern="1200" dirty="0">
                <a:solidFill>
                  <a:schemeClr val="tx1"/>
                </a:solidFill>
                <a:effectLst/>
                <a:latin typeface="+mn-lt"/>
                <a:ea typeface="+mn-ea"/>
                <a:cs typeface="+mn-cs"/>
              </a:rPr>
              <a:t> A., </a:t>
            </a:r>
            <a:r>
              <a:rPr lang="en-US" sz="1200" b="0" i="0" kern="1200" dirty="0" err="1">
                <a:solidFill>
                  <a:schemeClr val="tx1"/>
                </a:solidFill>
                <a:effectLst/>
                <a:latin typeface="+mn-lt"/>
                <a:ea typeface="+mn-ea"/>
                <a:cs typeface="+mn-cs"/>
              </a:rPr>
              <a:t>Ellerbrock</a:t>
            </a:r>
            <a:r>
              <a:rPr lang="en-US" sz="1200" b="0" i="0" kern="1200" dirty="0">
                <a:solidFill>
                  <a:schemeClr val="tx1"/>
                </a:solidFill>
                <a:effectLst/>
                <a:latin typeface="+mn-lt"/>
                <a:ea typeface="+mn-ea"/>
                <a:cs typeface="+mn-cs"/>
              </a:rPr>
              <a:t> I., </a:t>
            </a:r>
            <a:r>
              <a:rPr lang="en-US" sz="1200" b="0" i="0" kern="1200" dirty="0" err="1">
                <a:solidFill>
                  <a:schemeClr val="tx1"/>
                </a:solidFill>
                <a:effectLst/>
                <a:latin typeface="+mn-lt"/>
                <a:ea typeface="+mn-ea"/>
                <a:cs typeface="+mn-cs"/>
              </a:rPr>
              <a:t>Löfgren</a:t>
            </a:r>
            <a:r>
              <a:rPr lang="en-US" sz="1200" b="0" i="0" kern="1200" dirty="0">
                <a:solidFill>
                  <a:schemeClr val="tx1"/>
                </a:solidFill>
                <a:effectLst/>
                <a:latin typeface="+mn-lt"/>
                <a:ea typeface="+mn-ea"/>
                <a:cs typeface="+mn-cs"/>
              </a:rPr>
              <a:t> M., </a:t>
            </a:r>
            <a:r>
              <a:rPr lang="en-US" sz="1200" b="0" i="0" kern="1200" dirty="0" err="1">
                <a:solidFill>
                  <a:schemeClr val="tx1"/>
                </a:solidFill>
                <a:effectLst/>
                <a:latin typeface="+mn-lt"/>
                <a:ea typeface="+mn-ea"/>
                <a:cs typeface="+mn-cs"/>
              </a:rPr>
              <a:t>Altawil</a:t>
            </a:r>
            <a:r>
              <a:rPr lang="en-US" sz="1200" b="0" i="0" kern="1200" dirty="0">
                <a:solidFill>
                  <a:schemeClr val="tx1"/>
                </a:solidFill>
                <a:effectLst/>
                <a:latin typeface="+mn-lt"/>
                <a:ea typeface="+mn-ea"/>
                <a:cs typeface="+mn-cs"/>
              </a:rPr>
              <a:t> R., </a:t>
            </a:r>
            <a:r>
              <a:rPr lang="en-US" sz="1200" b="0" i="0" kern="1200" dirty="0" err="1">
                <a:solidFill>
                  <a:schemeClr val="tx1"/>
                </a:solidFill>
                <a:effectLst/>
                <a:latin typeface="+mn-lt"/>
                <a:ea typeface="+mn-ea"/>
                <a:cs typeface="+mn-cs"/>
              </a:rPr>
              <a:t>Bileviciute-Ljungar</a:t>
            </a:r>
            <a:r>
              <a:rPr lang="en-US" sz="1200" b="0" i="0" kern="1200" dirty="0">
                <a:solidFill>
                  <a:schemeClr val="tx1"/>
                </a:solidFill>
                <a:effectLst/>
                <a:latin typeface="+mn-lt"/>
                <a:ea typeface="+mn-ea"/>
                <a:cs typeface="+mn-cs"/>
              </a:rPr>
              <a:t> I., </a:t>
            </a:r>
            <a:r>
              <a:rPr lang="en-US" sz="1200" b="0" i="0" kern="1200" dirty="0" err="1">
                <a:solidFill>
                  <a:schemeClr val="tx1"/>
                </a:solidFill>
                <a:effectLst/>
                <a:latin typeface="+mn-lt"/>
                <a:ea typeface="+mn-ea"/>
                <a:cs typeface="+mn-cs"/>
              </a:rPr>
              <a:t>Lampa</a:t>
            </a:r>
            <a:r>
              <a:rPr lang="en-US" sz="1200" b="0" i="0" kern="1200" dirty="0">
                <a:solidFill>
                  <a:schemeClr val="tx1"/>
                </a:solidFill>
                <a:effectLst/>
                <a:latin typeface="+mn-lt"/>
                <a:ea typeface="+mn-ea"/>
                <a:cs typeface="+mn-cs"/>
              </a:rPr>
              <a:t> J., </a:t>
            </a:r>
            <a:r>
              <a:rPr lang="en-US" sz="1200" b="0" i="0" kern="1200" dirty="0" err="1">
                <a:solidFill>
                  <a:schemeClr val="tx1"/>
                </a:solidFill>
                <a:effectLst/>
                <a:latin typeface="+mn-lt"/>
                <a:ea typeface="+mn-ea"/>
                <a:cs typeface="+mn-cs"/>
              </a:rPr>
              <a:t>Kosek</a:t>
            </a:r>
            <a:r>
              <a:rPr lang="en-US" sz="1200" b="0" i="0" kern="1200" dirty="0">
                <a:solidFill>
                  <a:schemeClr val="tx1"/>
                </a:solidFill>
                <a:effectLst/>
                <a:latin typeface="+mn-lt"/>
                <a:ea typeface="+mn-ea"/>
                <a:cs typeface="+mn-cs"/>
              </a:rPr>
              <a:t> E. Distinct aberrations in cerebral pain processing differentiating patients with fibromyalgia from patients with rheumatoid arthritis. Pain. 2022;163:538–547</a:t>
            </a:r>
            <a:endParaRPr lang="en-US" dirty="0"/>
          </a:p>
          <a:p>
            <a:endParaRPr lang="en-US" dirty="0"/>
          </a:p>
        </p:txBody>
      </p:sp>
      <p:sp>
        <p:nvSpPr>
          <p:cNvPr id="4" name="Slide Number Placeholder 3"/>
          <p:cNvSpPr>
            <a:spLocks noGrp="1"/>
          </p:cNvSpPr>
          <p:nvPr>
            <p:ph type="sldNum" sz="quarter" idx="5"/>
          </p:nvPr>
        </p:nvSpPr>
        <p:spPr/>
        <p:txBody>
          <a:bodyPr/>
          <a:lstStyle/>
          <a:p>
            <a:fld id="{6FDCEA44-3E82-014A-B522-66AE19CD36A4}" type="slidenum">
              <a:rPr lang="en-US" smtClean="0"/>
              <a:t>14</a:t>
            </a:fld>
            <a:endParaRPr lang="en-US"/>
          </a:p>
        </p:txBody>
      </p:sp>
    </p:spTree>
    <p:extLst>
      <p:ext uri="{BB962C8B-B14F-4D97-AF65-F5344CB8AC3E}">
        <p14:creationId xmlns:p14="http://schemas.microsoft.com/office/powerpoint/2010/main" val="41001684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err="1">
                <a:solidFill>
                  <a:schemeClr val="tx1"/>
                </a:solidFill>
                <a:effectLst/>
                <a:latin typeface="+mn-lt"/>
                <a:ea typeface="+mn-ea"/>
                <a:cs typeface="+mn-cs"/>
              </a:rPr>
              <a:t>Hiraga</a:t>
            </a:r>
            <a:r>
              <a:rPr lang="en-US" sz="1200" b="0" i="0" kern="1200" dirty="0">
                <a:solidFill>
                  <a:schemeClr val="tx1"/>
                </a:solidFill>
                <a:effectLst/>
                <a:latin typeface="+mn-lt"/>
                <a:ea typeface="+mn-ea"/>
                <a:cs typeface="+mn-cs"/>
              </a:rPr>
              <a:t> S.I., </a:t>
            </a:r>
            <a:r>
              <a:rPr lang="en-US" sz="1200" b="0" i="0" kern="1200" dirty="0" err="1">
                <a:solidFill>
                  <a:schemeClr val="tx1"/>
                </a:solidFill>
                <a:effectLst/>
                <a:latin typeface="+mn-lt"/>
                <a:ea typeface="+mn-ea"/>
                <a:cs typeface="+mn-cs"/>
              </a:rPr>
              <a:t>Itokazu</a:t>
            </a:r>
            <a:r>
              <a:rPr lang="en-US" sz="1200" b="0" i="0" kern="1200" dirty="0">
                <a:solidFill>
                  <a:schemeClr val="tx1"/>
                </a:solidFill>
                <a:effectLst/>
                <a:latin typeface="+mn-lt"/>
                <a:ea typeface="+mn-ea"/>
                <a:cs typeface="+mn-cs"/>
              </a:rPr>
              <a:t> T., </a:t>
            </a:r>
            <a:r>
              <a:rPr lang="en-US" sz="1200" b="0" i="0" kern="1200" dirty="0" err="1">
                <a:solidFill>
                  <a:schemeClr val="tx1"/>
                </a:solidFill>
                <a:effectLst/>
                <a:latin typeface="+mn-lt"/>
                <a:ea typeface="+mn-ea"/>
                <a:cs typeface="+mn-cs"/>
              </a:rPr>
              <a:t>Nishibe</a:t>
            </a:r>
            <a:r>
              <a:rPr lang="en-US" sz="1200" b="0" i="0" kern="1200" dirty="0">
                <a:solidFill>
                  <a:schemeClr val="tx1"/>
                </a:solidFill>
                <a:effectLst/>
                <a:latin typeface="+mn-lt"/>
                <a:ea typeface="+mn-ea"/>
                <a:cs typeface="+mn-cs"/>
              </a:rPr>
              <a:t> M., Yamashita T. Neuroplasticity related to chronic pain and its modulation by microglia. </a:t>
            </a:r>
            <a:r>
              <a:rPr lang="en-US" sz="1200" b="0" i="0" kern="1200" dirty="0" err="1">
                <a:solidFill>
                  <a:schemeClr val="tx1"/>
                </a:solidFill>
                <a:effectLst/>
                <a:latin typeface="+mn-lt"/>
                <a:ea typeface="+mn-ea"/>
                <a:cs typeface="+mn-cs"/>
              </a:rPr>
              <a:t>Inflamm</a:t>
            </a:r>
            <a:r>
              <a:rPr lang="en-US" sz="1200" b="0" i="0" kern="1200" dirty="0">
                <a:solidFill>
                  <a:schemeClr val="tx1"/>
                </a:solidFill>
                <a:effectLst/>
                <a:latin typeface="+mn-lt"/>
                <a:ea typeface="+mn-ea"/>
                <a:cs typeface="+mn-cs"/>
              </a:rPr>
              <a:t>. Regen. 2022;42:15.</a:t>
            </a:r>
          </a:p>
          <a:p>
            <a:endParaRPr lang="en-US" sz="1200" b="0" i="0" kern="1200" dirty="0">
              <a:solidFill>
                <a:schemeClr val="tx1"/>
              </a:solidFill>
              <a:effectLst/>
              <a:latin typeface="+mn-lt"/>
              <a:ea typeface="+mn-ea"/>
              <a:cs typeface="+mn-cs"/>
            </a:endParaRPr>
          </a:p>
          <a:p>
            <a:r>
              <a:rPr lang="en-US" sz="1200" b="0" i="0" kern="1200" dirty="0" err="1">
                <a:solidFill>
                  <a:schemeClr val="tx1"/>
                </a:solidFill>
                <a:effectLst/>
                <a:latin typeface="+mn-lt"/>
                <a:ea typeface="+mn-ea"/>
                <a:cs typeface="+mn-cs"/>
              </a:rPr>
              <a:t>Alshelh</a:t>
            </a:r>
            <a:r>
              <a:rPr lang="en-US" sz="1200" b="0" i="0" kern="1200" dirty="0">
                <a:solidFill>
                  <a:schemeClr val="tx1"/>
                </a:solidFill>
                <a:effectLst/>
                <a:latin typeface="+mn-lt"/>
                <a:ea typeface="+mn-ea"/>
                <a:cs typeface="+mn-cs"/>
              </a:rPr>
              <a:t> Z., </a:t>
            </a:r>
            <a:r>
              <a:rPr lang="en-US" sz="1200" b="0" i="0" kern="1200" dirty="0" err="1">
                <a:solidFill>
                  <a:schemeClr val="tx1"/>
                </a:solidFill>
                <a:effectLst/>
                <a:latin typeface="+mn-lt"/>
                <a:ea typeface="+mn-ea"/>
                <a:cs typeface="+mn-cs"/>
              </a:rPr>
              <a:t>Brusaferri</a:t>
            </a:r>
            <a:r>
              <a:rPr lang="en-US" sz="1200" b="0" i="0" kern="1200" dirty="0">
                <a:solidFill>
                  <a:schemeClr val="tx1"/>
                </a:solidFill>
                <a:effectLst/>
                <a:latin typeface="+mn-lt"/>
                <a:ea typeface="+mn-ea"/>
                <a:cs typeface="+mn-cs"/>
              </a:rPr>
              <a:t> L., </a:t>
            </a:r>
            <a:r>
              <a:rPr lang="en-US" sz="1200" b="0" i="0" kern="1200" dirty="0" err="1">
                <a:solidFill>
                  <a:schemeClr val="tx1"/>
                </a:solidFill>
                <a:effectLst/>
                <a:latin typeface="+mn-lt"/>
                <a:ea typeface="+mn-ea"/>
                <a:cs typeface="+mn-cs"/>
              </a:rPr>
              <a:t>Saha</a:t>
            </a:r>
            <a:r>
              <a:rPr lang="en-US" sz="1200" b="0" i="0" kern="1200" dirty="0">
                <a:solidFill>
                  <a:schemeClr val="tx1"/>
                </a:solidFill>
                <a:effectLst/>
                <a:latin typeface="+mn-lt"/>
                <a:ea typeface="+mn-ea"/>
                <a:cs typeface="+mn-cs"/>
              </a:rPr>
              <a:t> A., Morrissey E., Knight P., Kim M., Zhang Y., Hooker J.M., Albrecht D., </a:t>
            </a:r>
            <a:r>
              <a:rPr lang="en-US" sz="1200" b="0" i="0" kern="1200" dirty="0" err="1">
                <a:solidFill>
                  <a:schemeClr val="tx1"/>
                </a:solidFill>
                <a:effectLst/>
                <a:latin typeface="+mn-lt"/>
                <a:ea typeface="+mn-ea"/>
                <a:cs typeface="+mn-cs"/>
              </a:rPr>
              <a:t>Torrado</a:t>
            </a:r>
            <a:r>
              <a:rPr lang="en-US" sz="1200" b="0" i="0" kern="1200" dirty="0">
                <a:solidFill>
                  <a:schemeClr val="tx1"/>
                </a:solidFill>
                <a:effectLst/>
                <a:latin typeface="+mn-lt"/>
                <a:ea typeface="+mn-ea"/>
                <a:cs typeface="+mn-cs"/>
              </a:rPr>
              <a:t>-Carvajal A., et al. Neuroimmune signatures in chronic low back pain subtypes. Brain. 2022;145:1098–1110.</a:t>
            </a:r>
          </a:p>
          <a:p>
            <a:endParaRPr lang="en-US" sz="1200" b="0" i="0" kern="1200" dirty="0">
              <a:solidFill>
                <a:schemeClr val="tx1"/>
              </a:solidFill>
              <a:effectLst/>
              <a:latin typeface="+mn-lt"/>
              <a:ea typeface="+mn-ea"/>
              <a:cs typeface="+mn-cs"/>
            </a:endParaRPr>
          </a:p>
          <a:p>
            <a:r>
              <a:rPr lang="en-US" sz="1200" b="0" i="0" kern="1200" dirty="0" err="1">
                <a:solidFill>
                  <a:schemeClr val="tx1"/>
                </a:solidFill>
                <a:effectLst/>
                <a:latin typeface="+mn-lt"/>
                <a:ea typeface="+mn-ea"/>
                <a:cs typeface="+mn-cs"/>
              </a:rPr>
              <a:t>Sandström</a:t>
            </a:r>
            <a:r>
              <a:rPr lang="en-US" sz="1200" b="0" i="0" kern="1200" dirty="0">
                <a:solidFill>
                  <a:schemeClr val="tx1"/>
                </a:solidFill>
                <a:effectLst/>
                <a:latin typeface="+mn-lt"/>
                <a:ea typeface="+mn-ea"/>
                <a:cs typeface="+mn-cs"/>
              </a:rPr>
              <a:t> A., </a:t>
            </a:r>
            <a:r>
              <a:rPr lang="en-US" sz="1200" b="0" i="0" kern="1200" dirty="0" err="1">
                <a:solidFill>
                  <a:schemeClr val="tx1"/>
                </a:solidFill>
                <a:effectLst/>
                <a:latin typeface="+mn-lt"/>
                <a:ea typeface="+mn-ea"/>
                <a:cs typeface="+mn-cs"/>
              </a:rPr>
              <a:t>Ellerbrock</a:t>
            </a:r>
            <a:r>
              <a:rPr lang="en-US" sz="1200" b="0" i="0" kern="1200" dirty="0">
                <a:solidFill>
                  <a:schemeClr val="tx1"/>
                </a:solidFill>
                <a:effectLst/>
                <a:latin typeface="+mn-lt"/>
                <a:ea typeface="+mn-ea"/>
                <a:cs typeface="+mn-cs"/>
              </a:rPr>
              <a:t> I., </a:t>
            </a:r>
            <a:r>
              <a:rPr lang="en-US" sz="1200" b="0" i="0" kern="1200" dirty="0" err="1">
                <a:solidFill>
                  <a:schemeClr val="tx1"/>
                </a:solidFill>
                <a:effectLst/>
                <a:latin typeface="+mn-lt"/>
                <a:ea typeface="+mn-ea"/>
                <a:cs typeface="+mn-cs"/>
              </a:rPr>
              <a:t>Löfgren</a:t>
            </a:r>
            <a:r>
              <a:rPr lang="en-US" sz="1200" b="0" i="0" kern="1200" dirty="0">
                <a:solidFill>
                  <a:schemeClr val="tx1"/>
                </a:solidFill>
                <a:effectLst/>
                <a:latin typeface="+mn-lt"/>
                <a:ea typeface="+mn-ea"/>
                <a:cs typeface="+mn-cs"/>
              </a:rPr>
              <a:t> M., </a:t>
            </a:r>
            <a:r>
              <a:rPr lang="en-US" sz="1200" b="0" i="0" kern="1200" dirty="0" err="1">
                <a:solidFill>
                  <a:schemeClr val="tx1"/>
                </a:solidFill>
                <a:effectLst/>
                <a:latin typeface="+mn-lt"/>
                <a:ea typeface="+mn-ea"/>
                <a:cs typeface="+mn-cs"/>
              </a:rPr>
              <a:t>Altawil</a:t>
            </a:r>
            <a:r>
              <a:rPr lang="en-US" sz="1200" b="0" i="0" kern="1200" dirty="0">
                <a:solidFill>
                  <a:schemeClr val="tx1"/>
                </a:solidFill>
                <a:effectLst/>
                <a:latin typeface="+mn-lt"/>
                <a:ea typeface="+mn-ea"/>
                <a:cs typeface="+mn-cs"/>
              </a:rPr>
              <a:t> R., </a:t>
            </a:r>
            <a:r>
              <a:rPr lang="en-US" sz="1200" b="0" i="0" kern="1200" dirty="0" err="1">
                <a:solidFill>
                  <a:schemeClr val="tx1"/>
                </a:solidFill>
                <a:effectLst/>
                <a:latin typeface="+mn-lt"/>
                <a:ea typeface="+mn-ea"/>
                <a:cs typeface="+mn-cs"/>
              </a:rPr>
              <a:t>Bileviciute-Ljungar</a:t>
            </a:r>
            <a:r>
              <a:rPr lang="en-US" sz="1200" b="0" i="0" kern="1200" dirty="0">
                <a:solidFill>
                  <a:schemeClr val="tx1"/>
                </a:solidFill>
                <a:effectLst/>
                <a:latin typeface="+mn-lt"/>
                <a:ea typeface="+mn-ea"/>
                <a:cs typeface="+mn-cs"/>
              </a:rPr>
              <a:t> I., </a:t>
            </a:r>
            <a:r>
              <a:rPr lang="en-US" sz="1200" b="0" i="0" kern="1200" dirty="0" err="1">
                <a:solidFill>
                  <a:schemeClr val="tx1"/>
                </a:solidFill>
                <a:effectLst/>
                <a:latin typeface="+mn-lt"/>
                <a:ea typeface="+mn-ea"/>
                <a:cs typeface="+mn-cs"/>
              </a:rPr>
              <a:t>Lampa</a:t>
            </a:r>
            <a:r>
              <a:rPr lang="en-US" sz="1200" b="0" i="0" kern="1200" dirty="0">
                <a:solidFill>
                  <a:schemeClr val="tx1"/>
                </a:solidFill>
                <a:effectLst/>
                <a:latin typeface="+mn-lt"/>
                <a:ea typeface="+mn-ea"/>
                <a:cs typeface="+mn-cs"/>
              </a:rPr>
              <a:t> J., </a:t>
            </a:r>
            <a:r>
              <a:rPr lang="en-US" sz="1200" b="0" i="0" kern="1200" dirty="0" err="1">
                <a:solidFill>
                  <a:schemeClr val="tx1"/>
                </a:solidFill>
                <a:effectLst/>
                <a:latin typeface="+mn-lt"/>
                <a:ea typeface="+mn-ea"/>
                <a:cs typeface="+mn-cs"/>
              </a:rPr>
              <a:t>Kosek</a:t>
            </a:r>
            <a:r>
              <a:rPr lang="en-US" sz="1200" b="0" i="0" kern="1200" dirty="0">
                <a:solidFill>
                  <a:schemeClr val="tx1"/>
                </a:solidFill>
                <a:effectLst/>
                <a:latin typeface="+mn-lt"/>
                <a:ea typeface="+mn-ea"/>
                <a:cs typeface="+mn-cs"/>
              </a:rPr>
              <a:t> E. Distinct aberrations in cerebral pain processing differentiating patients with fibromyalgia from patients with rheumatoid arthritis. Pain. 2022;163:538–547</a:t>
            </a:r>
            <a:endParaRPr lang="en-US" dirty="0"/>
          </a:p>
          <a:p>
            <a:endParaRPr lang="en-US" dirty="0"/>
          </a:p>
        </p:txBody>
      </p:sp>
      <p:sp>
        <p:nvSpPr>
          <p:cNvPr id="4" name="Slide Number Placeholder 3"/>
          <p:cNvSpPr>
            <a:spLocks noGrp="1"/>
          </p:cNvSpPr>
          <p:nvPr>
            <p:ph type="sldNum" sz="quarter" idx="5"/>
          </p:nvPr>
        </p:nvSpPr>
        <p:spPr/>
        <p:txBody>
          <a:bodyPr/>
          <a:lstStyle/>
          <a:p>
            <a:fld id="{6FDCEA44-3E82-014A-B522-66AE19CD36A4}" type="slidenum">
              <a:rPr lang="en-US" smtClean="0"/>
              <a:t>15</a:t>
            </a:fld>
            <a:endParaRPr lang="en-US"/>
          </a:p>
        </p:txBody>
      </p:sp>
    </p:spTree>
    <p:extLst>
      <p:ext uri="{BB962C8B-B14F-4D97-AF65-F5344CB8AC3E}">
        <p14:creationId xmlns:p14="http://schemas.microsoft.com/office/powerpoint/2010/main" val="13361761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err="1">
                <a:solidFill>
                  <a:schemeClr val="tx1"/>
                </a:solidFill>
                <a:effectLst/>
                <a:latin typeface="+mn-lt"/>
                <a:ea typeface="+mn-ea"/>
                <a:cs typeface="+mn-cs"/>
              </a:rPr>
              <a:t>Kosek</a:t>
            </a:r>
            <a:r>
              <a:rPr lang="en-US" sz="1200" b="0" i="0" kern="1200" dirty="0">
                <a:solidFill>
                  <a:schemeClr val="tx1"/>
                </a:solidFill>
                <a:effectLst/>
                <a:latin typeface="+mn-lt"/>
                <a:ea typeface="+mn-ea"/>
                <a:cs typeface="+mn-cs"/>
              </a:rPr>
              <a:t> E., </a:t>
            </a:r>
            <a:r>
              <a:rPr lang="en-US" sz="1200" b="0" i="0" kern="1200" dirty="0" err="1">
                <a:solidFill>
                  <a:schemeClr val="tx1"/>
                </a:solidFill>
                <a:effectLst/>
                <a:latin typeface="+mn-lt"/>
                <a:ea typeface="+mn-ea"/>
                <a:cs typeface="+mn-cs"/>
              </a:rPr>
              <a:t>Clauw</a:t>
            </a:r>
            <a:r>
              <a:rPr lang="en-US" sz="1200" b="0" i="0" kern="1200" dirty="0">
                <a:solidFill>
                  <a:schemeClr val="tx1"/>
                </a:solidFill>
                <a:effectLst/>
                <a:latin typeface="+mn-lt"/>
                <a:ea typeface="+mn-ea"/>
                <a:cs typeface="+mn-cs"/>
              </a:rPr>
              <a:t> D., </a:t>
            </a:r>
            <a:r>
              <a:rPr lang="en-US" sz="1200" b="0" i="0" kern="1200" dirty="0" err="1">
                <a:solidFill>
                  <a:schemeClr val="tx1"/>
                </a:solidFill>
                <a:effectLst/>
                <a:latin typeface="+mn-lt"/>
                <a:ea typeface="+mn-ea"/>
                <a:cs typeface="+mn-cs"/>
              </a:rPr>
              <a:t>Nijs</a:t>
            </a:r>
            <a:r>
              <a:rPr lang="en-US" sz="1200" b="0" i="0" kern="1200" dirty="0">
                <a:solidFill>
                  <a:schemeClr val="tx1"/>
                </a:solidFill>
                <a:effectLst/>
                <a:latin typeface="+mn-lt"/>
                <a:ea typeface="+mn-ea"/>
                <a:cs typeface="+mn-cs"/>
              </a:rPr>
              <a:t> J., Baron R., </a:t>
            </a:r>
            <a:r>
              <a:rPr lang="en-US" sz="1200" b="0" i="0" kern="1200" dirty="0" err="1">
                <a:solidFill>
                  <a:schemeClr val="tx1"/>
                </a:solidFill>
                <a:effectLst/>
                <a:latin typeface="+mn-lt"/>
                <a:ea typeface="+mn-ea"/>
                <a:cs typeface="+mn-cs"/>
              </a:rPr>
              <a:t>Gilron</a:t>
            </a:r>
            <a:r>
              <a:rPr lang="en-US" sz="1200" b="0" i="0" kern="1200" dirty="0">
                <a:solidFill>
                  <a:schemeClr val="tx1"/>
                </a:solidFill>
                <a:effectLst/>
                <a:latin typeface="+mn-lt"/>
                <a:ea typeface="+mn-ea"/>
                <a:cs typeface="+mn-cs"/>
              </a:rPr>
              <a:t> I., Harris R.E., </a:t>
            </a:r>
            <a:r>
              <a:rPr lang="en-US" sz="1200" b="0" i="0" kern="1200" dirty="0" err="1">
                <a:solidFill>
                  <a:schemeClr val="tx1"/>
                </a:solidFill>
                <a:effectLst/>
                <a:latin typeface="+mn-lt"/>
                <a:ea typeface="+mn-ea"/>
                <a:cs typeface="+mn-cs"/>
              </a:rPr>
              <a:t>Mico</a:t>
            </a:r>
            <a:r>
              <a:rPr lang="en-US" sz="1200" b="0" i="0" kern="1200" dirty="0">
                <a:solidFill>
                  <a:schemeClr val="tx1"/>
                </a:solidFill>
                <a:effectLst/>
                <a:latin typeface="+mn-lt"/>
                <a:ea typeface="+mn-ea"/>
                <a:cs typeface="+mn-cs"/>
              </a:rPr>
              <a:t> J.A., Rice A.S.C., Sterling M. Chronic nociplastic pain affecting the musculoskeletal system: Clinical criteria and grading system. Pain. 2021;162:2629–2634</a:t>
            </a:r>
            <a:endParaRPr lang="en-US" dirty="0"/>
          </a:p>
          <a:p>
            <a:endParaRPr lang="en-US" dirty="0"/>
          </a:p>
        </p:txBody>
      </p:sp>
      <p:sp>
        <p:nvSpPr>
          <p:cNvPr id="4" name="Slide Number Placeholder 3"/>
          <p:cNvSpPr>
            <a:spLocks noGrp="1"/>
          </p:cNvSpPr>
          <p:nvPr>
            <p:ph type="sldNum" sz="quarter" idx="5"/>
          </p:nvPr>
        </p:nvSpPr>
        <p:spPr/>
        <p:txBody>
          <a:bodyPr/>
          <a:lstStyle/>
          <a:p>
            <a:fld id="{6FDCEA44-3E82-014A-B522-66AE19CD36A4}" type="slidenum">
              <a:rPr lang="en-US" smtClean="0"/>
              <a:t>16</a:t>
            </a:fld>
            <a:endParaRPr lang="en-US"/>
          </a:p>
        </p:txBody>
      </p:sp>
    </p:spTree>
    <p:extLst>
      <p:ext uri="{BB962C8B-B14F-4D97-AF65-F5344CB8AC3E}">
        <p14:creationId xmlns:p14="http://schemas.microsoft.com/office/powerpoint/2010/main" val="31820920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baseline="300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Musculoskeletal pain is deep, rather than cutaneous and regional, multifocal, or widespread in distribution (rather than discrete). In case of multifocal pain states that can be caused by different chronic pain conditions (</a:t>
            </a:r>
            <a:r>
              <a:rPr lang="en-US" sz="1200" b="0" i="0" kern="1200" dirty="0" err="1">
                <a:solidFill>
                  <a:schemeClr val="tx1"/>
                </a:solidFill>
                <a:effectLst/>
                <a:latin typeface="+mn-lt"/>
                <a:ea typeface="+mn-ea"/>
                <a:cs typeface="+mn-cs"/>
              </a:rPr>
              <a:t>eg</a:t>
            </a:r>
            <a:r>
              <a:rPr lang="en-US" sz="1200" b="0" i="0" kern="1200" dirty="0">
                <a:solidFill>
                  <a:schemeClr val="tx1"/>
                </a:solidFill>
                <a:effectLst/>
                <a:latin typeface="+mn-lt"/>
                <a:ea typeface="+mn-ea"/>
                <a:cs typeface="+mn-cs"/>
              </a:rPr>
              <a:t>, shoulder myalgia and knee osteoarthritis), each chronic pain condition or pain region must be assessed separately.</a:t>
            </a:r>
          </a:p>
          <a:p>
            <a:r>
              <a:rPr lang="en-US" sz="1200" b="0" i="0" kern="1200" baseline="300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The presence of a source of nociceptive pain, such as osteoarthritis, or of neuropathic pain, such as a peripheral nerve lesion, does not exclude the concurrence of nociplastic pain, but the region of pain must be more widespread than that which can be explained by the identifiable pathology.</a:t>
            </a:r>
          </a:p>
          <a:p>
            <a:r>
              <a:rPr lang="en-US" sz="1200" b="0" i="0" kern="1200" baseline="300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The purpose of the grading system is to indicate the level of certainty that a patient has nociplastic pain and, as mentioned above, was inspired by the current grading system for neuropathic pain.</a:t>
            </a:r>
            <a:r>
              <a:rPr lang="en-US" sz="1200" b="0" i="0" u="none" strike="noStrike" kern="1200" baseline="30000" dirty="0">
                <a:solidFill>
                  <a:schemeClr val="tx1"/>
                </a:solidFill>
                <a:effectLst/>
                <a:latin typeface="+mn-lt"/>
                <a:ea typeface="+mn-ea"/>
                <a:cs typeface="+mn-cs"/>
              </a:rPr>
              <a:t>7</a:t>
            </a:r>
            <a:r>
              <a:rPr lang="en-US" sz="1200" b="0" i="0" kern="1200" dirty="0">
                <a:solidFill>
                  <a:schemeClr val="tx1"/>
                </a:solidFill>
                <a:effectLst/>
                <a:latin typeface="+mn-lt"/>
                <a:ea typeface="+mn-ea"/>
                <a:cs typeface="+mn-cs"/>
              </a:rPr>
              <a:t> However, because of the lack of clinically useful, reliable diagnostic tests to confirm the presence of altered nociception, currently nociplastic pain is graded as possible or probable but not definite. If future diagnostic tests are developed and validated, the introduction of the term “definite nociplastic pain” should be considered.</a:t>
            </a:r>
          </a:p>
          <a:p>
            <a:endParaRPr lang="en-US" dirty="0"/>
          </a:p>
          <a:p>
            <a:endParaRPr lang="en-US" dirty="0"/>
          </a:p>
          <a:p>
            <a:r>
              <a:rPr lang="en-US" sz="1200" b="0" i="0" kern="1200" dirty="0" err="1">
                <a:solidFill>
                  <a:schemeClr val="tx1"/>
                </a:solidFill>
                <a:effectLst/>
                <a:latin typeface="+mn-lt"/>
                <a:ea typeface="+mn-ea"/>
                <a:cs typeface="+mn-cs"/>
              </a:rPr>
              <a:t>Kosek</a:t>
            </a:r>
            <a:r>
              <a:rPr lang="en-US" sz="1200" b="0" i="0" kern="1200" dirty="0">
                <a:solidFill>
                  <a:schemeClr val="tx1"/>
                </a:solidFill>
                <a:effectLst/>
                <a:latin typeface="+mn-lt"/>
                <a:ea typeface="+mn-ea"/>
                <a:cs typeface="+mn-cs"/>
              </a:rPr>
              <a:t> E., </a:t>
            </a:r>
            <a:r>
              <a:rPr lang="en-US" sz="1200" b="0" i="0" kern="1200" dirty="0" err="1">
                <a:solidFill>
                  <a:schemeClr val="tx1"/>
                </a:solidFill>
                <a:effectLst/>
                <a:latin typeface="+mn-lt"/>
                <a:ea typeface="+mn-ea"/>
                <a:cs typeface="+mn-cs"/>
              </a:rPr>
              <a:t>Clauw</a:t>
            </a:r>
            <a:r>
              <a:rPr lang="en-US" sz="1200" b="0" i="0" kern="1200" dirty="0">
                <a:solidFill>
                  <a:schemeClr val="tx1"/>
                </a:solidFill>
                <a:effectLst/>
                <a:latin typeface="+mn-lt"/>
                <a:ea typeface="+mn-ea"/>
                <a:cs typeface="+mn-cs"/>
              </a:rPr>
              <a:t> D., </a:t>
            </a:r>
            <a:r>
              <a:rPr lang="en-US" sz="1200" b="0" i="0" kern="1200" dirty="0" err="1">
                <a:solidFill>
                  <a:schemeClr val="tx1"/>
                </a:solidFill>
                <a:effectLst/>
                <a:latin typeface="+mn-lt"/>
                <a:ea typeface="+mn-ea"/>
                <a:cs typeface="+mn-cs"/>
              </a:rPr>
              <a:t>Nijs</a:t>
            </a:r>
            <a:r>
              <a:rPr lang="en-US" sz="1200" b="0" i="0" kern="1200" dirty="0">
                <a:solidFill>
                  <a:schemeClr val="tx1"/>
                </a:solidFill>
                <a:effectLst/>
                <a:latin typeface="+mn-lt"/>
                <a:ea typeface="+mn-ea"/>
                <a:cs typeface="+mn-cs"/>
              </a:rPr>
              <a:t> J., Baron R., </a:t>
            </a:r>
            <a:r>
              <a:rPr lang="en-US" sz="1200" b="0" i="0" kern="1200" dirty="0" err="1">
                <a:solidFill>
                  <a:schemeClr val="tx1"/>
                </a:solidFill>
                <a:effectLst/>
                <a:latin typeface="+mn-lt"/>
                <a:ea typeface="+mn-ea"/>
                <a:cs typeface="+mn-cs"/>
              </a:rPr>
              <a:t>Gilron</a:t>
            </a:r>
            <a:r>
              <a:rPr lang="en-US" sz="1200" b="0" i="0" kern="1200" dirty="0">
                <a:solidFill>
                  <a:schemeClr val="tx1"/>
                </a:solidFill>
                <a:effectLst/>
                <a:latin typeface="+mn-lt"/>
                <a:ea typeface="+mn-ea"/>
                <a:cs typeface="+mn-cs"/>
              </a:rPr>
              <a:t> I., Harris R.E., </a:t>
            </a:r>
            <a:r>
              <a:rPr lang="en-US" sz="1200" b="0" i="0" kern="1200" dirty="0" err="1">
                <a:solidFill>
                  <a:schemeClr val="tx1"/>
                </a:solidFill>
                <a:effectLst/>
                <a:latin typeface="+mn-lt"/>
                <a:ea typeface="+mn-ea"/>
                <a:cs typeface="+mn-cs"/>
              </a:rPr>
              <a:t>Mico</a:t>
            </a:r>
            <a:r>
              <a:rPr lang="en-US" sz="1200" b="0" i="0" kern="1200" dirty="0">
                <a:solidFill>
                  <a:schemeClr val="tx1"/>
                </a:solidFill>
                <a:effectLst/>
                <a:latin typeface="+mn-lt"/>
                <a:ea typeface="+mn-ea"/>
                <a:cs typeface="+mn-cs"/>
              </a:rPr>
              <a:t> J.A., Rice A.S.C., Sterling M. Chronic nociplastic pain affecting the musculoskeletal system: Clinical criteria and grading system. Pain. 2021;162:2629–2634</a:t>
            </a:r>
            <a:endParaRPr lang="en-US" dirty="0"/>
          </a:p>
          <a:p>
            <a:endParaRPr lang="en-US" dirty="0"/>
          </a:p>
        </p:txBody>
      </p:sp>
      <p:sp>
        <p:nvSpPr>
          <p:cNvPr id="4" name="Slide Number Placeholder 3"/>
          <p:cNvSpPr>
            <a:spLocks noGrp="1"/>
          </p:cNvSpPr>
          <p:nvPr>
            <p:ph type="sldNum" sz="quarter" idx="5"/>
          </p:nvPr>
        </p:nvSpPr>
        <p:spPr/>
        <p:txBody>
          <a:bodyPr/>
          <a:lstStyle/>
          <a:p>
            <a:fld id="{6FDCEA44-3E82-014A-B522-66AE19CD36A4}" type="slidenum">
              <a:rPr lang="en-US" smtClean="0"/>
              <a:t>17</a:t>
            </a:fld>
            <a:endParaRPr lang="en-US"/>
          </a:p>
        </p:txBody>
      </p:sp>
    </p:spTree>
    <p:extLst>
      <p:ext uri="{BB962C8B-B14F-4D97-AF65-F5344CB8AC3E}">
        <p14:creationId xmlns:p14="http://schemas.microsoft.com/office/powerpoint/2010/main" val="3825517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Given the novelty of this, our understanding of how to best treat continues to evolve!</a:t>
            </a:r>
          </a:p>
        </p:txBody>
      </p:sp>
      <p:sp>
        <p:nvSpPr>
          <p:cNvPr id="4" name="Slide Number Placeholder 3"/>
          <p:cNvSpPr>
            <a:spLocks noGrp="1"/>
          </p:cNvSpPr>
          <p:nvPr>
            <p:ph type="sldNum" sz="quarter" idx="5"/>
          </p:nvPr>
        </p:nvSpPr>
        <p:spPr/>
        <p:txBody>
          <a:bodyPr/>
          <a:lstStyle/>
          <a:p>
            <a:fld id="{6FDCEA44-3E82-014A-B522-66AE19CD36A4}" type="slidenum">
              <a:rPr lang="en-US" smtClean="0"/>
              <a:t>22</a:t>
            </a:fld>
            <a:endParaRPr lang="en-US"/>
          </a:p>
        </p:txBody>
      </p:sp>
    </p:spTree>
    <p:extLst>
      <p:ext uri="{BB962C8B-B14F-4D97-AF65-F5344CB8AC3E}">
        <p14:creationId xmlns:p14="http://schemas.microsoft.com/office/powerpoint/2010/main" val="2082040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B187E44-D495-CA46-A43E-E5F81D8A4817}" type="datetimeFigureOut">
              <a:rPr lang="en-US" smtClean="0"/>
              <a:t>4/1/26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683366-FBE8-4146-9A59-6CE732EABE9E}" type="slidenum">
              <a:rPr lang="en-US" smtClean="0"/>
              <a:t>‹#›</a:t>
            </a:fld>
            <a:endParaRPr lang="en-US"/>
          </a:p>
        </p:txBody>
      </p:sp>
    </p:spTree>
    <p:extLst>
      <p:ext uri="{BB962C8B-B14F-4D97-AF65-F5344CB8AC3E}">
        <p14:creationId xmlns:p14="http://schemas.microsoft.com/office/powerpoint/2010/main" val="4261587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187E44-D495-CA46-A43E-E5F81D8A4817}" type="datetimeFigureOut">
              <a:rPr lang="en-US" smtClean="0"/>
              <a:t>4/1/26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683366-FBE8-4146-9A59-6CE732EABE9E}" type="slidenum">
              <a:rPr lang="en-US" smtClean="0"/>
              <a:t>‹#›</a:t>
            </a:fld>
            <a:endParaRPr lang="en-US"/>
          </a:p>
        </p:txBody>
      </p:sp>
    </p:spTree>
    <p:extLst>
      <p:ext uri="{BB962C8B-B14F-4D97-AF65-F5344CB8AC3E}">
        <p14:creationId xmlns:p14="http://schemas.microsoft.com/office/powerpoint/2010/main" val="1968470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187E44-D495-CA46-A43E-E5F81D8A4817}" type="datetimeFigureOut">
              <a:rPr lang="en-US" smtClean="0"/>
              <a:t>4/1/26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683366-FBE8-4146-9A59-6CE732EABE9E}" type="slidenum">
              <a:rPr lang="en-US" smtClean="0"/>
              <a:t>‹#›</a:t>
            </a:fld>
            <a:endParaRPr lang="en-US"/>
          </a:p>
        </p:txBody>
      </p:sp>
    </p:spTree>
    <p:extLst>
      <p:ext uri="{BB962C8B-B14F-4D97-AF65-F5344CB8AC3E}">
        <p14:creationId xmlns:p14="http://schemas.microsoft.com/office/powerpoint/2010/main" val="2434718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187E44-D495-CA46-A43E-E5F81D8A4817}" type="datetimeFigureOut">
              <a:rPr lang="en-US" smtClean="0"/>
              <a:t>4/1/26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683366-FBE8-4146-9A59-6CE732EABE9E}" type="slidenum">
              <a:rPr lang="en-US" smtClean="0"/>
              <a:t>‹#›</a:t>
            </a:fld>
            <a:endParaRPr lang="en-US"/>
          </a:p>
        </p:txBody>
      </p:sp>
    </p:spTree>
    <p:extLst>
      <p:ext uri="{BB962C8B-B14F-4D97-AF65-F5344CB8AC3E}">
        <p14:creationId xmlns:p14="http://schemas.microsoft.com/office/powerpoint/2010/main" val="1182965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187E44-D495-CA46-A43E-E5F81D8A4817}" type="datetimeFigureOut">
              <a:rPr lang="en-US" smtClean="0"/>
              <a:t>4/1/26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683366-FBE8-4146-9A59-6CE732EABE9E}" type="slidenum">
              <a:rPr lang="en-US" smtClean="0"/>
              <a:t>‹#›</a:t>
            </a:fld>
            <a:endParaRPr lang="en-US"/>
          </a:p>
        </p:txBody>
      </p:sp>
    </p:spTree>
    <p:extLst>
      <p:ext uri="{BB962C8B-B14F-4D97-AF65-F5344CB8AC3E}">
        <p14:creationId xmlns:p14="http://schemas.microsoft.com/office/powerpoint/2010/main" val="2513807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B187E44-D495-CA46-A43E-E5F81D8A4817}" type="datetimeFigureOut">
              <a:rPr lang="en-US" smtClean="0"/>
              <a:t>4/1/26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683366-FBE8-4146-9A59-6CE732EABE9E}" type="slidenum">
              <a:rPr lang="en-US" smtClean="0"/>
              <a:t>‹#›</a:t>
            </a:fld>
            <a:endParaRPr lang="en-US"/>
          </a:p>
        </p:txBody>
      </p:sp>
    </p:spTree>
    <p:extLst>
      <p:ext uri="{BB962C8B-B14F-4D97-AF65-F5344CB8AC3E}">
        <p14:creationId xmlns:p14="http://schemas.microsoft.com/office/powerpoint/2010/main" val="3864355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B187E44-D495-CA46-A43E-E5F81D8A4817}" type="datetimeFigureOut">
              <a:rPr lang="en-US" smtClean="0"/>
              <a:t>4/1/26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683366-FBE8-4146-9A59-6CE732EABE9E}" type="slidenum">
              <a:rPr lang="en-US" smtClean="0"/>
              <a:t>‹#›</a:t>
            </a:fld>
            <a:endParaRPr lang="en-US"/>
          </a:p>
        </p:txBody>
      </p:sp>
    </p:spTree>
    <p:extLst>
      <p:ext uri="{BB962C8B-B14F-4D97-AF65-F5344CB8AC3E}">
        <p14:creationId xmlns:p14="http://schemas.microsoft.com/office/powerpoint/2010/main" val="2664218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B187E44-D495-CA46-A43E-E5F81D8A4817}" type="datetimeFigureOut">
              <a:rPr lang="en-US" smtClean="0"/>
              <a:t>4/1/26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683366-FBE8-4146-9A59-6CE732EABE9E}" type="slidenum">
              <a:rPr lang="en-US" smtClean="0"/>
              <a:t>‹#›</a:t>
            </a:fld>
            <a:endParaRPr lang="en-US"/>
          </a:p>
        </p:txBody>
      </p:sp>
    </p:spTree>
    <p:extLst>
      <p:ext uri="{BB962C8B-B14F-4D97-AF65-F5344CB8AC3E}">
        <p14:creationId xmlns:p14="http://schemas.microsoft.com/office/powerpoint/2010/main" val="3803944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187E44-D495-CA46-A43E-E5F81D8A4817}" type="datetimeFigureOut">
              <a:rPr lang="en-US" smtClean="0"/>
              <a:t>4/1/26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683366-FBE8-4146-9A59-6CE732EABE9E}" type="slidenum">
              <a:rPr lang="en-US" smtClean="0"/>
              <a:t>‹#›</a:t>
            </a:fld>
            <a:endParaRPr lang="en-US"/>
          </a:p>
        </p:txBody>
      </p:sp>
    </p:spTree>
    <p:extLst>
      <p:ext uri="{BB962C8B-B14F-4D97-AF65-F5344CB8AC3E}">
        <p14:creationId xmlns:p14="http://schemas.microsoft.com/office/powerpoint/2010/main" val="3987827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187E44-D495-CA46-A43E-E5F81D8A4817}" type="datetimeFigureOut">
              <a:rPr lang="en-US" smtClean="0"/>
              <a:t>4/1/26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683366-FBE8-4146-9A59-6CE732EABE9E}" type="slidenum">
              <a:rPr lang="en-US" smtClean="0"/>
              <a:t>‹#›</a:t>
            </a:fld>
            <a:endParaRPr lang="en-US"/>
          </a:p>
        </p:txBody>
      </p:sp>
    </p:spTree>
    <p:extLst>
      <p:ext uri="{BB962C8B-B14F-4D97-AF65-F5344CB8AC3E}">
        <p14:creationId xmlns:p14="http://schemas.microsoft.com/office/powerpoint/2010/main" val="769397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187E44-D495-CA46-A43E-E5F81D8A4817}" type="datetimeFigureOut">
              <a:rPr lang="en-US" smtClean="0"/>
              <a:t>4/1/26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683366-FBE8-4146-9A59-6CE732EABE9E}" type="slidenum">
              <a:rPr lang="en-US" smtClean="0"/>
              <a:t>‹#›</a:t>
            </a:fld>
            <a:endParaRPr lang="en-US"/>
          </a:p>
        </p:txBody>
      </p:sp>
    </p:spTree>
    <p:extLst>
      <p:ext uri="{BB962C8B-B14F-4D97-AF65-F5344CB8AC3E}">
        <p14:creationId xmlns:p14="http://schemas.microsoft.com/office/powerpoint/2010/main" val="1418267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187E44-D495-CA46-A43E-E5F81D8A4817}" type="datetimeFigureOut">
              <a:rPr lang="en-US" smtClean="0"/>
              <a:t>4/1/26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683366-FBE8-4146-9A59-6CE732EABE9E}" type="slidenum">
              <a:rPr lang="en-US" smtClean="0"/>
              <a:t>‹#›</a:t>
            </a:fld>
            <a:endParaRPr lang="en-US"/>
          </a:p>
        </p:txBody>
      </p:sp>
    </p:spTree>
    <p:extLst>
      <p:ext uri="{BB962C8B-B14F-4D97-AF65-F5344CB8AC3E}">
        <p14:creationId xmlns:p14="http://schemas.microsoft.com/office/powerpoint/2010/main" val="38255829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44ED4A5B-449C-9242-9D30-109D921EDD69}"/>
              </a:ext>
            </a:extLst>
          </p:cNvPr>
          <p:cNvSpPr>
            <a:spLocks noGrp="1"/>
          </p:cNvSpPr>
          <p:nvPr>
            <p:ph type="ctrTitle"/>
          </p:nvPr>
        </p:nvSpPr>
        <p:spPr>
          <a:xfrm>
            <a:off x="986118" y="735106"/>
            <a:ext cx="7540322" cy="2928470"/>
          </a:xfrm>
        </p:spPr>
        <p:txBody>
          <a:bodyPr anchor="b">
            <a:normAutofit/>
          </a:bodyPr>
          <a:lstStyle/>
          <a:p>
            <a:pPr algn="l"/>
            <a:r>
              <a:rPr lang="en-US" sz="4200">
                <a:solidFill>
                  <a:srgbClr val="FFFFFF"/>
                </a:solidFill>
              </a:rPr>
              <a:t>Nociplastic Pain</a:t>
            </a:r>
          </a:p>
        </p:txBody>
      </p:sp>
      <p:sp>
        <p:nvSpPr>
          <p:cNvPr id="3" name="Subtitle 2">
            <a:extLst>
              <a:ext uri="{FF2B5EF4-FFF2-40B4-BE49-F238E27FC236}">
                <a16:creationId xmlns:a16="http://schemas.microsoft.com/office/drawing/2014/main" id="{85E010CA-F376-6745-849C-4BD01139580D}"/>
              </a:ext>
            </a:extLst>
          </p:cNvPr>
          <p:cNvSpPr>
            <a:spLocks noGrp="1"/>
          </p:cNvSpPr>
          <p:nvPr>
            <p:ph type="subTitle" idx="1"/>
          </p:nvPr>
        </p:nvSpPr>
        <p:spPr>
          <a:xfrm>
            <a:off x="1013011" y="4870824"/>
            <a:ext cx="7504463" cy="1458258"/>
          </a:xfrm>
        </p:spPr>
        <p:txBody>
          <a:bodyPr anchor="ctr">
            <a:normAutofit/>
          </a:bodyPr>
          <a:lstStyle/>
          <a:p>
            <a:pPr algn="l"/>
            <a:endParaRPr lang="en-US"/>
          </a:p>
        </p:txBody>
      </p:sp>
    </p:spTree>
    <p:extLst>
      <p:ext uri="{BB962C8B-B14F-4D97-AF65-F5344CB8AC3E}">
        <p14:creationId xmlns:p14="http://schemas.microsoft.com/office/powerpoint/2010/main" val="21998940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fontScale="90000"/>
          </a:bodyPr>
          <a:lstStyle/>
          <a:p>
            <a:r>
              <a:rPr lang="en-US" sz="3600" dirty="0">
                <a:solidFill>
                  <a:schemeClr val="bg1"/>
                </a:solidFill>
              </a:rPr>
              <a:t>Major Pain Disease States Associated with Nociplastic Pain </a:t>
            </a:r>
            <a:endParaRPr lang="en-US" sz="3500" dirty="0">
              <a:solidFill>
                <a:schemeClr val="bg1"/>
              </a:solidFill>
            </a:endParaRPr>
          </a:p>
        </p:txBody>
      </p:sp>
      <p:sp>
        <p:nvSpPr>
          <p:cNvPr id="3" name="Content Placeholder 2"/>
          <p:cNvSpPr>
            <a:spLocks noGrp="1"/>
          </p:cNvSpPr>
          <p:nvPr>
            <p:ph idx="1"/>
          </p:nvPr>
        </p:nvSpPr>
        <p:spPr>
          <a:xfrm>
            <a:off x="1028699" y="2318197"/>
            <a:ext cx="7293023" cy="3683358"/>
          </a:xfrm>
        </p:spPr>
        <p:txBody>
          <a:bodyPr anchor="ctr">
            <a:normAutofit fontScale="77500" lnSpcReduction="20000"/>
          </a:bodyPr>
          <a:lstStyle/>
          <a:p>
            <a:r>
              <a:rPr lang="en-US" dirty="0"/>
              <a:t>Fibromyalgia (often used as a synonym)</a:t>
            </a:r>
          </a:p>
          <a:p>
            <a:endParaRPr lang="en-US" dirty="0"/>
          </a:p>
          <a:p>
            <a:r>
              <a:rPr lang="en-US" dirty="0"/>
              <a:t>Complex Regional Pain Syndrome (CRPS) type I</a:t>
            </a:r>
          </a:p>
          <a:p>
            <a:endParaRPr lang="en-US" dirty="0"/>
          </a:p>
          <a:p>
            <a:r>
              <a:rPr lang="en-US" dirty="0"/>
              <a:t>Chronic musculoskeletal pain</a:t>
            </a:r>
          </a:p>
          <a:p>
            <a:endParaRPr lang="en-US" dirty="0"/>
          </a:p>
          <a:p>
            <a:r>
              <a:rPr lang="en-US" dirty="0"/>
              <a:t>Chronic visceral pain syndrome</a:t>
            </a:r>
          </a:p>
          <a:p>
            <a:endParaRPr lang="en-US" dirty="0"/>
          </a:p>
          <a:p>
            <a:r>
              <a:rPr lang="en-US" dirty="0"/>
              <a:t>Chronic headaches</a:t>
            </a:r>
          </a:p>
          <a:p>
            <a:pPr>
              <a:lnSpc>
                <a:spcPct val="90000"/>
              </a:lnSpc>
            </a:pPr>
            <a:endParaRPr lang="en-US" sz="1400" dirty="0"/>
          </a:p>
        </p:txBody>
      </p:sp>
      <p:sp>
        <p:nvSpPr>
          <p:cNvPr id="11" name="TextBox 10">
            <a:extLst>
              <a:ext uri="{FF2B5EF4-FFF2-40B4-BE49-F238E27FC236}">
                <a16:creationId xmlns:a16="http://schemas.microsoft.com/office/drawing/2014/main" id="{588327D7-71E5-2945-8B14-ACBE7A83FB53}"/>
              </a:ext>
            </a:extLst>
          </p:cNvPr>
          <p:cNvSpPr txBox="1"/>
          <p:nvPr/>
        </p:nvSpPr>
        <p:spPr>
          <a:xfrm>
            <a:off x="5648299" y="6583362"/>
            <a:ext cx="3495701" cy="276999"/>
          </a:xfrm>
          <a:prstGeom prst="rect">
            <a:avLst/>
          </a:prstGeom>
          <a:noFill/>
        </p:spPr>
        <p:txBody>
          <a:bodyPr wrap="none" rtlCol="0">
            <a:spAutoFit/>
          </a:bodyPr>
          <a:lstStyle/>
          <a:p>
            <a:r>
              <a:rPr lang="en-US" sz="1200" dirty="0" err="1"/>
              <a:t>Buldys</a:t>
            </a:r>
            <a:r>
              <a:rPr lang="en-US" sz="1200" dirty="0"/>
              <a:t> K, et al. Healthcare (Basel). 2023;11(12):1794.</a:t>
            </a:r>
          </a:p>
        </p:txBody>
      </p:sp>
    </p:spTree>
    <p:extLst>
      <p:ext uri="{BB962C8B-B14F-4D97-AF65-F5344CB8AC3E}">
        <p14:creationId xmlns:p14="http://schemas.microsoft.com/office/powerpoint/2010/main" val="2379653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a:bodyPr>
          <a:lstStyle/>
          <a:p>
            <a:r>
              <a:rPr lang="en-US" sz="3600" dirty="0">
                <a:solidFill>
                  <a:schemeClr val="bg1"/>
                </a:solidFill>
              </a:rPr>
              <a:t>Common Clinical Symptoms</a:t>
            </a:r>
            <a:endParaRPr lang="en-US" sz="3500" dirty="0">
              <a:solidFill>
                <a:schemeClr val="bg1"/>
              </a:solidFill>
            </a:endParaRPr>
          </a:p>
        </p:txBody>
      </p:sp>
      <p:sp>
        <p:nvSpPr>
          <p:cNvPr id="3" name="Content Placeholder 2"/>
          <p:cNvSpPr>
            <a:spLocks noGrp="1"/>
          </p:cNvSpPr>
          <p:nvPr>
            <p:ph idx="1"/>
          </p:nvPr>
        </p:nvSpPr>
        <p:spPr>
          <a:xfrm>
            <a:off x="1028699" y="1985554"/>
            <a:ext cx="7293023" cy="4258492"/>
          </a:xfrm>
        </p:spPr>
        <p:txBody>
          <a:bodyPr anchor="ctr">
            <a:normAutofit fontScale="70000" lnSpcReduction="20000"/>
          </a:bodyPr>
          <a:lstStyle/>
          <a:p>
            <a:r>
              <a:rPr lang="en-US" dirty="0"/>
              <a:t>Multifocal or widespread pain</a:t>
            </a:r>
          </a:p>
          <a:p>
            <a:pPr lvl="1"/>
            <a:r>
              <a:rPr lang="en-US" dirty="0"/>
              <a:t>Common for it to be superimposed on nociceptive pain</a:t>
            </a:r>
          </a:p>
          <a:p>
            <a:pPr marL="0" indent="0">
              <a:buNone/>
            </a:pPr>
            <a:endParaRPr lang="en-US" dirty="0"/>
          </a:p>
          <a:p>
            <a:r>
              <a:rPr lang="en-US" dirty="0"/>
              <a:t>Hypersensitivity to touch, pressure, movement, or heat/cold</a:t>
            </a:r>
          </a:p>
          <a:p>
            <a:pPr lvl="1"/>
            <a:r>
              <a:rPr lang="en-US" dirty="0"/>
              <a:t>Often extends beyond innervation territory of lesioned/diseased nervous structure</a:t>
            </a:r>
          </a:p>
          <a:p>
            <a:pPr lvl="1"/>
            <a:endParaRPr lang="en-US" dirty="0"/>
          </a:p>
          <a:p>
            <a:r>
              <a:rPr lang="en-US" dirty="0"/>
              <a:t>Limitations on physical activity/functioning</a:t>
            </a:r>
          </a:p>
          <a:p>
            <a:endParaRPr lang="en-US" dirty="0"/>
          </a:p>
          <a:p>
            <a:r>
              <a:rPr lang="en-US" dirty="0"/>
              <a:t>Sensitivity to sound, light, odors</a:t>
            </a:r>
          </a:p>
          <a:p>
            <a:endParaRPr lang="en-US" dirty="0"/>
          </a:p>
          <a:p>
            <a:r>
              <a:rPr lang="en-US" dirty="0"/>
              <a:t>Sleep, fatigue, cognitive problems</a:t>
            </a:r>
          </a:p>
          <a:p>
            <a:pPr>
              <a:lnSpc>
                <a:spcPct val="90000"/>
              </a:lnSpc>
            </a:pPr>
            <a:endParaRPr lang="en-US" sz="1400" dirty="0"/>
          </a:p>
        </p:txBody>
      </p:sp>
    </p:spTree>
    <p:extLst>
      <p:ext uri="{BB962C8B-B14F-4D97-AF65-F5344CB8AC3E}">
        <p14:creationId xmlns:p14="http://schemas.microsoft.com/office/powerpoint/2010/main" val="25015670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a:bodyPr>
          <a:lstStyle/>
          <a:p>
            <a:r>
              <a:rPr lang="en-US" sz="3600" dirty="0">
                <a:solidFill>
                  <a:schemeClr val="bg1"/>
                </a:solidFill>
              </a:rPr>
              <a:t>Pathophysiology</a:t>
            </a:r>
            <a:endParaRPr lang="en-US" sz="3500" dirty="0">
              <a:solidFill>
                <a:schemeClr val="bg1"/>
              </a:solidFill>
            </a:endParaRPr>
          </a:p>
        </p:txBody>
      </p:sp>
      <p:sp>
        <p:nvSpPr>
          <p:cNvPr id="3" name="Content Placeholder 2"/>
          <p:cNvSpPr>
            <a:spLocks noGrp="1"/>
          </p:cNvSpPr>
          <p:nvPr>
            <p:ph idx="1"/>
          </p:nvPr>
        </p:nvSpPr>
        <p:spPr>
          <a:xfrm>
            <a:off x="1028699" y="2318197"/>
            <a:ext cx="7293023" cy="3683358"/>
          </a:xfrm>
        </p:spPr>
        <p:txBody>
          <a:bodyPr anchor="ctr">
            <a:normAutofit fontScale="85000" lnSpcReduction="20000"/>
          </a:bodyPr>
          <a:lstStyle/>
          <a:p>
            <a:r>
              <a:rPr lang="en-US" dirty="0"/>
              <a:t>Key concept: </a:t>
            </a:r>
          </a:p>
          <a:p>
            <a:pPr lvl="1"/>
            <a:r>
              <a:rPr lang="en-US" dirty="0"/>
              <a:t>No tissue damage activating nociceptors</a:t>
            </a:r>
          </a:p>
          <a:p>
            <a:pPr lvl="1"/>
            <a:r>
              <a:rPr lang="en-US" dirty="0"/>
              <a:t>Very little pathologic evidence</a:t>
            </a:r>
          </a:p>
          <a:p>
            <a:pPr lvl="1"/>
            <a:r>
              <a:rPr lang="en-US" dirty="0"/>
              <a:t>Central sensitization is an integral component</a:t>
            </a:r>
          </a:p>
          <a:p>
            <a:pPr lvl="1"/>
            <a:endParaRPr lang="en-US" dirty="0"/>
          </a:p>
          <a:p>
            <a:r>
              <a:rPr lang="en-US" dirty="0"/>
              <a:t>Three categories of pathologic mechanisms:</a:t>
            </a:r>
          </a:p>
          <a:p>
            <a:pPr lvl="1"/>
            <a:r>
              <a:rPr lang="en-US" dirty="0"/>
              <a:t>Supraspinal mechanisms</a:t>
            </a:r>
          </a:p>
          <a:p>
            <a:pPr lvl="1"/>
            <a:r>
              <a:rPr lang="en-US" dirty="0"/>
              <a:t>Spinal mechanisms</a:t>
            </a:r>
          </a:p>
          <a:p>
            <a:pPr lvl="1"/>
            <a:r>
              <a:rPr lang="en-US" dirty="0"/>
              <a:t>Peripheral mechanisms </a:t>
            </a:r>
          </a:p>
          <a:p>
            <a:pPr>
              <a:lnSpc>
                <a:spcPct val="90000"/>
              </a:lnSpc>
            </a:pPr>
            <a:endParaRPr lang="en-US" sz="1400" dirty="0"/>
          </a:p>
        </p:txBody>
      </p:sp>
      <p:sp>
        <p:nvSpPr>
          <p:cNvPr id="13" name="TextBox 12">
            <a:extLst>
              <a:ext uri="{FF2B5EF4-FFF2-40B4-BE49-F238E27FC236}">
                <a16:creationId xmlns:a16="http://schemas.microsoft.com/office/drawing/2014/main" id="{9C95D521-B1B0-D64A-A2FA-BDB2015D6F6B}"/>
              </a:ext>
            </a:extLst>
          </p:cNvPr>
          <p:cNvSpPr txBox="1"/>
          <p:nvPr/>
        </p:nvSpPr>
        <p:spPr>
          <a:xfrm>
            <a:off x="4526579" y="6396335"/>
            <a:ext cx="4617418" cy="461665"/>
          </a:xfrm>
          <a:prstGeom prst="rect">
            <a:avLst/>
          </a:prstGeom>
          <a:noFill/>
        </p:spPr>
        <p:txBody>
          <a:bodyPr wrap="none" rtlCol="0">
            <a:spAutoFit/>
          </a:bodyPr>
          <a:lstStyle/>
          <a:p>
            <a:r>
              <a:rPr lang="en-US" sz="1200" b="0" i="0" kern="1200" dirty="0" err="1">
                <a:solidFill>
                  <a:schemeClr val="tx1"/>
                </a:solidFill>
                <a:effectLst/>
                <a:latin typeface="+mn-lt"/>
                <a:ea typeface="+mn-ea"/>
                <a:cs typeface="+mn-cs"/>
              </a:rPr>
              <a:t>Trouvin</a:t>
            </a:r>
            <a:r>
              <a:rPr lang="en-US" sz="1200" b="0" i="0" kern="1200" dirty="0">
                <a:solidFill>
                  <a:schemeClr val="tx1"/>
                </a:solidFill>
                <a:effectLst/>
                <a:latin typeface="+mn-lt"/>
                <a:ea typeface="+mn-ea"/>
                <a:cs typeface="+mn-cs"/>
              </a:rPr>
              <a:t> A.P., et al. Best. </a:t>
            </a:r>
            <a:r>
              <a:rPr lang="en-US" sz="1200" b="0" i="0" kern="1200" dirty="0" err="1">
                <a:solidFill>
                  <a:schemeClr val="tx1"/>
                </a:solidFill>
                <a:effectLst/>
                <a:latin typeface="+mn-lt"/>
                <a:ea typeface="+mn-ea"/>
                <a:cs typeface="+mn-cs"/>
              </a:rPr>
              <a:t>Pract</a:t>
            </a:r>
            <a:r>
              <a:rPr lang="en-US" sz="1200" b="0" i="0" kern="1200" dirty="0">
                <a:solidFill>
                  <a:schemeClr val="tx1"/>
                </a:solidFill>
                <a:effectLst/>
                <a:latin typeface="+mn-lt"/>
                <a:ea typeface="+mn-ea"/>
                <a:cs typeface="+mn-cs"/>
              </a:rPr>
              <a:t>. Res. Clin. </a:t>
            </a:r>
            <a:r>
              <a:rPr lang="en-US" sz="1200" b="0" i="0" kern="1200" dirty="0" err="1">
                <a:solidFill>
                  <a:schemeClr val="tx1"/>
                </a:solidFill>
                <a:effectLst/>
                <a:latin typeface="+mn-lt"/>
                <a:ea typeface="+mn-ea"/>
                <a:cs typeface="+mn-cs"/>
              </a:rPr>
              <a:t>Rheumatol</a:t>
            </a:r>
            <a:r>
              <a:rPr lang="en-US" sz="1200" b="0" i="0" kern="1200" dirty="0">
                <a:solidFill>
                  <a:schemeClr val="tx1"/>
                </a:solidFill>
                <a:effectLst/>
                <a:latin typeface="+mn-lt"/>
                <a:ea typeface="+mn-ea"/>
                <a:cs typeface="+mn-cs"/>
              </a:rPr>
              <a:t>. 2019;33:101415.</a:t>
            </a:r>
          </a:p>
          <a:p>
            <a:r>
              <a:rPr lang="en-US" sz="1200" b="0" i="0" kern="1200" dirty="0" err="1">
                <a:solidFill>
                  <a:schemeClr val="tx1"/>
                </a:solidFill>
                <a:effectLst/>
                <a:latin typeface="+mn-lt"/>
                <a:ea typeface="+mn-ea"/>
                <a:cs typeface="+mn-cs"/>
              </a:rPr>
              <a:t>Fitzcharles</a:t>
            </a:r>
            <a:r>
              <a:rPr lang="en-US" sz="1200" b="0" i="0" kern="1200" dirty="0">
                <a:solidFill>
                  <a:schemeClr val="tx1"/>
                </a:solidFill>
                <a:effectLst/>
                <a:latin typeface="+mn-lt"/>
                <a:ea typeface="+mn-ea"/>
                <a:cs typeface="+mn-cs"/>
              </a:rPr>
              <a:t> M.A., et al. Lancet. 2021;397:2098–2110</a:t>
            </a:r>
            <a:endParaRPr lang="en-US" sz="1000" dirty="0"/>
          </a:p>
        </p:txBody>
      </p:sp>
    </p:spTree>
    <p:extLst>
      <p:ext uri="{BB962C8B-B14F-4D97-AF65-F5344CB8AC3E}">
        <p14:creationId xmlns:p14="http://schemas.microsoft.com/office/powerpoint/2010/main" val="2629899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fontScale="90000"/>
          </a:bodyPr>
          <a:lstStyle/>
          <a:p>
            <a:r>
              <a:rPr lang="en-US" sz="3600" dirty="0">
                <a:solidFill>
                  <a:schemeClr val="bg1"/>
                </a:solidFill>
              </a:rPr>
              <a:t>Supraspinal Mechanisms in Nociplastic Pain</a:t>
            </a:r>
            <a:endParaRPr lang="en-US" sz="3500" dirty="0">
              <a:solidFill>
                <a:schemeClr val="bg1"/>
              </a:solidFill>
            </a:endParaRPr>
          </a:p>
        </p:txBody>
      </p:sp>
      <p:sp>
        <p:nvSpPr>
          <p:cNvPr id="3" name="Content Placeholder 2"/>
          <p:cNvSpPr>
            <a:spLocks noGrp="1"/>
          </p:cNvSpPr>
          <p:nvPr>
            <p:ph idx="1"/>
          </p:nvPr>
        </p:nvSpPr>
        <p:spPr>
          <a:xfrm>
            <a:off x="1028699" y="1985554"/>
            <a:ext cx="7293023" cy="4258492"/>
          </a:xfrm>
        </p:spPr>
        <p:txBody>
          <a:bodyPr anchor="ctr">
            <a:normAutofit fontScale="62500" lnSpcReduction="20000"/>
          </a:bodyPr>
          <a:lstStyle/>
          <a:p>
            <a:r>
              <a:rPr lang="en-US" dirty="0"/>
              <a:t>Increased connectivity/processing between regions of brain responsible for pain perception</a:t>
            </a:r>
          </a:p>
          <a:p>
            <a:pPr lvl="2"/>
            <a:r>
              <a:rPr lang="en-US" dirty="0"/>
              <a:t>Medial prefrontal cortex and rostral, the anterior cingulate cortex, and the thalamus</a:t>
            </a:r>
          </a:p>
          <a:p>
            <a:pPr lvl="2"/>
            <a:endParaRPr lang="en-US" dirty="0"/>
          </a:p>
          <a:p>
            <a:r>
              <a:rPr lang="en-US" dirty="0"/>
              <a:t>Reduced activity and connectivity between regions of brain responsible for pain inhibition</a:t>
            </a:r>
          </a:p>
          <a:p>
            <a:pPr lvl="2"/>
            <a:r>
              <a:rPr lang="en-US" dirty="0"/>
              <a:t>Medial prefrontal cortex and rostral, anterior cingulate cortex and insula</a:t>
            </a:r>
          </a:p>
          <a:p>
            <a:pPr lvl="2"/>
            <a:endParaRPr lang="en-US" dirty="0"/>
          </a:p>
          <a:p>
            <a:r>
              <a:rPr lang="en-US" dirty="0"/>
              <a:t>Increased concentration of substance P and glutamine in cerebrospinal fluid</a:t>
            </a:r>
          </a:p>
          <a:p>
            <a:pPr lvl="2"/>
            <a:r>
              <a:rPr lang="en-US" dirty="0"/>
              <a:t>Inhibition of GABAergic transmission</a:t>
            </a:r>
          </a:p>
          <a:p>
            <a:pPr marL="0" indent="0">
              <a:buNone/>
            </a:pPr>
            <a:endParaRPr lang="en-US" dirty="0"/>
          </a:p>
          <a:p>
            <a:r>
              <a:rPr lang="en-US" dirty="0"/>
              <a:t>All of this leads to hyperresponsiveness to pain stimuli and hyperactivity of neuronal response</a:t>
            </a:r>
          </a:p>
          <a:p>
            <a:pPr lvl="2"/>
            <a:r>
              <a:rPr lang="en-US" dirty="0"/>
              <a:t>Overactive pain-processing system!!</a:t>
            </a:r>
          </a:p>
          <a:p>
            <a:pPr>
              <a:lnSpc>
                <a:spcPct val="90000"/>
              </a:lnSpc>
            </a:pPr>
            <a:endParaRPr lang="en-US" sz="1400" dirty="0"/>
          </a:p>
        </p:txBody>
      </p:sp>
      <p:sp>
        <p:nvSpPr>
          <p:cNvPr id="11" name="TextBox 10">
            <a:extLst>
              <a:ext uri="{FF2B5EF4-FFF2-40B4-BE49-F238E27FC236}">
                <a16:creationId xmlns:a16="http://schemas.microsoft.com/office/drawing/2014/main" id="{B7B03BE7-B322-D543-B977-25EC91A99D4A}"/>
              </a:ext>
            </a:extLst>
          </p:cNvPr>
          <p:cNvSpPr txBox="1"/>
          <p:nvPr/>
        </p:nvSpPr>
        <p:spPr>
          <a:xfrm>
            <a:off x="5716780" y="6396335"/>
            <a:ext cx="3427220" cy="461665"/>
          </a:xfrm>
          <a:prstGeom prst="rect">
            <a:avLst/>
          </a:prstGeom>
          <a:noFill/>
        </p:spPr>
        <p:txBody>
          <a:bodyPr wrap="none" rtlCol="0">
            <a:spAutoFit/>
          </a:bodyPr>
          <a:lstStyle/>
          <a:p>
            <a:r>
              <a:rPr lang="en-US" sz="1200" b="0" i="0" kern="1200" dirty="0">
                <a:solidFill>
                  <a:schemeClr val="tx1"/>
                </a:solidFill>
                <a:effectLst/>
                <a:latin typeface="+mn-lt"/>
                <a:ea typeface="+mn-ea"/>
                <a:cs typeface="+mn-cs"/>
              </a:rPr>
              <a:t>Hashmi J.A., et al. Brain. 2013;136:2751–2768</a:t>
            </a:r>
            <a:endParaRPr lang="en-US" sz="1000" dirty="0"/>
          </a:p>
          <a:p>
            <a:r>
              <a:rPr lang="en-US" sz="1200" b="0" i="0" kern="1200" dirty="0" err="1">
                <a:solidFill>
                  <a:schemeClr val="tx1"/>
                </a:solidFill>
                <a:effectLst/>
                <a:latin typeface="+mn-lt"/>
                <a:ea typeface="+mn-ea"/>
                <a:cs typeface="+mn-cs"/>
              </a:rPr>
              <a:t>Fitzcharles</a:t>
            </a:r>
            <a:r>
              <a:rPr lang="en-US" sz="1200" b="0" i="0" kern="1200" dirty="0">
                <a:solidFill>
                  <a:schemeClr val="tx1"/>
                </a:solidFill>
                <a:effectLst/>
                <a:latin typeface="+mn-lt"/>
                <a:ea typeface="+mn-ea"/>
                <a:cs typeface="+mn-cs"/>
              </a:rPr>
              <a:t> M.A., et al. Lancet. 2021;397:2098–2110</a:t>
            </a:r>
            <a:endParaRPr lang="en-US" sz="1000" dirty="0"/>
          </a:p>
        </p:txBody>
      </p:sp>
    </p:spTree>
    <p:extLst>
      <p:ext uri="{BB962C8B-B14F-4D97-AF65-F5344CB8AC3E}">
        <p14:creationId xmlns:p14="http://schemas.microsoft.com/office/powerpoint/2010/main" val="25390735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a:bodyPr>
          <a:lstStyle/>
          <a:p>
            <a:r>
              <a:rPr lang="en-US" sz="3600" dirty="0">
                <a:solidFill>
                  <a:schemeClr val="bg1"/>
                </a:solidFill>
              </a:rPr>
              <a:t>Spinal Mechanisms in Nociplastic Pain</a:t>
            </a:r>
            <a:endParaRPr lang="en-US" sz="3500" dirty="0">
              <a:solidFill>
                <a:schemeClr val="bg1"/>
              </a:solidFill>
            </a:endParaRPr>
          </a:p>
        </p:txBody>
      </p:sp>
      <p:sp>
        <p:nvSpPr>
          <p:cNvPr id="3" name="Content Placeholder 2"/>
          <p:cNvSpPr>
            <a:spLocks noGrp="1"/>
          </p:cNvSpPr>
          <p:nvPr>
            <p:ph idx="1"/>
          </p:nvPr>
        </p:nvSpPr>
        <p:spPr>
          <a:xfrm>
            <a:off x="1028699" y="1985554"/>
            <a:ext cx="7293023" cy="4258492"/>
          </a:xfrm>
        </p:spPr>
        <p:txBody>
          <a:bodyPr anchor="ctr">
            <a:normAutofit fontScale="70000" lnSpcReduction="20000"/>
          </a:bodyPr>
          <a:lstStyle/>
          <a:p>
            <a:r>
              <a:rPr lang="en-US" dirty="0"/>
              <a:t>Clustering and convergence of pain signals form different pain loci</a:t>
            </a:r>
          </a:p>
          <a:p>
            <a:endParaRPr lang="en-US" dirty="0"/>
          </a:p>
          <a:p>
            <a:r>
              <a:rPr lang="en-US" dirty="0"/>
              <a:t>Diminished spinal cord inhibition (descending pain signals)</a:t>
            </a:r>
          </a:p>
          <a:p>
            <a:endParaRPr lang="en-US" dirty="0"/>
          </a:p>
          <a:p>
            <a:r>
              <a:rPr lang="en-US" dirty="0"/>
              <a:t>Wind-up and temporal summation</a:t>
            </a:r>
          </a:p>
          <a:p>
            <a:endParaRPr lang="en-US" dirty="0"/>
          </a:p>
          <a:p>
            <a:r>
              <a:rPr lang="en-US" dirty="0"/>
              <a:t>Spinal cord reorganization</a:t>
            </a:r>
          </a:p>
          <a:p>
            <a:endParaRPr lang="en-US" dirty="0"/>
          </a:p>
          <a:p>
            <a:r>
              <a:rPr lang="en-US" dirty="0"/>
              <a:t>Amplified spinal reflex transmission</a:t>
            </a:r>
          </a:p>
          <a:p>
            <a:endParaRPr lang="en-US" dirty="0"/>
          </a:p>
          <a:p>
            <a:r>
              <a:rPr lang="en-US" dirty="0"/>
              <a:t>Immune system activation and glial cell modulation</a:t>
            </a:r>
          </a:p>
          <a:p>
            <a:pPr>
              <a:lnSpc>
                <a:spcPct val="90000"/>
              </a:lnSpc>
            </a:pPr>
            <a:endParaRPr lang="en-US" sz="1400" dirty="0"/>
          </a:p>
        </p:txBody>
      </p:sp>
      <p:sp>
        <p:nvSpPr>
          <p:cNvPr id="13" name="TextBox 12">
            <a:extLst>
              <a:ext uri="{FF2B5EF4-FFF2-40B4-BE49-F238E27FC236}">
                <a16:creationId xmlns:a16="http://schemas.microsoft.com/office/drawing/2014/main" id="{5B538EF1-E23F-A244-BE49-460310C82C2B}"/>
              </a:ext>
            </a:extLst>
          </p:cNvPr>
          <p:cNvSpPr txBox="1"/>
          <p:nvPr/>
        </p:nvSpPr>
        <p:spPr>
          <a:xfrm>
            <a:off x="6110284" y="6260196"/>
            <a:ext cx="3033716" cy="646331"/>
          </a:xfrm>
          <a:prstGeom prst="rect">
            <a:avLst/>
          </a:prstGeom>
          <a:noFill/>
        </p:spPr>
        <p:txBody>
          <a:bodyPr wrap="none" rtlCol="0">
            <a:spAutoFit/>
          </a:bodyPr>
          <a:lstStyle/>
          <a:p>
            <a:r>
              <a:rPr lang="en-US" sz="1200" b="0" i="0" kern="1200" dirty="0" err="1">
                <a:solidFill>
                  <a:schemeClr val="tx1"/>
                </a:solidFill>
                <a:effectLst/>
                <a:latin typeface="+mn-lt"/>
                <a:ea typeface="+mn-ea"/>
                <a:cs typeface="+mn-cs"/>
              </a:rPr>
              <a:t>Hiraga</a:t>
            </a:r>
            <a:r>
              <a:rPr lang="en-US" sz="1200" b="0" i="0" kern="1200" dirty="0">
                <a:solidFill>
                  <a:schemeClr val="tx1"/>
                </a:solidFill>
                <a:effectLst/>
                <a:latin typeface="+mn-lt"/>
                <a:ea typeface="+mn-ea"/>
                <a:cs typeface="+mn-cs"/>
              </a:rPr>
              <a:t> S.I., et al. </a:t>
            </a:r>
            <a:r>
              <a:rPr lang="en-US" sz="1200" b="0" i="0" kern="1200" dirty="0" err="1">
                <a:solidFill>
                  <a:schemeClr val="tx1"/>
                </a:solidFill>
                <a:effectLst/>
                <a:latin typeface="+mn-lt"/>
                <a:ea typeface="+mn-ea"/>
                <a:cs typeface="+mn-cs"/>
              </a:rPr>
              <a:t>Inflamm</a:t>
            </a:r>
            <a:r>
              <a:rPr lang="en-US" sz="1200" b="0" i="0" kern="1200" dirty="0">
                <a:solidFill>
                  <a:schemeClr val="tx1"/>
                </a:solidFill>
                <a:effectLst/>
                <a:latin typeface="+mn-lt"/>
                <a:ea typeface="+mn-ea"/>
                <a:cs typeface="+mn-cs"/>
              </a:rPr>
              <a:t>. Regen. 2022;42:15.</a:t>
            </a:r>
          </a:p>
          <a:p>
            <a:r>
              <a:rPr lang="en-US" sz="1200" b="0" i="0" kern="1200" dirty="0" err="1">
                <a:solidFill>
                  <a:schemeClr val="tx1"/>
                </a:solidFill>
                <a:effectLst/>
                <a:latin typeface="+mn-lt"/>
                <a:ea typeface="+mn-ea"/>
                <a:cs typeface="+mn-cs"/>
              </a:rPr>
              <a:t>Alshelh</a:t>
            </a:r>
            <a:r>
              <a:rPr lang="en-US" sz="1200" b="0" i="0" kern="1200" dirty="0">
                <a:solidFill>
                  <a:schemeClr val="tx1"/>
                </a:solidFill>
                <a:effectLst/>
                <a:latin typeface="+mn-lt"/>
                <a:ea typeface="+mn-ea"/>
                <a:cs typeface="+mn-cs"/>
              </a:rPr>
              <a:t> Z., et al. Brain. 2022;145:1098–1110.</a:t>
            </a:r>
          </a:p>
          <a:p>
            <a:r>
              <a:rPr lang="en-US" sz="1200" b="0" i="0" kern="1200" dirty="0" err="1">
                <a:solidFill>
                  <a:schemeClr val="tx1"/>
                </a:solidFill>
                <a:effectLst/>
                <a:latin typeface="+mn-lt"/>
                <a:ea typeface="+mn-ea"/>
                <a:cs typeface="+mn-cs"/>
              </a:rPr>
              <a:t>Sandström</a:t>
            </a:r>
            <a:r>
              <a:rPr lang="en-US" sz="1200" b="0" i="0" kern="1200" dirty="0">
                <a:solidFill>
                  <a:schemeClr val="tx1"/>
                </a:solidFill>
                <a:effectLst/>
                <a:latin typeface="+mn-lt"/>
                <a:ea typeface="+mn-ea"/>
                <a:cs typeface="+mn-cs"/>
              </a:rPr>
              <a:t> A., et al. Pain. 2022;163:538–547</a:t>
            </a:r>
            <a:endParaRPr lang="en-US" sz="1000" dirty="0"/>
          </a:p>
        </p:txBody>
      </p:sp>
    </p:spTree>
    <p:extLst>
      <p:ext uri="{BB962C8B-B14F-4D97-AF65-F5344CB8AC3E}">
        <p14:creationId xmlns:p14="http://schemas.microsoft.com/office/powerpoint/2010/main" val="3778082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fontScale="90000"/>
          </a:bodyPr>
          <a:lstStyle/>
          <a:p>
            <a:r>
              <a:rPr lang="en-US" sz="3600" dirty="0">
                <a:solidFill>
                  <a:schemeClr val="bg1"/>
                </a:solidFill>
              </a:rPr>
              <a:t>Peripheral Mechanisms in Nociplastic Pain</a:t>
            </a:r>
            <a:endParaRPr lang="en-US" sz="3500" dirty="0">
              <a:solidFill>
                <a:schemeClr val="bg1"/>
              </a:solidFill>
            </a:endParaRPr>
          </a:p>
        </p:txBody>
      </p:sp>
      <p:sp>
        <p:nvSpPr>
          <p:cNvPr id="3" name="Content Placeholder 2"/>
          <p:cNvSpPr>
            <a:spLocks noGrp="1"/>
          </p:cNvSpPr>
          <p:nvPr>
            <p:ph idx="1"/>
          </p:nvPr>
        </p:nvSpPr>
        <p:spPr>
          <a:xfrm>
            <a:off x="1028699" y="1985554"/>
            <a:ext cx="7293023" cy="4258492"/>
          </a:xfrm>
        </p:spPr>
        <p:txBody>
          <a:bodyPr anchor="ctr">
            <a:normAutofit fontScale="85000" lnSpcReduction="20000"/>
          </a:bodyPr>
          <a:lstStyle/>
          <a:p>
            <a:r>
              <a:rPr lang="en-US" dirty="0"/>
              <a:t>Proliferation of Na+ channels</a:t>
            </a:r>
          </a:p>
          <a:p>
            <a:endParaRPr lang="en-US" dirty="0"/>
          </a:p>
          <a:p>
            <a:r>
              <a:rPr lang="en-US" dirty="0" err="1"/>
              <a:t>Sympatho</a:t>
            </a:r>
            <a:r>
              <a:rPr lang="en-US" dirty="0"/>
              <a:t>-afferent coupling</a:t>
            </a:r>
          </a:p>
          <a:p>
            <a:endParaRPr lang="en-US" dirty="0"/>
          </a:p>
          <a:p>
            <a:r>
              <a:rPr lang="en-US" dirty="0"/>
              <a:t>Peripheral sensitization</a:t>
            </a:r>
          </a:p>
          <a:p>
            <a:pPr lvl="1"/>
            <a:r>
              <a:rPr lang="en-US" dirty="0"/>
              <a:t>Elevated cytokine and chemokine concentrations in the peripheral neuronal fields</a:t>
            </a:r>
          </a:p>
          <a:p>
            <a:endParaRPr lang="en-US" dirty="0"/>
          </a:p>
          <a:p>
            <a:r>
              <a:rPr lang="en-US" dirty="0"/>
              <a:t>Potential changes to muscle pathology</a:t>
            </a:r>
          </a:p>
          <a:p>
            <a:pPr lvl="1"/>
            <a:r>
              <a:rPr lang="en-US" dirty="0"/>
              <a:t>Muscle fiber and trigger point composition changes</a:t>
            </a:r>
          </a:p>
          <a:p>
            <a:pPr>
              <a:lnSpc>
                <a:spcPct val="90000"/>
              </a:lnSpc>
            </a:pPr>
            <a:endParaRPr lang="en-US" sz="1400" dirty="0"/>
          </a:p>
        </p:txBody>
      </p:sp>
      <p:sp>
        <p:nvSpPr>
          <p:cNvPr id="15" name="TextBox 14">
            <a:extLst>
              <a:ext uri="{FF2B5EF4-FFF2-40B4-BE49-F238E27FC236}">
                <a16:creationId xmlns:a16="http://schemas.microsoft.com/office/drawing/2014/main" id="{A2295D9B-4894-4E49-9710-0EE985C1AB59}"/>
              </a:ext>
            </a:extLst>
          </p:cNvPr>
          <p:cNvSpPr txBox="1"/>
          <p:nvPr/>
        </p:nvSpPr>
        <p:spPr>
          <a:xfrm>
            <a:off x="5716780" y="6396335"/>
            <a:ext cx="3427220" cy="461665"/>
          </a:xfrm>
          <a:prstGeom prst="rect">
            <a:avLst/>
          </a:prstGeom>
          <a:noFill/>
        </p:spPr>
        <p:txBody>
          <a:bodyPr wrap="none" rtlCol="0">
            <a:spAutoFit/>
          </a:bodyPr>
          <a:lstStyle/>
          <a:p>
            <a:r>
              <a:rPr lang="en-US" sz="1200" b="0" i="0" kern="1200" dirty="0" err="1">
                <a:solidFill>
                  <a:schemeClr val="tx1"/>
                </a:solidFill>
                <a:effectLst/>
                <a:latin typeface="+mn-lt"/>
                <a:ea typeface="+mn-ea"/>
                <a:cs typeface="+mn-cs"/>
              </a:rPr>
              <a:t>Yoo</a:t>
            </a:r>
            <a:r>
              <a:rPr lang="en-US" sz="1200" b="0" i="0" kern="1200" dirty="0">
                <a:solidFill>
                  <a:schemeClr val="tx1"/>
                </a:solidFill>
                <a:effectLst/>
                <a:latin typeface="+mn-lt"/>
                <a:ea typeface="+mn-ea"/>
                <a:cs typeface="+mn-cs"/>
              </a:rPr>
              <a:t> MY, et al. Korean J Pain. 2024;37(2):107-118</a:t>
            </a:r>
            <a:endParaRPr lang="en-US" sz="1000" dirty="0"/>
          </a:p>
          <a:p>
            <a:r>
              <a:rPr lang="en-US" sz="1200" b="0" i="0" kern="1200" dirty="0" err="1">
                <a:solidFill>
                  <a:schemeClr val="tx1"/>
                </a:solidFill>
                <a:effectLst/>
                <a:latin typeface="+mn-lt"/>
                <a:ea typeface="+mn-ea"/>
                <a:cs typeface="+mn-cs"/>
              </a:rPr>
              <a:t>Fitzcharles</a:t>
            </a:r>
            <a:r>
              <a:rPr lang="en-US" sz="1200" b="0" i="0" kern="1200" dirty="0">
                <a:solidFill>
                  <a:schemeClr val="tx1"/>
                </a:solidFill>
                <a:effectLst/>
                <a:latin typeface="+mn-lt"/>
                <a:ea typeface="+mn-ea"/>
                <a:cs typeface="+mn-cs"/>
              </a:rPr>
              <a:t> M.A., et al. Lancet. 2021;397:2098–2110</a:t>
            </a:r>
            <a:endParaRPr lang="en-US" sz="1000" dirty="0"/>
          </a:p>
        </p:txBody>
      </p:sp>
    </p:spTree>
    <p:extLst>
      <p:ext uri="{BB962C8B-B14F-4D97-AF65-F5344CB8AC3E}">
        <p14:creationId xmlns:p14="http://schemas.microsoft.com/office/powerpoint/2010/main" val="42203590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a:bodyPr>
          <a:lstStyle/>
          <a:p>
            <a:r>
              <a:rPr lang="en-US" sz="3600" dirty="0">
                <a:solidFill>
                  <a:schemeClr val="bg1"/>
                </a:solidFill>
              </a:rPr>
              <a:t>Diagnosis</a:t>
            </a:r>
            <a:endParaRPr lang="en-US" sz="3500" dirty="0">
              <a:solidFill>
                <a:schemeClr val="bg1"/>
              </a:solidFill>
            </a:endParaRPr>
          </a:p>
        </p:txBody>
      </p:sp>
      <p:sp>
        <p:nvSpPr>
          <p:cNvPr id="3" name="Content Placeholder 2"/>
          <p:cNvSpPr>
            <a:spLocks noGrp="1"/>
          </p:cNvSpPr>
          <p:nvPr>
            <p:ph idx="1"/>
          </p:nvPr>
        </p:nvSpPr>
        <p:spPr>
          <a:xfrm>
            <a:off x="1028699" y="1985554"/>
            <a:ext cx="7293023" cy="4258492"/>
          </a:xfrm>
        </p:spPr>
        <p:txBody>
          <a:bodyPr anchor="ctr">
            <a:normAutofit fontScale="92500" lnSpcReduction="20000"/>
          </a:bodyPr>
          <a:lstStyle/>
          <a:p>
            <a:r>
              <a:rPr lang="en-US" dirty="0"/>
              <a:t>IASP announced clinical criteria in 2021</a:t>
            </a:r>
          </a:p>
          <a:p>
            <a:pPr lvl="1"/>
            <a:r>
              <a:rPr lang="en-US" dirty="0"/>
              <a:t>Nociplastic pain affecting the musculoskeletal system</a:t>
            </a:r>
          </a:p>
          <a:p>
            <a:endParaRPr lang="en-US" dirty="0"/>
          </a:p>
          <a:p>
            <a:r>
              <a:rPr lang="en-US" dirty="0"/>
              <a:t>Specific features includes pain characteristics, hypersensitivity, and presence of comorbidities</a:t>
            </a:r>
          </a:p>
          <a:p>
            <a:endParaRPr lang="en-US" dirty="0"/>
          </a:p>
          <a:p>
            <a:r>
              <a:rPr lang="en-US" dirty="0"/>
              <a:t>Complicated process, little evidence, and no gold standard</a:t>
            </a:r>
          </a:p>
          <a:p>
            <a:pPr>
              <a:lnSpc>
                <a:spcPct val="90000"/>
              </a:lnSpc>
            </a:pPr>
            <a:endParaRPr lang="en-US" sz="1400" dirty="0"/>
          </a:p>
        </p:txBody>
      </p:sp>
      <p:sp>
        <p:nvSpPr>
          <p:cNvPr id="11" name="TextBox 10">
            <a:extLst>
              <a:ext uri="{FF2B5EF4-FFF2-40B4-BE49-F238E27FC236}">
                <a16:creationId xmlns:a16="http://schemas.microsoft.com/office/drawing/2014/main" id="{CDF6EF07-1F26-EC48-85D3-E3B47EFAE71B}"/>
              </a:ext>
            </a:extLst>
          </p:cNvPr>
          <p:cNvSpPr txBox="1"/>
          <p:nvPr/>
        </p:nvSpPr>
        <p:spPr>
          <a:xfrm>
            <a:off x="6271611" y="6581001"/>
            <a:ext cx="2872389" cy="276999"/>
          </a:xfrm>
          <a:prstGeom prst="rect">
            <a:avLst/>
          </a:prstGeom>
          <a:noFill/>
        </p:spPr>
        <p:txBody>
          <a:bodyPr wrap="none" rtlCol="0">
            <a:spAutoFit/>
          </a:bodyPr>
          <a:lstStyle/>
          <a:p>
            <a:r>
              <a:rPr lang="en-US" sz="1200" b="0" i="0" kern="1200" dirty="0" err="1">
                <a:solidFill>
                  <a:schemeClr val="tx1"/>
                </a:solidFill>
                <a:effectLst/>
                <a:latin typeface="+mn-lt"/>
                <a:ea typeface="+mn-ea"/>
                <a:cs typeface="+mn-cs"/>
              </a:rPr>
              <a:t>Kosek</a:t>
            </a:r>
            <a:r>
              <a:rPr lang="en-US" sz="1200" b="0" i="0" kern="1200" dirty="0">
                <a:solidFill>
                  <a:schemeClr val="tx1"/>
                </a:solidFill>
                <a:effectLst/>
                <a:latin typeface="+mn-lt"/>
                <a:ea typeface="+mn-ea"/>
                <a:cs typeface="+mn-cs"/>
              </a:rPr>
              <a:t> E., et al. Pain. 2021;162:2629–2634</a:t>
            </a:r>
            <a:endParaRPr lang="en-US" sz="1000" dirty="0"/>
          </a:p>
        </p:txBody>
      </p:sp>
    </p:spTree>
    <p:extLst>
      <p:ext uri="{BB962C8B-B14F-4D97-AF65-F5344CB8AC3E}">
        <p14:creationId xmlns:p14="http://schemas.microsoft.com/office/powerpoint/2010/main" val="16825307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a:bodyPr>
          <a:lstStyle/>
          <a:p>
            <a:r>
              <a:rPr lang="en-US" sz="3600" dirty="0">
                <a:solidFill>
                  <a:schemeClr val="bg1"/>
                </a:solidFill>
              </a:rPr>
              <a:t>Diagnosis – IASP 2021 Clinical Criteria</a:t>
            </a:r>
            <a:endParaRPr lang="en-US" sz="3500" dirty="0">
              <a:solidFill>
                <a:schemeClr val="bg1"/>
              </a:solidFill>
            </a:endParaRPr>
          </a:p>
        </p:txBody>
      </p:sp>
      <p:sp>
        <p:nvSpPr>
          <p:cNvPr id="3" name="Content Placeholder 2"/>
          <p:cNvSpPr>
            <a:spLocks noGrp="1"/>
          </p:cNvSpPr>
          <p:nvPr>
            <p:ph idx="1"/>
          </p:nvPr>
        </p:nvSpPr>
        <p:spPr>
          <a:xfrm>
            <a:off x="152400" y="1860895"/>
            <a:ext cx="4509953" cy="4258492"/>
          </a:xfrm>
        </p:spPr>
        <p:txBody>
          <a:bodyPr anchor="ctr">
            <a:normAutofit fontScale="92500" lnSpcReduction="20000"/>
          </a:bodyPr>
          <a:lstStyle/>
          <a:p>
            <a:pPr marL="457200" indent="-457200">
              <a:buFont typeface="+mj-lt"/>
              <a:buAutoNum type="arabicPeriod"/>
            </a:pPr>
            <a:r>
              <a:rPr lang="en-US" sz="2200" dirty="0"/>
              <a:t>The pain is:</a:t>
            </a:r>
          </a:p>
          <a:p>
            <a:pPr marL="857250" lvl="1" indent="-400050">
              <a:buFont typeface="+mj-lt"/>
              <a:buAutoNum type="romanUcPeriod"/>
            </a:pPr>
            <a:r>
              <a:rPr lang="en-US" sz="1600" dirty="0"/>
              <a:t>Chronic (&gt;3 months)</a:t>
            </a:r>
          </a:p>
          <a:p>
            <a:pPr marL="800100" lvl="1" indent="-342900">
              <a:buFont typeface="+mj-lt"/>
              <a:buAutoNum type="romanUcPeriod"/>
            </a:pPr>
            <a:r>
              <a:rPr lang="en-US" sz="1600" dirty="0"/>
              <a:t>Regional in distribution</a:t>
            </a:r>
          </a:p>
          <a:p>
            <a:pPr marL="800100" lvl="1" indent="-342900">
              <a:buFont typeface="+mj-lt"/>
              <a:buAutoNum type="romanUcPeriod"/>
            </a:pPr>
            <a:r>
              <a:rPr lang="en-US" sz="1600" dirty="0"/>
              <a:t>No evidence that nociceptive pain is (a) present or (b) if present, is entirely responsible for pain</a:t>
            </a:r>
          </a:p>
          <a:p>
            <a:pPr marL="800100" lvl="1" indent="-342900">
              <a:buFont typeface="+mj-lt"/>
              <a:buAutoNum type="romanUcPeriod"/>
            </a:pPr>
            <a:r>
              <a:rPr lang="en-US" sz="1600" dirty="0"/>
              <a:t>No evidence that neuropathic pain is (a) present or (b) if present, is entirely responsible for pain</a:t>
            </a:r>
          </a:p>
          <a:p>
            <a:pPr marL="800100" lvl="1" indent="-342900">
              <a:buFont typeface="+mj-lt"/>
              <a:buAutoNum type="romanUcPeriod"/>
            </a:pPr>
            <a:endParaRPr lang="en-US" sz="1600" dirty="0"/>
          </a:p>
          <a:p>
            <a:pPr marL="457200" indent="-457200">
              <a:buFont typeface="+mj-lt"/>
              <a:buAutoNum type="arabicPeriod"/>
            </a:pPr>
            <a:r>
              <a:rPr lang="en-US" sz="2200" dirty="0"/>
              <a:t>There is a history of pain hypersensitivity in region of pain. Any one of the following:</a:t>
            </a:r>
          </a:p>
          <a:p>
            <a:pPr marL="857250" lvl="1" indent="-400050">
              <a:buFont typeface="+mj-lt"/>
              <a:buAutoNum type="romanUcPeriod"/>
            </a:pPr>
            <a:r>
              <a:rPr lang="en-US" sz="1600" dirty="0"/>
              <a:t>Sensitivity to touch</a:t>
            </a:r>
          </a:p>
          <a:p>
            <a:pPr marL="800100" lvl="1" indent="-342900">
              <a:buFont typeface="+mj-lt"/>
              <a:buAutoNum type="romanUcPeriod"/>
            </a:pPr>
            <a:r>
              <a:rPr lang="en-US" sz="1600" dirty="0"/>
              <a:t>Sensitivity to pressure</a:t>
            </a:r>
          </a:p>
          <a:p>
            <a:pPr marL="800100" lvl="1" indent="-342900">
              <a:buFont typeface="+mj-lt"/>
              <a:buAutoNum type="romanUcPeriod"/>
            </a:pPr>
            <a:r>
              <a:rPr lang="en-US" sz="1600" dirty="0"/>
              <a:t>Sensitivity to movement</a:t>
            </a:r>
          </a:p>
          <a:p>
            <a:pPr marL="800100" lvl="1" indent="-342900">
              <a:buFont typeface="+mj-lt"/>
              <a:buAutoNum type="romanUcPeriod"/>
            </a:pPr>
            <a:r>
              <a:rPr lang="en-US" sz="1600" dirty="0"/>
              <a:t>Sensitivity to heat or cold</a:t>
            </a:r>
          </a:p>
          <a:p>
            <a:pPr>
              <a:lnSpc>
                <a:spcPct val="90000"/>
              </a:lnSpc>
            </a:pPr>
            <a:endParaRPr lang="en-US" sz="1400" dirty="0"/>
          </a:p>
        </p:txBody>
      </p:sp>
      <p:sp>
        <p:nvSpPr>
          <p:cNvPr id="13" name="Content Placeholder 4">
            <a:extLst>
              <a:ext uri="{FF2B5EF4-FFF2-40B4-BE49-F238E27FC236}">
                <a16:creationId xmlns:a16="http://schemas.microsoft.com/office/drawing/2014/main" id="{256ECBCD-EEA6-D04F-A481-1FCC9116F131}"/>
              </a:ext>
            </a:extLst>
          </p:cNvPr>
          <p:cNvSpPr txBox="1">
            <a:spLocks/>
          </p:cNvSpPr>
          <p:nvPr/>
        </p:nvSpPr>
        <p:spPr>
          <a:xfrm>
            <a:off x="4648200" y="1907044"/>
            <a:ext cx="4038600" cy="4166195"/>
          </a:xfrm>
          <a:prstGeom prst="rect">
            <a:avLst/>
          </a:prstGeom>
        </p:spPr>
        <p:txBody>
          <a:bodyPr>
            <a:normAutofit fontScale="8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457200" indent="-457200">
              <a:buFont typeface="+mj-lt"/>
              <a:buAutoNum type="arabicPeriod" startAt="3"/>
            </a:pPr>
            <a:r>
              <a:rPr lang="en-US" sz="2200" dirty="0"/>
              <a:t>Presence of comorbidities. Any one of the following:</a:t>
            </a:r>
          </a:p>
          <a:p>
            <a:pPr marL="857250" lvl="1" indent="-400050">
              <a:buFont typeface="+mj-lt"/>
              <a:buAutoNum type="romanUcPeriod"/>
            </a:pPr>
            <a:r>
              <a:rPr lang="en-US" sz="1600" dirty="0"/>
              <a:t>Increased sensitivity to sound and/or light and/or odors</a:t>
            </a:r>
          </a:p>
          <a:p>
            <a:pPr marL="800100" lvl="1" indent="-342900">
              <a:buFont typeface="+mj-lt"/>
              <a:buAutoNum type="romanUcPeriod"/>
            </a:pPr>
            <a:r>
              <a:rPr lang="en-US" sz="1600" dirty="0"/>
              <a:t>Sleep disturbance with frequent nocturnal awakenings</a:t>
            </a:r>
          </a:p>
          <a:p>
            <a:pPr marL="800100" lvl="1" indent="-342900">
              <a:buFont typeface="+mj-lt"/>
              <a:buAutoNum type="romanUcPeriod"/>
            </a:pPr>
            <a:r>
              <a:rPr lang="en-US" sz="1600" dirty="0"/>
              <a:t>Fatigue</a:t>
            </a:r>
          </a:p>
          <a:p>
            <a:pPr marL="800100" lvl="1" indent="-342900">
              <a:buFont typeface="+mj-lt"/>
              <a:buAutoNum type="romanUcPeriod"/>
            </a:pPr>
            <a:r>
              <a:rPr lang="en-US" sz="1600" dirty="0"/>
              <a:t>Cognitive problems (focus, memory, </a:t>
            </a:r>
            <a:r>
              <a:rPr lang="en-US" sz="1600" dirty="0" err="1"/>
              <a:t>etc</a:t>
            </a:r>
            <a:r>
              <a:rPr lang="en-US" sz="1600" dirty="0"/>
              <a:t>)</a:t>
            </a:r>
          </a:p>
          <a:p>
            <a:pPr marL="800100" lvl="1" indent="-342900">
              <a:buFont typeface="+mj-lt"/>
              <a:buAutoNum type="romanUcPeriod"/>
            </a:pPr>
            <a:endParaRPr lang="en-US" sz="1600" dirty="0"/>
          </a:p>
          <a:p>
            <a:pPr marL="457200" indent="-457200">
              <a:buFont typeface="+mj-lt"/>
              <a:buAutoNum type="arabicPeriod" startAt="4"/>
            </a:pPr>
            <a:r>
              <a:rPr lang="en-US" sz="2200" dirty="0"/>
              <a:t>Evoked pain hypersensitivity phenomena can be elicited clinically in the region of pain. Any one of the following: </a:t>
            </a:r>
          </a:p>
          <a:p>
            <a:pPr marL="857250" lvl="1" indent="-400050">
              <a:buFont typeface="+mj-lt"/>
              <a:buAutoNum type="romanUcPeriod"/>
            </a:pPr>
            <a:r>
              <a:rPr lang="en-US" sz="1600" dirty="0"/>
              <a:t>Static mechanical allodynia</a:t>
            </a:r>
          </a:p>
          <a:p>
            <a:pPr marL="800100" lvl="1" indent="-342900">
              <a:buFont typeface="+mj-lt"/>
              <a:buAutoNum type="romanUcPeriod"/>
            </a:pPr>
            <a:r>
              <a:rPr lang="en-US" sz="1600" dirty="0"/>
              <a:t>Dynamic mechanical allodynia</a:t>
            </a:r>
          </a:p>
          <a:p>
            <a:pPr marL="800100" lvl="1" indent="-342900">
              <a:buFont typeface="+mj-lt"/>
              <a:buAutoNum type="romanUcPeriod"/>
            </a:pPr>
            <a:r>
              <a:rPr lang="en-US" sz="1600" dirty="0"/>
              <a:t>Heat or cold allodynia</a:t>
            </a:r>
          </a:p>
          <a:p>
            <a:pPr marL="800100" lvl="1" indent="-342900">
              <a:buFont typeface="+mj-lt"/>
              <a:buAutoNum type="romanUcPeriod"/>
            </a:pPr>
            <a:r>
              <a:rPr lang="en-US" sz="1600" dirty="0"/>
              <a:t>Painful after-sensations reported following assessment of any above alternatives</a:t>
            </a:r>
          </a:p>
          <a:p>
            <a:pPr marL="800100" lvl="1" indent="-342900">
              <a:buFont typeface="+mj-lt"/>
              <a:buAutoNum type="romanUcPeriod"/>
            </a:pPr>
            <a:endParaRPr lang="en-US" sz="1600" dirty="0"/>
          </a:p>
        </p:txBody>
      </p:sp>
      <p:sp>
        <p:nvSpPr>
          <p:cNvPr id="15" name="TextBox 14">
            <a:extLst>
              <a:ext uri="{FF2B5EF4-FFF2-40B4-BE49-F238E27FC236}">
                <a16:creationId xmlns:a16="http://schemas.microsoft.com/office/drawing/2014/main" id="{EB7F8643-65DB-AF46-93AF-2E956C7DEA55}"/>
              </a:ext>
            </a:extLst>
          </p:cNvPr>
          <p:cNvSpPr txBox="1"/>
          <p:nvPr/>
        </p:nvSpPr>
        <p:spPr>
          <a:xfrm>
            <a:off x="2035850" y="6027003"/>
            <a:ext cx="5224700" cy="830997"/>
          </a:xfrm>
          <a:prstGeom prst="rect">
            <a:avLst/>
          </a:prstGeom>
          <a:noFill/>
        </p:spPr>
        <p:txBody>
          <a:bodyPr wrap="none" rtlCol="0">
            <a:spAutoFit/>
          </a:bodyPr>
          <a:lstStyle/>
          <a:p>
            <a:pPr algn="ctr"/>
            <a:r>
              <a:rPr lang="en-US" sz="2400" b="1" dirty="0"/>
              <a:t>Possible Nociplastic pain: 1 and 4</a:t>
            </a:r>
          </a:p>
          <a:p>
            <a:pPr algn="ctr"/>
            <a:r>
              <a:rPr lang="en-US" sz="2400" b="1" dirty="0"/>
              <a:t>Probable Nociplastic pain: all the above</a:t>
            </a:r>
          </a:p>
        </p:txBody>
      </p:sp>
    </p:spTree>
    <p:extLst>
      <p:ext uri="{BB962C8B-B14F-4D97-AF65-F5344CB8AC3E}">
        <p14:creationId xmlns:p14="http://schemas.microsoft.com/office/powerpoint/2010/main" val="31058566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DDB78ACF-9AA3-974E-8F62-D190724D0CD8}"/>
              </a:ext>
            </a:extLst>
          </p:cNvPr>
          <p:cNvSpPr>
            <a:spLocks noGrp="1"/>
          </p:cNvSpPr>
          <p:nvPr>
            <p:ph type="ctrTitle"/>
          </p:nvPr>
        </p:nvSpPr>
        <p:spPr>
          <a:xfrm>
            <a:off x="986118" y="735106"/>
            <a:ext cx="7540322" cy="2928470"/>
          </a:xfrm>
        </p:spPr>
        <p:txBody>
          <a:bodyPr anchor="b">
            <a:normAutofit/>
          </a:bodyPr>
          <a:lstStyle/>
          <a:p>
            <a:pPr algn="l"/>
            <a:r>
              <a:rPr lang="en-US" sz="4200">
                <a:solidFill>
                  <a:srgbClr val="FFFFFF"/>
                </a:solidFill>
              </a:rPr>
              <a:t>Case Break!</a:t>
            </a:r>
          </a:p>
        </p:txBody>
      </p:sp>
      <p:sp>
        <p:nvSpPr>
          <p:cNvPr id="3" name="Subtitle 2">
            <a:extLst>
              <a:ext uri="{FF2B5EF4-FFF2-40B4-BE49-F238E27FC236}">
                <a16:creationId xmlns:a16="http://schemas.microsoft.com/office/drawing/2014/main" id="{915583B6-2677-9F4E-BC76-3820DAD765E6}"/>
              </a:ext>
            </a:extLst>
          </p:cNvPr>
          <p:cNvSpPr>
            <a:spLocks noGrp="1"/>
          </p:cNvSpPr>
          <p:nvPr>
            <p:ph type="subTitle" idx="1"/>
          </p:nvPr>
        </p:nvSpPr>
        <p:spPr>
          <a:xfrm>
            <a:off x="1013011" y="4870824"/>
            <a:ext cx="7504463" cy="1458258"/>
          </a:xfrm>
        </p:spPr>
        <p:txBody>
          <a:bodyPr anchor="ctr">
            <a:normAutofit/>
          </a:bodyPr>
          <a:lstStyle/>
          <a:p>
            <a:pPr algn="l"/>
            <a:endParaRPr lang="en-US"/>
          </a:p>
        </p:txBody>
      </p:sp>
    </p:spTree>
    <p:extLst>
      <p:ext uri="{BB962C8B-B14F-4D97-AF65-F5344CB8AC3E}">
        <p14:creationId xmlns:p14="http://schemas.microsoft.com/office/powerpoint/2010/main" val="30531723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a:bodyPr>
          <a:lstStyle/>
          <a:p>
            <a:r>
              <a:rPr lang="en-US" sz="3500">
                <a:solidFill>
                  <a:srgbClr val="FFFFFF"/>
                </a:solidFill>
              </a:rPr>
              <a:t>Case: Julia </a:t>
            </a:r>
          </a:p>
        </p:txBody>
      </p:sp>
      <p:sp>
        <p:nvSpPr>
          <p:cNvPr id="3" name="Content Placeholder 2"/>
          <p:cNvSpPr>
            <a:spLocks noGrp="1"/>
          </p:cNvSpPr>
          <p:nvPr>
            <p:ph idx="1"/>
          </p:nvPr>
        </p:nvSpPr>
        <p:spPr>
          <a:xfrm>
            <a:off x="1028699" y="2318197"/>
            <a:ext cx="7293023" cy="3683358"/>
          </a:xfrm>
        </p:spPr>
        <p:txBody>
          <a:bodyPr anchor="ctr">
            <a:normAutofit/>
          </a:bodyPr>
          <a:lstStyle/>
          <a:p>
            <a:r>
              <a:rPr lang="en-US" sz="1700"/>
              <a:t>45 year old female with history of chronic vertigo, widespread pain, chronic migraine and previously diagnosed migraine</a:t>
            </a:r>
          </a:p>
          <a:p>
            <a:endParaRPr lang="en-US" sz="1700"/>
          </a:p>
          <a:p>
            <a:r>
              <a:rPr lang="en-US" sz="1700"/>
              <a:t>MRI Brain demonstrated Chiari I malformation and patient underwent posterior fossa decompressive surgery- not very helpful</a:t>
            </a:r>
          </a:p>
          <a:p>
            <a:endParaRPr lang="en-US" sz="1700"/>
          </a:p>
          <a:p>
            <a:r>
              <a:rPr lang="en-US" sz="1700"/>
              <a:t>Patient has been diagnosed by rheumatology with fibromyalgia and EDS</a:t>
            </a:r>
          </a:p>
        </p:txBody>
      </p:sp>
    </p:spTree>
    <p:extLst>
      <p:ext uri="{BB962C8B-B14F-4D97-AF65-F5344CB8AC3E}">
        <p14:creationId xmlns:p14="http://schemas.microsoft.com/office/powerpoint/2010/main" val="1880997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3705679-0823-1D4C-BD98-53BD5F27259B}"/>
              </a:ext>
            </a:extLst>
          </p:cNvPr>
          <p:cNvSpPr>
            <a:spLocks noGrp="1"/>
          </p:cNvSpPr>
          <p:nvPr>
            <p:ph type="title"/>
          </p:nvPr>
        </p:nvSpPr>
        <p:spPr>
          <a:xfrm>
            <a:off x="1028699" y="294538"/>
            <a:ext cx="7421963" cy="1033669"/>
          </a:xfrm>
        </p:spPr>
        <p:txBody>
          <a:bodyPr>
            <a:normAutofit/>
          </a:bodyPr>
          <a:lstStyle/>
          <a:p>
            <a:r>
              <a:rPr lang="en-US" sz="3600" dirty="0">
                <a:solidFill>
                  <a:schemeClr val="bg1"/>
                </a:solidFill>
              </a:rPr>
              <a:t>Title and Affiliation</a:t>
            </a:r>
            <a:endParaRPr lang="en-US" sz="3500" dirty="0">
              <a:solidFill>
                <a:schemeClr val="bg1"/>
              </a:solidFill>
            </a:endParaRPr>
          </a:p>
        </p:txBody>
      </p:sp>
      <p:sp>
        <p:nvSpPr>
          <p:cNvPr id="3" name="Content Placeholder 2">
            <a:extLst>
              <a:ext uri="{FF2B5EF4-FFF2-40B4-BE49-F238E27FC236}">
                <a16:creationId xmlns:a16="http://schemas.microsoft.com/office/drawing/2014/main" id="{D1CB6327-F9A1-3144-AA55-58129BE9114B}"/>
              </a:ext>
            </a:extLst>
          </p:cNvPr>
          <p:cNvSpPr>
            <a:spLocks noGrp="1"/>
          </p:cNvSpPr>
          <p:nvPr>
            <p:ph idx="1"/>
          </p:nvPr>
        </p:nvSpPr>
        <p:spPr>
          <a:xfrm>
            <a:off x="1028699" y="2181496"/>
            <a:ext cx="7293023" cy="2913018"/>
          </a:xfrm>
        </p:spPr>
        <p:txBody>
          <a:bodyPr anchor="ctr">
            <a:normAutofit/>
          </a:bodyPr>
          <a:lstStyle/>
          <a:p>
            <a:pPr marL="0" indent="0">
              <a:buNone/>
            </a:pPr>
            <a:r>
              <a:rPr lang="en-US" sz="2400" dirty="0"/>
              <a:t>Jeffrey J Bettinger, PharmD</a:t>
            </a:r>
          </a:p>
          <a:p>
            <a:pPr marL="457200" lvl="1" indent="0">
              <a:buNone/>
            </a:pPr>
            <a:r>
              <a:rPr lang="en-US" sz="1800" dirty="0"/>
              <a:t>Pain Management Clinical Pharmacist</a:t>
            </a:r>
          </a:p>
          <a:p>
            <a:pPr marL="457200" lvl="1" indent="0">
              <a:buNone/>
            </a:pPr>
            <a:r>
              <a:rPr lang="en-US" sz="1800" dirty="0"/>
              <a:t>Saratoga Hospital Medical Group</a:t>
            </a:r>
          </a:p>
          <a:p>
            <a:pPr marL="457200" lvl="1" indent="0">
              <a:buNone/>
            </a:pPr>
            <a:r>
              <a:rPr lang="en-US" sz="1800" dirty="0"/>
              <a:t>Saratoga Springs, NY</a:t>
            </a:r>
          </a:p>
          <a:p>
            <a:pPr marL="457200" lvl="1" indent="0">
              <a:buNone/>
            </a:pPr>
            <a:endParaRPr lang="en-US" sz="1300" dirty="0"/>
          </a:p>
        </p:txBody>
      </p:sp>
    </p:spTree>
    <p:extLst>
      <p:ext uri="{BB962C8B-B14F-4D97-AF65-F5344CB8AC3E}">
        <p14:creationId xmlns:p14="http://schemas.microsoft.com/office/powerpoint/2010/main" val="15789668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a:bodyPr>
          <a:lstStyle/>
          <a:p>
            <a:r>
              <a:rPr lang="en-US" sz="3500">
                <a:solidFill>
                  <a:srgbClr val="FFFFFF"/>
                </a:solidFill>
              </a:rPr>
              <a:t>Case: Julia (continued)</a:t>
            </a:r>
          </a:p>
        </p:txBody>
      </p:sp>
      <p:sp>
        <p:nvSpPr>
          <p:cNvPr id="3" name="Content Placeholder 2"/>
          <p:cNvSpPr>
            <a:spLocks noGrp="1"/>
          </p:cNvSpPr>
          <p:nvPr>
            <p:ph idx="1"/>
          </p:nvPr>
        </p:nvSpPr>
        <p:spPr>
          <a:xfrm>
            <a:off x="1028699" y="2318197"/>
            <a:ext cx="7293023" cy="3683358"/>
          </a:xfrm>
        </p:spPr>
        <p:txBody>
          <a:bodyPr anchor="ctr">
            <a:normAutofit/>
          </a:bodyPr>
          <a:lstStyle/>
          <a:p>
            <a:r>
              <a:rPr lang="en-US" sz="1700" dirty="0"/>
              <a:t>Patient diagnosed with POTS</a:t>
            </a:r>
          </a:p>
          <a:p>
            <a:endParaRPr lang="en-US" sz="1700" dirty="0"/>
          </a:p>
          <a:p>
            <a:r>
              <a:rPr lang="en-US" sz="1700" dirty="0"/>
              <a:t>Patient has undergone diagnostic skin biopsy- positive for small fiber polyneuropathy</a:t>
            </a:r>
          </a:p>
          <a:p>
            <a:endParaRPr lang="en-US" sz="1700" dirty="0"/>
          </a:p>
          <a:p>
            <a:r>
              <a:rPr lang="en-US" sz="1700" dirty="0"/>
              <a:t>Is this nociplastic pain? </a:t>
            </a:r>
          </a:p>
          <a:p>
            <a:endParaRPr lang="en-US" sz="1700" dirty="0"/>
          </a:p>
          <a:p>
            <a:r>
              <a:rPr lang="en-US" sz="1700" dirty="0"/>
              <a:t>How many others diagnosed with nociplastic pain have similar findings?</a:t>
            </a:r>
          </a:p>
        </p:txBody>
      </p:sp>
    </p:spTree>
    <p:extLst>
      <p:ext uri="{BB962C8B-B14F-4D97-AF65-F5344CB8AC3E}">
        <p14:creationId xmlns:p14="http://schemas.microsoft.com/office/powerpoint/2010/main" val="4718491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2A3EA993-1922-41B8-5E0C-9CB3124F3A28}"/>
              </a:ext>
            </a:extLst>
          </p:cNvPr>
          <p:cNvSpPr>
            <a:spLocks noGrp="1"/>
          </p:cNvSpPr>
          <p:nvPr>
            <p:ph type="ctrTitle"/>
          </p:nvPr>
        </p:nvSpPr>
        <p:spPr>
          <a:xfrm>
            <a:off x="986118" y="735106"/>
            <a:ext cx="7540322" cy="2928470"/>
          </a:xfrm>
        </p:spPr>
        <p:txBody>
          <a:bodyPr anchor="b">
            <a:normAutofit/>
          </a:bodyPr>
          <a:lstStyle/>
          <a:p>
            <a:pPr algn="l"/>
            <a:r>
              <a:rPr lang="en-US" sz="4200">
                <a:solidFill>
                  <a:srgbClr val="FFFFFF"/>
                </a:solidFill>
              </a:rPr>
              <a:t>Treating Nociplastic Pain</a:t>
            </a:r>
          </a:p>
        </p:txBody>
      </p:sp>
      <p:sp>
        <p:nvSpPr>
          <p:cNvPr id="3" name="Subtitle 2">
            <a:extLst>
              <a:ext uri="{FF2B5EF4-FFF2-40B4-BE49-F238E27FC236}">
                <a16:creationId xmlns:a16="http://schemas.microsoft.com/office/drawing/2014/main" id="{2F58CE9E-60A7-EBFF-17DA-28C179DB1536}"/>
              </a:ext>
            </a:extLst>
          </p:cNvPr>
          <p:cNvSpPr>
            <a:spLocks noGrp="1"/>
          </p:cNvSpPr>
          <p:nvPr>
            <p:ph type="subTitle" idx="1"/>
          </p:nvPr>
        </p:nvSpPr>
        <p:spPr>
          <a:xfrm>
            <a:off x="1013011" y="4870824"/>
            <a:ext cx="7504463" cy="1458258"/>
          </a:xfrm>
        </p:spPr>
        <p:txBody>
          <a:bodyPr anchor="ctr">
            <a:normAutofit/>
          </a:bodyPr>
          <a:lstStyle/>
          <a:p>
            <a:pPr algn="l"/>
            <a:endParaRPr lang="en-US"/>
          </a:p>
        </p:txBody>
      </p:sp>
    </p:spTree>
    <p:extLst>
      <p:ext uri="{BB962C8B-B14F-4D97-AF65-F5344CB8AC3E}">
        <p14:creationId xmlns:p14="http://schemas.microsoft.com/office/powerpoint/2010/main" val="41617979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E918F4-1AD8-A54E-815B-1BF420D60E0E}"/>
              </a:ext>
            </a:extLst>
          </p:cNvPr>
          <p:cNvSpPr>
            <a:spLocks noGrp="1"/>
          </p:cNvSpPr>
          <p:nvPr>
            <p:ph type="title"/>
          </p:nvPr>
        </p:nvSpPr>
        <p:spPr>
          <a:xfrm>
            <a:off x="1028699" y="294538"/>
            <a:ext cx="7421963" cy="1033669"/>
          </a:xfrm>
        </p:spPr>
        <p:txBody>
          <a:bodyPr>
            <a:normAutofit/>
          </a:bodyPr>
          <a:lstStyle/>
          <a:p>
            <a:r>
              <a:rPr lang="en-US" sz="3500">
                <a:solidFill>
                  <a:srgbClr val="FFFFFF"/>
                </a:solidFill>
              </a:rPr>
              <a:t>Treating Nociplastic Pain?</a:t>
            </a:r>
          </a:p>
        </p:txBody>
      </p:sp>
      <p:sp>
        <p:nvSpPr>
          <p:cNvPr id="3" name="Content Placeholder 2">
            <a:extLst>
              <a:ext uri="{FF2B5EF4-FFF2-40B4-BE49-F238E27FC236}">
                <a16:creationId xmlns:a16="http://schemas.microsoft.com/office/drawing/2014/main" id="{E38A0600-BACF-F342-929D-8511C94B297F}"/>
              </a:ext>
            </a:extLst>
          </p:cNvPr>
          <p:cNvSpPr>
            <a:spLocks noGrp="1"/>
          </p:cNvSpPr>
          <p:nvPr>
            <p:ph idx="1"/>
          </p:nvPr>
        </p:nvSpPr>
        <p:spPr>
          <a:xfrm>
            <a:off x="1028699" y="2318197"/>
            <a:ext cx="7293023" cy="3683358"/>
          </a:xfrm>
        </p:spPr>
        <p:txBody>
          <a:bodyPr anchor="ctr">
            <a:normAutofit/>
          </a:bodyPr>
          <a:lstStyle/>
          <a:p>
            <a:r>
              <a:rPr lang="en-US" sz="2400" dirty="0"/>
              <a:t>No gold standard</a:t>
            </a:r>
          </a:p>
          <a:p>
            <a:endParaRPr lang="en-US" sz="2400" dirty="0"/>
          </a:p>
          <a:p>
            <a:r>
              <a:rPr lang="en-US" sz="2400" dirty="0"/>
              <a:t>Goals similar to other pains</a:t>
            </a:r>
          </a:p>
          <a:p>
            <a:pPr lvl="1"/>
            <a:r>
              <a:rPr lang="en-US" sz="2400" dirty="0"/>
              <a:t>Reduce pain, improve quality of life, improve functionality, </a:t>
            </a:r>
            <a:r>
              <a:rPr lang="en-US" sz="2400" dirty="0" err="1"/>
              <a:t>etc</a:t>
            </a:r>
            <a:endParaRPr lang="en-US" sz="2400" dirty="0"/>
          </a:p>
          <a:p>
            <a:pPr lvl="1"/>
            <a:endParaRPr lang="en-US" sz="2400" dirty="0"/>
          </a:p>
          <a:p>
            <a:r>
              <a:rPr lang="en-US" sz="2400" dirty="0" err="1"/>
              <a:t>Nonpharm</a:t>
            </a:r>
            <a:r>
              <a:rPr lang="en-US" sz="2400" dirty="0"/>
              <a:t> and pharm approach!</a:t>
            </a:r>
          </a:p>
        </p:txBody>
      </p:sp>
    </p:spTree>
    <p:extLst>
      <p:ext uri="{BB962C8B-B14F-4D97-AF65-F5344CB8AC3E}">
        <p14:creationId xmlns:p14="http://schemas.microsoft.com/office/powerpoint/2010/main" val="9823319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E918F4-1AD8-A54E-815B-1BF420D60E0E}"/>
              </a:ext>
            </a:extLst>
          </p:cNvPr>
          <p:cNvSpPr>
            <a:spLocks noGrp="1"/>
          </p:cNvSpPr>
          <p:nvPr>
            <p:ph type="title"/>
          </p:nvPr>
        </p:nvSpPr>
        <p:spPr>
          <a:xfrm>
            <a:off x="1028699" y="294538"/>
            <a:ext cx="7421963" cy="1033669"/>
          </a:xfrm>
        </p:spPr>
        <p:txBody>
          <a:bodyPr>
            <a:normAutofit/>
          </a:bodyPr>
          <a:lstStyle/>
          <a:p>
            <a:r>
              <a:rPr lang="en-US" sz="3600" dirty="0">
                <a:solidFill>
                  <a:schemeClr val="bg1"/>
                </a:solidFill>
              </a:rPr>
              <a:t>Nonpharmacologic Approaches:</a:t>
            </a:r>
            <a:endParaRPr lang="en-US" sz="3500" dirty="0">
              <a:solidFill>
                <a:schemeClr val="bg1"/>
              </a:solidFill>
            </a:endParaRPr>
          </a:p>
        </p:txBody>
      </p:sp>
      <p:sp>
        <p:nvSpPr>
          <p:cNvPr id="3" name="Content Placeholder 2">
            <a:extLst>
              <a:ext uri="{FF2B5EF4-FFF2-40B4-BE49-F238E27FC236}">
                <a16:creationId xmlns:a16="http://schemas.microsoft.com/office/drawing/2014/main" id="{E38A0600-BACF-F342-929D-8511C94B297F}"/>
              </a:ext>
            </a:extLst>
          </p:cNvPr>
          <p:cNvSpPr>
            <a:spLocks noGrp="1"/>
          </p:cNvSpPr>
          <p:nvPr>
            <p:ph idx="1"/>
          </p:nvPr>
        </p:nvSpPr>
        <p:spPr>
          <a:xfrm>
            <a:off x="1028699" y="2318197"/>
            <a:ext cx="7293023" cy="3683358"/>
          </a:xfrm>
        </p:spPr>
        <p:txBody>
          <a:bodyPr anchor="ctr">
            <a:normAutofit fontScale="62500" lnSpcReduction="20000"/>
          </a:bodyPr>
          <a:lstStyle/>
          <a:p>
            <a:r>
              <a:rPr lang="en-US" dirty="0"/>
              <a:t>Physical therapy has shown some efficacy when part of a comprehensive approach</a:t>
            </a:r>
          </a:p>
          <a:p>
            <a:pPr lvl="2"/>
            <a:r>
              <a:rPr lang="en-US" dirty="0"/>
              <a:t>May help reduce pain sensitivity, improve function, and prevent deconditioning</a:t>
            </a:r>
          </a:p>
          <a:p>
            <a:endParaRPr lang="en-US" dirty="0"/>
          </a:p>
          <a:p>
            <a:r>
              <a:rPr lang="en-US" dirty="0"/>
              <a:t>Cognitive behavioral therapy (CBT) and emotional awareness and expression therapy (EAET)</a:t>
            </a:r>
          </a:p>
          <a:p>
            <a:pPr lvl="2"/>
            <a:r>
              <a:rPr lang="en-US" dirty="0"/>
              <a:t>Both helpful for pain, especially in pain syndromes like fibromyalgia</a:t>
            </a:r>
          </a:p>
          <a:p>
            <a:pPr lvl="2"/>
            <a:r>
              <a:rPr lang="en-US" dirty="0"/>
              <a:t>Manages psychological aspects and catastrophizing</a:t>
            </a:r>
          </a:p>
          <a:p>
            <a:pPr lvl="2"/>
            <a:endParaRPr lang="en-US" dirty="0"/>
          </a:p>
          <a:p>
            <a:r>
              <a:rPr lang="en-US" dirty="0"/>
              <a:t>Sleep hygiene and management</a:t>
            </a:r>
          </a:p>
          <a:p>
            <a:pPr lvl="1"/>
            <a:endParaRPr lang="en-US" dirty="0"/>
          </a:p>
          <a:p>
            <a:r>
              <a:rPr lang="en-US" dirty="0"/>
              <a:t>Massage and acupuncture has potential? </a:t>
            </a:r>
          </a:p>
        </p:txBody>
      </p:sp>
      <p:sp>
        <p:nvSpPr>
          <p:cNvPr id="9" name="TextBox 8">
            <a:extLst>
              <a:ext uri="{FF2B5EF4-FFF2-40B4-BE49-F238E27FC236}">
                <a16:creationId xmlns:a16="http://schemas.microsoft.com/office/drawing/2014/main" id="{DCB0401B-236D-944D-934E-4A306AC4B4B2}"/>
              </a:ext>
            </a:extLst>
          </p:cNvPr>
          <p:cNvSpPr txBox="1"/>
          <p:nvPr/>
        </p:nvSpPr>
        <p:spPr>
          <a:xfrm>
            <a:off x="4608078" y="6007944"/>
            <a:ext cx="4535922" cy="830997"/>
          </a:xfrm>
          <a:prstGeom prst="rect">
            <a:avLst/>
          </a:prstGeom>
          <a:noFill/>
        </p:spPr>
        <p:txBody>
          <a:bodyPr wrap="none" rtlCol="0">
            <a:spAutoFit/>
          </a:bodyPr>
          <a:lstStyle/>
          <a:p>
            <a:r>
              <a:rPr lang="en-US" sz="1200" b="0" i="0" kern="1200" dirty="0" err="1">
                <a:solidFill>
                  <a:schemeClr val="tx1"/>
                </a:solidFill>
                <a:effectLst/>
                <a:latin typeface="+mn-lt"/>
                <a:ea typeface="+mn-ea"/>
                <a:cs typeface="+mn-cs"/>
              </a:rPr>
              <a:t>Kohns</a:t>
            </a:r>
            <a:r>
              <a:rPr lang="en-US" sz="1200" b="0" i="0" kern="1200" dirty="0">
                <a:solidFill>
                  <a:schemeClr val="tx1"/>
                </a:solidFill>
                <a:effectLst/>
                <a:latin typeface="+mn-lt"/>
                <a:ea typeface="+mn-ea"/>
                <a:cs typeface="+mn-cs"/>
              </a:rPr>
              <a:t> D.J., et al. J. Back. </a:t>
            </a:r>
            <a:r>
              <a:rPr lang="en-US" sz="1200" b="0" i="0" kern="1200" dirty="0" err="1">
                <a:solidFill>
                  <a:schemeClr val="tx1"/>
                </a:solidFill>
                <a:effectLst/>
                <a:latin typeface="+mn-lt"/>
                <a:ea typeface="+mn-ea"/>
                <a:cs typeface="+mn-cs"/>
              </a:rPr>
              <a:t>Musculoskelet</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Rehabil</a:t>
            </a:r>
            <a:r>
              <a:rPr lang="en-US" sz="1200" b="0" i="0" kern="1200" dirty="0">
                <a:solidFill>
                  <a:schemeClr val="tx1"/>
                </a:solidFill>
                <a:effectLst/>
                <a:latin typeface="+mn-lt"/>
                <a:ea typeface="+mn-ea"/>
                <a:cs typeface="+mn-cs"/>
              </a:rPr>
              <a:t>. 2022;35:1143–1151.</a:t>
            </a:r>
          </a:p>
          <a:p>
            <a:r>
              <a:rPr lang="en-US" sz="1200" b="0" i="0" kern="1200" dirty="0" err="1">
                <a:solidFill>
                  <a:schemeClr val="tx1"/>
                </a:solidFill>
                <a:effectLst/>
                <a:latin typeface="+mn-lt"/>
                <a:ea typeface="+mn-ea"/>
                <a:cs typeface="+mn-cs"/>
              </a:rPr>
              <a:t>Minerbi</a:t>
            </a:r>
            <a:r>
              <a:rPr lang="en-US" sz="1200" b="0" i="0" kern="1200" dirty="0">
                <a:solidFill>
                  <a:schemeClr val="tx1"/>
                </a:solidFill>
                <a:effectLst/>
                <a:latin typeface="+mn-lt"/>
                <a:ea typeface="+mn-ea"/>
                <a:cs typeface="+mn-cs"/>
              </a:rPr>
              <a:t> A., et al. Drugs Aging. 2021;38:735–749.</a:t>
            </a:r>
          </a:p>
          <a:p>
            <a:r>
              <a:rPr lang="en-US" sz="1200" b="0" i="0" dirty="0" err="1">
                <a:solidFill>
                  <a:srgbClr val="333333"/>
                </a:solidFill>
                <a:effectLst/>
                <a:latin typeface="Source Sans Pro Web"/>
              </a:rPr>
              <a:t>Bernardy</a:t>
            </a:r>
            <a:r>
              <a:rPr lang="en-US" sz="1200" b="0" i="0" dirty="0">
                <a:solidFill>
                  <a:srgbClr val="333333"/>
                </a:solidFill>
                <a:effectLst/>
                <a:latin typeface="Source Sans Pro Web"/>
              </a:rPr>
              <a:t> K., et al. Cochrane Database Syst. Rev. 2013;2013</a:t>
            </a:r>
            <a:endParaRPr lang="en-US" sz="1200" b="0" i="0" kern="1200" dirty="0">
              <a:solidFill>
                <a:schemeClr val="tx1"/>
              </a:solidFill>
              <a:effectLst/>
              <a:latin typeface="+mn-lt"/>
              <a:ea typeface="+mn-ea"/>
              <a:cs typeface="+mn-cs"/>
            </a:endParaRPr>
          </a:p>
          <a:p>
            <a:r>
              <a:rPr lang="en-US" sz="1200" b="0" i="0" dirty="0" err="1">
                <a:solidFill>
                  <a:srgbClr val="333333"/>
                </a:solidFill>
                <a:effectLst/>
                <a:latin typeface="Source Sans Pro Web"/>
              </a:rPr>
              <a:t>Selvanathan</a:t>
            </a:r>
            <a:r>
              <a:rPr lang="en-US" sz="1200" b="0" i="0" dirty="0">
                <a:solidFill>
                  <a:srgbClr val="333333"/>
                </a:solidFill>
                <a:effectLst/>
                <a:latin typeface="Source Sans Pro Web"/>
              </a:rPr>
              <a:t> J., et al. Sleep Med. Rev. 2021;60:101460</a:t>
            </a:r>
            <a:endParaRPr lang="en-US" sz="1200" dirty="0"/>
          </a:p>
        </p:txBody>
      </p:sp>
    </p:spTree>
    <p:extLst>
      <p:ext uri="{BB962C8B-B14F-4D97-AF65-F5344CB8AC3E}">
        <p14:creationId xmlns:p14="http://schemas.microsoft.com/office/powerpoint/2010/main" val="37014214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E918F4-1AD8-A54E-815B-1BF420D60E0E}"/>
              </a:ext>
            </a:extLst>
          </p:cNvPr>
          <p:cNvSpPr>
            <a:spLocks noGrp="1"/>
          </p:cNvSpPr>
          <p:nvPr>
            <p:ph type="title"/>
          </p:nvPr>
        </p:nvSpPr>
        <p:spPr>
          <a:xfrm>
            <a:off x="1028699" y="294538"/>
            <a:ext cx="7421963" cy="1033669"/>
          </a:xfrm>
        </p:spPr>
        <p:txBody>
          <a:bodyPr>
            <a:normAutofit/>
          </a:bodyPr>
          <a:lstStyle/>
          <a:p>
            <a:r>
              <a:rPr lang="en-US" sz="3600" dirty="0">
                <a:solidFill>
                  <a:schemeClr val="bg1"/>
                </a:solidFill>
              </a:rPr>
              <a:t>Pharmacologic Approaches</a:t>
            </a:r>
            <a:endParaRPr lang="en-US" sz="3500" dirty="0">
              <a:solidFill>
                <a:schemeClr val="bg1"/>
              </a:solidFill>
            </a:endParaRPr>
          </a:p>
        </p:txBody>
      </p:sp>
      <p:sp>
        <p:nvSpPr>
          <p:cNvPr id="3" name="Content Placeholder 2">
            <a:extLst>
              <a:ext uri="{FF2B5EF4-FFF2-40B4-BE49-F238E27FC236}">
                <a16:creationId xmlns:a16="http://schemas.microsoft.com/office/drawing/2014/main" id="{E38A0600-BACF-F342-929D-8511C94B297F}"/>
              </a:ext>
            </a:extLst>
          </p:cNvPr>
          <p:cNvSpPr>
            <a:spLocks noGrp="1"/>
          </p:cNvSpPr>
          <p:nvPr>
            <p:ph idx="1"/>
          </p:nvPr>
        </p:nvSpPr>
        <p:spPr>
          <a:xfrm>
            <a:off x="1028699" y="2318197"/>
            <a:ext cx="7293023" cy="3683358"/>
          </a:xfrm>
        </p:spPr>
        <p:txBody>
          <a:bodyPr anchor="ctr">
            <a:normAutofit fontScale="62500" lnSpcReduction="20000"/>
          </a:bodyPr>
          <a:lstStyle/>
          <a:p>
            <a:r>
              <a:rPr lang="en-US" dirty="0"/>
              <a:t>In general, most common medications have shown to be less effective in nociplastic pain compared to nociceptive pain</a:t>
            </a:r>
          </a:p>
          <a:p>
            <a:pPr lvl="1"/>
            <a:r>
              <a:rPr lang="en-US" dirty="0"/>
              <a:t>NSAIDs, APAP, opioids, and muscle relaxers</a:t>
            </a:r>
          </a:p>
          <a:p>
            <a:pPr lvl="1"/>
            <a:endParaRPr lang="en-US" dirty="0"/>
          </a:p>
          <a:p>
            <a:r>
              <a:rPr lang="en-US" dirty="0"/>
              <a:t>Tricyclic antidepressants and serotonin-norepinephrine reuptake inhibitors (SNRIs) have shown some efficacy</a:t>
            </a:r>
          </a:p>
          <a:p>
            <a:pPr lvl="2"/>
            <a:r>
              <a:rPr lang="en-US" dirty="0"/>
              <a:t>Priority as first line agents (BACPAP consensus panel 2024)</a:t>
            </a:r>
          </a:p>
          <a:p>
            <a:endParaRPr lang="en-US" dirty="0"/>
          </a:p>
          <a:p>
            <a:r>
              <a:rPr lang="en-US" dirty="0"/>
              <a:t>Certain anticonvulsants (gabapentin and pregabalin) have shown some efficacy in certain nociplastic pain disease states</a:t>
            </a:r>
          </a:p>
          <a:p>
            <a:pPr lvl="2"/>
            <a:r>
              <a:rPr lang="en-US" dirty="0"/>
              <a:t>Efficacy is controversial at best, role ultimately unclear</a:t>
            </a:r>
          </a:p>
        </p:txBody>
      </p:sp>
      <p:sp>
        <p:nvSpPr>
          <p:cNvPr id="11" name="TextBox 10">
            <a:extLst>
              <a:ext uri="{FF2B5EF4-FFF2-40B4-BE49-F238E27FC236}">
                <a16:creationId xmlns:a16="http://schemas.microsoft.com/office/drawing/2014/main" id="{F4DAD7A3-D8BE-124D-B719-5A5416152506}"/>
              </a:ext>
            </a:extLst>
          </p:cNvPr>
          <p:cNvSpPr txBox="1"/>
          <p:nvPr/>
        </p:nvSpPr>
        <p:spPr>
          <a:xfrm>
            <a:off x="5051213" y="6260196"/>
            <a:ext cx="4092787" cy="646331"/>
          </a:xfrm>
          <a:prstGeom prst="rect">
            <a:avLst/>
          </a:prstGeom>
          <a:noFill/>
        </p:spPr>
        <p:txBody>
          <a:bodyPr wrap="none" rtlCol="0">
            <a:spAutoFit/>
          </a:bodyPr>
          <a:lstStyle/>
          <a:p>
            <a:r>
              <a:rPr lang="en-US" sz="1200" b="0" i="0" kern="1200" dirty="0">
                <a:solidFill>
                  <a:schemeClr val="tx1"/>
                </a:solidFill>
                <a:effectLst/>
                <a:latin typeface="+mn-lt"/>
                <a:ea typeface="+mn-ea"/>
                <a:cs typeface="+mn-cs"/>
              </a:rPr>
              <a:t>Derry S., et al. Cochrane Database Syst. Rev. 2017;3:Cd012332</a:t>
            </a:r>
          </a:p>
          <a:p>
            <a:r>
              <a:rPr lang="en-US" sz="1200" b="0" i="0" dirty="0">
                <a:solidFill>
                  <a:srgbClr val="333333"/>
                </a:solidFill>
                <a:effectLst/>
                <a:latin typeface="Source Sans Pro Web"/>
              </a:rPr>
              <a:t>Robinson C., et al. Health Psychol. Res. 2022;10:32309.</a:t>
            </a:r>
          </a:p>
          <a:p>
            <a:r>
              <a:rPr lang="en-US" sz="1200" b="0" i="0" dirty="0" err="1">
                <a:solidFill>
                  <a:srgbClr val="333333"/>
                </a:solidFill>
                <a:effectLst/>
                <a:latin typeface="Source Sans Pro Web"/>
              </a:rPr>
              <a:t>Nijs</a:t>
            </a:r>
            <a:r>
              <a:rPr lang="en-US" sz="1200" b="0" i="0" dirty="0">
                <a:solidFill>
                  <a:srgbClr val="333333"/>
                </a:solidFill>
                <a:effectLst/>
                <a:latin typeface="Source Sans Pro Web"/>
              </a:rPr>
              <a:t> J., et al. Lancet </a:t>
            </a:r>
            <a:r>
              <a:rPr lang="en-US" sz="1200" b="0" i="0" dirty="0" err="1">
                <a:solidFill>
                  <a:srgbClr val="333333"/>
                </a:solidFill>
                <a:effectLst/>
                <a:latin typeface="Source Sans Pro Web"/>
              </a:rPr>
              <a:t>Rheumatol</a:t>
            </a:r>
            <a:r>
              <a:rPr lang="en-US" sz="1200" b="0" i="0" dirty="0">
                <a:solidFill>
                  <a:srgbClr val="333333"/>
                </a:solidFill>
                <a:effectLst/>
                <a:latin typeface="Source Sans Pro Web"/>
              </a:rPr>
              <a:t>. 2024;6:e178–e188..</a:t>
            </a:r>
            <a:endParaRPr lang="en-US" sz="1200" dirty="0"/>
          </a:p>
        </p:txBody>
      </p:sp>
    </p:spTree>
    <p:extLst>
      <p:ext uri="{BB962C8B-B14F-4D97-AF65-F5344CB8AC3E}">
        <p14:creationId xmlns:p14="http://schemas.microsoft.com/office/powerpoint/2010/main" val="10981342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BE5D2F29-4B4C-6D44-9E3E-3AEBF1331E2A}"/>
              </a:ext>
            </a:extLst>
          </p:cNvPr>
          <p:cNvSpPr>
            <a:spLocks noGrp="1"/>
          </p:cNvSpPr>
          <p:nvPr>
            <p:ph type="ctrTitle"/>
          </p:nvPr>
        </p:nvSpPr>
        <p:spPr>
          <a:xfrm>
            <a:off x="986118" y="735106"/>
            <a:ext cx="7540322" cy="2928470"/>
          </a:xfrm>
        </p:spPr>
        <p:txBody>
          <a:bodyPr anchor="b">
            <a:normAutofit/>
          </a:bodyPr>
          <a:lstStyle/>
          <a:p>
            <a:pPr algn="l"/>
            <a:r>
              <a:rPr lang="en-US" sz="4200">
                <a:solidFill>
                  <a:srgbClr val="FFFFFF"/>
                </a:solidFill>
              </a:rPr>
              <a:t>Cases!</a:t>
            </a:r>
          </a:p>
        </p:txBody>
      </p:sp>
      <p:sp>
        <p:nvSpPr>
          <p:cNvPr id="3" name="Subtitle 2">
            <a:extLst>
              <a:ext uri="{FF2B5EF4-FFF2-40B4-BE49-F238E27FC236}">
                <a16:creationId xmlns:a16="http://schemas.microsoft.com/office/drawing/2014/main" id="{942448E4-1414-A842-B251-5726C43A2C60}"/>
              </a:ext>
            </a:extLst>
          </p:cNvPr>
          <p:cNvSpPr>
            <a:spLocks noGrp="1"/>
          </p:cNvSpPr>
          <p:nvPr>
            <p:ph type="subTitle" idx="1"/>
          </p:nvPr>
        </p:nvSpPr>
        <p:spPr>
          <a:xfrm>
            <a:off x="1013011" y="4870824"/>
            <a:ext cx="7504463" cy="1458258"/>
          </a:xfrm>
        </p:spPr>
        <p:txBody>
          <a:bodyPr anchor="ctr">
            <a:normAutofit/>
          </a:bodyPr>
          <a:lstStyle/>
          <a:p>
            <a:pPr algn="l"/>
            <a:endParaRPr lang="en-US"/>
          </a:p>
        </p:txBody>
      </p:sp>
    </p:spTree>
    <p:extLst>
      <p:ext uri="{BB962C8B-B14F-4D97-AF65-F5344CB8AC3E}">
        <p14:creationId xmlns:p14="http://schemas.microsoft.com/office/powerpoint/2010/main" val="37542325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a:bodyPr>
          <a:lstStyle/>
          <a:p>
            <a:r>
              <a:rPr lang="en-US" sz="3500">
                <a:solidFill>
                  <a:srgbClr val="FFFFFF"/>
                </a:solidFill>
              </a:rPr>
              <a:t>Case: Belle</a:t>
            </a:r>
          </a:p>
        </p:txBody>
      </p:sp>
      <p:sp>
        <p:nvSpPr>
          <p:cNvPr id="3" name="Content Placeholder 2"/>
          <p:cNvSpPr>
            <a:spLocks noGrp="1"/>
          </p:cNvSpPr>
          <p:nvPr>
            <p:ph idx="1"/>
          </p:nvPr>
        </p:nvSpPr>
        <p:spPr>
          <a:xfrm>
            <a:off x="1028699" y="2318197"/>
            <a:ext cx="7293023" cy="3683358"/>
          </a:xfrm>
        </p:spPr>
        <p:txBody>
          <a:bodyPr anchor="ctr">
            <a:normAutofit/>
          </a:bodyPr>
          <a:lstStyle/>
          <a:p>
            <a:pPr>
              <a:lnSpc>
                <a:spcPct val="90000"/>
              </a:lnSpc>
            </a:pPr>
            <a:r>
              <a:rPr lang="en-US" sz="1600"/>
              <a:t>Belle is a 41 yo white female patient presenting to your pain clinic with a reported history of fibromyalgia. Importantly, per records, this was diagnosed about 5 years ago by Rheumatology following extensive workup.</a:t>
            </a:r>
          </a:p>
          <a:p>
            <a:pPr>
              <a:lnSpc>
                <a:spcPct val="90000"/>
              </a:lnSpc>
            </a:pPr>
            <a:endParaRPr lang="en-US" sz="1600"/>
          </a:p>
          <a:p>
            <a:pPr>
              <a:lnSpc>
                <a:spcPct val="90000"/>
              </a:lnSpc>
            </a:pPr>
            <a:r>
              <a:rPr lang="en-US" sz="1600"/>
              <a:t>Symptoms: Generalized pain throughout body that comes and goes, more feels in the muscles themselves (described as a soreness without spasm), occasionally in the joints feeling achy. Denied any one particular area of pain, denied any joints welling, redness, warmth to the touch. Can be any joint or muscle group. Muscles fatigue easily when doing too much activity. Sensitive to touch throughout most of body, including temperature. Usually pretty tired overall, difficulty sleeping because of pain.</a:t>
            </a:r>
          </a:p>
          <a:p>
            <a:pPr>
              <a:lnSpc>
                <a:spcPct val="90000"/>
              </a:lnSpc>
            </a:pPr>
            <a:endParaRPr lang="en-US" sz="1600"/>
          </a:p>
          <a:p>
            <a:pPr>
              <a:lnSpc>
                <a:spcPct val="90000"/>
              </a:lnSpc>
            </a:pPr>
            <a:r>
              <a:rPr lang="en-US" sz="1600"/>
              <a:t>PMH: MDD, PTSD.</a:t>
            </a:r>
          </a:p>
          <a:p>
            <a:pPr>
              <a:lnSpc>
                <a:spcPct val="90000"/>
              </a:lnSpc>
            </a:pPr>
            <a:endParaRPr lang="en-US" sz="1600"/>
          </a:p>
          <a:p>
            <a:pPr>
              <a:lnSpc>
                <a:spcPct val="90000"/>
              </a:lnSpc>
            </a:pPr>
            <a:r>
              <a:rPr lang="en-US" sz="1600"/>
              <a:t>No longer following with Rheumatology, nothing more they could offer. </a:t>
            </a:r>
          </a:p>
        </p:txBody>
      </p:sp>
    </p:spTree>
    <p:extLst>
      <p:ext uri="{BB962C8B-B14F-4D97-AF65-F5344CB8AC3E}">
        <p14:creationId xmlns:p14="http://schemas.microsoft.com/office/powerpoint/2010/main" val="16727640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a:bodyPr>
          <a:lstStyle/>
          <a:p>
            <a:r>
              <a:rPr lang="en-US" sz="3500">
                <a:solidFill>
                  <a:srgbClr val="FFFFFF"/>
                </a:solidFill>
              </a:rPr>
              <a:t>Belle Continued…</a:t>
            </a:r>
          </a:p>
        </p:txBody>
      </p:sp>
      <p:sp>
        <p:nvSpPr>
          <p:cNvPr id="3" name="Content Placeholder 2"/>
          <p:cNvSpPr>
            <a:spLocks noGrp="1"/>
          </p:cNvSpPr>
          <p:nvPr>
            <p:ph idx="1"/>
          </p:nvPr>
        </p:nvSpPr>
        <p:spPr>
          <a:xfrm>
            <a:off x="1028699" y="2318197"/>
            <a:ext cx="7293023" cy="3683358"/>
          </a:xfrm>
        </p:spPr>
        <p:txBody>
          <a:bodyPr anchor="ctr">
            <a:normAutofit/>
          </a:bodyPr>
          <a:lstStyle/>
          <a:p>
            <a:pPr>
              <a:lnSpc>
                <a:spcPct val="90000"/>
              </a:lnSpc>
            </a:pPr>
            <a:r>
              <a:rPr lang="en-US" sz="1400"/>
              <a:t>Current Pain Meds:</a:t>
            </a:r>
          </a:p>
          <a:p>
            <a:pPr lvl="1">
              <a:lnSpc>
                <a:spcPct val="90000"/>
              </a:lnSpc>
            </a:pPr>
            <a:r>
              <a:rPr lang="en-US" sz="1400"/>
              <a:t>Amitriptyline 150mg PO QHS (has denied major benefit thus far, maybe helpful for sleep)</a:t>
            </a:r>
          </a:p>
          <a:p>
            <a:pPr lvl="1">
              <a:lnSpc>
                <a:spcPct val="90000"/>
              </a:lnSpc>
            </a:pPr>
            <a:r>
              <a:rPr lang="en-US" sz="1400"/>
              <a:t>Gabapentin 900mg PO TID (unclear benefit)</a:t>
            </a:r>
          </a:p>
          <a:p>
            <a:pPr lvl="1">
              <a:lnSpc>
                <a:spcPct val="90000"/>
              </a:lnSpc>
            </a:pPr>
            <a:r>
              <a:rPr lang="en-US" sz="1400"/>
              <a:t>Magnesium supplement 400mg PO BID</a:t>
            </a:r>
          </a:p>
          <a:p>
            <a:pPr lvl="1">
              <a:lnSpc>
                <a:spcPct val="90000"/>
              </a:lnSpc>
            </a:pPr>
            <a:endParaRPr lang="en-US" sz="1400"/>
          </a:p>
          <a:p>
            <a:pPr>
              <a:lnSpc>
                <a:spcPct val="90000"/>
              </a:lnSpc>
            </a:pPr>
            <a:r>
              <a:rPr lang="en-US" sz="1400"/>
              <a:t>Past Pain Med Trials:</a:t>
            </a:r>
          </a:p>
          <a:p>
            <a:pPr lvl="1">
              <a:lnSpc>
                <a:spcPct val="90000"/>
              </a:lnSpc>
            </a:pPr>
            <a:r>
              <a:rPr lang="en-US" sz="1400"/>
              <a:t>Duloxetine and venlafaxine</a:t>
            </a:r>
            <a:r>
              <a:rPr lang="en-US" sz="1400">
                <a:sym typeface="Wingdings" panose="05000000000000000000" pitchFamily="2" charset="2"/>
              </a:rPr>
              <a:t> Neither ever beneficial.</a:t>
            </a:r>
          </a:p>
          <a:p>
            <a:pPr lvl="1">
              <a:lnSpc>
                <a:spcPct val="90000"/>
              </a:lnSpc>
            </a:pPr>
            <a:r>
              <a:rPr lang="en-US" sz="1400">
                <a:sym typeface="Wingdings" panose="05000000000000000000" pitchFamily="2" charset="2"/>
              </a:rPr>
              <a:t>Nortriptyline  Caused issues with sleep</a:t>
            </a:r>
          </a:p>
          <a:p>
            <a:pPr lvl="1">
              <a:lnSpc>
                <a:spcPct val="90000"/>
              </a:lnSpc>
            </a:pPr>
            <a:r>
              <a:rPr lang="en-US" sz="1400">
                <a:sym typeface="Wingdings" panose="05000000000000000000" pitchFamily="2" charset="2"/>
              </a:rPr>
              <a:t>Pregabalin and topiramate  Caused cognitive side effects.</a:t>
            </a:r>
          </a:p>
          <a:p>
            <a:pPr lvl="1">
              <a:lnSpc>
                <a:spcPct val="90000"/>
              </a:lnSpc>
            </a:pPr>
            <a:r>
              <a:rPr lang="en-US" sz="1400">
                <a:sym typeface="Wingdings" panose="05000000000000000000" pitchFamily="2" charset="2"/>
              </a:rPr>
              <a:t>Celecoxib, meloxicam, ibuprofen, naproxen, and nabumetone all caused stomach problems. </a:t>
            </a:r>
          </a:p>
          <a:p>
            <a:pPr lvl="1">
              <a:lnSpc>
                <a:spcPct val="90000"/>
              </a:lnSpc>
            </a:pPr>
            <a:endParaRPr lang="en-US" sz="1400">
              <a:sym typeface="Wingdings" panose="05000000000000000000" pitchFamily="2" charset="2"/>
            </a:endParaRPr>
          </a:p>
          <a:p>
            <a:pPr>
              <a:lnSpc>
                <a:spcPct val="90000"/>
              </a:lnSpc>
            </a:pPr>
            <a:r>
              <a:rPr lang="en-US" sz="1400">
                <a:sym typeface="Wingdings" panose="05000000000000000000" pitchFamily="2" charset="2"/>
              </a:rPr>
              <a:t>Patient dejected, wants to know what other options she has?</a:t>
            </a:r>
          </a:p>
          <a:p>
            <a:pPr>
              <a:lnSpc>
                <a:spcPct val="90000"/>
              </a:lnSpc>
            </a:pPr>
            <a:endParaRPr lang="en-US" sz="1400"/>
          </a:p>
        </p:txBody>
      </p:sp>
    </p:spTree>
    <p:extLst>
      <p:ext uri="{BB962C8B-B14F-4D97-AF65-F5344CB8AC3E}">
        <p14:creationId xmlns:p14="http://schemas.microsoft.com/office/powerpoint/2010/main" val="42117330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a:bodyPr>
          <a:lstStyle/>
          <a:p>
            <a:r>
              <a:rPr lang="en-US" sz="3600" dirty="0">
                <a:solidFill>
                  <a:schemeClr val="bg1"/>
                </a:solidFill>
              </a:rPr>
              <a:t>What do the guidelines say?</a:t>
            </a:r>
            <a:endParaRPr lang="en-US" sz="3500" dirty="0">
              <a:solidFill>
                <a:schemeClr val="bg1"/>
              </a:solidFill>
            </a:endParaRPr>
          </a:p>
        </p:txBody>
      </p:sp>
      <p:graphicFrame>
        <p:nvGraphicFramePr>
          <p:cNvPr id="11" name="Content Placeholder 3">
            <a:extLst>
              <a:ext uri="{FF2B5EF4-FFF2-40B4-BE49-F238E27FC236}">
                <a16:creationId xmlns:a16="http://schemas.microsoft.com/office/drawing/2014/main" id="{D5727488-2237-5541-B1FB-CCC9416DC3E3}"/>
              </a:ext>
            </a:extLst>
          </p:cNvPr>
          <p:cNvGraphicFramePr>
            <a:graphicFrameLocks/>
          </p:cNvGraphicFramePr>
          <p:nvPr/>
        </p:nvGraphicFramePr>
        <p:xfrm>
          <a:off x="457200" y="2226468"/>
          <a:ext cx="8229600" cy="3615716"/>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464171315"/>
                    </a:ext>
                  </a:extLst>
                </a:gridCol>
                <a:gridCol w="2743200">
                  <a:extLst>
                    <a:ext uri="{9D8B030D-6E8A-4147-A177-3AD203B41FA5}">
                      <a16:colId xmlns:a16="http://schemas.microsoft.com/office/drawing/2014/main" val="1232196821"/>
                    </a:ext>
                  </a:extLst>
                </a:gridCol>
                <a:gridCol w="2743200">
                  <a:extLst>
                    <a:ext uri="{9D8B030D-6E8A-4147-A177-3AD203B41FA5}">
                      <a16:colId xmlns:a16="http://schemas.microsoft.com/office/drawing/2014/main" val="2305597281"/>
                    </a:ext>
                  </a:extLst>
                </a:gridCol>
              </a:tblGrid>
              <a:tr h="787817">
                <a:tc>
                  <a:txBody>
                    <a:bodyPr/>
                    <a:lstStyle/>
                    <a:p>
                      <a:endParaRPr lang="en-US" sz="1400" dirty="0"/>
                    </a:p>
                  </a:txBody>
                  <a:tcPr marL="68580" marR="68580" marT="34290" marB="34290"/>
                </a:tc>
                <a:tc>
                  <a:txBody>
                    <a:bodyPr/>
                    <a:lstStyle/>
                    <a:p>
                      <a:r>
                        <a:rPr lang="en-US" sz="1400" dirty="0"/>
                        <a:t>EULAR 2017</a:t>
                      </a:r>
                    </a:p>
                  </a:txBody>
                  <a:tcPr marL="68580" marR="68580" marT="34290" marB="34290"/>
                </a:tc>
                <a:tc>
                  <a:txBody>
                    <a:bodyPr/>
                    <a:lstStyle/>
                    <a:p>
                      <a:r>
                        <a:rPr lang="en-US" sz="1400" dirty="0"/>
                        <a:t>Canadian Pain Society and Canadian Rheumatology Association: 2013</a:t>
                      </a:r>
                    </a:p>
                  </a:txBody>
                  <a:tcPr marL="68580" marR="68580" marT="34290" marB="34290"/>
                </a:tc>
                <a:extLst>
                  <a:ext uri="{0D108BD9-81ED-4DB2-BD59-A6C34878D82A}">
                    <a16:rowId xmlns:a16="http://schemas.microsoft.com/office/drawing/2014/main" val="2766447875"/>
                  </a:ext>
                </a:extLst>
              </a:tr>
              <a:tr h="1260506">
                <a:tc>
                  <a:txBody>
                    <a:bodyPr/>
                    <a:lstStyle/>
                    <a:p>
                      <a:r>
                        <a:rPr lang="en-US" sz="1400" dirty="0"/>
                        <a:t>First Line</a:t>
                      </a:r>
                    </a:p>
                  </a:txBody>
                  <a:tcPr marL="68580" marR="68580" marT="34290" marB="34290"/>
                </a:tc>
                <a:tc>
                  <a:txBody>
                    <a:bodyPr/>
                    <a:lstStyle/>
                    <a:p>
                      <a:pPr marL="285750" indent="-285750">
                        <a:buFontTx/>
                        <a:buChar char="-"/>
                      </a:pPr>
                      <a:r>
                        <a:rPr lang="en-US" sz="1400" dirty="0"/>
                        <a:t>PT with graded physical exercise</a:t>
                      </a:r>
                    </a:p>
                    <a:p>
                      <a:pPr marL="285750" indent="-285750">
                        <a:buFontTx/>
                        <a:buChar char="-"/>
                      </a:pPr>
                      <a:r>
                        <a:rPr lang="en-US" sz="1400" dirty="0"/>
                        <a:t>Hydrotherapy</a:t>
                      </a:r>
                    </a:p>
                    <a:p>
                      <a:pPr marL="285750" indent="-285750">
                        <a:buFontTx/>
                        <a:buChar char="-"/>
                      </a:pPr>
                      <a:r>
                        <a:rPr lang="en-US" sz="1400" dirty="0"/>
                        <a:t>Acupuncture</a:t>
                      </a:r>
                    </a:p>
                    <a:p>
                      <a:pPr marL="285750" indent="-285750">
                        <a:buFontTx/>
                        <a:buChar char="-"/>
                      </a:pPr>
                      <a:r>
                        <a:rPr lang="en-US" sz="1400" dirty="0"/>
                        <a:t>Behavioral</a:t>
                      </a:r>
                      <a:r>
                        <a:rPr lang="en-US" sz="1400" baseline="0" dirty="0"/>
                        <a:t> health (if behavioral comorbidities are present)</a:t>
                      </a:r>
                      <a:endParaRPr lang="en-US" sz="1400" dirty="0"/>
                    </a:p>
                  </a:txBody>
                  <a:tcPr marL="68580" marR="68580" marT="34290" marB="34290"/>
                </a:tc>
                <a:tc>
                  <a:txBody>
                    <a:bodyPr/>
                    <a:lstStyle/>
                    <a:p>
                      <a:pPr marL="285750" indent="-285750">
                        <a:buFontTx/>
                        <a:buChar char="-"/>
                      </a:pPr>
                      <a:r>
                        <a:rPr lang="en-US" sz="1400" dirty="0"/>
                        <a:t>Regular exercise</a:t>
                      </a:r>
                    </a:p>
                    <a:p>
                      <a:pPr marL="285750" indent="-285750">
                        <a:buFontTx/>
                        <a:buChar char="-"/>
                      </a:pPr>
                      <a:r>
                        <a:rPr lang="en-US" sz="1400" dirty="0"/>
                        <a:t>Stress reduction</a:t>
                      </a:r>
                    </a:p>
                    <a:p>
                      <a:pPr marL="285750" indent="-285750">
                        <a:buFontTx/>
                        <a:buChar char="-"/>
                      </a:pPr>
                      <a:endParaRPr lang="en-US" sz="1400" dirty="0"/>
                    </a:p>
                  </a:txBody>
                  <a:tcPr marL="68580" marR="68580" marT="34290" marB="34290"/>
                </a:tc>
                <a:extLst>
                  <a:ext uri="{0D108BD9-81ED-4DB2-BD59-A6C34878D82A}">
                    <a16:rowId xmlns:a16="http://schemas.microsoft.com/office/drawing/2014/main" val="2401190034"/>
                  </a:ext>
                </a:extLst>
              </a:tr>
              <a:tr h="1038401">
                <a:tc>
                  <a:txBody>
                    <a:bodyPr/>
                    <a:lstStyle/>
                    <a:p>
                      <a:r>
                        <a:rPr lang="en-US" sz="1400" dirty="0"/>
                        <a:t>Second Line</a:t>
                      </a:r>
                    </a:p>
                  </a:txBody>
                  <a:tcPr marL="68580" marR="68580" marT="34290" marB="34290"/>
                </a:tc>
                <a:tc>
                  <a:txBody>
                    <a:bodyPr/>
                    <a:lstStyle/>
                    <a:p>
                      <a:pPr marL="285750" indent="-285750">
                        <a:buFontTx/>
                        <a:buChar char="-"/>
                      </a:pPr>
                      <a:r>
                        <a:rPr lang="en-US" sz="1400" dirty="0"/>
                        <a:t>Duloxetine</a:t>
                      </a:r>
                    </a:p>
                    <a:p>
                      <a:pPr marL="285750" indent="-285750">
                        <a:buFontTx/>
                        <a:buChar char="-"/>
                      </a:pPr>
                      <a:r>
                        <a:rPr lang="en-US" sz="1400" dirty="0"/>
                        <a:t>Pregabalin</a:t>
                      </a:r>
                    </a:p>
                    <a:p>
                      <a:pPr marL="285750" indent="-285750">
                        <a:buFontTx/>
                        <a:buChar char="-"/>
                      </a:pPr>
                      <a:r>
                        <a:rPr lang="en-US" sz="1400" dirty="0"/>
                        <a:t>Amitriptyline or cyclobenzaprine if sleep problems present</a:t>
                      </a:r>
                    </a:p>
                  </a:txBody>
                  <a:tcPr marL="68580" marR="68580" marT="34290" marB="34290"/>
                </a:tc>
                <a:tc>
                  <a:txBody>
                    <a:bodyPr/>
                    <a:lstStyle/>
                    <a:p>
                      <a:pPr marL="285750" indent="-285750">
                        <a:buFontTx/>
                        <a:buChar char="-"/>
                      </a:pPr>
                      <a:r>
                        <a:rPr lang="en-US" sz="1400" dirty="0"/>
                        <a:t>TCAs</a:t>
                      </a:r>
                    </a:p>
                    <a:p>
                      <a:pPr marL="285750" indent="-285750">
                        <a:buFontTx/>
                        <a:buChar char="-"/>
                      </a:pPr>
                      <a:r>
                        <a:rPr lang="en-US" sz="1400" dirty="0"/>
                        <a:t>Duloxetine</a:t>
                      </a:r>
                    </a:p>
                    <a:p>
                      <a:pPr marL="285750" indent="-285750">
                        <a:buFontTx/>
                        <a:buChar char="-"/>
                      </a:pPr>
                      <a:r>
                        <a:rPr lang="en-US" sz="1400" dirty="0"/>
                        <a:t>Pregabalin or gabapentin</a:t>
                      </a:r>
                    </a:p>
                  </a:txBody>
                  <a:tcPr marL="68580" marR="68580" marT="34290" marB="34290"/>
                </a:tc>
                <a:extLst>
                  <a:ext uri="{0D108BD9-81ED-4DB2-BD59-A6C34878D82A}">
                    <a16:rowId xmlns:a16="http://schemas.microsoft.com/office/drawing/2014/main" val="2815108622"/>
                  </a:ext>
                </a:extLst>
              </a:tr>
              <a:tr h="343779">
                <a:tc>
                  <a:txBody>
                    <a:bodyPr/>
                    <a:lstStyle/>
                    <a:p>
                      <a:r>
                        <a:rPr lang="en-US" sz="1400" dirty="0"/>
                        <a:t>Third Line</a:t>
                      </a:r>
                    </a:p>
                  </a:txBody>
                  <a:tcPr marL="68580" marR="68580" marT="34290" marB="34290"/>
                </a:tc>
                <a:tc>
                  <a:txBody>
                    <a:bodyPr/>
                    <a:lstStyle/>
                    <a:p>
                      <a:pPr marL="285750" indent="-285750">
                        <a:buFontTx/>
                        <a:buChar char="-"/>
                      </a:pPr>
                      <a:r>
                        <a:rPr lang="en-US" sz="1400" dirty="0"/>
                        <a:t>Tramadol </a:t>
                      </a:r>
                    </a:p>
                  </a:txBody>
                  <a:tcPr marL="68580" marR="68580" marT="34290" marB="34290"/>
                </a:tc>
                <a:tc>
                  <a:txBody>
                    <a:bodyPr/>
                    <a:lstStyle/>
                    <a:p>
                      <a:r>
                        <a:rPr lang="en-US" sz="1400" dirty="0"/>
                        <a:t>N/a</a:t>
                      </a:r>
                    </a:p>
                  </a:txBody>
                  <a:tcPr marL="68580" marR="68580" marT="34290" marB="34290"/>
                </a:tc>
                <a:extLst>
                  <a:ext uri="{0D108BD9-81ED-4DB2-BD59-A6C34878D82A}">
                    <a16:rowId xmlns:a16="http://schemas.microsoft.com/office/drawing/2014/main" val="1528621645"/>
                  </a:ext>
                </a:extLst>
              </a:tr>
            </a:tbl>
          </a:graphicData>
        </a:graphic>
      </p:graphicFrame>
      <p:sp>
        <p:nvSpPr>
          <p:cNvPr id="13" name="TextBox 12">
            <a:extLst>
              <a:ext uri="{FF2B5EF4-FFF2-40B4-BE49-F238E27FC236}">
                <a16:creationId xmlns:a16="http://schemas.microsoft.com/office/drawing/2014/main" id="{CABD89DF-8DFD-714C-8531-5B3BE2D35FF0}"/>
              </a:ext>
            </a:extLst>
          </p:cNvPr>
          <p:cNvSpPr txBox="1"/>
          <p:nvPr/>
        </p:nvSpPr>
        <p:spPr>
          <a:xfrm>
            <a:off x="6061798" y="6466348"/>
            <a:ext cx="3174267" cy="369332"/>
          </a:xfrm>
          <a:prstGeom prst="rect">
            <a:avLst/>
          </a:prstGeom>
          <a:noFill/>
        </p:spPr>
        <p:txBody>
          <a:bodyPr wrap="none" rtlCol="0">
            <a:spAutoFit/>
          </a:bodyPr>
          <a:lstStyle/>
          <a:p>
            <a:r>
              <a:rPr lang="en-US" sz="900" dirty="0"/>
              <a:t>Macfarlane GJ, et al. Annals of Rheumatic Diseases. 2016;76(2).</a:t>
            </a:r>
          </a:p>
          <a:p>
            <a:r>
              <a:rPr lang="en-US" sz="900" dirty="0" err="1"/>
              <a:t>Fitzcharles</a:t>
            </a:r>
            <a:r>
              <a:rPr lang="en-US" sz="900" dirty="0"/>
              <a:t> MA, et al. The Journal of Rheumatology. 2013;40(8). </a:t>
            </a:r>
          </a:p>
        </p:txBody>
      </p:sp>
    </p:spTree>
    <p:extLst>
      <p:ext uri="{BB962C8B-B14F-4D97-AF65-F5344CB8AC3E}">
        <p14:creationId xmlns:p14="http://schemas.microsoft.com/office/powerpoint/2010/main" val="28397559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A1BA40F7-CD11-1A4A-BF76-C828D733F505}"/>
              </a:ext>
            </a:extLst>
          </p:cNvPr>
          <p:cNvSpPr>
            <a:spLocks noGrp="1"/>
          </p:cNvSpPr>
          <p:nvPr>
            <p:ph type="ctrTitle"/>
          </p:nvPr>
        </p:nvSpPr>
        <p:spPr>
          <a:xfrm>
            <a:off x="986118" y="735106"/>
            <a:ext cx="7540322" cy="2928470"/>
          </a:xfrm>
        </p:spPr>
        <p:txBody>
          <a:bodyPr anchor="b">
            <a:normAutofit/>
          </a:bodyPr>
          <a:lstStyle/>
          <a:p>
            <a:pPr algn="l"/>
            <a:r>
              <a:rPr lang="en-US" sz="4200">
                <a:solidFill>
                  <a:srgbClr val="FFFFFF"/>
                </a:solidFill>
              </a:rPr>
              <a:t>Low Dose Naltrexone </a:t>
            </a:r>
            <a:r>
              <a:rPr lang="en-US" sz="4200">
                <a:solidFill>
                  <a:srgbClr val="FFFFFF"/>
                </a:solidFill>
                <a:sym typeface="Wingdings" pitchFamily="2" charset="2"/>
              </a:rPr>
              <a:t> The Trendy Pick</a:t>
            </a:r>
            <a:endParaRPr lang="en-US" sz="4200">
              <a:solidFill>
                <a:srgbClr val="FFFFFF"/>
              </a:solidFill>
            </a:endParaRPr>
          </a:p>
        </p:txBody>
      </p:sp>
      <p:sp>
        <p:nvSpPr>
          <p:cNvPr id="3" name="Subtitle 2">
            <a:extLst>
              <a:ext uri="{FF2B5EF4-FFF2-40B4-BE49-F238E27FC236}">
                <a16:creationId xmlns:a16="http://schemas.microsoft.com/office/drawing/2014/main" id="{02D35A77-2540-3748-9B2A-7E742C933A22}"/>
              </a:ext>
            </a:extLst>
          </p:cNvPr>
          <p:cNvSpPr>
            <a:spLocks noGrp="1"/>
          </p:cNvSpPr>
          <p:nvPr>
            <p:ph type="subTitle" idx="1"/>
          </p:nvPr>
        </p:nvSpPr>
        <p:spPr>
          <a:xfrm>
            <a:off x="1013011" y="4870824"/>
            <a:ext cx="7504463" cy="1458258"/>
          </a:xfrm>
        </p:spPr>
        <p:txBody>
          <a:bodyPr anchor="ctr">
            <a:normAutofit/>
          </a:bodyPr>
          <a:lstStyle/>
          <a:p>
            <a:pPr algn="l"/>
            <a:endParaRPr lang="en-US"/>
          </a:p>
        </p:txBody>
      </p:sp>
    </p:spTree>
    <p:extLst>
      <p:ext uri="{BB962C8B-B14F-4D97-AF65-F5344CB8AC3E}">
        <p14:creationId xmlns:p14="http://schemas.microsoft.com/office/powerpoint/2010/main" val="1038266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3705679-0823-1D4C-BD98-53BD5F27259B}"/>
              </a:ext>
            </a:extLst>
          </p:cNvPr>
          <p:cNvSpPr>
            <a:spLocks noGrp="1"/>
          </p:cNvSpPr>
          <p:nvPr>
            <p:ph type="title"/>
          </p:nvPr>
        </p:nvSpPr>
        <p:spPr>
          <a:xfrm>
            <a:off x="1028699" y="294538"/>
            <a:ext cx="7421963" cy="1033669"/>
          </a:xfrm>
        </p:spPr>
        <p:txBody>
          <a:bodyPr>
            <a:normAutofit/>
          </a:bodyPr>
          <a:lstStyle/>
          <a:p>
            <a:r>
              <a:rPr lang="en-US" sz="3500">
                <a:solidFill>
                  <a:srgbClr val="FFFFFF"/>
                </a:solidFill>
              </a:rPr>
              <a:t>Disclosures</a:t>
            </a:r>
          </a:p>
        </p:txBody>
      </p:sp>
      <p:sp>
        <p:nvSpPr>
          <p:cNvPr id="3" name="Content Placeholder 2">
            <a:extLst>
              <a:ext uri="{FF2B5EF4-FFF2-40B4-BE49-F238E27FC236}">
                <a16:creationId xmlns:a16="http://schemas.microsoft.com/office/drawing/2014/main" id="{D1CB6327-F9A1-3144-AA55-58129BE9114B}"/>
              </a:ext>
            </a:extLst>
          </p:cNvPr>
          <p:cNvSpPr>
            <a:spLocks noGrp="1"/>
          </p:cNvSpPr>
          <p:nvPr>
            <p:ph idx="1"/>
          </p:nvPr>
        </p:nvSpPr>
        <p:spPr>
          <a:xfrm>
            <a:off x="1028699" y="2318197"/>
            <a:ext cx="7293023" cy="3683358"/>
          </a:xfrm>
        </p:spPr>
        <p:txBody>
          <a:bodyPr anchor="ctr">
            <a:normAutofit/>
          </a:bodyPr>
          <a:lstStyle/>
          <a:p>
            <a:r>
              <a:rPr lang="en-US" sz="1700" dirty="0"/>
              <a:t>Jeffrey Bettinger, PharmD:</a:t>
            </a:r>
          </a:p>
          <a:p>
            <a:pPr lvl="1"/>
            <a:r>
              <a:rPr lang="en-US" sz="1700" dirty="0"/>
              <a:t>Scientific Advisory Board: Adhere+</a:t>
            </a:r>
          </a:p>
          <a:p>
            <a:pPr lvl="1"/>
            <a:r>
              <a:rPr lang="en-US" sz="1700"/>
              <a:t>Consultant: Mindlab</a:t>
            </a:r>
            <a:r>
              <a:rPr lang="en-US" sz="1700" dirty="0"/>
              <a:t> Pharma LLC</a:t>
            </a:r>
            <a:endParaRPr lang="en-US" sz="1300" dirty="0"/>
          </a:p>
        </p:txBody>
      </p:sp>
    </p:spTree>
    <p:extLst>
      <p:ext uri="{BB962C8B-B14F-4D97-AF65-F5344CB8AC3E}">
        <p14:creationId xmlns:p14="http://schemas.microsoft.com/office/powerpoint/2010/main" val="36349256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a:bodyPr>
          <a:lstStyle/>
          <a:p>
            <a:r>
              <a:rPr lang="en-US" sz="3600" dirty="0">
                <a:solidFill>
                  <a:schemeClr val="bg1"/>
                </a:solidFill>
              </a:rPr>
              <a:t>Low Dose Naltrexone</a:t>
            </a:r>
            <a:endParaRPr lang="en-US" sz="3500" dirty="0">
              <a:solidFill>
                <a:schemeClr val="bg1"/>
              </a:solidFill>
            </a:endParaRPr>
          </a:p>
        </p:txBody>
      </p:sp>
      <p:sp>
        <p:nvSpPr>
          <p:cNvPr id="3" name="Content Placeholder 2"/>
          <p:cNvSpPr>
            <a:spLocks noGrp="1"/>
          </p:cNvSpPr>
          <p:nvPr>
            <p:ph idx="1"/>
          </p:nvPr>
        </p:nvSpPr>
        <p:spPr>
          <a:xfrm>
            <a:off x="1028699" y="2318197"/>
            <a:ext cx="7293023" cy="3683358"/>
          </a:xfrm>
        </p:spPr>
        <p:txBody>
          <a:bodyPr anchor="ctr">
            <a:normAutofit/>
          </a:bodyPr>
          <a:lstStyle/>
          <a:p>
            <a:r>
              <a:rPr lang="en-US" sz="1400" dirty="0">
                <a:solidFill>
                  <a:schemeClr val="accent1"/>
                </a:solidFill>
              </a:rPr>
              <a:t>Mu-opioid receptor antagonist</a:t>
            </a:r>
          </a:p>
          <a:p>
            <a:endParaRPr lang="en-US" sz="1400" dirty="0"/>
          </a:p>
          <a:p>
            <a:r>
              <a:rPr lang="en-US" sz="1400" dirty="0"/>
              <a:t>FDA approved for alcohol and opioid use disorder (full dose)</a:t>
            </a:r>
          </a:p>
          <a:p>
            <a:endParaRPr lang="en-US" sz="1400" dirty="0"/>
          </a:p>
          <a:p>
            <a:r>
              <a:rPr lang="en-US" sz="1400" dirty="0"/>
              <a:t>Analgesic effects at low doses 1-6mg/day</a:t>
            </a:r>
          </a:p>
          <a:p>
            <a:endParaRPr lang="en-US" sz="1400" dirty="0"/>
          </a:p>
          <a:p>
            <a:r>
              <a:rPr lang="en-US" sz="1400" dirty="0"/>
              <a:t>Small trial data does support potential use in fibromyalgia, among other pain conditions</a:t>
            </a:r>
          </a:p>
          <a:p>
            <a:pPr>
              <a:lnSpc>
                <a:spcPct val="90000"/>
              </a:lnSpc>
            </a:pPr>
            <a:endParaRPr lang="en-US" sz="1400" dirty="0"/>
          </a:p>
        </p:txBody>
      </p:sp>
      <p:sp>
        <p:nvSpPr>
          <p:cNvPr id="9" name="TextBox 8">
            <a:extLst>
              <a:ext uri="{FF2B5EF4-FFF2-40B4-BE49-F238E27FC236}">
                <a16:creationId xmlns:a16="http://schemas.microsoft.com/office/drawing/2014/main" id="{6604C63B-24A8-8F4B-B810-126DCFC0C233}"/>
              </a:ext>
            </a:extLst>
          </p:cNvPr>
          <p:cNvSpPr txBox="1"/>
          <p:nvPr/>
        </p:nvSpPr>
        <p:spPr>
          <a:xfrm>
            <a:off x="6447428" y="6308725"/>
            <a:ext cx="2696572" cy="507831"/>
          </a:xfrm>
          <a:prstGeom prst="rect">
            <a:avLst/>
          </a:prstGeom>
          <a:noFill/>
        </p:spPr>
        <p:txBody>
          <a:bodyPr wrap="none" rtlCol="0">
            <a:spAutoFit/>
          </a:bodyPr>
          <a:lstStyle/>
          <a:p>
            <a:r>
              <a:rPr lang="en-US" sz="900" dirty="0" err="1"/>
              <a:t>Bruun</a:t>
            </a:r>
            <a:r>
              <a:rPr lang="en-US" sz="900" dirty="0"/>
              <a:t> KD, et al. Trials. 2021;22:804.</a:t>
            </a:r>
          </a:p>
          <a:p>
            <a:r>
              <a:rPr lang="en-US" sz="900" dirty="0" err="1"/>
              <a:t>Parkitny</a:t>
            </a:r>
            <a:r>
              <a:rPr lang="en-US" sz="900" dirty="0"/>
              <a:t> L, et al. Biomedicines. 2017;5(2):16.</a:t>
            </a:r>
          </a:p>
          <a:p>
            <a:r>
              <a:rPr lang="en-US" sz="900" dirty="0"/>
              <a:t>Younger J, et al. </a:t>
            </a:r>
            <a:r>
              <a:rPr lang="en-US" sz="900" dirty="0" err="1"/>
              <a:t>Arthrtiis</a:t>
            </a:r>
            <a:r>
              <a:rPr lang="en-US" sz="900" dirty="0"/>
              <a:t> Rheum. 2013;65(2):529-538.</a:t>
            </a:r>
          </a:p>
        </p:txBody>
      </p:sp>
    </p:spTree>
    <p:extLst>
      <p:ext uri="{BB962C8B-B14F-4D97-AF65-F5344CB8AC3E}">
        <p14:creationId xmlns:p14="http://schemas.microsoft.com/office/powerpoint/2010/main" val="10901616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fontScale="90000"/>
          </a:bodyPr>
          <a:lstStyle/>
          <a:p>
            <a:r>
              <a:rPr lang="en-US" sz="3600" dirty="0">
                <a:solidFill>
                  <a:schemeClr val="bg1"/>
                </a:solidFill>
              </a:rPr>
              <a:t>How the Heck does an Opioid Antagonist Produce Analgesia?</a:t>
            </a:r>
            <a:endParaRPr lang="en-US" sz="3500" dirty="0">
              <a:solidFill>
                <a:schemeClr val="bg1"/>
              </a:solidFill>
            </a:endParaRPr>
          </a:p>
        </p:txBody>
      </p:sp>
      <p:sp>
        <p:nvSpPr>
          <p:cNvPr id="3" name="Content Placeholder 2"/>
          <p:cNvSpPr>
            <a:spLocks noGrp="1"/>
          </p:cNvSpPr>
          <p:nvPr>
            <p:ph idx="1"/>
          </p:nvPr>
        </p:nvSpPr>
        <p:spPr>
          <a:xfrm>
            <a:off x="1028699" y="2318197"/>
            <a:ext cx="7293023" cy="3683358"/>
          </a:xfrm>
        </p:spPr>
        <p:txBody>
          <a:bodyPr anchor="ctr">
            <a:normAutofit fontScale="70000" lnSpcReduction="20000"/>
          </a:bodyPr>
          <a:lstStyle/>
          <a:p>
            <a:r>
              <a:rPr lang="en-US" dirty="0"/>
              <a:t>Blocking opioid receptors leads to increased expression of opioid receptors in the CNS</a:t>
            </a:r>
          </a:p>
          <a:p>
            <a:endParaRPr lang="en-US" dirty="0"/>
          </a:p>
          <a:p>
            <a:r>
              <a:rPr lang="en-US" dirty="0"/>
              <a:t>Has been associated with enhancing expression of pre-proenkephalin and pre-</a:t>
            </a:r>
            <a:r>
              <a:rPr lang="en-US" dirty="0" err="1"/>
              <a:t>protachykinin</a:t>
            </a:r>
            <a:r>
              <a:rPr lang="en-US" dirty="0"/>
              <a:t> mRNA in vitro</a:t>
            </a:r>
          </a:p>
          <a:p>
            <a:endParaRPr lang="en-US" dirty="0"/>
          </a:p>
          <a:p>
            <a:r>
              <a:rPr lang="en-US" dirty="0"/>
              <a:t>Possible anti-inflammatory effects</a:t>
            </a:r>
          </a:p>
          <a:p>
            <a:pPr lvl="2"/>
            <a:r>
              <a:rPr lang="en-US" dirty="0"/>
              <a:t>Inhibits TLR4 on astrocytes and microglia cells</a:t>
            </a:r>
          </a:p>
          <a:p>
            <a:pPr lvl="1"/>
            <a:endParaRPr lang="en-US" dirty="0"/>
          </a:p>
          <a:p>
            <a:r>
              <a:rPr lang="en-US" dirty="0"/>
              <a:t>WORKING AGAINST CENTRAL SENSITIZATION!</a:t>
            </a:r>
          </a:p>
          <a:p>
            <a:pPr>
              <a:lnSpc>
                <a:spcPct val="90000"/>
              </a:lnSpc>
            </a:pPr>
            <a:endParaRPr lang="en-US" sz="1400" dirty="0"/>
          </a:p>
        </p:txBody>
      </p:sp>
      <p:sp>
        <p:nvSpPr>
          <p:cNvPr id="11" name="TextBox 10">
            <a:extLst>
              <a:ext uri="{FF2B5EF4-FFF2-40B4-BE49-F238E27FC236}">
                <a16:creationId xmlns:a16="http://schemas.microsoft.com/office/drawing/2014/main" id="{073F5326-2578-7E41-BD94-E0D8660D37B7}"/>
              </a:ext>
            </a:extLst>
          </p:cNvPr>
          <p:cNvSpPr txBox="1"/>
          <p:nvPr/>
        </p:nvSpPr>
        <p:spPr>
          <a:xfrm>
            <a:off x="6447425" y="6350169"/>
            <a:ext cx="2696572" cy="507831"/>
          </a:xfrm>
          <a:prstGeom prst="rect">
            <a:avLst/>
          </a:prstGeom>
          <a:noFill/>
        </p:spPr>
        <p:txBody>
          <a:bodyPr wrap="none" rtlCol="0">
            <a:spAutoFit/>
          </a:bodyPr>
          <a:lstStyle/>
          <a:p>
            <a:r>
              <a:rPr lang="en-US" sz="900" dirty="0"/>
              <a:t>Younger J, et al. </a:t>
            </a:r>
            <a:r>
              <a:rPr lang="en-US" sz="900" dirty="0" err="1"/>
              <a:t>Arthrtiis</a:t>
            </a:r>
            <a:r>
              <a:rPr lang="en-US" sz="900" dirty="0"/>
              <a:t> Rheum. 2013;65(2):529-538.</a:t>
            </a:r>
          </a:p>
          <a:p>
            <a:r>
              <a:rPr lang="en-US" sz="900" dirty="0" err="1"/>
              <a:t>Tempel</a:t>
            </a:r>
            <a:r>
              <a:rPr lang="en-US" sz="900" dirty="0"/>
              <a:t> A, et al. J </a:t>
            </a:r>
            <a:r>
              <a:rPr lang="en-US" sz="900" dirty="0" err="1"/>
              <a:t>Neurosci</a:t>
            </a:r>
            <a:r>
              <a:rPr lang="en-US" sz="900" dirty="0"/>
              <a:t>. 1990;10(3):741-747.</a:t>
            </a:r>
          </a:p>
          <a:p>
            <a:r>
              <a:rPr lang="en-US" sz="900" dirty="0"/>
              <a:t>Bruno K, et al. Pain. 2018;159(10):1908-1915.</a:t>
            </a:r>
          </a:p>
        </p:txBody>
      </p:sp>
    </p:spTree>
    <p:extLst>
      <p:ext uri="{BB962C8B-B14F-4D97-AF65-F5344CB8AC3E}">
        <p14:creationId xmlns:p14="http://schemas.microsoft.com/office/powerpoint/2010/main" val="12694255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C5E6AF36-1153-5442-841C-AA6EA66252F1}"/>
              </a:ext>
            </a:extLst>
          </p:cNvPr>
          <p:cNvSpPr>
            <a:spLocks noGrp="1"/>
          </p:cNvSpPr>
          <p:nvPr>
            <p:ph type="ctrTitle"/>
          </p:nvPr>
        </p:nvSpPr>
        <p:spPr>
          <a:xfrm>
            <a:off x="986118" y="735106"/>
            <a:ext cx="7540322" cy="2928470"/>
          </a:xfrm>
        </p:spPr>
        <p:txBody>
          <a:bodyPr anchor="b">
            <a:normAutofit/>
          </a:bodyPr>
          <a:lstStyle/>
          <a:p>
            <a:pPr algn="l"/>
            <a:r>
              <a:rPr lang="en-US" sz="4200">
                <a:solidFill>
                  <a:srgbClr val="FFFFFF"/>
                </a:solidFill>
              </a:rPr>
              <a:t>Ketamine: More than an Anesthetic?</a:t>
            </a:r>
          </a:p>
        </p:txBody>
      </p:sp>
      <p:sp>
        <p:nvSpPr>
          <p:cNvPr id="3" name="Subtitle 2">
            <a:extLst>
              <a:ext uri="{FF2B5EF4-FFF2-40B4-BE49-F238E27FC236}">
                <a16:creationId xmlns:a16="http://schemas.microsoft.com/office/drawing/2014/main" id="{F76C3F8D-DD6C-3548-A60D-B99C0266022D}"/>
              </a:ext>
            </a:extLst>
          </p:cNvPr>
          <p:cNvSpPr>
            <a:spLocks noGrp="1"/>
          </p:cNvSpPr>
          <p:nvPr>
            <p:ph type="subTitle" idx="1"/>
          </p:nvPr>
        </p:nvSpPr>
        <p:spPr>
          <a:xfrm>
            <a:off x="1013011" y="4870824"/>
            <a:ext cx="7504463" cy="1458258"/>
          </a:xfrm>
        </p:spPr>
        <p:txBody>
          <a:bodyPr anchor="ctr">
            <a:normAutofit/>
          </a:bodyPr>
          <a:lstStyle/>
          <a:p>
            <a:pPr algn="l"/>
            <a:endParaRPr lang="en-US"/>
          </a:p>
        </p:txBody>
      </p:sp>
    </p:spTree>
    <p:extLst>
      <p:ext uri="{BB962C8B-B14F-4D97-AF65-F5344CB8AC3E}">
        <p14:creationId xmlns:p14="http://schemas.microsoft.com/office/powerpoint/2010/main" val="396710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a:bodyPr>
          <a:lstStyle/>
          <a:p>
            <a:r>
              <a:rPr lang="en-US" sz="3600" dirty="0">
                <a:solidFill>
                  <a:schemeClr val="bg1"/>
                </a:solidFill>
              </a:rPr>
              <a:t>Ketamine</a:t>
            </a:r>
            <a:endParaRPr lang="en-US" sz="3500" dirty="0">
              <a:solidFill>
                <a:schemeClr val="bg1"/>
              </a:solidFill>
            </a:endParaRPr>
          </a:p>
        </p:txBody>
      </p:sp>
      <p:sp>
        <p:nvSpPr>
          <p:cNvPr id="3" name="Content Placeholder 2"/>
          <p:cNvSpPr>
            <a:spLocks noGrp="1"/>
          </p:cNvSpPr>
          <p:nvPr>
            <p:ph idx="1"/>
          </p:nvPr>
        </p:nvSpPr>
        <p:spPr>
          <a:xfrm>
            <a:off x="1028699" y="2318197"/>
            <a:ext cx="7293023" cy="3683358"/>
          </a:xfrm>
        </p:spPr>
        <p:txBody>
          <a:bodyPr anchor="ctr">
            <a:normAutofit fontScale="77500" lnSpcReduction="20000"/>
          </a:bodyPr>
          <a:lstStyle/>
          <a:p>
            <a:r>
              <a:rPr lang="en-US" dirty="0"/>
              <a:t>Phencyclidine derivative used for anesthesia for decades</a:t>
            </a:r>
          </a:p>
          <a:p>
            <a:endParaRPr lang="en-US" dirty="0"/>
          </a:p>
          <a:p>
            <a:r>
              <a:rPr lang="en-US" dirty="0"/>
              <a:t>Racemic mixture of S(+) and R(-) isomers</a:t>
            </a:r>
          </a:p>
          <a:p>
            <a:endParaRPr lang="en-US" dirty="0"/>
          </a:p>
          <a:p>
            <a:r>
              <a:rPr lang="en-US" dirty="0"/>
              <a:t>Primary affinity and target of NMDA receptors</a:t>
            </a:r>
          </a:p>
          <a:p>
            <a:pPr lvl="1"/>
            <a:r>
              <a:rPr lang="en-US" dirty="0"/>
              <a:t>Antagonizes non-competitively and allosterically through open-channel blockade</a:t>
            </a:r>
          </a:p>
          <a:p>
            <a:pPr lvl="1"/>
            <a:r>
              <a:rPr lang="en-US" dirty="0"/>
              <a:t>Reduces channel opening frequency allowing for slow off-rate</a:t>
            </a:r>
          </a:p>
          <a:p>
            <a:pPr>
              <a:lnSpc>
                <a:spcPct val="90000"/>
              </a:lnSpc>
            </a:pPr>
            <a:endParaRPr lang="en-US" sz="1400" dirty="0"/>
          </a:p>
        </p:txBody>
      </p:sp>
      <p:sp>
        <p:nvSpPr>
          <p:cNvPr id="13" name="Rectangle 12">
            <a:extLst>
              <a:ext uri="{FF2B5EF4-FFF2-40B4-BE49-F238E27FC236}">
                <a16:creationId xmlns:a16="http://schemas.microsoft.com/office/drawing/2014/main" id="{9B759957-B246-A546-9211-74CF40F92A21}"/>
              </a:ext>
            </a:extLst>
          </p:cNvPr>
          <p:cNvSpPr/>
          <p:nvPr/>
        </p:nvSpPr>
        <p:spPr>
          <a:xfrm>
            <a:off x="6126477" y="6435269"/>
            <a:ext cx="3017520" cy="369332"/>
          </a:xfrm>
          <a:prstGeom prst="rect">
            <a:avLst/>
          </a:prstGeom>
        </p:spPr>
        <p:txBody>
          <a:bodyPr wrap="square">
            <a:spAutoFit/>
          </a:bodyPr>
          <a:lstStyle/>
          <a:p>
            <a:r>
              <a:rPr lang="en-US" sz="900" dirty="0" err="1"/>
              <a:t>Corssen</a:t>
            </a:r>
            <a:r>
              <a:rPr lang="en-US" sz="900" dirty="0"/>
              <a:t> G, et al. </a:t>
            </a:r>
            <a:r>
              <a:rPr lang="en-US" sz="900" dirty="0" err="1"/>
              <a:t>Anesth</a:t>
            </a:r>
            <a:r>
              <a:rPr lang="en-US" sz="900" dirty="0"/>
              <a:t> Anal. 1966;45:29-40.</a:t>
            </a:r>
          </a:p>
          <a:p>
            <a:r>
              <a:rPr lang="en-US" sz="900" dirty="0"/>
              <a:t>Sleigh J, et al. Trends </a:t>
            </a:r>
            <a:r>
              <a:rPr lang="en-US" sz="900" dirty="0" err="1"/>
              <a:t>Anaesth</a:t>
            </a:r>
            <a:r>
              <a:rPr lang="en-US" sz="900" dirty="0"/>
              <a:t>. </a:t>
            </a:r>
            <a:r>
              <a:rPr lang="en-US" sz="900" dirty="0" err="1"/>
              <a:t>Crit</a:t>
            </a:r>
            <a:r>
              <a:rPr lang="en-US" sz="900" dirty="0"/>
              <a:t> Care. 2014;4:76-81.</a:t>
            </a:r>
          </a:p>
        </p:txBody>
      </p:sp>
    </p:spTree>
    <p:extLst>
      <p:ext uri="{BB962C8B-B14F-4D97-AF65-F5344CB8AC3E}">
        <p14:creationId xmlns:p14="http://schemas.microsoft.com/office/powerpoint/2010/main" val="5359029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fontScale="90000"/>
          </a:bodyPr>
          <a:lstStyle/>
          <a:p>
            <a:r>
              <a:rPr lang="en-US" sz="3600" dirty="0">
                <a:solidFill>
                  <a:schemeClr val="bg1"/>
                </a:solidFill>
              </a:rPr>
              <a:t>Ketamine: More than Just an NMDA Antagonist?</a:t>
            </a:r>
            <a:endParaRPr lang="en-US" sz="3500" dirty="0">
              <a:solidFill>
                <a:schemeClr val="bg1"/>
              </a:solidFill>
            </a:endParaRPr>
          </a:p>
        </p:txBody>
      </p:sp>
      <p:sp>
        <p:nvSpPr>
          <p:cNvPr id="3" name="Content Placeholder 2"/>
          <p:cNvSpPr>
            <a:spLocks noGrp="1"/>
          </p:cNvSpPr>
          <p:nvPr>
            <p:ph idx="1"/>
          </p:nvPr>
        </p:nvSpPr>
        <p:spPr>
          <a:xfrm>
            <a:off x="1028699" y="2318197"/>
            <a:ext cx="7293023" cy="3683358"/>
          </a:xfrm>
        </p:spPr>
        <p:txBody>
          <a:bodyPr anchor="ctr">
            <a:normAutofit fontScale="62500" lnSpcReduction="20000"/>
          </a:bodyPr>
          <a:lstStyle/>
          <a:p>
            <a:r>
              <a:rPr lang="en-US" dirty="0">
                <a:solidFill>
                  <a:schemeClr val="accent1"/>
                </a:solidFill>
              </a:rPr>
              <a:t>Antagonizes AMPA receptors</a:t>
            </a:r>
          </a:p>
          <a:p>
            <a:endParaRPr lang="en-US" dirty="0">
              <a:solidFill>
                <a:schemeClr val="accent1"/>
              </a:solidFill>
            </a:endParaRPr>
          </a:p>
          <a:p>
            <a:r>
              <a:rPr lang="en-US" dirty="0">
                <a:solidFill>
                  <a:schemeClr val="accent1"/>
                </a:solidFill>
              </a:rPr>
              <a:t>Antagonizes L-type Ca channels</a:t>
            </a:r>
          </a:p>
          <a:p>
            <a:endParaRPr lang="en-US" dirty="0">
              <a:solidFill>
                <a:schemeClr val="accent1"/>
              </a:solidFill>
            </a:endParaRPr>
          </a:p>
          <a:p>
            <a:r>
              <a:rPr lang="en-US" dirty="0">
                <a:solidFill>
                  <a:schemeClr val="accent1"/>
                </a:solidFill>
              </a:rPr>
              <a:t>Potentiates and augments delta- and mu-opioid receptor function</a:t>
            </a:r>
          </a:p>
          <a:p>
            <a:pPr lvl="1"/>
            <a:r>
              <a:rPr lang="en-US" dirty="0">
                <a:solidFill>
                  <a:schemeClr val="accent1"/>
                </a:solidFill>
              </a:rPr>
              <a:t>Especially at higher doses</a:t>
            </a:r>
          </a:p>
          <a:p>
            <a:pPr lvl="1"/>
            <a:endParaRPr lang="en-US" dirty="0">
              <a:solidFill>
                <a:schemeClr val="accent1"/>
              </a:solidFill>
            </a:endParaRPr>
          </a:p>
          <a:p>
            <a:r>
              <a:rPr lang="en-US" dirty="0">
                <a:solidFill>
                  <a:schemeClr val="accent1"/>
                </a:solidFill>
              </a:rPr>
              <a:t>Enhances release of dopamine and norepinephrine intra-synaptically</a:t>
            </a:r>
          </a:p>
          <a:p>
            <a:endParaRPr lang="en-US" dirty="0">
              <a:solidFill>
                <a:schemeClr val="accent1"/>
              </a:solidFill>
            </a:endParaRPr>
          </a:p>
          <a:p>
            <a:r>
              <a:rPr lang="en-US" dirty="0">
                <a:solidFill>
                  <a:schemeClr val="accent1"/>
                </a:solidFill>
              </a:rPr>
              <a:t>Reduces cholinergic neuromodulation</a:t>
            </a:r>
          </a:p>
          <a:p>
            <a:pPr>
              <a:lnSpc>
                <a:spcPct val="90000"/>
              </a:lnSpc>
            </a:pPr>
            <a:endParaRPr lang="en-US" sz="1400" dirty="0"/>
          </a:p>
        </p:txBody>
      </p:sp>
      <p:sp>
        <p:nvSpPr>
          <p:cNvPr id="13" name="Rectangle 12">
            <a:extLst>
              <a:ext uri="{FF2B5EF4-FFF2-40B4-BE49-F238E27FC236}">
                <a16:creationId xmlns:a16="http://schemas.microsoft.com/office/drawing/2014/main" id="{9B759957-B246-A546-9211-74CF40F92A21}"/>
              </a:ext>
            </a:extLst>
          </p:cNvPr>
          <p:cNvSpPr/>
          <p:nvPr/>
        </p:nvSpPr>
        <p:spPr>
          <a:xfrm>
            <a:off x="6126480" y="6488668"/>
            <a:ext cx="3017520" cy="369332"/>
          </a:xfrm>
          <a:prstGeom prst="rect">
            <a:avLst/>
          </a:prstGeom>
        </p:spPr>
        <p:txBody>
          <a:bodyPr wrap="square">
            <a:spAutoFit/>
          </a:bodyPr>
          <a:lstStyle/>
          <a:p>
            <a:r>
              <a:rPr lang="en-US" sz="900" dirty="0" err="1"/>
              <a:t>Corssen</a:t>
            </a:r>
            <a:r>
              <a:rPr lang="en-US" sz="900" dirty="0"/>
              <a:t> G, et al. </a:t>
            </a:r>
            <a:r>
              <a:rPr lang="en-US" sz="900" dirty="0" err="1"/>
              <a:t>Anesth</a:t>
            </a:r>
            <a:r>
              <a:rPr lang="en-US" sz="900" dirty="0"/>
              <a:t> Anal. 1966;45:29-40.</a:t>
            </a:r>
          </a:p>
          <a:p>
            <a:r>
              <a:rPr lang="en-US" sz="900" dirty="0"/>
              <a:t>Sleigh J, et al. Trends </a:t>
            </a:r>
            <a:r>
              <a:rPr lang="en-US" sz="900" dirty="0" err="1"/>
              <a:t>Anaesth</a:t>
            </a:r>
            <a:r>
              <a:rPr lang="en-US" sz="900" dirty="0"/>
              <a:t>. </a:t>
            </a:r>
            <a:r>
              <a:rPr lang="en-US" sz="900" dirty="0" err="1"/>
              <a:t>Crit</a:t>
            </a:r>
            <a:r>
              <a:rPr lang="en-US" sz="900" dirty="0"/>
              <a:t> Care. 2014;4:76-81.</a:t>
            </a:r>
          </a:p>
        </p:txBody>
      </p:sp>
    </p:spTree>
    <p:extLst>
      <p:ext uri="{BB962C8B-B14F-4D97-AF65-F5344CB8AC3E}">
        <p14:creationId xmlns:p14="http://schemas.microsoft.com/office/powerpoint/2010/main" val="1366986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72B3EA-2A2E-8141-ABCD-17A7CC626A57}"/>
              </a:ext>
            </a:extLst>
          </p:cNvPr>
          <p:cNvSpPr>
            <a:spLocks noGrp="1"/>
          </p:cNvSpPr>
          <p:nvPr>
            <p:ph type="title"/>
          </p:nvPr>
        </p:nvSpPr>
        <p:spPr>
          <a:xfrm>
            <a:off x="1028699" y="294538"/>
            <a:ext cx="7421963" cy="1033669"/>
          </a:xfrm>
        </p:spPr>
        <p:txBody>
          <a:bodyPr>
            <a:normAutofit/>
          </a:bodyPr>
          <a:lstStyle/>
          <a:p>
            <a:r>
              <a:rPr lang="en-US" sz="3200">
                <a:solidFill>
                  <a:srgbClr val="FFFFFF"/>
                </a:solidFill>
              </a:rPr>
              <a:t>Evidence for use of Ketamine Outpatient?</a:t>
            </a:r>
          </a:p>
        </p:txBody>
      </p:sp>
      <p:sp>
        <p:nvSpPr>
          <p:cNvPr id="3" name="Content Placeholder 2">
            <a:extLst>
              <a:ext uri="{FF2B5EF4-FFF2-40B4-BE49-F238E27FC236}">
                <a16:creationId xmlns:a16="http://schemas.microsoft.com/office/drawing/2014/main" id="{7B98058B-E679-FF4F-8C1A-D0F95DE96990}"/>
              </a:ext>
            </a:extLst>
          </p:cNvPr>
          <p:cNvSpPr>
            <a:spLocks noGrp="1"/>
          </p:cNvSpPr>
          <p:nvPr>
            <p:ph idx="1"/>
          </p:nvPr>
        </p:nvSpPr>
        <p:spPr>
          <a:xfrm>
            <a:off x="1028699" y="2318197"/>
            <a:ext cx="7293023" cy="3683358"/>
          </a:xfrm>
        </p:spPr>
        <p:txBody>
          <a:bodyPr anchor="ctr">
            <a:normAutofit/>
          </a:bodyPr>
          <a:lstStyle/>
          <a:p>
            <a:pPr>
              <a:lnSpc>
                <a:spcPct val="90000"/>
              </a:lnSpc>
            </a:pPr>
            <a:r>
              <a:rPr lang="en-US" sz="1400"/>
              <a:t>Michelet et al 2018</a:t>
            </a:r>
          </a:p>
          <a:p>
            <a:pPr lvl="1">
              <a:lnSpc>
                <a:spcPct val="90000"/>
              </a:lnSpc>
            </a:pPr>
            <a:r>
              <a:rPr lang="en-US" sz="1400"/>
              <a:t>Meta-analysis of six studies evaluating ketamine use in chronic neuropathic pain conditions</a:t>
            </a:r>
          </a:p>
          <a:p>
            <a:pPr lvl="1">
              <a:lnSpc>
                <a:spcPct val="90000"/>
              </a:lnSpc>
            </a:pPr>
            <a:r>
              <a:rPr lang="en-US" sz="1400"/>
              <a:t>Found moderate evidence supporting efficacy of ketamine for chronic nerve pain</a:t>
            </a:r>
          </a:p>
          <a:p>
            <a:pPr lvl="1">
              <a:lnSpc>
                <a:spcPct val="90000"/>
              </a:lnSpc>
            </a:pPr>
            <a:r>
              <a:rPr lang="en-US" sz="1400"/>
              <a:t>Only analyzed results out to four weeks, only evaluated ketamine administered via IV route</a:t>
            </a:r>
          </a:p>
          <a:p>
            <a:pPr lvl="1">
              <a:lnSpc>
                <a:spcPct val="90000"/>
              </a:lnSpc>
            </a:pPr>
            <a:endParaRPr lang="en-US" sz="1400"/>
          </a:p>
          <a:p>
            <a:pPr>
              <a:lnSpc>
                <a:spcPct val="90000"/>
              </a:lnSpc>
            </a:pPr>
            <a:r>
              <a:rPr lang="en-US" sz="1400"/>
              <a:t>Orhurhu et al 2019</a:t>
            </a:r>
          </a:p>
          <a:p>
            <a:pPr lvl="1">
              <a:lnSpc>
                <a:spcPct val="90000"/>
              </a:lnSpc>
            </a:pPr>
            <a:r>
              <a:rPr lang="en-US" sz="1400"/>
              <a:t>Meta-analysis of seven studies of chronic pain </a:t>
            </a:r>
          </a:p>
          <a:p>
            <a:pPr lvl="1">
              <a:lnSpc>
                <a:spcPct val="90000"/>
              </a:lnSpc>
            </a:pPr>
            <a:r>
              <a:rPr lang="en-US" sz="1400"/>
              <a:t>Ketamine allowed for significant reduction in pain scores compared to standard/control treatments</a:t>
            </a:r>
          </a:p>
          <a:p>
            <a:pPr lvl="1">
              <a:lnSpc>
                <a:spcPct val="90000"/>
              </a:lnSpc>
            </a:pPr>
            <a:r>
              <a:rPr lang="en-US" sz="1400"/>
              <a:t>Lowest pain score rating occurred between 48 hours and 2 weeks after initial ketamine infusion</a:t>
            </a:r>
          </a:p>
          <a:p>
            <a:pPr lvl="1">
              <a:lnSpc>
                <a:spcPct val="90000"/>
              </a:lnSpc>
            </a:pPr>
            <a:r>
              <a:rPr lang="en-US" sz="1400"/>
              <a:t>No difference between high-dose (&gt;400mg IV) vs low-dose ketamine infusions</a:t>
            </a:r>
          </a:p>
        </p:txBody>
      </p:sp>
    </p:spTree>
    <p:extLst>
      <p:ext uri="{BB962C8B-B14F-4D97-AF65-F5344CB8AC3E}">
        <p14:creationId xmlns:p14="http://schemas.microsoft.com/office/powerpoint/2010/main" val="41380374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39AC45F-84A9-EF4A-8DFF-4368B4B198A9}"/>
              </a:ext>
            </a:extLst>
          </p:cNvPr>
          <p:cNvSpPr>
            <a:spLocks noGrp="1"/>
          </p:cNvSpPr>
          <p:nvPr>
            <p:ph type="title"/>
          </p:nvPr>
        </p:nvSpPr>
        <p:spPr>
          <a:xfrm>
            <a:off x="1028699" y="294538"/>
            <a:ext cx="7421963" cy="1033669"/>
          </a:xfrm>
        </p:spPr>
        <p:txBody>
          <a:bodyPr>
            <a:normAutofit/>
          </a:bodyPr>
          <a:lstStyle/>
          <a:p>
            <a:r>
              <a:rPr lang="en-US" sz="3500">
                <a:solidFill>
                  <a:srgbClr val="FFFFFF"/>
                </a:solidFill>
              </a:rPr>
              <a:t>Evidence of Ketamine Continued</a:t>
            </a:r>
          </a:p>
        </p:txBody>
      </p:sp>
      <p:sp>
        <p:nvSpPr>
          <p:cNvPr id="3" name="Content Placeholder 2">
            <a:extLst>
              <a:ext uri="{FF2B5EF4-FFF2-40B4-BE49-F238E27FC236}">
                <a16:creationId xmlns:a16="http://schemas.microsoft.com/office/drawing/2014/main" id="{51BD422E-E6E3-FE4D-AF63-7EA5BAFC321A}"/>
              </a:ext>
            </a:extLst>
          </p:cNvPr>
          <p:cNvSpPr>
            <a:spLocks noGrp="1"/>
          </p:cNvSpPr>
          <p:nvPr>
            <p:ph idx="1"/>
          </p:nvPr>
        </p:nvSpPr>
        <p:spPr>
          <a:xfrm>
            <a:off x="1028699" y="2318197"/>
            <a:ext cx="7293023" cy="3683358"/>
          </a:xfrm>
        </p:spPr>
        <p:txBody>
          <a:bodyPr anchor="ctr">
            <a:normAutofit/>
          </a:bodyPr>
          <a:lstStyle/>
          <a:p>
            <a:r>
              <a:rPr lang="en-US" sz="1600"/>
              <a:t>Zhao et al 2018</a:t>
            </a:r>
          </a:p>
          <a:p>
            <a:pPr lvl="1"/>
            <a:r>
              <a:rPr lang="en-US" sz="1600"/>
              <a:t>Pooled analysis of 15 studies evaluating ketamine infusion in those with CRPS</a:t>
            </a:r>
          </a:p>
          <a:p>
            <a:pPr lvl="1"/>
            <a:r>
              <a:rPr lang="en-US" sz="1600"/>
              <a:t>Associated with significant differences in pain relief</a:t>
            </a:r>
          </a:p>
          <a:p>
            <a:pPr lvl="1"/>
            <a:r>
              <a:rPr lang="en-US" sz="1600"/>
              <a:t>Significant heterogeneity </a:t>
            </a:r>
          </a:p>
          <a:p>
            <a:pPr lvl="1"/>
            <a:endParaRPr lang="en-US" sz="1600"/>
          </a:p>
          <a:p>
            <a:r>
              <a:rPr lang="en-US" sz="1600"/>
              <a:t>Pastrak et al 2021</a:t>
            </a:r>
          </a:p>
          <a:p>
            <a:pPr lvl="1"/>
            <a:r>
              <a:rPr lang="en-US" sz="1600"/>
              <a:t>Systematic review of 7 studies (118 patients) evaluating ketamine infusions in those with fibromyalgia</a:t>
            </a:r>
          </a:p>
          <a:p>
            <a:pPr lvl="1"/>
            <a:r>
              <a:rPr lang="en-US" sz="1600"/>
              <a:t>Short-term reduction (few hours post-infusion) in pain intensity after single, low dose infusion</a:t>
            </a:r>
          </a:p>
          <a:p>
            <a:pPr lvl="1"/>
            <a:r>
              <a:rPr lang="en-US" sz="1600"/>
              <a:t>Some studies suggested increases in total dose and longer, more frequent infusions may be associated with more effective pain relief and longer-lasting relief</a:t>
            </a:r>
          </a:p>
        </p:txBody>
      </p:sp>
    </p:spTree>
    <p:extLst>
      <p:ext uri="{BB962C8B-B14F-4D97-AF65-F5344CB8AC3E}">
        <p14:creationId xmlns:p14="http://schemas.microsoft.com/office/powerpoint/2010/main" val="9712330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39FD7DE-C16E-2D46-BBD7-B865FE563780}"/>
              </a:ext>
            </a:extLst>
          </p:cNvPr>
          <p:cNvSpPr>
            <a:spLocks noGrp="1"/>
          </p:cNvSpPr>
          <p:nvPr>
            <p:ph type="title"/>
          </p:nvPr>
        </p:nvSpPr>
        <p:spPr>
          <a:xfrm>
            <a:off x="1028699" y="294538"/>
            <a:ext cx="7421963" cy="1033669"/>
          </a:xfrm>
        </p:spPr>
        <p:txBody>
          <a:bodyPr>
            <a:normAutofit/>
          </a:bodyPr>
          <a:lstStyle/>
          <a:p>
            <a:pPr>
              <a:lnSpc>
                <a:spcPct val="90000"/>
              </a:lnSpc>
            </a:pPr>
            <a:r>
              <a:rPr lang="en-US" sz="3200">
                <a:solidFill>
                  <a:srgbClr val="FFFFFF"/>
                </a:solidFill>
              </a:rPr>
              <a:t>What do the Experts Think About Ketamine?</a:t>
            </a:r>
          </a:p>
        </p:txBody>
      </p:sp>
      <p:sp>
        <p:nvSpPr>
          <p:cNvPr id="3" name="Content Placeholder 2">
            <a:extLst>
              <a:ext uri="{FF2B5EF4-FFF2-40B4-BE49-F238E27FC236}">
                <a16:creationId xmlns:a16="http://schemas.microsoft.com/office/drawing/2014/main" id="{EC4D9104-DBA7-F442-A320-4475429B6ABE}"/>
              </a:ext>
            </a:extLst>
          </p:cNvPr>
          <p:cNvSpPr>
            <a:spLocks noGrp="1"/>
          </p:cNvSpPr>
          <p:nvPr>
            <p:ph idx="1"/>
          </p:nvPr>
        </p:nvSpPr>
        <p:spPr>
          <a:xfrm>
            <a:off x="1028699" y="2318197"/>
            <a:ext cx="7293023" cy="3683358"/>
          </a:xfrm>
        </p:spPr>
        <p:txBody>
          <a:bodyPr anchor="ctr">
            <a:normAutofit/>
          </a:bodyPr>
          <a:lstStyle/>
          <a:p>
            <a:r>
              <a:rPr lang="en-US" sz="1700"/>
              <a:t>Lots of limitations from side effect perspective.</a:t>
            </a:r>
          </a:p>
          <a:p>
            <a:endParaRPr lang="en-US" sz="1700"/>
          </a:p>
          <a:p>
            <a:r>
              <a:rPr lang="en-US" sz="1700"/>
              <a:t>Still many unknowns regarding optimized dosing, frequency, monitoring.</a:t>
            </a:r>
          </a:p>
          <a:p>
            <a:endParaRPr lang="en-US" sz="1700"/>
          </a:p>
          <a:p>
            <a:r>
              <a:rPr lang="en-US" sz="1700"/>
              <a:t>Really should be done by those with expertise in ketamine infusions and performed in legitimate anesthetic settings. </a:t>
            </a:r>
          </a:p>
        </p:txBody>
      </p:sp>
    </p:spTree>
    <p:extLst>
      <p:ext uri="{BB962C8B-B14F-4D97-AF65-F5344CB8AC3E}">
        <p14:creationId xmlns:p14="http://schemas.microsoft.com/office/powerpoint/2010/main" val="6915160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49F21833-86B5-6545-9188-02B259FE1FB3}"/>
              </a:ext>
            </a:extLst>
          </p:cNvPr>
          <p:cNvSpPr>
            <a:spLocks noGrp="1"/>
          </p:cNvSpPr>
          <p:nvPr>
            <p:ph type="ctrTitle"/>
          </p:nvPr>
        </p:nvSpPr>
        <p:spPr>
          <a:xfrm>
            <a:off x="986118" y="735106"/>
            <a:ext cx="7540322" cy="2928470"/>
          </a:xfrm>
        </p:spPr>
        <p:txBody>
          <a:bodyPr anchor="b">
            <a:normAutofit/>
          </a:bodyPr>
          <a:lstStyle/>
          <a:p>
            <a:pPr algn="l"/>
            <a:r>
              <a:rPr lang="en-US" sz="4200" dirty="0">
                <a:solidFill>
                  <a:srgbClr val="FFFFFF"/>
                </a:solidFill>
              </a:rPr>
              <a:t>New Cyclobenzaprine Formulation?</a:t>
            </a:r>
          </a:p>
        </p:txBody>
      </p:sp>
      <p:sp>
        <p:nvSpPr>
          <p:cNvPr id="3" name="Subtitle 2">
            <a:extLst>
              <a:ext uri="{FF2B5EF4-FFF2-40B4-BE49-F238E27FC236}">
                <a16:creationId xmlns:a16="http://schemas.microsoft.com/office/drawing/2014/main" id="{7D39DBBC-2F9D-494B-AF68-EA1BDD028FEC}"/>
              </a:ext>
            </a:extLst>
          </p:cNvPr>
          <p:cNvSpPr>
            <a:spLocks noGrp="1"/>
          </p:cNvSpPr>
          <p:nvPr>
            <p:ph type="subTitle" idx="1"/>
          </p:nvPr>
        </p:nvSpPr>
        <p:spPr>
          <a:xfrm>
            <a:off x="1013011" y="4870824"/>
            <a:ext cx="7504463" cy="1458258"/>
          </a:xfrm>
        </p:spPr>
        <p:txBody>
          <a:bodyPr anchor="ctr">
            <a:normAutofit/>
          </a:bodyPr>
          <a:lstStyle/>
          <a:p>
            <a:pPr algn="l"/>
            <a:endParaRPr lang="en-US"/>
          </a:p>
        </p:txBody>
      </p:sp>
    </p:spTree>
    <p:extLst>
      <p:ext uri="{BB962C8B-B14F-4D97-AF65-F5344CB8AC3E}">
        <p14:creationId xmlns:p14="http://schemas.microsoft.com/office/powerpoint/2010/main" val="37078961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39FD7DE-C16E-2D46-BBD7-B865FE563780}"/>
              </a:ext>
            </a:extLst>
          </p:cNvPr>
          <p:cNvSpPr>
            <a:spLocks noGrp="1"/>
          </p:cNvSpPr>
          <p:nvPr>
            <p:ph type="title"/>
          </p:nvPr>
        </p:nvSpPr>
        <p:spPr>
          <a:xfrm>
            <a:off x="1028699" y="294538"/>
            <a:ext cx="7421963" cy="1033669"/>
          </a:xfrm>
        </p:spPr>
        <p:txBody>
          <a:bodyPr>
            <a:normAutofit/>
          </a:bodyPr>
          <a:lstStyle/>
          <a:p>
            <a:pPr>
              <a:lnSpc>
                <a:spcPct val="90000"/>
              </a:lnSpc>
            </a:pPr>
            <a:r>
              <a:rPr lang="en-US" sz="3200" dirty="0">
                <a:solidFill>
                  <a:schemeClr val="bg1"/>
                </a:solidFill>
              </a:rPr>
              <a:t>Cyclobenzaprine Sublingual</a:t>
            </a:r>
            <a:endParaRPr lang="en-US" sz="3200" dirty="0">
              <a:solidFill>
                <a:srgbClr val="FFFFFF"/>
              </a:solidFill>
            </a:endParaRPr>
          </a:p>
        </p:txBody>
      </p:sp>
      <p:sp>
        <p:nvSpPr>
          <p:cNvPr id="3" name="Content Placeholder 2">
            <a:extLst>
              <a:ext uri="{FF2B5EF4-FFF2-40B4-BE49-F238E27FC236}">
                <a16:creationId xmlns:a16="http://schemas.microsoft.com/office/drawing/2014/main" id="{EC4D9104-DBA7-F442-A320-4475429B6ABE}"/>
              </a:ext>
            </a:extLst>
          </p:cNvPr>
          <p:cNvSpPr>
            <a:spLocks noGrp="1"/>
          </p:cNvSpPr>
          <p:nvPr>
            <p:ph idx="1"/>
          </p:nvPr>
        </p:nvSpPr>
        <p:spPr>
          <a:xfrm>
            <a:off x="1028699" y="2318197"/>
            <a:ext cx="7293023" cy="3683358"/>
          </a:xfrm>
        </p:spPr>
        <p:txBody>
          <a:bodyPr anchor="ctr">
            <a:normAutofit fontScale="70000" lnSpcReduction="20000"/>
          </a:bodyPr>
          <a:lstStyle/>
          <a:p>
            <a:r>
              <a:rPr lang="en-US" dirty="0"/>
              <a:t>Received FDA approval August 15, 2025</a:t>
            </a:r>
          </a:p>
          <a:p>
            <a:pPr lvl="1"/>
            <a:r>
              <a:rPr lang="en-US" dirty="0"/>
              <a:t>First FDA-approved medication for fibromyalgia in 15 years</a:t>
            </a:r>
          </a:p>
          <a:p>
            <a:pPr lvl="1"/>
            <a:r>
              <a:rPr lang="en-US" dirty="0"/>
              <a:t>Based off two phase III clinical trials: RELIEF and RESILIENT</a:t>
            </a:r>
          </a:p>
          <a:p>
            <a:endParaRPr lang="en-US" dirty="0"/>
          </a:p>
          <a:p>
            <a:r>
              <a:rPr lang="en-US" dirty="0"/>
              <a:t>Sublingual cyclobenzaprine formulation</a:t>
            </a:r>
          </a:p>
          <a:p>
            <a:pPr lvl="1"/>
            <a:r>
              <a:rPr lang="en-US" dirty="0"/>
              <a:t>Once nightly/bedtime dosing</a:t>
            </a:r>
          </a:p>
          <a:p>
            <a:pPr lvl="1"/>
            <a:endParaRPr lang="en-US" dirty="0"/>
          </a:p>
          <a:p>
            <a:r>
              <a:rPr lang="en-US" dirty="0"/>
              <a:t>Novel formulation:</a:t>
            </a:r>
          </a:p>
          <a:p>
            <a:pPr lvl="1"/>
            <a:r>
              <a:rPr lang="en-US" dirty="0"/>
              <a:t>Rapid transmucosal absorption and reduced production of active metabolite, </a:t>
            </a:r>
            <a:r>
              <a:rPr lang="en-US" dirty="0" err="1"/>
              <a:t>norcyclobenzaprine</a:t>
            </a:r>
            <a:endParaRPr lang="en-US" dirty="0"/>
          </a:p>
        </p:txBody>
      </p:sp>
      <p:sp>
        <p:nvSpPr>
          <p:cNvPr id="9" name="Rectangle 8">
            <a:extLst>
              <a:ext uri="{FF2B5EF4-FFF2-40B4-BE49-F238E27FC236}">
                <a16:creationId xmlns:a16="http://schemas.microsoft.com/office/drawing/2014/main" id="{2DAF4BD0-3C10-8C4E-AF6E-0D3F51ACB542}"/>
              </a:ext>
            </a:extLst>
          </p:cNvPr>
          <p:cNvSpPr/>
          <p:nvPr/>
        </p:nvSpPr>
        <p:spPr>
          <a:xfrm>
            <a:off x="4160520" y="6488669"/>
            <a:ext cx="4983480" cy="369332"/>
          </a:xfrm>
          <a:prstGeom prst="rect">
            <a:avLst/>
          </a:prstGeom>
        </p:spPr>
        <p:txBody>
          <a:bodyPr wrap="square">
            <a:spAutoFit/>
          </a:bodyPr>
          <a:lstStyle/>
          <a:p>
            <a:r>
              <a:rPr lang="en-US" sz="900" dirty="0"/>
              <a:t>Lederman S, Arnold LM, Vaughn B, et al. RELIEF. Pain Med. 2025:pnaf089</a:t>
            </a:r>
          </a:p>
          <a:p>
            <a:r>
              <a:rPr lang="en-US" sz="900" dirty="0" err="1"/>
              <a:t>Iglehart</a:t>
            </a:r>
            <a:r>
              <a:rPr lang="en-US" sz="900" dirty="0"/>
              <a:t> I, Lederman S, Kelley M, et al. RESILIAN. Annals of Rheumatic Diseases. 2025;83(suppl 1).</a:t>
            </a:r>
          </a:p>
        </p:txBody>
      </p:sp>
    </p:spTree>
    <p:extLst>
      <p:ext uri="{BB962C8B-B14F-4D97-AF65-F5344CB8AC3E}">
        <p14:creationId xmlns:p14="http://schemas.microsoft.com/office/powerpoint/2010/main" val="326613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B05A49A-C493-4E44-8DC6-0FBC5F11FA91}"/>
              </a:ext>
            </a:extLst>
          </p:cNvPr>
          <p:cNvSpPr>
            <a:spLocks noGrp="1"/>
          </p:cNvSpPr>
          <p:nvPr>
            <p:ph type="title"/>
          </p:nvPr>
        </p:nvSpPr>
        <p:spPr>
          <a:xfrm>
            <a:off x="1028699" y="294538"/>
            <a:ext cx="7421963" cy="1033669"/>
          </a:xfrm>
        </p:spPr>
        <p:txBody>
          <a:bodyPr>
            <a:normAutofit/>
          </a:bodyPr>
          <a:lstStyle/>
          <a:p>
            <a:r>
              <a:rPr lang="en-US" sz="3500">
                <a:solidFill>
                  <a:srgbClr val="FFFFFF"/>
                </a:solidFill>
              </a:rPr>
              <a:t>Objectives</a:t>
            </a:r>
          </a:p>
        </p:txBody>
      </p:sp>
      <p:sp>
        <p:nvSpPr>
          <p:cNvPr id="3" name="Content Placeholder 2">
            <a:extLst>
              <a:ext uri="{FF2B5EF4-FFF2-40B4-BE49-F238E27FC236}">
                <a16:creationId xmlns:a16="http://schemas.microsoft.com/office/drawing/2014/main" id="{9EE973C8-D6F4-F242-905E-7762D9686FCF}"/>
              </a:ext>
            </a:extLst>
          </p:cNvPr>
          <p:cNvSpPr>
            <a:spLocks noGrp="1"/>
          </p:cNvSpPr>
          <p:nvPr>
            <p:ph idx="1"/>
          </p:nvPr>
        </p:nvSpPr>
        <p:spPr>
          <a:xfrm>
            <a:off x="1028699" y="2318197"/>
            <a:ext cx="7293023" cy="3683358"/>
          </a:xfrm>
        </p:spPr>
        <p:txBody>
          <a:bodyPr anchor="ctr">
            <a:normAutofit/>
          </a:bodyPr>
          <a:lstStyle/>
          <a:p>
            <a:r>
              <a:rPr lang="en-US" sz="1700" dirty="0"/>
              <a:t>To review current IASP pain taxonomy including nociplastic pain</a:t>
            </a:r>
          </a:p>
          <a:p>
            <a:endParaRPr lang="en-US" sz="1700" dirty="0"/>
          </a:p>
          <a:p>
            <a:r>
              <a:rPr lang="en-US" sz="1700" dirty="0"/>
              <a:t>To review active patient presentations with nociplastic pain</a:t>
            </a:r>
          </a:p>
          <a:p>
            <a:endParaRPr lang="en-US" sz="1700" dirty="0"/>
          </a:p>
          <a:p>
            <a:r>
              <a:rPr lang="en-US" sz="1700" dirty="0"/>
              <a:t>To discuss treatment approaches to patients with nociplastic pain utilizing clinical cases</a:t>
            </a:r>
          </a:p>
        </p:txBody>
      </p:sp>
    </p:spTree>
    <p:extLst>
      <p:ext uri="{BB962C8B-B14F-4D97-AF65-F5344CB8AC3E}">
        <p14:creationId xmlns:p14="http://schemas.microsoft.com/office/powerpoint/2010/main" val="339870467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39FD7DE-C16E-2D46-BBD7-B865FE563780}"/>
              </a:ext>
            </a:extLst>
          </p:cNvPr>
          <p:cNvSpPr>
            <a:spLocks noGrp="1"/>
          </p:cNvSpPr>
          <p:nvPr>
            <p:ph type="title"/>
          </p:nvPr>
        </p:nvSpPr>
        <p:spPr>
          <a:xfrm>
            <a:off x="1028699" y="294538"/>
            <a:ext cx="7421963" cy="1033669"/>
          </a:xfrm>
        </p:spPr>
        <p:txBody>
          <a:bodyPr>
            <a:normAutofit/>
          </a:bodyPr>
          <a:lstStyle/>
          <a:p>
            <a:pPr>
              <a:lnSpc>
                <a:spcPct val="90000"/>
              </a:lnSpc>
            </a:pPr>
            <a:r>
              <a:rPr lang="en-US" sz="3200" dirty="0">
                <a:solidFill>
                  <a:schemeClr val="bg1"/>
                </a:solidFill>
              </a:rPr>
              <a:t>RELIEF and RESILIENT</a:t>
            </a:r>
            <a:endParaRPr lang="en-US" sz="3200" dirty="0">
              <a:solidFill>
                <a:srgbClr val="FFFFFF"/>
              </a:solidFill>
            </a:endParaRPr>
          </a:p>
        </p:txBody>
      </p:sp>
      <p:sp>
        <p:nvSpPr>
          <p:cNvPr id="15" name="Content Placeholder 2">
            <a:extLst>
              <a:ext uri="{FF2B5EF4-FFF2-40B4-BE49-F238E27FC236}">
                <a16:creationId xmlns:a16="http://schemas.microsoft.com/office/drawing/2014/main" id="{D67E58D8-7A02-3743-8387-92ACC2C39559}"/>
              </a:ext>
            </a:extLst>
          </p:cNvPr>
          <p:cNvSpPr>
            <a:spLocks noGrp="1"/>
          </p:cNvSpPr>
          <p:nvPr>
            <p:ph sz="half" idx="1"/>
          </p:nvPr>
        </p:nvSpPr>
        <p:spPr>
          <a:xfrm>
            <a:off x="167676" y="1590741"/>
            <a:ext cx="4404321" cy="4557967"/>
          </a:xfrm>
          <a:ln>
            <a:solidFill>
              <a:schemeClr val="tx1"/>
            </a:solidFill>
          </a:ln>
        </p:spPr>
        <p:txBody>
          <a:bodyPr>
            <a:normAutofit fontScale="62500" lnSpcReduction="20000"/>
          </a:bodyPr>
          <a:lstStyle/>
          <a:p>
            <a:r>
              <a:rPr lang="en-US" dirty="0"/>
              <a:t>RELIEF:</a:t>
            </a:r>
          </a:p>
          <a:p>
            <a:pPr lvl="1"/>
            <a:r>
              <a:rPr lang="en-US" dirty="0"/>
              <a:t>Double-blind randomized placebo controlled</a:t>
            </a:r>
          </a:p>
          <a:p>
            <a:pPr marL="457200" lvl="1" indent="0">
              <a:buNone/>
            </a:pPr>
            <a:endParaRPr lang="en-US" dirty="0"/>
          </a:p>
          <a:p>
            <a:pPr lvl="1"/>
            <a:r>
              <a:rPr lang="en-US" dirty="0"/>
              <a:t>503 patients with fibromyalgia</a:t>
            </a:r>
          </a:p>
          <a:p>
            <a:pPr marL="457200" lvl="1" indent="0">
              <a:buNone/>
            </a:pPr>
            <a:endParaRPr lang="en-US" dirty="0"/>
          </a:p>
          <a:p>
            <a:pPr lvl="1"/>
            <a:r>
              <a:rPr lang="en-US" dirty="0"/>
              <a:t>Cyclobenzaprine SL 2.8mg X 2 weeks then 5.6mg X 12 weeks</a:t>
            </a:r>
          </a:p>
          <a:p>
            <a:pPr marL="457200" lvl="1" indent="0">
              <a:buNone/>
            </a:pPr>
            <a:endParaRPr lang="en-US" dirty="0"/>
          </a:p>
          <a:p>
            <a:pPr lvl="1"/>
            <a:r>
              <a:rPr lang="en-US" dirty="0"/>
              <a:t>Reduction in daily pain from baseline at week 14 significantly greater compared to placebo </a:t>
            </a:r>
          </a:p>
          <a:p>
            <a:pPr lvl="2"/>
            <a:r>
              <a:rPr lang="en-US" dirty="0"/>
              <a:t>Mean change: -1.9; 95% CI, -2.1 to -1.7 VS -1.5; 95% CI, -1.7 to -1.3 : P=0.1</a:t>
            </a:r>
          </a:p>
          <a:p>
            <a:pPr marL="914400" lvl="2" indent="0">
              <a:buNone/>
            </a:pPr>
            <a:endParaRPr lang="en-US" dirty="0"/>
          </a:p>
          <a:p>
            <a:pPr lvl="1"/>
            <a:r>
              <a:rPr lang="en-US" dirty="0"/>
              <a:t>Oral hypoesthesia, oral paresthesia, and abnormal product taste most common side effects</a:t>
            </a:r>
          </a:p>
          <a:p>
            <a:endParaRPr lang="en-US" dirty="0"/>
          </a:p>
        </p:txBody>
      </p:sp>
      <p:sp>
        <p:nvSpPr>
          <p:cNvPr id="17" name="Content Placeholder 3">
            <a:extLst>
              <a:ext uri="{FF2B5EF4-FFF2-40B4-BE49-F238E27FC236}">
                <a16:creationId xmlns:a16="http://schemas.microsoft.com/office/drawing/2014/main" id="{CBFDF16E-5040-F14F-8715-5AB5EA1AB614}"/>
              </a:ext>
            </a:extLst>
          </p:cNvPr>
          <p:cNvSpPr txBox="1">
            <a:spLocks/>
          </p:cNvSpPr>
          <p:nvPr/>
        </p:nvSpPr>
        <p:spPr>
          <a:xfrm>
            <a:off x="4692292" y="1597432"/>
            <a:ext cx="4331413" cy="4568756"/>
          </a:xfrm>
          <a:prstGeom prst="rect">
            <a:avLst/>
          </a:prstGeom>
          <a:ln>
            <a:solidFill>
              <a:schemeClr val="tx1"/>
            </a:solidFill>
          </a:ln>
        </p:spPr>
        <p:txBody>
          <a:bodyPr>
            <a:normAutofit fontScale="92500"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200" dirty="0"/>
              <a:t>RESILIENT:</a:t>
            </a:r>
          </a:p>
          <a:p>
            <a:pPr lvl="1"/>
            <a:r>
              <a:rPr lang="en-US" sz="2200" dirty="0"/>
              <a:t>Double-blind randomized placebo controlled</a:t>
            </a:r>
          </a:p>
          <a:p>
            <a:pPr lvl="1"/>
            <a:endParaRPr lang="en-US" sz="2200" dirty="0"/>
          </a:p>
          <a:p>
            <a:pPr lvl="1"/>
            <a:r>
              <a:rPr lang="en-US" sz="2200" dirty="0"/>
              <a:t>457 patient with fibromyalgia</a:t>
            </a:r>
          </a:p>
          <a:p>
            <a:pPr lvl="1"/>
            <a:endParaRPr lang="en-US" sz="2200" dirty="0"/>
          </a:p>
          <a:p>
            <a:pPr lvl="1"/>
            <a:r>
              <a:rPr lang="en-US" sz="2200" dirty="0"/>
              <a:t>Cyclobenzaprine SL 2.8mg X 2 weeks then 5.6mg X 12 weeks</a:t>
            </a:r>
          </a:p>
          <a:p>
            <a:pPr lvl="1"/>
            <a:endParaRPr lang="en-US" sz="2200" dirty="0"/>
          </a:p>
          <a:p>
            <a:pPr lvl="1"/>
            <a:r>
              <a:rPr lang="en-US" sz="2200" dirty="0"/>
              <a:t>Reduction in daily pain from baseline at week 14 significantly greater compared to placebo </a:t>
            </a:r>
          </a:p>
          <a:p>
            <a:pPr lvl="2"/>
            <a:r>
              <a:rPr lang="en-US" sz="1900" dirty="0"/>
              <a:t>Mean change: -1.8 VS -1.1 : P&lt;0.001</a:t>
            </a:r>
          </a:p>
          <a:p>
            <a:endParaRPr lang="en-US" dirty="0"/>
          </a:p>
        </p:txBody>
      </p:sp>
      <p:sp>
        <p:nvSpPr>
          <p:cNvPr id="18" name="Rectangle 17">
            <a:extLst>
              <a:ext uri="{FF2B5EF4-FFF2-40B4-BE49-F238E27FC236}">
                <a16:creationId xmlns:a16="http://schemas.microsoft.com/office/drawing/2014/main" id="{C6250FD6-16D8-E042-B34B-CCC81EDA354A}"/>
              </a:ext>
            </a:extLst>
          </p:cNvPr>
          <p:cNvSpPr/>
          <p:nvPr/>
        </p:nvSpPr>
        <p:spPr>
          <a:xfrm>
            <a:off x="624880" y="6166188"/>
            <a:ext cx="8229600" cy="738664"/>
          </a:xfrm>
          <a:prstGeom prst="rect">
            <a:avLst/>
          </a:prstGeom>
          <a:ln>
            <a:solidFill>
              <a:schemeClr val="tx1"/>
            </a:solidFill>
          </a:ln>
        </p:spPr>
        <p:txBody>
          <a:bodyPr wrap="square">
            <a:spAutoFit/>
          </a:bodyPr>
          <a:lstStyle/>
          <a:p>
            <a:r>
              <a:rPr lang="en-US" sz="1400" dirty="0"/>
              <a:t>**RALLY**</a:t>
            </a:r>
          </a:p>
          <a:p>
            <a:pPr lvl="1"/>
            <a:r>
              <a:rPr lang="en-US" sz="1400" dirty="0"/>
              <a:t>A replicate phase 3 trials that demonstrated greater but non-significant benefit with cyclobenzaprine SL vs placebo</a:t>
            </a:r>
          </a:p>
        </p:txBody>
      </p:sp>
    </p:spTree>
    <p:extLst>
      <p:ext uri="{BB962C8B-B14F-4D97-AF65-F5344CB8AC3E}">
        <p14:creationId xmlns:p14="http://schemas.microsoft.com/office/powerpoint/2010/main" val="8279802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49F21833-86B5-6545-9188-02B259FE1FB3}"/>
              </a:ext>
            </a:extLst>
          </p:cNvPr>
          <p:cNvSpPr>
            <a:spLocks noGrp="1"/>
          </p:cNvSpPr>
          <p:nvPr>
            <p:ph type="ctrTitle"/>
          </p:nvPr>
        </p:nvSpPr>
        <p:spPr>
          <a:xfrm>
            <a:off x="986118" y="735106"/>
            <a:ext cx="7540322" cy="2928470"/>
          </a:xfrm>
        </p:spPr>
        <p:txBody>
          <a:bodyPr anchor="b">
            <a:normAutofit/>
          </a:bodyPr>
          <a:lstStyle/>
          <a:p>
            <a:pPr algn="l"/>
            <a:r>
              <a:rPr lang="en-US" sz="4200">
                <a:solidFill>
                  <a:srgbClr val="FFFFFF"/>
                </a:solidFill>
              </a:rPr>
              <a:t>Summary and Conclusion</a:t>
            </a:r>
          </a:p>
        </p:txBody>
      </p:sp>
      <p:sp>
        <p:nvSpPr>
          <p:cNvPr id="3" name="Subtitle 2">
            <a:extLst>
              <a:ext uri="{FF2B5EF4-FFF2-40B4-BE49-F238E27FC236}">
                <a16:creationId xmlns:a16="http://schemas.microsoft.com/office/drawing/2014/main" id="{7D39DBBC-2F9D-494B-AF68-EA1BDD028FEC}"/>
              </a:ext>
            </a:extLst>
          </p:cNvPr>
          <p:cNvSpPr>
            <a:spLocks noGrp="1"/>
          </p:cNvSpPr>
          <p:nvPr>
            <p:ph type="subTitle" idx="1"/>
          </p:nvPr>
        </p:nvSpPr>
        <p:spPr>
          <a:xfrm>
            <a:off x="1013011" y="4870824"/>
            <a:ext cx="7504463" cy="1458258"/>
          </a:xfrm>
        </p:spPr>
        <p:txBody>
          <a:bodyPr anchor="ctr">
            <a:normAutofit/>
          </a:bodyPr>
          <a:lstStyle/>
          <a:p>
            <a:pPr algn="l"/>
            <a:endParaRPr lang="en-US"/>
          </a:p>
        </p:txBody>
      </p:sp>
    </p:spTree>
    <p:extLst>
      <p:ext uri="{BB962C8B-B14F-4D97-AF65-F5344CB8AC3E}">
        <p14:creationId xmlns:p14="http://schemas.microsoft.com/office/powerpoint/2010/main" val="24429947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5BB38B1-0363-4649-9482-5BC0DBB72D15}"/>
              </a:ext>
            </a:extLst>
          </p:cNvPr>
          <p:cNvSpPr>
            <a:spLocks noGrp="1"/>
          </p:cNvSpPr>
          <p:nvPr>
            <p:ph type="title"/>
          </p:nvPr>
        </p:nvSpPr>
        <p:spPr>
          <a:xfrm>
            <a:off x="1028699" y="294538"/>
            <a:ext cx="7421963" cy="1033669"/>
          </a:xfrm>
        </p:spPr>
        <p:txBody>
          <a:bodyPr>
            <a:normAutofit/>
          </a:bodyPr>
          <a:lstStyle/>
          <a:p>
            <a:r>
              <a:rPr lang="en-US" sz="3500">
                <a:solidFill>
                  <a:srgbClr val="FFFFFF"/>
                </a:solidFill>
              </a:rPr>
              <a:t>Summary</a:t>
            </a:r>
          </a:p>
        </p:txBody>
      </p:sp>
      <p:sp>
        <p:nvSpPr>
          <p:cNvPr id="3" name="Content Placeholder 2">
            <a:extLst>
              <a:ext uri="{FF2B5EF4-FFF2-40B4-BE49-F238E27FC236}">
                <a16:creationId xmlns:a16="http://schemas.microsoft.com/office/drawing/2014/main" id="{C77F80E0-BA7B-1F40-B847-679CCC6352F1}"/>
              </a:ext>
            </a:extLst>
          </p:cNvPr>
          <p:cNvSpPr>
            <a:spLocks noGrp="1"/>
          </p:cNvSpPr>
          <p:nvPr>
            <p:ph idx="1"/>
          </p:nvPr>
        </p:nvSpPr>
        <p:spPr>
          <a:xfrm>
            <a:off x="1028699" y="2318197"/>
            <a:ext cx="7293023" cy="3683358"/>
          </a:xfrm>
        </p:spPr>
        <p:txBody>
          <a:bodyPr anchor="ctr">
            <a:normAutofit/>
          </a:bodyPr>
          <a:lstStyle/>
          <a:p>
            <a:r>
              <a:rPr lang="en-US" sz="1700"/>
              <a:t>Nociplastic pain is a relatively newer concept that is complex and still poorly understood.</a:t>
            </a:r>
          </a:p>
          <a:p>
            <a:endParaRPr lang="en-US" sz="1700"/>
          </a:p>
          <a:p>
            <a:r>
              <a:rPr lang="en-US" sz="1700"/>
              <a:t>Pathophysiologic mechanisms are still being discovered and proposed, though central sensitization plays a key underlying role.</a:t>
            </a:r>
          </a:p>
          <a:p>
            <a:endParaRPr lang="en-US" sz="1700"/>
          </a:p>
          <a:p>
            <a:r>
              <a:rPr lang="en-US" sz="1700"/>
              <a:t>While there is no current gold standard treatment, a multidisciplinary approach tends to be the most effective and recommended when treating these types of pains.</a:t>
            </a:r>
          </a:p>
          <a:p>
            <a:endParaRPr lang="en-US" sz="1700"/>
          </a:p>
          <a:p>
            <a:r>
              <a:rPr lang="en-US" sz="1700"/>
              <a:t>Pharmacologic modalities have controversial evidence at best, thus more evidence is greatly needed.</a:t>
            </a:r>
          </a:p>
        </p:txBody>
      </p:sp>
    </p:spTree>
    <p:extLst>
      <p:ext uri="{BB962C8B-B14F-4D97-AF65-F5344CB8AC3E}">
        <p14:creationId xmlns:p14="http://schemas.microsoft.com/office/powerpoint/2010/main" val="11674577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D789731D-BC3D-E74C-B3A0-1197B0350C67}"/>
              </a:ext>
            </a:extLst>
          </p:cNvPr>
          <p:cNvSpPr>
            <a:spLocks noGrp="1"/>
          </p:cNvSpPr>
          <p:nvPr>
            <p:ph type="ctrTitle"/>
          </p:nvPr>
        </p:nvSpPr>
        <p:spPr>
          <a:xfrm>
            <a:off x="986118" y="735106"/>
            <a:ext cx="7540322" cy="2928470"/>
          </a:xfrm>
        </p:spPr>
        <p:txBody>
          <a:bodyPr anchor="b">
            <a:normAutofit/>
          </a:bodyPr>
          <a:lstStyle/>
          <a:p>
            <a:pPr algn="l"/>
            <a:r>
              <a:rPr lang="en-US" sz="4200">
                <a:solidFill>
                  <a:srgbClr val="FFFFFF"/>
                </a:solidFill>
              </a:rPr>
              <a:t>Thank you!</a:t>
            </a:r>
          </a:p>
        </p:txBody>
      </p:sp>
      <p:sp>
        <p:nvSpPr>
          <p:cNvPr id="3" name="Subtitle 2">
            <a:extLst>
              <a:ext uri="{FF2B5EF4-FFF2-40B4-BE49-F238E27FC236}">
                <a16:creationId xmlns:a16="http://schemas.microsoft.com/office/drawing/2014/main" id="{B0755929-6FA7-8A4B-AD4A-5A45AA766D64}"/>
              </a:ext>
            </a:extLst>
          </p:cNvPr>
          <p:cNvSpPr>
            <a:spLocks noGrp="1"/>
          </p:cNvSpPr>
          <p:nvPr>
            <p:ph type="subTitle" idx="1"/>
          </p:nvPr>
        </p:nvSpPr>
        <p:spPr>
          <a:xfrm>
            <a:off x="1013011" y="4870824"/>
            <a:ext cx="7504463" cy="1458258"/>
          </a:xfrm>
        </p:spPr>
        <p:txBody>
          <a:bodyPr anchor="ctr">
            <a:normAutofit/>
          </a:bodyPr>
          <a:lstStyle/>
          <a:p>
            <a:pPr algn="l"/>
            <a:r>
              <a:rPr lang="en-US" dirty="0"/>
              <a:t>Questions?</a:t>
            </a:r>
          </a:p>
        </p:txBody>
      </p:sp>
    </p:spTree>
    <p:extLst>
      <p:ext uri="{BB962C8B-B14F-4D97-AF65-F5344CB8AC3E}">
        <p14:creationId xmlns:p14="http://schemas.microsoft.com/office/powerpoint/2010/main" val="1431512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a:bodyPr>
          <a:lstStyle/>
          <a:p>
            <a:r>
              <a:rPr lang="en-US" sz="3500">
                <a:solidFill>
                  <a:srgbClr val="FFFFFF"/>
                </a:solidFill>
              </a:rPr>
              <a:t>Case: Belle</a:t>
            </a:r>
          </a:p>
        </p:txBody>
      </p:sp>
      <p:sp>
        <p:nvSpPr>
          <p:cNvPr id="3" name="Content Placeholder 2"/>
          <p:cNvSpPr>
            <a:spLocks noGrp="1"/>
          </p:cNvSpPr>
          <p:nvPr>
            <p:ph idx="1"/>
          </p:nvPr>
        </p:nvSpPr>
        <p:spPr>
          <a:xfrm>
            <a:off x="1028699" y="2318197"/>
            <a:ext cx="7293023" cy="3683358"/>
          </a:xfrm>
        </p:spPr>
        <p:txBody>
          <a:bodyPr anchor="ctr">
            <a:normAutofit/>
          </a:bodyPr>
          <a:lstStyle/>
          <a:p>
            <a:pPr>
              <a:lnSpc>
                <a:spcPct val="90000"/>
              </a:lnSpc>
            </a:pPr>
            <a:r>
              <a:rPr lang="en-US" sz="1600"/>
              <a:t>Belle is a 41 yo white female patient presenting to your pain clinic with a reported history of fibromyalgia. Importantly, per records, this was diagnosed about 5 years ago by Rheumatology following extensive workup.</a:t>
            </a:r>
          </a:p>
          <a:p>
            <a:pPr>
              <a:lnSpc>
                <a:spcPct val="90000"/>
              </a:lnSpc>
            </a:pPr>
            <a:endParaRPr lang="en-US" sz="1600"/>
          </a:p>
          <a:p>
            <a:pPr>
              <a:lnSpc>
                <a:spcPct val="90000"/>
              </a:lnSpc>
            </a:pPr>
            <a:r>
              <a:rPr lang="en-US" sz="1600"/>
              <a:t>Symptoms: Generalized pain throughout body that comes and goes, more feels in the muscles themselves (described as a soreness without spasm), occasionally in the joints feeling achy. Denied any one particular area of pain, denied any joints welling, redness, warmth to the touch. Can be any joint or muscle group. Muscles fatigue easily when doing too much activity. Sensitive to touch throughout most of body, including temperature. Usually pretty tired overall, difficulty sleeping because of pain.</a:t>
            </a:r>
          </a:p>
          <a:p>
            <a:pPr>
              <a:lnSpc>
                <a:spcPct val="90000"/>
              </a:lnSpc>
            </a:pPr>
            <a:endParaRPr lang="en-US" sz="1600"/>
          </a:p>
          <a:p>
            <a:pPr>
              <a:lnSpc>
                <a:spcPct val="90000"/>
              </a:lnSpc>
            </a:pPr>
            <a:r>
              <a:rPr lang="en-US" sz="1600"/>
              <a:t>PMH: MDD, PTSD.</a:t>
            </a:r>
          </a:p>
          <a:p>
            <a:pPr>
              <a:lnSpc>
                <a:spcPct val="90000"/>
              </a:lnSpc>
            </a:pPr>
            <a:endParaRPr lang="en-US" sz="1600"/>
          </a:p>
          <a:p>
            <a:pPr>
              <a:lnSpc>
                <a:spcPct val="90000"/>
              </a:lnSpc>
            </a:pPr>
            <a:r>
              <a:rPr lang="en-US" sz="1600"/>
              <a:t>No longer following with Rheumatology, nothing more they could offer. </a:t>
            </a:r>
          </a:p>
        </p:txBody>
      </p:sp>
    </p:spTree>
    <p:extLst>
      <p:ext uri="{BB962C8B-B14F-4D97-AF65-F5344CB8AC3E}">
        <p14:creationId xmlns:p14="http://schemas.microsoft.com/office/powerpoint/2010/main" val="2752876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a:bodyPr>
          <a:lstStyle/>
          <a:p>
            <a:r>
              <a:rPr lang="en-US" sz="3500">
                <a:solidFill>
                  <a:srgbClr val="FFFFFF"/>
                </a:solidFill>
              </a:rPr>
              <a:t>Belle Continued…</a:t>
            </a:r>
          </a:p>
        </p:txBody>
      </p:sp>
      <p:sp>
        <p:nvSpPr>
          <p:cNvPr id="3" name="Content Placeholder 2"/>
          <p:cNvSpPr>
            <a:spLocks noGrp="1"/>
          </p:cNvSpPr>
          <p:nvPr>
            <p:ph idx="1"/>
          </p:nvPr>
        </p:nvSpPr>
        <p:spPr>
          <a:xfrm>
            <a:off x="1028699" y="2318197"/>
            <a:ext cx="7293023" cy="3683358"/>
          </a:xfrm>
        </p:spPr>
        <p:txBody>
          <a:bodyPr anchor="ctr">
            <a:normAutofit/>
          </a:bodyPr>
          <a:lstStyle/>
          <a:p>
            <a:pPr>
              <a:lnSpc>
                <a:spcPct val="90000"/>
              </a:lnSpc>
            </a:pPr>
            <a:r>
              <a:rPr lang="en-US" sz="1400"/>
              <a:t>Current Pain Meds:</a:t>
            </a:r>
          </a:p>
          <a:p>
            <a:pPr lvl="1">
              <a:lnSpc>
                <a:spcPct val="90000"/>
              </a:lnSpc>
            </a:pPr>
            <a:r>
              <a:rPr lang="en-US" sz="1400"/>
              <a:t>Amitriptyline 150mg PO QHS (has denied major benefit thus far, maybe helpful for sleep)</a:t>
            </a:r>
          </a:p>
          <a:p>
            <a:pPr lvl="1">
              <a:lnSpc>
                <a:spcPct val="90000"/>
              </a:lnSpc>
            </a:pPr>
            <a:r>
              <a:rPr lang="en-US" sz="1400"/>
              <a:t>Gabapentin 900mg PO TID (unclear benefit)</a:t>
            </a:r>
          </a:p>
          <a:p>
            <a:pPr lvl="1">
              <a:lnSpc>
                <a:spcPct val="90000"/>
              </a:lnSpc>
            </a:pPr>
            <a:r>
              <a:rPr lang="en-US" sz="1400"/>
              <a:t>Magnesium supplement 400mg PO BID</a:t>
            </a:r>
          </a:p>
          <a:p>
            <a:pPr lvl="1">
              <a:lnSpc>
                <a:spcPct val="90000"/>
              </a:lnSpc>
            </a:pPr>
            <a:endParaRPr lang="en-US" sz="1400"/>
          </a:p>
          <a:p>
            <a:pPr>
              <a:lnSpc>
                <a:spcPct val="90000"/>
              </a:lnSpc>
            </a:pPr>
            <a:r>
              <a:rPr lang="en-US" sz="1400"/>
              <a:t>Past Pain Med Trials:</a:t>
            </a:r>
          </a:p>
          <a:p>
            <a:pPr lvl="1">
              <a:lnSpc>
                <a:spcPct val="90000"/>
              </a:lnSpc>
            </a:pPr>
            <a:r>
              <a:rPr lang="en-US" sz="1400"/>
              <a:t>Duloxetine and venlafaxine</a:t>
            </a:r>
            <a:r>
              <a:rPr lang="en-US" sz="1400">
                <a:sym typeface="Wingdings" panose="05000000000000000000" pitchFamily="2" charset="2"/>
              </a:rPr>
              <a:t> Neither ever beneficial.</a:t>
            </a:r>
          </a:p>
          <a:p>
            <a:pPr lvl="1">
              <a:lnSpc>
                <a:spcPct val="90000"/>
              </a:lnSpc>
            </a:pPr>
            <a:r>
              <a:rPr lang="en-US" sz="1400">
                <a:sym typeface="Wingdings" panose="05000000000000000000" pitchFamily="2" charset="2"/>
              </a:rPr>
              <a:t>Nortriptyline  Caused issues with sleep</a:t>
            </a:r>
          </a:p>
          <a:p>
            <a:pPr lvl="1">
              <a:lnSpc>
                <a:spcPct val="90000"/>
              </a:lnSpc>
            </a:pPr>
            <a:r>
              <a:rPr lang="en-US" sz="1400">
                <a:sym typeface="Wingdings" panose="05000000000000000000" pitchFamily="2" charset="2"/>
              </a:rPr>
              <a:t>Pregabalin and topiramate  Caused cognitive side effects.</a:t>
            </a:r>
          </a:p>
          <a:p>
            <a:pPr lvl="1">
              <a:lnSpc>
                <a:spcPct val="90000"/>
              </a:lnSpc>
            </a:pPr>
            <a:r>
              <a:rPr lang="en-US" sz="1400">
                <a:sym typeface="Wingdings" panose="05000000000000000000" pitchFamily="2" charset="2"/>
              </a:rPr>
              <a:t>Celecoxib, meloxicam, ibuprofen, naproxen, and nabumetone all caused stomach problems. </a:t>
            </a:r>
          </a:p>
          <a:p>
            <a:pPr lvl="1">
              <a:lnSpc>
                <a:spcPct val="90000"/>
              </a:lnSpc>
            </a:pPr>
            <a:endParaRPr lang="en-US" sz="1400">
              <a:sym typeface="Wingdings" panose="05000000000000000000" pitchFamily="2" charset="2"/>
            </a:endParaRPr>
          </a:p>
          <a:p>
            <a:pPr>
              <a:lnSpc>
                <a:spcPct val="90000"/>
              </a:lnSpc>
            </a:pPr>
            <a:r>
              <a:rPr lang="en-US" sz="1400">
                <a:sym typeface="Wingdings" panose="05000000000000000000" pitchFamily="2" charset="2"/>
              </a:rPr>
              <a:t>Patient dejected, wants to know what is going on with her and what other options she has?</a:t>
            </a:r>
          </a:p>
          <a:p>
            <a:pPr>
              <a:lnSpc>
                <a:spcPct val="90000"/>
              </a:lnSpc>
            </a:pPr>
            <a:endParaRPr lang="en-US" sz="1400"/>
          </a:p>
        </p:txBody>
      </p:sp>
    </p:spTree>
    <p:extLst>
      <p:ext uri="{BB962C8B-B14F-4D97-AF65-F5344CB8AC3E}">
        <p14:creationId xmlns:p14="http://schemas.microsoft.com/office/powerpoint/2010/main" val="746895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A6C486A7-F08C-9846-83B3-14AD836B0C5F}"/>
              </a:ext>
            </a:extLst>
          </p:cNvPr>
          <p:cNvSpPr>
            <a:spLocks noGrp="1"/>
          </p:cNvSpPr>
          <p:nvPr>
            <p:ph type="ctrTitle"/>
          </p:nvPr>
        </p:nvSpPr>
        <p:spPr>
          <a:xfrm>
            <a:off x="986118" y="735106"/>
            <a:ext cx="7540322" cy="2928470"/>
          </a:xfrm>
        </p:spPr>
        <p:txBody>
          <a:bodyPr anchor="b">
            <a:normAutofit/>
          </a:bodyPr>
          <a:lstStyle/>
          <a:p>
            <a:pPr algn="l"/>
            <a:r>
              <a:rPr lang="en-US" sz="4200">
                <a:solidFill>
                  <a:srgbClr val="FFFFFF"/>
                </a:solidFill>
              </a:rPr>
              <a:t>Background of Nociplastic Pain</a:t>
            </a:r>
          </a:p>
        </p:txBody>
      </p:sp>
      <p:sp>
        <p:nvSpPr>
          <p:cNvPr id="3" name="Subtitle 2">
            <a:extLst>
              <a:ext uri="{FF2B5EF4-FFF2-40B4-BE49-F238E27FC236}">
                <a16:creationId xmlns:a16="http://schemas.microsoft.com/office/drawing/2014/main" id="{86F133C7-8B9B-9141-AA60-37988C9EBDB3}"/>
              </a:ext>
            </a:extLst>
          </p:cNvPr>
          <p:cNvSpPr>
            <a:spLocks noGrp="1"/>
          </p:cNvSpPr>
          <p:nvPr>
            <p:ph type="subTitle" idx="1"/>
          </p:nvPr>
        </p:nvSpPr>
        <p:spPr>
          <a:xfrm>
            <a:off x="1013011" y="4870824"/>
            <a:ext cx="7504463" cy="1458258"/>
          </a:xfrm>
        </p:spPr>
        <p:txBody>
          <a:bodyPr anchor="ctr">
            <a:normAutofit/>
          </a:bodyPr>
          <a:lstStyle/>
          <a:p>
            <a:pPr algn="l"/>
            <a:endParaRPr lang="en-US"/>
          </a:p>
        </p:txBody>
      </p:sp>
    </p:spTree>
    <p:extLst>
      <p:ext uri="{BB962C8B-B14F-4D97-AF65-F5344CB8AC3E}">
        <p14:creationId xmlns:p14="http://schemas.microsoft.com/office/powerpoint/2010/main" val="1962399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a:bodyPr>
          <a:lstStyle/>
          <a:p>
            <a:r>
              <a:rPr lang="en-US" sz="3600" dirty="0">
                <a:solidFill>
                  <a:schemeClr val="bg1"/>
                </a:solidFill>
              </a:rPr>
              <a:t>Nociplastic Pain</a:t>
            </a:r>
            <a:endParaRPr lang="en-US" sz="3500" dirty="0">
              <a:solidFill>
                <a:schemeClr val="bg1"/>
              </a:solidFill>
            </a:endParaRPr>
          </a:p>
        </p:txBody>
      </p:sp>
      <p:sp>
        <p:nvSpPr>
          <p:cNvPr id="3" name="Content Placeholder 2"/>
          <p:cNvSpPr>
            <a:spLocks noGrp="1"/>
          </p:cNvSpPr>
          <p:nvPr>
            <p:ph idx="1"/>
          </p:nvPr>
        </p:nvSpPr>
        <p:spPr>
          <a:xfrm>
            <a:off x="1028699" y="2318197"/>
            <a:ext cx="7293023" cy="3683358"/>
          </a:xfrm>
        </p:spPr>
        <p:txBody>
          <a:bodyPr anchor="ctr">
            <a:normAutofit/>
          </a:bodyPr>
          <a:lstStyle/>
          <a:p>
            <a:r>
              <a:rPr lang="en-US" i="1" dirty="0"/>
              <a:t>Pain that arises from altered nociception despite no clear evidence of actual or threatened tissue damage that causes peripheral nociceptors activation or evidence of disease or lesion of the somatosensory system causing pain.</a:t>
            </a:r>
          </a:p>
          <a:p>
            <a:pPr lvl="1"/>
            <a:r>
              <a:rPr lang="en-US" dirty="0"/>
              <a:t>IASP</a:t>
            </a:r>
          </a:p>
          <a:p>
            <a:pPr>
              <a:lnSpc>
                <a:spcPct val="90000"/>
              </a:lnSpc>
            </a:pPr>
            <a:endParaRPr lang="en-US" sz="1400" dirty="0"/>
          </a:p>
        </p:txBody>
      </p:sp>
      <p:sp>
        <p:nvSpPr>
          <p:cNvPr id="9" name="TextBox 8">
            <a:extLst>
              <a:ext uri="{FF2B5EF4-FFF2-40B4-BE49-F238E27FC236}">
                <a16:creationId xmlns:a16="http://schemas.microsoft.com/office/drawing/2014/main" id="{650C8C7F-AA79-8E43-A0E9-11DC10AE1CD2}"/>
              </a:ext>
            </a:extLst>
          </p:cNvPr>
          <p:cNvSpPr txBox="1"/>
          <p:nvPr/>
        </p:nvSpPr>
        <p:spPr>
          <a:xfrm>
            <a:off x="3012510" y="6419625"/>
            <a:ext cx="6359113" cy="461665"/>
          </a:xfrm>
          <a:prstGeom prst="rect">
            <a:avLst/>
          </a:prstGeom>
          <a:noFill/>
        </p:spPr>
        <p:txBody>
          <a:bodyPr wrap="none" rtlCol="0">
            <a:spAutoFit/>
          </a:bodyPr>
          <a:lstStyle/>
          <a:p>
            <a:r>
              <a:rPr lang="en-US" sz="1200" dirty="0" err="1"/>
              <a:t>Buldys</a:t>
            </a:r>
            <a:r>
              <a:rPr lang="en-US" sz="1200" dirty="0"/>
              <a:t> K, et al. Healthcare (Basel). 2023;11(12):1794.</a:t>
            </a:r>
          </a:p>
          <a:p>
            <a:r>
              <a:rPr lang="en-US" sz="1200" dirty="0"/>
              <a:t>Terminology [Internet]. IASP. Available from: https://www.iasp-pain.org/resources/terminology/ </a:t>
            </a:r>
          </a:p>
        </p:txBody>
      </p:sp>
    </p:spTree>
    <p:extLst>
      <p:ext uri="{BB962C8B-B14F-4D97-AF65-F5344CB8AC3E}">
        <p14:creationId xmlns:p14="http://schemas.microsoft.com/office/powerpoint/2010/main" val="13648141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a:bodyPr>
          <a:lstStyle/>
          <a:p>
            <a:r>
              <a:rPr lang="en-US" sz="3600" dirty="0">
                <a:solidFill>
                  <a:schemeClr val="bg1"/>
                </a:solidFill>
              </a:rPr>
              <a:t>Nociplastic Pain</a:t>
            </a:r>
            <a:endParaRPr lang="en-US" sz="3500" dirty="0">
              <a:solidFill>
                <a:schemeClr val="bg1"/>
              </a:solidFill>
            </a:endParaRPr>
          </a:p>
        </p:txBody>
      </p:sp>
      <p:sp>
        <p:nvSpPr>
          <p:cNvPr id="3" name="Content Placeholder 2"/>
          <p:cNvSpPr>
            <a:spLocks noGrp="1"/>
          </p:cNvSpPr>
          <p:nvPr>
            <p:ph idx="1"/>
          </p:nvPr>
        </p:nvSpPr>
        <p:spPr>
          <a:xfrm>
            <a:off x="1028699" y="2318197"/>
            <a:ext cx="7293023" cy="3683358"/>
          </a:xfrm>
        </p:spPr>
        <p:txBody>
          <a:bodyPr anchor="ctr">
            <a:normAutofit fontScale="85000" lnSpcReduction="20000"/>
          </a:bodyPr>
          <a:lstStyle/>
          <a:p>
            <a:r>
              <a:rPr lang="en-US" dirty="0"/>
              <a:t>First mentioned and introduced in 2016 as new concept</a:t>
            </a:r>
          </a:p>
          <a:p>
            <a:endParaRPr lang="en-US" dirty="0"/>
          </a:p>
          <a:p>
            <a:r>
              <a:rPr lang="en-US" dirty="0"/>
              <a:t>Different than neuropathic or nociceptive pain</a:t>
            </a:r>
          </a:p>
          <a:p>
            <a:endParaRPr lang="en-US" dirty="0"/>
          </a:p>
          <a:p>
            <a:r>
              <a:rPr lang="en-US" dirty="0"/>
              <a:t>Difficult to define given novelty of concept</a:t>
            </a:r>
          </a:p>
          <a:p>
            <a:endParaRPr lang="en-US" dirty="0"/>
          </a:p>
          <a:p>
            <a:r>
              <a:rPr lang="en-US" dirty="0"/>
              <a:t>Underlying pathology and diagnostic characteristic still debated and controversial</a:t>
            </a:r>
          </a:p>
          <a:p>
            <a:pPr>
              <a:lnSpc>
                <a:spcPct val="90000"/>
              </a:lnSpc>
            </a:pPr>
            <a:endParaRPr lang="en-US" sz="1400" dirty="0"/>
          </a:p>
        </p:txBody>
      </p:sp>
      <p:sp>
        <p:nvSpPr>
          <p:cNvPr id="11" name="TextBox 10">
            <a:extLst>
              <a:ext uri="{FF2B5EF4-FFF2-40B4-BE49-F238E27FC236}">
                <a16:creationId xmlns:a16="http://schemas.microsoft.com/office/drawing/2014/main" id="{588327D7-71E5-2945-8B14-ACBE7A83FB53}"/>
              </a:ext>
            </a:extLst>
          </p:cNvPr>
          <p:cNvSpPr txBox="1"/>
          <p:nvPr/>
        </p:nvSpPr>
        <p:spPr>
          <a:xfrm>
            <a:off x="5648299" y="6583362"/>
            <a:ext cx="3495701" cy="276999"/>
          </a:xfrm>
          <a:prstGeom prst="rect">
            <a:avLst/>
          </a:prstGeom>
          <a:noFill/>
        </p:spPr>
        <p:txBody>
          <a:bodyPr wrap="none" rtlCol="0">
            <a:spAutoFit/>
          </a:bodyPr>
          <a:lstStyle/>
          <a:p>
            <a:r>
              <a:rPr lang="en-US" sz="1200" dirty="0" err="1"/>
              <a:t>Buldys</a:t>
            </a:r>
            <a:r>
              <a:rPr lang="en-US" sz="1200" dirty="0"/>
              <a:t> K, et al. Healthcare (Basel). 2023;11(12):1794.</a:t>
            </a:r>
          </a:p>
        </p:txBody>
      </p:sp>
    </p:spTree>
    <p:extLst>
      <p:ext uri="{BB962C8B-B14F-4D97-AF65-F5344CB8AC3E}">
        <p14:creationId xmlns:p14="http://schemas.microsoft.com/office/powerpoint/2010/main" val="4291093054"/>
      </p:ext>
    </p:extLst>
  </p:cSld>
  <p:clrMapOvr>
    <a:masterClrMapping/>
  </p:clrMapOvr>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0413197-23cb-4fa6-977e-15613d1a8345">
      <Terms xmlns="http://schemas.microsoft.com/office/infopath/2007/PartnerControls"/>
    </lcf76f155ced4ddcb4097134ff3c332f>
    <TaxCatchAll xmlns="b159b254-6d57-44a0-b030-b506957ed4c0" xsi:nil="true"/>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B0AD919A4DF3548A7154F4200ACB4B5" ma:contentTypeVersion="16" ma:contentTypeDescription="Create a new document." ma:contentTypeScope="" ma:versionID="54cbabf1a25a9d5a0f6dde4b1d3e98e0">
  <xsd:schema xmlns:xsd="http://www.w3.org/2001/XMLSchema" xmlns:xs="http://www.w3.org/2001/XMLSchema" xmlns:p="http://schemas.microsoft.com/office/2006/metadata/properties" xmlns:ns1="http://schemas.microsoft.com/sharepoint/v3" xmlns:ns2="30413197-23cb-4fa6-977e-15613d1a8345" xmlns:ns3="b159b254-6d57-44a0-b030-b506957ed4c0" targetNamespace="http://schemas.microsoft.com/office/2006/metadata/properties" ma:root="true" ma:fieldsID="5d3f380157d595ad107f81302ffddca7" ns1:_="" ns2:_="" ns3:_="">
    <xsd:import namespace="http://schemas.microsoft.com/sharepoint/v3"/>
    <xsd:import namespace="30413197-23cb-4fa6-977e-15613d1a8345"/>
    <xsd:import namespace="b159b254-6d57-44a0-b030-b506957ed4c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1:_ip_UnifiedCompliancePolicyProperties" minOccurs="0"/>
                <xsd:element ref="ns1:_ip_UnifiedCompliancePolicyUIAc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413197-23cb-4fa6-977e-15613d1a834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e83da4f-4d6a-43ba-aa09-ce86d4899dea"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159b254-6d57-44a0-b030-b506957ed4c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08584a6-754b-4508-89c5-0ab0b4ff32a2}" ma:internalName="TaxCatchAll" ma:showField="CatchAllData" ma:web="b159b254-6d57-44a0-b030-b506957ed4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4CD2E3A-680E-4E77-995C-007443C4A2E6}">
  <ds:schemaRefs>
    <ds:schemaRef ds:uri="http://schemas.microsoft.com/office/2006/metadata/properties"/>
    <ds:schemaRef ds:uri="http://schemas.microsoft.com/office/infopath/2007/PartnerControls"/>
    <ds:schemaRef ds:uri="30413197-23cb-4fa6-977e-15613d1a8345"/>
    <ds:schemaRef ds:uri="b159b254-6d57-44a0-b030-b506957ed4c0"/>
    <ds:schemaRef ds:uri="http://schemas.microsoft.com/sharepoint/v3"/>
  </ds:schemaRefs>
</ds:datastoreItem>
</file>

<file path=customXml/itemProps2.xml><?xml version="1.0" encoding="utf-8"?>
<ds:datastoreItem xmlns:ds="http://schemas.openxmlformats.org/officeDocument/2006/customXml" ds:itemID="{9A9BD57A-6D32-4F50-8334-CB02349C9C0C}">
  <ds:schemaRefs>
    <ds:schemaRef ds:uri="http://schemas.microsoft.com/sharepoint/v3/contenttype/forms"/>
  </ds:schemaRefs>
</ds:datastoreItem>
</file>

<file path=customXml/itemProps3.xml><?xml version="1.0" encoding="utf-8"?>
<ds:datastoreItem xmlns:ds="http://schemas.openxmlformats.org/officeDocument/2006/customXml" ds:itemID="{14ACA0DB-CB77-40BD-99FA-4CA4F24C7D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0413197-23cb-4fa6-977e-15613d1a8345"/>
    <ds:schemaRef ds:uri="b159b254-6d57-44a0-b030-b506957ed4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46</TotalTime>
  <Words>4245</Words>
  <Application>Microsoft Macintosh PowerPoint</Application>
  <PresentationFormat>On-screen Show (4:3)</PresentationFormat>
  <Paragraphs>462</Paragraphs>
  <Slides>43</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Arial</vt:lpstr>
      <vt:lpstr>Calibri</vt:lpstr>
      <vt:lpstr>Source Sans Pro Web</vt:lpstr>
      <vt:lpstr>Wingdings</vt:lpstr>
      <vt:lpstr>Default Theme</vt:lpstr>
      <vt:lpstr>Nociplastic Pain</vt:lpstr>
      <vt:lpstr>Title and Affiliation</vt:lpstr>
      <vt:lpstr>Disclosures</vt:lpstr>
      <vt:lpstr>Objectives</vt:lpstr>
      <vt:lpstr>Case: Belle</vt:lpstr>
      <vt:lpstr>Belle Continued…</vt:lpstr>
      <vt:lpstr>Background of Nociplastic Pain</vt:lpstr>
      <vt:lpstr>Nociplastic Pain</vt:lpstr>
      <vt:lpstr>Nociplastic Pain</vt:lpstr>
      <vt:lpstr>Major Pain Disease States Associated with Nociplastic Pain </vt:lpstr>
      <vt:lpstr>Common Clinical Symptoms</vt:lpstr>
      <vt:lpstr>Pathophysiology</vt:lpstr>
      <vt:lpstr>Supraspinal Mechanisms in Nociplastic Pain</vt:lpstr>
      <vt:lpstr>Spinal Mechanisms in Nociplastic Pain</vt:lpstr>
      <vt:lpstr>Peripheral Mechanisms in Nociplastic Pain</vt:lpstr>
      <vt:lpstr>Diagnosis</vt:lpstr>
      <vt:lpstr>Diagnosis – IASP 2021 Clinical Criteria</vt:lpstr>
      <vt:lpstr>Case Break!</vt:lpstr>
      <vt:lpstr>Case: Julia </vt:lpstr>
      <vt:lpstr>Case: Julia (continued)</vt:lpstr>
      <vt:lpstr>Treating Nociplastic Pain</vt:lpstr>
      <vt:lpstr>Treating Nociplastic Pain?</vt:lpstr>
      <vt:lpstr>Nonpharmacologic Approaches:</vt:lpstr>
      <vt:lpstr>Pharmacologic Approaches</vt:lpstr>
      <vt:lpstr>Cases!</vt:lpstr>
      <vt:lpstr>Case: Belle</vt:lpstr>
      <vt:lpstr>Belle Continued…</vt:lpstr>
      <vt:lpstr>What do the guidelines say?</vt:lpstr>
      <vt:lpstr>Low Dose Naltrexone  The Trendy Pick</vt:lpstr>
      <vt:lpstr>Low Dose Naltrexone</vt:lpstr>
      <vt:lpstr>How the Heck does an Opioid Antagonist Produce Analgesia?</vt:lpstr>
      <vt:lpstr>Ketamine: More than an Anesthetic?</vt:lpstr>
      <vt:lpstr>Ketamine</vt:lpstr>
      <vt:lpstr>Ketamine: More than Just an NMDA Antagonist?</vt:lpstr>
      <vt:lpstr>Evidence for use of Ketamine Outpatient?</vt:lpstr>
      <vt:lpstr>Evidence of Ketamine Continued</vt:lpstr>
      <vt:lpstr>What do the Experts Think About Ketamine?</vt:lpstr>
      <vt:lpstr>New Cyclobenzaprine Formulation?</vt:lpstr>
      <vt:lpstr>Cyclobenzaprine Sublingual</vt:lpstr>
      <vt:lpstr>RELIEF and RESILIENT</vt:lpstr>
      <vt:lpstr>Summary and Conclusion</vt:lpstr>
      <vt:lpstr>Summary</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Nociplastic Pain</dc:title>
  <dc:creator>Jeffrey Bettinger</dc:creator>
  <cp:lastModifiedBy>Cushman, Nicholas</cp:lastModifiedBy>
  <cp:revision>10</cp:revision>
  <dcterms:created xsi:type="dcterms:W3CDTF">2025-07-12T01:37:22Z</dcterms:created>
  <dcterms:modified xsi:type="dcterms:W3CDTF">2026-04-01T16:37:09Z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0x0101006B0AD919A4DF3548A7154F4200ACB4B5</vt:lpwstr>
  </property>
</Properties>
</file>