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Aptos Narrow" panose="020B0004020202020204" pitchFamily="34" charset="0"/>
      <p:regular r:id="rId24"/>
      <p:bold r:id="rId25"/>
      <p:italic r:id="rId26"/>
      <p:boldItalic r:id="rId27"/>
    </p:embeddedFont>
    <p:embeddedFont>
      <p:font typeface="Gill Sans" panose="020B0604020202020204" charset="0"/>
      <p:regular r:id="rId28"/>
      <p:bold r:id="rId29"/>
    </p:embeddedFont>
    <p:embeddedFont>
      <p:font typeface="Quattrocento Sans" panose="020B0502050000020003" pitchFamily="34" charset="0"/>
      <p:regular r:id="rId30"/>
      <p:bold r:id="rId31"/>
      <p:italic r:id="rId32"/>
      <p:boldItalic r:id="rId33"/>
    </p:embeddedFont>
    <p:embeddedFont>
      <p:font typeface="Wingdings 2" panose="05020102010507070707" pitchFamily="18" charset="2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2ZLPiWavDvprArbXjd6OSJtKS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A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6FFE28-6886-45A0-94CE-607C4508461C}">
  <a:tblStyle styleId="{1C6FFE28-6886-45A0-94CE-607C4508461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cb8d2ea3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3cb8d2ea35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4" name="Google Shape;194;g3cb8d2ea35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b8d2ea356_0_34:notes"/>
          <p:cNvSpPr txBox="1">
            <a:spLocks noGrp="1"/>
          </p:cNvSpPr>
          <p:nvPr>
            <p:ph type="body" idx="1"/>
          </p:nvPr>
        </p:nvSpPr>
        <p:spPr>
          <a:xfrm>
            <a:off x="2286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cc4f62e40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cc4f62e40b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cc4f62e40b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cc4f62e40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cc4f62e40b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3cc4f62e40b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cc4f62e40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cc4f62e40b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cc4f62e40b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cc4f62e40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cc4f62e40b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3cc4f62e40b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cb8d2ea35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3cb8d2ea356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9" name="Google Shape;239;g3cb8d2ea356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</a:t>
            </a:r>
            <a:r>
              <a:rPr lang="en-US"/>
              <a:t>: Here's a few program areas that we're currently planning to launch.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Please visit our website to sign-up to join one of our many ECHO sessions. Thank you!</a:t>
            </a:r>
            <a:endParaRPr/>
          </a:p>
        </p:txBody>
      </p:sp>
      <p:sp>
        <p:nvSpPr>
          <p:cNvPr id="259" name="Google Shape;25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ted Slide 1_1_1_TITLEANDBULLETS_F">
  <p:cSld name="TITLE_AND_BODY_2_1_1_1_1_1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cb8d2ea356_0_48"/>
          <p:cNvSpPr txBox="1">
            <a:spLocks noGrp="1"/>
          </p:cNvSpPr>
          <p:nvPr>
            <p:ph type="title"/>
          </p:nvPr>
        </p:nvSpPr>
        <p:spPr>
          <a:xfrm>
            <a:off x="350350" y="226400"/>
            <a:ext cx="3505500" cy="109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3cb8d2ea356_0_48"/>
          <p:cNvSpPr txBox="1">
            <a:spLocks noGrp="1"/>
          </p:cNvSpPr>
          <p:nvPr>
            <p:ph type="body" idx="1"/>
          </p:nvPr>
        </p:nvSpPr>
        <p:spPr>
          <a:xfrm>
            <a:off x="350350" y="1598500"/>
            <a:ext cx="3505500" cy="3318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064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g3cb8d2ea356_0_48"/>
          <p:cNvSpPr>
            <a:spLocks noGrp="1"/>
          </p:cNvSpPr>
          <p:nvPr>
            <p:ph type="pic" idx="2"/>
          </p:nvPr>
        </p:nvSpPr>
        <p:spPr>
          <a:xfrm>
            <a:off x="4101622" y="226350"/>
            <a:ext cx="4690800" cy="4690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lindauer@ohsu.edu" TargetMode="External"/><Relationship Id="rId4" Type="http://schemas.openxmlformats.org/officeDocument/2006/relationships/hyperlink" Target="http://indiancountryecho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5938"/>
          <a:stretch/>
        </p:blipFill>
        <p:spPr>
          <a:xfrm>
            <a:off x="0" y="3830909"/>
            <a:ext cx="4265007" cy="226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 l="64130" t="31842" r="2174" b="4731"/>
          <a:stretch/>
        </p:blipFill>
        <p:spPr>
          <a:xfrm rot="10800000">
            <a:off x="0" y="0"/>
            <a:ext cx="4108175" cy="410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5">
            <a:alphaModFix/>
          </a:blip>
          <a:srcRect l="5327" t="28977" r="29673" b="56905"/>
          <a:stretch/>
        </p:blipFill>
        <p:spPr>
          <a:xfrm>
            <a:off x="0" y="5622256"/>
            <a:ext cx="4732235" cy="546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6">
            <a:alphaModFix/>
          </a:blip>
          <a:srcRect l="12973" t="38458" r="23379" b="47425"/>
          <a:stretch/>
        </p:blipFill>
        <p:spPr>
          <a:xfrm>
            <a:off x="0" y="6167336"/>
            <a:ext cx="4633853" cy="54602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 txBox="1"/>
          <p:nvPr/>
        </p:nvSpPr>
        <p:spPr>
          <a:xfrm>
            <a:off x="5048650" y="3100800"/>
            <a:ext cx="6955200" cy="2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9C9C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189C9C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189C9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Allison Lindauer, PhD, APRN, Oregon Health &amp; Science University, Oregon Alzheimer’s Disease Research Center, lindauer@ohsu.edu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b="1" dirty="0">
              <a:solidFill>
                <a:srgbClr val="189C9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189C9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Sarah Foidel, PP-OTD, OTR/L, FAOTA </a:t>
            </a:r>
            <a:endParaRPr sz="2400" b="1" dirty="0">
              <a:solidFill>
                <a:srgbClr val="189C9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189C9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Pacific University, sfoidel@pacificu.edu</a:t>
            </a:r>
            <a:endParaRPr sz="2400" b="1" dirty="0">
              <a:solidFill>
                <a:srgbClr val="189C9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5140800" y="813777"/>
            <a:ext cx="6201900" cy="14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rgbClr val="189C9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Understanding and Helping with Early Onset Alzheimer’s Dementia</a:t>
            </a:r>
            <a:endParaRPr sz="200" b="0" i="0" u="none" strike="noStrike" cap="none" dirty="0">
              <a:solidFill>
                <a:srgbClr val="189C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5629818" y="2409861"/>
            <a:ext cx="52237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1">
              <a:solidFill>
                <a:srgbClr val="189C9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rgbClr val="189C9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March 12, 2026</a:t>
            </a:r>
            <a:endParaRPr sz="600" b="0" i="0" u="none" strike="noStrike" cap="none">
              <a:solidFill>
                <a:srgbClr val="189C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 title="Oregon GWEP 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3585" y="5180100"/>
            <a:ext cx="9525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>
            <a:spLocks noGrp="1"/>
          </p:cNvSpPr>
          <p:nvPr>
            <p:ph type="title"/>
          </p:nvPr>
        </p:nvSpPr>
        <p:spPr>
          <a:xfrm>
            <a:off x="470114" y="97537"/>
            <a:ext cx="1148833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u="sng"/>
              <a:t>Alzheimer’s markers can now be seen in patients</a:t>
            </a:r>
            <a:endParaRPr/>
          </a:p>
        </p:txBody>
      </p:sp>
      <p:sp>
        <p:nvSpPr>
          <p:cNvPr id="171" name="Google Shape;171;p11"/>
          <p:cNvSpPr txBox="1">
            <a:spLocks noGrp="1"/>
          </p:cNvSpPr>
          <p:nvPr>
            <p:ph type="body" idx="1"/>
          </p:nvPr>
        </p:nvSpPr>
        <p:spPr>
          <a:xfrm>
            <a:off x="470114" y="1174696"/>
            <a:ext cx="404844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Brain imaging – PET scans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>
                <a:solidFill>
                  <a:srgbClr val="000000"/>
                </a:solidFill>
              </a:rPr>
              <a:t>Amyloid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>
                <a:solidFill>
                  <a:srgbClr val="000000"/>
                </a:solidFill>
              </a:rPr>
              <a:t>Tau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72" name="Google Shape;172;p11"/>
          <p:cNvSpPr txBox="1"/>
          <p:nvPr/>
        </p:nvSpPr>
        <p:spPr>
          <a:xfrm>
            <a:off x="4991495" y="1187019"/>
            <a:ext cx="421419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Cerebrospinal fluid (CSF)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Amyloid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Tau</a:t>
            </a:r>
            <a:endParaRPr/>
          </a:p>
        </p:txBody>
      </p:sp>
      <p:sp>
        <p:nvSpPr>
          <p:cNvPr id="173" name="Google Shape;173;p11"/>
          <p:cNvSpPr txBox="1"/>
          <p:nvPr/>
        </p:nvSpPr>
        <p:spPr>
          <a:xfrm>
            <a:off x="9763933" y="1152444"/>
            <a:ext cx="1666068" cy="442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Blood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Amyloid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Tau</a:t>
            </a:r>
            <a:endParaRPr/>
          </a:p>
        </p:txBody>
      </p:sp>
      <p:pic>
        <p:nvPicPr>
          <p:cNvPr id="174" name="Google Shape;174;p11" descr="Cerebrospinal fluid (CSF) image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1495" y="3054425"/>
            <a:ext cx="3279356" cy="371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1"/>
          <p:cNvPicPr preferRelativeResize="0"/>
          <p:nvPr/>
        </p:nvPicPr>
        <p:blipFill rotWithShape="1">
          <a:blip r:embed="rId4">
            <a:alphaModFix/>
          </a:blip>
          <a:srcRect l="40127" t="2367" r="17924"/>
          <a:stretch/>
        </p:blipFill>
        <p:spPr>
          <a:xfrm>
            <a:off x="9026314" y="3248698"/>
            <a:ext cx="2830114" cy="292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 descr="Image of PET scans machine"/>
          <p:cNvPicPr preferRelativeResize="0"/>
          <p:nvPr/>
        </p:nvPicPr>
        <p:blipFill rotWithShape="1">
          <a:blip r:embed="rId5">
            <a:alphaModFix/>
          </a:blip>
          <a:srcRect l="20147"/>
          <a:stretch/>
        </p:blipFill>
        <p:spPr>
          <a:xfrm>
            <a:off x="470115" y="3128436"/>
            <a:ext cx="3802525" cy="3571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Management of AD</a:t>
            </a:r>
            <a:endParaRPr/>
          </a:p>
        </p:txBody>
      </p:sp>
      <p:sp>
        <p:nvSpPr>
          <p:cNvPr id="182" name="Google Shape;182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Acetylcholinesterase inhibitors (Donepezil)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Memantine: Memantine an NMDA antagonist that moderates the neurotoxic effects of AD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Anti-amyloid medications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Medications help, but do not cure. Care should focus on maximizes function and family health.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149940" cy="84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</a:pPr>
            <a:r>
              <a:rPr lang="en-US">
                <a:solidFill>
                  <a:srgbClr val="2F5496"/>
                </a:solidFill>
              </a:rPr>
              <a:t>Anti-amyloid treatment</a:t>
            </a:r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body" idx="1"/>
          </p:nvPr>
        </p:nvSpPr>
        <p:spPr>
          <a:xfrm>
            <a:off x="209550" y="1295400"/>
            <a:ext cx="455295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>
                <a:solidFill>
                  <a:schemeClr val="dk2"/>
                </a:solidFill>
              </a:rPr>
              <a:t>Many clinical trials targeting amyloid were negative, until…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>
                <a:solidFill>
                  <a:schemeClr val="dk2"/>
                </a:solidFill>
              </a:rPr>
              <a:t>FDA approval for anti-amyloid antibodies - aducanumab (2021), lecanemab (2023), donanemab (2024)</a:t>
            </a:r>
            <a:endParaRPr/>
          </a:p>
          <a:p>
            <a:pPr marL="228600" lvl="0" indent="-1714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</a:pPr>
            <a:r>
              <a:rPr lang="en-US" sz="900">
                <a:solidFill>
                  <a:schemeClr val="dk2"/>
                </a:solidFill>
              </a:rPr>
              <a:t>	</a:t>
            </a:r>
            <a:endParaRPr sz="2400">
              <a:solidFill>
                <a:schemeClr val="dk2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>
                <a:solidFill>
                  <a:schemeClr val="dk2"/>
                </a:solidFill>
              </a:rPr>
              <a:t>Every antibody is different – those which can reduce plaques have shown benefit on memory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>
                <a:solidFill>
                  <a:schemeClr val="dk2"/>
                </a:solidFill>
              </a:rPr>
              <a:t>Current trials selected participants more stringently and treat earlier and longer</a:t>
            </a:r>
            <a:endParaRPr/>
          </a:p>
        </p:txBody>
      </p:sp>
      <p:pic>
        <p:nvPicPr>
          <p:cNvPr id="189" name="Google Shape;189;p13" descr="Anti-amyloid treatment flow ch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4512" y="2079050"/>
            <a:ext cx="6225186" cy="4162465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1176"/>
              </a:srgbClr>
            </a:outerShdw>
          </a:effectLst>
        </p:spPr>
      </p:pic>
      <p:sp>
        <p:nvSpPr>
          <p:cNvPr id="190" name="Google Shape;190;p13"/>
          <p:cNvSpPr txBox="1"/>
          <p:nvPr/>
        </p:nvSpPr>
        <p:spPr>
          <a:xfrm>
            <a:off x="10016836" y="6444734"/>
            <a:ext cx="22249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Abbott, </a:t>
            </a:r>
            <a:r>
              <a:rPr lang="en-US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2022.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cb8d2ea356_0_0"/>
          <p:cNvSpPr/>
          <p:nvPr/>
        </p:nvSpPr>
        <p:spPr>
          <a:xfrm>
            <a:off x="0" y="0"/>
            <a:ext cx="12192000" cy="1528500"/>
          </a:xfrm>
          <a:prstGeom prst="rect">
            <a:avLst/>
          </a:prstGeom>
          <a:solidFill>
            <a:srgbClr val="06525E"/>
          </a:solidFill>
          <a:ln w="12700" cap="flat" cmpd="sng">
            <a:solidFill>
              <a:srgbClr val="3332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3cb8d2ea356_0_0"/>
          <p:cNvSpPr/>
          <p:nvPr/>
        </p:nvSpPr>
        <p:spPr>
          <a:xfrm>
            <a:off x="82378" y="21831"/>
            <a:ext cx="12109500" cy="1506600"/>
          </a:xfrm>
          <a:prstGeom prst="roundRect">
            <a:avLst>
              <a:gd name="adj" fmla="val 16667"/>
            </a:avLst>
          </a:prstGeom>
          <a:solidFill>
            <a:srgbClr val="06525E"/>
          </a:solidFill>
          <a:ln w="12700" cap="flat" cmpd="sng">
            <a:solidFill>
              <a:srgbClr val="0652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cb8d2ea356_0_0"/>
          <p:cNvSpPr/>
          <p:nvPr/>
        </p:nvSpPr>
        <p:spPr>
          <a:xfrm>
            <a:off x="-1" y="1480531"/>
            <a:ext cx="12192000" cy="47700"/>
          </a:xfrm>
          <a:prstGeom prst="rect">
            <a:avLst/>
          </a:prstGeom>
          <a:solidFill>
            <a:srgbClr val="008797"/>
          </a:solidFill>
          <a:ln w="12700" cap="flat" cmpd="sng">
            <a:solidFill>
              <a:srgbClr val="0087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g3cb8d2ea356_0_0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 amt="10000"/>
          </a:blip>
          <a:srcRect l="16777" r="64355"/>
          <a:stretch/>
        </p:blipFill>
        <p:spPr>
          <a:xfrm>
            <a:off x="-1" y="1680561"/>
            <a:ext cx="2844801" cy="511545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cb8d2ea356_0_0"/>
          <p:cNvSpPr txBox="1"/>
          <p:nvPr/>
        </p:nvSpPr>
        <p:spPr>
          <a:xfrm>
            <a:off x="3020291" y="1698770"/>
            <a:ext cx="8442600" cy="5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600" b="0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685800" marR="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685800" marR="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8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8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80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8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4E4F1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1" name="Google Shape;201;g3cb8d2ea356_0_0"/>
          <p:cNvSpPr txBox="1">
            <a:spLocks noGrp="1"/>
          </p:cNvSpPr>
          <p:nvPr>
            <p:ph type="ctrTitle"/>
          </p:nvPr>
        </p:nvSpPr>
        <p:spPr>
          <a:xfrm>
            <a:off x="1524000" y="21826"/>
            <a:ext cx="9144000" cy="1306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700">
                <a:solidFill>
                  <a:schemeClr val="lt1"/>
                </a:solidFill>
              </a:rPr>
              <a:t>Interventions </a:t>
            </a:r>
            <a:endParaRPr sz="7700">
              <a:solidFill>
                <a:schemeClr val="lt1"/>
              </a:solidFill>
            </a:endParaRPr>
          </a:p>
        </p:txBody>
      </p:sp>
      <p:sp>
        <p:nvSpPr>
          <p:cNvPr id="202" name="Google Shape;202;g3cb8d2ea356_0_0"/>
          <p:cNvSpPr txBox="1">
            <a:spLocks noGrp="1"/>
          </p:cNvSpPr>
          <p:nvPr>
            <p:ph type="subTitle" idx="1"/>
          </p:nvPr>
        </p:nvSpPr>
        <p:spPr>
          <a:xfrm>
            <a:off x="2844800" y="2534975"/>
            <a:ext cx="7823100" cy="325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 b="1"/>
              <a:t>Creating a  care plan for </a:t>
            </a:r>
            <a:endParaRPr sz="4000" b="1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 b="1"/>
              <a:t>Early onset Alzheimer's disease</a:t>
            </a:r>
            <a:endParaRPr sz="40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cb8d2ea356_0_34"/>
          <p:cNvSpPr txBox="1">
            <a:spLocks noGrp="1"/>
          </p:cNvSpPr>
          <p:nvPr>
            <p:ph type="title"/>
          </p:nvPr>
        </p:nvSpPr>
        <p:spPr>
          <a:xfrm>
            <a:off x="350350" y="192450"/>
            <a:ext cx="5964600" cy="167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55"/>
              <a:t>Age Friendly:</a:t>
            </a:r>
            <a:endParaRPr sz="4955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Mobility, Medications,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Mentation &amp;  What Matters</a:t>
            </a:r>
            <a:endParaRPr/>
          </a:p>
        </p:txBody>
      </p:sp>
      <p:sp>
        <p:nvSpPr>
          <p:cNvPr id="207" name="Google Shape;207;g3cb8d2ea356_0_34"/>
          <p:cNvSpPr txBox="1">
            <a:spLocks noGrp="1"/>
          </p:cNvSpPr>
          <p:nvPr>
            <p:ph type="body" idx="1"/>
          </p:nvPr>
        </p:nvSpPr>
        <p:spPr>
          <a:xfrm>
            <a:off x="350350" y="2707625"/>
            <a:ext cx="6516900" cy="35262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Focus care on maximizing physical function and mobility.</a:t>
            </a: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Address mentation and manage neuropsychiatric symptoms.</a:t>
            </a: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Care should always focus on what matters to the patient.</a:t>
            </a: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Medications must take into consideration function, efficacy, and purpose </a:t>
            </a:r>
            <a:endParaRPr/>
          </a:p>
        </p:txBody>
      </p:sp>
      <p:pic>
        <p:nvPicPr>
          <p:cNvPr id="208" name="Google Shape;208;g3cb8d2ea356_0_3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94622" y="912400"/>
            <a:ext cx="4690800" cy="46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3cc4f62e40b_0_9"/>
          <p:cNvPicPr preferRelativeResize="0"/>
          <p:nvPr/>
        </p:nvPicPr>
        <p:blipFill rotWithShape="1">
          <a:blip r:embed="rId3">
            <a:alphaModFix/>
          </a:blip>
          <a:srcRect l="40" r="40"/>
          <a:stretch/>
        </p:blipFill>
        <p:spPr>
          <a:xfrm>
            <a:off x="-47625" y="0"/>
            <a:ext cx="12287250" cy="686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3cc4f62e40b_0_14" descr="Create a slide that uses a graphic to explain additional considerations for EOAD including Driving, Sexuality/Sexual Activity, Limited Housing Options, Financial Implicati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625" y="0"/>
            <a:ext cx="12287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3cc4f62e40b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625" y="0"/>
            <a:ext cx="12287250" cy="6863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cc4f62e40b_0_71"/>
          <p:cNvSpPr txBox="1">
            <a:spLocks noGrp="1"/>
          </p:cNvSpPr>
          <p:nvPr>
            <p:ph type="title"/>
          </p:nvPr>
        </p:nvSpPr>
        <p:spPr>
          <a:xfrm>
            <a:off x="509250" y="411850"/>
            <a:ext cx="10901100" cy="73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Case Discussion:  Joe </a:t>
            </a:r>
            <a:endParaRPr/>
          </a:p>
        </p:txBody>
      </p:sp>
      <p:sp>
        <p:nvSpPr>
          <p:cNvPr id="233" name="Google Shape;233;g3cc4f62e40b_0_71"/>
          <p:cNvSpPr txBox="1">
            <a:spLocks noGrp="1"/>
          </p:cNvSpPr>
          <p:nvPr>
            <p:ph type="body" idx="1"/>
          </p:nvPr>
        </p:nvSpPr>
        <p:spPr>
          <a:xfrm>
            <a:off x="418725" y="1656650"/>
            <a:ext cx="5601000" cy="484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28453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62962"/>
              <a:buChar char="•"/>
            </a:pPr>
            <a:r>
              <a:rPr lang="en-US" sz="2700"/>
              <a:t>Joe is  65 years old, and has Early Onset Alzheimer's</a:t>
            </a:r>
            <a:endParaRPr sz="2700"/>
          </a:p>
          <a:p>
            <a:pPr marL="4572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700"/>
          </a:p>
          <a:p>
            <a:pPr marL="457200" lvl="0" indent="-328453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62962"/>
              <a:buChar char="•"/>
            </a:pPr>
            <a:r>
              <a:rPr lang="en-US" sz="2700"/>
              <a:t>He works full time as a mechanic</a:t>
            </a:r>
            <a:endParaRPr sz="2700"/>
          </a:p>
          <a:p>
            <a:pPr marL="4572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700"/>
          </a:p>
          <a:p>
            <a:pPr marL="457200" lvl="0" indent="-328453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62962"/>
              <a:buChar char="•"/>
            </a:pPr>
            <a:r>
              <a:rPr lang="en-US" sz="2700"/>
              <a:t>He lives with his wife of 35 years and they are the primary caretakers for an 8 year granddaughter</a:t>
            </a:r>
            <a:endParaRPr sz="2700"/>
          </a:p>
          <a:p>
            <a:pPr marL="4572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700"/>
          </a:p>
          <a:p>
            <a:pPr marL="457200" lvl="0" indent="-328453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62962"/>
              <a:buChar char="•"/>
            </a:pPr>
            <a:r>
              <a:rPr lang="en-US" sz="2700"/>
              <a:t>Likes to refinish and build furniture</a:t>
            </a:r>
            <a:endParaRPr sz="2700"/>
          </a:p>
          <a:p>
            <a:pPr marL="4572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/>
              <a:t> </a:t>
            </a:r>
            <a:endParaRPr sz="27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/>
              <a:t>CONCERNS:  </a:t>
            </a:r>
            <a:endParaRPr sz="270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700"/>
              <a:t>Inability to work (poor executive function, irritability), impulsive choices, pacing, and unsafe driving</a:t>
            </a:r>
            <a:endParaRPr sz="2700"/>
          </a:p>
        </p:txBody>
      </p:sp>
      <p:sp>
        <p:nvSpPr>
          <p:cNvPr id="234" name="Google Shape;234;g3cc4f62e40b_0_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g3cc4f62e40b_0_71" descr="Make person look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6813" y="1144450"/>
            <a:ext cx="5032375" cy="503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cb8d2ea356_0_9"/>
          <p:cNvSpPr/>
          <p:nvPr/>
        </p:nvSpPr>
        <p:spPr>
          <a:xfrm>
            <a:off x="0" y="0"/>
            <a:ext cx="12192000" cy="1528500"/>
          </a:xfrm>
          <a:prstGeom prst="rect">
            <a:avLst/>
          </a:prstGeom>
          <a:solidFill>
            <a:srgbClr val="06525E"/>
          </a:solidFill>
          <a:ln w="12700" cap="flat" cmpd="sng">
            <a:solidFill>
              <a:srgbClr val="3332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3cb8d2ea356_0_9"/>
          <p:cNvSpPr/>
          <p:nvPr/>
        </p:nvSpPr>
        <p:spPr>
          <a:xfrm>
            <a:off x="82378" y="21831"/>
            <a:ext cx="12109500" cy="1506600"/>
          </a:xfrm>
          <a:prstGeom prst="roundRect">
            <a:avLst>
              <a:gd name="adj" fmla="val 16667"/>
            </a:avLst>
          </a:prstGeom>
          <a:solidFill>
            <a:srgbClr val="06525E"/>
          </a:solidFill>
          <a:ln w="12700" cap="flat" cmpd="sng">
            <a:solidFill>
              <a:srgbClr val="0652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lt1"/>
                </a:solidFill>
              </a:rPr>
              <a:t>Discussion of Care Planning and Interventions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243" name="Google Shape;243;g3cb8d2ea356_0_9"/>
          <p:cNvSpPr/>
          <p:nvPr/>
        </p:nvSpPr>
        <p:spPr>
          <a:xfrm>
            <a:off x="-1" y="1480531"/>
            <a:ext cx="12192000" cy="47700"/>
          </a:xfrm>
          <a:prstGeom prst="rect">
            <a:avLst/>
          </a:prstGeom>
          <a:solidFill>
            <a:srgbClr val="008797"/>
          </a:solidFill>
          <a:ln w="12700" cap="flat" cmpd="sng">
            <a:solidFill>
              <a:srgbClr val="0087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g3cb8d2ea356_0_9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 amt="10000"/>
          </a:blip>
          <a:srcRect l="16777" r="64355"/>
          <a:stretch/>
        </p:blipFill>
        <p:spPr>
          <a:xfrm>
            <a:off x="-1" y="1680561"/>
            <a:ext cx="2844801" cy="511545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cb8d2ea356_0_9"/>
          <p:cNvSpPr txBox="1"/>
          <p:nvPr/>
        </p:nvSpPr>
        <p:spPr>
          <a:xfrm>
            <a:off x="3020291" y="1698770"/>
            <a:ext cx="8442600" cy="5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600" b="0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-US" sz="116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What are the high priority considerations and concerns for Joe?</a:t>
            </a:r>
            <a:endParaRPr sz="116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6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-US" sz="116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What resources and referrals could be implemented?</a:t>
            </a:r>
            <a:endParaRPr sz="116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6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en-US" sz="116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What are intervention ideas for Joe to improve function and quality of life?</a:t>
            </a:r>
            <a:endParaRPr sz="116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685800" marR="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1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685800" marR="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1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8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8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80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2800" b="1" i="0" u="none" strike="noStrike" cap="none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00" marR="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4E4F1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>
                <a:latin typeface="Quattrocento Sans"/>
                <a:ea typeface="Quattrocento Sans"/>
                <a:cs typeface="Quattrocento Sans"/>
                <a:sym typeface="Quattrocento Sans"/>
              </a:rPr>
              <a:t>What</a:t>
            </a:r>
            <a:endParaRPr sz="28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 w="12700" cap="flat" cmpd="sng">
            <a:solidFill>
              <a:srgbClr val="0652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2787276" y="2005625"/>
            <a:ext cx="9072900" cy="41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40005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1F5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918" dirty="0">
                <a:solidFill>
                  <a:srgbClr val="061F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Increase knowledge to understand</a:t>
            </a:r>
            <a:r>
              <a:rPr lang="en-US" sz="9918" b="0" i="0" u="none" strike="noStrike" cap="none" dirty="0">
                <a:solidFill>
                  <a:srgbClr val="061F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early-onset Alzheimer’s disease (E</a:t>
            </a:r>
            <a:r>
              <a:rPr lang="en-US" sz="9918" dirty="0">
                <a:solidFill>
                  <a:srgbClr val="061F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OAD)</a:t>
            </a:r>
          </a:p>
          <a:p>
            <a:pPr marL="71151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1F57"/>
              </a:buClr>
              <a:buSzPct val="100000"/>
            </a:pPr>
            <a:endParaRPr lang="en-US" sz="9918" dirty="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1F5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918" b="0" i="0" u="none" strike="noStrike" cap="none" dirty="0">
                <a:solidFill>
                  <a:srgbClr val="061F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Identify treatment options for EOAD</a:t>
            </a:r>
          </a:p>
          <a:p>
            <a:pPr marL="71151"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1F57"/>
              </a:buClr>
              <a:buSzPct val="100000"/>
            </a:pPr>
            <a:endParaRPr lang="en-US" sz="9918" dirty="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marR="0" lvl="0" indent="-400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1F5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918" dirty="0">
                <a:solidFill>
                  <a:srgbClr val="061F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Increase understanding of care planning considerations for EOAD</a:t>
            </a:r>
            <a:endParaRPr sz="9918" dirty="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9918" dirty="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00050" marR="0" lvl="0" indent="-400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61F5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9918" dirty="0">
                <a:solidFill>
                  <a:srgbClr val="061F5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Apply information to case discussion to increase ability to </a:t>
            </a:r>
            <a:endParaRPr sz="9918" dirty="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51435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0247"/>
              <a:buFont typeface="Arial"/>
              <a:buNone/>
            </a:pPr>
            <a:endParaRPr sz="9918" b="0" i="0" u="none" strike="noStrike" cap="none" dirty="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514350" marR="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8967"/>
              <a:buFont typeface="Arial"/>
              <a:buNone/>
            </a:pPr>
            <a:endParaRPr sz="5718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rgbClr val="061F5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rgbClr val="4E4F1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marR="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0" y="0"/>
            <a:ext cx="12192000" cy="1506523"/>
          </a:xfrm>
          <a:prstGeom prst="roundRect">
            <a:avLst>
              <a:gd name="adj" fmla="val 16667"/>
            </a:avLst>
          </a:prstGeom>
          <a:solidFill>
            <a:srgbClr val="06525E"/>
          </a:solidFill>
          <a:ln w="12700" cap="flat" cmpd="sng">
            <a:solidFill>
              <a:srgbClr val="0652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Objectives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 w="12700" cap="flat" cmpd="sng">
            <a:solidFill>
              <a:srgbClr val="0087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2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 amt="10000"/>
          </a:blip>
          <a:srcRect l="16778" r="64354"/>
          <a:stretch/>
        </p:blipFill>
        <p:spPr>
          <a:xfrm>
            <a:off x="-1" y="1680561"/>
            <a:ext cx="2844801" cy="5115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 w="12700" cap="flat" cmpd="sng">
            <a:solidFill>
              <a:srgbClr val="0652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611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Quattrocento Sans"/>
              <a:buNone/>
            </a:pPr>
            <a:r>
              <a:rPr lang="en-US" sz="5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Takeaways</a:t>
            </a:r>
            <a:endParaRPr sz="5400"/>
          </a:p>
        </p:txBody>
      </p:sp>
      <p:sp>
        <p:nvSpPr>
          <p:cNvPr id="253" name="Google Shape;253;p14"/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 w="12700" cap="flat" cmpd="sng">
            <a:solidFill>
              <a:srgbClr val="0087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4"/>
          <p:cNvSpPr txBox="1">
            <a:spLocks noGrp="1"/>
          </p:cNvSpPr>
          <p:nvPr>
            <p:ph type="body" idx="1"/>
          </p:nvPr>
        </p:nvSpPr>
        <p:spPr>
          <a:xfrm>
            <a:off x="175850" y="1763300"/>
            <a:ext cx="5545200" cy="3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41496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1739" b="1"/>
              <a:t>Accurate diagnosis is key</a:t>
            </a:r>
            <a:endParaRPr sz="11739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739" b="1"/>
          </a:p>
          <a:p>
            <a:pPr marL="457200" lvl="0" indent="-41496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1739" b="1"/>
              <a:t>Advocate for appropriate  pharmacology and interventions</a:t>
            </a:r>
            <a:endParaRPr sz="11739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739" b="1"/>
          </a:p>
          <a:p>
            <a:pPr marL="457200" lvl="0" indent="-41496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1739" b="1"/>
              <a:t>Focus on strengths and function</a:t>
            </a:r>
            <a:endParaRPr sz="11739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739" b="1"/>
          </a:p>
          <a:p>
            <a:pPr marL="457200" lvl="0" indent="-41496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1739" b="1"/>
              <a:t>Support families and caregivers</a:t>
            </a:r>
            <a:endParaRPr sz="11739" b="1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739" b="1"/>
          </a:p>
          <a:p>
            <a:pPr marL="457200" lvl="0" indent="-41496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11739" b="1"/>
              <a:t>Identify key differences between early and typical onset Alzheimer's dementia</a:t>
            </a:r>
            <a:endParaRPr sz="11739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228600" lvl="0" indent="-19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30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00" lvl="0" indent="-19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30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00" lvl="0" indent="-19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30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30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30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30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600">
              <a:solidFill>
                <a:srgbClr val="061F5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chemeClr val="accent2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255" name="Google Shape;255;p14" descr="Winding dirt road"/>
          <p:cNvPicPr preferRelativeResize="0"/>
          <p:nvPr/>
        </p:nvPicPr>
        <p:blipFill rotWithShape="1">
          <a:blip r:embed="rId3">
            <a:alphaModFix/>
          </a:blip>
          <a:srcRect l="9620" r="3274" b="-1"/>
          <a:stretch/>
        </p:blipFill>
        <p:spPr>
          <a:xfrm>
            <a:off x="5237101" y="1528354"/>
            <a:ext cx="6954901" cy="5329646"/>
          </a:xfrm>
          <a:custGeom>
            <a:avLst/>
            <a:gdLst/>
            <a:ahLst/>
            <a:cxnLst/>
            <a:rect l="l" t="t" r="r" b="b"/>
            <a:pathLst>
              <a:path w="8949307" h="6858000" extrusionOk="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"/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 w="12700" cap="flat" cmpd="sng">
            <a:solidFill>
              <a:srgbClr val="3332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5"/>
          <p:cNvSpPr/>
          <p:nvPr/>
        </p:nvSpPr>
        <p:spPr>
          <a:xfrm>
            <a:off x="82378" y="21831"/>
            <a:ext cx="12109622" cy="1506523"/>
          </a:xfrm>
          <a:prstGeom prst="roundRect">
            <a:avLst>
              <a:gd name="adj" fmla="val 16667"/>
            </a:avLst>
          </a:prstGeom>
          <a:solidFill>
            <a:srgbClr val="06525E"/>
          </a:solidFill>
          <a:ln w="12700" cap="flat" cmpd="sng">
            <a:solidFill>
              <a:srgbClr val="0652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Final Header</a:t>
            </a:r>
            <a:endParaRPr sz="5400" b="1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3" name="Google Shape;263;p15"/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 w="12700" cap="flat" cmpd="sng">
            <a:solidFill>
              <a:srgbClr val="0087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1702743"/>
            <a:ext cx="7942734" cy="291841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5"/>
          <p:cNvSpPr txBox="1"/>
          <p:nvPr/>
        </p:nvSpPr>
        <p:spPr>
          <a:xfrm>
            <a:off x="1288475" y="4460950"/>
            <a:ext cx="9670500" cy="16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8571"/>
              <a:buFont typeface="Arial"/>
              <a:buNone/>
            </a:pPr>
            <a:r>
              <a:rPr lang="en-US" sz="11200" b="1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Visit: </a:t>
            </a:r>
            <a:r>
              <a:rPr lang="en-US" sz="11200" b="1" u="sng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4"/>
              </a:rPr>
              <a:t>IndianCountryECHO.org</a:t>
            </a:r>
            <a:endParaRPr sz="11200" b="1" u="sng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46170"/>
              <a:buFont typeface="Arial"/>
              <a:buNone/>
            </a:pPr>
            <a:endParaRPr sz="6930" b="1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8027" b="1">
                <a:solidFill>
                  <a:srgbClr val="189C9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Allison Lindauer, PhD, APRN, Oregon Health &amp; Science University, </a:t>
            </a:r>
            <a:r>
              <a:rPr lang="en-US" sz="8027" b="1" u="sng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5"/>
              </a:rPr>
              <a:t>lindauer@ohsu.edu</a:t>
            </a:r>
            <a:endParaRPr sz="8027" b="1">
              <a:solidFill>
                <a:srgbClr val="189C9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8027" b="1">
                <a:solidFill>
                  <a:srgbClr val="189C9C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Sarah Foidel, PP-OTD, OTR/L, FAOTA , Pacific University, sfoidel@pacificu.edu</a:t>
            </a:r>
            <a:endParaRPr sz="8027" b="1">
              <a:solidFill>
                <a:srgbClr val="189C9C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r>
              <a:rPr lang="en-US" sz="3200" b="1">
                <a:solidFill>
                  <a:srgbClr val="00206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60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>
              <a:solidFill>
                <a:srgbClr val="00879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The first described patient with Alzheimer’s disease</a:t>
            </a:r>
            <a:endParaRPr/>
          </a:p>
        </p:txBody>
      </p:sp>
      <p:pic>
        <p:nvPicPr>
          <p:cNvPr id="116" name="Google Shape;116;p4" descr="undefin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85157" y="1500178"/>
            <a:ext cx="3473351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5320145" y="1690688"/>
            <a:ext cx="5619998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D. (1850-1906) of Frankfurt,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   Germany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 of Dr. Alois Alzheimer, who treated her during her life and described the condition as the “Disease of Forgetfulness.”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Alzheimer examined her brain after death and described plaques and tangles for the first time.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885701" y="960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Hallmarks of Alzheimer’s Disease	</a:t>
            </a:r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444286" y="1436003"/>
            <a:ext cx="1130342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With the naked eye: shrinkage of the brain </a:t>
            </a:r>
            <a:r>
              <a:rPr lang="en-US" i="1"/>
              <a:t>(cerebral atrophy)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Under the microscope: amyloid plaques and neurofibrillary tangles</a:t>
            </a:r>
            <a:endParaRPr/>
          </a:p>
        </p:txBody>
      </p:sp>
      <p:sp>
        <p:nvSpPr>
          <p:cNvPr id="124" name="Google Shape;124;p5"/>
          <p:cNvSpPr txBox="1"/>
          <p:nvPr/>
        </p:nvSpPr>
        <p:spPr>
          <a:xfrm>
            <a:off x="9144000" y="5791201"/>
            <a:ext cx="1600200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J. Optom, 2009</a:t>
            </a:r>
            <a:endParaRPr/>
          </a:p>
        </p:txBody>
      </p:sp>
      <p:grpSp>
        <p:nvGrpSpPr>
          <p:cNvPr id="125" name="Google Shape;125;p5" descr="Hallmarks of Alzheimer's Disease under the microscope image"/>
          <p:cNvGrpSpPr/>
          <p:nvPr/>
        </p:nvGrpSpPr>
        <p:grpSpPr>
          <a:xfrm>
            <a:off x="444286" y="2324745"/>
            <a:ext cx="11515239" cy="4168129"/>
            <a:chOff x="85725" y="3155950"/>
            <a:chExt cx="8740775" cy="2863850"/>
          </a:xfrm>
        </p:grpSpPr>
        <p:pic>
          <p:nvPicPr>
            <p:cNvPr id="126" name="Google Shape;12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91000" y="3276600"/>
              <a:ext cx="4635500" cy="274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725" y="3155950"/>
              <a:ext cx="4105275" cy="28527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" name="Google Shape;128;p5"/>
          <p:cNvSpPr txBox="1"/>
          <p:nvPr/>
        </p:nvSpPr>
        <p:spPr>
          <a:xfrm>
            <a:off x="2286000" y="5638801"/>
            <a:ext cx="2819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		                Normal </a:t>
            </a:r>
            <a:endParaRPr/>
          </a:p>
        </p:txBody>
      </p:sp>
      <p:sp>
        <p:nvSpPr>
          <p:cNvPr id="129" name="Google Shape;129;p5"/>
          <p:cNvSpPr txBox="1"/>
          <p:nvPr/>
        </p:nvSpPr>
        <p:spPr>
          <a:xfrm>
            <a:off x="6493691" y="6492874"/>
            <a:ext cx="53006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LaFerla and Oddo,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Trends in Molecular Medicine,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2005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What is Alzheimer’s Disease?</a:t>
            </a:r>
            <a:endParaRPr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For the next 70 years (1906-1968), ”Alzheimer’s disease” was considered an early-onset dementia*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This was distinct from “senile dementia” related to aging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In 1968 Blessed determined that the brains of patients with “senile dementia” had plaques and tangles qualitatively the same as early-onset Alzheimer’s disease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By 1984, “Alzheimer’s disease” and “senile dementia” were considered a single disease entity, with the range of onset spanning 40-90 years of age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Nevertheless, early-onset Alzheimer’s disease has distinct clinical features and treatment considerations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* “early-onset” = onset before 65 years of age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Early-onset Alzheimer’s Disease (EOAD)</a:t>
            </a:r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5774871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Accounts for 5% of cases of Alzheimer’s disease overall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One of the most common causes of dementia with onset &lt; 65 years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Similar prevalence to FTD &lt; 65 years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42" name="Google Shape;142;p7" descr="Graph showing AD vs FTD cases per 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5731" y="1366044"/>
            <a:ext cx="4584700" cy="52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 txBox="1"/>
          <p:nvPr/>
        </p:nvSpPr>
        <p:spPr>
          <a:xfrm>
            <a:off x="1126671" y="5959929"/>
            <a:ext cx="30816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Zamboni et al,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 Neurol,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2024. 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Causes of Early-Onset Alzheimer’s Disease</a:t>
            </a:r>
            <a:endParaRPr/>
          </a:p>
        </p:txBody>
      </p:sp>
      <p:sp>
        <p:nvSpPr>
          <p:cNvPr id="149" name="Google Shape;14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5% of cases of EOAD are autosomal dominant – associated with a mutation in presenilin 1, presenilin 2, or APP (amyloid precursor protein).  These are genes involved in amyloid production.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Down syndrome is the most common form of genetically determined EOAD ~ 70% of people with Down syndrome will develop Alzheimer's disease dementia by age 55-60 and all will have amyloid plaques.  APP gene is on chromosome 21.  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Majority of cases of EOAD are considered “sporadic” – multifactorial related to risk factor genes (such as APOE</a:t>
            </a:r>
            <a:r>
              <a:rPr lang="en-US" i="1" dirty="0"/>
              <a:t>e4</a:t>
            </a:r>
            <a:r>
              <a:rPr lang="en-US" dirty="0"/>
              <a:t>), aging, environment, unknown factors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22% of patients with EOAD are APOE </a:t>
            </a:r>
            <a:r>
              <a:rPr lang="en-US" i="1" dirty="0"/>
              <a:t>e4/e4 </a:t>
            </a:r>
            <a:r>
              <a:rPr lang="en-US" dirty="0"/>
              <a:t>“homozygous” (compared to 11% of patients with LOAD). 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150" name="Google Shape;150;p8"/>
          <p:cNvSpPr txBox="1"/>
          <p:nvPr/>
        </p:nvSpPr>
        <p:spPr>
          <a:xfrm>
            <a:off x="7233557" y="6198055"/>
            <a:ext cx="46308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Polsinelli et al,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Alzheimer’s and Dementia,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A1D9CA-273F-1C0F-A20F-3C75FFCC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EOAD Diagnosis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54CF3-0589-4CB1-A37B-963E72F1F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Cognitive impairment which: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1. Interferes with the ability to </a:t>
            </a:r>
            <a:r>
              <a:rPr lang="en-US" u="sng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function</a:t>
            </a: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 at work or at usual activities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2. Represent a decline from previous levels of functioning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3. Not explained by delirium or major psychiatric disorder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dirty="0">
              <a:solidFill>
                <a:schemeClr val="tx1"/>
              </a:solidFill>
              <a:latin typeface="Aptos Narrow" panose="020B00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Impairment in a minimum of </a:t>
            </a:r>
            <a:r>
              <a:rPr lang="en-US" b="1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two</a:t>
            </a: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 of the following domains: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dirty="0">
              <a:solidFill>
                <a:schemeClr val="tx1"/>
              </a:solidFill>
              <a:latin typeface="Aptos Narrow" panose="020B00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1. Ability to acquire and remember new information (working memory)</a:t>
            </a:r>
          </a:p>
          <a:p>
            <a:pPr marL="0" indent="0">
              <a:spcBef>
                <a:spcPts val="0"/>
              </a:spcBef>
              <a:buFont typeface="Wingdings 2" charset="0"/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2. Reasoning and handling of complex tasks, poor judgment (executive)</a:t>
            </a:r>
          </a:p>
          <a:p>
            <a:pPr marL="0" indent="0">
              <a:spcBef>
                <a:spcPts val="0"/>
              </a:spcBef>
              <a:buFont typeface="Wingdings 2" charset="0"/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3. Visuospatial abilities</a:t>
            </a:r>
          </a:p>
          <a:p>
            <a:pPr marL="0" indent="0">
              <a:spcBef>
                <a:spcPts val="0"/>
              </a:spcBef>
              <a:buFont typeface="Wingdings 2" charset="0"/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4. Impaired language </a:t>
            </a:r>
          </a:p>
          <a:p>
            <a:pPr marL="0" indent="0">
              <a:spcBef>
                <a:spcPts val="0"/>
              </a:spcBef>
              <a:buFont typeface="Wingdings 2" charset="0"/>
              <a:buNone/>
              <a:defRPr/>
            </a:pPr>
            <a:r>
              <a:rPr lang="en-US" dirty="0">
                <a:solidFill>
                  <a:schemeClr val="tx1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5. Personality, behavior, or comportment</a:t>
            </a:r>
          </a:p>
          <a:p>
            <a:pPr marL="0" indent="0">
              <a:spcBef>
                <a:spcPts val="0"/>
              </a:spcBef>
              <a:buFont typeface="Wingdings 2" charset="0"/>
              <a:buNone/>
              <a:defRPr/>
            </a:pPr>
            <a:endParaRPr lang="en-US" dirty="0">
              <a:solidFill>
                <a:schemeClr val="tx1"/>
              </a:solidFill>
              <a:latin typeface="Aptos Narrow" panose="020B00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Wingdings 2" charset="0"/>
              <a:buNone/>
              <a:defRPr/>
            </a:pPr>
            <a:r>
              <a:rPr lang="en-US" dirty="0">
                <a:solidFill>
                  <a:schemeClr val="tx1"/>
                </a:solidFill>
                <a:highlight>
                  <a:srgbClr val="00FF00"/>
                </a:highlight>
                <a:latin typeface="Aptos Narrow" panose="020B0004020202020204" pitchFamily="34" charset="0"/>
                <a:cs typeface="Arial" panose="020B0604020202020204" pitchFamily="34" charset="0"/>
              </a:rPr>
              <a:t>In persons under the age of 65=EOAD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53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Rate of progression and associated features</a:t>
            </a:r>
            <a:endParaRPr/>
          </a:p>
        </p:txBody>
      </p:sp>
      <p:sp>
        <p:nvSpPr>
          <p:cNvPr id="163" name="Google Shape;16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EOAD patients have a more rapid rate of dementia progression and shorter disease duration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Neuropsychiatric symptoms are more common and more severe in EOAD compared to LOAD (Late Onset Alzheimer's Disease), however one must adjust for base rates by age</a:t>
            </a:r>
            <a:endParaRPr/>
          </a:p>
        </p:txBody>
      </p:sp>
      <p:graphicFrame>
        <p:nvGraphicFramePr>
          <p:cNvPr id="164" name="Google Shape;164;p10"/>
          <p:cNvGraphicFramePr/>
          <p:nvPr/>
        </p:nvGraphicFramePr>
        <p:xfrm>
          <a:off x="1256748" y="4232942"/>
          <a:ext cx="9338350" cy="1944000"/>
        </p:xfrm>
        <a:graphic>
          <a:graphicData uri="http://schemas.openxmlformats.org/drawingml/2006/table">
            <a:tbl>
              <a:tblPr firstRow="1" bandRow="1">
                <a:noFill/>
                <a:tableStyleId>{1C6FFE28-6886-45A0-94CE-607C4508461C}</a:tableStyleId>
              </a:tblPr>
              <a:tblGrid>
                <a:gridCol w="4669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9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More frequent in EOAD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More frequent in LOAD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Elation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Abnormal nighttime behaviors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Abnormal eating behaviors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5" name="Google Shape;165;p10"/>
          <p:cNvSpPr txBox="1"/>
          <p:nvPr/>
        </p:nvSpPr>
        <p:spPr>
          <a:xfrm>
            <a:off x="7411453" y="6311900"/>
            <a:ext cx="46308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Polsinelli et al,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Alzheimer’s and Dementia,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1082</Words>
  <Application>Microsoft Office PowerPoint</Application>
  <PresentationFormat>Widescreen</PresentationFormat>
  <Paragraphs>220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The first described patient with Alzheimer’s disease</vt:lpstr>
      <vt:lpstr>Hallmarks of Alzheimer’s Disease </vt:lpstr>
      <vt:lpstr>What is Alzheimer’s Disease?</vt:lpstr>
      <vt:lpstr>Early-onset Alzheimer’s Disease (EOAD)</vt:lpstr>
      <vt:lpstr>Causes of Early-Onset Alzheimer’s Disease</vt:lpstr>
      <vt:lpstr>EOAD Diagnosis</vt:lpstr>
      <vt:lpstr>Rate of progression and associated features</vt:lpstr>
      <vt:lpstr>Alzheimer’s markers can now be seen in patients</vt:lpstr>
      <vt:lpstr>Management of AD</vt:lpstr>
      <vt:lpstr>Anti-amyloid treatment</vt:lpstr>
      <vt:lpstr>Interventions </vt:lpstr>
      <vt:lpstr>Age Friendly: Mobility, Medications, Mentation &amp;  What Matters</vt:lpstr>
      <vt:lpstr>PowerPoint Presentation</vt:lpstr>
      <vt:lpstr>PowerPoint Presentation</vt:lpstr>
      <vt:lpstr>PowerPoint Presentation</vt:lpstr>
      <vt:lpstr>Case Discussion:  Joe </vt:lpstr>
      <vt:lpstr>PowerPoint Presentation</vt:lpstr>
      <vt:lpstr>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David Stephens</dc:creator>
  <cp:lastModifiedBy>Allison Lindauer</cp:lastModifiedBy>
  <cp:revision>3</cp:revision>
  <dcterms:created xsi:type="dcterms:W3CDTF">2021-10-28T16:52:03Z</dcterms:created>
  <dcterms:modified xsi:type="dcterms:W3CDTF">2026-04-12T19:42:12Z</dcterms:modified>
</cp:coreProperties>
</file>