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4"/>
  </p:sldMasterIdLst>
  <p:notesMasterIdLst>
    <p:notesMasterId r:id="rId55"/>
  </p:notesMasterIdLst>
  <p:handoutMasterIdLst>
    <p:handoutMasterId r:id="rId56"/>
  </p:handoutMasterIdLst>
  <p:sldIdLst>
    <p:sldId id="2147309867" r:id="rId5"/>
    <p:sldId id="2147309852" r:id="rId6"/>
    <p:sldId id="2147309887" r:id="rId7"/>
    <p:sldId id="2147309886" r:id="rId8"/>
    <p:sldId id="2147309889" r:id="rId9"/>
    <p:sldId id="2147309888" r:id="rId10"/>
    <p:sldId id="2147309892" r:id="rId11"/>
    <p:sldId id="2147309894" r:id="rId12"/>
    <p:sldId id="2147309893" r:id="rId13"/>
    <p:sldId id="2147309891" r:id="rId14"/>
    <p:sldId id="2147309899" r:id="rId15"/>
    <p:sldId id="2147309895" r:id="rId16"/>
    <p:sldId id="2147309897" r:id="rId17"/>
    <p:sldId id="2147309898" r:id="rId18"/>
    <p:sldId id="2147309902" r:id="rId19"/>
    <p:sldId id="2147309903" r:id="rId20"/>
    <p:sldId id="2147309900" r:id="rId21"/>
    <p:sldId id="2147309901" r:id="rId22"/>
    <p:sldId id="2147309896" r:id="rId23"/>
    <p:sldId id="2147309885" r:id="rId24"/>
    <p:sldId id="2147309884" r:id="rId25"/>
    <p:sldId id="2147309890" r:id="rId26"/>
    <p:sldId id="2147309904" r:id="rId27"/>
    <p:sldId id="2147309926" r:id="rId28"/>
    <p:sldId id="2147309927" r:id="rId29"/>
    <p:sldId id="2147309928" r:id="rId30"/>
    <p:sldId id="2147309929" r:id="rId31"/>
    <p:sldId id="2147309930" r:id="rId32"/>
    <p:sldId id="2147309931" r:id="rId33"/>
    <p:sldId id="2147309943" r:id="rId34"/>
    <p:sldId id="2147309946" r:id="rId35"/>
    <p:sldId id="2147309948" r:id="rId36"/>
    <p:sldId id="2147309945" r:id="rId37"/>
    <p:sldId id="2147309944" r:id="rId38"/>
    <p:sldId id="2147309942" r:id="rId39"/>
    <p:sldId id="2147309941" r:id="rId40"/>
    <p:sldId id="2147309940" r:id="rId41"/>
    <p:sldId id="2147309939" r:id="rId42"/>
    <p:sldId id="2147309938" r:id="rId43"/>
    <p:sldId id="2147309937" r:id="rId44"/>
    <p:sldId id="2147309936" r:id="rId45"/>
    <p:sldId id="2147309935" r:id="rId46"/>
    <p:sldId id="2147309934" r:id="rId47"/>
    <p:sldId id="2147309933" r:id="rId48"/>
    <p:sldId id="2147309932" r:id="rId49"/>
    <p:sldId id="2147309949" r:id="rId50"/>
    <p:sldId id="2147309951" r:id="rId51"/>
    <p:sldId id="2147309950" r:id="rId52"/>
    <p:sldId id="2147309864" r:id="rId53"/>
    <p:sldId id="214730988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3B4793F-7475-48F2-9AD4-13DB51B986FF}">
          <p14:sldIdLst/>
        </p14:section>
        <p14:section name="Slide Comparisons" id="{EE69305C-974A-43C3-808C-C3106114C6C0}">
          <p14:sldIdLst/>
        </p14:section>
        <p14:section name="Colors" id="{088FD8D8-024A-4B92-BC5F-AAB477DEA797}">
          <p14:sldIdLst/>
        </p14:section>
        <p14:section name="Fonts" id="{87D55054-C174-45AE-8A82-4DCC961CC627}">
          <p14:sldIdLst/>
        </p14:section>
        <p14:section name="Icons" id="{1CD3414E-01F1-4CEC-961E-98B2C874CA28}">
          <p14:sldIdLst/>
        </p14:section>
        <p14:section name="New Masters" id="{F4F79630-DBBD-4785-89A5-73B212917D2E}">
          <p14:sldIdLst>
            <p14:sldId id="2147309867"/>
            <p14:sldId id="2147309852"/>
            <p14:sldId id="2147309887"/>
            <p14:sldId id="2147309886"/>
            <p14:sldId id="2147309889"/>
            <p14:sldId id="2147309888"/>
            <p14:sldId id="2147309892"/>
            <p14:sldId id="2147309894"/>
            <p14:sldId id="2147309893"/>
            <p14:sldId id="2147309891"/>
            <p14:sldId id="2147309899"/>
            <p14:sldId id="2147309895"/>
            <p14:sldId id="2147309897"/>
            <p14:sldId id="2147309898"/>
            <p14:sldId id="2147309902"/>
            <p14:sldId id="2147309903"/>
            <p14:sldId id="2147309900"/>
            <p14:sldId id="2147309901"/>
            <p14:sldId id="2147309896"/>
            <p14:sldId id="2147309885"/>
            <p14:sldId id="2147309884"/>
            <p14:sldId id="2147309890"/>
            <p14:sldId id="2147309904"/>
            <p14:sldId id="2147309926"/>
            <p14:sldId id="2147309927"/>
            <p14:sldId id="2147309928"/>
            <p14:sldId id="2147309929"/>
            <p14:sldId id="2147309930"/>
            <p14:sldId id="2147309931"/>
            <p14:sldId id="2147309943"/>
            <p14:sldId id="2147309946"/>
            <p14:sldId id="2147309948"/>
            <p14:sldId id="2147309945"/>
            <p14:sldId id="2147309944"/>
            <p14:sldId id="2147309942"/>
            <p14:sldId id="2147309941"/>
            <p14:sldId id="2147309940"/>
            <p14:sldId id="2147309939"/>
            <p14:sldId id="2147309938"/>
            <p14:sldId id="2147309937"/>
            <p14:sldId id="2147309936"/>
            <p14:sldId id="2147309935"/>
            <p14:sldId id="2147309934"/>
            <p14:sldId id="2147309933"/>
            <p14:sldId id="2147309932"/>
            <p14:sldId id="2147309949"/>
            <p14:sldId id="2147309951"/>
            <p14:sldId id="2147309950"/>
            <p14:sldId id="2147309864"/>
            <p14:sldId id="21473098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E99F8B-A282-83A1-4185-65D78C0688B8}" name="Sarah Oakes" initials="SO" userId="S::soakes@totemconsultingdc.com::6b2dfbe2-1f65-4e70-a97f-983265a44e8d" providerId="AD"/>
  <p188:author id="{9D83078C-B5DA-D1BD-2D0A-69D64DF91BE6}" name="Danielle Foster" initials="DF" userId="S::DFoster@totemconsultingdc.com::8cf65633-5fc8-4078-aa89-fca4fa9b4f0c" providerId="AD"/>
  <p188:author id="{EDDB0090-5347-6EA4-5C0F-B59DBA3DF29B}" name="Tomas Pouls" initials="TP" userId="S::tpouls@totemconsultingdc.com::dc811ad1-cd6c-4313-893a-3baa7c1e3c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5"/>
    <a:srgbClr val="E0EAF4"/>
    <a:srgbClr val="CCDDEA"/>
    <a:srgbClr val="D4C566"/>
    <a:srgbClr val="D3A445"/>
    <a:srgbClr val="DAD17C"/>
    <a:srgbClr val="DCD484"/>
    <a:srgbClr val="FAFFAD"/>
    <a:srgbClr val="FFF29C"/>
    <a:srgbClr val="D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50A06-31AA-789F-3BFF-77E76E383430}" v="8" dt="2026-02-20T18:00:09.816"/>
    <p1510:client id="{C989AE2A-BE0A-A237-A03E-B9682F125768}" v="35" dt="2026-02-20T20:29:09.691"/>
    <p1510:client id="{DC405160-B6AA-9A26-B550-E916E13909DB}" v="681" dt="2026-02-20T20:23:24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813DE-74D8-AE43-BAA6-D780AB51A16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306B67C-9231-6B44-9161-980AA87904CF}">
      <dgm:prSet phldrT="[Text]"/>
      <dgm:spPr/>
      <dgm:t>
        <a:bodyPr/>
        <a:lstStyle/>
        <a:p>
          <a:r>
            <a:rPr lang="en-US"/>
            <a:t>Pillows</a:t>
          </a:r>
        </a:p>
      </dgm:t>
    </dgm:pt>
    <dgm:pt modelId="{8F12877A-30F1-AF4A-AEE1-E90207ED6602}" type="parTrans" cxnId="{4BF5A96E-A51F-5D4A-A7EF-AF55648B7FC6}">
      <dgm:prSet/>
      <dgm:spPr/>
      <dgm:t>
        <a:bodyPr/>
        <a:lstStyle/>
        <a:p>
          <a:endParaRPr lang="en-US"/>
        </a:p>
      </dgm:t>
    </dgm:pt>
    <dgm:pt modelId="{75B8C935-F382-9E46-B0E7-745B69E58952}" type="sibTrans" cxnId="{4BF5A96E-A51F-5D4A-A7EF-AF55648B7FC6}">
      <dgm:prSet/>
      <dgm:spPr/>
      <dgm:t>
        <a:bodyPr/>
        <a:lstStyle/>
        <a:p>
          <a:endParaRPr lang="en-US"/>
        </a:p>
      </dgm:t>
    </dgm:pt>
    <dgm:pt modelId="{9E6085A2-E5BC-764A-9955-761980E20368}">
      <dgm:prSet phldrT="[Text]"/>
      <dgm:spPr/>
      <dgm:t>
        <a:bodyPr/>
        <a:lstStyle/>
        <a:p>
          <a:r>
            <a:rPr lang="en-US"/>
            <a:t>Mattresses</a:t>
          </a:r>
        </a:p>
      </dgm:t>
    </dgm:pt>
    <dgm:pt modelId="{415BEE03-53E1-F04A-A69A-FDD3342BEE54}" type="parTrans" cxnId="{62A9D95E-20F3-E645-B3BF-D60FF81C377E}">
      <dgm:prSet/>
      <dgm:spPr/>
      <dgm:t>
        <a:bodyPr/>
        <a:lstStyle/>
        <a:p>
          <a:endParaRPr lang="en-US"/>
        </a:p>
      </dgm:t>
    </dgm:pt>
    <dgm:pt modelId="{D20F25FE-1C08-5447-A397-0FE38722E03A}" type="sibTrans" cxnId="{62A9D95E-20F3-E645-B3BF-D60FF81C377E}">
      <dgm:prSet/>
      <dgm:spPr/>
      <dgm:t>
        <a:bodyPr/>
        <a:lstStyle/>
        <a:p>
          <a:endParaRPr lang="en-US"/>
        </a:p>
      </dgm:t>
    </dgm:pt>
    <dgm:pt modelId="{B4ED0468-2E0F-A64C-B1B1-9E27859A9EB2}">
      <dgm:prSet phldrT="[Text]"/>
      <dgm:spPr/>
      <dgm:t>
        <a:bodyPr/>
        <a:lstStyle/>
        <a:p>
          <a:r>
            <a:rPr lang="en-US"/>
            <a:t>Upholstered furniture</a:t>
          </a:r>
        </a:p>
      </dgm:t>
    </dgm:pt>
    <dgm:pt modelId="{D2A92023-071B-4844-B584-09ABDE6A72C2}" type="parTrans" cxnId="{BC70CF7F-F961-B040-B585-E527B0BF912D}">
      <dgm:prSet/>
      <dgm:spPr/>
      <dgm:t>
        <a:bodyPr/>
        <a:lstStyle/>
        <a:p>
          <a:endParaRPr lang="en-US"/>
        </a:p>
      </dgm:t>
    </dgm:pt>
    <dgm:pt modelId="{87C61313-84C6-E54B-9496-A7253BF2EA96}" type="sibTrans" cxnId="{BC70CF7F-F961-B040-B585-E527B0BF912D}">
      <dgm:prSet/>
      <dgm:spPr/>
      <dgm:t>
        <a:bodyPr/>
        <a:lstStyle/>
        <a:p>
          <a:endParaRPr lang="en-US"/>
        </a:p>
      </dgm:t>
    </dgm:pt>
    <dgm:pt modelId="{552224A5-16AB-F742-BF38-95C27F17F692}">
      <dgm:prSet/>
      <dgm:spPr/>
      <dgm:t>
        <a:bodyPr/>
        <a:lstStyle/>
        <a:p>
          <a:r>
            <a:rPr lang="en-US"/>
            <a:t>Carpet</a:t>
          </a:r>
        </a:p>
      </dgm:t>
    </dgm:pt>
    <dgm:pt modelId="{830A2601-84F1-414E-88C1-191A85FC11AD}" type="parTrans" cxnId="{068036AA-DE08-174E-B972-2B9B1B5AB79D}">
      <dgm:prSet/>
      <dgm:spPr/>
      <dgm:t>
        <a:bodyPr/>
        <a:lstStyle/>
        <a:p>
          <a:endParaRPr lang="en-US"/>
        </a:p>
      </dgm:t>
    </dgm:pt>
    <dgm:pt modelId="{B7914348-9F19-0D46-AD1A-832CA543993A}" type="sibTrans" cxnId="{068036AA-DE08-174E-B972-2B9B1B5AB79D}">
      <dgm:prSet/>
      <dgm:spPr/>
      <dgm:t>
        <a:bodyPr/>
        <a:lstStyle/>
        <a:p>
          <a:endParaRPr lang="en-US"/>
        </a:p>
      </dgm:t>
    </dgm:pt>
    <dgm:pt modelId="{2449A9D9-DF8C-1443-A955-F94C24AE5609}">
      <dgm:prSet/>
      <dgm:spPr/>
      <dgm:t>
        <a:bodyPr/>
        <a:lstStyle/>
        <a:p>
          <a:r>
            <a:rPr lang="en-US"/>
            <a:t>Book cases</a:t>
          </a:r>
        </a:p>
      </dgm:t>
    </dgm:pt>
    <dgm:pt modelId="{5E274536-0D9F-F848-A838-0CF39083F078}" type="parTrans" cxnId="{17F70D01-98C8-9D41-B7D2-357362594960}">
      <dgm:prSet/>
      <dgm:spPr/>
      <dgm:t>
        <a:bodyPr/>
        <a:lstStyle/>
        <a:p>
          <a:endParaRPr lang="en-US"/>
        </a:p>
      </dgm:t>
    </dgm:pt>
    <dgm:pt modelId="{B79308B8-17BA-3B4A-9602-207C9498D552}" type="sibTrans" cxnId="{17F70D01-98C8-9D41-B7D2-357362594960}">
      <dgm:prSet/>
      <dgm:spPr/>
      <dgm:t>
        <a:bodyPr/>
        <a:lstStyle/>
        <a:p>
          <a:endParaRPr lang="en-US"/>
        </a:p>
      </dgm:t>
    </dgm:pt>
    <dgm:pt modelId="{6E2C037C-0CFE-B14E-AEB9-362659DEF055}">
      <dgm:prSet/>
      <dgm:spPr/>
      <dgm:t>
        <a:bodyPr/>
        <a:lstStyle/>
        <a:p>
          <a:r>
            <a:rPr lang="en-US"/>
            <a:t>Stuffed toys</a:t>
          </a:r>
        </a:p>
      </dgm:t>
    </dgm:pt>
    <dgm:pt modelId="{267227B8-654C-EC49-9161-6118A2B9FA15}" type="parTrans" cxnId="{70C239D0-565E-1F4E-A285-A947DC173E1E}">
      <dgm:prSet/>
      <dgm:spPr/>
      <dgm:t>
        <a:bodyPr/>
        <a:lstStyle/>
        <a:p>
          <a:endParaRPr lang="en-US"/>
        </a:p>
      </dgm:t>
    </dgm:pt>
    <dgm:pt modelId="{1D17DA33-2E03-6D46-AB93-01BB07F86E5C}" type="sibTrans" cxnId="{70C239D0-565E-1F4E-A285-A947DC173E1E}">
      <dgm:prSet/>
      <dgm:spPr/>
      <dgm:t>
        <a:bodyPr/>
        <a:lstStyle/>
        <a:p>
          <a:endParaRPr lang="en-US"/>
        </a:p>
      </dgm:t>
    </dgm:pt>
    <dgm:pt modelId="{E39465AB-CDB2-334B-A9FC-7D677E25BF4B}" type="pres">
      <dgm:prSet presAssocID="{BED813DE-74D8-AE43-BAA6-D780AB51A16D}" presName="Name0" presStyleCnt="0">
        <dgm:presLayoutVars>
          <dgm:dir/>
          <dgm:resizeHandles val="exact"/>
        </dgm:presLayoutVars>
      </dgm:prSet>
      <dgm:spPr/>
    </dgm:pt>
    <dgm:pt modelId="{715AF540-35B2-4745-A8D2-0678CEF777F4}" type="pres">
      <dgm:prSet presAssocID="{BED813DE-74D8-AE43-BAA6-D780AB51A16D}" presName="fgShape" presStyleLbl="fgShp" presStyleIdx="0" presStyleCnt="1"/>
      <dgm:spPr/>
    </dgm:pt>
    <dgm:pt modelId="{07F0D098-005D-1E4E-8F5F-5E84107FF84D}" type="pres">
      <dgm:prSet presAssocID="{BED813DE-74D8-AE43-BAA6-D780AB51A16D}" presName="linComp" presStyleCnt="0"/>
      <dgm:spPr/>
    </dgm:pt>
    <dgm:pt modelId="{E387B4CC-B78C-5A43-B0A0-7BEBB1BBB023}" type="pres">
      <dgm:prSet presAssocID="{2306B67C-9231-6B44-9161-980AA87904CF}" presName="compNode" presStyleCnt="0"/>
      <dgm:spPr/>
    </dgm:pt>
    <dgm:pt modelId="{B77EB02C-C010-1A4D-B23D-AD173C50ED8A}" type="pres">
      <dgm:prSet presAssocID="{2306B67C-9231-6B44-9161-980AA87904CF}" presName="bkgdShape" presStyleLbl="node1" presStyleIdx="0" presStyleCnt="6"/>
      <dgm:spPr/>
    </dgm:pt>
    <dgm:pt modelId="{93E7B00F-BD98-704B-B993-E55C47E29433}" type="pres">
      <dgm:prSet presAssocID="{2306B67C-9231-6B44-9161-980AA87904CF}" presName="nodeTx" presStyleLbl="node1" presStyleIdx="0" presStyleCnt="6">
        <dgm:presLayoutVars>
          <dgm:bulletEnabled val="1"/>
        </dgm:presLayoutVars>
      </dgm:prSet>
      <dgm:spPr/>
    </dgm:pt>
    <dgm:pt modelId="{6921760D-3523-0C44-AC03-754962F54DF1}" type="pres">
      <dgm:prSet presAssocID="{2306B67C-9231-6B44-9161-980AA87904CF}" presName="invisiNode" presStyleLbl="node1" presStyleIdx="0" presStyleCnt="6"/>
      <dgm:spPr/>
    </dgm:pt>
    <dgm:pt modelId="{38E0F4F6-8E8A-1F49-B4B9-FBBD6DDF1AB3}" type="pres">
      <dgm:prSet presAssocID="{2306B67C-9231-6B44-9161-980AA87904CF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F1C85E4-04A8-4F4A-BCE8-2CA9D43F4501}" type="pres">
      <dgm:prSet presAssocID="{75B8C935-F382-9E46-B0E7-745B69E58952}" presName="sibTrans" presStyleLbl="sibTrans2D1" presStyleIdx="0" presStyleCnt="0"/>
      <dgm:spPr/>
    </dgm:pt>
    <dgm:pt modelId="{E2CE9025-EA60-5647-8132-F9A46AF180BC}" type="pres">
      <dgm:prSet presAssocID="{9E6085A2-E5BC-764A-9955-761980E20368}" presName="compNode" presStyleCnt="0"/>
      <dgm:spPr/>
    </dgm:pt>
    <dgm:pt modelId="{EF8DD7F9-E33D-AE43-BD95-0148E65ACB65}" type="pres">
      <dgm:prSet presAssocID="{9E6085A2-E5BC-764A-9955-761980E20368}" presName="bkgdShape" presStyleLbl="node1" presStyleIdx="1" presStyleCnt="6"/>
      <dgm:spPr/>
    </dgm:pt>
    <dgm:pt modelId="{10DA7CE2-BA3B-8447-A1C5-20461BDD6010}" type="pres">
      <dgm:prSet presAssocID="{9E6085A2-E5BC-764A-9955-761980E20368}" presName="nodeTx" presStyleLbl="node1" presStyleIdx="1" presStyleCnt="6">
        <dgm:presLayoutVars>
          <dgm:bulletEnabled val="1"/>
        </dgm:presLayoutVars>
      </dgm:prSet>
      <dgm:spPr/>
    </dgm:pt>
    <dgm:pt modelId="{8CAEFF74-9664-0844-AD81-736725E23B2F}" type="pres">
      <dgm:prSet presAssocID="{9E6085A2-E5BC-764A-9955-761980E20368}" presName="invisiNode" presStyleLbl="node1" presStyleIdx="1" presStyleCnt="6"/>
      <dgm:spPr/>
    </dgm:pt>
    <dgm:pt modelId="{7C281CC3-2E40-064F-A15C-E71BF8FA8DD3}" type="pres">
      <dgm:prSet presAssocID="{9E6085A2-E5BC-764A-9955-761980E20368}" presName="imagNode" presStyleLbl="fgImgPlace1" presStyleIdx="1" presStyleCnt="6"/>
      <dgm:spPr/>
    </dgm:pt>
    <dgm:pt modelId="{C28E363E-068A-9743-9A79-CCFE6E0E71F6}" type="pres">
      <dgm:prSet presAssocID="{D20F25FE-1C08-5447-A397-0FE38722E03A}" presName="sibTrans" presStyleLbl="sibTrans2D1" presStyleIdx="0" presStyleCnt="0"/>
      <dgm:spPr/>
    </dgm:pt>
    <dgm:pt modelId="{8C3250E2-8A51-224B-9C3A-1D5DBDACC98F}" type="pres">
      <dgm:prSet presAssocID="{6E2C037C-0CFE-B14E-AEB9-362659DEF055}" presName="compNode" presStyleCnt="0"/>
      <dgm:spPr/>
    </dgm:pt>
    <dgm:pt modelId="{64DB3246-0FDD-2C4A-AD4B-C9EECBFFEC09}" type="pres">
      <dgm:prSet presAssocID="{6E2C037C-0CFE-B14E-AEB9-362659DEF055}" presName="bkgdShape" presStyleLbl="node1" presStyleIdx="2" presStyleCnt="6"/>
      <dgm:spPr/>
    </dgm:pt>
    <dgm:pt modelId="{06D660C9-A2B3-2949-914E-41ED50DB28B9}" type="pres">
      <dgm:prSet presAssocID="{6E2C037C-0CFE-B14E-AEB9-362659DEF055}" presName="nodeTx" presStyleLbl="node1" presStyleIdx="2" presStyleCnt="6">
        <dgm:presLayoutVars>
          <dgm:bulletEnabled val="1"/>
        </dgm:presLayoutVars>
      </dgm:prSet>
      <dgm:spPr/>
    </dgm:pt>
    <dgm:pt modelId="{C12399F1-A540-A144-B844-81164D1EC900}" type="pres">
      <dgm:prSet presAssocID="{6E2C037C-0CFE-B14E-AEB9-362659DEF055}" presName="invisiNode" presStyleLbl="node1" presStyleIdx="2" presStyleCnt="6"/>
      <dgm:spPr/>
    </dgm:pt>
    <dgm:pt modelId="{51DDAA9F-8C1B-DE4A-80B0-70200614CCD7}" type="pres">
      <dgm:prSet presAssocID="{6E2C037C-0CFE-B14E-AEB9-362659DEF055}" presName="imagNode" presStyleLbl="fgImgPlace1" presStyleIdx="2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17569AB-BD78-9749-A487-836777BB2B07}" type="pres">
      <dgm:prSet presAssocID="{1D17DA33-2E03-6D46-AB93-01BB07F86E5C}" presName="sibTrans" presStyleLbl="sibTrans2D1" presStyleIdx="0" presStyleCnt="0"/>
      <dgm:spPr/>
    </dgm:pt>
    <dgm:pt modelId="{4642D45C-24EC-8F4C-870F-6968A4020BBA}" type="pres">
      <dgm:prSet presAssocID="{B4ED0468-2E0F-A64C-B1B1-9E27859A9EB2}" presName="compNode" presStyleCnt="0"/>
      <dgm:spPr/>
    </dgm:pt>
    <dgm:pt modelId="{ABF11A27-C2F9-D44F-A565-51B5D5B5FC7E}" type="pres">
      <dgm:prSet presAssocID="{B4ED0468-2E0F-A64C-B1B1-9E27859A9EB2}" presName="bkgdShape" presStyleLbl="node1" presStyleIdx="3" presStyleCnt="6"/>
      <dgm:spPr/>
    </dgm:pt>
    <dgm:pt modelId="{25D6E96C-9AE2-4446-96F5-0286E8E20025}" type="pres">
      <dgm:prSet presAssocID="{B4ED0468-2E0F-A64C-B1B1-9E27859A9EB2}" presName="nodeTx" presStyleLbl="node1" presStyleIdx="3" presStyleCnt="6">
        <dgm:presLayoutVars>
          <dgm:bulletEnabled val="1"/>
        </dgm:presLayoutVars>
      </dgm:prSet>
      <dgm:spPr/>
    </dgm:pt>
    <dgm:pt modelId="{F0F899AE-62CE-514B-BFC3-844A67F2242E}" type="pres">
      <dgm:prSet presAssocID="{B4ED0468-2E0F-A64C-B1B1-9E27859A9EB2}" presName="invisiNode" presStyleLbl="node1" presStyleIdx="3" presStyleCnt="6"/>
      <dgm:spPr/>
    </dgm:pt>
    <dgm:pt modelId="{5563165F-6BBD-824D-A1AE-FD11C70E502E}" type="pres">
      <dgm:prSet presAssocID="{B4ED0468-2E0F-A64C-B1B1-9E27859A9EB2}" presName="imagNode" presStyleLbl="fgImgPlace1" presStyleIdx="3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7CAECE6-83E4-EB45-A5CB-527A9E84477B}" type="pres">
      <dgm:prSet presAssocID="{87C61313-84C6-E54B-9496-A7253BF2EA96}" presName="sibTrans" presStyleLbl="sibTrans2D1" presStyleIdx="0" presStyleCnt="0"/>
      <dgm:spPr/>
    </dgm:pt>
    <dgm:pt modelId="{A3B3AC58-C29C-594E-8391-FD31390B4E96}" type="pres">
      <dgm:prSet presAssocID="{552224A5-16AB-F742-BF38-95C27F17F692}" presName="compNode" presStyleCnt="0"/>
      <dgm:spPr/>
    </dgm:pt>
    <dgm:pt modelId="{5088DE30-A2EB-B04F-8F63-C0CF012EDA99}" type="pres">
      <dgm:prSet presAssocID="{552224A5-16AB-F742-BF38-95C27F17F692}" presName="bkgdShape" presStyleLbl="node1" presStyleIdx="4" presStyleCnt="6"/>
      <dgm:spPr/>
    </dgm:pt>
    <dgm:pt modelId="{43E61E95-DBF6-0942-8BA5-8BD7253E59BE}" type="pres">
      <dgm:prSet presAssocID="{552224A5-16AB-F742-BF38-95C27F17F692}" presName="nodeTx" presStyleLbl="node1" presStyleIdx="4" presStyleCnt="6">
        <dgm:presLayoutVars>
          <dgm:bulletEnabled val="1"/>
        </dgm:presLayoutVars>
      </dgm:prSet>
      <dgm:spPr/>
    </dgm:pt>
    <dgm:pt modelId="{07BFAE86-DEE3-EA49-861F-FAFECD0FF8FD}" type="pres">
      <dgm:prSet presAssocID="{552224A5-16AB-F742-BF38-95C27F17F692}" presName="invisiNode" presStyleLbl="node1" presStyleIdx="4" presStyleCnt="6"/>
      <dgm:spPr/>
    </dgm:pt>
    <dgm:pt modelId="{E4E932EF-2CDF-EF41-8E2E-D068D94B2E77}" type="pres">
      <dgm:prSet presAssocID="{552224A5-16AB-F742-BF38-95C27F17F692}" presName="imagNode" presStyleLbl="fgImgPlace1" presStyleIdx="4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0D4A79A-3508-2043-A1FB-C64CB061362F}" type="pres">
      <dgm:prSet presAssocID="{B7914348-9F19-0D46-AD1A-832CA543993A}" presName="sibTrans" presStyleLbl="sibTrans2D1" presStyleIdx="0" presStyleCnt="0"/>
      <dgm:spPr/>
    </dgm:pt>
    <dgm:pt modelId="{60F9EE7C-4112-2A48-A2A4-17DB3C3DFEBA}" type="pres">
      <dgm:prSet presAssocID="{2449A9D9-DF8C-1443-A955-F94C24AE5609}" presName="compNode" presStyleCnt="0"/>
      <dgm:spPr/>
    </dgm:pt>
    <dgm:pt modelId="{82B3F08B-BE41-044B-81B3-7B3FF219833B}" type="pres">
      <dgm:prSet presAssocID="{2449A9D9-DF8C-1443-A955-F94C24AE5609}" presName="bkgdShape" presStyleLbl="node1" presStyleIdx="5" presStyleCnt="6"/>
      <dgm:spPr/>
    </dgm:pt>
    <dgm:pt modelId="{A3A95281-858A-7243-A2C7-2C301B9E4873}" type="pres">
      <dgm:prSet presAssocID="{2449A9D9-DF8C-1443-A955-F94C24AE5609}" presName="nodeTx" presStyleLbl="node1" presStyleIdx="5" presStyleCnt="6">
        <dgm:presLayoutVars>
          <dgm:bulletEnabled val="1"/>
        </dgm:presLayoutVars>
      </dgm:prSet>
      <dgm:spPr/>
    </dgm:pt>
    <dgm:pt modelId="{160FADB4-E962-B24C-92A5-B9069CB8C525}" type="pres">
      <dgm:prSet presAssocID="{2449A9D9-DF8C-1443-A955-F94C24AE5609}" presName="invisiNode" presStyleLbl="node1" presStyleIdx="5" presStyleCnt="6"/>
      <dgm:spPr/>
    </dgm:pt>
    <dgm:pt modelId="{18D78470-2C8D-D049-BD42-C73859A9D7B7}" type="pres">
      <dgm:prSet presAssocID="{2449A9D9-DF8C-1443-A955-F94C24AE5609}" presName="imagNode" presStyleLbl="fgImgPlace1" presStyleIdx="5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</dgm:ptLst>
  <dgm:cxnLst>
    <dgm:cxn modelId="{17F70D01-98C8-9D41-B7D2-357362594960}" srcId="{BED813DE-74D8-AE43-BAA6-D780AB51A16D}" destId="{2449A9D9-DF8C-1443-A955-F94C24AE5609}" srcOrd="5" destOrd="0" parTransId="{5E274536-0D9F-F848-A838-0CF39083F078}" sibTransId="{B79308B8-17BA-3B4A-9602-207C9498D552}"/>
    <dgm:cxn modelId="{CBC0C404-8B1D-7D4C-B319-6C83839511D6}" type="presOf" srcId="{B4ED0468-2E0F-A64C-B1B1-9E27859A9EB2}" destId="{25D6E96C-9AE2-4446-96F5-0286E8E20025}" srcOrd="1" destOrd="0" presId="urn:microsoft.com/office/officeart/2005/8/layout/hList7"/>
    <dgm:cxn modelId="{7E1E651E-6D83-0B49-97DA-331A23105002}" type="presOf" srcId="{552224A5-16AB-F742-BF38-95C27F17F692}" destId="{43E61E95-DBF6-0942-8BA5-8BD7253E59BE}" srcOrd="1" destOrd="0" presId="urn:microsoft.com/office/officeart/2005/8/layout/hList7"/>
    <dgm:cxn modelId="{B99D4054-699C-4C49-9F3E-E362DD154E54}" type="presOf" srcId="{9E6085A2-E5BC-764A-9955-761980E20368}" destId="{10DA7CE2-BA3B-8447-A1C5-20461BDD6010}" srcOrd="1" destOrd="0" presId="urn:microsoft.com/office/officeart/2005/8/layout/hList7"/>
    <dgm:cxn modelId="{E84B9159-4C96-894E-BCF4-746994A3BDC2}" type="presOf" srcId="{6E2C037C-0CFE-B14E-AEB9-362659DEF055}" destId="{64DB3246-0FDD-2C4A-AD4B-C9EECBFFEC09}" srcOrd="0" destOrd="0" presId="urn:microsoft.com/office/officeart/2005/8/layout/hList7"/>
    <dgm:cxn modelId="{4861BD59-0625-FE45-B63D-C47900A71230}" type="presOf" srcId="{B4ED0468-2E0F-A64C-B1B1-9E27859A9EB2}" destId="{ABF11A27-C2F9-D44F-A565-51B5D5B5FC7E}" srcOrd="0" destOrd="0" presId="urn:microsoft.com/office/officeart/2005/8/layout/hList7"/>
    <dgm:cxn modelId="{62A9D95E-20F3-E645-B3BF-D60FF81C377E}" srcId="{BED813DE-74D8-AE43-BAA6-D780AB51A16D}" destId="{9E6085A2-E5BC-764A-9955-761980E20368}" srcOrd="1" destOrd="0" parTransId="{415BEE03-53E1-F04A-A69A-FDD3342BEE54}" sibTransId="{D20F25FE-1C08-5447-A397-0FE38722E03A}"/>
    <dgm:cxn modelId="{8CD8736B-F2FB-0049-8E12-65B1FC1CA350}" type="presOf" srcId="{1D17DA33-2E03-6D46-AB93-01BB07F86E5C}" destId="{517569AB-BD78-9749-A487-836777BB2B07}" srcOrd="0" destOrd="0" presId="urn:microsoft.com/office/officeart/2005/8/layout/hList7"/>
    <dgm:cxn modelId="{4BF5A96E-A51F-5D4A-A7EF-AF55648B7FC6}" srcId="{BED813DE-74D8-AE43-BAA6-D780AB51A16D}" destId="{2306B67C-9231-6B44-9161-980AA87904CF}" srcOrd="0" destOrd="0" parTransId="{8F12877A-30F1-AF4A-AEE1-E90207ED6602}" sibTransId="{75B8C935-F382-9E46-B0E7-745B69E58952}"/>
    <dgm:cxn modelId="{4CA5E06E-2BD2-F44C-A25E-7A32F3D498DD}" type="presOf" srcId="{2449A9D9-DF8C-1443-A955-F94C24AE5609}" destId="{A3A95281-858A-7243-A2C7-2C301B9E4873}" srcOrd="1" destOrd="0" presId="urn:microsoft.com/office/officeart/2005/8/layout/hList7"/>
    <dgm:cxn modelId="{E99AF47D-D70B-4040-8D80-80C74C6C5D35}" type="presOf" srcId="{552224A5-16AB-F742-BF38-95C27F17F692}" destId="{5088DE30-A2EB-B04F-8F63-C0CF012EDA99}" srcOrd="0" destOrd="0" presId="urn:microsoft.com/office/officeart/2005/8/layout/hList7"/>
    <dgm:cxn modelId="{BC70CF7F-F961-B040-B585-E527B0BF912D}" srcId="{BED813DE-74D8-AE43-BAA6-D780AB51A16D}" destId="{B4ED0468-2E0F-A64C-B1B1-9E27859A9EB2}" srcOrd="3" destOrd="0" parTransId="{D2A92023-071B-4844-B584-09ABDE6A72C2}" sibTransId="{87C61313-84C6-E54B-9496-A7253BF2EA96}"/>
    <dgm:cxn modelId="{7987A38C-B258-2C49-A482-508672643451}" type="presOf" srcId="{6E2C037C-0CFE-B14E-AEB9-362659DEF055}" destId="{06D660C9-A2B3-2949-914E-41ED50DB28B9}" srcOrd="1" destOrd="0" presId="urn:microsoft.com/office/officeart/2005/8/layout/hList7"/>
    <dgm:cxn modelId="{F8C95D94-BBC9-D845-B6D4-2F1CFF8329FC}" type="presOf" srcId="{75B8C935-F382-9E46-B0E7-745B69E58952}" destId="{0F1C85E4-04A8-4F4A-BCE8-2CA9D43F4501}" srcOrd="0" destOrd="0" presId="urn:microsoft.com/office/officeart/2005/8/layout/hList7"/>
    <dgm:cxn modelId="{16E724A0-419E-4045-92A6-CF1CFC3A5978}" type="presOf" srcId="{D20F25FE-1C08-5447-A397-0FE38722E03A}" destId="{C28E363E-068A-9743-9A79-CCFE6E0E71F6}" srcOrd="0" destOrd="0" presId="urn:microsoft.com/office/officeart/2005/8/layout/hList7"/>
    <dgm:cxn modelId="{8DEAEEA3-EA4B-A447-9F54-C26A9B49A34A}" type="presOf" srcId="{B7914348-9F19-0D46-AD1A-832CA543993A}" destId="{00D4A79A-3508-2043-A1FB-C64CB061362F}" srcOrd="0" destOrd="0" presId="urn:microsoft.com/office/officeart/2005/8/layout/hList7"/>
    <dgm:cxn modelId="{068036AA-DE08-174E-B972-2B9B1B5AB79D}" srcId="{BED813DE-74D8-AE43-BAA6-D780AB51A16D}" destId="{552224A5-16AB-F742-BF38-95C27F17F692}" srcOrd="4" destOrd="0" parTransId="{830A2601-84F1-414E-88C1-191A85FC11AD}" sibTransId="{B7914348-9F19-0D46-AD1A-832CA543993A}"/>
    <dgm:cxn modelId="{BB631FB2-C6DB-1243-9AA3-4FD32F0086F4}" type="presOf" srcId="{BED813DE-74D8-AE43-BAA6-D780AB51A16D}" destId="{E39465AB-CDB2-334B-A9FC-7D677E25BF4B}" srcOrd="0" destOrd="0" presId="urn:microsoft.com/office/officeart/2005/8/layout/hList7"/>
    <dgm:cxn modelId="{E46D51B7-D695-0442-90BE-A69C99BAF209}" type="presOf" srcId="{2306B67C-9231-6B44-9161-980AA87904CF}" destId="{93E7B00F-BD98-704B-B993-E55C47E29433}" srcOrd="1" destOrd="0" presId="urn:microsoft.com/office/officeart/2005/8/layout/hList7"/>
    <dgm:cxn modelId="{062B92CD-6A20-C444-A657-8E595E6AE19A}" type="presOf" srcId="{2306B67C-9231-6B44-9161-980AA87904CF}" destId="{B77EB02C-C010-1A4D-B23D-AD173C50ED8A}" srcOrd="0" destOrd="0" presId="urn:microsoft.com/office/officeart/2005/8/layout/hList7"/>
    <dgm:cxn modelId="{70C239D0-565E-1F4E-A285-A947DC173E1E}" srcId="{BED813DE-74D8-AE43-BAA6-D780AB51A16D}" destId="{6E2C037C-0CFE-B14E-AEB9-362659DEF055}" srcOrd="2" destOrd="0" parTransId="{267227B8-654C-EC49-9161-6118A2B9FA15}" sibTransId="{1D17DA33-2E03-6D46-AB93-01BB07F86E5C}"/>
    <dgm:cxn modelId="{E05B4DD4-97AB-4144-9A48-E82D25A22F5C}" type="presOf" srcId="{9E6085A2-E5BC-764A-9955-761980E20368}" destId="{EF8DD7F9-E33D-AE43-BD95-0148E65ACB65}" srcOrd="0" destOrd="0" presId="urn:microsoft.com/office/officeart/2005/8/layout/hList7"/>
    <dgm:cxn modelId="{987D45EF-7B4D-B54B-BF31-D8D387718C61}" type="presOf" srcId="{2449A9D9-DF8C-1443-A955-F94C24AE5609}" destId="{82B3F08B-BE41-044B-81B3-7B3FF219833B}" srcOrd="0" destOrd="0" presId="urn:microsoft.com/office/officeart/2005/8/layout/hList7"/>
    <dgm:cxn modelId="{5DC4A6F2-A312-6C4B-B3D3-53C46ABFB7EF}" type="presOf" srcId="{87C61313-84C6-E54B-9496-A7253BF2EA96}" destId="{27CAECE6-83E4-EB45-A5CB-527A9E84477B}" srcOrd="0" destOrd="0" presId="urn:microsoft.com/office/officeart/2005/8/layout/hList7"/>
    <dgm:cxn modelId="{3F53AA18-B9C0-EF40-B804-E63B0BD4F6F8}" type="presParOf" srcId="{E39465AB-CDB2-334B-A9FC-7D677E25BF4B}" destId="{715AF540-35B2-4745-A8D2-0678CEF777F4}" srcOrd="0" destOrd="0" presId="urn:microsoft.com/office/officeart/2005/8/layout/hList7"/>
    <dgm:cxn modelId="{DF3E0E82-8C23-3B4A-B893-28505C15D349}" type="presParOf" srcId="{E39465AB-CDB2-334B-A9FC-7D677E25BF4B}" destId="{07F0D098-005D-1E4E-8F5F-5E84107FF84D}" srcOrd="1" destOrd="0" presId="urn:microsoft.com/office/officeart/2005/8/layout/hList7"/>
    <dgm:cxn modelId="{CEDC00CB-F51D-804B-B6A9-34087BD40AA0}" type="presParOf" srcId="{07F0D098-005D-1E4E-8F5F-5E84107FF84D}" destId="{E387B4CC-B78C-5A43-B0A0-7BEBB1BBB023}" srcOrd="0" destOrd="0" presId="urn:microsoft.com/office/officeart/2005/8/layout/hList7"/>
    <dgm:cxn modelId="{F53AC559-9C68-414E-90C5-99816E27D7A4}" type="presParOf" srcId="{E387B4CC-B78C-5A43-B0A0-7BEBB1BBB023}" destId="{B77EB02C-C010-1A4D-B23D-AD173C50ED8A}" srcOrd="0" destOrd="0" presId="urn:microsoft.com/office/officeart/2005/8/layout/hList7"/>
    <dgm:cxn modelId="{639D31DA-06BA-944C-94EF-5601FABA5E7D}" type="presParOf" srcId="{E387B4CC-B78C-5A43-B0A0-7BEBB1BBB023}" destId="{93E7B00F-BD98-704B-B993-E55C47E29433}" srcOrd="1" destOrd="0" presId="urn:microsoft.com/office/officeart/2005/8/layout/hList7"/>
    <dgm:cxn modelId="{66F660CD-41D6-6A49-AC16-9F350BFF8383}" type="presParOf" srcId="{E387B4CC-B78C-5A43-B0A0-7BEBB1BBB023}" destId="{6921760D-3523-0C44-AC03-754962F54DF1}" srcOrd="2" destOrd="0" presId="urn:microsoft.com/office/officeart/2005/8/layout/hList7"/>
    <dgm:cxn modelId="{809FB002-3E85-3346-AAB6-739065DD32D8}" type="presParOf" srcId="{E387B4CC-B78C-5A43-B0A0-7BEBB1BBB023}" destId="{38E0F4F6-8E8A-1F49-B4B9-FBBD6DDF1AB3}" srcOrd="3" destOrd="0" presId="urn:microsoft.com/office/officeart/2005/8/layout/hList7"/>
    <dgm:cxn modelId="{F08A3CA0-E967-594F-88BA-51630AD65673}" type="presParOf" srcId="{07F0D098-005D-1E4E-8F5F-5E84107FF84D}" destId="{0F1C85E4-04A8-4F4A-BCE8-2CA9D43F4501}" srcOrd="1" destOrd="0" presId="urn:microsoft.com/office/officeart/2005/8/layout/hList7"/>
    <dgm:cxn modelId="{7006C2D4-9136-D541-BC8A-E2B6618CEF30}" type="presParOf" srcId="{07F0D098-005D-1E4E-8F5F-5E84107FF84D}" destId="{E2CE9025-EA60-5647-8132-F9A46AF180BC}" srcOrd="2" destOrd="0" presId="urn:microsoft.com/office/officeart/2005/8/layout/hList7"/>
    <dgm:cxn modelId="{B724CABD-755D-A241-B6A8-CD04FA5644E3}" type="presParOf" srcId="{E2CE9025-EA60-5647-8132-F9A46AF180BC}" destId="{EF8DD7F9-E33D-AE43-BD95-0148E65ACB65}" srcOrd="0" destOrd="0" presId="urn:microsoft.com/office/officeart/2005/8/layout/hList7"/>
    <dgm:cxn modelId="{534ADAFC-FD93-0E4E-8098-2EE299BE486B}" type="presParOf" srcId="{E2CE9025-EA60-5647-8132-F9A46AF180BC}" destId="{10DA7CE2-BA3B-8447-A1C5-20461BDD6010}" srcOrd="1" destOrd="0" presId="urn:microsoft.com/office/officeart/2005/8/layout/hList7"/>
    <dgm:cxn modelId="{56A29974-C458-3E4F-AB63-0E5F1F23BBEC}" type="presParOf" srcId="{E2CE9025-EA60-5647-8132-F9A46AF180BC}" destId="{8CAEFF74-9664-0844-AD81-736725E23B2F}" srcOrd="2" destOrd="0" presId="urn:microsoft.com/office/officeart/2005/8/layout/hList7"/>
    <dgm:cxn modelId="{DB055B4B-2E78-8643-92B9-12EB6D2D57F5}" type="presParOf" srcId="{E2CE9025-EA60-5647-8132-F9A46AF180BC}" destId="{7C281CC3-2E40-064F-A15C-E71BF8FA8DD3}" srcOrd="3" destOrd="0" presId="urn:microsoft.com/office/officeart/2005/8/layout/hList7"/>
    <dgm:cxn modelId="{D96DA951-251D-4148-B6B1-8EEB54B1434A}" type="presParOf" srcId="{07F0D098-005D-1E4E-8F5F-5E84107FF84D}" destId="{C28E363E-068A-9743-9A79-CCFE6E0E71F6}" srcOrd="3" destOrd="0" presId="urn:microsoft.com/office/officeart/2005/8/layout/hList7"/>
    <dgm:cxn modelId="{D4E1B754-F017-7B45-9385-A4988CFEEA7C}" type="presParOf" srcId="{07F0D098-005D-1E4E-8F5F-5E84107FF84D}" destId="{8C3250E2-8A51-224B-9C3A-1D5DBDACC98F}" srcOrd="4" destOrd="0" presId="urn:microsoft.com/office/officeart/2005/8/layout/hList7"/>
    <dgm:cxn modelId="{9D993624-C96B-CC46-B740-E9F418D225ED}" type="presParOf" srcId="{8C3250E2-8A51-224B-9C3A-1D5DBDACC98F}" destId="{64DB3246-0FDD-2C4A-AD4B-C9EECBFFEC09}" srcOrd="0" destOrd="0" presId="urn:microsoft.com/office/officeart/2005/8/layout/hList7"/>
    <dgm:cxn modelId="{3DF2A804-61FD-664E-8818-F1724A3843B1}" type="presParOf" srcId="{8C3250E2-8A51-224B-9C3A-1D5DBDACC98F}" destId="{06D660C9-A2B3-2949-914E-41ED50DB28B9}" srcOrd="1" destOrd="0" presId="urn:microsoft.com/office/officeart/2005/8/layout/hList7"/>
    <dgm:cxn modelId="{500C10A5-681E-314C-9A49-6DBD1EDD914E}" type="presParOf" srcId="{8C3250E2-8A51-224B-9C3A-1D5DBDACC98F}" destId="{C12399F1-A540-A144-B844-81164D1EC900}" srcOrd="2" destOrd="0" presId="urn:microsoft.com/office/officeart/2005/8/layout/hList7"/>
    <dgm:cxn modelId="{7F974862-9768-A34A-A67F-66EEB49B8184}" type="presParOf" srcId="{8C3250E2-8A51-224B-9C3A-1D5DBDACC98F}" destId="{51DDAA9F-8C1B-DE4A-80B0-70200614CCD7}" srcOrd="3" destOrd="0" presId="urn:microsoft.com/office/officeart/2005/8/layout/hList7"/>
    <dgm:cxn modelId="{48EB2A57-9873-0A44-AD06-AA8E56333B39}" type="presParOf" srcId="{07F0D098-005D-1E4E-8F5F-5E84107FF84D}" destId="{517569AB-BD78-9749-A487-836777BB2B07}" srcOrd="5" destOrd="0" presId="urn:microsoft.com/office/officeart/2005/8/layout/hList7"/>
    <dgm:cxn modelId="{1452F6C3-A868-DA40-AE45-B01DB15C42AD}" type="presParOf" srcId="{07F0D098-005D-1E4E-8F5F-5E84107FF84D}" destId="{4642D45C-24EC-8F4C-870F-6968A4020BBA}" srcOrd="6" destOrd="0" presId="urn:microsoft.com/office/officeart/2005/8/layout/hList7"/>
    <dgm:cxn modelId="{951ED7BE-3334-574D-8556-0F2A2370A096}" type="presParOf" srcId="{4642D45C-24EC-8F4C-870F-6968A4020BBA}" destId="{ABF11A27-C2F9-D44F-A565-51B5D5B5FC7E}" srcOrd="0" destOrd="0" presId="urn:microsoft.com/office/officeart/2005/8/layout/hList7"/>
    <dgm:cxn modelId="{0123E3F4-77E0-A048-9830-9BE3927153D4}" type="presParOf" srcId="{4642D45C-24EC-8F4C-870F-6968A4020BBA}" destId="{25D6E96C-9AE2-4446-96F5-0286E8E20025}" srcOrd="1" destOrd="0" presId="urn:microsoft.com/office/officeart/2005/8/layout/hList7"/>
    <dgm:cxn modelId="{BB51F8A8-AD1F-034E-94A9-2630CA8EE6EC}" type="presParOf" srcId="{4642D45C-24EC-8F4C-870F-6968A4020BBA}" destId="{F0F899AE-62CE-514B-BFC3-844A67F2242E}" srcOrd="2" destOrd="0" presId="urn:microsoft.com/office/officeart/2005/8/layout/hList7"/>
    <dgm:cxn modelId="{2B31FCC3-913E-1649-90F0-EB767B26FAD0}" type="presParOf" srcId="{4642D45C-24EC-8F4C-870F-6968A4020BBA}" destId="{5563165F-6BBD-824D-A1AE-FD11C70E502E}" srcOrd="3" destOrd="0" presId="urn:microsoft.com/office/officeart/2005/8/layout/hList7"/>
    <dgm:cxn modelId="{391488EE-CE2B-1C40-9754-8214B1A42DB0}" type="presParOf" srcId="{07F0D098-005D-1E4E-8F5F-5E84107FF84D}" destId="{27CAECE6-83E4-EB45-A5CB-527A9E84477B}" srcOrd="7" destOrd="0" presId="urn:microsoft.com/office/officeart/2005/8/layout/hList7"/>
    <dgm:cxn modelId="{1283A0AD-A668-C248-B63A-C855DAA4CF37}" type="presParOf" srcId="{07F0D098-005D-1E4E-8F5F-5E84107FF84D}" destId="{A3B3AC58-C29C-594E-8391-FD31390B4E96}" srcOrd="8" destOrd="0" presId="urn:microsoft.com/office/officeart/2005/8/layout/hList7"/>
    <dgm:cxn modelId="{351C62D1-AFE3-3041-8A16-48610260DC9B}" type="presParOf" srcId="{A3B3AC58-C29C-594E-8391-FD31390B4E96}" destId="{5088DE30-A2EB-B04F-8F63-C0CF012EDA99}" srcOrd="0" destOrd="0" presId="urn:microsoft.com/office/officeart/2005/8/layout/hList7"/>
    <dgm:cxn modelId="{D31CC5F6-3E57-F74B-A8CA-B41FE70E8251}" type="presParOf" srcId="{A3B3AC58-C29C-594E-8391-FD31390B4E96}" destId="{43E61E95-DBF6-0942-8BA5-8BD7253E59BE}" srcOrd="1" destOrd="0" presId="urn:microsoft.com/office/officeart/2005/8/layout/hList7"/>
    <dgm:cxn modelId="{911E27B1-797F-3E43-B6DE-CDE4B1B03798}" type="presParOf" srcId="{A3B3AC58-C29C-594E-8391-FD31390B4E96}" destId="{07BFAE86-DEE3-EA49-861F-FAFECD0FF8FD}" srcOrd="2" destOrd="0" presId="urn:microsoft.com/office/officeart/2005/8/layout/hList7"/>
    <dgm:cxn modelId="{8436A3FD-4E83-C647-BC6E-803F439ADCD1}" type="presParOf" srcId="{A3B3AC58-C29C-594E-8391-FD31390B4E96}" destId="{E4E932EF-2CDF-EF41-8E2E-D068D94B2E77}" srcOrd="3" destOrd="0" presId="urn:microsoft.com/office/officeart/2005/8/layout/hList7"/>
    <dgm:cxn modelId="{66D67D2A-17CD-F24D-A81E-709020B17FDC}" type="presParOf" srcId="{07F0D098-005D-1E4E-8F5F-5E84107FF84D}" destId="{00D4A79A-3508-2043-A1FB-C64CB061362F}" srcOrd="9" destOrd="0" presId="urn:microsoft.com/office/officeart/2005/8/layout/hList7"/>
    <dgm:cxn modelId="{30A64D45-E751-064F-8430-E88EBEFEA6AD}" type="presParOf" srcId="{07F0D098-005D-1E4E-8F5F-5E84107FF84D}" destId="{60F9EE7C-4112-2A48-A2A4-17DB3C3DFEBA}" srcOrd="10" destOrd="0" presId="urn:microsoft.com/office/officeart/2005/8/layout/hList7"/>
    <dgm:cxn modelId="{EB34B437-C798-3042-9DBF-9ADAAD65137A}" type="presParOf" srcId="{60F9EE7C-4112-2A48-A2A4-17DB3C3DFEBA}" destId="{82B3F08B-BE41-044B-81B3-7B3FF219833B}" srcOrd="0" destOrd="0" presId="urn:microsoft.com/office/officeart/2005/8/layout/hList7"/>
    <dgm:cxn modelId="{76169886-8332-D946-ABBD-BE77FAAC011A}" type="presParOf" srcId="{60F9EE7C-4112-2A48-A2A4-17DB3C3DFEBA}" destId="{A3A95281-858A-7243-A2C7-2C301B9E4873}" srcOrd="1" destOrd="0" presId="urn:microsoft.com/office/officeart/2005/8/layout/hList7"/>
    <dgm:cxn modelId="{70691FB6-C3BE-BF45-8CEB-64E078DC9F01}" type="presParOf" srcId="{60F9EE7C-4112-2A48-A2A4-17DB3C3DFEBA}" destId="{160FADB4-E962-B24C-92A5-B9069CB8C525}" srcOrd="2" destOrd="0" presId="urn:microsoft.com/office/officeart/2005/8/layout/hList7"/>
    <dgm:cxn modelId="{D7E58782-1AD6-6E4F-BEC0-ED3B64BE3043}" type="presParOf" srcId="{60F9EE7C-4112-2A48-A2A4-17DB3C3DFEBA}" destId="{18D78470-2C8D-D049-BD42-C73859A9D7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B02C-C010-1A4D-B23D-AD173C50ED8A}">
      <dsp:nvSpPr>
        <dsp:cNvPr id="0" name=""/>
        <dsp:cNvSpPr/>
      </dsp:nvSpPr>
      <dsp:spPr>
        <a:xfrm>
          <a:off x="109" y="0"/>
          <a:ext cx="1454785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Pillows</a:t>
          </a:r>
        </a:p>
      </dsp:txBody>
      <dsp:txXfrm>
        <a:off x="109" y="1678304"/>
        <a:ext cx="1454785" cy="1678304"/>
      </dsp:txXfrm>
    </dsp:sp>
    <dsp:sp modelId="{38E0F4F6-8E8A-1F49-B4B9-FBBD6DDF1AB3}">
      <dsp:nvSpPr>
        <dsp:cNvPr id="0" name=""/>
        <dsp:cNvSpPr/>
      </dsp:nvSpPr>
      <dsp:spPr>
        <a:xfrm>
          <a:off x="43752" y="251745"/>
          <a:ext cx="1367498" cy="13971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DD7F9-E33D-AE43-BD95-0148E65ACB65}">
      <dsp:nvSpPr>
        <dsp:cNvPr id="0" name=""/>
        <dsp:cNvSpPr/>
      </dsp:nvSpPr>
      <dsp:spPr>
        <a:xfrm>
          <a:off x="1498538" y="0"/>
          <a:ext cx="1454785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Mattresses</a:t>
          </a:r>
        </a:p>
      </dsp:txBody>
      <dsp:txXfrm>
        <a:off x="1498538" y="1678304"/>
        <a:ext cx="1454785" cy="1678304"/>
      </dsp:txXfrm>
    </dsp:sp>
    <dsp:sp modelId="{7C281CC3-2E40-064F-A15C-E71BF8FA8DD3}">
      <dsp:nvSpPr>
        <dsp:cNvPr id="0" name=""/>
        <dsp:cNvSpPr/>
      </dsp:nvSpPr>
      <dsp:spPr>
        <a:xfrm>
          <a:off x="1542181" y="251745"/>
          <a:ext cx="1367498" cy="13971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B3246-0FDD-2C4A-AD4B-C9EECBFFEC09}">
      <dsp:nvSpPr>
        <dsp:cNvPr id="0" name=""/>
        <dsp:cNvSpPr/>
      </dsp:nvSpPr>
      <dsp:spPr>
        <a:xfrm>
          <a:off x="2996967" y="0"/>
          <a:ext cx="1454785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Stuffed toys</a:t>
          </a:r>
        </a:p>
      </dsp:txBody>
      <dsp:txXfrm>
        <a:off x="2996967" y="1678304"/>
        <a:ext cx="1454785" cy="1678304"/>
      </dsp:txXfrm>
    </dsp:sp>
    <dsp:sp modelId="{51DDAA9F-8C1B-DE4A-80B0-70200614CCD7}">
      <dsp:nvSpPr>
        <dsp:cNvPr id="0" name=""/>
        <dsp:cNvSpPr/>
      </dsp:nvSpPr>
      <dsp:spPr>
        <a:xfrm>
          <a:off x="3040611" y="251745"/>
          <a:ext cx="1367498" cy="139718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11A27-C2F9-D44F-A565-51B5D5B5FC7E}">
      <dsp:nvSpPr>
        <dsp:cNvPr id="0" name=""/>
        <dsp:cNvSpPr/>
      </dsp:nvSpPr>
      <dsp:spPr>
        <a:xfrm>
          <a:off x="4495396" y="0"/>
          <a:ext cx="1454785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Upholstered furniture</a:t>
          </a:r>
        </a:p>
      </dsp:txBody>
      <dsp:txXfrm>
        <a:off x="4495396" y="1678304"/>
        <a:ext cx="1454785" cy="1678304"/>
      </dsp:txXfrm>
    </dsp:sp>
    <dsp:sp modelId="{5563165F-6BBD-824D-A1AE-FD11C70E502E}">
      <dsp:nvSpPr>
        <dsp:cNvPr id="0" name=""/>
        <dsp:cNvSpPr/>
      </dsp:nvSpPr>
      <dsp:spPr>
        <a:xfrm>
          <a:off x="4539040" y="251745"/>
          <a:ext cx="1367498" cy="13971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8DE30-A2EB-B04F-8F63-C0CF012EDA99}">
      <dsp:nvSpPr>
        <dsp:cNvPr id="0" name=""/>
        <dsp:cNvSpPr/>
      </dsp:nvSpPr>
      <dsp:spPr>
        <a:xfrm>
          <a:off x="5993825" y="0"/>
          <a:ext cx="1454785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Carpet</a:t>
          </a:r>
        </a:p>
      </dsp:txBody>
      <dsp:txXfrm>
        <a:off x="5993825" y="1678304"/>
        <a:ext cx="1454785" cy="1678304"/>
      </dsp:txXfrm>
    </dsp:sp>
    <dsp:sp modelId="{E4E932EF-2CDF-EF41-8E2E-D068D94B2E77}">
      <dsp:nvSpPr>
        <dsp:cNvPr id="0" name=""/>
        <dsp:cNvSpPr/>
      </dsp:nvSpPr>
      <dsp:spPr>
        <a:xfrm>
          <a:off x="6037469" y="251745"/>
          <a:ext cx="1367498" cy="139718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3F08B-BE41-044B-81B3-7B3FF219833B}">
      <dsp:nvSpPr>
        <dsp:cNvPr id="0" name=""/>
        <dsp:cNvSpPr/>
      </dsp:nvSpPr>
      <dsp:spPr>
        <a:xfrm>
          <a:off x="7492255" y="0"/>
          <a:ext cx="1454785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Book cases</a:t>
          </a:r>
        </a:p>
      </dsp:txBody>
      <dsp:txXfrm>
        <a:off x="7492255" y="1678304"/>
        <a:ext cx="1454785" cy="1678304"/>
      </dsp:txXfrm>
    </dsp:sp>
    <dsp:sp modelId="{18D78470-2C8D-D049-BD42-C73859A9D7B7}">
      <dsp:nvSpPr>
        <dsp:cNvPr id="0" name=""/>
        <dsp:cNvSpPr/>
      </dsp:nvSpPr>
      <dsp:spPr>
        <a:xfrm>
          <a:off x="7535898" y="251745"/>
          <a:ext cx="1367498" cy="139718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AF540-35B2-4745-A8D2-0678CEF777F4}">
      <dsp:nvSpPr>
        <dsp:cNvPr id="0" name=""/>
        <dsp:cNvSpPr/>
      </dsp:nvSpPr>
      <dsp:spPr>
        <a:xfrm>
          <a:off x="357885" y="3356609"/>
          <a:ext cx="8231378" cy="6293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DDE4C-F720-54D3-6CFA-98B8A93A4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90AE6-7774-8FC2-C1CA-C2A25A0A1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9557-4020-40D0-8BE4-56399812BA06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BBC5F-6A2A-A353-2BA5-1FEA068C4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51DB-A621-E528-1C81-988D9A69C1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669F-4835-4A21-80FF-CAB70C23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A998-E9DF-48FA-924C-D71094BE6FDC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06E0-EA18-401E-8109-FF457F66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What is asthma and asthma triggers in the home environment?</a:t>
            </a:r>
            <a:r>
              <a:rPr lang="en-US"/>
              <a:t>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Prenatal risk factors for asthma may include maternal smoking, diet and nutrition, stress, use of antibiotics and delivery by cesarean section.</a:t>
            </a:r>
            <a:r>
              <a:rPr lang="en-US"/>
              <a:t> </a:t>
            </a:r>
          </a:p>
          <a:p>
            <a:endParaRPr lang="en-US"/>
          </a:p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Childhood risk factors may include allergic sensitization, environmental tobacco smoke, exposure to animals, breastfeeding, decreased lung function in infancy, family size and structure, socio-economic status, antibiotics and infections, and sex and gender.</a:t>
            </a:r>
            <a:r>
              <a:rPr lang="en-US"/>
              <a:t> </a:t>
            </a:r>
          </a:p>
          <a:p>
            <a:endParaRPr lang="en-US"/>
          </a:p>
          <a:p>
            <a:pPr marL="228600" indent="-228600"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Occupational exposures constitute a common risk factor for adult asthma.</a:t>
            </a:r>
            <a:r>
              <a:rPr lang="en-US"/>
              <a:t> </a:t>
            </a:r>
          </a:p>
          <a:p>
            <a:pPr marL="228600" indent="-228600">
              <a:buFont typeface="Arial"/>
              <a:buChar char="•"/>
            </a:pP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Notes: Asthma involves inflammation of the airways.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Asthma in young children (under 5) often presents as a persistent cough (especially at night/early morning), wheezing, shortness of breath, rapid breathing, tiredness, and difficulty eating or playing, and often triggered by colds or exercise; with infants showing flared nostrils, belly movement, or trouble feeding. It can mimic other illnesses, so look for recurring symptoms or those worsening with activity or infection, and see a doctor if you notice blue lips/nails or severe struggling to breathe, which requires immediate intervention.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Fel d 1, which clings to everything—hair, furniture, carpet, walls, even your clothes (months to years)—making it hard to remove and explaining why allergies persist even after a cat is gone. 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>
                <a:solidFill>
                  <a:schemeClr val="accent1"/>
                </a:solidFill>
              </a:rPr>
              <a:t>≤10 square feet</a:t>
            </a:r>
            <a:endParaRPr lang="en-US"/>
          </a:p>
          <a:p>
            <a:pPr marL="17145"/>
            <a:endParaRPr lang="en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55" indent="-173355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Coordinate home visits with Housing Programs when possible</a:t>
            </a:r>
            <a:endParaRPr lang="en-US"/>
          </a:p>
          <a:p>
            <a:pPr marL="173355" indent="-173355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Connect the family with other community support programs as needed</a:t>
            </a:r>
            <a:endParaRPr lang="en-US"/>
          </a:p>
          <a:p>
            <a:pPr marL="173355" indent="-173355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See what grants/funding sources may be available to assist with improvements in the home and supplies</a:t>
            </a:r>
            <a:endParaRPr lang="en-US"/>
          </a:p>
          <a:p>
            <a:pPr marL="173355" indent="-173355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Integration with primary care can lead to health financing of the environmental health home visiting services for sustainability of the services</a:t>
            </a:r>
            <a:endParaRPr lang="en-US"/>
          </a:p>
          <a:p>
            <a:pPr marL="173355" indent="-173355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Consider if schools and work sites should be evaluated as potential exposure 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Asthma triggers include both chemical irritants and biological allergens.</a:t>
            </a:r>
            <a:endParaRPr lang="en-US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The environmental conditions of the home (“environmental health of the home”) is important for the health of those who live there.</a:t>
            </a:r>
            <a:endParaRPr lang="en-US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People who have asthma and are exposed to irritants or allergens can be “triggered” – airway closes and can lead to hospitalization or death.</a:t>
            </a:r>
            <a:endParaRPr lang="en-US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The home environmental assessment and created Home Action Plan reduces or eliminates environmental hazards and triggers.</a:t>
            </a:r>
            <a:endParaRPr lang="en-US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Demonstrating how to use green cleaners and other environmental controls (e.g. cleaning) can assist with intervention follow through.</a:t>
            </a:r>
            <a:endParaRPr lang="en-US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Cultural, ethical, and safety considerations should be a primary focus for conducting effective home visits.</a:t>
            </a:r>
            <a:endParaRPr lang="en-US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>
                <a:solidFill>
                  <a:srgbClr val="404040"/>
                </a:solidFill>
              </a:rPr>
              <a:t>Coordinate across all community systems to ensure families receive the best support for achieving health.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704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9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5204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 userDrawn="1"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43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1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DAFE-86F1-C731-6EBA-BE9EFC3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6ACDC-EA3B-1A68-9DC3-9C855ECD1254}"/>
              </a:ext>
            </a:extLst>
          </p:cNvPr>
          <p:cNvSpPr/>
          <p:nvPr userDrawn="1"/>
        </p:nvSpPr>
        <p:spPr>
          <a:xfrm>
            <a:off x="0" y="7067"/>
            <a:ext cx="12188952" cy="6858000"/>
          </a:xfrm>
          <a:prstGeom prst="rect">
            <a:avLst/>
          </a:prstGeom>
          <a:solidFill>
            <a:schemeClr val="accent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D1004-5BE8-6994-807E-701A455AC162}"/>
              </a:ext>
            </a:extLst>
          </p:cNvPr>
          <p:cNvGrpSpPr/>
          <p:nvPr userDrawn="1"/>
        </p:nvGrpSpPr>
        <p:grpSpPr>
          <a:xfrm>
            <a:off x="3944855" y="1281057"/>
            <a:ext cx="4302290" cy="4295887"/>
            <a:chOff x="3992880" y="1325880"/>
            <a:chExt cx="4206240" cy="4206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9C289-9B30-E6BA-F1CD-578F60B200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92880" y="1325880"/>
              <a:ext cx="4206240" cy="4206241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2449D1F4-CE5E-527B-DD18-992A10B94CE8}"/>
                </a:ext>
              </a:extLst>
            </p:cNvPr>
            <p:cNvSpPr txBox="1">
              <a:spLocks/>
            </p:cNvSpPr>
            <p:nvPr/>
          </p:nvSpPr>
          <p:spPr>
            <a:xfrm>
              <a:off x="4053544" y="3043127"/>
              <a:ext cx="4084912" cy="771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A1AE72"/>
                </a:solidFill>
                <a:effectLst/>
                <a:uLnTx/>
                <a:uFillTx/>
                <a:latin typeface="+mn-lt"/>
                <a:ea typeface="Calibri Light"/>
                <a:cs typeface="Calibri Light"/>
              </a:endParaRPr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4294598" y="1819137"/>
            <a:ext cx="3616504" cy="17645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en-US" sz="4400" baseline="0">
                <a:solidFill>
                  <a:schemeClr val="accent1">
                    <a:lumMod val="50000"/>
                  </a:schemeClr>
                </a:solidFill>
              </a:rPr>
              <a:t> Break</a:t>
            </a:r>
          </a:p>
          <a:p>
            <a:pPr algn="ctr"/>
            <a:endParaRPr lang="en-US" baseline="0"/>
          </a:p>
          <a:p>
            <a:pPr algn="ctr"/>
            <a:r>
              <a:rPr lang="en-US" sz="2400" baseline="0"/>
              <a:t>Supporting Text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577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466924C-6186-8AE2-2F49-9908855C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FAD42D8-153E-447E-B9CF-624B0D6B5D12}" type="datetime1">
              <a:rPr lang="en-US" smtClean="0"/>
              <a:t>4/23/26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4D456-4C20-A6A5-BC19-8B5FA73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30"/>
            <a:ext cx="10856624" cy="107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D904-3E41-2426-3705-1A07F3DE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688" y="1825625"/>
            <a:ext cx="1085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F989F88-0F4F-63CA-7E8B-55B3D17A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95" y="6422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98BD16F8-CF92-4FA1-9835-07755904ED58}" type="datetime1">
              <a:rPr lang="en-US" smtClean="0"/>
              <a:t>4/23/26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8CC00C-0C44-66A1-A66D-A2D44855CE09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4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80" r:id="rId2"/>
    <p:sldLayoutId id="2147484081" r:id="rId3"/>
    <p:sldLayoutId id="2147484083" r:id="rId4"/>
    <p:sldLayoutId id="2147484084" r:id="rId5"/>
    <p:sldLayoutId id="2147484085" r:id="rId6"/>
    <p:sldLayoutId id="2147484088" r:id="rId7"/>
    <p:sldLayoutId id="2147484089" r:id="rId8"/>
    <p:sldLayoutId id="214748409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masstockimages.com/free/objects/slides/isolated_candle.htm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aihb.org/wp-content/uploads/2024/04/asthma-toolkit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hs.nih.gov/health/topics/conditions/asthma/index.cfm" TargetMode="External"/><Relationship Id="rId2" Type="http://schemas.openxmlformats.org/officeDocument/2006/relationships/hyperlink" Target="https://www.niaid.nih.gov/diseases-conditions/asth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communityguide.org/topic/asthma" TargetMode="External"/><Relationship Id="rId5" Type="http://schemas.openxmlformats.org/officeDocument/2006/relationships/hyperlink" Target="https://www.cdc.gov/asthma/?CDC_AAref_Val=https://www.cdc.gov/asthma/default.htm" TargetMode="External"/><Relationship Id="rId4" Type="http://schemas.openxmlformats.org/officeDocument/2006/relationships/hyperlink" Target="https://www.nhlbi.nih.gov/health-topics/guidelines-for-diagnosis-management-of-asthma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sthma" TargetMode="External"/><Relationship Id="rId2" Type="http://schemas.openxmlformats.org/officeDocument/2006/relationships/hyperlink" Target="https://www.hud.gov/program_offices/healthy_homes/hh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lth.state.mn.us/diseases/asthma/" TargetMode="External"/><Relationship Id="rId4" Type="http://schemas.openxmlformats.org/officeDocument/2006/relationships/hyperlink" Target="https://nchh.org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/>
                <a:ea typeface="Calibri Light"/>
                <a:cs typeface="Calibri Light"/>
              </a:rPr>
              <a:t>Environmental Assessment and Action Plan for Reducing Asthma Triggers 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4/23/26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610317"/>
            <a:ext cx="9258300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Indian Health Service </a:t>
            </a:r>
          </a:p>
          <a:p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Shawn Blackshear  </a:t>
            </a:r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CF3455-99F0-37CC-555A-59149D63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93" y="441314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Remember</a:t>
            </a:r>
            <a:r>
              <a:rPr lang="en-US" sz="4000">
                <a:solidFill>
                  <a:srgbClr val="404040"/>
                </a:solidFill>
                <a:latin typeface="Calibri"/>
                <a:ea typeface="Calibri Light"/>
                <a:cs typeface="Calibri Light"/>
              </a:rPr>
              <a:t> </a:t>
            </a:r>
            <a:endParaRPr lang="en-US" sz="4000">
              <a:solidFill>
                <a:srgbClr val="000000"/>
              </a:solidFill>
              <a:latin typeface="Calibri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3036C-0685-6571-18CE-59FF8487E791}"/>
              </a:ext>
            </a:extLst>
          </p:cNvPr>
          <p:cNvSpPr txBox="1"/>
          <p:nvPr/>
        </p:nvSpPr>
        <p:spPr>
          <a:xfrm>
            <a:off x="594392" y="2346395"/>
            <a:ext cx="1080769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404040"/>
                </a:solidFill>
                <a:ea typeface="+mn-lt"/>
                <a:cs typeface="+mn-lt"/>
              </a:rPr>
              <a:t>Common symptoms: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 Persistent 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cough (night/early morning), wheezing, shortness of breath, rapid breathing, 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fatigue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, difficulty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eating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/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playing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404040"/>
                </a:solidFill>
                <a:ea typeface="+mn-lt"/>
                <a:cs typeface="+mn-lt"/>
              </a:rPr>
              <a:t>Infants may show: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 Flaring 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nostrils,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belly 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breathing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, trouble feeding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404040"/>
                </a:solidFill>
                <a:ea typeface="+mn-lt"/>
                <a:cs typeface="+mn-lt"/>
              </a:rPr>
              <a:t>Often triggered by: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 Colds or exercise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404040"/>
                </a:solidFill>
                <a:ea typeface="+mn-lt"/>
                <a:cs typeface="+mn-lt"/>
              </a:rPr>
              <a:t>Watch </a:t>
            </a:r>
            <a:r>
              <a:rPr lang="en-US" sz="2400" b="1" baseline="0">
                <a:solidFill>
                  <a:srgbClr val="404040"/>
                </a:solidFill>
                <a:ea typeface="+mn-lt"/>
                <a:cs typeface="+mn-lt"/>
              </a:rPr>
              <a:t>for</a:t>
            </a:r>
            <a:r>
              <a:rPr lang="en-US" sz="2400" b="1">
                <a:solidFill>
                  <a:srgbClr val="404040"/>
                </a:solidFill>
                <a:ea typeface="+mn-lt"/>
                <a:cs typeface="+mn-lt"/>
              </a:rPr>
              <a:t>: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 Recurring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 or 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activity-related symptoms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404040"/>
                </a:solidFill>
                <a:ea typeface="+mn-lt"/>
                <a:cs typeface="+mn-lt"/>
              </a:rPr>
              <a:t>Emergency signs: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 Blue 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lips/nails or severe 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breathing difficulty, seek </a:t>
            </a:r>
            <a:r>
              <a:rPr lang="en-US" sz="2400" baseline="0">
                <a:solidFill>
                  <a:srgbClr val="404040"/>
                </a:solidFill>
                <a:ea typeface="+mn-lt"/>
                <a:cs typeface="+mn-lt"/>
              </a:rPr>
              <a:t>immediate </a:t>
            </a:r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care</a:t>
            </a:r>
            <a:endParaRPr lang="en-US"/>
          </a:p>
          <a:p>
            <a:endParaRPr lang="en-US" sz="2400">
              <a:solidFill>
                <a:srgbClr val="404040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75A42-2A7E-15CC-47E9-2C39DC305F5B}"/>
              </a:ext>
            </a:extLst>
          </p:cNvPr>
          <p:cNvSpPr txBox="1"/>
          <p:nvPr/>
        </p:nvSpPr>
        <p:spPr>
          <a:xfrm>
            <a:off x="598507" y="1655457"/>
            <a:ext cx="74793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Asthma in Young Children (&lt;5 Years)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24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6AEAF3-70B2-679F-5EA2-358645CC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2" y="458508"/>
            <a:ext cx="9657412" cy="1255728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Environmental Health and Housing</a:t>
            </a:r>
          </a:p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8A978-80F9-AC1B-058E-BE2A3A1E9C81}"/>
              </a:ext>
            </a:extLst>
          </p:cNvPr>
          <p:cNvSpPr txBox="1"/>
          <p:nvPr/>
        </p:nvSpPr>
        <p:spPr>
          <a:xfrm>
            <a:off x="528502" y="1894602"/>
            <a:ext cx="4220308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endParaRPr lang="en-US" sz="2800">
              <a:ea typeface="Calibri"/>
              <a:cs typeface="Segoe UI"/>
            </a:endParaRP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Dry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 sz="2400">
              <a:latin typeface="Arial"/>
              <a:ea typeface="Calibri"/>
              <a:cs typeface="Arial"/>
            </a:endParaRP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Safe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Clean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Pest-Free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Contaminant-Free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Well Ventilated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Thermally Controlled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Wingdings,Sans-Serif"/>
              <a:buChar char="ü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Well Maintained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9EF71-D987-27FB-E6F3-C72AE79D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413" y="1441852"/>
            <a:ext cx="2873389" cy="4474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DFAA1E-B4ED-2B43-B141-928F4402B0BD}"/>
              </a:ext>
            </a:extLst>
          </p:cNvPr>
          <p:cNvSpPr txBox="1"/>
          <p:nvPr/>
        </p:nvSpPr>
        <p:spPr>
          <a:xfrm>
            <a:off x="524920" y="1194218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aseline="0">
                <a:solidFill>
                  <a:srgbClr val="404040"/>
                </a:solidFill>
                <a:latin typeface="Calibri"/>
              </a:rPr>
              <a:t>8 Principles of a Healthy Home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98622D-E4AE-6479-3447-429B59A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77" y="546834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Asthma Triggers in the Home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CFC24-1955-9528-C711-5A49ED1C31B1}"/>
              </a:ext>
            </a:extLst>
          </p:cNvPr>
          <p:cNvSpPr txBox="1"/>
          <p:nvPr/>
        </p:nvSpPr>
        <p:spPr>
          <a:xfrm>
            <a:off x="516094" y="1536544"/>
            <a:ext cx="10121347" cy="3467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9220">
              <a:spcBef>
                <a:spcPts val="200"/>
              </a:spcBef>
              <a:spcAft>
                <a:spcPts val="200"/>
              </a:spcAft>
            </a:pPr>
            <a:r>
              <a:rPr lang="en-US" sz="2800">
                <a:solidFill>
                  <a:srgbClr val="404040"/>
                </a:solidFill>
                <a:ea typeface="Calibri"/>
                <a:cs typeface="Calibri"/>
              </a:rPr>
              <a:t>Some major asthma triggers found inside the home include:</a:t>
            </a:r>
            <a:endParaRPr lang="en-US" sz="2800">
              <a:ea typeface="Calibri"/>
              <a:cs typeface="Calibri"/>
            </a:endParaRPr>
          </a:p>
          <a:p>
            <a:pPr marL="109220">
              <a:spcBef>
                <a:spcPts val="200"/>
              </a:spcBef>
              <a:spcAft>
                <a:spcPts val="200"/>
              </a:spcAft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Dust mites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Pests such as cockroaches, mice, and rats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Pets such as cats and dogs 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Excess moisture and mold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Many consumer products with strong odors</a:t>
            </a:r>
            <a:endParaRPr lang="en-US" sz="2400">
              <a:ea typeface="Calibri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Smoke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0024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1BD156-8E48-B0A1-0D03-A2660DC0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67" y="461611"/>
            <a:ext cx="10950806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Asthma Triggers: Categories Indoor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C7D50-7127-9472-301A-0AF7A55BB673}"/>
              </a:ext>
            </a:extLst>
          </p:cNvPr>
          <p:cNvSpPr txBox="1"/>
          <p:nvPr/>
        </p:nvSpPr>
        <p:spPr>
          <a:xfrm>
            <a:off x="755894" y="1957605"/>
            <a:ext cx="4843278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400" baseline="0">
                <a:solidFill>
                  <a:srgbClr val="404040"/>
                </a:solidFill>
                <a:latin typeface="Calibri"/>
                <a:ea typeface="Segoe UI"/>
                <a:cs typeface="Segoe UI"/>
              </a:rPr>
              <a:t>Chemical Irritants</a:t>
            </a:r>
            <a:r>
              <a:rPr lang="en-US" sz="2400">
                <a:latin typeface="Calibri"/>
                <a:ea typeface="Segoe UI"/>
                <a:cs typeface="Segoe UI"/>
              </a:rPr>
              <a:t>​</a:t>
            </a:r>
            <a:endParaRPr lang="en-US" sz="2400">
              <a:ea typeface="Calibri"/>
              <a:cs typeface="Calibri"/>
            </a:endParaRPr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Environmental tobacco smoke or wood smoke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Chemicals found in air fresheners, cleaning products, and personal hygiene products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Food preservatives</a:t>
            </a:r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CE90C-4649-2512-2B81-3A22C0B2A6B1}"/>
              </a:ext>
            </a:extLst>
          </p:cNvPr>
          <p:cNvSpPr txBox="1"/>
          <p:nvPr/>
        </p:nvSpPr>
        <p:spPr>
          <a:xfrm>
            <a:off x="6228302" y="1957279"/>
            <a:ext cx="4356340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400" baseline="0">
                <a:solidFill>
                  <a:srgbClr val="404040"/>
                </a:solidFill>
                <a:latin typeface="Calibri"/>
                <a:ea typeface="Segoe UI"/>
                <a:cs typeface="Segoe UI"/>
              </a:rPr>
              <a:t>Biological Allergens</a:t>
            </a:r>
            <a:r>
              <a:rPr lang="en-US" sz="2400">
                <a:latin typeface="Calibri"/>
                <a:ea typeface="Segoe UI"/>
                <a:cs typeface="Segoe UI"/>
              </a:rPr>
              <a:t>​</a:t>
            </a:r>
            <a:endParaRPr lang="en-US" sz="2400">
              <a:ea typeface="Calibri"/>
              <a:cs typeface="Calibri"/>
            </a:endParaRPr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Dust mite feces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Pollen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Pests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Pet dander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Mold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Foods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7331A-9E57-2140-6728-AB044FAC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473786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Outside Asthma Triggers </a:t>
            </a:r>
            <a:endParaRPr lang="en-US" sz="400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DF442-B1E8-20FB-0ACB-B8107933D3EF}"/>
              </a:ext>
            </a:extLst>
          </p:cNvPr>
          <p:cNvSpPr txBox="1"/>
          <p:nvPr/>
        </p:nvSpPr>
        <p:spPr>
          <a:xfrm>
            <a:off x="591229" y="2406526"/>
            <a:ext cx="5858274" cy="1723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lnSpc>
                <a:spcPts val="1125"/>
              </a:lnSpc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Air Pollution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>
              <a:lnSpc>
                <a:spcPts val="1125"/>
              </a:lnSpc>
            </a:pPr>
            <a:endParaRPr lang="en-US" sz="2400">
              <a:latin typeface="Calibri"/>
              <a:ea typeface="Arial"/>
              <a:cs typeface="Arial"/>
            </a:endParaRPr>
          </a:p>
          <a:p>
            <a:pPr rtl="0">
              <a:lnSpc>
                <a:spcPts val="1125"/>
              </a:lnSpc>
            </a:pP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lnSpc>
                <a:spcPts val="1125"/>
              </a:lnSpc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Wildland fire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indent="-228600">
              <a:lnSpc>
                <a:spcPts val="1125"/>
              </a:lnSpc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Tree, grass, and 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weed pollen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indent="-228600">
              <a:lnSpc>
                <a:spcPts val="1125"/>
              </a:lnSpc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Ambient mold or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fungi 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CB4A0-3DDE-E7F4-3557-573BFC67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503" y="1503718"/>
            <a:ext cx="3807069" cy="1809016"/>
          </a:xfrm>
          <a:prstGeom prst="rect">
            <a:avLst/>
          </a:prstGeom>
        </p:spPr>
      </p:pic>
      <p:pic>
        <p:nvPicPr>
          <p:cNvPr id="6" name="Picture 5" descr="haze and city">
            <a:extLst>
              <a:ext uri="{FF2B5EF4-FFF2-40B4-BE49-F238E27FC236}">
                <a16:creationId xmlns:a16="http://schemas.microsoft.com/office/drawing/2014/main" id="{625E7284-0B07-8A25-578A-8B1A4D3B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04" y="1500427"/>
            <a:ext cx="3130965" cy="1813064"/>
          </a:xfrm>
          <a:prstGeom prst="rect">
            <a:avLst/>
          </a:prstGeom>
        </p:spPr>
      </p:pic>
      <p:pic>
        <p:nvPicPr>
          <p:cNvPr id="10" name="Picture 9" descr="heavy traffic">
            <a:extLst>
              <a:ext uri="{FF2B5EF4-FFF2-40B4-BE49-F238E27FC236}">
                <a16:creationId xmlns:a16="http://schemas.microsoft.com/office/drawing/2014/main" id="{EC11D68B-85F6-6969-0882-3A541C91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60" y="3317043"/>
            <a:ext cx="2880360" cy="2337435"/>
          </a:xfrm>
          <a:prstGeom prst="rect">
            <a:avLst/>
          </a:prstGeom>
        </p:spPr>
      </p:pic>
      <p:pic>
        <p:nvPicPr>
          <p:cNvPr id="7" name="Picture 6" descr="small girl with wheelbarrow">
            <a:extLst>
              <a:ext uri="{FF2B5EF4-FFF2-40B4-BE49-F238E27FC236}">
                <a16:creationId xmlns:a16="http://schemas.microsoft.com/office/drawing/2014/main" id="{BC8AEB49-D638-4211-2595-07C082AFE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845" y="3320336"/>
            <a:ext cx="3394007" cy="2348454"/>
          </a:xfrm>
          <a:prstGeom prst="rect">
            <a:avLst/>
          </a:prstGeom>
        </p:spPr>
      </p:pic>
      <p:pic>
        <p:nvPicPr>
          <p:cNvPr id="8" name="Picture 7" descr="woman working in garden">
            <a:extLst>
              <a:ext uri="{FF2B5EF4-FFF2-40B4-BE49-F238E27FC236}">
                <a16:creationId xmlns:a16="http://schemas.microsoft.com/office/drawing/2014/main" id="{C4DE7BD8-1709-F41E-06DC-860C0787C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3933" y="3313821"/>
            <a:ext cx="1623646" cy="23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2EB974-D7DB-2DE9-A95F-881C8580D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746" y="1316551"/>
            <a:ext cx="10856624" cy="618631"/>
          </a:xfrm>
        </p:spPr>
        <p:txBody>
          <a:bodyPr/>
          <a:lstStyle/>
          <a:p>
            <a:r>
              <a:rPr lang="en-US" sz="3800" i="0">
                <a:solidFill>
                  <a:srgbClr val="404040"/>
                </a:solidFill>
                <a:latin typeface="Calibri"/>
                <a:ea typeface="Calibri Light"/>
                <a:cs typeface="Calibri Light"/>
              </a:rPr>
              <a:t>Objectives</a:t>
            </a:r>
            <a:endParaRPr lang="en-US"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062147-32F0-AD86-4D0C-6AE419BC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38" y="464027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Conducting the Environmental 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EA5A-1B05-1A19-1050-41AD93980302}"/>
              </a:ext>
            </a:extLst>
          </p:cNvPr>
          <p:cNvSpPr txBox="1"/>
          <p:nvPr/>
        </p:nvSpPr>
        <p:spPr>
          <a:xfrm>
            <a:off x="447110" y="2221556"/>
            <a:ext cx="969544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Identify asthma triggers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/>
          </a:p>
          <a:p>
            <a:endParaRPr lang="en-US" sz="2400">
              <a:solidFill>
                <a:srgbClr val="000000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Interviewing to go beyond visual observation and identification of triggers</a:t>
            </a:r>
            <a:endParaRPr lang="en-US" sz="2400">
              <a:solidFill>
                <a:srgbClr val="404040"/>
              </a:solidFill>
              <a:latin typeface="Calibri"/>
              <a:ea typeface="Arial"/>
              <a:cs typeface="Arial"/>
            </a:endParaRPr>
          </a:p>
          <a:p>
            <a:pPr lvl="0"/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Properly use and fill out the “Tribal Asthma Home Visit Form” to conduct the environmental assessment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31BCAC-0E91-FC7B-19C8-97817AD9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52" y="381400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Dust Mites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F7DC3-4E8A-8165-7EE5-C842D5B3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86" y="226015"/>
            <a:ext cx="2609850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E65C81-83E1-AB48-B45B-32FB2DC57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39157"/>
              </p:ext>
            </p:extLst>
          </p:nvPr>
        </p:nvGraphicFramePr>
        <p:xfrm>
          <a:off x="1184593" y="206279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37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520D52-CB45-09D3-12D1-CA4C3AD7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81" y="272543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Pests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9A693-3052-7B47-937C-48FE5B2FA3EA}"/>
              </a:ext>
            </a:extLst>
          </p:cNvPr>
          <p:cNvSpPr>
            <a:spLocks noGrp="1"/>
          </p:cNvSpPr>
          <p:nvPr/>
        </p:nvSpPr>
        <p:spPr>
          <a:xfrm>
            <a:off x="769873" y="1177765"/>
            <a:ext cx="5322462" cy="54476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>
              <a:buNone/>
            </a:pPr>
            <a:r>
              <a:rPr lang="en-US" sz="2800"/>
              <a:t>Cockroaches</a:t>
            </a:r>
            <a:endParaRPr lang="en-US" sz="28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50FAC-2584-39F7-B8CD-15A97778FCE5}"/>
              </a:ext>
            </a:extLst>
          </p:cNvPr>
          <p:cNvSpPr txBox="1"/>
          <p:nvPr/>
        </p:nvSpPr>
        <p:spPr>
          <a:xfrm>
            <a:off x="6308968" y="1198016"/>
            <a:ext cx="4695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aseline="0">
                <a:solidFill>
                  <a:srgbClr val="404040"/>
                </a:solidFill>
                <a:latin typeface="Calibri"/>
                <a:ea typeface="Segoe UI"/>
                <a:cs typeface="Segoe UI"/>
              </a:rPr>
              <a:t>Rodents, such as mice and rats</a:t>
            </a:r>
            <a:endParaRPr lang="en-US" sz="2800">
              <a:latin typeface="Calibri"/>
              <a:ea typeface="Calibri" panose="020F0502020204030204"/>
              <a:cs typeface="Segoe U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517B8-F7E4-1CF0-6FC2-A704BF32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27" y="3915017"/>
            <a:ext cx="3347672" cy="208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F09E2-A9B5-FD4B-439E-0D7C173F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62" y="3913240"/>
            <a:ext cx="3337413" cy="222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22200A-04BE-E3E7-7333-1F563C6E0D66}"/>
              </a:ext>
            </a:extLst>
          </p:cNvPr>
          <p:cNvSpPr>
            <a:spLocks noGrp="1"/>
          </p:cNvSpPr>
          <p:nvPr/>
        </p:nvSpPr>
        <p:spPr>
          <a:xfrm>
            <a:off x="769873" y="1875370"/>
            <a:ext cx="5322462" cy="264831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Where to look:  water heaters, bathrooms, laundry areas, appliances, plumbing – usually only at night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Droppings look like black, greasy speckles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509D6-EA69-709D-E4A6-BA6A924AF636}"/>
              </a:ext>
            </a:extLst>
          </p:cNvPr>
          <p:cNvSpPr txBox="1"/>
          <p:nvPr/>
        </p:nvSpPr>
        <p:spPr>
          <a:xfrm>
            <a:off x="6308968" y="1874157"/>
            <a:ext cx="469550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rtl="0">
              <a:buFont typeface="Arial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Look for holes and openings as small as a pencil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 sz="2800">
              <a:solidFill>
                <a:srgbClr val="404040"/>
              </a:solidFill>
              <a:latin typeface="Calibri"/>
              <a:ea typeface="Calibri"/>
              <a:cs typeface="Segoe UI"/>
            </a:endParaRPr>
          </a:p>
          <a:p>
            <a:pPr marL="342900" lvl="0" indent="-342900" rtl="0">
              <a:buFont typeface="Arial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Droppings are black or brown, and look like rice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1B0BAF-3C55-99D1-A8C4-99780A34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40" y="511262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4,000 Cockroach Species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80639-D039-8E6A-8ABD-48EBE32E954E}"/>
              </a:ext>
            </a:extLst>
          </p:cNvPr>
          <p:cNvSpPr txBox="1"/>
          <p:nvPr/>
        </p:nvSpPr>
        <p:spPr>
          <a:xfrm>
            <a:off x="692173" y="2137129"/>
            <a:ext cx="6096000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400" baseline="0" dirty="0">
                <a:solidFill>
                  <a:srgbClr val="404040"/>
                </a:solidFill>
                <a:latin typeface="Calibri"/>
                <a:ea typeface="Segoe UI"/>
                <a:cs typeface="Segoe UI"/>
              </a:rPr>
              <a:t>Four Major Pest Species</a:t>
            </a:r>
            <a:r>
              <a:rPr lang="en-US" sz="2400" dirty="0">
                <a:latin typeface="Calibri"/>
                <a:ea typeface="Segoe UI"/>
                <a:cs typeface="Segoe UI"/>
              </a:rPr>
              <a:t>​</a:t>
            </a:r>
            <a:endParaRPr lang="en-US" dirty="0"/>
          </a:p>
          <a:p>
            <a:pPr marL="342900" lvl="0" indent="-342900" rtl="0">
              <a:buFont typeface="Arial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American cockroach- </a:t>
            </a:r>
            <a:r>
              <a:rPr lang="en-US" sz="2400" u="sng" baseline="0" dirty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Periplaneta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400" u="sng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americana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German cockroach- </a:t>
            </a:r>
            <a:r>
              <a:rPr lang="en-US" sz="2400" u="sng" baseline="0" dirty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Blatella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400" u="sng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germanica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Oriental cockroach (</a:t>
            </a:r>
            <a:r>
              <a:rPr lang="en-US" sz="2400" baseline="0" dirty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waterbug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)- </a:t>
            </a:r>
            <a:r>
              <a:rPr lang="en-US" sz="2400" u="sng" baseline="0" dirty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Blatta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400" u="sng" baseline="0" dirty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orientalis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Brown-banded cockroach- </a:t>
            </a:r>
            <a:r>
              <a:rPr lang="en-US" sz="2400" u="sng" baseline="0" dirty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Supella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400" u="sng" baseline="0" dirty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longipalpa</a:t>
            </a:r>
            <a:endParaRPr lang="en-US" sz="2400" u="sng" baseline="0" dirty="0">
              <a:solidFill>
                <a:srgbClr val="404040"/>
              </a:solidFill>
              <a:latin typeface="Calibri"/>
              <a:ea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CACD5-A444-E716-50DF-4CA127AC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105" y="1543042"/>
            <a:ext cx="2868503" cy="37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8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F1C7E-F4C7-3156-CC44-943352EF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27" y="528985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Mice </a:t>
            </a:r>
            <a:endParaRPr lang="en-US" sz="4000"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B493AC-17A6-4808-A3F7-D055DAD73F94}"/>
              </a:ext>
            </a:extLst>
          </p:cNvPr>
          <p:cNvSpPr>
            <a:spLocks noGrp="1"/>
          </p:cNvSpPr>
          <p:nvPr/>
        </p:nvSpPr>
        <p:spPr>
          <a:xfrm>
            <a:off x="646111" y="792687"/>
            <a:ext cx="9404723" cy="941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6CD580-A1B3-4F32-934E-6DDCAD706544}"/>
              </a:ext>
            </a:extLst>
          </p:cNvPr>
          <p:cNvSpPr>
            <a:spLocks noGrp="1"/>
          </p:cNvSpPr>
          <p:nvPr/>
        </p:nvSpPr>
        <p:spPr>
          <a:xfrm>
            <a:off x="699704" y="1339485"/>
            <a:ext cx="5655330" cy="41837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 dirty="0"/>
              <a:t>House mouse- known for its adaptability and uniform gray/brown color</a:t>
            </a:r>
            <a:endParaRPr lang="en-US" sz="2400" dirty="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 dirty="0"/>
              <a:t>Deer mouse- distinguished by its brown back, white belly, and bicolored tail, often found in rural settings (hantavirus)</a:t>
            </a:r>
            <a:endParaRPr lang="en-US" sz="2400" dirty="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 dirty="0"/>
              <a:t>White-footed mouse- similar to the deer mouse, also invades homes, particularly near wooded areas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25A2A-DBA8-46E4-A807-587A4E2E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38" y="873160"/>
            <a:ext cx="2272393" cy="1540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A3D914-4C41-4AA7-AB38-7718ECB4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23" y="2722354"/>
            <a:ext cx="2282233" cy="1535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9FDB3-FE3F-4ECE-9166-1A9D75EEA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505" y="4649637"/>
            <a:ext cx="2277315" cy="15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8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200329"/>
          </a:xfrm>
        </p:spPr>
        <p:txBody>
          <a:bodyPr/>
          <a:lstStyle/>
          <a:p>
            <a:r>
              <a:rPr lang="en-US" sz="4000">
                <a:latin typeface="Calibri"/>
                <a:ea typeface="Calibri"/>
                <a:cs typeface="Calibri"/>
              </a:rPr>
              <a:t>Enhancing Control of Childhood Asthma at Yakama IHS Clinic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78570-F6A1-1079-B731-5C9E5F31FEFB}"/>
              </a:ext>
            </a:extLst>
          </p:cNvPr>
          <p:cNvSpPr txBox="1"/>
          <p:nvPr/>
        </p:nvSpPr>
        <p:spPr>
          <a:xfrm>
            <a:off x="612912" y="1838739"/>
            <a:ext cx="10899913" cy="35281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404040"/>
                </a:solidFill>
                <a:ea typeface="+mn-lt"/>
                <a:cs typeface="+mn-lt"/>
              </a:rPr>
              <a:t>A pharmacy-led, clinic-based childhood asthma education program that emphasizes self-management and coordination with home environment management has: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400">
              <a:solidFill>
                <a:srgbClr val="404040"/>
              </a:solidFill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Increase patient knowledge of asthma; 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Increase self-efficacy; 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Increase proper use of controller and rescue medications; 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Reduce exposures to home environment triggers; 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Improve asthma-related quality of life (QoL); and 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Reduce asthma-related medical care utilization.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4963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8CFD-E865-FBEF-B2EE-B89769728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8A795D-3944-C309-D53C-4521E3A8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88" y="588766"/>
            <a:ext cx="4398539" cy="701731"/>
          </a:xfrm>
        </p:spPr>
        <p:txBody>
          <a:bodyPr/>
          <a:lstStyle/>
          <a:p>
            <a:r>
              <a:rPr lang="en-US">
                <a:latin typeface="Calibri"/>
                <a:ea typeface="Calibri Light"/>
                <a:cs typeface="Calibri Light"/>
              </a:rPr>
              <a:t>Rats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80889-A970-D577-6C09-6F529FC068BF}"/>
              </a:ext>
            </a:extLst>
          </p:cNvPr>
          <p:cNvSpPr txBox="1"/>
          <p:nvPr/>
        </p:nvSpPr>
        <p:spPr>
          <a:xfrm>
            <a:off x="644220" y="1951694"/>
            <a:ext cx="6600091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Norway Rat (Brown Rat)- Large, stocky, brown/gray fur, short</a:t>
            </a:r>
            <a:r>
              <a:rPr lang="en-US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ears, blunt snout, tail shorter than body; prefer to make burrows.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/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Arial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Roof Rat (Black Rat)- Smaller, slender, black fur, pointed nose, large ears, long tail (longer than head/body); prefer to make nests higher up.</a:t>
            </a:r>
          </a:p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802DE-40B1-0FED-57DE-F2364B9A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636" y="1287998"/>
            <a:ext cx="2336975" cy="196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D4FE94-FDD2-40E6-540F-9BCA1D90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73" y="3628538"/>
            <a:ext cx="2531138" cy="14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8AB8D-593D-6C11-156A-4E554A37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E4896-9258-41CF-9FCA-56D14AD2D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05" y="423729"/>
            <a:ext cx="89535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7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86A8-9E61-1502-E569-727AEA1E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A61EF50-3200-4CB2-9FA2-400B49E437D0}"/>
              </a:ext>
            </a:extLst>
          </p:cNvPr>
          <p:cNvSpPr txBox="1"/>
          <p:nvPr/>
        </p:nvSpPr>
        <p:spPr>
          <a:xfrm>
            <a:off x="652773" y="1906577"/>
            <a:ext cx="571084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/>
              <a:t>Woodrat (Packrat)- Furry tails (key difference!), varied appearance.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Western states, less common home invader than others. Its flat, hairy tail, long, full whiskers, large hairless ears, protruding eyes, and size make it easy to recognize.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094D531-5335-47B1-BDC0-A653DCBBEF71}"/>
              </a:ext>
            </a:extLst>
          </p:cNvPr>
          <p:cNvSpPr txBox="1"/>
          <p:nvPr/>
        </p:nvSpPr>
        <p:spPr>
          <a:xfrm>
            <a:off x="541351" y="477555"/>
            <a:ext cx="812466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accent1"/>
                </a:solidFill>
              </a:rPr>
              <a:t>Woodrats aka Packrats</a:t>
            </a:r>
            <a:endParaRPr lang="en-US" sz="4000">
              <a:solidFill>
                <a:schemeClr val="accent1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89BF1-A79B-4501-A18D-8B295C4EC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975" y="1943319"/>
            <a:ext cx="4287304" cy="29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D577A-530E-4CBD-1FCC-0B334964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76" y="504493"/>
            <a:ext cx="9657412" cy="1588127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Pets</a:t>
            </a:r>
            <a:br>
              <a:rPr lang="en-US" sz="4000">
                <a:ea typeface="Calibri Light"/>
                <a:cs typeface="Calibri Light"/>
              </a:rPr>
            </a:br>
            <a:br>
              <a:rPr lang="en-US" sz="4000">
                <a:ea typeface="Calibri Light"/>
                <a:cs typeface="Calibri Light"/>
              </a:rPr>
            </a:br>
            <a:r>
              <a:rPr lang="en-US" sz="280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Asthma triggers and beloved pets</a:t>
            </a:r>
            <a:endParaRPr 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6C319-039E-A89B-7381-2A69C4929DCA}"/>
              </a:ext>
            </a:extLst>
          </p:cNvPr>
          <p:cNvSpPr txBox="1"/>
          <p:nvPr/>
        </p:nvSpPr>
        <p:spPr>
          <a:xfrm>
            <a:off x="438620" y="2234442"/>
            <a:ext cx="108476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1" indent="-342900" rtl="0">
              <a:buFont typeface="Arial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Allergens from pets come from skin flakes and dander, hair, saliva, and urine.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rtl="0"/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342900" lvl="1" indent="-342900" rtl="0">
              <a:buFont typeface="Arial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Cat dander has microscopic protein allergen</a:t>
            </a:r>
            <a:r>
              <a:rPr lang="en-US" sz="2400">
                <a:solidFill>
                  <a:srgbClr val="404040"/>
                </a:solidFill>
                <a:latin typeface="Calibri"/>
                <a:ea typeface="Arial"/>
                <a:cs typeface="Arial"/>
              </a:rPr>
              <a:t>.</a:t>
            </a:r>
            <a:endParaRPr lang="en-US" sz="2400">
              <a:solidFill>
                <a:srgbClr val="404040"/>
              </a:solidFill>
              <a:ea typeface="Calibri" panose="020F0502020204030204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9A863-2D72-ED90-393E-80C8A79E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199" y="4262638"/>
            <a:ext cx="5092212" cy="203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93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3F10-FB95-36FF-2F1A-A61A36E26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FC23F0-AF90-05F0-749E-7FCAAB3E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4" y="435829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Moisture and Mold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F9485-975B-F0C4-A0E6-508DC9C8C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384" y="956823"/>
            <a:ext cx="2902194" cy="293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B4015-93C4-3F97-86E1-0851C6949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242" y="4135646"/>
            <a:ext cx="2905125" cy="176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0DFEA-AB06-0210-8880-3BB55A1A8132}"/>
              </a:ext>
            </a:extLst>
          </p:cNvPr>
          <p:cNvSpPr txBox="1"/>
          <p:nvPr/>
        </p:nvSpPr>
        <p:spPr>
          <a:xfrm>
            <a:off x="539988" y="1208977"/>
            <a:ext cx="6588369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Results from excess moisture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/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Material that is damp for 24-48 hours can support mold growth.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Dead </a:t>
            </a:r>
            <a:r>
              <a:rPr lang="en-US" sz="2400" baseline="0" err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hyphe</a:t>
            </a: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, dry spores and particles can be health hazard.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Not always visible; look for water damage, damp carpet, leaks in plumbing, standing water, and condensation on windows or inadequate venting.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0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FF9AC-65EA-C689-1DE2-8AB1616A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13CAF4-D851-0EE3-8BE4-462CA907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18" y="541337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Smoke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8D96B58-1692-8146-9F90-74BE07DFB514}"/>
              </a:ext>
            </a:extLst>
          </p:cNvPr>
          <p:cNvSpPr>
            <a:spLocks noGrp="1"/>
          </p:cNvSpPr>
          <p:nvPr/>
        </p:nvSpPr>
        <p:spPr>
          <a:xfrm>
            <a:off x="641755" y="1328244"/>
            <a:ext cx="10597661" cy="402336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>
              <a:buNone/>
            </a:pPr>
            <a:r>
              <a:rPr lang="en-US" sz="2400"/>
              <a:t>Secondhand or Environmental Tobacco Smoke</a:t>
            </a:r>
            <a:endParaRPr lang="en-US" sz="2400">
              <a:ea typeface="Calibri"/>
              <a:cs typeface="Calibri"/>
            </a:endParaRPr>
          </a:p>
          <a:p>
            <a:pPr marL="109220" indent="0">
              <a:buNone/>
            </a:pPr>
            <a:endParaRPr lang="en-US" sz="2400"/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200"/>
              <a:t>Harm with direct or proximal contact to smoke</a:t>
            </a:r>
            <a:endParaRPr lang="en-US" sz="22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200"/>
              <a:t>Residue on clothing, furniture, or materials can be a trigger</a:t>
            </a:r>
            <a:endParaRPr lang="en-US" sz="22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200"/>
              <a:t>Find out if anyone smokes inside and/or what the household rules are for smoking</a:t>
            </a:r>
            <a:endParaRPr lang="en-US" sz="2200">
              <a:ea typeface="Calibri"/>
              <a:cs typeface="Calibri"/>
            </a:endParaRPr>
          </a:p>
          <a:p>
            <a:pPr marL="173355" indent="-173355"/>
            <a:endParaRPr lang="en-US" sz="2400"/>
          </a:p>
          <a:p>
            <a:pPr marL="0" indent="0">
              <a:buNone/>
            </a:pPr>
            <a:r>
              <a:rPr lang="en-US" sz="2400"/>
              <a:t>Wood Smoke</a:t>
            </a:r>
            <a:endParaRPr lang="en-US" sz="2400">
              <a:ea typeface="Calibri"/>
              <a:cs typeface="Calibri"/>
            </a:endParaRPr>
          </a:p>
          <a:p>
            <a:pPr marL="109220" indent="0">
              <a:buNone/>
            </a:pPr>
            <a:endParaRPr lang="en-US" sz="2400"/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200"/>
              <a:t>Many tribal homes use wood burning stoves for whole house heat</a:t>
            </a:r>
            <a:endParaRPr lang="en-US" sz="22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200"/>
              <a:t>Do not burn “junk” wood or any other products in the stove or fireplace – hazardous chemicals and particulate matter</a:t>
            </a:r>
            <a:endParaRPr lang="en-US" sz="22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200"/>
              <a:t>Incomplete combustion can lead to CO</a:t>
            </a:r>
            <a:endParaRPr lang="en-US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13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500E6-F8A9-D8A1-07E6-A4E9C2B5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397990C-4C4D-1347-9217-D6444A116536}"/>
              </a:ext>
            </a:extLst>
          </p:cNvPr>
          <p:cNvSpPr>
            <a:spLocks noGrp="1"/>
          </p:cNvSpPr>
          <p:nvPr/>
        </p:nvSpPr>
        <p:spPr>
          <a:xfrm>
            <a:off x="560393" y="109965"/>
            <a:ext cx="10058400" cy="969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Wildfire Smoke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4FEFEC4-12EF-6245-9AA2-9D0FA968051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48" y="1711484"/>
            <a:ext cx="4388499" cy="375032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515FC6E-E54B-42D9-A6EF-D89D33F2990B}"/>
              </a:ext>
            </a:extLst>
          </p:cNvPr>
          <p:cNvSpPr txBox="1"/>
          <p:nvPr/>
        </p:nvSpPr>
        <p:spPr>
          <a:xfrm>
            <a:off x="562804" y="1325172"/>
            <a:ext cx="9026672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/>
              <a:t>Dioxins- carcinogen, endocrine disrupter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 err="1"/>
              <a:t>Polychorinated</a:t>
            </a:r>
            <a:r>
              <a:rPr lang="en-US" altLang="en-US" sz="2000"/>
              <a:t> biphenyls- carcinogen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Lead- heavy metal poison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Formaldehyde- poison, carcinogen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Polycyclic aromatic hydrocarbons- carcinogen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Cyanide- poison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Carbon monoxide- poison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Small particulates- 2.5pm inflammation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Arsenic- poison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Benzene- poison, possible carcinogen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Nitrogen Oxides- poison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 err="1"/>
              <a:t>Napthalenes</a:t>
            </a:r>
            <a:r>
              <a:rPr lang="en-US" altLang="en-US" sz="2000"/>
              <a:t>- poison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Mold and Fungus spores- allergens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Toluene- neurotoxin</a:t>
            </a:r>
            <a:endParaRPr lang="en-US" altLang="en-US" sz="2000">
              <a:ea typeface="Calibri"/>
              <a:cs typeface="Calibri"/>
            </a:endParaRPr>
          </a:p>
          <a:p>
            <a:r>
              <a:rPr lang="en-US" altLang="en-US" sz="2000"/>
              <a:t>Methyl Chloride- toxin</a:t>
            </a:r>
            <a:endParaRPr lang="en-US" alt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79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97AA-D22B-AB1F-0448-CF48BBF8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2169-4E6B-6A46-A3FB-E41AE6652C2C}"/>
              </a:ext>
            </a:extLst>
          </p:cNvPr>
          <p:cNvSpPr>
            <a:spLocks noGrp="1"/>
          </p:cNvSpPr>
          <p:nvPr/>
        </p:nvSpPr>
        <p:spPr>
          <a:xfrm>
            <a:off x="522915" y="282067"/>
            <a:ext cx="10058400" cy="909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Chemicals from Personal Products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606AC5A0-337C-7A47-90FA-3D5D5302A5DF}"/>
              </a:ext>
            </a:extLst>
          </p:cNvPr>
          <p:cNvSpPr>
            <a:spLocks noGrp="1"/>
          </p:cNvSpPr>
          <p:nvPr/>
        </p:nvSpPr>
        <p:spPr>
          <a:xfrm>
            <a:off x="527873" y="1544283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>
              <a:buNone/>
            </a:pPr>
            <a:r>
              <a:rPr lang="en-US" sz="2800"/>
              <a:t>Products that release odors or particulate matter can be triggers</a:t>
            </a:r>
            <a:endParaRPr lang="en-US" sz="2800">
              <a:ea typeface="Calibri"/>
              <a:cs typeface="Calibri"/>
            </a:endParaRPr>
          </a:p>
          <a:p>
            <a:pPr marL="10922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/>
              <a:t>Includes many cleaners such as household bleach</a:t>
            </a:r>
            <a:endParaRPr lang="en-US">
              <a:ea typeface="Calibri"/>
              <a:cs typeface="Calibri"/>
            </a:endParaRPr>
          </a:p>
          <a:p>
            <a:pPr marL="173355" indent="-173355"/>
            <a:endParaRPr lang="en-US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/>
              <a:t>Personal hygiene body sprays or perfumes</a:t>
            </a:r>
            <a:endParaRPr lang="en-US">
              <a:ea typeface="Calibri"/>
              <a:cs typeface="Calibri"/>
            </a:endParaRPr>
          </a:p>
          <a:p>
            <a:pPr marL="173355" indent="-173355"/>
            <a:endParaRPr lang="en-US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/>
              <a:t>Air fresheners, incense, or candles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5A607-F288-2944-A5C6-B834924E8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28070" y="2634533"/>
            <a:ext cx="2166003" cy="26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46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CC675-A5E0-2AB4-6E50-1A79F84E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B17516-6EE4-48B0-7DC8-20E7C5344703}"/>
              </a:ext>
            </a:extLst>
          </p:cNvPr>
          <p:cNvSpPr txBox="1">
            <a:spLocks/>
          </p:cNvSpPr>
          <p:nvPr/>
        </p:nvSpPr>
        <p:spPr>
          <a:xfrm>
            <a:off x="667688" y="468960"/>
            <a:ext cx="10856624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Calibri"/>
                <a:ea typeface="Calibri"/>
                <a:cs typeface="Calibri"/>
              </a:rPr>
              <a:t>Other Triggers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3440CC-9578-FEDD-C4C2-CE10613B8EB6}"/>
              </a:ext>
            </a:extLst>
          </p:cNvPr>
          <p:cNvSpPr txBox="1">
            <a:spLocks/>
          </p:cNvSpPr>
          <p:nvPr/>
        </p:nvSpPr>
        <p:spPr>
          <a:xfrm>
            <a:off x="667688" y="1525118"/>
            <a:ext cx="10856624" cy="43513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Air pollution and outdoor allergens can also trigger asthma.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As you drive to the home to conduct the assessment, take a look at any outdoor features or nearby activities that may be an asthma trigger or contribute to pollution, such as: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Heavy vehicular traffic</a:t>
            </a:r>
            <a:endParaRPr lang="en-US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Agricultural activities, rural location</a:t>
            </a:r>
            <a:endParaRPr lang="en-US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Industrial emissions</a:t>
            </a:r>
            <a:endParaRPr lang="en-US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/>
              <a:t>Land lots of trees or grass that may be an allergic trigger</a:t>
            </a:r>
            <a:endParaRPr lang="en-US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endParaRPr lang="en-US"/>
          </a:p>
          <a:p>
            <a:r>
              <a:rPr lang="en-US"/>
              <a:t>Ask if asthma seems worse when traffic is bad or there are air alerts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95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6717-5136-3A1A-42E9-8F7C23CC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30CB33-793B-BCFA-1CF9-06D5EFA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9" y="665754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Home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7C7C-6D34-F187-4B3B-85D8E9AC866D}"/>
              </a:ext>
            </a:extLst>
          </p:cNvPr>
          <p:cNvSpPr>
            <a:spLocks noGrp="1"/>
          </p:cNvSpPr>
          <p:nvPr/>
        </p:nvSpPr>
        <p:spPr>
          <a:xfrm>
            <a:off x="654148" y="1712970"/>
            <a:ext cx="10703169" cy="330825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Methods of evaluating home environmental assessment findings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Use risk modeling for prioritizing needs and corrective actions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Effective methods and environmental controls for preventing and mitigating hazards 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Identification of triggers and evaluation of the home environment to present findings and write the Home Action Plan for patients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52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9DED4-5789-64AA-43F2-717A2C4B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3F98D-9DAE-041A-61BE-E91883B5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17" y="519641"/>
            <a:ext cx="9657412" cy="1200329"/>
          </a:xfrm>
        </p:spPr>
        <p:txBody>
          <a:bodyPr/>
          <a:lstStyle/>
          <a:p>
            <a:r>
              <a:rPr lang="en-US" sz="4000">
                <a:latin typeface="Calibri"/>
                <a:ea typeface="Calibri"/>
                <a:cs typeface="Calibri"/>
              </a:rPr>
              <a:t>A Public Health Response to Asthma: </a:t>
            </a:r>
            <a:br>
              <a:rPr lang="en-US" sz="4000">
                <a:latin typeface="Calibri"/>
                <a:ea typeface="Calibri"/>
                <a:cs typeface="Calibri"/>
              </a:rPr>
            </a:br>
            <a:r>
              <a:rPr lang="en-US" sz="4000">
                <a:latin typeface="Calibri"/>
                <a:ea typeface="Calibri"/>
                <a:cs typeface="Calibri"/>
              </a:rPr>
              <a:t>Environmental Interventions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71BB8B0-5105-03AE-BE15-FD814FF702CD}"/>
              </a:ext>
            </a:extLst>
          </p:cNvPr>
          <p:cNvSpPr>
            <a:spLocks noGrp="1"/>
          </p:cNvSpPr>
          <p:nvPr/>
        </p:nvSpPr>
        <p:spPr>
          <a:xfrm>
            <a:off x="674408" y="3010301"/>
            <a:ext cx="8669717" cy="300067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Clr>
                <a:srgbClr val="0F4C76"/>
              </a:buClr>
              <a:buFont typeface="Arial" panose="05000000000000000000" pitchFamily="2" charset="2"/>
              <a:buChar char="•"/>
            </a:pPr>
            <a:r>
              <a:rPr lang="en-US" altLang="en-US" sz="2400" dirty="0"/>
              <a:t>Assessments to identify asthma triggers </a:t>
            </a:r>
            <a:endParaRPr lang="en-US" altLang="en-US" sz="2400" dirty="0">
              <a:ea typeface="Calibri" panose="020F0502020204030204"/>
              <a:cs typeface="Calibri" panose="020F0502020204030204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altLang="en-US" sz="2400" dirty="0"/>
              <a:t>Education on how to address asthma triggers</a:t>
            </a:r>
            <a:endParaRPr lang="en-US" altLang="en-US" sz="2400" dirty="0">
              <a:ea typeface="Calibri" panose="020F0502020204030204"/>
              <a:cs typeface="Calibri" panose="020F0502020204030204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altLang="en-US" sz="2400" dirty="0"/>
              <a:t>Mitigation vs removing asthma triggers</a:t>
            </a:r>
            <a:endParaRPr lang="en-US" altLang="en-US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798D7-285C-370E-9956-8B8FA2D44A95}"/>
              </a:ext>
            </a:extLst>
          </p:cNvPr>
          <p:cNvSpPr txBox="1"/>
          <p:nvPr/>
        </p:nvSpPr>
        <p:spPr>
          <a:xfrm>
            <a:off x="557244" y="1950583"/>
            <a:ext cx="90971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Support the creation and maintenance of healthy home, school, and work environments through environmental interventions such as: </a:t>
            </a:r>
          </a:p>
        </p:txBody>
      </p:sp>
    </p:spTree>
    <p:extLst>
      <p:ext uri="{BB962C8B-B14F-4D97-AF65-F5344CB8AC3E}">
        <p14:creationId xmlns:p14="http://schemas.microsoft.com/office/powerpoint/2010/main" val="1124034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6DBEF-19D2-15C8-0382-F281D2C04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1EE0-A8F7-B94C-936F-40B3EBD6BFE2}"/>
              </a:ext>
            </a:extLst>
          </p:cNvPr>
          <p:cNvSpPr>
            <a:spLocks noGrp="1"/>
          </p:cNvSpPr>
          <p:nvPr/>
        </p:nvSpPr>
        <p:spPr>
          <a:xfrm>
            <a:off x="483839" y="324025"/>
            <a:ext cx="10058400" cy="9293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Conducting the Home Environmental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928-C1D8-FE44-96D8-0A0F2751802E}"/>
              </a:ext>
            </a:extLst>
          </p:cNvPr>
          <p:cNvSpPr>
            <a:spLocks noGrp="1"/>
          </p:cNvSpPr>
          <p:nvPr/>
        </p:nvSpPr>
        <p:spPr>
          <a:xfrm>
            <a:off x="482467" y="1421037"/>
            <a:ext cx="11077976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 dirty="0"/>
              <a:t>Your goal is to find the allergens and irritants that can trigger asthma AND their sources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 dirty="0"/>
              <a:t>The home environmental assessment includes: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 dirty="0"/>
              <a:t>Inspection outside the home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 dirty="0"/>
              <a:t>First impressions upon entering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 dirty="0"/>
              <a:t>Review of the medical asthma action plan and patient history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 dirty="0"/>
              <a:t>Explain what you are looking for to clients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 dirty="0"/>
              <a:t>Have the homeowner/parent/caregiver accompany you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 dirty="0"/>
              <a:t>Patient’s bedroom is a good place to start</a:t>
            </a:r>
            <a:endParaRPr lang="en-US" sz="2400" dirty="0">
              <a:ea typeface="Calibri"/>
              <a:cs typeface="Calibri"/>
            </a:endParaRPr>
          </a:p>
          <a:p>
            <a:pPr marL="182880" lvl="1" indent="0">
              <a:buNone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170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B299C-15B8-394F-BAF9-DD9010363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3;p93">
            <a:extLst>
              <a:ext uri="{FF2B5EF4-FFF2-40B4-BE49-F238E27FC236}">
                <a16:creationId xmlns:a16="http://schemas.microsoft.com/office/drawing/2014/main" id="{8AAB60F3-CF29-18DE-81D4-F8FB94E18BC9}"/>
              </a:ext>
            </a:extLst>
          </p:cNvPr>
          <p:cNvSpPr txBox="1"/>
          <p:nvPr/>
        </p:nvSpPr>
        <p:spPr>
          <a:xfrm>
            <a:off x="269321" y="1268602"/>
            <a:ext cx="5090400" cy="4321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510" lvl="1" indent="-262255"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“Fire”- heat transfers drive air flow</a:t>
            </a:r>
            <a:endParaRPr lang="en-US" sz="2400">
              <a:solidFill>
                <a:schemeClr val="dk1"/>
              </a:solidFill>
              <a:latin typeface="Calibri"/>
              <a:ea typeface="Arial"/>
              <a:cs typeface="Arial"/>
            </a:endParaRPr>
          </a:p>
          <a:p>
            <a:pPr marL="8255" lvl="1">
              <a:buClr>
                <a:schemeClr val="dk1"/>
              </a:buClr>
              <a:buSzPts val="2700"/>
            </a:pPr>
            <a:endParaRPr lang="en" sz="24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70510" lvl="1" indent="-262255">
              <a:spcBef>
                <a:spcPts val="66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“Air”- air movement creates pressure differences</a:t>
            </a:r>
            <a:endParaRPr lang="en-US" sz="2400">
              <a:solidFill>
                <a:schemeClr val="dk1"/>
              </a:solidFill>
              <a:latin typeface="Calibri"/>
              <a:ea typeface="Arial"/>
              <a:cs typeface="Arial"/>
            </a:endParaRPr>
          </a:p>
          <a:p>
            <a:pPr marL="8255" lvl="1">
              <a:spcBef>
                <a:spcPts val="667"/>
              </a:spcBef>
              <a:buClr>
                <a:schemeClr val="dk1"/>
              </a:buClr>
              <a:buSzPts val="2700"/>
            </a:pPr>
            <a:endParaRPr lang="en" sz="24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70510" lvl="1" indent="-262255">
              <a:spcBef>
                <a:spcPts val="66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“Water”- moves from wet to dry</a:t>
            </a:r>
            <a:endParaRPr lang="en-US" sz="2400">
              <a:solidFill>
                <a:schemeClr val="dk1"/>
              </a:solidFill>
              <a:latin typeface="Calibri"/>
              <a:ea typeface="Arial"/>
              <a:cs typeface="Arial"/>
            </a:endParaRPr>
          </a:p>
          <a:p>
            <a:pPr marL="8255" lvl="1">
              <a:spcBef>
                <a:spcPts val="667"/>
              </a:spcBef>
              <a:buClr>
                <a:schemeClr val="dk1"/>
              </a:buClr>
              <a:buSzPts val="2700"/>
            </a:pPr>
            <a:endParaRPr lang="en" sz="24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70510" lvl="1" indent="-262255">
              <a:spcBef>
                <a:spcPts val="66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“Earth”- dust infiltrates and circulates with air movement</a:t>
            </a:r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Google Shape;924;p93">
            <a:extLst>
              <a:ext uri="{FF2B5EF4-FFF2-40B4-BE49-F238E27FC236}">
                <a16:creationId xmlns:a16="http://schemas.microsoft.com/office/drawing/2014/main" id="{E45556C8-C648-5D93-56FC-A3C9ACBD8989}"/>
              </a:ext>
            </a:extLst>
          </p:cNvPr>
          <p:cNvSpPr/>
          <p:nvPr/>
        </p:nvSpPr>
        <p:spPr>
          <a:xfrm>
            <a:off x="-183147" y="225867"/>
            <a:ext cx="50904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300"/>
            </a:pPr>
            <a:r>
              <a:rPr lang="en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Homes are Systems</a:t>
            </a:r>
            <a:endParaRPr lang="en-US" sz="400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925;p93">
            <a:extLst>
              <a:ext uri="{FF2B5EF4-FFF2-40B4-BE49-F238E27FC236}">
                <a16:creationId xmlns:a16="http://schemas.microsoft.com/office/drawing/2014/main" id="{DD9B11D1-5134-98C6-46B6-34909CD80AF9}"/>
              </a:ext>
            </a:extLst>
          </p:cNvPr>
          <p:cNvGrpSpPr/>
          <p:nvPr/>
        </p:nvGrpSpPr>
        <p:grpSpPr>
          <a:xfrm>
            <a:off x="5779233" y="1019034"/>
            <a:ext cx="5339682" cy="4820061"/>
            <a:chOff x="5061569" y="58627"/>
            <a:chExt cx="5281655" cy="5055560"/>
          </a:xfrm>
        </p:grpSpPr>
        <p:pic>
          <p:nvPicPr>
            <p:cNvPr id="7" name="Google Shape;926;p93">
              <a:extLst>
                <a:ext uri="{FF2B5EF4-FFF2-40B4-BE49-F238E27FC236}">
                  <a16:creationId xmlns:a16="http://schemas.microsoft.com/office/drawing/2014/main" id="{8EB020EC-6155-30A2-F470-D493CD3BE1B8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1569" y="58627"/>
              <a:ext cx="5281655" cy="5055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27;p93">
              <a:extLst>
                <a:ext uri="{FF2B5EF4-FFF2-40B4-BE49-F238E27FC236}">
                  <a16:creationId xmlns:a16="http://schemas.microsoft.com/office/drawing/2014/main" id="{188DC016-7632-6F1D-FFDB-D163F5A9B8D5}"/>
                </a:ext>
              </a:extLst>
            </p:cNvPr>
            <p:cNvSpPr/>
            <p:nvPr/>
          </p:nvSpPr>
          <p:spPr>
            <a:xfrm>
              <a:off x="8202449" y="3794810"/>
              <a:ext cx="1435200" cy="10575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120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  <a:buSzPts val="1400"/>
              </a:pPr>
              <a:r>
                <a:rPr lang="en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Crawl space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28;p93">
              <a:extLst>
                <a:ext uri="{FF2B5EF4-FFF2-40B4-BE49-F238E27FC236}">
                  <a16:creationId xmlns:a16="http://schemas.microsoft.com/office/drawing/2014/main" id="{21D57BBE-00BD-5725-A42A-ABA87DEB897B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487" y="4700827"/>
              <a:ext cx="1457012" cy="16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929;p93">
            <a:extLst>
              <a:ext uri="{FF2B5EF4-FFF2-40B4-BE49-F238E27FC236}">
                <a16:creationId xmlns:a16="http://schemas.microsoft.com/office/drawing/2014/main" id="{04707C84-EB37-C1F0-962E-3AC2079BD544}"/>
              </a:ext>
            </a:extLst>
          </p:cNvPr>
          <p:cNvSpPr/>
          <p:nvPr/>
        </p:nvSpPr>
        <p:spPr>
          <a:xfrm>
            <a:off x="6626091" y="6543792"/>
            <a:ext cx="4368400" cy="27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https://www.epa.gov/indoor-air-quality-iaq/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885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140F6-5568-15B4-2A68-2207A9E18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7E8F-23A2-A349-9926-31DF4E8CD7E8}"/>
              </a:ext>
            </a:extLst>
          </p:cNvPr>
          <p:cNvSpPr>
            <a:spLocks noGrp="1"/>
          </p:cNvSpPr>
          <p:nvPr/>
        </p:nvSpPr>
        <p:spPr>
          <a:xfrm>
            <a:off x="602631" y="26418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Tribal Home Environmental Assessment </a:t>
            </a:r>
          </a:p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Form for Asthma</a:t>
            </a:r>
          </a:p>
        </p:txBody>
      </p:sp>
      <p:pic>
        <p:nvPicPr>
          <p:cNvPr id="4" name="Graphic 3" descr="Document outline">
            <a:extLst>
              <a:ext uri="{FF2B5EF4-FFF2-40B4-BE49-F238E27FC236}">
                <a16:creationId xmlns:a16="http://schemas.microsoft.com/office/drawing/2014/main" id="{8AF8375C-6EFD-1426-D9D3-EDABC0D4B1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42956F3F-31FB-121E-0E90-3B82E2A172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88BBAF-0749-7301-4DB6-EEA191924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570" y="2221572"/>
            <a:ext cx="5414334" cy="35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6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1AF5A-9EC3-324C-320C-7C24F0903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C216-4471-3B46-BC47-9C26EF171B98}"/>
              </a:ext>
            </a:extLst>
          </p:cNvPr>
          <p:cNvSpPr>
            <a:spLocks noGrp="1"/>
          </p:cNvSpPr>
          <p:nvPr/>
        </p:nvSpPr>
        <p:spPr>
          <a:xfrm>
            <a:off x="539579" y="13392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Cultural, Safety, and Ethical Considerations for Conducting the Home Environmental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FEB5-E9F7-E441-809B-104FE33E2E9C}"/>
              </a:ext>
            </a:extLst>
          </p:cNvPr>
          <p:cNvSpPr>
            <a:spLocks noGrp="1"/>
          </p:cNvSpPr>
          <p:nvPr/>
        </p:nvSpPr>
        <p:spPr>
          <a:xfrm>
            <a:off x="654476" y="1582133"/>
            <a:ext cx="9837329" cy="419548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Cultural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Local, Tribal staff are key – each Tribe and community are unique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Take the time to listen and learn before and during your work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Ethical and Legal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Professional Association/Licensing Board (EHS, Nurses, Social Workers, CHES, AEC)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Public Health Code of Ethics or Employer Code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Mandatory reporting of abuse and neglect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Safety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Appropriate PPE when necessary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If the situation is unstable or perceived as unsafe, do not enter the home</a:t>
            </a: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982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24DB6-81CF-BB6E-DB85-996097D8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5D1D-EB38-D84B-93E5-57A4B853D08B}"/>
              </a:ext>
            </a:extLst>
          </p:cNvPr>
          <p:cNvSpPr>
            <a:spLocks noGrp="1"/>
          </p:cNvSpPr>
          <p:nvPr/>
        </p:nvSpPr>
        <p:spPr>
          <a:xfrm>
            <a:off x="690976" y="529383"/>
            <a:ext cx="10058400" cy="568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Reducing Exposure to Dust Mites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3104-3ED0-A44C-96ED-A6A4C7D9AF52}"/>
              </a:ext>
            </a:extLst>
          </p:cNvPr>
          <p:cNvSpPr>
            <a:spLocks noGrp="1"/>
          </p:cNvSpPr>
          <p:nvPr/>
        </p:nvSpPr>
        <p:spPr>
          <a:xfrm>
            <a:off x="1118743" y="1716946"/>
            <a:ext cx="6107592" cy="40340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lnSpc>
                <a:spcPct val="90000"/>
              </a:lnSpc>
              <a:buClr>
                <a:srgbClr val="99FF99"/>
              </a:buClr>
            </a:pPr>
            <a:endParaRPr lang="en-US" altLang="en-US" sz="24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Clr>
                <a:srgbClr val="99FF99"/>
              </a:buClr>
              <a:buNone/>
            </a:pPr>
            <a:endParaRPr lang="en-US" altLang="en-US" sz="24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drawing of bedroom">
            <a:extLst>
              <a:ext uri="{FF2B5EF4-FFF2-40B4-BE49-F238E27FC236}">
                <a16:creationId xmlns:a16="http://schemas.microsoft.com/office/drawing/2014/main" id="{1225FF4F-4BE9-5B41-B0C9-E5B1F9656BA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25" y="1709635"/>
            <a:ext cx="4426973" cy="3722201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ITE">
            <a:extLst>
              <a:ext uri="{FF2B5EF4-FFF2-40B4-BE49-F238E27FC236}">
                <a16:creationId xmlns:a16="http://schemas.microsoft.com/office/drawing/2014/main" id="{FF8645E8-1200-F64C-9A14-1A0D7A26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19" y="3915893"/>
            <a:ext cx="626099" cy="366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7F078-C7BA-1FB7-C8E4-09626CEA4011}"/>
              </a:ext>
            </a:extLst>
          </p:cNvPr>
          <p:cNvSpPr txBox="1"/>
          <p:nvPr/>
        </p:nvSpPr>
        <p:spPr>
          <a:xfrm>
            <a:off x="692179" y="1350984"/>
            <a:ext cx="600584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Use bedding encasements 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Avoid down fillings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Vacuum 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Wash bed linens weekly in hot water (130*F)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Clear cluttered bookcases and areas which can get dusty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Limit stuffed animals to those that can be washed (can also freeze)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Reduce humidity level (between 30% and 50% relative humidity per EP-3)</a:t>
            </a:r>
          </a:p>
        </p:txBody>
      </p:sp>
    </p:spTree>
    <p:extLst>
      <p:ext uri="{BB962C8B-B14F-4D97-AF65-F5344CB8AC3E}">
        <p14:creationId xmlns:p14="http://schemas.microsoft.com/office/powerpoint/2010/main" val="1366971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0195-FC48-A112-C5B1-93125155F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144561F-F2E0-EE46-816A-3CC6E9CC09A5}"/>
              </a:ext>
            </a:extLst>
          </p:cNvPr>
          <p:cNvSpPr>
            <a:spLocks noGrp="1"/>
          </p:cNvSpPr>
          <p:nvPr/>
        </p:nvSpPr>
        <p:spPr>
          <a:xfrm>
            <a:off x="625119" y="517413"/>
            <a:ext cx="10058400" cy="731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Reducing Exposure to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5CC7-A01A-9A4C-85B4-7C81AD599BC6}"/>
              </a:ext>
            </a:extLst>
          </p:cNvPr>
          <p:cNvSpPr>
            <a:spLocks noGrp="1"/>
          </p:cNvSpPr>
          <p:nvPr/>
        </p:nvSpPr>
        <p:spPr>
          <a:xfrm>
            <a:off x="621281" y="1491565"/>
            <a:ext cx="10058400" cy="438741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2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>
              <a:buNone/>
            </a:pPr>
            <a:r>
              <a:rPr lang="en-US" sz="2800"/>
              <a:t>Practice Integrated Pest Management</a:t>
            </a:r>
            <a:endParaRPr lang="en-US" sz="2800">
              <a:ea typeface="Calibri"/>
              <a:cs typeface="Calibri"/>
            </a:endParaRPr>
          </a:p>
          <a:p>
            <a:pPr marL="173355" indent="-173355"/>
            <a:endParaRPr lang="en-US" sz="2400"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E88F44-9DB9-6DB2-B38E-76A2A98CDE71}"/>
              </a:ext>
            </a:extLst>
          </p:cNvPr>
          <p:cNvSpPr>
            <a:spLocks noGrp="1"/>
          </p:cNvSpPr>
          <p:nvPr/>
        </p:nvSpPr>
        <p:spPr>
          <a:xfrm>
            <a:off x="793824" y="2019811"/>
            <a:ext cx="10240850" cy="4173613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Determine what pests are present and at what level (infestation, minimal,..)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Eliminate the pests sources of shelter, water, and food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Keep food in closed containers – including pet food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Immediately clean spills, crumbs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Wash dishes regularly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Dry items before putting away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Fix leaks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Keep trash in closed container and take out routinely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Clean, clean, clean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Prevent access to the home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Maintain wallpaper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Seal cracks and openings into the house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41148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7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874AC-67E2-521A-C385-70989EFA7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A8C9A1-2D2E-7F41-B44B-9ADDD1A6F9AE}"/>
              </a:ext>
            </a:extLst>
          </p:cNvPr>
          <p:cNvSpPr>
            <a:spLocks noGrp="1" noChangeArrowheads="1"/>
          </p:cNvSpPr>
          <p:nvPr/>
        </p:nvSpPr>
        <p:spPr>
          <a:xfrm>
            <a:off x="507637" y="-20325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4000">
                <a:solidFill>
                  <a:schemeClr val="accent1"/>
                </a:solidFill>
                <a:latin typeface="+mn-lt"/>
              </a:rPr>
              <a:t>Reducing Exposure to Pets</a:t>
            </a:r>
            <a:endParaRPr lang="en-US" altLang="en-US" sz="4000">
              <a:solidFill>
                <a:schemeClr val="accen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76683-6AF0-376E-AD73-0017E483646E}"/>
              </a:ext>
            </a:extLst>
          </p:cNvPr>
          <p:cNvSpPr txBox="1"/>
          <p:nvPr/>
        </p:nvSpPr>
        <p:spPr>
          <a:xfrm>
            <a:off x="505106" y="2059812"/>
            <a:ext cx="934329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People who are allergic to pets should not have them in the house</a:t>
            </a:r>
          </a:p>
          <a:p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At a minimum, do not allow pets in the bedroom</a:t>
            </a:r>
          </a:p>
          <a:p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Even with regular cleaning, it is difficult to remove all dander and pet allergens. Can last 6 months after pet is no longer inside.</a:t>
            </a:r>
          </a:p>
        </p:txBody>
      </p:sp>
    </p:spTree>
    <p:extLst>
      <p:ext uri="{BB962C8B-B14F-4D97-AF65-F5344CB8AC3E}">
        <p14:creationId xmlns:p14="http://schemas.microsoft.com/office/powerpoint/2010/main" val="91800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F93BC-BE2B-D40F-76C3-FE7398FB1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C673EB-B7FF-8B45-8F3C-C1C07931E68E}"/>
              </a:ext>
            </a:extLst>
          </p:cNvPr>
          <p:cNvSpPr>
            <a:spLocks noGrp="1" noChangeArrowheads="1"/>
          </p:cNvSpPr>
          <p:nvPr/>
        </p:nvSpPr>
        <p:spPr>
          <a:xfrm>
            <a:off x="609600" y="287215"/>
            <a:ext cx="109728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4000">
                <a:solidFill>
                  <a:schemeClr val="accent1"/>
                </a:solidFill>
                <a:latin typeface="+mn-lt"/>
              </a:rPr>
              <a:t>Reducing Exposure to Mold</a:t>
            </a:r>
            <a:endParaRPr lang="en-US" altLang="en-US" sz="4000">
              <a:solidFill>
                <a:schemeClr val="accent1"/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3" name="Picture 2" descr="mold">
            <a:extLst>
              <a:ext uri="{FF2B5EF4-FFF2-40B4-BE49-F238E27FC236}">
                <a16:creationId xmlns:a16="http://schemas.microsoft.com/office/drawing/2014/main" id="{28FCB7B7-0C36-D545-A2A3-4FBA133D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92" y="1720668"/>
            <a:ext cx="4119685" cy="27497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tems used to clean up mold">
            <a:extLst>
              <a:ext uri="{FF2B5EF4-FFF2-40B4-BE49-F238E27FC236}">
                <a16:creationId xmlns:a16="http://schemas.microsoft.com/office/drawing/2014/main" id="{3E082159-AF14-CA4E-8331-9932C3DB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02" y="1725704"/>
            <a:ext cx="4024801" cy="274051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07BDAFEF-9F97-314F-91A2-38F0A335C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43" y="4833763"/>
            <a:ext cx="999966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28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24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20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20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v"/>
              <a:defRPr sz="20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v"/>
              <a:defRPr sz="20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v"/>
              <a:defRPr sz="20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v"/>
              <a:defRPr sz="2000" b="1" kern="1200">
                <a:solidFill>
                  <a:srgbClr val="FFFF00"/>
                </a:solidFill>
                <a:latin typeface="NewsGoth Dm BT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19797"/>
              </a:buClr>
              <a:buNone/>
            </a:pPr>
            <a:r>
              <a:rPr lang="en-US" altLang="en-US" sz="2800" b="0">
                <a:solidFill>
                  <a:schemeClr val="tx1"/>
                </a:solidFill>
                <a:latin typeface="+mn-lt"/>
              </a:rPr>
              <a:t>Eliminating mold and the moist conditions that permit mold growth may help prevent asthma flare-ups.</a:t>
            </a:r>
            <a:endParaRPr lang="en-US" altLang="en-US" sz="280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7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D68C-56B9-AC97-76FF-E0E93863E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4932-FA9A-0948-9FF5-34E61321D63D}"/>
              </a:ext>
            </a:extLst>
          </p:cNvPr>
          <p:cNvSpPr>
            <a:spLocks noGrp="1"/>
          </p:cNvSpPr>
          <p:nvPr/>
        </p:nvSpPr>
        <p:spPr>
          <a:xfrm>
            <a:off x="399405" y="519761"/>
            <a:ext cx="10058400" cy="578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Cleaning Mold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01BBA-3330-0A43-BAA6-AE1CFBE1923B}"/>
              </a:ext>
            </a:extLst>
          </p:cNvPr>
          <p:cNvSpPr>
            <a:spLocks noGrp="1"/>
          </p:cNvSpPr>
          <p:nvPr/>
        </p:nvSpPr>
        <p:spPr>
          <a:xfrm>
            <a:off x="552416" y="1476522"/>
            <a:ext cx="9751673" cy="504550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Discard all absorbent/soaked materials 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Carpet and textiles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Sheet rock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Particle board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Ceiling tiles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Clean non-absorbent materials and surfaces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Hot water and non-ammonia soap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Stiff brush to remove visible mold and rinse with clean water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Dry thoroughly, don’t damage surface with the cleaning process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Use gloves and mask, and dispose of material in bags or closed container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Over 10 </a:t>
            </a:r>
            <a:r>
              <a:rPr lang="en-US" sz="2400" err="1"/>
              <a:t>sq.ft</a:t>
            </a:r>
            <a:r>
              <a:rPr lang="en-US" sz="2400"/>
              <a:t>. consider hiring contractor</a:t>
            </a: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803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41ABC-2F85-21D1-31EE-629B6098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58;p125">
            <a:extLst>
              <a:ext uri="{FF2B5EF4-FFF2-40B4-BE49-F238E27FC236}">
                <a16:creationId xmlns:a16="http://schemas.microsoft.com/office/drawing/2014/main" id="{B6E3D0C7-2EF2-D595-C4DD-C85F24428C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372" y="2775334"/>
            <a:ext cx="3598520" cy="2861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59;p125">
            <a:extLst>
              <a:ext uri="{FF2B5EF4-FFF2-40B4-BE49-F238E27FC236}">
                <a16:creationId xmlns:a16="http://schemas.microsoft.com/office/drawing/2014/main" id="{F8B9BF0B-C699-418C-AB2E-7B3C19D7794E}"/>
              </a:ext>
            </a:extLst>
          </p:cNvPr>
          <p:cNvSpPr txBox="1"/>
          <p:nvPr/>
        </p:nvSpPr>
        <p:spPr>
          <a:xfrm>
            <a:off x="417027" y="396565"/>
            <a:ext cx="9262800" cy="64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Cleaning Small Areas of Mold Growth</a:t>
            </a:r>
            <a:endParaRPr lang="en" sz="400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1662;p125" descr="Text, letter&#10;&#10;Description automatically generated">
            <a:extLst>
              <a:ext uri="{FF2B5EF4-FFF2-40B4-BE49-F238E27FC236}">
                <a16:creationId xmlns:a16="http://schemas.microsoft.com/office/drawing/2014/main" id="{89B7D112-0CBD-7B55-D065-5328FD83039B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275" y="2779240"/>
            <a:ext cx="4735599" cy="28561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66;p125">
            <a:extLst>
              <a:ext uri="{FF2B5EF4-FFF2-40B4-BE49-F238E27FC236}">
                <a16:creationId xmlns:a16="http://schemas.microsoft.com/office/drawing/2014/main" id="{A599C51C-A158-F4CC-3981-6080DE3ECC0A}"/>
              </a:ext>
            </a:extLst>
          </p:cNvPr>
          <p:cNvSpPr txBox="1"/>
          <p:nvPr/>
        </p:nvSpPr>
        <p:spPr>
          <a:xfrm>
            <a:off x="3255596" y="5768667"/>
            <a:ext cx="5299600" cy="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Never use bleach- it is </a:t>
            </a:r>
            <a:r>
              <a:rPr lang="en" sz="2400" b="1" u="sng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 necessary</a:t>
            </a:r>
            <a:endParaRPr lang="en-US" sz="2400" b="1">
              <a:ea typeface="Calibri"/>
              <a:cs typeface="Calibri"/>
            </a:endParaRPr>
          </a:p>
        </p:txBody>
      </p:sp>
      <p:sp>
        <p:nvSpPr>
          <p:cNvPr id="6" name="Google Shape;1659;p125">
            <a:extLst>
              <a:ext uri="{FF2B5EF4-FFF2-40B4-BE49-F238E27FC236}">
                <a16:creationId xmlns:a16="http://schemas.microsoft.com/office/drawing/2014/main" id="{F20E08B2-93DF-0FA8-DB70-73EE01C881CD}"/>
              </a:ext>
            </a:extLst>
          </p:cNvPr>
          <p:cNvSpPr txBox="1"/>
          <p:nvPr/>
        </p:nvSpPr>
        <p:spPr>
          <a:xfrm>
            <a:off x="596221" y="1178660"/>
            <a:ext cx="9262800" cy="2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indent="-342900">
              <a:buClr>
                <a:srgbClr val="8C8C8C"/>
              </a:buClr>
              <a:buSzPts val="12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Clean surfaces starting with careful vacuuming </a:t>
            </a:r>
            <a:endParaRPr lang="en-US" sz="2400">
              <a:latin typeface="Calibri"/>
              <a:ea typeface="Arial"/>
              <a:cs typeface="Arial"/>
            </a:endParaRPr>
          </a:p>
          <a:p>
            <a:pPr marL="360045" indent="-342900">
              <a:buClr>
                <a:schemeClr val="folHlink"/>
              </a:buClr>
              <a:buSzPts val="12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After vacuuming, small areas can be cleaned through a multi-step process summarized below</a:t>
            </a:r>
            <a:endParaRPr sz="2400">
              <a:latin typeface="Calibri"/>
              <a:ea typeface="Calibri"/>
              <a:cs typeface="Calibri"/>
            </a:endParaRPr>
          </a:p>
          <a:p>
            <a:pPr marL="360045" indent="-342900">
              <a:buClr>
                <a:schemeClr val="folHlink"/>
              </a:buClr>
              <a:buSzPts val="12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Provide clients with the EPA Booklet for guidance</a:t>
            </a:r>
            <a:endParaRPr sz="2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46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E5E7-1242-0624-AA04-7891950E5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383C9-AA5B-5FA5-C79C-B66D8C69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73" y="659989"/>
            <a:ext cx="9657412" cy="646331"/>
          </a:xfrm>
        </p:spPr>
        <p:txBody>
          <a:bodyPr/>
          <a:lstStyle/>
          <a:p>
            <a:r>
              <a:rPr lang="en-US" sz="4000" dirty="0">
                <a:latin typeface="Calibri"/>
                <a:ea typeface="Calibri Light"/>
                <a:cs typeface="Calibri Light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DCB1D-386A-BF2E-A7E6-B6875F7A4F5C}"/>
              </a:ext>
            </a:extLst>
          </p:cNvPr>
          <p:cNvSpPr txBox="1"/>
          <p:nvPr/>
        </p:nvSpPr>
        <p:spPr>
          <a:xfrm>
            <a:off x="634232" y="1430404"/>
            <a:ext cx="1079739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/>
            <a:endParaRPr lang="en-US" dirty="0"/>
          </a:p>
          <a:p>
            <a:pPr marL="228600" indent="-228600"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Identifying asthma triggers and conducting the </a:t>
            </a: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environmental assessment.</a:t>
            </a:r>
            <a:endParaRPr lang="en-US" sz="2400">
              <a:solidFill>
                <a:srgbClr val="404040"/>
              </a:solidFill>
              <a:latin typeface="Calibri"/>
              <a:ea typeface="Arial"/>
              <a:cs typeface="Arial"/>
            </a:endParaRPr>
          </a:p>
          <a:p>
            <a:pPr marL="685800" lvl="1" indent="-228600"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Environmental health science and provide an example of walk-through forms</a:t>
            </a:r>
            <a:r>
              <a:rPr lang="en-US" sz="2400" dirty="0">
                <a:latin typeface="Calibri"/>
                <a:ea typeface="Arial"/>
                <a:cs typeface="Arial"/>
              </a:rPr>
              <a:t>​.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lvl="1"/>
            <a:endParaRPr lang="en-US" sz="2400" dirty="0"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How to reduce and eliminate the asthma triggers and environmental hazards in </a:t>
            </a: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the home</a:t>
            </a:r>
            <a:r>
              <a:rPr lang="en-US" sz="2400">
                <a:solidFill>
                  <a:srgbClr val="404040"/>
                </a:solidFill>
                <a:latin typeface="Calibri"/>
                <a:ea typeface="Arial"/>
                <a:cs typeface="Arial"/>
              </a:rPr>
              <a:t>.</a:t>
            </a:r>
          </a:p>
          <a:p>
            <a:pPr marL="685800" lvl="1" indent="-228600"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Recommended actions and plans, and use of supplies and </a:t>
            </a:r>
            <a:r>
              <a:rPr lang="en-US" sz="240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techniques for </a:t>
            </a: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controlling triggers</a:t>
            </a:r>
            <a:r>
              <a:rPr lang="en-US" sz="2400" dirty="0">
                <a:latin typeface="Calibri"/>
                <a:ea typeface="Arial"/>
                <a:cs typeface="Arial"/>
              </a:rPr>
              <a:t>​.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lvl="1"/>
            <a:endParaRPr lang="en-US" sz="2400" dirty="0">
              <a:latin typeface="Calibri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24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Motivational Interviewing – Assess progress and identify weak points</a:t>
            </a:r>
            <a:r>
              <a:rPr lang="en-US" sz="240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.</a:t>
            </a:r>
            <a:endParaRPr lang="en-US" sz="2400" baseline="0" dirty="0">
              <a:solidFill>
                <a:srgbClr val="404040"/>
              </a:solidFill>
              <a:latin typeface="Calibri"/>
              <a:ea typeface="Arial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27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60692-695F-C6C0-C770-310D4794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270D6C-F075-3141-8A96-F77A6C4DCC00}"/>
              </a:ext>
            </a:extLst>
          </p:cNvPr>
          <p:cNvSpPr>
            <a:spLocks noGrp="1" noChangeArrowheads="1"/>
          </p:cNvSpPr>
          <p:nvPr/>
        </p:nvSpPr>
        <p:spPr>
          <a:xfrm>
            <a:off x="589280" y="532914"/>
            <a:ext cx="10070123" cy="641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4000">
                <a:solidFill>
                  <a:schemeClr val="accent1"/>
                </a:solidFill>
                <a:latin typeface="+mn-lt"/>
              </a:rPr>
              <a:t>Reducing Exposure to Smoke</a:t>
            </a:r>
            <a:endParaRPr lang="en-US" altLang="en-US" sz="4000">
              <a:solidFill>
                <a:schemeClr val="accent1"/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0D674F1-72FA-144F-BDA7-91BA06D4B9A5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65" y="2730464"/>
            <a:ext cx="2753826" cy="280071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11A6F0-B594-4048-A57E-7998BA596B0A}"/>
              </a:ext>
            </a:extLst>
          </p:cNvPr>
          <p:cNvSpPr>
            <a:spLocks noGrp="1"/>
          </p:cNvSpPr>
          <p:nvPr/>
        </p:nvSpPr>
        <p:spPr>
          <a:xfrm>
            <a:off x="743356" y="1534795"/>
            <a:ext cx="9486312" cy="17959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Environmental tobacco smoke is associated with asthma development in preschool children and worsened symptoms in older children and adults.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10922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D531F-FE8C-7144-8D62-85A3F87E9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86" y="2734645"/>
            <a:ext cx="3202881" cy="27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9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D880B-A153-E2E0-EB7D-0F912AAE7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761D-CFCD-E94C-A527-BA49BD069909}"/>
              </a:ext>
            </a:extLst>
          </p:cNvPr>
          <p:cNvSpPr>
            <a:spLocks noGrp="1"/>
          </p:cNvSpPr>
          <p:nvPr/>
        </p:nvSpPr>
        <p:spPr>
          <a:xfrm>
            <a:off x="387467" y="35517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+mj-lt"/>
                <a:cs typeface="+mj-lt"/>
              </a:rPr>
              <a:t>Limit Exposure to Chemicals in Personal Products</a:t>
            </a:r>
            <a:endParaRPr lang="en-US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endParaRPr lang="en-US" sz="4000">
              <a:ea typeface="Calibri Light"/>
              <a:cs typeface="Calibri Light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5D838201-57CF-594F-A88B-7387DE6B8DE0}"/>
              </a:ext>
            </a:extLst>
          </p:cNvPr>
          <p:cNvSpPr>
            <a:spLocks noGrp="1"/>
          </p:cNvSpPr>
          <p:nvPr/>
        </p:nvSpPr>
        <p:spPr>
          <a:xfrm>
            <a:off x="652697" y="2092701"/>
            <a:ext cx="10049021" cy="29213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Avoid or limit uses of perfumes, fragrance sprays, candles, wax heaters, etc. that produce strong odors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Substitute with less toxic, non-scented, environmentally friendly/natural or organic products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Green Cleaners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en-US" sz="2400"/>
              <a:t>When cleaning, pour the product into a cloth rather than spray it</a:t>
            </a: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821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1603-3917-639D-17A8-0B0707B4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DF93-38A8-8246-8641-07928B79FDE6}"/>
              </a:ext>
            </a:extLst>
          </p:cNvPr>
          <p:cNvSpPr>
            <a:spLocks noGrp="1"/>
          </p:cNvSpPr>
          <p:nvPr/>
        </p:nvSpPr>
        <p:spPr>
          <a:xfrm>
            <a:off x="490731" y="635082"/>
            <a:ext cx="10058400" cy="723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Equipment and Green Cleaning Supplies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821E4-796E-1C41-6196-7407457FC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4" y="2082284"/>
            <a:ext cx="5177309" cy="3883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6E35C-6BA3-C10E-5FBB-182B3F091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18" y="2082284"/>
            <a:ext cx="5177304" cy="38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9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1371-51CA-C95B-3115-1CDF32A45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1882-8D08-F941-A75F-32D5DF9C4AD1}"/>
              </a:ext>
            </a:extLst>
          </p:cNvPr>
          <p:cNvSpPr>
            <a:spLocks noGrp="1"/>
          </p:cNvSpPr>
          <p:nvPr/>
        </p:nvSpPr>
        <p:spPr>
          <a:xfrm>
            <a:off x="419991" y="507736"/>
            <a:ext cx="11347938" cy="1427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+mj-lt"/>
                <a:cs typeface="+mj-lt"/>
              </a:rPr>
              <a:t>Coordinate with social and housing support programs</a:t>
            </a:r>
            <a:endParaRPr lang="en-US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endParaRPr lang="en-US" sz="400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9695-BC91-1B43-84D7-ACD21200F342}"/>
              </a:ext>
            </a:extLst>
          </p:cNvPr>
          <p:cNvSpPr>
            <a:spLocks noGrp="1"/>
          </p:cNvSpPr>
          <p:nvPr/>
        </p:nvSpPr>
        <p:spPr>
          <a:xfrm>
            <a:off x="657721" y="1928465"/>
            <a:ext cx="10058400" cy="331997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Coordinate home visits with housing programs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+mn-lt"/>
              <a:cs typeface="+mn-lt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Connect families to community support services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+mn-lt"/>
              <a:cs typeface="+mn-lt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Identify grants/funding for home improvements and supplies</a:t>
            </a:r>
            <a:endParaRPr lang="en-US">
              <a:ea typeface="+mn-lt"/>
              <a:cs typeface="+mn-lt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+mn-lt"/>
              <a:cs typeface="+mn-lt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Integrate with primary care to support sustainable financing</a:t>
            </a:r>
            <a:endParaRPr lang="en-US">
              <a:ea typeface="+mn-lt"/>
              <a:cs typeface="+mn-lt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endParaRPr lang="en-US" sz="2400">
              <a:ea typeface="+mn-lt"/>
              <a:cs typeface="+mn-lt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Assess schools and workplaces for potential exposures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1945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5305F-A039-061A-CA5B-9191BBAC5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DB93-D36E-C51F-80F9-57163070C62B}"/>
              </a:ext>
            </a:extLst>
          </p:cNvPr>
          <p:cNvSpPr>
            <a:spLocks noGrp="1"/>
          </p:cNvSpPr>
          <p:nvPr/>
        </p:nvSpPr>
        <p:spPr>
          <a:xfrm>
            <a:off x="585801" y="-45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3D7B-8767-EBA2-BF7D-9E14C6CB1988}"/>
              </a:ext>
            </a:extLst>
          </p:cNvPr>
          <p:cNvSpPr>
            <a:spLocks noGrp="1"/>
          </p:cNvSpPr>
          <p:nvPr/>
        </p:nvSpPr>
        <p:spPr>
          <a:xfrm>
            <a:off x="1147187" y="2067356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Triggers include chemical irritants and biological allergens</a:t>
            </a:r>
            <a:endParaRPr lang="en-US"/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Home environmental conditions directly impact asthma health</a:t>
            </a: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Exposure can cause airway narrowing, hospitalization, or death</a:t>
            </a: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Home assessments and Action Plans reduce/eliminate triggers</a:t>
            </a: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Demonstrate green cleaning and environmental control practices</a:t>
            </a: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Prioritize cultural, ethical, and safety considerations during visits</a:t>
            </a: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Coordinate across community systems to support families</a:t>
            </a:r>
          </a:p>
          <a:p>
            <a:pPr marL="173355" indent="-173355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358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DAF6-15B9-06AD-AD49-446329886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A8C4-3D47-4DDD-A6C6-9CB9B5EDF3C7}"/>
              </a:ext>
            </a:extLst>
          </p:cNvPr>
          <p:cNvSpPr>
            <a:spLocks noGrp="1"/>
          </p:cNvSpPr>
          <p:nvPr/>
        </p:nvSpPr>
        <p:spPr>
          <a:xfrm>
            <a:off x="-1707812" y="729083"/>
            <a:ext cx="8825657" cy="63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Tribal Asthma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D5557-40EF-4E59-B096-E23835DD9DE2}"/>
              </a:ext>
            </a:extLst>
          </p:cNvPr>
          <p:cNvSpPr>
            <a:spLocks noGrp="1"/>
          </p:cNvSpPr>
          <p:nvPr/>
        </p:nvSpPr>
        <p:spPr>
          <a:xfrm>
            <a:off x="665881" y="2694204"/>
            <a:ext cx="882565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hlinkClick r:id="rId2"/>
              </a:rPr>
              <a:t>https://www.npaihb.org/wp-content/uploads/2024/04/asthma-toolkit.pdf</a:t>
            </a:r>
            <a:endParaRPr lang="en-US" cap="none">
              <a:ea typeface="Calibri Light" panose="020F0302020204030204"/>
              <a:cs typeface="Calibri Light" panose="020F0302020204030204"/>
            </a:endParaRPr>
          </a:p>
          <a:p>
            <a:pPr algn="ctr"/>
            <a:endParaRPr lang="en-US" cap="none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0DBFC6-4698-4B17-9F2A-5F98BD2CD498}"/>
              </a:ext>
            </a:extLst>
          </p:cNvPr>
          <p:cNvSpPr txBox="1"/>
          <p:nvPr/>
        </p:nvSpPr>
        <p:spPr>
          <a:xfrm>
            <a:off x="-86949" y="1713738"/>
            <a:ext cx="32978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err="1"/>
              <a:t>Shake'n</a:t>
            </a:r>
            <a:r>
              <a:rPr lang="en-US" sz="2400"/>
              <a:t> Bake</a:t>
            </a:r>
          </a:p>
        </p:txBody>
      </p:sp>
    </p:spTree>
    <p:extLst>
      <p:ext uri="{BB962C8B-B14F-4D97-AF65-F5344CB8AC3E}">
        <p14:creationId xmlns:p14="http://schemas.microsoft.com/office/powerpoint/2010/main" val="1282705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3176-9175-9E48-7C63-1EB86FA80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514C-955F-29F4-D753-2392152A65E4}"/>
              </a:ext>
            </a:extLst>
          </p:cNvPr>
          <p:cNvSpPr>
            <a:spLocks noGrp="1"/>
          </p:cNvSpPr>
          <p:nvPr/>
        </p:nvSpPr>
        <p:spPr>
          <a:xfrm>
            <a:off x="1304858" y="732238"/>
            <a:ext cx="8825657" cy="63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37879-6A7F-4D15-C52B-6EFA4EB61FB9}"/>
              </a:ext>
            </a:extLst>
          </p:cNvPr>
          <p:cNvSpPr>
            <a:spLocks noGrp="1"/>
          </p:cNvSpPr>
          <p:nvPr/>
        </p:nvSpPr>
        <p:spPr>
          <a:xfrm>
            <a:off x="1469749" y="2568600"/>
            <a:ext cx="882565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cap="none"/>
          </a:p>
          <a:p>
            <a:pPr algn="ctr"/>
            <a:endParaRPr lang="en-US" sz="3200" cap="non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1E1245-66F9-4EC2-B9D4-EF3619476283}"/>
              </a:ext>
            </a:extLst>
          </p:cNvPr>
          <p:cNvSpPr>
            <a:spLocks noGrp="1"/>
          </p:cNvSpPr>
          <p:nvPr/>
        </p:nvSpPr>
        <p:spPr>
          <a:xfrm>
            <a:off x="381158" y="1107272"/>
            <a:ext cx="9533031" cy="12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>
                <a:latin typeface="Calibri"/>
                <a:ea typeface="Calibri"/>
                <a:cs typeface="Calibri"/>
              </a:rPr>
            </a:br>
            <a:r>
              <a:rPr lang="en-US" sz="2400">
                <a:latin typeface="Calibri"/>
                <a:ea typeface="Calibri"/>
                <a:cs typeface="Calibri"/>
              </a:rPr>
              <a:t>Indian Health Service Environmental Health Support Center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999EFBA-586A-4882-BDC4-D120CE04D7DD}"/>
              </a:ext>
            </a:extLst>
          </p:cNvPr>
          <p:cNvSpPr>
            <a:spLocks noGrp="1"/>
          </p:cNvSpPr>
          <p:nvPr/>
        </p:nvSpPr>
        <p:spPr>
          <a:xfrm>
            <a:off x="378773" y="2849198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accent1"/>
                </a:solidFill>
              </a:rPr>
              <a:t>https://www.ihs.gov/ehsc/classes/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82DEDFD-BB9B-472E-BC44-690C469D3174}"/>
              </a:ext>
            </a:extLst>
          </p:cNvPr>
          <p:cNvSpPr txBox="1"/>
          <p:nvPr/>
        </p:nvSpPr>
        <p:spPr>
          <a:xfrm>
            <a:off x="-1712492" y="652952"/>
            <a:ext cx="921895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>
                <a:solidFill>
                  <a:schemeClr val="accent1"/>
                </a:solidFill>
              </a:rPr>
              <a:t>Healthy Homes Training</a:t>
            </a:r>
            <a:endParaRPr lang="en-US" sz="4000">
              <a:solidFill>
                <a:schemeClr val="accent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514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C101D-5AB8-FE26-08EB-B24FD4494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0EC1-18C1-8580-F139-72F061E0AC37}"/>
              </a:ext>
            </a:extLst>
          </p:cNvPr>
          <p:cNvSpPr>
            <a:spLocks noGrp="1"/>
          </p:cNvSpPr>
          <p:nvPr/>
        </p:nvSpPr>
        <p:spPr>
          <a:xfrm>
            <a:off x="1304858" y="732238"/>
            <a:ext cx="8825657" cy="63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B3A9-10F9-175D-E254-93A1202C4AFB}"/>
              </a:ext>
            </a:extLst>
          </p:cNvPr>
          <p:cNvSpPr>
            <a:spLocks noGrp="1"/>
          </p:cNvSpPr>
          <p:nvPr/>
        </p:nvSpPr>
        <p:spPr>
          <a:xfrm>
            <a:off x="1469749" y="2568600"/>
            <a:ext cx="882565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cap="none"/>
          </a:p>
          <a:p>
            <a:pPr algn="ctr"/>
            <a:endParaRPr lang="en-US" sz="3200" cap="non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B73F3-8FF0-6C4C-8575-46BA14EF9FB4}"/>
              </a:ext>
            </a:extLst>
          </p:cNvPr>
          <p:cNvSpPr>
            <a:spLocks noGrp="1"/>
          </p:cNvSpPr>
          <p:nvPr/>
        </p:nvSpPr>
        <p:spPr>
          <a:xfrm>
            <a:off x="520231" y="431036"/>
            <a:ext cx="10058400" cy="8646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References and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1375AE-977A-244F-A221-2B95968CBD56}"/>
              </a:ext>
            </a:extLst>
          </p:cNvPr>
          <p:cNvSpPr>
            <a:spLocks noGrp="1"/>
          </p:cNvSpPr>
          <p:nvPr/>
        </p:nvSpPr>
        <p:spPr>
          <a:xfrm>
            <a:off x="522053" y="1364519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National Institutes of Health, National Institute of Allergy and Infectious Disease, </a:t>
            </a:r>
            <a:r>
              <a:rPr lang="en-US" sz="2400">
                <a:hlinkClick r:id="rId2"/>
              </a:rPr>
              <a:t>https://www.niaid.nih.gov/diseases-conditions/asthma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National Institutes of Health, National Institute of Environmental Health Sciences, </a:t>
            </a:r>
            <a:r>
              <a:rPr lang="en-US" sz="2400">
                <a:hlinkClick r:id="rId3"/>
              </a:rPr>
              <a:t>https://www.niehs.nih.gov/health/topics/conditions/asthma/index.cfm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National Heart, Lung, and Blood Institute – Guidelines for the Diagnosis and Management of Asthma, </a:t>
            </a:r>
            <a:r>
              <a:rPr lang="en-US" sz="2400">
                <a:hlinkClick r:id="rId4"/>
              </a:rPr>
              <a:t>https://www.nhlbi.nih.gov/health-topics/guidelines-for-diagnosis-management-of-asthma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>
                <a:ea typeface="Calibri"/>
                <a:cs typeface="Calibri"/>
              </a:rPr>
              <a:t>CDC </a:t>
            </a:r>
            <a:r>
              <a:rPr lang="en-US" sz="2400">
                <a:ea typeface="+mn-lt"/>
                <a:cs typeface="+mn-lt"/>
                <a:hlinkClick r:id="rId5"/>
              </a:rPr>
              <a:t>Asthma | Asthma | CDC</a:t>
            </a:r>
            <a:endParaRPr lang="en-US" sz="2400"/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Community Preventive Task Force – The Community Guide, </a:t>
            </a:r>
            <a:r>
              <a:rPr lang="en-US" sz="2400">
                <a:hlinkClick r:id="rId6"/>
              </a:rPr>
              <a:t>https://www.thecommunityguide.org/topic/asthma</a:t>
            </a:r>
            <a:endParaRPr lang="en-US" sz="2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5562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5F697-3314-117E-7390-D6F1E61F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4C95-A186-785D-0114-B66A280D3C75}"/>
              </a:ext>
            </a:extLst>
          </p:cNvPr>
          <p:cNvSpPr>
            <a:spLocks noGrp="1"/>
          </p:cNvSpPr>
          <p:nvPr/>
        </p:nvSpPr>
        <p:spPr>
          <a:xfrm>
            <a:off x="1304858" y="732238"/>
            <a:ext cx="8825657" cy="63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D38A0-20EE-3256-2555-53FADCB49FDF}"/>
              </a:ext>
            </a:extLst>
          </p:cNvPr>
          <p:cNvSpPr>
            <a:spLocks noGrp="1"/>
          </p:cNvSpPr>
          <p:nvPr/>
        </p:nvSpPr>
        <p:spPr>
          <a:xfrm>
            <a:off x="1469749" y="2568600"/>
            <a:ext cx="882565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cap="none"/>
          </a:p>
          <a:p>
            <a:pPr algn="ctr"/>
            <a:endParaRPr lang="en-US" sz="3200" cap="non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B73F3-8FF0-6C4C-8575-46BA14EF9FB4}"/>
              </a:ext>
            </a:extLst>
          </p:cNvPr>
          <p:cNvSpPr>
            <a:spLocks noGrp="1"/>
          </p:cNvSpPr>
          <p:nvPr/>
        </p:nvSpPr>
        <p:spPr>
          <a:xfrm>
            <a:off x="536247" y="-8183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References and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1375AE-977A-244F-A221-2B95968CBD56}"/>
              </a:ext>
            </a:extLst>
          </p:cNvPr>
          <p:cNvSpPr>
            <a:spLocks noGrp="1"/>
          </p:cNvSpPr>
          <p:nvPr/>
        </p:nvSpPr>
        <p:spPr>
          <a:xfrm>
            <a:off x="686972" y="1711756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Department of Housing and Urban Development, Healthy Housing Program, </a:t>
            </a:r>
            <a:r>
              <a:rPr lang="en-US" sz="2400">
                <a:hlinkClick r:id="rId2"/>
              </a:rPr>
              <a:t>https://www.hud.gov/program_offices/healthy_homes/hhi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Environmental Protection Agency, </a:t>
            </a:r>
            <a:r>
              <a:rPr lang="en-US" sz="2400">
                <a:hlinkClick r:id="rId3"/>
              </a:rPr>
              <a:t>https://www.epa.gov/asthma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National Center for Healthy Housing, </a:t>
            </a:r>
            <a:r>
              <a:rPr lang="en-US" sz="2400">
                <a:hlinkClick r:id="rId4"/>
              </a:rPr>
              <a:t>https://nchh.org/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Minnesota Department of Health – Asthma, </a:t>
            </a:r>
            <a:r>
              <a:rPr lang="en-US" sz="2400">
                <a:hlinkClick r:id="rId5"/>
              </a:rPr>
              <a:t>https://www.health.state.mn.us/diseases/asthma/</a:t>
            </a:r>
            <a:endParaRPr lang="en-US" sz="2400">
              <a:ea typeface="Calibri"/>
              <a:cs typeface="Calibri"/>
            </a:endParaRPr>
          </a:p>
          <a:p>
            <a:pPr marL="173355" indent="-173355">
              <a:buFont typeface="Arial" panose="05000000000000000000" pitchFamily="2" charset="2"/>
              <a:buChar char="•"/>
            </a:pPr>
            <a:r>
              <a:rPr lang="en-US" sz="2400"/>
              <a:t>Subbarao, P., Mandhane, P. J., &amp; Sears, M. R. (2009). Asthma: epidemiology, etiology and risk factors. </a:t>
            </a:r>
            <a:r>
              <a:rPr lang="en-US" sz="2400" i="1"/>
              <a:t>CMAJ : Canadian Medical Association journal = journal de </a:t>
            </a:r>
            <a:r>
              <a:rPr lang="en-US" sz="2400" i="1" err="1"/>
              <a:t>l'Association</a:t>
            </a:r>
            <a:r>
              <a:rPr lang="en-US" sz="2400" i="1"/>
              <a:t> </a:t>
            </a:r>
            <a:r>
              <a:rPr lang="en-US" sz="2400" i="1" err="1"/>
              <a:t>medicale</a:t>
            </a:r>
            <a:r>
              <a:rPr lang="en-US" sz="2400" i="1"/>
              <a:t> canadienne</a:t>
            </a:r>
            <a:r>
              <a:rPr lang="en-US" sz="2400"/>
              <a:t>, </a:t>
            </a:r>
            <a:r>
              <a:rPr lang="en-US" sz="2400" i="1"/>
              <a:t>181</a:t>
            </a:r>
            <a:r>
              <a:rPr lang="en-US" sz="2400"/>
              <a:t>(9), E181–E190. doi:10.1503/cmaj.080612</a:t>
            </a:r>
            <a:endParaRPr lang="en-US" sz="2400">
              <a:ea typeface="Calibri"/>
              <a:cs typeface="Calibri"/>
            </a:endParaRPr>
          </a:p>
          <a:p>
            <a:pPr marL="173355" indent="-173355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5458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9C310-C864-2E15-9174-A1AB90EC1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Questions? 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1F1964-AB39-1497-CC2D-03DE290FC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0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EC602-DD97-DE0C-D2B9-B272E7C18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98EEA8-9A6C-601B-8280-5366165C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666434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What is Asthma? </a:t>
            </a:r>
            <a:endParaRPr lang="en-US" sz="4000"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22C76-6B68-E0AC-FE80-4C8180CAD163}"/>
              </a:ext>
            </a:extLst>
          </p:cNvPr>
          <p:cNvSpPr txBox="1"/>
          <p:nvPr/>
        </p:nvSpPr>
        <p:spPr>
          <a:xfrm>
            <a:off x="669363" y="1511455"/>
            <a:ext cx="9972260" cy="33765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Chronic disease of the airways that may cause: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en-US" sz="2400">
              <a:solidFill>
                <a:srgbClr val="404040"/>
              </a:solidFill>
              <a:ea typeface="Calibri"/>
              <a:cs typeface="Calibri"/>
            </a:endParaRPr>
          </a:p>
          <a:p>
            <a:pPr marL="1200150" lvl="2" indent="-28575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Wheezing</a:t>
            </a:r>
            <a:endParaRPr lang="en-US" sz="2400">
              <a:ea typeface="Calibri"/>
              <a:cs typeface="Calibri"/>
            </a:endParaRPr>
          </a:p>
          <a:p>
            <a:pPr marL="1200150" lvl="2" indent="-28575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Breathlessness</a:t>
            </a:r>
            <a:endParaRPr lang="en-US" sz="2400">
              <a:ea typeface="Calibri"/>
              <a:cs typeface="Calibri"/>
            </a:endParaRPr>
          </a:p>
          <a:p>
            <a:pPr marL="1200150" lvl="2" indent="-28575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Chest tightness</a:t>
            </a:r>
            <a:endParaRPr lang="en-US" sz="2400">
              <a:ea typeface="Calibri"/>
              <a:cs typeface="Calibri"/>
            </a:endParaRPr>
          </a:p>
          <a:p>
            <a:pPr marL="1200150" lvl="2" indent="-28575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Nighttime or early morning coughing</a:t>
            </a:r>
            <a:endParaRPr lang="en-US" sz="2400">
              <a:ea typeface="Calibri"/>
              <a:cs typeface="Calibri"/>
            </a:endParaRPr>
          </a:p>
          <a:p>
            <a:pPr marL="594360" lvl="2" indent="-18288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Episodes involve variable, widespread airflow obstruction that is often reversible spontaneously or with treatment </a:t>
            </a:r>
          </a:p>
        </p:txBody>
      </p:sp>
    </p:spTree>
    <p:extLst>
      <p:ext uri="{BB962C8B-B14F-4D97-AF65-F5344CB8AC3E}">
        <p14:creationId xmlns:p14="http://schemas.microsoft.com/office/powerpoint/2010/main" val="174566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5C759-2814-D0EB-B100-B1E06B1DA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C2D353-98A1-035C-0852-37641BC3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10" y="587382"/>
            <a:ext cx="9657412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Asthma Triggers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83A0F-BCA7-457F-6FE4-A322C7C53F07}"/>
              </a:ext>
            </a:extLst>
          </p:cNvPr>
          <p:cNvSpPr txBox="1"/>
          <p:nvPr/>
        </p:nvSpPr>
        <p:spPr>
          <a:xfrm>
            <a:off x="596463" y="2199952"/>
            <a:ext cx="10402956" cy="25996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Learn the most common asthma triggers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Learn the principles of a healthy home environment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Understand how exposure to triggers and the environmental condition of the home can lead to “attacks” for people with asthma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1770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AC7E11-2854-C231-DE75-9493A00D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255728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Asthma Management </a:t>
            </a:r>
          </a:p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E9439-DEFB-9605-5600-6EFC1D1459BA}"/>
              </a:ext>
            </a:extLst>
          </p:cNvPr>
          <p:cNvSpPr txBox="1"/>
          <p:nvPr/>
        </p:nvSpPr>
        <p:spPr>
          <a:xfrm>
            <a:off x="748428" y="2868430"/>
            <a:ext cx="805132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1200"/>
              </a:lnSpc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Asthma is controlled by…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/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lvl="0" indent="-228600" rtl="0">
              <a:lnSpc>
                <a:spcPts val="1200"/>
              </a:lnSpc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Taking medications correctly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US" sz="2400">
              <a:latin typeface="Calibri"/>
              <a:ea typeface="Arial"/>
              <a:cs typeface="Arial"/>
            </a:endParaRPr>
          </a:p>
          <a:p>
            <a:pPr marL="228600" lvl="0" indent="-228600" rtl="0">
              <a:lnSpc>
                <a:spcPts val="1200"/>
              </a:lnSpc>
              <a:buFont typeface=""/>
              <a:buChar char="•"/>
            </a:pP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Reducing or eliminating triggers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US">
              <a:latin typeface="Arial"/>
              <a:ea typeface="Arial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51AB8-87E7-3986-1555-D9EF0BC1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74" y="351321"/>
            <a:ext cx="7778671" cy="646331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Environmental Health and Epidemiology of Asthma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2B6B-4329-092A-3347-09191F79476B}"/>
              </a:ext>
            </a:extLst>
          </p:cNvPr>
          <p:cNvSpPr txBox="1"/>
          <p:nvPr/>
        </p:nvSpPr>
        <p:spPr>
          <a:xfrm>
            <a:off x="512548" y="1950884"/>
            <a:ext cx="10506930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400" b="1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Prenatal</a:t>
            </a:r>
            <a:r>
              <a:rPr lang="en-US" sz="2400" b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: </a:t>
            </a:r>
            <a:r>
              <a:rPr lang="en-US" sz="2400">
                <a:solidFill>
                  <a:srgbClr val="404040"/>
                </a:solidFill>
                <a:latin typeface="Calibri"/>
                <a:ea typeface="Arial"/>
                <a:cs typeface="Arial"/>
              </a:rPr>
              <a:t>Maternal smoking, poor diet/nutrition, stress, antibiotics, C-section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>
              <a:ea typeface="Calibri"/>
              <a:cs typeface="Calibri"/>
            </a:endParaRPr>
          </a:p>
          <a:p>
            <a:endParaRPr lang="en-US" sz="2400">
              <a:solidFill>
                <a:srgbClr val="000000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400" b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Childhood:</a:t>
            </a:r>
            <a:r>
              <a:rPr lang="en-US" sz="2400">
                <a:solidFill>
                  <a:srgbClr val="404040"/>
                </a:solidFill>
                <a:latin typeface="Calibri"/>
                <a:ea typeface="Arial"/>
                <a:cs typeface="Arial"/>
              </a:rPr>
              <a:t> Allergic sensitization, tobacco smoke, animal exposure, limited breastfeeding, low infant lung function, family/socioeconomic factors, infections/antibiotics, sex/gender. </a:t>
            </a:r>
          </a:p>
          <a:p>
            <a:endParaRPr lang="en-US" sz="2400">
              <a:ea typeface="Calibri" panose="020F0502020204030204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400" b="1">
                <a:solidFill>
                  <a:srgbClr val="404040"/>
                </a:solidFill>
                <a:latin typeface="Calibri"/>
                <a:ea typeface="Arial"/>
                <a:cs typeface="Arial"/>
              </a:rPr>
              <a:t>Adult:</a:t>
            </a:r>
            <a:r>
              <a:rPr lang="en-US" sz="2400">
                <a:solidFill>
                  <a:srgbClr val="404040"/>
                </a:solidFill>
                <a:latin typeface="Calibri"/>
                <a:ea typeface="Arial"/>
                <a:cs typeface="Arial"/>
              </a:rPr>
              <a:t> Occupational</a:t>
            </a:r>
            <a:r>
              <a:rPr lang="en-US" sz="2400" baseline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 exposures</a:t>
            </a:r>
            <a:endParaRPr lang="en-US" sz="2400">
              <a:latin typeface="Calibri"/>
              <a:ea typeface="Arial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749EE9-0355-F2E2-48BC-EF774F3D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31" y="326972"/>
            <a:ext cx="9657412" cy="1200329"/>
          </a:xfrm>
        </p:spPr>
        <p:txBody>
          <a:bodyPr/>
          <a:lstStyle/>
          <a:p>
            <a:r>
              <a:rPr lang="en-US" sz="4000">
                <a:latin typeface="Calibri"/>
                <a:ea typeface="Calibri Light"/>
                <a:cs typeface="Calibri Light"/>
              </a:rPr>
              <a:t>Exposure to Asthma Triggers: Indications of a Severe Attack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45F3D-D1A2-FBBE-AABD-B8EA5D01D858}"/>
              </a:ext>
            </a:extLst>
          </p:cNvPr>
          <p:cNvSpPr txBox="1"/>
          <p:nvPr/>
        </p:nvSpPr>
        <p:spPr>
          <a:xfrm>
            <a:off x="453246" y="1711618"/>
            <a:ext cx="6847973" cy="38266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Breathless at rest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Hunched forward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Speaks in words rather than complete sentences 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Agitated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Peak flow rate less than 60% of normal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549ED-7583-4959-A7ED-4DCD68F4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064" y="1334132"/>
            <a:ext cx="35433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0EC30-852F-A807-1C72-8BDF7CD1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052" y="3900012"/>
            <a:ext cx="3619500" cy="1964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1873161"/>
      </p:ext>
    </p:extLst>
  </p:cSld>
  <p:clrMapOvr>
    <a:masterClrMapping/>
  </p:clrMapOvr>
</p:sld>
</file>

<file path=ppt/theme/theme1.xml><?xml version="1.0" encoding="utf-8"?>
<a:theme xmlns:a="http://schemas.openxmlformats.org/drawingml/2006/main" name="IHS v2">
  <a:themeElements>
    <a:clrScheme name="IHS v2">
      <a:dk1>
        <a:srgbClr val="000000"/>
      </a:dk1>
      <a:lt1>
        <a:sysClr val="window" lastClr="FFFFFF"/>
      </a:lt1>
      <a:dk2>
        <a:srgbClr val="3B5529"/>
      </a:dk2>
      <a:lt2>
        <a:srgbClr val="CDDEEE"/>
      </a:lt2>
      <a:accent1>
        <a:srgbClr val="0F4C76"/>
      </a:accent1>
      <a:accent2>
        <a:srgbClr val="A1AE72"/>
      </a:accent2>
      <a:accent3>
        <a:srgbClr val="713E28"/>
      </a:accent3>
      <a:accent4>
        <a:srgbClr val="D4C566"/>
      </a:accent4>
      <a:accent5>
        <a:srgbClr val="D3A445"/>
      </a:accent5>
      <a:accent6>
        <a:srgbClr val="3B5529"/>
      </a:accent6>
      <a:hlink>
        <a:srgbClr val="0070C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S v2" id="{77346667-6128-4F32-9973-036F49212C19}" vid="{BE8F743D-F692-429F-95FF-0E8373C9F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9280a2-3081-4c6f-94de-f7af286ef74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70A6253696940AA5ADC9F6D0FFB0F" ma:contentTypeVersion="10" ma:contentTypeDescription="Create a new document." ma:contentTypeScope="" ma:versionID="f3ec9d6740794700c1eea5dfefd32017">
  <xsd:schema xmlns:xsd="http://www.w3.org/2001/XMLSchema" xmlns:xs="http://www.w3.org/2001/XMLSchema" xmlns:p="http://schemas.microsoft.com/office/2006/metadata/properties" xmlns:ns2="0a9280a2-3081-4c6f-94de-f7af286ef748" targetNamespace="http://schemas.microsoft.com/office/2006/metadata/properties" ma:root="true" ma:fieldsID="fa8107ec82e4804d1125a6cabaf6d949" ns2:_="">
    <xsd:import namespace="0a9280a2-3081-4c6f-94de-f7af286ef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280a2-3081-4c6f-94de-f7af286ef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2a15270-5b52-442a-994b-c7b6591eb5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BA395-7330-4826-ACC0-C500A001C101}">
  <ds:schemaRefs>
    <ds:schemaRef ds:uri="0a9280a2-3081-4c6f-94de-f7af286ef748"/>
    <ds:schemaRef ds:uri="5bc21fa3-ccbb-4a9d-997e-63ad3efcd67d"/>
    <ds:schemaRef ds:uri="774a7042-c8b9-48d7-9ff4-8571ba5b6f7e"/>
    <ds:schemaRef ds:uri="ad2657ae-4b75-4fb7-9195-83fb351dedbe"/>
    <ds:schemaRef ds:uri="b98e110e-c8b0-4e38-b6c6-c2289704d4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53B0F5-D91F-4D8F-9875-3714628565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E12A2-8FAE-4655-9320-03F4357A5601}">
  <ds:schemaRefs>
    <ds:schemaRef ds:uri="0a9280a2-3081-4c6f-94de-f7af286ef7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IHS v2</Template>
  <TotalTime>27</TotalTime>
  <Words>2762</Words>
  <Application>Microsoft Macintosh PowerPoint</Application>
  <PresentationFormat>Widescreen</PresentationFormat>
  <Paragraphs>382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Wingdings,Sans-Serif</vt:lpstr>
      <vt:lpstr>IHS v2</vt:lpstr>
      <vt:lpstr>Environmental Assessment and Action Plan for Reducing Asthma Triggers at Home</vt:lpstr>
      <vt:lpstr>Enhancing Control of Childhood Asthma at Yakama IHS Clinic</vt:lpstr>
      <vt:lpstr>A Public Health Response to Asthma:  Environmental Interventions</vt:lpstr>
      <vt:lpstr>Objectives</vt:lpstr>
      <vt:lpstr>What is Asthma? </vt:lpstr>
      <vt:lpstr>Asthma Triggers </vt:lpstr>
      <vt:lpstr>Asthma Management  </vt:lpstr>
      <vt:lpstr>Environmental Health and Epidemiology of Asthma</vt:lpstr>
      <vt:lpstr>Exposure to Asthma Triggers: Indications of a Severe Attack </vt:lpstr>
      <vt:lpstr>Remember </vt:lpstr>
      <vt:lpstr>Environmental Health and Housing </vt:lpstr>
      <vt:lpstr>Asthma Triggers in the Home </vt:lpstr>
      <vt:lpstr>Asthma Triggers: Categories Indoor</vt:lpstr>
      <vt:lpstr>Outside Asthma Triggers </vt:lpstr>
      <vt:lpstr>Conducting the Environmental Assessment</vt:lpstr>
      <vt:lpstr>Dust Mites</vt:lpstr>
      <vt:lpstr>Pests</vt:lpstr>
      <vt:lpstr>4,000 Cockroach Species</vt:lpstr>
      <vt:lpstr>Mice </vt:lpstr>
      <vt:lpstr>Rats</vt:lpstr>
      <vt:lpstr>PowerPoint Presentation</vt:lpstr>
      <vt:lpstr>PowerPoint Presentation</vt:lpstr>
      <vt:lpstr>Pets  Asthma triggers and beloved pets</vt:lpstr>
      <vt:lpstr>Moisture and Mold</vt:lpstr>
      <vt:lpstr>Smoke</vt:lpstr>
      <vt:lpstr>PowerPoint Presentation</vt:lpstr>
      <vt:lpstr>PowerPoint Presentation</vt:lpstr>
      <vt:lpstr>PowerPoint Presentation</vt:lpstr>
      <vt:lpstr>Home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McDonald</dc:creator>
  <cp:lastModifiedBy>Cushman, Nicholas</cp:lastModifiedBy>
  <cp:revision>146</cp:revision>
  <dcterms:created xsi:type="dcterms:W3CDTF">2023-10-24T03:51:06Z</dcterms:created>
  <dcterms:modified xsi:type="dcterms:W3CDTF">2026-04-23T17:48:08Z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0x010100DDD70A6253696940AA5ADC9F6D0FFB0F</vt:lpwstr>
  </property>
  <property fmtid="{D5CDD505-2E9C-101B-9397-08002B2CF9AE}" pid="3" name="MediaServiceImageTags">
    <vt:lpwstr/>
  </property>
</Properties>
</file>