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67" r:id="rId1"/>
    <p:sldMasterId id="2147483686" r:id="rId2"/>
    <p:sldMasterId id="2147485066" r:id="rId3"/>
    <p:sldMasterId id="2147483726" r:id="rId4"/>
    <p:sldMasterId id="2147484483" r:id="rId5"/>
    <p:sldMasterId id="2147483648" r:id="rId6"/>
  </p:sldMasterIdLst>
  <p:notesMasterIdLst>
    <p:notesMasterId r:id="rId58"/>
  </p:notesMasterIdLst>
  <p:sldIdLst>
    <p:sldId id="478" r:id="rId7"/>
    <p:sldId id="258" r:id="rId8"/>
    <p:sldId id="486" r:id="rId9"/>
    <p:sldId id="480" r:id="rId10"/>
    <p:sldId id="506" r:id="rId11"/>
    <p:sldId id="352" r:id="rId12"/>
    <p:sldId id="505" r:id="rId13"/>
    <p:sldId id="520" r:id="rId14"/>
    <p:sldId id="487" r:id="rId15"/>
    <p:sldId id="482" r:id="rId16"/>
    <p:sldId id="527" r:id="rId17"/>
    <p:sldId id="483" r:id="rId18"/>
    <p:sldId id="507" r:id="rId19"/>
    <p:sldId id="290" r:id="rId20"/>
    <p:sldId id="291" r:id="rId21"/>
    <p:sldId id="473" r:id="rId22"/>
    <p:sldId id="491" r:id="rId23"/>
    <p:sldId id="334" r:id="rId24"/>
    <p:sldId id="335" r:id="rId25"/>
    <p:sldId id="337" r:id="rId26"/>
    <p:sldId id="492" r:id="rId27"/>
    <p:sldId id="528" r:id="rId28"/>
    <p:sldId id="495" r:id="rId29"/>
    <p:sldId id="501" r:id="rId30"/>
    <p:sldId id="498" r:id="rId31"/>
    <p:sldId id="499" r:id="rId32"/>
    <p:sldId id="521" r:id="rId33"/>
    <p:sldId id="496" r:id="rId34"/>
    <p:sldId id="497" r:id="rId35"/>
    <p:sldId id="524" r:id="rId36"/>
    <p:sldId id="522" r:id="rId37"/>
    <p:sldId id="516" r:id="rId38"/>
    <p:sldId id="510" r:id="rId39"/>
    <p:sldId id="456" r:id="rId40"/>
    <p:sldId id="445" r:id="rId41"/>
    <p:sldId id="376" r:id="rId42"/>
    <p:sldId id="396" r:id="rId43"/>
    <p:sldId id="481" r:id="rId44"/>
    <p:sldId id="401" r:id="rId45"/>
    <p:sldId id="517" r:id="rId46"/>
    <p:sldId id="350" r:id="rId47"/>
    <p:sldId id="354" r:id="rId48"/>
    <p:sldId id="361" r:id="rId49"/>
    <p:sldId id="299" r:id="rId50"/>
    <p:sldId id="300" r:id="rId51"/>
    <p:sldId id="509" r:id="rId52"/>
    <p:sldId id="387" r:id="rId53"/>
    <p:sldId id="529" r:id="rId54"/>
    <p:sldId id="289" r:id="rId55"/>
    <p:sldId id="452" r:id="rId56"/>
    <p:sldId id="26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DEAAF-316C-4101-A39D-26A2D836D23F}" v="416" dt="2026-04-08T16:52:04.430"/>
    <p1510:client id="{68EE5EB8-E95B-424E-B273-02039546500D}" v="404" dt="2026-04-08T17:10:56.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Risk of Death or CV event</a:t>
            </a:r>
          </a:p>
          <a:p>
            <a:pPr>
              <a:defRPr/>
            </a:pPr>
            <a:r>
              <a:rPr lang="en-US"/>
              <a:t>People with Diabetes vs Controls (People without Diabetes)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Death</c:v>
                </c:pt>
              </c:strCache>
            </c:strRef>
          </c:tx>
          <c:spPr>
            <a:solidFill>
              <a:schemeClr val="accent1"/>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Sheet1!$B$2:$B$8</c:f>
              <c:numCache>
                <c:formatCode>General</c:formatCode>
                <c:ptCount val="7"/>
                <c:pt idx="0">
                  <c:v>1</c:v>
                </c:pt>
                <c:pt idx="1">
                  <c:v>1.05</c:v>
                </c:pt>
                <c:pt idx="2">
                  <c:v>1.0900000000000001</c:v>
                </c:pt>
                <c:pt idx="3">
                  <c:v>1.19</c:v>
                </c:pt>
                <c:pt idx="4">
                  <c:v>1.5</c:v>
                </c:pt>
                <c:pt idx="5">
                  <c:v>2.29</c:v>
                </c:pt>
                <c:pt idx="6">
                  <c:v>3.55</c:v>
                </c:pt>
              </c:numCache>
            </c:numRef>
          </c:val>
          <c:extLst>
            <c:ext xmlns:c16="http://schemas.microsoft.com/office/drawing/2014/chart" uri="{C3380CC4-5D6E-409C-BE32-E72D297353CC}">
              <c16:uniqueId val="{00000000-8276-45C7-8D14-90576962FBE2}"/>
            </c:ext>
          </c:extLst>
        </c:ser>
        <c:ser>
          <c:idx val="1"/>
          <c:order val="1"/>
          <c:tx>
            <c:strRef>
              <c:f>Sheet1!$C$1</c:f>
              <c:strCache>
                <c:ptCount val="1"/>
                <c:pt idx="0">
                  <c:v>Acute MI</c:v>
                </c:pt>
              </c:strCache>
            </c:strRef>
          </c:tx>
          <c:spPr>
            <a:solidFill>
              <a:schemeClr val="accent2"/>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Sheet1!$C$2:$C$8</c:f>
              <c:numCache>
                <c:formatCode>General</c:formatCode>
                <c:ptCount val="7"/>
                <c:pt idx="0">
                  <c:v>1</c:v>
                </c:pt>
                <c:pt idx="1">
                  <c:v>0.84</c:v>
                </c:pt>
                <c:pt idx="2">
                  <c:v>1.1100000000000001</c:v>
                </c:pt>
                <c:pt idx="3">
                  <c:v>1.53</c:v>
                </c:pt>
                <c:pt idx="4">
                  <c:v>2.21</c:v>
                </c:pt>
                <c:pt idx="5">
                  <c:v>3.29</c:v>
                </c:pt>
                <c:pt idx="6">
                  <c:v>5.28</c:v>
                </c:pt>
              </c:numCache>
            </c:numRef>
          </c:val>
          <c:extLst>
            <c:ext xmlns:c16="http://schemas.microsoft.com/office/drawing/2014/chart" uri="{C3380CC4-5D6E-409C-BE32-E72D297353CC}">
              <c16:uniqueId val="{00000001-8276-45C7-8D14-90576962FBE2}"/>
            </c:ext>
          </c:extLst>
        </c:ser>
        <c:ser>
          <c:idx val="2"/>
          <c:order val="2"/>
          <c:tx>
            <c:strRef>
              <c:f>Sheet1!$D$1</c:f>
              <c:strCache>
                <c:ptCount val="1"/>
                <c:pt idx="0">
                  <c:v>Stroke </c:v>
                </c:pt>
              </c:strCache>
            </c:strRef>
          </c:tx>
          <c:spPr>
            <a:solidFill>
              <a:schemeClr val="accent3"/>
            </a:solidFill>
            <a:ln>
              <a:noFill/>
            </a:ln>
            <a:effectLst/>
          </c:spPr>
          <c:invertIfNegative val="0"/>
          <c:cat>
            <c:strRef>
              <c:f>Sheet1!$A$2:$A$8</c:f>
              <c:strCache>
                <c:ptCount val="7"/>
                <c:pt idx="0">
                  <c:v>Controls</c:v>
                </c:pt>
                <c:pt idx="1">
                  <c:v>No abn risk factors</c:v>
                </c:pt>
                <c:pt idx="2">
                  <c:v>one abn risk factor</c:v>
                </c:pt>
                <c:pt idx="3">
                  <c:v>2 abn risk factors</c:v>
                </c:pt>
                <c:pt idx="4">
                  <c:v>3 abn risk factors </c:v>
                </c:pt>
                <c:pt idx="5">
                  <c:v>4 abn risk factors </c:v>
                </c:pt>
                <c:pt idx="6">
                  <c:v>5 abn </c:v>
                </c:pt>
              </c:strCache>
            </c:strRef>
          </c:cat>
          <c:val>
            <c:numRef>
              <c:f>Sheet1!$D$2:$D$8</c:f>
              <c:numCache>
                <c:formatCode>General</c:formatCode>
                <c:ptCount val="7"/>
                <c:pt idx="0">
                  <c:v>1</c:v>
                </c:pt>
                <c:pt idx="1">
                  <c:v>0.95</c:v>
                </c:pt>
                <c:pt idx="2">
                  <c:v>1.1599999999999999</c:v>
                </c:pt>
                <c:pt idx="3">
                  <c:v>1.4</c:v>
                </c:pt>
                <c:pt idx="4">
                  <c:v>1.87</c:v>
                </c:pt>
                <c:pt idx="5">
                  <c:v>2.4900000000000002</c:v>
                </c:pt>
                <c:pt idx="6">
                  <c:v>3.58</c:v>
                </c:pt>
              </c:numCache>
            </c:numRef>
          </c:val>
          <c:extLst>
            <c:ext xmlns:c16="http://schemas.microsoft.com/office/drawing/2014/chart" uri="{C3380CC4-5D6E-409C-BE32-E72D297353CC}">
              <c16:uniqueId val="{00000002-8276-45C7-8D14-90576962FBE2}"/>
            </c:ext>
          </c:extLst>
        </c:ser>
        <c:dLbls>
          <c:showLegendKey val="0"/>
          <c:showVal val="0"/>
          <c:showCatName val="0"/>
          <c:showSerName val="0"/>
          <c:showPercent val="0"/>
          <c:showBubbleSize val="0"/>
        </c:dLbls>
        <c:gapWidth val="219"/>
        <c:overlap val="-27"/>
        <c:axId val="376300487"/>
        <c:axId val="376302287"/>
      </c:barChart>
      <c:catAx>
        <c:axId val="376300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302287"/>
        <c:crosses val="autoZero"/>
        <c:auto val="1"/>
        <c:lblAlgn val="ctr"/>
        <c:lblOffset val="100"/>
        <c:noMultiLvlLbl val="0"/>
      </c:catAx>
      <c:valAx>
        <c:axId val="3763022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6300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66CE2-82B1-42F9-9F10-BB9CBE345F2C}" type="datetimeFigureOut">
              <a:rPr lang="en-US" smtClean="0"/>
              <a:t>4/9/26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1B60E-BC19-4F19-8DE3-D5600FFB798E}" type="slidenum">
              <a:rPr lang="en-US" smtClean="0"/>
              <a:t>‹#›</a:t>
            </a:fld>
            <a:endParaRPr lang="en-US"/>
          </a:p>
        </p:txBody>
      </p:sp>
    </p:spTree>
    <p:extLst>
      <p:ext uri="{BB962C8B-B14F-4D97-AF65-F5344CB8AC3E}">
        <p14:creationId xmlns:p14="http://schemas.microsoft.com/office/powerpoint/2010/main" val="349069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nlinelibrary.wiley.com/doi/abs/10.1111/dme.15446"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cademic.oup.com/jcem/article/109/5/1318/7439881"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pubmed.ncbi.nlm.nih.gov/25765489/#affiliation-3" TargetMode="External"/><Relationship Id="rId13" Type="http://schemas.openxmlformats.org/officeDocument/2006/relationships/hyperlink" Target="https://pubmed.ncbi.nlm.nih.gov/?term=Peters+AL&amp;cauthor_id=25765489" TargetMode="External"/><Relationship Id="rId18" Type="http://schemas.openxmlformats.org/officeDocument/2006/relationships/hyperlink" Target="http://www.ncbi.nlm.nih.gov/pmc/articles/pmc4414881/" TargetMode="External"/><Relationship Id="rId3" Type="http://schemas.openxmlformats.org/officeDocument/2006/relationships/hyperlink" Target="https://pubmed.ncbi.nlm.nih.gov/?term=Fisher+L&amp;cauthor_id=25765489" TargetMode="External"/><Relationship Id="rId7" Type="http://schemas.openxmlformats.org/officeDocument/2006/relationships/hyperlink" Target="https://pubmed.ncbi.nlm.nih.gov/?term=Hessler+DM&amp;cauthor_id=25765489" TargetMode="External"/><Relationship Id="rId12" Type="http://schemas.openxmlformats.org/officeDocument/2006/relationships/hyperlink" Target="https://pubmed.ncbi.nlm.nih.gov/25765489/#affiliation-5" TargetMode="External"/><Relationship Id="rId17" Type="http://schemas.openxmlformats.org/officeDocument/2006/relationships/hyperlink" Target="https://pubmed.ncbi.nlm.nih.gov/?term=Bowyer+V&amp;cauthor_id=25765489" TargetMode="External"/><Relationship Id="rId2" Type="http://schemas.openxmlformats.org/officeDocument/2006/relationships/slide" Target="../slides/slide6.xml"/><Relationship Id="rId16" Type="http://schemas.openxmlformats.org/officeDocument/2006/relationships/hyperlink" Target="https://pubmed.ncbi.nlm.nih.gov/25765489/#affiliation-7" TargetMode="External"/><Relationship Id="rId1" Type="http://schemas.openxmlformats.org/officeDocument/2006/relationships/notesMaster" Target="../notesMasters/notesMaster1.xml"/><Relationship Id="rId6" Type="http://schemas.openxmlformats.org/officeDocument/2006/relationships/hyperlink" Target="https://pubmed.ncbi.nlm.nih.gov/25765489/#affiliation-2" TargetMode="External"/><Relationship Id="rId11" Type="http://schemas.openxmlformats.org/officeDocument/2006/relationships/hyperlink" Target="https://pubmed.ncbi.nlm.nih.gov/?term=Blumer+I&amp;cauthor_id=25765489" TargetMode="External"/><Relationship Id="rId5" Type="http://schemas.openxmlformats.org/officeDocument/2006/relationships/hyperlink" Target="https://pubmed.ncbi.nlm.nih.gov/?term=Polonsky+WH&amp;cauthor_id=25765489" TargetMode="External"/><Relationship Id="rId15" Type="http://schemas.openxmlformats.org/officeDocument/2006/relationships/hyperlink" Target="https://pubmed.ncbi.nlm.nih.gov/?term=Strycker+LA&amp;cauthor_id=25765489" TargetMode="External"/><Relationship Id="rId10" Type="http://schemas.openxmlformats.org/officeDocument/2006/relationships/hyperlink" Target="https://pubmed.ncbi.nlm.nih.gov/25765489/#affiliation-4" TargetMode="External"/><Relationship Id="rId19" Type="http://schemas.openxmlformats.org/officeDocument/2006/relationships/hyperlink" Target="https://doi.org/10.1016/j.jdiacomp.2015.01.012" TargetMode="External"/><Relationship Id="rId4" Type="http://schemas.openxmlformats.org/officeDocument/2006/relationships/hyperlink" Target="https://pubmed.ncbi.nlm.nih.gov/25765489/#affiliation-1" TargetMode="External"/><Relationship Id="rId9" Type="http://schemas.openxmlformats.org/officeDocument/2006/relationships/hyperlink" Target="https://pubmed.ncbi.nlm.nih.gov/?term=Masharani+U&amp;cauthor_id=25765489" TargetMode="External"/><Relationship Id="rId14" Type="http://schemas.openxmlformats.org/officeDocument/2006/relationships/hyperlink" Target="https://pubmed.ncbi.nlm.nih.gov/25765489/#affiliation-6"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abetesjournals.org/care/article/49/4/544/164576/Redefining-Diabetes-and-Creating-Solutions-Th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abetesdistres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nlinelibrary.wiley.com/doi/abs/10.1111/dme.1544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Fisher, L., Polonsky, W. H., &amp; Hessler, D. (2019). Addressing diabetes distress in clinical care: A practical guide. </a:t>
            </a:r>
            <a:r>
              <a:rPr kumimoji="0" lang="en-US" sz="1000" b="0" i="1" u="none" strike="noStrike" kern="1200" cap="none" spc="0" normalizeH="0" baseline="0" noProof="0">
                <a:ln>
                  <a:noFill/>
                </a:ln>
                <a:solidFill>
                  <a:prstClr val="black"/>
                </a:solidFill>
                <a:effectLst/>
                <a:uLnTx/>
                <a:uFillTx/>
                <a:latin typeface="Arial" panose="020B0604020202020204" pitchFamily="34" charset="0"/>
                <a:ea typeface="+mn-ea"/>
                <a:cs typeface="+mn-cs"/>
              </a:rPr>
              <a:t>Diabetic Medicine, 36</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t>(6), 803–812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Polonsky, W. H., Fisher, L., Hessler, D., Desai, U., King, S. B., &amp; Perez-Nieves, M. (2022). Toward a more comprehensive understanding of the emotional side of type 2 diabetes: A re-envisioning of the assessment of diabetes distress. Journal of Diabetes and Its Complications, 36(1), 108103. </a:t>
            </a:r>
          </a:p>
          <a:p>
            <a:endPar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4</a:t>
            </a:fld>
            <a:endParaRPr lang="en-US"/>
          </a:p>
        </p:txBody>
      </p:sp>
    </p:spTree>
    <p:extLst>
      <p:ext uri="{BB962C8B-B14F-4D97-AF65-F5344CB8AC3E}">
        <p14:creationId xmlns:p14="http://schemas.microsoft.com/office/powerpoint/2010/main" val="414922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Bringing the assessment and treatment of diabetes distress into the real world of clinical care: Time for a shift in perspective - Fisher - 2024 - Diabetic Medicine - Wiley Online Library</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24</a:t>
            </a:fld>
            <a:endParaRPr lang="en-US"/>
          </a:p>
        </p:txBody>
      </p:sp>
    </p:spTree>
    <p:extLst>
      <p:ext uri="{BB962C8B-B14F-4D97-AF65-F5344CB8AC3E}">
        <p14:creationId xmlns:p14="http://schemas.microsoft.com/office/powerpoint/2010/main" val="275353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Messages in North American and Australasian Diabetes-Specific Media (from American Diabetes Association, Canadian Diabetes Association, etc.)</a:t>
            </a:r>
          </a:p>
          <a:p>
            <a:r>
              <a:rPr lang="en-US"/>
              <a:t> Linda J. Beeney and Elizabeth J. Fynes-Clinton – Clinical Diabetes 2018</a:t>
            </a: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28</a:t>
            </a:fld>
            <a:endParaRPr lang="en-US"/>
          </a:p>
        </p:txBody>
      </p:sp>
    </p:spTree>
    <p:extLst>
      <p:ext uri="{BB962C8B-B14F-4D97-AF65-F5344CB8AC3E}">
        <p14:creationId xmlns:p14="http://schemas.microsoft.com/office/powerpoint/2010/main" val="170676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2BEE2-6AF5-2917-FF1E-DFE3684EF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86A59-BCC2-F444-8C18-835F68B7DC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797D60-276C-33A1-F674-1B076CDD7466}"/>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Culture, Social Support, and Diabetes Empowerment Among</a:t>
            </a:r>
          </a:p>
          <a:p>
            <a:r>
              <a:rPr lang="en-US" sz="1200" b="0" i="0" u="none" strike="noStrike" kern="1200" baseline="0" dirty="0">
                <a:solidFill>
                  <a:schemeClr val="tx1"/>
                </a:solidFill>
                <a:latin typeface="+mn-lt"/>
                <a:ea typeface="+mn-ea"/>
                <a:cs typeface="+mn-cs"/>
              </a:rPr>
              <a:t>American Indian Adults Living With Type 2 Diabetes</a:t>
            </a:r>
          </a:p>
          <a:p>
            <a:r>
              <a:rPr lang="en-US" sz="1200" b="0" i="0" u="none" strike="noStrike" kern="1200" baseline="0" dirty="0" err="1">
                <a:solidFill>
                  <a:schemeClr val="tx1"/>
                </a:solidFill>
                <a:latin typeface="+mn-lt"/>
                <a:ea typeface="+mn-ea"/>
                <a:cs typeface="+mn-cs"/>
              </a:rPr>
              <a:t>Miigis</a:t>
            </a:r>
            <a:r>
              <a:rPr lang="en-US" sz="1200" b="0" i="0" u="none" strike="noStrike" kern="1200" baseline="0" dirty="0">
                <a:solidFill>
                  <a:schemeClr val="tx1"/>
                </a:solidFill>
                <a:latin typeface="+mn-lt"/>
                <a:ea typeface="+mn-ea"/>
                <a:cs typeface="+mn-cs"/>
              </a:rPr>
              <a:t> B. Gonzalez, Kaley A. Herman, and Melissa L. Walls</a:t>
            </a:r>
            <a:endParaRPr lang="en-US" dirty="0"/>
          </a:p>
        </p:txBody>
      </p:sp>
      <p:sp>
        <p:nvSpPr>
          <p:cNvPr id="4" name="Slide Number Placeholder 3">
            <a:extLst>
              <a:ext uri="{FF2B5EF4-FFF2-40B4-BE49-F238E27FC236}">
                <a16:creationId xmlns:a16="http://schemas.microsoft.com/office/drawing/2014/main" id="{55B620A0-97B4-211C-E1BF-5855CE52C59D}"/>
              </a:ext>
            </a:extLst>
          </p:cNvPr>
          <p:cNvSpPr>
            <a:spLocks noGrp="1"/>
          </p:cNvSpPr>
          <p:nvPr>
            <p:ph type="sldNum" sz="quarter" idx="5"/>
          </p:nvPr>
        </p:nvSpPr>
        <p:spPr/>
        <p:txBody>
          <a:bodyPr/>
          <a:lstStyle/>
          <a:p>
            <a:fld id="{6F31B60E-BC19-4F19-8DE3-D5600FFB798E}" type="slidenum">
              <a:rPr lang="en-US" smtClean="0"/>
              <a:t>31</a:t>
            </a:fld>
            <a:endParaRPr lang="en-US"/>
          </a:p>
        </p:txBody>
      </p:sp>
    </p:spTree>
    <p:extLst>
      <p:ext uri="{BB962C8B-B14F-4D97-AF65-F5344CB8AC3E}">
        <p14:creationId xmlns:p14="http://schemas.microsoft.com/office/powerpoint/2010/main" val="65573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Berry E, et al. Postgrad Med J 2015;91:278–283. doi:10.1136/postgradmedj-2014-133017</a:t>
            </a: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34</a:t>
            </a:fld>
            <a:endParaRPr lang="en-US"/>
          </a:p>
        </p:txBody>
      </p:sp>
    </p:spTree>
    <p:extLst>
      <p:ext uri="{BB962C8B-B14F-4D97-AF65-F5344CB8AC3E}">
        <p14:creationId xmlns:p14="http://schemas.microsoft.com/office/powerpoint/2010/main" val="591533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Berry E, et al. Postgrad Med J 2015;91:278–283. doi:10.1136/postgradmedj-2014-133017</a:t>
            </a:r>
          </a:p>
        </p:txBody>
      </p:sp>
      <p:sp>
        <p:nvSpPr>
          <p:cNvPr id="4" name="Slide Number Placeholder 3"/>
          <p:cNvSpPr>
            <a:spLocks noGrp="1"/>
          </p:cNvSpPr>
          <p:nvPr>
            <p:ph type="sldNum" sz="quarter" idx="5"/>
          </p:nvPr>
        </p:nvSpPr>
        <p:spPr/>
        <p:txBody>
          <a:bodyPr/>
          <a:lstStyle/>
          <a:p>
            <a:fld id="{6F31B60E-BC19-4F19-8DE3-D5600FFB798E}" type="slidenum">
              <a:rPr lang="en-US" smtClean="0"/>
              <a:t>41</a:t>
            </a:fld>
            <a:endParaRPr lang="en-US"/>
          </a:p>
        </p:txBody>
      </p:sp>
    </p:spTree>
    <p:extLst>
      <p:ext uri="{BB962C8B-B14F-4D97-AF65-F5344CB8AC3E}">
        <p14:creationId xmlns:p14="http://schemas.microsoft.com/office/powerpoint/2010/main" val="21372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Diabet. Med. 36: 803–812 (2019)</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42</a:t>
            </a:fld>
            <a:endParaRPr lang="en-US"/>
          </a:p>
        </p:txBody>
      </p:sp>
    </p:spTree>
    <p:extLst>
      <p:ext uri="{BB962C8B-B14F-4D97-AF65-F5344CB8AC3E}">
        <p14:creationId xmlns:p14="http://schemas.microsoft.com/office/powerpoint/2010/main" val="1104508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Diabetes Technol </a:t>
            </a:r>
            <a:r>
              <a:rPr lang="en-US" err="1"/>
              <a:t>Ther</a:t>
            </a:r>
            <a:r>
              <a:rPr lang="en-US"/>
              <a:t>. 2024 Mar 25. doi: 10.1089/dia.2023.0612. Online ahead of print.</a:t>
            </a:r>
          </a:p>
          <a:p>
            <a:r>
              <a:rPr lang="en-US"/>
              <a:t>The Potential Impact of CGM Use on Diabetes-Related Attitudes and Behaviors in Adults with T2D: A Qualitative Investigation of the Patient Experience</a:t>
            </a:r>
          </a:p>
          <a:p>
            <a:r>
              <a:rPr lang="en-US"/>
              <a:t>Taylor Clark 1, William Polonsky 2 3, Emily Soriano 4</a:t>
            </a:r>
          </a:p>
        </p:txBody>
      </p:sp>
      <p:sp>
        <p:nvSpPr>
          <p:cNvPr id="4" name="Slide Number Placeholder 3"/>
          <p:cNvSpPr>
            <a:spLocks noGrp="1"/>
          </p:cNvSpPr>
          <p:nvPr>
            <p:ph type="sldNum" sz="quarter" idx="5"/>
          </p:nvPr>
        </p:nvSpPr>
        <p:spPr/>
        <p:txBody>
          <a:bodyPr/>
          <a:lstStyle/>
          <a:p>
            <a:fld id="{6F31B60E-BC19-4F19-8DE3-D5600FFB798E}" type="slidenum">
              <a:rPr lang="en-US" smtClean="0"/>
              <a:t>43</a:t>
            </a:fld>
            <a:endParaRPr lang="en-US"/>
          </a:p>
        </p:txBody>
      </p:sp>
    </p:spTree>
    <p:extLst>
      <p:ext uri="{BB962C8B-B14F-4D97-AF65-F5344CB8AC3E}">
        <p14:creationId xmlns:p14="http://schemas.microsoft.com/office/powerpoint/2010/main" val="3122194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Skeletal Muscle Gene Expression Signatures of Obese High and Low Responders to Endurance Exercise Training | The Journal of Clinical Endocrinology &amp; Metabolism | Oxford Academic (oup.com)</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50</a:t>
            </a:fld>
            <a:endParaRPr lang="en-US"/>
          </a:p>
        </p:txBody>
      </p:sp>
    </p:spTree>
    <p:extLst>
      <p:ext uri="{BB962C8B-B14F-4D97-AF65-F5344CB8AC3E}">
        <p14:creationId xmlns:p14="http://schemas.microsoft.com/office/powerpoint/2010/main" val="100505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0CE7-3F38-41BE-DABC-AC9FC846FE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EE9F7-0D1A-16E3-7BB1-0920D810457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905A35F-8F1B-2E3E-4E3E-2E703C224E65}"/>
              </a:ext>
            </a:extLst>
          </p:cNvPr>
          <p:cNvSpPr>
            <a:spLocks noGrp="1"/>
          </p:cNvSpPr>
          <p:nvPr>
            <p:ph type="body" idx="1"/>
          </p:nvPr>
        </p:nvSpPr>
        <p:spPr/>
        <p:txBody>
          <a:bodyPr/>
          <a:lstStyle/>
          <a:p>
            <a:pPr algn="l"/>
            <a:r>
              <a:rPr lang="en-US" b="0" i="0">
                <a:solidFill>
                  <a:srgbClr val="5B616B"/>
                </a:solidFill>
                <a:effectLst/>
                <a:latin typeface="BlinkMacSystemFont"/>
              </a:rPr>
              <a:t>J Diabetes Complications</a:t>
            </a:r>
            <a:endParaRPr lang="en-US" b="0" i="0" cap="small">
              <a:solidFill>
                <a:srgbClr val="5B616B"/>
              </a:solidFill>
              <a:effectLst/>
              <a:latin typeface="BlinkMacSystemFont"/>
            </a:endParaRPr>
          </a:p>
          <a:p>
            <a:pPr algn="l"/>
            <a:r>
              <a:rPr lang="en-US" b="0" i="0">
                <a:solidFill>
                  <a:srgbClr val="0071BC"/>
                </a:solidFill>
                <a:effectLst/>
                <a:latin typeface="BlinkMacSystemFont"/>
              </a:rPr>
              <a:t>. </a:t>
            </a:r>
            <a:r>
              <a:rPr lang="en-US" b="0" i="0">
                <a:solidFill>
                  <a:srgbClr val="5B616B"/>
                </a:solidFill>
                <a:effectLst/>
                <a:latin typeface="BlinkMacSystemFont"/>
              </a:rPr>
              <a:t>May-Jun 2015;29(4):572-7.</a:t>
            </a:r>
          </a:p>
          <a:p>
            <a:pPr algn="l"/>
            <a:r>
              <a:rPr lang="en-US" b="0" i="0">
                <a:solidFill>
                  <a:srgbClr val="212121"/>
                </a:solidFill>
                <a:effectLst/>
                <a:latin typeface="BlinkMacSystemFont"/>
              </a:rPr>
              <a:t> </a:t>
            </a:r>
            <a:r>
              <a:rPr lang="en-US" b="0" i="0">
                <a:solidFill>
                  <a:srgbClr val="5B616B"/>
                </a:solidFill>
                <a:effectLst/>
                <a:latin typeface="BlinkMacSystemFont"/>
              </a:rPr>
              <a:t>doi: 10.1016/j.jdiacomp.2015.01.012.</a:t>
            </a:r>
            <a:r>
              <a:rPr lang="en-US" b="0" i="0">
                <a:solidFill>
                  <a:srgbClr val="212121"/>
                </a:solidFill>
                <a:effectLst/>
                <a:latin typeface="BlinkMacSystemFont"/>
              </a:rPr>
              <a:t> </a:t>
            </a:r>
            <a:r>
              <a:rPr lang="en-US" b="0" i="0" err="1">
                <a:solidFill>
                  <a:srgbClr val="5B616B"/>
                </a:solidFill>
                <a:effectLst/>
                <a:latin typeface="BlinkMacSystemFont"/>
              </a:rPr>
              <a:t>Epub</a:t>
            </a:r>
            <a:r>
              <a:rPr lang="en-US" b="0" i="0">
                <a:solidFill>
                  <a:srgbClr val="5B616B"/>
                </a:solidFill>
                <a:effectLst/>
                <a:latin typeface="BlinkMacSystemFont"/>
              </a:rPr>
              <a:t> 2015 Feb 7.</a:t>
            </a:r>
            <a:endParaRPr lang="en-US" b="0" i="0">
              <a:solidFill>
                <a:srgbClr val="212121"/>
              </a:solidFill>
              <a:effectLst/>
              <a:latin typeface="BlinkMacSystemFont"/>
            </a:endParaRPr>
          </a:p>
          <a:p>
            <a:pPr algn="l"/>
            <a:r>
              <a:rPr lang="en-US" b="1" i="0">
                <a:solidFill>
                  <a:srgbClr val="212121"/>
                </a:solidFill>
                <a:effectLst/>
                <a:latin typeface="Merriweather"/>
              </a:rPr>
              <a:t>Understanding the sources of diabetes distress in adults with type 1 diabetes</a:t>
            </a:r>
          </a:p>
          <a:p>
            <a:pPr algn="l"/>
            <a:r>
              <a:rPr lang="en-US" b="0" i="0" u="none" strike="noStrike">
                <a:solidFill>
                  <a:srgbClr val="0071BC"/>
                </a:solidFill>
                <a:effectLst/>
                <a:latin typeface="BlinkMacSystemFont"/>
                <a:hlinkClick r:id="rId3"/>
              </a:rPr>
              <a:t>Lawrence Fisher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4"/>
              </a:rPr>
              <a:t>1</a:t>
            </a:r>
            <a:r>
              <a:rPr lang="en-US" b="0" i="0">
                <a:solidFill>
                  <a:srgbClr val="5B616B"/>
                </a:solidFill>
                <a:effectLst/>
                <a:latin typeface="BlinkMacSystemFont"/>
              </a:rPr>
              <a:t>, </a:t>
            </a:r>
            <a:r>
              <a:rPr lang="en-US" b="0" i="0" u="none" strike="noStrike">
                <a:solidFill>
                  <a:srgbClr val="0071BC"/>
                </a:solidFill>
                <a:effectLst/>
                <a:latin typeface="BlinkMacSystemFont"/>
                <a:hlinkClick r:id="rId5"/>
              </a:rPr>
              <a:t>William H Polonsky</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6"/>
              </a:rPr>
              <a:t>2</a:t>
            </a:r>
            <a:r>
              <a:rPr lang="en-US" b="0" i="0">
                <a:solidFill>
                  <a:srgbClr val="5B616B"/>
                </a:solidFill>
                <a:effectLst/>
                <a:latin typeface="BlinkMacSystemFont"/>
              </a:rPr>
              <a:t>, </a:t>
            </a:r>
            <a:r>
              <a:rPr lang="en-US" b="0" i="0" u="none" strike="noStrike">
                <a:solidFill>
                  <a:srgbClr val="0071BC"/>
                </a:solidFill>
                <a:effectLst/>
                <a:latin typeface="BlinkMacSystemFont"/>
                <a:hlinkClick r:id="rId7"/>
              </a:rPr>
              <a:t>Danielle M Hessler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8"/>
              </a:rPr>
              <a:t>3</a:t>
            </a:r>
            <a:r>
              <a:rPr lang="en-US" b="0" i="0">
                <a:solidFill>
                  <a:srgbClr val="5B616B"/>
                </a:solidFill>
                <a:effectLst/>
                <a:latin typeface="BlinkMacSystemFont"/>
              </a:rPr>
              <a:t>, </a:t>
            </a:r>
            <a:r>
              <a:rPr lang="en-US" b="0" i="0" u="none" strike="noStrike">
                <a:solidFill>
                  <a:srgbClr val="0071BC"/>
                </a:solidFill>
                <a:effectLst/>
                <a:latin typeface="BlinkMacSystemFont"/>
                <a:hlinkClick r:id="rId9"/>
              </a:rPr>
              <a:t>Umesh Masharani</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10"/>
              </a:rPr>
              <a:t>4</a:t>
            </a:r>
            <a:r>
              <a:rPr lang="en-US" b="0" i="0">
                <a:solidFill>
                  <a:srgbClr val="5B616B"/>
                </a:solidFill>
                <a:effectLst/>
                <a:latin typeface="BlinkMacSystemFont"/>
              </a:rPr>
              <a:t>, </a:t>
            </a:r>
            <a:r>
              <a:rPr lang="en-US" b="0" i="0" u="none" strike="noStrike">
                <a:solidFill>
                  <a:srgbClr val="0071BC"/>
                </a:solidFill>
                <a:effectLst/>
                <a:latin typeface="BlinkMacSystemFont"/>
                <a:hlinkClick r:id="rId11"/>
              </a:rPr>
              <a:t>Ian Blumer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12"/>
              </a:rPr>
              <a:t>5</a:t>
            </a:r>
            <a:r>
              <a:rPr lang="en-US" b="0" i="0">
                <a:solidFill>
                  <a:srgbClr val="5B616B"/>
                </a:solidFill>
                <a:effectLst/>
                <a:latin typeface="BlinkMacSystemFont"/>
              </a:rPr>
              <a:t>, </a:t>
            </a:r>
            <a:r>
              <a:rPr lang="en-US" b="0" i="0" u="none" strike="noStrike">
                <a:solidFill>
                  <a:srgbClr val="0071BC"/>
                </a:solidFill>
                <a:effectLst/>
                <a:latin typeface="BlinkMacSystemFont"/>
                <a:hlinkClick r:id="rId13"/>
              </a:rPr>
              <a:t>Anne L Peters</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14"/>
              </a:rPr>
              <a:t>6</a:t>
            </a:r>
            <a:r>
              <a:rPr lang="en-US" b="0" i="0">
                <a:solidFill>
                  <a:srgbClr val="5B616B"/>
                </a:solidFill>
                <a:effectLst/>
                <a:latin typeface="BlinkMacSystemFont"/>
              </a:rPr>
              <a:t>, </a:t>
            </a:r>
            <a:r>
              <a:rPr lang="en-US" b="0" i="0" u="none" strike="noStrike">
                <a:solidFill>
                  <a:srgbClr val="0071BC"/>
                </a:solidFill>
                <a:effectLst/>
                <a:latin typeface="BlinkMacSystemFont"/>
                <a:hlinkClick r:id="rId15"/>
              </a:rPr>
              <a:t>Lisa A Strycker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16"/>
              </a:rPr>
              <a:t>7</a:t>
            </a:r>
            <a:r>
              <a:rPr lang="en-US" b="0" i="0">
                <a:solidFill>
                  <a:srgbClr val="5B616B"/>
                </a:solidFill>
                <a:effectLst/>
                <a:latin typeface="BlinkMacSystemFont"/>
              </a:rPr>
              <a:t>, </a:t>
            </a:r>
            <a:r>
              <a:rPr lang="en-US" b="0" i="0" u="none" strike="noStrike">
                <a:solidFill>
                  <a:srgbClr val="0071BC"/>
                </a:solidFill>
                <a:effectLst/>
                <a:latin typeface="BlinkMacSystemFont"/>
                <a:hlinkClick r:id="rId17"/>
              </a:rPr>
              <a:t>Vicky Bowyer</a:t>
            </a:r>
            <a:r>
              <a:rPr lang="en-US" b="0" i="0" baseline="30000">
                <a:solidFill>
                  <a:srgbClr val="5B616B"/>
                </a:solidFill>
                <a:effectLst/>
                <a:latin typeface="BlinkMacSystemFont"/>
              </a:rPr>
              <a:t> </a:t>
            </a:r>
            <a:r>
              <a:rPr lang="en-US" b="0" i="0" u="none" strike="noStrike" baseline="30000">
                <a:solidFill>
                  <a:srgbClr val="323A45"/>
                </a:solidFill>
                <a:effectLst/>
                <a:latin typeface="BlinkMacSystemFont"/>
                <a:hlinkClick r:id="rId8"/>
              </a:rPr>
              <a:t>3</a:t>
            </a:r>
            <a:endParaRPr lang="en-US" b="0" i="0">
              <a:solidFill>
                <a:srgbClr val="5B616B"/>
              </a:solidFill>
              <a:effectLst/>
              <a:latin typeface="BlinkMacSystemFont"/>
            </a:endParaRPr>
          </a:p>
          <a:p>
            <a:pPr algn="l"/>
            <a:r>
              <a:rPr lang="en-US" b="0" i="0">
                <a:solidFill>
                  <a:srgbClr val="212121"/>
                </a:solidFill>
                <a:effectLst/>
                <a:latin typeface="BlinkMacSystemFont"/>
              </a:rPr>
              <a:t>Affiliations expand</a:t>
            </a:r>
          </a:p>
          <a:p>
            <a:pPr algn="l">
              <a:buFont typeface="Arial" panose="020B0604020202020204" pitchFamily="34" charset="0"/>
              <a:buChar char="•"/>
            </a:pPr>
            <a:r>
              <a:rPr lang="en-US" b="0" i="0">
                <a:solidFill>
                  <a:srgbClr val="212121"/>
                </a:solidFill>
                <a:effectLst/>
                <a:latin typeface="BlinkMacSystemFont"/>
              </a:rPr>
              <a:t>PMID: 25765489</a:t>
            </a:r>
          </a:p>
          <a:p>
            <a:pPr algn="l">
              <a:buFont typeface="Arial" panose="020B0604020202020204" pitchFamily="34" charset="0"/>
              <a:buChar char="•"/>
            </a:pPr>
            <a:r>
              <a:rPr lang="en-US" b="0" i="0">
                <a:solidFill>
                  <a:srgbClr val="212121"/>
                </a:solidFill>
                <a:effectLst/>
                <a:latin typeface="BlinkMacSystemFont"/>
              </a:rPr>
              <a:t> PMCID: </a:t>
            </a:r>
            <a:r>
              <a:rPr lang="en-US" b="0" i="0" u="none" strike="noStrike">
                <a:solidFill>
                  <a:srgbClr val="0071BC"/>
                </a:solidFill>
                <a:effectLst/>
                <a:latin typeface="BlinkMacSystemFont"/>
                <a:hlinkClick r:id="rId18"/>
              </a:rPr>
              <a:t>PMC4414881</a:t>
            </a:r>
            <a:endParaRPr lang="en-US" b="0" i="0">
              <a:solidFill>
                <a:srgbClr val="212121"/>
              </a:solidFill>
              <a:effectLst/>
              <a:latin typeface="BlinkMacSystemFont"/>
            </a:endParaRPr>
          </a:p>
          <a:p>
            <a:pPr algn="l">
              <a:buFont typeface="Arial" panose="020B0604020202020204" pitchFamily="34" charset="0"/>
              <a:buChar char="•"/>
            </a:pPr>
            <a:r>
              <a:rPr lang="en-US" b="0" i="0">
                <a:solidFill>
                  <a:srgbClr val="212121"/>
                </a:solidFill>
                <a:effectLst/>
                <a:latin typeface="BlinkMacSystemFont"/>
              </a:rPr>
              <a:t> DOI: </a:t>
            </a:r>
            <a:r>
              <a:rPr lang="en-US" b="0" i="0" u="none" strike="noStrike">
                <a:solidFill>
                  <a:srgbClr val="0071BC"/>
                </a:solidFill>
                <a:effectLst/>
                <a:latin typeface="BlinkMacSystemFont"/>
                <a:hlinkClick r:id="rId19"/>
              </a:rPr>
              <a:t>10.1016/j.jdiacomp.2015.01.012</a:t>
            </a:r>
            <a:endParaRPr lang="en-US" b="0" i="0">
              <a:solidFill>
                <a:srgbClr val="212121"/>
              </a:solidFill>
              <a:effectLst/>
              <a:latin typeface="BlinkMacSystemFont"/>
            </a:endParaRPr>
          </a:p>
          <a:p>
            <a:endParaRPr lang="en-US"/>
          </a:p>
          <a:p>
            <a:endParaRPr lang="en-US"/>
          </a:p>
          <a:p>
            <a:r>
              <a:rPr lang="en-US"/>
              <a:t>Fisher, L., Gonzales, J.S., Polonsky, W.H. The confusing tale of depression and distress in patients with diabetes: A call for greater clarity and precision. Diabetic Medicine, 2014, 31, 764-772.</a:t>
            </a:r>
          </a:p>
          <a:p>
            <a:endParaRPr lang="en-US"/>
          </a:p>
          <a:p>
            <a:r>
              <a:rPr lang="en-US" err="1"/>
              <a:t>Diabet</a:t>
            </a:r>
            <a:r>
              <a:rPr lang="en-US"/>
              <a:t> Med. Author manuscript; available in PMC 2015 Jul 1.</a:t>
            </a:r>
          </a:p>
          <a:p>
            <a:r>
              <a:rPr lang="en-US" err="1"/>
              <a:t>Diabet</a:t>
            </a:r>
            <a:r>
              <a:rPr lang="en-US"/>
              <a:t> Med. Author manuscript; available in PMC 2015 Jul 1.</a:t>
            </a:r>
          </a:p>
          <a:p>
            <a:r>
              <a:rPr lang="en-US"/>
              <a:t>Published in final edited form as:</a:t>
            </a:r>
          </a:p>
          <a:p>
            <a:r>
              <a:rPr lang="en-US" err="1"/>
              <a:t>Diabet</a:t>
            </a:r>
            <a:r>
              <a:rPr lang="en-US"/>
              <a:t> Med. 2014 Jul; 31(7): 764–772.</a:t>
            </a:r>
          </a:p>
          <a:p>
            <a:r>
              <a:rPr lang="en-US"/>
              <a:t>doi: 10.1111/dme.12428</a:t>
            </a:r>
          </a:p>
          <a:p>
            <a:r>
              <a:rPr lang="en-US"/>
              <a:t>PMCID: PMC4065190</a:t>
            </a:r>
          </a:p>
          <a:p>
            <a:r>
              <a:rPr lang="en-US"/>
              <a:t>NIHMSID: NIHMS573631</a:t>
            </a:r>
          </a:p>
          <a:p>
            <a:r>
              <a:rPr lang="en-US"/>
              <a:t>PMID: 24606397</a:t>
            </a:r>
          </a:p>
          <a:p>
            <a:r>
              <a:rPr lang="en-US"/>
              <a:t>The confusing tale of depression and distress in patients with diabetes: a call for greater clarity and precision</a:t>
            </a:r>
          </a:p>
          <a:p>
            <a:r>
              <a:rPr lang="en-US"/>
              <a:t>L. Fisher, J. S. Gonzalez, and W. H. Polonsky</a:t>
            </a:r>
          </a:p>
          <a:p>
            <a:endParaRPr lang="en-US"/>
          </a:p>
        </p:txBody>
      </p:sp>
      <p:sp>
        <p:nvSpPr>
          <p:cNvPr id="4" name="Slide Number Placeholder 3">
            <a:extLst>
              <a:ext uri="{FF2B5EF4-FFF2-40B4-BE49-F238E27FC236}">
                <a16:creationId xmlns:a16="http://schemas.microsoft.com/office/drawing/2014/main" id="{B64D6834-4B16-5B6B-E4C2-8AFC4C67956A}"/>
              </a:ext>
            </a:extLst>
          </p:cNvPr>
          <p:cNvSpPr>
            <a:spLocks noGrp="1"/>
          </p:cNvSpPr>
          <p:nvPr>
            <p:ph type="sldNum" sz="quarter" idx="5"/>
          </p:nvPr>
        </p:nvSpPr>
        <p:spPr/>
        <p:txBody>
          <a:bodyPr/>
          <a:lstStyle/>
          <a:p>
            <a:fld id="{61D6A720-2F33-4DA8-B904-07CDDCDF6C8A}" type="slidenum">
              <a:rPr lang="en-US" smtClean="0"/>
              <a:t>6</a:t>
            </a:fld>
            <a:endParaRPr lang="en-US"/>
          </a:p>
        </p:txBody>
      </p:sp>
    </p:spTree>
    <p:extLst>
      <p:ext uri="{BB962C8B-B14F-4D97-AF65-F5344CB8AC3E}">
        <p14:creationId xmlns:p14="http://schemas.microsoft.com/office/powerpoint/2010/main" val="49691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Polonsky, W. H., Strycker, L., Naranjo, D., Greenberg, K., &amp; Fisher, L. (2025). Stability and impact of diabetes distress over time: The potential value and uses of the type 1 diabetes distress assessment system (T1-DDAS). Diabetic Medicine, 42(7), e70066. </a:t>
            </a:r>
          </a:p>
          <a:p>
            <a:r>
              <a:rPr lang="en-US"/>
              <a:t>Polonsky, W. H., Fisher, L., Hessler, D., Desai, U., King, S. B., &amp; Perez-Nieves, M. (2022). Toward a more comprehensive understanding of the emotional side of type 2 diabetes: A re-envisioning of the assessment of diabetes distress. Journal of Diabetes and Its Complications, 36(1), 108103. </a:t>
            </a:r>
          </a:p>
          <a:p>
            <a:r>
              <a:rPr lang="en-US">
                <a:hlinkClick r:id="rId3"/>
              </a:rPr>
              <a:t>Redefining Diabetes and Creating Solutions—The Hong Kong Diabetes Register: Kelly West Award Lecture 2025 | Diabetes Care | American Diabetes Association</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8</a:t>
            </a:fld>
            <a:endParaRPr lang="en-US"/>
          </a:p>
        </p:txBody>
      </p:sp>
    </p:spTree>
    <p:extLst>
      <p:ext uri="{BB962C8B-B14F-4D97-AF65-F5344CB8AC3E}">
        <p14:creationId xmlns:p14="http://schemas.microsoft.com/office/powerpoint/2010/main" val="2070276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Diabet. Med. 36: 803–812 (2019)</a:t>
            </a: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9</a:t>
            </a:fld>
            <a:endParaRPr lang="en-US"/>
          </a:p>
        </p:txBody>
      </p:sp>
    </p:spTree>
    <p:extLst>
      <p:ext uri="{BB962C8B-B14F-4D97-AF65-F5344CB8AC3E}">
        <p14:creationId xmlns:p14="http://schemas.microsoft.com/office/powerpoint/2010/main" val="158003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Fisher, Polonsky Fisher L, Gonzalez JS, Polonsky WH. The confusing tale of depression and distress in patients with diabetes: a call for greater clarity and precision. </a:t>
            </a:r>
            <a:r>
              <a:rPr lang="en-US" err="1"/>
              <a:t>Diabet</a:t>
            </a:r>
            <a:r>
              <a:rPr lang="en-US"/>
              <a:t> Med 2014;31:764–72.</a:t>
            </a:r>
          </a:p>
          <a:p>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10</a:t>
            </a:fld>
            <a:endParaRPr lang="en-US"/>
          </a:p>
        </p:txBody>
      </p:sp>
    </p:spTree>
    <p:extLst>
      <p:ext uri="{BB962C8B-B14F-4D97-AF65-F5344CB8AC3E}">
        <p14:creationId xmlns:p14="http://schemas.microsoft.com/office/powerpoint/2010/main" val="140417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52682-A762-AA5C-A066-70CD954B7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C09A8-15F2-9C32-FAD9-5FC5D449F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581A-3186-D163-3334-B511F5032E7C}"/>
              </a:ext>
            </a:extLst>
          </p:cNvPr>
          <p:cNvSpPr>
            <a:spLocks noGrp="1"/>
          </p:cNvSpPr>
          <p:nvPr>
            <p:ph type="body" idx="1"/>
          </p:nvPr>
        </p:nvSpPr>
        <p:spPr/>
        <p:txBody>
          <a:bodyPr/>
          <a:lstStyle/>
          <a:p>
            <a:r>
              <a:rPr lang="da-DK"/>
              <a:t>Diabet. Med. 36: 803–812 (2019)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Diabetes Care 2026;49(Supplement_1):S61–S88</a:t>
            </a:r>
          </a:p>
          <a:p>
            <a:endParaRPr lang="en-US"/>
          </a:p>
        </p:txBody>
      </p:sp>
      <p:sp>
        <p:nvSpPr>
          <p:cNvPr id="4" name="Slide Number Placeholder 3">
            <a:extLst>
              <a:ext uri="{FF2B5EF4-FFF2-40B4-BE49-F238E27FC236}">
                <a16:creationId xmlns:a16="http://schemas.microsoft.com/office/drawing/2014/main" id="{828A989E-4A10-FF8F-CD4E-A1B87CB60A9D}"/>
              </a:ext>
            </a:extLst>
          </p:cNvPr>
          <p:cNvSpPr>
            <a:spLocks noGrp="1"/>
          </p:cNvSpPr>
          <p:nvPr>
            <p:ph type="sldNum" sz="quarter" idx="5"/>
          </p:nvPr>
        </p:nvSpPr>
        <p:spPr/>
        <p:txBody>
          <a:bodyPr/>
          <a:lstStyle/>
          <a:p>
            <a:fld id="{6F31B60E-BC19-4F19-8DE3-D5600FFB798E}" type="slidenum">
              <a:rPr lang="en-US" smtClean="0"/>
              <a:t>11</a:t>
            </a:fld>
            <a:endParaRPr lang="en-US"/>
          </a:p>
        </p:txBody>
      </p:sp>
    </p:spTree>
    <p:extLst>
      <p:ext uri="{BB962C8B-B14F-4D97-AF65-F5344CB8AC3E}">
        <p14:creationId xmlns:p14="http://schemas.microsoft.com/office/powerpoint/2010/main" val="192313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03203-E526-9E58-F45C-00684E862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6B535-30FA-EEEE-57BB-B073D80E3F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621B6-F6F3-9333-9A77-7053B9588130}"/>
              </a:ext>
            </a:extLst>
          </p:cNvPr>
          <p:cNvSpPr>
            <a:spLocks noGrp="1"/>
          </p:cNvSpPr>
          <p:nvPr>
            <p:ph type="body" idx="1"/>
          </p:nvPr>
        </p:nvSpPr>
        <p:spPr/>
        <p:txBody>
          <a:bodyPr/>
          <a:lstStyle/>
          <a:p>
            <a:r>
              <a:rPr lang="en-US">
                <a:hlinkClick r:id="rId3"/>
              </a:rPr>
              <a:t>Diabetes Distress Assessment &amp; Resource Center</a:t>
            </a:r>
            <a:endParaRPr lang="en-US"/>
          </a:p>
        </p:txBody>
      </p:sp>
      <p:sp>
        <p:nvSpPr>
          <p:cNvPr id="4" name="Slide Number Placeholder 3">
            <a:extLst>
              <a:ext uri="{FF2B5EF4-FFF2-40B4-BE49-F238E27FC236}">
                <a16:creationId xmlns:a16="http://schemas.microsoft.com/office/drawing/2014/main" id="{3DA6D782-6011-AA0C-1C0E-E984812E7386}"/>
              </a:ext>
            </a:extLst>
          </p:cNvPr>
          <p:cNvSpPr>
            <a:spLocks noGrp="1"/>
          </p:cNvSpPr>
          <p:nvPr>
            <p:ph type="sldNum" sz="quarter" idx="5"/>
          </p:nvPr>
        </p:nvSpPr>
        <p:spPr/>
        <p:txBody>
          <a:bodyPr/>
          <a:lstStyle/>
          <a:p>
            <a:fld id="{6F31B60E-BC19-4F19-8DE3-D5600FFB798E}" type="slidenum">
              <a:rPr lang="en-US" smtClean="0"/>
              <a:t>13</a:t>
            </a:fld>
            <a:endParaRPr lang="en-US"/>
          </a:p>
        </p:txBody>
      </p:sp>
    </p:spTree>
    <p:extLst>
      <p:ext uri="{BB962C8B-B14F-4D97-AF65-F5344CB8AC3E}">
        <p14:creationId xmlns:p14="http://schemas.microsoft.com/office/powerpoint/2010/main" val="411851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65E59-EF67-9DB2-9AD8-92BEC829C5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0358D-97D3-164E-902F-E3B9B7B4A94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DCC4AF1-F975-22DA-F17E-5D8007B24A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4E3472-473B-135F-81BE-45F0CB27EEF8}"/>
              </a:ext>
            </a:extLst>
          </p:cNvPr>
          <p:cNvSpPr>
            <a:spLocks noGrp="1"/>
          </p:cNvSpPr>
          <p:nvPr>
            <p:ph type="sldNum" sz="quarter" idx="5"/>
          </p:nvPr>
        </p:nvSpPr>
        <p:spPr/>
        <p:txBody>
          <a:bodyPr/>
          <a:lstStyle/>
          <a:p>
            <a:fld id="{6F31B60E-BC19-4F19-8DE3-D5600FFB798E}" type="slidenum">
              <a:rPr lang="en-US" smtClean="0"/>
              <a:t>22</a:t>
            </a:fld>
            <a:endParaRPr lang="en-US"/>
          </a:p>
        </p:txBody>
      </p:sp>
    </p:spTree>
    <p:extLst>
      <p:ext uri="{BB962C8B-B14F-4D97-AF65-F5344CB8AC3E}">
        <p14:creationId xmlns:p14="http://schemas.microsoft.com/office/powerpoint/2010/main" val="352110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Bringing the assessment and treatment of diabetes distress into the real world of clinical care: Time for a shift in perspective - Fisher - 2024 - Diabetic Medicine - Wiley Online Library</a:t>
            </a:r>
            <a:endParaRPr lang="en-US"/>
          </a:p>
        </p:txBody>
      </p:sp>
      <p:sp>
        <p:nvSpPr>
          <p:cNvPr id="4" name="Slide Number Placeholder 3"/>
          <p:cNvSpPr>
            <a:spLocks noGrp="1"/>
          </p:cNvSpPr>
          <p:nvPr>
            <p:ph type="sldNum" sz="quarter" idx="5"/>
          </p:nvPr>
        </p:nvSpPr>
        <p:spPr/>
        <p:txBody>
          <a:bodyPr/>
          <a:lstStyle/>
          <a:p>
            <a:fld id="{6F31B60E-BC19-4F19-8DE3-D5600FFB798E}" type="slidenum">
              <a:rPr lang="en-US" smtClean="0"/>
              <a:t>23</a:t>
            </a:fld>
            <a:endParaRPr lang="en-US"/>
          </a:p>
        </p:txBody>
      </p:sp>
    </p:spTree>
    <p:extLst>
      <p:ext uri="{BB962C8B-B14F-4D97-AF65-F5344CB8AC3E}">
        <p14:creationId xmlns:p14="http://schemas.microsoft.com/office/powerpoint/2010/main" val="2251202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FEAA-5486-E96C-752E-1C6BD56EFD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7DA5FA-6FC2-B6C9-3DF0-0650C72390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133955-54D1-0066-953A-598D4642B10B}"/>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5" name="Footer Placeholder 4">
            <a:extLst>
              <a:ext uri="{FF2B5EF4-FFF2-40B4-BE49-F238E27FC236}">
                <a16:creationId xmlns:a16="http://schemas.microsoft.com/office/drawing/2014/main" id="{E82694F7-9466-913C-55EF-BA8E082F6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53D06-8CB7-9538-5B21-903D4BA76684}"/>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3668194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D0CD-B522-2E55-C13F-71B0E612DC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BEAE91-34A1-E140-5BC7-38593B9B8D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D0A0D-3E59-7120-D09E-B52E3276CC0D}"/>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5" name="Footer Placeholder 4">
            <a:extLst>
              <a:ext uri="{FF2B5EF4-FFF2-40B4-BE49-F238E27FC236}">
                <a16:creationId xmlns:a16="http://schemas.microsoft.com/office/drawing/2014/main" id="{2C0874A3-F81E-43A0-1421-B20A14EBA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68F2A-8926-CF0A-4B62-4BFF46AEF3FD}"/>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22636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A2F78-0DDC-5015-A87A-5D8381B472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E8A1BA-1076-0406-4394-05987B4EDF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CDB23-F7EB-1D97-78AB-EBD77644D12B}"/>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5" name="Footer Placeholder 4">
            <a:extLst>
              <a:ext uri="{FF2B5EF4-FFF2-40B4-BE49-F238E27FC236}">
                <a16:creationId xmlns:a16="http://schemas.microsoft.com/office/drawing/2014/main" id="{2D2BD2EB-F7D5-4BBB-2561-C86E0B7B9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6FD31-553D-9390-1DE6-5E736EF7336D}"/>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16548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30C707-7D31-4A45-BD9D-E52D9A6EC2F7}" type="datetimeFigureOut">
              <a:rPr lang="en-US" smtClean="0">
                <a:solidFill>
                  <a:prstClr val="black">
                    <a:tint val="75000"/>
                  </a:prstClr>
                </a:solidFill>
              </a:rPr>
              <a:pPr/>
              <a:t>4/9/26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D32D54-D3A8-4695-995B-104F3A64ED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186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304C-9B52-E5E4-7F82-AAB2C9EE4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94EA7-425F-21BE-D4B3-35B3F79D3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A4DBDC-D612-B921-6217-C8BA15EDDF15}"/>
              </a:ext>
            </a:extLst>
          </p:cNvPr>
          <p:cNvSpPr>
            <a:spLocks noGrp="1"/>
          </p:cNvSpPr>
          <p:nvPr>
            <p:ph type="dt" sz="half" idx="10"/>
          </p:nvPr>
        </p:nvSpPr>
        <p:spPr/>
        <p:txBody>
          <a:bodyPr/>
          <a:lstStyle/>
          <a:p>
            <a:fld id="{93C24536-B74F-453E-BC1E-8025A43CC6A1}" type="datetimeFigureOut">
              <a:rPr lang="en-US" smtClean="0"/>
              <a:t>4/9/26</a:t>
            </a:fld>
            <a:endParaRPr lang="en-US"/>
          </a:p>
        </p:txBody>
      </p:sp>
      <p:sp>
        <p:nvSpPr>
          <p:cNvPr id="5" name="Footer Placeholder 4">
            <a:extLst>
              <a:ext uri="{FF2B5EF4-FFF2-40B4-BE49-F238E27FC236}">
                <a16:creationId xmlns:a16="http://schemas.microsoft.com/office/drawing/2014/main" id="{DA252C40-34AD-582C-8B09-62BCF0DEF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378B4-35E0-367D-51C8-A65567D2450A}"/>
              </a:ext>
            </a:extLst>
          </p:cNvPr>
          <p:cNvSpPr>
            <a:spLocks noGrp="1"/>
          </p:cNvSpPr>
          <p:nvPr>
            <p:ph type="sldNum" sz="quarter" idx="12"/>
          </p:nvPr>
        </p:nvSpPr>
        <p:spPr/>
        <p:txBody>
          <a:bodyPr/>
          <a:lstStyle/>
          <a:p>
            <a:fld id="{187B6BEE-7DAC-477A-B8EF-9377E2C1B611}" type="slidenum">
              <a:rPr lang="en-US" smtClean="0"/>
              <a:t>‹#›</a:t>
            </a:fld>
            <a:endParaRPr lang="en-US"/>
          </a:p>
        </p:txBody>
      </p:sp>
    </p:spTree>
    <p:extLst>
      <p:ext uri="{BB962C8B-B14F-4D97-AF65-F5344CB8AC3E}">
        <p14:creationId xmlns:p14="http://schemas.microsoft.com/office/powerpoint/2010/main" val="3497766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6D6D-2B53-43B8-A4D7-1361B30DF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949373-965C-4A76-AD8A-9C7B39E376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19134-A50C-422C-9FCE-5156F9B71C2E}"/>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8507AE-6C44-4F86-8009-3E6BB3B5710A}" type="datetimeFigureOut">
              <a:rPr kumimoji="0" lang="en-US" sz="1400" b="0" i="0" u="none" strike="noStrike" kern="1200" cap="none" spc="0" normalizeH="0" baseline="0" noProof="0" smtClean="0">
                <a:ln>
                  <a:noFill/>
                </a:ln>
                <a:solidFill>
                  <a:srgbClr val="1F497D"/>
                </a:solidFill>
                <a:effectLst/>
                <a:uLnTx/>
                <a:uFillTx/>
                <a:latin typeface="Perpet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4/9/26</a:t>
            </a:fld>
            <a:endParaRPr kumimoji="0" lang="en-US" sz="1400" b="0" i="0" u="none" strike="noStrike" kern="1200" cap="none" spc="0" normalizeH="0" baseline="0" noProof="0">
              <a:ln>
                <a:noFill/>
              </a:ln>
              <a:solidFill>
                <a:srgbClr val="1F497D"/>
              </a:solidFill>
              <a:effectLst/>
              <a:uLnTx/>
              <a:uFillTx/>
              <a:latin typeface="Perpetua"/>
              <a:ea typeface="+mn-ea"/>
              <a:cs typeface="+mn-cs"/>
            </a:endParaRPr>
          </a:p>
        </p:txBody>
      </p:sp>
      <p:sp>
        <p:nvSpPr>
          <p:cNvPr id="5" name="Footer Placeholder 4">
            <a:extLst>
              <a:ext uri="{FF2B5EF4-FFF2-40B4-BE49-F238E27FC236}">
                <a16:creationId xmlns:a16="http://schemas.microsoft.com/office/drawing/2014/main" id="{B1B8408E-31A6-46EC-9AA8-BF9372E7DB8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solidFill>
              <a:effectLst/>
              <a:uLnTx/>
              <a:uFillTx/>
              <a:latin typeface="Perpetua"/>
              <a:ea typeface="+mn-ea"/>
              <a:cs typeface="+mn-cs"/>
            </a:endParaRPr>
          </a:p>
        </p:txBody>
      </p:sp>
      <p:sp>
        <p:nvSpPr>
          <p:cNvPr id="6" name="Slide Number Placeholder 5">
            <a:extLst>
              <a:ext uri="{FF2B5EF4-FFF2-40B4-BE49-F238E27FC236}">
                <a16:creationId xmlns:a16="http://schemas.microsoft.com/office/drawing/2014/main" id="{BFA40025-63A5-4383-9278-A90893592D8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B2E323E-142A-49A4-A0F9-0F431C45A80E}"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rgbClr val="FFFFFF"/>
              </a:solidFill>
              <a:effectLst/>
              <a:uLnTx/>
              <a:uFillTx/>
              <a:latin typeface="Franklin Gothic Book"/>
              <a:ea typeface="+mj-ea"/>
              <a:cs typeface="+mj-cs"/>
            </a:endParaRPr>
          </a:p>
        </p:txBody>
      </p:sp>
    </p:spTree>
    <p:extLst>
      <p:ext uri="{BB962C8B-B14F-4D97-AF65-F5344CB8AC3E}">
        <p14:creationId xmlns:p14="http://schemas.microsoft.com/office/powerpoint/2010/main" val="4131495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D6E6-282F-949C-9CB8-B755B0E9C9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A22C8-1780-FFC1-4D7A-2013754CE7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34FF5-23CD-BF2C-35EE-D23A51FA4698}"/>
              </a:ext>
            </a:extLst>
          </p:cNvPr>
          <p:cNvSpPr>
            <a:spLocks noGrp="1"/>
          </p:cNvSpPr>
          <p:nvPr>
            <p:ph type="dt" sz="half" idx="10"/>
          </p:nvPr>
        </p:nvSpPr>
        <p:spPr/>
        <p:txBody>
          <a:bodyPr/>
          <a:lstStyle/>
          <a:p>
            <a:fld id="{D169C608-1C25-43CF-B317-80730FD942A9}" type="datetimeFigureOut">
              <a:rPr lang="en-US" smtClean="0"/>
              <a:t>4/9/26</a:t>
            </a:fld>
            <a:endParaRPr lang="en-US"/>
          </a:p>
        </p:txBody>
      </p:sp>
      <p:sp>
        <p:nvSpPr>
          <p:cNvPr id="5" name="Footer Placeholder 4">
            <a:extLst>
              <a:ext uri="{FF2B5EF4-FFF2-40B4-BE49-F238E27FC236}">
                <a16:creationId xmlns:a16="http://schemas.microsoft.com/office/drawing/2014/main" id="{A9AAB530-CC3E-A6D6-0728-DEC873B4C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9AC81-2582-9331-CB03-D4E024C16AA9}"/>
              </a:ext>
            </a:extLst>
          </p:cNvPr>
          <p:cNvSpPr>
            <a:spLocks noGrp="1"/>
          </p:cNvSpPr>
          <p:nvPr>
            <p:ph type="sldNum" sz="quarter" idx="12"/>
          </p:nvPr>
        </p:nvSpPr>
        <p:spPr/>
        <p:txBody>
          <a:bodyPr/>
          <a:lstStyle/>
          <a:p>
            <a:fld id="{0E6FC6AB-3F3D-405A-A06C-4CDF83260475}" type="slidenum">
              <a:rPr lang="en-US" smtClean="0"/>
              <a:t>‹#›</a:t>
            </a:fld>
            <a:endParaRPr lang="en-US"/>
          </a:p>
        </p:txBody>
      </p:sp>
    </p:spTree>
    <p:extLst>
      <p:ext uri="{BB962C8B-B14F-4D97-AF65-F5344CB8AC3E}">
        <p14:creationId xmlns:p14="http://schemas.microsoft.com/office/powerpoint/2010/main" val="164829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489CD-9947-4CCD-BC21-147309142A88}" type="datetimeFigureOut">
              <a:rPr lang="en-US" smtClean="0"/>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BFBBD-7D0D-499E-B395-7881A55C4788}" type="slidenum">
              <a:rPr lang="en-US" smtClean="0"/>
              <a:t>‹#›</a:t>
            </a:fld>
            <a:endParaRPr lang="en-US"/>
          </a:p>
        </p:txBody>
      </p:sp>
    </p:spTree>
    <p:extLst>
      <p:ext uri="{BB962C8B-B14F-4D97-AF65-F5344CB8AC3E}">
        <p14:creationId xmlns:p14="http://schemas.microsoft.com/office/powerpoint/2010/main" val="134372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253F-806D-80C9-3A15-1C01A96CA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BE7D8-A62E-B8DA-DF78-F89727FD3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C9DE2-F81A-B152-4DD6-62291E9E4126}"/>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5" name="Footer Placeholder 4">
            <a:extLst>
              <a:ext uri="{FF2B5EF4-FFF2-40B4-BE49-F238E27FC236}">
                <a16:creationId xmlns:a16="http://schemas.microsoft.com/office/drawing/2014/main" id="{E184C22C-7751-0BCD-886A-E03E215F3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C9092-C4FB-2BE9-D9C5-8CA9C4DF10CA}"/>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71206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94189-A741-E604-B5FB-34310FF0D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7FD848-143B-5AA5-E1DF-A892C22D09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6C3F71-CF3F-4F65-4A2E-F83F30860064}"/>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5" name="Footer Placeholder 4">
            <a:extLst>
              <a:ext uri="{FF2B5EF4-FFF2-40B4-BE49-F238E27FC236}">
                <a16:creationId xmlns:a16="http://schemas.microsoft.com/office/drawing/2014/main" id="{C4BD0D1E-1BD9-3281-AFD1-55BD13A89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F3FE7-B0BD-118C-06C5-EBBE61459DF7}"/>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17915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F7104-B384-6AAB-3434-F375F438F3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A232F6-BA39-40B9-40E1-98D1622E16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C256F6-276B-9429-73E0-98E6A2875C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3689ED-DCAC-0ADF-0DD1-32FAF9430D7B}"/>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6" name="Footer Placeholder 5">
            <a:extLst>
              <a:ext uri="{FF2B5EF4-FFF2-40B4-BE49-F238E27FC236}">
                <a16:creationId xmlns:a16="http://schemas.microsoft.com/office/drawing/2014/main" id="{370E293F-5651-F965-F909-0543A17F4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C7509-1AE5-34EB-4C63-1E66BD3C5931}"/>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232418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9921-43A1-AC2F-C6EA-C809AF7DE3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6BF0A7-AE75-4B0C-778E-36B63BDDA0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895558-3DCA-0223-4F2A-A5FA2CF2DE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A0B1A-C0D9-2160-95F8-5707C1293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26F6B-9B0E-0DE4-FD90-77627F076F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3D817D-2E21-F35F-54FD-A58CC49222D2}"/>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8" name="Footer Placeholder 7">
            <a:extLst>
              <a:ext uri="{FF2B5EF4-FFF2-40B4-BE49-F238E27FC236}">
                <a16:creationId xmlns:a16="http://schemas.microsoft.com/office/drawing/2014/main" id="{0CA49542-DECA-C7C2-3867-B5013D315B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09EB04-2258-7376-8DEB-5D588EF38282}"/>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392769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EFD78-C3D6-5B55-FB87-120AEEB3EE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2710C4-7C48-45C1-25D7-F4AB0F26CFBA}"/>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4" name="Footer Placeholder 3">
            <a:extLst>
              <a:ext uri="{FF2B5EF4-FFF2-40B4-BE49-F238E27FC236}">
                <a16:creationId xmlns:a16="http://schemas.microsoft.com/office/drawing/2014/main" id="{0F547DC6-1090-B5F5-1823-8BD8B8696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FB5E0D-5E08-F6A8-58D8-E331295AC32A}"/>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31313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F0A11-E48B-74DE-5632-AFD7194ACB7F}"/>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3" name="Footer Placeholder 2">
            <a:extLst>
              <a:ext uri="{FF2B5EF4-FFF2-40B4-BE49-F238E27FC236}">
                <a16:creationId xmlns:a16="http://schemas.microsoft.com/office/drawing/2014/main" id="{EAA13A78-2AF9-71E5-7FF9-10AC4C9A16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EAF8E0-6C19-2227-F3A3-CA1DC0E0FA59}"/>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69060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E15F-8633-E046-0A5A-1B1ED0F98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6B78A8-0594-6154-3E45-2C1DAA858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D1B9FF-1805-0FFB-160D-248BEA13D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E457F9-266B-985E-A335-5296FC89CB0D}"/>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6" name="Footer Placeholder 5">
            <a:extLst>
              <a:ext uri="{FF2B5EF4-FFF2-40B4-BE49-F238E27FC236}">
                <a16:creationId xmlns:a16="http://schemas.microsoft.com/office/drawing/2014/main" id="{7E84A8D1-72BF-13BA-549E-89C920FFA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4F0E2D-7BA3-E9EA-8E7E-7E0FCEAB75A8}"/>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263036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B7BC-F48A-0C97-DA0A-9A26F28E95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9800F-40E4-BC2F-1E0D-94D3C8CBA8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E1EFA4-A524-8C56-B29E-8FEF3F2941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EB2EE-B6D5-EAA6-280E-7AC90A97EB56}"/>
              </a:ext>
            </a:extLst>
          </p:cNvPr>
          <p:cNvSpPr>
            <a:spLocks noGrp="1"/>
          </p:cNvSpPr>
          <p:nvPr>
            <p:ph type="dt" sz="half" idx="10"/>
          </p:nvPr>
        </p:nvSpPr>
        <p:spPr/>
        <p:txBody>
          <a:bodyPr/>
          <a:lstStyle/>
          <a:p>
            <a:fld id="{39D28FCC-AF63-4398-AC60-8107438114F2}" type="datetimeFigureOut">
              <a:rPr lang="en-US" smtClean="0"/>
              <a:t>4/9/26</a:t>
            </a:fld>
            <a:endParaRPr lang="en-US"/>
          </a:p>
        </p:txBody>
      </p:sp>
      <p:sp>
        <p:nvSpPr>
          <p:cNvPr id="6" name="Footer Placeholder 5">
            <a:extLst>
              <a:ext uri="{FF2B5EF4-FFF2-40B4-BE49-F238E27FC236}">
                <a16:creationId xmlns:a16="http://schemas.microsoft.com/office/drawing/2014/main" id="{99043D2E-5C57-9816-C3C2-0E341072D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54BFF-B0F6-DA32-4BC0-252120384584}"/>
              </a:ext>
            </a:extLst>
          </p:cNvPr>
          <p:cNvSpPr>
            <a:spLocks noGrp="1"/>
          </p:cNvSpPr>
          <p:nvPr>
            <p:ph type="sldNum" sz="quarter" idx="12"/>
          </p:nvPr>
        </p:nvSpPr>
        <p:spPr/>
        <p:txBody>
          <a:bodyPr/>
          <a:lstStyle/>
          <a:p>
            <a:fld id="{0EE41CAB-164A-44C0-BE05-E6F6044578D5}" type="slidenum">
              <a:rPr lang="en-US" smtClean="0"/>
              <a:t>‹#›</a:t>
            </a:fld>
            <a:endParaRPr lang="en-US"/>
          </a:p>
        </p:txBody>
      </p:sp>
    </p:spTree>
    <p:extLst>
      <p:ext uri="{BB962C8B-B14F-4D97-AF65-F5344CB8AC3E}">
        <p14:creationId xmlns:p14="http://schemas.microsoft.com/office/powerpoint/2010/main" val="201213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0B0BE1-2D5E-43A4-7EDB-647333A1E2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4A6860-58F1-77E4-5667-4F2CC610A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F27143-ED31-EF62-EE0D-64241557C3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D28FCC-AF63-4398-AC60-8107438114F2}" type="datetimeFigureOut">
              <a:rPr lang="en-US" smtClean="0"/>
              <a:t>4/9/26</a:t>
            </a:fld>
            <a:endParaRPr lang="en-US"/>
          </a:p>
        </p:txBody>
      </p:sp>
      <p:sp>
        <p:nvSpPr>
          <p:cNvPr id="5" name="Footer Placeholder 4">
            <a:extLst>
              <a:ext uri="{FF2B5EF4-FFF2-40B4-BE49-F238E27FC236}">
                <a16:creationId xmlns:a16="http://schemas.microsoft.com/office/drawing/2014/main" id="{8EC870F3-5F53-8D19-EF0C-98FADC5D7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CB1658-E8D8-CCA8-E14D-8154D86E0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E41CAB-164A-44C0-BE05-E6F6044578D5}" type="slidenum">
              <a:rPr lang="en-US" smtClean="0"/>
              <a:t>‹#›</a:t>
            </a:fld>
            <a:endParaRPr lang="en-US"/>
          </a:p>
        </p:txBody>
      </p:sp>
    </p:spTree>
    <p:extLst>
      <p:ext uri="{BB962C8B-B14F-4D97-AF65-F5344CB8AC3E}">
        <p14:creationId xmlns:p14="http://schemas.microsoft.com/office/powerpoint/2010/main" val="3342761158"/>
      </p:ext>
    </p:extLst>
  </p:cSld>
  <p:clrMap bg1="lt1" tx1="dk1" bg2="lt2" tx2="dk2" accent1="accent1" accent2="accent2" accent3="accent3" accent4="accent4" accent5="accent5" accent6="accent6" hlink="hlink" folHlink="folHlink"/>
  <p:sldLayoutIdLst>
    <p:sldLayoutId id="2147483649" r:id="rId1"/>
    <p:sldLayoutId id="2147485068" r:id="rId2"/>
    <p:sldLayoutId id="2147485071" r:id="rId3"/>
    <p:sldLayoutId id="2147485069" r:id="rId4"/>
    <p:sldLayoutId id="2147485073" r:id="rId5"/>
    <p:sldLayoutId id="2147483654" r:id="rId6"/>
    <p:sldLayoutId id="2147485074"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0C707-7D31-4A45-BD9D-E52D9A6EC2F7}" type="datetimeFigureOut">
              <a:rPr lang="en-US" smtClean="0">
                <a:solidFill>
                  <a:prstClr val="black">
                    <a:tint val="75000"/>
                  </a:prstClr>
                </a:solidFill>
              </a:rPr>
              <a:pPr/>
              <a:t>4/9/26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32D54-D3A8-4695-995B-104F3A64ED3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164526"/>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09DF3-8D3B-A764-0E01-217E5306D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13FAC4-4870-CF13-98C4-7E1E76271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6731F-831C-95A7-1A9E-41F71F22A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3C24536-B74F-453E-BC1E-8025A43CC6A1}" type="datetimeFigureOut">
              <a:rPr lang="en-US" smtClean="0"/>
              <a:t>4/9/26</a:t>
            </a:fld>
            <a:endParaRPr lang="en-US"/>
          </a:p>
        </p:txBody>
      </p:sp>
      <p:sp>
        <p:nvSpPr>
          <p:cNvPr id="5" name="Footer Placeholder 4">
            <a:extLst>
              <a:ext uri="{FF2B5EF4-FFF2-40B4-BE49-F238E27FC236}">
                <a16:creationId xmlns:a16="http://schemas.microsoft.com/office/drawing/2014/main" id="{D5C883F3-327C-23AF-C914-3E1C204C0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4F0BA51-05D8-25DC-14B8-4BC5B1AD9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7B6BEE-7DAC-477A-B8EF-9377E2C1B611}" type="slidenum">
              <a:rPr lang="en-US" smtClean="0"/>
              <a:t>‹#›</a:t>
            </a:fld>
            <a:endParaRPr lang="en-US"/>
          </a:p>
        </p:txBody>
      </p:sp>
    </p:spTree>
    <p:extLst>
      <p:ext uri="{BB962C8B-B14F-4D97-AF65-F5344CB8AC3E}">
        <p14:creationId xmlns:p14="http://schemas.microsoft.com/office/powerpoint/2010/main" val="1847437237"/>
      </p:ext>
    </p:extLst>
  </p:cSld>
  <p:clrMap bg1="lt1" tx1="dk1" bg2="lt2" tx2="dk2" accent1="accent1" accent2="accent2" accent3="accent3" accent4="accent4" accent5="accent5" accent6="accent6" hlink="hlink" folHlink="folHlink"/>
  <p:sldLayoutIdLst>
    <p:sldLayoutId id="21474850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8D7D02-A77D-4926-91BB-4CFC8C057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A2AE08-6427-4D3C-BEBD-C8D3F3275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FD5B-B3BA-4F4A-8EEA-81239857C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solidFill>
                  <a:srgbClr val="FFFFFF"/>
                </a:solidFill>
              </a:rPr>
              <a:pPr/>
              <a:t>4/9/26</a:t>
            </a:fld>
            <a:endParaRPr lang="en-US">
              <a:solidFill>
                <a:srgbClr val="FFFFFF"/>
              </a:solidFill>
            </a:endParaRPr>
          </a:p>
        </p:txBody>
      </p:sp>
      <p:sp>
        <p:nvSpPr>
          <p:cNvPr id="5" name="Footer Placeholder 4">
            <a:extLst>
              <a:ext uri="{FF2B5EF4-FFF2-40B4-BE49-F238E27FC236}">
                <a16:creationId xmlns:a16="http://schemas.microsoft.com/office/drawing/2014/main" id="{72F47FAB-5123-4580-89C1-124EFBFAB6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10D2E2DC-7802-4BEA-AE3B-E5DC406F2B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30671984"/>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BE01EF-BD17-7780-04CC-18498AD030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800DF-780F-AE95-0A8E-22500849C2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337B8-F726-72AF-F085-91CB37C5D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9C608-1C25-43CF-B317-80730FD942A9}" type="datetimeFigureOut">
              <a:rPr lang="en-US" smtClean="0"/>
              <a:t>4/9/26</a:t>
            </a:fld>
            <a:endParaRPr lang="en-US"/>
          </a:p>
        </p:txBody>
      </p:sp>
      <p:sp>
        <p:nvSpPr>
          <p:cNvPr id="5" name="Footer Placeholder 4">
            <a:extLst>
              <a:ext uri="{FF2B5EF4-FFF2-40B4-BE49-F238E27FC236}">
                <a16:creationId xmlns:a16="http://schemas.microsoft.com/office/drawing/2014/main" id="{ACCA1596-5845-E575-FD0B-FEFEFF370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7F5BA0-044C-08DF-23F6-D91D0D285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FC6AB-3F3D-405A-A06C-4CDF83260475}" type="slidenum">
              <a:rPr lang="en-US" smtClean="0"/>
              <a:t>‹#›</a:t>
            </a:fld>
            <a:endParaRPr lang="en-US"/>
          </a:p>
        </p:txBody>
      </p:sp>
    </p:spTree>
    <p:extLst>
      <p:ext uri="{BB962C8B-B14F-4D97-AF65-F5344CB8AC3E}">
        <p14:creationId xmlns:p14="http://schemas.microsoft.com/office/powerpoint/2010/main" val="170014573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489CD-9947-4CCD-BC21-147309142A88}" type="datetimeFigureOut">
              <a:rPr lang="en-US" smtClean="0"/>
              <a:t>4/9/26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BFBBD-7D0D-499E-B395-7881A55C4788}" type="slidenum">
              <a:rPr lang="en-US" smtClean="0"/>
              <a:t>‹#›</a:t>
            </a:fld>
            <a:endParaRPr lang="en-US"/>
          </a:p>
        </p:txBody>
      </p:sp>
    </p:spTree>
    <p:extLst>
      <p:ext uri="{BB962C8B-B14F-4D97-AF65-F5344CB8AC3E}">
        <p14:creationId xmlns:p14="http://schemas.microsoft.com/office/powerpoint/2010/main" val="2174363578"/>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iabetesdistress.org/"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diabetesdistress.or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journals.sagepub.com/doi/10.1177/2635010624126841" TargetMode="External"/><Relationship Id="rId7" Type="http://schemas.openxmlformats.org/officeDocument/2006/relationships/hyperlink" Target="https://www.youtube.com/watch?v=WwtUBPEV6fY" TargetMode="External"/><Relationship Id="rId2" Type="http://schemas.openxmlformats.org/officeDocument/2006/relationships/hyperlink" Target="https://accpjournals.onlinelibrary.wiley.com/doi/10.1002/jac5.70015" TargetMode="External"/><Relationship Id="rId1" Type="http://schemas.openxmlformats.org/officeDocument/2006/relationships/slideLayout" Target="../slideLayouts/slideLayout14.xml"/><Relationship Id="rId6" Type="http://schemas.openxmlformats.org/officeDocument/2006/relationships/hyperlink" Target="https://pmc.ncbi.nlm.nih.gov/articles/PMC11632544/#H1-4-ZOI241369" TargetMode="External"/><Relationship Id="rId5" Type="http://schemas.openxmlformats.org/officeDocument/2006/relationships/hyperlink" Target="https://diabetesjournals.org/care/article-abstract/41/7/1414/36448/Outcomes-at-18-Months-From-a-Community-Health?redirectedFrom=fulltext" TargetMode="External"/><Relationship Id="rId4" Type="http://schemas.openxmlformats.org/officeDocument/2006/relationships/hyperlink" Target="https://pmc.ncbi.nlm.nih.gov/articles/PMC725618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hyperlink" Target="https://www.youtube.com/watch?v=6qtuO7Hq9WE" TargetMode="External"/><Relationship Id="rId3" Type="http://schemas.openxmlformats.org/officeDocument/2006/relationships/hyperlink" Target="https://behavioraldiabetes.org/resources/health-care-professionals/professional-education-brief-video-series/" TargetMode="External"/><Relationship Id="rId7" Type="http://schemas.openxmlformats.org/officeDocument/2006/relationships/hyperlink" Target="https://www.youtube.com/watch?v=jZn1mb7aaK0" TargetMode="External"/><Relationship Id="rId2" Type="http://schemas.openxmlformats.org/officeDocument/2006/relationships/hyperlink" Target="https://behavioraldiabetes.org/" TargetMode="External"/><Relationship Id="rId1" Type="http://schemas.openxmlformats.org/officeDocument/2006/relationships/slideLayout" Target="../slideLayouts/slideLayout13.xml"/><Relationship Id="rId6" Type="http://schemas.openxmlformats.org/officeDocument/2006/relationships/hyperlink" Target="https://professional.diabetes.org/professional-development/behavioral-mental-health/behavioral-health-toolkit" TargetMode="External"/><Relationship Id="rId5" Type="http://schemas.openxmlformats.org/officeDocument/2006/relationships/hyperlink" Target="https://diabetesjournals.org/care/article/47/Supplement_1/S77/153949/5-Facilitating-Positive-Health-Behaviors-and-Well" TargetMode="External"/><Relationship Id="rId4" Type="http://schemas.openxmlformats.org/officeDocument/2006/relationships/hyperlink" Target="https://diabetesdistress.org/" TargetMode="External"/><Relationship Id="rId9" Type="http://schemas.openxmlformats.org/officeDocument/2006/relationships/hyperlink" Target="https://www.bing.com/videos/riverview/relatedvideo?q=Diabetes+distress+vs+depression&amp;mid=41F480106A0A0E7E854941F480106A0A0E7E8549&amp;FORM=VIRE"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professional.diabetes.org/professional-development/behavioral-mental-health/behavioral-health-toolkit" TargetMode="External"/><Relationship Id="rId3" Type="http://schemas.openxmlformats.org/officeDocument/2006/relationships/hyperlink" Target="https://professional.diabetes.org/sites/default/files/media/ada_mental_health_toolkit_questionnaires.pdf" TargetMode="External"/><Relationship Id="rId7" Type="http://schemas.openxmlformats.org/officeDocument/2006/relationships/hyperlink" Target="https://diabetesjournals.org/care/article/47/Supplement_1/S77/153949/5-Facilitating-Positive-Health-Behaviors-and-Well" TargetMode="External"/><Relationship Id="rId2" Type="http://schemas.openxmlformats.org/officeDocument/2006/relationships/hyperlink" Target="https://www.youtube.com/watch?v=8MTKa4PSp1c" TargetMode="External"/><Relationship Id="rId1" Type="http://schemas.openxmlformats.org/officeDocument/2006/relationships/slideLayout" Target="../slideLayouts/slideLayout13.xml"/><Relationship Id="rId6" Type="http://schemas.openxmlformats.org/officeDocument/2006/relationships/hyperlink" Target="https://youtu.be/mu-2V1lhFk0" TargetMode="External"/><Relationship Id="rId5" Type="http://schemas.openxmlformats.org/officeDocument/2006/relationships/hyperlink" Target="https://professional.diabetes.org/sites/default/files/media/ada_mental_health_toolkit_7as_r2.pdf" TargetMode="External"/><Relationship Id="rId4" Type="http://schemas.openxmlformats.org/officeDocument/2006/relationships/hyperlink" Target="https://professional.diabetes.org/sites/default/files/media/ada_mental_health_toolkit_handouts_r3.pdf" TargetMode="Externa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BLVqr0_3AVo"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bmjopen.bmj.com/content/4/7/e005625" TargetMode="External"/><Relationship Id="rId2" Type="http://schemas.openxmlformats.org/officeDocument/2006/relationships/hyperlink" Target="https://www.dstigmatize.org/resources/" TargetMode="External"/><Relationship Id="rId1" Type="http://schemas.openxmlformats.org/officeDocument/2006/relationships/slideLayout" Target="../slideLayouts/slideLayout14.xml"/><Relationship Id="rId4" Type="http://schemas.openxmlformats.org/officeDocument/2006/relationships/hyperlink" Target="https://www.youtube.com/watch?v=6qtuO7Hq9W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bmjopen.bmj.com/content/4/7/e005625" TargetMode="External"/><Relationship Id="rId2" Type="http://schemas.openxmlformats.org/officeDocument/2006/relationships/hyperlink" Target="https://www.dstigmatize.org/resources/" TargetMode="External"/><Relationship Id="rId1" Type="http://schemas.openxmlformats.org/officeDocument/2006/relationships/slideLayout" Target="../slideLayouts/slideLayout14.xml"/><Relationship Id="rId4" Type="http://schemas.openxmlformats.org/officeDocument/2006/relationships/hyperlink" Target="https://www.youtube.com/watch?v=6qtuO7Hq9W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E11C-54E0-3D54-EB42-B5DAAEF938EC}"/>
              </a:ext>
            </a:extLst>
          </p:cNvPr>
          <p:cNvSpPr>
            <a:spLocks noGrp="1"/>
          </p:cNvSpPr>
          <p:nvPr>
            <p:ph type="ctrTitle"/>
          </p:nvPr>
        </p:nvSpPr>
        <p:spPr>
          <a:xfrm>
            <a:off x="783772" y="783092"/>
            <a:ext cx="9144000" cy="2387600"/>
          </a:xfrm>
          <a:solidFill>
            <a:srgbClr val="0070C0"/>
          </a:solidFill>
        </p:spPr>
        <p:txBody>
          <a:bodyPr/>
          <a:lstStyle/>
          <a:p>
            <a:r>
              <a:rPr lang="en-US" b="1">
                <a:solidFill>
                  <a:schemeClr val="bg1"/>
                </a:solidFill>
              </a:rPr>
              <a:t>Diabetes Distress </a:t>
            </a:r>
            <a:br>
              <a:rPr lang="en-US" b="1">
                <a:solidFill>
                  <a:schemeClr val="bg1"/>
                </a:solidFill>
              </a:rPr>
            </a:br>
            <a:r>
              <a:rPr lang="en-US" sz="4800" b="1">
                <a:solidFill>
                  <a:schemeClr val="bg1"/>
                </a:solidFill>
              </a:rPr>
              <a:t>What YOU can do to Help</a:t>
            </a:r>
            <a:br>
              <a:rPr lang="en-US" sz="4800" b="1">
                <a:solidFill>
                  <a:schemeClr val="bg1"/>
                </a:solidFill>
              </a:rPr>
            </a:br>
            <a:r>
              <a:rPr lang="en-US" sz="4800" b="1">
                <a:solidFill>
                  <a:schemeClr val="bg1"/>
                </a:solidFill>
              </a:rPr>
              <a:t> </a:t>
            </a:r>
          </a:p>
        </p:txBody>
      </p:sp>
      <p:sp>
        <p:nvSpPr>
          <p:cNvPr id="3" name="Subtitle 2">
            <a:extLst>
              <a:ext uri="{FF2B5EF4-FFF2-40B4-BE49-F238E27FC236}">
                <a16:creationId xmlns:a16="http://schemas.microsoft.com/office/drawing/2014/main" id="{12FD26DC-9E01-C51D-15E0-E609BD4DAEC3}"/>
              </a:ext>
            </a:extLst>
          </p:cNvPr>
          <p:cNvSpPr>
            <a:spLocks noGrp="1"/>
          </p:cNvSpPr>
          <p:nvPr>
            <p:ph type="subTitle" idx="1"/>
          </p:nvPr>
        </p:nvSpPr>
        <p:spPr>
          <a:xfrm>
            <a:off x="783772" y="3399177"/>
            <a:ext cx="6674906" cy="1655762"/>
          </a:xfrm>
        </p:spPr>
        <p:txBody>
          <a:bodyPr/>
          <a:lstStyle/>
          <a:p>
            <a:r>
              <a:rPr lang="en-US"/>
              <a:t>April 9, 2026</a:t>
            </a:r>
          </a:p>
          <a:p>
            <a:r>
              <a:rPr lang="en-US"/>
              <a:t>Carol Greenlee MD MACP</a:t>
            </a:r>
          </a:p>
        </p:txBody>
      </p:sp>
      <p:pic>
        <p:nvPicPr>
          <p:cNvPr id="6" name="Picture 5">
            <a:extLst>
              <a:ext uri="{FF2B5EF4-FFF2-40B4-BE49-F238E27FC236}">
                <a16:creationId xmlns:a16="http://schemas.microsoft.com/office/drawing/2014/main" id="{E6469A75-1AC4-7CE2-2286-20D71CB1D724}"/>
              </a:ext>
            </a:extLst>
          </p:cNvPr>
          <p:cNvPicPr>
            <a:picLocks noChangeAspect="1"/>
          </p:cNvPicPr>
          <p:nvPr/>
        </p:nvPicPr>
        <p:blipFill>
          <a:blip r:embed="rId2"/>
          <a:stretch>
            <a:fillRect/>
          </a:stretch>
        </p:blipFill>
        <p:spPr>
          <a:xfrm>
            <a:off x="7273621" y="2632956"/>
            <a:ext cx="2469094" cy="1853345"/>
          </a:xfrm>
          <a:prstGeom prst="rect">
            <a:avLst/>
          </a:prstGeom>
        </p:spPr>
      </p:pic>
    </p:spTree>
    <p:extLst>
      <p:ext uri="{BB962C8B-B14F-4D97-AF65-F5344CB8AC3E}">
        <p14:creationId xmlns:p14="http://schemas.microsoft.com/office/powerpoint/2010/main" val="1322870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6A4B-B465-DB88-FF36-F6DFA4DB0B0A}"/>
              </a:ext>
            </a:extLst>
          </p:cNvPr>
          <p:cNvSpPr>
            <a:spLocks noGrp="1"/>
          </p:cNvSpPr>
          <p:nvPr>
            <p:ph type="title"/>
          </p:nvPr>
        </p:nvSpPr>
        <p:spPr>
          <a:xfrm>
            <a:off x="272144" y="178934"/>
            <a:ext cx="10014857" cy="713695"/>
          </a:xfrm>
          <a:solidFill>
            <a:srgbClr val="0070C0"/>
          </a:solidFill>
        </p:spPr>
        <p:txBody>
          <a:bodyPr>
            <a:normAutofit/>
          </a:bodyPr>
          <a:lstStyle/>
          <a:p>
            <a:pPr algn="ctr"/>
            <a:r>
              <a:rPr lang="en-US" sz="3600" b="1">
                <a:solidFill>
                  <a:schemeClr val="bg1"/>
                </a:solidFill>
                <a:latin typeface="+mn-lt"/>
              </a:rPr>
              <a:t>Why do anything about DD?  </a:t>
            </a:r>
          </a:p>
        </p:txBody>
      </p:sp>
      <p:sp>
        <p:nvSpPr>
          <p:cNvPr id="3" name="Content Placeholder 2">
            <a:extLst>
              <a:ext uri="{FF2B5EF4-FFF2-40B4-BE49-F238E27FC236}">
                <a16:creationId xmlns:a16="http://schemas.microsoft.com/office/drawing/2014/main" id="{9ABEB90E-60FC-823D-B200-25B21D2E7161}"/>
              </a:ext>
            </a:extLst>
          </p:cNvPr>
          <p:cNvSpPr>
            <a:spLocks noGrp="1"/>
          </p:cNvSpPr>
          <p:nvPr>
            <p:ph idx="1"/>
          </p:nvPr>
        </p:nvSpPr>
        <p:spPr>
          <a:xfrm>
            <a:off x="272144" y="1023257"/>
            <a:ext cx="9379856" cy="5007429"/>
          </a:xfrm>
        </p:spPr>
        <p:txBody>
          <a:bodyPr>
            <a:normAutofit lnSpcReduction="10000"/>
          </a:bodyPr>
          <a:lstStyle/>
          <a:p>
            <a:r>
              <a:rPr lang="en-US" sz="2400"/>
              <a:t>Another reason to address DD is to avoid unnecessary polypharmacy </a:t>
            </a:r>
          </a:p>
          <a:p>
            <a:pPr lvl="1"/>
            <a:r>
              <a:rPr lang="en-US" sz="2000"/>
              <a:t>Adding more meds for glycemia, BP, lipids when patient not consistently taking current medications</a:t>
            </a:r>
          </a:p>
          <a:p>
            <a:pPr lvl="2"/>
            <a:r>
              <a:rPr lang="en-US" sz="1800"/>
              <a:t>CGM may seem like more judgement or futile effort unless DD addressed</a:t>
            </a:r>
          </a:p>
          <a:p>
            <a:pPr lvl="1"/>
            <a:r>
              <a:rPr lang="en-US" sz="2000"/>
              <a:t> DD can show up as a higher score on the PHQ9</a:t>
            </a:r>
          </a:p>
          <a:p>
            <a:pPr lvl="2"/>
            <a:r>
              <a:rPr lang="en-US" sz="1800"/>
              <a:t>This is picking up something, but it is not always depression, often diabetes distress </a:t>
            </a:r>
          </a:p>
          <a:p>
            <a:pPr lvl="2"/>
            <a:r>
              <a:rPr lang="en-US" sz="1800" b="1"/>
              <a:t>One study suggests ~70% of PWD with abnormal PHQ9 have DD not clinical depression</a:t>
            </a:r>
          </a:p>
          <a:p>
            <a:pPr lvl="3"/>
            <a:r>
              <a:rPr lang="en-US" sz="1600"/>
              <a:t>When accounting for DD, the frequency of depression in PWD is about the same as in the general population (3-8%) vs the prior reports of depression being 2-3x higher in PWD</a:t>
            </a:r>
          </a:p>
          <a:p>
            <a:pPr lvl="3"/>
            <a:r>
              <a:rPr lang="en-US" sz="1600" b="1"/>
              <a:t>Very different solutions  </a:t>
            </a:r>
            <a:r>
              <a:rPr lang="en-US" sz="1600"/>
              <a:t>- “</a:t>
            </a:r>
            <a:r>
              <a:rPr lang="en-US" sz="1600" b="1" i="1"/>
              <a:t>This distress cannot be treated with depression medications </a:t>
            </a:r>
            <a:r>
              <a:rPr lang="en-US" sz="1600" i="1"/>
              <a:t>because…it is not depression! Rather, it requires a greater focus on acknowledging and addressing the emotional and behavioral obstacles associated with diabetes.” </a:t>
            </a:r>
            <a:r>
              <a:rPr lang="en-US" sz="1600"/>
              <a:t>W. Polonsky</a:t>
            </a:r>
          </a:p>
          <a:p>
            <a:pPr lvl="2"/>
            <a:r>
              <a:rPr lang="en-US" sz="1800"/>
              <a:t>Often mis-addressed by adding meds for depression &amp; when PHQ9 does not improve – add more and/or stronger meds adding to polypharmacy &amp; negative metabolic impacts e.g.:</a:t>
            </a:r>
          </a:p>
          <a:p>
            <a:pPr lvl="3"/>
            <a:r>
              <a:rPr lang="en-US" sz="1600"/>
              <a:t>SSRI meds: increased appetite &amp; cravings; increased weight, lipids &amp; glucose levels</a:t>
            </a:r>
          </a:p>
          <a:p>
            <a:pPr lvl="3"/>
            <a:r>
              <a:rPr lang="en-US" sz="1600"/>
              <a:t>Second-generation antipsychotic meds – weight gain, increased IR, glucose &amp; lipid levels</a:t>
            </a:r>
          </a:p>
          <a:p>
            <a:pPr lvl="1"/>
            <a:r>
              <a:rPr lang="en-US" sz="2000"/>
              <a:t>Note: PWD can have both DD</a:t>
            </a:r>
            <a:r>
              <a:rPr lang="en-US" sz="2000" i="1"/>
              <a:t> and </a:t>
            </a:r>
            <a:r>
              <a:rPr lang="en-US" sz="2000"/>
              <a:t>MDD, Bipolar Disorder, etc. that benefit from Rx</a:t>
            </a:r>
          </a:p>
          <a:p>
            <a:pPr lvl="2"/>
            <a:endParaRPr lang="en-US" sz="1600"/>
          </a:p>
        </p:txBody>
      </p:sp>
      <p:pic>
        <p:nvPicPr>
          <p:cNvPr id="4" name="Picture 3">
            <a:extLst>
              <a:ext uri="{FF2B5EF4-FFF2-40B4-BE49-F238E27FC236}">
                <a16:creationId xmlns:a16="http://schemas.microsoft.com/office/drawing/2014/main" id="{7F8A757C-0468-7D87-5D86-3F28CDCF25C2}"/>
              </a:ext>
            </a:extLst>
          </p:cNvPr>
          <p:cNvPicPr>
            <a:picLocks noChangeAspect="1"/>
          </p:cNvPicPr>
          <p:nvPr/>
        </p:nvPicPr>
        <p:blipFill>
          <a:blip r:embed="rId3"/>
          <a:srcRect t="13265" b="16666"/>
          <a:stretch>
            <a:fillRect/>
          </a:stretch>
        </p:blipFill>
        <p:spPr>
          <a:xfrm>
            <a:off x="8587015" y="1719544"/>
            <a:ext cx="1574800" cy="841528"/>
          </a:xfrm>
          <a:prstGeom prst="rect">
            <a:avLst/>
          </a:prstGeom>
        </p:spPr>
      </p:pic>
    </p:spTree>
    <p:extLst>
      <p:ext uri="{BB962C8B-B14F-4D97-AF65-F5344CB8AC3E}">
        <p14:creationId xmlns:p14="http://schemas.microsoft.com/office/powerpoint/2010/main" val="2745637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44D47-558A-CCCE-8C0D-18B439BF9D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48986-6CC2-5685-E667-D600901E44B0}"/>
              </a:ext>
            </a:extLst>
          </p:cNvPr>
          <p:cNvSpPr>
            <a:spLocks noGrp="1"/>
          </p:cNvSpPr>
          <p:nvPr>
            <p:ph type="title"/>
          </p:nvPr>
        </p:nvSpPr>
        <p:spPr>
          <a:xfrm>
            <a:off x="185058" y="267153"/>
            <a:ext cx="9771742" cy="792343"/>
          </a:xfrm>
          <a:solidFill>
            <a:srgbClr val="0070C0"/>
          </a:solidFill>
        </p:spPr>
        <p:txBody>
          <a:bodyPr>
            <a:normAutofit/>
          </a:bodyPr>
          <a:lstStyle/>
          <a:p>
            <a:pPr algn="ctr"/>
            <a:r>
              <a:rPr lang="en-US" sz="4000" b="1">
                <a:solidFill>
                  <a:schemeClr val="bg1"/>
                </a:solidFill>
              </a:rPr>
              <a:t>What do you do? What can you do?</a:t>
            </a:r>
          </a:p>
        </p:txBody>
      </p:sp>
      <p:sp>
        <p:nvSpPr>
          <p:cNvPr id="3" name="Content Placeholder 2">
            <a:extLst>
              <a:ext uri="{FF2B5EF4-FFF2-40B4-BE49-F238E27FC236}">
                <a16:creationId xmlns:a16="http://schemas.microsoft.com/office/drawing/2014/main" id="{28EFE858-44A7-F292-9891-EDF50338170E}"/>
              </a:ext>
            </a:extLst>
          </p:cNvPr>
          <p:cNvSpPr>
            <a:spLocks noGrp="1"/>
          </p:cNvSpPr>
          <p:nvPr>
            <p:ph idx="1"/>
          </p:nvPr>
        </p:nvSpPr>
        <p:spPr>
          <a:xfrm>
            <a:off x="185058" y="1168400"/>
            <a:ext cx="9771742" cy="5104004"/>
          </a:xfrm>
        </p:spPr>
        <p:txBody>
          <a:bodyPr>
            <a:normAutofit/>
          </a:bodyPr>
          <a:lstStyle/>
          <a:p>
            <a:r>
              <a:rPr lang="en-US" sz="2400" i="1"/>
              <a:t>“For the most part, </a:t>
            </a:r>
            <a:r>
              <a:rPr lang="en-US" sz="2400" b="1" i="1"/>
              <a:t>distress interventions </a:t>
            </a:r>
            <a:r>
              <a:rPr lang="en-US" sz="2400" i="1"/>
              <a:t>typically</a:t>
            </a:r>
            <a:r>
              <a:rPr lang="en-US" sz="2400" b="1" i="1"/>
              <a:t> do not require the expertise of a mental health professional</a:t>
            </a:r>
            <a:r>
              <a:rPr lang="en-US" sz="2400" i="1"/>
              <a:t>, which can be costly and, in most cases, unavailable - they [the interventions] can be </a:t>
            </a:r>
            <a:r>
              <a:rPr lang="en-US" sz="2400" b="1" i="1"/>
              <a:t>incorporated into regular diabetes care”</a:t>
            </a:r>
            <a:r>
              <a:rPr lang="en-US" sz="1000" i="1"/>
              <a:t> </a:t>
            </a:r>
            <a:r>
              <a:rPr lang="en-US" sz="800" i="1"/>
              <a:t>Fisher &amp; Polonsky</a:t>
            </a:r>
          </a:p>
          <a:p>
            <a:endParaRPr lang="en-US" sz="1000" i="1"/>
          </a:p>
          <a:p>
            <a:r>
              <a:rPr lang="en-US" sz="2400"/>
              <a:t>Where to start ?</a:t>
            </a:r>
            <a:endParaRPr lang="en-US" sz="2400" i="1"/>
          </a:p>
          <a:p>
            <a:r>
              <a:rPr lang="en-US" sz="2400"/>
              <a:t>ADA 2026 Standards of Care Recommendation</a:t>
            </a:r>
          </a:p>
          <a:p>
            <a:pPr lvl="1"/>
            <a:r>
              <a:rPr lang="en-US" sz="2000" b="1"/>
              <a:t>5.45 Screen for diabetes distress at least annually </a:t>
            </a:r>
            <a:r>
              <a:rPr lang="en-US" sz="2000"/>
              <a:t>in people with diabetes, caregivers, and family members, and </a:t>
            </a:r>
          </a:p>
          <a:p>
            <a:pPr lvl="1"/>
            <a:r>
              <a:rPr lang="en-US" sz="2000" i="1"/>
              <a:t>repeat screening </a:t>
            </a:r>
            <a:r>
              <a:rPr lang="en-US" sz="2000"/>
              <a:t>when treatment goals are not met, at transitional times, and/or in the presence of diabetes complications. </a:t>
            </a:r>
          </a:p>
          <a:p>
            <a:r>
              <a:rPr lang="en-US" sz="2400"/>
              <a:t>Based on research, </a:t>
            </a:r>
            <a:r>
              <a:rPr lang="en-US" sz="2400" i="1"/>
              <a:t>broad</a:t>
            </a:r>
            <a:r>
              <a:rPr lang="en-US" sz="2400"/>
              <a:t> screening measures are superior to brief screens</a:t>
            </a:r>
          </a:p>
          <a:p>
            <a:r>
              <a:rPr lang="en-US" sz="2400"/>
              <a:t>Preferable to screen </a:t>
            </a:r>
            <a:r>
              <a:rPr lang="en-US" sz="2400" i="1"/>
              <a:t>everyone</a:t>
            </a:r>
            <a:r>
              <a:rPr lang="en-US" sz="2400"/>
              <a:t> on a regular basis</a:t>
            </a:r>
          </a:p>
          <a:p>
            <a:pPr marL="457200" lvl="1" indent="0">
              <a:buNone/>
            </a:pPr>
            <a:endParaRPr lang="en-US" sz="500"/>
          </a:p>
          <a:p>
            <a:endParaRPr lang="en-US" sz="2400"/>
          </a:p>
          <a:p>
            <a:pPr marL="0" indent="0">
              <a:buNone/>
            </a:pPr>
            <a:endParaRPr lang="en-US" sz="2400"/>
          </a:p>
        </p:txBody>
      </p:sp>
      <p:pic>
        <p:nvPicPr>
          <p:cNvPr id="4" name="Picture 3">
            <a:extLst>
              <a:ext uri="{FF2B5EF4-FFF2-40B4-BE49-F238E27FC236}">
                <a16:creationId xmlns:a16="http://schemas.microsoft.com/office/drawing/2014/main" id="{4EE6C471-EC7C-193B-BA25-91BF9D5ADA9B}"/>
              </a:ext>
            </a:extLst>
          </p:cNvPr>
          <p:cNvPicPr>
            <a:picLocks noChangeAspect="1"/>
          </p:cNvPicPr>
          <p:nvPr/>
        </p:nvPicPr>
        <p:blipFill>
          <a:blip r:embed="rId3"/>
          <a:srcRect l="14629" t="10185" r="13518" b="8539"/>
          <a:stretch>
            <a:fillRect/>
          </a:stretch>
        </p:blipFill>
        <p:spPr>
          <a:xfrm rot="10800000" flipV="1">
            <a:off x="9828666" y="5107679"/>
            <a:ext cx="1125949" cy="1273629"/>
          </a:xfrm>
          <a:prstGeom prst="rect">
            <a:avLst/>
          </a:prstGeom>
        </p:spPr>
      </p:pic>
    </p:spTree>
    <p:extLst>
      <p:ext uri="{BB962C8B-B14F-4D97-AF65-F5344CB8AC3E}">
        <p14:creationId xmlns:p14="http://schemas.microsoft.com/office/powerpoint/2010/main" val="35695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BA7F-79D3-4099-2C54-3CD7176E2A8E}"/>
              </a:ext>
            </a:extLst>
          </p:cNvPr>
          <p:cNvSpPr>
            <a:spLocks noGrp="1"/>
          </p:cNvSpPr>
          <p:nvPr>
            <p:ph type="title"/>
          </p:nvPr>
        </p:nvSpPr>
        <p:spPr>
          <a:xfrm>
            <a:off x="215900" y="246062"/>
            <a:ext cx="10515600" cy="841375"/>
          </a:xfrm>
          <a:solidFill>
            <a:srgbClr val="0070C0"/>
          </a:solidFill>
        </p:spPr>
        <p:txBody>
          <a:bodyPr>
            <a:normAutofit/>
          </a:bodyPr>
          <a:lstStyle/>
          <a:p>
            <a:pPr algn="ctr"/>
            <a:r>
              <a:rPr lang="en-US" sz="3600" b="1">
                <a:solidFill>
                  <a:schemeClr val="bg1"/>
                </a:solidFill>
                <a:latin typeface="+mn-lt"/>
              </a:rPr>
              <a:t>Diabetes Distress is not “One Thing”</a:t>
            </a:r>
          </a:p>
        </p:txBody>
      </p:sp>
      <p:sp>
        <p:nvSpPr>
          <p:cNvPr id="3" name="Content Placeholder 2">
            <a:extLst>
              <a:ext uri="{FF2B5EF4-FFF2-40B4-BE49-F238E27FC236}">
                <a16:creationId xmlns:a16="http://schemas.microsoft.com/office/drawing/2014/main" id="{309026C5-AB37-26C6-0BD3-19181B6161CC}"/>
              </a:ext>
            </a:extLst>
          </p:cNvPr>
          <p:cNvSpPr>
            <a:spLocks noGrp="1"/>
          </p:cNvSpPr>
          <p:nvPr>
            <p:ph idx="1"/>
          </p:nvPr>
        </p:nvSpPr>
        <p:spPr>
          <a:xfrm>
            <a:off x="215900" y="1257300"/>
            <a:ext cx="6230859" cy="4862146"/>
          </a:xfrm>
        </p:spPr>
        <p:txBody>
          <a:bodyPr>
            <a:normAutofit fontScale="92500" lnSpcReduction="10000"/>
          </a:bodyPr>
          <a:lstStyle/>
          <a:p>
            <a:r>
              <a:rPr lang="en-US" sz="2400"/>
              <a:t>Different PWD have different issues that result in diabetes distress</a:t>
            </a:r>
          </a:p>
          <a:p>
            <a:r>
              <a:rPr lang="en-US" sz="2400"/>
              <a:t>Not always detected by overall distress</a:t>
            </a:r>
          </a:p>
          <a:p>
            <a:pPr lvl="1"/>
            <a:r>
              <a:rPr lang="en-US"/>
              <a:t>Sometimes driven by individual</a:t>
            </a:r>
            <a:r>
              <a:rPr lang="en-US" i="1"/>
              <a:t> sources </a:t>
            </a:r>
            <a:r>
              <a:rPr lang="en-US"/>
              <a:t>of distress </a:t>
            </a:r>
          </a:p>
          <a:p>
            <a:r>
              <a:rPr lang="en-US" sz="2400"/>
              <a:t>Total or averaged scores often miss critical issues</a:t>
            </a:r>
          </a:p>
          <a:p>
            <a:pPr marL="0" indent="0">
              <a:buNone/>
            </a:pPr>
            <a:endParaRPr lang="en-US" sz="800"/>
          </a:p>
          <a:p>
            <a:r>
              <a:rPr lang="en-US" sz="2400"/>
              <a:t>Recommended validated assessment tool:</a:t>
            </a:r>
          </a:p>
          <a:p>
            <a:pPr lvl="1"/>
            <a:r>
              <a:rPr lang="fr-FR" sz="2000"/>
              <a:t>T2-Diabetes Distress Assessment System (T2-DDAS) </a:t>
            </a:r>
          </a:p>
          <a:p>
            <a:pPr lvl="1"/>
            <a:r>
              <a:rPr lang="fr-FR" sz="2000"/>
              <a:t>T1-Diabetes Distress Assessment System (T1-DDAS)</a:t>
            </a:r>
          </a:p>
          <a:p>
            <a:pPr lvl="1"/>
            <a:r>
              <a:rPr lang="en-US" sz="2000"/>
              <a:t>BDI*: </a:t>
            </a:r>
            <a:r>
              <a:rPr lang="en-US" sz="2000" b="1">
                <a:solidFill>
                  <a:prstClr val="black"/>
                </a:solidFill>
                <a:latin typeface="Aptos" panose="02110004020202020204"/>
                <a:hlinkClick r:id="rId2"/>
              </a:rPr>
              <a:t>https://diabetesdistress.org/</a:t>
            </a:r>
            <a:r>
              <a:rPr lang="en-US" sz="2000" b="1">
                <a:solidFill>
                  <a:prstClr val="black"/>
                </a:solidFill>
                <a:latin typeface="Aptos" panose="02110004020202020204"/>
              </a:rPr>
              <a:t> </a:t>
            </a:r>
          </a:p>
          <a:p>
            <a:pPr lvl="2"/>
            <a:r>
              <a:rPr lang="en-US" sz="1800">
                <a:solidFill>
                  <a:prstClr val="black"/>
                </a:solidFill>
                <a:latin typeface="Aptos" panose="02110004020202020204"/>
              </a:rPr>
              <a:t>Provides scoring</a:t>
            </a:r>
          </a:p>
          <a:p>
            <a:pPr lvl="2"/>
            <a:r>
              <a:rPr lang="en-US" sz="1800">
                <a:solidFill>
                  <a:prstClr val="black"/>
                </a:solidFill>
                <a:latin typeface="Aptos" panose="02110004020202020204"/>
              </a:rPr>
              <a:t>Provides subscales (sources of distress)</a:t>
            </a:r>
          </a:p>
          <a:p>
            <a:pPr lvl="2"/>
            <a:r>
              <a:rPr lang="en-US" sz="1800">
                <a:solidFill>
                  <a:prstClr val="black"/>
                </a:solidFill>
                <a:latin typeface="Aptos" panose="02110004020202020204"/>
              </a:rPr>
              <a:t>Can download or print results</a:t>
            </a:r>
          </a:p>
          <a:p>
            <a:pPr marL="0" indent="0">
              <a:buNone/>
            </a:pPr>
            <a:r>
              <a:rPr lang="en-US" sz="3000">
                <a:solidFill>
                  <a:prstClr val="black"/>
                </a:solidFill>
                <a:latin typeface="Aptos" panose="02110004020202020204"/>
              </a:rPr>
              <a:t>* </a:t>
            </a:r>
            <a:r>
              <a:rPr lang="en-US" sz="1500">
                <a:solidFill>
                  <a:prstClr val="black"/>
                </a:solidFill>
                <a:latin typeface="Aptos" panose="02110004020202020204"/>
              </a:rPr>
              <a:t>Behavioral Diabetes Institute </a:t>
            </a:r>
          </a:p>
          <a:p>
            <a:pPr lvl="1"/>
            <a:endParaRPr lang="en-US" sz="2000"/>
          </a:p>
          <a:p>
            <a:pPr lvl="1"/>
            <a:endParaRPr lang="en-US" sz="2000"/>
          </a:p>
        </p:txBody>
      </p:sp>
      <p:pic>
        <p:nvPicPr>
          <p:cNvPr id="4" name="Picture 3">
            <a:extLst>
              <a:ext uri="{FF2B5EF4-FFF2-40B4-BE49-F238E27FC236}">
                <a16:creationId xmlns:a16="http://schemas.microsoft.com/office/drawing/2014/main" id="{C4F95676-42EB-C0F1-EA74-7C33E56208A7}"/>
              </a:ext>
            </a:extLst>
          </p:cNvPr>
          <p:cNvPicPr>
            <a:picLocks noChangeAspect="1"/>
          </p:cNvPicPr>
          <p:nvPr/>
        </p:nvPicPr>
        <p:blipFill>
          <a:blip r:embed="rId3"/>
          <a:stretch>
            <a:fillRect/>
          </a:stretch>
        </p:blipFill>
        <p:spPr>
          <a:xfrm>
            <a:off x="6997700" y="2143113"/>
            <a:ext cx="3090940" cy="3206774"/>
          </a:xfrm>
          <a:prstGeom prst="rect">
            <a:avLst/>
          </a:prstGeom>
          <a:ln>
            <a:solidFill>
              <a:schemeClr val="accent1"/>
            </a:solidFill>
          </a:ln>
        </p:spPr>
      </p:pic>
      <p:pic>
        <p:nvPicPr>
          <p:cNvPr id="5" name="Picture 4">
            <a:extLst>
              <a:ext uri="{FF2B5EF4-FFF2-40B4-BE49-F238E27FC236}">
                <a16:creationId xmlns:a16="http://schemas.microsoft.com/office/drawing/2014/main" id="{86BBA8F4-1545-FFF9-C281-75F8EFFC380A}"/>
              </a:ext>
            </a:extLst>
          </p:cNvPr>
          <p:cNvPicPr>
            <a:picLocks noChangeAspect="1"/>
          </p:cNvPicPr>
          <p:nvPr/>
        </p:nvPicPr>
        <p:blipFill>
          <a:blip r:embed="rId4"/>
          <a:stretch>
            <a:fillRect/>
          </a:stretch>
        </p:blipFill>
        <p:spPr>
          <a:xfrm>
            <a:off x="6799604" y="1401941"/>
            <a:ext cx="3029975" cy="896190"/>
          </a:xfrm>
          <a:prstGeom prst="rect">
            <a:avLst/>
          </a:prstGeom>
          <a:noFill/>
        </p:spPr>
      </p:pic>
    </p:spTree>
    <p:extLst>
      <p:ext uri="{BB962C8B-B14F-4D97-AF65-F5344CB8AC3E}">
        <p14:creationId xmlns:p14="http://schemas.microsoft.com/office/powerpoint/2010/main" val="2049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712D1-91B6-A726-478C-02FD6C937B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C3B30-661C-D3BA-4BE6-ECFF6CEC10CF}"/>
              </a:ext>
            </a:extLst>
          </p:cNvPr>
          <p:cNvSpPr>
            <a:spLocks noGrp="1"/>
          </p:cNvSpPr>
          <p:nvPr>
            <p:ph type="title"/>
          </p:nvPr>
        </p:nvSpPr>
        <p:spPr>
          <a:xfrm>
            <a:off x="216749" y="175246"/>
            <a:ext cx="10146451" cy="763861"/>
          </a:xfrm>
          <a:solidFill>
            <a:srgbClr val="0070C0"/>
          </a:solidFill>
        </p:spPr>
        <p:txBody>
          <a:bodyPr>
            <a:normAutofit/>
          </a:bodyPr>
          <a:lstStyle/>
          <a:p>
            <a:pPr algn="ctr"/>
            <a:r>
              <a:rPr lang="en-US" sz="3200" b="1">
                <a:solidFill>
                  <a:schemeClr val="bg1"/>
                </a:solidFill>
              </a:rPr>
              <a:t>BDI: Assessment of Diabetes Distress in Type 2 Diabetes:</a:t>
            </a:r>
          </a:p>
        </p:txBody>
      </p:sp>
      <p:sp>
        <p:nvSpPr>
          <p:cNvPr id="3" name="Content Placeholder 2">
            <a:extLst>
              <a:ext uri="{FF2B5EF4-FFF2-40B4-BE49-F238E27FC236}">
                <a16:creationId xmlns:a16="http://schemas.microsoft.com/office/drawing/2014/main" id="{210F05AC-1E0C-A4E2-6FD0-079F4C827C8B}"/>
              </a:ext>
            </a:extLst>
          </p:cNvPr>
          <p:cNvSpPr>
            <a:spLocks noGrp="1"/>
          </p:cNvSpPr>
          <p:nvPr>
            <p:ph idx="1"/>
          </p:nvPr>
        </p:nvSpPr>
        <p:spPr>
          <a:xfrm>
            <a:off x="216749" y="1104900"/>
            <a:ext cx="10019451" cy="5054600"/>
          </a:xfrm>
        </p:spPr>
        <p:txBody>
          <a:bodyPr>
            <a:normAutofit/>
          </a:bodyPr>
          <a:lstStyle/>
          <a:p>
            <a:r>
              <a:rPr lang="en-US" sz="2400">
                <a:latin typeface="Calibri" panose="020F0502020204030204" pitchFamily="34" charset="0"/>
                <a:cs typeface="Calibri" panose="020F0502020204030204" pitchFamily="34" charset="0"/>
              </a:rPr>
              <a:t>For adults with type 2 diabetes (regardless of medication regimen) -  the</a:t>
            </a:r>
            <a:r>
              <a:rPr lang="en-US" sz="2400" b="1" i="1">
                <a:latin typeface="Calibri" panose="020F0502020204030204" pitchFamily="34" charset="0"/>
                <a:cs typeface="Calibri" panose="020F0502020204030204" pitchFamily="34" charset="0"/>
              </a:rPr>
              <a:t> T2-Diabetes Distress Assessment System (T2-DDAS) </a:t>
            </a:r>
            <a:endParaRPr lang="en-US" sz="2400">
              <a:latin typeface="Calibri" panose="020F0502020204030204" pitchFamily="34" charset="0"/>
              <a:cs typeface="Calibri" panose="020F0502020204030204" pitchFamily="34" charset="0"/>
            </a:endParaRPr>
          </a:p>
          <a:p>
            <a:pPr lvl="1"/>
            <a:r>
              <a:rPr lang="en-US" sz="2000">
                <a:latin typeface="Calibri" panose="020F0502020204030204" pitchFamily="34" charset="0"/>
                <a:cs typeface="Calibri" panose="020F0502020204030204" pitchFamily="34" charset="0"/>
              </a:rPr>
              <a:t>Consists of </a:t>
            </a:r>
            <a:r>
              <a:rPr lang="en-US" sz="2000" b="1">
                <a:latin typeface="Calibri" panose="020F0502020204030204" pitchFamily="34" charset="0"/>
                <a:cs typeface="Calibri" panose="020F0502020204030204" pitchFamily="34" charset="0"/>
              </a:rPr>
              <a:t>29 items </a:t>
            </a:r>
            <a:r>
              <a:rPr lang="en-US" sz="2000">
                <a:latin typeface="Calibri" panose="020F0502020204030204" pitchFamily="34" charset="0"/>
                <a:cs typeface="Calibri" panose="020F0502020204030204" pitchFamily="34" charset="0"/>
              </a:rPr>
              <a:t>and yields </a:t>
            </a:r>
            <a:r>
              <a:rPr lang="en-US" sz="2000" b="1">
                <a:latin typeface="Calibri" panose="020F0502020204030204" pitchFamily="34" charset="0"/>
                <a:cs typeface="Calibri" panose="020F0502020204030204" pitchFamily="34" charset="0"/>
              </a:rPr>
              <a:t>two sets of scores</a:t>
            </a:r>
            <a:r>
              <a:rPr lang="en-US" sz="2000">
                <a:latin typeface="Calibri" panose="020F0502020204030204" pitchFamily="34" charset="0"/>
                <a:cs typeface="Calibri" panose="020F0502020204030204" pitchFamily="34" charset="0"/>
              </a:rPr>
              <a:t>: </a:t>
            </a:r>
          </a:p>
          <a:p>
            <a:pPr lvl="2"/>
            <a:r>
              <a:rPr lang="en-US" sz="1900">
                <a:latin typeface="Calibri" panose="020F0502020204030204" pitchFamily="34" charset="0"/>
                <a:cs typeface="Calibri" panose="020F0502020204030204" pitchFamily="34" charset="0"/>
              </a:rPr>
              <a:t>an 8-item </a:t>
            </a:r>
            <a:r>
              <a:rPr lang="en-US" sz="1900" b="1">
                <a:latin typeface="Calibri" panose="020F0502020204030204" pitchFamily="34" charset="0"/>
                <a:cs typeface="Calibri" panose="020F0502020204030204" pitchFamily="34" charset="0"/>
              </a:rPr>
              <a:t>CORE DISTRESS SCORE</a:t>
            </a:r>
            <a:r>
              <a:rPr lang="en-US" sz="1900">
                <a:latin typeface="Calibri" panose="020F0502020204030204" pitchFamily="34" charset="0"/>
                <a:cs typeface="Calibri" panose="020F0502020204030204" pitchFamily="34" charset="0"/>
              </a:rPr>
              <a:t>, reflecting overall diabetes-related emotional distress</a:t>
            </a:r>
          </a:p>
          <a:p>
            <a:pPr lvl="2"/>
            <a:r>
              <a:rPr lang="en-US" sz="1900">
                <a:latin typeface="Calibri" panose="020F0502020204030204" pitchFamily="34" charset="0"/>
                <a:cs typeface="Calibri" panose="020F0502020204030204" pitchFamily="34" charset="0"/>
              </a:rPr>
              <a:t>a 21-item set of seven </a:t>
            </a:r>
            <a:r>
              <a:rPr lang="en-US" sz="1900" b="1">
                <a:latin typeface="Calibri" panose="020F0502020204030204" pitchFamily="34" charset="0"/>
                <a:cs typeface="Calibri" panose="020F0502020204030204" pitchFamily="34" charset="0"/>
              </a:rPr>
              <a:t>SOURCE SCORES</a:t>
            </a:r>
            <a:r>
              <a:rPr lang="en-US" sz="1900">
                <a:latin typeface="Calibri" panose="020F0502020204030204" pitchFamily="34" charset="0"/>
                <a:cs typeface="Calibri" panose="020F0502020204030204" pitchFamily="34" charset="0"/>
              </a:rPr>
              <a:t>, reflecting different potential sources of distress</a:t>
            </a:r>
          </a:p>
          <a:p>
            <a:pPr lvl="1"/>
            <a:r>
              <a:rPr lang="en-US" sz="2000">
                <a:latin typeface="Calibri" panose="020F0502020204030204" pitchFamily="34" charset="0"/>
                <a:cs typeface="Calibri" panose="020F0502020204030204" pitchFamily="34" charset="0"/>
              </a:rPr>
              <a:t>For type 1 diabetes – a 30 item T1-DDAS</a:t>
            </a:r>
          </a:p>
          <a:p>
            <a:pPr marL="914400" lvl="2" indent="0">
              <a:buNone/>
            </a:pPr>
            <a:endParaRPr lang="en-US" sz="900">
              <a:latin typeface="Calibri" panose="020F0502020204030204" pitchFamily="34" charset="0"/>
              <a:cs typeface="Calibri" panose="020F0502020204030204" pitchFamily="34" charset="0"/>
            </a:endParaRPr>
          </a:p>
          <a:p>
            <a:pPr algn="l"/>
            <a:r>
              <a:rPr lang="en-US" sz="2400" b="0" i="0">
                <a:solidFill>
                  <a:srgbClr val="000BAF"/>
                </a:solidFill>
                <a:effectLst/>
                <a:latin typeface="Calibri" panose="020F0502020204030204" pitchFamily="34" charset="0"/>
                <a:cs typeface="Calibri" panose="020F0502020204030204" pitchFamily="34" charset="0"/>
              </a:rPr>
              <a:t>How to use the T2-DDAS on </a:t>
            </a:r>
            <a:r>
              <a:rPr lang="en-US" sz="2400">
                <a:solidFill>
                  <a:srgbClr val="000BAF"/>
                </a:solidFill>
                <a:latin typeface="Calibri" panose="020F0502020204030204" pitchFamily="34" charset="0"/>
                <a:cs typeface="Calibri" panose="020F0502020204030204" pitchFamily="34" charset="0"/>
              </a:rPr>
              <a:t>the </a:t>
            </a:r>
            <a:r>
              <a:rPr lang="en-US" sz="2400" b="0" i="0">
                <a:solidFill>
                  <a:srgbClr val="000BAF"/>
                </a:solidFill>
                <a:effectLst/>
                <a:latin typeface="Calibri" panose="020F0502020204030204" pitchFamily="34" charset="0"/>
                <a:cs typeface="Calibri" panose="020F0502020204030204" pitchFamily="34" charset="0"/>
              </a:rPr>
              <a:t>Website </a:t>
            </a:r>
            <a:r>
              <a:rPr lang="en-US" sz="2000" b="0" i="0">
                <a:solidFill>
                  <a:srgbClr val="000BAF"/>
                </a:solidFill>
                <a:effectLst/>
                <a:latin typeface="Calibri" panose="020F0502020204030204" pitchFamily="34" charset="0"/>
                <a:cs typeface="Calibri" panose="020F0502020204030204" pitchFamily="34" charset="0"/>
              </a:rPr>
              <a:t>(</a:t>
            </a:r>
            <a:r>
              <a:rPr lang="en-US" sz="2000">
                <a:hlinkClick r:id="rId3"/>
              </a:rPr>
              <a:t>Diabetes Distress Assessment &amp; Resource Center</a:t>
            </a:r>
            <a:r>
              <a:rPr lang="en-US" sz="2000"/>
              <a:t> -https://diabetesdistress.org/)  </a:t>
            </a:r>
            <a:endParaRPr lang="en-US" sz="2000" b="0" i="0">
              <a:solidFill>
                <a:srgbClr val="000BAF"/>
              </a:solidFill>
              <a:effectLst/>
              <a:latin typeface="Calibri" panose="020F0502020204030204" pitchFamily="34" charset="0"/>
              <a:cs typeface="Calibri" panose="020F0502020204030204" pitchFamily="34" charset="0"/>
            </a:endParaRPr>
          </a:p>
          <a:p>
            <a:pPr lvl="1"/>
            <a:r>
              <a:rPr lang="en-US" sz="2000" i="1">
                <a:latin typeface="Calibri" panose="020F0502020204030204" pitchFamily="34" charset="0"/>
                <a:cs typeface="Calibri" panose="020F0502020204030204" pitchFamily="34" charset="0"/>
              </a:rPr>
              <a:t>Preferable to </a:t>
            </a:r>
            <a:r>
              <a:rPr lang="en-US" sz="2000" i="1">
                <a:effectLst/>
                <a:latin typeface="Calibri" panose="020F0502020204030204" pitchFamily="34" charset="0"/>
                <a:cs typeface="Calibri" panose="020F0502020204030204" pitchFamily="34" charset="0"/>
              </a:rPr>
              <a:t>ask patients to complete the T2-DDAS </a:t>
            </a:r>
            <a:r>
              <a:rPr lang="en-US" sz="2000" b="1" i="1">
                <a:effectLst/>
                <a:latin typeface="Calibri" panose="020F0502020204030204" pitchFamily="34" charset="0"/>
                <a:cs typeface="Calibri" panose="020F0502020204030204" pitchFamily="34" charset="0"/>
              </a:rPr>
              <a:t>online</a:t>
            </a:r>
            <a:r>
              <a:rPr lang="en-US" sz="2000">
                <a:latin typeface="Calibri" panose="020F0502020204030204" pitchFamily="34" charset="0"/>
                <a:cs typeface="Calibri" panose="020F0502020204030204" pitchFamily="34" charset="0"/>
              </a:rPr>
              <a:t> (use of a tablet)</a:t>
            </a:r>
            <a:endParaRPr lang="en-US" sz="2000" b="0" i="0">
              <a:effectLst/>
              <a:latin typeface="Calibri" panose="020F0502020204030204" pitchFamily="34" charset="0"/>
              <a:cs typeface="Calibri" panose="020F0502020204030204" pitchFamily="34" charset="0"/>
            </a:endParaRPr>
          </a:p>
          <a:p>
            <a:pPr lvl="2"/>
            <a:r>
              <a:rPr lang="en-US" sz="1900" b="0" i="0">
                <a:effectLst/>
                <a:latin typeface="Calibri" panose="020F0502020204030204" pitchFamily="34" charset="0"/>
                <a:cs typeface="Calibri" panose="020F0502020204030204" pitchFamily="34" charset="0"/>
              </a:rPr>
              <a:t>Online administration will </a:t>
            </a:r>
            <a:r>
              <a:rPr lang="en-US" sz="1900" b="1" i="0">
                <a:effectLst/>
                <a:latin typeface="Calibri" panose="020F0502020204030204" pitchFamily="34" charset="0"/>
                <a:cs typeface="Calibri" panose="020F0502020204030204" pitchFamily="34" charset="0"/>
              </a:rPr>
              <a:t>automatically compute scores </a:t>
            </a:r>
            <a:r>
              <a:rPr lang="en-US" sz="1900" b="0" i="0">
                <a:effectLst/>
                <a:latin typeface="Calibri" panose="020F0502020204030204" pitchFamily="34" charset="0"/>
                <a:cs typeface="Calibri" panose="020F0502020204030204" pitchFamily="34" charset="0"/>
              </a:rPr>
              <a:t>providing a </a:t>
            </a:r>
            <a:r>
              <a:rPr lang="en-US" sz="1900" b="1" i="0">
                <a:effectLst/>
                <a:latin typeface="Calibri" panose="020F0502020204030204" pitchFamily="34" charset="0"/>
                <a:cs typeface="Calibri" panose="020F0502020204030204" pitchFamily="34" charset="0"/>
              </a:rPr>
              <a:t>single CORE score, 7 SOURCES scores, and all item scores</a:t>
            </a:r>
            <a:endParaRPr lang="en-US" sz="1900" b="0" i="0">
              <a:effectLst/>
              <a:latin typeface="Calibri" panose="020F0502020204030204" pitchFamily="34" charset="0"/>
              <a:cs typeface="Calibri" panose="020F0502020204030204" pitchFamily="34" charset="0"/>
            </a:endParaRPr>
          </a:p>
          <a:p>
            <a:pPr lvl="2"/>
            <a:r>
              <a:rPr lang="en-US" sz="1900" b="0" i="0">
                <a:effectLst/>
                <a:latin typeface="Calibri" panose="020F0502020204030204" pitchFamily="34" charset="0"/>
                <a:cs typeface="Calibri" panose="020F0502020204030204" pitchFamily="34" charset="0"/>
              </a:rPr>
              <a:t>All scores will then be summarized in an accompanying </a:t>
            </a:r>
            <a:r>
              <a:rPr lang="en-US" sz="1900" b="1" i="0">
                <a:effectLst/>
                <a:latin typeface="Calibri" panose="020F0502020204030204" pitchFamily="34" charset="0"/>
                <a:cs typeface="Calibri" panose="020F0502020204030204" pitchFamily="34" charset="0"/>
              </a:rPr>
              <a:t>report</a:t>
            </a:r>
            <a:r>
              <a:rPr lang="en-US" sz="1900" b="0" i="0">
                <a:effectLst/>
                <a:latin typeface="Calibri" panose="020F0502020204030204" pitchFamily="34" charset="0"/>
                <a:cs typeface="Calibri" panose="020F0502020204030204" pitchFamily="34" charset="0"/>
              </a:rPr>
              <a:t>, available for download or printing.</a:t>
            </a:r>
          </a:p>
          <a:p>
            <a:pPr lvl="1"/>
            <a:r>
              <a:rPr lang="en-US" sz="2000" b="0" i="0">
                <a:effectLst/>
                <a:latin typeface="Calibri" panose="020F0502020204030204" pitchFamily="34" charset="0"/>
                <a:cs typeface="Calibri" panose="020F0502020204030204" pitchFamily="34" charset="0"/>
              </a:rPr>
              <a:t>You can also </a:t>
            </a:r>
            <a:r>
              <a:rPr lang="en-US" sz="2000">
                <a:latin typeface="Calibri" panose="020F0502020204030204" pitchFamily="34" charset="0"/>
                <a:cs typeface="Calibri" panose="020F0502020204030204" pitchFamily="34" charset="0"/>
              </a:rPr>
              <a:t>print </a:t>
            </a:r>
            <a:r>
              <a:rPr lang="en-US" sz="2000" b="0" i="0">
                <a:effectLst/>
                <a:latin typeface="Calibri" panose="020F0502020204030204" pitchFamily="34" charset="0"/>
                <a:cs typeface="Calibri" panose="020F0502020204030204" pitchFamily="34" charset="0"/>
              </a:rPr>
              <a:t>a copy of the T2-DDAS along with scoring instructions.</a:t>
            </a:r>
          </a:p>
          <a:p>
            <a:pPr lvl="1"/>
            <a:endParaRPr lang="en-US" sz="2300" b="0" i="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530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4F2F6-28DE-4710-408D-76571C6AC59F}"/>
              </a:ext>
            </a:extLst>
          </p:cNvPr>
          <p:cNvSpPr>
            <a:spLocks noGrp="1"/>
          </p:cNvSpPr>
          <p:nvPr>
            <p:ph type="title"/>
          </p:nvPr>
        </p:nvSpPr>
        <p:spPr>
          <a:xfrm>
            <a:off x="145586" y="237803"/>
            <a:ext cx="9869271" cy="827067"/>
          </a:xfrm>
          <a:solidFill>
            <a:srgbClr val="0070C0"/>
          </a:solidFill>
        </p:spPr>
        <p:txBody>
          <a:bodyPr>
            <a:normAutofit/>
          </a:bodyPr>
          <a:lstStyle/>
          <a:p>
            <a:pPr algn="ctr"/>
            <a:r>
              <a:rPr lang="en-US" sz="3600" b="1">
                <a:solidFill>
                  <a:schemeClr val="bg1"/>
                </a:solidFill>
              </a:rPr>
              <a:t>Instructions for Patients </a:t>
            </a:r>
          </a:p>
        </p:txBody>
      </p:sp>
      <p:sp>
        <p:nvSpPr>
          <p:cNvPr id="3" name="Content Placeholder 2">
            <a:extLst>
              <a:ext uri="{FF2B5EF4-FFF2-40B4-BE49-F238E27FC236}">
                <a16:creationId xmlns:a16="http://schemas.microsoft.com/office/drawing/2014/main" id="{0AA16F42-E456-7E72-797B-C9B0156333D1}"/>
              </a:ext>
            </a:extLst>
          </p:cNvPr>
          <p:cNvSpPr>
            <a:spLocks noGrp="1"/>
          </p:cNvSpPr>
          <p:nvPr>
            <p:ph idx="1"/>
          </p:nvPr>
        </p:nvSpPr>
        <p:spPr>
          <a:xfrm>
            <a:off x="205990" y="1306639"/>
            <a:ext cx="9808867" cy="4560762"/>
          </a:xfrm>
        </p:spPr>
        <p:txBody>
          <a:bodyPr>
            <a:normAutofit/>
          </a:bodyPr>
          <a:lstStyle/>
          <a:p>
            <a:r>
              <a:rPr lang="en-US" sz="2400"/>
              <a:t>DIRECTIONS: Living with diabetes can be tough. Listed below are many of the stresses and worries that people with diabetes often experience. </a:t>
            </a:r>
          </a:p>
          <a:p>
            <a:pPr lvl="1"/>
            <a:r>
              <a:rPr lang="en-US"/>
              <a:t>These are issues that can often be tough to acknowledge and to talk about, but please be as open and honest as you can. </a:t>
            </a:r>
          </a:p>
          <a:p>
            <a:pPr marL="457200" lvl="1" indent="0">
              <a:buNone/>
            </a:pPr>
            <a:endParaRPr lang="en-US" sz="1000"/>
          </a:p>
          <a:p>
            <a:r>
              <a:rPr lang="en-US" sz="2400"/>
              <a:t>Thinking back over the past month, please indicate how much each of the following items were a problem for you by marking the appropriate column. For example: </a:t>
            </a:r>
          </a:p>
          <a:p>
            <a:pPr lvl="1"/>
            <a:r>
              <a:rPr lang="en-US"/>
              <a:t>If an item was not a problem for you over the past month, place a mark in the first column: "Not a Problem" (1). </a:t>
            </a:r>
          </a:p>
          <a:p>
            <a:pPr lvl="1"/>
            <a:r>
              <a:rPr lang="en-US"/>
              <a:t>If it was a very tough problem for you, place a mark in the last column: "A Very Serious Problem" (5).</a:t>
            </a:r>
          </a:p>
        </p:txBody>
      </p:sp>
    </p:spTree>
    <p:extLst>
      <p:ext uri="{BB962C8B-B14F-4D97-AF65-F5344CB8AC3E}">
        <p14:creationId xmlns:p14="http://schemas.microsoft.com/office/powerpoint/2010/main" val="118226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2015-DC49-0753-7132-38887D598888}"/>
              </a:ext>
            </a:extLst>
          </p:cNvPr>
          <p:cNvSpPr>
            <a:spLocks noGrp="1"/>
          </p:cNvSpPr>
          <p:nvPr>
            <p:ph type="title"/>
          </p:nvPr>
        </p:nvSpPr>
        <p:spPr>
          <a:xfrm>
            <a:off x="201202" y="324029"/>
            <a:ext cx="11153563" cy="754758"/>
          </a:xfrm>
          <a:solidFill>
            <a:srgbClr val="0070C0"/>
          </a:solidFill>
        </p:spPr>
        <p:txBody>
          <a:bodyPr>
            <a:normAutofit/>
          </a:bodyPr>
          <a:lstStyle/>
          <a:p>
            <a:pPr algn="ctr"/>
            <a:r>
              <a:rPr lang="en-US" sz="3600" b="1">
                <a:solidFill>
                  <a:schemeClr val="bg1"/>
                </a:solidFill>
              </a:rPr>
              <a:t>The Online Screening Tool</a:t>
            </a:r>
          </a:p>
        </p:txBody>
      </p:sp>
      <p:pic>
        <p:nvPicPr>
          <p:cNvPr id="5" name="Content Placeholder 4" descr="A screenshot of a computer&#10;&#10;Description automatically generated">
            <a:extLst>
              <a:ext uri="{FF2B5EF4-FFF2-40B4-BE49-F238E27FC236}">
                <a16:creationId xmlns:a16="http://schemas.microsoft.com/office/drawing/2014/main" id="{8027232C-4F0C-F085-C6B7-CC7E8018CA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400" t="12823" r="3427" b="13037"/>
          <a:stretch/>
        </p:blipFill>
        <p:spPr>
          <a:xfrm>
            <a:off x="495848" y="1336941"/>
            <a:ext cx="10475791" cy="4739768"/>
          </a:xfrm>
        </p:spPr>
      </p:pic>
    </p:spTree>
    <p:extLst>
      <p:ext uri="{BB962C8B-B14F-4D97-AF65-F5344CB8AC3E}">
        <p14:creationId xmlns:p14="http://schemas.microsoft.com/office/powerpoint/2010/main" val="636809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8709-161C-D12C-4B4B-5267B887E0A3}"/>
              </a:ext>
            </a:extLst>
          </p:cNvPr>
          <p:cNvSpPr>
            <a:spLocks noGrp="1"/>
          </p:cNvSpPr>
          <p:nvPr>
            <p:ph type="title"/>
          </p:nvPr>
        </p:nvSpPr>
        <p:spPr>
          <a:xfrm>
            <a:off x="210239" y="263180"/>
            <a:ext cx="9911662" cy="835714"/>
          </a:xfrm>
          <a:solidFill>
            <a:srgbClr val="0070C0"/>
          </a:solidFill>
        </p:spPr>
        <p:txBody>
          <a:bodyPr>
            <a:normAutofit/>
          </a:bodyPr>
          <a:lstStyle/>
          <a:p>
            <a:pPr algn="ctr"/>
            <a:r>
              <a:rPr lang="en-US" sz="3600" b="1">
                <a:solidFill>
                  <a:schemeClr val="bg1"/>
                </a:solidFill>
              </a:rPr>
              <a:t>Interpreting &amp; Using the Screening Scores</a:t>
            </a:r>
          </a:p>
        </p:txBody>
      </p:sp>
      <p:sp>
        <p:nvSpPr>
          <p:cNvPr id="3" name="Content Placeholder 2">
            <a:extLst>
              <a:ext uri="{FF2B5EF4-FFF2-40B4-BE49-F238E27FC236}">
                <a16:creationId xmlns:a16="http://schemas.microsoft.com/office/drawing/2014/main" id="{252C83CA-1CF7-8501-C466-855E2B7E72C1}"/>
              </a:ext>
            </a:extLst>
          </p:cNvPr>
          <p:cNvSpPr>
            <a:spLocks noGrp="1"/>
          </p:cNvSpPr>
          <p:nvPr>
            <p:ph idx="1"/>
          </p:nvPr>
        </p:nvSpPr>
        <p:spPr>
          <a:xfrm>
            <a:off x="210239" y="1222872"/>
            <a:ext cx="10000562" cy="5076328"/>
          </a:xfrm>
        </p:spPr>
        <p:txBody>
          <a:bodyPr>
            <a:normAutofit fontScale="92500" lnSpcReduction="20000"/>
          </a:bodyPr>
          <a:lstStyle/>
          <a:p>
            <a:r>
              <a:rPr lang="en-US" sz="2600"/>
              <a:t>Mean Scores</a:t>
            </a:r>
          </a:p>
          <a:p>
            <a:pPr lvl="1"/>
            <a:r>
              <a:rPr lang="en-US" b="0" i="0">
                <a:effectLst/>
                <a:latin typeface="Calibri" panose="020F0502020204030204" pitchFamily="34" charset="0"/>
                <a:cs typeface="Calibri" panose="020F0502020204030204" pitchFamily="34" charset="0"/>
              </a:rPr>
              <a:t>Mean score &lt; 2.0 indicate little or no distress.</a:t>
            </a:r>
          </a:p>
          <a:p>
            <a:pPr lvl="1"/>
            <a:r>
              <a:rPr lang="en-US" b="0" i="0">
                <a:effectLst/>
                <a:latin typeface="Calibri" panose="020F0502020204030204" pitchFamily="34" charset="0"/>
                <a:cs typeface="Calibri" panose="020F0502020204030204" pitchFamily="34" charset="0"/>
              </a:rPr>
              <a:t>Mean score between 2.0 and 2.9 indicate moderate distress.</a:t>
            </a:r>
          </a:p>
          <a:p>
            <a:pPr lvl="1"/>
            <a:r>
              <a:rPr lang="en-US" b="0" i="0">
                <a:effectLst/>
                <a:latin typeface="Calibri" panose="020F0502020204030204" pitchFamily="34" charset="0"/>
                <a:cs typeface="Calibri" panose="020F0502020204030204" pitchFamily="34" charset="0"/>
              </a:rPr>
              <a:t>Mean score =/&gt; 3.0 indicate </a:t>
            </a:r>
            <a:r>
              <a:rPr lang="en-US" b="0">
                <a:effectLst/>
                <a:latin typeface="Calibri" panose="020F0502020204030204" pitchFamily="34" charset="0"/>
                <a:cs typeface="Calibri" panose="020F0502020204030204" pitchFamily="34" charset="0"/>
              </a:rPr>
              <a:t>high distress</a:t>
            </a:r>
          </a:p>
          <a:p>
            <a:r>
              <a:rPr lang="en-US" sz="2600" b="0" i="0">
                <a:effectLst/>
                <a:latin typeface="Calibri" panose="020F0502020204030204" pitchFamily="34" charset="0"/>
                <a:cs typeface="Calibri" panose="020F0502020204030204" pitchFamily="34" charset="0"/>
              </a:rPr>
              <a:t>Any</a:t>
            </a:r>
            <a:r>
              <a:rPr lang="en-US" sz="2600" b="0" i="1">
                <a:effectLst/>
                <a:latin typeface="Calibri" panose="020F0502020204030204" pitchFamily="34" charset="0"/>
                <a:cs typeface="Calibri" panose="020F0502020204030204" pitchFamily="34" charset="0"/>
              </a:rPr>
              <a:t> subscale (source) </a:t>
            </a:r>
            <a:r>
              <a:rPr lang="en-US" sz="2600" b="0" i="0">
                <a:effectLst/>
                <a:latin typeface="Calibri" panose="020F0502020204030204" pitchFamily="34" charset="0"/>
                <a:cs typeface="Calibri" panose="020F0502020204030204" pitchFamily="34" charset="0"/>
              </a:rPr>
              <a:t>score =/&gt; 2.0 is considered </a:t>
            </a:r>
            <a:r>
              <a:rPr lang="en-US" sz="2600" b="0" i="1">
                <a:effectLst/>
                <a:latin typeface="Calibri" panose="020F0502020204030204" pitchFamily="34" charset="0"/>
                <a:cs typeface="Calibri" panose="020F0502020204030204" pitchFamily="34" charset="0"/>
              </a:rPr>
              <a:t>clinically significant</a:t>
            </a:r>
          </a:p>
          <a:p>
            <a:pPr marL="0" indent="0">
              <a:buNone/>
            </a:pPr>
            <a:endParaRPr lang="en-US" sz="900" i="1">
              <a:latin typeface="Calibri" panose="020F0502020204030204" pitchFamily="34" charset="0"/>
              <a:cs typeface="Calibri" panose="020F0502020204030204" pitchFamily="34" charset="0"/>
            </a:endParaRPr>
          </a:p>
          <a:p>
            <a:r>
              <a:rPr lang="en-US" sz="2600">
                <a:latin typeface="Calibri" panose="020F0502020204030204" pitchFamily="34" charset="0"/>
                <a:cs typeface="Calibri" panose="020F0502020204030204" pitchFamily="34" charset="0"/>
              </a:rPr>
              <a:t>How to Use the T2-DDAS</a:t>
            </a:r>
          </a:p>
          <a:p>
            <a:pPr lvl="1"/>
            <a:r>
              <a:rPr lang="en-US">
                <a:latin typeface="Calibri" panose="020F0502020204030204" pitchFamily="34" charset="0"/>
                <a:cs typeface="Calibri" panose="020F0502020204030204" pitchFamily="34" charset="0"/>
              </a:rPr>
              <a:t>Use the T2-DDAS to identify three levels of specificity of diabetes distress information for use in clinical care:</a:t>
            </a:r>
          </a:p>
          <a:p>
            <a:pPr lvl="2"/>
            <a:r>
              <a:rPr lang="en-US" sz="2200">
                <a:latin typeface="Calibri" panose="020F0502020204030204" pitchFamily="34" charset="0"/>
                <a:cs typeface="Calibri" panose="020F0502020204030204" pitchFamily="34" charset="0"/>
              </a:rPr>
              <a:t>Use the </a:t>
            </a:r>
            <a:r>
              <a:rPr lang="en-US" sz="2200" b="1">
                <a:latin typeface="Calibri" panose="020F0502020204030204" pitchFamily="34" charset="0"/>
                <a:cs typeface="Calibri" panose="020F0502020204030204" pitchFamily="34" charset="0"/>
              </a:rPr>
              <a:t>CORE score </a:t>
            </a:r>
            <a:r>
              <a:rPr lang="en-US" sz="2200">
                <a:latin typeface="Calibri" panose="020F0502020204030204" pitchFamily="34" charset="0"/>
                <a:cs typeface="Calibri" panose="020F0502020204030204" pitchFamily="34" charset="0"/>
              </a:rPr>
              <a:t>to begin </a:t>
            </a:r>
            <a:r>
              <a:rPr lang="en-US" sz="2200" b="1">
                <a:latin typeface="Calibri" panose="020F0502020204030204" pitchFamily="34" charset="0"/>
                <a:cs typeface="Calibri" panose="020F0502020204030204" pitchFamily="34" charset="0"/>
              </a:rPr>
              <a:t>a conversation about a patient's overall level of diabetes distress </a:t>
            </a:r>
            <a:r>
              <a:rPr lang="en-US" sz="2200">
                <a:latin typeface="Calibri" panose="020F0502020204030204" pitchFamily="34" charset="0"/>
                <a:cs typeface="Calibri" panose="020F0502020204030204" pitchFamily="34" charset="0"/>
              </a:rPr>
              <a:t>and current </a:t>
            </a:r>
            <a:r>
              <a:rPr lang="en-US" sz="2200" b="1" i="1">
                <a:latin typeface="Calibri" panose="020F0502020204030204" pitchFamily="34" charset="0"/>
                <a:cs typeface="Calibri" panose="020F0502020204030204" pitchFamily="34" charset="0"/>
              </a:rPr>
              <a:t>general feelings about living with diabetes</a:t>
            </a:r>
            <a:r>
              <a:rPr lang="en-US" sz="2200">
                <a:latin typeface="Calibri" panose="020F0502020204030204" pitchFamily="34" charset="0"/>
                <a:cs typeface="Calibri" panose="020F0502020204030204" pitchFamily="34" charset="0"/>
              </a:rPr>
              <a:t>.</a:t>
            </a:r>
          </a:p>
          <a:p>
            <a:pPr lvl="2"/>
            <a:r>
              <a:rPr lang="en-US" sz="2200">
                <a:latin typeface="Calibri" panose="020F0502020204030204" pitchFamily="34" charset="0"/>
                <a:cs typeface="Calibri" panose="020F0502020204030204" pitchFamily="34" charset="0"/>
              </a:rPr>
              <a:t>Review each of the </a:t>
            </a:r>
            <a:r>
              <a:rPr lang="en-US" sz="2200" b="1">
                <a:latin typeface="Calibri" panose="020F0502020204030204" pitchFamily="34" charset="0"/>
                <a:cs typeface="Calibri" panose="020F0502020204030204" pitchFamily="34" charset="0"/>
              </a:rPr>
              <a:t>7 SOURCE scores </a:t>
            </a:r>
            <a:r>
              <a:rPr lang="en-US" sz="2200">
                <a:latin typeface="Calibri" panose="020F0502020204030204" pitchFamily="34" charset="0"/>
                <a:cs typeface="Calibri" panose="020F0502020204030204" pitchFamily="34" charset="0"/>
              </a:rPr>
              <a:t>to identify the </a:t>
            </a:r>
            <a:r>
              <a:rPr lang="en-US" sz="2200" b="1">
                <a:latin typeface="Calibri" panose="020F0502020204030204" pitchFamily="34" charset="0"/>
                <a:cs typeface="Calibri" panose="020F0502020204030204" pitchFamily="34" charset="0"/>
              </a:rPr>
              <a:t>highest reported source or cause of distress</a:t>
            </a:r>
            <a:r>
              <a:rPr lang="en-US" sz="2200">
                <a:latin typeface="Calibri" panose="020F0502020204030204" pitchFamily="34" charset="0"/>
                <a:cs typeface="Calibri" panose="020F0502020204030204" pitchFamily="34" charset="0"/>
              </a:rPr>
              <a:t>. </a:t>
            </a:r>
          </a:p>
          <a:p>
            <a:pPr lvl="3"/>
            <a:r>
              <a:rPr lang="en-US" sz="1900">
                <a:latin typeface="Calibri" panose="020F0502020204030204" pitchFamily="34" charset="0"/>
                <a:cs typeface="Calibri" panose="020F0502020204030204" pitchFamily="34" charset="0"/>
              </a:rPr>
              <a:t>Use this subscale to begin a </a:t>
            </a:r>
            <a:r>
              <a:rPr lang="en-US" sz="1900" b="1" i="1">
                <a:latin typeface="Calibri" panose="020F0502020204030204" pitchFamily="34" charset="0"/>
                <a:cs typeface="Calibri" panose="020F0502020204030204" pitchFamily="34" charset="0"/>
              </a:rPr>
              <a:t>conversation about more focused areas of concern</a:t>
            </a:r>
          </a:p>
          <a:p>
            <a:pPr lvl="2"/>
            <a:r>
              <a:rPr lang="en-US" sz="2200">
                <a:latin typeface="Calibri" panose="020F0502020204030204" pitchFamily="34" charset="0"/>
                <a:cs typeface="Calibri" panose="020F0502020204030204" pitchFamily="34" charset="0"/>
              </a:rPr>
              <a:t>Identify the highest rated of the 29 T2-DDAS items. </a:t>
            </a:r>
          </a:p>
          <a:p>
            <a:pPr lvl="3"/>
            <a:r>
              <a:rPr lang="en-US" sz="2000">
                <a:latin typeface="Calibri" panose="020F0502020204030204" pitchFamily="34" charset="0"/>
                <a:cs typeface="Calibri" panose="020F0502020204030204" pitchFamily="34" charset="0"/>
              </a:rPr>
              <a:t>Use these </a:t>
            </a:r>
            <a:r>
              <a:rPr lang="en-US" sz="2000" b="1">
                <a:latin typeface="Calibri" panose="020F0502020204030204" pitchFamily="34" charset="0"/>
                <a:cs typeface="Calibri" panose="020F0502020204030204" pitchFamily="34" charset="0"/>
              </a:rPr>
              <a:t>specific items </a:t>
            </a:r>
            <a:r>
              <a:rPr lang="en-US" sz="2000">
                <a:latin typeface="Calibri" panose="020F0502020204030204" pitchFamily="34" charset="0"/>
                <a:cs typeface="Calibri" panose="020F0502020204030204" pitchFamily="34" charset="0"/>
              </a:rPr>
              <a:t>to begin a </a:t>
            </a:r>
            <a:r>
              <a:rPr lang="en-US" sz="2000" b="1" i="1">
                <a:latin typeface="Calibri" panose="020F0502020204030204" pitchFamily="34" charset="0"/>
                <a:cs typeface="Calibri" panose="020F0502020204030204" pitchFamily="34" charset="0"/>
              </a:rPr>
              <a:t>conversation about particular sources of diabetes distress</a:t>
            </a:r>
            <a:r>
              <a:rPr lang="en-US" sz="2000">
                <a:latin typeface="Calibri" panose="020F0502020204030204" pitchFamily="34" charset="0"/>
                <a:cs typeface="Calibri" panose="020F0502020204030204" pitchFamily="34" charset="0"/>
              </a:rPr>
              <a:t>.</a:t>
            </a:r>
          </a:p>
          <a:p>
            <a:endParaRPr lang="en-US" b="0" i="0">
              <a:effectLst/>
              <a:latin typeface="Calibri" panose="020F0502020204030204" pitchFamily="34" charset="0"/>
              <a:cs typeface="Calibri" panose="020F0502020204030204" pitchFamily="34" charset="0"/>
            </a:endParaRPr>
          </a:p>
          <a:p>
            <a:pPr lvl="1"/>
            <a:endParaRPr lang="en-US"/>
          </a:p>
        </p:txBody>
      </p:sp>
    </p:spTree>
    <p:extLst>
      <p:ext uri="{BB962C8B-B14F-4D97-AF65-F5344CB8AC3E}">
        <p14:creationId xmlns:p14="http://schemas.microsoft.com/office/powerpoint/2010/main" val="3930261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7DBFE-E525-03C2-81BB-3CD80BA3861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AAA66F6-41E9-CB2C-BC6C-6C8AA16F7866}"/>
              </a:ext>
            </a:extLst>
          </p:cNvPr>
          <p:cNvPicPr>
            <a:picLocks noChangeAspect="1"/>
          </p:cNvPicPr>
          <p:nvPr/>
        </p:nvPicPr>
        <p:blipFill>
          <a:blip r:embed="rId2"/>
          <a:stretch>
            <a:fillRect/>
          </a:stretch>
        </p:blipFill>
        <p:spPr>
          <a:xfrm>
            <a:off x="154482" y="877982"/>
            <a:ext cx="7422050" cy="1203052"/>
          </a:xfrm>
          <a:prstGeom prst="rect">
            <a:avLst/>
          </a:prstGeom>
        </p:spPr>
      </p:pic>
      <p:pic>
        <p:nvPicPr>
          <p:cNvPr id="3" name="Picture 2">
            <a:extLst>
              <a:ext uri="{FF2B5EF4-FFF2-40B4-BE49-F238E27FC236}">
                <a16:creationId xmlns:a16="http://schemas.microsoft.com/office/drawing/2014/main" id="{17CACCD8-B7A8-4474-2622-2554F0B62CB8}"/>
              </a:ext>
            </a:extLst>
          </p:cNvPr>
          <p:cNvPicPr>
            <a:picLocks noChangeAspect="1"/>
          </p:cNvPicPr>
          <p:nvPr/>
        </p:nvPicPr>
        <p:blipFill>
          <a:blip r:embed="rId3"/>
          <a:stretch>
            <a:fillRect/>
          </a:stretch>
        </p:blipFill>
        <p:spPr>
          <a:xfrm>
            <a:off x="154482" y="2279904"/>
            <a:ext cx="7551241" cy="4285330"/>
          </a:xfrm>
          <a:prstGeom prst="rect">
            <a:avLst/>
          </a:prstGeom>
        </p:spPr>
      </p:pic>
      <p:sp>
        <p:nvSpPr>
          <p:cNvPr id="4" name="TextBox 3">
            <a:extLst>
              <a:ext uri="{FF2B5EF4-FFF2-40B4-BE49-F238E27FC236}">
                <a16:creationId xmlns:a16="http://schemas.microsoft.com/office/drawing/2014/main" id="{5DEF5669-EBF8-5DE3-B5CE-66D82DBB0297}"/>
              </a:ext>
            </a:extLst>
          </p:cNvPr>
          <p:cNvSpPr txBox="1"/>
          <p:nvPr/>
        </p:nvSpPr>
        <p:spPr>
          <a:xfrm>
            <a:off x="154482" y="255327"/>
            <a:ext cx="8927829" cy="523220"/>
          </a:xfrm>
          <a:prstGeom prst="rect">
            <a:avLst/>
          </a:prstGeom>
          <a:solidFill>
            <a:srgbClr val="0070C0"/>
          </a:solidFill>
        </p:spPr>
        <p:txBody>
          <a:bodyPr wrap="none" rtlCol="0">
            <a:spAutoFit/>
          </a:bodyPr>
          <a:lstStyle/>
          <a:p>
            <a:r>
              <a:rPr lang="en-US" sz="2800" b="1">
                <a:solidFill>
                  <a:schemeClr val="bg1"/>
                </a:solidFill>
              </a:rPr>
              <a:t>Example of a Scored Assessment – Summary Reports </a:t>
            </a:r>
          </a:p>
        </p:txBody>
      </p:sp>
    </p:spTree>
    <p:extLst>
      <p:ext uri="{BB962C8B-B14F-4D97-AF65-F5344CB8AC3E}">
        <p14:creationId xmlns:p14="http://schemas.microsoft.com/office/powerpoint/2010/main" val="2646493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43D0-0B63-3E83-B2C6-63FF48E18400}"/>
              </a:ext>
            </a:extLst>
          </p:cNvPr>
          <p:cNvSpPr>
            <a:spLocks noGrp="1"/>
          </p:cNvSpPr>
          <p:nvPr>
            <p:ph type="title"/>
          </p:nvPr>
        </p:nvSpPr>
        <p:spPr>
          <a:xfrm>
            <a:off x="794916" y="260431"/>
            <a:ext cx="10515600" cy="630298"/>
          </a:xfrm>
          <a:solidFill>
            <a:srgbClr val="0070C0"/>
          </a:solidFill>
        </p:spPr>
        <p:txBody>
          <a:bodyPr>
            <a:normAutofit/>
          </a:bodyPr>
          <a:lstStyle/>
          <a:p>
            <a:pPr algn="ctr"/>
            <a:r>
              <a:rPr lang="en-US" sz="3200" b="1">
                <a:solidFill>
                  <a:schemeClr val="bg1"/>
                </a:solidFill>
              </a:rPr>
              <a:t>More Detailed Look – at Core Issues </a:t>
            </a:r>
          </a:p>
        </p:txBody>
      </p:sp>
      <p:pic>
        <p:nvPicPr>
          <p:cNvPr id="5" name="Content Placeholder 4" descr="A screenshot of a computer&#10;&#10;Description automatically generated">
            <a:extLst>
              <a:ext uri="{FF2B5EF4-FFF2-40B4-BE49-F238E27FC236}">
                <a16:creationId xmlns:a16="http://schemas.microsoft.com/office/drawing/2014/main" id="{F348A7CB-62C1-26CF-051F-30D772086B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344" t="21087" r="15237" b="21190"/>
          <a:stretch/>
        </p:blipFill>
        <p:spPr>
          <a:xfrm>
            <a:off x="346096" y="890729"/>
            <a:ext cx="10001671" cy="4484221"/>
          </a:xfrm>
        </p:spPr>
      </p:pic>
      <p:sp>
        <p:nvSpPr>
          <p:cNvPr id="6" name="Oval 5">
            <a:extLst>
              <a:ext uri="{FF2B5EF4-FFF2-40B4-BE49-F238E27FC236}">
                <a16:creationId xmlns:a16="http://schemas.microsoft.com/office/drawing/2014/main" id="{30B26720-6F1A-0241-EAAA-775F82A60BC4}"/>
              </a:ext>
            </a:extLst>
          </p:cNvPr>
          <p:cNvSpPr/>
          <p:nvPr/>
        </p:nvSpPr>
        <p:spPr>
          <a:xfrm>
            <a:off x="8876154" y="2546431"/>
            <a:ext cx="1471613" cy="24306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B56A11-852B-2BC3-9EF8-1B9091E8E871}"/>
              </a:ext>
            </a:extLst>
          </p:cNvPr>
          <p:cNvSpPr txBox="1"/>
          <p:nvPr/>
        </p:nvSpPr>
        <p:spPr>
          <a:xfrm>
            <a:off x="346096" y="5505342"/>
            <a:ext cx="5389424" cy="1200329"/>
          </a:xfrm>
          <a:prstGeom prst="rect">
            <a:avLst/>
          </a:prstGeom>
          <a:noFill/>
        </p:spPr>
        <p:txBody>
          <a:bodyPr wrap="none" rtlCol="0">
            <a:spAutoFit/>
          </a:bodyPr>
          <a:lstStyle/>
          <a:p>
            <a:r>
              <a:rPr lang="en-US"/>
              <a:t>Main message = sense of </a:t>
            </a:r>
            <a:r>
              <a:rPr lang="en-US" b="1">
                <a:solidFill>
                  <a:srgbClr val="FF0000"/>
                </a:solidFill>
              </a:rPr>
              <a:t>futility, hopelessness </a:t>
            </a:r>
            <a:r>
              <a:rPr lang="en-US"/>
              <a:t>– </a:t>
            </a:r>
          </a:p>
          <a:p>
            <a:pPr marL="285750" indent="-285750">
              <a:buFont typeface="Arial" panose="020B0604020202020204" pitchFamily="34" charset="0"/>
              <a:buChar char="•"/>
            </a:pPr>
            <a:r>
              <a:rPr lang="en-US"/>
              <a:t>No matter what I do, bad things are going to happen</a:t>
            </a:r>
          </a:p>
          <a:p>
            <a:pPr marL="285750" indent="-285750">
              <a:buFont typeface="Arial" panose="020B0604020202020204" pitchFamily="34" charset="0"/>
              <a:buChar char="•"/>
            </a:pPr>
            <a:r>
              <a:rPr lang="en-US"/>
              <a:t>What I do doesn’t make a difference, I am ‘doomed’</a:t>
            </a:r>
          </a:p>
          <a:p>
            <a:pPr marL="285750" indent="-285750">
              <a:buFont typeface="Arial" panose="020B0604020202020204" pitchFamily="34" charset="0"/>
              <a:buChar char="•"/>
            </a:pPr>
            <a:r>
              <a:rPr lang="en-US"/>
              <a:t>I am doing a lot of stuff for nothing (no benefit)</a:t>
            </a:r>
          </a:p>
        </p:txBody>
      </p:sp>
      <p:cxnSp>
        <p:nvCxnSpPr>
          <p:cNvPr id="4" name="Straight Arrow Connector 3">
            <a:extLst>
              <a:ext uri="{FF2B5EF4-FFF2-40B4-BE49-F238E27FC236}">
                <a16:creationId xmlns:a16="http://schemas.microsoft.com/office/drawing/2014/main" id="{6E3D6DEF-8692-615F-7F8E-8C9F69EC4CBB}"/>
              </a:ext>
            </a:extLst>
          </p:cNvPr>
          <p:cNvCxnSpPr>
            <a:cxnSpLocks/>
          </p:cNvCxnSpPr>
          <p:nvPr/>
        </p:nvCxnSpPr>
        <p:spPr>
          <a:xfrm flipH="1">
            <a:off x="5735520" y="4817097"/>
            <a:ext cx="3446187" cy="8578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11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9D7D3-077C-5957-037A-7D9A5D925884}"/>
              </a:ext>
            </a:extLst>
          </p:cNvPr>
          <p:cNvSpPr>
            <a:spLocks noGrp="1"/>
          </p:cNvSpPr>
          <p:nvPr>
            <p:ph type="title"/>
          </p:nvPr>
        </p:nvSpPr>
        <p:spPr>
          <a:xfrm>
            <a:off x="838200" y="365125"/>
            <a:ext cx="10515600" cy="618723"/>
          </a:xfrm>
          <a:solidFill>
            <a:srgbClr val="0070C0"/>
          </a:solidFill>
        </p:spPr>
        <p:txBody>
          <a:bodyPr>
            <a:normAutofit fontScale="90000"/>
          </a:bodyPr>
          <a:lstStyle/>
          <a:p>
            <a:pPr algn="ctr"/>
            <a:r>
              <a:rPr lang="en-US" b="1">
                <a:solidFill>
                  <a:schemeClr val="bg1"/>
                </a:solidFill>
              </a:rPr>
              <a:t>More Details- Sources of Distress </a:t>
            </a:r>
          </a:p>
        </p:txBody>
      </p:sp>
      <p:pic>
        <p:nvPicPr>
          <p:cNvPr id="5" name="Content Placeholder 4" descr="A screenshot of a computer&#10;&#10;Description automatically generated">
            <a:extLst>
              <a:ext uri="{FF2B5EF4-FFF2-40B4-BE49-F238E27FC236}">
                <a16:creationId xmlns:a16="http://schemas.microsoft.com/office/drawing/2014/main" id="{6BEB7FEC-FE77-E194-C02A-85D1F39629E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493" t="12575" r="15536" b="17732"/>
          <a:stretch/>
        </p:blipFill>
        <p:spPr>
          <a:xfrm>
            <a:off x="317339" y="1239835"/>
            <a:ext cx="8606742" cy="4688081"/>
          </a:xfrm>
        </p:spPr>
      </p:pic>
      <p:sp>
        <p:nvSpPr>
          <p:cNvPr id="6" name="Oval 5">
            <a:extLst>
              <a:ext uri="{FF2B5EF4-FFF2-40B4-BE49-F238E27FC236}">
                <a16:creationId xmlns:a16="http://schemas.microsoft.com/office/drawing/2014/main" id="{48538844-A760-D667-F92C-A864ED219FB4}"/>
              </a:ext>
            </a:extLst>
          </p:cNvPr>
          <p:cNvSpPr/>
          <p:nvPr/>
        </p:nvSpPr>
        <p:spPr>
          <a:xfrm>
            <a:off x="7766613" y="1423687"/>
            <a:ext cx="694482" cy="4629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BA2A171-8E72-9F06-1F23-CB268E25E240}"/>
              </a:ext>
            </a:extLst>
          </p:cNvPr>
          <p:cNvSpPr/>
          <p:nvPr/>
        </p:nvSpPr>
        <p:spPr>
          <a:xfrm>
            <a:off x="7292053" y="1679674"/>
            <a:ext cx="613456" cy="462986"/>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E596B16-579E-330E-2CB7-0614EEAB551E}"/>
              </a:ext>
            </a:extLst>
          </p:cNvPr>
          <p:cNvCxnSpPr>
            <a:cxnSpLocks/>
          </p:cNvCxnSpPr>
          <p:nvPr/>
        </p:nvCxnSpPr>
        <p:spPr>
          <a:xfrm>
            <a:off x="8113854" y="2142660"/>
            <a:ext cx="995422" cy="41534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08E85E9-BCA5-7A79-72AD-7FA7209CCE0A}"/>
              </a:ext>
            </a:extLst>
          </p:cNvPr>
          <p:cNvSpPr txBox="1"/>
          <p:nvPr/>
        </p:nvSpPr>
        <p:spPr>
          <a:xfrm>
            <a:off x="8905272" y="2663028"/>
            <a:ext cx="2751459" cy="1231106"/>
          </a:xfrm>
          <a:prstGeom prst="rect">
            <a:avLst/>
          </a:prstGeom>
          <a:noFill/>
          <a:ln>
            <a:solidFill>
              <a:schemeClr val="accent2"/>
            </a:solidFill>
          </a:ln>
        </p:spPr>
        <p:txBody>
          <a:bodyPr wrap="none" rtlCol="0">
            <a:spAutoFit/>
          </a:bodyPr>
          <a:lstStyle/>
          <a:p>
            <a:r>
              <a:rPr lang="en-US"/>
              <a:t>Maybe some ambivalence</a:t>
            </a:r>
          </a:p>
          <a:p>
            <a:r>
              <a:rPr lang="en-US" sz="1400"/>
              <a:t>(distress over how much time </a:t>
            </a:r>
          </a:p>
          <a:p>
            <a:r>
              <a:rPr lang="en-US" sz="1400"/>
              <a:t>diabetes requires &amp; that it </a:t>
            </a:r>
          </a:p>
          <a:p>
            <a:r>
              <a:rPr lang="en-US" sz="1400"/>
              <a:t>doesn’t make a difference AND</a:t>
            </a:r>
          </a:p>
          <a:p>
            <a:r>
              <a:rPr lang="en-US" sz="1400"/>
              <a:t>Guilt/distress over not doing more)</a:t>
            </a:r>
          </a:p>
        </p:txBody>
      </p:sp>
      <p:cxnSp>
        <p:nvCxnSpPr>
          <p:cNvPr id="13" name="Straight Arrow Connector 12">
            <a:extLst>
              <a:ext uri="{FF2B5EF4-FFF2-40B4-BE49-F238E27FC236}">
                <a16:creationId xmlns:a16="http://schemas.microsoft.com/office/drawing/2014/main" id="{288941F5-FCF0-2225-8671-6BCC34627B7D}"/>
              </a:ext>
            </a:extLst>
          </p:cNvPr>
          <p:cNvCxnSpPr>
            <a:cxnSpLocks/>
          </p:cNvCxnSpPr>
          <p:nvPr/>
        </p:nvCxnSpPr>
        <p:spPr>
          <a:xfrm>
            <a:off x="8573948" y="1655180"/>
            <a:ext cx="66264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6C03017-A159-A1A5-7BC2-92221907CB0B}"/>
              </a:ext>
            </a:extLst>
          </p:cNvPr>
          <p:cNvSpPr txBox="1"/>
          <p:nvPr/>
        </p:nvSpPr>
        <p:spPr>
          <a:xfrm>
            <a:off x="9236597" y="1470514"/>
            <a:ext cx="1546898" cy="369332"/>
          </a:xfrm>
          <a:prstGeom prst="rect">
            <a:avLst/>
          </a:prstGeom>
          <a:noFill/>
          <a:ln>
            <a:solidFill>
              <a:srgbClr val="FF0000"/>
            </a:solidFill>
          </a:ln>
        </p:spPr>
        <p:txBody>
          <a:bodyPr wrap="none" rtlCol="0">
            <a:spAutoFit/>
          </a:bodyPr>
          <a:lstStyle/>
          <a:p>
            <a:r>
              <a:rPr lang="en-US"/>
              <a:t>Eating Distress</a:t>
            </a:r>
          </a:p>
        </p:txBody>
      </p:sp>
      <p:sp>
        <p:nvSpPr>
          <p:cNvPr id="21" name="Oval 20">
            <a:extLst>
              <a:ext uri="{FF2B5EF4-FFF2-40B4-BE49-F238E27FC236}">
                <a16:creationId xmlns:a16="http://schemas.microsoft.com/office/drawing/2014/main" id="{B35C624D-BEB0-2352-1A5A-2BD6FBD3D7F1}"/>
              </a:ext>
            </a:extLst>
          </p:cNvPr>
          <p:cNvSpPr/>
          <p:nvPr/>
        </p:nvSpPr>
        <p:spPr>
          <a:xfrm>
            <a:off x="6684381" y="3894134"/>
            <a:ext cx="607672" cy="1724031"/>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1635AFC8-A192-0706-ADA0-DDF63C2AD91A}"/>
              </a:ext>
            </a:extLst>
          </p:cNvPr>
          <p:cNvCxnSpPr>
            <a:cxnSpLocks/>
          </p:cNvCxnSpPr>
          <p:nvPr/>
        </p:nvCxnSpPr>
        <p:spPr>
          <a:xfrm>
            <a:off x="7396224" y="4599594"/>
            <a:ext cx="1622623" cy="371734"/>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61B2CEC3-D482-921A-00D3-A64675016C40}"/>
              </a:ext>
            </a:extLst>
          </p:cNvPr>
          <p:cNvSpPr txBox="1"/>
          <p:nvPr/>
        </p:nvSpPr>
        <p:spPr>
          <a:xfrm>
            <a:off x="9123018" y="4908175"/>
            <a:ext cx="1595309" cy="646331"/>
          </a:xfrm>
          <a:prstGeom prst="rect">
            <a:avLst/>
          </a:prstGeom>
          <a:noFill/>
          <a:ln>
            <a:solidFill>
              <a:schemeClr val="accent1"/>
            </a:solidFill>
          </a:ln>
        </p:spPr>
        <p:txBody>
          <a:bodyPr wrap="none" rtlCol="0">
            <a:spAutoFit/>
          </a:bodyPr>
          <a:lstStyle/>
          <a:p>
            <a:r>
              <a:rPr lang="en-US"/>
              <a:t>Some sense of </a:t>
            </a:r>
          </a:p>
          <a:p>
            <a:r>
              <a:rPr lang="en-US"/>
              <a:t>“in it all alone”</a:t>
            </a:r>
          </a:p>
        </p:txBody>
      </p:sp>
    </p:spTree>
    <p:extLst>
      <p:ext uri="{BB962C8B-B14F-4D97-AF65-F5344CB8AC3E}">
        <p14:creationId xmlns:p14="http://schemas.microsoft.com/office/powerpoint/2010/main" val="657291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85315-7995-FA3C-6895-8CCA95CC4B43}"/>
              </a:ext>
            </a:extLst>
          </p:cNvPr>
          <p:cNvSpPr>
            <a:spLocks noGrp="1"/>
          </p:cNvSpPr>
          <p:nvPr>
            <p:ph type="title"/>
          </p:nvPr>
        </p:nvSpPr>
        <p:spPr>
          <a:xfrm>
            <a:off x="250371" y="267154"/>
            <a:ext cx="10058400" cy="1155203"/>
          </a:xfrm>
          <a:solidFill>
            <a:srgbClr val="0070C0"/>
          </a:solidFill>
        </p:spPr>
        <p:txBody>
          <a:bodyPr/>
          <a:lstStyle/>
          <a:p>
            <a:pPr algn="ctr"/>
            <a:r>
              <a:rPr lang="en-US" b="1">
                <a:solidFill>
                  <a:schemeClr val="bg1"/>
                </a:solidFill>
              </a:rPr>
              <a:t>Learning Objects </a:t>
            </a:r>
          </a:p>
        </p:txBody>
      </p:sp>
      <p:sp>
        <p:nvSpPr>
          <p:cNvPr id="3" name="Content Placeholder 2">
            <a:extLst>
              <a:ext uri="{FF2B5EF4-FFF2-40B4-BE49-F238E27FC236}">
                <a16:creationId xmlns:a16="http://schemas.microsoft.com/office/drawing/2014/main" id="{A6685D0C-165C-E574-ADE7-5E5BDEBDA116}"/>
              </a:ext>
            </a:extLst>
          </p:cNvPr>
          <p:cNvSpPr>
            <a:spLocks noGrp="1"/>
          </p:cNvSpPr>
          <p:nvPr>
            <p:ph idx="1"/>
          </p:nvPr>
        </p:nvSpPr>
        <p:spPr>
          <a:xfrm>
            <a:off x="250371" y="1630627"/>
            <a:ext cx="10058400" cy="4535450"/>
          </a:xfrm>
        </p:spPr>
        <p:txBody>
          <a:bodyPr/>
          <a:lstStyle/>
          <a:p>
            <a:r>
              <a:rPr lang="en-US"/>
              <a:t>Understand what diabetes distress is</a:t>
            </a:r>
          </a:p>
          <a:p>
            <a:r>
              <a:rPr lang="en-US"/>
              <a:t>Identify why it is important to address diabetes distress </a:t>
            </a:r>
          </a:p>
          <a:p>
            <a:r>
              <a:rPr lang="en-US"/>
              <a:t>Recognize how you can help people with diabetes (PWD) manage diabetes distress</a:t>
            </a:r>
          </a:p>
          <a:p>
            <a:pPr marL="0" indent="0">
              <a:buNone/>
            </a:pPr>
            <a:endParaRPr lang="en-US"/>
          </a:p>
        </p:txBody>
      </p:sp>
    </p:spTree>
    <p:extLst>
      <p:ext uri="{BB962C8B-B14F-4D97-AF65-F5344CB8AC3E}">
        <p14:creationId xmlns:p14="http://schemas.microsoft.com/office/powerpoint/2010/main" val="1797479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5114-79C3-8F0E-2E1B-CEFF3F48C9B3}"/>
              </a:ext>
            </a:extLst>
          </p:cNvPr>
          <p:cNvSpPr>
            <a:spLocks noGrp="1"/>
          </p:cNvSpPr>
          <p:nvPr>
            <p:ph type="title"/>
          </p:nvPr>
        </p:nvSpPr>
        <p:spPr>
          <a:xfrm>
            <a:off x="838200" y="284102"/>
            <a:ext cx="10515600" cy="757619"/>
          </a:xfrm>
          <a:solidFill>
            <a:srgbClr val="0070C0"/>
          </a:solidFill>
        </p:spPr>
        <p:txBody>
          <a:bodyPr/>
          <a:lstStyle/>
          <a:p>
            <a:pPr algn="ctr"/>
            <a:r>
              <a:rPr kumimoji="0" lang="en-US" sz="4000" b="1" i="0" u="none" strike="noStrike" kern="1200" cap="none" spc="0" normalizeH="0" baseline="0" noProof="0">
                <a:ln>
                  <a:noFill/>
                </a:ln>
                <a:solidFill>
                  <a:schemeClr val="bg1"/>
                </a:solidFill>
                <a:effectLst/>
                <a:uLnTx/>
                <a:uFillTx/>
                <a:latin typeface="Calibri Light" panose="020F0302020204030204"/>
                <a:ea typeface="+mj-ea"/>
                <a:cs typeface="+mj-cs"/>
              </a:rPr>
              <a:t>More Details- Sources of Distress </a:t>
            </a:r>
            <a:endParaRPr lang="en-US">
              <a:solidFill>
                <a:schemeClr val="bg1"/>
              </a:solidFill>
            </a:endParaRPr>
          </a:p>
        </p:txBody>
      </p:sp>
      <p:pic>
        <p:nvPicPr>
          <p:cNvPr id="5" name="Content Placeholder 4" descr="A screenshot of a computer&#10;&#10;Description automatically generated">
            <a:extLst>
              <a:ext uri="{FF2B5EF4-FFF2-40B4-BE49-F238E27FC236}">
                <a16:creationId xmlns:a16="http://schemas.microsoft.com/office/drawing/2014/main" id="{7953A9CB-16B1-61B9-DBA9-925DDBBA11D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644" t="12309" r="15835" b="35255"/>
          <a:stretch/>
        </p:blipFill>
        <p:spPr>
          <a:xfrm>
            <a:off x="474985" y="1428478"/>
            <a:ext cx="8869046" cy="3657599"/>
          </a:xfrm>
        </p:spPr>
      </p:pic>
      <p:sp>
        <p:nvSpPr>
          <p:cNvPr id="3" name="Oval 2">
            <a:extLst>
              <a:ext uri="{FF2B5EF4-FFF2-40B4-BE49-F238E27FC236}">
                <a16:creationId xmlns:a16="http://schemas.microsoft.com/office/drawing/2014/main" id="{BB2E9E2A-DE43-F650-B077-08B943DAB623}"/>
              </a:ext>
            </a:extLst>
          </p:cNvPr>
          <p:cNvSpPr/>
          <p:nvPr/>
        </p:nvSpPr>
        <p:spPr>
          <a:xfrm>
            <a:off x="8152643" y="2733524"/>
            <a:ext cx="1203767" cy="104751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09653660-CA5A-C218-4389-E3CC088A9066}"/>
              </a:ext>
            </a:extLst>
          </p:cNvPr>
          <p:cNvCxnSpPr>
            <a:cxnSpLocks/>
          </p:cNvCxnSpPr>
          <p:nvPr/>
        </p:nvCxnSpPr>
        <p:spPr>
          <a:xfrm>
            <a:off x="9334687" y="3218083"/>
            <a:ext cx="523851" cy="783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2D1D32-F124-432E-40DB-D64A77ED7172}"/>
              </a:ext>
            </a:extLst>
          </p:cNvPr>
          <p:cNvSpPr txBox="1"/>
          <p:nvPr/>
        </p:nvSpPr>
        <p:spPr>
          <a:xfrm>
            <a:off x="9860204" y="2831854"/>
            <a:ext cx="1316386" cy="861774"/>
          </a:xfrm>
          <a:prstGeom prst="rect">
            <a:avLst/>
          </a:prstGeom>
          <a:noFill/>
          <a:ln>
            <a:solidFill>
              <a:srgbClr val="FF0000"/>
            </a:solidFill>
          </a:ln>
        </p:spPr>
        <p:txBody>
          <a:bodyPr wrap="none" rtlCol="0">
            <a:spAutoFit/>
          </a:bodyPr>
          <a:lstStyle/>
          <a:p>
            <a:r>
              <a:rPr lang="en-US">
                <a:solidFill>
                  <a:srgbClr val="FF0000"/>
                </a:solidFill>
              </a:rPr>
              <a:t>The Big One</a:t>
            </a:r>
          </a:p>
          <a:p>
            <a:r>
              <a:rPr lang="en-US" sz="1600">
                <a:solidFill>
                  <a:srgbClr val="FF0000"/>
                </a:solidFill>
              </a:rPr>
              <a:t>Futility and </a:t>
            </a:r>
          </a:p>
          <a:p>
            <a:r>
              <a:rPr lang="en-US" sz="1600">
                <a:solidFill>
                  <a:srgbClr val="FF0000"/>
                </a:solidFill>
              </a:rPr>
              <a:t>hopelessness</a:t>
            </a:r>
          </a:p>
        </p:txBody>
      </p:sp>
      <p:sp>
        <p:nvSpPr>
          <p:cNvPr id="10" name="Oval 9">
            <a:extLst>
              <a:ext uri="{FF2B5EF4-FFF2-40B4-BE49-F238E27FC236}">
                <a16:creationId xmlns:a16="http://schemas.microsoft.com/office/drawing/2014/main" id="{6AD8D2F0-9609-8EAA-8323-EDFAE8FD1E29}"/>
              </a:ext>
            </a:extLst>
          </p:cNvPr>
          <p:cNvSpPr/>
          <p:nvPr/>
        </p:nvSpPr>
        <p:spPr>
          <a:xfrm>
            <a:off x="7106855" y="1659920"/>
            <a:ext cx="578734" cy="914400"/>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C9AC5F-E010-88F3-510A-0C23D4D96498}"/>
              </a:ext>
            </a:extLst>
          </p:cNvPr>
          <p:cNvPicPr>
            <a:picLocks noChangeAspect="1"/>
          </p:cNvPicPr>
          <p:nvPr/>
        </p:nvPicPr>
        <p:blipFill>
          <a:blip r:embed="rId3"/>
          <a:stretch>
            <a:fillRect/>
          </a:stretch>
        </p:blipFill>
        <p:spPr>
          <a:xfrm>
            <a:off x="7106855" y="3945234"/>
            <a:ext cx="609653" cy="944962"/>
          </a:xfrm>
          <a:prstGeom prst="rect">
            <a:avLst/>
          </a:prstGeom>
        </p:spPr>
      </p:pic>
      <p:cxnSp>
        <p:nvCxnSpPr>
          <p:cNvPr id="13" name="Straight Arrow Connector 12">
            <a:extLst>
              <a:ext uri="{FF2B5EF4-FFF2-40B4-BE49-F238E27FC236}">
                <a16:creationId xmlns:a16="http://schemas.microsoft.com/office/drawing/2014/main" id="{A2F5ACA8-41FD-8EBB-A2B2-EB473A7672F4}"/>
              </a:ext>
            </a:extLst>
          </p:cNvPr>
          <p:cNvCxnSpPr>
            <a:cxnSpLocks/>
          </p:cNvCxnSpPr>
          <p:nvPr/>
        </p:nvCxnSpPr>
        <p:spPr>
          <a:xfrm>
            <a:off x="7716508" y="1994703"/>
            <a:ext cx="1860047"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DA94E17-87CE-D1FA-E8E0-FA90FA5C7396}"/>
              </a:ext>
            </a:extLst>
          </p:cNvPr>
          <p:cNvPicPr>
            <a:picLocks noChangeAspect="1"/>
          </p:cNvPicPr>
          <p:nvPr/>
        </p:nvPicPr>
        <p:blipFill>
          <a:blip r:embed="rId4"/>
          <a:stretch>
            <a:fillRect/>
          </a:stretch>
        </p:blipFill>
        <p:spPr>
          <a:xfrm>
            <a:off x="7776033" y="4265593"/>
            <a:ext cx="1956986" cy="188992"/>
          </a:xfrm>
          <a:prstGeom prst="rect">
            <a:avLst/>
          </a:prstGeom>
        </p:spPr>
      </p:pic>
      <p:sp>
        <p:nvSpPr>
          <p:cNvPr id="18" name="TextBox 17">
            <a:extLst>
              <a:ext uri="{FF2B5EF4-FFF2-40B4-BE49-F238E27FC236}">
                <a16:creationId xmlns:a16="http://schemas.microsoft.com/office/drawing/2014/main" id="{78A31C5D-F022-CB46-48B6-260E4A7A695A}"/>
              </a:ext>
            </a:extLst>
          </p:cNvPr>
          <p:cNvSpPr txBox="1"/>
          <p:nvPr/>
        </p:nvSpPr>
        <p:spPr>
          <a:xfrm>
            <a:off x="9607474" y="1659920"/>
            <a:ext cx="1706557" cy="646331"/>
          </a:xfrm>
          <a:prstGeom prst="rect">
            <a:avLst/>
          </a:prstGeom>
          <a:noFill/>
          <a:ln>
            <a:solidFill>
              <a:schemeClr val="accent2"/>
            </a:solidFill>
          </a:ln>
        </p:spPr>
        <p:txBody>
          <a:bodyPr wrap="none" rtlCol="0">
            <a:spAutoFit/>
          </a:bodyPr>
          <a:lstStyle/>
          <a:p>
            <a:r>
              <a:rPr lang="en-US"/>
              <a:t>Mild/Moderate</a:t>
            </a:r>
          </a:p>
          <a:p>
            <a:r>
              <a:rPr lang="en-US"/>
              <a:t>Shame &amp; stigma</a:t>
            </a:r>
          </a:p>
        </p:txBody>
      </p:sp>
      <p:sp>
        <p:nvSpPr>
          <p:cNvPr id="19" name="TextBox 18">
            <a:extLst>
              <a:ext uri="{FF2B5EF4-FFF2-40B4-BE49-F238E27FC236}">
                <a16:creationId xmlns:a16="http://schemas.microsoft.com/office/drawing/2014/main" id="{C5911960-BAC0-7472-36BB-15AD14F70C90}"/>
              </a:ext>
            </a:extLst>
          </p:cNvPr>
          <p:cNvSpPr txBox="1"/>
          <p:nvPr/>
        </p:nvSpPr>
        <p:spPr>
          <a:xfrm>
            <a:off x="9724571" y="4138663"/>
            <a:ext cx="1629229" cy="646331"/>
          </a:xfrm>
          <a:prstGeom prst="rect">
            <a:avLst/>
          </a:prstGeom>
          <a:noFill/>
          <a:ln>
            <a:solidFill>
              <a:schemeClr val="accent2"/>
            </a:solidFill>
          </a:ln>
        </p:spPr>
        <p:txBody>
          <a:bodyPr wrap="none" rtlCol="0">
            <a:spAutoFit/>
          </a:bodyPr>
          <a:lstStyle/>
          <a:p>
            <a:r>
              <a:rPr lang="en-US"/>
              <a:t>Mild/Moderate</a:t>
            </a:r>
          </a:p>
          <a:p>
            <a:r>
              <a:rPr lang="en-US"/>
              <a:t>Access Distress</a:t>
            </a:r>
          </a:p>
        </p:txBody>
      </p:sp>
    </p:spTree>
    <p:extLst>
      <p:ext uri="{BB962C8B-B14F-4D97-AF65-F5344CB8AC3E}">
        <p14:creationId xmlns:p14="http://schemas.microsoft.com/office/powerpoint/2010/main" val="371711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82234F-1ABE-8560-CB8D-F3510562236F}"/>
              </a:ext>
            </a:extLst>
          </p:cNvPr>
          <p:cNvPicPr>
            <a:picLocks noChangeAspect="1"/>
          </p:cNvPicPr>
          <p:nvPr/>
        </p:nvPicPr>
        <p:blipFill>
          <a:blip r:embed="rId2"/>
          <a:srcRect l="12981" t="9743" r="14808" b="5471"/>
          <a:stretch>
            <a:fillRect/>
          </a:stretch>
        </p:blipFill>
        <p:spPr>
          <a:xfrm>
            <a:off x="269629" y="926123"/>
            <a:ext cx="8804031" cy="5814648"/>
          </a:xfrm>
          <a:prstGeom prst="rect">
            <a:avLst/>
          </a:prstGeom>
        </p:spPr>
      </p:pic>
      <p:sp>
        <p:nvSpPr>
          <p:cNvPr id="8" name="TextBox 7">
            <a:extLst>
              <a:ext uri="{FF2B5EF4-FFF2-40B4-BE49-F238E27FC236}">
                <a16:creationId xmlns:a16="http://schemas.microsoft.com/office/drawing/2014/main" id="{BB2F31A5-D64D-4D3B-355D-77E1CDDFB02A}"/>
              </a:ext>
            </a:extLst>
          </p:cNvPr>
          <p:cNvSpPr txBox="1"/>
          <p:nvPr/>
        </p:nvSpPr>
        <p:spPr>
          <a:xfrm>
            <a:off x="269629" y="234462"/>
            <a:ext cx="6794424" cy="523220"/>
          </a:xfrm>
          <a:prstGeom prst="rect">
            <a:avLst/>
          </a:prstGeom>
          <a:solidFill>
            <a:srgbClr val="0070C0"/>
          </a:solidFill>
        </p:spPr>
        <p:txBody>
          <a:bodyPr wrap="none" rtlCol="0">
            <a:spAutoFit/>
          </a:bodyPr>
          <a:lstStyle/>
          <a:p>
            <a:r>
              <a:rPr lang="en-US" sz="2800" b="1">
                <a:solidFill>
                  <a:schemeClr val="bg1"/>
                </a:solidFill>
              </a:rPr>
              <a:t>An example of another experience of DD </a:t>
            </a:r>
          </a:p>
        </p:txBody>
      </p:sp>
      <p:sp>
        <p:nvSpPr>
          <p:cNvPr id="10" name="Star: 5 Points 9">
            <a:extLst>
              <a:ext uri="{FF2B5EF4-FFF2-40B4-BE49-F238E27FC236}">
                <a16:creationId xmlns:a16="http://schemas.microsoft.com/office/drawing/2014/main" id="{BCD48099-3BC0-A8CA-10F0-FCED7855516A}"/>
              </a:ext>
            </a:extLst>
          </p:cNvPr>
          <p:cNvSpPr/>
          <p:nvPr/>
        </p:nvSpPr>
        <p:spPr>
          <a:xfrm>
            <a:off x="9378461" y="3587262"/>
            <a:ext cx="562708" cy="49236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989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2AC95-A07B-D845-588A-887C60FEF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A0CB8-1EEB-615E-C39D-958C754D38BB}"/>
              </a:ext>
            </a:extLst>
          </p:cNvPr>
          <p:cNvSpPr>
            <a:spLocks noGrp="1"/>
          </p:cNvSpPr>
          <p:nvPr>
            <p:ph type="title"/>
          </p:nvPr>
        </p:nvSpPr>
        <p:spPr>
          <a:xfrm>
            <a:off x="185058" y="232665"/>
            <a:ext cx="9767834" cy="705862"/>
          </a:xfrm>
          <a:solidFill>
            <a:srgbClr val="0070C0"/>
          </a:solidFill>
        </p:spPr>
        <p:txBody>
          <a:bodyPr>
            <a:normAutofit/>
          </a:bodyPr>
          <a:lstStyle/>
          <a:p>
            <a:pPr algn="ctr"/>
            <a:r>
              <a:rPr lang="en-US" sz="4000" b="1">
                <a:solidFill>
                  <a:schemeClr val="bg1"/>
                </a:solidFill>
                <a:latin typeface="+mn-lt"/>
              </a:rPr>
              <a:t>Now What? </a:t>
            </a:r>
          </a:p>
        </p:txBody>
      </p:sp>
      <p:sp>
        <p:nvSpPr>
          <p:cNvPr id="3" name="Content Placeholder 2">
            <a:extLst>
              <a:ext uri="{FF2B5EF4-FFF2-40B4-BE49-F238E27FC236}">
                <a16:creationId xmlns:a16="http://schemas.microsoft.com/office/drawing/2014/main" id="{7826DF23-1AB4-C891-7C0A-C37369B4B10E}"/>
              </a:ext>
            </a:extLst>
          </p:cNvPr>
          <p:cNvSpPr>
            <a:spLocks noGrp="1"/>
          </p:cNvSpPr>
          <p:nvPr>
            <p:ph idx="1"/>
          </p:nvPr>
        </p:nvSpPr>
        <p:spPr>
          <a:xfrm>
            <a:off x="185057" y="1186814"/>
            <a:ext cx="9767834" cy="4807585"/>
          </a:xfrm>
        </p:spPr>
        <p:txBody>
          <a:bodyPr>
            <a:normAutofit/>
          </a:bodyPr>
          <a:lstStyle/>
          <a:p>
            <a:r>
              <a:rPr lang="en-US" sz="2400" dirty="0"/>
              <a:t>Do not want to screen and do nothing with the results!!</a:t>
            </a:r>
          </a:p>
          <a:p>
            <a:endParaRPr lang="en-US" sz="900" dirty="0"/>
          </a:p>
          <a:p>
            <a:pPr marL="0" indent="0">
              <a:buNone/>
            </a:pPr>
            <a:endParaRPr lang="en-US" sz="900" dirty="0"/>
          </a:p>
          <a:p>
            <a:r>
              <a:rPr lang="en-US" sz="2400" dirty="0"/>
              <a:t>Start with a </a:t>
            </a:r>
            <a:r>
              <a:rPr lang="en-US" sz="2400" b="1" dirty="0"/>
              <a:t>conversation</a:t>
            </a:r>
            <a:r>
              <a:rPr lang="en-US" sz="2400" dirty="0"/>
              <a:t> – guided by the results of the DDAS</a:t>
            </a:r>
          </a:p>
          <a:p>
            <a:pPr lvl="1"/>
            <a:r>
              <a:rPr lang="en-US" sz="2000" i="1" dirty="0"/>
              <a:t>I see here that you feel very hopeless regarding the diabetes and that you are concerned that no matter what you do, you are going to end up with bad complications – can you tell me more about that?</a:t>
            </a:r>
          </a:p>
          <a:p>
            <a:pPr marL="457200" lvl="1" indent="0">
              <a:buNone/>
            </a:pPr>
            <a:endParaRPr lang="en-US" sz="800" i="1" dirty="0"/>
          </a:p>
          <a:p>
            <a:pPr lvl="1"/>
            <a:r>
              <a:rPr lang="en-US" sz="2000" i="1" dirty="0"/>
              <a:t>This shows that overall, you are coping very well with the diabetes but there is a lot of concern/worry about hypoglycemia – can you give me more details about your concerns?</a:t>
            </a:r>
          </a:p>
          <a:p>
            <a:pPr marL="457200" lvl="1" indent="0">
              <a:buNone/>
            </a:pPr>
            <a:endParaRPr lang="en-US" sz="800" i="1" dirty="0"/>
          </a:p>
          <a:p>
            <a:pPr lvl="1"/>
            <a:r>
              <a:rPr lang="en-US" sz="2000" dirty="0"/>
              <a:t>f/u with open-ended questions – How, What, Why</a:t>
            </a:r>
          </a:p>
          <a:p>
            <a:pPr marL="457200" lvl="1" indent="0">
              <a:buNone/>
            </a:pPr>
            <a:endParaRPr lang="en-US" sz="800" dirty="0"/>
          </a:p>
          <a:p>
            <a:pPr marL="914400" lvl="2" indent="0">
              <a:buNone/>
            </a:pPr>
            <a:endParaRPr lang="en-US" sz="900" i="1" dirty="0"/>
          </a:p>
          <a:p>
            <a:pPr lvl="2"/>
            <a:endParaRPr lang="en-US" i="1" dirty="0"/>
          </a:p>
          <a:p>
            <a:pPr lvl="1"/>
            <a:endParaRPr lang="en-US" sz="2000" dirty="0"/>
          </a:p>
          <a:p>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8EF45FC1-C534-1E6E-09F7-0832968030FB}"/>
              </a:ext>
            </a:extLst>
          </p:cNvPr>
          <p:cNvPicPr>
            <a:picLocks noChangeAspect="1"/>
          </p:cNvPicPr>
          <p:nvPr/>
        </p:nvPicPr>
        <p:blipFill>
          <a:blip r:embed="rId3"/>
          <a:srcRect l="5806"/>
          <a:stretch>
            <a:fillRect/>
          </a:stretch>
        </p:blipFill>
        <p:spPr>
          <a:xfrm>
            <a:off x="7959969" y="480952"/>
            <a:ext cx="1219200" cy="1034631"/>
          </a:xfrm>
          <a:prstGeom prst="rect">
            <a:avLst/>
          </a:prstGeom>
        </p:spPr>
      </p:pic>
    </p:spTree>
    <p:extLst>
      <p:ext uri="{BB962C8B-B14F-4D97-AF65-F5344CB8AC3E}">
        <p14:creationId xmlns:p14="http://schemas.microsoft.com/office/powerpoint/2010/main" val="1232816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00D1-38B7-CAC9-1E44-459FDD9B2164}"/>
              </a:ext>
            </a:extLst>
          </p:cNvPr>
          <p:cNvSpPr>
            <a:spLocks noGrp="1"/>
          </p:cNvSpPr>
          <p:nvPr>
            <p:ph type="title"/>
          </p:nvPr>
        </p:nvSpPr>
        <p:spPr>
          <a:xfrm>
            <a:off x="152400" y="260349"/>
            <a:ext cx="10515600" cy="841375"/>
          </a:xfrm>
          <a:solidFill>
            <a:srgbClr val="0070C0"/>
          </a:solidFill>
        </p:spPr>
        <p:txBody>
          <a:bodyPr>
            <a:normAutofit/>
          </a:bodyPr>
          <a:lstStyle/>
          <a:p>
            <a:pPr algn="ctr"/>
            <a:r>
              <a:rPr lang="en-US" sz="4000" b="1">
                <a:solidFill>
                  <a:schemeClr val="bg1"/>
                </a:solidFill>
                <a:latin typeface="+mn-lt"/>
              </a:rPr>
              <a:t>Next Steps</a:t>
            </a:r>
          </a:p>
        </p:txBody>
      </p:sp>
      <p:sp>
        <p:nvSpPr>
          <p:cNvPr id="3" name="Content Placeholder 2">
            <a:extLst>
              <a:ext uri="{FF2B5EF4-FFF2-40B4-BE49-F238E27FC236}">
                <a16:creationId xmlns:a16="http://schemas.microsoft.com/office/drawing/2014/main" id="{C0652F5B-A79D-198D-FD68-5FD10A7E5106}"/>
              </a:ext>
            </a:extLst>
          </p:cNvPr>
          <p:cNvSpPr>
            <a:spLocks noGrp="1"/>
          </p:cNvSpPr>
          <p:nvPr>
            <p:ph idx="1"/>
          </p:nvPr>
        </p:nvSpPr>
        <p:spPr>
          <a:xfrm>
            <a:off x="152400" y="1253330"/>
            <a:ext cx="10515600" cy="5071270"/>
          </a:xfrm>
        </p:spPr>
        <p:txBody>
          <a:bodyPr>
            <a:normAutofit lnSpcReduction="10000"/>
          </a:bodyPr>
          <a:lstStyle/>
          <a:p>
            <a:r>
              <a:rPr lang="en-US" sz="2400"/>
              <a:t>Listen attentively </a:t>
            </a:r>
            <a:r>
              <a:rPr lang="en-US" sz="2000"/>
              <a:t>(active listening – fully focused, listening to understand) </a:t>
            </a:r>
          </a:p>
          <a:p>
            <a:pPr lvl="1"/>
            <a:r>
              <a:rPr lang="en-US" sz="2000"/>
              <a:t>Talk less  </a:t>
            </a:r>
          </a:p>
          <a:p>
            <a:pPr lvl="1"/>
            <a:r>
              <a:rPr lang="en-US" sz="2000"/>
              <a:t>Use body language to indicate understanding (e.g.; nodding, eye contact)</a:t>
            </a:r>
          </a:p>
          <a:p>
            <a:pPr lvl="1"/>
            <a:r>
              <a:rPr lang="en-US" sz="2000"/>
              <a:t>Tolerate silence </a:t>
            </a:r>
          </a:p>
          <a:p>
            <a:r>
              <a:rPr lang="en-US" sz="2400"/>
              <a:t>Have a conversation to help the PWD label, express &amp; evaluate the often unaddressed, hidden feelings &amp; thoughts about diabetes (not to “fix” issues)</a:t>
            </a:r>
          </a:p>
          <a:p>
            <a:pPr lvl="1"/>
            <a:r>
              <a:rPr lang="en-US" sz="2000"/>
              <a:t>Label feelings &amp; beliefs - use “feeling” word(s)</a:t>
            </a:r>
          </a:p>
          <a:p>
            <a:pPr lvl="2"/>
            <a:r>
              <a:rPr lang="en-US" sz="1600"/>
              <a:t>“It sounds like you are very frustrated/disappointed/angry/scared….about xxx”</a:t>
            </a:r>
          </a:p>
          <a:p>
            <a:pPr lvl="2"/>
            <a:r>
              <a:rPr lang="en-US" sz="1600"/>
              <a:t>“It sounds like you feel it is your fault that you developed diabetes”</a:t>
            </a:r>
          </a:p>
          <a:p>
            <a:pPr lvl="1"/>
            <a:r>
              <a:rPr lang="en-US" sz="2000"/>
              <a:t>Summarize &amp; Reflect (without correcting factually incorrect perceptions)</a:t>
            </a:r>
          </a:p>
          <a:p>
            <a:pPr lvl="2"/>
            <a:r>
              <a:rPr lang="en-US" sz="1600"/>
              <a:t>So, you are saying “</a:t>
            </a:r>
            <a:r>
              <a:rPr lang="en-US" sz="1600" i="1"/>
              <a:t>people think having diabetes means you are somehow ‘bad’ or have done something bad</a:t>
            </a:r>
            <a:r>
              <a:rPr lang="en-US" sz="1600"/>
              <a:t>” – do I have that correct?</a:t>
            </a:r>
          </a:p>
          <a:p>
            <a:pPr lvl="2"/>
            <a:r>
              <a:rPr lang="en-US" sz="1600"/>
              <a:t>Let me see if I understand, “</a:t>
            </a:r>
            <a:r>
              <a:rPr lang="en-US" sz="1600" i="1"/>
              <a:t>you feel as if nothing you do will change what happens to you because your father, uncle and grandfather all died at a young age from diabetes”</a:t>
            </a:r>
            <a:endParaRPr lang="en-US" sz="1600"/>
          </a:p>
          <a:p>
            <a:pPr lvl="1"/>
            <a:r>
              <a:rPr lang="en-US" sz="2000"/>
              <a:t>Normalize &amp; Accept (not trying to </a:t>
            </a:r>
            <a:r>
              <a:rPr lang="en-US" sz="2000" i="1"/>
              <a:t>fix </a:t>
            </a:r>
            <a:r>
              <a:rPr lang="en-US" sz="2000"/>
              <a:t>anything)</a:t>
            </a:r>
          </a:p>
          <a:p>
            <a:pPr lvl="2"/>
            <a:r>
              <a:rPr lang="en-US" sz="1600"/>
              <a:t>You understand without judgement  - provides an objective perspective for them </a:t>
            </a:r>
          </a:p>
          <a:p>
            <a:pPr lvl="2"/>
            <a:r>
              <a:rPr lang="en-US" sz="1600"/>
              <a:t>Helps the PWD evaluate &amp; consider – sort things out – often “fix” for themselves</a:t>
            </a:r>
          </a:p>
          <a:p>
            <a:endParaRPr lang="en-US"/>
          </a:p>
        </p:txBody>
      </p:sp>
      <p:pic>
        <p:nvPicPr>
          <p:cNvPr id="4" name="Picture 3">
            <a:extLst>
              <a:ext uri="{FF2B5EF4-FFF2-40B4-BE49-F238E27FC236}">
                <a16:creationId xmlns:a16="http://schemas.microsoft.com/office/drawing/2014/main" id="{9E17BE74-1473-2F62-9F88-5E89A230F68B}"/>
              </a:ext>
            </a:extLst>
          </p:cNvPr>
          <p:cNvPicPr>
            <a:picLocks noChangeAspect="1"/>
          </p:cNvPicPr>
          <p:nvPr/>
        </p:nvPicPr>
        <p:blipFill>
          <a:blip r:embed="rId3"/>
          <a:srcRect l="23333" t="28286" r="22572" b="28666"/>
          <a:stretch>
            <a:fillRect/>
          </a:stretch>
        </p:blipFill>
        <p:spPr>
          <a:xfrm>
            <a:off x="8724900" y="1253330"/>
            <a:ext cx="1625600" cy="1293611"/>
          </a:xfrm>
          <a:prstGeom prst="rect">
            <a:avLst/>
          </a:prstGeom>
        </p:spPr>
      </p:pic>
      <p:pic>
        <p:nvPicPr>
          <p:cNvPr id="5" name="Picture 4">
            <a:extLst>
              <a:ext uri="{FF2B5EF4-FFF2-40B4-BE49-F238E27FC236}">
                <a16:creationId xmlns:a16="http://schemas.microsoft.com/office/drawing/2014/main" id="{FDD70814-5CE9-A4C3-7551-4DB719B4B7D6}"/>
              </a:ext>
            </a:extLst>
          </p:cNvPr>
          <p:cNvPicPr>
            <a:picLocks noChangeAspect="1"/>
          </p:cNvPicPr>
          <p:nvPr/>
        </p:nvPicPr>
        <p:blipFill>
          <a:blip r:embed="rId4"/>
          <a:stretch>
            <a:fillRect/>
          </a:stretch>
        </p:blipFill>
        <p:spPr>
          <a:xfrm>
            <a:off x="8724900" y="3302770"/>
            <a:ext cx="1786237" cy="1008290"/>
          </a:xfrm>
          <a:prstGeom prst="rect">
            <a:avLst/>
          </a:prstGeom>
        </p:spPr>
      </p:pic>
      <p:pic>
        <p:nvPicPr>
          <p:cNvPr id="6" name="Picture 5">
            <a:extLst>
              <a:ext uri="{FF2B5EF4-FFF2-40B4-BE49-F238E27FC236}">
                <a16:creationId xmlns:a16="http://schemas.microsoft.com/office/drawing/2014/main" id="{2B85FDA6-2F9F-1A40-709A-5DB755301E1C}"/>
              </a:ext>
            </a:extLst>
          </p:cNvPr>
          <p:cNvPicPr>
            <a:picLocks noChangeAspect="1"/>
          </p:cNvPicPr>
          <p:nvPr/>
        </p:nvPicPr>
        <p:blipFill>
          <a:blip r:embed="rId5"/>
          <a:stretch>
            <a:fillRect/>
          </a:stretch>
        </p:blipFill>
        <p:spPr>
          <a:xfrm>
            <a:off x="8677073" y="5316310"/>
            <a:ext cx="1228927" cy="1039467"/>
          </a:xfrm>
          <a:prstGeom prst="rect">
            <a:avLst/>
          </a:prstGeom>
        </p:spPr>
      </p:pic>
    </p:spTree>
    <p:extLst>
      <p:ext uri="{BB962C8B-B14F-4D97-AF65-F5344CB8AC3E}">
        <p14:creationId xmlns:p14="http://schemas.microsoft.com/office/powerpoint/2010/main" val="141248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3DD7D-EF30-0BD8-ADFD-4E79401790F4}"/>
              </a:ext>
            </a:extLst>
          </p:cNvPr>
          <p:cNvSpPr>
            <a:spLocks noGrp="1"/>
          </p:cNvSpPr>
          <p:nvPr>
            <p:ph type="title"/>
          </p:nvPr>
        </p:nvSpPr>
        <p:spPr>
          <a:xfrm>
            <a:off x="266700" y="287631"/>
            <a:ext cx="10515600" cy="1654175"/>
          </a:xfrm>
          <a:solidFill>
            <a:srgbClr val="0070C0"/>
          </a:solidFill>
        </p:spPr>
        <p:txBody>
          <a:bodyPr>
            <a:normAutofit/>
          </a:bodyPr>
          <a:lstStyle/>
          <a:p>
            <a:pPr algn="ctr"/>
            <a:r>
              <a:rPr lang="en-US" sz="4800" b="1">
                <a:solidFill>
                  <a:schemeClr val="bg1"/>
                </a:solidFill>
                <a:latin typeface="+mn-lt"/>
              </a:rPr>
              <a:t> The Conversation </a:t>
            </a:r>
            <a:r>
              <a:rPr lang="en-US" sz="4800" b="1" i="1">
                <a:solidFill>
                  <a:schemeClr val="bg1"/>
                </a:solidFill>
                <a:latin typeface="+mn-lt"/>
              </a:rPr>
              <a:t>is</a:t>
            </a:r>
            <a:r>
              <a:rPr lang="en-US" sz="4800" b="1">
                <a:solidFill>
                  <a:schemeClr val="bg1"/>
                </a:solidFill>
                <a:latin typeface="+mn-lt"/>
              </a:rPr>
              <a:t> The Intervention </a:t>
            </a:r>
          </a:p>
        </p:txBody>
      </p:sp>
      <p:sp>
        <p:nvSpPr>
          <p:cNvPr id="3" name="Content Placeholder 2">
            <a:extLst>
              <a:ext uri="{FF2B5EF4-FFF2-40B4-BE49-F238E27FC236}">
                <a16:creationId xmlns:a16="http://schemas.microsoft.com/office/drawing/2014/main" id="{08228709-4B85-7C3E-CC40-DDE05F3B9888}"/>
              </a:ext>
            </a:extLst>
          </p:cNvPr>
          <p:cNvSpPr>
            <a:spLocks noGrp="1"/>
          </p:cNvSpPr>
          <p:nvPr>
            <p:ph idx="1"/>
          </p:nvPr>
        </p:nvSpPr>
        <p:spPr>
          <a:xfrm>
            <a:off x="266700" y="2074207"/>
            <a:ext cx="10315888" cy="3837953"/>
          </a:xfrm>
        </p:spPr>
        <p:txBody>
          <a:bodyPr/>
          <a:lstStyle/>
          <a:p>
            <a:r>
              <a:rPr lang="en-US" dirty="0"/>
              <a:t>Empathy</a:t>
            </a:r>
          </a:p>
          <a:p>
            <a:pPr lvl="1"/>
            <a:r>
              <a:rPr lang="en-US" dirty="0"/>
              <a:t>Listen - PWD </a:t>
            </a:r>
            <a:r>
              <a:rPr lang="en-US"/>
              <a:t>directed commentary</a:t>
            </a:r>
          </a:p>
          <a:p>
            <a:pPr lvl="1"/>
            <a:r>
              <a:rPr lang="en-US" dirty="0"/>
              <a:t>Acknowledge the emotional impact of all the demands &amp; fears/concerns</a:t>
            </a:r>
          </a:p>
          <a:p>
            <a:pPr lvl="1"/>
            <a:r>
              <a:rPr lang="en-US" dirty="0"/>
              <a:t>Validate &amp; Normalize</a:t>
            </a:r>
          </a:p>
          <a:p>
            <a:pPr lvl="1"/>
            <a:endParaRPr lang="en-US" dirty="0"/>
          </a:p>
          <a:p>
            <a:r>
              <a:rPr lang="en-US" dirty="0"/>
              <a:t>You don’t need to </a:t>
            </a:r>
            <a:r>
              <a:rPr lang="en-US" i="1" dirty="0"/>
              <a:t>fix</a:t>
            </a:r>
            <a:r>
              <a:rPr lang="en-US" dirty="0"/>
              <a:t> anything</a:t>
            </a:r>
          </a:p>
        </p:txBody>
      </p:sp>
      <p:pic>
        <p:nvPicPr>
          <p:cNvPr id="4" name="Picture 3">
            <a:extLst>
              <a:ext uri="{FF2B5EF4-FFF2-40B4-BE49-F238E27FC236}">
                <a16:creationId xmlns:a16="http://schemas.microsoft.com/office/drawing/2014/main" id="{B355ED06-0F97-8D0F-6FC2-EE0256B2B699}"/>
              </a:ext>
            </a:extLst>
          </p:cNvPr>
          <p:cNvPicPr>
            <a:picLocks noChangeAspect="1"/>
          </p:cNvPicPr>
          <p:nvPr/>
        </p:nvPicPr>
        <p:blipFill>
          <a:blip r:embed="rId3"/>
          <a:srcRect t="9236" b="9946"/>
          <a:stretch>
            <a:fillRect/>
          </a:stretch>
        </p:blipFill>
        <p:spPr>
          <a:xfrm>
            <a:off x="6972300" y="3669944"/>
            <a:ext cx="2375573" cy="1752956"/>
          </a:xfrm>
          <a:prstGeom prst="rect">
            <a:avLst/>
          </a:prstGeom>
        </p:spPr>
      </p:pic>
    </p:spTree>
    <p:extLst>
      <p:ext uri="{BB962C8B-B14F-4D97-AF65-F5344CB8AC3E}">
        <p14:creationId xmlns:p14="http://schemas.microsoft.com/office/powerpoint/2010/main" val="6778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AF2D-424D-C696-A674-FAB3F66C3CFC}"/>
              </a:ext>
            </a:extLst>
          </p:cNvPr>
          <p:cNvSpPr>
            <a:spLocks noGrp="1"/>
          </p:cNvSpPr>
          <p:nvPr>
            <p:ph type="title"/>
          </p:nvPr>
        </p:nvSpPr>
        <p:spPr>
          <a:xfrm>
            <a:off x="228600" y="266699"/>
            <a:ext cx="10515600" cy="800101"/>
          </a:xfrm>
          <a:solidFill>
            <a:srgbClr val="0070C0"/>
          </a:solidFill>
        </p:spPr>
        <p:txBody>
          <a:bodyPr>
            <a:normAutofit/>
          </a:bodyPr>
          <a:lstStyle/>
          <a:p>
            <a:r>
              <a:rPr lang="en-US" sz="3600" b="1">
                <a:solidFill>
                  <a:schemeClr val="bg1"/>
                </a:solidFill>
                <a:latin typeface="+mn-lt"/>
              </a:rPr>
              <a:t>Who can Help with DD?</a:t>
            </a:r>
          </a:p>
        </p:txBody>
      </p:sp>
      <p:sp>
        <p:nvSpPr>
          <p:cNvPr id="3" name="Content Placeholder 2">
            <a:extLst>
              <a:ext uri="{FF2B5EF4-FFF2-40B4-BE49-F238E27FC236}">
                <a16:creationId xmlns:a16="http://schemas.microsoft.com/office/drawing/2014/main" id="{E96004D3-ED12-F4F4-7D46-B4EEF3D5D61B}"/>
              </a:ext>
            </a:extLst>
          </p:cNvPr>
          <p:cNvSpPr>
            <a:spLocks noGrp="1"/>
          </p:cNvSpPr>
          <p:nvPr>
            <p:ph idx="1"/>
          </p:nvPr>
        </p:nvSpPr>
        <p:spPr>
          <a:xfrm>
            <a:off x="228600" y="1193800"/>
            <a:ext cx="10515600" cy="5130799"/>
          </a:xfrm>
        </p:spPr>
        <p:txBody>
          <a:bodyPr>
            <a:normAutofit lnSpcReduction="10000"/>
          </a:bodyPr>
          <a:lstStyle/>
          <a:p>
            <a:r>
              <a:rPr lang="en-US" sz="2400"/>
              <a:t>“It takes a village” – everyone can and should play a role</a:t>
            </a:r>
          </a:p>
          <a:p>
            <a:pPr lvl="1"/>
            <a:r>
              <a:rPr lang="en-US" sz="2000"/>
              <a:t>Provider/Clinician – pressure to reach targets, etc. – perceive not enough time</a:t>
            </a:r>
          </a:p>
          <a:p>
            <a:pPr lvl="2"/>
            <a:r>
              <a:rPr lang="en-US" sz="1800"/>
              <a:t>Ironic that attention to DD can help improve self-management &amp; improve outcomes</a:t>
            </a:r>
          </a:p>
          <a:p>
            <a:pPr lvl="2"/>
            <a:r>
              <a:rPr lang="en-US" sz="1800"/>
              <a:t>Even acknowledging diabetes is hard &amp; the results of the DDAS  or asking, </a:t>
            </a:r>
            <a:r>
              <a:rPr lang="en-US" sz="1800" i="1"/>
              <a:t>“how are you dealing with everything?” </a:t>
            </a:r>
            <a:r>
              <a:rPr lang="en-US" sz="1800"/>
              <a:t>or “</a:t>
            </a:r>
            <a:r>
              <a:rPr lang="en-US" sz="1800" i="1"/>
              <a:t>What is driving you crazy about diabetes?”– </a:t>
            </a:r>
            <a:r>
              <a:rPr lang="en-US" sz="1800"/>
              <a:t>beneficial</a:t>
            </a:r>
          </a:p>
          <a:p>
            <a:pPr lvl="1"/>
            <a:r>
              <a:rPr lang="en-US" sz="2000"/>
              <a:t>CDCES, RN, RD – often pressure regarding agenda &amp; need to cover material </a:t>
            </a:r>
          </a:p>
          <a:p>
            <a:pPr lvl="2"/>
            <a:r>
              <a:rPr lang="en-US" sz="1800"/>
              <a:t>Ironic as attention to DD would increase receptiveness to education &amp; making changes</a:t>
            </a:r>
          </a:p>
          <a:p>
            <a:pPr lvl="2"/>
            <a:r>
              <a:rPr lang="en-US" sz="1800"/>
              <a:t>Benefit of acknowledging the “work” &amp; “fears” &amp; other emotions of living with  diabetes </a:t>
            </a:r>
          </a:p>
          <a:p>
            <a:pPr lvl="1"/>
            <a:r>
              <a:rPr lang="en-US" sz="2000"/>
              <a:t>Pharmacists – offer frequent touchpoints with adherence as entry point</a:t>
            </a:r>
          </a:p>
          <a:p>
            <a:pPr lvl="2"/>
            <a:r>
              <a:rPr lang="en-US" sz="1800"/>
              <a:t>Built-in counseling role with trusted, accessible support – opportunity to address DD</a:t>
            </a:r>
          </a:p>
          <a:p>
            <a:pPr lvl="1"/>
            <a:r>
              <a:rPr lang="en-US" sz="2000"/>
              <a:t>BH professionals – do not always have training re diabetes –limited supply</a:t>
            </a:r>
          </a:p>
          <a:p>
            <a:pPr lvl="2"/>
            <a:r>
              <a:rPr lang="en-US" sz="1800"/>
              <a:t>Can consider &amp; help with DD when caring for PWD &amp;  be available for challenging situations</a:t>
            </a:r>
          </a:p>
          <a:p>
            <a:pPr lvl="1"/>
            <a:r>
              <a:rPr lang="en-US" sz="2000"/>
              <a:t>CHR/CHW – opportunity to provide social support &amp; education (vs focus on tasks)</a:t>
            </a:r>
          </a:p>
          <a:p>
            <a:pPr lvl="2"/>
            <a:r>
              <a:rPr lang="en-US" sz="1800"/>
              <a:t>Studies show reductions in emotional distress related to diabetes combined w/ changes in lifestyle </a:t>
            </a:r>
          </a:p>
          <a:p>
            <a:pPr lvl="1"/>
            <a:r>
              <a:rPr lang="en-US" sz="2000"/>
              <a:t>Peer leader or trained layperson – potential benefit for DD</a:t>
            </a:r>
          </a:p>
          <a:p>
            <a:pPr lvl="2"/>
            <a:r>
              <a:rPr lang="en-US" sz="1800"/>
              <a:t>Frequent check-ins &amp; offer listening, empathy and support </a:t>
            </a:r>
          </a:p>
        </p:txBody>
      </p:sp>
      <p:pic>
        <p:nvPicPr>
          <p:cNvPr id="4" name="Picture 3">
            <a:extLst>
              <a:ext uri="{FF2B5EF4-FFF2-40B4-BE49-F238E27FC236}">
                <a16:creationId xmlns:a16="http://schemas.microsoft.com/office/drawing/2014/main" id="{742BAFE3-23CF-6975-896C-790E83642993}"/>
              </a:ext>
            </a:extLst>
          </p:cNvPr>
          <p:cNvPicPr>
            <a:picLocks noChangeAspect="1"/>
          </p:cNvPicPr>
          <p:nvPr/>
        </p:nvPicPr>
        <p:blipFill>
          <a:blip r:embed="rId2"/>
          <a:stretch>
            <a:fillRect/>
          </a:stretch>
        </p:blipFill>
        <p:spPr>
          <a:xfrm>
            <a:off x="7703172" y="605631"/>
            <a:ext cx="2705860" cy="922337"/>
          </a:xfrm>
          <a:prstGeom prst="rect">
            <a:avLst/>
          </a:prstGeom>
          <a:ln>
            <a:noFill/>
          </a:ln>
          <a:effectLst>
            <a:softEdge rad="112500"/>
          </a:effectLst>
        </p:spPr>
      </p:pic>
    </p:spTree>
    <p:extLst>
      <p:ext uri="{BB962C8B-B14F-4D97-AF65-F5344CB8AC3E}">
        <p14:creationId xmlns:p14="http://schemas.microsoft.com/office/powerpoint/2010/main" val="3351568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18775-85B8-EE9D-B5BD-BFD1BE10EC3C}"/>
              </a:ext>
            </a:extLst>
          </p:cNvPr>
          <p:cNvSpPr>
            <a:spLocks noGrp="1"/>
          </p:cNvSpPr>
          <p:nvPr>
            <p:ph type="title"/>
          </p:nvPr>
        </p:nvSpPr>
        <p:spPr>
          <a:xfrm>
            <a:off x="139700" y="187325"/>
            <a:ext cx="10109200" cy="1325563"/>
          </a:xfrm>
          <a:solidFill>
            <a:srgbClr val="0070C0"/>
          </a:solidFill>
        </p:spPr>
        <p:txBody>
          <a:bodyPr>
            <a:normAutofit/>
          </a:bodyPr>
          <a:lstStyle/>
          <a:p>
            <a:pPr algn="ctr"/>
            <a:r>
              <a:rPr lang="en-US" sz="2000" b="1">
                <a:solidFill>
                  <a:schemeClr val="bg1"/>
                </a:solidFill>
              </a:rPr>
              <a:t>JAMA </a:t>
            </a:r>
            <a:r>
              <a:rPr lang="en-US" sz="2000" b="1" err="1">
                <a:solidFill>
                  <a:schemeClr val="bg1"/>
                </a:solidFill>
              </a:rPr>
              <a:t>Netw</a:t>
            </a:r>
            <a:r>
              <a:rPr lang="en-US" sz="2000" b="1">
                <a:solidFill>
                  <a:schemeClr val="bg1"/>
                </a:solidFill>
              </a:rPr>
              <a:t> Open. 2024 Dec 10;7(12):e2448809. doi: 10.1001/jamanetworkopen.2024.48809</a:t>
            </a:r>
            <a:br>
              <a:rPr lang="en-US" sz="2000" b="1">
                <a:solidFill>
                  <a:schemeClr val="bg1"/>
                </a:solidFill>
              </a:rPr>
            </a:br>
            <a:r>
              <a:rPr lang="en-US" sz="3200" b="1">
                <a:solidFill>
                  <a:schemeClr val="bg1"/>
                </a:solidFill>
              </a:rPr>
              <a:t>Glycemic Control With Layperson-Delivered Telephone Calls vs Usual Care for Patients With Diabetes</a:t>
            </a:r>
          </a:p>
        </p:txBody>
      </p:sp>
      <p:sp>
        <p:nvSpPr>
          <p:cNvPr id="3" name="Content Placeholder 2">
            <a:extLst>
              <a:ext uri="{FF2B5EF4-FFF2-40B4-BE49-F238E27FC236}">
                <a16:creationId xmlns:a16="http://schemas.microsoft.com/office/drawing/2014/main" id="{1A27960E-0755-CE94-5096-4E12946AF0B6}"/>
              </a:ext>
            </a:extLst>
          </p:cNvPr>
          <p:cNvSpPr>
            <a:spLocks noGrp="1"/>
          </p:cNvSpPr>
          <p:nvPr>
            <p:ph idx="1"/>
          </p:nvPr>
        </p:nvSpPr>
        <p:spPr>
          <a:xfrm>
            <a:off x="139700" y="1663700"/>
            <a:ext cx="10109200" cy="4200071"/>
          </a:xfrm>
        </p:spPr>
        <p:txBody>
          <a:bodyPr>
            <a:normAutofit lnSpcReduction="10000"/>
          </a:bodyPr>
          <a:lstStyle/>
          <a:p>
            <a:r>
              <a:rPr lang="en-US" sz="2400"/>
              <a:t>This study suggests that layperson-delivered, empathy-focused telephone engagement can improve glycemic control for patients with diabetes </a:t>
            </a:r>
          </a:p>
          <a:p>
            <a:pPr lvl="1"/>
            <a:r>
              <a:rPr lang="en-US" sz="2000"/>
              <a:t>260 patients with uncontrolled diabetes at a federally qualified health center</a:t>
            </a:r>
          </a:p>
          <a:p>
            <a:r>
              <a:rPr lang="en-US" sz="2400"/>
              <a:t>Showed statistically significant improvements in hemoglobin A1c level of −0.7% for those who received </a:t>
            </a:r>
            <a:r>
              <a:rPr lang="en-US" sz="2400" b="1" i="1"/>
              <a:t>empathy-oriented telephone calls for 6 months </a:t>
            </a:r>
            <a:r>
              <a:rPr lang="en-US" sz="2400"/>
              <a:t>vs 0.02% for control patients who received usual care. </a:t>
            </a:r>
          </a:p>
          <a:p>
            <a:r>
              <a:rPr lang="en-US" sz="2400"/>
              <a:t>For the subgroup of PWD with baseline PHQ-9 </a:t>
            </a:r>
            <a:r>
              <a:rPr lang="en-US" sz="2400" u="sng"/>
              <a:t> &gt;</a:t>
            </a:r>
            <a:r>
              <a:rPr lang="en-US" sz="2400"/>
              <a:t>5</a:t>
            </a:r>
          </a:p>
          <a:p>
            <a:pPr lvl="1"/>
            <a:r>
              <a:rPr lang="en-US" sz="2000" b="1"/>
              <a:t>A1c reductions </a:t>
            </a:r>
            <a:r>
              <a:rPr lang="en-US" sz="2000"/>
              <a:t>were greater at −</a:t>
            </a:r>
            <a:r>
              <a:rPr lang="en-US" sz="2000" b="1"/>
              <a:t>1.1% </a:t>
            </a:r>
            <a:r>
              <a:rPr lang="en-US" sz="2000"/>
              <a:t>for the intervention arm vs 0.1% for controls</a:t>
            </a:r>
          </a:p>
          <a:p>
            <a:pPr lvl="1"/>
            <a:r>
              <a:rPr lang="en-US" sz="2000"/>
              <a:t>Also showed evidence of </a:t>
            </a:r>
            <a:r>
              <a:rPr lang="en-US" sz="2000" b="1" i="1"/>
              <a:t>improved diabetes-related emotional health</a:t>
            </a:r>
            <a:r>
              <a:rPr lang="en-US" sz="2000"/>
              <a:t>, including self-perception of ability to manage diabetes, related behaviors, and distress</a:t>
            </a:r>
          </a:p>
          <a:p>
            <a:r>
              <a:rPr lang="en-US" sz="2400"/>
              <a:t>“</a:t>
            </a:r>
            <a:r>
              <a:rPr lang="en-US" sz="2400" i="1"/>
              <a:t>Our exploratory results support </a:t>
            </a:r>
            <a:r>
              <a:rPr lang="en-US" sz="2400" b="1" i="1"/>
              <a:t>the importance of addressing patients’ diabetes-related emotional distress </a:t>
            </a:r>
            <a:r>
              <a:rPr lang="en-US" sz="2400" i="1"/>
              <a:t>to effectively </a:t>
            </a:r>
            <a:r>
              <a:rPr lang="en-US" sz="2400" b="1" i="1"/>
              <a:t>improve glycemic control</a:t>
            </a:r>
            <a:r>
              <a:rPr lang="en-US" sz="2400" i="1"/>
              <a:t>.”</a:t>
            </a:r>
          </a:p>
          <a:p>
            <a:endParaRPr lang="en-US" sz="2400"/>
          </a:p>
          <a:p>
            <a:endParaRPr lang="en-US" sz="2400"/>
          </a:p>
        </p:txBody>
      </p:sp>
    </p:spTree>
    <p:extLst>
      <p:ext uri="{BB962C8B-B14F-4D97-AF65-F5344CB8AC3E}">
        <p14:creationId xmlns:p14="http://schemas.microsoft.com/office/powerpoint/2010/main" val="4114814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DC2E9-E6C0-ADE4-2899-688AB7B2545A}"/>
              </a:ext>
            </a:extLst>
          </p:cNvPr>
          <p:cNvSpPr>
            <a:spLocks noGrp="1"/>
          </p:cNvSpPr>
          <p:nvPr>
            <p:ph type="title"/>
          </p:nvPr>
        </p:nvSpPr>
        <p:spPr>
          <a:xfrm>
            <a:off x="243114" y="241753"/>
            <a:ext cx="10105572" cy="679904"/>
          </a:xfrm>
          <a:solidFill>
            <a:srgbClr val="0070C0"/>
          </a:solidFill>
        </p:spPr>
        <p:txBody>
          <a:bodyPr>
            <a:normAutofit/>
          </a:bodyPr>
          <a:lstStyle/>
          <a:p>
            <a:pPr algn="ctr"/>
            <a:r>
              <a:rPr lang="en-US" sz="3600" b="1">
                <a:solidFill>
                  <a:schemeClr val="bg1"/>
                </a:solidFill>
              </a:rPr>
              <a:t>Additional Considerations  </a:t>
            </a:r>
          </a:p>
        </p:txBody>
      </p:sp>
      <p:sp>
        <p:nvSpPr>
          <p:cNvPr id="3" name="Content Placeholder 2">
            <a:extLst>
              <a:ext uri="{FF2B5EF4-FFF2-40B4-BE49-F238E27FC236}">
                <a16:creationId xmlns:a16="http://schemas.microsoft.com/office/drawing/2014/main" id="{03950020-B5AA-A015-68D0-237E0AF8EFEA}"/>
              </a:ext>
            </a:extLst>
          </p:cNvPr>
          <p:cNvSpPr>
            <a:spLocks noGrp="1"/>
          </p:cNvSpPr>
          <p:nvPr>
            <p:ph idx="1"/>
          </p:nvPr>
        </p:nvSpPr>
        <p:spPr>
          <a:xfrm>
            <a:off x="243114" y="1045028"/>
            <a:ext cx="9955963" cy="5152571"/>
          </a:xfrm>
        </p:spPr>
        <p:txBody>
          <a:bodyPr>
            <a:normAutofit fontScale="92500" lnSpcReduction="20000"/>
          </a:bodyPr>
          <a:lstStyle/>
          <a:p>
            <a:r>
              <a:rPr lang="en-US" dirty="0"/>
              <a:t>Don’t forget the distress of a </a:t>
            </a:r>
            <a:r>
              <a:rPr lang="en-US" i="1" dirty="0"/>
              <a:t>new diagnosis </a:t>
            </a:r>
            <a:r>
              <a:rPr lang="en-US" dirty="0"/>
              <a:t>of diabetes</a:t>
            </a:r>
          </a:p>
          <a:p>
            <a:pPr lvl="1"/>
            <a:r>
              <a:rPr lang="en-US" dirty="0"/>
              <a:t>Strong negative emotions and reactions </a:t>
            </a:r>
          </a:p>
          <a:p>
            <a:pPr lvl="1"/>
            <a:r>
              <a:rPr lang="en-US" dirty="0"/>
              <a:t>Unable to process information (“</a:t>
            </a:r>
            <a:r>
              <a:rPr lang="en-US" i="1" dirty="0"/>
              <a:t>stunned”) </a:t>
            </a:r>
            <a:r>
              <a:rPr lang="en-US" dirty="0"/>
              <a:t>– need time to process </a:t>
            </a:r>
          </a:p>
          <a:p>
            <a:pPr lvl="1"/>
            <a:r>
              <a:rPr lang="en-US" dirty="0"/>
              <a:t>Also need </a:t>
            </a:r>
          </a:p>
          <a:p>
            <a:pPr lvl="2"/>
            <a:r>
              <a:rPr lang="en-US" dirty="0"/>
              <a:t>Simple handouts on diabetes &amp; on what to eat </a:t>
            </a:r>
          </a:p>
          <a:p>
            <a:pPr lvl="2"/>
            <a:r>
              <a:rPr lang="en-US" dirty="0"/>
              <a:t>Reassurance/not judgement - “</a:t>
            </a:r>
            <a:r>
              <a:rPr lang="en-US" i="1" dirty="0"/>
              <a:t>Diabetes is not your fault” </a:t>
            </a:r>
            <a:r>
              <a:rPr lang="en-US" dirty="0"/>
              <a:t>(not a bad person)</a:t>
            </a:r>
          </a:p>
          <a:p>
            <a:pPr lvl="2"/>
            <a:r>
              <a:rPr lang="en-US" dirty="0"/>
              <a:t>Reassurance &amp; Hope – </a:t>
            </a:r>
            <a:r>
              <a:rPr lang="en-US" i="1" dirty="0"/>
              <a:t>“T2D is a manageable condition and not a death sentence”</a:t>
            </a:r>
          </a:p>
          <a:p>
            <a:pPr lvl="3"/>
            <a:r>
              <a:rPr lang="en-US" dirty="0"/>
              <a:t>Perhaps start by asking patients what they know about diabetes and if they have any relatives with diabetes and what that has meant for them - “</a:t>
            </a:r>
            <a:r>
              <a:rPr lang="en-US" i="1" dirty="0"/>
              <a:t>This isn’t your grandmother’s diabetes” </a:t>
            </a:r>
            <a:r>
              <a:rPr lang="en-US" dirty="0"/>
              <a:t>(we know more now – there are more tools)</a:t>
            </a:r>
          </a:p>
          <a:p>
            <a:pPr lvl="2"/>
            <a:r>
              <a:rPr lang="en-US" dirty="0"/>
              <a:t>Engagement &amp; Support – Collaboration </a:t>
            </a:r>
          </a:p>
          <a:p>
            <a:pPr lvl="3"/>
            <a:r>
              <a:rPr lang="en-US" dirty="0"/>
              <a:t>Engaged in such a way that they are psychologically prepared to be actively involved in managing the condition (self-management)</a:t>
            </a:r>
          </a:p>
          <a:p>
            <a:pPr lvl="3"/>
            <a:r>
              <a:rPr lang="en-US" dirty="0"/>
              <a:t>Emphasize that the individual will be the primary manager of their condition, with the support of their health care team (partnership) (on the same side as the PWD)</a:t>
            </a:r>
          </a:p>
          <a:p>
            <a:pPr lvl="3"/>
            <a:r>
              <a:rPr lang="en-US" dirty="0"/>
              <a:t>Explain role of care team members (e.g., RD, CDCES, PharmD, etc.) </a:t>
            </a:r>
          </a:p>
          <a:p>
            <a:pPr marL="1371600" lvl="3" indent="0">
              <a:buNone/>
            </a:pPr>
            <a:endParaRPr lang="en-US" dirty="0"/>
          </a:p>
          <a:p>
            <a:r>
              <a:rPr lang="en-US" dirty="0"/>
              <a:t>A few more considerations … </a:t>
            </a:r>
          </a:p>
        </p:txBody>
      </p:sp>
      <p:pic>
        <p:nvPicPr>
          <p:cNvPr id="4" name="Picture 3">
            <a:extLst>
              <a:ext uri="{FF2B5EF4-FFF2-40B4-BE49-F238E27FC236}">
                <a16:creationId xmlns:a16="http://schemas.microsoft.com/office/drawing/2014/main" id="{715F2332-875E-CD55-C464-DD2856D09F2A}"/>
              </a:ext>
            </a:extLst>
          </p:cNvPr>
          <p:cNvPicPr>
            <a:picLocks noChangeAspect="1"/>
          </p:cNvPicPr>
          <p:nvPr/>
        </p:nvPicPr>
        <p:blipFill>
          <a:blip r:embed="rId2"/>
          <a:stretch>
            <a:fillRect/>
          </a:stretch>
        </p:blipFill>
        <p:spPr>
          <a:xfrm>
            <a:off x="8759458" y="921657"/>
            <a:ext cx="1335140" cy="1621677"/>
          </a:xfrm>
          <a:prstGeom prst="rect">
            <a:avLst/>
          </a:prstGeom>
        </p:spPr>
      </p:pic>
    </p:spTree>
    <p:extLst>
      <p:ext uri="{BB962C8B-B14F-4D97-AF65-F5344CB8AC3E}">
        <p14:creationId xmlns:p14="http://schemas.microsoft.com/office/powerpoint/2010/main" val="1328086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8EFB-A806-B0B3-07B1-D07EF57122E3}"/>
              </a:ext>
            </a:extLst>
          </p:cNvPr>
          <p:cNvSpPr>
            <a:spLocks noGrp="1"/>
          </p:cNvSpPr>
          <p:nvPr>
            <p:ph type="title"/>
          </p:nvPr>
        </p:nvSpPr>
        <p:spPr>
          <a:xfrm>
            <a:off x="266700" y="263525"/>
            <a:ext cx="10274300" cy="815975"/>
          </a:xfrm>
          <a:solidFill>
            <a:srgbClr val="0070C0"/>
          </a:solidFill>
        </p:spPr>
        <p:txBody>
          <a:bodyPr>
            <a:normAutofit/>
          </a:bodyPr>
          <a:lstStyle/>
          <a:p>
            <a:r>
              <a:rPr lang="en-US" sz="3600" b="1" dirty="0">
                <a:solidFill>
                  <a:schemeClr val="bg1"/>
                </a:solidFill>
                <a:latin typeface="+mn-lt"/>
              </a:rPr>
              <a:t>Prevent &amp; Reduce Diabetes Distress</a:t>
            </a:r>
          </a:p>
        </p:txBody>
      </p:sp>
      <p:sp>
        <p:nvSpPr>
          <p:cNvPr id="3" name="Content Placeholder 2">
            <a:extLst>
              <a:ext uri="{FF2B5EF4-FFF2-40B4-BE49-F238E27FC236}">
                <a16:creationId xmlns:a16="http://schemas.microsoft.com/office/drawing/2014/main" id="{8E8B3421-91D8-812D-F26C-73026D8D1C44}"/>
              </a:ext>
            </a:extLst>
          </p:cNvPr>
          <p:cNvSpPr>
            <a:spLocks noGrp="1"/>
          </p:cNvSpPr>
          <p:nvPr>
            <p:ph idx="1"/>
          </p:nvPr>
        </p:nvSpPr>
        <p:spPr>
          <a:xfrm>
            <a:off x="266700" y="1181100"/>
            <a:ext cx="10274300" cy="4622800"/>
          </a:xfrm>
        </p:spPr>
        <p:txBody>
          <a:bodyPr>
            <a:normAutofit fontScale="92500"/>
          </a:bodyPr>
          <a:lstStyle/>
          <a:p>
            <a:r>
              <a:rPr lang="en-US" sz="2400" dirty="0"/>
              <a:t>Reduce diabetes stigma (Diabetes is a metabolic condition not a moral condition )</a:t>
            </a:r>
          </a:p>
          <a:p>
            <a:pPr lvl="1"/>
            <a:r>
              <a:rPr lang="en-US" sz="2000" dirty="0"/>
              <a:t>Check your &amp; co-workers’ mental model of diabetes (judgement, blame &amp; shame</a:t>
            </a:r>
            <a:r>
              <a:rPr lang="en-US" dirty="0"/>
              <a:t>)</a:t>
            </a:r>
          </a:p>
          <a:p>
            <a:pPr lvl="1"/>
            <a:r>
              <a:rPr lang="en-US" sz="2000" dirty="0"/>
              <a:t>Consider word choice </a:t>
            </a:r>
            <a:r>
              <a:rPr lang="en-US" sz="2000" i="1" dirty="0"/>
              <a:t>“test” </a:t>
            </a:r>
            <a:r>
              <a:rPr lang="en-US" sz="2000" dirty="0"/>
              <a:t>vs “check, measure”; “</a:t>
            </a:r>
            <a:r>
              <a:rPr lang="en-US" sz="2000" i="1" dirty="0"/>
              <a:t>control” </a:t>
            </a:r>
            <a:r>
              <a:rPr lang="en-US" sz="2000" dirty="0"/>
              <a:t>vs “manage, outcomes, target”</a:t>
            </a:r>
          </a:p>
          <a:p>
            <a:r>
              <a:rPr lang="en-US" sz="2400" dirty="0"/>
              <a:t>Avoid labels</a:t>
            </a:r>
            <a:r>
              <a:rPr lang="en-US" sz="2400" dirty="0">
                <a:sym typeface="Wingdings" panose="05000000000000000000" pitchFamily="2" charset="2"/>
              </a:rPr>
              <a:t></a:t>
            </a:r>
            <a:r>
              <a:rPr lang="en-US" sz="2400" dirty="0"/>
              <a:t> use person- first language (PFL) &amp; strength-based language</a:t>
            </a:r>
          </a:p>
          <a:p>
            <a:pPr lvl="1"/>
            <a:r>
              <a:rPr lang="en-US" sz="2000" dirty="0"/>
              <a:t>A person with diabetes vs “</a:t>
            </a:r>
            <a:r>
              <a:rPr lang="en-US" sz="2000" i="1" dirty="0"/>
              <a:t>a diabetic”</a:t>
            </a:r>
          </a:p>
          <a:p>
            <a:pPr lvl="1"/>
            <a:r>
              <a:rPr lang="en-US" sz="2000" dirty="0"/>
              <a:t>“..was able to remember meds about 4 days each week” vs “</a:t>
            </a:r>
            <a:r>
              <a:rPr lang="en-US" sz="2000" i="1" dirty="0"/>
              <a:t>Non-compliant/non-adherent”</a:t>
            </a:r>
          </a:p>
          <a:p>
            <a:r>
              <a:rPr lang="en-US" sz="2400" dirty="0"/>
              <a:t>Avoid directives </a:t>
            </a:r>
            <a:endParaRPr lang="en-US" sz="2400" i="1" dirty="0"/>
          </a:p>
          <a:p>
            <a:pPr lvl="1"/>
            <a:r>
              <a:rPr lang="en-US" sz="2000" i="1" dirty="0"/>
              <a:t>“You should…”, “You need to…” </a:t>
            </a:r>
            <a:r>
              <a:rPr lang="en-US" sz="2000" dirty="0"/>
              <a:t>vs “an option would be …”</a:t>
            </a:r>
          </a:p>
          <a:p>
            <a:r>
              <a:rPr lang="en-US" sz="2400" dirty="0"/>
              <a:t>Avoid scare tactics &amp; use gain-framing vs loss-framing</a:t>
            </a:r>
          </a:p>
          <a:p>
            <a:pPr lvl="1"/>
            <a:r>
              <a:rPr lang="en-US" sz="2000" i="1" dirty="0">
                <a:solidFill>
                  <a:srgbClr val="181717"/>
                </a:solidFill>
                <a:latin typeface="Calibri" panose="020F0502020204030204" pitchFamily="34" charset="0"/>
                <a:ea typeface="Garamond" panose="02020404030301010803" pitchFamily="18" charset="0"/>
                <a:cs typeface="Calibri" panose="020F0502020204030204" pitchFamily="34" charset="0"/>
              </a:rPr>
              <a:t>“If you don’t do better, you could go blind and lose your feet” </a:t>
            </a:r>
            <a:r>
              <a:rPr lang="en-US" sz="2000" i="1" dirty="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 </a:t>
            </a:r>
            <a:r>
              <a:rPr lang="en-US" sz="2000" dirty="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fear &amp; hopelessness</a:t>
            </a:r>
          </a:p>
          <a:p>
            <a:pPr lvl="1"/>
            <a:r>
              <a:rPr lang="en-US" sz="2000" dirty="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Provide hope &amp; a strategy </a:t>
            </a:r>
          </a:p>
          <a:p>
            <a:pPr lvl="2"/>
            <a:r>
              <a:rPr lang="en-US" sz="1800" dirty="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“There are things we can do together to help protect your feet”  teach home foot care</a:t>
            </a:r>
          </a:p>
          <a:p>
            <a:pPr lvl="2"/>
            <a:r>
              <a:rPr lang="en-US" sz="1800" dirty="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rPr>
              <a:t>“Early diagnosis &amp; treatment can prevent 98% of severe vision loss” annual eye exam</a:t>
            </a:r>
          </a:p>
          <a:p>
            <a:pPr marL="457200" lvl="1" indent="0">
              <a:buNone/>
            </a:pPr>
            <a:endParaRPr lang="en-US" sz="800" dirty="0">
              <a:solidFill>
                <a:srgbClr val="181717"/>
              </a:solidFill>
              <a:latin typeface="Calibri" panose="020F0502020204030204" pitchFamily="34" charset="0"/>
              <a:ea typeface="Garamond" panose="02020404030301010803" pitchFamily="18" charset="0"/>
              <a:cs typeface="Calibri" panose="020F0502020204030204" pitchFamily="34" charset="0"/>
              <a:sym typeface="Wingdings" panose="05000000000000000000" pitchFamily="2" charset="2"/>
            </a:endParaRPr>
          </a:p>
        </p:txBody>
      </p:sp>
      <p:pic>
        <p:nvPicPr>
          <p:cNvPr id="4" name="Picture 3">
            <a:extLst>
              <a:ext uri="{FF2B5EF4-FFF2-40B4-BE49-F238E27FC236}">
                <a16:creationId xmlns:a16="http://schemas.microsoft.com/office/drawing/2014/main" id="{A73AC094-A4AB-CCCF-5AA8-ACB36742DA13}"/>
              </a:ext>
            </a:extLst>
          </p:cNvPr>
          <p:cNvPicPr>
            <a:picLocks noChangeAspect="1"/>
          </p:cNvPicPr>
          <p:nvPr/>
        </p:nvPicPr>
        <p:blipFill>
          <a:blip r:embed="rId3"/>
          <a:stretch>
            <a:fillRect/>
          </a:stretch>
        </p:blipFill>
        <p:spPr>
          <a:xfrm>
            <a:off x="7493000" y="255290"/>
            <a:ext cx="2685335" cy="719435"/>
          </a:xfrm>
          <a:prstGeom prst="rect">
            <a:avLst/>
          </a:prstGeom>
        </p:spPr>
      </p:pic>
    </p:spTree>
    <p:extLst>
      <p:ext uri="{BB962C8B-B14F-4D97-AF65-F5344CB8AC3E}">
        <p14:creationId xmlns:p14="http://schemas.microsoft.com/office/powerpoint/2010/main" val="396950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DE57C-E407-1878-E4BF-F9E185E5A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D377E-C63C-616A-85B1-6F30A621920E}"/>
              </a:ext>
            </a:extLst>
          </p:cNvPr>
          <p:cNvSpPr>
            <a:spLocks noGrp="1"/>
          </p:cNvSpPr>
          <p:nvPr>
            <p:ph type="title"/>
          </p:nvPr>
        </p:nvSpPr>
        <p:spPr>
          <a:xfrm>
            <a:off x="266700" y="263525"/>
            <a:ext cx="10160000" cy="815975"/>
          </a:xfrm>
          <a:solidFill>
            <a:srgbClr val="0070C0"/>
          </a:solidFill>
        </p:spPr>
        <p:txBody>
          <a:bodyPr>
            <a:normAutofit/>
          </a:bodyPr>
          <a:lstStyle/>
          <a:p>
            <a:r>
              <a:rPr lang="en-US" sz="3600" b="1">
                <a:solidFill>
                  <a:schemeClr val="bg1"/>
                </a:solidFill>
                <a:latin typeface="+mn-lt"/>
              </a:rPr>
              <a:t>Prevent &amp; Reduce Diabetes Distress</a:t>
            </a:r>
          </a:p>
        </p:txBody>
      </p:sp>
      <p:sp>
        <p:nvSpPr>
          <p:cNvPr id="3" name="Content Placeholder 2">
            <a:extLst>
              <a:ext uri="{FF2B5EF4-FFF2-40B4-BE49-F238E27FC236}">
                <a16:creationId xmlns:a16="http://schemas.microsoft.com/office/drawing/2014/main" id="{2EF073C0-7815-D805-FD56-21D05AF22827}"/>
              </a:ext>
            </a:extLst>
          </p:cNvPr>
          <p:cNvSpPr>
            <a:spLocks noGrp="1"/>
          </p:cNvSpPr>
          <p:nvPr>
            <p:ph idx="1"/>
          </p:nvPr>
        </p:nvSpPr>
        <p:spPr>
          <a:xfrm>
            <a:off x="266700" y="1168400"/>
            <a:ext cx="10160000" cy="5067300"/>
          </a:xfrm>
        </p:spPr>
        <p:txBody>
          <a:bodyPr>
            <a:normAutofit fontScale="85000" lnSpcReduction="20000"/>
          </a:bodyPr>
          <a:lstStyle/>
          <a:p>
            <a:r>
              <a:rPr lang="en-US" sz="2400" dirty="0">
                <a:solidFill>
                  <a:srgbClr val="181717"/>
                </a:solidFill>
                <a:latin typeface="Calibri" panose="020F0502020204030204" pitchFamily="34" charset="0"/>
                <a:cs typeface="Calibri" panose="020F0502020204030204" pitchFamily="34" charset="0"/>
                <a:sym typeface="Wingdings" panose="05000000000000000000" pitchFamily="2" charset="2"/>
              </a:rPr>
              <a:t>Be on the same side as your people with diabetes (PWD)</a:t>
            </a:r>
          </a:p>
          <a:p>
            <a:pPr lvl="1"/>
            <a:r>
              <a:rPr lang="en-US" sz="2000" dirty="0">
                <a:solidFill>
                  <a:srgbClr val="181717"/>
                </a:solidFill>
                <a:latin typeface="Calibri" panose="020F0502020204030204" pitchFamily="34" charset="0"/>
                <a:cs typeface="Calibri" panose="020F0502020204030204" pitchFamily="34" charset="0"/>
                <a:sym typeface="Wingdings" panose="05000000000000000000" pitchFamily="2" charset="2"/>
              </a:rPr>
              <a:t>Understand, appreciate the workload/burden of diabetes &amp; the impact of complications</a:t>
            </a:r>
          </a:p>
          <a:p>
            <a:pPr lvl="2"/>
            <a:r>
              <a:rPr lang="en-US" sz="1900" dirty="0">
                <a:solidFill>
                  <a:srgbClr val="181717"/>
                </a:solidFill>
                <a:latin typeface="Calibri" panose="020F0502020204030204" pitchFamily="34" charset="0"/>
                <a:cs typeface="Calibri" panose="020F0502020204030204" pitchFamily="34" charset="0"/>
                <a:sym typeface="Wingdings" panose="05000000000000000000" pitchFamily="2" charset="2"/>
              </a:rPr>
              <a:t>How would you work in all the demands? – </a:t>
            </a:r>
            <a:r>
              <a:rPr lang="en-US" sz="1900" i="1" dirty="0">
                <a:solidFill>
                  <a:srgbClr val="181717"/>
                </a:solidFill>
                <a:latin typeface="Calibri" panose="020F0502020204030204" pitchFamily="34" charset="0"/>
                <a:cs typeface="Calibri" panose="020F0502020204030204" pitchFamily="34" charset="0"/>
                <a:sym typeface="Wingdings" panose="05000000000000000000" pitchFamily="2" charset="2"/>
              </a:rPr>
              <a:t>EMPATHY</a:t>
            </a:r>
          </a:p>
          <a:p>
            <a:pPr lvl="2"/>
            <a:r>
              <a:rPr lang="en-US" sz="1900" dirty="0">
                <a:solidFill>
                  <a:srgbClr val="181717"/>
                </a:solidFill>
                <a:latin typeface="Calibri" panose="020F0502020204030204" pitchFamily="34" charset="0"/>
                <a:cs typeface="Calibri" panose="020F0502020204030204" pitchFamily="34" charset="0"/>
                <a:sym typeface="Wingdings" panose="05000000000000000000" pitchFamily="2" charset="2"/>
              </a:rPr>
              <a:t>Acknowledge the challenges (“</a:t>
            </a:r>
            <a:r>
              <a:rPr lang="en-US" sz="1900" i="1" dirty="0">
                <a:solidFill>
                  <a:srgbClr val="181717"/>
                </a:solidFill>
                <a:latin typeface="Calibri" panose="020F0502020204030204" pitchFamily="34" charset="0"/>
                <a:cs typeface="Calibri" panose="020F0502020204030204" pitchFamily="34" charset="0"/>
                <a:sym typeface="Wingdings" panose="05000000000000000000" pitchFamily="2" charset="2"/>
              </a:rPr>
              <a:t>If I were in your shoes, I would feel the same way”) </a:t>
            </a:r>
          </a:p>
          <a:p>
            <a:pPr lvl="2"/>
            <a:r>
              <a:rPr lang="en-US" sz="1900" dirty="0">
                <a:solidFill>
                  <a:srgbClr val="181717"/>
                </a:solidFill>
                <a:latin typeface="Calibri" panose="020F0502020204030204" pitchFamily="34" charset="0"/>
                <a:cs typeface="Calibri" panose="020F0502020204030204" pitchFamily="34" charset="0"/>
                <a:sym typeface="Wingdings" panose="05000000000000000000" pitchFamily="2" charset="2"/>
              </a:rPr>
              <a:t>Share that other PWD have similar struggles</a:t>
            </a:r>
          </a:p>
          <a:p>
            <a:r>
              <a:rPr lang="en-US" sz="2400" dirty="0">
                <a:solidFill>
                  <a:srgbClr val="181717"/>
                </a:solidFill>
                <a:latin typeface="Calibri" panose="020F0502020204030204" pitchFamily="34" charset="0"/>
                <a:cs typeface="Calibri" panose="020F0502020204030204" pitchFamily="34" charset="0"/>
                <a:sym typeface="Wingdings" panose="05000000000000000000" pitchFamily="2" charset="2"/>
              </a:rPr>
              <a:t>First acknowledge the validity of emotions based on beliefs &amp; expectations, even if “incorrect” </a:t>
            </a:r>
          </a:p>
          <a:p>
            <a:pPr lvl="1"/>
            <a:r>
              <a:rPr lang="en-US" sz="2000" dirty="0"/>
              <a:t>Help clarify misperceptions </a:t>
            </a:r>
          </a:p>
          <a:p>
            <a:pPr lvl="2"/>
            <a:r>
              <a:rPr lang="en-US" sz="1900" dirty="0"/>
              <a:t>Need to eat “no sugar” </a:t>
            </a:r>
            <a:r>
              <a:rPr lang="en-US" sz="1900" i="1" dirty="0"/>
              <a:t>– “That does seem impossible, I can see why you feel discouraged – I have good news for you ….”</a:t>
            </a:r>
          </a:p>
          <a:p>
            <a:pPr lvl="2"/>
            <a:r>
              <a:rPr lang="en-US" sz="1900" dirty="0"/>
              <a:t>Their fault when need additional meds – </a:t>
            </a:r>
            <a:r>
              <a:rPr lang="en-US" sz="1900" i="1" dirty="0"/>
              <a:t>“It seems like you are blaming yourself for needing Insulin…” </a:t>
            </a:r>
            <a:r>
              <a:rPr lang="en-US" sz="1900" dirty="0"/>
              <a:t>- Diabetes gets worse over time – more meds expected</a:t>
            </a:r>
          </a:p>
          <a:p>
            <a:pPr lvl="2"/>
            <a:r>
              <a:rPr lang="en-US" sz="1900" dirty="0"/>
              <a:t>Insulin causes kidney failure/metformin causes cancer – </a:t>
            </a:r>
            <a:r>
              <a:rPr lang="en-US" sz="1900" i="1" dirty="0"/>
              <a:t>“ I wouldn’t want to take it either if that was the case “ </a:t>
            </a:r>
            <a:r>
              <a:rPr lang="en-US" sz="1900" dirty="0"/>
              <a:t>– Insulin made by the body – in diabetes don’t have enough insulin  / metformin protects against some cancers, PWD who take metformin often have improved survival - there was a contaminate in metformin – recalled batches</a:t>
            </a:r>
          </a:p>
          <a:p>
            <a:pPr lvl="1"/>
            <a:r>
              <a:rPr lang="en-US" sz="2000" dirty="0"/>
              <a:t>Provide “evidence-based” hope</a:t>
            </a:r>
          </a:p>
          <a:p>
            <a:pPr lvl="2"/>
            <a:r>
              <a:rPr lang="en-US" sz="1900" i="1" dirty="0"/>
              <a:t>“not your father’s/grandmother’s diabetes” </a:t>
            </a:r>
            <a:r>
              <a:rPr lang="en-US" sz="1900" dirty="0"/>
              <a:t>(we know more now, new meds, treatments, etc.)</a:t>
            </a:r>
          </a:p>
          <a:p>
            <a:pPr lvl="2"/>
            <a:r>
              <a:rPr lang="en-US" sz="1900" dirty="0"/>
              <a:t>Do not need to be perfect</a:t>
            </a:r>
          </a:p>
          <a:p>
            <a:pPr lvl="2"/>
            <a:r>
              <a:rPr lang="en-US" sz="1900" dirty="0"/>
              <a:t>Share results of studies showing improved outcomes </a:t>
            </a:r>
          </a:p>
          <a:p>
            <a:pPr lvl="2"/>
            <a:r>
              <a:rPr lang="en-US" sz="1900" dirty="0"/>
              <a:t>Utilize CGM to help determine treatment efficacy – or lack of efficacy (not all meds work or work the same for everyone) [testing the medication, not the PWD]</a:t>
            </a:r>
          </a:p>
        </p:txBody>
      </p:sp>
      <p:pic>
        <p:nvPicPr>
          <p:cNvPr id="4" name="Picture 3">
            <a:extLst>
              <a:ext uri="{FF2B5EF4-FFF2-40B4-BE49-F238E27FC236}">
                <a16:creationId xmlns:a16="http://schemas.microsoft.com/office/drawing/2014/main" id="{9ED5D15F-1818-DCEA-FC83-2E7225686B07}"/>
              </a:ext>
            </a:extLst>
          </p:cNvPr>
          <p:cNvPicPr>
            <a:picLocks noChangeAspect="1"/>
          </p:cNvPicPr>
          <p:nvPr/>
        </p:nvPicPr>
        <p:blipFill>
          <a:blip r:embed="rId2"/>
          <a:stretch>
            <a:fillRect/>
          </a:stretch>
        </p:blipFill>
        <p:spPr>
          <a:xfrm>
            <a:off x="7748461" y="58755"/>
            <a:ext cx="1903539" cy="1333281"/>
          </a:xfrm>
          <a:prstGeom prst="rect">
            <a:avLst/>
          </a:prstGeom>
        </p:spPr>
      </p:pic>
    </p:spTree>
    <p:extLst>
      <p:ext uri="{BB962C8B-B14F-4D97-AF65-F5344CB8AC3E}">
        <p14:creationId xmlns:p14="http://schemas.microsoft.com/office/powerpoint/2010/main" val="88674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71D6-1CD3-1B27-F6D5-EEF2C2345EC1}"/>
              </a:ext>
            </a:extLst>
          </p:cNvPr>
          <p:cNvSpPr>
            <a:spLocks noGrp="1"/>
          </p:cNvSpPr>
          <p:nvPr>
            <p:ph type="title"/>
          </p:nvPr>
        </p:nvSpPr>
        <p:spPr>
          <a:xfrm>
            <a:off x="239486" y="343354"/>
            <a:ext cx="10014857" cy="1093561"/>
          </a:xfrm>
          <a:solidFill>
            <a:srgbClr val="0070C0"/>
          </a:solidFill>
        </p:spPr>
        <p:txBody>
          <a:bodyPr/>
          <a:lstStyle/>
          <a:p>
            <a:pPr algn="ctr"/>
            <a:r>
              <a:rPr lang="en-US" b="1">
                <a:solidFill>
                  <a:schemeClr val="bg1"/>
                </a:solidFill>
              </a:rPr>
              <a:t>Pre-Question – </a:t>
            </a:r>
            <a:r>
              <a:rPr lang="en-US" sz="3600" b="1">
                <a:solidFill>
                  <a:schemeClr val="bg1"/>
                </a:solidFill>
              </a:rPr>
              <a:t>chose one best answer </a:t>
            </a:r>
          </a:p>
        </p:txBody>
      </p:sp>
      <p:sp>
        <p:nvSpPr>
          <p:cNvPr id="3" name="Content Placeholder 2">
            <a:extLst>
              <a:ext uri="{FF2B5EF4-FFF2-40B4-BE49-F238E27FC236}">
                <a16:creationId xmlns:a16="http://schemas.microsoft.com/office/drawing/2014/main" id="{45EAA40A-6F37-EEBE-1BF5-9026B9ACBFB9}"/>
              </a:ext>
            </a:extLst>
          </p:cNvPr>
          <p:cNvSpPr>
            <a:spLocks noGrp="1"/>
          </p:cNvSpPr>
          <p:nvPr>
            <p:ph idx="1"/>
          </p:nvPr>
        </p:nvSpPr>
        <p:spPr>
          <a:xfrm>
            <a:off x="239486" y="1684110"/>
            <a:ext cx="10014857" cy="4351338"/>
          </a:xfrm>
        </p:spPr>
        <p:txBody>
          <a:bodyPr/>
          <a:lstStyle/>
          <a:p>
            <a:pPr marL="0" indent="0">
              <a:buNone/>
            </a:pPr>
            <a:r>
              <a:rPr lang="en-US"/>
              <a:t>What type of conversation is most helpful to PWD to assist them in dealing with diabetes distress? </a:t>
            </a:r>
          </a:p>
          <a:p>
            <a:pPr marL="0" indent="0">
              <a:buNone/>
            </a:pPr>
            <a:endParaRPr lang="en-US" sz="800"/>
          </a:p>
          <a:p>
            <a:pPr marL="971550" lvl="1" indent="-514350">
              <a:buFont typeface="+mj-lt"/>
              <a:buAutoNum type="alphaUcPeriod"/>
            </a:pPr>
            <a:r>
              <a:rPr lang="en-US"/>
              <a:t>Offering suggestions to help fix everything</a:t>
            </a:r>
          </a:p>
          <a:p>
            <a:pPr marL="971550" lvl="1" indent="-514350">
              <a:buFont typeface="+mj-lt"/>
              <a:buAutoNum type="alphaUcPeriod"/>
            </a:pPr>
            <a:r>
              <a:rPr lang="en-US"/>
              <a:t>Active listening with empathetic response</a:t>
            </a:r>
          </a:p>
          <a:p>
            <a:pPr marL="971550" lvl="1" indent="-514350">
              <a:buFont typeface="+mj-lt"/>
              <a:buAutoNum type="alphaUcPeriod"/>
            </a:pPr>
            <a:r>
              <a:rPr lang="en-US"/>
              <a:t>Encouraging the PWD to be stronger</a:t>
            </a:r>
          </a:p>
          <a:p>
            <a:pPr marL="971550" lvl="1" indent="-514350">
              <a:buFont typeface="+mj-lt"/>
              <a:buAutoNum type="alphaUcPeriod"/>
            </a:pPr>
            <a:r>
              <a:rPr lang="en-US"/>
              <a:t>Reassuring the PWD that it really isn’t that hard to manage diabetes</a:t>
            </a:r>
          </a:p>
        </p:txBody>
      </p:sp>
    </p:spTree>
    <p:extLst>
      <p:ext uri="{BB962C8B-B14F-4D97-AF65-F5344CB8AC3E}">
        <p14:creationId xmlns:p14="http://schemas.microsoft.com/office/powerpoint/2010/main" val="257203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6723-0509-2C2D-3E3F-63E8AC6B7DF6}"/>
              </a:ext>
            </a:extLst>
          </p:cNvPr>
          <p:cNvSpPr>
            <a:spLocks noGrp="1"/>
          </p:cNvSpPr>
          <p:nvPr>
            <p:ph type="title"/>
          </p:nvPr>
        </p:nvSpPr>
        <p:spPr>
          <a:xfrm>
            <a:off x="87923" y="271340"/>
            <a:ext cx="9876693" cy="655881"/>
          </a:xfrm>
          <a:solidFill>
            <a:srgbClr val="0070C0"/>
          </a:solidFill>
        </p:spPr>
        <p:txBody>
          <a:bodyPr>
            <a:normAutofit/>
          </a:bodyPr>
          <a:lstStyle/>
          <a:p>
            <a:pPr algn="ctr"/>
            <a:r>
              <a:rPr lang="en-US" sz="3600" b="1">
                <a:solidFill>
                  <a:schemeClr val="bg1"/>
                </a:solidFill>
                <a:latin typeface="+mn-lt"/>
              </a:rPr>
              <a:t>During the Encounter </a:t>
            </a:r>
          </a:p>
        </p:txBody>
      </p:sp>
      <p:sp>
        <p:nvSpPr>
          <p:cNvPr id="3" name="Content Placeholder 2">
            <a:extLst>
              <a:ext uri="{FF2B5EF4-FFF2-40B4-BE49-F238E27FC236}">
                <a16:creationId xmlns:a16="http://schemas.microsoft.com/office/drawing/2014/main" id="{1BE3343E-0F6F-30AD-6BF6-3A0EFCDF8457}"/>
              </a:ext>
            </a:extLst>
          </p:cNvPr>
          <p:cNvSpPr>
            <a:spLocks noGrp="1"/>
          </p:cNvSpPr>
          <p:nvPr>
            <p:ph idx="1"/>
          </p:nvPr>
        </p:nvSpPr>
        <p:spPr>
          <a:xfrm>
            <a:off x="181707" y="1067349"/>
            <a:ext cx="9653955" cy="4723302"/>
          </a:xfrm>
        </p:spPr>
        <p:txBody>
          <a:bodyPr/>
          <a:lstStyle/>
          <a:p>
            <a:r>
              <a:rPr lang="en-US" sz="2400" dirty="0"/>
              <a:t>Ask open ended questions about the impact of diabetes on daily life &amp; well-being:</a:t>
            </a:r>
          </a:p>
          <a:p>
            <a:pPr lvl="2"/>
            <a:r>
              <a:rPr lang="en-US" i="1" dirty="0"/>
              <a:t>“What is driving you crazy about diabetes?”</a:t>
            </a:r>
          </a:p>
          <a:p>
            <a:pPr lvl="2"/>
            <a:r>
              <a:rPr lang="en-US" i="1" dirty="0"/>
              <a:t>“Diabetes can be a lot to deal with, how are you doing with everything?”</a:t>
            </a:r>
          </a:p>
          <a:p>
            <a:pPr lvl="2"/>
            <a:r>
              <a:rPr lang="en-US" i="1" dirty="0"/>
              <a:t>“What is the hardest thing for you in dealing with diabetes?”</a:t>
            </a:r>
          </a:p>
          <a:p>
            <a:pPr lvl="2"/>
            <a:r>
              <a:rPr lang="en-US" i="1" dirty="0"/>
              <a:t>“What is the most difficult part of living with diabetes for you?”</a:t>
            </a:r>
          </a:p>
          <a:p>
            <a:pPr lvl="2"/>
            <a:r>
              <a:rPr lang="en-US" i="1" dirty="0"/>
              <a:t>“How is your diabetes getting in the way of other things in your life right now?”</a:t>
            </a:r>
          </a:p>
          <a:p>
            <a:pPr lvl="2"/>
            <a:r>
              <a:rPr lang="en-US" i="1" dirty="0"/>
              <a:t>“Why do you think you are having trouble lowering your glucose levels?”</a:t>
            </a:r>
          </a:p>
          <a:p>
            <a:pPr lvl="2"/>
            <a:endParaRPr lang="en-US" i="1" dirty="0"/>
          </a:p>
          <a:p>
            <a:r>
              <a:rPr lang="en-US" sz="2000" dirty="0"/>
              <a:t>Good to at least briefly check on DD during almost every encounter </a:t>
            </a:r>
          </a:p>
          <a:p>
            <a:pPr lvl="1"/>
            <a:r>
              <a:rPr lang="en-US" sz="1800" dirty="0"/>
              <a:t>Reinforces that you understand the challenges of diabetes</a:t>
            </a:r>
          </a:p>
          <a:p>
            <a:pPr lvl="1"/>
            <a:r>
              <a:rPr lang="en-US" sz="1800" dirty="0"/>
              <a:t>Reinforces that you are on the same side as the PWD</a:t>
            </a:r>
          </a:p>
          <a:p>
            <a:pPr lvl="1"/>
            <a:r>
              <a:rPr lang="en-US" sz="1800" dirty="0"/>
              <a:t>Helpful with management issues – uncover barriers</a:t>
            </a:r>
          </a:p>
          <a:p>
            <a:endParaRPr lang="en-US" dirty="0"/>
          </a:p>
        </p:txBody>
      </p:sp>
      <p:pic>
        <p:nvPicPr>
          <p:cNvPr id="5" name="Picture 4">
            <a:extLst>
              <a:ext uri="{FF2B5EF4-FFF2-40B4-BE49-F238E27FC236}">
                <a16:creationId xmlns:a16="http://schemas.microsoft.com/office/drawing/2014/main" id="{ED561313-1868-549E-B976-40888A47C279}"/>
              </a:ext>
            </a:extLst>
          </p:cNvPr>
          <p:cNvPicPr>
            <a:picLocks noChangeAspect="1"/>
          </p:cNvPicPr>
          <p:nvPr/>
        </p:nvPicPr>
        <p:blipFill>
          <a:blip r:embed="rId2"/>
          <a:srcRect l="8143" t="8000" r="7677" b="9618"/>
          <a:stretch>
            <a:fillRect/>
          </a:stretch>
        </p:blipFill>
        <p:spPr>
          <a:xfrm>
            <a:off x="8039228" y="4373257"/>
            <a:ext cx="1925388" cy="1253271"/>
          </a:xfrm>
          <a:prstGeom prst="rect">
            <a:avLst/>
          </a:prstGeom>
        </p:spPr>
      </p:pic>
    </p:spTree>
    <p:extLst>
      <p:ext uri="{BB962C8B-B14F-4D97-AF65-F5344CB8AC3E}">
        <p14:creationId xmlns:p14="http://schemas.microsoft.com/office/powerpoint/2010/main" val="4163029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84650-B9C8-8F92-C6D1-2457C65CB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B8D44E-EE76-1A1F-708D-AEBFDB591938}"/>
              </a:ext>
            </a:extLst>
          </p:cNvPr>
          <p:cNvSpPr>
            <a:spLocks noGrp="1"/>
          </p:cNvSpPr>
          <p:nvPr>
            <p:ph type="title"/>
          </p:nvPr>
        </p:nvSpPr>
        <p:spPr>
          <a:xfrm>
            <a:off x="241300" y="339725"/>
            <a:ext cx="10005786" cy="955675"/>
          </a:xfrm>
          <a:solidFill>
            <a:srgbClr val="0070C0"/>
          </a:solidFill>
        </p:spPr>
        <p:txBody>
          <a:bodyPr>
            <a:normAutofit/>
          </a:bodyPr>
          <a:lstStyle/>
          <a:p>
            <a:pPr algn="ctr"/>
            <a:r>
              <a:rPr lang="en-US" sz="3600" b="1" dirty="0">
                <a:solidFill>
                  <a:schemeClr val="bg1"/>
                </a:solidFill>
                <a:latin typeface="+mn-lt"/>
              </a:rPr>
              <a:t>Consider Connection to Culture &amp; Community </a:t>
            </a:r>
          </a:p>
        </p:txBody>
      </p:sp>
      <p:sp>
        <p:nvSpPr>
          <p:cNvPr id="3" name="Content Placeholder 2">
            <a:extLst>
              <a:ext uri="{FF2B5EF4-FFF2-40B4-BE49-F238E27FC236}">
                <a16:creationId xmlns:a16="http://schemas.microsoft.com/office/drawing/2014/main" id="{35F5DE8D-4A9E-105E-6E36-75CAED2564B0}"/>
              </a:ext>
            </a:extLst>
          </p:cNvPr>
          <p:cNvSpPr>
            <a:spLocks noGrp="1"/>
          </p:cNvSpPr>
          <p:nvPr>
            <p:ph idx="1"/>
          </p:nvPr>
        </p:nvSpPr>
        <p:spPr>
          <a:xfrm>
            <a:off x="241300" y="1465943"/>
            <a:ext cx="10005786" cy="4688114"/>
          </a:xfrm>
        </p:spPr>
        <p:txBody>
          <a:bodyPr>
            <a:normAutofit lnSpcReduction="10000"/>
          </a:bodyPr>
          <a:lstStyle/>
          <a:p>
            <a:r>
              <a:rPr lang="en-US" sz="2400" dirty="0"/>
              <a:t>Historical impacts - Epigenetic changes </a:t>
            </a:r>
          </a:p>
          <a:p>
            <a:pPr lvl="1"/>
            <a:r>
              <a:rPr lang="en-US" sz="2000" dirty="0"/>
              <a:t>Both hopelessness &amp; resilience</a:t>
            </a:r>
          </a:p>
          <a:p>
            <a:pPr lvl="1"/>
            <a:r>
              <a:rPr lang="en-US" sz="2000" dirty="0"/>
              <a:t>Reverse negative epigenetic changes by restoring what was lost (reconnection)</a:t>
            </a:r>
          </a:p>
          <a:p>
            <a:pPr lvl="1"/>
            <a:r>
              <a:rPr lang="en-US" sz="2000" dirty="0"/>
              <a:t>Identity &amp; connection  </a:t>
            </a:r>
          </a:p>
          <a:p>
            <a:r>
              <a:rPr lang="en-US" sz="2400" dirty="0"/>
              <a:t>Stress reduction </a:t>
            </a:r>
          </a:p>
          <a:p>
            <a:pPr lvl="1"/>
            <a:r>
              <a:rPr lang="en-US" sz="2000" dirty="0"/>
              <a:t>Sage burning, sweat lodge, drumming, dancing, beading, gardening, foraging, music, song, language , etc.</a:t>
            </a:r>
          </a:p>
          <a:p>
            <a:pPr lvl="2"/>
            <a:r>
              <a:rPr lang="en-US" sz="1800" dirty="0"/>
              <a:t>Reducing stress hormones improves blood glucose levels</a:t>
            </a:r>
          </a:p>
          <a:p>
            <a:pPr lvl="2"/>
            <a:r>
              <a:rPr lang="en-US" sz="1800" dirty="0"/>
              <a:t>Reducing stress through cultural activities may also reduce apathy, hopelessness &amp; sense of futility </a:t>
            </a:r>
          </a:p>
          <a:p>
            <a:pPr lvl="1"/>
            <a:r>
              <a:rPr lang="en-US" sz="2000" dirty="0"/>
              <a:t>Diabetes programs are including in their educational curriculum </a:t>
            </a:r>
          </a:p>
          <a:p>
            <a:pPr lvl="2"/>
            <a:r>
              <a:rPr lang="en-US" sz="1600" dirty="0"/>
              <a:t>“</a:t>
            </a:r>
            <a:r>
              <a:rPr lang="en-US" sz="1800" i="1" dirty="0"/>
              <a:t>Participation in cultural activities may provide a sense of belonging to something larger than the individual and also give a feeling of connectedness to those who participate.</a:t>
            </a:r>
          </a:p>
          <a:p>
            <a:pPr lvl="2"/>
            <a:r>
              <a:rPr lang="en-US" sz="1800" i="1" dirty="0"/>
              <a:t>These factors may help explain the mechanism by which cultural participation seems to serve as a mediating factor in achieving better health outcomes among AI people.”</a:t>
            </a:r>
          </a:p>
          <a:p>
            <a:pPr marL="0" indent="0">
              <a:buNone/>
            </a:pPr>
            <a:endParaRPr lang="en-US" dirty="0"/>
          </a:p>
        </p:txBody>
      </p:sp>
    </p:spTree>
    <p:extLst>
      <p:ext uri="{BB962C8B-B14F-4D97-AF65-F5344CB8AC3E}">
        <p14:creationId xmlns:p14="http://schemas.microsoft.com/office/powerpoint/2010/main" val="103996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A9CCE-9E28-6BF2-DC6D-9E3D439F3607}"/>
              </a:ext>
            </a:extLst>
          </p:cNvPr>
          <p:cNvSpPr>
            <a:spLocks noGrp="1"/>
          </p:cNvSpPr>
          <p:nvPr>
            <p:ph type="title"/>
          </p:nvPr>
        </p:nvSpPr>
        <p:spPr>
          <a:xfrm>
            <a:off x="241300" y="266699"/>
            <a:ext cx="10515600" cy="660401"/>
          </a:xfrm>
          <a:solidFill>
            <a:srgbClr val="0070C0"/>
          </a:solidFill>
        </p:spPr>
        <p:txBody>
          <a:bodyPr>
            <a:normAutofit/>
          </a:bodyPr>
          <a:lstStyle/>
          <a:p>
            <a:pPr algn="ctr"/>
            <a:r>
              <a:rPr lang="en-US" sz="3600" b="1">
                <a:solidFill>
                  <a:schemeClr val="bg1"/>
                </a:solidFill>
                <a:latin typeface="+mn-lt"/>
              </a:rPr>
              <a:t>Summary – Key Points</a:t>
            </a:r>
          </a:p>
        </p:txBody>
      </p:sp>
      <p:sp>
        <p:nvSpPr>
          <p:cNvPr id="3" name="Content Placeholder 2">
            <a:extLst>
              <a:ext uri="{FF2B5EF4-FFF2-40B4-BE49-F238E27FC236}">
                <a16:creationId xmlns:a16="http://schemas.microsoft.com/office/drawing/2014/main" id="{DCBC166B-B536-AA2C-7831-415D5D1990F8}"/>
              </a:ext>
            </a:extLst>
          </p:cNvPr>
          <p:cNvSpPr>
            <a:spLocks noGrp="1"/>
          </p:cNvSpPr>
          <p:nvPr>
            <p:ph idx="1"/>
          </p:nvPr>
        </p:nvSpPr>
        <p:spPr>
          <a:xfrm>
            <a:off x="241300" y="1028699"/>
            <a:ext cx="10515600" cy="4876801"/>
          </a:xfrm>
        </p:spPr>
        <p:txBody>
          <a:bodyPr>
            <a:normAutofit lnSpcReduction="10000"/>
          </a:bodyPr>
          <a:lstStyle/>
          <a:p>
            <a:r>
              <a:rPr lang="en-US" sz="2400"/>
              <a:t>Diabetes is not easy – Diabetes Distress (DD) is common</a:t>
            </a:r>
          </a:p>
          <a:p>
            <a:r>
              <a:rPr lang="en-US" sz="2400"/>
              <a:t>DD is distinct from clinical depression – it is the emotional side of diabetes </a:t>
            </a:r>
          </a:p>
          <a:p>
            <a:r>
              <a:rPr lang="en-US" sz="2400"/>
              <a:t>DD reduces motivation for self-management &amp; worsens outcomes for PWD</a:t>
            </a:r>
          </a:p>
          <a:p>
            <a:pPr lvl="1"/>
            <a:r>
              <a:rPr lang="en-US" sz="2000"/>
              <a:t>Blocks receptiveness to &amp; effectiveness of education &amp; management interventions</a:t>
            </a:r>
          </a:p>
          <a:p>
            <a:r>
              <a:rPr lang="en-US" sz="2400"/>
              <a:t>DD does not just go away – it persists/worsens over time, can lead to giving up</a:t>
            </a:r>
          </a:p>
          <a:p>
            <a:r>
              <a:rPr lang="en-US" sz="2400"/>
              <a:t>Addressing DD can improve outcomes &amp; likely reduce unnecessary polypharmacy</a:t>
            </a:r>
          </a:p>
          <a:p>
            <a:pPr lvl="1"/>
            <a:r>
              <a:rPr lang="en-US" sz="2000"/>
              <a:t>Improved lifestyle changes, A1c, PHQ9 &amp; DD scores: reduced hospitalizations</a:t>
            </a:r>
            <a:endParaRPr lang="en-US" sz="2400"/>
          </a:p>
          <a:p>
            <a:r>
              <a:rPr lang="en-US" sz="2400" i="1"/>
              <a:t>All PWD </a:t>
            </a:r>
            <a:r>
              <a:rPr lang="en-US" sz="2400"/>
              <a:t>should be assessed for DD on a regular basis with a </a:t>
            </a:r>
            <a:r>
              <a:rPr lang="en-US" sz="2400" i="1"/>
              <a:t>broad</a:t>
            </a:r>
            <a:r>
              <a:rPr lang="en-US" sz="2400"/>
              <a:t> screening measures so not to miss specific sources of distress</a:t>
            </a:r>
          </a:p>
          <a:p>
            <a:r>
              <a:rPr lang="en-US" sz="2400"/>
              <a:t>DD does not respond to treatment with antidepressant medication but is very responsive to acknowledgement &amp; support – the Conversation is the Intervention</a:t>
            </a:r>
          </a:p>
          <a:p>
            <a:r>
              <a:rPr lang="en-US" sz="2400"/>
              <a:t>Anyone &amp; everyone can provide acknowledgement &amp; support - empathy</a:t>
            </a:r>
          </a:p>
          <a:p>
            <a:pPr lvl="1"/>
            <a:r>
              <a:rPr lang="en-US" sz="2000"/>
              <a:t>Ask open-ended questions, listen, help label &amp; validate emotions, reflect &amp; normalize</a:t>
            </a:r>
          </a:p>
          <a:p>
            <a:endParaRPr lang="en-US" sz="2400"/>
          </a:p>
          <a:p>
            <a:endParaRPr lang="en-US" sz="2400"/>
          </a:p>
        </p:txBody>
      </p:sp>
    </p:spTree>
    <p:extLst>
      <p:ext uri="{BB962C8B-B14F-4D97-AF65-F5344CB8AC3E}">
        <p14:creationId xmlns:p14="http://schemas.microsoft.com/office/powerpoint/2010/main" val="3412347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DEEAA-5927-B780-6A90-8FD56354AA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9D1E05-F0C2-EC30-BD01-FAFB8B7B86A9}"/>
              </a:ext>
            </a:extLst>
          </p:cNvPr>
          <p:cNvSpPr>
            <a:spLocks noGrp="1"/>
          </p:cNvSpPr>
          <p:nvPr>
            <p:ph type="title"/>
          </p:nvPr>
        </p:nvSpPr>
        <p:spPr>
          <a:xfrm>
            <a:off x="239486" y="343354"/>
            <a:ext cx="10014857" cy="1093561"/>
          </a:xfrm>
          <a:solidFill>
            <a:srgbClr val="0070C0"/>
          </a:solidFill>
        </p:spPr>
        <p:txBody>
          <a:bodyPr/>
          <a:lstStyle/>
          <a:p>
            <a:pPr algn="ctr"/>
            <a:r>
              <a:rPr lang="en-US" b="1">
                <a:solidFill>
                  <a:schemeClr val="bg1"/>
                </a:solidFill>
              </a:rPr>
              <a:t>Post-Question – </a:t>
            </a:r>
            <a:r>
              <a:rPr lang="en-US" sz="3600" b="1">
                <a:solidFill>
                  <a:schemeClr val="bg1"/>
                </a:solidFill>
              </a:rPr>
              <a:t>chose one best answer </a:t>
            </a:r>
          </a:p>
        </p:txBody>
      </p:sp>
      <p:sp>
        <p:nvSpPr>
          <p:cNvPr id="3" name="Content Placeholder 2">
            <a:extLst>
              <a:ext uri="{FF2B5EF4-FFF2-40B4-BE49-F238E27FC236}">
                <a16:creationId xmlns:a16="http://schemas.microsoft.com/office/drawing/2014/main" id="{EC8D9AEF-FF92-9851-EDC1-920722815C84}"/>
              </a:ext>
            </a:extLst>
          </p:cNvPr>
          <p:cNvSpPr>
            <a:spLocks noGrp="1"/>
          </p:cNvSpPr>
          <p:nvPr>
            <p:ph idx="1"/>
          </p:nvPr>
        </p:nvSpPr>
        <p:spPr>
          <a:xfrm>
            <a:off x="239486" y="1684110"/>
            <a:ext cx="10014857" cy="4351338"/>
          </a:xfrm>
        </p:spPr>
        <p:txBody>
          <a:bodyPr/>
          <a:lstStyle/>
          <a:p>
            <a:pPr marL="0" indent="0">
              <a:buNone/>
            </a:pPr>
            <a:r>
              <a:rPr lang="en-US"/>
              <a:t>What type of conversation is most helpful to PWD to assist them in dealing with diabetes distress? </a:t>
            </a:r>
          </a:p>
          <a:p>
            <a:pPr marL="0" indent="0">
              <a:buNone/>
            </a:pPr>
            <a:endParaRPr lang="en-US" sz="800"/>
          </a:p>
          <a:p>
            <a:pPr marL="971550" lvl="1" indent="-514350">
              <a:buFont typeface="+mj-lt"/>
              <a:buAutoNum type="alphaUcPeriod"/>
            </a:pPr>
            <a:r>
              <a:rPr lang="en-US"/>
              <a:t>Offering suggestions to help fix everything</a:t>
            </a:r>
          </a:p>
          <a:p>
            <a:pPr marL="971550" lvl="1" indent="-514350">
              <a:buFont typeface="+mj-lt"/>
              <a:buAutoNum type="alphaUcPeriod"/>
            </a:pPr>
            <a:r>
              <a:rPr lang="en-US"/>
              <a:t>Active listening with empathetic response</a:t>
            </a:r>
          </a:p>
          <a:p>
            <a:pPr marL="971550" lvl="1" indent="-514350">
              <a:buFont typeface="+mj-lt"/>
              <a:buAutoNum type="alphaUcPeriod"/>
            </a:pPr>
            <a:r>
              <a:rPr lang="en-US"/>
              <a:t>Encouraging the PWD to be stronger</a:t>
            </a:r>
          </a:p>
          <a:p>
            <a:pPr marL="971550" lvl="1" indent="-514350">
              <a:buFont typeface="+mj-lt"/>
              <a:buAutoNum type="alphaUcPeriod"/>
            </a:pPr>
            <a:r>
              <a:rPr lang="en-US"/>
              <a:t>Reassuring the PWD that it really isn’t that hard to manage diabetes</a:t>
            </a:r>
          </a:p>
        </p:txBody>
      </p:sp>
      <p:sp>
        <p:nvSpPr>
          <p:cNvPr id="4" name="Oval 3">
            <a:extLst>
              <a:ext uri="{FF2B5EF4-FFF2-40B4-BE49-F238E27FC236}">
                <a16:creationId xmlns:a16="http://schemas.microsoft.com/office/drawing/2014/main" id="{BF566933-DEB9-0BC1-4F36-08AF1F250774}"/>
              </a:ext>
            </a:extLst>
          </p:cNvPr>
          <p:cNvSpPr/>
          <p:nvPr/>
        </p:nvSpPr>
        <p:spPr>
          <a:xfrm>
            <a:off x="444500" y="3073400"/>
            <a:ext cx="6807200" cy="508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77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F5B55-D1B6-1BF5-7664-920E9C7B58CD}"/>
              </a:ext>
            </a:extLst>
          </p:cNvPr>
          <p:cNvPicPr>
            <a:picLocks noChangeAspect="1"/>
          </p:cNvPicPr>
          <p:nvPr/>
        </p:nvPicPr>
        <p:blipFill>
          <a:blip r:embed="rId3"/>
          <a:stretch>
            <a:fillRect/>
          </a:stretch>
        </p:blipFill>
        <p:spPr>
          <a:xfrm>
            <a:off x="678635" y="1686567"/>
            <a:ext cx="4053221" cy="4053221"/>
          </a:xfrm>
          <a:prstGeom prst="rect">
            <a:avLst/>
          </a:prstGeom>
        </p:spPr>
      </p:pic>
      <p:sp>
        <p:nvSpPr>
          <p:cNvPr id="3" name="TextBox 2">
            <a:extLst>
              <a:ext uri="{FF2B5EF4-FFF2-40B4-BE49-F238E27FC236}">
                <a16:creationId xmlns:a16="http://schemas.microsoft.com/office/drawing/2014/main" id="{45C7B857-5719-06D9-8DC3-3FEB55F874D3}"/>
              </a:ext>
            </a:extLst>
          </p:cNvPr>
          <p:cNvSpPr txBox="1"/>
          <p:nvPr/>
        </p:nvSpPr>
        <p:spPr>
          <a:xfrm>
            <a:off x="334858" y="333685"/>
            <a:ext cx="9716763" cy="769441"/>
          </a:xfrm>
          <a:prstGeom prst="rect">
            <a:avLst/>
          </a:prstGeom>
          <a:solidFill>
            <a:srgbClr val="0070C0"/>
          </a:solidFill>
        </p:spPr>
        <p:txBody>
          <a:bodyPr wrap="none" rtlCol="0">
            <a:spAutoFit/>
          </a:bodyPr>
          <a:lstStyle/>
          <a:p>
            <a:pPr algn="ctr"/>
            <a:r>
              <a:rPr lang="en-US" sz="4400">
                <a:solidFill>
                  <a:schemeClr val="bg1"/>
                </a:solidFill>
              </a:rPr>
              <a:t>Questions, Comments, Clarifications, etc. </a:t>
            </a:r>
          </a:p>
        </p:txBody>
      </p:sp>
      <p:sp>
        <p:nvSpPr>
          <p:cNvPr id="4" name="TextBox 3">
            <a:extLst>
              <a:ext uri="{FF2B5EF4-FFF2-40B4-BE49-F238E27FC236}">
                <a16:creationId xmlns:a16="http://schemas.microsoft.com/office/drawing/2014/main" id="{2B4968BB-B5CA-EB82-FB20-CDF8320DA111}"/>
              </a:ext>
            </a:extLst>
          </p:cNvPr>
          <p:cNvSpPr txBox="1"/>
          <p:nvPr/>
        </p:nvSpPr>
        <p:spPr>
          <a:xfrm>
            <a:off x="5582215" y="4325075"/>
            <a:ext cx="4059381" cy="830997"/>
          </a:xfrm>
          <a:prstGeom prst="rect">
            <a:avLst/>
          </a:prstGeom>
          <a:noFill/>
          <a:ln>
            <a:solidFill>
              <a:srgbClr val="0070C0"/>
            </a:solidFill>
          </a:ln>
        </p:spPr>
        <p:txBody>
          <a:bodyPr wrap="none" rtlCol="0">
            <a:spAutoFit/>
          </a:bodyPr>
          <a:lstStyle/>
          <a:p>
            <a:r>
              <a:rPr lang="en-US" sz="2400"/>
              <a:t>Do you think you are willing to </a:t>
            </a:r>
          </a:p>
          <a:p>
            <a:r>
              <a:rPr lang="en-US" sz="2400"/>
              <a:t>have a conversation about DD?</a:t>
            </a:r>
          </a:p>
        </p:txBody>
      </p:sp>
      <p:sp>
        <p:nvSpPr>
          <p:cNvPr id="5" name="TextBox 4">
            <a:extLst>
              <a:ext uri="{FF2B5EF4-FFF2-40B4-BE49-F238E27FC236}">
                <a16:creationId xmlns:a16="http://schemas.microsoft.com/office/drawing/2014/main" id="{B3C27ABF-460C-807F-C723-F3B9C4BF842B}"/>
              </a:ext>
            </a:extLst>
          </p:cNvPr>
          <p:cNvSpPr txBox="1"/>
          <p:nvPr/>
        </p:nvSpPr>
        <p:spPr>
          <a:xfrm>
            <a:off x="5193240" y="1598849"/>
            <a:ext cx="4600756" cy="2554545"/>
          </a:xfrm>
          <a:prstGeom prst="rect">
            <a:avLst/>
          </a:prstGeom>
          <a:noFill/>
        </p:spPr>
        <p:txBody>
          <a:bodyPr wrap="square" rtlCol="0">
            <a:spAutoFit/>
          </a:bodyPr>
          <a:lstStyle/>
          <a:p>
            <a:pPr algn="ctr"/>
            <a:r>
              <a:rPr lang="en-US" sz="2000" b="1" i="1"/>
              <a:t>“It is simply about initiating </a:t>
            </a:r>
          </a:p>
          <a:p>
            <a:pPr algn="ctr"/>
            <a:r>
              <a:rPr lang="en-US" sz="2000" b="1" i="1"/>
              <a:t>normal conversation, </a:t>
            </a:r>
          </a:p>
          <a:p>
            <a:pPr algn="ctr"/>
            <a:r>
              <a:rPr lang="en-US" sz="2000" b="1" i="1"/>
              <a:t>listening to and showing an understanding and awareness of the psychosocial and emotional issues embedded in diabetes, </a:t>
            </a:r>
          </a:p>
          <a:p>
            <a:pPr algn="ctr"/>
            <a:r>
              <a:rPr lang="en-US" sz="2000" b="1" i="1"/>
              <a:t>which often go unnoticed and grow.”</a:t>
            </a:r>
          </a:p>
          <a:p>
            <a:pPr algn="ctr"/>
            <a:endParaRPr lang="en-US" sz="2000" i="1"/>
          </a:p>
        </p:txBody>
      </p:sp>
      <p:sp>
        <p:nvSpPr>
          <p:cNvPr id="6" name="TextBox 5">
            <a:extLst>
              <a:ext uri="{FF2B5EF4-FFF2-40B4-BE49-F238E27FC236}">
                <a16:creationId xmlns:a16="http://schemas.microsoft.com/office/drawing/2014/main" id="{4623F5AB-CEFC-21AF-C392-1FAB29E94BAE}"/>
              </a:ext>
            </a:extLst>
          </p:cNvPr>
          <p:cNvSpPr txBox="1"/>
          <p:nvPr/>
        </p:nvSpPr>
        <p:spPr>
          <a:xfrm>
            <a:off x="2493792" y="5861564"/>
            <a:ext cx="7300204" cy="461665"/>
          </a:xfrm>
          <a:prstGeom prst="rect">
            <a:avLst/>
          </a:prstGeom>
          <a:noFill/>
        </p:spPr>
        <p:txBody>
          <a:bodyPr wrap="none" rtlCol="0">
            <a:spAutoFit/>
          </a:bodyPr>
          <a:lstStyle/>
          <a:p>
            <a:r>
              <a:rPr lang="en-US" sz="2400" i="1"/>
              <a:t>“Instruction does much, but encouragement everything.”</a:t>
            </a:r>
          </a:p>
        </p:txBody>
      </p:sp>
      <p:sp>
        <p:nvSpPr>
          <p:cNvPr id="7" name="TextBox 6">
            <a:extLst>
              <a:ext uri="{FF2B5EF4-FFF2-40B4-BE49-F238E27FC236}">
                <a16:creationId xmlns:a16="http://schemas.microsoft.com/office/drawing/2014/main" id="{E95415B2-062A-87C9-CA19-3FF32F14DAFA}"/>
              </a:ext>
            </a:extLst>
          </p:cNvPr>
          <p:cNvSpPr txBox="1"/>
          <p:nvPr/>
        </p:nvSpPr>
        <p:spPr>
          <a:xfrm>
            <a:off x="6977744" y="6237038"/>
            <a:ext cx="2365199" cy="307777"/>
          </a:xfrm>
          <a:prstGeom prst="rect">
            <a:avLst/>
          </a:prstGeom>
          <a:noFill/>
        </p:spPr>
        <p:txBody>
          <a:bodyPr wrap="none" rtlCol="0">
            <a:spAutoFit/>
          </a:bodyPr>
          <a:lstStyle/>
          <a:p>
            <a:r>
              <a:rPr lang="en-US" sz="1400"/>
              <a:t>Johann Wolfgang von Goethe </a:t>
            </a:r>
          </a:p>
        </p:txBody>
      </p:sp>
    </p:spTree>
    <p:extLst>
      <p:ext uri="{BB962C8B-B14F-4D97-AF65-F5344CB8AC3E}">
        <p14:creationId xmlns:p14="http://schemas.microsoft.com/office/powerpoint/2010/main" val="1966715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28A2F1-2555-3AE7-8E8C-D3BC5799D40A}"/>
              </a:ext>
            </a:extLst>
          </p:cNvPr>
          <p:cNvSpPr txBox="1"/>
          <p:nvPr/>
        </p:nvSpPr>
        <p:spPr>
          <a:xfrm>
            <a:off x="2764286" y="2766349"/>
            <a:ext cx="6663427" cy="830997"/>
          </a:xfrm>
          <a:prstGeom prst="rect">
            <a:avLst/>
          </a:prstGeom>
          <a:solidFill>
            <a:srgbClr val="0070C0"/>
          </a:solidFill>
        </p:spPr>
        <p:txBody>
          <a:bodyPr wrap="none" rtlCol="0">
            <a:spAutoFit/>
          </a:bodyPr>
          <a:lstStyle/>
          <a:p>
            <a:r>
              <a:rPr lang="en-US" sz="4800">
                <a:solidFill>
                  <a:schemeClr val="bg1"/>
                </a:solidFill>
              </a:rPr>
              <a:t>References &amp; Resources</a:t>
            </a:r>
          </a:p>
        </p:txBody>
      </p:sp>
    </p:spTree>
    <p:extLst>
      <p:ext uri="{BB962C8B-B14F-4D97-AF65-F5344CB8AC3E}">
        <p14:creationId xmlns:p14="http://schemas.microsoft.com/office/powerpoint/2010/main" val="165093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6571-A6FD-4E9D-7DD3-99CCE3BD2209}"/>
              </a:ext>
            </a:extLst>
          </p:cNvPr>
          <p:cNvSpPr>
            <a:spLocks noGrp="1"/>
          </p:cNvSpPr>
          <p:nvPr>
            <p:ph type="title"/>
          </p:nvPr>
        </p:nvSpPr>
        <p:spPr>
          <a:xfrm>
            <a:off x="533400" y="127892"/>
            <a:ext cx="10515600" cy="1638301"/>
          </a:xfrm>
          <a:solidFill>
            <a:srgbClr val="0070C0"/>
          </a:solidFill>
        </p:spPr>
        <p:txBody>
          <a:bodyPr>
            <a:normAutofit/>
          </a:bodyPr>
          <a:lstStyle/>
          <a:p>
            <a:pPr algn="ctr"/>
            <a:r>
              <a:rPr lang="en-US" sz="3200" b="1">
                <a:solidFill>
                  <a:schemeClr val="bg1"/>
                </a:solidFill>
              </a:rPr>
              <a:t>Risk Factors, Mortality, and Cardiovascular</a:t>
            </a:r>
            <a:br>
              <a:rPr lang="en-US" sz="3200" b="1">
                <a:solidFill>
                  <a:schemeClr val="bg1"/>
                </a:solidFill>
              </a:rPr>
            </a:br>
            <a:r>
              <a:rPr lang="en-US" sz="3200" b="1">
                <a:solidFill>
                  <a:schemeClr val="bg1"/>
                </a:solidFill>
              </a:rPr>
              <a:t>Outcomes in Patients with Type 2 Diabetes</a:t>
            </a:r>
            <a:br>
              <a:rPr lang="en-US" sz="3200">
                <a:solidFill>
                  <a:schemeClr val="bg1"/>
                </a:solidFill>
              </a:rPr>
            </a:br>
            <a:r>
              <a:rPr lang="en-US" sz="2700">
                <a:solidFill>
                  <a:schemeClr val="bg1"/>
                </a:solidFill>
              </a:rPr>
              <a:t>Swedish National Diabetes Register </a:t>
            </a:r>
            <a:r>
              <a:rPr lang="en-US" sz="1800">
                <a:solidFill>
                  <a:schemeClr val="bg1"/>
                </a:solidFill>
              </a:rPr>
              <a:t>n </a:t>
            </a:r>
            <a:r>
              <a:rPr lang="en-US" sz="1800" err="1">
                <a:solidFill>
                  <a:schemeClr val="bg1"/>
                </a:solidFill>
              </a:rPr>
              <a:t>engl</a:t>
            </a:r>
            <a:r>
              <a:rPr lang="en-US" sz="1800">
                <a:solidFill>
                  <a:schemeClr val="bg1"/>
                </a:solidFill>
              </a:rPr>
              <a:t> j med 379;7  August 16, 2018</a:t>
            </a:r>
          </a:p>
        </p:txBody>
      </p:sp>
      <p:graphicFrame>
        <p:nvGraphicFramePr>
          <p:cNvPr id="6" name="Content Placeholder 5">
            <a:extLst>
              <a:ext uri="{FF2B5EF4-FFF2-40B4-BE49-F238E27FC236}">
                <a16:creationId xmlns:a16="http://schemas.microsoft.com/office/drawing/2014/main" id="{0350A42A-12CB-78D6-A516-8BECD193F361}"/>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E1E1ED6-0B5A-027A-7BD2-B413D69F6B13}"/>
              </a:ext>
            </a:extLst>
          </p:cNvPr>
          <p:cNvSpPr txBox="1"/>
          <p:nvPr/>
        </p:nvSpPr>
        <p:spPr>
          <a:xfrm>
            <a:off x="1397305" y="2644596"/>
            <a:ext cx="8787790" cy="1200329"/>
          </a:xfrm>
          <a:prstGeom prst="rect">
            <a:avLst/>
          </a:prstGeom>
          <a:noFill/>
        </p:spPr>
        <p:txBody>
          <a:bodyPr wrap="square" rtlCol="0">
            <a:spAutoFit/>
          </a:bodyPr>
          <a:lstStyle/>
          <a:p>
            <a:r>
              <a:rPr lang="en-US" sz="1200"/>
              <a:t>       The following five risk factors were considered: </a:t>
            </a:r>
          </a:p>
          <a:p>
            <a:pPr marL="742950" lvl="1" indent="-285750">
              <a:buFont typeface="Arial" panose="020B0604020202020204" pitchFamily="34" charset="0"/>
              <a:buChar char="•"/>
            </a:pPr>
            <a:r>
              <a:rPr lang="en-US" sz="1200"/>
              <a:t>the glycated hemoglobin level (cutoff value, ≥7.0%) </a:t>
            </a:r>
          </a:p>
          <a:p>
            <a:pPr marL="742950" lvl="1" indent="-285750">
              <a:buFont typeface="Arial" panose="020B0604020202020204" pitchFamily="34" charset="0"/>
              <a:buChar char="•"/>
            </a:pPr>
            <a:r>
              <a:rPr lang="en-US" sz="1200"/>
              <a:t>systolic and diastolic blood pressure (cutoff value, ≥140 mm Hg for systolic blood pressure or ≥80 for diastolic blood pressure) </a:t>
            </a:r>
          </a:p>
          <a:p>
            <a:pPr marL="742950" lvl="1" indent="-285750">
              <a:buFont typeface="Arial" panose="020B0604020202020204" pitchFamily="34" charset="0"/>
              <a:buChar char="•"/>
            </a:pPr>
            <a:r>
              <a:rPr lang="en-US" sz="1200"/>
              <a:t>albuminuria (the presence of microalbuminuria or macroalbuminuria) </a:t>
            </a:r>
          </a:p>
          <a:p>
            <a:pPr marL="742950" lvl="1" indent="-285750">
              <a:buFont typeface="Arial" panose="020B0604020202020204" pitchFamily="34" charset="0"/>
              <a:buChar char="•"/>
            </a:pPr>
            <a:r>
              <a:rPr lang="en-US" sz="1200"/>
              <a:t>Smoking (being a current smoker at study entry)</a:t>
            </a:r>
          </a:p>
          <a:p>
            <a:pPr marL="742950" lvl="1" indent="-285750">
              <a:buFont typeface="Arial" panose="020B0604020202020204" pitchFamily="34" charset="0"/>
              <a:buChar char="•"/>
            </a:pPr>
            <a:r>
              <a:rPr lang="en-US" sz="1200"/>
              <a:t>the LDL cholesterol level (cutoff value, 97 mg per deciliter]).</a:t>
            </a:r>
          </a:p>
        </p:txBody>
      </p:sp>
      <p:sp>
        <p:nvSpPr>
          <p:cNvPr id="5" name="TextBox 4">
            <a:extLst>
              <a:ext uri="{FF2B5EF4-FFF2-40B4-BE49-F238E27FC236}">
                <a16:creationId xmlns:a16="http://schemas.microsoft.com/office/drawing/2014/main" id="{190BE7B9-888B-C40D-FBD7-9C688EF931B7}"/>
              </a:ext>
            </a:extLst>
          </p:cNvPr>
          <p:cNvSpPr txBox="1"/>
          <p:nvPr/>
        </p:nvSpPr>
        <p:spPr>
          <a:xfrm>
            <a:off x="736600" y="6083777"/>
            <a:ext cx="8935395" cy="707886"/>
          </a:xfrm>
          <a:prstGeom prst="rect">
            <a:avLst/>
          </a:prstGeom>
          <a:noFill/>
          <a:ln>
            <a:solidFill>
              <a:schemeClr val="accent2"/>
            </a:solidFill>
          </a:ln>
        </p:spPr>
        <p:txBody>
          <a:bodyPr wrap="none" rtlCol="0">
            <a:spAutoFit/>
          </a:bodyPr>
          <a:lstStyle/>
          <a:p>
            <a:r>
              <a:rPr lang="en-US" sz="2000"/>
              <a:t>Message: “not your grandparents’ diabetes” “What you do does make a difference” </a:t>
            </a:r>
          </a:p>
          <a:p>
            <a:r>
              <a:rPr lang="en-US" sz="2000"/>
              <a:t>“don’t need to be perfect to see benefits”  “not futile, not hopeless”</a:t>
            </a:r>
          </a:p>
        </p:txBody>
      </p:sp>
    </p:spTree>
    <p:extLst>
      <p:ext uri="{BB962C8B-B14F-4D97-AF65-F5344CB8AC3E}">
        <p14:creationId xmlns:p14="http://schemas.microsoft.com/office/powerpoint/2010/main" val="64627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673C-A752-45A0-2BFA-3D738C996769}"/>
              </a:ext>
            </a:extLst>
          </p:cNvPr>
          <p:cNvSpPr>
            <a:spLocks noGrp="1"/>
          </p:cNvSpPr>
          <p:nvPr>
            <p:ph type="title"/>
          </p:nvPr>
        </p:nvSpPr>
        <p:spPr>
          <a:xfrm>
            <a:off x="838200" y="284103"/>
            <a:ext cx="10515600" cy="630298"/>
          </a:xfrm>
          <a:solidFill>
            <a:srgbClr val="0070C0"/>
          </a:solidFill>
        </p:spPr>
        <p:txBody>
          <a:bodyPr>
            <a:normAutofit/>
          </a:bodyPr>
          <a:lstStyle/>
          <a:p>
            <a:pPr algn="ctr"/>
            <a:r>
              <a:rPr lang="en-US" sz="3200" b="1">
                <a:solidFill>
                  <a:schemeClr val="bg1"/>
                </a:solidFill>
              </a:rPr>
              <a:t>References</a:t>
            </a:r>
          </a:p>
        </p:txBody>
      </p:sp>
      <p:sp>
        <p:nvSpPr>
          <p:cNvPr id="3" name="Content Placeholder 2">
            <a:extLst>
              <a:ext uri="{FF2B5EF4-FFF2-40B4-BE49-F238E27FC236}">
                <a16:creationId xmlns:a16="http://schemas.microsoft.com/office/drawing/2014/main" id="{7B25DDAA-94F0-9301-663C-D696C3EB9977}"/>
              </a:ext>
            </a:extLst>
          </p:cNvPr>
          <p:cNvSpPr>
            <a:spLocks noGrp="1"/>
          </p:cNvSpPr>
          <p:nvPr>
            <p:ph idx="1"/>
          </p:nvPr>
        </p:nvSpPr>
        <p:spPr>
          <a:xfrm>
            <a:off x="838200" y="995424"/>
            <a:ext cx="10515600" cy="5181539"/>
          </a:xfrm>
        </p:spPr>
        <p:txBody>
          <a:bodyPr>
            <a:normAutofit/>
          </a:bodyPr>
          <a:lstStyle/>
          <a:p>
            <a:r>
              <a:rPr lang="en-US" sz="2000"/>
              <a:t>Lawrence Fisher, William H Polonsky , Danielle M Hessler, Umesh Masharani, Ian Blumer 5, Anne L Peters, Lisa A Strycker, Vicky Bowyer. Understanding the sources of diabetes distress in adults with type 1 diabetes. J Diabetes Complication. May-Jun 2015;29(4):572-7  </a:t>
            </a:r>
          </a:p>
          <a:p>
            <a:r>
              <a:rPr lang="en-US" sz="2000"/>
              <a:t>Fisher, L., Gonzales, J.S., Polonsky, W.H. The confusing tale of depression and distress in patients with diabetes: A call for greater clarity and precision. Diabetic Medicine, 2014, 31, 764-772.</a:t>
            </a:r>
          </a:p>
          <a:p>
            <a:r>
              <a:rPr lang="en-US" sz="2000"/>
              <a:t>Risk Factors, Mortality, and Cardiovascular Outcomes in Patients with Type 2 Diabetes</a:t>
            </a:r>
            <a:br>
              <a:rPr lang="en-US" sz="2000"/>
            </a:br>
            <a:r>
              <a:rPr lang="en-US" sz="2000"/>
              <a:t>Swedish National Diabetes Register n </a:t>
            </a:r>
            <a:r>
              <a:rPr lang="en-US" sz="2000" err="1"/>
              <a:t>engl</a:t>
            </a:r>
            <a:r>
              <a:rPr lang="en-US" sz="2000"/>
              <a:t> j med 379;7  August 16, 2018</a:t>
            </a:r>
          </a:p>
          <a:p>
            <a:r>
              <a:rPr lang="en-US" sz="2000"/>
              <a:t>William Polonsky , Cory Gamble, Neeraj Iyer, Mona Martin, Carol </a:t>
            </a:r>
            <a:r>
              <a:rPr lang="en-US" sz="2000" err="1"/>
              <a:t>Hamersky</a:t>
            </a:r>
            <a:r>
              <a:rPr lang="en-US" sz="2000"/>
              <a:t>. Exploring Why People With Type 2 Diabetes Do or Do Not Persist With Glucagon-Like Peptide-1 Receptor Agonist Therapy: A Qualitative Study. Diabetes </a:t>
            </a:r>
            <a:r>
              <a:rPr lang="en-US" sz="2000" err="1"/>
              <a:t>Spectr</a:t>
            </a:r>
            <a:r>
              <a:rPr lang="en-US" sz="2000"/>
              <a:t>. 2021 May;34(2):175-183. </a:t>
            </a:r>
          </a:p>
          <a:p>
            <a:r>
              <a:rPr lang="en-US" sz="2000"/>
              <a:t>https://diabetesjournals.org/care/article/47/Supplement_1/S77/153949/5-Facilitating-Positive-Health-Behaviors-and-Well</a:t>
            </a:r>
          </a:p>
          <a:p>
            <a:r>
              <a:rPr lang="en-US" sz="2000"/>
              <a:t>Diabetes Distress: Why It’s Common and What We Can Do About It! (diatribe.org)</a:t>
            </a:r>
          </a:p>
          <a:p>
            <a:r>
              <a:rPr lang="en-US" sz="2000"/>
              <a:t>Diabetesdistress.com </a:t>
            </a:r>
          </a:p>
          <a:p>
            <a:r>
              <a:rPr lang="da-DK" sz="2000"/>
              <a:t>Diabet. Med. 36: 803–812 (2019)</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spTree>
    <p:extLst>
      <p:ext uri="{BB962C8B-B14F-4D97-AF65-F5344CB8AC3E}">
        <p14:creationId xmlns:p14="http://schemas.microsoft.com/office/powerpoint/2010/main" val="586823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0C2F-0FD9-C926-F97B-4421B1AE8BEE}"/>
              </a:ext>
            </a:extLst>
          </p:cNvPr>
          <p:cNvSpPr>
            <a:spLocks noGrp="1"/>
          </p:cNvSpPr>
          <p:nvPr>
            <p:ph type="title"/>
          </p:nvPr>
        </p:nvSpPr>
        <p:spPr>
          <a:xfrm>
            <a:off x="402771" y="357867"/>
            <a:ext cx="10515600" cy="476704"/>
          </a:xfrm>
          <a:solidFill>
            <a:srgbClr val="0070C0"/>
          </a:solidFill>
        </p:spPr>
        <p:txBody>
          <a:bodyPr>
            <a:normAutofit/>
          </a:bodyPr>
          <a:lstStyle/>
          <a:p>
            <a:pPr algn="ctr"/>
            <a:r>
              <a:rPr lang="en-US" sz="2400" b="1">
                <a:solidFill>
                  <a:schemeClr val="bg1"/>
                </a:solidFill>
              </a:rPr>
              <a:t>References</a:t>
            </a:r>
          </a:p>
        </p:txBody>
      </p:sp>
      <p:sp>
        <p:nvSpPr>
          <p:cNvPr id="3" name="Content Placeholder 2">
            <a:extLst>
              <a:ext uri="{FF2B5EF4-FFF2-40B4-BE49-F238E27FC236}">
                <a16:creationId xmlns:a16="http://schemas.microsoft.com/office/drawing/2014/main" id="{8823D3BB-5943-A1E4-B476-17DC7A399BBD}"/>
              </a:ext>
            </a:extLst>
          </p:cNvPr>
          <p:cNvSpPr>
            <a:spLocks noGrp="1"/>
          </p:cNvSpPr>
          <p:nvPr>
            <p:ph idx="1"/>
          </p:nvPr>
        </p:nvSpPr>
        <p:spPr>
          <a:xfrm>
            <a:off x="518886" y="1117599"/>
            <a:ext cx="10515600" cy="4905830"/>
          </a:xfrm>
        </p:spPr>
        <p:txBody>
          <a:bodyPr>
            <a:normAutofit fontScale="62500" lnSpcReduction="20000"/>
          </a:bodyPr>
          <a:lstStyle/>
          <a:p>
            <a:r>
              <a:rPr lang="en-US">
                <a:solidFill>
                  <a:prstClr val="black"/>
                </a:solidFill>
                <a:latin typeface="Arial" panose="020B0604020202020204" pitchFamily="34" charset="0"/>
              </a:rPr>
              <a:t>Hessler, D., Strycker, L., &amp; Fisher, L. (2021). Reductions in management distress following a randomized distress intervention are associated with improved diabetes behavioral and glycemic outcomes over time. Diabetes Care, 44(6), 1472–1479. https://doi.org/10.2337/dc20-2724 </a:t>
            </a:r>
          </a:p>
          <a:p>
            <a:r>
              <a:rPr lang="en-US">
                <a:solidFill>
                  <a:prstClr val="black"/>
                </a:solidFill>
                <a:latin typeface="Arial" panose="020B0604020202020204" pitchFamily="34" charset="0"/>
              </a:rPr>
              <a:t>Fisher, L., Hessler, D., Polonsky, W., Strycker, L., Masharani, U., &amp; Peters, A. (2016). Diabetes distress in adults with type 1 diabetes: Prevalence, incidence and change over time. Journal of Diabetes and Its Complications, 30(6), 1123–1128 </a:t>
            </a:r>
          </a:p>
          <a:p>
            <a:r>
              <a:rPr lang="en-US">
                <a:solidFill>
                  <a:prstClr val="black"/>
                </a:solidFill>
                <a:latin typeface="Arial" panose="020B0604020202020204" pitchFamily="34" charset="0"/>
              </a:rPr>
              <a:t>Fisher, L., Polonsky, W. H., &amp; Hessler, D. (2019). Addressing diabetes distress in clinical care: A practical guide. </a:t>
            </a:r>
            <a:r>
              <a:rPr lang="en-US" i="1">
                <a:solidFill>
                  <a:prstClr val="black"/>
                </a:solidFill>
                <a:latin typeface="Arial" panose="020B0604020202020204" pitchFamily="34" charset="0"/>
              </a:rPr>
              <a:t>Diabetic Medicine, 36</a:t>
            </a:r>
            <a:r>
              <a:rPr lang="en-US">
                <a:solidFill>
                  <a:prstClr val="black"/>
                </a:solidFill>
                <a:latin typeface="Arial" panose="020B0604020202020204" pitchFamily="34" charset="0"/>
              </a:rPr>
              <a:t>(6), 803–812 </a:t>
            </a:r>
          </a:p>
          <a:p>
            <a:r>
              <a:rPr lang="en-US"/>
              <a:t>Polonsky, W. H., Fisher, L., Hessler, D., Desai, U., King, S. B., &amp; Perez-Nieves, M. (2022). Toward a more comprehensive understanding of the emotional side of type 2 diabetes: A re-envisioning of the assessment of diabetes distress. Journal of Diabetes and Its Complications, 36(1), 108103. </a:t>
            </a:r>
          </a:p>
          <a:p>
            <a:r>
              <a:rPr lang="en-US"/>
              <a:t>Hessler, D. M., Polonsky, W. H., Strycker, L., Naranjo, D., Greenberg, K., &amp; Fisher, L. (2025). Stability and impact of diabetes distress over time: The potential value and uses of the type 1 diabetes distress assessment system (T1-DDAS). Diabetic Medicine, 42(7), e70066. </a:t>
            </a:r>
          </a:p>
          <a:p>
            <a:r>
              <a:rPr lang="en-US"/>
              <a:t>Fisher, L., Polonsky, W. H., Perez-Nieves, M., Desai, U., Strycker, L., &amp; Hessler, D. (2022). A new perspective on diabetes distress using the type 2 diabetes distress assessment system (T2-DDAS): Prevalence and change over time. Journal of Diabetes and Its Complications, 36(8), 108256.</a:t>
            </a:r>
          </a:p>
          <a:p>
            <a:r>
              <a:rPr lang="en-US"/>
              <a:t>Polonsky, W. H., Strycker, L., Naranjo, D., Greenberg, K., &amp; Fisher, L. (2025). Stability and impact of diabetes distress over time: The potential value and uses of the type 1 diabetes distress assessment system (T1-DDAS). Diabetic Medicine, 42(7), e70066. </a:t>
            </a:r>
          </a:p>
          <a:p>
            <a:endParaRPr lang="en-US"/>
          </a:p>
        </p:txBody>
      </p:sp>
    </p:spTree>
    <p:extLst>
      <p:ext uri="{BB962C8B-B14F-4D97-AF65-F5344CB8AC3E}">
        <p14:creationId xmlns:p14="http://schemas.microsoft.com/office/powerpoint/2010/main" val="255588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7C215-FA48-99FF-DCB9-8AE12E828EF9}"/>
              </a:ext>
            </a:extLst>
          </p:cNvPr>
          <p:cNvSpPr>
            <a:spLocks noGrp="1"/>
          </p:cNvSpPr>
          <p:nvPr>
            <p:ph type="title"/>
          </p:nvPr>
        </p:nvSpPr>
        <p:spPr>
          <a:xfrm>
            <a:off x="838200" y="365125"/>
            <a:ext cx="10515600" cy="785581"/>
          </a:xfrm>
          <a:solidFill>
            <a:srgbClr val="0070C0"/>
          </a:solidFill>
        </p:spPr>
        <p:txBody>
          <a:bodyPr/>
          <a:lstStyle/>
          <a:p>
            <a:pPr algn="ctr"/>
            <a:r>
              <a:rPr lang="en-US" b="1">
                <a:solidFill>
                  <a:schemeClr val="bg1"/>
                </a:solidFill>
              </a:rPr>
              <a:t>References</a:t>
            </a:r>
          </a:p>
        </p:txBody>
      </p:sp>
      <p:sp>
        <p:nvSpPr>
          <p:cNvPr id="3" name="Content Placeholder 2">
            <a:extLst>
              <a:ext uri="{FF2B5EF4-FFF2-40B4-BE49-F238E27FC236}">
                <a16:creationId xmlns:a16="http://schemas.microsoft.com/office/drawing/2014/main" id="{54A675D0-CCEE-8769-341A-2CB26313CEC0}"/>
              </a:ext>
            </a:extLst>
          </p:cNvPr>
          <p:cNvSpPr>
            <a:spLocks noGrp="1"/>
          </p:cNvSpPr>
          <p:nvPr>
            <p:ph idx="1"/>
          </p:nvPr>
        </p:nvSpPr>
        <p:spPr>
          <a:xfrm>
            <a:off x="838200" y="1232899"/>
            <a:ext cx="10515600" cy="4944064"/>
          </a:xfrm>
        </p:spPr>
        <p:txBody>
          <a:bodyPr>
            <a:normAutofit fontScale="92500" lnSpcReduction="10000"/>
          </a:bodyPr>
          <a:lstStyle/>
          <a:p>
            <a:r>
              <a:rPr lang="en-US" sz="2400"/>
              <a:t>Emotional Distress Predicts Reduced Type 2 Diabetes Treatment Adherence in the Glycemia Reduction Approaches in Diabetes: A Comparative Effectiveness Study (GRADE). Claire J. Hoogendoorn et al. Diabetes Care 2024;47(4):629–637</a:t>
            </a:r>
          </a:p>
          <a:p>
            <a:r>
              <a:rPr lang="en-US" sz="2400"/>
              <a:t>Gonzalez JS, </a:t>
            </a:r>
            <a:r>
              <a:rPr lang="en-US" sz="2400" err="1"/>
              <a:t>Bebu</a:t>
            </a:r>
            <a:r>
              <a:rPr lang="en-US" sz="2400"/>
              <a:t> I, Krause-</a:t>
            </a:r>
            <a:r>
              <a:rPr lang="en-US" sz="2400" err="1"/>
              <a:t>Steinrauf</a:t>
            </a:r>
            <a:r>
              <a:rPr lang="en-US" sz="2400"/>
              <a:t> H, et al. Differential Effects of Type 2 Diabetes Treatment Regimens on Diabetes Distress and Depressive Symptoms in the Glycemia Reduction Approaches in Diabetes: A Comparative Effectiveness Study (GRADE). Diabetes Care. 2024;47(4):610619.</a:t>
            </a:r>
          </a:p>
          <a:p>
            <a:r>
              <a:rPr lang="nb-NO" sz="2400"/>
              <a:t>T. C. Skinner, L. Joensen and T. Parkin. </a:t>
            </a:r>
            <a:r>
              <a:rPr lang="en-US" sz="2400"/>
              <a:t>PSAD Special Issue Paper: Twenty-five years of diabetes distress research. </a:t>
            </a:r>
            <a:r>
              <a:rPr lang="da-DK" sz="2400"/>
              <a:t>Diabet. Med. 37, 393–400 (2020)</a:t>
            </a:r>
          </a:p>
          <a:p>
            <a:r>
              <a:rPr lang="en-US" sz="2400"/>
              <a:t>L. Fisher, W. H. Polonsky and D. Hessler. Invited Review: Addressing diabetes distress in clinical care: a practical guide.</a:t>
            </a:r>
            <a:r>
              <a:rPr lang="da-DK" sz="2400"/>
              <a:t> Diabet. Med. 36: 803–812 (2019)</a:t>
            </a:r>
            <a:r>
              <a:rPr lang="en-US" sz="2400"/>
              <a:t> </a:t>
            </a:r>
          </a:p>
          <a:p>
            <a:r>
              <a:rPr lang="en-US" sz="2400"/>
              <a:t>Marisa Kostiuk et al. Addressing Diabetes Distress in Primary Care: Where Are We Now, and Where Do We Need to Go?. Current Diabetes Reports 25:17 (2025) </a:t>
            </a:r>
          </a:p>
          <a:p>
            <a:pPr marL="0" indent="0">
              <a:buNone/>
            </a:pPr>
            <a:br>
              <a:rPr lang="en-US" sz="2400"/>
            </a:br>
            <a:r>
              <a:rPr lang="en-US" sz="2400"/>
              <a:t> </a:t>
            </a:r>
          </a:p>
        </p:txBody>
      </p:sp>
    </p:spTree>
    <p:extLst>
      <p:ext uri="{BB962C8B-B14F-4D97-AF65-F5344CB8AC3E}">
        <p14:creationId xmlns:p14="http://schemas.microsoft.com/office/powerpoint/2010/main" val="2832795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9570-A6E7-09D9-385C-CD98C22B1EAC}"/>
              </a:ext>
            </a:extLst>
          </p:cNvPr>
          <p:cNvSpPr>
            <a:spLocks noGrp="1"/>
          </p:cNvSpPr>
          <p:nvPr>
            <p:ph type="title"/>
          </p:nvPr>
        </p:nvSpPr>
        <p:spPr>
          <a:xfrm>
            <a:off x="206828" y="292100"/>
            <a:ext cx="10283372" cy="777874"/>
          </a:xfrm>
          <a:solidFill>
            <a:srgbClr val="0070C0"/>
          </a:solidFill>
        </p:spPr>
        <p:txBody>
          <a:bodyPr>
            <a:normAutofit/>
          </a:bodyPr>
          <a:lstStyle/>
          <a:p>
            <a:pPr algn="ctr"/>
            <a:r>
              <a:rPr lang="en-US" sz="4000" b="1">
                <a:solidFill>
                  <a:schemeClr val="bg1"/>
                </a:solidFill>
              </a:rPr>
              <a:t>Diabetes Distress (DD) </a:t>
            </a:r>
          </a:p>
        </p:txBody>
      </p:sp>
      <p:sp>
        <p:nvSpPr>
          <p:cNvPr id="3" name="Content Placeholder 2">
            <a:extLst>
              <a:ext uri="{FF2B5EF4-FFF2-40B4-BE49-F238E27FC236}">
                <a16:creationId xmlns:a16="http://schemas.microsoft.com/office/drawing/2014/main" id="{20D7AA8E-BBB1-8A3A-9B25-C9B7393AD274}"/>
              </a:ext>
            </a:extLst>
          </p:cNvPr>
          <p:cNvSpPr>
            <a:spLocks noGrp="1"/>
          </p:cNvSpPr>
          <p:nvPr>
            <p:ph idx="1"/>
          </p:nvPr>
        </p:nvSpPr>
        <p:spPr>
          <a:xfrm>
            <a:off x="206828" y="1231900"/>
            <a:ext cx="10283372" cy="4546600"/>
          </a:xfrm>
        </p:spPr>
        <p:txBody>
          <a:bodyPr>
            <a:normAutofit fontScale="92500" lnSpcReduction="20000"/>
          </a:bodyPr>
          <a:lstStyle/>
          <a:p>
            <a:r>
              <a:rPr lang="en-US"/>
              <a:t>Diabetes Distress is</a:t>
            </a:r>
            <a:r>
              <a:rPr lang="en-US" i="1"/>
              <a:t> not </a:t>
            </a:r>
            <a:r>
              <a:rPr lang="en-US"/>
              <a:t>a co-morbidity or a diabetes complication </a:t>
            </a:r>
          </a:p>
          <a:p>
            <a:pPr marL="0" indent="0">
              <a:buNone/>
            </a:pPr>
            <a:endParaRPr lang="en-US" sz="800"/>
          </a:p>
          <a:p>
            <a:r>
              <a:rPr lang="en-US"/>
              <a:t>It is simply the </a:t>
            </a:r>
            <a:r>
              <a:rPr lang="en-US" i="1"/>
              <a:t>emotional side </a:t>
            </a:r>
            <a:r>
              <a:rPr lang="en-US"/>
              <a:t>of having &amp; living with diabetes</a:t>
            </a:r>
          </a:p>
          <a:p>
            <a:pPr lvl="1"/>
            <a:r>
              <a:rPr lang="en-US"/>
              <a:t>It is different than clinical depression</a:t>
            </a:r>
          </a:p>
          <a:p>
            <a:pPr lvl="1"/>
            <a:r>
              <a:rPr lang="en-US"/>
              <a:t>It “</a:t>
            </a:r>
            <a:r>
              <a:rPr lang="en-US" i="1"/>
              <a:t>reflects the broad range of feelings, beliefs and expectations that result from the emotional toll of living with diabetes” </a:t>
            </a:r>
          </a:p>
          <a:p>
            <a:pPr marL="457200" lvl="1" indent="0">
              <a:buNone/>
            </a:pPr>
            <a:endParaRPr lang="en-US" sz="800"/>
          </a:p>
          <a:p>
            <a:r>
              <a:rPr lang="en-US"/>
              <a:t>Updated incidence</a:t>
            </a:r>
          </a:p>
          <a:p>
            <a:pPr lvl="1"/>
            <a:r>
              <a:rPr lang="en-US"/>
              <a:t>Adults with T1D = 74% </a:t>
            </a:r>
          </a:p>
          <a:p>
            <a:pPr lvl="1"/>
            <a:r>
              <a:rPr lang="en-US"/>
              <a:t>Adults with T2D = 62% </a:t>
            </a:r>
          </a:p>
          <a:p>
            <a:pPr lvl="1"/>
            <a:r>
              <a:rPr lang="en-US"/>
              <a:t>88% have at least one elevated Source Scale (even higher for PWT1D)</a:t>
            </a:r>
          </a:p>
          <a:p>
            <a:pPr marL="0" indent="0">
              <a:buNone/>
            </a:pPr>
            <a:endParaRPr lang="en-US" sz="900"/>
          </a:p>
          <a:p>
            <a:pPr marL="457200" lvl="1" indent="0">
              <a:buNone/>
            </a:pPr>
            <a:endParaRPr lang="en-US" sz="800"/>
          </a:p>
          <a:p>
            <a:r>
              <a:rPr lang="en-US"/>
              <a:t>It is a </a:t>
            </a:r>
            <a:r>
              <a:rPr lang="en-US" i="1"/>
              <a:t>common and expected </a:t>
            </a:r>
            <a:r>
              <a:rPr lang="en-US"/>
              <a:t>response to living with diabetes</a:t>
            </a:r>
          </a:p>
          <a:p>
            <a:pPr lvl="1"/>
            <a:r>
              <a:rPr lang="en-US"/>
              <a:t>Diabetes is hard..</a:t>
            </a:r>
          </a:p>
          <a:p>
            <a:pPr marL="457200" lvl="1" indent="0">
              <a:buNone/>
            </a:pPr>
            <a:endParaRPr lang="en-US" sz="800"/>
          </a:p>
          <a:p>
            <a:endParaRPr lang="en-US"/>
          </a:p>
        </p:txBody>
      </p:sp>
    </p:spTree>
    <p:extLst>
      <p:ext uri="{BB962C8B-B14F-4D97-AF65-F5344CB8AC3E}">
        <p14:creationId xmlns:p14="http://schemas.microsoft.com/office/powerpoint/2010/main" val="2841522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F467-40A3-98C2-CAAF-79B6EC53C681}"/>
              </a:ext>
            </a:extLst>
          </p:cNvPr>
          <p:cNvSpPr>
            <a:spLocks noGrp="1"/>
          </p:cNvSpPr>
          <p:nvPr>
            <p:ph type="title"/>
          </p:nvPr>
        </p:nvSpPr>
        <p:spPr>
          <a:xfrm>
            <a:off x="215900" y="250825"/>
            <a:ext cx="10515600" cy="536575"/>
          </a:xfrm>
          <a:solidFill>
            <a:srgbClr val="0070C0"/>
          </a:solidFill>
        </p:spPr>
        <p:txBody>
          <a:bodyPr>
            <a:normAutofit/>
          </a:bodyPr>
          <a:lstStyle/>
          <a:p>
            <a:pPr algn="ctr"/>
            <a:r>
              <a:rPr lang="en-US" sz="3200" b="1">
                <a:solidFill>
                  <a:schemeClr val="bg1"/>
                </a:solidFill>
              </a:rPr>
              <a:t>References</a:t>
            </a:r>
          </a:p>
        </p:txBody>
      </p:sp>
      <p:sp>
        <p:nvSpPr>
          <p:cNvPr id="3" name="Content Placeholder 2">
            <a:extLst>
              <a:ext uri="{FF2B5EF4-FFF2-40B4-BE49-F238E27FC236}">
                <a16:creationId xmlns:a16="http://schemas.microsoft.com/office/drawing/2014/main" id="{656CF05A-8507-860C-9E9A-ACF7715E9DB3}"/>
              </a:ext>
            </a:extLst>
          </p:cNvPr>
          <p:cNvSpPr>
            <a:spLocks noGrp="1"/>
          </p:cNvSpPr>
          <p:nvPr>
            <p:ph idx="1"/>
          </p:nvPr>
        </p:nvSpPr>
        <p:spPr>
          <a:xfrm>
            <a:off x="215900" y="914400"/>
            <a:ext cx="10515600" cy="5237163"/>
          </a:xfrm>
        </p:spPr>
        <p:txBody>
          <a:bodyPr>
            <a:normAutofit/>
          </a:bodyPr>
          <a:lstStyle/>
          <a:p>
            <a:pPr marL="0" indent="0">
              <a:buNone/>
            </a:pPr>
            <a:r>
              <a:rPr lang="en-US" sz="2000"/>
              <a:t>Pharmacists &amp; DD</a:t>
            </a:r>
          </a:p>
          <a:p>
            <a:r>
              <a:rPr lang="en-US" sz="2000">
                <a:hlinkClick r:id="rId2"/>
              </a:rPr>
              <a:t>https://accpjournals.onlinelibrary.wiley.com/doi/10.1002/jac5.70015</a:t>
            </a:r>
            <a:endParaRPr lang="en-US" sz="2000"/>
          </a:p>
          <a:p>
            <a:r>
              <a:rPr lang="en-US" sz="2000">
                <a:hlinkClick r:id="rId3"/>
              </a:rPr>
              <a:t>https://journals.sagepub.com/doi/10.1177/2635010624126841</a:t>
            </a:r>
            <a:r>
              <a:rPr lang="en-US" sz="2000"/>
              <a:t>  </a:t>
            </a:r>
          </a:p>
          <a:p>
            <a:pPr marL="0" indent="0">
              <a:buNone/>
            </a:pPr>
            <a:endParaRPr lang="en-US" sz="800"/>
          </a:p>
          <a:p>
            <a:r>
              <a:rPr lang="en-US" sz="2000"/>
              <a:t>CHR/CHW &amp; DD</a:t>
            </a:r>
          </a:p>
          <a:p>
            <a:r>
              <a:rPr lang="en-US" sz="2000">
                <a:hlinkClick r:id="rId4"/>
              </a:rPr>
              <a:t>https://pmc.ncbi.nlm.nih.gov/articles/PMC7256181/</a:t>
            </a:r>
            <a:endParaRPr lang="en-US" sz="2000"/>
          </a:p>
          <a:p>
            <a:r>
              <a:rPr lang="en-US" sz="2000">
                <a:hlinkClick r:id="rId5"/>
              </a:rPr>
              <a:t>https://diabetesjournals.org/care/article-abstract/41/7/1414/36448/Outcomes-at-18-Months-From-a-Community-Health?redirectedFrom=fulltext</a:t>
            </a:r>
            <a:r>
              <a:rPr lang="en-US" sz="2000"/>
              <a:t>  </a:t>
            </a:r>
          </a:p>
          <a:p>
            <a:pPr marL="0" indent="0">
              <a:buNone/>
            </a:pPr>
            <a:endParaRPr lang="en-US" sz="800"/>
          </a:p>
          <a:p>
            <a:r>
              <a:rPr lang="en-US" sz="2000"/>
              <a:t>Trained Laypeople &amp; DD</a:t>
            </a:r>
          </a:p>
          <a:p>
            <a:r>
              <a:rPr lang="en-US" sz="2000">
                <a:hlinkClick r:id="rId6"/>
              </a:rPr>
              <a:t>https://pmc.ncbi.nlm.nih.gov/articles/PMC11632544/#H1-4-ZOI241369</a:t>
            </a:r>
            <a:r>
              <a:rPr lang="en-US" sz="2000"/>
              <a:t> </a:t>
            </a:r>
          </a:p>
          <a:p>
            <a:r>
              <a:rPr lang="en-US" sz="2000">
                <a:hlinkClick r:id="rId7"/>
              </a:rPr>
              <a:t>https://www.youtube.com/watch?v=WwtUBPEV6fY</a:t>
            </a:r>
            <a:r>
              <a:rPr lang="en-US" sz="2000"/>
              <a:t> </a:t>
            </a:r>
          </a:p>
          <a:p>
            <a:pPr marL="0" indent="0">
              <a:buNone/>
            </a:pPr>
            <a:endParaRPr lang="en-US" sz="800"/>
          </a:p>
          <a:p>
            <a:r>
              <a:rPr lang="en-US" sz="2000"/>
              <a:t>Culture, Social Support, and Diabetes Empowerment Among American Indian Adults Living With Type 2 Diabetes </a:t>
            </a:r>
            <a:r>
              <a:rPr lang="en-US" sz="2000" err="1"/>
              <a:t>Miigis</a:t>
            </a:r>
            <a:r>
              <a:rPr lang="en-US" sz="2000"/>
              <a:t> B. Gonzalez, Kaley A. Herman, and Melissa L. Walls</a:t>
            </a:r>
          </a:p>
          <a:p>
            <a:endParaRPr lang="en-US" sz="2000"/>
          </a:p>
        </p:txBody>
      </p:sp>
    </p:spTree>
    <p:extLst>
      <p:ext uri="{BB962C8B-B14F-4D97-AF65-F5344CB8AC3E}">
        <p14:creationId xmlns:p14="http://schemas.microsoft.com/office/powerpoint/2010/main" val="1638450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48AA-33C1-98C8-B73D-EEF711043CBE}"/>
              </a:ext>
            </a:extLst>
          </p:cNvPr>
          <p:cNvSpPr>
            <a:spLocks noGrp="1"/>
          </p:cNvSpPr>
          <p:nvPr>
            <p:ph type="title"/>
          </p:nvPr>
        </p:nvSpPr>
        <p:spPr>
          <a:xfrm>
            <a:off x="838200" y="246581"/>
            <a:ext cx="10515600" cy="1444108"/>
          </a:xfrm>
        </p:spPr>
        <p:txBody>
          <a:bodyPr>
            <a:noAutofit/>
          </a:bodyPr>
          <a:lstStyle/>
          <a:p>
            <a:pPr algn="ctr"/>
            <a:r>
              <a:rPr lang="en-US" sz="3200" b="1"/>
              <a:t>Diabetes distress: understanding the hidden struggles of living with diabetes and exploring intervention strategies </a:t>
            </a:r>
            <a:br>
              <a:rPr lang="en-US" sz="3200" b="1"/>
            </a:br>
            <a:r>
              <a:rPr lang="en-US" sz="2400" b="1"/>
              <a:t>Berry E, et al. Postgrad Med J 2015;91:278–283. </a:t>
            </a:r>
            <a:endParaRPr lang="en-US" sz="3200" b="1"/>
          </a:p>
        </p:txBody>
      </p:sp>
      <p:sp>
        <p:nvSpPr>
          <p:cNvPr id="3" name="Content Placeholder 2">
            <a:extLst>
              <a:ext uri="{FF2B5EF4-FFF2-40B4-BE49-F238E27FC236}">
                <a16:creationId xmlns:a16="http://schemas.microsoft.com/office/drawing/2014/main" id="{5DC19FE8-974E-EC1B-8968-8C048F6835DD}"/>
              </a:ext>
            </a:extLst>
          </p:cNvPr>
          <p:cNvSpPr>
            <a:spLocks noGrp="1"/>
          </p:cNvSpPr>
          <p:nvPr>
            <p:ph idx="1"/>
          </p:nvPr>
        </p:nvSpPr>
        <p:spPr>
          <a:xfrm>
            <a:off x="714910" y="1849347"/>
            <a:ext cx="10515600" cy="4397341"/>
          </a:xfrm>
        </p:spPr>
        <p:txBody>
          <a:bodyPr>
            <a:noAutofit/>
          </a:bodyPr>
          <a:lstStyle/>
          <a:p>
            <a:r>
              <a:rPr lang="en-US" sz="2400"/>
              <a:t>…the importance of prompting discussion during appointments to present people with an opportunity to talk about which aspects of diabetes care are the most difficult. </a:t>
            </a:r>
          </a:p>
          <a:p>
            <a:r>
              <a:rPr lang="en-US" sz="2400"/>
              <a:t>This does not require psychological expertise and does not require providing solutions there and then; indeed, the MIND Study suggests that simply monitoring diabetes distress can have beneficial effects.</a:t>
            </a:r>
          </a:p>
          <a:p>
            <a:r>
              <a:rPr lang="en-US" sz="2400"/>
              <a:t> </a:t>
            </a:r>
            <a:r>
              <a:rPr lang="en-US" sz="2400" b="1"/>
              <a:t>It is simply about initiating normal conversation, listening to and showing an understanding and awareness of the psychosocial and emotional issues embedded in diabetes, which often go unnoticed and grow.</a:t>
            </a:r>
          </a:p>
          <a:p>
            <a:r>
              <a:rPr lang="en-US" sz="2400"/>
              <a:t>Practitioners should encourage patients to acknowledge their emotional difficulties and remind them that they are part of the process of adapting to living with diabetes.</a:t>
            </a:r>
          </a:p>
        </p:txBody>
      </p:sp>
    </p:spTree>
    <p:extLst>
      <p:ext uri="{BB962C8B-B14F-4D97-AF65-F5344CB8AC3E}">
        <p14:creationId xmlns:p14="http://schemas.microsoft.com/office/powerpoint/2010/main" val="5873559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CECD3-57B4-9D3D-0323-479C9FA07F0E}"/>
              </a:ext>
            </a:extLst>
          </p:cNvPr>
          <p:cNvSpPr>
            <a:spLocks noGrp="1"/>
          </p:cNvSpPr>
          <p:nvPr>
            <p:ph type="title"/>
          </p:nvPr>
        </p:nvSpPr>
        <p:spPr>
          <a:xfrm>
            <a:off x="838200" y="261430"/>
            <a:ext cx="10515600" cy="1325563"/>
          </a:xfrm>
        </p:spPr>
        <p:txBody>
          <a:bodyPr>
            <a:normAutofit/>
          </a:bodyPr>
          <a:lstStyle/>
          <a:p>
            <a:pPr algn="ctr"/>
            <a:r>
              <a:rPr lang="en-US" sz="3100" b="1"/>
              <a:t>It is important to distinguish diabetes distress from clinical depression or major depressive disorder </a:t>
            </a:r>
            <a:br>
              <a:rPr lang="en-US" sz="3100" b="1"/>
            </a:br>
            <a:r>
              <a:rPr lang="da-DK" sz="2400" b="1"/>
              <a:t>Diabet. Med. 36: 803–812 (2019</a:t>
            </a:r>
            <a:r>
              <a:rPr lang="da-DK" sz="2700" b="1"/>
              <a:t>)</a:t>
            </a:r>
            <a:endParaRPr lang="en-US" sz="3200" b="1"/>
          </a:p>
        </p:txBody>
      </p:sp>
      <p:sp>
        <p:nvSpPr>
          <p:cNvPr id="3" name="Content Placeholder 2">
            <a:extLst>
              <a:ext uri="{FF2B5EF4-FFF2-40B4-BE49-F238E27FC236}">
                <a16:creationId xmlns:a16="http://schemas.microsoft.com/office/drawing/2014/main" id="{62BBA352-6806-12A2-04FB-E4E407342D0E}"/>
              </a:ext>
            </a:extLst>
          </p:cNvPr>
          <p:cNvSpPr>
            <a:spLocks noGrp="1"/>
          </p:cNvSpPr>
          <p:nvPr>
            <p:ph idx="1"/>
          </p:nvPr>
        </p:nvSpPr>
        <p:spPr>
          <a:xfrm>
            <a:off x="838200" y="1586992"/>
            <a:ext cx="10515600" cy="5009577"/>
          </a:xfrm>
        </p:spPr>
        <p:txBody>
          <a:bodyPr>
            <a:normAutofit fontScale="70000" lnSpcReduction="20000"/>
          </a:bodyPr>
          <a:lstStyle/>
          <a:p>
            <a:r>
              <a:rPr lang="en-US"/>
              <a:t> Most people with diabetes labelled as clinically depressed using common self-report inventories (e.g. Patient Health Questionnaire-9; PHQ-9) do not meet standard psychiatric criteria for major depressive disorder. When well-structured psychiatric interviews are undertaken with most samples of adults with diabetes, however, the prevalence of major depressive disorder distress falls to between 3.8% and 6%, which is similar to rates in the general community (note variation in this rate based on clinical setting and an individual’s characteristics). </a:t>
            </a:r>
          </a:p>
          <a:p>
            <a:r>
              <a:rPr lang="en-US"/>
              <a:t>Still, individuals with diabetes typically score higher on depression symptom measures than people who do not have diabetes, and although these higher scores may not be indicative of a depressive disorder, they do reflect the experience of significant emotional distress. In recent studies, depressive symptom scores, using the PHQ-9, have been found to correlate quite highly with diabetes distress scores (e.g. r as high as 0.60), pointing to a significant overlap between these two constructs. </a:t>
            </a:r>
          </a:p>
          <a:p>
            <a:r>
              <a:rPr lang="en-US"/>
              <a:t>Furthermore, in one study, initial analyses indicated significant associations between depressive symptoms with management and HbA1c; but when diabetes distress scores were entered into the same analysis, depressive symptom scores were no longer significantly associated with these outcomes, whereas diabetes distress scores were. </a:t>
            </a:r>
          </a:p>
          <a:p>
            <a:r>
              <a:rPr lang="en-US"/>
              <a:t>We suggest, therefore, that clinicians should not immediately assume that elevated depression symptom scores obtained from self-report inventories are indicative of a depressive disorder. Instead, it is likely that such scores reflect the emotional distress associated with diabetes. This is not to say that major depressive disorder does not exist in diabetes populations. When it is carefully documented and diagnosed, it needs to be treated accordingly. </a:t>
            </a:r>
          </a:p>
        </p:txBody>
      </p:sp>
    </p:spTree>
    <p:extLst>
      <p:ext uri="{BB962C8B-B14F-4D97-AF65-F5344CB8AC3E}">
        <p14:creationId xmlns:p14="http://schemas.microsoft.com/office/powerpoint/2010/main" val="74217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3DAD-A0B0-C543-38D8-2397295FC2EE}"/>
              </a:ext>
            </a:extLst>
          </p:cNvPr>
          <p:cNvSpPr>
            <a:spLocks noGrp="1"/>
          </p:cNvSpPr>
          <p:nvPr>
            <p:ph type="title"/>
          </p:nvPr>
        </p:nvSpPr>
        <p:spPr/>
        <p:txBody>
          <a:bodyPr>
            <a:noAutofit/>
          </a:bodyPr>
          <a:lstStyle/>
          <a:p>
            <a:r>
              <a:rPr lang="en-US" sz="1800"/>
              <a:t>Diabetes Technol </a:t>
            </a:r>
            <a:r>
              <a:rPr lang="en-US" sz="1800" err="1"/>
              <a:t>Ther</a:t>
            </a:r>
            <a:r>
              <a:rPr lang="en-US" sz="1800"/>
              <a:t>. 2024 Mar 25. doi: 10.1089/dia.2023.0612. </a:t>
            </a:r>
            <a:br>
              <a:rPr lang="en-US" sz="1800"/>
            </a:br>
            <a:r>
              <a:rPr lang="en-US" sz="2800" b="1"/>
              <a:t>The Potential Impact of CGM Use on Diabetes-Related Attitudes and Behaviors in Adults with T2D: A Qualitative Investigation of the Patient Experience</a:t>
            </a:r>
            <a:r>
              <a:rPr lang="en-US" sz="1800" b="1"/>
              <a:t>   </a:t>
            </a:r>
            <a:r>
              <a:rPr lang="en-US" sz="1800"/>
              <a:t>Taylor Clark, William Polonsky, Emily Soriano </a:t>
            </a:r>
          </a:p>
        </p:txBody>
      </p:sp>
      <p:sp>
        <p:nvSpPr>
          <p:cNvPr id="3" name="Content Placeholder 2">
            <a:extLst>
              <a:ext uri="{FF2B5EF4-FFF2-40B4-BE49-F238E27FC236}">
                <a16:creationId xmlns:a16="http://schemas.microsoft.com/office/drawing/2014/main" id="{04976AEE-E63F-B482-1F82-EB1851F6416A}"/>
              </a:ext>
            </a:extLst>
          </p:cNvPr>
          <p:cNvSpPr>
            <a:spLocks noGrp="1"/>
          </p:cNvSpPr>
          <p:nvPr>
            <p:ph idx="1"/>
          </p:nvPr>
        </p:nvSpPr>
        <p:spPr>
          <a:xfrm>
            <a:off x="838200" y="1900989"/>
            <a:ext cx="10515600" cy="4728410"/>
          </a:xfrm>
        </p:spPr>
        <p:txBody>
          <a:bodyPr>
            <a:normAutofit lnSpcReduction="10000"/>
          </a:bodyPr>
          <a:lstStyle/>
          <a:p>
            <a:r>
              <a:rPr lang="en-US" sz="2400"/>
              <a:t>Conclusions: Participants reported a far-reaching impact of CGM on their daily lives, with many stating that CGM fostered a </a:t>
            </a:r>
            <a:r>
              <a:rPr lang="en-US" sz="2400" b="1"/>
              <a:t>greater understanding of diabetes and prompted positive behavior changes</a:t>
            </a:r>
            <a:r>
              <a:rPr lang="en-US" sz="2400"/>
              <a:t>. The observed </a:t>
            </a:r>
            <a:r>
              <a:rPr lang="en-US" sz="2400" b="1"/>
              <a:t>attitudinal and behavioral shifts</a:t>
            </a:r>
            <a:r>
              <a:rPr lang="en-US" sz="2400"/>
              <a:t> likely contributed synergistically to the significant glycemic benefits observed over the study period. </a:t>
            </a:r>
          </a:p>
          <a:p>
            <a:r>
              <a:rPr lang="en-US" sz="2400"/>
              <a:t>This study highlights the technology's potential to bring about meaningful attitudinal and behavioral changes.  Six primary themes emerged:</a:t>
            </a:r>
          </a:p>
          <a:p>
            <a:pPr lvl="1"/>
            <a:r>
              <a:rPr lang="en-US" sz="2000"/>
              <a:t>1) Making the Invisible Visible, highlighting the newfound awareness of T2D in daily life; </a:t>
            </a:r>
          </a:p>
          <a:p>
            <a:pPr lvl="1"/>
            <a:r>
              <a:rPr lang="en-US" sz="2000"/>
              <a:t>2) Effective Decision Making, emphasizing the use of real-time glucose data for immediate and long-term choices; </a:t>
            </a:r>
          </a:p>
          <a:p>
            <a:pPr lvl="1"/>
            <a:r>
              <a:rPr lang="en-US" sz="2000"/>
              <a:t>3) Enhanced Self-Efficacy, describing a renewed sense of control and motivation; </a:t>
            </a:r>
          </a:p>
          <a:p>
            <a:pPr lvl="1"/>
            <a:r>
              <a:rPr lang="en-US" sz="2000"/>
              <a:t>4) Diabetes-Related Diet Modifications; </a:t>
            </a:r>
          </a:p>
          <a:p>
            <a:pPr lvl="1"/>
            <a:r>
              <a:rPr lang="en-US" sz="2000"/>
              <a:t>5) Changes in Physical Activity; and </a:t>
            </a:r>
          </a:p>
          <a:p>
            <a:pPr lvl="1"/>
            <a:r>
              <a:rPr lang="en-US" sz="2000"/>
              <a:t>6) Changes in Medication Taking.</a:t>
            </a:r>
          </a:p>
        </p:txBody>
      </p:sp>
    </p:spTree>
    <p:extLst>
      <p:ext uri="{BB962C8B-B14F-4D97-AF65-F5344CB8AC3E}">
        <p14:creationId xmlns:p14="http://schemas.microsoft.com/office/powerpoint/2010/main" val="2822289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76D6-6B5C-1B42-0FF7-241B9502065C}"/>
              </a:ext>
            </a:extLst>
          </p:cNvPr>
          <p:cNvSpPr>
            <a:spLocks noGrp="1"/>
          </p:cNvSpPr>
          <p:nvPr>
            <p:ph type="title"/>
          </p:nvPr>
        </p:nvSpPr>
        <p:spPr>
          <a:xfrm>
            <a:off x="838200" y="365126"/>
            <a:ext cx="10515600" cy="679903"/>
          </a:xfrm>
          <a:solidFill>
            <a:srgbClr val="0070C0"/>
          </a:solidFill>
        </p:spPr>
        <p:txBody>
          <a:bodyPr>
            <a:normAutofit fontScale="90000"/>
          </a:bodyPr>
          <a:lstStyle/>
          <a:p>
            <a:pPr algn="ctr"/>
            <a:r>
              <a:rPr lang="en-US" b="1">
                <a:solidFill>
                  <a:schemeClr val="bg1"/>
                </a:solidFill>
              </a:rPr>
              <a:t>Resources</a:t>
            </a:r>
          </a:p>
        </p:txBody>
      </p:sp>
      <p:sp>
        <p:nvSpPr>
          <p:cNvPr id="3" name="Content Placeholder 2">
            <a:extLst>
              <a:ext uri="{FF2B5EF4-FFF2-40B4-BE49-F238E27FC236}">
                <a16:creationId xmlns:a16="http://schemas.microsoft.com/office/drawing/2014/main" id="{47AA80D0-5042-06CF-C85E-D5EF3F960CD5}"/>
              </a:ext>
            </a:extLst>
          </p:cNvPr>
          <p:cNvSpPr>
            <a:spLocks noGrp="1"/>
          </p:cNvSpPr>
          <p:nvPr>
            <p:ph idx="1"/>
          </p:nvPr>
        </p:nvSpPr>
        <p:spPr>
          <a:xfrm>
            <a:off x="838200" y="1345915"/>
            <a:ext cx="10515600" cy="4831048"/>
          </a:xfrm>
        </p:spPr>
        <p:txBody>
          <a:bodyPr>
            <a:normAutofit/>
          </a:bodyPr>
          <a:lstStyle/>
          <a:p>
            <a:r>
              <a:rPr lang="en-US" sz="2000"/>
              <a:t>Behavioral Diabetes Institute (BDI) </a:t>
            </a:r>
            <a:r>
              <a:rPr lang="en-US" sz="2000">
                <a:hlinkClick r:id="rId2"/>
              </a:rPr>
              <a:t>https://behavioraldiabetes.org/</a:t>
            </a:r>
            <a:r>
              <a:rPr lang="en-US" sz="2000"/>
              <a:t> </a:t>
            </a:r>
          </a:p>
          <a:p>
            <a:pPr lvl="1"/>
            <a:r>
              <a:rPr lang="en-US" sz="2000">
                <a:hlinkClick r:id="rId3"/>
              </a:rPr>
              <a:t>https://behavioraldiabetes.org/resources/health-care-professionals/professional-education-brief-video-series/</a:t>
            </a:r>
            <a:r>
              <a:rPr lang="en-US" sz="2000"/>
              <a:t> </a:t>
            </a:r>
          </a:p>
          <a:p>
            <a:r>
              <a:rPr lang="en-US" sz="2000"/>
              <a:t>DIABETES DISTRESS (From Behavioral Diabetes Institute (BDI) &amp; </a:t>
            </a:r>
            <a:r>
              <a:rPr lang="en-US" sz="2000">
                <a:hlinkClick r:id="rId4"/>
              </a:rPr>
              <a:t>https://diabetesdistress.org/</a:t>
            </a:r>
            <a:r>
              <a:rPr lang="en-US" sz="2000"/>
              <a:t> )</a:t>
            </a:r>
          </a:p>
          <a:p>
            <a:r>
              <a:rPr lang="en-US" sz="2000"/>
              <a:t>ADA </a:t>
            </a:r>
            <a:r>
              <a:rPr lang="en-US" sz="2000">
                <a:hlinkClick r:id="rId5"/>
              </a:rPr>
              <a:t>https://diabetesjournals.org/care/article/47/Supplement_1/S77/153949/5-Facilitating-Positive-Health-Behaviors-and-Well</a:t>
            </a:r>
            <a:endParaRPr lang="en-US" sz="2000"/>
          </a:p>
          <a:p>
            <a:pPr lvl="1"/>
            <a:r>
              <a:rPr lang="en-US" sz="2000">
                <a:hlinkClick r:id="rId6"/>
              </a:rPr>
              <a:t>https://professional.diabetes.org/professional-development/behavioral-mental-health/behavioral-health-toolkit</a:t>
            </a:r>
            <a:r>
              <a:rPr lang="en-US" sz="200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hlinkClick r:id="rId7"/>
              </a:rPr>
              <a:t>How to make the diagnosis of type 2 diabetes less difficult (youtube.com)</a:t>
            </a:r>
            <a:endParaRPr kumimoji="0" lang="en-US" sz="20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900" b="0" i="0" u="none" strike="noStrike" kern="1200" cap="none" spc="0" normalizeH="0" baseline="0" noProof="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8"/>
              </a:rPr>
              <a:t>https://www.youtube.com/watch?v=6qtuO7Hq9WE</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(evidence-based hope in diabetes)</a:t>
            </a:r>
          </a:p>
          <a:p>
            <a:pPr marL="0" marR="0" lvl="0" indent="0" algn="l" defTabSz="914400" rtl="0" eaLnBrk="1" fontAlgn="auto" latinLnBrk="0" hangingPunct="1">
              <a:lnSpc>
                <a:spcPct val="100000"/>
              </a:lnSpc>
              <a:spcBef>
                <a:spcPts val="0"/>
              </a:spcBef>
              <a:spcAft>
                <a:spcPts val="0"/>
              </a:spcAft>
              <a:buClrTx/>
              <a:buSzTx/>
              <a:buNone/>
              <a:tabLst/>
              <a:defRPr/>
            </a:pPr>
            <a:endParaRPr lang="en-US" sz="800">
              <a:solidFill>
                <a:prstClr val="black"/>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hlinkClick r:id="rId9"/>
              </a:rPr>
              <a:t>Bing Videos</a:t>
            </a:r>
            <a:r>
              <a:rPr kumimoji="0" lang="en-US" sz="2000" b="0" i="0" u="none" strike="noStrike" kern="1200" cap="none" spc="0" normalizeH="0" baseline="0" noProof="0">
                <a:ln>
                  <a:noFill/>
                </a:ln>
                <a:solidFill>
                  <a:prstClr val="black"/>
                </a:solidFill>
                <a:effectLst/>
                <a:uLnTx/>
                <a:uFillTx/>
                <a:latin typeface="Aptos" panose="02110004020202020204"/>
                <a:ea typeface="+mn-ea"/>
                <a:cs typeface="+mn-cs"/>
              </a:rPr>
              <a:t> (diabetes distress vs depression)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sz="2800"/>
          </a:p>
          <a:p>
            <a:endParaRPr lang="en-US"/>
          </a:p>
        </p:txBody>
      </p:sp>
    </p:spTree>
    <p:extLst>
      <p:ext uri="{BB962C8B-B14F-4D97-AF65-F5344CB8AC3E}">
        <p14:creationId xmlns:p14="http://schemas.microsoft.com/office/powerpoint/2010/main" val="2357126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F69B-58F2-F32A-DC18-36774826C4EE}"/>
              </a:ext>
            </a:extLst>
          </p:cNvPr>
          <p:cNvSpPr>
            <a:spLocks noGrp="1"/>
          </p:cNvSpPr>
          <p:nvPr>
            <p:ph type="title"/>
          </p:nvPr>
        </p:nvSpPr>
        <p:spPr>
          <a:xfrm>
            <a:off x="838200" y="365126"/>
            <a:ext cx="10515600" cy="935774"/>
          </a:xfrm>
          <a:solidFill>
            <a:srgbClr val="0070C0"/>
          </a:solidFill>
        </p:spPr>
        <p:txBody>
          <a:bodyPr/>
          <a:lstStyle/>
          <a:p>
            <a:pPr algn="ctr"/>
            <a:r>
              <a:rPr lang="en-US">
                <a:solidFill>
                  <a:schemeClr val="bg1"/>
                </a:solidFill>
              </a:rPr>
              <a:t>ADA - Diabetes Distress in Diabetes</a:t>
            </a:r>
          </a:p>
        </p:txBody>
      </p:sp>
      <p:sp>
        <p:nvSpPr>
          <p:cNvPr id="3" name="Content Placeholder 2">
            <a:extLst>
              <a:ext uri="{FF2B5EF4-FFF2-40B4-BE49-F238E27FC236}">
                <a16:creationId xmlns:a16="http://schemas.microsoft.com/office/drawing/2014/main" id="{9807D9BE-BE16-84E2-6061-ABDD5C790116}"/>
              </a:ext>
            </a:extLst>
          </p:cNvPr>
          <p:cNvSpPr>
            <a:spLocks noGrp="1"/>
          </p:cNvSpPr>
          <p:nvPr>
            <p:ph idx="1"/>
          </p:nvPr>
        </p:nvSpPr>
        <p:spPr>
          <a:xfrm>
            <a:off x="838200" y="1517715"/>
            <a:ext cx="10515600" cy="4659248"/>
          </a:xfrm>
        </p:spPr>
        <p:txBody>
          <a:bodyPr/>
          <a:lstStyle/>
          <a:p>
            <a:r>
              <a:rPr lang="en-US">
                <a:hlinkClick r:id="rId2"/>
              </a:rPr>
              <a:t>https://www.youtube.com/watch?v=8MTKa4PSp1c</a:t>
            </a:r>
            <a:endParaRPr lang="en-US"/>
          </a:p>
          <a:p>
            <a:pPr marL="0" indent="0">
              <a:buNone/>
            </a:pPr>
            <a:endParaRPr lang="en-US" sz="800"/>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 </a:t>
            </a: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3"/>
              </a:rPr>
              <a:t>ada_mental_health_toolkit_questionnaires.pdf (diabetes.org)</a:t>
            </a:r>
            <a:endParaRPr kumimoji="0" lang="en-US" sz="2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4"/>
              </a:rPr>
              <a:t>ada_mental_health_toolkit_handouts_r3.pdf (diabetes.org)</a:t>
            </a:r>
            <a:endParaRPr kumimoji="0" lang="en-US" sz="2800" b="0" i="0" u="none" strike="noStrike" kern="12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solidFill>
                  <a:srgbClr val="0000FF"/>
                </a:solidFill>
                <a:effectLst/>
                <a:uLnTx/>
                <a:uFillTx/>
                <a:latin typeface="Aptos" panose="020B0004020202020204" pitchFamily="34" charset="0"/>
                <a:ea typeface="Aptos" panose="020B0004020202020204" pitchFamily="34" charset="0"/>
                <a:cs typeface="Aptos" panose="020B0004020202020204" pitchFamily="34" charset="0"/>
                <a:hlinkClick r:id="rId5"/>
              </a:rPr>
              <a:t>ada_mental_health_toolkit_7as_r2.pdf (diabetes.org)</a:t>
            </a:r>
            <a:r>
              <a:rPr kumimoji="0" lang="en-US" sz="2800" b="1" i="0" u="sng" strike="noStrike" kern="1200" cap="none" spc="0" normalizeH="0" baseline="0" noProof="0">
                <a:ln>
                  <a:noFill/>
                </a:ln>
                <a:solidFill>
                  <a:srgbClr val="F56C13"/>
                </a:solidFill>
                <a:effectLst/>
                <a:uLnTx/>
                <a:uFillTx/>
                <a:latin typeface="proxima-nova"/>
                <a:ea typeface="Aptos" panose="020B0004020202020204" pitchFamily="34" charset="0"/>
                <a:cs typeface="Aptos" panose="020B0004020202020204" pitchFamily="34" charset="0"/>
                <a:hlinkClick r:id="rId6"/>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rPr>
              <a:t>ADA </a:t>
            </a:r>
            <a:r>
              <a:rPr kumimoji="0" lang="en-US" sz="2800" b="0" i="0" u="none" strike="noStrike" kern="1200" cap="none" spc="0" normalizeH="0" baseline="0" noProof="0">
                <a:ln>
                  <a:noFill/>
                </a:ln>
                <a:solidFill>
                  <a:prstClr val="black"/>
                </a:solidFill>
                <a:effectLst/>
                <a:uLnTx/>
                <a:uFillTx/>
                <a:latin typeface="Aptos" panose="02110004020202020204"/>
                <a:ea typeface="+mn-ea"/>
                <a:cs typeface="+mn-cs"/>
                <a:hlinkClick r:id="rId7"/>
              </a:rPr>
              <a:t>https://diabetesjournals.org/care/article/47/Supplement_1/S77/153949/5-Facilitating-Positive-Health-Behaviors-and-Well</a:t>
            </a:r>
            <a:endParaRPr kumimoji="0" lang="en-US" sz="2800" b="0" i="0" u="none" strike="noStrike" kern="1200" cap="none" spc="0" normalizeH="0" baseline="0" noProof="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hlinkClick r:id="rId8"/>
              </a:rPr>
              <a:t>https://professional.diabetes.org/professional-development/behavioral-mental-health/behavioral-health-toolkit</a:t>
            </a:r>
            <a:r>
              <a:rPr kumimoji="0" lang="en-US" sz="2400" b="0" i="0" u="none" strike="noStrike" kern="1200" cap="none" spc="0" normalizeH="0" baseline="0" noProof="0">
                <a:ln>
                  <a:noFill/>
                </a:ln>
                <a:solidFill>
                  <a:prstClr val="black"/>
                </a:solidFill>
                <a:effectLst/>
                <a:uLnTx/>
                <a:uFillTx/>
                <a:latin typeface="Aptos" panose="02110004020202020204"/>
                <a:ea typeface="+mn-ea"/>
                <a:cs typeface="+mn-cs"/>
              </a:rPr>
              <a:t> </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2800" b="1" i="0" u="sng" strike="noStrike" kern="1200" cap="none" spc="0" normalizeH="0" baseline="0" noProof="0">
              <a:ln>
                <a:noFill/>
              </a:ln>
              <a:solidFill>
                <a:srgbClr val="F56C13"/>
              </a:solidFill>
              <a:effectLst/>
              <a:uLnTx/>
              <a:uFillTx/>
              <a:latin typeface="proxima-nova"/>
              <a:ea typeface="Aptos" panose="020B0004020202020204" pitchFamily="34" charset="0"/>
              <a:cs typeface="Aptos" panose="020B0004020202020204" pitchFamily="34" charset="0"/>
              <a:hlinkClick r:id="rId6"/>
            </a:endParaRPr>
          </a:p>
          <a:p>
            <a:endParaRPr lang="en-US"/>
          </a:p>
        </p:txBody>
      </p:sp>
    </p:spTree>
    <p:extLst>
      <p:ext uri="{BB962C8B-B14F-4D97-AF65-F5344CB8AC3E}">
        <p14:creationId xmlns:p14="http://schemas.microsoft.com/office/powerpoint/2010/main" val="2207324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6928-096E-68A1-C68E-FA90580398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9D6CB6-5701-D3E7-FE00-EB18FFEC4207}"/>
              </a:ext>
            </a:extLst>
          </p:cNvPr>
          <p:cNvSpPr>
            <a:spLocks noGrp="1"/>
          </p:cNvSpPr>
          <p:nvPr>
            <p:ph idx="1"/>
          </p:nvPr>
        </p:nvSpPr>
        <p:spPr/>
        <p:txBody>
          <a:bodyPr/>
          <a:lstStyle/>
          <a:p>
            <a:r>
              <a:rPr lang="en-US">
                <a:hlinkClick r:id="rId2"/>
              </a:rPr>
              <a:t>https://www.youtube.com/watch?v=BLVqr0_3AVo</a:t>
            </a:r>
            <a:r>
              <a:rPr lang="en-US"/>
              <a:t> </a:t>
            </a:r>
          </a:p>
        </p:txBody>
      </p:sp>
    </p:spTree>
    <p:extLst>
      <p:ext uri="{BB962C8B-B14F-4D97-AF65-F5344CB8AC3E}">
        <p14:creationId xmlns:p14="http://schemas.microsoft.com/office/powerpoint/2010/main" val="455313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E463-1FA5-28F6-FB93-CC566EDD19F5}"/>
              </a:ext>
            </a:extLst>
          </p:cNvPr>
          <p:cNvSpPr>
            <a:spLocks noGrp="1"/>
          </p:cNvSpPr>
          <p:nvPr>
            <p:ph type="title"/>
          </p:nvPr>
        </p:nvSpPr>
        <p:spPr>
          <a:xfrm>
            <a:off x="838200" y="365126"/>
            <a:ext cx="10515600" cy="1086304"/>
          </a:xfrm>
          <a:solidFill>
            <a:srgbClr val="0070C0"/>
          </a:solidFill>
        </p:spPr>
        <p:txBody>
          <a:bodyPr/>
          <a:lstStyle/>
          <a:p>
            <a:pPr algn="ctr"/>
            <a:r>
              <a:rPr lang="en-US" b="1">
                <a:solidFill>
                  <a:schemeClr val="bg1"/>
                </a:solidFill>
              </a:rPr>
              <a:t>Diabetes Stigma</a:t>
            </a:r>
          </a:p>
        </p:txBody>
      </p:sp>
      <p:sp>
        <p:nvSpPr>
          <p:cNvPr id="3" name="Content Placeholder 2">
            <a:extLst>
              <a:ext uri="{FF2B5EF4-FFF2-40B4-BE49-F238E27FC236}">
                <a16:creationId xmlns:a16="http://schemas.microsoft.com/office/drawing/2014/main" id="{0F54062C-C8A9-F016-E163-2B76BE042739}"/>
              </a:ext>
            </a:extLst>
          </p:cNvPr>
          <p:cNvSpPr>
            <a:spLocks noGrp="1"/>
          </p:cNvSpPr>
          <p:nvPr>
            <p:ph idx="1"/>
          </p:nvPr>
        </p:nvSpPr>
        <p:spPr/>
        <p:txBody>
          <a:bodyPr/>
          <a:lstStyle/>
          <a:p>
            <a:r>
              <a:rPr lang="en-US">
                <a:hlinkClick r:id="rId2"/>
              </a:rPr>
              <a:t>Resources – </a:t>
            </a:r>
            <a:r>
              <a:rPr lang="en-US" err="1">
                <a:hlinkClick r:id="rId2"/>
              </a:rPr>
              <a:t>dStigmatize</a:t>
            </a:r>
            <a:endParaRPr lang="en-US"/>
          </a:p>
          <a:p>
            <a:endParaRPr lang="en-US"/>
          </a:p>
          <a:p>
            <a:r>
              <a:rPr lang="en-US">
                <a:hlinkClick r:id="rId3"/>
              </a:rPr>
              <a:t>‘I'm not a druggie, I'm just a diabetic’: a qualitative study of stigma from the perspective of adults with type 1 diabetes | BMJ Open</a:t>
            </a:r>
            <a:r>
              <a:rPr lang="en-US"/>
              <a:t> </a:t>
            </a:r>
          </a:p>
          <a:p>
            <a:endParaRPr lang="en-US"/>
          </a:p>
          <a:p>
            <a:r>
              <a:rPr lang="en-US">
                <a:solidFill>
                  <a:prstClr val="black"/>
                </a:solidFill>
                <a:hlinkClick r:id="rId4"/>
              </a:rPr>
              <a:t>https://www.youtube.com/watch?v=6qtuO7Hq9WE</a:t>
            </a:r>
            <a:r>
              <a:rPr lang="en-US">
                <a:solidFill>
                  <a:prstClr val="black"/>
                </a:solidFill>
              </a:rPr>
              <a:t> </a:t>
            </a:r>
          </a:p>
          <a:p>
            <a:endParaRPr lang="en-US"/>
          </a:p>
        </p:txBody>
      </p:sp>
    </p:spTree>
    <p:extLst>
      <p:ext uri="{BB962C8B-B14F-4D97-AF65-F5344CB8AC3E}">
        <p14:creationId xmlns:p14="http://schemas.microsoft.com/office/powerpoint/2010/main" val="3591125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4334-04E3-8AFA-1963-465C31D495C8}"/>
              </a:ext>
            </a:extLst>
          </p:cNvPr>
          <p:cNvSpPr>
            <a:spLocks noGrp="1"/>
          </p:cNvSpPr>
          <p:nvPr>
            <p:ph type="title"/>
          </p:nvPr>
        </p:nvSpPr>
        <p:spPr>
          <a:solidFill>
            <a:srgbClr val="0070C0"/>
          </a:solidFill>
        </p:spPr>
        <p:txBody>
          <a:bodyPr/>
          <a:lstStyle/>
          <a:p>
            <a:pPr algn="ctr"/>
            <a:r>
              <a:rPr lang="en-US" b="1">
                <a:solidFill>
                  <a:schemeClr val="bg1"/>
                </a:solidFill>
              </a:rPr>
              <a:t>Diabetes Stigma</a:t>
            </a:r>
          </a:p>
        </p:txBody>
      </p:sp>
      <p:sp>
        <p:nvSpPr>
          <p:cNvPr id="3" name="Content Placeholder 2">
            <a:extLst>
              <a:ext uri="{FF2B5EF4-FFF2-40B4-BE49-F238E27FC236}">
                <a16:creationId xmlns:a16="http://schemas.microsoft.com/office/drawing/2014/main" id="{6AA8452E-0EE6-0F55-193E-66D64317C1B9}"/>
              </a:ext>
            </a:extLst>
          </p:cNvPr>
          <p:cNvSpPr>
            <a:spLocks noGrp="1"/>
          </p:cNvSpPr>
          <p:nvPr>
            <p:ph idx="1"/>
          </p:nvPr>
        </p:nvSpPr>
        <p:spPr/>
        <p:txBody>
          <a:bodyPr/>
          <a:lstStyle/>
          <a:p>
            <a:r>
              <a:rPr lang="en-US">
                <a:hlinkClick r:id="rId2"/>
              </a:rPr>
              <a:t>Resources – </a:t>
            </a:r>
            <a:r>
              <a:rPr lang="en-US" err="1">
                <a:hlinkClick r:id="rId2"/>
              </a:rPr>
              <a:t>dStigmatize</a:t>
            </a:r>
            <a:endParaRPr lang="en-US"/>
          </a:p>
          <a:p>
            <a:endParaRPr lang="en-US"/>
          </a:p>
          <a:p>
            <a:r>
              <a:rPr lang="en-US">
                <a:hlinkClick r:id="rId3"/>
              </a:rPr>
              <a:t>‘I'm not a druggie, I'm just a diabetic’: a qualitative study of stigma from the perspective of adults with type 1 diabetes | BMJ Open</a:t>
            </a:r>
            <a:r>
              <a:rPr lang="en-US"/>
              <a:t> </a:t>
            </a:r>
          </a:p>
          <a:p>
            <a:endParaRPr lang="en-US"/>
          </a:p>
          <a:p>
            <a:r>
              <a:rPr lang="en-US">
                <a:solidFill>
                  <a:prstClr val="black"/>
                </a:solidFill>
                <a:hlinkClick r:id="rId4"/>
              </a:rPr>
              <a:t>https://www.youtube.com/watch?v=6qtuO7Hq9WE</a:t>
            </a:r>
            <a:r>
              <a:rPr lang="en-US">
                <a:solidFill>
                  <a:prstClr val="black"/>
                </a:solidFill>
              </a:rPr>
              <a:t> </a:t>
            </a:r>
          </a:p>
          <a:p>
            <a:endParaRPr lang="en-US"/>
          </a:p>
        </p:txBody>
      </p:sp>
    </p:spTree>
    <p:extLst>
      <p:ext uri="{BB962C8B-B14F-4D97-AF65-F5344CB8AC3E}">
        <p14:creationId xmlns:p14="http://schemas.microsoft.com/office/powerpoint/2010/main" val="208352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770AD-1EA6-B96D-35FC-A77B7F8B43A9}"/>
              </a:ext>
            </a:extLst>
          </p:cNvPr>
          <p:cNvSpPr>
            <a:spLocks noGrp="1"/>
          </p:cNvSpPr>
          <p:nvPr>
            <p:ph type="title"/>
          </p:nvPr>
        </p:nvSpPr>
        <p:spPr>
          <a:xfrm>
            <a:off x="170380" y="108272"/>
            <a:ext cx="9723633" cy="662290"/>
          </a:xfrm>
          <a:solidFill>
            <a:srgbClr val="0070C0"/>
          </a:solidFill>
        </p:spPr>
        <p:txBody>
          <a:bodyPr>
            <a:normAutofit/>
          </a:bodyPr>
          <a:lstStyle/>
          <a:p>
            <a:pPr algn="ctr"/>
            <a:r>
              <a:rPr lang="en-US" sz="3600" b="1">
                <a:solidFill>
                  <a:schemeClr val="bg1"/>
                </a:solidFill>
              </a:rPr>
              <a:t>Sources of Distress -T2D</a:t>
            </a:r>
          </a:p>
        </p:txBody>
      </p:sp>
      <p:sp>
        <p:nvSpPr>
          <p:cNvPr id="3" name="Content Placeholder 2">
            <a:extLst>
              <a:ext uri="{FF2B5EF4-FFF2-40B4-BE49-F238E27FC236}">
                <a16:creationId xmlns:a16="http://schemas.microsoft.com/office/drawing/2014/main" id="{2981ACAD-A6D2-2F6C-9E7E-CE96B3A54F2E}"/>
              </a:ext>
            </a:extLst>
          </p:cNvPr>
          <p:cNvSpPr>
            <a:spLocks noGrp="1"/>
          </p:cNvSpPr>
          <p:nvPr>
            <p:ph idx="1"/>
          </p:nvPr>
        </p:nvSpPr>
        <p:spPr>
          <a:xfrm>
            <a:off x="252573" y="873303"/>
            <a:ext cx="10319535" cy="5773684"/>
          </a:xfrm>
        </p:spPr>
        <p:txBody>
          <a:bodyPr>
            <a:normAutofit fontScale="70000" lnSpcReduction="20000"/>
          </a:bodyPr>
          <a:lstStyle/>
          <a:p>
            <a:r>
              <a:rPr lang="en-US" b="1"/>
              <a:t>Management Demands</a:t>
            </a:r>
            <a:r>
              <a:rPr lang="en-US"/>
              <a:t>: </a:t>
            </a:r>
          </a:p>
          <a:p>
            <a:pPr lvl="1"/>
            <a:r>
              <a:rPr lang="en-US" sz="2600"/>
              <a:t>Disappointment with your self-care efforts (for example, "It frustrates me that my eating often feels out of control").</a:t>
            </a:r>
          </a:p>
          <a:p>
            <a:r>
              <a:rPr lang="en-US" b="1"/>
              <a:t>Hypoglycemia</a:t>
            </a:r>
            <a:r>
              <a:rPr lang="en-US"/>
              <a:t>: </a:t>
            </a:r>
          </a:p>
          <a:p>
            <a:pPr lvl="1"/>
            <a:r>
              <a:rPr lang="en-US" sz="2600"/>
              <a:t>Concerns about severe hypoglycemic events (for example, "I worry a lot that I could have a serious low glucose event").</a:t>
            </a:r>
          </a:p>
          <a:p>
            <a:r>
              <a:rPr lang="en-US" b="1"/>
              <a:t>Interpersonal Issues</a:t>
            </a:r>
            <a:r>
              <a:rPr lang="en-US"/>
              <a:t>: </a:t>
            </a:r>
          </a:p>
          <a:p>
            <a:pPr lvl="1"/>
            <a:r>
              <a:rPr lang="en-US" sz="2600"/>
              <a:t>Disappointment that you are not getting the right type of support and help from family and friends about diabetes (for example, "When </a:t>
            </a:r>
            <a:r>
              <a:rPr lang="en-US"/>
              <a:t>it comes to family and friends, it disappoints me that I am pretty much on my own with diabetes").</a:t>
            </a:r>
          </a:p>
          <a:p>
            <a:r>
              <a:rPr lang="en-US" b="1"/>
              <a:t>Healthcare Provider</a:t>
            </a:r>
            <a:r>
              <a:rPr lang="en-US"/>
              <a:t>: </a:t>
            </a:r>
          </a:p>
          <a:p>
            <a:pPr lvl="1"/>
            <a:r>
              <a:rPr lang="en-US" sz="2600"/>
              <a:t>Disappointment with your current health care professionals (for example, "It upsets me that I'm not really heard or understood by my healthcare provider").</a:t>
            </a:r>
          </a:p>
          <a:p>
            <a:r>
              <a:rPr lang="en-US" b="1"/>
              <a:t>Shame/Stigma</a:t>
            </a:r>
            <a:r>
              <a:rPr lang="en-US"/>
              <a:t>: </a:t>
            </a:r>
          </a:p>
          <a:p>
            <a:pPr lvl="1"/>
            <a:r>
              <a:rPr lang="en-US" sz="2600"/>
              <a:t>Concerns about the negative judgments of others (for example, "It upsets me that people in my life think less of me because I have diabetes").</a:t>
            </a:r>
          </a:p>
          <a:p>
            <a:r>
              <a:rPr lang="en-US" b="1"/>
              <a:t>Long-Term Health</a:t>
            </a:r>
            <a:r>
              <a:rPr lang="en-US"/>
              <a:t>: </a:t>
            </a:r>
          </a:p>
          <a:p>
            <a:pPr lvl="1"/>
            <a:r>
              <a:rPr lang="en-US" sz="2600"/>
              <a:t>Concerns about the potential harm that diabetes may cause over time (for example, "No matter what I do, I fear that serious complications from diabetes will happen to me"). [hopelessness]</a:t>
            </a:r>
          </a:p>
          <a:p>
            <a:r>
              <a:rPr lang="en-US" b="1"/>
              <a:t>Healthcare Access</a:t>
            </a:r>
            <a:r>
              <a:rPr lang="en-US"/>
              <a:t>: </a:t>
            </a:r>
          </a:p>
          <a:p>
            <a:pPr lvl="1"/>
            <a:r>
              <a:rPr lang="en-US" sz="2600"/>
              <a:t>Concerns that obtaining the medical care you need for your diabetes are, or will be, too difficult (for example, "I worry that I won't be able to pay for my diabetes care, medicines, or supplies").</a:t>
            </a:r>
          </a:p>
        </p:txBody>
      </p:sp>
    </p:spTree>
    <p:extLst>
      <p:ext uri="{BB962C8B-B14F-4D97-AF65-F5344CB8AC3E}">
        <p14:creationId xmlns:p14="http://schemas.microsoft.com/office/powerpoint/2010/main" val="387456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21E90-8508-46F4-4F80-C20DD6510A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E6AE3-7017-80BC-7AB3-59167D281A9A}"/>
              </a:ext>
            </a:extLst>
          </p:cNvPr>
          <p:cNvSpPr>
            <a:spLocks noGrp="1"/>
          </p:cNvSpPr>
          <p:nvPr>
            <p:ph type="title"/>
          </p:nvPr>
        </p:nvSpPr>
        <p:spPr>
          <a:xfrm>
            <a:off x="174171" y="256268"/>
            <a:ext cx="9922329" cy="941161"/>
          </a:xfrm>
          <a:solidFill>
            <a:srgbClr val="0070C0"/>
          </a:solidFill>
        </p:spPr>
        <p:txBody>
          <a:bodyPr>
            <a:normAutofit/>
          </a:bodyPr>
          <a:lstStyle/>
          <a:p>
            <a:pPr algn="ctr"/>
            <a:r>
              <a:rPr lang="en-US" sz="4000" b="1">
                <a:solidFill>
                  <a:schemeClr val="bg1"/>
                </a:solidFill>
              </a:rPr>
              <a:t>Diabetes is Hard</a:t>
            </a:r>
          </a:p>
        </p:txBody>
      </p:sp>
      <p:sp>
        <p:nvSpPr>
          <p:cNvPr id="3" name="Content Placeholder 2">
            <a:extLst>
              <a:ext uri="{FF2B5EF4-FFF2-40B4-BE49-F238E27FC236}">
                <a16:creationId xmlns:a16="http://schemas.microsoft.com/office/drawing/2014/main" id="{551114E9-B9A4-4341-B715-F05C569A66D6}"/>
              </a:ext>
            </a:extLst>
          </p:cNvPr>
          <p:cNvSpPr>
            <a:spLocks noGrp="1"/>
          </p:cNvSpPr>
          <p:nvPr>
            <p:ph idx="1"/>
          </p:nvPr>
        </p:nvSpPr>
        <p:spPr>
          <a:xfrm>
            <a:off x="174171" y="1295400"/>
            <a:ext cx="9922329" cy="4626429"/>
          </a:xfrm>
        </p:spPr>
        <p:txBody>
          <a:bodyPr>
            <a:normAutofit fontScale="77500" lnSpcReduction="20000"/>
          </a:bodyPr>
          <a:lstStyle/>
          <a:p>
            <a:r>
              <a:rPr lang="en-US" sz="2400"/>
              <a:t>Management Demands</a:t>
            </a:r>
          </a:p>
          <a:p>
            <a:pPr lvl="1"/>
            <a:r>
              <a:rPr lang="en-US" sz="2100"/>
              <a:t>Self-management adds over 2 hours per day of an unasked-for “job” per day – </a:t>
            </a:r>
            <a:r>
              <a:rPr lang="en-US" sz="2100" i="1"/>
              <a:t>every day</a:t>
            </a:r>
          </a:p>
          <a:p>
            <a:pPr lvl="1"/>
            <a:r>
              <a:rPr lang="en-US" sz="2100"/>
              <a:t>No pay, no vacation </a:t>
            </a:r>
          </a:p>
          <a:p>
            <a:pPr lvl="1"/>
            <a:r>
              <a:rPr lang="en-US" sz="2100"/>
              <a:t>Lots of numbers &amp; math, lots of appointments, lots of instructions, lots of technology &amp; often lots of big changes to lifestyle, lots of medications – lots of stuff to haul around</a:t>
            </a:r>
          </a:p>
          <a:p>
            <a:pPr lvl="1"/>
            <a:r>
              <a:rPr lang="en-US" sz="2100"/>
              <a:t>Few other people recognize how much work/burden this is</a:t>
            </a:r>
          </a:p>
          <a:p>
            <a:r>
              <a:rPr lang="en-US" sz="2400"/>
              <a:t>Perceptions &amp; Judgements</a:t>
            </a:r>
          </a:p>
          <a:p>
            <a:pPr lvl="1"/>
            <a:r>
              <a:rPr lang="en-US" sz="2100"/>
              <a:t>Diabetes Stigma – society , medical personnel (blame &amp; shame)</a:t>
            </a:r>
          </a:p>
          <a:p>
            <a:pPr lvl="1"/>
            <a:r>
              <a:rPr lang="en-US" sz="2100"/>
              <a:t>Diabetes “police” – “helpers”</a:t>
            </a:r>
          </a:p>
          <a:p>
            <a:pPr lvl="1"/>
            <a:r>
              <a:rPr lang="en-US" sz="2100"/>
              <a:t>“Control” - Goals &amp; targets</a:t>
            </a:r>
          </a:p>
          <a:p>
            <a:pPr lvl="1"/>
            <a:r>
              <a:rPr lang="en-US" sz="2100"/>
              <a:t>Misperceptions</a:t>
            </a:r>
          </a:p>
          <a:p>
            <a:pPr lvl="1"/>
            <a:r>
              <a:rPr lang="en-US" sz="2100"/>
              <a:t>Self-expectations &amp; self-judgement (“not doing a good job”, “failure”, “burden” “nothing works for me”)</a:t>
            </a:r>
          </a:p>
          <a:p>
            <a:r>
              <a:rPr lang="en-US" sz="2400"/>
              <a:t>Scary</a:t>
            </a:r>
          </a:p>
          <a:p>
            <a:pPr lvl="1"/>
            <a:r>
              <a:rPr lang="en-US" sz="2100"/>
              <a:t>Lots of needles, lots of meds </a:t>
            </a:r>
          </a:p>
          <a:p>
            <a:pPr lvl="1"/>
            <a:r>
              <a:rPr lang="en-US" sz="2100"/>
              <a:t>High and low blood glucose levels </a:t>
            </a:r>
          </a:p>
          <a:p>
            <a:pPr lvl="1"/>
            <a:r>
              <a:rPr lang="en-US" sz="2100"/>
              <a:t>Chronic complications – influenced by what you have seen in family/community</a:t>
            </a:r>
          </a:p>
          <a:p>
            <a:pPr lvl="2"/>
            <a:r>
              <a:rPr lang="en-US" sz="1900"/>
              <a:t>Vision loss, amputations, painful neuropathy, dialysis, heart failure, heart attack, stroke</a:t>
            </a:r>
          </a:p>
          <a:p>
            <a:pPr lvl="2"/>
            <a:r>
              <a:rPr lang="en-US" sz="1900"/>
              <a:t>May seem inevitable (“I am doomed”)</a:t>
            </a:r>
          </a:p>
        </p:txBody>
      </p:sp>
      <p:pic>
        <p:nvPicPr>
          <p:cNvPr id="4" name="Picture 3">
            <a:extLst>
              <a:ext uri="{FF2B5EF4-FFF2-40B4-BE49-F238E27FC236}">
                <a16:creationId xmlns:a16="http://schemas.microsoft.com/office/drawing/2014/main" id="{9F3A65F9-1C43-40E7-C813-5C2A63A8649A}"/>
              </a:ext>
            </a:extLst>
          </p:cNvPr>
          <p:cNvPicPr>
            <a:picLocks noChangeAspect="1"/>
          </p:cNvPicPr>
          <p:nvPr/>
        </p:nvPicPr>
        <p:blipFill>
          <a:blip r:embed="rId2"/>
          <a:srcRect l="24423" r="24842"/>
          <a:stretch>
            <a:fillRect/>
          </a:stretch>
        </p:blipFill>
        <p:spPr>
          <a:xfrm>
            <a:off x="7721599" y="178933"/>
            <a:ext cx="1143001" cy="1126469"/>
          </a:xfrm>
          <a:prstGeom prst="rect">
            <a:avLst/>
          </a:prstGeom>
        </p:spPr>
      </p:pic>
      <p:pic>
        <p:nvPicPr>
          <p:cNvPr id="5" name="Picture 4">
            <a:extLst>
              <a:ext uri="{FF2B5EF4-FFF2-40B4-BE49-F238E27FC236}">
                <a16:creationId xmlns:a16="http://schemas.microsoft.com/office/drawing/2014/main" id="{BF7A0A0A-27BF-58E0-0FF0-067D57743FF4}"/>
              </a:ext>
            </a:extLst>
          </p:cNvPr>
          <p:cNvPicPr>
            <a:picLocks noChangeAspect="1"/>
          </p:cNvPicPr>
          <p:nvPr/>
        </p:nvPicPr>
        <p:blipFill>
          <a:blip r:embed="rId3"/>
          <a:stretch>
            <a:fillRect/>
          </a:stretch>
        </p:blipFill>
        <p:spPr>
          <a:xfrm>
            <a:off x="8270107" y="2348063"/>
            <a:ext cx="1543504" cy="1374886"/>
          </a:xfrm>
          <a:prstGeom prst="rect">
            <a:avLst/>
          </a:prstGeom>
        </p:spPr>
      </p:pic>
      <p:pic>
        <p:nvPicPr>
          <p:cNvPr id="7" name="Picture 6">
            <a:extLst>
              <a:ext uri="{FF2B5EF4-FFF2-40B4-BE49-F238E27FC236}">
                <a16:creationId xmlns:a16="http://schemas.microsoft.com/office/drawing/2014/main" id="{F5A515C1-618F-BD97-8242-EA9AE5F56B2B}"/>
              </a:ext>
            </a:extLst>
          </p:cNvPr>
          <p:cNvPicPr>
            <a:picLocks noChangeAspect="1"/>
          </p:cNvPicPr>
          <p:nvPr/>
        </p:nvPicPr>
        <p:blipFill>
          <a:blip r:embed="rId4"/>
          <a:stretch>
            <a:fillRect/>
          </a:stretch>
        </p:blipFill>
        <p:spPr>
          <a:xfrm>
            <a:off x="8864600" y="4495708"/>
            <a:ext cx="737680" cy="1066892"/>
          </a:xfrm>
          <a:prstGeom prst="rect">
            <a:avLst/>
          </a:prstGeom>
        </p:spPr>
      </p:pic>
    </p:spTree>
    <p:extLst>
      <p:ext uri="{BB962C8B-B14F-4D97-AF65-F5344CB8AC3E}">
        <p14:creationId xmlns:p14="http://schemas.microsoft.com/office/powerpoint/2010/main" val="3283650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9020-7809-D800-1A8F-8A4C5726B8A2}"/>
              </a:ext>
            </a:extLst>
          </p:cNvPr>
          <p:cNvSpPr>
            <a:spLocks noGrp="1"/>
          </p:cNvSpPr>
          <p:nvPr>
            <p:ph type="title"/>
          </p:nvPr>
        </p:nvSpPr>
        <p:spPr>
          <a:xfrm>
            <a:off x="127202" y="128016"/>
            <a:ext cx="10515600" cy="977702"/>
          </a:xfrm>
          <a:solidFill>
            <a:srgbClr val="0070C0"/>
          </a:solidFill>
        </p:spPr>
        <p:txBody>
          <a:bodyPr>
            <a:normAutofit fontScale="90000"/>
          </a:bodyPr>
          <a:lstStyle/>
          <a:p>
            <a:pPr algn="ctr"/>
            <a:r>
              <a:rPr lang="en-US" sz="4000" b="1">
                <a:solidFill>
                  <a:schemeClr val="bg1"/>
                </a:solidFill>
              </a:rPr>
              <a:t>Therapeutic Heterogeneity </a:t>
            </a:r>
            <a:br>
              <a:rPr lang="en-US" sz="3600" b="1">
                <a:solidFill>
                  <a:schemeClr val="bg1"/>
                </a:solidFill>
              </a:rPr>
            </a:br>
            <a:r>
              <a:rPr lang="en-US" sz="3600" b="1">
                <a:solidFill>
                  <a:schemeClr val="bg1"/>
                </a:solidFill>
              </a:rPr>
              <a:t>(</a:t>
            </a:r>
            <a:r>
              <a:rPr lang="en-US" sz="3100" b="1">
                <a:solidFill>
                  <a:schemeClr val="bg1"/>
                </a:solidFill>
              </a:rPr>
              <a:t>not everyone responds the same)  </a:t>
            </a:r>
          </a:p>
        </p:txBody>
      </p:sp>
      <p:sp>
        <p:nvSpPr>
          <p:cNvPr id="3" name="Content Placeholder 2">
            <a:extLst>
              <a:ext uri="{FF2B5EF4-FFF2-40B4-BE49-F238E27FC236}">
                <a16:creationId xmlns:a16="http://schemas.microsoft.com/office/drawing/2014/main" id="{461EF442-875E-5369-9C47-745496EC30B1}"/>
              </a:ext>
            </a:extLst>
          </p:cNvPr>
          <p:cNvSpPr>
            <a:spLocks noGrp="1"/>
          </p:cNvSpPr>
          <p:nvPr>
            <p:ph idx="1"/>
          </p:nvPr>
        </p:nvSpPr>
        <p:spPr>
          <a:xfrm>
            <a:off x="127202" y="1251601"/>
            <a:ext cx="10588336" cy="5375841"/>
          </a:xfrm>
        </p:spPr>
        <p:txBody>
          <a:bodyPr>
            <a:normAutofit/>
          </a:bodyPr>
          <a:lstStyle/>
          <a:p>
            <a:r>
              <a:rPr lang="en-US" sz="2400"/>
              <a:t>Based on our individual make-up, some things work better or not as well for some of us- this includes:</a:t>
            </a:r>
          </a:p>
          <a:p>
            <a:pPr lvl="1"/>
            <a:r>
              <a:rPr lang="en-US"/>
              <a:t>Type of foods/meal plan </a:t>
            </a:r>
            <a:r>
              <a:rPr lang="en-US" sz="2000"/>
              <a:t>(low fat, low carb, low glycemic index, intermittent fasting, etc.)</a:t>
            </a:r>
          </a:p>
          <a:p>
            <a:pPr lvl="2"/>
            <a:r>
              <a:rPr lang="en-US"/>
              <a:t>Glucose lowering </a:t>
            </a:r>
          </a:p>
          <a:p>
            <a:pPr lvl="2"/>
            <a:r>
              <a:rPr lang="en-US"/>
              <a:t>Weight loss</a:t>
            </a:r>
          </a:p>
          <a:p>
            <a:pPr lvl="1"/>
            <a:r>
              <a:rPr lang="en-US"/>
              <a:t>Exercise </a:t>
            </a:r>
            <a:r>
              <a:rPr lang="en-US" sz="2000"/>
              <a:t>(aerobic, strength training)</a:t>
            </a:r>
          </a:p>
          <a:p>
            <a:pPr lvl="2"/>
            <a:r>
              <a:rPr lang="en-US"/>
              <a:t>Glucose lowering</a:t>
            </a:r>
          </a:p>
          <a:p>
            <a:pPr lvl="2"/>
            <a:r>
              <a:rPr lang="en-US"/>
              <a:t>Weight loss</a:t>
            </a:r>
          </a:p>
          <a:p>
            <a:pPr lvl="2"/>
            <a:r>
              <a:rPr lang="en-US"/>
              <a:t>Fitness </a:t>
            </a:r>
          </a:p>
          <a:p>
            <a:pPr lvl="1"/>
            <a:r>
              <a:rPr lang="en-US"/>
              <a:t>Medications </a:t>
            </a:r>
          </a:p>
          <a:p>
            <a:pPr lvl="2"/>
            <a:r>
              <a:rPr lang="en-US"/>
              <a:t>for example, the research reports the average A1c lowering or weight loss with a medication but in the study group of patients, some had a greater than average response and some had less than average or worsening </a:t>
            </a:r>
          </a:p>
          <a:p>
            <a:pPr lvl="3"/>
            <a:r>
              <a:rPr lang="en-US"/>
              <a:t>E.g., ~10-15% non-responders to weight loss for semaglutide &amp; tirzepatide </a:t>
            </a:r>
          </a:p>
        </p:txBody>
      </p:sp>
      <p:pic>
        <p:nvPicPr>
          <p:cNvPr id="4" name="Picture 3">
            <a:extLst>
              <a:ext uri="{FF2B5EF4-FFF2-40B4-BE49-F238E27FC236}">
                <a16:creationId xmlns:a16="http://schemas.microsoft.com/office/drawing/2014/main" id="{D0770F11-765F-AA28-8FFF-A86128D83845}"/>
              </a:ext>
            </a:extLst>
          </p:cNvPr>
          <p:cNvPicPr>
            <a:picLocks noChangeAspect="1"/>
          </p:cNvPicPr>
          <p:nvPr/>
        </p:nvPicPr>
        <p:blipFill rotWithShape="1">
          <a:blip r:embed="rId3"/>
          <a:srcRect r="50000" b="52240"/>
          <a:stretch/>
        </p:blipFill>
        <p:spPr>
          <a:xfrm>
            <a:off x="6677737" y="2521069"/>
            <a:ext cx="2990334" cy="2214094"/>
          </a:xfrm>
          <a:prstGeom prst="rect">
            <a:avLst/>
          </a:prstGeom>
          <a:ln>
            <a:solidFill>
              <a:schemeClr val="tx2"/>
            </a:solidFill>
          </a:ln>
        </p:spPr>
      </p:pic>
    </p:spTree>
    <p:extLst>
      <p:ext uri="{BB962C8B-B14F-4D97-AF65-F5344CB8AC3E}">
        <p14:creationId xmlns:p14="http://schemas.microsoft.com/office/powerpoint/2010/main" val="3435486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124" y="116906"/>
            <a:ext cx="10278319" cy="702590"/>
          </a:xfrm>
          <a:solidFill>
            <a:srgbClr val="0070C0"/>
          </a:solidFill>
        </p:spPr>
        <p:txBody>
          <a:bodyPr>
            <a:normAutofit/>
          </a:bodyPr>
          <a:lstStyle/>
          <a:p>
            <a:r>
              <a:rPr lang="en-US" sz="4000" b="1">
                <a:solidFill>
                  <a:schemeClr val="bg1"/>
                </a:solidFill>
              </a:rPr>
              <a:t>Diabetes Distress – the Patient Experience</a:t>
            </a:r>
          </a:p>
        </p:txBody>
      </p:sp>
      <p:sp>
        <p:nvSpPr>
          <p:cNvPr id="3" name="Content Placeholder 2"/>
          <p:cNvSpPr>
            <a:spLocks noGrp="1"/>
          </p:cNvSpPr>
          <p:nvPr>
            <p:ph idx="1"/>
          </p:nvPr>
        </p:nvSpPr>
        <p:spPr>
          <a:xfrm>
            <a:off x="1399142" y="979714"/>
            <a:ext cx="9266838" cy="5603647"/>
          </a:xfrm>
          <a:solidFill>
            <a:schemeClr val="tx1"/>
          </a:solidFill>
        </p:spPr>
        <p:txBody>
          <a:bodyPr/>
          <a:lstStyle/>
          <a:p>
            <a:endParaRPr lang="en-US"/>
          </a:p>
        </p:txBody>
      </p:sp>
      <p:sp>
        <p:nvSpPr>
          <p:cNvPr id="4" name="Rectangle 3"/>
          <p:cNvSpPr/>
          <p:nvPr/>
        </p:nvSpPr>
        <p:spPr>
          <a:xfrm rot="18745241">
            <a:off x="1384512" y="3770531"/>
            <a:ext cx="4102457" cy="1177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bg1"/>
                </a:solidFill>
              </a:rPr>
              <a:t>My life/My story</a:t>
            </a:r>
          </a:p>
        </p:txBody>
      </p:sp>
      <p:sp>
        <p:nvSpPr>
          <p:cNvPr id="5" name="Oval 4"/>
          <p:cNvSpPr/>
          <p:nvPr/>
        </p:nvSpPr>
        <p:spPr>
          <a:xfrm>
            <a:off x="4173913" y="5624451"/>
            <a:ext cx="159762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rPr>
              <a:t>BMI</a:t>
            </a:r>
          </a:p>
        </p:txBody>
      </p:sp>
      <p:sp>
        <p:nvSpPr>
          <p:cNvPr id="6" name="Rounded Rectangle 5"/>
          <p:cNvSpPr/>
          <p:nvPr/>
        </p:nvSpPr>
        <p:spPr>
          <a:xfrm rot="18305291">
            <a:off x="7267782" y="4158778"/>
            <a:ext cx="1278406" cy="6492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prstClr val="black"/>
                </a:solidFill>
              </a:rPr>
              <a:t>lipids</a:t>
            </a:r>
          </a:p>
        </p:txBody>
      </p:sp>
      <p:sp>
        <p:nvSpPr>
          <p:cNvPr id="7" name="Oval 6"/>
          <p:cNvSpPr/>
          <p:nvPr/>
        </p:nvSpPr>
        <p:spPr>
          <a:xfrm rot="963570">
            <a:off x="8393758" y="4012609"/>
            <a:ext cx="1974155"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rPr>
              <a:t>Eye Exams </a:t>
            </a:r>
          </a:p>
        </p:txBody>
      </p:sp>
      <p:sp>
        <p:nvSpPr>
          <p:cNvPr id="8" name="Rounded Rectangle 7"/>
          <p:cNvSpPr/>
          <p:nvPr/>
        </p:nvSpPr>
        <p:spPr>
          <a:xfrm>
            <a:off x="1790700" y="2954697"/>
            <a:ext cx="1828800" cy="61743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prstClr val="black"/>
                </a:solidFill>
              </a:rPr>
              <a:t>Foot exams</a:t>
            </a:r>
          </a:p>
        </p:txBody>
      </p:sp>
      <p:sp>
        <p:nvSpPr>
          <p:cNvPr id="9" name="Oval 8"/>
          <p:cNvSpPr/>
          <p:nvPr/>
        </p:nvSpPr>
        <p:spPr>
          <a:xfrm rot="19882380">
            <a:off x="5278921" y="4778416"/>
            <a:ext cx="2119995" cy="87720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rPr>
              <a:t>Injections</a:t>
            </a:r>
          </a:p>
        </p:txBody>
      </p:sp>
      <p:sp>
        <p:nvSpPr>
          <p:cNvPr id="10" name="Rectangle 9"/>
          <p:cNvSpPr/>
          <p:nvPr/>
        </p:nvSpPr>
        <p:spPr>
          <a:xfrm>
            <a:off x="7214373" y="4963886"/>
            <a:ext cx="233512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rPr>
              <a:t>Blood Pressure</a:t>
            </a:r>
          </a:p>
        </p:txBody>
      </p:sp>
      <p:sp>
        <p:nvSpPr>
          <p:cNvPr id="11" name="Rectangle 10"/>
          <p:cNvSpPr/>
          <p:nvPr/>
        </p:nvSpPr>
        <p:spPr>
          <a:xfrm rot="1762072">
            <a:off x="5120291" y="3117956"/>
            <a:ext cx="2428108" cy="100410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prstClr val="black"/>
                </a:solidFill>
              </a:rPr>
              <a:t>Hypoglycemia</a:t>
            </a:r>
          </a:p>
        </p:txBody>
      </p:sp>
      <p:sp>
        <p:nvSpPr>
          <p:cNvPr id="12" name="Oval 11"/>
          <p:cNvSpPr/>
          <p:nvPr/>
        </p:nvSpPr>
        <p:spPr>
          <a:xfrm>
            <a:off x="4408545" y="3701424"/>
            <a:ext cx="1362994" cy="10242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prstClr val="black"/>
                </a:solidFill>
              </a:rPr>
              <a:t>Pills</a:t>
            </a:r>
          </a:p>
        </p:txBody>
      </p:sp>
      <p:sp>
        <p:nvSpPr>
          <p:cNvPr id="13" name="Rounded Rectangle 12"/>
          <p:cNvSpPr/>
          <p:nvPr/>
        </p:nvSpPr>
        <p:spPr>
          <a:xfrm>
            <a:off x="3512982" y="5133604"/>
            <a:ext cx="1391292" cy="54428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prstClr val="black"/>
                </a:solidFill>
              </a:rPr>
              <a:t>Meters</a:t>
            </a:r>
          </a:p>
        </p:txBody>
      </p:sp>
      <p:sp>
        <p:nvSpPr>
          <p:cNvPr id="14" name="Oval 13"/>
          <p:cNvSpPr/>
          <p:nvPr/>
        </p:nvSpPr>
        <p:spPr>
          <a:xfrm>
            <a:off x="2333501" y="1938007"/>
            <a:ext cx="1295400" cy="1063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rPr>
              <a:t>A1c</a:t>
            </a:r>
          </a:p>
        </p:txBody>
      </p:sp>
      <p:sp>
        <p:nvSpPr>
          <p:cNvPr id="15" name="Rounded Rectangle 14"/>
          <p:cNvSpPr/>
          <p:nvPr/>
        </p:nvSpPr>
        <p:spPr>
          <a:xfrm>
            <a:off x="5525315" y="4174929"/>
            <a:ext cx="1447800" cy="60176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white"/>
                </a:solidFill>
              </a:rPr>
              <a:t>Ketones</a:t>
            </a:r>
          </a:p>
        </p:txBody>
      </p:sp>
      <p:sp>
        <p:nvSpPr>
          <p:cNvPr id="16" name="Rectangle 15"/>
          <p:cNvSpPr/>
          <p:nvPr/>
        </p:nvSpPr>
        <p:spPr>
          <a:xfrm>
            <a:off x="2766102" y="5878286"/>
            <a:ext cx="1339274" cy="59871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prstClr val="black"/>
                </a:solidFill>
              </a:rPr>
              <a:t>Lancets</a:t>
            </a:r>
          </a:p>
        </p:txBody>
      </p:sp>
      <p:sp>
        <p:nvSpPr>
          <p:cNvPr id="17" name="Rounded Rectangle 16"/>
          <p:cNvSpPr/>
          <p:nvPr/>
        </p:nvSpPr>
        <p:spPr>
          <a:xfrm rot="938531">
            <a:off x="6408465" y="5709932"/>
            <a:ext cx="2218946"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prstClr val="black"/>
                </a:solidFill>
              </a:rPr>
              <a:t>Test Strips</a:t>
            </a:r>
          </a:p>
        </p:txBody>
      </p:sp>
      <p:sp>
        <p:nvSpPr>
          <p:cNvPr id="18" name="Oval 17"/>
          <p:cNvSpPr/>
          <p:nvPr/>
        </p:nvSpPr>
        <p:spPr>
          <a:xfrm>
            <a:off x="1428293" y="3572135"/>
            <a:ext cx="1518273" cy="91440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rPr>
              <a:t>UACR</a:t>
            </a:r>
          </a:p>
        </p:txBody>
      </p:sp>
      <p:sp>
        <p:nvSpPr>
          <p:cNvPr id="19" name="Oval 18"/>
          <p:cNvSpPr/>
          <p:nvPr/>
        </p:nvSpPr>
        <p:spPr>
          <a:xfrm>
            <a:off x="3377647" y="1206242"/>
            <a:ext cx="2688138" cy="130810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4"/>
                </a:solidFill>
              </a:rPr>
              <a:t>Futility</a:t>
            </a:r>
          </a:p>
        </p:txBody>
      </p:sp>
      <p:sp>
        <p:nvSpPr>
          <p:cNvPr id="20" name="Rounded Rectangle 19"/>
          <p:cNvSpPr/>
          <p:nvPr/>
        </p:nvSpPr>
        <p:spPr>
          <a:xfrm rot="20413843">
            <a:off x="7301033" y="2605943"/>
            <a:ext cx="2979117" cy="11608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2"/>
                </a:solidFill>
              </a:rPr>
              <a:t>Hopelessness</a:t>
            </a:r>
          </a:p>
        </p:txBody>
      </p:sp>
      <p:sp>
        <p:nvSpPr>
          <p:cNvPr id="21" name="Rectangle 20"/>
          <p:cNvSpPr/>
          <p:nvPr/>
        </p:nvSpPr>
        <p:spPr>
          <a:xfrm>
            <a:off x="6334346" y="2068577"/>
            <a:ext cx="1666655" cy="123161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tx1"/>
                </a:solidFill>
              </a:rPr>
              <a:t>FEAR</a:t>
            </a:r>
          </a:p>
        </p:txBody>
      </p:sp>
      <p:sp>
        <p:nvSpPr>
          <p:cNvPr id="22" name="Oval 21"/>
          <p:cNvSpPr/>
          <p:nvPr/>
        </p:nvSpPr>
        <p:spPr>
          <a:xfrm rot="1326798">
            <a:off x="7079479" y="1393312"/>
            <a:ext cx="3107849" cy="102920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Misperceptions</a:t>
            </a:r>
          </a:p>
        </p:txBody>
      </p:sp>
      <p:sp>
        <p:nvSpPr>
          <p:cNvPr id="23" name="Rectangle 22"/>
          <p:cNvSpPr/>
          <p:nvPr/>
        </p:nvSpPr>
        <p:spPr>
          <a:xfrm rot="18465440">
            <a:off x="1409844" y="1557770"/>
            <a:ext cx="1611426" cy="7979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rPr>
              <a:t>GUILT</a:t>
            </a:r>
          </a:p>
        </p:txBody>
      </p:sp>
      <p:sp>
        <p:nvSpPr>
          <p:cNvPr id="24" name="Rounded Rectangle 23"/>
          <p:cNvSpPr/>
          <p:nvPr/>
        </p:nvSpPr>
        <p:spPr>
          <a:xfrm>
            <a:off x="5771540" y="1206242"/>
            <a:ext cx="1705956" cy="862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rPr>
              <a:t>BLAME</a:t>
            </a:r>
          </a:p>
        </p:txBody>
      </p:sp>
      <p:sp>
        <p:nvSpPr>
          <p:cNvPr id="25" name="Oval 24"/>
          <p:cNvSpPr/>
          <p:nvPr/>
        </p:nvSpPr>
        <p:spPr>
          <a:xfrm rot="2601315">
            <a:off x="8792313" y="1290401"/>
            <a:ext cx="2112245" cy="9851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rPr>
              <a:t>SHAME</a:t>
            </a:r>
          </a:p>
        </p:txBody>
      </p:sp>
      <p:sp>
        <p:nvSpPr>
          <p:cNvPr id="26" name="Rectangle: Rounded Corners 25">
            <a:extLst>
              <a:ext uri="{FF2B5EF4-FFF2-40B4-BE49-F238E27FC236}">
                <a16:creationId xmlns:a16="http://schemas.microsoft.com/office/drawing/2014/main" id="{5886DB5C-4FE5-D20F-8D0D-B6C0DC1A7D46}"/>
              </a:ext>
            </a:extLst>
          </p:cNvPr>
          <p:cNvSpPr/>
          <p:nvPr/>
        </p:nvSpPr>
        <p:spPr>
          <a:xfrm>
            <a:off x="1444526" y="4445666"/>
            <a:ext cx="914400" cy="480674"/>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eGFR</a:t>
            </a:r>
          </a:p>
        </p:txBody>
      </p:sp>
      <p:sp>
        <p:nvSpPr>
          <p:cNvPr id="27" name="Rectangle: Rounded Corners 26">
            <a:extLst>
              <a:ext uri="{FF2B5EF4-FFF2-40B4-BE49-F238E27FC236}">
                <a16:creationId xmlns:a16="http://schemas.microsoft.com/office/drawing/2014/main" id="{081F0413-FDDA-4D96-9ACA-51755D2ACB9E}"/>
              </a:ext>
            </a:extLst>
          </p:cNvPr>
          <p:cNvSpPr/>
          <p:nvPr/>
        </p:nvSpPr>
        <p:spPr>
          <a:xfrm rot="20091051">
            <a:off x="4706565" y="4601944"/>
            <a:ext cx="1036347" cy="78865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CGM</a:t>
            </a:r>
          </a:p>
        </p:txBody>
      </p:sp>
      <p:sp>
        <p:nvSpPr>
          <p:cNvPr id="29" name="Oval 28">
            <a:extLst>
              <a:ext uri="{FF2B5EF4-FFF2-40B4-BE49-F238E27FC236}">
                <a16:creationId xmlns:a16="http://schemas.microsoft.com/office/drawing/2014/main" id="{9B969BED-704F-C2C1-CECC-7DF8724FD013}"/>
              </a:ext>
            </a:extLst>
          </p:cNvPr>
          <p:cNvSpPr/>
          <p:nvPr/>
        </p:nvSpPr>
        <p:spPr>
          <a:xfrm>
            <a:off x="9127793" y="5359006"/>
            <a:ext cx="1442114" cy="103856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Sleep</a:t>
            </a:r>
          </a:p>
          <a:p>
            <a:pPr algn="ctr"/>
            <a:r>
              <a:rPr lang="en-US" sz="2400" b="1"/>
              <a:t>Apnea</a:t>
            </a:r>
          </a:p>
        </p:txBody>
      </p:sp>
      <p:sp>
        <p:nvSpPr>
          <p:cNvPr id="30" name="Rectangle: Rounded Corners 29">
            <a:extLst>
              <a:ext uri="{FF2B5EF4-FFF2-40B4-BE49-F238E27FC236}">
                <a16:creationId xmlns:a16="http://schemas.microsoft.com/office/drawing/2014/main" id="{E3617061-4DC0-2696-BF13-74561052965E}"/>
              </a:ext>
            </a:extLst>
          </p:cNvPr>
          <p:cNvSpPr/>
          <p:nvPr/>
        </p:nvSpPr>
        <p:spPr>
          <a:xfrm rot="21099494">
            <a:off x="5565728" y="5918729"/>
            <a:ext cx="1273267" cy="558271"/>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MASH</a:t>
            </a:r>
          </a:p>
        </p:txBody>
      </p:sp>
    </p:spTree>
    <p:extLst>
      <p:ext uri="{BB962C8B-B14F-4D97-AF65-F5344CB8AC3E}">
        <p14:creationId xmlns:p14="http://schemas.microsoft.com/office/powerpoint/2010/main" val="6271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8953B-4D05-B88D-7D5E-E162E0ABE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6B2E4-D50E-DEED-F03D-AB2A9BC830C3}"/>
              </a:ext>
            </a:extLst>
          </p:cNvPr>
          <p:cNvSpPr>
            <a:spLocks noGrp="1"/>
          </p:cNvSpPr>
          <p:nvPr>
            <p:ph type="title"/>
          </p:nvPr>
        </p:nvSpPr>
        <p:spPr>
          <a:xfrm>
            <a:off x="139123" y="167956"/>
            <a:ext cx="11329458" cy="700086"/>
          </a:xfrm>
          <a:solidFill>
            <a:srgbClr val="0070C0"/>
          </a:solidFill>
        </p:spPr>
        <p:txBody>
          <a:bodyPr>
            <a:noAutofit/>
          </a:bodyPr>
          <a:lstStyle/>
          <a:p>
            <a:pPr algn="ctr"/>
            <a:r>
              <a:rPr lang="en-US" sz="3600" b="1">
                <a:solidFill>
                  <a:schemeClr val="bg1"/>
                </a:solidFill>
                <a:latin typeface="+mn-lt"/>
              </a:rPr>
              <a:t>Defining Diabetes Distress (DD)</a:t>
            </a:r>
          </a:p>
        </p:txBody>
      </p:sp>
      <p:sp>
        <p:nvSpPr>
          <p:cNvPr id="3" name="Content Placeholder 2">
            <a:extLst>
              <a:ext uri="{FF2B5EF4-FFF2-40B4-BE49-F238E27FC236}">
                <a16:creationId xmlns:a16="http://schemas.microsoft.com/office/drawing/2014/main" id="{136A6089-A5B3-36CD-0601-AF5A497E739D}"/>
              </a:ext>
            </a:extLst>
          </p:cNvPr>
          <p:cNvSpPr>
            <a:spLocks noGrp="1"/>
          </p:cNvSpPr>
          <p:nvPr>
            <p:ph idx="1"/>
          </p:nvPr>
        </p:nvSpPr>
        <p:spPr>
          <a:xfrm>
            <a:off x="139123" y="1058988"/>
            <a:ext cx="5989534" cy="5571150"/>
          </a:xfrm>
        </p:spPr>
        <p:txBody>
          <a:bodyPr>
            <a:normAutofit/>
          </a:bodyPr>
          <a:lstStyle/>
          <a:p>
            <a:r>
              <a:rPr lang="en-US"/>
              <a:t>Diabetes distress is </a:t>
            </a:r>
            <a:r>
              <a:rPr lang="en-US" b="1"/>
              <a:t>emotional distress </a:t>
            </a:r>
            <a:r>
              <a:rPr lang="en-US"/>
              <a:t>that captures </a:t>
            </a:r>
          </a:p>
          <a:p>
            <a:pPr lvl="1"/>
            <a:r>
              <a:rPr lang="en-US" b="1"/>
              <a:t>the worries, concerns and fears </a:t>
            </a:r>
            <a:r>
              <a:rPr lang="en-US"/>
              <a:t>among individuals struggling with</a:t>
            </a:r>
            <a:r>
              <a:rPr lang="en-US" b="1"/>
              <a:t> the progressive and demanding chronic disease</a:t>
            </a:r>
            <a:r>
              <a:rPr lang="en-US"/>
              <a:t> that is diabetes including: </a:t>
            </a:r>
          </a:p>
          <a:p>
            <a:pPr lvl="2"/>
            <a:r>
              <a:rPr lang="en-US" sz="2400" b="1"/>
              <a:t>the emotional burden of self-management </a:t>
            </a:r>
          </a:p>
          <a:p>
            <a:pPr lvl="2"/>
            <a:r>
              <a:rPr lang="en-US" sz="2400" b="1"/>
              <a:t>threats of complications and potential loss of functioning</a:t>
            </a:r>
          </a:p>
          <a:p>
            <a:pPr marL="914400" lvl="2" indent="0">
              <a:buNone/>
            </a:pPr>
            <a:endParaRPr lang="en-US" sz="800" b="1"/>
          </a:p>
          <a:p>
            <a:pPr marL="457200" lvl="1" indent="0">
              <a:buNone/>
            </a:pPr>
            <a:endParaRPr lang="en-US" sz="2800" b="1"/>
          </a:p>
        </p:txBody>
      </p:sp>
      <p:pic>
        <p:nvPicPr>
          <p:cNvPr id="7" name="Picture 6">
            <a:extLst>
              <a:ext uri="{FF2B5EF4-FFF2-40B4-BE49-F238E27FC236}">
                <a16:creationId xmlns:a16="http://schemas.microsoft.com/office/drawing/2014/main" id="{D6060255-40B9-E12C-9505-DEE1718C3742}"/>
              </a:ext>
            </a:extLst>
          </p:cNvPr>
          <p:cNvPicPr>
            <a:picLocks noChangeAspect="1"/>
          </p:cNvPicPr>
          <p:nvPr/>
        </p:nvPicPr>
        <p:blipFill>
          <a:blip r:embed="rId3"/>
          <a:stretch>
            <a:fillRect/>
          </a:stretch>
        </p:blipFill>
        <p:spPr>
          <a:xfrm>
            <a:off x="6128657" y="3503848"/>
            <a:ext cx="4408827" cy="2937076"/>
          </a:xfrm>
          <a:prstGeom prst="rect">
            <a:avLst/>
          </a:prstGeom>
        </p:spPr>
      </p:pic>
      <p:pic>
        <p:nvPicPr>
          <p:cNvPr id="5" name="Picture 4">
            <a:extLst>
              <a:ext uri="{FF2B5EF4-FFF2-40B4-BE49-F238E27FC236}">
                <a16:creationId xmlns:a16="http://schemas.microsoft.com/office/drawing/2014/main" id="{A4C967E1-D224-C480-97B0-6A9480BC597F}"/>
              </a:ext>
            </a:extLst>
          </p:cNvPr>
          <p:cNvPicPr>
            <a:picLocks noChangeAspect="1"/>
          </p:cNvPicPr>
          <p:nvPr/>
        </p:nvPicPr>
        <p:blipFill rotWithShape="1">
          <a:blip r:embed="rId4"/>
          <a:srcRect t="5177"/>
          <a:stretch/>
        </p:blipFill>
        <p:spPr>
          <a:xfrm>
            <a:off x="7120846" y="1195099"/>
            <a:ext cx="2360612" cy="2233901"/>
          </a:xfrm>
          <a:prstGeom prst="rect">
            <a:avLst/>
          </a:prstGeom>
        </p:spPr>
      </p:pic>
    </p:spTree>
    <p:extLst>
      <p:ext uri="{BB962C8B-B14F-4D97-AF65-F5344CB8AC3E}">
        <p14:creationId xmlns:p14="http://schemas.microsoft.com/office/powerpoint/2010/main" val="138027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58B59-C5FD-AC66-DAA5-3F2D708419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00374-A60E-A049-F7BC-FF3487061AEA}"/>
              </a:ext>
            </a:extLst>
          </p:cNvPr>
          <p:cNvSpPr>
            <a:spLocks noGrp="1"/>
          </p:cNvSpPr>
          <p:nvPr>
            <p:ph type="title"/>
          </p:nvPr>
        </p:nvSpPr>
        <p:spPr>
          <a:xfrm>
            <a:off x="272143" y="275771"/>
            <a:ext cx="9595757" cy="810532"/>
          </a:xfrm>
          <a:solidFill>
            <a:srgbClr val="0070C0"/>
          </a:solidFill>
        </p:spPr>
        <p:txBody>
          <a:bodyPr>
            <a:normAutofit/>
          </a:bodyPr>
          <a:lstStyle/>
          <a:p>
            <a:pPr algn="ctr"/>
            <a:r>
              <a:rPr lang="en-US" sz="3600" b="1">
                <a:solidFill>
                  <a:schemeClr val="bg1"/>
                </a:solidFill>
                <a:latin typeface="+mn-lt"/>
              </a:rPr>
              <a:t>Why do anything about DD?  </a:t>
            </a:r>
          </a:p>
        </p:txBody>
      </p:sp>
      <p:sp>
        <p:nvSpPr>
          <p:cNvPr id="3" name="Content Placeholder 2">
            <a:extLst>
              <a:ext uri="{FF2B5EF4-FFF2-40B4-BE49-F238E27FC236}">
                <a16:creationId xmlns:a16="http://schemas.microsoft.com/office/drawing/2014/main" id="{DA3C795F-E097-0CCF-B1C9-29EF3C14A3D0}"/>
              </a:ext>
            </a:extLst>
          </p:cNvPr>
          <p:cNvSpPr>
            <a:spLocks noGrp="1"/>
          </p:cNvSpPr>
          <p:nvPr>
            <p:ph idx="1"/>
          </p:nvPr>
        </p:nvSpPr>
        <p:spPr>
          <a:xfrm>
            <a:off x="272143" y="1230086"/>
            <a:ext cx="9252857" cy="4729163"/>
          </a:xfrm>
        </p:spPr>
        <p:txBody>
          <a:bodyPr>
            <a:normAutofit fontScale="92500" lnSpcReduction="20000"/>
          </a:bodyPr>
          <a:lstStyle/>
          <a:p>
            <a:r>
              <a:rPr lang="en-US" sz="2600"/>
              <a:t>If it’s a normal part of living with diabetes … </a:t>
            </a:r>
          </a:p>
          <a:p>
            <a:pPr lvl="1"/>
            <a:r>
              <a:rPr lang="en-US"/>
              <a:t>Hyperglycemia is a normal part of living with diabetes – but its harmful </a:t>
            </a:r>
          </a:p>
          <a:p>
            <a:pPr lvl="1"/>
            <a:r>
              <a:rPr lang="en-US"/>
              <a:t>DD is also harmful – it has a significant impact on </a:t>
            </a:r>
            <a:r>
              <a:rPr lang="en-US" b="1"/>
              <a:t>self-management behaviors </a:t>
            </a:r>
            <a:r>
              <a:rPr lang="en-US"/>
              <a:t>and </a:t>
            </a:r>
            <a:r>
              <a:rPr lang="en-US" b="1"/>
              <a:t>clinical outcomes </a:t>
            </a:r>
          </a:p>
          <a:p>
            <a:pPr marL="457200" lvl="1" indent="0">
              <a:buNone/>
            </a:pPr>
            <a:endParaRPr lang="en-US" sz="1100" b="1"/>
          </a:p>
          <a:p>
            <a:r>
              <a:rPr lang="en-US" sz="2600"/>
              <a:t>Motivation for self-management is critical for PWD </a:t>
            </a:r>
          </a:p>
          <a:p>
            <a:pPr lvl="1"/>
            <a:r>
              <a:rPr lang="en-US" i="1"/>
              <a:t>“Self-management and team-based care are the greatest drivers of successful glycemic management.”</a:t>
            </a:r>
          </a:p>
          <a:p>
            <a:pPr lvl="1"/>
            <a:r>
              <a:rPr lang="en-US"/>
              <a:t>Self-management choices are driven by feelings, beliefs, thoughts and  expectations </a:t>
            </a:r>
          </a:p>
          <a:p>
            <a:pPr lvl="2"/>
            <a:r>
              <a:rPr lang="en-US"/>
              <a:t>If you think that you are doomed (no matter what you do, you will end up with complications) … why bother?</a:t>
            </a:r>
          </a:p>
          <a:p>
            <a:pPr lvl="2"/>
            <a:r>
              <a:rPr lang="en-US"/>
              <a:t>If you feel tired of being told you are not doing good enough – need to do better … why come to clinic? </a:t>
            </a:r>
          </a:p>
          <a:p>
            <a:pPr lvl="2"/>
            <a:r>
              <a:rPr lang="en-US"/>
              <a:t>If you are skipping insulin to avoid having low BGs … why get an A1c level checked?</a:t>
            </a:r>
          </a:p>
          <a:p>
            <a:pPr lvl="1"/>
            <a:r>
              <a:rPr lang="en-US"/>
              <a:t>DD </a:t>
            </a:r>
            <a:r>
              <a:rPr lang="en-US" b="1" i="1"/>
              <a:t>impedes motivation </a:t>
            </a:r>
            <a:r>
              <a:rPr lang="en-US"/>
              <a:t>for doing what is needed for self-management </a:t>
            </a:r>
          </a:p>
          <a:p>
            <a:endParaRPr lang="en-US" b="1"/>
          </a:p>
          <a:p>
            <a:pPr lvl="2"/>
            <a:endParaRPr lang="en-US"/>
          </a:p>
          <a:p>
            <a:pPr marL="0" indent="0">
              <a:buNone/>
            </a:pPr>
            <a:endParaRPr lang="en-US"/>
          </a:p>
        </p:txBody>
      </p:sp>
      <p:pic>
        <p:nvPicPr>
          <p:cNvPr id="4" name="Picture 3">
            <a:extLst>
              <a:ext uri="{FF2B5EF4-FFF2-40B4-BE49-F238E27FC236}">
                <a16:creationId xmlns:a16="http://schemas.microsoft.com/office/drawing/2014/main" id="{241272EF-02D7-E722-248A-BB5BB4A18F79}"/>
              </a:ext>
            </a:extLst>
          </p:cNvPr>
          <p:cNvPicPr>
            <a:picLocks noChangeAspect="1"/>
          </p:cNvPicPr>
          <p:nvPr/>
        </p:nvPicPr>
        <p:blipFill>
          <a:blip r:embed="rId2"/>
          <a:stretch>
            <a:fillRect/>
          </a:stretch>
        </p:blipFill>
        <p:spPr>
          <a:xfrm>
            <a:off x="9306215" y="4687587"/>
            <a:ext cx="1123369" cy="1415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3666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8BFA7-77E8-BF89-DCFC-2A134F4FAD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B5D32-CE95-AFFD-FF1B-DCDEC011B374}"/>
              </a:ext>
            </a:extLst>
          </p:cNvPr>
          <p:cNvSpPr>
            <a:spLocks noGrp="1"/>
          </p:cNvSpPr>
          <p:nvPr>
            <p:ph type="title"/>
          </p:nvPr>
        </p:nvSpPr>
        <p:spPr>
          <a:xfrm>
            <a:off x="195943" y="243114"/>
            <a:ext cx="10352313" cy="875846"/>
          </a:xfrm>
          <a:solidFill>
            <a:srgbClr val="0070C0"/>
          </a:solidFill>
        </p:spPr>
        <p:txBody>
          <a:bodyPr>
            <a:normAutofit/>
          </a:bodyPr>
          <a:lstStyle/>
          <a:p>
            <a:pPr algn="ctr"/>
            <a:r>
              <a:rPr lang="en-US" sz="3600" b="1">
                <a:solidFill>
                  <a:schemeClr val="bg1"/>
                </a:solidFill>
                <a:latin typeface="+mn-lt"/>
              </a:rPr>
              <a:t>Impacts of Diabetes Distress</a:t>
            </a:r>
          </a:p>
        </p:txBody>
      </p:sp>
      <p:sp>
        <p:nvSpPr>
          <p:cNvPr id="3" name="Content Placeholder 2">
            <a:extLst>
              <a:ext uri="{FF2B5EF4-FFF2-40B4-BE49-F238E27FC236}">
                <a16:creationId xmlns:a16="http://schemas.microsoft.com/office/drawing/2014/main" id="{B85558A2-810A-AE00-251A-E9E6063AA96C}"/>
              </a:ext>
            </a:extLst>
          </p:cNvPr>
          <p:cNvSpPr>
            <a:spLocks noGrp="1"/>
          </p:cNvSpPr>
          <p:nvPr>
            <p:ph idx="1"/>
          </p:nvPr>
        </p:nvSpPr>
        <p:spPr>
          <a:xfrm>
            <a:off x="195943" y="1220673"/>
            <a:ext cx="5798457" cy="4646726"/>
          </a:xfrm>
        </p:spPr>
        <p:txBody>
          <a:bodyPr>
            <a:normAutofit fontScale="92500" lnSpcReduction="20000"/>
          </a:bodyPr>
          <a:lstStyle/>
          <a:p>
            <a:r>
              <a:rPr lang="en-US" dirty="0"/>
              <a:t>Therefore, DD can result in</a:t>
            </a:r>
          </a:p>
          <a:p>
            <a:pPr lvl="1"/>
            <a:r>
              <a:rPr lang="en-US" dirty="0"/>
              <a:t>problems with disease management</a:t>
            </a:r>
          </a:p>
          <a:p>
            <a:pPr lvl="2"/>
            <a:r>
              <a:rPr lang="en-US" dirty="0"/>
              <a:t>lower self-efficacy</a:t>
            </a:r>
          </a:p>
          <a:p>
            <a:pPr lvl="2"/>
            <a:r>
              <a:rPr lang="en-US" dirty="0"/>
              <a:t>less effective diabetes-related problem solving </a:t>
            </a:r>
          </a:p>
          <a:p>
            <a:pPr lvl="1"/>
            <a:r>
              <a:rPr lang="en-US" dirty="0"/>
              <a:t>less optimal eating and exercise behaviors</a:t>
            </a:r>
          </a:p>
          <a:p>
            <a:pPr lvl="1"/>
            <a:r>
              <a:rPr lang="en-US" dirty="0"/>
              <a:t>less consistent medication-taking </a:t>
            </a:r>
          </a:p>
          <a:p>
            <a:pPr lvl="1"/>
            <a:r>
              <a:rPr lang="en-US" dirty="0"/>
              <a:t>elevated A1c</a:t>
            </a:r>
          </a:p>
          <a:p>
            <a:pPr lvl="2"/>
            <a:r>
              <a:rPr lang="en-US" dirty="0"/>
              <a:t>but even those with lower A1c can have DD</a:t>
            </a:r>
          </a:p>
          <a:p>
            <a:pPr lvl="1"/>
            <a:r>
              <a:rPr lang="en-US" dirty="0"/>
              <a:t>missed healthcare visits </a:t>
            </a:r>
          </a:p>
          <a:p>
            <a:pPr lvl="1"/>
            <a:r>
              <a:rPr lang="en-US" dirty="0"/>
              <a:t>reduced health-related quality of life &amp; well-being </a:t>
            </a:r>
          </a:p>
          <a:p>
            <a:pPr lvl="1"/>
            <a:r>
              <a:rPr lang="en-US" dirty="0"/>
              <a:t>more complications</a:t>
            </a:r>
          </a:p>
          <a:p>
            <a:pPr lvl="1"/>
            <a:r>
              <a:rPr lang="en-US" dirty="0"/>
              <a:t>more hospitalizations </a:t>
            </a:r>
          </a:p>
          <a:p>
            <a:pPr lvl="1"/>
            <a:r>
              <a:rPr lang="en-US" dirty="0"/>
              <a:t>higher costs – human &amp; financial </a:t>
            </a:r>
          </a:p>
          <a:p>
            <a:pPr lvl="1"/>
            <a:endParaRPr lang="en-US" dirty="0"/>
          </a:p>
          <a:p>
            <a:pPr lvl="1"/>
            <a:endParaRPr lang="en-US" dirty="0"/>
          </a:p>
        </p:txBody>
      </p:sp>
      <p:pic>
        <p:nvPicPr>
          <p:cNvPr id="4" name="Picture 3">
            <a:extLst>
              <a:ext uri="{FF2B5EF4-FFF2-40B4-BE49-F238E27FC236}">
                <a16:creationId xmlns:a16="http://schemas.microsoft.com/office/drawing/2014/main" id="{BB6B8A8A-7139-034F-3DA4-BBE90C204B70}"/>
              </a:ext>
            </a:extLst>
          </p:cNvPr>
          <p:cNvPicPr>
            <a:picLocks noChangeAspect="1"/>
          </p:cNvPicPr>
          <p:nvPr/>
        </p:nvPicPr>
        <p:blipFill>
          <a:blip r:embed="rId3"/>
          <a:stretch>
            <a:fillRect/>
          </a:stretch>
        </p:blipFill>
        <p:spPr>
          <a:xfrm>
            <a:off x="6594242" y="1220674"/>
            <a:ext cx="3612920" cy="2407090"/>
          </a:xfrm>
          <a:prstGeom prst="rect">
            <a:avLst/>
          </a:prstGeom>
        </p:spPr>
      </p:pic>
      <p:grpSp>
        <p:nvGrpSpPr>
          <p:cNvPr id="7" name="Group 6">
            <a:extLst>
              <a:ext uri="{FF2B5EF4-FFF2-40B4-BE49-F238E27FC236}">
                <a16:creationId xmlns:a16="http://schemas.microsoft.com/office/drawing/2014/main" id="{4A9BFB43-5B26-6C25-602F-C8BE7DE7A655}"/>
              </a:ext>
            </a:extLst>
          </p:cNvPr>
          <p:cNvGrpSpPr/>
          <p:nvPr/>
        </p:nvGrpSpPr>
        <p:grpSpPr>
          <a:xfrm>
            <a:off x="6105063" y="3860799"/>
            <a:ext cx="4253960" cy="2671488"/>
            <a:chOff x="6105063" y="3860799"/>
            <a:chExt cx="4253960" cy="2671488"/>
          </a:xfrm>
        </p:grpSpPr>
        <p:pic>
          <p:nvPicPr>
            <p:cNvPr id="5" name="Picture 4">
              <a:extLst>
                <a:ext uri="{FF2B5EF4-FFF2-40B4-BE49-F238E27FC236}">
                  <a16:creationId xmlns:a16="http://schemas.microsoft.com/office/drawing/2014/main" id="{36FE96D8-0C46-066B-C0D7-F955495CE9CB}"/>
                </a:ext>
              </a:extLst>
            </p:cNvPr>
            <p:cNvPicPr>
              <a:picLocks noChangeAspect="1"/>
            </p:cNvPicPr>
            <p:nvPr/>
          </p:nvPicPr>
          <p:blipFill>
            <a:blip r:embed="rId4"/>
            <a:stretch>
              <a:fillRect/>
            </a:stretch>
          </p:blipFill>
          <p:spPr>
            <a:xfrm>
              <a:off x="6181264" y="3860799"/>
              <a:ext cx="4177759" cy="2298233"/>
            </a:xfrm>
            <a:prstGeom prst="rect">
              <a:avLst/>
            </a:prstGeom>
          </p:spPr>
        </p:pic>
        <p:pic>
          <p:nvPicPr>
            <p:cNvPr id="6" name="Picture 5">
              <a:extLst>
                <a:ext uri="{FF2B5EF4-FFF2-40B4-BE49-F238E27FC236}">
                  <a16:creationId xmlns:a16="http://schemas.microsoft.com/office/drawing/2014/main" id="{6056B474-6027-ABB7-399F-440495430BF6}"/>
                </a:ext>
              </a:extLst>
            </p:cNvPr>
            <p:cNvPicPr>
              <a:picLocks noChangeAspect="1"/>
            </p:cNvPicPr>
            <p:nvPr/>
          </p:nvPicPr>
          <p:blipFill>
            <a:blip r:embed="rId5"/>
            <a:stretch>
              <a:fillRect/>
            </a:stretch>
          </p:blipFill>
          <p:spPr>
            <a:xfrm>
              <a:off x="6105063" y="6251847"/>
              <a:ext cx="3938357" cy="280440"/>
            </a:xfrm>
            <a:prstGeom prst="rect">
              <a:avLst/>
            </a:prstGeom>
          </p:spPr>
        </p:pic>
      </p:grpSp>
    </p:spTree>
    <p:extLst>
      <p:ext uri="{BB962C8B-B14F-4D97-AF65-F5344CB8AC3E}">
        <p14:creationId xmlns:p14="http://schemas.microsoft.com/office/powerpoint/2010/main" val="274601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FDDFA-B4FD-ABD8-FB3B-DC308CEA2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713C80-9845-01E8-0232-663EB7D16E2C}"/>
              </a:ext>
            </a:extLst>
          </p:cNvPr>
          <p:cNvSpPr>
            <a:spLocks noGrp="1"/>
          </p:cNvSpPr>
          <p:nvPr>
            <p:ph type="title"/>
          </p:nvPr>
        </p:nvSpPr>
        <p:spPr>
          <a:xfrm>
            <a:off x="272143" y="275771"/>
            <a:ext cx="9938657" cy="810532"/>
          </a:xfrm>
          <a:solidFill>
            <a:srgbClr val="0070C0"/>
          </a:solidFill>
        </p:spPr>
        <p:txBody>
          <a:bodyPr>
            <a:normAutofit/>
          </a:bodyPr>
          <a:lstStyle/>
          <a:p>
            <a:pPr algn="ctr"/>
            <a:r>
              <a:rPr lang="en-US" sz="3600" b="1">
                <a:solidFill>
                  <a:schemeClr val="bg1"/>
                </a:solidFill>
                <a:latin typeface="+mn-lt"/>
              </a:rPr>
              <a:t>Why do anything about DD?  </a:t>
            </a:r>
          </a:p>
        </p:txBody>
      </p:sp>
      <p:sp>
        <p:nvSpPr>
          <p:cNvPr id="3" name="Content Placeholder 2">
            <a:extLst>
              <a:ext uri="{FF2B5EF4-FFF2-40B4-BE49-F238E27FC236}">
                <a16:creationId xmlns:a16="http://schemas.microsoft.com/office/drawing/2014/main" id="{73A28EE3-045A-00DB-39D5-8C04DD1C42FC}"/>
              </a:ext>
            </a:extLst>
          </p:cNvPr>
          <p:cNvSpPr>
            <a:spLocks noGrp="1"/>
          </p:cNvSpPr>
          <p:nvPr>
            <p:ph idx="1"/>
          </p:nvPr>
        </p:nvSpPr>
        <p:spPr>
          <a:xfrm>
            <a:off x="272143" y="1230086"/>
            <a:ext cx="9938657" cy="4729163"/>
          </a:xfrm>
        </p:spPr>
        <p:txBody>
          <a:bodyPr>
            <a:normAutofit/>
          </a:bodyPr>
          <a:lstStyle/>
          <a:p>
            <a:r>
              <a:rPr lang="en-US" sz="2600"/>
              <a:t>Addressing DD directly leads to better clinical outcomes. </a:t>
            </a:r>
          </a:p>
          <a:p>
            <a:pPr marL="0" indent="0">
              <a:buNone/>
            </a:pPr>
            <a:endParaRPr lang="en-US" sz="800"/>
          </a:p>
          <a:p>
            <a:r>
              <a:rPr lang="en-US" sz="2600"/>
              <a:t>If not addressed, DD doesn’t just go away </a:t>
            </a:r>
          </a:p>
          <a:p>
            <a:pPr lvl="1"/>
            <a:r>
              <a:rPr lang="en-US"/>
              <a:t>It can get worse over time and/or wear the individual down </a:t>
            </a:r>
          </a:p>
          <a:p>
            <a:pPr lvl="1"/>
            <a:r>
              <a:rPr lang="en-US"/>
              <a:t>It may lead to a person feeling emotionally exhausted and overwhelmed by the demands of their diabetes.</a:t>
            </a:r>
          </a:p>
          <a:p>
            <a:pPr lvl="2"/>
            <a:r>
              <a:rPr lang="en-US"/>
              <a:t>They try to cope with this by </a:t>
            </a:r>
            <a:r>
              <a:rPr lang="en-US" b="1"/>
              <a:t>giving up </a:t>
            </a:r>
            <a:r>
              <a:rPr lang="en-US"/>
              <a:t>on taking care of their diabetes.</a:t>
            </a:r>
            <a:endParaRPr lang="en-US" sz="900"/>
          </a:p>
          <a:p>
            <a:r>
              <a:rPr lang="en-US" sz="2400"/>
              <a:t>DD is a barrier to change </a:t>
            </a:r>
          </a:p>
          <a:p>
            <a:r>
              <a:rPr lang="en-US" sz="2400"/>
              <a:t>DD blocks responsiveness to education &amp; management interventions</a:t>
            </a:r>
          </a:p>
          <a:p>
            <a:pPr lvl="1"/>
            <a:r>
              <a:rPr lang="en-US" sz="2000"/>
              <a:t>Adjusting meds or referral to diabetes ed/nutrition counselling has minimal impact</a:t>
            </a:r>
          </a:p>
          <a:p>
            <a:pPr marL="457200" lvl="1" indent="0">
              <a:buNone/>
            </a:pPr>
            <a:endParaRPr lang="en-US" sz="800"/>
          </a:p>
          <a:p>
            <a:r>
              <a:rPr lang="en-US" sz="2400"/>
              <a:t>Most PWD have not had DD addressed </a:t>
            </a:r>
          </a:p>
        </p:txBody>
      </p:sp>
      <p:pic>
        <p:nvPicPr>
          <p:cNvPr id="4" name="Picture 3">
            <a:extLst>
              <a:ext uri="{FF2B5EF4-FFF2-40B4-BE49-F238E27FC236}">
                <a16:creationId xmlns:a16="http://schemas.microsoft.com/office/drawing/2014/main" id="{C9996500-9808-428E-D765-6E3E8502AFBB}"/>
              </a:ext>
            </a:extLst>
          </p:cNvPr>
          <p:cNvPicPr>
            <a:picLocks noChangeAspect="1"/>
          </p:cNvPicPr>
          <p:nvPr/>
        </p:nvPicPr>
        <p:blipFill>
          <a:blip r:embed="rId3"/>
          <a:stretch>
            <a:fillRect/>
          </a:stretch>
        </p:blipFill>
        <p:spPr>
          <a:xfrm>
            <a:off x="6096001" y="5190106"/>
            <a:ext cx="1143000" cy="1255164"/>
          </a:xfrm>
          <a:prstGeom prst="rect">
            <a:avLst/>
          </a:prstGeom>
        </p:spPr>
      </p:pic>
    </p:spTree>
    <p:extLst>
      <p:ext uri="{BB962C8B-B14F-4D97-AF65-F5344CB8AC3E}">
        <p14:creationId xmlns:p14="http://schemas.microsoft.com/office/powerpoint/2010/main" val="365683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7146</Words>
  <Application>Microsoft Macintosh PowerPoint</Application>
  <PresentationFormat>Widescreen</PresentationFormat>
  <Paragraphs>571</Paragraphs>
  <Slides>51</Slides>
  <Notes>17</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51</vt:i4>
      </vt:variant>
    </vt:vector>
  </HeadingPairs>
  <TitlesOfParts>
    <vt:vector size="68" baseType="lpstr">
      <vt:lpstr>Aptos</vt:lpstr>
      <vt:lpstr>Aptos Display</vt:lpstr>
      <vt:lpstr>Arial</vt:lpstr>
      <vt:lpstr>BlinkMacSystemFont</vt:lpstr>
      <vt:lpstr>Calibri</vt:lpstr>
      <vt:lpstr>Calibri Light</vt:lpstr>
      <vt:lpstr>Franklin Gothic Book</vt:lpstr>
      <vt:lpstr>Merriweather</vt:lpstr>
      <vt:lpstr>Perpetua</vt:lpstr>
      <vt:lpstr>proxima-nova</vt:lpstr>
      <vt:lpstr>Wingdings</vt:lpstr>
      <vt:lpstr>Office Theme</vt:lpstr>
      <vt:lpstr>1_Office Theme</vt:lpstr>
      <vt:lpstr>Office Theme</vt:lpstr>
      <vt:lpstr>1_Office Theme</vt:lpstr>
      <vt:lpstr>Office Theme</vt:lpstr>
      <vt:lpstr>Office Theme</vt:lpstr>
      <vt:lpstr>Diabetes Distress  What YOU can do to Help  </vt:lpstr>
      <vt:lpstr>Learning Objects </vt:lpstr>
      <vt:lpstr>Pre-Question – chose one best answer </vt:lpstr>
      <vt:lpstr>Diabetes Distress (DD) </vt:lpstr>
      <vt:lpstr>Diabetes is Hard</vt:lpstr>
      <vt:lpstr>Defining Diabetes Distress (DD)</vt:lpstr>
      <vt:lpstr>Why do anything about DD?  </vt:lpstr>
      <vt:lpstr>Impacts of Diabetes Distress</vt:lpstr>
      <vt:lpstr>Why do anything about DD?  </vt:lpstr>
      <vt:lpstr>Why do anything about DD?  </vt:lpstr>
      <vt:lpstr>What do you do? What can you do?</vt:lpstr>
      <vt:lpstr>Diabetes Distress is not “One Thing”</vt:lpstr>
      <vt:lpstr>BDI: Assessment of Diabetes Distress in Type 2 Diabetes:</vt:lpstr>
      <vt:lpstr>Instructions for Patients </vt:lpstr>
      <vt:lpstr>The Online Screening Tool</vt:lpstr>
      <vt:lpstr>Interpreting &amp; Using the Screening Scores</vt:lpstr>
      <vt:lpstr>PowerPoint Presentation</vt:lpstr>
      <vt:lpstr>More Detailed Look – at Core Issues </vt:lpstr>
      <vt:lpstr>More Details- Sources of Distress </vt:lpstr>
      <vt:lpstr>More Details- Sources of Distress </vt:lpstr>
      <vt:lpstr>PowerPoint Presentation</vt:lpstr>
      <vt:lpstr>Now What? </vt:lpstr>
      <vt:lpstr>Next Steps</vt:lpstr>
      <vt:lpstr> The Conversation is The Intervention </vt:lpstr>
      <vt:lpstr>Who can Help with DD?</vt:lpstr>
      <vt:lpstr>JAMA Netw Open. 2024 Dec 10;7(12):e2448809. doi: 10.1001/jamanetworkopen.2024.48809 Glycemic Control With Layperson-Delivered Telephone Calls vs Usual Care for Patients With Diabetes</vt:lpstr>
      <vt:lpstr>Additional Considerations  </vt:lpstr>
      <vt:lpstr>Prevent &amp; Reduce Diabetes Distress</vt:lpstr>
      <vt:lpstr>Prevent &amp; Reduce Diabetes Distress</vt:lpstr>
      <vt:lpstr>During the Encounter </vt:lpstr>
      <vt:lpstr>Consider Connection to Culture &amp; Community </vt:lpstr>
      <vt:lpstr>Summary – Key Points</vt:lpstr>
      <vt:lpstr>Post-Question – chose one best answer </vt:lpstr>
      <vt:lpstr>PowerPoint Presentation</vt:lpstr>
      <vt:lpstr>PowerPoint Presentation</vt:lpstr>
      <vt:lpstr>Risk Factors, Mortality, and Cardiovascular Outcomes in Patients with Type 2 Diabetes Swedish National Diabetes Register n engl j med 379;7  August 16, 2018</vt:lpstr>
      <vt:lpstr>References</vt:lpstr>
      <vt:lpstr>References</vt:lpstr>
      <vt:lpstr>References</vt:lpstr>
      <vt:lpstr>References</vt:lpstr>
      <vt:lpstr>Diabetes distress: understanding the hidden struggles of living with diabetes and exploring intervention strategies  Berry E, et al. Postgrad Med J 2015;91:278–283. </vt:lpstr>
      <vt:lpstr>It is important to distinguish diabetes distress from clinical depression or major depressive disorder  Diabet. Med. 36: 803–812 (2019)</vt:lpstr>
      <vt:lpstr>Diabetes Technol Ther. 2024 Mar 25. doi: 10.1089/dia.2023.0612.  The Potential Impact of CGM Use on Diabetes-Related Attitudes and Behaviors in Adults with T2D: A Qualitative Investigation of the Patient Experience   Taylor Clark, William Polonsky, Emily Soriano </vt:lpstr>
      <vt:lpstr>Resources</vt:lpstr>
      <vt:lpstr>ADA - Diabetes Distress in Diabetes</vt:lpstr>
      <vt:lpstr>PowerPoint Presentation</vt:lpstr>
      <vt:lpstr>Diabetes Stigma</vt:lpstr>
      <vt:lpstr>Diabetes Stigma</vt:lpstr>
      <vt:lpstr>Sources of Distress -T2D</vt:lpstr>
      <vt:lpstr>Therapeutic Heterogeneity  (not everyone responds the same)  </vt:lpstr>
      <vt:lpstr>Diabetes Distress – the Patient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Defusing Distress  Help for Diabetes Distress  and Denial Distress </dc:title>
  <dc:creator>Carol Greenlee</dc:creator>
  <cp:lastModifiedBy>Cushman, Nicholas</cp:lastModifiedBy>
  <cp:revision>2</cp:revision>
  <dcterms:created xsi:type="dcterms:W3CDTF">2024-03-29T00:17:54Z</dcterms:created>
  <dcterms:modified xsi:type="dcterms:W3CDTF">2026-04-09T14:18:29Z</dcterms:modified>
</cp:coreProperties>
</file>