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85" r:id="rId8"/>
    <p:sldId id="286" r:id="rId9"/>
    <p:sldId id="264" r:id="rId10"/>
    <p:sldId id="263" r:id="rId11"/>
    <p:sldId id="262" r:id="rId12"/>
    <p:sldId id="265" r:id="rId13"/>
    <p:sldId id="266" r:id="rId14"/>
    <p:sldId id="287" r:id="rId15"/>
    <p:sldId id="267" r:id="rId16"/>
    <p:sldId id="268" r:id="rId17"/>
    <p:sldId id="269" r:id="rId18"/>
    <p:sldId id="270" r:id="rId19"/>
    <p:sldId id="271" r:id="rId20"/>
    <p:sldId id="272" r:id="rId21"/>
    <p:sldId id="276" r:id="rId22"/>
    <p:sldId id="277" r:id="rId23"/>
    <p:sldId id="273" r:id="rId24"/>
    <p:sldId id="274" r:id="rId25"/>
    <p:sldId id="275" r:id="rId26"/>
    <p:sldId id="278" r:id="rId27"/>
    <p:sldId id="288" r:id="rId28"/>
    <p:sldId id="290" r:id="rId29"/>
    <p:sldId id="289" r:id="rId30"/>
    <p:sldId id="280" r:id="rId31"/>
    <p:sldId id="284" r:id="rId32"/>
    <p:sldId id="291" r:id="rId33"/>
    <p:sldId id="281"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3"/>
    <p:restoredTop sz="82871"/>
  </p:normalViewPr>
  <p:slideViewPr>
    <p:cSldViewPr snapToGrid="0">
      <p:cViewPr varScale="1">
        <p:scale>
          <a:sx n="103" d="100"/>
          <a:sy n="103" d="100"/>
        </p:scale>
        <p:origin x="82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41FB141-08CB-4071-8CFF-1CA670981B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7179D58-976F-4A43-9237-870AA168FB4D}">
      <dgm:prSet/>
      <dgm:spPr/>
      <dgm:t>
        <a:bodyPr/>
        <a:lstStyle/>
        <a:p>
          <a:r>
            <a:rPr lang="en-US"/>
            <a:t>Vital signs are vital, and one of the most elemental pieces of your patient assessments</a:t>
          </a:r>
        </a:p>
      </dgm:t>
    </dgm:pt>
    <dgm:pt modelId="{7D5A34B9-3276-474E-8A56-DD939637CD6E}" type="parTrans" cxnId="{050E6E1C-7F5B-4086-8FB3-37E0D195F5BC}">
      <dgm:prSet/>
      <dgm:spPr/>
      <dgm:t>
        <a:bodyPr/>
        <a:lstStyle/>
        <a:p>
          <a:endParaRPr lang="en-US"/>
        </a:p>
      </dgm:t>
    </dgm:pt>
    <dgm:pt modelId="{6324336C-3D23-4134-94C0-99181381C2D8}" type="sibTrans" cxnId="{050E6E1C-7F5B-4086-8FB3-37E0D195F5BC}">
      <dgm:prSet/>
      <dgm:spPr/>
      <dgm:t>
        <a:bodyPr/>
        <a:lstStyle/>
        <a:p>
          <a:endParaRPr lang="en-US"/>
        </a:p>
      </dgm:t>
    </dgm:pt>
    <dgm:pt modelId="{0E61B792-A5AE-4AC7-BF80-E5A33D739213}">
      <dgm:prSet/>
      <dgm:spPr/>
      <dgm:t>
        <a:bodyPr/>
        <a:lstStyle/>
        <a:p>
          <a:r>
            <a:rPr lang="en-US"/>
            <a:t>Strength in objectivity</a:t>
          </a:r>
        </a:p>
      </dgm:t>
    </dgm:pt>
    <dgm:pt modelId="{681237AB-631C-416B-8757-D9475D25501B}" type="parTrans" cxnId="{96F5568F-F2CF-48B5-B98B-8004939D6141}">
      <dgm:prSet/>
      <dgm:spPr/>
      <dgm:t>
        <a:bodyPr/>
        <a:lstStyle/>
        <a:p>
          <a:endParaRPr lang="en-US"/>
        </a:p>
      </dgm:t>
    </dgm:pt>
    <dgm:pt modelId="{293583B3-1522-416E-BA69-8CFB6B0FDDD7}" type="sibTrans" cxnId="{96F5568F-F2CF-48B5-B98B-8004939D6141}">
      <dgm:prSet/>
      <dgm:spPr/>
      <dgm:t>
        <a:bodyPr/>
        <a:lstStyle/>
        <a:p>
          <a:endParaRPr lang="en-US"/>
        </a:p>
      </dgm:t>
    </dgm:pt>
    <dgm:pt modelId="{063B187D-382C-4FFB-B742-295B0C3F968E}">
      <dgm:prSet/>
      <dgm:spPr/>
      <dgm:t>
        <a:bodyPr/>
        <a:lstStyle/>
        <a:p>
          <a:r>
            <a:rPr lang="en-US"/>
            <a:t>Trends are more important than any one number</a:t>
          </a:r>
        </a:p>
      </dgm:t>
    </dgm:pt>
    <dgm:pt modelId="{979C0E74-FFBE-4DFC-ABDD-CBB7805B9B63}" type="parTrans" cxnId="{B06FBBB6-DA20-4997-86EA-661742FA9ACD}">
      <dgm:prSet/>
      <dgm:spPr/>
      <dgm:t>
        <a:bodyPr/>
        <a:lstStyle/>
        <a:p>
          <a:endParaRPr lang="en-US"/>
        </a:p>
      </dgm:t>
    </dgm:pt>
    <dgm:pt modelId="{EE55A44B-4407-4A4E-9B92-1499085ECA67}" type="sibTrans" cxnId="{B06FBBB6-DA20-4997-86EA-661742FA9ACD}">
      <dgm:prSet/>
      <dgm:spPr/>
      <dgm:t>
        <a:bodyPr/>
        <a:lstStyle/>
        <a:p>
          <a:endParaRPr lang="en-US"/>
        </a:p>
      </dgm:t>
    </dgm:pt>
    <dgm:pt modelId="{6AAF3FAE-D9D9-4EBC-9F43-87E5C63AD706}" type="pres">
      <dgm:prSet presAssocID="{041FB141-08CB-4071-8CFF-1CA670981B13}" presName="root" presStyleCnt="0">
        <dgm:presLayoutVars>
          <dgm:dir/>
          <dgm:resizeHandles val="exact"/>
        </dgm:presLayoutVars>
      </dgm:prSet>
      <dgm:spPr/>
    </dgm:pt>
    <dgm:pt modelId="{3EB007A5-B1AB-4624-BB7B-C6CE1BD4B664}" type="pres">
      <dgm:prSet presAssocID="{97179D58-976F-4A43-9237-870AA168FB4D}" presName="compNode" presStyleCnt="0"/>
      <dgm:spPr/>
    </dgm:pt>
    <dgm:pt modelId="{E641C3F5-19D5-4E7C-B81F-39141F80FDAD}" type="pres">
      <dgm:prSet presAssocID="{97179D58-976F-4A43-9237-870AA168FB4D}" presName="bgRect" presStyleLbl="bgShp" presStyleIdx="0" presStyleCnt="3" custLinFactNeighborX="1191" custLinFactNeighborY="-38977"/>
      <dgm:spPr/>
    </dgm:pt>
    <dgm:pt modelId="{6ABD2794-1747-4F99-960F-30D756BD4DE6}" type="pres">
      <dgm:prSet presAssocID="{97179D58-976F-4A43-9237-870AA168FB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0D6576C4-8E9C-426E-9C7C-5A4DBD822B4C}" type="pres">
      <dgm:prSet presAssocID="{97179D58-976F-4A43-9237-870AA168FB4D}" presName="spaceRect" presStyleCnt="0"/>
      <dgm:spPr/>
    </dgm:pt>
    <dgm:pt modelId="{5A04922E-4C9F-4820-AB5A-343BADF226B4}" type="pres">
      <dgm:prSet presAssocID="{97179D58-976F-4A43-9237-870AA168FB4D}" presName="parTx" presStyleLbl="revTx" presStyleIdx="0" presStyleCnt="3">
        <dgm:presLayoutVars>
          <dgm:chMax val="0"/>
          <dgm:chPref val="0"/>
        </dgm:presLayoutVars>
      </dgm:prSet>
      <dgm:spPr/>
    </dgm:pt>
    <dgm:pt modelId="{883D8E76-F4D9-4217-95DE-3EDC565B9C03}" type="pres">
      <dgm:prSet presAssocID="{6324336C-3D23-4134-94C0-99181381C2D8}" presName="sibTrans" presStyleCnt="0"/>
      <dgm:spPr/>
    </dgm:pt>
    <dgm:pt modelId="{D2223871-1B4C-4F38-AC97-3E0C56CAB057}" type="pres">
      <dgm:prSet presAssocID="{0E61B792-A5AE-4AC7-BF80-E5A33D739213}" presName="compNode" presStyleCnt="0"/>
      <dgm:spPr/>
    </dgm:pt>
    <dgm:pt modelId="{3FC747FC-929B-4A34-BF87-2D82259BAA48}" type="pres">
      <dgm:prSet presAssocID="{0E61B792-A5AE-4AC7-BF80-E5A33D739213}" presName="bgRect" presStyleLbl="bgShp" presStyleIdx="1" presStyleCnt="3"/>
      <dgm:spPr/>
    </dgm:pt>
    <dgm:pt modelId="{DB66A491-48C1-47A8-AED2-D35C6303F7D2}" type="pres">
      <dgm:prSet presAssocID="{0E61B792-A5AE-4AC7-BF80-E5A33D7392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4D93B230-9D1B-4B35-9484-975F5457CD21}" type="pres">
      <dgm:prSet presAssocID="{0E61B792-A5AE-4AC7-BF80-E5A33D739213}" presName="spaceRect" presStyleCnt="0"/>
      <dgm:spPr/>
    </dgm:pt>
    <dgm:pt modelId="{3B1EA2DC-4094-4564-9050-344492FAFB3A}" type="pres">
      <dgm:prSet presAssocID="{0E61B792-A5AE-4AC7-BF80-E5A33D739213}" presName="parTx" presStyleLbl="revTx" presStyleIdx="1" presStyleCnt="3">
        <dgm:presLayoutVars>
          <dgm:chMax val="0"/>
          <dgm:chPref val="0"/>
        </dgm:presLayoutVars>
      </dgm:prSet>
      <dgm:spPr/>
    </dgm:pt>
    <dgm:pt modelId="{DF0BFDC1-3244-402B-B4CC-451D71BE3A8F}" type="pres">
      <dgm:prSet presAssocID="{293583B3-1522-416E-BA69-8CFB6B0FDDD7}" presName="sibTrans" presStyleCnt="0"/>
      <dgm:spPr/>
    </dgm:pt>
    <dgm:pt modelId="{3AF2969D-FA79-44A8-9500-51DB1B48004A}" type="pres">
      <dgm:prSet presAssocID="{063B187D-382C-4FFB-B742-295B0C3F968E}" presName="compNode" presStyleCnt="0"/>
      <dgm:spPr/>
    </dgm:pt>
    <dgm:pt modelId="{0193D695-C274-4FFE-8643-F25FCAB3F742}" type="pres">
      <dgm:prSet presAssocID="{063B187D-382C-4FFB-B742-295B0C3F968E}" presName="bgRect" presStyleLbl="bgShp" presStyleIdx="2" presStyleCnt="3"/>
      <dgm:spPr/>
    </dgm:pt>
    <dgm:pt modelId="{5A50635A-3142-4896-9230-70EEA4EDD877}" type="pres">
      <dgm:prSet presAssocID="{063B187D-382C-4FFB-B742-295B0C3F96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98E433D1-C4BF-47B6-9896-C955EBFFBAB1}" type="pres">
      <dgm:prSet presAssocID="{063B187D-382C-4FFB-B742-295B0C3F968E}" presName="spaceRect" presStyleCnt="0"/>
      <dgm:spPr/>
    </dgm:pt>
    <dgm:pt modelId="{58B84EA2-B7C2-4292-8043-423046BFEE0E}" type="pres">
      <dgm:prSet presAssocID="{063B187D-382C-4FFB-B742-295B0C3F968E}" presName="parTx" presStyleLbl="revTx" presStyleIdx="2" presStyleCnt="3">
        <dgm:presLayoutVars>
          <dgm:chMax val="0"/>
          <dgm:chPref val="0"/>
        </dgm:presLayoutVars>
      </dgm:prSet>
      <dgm:spPr/>
    </dgm:pt>
  </dgm:ptLst>
  <dgm:cxnLst>
    <dgm:cxn modelId="{2EE28818-1E7C-4C2F-9D33-61CE4802EFFF}" type="presOf" srcId="{041FB141-08CB-4071-8CFF-1CA670981B13}" destId="{6AAF3FAE-D9D9-4EBC-9F43-87E5C63AD706}" srcOrd="0" destOrd="0" presId="urn:microsoft.com/office/officeart/2018/2/layout/IconVerticalSolidList"/>
    <dgm:cxn modelId="{050E6E1C-7F5B-4086-8FB3-37E0D195F5BC}" srcId="{041FB141-08CB-4071-8CFF-1CA670981B13}" destId="{97179D58-976F-4A43-9237-870AA168FB4D}" srcOrd="0" destOrd="0" parTransId="{7D5A34B9-3276-474E-8A56-DD939637CD6E}" sibTransId="{6324336C-3D23-4134-94C0-99181381C2D8}"/>
    <dgm:cxn modelId="{090AFB3E-41F5-4CE3-ACC4-38D86F573F6B}" type="presOf" srcId="{0E61B792-A5AE-4AC7-BF80-E5A33D739213}" destId="{3B1EA2DC-4094-4564-9050-344492FAFB3A}" srcOrd="0" destOrd="0" presId="urn:microsoft.com/office/officeart/2018/2/layout/IconVerticalSolidList"/>
    <dgm:cxn modelId="{68B95C79-DF34-4202-9E7B-F6791EB8CFBA}" type="presOf" srcId="{063B187D-382C-4FFB-B742-295B0C3F968E}" destId="{58B84EA2-B7C2-4292-8043-423046BFEE0E}" srcOrd="0" destOrd="0" presId="urn:microsoft.com/office/officeart/2018/2/layout/IconVerticalSolidList"/>
    <dgm:cxn modelId="{96F5568F-F2CF-48B5-B98B-8004939D6141}" srcId="{041FB141-08CB-4071-8CFF-1CA670981B13}" destId="{0E61B792-A5AE-4AC7-BF80-E5A33D739213}" srcOrd="1" destOrd="0" parTransId="{681237AB-631C-416B-8757-D9475D25501B}" sibTransId="{293583B3-1522-416E-BA69-8CFB6B0FDDD7}"/>
    <dgm:cxn modelId="{41F9EEAA-6D9F-4667-BCAA-2AABBDD4CB35}" type="presOf" srcId="{97179D58-976F-4A43-9237-870AA168FB4D}" destId="{5A04922E-4C9F-4820-AB5A-343BADF226B4}" srcOrd="0" destOrd="0" presId="urn:microsoft.com/office/officeart/2018/2/layout/IconVerticalSolidList"/>
    <dgm:cxn modelId="{B06FBBB6-DA20-4997-86EA-661742FA9ACD}" srcId="{041FB141-08CB-4071-8CFF-1CA670981B13}" destId="{063B187D-382C-4FFB-B742-295B0C3F968E}" srcOrd="2" destOrd="0" parTransId="{979C0E74-FFBE-4DFC-ABDD-CBB7805B9B63}" sibTransId="{EE55A44B-4407-4A4E-9B92-1499085ECA67}"/>
    <dgm:cxn modelId="{57091D24-364C-46D5-8DDD-DE745749A735}" type="presParOf" srcId="{6AAF3FAE-D9D9-4EBC-9F43-87E5C63AD706}" destId="{3EB007A5-B1AB-4624-BB7B-C6CE1BD4B664}" srcOrd="0" destOrd="0" presId="urn:microsoft.com/office/officeart/2018/2/layout/IconVerticalSolidList"/>
    <dgm:cxn modelId="{CBFF50F6-7622-4E63-9FBD-61D26EF14ABC}" type="presParOf" srcId="{3EB007A5-B1AB-4624-BB7B-C6CE1BD4B664}" destId="{E641C3F5-19D5-4E7C-B81F-39141F80FDAD}" srcOrd="0" destOrd="0" presId="urn:microsoft.com/office/officeart/2018/2/layout/IconVerticalSolidList"/>
    <dgm:cxn modelId="{BADE9336-07EB-4B6D-9D92-0DE715891EB8}" type="presParOf" srcId="{3EB007A5-B1AB-4624-BB7B-C6CE1BD4B664}" destId="{6ABD2794-1747-4F99-960F-30D756BD4DE6}" srcOrd="1" destOrd="0" presId="urn:microsoft.com/office/officeart/2018/2/layout/IconVerticalSolidList"/>
    <dgm:cxn modelId="{E1B3772F-E402-4116-913B-876922EC6A7D}" type="presParOf" srcId="{3EB007A5-B1AB-4624-BB7B-C6CE1BD4B664}" destId="{0D6576C4-8E9C-426E-9C7C-5A4DBD822B4C}" srcOrd="2" destOrd="0" presId="urn:microsoft.com/office/officeart/2018/2/layout/IconVerticalSolidList"/>
    <dgm:cxn modelId="{CEF61423-B90E-4A33-B758-398C8C8889F3}" type="presParOf" srcId="{3EB007A5-B1AB-4624-BB7B-C6CE1BD4B664}" destId="{5A04922E-4C9F-4820-AB5A-343BADF226B4}" srcOrd="3" destOrd="0" presId="urn:microsoft.com/office/officeart/2018/2/layout/IconVerticalSolidList"/>
    <dgm:cxn modelId="{4E4E31BD-8848-4A08-94AC-4749583F72C0}" type="presParOf" srcId="{6AAF3FAE-D9D9-4EBC-9F43-87E5C63AD706}" destId="{883D8E76-F4D9-4217-95DE-3EDC565B9C03}" srcOrd="1" destOrd="0" presId="urn:microsoft.com/office/officeart/2018/2/layout/IconVerticalSolidList"/>
    <dgm:cxn modelId="{2792A5C0-3B58-44C2-AF9D-DE86026A24F9}" type="presParOf" srcId="{6AAF3FAE-D9D9-4EBC-9F43-87E5C63AD706}" destId="{D2223871-1B4C-4F38-AC97-3E0C56CAB057}" srcOrd="2" destOrd="0" presId="urn:microsoft.com/office/officeart/2018/2/layout/IconVerticalSolidList"/>
    <dgm:cxn modelId="{1ACCD78F-859D-4371-AFA8-23DF364A0CBC}" type="presParOf" srcId="{D2223871-1B4C-4F38-AC97-3E0C56CAB057}" destId="{3FC747FC-929B-4A34-BF87-2D82259BAA48}" srcOrd="0" destOrd="0" presId="urn:microsoft.com/office/officeart/2018/2/layout/IconVerticalSolidList"/>
    <dgm:cxn modelId="{0D4C88C0-A1DB-4351-A1B0-9F9F340E99BC}" type="presParOf" srcId="{D2223871-1B4C-4F38-AC97-3E0C56CAB057}" destId="{DB66A491-48C1-47A8-AED2-D35C6303F7D2}" srcOrd="1" destOrd="0" presId="urn:microsoft.com/office/officeart/2018/2/layout/IconVerticalSolidList"/>
    <dgm:cxn modelId="{BA3A7A70-97A4-4926-B3EF-0AFCB9785214}" type="presParOf" srcId="{D2223871-1B4C-4F38-AC97-3E0C56CAB057}" destId="{4D93B230-9D1B-4B35-9484-975F5457CD21}" srcOrd="2" destOrd="0" presId="urn:microsoft.com/office/officeart/2018/2/layout/IconVerticalSolidList"/>
    <dgm:cxn modelId="{31BE4984-4B9F-4AC5-8F9B-D5B4DCE16249}" type="presParOf" srcId="{D2223871-1B4C-4F38-AC97-3E0C56CAB057}" destId="{3B1EA2DC-4094-4564-9050-344492FAFB3A}" srcOrd="3" destOrd="0" presId="urn:microsoft.com/office/officeart/2018/2/layout/IconVerticalSolidList"/>
    <dgm:cxn modelId="{6BC1D2C0-912F-4694-982A-D16E5104FB3C}" type="presParOf" srcId="{6AAF3FAE-D9D9-4EBC-9F43-87E5C63AD706}" destId="{DF0BFDC1-3244-402B-B4CC-451D71BE3A8F}" srcOrd="3" destOrd="0" presId="urn:microsoft.com/office/officeart/2018/2/layout/IconVerticalSolidList"/>
    <dgm:cxn modelId="{C78EDD35-BE13-48A7-8238-49EF7073871E}" type="presParOf" srcId="{6AAF3FAE-D9D9-4EBC-9F43-87E5C63AD706}" destId="{3AF2969D-FA79-44A8-9500-51DB1B48004A}" srcOrd="4" destOrd="0" presId="urn:microsoft.com/office/officeart/2018/2/layout/IconVerticalSolidList"/>
    <dgm:cxn modelId="{6465AEE1-EC00-42D3-8215-6F417DAC4D8C}" type="presParOf" srcId="{3AF2969D-FA79-44A8-9500-51DB1B48004A}" destId="{0193D695-C274-4FFE-8643-F25FCAB3F742}" srcOrd="0" destOrd="0" presId="urn:microsoft.com/office/officeart/2018/2/layout/IconVerticalSolidList"/>
    <dgm:cxn modelId="{4248588D-1424-4AF2-8ED9-06AB031C8A57}" type="presParOf" srcId="{3AF2969D-FA79-44A8-9500-51DB1B48004A}" destId="{5A50635A-3142-4896-9230-70EEA4EDD877}" srcOrd="1" destOrd="0" presId="urn:microsoft.com/office/officeart/2018/2/layout/IconVerticalSolidList"/>
    <dgm:cxn modelId="{F57B3D5B-3E52-447A-8568-765F05808046}" type="presParOf" srcId="{3AF2969D-FA79-44A8-9500-51DB1B48004A}" destId="{98E433D1-C4BF-47B6-9896-C955EBFFBAB1}" srcOrd="2" destOrd="0" presId="urn:microsoft.com/office/officeart/2018/2/layout/IconVerticalSolidList"/>
    <dgm:cxn modelId="{38B01248-E41A-4B61-A30E-FBB6FB3FE65D}" type="presParOf" srcId="{3AF2969D-FA79-44A8-9500-51DB1B48004A}" destId="{58B84EA2-B7C2-4292-8043-423046BFEE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1C3F5-19D5-4E7C-B81F-39141F80FDAD}">
      <dsp:nvSpPr>
        <dsp:cNvPr id="0" name=""/>
        <dsp:cNvSpPr/>
      </dsp:nvSpPr>
      <dsp:spPr>
        <a:xfrm>
          <a:off x="0" y="0"/>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D2794-1747-4F99-960F-30D756BD4DE6}">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4922E-4C9F-4820-AB5A-343BADF226B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90000"/>
            </a:lnSpc>
            <a:spcBef>
              <a:spcPct val="0"/>
            </a:spcBef>
            <a:spcAft>
              <a:spcPct val="35000"/>
            </a:spcAft>
            <a:buNone/>
          </a:pPr>
          <a:r>
            <a:rPr lang="en-US" sz="2400" kern="1200"/>
            <a:t>Vital signs are vital, and one of the most elemental pieces of your patient assessments</a:t>
          </a:r>
        </a:p>
      </dsp:txBody>
      <dsp:txXfrm>
        <a:off x="1844034" y="682"/>
        <a:ext cx="4401230" cy="1596566"/>
      </dsp:txXfrm>
    </dsp:sp>
    <dsp:sp modelId="{3FC747FC-929B-4A34-BF87-2D82259BAA48}">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6A491-48C1-47A8-AED2-D35C6303F7D2}">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EA2DC-4094-4564-9050-344492FAFB3A}">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90000"/>
            </a:lnSpc>
            <a:spcBef>
              <a:spcPct val="0"/>
            </a:spcBef>
            <a:spcAft>
              <a:spcPct val="35000"/>
            </a:spcAft>
            <a:buNone/>
          </a:pPr>
          <a:r>
            <a:rPr lang="en-US" sz="2400" kern="1200"/>
            <a:t>Strength in objectivity</a:t>
          </a:r>
        </a:p>
      </dsp:txBody>
      <dsp:txXfrm>
        <a:off x="1844034" y="1996390"/>
        <a:ext cx="4401230" cy="1596566"/>
      </dsp:txXfrm>
    </dsp:sp>
    <dsp:sp modelId="{0193D695-C274-4FFE-8643-F25FCAB3F742}">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0635A-3142-4896-9230-70EEA4EDD877}">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84EA2-B7C2-4292-8043-423046BFEE0E}">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066800">
            <a:lnSpc>
              <a:spcPct val="90000"/>
            </a:lnSpc>
            <a:spcBef>
              <a:spcPct val="0"/>
            </a:spcBef>
            <a:spcAft>
              <a:spcPct val="35000"/>
            </a:spcAft>
            <a:buNone/>
          </a:pPr>
          <a:r>
            <a:rPr lang="en-US" sz="2400" kern="1200"/>
            <a:t>Trends are more important than any one number</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896AF-B468-884B-AB94-C2BA14B11964}" type="datetimeFigureOut">
              <a:rPr lang="en-US" smtClean="0"/>
              <a:t>3/3/26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91649-5C67-E549-BCC7-0B36AC24934A}" type="slidenum">
              <a:rPr lang="en-US" smtClean="0"/>
              <a:t>‹#›</a:t>
            </a:fld>
            <a:endParaRPr lang="en-US"/>
          </a:p>
        </p:txBody>
      </p:sp>
    </p:spTree>
    <p:extLst>
      <p:ext uri="{BB962C8B-B14F-4D97-AF65-F5344CB8AC3E}">
        <p14:creationId xmlns:p14="http://schemas.microsoft.com/office/powerpoint/2010/main" val="107777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fundamental medical topic but a very important one</a:t>
            </a:r>
          </a:p>
          <a:p>
            <a:r>
              <a:rPr lang="en-US" dirty="0"/>
              <a:t>Hoping to have an influx of diagnostic equipment in the New Mexico SAR realm to allow you to monitor and check vital signs, and we thought it might be helpful to talk about what vital signs are, what they mean, how they can help us to determine how well or not well a sick or injured subject might be doing.</a:t>
            </a:r>
          </a:p>
        </p:txBody>
      </p:sp>
      <p:sp>
        <p:nvSpPr>
          <p:cNvPr id="4" name="Slide Number Placeholder 3"/>
          <p:cNvSpPr>
            <a:spLocks noGrp="1"/>
          </p:cNvSpPr>
          <p:nvPr>
            <p:ph type="sldNum" sz="quarter" idx="5"/>
          </p:nvPr>
        </p:nvSpPr>
        <p:spPr/>
        <p:txBody>
          <a:bodyPr/>
          <a:lstStyle/>
          <a:p>
            <a:fld id="{4B791649-5C67-E549-BCC7-0B36AC24934A}" type="slidenum">
              <a:rPr lang="en-US" smtClean="0"/>
              <a:t>1</a:t>
            </a:fld>
            <a:endParaRPr lang="en-US"/>
          </a:p>
        </p:txBody>
      </p:sp>
    </p:spTree>
    <p:extLst>
      <p:ext uri="{BB962C8B-B14F-4D97-AF65-F5344CB8AC3E}">
        <p14:creationId xmlns:p14="http://schemas.microsoft.com/office/powerpoint/2010/main" val="287289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spcBef>
                <a:spcPts val="750"/>
              </a:spcBef>
              <a:spcAft>
                <a:spcPts val="600"/>
              </a:spcAft>
              <a:buFont typeface="+mj-lt"/>
              <a:buAutoNum type="arabicPeriod"/>
            </a:pPr>
            <a:r>
              <a:rPr lang="en-US" dirty="0"/>
              <a:t>Waveform and a number – both are important  - but you can only trust the number if the waveform is good!   The Waveform tells you that the pulse oximeter is accurately detecting blood flow through the patient’s finger and is giving you a number based on accurate sampling of the blood’s ability to absorb infrared light. </a:t>
            </a:r>
            <a:r>
              <a:rPr lang="en-US" b="0" i="0" dirty="0">
                <a:solidFill>
                  <a:srgbClr val="001D35"/>
                </a:solidFill>
                <a:effectLst/>
                <a:latin typeface="Google Sans"/>
              </a:rPr>
              <a:t>The device emits two wavelengths of light, typically red (660 nm) and infrared (940 nm), through the finger or earlobe. </a:t>
            </a:r>
          </a:p>
          <a:p>
            <a:pPr algn="l">
              <a:spcBef>
                <a:spcPts val="750"/>
              </a:spcBef>
              <a:spcAft>
                <a:spcPts val="600"/>
              </a:spcAft>
              <a:buFont typeface="+mj-lt"/>
              <a:buAutoNum type="arabicPeriod"/>
            </a:pPr>
            <a:r>
              <a:rPr lang="en-US" b="1" i="0" dirty="0">
                <a:solidFill>
                  <a:srgbClr val="001D35"/>
                </a:solidFill>
                <a:effectLst/>
                <a:latin typeface="Google Sans"/>
              </a:rPr>
              <a:t>2. Light Absorption:</a:t>
            </a:r>
            <a:endParaRPr lang="en-US" b="0" i="0" dirty="0">
              <a:solidFill>
                <a:srgbClr val="001D35"/>
              </a:solidFill>
              <a:effectLst/>
              <a:latin typeface="Google Sans"/>
            </a:endParaRPr>
          </a:p>
          <a:p>
            <a:pPr algn="l" fontAlgn="ctr">
              <a:spcBef>
                <a:spcPts val="750"/>
              </a:spcBef>
              <a:spcAft>
                <a:spcPts val="600"/>
              </a:spcAft>
              <a:buFont typeface="+mj-lt"/>
              <a:buAutoNum type="arabicPeriod"/>
            </a:pPr>
            <a:r>
              <a:rPr lang="en-US" b="0" i="0" dirty="0">
                <a:solidFill>
                  <a:srgbClr val="001D35"/>
                </a:solidFill>
                <a:effectLst/>
                <a:latin typeface="Google Sans"/>
              </a:rPr>
              <a:t>The light passes through the tissues and is absorbed by the oxygenated and deoxygenated hemoglobin. </a:t>
            </a:r>
          </a:p>
          <a:p>
            <a:pPr algn="l">
              <a:spcBef>
                <a:spcPts val="750"/>
              </a:spcBef>
              <a:spcAft>
                <a:spcPts val="1500"/>
              </a:spcAft>
              <a:buNone/>
            </a:pPr>
            <a:r>
              <a:rPr lang="en-US" b="1" i="0" dirty="0">
                <a:solidFill>
                  <a:srgbClr val="001D35"/>
                </a:solidFill>
                <a:effectLst/>
                <a:latin typeface="Google Sans"/>
              </a:rPr>
              <a:t>3. Signal Detection:</a:t>
            </a:r>
            <a:endParaRPr lang="en-US" b="0" i="0" dirty="0">
              <a:solidFill>
                <a:srgbClr val="001D35"/>
              </a:solidFill>
              <a:effectLst/>
              <a:latin typeface="Google Sans"/>
            </a:endParaRPr>
          </a:p>
          <a:p>
            <a:pPr algn="l" fontAlgn="ctr">
              <a:spcBef>
                <a:spcPts val="750"/>
              </a:spcBef>
              <a:spcAft>
                <a:spcPts val="1500"/>
              </a:spcAft>
              <a:buNone/>
            </a:pPr>
            <a:r>
              <a:rPr lang="en-US" b="0" i="0" dirty="0">
                <a:solidFill>
                  <a:srgbClr val="001D35"/>
                </a:solidFill>
                <a:effectLst/>
                <a:latin typeface="Google Sans"/>
              </a:rPr>
              <a:t>A photodetector on the other side of the tissue detects the amount of light that is transmitted. </a:t>
            </a:r>
            <a:r>
              <a:rPr lang="en-US" sz="1200" b="0" i="0" kern="1200" dirty="0">
                <a:solidFill>
                  <a:schemeClr val="tx1"/>
                </a:solidFill>
                <a:effectLst/>
                <a:latin typeface="+mn-lt"/>
                <a:ea typeface="+mn-ea"/>
                <a:cs typeface="+mn-cs"/>
              </a:rPr>
              <a:t>Oxygenated blood absorbs more infrared light, while deoxygenated blood absorbs more red light; a sensor calculates the ratio of light absorbed to determine the percentage of oxygen in the blood</a:t>
            </a:r>
            <a:endParaRPr lang="en-US" b="0" i="0" dirty="0">
              <a:solidFill>
                <a:srgbClr val="001D35"/>
              </a:solidFill>
              <a:effectLst/>
              <a:latin typeface="Google Sans"/>
            </a:endParaRPr>
          </a:p>
          <a:p>
            <a:pPr algn="l">
              <a:spcBef>
                <a:spcPts val="750"/>
              </a:spcBef>
              <a:spcAft>
                <a:spcPts val="1500"/>
              </a:spcAft>
              <a:buNone/>
            </a:pPr>
            <a:r>
              <a:rPr lang="en-US" b="1" i="0" dirty="0">
                <a:solidFill>
                  <a:srgbClr val="001D35"/>
                </a:solidFill>
                <a:effectLst/>
                <a:latin typeface="Google Sans"/>
              </a:rPr>
              <a:t>4. Calculation:</a:t>
            </a:r>
            <a:endParaRPr lang="en-US" b="0" i="0" dirty="0">
              <a:solidFill>
                <a:srgbClr val="001D35"/>
              </a:solidFill>
              <a:effectLst/>
              <a:latin typeface="Google Sans"/>
            </a:endParaRPr>
          </a:p>
          <a:p>
            <a:pPr algn="l">
              <a:spcBef>
                <a:spcPts val="750"/>
              </a:spcBef>
              <a:spcAft>
                <a:spcPts val="1500"/>
              </a:spcAft>
            </a:pPr>
            <a:r>
              <a:rPr lang="en-US" b="0" i="0" dirty="0">
                <a:solidFill>
                  <a:srgbClr val="001D35"/>
                </a:solidFill>
                <a:effectLst/>
                <a:latin typeface="Google Sans"/>
              </a:rPr>
              <a:t>The device calculates the ratio of red light to infrared light absorbed. This ratio is used to determine the oxygen saturation of the blood</a:t>
            </a:r>
          </a:p>
          <a:p>
            <a:r>
              <a:rPr lang="en-US" dirty="0"/>
              <a:t> </a:t>
            </a:r>
          </a:p>
        </p:txBody>
      </p:sp>
      <p:sp>
        <p:nvSpPr>
          <p:cNvPr id="4" name="Slide Number Placeholder 3"/>
          <p:cNvSpPr>
            <a:spLocks noGrp="1"/>
          </p:cNvSpPr>
          <p:nvPr>
            <p:ph type="sldNum" sz="quarter" idx="5"/>
          </p:nvPr>
        </p:nvSpPr>
        <p:spPr/>
        <p:txBody>
          <a:bodyPr/>
          <a:lstStyle/>
          <a:p>
            <a:fld id="{4B791649-5C67-E549-BCC7-0B36AC24934A}" type="slidenum">
              <a:rPr lang="en-US" smtClean="0"/>
              <a:t>12</a:t>
            </a:fld>
            <a:endParaRPr lang="en-US"/>
          </a:p>
        </p:txBody>
      </p:sp>
    </p:spTree>
    <p:extLst>
      <p:ext uri="{BB962C8B-B14F-4D97-AF65-F5344CB8AC3E}">
        <p14:creationId xmlns:p14="http://schemas.microsoft.com/office/powerpoint/2010/main" val="115248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Pulse ox tends to overestimate the degree of oxygen saturation in patients with more melanin in their skin</a:t>
            </a:r>
          </a:p>
        </p:txBody>
      </p:sp>
      <p:sp>
        <p:nvSpPr>
          <p:cNvPr id="4" name="Slide Number Placeholder 3"/>
          <p:cNvSpPr>
            <a:spLocks noGrp="1"/>
          </p:cNvSpPr>
          <p:nvPr>
            <p:ph type="sldNum" sz="quarter" idx="5"/>
          </p:nvPr>
        </p:nvSpPr>
        <p:spPr/>
        <p:txBody>
          <a:bodyPr/>
          <a:lstStyle/>
          <a:p>
            <a:fld id="{4B791649-5C67-E549-BCC7-0B36AC24934A}" type="slidenum">
              <a:rPr lang="en-US" smtClean="0"/>
              <a:t>14</a:t>
            </a:fld>
            <a:endParaRPr lang="en-US"/>
          </a:p>
        </p:txBody>
      </p:sp>
    </p:spTree>
    <p:extLst>
      <p:ext uri="{BB962C8B-B14F-4D97-AF65-F5344CB8AC3E}">
        <p14:creationId xmlns:p14="http://schemas.microsoft.com/office/powerpoint/2010/main" val="332594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your patient can be bleeding to death and their oxygen saturation may be normal because this vital sign is expressed as a percentage – so your patient’s oxygen carrying capacity may be severely decreased even though their oxygen saturation is high.  </a:t>
            </a:r>
          </a:p>
        </p:txBody>
      </p:sp>
      <p:sp>
        <p:nvSpPr>
          <p:cNvPr id="4" name="Slide Number Placeholder 3"/>
          <p:cNvSpPr>
            <a:spLocks noGrp="1"/>
          </p:cNvSpPr>
          <p:nvPr>
            <p:ph type="sldNum" sz="quarter" idx="5"/>
          </p:nvPr>
        </p:nvSpPr>
        <p:spPr/>
        <p:txBody>
          <a:bodyPr/>
          <a:lstStyle/>
          <a:p>
            <a:fld id="{4B791649-5C67-E549-BCC7-0B36AC24934A}" type="slidenum">
              <a:rPr lang="en-US" smtClean="0"/>
              <a:t>16</a:t>
            </a:fld>
            <a:endParaRPr lang="en-US"/>
          </a:p>
        </p:txBody>
      </p:sp>
    </p:spTree>
    <p:extLst>
      <p:ext uri="{BB962C8B-B14F-4D97-AF65-F5344CB8AC3E}">
        <p14:creationId xmlns:p14="http://schemas.microsoft.com/office/powerpoint/2010/main" val="283179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Abnormalities in HR, blood pressure almost always will involve a problem with one or more of these things</a:t>
            </a:r>
          </a:p>
        </p:txBody>
      </p:sp>
      <p:sp>
        <p:nvSpPr>
          <p:cNvPr id="4" name="Slide Number Placeholder 3"/>
          <p:cNvSpPr>
            <a:spLocks noGrp="1"/>
          </p:cNvSpPr>
          <p:nvPr>
            <p:ph type="sldNum" sz="quarter" idx="5"/>
          </p:nvPr>
        </p:nvSpPr>
        <p:spPr/>
        <p:txBody>
          <a:bodyPr/>
          <a:lstStyle/>
          <a:p>
            <a:fld id="{4B791649-5C67-E549-BCC7-0B36AC24934A}" type="slidenum">
              <a:rPr lang="en-US" smtClean="0"/>
              <a:t>19</a:t>
            </a:fld>
            <a:endParaRPr lang="en-US"/>
          </a:p>
        </p:txBody>
      </p:sp>
    </p:spTree>
    <p:extLst>
      <p:ext uri="{BB962C8B-B14F-4D97-AF65-F5344CB8AC3E}">
        <p14:creationId xmlns:p14="http://schemas.microsoft.com/office/powerpoint/2010/main" val="230501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Cardiologist – best BP = ’just north of dizzy’</a:t>
            </a:r>
          </a:p>
          <a:p>
            <a:r>
              <a:rPr lang="en-US" dirty="0"/>
              <a:t>Why is high BP so bad over time?  </a:t>
            </a:r>
          </a:p>
        </p:txBody>
      </p:sp>
      <p:sp>
        <p:nvSpPr>
          <p:cNvPr id="4" name="Slide Number Placeholder 3"/>
          <p:cNvSpPr>
            <a:spLocks noGrp="1"/>
          </p:cNvSpPr>
          <p:nvPr>
            <p:ph type="sldNum" sz="quarter" idx="5"/>
          </p:nvPr>
        </p:nvSpPr>
        <p:spPr/>
        <p:txBody>
          <a:bodyPr/>
          <a:lstStyle/>
          <a:p>
            <a:fld id="{4B791649-5C67-E549-BCC7-0B36AC24934A}" type="slidenum">
              <a:rPr lang="en-US" smtClean="0"/>
              <a:t>26</a:t>
            </a:fld>
            <a:endParaRPr lang="en-US"/>
          </a:p>
        </p:txBody>
      </p:sp>
    </p:spTree>
    <p:extLst>
      <p:ext uri="{BB962C8B-B14F-4D97-AF65-F5344CB8AC3E}">
        <p14:creationId xmlns:p14="http://schemas.microsoft.com/office/powerpoint/2010/main" val="3489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word is OBJECTIVE</a:t>
            </a:r>
          </a:p>
          <a:p>
            <a:r>
              <a:rPr lang="en-US" dirty="0"/>
              <a:t>What the patient tells us is SUBJECTIVE</a:t>
            </a:r>
          </a:p>
          <a:p>
            <a:r>
              <a:rPr lang="en-US" dirty="0"/>
              <a:t>Both are important</a:t>
            </a:r>
          </a:p>
          <a:p>
            <a:r>
              <a:rPr lang="en-US" dirty="0"/>
              <a:t>End tidal carbon dioxide</a:t>
            </a:r>
          </a:p>
          <a:p>
            <a:r>
              <a:rPr lang="en-US" dirty="0"/>
              <a:t>Blood glucose level</a:t>
            </a:r>
          </a:p>
          <a:p>
            <a:r>
              <a:rPr lang="en-US" dirty="0"/>
              <a:t>“Pain” </a:t>
            </a:r>
          </a:p>
        </p:txBody>
      </p:sp>
      <p:sp>
        <p:nvSpPr>
          <p:cNvPr id="4" name="Slide Number Placeholder 3"/>
          <p:cNvSpPr>
            <a:spLocks noGrp="1"/>
          </p:cNvSpPr>
          <p:nvPr>
            <p:ph type="sldNum" sz="quarter" idx="5"/>
          </p:nvPr>
        </p:nvSpPr>
        <p:spPr/>
        <p:txBody>
          <a:bodyPr/>
          <a:lstStyle/>
          <a:p>
            <a:fld id="{4B791649-5C67-E549-BCC7-0B36AC24934A}" type="slidenum">
              <a:rPr lang="en-US" smtClean="0"/>
              <a:t>2</a:t>
            </a:fld>
            <a:endParaRPr lang="en-US"/>
          </a:p>
        </p:txBody>
      </p:sp>
    </p:spTree>
    <p:extLst>
      <p:ext uri="{BB962C8B-B14F-4D97-AF65-F5344CB8AC3E}">
        <p14:creationId xmlns:p14="http://schemas.microsoft.com/office/powerpoint/2010/main" val="262386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with the vital sign that perhaps is the most often forget vital sign, and one that is easy to overlook and somewhat hard to measure electronically and therefore sometimes omitted or dare I say fabricated in reports, etc.  But the RR is actually a really important vital sign because…..</a:t>
            </a:r>
          </a:p>
        </p:txBody>
      </p:sp>
      <p:sp>
        <p:nvSpPr>
          <p:cNvPr id="4" name="Slide Number Placeholder 3"/>
          <p:cNvSpPr>
            <a:spLocks noGrp="1"/>
          </p:cNvSpPr>
          <p:nvPr>
            <p:ph type="sldNum" sz="quarter" idx="5"/>
          </p:nvPr>
        </p:nvSpPr>
        <p:spPr/>
        <p:txBody>
          <a:bodyPr/>
          <a:lstStyle/>
          <a:p>
            <a:fld id="{4B791649-5C67-E549-BCC7-0B36AC24934A}" type="slidenum">
              <a:rPr lang="en-US" smtClean="0"/>
              <a:t>4</a:t>
            </a:fld>
            <a:endParaRPr lang="en-US"/>
          </a:p>
        </p:txBody>
      </p:sp>
    </p:spTree>
    <p:extLst>
      <p:ext uri="{BB962C8B-B14F-4D97-AF65-F5344CB8AC3E}">
        <p14:creationId xmlns:p14="http://schemas.microsoft.com/office/powerpoint/2010/main" val="185756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reasons for an increased RR are fairly straightforward, the reasons for a decreased RR are not.  </a:t>
            </a:r>
          </a:p>
        </p:txBody>
      </p:sp>
      <p:sp>
        <p:nvSpPr>
          <p:cNvPr id="4" name="Slide Number Placeholder 3"/>
          <p:cNvSpPr>
            <a:spLocks noGrp="1"/>
          </p:cNvSpPr>
          <p:nvPr>
            <p:ph type="sldNum" sz="quarter" idx="5"/>
          </p:nvPr>
        </p:nvSpPr>
        <p:spPr/>
        <p:txBody>
          <a:bodyPr/>
          <a:lstStyle/>
          <a:p>
            <a:fld id="{4B791649-5C67-E549-BCC7-0B36AC24934A}" type="slidenum">
              <a:rPr lang="en-US" smtClean="0"/>
              <a:t>6</a:t>
            </a:fld>
            <a:endParaRPr lang="en-US"/>
          </a:p>
        </p:txBody>
      </p:sp>
    </p:spTree>
    <p:extLst>
      <p:ext uri="{BB962C8B-B14F-4D97-AF65-F5344CB8AC3E}">
        <p14:creationId xmlns:p14="http://schemas.microsoft.com/office/powerpoint/2010/main" val="169360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29B9-8A60-04D8-A3D7-775A68087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04648-EDEE-530B-32D0-016BF0868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71487-BC8A-A644-FCA9-032C0D31C7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AC914C-37EA-EF5E-7958-42C0CC847F3D}"/>
              </a:ext>
            </a:extLst>
          </p:cNvPr>
          <p:cNvSpPr>
            <a:spLocks noGrp="1"/>
          </p:cNvSpPr>
          <p:nvPr>
            <p:ph type="sldNum" sz="quarter" idx="5"/>
          </p:nvPr>
        </p:nvSpPr>
        <p:spPr/>
        <p:txBody>
          <a:bodyPr/>
          <a:lstStyle/>
          <a:p>
            <a:fld id="{4B791649-5C67-E549-BCC7-0B36AC24934A}" type="slidenum">
              <a:rPr lang="en-US" smtClean="0"/>
              <a:t>7</a:t>
            </a:fld>
            <a:endParaRPr lang="en-US"/>
          </a:p>
        </p:txBody>
      </p:sp>
    </p:spTree>
    <p:extLst>
      <p:ext uri="{BB962C8B-B14F-4D97-AF65-F5344CB8AC3E}">
        <p14:creationId xmlns:p14="http://schemas.microsoft.com/office/powerpoint/2010/main" val="426746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9506-7D25-4E47-8E60-889028B8B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F86C3-0043-92FC-4AD3-FF6CA4FD0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E97DE-4E3E-517D-21E9-3C7AB3AC4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D3A91-3ED4-B9A4-9952-E9A0ABEF06AF}"/>
              </a:ext>
            </a:extLst>
          </p:cNvPr>
          <p:cNvSpPr>
            <a:spLocks noGrp="1"/>
          </p:cNvSpPr>
          <p:nvPr>
            <p:ph type="sldNum" sz="quarter" idx="5"/>
          </p:nvPr>
        </p:nvSpPr>
        <p:spPr/>
        <p:txBody>
          <a:bodyPr/>
          <a:lstStyle/>
          <a:p>
            <a:fld id="{4B791649-5C67-E549-BCC7-0B36AC24934A}" type="slidenum">
              <a:rPr lang="en-US" smtClean="0"/>
              <a:t>8</a:t>
            </a:fld>
            <a:endParaRPr lang="en-US"/>
          </a:p>
        </p:txBody>
      </p:sp>
    </p:spTree>
    <p:extLst>
      <p:ext uri="{BB962C8B-B14F-4D97-AF65-F5344CB8AC3E}">
        <p14:creationId xmlns:p14="http://schemas.microsoft.com/office/powerpoint/2010/main" val="122474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oxygen saturation or pulse ox reading is a measure of what percentage of a patient’s hemoglobin has oxygen molecules attached to it.  So how is oxygen carried in the bloodstream?  </a:t>
            </a:r>
          </a:p>
        </p:txBody>
      </p:sp>
      <p:sp>
        <p:nvSpPr>
          <p:cNvPr id="4" name="Slide Number Placeholder 3"/>
          <p:cNvSpPr>
            <a:spLocks noGrp="1"/>
          </p:cNvSpPr>
          <p:nvPr>
            <p:ph type="sldNum" sz="quarter" idx="5"/>
          </p:nvPr>
        </p:nvSpPr>
        <p:spPr/>
        <p:txBody>
          <a:bodyPr/>
          <a:lstStyle/>
          <a:p>
            <a:fld id="{4B791649-5C67-E549-BCC7-0B36AC24934A}" type="slidenum">
              <a:rPr lang="en-US" smtClean="0"/>
              <a:t>9</a:t>
            </a:fld>
            <a:endParaRPr lang="en-US"/>
          </a:p>
        </p:txBody>
      </p:sp>
    </p:spTree>
    <p:extLst>
      <p:ext uri="{BB962C8B-B14F-4D97-AF65-F5344CB8AC3E}">
        <p14:creationId xmlns:p14="http://schemas.microsoft.com/office/powerpoint/2010/main" val="198650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RBCs.  The really look like this, little biconcave discoid things floating around in the liquid part of your blood called plasma, little little bowls to serve up oxygen to all your tissues.  In each of your red blood cells is a ton of hemoglobin, like every little RBC contains over 250 million molecules of hemoglobin, and a healthy adult will have somewhere between 20 and 30 trillion red blood cells in their body.  </a:t>
            </a:r>
          </a:p>
        </p:txBody>
      </p:sp>
      <p:sp>
        <p:nvSpPr>
          <p:cNvPr id="4" name="Slide Number Placeholder 3"/>
          <p:cNvSpPr>
            <a:spLocks noGrp="1"/>
          </p:cNvSpPr>
          <p:nvPr>
            <p:ph type="sldNum" sz="quarter" idx="5"/>
          </p:nvPr>
        </p:nvSpPr>
        <p:spPr/>
        <p:txBody>
          <a:bodyPr/>
          <a:lstStyle/>
          <a:p>
            <a:fld id="{4B791649-5C67-E549-BCC7-0B36AC24934A}" type="slidenum">
              <a:rPr lang="en-US" smtClean="0"/>
              <a:t>10</a:t>
            </a:fld>
            <a:endParaRPr lang="en-US"/>
          </a:p>
        </p:txBody>
      </p:sp>
    </p:spTree>
    <p:extLst>
      <p:ext uri="{BB962C8B-B14F-4D97-AF65-F5344CB8AC3E}">
        <p14:creationId xmlns:p14="http://schemas.microsoft.com/office/powerpoint/2010/main" val="391441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791649-5C67-E549-BCC7-0B36AC24934A}" type="slidenum">
              <a:rPr lang="en-US" smtClean="0"/>
              <a:t>11</a:t>
            </a:fld>
            <a:endParaRPr lang="en-US"/>
          </a:p>
        </p:txBody>
      </p:sp>
    </p:spTree>
    <p:extLst>
      <p:ext uri="{BB962C8B-B14F-4D97-AF65-F5344CB8AC3E}">
        <p14:creationId xmlns:p14="http://schemas.microsoft.com/office/powerpoint/2010/main" val="340136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7BD6-8D08-F553-64A8-D9CE68A99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B9ADC2-BD73-4738-83CD-AA40F9204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D3ABE9-BEAF-B8E5-3EA4-01BC473E266D}"/>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63185D20-BAD6-A55A-3FEB-962C37AB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F99F4-7EF9-7136-ABFA-0F0A79093210}"/>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263334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8818-5AEA-22DE-DF3B-6B745776A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AFEDD-B779-DC36-215F-3386FFCCA7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FF953-FDEB-89F1-1B49-D63922B3D733}"/>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57578E0F-4BFD-E04C-2CC0-BDBE42676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DF8B0-02DE-4689-F176-1032ED51E0D5}"/>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129535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00785-1C40-F064-1A2D-C355F97835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77D0E1-7F40-D359-A897-552704D42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E30D9-4DE9-E722-22DF-F825CB6A5DF5}"/>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4E4F0D16-FAA9-4C67-392E-1811B3C43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5024C-F4CF-5A47-71B2-7D12D3271E46}"/>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144963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63D7-C024-F33E-A182-6C73DBBFA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6DCD7-7C04-B215-5922-59A9CD7CC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09A56-CB57-051F-2659-5A5712059B2F}"/>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D8F56876-BD01-9DE8-AC45-5E19C8D39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BA11E-7F78-DAC4-22D1-15B4D3ADB476}"/>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389374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59BA-D3E9-31A8-FAD1-2DE3047E6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2051CD-AB89-965C-645D-F04E7C389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59F4F-5129-3665-0488-89FDB740342F}"/>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8DEDBE80-E75F-FAC4-01A2-61B88801F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611A8-7106-BF66-204C-3D5C5BE1A4CA}"/>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7090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1CDC-984B-9A93-1B81-22F2E6255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A23D0-C0D5-7847-4D01-529030248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17FAE0-F232-DEA1-20AC-B40FECE0D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941FF1-BE23-7AC3-9AE7-01D26B5FCF1A}"/>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6" name="Footer Placeholder 5">
            <a:extLst>
              <a:ext uri="{FF2B5EF4-FFF2-40B4-BE49-F238E27FC236}">
                <a16:creationId xmlns:a16="http://schemas.microsoft.com/office/drawing/2014/main" id="{9622FC9E-3F1F-DAEC-7738-31E6C058B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13BB2-E2CA-758C-0B3B-B51972700F37}"/>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78653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A41A-E760-8AAD-D22C-8EFA9AD591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2A7089-A2B2-0549-5DCD-E13FC6897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C0109-EFBC-0F61-E38B-BB4DD5D4DC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E3980-34E0-C723-4393-A611701E5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1721B-6C5D-8CC6-3137-F5F0C356F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D56C6-DDA2-621A-02FE-E583737736FC}"/>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8" name="Footer Placeholder 7">
            <a:extLst>
              <a:ext uri="{FF2B5EF4-FFF2-40B4-BE49-F238E27FC236}">
                <a16:creationId xmlns:a16="http://schemas.microsoft.com/office/drawing/2014/main" id="{D214D093-39D2-6B1A-E0B5-9BD5C1218A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CAD298-549C-E556-197B-0F3BC645CF6C}"/>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305525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2CDA-11BF-743B-605C-28294378CD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F4C11-BBBB-3D81-DEC3-3B7C170EADA1}"/>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4" name="Footer Placeholder 3">
            <a:extLst>
              <a:ext uri="{FF2B5EF4-FFF2-40B4-BE49-F238E27FC236}">
                <a16:creationId xmlns:a16="http://schemas.microsoft.com/office/drawing/2014/main" id="{3D64A6B6-9C61-036D-9776-2722E4496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C7A6A-7FBA-45B4-BE6A-1C70DDC7B3C7}"/>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332934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8B973-DD11-2B14-23AE-154023056E6C}"/>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3" name="Footer Placeholder 2">
            <a:extLst>
              <a:ext uri="{FF2B5EF4-FFF2-40B4-BE49-F238E27FC236}">
                <a16:creationId xmlns:a16="http://schemas.microsoft.com/office/drawing/2014/main" id="{42D6B707-1084-86F1-31B5-622FA6044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BCECEC-CEAA-D562-6337-6A6213D2A65E}"/>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425552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F38A-00D9-B39A-D261-3AB43EEB9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D3EDD0-ACC6-F630-EA6E-13AB8B08E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5F9A16-2944-9B71-D32C-FCAD62260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E6434-FD45-537E-00A3-A1DE6099113A}"/>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6" name="Footer Placeholder 5">
            <a:extLst>
              <a:ext uri="{FF2B5EF4-FFF2-40B4-BE49-F238E27FC236}">
                <a16:creationId xmlns:a16="http://schemas.microsoft.com/office/drawing/2014/main" id="{6238BEE5-1D52-34A4-637F-1A8203220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3ECF7-B6B8-11C2-7674-E337AA965A9B}"/>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360752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B353-B9DD-1B5D-BC43-108A3CBA6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1C6A0F-88C0-33CF-B66D-779FCA325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2CD784-835E-4410-E4D0-144830921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EC9A5-E4C1-CE27-C90A-73545A8EF25E}"/>
              </a:ext>
            </a:extLst>
          </p:cNvPr>
          <p:cNvSpPr>
            <a:spLocks noGrp="1"/>
          </p:cNvSpPr>
          <p:nvPr>
            <p:ph type="dt" sz="half" idx="10"/>
          </p:nvPr>
        </p:nvSpPr>
        <p:spPr/>
        <p:txBody>
          <a:bodyPr/>
          <a:lstStyle/>
          <a:p>
            <a:fld id="{9C2EFB08-7BB6-5C4F-8C43-ACA1B67F71A5}" type="datetimeFigureOut">
              <a:rPr lang="en-US" smtClean="0"/>
              <a:t>3/3/26</a:t>
            </a:fld>
            <a:endParaRPr lang="en-US"/>
          </a:p>
        </p:txBody>
      </p:sp>
      <p:sp>
        <p:nvSpPr>
          <p:cNvPr id="6" name="Footer Placeholder 5">
            <a:extLst>
              <a:ext uri="{FF2B5EF4-FFF2-40B4-BE49-F238E27FC236}">
                <a16:creationId xmlns:a16="http://schemas.microsoft.com/office/drawing/2014/main" id="{B45BABC3-9F95-DB2F-0A8B-70E3690C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BB385-2C2B-106C-7E11-6D91B043AD86}"/>
              </a:ext>
            </a:extLst>
          </p:cNvPr>
          <p:cNvSpPr>
            <a:spLocks noGrp="1"/>
          </p:cNvSpPr>
          <p:nvPr>
            <p:ph type="sldNum" sz="quarter" idx="12"/>
          </p:nvPr>
        </p:nvSpPr>
        <p:spPr/>
        <p:txBody>
          <a:bodyPr/>
          <a:lstStyle/>
          <a:p>
            <a:fld id="{3E50F3CB-8BCD-9B47-A4F7-36CAABF5F120}" type="slidenum">
              <a:rPr lang="en-US" smtClean="0"/>
              <a:t>‹#›</a:t>
            </a:fld>
            <a:endParaRPr lang="en-US"/>
          </a:p>
        </p:txBody>
      </p:sp>
    </p:spTree>
    <p:extLst>
      <p:ext uri="{BB962C8B-B14F-4D97-AF65-F5344CB8AC3E}">
        <p14:creationId xmlns:p14="http://schemas.microsoft.com/office/powerpoint/2010/main" val="170955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E5FB2-3F59-B6EC-3240-2BA314782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247A2C-06E0-FAAD-8ED9-9EB787822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B85FF-734A-233B-6B4F-88A882A38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2EFB08-7BB6-5C4F-8C43-ACA1B67F71A5}" type="datetimeFigureOut">
              <a:rPr lang="en-US" smtClean="0"/>
              <a:t>3/3/26</a:t>
            </a:fld>
            <a:endParaRPr lang="en-US"/>
          </a:p>
        </p:txBody>
      </p:sp>
      <p:sp>
        <p:nvSpPr>
          <p:cNvPr id="5" name="Footer Placeholder 4">
            <a:extLst>
              <a:ext uri="{FF2B5EF4-FFF2-40B4-BE49-F238E27FC236}">
                <a16:creationId xmlns:a16="http://schemas.microsoft.com/office/drawing/2014/main" id="{13A6D3B0-F657-2EA1-EC7B-93053FCB3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FE912F-6F8B-88DE-6E37-1CA93AD8A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50F3CB-8BCD-9B47-A4F7-36CAABF5F120}" type="slidenum">
              <a:rPr lang="en-US" smtClean="0"/>
              <a:t>‹#›</a:t>
            </a:fld>
            <a:endParaRPr lang="en-US"/>
          </a:p>
        </p:txBody>
      </p:sp>
    </p:spTree>
    <p:extLst>
      <p:ext uri="{BB962C8B-B14F-4D97-AF65-F5344CB8AC3E}">
        <p14:creationId xmlns:p14="http://schemas.microsoft.com/office/powerpoint/2010/main" val="14240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85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8980-749C-69EE-06B5-DED070126767}"/>
              </a:ext>
            </a:extLst>
          </p:cNvPr>
          <p:cNvSpPr>
            <a:spLocks noGrp="1"/>
          </p:cNvSpPr>
          <p:nvPr>
            <p:ph type="ctrTitle"/>
          </p:nvPr>
        </p:nvSpPr>
        <p:spPr>
          <a:xfrm>
            <a:off x="713975" y="2395991"/>
            <a:ext cx="10421470" cy="2387600"/>
          </a:xfrm>
        </p:spPr>
        <p:txBody>
          <a:bodyPr>
            <a:normAutofit fontScale="90000"/>
          </a:bodyPr>
          <a:lstStyle/>
          <a:p>
            <a:r>
              <a:rPr lang="en-US" sz="7200" b="1" dirty="0"/>
              <a:t>Vital Signs are Vital: </a:t>
            </a:r>
            <a:br>
              <a:rPr lang="en-US" sz="7200" b="1" dirty="0"/>
            </a:br>
            <a:r>
              <a:rPr lang="en-US" sz="7200" b="1" dirty="0"/>
              <a:t>A Foundational Look at one of our Most Basic Assessments</a:t>
            </a:r>
          </a:p>
        </p:txBody>
      </p:sp>
      <p:sp>
        <p:nvSpPr>
          <p:cNvPr id="3" name="Subtitle 2">
            <a:extLst>
              <a:ext uri="{FF2B5EF4-FFF2-40B4-BE49-F238E27FC236}">
                <a16:creationId xmlns:a16="http://schemas.microsoft.com/office/drawing/2014/main" id="{7F6D2A94-6095-2DA0-698B-D34D59D6ADF9}"/>
              </a:ext>
            </a:extLst>
          </p:cNvPr>
          <p:cNvSpPr>
            <a:spLocks noGrp="1"/>
          </p:cNvSpPr>
          <p:nvPr>
            <p:ph type="subTitle" idx="1"/>
          </p:nvPr>
        </p:nvSpPr>
        <p:spPr>
          <a:xfrm>
            <a:off x="1352710" y="5202238"/>
            <a:ext cx="9144000" cy="1655762"/>
          </a:xfrm>
        </p:spPr>
        <p:txBody>
          <a:bodyPr/>
          <a:lstStyle/>
          <a:p>
            <a:r>
              <a:rPr lang="en-US" dirty="0"/>
              <a:t>Jenna M. B. White, MD, FAEMS</a:t>
            </a:r>
          </a:p>
          <a:p>
            <a:r>
              <a:rPr lang="en-US" dirty="0"/>
              <a:t>University of New Mexico </a:t>
            </a:r>
          </a:p>
          <a:p>
            <a:r>
              <a:rPr lang="en-US" dirty="0"/>
              <a:t>EMS Consortium </a:t>
            </a:r>
          </a:p>
        </p:txBody>
      </p:sp>
    </p:spTree>
    <p:extLst>
      <p:ext uri="{BB962C8B-B14F-4D97-AF65-F5344CB8AC3E}">
        <p14:creationId xmlns:p14="http://schemas.microsoft.com/office/powerpoint/2010/main" val="144117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74EC-9288-B4FD-767C-F4FC8E2B6B63}"/>
              </a:ext>
            </a:extLst>
          </p:cNvPr>
          <p:cNvSpPr>
            <a:spLocks noGrp="1"/>
          </p:cNvSpPr>
          <p:nvPr>
            <p:ph type="title"/>
          </p:nvPr>
        </p:nvSpPr>
        <p:spPr/>
        <p:txBody>
          <a:bodyPr>
            <a:normAutofit/>
          </a:bodyPr>
          <a:lstStyle/>
          <a:p>
            <a:r>
              <a:rPr lang="en-US" sz="6000" b="1" dirty="0"/>
              <a:t>Oxygen Saturation</a:t>
            </a:r>
          </a:p>
        </p:txBody>
      </p:sp>
      <p:pic>
        <p:nvPicPr>
          <p:cNvPr id="5" name="Content Placeholder 4" descr="A diagram of a blood vessel&#10;&#10;AI-generated content may be incorrect.">
            <a:extLst>
              <a:ext uri="{FF2B5EF4-FFF2-40B4-BE49-F238E27FC236}">
                <a16:creationId xmlns:a16="http://schemas.microsoft.com/office/drawing/2014/main" id="{393FF7F3-797B-8C2B-215C-FF1825F7A31E}"/>
              </a:ext>
            </a:extLst>
          </p:cNvPr>
          <p:cNvPicPr>
            <a:picLocks noGrp="1" noChangeAspect="1"/>
          </p:cNvPicPr>
          <p:nvPr>
            <p:ph idx="1"/>
          </p:nvPr>
        </p:nvPicPr>
        <p:blipFill>
          <a:blip r:embed="rId3"/>
          <a:stretch>
            <a:fillRect/>
          </a:stretch>
        </p:blipFill>
        <p:spPr>
          <a:xfrm>
            <a:off x="1209696" y="1917233"/>
            <a:ext cx="10654492" cy="4133943"/>
          </a:xfrm>
        </p:spPr>
      </p:pic>
    </p:spTree>
    <p:extLst>
      <p:ext uri="{BB962C8B-B14F-4D97-AF65-F5344CB8AC3E}">
        <p14:creationId xmlns:p14="http://schemas.microsoft.com/office/powerpoint/2010/main" val="237983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253"/>
            <a:lum/>
          </a:blip>
          <a:srcRect/>
          <a:stretch>
            <a:fillRect/>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B601157-6496-55DB-9273-539925059E8A}"/>
              </a:ext>
            </a:extLst>
          </p:cNvPr>
          <p:cNvSpPr>
            <a:spLocks noGrp="1"/>
          </p:cNvSpPr>
          <p:nvPr>
            <p:ph idx="1"/>
          </p:nvPr>
        </p:nvSpPr>
        <p:spPr/>
        <p:txBody>
          <a:bodyPr/>
          <a:lstStyle/>
          <a:p>
            <a:endParaRPr lang="en-US" dirty="0"/>
          </a:p>
        </p:txBody>
      </p:sp>
      <p:sp>
        <p:nvSpPr>
          <p:cNvPr id="10" name="Title 9">
            <a:extLst>
              <a:ext uri="{FF2B5EF4-FFF2-40B4-BE49-F238E27FC236}">
                <a16:creationId xmlns:a16="http://schemas.microsoft.com/office/drawing/2014/main" id="{6467275E-8481-6851-15AB-6DD736D5DE3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3332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C6BA-66FE-F652-43D2-7B86B391616E}"/>
              </a:ext>
            </a:extLst>
          </p:cNvPr>
          <p:cNvSpPr>
            <a:spLocks noGrp="1"/>
          </p:cNvSpPr>
          <p:nvPr>
            <p:ph type="title"/>
          </p:nvPr>
        </p:nvSpPr>
        <p:spPr/>
        <p:txBody>
          <a:bodyPr>
            <a:normAutofit/>
          </a:bodyPr>
          <a:lstStyle/>
          <a:p>
            <a:r>
              <a:rPr lang="en-US" sz="6000" b="1" dirty="0"/>
              <a:t>Oxygen Saturation</a:t>
            </a:r>
          </a:p>
        </p:txBody>
      </p:sp>
      <p:pic>
        <p:nvPicPr>
          <p:cNvPr id="5" name="Content Placeholder 4" descr="A screen shot of a pulse&#10;&#10;AI-generated content may be incorrect.">
            <a:extLst>
              <a:ext uri="{FF2B5EF4-FFF2-40B4-BE49-F238E27FC236}">
                <a16:creationId xmlns:a16="http://schemas.microsoft.com/office/drawing/2014/main" id="{72B633B5-8500-5926-5B58-D92FC8E95768}"/>
              </a:ext>
            </a:extLst>
          </p:cNvPr>
          <p:cNvPicPr>
            <a:picLocks noGrp="1" noChangeAspect="1"/>
          </p:cNvPicPr>
          <p:nvPr>
            <p:ph idx="1"/>
          </p:nvPr>
        </p:nvPicPr>
        <p:blipFill>
          <a:blip r:embed="rId3"/>
          <a:stretch>
            <a:fillRect/>
          </a:stretch>
        </p:blipFill>
        <p:spPr>
          <a:xfrm>
            <a:off x="2099937" y="1825625"/>
            <a:ext cx="7992125" cy="4351338"/>
          </a:xfrm>
        </p:spPr>
      </p:pic>
    </p:spTree>
    <p:extLst>
      <p:ext uri="{BB962C8B-B14F-4D97-AF65-F5344CB8AC3E}">
        <p14:creationId xmlns:p14="http://schemas.microsoft.com/office/powerpoint/2010/main" val="341272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91FB-7390-B762-95A2-33BE52E93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1E79F-8FBE-2131-D875-07554527EE3C}"/>
              </a:ext>
            </a:extLst>
          </p:cNvPr>
          <p:cNvSpPr>
            <a:spLocks noGrp="1"/>
          </p:cNvSpPr>
          <p:nvPr>
            <p:ph type="title"/>
          </p:nvPr>
        </p:nvSpPr>
        <p:spPr/>
        <p:txBody>
          <a:bodyPr>
            <a:normAutofit/>
          </a:bodyPr>
          <a:lstStyle/>
          <a:p>
            <a:r>
              <a:rPr lang="en-US" sz="6000" b="1" dirty="0"/>
              <a:t>Oxygen Saturation</a:t>
            </a:r>
          </a:p>
        </p:txBody>
      </p:sp>
      <p:pic>
        <p:nvPicPr>
          <p:cNvPr id="7" name="Content Placeholder 6" descr="A diagram of a diagram&#10;&#10;AI-generated content may be incorrect.">
            <a:extLst>
              <a:ext uri="{FF2B5EF4-FFF2-40B4-BE49-F238E27FC236}">
                <a16:creationId xmlns:a16="http://schemas.microsoft.com/office/drawing/2014/main" id="{F15299B4-C455-3779-3EDF-F8B47073EB65}"/>
              </a:ext>
            </a:extLst>
          </p:cNvPr>
          <p:cNvPicPr>
            <a:picLocks noGrp="1" noChangeAspect="1"/>
          </p:cNvPicPr>
          <p:nvPr>
            <p:ph idx="1"/>
          </p:nvPr>
        </p:nvPicPr>
        <p:blipFill>
          <a:blip r:embed="rId2"/>
          <a:stretch>
            <a:fillRect/>
          </a:stretch>
        </p:blipFill>
        <p:spPr>
          <a:xfrm>
            <a:off x="1479176" y="1690688"/>
            <a:ext cx="8909838" cy="5035996"/>
          </a:xfrm>
        </p:spPr>
      </p:pic>
    </p:spTree>
    <p:extLst>
      <p:ext uri="{BB962C8B-B14F-4D97-AF65-F5344CB8AC3E}">
        <p14:creationId xmlns:p14="http://schemas.microsoft.com/office/powerpoint/2010/main" val="362727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BD15-E73E-22FA-EA38-05A2DDB96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C1790-4B47-C678-A7CE-94220163CC01}"/>
              </a:ext>
            </a:extLst>
          </p:cNvPr>
          <p:cNvSpPr>
            <a:spLocks noGrp="1"/>
          </p:cNvSpPr>
          <p:nvPr>
            <p:ph type="title"/>
          </p:nvPr>
        </p:nvSpPr>
        <p:spPr/>
        <p:txBody>
          <a:bodyPr>
            <a:normAutofit/>
          </a:bodyPr>
          <a:lstStyle/>
          <a:p>
            <a:r>
              <a:rPr lang="en-US" sz="6000" b="1" dirty="0"/>
              <a:t>Oxygen Saturation</a:t>
            </a:r>
          </a:p>
        </p:txBody>
      </p:sp>
      <p:sp>
        <p:nvSpPr>
          <p:cNvPr id="4" name="Content Placeholder 3">
            <a:extLst>
              <a:ext uri="{FF2B5EF4-FFF2-40B4-BE49-F238E27FC236}">
                <a16:creationId xmlns:a16="http://schemas.microsoft.com/office/drawing/2014/main" id="{2F57DF17-A5DF-14A3-3902-6D8E3B73C315}"/>
              </a:ext>
            </a:extLst>
          </p:cNvPr>
          <p:cNvSpPr>
            <a:spLocks noGrp="1"/>
          </p:cNvSpPr>
          <p:nvPr>
            <p:ph idx="1"/>
          </p:nvPr>
        </p:nvSpPr>
        <p:spPr/>
        <p:txBody>
          <a:bodyPr/>
          <a:lstStyle/>
          <a:p>
            <a:r>
              <a:rPr lang="en-US" dirty="0"/>
              <a:t>A few considerations</a:t>
            </a:r>
          </a:p>
          <a:p>
            <a:pPr lvl="1"/>
            <a:r>
              <a:rPr lang="en-US" dirty="0"/>
              <a:t>Skin tone and pulse oximetry</a:t>
            </a:r>
          </a:p>
          <a:p>
            <a:pPr lvl="1"/>
            <a:r>
              <a:rPr lang="en-US" dirty="0"/>
              <a:t>Cold digits</a:t>
            </a:r>
          </a:p>
          <a:p>
            <a:pPr lvl="1"/>
            <a:r>
              <a:rPr lang="en-US" dirty="0"/>
              <a:t>Nail polish and artificial nails</a:t>
            </a:r>
          </a:p>
        </p:txBody>
      </p:sp>
    </p:spTree>
    <p:extLst>
      <p:ext uri="{BB962C8B-B14F-4D97-AF65-F5344CB8AC3E}">
        <p14:creationId xmlns:p14="http://schemas.microsoft.com/office/powerpoint/2010/main" val="31161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015-E905-298B-CCDB-8F4E9C478EF3}"/>
              </a:ext>
            </a:extLst>
          </p:cNvPr>
          <p:cNvSpPr>
            <a:spLocks noGrp="1"/>
          </p:cNvSpPr>
          <p:nvPr>
            <p:ph type="title"/>
          </p:nvPr>
        </p:nvSpPr>
        <p:spPr/>
        <p:txBody>
          <a:bodyPr/>
          <a:lstStyle/>
          <a:p>
            <a:r>
              <a:rPr lang="en-US" sz="4400" b="1" dirty="0"/>
              <a:t>Oxygen Saturation</a:t>
            </a:r>
            <a:endParaRPr lang="en-US" dirty="0"/>
          </a:p>
        </p:txBody>
      </p:sp>
      <p:sp>
        <p:nvSpPr>
          <p:cNvPr id="7" name="Content Placeholder 6">
            <a:extLst>
              <a:ext uri="{FF2B5EF4-FFF2-40B4-BE49-F238E27FC236}">
                <a16:creationId xmlns:a16="http://schemas.microsoft.com/office/drawing/2014/main" id="{061C2FDF-73AD-398C-8976-7181EF2888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978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3000" r="-3000"/>
          </a:stretch>
        </a:blipFill>
        <a:effectLst/>
      </p:bgPr>
    </p:bg>
    <p:spTree>
      <p:nvGrpSpPr>
        <p:cNvPr id="1" name="">
          <a:extLst>
            <a:ext uri="{FF2B5EF4-FFF2-40B4-BE49-F238E27FC236}">
              <a16:creationId xmlns:a16="http://schemas.microsoft.com/office/drawing/2014/main" id="{A678668C-99F3-734C-0B98-C834F019B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BFC0C-48B0-A63E-637E-777970294CBA}"/>
              </a:ext>
            </a:extLst>
          </p:cNvPr>
          <p:cNvSpPr>
            <a:spLocks noGrp="1"/>
          </p:cNvSpPr>
          <p:nvPr>
            <p:ph type="title"/>
          </p:nvPr>
        </p:nvSpPr>
        <p:spPr/>
        <p:txBody>
          <a:bodyPr/>
          <a:lstStyle/>
          <a:p>
            <a:r>
              <a:rPr lang="en-US" sz="4400" b="1" dirty="0"/>
              <a:t>Oxygen Saturation</a:t>
            </a:r>
            <a:endParaRPr lang="en-US" dirty="0"/>
          </a:p>
        </p:txBody>
      </p:sp>
      <p:sp>
        <p:nvSpPr>
          <p:cNvPr id="8" name="Content Placeholder 7">
            <a:extLst>
              <a:ext uri="{FF2B5EF4-FFF2-40B4-BE49-F238E27FC236}">
                <a16:creationId xmlns:a16="http://schemas.microsoft.com/office/drawing/2014/main" id="{0AB245A9-53D3-A5F6-C73C-4EB5E900371E}"/>
              </a:ext>
            </a:extLst>
          </p:cNvPr>
          <p:cNvSpPr>
            <a:spLocks noGrp="1"/>
          </p:cNvSpPr>
          <p:nvPr>
            <p:ph sz="half" idx="1"/>
          </p:nvPr>
        </p:nvSpPr>
        <p:spPr>
          <a:xfrm>
            <a:off x="838200" y="4001294"/>
            <a:ext cx="5181600" cy="2398339"/>
          </a:xfrm>
        </p:spPr>
        <p:txBody>
          <a:bodyPr>
            <a:normAutofit/>
          </a:bodyPr>
          <a:lstStyle/>
          <a:p>
            <a:r>
              <a:rPr lang="en-US" dirty="0"/>
              <a:t>&lt;90% is concerning</a:t>
            </a:r>
          </a:p>
          <a:p>
            <a:pPr lvl="1"/>
            <a:r>
              <a:rPr lang="en-US" dirty="0"/>
              <a:t>&lt;92% for children and I’m starting to pay closer attention in an adult</a:t>
            </a:r>
          </a:p>
          <a:p>
            <a:pPr lvl="1"/>
            <a:r>
              <a:rPr lang="en-US" dirty="0"/>
              <a:t>&lt;94% in a pregnant patient</a:t>
            </a:r>
          </a:p>
        </p:txBody>
      </p:sp>
      <p:sp>
        <p:nvSpPr>
          <p:cNvPr id="9" name="Content Placeholder 8">
            <a:extLst>
              <a:ext uri="{FF2B5EF4-FFF2-40B4-BE49-F238E27FC236}">
                <a16:creationId xmlns:a16="http://schemas.microsoft.com/office/drawing/2014/main" id="{8897F599-084F-F7DB-E87C-46796EF4E2FA}"/>
              </a:ext>
            </a:extLst>
          </p:cNvPr>
          <p:cNvSpPr>
            <a:spLocks noGrp="1"/>
          </p:cNvSpPr>
          <p:nvPr>
            <p:ph sz="half" idx="2"/>
          </p:nvPr>
        </p:nvSpPr>
        <p:spPr>
          <a:xfrm>
            <a:off x="6096000" y="1825625"/>
            <a:ext cx="5257800" cy="4351338"/>
          </a:xfrm>
        </p:spPr>
        <p:txBody>
          <a:bodyPr>
            <a:normAutofit/>
          </a:bodyPr>
          <a:lstStyle/>
          <a:p>
            <a:r>
              <a:rPr lang="en-US" dirty="0"/>
              <a:t>Low inspired fraction of oxygen in the atmosphere</a:t>
            </a:r>
          </a:p>
          <a:p>
            <a:pPr lvl="1"/>
            <a:r>
              <a:rPr lang="en-US" dirty="0"/>
              <a:t>High altitude</a:t>
            </a:r>
          </a:p>
          <a:p>
            <a:r>
              <a:rPr lang="en-US" dirty="0"/>
              <a:t>Lung problems</a:t>
            </a:r>
          </a:p>
          <a:p>
            <a:r>
              <a:rPr lang="en-US" dirty="0"/>
              <a:t>Cardiac problems</a:t>
            </a:r>
          </a:p>
          <a:p>
            <a:pPr lvl="1"/>
            <a:r>
              <a:rPr lang="en-US" dirty="0"/>
              <a:t>Heart not pumping blood well to the lungs or out into the body</a:t>
            </a:r>
          </a:p>
          <a:p>
            <a:r>
              <a:rPr lang="en-US" dirty="0"/>
              <a:t>Neurologic (brain) problems</a:t>
            </a:r>
          </a:p>
          <a:p>
            <a:pPr lvl="1"/>
            <a:r>
              <a:rPr lang="en-US" dirty="0"/>
              <a:t>Brain is not triggering breathing</a:t>
            </a:r>
          </a:p>
        </p:txBody>
      </p:sp>
    </p:spTree>
    <p:extLst>
      <p:ext uri="{BB962C8B-B14F-4D97-AF65-F5344CB8AC3E}">
        <p14:creationId xmlns:p14="http://schemas.microsoft.com/office/powerpoint/2010/main" val="159008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D2A0-1A45-4080-6129-2C3BB572E422}"/>
              </a:ext>
            </a:extLst>
          </p:cNvPr>
          <p:cNvSpPr>
            <a:spLocks noGrp="1"/>
          </p:cNvSpPr>
          <p:nvPr>
            <p:ph type="title"/>
          </p:nvPr>
        </p:nvSpPr>
        <p:spPr/>
        <p:txBody>
          <a:bodyPr>
            <a:normAutofit/>
          </a:bodyPr>
          <a:lstStyle/>
          <a:p>
            <a:r>
              <a:rPr lang="en-US" sz="6000" b="1" dirty="0"/>
              <a:t>Heart Rate and Blood Pressure</a:t>
            </a:r>
          </a:p>
        </p:txBody>
      </p:sp>
      <p:pic>
        <p:nvPicPr>
          <p:cNvPr id="7" name="Content Placeholder 6" descr="A blood pressure monitor with a black strap&#10;&#10;AI-generated content may be incorrect.">
            <a:extLst>
              <a:ext uri="{FF2B5EF4-FFF2-40B4-BE49-F238E27FC236}">
                <a16:creationId xmlns:a16="http://schemas.microsoft.com/office/drawing/2014/main" id="{E22D976F-34FD-1E2C-2540-57C3FDC4643C}"/>
              </a:ext>
            </a:extLst>
          </p:cNvPr>
          <p:cNvPicPr>
            <a:picLocks noGrp="1" noChangeAspect="1"/>
          </p:cNvPicPr>
          <p:nvPr>
            <p:ph idx="1"/>
          </p:nvPr>
        </p:nvPicPr>
        <p:blipFill>
          <a:blip r:embed="rId2"/>
          <a:srcRect l="7304"/>
          <a:stretch/>
        </p:blipFill>
        <p:spPr>
          <a:xfrm>
            <a:off x="4598893" y="1825625"/>
            <a:ext cx="3250351" cy="4351338"/>
          </a:xfrm>
        </p:spPr>
      </p:pic>
    </p:spTree>
    <p:extLst>
      <p:ext uri="{BB962C8B-B14F-4D97-AF65-F5344CB8AC3E}">
        <p14:creationId xmlns:p14="http://schemas.microsoft.com/office/powerpoint/2010/main" val="173539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B319-BCCB-9677-CB64-739F25E3D67A}"/>
              </a:ext>
            </a:extLst>
          </p:cNvPr>
          <p:cNvSpPr>
            <a:spLocks noGrp="1"/>
          </p:cNvSpPr>
          <p:nvPr>
            <p:ph type="title"/>
          </p:nvPr>
        </p:nvSpPr>
        <p:spPr/>
        <p:txBody>
          <a:bodyPr>
            <a:normAutofit/>
          </a:bodyPr>
          <a:lstStyle/>
          <a:p>
            <a:r>
              <a:rPr lang="en-US" sz="6000" b="1" dirty="0"/>
              <a:t>Heart Rate and Blood Pressure</a:t>
            </a:r>
            <a:endParaRPr lang="en-US" sz="6000" dirty="0"/>
          </a:p>
        </p:txBody>
      </p:sp>
      <p:pic>
        <p:nvPicPr>
          <p:cNvPr id="5" name="Content Placeholder 4" descr="A transparent human body with a heart&#10;&#10;AI-generated content may be incorrect.">
            <a:extLst>
              <a:ext uri="{FF2B5EF4-FFF2-40B4-BE49-F238E27FC236}">
                <a16:creationId xmlns:a16="http://schemas.microsoft.com/office/drawing/2014/main" id="{05647DE2-023A-BC05-33C4-662EB026C9B9}"/>
              </a:ext>
            </a:extLst>
          </p:cNvPr>
          <p:cNvPicPr>
            <a:picLocks noGrp="1" noChangeAspect="1"/>
          </p:cNvPicPr>
          <p:nvPr>
            <p:ph idx="1"/>
          </p:nvPr>
        </p:nvPicPr>
        <p:blipFill>
          <a:blip r:embed="rId2"/>
          <a:stretch>
            <a:fillRect/>
          </a:stretch>
        </p:blipFill>
        <p:spPr>
          <a:xfrm>
            <a:off x="1586752" y="1266499"/>
            <a:ext cx="8444753" cy="5629834"/>
          </a:xfrm>
        </p:spPr>
      </p:pic>
    </p:spTree>
    <p:extLst>
      <p:ext uri="{BB962C8B-B14F-4D97-AF65-F5344CB8AC3E}">
        <p14:creationId xmlns:p14="http://schemas.microsoft.com/office/powerpoint/2010/main" val="114670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78F9-A94F-8526-F89B-3B9367F28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05EDB-0739-9B9B-68BF-20DC380659D7}"/>
              </a:ext>
            </a:extLst>
          </p:cNvPr>
          <p:cNvSpPr>
            <a:spLocks noGrp="1"/>
          </p:cNvSpPr>
          <p:nvPr>
            <p:ph type="title"/>
          </p:nvPr>
        </p:nvSpPr>
        <p:spPr/>
        <p:txBody>
          <a:bodyPr>
            <a:normAutofit/>
          </a:bodyPr>
          <a:lstStyle/>
          <a:p>
            <a:r>
              <a:rPr lang="en-US" sz="6000" b="1" dirty="0"/>
              <a:t>A Pump, Pipes, and Some Fluid</a:t>
            </a:r>
            <a:endParaRPr lang="en-US" sz="6000" dirty="0"/>
          </a:p>
        </p:txBody>
      </p:sp>
      <p:pic>
        <p:nvPicPr>
          <p:cNvPr id="13" name="Content Placeholder 12" descr="A diagram of various types of blood vessels&#10;&#10;AI-generated content may be incorrect.">
            <a:extLst>
              <a:ext uri="{FF2B5EF4-FFF2-40B4-BE49-F238E27FC236}">
                <a16:creationId xmlns:a16="http://schemas.microsoft.com/office/drawing/2014/main" id="{74D3C51D-0192-C68D-34F1-E88C05CA4D68}"/>
              </a:ext>
            </a:extLst>
          </p:cNvPr>
          <p:cNvPicPr>
            <a:picLocks noGrp="1" noChangeAspect="1"/>
          </p:cNvPicPr>
          <p:nvPr>
            <p:ph idx="1"/>
          </p:nvPr>
        </p:nvPicPr>
        <p:blipFill>
          <a:blip r:embed="rId3"/>
          <a:stretch>
            <a:fillRect/>
          </a:stretch>
        </p:blipFill>
        <p:spPr>
          <a:xfrm>
            <a:off x="6096000" y="1906307"/>
            <a:ext cx="5365999" cy="4351338"/>
          </a:xfrm>
        </p:spPr>
      </p:pic>
      <p:pic>
        <p:nvPicPr>
          <p:cNvPr id="15" name="Picture 14" descr="A screenshot of a phone&#10;&#10;AI-generated content may be incorrect.">
            <a:extLst>
              <a:ext uri="{FF2B5EF4-FFF2-40B4-BE49-F238E27FC236}">
                <a16:creationId xmlns:a16="http://schemas.microsoft.com/office/drawing/2014/main" id="{6175C53F-C4ED-E460-ADF8-40A9EA435C13}"/>
              </a:ext>
            </a:extLst>
          </p:cNvPr>
          <p:cNvPicPr>
            <a:picLocks noChangeAspect="1"/>
          </p:cNvPicPr>
          <p:nvPr/>
        </p:nvPicPr>
        <p:blipFill>
          <a:blip r:embed="rId4"/>
          <a:stretch>
            <a:fillRect/>
          </a:stretch>
        </p:blipFill>
        <p:spPr>
          <a:xfrm>
            <a:off x="175559" y="3035394"/>
            <a:ext cx="5759074" cy="1482818"/>
          </a:xfrm>
          <a:prstGeom prst="rect">
            <a:avLst/>
          </a:prstGeom>
        </p:spPr>
      </p:pic>
    </p:spTree>
    <p:extLst>
      <p:ext uri="{BB962C8B-B14F-4D97-AF65-F5344CB8AC3E}">
        <p14:creationId xmlns:p14="http://schemas.microsoft.com/office/powerpoint/2010/main" val="20343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C14E-9F4B-DA63-2C84-910A353926B9}"/>
              </a:ext>
            </a:extLst>
          </p:cNvPr>
          <p:cNvSpPr>
            <a:spLocks noGrp="1"/>
          </p:cNvSpPr>
          <p:nvPr>
            <p:ph type="title"/>
          </p:nvPr>
        </p:nvSpPr>
        <p:spPr>
          <a:xfrm>
            <a:off x="510988" y="365125"/>
            <a:ext cx="11524129" cy="1325563"/>
          </a:xfrm>
        </p:spPr>
        <p:txBody>
          <a:bodyPr/>
          <a:lstStyle/>
          <a:p>
            <a:r>
              <a:rPr lang="en-US" b="1" dirty="0"/>
              <a:t>What are the commonly measured vital signs?</a:t>
            </a:r>
          </a:p>
        </p:txBody>
      </p:sp>
      <p:pic>
        <p:nvPicPr>
          <p:cNvPr id="7" name="Content Placeholder 6" descr="A diagram of a vital signs&#10;&#10;AI-generated content may be incorrect.">
            <a:extLst>
              <a:ext uri="{FF2B5EF4-FFF2-40B4-BE49-F238E27FC236}">
                <a16:creationId xmlns:a16="http://schemas.microsoft.com/office/drawing/2014/main" id="{A1E3511F-E6E6-10A1-3DAB-90D0ADC2AF93}"/>
              </a:ext>
            </a:extLst>
          </p:cNvPr>
          <p:cNvPicPr>
            <a:picLocks noGrp="1" noChangeAspect="1"/>
          </p:cNvPicPr>
          <p:nvPr>
            <p:ph idx="1"/>
          </p:nvPr>
        </p:nvPicPr>
        <p:blipFill>
          <a:blip r:embed="rId3"/>
          <a:stretch>
            <a:fillRect/>
          </a:stretch>
        </p:blipFill>
        <p:spPr>
          <a:xfrm>
            <a:off x="1322501" y="1487814"/>
            <a:ext cx="9546997" cy="5370186"/>
          </a:xfrm>
        </p:spPr>
      </p:pic>
    </p:spTree>
    <p:extLst>
      <p:ext uri="{BB962C8B-B14F-4D97-AF65-F5344CB8AC3E}">
        <p14:creationId xmlns:p14="http://schemas.microsoft.com/office/powerpoint/2010/main" val="278209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F4EA-1D3D-E666-769B-054AF0862628}"/>
              </a:ext>
            </a:extLst>
          </p:cNvPr>
          <p:cNvSpPr>
            <a:spLocks noGrp="1"/>
          </p:cNvSpPr>
          <p:nvPr>
            <p:ph type="title"/>
          </p:nvPr>
        </p:nvSpPr>
        <p:spPr/>
        <p:txBody>
          <a:bodyPr>
            <a:normAutofit/>
          </a:bodyPr>
          <a:lstStyle/>
          <a:p>
            <a:r>
              <a:rPr lang="en-US" sz="6000" b="1" dirty="0"/>
              <a:t>The Heart as a Pump</a:t>
            </a:r>
          </a:p>
        </p:txBody>
      </p:sp>
      <p:pic>
        <p:nvPicPr>
          <p:cNvPr id="7" name="Content Placeholder 6" descr="A heart lifting weights with arms&#10;&#10;AI-generated content may be incorrect.">
            <a:extLst>
              <a:ext uri="{FF2B5EF4-FFF2-40B4-BE49-F238E27FC236}">
                <a16:creationId xmlns:a16="http://schemas.microsoft.com/office/drawing/2014/main" id="{4A3BB59D-ECF3-4193-F9E7-5A8474700743}"/>
              </a:ext>
            </a:extLst>
          </p:cNvPr>
          <p:cNvPicPr>
            <a:picLocks noGrp="1" noChangeAspect="1"/>
          </p:cNvPicPr>
          <p:nvPr>
            <p:ph sz="half" idx="1"/>
          </p:nvPr>
        </p:nvPicPr>
        <p:blipFill>
          <a:blip r:embed="rId2"/>
          <a:stretch>
            <a:fillRect/>
          </a:stretch>
        </p:blipFill>
        <p:spPr>
          <a:xfrm>
            <a:off x="100493" y="2072435"/>
            <a:ext cx="6177949" cy="4104528"/>
          </a:xfrm>
        </p:spPr>
      </p:pic>
      <p:sp>
        <p:nvSpPr>
          <p:cNvPr id="5" name="Content Placeholder 4">
            <a:extLst>
              <a:ext uri="{FF2B5EF4-FFF2-40B4-BE49-F238E27FC236}">
                <a16:creationId xmlns:a16="http://schemas.microsoft.com/office/drawing/2014/main" id="{2F5782EE-9F59-9AC2-94EE-D682067D37CF}"/>
              </a:ext>
            </a:extLst>
          </p:cNvPr>
          <p:cNvSpPr>
            <a:spLocks noGrp="1"/>
          </p:cNvSpPr>
          <p:nvPr>
            <p:ph sz="half" idx="2"/>
          </p:nvPr>
        </p:nvSpPr>
        <p:spPr>
          <a:xfrm>
            <a:off x="6494930" y="1949030"/>
            <a:ext cx="5181600" cy="4351338"/>
          </a:xfrm>
        </p:spPr>
        <p:txBody>
          <a:bodyPr/>
          <a:lstStyle/>
          <a:p>
            <a:r>
              <a:rPr lang="en-US" dirty="0"/>
              <a:t>The heart is the pump that sends fluid (blood) into the pipes (blood vessels) to deliver oxygenated blood to the body tissues</a:t>
            </a:r>
          </a:p>
          <a:p>
            <a:r>
              <a:rPr lang="en-US" dirty="0"/>
              <a:t>It does this perfectly by contracting x times per minute, ejecting x amount of volume from its left ventricle</a:t>
            </a:r>
          </a:p>
        </p:txBody>
      </p:sp>
    </p:spTree>
    <p:extLst>
      <p:ext uri="{BB962C8B-B14F-4D97-AF65-F5344CB8AC3E}">
        <p14:creationId xmlns:p14="http://schemas.microsoft.com/office/powerpoint/2010/main" val="105717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DE828-8863-129F-BB9A-0F2E5011B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F039B-3551-E318-4114-04615959E262}"/>
              </a:ext>
            </a:extLst>
          </p:cNvPr>
          <p:cNvSpPr>
            <a:spLocks noGrp="1"/>
          </p:cNvSpPr>
          <p:nvPr>
            <p:ph type="title"/>
          </p:nvPr>
        </p:nvSpPr>
        <p:spPr/>
        <p:txBody>
          <a:bodyPr>
            <a:normAutofit/>
          </a:bodyPr>
          <a:lstStyle/>
          <a:p>
            <a:r>
              <a:rPr lang="en-US" sz="6000" b="1" dirty="0"/>
              <a:t>Heart Rate (Pulse)</a:t>
            </a:r>
          </a:p>
        </p:txBody>
      </p:sp>
      <p:pic>
        <p:nvPicPr>
          <p:cNvPr id="7" name="Content Placeholder 6" descr="A heart lifting weights with arms&#10;&#10;AI-generated content may be incorrect.">
            <a:extLst>
              <a:ext uri="{FF2B5EF4-FFF2-40B4-BE49-F238E27FC236}">
                <a16:creationId xmlns:a16="http://schemas.microsoft.com/office/drawing/2014/main" id="{6C2C6901-45F9-AC73-4629-D1951082DE92}"/>
              </a:ext>
            </a:extLst>
          </p:cNvPr>
          <p:cNvPicPr>
            <a:picLocks noGrp="1" noChangeAspect="1"/>
          </p:cNvPicPr>
          <p:nvPr>
            <p:ph sz="half" idx="1"/>
          </p:nvPr>
        </p:nvPicPr>
        <p:blipFill>
          <a:blip r:embed="rId2"/>
          <a:stretch>
            <a:fillRect/>
          </a:stretch>
        </p:blipFill>
        <p:spPr>
          <a:xfrm>
            <a:off x="100493" y="2072435"/>
            <a:ext cx="6177949" cy="4104528"/>
          </a:xfrm>
        </p:spPr>
      </p:pic>
      <p:sp>
        <p:nvSpPr>
          <p:cNvPr id="5" name="Content Placeholder 4">
            <a:extLst>
              <a:ext uri="{FF2B5EF4-FFF2-40B4-BE49-F238E27FC236}">
                <a16:creationId xmlns:a16="http://schemas.microsoft.com/office/drawing/2014/main" id="{A7BC1888-9E31-C5E2-CFD9-1ADE6E0A431A}"/>
              </a:ext>
            </a:extLst>
          </p:cNvPr>
          <p:cNvSpPr>
            <a:spLocks noGrp="1"/>
          </p:cNvSpPr>
          <p:nvPr>
            <p:ph sz="half" idx="2"/>
          </p:nvPr>
        </p:nvSpPr>
        <p:spPr>
          <a:xfrm>
            <a:off x="6494930" y="1949030"/>
            <a:ext cx="5181600" cy="4351338"/>
          </a:xfrm>
        </p:spPr>
        <p:txBody>
          <a:bodyPr/>
          <a:lstStyle/>
          <a:p>
            <a:r>
              <a:rPr lang="en-US" dirty="0"/>
              <a:t>Between 60ish and 100ish in a healthy adult</a:t>
            </a:r>
          </a:p>
          <a:p>
            <a:pPr lvl="1"/>
            <a:r>
              <a:rPr lang="en-US" dirty="0"/>
              <a:t>Kids HRs change through lifetime, consult a reference</a:t>
            </a:r>
          </a:p>
          <a:p>
            <a:r>
              <a:rPr lang="en-US" dirty="0"/>
              <a:t>Significant sustained increases above 120 beats/minute in an adult almost always abnormal and indicate a problem</a:t>
            </a:r>
          </a:p>
          <a:p>
            <a:r>
              <a:rPr lang="en-US" dirty="0"/>
              <a:t>Theoretical max HR is 220-age</a:t>
            </a:r>
          </a:p>
        </p:txBody>
      </p:sp>
    </p:spTree>
    <p:extLst>
      <p:ext uri="{BB962C8B-B14F-4D97-AF65-F5344CB8AC3E}">
        <p14:creationId xmlns:p14="http://schemas.microsoft.com/office/powerpoint/2010/main" val="137090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B10E-9C6E-7FAC-9C9D-7384C47AD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31BDE-B2C7-F4EA-381D-D6115EA1F58B}"/>
              </a:ext>
            </a:extLst>
          </p:cNvPr>
          <p:cNvSpPr>
            <a:spLocks noGrp="1"/>
          </p:cNvSpPr>
          <p:nvPr>
            <p:ph type="title"/>
          </p:nvPr>
        </p:nvSpPr>
        <p:spPr/>
        <p:txBody>
          <a:bodyPr>
            <a:normAutofit/>
          </a:bodyPr>
          <a:lstStyle/>
          <a:p>
            <a:r>
              <a:rPr lang="en-US" sz="6000" b="1" dirty="0"/>
              <a:t>Heart Rate (Pulse)</a:t>
            </a:r>
          </a:p>
        </p:txBody>
      </p:sp>
      <p:pic>
        <p:nvPicPr>
          <p:cNvPr id="7" name="Content Placeholder 6" descr="A heart lifting weights with arms&#10;&#10;AI-generated content may be incorrect.">
            <a:extLst>
              <a:ext uri="{FF2B5EF4-FFF2-40B4-BE49-F238E27FC236}">
                <a16:creationId xmlns:a16="http://schemas.microsoft.com/office/drawing/2014/main" id="{703EF315-635B-7D4C-6231-BF6FCC1D7B5C}"/>
              </a:ext>
            </a:extLst>
          </p:cNvPr>
          <p:cNvPicPr>
            <a:picLocks noGrp="1" noChangeAspect="1"/>
          </p:cNvPicPr>
          <p:nvPr>
            <p:ph sz="half" idx="1"/>
          </p:nvPr>
        </p:nvPicPr>
        <p:blipFill>
          <a:blip r:embed="rId2"/>
          <a:stretch>
            <a:fillRect/>
          </a:stretch>
        </p:blipFill>
        <p:spPr>
          <a:xfrm>
            <a:off x="100493" y="2072435"/>
            <a:ext cx="6177949" cy="4104528"/>
          </a:xfrm>
        </p:spPr>
      </p:pic>
      <p:sp>
        <p:nvSpPr>
          <p:cNvPr id="5" name="Content Placeholder 4">
            <a:extLst>
              <a:ext uri="{FF2B5EF4-FFF2-40B4-BE49-F238E27FC236}">
                <a16:creationId xmlns:a16="http://schemas.microsoft.com/office/drawing/2014/main" id="{D7D48780-7534-8C49-BDBC-24BFC59CCCB9}"/>
              </a:ext>
            </a:extLst>
          </p:cNvPr>
          <p:cNvSpPr>
            <a:spLocks noGrp="1"/>
          </p:cNvSpPr>
          <p:nvPr>
            <p:ph sz="half" idx="2"/>
          </p:nvPr>
        </p:nvSpPr>
        <p:spPr>
          <a:xfrm>
            <a:off x="6494930" y="1949029"/>
            <a:ext cx="5392270" cy="4543845"/>
          </a:xfrm>
        </p:spPr>
        <p:txBody>
          <a:bodyPr>
            <a:normAutofit/>
          </a:bodyPr>
          <a:lstStyle/>
          <a:p>
            <a:r>
              <a:rPr lang="en-US" dirty="0"/>
              <a:t>Heart rate will increase in response to:</a:t>
            </a:r>
          </a:p>
          <a:p>
            <a:pPr lvl="1"/>
            <a:r>
              <a:rPr lang="en-US" dirty="0"/>
              <a:t>Higher oxygen demand in the body </a:t>
            </a:r>
          </a:p>
          <a:p>
            <a:pPr lvl="2"/>
            <a:r>
              <a:rPr lang="en-US" dirty="0"/>
              <a:t>i.e. exercise</a:t>
            </a:r>
          </a:p>
          <a:p>
            <a:pPr lvl="1"/>
            <a:r>
              <a:rPr lang="en-US" dirty="0"/>
              <a:t>Loss of pressure in the pipes</a:t>
            </a:r>
          </a:p>
          <a:p>
            <a:pPr lvl="2"/>
            <a:r>
              <a:rPr lang="en-US" dirty="0"/>
              <a:t>Loss of fluid (bleeding, dehydration)</a:t>
            </a:r>
          </a:p>
          <a:p>
            <a:pPr lvl="2"/>
            <a:r>
              <a:rPr lang="en-US" dirty="0"/>
              <a:t>Low blood pressure from loss of tension in the vessels (i.e. anaphylaxis)</a:t>
            </a:r>
          </a:p>
          <a:p>
            <a:pPr lvl="1"/>
            <a:r>
              <a:rPr lang="en-US" dirty="0"/>
              <a:t>Inadequate oxygen delivery to the tissues </a:t>
            </a:r>
          </a:p>
          <a:p>
            <a:pPr lvl="2"/>
            <a:r>
              <a:rPr lang="en-US" dirty="0"/>
              <a:t>low levels of atmospheric oxygen at altitude</a:t>
            </a:r>
          </a:p>
        </p:txBody>
      </p:sp>
    </p:spTree>
    <p:extLst>
      <p:ext uri="{BB962C8B-B14F-4D97-AF65-F5344CB8AC3E}">
        <p14:creationId xmlns:p14="http://schemas.microsoft.com/office/powerpoint/2010/main" val="309551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FD25-78C5-39BC-EB4D-DAFCEE18DC32}"/>
              </a:ext>
            </a:extLst>
          </p:cNvPr>
          <p:cNvSpPr>
            <a:spLocks noGrp="1"/>
          </p:cNvSpPr>
          <p:nvPr>
            <p:ph type="title"/>
          </p:nvPr>
        </p:nvSpPr>
        <p:spPr/>
        <p:txBody>
          <a:bodyPr>
            <a:normAutofit/>
          </a:bodyPr>
          <a:lstStyle/>
          <a:p>
            <a:r>
              <a:rPr lang="en-US" sz="6000" b="1" dirty="0"/>
              <a:t>The Blood Vessels as Pipes</a:t>
            </a:r>
          </a:p>
        </p:txBody>
      </p:sp>
      <p:pic>
        <p:nvPicPr>
          <p:cNvPr id="7" name="Content Placeholder 6" descr="A diagram of blood vessels&#10;&#10;AI-generated content may be incorrect.">
            <a:extLst>
              <a:ext uri="{FF2B5EF4-FFF2-40B4-BE49-F238E27FC236}">
                <a16:creationId xmlns:a16="http://schemas.microsoft.com/office/drawing/2014/main" id="{04883B90-E34E-AB2C-2A8D-EED86DBE3F86}"/>
              </a:ext>
            </a:extLst>
          </p:cNvPr>
          <p:cNvPicPr>
            <a:picLocks noGrp="1" noChangeAspect="1"/>
          </p:cNvPicPr>
          <p:nvPr>
            <p:ph sz="half" idx="1"/>
          </p:nvPr>
        </p:nvPicPr>
        <p:blipFill>
          <a:blip r:embed="rId2"/>
          <a:stretch>
            <a:fillRect/>
          </a:stretch>
        </p:blipFill>
        <p:spPr>
          <a:xfrm>
            <a:off x="64674" y="1968780"/>
            <a:ext cx="5955127" cy="4168589"/>
          </a:xfrm>
        </p:spPr>
      </p:pic>
      <p:sp>
        <p:nvSpPr>
          <p:cNvPr id="8" name="Content Placeholder 7">
            <a:extLst>
              <a:ext uri="{FF2B5EF4-FFF2-40B4-BE49-F238E27FC236}">
                <a16:creationId xmlns:a16="http://schemas.microsoft.com/office/drawing/2014/main" id="{5276A6F3-6C02-7B5F-5073-05545524C2EF}"/>
              </a:ext>
            </a:extLst>
          </p:cNvPr>
          <p:cNvSpPr>
            <a:spLocks noGrp="1"/>
          </p:cNvSpPr>
          <p:nvPr>
            <p:ph sz="half" idx="2"/>
          </p:nvPr>
        </p:nvSpPr>
        <p:spPr/>
        <p:txBody>
          <a:bodyPr/>
          <a:lstStyle/>
          <a:p>
            <a:r>
              <a:rPr lang="en-US" dirty="0"/>
              <a:t>Blood vessels are ”pipes’ that receive blood (fluid) from the heart (pump)</a:t>
            </a:r>
          </a:p>
          <a:p>
            <a:r>
              <a:rPr lang="en-US" dirty="0"/>
              <a:t>The blood vessel “pipes” can change diameter </a:t>
            </a:r>
          </a:p>
          <a:p>
            <a:r>
              <a:rPr lang="en-US" dirty="0"/>
              <a:t>The blood vessel “pipes” can be occluded</a:t>
            </a:r>
          </a:p>
          <a:p>
            <a:r>
              <a:rPr lang="en-US" dirty="0"/>
              <a:t>The pressure in the pipes can be measured (i.e. taking a blood pressure)</a:t>
            </a:r>
          </a:p>
        </p:txBody>
      </p:sp>
    </p:spTree>
    <p:extLst>
      <p:ext uri="{BB962C8B-B14F-4D97-AF65-F5344CB8AC3E}">
        <p14:creationId xmlns:p14="http://schemas.microsoft.com/office/powerpoint/2010/main" val="159917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3F9BF-A51E-A9E2-BBCF-1D429EE4848B}"/>
              </a:ext>
            </a:extLst>
          </p:cNvPr>
          <p:cNvSpPr>
            <a:spLocks noGrp="1"/>
          </p:cNvSpPr>
          <p:nvPr>
            <p:ph type="title"/>
          </p:nvPr>
        </p:nvSpPr>
        <p:spPr/>
        <p:txBody>
          <a:bodyPr/>
          <a:lstStyle/>
          <a:p>
            <a:endParaRPr lang="en-US"/>
          </a:p>
        </p:txBody>
      </p:sp>
      <p:pic>
        <p:nvPicPr>
          <p:cNvPr id="8" name="Content Placeholder 7" descr="A diagram of blood pressure&#10;&#10;AI-generated content may be incorrect.">
            <a:extLst>
              <a:ext uri="{FF2B5EF4-FFF2-40B4-BE49-F238E27FC236}">
                <a16:creationId xmlns:a16="http://schemas.microsoft.com/office/drawing/2014/main" id="{AB5798B8-7560-BBD3-235C-BB73F1B0AAE3}"/>
              </a:ext>
            </a:extLst>
          </p:cNvPr>
          <p:cNvPicPr>
            <a:picLocks noGrp="1" noChangeAspect="1"/>
          </p:cNvPicPr>
          <p:nvPr>
            <p:ph idx="1"/>
          </p:nvPr>
        </p:nvPicPr>
        <p:blipFill>
          <a:blip r:embed="rId2"/>
          <a:stretch>
            <a:fillRect/>
          </a:stretch>
        </p:blipFill>
        <p:spPr>
          <a:xfrm>
            <a:off x="744642" y="470647"/>
            <a:ext cx="10702716" cy="6022228"/>
          </a:xfrm>
        </p:spPr>
      </p:pic>
    </p:spTree>
    <p:extLst>
      <p:ext uri="{BB962C8B-B14F-4D97-AF65-F5344CB8AC3E}">
        <p14:creationId xmlns:p14="http://schemas.microsoft.com/office/powerpoint/2010/main" val="393754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6BD6-092E-5248-BB66-6A2E8FFD3CE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51F0860-3AA7-1263-11D6-CC7539A66B56}"/>
              </a:ext>
            </a:extLst>
          </p:cNvPr>
          <p:cNvSpPr>
            <a:spLocks noGrp="1"/>
          </p:cNvSpPr>
          <p:nvPr>
            <p:ph type="title"/>
          </p:nvPr>
        </p:nvSpPr>
        <p:spPr/>
        <p:txBody>
          <a:bodyPr/>
          <a:lstStyle/>
          <a:p>
            <a:endParaRPr lang="en-US"/>
          </a:p>
        </p:txBody>
      </p:sp>
      <p:pic>
        <p:nvPicPr>
          <p:cNvPr id="6" name="Content Placeholder 5" descr="A diagram of blood pressure&#10;&#10;AI-generated content may be incorrect.">
            <a:extLst>
              <a:ext uri="{FF2B5EF4-FFF2-40B4-BE49-F238E27FC236}">
                <a16:creationId xmlns:a16="http://schemas.microsoft.com/office/drawing/2014/main" id="{C97ED99C-CE2C-C79D-2762-A059A703F7D7}"/>
              </a:ext>
            </a:extLst>
          </p:cNvPr>
          <p:cNvPicPr>
            <a:picLocks noGrp="1" noChangeAspect="1"/>
          </p:cNvPicPr>
          <p:nvPr>
            <p:ph idx="1"/>
          </p:nvPr>
        </p:nvPicPr>
        <p:blipFill>
          <a:blip r:embed="rId2"/>
          <a:stretch>
            <a:fillRect/>
          </a:stretch>
        </p:blipFill>
        <p:spPr>
          <a:xfrm>
            <a:off x="159335" y="753035"/>
            <a:ext cx="11840234" cy="5229879"/>
          </a:xfrm>
        </p:spPr>
      </p:pic>
    </p:spTree>
    <p:extLst>
      <p:ext uri="{BB962C8B-B14F-4D97-AF65-F5344CB8AC3E}">
        <p14:creationId xmlns:p14="http://schemas.microsoft.com/office/powerpoint/2010/main" val="51573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FF8E24-8C4F-4FFC-D2DD-159070980F2B}"/>
              </a:ext>
            </a:extLst>
          </p:cNvPr>
          <p:cNvSpPr>
            <a:spLocks noGrp="1"/>
          </p:cNvSpPr>
          <p:nvPr>
            <p:ph type="title"/>
          </p:nvPr>
        </p:nvSpPr>
        <p:spPr/>
        <p:txBody>
          <a:bodyPr/>
          <a:lstStyle/>
          <a:p>
            <a:endParaRPr lang="en-US"/>
          </a:p>
        </p:txBody>
      </p:sp>
      <p:pic>
        <p:nvPicPr>
          <p:cNvPr id="8" name="Content Placeholder 7" descr="A screenshot of a medical chart&#10;&#10;AI-generated content may be incorrect.">
            <a:extLst>
              <a:ext uri="{FF2B5EF4-FFF2-40B4-BE49-F238E27FC236}">
                <a16:creationId xmlns:a16="http://schemas.microsoft.com/office/drawing/2014/main" id="{77E4BE70-5B6C-ED7D-0354-6B27F60D1C14}"/>
              </a:ext>
            </a:extLst>
          </p:cNvPr>
          <p:cNvPicPr>
            <a:picLocks noGrp="1" noChangeAspect="1"/>
          </p:cNvPicPr>
          <p:nvPr>
            <p:ph idx="1"/>
          </p:nvPr>
        </p:nvPicPr>
        <p:blipFill>
          <a:blip r:embed="rId3"/>
          <a:stretch>
            <a:fillRect/>
          </a:stretch>
        </p:blipFill>
        <p:spPr>
          <a:xfrm>
            <a:off x="3749348" y="51878"/>
            <a:ext cx="4883664" cy="6806122"/>
          </a:xfrm>
        </p:spPr>
      </p:pic>
    </p:spTree>
    <p:extLst>
      <p:ext uri="{BB962C8B-B14F-4D97-AF65-F5344CB8AC3E}">
        <p14:creationId xmlns:p14="http://schemas.microsoft.com/office/powerpoint/2010/main" val="337159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E4A5-981B-21A6-7256-6CFD584FE177}"/>
              </a:ext>
            </a:extLst>
          </p:cNvPr>
          <p:cNvSpPr>
            <a:spLocks noGrp="1"/>
          </p:cNvSpPr>
          <p:nvPr>
            <p:ph type="title"/>
          </p:nvPr>
        </p:nvSpPr>
        <p:spPr/>
        <p:txBody>
          <a:bodyPr/>
          <a:lstStyle/>
          <a:p>
            <a:r>
              <a:rPr lang="en-US" dirty="0"/>
              <a:t>Blood Pressure Numbers </a:t>
            </a:r>
          </a:p>
        </p:txBody>
      </p:sp>
      <p:sp>
        <p:nvSpPr>
          <p:cNvPr id="3" name="Content Placeholder 2">
            <a:extLst>
              <a:ext uri="{FF2B5EF4-FFF2-40B4-BE49-F238E27FC236}">
                <a16:creationId xmlns:a16="http://schemas.microsoft.com/office/drawing/2014/main" id="{79372B9C-E418-D90B-71FA-615E80972381}"/>
              </a:ext>
            </a:extLst>
          </p:cNvPr>
          <p:cNvSpPr>
            <a:spLocks noGrp="1"/>
          </p:cNvSpPr>
          <p:nvPr>
            <p:ph idx="1"/>
          </p:nvPr>
        </p:nvSpPr>
        <p:spPr>
          <a:xfrm>
            <a:off x="838200" y="1825625"/>
            <a:ext cx="10515600" cy="4667250"/>
          </a:xfrm>
        </p:spPr>
        <p:txBody>
          <a:bodyPr>
            <a:normAutofit/>
          </a:bodyPr>
          <a:lstStyle/>
          <a:p>
            <a:r>
              <a:rPr lang="en-US" dirty="0"/>
              <a:t>Trend is more important than a single number</a:t>
            </a:r>
          </a:p>
          <a:p>
            <a:r>
              <a:rPr lang="en-US" dirty="0"/>
              <a:t>Systolic and Diastolic numbers are very far apart = ”wide” pulse pressure</a:t>
            </a:r>
          </a:p>
          <a:p>
            <a:pPr lvl="1"/>
            <a:r>
              <a:rPr lang="en-US" dirty="0"/>
              <a:t>Often indicates the the ”pipes” are expanding or dilating</a:t>
            </a:r>
          </a:p>
          <a:p>
            <a:pPr lvl="1"/>
            <a:r>
              <a:rPr lang="en-US" dirty="0"/>
              <a:t>Think sepsis, anaphylaxis</a:t>
            </a:r>
          </a:p>
          <a:p>
            <a:r>
              <a:rPr lang="en-US" dirty="0"/>
              <a:t>Systolic and Diastolic numbers are very close together = “narrow” pulse pressure</a:t>
            </a:r>
          </a:p>
          <a:p>
            <a:pPr lvl="1"/>
            <a:r>
              <a:rPr lang="en-US" dirty="0"/>
              <a:t>Often indicates the “pipes” are tensioning, often in response to lack of blood flow throughout</a:t>
            </a:r>
          </a:p>
          <a:p>
            <a:pPr lvl="1"/>
            <a:r>
              <a:rPr lang="en-US" dirty="0"/>
              <a:t>Think hemorrhage, obstructive shock (something preventing blood from getting into or out of the heart)</a:t>
            </a:r>
          </a:p>
        </p:txBody>
      </p:sp>
    </p:spTree>
    <p:extLst>
      <p:ext uri="{BB962C8B-B14F-4D97-AF65-F5344CB8AC3E}">
        <p14:creationId xmlns:p14="http://schemas.microsoft.com/office/powerpoint/2010/main" val="909542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00C0-7694-D294-22D2-27CFF7704C91}"/>
              </a:ext>
            </a:extLst>
          </p:cNvPr>
          <p:cNvSpPr>
            <a:spLocks noGrp="1"/>
          </p:cNvSpPr>
          <p:nvPr>
            <p:ph type="title"/>
          </p:nvPr>
        </p:nvSpPr>
        <p:spPr/>
        <p:txBody>
          <a:bodyPr/>
          <a:lstStyle/>
          <a:p>
            <a:r>
              <a:rPr lang="en-US" dirty="0"/>
              <a:t>Blood Pressure Tips and Tricks</a:t>
            </a:r>
          </a:p>
        </p:txBody>
      </p:sp>
      <p:sp>
        <p:nvSpPr>
          <p:cNvPr id="3" name="Content Placeholder 2">
            <a:extLst>
              <a:ext uri="{FF2B5EF4-FFF2-40B4-BE49-F238E27FC236}">
                <a16:creationId xmlns:a16="http://schemas.microsoft.com/office/drawing/2014/main" id="{3A53A4EB-D63D-74C6-5025-5719352C9951}"/>
              </a:ext>
            </a:extLst>
          </p:cNvPr>
          <p:cNvSpPr>
            <a:spLocks noGrp="1"/>
          </p:cNvSpPr>
          <p:nvPr>
            <p:ph idx="1"/>
          </p:nvPr>
        </p:nvSpPr>
        <p:spPr/>
        <p:txBody>
          <a:bodyPr/>
          <a:lstStyle/>
          <a:p>
            <a:r>
              <a:rPr lang="en-US" dirty="0"/>
              <a:t>Automated cuffs very commonly used - if you don’t believe the numbers you’re getting, repeat by measuring manually</a:t>
            </a:r>
          </a:p>
          <a:p>
            <a:r>
              <a:rPr lang="en-US" dirty="0"/>
              <a:t>”By palp” is OK if you can’t hear sounds</a:t>
            </a:r>
          </a:p>
          <a:p>
            <a:endParaRPr lang="en-US" dirty="0"/>
          </a:p>
        </p:txBody>
      </p:sp>
    </p:spTree>
    <p:extLst>
      <p:ext uri="{BB962C8B-B14F-4D97-AF65-F5344CB8AC3E}">
        <p14:creationId xmlns:p14="http://schemas.microsoft.com/office/powerpoint/2010/main" val="1141012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5B3F-9F9C-D5CE-D0BC-C64307D252CC}"/>
              </a:ext>
            </a:extLst>
          </p:cNvPr>
          <p:cNvSpPr>
            <a:spLocks noGrp="1"/>
          </p:cNvSpPr>
          <p:nvPr>
            <p:ph type="title"/>
          </p:nvPr>
        </p:nvSpPr>
        <p:spPr/>
        <p:txBody>
          <a:bodyPr/>
          <a:lstStyle/>
          <a:p>
            <a:r>
              <a:rPr lang="en-US" dirty="0"/>
              <a:t>Heart Rate Trips and Tricks</a:t>
            </a:r>
          </a:p>
        </p:txBody>
      </p:sp>
      <p:sp>
        <p:nvSpPr>
          <p:cNvPr id="3" name="Content Placeholder 2">
            <a:extLst>
              <a:ext uri="{FF2B5EF4-FFF2-40B4-BE49-F238E27FC236}">
                <a16:creationId xmlns:a16="http://schemas.microsoft.com/office/drawing/2014/main" id="{9C313952-2D66-20E3-6CC8-A6054B82444A}"/>
              </a:ext>
            </a:extLst>
          </p:cNvPr>
          <p:cNvSpPr>
            <a:spLocks noGrp="1"/>
          </p:cNvSpPr>
          <p:nvPr>
            <p:ph idx="1"/>
          </p:nvPr>
        </p:nvSpPr>
        <p:spPr/>
        <p:txBody>
          <a:bodyPr/>
          <a:lstStyle/>
          <a:p>
            <a:r>
              <a:rPr lang="en-US" dirty="0"/>
              <a:t>Don’t just look at the monitor!  Feel the patient’s pulse!</a:t>
            </a:r>
          </a:p>
          <a:p>
            <a:r>
              <a:rPr lang="en-US" dirty="0"/>
              <a:t>Consult a pediatric reference for young patients</a:t>
            </a:r>
          </a:p>
        </p:txBody>
      </p:sp>
    </p:spTree>
    <p:extLst>
      <p:ext uri="{BB962C8B-B14F-4D97-AF65-F5344CB8AC3E}">
        <p14:creationId xmlns:p14="http://schemas.microsoft.com/office/powerpoint/2010/main" val="411063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2358"/>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29E6-3BC3-B0B3-0047-43636B39CA58}"/>
              </a:ext>
            </a:extLst>
          </p:cNvPr>
          <p:cNvSpPr>
            <a:spLocks noGrp="1"/>
          </p:cNvSpPr>
          <p:nvPr>
            <p:ph type="title"/>
          </p:nvPr>
        </p:nvSpPr>
        <p:spPr/>
        <p:txBody>
          <a:bodyPr>
            <a:normAutofit/>
          </a:bodyPr>
          <a:lstStyle/>
          <a:p>
            <a:pPr algn="ctr"/>
            <a:r>
              <a:rPr lang="en-US" sz="4800" b="1" dirty="0"/>
              <a:t>Why do vital signs matter?  </a:t>
            </a:r>
          </a:p>
        </p:txBody>
      </p:sp>
      <p:sp>
        <p:nvSpPr>
          <p:cNvPr id="4" name="Content Placeholder 3">
            <a:extLst>
              <a:ext uri="{FF2B5EF4-FFF2-40B4-BE49-F238E27FC236}">
                <a16:creationId xmlns:a16="http://schemas.microsoft.com/office/drawing/2014/main" id="{26C7DFBA-3232-00FD-8549-FB7EC1FE4B18}"/>
              </a:ext>
            </a:extLst>
          </p:cNvPr>
          <p:cNvSpPr>
            <a:spLocks noGrp="1"/>
          </p:cNvSpPr>
          <p:nvPr>
            <p:ph idx="1"/>
          </p:nvPr>
        </p:nvSpPr>
        <p:spPr/>
        <p:txBody>
          <a:bodyPr>
            <a:normAutofit/>
          </a:bodyPr>
          <a:lstStyle/>
          <a:p>
            <a:r>
              <a:rPr lang="en-US" dirty="0"/>
              <a:t>Best method we have for determining the clinical stability of a patient and understanding how their cardiopulmonary system is reacting to an acute illness or injury</a:t>
            </a:r>
          </a:p>
          <a:p>
            <a:pPr marL="0" indent="0">
              <a:buNone/>
            </a:pPr>
            <a:endParaRPr lang="en-US" dirty="0"/>
          </a:p>
          <a:p>
            <a:r>
              <a:rPr lang="en-US" dirty="0"/>
              <a:t>Allows us to trend an objective measure over time</a:t>
            </a:r>
          </a:p>
          <a:p>
            <a:pPr lvl="1"/>
            <a:r>
              <a:rPr lang="en-US" dirty="0"/>
              <a:t>May indicate that a patient is improving or declining</a:t>
            </a:r>
          </a:p>
          <a:p>
            <a:endParaRPr lang="en-US" dirty="0"/>
          </a:p>
          <a:p>
            <a:r>
              <a:rPr lang="en-US" dirty="0"/>
              <a:t>Common language by which to communicate among healthcare providers and rescuers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5767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F09-7B26-2CF3-F1EA-E5A910AEA4F3}"/>
              </a:ext>
            </a:extLst>
          </p:cNvPr>
          <p:cNvSpPr>
            <a:spLocks noGrp="1"/>
          </p:cNvSpPr>
          <p:nvPr>
            <p:ph type="title"/>
          </p:nvPr>
        </p:nvSpPr>
        <p:spPr/>
        <p:txBody>
          <a:bodyPr>
            <a:normAutofit/>
          </a:bodyPr>
          <a:lstStyle/>
          <a:p>
            <a:r>
              <a:rPr lang="en-US" sz="6000" b="1" dirty="0"/>
              <a:t>Blood as a Fluid Filling the Pipes</a:t>
            </a:r>
          </a:p>
        </p:txBody>
      </p:sp>
      <p:pic>
        <p:nvPicPr>
          <p:cNvPr id="7" name="Content Placeholder 6" descr="A cartoon of a blood drop giving a thumbs up&#10;&#10;AI-generated content may be incorrect.">
            <a:extLst>
              <a:ext uri="{FF2B5EF4-FFF2-40B4-BE49-F238E27FC236}">
                <a16:creationId xmlns:a16="http://schemas.microsoft.com/office/drawing/2014/main" id="{69A04D38-FD6A-903A-31F8-06B450D2F298}"/>
              </a:ext>
            </a:extLst>
          </p:cNvPr>
          <p:cNvPicPr>
            <a:picLocks noGrp="1" noChangeAspect="1"/>
          </p:cNvPicPr>
          <p:nvPr>
            <p:ph sz="half" idx="1"/>
          </p:nvPr>
        </p:nvPicPr>
        <p:blipFill>
          <a:blip r:embed="rId2"/>
          <a:stretch>
            <a:fillRect/>
          </a:stretch>
        </p:blipFill>
        <p:spPr>
          <a:xfrm>
            <a:off x="1008529" y="1564130"/>
            <a:ext cx="4671158" cy="4703373"/>
          </a:xfrm>
        </p:spPr>
      </p:pic>
      <p:sp>
        <p:nvSpPr>
          <p:cNvPr id="5" name="Content Placeholder 4">
            <a:extLst>
              <a:ext uri="{FF2B5EF4-FFF2-40B4-BE49-F238E27FC236}">
                <a16:creationId xmlns:a16="http://schemas.microsoft.com/office/drawing/2014/main" id="{C0903173-EB26-564D-95C2-4E6A7D96291A}"/>
              </a:ext>
            </a:extLst>
          </p:cNvPr>
          <p:cNvSpPr>
            <a:spLocks noGrp="1"/>
          </p:cNvSpPr>
          <p:nvPr>
            <p:ph sz="half" idx="2"/>
          </p:nvPr>
        </p:nvSpPr>
        <p:spPr>
          <a:xfrm>
            <a:off x="6172200" y="1825625"/>
            <a:ext cx="5181600" cy="4703372"/>
          </a:xfrm>
        </p:spPr>
        <p:txBody>
          <a:bodyPr>
            <a:normAutofit/>
          </a:bodyPr>
          <a:lstStyle/>
          <a:p>
            <a:r>
              <a:rPr lang="en-US" dirty="0"/>
              <a:t>The amount of fluid in the pipes determines the pressure in those pipes (i.e. low blood volume can lead to low blood pressure)</a:t>
            </a:r>
          </a:p>
          <a:p>
            <a:r>
              <a:rPr lang="en-US" dirty="0"/>
              <a:t>The pipes can tension themselves in response to a drop in blood volume to maintain BP</a:t>
            </a:r>
          </a:p>
          <a:p>
            <a:pPr lvl="1"/>
            <a:r>
              <a:rPr lang="en-US" dirty="0"/>
              <a:t>But this will result in certain body areas receiving less blood</a:t>
            </a:r>
          </a:p>
        </p:txBody>
      </p:sp>
    </p:spTree>
    <p:extLst>
      <p:ext uri="{BB962C8B-B14F-4D97-AF65-F5344CB8AC3E}">
        <p14:creationId xmlns:p14="http://schemas.microsoft.com/office/powerpoint/2010/main" val="1382928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63E8-DA5E-B6BD-F367-9B46399DC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16475-3F13-3FC7-789C-191706A7B531}"/>
              </a:ext>
            </a:extLst>
          </p:cNvPr>
          <p:cNvSpPr>
            <a:spLocks noGrp="1"/>
          </p:cNvSpPr>
          <p:nvPr>
            <p:ph type="title"/>
          </p:nvPr>
        </p:nvSpPr>
        <p:spPr/>
        <p:txBody>
          <a:bodyPr>
            <a:normAutofit/>
          </a:bodyPr>
          <a:lstStyle/>
          <a:p>
            <a:r>
              <a:rPr lang="en-US" sz="6000" b="1" dirty="0"/>
              <a:t>Why is Blood Important?</a:t>
            </a:r>
          </a:p>
        </p:txBody>
      </p:sp>
      <p:pic>
        <p:nvPicPr>
          <p:cNvPr id="7" name="Content Placeholder 6" descr="A cartoon of a blood drop giving a thumbs up&#10;&#10;AI-generated content may be incorrect.">
            <a:extLst>
              <a:ext uri="{FF2B5EF4-FFF2-40B4-BE49-F238E27FC236}">
                <a16:creationId xmlns:a16="http://schemas.microsoft.com/office/drawing/2014/main" id="{E50CEE89-A8D8-D6D3-7D59-2E9CB1B61272}"/>
              </a:ext>
            </a:extLst>
          </p:cNvPr>
          <p:cNvPicPr>
            <a:picLocks noGrp="1" noChangeAspect="1"/>
          </p:cNvPicPr>
          <p:nvPr>
            <p:ph sz="half" idx="1"/>
          </p:nvPr>
        </p:nvPicPr>
        <p:blipFill>
          <a:blip r:embed="rId2"/>
          <a:stretch>
            <a:fillRect/>
          </a:stretch>
        </p:blipFill>
        <p:spPr>
          <a:xfrm>
            <a:off x="1008529" y="1564130"/>
            <a:ext cx="4671158" cy="4703373"/>
          </a:xfrm>
        </p:spPr>
      </p:pic>
      <p:sp>
        <p:nvSpPr>
          <p:cNvPr id="5" name="Content Placeholder 4">
            <a:extLst>
              <a:ext uri="{FF2B5EF4-FFF2-40B4-BE49-F238E27FC236}">
                <a16:creationId xmlns:a16="http://schemas.microsoft.com/office/drawing/2014/main" id="{28D9F12F-165D-6A18-B7A5-7600BEBEDA04}"/>
              </a:ext>
            </a:extLst>
          </p:cNvPr>
          <p:cNvSpPr>
            <a:spLocks noGrp="1"/>
          </p:cNvSpPr>
          <p:nvPr>
            <p:ph sz="half" idx="2"/>
          </p:nvPr>
        </p:nvSpPr>
        <p:spPr>
          <a:xfrm>
            <a:off x="6172200" y="1825625"/>
            <a:ext cx="5181600" cy="4703372"/>
          </a:xfrm>
        </p:spPr>
        <p:txBody>
          <a:bodyPr>
            <a:normAutofit/>
          </a:bodyPr>
          <a:lstStyle/>
          <a:p>
            <a:r>
              <a:rPr lang="en-US" dirty="0"/>
              <a:t>Carries oxygen to the tissues and offloads it so cells can use oxygen to do their jobs</a:t>
            </a:r>
          </a:p>
          <a:p>
            <a:r>
              <a:rPr lang="en-US" dirty="0"/>
              <a:t>Carries carbon dioxide (i.e. metabolic waste) from the tissues back to the lungs to be exhaled</a:t>
            </a:r>
          </a:p>
          <a:p>
            <a:r>
              <a:rPr lang="en-US" dirty="0"/>
              <a:t>Infection-fighting capability</a:t>
            </a:r>
          </a:p>
          <a:p>
            <a:r>
              <a:rPr lang="en-US" dirty="0"/>
              <a:t>Clot-forming powers to help stop bleeding</a:t>
            </a:r>
          </a:p>
        </p:txBody>
      </p:sp>
    </p:spTree>
    <p:extLst>
      <p:ext uri="{BB962C8B-B14F-4D97-AF65-F5344CB8AC3E}">
        <p14:creationId xmlns:p14="http://schemas.microsoft.com/office/powerpoint/2010/main" val="232702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BB59B-A5BC-829D-B56B-3E9902ED1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59AFE-F3CE-C890-81DD-14CEF2092BA4}"/>
              </a:ext>
            </a:extLst>
          </p:cNvPr>
          <p:cNvSpPr>
            <a:spLocks noGrp="1"/>
          </p:cNvSpPr>
          <p:nvPr>
            <p:ph type="title"/>
          </p:nvPr>
        </p:nvSpPr>
        <p:spPr/>
        <p:txBody>
          <a:bodyPr>
            <a:normAutofit/>
          </a:bodyPr>
          <a:lstStyle/>
          <a:p>
            <a:r>
              <a:rPr lang="en-US" sz="6000" b="1" dirty="0"/>
              <a:t>Why is Blood Important?</a:t>
            </a:r>
          </a:p>
        </p:txBody>
      </p:sp>
      <p:pic>
        <p:nvPicPr>
          <p:cNvPr id="7" name="Content Placeholder 6" descr="A cartoon of a blood drop giving a thumbs up&#10;&#10;AI-generated content may be incorrect.">
            <a:extLst>
              <a:ext uri="{FF2B5EF4-FFF2-40B4-BE49-F238E27FC236}">
                <a16:creationId xmlns:a16="http://schemas.microsoft.com/office/drawing/2014/main" id="{C45AB1F2-BB31-1AE5-272F-1D5842A61C98}"/>
              </a:ext>
            </a:extLst>
          </p:cNvPr>
          <p:cNvPicPr>
            <a:picLocks noGrp="1" noChangeAspect="1"/>
          </p:cNvPicPr>
          <p:nvPr>
            <p:ph sz="half" idx="1"/>
          </p:nvPr>
        </p:nvPicPr>
        <p:blipFill>
          <a:blip r:embed="rId2"/>
          <a:stretch>
            <a:fillRect/>
          </a:stretch>
        </p:blipFill>
        <p:spPr>
          <a:xfrm>
            <a:off x="1008529" y="1564130"/>
            <a:ext cx="4671158" cy="4703373"/>
          </a:xfrm>
        </p:spPr>
      </p:pic>
      <p:sp>
        <p:nvSpPr>
          <p:cNvPr id="5" name="Content Placeholder 4">
            <a:extLst>
              <a:ext uri="{FF2B5EF4-FFF2-40B4-BE49-F238E27FC236}">
                <a16:creationId xmlns:a16="http://schemas.microsoft.com/office/drawing/2014/main" id="{7C0FDFA8-02A6-C59B-0DB6-98D53ACB261E}"/>
              </a:ext>
            </a:extLst>
          </p:cNvPr>
          <p:cNvSpPr>
            <a:spLocks noGrp="1"/>
          </p:cNvSpPr>
          <p:nvPr>
            <p:ph sz="half" idx="2"/>
          </p:nvPr>
        </p:nvSpPr>
        <p:spPr>
          <a:xfrm>
            <a:off x="6172200" y="1825625"/>
            <a:ext cx="5181600" cy="4703372"/>
          </a:xfrm>
        </p:spPr>
        <p:txBody>
          <a:bodyPr>
            <a:normAutofit/>
          </a:bodyPr>
          <a:lstStyle/>
          <a:p>
            <a:r>
              <a:rPr lang="en-US" dirty="0"/>
              <a:t>Blood loss begets blood loss</a:t>
            </a:r>
          </a:p>
          <a:p>
            <a:r>
              <a:rPr lang="en-US" dirty="0"/>
              <a:t>Controlling bleeding is unbelievably critical in human survival of hemorrhagic insults</a:t>
            </a:r>
          </a:p>
          <a:p>
            <a:r>
              <a:rPr lang="en-US" dirty="0"/>
              <a:t>Stop any bleeding before checking vital signs!</a:t>
            </a:r>
          </a:p>
        </p:txBody>
      </p:sp>
    </p:spTree>
    <p:extLst>
      <p:ext uri="{BB962C8B-B14F-4D97-AF65-F5344CB8AC3E}">
        <p14:creationId xmlns:p14="http://schemas.microsoft.com/office/powerpoint/2010/main" val="246907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alphaModFix amt="22358"/>
          </a:blip>
          <a:stretch>
            <a:fillRect/>
          </a:stretch>
        </a:blipFill>
        <a:effectLst/>
      </p:bgPr>
    </p:bg>
    <p:spTree>
      <p:nvGrpSpPr>
        <p:cNvPr id="1" name="">
          <a:extLst>
            <a:ext uri="{FF2B5EF4-FFF2-40B4-BE49-F238E27FC236}">
              <a16:creationId xmlns:a16="http://schemas.microsoft.com/office/drawing/2014/main" id="{A5DFF9A0-EE50-3802-E1E2-1E40191D6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84389-E6BE-EE22-E13E-76AEF7D15BDE}"/>
              </a:ext>
            </a:extLst>
          </p:cNvPr>
          <p:cNvSpPr>
            <a:spLocks noGrp="1"/>
          </p:cNvSpPr>
          <p:nvPr>
            <p:ph type="title"/>
          </p:nvPr>
        </p:nvSpPr>
        <p:spPr/>
        <p:txBody>
          <a:bodyPr>
            <a:normAutofit/>
          </a:bodyPr>
          <a:lstStyle/>
          <a:p>
            <a:pPr algn="ctr"/>
            <a:r>
              <a:rPr lang="en-US" sz="4800" b="1" dirty="0"/>
              <a:t>Why do vital signs matter?  </a:t>
            </a:r>
          </a:p>
        </p:txBody>
      </p:sp>
      <p:sp>
        <p:nvSpPr>
          <p:cNvPr id="4" name="Content Placeholder 3">
            <a:extLst>
              <a:ext uri="{FF2B5EF4-FFF2-40B4-BE49-F238E27FC236}">
                <a16:creationId xmlns:a16="http://schemas.microsoft.com/office/drawing/2014/main" id="{82B70249-A5FD-669B-39D6-48D59FCC31C7}"/>
              </a:ext>
            </a:extLst>
          </p:cNvPr>
          <p:cNvSpPr>
            <a:spLocks noGrp="1"/>
          </p:cNvSpPr>
          <p:nvPr>
            <p:ph idx="1"/>
          </p:nvPr>
        </p:nvSpPr>
        <p:spPr/>
        <p:txBody>
          <a:bodyPr>
            <a:normAutofit/>
          </a:bodyPr>
          <a:lstStyle/>
          <a:p>
            <a:r>
              <a:rPr lang="en-US" dirty="0"/>
              <a:t>Best method we have for determining the clinical stability of a patient and understanding how their cardiopulmonary system is reacting to an acute illness or injury</a:t>
            </a:r>
          </a:p>
          <a:p>
            <a:pPr marL="0" indent="0">
              <a:buNone/>
            </a:pPr>
            <a:endParaRPr lang="en-US" dirty="0"/>
          </a:p>
          <a:p>
            <a:r>
              <a:rPr lang="en-US" dirty="0"/>
              <a:t>Allows us to trend an objective measure over time</a:t>
            </a:r>
          </a:p>
          <a:p>
            <a:pPr lvl="1"/>
            <a:r>
              <a:rPr lang="en-US" dirty="0"/>
              <a:t>May indicate that a patient is improving or declining</a:t>
            </a:r>
          </a:p>
          <a:p>
            <a:endParaRPr lang="en-US" dirty="0"/>
          </a:p>
          <a:p>
            <a:r>
              <a:rPr lang="en-US" dirty="0"/>
              <a:t>Common language by which to communicate among healthcare providers and rescuers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2173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3FB012A-02C9-5BF5-6EF6-A89B4CD95149}"/>
              </a:ext>
            </a:extLst>
          </p:cNvPr>
          <p:cNvSpPr>
            <a:spLocks noGrp="1"/>
          </p:cNvSpPr>
          <p:nvPr>
            <p:ph type="title"/>
          </p:nvPr>
        </p:nvSpPr>
        <p:spPr>
          <a:xfrm>
            <a:off x="479393" y="640547"/>
            <a:ext cx="3939688" cy="5583126"/>
          </a:xfrm>
        </p:spPr>
        <p:txBody>
          <a:bodyPr>
            <a:normAutofit/>
          </a:bodyPr>
          <a:lstStyle/>
          <a:p>
            <a:pPr algn="r"/>
            <a:r>
              <a:rPr lang="en-US" sz="7400" b="1" dirty="0"/>
              <a:t>Closing Thoughts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801449E-4A6B-2F26-8DCF-D61D5A895C5C}"/>
              </a:ext>
            </a:extLst>
          </p:cNvPr>
          <p:cNvGraphicFramePr>
            <a:graphicFrameLocks noGrp="1"/>
          </p:cNvGraphicFramePr>
          <p:nvPr>
            <p:ph idx="1"/>
            <p:extLst>
              <p:ext uri="{D42A27DB-BD31-4B8C-83A1-F6EECF244321}">
                <p14:modId xmlns:p14="http://schemas.microsoft.com/office/powerpoint/2010/main" val="4099961339"/>
              </p:ext>
            </p:extLst>
          </p:nvPr>
        </p:nvGraphicFramePr>
        <p:xfrm>
          <a:off x="5182908" y="634326"/>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51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369"/>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1E71D8-0934-FCCD-AE7C-FAD27EDD7814}"/>
              </a:ext>
            </a:extLst>
          </p:cNvPr>
          <p:cNvSpPr>
            <a:spLocks noGrp="1"/>
          </p:cNvSpPr>
          <p:nvPr>
            <p:ph type="title"/>
          </p:nvPr>
        </p:nvSpPr>
        <p:spPr/>
        <p:txBody>
          <a:bodyPr/>
          <a:lstStyle/>
          <a:p>
            <a:r>
              <a:rPr lang="en-US" b="1" dirty="0">
                <a:solidFill>
                  <a:schemeClr val="bg1"/>
                </a:solidFill>
              </a:rPr>
              <a:t>Respiratory Rate</a:t>
            </a:r>
          </a:p>
        </p:txBody>
      </p:sp>
      <p:sp>
        <p:nvSpPr>
          <p:cNvPr id="9" name="Content Placeholder 8">
            <a:extLst>
              <a:ext uri="{FF2B5EF4-FFF2-40B4-BE49-F238E27FC236}">
                <a16:creationId xmlns:a16="http://schemas.microsoft.com/office/drawing/2014/main" id="{08C2D9CC-B8A4-08D8-DAE3-CB95D4A10DE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9884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369"/>
            <a:lum/>
          </a:blip>
          <a:srcRect/>
          <a:stretch>
            <a:fillRect/>
          </a:stretch>
        </a:blipFill>
        <a:effectLst/>
      </p:bgPr>
    </p:bg>
    <p:spTree>
      <p:nvGrpSpPr>
        <p:cNvPr id="1" name="">
          <a:extLst>
            <a:ext uri="{FF2B5EF4-FFF2-40B4-BE49-F238E27FC236}">
              <a16:creationId xmlns:a16="http://schemas.microsoft.com/office/drawing/2014/main" id="{A6539DE8-DE7D-7C7C-0D33-9E2B46DCB5C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C42037B-9AD2-630B-18D8-B2FEE7377521}"/>
              </a:ext>
            </a:extLst>
          </p:cNvPr>
          <p:cNvSpPr>
            <a:spLocks noGrp="1"/>
          </p:cNvSpPr>
          <p:nvPr>
            <p:ph type="title"/>
          </p:nvPr>
        </p:nvSpPr>
        <p:spPr/>
        <p:txBody>
          <a:bodyPr/>
          <a:lstStyle/>
          <a:p>
            <a:r>
              <a:rPr lang="en-US" b="1" dirty="0">
                <a:solidFill>
                  <a:schemeClr val="bg1"/>
                </a:solidFill>
              </a:rPr>
              <a:t>Respiratory Rate</a:t>
            </a:r>
          </a:p>
        </p:txBody>
      </p:sp>
      <p:sp>
        <p:nvSpPr>
          <p:cNvPr id="9" name="Content Placeholder 8">
            <a:extLst>
              <a:ext uri="{FF2B5EF4-FFF2-40B4-BE49-F238E27FC236}">
                <a16:creationId xmlns:a16="http://schemas.microsoft.com/office/drawing/2014/main" id="{AAB53EAE-A23A-1E45-4052-4C103D42EC83}"/>
              </a:ext>
            </a:extLst>
          </p:cNvPr>
          <p:cNvSpPr>
            <a:spLocks noGrp="1"/>
          </p:cNvSpPr>
          <p:nvPr>
            <p:ph idx="1"/>
          </p:nvPr>
        </p:nvSpPr>
        <p:spPr/>
        <p:txBody>
          <a:bodyPr/>
          <a:lstStyle/>
          <a:p>
            <a:r>
              <a:rPr lang="en-US" b="1" dirty="0">
                <a:solidFill>
                  <a:schemeClr val="bg1"/>
                </a:solidFill>
              </a:rPr>
              <a:t>Typically 8-24 breaths per minute for adult human</a:t>
            </a:r>
          </a:p>
          <a:p>
            <a:pPr lvl="1"/>
            <a:r>
              <a:rPr lang="en-US" b="1" dirty="0">
                <a:solidFill>
                  <a:schemeClr val="bg1"/>
                </a:solidFill>
              </a:rPr>
              <a:t>Until early adolescence, inversely related to patient age</a:t>
            </a:r>
          </a:p>
          <a:p>
            <a:r>
              <a:rPr lang="en-US" b="1" dirty="0">
                <a:solidFill>
                  <a:schemeClr val="bg1"/>
                </a:solidFill>
              </a:rPr>
              <a:t>Two functions</a:t>
            </a:r>
          </a:p>
          <a:p>
            <a:pPr lvl="1"/>
            <a:r>
              <a:rPr lang="en-US" b="1" dirty="0">
                <a:solidFill>
                  <a:schemeClr val="bg1"/>
                </a:solidFill>
              </a:rPr>
              <a:t>Oxygen intake</a:t>
            </a:r>
          </a:p>
          <a:p>
            <a:pPr lvl="1"/>
            <a:r>
              <a:rPr lang="en-US" b="1" dirty="0">
                <a:solidFill>
                  <a:schemeClr val="bg1"/>
                </a:solidFill>
              </a:rPr>
              <a:t>Carbon dioxide expulsion</a:t>
            </a:r>
          </a:p>
          <a:p>
            <a:r>
              <a:rPr lang="en-US" sz="3600" b="1" dirty="0">
                <a:solidFill>
                  <a:schemeClr val="bg1"/>
                </a:solidFill>
              </a:rPr>
              <a:t>May be the earliest vital sign to change when a patient starts deteriorating</a:t>
            </a:r>
          </a:p>
        </p:txBody>
      </p:sp>
    </p:spTree>
    <p:extLst>
      <p:ext uri="{BB962C8B-B14F-4D97-AF65-F5344CB8AC3E}">
        <p14:creationId xmlns:p14="http://schemas.microsoft.com/office/powerpoint/2010/main" val="297771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369"/>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F5B81-B4EA-3421-6EA5-1C5FC3E4E972}"/>
              </a:ext>
            </a:extLst>
          </p:cNvPr>
          <p:cNvSpPr>
            <a:spLocks noGrp="1"/>
          </p:cNvSpPr>
          <p:nvPr>
            <p:ph type="title"/>
          </p:nvPr>
        </p:nvSpPr>
        <p:spPr/>
        <p:txBody>
          <a:bodyPr/>
          <a:lstStyle/>
          <a:p>
            <a:r>
              <a:rPr lang="en-US" b="1" dirty="0">
                <a:solidFill>
                  <a:schemeClr val="bg1"/>
                </a:solidFill>
              </a:rPr>
              <a:t>Respiratory Rate</a:t>
            </a:r>
            <a:endParaRPr lang="en-US" dirty="0"/>
          </a:p>
        </p:txBody>
      </p:sp>
      <p:sp>
        <p:nvSpPr>
          <p:cNvPr id="5" name="Text Placeholder 4">
            <a:extLst>
              <a:ext uri="{FF2B5EF4-FFF2-40B4-BE49-F238E27FC236}">
                <a16:creationId xmlns:a16="http://schemas.microsoft.com/office/drawing/2014/main" id="{D982D1E7-EF85-9EC3-5CE4-BAA1DB7EB7A7}"/>
              </a:ext>
            </a:extLst>
          </p:cNvPr>
          <p:cNvSpPr>
            <a:spLocks noGrp="1"/>
          </p:cNvSpPr>
          <p:nvPr>
            <p:ph type="body" idx="1"/>
          </p:nvPr>
        </p:nvSpPr>
        <p:spPr/>
        <p:txBody>
          <a:bodyPr/>
          <a:lstStyle/>
          <a:p>
            <a:r>
              <a:rPr lang="en-US" dirty="0">
                <a:solidFill>
                  <a:schemeClr val="bg1"/>
                </a:solidFill>
              </a:rPr>
              <a:t>Increased Respiratory Rate</a:t>
            </a:r>
          </a:p>
        </p:txBody>
      </p:sp>
      <p:sp>
        <p:nvSpPr>
          <p:cNvPr id="6" name="Content Placeholder 5">
            <a:extLst>
              <a:ext uri="{FF2B5EF4-FFF2-40B4-BE49-F238E27FC236}">
                <a16:creationId xmlns:a16="http://schemas.microsoft.com/office/drawing/2014/main" id="{4996E7D6-6882-179D-4607-A61E7B7ED0D0}"/>
              </a:ext>
            </a:extLst>
          </p:cNvPr>
          <p:cNvSpPr>
            <a:spLocks noGrp="1"/>
          </p:cNvSpPr>
          <p:nvPr>
            <p:ph sz="half" idx="2"/>
          </p:nvPr>
        </p:nvSpPr>
        <p:spPr/>
        <p:txBody>
          <a:bodyPr/>
          <a:lstStyle/>
          <a:p>
            <a:r>
              <a:rPr lang="en-US" dirty="0">
                <a:solidFill>
                  <a:schemeClr val="bg1"/>
                </a:solidFill>
              </a:rPr>
              <a:t>Increased oxygen demand or decreased ability to delivery oxygen to the body’s tissues</a:t>
            </a:r>
          </a:p>
          <a:p>
            <a:r>
              <a:rPr lang="en-US" dirty="0">
                <a:solidFill>
                  <a:schemeClr val="bg1"/>
                </a:solidFill>
              </a:rPr>
              <a:t>Increased production of carbon dioxide</a:t>
            </a:r>
          </a:p>
          <a:p>
            <a:r>
              <a:rPr lang="en-US" dirty="0">
                <a:solidFill>
                  <a:schemeClr val="bg1"/>
                </a:solidFill>
              </a:rPr>
              <a:t>In response to the release of adrenaline in the bloodstream</a:t>
            </a:r>
          </a:p>
        </p:txBody>
      </p:sp>
      <p:sp>
        <p:nvSpPr>
          <p:cNvPr id="7" name="Text Placeholder 6">
            <a:extLst>
              <a:ext uri="{FF2B5EF4-FFF2-40B4-BE49-F238E27FC236}">
                <a16:creationId xmlns:a16="http://schemas.microsoft.com/office/drawing/2014/main" id="{8CF8DBBD-6FB6-E239-B73E-4C1B4A8EE03A}"/>
              </a:ext>
            </a:extLst>
          </p:cNvPr>
          <p:cNvSpPr>
            <a:spLocks noGrp="1"/>
          </p:cNvSpPr>
          <p:nvPr>
            <p:ph type="body" sz="quarter" idx="3"/>
          </p:nvPr>
        </p:nvSpPr>
        <p:spPr/>
        <p:txBody>
          <a:bodyPr/>
          <a:lstStyle/>
          <a:p>
            <a:r>
              <a:rPr lang="en-US" dirty="0">
                <a:solidFill>
                  <a:schemeClr val="bg1"/>
                </a:solidFill>
              </a:rPr>
              <a:t>Decreased Respiratory Rate</a:t>
            </a:r>
          </a:p>
        </p:txBody>
      </p:sp>
      <p:sp>
        <p:nvSpPr>
          <p:cNvPr id="8" name="Content Placeholder 7">
            <a:extLst>
              <a:ext uri="{FF2B5EF4-FFF2-40B4-BE49-F238E27FC236}">
                <a16:creationId xmlns:a16="http://schemas.microsoft.com/office/drawing/2014/main" id="{85A0F84C-C71D-AC57-5EA9-3AEA406E1D0D}"/>
              </a:ext>
            </a:extLst>
          </p:cNvPr>
          <p:cNvSpPr>
            <a:spLocks noGrp="1"/>
          </p:cNvSpPr>
          <p:nvPr>
            <p:ph sz="quarter" idx="4"/>
          </p:nvPr>
        </p:nvSpPr>
        <p:spPr/>
        <p:txBody>
          <a:bodyPr/>
          <a:lstStyle/>
          <a:p>
            <a:r>
              <a:rPr lang="en-US" dirty="0">
                <a:solidFill>
                  <a:schemeClr val="bg1"/>
                </a:solidFill>
              </a:rPr>
              <a:t>Medications</a:t>
            </a:r>
          </a:p>
          <a:p>
            <a:r>
              <a:rPr lang="en-US" dirty="0">
                <a:solidFill>
                  <a:schemeClr val="bg1"/>
                </a:solidFill>
              </a:rPr>
              <a:t>Illicit substances</a:t>
            </a:r>
          </a:p>
          <a:p>
            <a:r>
              <a:rPr lang="en-US" dirty="0">
                <a:solidFill>
                  <a:schemeClr val="bg1"/>
                </a:solidFill>
              </a:rPr>
              <a:t>Fatigue of respiratory muscles</a:t>
            </a:r>
          </a:p>
          <a:p>
            <a:r>
              <a:rPr lang="en-US" dirty="0">
                <a:solidFill>
                  <a:schemeClr val="bg1"/>
                </a:solidFill>
              </a:rPr>
              <a:t>Brain dysfunction</a:t>
            </a:r>
          </a:p>
          <a:p>
            <a:r>
              <a:rPr lang="en-US" dirty="0">
                <a:solidFill>
                  <a:schemeClr val="bg1"/>
                </a:solidFill>
              </a:rPr>
              <a:t>Rarely—decreased oxygen demand </a:t>
            </a:r>
          </a:p>
          <a:p>
            <a:pPr lvl="1"/>
            <a:r>
              <a:rPr lang="en-US" dirty="0">
                <a:solidFill>
                  <a:schemeClr val="bg1"/>
                </a:solidFill>
              </a:rPr>
              <a:t>Hypothermia</a:t>
            </a:r>
          </a:p>
          <a:p>
            <a:endParaRPr lang="en-US" dirty="0"/>
          </a:p>
        </p:txBody>
      </p:sp>
    </p:spTree>
    <p:extLst>
      <p:ext uri="{BB962C8B-B14F-4D97-AF65-F5344CB8AC3E}">
        <p14:creationId xmlns:p14="http://schemas.microsoft.com/office/powerpoint/2010/main" val="114168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369"/>
            <a:lum/>
          </a:blip>
          <a:srcRect/>
          <a:stretch>
            <a:fillRect/>
          </a:stretch>
        </a:blipFill>
        <a:effectLst/>
      </p:bgPr>
    </p:bg>
    <p:spTree>
      <p:nvGrpSpPr>
        <p:cNvPr id="1" name="">
          <a:extLst>
            <a:ext uri="{FF2B5EF4-FFF2-40B4-BE49-F238E27FC236}">
              <a16:creationId xmlns:a16="http://schemas.microsoft.com/office/drawing/2014/main" id="{85661383-C103-3D6A-86DC-F5B2C9EE81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7DA6F5-6C72-A0C0-5E9F-BB05746E700C}"/>
              </a:ext>
            </a:extLst>
          </p:cNvPr>
          <p:cNvSpPr>
            <a:spLocks noGrp="1"/>
          </p:cNvSpPr>
          <p:nvPr>
            <p:ph type="title"/>
          </p:nvPr>
        </p:nvSpPr>
        <p:spPr/>
        <p:txBody>
          <a:bodyPr/>
          <a:lstStyle/>
          <a:p>
            <a:r>
              <a:rPr lang="en-US" b="1" dirty="0">
                <a:solidFill>
                  <a:schemeClr val="bg1"/>
                </a:solidFill>
              </a:rPr>
              <a:t>Respiratory Rate</a:t>
            </a:r>
            <a:endParaRPr lang="en-US" dirty="0"/>
          </a:p>
        </p:txBody>
      </p:sp>
      <p:sp>
        <p:nvSpPr>
          <p:cNvPr id="6" name="Content Placeholder 5">
            <a:extLst>
              <a:ext uri="{FF2B5EF4-FFF2-40B4-BE49-F238E27FC236}">
                <a16:creationId xmlns:a16="http://schemas.microsoft.com/office/drawing/2014/main" id="{53B707E6-BE08-B4AE-8C64-F60282FFDC0D}"/>
              </a:ext>
            </a:extLst>
          </p:cNvPr>
          <p:cNvSpPr>
            <a:spLocks noGrp="1"/>
          </p:cNvSpPr>
          <p:nvPr>
            <p:ph idx="1"/>
          </p:nvPr>
        </p:nvSpPr>
        <p:spPr/>
        <p:txBody>
          <a:bodyPr/>
          <a:lstStyle/>
          <a:p>
            <a:r>
              <a:rPr lang="en-US" dirty="0">
                <a:solidFill>
                  <a:schemeClr val="bg1"/>
                </a:solidFill>
              </a:rPr>
              <a:t>No “sweet 16”, count it out!  </a:t>
            </a:r>
          </a:p>
          <a:p>
            <a:pPr lvl="1"/>
            <a:r>
              <a:rPr lang="en-US" dirty="0">
                <a:solidFill>
                  <a:schemeClr val="bg1"/>
                </a:solidFill>
              </a:rPr>
              <a:t>30-60 seconds</a:t>
            </a:r>
          </a:p>
          <a:p>
            <a:pPr lvl="1"/>
            <a:r>
              <a:rPr lang="en-US" dirty="0">
                <a:solidFill>
                  <a:schemeClr val="bg1"/>
                </a:solidFill>
              </a:rPr>
              <a:t>Ideally distract the patient</a:t>
            </a:r>
          </a:p>
          <a:p>
            <a:pPr lvl="1"/>
            <a:r>
              <a:rPr lang="en-US" dirty="0">
                <a:solidFill>
                  <a:schemeClr val="bg1"/>
                </a:solidFill>
              </a:rPr>
              <a:t>Consult an age-specific reference </a:t>
            </a:r>
          </a:p>
        </p:txBody>
      </p:sp>
    </p:spTree>
    <p:extLst>
      <p:ext uri="{BB962C8B-B14F-4D97-AF65-F5344CB8AC3E}">
        <p14:creationId xmlns:p14="http://schemas.microsoft.com/office/powerpoint/2010/main" val="348342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369"/>
            <a:lum/>
          </a:blip>
          <a:srcRect/>
          <a:stretch>
            <a:fillRect/>
          </a:stretch>
        </a:blipFill>
        <a:effectLst/>
      </p:bgPr>
    </p:bg>
    <p:spTree>
      <p:nvGrpSpPr>
        <p:cNvPr id="1" name="">
          <a:extLst>
            <a:ext uri="{FF2B5EF4-FFF2-40B4-BE49-F238E27FC236}">
              <a16:creationId xmlns:a16="http://schemas.microsoft.com/office/drawing/2014/main" id="{76F7D596-2F76-B58B-E961-04CB35CB83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E374BE-8CC1-74EC-709B-5E0C8AAD7735}"/>
              </a:ext>
            </a:extLst>
          </p:cNvPr>
          <p:cNvSpPr>
            <a:spLocks noGrp="1"/>
          </p:cNvSpPr>
          <p:nvPr>
            <p:ph type="title"/>
          </p:nvPr>
        </p:nvSpPr>
        <p:spPr/>
        <p:txBody>
          <a:bodyPr/>
          <a:lstStyle/>
          <a:p>
            <a:r>
              <a:rPr lang="en-US" b="1" dirty="0">
                <a:solidFill>
                  <a:schemeClr val="bg1"/>
                </a:solidFill>
              </a:rPr>
              <a:t>Respiratory Effort</a:t>
            </a:r>
            <a:endParaRPr lang="en-US" dirty="0"/>
          </a:p>
        </p:txBody>
      </p:sp>
      <p:sp>
        <p:nvSpPr>
          <p:cNvPr id="6" name="Content Placeholder 5">
            <a:extLst>
              <a:ext uri="{FF2B5EF4-FFF2-40B4-BE49-F238E27FC236}">
                <a16:creationId xmlns:a16="http://schemas.microsoft.com/office/drawing/2014/main" id="{94F93C66-60AB-1346-635D-ABFA55DD3C8B}"/>
              </a:ext>
            </a:extLst>
          </p:cNvPr>
          <p:cNvSpPr>
            <a:spLocks noGrp="1"/>
          </p:cNvSpPr>
          <p:nvPr>
            <p:ph idx="1"/>
          </p:nvPr>
        </p:nvSpPr>
        <p:spPr/>
        <p:txBody>
          <a:bodyPr/>
          <a:lstStyle/>
          <a:p>
            <a:r>
              <a:rPr lang="en-US" dirty="0">
                <a:solidFill>
                  <a:schemeClr val="bg1"/>
                </a:solidFill>
              </a:rPr>
              <a:t>Also matters!</a:t>
            </a:r>
          </a:p>
          <a:p>
            <a:r>
              <a:rPr lang="en-US" dirty="0">
                <a:solidFill>
                  <a:schemeClr val="bg1"/>
                </a:solidFill>
              </a:rPr>
              <a:t>Accessory muscle usage</a:t>
            </a:r>
          </a:p>
          <a:p>
            <a:r>
              <a:rPr lang="en-US" dirty="0">
                <a:solidFill>
                  <a:schemeClr val="bg1"/>
                </a:solidFill>
              </a:rPr>
              <a:t>Retractions</a:t>
            </a:r>
          </a:p>
          <a:p>
            <a:r>
              <a:rPr lang="en-US" dirty="0">
                <a:solidFill>
                  <a:schemeClr val="bg1"/>
                </a:solidFill>
              </a:rPr>
              <a:t>Belly breathing</a:t>
            </a:r>
          </a:p>
          <a:p>
            <a:r>
              <a:rPr lang="en-US" dirty="0">
                <a:solidFill>
                  <a:schemeClr val="bg1"/>
                </a:solidFill>
              </a:rPr>
              <a:t>Overall excursion</a:t>
            </a:r>
          </a:p>
        </p:txBody>
      </p:sp>
    </p:spTree>
    <p:extLst>
      <p:ext uri="{BB962C8B-B14F-4D97-AF65-F5344CB8AC3E}">
        <p14:creationId xmlns:p14="http://schemas.microsoft.com/office/powerpoint/2010/main" val="58525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69B3B0-5C5D-E2A9-9FD3-AB1D44E2A7A2}"/>
              </a:ext>
            </a:extLst>
          </p:cNvPr>
          <p:cNvSpPr>
            <a:spLocks noGrp="1"/>
          </p:cNvSpPr>
          <p:nvPr>
            <p:ph type="title"/>
          </p:nvPr>
        </p:nvSpPr>
        <p:spPr>
          <a:xfrm>
            <a:off x="1" y="365125"/>
            <a:ext cx="12411634" cy="1325563"/>
          </a:xfrm>
        </p:spPr>
        <p:txBody>
          <a:bodyPr>
            <a:noAutofit/>
          </a:bodyPr>
          <a:lstStyle/>
          <a:p>
            <a:r>
              <a:rPr lang="en-US" sz="6000" b="1" dirty="0"/>
              <a:t>Oxygen Saturation (a.k.a. “Pulse Ox”)</a:t>
            </a:r>
          </a:p>
        </p:txBody>
      </p:sp>
      <p:pic>
        <p:nvPicPr>
          <p:cNvPr id="10" name="Content Placeholder 9" descr="A close-up of a hand with a cable&#10;&#10;AI-generated content may be incorrect.">
            <a:extLst>
              <a:ext uri="{FF2B5EF4-FFF2-40B4-BE49-F238E27FC236}">
                <a16:creationId xmlns:a16="http://schemas.microsoft.com/office/drawing/2014/main" id="{EB8B00D5-7094-D9A6-8E92-1FA683F1A9CC}"/>
              </a:ext>
            </a:extLst>
          </p:cNvPr>
          <p:cNvPicPr>
            <a:picLocks noGrp="1" noChangeAspect="1"/>
          </p:cNvPicPr>
          <p:nvPr>
            <p:ph idx="1"/>
          </p:nvPr>
        </p:nvPicPr>
        <p:blipFill>
          <a:blip r:embed="rId3"/>
          <a:stretch>
            <a:fillRect/>
          </a:stretch>
        </p:blipFill>
        <p:spPr>
          <a:xfrm>
            <a:off x="2033936" y="1825625"/>
            <a:ext cx="8124127" cy="4351338"/>
          </a:xfrm>
        </p:spPr>
      </p:pic>
    </p:spTree>
    <p:extLst>
      <p:ext uri="{BB962C8B-B14F-4D97-AF65-F5344CB8AC3E}">
        <p14:creationId xmlns:p14="http://schemas.microsoft.com/office/powerpoint/2010/main" val="4035641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1657</TotalTime>
  <Words>1544</Words>
  <Application>Microsoft Macintosh PowerPoint</Application>
  <PresentationFormat>Widescreen</PresentationFormat>
  <Paragraphs>170</Paragraphs>
  <Slides>34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Aptos Display</vt:lpstr>
      <vt:lpstr>Arial</vt:lpstr>
      <vt:lpstr>Google Sans</vt:lpstr>
      <vt:lpstr>Office Theme</vt:lpstr>
      <vt:lpstr>Vital Signs are Vital:  A Foundational Look at one of our Most Basic Assessments</vt:lpstr>
      <vt:lpstr>What are the commonly measured vital signs?</vt:lpstr>
      <vt:lpstr>Why do vital signs matter?  </vt:lpstr>
      <vt:lpstr>Respiratory Rate</vt:lpstr>
      <vt:lpstr>Respiratory Rate</vt:lpstr>
      <vt:lpstr>Respiratory Rate</vt:lpstr>
      <vt:lpstr>Respiratory Rate</vt:lpstr>
      <vt:lpstr>Respiratory Effort</vt:lpstr>
      <vt:lpstr>Oxygen Saturation (a.k.a. “Pulse Ox”)</vt:lpstr>
      <vt:lpstr>Oxygen Saturation</vt:lpstr>
      <vt:lpstr>PowerPoint Presentation</vt:lpstr>
      <vt:lpstr>Oxygen Saturation</vt:lpstr>
      <vt:lpstr>Oxygen Saturation</vt:lpstr>
      <vt:lpstr>Oxygen Saturation</vt:lpstr>
      <vt:lpstr>Oxygen Saturation</vt:lpstr>
      <vt:lpstr>Oxygen Saturation</vt:lpstr>
      <vt:lpstr>Heart Rate and Blood Pressure</vt:lpstr>
      <vt:lpstr>Heart Rate and Blood Pressure</vt:lpstr>
      <vt:lpstr>A Pump, Pipes, and Some Fluid</vt:lpstr>
      <vt:lpstr>The Heart as a Pump</vt:lpstr>
      <vt:lpstr>Heart Rate (Pulse)</vt:lpstr>
      <vt:lpstr>Heart Rate (Pulse)</vt:lpstr>
      <vt:lpstr>The Blood Vessels as Pipes</vt:lpstr>
      <vt:lpstr>PowerPoint Presentation</vt:lpstr>
      <vt:lpstr>PowerPoint Presentation</vt:lpstr>
      <vt:lpstr>PowerPoint Presentation</vt:lpstr>
      <vt:lpstr>Blood Pressure Numbers </vt:lpstr>
      <vt:lpstr>Blood Pressure Tips and Tricks</vt:lpstr>
      <vt:lpstr>Heart Rate Trips and Tricks</vt:lpstr>
      <vt:lpstr>Blood as a Fluid Filling the Pipes</vt:lpstr>
      <vt:lpstr>Why is Blood Important?</vt:lpstr>
      <vt:lpstr>Why is Blood Important?</vt:lpstr>
      <vt:lpstr>Why do vital signs matter?  </vt:lpstr>
      <vt:lpstr>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Jenna M White</dc:creator>
  <cp:lastModifiedBy>Jenna M White</cp:lastModifiedBy>
  <cp:revision>26</cp:revision>
  <dcterms:created xsi:type="dcterms:W3CDTF">2025-03-31T02:47:07Z</dcterms:created>
  <dcterms:modified xsi:type="dcterms:W3CDTF">2026-03-04T00:55:18Z</dcterms:modified>
</cp:coreProperties>
</file>