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49"/>
  </p:notesMasterIdLst>
  <p:sldIdLst>
    <p:sldId id="2641" r:id="rId6"/>
    <p:sldId id="2621" r:id="rId7"/>
    <p:sldId id="279" r:id="rId8"/>
    <p:sldId id="2642" r:id="rId9"/>
    <p:sldId id="2147309987" r:id="rId10"/>
    <p:sldId id="2147309985" r:id="rId11"/>
    <p:sldId id="2147309983" r:id="rId12"/>
    <p:sldId id="2147309982" r:id="rId13"/>
    <p:sldId id="2147309986" r:id="rId14"/>
    <p:sldId id="1165" r:id="rId15"/>
    <p:sldId id="284" r:id="rId16"/>
    <p:sldId id="2625" r:id="rId17"/>
    <p:sldId id="2635" r:id="rId18"/>
    <p:sldId id="2626" r:id="rId19"/>
    <p:sldId id="2636" r:id="rId20"/>
    <p:sldId id="2630" r:id="rId21"/>
    <p:sldId id="2627" r:id="rId22"/>
    <p:sldId id="2629" r:id="rId23"/>
    <p:sldId id="2638" r:id="rId24"/>
    <p:sldId id="2631" r:id="rId25"/>
    <p:sldId id="2637" r:id="rId26"/>
    <p:sldId id="2639" r:id="rId27"/>
    <p:sldId id="2633" r:id="rId28"/>
    <p:sldId id="2634" r:id="rId29"/>
    <p:sldId id="2640" r:id="rId30"/>
    <p:sldId id="2591" r:id="rId31"/>
    <p:sldId id="2593" r:id="rId32"/>
    <p:sldId id="2599" r:id="rId33"/>
    <p:sldId id="2596" r:id="rId34"/>
    <p:sldId id="2600" r:id="rId35"/>
    <p:sldId id="2603" r:id="rId36"/>
    <p:sldId id="2622" r:id="rId37"/>
    <p:sldId id="2623" r:id="rId38"/>
    <p:sldId id="276" r:id="rId39"/>
    <p:sldId id="310" r:id="rId40"/>
    <p:sldId id="259" r:id="rId41"/>
    <p:sldId id="290" r:id="rId42"/>
    <p:sldId id="299" r:id="rId43"/>
    <p:sldId id="297" r:id="rId44"/>
    <p:sldId id="305" r:id="rId45"/>
    <p:sldId id="2585" r:id="rId46"/>
    <p:sldId id="2607" r:id="rId47"/>
    <p:sldId id="27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E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558"/>
  </p:normalViewPr>
  <p:slideViewPr>
    <p:cSldViewPr snapToGrid="0">
      <p:cViewPr varScale="1">
        <p:scale>
          <a:sx n="107" d="100"/>
          <a:sy n="107" d="100"/>
        </p:scale>
        <p:origin x="176" y="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4" Type="http://schemas.openxmlformats.org/officeDocument/2006/relationships/image" Target="../media/image2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2E804F-4C4D-4FBF-9B7F-D6373D65D47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5D144DF-D170-4241-85DC-5C9CBDAB0C21}">
      <dgm:prSet/>
      <dgm:spPr/>
      <dgm:t>
        <a:bodyPr/>
        <a:lstStyle/>
        <a:p>
          <a:r>
            <a:rPr lang="en-US" b="1"/>
            <a:t>Background</a:t>
          </a:r>
          <a:endParaRPr lang="en-US"/>
        </a:p>
      </dgm:t>
    </dgm:pt>
    <dgm:pt modelId="{87D8B1B0-9800-462A-9C00-7C761495B995}" type="parTrans" cxnId="{15EE58C8-AA6F-4A6D-BD75-77E87D498754}">
      <dgm:prSet/>
      <dgm:spPr/>
      <dgm:t>
        <a:bodyPr/>
        <a:lstStyle/>
        <a:p>
          <a:endParaRPr lang="en-US"/>
        </a:p>
      </dgm:t>
    </dgm:pt>
    <dgm:pt modelId="{627119DC-5AF7-401A-A4D1-C4AC09DC044E}" type="sibTrans" cxnId="{15EE58C8-AA6F-4A6D-BD75-77E87D498754}">
      <dgm:prSet/>
      <dgm:spPr/>
      <dgm:t>
        <a:bodyPr/>
        <a:lstStyle/>
        <a:p>
          <a:endParaRPr lang="en-US"/>
        </a:p>
      </dgm:t>
    </dgm:pt>
    <dgm:pt modelId="{88E8BE2F-56B4-46EF-8939-B522C87996DC}">
      <dgm:prSet/>
      <dgm:spPr/>
      <dgm:t>
        <a:bodyPr/>
        <a:lstStyle/>
        <a:p>
          <a:r>
            <a:rPr lang="en-US"/>
            <a:t>Respiratory viral infections (RVIs)in patients with hematologic malignancies and HCTs are associated with increased morbidity and mortality. </a:t>
          </a:r>
        </a:p>
      </dgm:t>
    </dgm:pt>
    <dgm:pt modelId="{80A3B62F-B1D5-490F-B4FC-FA196EB1E342}" type="parTrans" cxnId="{0BBC766E-A5B8-413B-864A-DE7991817B16}">
      <dgm:prSet/>
      <dgm:spPr/>
      <dgm:t>
        <a:bodyPr/>
        <a:lstStyle/>
        <a:p>
          <a:endParaRPr lang="en-US"/>
        </a:p>
      </dgm:t>
    </dgm:pt>
    <dgm:pt modelId="{20966905-E09A-47B5-9B82-59CA2EB39B9D}" type="sibTrans" cxnId="{0BBC766E-A5B8-413B-864A-DE7991817B16}">
      <dgm:prSet/>
      <dgm:spPr/>
      <dgm:t>
        <a:bodyPr/>
        <a:lstStyle/>
        <a:p>
          <a:endParaRPr lang="en-US"/>
        </a:p>
      </dgm:t>
    </dgm:pt>
    <dgm:pt modelId="{5603F0FC-1729-4C96-B94E-9BCB94587C27}">
      <dgm:prSet/>
      <dgm:spPr/>
      <dgm:t>
        <a:bodyPr/>
        <a:lstStyle/>
        <a:p>
          <a:r>
            <a:rPr lang="en-US"/>
            <a:t>Hospital presentations and courses of these infections remain under-described.</a:t>
          </a:r>
        </a:p>
      </dgm:t>
    </dgm:pt>
    <dgm:pt modelId="{91551DE5-C47A-4047-A33A-D3B4286FE073}" type="parTrans" cxnId="{84D05B88-BCD7-4274-9361-B08B29BC6504}">
      <dgm:prSet/>
      <dgm:spPr/>
      <dgm:t>
        <a:bodyPr/>
        <a:lstStyle/>
        <a:p>
          <a:endParaRPr lang="en-US"/>
        </a:p>
      </dgm:t>
    </dgm:pt>
    <dgm:pt modelId="{6639C1BA-6A03-4C4F-A7A0-A18ABBA40496}" type="sibTrans" cxnId="{84D05B88-BCD7-4274-9361-B08B29BC6504}">
      <dgm:prSet/>
      <dgm:spPr/>
      <dgm:t>
        <a:bodyPr/>
        <a:lstStyle/>
        <a:p>
          <a:endParaRPr lang="en-US"/>
        </a:p>
      </dgm:t>
    </dgm:pt>
    <dgm:pt modelId="{CEE01761-CCDB-4D8F-8B8B-FD6C36449D7C}">
      <dgm:prSet/>
      <dgm:spPr/>
      <dgm:t>
        <a:bodyPr/>
        <a:lstStyle/>
        <a:p>
          <a:r>
            <a:rPr lang="en-US" b="1"/>
            <a:t>Methods</a:t>
          </a:r>
          <a:endParaRPr lang="en-US"/>
        </a:p>
      </dgm:t>
    </dgm:pt>
    <dgm:pt modelId="{C1CAFA0E-BBE8-4CAC-A581-57059AE08B3C}" type="parTrans" cxnId="{ADDAFDCA-B006-4B74-B6CA-1894C69FF95D}">
      <dgm:prSet/>
      <dgm:spPr/>
      <dgm:t>
        <a:bodyPr/>
        <a:lstStyle/>
        <a:p>
          <a:endParaRPr lang="en-US"/>
        </a:p>
      </dgm:t>
    </dgm:pt>
    <dgm:pt modelId="{6EAC359B-246C-4A12-9AE8-769D1E697025}" type="sibTrans" cxnId="{ADDAFDCA-B006-4B74-B6CA-1894C69FF95D}">
      <dgm:prSet/>
      <dgm:spPr/>
      <dgm:t>
        <a:bodyPr/>
        <a:lstStyle/>
        <a:p>
          <a:endParaRPr lang="en-US"/>
        </a:p>
      </dgm:t>
    </dgm:pt>
    <dgm:pt modelId="{60A91C47-5E4E-4E8C-B678-69F48FEA23C0}">
      <dgm:prSet/>
      <dgm:spPr/>
      <dgm:t>
        <a:bodyPr/>
        <a:lstStyle/>
        <a:p>
          <a:r>
            <a:rPr lang="en-US" dirty="0"/>
            <a:t>Multicenter retrospective cohort study  (2 Centers, 2019 -2023) </a:t>
          </a:r>
        </a:p>
      </dgm:t>
    </dgm:pt>
    <dgm:pt modelId="{74C9A40B-FD74-451F-86EA-B1408E902DC4}" type="parTrans" cxnId="{5B43BD9A-D477-4BAB-957A-A3B997E2F873}">
      <dgm:prSet/>
      <dgm:spPr/>
      <dgm:t>
        <a:bodyPr/>
        <a:lstStyle/>
        <a:p>
          <a:endParaRPr lang="en-US"/>
        </a:p>
      </dgm:t>
    </dgm:pt>
    <dgm:pt modelId="{E72B0587-0325-41FC-A1A7-6BDE229C8C1E}" type="sibTrans" cxnId="{5B43BD9A-D477-4BAB-957A-A3B997E2F873}">
      <dgm:prSet/>
      <dgm:spPr/>
      <dgm:t>
        <a:bodyPr/>
        <a:lstStyle/>
        <a:p>
          <a:endParaRPr lang="en-US"/>
        </a:p>
      </dgm:t>
    </dgm:pt>
    <dgm:pt modelId="{5E42C861-6BEE-4388-B731-5C671C2848E8}">
      <dgm:prSet/>
      <dgm:spPr/>
      <dgm:t>
        <a:bodyPr/>
        <a:lstStyle/>
        <a:p>
          <a:r>
            <a:rPr lang="en-US" dirty="0"/>
            <a:t>Patients with acute RVIs with defined severity parameters were included</a:t>
          </a:r>
        </a:p>
      </dgm:t>
    </dgm:pt>
    <dgm:pt modelId="{F4C4D214-DE92-4AD2-9A9A-8CA4AD6DDD68}" type="parTrans" cxnId="{CBFDCD6F-831E-45CE-A661-0CA06015C79C}">
      <dgm:prSet/>
      <dgm:spPr/>
      <dgm:t>
        <a:bodyPr/>
        <a:lstStyle/>
        <a:p>
          <a:endParaRPr lang="en-US"/>
        </a:p>
      </dgm:t>
    </dgm:pt>
    <dgm:pt modelId="{45C29185-C421-40A1-A826-C0C69D1EF6F3}" type="sibTrans" cxnId="{CBFDCD6F-831E-45CE-A661-0CA06015C79C}">
      <dgm:prSet/>
      <dgm:spPr/>
      <dgm:t>
        <a:bodyPr/>
        <a:lstStyle/>
        <a:p>
          <a:endParaRPr lang="en-US"/>
        </a:p>
      </dgm:t>
    </dgm:pt>
    <dgm:pt modelId="{DCD77BE0-CD22-4524-B7C7-421D8345B456}">
      <dgm:prSet/>
      <dgm:spPr/>
      <dgm:t>
        <a:bodyPr/>
        <a:lstStyle/>
        <a:p>
          <a:r>
            <a:rPr lang="en-US" dirty="0"/>
            <a:t>Clinical presentations, care, and patient outcomes across pathogens were compared</a:t>
          </a:r>
        </a:p>
      </dgm:t>
    </dgm:pt>
    <dgm:pt modelId="{DA114745-D379-4E52-AFB9-BFBEE920D654}" type="parTrans" cxnId="{B39502B4-0EAE-4B78-9945-419D42CE3561}">
      <dgm:prSet/>
      <dgm:spPr/>
      <dgm:t>
        <a:bodyPr/>
        <a:lstStyle/>
        <a:p>
          <a:endParaRPr lang="en-US"/>
        </a:p>
      </dgm:t>
    </dgm:pt>
    <dgm:pt modelId="{FB08854E-DDED-4918-8E4E-D892A70DE2F7}" type="sibTrans" cxnId="{B39502B4-0EAE-4B78-9945-419D42CE3561}">
      <dgm:prSet/>
      <dgm:spPr/>
      <dgm:t>
        <a:bodyPr/>
        <a:lstStyle/>
        <a:p>
          <a:endParaRPr lang="en-US"/>
        </a:p>
      </dgm:t>
    </dgm:pt>
    <dgm:pt modelId="{BEB6554C-7E23-4BCD-A4E1-84DC6B9FA48D}">
      <dgm:prSet/>
      <dgm:spPr/>
      <dgm:t>
        <a:bodyPr/>
        <a:lstStyle/>
        <a:p>
          <a:r>
            <a:rPr lang="en-US"/>
            <a:t>The primary outcome was the composite of hospital death or discharge to hospice.</a:t>
          </a:r>
        </a:p>
      </dgm:t>
    </dgm:pt>
    <dgm:pt modelId="{AB71BC37-3647-4F5D-BE68-B708DA387A5B}" type="parTrans" cxnId="{45615340-A58B-42DF-BFB6-3C6245F0C64C}">
      <dgm:prSet/>
      <dgm:spPr/>
      <dgm:t>
        <a:bodyPr/>
        <a:lstStyle/>
        <a:p>
          <a:endParaRPr lang="en-US"/>
        </a:p>
      </dgm:t>
    </dgm:pt>
    <dgm:pt modelId="{3608F3E3-D17E-4865-82C6-986C9662F7EE}" type="sibTrans" cxnId="{45615340-A58B-42DF-BFB6-3C6245F0C64C}">
      <dgm:prSet/>
      <dgm:spPr/>
      <dgm:t>
        <a:bodyPr/>
        <a:lstStyle/>
        <a:p>
          <a:endParaRPr lang="en-US"/>
        </a:p>
      </dgm:t>
    </dgm:pt>
    <dgm:pt modelId="{F7A150D3-9936-164E-97CA-7E533137741E}" type="pres">
      <dgm:prSet presAssocID="{8E2E804F-4C4D-4FBF-9B7F-D6373D65D47D}" presName="linear" presStyleCnt="0">
        <dgm:presLayoutVars>
          <dgm:animLvl val="lvl"/>
          <dgm:resizeHandles val="exact"/>
        </dgm:presLayoutVars>
      </dgm:prSet>
      <dgm:spPr/>
    </dgm:pt>
    <dgm:pt modelId="{94CE8C44-A726-0142-B662-6CD0CA1BB3E8}" type="pres">
      <dgm:prSet presAssocID="{65D144DF-D170-4241-85DC-5C9CBDAB0C21}" presName="parentText" presStyleLbl="node1" presStyleIdx="0" presStyleCnt="2">
        <dgm:presLayoutVars>
          <dgm:chMax val="0"/>
          <dgm:bulletEnabled val="1"/>
        </dgm:presLayoutVars>
      </dgm:prSet>
      <dgm:spPr/>
    </dgm:pt>
    <dgm:pt modelId="{AB2BB46C-4099-EE43-A4DF-701EF1DE1CDD}" type="pres">
      <dgm:prSet presAssocID="{65D144DF-D170-4241-85DC-5C9CBDAB0C21}" presName="childText" presStyleLbl="revTx" presStyleIdx="0" presStyleCnt="2">
        <dgm:presLayoutVars>
          <dgm:bulletEnabled val="1"/>
        </dgm:presLayoutVars>
      </dgm:prSet>
      <dgm:spPr/>
    </dgm:pt>
    <dgm:pt modelId="{E9A2694C-3D97-0749-88AE-4149875106AD}" type="pres">
      <dgm:prSet presAssocID="{CEE01761-CCDB-4D8F-8B8B-FD6C36449D7C}" presName="parentText" presStyleLbl="node1" presStyleIdx="1" presStyleCnt="2">
        <dgm:presLayoutVars>
          <dgm:chMax val="0"/>
          <dgm:bulletEnabled val="1"/>
        </dgm:presLayoutVars>
      </dgm:prSet>
      <dgm:spPr/>
    </dgm:pt>
    <dgm:pt modelId="{5699FA82-B41A-A64C-9497-832D866C0945}" type="pres">
      <dgm:prSet presAssocID="{CEE01761-CCDB-4D8F-8B8B-FD6C36449D7C}" presName="childText" presStyleLbl="revTx" presStyleIdx="1" presStyleCnt="2">
        <dgm:presLayoutVars>
          <dgm:bulletEnabled val="1"/>
        </dgm:presLayoutVars>
      </dgm:prSet>
      <dgm:spPr/>
    </dgm:pt>
  </dgm:ptLst>
  <dgm:cxnLst>
    <dgm:cxn modelId="{48375429-2C1D-9947-B743-85D8B1848712}" type="presOf" srcId="{60A91C47-5E4E-4E8C-B678-69F48FEA23C0}" destId="{5699FA82-B41A-A64C-9497-832D866C0945}" srcOrd="0" destOrd="0" presId="urn:microsoft.com/office/officeart/2005/8/layout/vList2"/>
    <dgm:cxn modelId="{45615340-A58B-42DF-BFB6-3C6245F0C64C}" srcId="{CEE01761-CCDB-4D8F-8B8B-FD6C36449D7C}" destId="{BEB6554C-7E23-4BCD-A4E1-84DC6B9FA48D}" srcOrd="3" destOrd="0" parTransId="{AB71BC37-3647-4F5D-BE68-B708DA387A5B}" sibTransId="{3608F3E3-D17E-4865-82C6-986C9662F7EE}"/>
    <dgm:cxn modelId="{CF2EC46A-1CBB-2341-BD9E-8124E12EC548}" type="presOf" srcId="{BEB6554C-7E23-4BCD-A4E1-84DC6B9FA48D}" destId="{5699FA82-B41A-A64C-9497-832D866C0945}" srcOrd="0" destOrd="3" presId="urn:microsoft.com/office/officeart/2005/8/layout/vList2"/>
    <dgm:cxn modelId="{0BBC766E-A5B8-413B-864A-DE7991817B16}" srcId="{65D144DF-D170-4241-85DC-5C9CBDAB0C21}" destId="{88E8BE2F-56B4-46EF-8939-B522C87996DC}" srcOrd="0" destOrd="0" parTransId="{80A3B62F-B1D5-490F-B4FC-FA196EB1E342}" sibTransId="{20966905-E09A-47B5-9B82-59CA2EB39B9D}"/>
    <dgm:cxn modelId="{B6ED7C6F-CD4D-5B47-9230-F0524B6B25DF}" type="presOf" srcId="{88E8BE2F-56B4-46EF-8939-B522C87996DC}" destId="{AB2BB46C-4099-EE43-A4DF-701EF1DE1CDD}" srcOrd="0" destOrd="0" presId="urn:microsoft.com/office/officeart/2005/8/layout/vList2"/>
    <dgm:cxn modelId="{CBFDCD6F-831E-45CE-A661-0CA06015C79C}" srcId="{CEE01761-CCDB-4D8F-8B8B-FD6C36449D7C}" destId="{5E42C861-6BEE-4388-B731-5C671C2848E8}" srcOrd="1" destOrd="0" parTransId="{F4C4D214-DE92-4AD2-9A9A-8CA4AD6DDD68}" sibTransId="{45C29185-C421-40A1-A826-C0C69D1EF6F3}"/>
    <dgm:cxn modelId="{9A92DC56-BEE7-EB42-801F-889A313F7B35}" type="presOf" srcId="{CEE01761-CCDB-4D8F-8B8B-FD6C36449D7C}" destId="{E9A2694C-3D97-0749-88AE-4149875106AD}" srcOrd="0" destOrd="0" presId="urn:microsoft.com/office/officeart/2005/8/layout/vList2"/>
    <dgm:cxn modelId="{84D05B88-BCD7-4274-9361-B08B29BC6504}" srcId="{65D144DF-D170-4241-85DC-5C9CBDAB0C21}" destId="{5603F0FC-1729-4C96-B94E-9BCB94587C27}" srcOrd="1" destOrd="0" parTransId="{91551DE5-C47A-4047-A33A-D3B4286FE073}" sibTransId="{6639C1BA-6A03-4C4F-A7A0-A18ABBA40496}"/>
    <dgm:cxn modelId="{5B43BD9A-D477-4BAB-957A-A3B997E2F873}" srcId="{CEE01761-CCDB-4D8F-8B8B-FD6C36449D7C}" destId="{60A91C47-5E4E-4E8C-B678-69F48FEA23C0}" srcOrd="0" destOrd="0" parTransId="{74C9A40B-FD74-451F-86EA-B1408E902DC4}" sibTransId="{E72B0587-0325-41FC-A1A7-6BDE229C8C1E}"/>
    <dgm:cxn modelId="{443597A3-8C1B-7449-8932-07B43800C1DE}" type="presOf" srcId="{65D144DF-D170-4241-85DC-5C9CBDAB0C21}" destId="{94CE8C44-A726-0142-B662-6CD0CA1BB3E8}" srcOrd="0" destOrd="0" presId="urn:microsoft.com/office/officeart/2005/8/layout/vList2"/>
    <dgm:cxn modelId="{B39502B4-0EAE-4B78-9945-419D42CE3561}" srcId="{CEE01761-CCDB-4D8F-8B8B-FD6C36449D7C}" destId="{DCD77BE0-CD22-4524-B7C7-421D8345B456}" srcOrd="2" destOrd="0" parTransId="{DA114745-D379-4E52-AFB9-BFBEE920D654}" sibTransId="{FB08854E-DDED-4918-8E4E-D892A70DE2F7}"/>
    <dgm:cxn modelId="{74A759B8-BAC1-6F4F-894A-A0D4E94EEF85}" type="presOf" srcId="{5E42C861-6BEE-4388-B731-5C671C2848E8}" destId="{5699FA82-B41A-A64C-9497-832D866C0945}" srcOrd="0" destOrd="1" presId="urn:microsoft.com/office/officeart/2005/8/layout/vList2"/>
    <dgm:cxn modelId="{994896BB-A3C8-104A-9103-647ECC3426FE}" type="presOf" srcId="{5603F0FC-1729-4C96-B94E-9BCB94587C27}" destId="{AB2BB46C-4099-EE43-A4DF-701EF1DE1CDD}" srcOrd="0" destOrd="1" presId="urn:microsoft.com/office/officeart/2005/8/layout/vList2"/>
    <dgm:cxn modelId="{15EE58C8-AA6F-4A6D-BD75-77E87D498754}" srcId="{8E2E804F-4C4D-4FBF-9B7F-D6373D65D47D}" destId="{65D144DF-D170-4241-85DC-5C9CBDAB0C21}" srcOrd="0" destOrd="0" parTransId="{87D8B1B0-9800-462A-9C00-7C761495B995}" sibTransId="{627119DC-5AF7-401A-A4D1-C4AC09DC044E}"/>
    <dgm:cxn modelId="{ADDAFDCA-B006-4B74-B6CA-1894C69FF95D}" srcId="{8E2E804F-4C4D-4FBF-9B7F-D6373D65D47D}" destId="{CEE01761-CCDB-4D8F-8B8B-FD6C36449D7C}" srcOrd="1" destOrd="0" parTransId="{C1CAFA0E-BBE8-4CAC-A581-57059AE08B3C}" sibTransId="{6EAC359B-246C-4A12-9AE8-769D1E697025}"/>
    <dgm:cxn modelId="{F3F6AEDF-4E8B-4845-88A2-6FCF96CEF889}" type="presOf" srcId="{8E2E804F-4C4D-4FBF-9B7F-D6373D65D47D}" destId="{F7A150D3-9936-164E-97CA-7E533137741E}" srcOrd="0" destOrd="0" presId="urn:microsoft.com/office/officeart/2005/8/layout/vList2"/>
    <dgm:cxn modelId="{EFC16CFB-99A0-224C-AE3A-2666C0E3ED67}" type="presOf" srcId="{DCD77BE0-CD22-4524-B7C7-421D8345B456}" destId="{5699FA82-B41A-A64C-9497-832D866C0945}" srcOrd="0" destOrd="2" presId="urn:microsoft.com/office/officeart/2005/8/layout/vList2"/>
    <dgm:cxn modelId="{3ED3C516-06B6-EF4F-A31B-CF7781A5B4EC}" type="presParOf" srcId="{F7A150D3-9936-164E-97CA-7E533137741E}" destId="{94CE8C44-A726-0142-B662-6CD0CA1BB3E8}" srcOrd="0" destOrd="0" presId="urn:microsoft.com/office/officeart/2005/8/layout/vList2"/>
    <dgm:cxn modelId="{4DE3350B-A492-3445-97CD-CF64D14EAA2E}" type="presParOf" srcId="{F7A150D3-9936-164E-97CA-7E533137741E}" destId="{AB2BB46C-4099-EE43-A4DF-701EF1DE1CDD}" srcOrd="1" destOrd="0" presId="urn:microsoft.com/office/officeart/2005/8/layout/vList2"/>
    <dgm:cxn modelId="{93EFB1AB-DC9E-3143-BE52-E5343FC792F5}" type="presParOf" srcId="{F7A150D3-9936-164E-97CA-7E533137741E}" destId="{E9A2694C-3D97-0749-88AE-4149875106AD}" srcOrd="2" destOrd="0" presId="urn:microsoft.com/office/officeart/2005/8/layout/vList2"/>
    <dgm:cxn modelId="{1D7CD10E-B43D-BE42-B0C3-8CA56473669F}" type="presParOf" srcId="{F7A150D3-9936-164E-97CA-7E533137741E}" destId="{5699FA82-B41A-A64C-9497-832D866C094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F08265-20C7-4AFA-A7AB-B97B365391D2}"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A35CB620-4B40-4B23-AE84-5484EA64548F}">
      <dgm:prSet/>
      <dgm:spPr/>
      <dgm:t>
        <a:bodyPr/>
        <a:lstStyle/>
        <a:p>
          <a:r>
            <a:rPr lang="en-US" b="1" dirty="0"/>
            <a:t>385 hospitalizations were evaluated</a:t>
          </a:r>
        </a:p>
      </dgm:t>
    </dgm:pt>
    <dgm:pt modelId="{07737F3D-CC8A-4D30-9E20-F8655B716E46}" type="parTrans" cxnId="{F2CDAB13-12B9-4EBA-A824-F1EAC0216616}">
      <dgm:prSet/>
      <dgm:spPr/>
      <dgm:t>
        <a:bodyPr/>
        <a:lstStyle/>
        <a:p>
          <a:endParaRPr lang="en-US"/>
        </a:p>
      </dgm:t>
    </dgm:pt>
    <dgm:pt modelId="{6F3CCEC0-E0C8-4066-821C-2181FF548738}" type="sibTrans" cxnId="{F2CDAB13-12B9-4EBA-A824-F1EAC0216616}">
      <dgm:prSet/>
      <dgm:spPr/>
      <dgm:t>
        <a:bodyPr/>
        <a:lstStyle/>
        <a:p>
          <a:endParaRPr lang="en-US"/>
        </a:p>
      </dgm:t>
    </dgm:pt>
    <dgm:pt modelId="{8BE1802E-9BAF-4D2B-8623-BC5609A20F2B}">
      <dgm:prSet custT="1"/>
      <dgm:spPr/>
      <dgm:t>
        <a:bodyPr/>
        <a:lstStyle/>
        <a:p>
          <a:r>
            <a:rPr lang="en-US" sz="1800" dirty="0"/>
            <a:t>42% were for SARS-CoV-2 infection, followed by RSV, rhino/enterovirus, influenza and others</a:t>
          </a:r>
        </a:p>
      </dgm:t>
    </dgm:pt>
    <dgm:pt modelId="{1A01053F-3E46-4C75-9922-07E03DFFCCCB}" type="parTrans" cxnId="{0BEF93FC-159D-4F55-8948-B92ABD84D0CA}">
      <dgm:prSet/>
      <dgm:spPr/>
      <dgm:t>
        <a:bodyPr/>
        <a:lstStyle/>
        <a:p>
          <a:endParaRPr lang="en-US"/>
        </a:p>
      </dgm:t>
    </dgm:pt>
    <dgm:pt modelId="{2C4AB307-61E5-40C7-806D-E0FBD893EE56}" type="sibTrans" cxnId="{0BEF93FC-159D-4F55-8948-B92ABD84D0CA}">
      <dgm:prSet/>
      <dgm:spPr/>
      <dgm:t>
        <a:bodyPr/>
        <a:lstStyle/>
        <a:p>
          <a:endParaRPr lang="en-US"/>
        </a:p>
      </dgm:t>
    </dgm:pt>
    <dgm:pt modelId="{6F3E2D67-D8F6-4182-BBA4-2A838F98AF8E}">
      <dgm:prSet/>
      <dgm:spPr/>
      <dgm:t>
        <a:bodyPr/>
        <a:lstStyle/>
        <a:p>
          <a:r>
            <a:rPr lang="en-US" b="1" dirty="0"/>
            <a:t>Death or </a:t>
          </a:r>
        </a:p>
        <a:p>
          <a:r>
            <a:rPr lang="en-US" b="1" dirty="0"/>
            <a:t>discharge to hospice</a:t>
          </a:r>
        </a:p>
      </dgm:t>
    </dgm:pt>
    <dgm:pt modelId="{FD7555A5-5FA6-415F-8299-DC7CD9D38DFD}" type="parTrans" cxnId="{1AF3AAA2-6DC0-46A3-8F05-7215D50F3FA7}">
      <dgm:prSet/>
      <dgm:spPr/>
      <dgm:t>
        <a:bodyPr/>
        <a:lstStyle/>
        <a:p>
          <a:endParaRPr lang="en-US"/>
        </a:p>
      </dgm:t>
    </dgm:pt>
    <dgm:pt modelId="{52E98A2A-877D-4BB6-8A1A-B521778C214E}" type="sibTrans" cxnId="{1AF3AAA2-6DC0-46A3-8F05-7215D50F3FA7}">
      <dgm:prSet/>
      <dgm:spPr/>
      <dgm:t>
        <a:bodyPr/>
        <a:lstStyle/>
        <a:p>
          <a:endParaRPr lang="en-US"/>
        </a:p>
      </dgm:t>
    </dgm:pt>
    <dgm:pt modelId="{494F9459-5D3E-4AA0-B1B0-1653311682BF}">
      <dgm:prSet custT="1"/>
      <dgm:spPr/>
      <dgm:t>
        <a:bodyPr/>
        <a:lstStyle/>
        <a:p>
          <a:r>
            <a:rPr lang="en-US" sz="1800" dirty="0"/>
            <a:t>Did not differ across pathogens </a:t>
          </a:r>
          <a:r>
            <a:rPr lang="en-US" sz="1800" b="1" dirty="0"/>
            <a:t>(</a:t>
          </a:r>
          <a:r>
            <a:rPr lang="en-US" sz="1800" b="1" i="1" dirty="0"/>
            <a:t>P</a:t>
          </a:r>
          <a:r>
            <a:rPr lang="en-US" sz="1800" b="1" dirty="0"/>
            <a:t> = .4). </a:t>
          </a:r>
        </a:p>
      </dgm:t>
    </dgm:pt>
    <dgm:pt modelId="{8B75DDC6-128F-4B40-829C-E62896F30096}" type="parTrans" cxnId="{715226AD-86F1-40FB-AE59-116F34B96061}">
      <dgm:prSet/>
      <dgm:spPr/>
      <dgm:t>
        <a:bodyPr/>
        <a:lstStyle/>
        <a:p>
          <a:endParaRPr lang="en-US"/>
        </a:p>
      </dgm:t>
    </dgm:pt>
    <dgm:pt modelId="{4AE89C5C-576E-4B81-943E-56FB7D05A8EC}" type="sibTrans" cxnId="{715226AD-86F1-40FB-AE59-116F34B96061}">
      <dgm:prSet/>
      <dgm:spPr/>
      <dgm:t>
        <a:bodyPr/>
        <a:lstStyle/>
        <a:p>
          <a:endParaRPr lang="en-US"/>
        </a:p>
      </dgm:t>
    </dgm:pt>
    <dgm:pt modelId="{EB517B7A-E228-4CB2-9989-EA00F7606C05}">
      <dgm:prSet/>
      <dgm:spPr/>
      <dgm:t>
        <a:bodyPr/>
        <a:lstStyle/>
        <a:p>
          <a:r>
            <a:rPr lang="en-US" b="1" dirty="0"/>
            <a:t>Clinical presentation</a:t>
          </a:r>
        </a:p>
      </dgm:t>
    </dgm:pt>
    <dgm:pt modelId="{14F7667E-A23D-491B-9B1B-B8221B5FDCC6}" type="parTrans" cxnId="{B1BBB330-29CD-40D6-BF5F-BE00F57EB758}">
      <dgm:prSet/>
      <dgm:spPr/>
      <dgm:t>
        <a:bodyPr/>
        <a:lstStyle/>
        <a:p>
          <a:endParaRPr lang="en-US"/>
        </a:p>
      </dgm:t>
    </dgm:pt>
    <dgm:pt modelId="{B87D4193-3690-4EDF-A047-27010E5A530C}" type="sibTrans" cxnId="{B1BBB330-29CD-40D6-BF5F-BE00F57EB758}">
      <dgm:prSet/>
      <dgm:spPr/>
      <dgm:t>
        <a:bodyPr/>
        <a:lstStyle/>
        <a:p>
          <a:endParaRPr lang="en-US"/>
        </a:p>
      </dgm:t>
    </dgm:pt>
    <dgm:pt modelId="{00D4099F-928B-4D5A-A0B9-EAD626548841}">
      <dgm:prSet custT="1"/>
      <dgm:spPr/>
      <dgm:t>
        <a:bodyPr/>
        <a:lstStyle/>
        <a:p>
          <a:r>
            <a:rPr lang="en-US" sz="2000" b="1" dirty="0"/>
            <a:t>Use of Corticosteroids</a:t>
          </a:r>
        </a:p>
      </dgm:t>
    </dgm:pt>
    <dgm:pt modelId="{AB5BC498-0DC9-47DE-960C-F1FFCA749E34}" type="parTrans" cxnId="{86DCD4F1-CD8C-492E-9A9E-F3136E813E33}">
      <dgm:prSet/>
      <dgm:spPr/>
      <dgm:t>
        <a:bodyPr/>
        <a:lstStyle/>
        <a:p>
          <a:endParaRPr lang="en-US"/>
        </a:p>
      </dgm:t>
    </dgm:pt>
    <dgm:pt modelId="{2FCACAE7-4A0B-4D9C-AF45-B952FC503622}" type="sibTrans" cxnId="{86DCD4F1-CD8C-492E-9A9E-F3136E813E33}">
      <dgm:prSet/>
      <dgm:spPr/>
      <dgm:t>
        <a:bodyPr/>
        <a:lstStyle/>
        <a:p>
          <a:endParaRPr lang="en-US"/>
        </a:p>
      </dgm:t>
    </dgm:pt>
    <dgm:pt modelId="{AF55C190-E9AC-6A48-B139-16A69B8A237F}">
      <dgm:prSet custT="1"/>
      <dgm:spPr/>
      <dgm:t>
        <a:bodyPr/>
        <a:lstStyle/>
        <a:p>
          <a:r>
            <a:rPr lang="en-US" sz="1800" dirty="0"/>
            <a:t>Higher Rx lung edema scores in SARS-CoV-2  </a:t>
          </a:r>
          <a:r>
            <a:rPr lang="en-US" sz="1800" b="1" dirty="0"/>
            <a:t>( </a:t>
          </a:r>
          <a:r>
            <a:rPr lang="en-US" sz="1800" b="1" i="1" dirty="0"/>
            <a:t>P</a:t>
          </a:r>
          <a:r>
            <a:rPr lang="en-US" sz="1800" b="1" dirty="0"/>
            <a:t> &lt; .001). </a:t>
          </a:r>
        </a:p>
      </dgm:t>
    </dgm:pt>
    <dgm:pt modelId="{3451790F-ED96-2A4B-9F17-F32277DF64F1}" type="parTrans" cxnId="{6EDFB4B5-C9B8-3044-822B-1FC4F870A715}">
      <dgm:prSet/>
      <dgm:spPr/>
      <dgm:t>
        <a:bodyPr/>
        <a:lstStyle/>
        <a:p>
          <a:endParaRPr lang="en-US"/>
        </a:p>
      </dgm:t>
    </dgm:pt>
    <dgm:pt modelId="{9D2707C5-23ED-AB40-A4BD-62C02170F432}" type="sibTrans" cxnId="{6EDFB4B5-C9B8-3044-822B-1FC4F870A715}">
      <dgm:prSet/>
      <dgm:spPr/>
      <dgm:t>
        <a:bodyPr/>
        <a:lstStyle/>
        <a:p>
          <a:endParaRPr lang="en-US"/>
        </a:p>
      </dgm:t>
    </dgm:pt>
    <dgm:pt modelId="{D8276680-05C8-7B4D-B339-CB00DC83979A}">
      <dgm:prSet custT="1"/>
      <dgm:spPr/>
      <dgm:t>
        <a:bodyPr/>
        <a:lstStyle/>
        <a:p>
          <a:r>
            <a:rPr lang="en-US" sz="1800" dirty="0"/>
            <a:t>Occurred in </a:t>
          </a:r>
          <a:r>
            <a:rPr lang="en-US" sz="1800" b="1" dirty="0"/>
            <a:t>14% </a:t>
          </a:r>
          <a:r>
            <a:rPr lang="en-US" sz="1800" dirty="0"/>
            <a:t>encounters</a:t>
          </a:r>
        </a:p>
      </dgm:t>
    </dgm:pt>
    <dgm:pt modelId="{E2001156-696F-1848-9C55-71BB1175F053}" type="parTrans" cxnId="{DEAADCF2-022A-2D49-8086-0E1B15C05812}">
      <dgm:prSet/>
      <dgm:spPr/>
      <dgm:t>
        <a:bodyPr/>
        <a:lstStyle/>
        <a:p>
          <a:endParaRPr lang="en-US"/>
        </a:p>
      </dgm:t>
    </dgm:pt>
    <dgm:pt modelId="{DC62DFB2-E224-5749-B83A-95737505A6FD}" type="sibTrans" cxnId="{DEAADCF2-022A-2D49-8086-0E1B15C05812}">
      <dgm:prSet/>
      <dgm:spPr/>
      <dgm:t>
        <a:bodyPr/>
        <a:lstStyle/>
        <a:p>
          <a:endParaRPr lang="en-US"/>
        </a:p>
      </dgm:t>
    </dgm:pt>
    <dgm:pt modelId="{F5C6606F-4DA1-AF46-BD7E-8ED91A6D8428}">
      <dgm:prSet custT="1"/>
      <dgm:spPr/>
      <dgm:t>
        <a:bodyPr/>
        <a:lstStyle/>
        <a:p>
          <a:r>
            <a:rPr lang="en-US" sz="1800" dirty="0"/>
            <a:t>Was similar regardless of the pathogen</a:t>
          </a:r>
        </a:p>
      </dgm:t>
    </dgm:pt>
    <dgm:pt modelId="{749652FA-97EB-304D-83F3-F9FF10B1B6D3}" type="parTrans" cxnId="{96C624D9-0BDB-1445-9B8D-24843F53FE52}">
      <dgm:prSet/>
      <dgm:spPr/>
      <dgm:t>
        <a:bodyPr/>
        <a:lstStyle/>
        <a:p>
          <a:endParaRPr lang="en-US"/>
        </a:p>
      </dgm:t>
    </dgm:pt>
    <dgm:pt modelId="{2CB66FF3-CF13-CC4D-AB3D-91BBDC661D96}" type="sibTrans" cxnId="{96C624D9-0BDB-1445-9B8D-24843F53FE52}">
      <dgm:prSet/>
      <dgm:spPr/>
      <dgm:t>
        <a:bodyPr/>
        <a:lstStyle/>
        <a:p>
          <a:endParaRPr lang="en-US"/>
        </a:p>
      </dgm:t>
    </dgm:pt>
    <dgm:pt modelId="{23C9E95A-5FF7-CC4F-A57F-02A51E3E879C}">
      <dgm:prSet/>
      <dgm:spPr/>
      <dgm:t>
        <a:bodyPr/>
        <a:lstStyle/>
        <a:p>
          <a:r>
            <a:rPr lang="en-US" b="1" dirty="0"/>
            <a:t>Use of Antibiotics</a:t>
          </a:r>
        </a:p>
      </dgm:t>
    </dgm:pt>
    <dgm:pt modelId="{B05813BC-ED2C-084A-95FA-D03CA97D8E62}" type="parTrans" cxnId="{F07E49FD-F830-5D46-A483-CA29FC59A59A}">
      <dgm:prSet/>
      <dgm:spPr/>
      <dgm:t>
        <a:bodyPr/>
        <a:lstStyle/>
        <a:p>
          <a:endParaRPr lang="en-US"/>
        </a:p>
      </dgm:t>
    </dgm:pt>
    <dgm:pt modelId="{78EB2A2E-734B-9B4A-8A92-0BC2BF149296}" type="sibTrans" cxnId="{F07E49FD-F830-5D46-A483-CA29FC59A59A}">
      <dgm:prSet/>
      <dgm:spPr/>
      <dgm:t>
        <a:bodyPr/>
        <a:lstStyle/>
        <a:p>
          <a:endParaRPr lang="en-US"/>
        </a:p>
      </dgm:t>
    </dgm:pt>
    <dgm:pt modelId="{150B6601-4BF3-2344-8573-F02C604CA2E8}">
      <dgm:prSet custT="1"/>
      <dgm:spPr/>
      <dgm:t>
        <a:bodyPr/>
        <a:lstStyle/>
        <a:p>
          <a:r>
            <a:rPr lang="en-US" sz="1800" dirty="0"/>
            <a:t>SARS-CoV-2  </a:t>
          </a:r>
          <a:r>
            <a:rPr lang="en-US" sz="1800" b="1" dirty="0"/>
            <a:t>60%, </a:t>
          </a:r>
          <a:r>
            <a:rPr lang="en-US" sz="1800" dirty="0"/>
            <a:t>RSV 61%, rhino/enterovirus </a:t>
          </a:r>
          <a:r>
            <a:rPr lang="en-US" sz="1800" b="1" dirty="0"/>
            <a:t>65%, </a:t>
          </a:r>
          <a:r>
            <a:rPr lang="en-US" sz="1800" dirty="0"/>
            <a:t>influenza 6</a:t>
          </a:r>
          <a:r>
            <a:rPr lang="en-US" sz="1800" b="1" dirty="0"/>
            <a:t>7%</a:t>
          </a:r>
          <a:r>
            <a:rPr lang="en-US" sz="1800" b="0" dirty="0"/>
            <a:t>,</a:t>
          </a:r>
          <a:r>
            <a:rPr lang="en-US" sz="1800" b="1" dirty="0"/>
            <a:t> </a:t>
          </a:r>
          <a:r>
            <a:rPr lang="en-US" sz="1800" dirty="0"/>
            <a:t>others </a:t>
          </a:r>
          <a:r>
            <a:rPr lang="en-US" sz="1800" b="1" dirty="0"/>
            <a:t>80%</a:t>
          </a:r>
          <a:r>
            <a:rPr lang="en-US" sz="1800" b="0" dirty="0"/>
            <a:t>,</a:t>
          </a:r>
          <a:r>
            <a:rPr lang="en-US" sz="1800" b="1" dirty="0"/>
            <a:t>  </a:t>
          </a:r>
          <a:r>
            <a:rPr lang="en-US" sz="1800" dirty="0"/>
            <a:t>(</a:t>
          </a:r>
          <a:r>
            <a:rPr lang="en-US" sz="1800" b="1" i="1" dirty="0"/>
            <a:t>P</a:t>
          </a:r>
          <a:r>
            <a:rPr lang="en-US" sz="1800" b="1" dirty="0"/>
            <a:t> = .034</a:t>
          </a:r>
          <a:r>
            <a:rPr lang="en-US" sz="1800" dirty="0"/>
            <a:t>) </a:t>
          </a:r>
        </a:p>
      </dgm:t>
    </dgm:pt>
    <dgm:pt modelId="{6051C61F-26E2-8345-B81B-D00192162935}" type="parTrans" cxnId="{AB509F9B-C878-864C-8499-B6931B06B3E3}">
      <dgm:prSet/>
      <dgm:spPr/>
      <dgm:t>
        <a:bodyPr/>
        <a:lstStyle/>
        <a:p>
          <a:endParaRPr lang="en-US"/>
        </a:p>
      </dgm:t>
    </dgm:pt>
    <dgm:pt modelId="{511BC0BE-E208-A04B-A173-78BF0A859E29}" type="sibTrans" cxnId="{AB509F9B-C878-864C-8499-B6931B06B3E3}">
      <dgm:prSet/>
      <dgm:spPr/>
      <dgm:t>
        <a:bodyPr/>
        <a:lstStyle/>
        <a:p>
          <a:endParaRPr lang="en-US"/>
        </a:p>
      </dgm:t>
    </dgm:pt>
    <dgm:pt modelId="{F8868C93-26FA-F84D-9BDD-3ECDF9E90D6C}">
      <dgm:prSet custT="1"/>
      <dgm:spPr/>
      <dgm:t>
        <a:bodyPr/>
        <a:lstStyle/>
        <a:p>
          <a:r>
            <a:rPr lang="en-US" sz="1800" dirty="0"/>
            <a:t>SARS-CoV-2 </a:t>
          </a:r>
          <a:r>
            <a:rPr lang="en-US" sz="1800" b="1" dirty="0"/>
            <a:t>61%, </a:t>
          </a:r>
          <a:r>
            <a:rPr lang="en-US" sz="1800" dirty="0"/>
            <a:t>RSV 36%, rhino/enterovirus </a:t>
          </a:r>
          <a:r>
            <a:rPr lang="en-US" sz="1800" b="1" dirty="0"/>
            <a:t>33%</a:t>
          </a:r>
          <a:r>
            <a:rPr lang="en-US" sz="1800" dirty="0"/>
            <a:t>, </a:t>
          </a:r>
          <a:br>
            <a:rPr lang="en-US" sz="1800" dirty="0"/>
          </a:br>
          <a:r>
            <a:rPr lang="en-US" sz="1800" dirty="0"/>
            <a:t>influenza </a:t>
          </a:r>
          <a:r>
            <a:rPr lang="en-US" sz="1800" b="1" dirty="0"/>
            <a:t>27%</a:t>
          </a:r>
          <a:r>
            <a:rPr lang="en-US" sz="1800" dirty="0"/>
            <a:t>, and others </a:t>
          </a:r>
          <a:r>
            <a:rPr lang="en-US" sz="1800" b="1" dirty="0"/>
            <a:t>43%</a:t>
          </a:r>
          <a:r>
            <a:rPr lang="en-US" sz="1800" dirty="0"/>
            <a:t>, </a:t>
          </a:r>
          <a:r>
            <a:rPr lang="en-US" sz="1800" b="1" dirty="0"/>
            <a:t>(</a:t>
          </a:r>
          <a:r>
            <a:rPr lang="en-US" sz="1800" b="1" i="1" dirty="0"/>
            <a:t>P</a:t>
          </a:r>
          <a:r>
            <a:rPr lang="en-US" sz="1800" b="1" dirty="0"/>
            <a:t> &lt; .001)</a:t>
          </a:r>
          <a:r>
            <a:rPr lang="en-US" sz="1800" dirty="0"/>
            <a:t>.</a:t>
          </a:r>
          <a:endParaRPr lang="en-US" dirty="0"/>
        </a:p>
      </dgm:t>
    </dgm:pt>
    <dgm:pt modelId="{761414A7-22D2-D446-B490-BE25922553D2}" type="parTrans" cxnId="{A09F664C-0F01-B04C-A0D0-38BAC32F01E8}">
      <dgm:prSet/>
      <dgm:spPr/>
      <dgm:t>
        <a:bodyPr/>
        <a:lstStyle/>
        <a:p>
          <a:endParaRPr lang="en-US"/>
        </a:p>
      </dgm:t>
    </dgm:pt>
    <dgm:pt modelId="{798083B2-0AD1-3E4C-BCC1-3AD73289E0CD}" type="sibTrans" cxnId="{A09F664C-0F01-B04C-A0D0-38BAC32F01E8}">
      <dgm:prSet/>
      <dgm:spPr/>
      <dgm:t>
        <a:bodyPr/>
        <a:lstStyle/>
        <a:p>
          <a:endParaRPr lang="en-US"/>
        </a:p>
      </dgm:t>
    </dgm:pt>
    <dgm:pt modelId="{B1A2A6B2-A136-584F-ADC6-4FBE5ECAD6D2}" type="pres">
      <dgm:prSet presAssocID="{D6F08265-20C7-4AFA-A7AB-B97B365391D2}" presName="Name0" presStyleCnt="0">
        <dgm:presLayoutVars>
          <dgm:dir/>
          <dgm:animLvl val="lvl"/>
          <dgm:resizeHandles val="exact"/>
        </dgm:presLayoutVars>
      </dgm:prSet>
      <dgm:spPr/>
    </dgm:pt>
    <dgm:pt modelId="{6EEE5A6E-FB61-BD45-9239-9A882A5C05F6}" type="pres">
      <dgm:prSet presAssocID="{A35CB620-4B40-4B23-AE84-5484EA64548F}" presName="linNode" presStyleCnt="0"/>
      <dgm:spPr/>
    </dgm:pt>
    <dgm:pt modelId="{464B3049-4F6F-1C4C-A9DC-075E8F28D2D4}" type="pres">
      <dgm:prSet presAssocID="{A35CB620-4B40-4B23-AE84-5484EA64548F}" presName="parentText" presStyleLbl="node1" presStyleIdx="0" presStyleCnt="5">
        <dgm:presLayoutVars>
          <dgm:chMax val="1"/>
          <dgm:bulletEnabled val="1"/>
        </dgm:presLayoutVars>
      </dgm:prSet>
      <dgm:spPr/>
    </dgm:pt>
    <dgm:pt modelId="{B37605AA-D09B-AC4C-88A0-CCD976B28B11}" type="pres">
      <dgm:prSet presAssocID="{A35CB620-4B40-4B23-AE84-5484EA64548F}" presName="descendantText" presStyleLbl="alignAccFollowNode1" presStyleIdx="0" presStyleCnt="5">
        <dgm:presLayoutVars>
          <dgm:bulletEnabled val="1"/>
        </dgm:presLayoutVars>
      </dgm:prSet>
      <dgm:spPr/>
    </dgm:pt>
    <dgm:pt modelId="{D87B35A4-3AAB-6D48-AB83-011A66F6F2C6}" type="pres">
      <dgm:prSet presAssocID="{6F3CCEC0-E0C8-4066-821C-2181FF548738}" presName="sp" presStyleCnt="0"/>
      <dgm:spPr/>
    </dgm:pt>
    <dgm:pt modelId="{7674ED7C-7DCA-2E43-B9DB-63158D740AAA}" type="pres">
      <dgm:prSet presAssocID="{6F3E2D67-D8F6-4182-BBA4-2A838F98AF8E}" presName="linNode" presStyleCnt="0"/>
      <dgm:spPr/>
    </dgm:pt>
    <dgm:pt modelId="{D6B01247-D3C7-1341-9116-FD955C4D308E}" type="pres">
      <dgm:prSet presAssocID="{6F3E2D67-D8F6-4182-BBA4-2A838F98AF8E}" presName="parentText" presStyleLbl="node1" presStyleIdx="1" presStyleCnt="5">
        <dgm:presLayoutVars>
          <dgm:chMax val="1"/>
          <dgm:bulletEnabled val="1"/>
        </dgm:presLayoutVars>
      </dgm:prSet>
      <dgm:spPr/>
    </dgm:pt>
    <dgm:pt modelId="{058D75D0-9E90-AA42-9BC1-06EC9CEB68A4}" type="pres">
      <dgm:prSet presAssocID="{6F3E2D67-D8F6-4182-BBA4-2A838F98AF8E}" presName="descendantText" presStyleLbl="alignAccFollowNode1" presStyleIdx="1" presStyleCnt="5">
        <dgm:presLayoutVars>
          <dgm:bulletEnabled val="1"/>
        </dgm:presLayoutVars>
      </dgm:prSet>
      <dgm:spPr/>
    </dgm:pt>
    <dgm:pt modelId="{F1D4248B-6F69-7041-9420-0D84927E556E}" type="pres">
      <dgm:prSet presAssocID="{52E98A2A-877D-4BB6-8A1A-B521778C214E}" presName="sp" presStyleCnt="0"/>
      <dgm:spPr/>
    </dgm:pt>
    <dgm:pt modelId="{3549574E-FE55-C045-852F-6831AB14D0CE}" type="pres">
      <dgm:prSet presAssocID="{EB517B7A-E228-4CB2-9989-EA00F7606C05}" presName="linNode" presStyleCnt="0"/>
      <dgm:spPr/>
    </dgm:pt>
    <dgm:pt modelId="{0FFFE57B-079D-574A-BD7B-7867A79680B5}" type="pres">
      <dgm:prSet presAssocID="{EB517B7A-E228-4CB2-9989-EA00F7606C05}" presName="parentText" presStyleLbl="node1" presStyleIdx="2" presStyleCnt="5">
        <dgm:presLayoutVars>
          <dgm:chMax val="1"/>
          <dgm:bulletEnabled val="1"/>
        </dgm:presLayoutVars>
      </dgm:prSet>
      <dgm:spPr/>
    </dgm:pt>
    <dgm:pt modelId="{263D65E2-7899-1748-B3E9-3A80F67B4B3A}" type="pres">
      <dgm:prSet presAssocID="{EB517B7A-E228-4CB2-9989-EA00F7606C05}" presName="descendantText" presStyleLbl="alignAccFollowNode1" presStyleIdx="2" presStyleCnt="5">
        <dgm:presLayoutVars>
          <dgm:bulletEnabled val="1"/>
        </dgm:presLayoutVars>
      </dgm:prSet>
      <dgm:spPr/>
    </dgm:pt>
    <dgm:pt modelId="{2B6ED84B-6D1B-9C43-9E27-1C156709CDC8}" type="pres">
      <dgm:prSet presAssocID="{B87D4193-3690-4EDF-A047-27010E5A530C}" presName="sp" presStyleCnt="0"/>
      <dgm:spPr/>
    </dgm:pt>
    <dgm:pt modelId="{EBAF0A36-CD2F-0B41-B0FD-9D4288CBC611}" type="pres">
      <dgm:prSet presAssocID="{23C9E95A-5FF7-CC4F-A57F-02A51E3E879C}" presName="linNode" presStyleCnt="0"/>
      <dgm:spPr/>
    </dgm:pt>
    <dgm:pt modelId="{AA122264-FB9C-6746-B17D-8F5815BBA144}" type="pres">
      <dgm:prSet presAssocID="{23C9E95A-5FF7-CC4F-A57F-02A51E3E879C}" presName="parentText" presStyleLbl="node1" presStyleIdx="3" presStyleCnt="5">
        <dgm:presLayoutVars>
          <dgm:chMax val="1"/>
          <dgm:bulletEnabled val="1"/>
        </dgm:presLayoutVars>
      </dgm:prSet>
      <dgm:spPr/>
    </dgm:pt>
    <dgm:pt modelId="{687A4C0D-115D-114C-A4AD-E3FBD4B23A63}" type="pres">
      <dgm:prSet presAssocID="{23C9E95A-5FF7-CC4F-A57F-02A51E3E879C}" presName="descendantText" presStyleLbl="alignAccFollowNode1" presStyleIdx="3" presStyleCnt="5">
        <dgm:presLayoutVars>
          <dgm:bulletEnabled val="1"/>
        </dgm:presLayoutVars>
      </dgm:prSet>
      <dgm:spPr/>
    </dgm:pt>
    <dgm:pt modelId="{F542E02E-0216-BD40-8985-949CA2DFB5D4}" type="pres">
      <dgm:prSet presAssocID="{78EB2A2E-734B-9B4A-8A92-0BC2BF149296}" presName="sp" presStyleCnt="0"/>
      <dgm:spPr/>
    </dgm:pt>
    <dgm:pt modelId="{DF71E1ED-E7C9-A247-898C-8A54CA2A248A}" type="pres">
      <dgm:prSet presAssocID="{00D4099F-928B-4D5A-A0B9-EAD626548841}" presName="linNode" presStyleCnt="0"/>
      <dgm:spPr/>
    </dgm:pt>
    <dgm:pt modelId="{124438F7-3426-C14D-9D1F-B96AC55984D5}" type="pres">
      <dgm:prSet presAssocID="{00D4099F-928B-4D5A-A0B9-EAD626548841}" presName="parentText" presStyleLbl="node1" presStyleIdx="4" presStyleCnt="5" custLinFactNeighborX="-12455" custLinFactNeighborY="1212">
        <dgm:presLayoutVars>
          <dgm:chMax val="1"/>
          <dgm:bulletEnabled val="1"/>
        </dgm:presLayoutVars>
      </dgm:prSet>
      <dgm:spPr/>
    </dgm:pt>
    <dgm:pt modelId="{CB216BDB-5419-1C43-8498-0DB60DA2F1B3}" type="pres">
      <dgm:prSet presAssocID="{00D4099F-928B-4D5A-A0B9-EAD626548841}" presName="descendantText" presStyleLbl="alignAccFollowNode1" presStyleIdx="4" presStyleCnt="5">
        <dgm:presLayoutVars>
          <dgm:bulletEnabled val="1"/>
        </dgm:presLayoutVars>
      </dgm:prSet>
      <dgm:spPr/>
    </dgm:pt>
  </dgm:ptLst>
  <dgm:cxnLst>
    <dgm:cxn modelId="{C966B902-7BA0-0644-99CB-8A6CF8453272}" type="presOf" srcId="{D6F08265-20C7-4AFA-A7AB-B97B365391D2}" destId="{B1A2A6B2-A136-584F-ADC6-4FBE5ECAD6D2}" srcOrd="0" destOrd="0" presId="urn:microsoft.com/office/officeart/2005/8/layout/vList5"/>
    <dgm:cxn modelId="{85D14B08-B82D-BF4A-9316-E08C151005BF}" type="presOf" srcId="{8BE1802E-9BAF-4D2B-8623-BC5609A20F2B}" destId="{B37605AA-D09B-AC4C-88A0-CCD976B28B11}" srcOrd="0" destOrd="0" presId="urn:microsoft.com/office/officeart/2005/8/layout/vList5"/>
    <dgm:cxn modelId="{F2CDAB13-12B9-4EBA-A824-F1EAC0216616}" srcId="{D6F08265-20C7-4AFA-A7AB-B97B365391D2}" destId="{A35CB620-4B40-4B23-AE84-5484EA64548F}" srcOrd="0" destOrd="0" parTransId="{07737F3D-CC8A-4D30-9E20-F8655B716E46}" sibTransId="{6F3CCEC0-E0C8-4066-821C-2181FF548738}"/>
    <dgm:cxn modelId="{E352C72A-BE32-7644-BA85-EE1E97BF0F64}" type="presOf" srcId="{150B6601-4BF3-2344-8573-F02C604CA2E8}" destId="{687A4C0D-115D-114C-A4AD-E3FBD4B23A63}" srcOrd="0" destOrd="0" presId="urn:microsoft.com/office/officeart/2005/8/layout/vList5"/>
    <dgm:cxn modelId="{3D348C30-8441-8848-B838-1C8DE831C967}" type="presOf" srcId="{F8868C93-26FA-F84D-9BDD-3ECDF9E90D6C}" destId="{CB216BDB-5419-1C43-8498-0DB60DA2F1B3}" srcOrd="0" destOrd="0" presId="urn:microsoft.com/office/officeart/2005/8/layout/vList5"/>
    <dgm:cxn modelId="{B1BBB330-29CD-40D6-BF5F-BE00F57EB758}" srcId="{D6F08265-20C7-4AFA-A7AB-B97B365391D2}" destId="{EB517B7A-E228-4CB2-9989-EA00F7606C05}" srcOrd="2" destOrd="0" parTransId="{14F7667E-A23D-491B-9B1B-B8221B5FDCC6}" sibTransId="{B87D4193-3690-4EDF-A047-27010E5A530C}"/>
    <dgm:cxn modelId="{FF2DF73D-107C-9C44-A376-F30DA697FF32}" type="presOf" srcId="{A35CB620-4B40-4B23-AE84-5484EA64548F}" destId="{464B3049-4F6F-1C4C-A9DC-075E8F28D2D4}" srcOrd="0" destOrd="0" presId="urn:microsoft.com/office/officeart/2005/8/layout/vList5"/>
    <dgm:cxn modelId="{A09F664C-0F01-B04C-A0D0-38BAC32F01E8}" srcId="{00D4099F-928B-4D5A-A0B9-EAD626548841}" destId="{F8868C93-26FA-F84D-9BDD-3ECDF9E90D6C}" srcOrd="0" destOrd="0" parTransId="{761414A7-22D2-D446-B490-BE25922553D2}" sibTransId="{798083B2-0AD1-3E4C-BCC1-3AD73289E0CD}"/>
    <dgm:cxn modelId="{6CCB2570-1E40-314E-A79C-CEA9AED253E6}" type="presOf" srcId="{F5C6606F-4DA1-AF46-BD7E-8ED91A6D8428}" destId="{263D65E2-7899-1748-B3E9-3A80F67B4B3A}" srcOrd="0" destOrd="0" presId="urn:microsoft.com/office/officeart/2005/8/layout/vList5"/>
    <dgm:cxn modelId="{65884E59-4276-E74F-84BE-0D383E4ED855}" type="presOf" srcId="{AF55C190-E9AC-6A48-B139-16A69B8A237F}" destId="{263D65E2-7899-1748-B3E9-3A80F67B4B3A}" srcOrd="0" destOrd="1" presId="urn:microsoft.com/office/officeart/2005/8/layout/vList5"/>
    <dgm:cxn modelId="{AB509F9B-C878-864C-8499-B6931B06B3E3}" srcId="{23C9E95A-5FF7-CC4F-A57F-02A51E3E879C}" destId="{150B6601-4BF3-2344-8573-F02C604CA2E8}" srcOrd="0" destOrd="0" parTransId="{6051C61F-26E2-8345-B81B-D00192162935}" sibTransId="{511BC0BE-E208-A04B-A173-78BF0A859E29}"/>
    <dgm:cxn modelId="{1AF3AAA2-6DC0-46A3-8F05-7215D50F3FA7}" srcId="{D6F08265-20C7-4AFA-A7AB-B97B365391D2}" destId="{6F3E2D67-D8F6-4182-BBA4-2A838F98AF8E}" srcOrd="1" destOrd="0" parTransId="{FD7555A5-5FA6-415F-8299-DC7CD9D38DFD}" sibTransId="{52E98A2A-877D-4BB6-8A1A-B521778C214E}"/>
    <dgm:cxn modelId="{C3FCCBAC-92F3-A54F-A814-C3D8617D7B11}" type="presOf" srcId="{D8276680-05C8-7B4D-B339-CB00DC83979A}" destId="{058D75D0-9E90-AA42-9BC1-06EC9CEB68A4}" srcOrd="0" destOrd="0" presId="urn:microsoft.com/office/officeart/2005/8/layout/vList5"/>
    <dgm:cxn modelId="{715226AD-86F1-40FB-AE59-116F34B96061}" srcId="{6F3E2D67-D8F6-4182-BBA4-2A838F98AF8E}" destId="{494F9459-5D3E-4AA0-B1B0-1653311682BF}" srcOrd="1" destOrd="0" parTransId="{8B75DDC6-128F-4B40-829C-E62896F30096}" sibTransId="{4AE89C5C-576E-4B81-943E-56FB7D05A8EC}"/>
    <dgm:cxn modelId="{6EDFB4B5-C9B8-3044-822B-1FC4F870A715}" srcId="{EB517B7A-E228-4CB2-9989-EA00F7606C05}" destId="{AF55C190-E9AC-6A48-B139-16A69B8A237F}" srcOrd="1" destOrd="0" parTransId="{3451790F-ED96-2A4B-9F17-F32277DF64F1}" sibTransId="{9D2707C5-23ED-AB40-A4BD-62C02170F432}"/>
    <dgm:cxn modelId="{CA1C2AC1-28A1-A34C-9C16-03A36BE3802E}" type="presOf" srcId="{6F3E2D67-D8F6-4182-BBA4-2A838F98AF8E}" destId="{D6B01247-D3C7-1341-9116-FD955C4D308E}" srcOrd="0" destOrd="0" presId="urn:microsoft.com/office/officeart/2005/8/layout/vList5"/>
    <dgm:cxn modelId="{AD5E04C2-FF00-0640-BB19-3F2170966716}" type="presOf" srcId="{494F9459-5D3E-4AA0-B1B0-1653311682BF}" destId="{058D75D0-9E90-AA42-9BC1-06EC9CEB68A4}" srcOrd="0" destOrd="1" presId="urn:microsoft.com/office/officeart/2005/8/layout/vList5"/>
    <dgm:cxn modelId="{80AA0FC2-7795-C64B-A9D7-31C476130DD7}" type="presOf" srcId="{00D4099F-928B-4D5A-A0B9-EAD626548841}" destId="{124438F7-3426-C14D-9D1F-B96AC55984D5}" srcOrd="0" destOrd="0" presId="urn:microsoft.com/office/officeart/2005/8/layout/vList5"/>
    <dgm:cxn modelId="{C3C12FD3-EB14-CB47-AE33-9D67C7DCDDB9}" type="presOf" srcId="{23C9E95A-5FF7-CC4F-A57F-02A51E3E879C}" destId="{AA122264-FB9C-6746-B17D-8F5815BBA144}" srcOrd="0" destOrd="0" presId="urn:microsoft.com/office/officeart/2005/8/layout/vList5"/>
    <dgm:cxn modelId="{70F589D4-4769-0742-9F39-5D024A922E8D}" type="presOf" srcId="{EB517B7A-E228-4CB2-9989-EA00F7606C05}" destId="{0FFFE57B-079D-574A-BD7B-7867A79680B5}" srcOrd="0" destOrd="0" presId="urn:microsoft.com/office/officeart/2005/8/layout/vList5"/>
    <dgm:cxn modelId="{96C624D9-0BDB-1445-9B8D-24843F53FE52}" srcId="{EB517B7A-E228-4CB2-9989-EA00F7606C05}" destId="{F5C6606F-4DA1-AF46-BD7E-8ED91A6D8428}" srcOrd="0" destOrd="0" parTransId="{749652FA-97EB-304D-83F3-F9FF10B1B6D3}" sibTransId="{2CB66FF3-CF13-CC4D-AB3D-91BBDC661D96}"/>
    <dgm:cxn modelId="{86DCD4F1-CD8C-492E-9A9E-F3136E813E33}" srcId="{D6F08265-20C7-4AFA-A7AB-B97B365391D2}" destId="{00D4099F-928B-4D5A-A0B9-EAD626548841}" srcOrd="4" destOrd="0" parTransId="{AB5BC498-0DC9-47DE-960C-F1FFCA749E34}" sibTransId="{2FCACAE7-4A0B-4D9C-AF45-B952FC503622}"/>
    <dgm:cxn modelId="{DEAADCF2-022A-2D49-8086-0E1B15C05812}" srcId="{6F3E2D67-D8F6-4182-BBA4-2A838F98AF8E}" destId="{D8276680-05C8-7B4D-B339-CB00DC83979A}" srcOrd="0" destOrd="0" parTransId="{E2001156-696F-1848-9C55-71BB1175F053}" sibTransId="{DC62DFB2-E224-5749-B83A-95737505A6FD}"/>
    <dgm:cxn modelId="{0BEF93FC-159D-4F55-8948-B92ABD84D0CA}" srcId="{A35CB620-4B40-4B23-AE84-5484EA64548F}" destId="{8BE1802E-9BAF-4D2B-8623-BC5609A20F2B}" srcOrd="0" destOrd="0" parTransId="{1A01053F-3E46-4C75-9922-07E03DFFCCCB}" sibTransId="{2C4AB307-61E5-40C7-806D-E0FBD893EE56}"/>
    <dgm:cxn modelId="{F07E49FD-F830-5D46-A483-CA29FC59A59A}" srcId="{D6F08265-20C7-4AFA-A7AB-B97B365391D2}" destId="{23C9E95A-5FF7-CC4F-A57F-02A51E3E879C}" srcOrd="3" destOrd="0" parTransId="{B05813BC-ED2C-084A-95FA-D03CA97D8E62}" sibTransId="{78EB2A2E-734B-9B4A-8A92-0BC2BF149296}"/>
    <dgm:cxn modelId="{BE48EF11-BF86-2243-AC39-208981810B77}" type="presParOf" srcId="{B1A2A6B2-A136-584F-ADC6-4FBE5ECAD6D2}" destId="{6EEE5A6E-FB61-BD45-9239-9A882A5C05F6}" srcOrd="0" destOrd="0" presId="urn:microsoft.com/office/officeart/2005/8/layout/vList5"/>
    <dgm:cxn modelId="{E320BD1C-BBF2-3E4D-B4B1-9521C9E4BE70}" type="presParOf" srcId="{6EEE5A6E-FB61-BD45-9239-9A882A5C05F6}" destId="{464B3049-4F6F-1C4C-A9DC-075E8F28D2D4}" srcOrd="0" destOrd="0" presId="urn:microsoft.com/office/officeart/2005/8/layout/vList5"/>
    <dgm:cxn modelId="{F710020B-B5D4-8846-A221-1CE69D11AAA0}" type="presParOf" srcId="{6EEE5A6E-FB61-BD45-9239-9A882A5C05F6}" destId="{B37605AA-D09B-AC4C-88A0-CCD976B28B11}" srcOrd="1" destOrd="0" presId="urn:microsoft.com/office/officeart/2005/8/layout/vList5"/>
    <dgm:cxn modelId="{BFE2C9C2-7DEC-7243-A56A-D3C110F779D9}" type="presParOf" srcId="{B1A2A6B2-A136-584F-ADC6-4FBE5ECAD6D2}" destId="{D87B35A4-3AAB-6D48-AB83-011A66F6F2C6}" srcOrd="1" destOrd="0" presId="urn:microsoft.com/office/officeart/2005/8/layout/vList5"/>
    <dgm:cxn modelId="{6CC4ED9D-DB44-1E4A-A305-F3074687C034}" type="presParOf" srcId="{B1A2A6B2-A136-584F-ADC6-4FBE5ECAD6D2}" destId="{7674ED7C-7DCA-2E43-B9DB-63158D740AAA}" srcOrd="2" destOrd="0" presId="urn:microsoft.com/office/officeart/2005/8/layout/vList5"/>
    <dgm:cxn modelId="{C22C86A7-AAD3-F748-8B73-9D56F5DFD406}" type="presParOf" srcId="{7674ED7C-7DCA-2E43-B9DB-63158D740AAA}" destId="{D6B01247-D3C7-1341-9116-FD955C4D308E}" srcOrd="0" destOrd="0" presId="urn:microsoft.com/office/officeart/2005/8/layout/vList5"/>
    <dgm:cxn modelId="{29DA2D46-E459-CE4D-9603-663AF9726236}" type="presParOf" srcId="{7674ED7C-7DCA-2E43-B9DB-63158D740AAA}" destId="{058D75D0-9E90-AA42-9BC1-06EC9CEB68A4}" srcOrd="1" destOrd="0" presId="urn:microsoft.com/office/officeart/2005/8/layout/vList5"/>
    <dgm:cxn modelId="{7689A76B-3FF1-7C47-8435-D9817D414BDC}" type="presParOf" srcId="{B1A2A6B2-A136-584F-ADC6-4FBE5ECAD6D2}" destId="{F1D4248B-6F69-7041-9420-0D84927E556E}" srcOrd="3" destOrd="0" presId="urn:microsoft.com/office/officeart/2005/8/layout/vList5"/>
    <dgm:cxn modelId="{E039AFAF-35BB-A047-9612-83E84CDA47E3}" type="presParOf" srcId="{B1A2A6B2-A136-584F-ADC6-4FBE5ECAD6D2}" destId="{3549574E-FE55-C045-852F-6831AB14D0CE}" srcOrd="4" destOrd="0" presId="urn:microsoft.com/office/officeart/2005/8/layout/vList5"/>
    <dgm:cxn modelId="{6C484DE2-3BA2-1940-AD90-05FEBC5386AC}" type="presParOf" srcId="{3549574E-FE55-C045-852F-6831AB14D0CE}" destId="{0FFFE57B-079D-574A-BD7B-7867A79680B5}" srcOrd="0" destOrd="0" presId="urn:microsoft.com/office/officeart/2005/8/layout/vList5"/>
    <dgm:cxn modelId="{FE25A08E-5616-DA41-BCB0-5C8A08C4A166}" type="presParOf" srcId="{3549574E-FE55-C045-852F-6831AB14D0CE}" destId="{263D65E2-7899-1748-B3E9-3A80F67B4B3A}" srcOrd="1" destOrd="0" presId="urn:microsoft.com/office/officeart/2005/8/layout/vList5"/>
    <dgm:cxn modelId="{4A24F316-9CDE-5D4F-B21E-80C770578E83}" type="presParOf" srcId="{B1A2A6B2-A136-584F-ADC6-4FBE5ECAD6D2}" destId="{2B6ED84B-6D1B-9C43-9E27-1C156709CDC8}" srcOrd="5" destOrd="0" presId="urn:microsoft.com/office/officeart/2005/8/layout/vList5"/>
    <dgm:cxn modelId="{77FCEAEE-E40D-B34E-A275-6338157E7C96}" type="presParOf" srcId="{B1A2A6B2-A136-584F-ADC6-4FBE5ECAD6D2}" destId="{EBAF0A36-CD2F-0B41-B0FD-9D4288CBC611}" srcOrd="6" destOrd="0" presId="urn:microsoft.com/office/officeart/2005/8/layout/vList5"/>
    <dgm:cxn modelId="{AA7AC564-578F-2844-B396-A5B09BC317AC}" type="presParOf" srcId="{EBAF0A36-CD2F-0B41-B0FD-9D4288CBC611}" destId="{AA122264-FB9C-6746-B17D-8F5815BBA144}" srcOrd="0" destOrd="0" presId="urn:microsoft.com/office/officeart/2005/8/layout/vList5"/>
    <dgm:cxn modelId="{5359F1C5-9AA8-744D-8522-71E1E04EF6E3}" type="presParOf" srcId="{EBAF0A36-CD2F-0B41-B0FD-9D4288CBC611}" destId="{687A4C0D-115D-114C-A4AD-E3FBD4B23A63}" srcOrd="1" destOrd="0" presId="urn:microsoft.com/office/officeart/2005/8/layout/vList5"/>
    <dgm:cxn modelId="{4B4D8485-F67D-E74E-A88E-D76E47987B3D}" type="presParOf" srcId="{B1A2A6B2-A136-584F-ADC6-4FBE5ECAD6D2}" destId="{F542E02E-0216-BD40-8985-949CA2DFB5D4}" srcOrd="7" destOrd="0" presId="urn:microsoft.com/office/officeart/2005/8/layout/vList5"/>
    <dgm:cxn modelId="{1E010D89-6293-5143-AF4E-6BFB8276C0A3}" type="presParOf" srcId="{B1A2A6B2-A136-584F-ADC6-4FBE5ECAD6D2}" destId="{DF71E1ED-E7C9-A247-898C-8A54CA2A248A}" srcOrd="8" destOrd="0" presId="urn:microsoft.com/office/officeart/2005/8/layout/vList5"/>
    <dgm:cxn modelId="{94442C3D-4363-2841-91DD-46B7742FB07F}" type="presParOf" srcId="{DF71E1ED-E7C9-A247-898C-8A54CA2A248A}" destId="{124438F7-3426-C14D-9D1F-B96AC55984D5}" srcOrd="0" destOrd="0" presId="urn:microsoft.com/office/officeart/2005/8/layout/vList5"/>
    <dgm:cxn modelId="{726985B3-0030-0741-BB2B-2B010CF108B3}" type="presParOf" srcId="{DF71E1ED-E7C9-A247-898C-8A54CA2A248A}" destId="{CB216BDB-5419-1C43-8498-0DB60DA2F1B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794E4A-A00D-4C10-BAE7-00CC37B2DDE5}"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AC8B11D2-6B48-424B-9604-6AF2EC97D940}">
      <dgm:prSet/>
      <dgm:spPr/>
      <dgm:t>
        <a:bodyPr/>
        <a:lstStyle/>
        <a:p>
          <a:r>
            <a:rPr lang="en-US" dirty="0"/>
            <a:t>Among hospitalized patients with hematologic malignancies or HCTs, acute </a:t>
          </a:r>
          <a:r>
            <a:rPr lang="en-US" b="1" dirty="0"/>
            <a:t>VRIs display similar initial physiology and outcomes regardless of pathogen</a:t>
          </a:r>
          <a:r>
            <a:rPr lang="en-US" dirty="0"/>
            <a:t>. </a:t>
          </a:r>
          <a:br>
            <a:rPr lang="en-US" dirty="0"/>
          </a:br>
          <a:endParaRPr lang="en-US" dirty="0"/>
        </a:p>
      </dgm:t>
    </dgm:pt>
    <dgm:pt modelId="{AEDF929B-BF09-48C5-845C-8D10E54280CD}" type="parTrans" cxnId="{438CF9C9-48AD-4088-8075-A23AD5D6E6F4}">
      <dgm:prSet/>
      <dgm:spPr/>
      <dgm:t>
        <a:bodyPr/>
        <a:lstStyle/>
        <a:p>
          <a:endParaRPr lang="en-US"/>
        </a:p>
      </dgm:t>
    </dgm:pt>
    <dgm:pt modelId="{2FB3F9C7-7611-4CE9-AD1D-A7040791D5D8}" type="sibTrans" cxnId="{438CF9C9-48AD-4088-8075-A23AD5D6E6F4}">
      <dgm:prSet/>
      <dgm:spPr/>
      <dgm:t>
        <a:bodyPr/>
        <a:lstStyle/>
        <a:p>
          <a:endParaRPr lang="en-US"/>
        </a:p>
      </dgm:t>
    </dgm:pt>
    <dgm:pt modelId="{AA72000D-0C3D-4D84-A181-5D84803C7325}">
      <dgm:prSet/>
      <dgm:spPr/>
      <dgm:t>
        <a:bodyPr/>
        <a:lstStyle/>
        <a:p>
          <a:r>
            <a:rPr lang="en-US" dirty="0"/>
            <a:t>These findings may have implications for clinical practice.</a:t>
          </a:r>
        </a:p>
      </dgm:t>
    </dgm:pt>
    <dgm:pt modelId="{616A860F-D160-402D-9922-FB34C86EA6D6}" type="parTrans" cxnId="{B405EFB4-7596-4734-B30F-8445316AE990}">
      <dgm:prSet/>
      <dgm:spPr/>
      <dgm:t>
        <a:bodyPr/>
        <a:lstStyle/>
        <a:p>
          <a:endParaRPr lang="en-US"/>
        </a:p>
      </dgm:t>
    </dgm:pt>
    <dgm:pt modelId="{A70F1C95-E2B4-410E-8452-350655619F3C}" type="sibTrans" cxnId="{B405EFB4-7596-4734-B30F-8445316AE990}">
      <dgm:prSet/>
      <dgm:spPr/>
      <dgm:t>
        <a:bodyPr/>
        <a:lstStyle/>
        <a:p>
          <a:endParaRPr lang="en-US"/>
        </a:p>
      </dgm:t>
    </dgm:pt>
    <dgm:pt modelId="{58A08BF8-12C5-DE44-8FCE-BF7FC72559A1}" type="pres">
      <dgm:prSet presAssocID="{C4794E4A-A00D-4C10-BAE7-00CC37B2DDE5}" presName="hierChild1" presStyleCnt="0">
        <dgm:presLayoutVars>
          <dgm:chPref val="1"/>
          <dgm:dir/>
          <dgm:animOne val="branch"/>
          <dgm:animLvl val="lvl"/>
          <dgm:resizeHandles/>
        </dgm:presLayoutVars>
      </dgm:prSet>
      <dgm:spPr/>
    </dgm:pt>
    <dgm:pt modelId="{F15493D1-D1B4-9846-A623-380D2D3CF05C}" type="pres">
      <dgm:prSet presAssocID="{AC8B11D2-6B48-424B-9604-6AF2EC97D940}" presName="hierRoot1" presStyleCnt="0"/>
      <dgm:spPr/>
    </dgm:pt>
    <dgm:pt modelId="{6EA934D3-6428-F142-BEBF-C453E39B89BC}" type="pres">
      <dgm:prSet presAssocID="{AC8B11D2-6B48-424B-9604-6AF2EC97D940}" presName="composite" presStyleCnt="0"/>
      <dgm:spPr/>
    </dgm:pt>
    <dgm:pt modelId="{5DE0ECB2-0BD0-174F-A3D5-11664D9B8F18}" type="pres">
      <dgm:prSet presAssocID="{AC8B11D2-6B48-424B-9604-6AF2EC97D940}" presName="background" presStyleLbl="node0" presStyleIdx="0" presStyleCnt="2"/>
      <dgm:spPr/>
    </dgm:pt>
    <dgm:pt modelId="{27280B3B-8480-4242-82EA-6D48EF7ADA0D}" type="pres">
      <dgm:prSet presAssocID="{AC8B11D2-6B48-424B-9604-6AF2EC97D940}" presName="text" presStyleLbl="fgAcc0" presStyleIdx="0" presStyleCnt="2">
        <dgm:presLayoutVars>
          <dgm:chPref val="3"/>
        </dgm:presLayoutVars>
      </dgm:prSet>
      <dgm:spPr/>
    </dgm:pt>
    <dgm:pt modelId="{83D64F2C-175A-E642-BECB-05ED5068650B}" type="pres">
      <dgm:prSet presAssocID="{AC8B11D2-6B48-424B-9604-6AF2EC97D940}" presName="hierChild2" presStyleCnt="0"/>
      <dgm:spPr/>
    </dgm:pt>
    <dgm:pt modelId="{FE8CDBDF-B5AE-C44D-A05C-A339AE06E7E1}" type="pres">
      <dgm:prSet presAssocID="{AA72000D-0C3D-4D84-A181-5D84803C7325}" presName="hierRoot1" presStyleCnt="0"/>
      <dgm:spPr/>
    </dgm:pt>
    <dgm:pt modelId="{82D9F8BC-7257-694D-BC78-61A1AD39D872}" type="pres">
      <dgm:prSet presAssocID="{AA72000D-0C3D-4D84-A181-5D84803C7325}" presName="composite" presStyleCnt="0"/>
      <dgm:spPr/>
    </dgm:pt>
    <dgm:pt modelId="{F37CF0A7-325A-434A-B732-8A02F411F4A5}" type="pres">
      <dgm:prSet presAssocID="{AA72000D-0C3D-4D84-A181-5D84803C7325}" presName="background" presStyleLbl="node0" presStyleIdx="1" presStyleCnt="2"/>
      <dgm:spPr/>
    </dgm:pt>
    <dgm:pt modelId="{F44FFAD0-546F-C643-80F6-E099B30E8BED}" type="pres">
      <dgm:prSet presAssocID="{AA72000D-0C3D-4D84-A181-5D84803C7325}" presName="text" presStyleLbl="fgAcc0" presStyleIdx="1" presStyleCnt="2">
        <dgm:presLayoutVars>
          <dgm:chPref val="3"/>
        </dgm:presLayoutVars>
      </dgm:prSet>
      <dgm:spPr/>
    </dgm:pt>
    <dgm:pt modelId="{66F9EB0A-7962-E741-A2AE-48C2E7055E05}" type="pres">
      <dgm:prSet presAssocID="{AA72000D-0C3D-4D84-A181-5D84803C7325}" presName="hierChild2" presStyleCnt="0"/>
      <dgm:spPr/>
    </dgm:pt>
  </dgm:ptLst>
  <dgm:cxnLst>
    <dgm:cxn modelId="{FC87B332-0CF7-B040-9126-E4E3C21AE31C}" type="presOf" srcId="{AA72000D-0C3D-4D84-A181-5D84803C7325}" destId="{F44FFAD0-546F-C643-80F6-E099B30E8BED}" srcOrd="0" destOrd="0" presId="urn:microsoft.com/office/officeart/2005/8/layout/hierarchy1"/>
    <dgm:cxn modelId="{63BFE5AE-7F09-BA41-902B-FFF9D784D570}" type="presOf" srcId="{C4794E4A-A00D-4C10-BAE7-00CC37B2DDE5}" destId="{58A08BF8-12C5-DE44-8FCE-BF7FC72559A1}" srcOrd="0" destOrd="0" presId="urn:microsoft.com/office/officeart/2005/8/layout/hierarchy1"/>
    <dgm:cxn modelId="{EF0EF5B1-CD6E-814E-9C10-825CBADDA58D}" type="presOf" srcId="{AC8B11D2-6B48-424B-9604-6AF2EC97D940}" destId="{27280B3B-8480-4242-82EA-6D48EF7ADA0D}" srcOrd="0" destOrd="0" presId="urn:microsoft.com/office/officeart/2005/8/layout/hierarchy1"/>
    <dgm:cxn modelId="{B405EFB4-7596-4734-B30F-8445316AE990}" srcId="{C4794E4A-A00D-4C10-BAE7-00CC37B2DDE5}" destId="{AA72000D-0C3D-4D84-A181-5D84803C7325}" srcOrd="1" destOrd="0" parTransId="{616A860F-D160-402D-9922-FB34C86EA6D6}" sibTransId="{A70F1C95-E2B4-410E-8452-350655619F3C}"/>
    <dgm:cxn modelId="{438CF9C9-48AD-4088-8075-A23AD5D6E6F4}" srcId="{C4794E4A-A00D-4C10-BAE7-00CC37B2DDE5}" destId="{AC8B11D2-6B48-424B-9604-6AF2EC97D940}" srcOrd="0" destOrd="0" parTransId="{AEDF929B-BF09-48C5-845C-8D10E54280CD}" sibTransId="{2FB3F9C7-7611-4CE9-AD1D-A7040791D5D8}"/>
    <dgm:cxn modelId="{3D80B593-F567-ED47-97FA-BA01B7C5E943}" type="presParOf" srcId="{58A08BF8-12C5-DE44-8FCE-BF7FC72559A1}" destId="{F15493D1-D1B4-9846-A623-380D2D3CF05C}" srcOrd="0" destOrd="0" presId="urn:microsoft.com/office/officeart/2005/8/layout/hierarchy1"/>
    <dgm:cxn modelId="{E625B8CC-3758-1040-ADDD-0B381E23D137}" type="presParOf" srcId="{F15493D1-D1B4-9846-A623-380D2D3CF05C}" destId="{6EA934D3-6428-F142-BEBF-C453E39B89BC}" srcOrd="0" destOrd="0" presId="urn:microsoft.com/office/officeart/2005/8/layout/hierarchy1"/>
    <dgm:cxn modelId="{10BA5CC9-ADE9-2B4E-85B0-DAB2790CF3FB}" type="presParOf" srcId="{6EA934D3-6428-F142-BEBF-C453E39B89BC}" destId="{5DE0ECB2-0BD0-174F-A3D5-11664D9B8F18}" srcOrd="0" destOrd="0" presId="urn:microsoft.com/office/officeart/2005/8/layout/hierarchy1"/>
    <dgm:cxn modelId="{82B6940F-E6A1-2641-A567-8DE599B05762}" type="presParOf" srcId="{6EA934D3-6428-F142-BEBF-C453E39B89BC}" destId="{27280B3B-8480-4242-82EA-6D48EF7ADA0D}" srcOrd="1" destOrd="0" presId="urn:microsoft.com/office/officeart/2005/8/layout/hierarchy1"/>
    <dgm:cxn modelId="{045DDC42-C7D3-E244-8A91-81FE73B31D60}" type="presParOf" srcId="{F15493D1-D1B4-9846-A623-380D2D3CF05C}" destId="{83D64F2C-175A-E642-BECB-05ED5068650B}" srcOrd="1" destOrd="0" presId="urn:microsoft.com/office/officeart/2005/8/layout/hierarchy1"/>
    <dgm:cxn modelId="{94706DF4-5993-F94C-A92D-F87819BA67D8}" type="presParOf" srcId="{58A08BF8-12C5-DE44-8FCE-BF7FC72559A1}" destId="{FE8CDBDF-B5AE-C44D-A05C-A339AE06E7E1}" srcOrd="1" destOrd="0" presId="urn:microsoft.com/office/officeart/2005/8/layout/hierarchy1"/>
    <dgm:cxn modelId="{EC0D9E81-4F7E-5748-8D36-504B6F24A65E}" type="presParOf" srcId="{FE8CDBDF-B5AE-C44D-A05C-A339AE06E7E1}" destId="{82D9F8BC-7257-694D-BC78-61A1AD39D872}" srcOrd="0" destOrd="0" presId="urn:microsoft.com/office/officeart/2005/8/layout/hierarchy1"/>
    <dgm:cxn modelId="{D1C27279-02C8-DC42-B997-62DF63602B8D}" type="presParOf" srcId="{82D9F8BC-7257-694D-BC78-61A1AD39D872}" destId="{F37CF0A7-325A-434A-B732-8A02F411F4A5}" srcOrd="0" destOrd="0" presId="urn:microsoft.com/office/officeart/2005/8/layout/hierarchy1"/>
    <dgm:cxn modelId="{18035BC5-51A1-AD4A-9E67-083394D3D6E9}" type="presParOf" srcId="{82D9F8BC-7257-694D-BC78-61A1AD39D872}" destId="{F44FFAD0-546F-C643-80F6-E099B30E8BED}" srcOrd="1" destOrd="0" presId="urn:microsoft.com/office/officeart/2005/8/layout/hierarchy1"/>
    <dgm:cxn modelId="{1D2D7DB5-2DAE-BB48-8087-4662C5F992F7}" type="presParOf" srcId="{FE8CDBDF-B5AE-C44D-A05C-A339AE06E7E1}" destId="{66F9EB0A-7962-E741-A2AE-48C2E7055E0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DBE67F-8861-454F-B9FB-43CD7D21FB0D}"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D1137826-175A-4E4E-B7B3-0541DF76517D}">
      <dgm:prSet custT="1"/>
      <dgm:spPr/>
      <dgm:t>
        <a:bodyPr/>
        <a:lstStyle/>
        <a:p>
          <a:r>
            <a:rPr lang="en-US" sz="1600" dirty="0"/>
            <a:t>Using phylogenetic analysis, the following zoonotic viruses were studied:</a:t>
          </a:r>
        </a:p>
      </dgm:t>
    </dgm:pt>
    <dgm:pt modelId="{237956BD-C32C-44D8-BAEB-0A2F61873AFC}" type="parTrans" cxnId="{CDAC7027-6C07-477C-85FC-168E4BF8790D}">
      <dgm:prSet/>
      <dgm:spPr/>
      <dgm:t>
        <a:bodyPr/>
        <a:lstStyle/>
        <a:p>
          <a:endParaRPr lang="en-US"/>
        </a:p>
      </dgm:t>
    </dgm:pt>
    <dgm:pt modelId="{183F6158-24A8-4120-8544-9975F4B9CA7A}" type="sibTrans" cxnId="{CDAC7027-6C07-477C-85FC-168E4BF8790D}">
      <dgm:prSet/>
      <dgm:spPr/>
      <dgm:t>
        <a:bodyPr/>
        <a:lstStyle/>
        <a:p>
          <a:endParaRPr lang="en-US"/>
        </a:p>
      </dgm:t>
    </dgm:pt>
    <dgm:pt modelId="{F6BC48BB-43BA-478A-9A1C-D7F4194DDC0F}">
      <dgm:prSet custT="1"/>
      <dgm:spPr/>
      <dgm:t>
        <a:bodyPr/>
        <a:lstStyle/>
        <a:p>
          <a:r>
            <a:rPr lang="en-US" sz="1400" dirty="0"/>
            <a:t>Ebola, Marburg, mpox, influenza A, SARS-CoV, SARS-CoV-2.</a:t>
          </a:r>
        </a:p>
      </dgm:t>
    </dgm:pt>
    <dgm:pt modelId="{CEB7669E-FFD2-4768-B385-46CA64419189}" type="parTrans" cxnId="{2A8C9F5A-480F-49B0-88FA-E640F1297A90}">
      <dgm:prSet/>
      <dgm:spPr/>
      <dgm:t>
        <a:bodyPr/>
        <a:lstStyle/>
        <a:p>
          <a:endParaRPr lang="en-US"/>
        </a:p>
      </dgm:t>
    </dgm:pt>
    <dgm:pt modelId="{956AF2B4-6F91-414B-9598-84CD83017F88}" type="sibTrans" cxnId="{2A8C9F5A-480F-49B0-88FA-E640F1297A90}">
      <dgm:prSet/>
      <dgm:spPr/>
      <dgm:t>
        <a:bodyPr/>
        <a:lstStyle/>
        <a:p>
          <a:endParaRPr lang="en-US"/>
        </a:p>
      </dgm:t>
    </dgm:pt>
    <dgm:pt modelId="{6A025520-130A-4FFE-808B-F0A012E72501}">
      <dgm:prSet custT="1"/>
      <dgm:spPr/>
      <dgm:t>
        <a:bodyPr/>
        <a:lstStyle/>
        <a:p>
          <a:r>
            <a:rPr lang="en-US" sz="1500" dirty="0"/>
            <a:t>Most viruses, </a:t>
          </a:r>
          <a:r>
            <a:rPr lang="en-US" sz="1500" b="1" dirty="0"/>
            <a:t>did not show evidence of increased evolutionary pressure (selection)</a:t>
          </a:r>
          <a:r>
            <a:rPr lang="en-US" sz="1500" dirty="0"/>
            <a:t> before  spreading in humans</a:t>
          </a:r>
        </a:p>
      </dgm:t>
    </dgm:pt>
    <dgm:pt modelId="{E458C099-1EC9-41F1-BF0B-B4000E893DC2}" type="parTrans" cxnId="{7B846CEC-8C5C-46C0-A76A-78CFDA28A5BB}">
      <dgm:prSet/>
      <dgm:spPr/>
      <dgm:t>
        <a:bodyPr/>
        <a:lstStyle/>
        <a:p>
          <a:endParaRPr lang="en-US"/>
        </a:p>
      </dgm:t>
    </dgm:pt>
    <dgm:pt modelId="{20EE3386-8B35-4A83-93A2-834E4F3F16F8}" type="sibTrans" cxnId="{7B846CEC-8C5C-46C0-A76A-78CFDA28A5BB}">
      <dgm:prSet/>
      <dgm:spPr/>
      <dgm:t>
        <a:bodyPr/>
        <a:lstStyle/>
        <a:p>
          <a:endParaRPr lang="en-US"/>
        </a:p>
      </dgm:t>
    </dgm:pt>
    <dgm:pt modelId="{FD11EC72-A4D3-4A40-8E7D-E0BC908AD258}">
      <dgm:prSet custT="1"/>
      <dgm:spPr/>
      <dgm:t>
        <a:bodyPr/>
        <a:lstStyle/>
        <a:p>
          <a:r>
            <a:rPr lang="en-US" sz="1400" dirty="0"/>
            <a:t>Meaning they were already capable of transmission without major prior adaptation.</a:t>
          </a:r>
        </a:p>
      </dgm:t>
    </dgm:pt>
    <dgm:pt modelId="{BCFE928D-E880-4D27-AD4F-14CEB0A82629}" type="parTrans" cxnId="{0227DD12-23B0-488A-9DC3-B071462CF3BB}">
      <dgm:prSet/>
      <dgm:spPr/>
      <dgm:t>
        <a:bodyPr/>
        <a:lstStyle/>
        <a:p>
          <a:endParaRPr lang="en-US"/>
        </a:p>
      </dgm:t>
    </dgm:pt>
    <dgm:pt modelId="{0013F4F9-6B8F-442B-B285-46E96CE2374E}" type="sibTrans" cxnId="{0227DD12-23B0-488A-9DC3-B071462CF3BB}">
      <dgm:prSet/>
      <dgm:spPr/>
      <dgm:t>
        <a:bodyPr/>
        <a:lstStyle/>
        <a:p>
          <a:endParaRPr lang="en-US"/>
        </a:p>
      </dgm:t>
    </dgm:pt>
    <dgm:pt modelId="{42991444-97AC-4E64-BD5B-303384D845D4}">
      <dgm:prSet/>
      <dgm:spPr/>
      <dgm:t>
        <a:bodyPr/>
        <a:lstStyle/>
        <a:p>
          <a:r>
            <a:rPr lang="en-US" dirty="0"/>
            <a:t>An exception was </a:t>
          </a:r>
          <a:r>
            <a:rPr lang="en-US" b="1" dirty="0"/>
            <a:t>SARS-CoV</a:t>
          </a:r>
          <a:endParaRPr lang="en-US" dirty="0"/>
        </a:p>
      </dgm:t>
    </dgm:pt>
    <dgm:pt modelId="{31C8DC08-BC8D-4A08-9800-15DADB50DE8E}" type="parTrans" cxnId="{D67F375D-DF55-4D7E-B34A-9A05583DA024}">
      <dgm:prSet/>
      <dgm:spPr/>
      <dgm:t>
        <a:bodyPr/>
        <a:lstStyle/>
        <a:p>
          <a:endParaRPr lang="en-US"/>
        </a:p>
      </dgm:t>
    </dgm:pt>
    <dgm:pt modelId="{5520D474-E177-475A-ADC9-363BCFDC994F}" type="sibTrans" cxnId="{D67F375D-DF55-4D7E-B34A-9A05583DA024}">
      <dgm:prSet/>
      <dgm:spPr/>
      <dgm:t>
        <a:bodyPr/>
        <a:lstStyle/>
        <a:p>
          <a:endParaRPr lang="en-US"/>
        </a:p>
      </dgm:t>
    </dgm:pt>
    <dgm:pt modelId="{F49CAA0B-0DB4-4536-81A2-F1C01074D534}">
      <dgm:prSet custT="1"/>
      <dgm:spPr/>
      <dgm:t>
        <a:bodyPr/>
        <a:lstStyle/>
        <a:p>
          <a:r>
            <a:rPr lang="en-US" sz="1400" dirty="0"/>
            <a:t>Which showed evidence of adaptation in an </a:t>
          </a:r>
          <a:r>
            <a:rPr lang="en-US" sz="1400" b="1" dirty="0"/>
            <a:t>intermediate animal host</a:t>
          </a:r>
          <a:r>
            <a:rPr lang="en-US" sz="1400" dirty="0"/>
            <a:t>.</a:t>
          </a:r>
        </a:p>
      </dgm:t>
    </dgm:pt>
    <dgm:pt modelId="{AEC5F4C3-9361-4BA0-AFAD-829D1FEF7A97}" type="parTrans" cxnId="{34A4843A-99EE-461E-8590-63FEA5A9AD43}">
      <dgm:prSet/>
      <dgm:spPr/>
      <dgm:t>
        <a:bodyPr/>
        <a:lstStyle/>
        <a:p>
          <a:endParaRPr lang="en-US"/>
        </a:p>
      </dgm:t>
    </dgm:pt>
    <dgm:pt modelId="{486E63E6-34CB-4964-8E72-530086037B5F}" type="sibTrans" cxnId="{34A4843A-99EE-461E-8590-63FEA5A9AD43}">
      <dgm:prSet/>
      <dgm:spPr/>
      <dgm:t>
        <a:bodyPr/>
        <a:lstStyle/>
        <a:p>
          <a:endParaRPr lang="en-US"/>
        </a:p>
      </dgm:t>
    </dgm:pt>
    <dgm:pt modelId="{A695EE55-5F8C-4AB8-818F-33B97DE8D405}">
      <dgm:prSet/>
      <dgm:spPr/>
      <dgm:t>
        <a:bodyPr/>
        <a:lstStyle/>
        <a:p>
          <a:r>
            <a:rPr lang="en-US" dirty="0"/>
            <a:t>In contrast, the 1977 </a:t>
          </a:r>
          <a:r>
            <a:rPr lang="en-US" b="1" dirty="0"/>
            <a:t>H1N1 influenza reemergence</a:t>
          </a:r>
          <a:r>
            <a:rPr lang="en-US" dirty="0"/>
            <a:t> showed unusual evolutionary patterns </a:t>
          </a:r>
        </a:p>
      </dgm:t>
    </dgm:pt>
    <dgm:pt modelId="{5D37F1F6-3171-4EE8-9704-D9E6D48FFA30}" type="parTrans" cxnId="{C142E6F5-49BD-437D-A2D6-598B92EB86D2}">
      <dgm:prSet/>
      <dgm:spPr/>
      <dgm:t>
        <a:bodyPr/>
        <a:lstStyle/>
        <a:p>
          <a:endParaRPr lang="en-US"/>
        </a:p>
      </dgm:t>
    </dgm:pt>
    <dgm:pt modelId="{E1C7572F-D80A-44C3-8D65-4A2C60D2697D}" type="sibTrans" cxnId="{C142E6F5-49BD-437D-A2D6-598B92EB86D2}">
      <dgm:prSet/>
      <dgm:spPr/>
      <dgm:t>
        <a:bodyPr/>
        <a:lstStyle/>
        <a:p>
          <a:endParaRPr lang="en-US"/>
        </a:p>
      </dgm:t>
    </dgm:pt>
    <dgm:pt modelId="{96C4D29B-B99C-422B-BE50-73181E2A300C}">
      <dgm:prSet custT="1"/>
      <dgm:spPr/>
      <dgm:t>
        <a:bodyPr/>
        <a:lstStyle/>
        <a:p>
          <a:r>
            <a:rPr lang="en-US" sz="1400" dirty="0"/>
            <a:t>Consistent with a possible </a:t>
          </a:r>
          <a:r>
            <a:rPr lang="en-US" sz="1400" b="1" dirty="0"/>
            <a:t>laboratory-associated origin</a:t>
          </a:r>
          <a:r>
            <a:rPr lang="en-US" sz="1400" dirty="0"/>
            <a:t>.</a:t>
          </a:r>
        </a:p>
      </dgm:t>
    </dgm:pt>
    <dgm:pt modelId="{DB8A0E04-EB91-474A-9A24-0523017E3D9B}" type="parTrans" cxnId="{FB7F4330-570B-4FC4-B2A1-212AAEC9A1AB}">
      <dgm:prSet/>
      <dgm:spPr/>
      <dgm:t>
        <a:bodyPr/>
        <a:lstStyle/>
        <a:p>
          <a:endParaRPr lang="en-US"/>
        </a:p>
      </dgm:t>
    </dgm:pt>
    <dgm:pt modelId="{54BF6578-3A73-4916-AEB0-2B4A9289E5CF}" type="sibTrans" cxnId="{FB7F4330-570B-4FC4-B2A1-212AAEC9A1AB}">
      <dgm:prSet/>
      <dgm:spPr/>
      <dgm:t>
        <a:bodyPr/>
        <a:lstStyle/>
        <a:p>
          <a:endParaRPr lang="en-US"/>
        </a:p>
      </dgm:t>
    </dgm:pt>
    <dgm:pt modelId="{D691E2EC-5B62-4D5C-A2D6-5B2327A5E413}" type="pres">
      <dgm:prSet presAssocID="{A9DBE67F-8861-454F-B9FB-43CD7D21FB0D}" presName="root" presStyleCnt="0">
        <dgm:presLayoutVars>
          <dgm:dir/>
          <dgm:resizeHandles val="exact"/>
        </dgm:presLayoutVars>
      </dgm:prSet>
      <dgm:spPr/>
    </dgm:pt>
    <dgm:pt modelId="{87CA54A5-8E56-401C-A362-20EB6BA31D8E}" type="pres">
      <dgm:prSet presAssocID="{D1137826-175A-4E4E-B7B3-0541DF76517D}" presName="compNode" presStyleCnt="0"/>
      <dgm:spPr/>
    </dgm:pt>
    <dgm:pt modelId="{110DFBC6-3F9C-4777-8277-1B1D727E662E}" type="pres">
      <dgm:prSet presAssocID="{D1137826-175A-4E4E-B7B3-0541DF76517D}" presName="bgRect" presStyleLbl="bgShp" presStyleIdx="0" presStyleCnt="4"/>
      <dgm:spPr/>
    </dgm:pt>
    <dgm:pt modelId="{B0CAE4EA-6EA9-4FCE-962C-8F4D80CF891E}" type="pres">
      <dgm:prSet presAssocID="{D1137826-175A-4E4E-B7B3-0541DF76517D}"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ug under Magnifying Glass"/>
        </a:ext>
      </dgm:extLst>
    </dgm:pt>
    <dgm:pt modelId="{0C1E5FA3-21D3-46E5-9E2E-833CE35513EC}" type="pres">
      <dgm:prSet presAssocID="{D1137826-175A-4E4E-B7B3-0541DF76517D}" presName="spaceRect" presStyleCnt="0"/>
      <dgm:spPr/>
    </dgm:pt>
    <dgm:pt modelId="{CC99AE16-2FBE-40EF-B569-D6237D23E14A}" type="pres">
      <dgm:prSet presAssocID="{D1137826-175A-4E4E-B7B3-0541DF76517D}" presName="parTx" presStyleLbl="revTx" presStyleIdx="0" presStyleCnt="8">
        <dgm:presLayoutVars>
          <dgm:chMax val="0"/>
          <dgm:chPref val="0"/>
        </dgm:presLayoutVars>
      </dgm:prSet>
      <dgm:spPr/>
    </dgm:pt>
    <dgm:pt modelId="{113D196D-CCAC-48BF-A5FF-B95E820FFB01}" type="pres">
      <dgm:prSet presAssocID="{D1137826-175A-4E4E-B7B3-0541DF76517D}" presName="desTx" presStyleLbl="revTx" presStyleIdx="1" presStyleCnt="8">
        <dgm:presLayoutVars/>
      </dgm:prSet>
      <dgm:spPr/>
    </dgm:pt>
    <dgm:pt modelId="{881F6219-09C3-4EF3-912E-68B47F9DA601}" type="pres">
      <dgm:prSet presAssocID="{183F6158-24A8-4120-8544-9975F4B9CA7A}" presName="sibTrans" presStyleCnt="0"/>
      <dgm:spPr/>
    </dgm:pt>
    <dgm:pt modelId="{AF02E24E-3C90-4DD8-BFA4-B479E60BA4A0}" type="pres">
      <dgm:prSet presAssocID="{6A025520-130A-4FFE-808B-F0A012E72501}" presName="compNode" presStyleCnt="0"/>
      <dgm:spPr/>
    </dgm:pt>
    <dgm:pt modelId="{FB85DDF1-AC5A-485C-B4F9-D0BCB56D43E4}" type="pres">
      <dgm:prSet presAssocID="{6A025520-130A-4FFE-808B-F0A012E72501}" presName="bgRect" presStyleLbl="bgShp" presStyleIdx="1" presStyleCnt="4"/>
      <dgm:spPr/>
    </dgm:pt>
    <dgm:pt modelId="{BFE124BD-9998-411E-9FF0-E7C1E0CC9D7E}" type="pres">
      <dgm:prSet presAssocID="{6A025520-130A-4FFE-808B-F0A012E72501}"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NA"/>
        </a:ext>
      </dgm:extLst>
    </dgm:pt>
    <dgm:pt modelId="{23FECE03-82E3-4AF4-A30B-957531EB8DE2}" type="pres">
      <dgm:prSet presAssocID="{6A025520-130A-4FFE-808B-F0A012E72501}" presName="spaceRect" presStyleCnt="0"/>
      <dgm:spPr/>
    </dgm:pt>
    <dgm:pt modelId="{41C295A7-B83D-43CE-A536-7FCE75ABFECC}" type="pres">
      <dgm:prSet presAssocID="{6A025520-130A-4FFE-808B-F0A012E72501}" presName="parTx" presStyleLbl="revTx" presStyleIdx="2" presStyleCnt="8">
        <dgm:presLayoutVars>
          <dgm:chMax val="0"/>
          <dgm:chPref val="0"/>
        </dgm:presLayoutVars>
      </dgm:prSet>
      <dgm:spPr/>
    </dgm:pt>
    <dgm:pt modelId="{AF2C0B43-AAD2-4636-9C00-618F056C1417}" type="pres">
      <dgm:prSet presAssocID="{6A025520-130A-4FFE-808B-F0A012E72501}" presName="desTx" presStyleLbl="revTx" presStyleIdx="3" presStyleCnt="8">
        <dgm:presLayoutVars/>
      </dgm:prSet>
      <dgm:spPr/>
    </dgm:pt>
    <dgm:pt modelId="{89996FBD-B81D-4375-A60B-208744CA2733}" type="pres">
      <dgm:prSet presAssocID="{20EE3386-8B35-4A83-93A2-834E4F3F16F8}" presName="sibTrans" presStyleCnt="0"/>
      <dgm:spPr/>
    </dgm:pt>
    <dgm:pt modelId="{3866E855-1303-4BBA-811A-948190EF03A4}" type="pres">
      <dgm:prSet presAssocID="{42991444-97AC-4E64-BD5B-303384D845D4}" presName="compNode" presStyleCnt="0"/>
      <dgm:spPr/>
    </dgm:pt>
    <dgm:pt modelId="{CB65BF4A-0A1E-49A7-A01E-8CA9BE7BEA93}" type="pres">
      <dgm:prSet presAssocID="{42991444-97AC-4E64-BD5B-303384D845D4}" presName="bgRect" presStyleLbl="bgShp" presStyleIdx="2" presStyleCnt="4"/>
      <dgm:spPr/>
    </dgm:pt>
    <dgm:pt modelId="{B98A3CE6-6BD1-4017-949B-0A5492D88CB6}" type="pres">
      <dgm:prSet presAssocID="{42991444-97AC-4E64-BD5B-303384D845D4}"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Rat"/>
        </a:ext>
      </dgm:extLst>
    </dgm:pt>
    <dgm:pt modelId="{25DB9190-A7E3-4843-B23B-3C85B89A8838}" type="pres">
      <dgm:prSet presAssocID="{42991444-97AC-4E64-BD5B-303384D845D4}" presName="spaceRect" presStyleCnt="0"/>
      <dgm:spPr/>
    </dgm:pt>
    <dgm:pt modelId="{C282AD0F-282F-48CA-B5F7-1A0D94055876}" type="pres">
      <dgm:prSet presAssocID="{42991444-97AC-4E64-BD5B-303384D845D4}" presName="parTx" presStyleLbl="revTx" presStyleIdx="4" presStyleCnt="8">
        <dgm:presLayoutVars>
          <dgm:chMax val="0"/>
          <dgm:chPref val="0"/>
        </dgm:presLayoutVars>
      </dgm:prSet>
      <dgm:spPr/>
    </dgm:pt>
    <dgm:pt modelId="{38A518CC-41B7-4D6B-8436-FF3ED491F96F}" type="pres">
      <dgm:prSet presAssocID="{42991444-97AC-4E64-BD5B-303384D845D4}" presName="desTx" presStyleLbl="revTx" presStyleIdx="5" presStyleCnt="8">
        <dgm:presLayoutVars/>
      </dgm:prSet>
      <dgm:spPr/>
    </dgm:pt>
    <dgm:pt modelId="{6A4720A6-4531-495E-A38A-F34A13656F47}" type="pres">
      <dgm:prSet presAssocID="{5520D474-E177-475A-ADC9-363BCFDC994F}" presName="sibTrans" presStyleCnt="0"/>
      <dgm:spPr/>
    </dgm:pt>
    <dgm:pt modelId="{944D6C0D-D8C1-425A-81D6-99363EBACCCE}" type="pres">
      <dgm:prSet presAssocID="{A695EE55-5F8C-4AB8-818F-33B97DE8D405}" presName="compNode" presStyleCnt="0"/>
      <dgm:spPr/>
    </dgm:pt>
    <dgm:pt modelId="{0727E1B0-9C20-46FE-96D1-78A946F3A1E6}" type="pres">
      <dgm:prSet presAssocID="{A695EE55-5F8C-4AB8-818F-33B97DE8D405}" presName="bgRect" presStyleLbl="bgShp" presStyleIdx="3" presStyleCnt="4"/>
      <dgm:spPr/>
    </dgm:pt>
    <dgm:pt modelId="{11CE5223-F81E-48D4-A1EA-6791836CC56B}" type="pres">
      <dgm:prSet presAssocID="{A695EE55-5F8C-4AB8-818F-33B97DE8D405}"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8781FA54-7590-4B39-841E-4E04EDCB6B7A}" type="pres">
      <dgm:prSet presAssocID="{A695EE55-5F8C-4AB8-818F-33B97DE8D405}" presName="spaceRect" presStyleCnt="0"/>
      <dgm:spPr/>
    </dgm:pt>
    <dgm:pt modelId="{704568A2-3951-46B0-AED3-3AAF91971225}" type="pres">
      <dgm:prSet presAssocID="{A695EE55-5F8C-4AB8-818F-33B97DE8D405}" presName="parTx" presStyleLbl="revTx" presStyleIdx="6" presStyleCnt="8">
        <dgm:presLayoutVars>
          <dgm:chMax val="0"/>
          <dgm:chPref val="0"/>
        </dgm:presLayoutVars>
      </dgm:prSet>
      <dgm:spPr/>
    </dgm:pt>
    <dgm:pt modelId="{1AB8090E-9CAB-447E-931E-5161E88FC012}" type="pres">
      <dgm:prSet presAssocID="{A695EE55-5F8C-4AB8-818F-33B97DE8D405}" presName="desTx" presStyleLbl="revTx" presStyleIdx="7" presStyleCnt="8">
        <dgm:presLayoutVars/>
      </dgm:prSet>
      <dgm:spPr/>
    </dgm:pt>
  </dgm:ptLst>
  <dgm:cxnLst>
    <dgm:cxn modelId="{0227DD12-23B0-488A-9DC3-B071462CF3BB}" srcId="{6A025520-130A-4FFE-808B-F0A012E72501}" destId="{FD11EC72-A4D3-4A40-8E7D-E0BC908AD258}" srcOrd="0" destOrd="0" parTransId="{BCFE928D-E880-4D27-AD4F-14CEB0A82629}" sibTransId="{0013F4F9-6B8F-442B-B285-46E96CE2374E}"/>
    <dgm:cxn modelId="{CDAC7027-6C07-477C-85FC-168E4BF8790D}" srcId="{A9DBE67F-8861-454F-B9FB-43CD7D21FB0D}" destId="{D1137826-175A-4E4E-B7B3-0541DF76517D}" srcOrd="0" destOrd="0" parTransId="{237956BD-C32C-44D8-BAEB-0A2F61873AFC}" sibTransId="{183F6158-24A8-4120-8544-9975F4B9CA7A}"/>
    <dgm:cxn modelId="{FB7F4330-570B-4FC4-B2A1-212AAEC9A1AB}" srcId="{A695EE55-5F8C-4AB8-818F-33B97DE8D405}" destId="{96C4D29B-B99C-422B-BE50-73181E2A300C}" srcOrd="0" destOrd="0" parTransId="{DB8A0E04-EB91-474A-9A24-0523017E3D9B}" sibTransId="{54BF6578-3A73-4916-AEB0-2B4A9289E5CF}"/>
    <dgm:cxn modelId="{34A4843A-99EE-461E-8590-63FEA5A9AD43}" srcId="{42991444-97AC-4E64-BD5B-303384D845D4}" destId="{F49CAA0B-0DB4-4536-81A2-F1C01074D534}" srcOrd="0" destOrd="0" parTransId="{AEC5F4C3-9361-4BA0-AFAD-829D1FEF7A97}" sibTransId="{486E63E6-34CB-4964-8E72-530086037B5F}"/>
    <dgm:cxn modelId="{7DC1A83F-12BE-4222-857C-7EE5963B39C4}" type="presOf" srcId="{6A025520-130A-4FFE-808B-F0A012E72501}" destId="{41C295A7-B83D-43CE-A536-7FCE75ABFECC}" srcOrd="0" destOrd="0" presId="urn:microsoft.com/office/officeart/2018/2/layout/IconVerticalSolidList"/>
    <dgm:cxn modelId="{D67F375D-DF55-4D7E-B34A-9A05583DA024}" srcId="{A9DBE67F-8861-454F-B9FB-43CD7D21FB0D}" destId="{42991444-97AC-4E64-BD5B-303384D845D4}" srcOrd="2" destOrd="0" parTransId="{31C8DC08-BC8D-4A08-9800-15DADB50DE8E}" sibTransId="{5520D474-E177-475A-ADC9-363BCFDC994F}"/>
    <dgm:cxn modelId="{12EAA060-0CDB-4BDA-919E-20C63C8C82A2}" type="presOf" srcId="{D1137826-175A-4E4E-B7B3-0541DF76517D}" destId="{CC99AE16-2FBE-40EF-B569-D6237D23E14A}" srcOrd="0" destOrd="0" presId="urn:microsoft.com/office/officeart/2018/2/layout/IconVerticalSolidList"/>
    <dgm:cxn modelId="{7056814A-3C61-46DE-B3D1-49EDBD79C106}" type="presOf" srcId="{FD11EC72-A4D3-4A40-8E7D-E0BC908AD258}" destId="{AF2C0B43-AAD2-4636-9C00-618F056C1417}" srcOrd="0" destOrd="0" presId="urn:microsoft.com/office/officeart/2018/2/layout/IconVerticalSolidList"/>
    <dgm:cxn modelId="{2A8C9F5A-480F-49B0-88FA-E640F1297A90}" srcId="{D1137826-175A-4E4E-B7B3-0541DF76517D}" destId="{F6BC48BB-43BA-478A-9A1C-D7F4194DDC0F}" srcOrd="0" destOrd="0" parTransId="{CEB7669E-FFD2-4768-B385-46CA64419189}" sibTransId="{956AF2B4-6F91-414B-9598-84CD83017F88}"/>
    <dgm:cxn modelId="{F6E6767B-53F7-4318-A54F-C287C6A615D3}" type="presOf" srcId="{F49CAA0B-0DB4-4536-81A2-F1C01074D534}" destId="{38A518CC-41B7-4D6B-8436-FF3ED491F96F}" srcOrd="0" destOrd="0" presId="urn:microsoft.com/office/officeart/2018/2/layout/IconVerticalSolidList"/>
    <dgm:cxn modelId="{2118D48B-F3BF-4D32-BCE2-F68E4BCDA3A0}" type="presOf" srcId="{42991444-97AC-4E64-BD5B-303384D845D4}" destId="{C282AD0F-282F-48CA-B5F7-1A0D94055876}" srcOrd="0" destOrd="0" presId="urn:microsoft.com/office/officeart/2018/2/layout/IconVerticalSolidList"/>
    <dgm:cxn modelId="{739B4CB3-E085-4DC7-BF5F-E2C13B179811}" type="presOf" srcId="{A9DBE67F-8861-454F-B9FB-43CD7D21FB0D}" destId="{D691E2EC-5B62-4D5C-A2D6-5B2327A5E413}" srcOrd="0" destOrd="0" presId="urn:microsoft.com/office/officeart/2018/2/layout/IconVerticalSolidList"/>
    <dgm:cxn modelId="{3BF3D2D2-96FF-4892-BF4F-550F5D2DD938}" type="presOf" srcId="{F6BC48BB-43BA-478A-9A1C-D7F4194DDC0F}" destId="{113D196D-CCAC-48BF-A5FF-B95E820FFB01}" srcOrd="0" destOrd="0" presId="urn:microsoft.com/office/officeart/2018/2/layout/IconVerticalSolidList"/>
    <dgm:cxn modelId="{824D24E6-F352-4D07-8EE3-CA5EBCFCA1CF}" type="presOf" srcId="{96C4D29B-B99C-422B-BE50-73181E2A300C}" destId="{1AB8090E-9CAB-447E-931E-5161E88FC012}" srcOrd="0" destOrd="0" presId="urn:microsoft.com/office/officeart/2018/2/layout/IconVerticalSolidList"/>
    <dgm:cxn modelId="{7B846CEC-8C5C-46C0-A76A-78CFDA28A5BB}" srcId="{A9DBE67F-8861-454F-B9FB-43CD7D21FB0D}" destId="{6A025520-130A-4FFE-808B-F0A012E72501}" srcOrd="1" destOrd="0" parTransId="{E458C099-1EC9-41F1-BF0B-B4000E893DC2}" sibTransId="{20EE3386-8B35-4A83-93A2-834E4F3F16F8}"/>
    <dgm:cxn modelId="{BBE895F0-C668-4F05-8B4B-731C4CE1DF00}" type="presOf" srcId="{A695EE55-5F8C-4AB8-818F-33B97DE8D405}" destId="{704568A2-3951-46B0-AED3-3AAF91971225}" srcOrd="0" destOrd="0" presId="urn:microsoft.com/office/officeart/2018/2/layout/IconVerticalSolidList"/>
    <dgm:cxn modelId="{C142E6F5-49BD-437D-A2D6-598B92EB86D2}" srcId="{A9DBE67F-8861-454F-B9FB-43CD7D21FB0D}" destId="{A695EE55-5F8C-4AB8-818F-33B97DE8D405}" srcOrd="3" destOrd="0" parTransId="{5D37F1F6-3171-4EE8-9704-D9E6D48FFA30}" sibTransId="{E1C7572F-D80A-44C3-8D65-4A2C60D2697D}"/>
    <dgm:cxn modelId="{27B83E9E-C05E-4B79-80DF-CCC0D5E84504}" type="presParOf" srcId="{D691E2EC-5B62-4D5C-A2D6-5B2327A5E413}" destId="{87CA54A5-8E56-401C-A362-20EB6BA31D8E}" srcOrd="0" destOrd="0" presId="urn:microsoft.com/office/officeart/2018/2/layout/IconVerticalSolidList"/>
    <dgm:cxn modelId="{261EA545-51F1-4FAA-A3C2-871C81CC9214}" type="presParOf" srcId="{87CA54A5-8E56-401C-A362-20EB6BA31D8E}" destId="{110DFBC6-3F9C-4777-8277-1B1D727E662E}" srcOrd="0" destOrd="0" presId="urn:microsoft.com/office/officeart/2018/2/layout/IconVerticalSolidList"/>
    <dgm:cxn modelId="{313727C0-0E1B-4EF4-9D4D-773E73FA95CB}" type="presParOf" srcId="{87CA54A5-8E56-401C-A362-20EB6BA31D8E}" destId="{B0CAE4EA-6EA9-4FCE-962C-8F4D80CF891E}" srcOrd="1" destOrd="0" presId="urn:microsoft.com/office/officeart/2018/2/layout/IconVerticalSolidList"/>
    <dgm:cxn modelId="{3FBE31C8-6E9E-4C52-81AA-A2518CFADAB5}" type="presParOf" srcId="{87CA54A5-8E56-401C-A362-20EB6BA31D8E}" destId="{0C1E5FA3-21D3-46E5-9E2E-833CE35513EC}" srcOrd="2" destOrd="0" presId="urn:microsoft.com/office/officeart/2018/2/layout/IconVerticalSolidList"/>
    <dgm:cxn modelId="{418E8B18-C112-423A-8EA3-4B7BD9885779}" type="presParOf" srcId="{87CA54A5-8E56-401C-A362-20EB6BA31D8E}" destId="{CC99AE16-2FBE-40EF-B569-D6237D23E14A}" srcOrd="3" destOrd="0" presId="urn:microsoft.com/office/officeart/2018/2/layout/IconVerticalSolidList"/>
    <dgm:cxn modelId="{535C7BE2-31C7-40D8-A18F-89F9F14C3EE3}" type="presParOf" srcId="{87CA54A5-8E56-401C-A362-20EB6BA31D8E}" destId="{113D196D-CCAC-48BF-A5FF-B95E820FFB01}" srcOrd="4" destOrd="0" presId="urn:microsoft.com/office/officeart/2018/2/layout/IconVerticalSolidList"/>
    <dgm:cxn modelId="{0575CB9F-5530-43D5-AC66-3A60613B1763}" type="presParOf" srcId="{D691E2EC-5B62-4D5C-A2D6-5B2327A5E413}" destId="{881F6219-09C3-4EF3-912E-68B47F9DA601}" srcOrd="1" destOrd="0" presId="urn:microsoft.com/office/officeart/2018/2/layout/IconVerticalSolidList"/>
    <dgm:cxn modelId="{88969576-AAD6-4A9A-853A-FD1729C493A1}" type="presParOf" srcId="{D691E2EC-5B62-4D5C-A2D6-5B2327A5E413}" destId="{AF02E24E-3C90-4DD8-BFA4-B479E60BA4A0}" srcOrd="2" destOrd="0" presId="urn:microsoft.com/office/officeart/2018/2/layout/IconVerticalSolidList"/>
    <dgm:cxn modelId="{47E3E569-EE17-4362-B02E-DBE1C4FCB2B2}" type="presParOf" srcId="{AF02E24E-3C90-4DD8-BFA4-B479E60BA4A0}" destId="{FB85DDF1-AC5A-485C-B4F9-D0BCB56D43E4}" srcOrd="0" destOrd="0" presId="urn:microsoft.com/office/officeart/2018/2/layout/IconVerticalSolidList"/>
    <dgm:cxn modelId="{ABA64166-054F-4023-A1C9-93F6FAAD9921}" type="presParOf" srcId="{AF02E24E-3C90-4DD8-BFA4-B479E60BA4A0}" destId="{BFE124BD-9998-411E-9FF0-E7C1E0CC9D7E}" srcOrd="1" destOrd="0" presId="urn:microsoft.com/office/officeart/2018/2/layout/IconVerticalSolidList"/>
    <dgm:cxn modelId="{865369C2-1ED8-4C1F-B709-C3053AB53EE9}" type="presParOf" srcId="{AF02E24E-3C90-4DD8-BFA4-B479E60BA4A0}" destId="{23FECE03-82E3-4AF4-A30B-957531EB8DE2}" srcOrd="2" destOrd="0" presId="urn:microsoft.com/office/officeart/2018/2/layout/IconVerticalSolidList"/>
    <dgm:cxn modelId="{A93249DC-01FC-4EF0-BE3E-61DD48E39727}" type="presParOf" srcId="{AF02E24E-3C90-4DD8-BFA4-B479E60BA4A0}" destId="{41C295A7-B83D-43CE-A536-7FCE75ABFECC}" srcOrd="3" destOrd="0" presId="urn:microsoft.com/office/officeart/2018/2/layout/IconVerticalSolidList"/>
    <dgm:cxn modelId="{B262F04D-E464-4D9A-886B-A8551DEB370C}" type="presParOf" srcId="{AF02E24E-3C90-4DD8-BFA4-B479E60BA4A0}" destId="{AF2C0B43-AAD2-4636-9C00-618F056C1417}" srcOrd="4" destOrd="0" presId="urn:microsoft.com/office/officeart/2018/2/layout/IconVerticalSolidList"/>
    <dgm:cxn modelId="{0A61D608-AD0E-446C-8D2F-E832A4AABA9E}" type="presParOf" srcId="{D691E2EC-5B62-4D5C-A2D6-5B2327A5E413}" destId="{89996FBD-B81D-4375-A60B-208744CA2733}" srcOrd="3" destOrd="0" presId="urn:microsoft.com/office/officeart/2018/2/layout/IconVerticalSolidList"/>
    <dgm:cxn modelId="{F2D68C4F-9432-4E29-897A-1B3C2E73099C}" type="presParOf" srcId="{D691E2EC-5B62-4D5C-A2D6-5B2327A5E413}" destId="{3866E855-1303-4BBA-811A-948190EF03A4}" srcOrd="4" destOrd="0" presId="urn:microsoft.com/office/officeart/2018/2/layout/IconVerticalSolidList"/>
    <dgm:cxn modelId="{73D77639-7F09-47DD-A435-A1D359E9EE9C}" type="presParOf" srcId="{3866E855-1303-4BBA-811A-948190EF03A4}" destId="{CB65BF4A-0A1E-49A7-A01E-8CA9BE7BEA93}" srcOrd="0" destOrd="0" presId="urn:microsoft.com/office/officeart/2018/2/layout/IconVerticalSolidList"/>
    <dgm:cxn modelId="{2A7FC5FF-9035-40B4-9E35-C78E59CA44B7}" type="presParOf" srcId="{3866E855-1303-4BBA-811A-948190EF03A4}" destId="{B98A3CE6-6BD1-4017-949B-0A5492D88CB6}" srcOrd="1" destOrd="0" presId="urn:microsoft.com/office/officeart/2018/2/layout/IconVerticalSolidList"/>
    <dgm:cxn modelId="{DA1947DF-38E0-427A-AC59-F606241175E1}" type="presParOf" srcId="{3866E855-1303-4BBA-811A-948190EF03A4}" destId="{25DB9190-A7E3-4843-B23B-3C85B89A8838}" srcOrd="2" destOrd="0" presId="urn:microsoft.com/office/officeart/2018/2/layout/IconVerticalSolidList"/>
    <dgm:cxn modelId="{347AB230-3E0A-472E-89FE-74AB104620AB}" type="presParOf" srcId="{3866E855-1303-4BBA-811A-948190EF03A4}" destId="{C282AD0F-282F-48CA-B5F7-1A0D94055876}" srcOrd="3" destOrd="0" presId="urn:microsoft.com/office/officeart/2018/2/layout/IconVerticalSolidList"/>
    <dgm:cxn modelId="{6847803B-740A-462E-B941-8AB69FA6ADDB}" type="presParOf" srcId="{3866E855-1303-4BBA-811A-948190EF03A4}" destId="{38A518CC-41B7-4D6B-8436-FF3ED491F96F}" srcOrd="4" destOrd="0" presId="urn:microsoft.com/office/officeart/2018/2/layout/IconVerticalSolidList"/>
    <dgm:cxn modelId="{F8E726D3-482E-44A7-8382-C2D0CB79F262}" type="presParOf" srcId="{D691E2EC-5B62-4D5C-A2D6-5B2327A5E413}" destId="{6A4720A6-4531-495E-A38A-F34A13656F47}" srcOrd="5" destOrd="0" presId="urn:microsoft.com/office/officeart/2018/2/layout/IconVerticalSolidList"/>
    <dgm:cxn modelId="{967A55DA-748D-4DF6-A719-4899320A1878}" type="presParOf" srcId="{D691E2EC-5B62-4D5C-A2D6-5B2327A5E413}" destId="{944D6C0D-D8C1-425A-81D6-99363EBACCCE}" srcOrd="6" destOrd="0" presId="urn:microsoft.com/office/officeart/2018/2/layout/IconVerticalSolidList"/>
    <dgm:cxn modelId="{D55DEBE0-BC21-4C45-B99E-2DD7F76055B8}" type="presParOf" srcId="{944D6C0D-D8C1-425A-81D6-99363EBACCCE}" destId="{0727E1B0-9C20-46FE-96D1-78A946F3A1E6}" srcOrd="0" destOrd="0" presId="urn:microsoft.com/office/officeart/2018/2/layout/IconVerticalSolidList"/>
    <dgm:cxn modelId="{DB7F1C31-0FDE-4231-8FD7-586B2FB77566}" type="presParOf" srcId="{944D6C0D-D8C1-425A-81D6-99363EBACCCE}" destId="{11CE5223-F81E-48D4-A1EA-6791836CC56B}" srcOrd="1" destOrd="0" presId="urn:microsoft.com/office/officeart/2018/2/layout/IconVerticalSolidList"/>
    <dgm:cxn modelId="{02E1A832-06D2-4300-849A-DDF7E5ECD39D}" type="presParOf" srcId="{944D6C0D-D8C1-425A-81D6-99363EBACCCE}" destId="{8781FA54-7590-4B39-841E-4E04EDCB6B7A}" srcOrd="2" destOrd="0" presId="urn:microsoft.com/office/officeart/2018/2/layout/IconVerticalSolidList"/>
    <dgm:cxn modelId="{C3E18F4A-1F2F-411F-8C2C-1ED1D738F23C}" type="presParOf" srcId="{944D6C0D-D8C1-425A-81D6-99363EBACCCE}" destId="{704568A2-3951-46B0-AED3-3AAF91971225}" srcOrd="3" destOrd="0" presId="urn:microsoft.com/office/officeart/2018/2/layout/IconVerticalSolidList"/>
    <dgm:cxn modelId="{FA1F09BD-2EBC-424A-A8F9-EE576F997FEF}" type="presParOf" srcId="{944D6C0D-D8C1-425A-81D6-99363EBACCCE}" destId="{1AB8090E-9CAB-447E-931E-5161E88FC012}"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B6EB54-EB20-4E8E-B3C0-03A871B062A7}"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AE599AC6-5D40-459A-BEF6-FAF8163180C9}">
      <dgm:prSet/>
      <dgm:spPr/>
      <dgm:t>
        <a:bodyPr/>
        <a:lstStyle/>
        <a:p>
          <a:r>
            <a:rPr lang="en-US" dirty="0"/>
            <a:t>Respiratory virus infections, including RSV infections, have been associated with:</a:t>
          </a:r>
        </a:p>
      </dgm:t>
    </dgm:pt>
    <dgm:pt modelId="{F8F52C59-240C-4BF6-8C65-4FF1CF1E8E3B}" type="parTrans" cxnId="{CF7514E5-99C6-4B32-93D1-4FAC752C2709}">
      <dgm:prSet/>
      <dgm:spPr/>
      <dgm:t>
        <a:bodyPr/>
        <a:lstStyle/>
        <a:p>
          <a:endParaRPr lang="en-US"/>
        </a:p>
      </dgm:t>
    </dgm:pt>
    <dgm:pt modelId="{AADA9BC3-385C-49BA-90E0-C7C148D57AD6}" type="sibTrans" cxnId="{CF7514E5-99C6-4B32-93D1-4FAC752C2709}">
      <dgm:prSet/>
      <dgm:spPr/>
      <dgm:t>
        <a:bodyPr/>
        <a:lstStyle/>
        <a:p>
          <a:endParaRPr lang="en-US"/>
        </a:p>
      </dgm:t>
    </dgm:pt>
    <dgm:pt modelId="{A343E096-D105-44E0-8F9E-0C44B8560BA3}">
      <dgm:prSet/>
      <dgm:spPr/>
      <dgm:t>
        <a:bodyPr/>
        <a:lstStyle/>
        <a:p>
          <a:r>
            <a:rPr lang="en-US"/>
            <a:t>Increased risk for myocardial infarction</a:t>
          </a:r>
        </a:p>
      </dgm:t>
    </dgm:pt>
    <dgm:pt modelId="{61DAD403-7505-4372-A991-313586628998}" type="parTrans" cxnId="{1EC0B6DE-C7D2-4E26-A221-C102453C8F65}">
      <dgm:prSet/>
      <dgm:spPr/>
      <dgm:t>
        <a:bodyPr/>
        <a:lstStyle/>
        <a:p>
          <a:endParaRPr lang="en-US"/>
        </a:p>
      </dgm:t>
    </dgm:pt>
    <dgm:pt modelId="{A671BF76-0569-4F0B-84A5-444437E8B882}" type="sibTrans" cxnId="{1EC0B6DE-C7D2-4E26-A221-C102453C8F65}">
      <dgm:prSet/>
      <dgm:spPr/>
      <dgm:t>
        <a:bodyPr/>
        <a:lstStyle/>
        <a:p>
          <a:endParaRPr lang="en-US"/>
        </a:p>
      </dgm:t>
    </dgm:pt>
    <dgm:pt modelId="{F95041DE-9526-4239-86E0-BF9FC134FC82}">
      <dgm:prSet/>
      <dgm:spPr/>
      <dgm:t>
        <a:bodyPr/>
        <a:lstStyle/>
        <a:p>
          <a:r>
            <a:rPr lang="en-US"/>
            <a:t>Ischemic stroke</a:t>
          </a:r>
        </a:p>
      </dgm:t>
    </dgm:pt>
    <dgm:pt modelId="{76189A25-F8F2-4824-A304-0974505D917D}" type="parTrans" cxnId="{0549E00D-A2E5-4779-9526-01DFC0089F27}">
      <dgm:prSet/>
      <dgm:spPr/>
      <dgm:t>
        <a:bodyPr/>
        <a:lstStyle/>
        <a:p>
          <a:endParaRPr lang="en-US"/>
        </a:p>
      </dgm:t>
    </dgm:pt>
    <dgm:pt modelId="{51655A50-F13C-431A-B579-AA8AC5B48DB6}" type="sibTrans" cxnId="{0549E00D-A2E5-4779-9526-01DFC0089F27}">
      <dgm:prSet/>
      <dgm:spPr/>
      <dgm:t>
        <a:bodyPr/>
        <a:lstStyle/>
        <a:p>
          <a:endParaRPr lang="en-US"/>
        </a:p>
      </dgm:t>
    </dgm:pt>
    <dgm:pt modelId="{2AAA1029-600D-4BD0-BD56-4703AD39E502}">
      <dgm:prSet/>
      <dgm:spPr/>
      <dgm:t>
        <a:bodyPr/>
        <a:lstStyle/>
        <a:p>
          <a:r>
            <a:rPr lang="en-US"/>
            <a:t>Venous thromboembolism</a:t>
          </a:r>
        </a:p>
      </dgm:t>
    </dgm:pt>
    <dgm:pt modelId="{AF54F4E8-52B0-415B-9BCC-CBAEF9AA7648}" type="parTrans" cxnId="{6F538577-F913-4FBE-A4F3-071677B72913}">
      <dgm:prSet/>
      <dgm:spPr/>
      <dgm:t>
        <a:bodyPr/>
        <a:lstStyle/>
        <a:p>
          <a:endParaRPr lang="en-US"/>
        </a:p>
      </dgm:t>
    </dgm:pt>
    <dgm:pt modelId="{05D1F51B-12F3-4693-9843-848CF56A4369}" type="sibTrans" cxnId="{6F538577-F913-4FBE-A4F3-071677B72913}">
      <dgm:prSet/>
      <dgm:spPr/>
      <dgm:t>
        <a:bodyPr/>
        <a:lstStyle/>
        <a:p>
          <a:endParaRPr lang="en-US"/>
        </a:p>
      </dgm:t>
    </dgm:pt>
    <dgm:pt modelId="{F3176328-D2BF-4996-BBBD-5C9FC0DFA4F4}">
      <dgm:prSet/>
      <dgm:spPr/>
      <dgm:t>
        <a:bodyPr/>
        <a:lstStyle/>
        <a:p>
          <a:r>
            <a:rPr lang="en-US"/>
            <a:t>In 1 US-based surveillance network:</a:t>
          </a:r>
        </a:p>
      </dgm:t>
    </dgm:pt>
    <dgm:pt modelId="{5163BD38-54F9-4720-A2C6-B055F8A96DE6}" type="parTrans" cxnId="{0103BC03-913F-4789-AF42-FB8CFEA17217}">
      <dgm:prSet/>
      <dgm:spPr/>
      <dgm:t>
        <a:bodyPr/>
        <a:lstStyle/>
        <a:p>
          <a:endParaRPr lang="en-US"/>
        </a:p>
      </dgm:t>
    </dgm:pt>
    <dgm:pt modelId="{B4B99E93-B51D-4052-AB76-B626F4DF4235}" type="sibTrans" cxnId="{0103BC03-913F-4789-AF42-FB8CFEA17217}">
      <dgm:prSet/>
      <dgm:spPr/>
      <dgm:t>
        <a:bodyPr/>
        <a:lstStyle/>
        <a:p>
          <a:endParaRPr lang="en-US"/>
        </a:p>
      </dgm:t>
    </dgm:pt>
    <dgm:pt modelId="{B2A6E7F4-B86C-4A29-9C93-D8455E60475F}">
      <dgm:prSet/>
      <dgm:spPr/>
      <dgm:t>
        <a:bodyPr/>
        <a:lstStyle/>
        <a:p>
          <a:r>
            <a:rPr lang="en-US"/>
            <a:t>≈22% of adults </a:t>
          </a:r>
          <a:r>
            <a:rPr lang="en-US" u="sng"/>
            <a:t>&gt;</a:t>
          </a:r>
          <a:r>
            <a:rPr lang="en-US"/>
            <a:t>50 years of age who were hospitalized with RSV experienced an acute cardiac event </a:t>
          </a:r>
        </a:p>
      </dgm:t>
    </dgm:pt>
    <dgm:pt modelId="{EE941FA9-ADC0-4CE2-9E7E-CD5A06D36EC7}" type="parTrans" cxnId="{04BA2989-D191-4EF5-B7DD-3BCD5F78E4D7}">
      <dgm:prSet/>
      <dgm:spPr/>
      <dgm:t>
        <a:bodyPr/>
        <a:lstStyle/>
        <a:p>
          <a:endParaRPr lang="en-US"/>
        </a:p>
      </dgm:t>
    </dgm:pt>
    <dgm:pt modelId="{6469BD8F-520B-41DE-9521-5559021D9561}" type="sibTrans" cxnId="{04BA2989-D191-4EF5-B7DD-3BCD5F78E4D7}">
      <dgm:prSet/>
      <dgm:spPr/>
      <dgm:t>
        <a:bodyPr/>
        <a:lstStyle/>
        <a:p>
          <a:endParaRPr lang="en-US"/>
        </a:p>
      </dgm:t>
    </dgm:pt>
    <dgm:pt modelId="{F8F07CBE-8D64-3B45-855F-2A0520167671}" type="pres">
      <dgm:prSet presAssocID="{6DB6EB54-EB20-4E8E-B3C0-03A871B062A7}" presName="Name0" presStyleCnt="0">
        <dgm:presLayoutVars>
          <dgm:dir/>
          <dgm:animLvl val="lvl"/>
          <dgm:resizeHandles val="exact"/>
        </dgm:presLayoutVars>
      </dgm:prSet>
      <dgm:spPr/>
    </dgm:pt>
    <dgm:pt modelId="{53D15CB7-6BD1-734C-93B7-172D3E69461B}" type="pres">
      <dgm:prSet presAssocID="{AE599AC6-5D40-459A-BEF6-FAF8163180C9}" presName="composite" presStyleCnt="0"/>
      <dgm:spPr/>
    </dgm:pt>
    <dgm:pt modelId="{0E75049B-2DAA-C34B-943C-A1592675D532}" type="pres">
      <dgm:prSet presAssocID="{AE599AC6-5D40-459A-BEF6-FAF8163180C9}" presName="parTx" presStyleLbl="alignNode1" presStyleIdx="0" presStyleCnt="2">
        <dgm:presLayoutVars>
          <dgm:chMax val="0"/>
          <dgm:chPref val="0"/>
          <dgm:bulletEnabled val="1"/>
        </dgm:presLayoutVars>
      </dgm:prSet>
      <dgm:spPr/>
    </dgm:pt>
    <dgm:pt modelId="{D10B5139-DC34-2748-88B3-B87A1C514A40}" type="pres">
      <dgm:prSet presAssocID="{AE599AC6-5D40-459A-BEF6-FAF8163180C9}" presName="desTx" presStyleLbl="alignAccFollowNode1" presStyleIdx="0" presStyleCnt="2">
        <dgm:presLayoutVars>
          <dgm:bulletEnabled val="1"/>
        </dgm:presLayoutVars>
      </dgm:prSet>
      <dgm:spPr/>
    </dgm:pt>
    <dgm:pt modelId="{08646F86-7F26-684B-B135-3E22D387811E}" type="pres">
      <dgm:prSet presAssocID="{AADA9BC3-385C-49BA-90E0-C7C148D57AD6}" presName="space" presStyleCnt="0"/>
      <dgm:spPr/>
    </dgm:pt>
    <dgm:pt modelId="{601F1E42-FA0E-6342-9389-31D9DC7B2B8E}" type="pres">
      <dgm:prSet presAssocID="{F3176328-D2BF-4996-BBBD-5C9FC0DFA4F4}" presName="composite" presStyleCnt="0"/>
      <dgm:spPr/>
    </dgm:pt>
    <dgm:pt modelId="{6EDC8CDE-80AA-B843-9CF0-7365A8F38ECA}" type="pres">
      <dgm:prSet presAssocID="{F3176328-D2BF-4996-BBBD-5C9FC0DFA4F4}" presName="parTx" presStyleLbl="alignNode1" presStyleIdx="1" presStyleCnt="2">
        <dgm:presLayoutVars>
          <dgm:chMax val="0"/>
          <dgm:chPref val="0"/>
          <dgm:bulletEnabled val="1"/>
        </dgm:presLayoutVars>
      </dgm:prSet>
      <dgm:spPr/>
    </dgm:pt>
    <dgm:pt modelId="{A3A08DA3-80A8-7745-A7B8-2FB0798BEDB4}" type="pres">
      <dgm:prSet presAssocID="{F3176328-D2BF-4996-BBBD-5C9FC0DFA4F4}" presName="desTx" presStyleLbl="alignAccFollowNode1" presStyleIdx="1" presStyleCnt="2">
        <dgm:presLayoutVars>
          <dgm:bulletEnabled val="1"/>
        </dgm:presLayoutVars>
      </dgm:prSet>
      <dgm:spPr/>
    </dgm:pt>
  </dgm:ptLst>
  <dgm:cxnLst>
    <dgm:cxn modelId="{0103BC03-913F-4789-AF42-FB8CFEA17217}" srcId="{6DB6EB54-EB20-4E8E-B3C0-03A871B062A7}" destId="{F3176328-D2BF-4996-BBBD-5C9FC0DFA4F4}" srcOrd="1" destOrd="0" parTransId="{5163BD38-54F9-4720-A2C6-B055F8A96DE6}" sibTransId="{B4B99E93-B51D-4052-AB76-B626F4DF4235}"/>
    <dgm:cxn modelId="{0549E00D-A2E5-4779-9526-01DFC0089F27}" srcId="{AE599AC6-5D40-459A-BEF6-FAF8163180C9}" destId="{F95041DE-9526-4239-86E0-BF9FC134FC82}" srcOrd="1" destOrd="0" parTransId="{76189A25-F8F2-4824-A304-0974505D917D}" sibTransId="{51655A50-F13C-431A-B579-AA8AC5B48DB6}"/>
    <dgm:cxn modelId="{E16EDA1C-6580-D24D-8F2F-15A316022B3B}" type="presOf" srcId="{A343E096-D105-44E0-8F9E-0C44B8560BA3}" destId="{D10B5139-DC34-2748-88B3-B87A1C514A40}" srcOrd="0" destOrd="0" presId="urn:microsoft.com/office/officeart/2005/8/layout/hList1"/>
    <dgm:cxn modelId="{92201330-2CFE-7241-B756-6C6B2233AEC3}" type="presOf" srcId="{2AAA1029-600D-4BD0-BD56-4703AD39E502}" destId="{D10B5139-DC34-2748-88B3-B87A1C514A40}" srcOrd="0" destOrd="2" presId="urn:microsoft.com/office/officeart/2005/8/layout/hList1"/>
    <dgm:cxn modelId="{50C6A433-FC16-7D41-ADC4-83B98ABF1FF9}" type="presOf" srcId="{AE599AC6-5D40-459A-BEF6-FAF8163180C9}" destId="{0E75049B-2DAA-C34B-943C-A1592675D532}" srcOrd="0" destOrd="0" presId="urn:microsoft.com/office/officeart/2005/8/layout/hList1"/>
    <dgm:cxn modelId="{7698B760-9BCB-EB4D-AB72-C4881A2E6803}" type="presOf" srcId="{F3176328-D2BF-4996-BBBD-5C9FC0DFA4F4}" destId="{6EDC8CDE-80AA-B843-9CF0-7365A8F38ECA}" srcOrd="0" destOrd="0" presId="urn:microsoft.com/office/officeart/2005/8/layout/hList1"/>
    <dgm:cxn modelId="{3F99F44A-7AAE-9D4C-90D1-BF1471FC2CBB}" type="presOf" srcId="{F95041DE-9526-4239-86E0-BF9FC134FC82}" destId="{D10B5139-DC34-2748-88B3-B87A1C514A40}" srcOrd="0" destOrd="1" presId="urn:microsoft.com/office/officeart/2005/8/layout/hList1"/>
    <dgm:cxn modelId="{6F538577-F913-4FBE-A4F3-071677B72913}" srcId="{AE599AC6-5D40-459A-BEF6-FAF8163180C9}" destId="{2AAA1029-600D-4BD0-BD56-4703AD39E502}" srcOrd="2" destOrd="0" parTransId="{AF54F4E8-52B0-415B-9BCC-CBAEF9AA7648}" sibTransId="{05D1F51B-12F3-4693-9843-848CF56A4369}"/>
    <dgm:cxn modelId="{04BA2989-D191-4EF5-B7DD-3BCD5F78E4D7}" srcId="{F3176328-D2BF-4996-BBBD-5C9FC0DFA4F4}" destId="{B2A6E7F4-B86C-4A29-9C93-D8455E60475F}" srcOrd="0" destOrd="0" parTransId="{EE941FA9-ADC0-4CE2-9E7E-CD5A06D36EC7}" sibTransId="{6469BD8F-520B-41DE-9521-5559021D9561}"/>
    <dgm:cxn modelId="{DC4E48CF-97AC-404C-8B9A-5E7762B90815}" type="presOf" srcId="{B2A6E7F4-B86C-4A29-9C93-D8455E60475F}" destId="{A3A08DA3-80A8-7745-A7B8-2FB0798BEDB4}" srcOrd="0" destOrd="0" presId="urn:microsoft.com/office/officeart/2005/8/layout/hList1"/>
    <dgm:cxn modelId="{43D56ED7-8408-CD41-B0B3-75BBCF59AF8B}" type="presOf" srcId="{6DB6EB54-EB20-4E8E-B3C0-03A871B062A7}" destId="{F8F07CBE-8D64-3B45-855F-2A0520167671}" srcOrd="0" destOrd="0" presId="urn:microsoft.com/office/officeart/2005/8/layout/hList1"/>
    <dgm:cxn modelId="{1EC0B6DE-C7D2-4E26-A221-C102453C8F65}" srcId="{AE599AC6-5D40-459A-BEF6-FAF8163180C9}" destId="{A343E096-D105-44E0-8F9E-0C44B8560BA3}" srcOrd="0" destOrd="0" parTransId="{61DAD403-7505-4372-A991-313586628998}" sibTransId="{A671BF76-0569-4F0B-84A5-444437E8B882}"/>
    <dgm:cxn modelId="{CF7514E5-99C6-4B32-93D1-4FAC752C2709}" srcId="{6DB6EB54-EB20-4E8E-B3C0-03A871B062A7}" destId="{AE599AC6-5D40-459A-BEF6-FAF8163180C9}" srcOrd="0" destOrd="0" parTransId="{F8F52C59-240C-4BF6-8C65-4FF1CF1E8E3B}" sibTransId="{AADA9BC3-385C-49BA-90E0-C7C148D57AD6}"/>
    <dgm:cxn modelId="{179E3D32-4451-034F-94EA-9A356FEBFE7C}" type="presParOf" srcId="{F8F07CBE-8D64-3B45-855F-2A0520167671}" destId="{53D15CB7-6BD1-734C-93B7-172D3E69461B}" srcOrd="0" destOrd="0" presId="urn:microsoft.com/office/officeart/2005/8/layout/hList1"/>
    <dgm:cxn modelId="{30EA81B1-F193-4C4A-BFB1-DF7EDADE17E0}" type="presParOf" srcId="{53D15CB7-6BD1-734C-93B7-172D3E69461B}" destId="{0E75049B-2DAA-C34B-943C-A1592675D532}" srcOrd="0" destOrd="0" presId="urn:microsoft.com/office/officeart/2005/8/layout/hList1"/>
    <dgm:cxn modelId="{669C78A6-6790-2A4D-B568-78C65D9CED3E}" type="presParOf" srcId="{53D15CB7-6BD1-734C-93B7-172D3E69461B}" destId="{D10B5139-DC34-2748-88B3-B87A1C514A40}" srcOrd="1" destOrd="0" presId="urn:microsoft.com/office/officeart/2005/8/layout/hList1"/>
    <dgm:cxn modelId="{F70ADF7E-05C8-2C43-9019-6904572232F1}" type="presParOf" srcId="{F8F07CBE-8D64-3B45-855F-2A0520167671}" destId="{08646F86-7F26-684B-B135-3E22D387811E}" srcOrd="1" destOrd="0" presId="urn:microsoft.com/office/officeart/2005/8/layout/hList1"/>
    <dgm:cxn modelId="{64379980-CAFD-CE4B-97B7-D5020203F8BA}" type="presParOf" srcId="{F8F07CBE-8D64-3B45-855F-2A0520167671}" destId="{601F1E42-FA0E-6342-9389-31D9DC7B2B8E}" srcOrd="2" destOrd="0" presId="urn:microsoft.com/office/officeart/2005/8/layout/hList1"/>
    <dgm:cxn modelId="{D245229E-7668-3A47-B9D9-973D8015D86C}" type="presParOf" srcId="{601F1E42-FA0E-6342-9389-31D9DC7B2B8E}" destId="{6EDC8CDE-80AA-B843-9CF0-7365A8F38ECA}" srcOrd="0" destOrd="0" presId="urn:microsoft.com/office/officeart/2005/8/layout/hList1"/>
    <dgm:cxn modelId="{386AC614-1282-DD46-BD0F-B0A753DFFA3B}" type="presParOf" srcId="{601F1E42-FA0E-6342-9389-31D9DC7B2B8E}" destId="{A3A08DA3-80A8-7745-A7B8-2FB0798BEDB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9DF965-9F4A-4F7F-9ABE-67FE8C814A31}" type="doc">
      <dgm:prSet loTypeId="urn:microsoft.com/office/officeart/2005/8/layout/vList2" loCatId="list" qsTypeId="urn:microsoft.com/office/officeart/2005/8/quickstyle/simple3" qsCatId="simple" csTypeId="urn:microsoft.com/office/officeart/2005/8/colors/colorful1" csCatId="colorful"/>
      <dgm:spPr/>
      <dgm:t>
        <a:bodyPr/>
        <a:lstStyle/>
        <a:p>
          <a:endParaRPr lang="en-US"/>
        </a:p>
      </dgm:t>
    </dgm:pt>
    <dgm:pt modelId="{6CFF8A02-4E71-4900-8A1C-E536CBC8F45D}">
      <dgm:prSet/>
      <dgm:spPr/>
      <dgm:t>
        <a:bodyPr/>
        <a:lstStyle/>
        <a:p>
          <a:r>
            <a:rPr lang="en-US" b="1"/>
            <a:t>HIV status:</a:t>
          </a:r>
          <a:endParaRPr lang="en-US"/>
        </a:p>
      </dgm:t>
    </dgm:pt>
    <dgm:pt modelId="{4E823E07-7477-4AC4-8CE9-DAAFC6393403}" type="parTrans" cxnId="{2BEA1842-8E04-4706-BCF3-FC2351C7B406}">
      <dgm:prSet/>
      <dgm:spPr/>
      <dgm:t>
        <a:bodyPr/>
        <a:lstStyle/>
        <a:p>
          <a:endParaRPr lang="en-US"/>
        </a:p>
      </dgm:t>
    </dgm:pt>
    <dgm:pt modelId="{6CBC3537-CAA0-4861-B541-A3685681F5FF}" type="sibTrans" cxnId="{2BEA1842-8E04-4706-BCF3-FC2351C7B406}">
      <dgm:prSet/>
      <dgm:spPr/>
      <dgm:t>
        <a:bodyPr/>
        <a:lstStyle/>
        <a:p>
          <a:endParaRPr lang="en-US"/>
        </a:p>
      </dgm:t>
    </dgm:pt>
    <dgm:pt modelId="{5A1CFEB8-8518-4C1F-A98D-63E7F96EC30D}">
      <dgm:prSet/>
      <dgm:spPr/>
      <dgm:t>
        <a:bodyPr/>
        <a:lstStyle/>
        <a:p>
          <a:r>
            <a:rPr lang="en-US" b="1"/>
            <a:t>9% HIV positive</a:t>
          </a:r>
          <a:endParaRPr lang="en-US"/>
        </a:p>
      </dgm:t>
    </dgm:pt>
    <dgm:pt modelId="{D1B4A757-7C20-490C-9E0F-70B098B91DE8}" type="parTrans" cxnId="{2DE62EA3-4725-4F16-BA5D-DB06860D25C8}">
      <dgm:prSet/>
      <dgm:spPr/>
      <dgm:t>
        <a:bodyPr/>
        <a:lstStyle/>
        <a:p>
          <a:endParaRPr lang="en-US"/>
        </a:p>
      </dgm:t>
    </dgm:pt>
    <dgm:pt modelId="{DC7BD154-D5A8-4713-8368-F4A4427613F0}" type="sibTrans" cxnId="{2DE62EA3-4725-4F16-BA5D-DB06860D25C8}">
      <dgm:prSet/>
      <dgm:spPr/>
      <dgm:t>
        <a:bodyPr/>
        <a:lstStyle/>
        <a:p>
          <a:endParaRPr lang="en-US"/>
        </a:p>
      </dgm:t>
    </dgm:pt>
    <dgm:pt modelId="{04D0084D-EA93-41C1-8E3C-F66281DD0D18}">
      <dgm:prSet/>
      <dgm:spPr/>
      <dgm:t>
        <a:bodyPr/>
        <a:lstStyle/>
        <a:p>
          <a:r>
            <a:rPr lang="en-US" b="1"/>
            <a:t>65% HIV negative</a:t>
          </a:r>
          <a:endParaRPr lang="en-US"/>
        </a:p>
      </dgm:t>
    </dgm:pt>
    <dgm:pt modelId="{8268E50A-BA0D-4EE3-8180-5BB554215DBE}" type="parTrans" cxnId="{80C4CC53-7952-427C-ABFA-44547CCFAFCD}">
      <dgm:prSet/>
      <dgm:spPr/>
      <dgm:t>
        <a:bodyPr/>
        <a:lstStyle/>
        <a:p>
          <a:endParaRPr lang="en-US"/>
        </a:p>
      </dgm:t>
    </dgm:pt>
    <dgm:pt modelId="{A41E1D3A-3C49-4CA6-A0AF-0198F6F1D3FA}" type="sibTrans" cxnId="{80C4CC53-7952-427C-ABFA-44547CCFAFCD}">
      <dgm:prSet/>
      <dgm:spPr/>
      <dgm:t>
        <a:bodyPr/>
        <a:lstStyle/>
        <a:p>
          <a:endParaRPr lang="en-US"/>
        </a:p>
      </dgm:t>
    </dgm:pt>
    <dgm:pt modelId="{AA2E3685-9F9B-4B3C-850F-33464D3A6441}">
      <dgm:prSet/>
      <dgm:spPr/>
      <dgm:t>
        <a:bodyPr/>
        <a:lstStyle/>
        <a:p>
          <a:r>
            <a:rPr lang="en-US" b="1"/>
            <a:t>27% unknown HIV status</a:t>
          </a:r>
          <a:endParaRPr lang="en-US"/>
        </a:p>
      </dgm:t>
    </dgm:pt>
    <dgm:pt modelId="{06D94F63-FAC4-4D94-B0B1-218BCB518E69}" type="parTrans" cxnId="{7B3D12CF-419A-44AD-ADD8-68FE85F76EED}">
      <dgm:prSet/>
      <dgm:spPr/>
      <dgm:t>
        <a:bodyPr/>
        <a:lstStyle/>
        <a:p>
          <a:endParaRPr lang="en-US"/>
        </a:p>
      </dgm:t>
    </dgm:pt>
    <dgm:pt modelId="{62D5AD5B-E88E-4791-853A-251834874596}" type="sibTrans" cxnId="{7B3D12CF-419A-44AD-ADD8-68FE85F76EED}">
      <dgm:prSet/>
      <dgm:spPr/>
      <dgm:t>
        <a:bodyPr/>
        <a:lstStyle/>
        <a:p>
          <a:endParaRPr lang="en-US"/>
        </a:p>
      </dgm:t>
    </dgm:pt>
    <dgm:pt modelId="{83A4840A-0DA6-4C44-9DDC-48DB8E924DBC}">
      <dgm:prSet/>
      <dgm:spPr/>
      <dgm:t>
        <a:bodyPr/>
        <a:lstStyle/>
        <a:p>
          <a:r>
            <a:rPr lang="en-US" b="1"/>
            <a:t>Higher HIV prevalence among adolescents with:</a:t>
          </a:r>
          <a:endParaRPr lang="en-US"/>
        </a:p>
      </dgm:t>
    </dgm:pt>
    <dgm:pt modelId="{D02CAD01-DB72-44D8-8A00-EC4AB0FF2E9D}" type="parTrans" cxnId="{6EB8FC4F-4035-46BF-AFC1-39A383B4AF8F}">
      <dgm:prSet/>
      <dgm:spPr/>
      <dgm:t>
        <a:bodyPr/>
        <a:lstStyle/>
        <a:p>
          <a:endParaRPr lang="en-US"/>
        </a:p>
      </dgm:t>
    </dgm:pt>
    <dgm:pt modelId="{C9784B99-D46D-46FB-8738-C36DC3EACA73}" type="sibTrans" cxnId="{6EB8FC4F-4035-46BF-AFC1-39A383B4AF8F}">
      <dgm:prSet/>
      <dgm:spPr/>
      <dgm:t>
        <a:bodyPr/>
        <a:lstStyle/>
        <a:p>
          <a:endParaRPr lang="en-US"/>
        </a:p>
      </dgm:t>
    </dgm:pt>
    <dgm:pt modelId="{7AB5E370-1DD6-4D06-83B5-A7105FBBFBF2}">
      <dgm:prSet/>
      <dgm:spPr/>
      <dgm:t>
        <a:bodyPr/>
        <a:lstStyle/>
        <a:p>
          <a:r>
            <a:rPr lang="en-US" b="1"/>
            <a:t>Secondary (10%)</a:t>
          </a:r>
          <a:r>
            <a:rPr lang="en-US"/>
            <a:t> and </a:t>
          </a:r>
          <a:r>
            <a:rPr lang="en-US" b="1"/>
            <a:t>early latent syphilis (9%)</a:t>
          </a:r>
          <a:r>
            <a:rPr lang="en-US"/>
            <a:t> vs </a:t>
          </a:r>
          <a:r>
            <a:rPr lang="en-US" b="1"/>
            <a:t>primary (5%)</a:t>
          </a:r>
          <a:endParaRPr lang="en-US"/>
        </a:p>
      </dgm:t>
    </dgm:pt>
    <dgm:pt modelId="{4075D0D7-9AFF-4B25-817E-335FDD3AA2A3}" type="parTrans" cxnId="{57ED83B0-9599-4482-A0D9-7CBF8D53A940}">
      <dgm:prSet/>
      <dgm:spPr/>
      <dgm:t>
        <a:bodyPr/>
        <a:lstStyle/>
        <a:p>
          <a:endParaRPr lang="en-US"/>
        </a:p>
      </dgm:t>
    </dgm:pt>
    <dgm:pt modelId="{B0B6D68D-04F3-43D0-BA81-5898B3A0C1A5}" type="sibTrans" cxnId="{57ED83B0-9599-4482-A0D9-7CBF8D53A940}">
      <dgm:prSet/>
      <dgm:spPr/>
      <dgm:t>
        <a:bodyPr/>
        <a:lstStyle/>
        <a:p>
          <a:endParaRPr lang="en-US"/>
        </a:p>
      </dgm:t>
    </dgm:pt>
    <dgm:pt modelId="{523A79C5-66F7-4040-83F2-4B3ACD7C16BE}">
      <dgm:prSet/>
      <dgm:spPr/>
      <dgm:t>
        <a:bodyPr/>
        <a:lstStyle/>
        <a:p>
          <a:r>
            <a:rPr lang="en-US" b="1"/>
            <a:t>MSM (17%)</a:t>
          </a:r>
          <a:r>
            <a:rPr lang="en-US"/>
            <a:t> vs </a:t>
          </a:r>
          <a:r>
            <a:rPr lang="en-US" b="1"/>
            <a:t>MSW (3%)</a:t>
          </a:r>
          <a:r>
            <a:rPr lang="en-US"/>
            <a:t> and </a:t>
          </a:r>
          <a:r>
            <a:rPr lang="en-US" b="1"/>
            <a:t>women (1%)</a:t>
          </a:r>
          <a:endParaRPr lang="en-US"/>
        </a:p>
      </dgm:t>
    </dgm:pt>
    <dgm:pt modelId="{471D53C8-8C37-4369-B9F9-62F31343B0DF}" type="parTrans" cxnId="{87C15A64-4EDA-464F-AC3C-B3ABF2916160}">
      <dgm:prSet/>
      <dgm:spPr/>
      <dgm:t>
        <a:bodyPr/>
        <a:lstStyle/>
        <a:p>
          <a:endParaRPr lang="en-US"/>
        </a:p>
      </dgm:t>
    </dgm:pt>
    <dgm:pt modelId="{EF194B2C-088E-4EE2-983F-5819363D1DAE}" type="sibTrans" cxnId="{87C15A64-4EDA-464F-AC3C-B3ABF2916160}">
      <dgm:prSet/>
      <dgm:spPr/>
      <dgm:t>
        <a:bodyPr/>
        <a:lstStyle/>
        <a:p>
          <a:endParaRPr lang="en-US"/>
        </a:p>
      </dgm:t>
    </dgm:pt>
    <dgm:pt modelId="{8F4A1537-8F1A-47D2-984F-0B869989A625}">
      <dgm:prSet/>
      <dgm:spPr/>
      <dgm:t>
        <a:bodyPr/>
        <a:lstStyle/>
        <a:p>
          <a:r>
            <a:rPr lang="en-US" b="1"/>
            <a:t>Black/African American adolescents (12%)</a:t>
          </a:r>
          <a:r>
            <a:rPr lang="en-US"/>
            <a:t> vs </a:t>
          </a:r>
          <a:r>
            <a:rPr lang="en-US" b="1"/>
            <a:t>Hispanic (7%)</a:t>
          </a:r>
          <a:r>
            <a:rPr lang="en-US"/>
            <a:t> and </a:t>
          </a:r>
          <a:r>
            <a:rPr lang="en-US" b="1"/>
            <a:t>White (3%)</a:t>
          </a:r>
          <a:endParaRPr lang="en-US"/>
        </a:p>
      </dgm:t>
    </dgm:pt>
    <dgm:pt modelId="{4FF2A420-CB56-4961-84B3-920CEB273F27}" type="parTrans" cxnId="{2CE7FB90-845A-4DF6-97FD-48C53F234A22}">
      <dgm:prSet/>
      <dgm:spPr/>
      <dgm:t>
        <a:bodyPr/>
        <a:lstStyle/>
        <a:p>
          <a:endParaRPr lang="en-US"/>
        </a:p>
      </dgm:t>
    </dgm:pt>
    <dgm:pt modelId="{620EF187-0577-459A-944C-ABBB20668046}" type="sibTrans" cxnId="{2CE7FB90-845A-4DF6-97FD-48C53F234A22}">
      <dgm:prSet/>
      <dgm:spPr/>
      <dgm:t>
        <a:bodyPr/>
        <a:lstStyle/>
        <a:p>
          <a:endParaRPr lang="en-US"/>
        </a:p>
      </dgm:t>
    </dgm:pt>
    <dgm:pt modelId="{5B74CCBC-041C-47E0-9807-FEBF7FA54ED4}">
      <dgm:prSet/>
      <dgm:spPr/>
      <dgm:t>
        <a:bodyPr/>
        <a:lstStyle/>
        <a:p>
          <a:r>
            <a:rPr lang="en-US" b="1"/>
            <a:t>Southern U.S. (10%)</a:t>
          </a:r>
          <a:r>
            <a:rPr lang="en-US"/>
            <a:t> vs </a:t>
          </a:r>
          <a:r>
            <a:rPr lang="en-US" b="1"/>
            <a:t>West (5%)</a:t>
          </a:r>
          <a:endParaRPr lang="en-US"/>
        </a:p>
      </dgm:t>
    </dgm:pt>
    <dgm:pt modelId="{4940D157-E8BF-41DC-94D6-9B8649E4EFD4}" type="parTrans" cxnId="{5701674C-5419-47E2-942E-F9D71C0F5C79}">
      <dgm:prSet/>
      <dgm:spPr/>
      <dgm:t>
        <a:bodyPr/>
        <a:lstStyle/>
        <a:p>
          <a:endParaRPr lang="en-US"/>
        </a:p>
      </dgm:t>
    </dgm:pt>
    <dgm:pt modelId="{52A36C6F-7A07-44D9-9B25-D6791ECC3956}" type="sibTrans" cxnId="{5701674C-5419-47E2-942E-F9D71C0F5C79}">
      <dgm:prSet/>
      <dgm:spPr/>
      <dgm:t>
        <a:bodyPr/>
        <a:lstStyle/>
        <a:p>
          <a:endParaRPr lang="en-US"/>
        </a:p>
      </dgm:t>
    </dgm:pt>
    <dgm:pt modelId="{C1519C65-3E6E-4DC7-8AC8-D3747AAACC2D}">
      <dgm:prSet/>
      <dgm:spPr/>
      <dgm:t>
        <a:bodyPr/>
        <a:lstStyle/>
        <a:p>
          <a:r>
            <a:rPr lang="en-US" b="1"/>
            <a:t>Diagnosis Settings</a:t>
          </a:r>
          <a:endParaRPr lang="en-US"/>
        </a:p>
      </dgm:t>
    </dgm:pt>
    <dgm:pt modelId="{3583A481-BA62-4717-80E6-2A00C3A4D7DE}" type="parTrans" cxnId="{E516B090-F995-4992-9340-888EB9E1BC29}">
      <dgm:prSet/>
      <dgm:spPr/>
      <dgm:t>
        <a:bodyPr/>
        <a:lstStyle/>
        <a:p>
          <a:endParaRPr lang="en-US"/>
        </a:p>
      </dgm:t>
    </dgm:pt>
    <dgm:pt modelId="{E6A90A27-B1D0-473B-889F-6A801A27C817}" type="sibTrans" cxnId="{E516B090-F995-4992-9340-888EB9E1BC29}">
      <dgm:prSet/>
      <dgm:spPr/>
      <dgm:t>
        <a:bodyPr/>
        <a:lstStyle/>
        <a:p>
          <a:endParaRPr lang="en-US"/>
        </a:p>
      </dgm:t>
    </dgm:pt>
    <dgm:pt modelId="{881C561B-E666-4D36-BF01-9E4C8678E498}">
      <dgm:prSet/>
      <dgm:spPr/>
      <dgm:t>
        <a:bodyPr/>
        <a:lstStyle/>
        <a:p>
          <a:r>
            <a:rPr lang="en-US" b="1"/>
            <a:t>79% diagnosed in non-STI clinics</a:t>
          </a:r>
          <a:endParaRPr lang="en-US"/>
        </a:p>
      </dgm:t>
    </dgm:pt>
    <dgm:pt modelId="{3145F649-EFB0-44C6-A1A1-0D370DC0FD1C}" type="parTrans" cxnId="{E7D5DDE2-21FF-42D4-AF6E-E578E2A25E27}">
      <dgm:prSet/>
      <dgm:spPr/>
      <dgm:t>
        <a:bodyPr/>
        <a:lstStyle/>
        <a:p>
          <a:endParaRPr lang="en-US"/>
        </a:p>
      </dgm:t>
    </dgm:pt>
    <dgm:pt modelId="{83613B4A-77F3-4021-ABA1-3ADD97930FC4}" type="sibTrans" cxnId="{E7D5DDE2-21FF-42D4-AF6E-E578E2A25E27}">
      <dgm:prSet/>
      <dgm:spPr/>
      <dgm:t>
        <a:bodyPr/>
        <a:lstStyle/>
        <a:p>
          <a:endParaRPr lang="en-US"/>
        </a:p>
      </dgm:t>
    </dgm:pt>
    <dgm:pt modelId="{14F4FEBF-D611-43D4-87BA-92DD57C23CF9}">
      <dgm:prSet/>
      <dgm:spPr/>
      <dgm:t>
        <a:bodyPr/>
        <a:lstStyle/>
        <a:p>
          <a:r>
            <a:rPr lang="en-US" b="1"/>
            <a:t>21% diagnosed in STI clinics</a:t>
          </a:r>
          <a:endParaRPr lang="en-US"/>
        </a:p>
      </dgm:t>
    </dgm:pt>
    <dgm:pt modelId="{88089197-7716-4E54-8120-3B94727EBD29}" type="parTrans" cxnId="{639935E0-6C2B-491C-AC10-7CDE5F0F05AD}">
      <dgm:prSet/>
      <dgm:spPr/>
      <dgm:t>
        <a:bodyPr/>
        <a:lstStyle/>
        <a:p>
          <a:endParaRPr lang="en-US"/>
        </a:p>
      </dgm:t>
    </dgm:pt>
    <dgm:pt modelId="{04082956-6B37-401F-B733-C2091B38FE74}" type="sibTrans" cxnId="{639935E0-6C2B-491C-AC10-7CDE5F0F05AD}">
      <dgm:prSet/>
      <dgm:spPr/>
      <dgm:t>
        <a:bodyPr/>
        <a:lstStyle/>
        <a:p>
          <a:endParaRPr lang="en-US"/>
        </a:p>
      </dgm:t>
    </dgm:pt>
    <dgm:pt modelId="{2FEEAF89-467E-5E4F-B541-A395AF0A2AE8}" type="pres">
      <dgm:prSet presAssocID="{CB9DF965-9F4A-4F7F-9ABE-67FE8C814A31}" presName="linear" presStyleCnt="0">
        <dgm:presLayoutVars>
          <dgm:animLvl val="lvl"/>
          <dgm:resizeHandles val="exact"/>
        </dgm:presLayoutVars>
      </dgm:prSet>
      <dgm:spPr/>
    </dgm:pt>
    <dgm:pt modelId="{E6ECBE44-96D4-0D4E-B7ED-E7FA55D1B3CF}" type="pres">
      <dgm:prSet presAssocID="{6CFF8A02-4E71-4900-8A1C-E536CBC8F45D}" presName="parentText" presStyleLbl="node1" presStyleIdx="0" presStyleCnt="3">
        <dgm:presLayoutVars>
          <dgm:chMax val="0"/>
          <dgm:bulletEnabled val="1"/>
        </dgm:presLayoutVars>
      </dgm:prSet>
      <dgm:spPr/>
    </dgm:pt>
    <dgm:pt modelId="{0CA6675E-A15E-044D-AC52-E99158375649}" type="pres">
      <dgm:prSet presAssocID="{6CFF8A02-4E71-4900-8A1C-E536CBC8F45D}" presName="childText" presStyleLbl="revTx" presStyleIdx="0" presStyleCnt="3">
        <dgm:presLayoutVars>
          <dgm:bulletEnabled val="1"/>
        </dgm:presLayoutVars>
      </dgm:prSet>
      <dgm:spPr/>
    </dgm:pt>
    <dgm:pt modelId="{9739C5D2-0173-8F4C-A411-0E2EACF754C7}" type="pres">
      <dgm:prSet presAssocID="{83A4840A-0DA6-4C44-9DDC-48DB8E924DBC}" presName="parentText" presStyleLbl="node1" presStyleIdx="1" presStyleCnt="3">
        <dgm:presLayoutVars>
          <dgm:chMax val="0"/>
          <dgm:bulletEnabled val="1"/>
        </dgm:presLayoutVars>
      </dgm:prSet>
      <dgm:spPr/>
    </dgm:pt>
    <dgm:pt modelId="{71A28A1E-80BD-1F42-BD97-CAFEAF5F9BF5}" type="pres">
      <dgm:prSet presAssocID="{83A4840A-0DA6-4C44-9DDC-48DB8E924DBC}" presName="childText" presStyleLbl="revTx" presStyleIdx="1" presStyleCnt="3">
        <dgm:presLayoutVars>
          <dgm:bulletEnabled val="1"/>
        </dgm:presLayoutVars>
      </dgm:prSet>
      <dgm:spPr/>
    </dgm:pt>
    <dgm:pt modelId="{F4C53D42-B0C9-BD47-9BAB-E39C7885106B}" type="pres">
      <dgm:prSet presAssocID="{C1519C65-3E6E-4DC7-8AC8-D3747AAACC2D}" presName="parentText" presStyleLbl="node1" presStyleIdx="2" presStyleCnt="3">
        <dgm:presLayoutVars>
          <dgm:chMax val="0"/>
          <dgm:bulletEnabled val="1"/>
        </dgm:presLayoutVars>
      </dgm:prSet>
      <dgm:spPr/>
    </dgm:pt>
    <dgm:pt modelId="{8E449728-4967-4C4E-A095-F2FEDA6E188A}" type="pres">
      <dgm:prSet presAssocID="{C1519C65-3E6E-4DC7-8AC8-D3747AAACC2D}" presName="childText" presStyleLbl="revTx" presStyleIdx="2" presStyleCnt="3">
        <dgm:presLayoutVars>
          <dgm:bulletEnabled val="1"/>
        </dgm:presLayoutVars>
      </dgm:prSet>
      <dgm:spPr/>
    </dgm:pt>
  </dgm:ptLst>
  <dgm:cxnLst>
    <dgm:cxn modelId="{BBF59B08-7AE5-F64D-BF9C-33DA4A6FCB72}" type="presOf" srcId="{5B74CCBC-041C-47E0-9807-FEBF7FA54ED4}" destId="{71A28A1E-80BD-1F42-BD97-CAFEAF5F9BF5}" srcOrd="0" destOrd="3" presId="urn:microsoft.com/office/officeart/2005/8/layout/vList2"/>
    <dgm:cxn modelId="{34D3E632-980D-994F-9FF8-86433D6D5637}" type="presOf" srcId="{7AB5E370-1DD6-4D06-83B5-A7105FBBFBF2}" destId="{71A28A1E-80BD-1F42-BD97-CAFEAF5F9BF5}" srcOrd="0" destOrd="0" presId="urn:microsoft.com/office/officeart/2005/8/layout/vList2"/>
    <dgm:cxn modelId="{2BEA1842-8E04-4706-BCF3-FC2351C7B406}" srcId="{CB9DF965-9F4A-4F7F-9ABE-67FE8C814A31}" destId="{6CFF8A02-4E71-4900-8A1C-E536CBC8F45D}" srcOrd="0" destOrd="0" parTransId="{4E823E07-7477-4AC4-8CE9-DAAFC6393403}" sibTransId="{6CBC3537-CAA0-4861-B541-A3685681F5FF}"/>
    <dgm:cxn modelId="{B7B85842-A607-774F-A841-3F53555635FB}" type="presOf" srcId="{523A79C5-66F7-4040-83F2-4B3ACD7C16BE}" destId="{71A28A1E-80BD-1F42-BD97-CAFEAF5F9BF5}" srcOrd="0" destOrd="1" presId="urn:microsoft.com/office/officeart/2005/8/layout/vList2"/>
    <dgm:cxn modelId="{D8E05962-4ACB-4948-A47F-DC070EE260E4}" type="presOf" srcId="{881C561B-E666-4D36-BF01-9E4C8678E498}" destId="{8E449728-4967-4C4E-A095-F2FEDA6E188A}" srcOrd="0" destOrd="0" presId="urn:microsoft.com/office/officeart/2005/8/layout/vList2"/>
    <dgm:cxn modelId="{87C15A64-4EDA-464F-AC3C-B3ABF2916160}" srcId="{83A4840A-0DA6-4C44-9DDC-48DB8E924DBC}" destId="{523A79C5-66F7-4040-83F2-4B3ACD7C16BE}" srcOrd="1" destOrd="0" parTransId="{471D53C8-8C37-4369-B9F9-62F31343B0DF}" sibTransId="{EF194B2C-088E-4EE2-983F-5819363D1DAE}"/>
    <dgm:cxn modelId="{5701674C-5419-47E2-942E-F9D71C0F5C79}" srcId="{83A4840A-0DA6-4C44-9DDC-48DB8E924DBC}" destId="{5B74CCBC-041C-47E0-9807-FEBF7FA54ED4}" srcOrd="3" destOrd="0" parTransId="{4940D157-E8BF-41DC-94D6-9B8649E4EFD4}" sibTransId="{52A36C6F-7A07-44D9-9B25-D6791ECC3956}"/>
    <dgm:cxn modelId="{6EB8FC4F-4035-46BF-AFC1-39A383B4AF8F}" srcId="{CB9DF965-9F4A-4F7F-9ABE-67FE8C814A31}" destId="{83A4840A-0DA6-4C44-9DDC-48DB8E924DBC}" srcOrd="1" destOrd="0" parTransId="{D02CAD01-DB72-44D8-8A00-EC4AB0FF2E9D}" sibTransId="{C9784B99-D46D-46FB-8738-C36DC3EACA73}"/>
    <dgm:cxn modelId="{80C4CC53-7952-427C-ABFA-44547CCFAFCD}" srcId="{6CFF8A02-4E71-4900-8A1C-E536CBC8F45D}" destId="{04D0084D-EA93-41C1-8E3C-F66281DD0D18}" srcOrd="1" destOrd="0" parTransId="{8268E50A-BA0D-4EE3-8180-5BB554215DBE}" sibTransId="{A41E1D3A-3C49-4CA6-A0AF-0198F6F1D3FA}"/>
    <dgm:cxn modelId="{02CD5956-2B56-9E40-8D31-6DAC80E3BED9}" type="presOf" srcId="{8F4A1537-8F1A-47D2-984F-0B869989A625}" destId="{71A28A1E-80BD-1F42-BD97-CAFEAF5F9BF5}" srcOrd="0" destOrd="2" presId="urn:microsoft.com/office/officeart/2005/8/layout/vList2"/>
    <dgm:cxn modelId="{C34DB28C-DE0D-C74A-825C-013C05440D7A}" type="presOf" srcId="{83A4840A-0DA6-4C44-9DDC-48DB8E924DBC}" destId="{9739C5D2-0173-8F4C-A411-0E2EACF754C7}" srcOrd="0" destOrd="0" presId="urn:microsoft.com/office/officeart/2005/8/layout/vList2"/>
    <dgm:cxn modelId="{E516B090-F995-4992-9340-888EB9E1BC29}" srcId="{CB9DF965-9F4A-4F7F-9ABE-67FE8C814A31}" destId="{C1519C65-3E6E-4DC7-8AC8-D3747AAACC2D}" srcOrd="2" destOrd="0" parTransId="{3583A481-BA62-4717-80E6-2A00C3A4D7DE}" sibTransId="{E6A90A27-B1D0-473B-889F-6A801A27C817}"/>
    <dgm:cxn modelId="{2CE7FB90-845A-4DF6-97FD-48C53F234A22}" srcId="{83A4840A-0DA6-4C44-9DDC-48DB8E924DBC}" destId="{8F4A1537-8F1A-47D2-984F-0B869989A625}" srcOrd="2" destOrd="0" parTransId="{4FF2A420-CB56-4961-84B3-920CEB273F27}" sibTransId="{620EF187-0577-459A-944C-ABBB20668046}"/>
    <dgm:cxn modelId="{4C14D591-1CA7-EA49-B3F4-FB27C80D5713}" type="presOf" srcId="{6CFF8A02-4E71-4900-8A1C-E536CBC8F45D}" destId="{E6ECBE44-96D4-0D4E-B7ED-E7FA55D1B3CF}" srcOrd="0" destOrd="0" presId="urn:microsoft.com/office/officeart/2005/8/layout/vList2"/>
    <dgm:cxn modelId="{7D935599-8A73-EE44-9A69-32B55BD5CC95}" type="presOf" srcId="{C1519C65-3E6E-4DC7-8AC8-D3747AAACC2D}" destId="{F4C53D42-B0C9-BD47-9BAB-E39C7885106B}" srcOrd="0" destOrd="0" presId="urn:microsoft.com/office/officeart/2005/8/layout/vList2"/>
    <dgm:cxn modelId="{1C9FC0A2-2298-624C-8CAE-CC80526A3744}" type="presOf" srcId="{04D0084D-EA93-41C1-8E3C-F66281DD0D18}" destId="{0CA6675E-A15E-044D-AC52-E99158375649}" srcOrd="0" destOrd="1" presId="urn:microsoft.com/office/officeart/2005/8/layout/vList2"/>
    <dgm:cxn modelId="{2DE62EA3-4725-4F16-BA5D-DB06860D25C8}" srcId="{6CFF8A02-4E71-4900-8A1C-E536CBC8F45D}" destId="{5A1CFEB8-8518-4C1F-A98D-63E7F96EC30D}" srcOrd="0" destOrd="0" parTransId="{D1B4A757-7C20-490C-9E0F-70B098B91DE8}" sibTransId="{DC7BD154-D5A8-4713-8368-F4A4427613F0}"/>
    <dgm:cxn modelId="{57ED83B0-9599-4482-A0D9-7CBF8D53A940}" srcId="{83A4840A-0DA6-4C44-9DDC-48DB8E924DBC}" destId="{7AB5E370-1DD6-4D06-83B5-A7105FBBFBF2}" srcOrd="0" destOrd="0" parTransId="{4075D0D7-9AFF-4B25-817E-335FDD3AA2A3}" sibTransId="{B0B6D68D-04F3-43D0-BA81-5898B3A0C1A5}"/>
    <dgm:cxn modelId="{36D97AC3-001E-5440-A756-77F20A41703A}" type="presOf" srcId="{5A1CFEB8-8518-4C1F-A98D-63E7F96EC30D}" destId="{0CA6675E-A15E-044D-AC52-E99158375649}" srcOrd="0" destOrd="0" presId="urn:microsoft.com/office/officeart/2005/8/layout/vList2"/>
    <dgm:cxn modelId="{E57BD8CB-8995-FE4C-ADCA-E4F7255969F9}" type="presOf" srcId="{AA2E3685-9F9B-4B3C-850F-33464D3A6441}" destId="{0CA6675E-A15E-044D-AC52-E99158375649}" srcOrd="0" destOrd="2" presId="urn:microsoft.com/office/officeart/2005/8/layout/vList2"/>
    <dgm:cxn modelId="{7B3D12CF-419A-44AD-ADD8-68FE85F76EED}" srcId="{6CFF8A02-4E71-4900-8A1C-E536CBC8F45D}" destId="{AA2E3685-9F9B-4B3C-850F-33464D3A6441}" srcOrd="2" destOrd="0" parTransId="{06D94F63-FAC4-4D94-B0B1-218BCB518E69}" sibTransId="{62D5AD5B-E88E-4791-853A-251834874596}"/>
    <dgm:cxn modelId="{18D168D7-F55E-0647-9F4F-412F1DC5EFC4}" type="presOf" srcId="{14F4FEBF-D611-43D4-87BA-92DD57C23CF9}" destId="{8E449728-4967-4C4E-A095-F2FEDA6E188A}" srcOrd="0" destOrd="1" presId="urn:microsoft.com/office/officeart/2005/8/layout/vList2"/>
    <dgm:cxn modelId="{639935E0-6C2B-491C-AC10-7CDE5F0F05AD}" srcId="{C1519C65-3E6E-4DC7-8AC8-D3747AAACC2D}" destId="{14F4FEBF-D611-43D4-87BA-92DD57C23CF9}" srcOrd="1" destOrd="0" parTransId="{88089197-7716-4E54-8120-3B94727EBD29}" sibTransId="{04082956-6B37-401F-B733-C2091B38FE74}"/>
    <dgm:cxn modelId="{E7D5DDE2-21FF-42D4-AF6E-E578E2A25E27}" srcId="{C1519C65-3E6E-4DC7-8AC8-D3747AAACC2D}" destId="{881C561B-E666-4D36-BF01-9E4C8678E498}" srcOrd="0" destOrd="0" parTransId="{3145F649-EFB0-44C6-A1A1-0D370DC0FD1C}" sibTransId="{83613B4A-77F3-4021-ABA1-3ADD97930FC4}"/>
    <dgm:cxn modelId="{6BDB8FFB-6EF9-8F4B-8019-D4B5BFDF4705}" type="presOf" srcId="{CB9DF965-9F4A-4F7F-9ABE-67FE8C814A31}" destId="{2FEEAF89-467E-5E4F-B541-A395AF0A2AE8}" srcOrd="0" destOrd="0" presId="urn:microsoft.com/office/officeart/2005/8/layout/vList2"/>
    <dgm:cxn modelId="{DD450615-AC98-BB40-B33F-0CB4E92720E4}" type="presParOf" srcId="{2FEEAF89-467E-5E4F-B541-A395AF0A2AE8}" destId="{E6ECBE44-96D4-0D4E-B7ED-E7FA55D1B3CF}" srcOrd="0" destOrd="0" presId="urn:microsoft.com/office/officeart/2005/8/layout/vList2"/>
    <dgm:cxn modelId="{C196FA8C-CCC7-E542-AB83-F59304063C05}" type="presParOf" srcId="{2FEEAF89-467E-5E4F-B541-A395AF0A2AE8}" destId="{0CA6675E-A15E-044D-AC52-E99158375649}" srcOrd="1" destOrd="0" presId="urn:microsoft.com/office/officeart/2005/8/layout/vList2"/>
    <dgm:cxn modelId="{23606720-968F-1B4A-9CA1-599F21A7DA14}" type="presParOf" srcId="{2FEEAF89-467E-5E4F-B541-A395AF0A2AE8}" destId="{9739C5D2-0173-8F4C-A411-0E2EACF754C7}" srcOrd="2" destOrd="0" presId="urn:microsoft.com/office/officeart/2005/8/layout/vList2"/>
    <dgm:cxn modelId="{F56BEF6A-5B7C-8B4B-A742-6C40649C9EC4}" type="presParOf" srcId="{2FEEAF89-467E-5E4F-B541-A395AF0A2AE8}" destId="{71A28A1E-80BD-1F42-BD97-CAFEAF5F9BF5}" srcOrd="3" destOrd="0" presId="urn:microsoft.com/office/officeart/2005/8/layout/vList2"/>
    <dgm:cxn modelId="{A7FB37A1-F7C4-2748-90DE-61C91F1E2EFD}" type="presParOf" srcId="{2FEEAF89-467E-5E4F-B541-A395AF0A2AE8}" destId="{F4C53D42-B0C9-BD47-9BAB-E39C7885106B}" srcOrd="4" destOrd="0" presId="urn:microsoft.com/office/officeart/2005/8/layout/vList2"/>
    <dgm:cxn modelId="{D65D8D49-E1CC-704E-BADA-4E7CDBFF6D11}" type="presParOf" srcId="{2FEEAF89-467E-5E4F-B541-A395AF0A2AE8}" destId="{8E449728-4967-4C4E-A095-F2FEDA6E188A}"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6601789-5A8C-4861-A884-7C7773A8D1AF}" type="doc">
      <dgm:prSet loTypeId="urn:microsoft.com/office/officeart/2005/8/layout/vList2" loCatId="list" qsTypeId="urn:microsoft.com/office/officeart/2005/8/quickstyle/simple3" qsCatId="simple" csTypeId="urn:microsoft.com/office/officeart/2005/8/colors/colorful1" csCatId="colorful"/>
      <dgm:spPr/>
      <dgm:t>
        <a:bodyPr/>
        <a:lstStyle/>
        <a:p>
          <a:endParaRPr lang="en-US"/>
        </a:p>
      </dgm:t>
    </dgm:pt>
    <dgm:pt modelId="{1B3CB5A7-0458-4A50-8767-2D076ECCEF35}">
      <dgm:prSet/>
      <dgm:spPr/>
      <dgm:t>
        <a:bodyPr/>
        <a:lstStyle/>
        <a:p>
          <a:r>
            <a:rPr lang="en-US" b="1"/>
            <a:t>Trends</a:t>
          </a:r>
          <a:endParaRPr lang="en-US"/>
        </a:p>
      </dgm:t>
    </dgm:pt>
    <dgm:pt modelId="{4DB62C55-438C-44A1-861F-6C7B83C57A2F}" type="parTrans" cxnId="{FDAB5C7C-CDD7-4D40-AF27-BA49B49996FA}">
      <dgm:prSet/>
      <dgm:spPr/>
      <dgm:t>
        <a:bodyPr/>
        <a:lstStyle/>
        <a:p>
          <a:endParaRPr lang="en-US"/>
        </a:p>
      </dgm:t>
    </dgm:pt>
    <dgm:pt modelId="{5E9DCFD6-36F8-4752-AA91-A15A5FB825ED}" type="sibTrans" cxnId="{FDAB5C7C-CDD7-4D40-AF27-BA49B49996FA}">
      <dgm:prSet/>
      <dgm:spPr/>
      <dgm:t>
        <a:bodyPr/>
        <a:lstStyle/>
        <a:p>
          <a:endParaRPr lang="en-US"/>
        </a:p>
      </dgm:t>
    </dgm:pt>
    <dgm:pt modelId="{61A6F87A-4AD4-40F7-B319-1FC65643E0D5}">
      <dgm:prSet/>
      <dgm:spPr/>
      <dgm:t>
        <a:bodyPr/>
        <a:lstStyle/>
        <a:p>
          <a:r>
            <a:rPr lang="en-US"/>
            <a:t>HIV coinfection among adolescents with early syphilis </a:t>
          </a:r>
          <a:r>
            <a:rPr lang="en-US" b="1"/>
            <a:t>declined from 11% (2014) to 6% (2023)</a:t>
          </a:r>
          <a:endParaRPr lang="en-US"/>
        </a:p>
      </dgm:t>
    </dgm:pt>
    <dgm:pt modelId="{07B37DEB-DE8A-4EF4-93CE-4D6390F7A8C5}" type="parTrans" cxnId="{DEDCD011-0D73-481D-B095-32D6CDEF2331}">
      <dgm:prSet/>
      <dgm:spPr/>
      <dgm:t>
        <a:bodyPr/>
        <a:lstStyle/>
        <a:p>
          <a:endParaRPr lang="en-US"/>
        </a:p>
      </dgm:t>
    </dgm:pt>
    <dgm:pt modelId="{25771E72-B7D5-4E5B-B48C-4644EFFB7E20}" type="sibTrans" cxnId="{DEDCD011-0D73-481D-B095-32D6CDEF2331}">
      <dgm:prSet/>
      <dgm:spPr/>
      <dgm:t>
        <a:bodyPr/>
        <a:lstStyle/>
        <a:p>
          <a:endParaRPr lang="en-US"/>
        </a:p>
      </dgm:t>
    </dgm:pt>
    <dgm:pt modelId="{647C62AB-E535-478A-A3C8-202B2BB6EF25}">
      <dgm:prSet/>
      <dgm:spPr/>
      <dgm:t>
        <a:bodyPr/>
        <a:lstStyle/>
        <a:p>
          <a:r>
            <a:rPr lang="en-US" b="1"/>
            <a:t>≈1 in 12 adolescents</a:t>
          </a:r>
          <a:r>
            <a:rPr lang="en-US"/>
            <a:t> with early syphilis had HIV</a:t>
          </a:r>
          <a:br>
            <a:rPr lang="en-US"/>
          </a:br>
          <a:endParaRPr lang="en-US"/>
        </a:p>
      </dgm:t>
    </dgm:pt>
    <dgm:pt modelId="{6246FEDB-A7BB-4DD8-ACA3-D2BDD334DCFD}" type="parTrans" cxnId="{00DBFCBC-E5D2-4922-A585-D71194A1504A}">
      <dgm:prSet/>
      <dgm:spPr/>
      <dgm:t>
        <a:bodyPr/>
        <a:lstStyle/>
        <a:p>
          <a:endParaRPr lang="en-US"/>
        </a:p>
      </dgm:t>
    </dgm:pt>
    <dgm:pt modelId="{3345E2CC-1A43-494B-8F8D-F06DB23CC77C}" type="sibTrans" cxnId="{00DBFCBC-E5D2-4922-A585-D71194A1504A}">
      <dgm:prSet/>
      <dgm:spPr/>
      <dgm:t>
        <a:bodyPr/>
        <a:lstStyle/>
        <a:p>
          <a:endParaRPr lang="en-US"/>
        </a:p>
      </dgm:t>
    </dgm:pt>
    <dgm:pt modelId="{E1CC91E8-C5B3-453F-829B-7B46CF40FA36}">
      <dgm:prSet/>
      <dgm:spPr/>
      <dgm:t>
        <a:bodyPr/>
        <a:lstStyle/>
        <a:p>
          <a:r>
            <a:rPr lang="en-US" b="1"/>
            <a:t>Key Takeaways</a:t>
          </a:r>
          <a:endParaRPr lang="en-US"/>
        </a:p>
      </dgm:t>
    </dgm:pt>
    <dgm:pt modelId="{77F78CFD-34AA-4C00-AE06-BBBC6E039796}" type="parTrans" cxnId="{FB4F0BDE-773E-4D81-B77A-D0EBD14414DE}">
      <dgm:prSet/>
      <dgm:spPr/>
      <dgm:t>
        <a:bodyPr/>
        <a:lstStyle/>
        <a:p>
          <a:endParaRPr lang="en-US"/>
        </a:p>
      </dgm:t>
    </dgm:pt>
    <dgm:pt modelId="{635C62E7-5F65-4908-9296-55D098AB6F81}" type="sibTrans" cxnId="{FB4F0BDE-773E-4D81-B77A-D0EBD14414DE}">
      <dgm:prSet/>
      <dgm:spPr/>
      <dgm:t>
        <a:bodyPr/>
        <a:lstStyle/>
        <a:p>
          <a:endParaRPr lang="en-US"/>
        </a:p>
      </dgm:t>
    </dgm:pt>
    <dgm:pt modelId="{CBD9DB17-E1B9-461A-A8A8-782DA937B366}">
      <dgm:prSet/>
      <dgm:spPr/>
      <dgm:t>
        <a:bodyPr/>
        <a:lstStyle/>
        <a:p>
          <a:r>
            <a:rPr lang="en-US"/>
            <a:t>HIV–syphilis coinfection is concentrated in </a:t>
          </a:r>
          <a:r>
            <a:rPr lang="en-US" b="1"/>
            <a:t>MSM, Black adolescents, and the U.S. South</a:t>
          </a:r>
          <a:endParaRPr lang="en-US"/>
        </a:p>
      </dgm:t>
    </dgm:pt>
    <dgm:pt modelId="{585BA196-5689-4957-99E7-9300D6D0D271}" type="parTrans" cxnId="{23B9FE36-518C-41DF-8FC5-1F3187FC9771}">
      <dgm:prSet/>
      <dgm:spPr/>
      <dgm:t>
        <a:bodyPr/>
        <a:lstStyle/>
        <a:p>
          <a:endParaRPr lang="en-US"/>
        </a:p>
      </dgm:t>
    </dgm:pt>
    <dgm:pt modelId="{CB8FF550-B415-478F-806E-4B47E58F4CCD}" type="sibTrans" cxnId="{23B9FE36-518C-41DF-8FC5-1F3187FC9771}">
      <dgm:prSet/>
      <dgm:spPr/>
      <dgm:t>
        <a:bodyPr/>
        <a:lstStyle/>
        <a:p>
          <a:endParaRPr lang="en-US"/>
        </a:p>
      </dgm:t>
    </dgm:pt>
    <dgm:pt modelId="{BB0D0A68-F629-4496-AA9E-7FA917AB9747}">
      <dgm:prSet/>
      <dgm:spPr/>
      <dgm:t>
        <a:bodyPr/>
        <a:lstStyle/>
        <a:p>
          <a:r>
            <a:rPr lang="en-US" b="1"/>
            <a:t>Most coinfections are identified outside STI clinics</a:t>
          </a:r>
          <a:r>
            <a:rPr lang="en-US"/>
            <a:t>, highlighting opportunities for </a:t>
          </a:r>
          <a:r>
            <a:rPr lang="en-US" b="1"/>
            <a:t>expanded HIV testing and prevention in general healthcare settings</a:t>
          </a:r>
          <a:r>
            <a:rPr lang="en-US"/>
            <a:t>.</a:t>
          </a:r>
        </a:p>
      </dgm:t>
    </dgm:pt>
    <dgm:pt modelId="{72107412-0BFD-4D3C-A7E2-41EEBFD6170C}" type="parTrans" cxnId="{AA848359-3423-4AA9-818A-3F801DD2390A}">
      <dgm:prSet/>
      <dgm:spPr/>
      <dgm:t>
        <a:bodyPr/>
        <a:lstStyle/>
        <a:p>
          <a:endParaRPr lang="en-US"/>
        </a:p>
      </dgm:t>
    </dgm:pt>
    <dgm:pt modelId="{CA862FD8-7AEF-47E4-A12D-438024C1B94C}" type="sibTrans" cxnId="{AA848359-3423-4AA9-818A-3F801DD2390A}">
      <dgm:prSet/>
      <dgm:spPr/>
      <dgm:t>
        <a:bodyPr/>
        <a:lstStyle/>
        <a:p>
          <a:endParaRPr lang="en-US"/>
        </a:p>
      </dgm:t>
    </dgm:pt>
    <dgm:pt modelId="{0FF1F82C-AAA1-784D-99C5-A288EA00EA33}" type="pres">
      <dgm:prSet presAssocID="{86601789-5A8C-4861-A884-7C7773A8D1AF}" presName="linear" presStyleCnt="0">
        <dgm:presLayoutVars>
          <dgm:animLvl val="lvl"/>
          <dgm:resizeHandles val="exact"/>
        </dgm:presLayoutVars>
      </dgm:prSet>
      <dgm:spPr/>
    </dgm:pt>
    <dgm:pt modelId="{C06D37D4-ECAF-F44C-ADA7-5B26FDDC2B19}" type="pres">
      <dgm:prSet presAssocID="{1B3CB5A7-0458-4A50-8767-2D076ECCEF35}" presName="parentText" presStyleLbl="node1" presStyleIdx="0" presStyleCnt="2">
        <dgm:presLayoutVars>
          <dgm:chMax val="0"/>
          <dgm:bulletEnabled val="1"/>
        </dgm:presLayoutVars>
      </dgm:prSet>
      <dgm:spPr/>
    </dgm:pt>
    <dgm:pt modelId="{21B69AF5-0105-0641-871F-1EC62D44C997}" type="pres">
      <dgm:prSet presAssocID="{1B3CB5A7-0458-4A50-8767-2D076ECCEF35}" presName="childText" presStyleLbl="revTx" presStyleIdx="0" presStyleCnt="2">
        <dgm:presLayoutVars>
          <dgm:bulletEnabled val="1"/>
        </dgm:presLayoutVars>
      </dgm:prSet>
      <dgm:spPr/>
    </dgm:pt>
    <dgm:pt modelId="{1F80FADE-1B30-9B43-8C52-822D4F2D1656}" type="pres">
      <dgm:prSet presAssocID="{E1CC91E8-C5B3-453F-829B-7B46CF40FA36}" presName="parentText" presStyleLbl="node1" presStyleIdx="1" presStyleCnt="2">
        <dgm:presLayoutVars>
          <dgm:chMax val="0"/>
          <dgm:bulletEnabled val="1"/>
        </dgm:presLayoutVars>
      </dgm:prSet>
      <dgm:spPr/>
    </dgm:pt>
    <dgm:pt modelId="{1766A993-846F-2042-9C1F-3CFE367A9507}" type="pres">
      <dgm:prSet presAssocID="{E1CC91E8-C5B3-453F-829B-7B46CF40FA36}" presName="childText" presStyleLbl="revTx" presStyleIdx="1" presStyleCnt="2">
        <dgm:presLayoutVars>
          <dgm:bulletEnabled val="1"/>
        </dgm:presLayoutVars>
      </dgm:prSet>
      <dgm:spPr/>
    </dgm:pt>
  </dgm:ptLst>
  <dgm:cxnLst>
    <dgm:cxn modelId="{DEDCD011-0D73-481D-B095-32D6CDEF2331}" srcId="{1B3CB5A7-0458-4A50-8767-2D076ECCEF35}" destId="{61A6F87A-4AD4-40F7-B319-1FC65643E0D5}" srcOrd="0" destOrd="0" parTransId="{07B37DEB-DE8A-4EF4-93CE-4D6390F7A8C5}" sibTransId="{25771E72-B7D5-4E5B-B48C-4644EFFB7E20}"/>
    <dgm:cxn modelId="{3F442317-CB4F-FE47-A82D-67B47D26CCEA}" type="presOf" srcId="{1B3CB5A7-0458-4A50-8767-2D076ECCEF35}" destId="{C06D37D4-ECAF-F44C-ADA7-5B26FDDC2B19}" srcOrd="0" destOrd="0" presId="urn:microsoft.com/office/officeart/2005/8/layout/vList2"/>
    <dgm:cxn modelId="{B3F14C26-EC33-B44A-857E-9D9E6F6014B6}" type="presOf" srcId="{BB0D0A68-F629-4496-AA9E-7FA917AB9747}" destId="{1766A993-846F-2042-9C1F-3CFE367A9507}" srcOrd="0" destOrd="1" presId="urn:microsoft.com/office/officeart/2005/8/layout/vList2"/>
    <dgm:cxn modelId="{23B9FE36-518C-41DF-8FC5-1F3187FC9771}" srcId="{E1CC91E8-C5B3-453F-829B-7B46CF40FA36}" destId="{CBD9DB17-E1B9-461A-A8A8-782DA937B366}" srcOrd="0" destOrd="0" parTransId="{585BA196-5689-4957-99E7-9300D6D0D271}" sibTransId="{CB8FF550-B415-478F-806E-4B47E58F4CCD}"/>
    <dgm:cxn modelId="{AA848359-3423-4AA9-818A-3F801DD2390A}" srcId="{E1CC91E8-C5B3-453F-829B-7B46CF40FA36}" destId="{BB0D0A68-F629-4496-AA9E-7FA917AB9747}" srcOrd="1" destOrd="0" parTransId="{72107412-0BFD-4D3C-A7E2-41EEBFD6170C}" sibTransId="{CA862FD8-7AEF-47E4-A12D-438024C1B94C}"/>
    <dgm:cxn modelId="{FDAB5C7C-CDD7-4D40-AF27-BA49B49996FA}" srcId="{86601789-5A8C-4861-A884-7C7773A8D1AF}" destId="{1B3CB5A7-0458-4A50-8767-2D076ECCEF35}" srcOrd="0" destOrd="0" parTransId="{4DB62C55-438C-44A1-861F-6C7B83C57A2F}" sibTransId="{5E9DCFD6-36F8-4752-AA91-A15A5FB825ED}"/>
    <dgm:cxn modelId="{E2699383-618B-AE4A-BABB-F85C3B4E5D77}" type="presOf" srcId="{CBD9DB17-E1B9-461A-A8A8-782DA937B366}" destId="{1766A993-846F-2042-9C1F-3CFE367A9507}" srcOrd="0" destOrd="0" presId="urn:microsoft.com/office/officeart/2005/8/layout/vList2"/>
    <dgm:cxn modelId="{BBED6899-8462-FD48-BB85-D2F85E28432E}" type="presOf" srcId="{647C62AB-E535-478A-A3C8-202B2BB6EF25}" destId="{21B69AF5-0105-0641-871F-1EC62D44C997}" srcOrd="0" destOrd="1" presId="urn:microsoft.com/office/officeart/2005/8/layout/vList2"/>
    <dgm:cxn modelId="{7BBABCA7-49F3-4946-AA19-608C91AA2D39}" type="presOf" srcId="{86601789-5A8C-4861-A884-7C7773A8D1AF}" destId="{0FF1F82C-AAA1-784D-99C5-A288EA00EA33}" srcOrd="0" destOrd="0" presId="urn:microsoft.com/office/officeart/2005/8/layout/vList2"/>
    <dgm:cxn modelId="{00DBFCBC-E5D2-4922-A585-D71194A1504A}" srcId="{1B3CB5A7-0458-4A50-8767-2D076ECCEF35}" destId="{647C62AB-E535-478A-A3C8-202B2BB6EF25}" srcOrd="1" destOrd="0" parTransId="{6246FEDB-A7BB-4DD8-ACA3-D2BDD334DCFD}" sibTransId="{3345E2CC-1A43-494B-8F8D-F06DB23CC77C}"/>
    <dgm:cxn modelId="{51D8BACC-3E34-8B4B-9EDD-E59F7233D581}" type="presOf" srcId="{E1CC91E8-C5B3-453F-829B-7B46CF40FA36}" destId="{1F80FADE-1B30-9B43-8C52-822D4F2D1656}" srcOrd="0" destOrd="0" presId="urn:microsoft.com/office/officeart/2005/8/layout/vList2"/>
    <dgm:cxn modelId="{FB4F0BDE-773E-4D81-B77A-D0EBD14414DE}" srcId="{86601789-5A8C-4861-A884-7C7773A8D1AF}" destId="{E1CC91E8-C5B3-453F-829B-7B46CF40FA36}" srcOrd="1" destOrd="0" parTransId="{77F78CFD-34AA-4C00-AE06-BBBC6E039796}" sibTransId="{635C62E7-5F65-4908-9296-55D098AB6F81}"/>
    <dgm:cxn modelId="{795A67E0-91B0-6246-9967-0F3471FDE264}" type="presOf" srcId="{61A6F87A-4AD4-40F7-B319-1FC65643E0D5}" destId="{21B69AF5-0105-0641-871F-1EC62D44C997}" srcOrd="0" destOrd="0" presId="urn:microsoft.com/office/officeart/2005/8/layout/vList2"/>
    <dgm:cxn modelId="{ACE5B9EF-9962-E446-96EC-4B36F6E21BA8}" type="presParOf" srcId="{0FF1F82C-AAA1-784D-99C5-A288EA00EA33}" destId="{C06D37D4-ECAF-F44C-ADA7-5B26FDDC2B19}" srcOrd="0" destOrd="0" presId="urn:microsoft.com/office/officeart/2005/8/layout/vList2"/>
    <dgm:cxn modelId="{E18DE880-4CF9-0B47-97BC-86AA95B7FA1E}" type="presParOf" srcId="{0FF1F82C-AAA1-784D-99C5-A288EA00EA33}" destId="{21B69AF5-0105-0641-871F-1EC62D44C997}" srcOrd="1" destOrd="0" presId="urn:microsoft.com/office/officeart/2005/8/layout/vList2"/>
    <dgm:cxn modelId="{821E0EAC-B265-744F-BF24-2194B66C64C1}" type="presParOf" srcId="{0FF1F82C-AAA1-784D-99C5-A288EA00EA33}" destId="{1F80FADE-1B30-9B43-8C52-822D4F2D1656}" srcOrd="2" destOrd="0" presId="urn:microsoft.com/office/officeart/2005/8/layout/vList2"/>
    <dgm:cxn modelId="{FA3E77A9-CDD0-AD43-A49A-FB3F681C51B4}" type="presParOf" srcId="{0FF1F82C-AAA1-784D-99C5-A288EA00EA33}" destId="{1766A993-846F-2042-9C1F-3CFE367A9507}"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E8C44-A726-0142-B662-6CD0CA1BB3E8}">
      <dsp:nvSpPr>
        <dsp:cNvPr id="0" name=""/>
        <dsp:cNvSpPr/>
      </dsp:nvSpPr>
      <dsp:spPr>
        <a:xfrm>
          <a:off x="0" y="268726"/>
          <a:ext cx="10515600" cy="66338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Background</a:t>
          </a:r>
          <a:endParaRPr lang="en-US" sz="2700" kern="1200"/>
        </a:p>
      </dsp:txBody>
      <dsp:txXfrm>
        <a:off x="32384" y="301110"/>
        <a:ext cx="10450832" cy="598621"/>
      </dsp:txXfrm>
    </dsp:sp>
    <dsp:sp modelId="{AB2BB46C-4099-EE43-A4DF-701EF1DE1CDD}">
      <dsp:nvSpPr>
        <dsp:cNvPr id="0" name=""/>
        <dsp:cNvSpPr/>
      </dsp:nvSpPr>
      <dsp:spPr>
        <a:xfrm>
          <a:off x="0" y="932116"/>
          <a:ext cx="10515600" cy="1033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Respiratory viral infections (RVIs)in patients with hematologic malignancies and HCTs are associated with increased morbidity and mortality. </a:t>
          </a:r>
        </a:p>
        <a:p>
          <a:pPr marL="228600" lvl="1" indent="-228600" algn="l" defTabSz="933450">
            <a:lnSpc>
              <a:spcPct val="90000"/>
            </a:lnSpc>
            <a:spcBef>
              <a:spcPct val="0"/>
            </a:spcBef>
            <a:spcAft>
              <a:spcPct val="20000"/>
            </a:spcAft>
            <a:buChar char="•"/>
          </a:pPr>
          <a:r>
            <a:rPr lang="en-US" sz="2100" kern="1200"/>
            <a:t>Hospital presentations and courses of these infections remain under-described.</a:t>
          </a:r>
        </a:p>
      </dsp:txBody>
      <dsp:txXfrm>
        <a:off x="0" y="932116"/>
        <a:ext cx="10515600" cy="1033964"/>
      </dsp:txXfrm>
    </dsp:sp>
    <dsp:sp modelId="{E9A2694C-3D97-0749-88AE-4149875106AD}">
      <dsp:nvSpPr>
        <dsp:cNvPr id="0" name=""/>
        <dsp:cNvSpPr/>
      </dsp:nvSpPr>
      <dsp:spPr>
        <a:xfrm>
          <a:off x="0" y="1966081"/>
          <a:ext cx="10515600" cy="663389"/>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Methods</a:t>
          </a:r>
          <a:endParaRPr lang="en-US" sz="2700" kern="1200"/>
        </a:p>
      </dsp:txBody>
      <dsp:txXfrm>
        <a:off x="32384" y="1998465"/>
        <a:ext cx="10450832" cy="598621"/>
      </dsp:txXfrm>
    </dsp:sp>
    <dsp:sp modelId="{5699FA82-B41A-A64C-9497-832D866C0945}">
      <dsp:nvSpPr>
        <dsp:cNvPr id="0" name=""/>
        <dsp:cNvSpPr/>
      </dsp:nvSpPr>
      <dsp:spPr>
        <a:xfrm>
          <a:off x="0" y="2629471"/>
          <a:ext cx="10515600" cy="145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Multicenter retrospective cohort study  (2 Centers, 2019 -2023) </a:t>
          </a:r>
        </a:p>
        <a:p>
          <a:pPr marL="228600" lvl="1" indent="-228600" algn="l" defTabSz="933450">
            <a:lnSpc>
              <a:spcPct val="90000"/>
            </a:lnSpc>
            <a:spcBef>
              <a:spcPct val="0"/>
            </a:spcBef>
            <a:spcAft>
              <a:spcPct val="20000"/>
            </a:spcAft>
            <a:buChar char="•"/>
          </a:pPr>
          <a:r>
            <a:rPr lang="en-US" sz="2100" kern="1200" dirty="0"/>
            <a:t>Patients with acute RVIs with defined severity parameters were included</a:t>
          </a:r>
        </a:p>
        <a:p>
          <a:pPr marL="228600" lvl="1" indent="-228600" algn="l" defTabSz="933450">
            <a:lnSpc>
              <a:spcPct val="90000"/>
            </a:lnSpc>
            <a:spcBef>
              <a:spcPct val="0"/>
            </a:spcBef>
            <a:spcAft>
              <a:spcPct val="20000"/>
            </a:spcAft>
            <a:buChar char="•"/>
          </a:pPr>
          <a:r>
            <a:rPr lang="en-US" sz="2100" kern="1200" dirty="0"/>
            <a:t>Clinical presentations, care, and patient outcomes across pathogens were compared</a:t>
          </a:r>
        </a:p>
        <a:p>
          <a:pPr marL="228600" lvl="1" indent="-228600" algn="l" defTabSz="933450">
            <a:lnSpc>
              <a:spcPct val="90000"/>
            </a:lnSpc>
            <a:spcBef>
              <a:spcPct val="0"/>
            </a:spcBef>
            <a:spcAft>
              <a:spcPct val="20000"/>
            </a:spcAft>
            <a:buChar char="•"/>
          </a:pPr>
          <a:r>
            <a:rPr lang="en-US" sz="2100" kern="1200"/>
            <a:t>The primary outcome was the composite of hospital death or discharge to hospice.</a:t>
          </a:r>
        </a:p>
      </dsp:txBody>
      <dsp:txXfrm>
        <a:off x="0" y="2629471"/>
        <a:ext cx="10515600" cy="14531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605AA-D09B-AC4C-88A0-CCD976B28B11}">
      <dsp:nvSpPr>
        <dsp:cNvPr id="0" name=""/>
        <dsp:cNvSpPr/>
      </dsp:nvSpPr>
      <dsp:spPr>
        <a:xfrm rot="5400000">
          <a:off x="6816183" y="-2945049"/>
          <a:ext cx="668848" cy="6729984"/>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42% were for SARS-CoV-2 infection, followed by RSV, rhino/enterovirus, influenza and others</a:t>
          </a:r>
        </a:p>
      </dsp:txBody>
      <dsp:txXfrm rot="-5400000">
        <a:off x="3785615" y="118169"/>
        <a:ext cx="6697334" cy="603548"/>
      </dsp:txXfrm>
    </dsp:sp>
    <dsp:sp modelId="{464B3049-4F6F-1C4C-A9DC-075E8F28D2D4}">
      <dsp:nvSpPr>
        <dsp:cNvPr id="0" name=""/>
        <dsp:cNvSpPr/>
      </dsp:nvSpPr>
      <dsp:spPr>
        <a:xfrm>
          <a:off x="0" y="1912"/>
          <a:ext cx="3785616" cy="8360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385 hospitalizations were evaluated</a:t>
          </a:r>
        </a:p>
      </dsp:txBody>
      <dsp:txXfrm>
        <a:off x="40813" y="42725"/>
        <a:ext cx="3703990" cy="754434"/>
      </dsp:txXfrm>
    </dsp:sp>
    <dsp:sp modelId="{058D75D0-9E90-AA42-9BC1-06EC9CEB68A4}">
      <dsp:nvSpPr>
        <dsp:cNvPr id="0" name=""/>
        <dsp:cNvSpPr/>
      </dsp:nvSpPr>
      <dsp:spPr>
        <a:xfrm rot="5400000">
          <a:off x="6816183" y="-2067186"/>
          <a:ext cx="668848" cy="6729984"/>
        </a:xfrm>
        <a:prstGeom prst="round2Same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Occurred in </a:t>
          </a:r>
          <a:r>
            <a:rPr lang="en-US" sz="1800" b="1" kern="1200" dirty="0"/>
            <a:t>14% </a:t>
          </a:r>
          <a:r>
            <a:rPr lang="en-US" sz="1800" kern="1200" dirty="0"/>
            <a:t>encounters</a:t>
          </a:r>
        </a:p>
        <a:p>
          <a:pPr marL="171450" lvl="1" indent="-171450" algn="l" defTabSz="800100">
            <a:lnSpc>
              <a:spcPct val="90000"/>
            </a:lnSpc>
            <a:spcBef>
              <a:spcPct val="0"/>
            </a:spcBef>
            <a:spcAft>
              <a:spcPct val="15000"/>
            </a:spcAft>
            <a:buChar char="•"/>
          </a:pPr>
          <a:r>
            <a:rPr lang="en-US" sz="1800" kern="1200" dirty="0"/>
            <a:t>Did not differ across pathogens </a:t>
          </a:r>
          <a:r>
            <a:rPr lang="en-US" sz="1800" b="1" kern="1200" dirty="0"/>
            <a:t>(</a:t>
          </a:r>
          <a:r>
            <a:rPr lang="en-US" sz="1800" b="1" i="1" kern="1200" dirty="0"/>
            <a:t>P</a:t>
          </a:r>
          <a:r>
            <a:rPr lang="en-US" sz="1800" b="1" kern="1200" dirty="0"/>
            <a:t> = .4). </a:t>
          </a:r>
        </a:p>
      </dsp:txBody>
      <dsp:txXfrm rot="-5400000">
        <a:off x="3785615" y="996032"/>
        <a:ext cx="6697334" cy="603548"/>
      </dsp:txXfrm>
    </dsp:sp>
    <dsp:sp modelId="{D6B01247-D3C7-1341-9116-FD955C4D308E}">
      <dsp:nvSpPr>
        <dsp:cNvPr id="0" name=""/>
        <dsp:cNvSpPr/>
      </dsp:nvSpPr>
      <dsp:spPr>
        <a:xfrm>
          <a:off x="0" y="879775"/>
          <a:ext cx="3785616" cy="8360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Death or </a:t>
          </a:r>
        </a:p>
        <a:p>
          <a:pPr marL="0" lvl="0" indent="0" algn="ctr" defTabSz="889000">
            <a:lnSpc>
              <a:spcPct val="90000"/>
            </a:lnSpc>
            <a:spcBef>
              <a:spcPct val="0"/>
            </a:spcBef>
            <a:spcAft>
              <a:spcPct val="35000"/>
            </a:spcAft>
            <a:buNone/>
          </a:pPr>
          <a:r>
            <a:rPr lang="en-US" sz="2000" b="1" kern="1200" dirty="0"/>
            <a:t>discharge to hospice</a:t>
          </a:r>
        </a:p>
      </dsp:txBody>
      <dsp:txXfrm>
        <a:off x="40813" y="920588"/>
        <a:ext cx="3703990" cy="754434"/>
      </dsp:txXfrm>
    </dsp:sp>
    <dsp:sp modelId="{263D65E2-7899-1748-B3E9-3A80F67B4B3A}">
      <dsp:nvSpPr>
        <dsp:cNvPr id="0" name=""/>
        <dsp:cNvSpPr/>
      </dsp:nvSpPr>
      <dsp:spPr>
        <a:xfrm rot="5400000">
          <a:off x="6816183" y="-1189323"/>
          <a:ext cx="668848" cy="6729984"/>
        </a:xfrm>
        <a:prstGeom prst="round2Same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Was similar regardless of the pathogen</a:t>
          </a:r>
        </a:p>
        <a:p>
          <a:pPr marL="171450" lvl="1" indent="-171450" algn="l" defTabSz="800100">
            <a:lnSpc>
              <a:spcPct val="90000"/>
            </a:lnSpc>
            <a:spcBef>
              <a:spcPct val="0"/>
            </a:spcBef>
            <a:spcAft>
              <a:spcPct val="15000"/>
            </a:spcAft>
            <a:buChar char="•"/>
          </a:pPr>
          <a:r>
            <a:rPr lang="en-US" sz="1800" kern="1200" dirty="0"/>
            <a:t>Higher Rx lung edema scores in SARS-CoV-2  </a:t>
          </a:r>
          <a:r>
            <a:rPr lang="en-US" sz="1800" b="1" kern="1200" dirty="0"/>
            <a:t>( </a:t>
          </a:r>
          <a:r>
            <a:rPr lang="en-US" sz="1800" b="1" i="1" kern="1200" dirty="0"/>
            <a:t>P</a:t>
          </a:r>
          <a:r>
            <a:rPr lang="en-US" sz="1800" b="1" kern="1200" dirty="0"/>
            <a:t> &lt; .001). </a:t>
          </a:r>
        </a:p>
      </dsp:txBody>
      <dsp:txXfrm rot="-5400000">
        <a:off x="3785615" y="1873895"/>
        <a:ext cx="6697334" cy="603548"/>
      </dsp:txXfrm>
    </dsp:sp>
    <dsp:sp modelId="{0FFFE57B-079D-574A-BD7B-7867A79680B5}">
      <dsp:nvSpPr>
        <dsp:cNvPr id="0" name=""/>
        <dsp:cNvSpPr/>
      </dsp:nvSpPr>
      <dsp:spPr>
        <a:xfrm>
          <a:off x="0" y="1757638"/>
          <a:ext cx="3785616" cy="83606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Clinical presentation</a:t>
          </a:r>
        </a:p>
      </dsp:txBody>
      <dsp:txXfrm>
        <a:off x="40813" y="1798451"/>
        <a:ext cx="3703990" cy="754434"/>
      </dsp:txXfrm>
    </dsp:sp>
    <dsp:sp modelId="{687A4C0D-115D-114C-A4AD-E3FBD4B23A63}">
      <dsp:nvSpPr>
        <dsp:cNvPr id="0" name=""/>
        <dsp:cNvSpPr/>
      </dsp:nvSpPr>
      <dsp:spPr>
        <a:xfrm rot="5400000">
          <a:off x="6816183" y="-311459"/>
          <a:ext cx="668848" cy="6729984"/>
        </a:xfrm>
        <a:prstGeom prst="round2Same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SARS-CoV-2  </a:t>
          </a:r>
          <a:r>
            <a:rPr lang="en-US" sz="1800" b="1" kern="1200" dirty="0"/>
            <a:t>60%, </a:t>
          </a:r>
          <a:r>
            <a:rPr lang="en-US" sz="1800" kern="1200" dirty="0"/>
            <a:t>RSV 61%, rhino/enterovirus </a:t>
          </a:r>
          <a:r>
            <a:rPr lang="en-US" sz="1800" b="1" kern="1200" dirty="0"/>
            <a:t>65%, </a:t>
          </a:r>
          <a:r>
            <a:rPr lang="en-US" sz="1800" kern="1200" dirty="0"/>
            <a:t>influenza 6</a:t>
          </a:r>
          <a:r>
            <a:rPr lang="en-US" sz="1800" b="1" kern="1200" dirty="0"/>
            <a:t>7%</a:t>
          </a:r>
          <a:r>
            <a:rPr lang="en-US" sz="1800" b="0" kern="1200" dirty="0"/>
            <a:t>,</a:t>
          </a:r>
          <a:r>
            <a:rPr lang="en-US" sz="1800" b="1" kern="1200" dirty="0"/>
            <a:t> </a:t>
          </a:r>
          <a:r>
            <a:rPr lang="en-US" sz="1800" kern="1200" dirty="0"/>
            <a:t>others </a:t>
          </a:r>
          <a:r>
            <a:rPr lang="en-US" sz="1800" b="1" kern="1200" dirty="0"/>
            <a:t>80%</a:t>
          </a:r>
          <a:r>
            <a:rPr lang="en-US" sz="1800" b="0" kern="1200" dirty="0"/>
            <a:t>,</a:t>
          </a:r>
          <a:r>
            <a:rPr lang="en-US" sz="1800" b="1" kern="1200" dirty="0"/>
            <a:t>  </a:t>
          </a:r>
          <a:r>
            <a:rPr lang="en-US" sz="1800" kern="1200" dirty="0"/>
            <a:t>(</a:t>
          </a:r>
          <a:r>
            <a:rPr lang="en-US" sz="1800" b="1" i="1" kern="1200" dirty="0"/>
            <a:t>P</a:t>
          </a:r>
          <a:r>
            <a:rPr lang="en-US" sz="1800" b="1" kern="1200" dirty="0"/>
            <a:t> = .034</a:t>
          </a:r>
          <a:r>
            <a:rPr lang="en-US" sz="1800" kern="1200" dirty="0"/>
            <a:t>) </a:t>
          </a:r>
        </a:p>
      </dsp:txBody>
      <dsp:txXfrm rot="-5400000">
        <a:off x="3785615" y="2751759"/>
        <a:ext cx="6697334" cy="603548"/>
      </dsp:txXfrm>
    </dsp:sp>
    <dsp:sp modelId="{AA122264-FB9C-6746-B17D-8F5815BBA144}">
      <dsp:nvSpPr>
        <dsp:cNvPr id="0" name=""/>
        <dsp:cNvSpPr/>
      </dsp:nvSpPr>
      <dsp:spPr>
        <a:xfrm>
          <a:off x="0" y="2635502"/>
          <a:ext cx="3785616" cy="8360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Use of Antibiotics</a:t>
          </a:r>
        </a:p>
      </dsp:txBody>
      <dsp:txXfrm>
        <a:off x="40813" y="2676315"/>
        <a:ext cx="3703990" cy="754434"/>
      </dsp:txXfrm>
    </dsp:sp>
    <dsp:sp modelId="{CB216BDB-5419-1C43-8498-0DB60DA2F1B3}">
      <dsp:nvSpPr>
        <dsp:cNvPr id="0" name=""/>
        <dsp:cNvSpPr/>
      </dsp:nvSpPr>
      <dsp:spPr>
        <a:xfrm rot="5400000">
          <a:off x="6816183" y="566403"/>
          <a:ext cx="668848" cy="6729984"/>
        </a:xfrm>
        <a:prstGeom prst="round2SameRect">
          <a:avLst/>
        </a:prstGeom>
        <a:solidFill>
          <a:schemeClr val="accent6">
            <a:tint val="40000"/>
            <a:alpha val="90000"/>
            <a:hueOff val="0"/>
            <a:satOff val="0"/>
            <a:lumOff val="0"/>
            <a:alphaOff val="0"/>
          </a:schemeClr>
        </a:solidFill>
        <a:ln w="1905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SARS-CoV-2 </a:t>
          </a:r>
          <a:r>
            <a:rPr lang="en-US" sz="1800" b="1" kern="1200" dirty="0"/>
            <a:t>61%, </a:t>
          </a:r>
          <a:r>
            <a:rPr lang="en-US" sz="1800" kern="1200" dirty="0"/>
            <a:t>RSV 36%, rhino/enterovirus </a:t>
          </a:r>
          <a:r>
            <a:rPr lang="en-US" sz="1800" b="1" kern="1200" dirty="0"/>
            <a:t>33%</a:t>
          </a:r>
          <a:r>
            <a:rPr lang="en-US" sz="1800" kern="1200" dirty="0"/>
            <a:t>, </a:t>
          </a:r>
          <a:br>
            <a:rPr lang="en-US" sz="1800" kern="1200" dirty="0"/>
          </a:br>
          <a:r>
            <a:rPr lang="en-US" sz="1800" kern="1200" dirty="0"/>
            <a:t>influenza </a:t>
          </a:r>
          <a:r>
            <a:rPr lang="en-US" sz="1800" b="1" kern="1200" dirty="0"/>
            <a:t>27%</a:t>
          </a:r>
          <a:r>
            <a:rPr lang="en-US" sz="1800" kern="1200" dirty="0"/>
            <a:t>, and others </a:t>
          </a:r>
          <a:r>
            <a:rPr lang="en-US" sz="1800" b="1" kern="1200" dirty="0"/>
            <a:t>43%</a:t>
          </a:r>
          <a:r>
            <a:rPr lang="en-US" sz="1800" kern="1200" dirty="0"/>
            <a:t>, </a:t>
          </a:r>
          <a:r>
            <a:rPr lang="en-US" sz="1800" b="1" kern="1200" dirty="0"/>
            <a:t>(</a:t>
          </a:r>
          <a:r>
            <a:rPr lang="en-US" sz="1800" b="1" i="1" kern="1200" dirty="0"/>
            <a:t>P</a:t>
          </a:r>
          <a:r>
            <a:rPr lang="en-US" sz="1800" b="1" kern="1200" dirty="0"/>
            <a:t> &lt; .001)</a:t>
          </a:r>
          <a:r>
            <a:rPr lang="en-US" sz="1800" kern="1200" dirty="0"/>
            <a:t>.</a:t>
          </a:r>
          <a:endParaRPr lang="en-US" kern="1200" dirty="0"/>
        </a:p>
      </dsp:txBody>
      <dsp:txXfrm rot="-5400000">
        <a:off x="3785615" y="3629621"/>
        <a:ext cx="6697334" cy="603548"/>
      </dsp:txXfrm>
    </dsp:sp>
    <dsp:sp modelId="{124438F7-3426-C14D-9D1F-B96AC55984D5}">
      <dsp:nvSpPr>
        <dsp:cNvPr id="0" name=""/>
        <dsp:cNvSpPr/>
      </dsp:nvSpPr>
      <dsp:spPr>
        <a:xfrm>
          <a:off x="0" y="3515277"/>
          <a:ext cx="3785616" cy="83606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Use of Corticosteroids</a:t>
          </a:r>
        </a:p>
      </dsp:txBody>
      <dsp:txXfrm>
        <a:off x="40813" y="3556090"/>
        <a:ext cx="3703990" cy="7544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0ECB2-0BD0-174F-A3D5-11664D9B8F18}">
      <dsp:nvSpPr>
        <dsp:cNvPr id="0" name=""/>
        <dsp:cNvSpPr/>
      </dsp:nvSpPr>
      <dsp:spPr>
        <a:xfrm>
          <a:off x="1283" y="507350"/>
          <a:ext cx="4505585" cy="2861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280B3B-8480-4242-82EA-6D48EF7ADA0D}">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Among hospitalized patients with hematologic malignancies or HCTs, acute </a:t>
          </a:r>
          <a:r>
            <a:rPr lang="en-US" sz="2500" b="1" kern="1200" dirty="0"/>
            <a:t>VRIs display similar initial physiology and outcomes regardless of pathogen</a:t>
          </a:r>
          <a:r>
            <a:rPr lang="en-US" sz="2500" kern="1200" dirty="0"/>
            <a:t>. </a:t>
          </a:r>
          <a:br>
            <a:rPr lang="en-US" sz="2500" kern="1200" dirty="0"/>
          </a:br>
          <a:endParaRPr lang="en-US" sz="2500" kern="1200" dirty="0"/>
        </a:p>
      </dsp:txBody>
      <dsp:txXfrm>
        <a:off x="585701" y="1066737"/>
        <a:ext cx="4337991" cy="2693452"/>
      </dsp:txXfrm>
    </dsp:sp>
    <dsp:sp modelId="{F37CF0A7-325A-434A-B732-8A02F411F4A5}">
      <dsp:nvSpPr>
        <dsp:cNvPr id="0" name=""/>
        <dsp:cNvSpPr/>
      </dsp:nvSpPr>
      <dsp:spPr>
        <a:xfrm>
          <a:off x="5508110" y="507350"/>
          <a:ext cx="4505585" cy="2861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4FFAD0-546F-C643-80F6-E099B30E8BED}">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These findings may have implications for clinical practice.</a:t>
          </a:r>
        </a:p>
      </dsp:txBody>
      <dsp:txXfrm>
        <a:off x="6092527" y="1066737"/>
        <a:ext cx="4337991" cy="26934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DFBC6-3F9C-4777-8277-1B1D727E662E}">
      <dsp:nvSpPr>
        <dsp:cNvPr id="0" name=""/>
        <dsp:cNvSpPr/>
      </dsp:nvSpPr>
      <dsp:spPr>
        <a:xfrm>
          <a:off x="0" y="2331"/>
          <a:ext cx="7135583" cy="11818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CAE4EA-6EA9-4FCE-962C-8F4D80CF891E}">
      <dsp:nvSpPr>
        <dsp:cNvPr id="0" name=""/>
        <dsp:cNvSpPr/>
      </dsp:nvSpPr>
      <dsp:spPr>
        <a:xfrm>
          <a:off x="357512" y="268250"/>
          <a:ext cx="650023" cy="65002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99AE16-2FBE-40EF-B569-D6237D23E14A}">
      <dsp:nvSpPr>
        <dsp:cNvPr id="0" name=""/>
        <dsp:cNvSpPr/>
      </dsp:nvSpPr>
      <dsp:spPr>
        <a:xfrm>
          <a:off x="1365048" y="2331"/>
          <a:ext cx="3211012" cy="118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80" tIns="125080" rIns="125080" bIns="125080" numCol="1" spcCol="1270" anchor="ctr" anchorCtr="0">
          <a:noAutofit/>
        </a:bodyPr>
        <a:lstStyle/>
        <a:p>
          <a:pPr marL="0" lvl="0" indent="0" algn="l" defTabSz="711200">
            <a:lnSpc>
              <a:spcPct val="90000"/>
            </a:lnSpc>
            <a:spcBef>
              <a:spcPct val="0"/>
            </a:spcBef>
            <a:spcAft>
              <a:spcPct val="35000"/>
            </a:spcAft>
            <a:buNone/>
          </a:pPr>
          <a:r>
            <a:rPr lang="en-US" sz="1600" kern="1200" dirty="0"/>
            <a:t>Using phylogenetic analysis, the following zoonotic viruses were studied:</a:t>
          </a:r>
        </a:p>
      </dsp:txBody>
      <dsp:txXfrm>
        <a:off x="1365048" y="2331"/>
        <a:ext cx="3211012" cy="1181860"/>
      </dsp:txXfrm>
    </dsp:sp>
    <dsp:sp modelId="{113D196D-CCAC-48BF-A5FF-B95E820FFB01}">
      <dsp:nvSpPr>
        <dsp:cNvPr id="0" name=""/>
        <dsp:cNvSpPr/>
      </dsp:nvSpPr>
      <dsp:spPr>
        <a:xfrm>
          <a:off x="4576061" y="2331"/>
          <a:ext cx="2559521" cy="118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80" tIns="125080" rIns="125080" bIns="125080" numCol="1" spcCol="1270" anchor="ctr" anchorCtr="0">
          <a:noAutofit/>
        </a:bodyPr>
        <a:lstStyle/>
        <a:p>
          <a:pPr marL="0" lvl="0" indent="0" algn="l" defTabSz="622300">
            <a:lnSpc>
              <a:spcPct val="90000"/>
            </a:lnSpc>
            <a:spcBef>
              <a:spcPct val="0"/>
            </a:spcBef>
            <a:spcAft>
              <a:spcPct val="35000"/>
            </a:spcAft>
            <a:buNone/>
          </a:pPr>
          <a:r>
            <a:rPr lang="en-US" sz="1400" kern="1200" dirty="0"/>
            <a:t>Ebola, Marburg, mpox, influenza A, SARS-CoV, SARS-CoV-2.</a:t>
          </a:r>
        </a:p>
      </dsp:txBody>
      <dsp:txXfrm>
        <a:off x="4576061" y="2331"/>
        <a:ext cx="2559521" cy="1181860"/>
      </dsp:txXfrm>
    </dsp:sp>
    <dsp:sp modelId="{FB85DDF1-AC5A-485C-B4F9-D0BCB56D43E4}">
      <dsp:nvSpPr>
        <dsp:cNvPr id="0" name=""/>
        <dsp:cNvSpPr/>
      </dsp:nvSpPr>
      <dsp:spPr>
        <a:xfrm>
          <a:off x="0" y="1479657"/>
          <a:ext cx="7135583" cy="11818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E124BD-9998-411E-9FF0-E7C1E0CC9D7E}">
      <dsp:nvSpPr>
        <dsp:cNvPr id="0" name=""/>
        <dsp:cNvSpPr/>
      </dsp:nvSpPr>
      <dsp:spPr>
        <a:xfrm>
          <a:off x="357512" y="1745576"/>
          <a:ext cx="650023" cy="65002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C295A7-B83D-43CE-A536-7FCE75ABFECC}">
      <dsp:nvSpPr>
        <dsp:cNvPr id="0" name=""/>
        <dsp:cNvSpPr/>
      </dsp:nvSpPr>
      <dsp:spPr>
        <a:xfrm>
          <a:off x="1365048" y="1479657"/>
          <a:ext cx="3211012" cy="118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80" tIns="125080" rIns="125080" bIns="125080" numCol="1" spcCol="1270" anchor="ctr" anchorCtr="0">
          <a:noAutofit/>
        </a:bodyPr>
        <a:lstStyle/>
        <a:p>
          <a:pPr marL="0" lvl="0" indent="0" algn="l" defTabSz="666750">
            <a:lnSpc>
              <a:spcPct val="90000"/>
            </a:lnSpc>
            <a:spcBef>
              <a:spcPct val="0"/>
            </a:spcBef>
            <a:spcAft>
              <a:spcPct val="35000"/>
            </a:spcAft>
            <a:buNone/>
          </a:pPr>
          <a:r>
            <a:rPr lang="en-US" sz="1500" kern="1200" dirty="0"/>
            <a:t>Most viruses, </a:t>
          </a:r>
          <a:r>
            <a:rPr lang="en-US" sz="1500" b="1" kern="1200" dirty="0"/>
            <a:t>did not show evidence of increased evolutionary pressure (selection)</a:t>
          </a:r>
          <a:r>
            <a:rPr lang="en-US" sz="1500" kern="1200" dirty="0"/>
            <a:t> before  spreading in humans</a:t>
          </a:r>
        </a:p>
      </dsp:txBody>
      <dsp:txXfrm>
        <a:off x="1365048" y="1479657"/>
        <a:ext cx="3211012" cy="1181860"/>
      </dsp:txXfrm>
    </dsp:sp>
    <dsp:sp modelId="{AF2C0B43-AAD2-4636-9C00-618F056C1417}">
      <dsp:nvSpPr>
        <dsp:cNvPr id="0" name=""/>
        <dsp:cNvSpPr/>
      </dsp:nvSpPr>
      <dsp:spPr>
        <a:xfrm>
          <a:off x="4576061" y="1479657"/>
          <a:ext cx="2559521" cy="118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80" tIns="125080" rIns="125080" bIns="125080" numCol="1" spcCol="1270" anchor="ctr" anchorCtr="0">
          <a:noAutofit/>
        </a:bodyPr>
        <a:lstStyle/>
        <a:p>
          <a:pPr marL="0" lvl="0" indent="0" algn="l" defTabSz="622300">
            <a:lnSpc>
              <a:spcPct val="90000"/>
            </a:lnSpc>
            <a:spcBef>
              <a:spcPct val="0"/>
            </a:spcBef>
            <a:spcAft>
              <a:spcPct val="35000"/>
            </a:spcAft>
            <a:buNone/>
          </a:pPr>
          <a:r>
            <a:rPr lang="en-US" sz="1400" kern="1200" dirty="0"/>
            <a:t>Meaning they were already capable of transmission without major prior adaptation.</a:t>
          </a:r>
        </a:p>
      </dsp:txBody>
      <dsp:txXfrm>
        <a:off x="4576061" y="1479657"/>
        <a:ext cx="2559521" cy="1181860"/>
      </dsp:txXfrm>
    </dsp:sp>
    <dsp:sp modelId="{CB65BF4A-0A1E-49A7-A01E-8CA9BE7BEA93}">
      <dsp:nvSpPr>
        <dsp:cNvPr id="0" name=""/>
        <dsp:cNvSpPr/>
      </dsp:nvSpPr>
      <dsp:spPr>
        <a:xfrm>
          <a:off x="0" y="2956983"/>
          <a:ext cx="7135583" cy="11818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8A3CE6-6BD1-4017-949B-0A5492D88CB6}">
      <dsp:nvSpPr>
        <dsp:cNvPr id="0" name=""/>
        <dsp:cNvSpPr/>
      </dsp:nvSpPr>
      <dsp:spPr>
        <a:xfrm>
          <a:off x="357512" y="3222901"/>
          <a:ext cx="650023" cy="65002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82AD0F-282F-48CA-B5F7-1A0D94055876}">
      <dsp:nvSpPr>
        <dsp:cNvPr id="0" name=""/>
        <dsp:cNvSpPr/>
      </dsp:nvSpPr>
      <dsp:spPr>
        <a:xfrm>
          <a:off x="1365048" y="2956983"/>
          <a:ext cx="3211012" cy="118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80" tIns="125080" rIns="125080" bIns="125080" numCol="1" spcCol="1270" anchor="ctr" anchorCtr="0">
          <a:noAutofit/>
        </a:bodyPr>
        <a:lstStyle/>
        <a:p>
          <a:pPr marL="0" lvl="0" indent="0" algn="l" defTabSz="711200">
            <a:lnSpc>
              <a:spcPct val="90000"/>
            </a:lnSpc>
            <a:spcBef>
              <a:spcPct val="0"/>
            </a:spcBef>
            <a:spcAft>
              <a:spcPct val="35000"/>
            </a:spcAft>
            <a:buNone/>
          </a:pPr>
          <a:r>
            <a:rPr lang="en-US" sz="1600" kern="1200" dirty="0"/>
            <a:t>An exception was </a:t>
          </a:r>
          <a:r>
            <a:rPr lang="en-US" sz="1600" b="1" kern="1200" dirty="0"/>
            <a:t>SARS-CoV</a:t>
          </a:r>
          <a:endParaRPr lang="en-US" sz="1600" kern="1200" dirty="0"/>
        </a:p>
      </dsp:txBody>
      <dsp:txXfrm>
        <a:off x="1365048" y="2956983"/>
        <a:ext cx="3211012" cy="1181860"/>
      </dsp:txXfrm>
    </dsp:sp>
    <dsp:sp modelId="{38A518CC-41B7-4D6B-8436-FF3ED491F96F}">
      <dsp:nvSpPr>
        <dsp:cNvPr id="0" name=""/>
        <dsp:cNvSpPr/>
      </dsp:nvSpPr>
      <dsp:spPr>
        <a:xfrm>
          <a:off x="4576061" y="2956983"/>
          <a:ext cx="2559521" cy="118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80" tIns="125080" rIns="125080" bIns="125080" numCol="1" spcCol="1270" anchor="ctr" anchorCtr="0">
          <a:noAutofit/>
        </a:bodyPr>
        <a:lstStyle/>
        <a:p>
          <a:pPr marL="0" lvl="0" indent="0" algn="l" defTabSz="622300">
            <a:lnSpc>
              <a:spcPct val="90000"/>
            </a:lnSpc>
            <a:spcBef>
              <a:spcPct val="0"/>
            </a:spcBef>
            <a:spcAft>
              <a:spcPct val="35000"/>
            </a:spcAft>
            <a:buNone/>
          </a:pPr>
          <a:r>
            <a:rPr lang="en-US" sz="1400" kern="1200" dirty="0"/>
            <a:t>Which showed evidence of adaptation in an </a:t>
          </a:r>
          <a:r>
            <a:rPr lang="en-US" sz="1400" b="1" kern="1200" dirty="0"/>
            <a:t>intermediate animal host</a:t>
          </a:r>
          <a:r>
            <a:rPr lang="en-US" sz="1400" kern="1200" dirty="0"/>
            <a:t>.</a:t>
          </a:r>
        </a:p>
      </dsp:txBody>
      <dsp:txXfrm>
        <a:off x="4576061" y="2956983"/>
        <a:ext cx="2559521" cy="1181860"/>
      </dsp:txXfrm>
    </dsp:sp>
    <dsp:sp modelId="{0727E1B0-9C20-46FE-96D1-78A946F3A1E6}">
      <dsp:nvSpPr>
        <dsp:cNvPr id="0" name=""/>
        <dsp:cNvSpPr/>
      </dsp:nvSpPr>
      <dsp:spPr>
        <a:xfrm>
          <a:off x="0" y="4434308"/>
          <a:ext cx="7135583" cy="11818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CE5223-F81E-48D4-A1EA-6791836CC56B}">
      <dsp:nvSpPr>
        <dsp:cNvPr id="0" name=""/>
        <dsp:cNvSpPr/>
      </dsp:nvSpPr>
      <dsp:spPr>
        <a:xfrm>
          <a:off x="357512" y="4700227"/>
          <a:ext cx="650023" cy="65002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4568A2-3951-46B0-AED3-3AAF91971225}">
      <dsp:nvSpPr>
        <dsp:cNvPr id="0" name=""/>
        <dsp:cNvSpPr/>
      </dsp:nvSpPr>
      <dsp:spPr>
        <a:xfrm>
          <a:off x="1365048" y="4434308"/>
          <a:ext cx="3211012" cy="118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80" tIns="125080" rIns="125080" bIns="125080" numCol="1" spcCol="1270" anchor="ctr" anchorCtr="0">
          <a:noAutofit/>
        </a:bodyPr>
        <a:lstStyle/>
        <a:p>
          <a:pPr marL="0" lvl="0" indent="0" algn="l" defTabSz="711200">
            <a:lnSpc>
              <a:spcPct val="90000"/>
            </a:lnSpc>
            <a:spcBef>
              <a:spcPct val="0"/>
            </a:spcBef>
            <a:spcAft>
              <a:spcPct val="35000"/>
            </a:spcAft>
            <a:buNone/>
          </a:pPr>
          <a:r>
            <a:rPr lang="en-US" sz="1600" kern="1200" dirty="0"/>
            <a:t>In contrast, the 1977 </a:t>
          </a:r>
          <a:r>
            <a:rPr lang="en-US" sz="1600" b="1" kern="1200" dirty="0"/>
            <a:t>H1N1 influenza reemergence</a:t>
          </a:r>
          <a:r>
            <a:rPr lang="en-US" sz="1600" kern="1200" dirty="0"/>
            <a:t> showed unusual evolutionary patterns </a:t>
          </a:r>
        </a:p>
      </dsp:txBody>
      <dsp:txXfrm>
        <a:off x="1365048" y="4434308"/>
        <a:ext cx="3211012" cy="1181860"/>
      </dsp:txXfrm>
    </dsp:sp>
    <dsp:sp modelId="{1AB8090E-9CAB-447E-931E-5161E88FC012}">
      <dsp:nvSpPr>
        <dsp:cNvPr id="0" name=""/>
        <dsp:cNvSpPr/>
      </dsp:nvSpPr>
      <dsp:spPr>
        <a:xfrm>
          <a:off x="4576061" y="4434308"/>
          <a:ext cx="2559521" cy="118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80" tIns="125080" rIns="125080" bIns="125080" numCol="1" spcCol="1270" anchor="ctr" anchorCtr="0">
          <a:noAutofit/>
        </a:bodyPr>
        <a:lstStyle/>
        <a:p>
          <a:pPr marL="0" lvl="0" indent="0" algn="l" defTabSz="622300">
            <a:lnSpc>
              <a:spcPct val="90000"/>
            </a:lnSpc>
            <a:spcBef>
              <a:spcPct val="0"/>
            </a:spcBef>
            <a:spcAft>
              <a:spcPct val="35000"/>
            </a:spcAft>
            <a:buNone/>
          </a:pPr>
          <a:r>
            <a:rPr lang="en-US" sz="1400" kern="1200" dirty="0"/>
            <a:t>Consistent with a possible </a:t>
          </a:r>
          <a:r>
            <a:rPr lang="en-US" sz="1400" b="1" kern="1200" dirty="0"/>
            <a:t>laboratory-associated origin</a:t>
          </a:r>
          <a:r>
            <a:rPr lang="en-US" sz="1400" kern="1200" dirty="0"/>
            <a:t>.</a:t>
          </a:r>
        </a:p>
      </dsp:txBody>
      <dsp:txXfrm>
        <a:off x="4576061" y="4434308"/>
        <a:ext cx="2559521" cy="11818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5049B-2DAA-C34B-943C-A1592675D532}">
      <dsp:nvSpPr>
        <dsp:cNvPr id="0" name=""/>
        <dsp:cNvSpPr/>
      </dsp:nvSpPr>
      <dsp:spPr>
        <a:xfrm>
          <a:off x="51" y="231167"/>
          <a:ext cx="4913783" cy="147100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dirty="0"/>
            <a:t>Respiratory virus infections, including RSV infections, have been associated with:</a:t>
          </a:r>
        </a:p>
      </dsp:txBody>
      <dsp:txXfrm>
        <a:off x="51" y="231167"/>
        <a:ext cx="4913783" cy="1471001"/>
      </dsp:txXfrm>
    </dsp:sp>
    <dsp:sp modelId="{D10B5139-DC34-2748-88B3-B87A1C514A40}">
      <dsp:nvSpPr>
        <dsp:cNvPr id="0" name=""/>
        <dsp:cNvSpPr/>
      </dsp:nvSpPr>
      <dsp:spPr>
        <a:xfrm>
          <a:off x="51" y="1702168"/>
          <a:ext cx="4913783" cy="2418001"/>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a:t>Increased risk for myocardial infarction</a:t>
          </a:r>
        </a:p>
        <a:p>
          <a:pPr marL="285750" lvl="1" indent="-285750" algn="l" defTabSz="1289050">
            <a:lnSpc>
              <a:spcPct val="90000"/>
            </a:lnSpc>
            <a:spcBef>
              <a:spcPct val="0"/>
            </a:spcBef>
            <a:spcAft>
              <a:spcPct val="15000"/>
            </a:spcAft>
            <a:buChar char="•"/>
          </a:pPr>
          <a:r>
            <a:rPr lang="en-US" sz="2900" kern="1200"/>
            <a:t>Ischemic stroke</a:t>
          </a:r>
        </a:p>
        <a:p>
          <a:pPr marL="285750" lvl="1" indent="-285750" algn="l" defTabSz="1289050">
            <a:lnSpc>
              <a:spcPct val="90000"/>
            </a:lnSpc>
            <a:spcBef>
              <a:spcPct val="0"/>
            </a:spcBef>
            <a:spcAft>
              <a:spcPct val="15000"/>
            </a:spcAft>
            <a:buChar char="•"/>
          </a:pPr>
          <a:r>
            <a:rPr lang="en-US" sz="2900" kern="1200"/>
            <a:t>Venous thromboembolism</a:t>
          </a:r>
        </a:p>
      </dsp:txBody>
      <dsp:txXfrm>
        <a:off x="51" y="1702168"/>
        <a:ext cx="4913783" cy="2418001"/>
      </dsp:txXfrm>
    </dsp:sp>
    <dsp:sp modelId="{6EDC8CDE-80AA-B843-9CF0-7365A8F38ECA}">
      <dsp:nvSpPr>
        <dsp:cNvPr id="0" name=""/>
        <dsp:cNvSpPr/>
      </dsp:nvSpPr>
      <dsp:spPr>
        <a:xfrm>
          <a:off x="5601764" y="231167"/>
          <a:ext cx="4913783" cy="147100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In 1 US-based surveillance network:</a:t>
          </a:r>
        </a:p>
      </dsp:txBody>
      <dsp:txXfrm>
        <a:off x="5601764" y="231167"/>
        <a:ext cx="4913783" cy="1471001"/>
      </dsp:txXfrm>
    </dsp:sp>
    <dsp:sp modelId="{A3A08DA3-80A8-7745-A7B8-2FB0798BEDB4}">
      <dsp:nvSpPr>
        <dsp:cNvPr id="0" name=""/>
        <dsp:cNvSpPr/>
      </dsp:nvSpPr>
      <dsp:spPr>
        <a:xfrm>
          <a:off x="5601764" y="1702168"/>
          <a:ext cx="4913783" cy="2418001"/>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a:t>≈22% of adults </a:t>
          </a:r>
          <a:r>
            <a:rPr lang="en-US" sz="2900" u="sng" kern="1200"/>
            <a:t>&gt;</a:t>
          </a:r>
          <a:r>
            <a:rPr lang="en-US" sz="2900" kern="1200"/>
            <a:t>50 years of age who were hospitalized with RSV experienced an acute cardiac event </a:t>
          </a:r>
        </a:p>
      </dsp:txBody>
      <dsp:txXfrm>
        <a:off x="5601764" y="1702168"/>
        <a:ext cx="4913783" cy="24180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CBE44-96D4-0D4E-B7ED-E7FA55D1B3CF}">
      <dsp:nvSpPr>
        <dsp:cNvPr id="0" name=""/>
        <dsp:cNvSpPr/>
      </dsp:nvSpPr>
      <dsp:spPr>
        <a:xfrm>
          <a:off x="0" y="32813"/>
          <a:ext cx="10515600" cy="54054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HIV status:</a:t>
          </a:r>
          <a:endParaRPr lang="en-US" sz="2200" kern="1200"/>
        </a:p>
      </dsp:txBody>
      <dsp:txXfrm>
        <a:off x="26387" y="59200"/>
        <a:ext cx="10462826" cy="487766"/>
      </dsp:txXfrm>
    </dsp:sp>
    <dsp:sp modelId="{0CA6675E-A15E-044D-AC52-E99158375649}">
      <dsp:nvSpPr>
        <dsp:cNvPr id="0" name=""/>
        <dsp:cNvSpPr/>
      </dsp:nvSpPr>
      <dsp:spPr>
        <a:xfrm>
          <a:off x="0" y="573354"/>
          <a:ext cx="10515600"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1" kern="1200"/>
            <a:t>9% HIV positive</a:t>
          </a:r>
          <a:endParaRPr lang="en-US" sz="1700" kern="1200"/>
        </a:p>
        <a:p>
          <a:pPr marL="171450" lvl="1" indent="-171450" algn="l" defTabSz="755650">
            <a:lnSpc>
              <a:spcPct val="90000"/>
            </a:lnSpc>
            <a:spcBef>
              <a:spcPct val="0"/>
            </a:spcBef>
            <a:spcAft>
              <a:spcPct val="20000"/>
            </a:spcAft>
            <a:buChar char="•"/>
          </a:pPr>
          <a:r>
            <a:rPr lang="en-US" sz="1700" b="1" kern="1200"/>
            <a:t>65% HIV negative</a:t>
          </a:r>
          <a:endParaRPr lang="en-US" sz="1700" kern="1200"/>
        </a:p>
        <a:p>
          <a:pPr marL="171450" lvl="1" indent="-171450" algn="l" defTabSz="755650">
            <a:lnSpc>
              <a:spcPct val="90000"/>
            </a:lnSpc>
            <a:spcBef>
              <a:spcPct val="0"/>
            </a:spcBef>
            <a:spcAft>
              <a:spcPct val="20000"/>
            </a:spcAft>
            <a:buChar char="•"/>
          </a:pPr>
          <a:r>
            <a:rPr lang="en-US" sz="1700" b="1" kern="1200"/>
            <a:t>27% unknown HIV status</a:t>
          </a:r>
          <a:endParaRPr lang="en-US" sz="1700" kern="1200"/>
        </a:p>
      </dsp:txBody>
      <dsp:txXfrm>
        <a:off x="0" y="573354"/>
        <a:ext cx="10515600" cy="888030"/>
      </dsp:txXfrm>
    </dsp:sp>
    <dsp:sp modelId="{9739C5D2-0173-8F4C-A411-0E2EACF754C7}">
      <dsp:nvSpPr>
        <dsp:cNvPr id="0" name=""/>
        <dsp:cNvSpPr/>
      </dsp:nvSpPr>
      <dsp:spPr>
        <a:xfrm>
          <a:off x="0" y="1461384"/>
          <a:ext cx="10515600" cy="54054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Higher HIV prevalence among adolescents with:</a:t>
          </a:r>
          <a:endParaRPr lang="en-US" sz="2200" kern="1200"/>
        </a:p>
      </dsp:txBody>
      <dsp:txXfrm>
        <a:off x="26387" y="1487771"/>
        <a:ext cx="10462826" cy="487766"/>
      </dsp:txXfrm>
    </dsp:sp>
    <dsp:sp modelId="{71A28A1E-80BD-1F42-BD97-CAFEAF5F9BF5}">
      <dsp:nvSpPr>
        <dsp:cNvPr id="0" name=""/>
        <dsp:cNvSpPr/>
      </dsp:nvSpPr>
      <dsp:spPr>
        <a:xfrm>
          <a:off x="0" y="2001924"/>
          <a:ext cx="10515600"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1" kern="1200"/>
            <a:t>Secondary (10%)</a:t>
          </a:r>
          <a:r>
            <a:rPr lang="en-US" sz="1700" kern="1200"/>
            <a:t> and </a:t>
          </a:r>
          <a:r>
            <a:rPr lang="en-US" sz="1700" b="1" kern="1200"/>
            <a:t>early latent syphilis (9%)</a:t>
          </a:r>
          <a:r>
            <a:rPr lang="en-US" sz="1700" kern="1200"/>
            <a:t> vs </a:t>
          </a:r>
          <a:r>
            <a:rPr lang="en-US" sz="1700" b="1" kern="1200"/>
            <a:t>primary (5%)</a:t>
          </a:r>
          <a:endParaRPr lang="en-US" sz="1700" kern="1200"/>
        </a:p>
        <a:p>
          <a:pPr marL="171450" lvl="1" indent="-171450" algn="l" defTabSz="755650">
            <a:lnSpc>
              <a:spcPct val="90000"/>
            </a:lnSpc>
            <a:spcBef>
              <a:spcPct val="0"/>
            </a:spcBef>
            <a:spcAft>
              <a:spcPct val="20000"/>
            </a:spcAft>
            <a:buChar char="•"/>
          </a:pPr>
          <a:r>
            <a:rPr lang="en-US" sz="1700" b="1" kern="1200"/>
            <a:t>MSM (17%)</a:t>
          </a:r>
          <a:r>
            <a:rPr lang="en-US" sz="1700" kern="1200"/>
            <a:t> vs </a:t>
          </a:r>
          <a:r>
            <a:rPr lang="en-US" sz="1700" b="1" kern="1200"/>
            <a:t>MSW (3%)</a:t>
          </a:r>
          <a:r>
            <a:rPr lang="en-US" sz="1700" kern="1200"/>
            <a:t> and </a:t>
          </a:r>
          <a:r>
            <a:rPr lang="en-US" sz="1700" b="1" kern="1200"/>
            <a:t>women (1%)</a:t>
          </a:r>
          <a:endParaRPr lang="en-US" sz="1700" kern="1200"/>
        </a:p>
        <a:p>
          <a:pPr marL="171450" lvl="1" indent="-171450" algn="l" defTabSz="755650">
            <a:lnSpc>
              <a:spcPct val="90000"/>
            </a:lnSpc>
            <a:spcBef>
              <a:spcPct val="0"/>
            </a:spcBef>
            <a:spcAft>
              <a:spcPct val="20000"/>
            </a:spcAft>
            <a:buChar char="•"/>
          </a:pPr>
          <a:r>
            <a:rPr lang="en-US" sz="1700" b="1" kern="1200"/>
            <a:t>Black/African American adolescents (12%)</a:t>
          </a:r>
          <a:r>
            <a:rPr lang="en-US" sz="1700" kern="1200"/>
            <a:t> vs </a:t>
          </a:r>
          <a:r>
            <a:rPr lang="en-US" sz="1700" b="1" kern="1200"/>
            <a:t>Hispanic (7%)</a:t>
          </a:r>
          <a:r>
            <a:rPr lang="en-US" sz="1700" kern="1200"/>
            <a:t> and </a:t>
          </a:r>
          <a:r>
            <a:rPr lang="en-US" sz="1700" b="1" kern="1200"/>
            <a:t>White (3%)</a:t>
          </a:r>
          <a:endParaRPr lang="en-US" sz="1700" kern="1200"/>
        </a:p>
        <a:p>
          <a:pPr marL="171450" lvl="1" indent="-171450" algn="l" defTabSz="755650">
            <a:lnSpc>
              <a:spcPct val="90000"/>
            </a:lnSpc>
            <a:spcBef>
              <a:spcPct val="0"/>
            </a:spcBef>
            <a:spcAft>
              <a:spcPct val="20000"/>
            </a:spcAft>
            <a:buChar char="•"/>
          </a:pPr>
          <a:r>
            <a:rPr lang="en-US" sz="1700" b="1" kern="1200"/>
            <a:t>Southern U.S. (10%)</a:t>
          </a:r>
          <a:r>
            <a:rPr lang="en-US" sz="1700" kern="1200"/>
            <a:t> vs </a:t>
          </a:r>
          <a:r>
            <a:rPr lang="en-US" sz="1700" b="1" kern="1200"/>
            <a:t>West (5%)</a:t>
          </a:r>
          <a:endParaRPr lang="en-US" sz="1700" kern="1200"/>
        </a:p>
      </dsp:txBody>
      <dsp:txXfrm>
        <a:off x="0" y="2001924"/>
        <a:ext cx="10515600" cy="1184040"/>
      </dsp:txXfrm>
    </dsp:sp>
    <dsp:sp modelId="{F4C53D42-B0C9-BD47-9BAB-E39C7885106B}">
      <dsp:nvSpPr>
        <dsp:cNvPr id="0" name=""/>
        <dsp:cNvSpPr/>
      </dsp:nvSpPr>
      <dsp:spPr>
        <a:xfrm>
          <a:off x="0" y="3185964"/>
          <a:ext cx="10515600" cy="54054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Diagnosis Settings</a:t>
          </a:r>
          <a:endParaRPr lang="en-US" sz="2200" kern="1200"/>
        </a:p>
      </dsp:txBody>
      <dsp:txXfrm>
        <a:off x="26387" y="3212351"/>
        <a:ext cx="10462826" cy="487766"/>
      </dsp:txXfrm>
    </dsp:sp>
    <dsp:sp modelId="{8E449728-4967-4C4E-A095-F2FEDA6E188A}">
      <dsp:nvSpPr>
        <dsp:cNvPr id="0" name=""/>
        <dsp:cNvSpPr/>
      </dsp:nvSpPr>
      <dsp:spPr>
        <a:xfrm>
          <a:off x="0" y="3726504"/>
          <a:ext cx="10515600"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1" kern="1200"/>
            <a:t>79% diagnosed in non-STI clinics</a:t>
          </a:r>
          <a:endParaRPr lang="en-US" sz="1700" kern="1200"/>
        </a:p>
        <a:p>
          <a:pPr marL="171450" lvl="1" indent="-171450" algn="l" defTabSz="755650">
            <a:lnSpc>
              <a:spcPct val="90000"/>
            </a:lnSpc>
            <a:spcBef>
              <a:spcPct val="0"/>
            </a:spcBef>
            <a:spcAft>
              <a:spcPct val="20000"/>
            </a:spcAft>
            <a:buChar char="•"/>
          </a:pPr>
          <a:r>
            <a:rPr lang="en-US" sz="1700" b="1" kern="1200"/>
            <a:t>21% diagnosed in STI clinics</a:t>
          </a:r>
          <a:endParaRPr lang="en-US" sz="1700" kern="1200"/>
        </a:p>
      </dsp:txBody>
      <dsp:txXfrm>
        <a:off x="0" y="3726504"/>
        <a:ext cx="10515600" cy="5920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D37D4-ECAF-F44C-ADA7-5B26FDDC2B19}">
      <dsp:nvSpPr>
        <dsp:cNvPr id="0" name=""/>
        <dsp:cNvSpPr/>
      </dsp:nvSpPr>
      <dsp:spPr>
        <a:xfrm>
          <a:off x="0" y="96669"/>
          <a:ext cx="10515600" cy="68796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t>Trends</a:t>
          </a:r>
          <a:endParaRPr lang="en-US" sz="2800" kern="1200"/>
        </a:p>
      </dsp:txBody>
      <dsp:txXfrm>
        <a:off x="33583" y="130252"/>
        <a:ext cx="10448434" cy="620794"/>
      </dsp:txXfrm>
    </dsp:sp>
    <dsp:sp modelId="{21B69AF5-0105-0641-871F-1EC62D44C997}">
      <dsp:nvSpPr>
        <dsp:cNvPr id="0" name=""/>
        <dsp:cNvSpPr/>
      </dsp:nvSpPr>
      <dsp:spPr>
        <a:xfrm>
          <a:off x="0" y="784629"/>
          <a:ext cx="10515600" cy="1391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HIV coinfection among adolescents with early syphilis </a:t>
          </a:r>
          <a:r>
            <a:rPr lang="en-US" sz="2200" b="1" kern="1200"/>
            <a:t>declined from 11% (2014) to 6% (2023)</a:t>
          </a:r>
          <a:endParaRPr lang="en-US" sz="2200" kern="1200"/>
        </a:p>
        <a:p>
          <a:pPr marL="228600" lvl="1" indent="-228600" algn="l" defTabSz="977900">
            <a:lnSpc>
              <a:spcPct val="90000"/>
            </a:lnSpc>
            <a:spcBef>
              <a:spcPct val="0"/>
            </a:spcBef>
            <a:spcAft>
              <a:spcPct val="20000"/>
            </a:spcAft>
            <a:buChar char="•"/>
          </a:pPr>
          <a:r>
            <a:rPr lang="en-US" sz="2200" b="1" kern="1200"/>
            <a:t>≈1 in 12 adolescents</a:t>
          </a:r>
          <a:r>
            <a:rPr lang="en-US" sz="2200" kern="1200"/>
            <a:t> with early syphilis had HIV</a:t>
          </a:r>
          <a:br>
            <a:rPr lang="en-US" sz="2200" kern="1200"/>
          </a:br>
          <a:endParaRPr lang="en-US" sz="2200" kern="1200"/>
        </a:p>
      </dsp:txBody>
      <dsp:txXfrm>
        <a:off x="0" y="784629"/>
        <a:ext cx="10515600" cy="1391040"/>
      </dsp:txXfrm>
    </dsp:sp>
    <dsp:sp modelId="{1F80FADE-1B30-9B43-8C52-822D4F2D1656}">
      <dsp:nvSpPr>
        <dsp:cNvPr id="0" name=""/>
        <dsp:cNvSpPr/>
      </dsp:nvSpPr>
      <dsp:spPr>
        <a:xfrm>
          <a:off x="0" y="2175669"/>
          <a:ext cx="10515600" cy="68796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t>Key Takeaways</a:t>
          </a:r>
          <a:endParaRPr lang="en-US" sz="2800" kern="1200"/>
        </a:p>
      </dsp:txBody>
      <dsp:txXfrm>
        <a:off x="33583" y="2209252"/>
        <a:ext cx="10448434" cy="620794"/>
      </dsp:txXfrm>
    </dsp:sp>
    <dsp:sp modelId="{1766A993-846F-2042-9C1F-3CFE367A9507}">
      <dsp:nvSpPr>
        <dsp:cNvPr id="0" name=""/>
        <dsp:cNvSpPr/>
      </dsp:nvSpPr>
      <dsp:spPr>
        <a:xfrm>
          <a:off x="0" y="2863629"/>
          <a:ext cx="10515600" cy="1391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HIV–syphilis coinfection is concentrated in </a:t>
          </a:r>
          <a:r>
            <a:rPr lang="en-US" sz="2200" b="1" kern="1200"/>
            <a:t>MSM, Black adolescents, and the U.S. South</a:t>
          </a:r>
          <a:endParaRPr lang="en-US" sz="2200" kern="1200"/>
        </a:p>
        <a:p>
          <a:pPr marL="228600" lvl="1" indent="-228600" algn="l" defTabSz="977900">
            <a:lnSpc>
              <a:spcPct val="90000"/>
            </a:lnSpc>
            <a:spcBef>
              <a:spcPct val="0"/>
            </a:spcBef>
            <a:spcAft>
              <a:spcPct val="20000"/>
            </a:spcAft>
            <a:buChar char="•"/>
          </a:pPr>
          <a:r>
            <a:rPr lang="en-US" sz="2200" b="1" kern="1200"/>
            <a:t>Most coinfections are identified outside STI clinics</a:t>
          </a:r>
          <a:r>
            <a:rPr lang="en-US" sz="2200" kern="1200"/>
            <a:t>, highlighting opportunities for </a:t>
          </a:r>
          <a:r>
            <a:rPr lang="en-US" sz="2200" b="1" kern="1200"/>
            <a:t>expanded HIV testing and prevention in general healthcare settings</a:t>
          </a:r>
          <a:r>
            <a:rPr lang="en-US" sz="2200" kern="1200"/>
            <a:t>.</a:t>
          </a:r>
        </a:p>
      </dsp:txBody>
      <dsp:txXfrm>
        <a:off x="0" y="2863629"/>
        <a:ext cx="10515600" cy="13910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ABE1AF-2AC2-ED43-90BF-183D010D7078}" type="datetimeFigureOut">
              <a:rPr lang="en-US" smtClean="0"/>
              <a:t>3/20/2026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587B92-FBBD-D242-852C-7FDF2CC6937E}" type="slidenum">
              <a:rPr lang="en-US" smtClean="0"/>
              <a:t>‹#›</a:t>
            </a:fld>
            <a:endParaRPr lang="en-US"/>
          </a:p>
        </p:txBody>
      </p:sp>
    </p:spTree>
    <p:extLst>
      <p:ext uri="{BB962C8B-B14F-4D97-AF65-F5344CB8AC3E}">
        <p14:creationId xmlns:p14="http://schemas.microsoft.com/office/powerpoint/2010/main" val="1446267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ublic.tableau.com/app/profile/oregon.immunization.program/viz/OregonAdultImmunizations/D-Welcom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8E536-381C-49DA-B51B-F692AA9434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87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8E536-381C-49DA-B51B-F692AA9434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76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8E536-381C-49DA-B51B-F692AA9434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965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8E536-381C-49DA-B51B-F692AA9434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632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AA3AF-2848-7A75-7E2C-327D107EE2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94858-BD9C-7389-5068-380807A275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FB232-8E74-9741-B6D6-656C61F555BD}"/>
              </a:ext>
            </a:extLst>
          </p:cNvPr>
          <p:cNvSpPr>
            <a:spLocks noGrp="1"/>
          </p:cNvSpPr>
          <p:nvPr>
            <p:ph type="body" idx="1"/>
          </p:nvPr>
        </p:nvSpPr>
        <p:spPr/>
        <p:txBody>
          <a:bodyPr/>
          <a:lstStyle/>
          <a:p>
            <a:pPr defTabSz="915772">
              <a:defRPr/>
            </a:pPr>
            <a:endParaRPr lang="en-US" dirty="0"/>
          </a:p>
        </p:txBody>
      </p:sp>
      <p:sp>
        <p:nvSpPr>
          <p:cNvPr id="4" name="Slide Number Placeholder 3">
            <a:extLst>
              <a:ext uri="{FF2B5EF4-FFF2-40B4-BE49-F238E27FC236}">
                <a16:creationId xmlns:a16="http://schemas.microsoft.com/office/drawing/2014/main" id="{9BE3BB83-E9FC-B365-F544-EF2400AC91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8E536-381C-49DA-B51B-F692AA9434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283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8E536-381C-49DA-B51B-F692AA9434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771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690563"/>
            <a:ext cx="5581650" cy="3140075"/>
          </a:xfrm>
        </p:spPr>
      </p:sp>
      <p:sp>
        <p:nvSpPr>
          <p:cNvPr id="3" name="Notes Placeholder 2"/>
          <p:cNvSpPr>
            <a:spLocks noGrp="1"/>
          </p:cNvSpPr>
          <p:nvPr>
            <p:ph type="body" idx="1"/>
          </p:nvPr>
        </p:nvSpPr>
        <p:spPr>
          <a:xfrm>
            <a:off x="702310" y="3979552"/>
            <a:ext cx="5618480" cy="5188679"/>
          </a:xfrm>
        </p:spPr>
        <p:txBody>
          <a:bodyPr/>
          <a:lstStyle/>
          <a:p>
            <a:pPr defTabSz="917146">
              <a:defRPr/>
            </a:pPr>
            <a:endParaRPr lang="en-US" dirty="0"/>
          </a:p>
        </p:txBody>
      </p:sp>
      <p:sp>
        <p:nvSpPr>
          <p:cNvPr id="4" name="Slide Number Placeholder 3"/>
          <p:cNvSpPr>
            <a:spLocks noGrp="1"/>
          </p:cNvSpPr>
          <p:nvPr>
            <p:ph type="sldNum" sz="quarter" idx="5"/>
          </p:nvPr>
        </p:nvSpPr>
        <p:spPr/>
        <p:txBody>
          <a:bodyPr/>
          <a:lstStyle/>
          <a:p>
            <a:pPr marL="0" marR="0" lvl="0" indent="0" algn="r" defTabSz="917146" rtl="0" eaLnBrk="1" fontAlgn="auto" latinLnBrk="0" hangingPunct="1">
              <a:lnSpc>
                <a:spcPct val="100000"/>
              </a:lnSpc>
              <a:spcBef>
                <a:spcPts val="0"/>
              </a:spcBef>
              <a:spcAft>
                <a:spcPts val="0"/>
              </a:spcAft>
              <a:buClrTx/>
              <a:buSzTx/>
              <a:buFontTx/>
              <a:buNone/>
              <a:tabLst/>
              <a:defRPr/>
            </a:pPr>
            <a:fld id="{70F8E536-381C-49DA-B51B-F692AA94343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7146"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630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Oregon Adult Immunizations | Tableau Public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8E536-381C-49DA-B51B-F692AA9434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670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87B92-FBBD-D242-852C-7FDF2CC6937E}" type="slidenum">
              <a:rPr lang="en-US" smtClean="0"/>
              <a:t>37</a:t>
            </a:fld>
            <a:endParaRPr lang="en-US"/>
          </a:p>
        </p:txBody>
      </p:sp>
    </p:spTree>
    <p:extLst>
      <p:ext uri="{BB962C8B-B14F-4D97-AF65-F5344CB8AC3E}">
        <p14:creationId xmlns:p14="http://schemas.microsoft.com/office/powerpoint/2010/main" val="3232574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1F877-39C7-DF2A-369E-A07610D8B4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BDCAD6-F31C-C8C7-2212-847190DEEE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F1019F-0ED8-C0DA-9AA2-13BC1D27A5E4}"/>
              </a:ext>
            </a:extLst>
          </p:cNvPr>
          <p:cNvSpPr>
            <a:spLocks noGrp="1"/>
          </p:cNvSpPr>
          <p:nvPr>
            <p:ph type="dt" sz="half" idx="10"/>
          </p:nvPr>
        </p:nvSpPr>
        <p:spPr/>
        <p:txBody>
          <a:bodyPr/>
          <a:lstStyle/>
          <a:p>
            <a:fld id="{93D6907B-7D6F-3C41-900F-E804D1DFA242}" type="datetimeFigureOut">
              <a:rPr lang="en-US" smtClean="0"/>
              <a:t>3/20/2026</a:t>
            </a:fld>
            <a:endParaRPr lang="en-US"/>
          </a:p>
        </p:txBody>
      </p:sp>
      <p:sp>
        <p:nvSpPr>
          <p:cNvPr id="5" name="Footer Placeholder 4">
            <a:extLst>
              <a:ext uri="{FF2B5EF4-FFF2-40B4-BE49-F238E27FC236}">
                <a16:creationId xmlns:a16="http://schemas.microsoft.com/office/drawing/2014/main" id="{424D126B-FBCF-0506-87A2-E92189713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C3980-0831-0971-7DF6-1464AA207F48}"/>
              </a:ext>
            </a:extLst>
          </p:cNvPr>
          <p:cNvSpPr>
            <a:spLocks noGrp="1"/>
          </p:cNvSpPr>
          <p:nvPr>
            <p:ph type="sldNum" sz="quarter" idx="12"/>
          </p:nvPr>
        </p:nvSpPr>
        <p:spPr/>
        <p:txBody>
          <a:bodyPr/>
          <a:lstStyle/>
          <a:p>
            <a:fld id="{B1126B53-4339-2148-B522-891F2639989B}" type="slidenum">
              <a:rPr lang="en-US" smtClean="0"/>
              <a:t>‹#›</a:t>
            </a:fld>
            <a:endParaRPr lang="en-US"/>
          </a:p>
        </p:txBody>
      </p:sp>
    </p:spTree>
    <p:extLst>
      <p:ext uri="{BB962C8B-B14F-4D97-AF65-F5344CB8AC3E}">
        <p14:creationId xmlns:p14="http://schemas.microsoft.com/office/powerpoint/2010/main" val="56548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CC3F1-E9EC-E2A8-B2B0-C611CD6034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D80446-585B-1A91-31EB-C8967FB98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F05CB-444D-2D5E-3811-39CC5BB9E71F}"/>
              </a:ext>
            </a:extLst>
          </p:cNvPr>
          <p:cNvSpPr>
            <a:spLocks noGrp="1"/>
          </p:cNvSpPr>
          <p:nvPr>
            <p:ph type="dt" sz="half" idx="10"/>
          </p:nvPr>
        </p:nvSpPr>
        <p:spPr/>
        <p:txBody>
          <a:bodyPr/>
          <a:lstStyle/>
          <a:p>
            <a:fld id="{93D6907B-7D6F-3C41-900F-E804D1DFA242}" type="datetimeFigureOut">
              <a:rPr lang="en-US" smtClean="0"/>
              <a:t>3/20/2026</a:t>
            </a:fld>
            <a:endParaRPr lang="en-US"/>
          </a:p>
        </p:txBody>
      </p:sp>
      <p:sp>
        <p:nvSpPr>
          <p:cNvPr id="5" name="Footer Placeholder 4">
            <a:extLst>
              <a:ext uri="{FF2B5EF4-FFF2-40B4-BE49-F238E27FC236}">
                <a16:creationId xmlns:a16="http://schemas.microsoft.com/office/drawing/2014/main" id="{8385DF2B-96F7-2DDC-0055-D7AF8B0812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906099-2283-C50A-598B-A1B607BEC696}"/>
              </a:ext>
            </a:extLst>
          </p:cNvPr>
          <p:cNvSpPr>
            <a:spLocks noGrp="1"/>
          </p:cNvSpPr>
          <p:nvPr>
            <p:ph type="sldNum" sz="quarter" idx="12"/>
          </p:nvPr>
        </p:nvSpPr>
        <p:spPr/>
        <p:txBody>
          <a:bodyPr/>
          <a:lstStyle/>
          <a:p>
            <a:fld id="{B1126B53-4339-2148-B522-891F2639989B}" type="slidenum">
              <a:rPr lang="en-US" smtClean="0"/>
              <a:t>‹#›</a:t>
            </a:fld>
            <a:endParaRPr lang="en-US"/>
          </a:p>
        </p:txBody>
      </p:sp>
    </p:spTree>
    <p:extLst>
      <p:ext uri="{BB962C8B-B14F-4D97-AF65-F5344CB8AC3E}">
        <p14:creationId xmlns:p14="http://schemas.microsoft.com/office/powerpoint/2010/main" val="1920787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DD8B80-5618-58A1-7567-317950B2D3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C25459-5EC8-9952-153E-5004EF5387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14E73F-79E9-881A-2DB4-001C2C03BC14}"/>
              </a:ext>
            </a:extLst>
          </p:cNvPr>
          <p:cNvSpPr>
            <a:spLocks noGrp="1"/>
          </p:cNvSpPr>
          <p:nvPr>
            <p:ph type="dt" sz="half" idx="10"/>
          </p:nvPr>
        </p:nvSpPr>
        <p:spPr/>
        <p:txBody>
          <a:bodyPr/>
          <a:lstStyle/>
          <a:p>
            <a:fld id="{93D6907B-7D6F-3C41-900F-E804D1DFA242}" type="datetimeFigureOut">
              <a:rPr lang="en-US" smtClean="0"/>
              <a:t>3/20/2026</a:t>
            </a:fld>
            <a:endParaRPr lang="en-US"/>
          </a:p>
        </p:txBody>
      </p:sp>
      <p:sp>
        <p:nvSpPr>
          <p:cNvPr id="5" name="Footer Placeholder 4">
            <a:extLst>
              <a:ext uri="{FF2B5EF4-FFF2-40B4-BE49-F238E27FC236}">
                <a16:creationId xmlns:a16="http://schemas.microsoft.com/office/drawing/2014/main" id="{89A2CE1F-0C77-1F12-8725-D8F233448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651320-7E62-5C0D-7D24-91736B868C6A}"/>
              </a:ext>
            </a:extLst>
          </p:cNvPr>
          <p:cNvSpPr>
            <a:spLocks noGrp="1"/>
          </p:cNvSpPr>
          <p:nvPr>
            <p:ph type="sldNum" sz="quarter" idx="12"/>
          </p:nvPr>
        </p:nvSpPr>
        <p:spPr/>
        <p:txBody>
          <a:bodyPr/>
          <a:lstStyle/>
          <a:p>
            <a:fld id="{B1126B53-4339-2148-B522-891F2639989B}" type="slidenum">
              <a:rPr lang="en-US" smtClean="0"/>
              <a:t>‹#›</a:t>
            </a:fld>
            <a:endParaRPr lang="en-US"/>
          </a:p>
        </p:txBody>
      </p:sp>
    </p:spTree>
    <p:extLst>
      <p:ext uri="{BB962C8B-B14F-4D97-AF65-F5344CB8AC3E}">
        <p14:creationId xmlns:p14="http://schemas.microsoft.com/office/powerpoint/2010/main" val="3184953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1D29C0-AE6D-4E02-9CD8-049544EE3C2F}" type="datetime1">
              <a:rPr lang="en-US" smtClean="0"/>
              <a:t>3/20/2026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582AC-5695-48DB-B28C-201892CC33C9}"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96EC2FD-2587-4F5F-9E1D-25B0B32D75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312290"/>
            <a:ext cx="12207240" cy="556343"/>
          </a:xfrm>
          <a:prstGeom prst="rect">
            <a:avLst/>
          </a:prstGeom>
        </p:spPr>
      </p:pic>
    </p:spTree>
    <p:extLst>
      <p:ext uri="{BB962C8B-B14F-4D97-AF65-F5344CB8AC3E}">
        <p14:creationId xmlns:p14="http://schemas.microsoft.com/office/powerpoint/2010/main" val="2525077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954" y="35390"/>
            <a:ext cx="11591331" cy="1035605"/>
          </a:xfrm>
        </p:spPr>
        <p:txBody>
          <a:bodyPr>
            <a:normAutofit/>
          </a:bodyPr>
          <a:lstStyle>
            <a:lvl1pPr marL="0" algn="ctr">
              <a:defRPr sz="3200"/>
            </a:lvl1pPr>
          </a:lstStyle>
          <a:p>
            <a:r>
              <a:rPr lang="en-US" dirty="0"/>
              <a:t>Click to edit Master title style</a:t>
            </a:r>
          </a:p>
        </p:txBody>
      </p:sp>
      <p:sp>
        <p:nvSpPr>
          <p:cNvPr id="3" name="Content Placeholder 2"/>
          <p:cNvSpPr>
            <a:spLocks noGrp="1"/>
          </p:cNvSpPr>
          <p:nvPr>
            <p:ph idx="1"/>
          </p:nvPr>
        </p:nvSpPr>
        <p:spPr>
          <a:xfrm>
            <a:off x="307955" y="1420426"/>
            <a:ext cx="11632512" cy="4891863"/>
          </a:xfrm>
        </p:spPr>
        <p:txBody>
          <a:bodyPr/>
          <a:lstStyle>
            <a:lvl1pPr>
              <a:defRPr sz="2600"/>
            </a:lvl1pPr>
            <a:lvl2pPr>
              <a:defRPr sz="2400"/>
            </a:lvl2pPr>
            <a:lvl3pPr>
              <a:defRPr sz="22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CB77FC0-B7A1-430F-AD49-528ADA738D84}" type="datetime1">
              <a:rPr lang="en-US" smtClean="0"/>
              <a:t>3/20/2026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582AC-5695-48DB-B28C-201892CC33C9}" type="slidenum">
              <a:rPr lang="en-US" smtClean="0"/>
              <a:t>‹#›</a:t>
            </a:fld>
            <a:endParaRPr lang="en-US" dirty="0"/>
          </a:p>
        </p:txBody>
      </p:sp>
      <p:pic>
        <p:nvPicPr>
          <p:cNvPr id="7" name="Picture 6">
            <a:extLst>
              <a:ext uri="{FF2B5EF4-FFF2-40B4-BE49-F238E27FC236}">
                <a16:creationId xmlns:a16="http://schemas.microsoft.com/office/drawing/2014/main" id="{D4A288D9-1C71-409B-B401-8DD737EAEB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312290"/>
            <a:ext cx="12207240" cy="556343"/>
          </a:xfrm>
          <a:prstGeom prst="rect">
            <a:avLst/>
          </a:prstGeom>
        </p:spPr>
      </p:pic>
      <p:sp>
        <p:nvSpPr>
          <p:cNvPr id="9" name="object 2">
            <a:extLst>
              <a:ext uri="{FF2B5EF4-FFF2-40B4-BE49-F238E27FC236}">
                <a16:creationId xmlns:a16="http://schemas.microsoft.com/office/drawing/2014/main" id="{19B238B2-2512-42EC-9641-FF0C9C67DBB1}"/>
              </a:ext>
            </a:extLst>
          </p:cNvPr>
          <p:cNvSpPr/>
          <p:nvPr userDrawn="1"/>
        </p:nvSpPr>
        <p:spPr>
          <a:xfrm>
            <a:off x="-14514" y="1104540"/>
            <a:ext cx="12192000" cy="45719"/>
          </a:xfrm>
          <a:custGeom>
            <a:avLst/>
            <a:gdLst/>
            <a:ahLst/>
            <a:cxnLst/>
            <a:rect l="l" t="t" r="r" b="b"/>
            <a:pathLst>
              <a:path w="9875520">
                <a:moveTo>
                  <a:pt x="0" y="0"/>
                </a:moveTo>
                <a:lnTo>
                  <a:pt x="9875520" y="0"/>
                </a:lnTo>
              </a:path>
            </a:pathLst>
          </a:custGeom>
          <a:ln w="6096">
            <a:solidFill>
              <a:srgbClr val="7E7E7E"/>
            </a:solidFill>
          </a:ln>
        </p:spPr>
        <p:txBody>
          <a:bodyPr wrap="square" lIns="0" tIns="0" rIns="0" bIns="0" rtlCol="0"/>
          <a:lstStyle/>
          <a:p>
            <a:endParaRPr/>
          </a:p>
        </p:txBody>
      </p:sp>
    </p:spTree>
    <p:extLst>
      <p:ext uri="{BB962C8B-B14F-4D97-AF65-F5344CB8AC3E}">
        <p14:creationId xmlns:p14="http://schemas.microsoft.com/office/powerpoint/2010/main" val="2758883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0B0417-A2B4-47D9-8D73-3867C9524B79}" type="datetime1">
              <a:rPr lang="en-US" smtClean="0"/>
              <a:t>3/20/2026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582AC-5695-48DB-B28C-201892CC33C9}"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E095A9B-0007-4474-9191-0E966A6ED0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312290"/>
            <a:ext cx="12207240" cy="556343"/>
          </a:xfrm>
          <a:prstGeom prst="rect">
            <a:avLst/>
          </a:prstGeom>
        </p:spPr>
      </p:pic>
    </p:spTree>
    <p:extLst>
      <p:ext uri="{BB962C8B-B14F-4D97-AF65-F5344CB8AC3E}">
        <p14:creationId xmlns:p14="http://schemas.microsoft.com/office/powerpoint/2010/main" val="744471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8DA967-8BCA-4D0A-BD46-BC64A3D6E2A0}" type="datetime1">
              <a:rPr lang="en-US" smtClean="0"/>
              <a:t>3/20/2026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B582AC-5695-48DB-B28C-201892CC33C9}" type="slidenum">
              <a:rPr lang="en-US" smtClean="0"/>
              <a:t>‹#›</a:t>
            </a:fld>
            <a:endParaRPr lang="en-US" dirty="0"/>
          </a:p>
        </p:txBody>
      </p:sp>
      <p:pic>
        <p:nvPicPr>
          <p:cNvPr id="9" name="Picture 8">
            <a:extLst>
              <a:ext uri="{FF2B5EF4-FFF2-40B4-BE49-F238E27FC236}">
                <a16:creationId xmlns:a16="http://schemas.microsoft.com/office/drawing/2014/main" id="{7F423220-0F56-4E68-9B57-FAA62C9EA0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312290"/>
            <a:ext cx="12207240" cy="556343"/>
          </a:xfrm>
          <a:prstGeom prst="rect">
            <a:avLst/>
          </a:prstGeom>
        </p:spPr>
      </p:pic>
    </p:spTree>
    <p:extLst>
      <p:ext uri="{BB962C8B-B14F-4D97-AF65-F5344CB8AC3E}">
        <p14:creationId xmlns:p14="http://schemas.microsoft.com/office/powerpoint/2010/main" val="1966438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3F5A8D-FA53-49CC-9B33-E7CEADBA5681}" type="datetime1">
              <a:rPr lang="en-US" smtClean="0"/>
              <a:t>3/20/2026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B582AC-5695-48DB-B28C-201892CC33C9}" type="slidenum">
              <a:rPr lang="en-US" smtClean="0"/>
              <a:t>‹#›</a:t>
            </a:fld>
            <a:endParaRPr lang="en-US" dirty="0"/>
          </a:p>
        </p:txBody>
      </p:sp>
      <p:pic>
        <p:nvPicPr>
          <p:cNvPr id="11" name="Picture 10">
            <a:extLst>
              <a:ext uri="{FF2B5EF4-FFF2-40B4-BE49-F238E27FC236}">
                <a16:creationId xmlns:a16="http://schemas.microsoft.com/office/drawing/2014/main" id="{0FC4064F-CCAD-4606-A870-6F68CD741C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312290"/>
            <a:ext cx="12207240" cy="556343"/>
          </a:xfrm>
          <a:prstGeom prst="rect">
            <a:avLst/>
          </a:prstGeom>
        </p:spPr>
      </p:pic>
    </p:spTree>
    <p:extLst>
      <p:ext uri="{BB962C8B-B14F-4D97-AF65-F5344CB8AC3E}">
        <p14:creationId xmlns:p14="http://schemas.microsoft.com/office/powerpoint/2010/main" val="117553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D920C6-9B3C-4481-A5DA-86B673AAB21A}" type="datetime1">
              <a:rPr lang="en-US" smtClean="0"/>
              <a:t>3/20/2026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B582AC-5695-48DB-B28C-201892CC33C9}" type="slidenum">
              <a:rPr lang="en-US" smtClean="0"/>
              <a:t>‹#›</a:t>
            </a:fld>
            <a:endParaRPr lang="en-US" dirty="0"/>
          </a:p>
        </p:txBody>
      </p:sp>
    </p:spTree>
    <p:extLst>
      <p:ext uri="{BB962C8B-B14F-4D97-AF65-F5344CB8AC3E}">
        <p14:creationId xmlns:p14="http://schemas.microsoft.com/office/powerpoint/2010/main" val="1325405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fld id="{3B4849F1-438A-4621-AE50-92722F671549}" type="datetime1">
              <a:rPr lang="en-US" smtClean="0"/>
              <a:t>3/20/2026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CFB582AC-5695-48DB-B28C-201892CC33C9}" type="slidenum">
              <a:rPr lang="en-US" smtClean="0"/>
              <a:t>‹#›</a:t>
            </a:fld>
            <a:endParaRPr lang="en-US" dirty="0"/>
          </a:p>
        </p:txBody>
      </p:sp>
    </p:spTree>
    <p:extLst>
      <p:ext uri="{BB962C8B-B14F-4D97-AF65-F5344CB8AC3E}">
        <p14:creationId xmlns:p14="http://schemas.microsoft.com/office/powerpoint/2010/main" val="287069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67818D7-90F6-419A-8306-657D2ECDA14D}" type="datetime1">
              <a:rPr lang="en-US" smtClean="0"/>
              <a:t>3/20/2026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FB582AC-5695-48DB-B28C-201892CC33C9}" type="slidenum">
              <a:rPr lang="en-US" smtClean="0"/>
              <a:t>‹#›</a:t>
            </a:fld>
            <a:endParaRPr lang="en-US" dirty="0"/>
          </a:p>
        </p:txBody>
      </p:sp>
    </p:spTree>
    <p:extLst>
      <p:ext uri="{BB962C8B-B14F-4D97-AF65-F5344CB8AC3E}">
        <p14:creationId xmlns:p14="http://schemas.microsoft.com/office/powerpoint/2010/main" val="1990155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02536-D822-F87F-1589-634A52FF22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B09CBE-5309-CD8E-CAF0-A0363110EE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78CCF-5AC6-08ED-BEAB-BAE9E6F1F791}"/>
              </a:ext>
            </a:extLst>
          </p:cNvPr>
          <p:cNvSpPr>
            <a:spLocks noGrp="1"/>
          </p:cNvSpPr>
          <p:nvPr>
            <p:ph type="dt" sz="half" idx="10"/>
          </p:nvPr>
        </p:nvSpPr>
        <p:spPr/>
        <p:txBody>
          <a:bodyPr/>
          <a:lstStyle/>
          <a:p>
            <a:fld id="{93D6907B-7D6F-3C41-900F-E804D1DFA242}" type="datetimeFigureOut">
              <a:rPr lang="en-US" smtClean="0"/>
              <a:t>3/20/2026</a:t>
            </a:fld>
            <a:endParaRPr lang="en-US"/>
          </a:p>
        </p:txBody>
      </p:sp>
      <p:sp>
        <p:nvSpPr>
          <p:cNvPr id="5" name="Footer Placeholder 4">
            <a:extLst>
              <a:ext uri="{FF2B5EF4-FFF2-40B4-BE49-F238E27FC236}">
                <a16:creationId xmlns:a16="http://schemas.microsoft.com/office/drawing/2014/main" id="{ED3D086F-AEE6-A1AC-FEC3-10D819ED8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1C7776-CC42-4F1A-E246-D51FA77EE192}"/>
              </a:ext>
            </a:extLst>
          </p:cNvPr>
          <p:cNvSpPr>
            <a:spLocks noGrp="1"/>
          </p:cNvSpPr>
          <p:nvPr>
            <p:ph type="sldNum" sz="quarter" idx="12"/>
          </p:nvPr>
        </p:nvSpPr>
        <p:spPr/>
        <p:txBody>
          <a:bodyPr/>
          <a:lstStyle/>
          <a:p>
            <a:fld id="{B1126B53-4339-2148-B522-891F2639989B}" type="slidenum">
              <a:rPr lang="en-US" smtClean="0"/>
              <a:t>‹#›</a:t>
            </a:fld>
            <a:endParaRPr lang="en-US"/>
          </a:p>
        </p:txBody>
      </p:sp>
    </p:spTree>
    <p:extLst>
      <p:ext uri="{BB962C8B-B14F-4D97-AF65-F5344CB8AC3E}">
        <p14:creationId xmlns:p14="http://schemas.microsoft.com/office/powerpoint/2010/main" val="1062808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774E82-F24A-4D10-9AE3-8BE75ECAEEF4}" type="datetime1">
              <a:rPr lang="en-US" smtClean="0"/>
              <a:t>3/20/2026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B582AC-5695-48DB-B28C-201892CC33C9}" type="slidenum">
              <a:rPr lang="en-US" smtClean="0"/>
              <a:t>‹#›</a:t>
            </a:fld>
            <a:endParaRPr lang="en-US" dirty="0"/>
          </a:p>
        </p:txBody>
      </p:sp>
    </p:spTree>
    <p:extLst>
      <p:ext uri="{BB962C8B-B14F-4D97-AF65-F5344CB8AC3E}">
        <p14:creationId xmlns:p14="http://schemas.microsoft.com/office/powerpoint/2010/main" val="1468218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7BB96C-A6A9-4F12-A778-07A91059553E}" type="datetime1">
              <a:rPr lang="en-US" smtClean="0"/>
              <a:t>3/20/2026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582AC-5695-48DB-B28C-201892CC33C9}" type="slidenum">
              <a:rPr lang="en-US" smtClean="0"/>
              <a:t>‹#›</a:t>
            </a:fld>
            <a:endParaRPr lang="en-US" dirty="0"/>
          </a:p>
        </p:txBody>
      </p:sp>
    </p:spTree>
    <p:extLst>
      <p:ext uri="{BB962C8B-B14F-4D97-AF65-F5344CB8AC3E}">
        <p14:creationId xmlns:p14="http://schemas.microsoft.com/office/powerpoint/2010/main" val="267241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68C8D6-7423-4F71-9348-7AA0B1B9E177}" type="datetime1">
              <a:rPr lang="en-US" smtClean="0"/>
              <a:t>3/20/2026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582AC-5695-48DB-B28C-201892CC33C9}" type="slidenum">
              <a:rPr lang="en-US" smtClean="0"/>
              <a:t>‹#›</a:t>
            </a:fld>
            <a:endParaRPr lang="en-US" dirty="0"/>
          </a:p>
        </p:txBody>
      </p:sp>
    </p:spTree>
    <p:extLst>
      <p:ext uri="{BB962C8B-B14F-4D97-AF65-F5344CB8AC3E}">
        <p14:creationId xmlns:p14="http://schemas.microsoft.com/office/powerpoint/2010/main" val="2453689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FA213-A49F-597B-8F25-0A980B6A6F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F704C-233A-6E1B-C82E-D71AB988B0D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E4F884-CA7D-EA16-8B2A-3892B07ED1EA}"/>
              </a:ext>
            </a:extLst>
          </p:cNvPr>
          <p:cNvSpPr>
            <a:spLocks noGrp="1"/>
          </p:cNvSpPr>
          <p:nvPr>
            <p:ph type="dt" sz="half" idx="10"/>
          </p:nvPr>
        </p:nvSpPr>
        <p:spPr/>
        <p:txBody>
          <a:bodyPr/>
          <a:lstStyle/>
          <a:p>
            <a:fld id="{93D6907B-7D6F-3C41-900F-E804D1DFA242}" type="datetimeFigureOut">
              <a:rPr lang="en-US" smtClean="0"/>
              <a:t>3/20/2026</a:t>
            </a:fld>
            <a:endParaRPr lang="en-US"/>
          </a:p>
        </p:txBody>
      </p:sp>
      <p:sp>
        <p:nvSpPr>
          <p:cNvPr id="5" name="Footer Placeholder 4">
            <a:extLst>
              <a:ext uri="{FF2B5EF4-FFF2-40B4-BE49-F238E27FC236}">
                <a16:creationId xmlns:a16="http://schemas.microsoft.com/office/drawing/2014/main" id="{BD7425AF-0361-8858-106D-EC9F560D2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D0FAD7-7546-8969-0DDB-D2047FBF46B1}"/>
              </a:ext>
            </a:extLst>
          </p:cNvPr>
          <p:cNvSpPr>
            <a:spLocks noGrp="1"/>
          </p:cNvSpPr>
          <p:nvPr>
            <p:ph type="sldNum" sz="quarter" idx="12"/>
          </p:nvPr>
        </p:nvSpPr>
        <p:spPr/>
        <p:txBody>
          <a:bodyPr/>
          <a:lstStyle/>
          <a:p>
            <a:fld id="{B1126B53-4339-2148-B522-891F2639989B}" type="slidenum">
              <a:rPr lang="en-US" smtClean="0"/>
              <a:t>‹#›</a:t>
            </a:fld>
            <a:endParaRPr lang="en-US"/>
          </a:p>
        </p:txBody>
      </p:sp>
    </p:spTree>
    <p:extLst>
      <p:ext uri="{BB962C8B-B14F-4D97-AF65-F5344CB8AC3E}">
        <p14:creationId xmlns:p14="http://schemas.microsoft.com/office/powerpoint/2010/main" val="292481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5AFAD-92F1-5D30-ED77-8564BA00D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74ABE4-65C9-D652-D6E6-CE93FCA7B2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2313C1-19D6-DFAA-5BB6-5288238B31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D6B443-F653-243B-B2F2-4E43FB869549}"/>
              </a:ext>
            </a:extLst>
          </p:cNvPr>
          <p:cNvSpPr>
            <a:spLocks noGrp="1"/>
          </p:cNvSpPr>
          <p:nvPr>
            <p:ph type="dt" sz="half" idx="10"/>
          </p:nvPr>
        </p:nvSpPr>
        <p:spPr/>
        <p:txBody>
          <a:bodyPr/>
          <a:lstStyle/>
          <a:p>
            <a:fld id="{93D6907B-7D6F-3C41-900F-E804D1DFA242}" type="datetimeFigureOut">
              <a:rPr lang="en-US" smtClean="0"/>
              <a:t>3/20/2026</a:t>
            </a:fld>
            <a:endParaRPr lang="en-US"/>
          </a:p>
        </p:txBody>
      </p:sp>
      <p:sp>
        <p:nvSpPr>
          <p:cNvPr id="6" name="Footer Placeholder 5">
            <a:extLst>
              <a:ext uri="{FF2B5EF4-FFF2-40B4-BE49-F238E27FC236}">
                <a16:creationId xmlns:a16="http://schemas.microsoft.com/office/drawing/2014/main" id="{7FB2B2CA-55AD-0DCB-0AF2-3980D5DEFF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E6F1D0-CA7D-F06D-840A-35C8158C3794}"/>
              </a:ext>
            </a:extLst>
          </p:cNvPr>
          <p:cNvSpPr>
            <a:spLocks noGrp="1"/>
          </p:cNvSpPr>
          <p:nvPr>
            <p:ph type="sldNum" sz="quarter" idx="12"/>
          </p:nvPr>
        </p:nvSpPr>
        <p:spPr/>
        <p:txBody>
          <a:bodyPr/>
          <a:lstStyle/>
          <a:p>
            <a:fld id="{B1126B53-4339-2148-B522-891F2639989B}" type="slidenum">
              <a:rPr lang="en-US" smtClean="0"/>
              <a:t>‹#›</a:t>
            </a:fld>
            <a:endParaRPr lang="en-US"/>
          </a:p>
        </p:txBody>
      </p:sp>
    </p:spTree>
    <p:extLst>
      <p:ext uri="{BB962C8B-B14F-4D97-AF65-F5344CB8AC3E}">
        <p14:creationId xmlns:p14="http://schemas.microsoft.com/office/powerpoint/2010/main" val="1870506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808D8-443F-E4BB-DECE-F4677FC9E6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C0A26B-CD4A-3D40-7AF7-0C978A1E76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CA8940-7F17-3918-E07C-B388180338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A380D0-A5F5-FA37-0A3A-F77F931600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F72EC7-BFB4-4492-6F36-FEB84B8876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5CEDD0-9ADE-C30A-B1AA-FF1BFE0BD171}"/>
              </a:ext>
            </a:extLst>
          </p:cNvPr>
          <p:cNvSpPr>
            <a:spLocks noGrp="1"/>
          </p:cNvSpPr>
          <p:nvPr>
            <p:ph type="dt" sz="half" idx="10"/>
          </p:nvPr>
        </p:nvSpPr>
        <p:spPr/>
        <p:txBody>
          <a:bodyPr/>
          <a:lstStyle/>
          <a:p>
            <a:fld id="{93D6907B-7D6F-3C41-900F-E804D1DFA242}" type="datetimeFigureOut">
              <a:rPr lang="en-US" smtClean="0"/>
              <a:t>3/20/2026</a:t>
            </a:fld>
            <a:endParaRPr lang="en-US"/>
          </a:p>
        </p:txBody>
      </p:sp>
      <p:sp>
        <p:nvSpPr>
          <p:cNvPr id="8" name="Footer Placeholder 7">
            <a:extLst>
              <a:ext uri="{FF2B5EF4-FFF2-40B4-BE49-F238E27FC236}">
                <a16:creationId xmlns:a16="http://schemas.microsoft.com/office/drawing/2014/main" id="{801C6348-6A32-4D1A-69F0-2248F626A7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851345-63FE-7D18-1098-3CDDA739164D}"/>
              </a:ext>
            </a:extLst>
          </p:cNvPr>
          <p:cNvSpPr>
            <a:spLocks noGrp="1"/>
          </p:cNvSpPr>
          <p:nvPr>
            <p:ph type="sldNum" sz="quarter" idx="12"/>
          </p:nvPr>
        </p:nvSpPr>
        <p:spPr/>
        <p:txBody>
          <a:bodyPr/>
          <a:lstStyle/>
          <a:p>
            <a:fld id="{B1126B53-4339-2148-B522-891F2639989B}" type="slidenum">
              <a:rPr lang="en-US" smtClean="0"/>
              <a:t>‹#›</a:t>
            </a:fld>
            <a:endParaRPr lang="en-US"/>
          </a:p>
        </p:txBody>
      </p:sp>
    </p:spTree>
    <p:extLst>
      <p:ext uri="{BB962C8B-B14F-4D97-AF65-F5344CB8AC3E}">
        <p14:creationId xmlns:p14="http://schemas.microsoft.com/office/powerpoint/2010/main" val="2404841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34D47-DC79-81B1-ECE7-219DA4E26E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DDBBAB-CE3C-4EF5-779A-7C10A596BA7C}"/>
              </a:ext>
            </a:extLst>
          </p:cNvPr>
          <p:cNvSpPr>
            <a:spLocks noGrp="1"/>
          </p:cNvSpPr>
          <p:nvPr>
            <p:ph type="dt" sz="half" idx="10"/>
          </p:nvPr>
        </p:nvSpPr>
        <p:spPr/>
        <p:txBody>
          <a:bodyPr/>
          <a:lstStyle/>
          <a:p>
            <a:fld id="{93D6907B-7D6F-3C41-900F-E804D1DFA242}" type="datetimeFigureOut">
              <a:rPr lang="en-US" smtClean="0"/>
              <a:t>3/20/2026</a:t>
            </a:fld>
            <a:endParaRPr lang="en-US"/>
          </a:p>
        </p:txBody>
      </p:sp>
      <p:sp>
        <p:nvSpPr>
          <p:cNvPr id="4" name="Footer Placeholder 3">
            <a:extLst>
              <a:ext uri="{FF2B5EF4-FFF2-40B4-BE49-F238E27FC236}">
                <a16:creationId xmlns:a16="http://schemas.microsoft.com/office/drawing/2014/main" id="{B5049CAC-0406-D43E-FD2D-AA480A8929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A434B-6BD5-C9BF-FFED-7494458BF831}"/>
              </a:ext>
            </a:extLst>
          </p:cNvPr>
          <p:cNvSpPr>
            <a:spLocks noGrp="1"/>
          </p:cNvSpPr>
          <p:nvPr>
            <p:ph type="sldNum" sz="quarter" idx="12"/>
          </p:nvPr>
        </p:nvSpPr>
        <p:spPr/>
        <p:txBody>
          <a:bodyPr/>
          <a:lstStyle/>
          <a:p>
            <a:fld id="{B1126B53-4339-2148-B522-891F2639989B}" type="slidenum">
              <a:rPr lang="en-US" smtClean="0"/>
              <a:t>‹#›</a:t>
            </a:fld>
            <a:endParaRPr lang="en-US"/>
          </a:p>
        </p:txBody>
      </p:sp>
    </p:spTree>
    <p:extLst>
      <p:ext uri="{BB962C8B-B14F-4D97-AF65-F5344CB8AC3E}">
        <p14:creationId xmlns:p14="http://schemas.microsoft.com/office/powerpoint/2010/main" val="2144564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08CB99-7784-4039-FAD8-57E1A8AE78D7}"/>
              </a:ext>
            </a:extLst>
          </p:cNvPr>
          <p:cNvSpPr>
            <a:spLocks noGrp="1"/>
          </p:cNvSpPr>
          <p:nvPr>
            <p:ph type="dt" sz="half" idx="10"/>
          </p:nvPr>
        </p:nvSpPr>
        <p:spPr/>
        <p:txBody>
          <a:bodyPr/>
          <a:lstStyle/>
          <a:p>
            <a:fld id="{93D6907B-7D6F-3C41-900F-E804D1DFA242}" type="datetimeFigureOut">
              <a:rPr lang="en-US" smtClean="0"/>
              <a:t>3/20/2026</a:t>
            </a:fld>
            <a:endParaRPr lang="en-US"/>
          </a:p>
        </p:txBody>
      </p:sp>
      <p:sp>
        <p:nvSpPr>
          <p:cNvPr id="3" name="Footer Placeholder 2">
            <a:extLst>
              <a:ext uri="{FF2B5EF4-FFF2-40B4-BE49-F238E27FC236}">
                <a16:creationId xmlns:a16="http://schemas.microsoft.com/office/drawing/2014/main" id="{4CFE3D8E-751A-2DAD-35BE-E26C9FDCDB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65DA6-1977-88D6-B3AB-C33136D6155A}"/>
              </a:ext>
            </a:extLst>
          </p:cNvPr>
          <p:cNvSpPr>
            <a:spLocks noGrp="1"/>
          </p:cNvSpPr>
          <p:nvPr>
            <p:ph type="sldNum" sz="quarter" idx="12"/>
          </p:nvPr>
        </p:nvSpPr>
        <p:spPr/>
        <p:txBody>
          <a:bodyPr/>
          <a:lstStyle/>
          <a:p>
            <a:fld id="{B1126B53-4339-2148-B522-891F2639989B}" type="slidenum">
              <a:rPr lang="en-US" smtClean="0"/>
              <a:t>‹#›</a:t>
            </a:fld>
            <a:endParaRPr lang="en-US"/>
          </a:p>
        </p:txBody>
      </p:sp>
    </p:spTree>
    <p:extLst>
      <p:ext uri="{BB962C8B-B14F-4D97-AF65-F5344CB8AC3E}">
        <p14:creationId xmlns:p14="http://schemas.microsoft.com/office/powerpoint/2010/main" val="3344477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7C8D0-C634-0EC7-7FC5-50BD147B8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091F86-1E4D-E181-3266-CA0E496486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E6A6BA-F130-09D9-4598-01FD14DB73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9D9CA1-71B2-336F-4303-6D961DE68E8D}"/>
              </a:ext>
            </a:extLst>
          </p:cNvPr>
          <p:cNvSpPr>
            <a:spLocks noGrp="1"/>
          </p:cNvSpPr>
          <p:nvPr>
            <p:ph type="dt" sz="half" idx="10"/>
          </p:nvPr>
        </p:nvSpPr>
        <p:spPr/>
        <p:txBody>
          <a:bodyPr/>
          <a:lstStyle/>
          <a:p>
            <a:fld id="{93D6907B-7D6F-3C41-900F-E804D1DFA242}" type="datetimeFigureOut">
              <a:rPr lang="en-US" smtClean="0"/>
              <a:t>3/20/2026</a:t>
            </a:fld>
            <a:endParaRPr lang="en-US"/>
          </a:p>
        </p:txBody>
      </p:sp>
      <p:sp>
        <p:nvSpPr>
          <p:cNvPr id="6" name="Footer Placeholder 5">
            <a:extLst>
              <a:ext uri="{FF2B5EF4-FFF2-40B4-BE49-F238E27FC236}">
                <a16:creationId xmlns:a16="http://schemas.microsoft.com/office/drawing/2014/main" id="{64F5FCE6-5D16-D728-A046-DCD711618E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DAB104-B43E-7B64-1247-2ACDBD424272}"/>
              </a:ext>
            </a:extLst>
          </p:cNvPr>
          <p:cNvSpPr>
            <a:spLocks noGrp="1"/>
          </p:cNvSpPr>
          <p:nvPr>
            <p:ph type="sldNum" sz="quarter" idx="12"/>
          </p:nvPr>
        </p:nvSpPr>
        <p:spPr/>
        <p:txBody>
          <a:bodyPr/>
          <a:lstStyle/>
          <a:p>
            <a:fld id="{B1126B53-4339-2148-B522-891F2639989B}" type="slidenum">
              <a:rPr lang="en-US" smtClean="0"/>
              <a:t>‹#›</a:t>
            </a:fld>
            <a:endParaRPr lang="en-US"/>
          </a:p>
        </p:txBody>
      </p:sp>
    </p:spTree>
    <p:extLst>
      <p:ext uri="{BB962C8B-B14F-4D97-AF65-F5344CB8AC3E}">
        <p14:creationId xmlns:p14="http://schemas.microsoft.com/office/powerpoint/2010/main" val="767421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6A4FF-ECBA-6428-436D-43F24165B9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AE2957-1B66-E37F-61CC-1061185C42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ADE688-2F19-3C45-3927-CB42B17F82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29915C-1571-DD2F-D054-6EE6FBBE85BE}"/>
              </a:ext>
            </a:extLst>
          </p:cNvPr>
          <p:cNvSpPr>
            <a:spLocks noGrp="1"/>
          </p:cNvSpPr>
          <p:nvPr>
            <p:ph type="dt" sz="half" idx="10"/>
          </p:nvPr>
        </p:nvSpPr>
        <p:spPr/>
        <p:txBody>
          <a:bodyPr/>
          <a:lstStyle/>
          <a:p>
            <a:fld id="{93D6907B-7D6F-3C41-900F-E804D1DFA242}" type="datetimeFigureOut">
              <a:rPr lang="en-US" smtClean="0"/>
              <a:t>3/20/2026</a:t>
            </a:fld>
            <a:endParaRPr lang="en-US"/>
          </a:p>
        </p:txBody>
      </p:sp>
      <p:sp>
        <p:nvSpPr>
          <p:cNvPr id="6" name="Footer Placeholder 5">
            <a:extLst>
              <a:ext uri="{FF2B5EF4-FFF2-40B4-BE49-F238E27FC236}">
                <a16:creationId xmlns:a16="http://schemas.microsoft.com/office/drawing/2014/main" id="{A6CD0264-A77E-5E62-5662-5F6431210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637B9F-8AB9-8943-A33E-872AA5D29EF8}"/>
              </a:ext>
            </a:extLst>
          </p:cNvPr>
          <p:cNvSpPr>
            <a:spLocks noGrp="1"/>
          </p:cNvSpPr>
          <p:nvPr>
            <p:ph type="sldNum" sz="quarter" idx="12"/>
          </p:nvPr>
        </p:nvSpPr>
        <p:spPr/>
        <p:txBody>
          <a:bodyPr/>
          <a:lstStyle/>
          <a:p>
            <a:fld id="{B1126B53-4339-2148-B522-891F2639989B}" type="slidenum">
              <a:rPr lang="en-US" smtClean="0"/>
              <a:t>‹#›</a:t>
            </a:fld>
            <a:endParaRPr lang="en-US"/>
          </a:p>
        </p:txBody>
      </p:sp>
    </p:spTree>
    <p:extLst>
      <p:ext uri="{BB962C8B-B14F-4D97-AF65-F5344CB8AC3E}">
        <p14:creationId xmlns:p14="http://schemas.microsoft.com/office/powerpoint/2010/main" val="322487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21831C-58B5-7D33-B7DC-C88F16DD83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AFF1A4-336E-0C45-4D09-B197A80F9C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F2F4C-E305-A427-CFC1-C456FB78DF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D6907B-7D6F-3C41-900F-E804D1DFA242}" type="datetimeFigureOut">
              <a:rPr lang="en-US" smtClean="0"/>
              <a:t>3/20/2026</a:t>
            </a:fld>
            <a:endParaRPr lang="en-US"/>
          </a:p>
        </p:txBody>
      </p:sp>
      <p:sp>
        <p:nvSpPr>
          <p:cNvPr id="5" name="Footer Placeholder 4">
            <a:extLst>
              <a:ext uri="{FF2B5EF4-FFF2-40B4-BE49-F238E27FC236}">
                <a16:creationId xmlns:a16="http://schemas.microsoft.com/office/drawing/2014/main" id="{2EDFFBBF-3FE1-B8F8-6EB2-469E39ED48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9553A5C-1587-0040-6B49-679429CC13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126B53-4339-2148-B522-891F2639989B}" type="slidenum">
              <a:rPr lang="en-US" smtClean="0"/>
              <a:t>‹#›</a:t>
            </a:fld>
            <a:endParaRPr lang="en-US"/>
          </a:p>
        </p:txBody>
      </p:sp>
    </p:spTree>
    <p:extLst>
      <p:ext uri="{BB962C8B-B14F-4D97-AF65-F5344CB8AC3E}">
        <p14:creationId xmlns:p14="http://schemas.microsoft.com/office/powerpoint/2010/main" val="407529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BB65DD0-1986-4CD0-91AD-B21022B2D991}" type="datetime1">
              <a:rPr lang="en-US" smtClean="0"/>
              <a:t>3/20/2026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FB582AC-5695-48DB-B28C-201892CC33C9}"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AC90711-EE71-48F4-8379-68B265C1CAA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312290"/>
            <a:ext cx="12207240" cy="556343"/>
          </a:xfrm>
          <a:prstGeom prst="rect">
            <a:avLst/>
          </a:prstGeom>
        </p:spPr>
      </p:pic>
    </p:spTree>
    <p:extLst>
      <p:ext uri="{BB962C8B-B14F-4D97-AF65-F5344CB8AC3E}">
        <p14:creationId xmlns:p14="http://schemas.microsoft.com/office/powerpoint/2010/main" val="29735421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cdc.gov/measles/data-research/index.html"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doi.org/10.1093/ofid/ofaf779"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doi.org/10.1093/ofid/ofaf779"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doi.org/10.1093/ofid/ofaf779" TargetMode="Externa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www.cdc.gov/nrevss/php/dashboard/index.htm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cdc.gov/rsv/php/surveillance/rsv-net.html?CDC_AA_refVal=https%3A%2F%2Fwww.cdc.gov%2Frsv%2Fphp%2Fsurveillance%2Findex.html" TargetMode="External"/><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s://www.cdc.gov/fluview/surveillance"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hyperlink" Target="https://www.cdc.gov/covid/php/covid-net/index.html" TargetMode="External"/><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cdc.gov/nwss/rv/COVID19-national-data.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A16F22E-4716-CA29-1F53-4AAD52955E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60503" y="-18309"/>
            <a:ext cx="4438566" cy="6883029"/>
            <a:chOff x="7760503" y="-18309"/>
            <a:chExt cx="4438566" cy="6883029"/>
          </a:xfrm>
        </p:grpSpPr>
        <p:sp>
          <p:nvSpPr>
            <p:cNvPr id="10" name="Rectangle 9">
              <a:extLst>
                <a:ext uri="{FF2B5EF4-FFF2-40B4-BE49-F238E27FC236}">
                  <a16:creationId xmlns:a16="http://schemas.microsoft.com/office/drawing/2014/main" id="{59412336-19ED-F153-443B-C46CDBED6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12" y="-11580"/>
              <a:ext cx="4431490" cy="6876300"/>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06AA53-E761-6881-5941-313119CC7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760503" y="1713600"/>
              <a:ext cx="4431496"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844707E7-29B6-36B5-B4C4-6160DFDB9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09" y="-11586"/>
              <a:ext cx="3264743"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1A8476-48ED-D7D6-F383-338B2F00A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547151" y="1202115"/>
              <a:ext cx="6872341" cy="4431494"/>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DA6B2B6-5052-402F-0A38-D3BD2FDE0A65}"/>
              </a:ext>
            </a:extLst>
          </p:cNvPr>
          <p:cNvSpPr>
            <a:spLocks noGrp="1"/>
          </p:cNvSpPr>
          <p:nvPr>
            <p:ph type="title"/>
          </p:nvPr>
        </p:nvSpPr>
        <p:spPr>
          <a:xfrm>
            <a:off x="8077601" y="1260764"/>
            <a:ext cx="3797300" cy="3136500"/>
          </a:xfrm>
        </p:spPr>
        <p:txBody>
          <a:bodyPr vert="horz" lIns="91440" tIns="45720" rIns="91440" bIns="45720" rtlCol="0" anchor="t">
            <a:normAutofit/>
          </a:bodyPr>
          <a:lstStyle/>
          <a:p>
            <a:pPr algn="ctr"/>
            <a:r>
              <a:rPr lang="en-US" sz="3200" b="1" dirty="0">
                <a:solidFill>
                  <a:schemeClr val="bg1"/>
                </a:solidFill>
                <a:latin typeface="PT Serif" panose="020A0603040505020204" pitchFamily="18" charset="77"/>
              </a:rPr>
              <a:t>The Month in </a:t>
            </a:r>
            <a:br>
              <a:rPr lang="en-US" sz="3200" b="1" dirty="0">
                <a:solidFill>
                  <a:schemeClr val="bg1"/>
                </a:solidFill>
                <a:latin typeface="PT Serif" panose="020A0603040505020204" pitchFamily="18" charset="77"/>
              </a:rPr>
            </a:br>
            <a:r>
              <a:rPr lang="en-US" sz="3200" b="1" dirty="0">
                <a:solidFill>
                  <a:schemeClr val="bg1"/>
                </a:solidFill>
                <a:latin typeface="PT Serif" panose="020A0603040505020204" pitchFamily="18" charset="77"/>
              </a:rPr>
              <a:t>Virology</a:t>
            </a:r>
            <a:br>
              <a:rPr lang="en-US" sz="3200" b="1" dirty="0">
                <a:solidFill>
                  <a:schemeClr val="bg1"/>
                </a:solidFill>
                <a:latin typeface="PT Serif" panose="020A0603040505020204" pitchFamily="18" charset="77"/>
              </a:rPr>
            </a:br>
            <a:br>
              <a:rPr lang="en-US" sz="3200" b="1" dirty="0">
                <a:solidFill>
                  <a:schemeClr val="bg1"/>
                </a:solidFill>
                <a:latin typeface="PT Serif" panose="020A0603040505020204" pitchFamily="18" charset="77"/>
              </a:rPr>
            </a:br>
            <a:r>
              <a:rPr lang="en-US" sz="2400" dirty="0">
                <a:solidFill>
                  <a:schemeClr val="bg1"/>
                </a:solidFill>
                <a:latin typeface="PT Serif" panose="020A0603040505020204" pitchFamily="18" charset="77"/>
              </a:rPr>
              <a:t>Jorge Mera, MD</a:t>
            </a:r>
            <a:br>
              <a:rPr lang="en-US" sz="2400" dirty="0">
                <a:solidFill>
                  <a:schemeClr val="bg1"/>
                </a:solidFill>
                <a:latin typeface="PT Serif" panose="020A0603040505020204" pitchFamily="18" charset="77"/>
              </a:rPr>
            </a:br>
            <a:r>
              <a:rPr lang="en-US" sz="2400" dirty="0">
                <a:solidFill>
                  <a:schemeClr val="bg1"/>
                </a:solidFill>
                <a:latin typeface="PT Serif" panose="020A0603040505020204" pitchFamily="18" charset="77"/>
              </a:rPr>
              <a:t>Tara Perti, MD, MPH</a:t>
            </a:r>
            <a:br>
              <a:rPr lang="en-US" sz="2400" dirty="0">
                <a:solidFill>
                  <a:schemeClr val="bg1"/>
                </a:solidFill>
                <a:latin typeface="PT Serif" panose="020A0603040505020204" pitchFamily="18" charset="77"/>
              </a:rPr>
            </a:br>
            <a:r>
              <a:rPr lang="en-US" sz="2400" dirty="0">
                <a:solidFill>
                  <a:schemeClr val="bg1"/>
                </a:solidFill>
                <a:latin typeface="PT Serif" panose="020A0603040505020204" pitchFamily="18" charset="77"/>
              </a:rPr>
              <a:t>March 18, 2026</a:t>
            </a:r>
            <a:endParaRPr lang="en-US" sz="2400" dirty="0">
              <a:solidFill>
                <a:schemeClr val="bg1"/>
              </a:solidFill>
            </a:endParaRPr>
          </a:p>
        </p:txBody>
      </p:sp>
      <p:pic>
        <p:nvPicPr>
          <p:cNvPr id="5" name="Picture 4" descr="Virus cells suspended on air">
            <a:extLst>
              <a:ext uri="{FF2B5EF4-FFF2-40B4-BE49-F238E27FC236}">
                <a16:creationId xmlns:a16="http://schemas.microsoft.com/office/drawing/2014/main" id="{A35674AB-A8E4-B659-569A-8C624C9768CB}"/>
              </a:ext>
            </a:extLst>
          </p:cNvPr>
          <p:cNvPicPr>
            <a:picLocks noChangeAspect="1"/>
          </p:cNvPicPr>
          <p:nvPr/>
        </p:nvPicPr>
        <p:blipFill>
          <a:blip r:embed="rId2"/>
          <a:srcRect l="568" r="14740" b="1"/>
          <a:stretch>
            <a:fillRect/>
          </a:stretch>
        </p:blipFill>
        <p:spPr>
          <a:xfrm>
            <a:off x="1" y="-7623"/>
            <a:ext cx="7760508" cy="6872343"/>
          </a:xfrm>
          <a:prstGeom prst="rect">
            <a:avLst/>
          </a:prstGeom>
        </p:spPr>
      </p:pic>
    </p:spTree>
    <p:extLst>
      <p:ext uri="{BB962C8B-B14F-4D97-AF65-F5344CB8AC3E}">
        <p14:creationId xmlns:p14="http://schemas.microsoft.com/office/powerpoint/2010/main" val="75226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30E2A-235E-4E3D-8176-2A34AD7C91A6}"/>
              </a:ext>
            </a:extLst>
          </p:cNvPr>
          <p:cNvSpPr>
            <a:spLocks noGrp="1"/>
          </p:cNvSpPr>
          <p:nvPr>
            <p:ph type="title"/>
          </p:nvPr>
        </p:nvSpPr>
        <p:spPr/>
        <p:txBody>
          <a:bodyPr/>
          <a:lstStyle/>
          <a:p>
            <a:r>
              <a:rPr lang="en-US" dirty="0"/>
              <a:t>Measles </a:t>
            </a:r>
            <a:r>
              <a:rPr lang="en-US" sz="3200" b="1" dirty="0"/>
              <a:t>— </a:t>
            </a:r>
            <a:r>
              <a:rPr lang="en-US" dirty="0"/>
              <a:t> </a:t>
            </a:r>
            <a:r>
              <a:rPr lang="en-US" sz="3200" dirty="0"/>
              <a:t>United States, 2026</a:t>
            </a:r>
            <a:endParaRPr lang="en-US" dirty="0"/>
          </a:p>
        </p:txBody>
      </p:sp>
      <p:sp>
        <p:nvSpPr>
          <p:cNvPr id="4" name="Slide Number Placeholder 3">
            <a:extLst>
              <a:ext uri="{FF2B5EF4-FFF2-40B4-BE49-F238E27FC236}">
                <a16:creationId xmlns:a16="http://schemas.microsoft.com/office/drawing/2014/main" id="{3F85416A-7173-4606-83B1-124407B2B1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582AC-5695-48DB-B28C-201892CC33C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257807E-965B-4ADA-9E56-9FF1307477FF}"/>
              </a:ext>
            </a:extLst>
          </p:cNvPr>
          <p:cNvSpPr txBox="1"/>
          <p:nvPr/>
        </p:nvSpPr>
        <p:spPr>
          <a:xfrm>
            <a:off x="0" y="6362721"/>
            <a:ext cx="936307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Centers for Disease Control and Prevention. Measles Cases and Outbreaks.  Available at: </a:t>
            </a:r>
            <a:r>
              <a:rPr kumimoji="0" lang="en-US" sz="1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https://www.cdc.gov/measles/data-research/index.html</a:t>
            </a:r>
            <a:endParaRPr kumimoji="0" lang="en-US" sz="1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rPr>
              <a:t>HHS: All individuals are encouraged to consult with their health care providers to understand their options regarding vaccinations.</a:t>
            </a:r>
            <a:r>
              <a:rPr kumimoji="0" lang="en-US" sz="1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id="{FFA0C491-19AF-46FE-8D78-71944321D35C}"/>
              </a:ext>
            </a:extLst>
          </p:cNvPr>
          <p:cNvSpPr txBox="1">
            <a:spLocks/>
          </p:cNvSpPr>
          <p:nvPr/>
        </p:nvSpPr>
        <p:spPr>
          <a:xfrm>
            <a:off x="91454" y="1596050"/>
            <a:ext cx="5996928" cy="452765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0F4C76"/>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1,362 confirmed cases among 30 states during 2026 as of 3/12 (2,284 cases during 2025). </a:t>
            </a:r>
          </a:p>
          <a:p>
            <a:pPr marL="91440" marR="0" lvl="0" indent="-91440" algn="l" defTabSz="914400" rtl="0" eaLnBrk="1" fontAlgn="auto" latinLnBrk="0" hangingPunct="1">
              <a:lnSpc>
                <a:spcPct val="90000"/>
              </a:lnSpc>
              <a:spcBef>
                <a:spcPts val="1200"/>
              </a:spcBef>
              <a:spcAft>
                <a:spcPts val="200"/>
              </a:spcAft>
              <a:buClr>
                <a:srgbClr val="0F4C76"/>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94% of cases are outbreak-associated (≥3 related cases).</a:t>
            </a:r>
          </a:p>
          <a:p>
            <a:pPr marL="91440" marR="0" lvl="0" indent="-91440" algn="l" defTabSz="914400" rtl="0" eaLnBrk="1" fontAlgn="auto" latinLnBrk="0" hangingPunct="1">
              <a:lnSpc>
                <a:spcPct val="90000"/>
              </a:lnSpc>
              <a:spcBef>
                <a:spcPts val="1200"/>
              </a:spcBef>
              <a:spcAft>
                <a:spcPts val="200"/>
              </a:spcAft>
              <a:buClr>
                <a:srgbClr val="0F4C76"/>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Age: 22% &lt;5 years-old, 54% 5-19 years-old, 23% ≥ 20 years-old.</a:t>
            </a:r>
          </a:p>
          <a:p>
            <a:pPr marL="91440" marR="0" lvl="0" indent="-91440" algn="l" defTabSz="914400" rtl="0" eaLnBrk="1" fontAlgn="auto" latinLnBrk="0" hangingPunct="1">
              <a:lnSpc>
                <a:spcPct val="90000"/>
              </a:lnSpc>
              <a:spcBef>
                <a:spcPts val="1200"/>
              </a:spcBef>
              <a:spcAft>
                <a:spcPts val="200"/>
              </a:spcAft>
              <a:buClr>
                <a:srgbClr val="0F4C76"/>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5% hospitalized overall (during 2025, 11% hospitalized, with 18% of those &lt;5 years-old hospitalized).</a:t>
            </a:r>
          </a:p>
          <a:p>
            <a:pPr marL="91440" marR="0" lvl="0" indent="-91440" algn="l" defTabSz="914400" rtl="0" eaLnBrk="1" fontAlgn="auto" latinLnBrk="0" hangingPunct="1">
              <a:lnSpc>
                <a:spcPct val="90000"/>
              </a:lnSpc>
              <a:spcBef>
                <a:spcPts val="1200"/>
              </a:spcBef>
              <a:spcAft>
                <a:spcPts val="200"/>
              </a:spcAft>
              <a:buClr>
                <a:srgbClr val="0F4C76"/>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0 deaths (during 2025, 3 deaths among unvaccinated individuals, including 2 healthy school-aged children). </a:t>
            </a:r>
          </a:p>
          <a:p>
            <a:pPr marL="91440" marR="0" lvl="0" indent="-91440" algn="l" defTabSz="914400" rtl="0" eaLnBrk="1" fontAlgn="auto" latinLnBrk="0" hangingPunct="1">
              <a:lnSpc>
                <a:spcPct val="90000"/>
              </a:lnSpc>
              <a:spcBef>
                <a:spcPts val="1200"/>
              </a:spcBef>
              <a:spcAft>
                <a:spcPts val="200"/>
              </a:spcAft>
              <a:buClr>
                <a:srgbClr val="0F4C76"/>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92% unvaccinated or with unknown vaccination status, 4% one MMR dose, 4% two MMR doses.</a:t>
            </a:r>
          </a:p>
        </p:txBody>
      </p:sp>
      <p:sp>
        <p:nvSpPr>
          <p:cNvPr id="3" name="TextBox 2">
            <a:extLst>
              <a:ext uri="{FF2B5EF4-FFF2-40B4-BE49-F238E27FC236}">
                <a16:creationId xmlns:a16="http://schemas.microsoft.com/office/drawing/2014/main" id="{E62E34E1-E070-09EC-0991-FC764A65C1FE}"/>
              </a:ext>
            </a:extLst>
          </p:cNvPr>
          <p:cNvSpPr txBox="1"/>
          <p:nvPr/>
        </p:nvSpPr>
        <p:spPr>
          <a:xfrm>
            <a:off x="7247310" y="1179634"/>
            <a:ext cx="474029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Weekly Measles Cases —  United States, 2025-26 </a:t>
            </a:r>
          </a:p>
        </p:txBody>
      </p:sp>
      <p:sp>
        <p:nvSpPr>
          <p:cNvPr id="7" name="TextBox 6">
            <a:extLst>
              <a:ext uri="{FF2B5EF4-FFF2-40B4-BE49-F238E27FC236}">
                <a16:creationId xmlns:a16="http://schemas.microsoft.com/office/drawing/2014/main" id="{7A100BFF-7DCD-6281-6D89-1872718D4951}"/>
              </a:ext>
            </a:extLst>
          </p:cNvPr>
          <p:cNvSpPr txBox="1"/>
          <p:nvPr/>
        </p:nvSpPr>
        <p:spPr>
          <a:xfrm>
            <a:off x="7668951" y="3275111"/>
            <a:ext cx="51954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Measles Cases Among U.S. Residents, 2026</a:t>
            </a:r>
          </a:p>
        </p:txBody>
      </p:sp>
      <p:pic>
        <p:nvPicPr>
          <p:cNvPr id="9" name="Picture 8" descr="Chart&#10;&#10;AI-generated content may be incorrect.">
            <a:extLst>
              <a:ext uri="{FF2B5EF4-FFF2-40B4-BE49-F238E27FC236}">
                <a16:creationId xmlns:a16="http://schemas.microsoft.com/office/drawing/2014/main" id="{4F3E8DA4-C81C-8F02-9FEB-196B11E17DA1}"/>
              </a:ext>
            </a:extLst>
          </p:cNvPr>
          <p:cNvPicPr>
            <a:picLocks noChangeAspect="1"/>
          </p:cNvPicPr>
          <p:nvPr/>
        </p:nvPicPr>
        <p:blipFill>
          <a:blip r:embed="rId4"/>
          <a:stretch>
            <a:fillRect/>
          </a:stretch>
        </p:blipFill>
        <p:spPr>
          <a:xfrm>
            <a:off x="6328697" y="1504888"/>
            <a:ext cx="5771849" cy="1749353"/>
          </a:xfrm>
          <a:prstGeom prst="rect">
            <a:avLst/>
          </a:prstGeom>
        </p:spPr>
      </p:pic>
      <p:pic>
        <p:nvPicPr>
          <p:cNvPr id="12" name="Picture 11" descr="Map&#10;&#10;AI-generated content may be incorrect.">
            <a:extLst>
              <a:ext uri="{FF2B5EF4-FFF2-40B4-BE49-F238E27FC236}">
                <a16:creationId xmlns:a16="http://schemas.microsoft.com/office/drawing/2014/main" id="{ADC7DC6A-C248-ABF0-5EC1-3D00B5BC4C1C}"/>
              </a:ext>
            </a:extLst>
          </p:cNvPr>
          <p:cNvPicPr>
            <a:picLocks noChangeAspect="1"/>
          </p:cNvPicPr>
          <p:nvPr/>
        </p:nvPicPr>
        <p:blipFill>
          <a:blip r:embed="rId5"/>
          <a:srcRect l="4097" t="50" r="995" b="2984"/>
          <a:stretch>
            <a:fillRect/>
          </a:stretch>
        </p:blipFill>
        <p:spPr>
          <a:xfrm>
            <a:off x="7161502" y="3582888"/>
            <a:ext cx="4403145" cy="2678212"/>
          </a:xfrm>
          <a:prstGeom prst="rect">
            <a:avLst/>
          </a:prstGeom>
        </p:spPr>
      </p:pic>
    </p:spTree>
    <p:extLst>
      <p:ext uri="{BB962C8B-B14F-4D97-AF65-F5344CB8AC3E}">
        <p14:creationId xmlns:p14="http://schemas.microsoft.com/office/powerpoint/2010/main" val="2678846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900" y="1432005"/>
            <a:ext cx="3721908" cy="3701970"/>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582AC-5695-48DB-B28C-201892CC33C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01657"/>
            <a:ext cx="12207240" cy="556343"/>
          </a:xfrm>
          <a:prstGeom prst="rect">
            <a:avLst/>
          </a:prstGeom>
        </p:spPr>
      </p:pic>
    </p:spTree>
    <p:extLst>
      <p:ext uri="{BB962C8B-B14F-4D97-AF65-F5344CB8AC3E}">
        <p14:creationId xmlns:p14="http://schemas.microsoft.com/office/powerpoint/2010/main" val="2591044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9104B-74DC-C6F4-7B33-3A12E729A53D}"/>
              </a:ext>
            </a:extLst>
          </p:cNvPr>
          <p:cNvSpPr>
            <a:spLocks noGrp="1"/>
          </p:cNvSpPr>
          <p:nvPr>
            <p:ph type="title"/>
          </p:nvPr>
        </p:nvSpPr>
        <p:spPr>
          <a:xfrm>
            <a:off x="7910285" y="741391"/>
            <a:ext cx="3443514" cy="1616203"/>
          </a:xfrm>
        </p:spPr>
        <p:txBody>
          <a:bodyPr anchor="b">
            <a:normAutofit/>
          </a:bodyPr>
          <a:lstStyle/>
          <a:p>
            <a:r>
              <a:rPr lang="en-US" b="1" dirty="0">
                <a:latin typeface="PT Serif" panose="020A0603040505020204" pitchFamily="18" charset="77"/>
              </a:rPr>
              <a:t>Polio</a:t>
            </a:r>
          </a:p>
        </p:txBody>
      </p:sp>
      <p:pic>
        <p:nvPicPr>
          <p:cNvPr id="4" name="Picture 3">
            <a:extLst>
              <a:ext uri="{FF2B5EF4-FFF2-40B4-BE49-F238E27FC236}">
                <a16:creationId xmlns:a16="http://schemas.microsoft.com/office/drawing/2014/main" id="{7672EFF2-4331-C315-ED8F-D7F6CD200AD8}"/>
              </a:ext>
            </a:extLst>
          </p:cNvPr>
          <p:cNvPicPr>
            <a:picLocks noChangeAspect="1"/>
          </p:cNvPicPr>
          <p:nvPr/>
        </p:nvPicPr>
        <p:blipFill>
          <a:blip r:embed="rId2"/>
          <a:stretch>
            <a:fillRect/>
          </a:stretch>
        </p:blipFill>
        <p:spPr>
          <a:xfrm>
            <a:off x="787114" y="910602"/>
            <a:ext cx="6449549" cy="4966153"/>
          </a:xfrm>
          <a:prstGeom prst="rect">
            <a:avLst/>
          </a:prstGeom>
        </p:spPr>
      </p:pic>
      <p:sp>
        <p:nvSpPr>
          <p:cNvPr id="3" name="Content Placeholder 2">
            <a:extLst>
              <a:ext uri="{FF2B5EF4-FFF2-40B4-BE49-F238E27FC236}">
                <a16:creationId xmlns:a16="http://schemas.microsoft.com/office/drawing/2014/main" id="{3599A576-B511-1885-0463-7267AEF6B04D}"/>
              </a:ext>
            </a:extLst>
          </p:cNvPr>
          <p:cNvSpPr>
            <a:spLocks noGrp="1"/>
          </p:cNvSpPr>
          <p:nvPr>
            <p:ph idx="1"/>
          </p:nvPr>
        </p:nvSpPr>
        <p:spPr>
          <a:xfrm>
            <a:off x="7910285" y="2533476"/>
            <a:ext cx="3443514" cy="3447832"/>
          </a:xfrm>
        </p:spPr>
        <p:txBody>
          <a:bodyPr anchor="t">
            <a:normAutofit/>
          </a:bodyPr>
          <a:lstStyle/>
          <a:p>
            <a:r>
              <a:rPr lang="en-US" sz="1700"/>
              <a:t>Some international destinations have circulating poliovirus</a:t>
            </a:r>
          </a:p>
          <a:p>
            <a:r>
              <a:rPr lang="en-US" sz="1700"/>
              <a:t>This list includes countries that have detected poliovirus in humans or environmental samples in the past 13 months</a:t>
            </a:r>
          </a:p>
          <a:p>
            <a:r>
              <a:rPr lang="en-US" sz="1700"/>
              <a:t>Before travel to any of these destinations, adults who previously completed the full, routine polio vaccine series may receive a single, lifetime booster dose of polio vaccine.</a:t>
            </a:r>
          </a:p>
          <a:p>
            <a:endParaRPr lang="en-US" sz="1700"/>
          </a:p>
        </p:txBody>
      </p:sp>
      <p:grpSp>
        <p:nvGrpSpPr>
          <p:cNvPr id="11" name="Group 10">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B7E420FE-5B7D-0307-D264-EA68307082A0}"/>
              </a:ext>
            </a:extLst>
          </p:cNvPr>
          <p:cNvSpPr txBox="1"/>
          <p:nvPr/>
        </p:nvSpPr>
        <p:spPr>
          <a:xfrm>
            <a:off x="3046640" y="6308209"/>
            <a:ext cx="6098720" cy="369332"/>
          </a:xfrm>
          <a:prstGeom prst="rect">
            <a:avLst/>
          </a:prstGeom>
          <a:noFill/>
        </p:spPr>
        <p:txBody>
          <a:bodyPr wrap="square">
            <a:spAutoFit/>
          </a:bodyPr>
          <a:lstStyle/>
          <a:p>
            <a:pPr>
              <a:spcAft>
                <a:spcPts val="600"/>
              </a:spcAft>
            </a:pPr>
            <a:r>
              <a:rPr lang="en-US" dirty="0"/>
              <a:t>https://</a:t>
            </a:r>
            <a:r>
              <a:rPr lang="en-US" dirty="0" err="1"/>
              <a:t>wwwnc.cdc.gov</a:t>
            </a:r>
            <a:r>
              <a:rPr lang="en-US" dirty="0"/>
              <a:t>/travel/notices/level2/global-polio</a:t>
            </a:r>
            <a:endParaRPr lang="en-US"/>
          </a:p>
        </p:txBody>
      </p:sp>
    </p:spTree>
    <p:extLst>
      <p:ext uri="{BB962C8B-B14F-4D97-AF65-F5344CB8AC3E}">
        <p14:creationId xmlns:p14="http://schemas.microsoft.com/office/powerpoint/2010/main" val="3674111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CEA2A-C606-4793-C07C-355F028B71CD}"/>
              </a:ext>
            </a:extLst>
          </p:cNvPr>
          <p:cNvSpPr>
            <a:spLocks noGrp="1"/>
          </p:cNvSpPr>
          <p:nvPr>
            <p:ph type="title"/>
          </p:nvPr>
        </p:nvSpPr>
        <p:spPr/>
        <p:txBody>
          <a:bodyPr>
            <a:noAutofit/>
          </a:bodyPr>
          <a:lstStyle/>
          <a:p>
            <a:r>
              <a:rPr lang="en-US" sz="4000" b="1" dirty="0">
                <a:latin typeface="PT Serif" panose="020A0603040505020204" pitchFamily="18" charset="77"/>
              </a:rPr>
              <a:t>Polling Question # 1</a:t>
            </a:r>
          </a:p>
        </p:txBody>
      </p:sp>
      <p:sp>
        <p:nvSpPr>
          <p:cNvPr id="3" name="Content Placeholder 2">
            <a:extLst>
              <a:ext uri="{FF2B5EF4-FFF2-40B4-BE49-F238E27FC236}">
                <a16:creationId xmlns:a16="http://schemas.microsoft.com/office/drawing/2014/main" id="{2ED420EF-E4D1-94AC-6B8E-A8344863D032}"/>
              </a:ext>
            </a:extLst>
          </p:cNvPr>
          <p:cNvSpPr>
            <a:spLocks noGrp="1"/>
          </p:cNvSpPr>
          <p:nvPr>
            <p:ph idx="1"/>
          </p:nvPr>
        </p:nvSpPr>
        <p:spPr/>
        <p:txBody>
          <a:bodyPr>
            <a:normAutofit fontScale="70000" lnSpcReduction="20000"/>
          </a:bodyPr>
          <a:lstStyle/>
          <a:p>
            <a:pPr marL="0" indent="0">
              <a:lnSpc>
                <a:spcPct val="120000"/>
              </a:lnSpc>
              <a:buNone/>
            </a:pPr>
            <a:r>
              <a:rPr lang="en-US" sz="2600" b="1" dirty="0">
                <a:latin typeface="Calibri" panose="020F0502020204030204" pitchFamily="34" charset="0"/>
                <a:cs typeface="Calibri" panose="020F0502020204030204" pitchFamily="34" charset="0"/>
              </a:rPr>
              <a:t>1,650 Adults in the US were surveyed with the following Question: </a:t>
            </a:r>
            <a:r>
              <a:rPr lang="en-US" sz="2600" i="1" dirty="0">
                <a:latin typeface="Calibri" panose="020F0502020204030204" pitchFamily="34" charset="0"/>
                <a:cs typeface="Calibri" panose="020F0502020204030204" pitchFamily="34" charset="0"/>
              </a:rPr>
              <a:t>“How Confident, if at all, are you that ……………is providing the public with trustworthy information about matters concerning public health”  </a:t>
            </a:r>
          </a:p>
          <a:p>
            <a:pPr marL="0" indent="0">
              <a:lnSpc>
                <a:spcPct val="120000"/>
              </a:lnSpc>
              <a:buNone/>
            </a:pPr>
            <a:r>
              <a:rPr lang="en-US" sz="2600" b="1" dirty="0">
                <a:latin typeface="Calibri" panose="020F0502020204030204" pitchFamily="34" charset="0"/>
                <a:cs typeface="Calibri" panose="020F0502020204030204" pitchFamily="34" charset="0"/>
              </a:rPr>
              <a:t>Which Option do you think had the highest confidence score?</a:t>
            </a:r>
            <a:br>
              <a:rPr lang="en-US" sz="2600" b="1" dirty="0">
                <a:latin typeface="Calibri" panose="020F0502020204030204" pitchFamily="34" charset="0"/>
                <a:cs typeface="Calibri" panose="020F0502020204030204" pitchFamily="34" charset="0"/>
              </a:rPr>
            </a:br>
            <a:endParaRPr lang="en-US" sz="2600" dirty="0">
              <a:latin typeface="Calibri" panose="020F0502020204030204" pitchFamily="34" charset="0"/>
              <a:cs typeface="Calibri" panose="020F0502020204030204" pitchFamily="34" charset="0"/>
            </a:endParaRPr>
          </a:p>
          <a:p>
            <a:pPr marL="514350" indent="-514350">
              <a:buFont typeface="+mj-lt"/>
              <a:buAutoNum type="alphaUcPeriod"/>
            </a:pPr>
            <a:r>
              <a:rPr lang="en-US" dirty="0"/>
              <a:t>CDC</a:t>
            </a:r>
          </a:p>
          <a:p>
            <a:pPr marL="514350" indent="-514350">
              <a:buFont typeface="+mj-lt"/>
              <a:buAutoNum type="alphaUcPeriod"/>
            </a:pPr>
            <a:r>
              <a:rPr lang="en-US" dirty="0"/>
              <a:t>American Heart Association</a:t>
            </a:r>
          </a:p>
          <a:p>
            <a:pPr marL="514350" indent="-514350">
              <a:buFont typeface="+mj-lt"/>
              <a:buAutoNum type="alphaUcPeriod"/>
            </a:pPr>
            <a:r>
              <a:rPr lang="en-US" dirty="0"/>
              <a:t>American Academy of Pediatrics</a:t>
            </a:r>
          </a:p>
          <a:p>
            <a:pPr marL="514350" indent="-514350">
              <a:buFont typeface="+mj-lt"/>
              <a:buAutoNum type="alphaUcPeriod"/>
            </a:pPr>
            <a:r>
              <a:rPr lang="en-US" dirty="0"/>
              <a:t>Primary Care Provider</a:t>
            </a:r>
          </a:p>
          <a:p>
            <a:pPr marL="514350" indent="-514350">
              <a:buFont typeface="+mj-lt"/>
              <a:buAutoNum type="alphaUcPeriod"/>
            </a:pPr>
            <a:r>
              <a:rPr lang="en-US" dirty="0"/>
              <a:t>NIH</a:t>
            </a:r>
          </a:p>
          <a:p>
            <a:pPr marL="514350" indent="-514350">
              <a:buFont typeface="+mj-lt"/>
              <a:buAutoNum type="alphaUcPeriod"/>
            </a:pPr>
            <a:r>
              <a:rPr lang="en-US" dirty="0"/>
              <a:t>FDA </a:t>
            </a:r>
          </a:p>
          <a:p>
            <a:pPr marL="514350" indent="-514350">
              <a:buFont typeface="+mj-lt"/>
              <a:buAutoNum type="alphaUcPeriod"/>
            </a:pPr>
            <a:r>
              <a:rPr lang="en-US" dirty="0"/>
              <a:t>Dr. Oz, CMS administrator</a:t>
            </a:r>
          </a:p>
          <a:p>
            <a:pPr marL="514350" indent="-514350">
              <a:buFont typeface="+mj-lt"/>
              <a:buAutoNum type="alphaUcPeriod"/>
            </a:pPr>
            <a:r>
              <a:rPr lang="en-US" dirty="0"/>
              <a:t>RFK junior at HHS</a:t>
            </a:r>
          </a:p>
        </p:txBody>
      </p:sp>
    </p:spTree>
    <p:extLst>
      <p:ext uri="{BB962C8B-B14F-4D97-AF65-F5344CB8AC3E}">
        <p14:creationId xmlns:p14="http://schemas.microsoft.com/office/powerpoint/2010/main" val="702356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D7BF5-E3B4-0812-0F10-68E39ADDE35C}"/>
              </a:ext>
            </a:extLst>
          </p:cNvPr>
          <p:cNvSpPr>
            <a:spLocks noGrp="1"/>
          </p:cNvSpPr>
          <p:nvPr>
            <p:ph type="title"/>
          </p:nvPr>
        </p:nvSpPr>
        <p:spPr>
          <a:xfrm>
            <a:off x="6412091" y="501651"/>
            <a:ext cx="4395340" cy="1716255"/>
          </a:xfrm>
        </p:spPr>
        <p:txBody>
          <a:bodyPr vert="horz" lIns="91440" tIns="45720" rIns="91440" bIns="45720" rtlCol="0" anchor="b">
            <a:normAutofit fontScale="90000"/>
          </a:bodyPr>
          <a:lstStyle/>
          <a:p>
            <a:r>
              <a:rPr lang="en-US" sz="5600" b="1" kern="1200" dirty="0">
                <a:solidFill>
                  <a:schemeClr val="tx1"/>
                </a:solidFill>
                <a:latin typeface="PT Serif" panose="020A0603040505020204" pitchFamily="18" charset="77"/>
              </a:rPr>
              <a:t>Who Do People Trust?</a:t>
            </a:r>
          </a:p>
        </p:txBody>
      </p:sp>
      <p:sp>
        <p:nvSpPr>
          <p:cNvPr id="17" name="Rectangle 1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6EBD1C6-7564-197A-8E93-FEFB88A12DF6}"/>
              </a:ext>
            </a:extLst>
          </p:cNvPr>
          <p:cNvPicPr>
            <a:picLocks noChangeAspect="1"/>
          </p:cNvPicPr>
          <p:nvPr/>
        </p:nvPicPr>
        <p:blipFill>
          <a:blip r:embed="rId2"/>
          <a:stretch>
            <a:fillRect/>
          </a:stretch>
        </p:blipFill>
        <p:spPr>
          <a:xfrm>
            <a:off x="279143" y="462168"/>
            <a:ext cx="5221625" cy="5933665"/>
          </a:xfrm>
          <a:prstGeom prst="rect">
            <a:avLst/>
          </a:prstGeom>
        </p:spPr>
      </p:pic>
      <p:sp>
        <p:nvSpPr>
          <p:cNvPr id="10" name="TextBox 9">
            <a:extLst>
              <a:ext uri="{FF2B5EF4-FFF2-40B4-BE49-F238E27FC236}">
                <a16:creationId xmlns:a16="http://schemas.microsoft.com/office/drawing/2014/main" id="{DF09E837-EDF1-0786-0DC9-4D7ACFF346E9}"/>
              </a:ext>
            </a:extLst>
          </p:cNvPr>
          <p:cNvSpPr txBox="1"/>
          <p:nvPr/>
        </p:nvSpPr>
        <p:spPr>
          <a:xfrm>
            <a:off x="6392583" y="2645922"/>
            <a:ext cx="4434721" cy="3710427"/>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1700">
                <a:solidFill>
                  <a:schemeClr val="tx1">
                    <a:alpha val="80000"/>
                  </a:schemeClr>
                </a:solidFill>
              </a:rPr>
              <a:t>The survey, conducted Feb. 3-17, 2026, among a nationally representative sample of 1,650 U.S. adults</a:t>
            </a:r>
          </a:p>
          <a:p>
            <a:pPr marL="285750" indent="-228600">
              <a:lnSpc>
                <a:spcPct val="90000"/>
              </a:lnSpc>
              <a:spcAft>
                <a:spcPts val="600"/>
              </a:spcAft>
              <a:buFont typeface="Arial" panose="020B0604020202020204" pitchFamily="34" charset="0"/>
              <a:buChar char="•"/>
            </a:pPr>
            <a:r>
              <a:rPr lang="en-US" sz="1700">
                <a:solidFill>
                  <a:schemeClr val="tx1">
                    <a:alpha val="80000"/>
                  </a:schemeClr>
                </a:solidFill>
              </a:rPr>
              <a:t>These studies were conducted for the Annenberg Public Policy Center of the University of Pennsylvania via web and telephone by SSRS, an independent research company. </a:t>
            </a:r>
          </a:p>
          <a:p>
            <a:pPr marL="285750" indent="-228600">
              <a:lnSpc>
                <a:spcPct val="90000"/>
              </a:lnSpc>
              <a:spcAft>
                <a:spcPts val="600"/>
              </a:spcAft>
              <a:buFont typeface="Arial" panose="020B0604020202020204" pitchFamily="34" charset="0"/>
              <a:buChar char="•"/>
            </a:pPr>
            <a:r>
              <a:rPr lang="en-US" sz="1700">
                <a:solidFill>
                  <a:schemeClr val="tx1">
                    <a:alpha val="80000"/>
                  </a:schemeClr>
                </a:solidFill>
              </a:rPr>
              <a:t>Interviews were conducted among a nationally representative probability sample drawn from SSRS’s Opinion panel. </a:t>
            </a:r>
          </a:p>
          <a:p>
            <a:pPr marL="285750" indent="-228600">
              <a:lnSpc>
                <a:spcPct val="90000"/>
              </a:lnSpc>
              <a:spcAft>
                <a:spcPts val="600"/>
              </a:spcAft>
              <a:buFont typeface="Arial" panose="020B0604020202020204" pitchFamily="34" charset="0"/>
              <a:buChar char="•"/>
            </a:pPr>
            <a:r>
              <a:rPr lang="en-US" sz="1700">
                <a:solidFill>
                  <a:schemeClr val="tx1">
                    <a:alpha val="80000"/>
                  </a:schemeClr>
                </a:solidFill>
              </a:rPr>
              <a:t>Data were weighted to represent the target U.S. adult population. </a:t>
            </a:r>
          </a:p>
        </p:txBody>
      </p:sp>
      <p:cxnSp>
        <p:nvCxnSpPr>
          <p:cNvPr id="19" name="Straight Connector 1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177E10B-D0F6-510D-EB2C-9683D8D835E3}"/>
              </a:ext>
            </a:extLst>
          </p:cNvPr>
          <p:cNvSpPr txBox="1"/>
          <p:nvPr/>
        </p:nvSpPr>
        <p:spPr>
          <a:xfrm>
            <a:off x="6662056" y="6246654"/>
            <a:ext cx="4924104" cy="400110"/>
          </a:xfrm>
          <a:prstGeom prst="rect">
            <a:avLst/>
          </a:prstGeom>
          <a:noFill/>
        </p:spPr>
        <p:txBody>
          <a:bodyPr wrap="square">
            <a:spAutoFit/>
          </a:bodyPr>
          <a:lstStyle/>
          <a:p>
            <a:r>
              <a:rPr lang="en-US" sz="1000" dirty="0"/>
              <a:t>https://</a:t>
            </a:r>
            <a:r>
              <a:rPr lang="en-US" sz="1000" dirty="0" err="1"/>
              <a:t>www.annenbergpublicpolicycenter.org</a:t>
            </a:r>
            <a:r>
              <a:rPr lang="en-US" sz="1000" dirty="0"/>
              <a:t>/stark-divide-americans-more-confident-in-career-scientists-at-u-s-health-agencies-than-leaders/</a:t>
            </a:r>
          </a:p>
        </p:txBody>
      </p:sp>
    </p:spTree>
    <p:extLst>
      <p:ext uri="{BB962C8B-B14F-4D97-AF65-F5344CB8AC3E}">
        <p14:creationId xmlns:p14="http://schemas.microsoft.com/office/powerpoint/2010/main" val="1206383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6B61-7FD5-9331-E04C-0DBB03263228}"/>
              </a:ext>
            </a:extLst>
          </p:cNvPr>
          <p:cNvSpPr>
            <a:spLocks noGrp="1"/>
          </p:cNvSpPr>
          <p:nvPr>
            <p:ph type="title"/>
          </p:nvPr>
        </p:nvSpPr>
        <p:spPr/>
        <p:txBody>
          <a:bodyPr/>
          <a:lstStyle/>
          <a:p>
            <a:r>
              <a:rPr lang="en-US" b="1" dirty="0">
                <a:latin typeface="PT Serif" panose="020A0603040505020204" pitchFamily="18" charset="77"/>
              </a:rPr>
              <a:t>Polling Question # 2</a:t>
            </a:r>
          </a:p>
        </p:txBody>
      </p:sp>
      <p:sp>
        <p:nvSpPr>
          <p:cNvPr id="3" name="Content Placeholder 2">
            <a:extLst>
              <a:ext uri="{FF2B5EF4-FFF2-40B4-BE49-F238E27FC236}">
                <a16:creationId xmlns:a16="http://schemas.microsoft.com/office/drawing/2014/main" id="{C3E36FA9-A3DA-C7B2-B3F5-7A31607BB360}"/>
              </a:ext>
            </a:extLst>
          </p:cNvPr>
          <p:cNvSpPr>
            <a:spLocks noGrp="1"/>
          </p:cNvSpPr>
          <p:nvPr>
            <p:ph idx="1"/>
          </p:nvPr>
        </p:nvSpPr>
        <p:spPr/>
        <p:txBody>
          <a:bodyPr>
            <a:normAutofit/>
          </a:bodyPr>
          <a:lstStyle/>
          <a:p>
            <a:pPr marL="0" indent="0">
              <a:buNone/>
            </a:pPr>
            <a:r>
              <a:rPr lang="en-US" sz="2400" dirty="0">
                <a:latin typeface="Calibri" panose="020F0502020204030204" pitchFamily="34" charset="0"/>
                <a:cs typeface="Calibri" panose="020F0502020204030204" pitchFamily="34" charset="0"/>
              </a:rPr>
              <a:t>Which statement is true regarding </a:t>
            </a:r>
            <a:r>
              <a:rPr lang="en-US" sz="2400" b="1" dirty="0">
                <a:latin typeface="Calibri" panose="020F0502020204030204" pitchFamily="34" charset="0"/>
                <a:cs typeface="Calibri" panose="020F0502020204030204" pitchFamily="34" charset="0"/>
              </a:rPr>
              <a:t>Outcomes of Patients With Hematologic Malignancies Hospitalized With Respiratory Viral Infections: </a:t>
            </a:r>
            <a:br>
              <a:rPr lang="en-US" sz="2400" b="1" dirty="0">
                <a:latin typeface="Calibri" panose="020F0502020204030204" pitchFamily="34" charset="0"/>
                <a:cs typeface="Calibri" panose="020F0502020204030204" pitchFamily="34" charset="0"/>
              </a:rPr>
            </a:br>
            <a:endParaRPr lang="en-US" sz="2400" b="1" dirty="0">
              <a:latin typeface="Calibri" panose="020F0502020204030204" pitchFamily="34" charset="0"/>
              <a:cs typeface="Calibri" panose="020F0502020204030204" pitchFamily="34" charset="0"/>
            </a:endParaRPr>
          </a:p>
          <a:p>
            <a:pPr marL="457200" indent="-457200">
              <a:buFont typeface="+mj-lt"/>
              <a:buAutoNum type="alphaUcPeriod"/>
            </a:pPr>
            <a:r>
              <a:rPr lang="en-US" sz="2400" b="1" dirty="0">
                <a:latin typeface="Calibri" panose="020F0502020204030204" pitchFamily="34" charset="0"/>
                <a:cs typeface="Calibri" panose="020F0502020204030204" pitchFamily="34" charset="0"/>
              </a:rPr>
              <a:t>Mortality is highest with SARS-CoV-2, followed by Influenza</a:t>
            </a:r>
          </a:p>
          <a:p>
            <a:pPr marL="457200" indent="-457200">
              <a:buFont typeface="+mj-lt"/>
              <a:buAutoNum type="alphaUcPeriod"/>
            </a:pPr>
            <a:r>
              <a:rPr lang="en-US" sz="2400" b="1" dirty="0">
                <a:latin typeface="Calibri" panose="020F0502020204030204" pitchFamily="34" charset="0"/>
                <a:cs typeface="Calibri" panose="020F0502020204030204" pitchFamily="34" charset="0"/>
              </a:rPr>
              <a:t>Mortality is highest with Influenza followed by SARS-CoV-2</a:t>
            </a:r>
          </a:p>
          <a:p>
            <a:pPr marL="457200" indent="-457200">
              <a:buFont typeface="+mj-lt"/>
              <a:buAutoNum type="alphaUcPeriod"/>
            </a:pPr>
            <a:r>
              <a:rPr lang="en-US" sz="2400" b="1" dirty="0">
                <a:latin typeface="Calibri" panose="020F0502020204030204" pitchFamily="34" charset="0"/>
                <a:cs typeface="Calibri" panose="020F0502020204030204" pitchFamily="34" charset="0"/>
              </a:rPr>
              <a:t>Mortality is the same regardless of the virus causing the respiratory infection (RSV, Influenza, SARS-CoV-2, rhinovirus/enterovirus, others)</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1251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6B1F2-363B-2F4C-B384-70F95C463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42ADE8-6A2B-D264-7965-239A3F9C6B10}"/>
              </a:ext>
            </a:extLst>
          </p:cNvPr>
          <p:cNvSpPr>
            <a:spLocks noGrp="1"/>
          </p:cNvSpPr>
          <p:nvPr>
            <p:ph type="title"/>
          </p:nvPr>
        </p:nvSpPr>
        <p:spPr/>
        <p:txBody>
          <a:bodyPr>
            <a:noAutofit/>
          </a:bodyPr>
          <a:lstStyle/>
          <a:p>
            <a:r>
              <a:rPr lang="en-US" sz="3200" b="1" dirty="0">
                <a:latin typeface="PT Serif" panose="020A0603040505020204" pitchFamily="18" charset="77"/>
              </a:rPr>
              <a:t>Characteristics and Outcomes of Patients With Hematologic Malignancies Hospitalized With Respiratory Viral Infections </a:t>
            </a:r>
            <a:endParaRPr lang="en-US" sz="3200" dirty="0"/>
          </a:p>
        </p:txBody>
      </p:sp>
      <p:graphicFrame>
        <p:nvGraphicFramePr>
          <p:cNvPr id="9" name="Content Placeholder 2">
            <a:extLst>
              <a:ext uri="{FF2B5EF4-FFF2-40B4-BE49-F238E27FC236}">
                <a16:creationId xmlns:a16="http://schemas.microsoft.com/office/drawing/2014/main" id="{0115A30E-930D-2DA8-6903-ACFFB91E6C29}"/>
              </a:ext>
            </a:extLst>
          </p:cNvPr>
          <p:cNvGraphicFramePr>
            <a:graphicFrameLocks noGrp="1"/>
          </p:cNvGraphicFramePr>
          <p:nvPr>
            <p:ph idx="1"/>
            <p:extLst>
              <p:ext uri="{D42A27DB-BD31-4B8C-83A1-F6EECF244321}">
                <p14:modId xmlns:p14="http://schemas.microsoft.com/office/powerpoint/2010/main" val="378716012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F1C10396-6BDB-5FB0-1026-8D5D363C51A1}"/>
              </a:ext>
            </a:extLst>
          </p:cNvPr>
          <p:cNvSpPr txBox="1"/>
          <p:nvPr/>
        </p:nvSpPr>
        <p:spPr>
          <a:xfrm>
            <a:off x="393700" y="6127234"/>
            <a:ext cx="6096000" cy="246221"/>
          </a:xfrm>
          <a:prstGeom prst="rect">
            <a:avLst/>
          </a:prstGeom>
          <a:noFill/>
        </p:spPr>
        <p:txBody>
          <a:bodyPr wrap="square">
            <a:spAutoFit/>
          </a:bodyPr>
          <a:lstStyle/>
          <a:p>
            <a:r>
              <a:rPr lang="en-US" sz="1000" dirty="0"/>
              <a:t>HCTs: hematopoietic stem cell transplants (HCTs) </a:t>
            </a:r>
          </a:p>
        </p:txBody>
      </p:sp>
      <p:sp>
        <p:nvSpPr>
          <p:cNvPr id="7" name="TextBox 6">
            <a:extLst>
              <a:ext uri="{FF2B5EF4-FFF2-40B4-BE49-F238E27FC236}">
                <a16:creationId xmlns:a16="http://schemas.microsoft.com/office/drawing/2014/main" id="{7BC8CC6C-FBE1-727B-14E7-32C4E668CD8A}"/>
              </a:ext>
            </a:extLst>
          </p:cNvPr>
          <p:cNvSpPr txBox="1"/>
          <p:nvPr/>
        </p:nvSpPr>
        <p:spPr>
          <a:xfrm>
            <a:off x="1327150" y="6373455"/>
            <a:ext cx="10604500" cy="246221"/>
          </a:xfrm>
          <a:prstGeom prst="rect">
            <a:avLst/>
          </a:prstGeom>
          <a:noFill/>
        </p:spPr>
        <p:txBody>
          <a:bodyPr wrap="square">
            <a:spAutoFit/>
          </a:bodyPr>
          <a:lstStyle/>
          <a:p>
            <a:r>
              <a:rPr lang="en-US" sz="1000" b="0" i="0" dirty="0">
                <a:solidFill>
                  <a:srgbClr val="2A2A2A"/>
                </a:solidFill>
                <a:effectLst/>
                <a:latin typeface="Calibri" panose="020F0502020204030204" pitchFamily="34" charset="0"/>
                <a:cs typeface="Calibri" panose="020F0502020204030204" pitchFamily="34" charset="0"/>
              </a:rPr>
              <a:t>Zulfiqar A Lokhandwala, Brenna Park-Egan, Ravneet Waraich, et al, </a:t>
            </a:r>
            <a:r>
              <a:rPr lang="en-US" sz="1000" b="0" i="1" dirty="0">
                <a:solidFill>
                  <a:srgbClr val="2A2A2A"/>
                </a:solidFill>
                <a:effectLst/>
                <a:latin typeface="Calibri" panose="020F0502020204030204" pitchFamily="34" charset="0"/>
                <a:cs typeface="Calibri" panose="020F0502020204030204" pitchFamily="34" charset="0"/>
              </a:rPr>
              <a:t>Open Forum Infectious Diseases</a:t>
            </a:r>
            <a:r>
              <a:rPr lang="en-US" sz="1000" b="0" i="0" dirty="0">
                <a:solidFill>
                  <a:srgbClr val="2A2A2A"/>
                </a:solidFill>
                <a:effectLst/>
                <a:latin typeface="Calibri" panose="020F0502020204030204" pitchFamily="34" charset="0"/>
                <a:cs typeface="Calibri" panose="020F0502020204030204" pitchFamily="34" charset="0"/>
              </a:rPr>
              <a:t>, Volume 13, Issue 1, January 2026, ofaf779, </a:t>
            </a:r>
            <a:r>
              <a:rPr lang="en-US" sz="1000" b="0" i="0" u="none" strike="noStrike" dirty="0">
                <a:solidFill>
                  <a:srgbClr val="006FB7"/>
                </a:solidFill>
                <a:effectLst/>
                <a:latin typeface="Calibri" panose="020F0502020204030204" pitchFamily="34" charset="0"/>
                <a:cs typeface="Calibri" panose="020F0502020204030204" pitchFamily="34" charset="0"/>
                <a:hlinkClick r:id="rId7"/>
              </a:rPr>
              <a:t>https://doi.org/10.1093/ofid/ofaf779</a:t>
            </a:r>
            <a:endParaRPr 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9396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9E0D7-55D3-9132-EEF3-D686CC6338CC}"/>
              </a:ext>
            </a:extLst>
          </p:cNvPr>
          <p:cNvSpPr>
            <a:spLocks noGrp="1"/>
          </p:cNvSpPr>
          <p:nvPr>
            <p:ph type="title"/>
          </p:nvPr>
        </p:nvSpPr>
        <p:spPr/>
        <p:txBody>
          <a:bodyPr>
            <a:noAutofit/>
          </a:bodyPr>
          <a:lstStyle/>
          <a:p>
            <a:pPr algn="ctr"/>
            <a:r>
              <a:rPr lang="en-US" b="1" dirty="0">
                <a:solidFill>
                  <a:srgbClr val="FF0000"/>
                </a:solidFill>
                <a:latin typeface="PT Serif" panose="020A0603040505020204" pitchFamily="18" charset="77"/>
              </a:rPr>
              <a:t>RESULTS</a:t>
            </a:r>
            <a:endParaRPr lang="en-US" dirty="0">
              <a:solidFill>
                <a:srgbClr val="FF0000"/>
              </a:solidFill>
              <a:latin typeface="PT Serif" panose="020A0603040505020204" pitchFamily="18" charset="77"/>
            </a:endParaRPr>
          </a:p>
        </p:txBody>
      </p:sp>
      <p:graphicFrame>
        <p:nvGraphicFramePr>
          <p:cNvPr id="10" name="Content Placeholder 2">
            <a:extLst>
              <a:ext uri="{FF2B5EF4-FFF2-40B4-BE49-F238E27FC236}">
                <a16:creationId xmlns:a16="http://schemas.microsoft.com/office/drawing/2014/main" id="{71DD0AE4-2E4B-A717-FCB8-810399F6A57B}"/>
              </a:ext>
            </a:extLst>
          </p:cNvPr>
          <p:cNvGraphicFramePr>
            <a:graphicFrameLocks noGrp="1"/>
          </p:cNvGraphicFramePr>
          <p:nvPr>
            <p:ph idx="1"/>
            <p:extLst>
              <p:ext uri="{D42A27DB-BD31-4B8C-83A1-F6EECF244321}">
                <p14:modId xmlns:p14="http://schemas.microsoft.com/office/powerpoint/2010/main" val="18721211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4CE4A00C-4654-ABBF-5570-9DFC571A95DD}"/>
              </a:ext>
            </a:extLst>
          </p:cNvPr>
          <p:cNvSpPr txBox="1"/>
          <p:nvPr/>
        </p:nvSpPr>
        <p:spPr>
          <a:xfrm>
            <a:off x="1327150" y="6373455"/>
            <a:ext cx="10604500" cy="246221"/>
          </a:xfrm>
          <a:prstGeom prst="rect">
            <a:avLst/>
          </a:prstGeom>
          <a:noFill/>
        </p:spPr>
        <p:txBody>
          <a:bodyPr wrap="square">
            <a:spAutoFit/>
          </a:bodyPr>
          <a:lstStyle/>
          <a:p>
            <a:r>
              <a:rPr lang="en-US" sz="1000" b="0" i="0" dirty="0">
                <a:solidFill>
                  <a:srgbClr val="2A2A2A"/>
                </a:solidFill>
                <a:effectLst/>
                <a:latin typeface="Calibri" panose="020F0502020204030204" pitchFamily="34" charset="0"/>
                <a:cs typeface="Calibri" panose="020F0502020204030204" pitchFamily="34" charset="0"/>
              </a:rPr>
              <a:t>Zulfiqar A Lokhandwala, Brenna Park-Egan, Ravneet Waraich, et al, </a:t>
            </a:r>
            <a:r>
              <a:rPr lang="en-US" sz="1000" b="0" i="1" dirty="0">
                <a:solidFill>
                  <a:srgbClr val="2A2A2A"/>
                </a:solidFill>
                <a:effectLst/>
                <a:latin typeface="Calibri" panose="020F0502020204030204" pitchFamily="34" charset="0"/>
                <a:cs typeface="Calibri" panose="020F0502020204030204" pitchFamily="34" charset="0"/>
              </a:rPr>
              <a:t>Open Forum Infectious Diseases</a:t>
            </a:r>
            <a:r>
              <a:rPr lang="en-US" sz="1000" b="0" i="0" dirty="0">
                <a:solidFill>
                  <a:srgbClr val="2A2A2A"/>
                </a:solidFill>
                <a:effectLst/>
                <a:latin typeface="Calibri" panose="020F0502020204030204" pitchFamily="34" charset="0"/>
                <a:cs typeface="Calibri" panose="020F0502020204030204" pitchFamily="34" charset="0"/>
              </a:rPr>
              <a:t>, Volume 13, Issue 1, January 2026, ofaf779, </a:t>
            </a:r>
            <a:r>
              <a:rPr lang="en-US" sz="1000" b="0" i="0" u="none" strike="noStrike" dirty="0">
                <a:solidFill>
                  <a:srgbClr val="006FB7"/>
                </a:solidFill>
                <a:effectLst/>
                <a:latin typeface="Calibri" panose="020F0502020204030204" pitchFamily="34" charset="0"/>
                <a:cs typeface="Calibri" panose="020F0502020204030204" pitchFamily="34" charset="0"/>
                <a:hlinkClick r:id="rId7"/>
              </a:rPr>
              <a:t>https://doi.org/10.1093/ofid/ofaf779</a:t>
            </a:r>
            <a:endParaRPr 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2122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004CF-E47D-C45B-B473-EBB35BEDCF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D6AA2E-5060-1993-75C0-FC65789BEA2D}"/>
              </a:ext>
            </a:extLst>
          </p:cNvPr>
          <p:cNvSpPr>
            <a:spLocks noGrp="1"/>
          </p:cNvSpPr>
          <p:nvPr>
            <p:ph type="title"/>
          </p:nvPr>
        </p:nvSpPr>
        <p:spPr/>
        <p:txBody>
          <a:bodyPr>
            <a:noAutofit/>
          </a:bodyPr>
          <a:lstStyle/>
          <a:p>
            <a:r>
              <a:rPr lang="en-US" sz="3200" b="1" dirty="0">
                <a:latin typeface="PT Serif" panose="020A0603040505020204" pitchFamily="18" charset="77"/>
              </a:rPr>
              <a:t>Characteristics and Outcomes of Patients With Hematologic Malignancies Hospitalized With Respiratory Viral Infections: </a:t>
            </a:r>
            <a:r>
              <a:rPr lang="en-US" sz="3200" b="1" dirty="0">
                <a:solidFill>
                  <a:srgbClr val="FF0000"/>
                </a:solidFill>
                <a:latin typeface="PT Serif" panose="020A0603040505020204" pitchFamily="18" charset="77"/>
              </a:rPr>
              <a:t>Interpretation</a:t>
            </a:r>
            <a:endParaRPr lang="en-US" sz="3200" dirty="0">
              <a:solidFill>
                <a:srgbClr val="FF0000"/>
              </a:solidFill>
              <a:latin typeface="PT Serif" panose="020A0603040505020204" pitchFamily="18" charset="77"/>
            </a:endParaRPr>
          </a:p>
        </p:txBody>
      </p:sp>
      <p:graphicFrame>
        <p:nvGraphicFramePr>
          <p:cNvPr id="6" name="Content Placeholder 2">
            <a:extLst>
              <a:ext uri="{FF2B5EF4-FFF2-40B4-BE49-F238E27FC236}">
                <a16:creationId xmlns:a16="http://schemas.microsoft.com/office/drawing/2014/main" id="{22551F8B-8223-02CF-13DD-DA7FBE5DC1F2}"/>
              </a:ext>
            </a:extLst>
          </p:cNvPr>
          <p:cNvGraphicFramePr>
            <a:graphicFrameLocks noGrp="1"/>
          </p:cNvGraphicFramePr>
          <p:nvPr>
            <p:ph idx="1"/>
            <p:extLst>
              <p:ext uri="{D42A27DB-BD31-4B8C-83A1-F6EECF244321}">
                <p14:modId xmlns:p14="http://schemas.microsoft.com/office/powerpoint/2010/main" val="302884571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41F679AC-E29C-25FD-6E57-6B049A5C5CCD}"/>
              </a:ext>
            </a:extLst>
          </p:cNvPr>
          <p:cNvSpPr txBox="1"/>
          <p:nvPr/>
        </p:nvSpPr>
        <p:spPr>
          <a:xfrm>
            <a:off x="838200" y="6053852"/>
            <a:ext cx="10604500" cy="246221"/>
          </a:xfrm>
          <a:prstGeom prst="rect">
            <a:avLst/>
          </a:prstGeom>
          <a:noFill/>
        </p:spPr>
        <p:txBody>
          <a:bodyPr wrap="square">
            <a:spAutoFit/>
          </a:bodyPr>
          <a:lstStyle/>
          <a:p>
            <a:r>
              <a:rPr lang="en-US" sz="1000" b="0" i="0" dirty="0">
                <a:solidFill>
                  <a:srgbClr val="2A2A2A"/>
                </a:solidFill>
                <a:effectLst/>
                <a:latin typeface="Calibri" panose="020F0502020204030204" pitchFamily="34" charset="0"/>
                <a:cs typeface="Calibri" panose="020F0502020204030204" pitchFamily="34" charset="0"/>
              </a:rPr>
              <a:t>Zulfiqar A Lokhandwala, Brenna Park-Egan, Ravneet Waraich, et al, </a:t>
            </a:r>
            <a:r>
              <a:rPr lang="en-US" sz="1000" b="0" i="1" dirty="0">
                <a:solidFill>
                  <a:srgbClr val="2A2A2A"/>
                </a:solidFill>
                <a:effectLst/>
                <a:latin typeface="Calibri" panose="020F0502020204030204" pitchFamily="34" charset="0"/>
                <a:cs typeface="Calibri" panose="020F0502020204030204" pitchFamily="34" charset="0"/>
              </a:rPr>
              <a:t>Open Forum Infectious Diseases</a:t>
            </a:r>
            <a:r>
              <a:rPr lang="en-US" sz="1000" b="0" i="0" dirty="0">
                <a:solidFill>
                  <a:srgbClr val="2A2A2A"/>
                </a:solidFill>
                <a:effectLst/>
                <a:latin typeface="Calibri" panose="020F0502020204030204" pitchFamily="34" charset="0"/>
                <a:cs typeface="Calibri" panose="020F0502020204030204" pitchFamily="34" charset="0"/>
              </a:rPr>
              <a:t>, Volume 13, Issue 1, January 2026, ofaf779, </a:t>
            </a:r>
            <a:r>
              <a:rPr lang="en-US" sz="1000" b="0" i="0" u="none" strike="noStrike" dirty="0">
                <a:solidFill>
                  <a:srgbClr val="006FB7"/>
                </a:solidFill>
                <a:effectLst/>
                <a:latin typeface="Calibri" panose="020F0502020204030204" pitchFamily="34" charset="0"/>
                <a:cs typeface="Calibri" panose="020F0502020204030204" pitchFamily="34" charset="0"/>
                <a:hlinkClick r:id="rId7"/>
              </a:rPr>
              <a:t>https://doi.org/10.1093/ofid/ofaf779</a:t>
            </a:r>
            <a:endParaRPr 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6998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A9E08-B2F5-5750-2924-09B6C885D294}"/>
              </a:ext>
            </a:extLst>
          </p:cNvPr>
          <p:cNvSpPr>
            <a:spLocks noGrp="1"/>
          </p:cNvSpPr>
          <p:nvPr>
            <p:ph type="title"/>
          </p:nvPr>
        </p:nvSpPr>
        <p:spPr/>
        <p:txBody>
          <a:bodyPr/>
          <a:lstStyle/>
          <a:p>
            <a:r>
              <a:rPr lang="en-US" b="1" dirty="0">
                <a:latin typeface="PT Serif" panose="020A0603040505020204" pitchFamily="18" charset="77"/>
              </a:rPr>
              <a:t>Polling Question # 3</a:t>
            </a:r>
          </a:p>
        </p:txBody>
      </p:sp>
      <p:sp>
        <p:nvSpPr>
          <p:cNvPr id="3" name="Content Placeholder 2">
            <a:extLst>
              <a:ext uri="{FF2B5EF4-FFF2-40B4-BE49-F238E27FC236}">
                <a16:creationId xmlns:a16="http://schemas.microsoft.com/office/drawing/2014/main" id="{60ACB01B-34C7-3C4D-B14E-9D771983140E}"/>
              </a:ext>
            </a:extLst>
          </p:cNvPr>
          <p:cNvSpPr>
            <a:spLocks noGrp="1"/>
          </p:cNvSpPr>
          <p:nvPr>
            <p:ph idx="1"/>
          </p:nvPr>
        </p:nvSpPr>
        <p:spPr/>
        <p:txBody>
          <a:bodyPr>
            <a:normAutofit lnSpcReduction="10000"/>
          </a:bodyPr>
          <a:lstStyle/>
          <a:p>
            <a:pPr marL="0" indent="0">
              <a:buNone/>
            </a:pPr>
            <a:r>
              <a:rPr lang="en-US" b="1" dirty="0"/>
              <a:t>Which of the following viruses has evidence suggesting a possible laboratory-associated origin?</a:t>
            </a:r>
          </a:p>
          <a:p>
            <a:pPr marL="0" indent="0">
              <a:buNone/>
            </a:pPr>
            <a:endParaRPr lang="en-US" dirty="0"/>
          </a:p>
          <a:p>
            <a:pPr marL="514350" lvl="0" indent="-514350">
              <a:buFont typeface="+mj-lt"/>
              <a:buAutoNum type="alphaUcPeriod"/>
            </a:pPr>
            <a:r>
              <a:rPr lang="en-US" dirty="0"/>
              <a:t>Ebola</a:t>
            </a:r>
          </a:p>
          <a:p>
            <a:pPr marL="514350" lvl="0" indent="-514350">
              <a:buFont typeface="+mj-lt"/>
              <a:buAutoNum type="alphaUcPeriod"/>
            </a:pPr>
            <a:r>
              <a:rPr lang="en-US" dirty="0"/>
              <a:t>Marburg</a:t>
            </a:r>
          </a:p>
          <a:p>
            <a:pPr marL="514350" lvl="0" indent="-514350">
              <a:buFont typeface="+mj-lt"/>
              <a:buAutoNum type="alphaUcPeriod"/>
            </a:pPr>
            <a:r>
              <a:rPr lang="en-US" dirty="0"/>
              <a:t>Mpox</a:t>
            </a:r>
          </a:p>
          <a:p>
            <a:pPr marL="514350" lvl="0" indent="-514350">
              <a:buFont typeface="+mj-lt"/>
              <a:buAutoNum type="alphaUcPeriod"/>
            </a:pPr>
            <a:r>
              <a:rPr lang="en-US" dirty="0"/>
              <a:t>Influenza A</a:t>
            </a:r>
          </a:p>
          <a:p>
            <a:pPr marL="514350" lvl="0" indent="-514350">
              <a:buFont typeface="+mj-lt"/>
              <a:buAutoNum type="alphaUcPeriod"/>
            </a:pPr>
            <a:r>
              <a:rPr lang="en-US" dirty="0"/>
              <a:t>SARS-CoV</a:t>
            </a:r>
          </a:p>
          <a:p>
            <a:pPr marL="514350" lvl="0" indent="-514350">
              <a:buFont typeface="+mj-lt"/>
              <a:buAutoNum type="alphaUcPeriod"/>
            </a:pPr>
            <a:r>
              <a:rPr lang="en-US" dirty="0"/>
              <a:t> SARS-CoV-2.</a:t>
            </a:r>
          </a:p>
          <a:p>
            <a:endParaRPr lang="en-US" dirty="0"/>
          </a:p>
        </p:txBody>
      </p:sp>
    </p:spTree>
    <p:extLst>
      <p:ext uri="{BB962C8B-B14F-4D97-AF65-F5344CB8AC3E}">
        <p14:creationId xmlns:p14="http://schemas.microsoft.com/office/powerpoint/2010/main" val="3373398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B62144-6EF3-15A2-5B2B-AB4A693E12C5}"/>
              </a:ext>
            </a:extLst>
          </p:cNvPr>
          <p:cNvSpPr>
            <a:spLocks noGrp="1"/>
          </p:cNvSpPr>
          <p:nvPr>
            <p:ph type="title"/>
          </p:nvPr>
        </p:nvSpPr>
        <p:spPr>
          <a:xfrm>
            <a:off x="1043631" y="809898"/>
            <a:ext cx="9942716" cy="1554480"/>
          </a:xfrm>
        </p:spPr>
        <p:txBody>
          <a:bodyPr anchor="ctr">
            <a:normAutofit/>
          </a:bodyPr>
          <a:lstStyle/>
          <a:p>
            <a:r>
              <a:rPr lang="en-US" sz="4800"/>
              <a:t>Conflict of Interests Disclosure</a:t>
            </a:r>
          </a:p>
        </p:txBody>
      </p:sp>
      <p:sp>
        <p:nvSpPr>
          <p:cNvPr id="3" name="Content Placeholder 2">
            <a:extLst>
              <a:ext uri="{FF2B5EF4-FFF2-40B4-BE49-F238E27FC236}">
                <a16:creationId xmlns:a16="http://schemas.microsoft.com/office/drawing/2014/main" id="{B7BC2D7B-0C6F-D6FE-C799-0A9315AED913}"/>
              </a:ext>
            </a:extLst>
          </p:cNvPr>
          <p:cNvSpPr>
            <a:spLocks noGrp="1"/>
          </p:cNvSpPr>
          <p:nvPr>
            <p:ph idx="1"/>
          </p:nvPr>
        </p:nvSpPr>
        <p:spPr>
          <a:xfrm>
            <a:off x="1045028" y="3017522"/>
            <a:ext cx="9941319" cy="3124658"/>
          </a:xfrm>
        </p:spPr>
        <p:txBody>
          <a:bodyPr anchor="ctr">
            <a:normAutofit/>
          </a:bodyPr>
          <a:lstStyle/>
          <a:p>
            <a:pPr marL="0" indent="0">
              <a:buNone/>
            </a:pPr>
            <a:r>
              <a:rPr lang="en-US" sz="2400"/>
              <a:t>In the past 36 months Dr. Mera as received grant funding from Gilead Sciences and AbbVie, nonfinancial support from AbbVie, Cepheid and Abbott and is member of the Speaker Bureau for AbbVie (not active) and Cepheid.</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10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9165109B-7036-4613-93D4-579E77F6E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
            <a:extLst>
              <a:ext uri="{FF2B5EF4-FFF2-40B4-BE49-F238E27FC236}">
                <a16:creationId xmlns:a16="http://schemas.microsoft.com/office/drawing/2014/main" id="{B46880B7-9EE8-1563-D25F-8264A7CA0463}"/>
              </a:ext>
            </a:extLst>
          </p:cNvPr>
          <p:cNvSpPr>
            <a:spLocks noGrp="1" noChangeArrowheads="1"/>
          </p:cNvSpPr>
          <p:nvPr>
            <p:ph type="title"/>
          </p:nvPr>
        </p:nvSpPr>
        <p:spPr bwMode="auto">
          <a:xfrm>
            <a:off x="761802" y="858982"/>
            <a:ext cx="3160341" cy="515293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1" fontAlgn="base" hangingPunct="1">
              <a:spcAft>
                <a:spcPct val="0"/>
              </a:spcAft>
              <a:buClrTx/>
              <a:buSzTx/>
              <a:tabLst/>
            </a:pPr>
            <a:r>
              <a:rPr kumimoji="0" lang="en-US" altLang="en-US" sz="3600" b="1" i="0" u="none" strike="noStrike" kern="1200" cap="none" normalizeH="0" baseline="0">
                <a:ln>
                  <a:noFill/>
                </a:ln>
                <a:solidFill>
                  <a:schemeClr val="tx1"/>
                </a:solidFill>
                <a:effectLst/>
                <a:latin typeface="+mj-lt"/>
                <a:ea typeface="+mj-ea"/>
                <a:cs typeface="+mj-cs"/>
              </a:rPr>
              <a:t>Dynamics of natural selection preceding  human viral epidemics and pandemics</a:t>
            </a:r>
          </a:p>
        </p:txBody>
      </p:sp>
      <p:sp useBgFill="1">
        <p:nvSpPr>
          <p:cNvPr id="22" name="Rectangle 21">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6707" y="0"/>
            <a:ext cx="7455294" cy="6858000"/>
          </a:xfrm>
          <a:prstGeom prst="rect">
            <a:avLst/>
          </a:prstGeom>
          <a:ln>
            <a:noFill/>
          </a:ln>
          <a:effectLst>
            <a:outerShdw blurRad="317500" dist="228600" dir="798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extBox 8">
            <a:extLst>
              <a:ext uri="{FF2B5EF4-FFF2-40B4-BE49-F238E27FC236}">
                <a16:creationId xmlns:a16="http://schemas.microsoft.com/office/drawing/2014/main" id="{EA967139-85E8-79BF-45E3-97A51EBC8883}"/>
              </a:ext>
            </a:extLst>
          </p:cNvPr>
          <p:cNvGraphicFramePr/>
          <p:nvPr>
            <p:extLst>
              <p:ext uri="{D42A27DB-BD31-4B8C-83A1-F6EECF244321}">
                <p14:modId xmlns:p14="http://schemas.microsoft.com/office/powerpoint/2010/main" val="3736617960"/>
              </p:ext>
            </p:extLst>
          </p:nvPr>
        </p:nvGraphicFramePr>
        <p:xfrm>
          <a:off x="4082143" y="601324"/>
          <a:ext cx="7135583" cy="5618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5BD14EE3-5EF7-C3E5-FF63-4EFEAF78DA03}"/>
              </a:ext>
            </a:extLst>
          </p:cNvPr>
          <p:cNvSpPr txBox="1"/>
          <p:nvPr/>
        </p:nvSpPr>
        <p:spPr>
          <a:xfrm>
            <a:off x="319315" y="5415210"/>
            <a:ext cx="3443514" cy="583808"/>
          </a:xfrm>
          <a:prstGeom prst="rect">
            <a:avLst/>
          </a:prstGeom>
        </p:spPr>
        <p:txBody>
          <a:bodyPr vert="horz" lIns="91440" tIns="45720" rIns="91440" bIns="45720" rtlCol="0" anchor="t">
            <a:normAutofit/>
          </a:bodyPr>
          <a:lstStyle/>
          <a:p>
            <a:pPr>
              <a:lnSpc>
                <a:spcPct val="90000"/>
              </a:lnSpc>
              <a:spcAft>
                <a:spcPts val="600"/>
              </a:spcAft>
            </a:pPr>
            <a:r>
              <a:rPr lang="en-US" sz="1400" dirty="0"/>
              <a:t>https://</a:t>
            </a:r>
            <a:r>
              <a:rPr lang="en-US" sz="1400" dirty="0" err="1"/>
              <a:t>doi.org</a:t>
            </a:r>
            <a:r>
              <a:rPr lang="en-US" sz="1400" dirty="0"/>
              <a:t>/10.1016/j.cell.2026.02.006</a:t>
            </a:r>
          </a:p>
        </p:txBody>
      </p:sp>
    </p:spTree>
    <p:extLst>
      <p:ext uri="{BB962C8B-B14F-4D97-AF65-F5344CB8AC3E}">
        <p14:creationId xmlns:p14="http://schemas.microsoft.com/office/powerpoint/2010/main" val="3064969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AC62DC-210B-E945-5AF7-AD43A41821DA}"/>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22F2BC35-24ED-CF2B-4235-2CF8DF6F66D4}"/>
              </a:ext>
            </a:extLst>
          </p:cNvPr>
          <p:cNvSpPr>
            <a:spLocks noGrp="1" noChangeArrowheads="1"/>
          </p:cNvSpPr>
          <p:nvPr>
            <p:ph type="title"/>
          </p:nvPr>
        </p:nvSpPr>
        <p:spPr bwMode="auto">
          <a:xfrm>
            <a:off x="850900" y="457200"/>
            <a:ext cx="10502899" cy="90206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eaLnBrk="1" fontAlgn="base" hangingPunct="1">
              <a:spcAft>
                <a:spcPct val="0"/>
              </a:spcAft>
              <a:buClrTx/>
              <a:buSzTx/>
              <a:tabLst/>
            </a:pPr>
            <a:r>
              <a:rPr kumimoji="0" lang="en-US" altLang="en-US" sz="3600" b="1" i="0" u="none" strike="noStrike" kern="1200" cap="none" normalizeH="0" baseline="0" dirty="0">
                <a:ln>
                  <a:noFill/>
                </a:ln>
                <a:solidFill>
                  <a:schemeClr val="tx1"/>
                </a:solidFill>
                <a:effectLst/>
                <a:latin typeface="PT Serif" panose="020A0603040505020204" pitchFamily="18" charset="77"/>
              </a:rPr>
              <a:t>Dynamics of natural selection preceding  human viral epidemics and pandemics</a:t>
            </a:r>
          </a:p>
        </p:txBody>
      </p:sp>
      <p:grpSp>
        <p:nvGrpSpPr>
          <p:cNvPr id="12" name="Group 11">
            <a:extLst>
              <a:ext uri="{FF2B5EF4-FFF2-40B4-BE49-F238E27FC236}">
                <a16:creationId xmlns:a16="http://schemas.microsoft.com/office/drawing/2014/main" id="{AEBB680D-B8DF-BDBC-97B5-6A22B28215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3" name="Rectangle 12">
              <a:extLst>
                <a:ext uri="{FF2B5EF4-FFF2-40B4-BE49-F238E27FC236}">
                  <a16:creationId xmlns:a16="http://schemas.microsoft.com/office/drawing/2014/main" id="{6A896E22-4481-9A41-B139-9075DA1F4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549367C-CD5E-5041-05B0-C806AF787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156295CA-A77A-8207-26B6-3306A6BBB1D0}"/>
              </a:ext>
            </a:extLst>
          </p:cNvPr>
          <p:cNvSpPr txBox="1"/>
          <p:nvPr/>
        </p:nvSpPr>
        <p:spPr>
          <a:xfrm>
            <a:off x="692149" y="1740743"/>
            <a:ext cx="10382249" cy="3908762"/>
          </a:xfrm>
          <a:prstGeom prst="rect">
            <a:avLst/>
          </a:prstGeom>
          <a:noFill/>
        </p:spPr>
        <p:txBody>
          <a:bodyPr wrap="square">
            <a:spAutoFit/>
          </a:bodyPr>
          <a:lstStyle/>
          <a:p>
            <a:pPr marL="285750" indent="-285750">
              <a:buFont typeface="Arial" panose="020B0604020202020204" pitchFamily="34" charset="0"/>
              <a:buChar char="•"/>
            </a:pPr>
            <a:r>
              <a:rPr lang="en-US" sz="2400" b="1" dirty="0"/>
              <a:t>Extensive pre-adaptation in animals is not required</a:t>
            </a:r>
            <a:r>
              <a:rPr lang="en-US" sz="2400" dirty="0"/>
              <a:t> for a virus to achieve human-to-human transmission.</a:t>
            </a:r>
            <a:br>
              <a:rPr lang="en-US" sz="2400" dirty="0"/>
            </a:br>
            <a:endParaRPr lang="en-US" sz="2400" dirty="0"/>
          </a:p>
          <a:p>
            <a:pPr marL="285750" indent="-285750">
              <a:buFont typeface="Arial" panose="020B0604020202020204" pitchFamily="34" charset="0"/>
              <a:buChar char="•"/>
            </a:pPr>
            <a:r>
              <a:rPr lang="en-US" sz="2400" dirty="0"/>
              <a:t>Overall, these evolutionary methods can help identify whether a virus emerged via </a:t>
            </a:r>
            <a:r>
              <a:rPr lang="en-US" sz="2400" b="1" dirty="0"/>
              <a:t>natural host switching</a:t>
            </a:r>
            <a:r>
              <a:rPr lang="en-US" sz="2400" dirty="0"/>
              <a:t> or other processes (e.g., lab passage).</a:t>
            </a:r>
            <a:br>
              <a:rPr lang="en-US" sz="2400" dirty="0"/>
            </a:br>
            <a:endParaRPr lang="en-US" sz="2400" dirty="0"/>
          </a:p>
          <a:p>
            <a:pPr marL="285750" indent="-285750">
              <a:buFont typeface="Arial" panose="020B0604020202020204" pitchFamily="34" charset="0"/>
              <a:buChar char="•"/>
            </a:pPr>
            <a:r>
              <a:rPr lang="en-US" sz="2400" b="1" dirty="0"/>
              <a:t>Clinical / epidemiologic implication:</a:t>
            </a:r>
            <a:endParaRPr lang="en-US" sz="2400" dirty="0"/>
          </a:p>
          <a:p>
            <a:pPr marL="742950" lvl="1" indent="-285750">
              <a:buFont typeface="Arial" panose="020B0604020202020204" pitchFamily="34" charset="0"/>
              <a:buChar char="•"/>
            </a:pPr>
            <a:r>
              <a:rPr lang="en-US" sz="2000" dirty="0"/>
              <a:t>Emerging zoonotic threats may already be capable of human transmission at the time of spillover</a:t>
            </a:r>
          </a:p>
          <a:p>
            <a:pPr marL="742950" lvl="1" indent="-285750">
              <a:buFont typeface="Arial" panose="020B0604020202020204" pitchFamily="34" charset="0"/>
              <a:buChar char="•"/>
            </a:pPr>
            <a:r>
              <a:rPr lang="en-US" sz="2000" dirty="0"/>
              <a:t>Highlighting the importance of </a:t>
            </a:r>
            <a:r>
              <a:rPr lang="en-US" sz="2000" b="1" dirty="0"/>
              <a:t>early detection and surveillance</a:t>
            </a:r>
            <a:r>
              <a:rPr lang="en-US" sz="2000" dirty="0"/>
              <a:t>, rather than assuming a period of gradual adaptation is required.</a:t>
            </a:r>
          </a:p>
        </p:txBody>
      </p:sp>
      <p:sp>
        <p:nvSpPr>
          <p:cNvPr id="2" name="TextBox 1">
            <a:extLst>
              <a:ext uri="{FF2B5EF4-FFF2-40B4-BE49-F238E27FC236}">
                <a16:creationId xmlns:a16="http://schemas.microsoft.com/office/drawing/2014/main" id="{1106D3D4-B9DC-858A-23BC-ABBB2D23C71D}"/>
              </a:ext>
            </a:extLst>
          </p:cNvPr>
          <p:cNvSpPr txBox="1"/>
          <p:nvPr/>
        </p:nvSpPr>
        <p:spPr>
          <a:xfrm>
            <a:off x="3784600" y="5857061"/>
            <a:ext cx="6578599" cy="673101"/>
          </a:xfrm>
          <a:prstGeom prst="rect">
            <a:avLst/>
          </a:prstGeom>
        </p:spPr>
        <p:txBody>
          <a:bodyPr vert="horz" lIns="91440" tIns="45720" rIns="91440" bIns="45720" rtlCol="0" anchor="t">
            <a:normAutofit/>
          </a:bodyPr>
          <a:lstStyle/>
          <a:p>
            <a:pPr>
              <a:lnSpc>
                <a:spcPct val="90000"/>
              </a:lnSpc>
              <a:spcAft>
                <a:spcPts val="600"/>
              </a:spcAft>
            </a:pPr>
            <a:r>
              <a:rPr lang="en-US" sz="2000" dirty="0"/>
              <a:t>https://</a:t>
            </a:r>
            <a:r>
              <a:rPr lang="en-US" sz="2000" dirty="0" err="1"/>
              <a:t>doi.org</a:t>
            </a:r>
            <a:r>
              <a:rPr lang="en-US" sz="2000" dirty="0"/>
              <a:t>/10.1016/j.cell.2026.02.006</a:t>
            </a:r>
          </a:p>
        </p:txBody>
      </p:sp>
    </p:spTree>
    <p:extLst>
      <p:ext uri="{BB962C8B-B14F-4D97-AF65-F5344CB8AC3E}">
        <p14:creationId xmlns:p14="http://schemas.microsoft.com/office/powerpoint/2010/main" val="251114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B1753-F510-A852-C169-563CF48FA1CA}"/>
              </a:ext>
            </a:extLst>
          </p:cNvPr>
          <p:cNvSpPr>
            <a:spLocks noGrp="1"/>
          </p:cNvSpPr>
          <p:nvPr>
            <p:ph type="title"/>
          </p:nvPr>
        </p:nvSpPr>
        <p:spPr/>
        <p:txBody>
          <a:bodyPr/>
          <a:lstStyle/>
          <a:p>
            <a:r>
              <a:rPr lang="en-US" b="1" dirty="0"/>
              <a:t>Polling Question # 4</a:t>
            </a:r>
          </a:p>
        </p:txBody>
      </p:sp>
      <p:sp>
        <p:nvSpPr>
          <p:cNvPr id="3" name="Content Placeholder 2">
            <a:extLst>
              <a:ext uri="{FF2B5EF4-FFF2-40B4-BE49-F238E27FC236}">
                <a16:creationId xmlns:a16="http://schemas.microsoft.com/office/drawing/2014/main" id="{162B1799-7C65-A74D-1D2C-0BD624F32AF6}"/>
              </a:ext>
            </a:extLst>
          </p:cNvPr>
          <p:cNvSpPr>
            <a:spLocks noGrp="1"/>
          </p:cNvSpPr>
          <p:nvPr>
            <p:ph idx="1"/>
          </p:nvPr>
        </p:nvSpPr>
        <p:spPr/>
        <p:txBody>
          <a:bodyPr>
            <a:normAutofit fontScale="92500" lnSpcReduction="10000"/>
          </a:bodyPr>
          <a:lstStyle/>
          <a:p>
            <a:pPr marL="0" indent="0">
              <a:buNone/>
            </a:pPr>
            <a:r>
              <a:rPr lang="en-US" b="1" dirty="0"/>
              <a:t>Which of the following statements best describes the effectiveness of RSV vaccines against RSV-associated thromboembolic events?</a:t>
            </a:r>
            <a:br>
              <a:rPr lang="en-US" b="1" dirty="0"/>
            </a:br>
            <a:endParaRPr lang="en-US" b="1" dirty="0"/>
          </a:p>
          <a:p>
            <a:pPr marL="0" indent="0">
              <a:buNone/>
            </a:pPr>
            <a:r>
              <a:rPr lang="en-US" sz="2400" b="1" dirty="0"/>
              <a:t>A.</a:t>
            </a:r>
            <a:r>
              <a:rPr lang="en-US" sz="2400" dirty="0"/>
              <a:t> Vaccine effectiveness was approximately 50% and significantly lower in immunocompromised individuals</a:t>
            </a:r>
            <a:br>
              <a:rPr lang="en-US" sz="2400" dirty="0"/>
            </a:br>
            <a:br>
              <a:rPr lang="en-US" sz="2400" dirty="0"/>
            </a:br>
            <a:r>
              <a:rPr lang="en-US" sz="2400" b="1" dirty="0"/>
              <a:t>B.</a:t>
            </a:r>
            <a:r>
              <a:rPr lang="en-US" sz="2400" dirty="0"/>
              <a:t> Vaccine effectiveness was ~79%, with similar protection in immunocompromised and immunocompetent individuals</a:t>
            </a:r>
            <a:br>
              <a:rPr lang="en-US" sz="2400" dirty="0"/>
            </a:br>
            <a:br>
              <a:rPr lang="en-US" sz="2400" dirty="0"/>
            </a:br>
            <a:r>
              <a:rPr lang="en-US" sz="2400" b="1" dirty="0"/>
              <a:t>C.</a:t>
            </a:r>
            <a:r>
              <a:rPr lang="en-US" sz="2400" dirty="0"/>
              <a:t> Vaccine effectiveness was higher in adults 65–74 years compared to those &gt;75 years</a:t>
            </a:r>
            <a:br>
              <a:rPr lang="en-US" sz="2400" dirty="0"/>
            </a:br>
            <a:br>
              <a:rPr lang="en-US" sz="2400" dirty="0"/>
            </a:br>
            <a:r>
              <a:rPr lang="en-US" sz="2400" b="1" dirty="0"/>
              <a:t>D.</a:t>
            </a:r>
            <a:r>
              <a:rPr lang="en-US" sz="2400" dirty="0"/>
              <a:t> There were major differences in effectiveness between </a:t>
            </a:r>
            <a:r>
              <a:rPr lang="en-US" sz="2400" dirty="0" err="1"/>
              <a:t>Arexvy</a:t>
            </a:r>
            <a:r>
              <a:rPr lang="en-US" sz="2400" dirty="0"/>
              <a:t> and </a:t>
            </a:r>
            <a:r>
              <a:rPr lang="en-US" sz="2400" dirty="0" err="1"/>
              <a:t>Abrysvo</a:t>
            </a:r>
            <a:r>
              <a:rPr lang="en-US" sz="2400" dirty="0"/>
              <a:t> vaccines</a:t>
            </a:r>
          </a:p>
          <a:p>
            <a:endParaRPr lang="en-US" dirty="0"/>
          </a:p>
        </p:txBody>
      </p:sp>
    </p:spTree>
    <p:extLst>
      <p:ext uri="{BB962C8B-B14F-4D97-AF65-F5344CB8AC3E}">
        <p14:creationId xmlns:p14="http://schemas.microsoft.com/office/powerpoint/2010/main" val="1520031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C1BA-CC70-42E4-7D56-EF4E52C25479}"/>
              </a:ext>
            </a:extLst>
          </p:cNvPr>
          <p:cNvSpPr>
            <a:spLocks noGrp="1"/>
          </p:cNvSpPr>
          <p:nvPr>
            <p:ph type="title"/>
          </p:nvPr>
        </p:nvSpPr>
        <p:spPr/>
        <p:txBody>
          <a:bodyPr>
            <a:normAutofit fontScale="90000"/>
          </a:bodyPr>
          <a:lstStyle/>
          <a:p>
            <a:r>
              <a:rPr lang="en-US" b="1">
                <a:solidFill>
                  <a:srgbClr val="0A0A0A"/>
                </a:solidFill>
                <a:latin typeface="PT Serif" panose="020A0603040505020204" pitchFamily="18" charset="77"/>
              </a:rPr>
              <a:t>Effectiveness of RSV Vaccines against RSV-Associated Thromboembolic Events</a:t>
            </a:r>
            <a:endParaRPr lang="en-US" b="1" dirty="0">
              <a:latin typeface="PT Serif" panose="020A0603040505020204" pitchFamily="18" charset="77"/>
            </a:endParaRPr>
          </a:p>
        </p:txBody>
      </p:sp>
      <p:graphicFrame>
        <p:nvGraphicFramePr>
          <p:cNvPr id="12" name="Content Placeholder 2">
            <a:extLst>
              <a:ext uri="{FF2B5EF4-FFF2-40B4-BE49-F238E27FC236}">
                <a16:creationId xmlns:a16="http://schemas.microsoft.com/office/drawing/2014/main" id="{4AD9B6D8-4764-94E5-F920-41CC6D7A4C0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CA05D5DD-0544-B20B-726B-6A682D5BF1EA}"/>
              </a:ext>
            </a:extLst>
          </p:cNvPr>
          <p:cNvSpPr txBox="1"/>
          <p:nvPr/>
        </p:nvSpPr>
        <p:spPr>
          <a:xfrm>
            <a:off x="737960" y="6311900"/>
            <a:ext cx="10704739" cy="276999"/>
          </a:xfrm>
          <a:prstGeom prst="rect">
            <a:avLst/>
          </a:prstGeom>
          <a:noFill/>
        </p:spPr>
        <p:txBody>
          <a:bodyPr wrap="square">
            <a:spAutoFit/>
          </a:bodyPr>
          <a:lstStyle/>
          <a:p>
            <a:pPr algn="ctr"/>
            <a:r>
              <a:rPr lang="en-US" sz="1200" b="0" i="0" dirty="0">
                <a:solidFill>
                  <a:srgbClr val="0A0A0A"/>
                </a:solidFill>
                <a:effectLst/>
                <a:latin typeface="Calibri" panose="020F0502020204030204" pitchFamily="34" charset="0"/>
                <a:cs typeface="Calibri" panose="020F0502020204030204" pitchFamily="34" charset="0"/>
              </a:rPr>
              <a:t>Wiegand RE, Sung H, Zhang Y, et al. </a:t>
            </a:r>
            <a:r>
              <a:rPr lang="en-US" sz="1200" b="0" i="1" dirty="0">
                <a:solidFill>
                  <a:srgbClr val="0A0A0A"/>
                </a:solidFill>
                <a:effectLst/>
                <a:latin typeface="Calibri" panose="020F0502020204030204" pitchFamily="34" charset="0"/>
                <a:cs typeface="Calibri" panose="020F0502020204030204" pitchFamily="34" charset="0"/>
              </a:rPr>
              <a:t>Emerging Infectious Diseases</a:t>
            </a:r>
            <a:r>
              <a:rPr lang="en-US" sz="1200" b="0" i="0" dirty="0">
                <a:solidFill>
                  <a:srgbClr val="0A0A0A"/>
                </a:solidFill>
                <a:effectLst/>
                <a:latin typeface="Calibri" panose="020F0502020204030204" pitchFamily="34" charset="0"/>
                <a:cs typeface="Calibri" panose="020F0502020204030204" pitchFamily="34" charset="0"/>
              </a:rPr>
              <a:t>. 2026;32(2):246-249. doi:10.3201/eid3202.251520.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9046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93189-E22C-E635-0E02-0DFD5AC781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8DBDDA-338A-0280-0EC9-78B66103B0DC}"/>
              </a:ext>
            </a:extLst>
          </p:cNvPr>
          <p:cNvSpPr>
            <a:spLocks noGrp="1"/>
          </p:cNvSpPr>
          <p:nvPr>
            <p:ph type="title"/>
          </p:nvPr>
        </p:nvSpPr>
        <p:spPr/>
        <p:txBody>
          <a:bodyPr>
            <a:normAutofit fontScale="90000"/>
          </a:bodyPr>
          <a:lstStyle/>
          <a:p>
            <a:r>
              <a:rPr lang="en-US" b="1" dirty="0">
                <a:solidFill>
                  <a:srgbClr val="0A0A0A"/>
                </a:solidFill>
                <a:latin typeface="PT Serif" panose="020A0603040505020204" pitchFamily="18" charset="77"/>
              </a:rPr>
              <a:t>Effectiveness of RSV Vaccines against RSV-Associated Thromboembolic Events</a:t>
            </a:r>
            <a:endParaRPr lang="en-US" b="1" dirty="0">
              <a:latin typeface="PT Serif" panose="020A0603040505020204" pitchFamily="18" charset="77"/>
            </a:endParaRPr>
          </a:p>
        </p:txBody>
      </p:sp>
      <p:sp>
        <p:nvSpPr>
          <p:cNvPr id="3" name="Content Placeholder 2">
            <a:extLst>
              <a:ext uri="{FF2B5EF4-FFF2-40B4-BE49-F238E27FC236}">
                <a16:creationId xmlns:a16="http://schemas.microsoft.com/office/drawing/2014/main" id="{60A438AD-51D7-1050-C5FE-AB0F77DD5FF4}"/>
              </a:ext>
            </a:extLst>
          </p:cNvPr>
          <p:cNvSpPr>
            <a:spLocks noGrp="1"/>
          </p:cNvSpPr>
          <p:nvPr>
            <p:ph idx="1"/>
          </p:nvPr>
        </p:nvSpPr>
        <p:spPr/>
        <p:txBody>
          <a:bodyPr>
            <a:normAutofit lnSpcReduction="10000"/>
          </a:bodyPr>
          <a:lstStyle/>
          <a:p>
            <a:r>
              <a:rPr lang="en-US" b="1" dirty="0"/>
              <a:t>Study: </a:t>
            </a:r>
          </a:p>
          <a:p>
            <a:pPr lvl="1"/>
            <a:r>
              <a:rPr lang="en-US" sz="2200" dirty="0"/>
              <a:t>Effectiveness of RSV vaccines against RSV-associated thromboembolic events (TEE) among 15,558,386  Medicare beneficiaries </a:t>
            </a:r>
            <a:r>
              <a:rPr lang="en-US" sz="2200" u="sng" dirty="0"/>
              <a:t>&gt;</a:t>
            </a:r>
            <a:r>
              <a:rPr lang="en-US" sz="2200" dirty="0"/>
              <a:t>65 years of age</a:t>
            </a:r>
          </a:p>
          <a:p>
            <a:pPr lvl="1"/>
            <a:r>
              <a:rPr lang="en-US" sz="2200" dirty="0"/>
              <a:t>Enrolled during October 1, 2023–March 30, 2024. </a:t>
            </a:r>
            <a:br>
              <a:rPr lang="en-US" sz="2200" dirty="0"/>
            </a:br>
            <a:endParaRPr lang="en-US" sz="2200" dirty="0"/>
          </a:p>
          <a:p>
            <a:r>
              <a:rPr lang="en-US" b="1" dirty="0"/>
              <a:t>Results: Vaccine Effectiveness (VE)</a:t>
            </a:r>
          </a:p>
          <a:p>
            <a:pPr lvl="1"/>
            <a:r>
              <a:rPr lang="en-US" sz="2200" dirty="0"/>
              <a:t>Against RSV-associated TEE (</a:t>
            </a:r>
            <a:r>
              <a:rPr lang="en-US" sz="2200" b="1" dirty="0"/>
              <a:t>VE</a:t>
            </a:r>
            <a:r>
              <a:rPr lang="en-US" sz="2200" dirty="0"/>
              <a:t> </a:t>
            </a:r>
            <a:r>
              <a:rPr lang="en-US" sz="2200" b="1" dirty="0"/>
              <a:t>79% </a:t>
            </a:r>
            <a:r>
              <a:rPr lang="en-US" sz="2200" dirty="0"/>
              <a:t>in the same season)</a:t>
            </a:r>
          </a:p>
          <a:p>
            <a:pPr lvl="1"/>
            <a:r>
              <a:rPr lang="en-US" sz="2200" b="1" dirty="0"/>
              <a:t>VE </a:t>
            </a:r>
            <a:r>
              <a:rPr lang="en-US" sz="2200" dirty="0"/>
              <a:t>estimates did not differ substantially between immunocompromised and immunocompetent beneficiaries </a:t>
            </a:r>
          </a:p>
          <a:p>
            <a:pPr lvl="1"/>
            <a:r>
              <a:rPr lang="en-US" sz="2200" dirty="0"/>
              <a:t>Estimated </a:t>
            </a:r>
            <a:r>
              <a:rPr lang="en-US" sz="2200" b="1" dirty="0"/>
              <a:t>VE was 75% </a:t>
            </a:r>
            <a:r>
              <a:rPr lang="en-US" sz="2200" dirty="0"/>
              <a:t>among 65–74 years of age, and </a:t>
            </a:r>
            <a:r>
              <a:rPr lang="en-US" sz="2200" b="1" dirty="0"/>
              <a:t>80% in </a:t>
            </a:r>
            <a:r>
              <a:rPr lang="en-US" sz="2200" dirty="0"/>
              <a:t> </a:t>
            </a:r>
            <a:r>
              <a:rPr lang="en-US" sz="2200" u="sng" dirty="0"/>
              <a:t>&gt;</a:t>
            </a:r>
            <a:r>
              <a:rPr lang="en-US" sz="2200" dirty="0"/>
              <a:t>75 years of age </a:t>
            </a:r>
            <a:endParaRPr lang="en-US" sz="2200" b="1" dirty="0"/>
          </a:p>
          <a:p>
            <a:pPr lvl="1"/>
            <a:r>
              <a:rPr lang="en-US" sz="2200" dirty="0"/>
              <a:t>Product-specific VE estimates did not differ substantially (Arexvy:</a:t>
            </a:r>
            <a:r>
              <a:rPr lang="en-US" sz="2200" b="1" dirty="0"/>
              <a:t>76%; </a:t>
            </a:r>
            <a:r>
              <a:rPr lang="en-US" sz="2200" dirty="0" err="1"/>
              <a:t>Abrysvo</a:t>
            </a:r>
            <a:r>
              <a:rPr lang="en-US" sz="2200" dirty="0"/>
              <a:t>: </a:t>
            </a:r>
            <a:r>
              <a:rPr lang="en-US" sz="2200" b="1" dirty="0"/>
              <a:t>85%</a:t>
            </a:r>
          </a:p>
        </p:txBody>
      </p:sp>
      <p:sp>
        <p:nvSpPr>
          <p:cNvPr id="5" name="TextBox 4">
            <a:extLst>
              <a:ext uri="{FF2B5EF4-FFF2-40B4-BE49-F238E27FC236}">
                <a16:creationId xmlns:a16="http://schemas.microsoft.com/office/drawing/2014/main" id="{B6EB7155-8F2C-0B87-335F-B653C5045A0A}"/>
              </a:ext>
            </a:extLst>
          </p:cNvPr>
          <p:cNvSpPr txBox="1"/>
          <p:nvPr/>
        </p:nvSpPr>
        <p:spPr>
          <a:xfrm>
            <a:off x="737960" y="6311900"/>
            <a:ext cx="10704739" cy="276999"/>
          </a:xfrm>
          <a:prstGeom prst="rect">
            <a:avLst/>
          </a:prstGeom>
          <a:noFill/>
        </p:spPr>
        <p:txBody>
          <a:bodyPr wrap="square">
            <a:spAutoFit/>
          </a:bodyPr>
          <a:lstStyle/>
          <a:p>
            <a:pPr algn="ctr"/>
            <a:r>
              <a:rPr lang="en-US" sz="1200" b="0" i="0" dirty="0">
                <a:solidFill>
                  <a:srgbClr val="0A0A0A"/>
                </a:solidFill>
                <a:effectLst/>
                <a:latin typeface="Calibri" panose="020F0502020204030204" pitchFamily="34" charset="0"/>
                <a:cs typeface="Calibri" panose="020F0502020204030204" pitchFamily="34" charset="0"/>
              </a:rPr>
              <a:t>Wiegand RE, Sung H, Zhang Y, et al. </a:t>
            </a:r>
            <a:r>
              <a:rPr lang="en-US" sz="1200" b="0" i="1" dirty="0">
                <a:solidFill>
                  <a:srgbClr val="0A0A0A"/>
                </a:solidFill>
                <a:effectLst/>
                <a:latin typeface="Calibri" panose="020F0502020204030204" pitchFamily="34" charset="0"/>
                <a:cs typeface="Calibri" panose="020F0502020204030204" pitchFamily="34" charset="0"/>
              </a:rPr>
              <a:t>Emerging Infectious Diseases</a:t>
            </a:r>
            <a:r>
              <a:rPr lang="en-US" sz="1200" b="0" i="0" dirty="0">
                <a:solidFill>
                  <a:srgbClr val="0A0A0A"/>
                </a:solidFill>
                <a:effectLst/>
                <a:latin typeface="Calibri" panose="020F0502020204030204" pitchFamily="34" charset="0"/>
                <a:cs typeface="Calibri" panose="020F0502020204030204" pitchFamily="34" charset="0"/>
              </a:rPr>
              <a:t>. 2026;32(2):246-249. doi:10.3201/eid3202.251520.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3693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34526-5349-ABE1-C9CC-862E80DA062F}"/>
              </a:ext>
            </a:extLst>
          </p:cNvPr>
          <p:cNvSpPr>
            <a:spLocks noGrp="1"/>
          </p:cNvSpPr>
          <p:nvPr>
            <p:ph type="ctrTitle"/>
          </p:nvPr>
        </p:nvSpPr>
        <p:spPr/>
        <p:txBody>
          <a:bodyPr>
            <a:normAutofit/>
          </a:bodyPr>
          <a:lstStyle/>
          <a:p>
            <a:r>
              <a:rPr lang="en-US" sz="4400" b="1" dirty="0">
                <a:latin typeface="PT Serif" panose="020A0603040505020204" pitchFamily="18" charset="77"/>
              </a:rPr>
              <a:t>Conference on Retrovirus and Opportunistic Infections (CROI) 2026 Updates</a:t>
            </a:r>
            <a:endParaRPr lang="en-US" sz="4400" dirty="0"/>
          </a:p>
        </p:txBody>
      </p:sp>
      <p:sp>
        <p:nvSpPr>
          <p:cNvPr id="3" name="Subtitle 2">
            <a:extLst>
              <a:ext uri="{FF2B5EF4-FFF2-40B4-BE49-F238E27FC236}">
                <a16:creationId xmlns:a16="http://schemas.microsoft.com/office/drawing/2014/main" id="{52C17D7B-DB7A-E44F-7974-3487B1C1E6C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599159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06943E-1D92-09F5-95B1-FE449E75605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29C2C85-1492-463C-B805-3FD3FCE93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9" name="Straight Connector 18">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AE467E-9B46-2024-A0E1-39CA5CE737C2}"/>
              </a:ext>
            </a:extLst>
          </p:cNvPr>
          <p:cNvSpPr>
            <a:spLocks noGrp="1"/>
          </p:cNvSpPr>
          <p:nvPr>
            <p:ph type="title"/>
          </p:nvPr>
        </p:nvSpPr>
        <p:spPr>
          <a:xfrm>
            <a:off x="1060232" y="3883014"/>
            <a:ext cx="10071536" cy="929750"/>
          </a:xfrm>
        </p:spPr>
        <p:txBody>
          <a:bodyPr vert="horz" lIns="91440" tIns="45720" rIns="91440" bIns="45720" rtlCol="0" anchor="b">
            <a:normAutofit/>
          </a:bodyPr>
          <a:lstStyle/>
          <a:p>
            <a:pPr algn="ctr"/>
            <a:r>
              <a:rPr lang="en-US" sz="5200" b="1" kern="1200" dirty="0">
                <a:solidFill>
                  <a:schemeClr val="tx1"/>
                </a:solidFill>
                <a:latin typeface="+mj-lt"/>
                <a:ea typeface="+mj-ea"/>
                <a:cs typeface="+mj-cs"/>
              </a:rPr>
              <a:t>Steatotic Liver Disease in PWH</a:t>
            </a:r>
          </a:p>
        </p:txBody>
      </p:sp>
      <p:pic>
        <p:nvPicPr>
          <p:cNvPr id="3" name="Picture 2" descr="A diagram of a liver&#10;&#10;AI-generated content may be incorrect.">
            <a:extLst>
              <a:ext uri="{FF2B5EF4-FFF2-40B4-BE49-F238E27FC236}">
                <a16:creationId xmlns:a16="http://schemas.microsoft.com/office/drawing/2014/main" id="{22F8FC10-0D7A-E1A7-DFE3-B2D77F33E6C8}"/>
              </a:ext>
            </a:extLst>
          </p:cNvPr>
          <p:cNvPicPr>
            <a:picLocks noChangeAspect="1"/>
          </p:cNvPicPr>
          <p:nvPr/>
        </p:nvPicPr>
        <p:blipFill>
          <a:blip r:embed="rId2"/>
          <a:srcRect l="1520" r="5042" b="-1"/>
          <a:stretch>
            <a:fillRect/>
          </a:stretch>
        </p:blipFill>
        <p:spPr>
          <a:xfrm>
            <a:off x="897717" y="621323"/>
            <a:ext cx="5069590" cy="3024814"/>
          </a:xfrm>
          <a:prstGeom prst="rect">
            <a:avLst/>
          </a:prstGeom>
        </p:spPr>
      </p:pic>
      <p:pic>
        <p:nvPicPr>
          <p:cNvPr id="4" name="Picture 3" descr="A diagram of a liver disease&#10;&#10;AI-generated content may be incorrect.">
            <a:extLst>
              <a:ext uri="{FF2B5EF4-FFF2-40B4-BE49-F238E27FC236}">
                <a16:creationId xmlns:a16="http://schemas.microsoft.com/office/drawing/2014/main" id="{A0559A5A-4982-14C9-1DF1-A73FF0F0086A}"/>
              </a:ext>
            </a:extLst>
          </p:cNvPr>
          <p:cNvPicPr>
            <a:picLocks noChangeAspect="1"/>
          </p:cNvPicPr>
          <p:nvPr/>
        </p:nvPicPr>
        <p:blipFill>
          <a:blip r:embed="rId3"/>
          <a:srcRect l="3156" r="3476" b="-1"/>
          <a:stretch>
            <a:fillRect/>
          </a:stretch>
        </p:blipFill>
        <p:spPr>
          <a:xfrm>
            <a:off x="6228507" y="621323"/>
            <a:ext cx="5065776" cy="3024814"/>
          </a:xfrm>
          <a:prstGeom prst="rect">
            <a:avLst/>
          </a:prstGeom>
        </p:spPr>
      </p:pic>
      <p:sp>
        <p:nvSpPr>
          <p:cNvPr id="5" name="Rectangle 4">
            <a:extLst>
              <a:ext uri="{FF2B5EF4-FFF2-40B4-BE49-F238E27FC236}">
                <a16:creationId xmlns:a16="http://schemas.microsoft.com/office/drawing/2014/main" id="{E980F5C6-A1BD-2700-C4C7-1AE8D3975C09}"/>
              </a:ext>
            </a:extLst>
          </p:cNvPr>
          <p:cNvSpPr/>
          <p:nvPr/>
        </p:nvSpPr>
        <p:spPr>
          <a:xfrm>
            <a:off x="1828800" y="2171700"/>
            <a:ext cx="762000" cy="3810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3C2FEFB-3C67-5B4B-5137-75FA3C6F906B}"/>
              </a:ext>
            </a:extLst>
          </p:cNvPr>
          <p:cNvSpPr txBox="1"/>
          <p:nvPr/>
        </p:nvSpPr>
        <p:spPr>
          <a:xfrm>
            <a:off x="838200" y="203200"/>
            <a:ext cx="184731" cy="369332"/>
          </a:xfrm>
          <a:prstGeom prst="rect">
            <a:avLst/>
          </a:prstGeom>
          <a:noFill/>
        </p:spPr>
        <p:txBody>
          <a:bodyPr wrap="none" rtlCol="0">
            <a:spAutoFit/>
          </a:bodyPr>
          <a:lstStyle/>
          <a:p>
            <a:endParaRPr lang="en-US" dirty="0"/>
          </a:p>
        </p:txBody>
      </p:sp>
      <p:sp>
        <p:nvSpPr>
          <p:cNvPr id="7" name="Rectangle 6">
            <a:extLst>
              <a:ext uri="{FF2B5EF4-FFF2-40B4-BE49-F238E27FC236}">
                <a16:creationId xmlns:a16="http://schemas.microsoft.com/office/drawing/2014/main" id="{BA30F019-DB39-9552-CB02-3FBCBF1B1C7E}"/>
              </a:ext>
            </a:extLst>
          </p:cNvPr>
          <p:cNvSpPr/>
          <p:nvPr/>
        </p:nvSpPr>
        <p:spPr>
          <a:xfrm>
            <a:off x="4398738" y="2133730"/>
            <a:ext cx="762000" cy="3810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636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278D2-F8F4-2EDC-52C8-AA2156DF13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537B4F-224A-4897-9196-CCF55C9680DF}"/>
              </a:ext>
            </a:extLst>
          </p:cNvPr>
          <p:cNvSpPr>
            <a:spLocks noGrp="1"/>
          </p:cNvSpPr>
          <p:nvPr>
            <p:ph type="title"/>
          </p:nvPr>
        </p:nvSpPr>
        <p:spPr>
          <a:ln>
            <a:solidFill>
              <a:srgbClr val="FF0000"/>
            </a:solidFill>
          </a:ln>
        </p:spPr>
        <p:txBody>
          <a:bodyPr>
            <a:normAutofit/>
          </a:bodyPr>
          <a:lstStyle/>
          <a:p>
            <a:pPr algn="ctr"/>
            <a:r>
              <a:rPr lang="en-US" sz="3600" b="1" dirty="0">
                <a:latin typeface="PT Serif" panose="020A0603040505020204" pitchFamily="18" charset="77"/>
              </a:rPr>
              <a:t>Evaluation and Treatment of </a:t>
            </a:r>
            <a:br>
              <a:rPr lang="en-US" sz="3600" b="1" dirty="0">
                <a:latin typeface="PT Serif" panose="020A0603040505020204" pitchFamily="18" charset="77"/>
              </a:rPr>
            </a:br>
            <a:r>
              <a:rPr lang="en-US" sz="3600" b="1" dirty="0">
                <a:latin typeface="PT Serif" panose="020A0603040505020204" pitchFamily="18" charset="77"/>
              </a:rPr>
              <a:t>Steatotic Liver Disease in PWH</a:t>
            </a:r>
          </a:p>
        </p:txBody>
      </p:sp>
      <p:pic>
        <p:nvPicPr>
          <p:cNvPr id="4" name="Picture 3">
            <a:extLst>
              <a:ext uri="{FF2B5EF4-FFF2-40B4-BE49-F238E27FC236}">
                <a16:creationId xmlns:a16="http://schemas.microsoft.com/office/drawing/2014/main" id="{BB0E8747-96E0-61D0-FB0F-9279C40B57C2}"/>
              </a:ext>
            </a:extLst>
          </p:cNvPr>
          <p:cNvPicPr>
            <a:picLocks noChangeAspect="1"/>
          </p:cNvPicPr>
          <p:nvPr/>
        </p:nvPicPr>
        <p:blipFill>
          <a:blip r:embed="rId2"/>
          <a:stretch>
            <a:fillRect/>
          </a:stretch>
        </p:blipFill>
        <p:spPr>
          <a:xfrm>
            <a:off x="651935" y="2500399"/>
            <a:ext cx="5003799" cy="3312606"/>
          </a:xfrm>
          <a:prstGeom prst="rect">
            <a:avLst/>
          </a:prstGeom>
        </p:spPr>
      </p:pic>
      <p:pic>
        <p:nvPicPr>
          <p:cNvPr id="3" name="Picture 2">
            <a:extLst>
              <a:ext uri="{FF2B5EF4-FFF2-40B4-BE49-F238E27FC236}">
                <a16:creationId xmlns:a16="http://schemas.microsoft.com/office/drawing/2014/main" id="{52BCF63F-9BDE-F0AC-F854-503BF4A647B2}"/>
              </a:ext>
            </a:extLst>
          </p:cNvPr>
          <p:cNvPicPr>
            <a:picLocks noChangeAspect="1"/>
          </p:cNvPicPr>
          <p:nvPr/>
        </p:nvPicPr>
        <p:blipFill>
          <a:blip r:embed="rId3"/>
          <a:stretch>
            <a:fillRect/>
          </a:stretch>
        </p:blipFill>
        <p:spPr>
          <a:xfrm>
            <a:off x="6536267" y="2650887"/>
            <a:ext cx="4597399" cy="3011630"/>
          </a:xfrm>
          <a:prstGeom prst="rect">
            <a:avLst/>
          </a:prstGeom>
        </p:spPr>
      </p:pic>
      <p:sp>
        <p:nvSpPr>
          <p:cNvPr id="5" name="Rectangle 4">
            <a:extLst>
              <a:ext uri="{FF2B5EF4-FFF2-40B4-BE49-F238E27FC236}">
                <a16:creationId xmlns:a16="http://schemas.microsoft.com/office/drawing/2014/main" id="{D3DEFD38-67DB-A152-4C10-655A0FC0D5FC}"/>
              </a:ext>
            </a:extLst>
          </p:cNvPr>
          <p:cNvSpPr/>
          <p:nvPr/>
        </p:nvSpPr>
        <p:spPr>
          <a:xfrm>
            <a:off x="2476500" y="3810000"/>
            <a:ext cx="482600" cy="2032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C7E889F-7211-4FC1-7914-64762D8BA144}"/>
              </a:ext>
            </a:extLst>
          </p:cNvPr>
          <p:cNvSpPr/>
          <p:nvPr/>
        </p:nvSpPr>
        <p:spPr>
          <a:xfrm>
            <a:off x="6921500" y="3962400"/>
            <a:ext cx="2908300" cy="2413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249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38BB8-EE9C-9883-4FC8-435E50DF49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AEAA18-F99F-77D5-CDC9-D431702C672A}"/>
              </a:ext>
            </a:extLst>
          </p:cNvPr>
          <p:cNvSpPr>
            <a:spLocks noGrp="1"/>
          </p:cNvSpPr>
          <p:nvPr>
            <p:ph type="title"/>
          </p:nvPr>
        </p:nvSpPr>
        <p:spPr/>
        <p:txBody>
          <a:bodyPr>
            <a:normAutofit/>
          </a:bodyPr>
          <a:lstStyle/>
          <a:p>
            <a:pPr algn="ctr"/>
            <a:r>
              <a:rPr lang="en-US" sz="4000" b="1" dirty="0">
                <a:latin typeface="PT Serif" panose="020A0603040505020204" pitchFamily="18" charset="77"/>
              </a:rPr>
              <a:t>Prediction Scores for</a:t>
            </a:r>
            <a:br>
              <a:rPr lang="en-US" sz="4000" b="1" dirty="0">
                <a:latin typeface="PT Serif" panose="020A0603040505020204" pitchFamily="18" charset="77"/>
              </a:rPr>
            </a:br>
            <a:r>
              <a:rPr lang="en-US" sz="4000" b="1" dirty="0">
                <a:latin typeface="PT Serif" panose="020A0603040505020204" pitchFamily="18" charset="77"/>
              </a:rPr>
              <a:t>Steatotic Liver Disease (SLD)</a:t>
            </a:r>
          </a:p>
        </p:txBody>
      </p:sp>
      <p:pic>
        <p:nvPicPr>
          <p:cNvPr id="3" name="Picture 2">
            <a:extLst>
              <a:ext uri="{FF2B5EF4-FFF2-40B4-BE49-F238E27FC236}">
                <a16:creationId xmlns:a16="http://schemas.microsoft.com/office/drawing/2014/main" id="{4ED9531D-1AC8-D744-91A6-4987E9D4327B}"/>
              </a:ext>
            </a:extLst>
          </p:cNvPr>
          <p:cNvPicPr>
            <a:picLocks noChangeAspect="1"/>
          </p:cNvPicPr>
          <p:nvPr/>
        </p:nvPicPr>
        <p:blipFill>
          <a:blip r:embed="rId2"/>
          <a:stretch>
            <a:fillRect/>
          </a:stretch>
        </p:blipFill>
        <p:spPr>
          <a:xfrm>
            <a:off x="990599" y="2174373"/>
            <a:ext cx="4546600" cy="2962585"/>
          </a:xfrm>
          <a:prstGeom prst="rect">
            <a:avLst/>
          </a:prstGeom>
        </p:spPr>
      </p:pic>
      <p:pic>
        <p:nvPicPr>
          <p:cNvPr id="4" name="Picture 3">
            <a:extLst>
              <a:ext uri="{FF2B5EF4-FFF2-40B4-BE49-F238E27FC236}">
                <a16:creationId xmlns:a16="http://schemas.microsoft.com/office/drawing/2014/main" id="{557CF02A-57FB-62C6-8334-7FB5F2DB8318}"/>
              </a:ext>
            </a:extLst>
          </p:cNvPr>
          <p:cNvPicPr>
            <a:picLocks noChangeAspect="1"/>
          </p:cNvPicPr>
          <p:nvPr/>
        </p:nvPicPr>
        <p:blipFill>
          <a:blip r:embed="rId3"/>
          <a:stretch>
            <a:fillRect/>
          </a:stretch>
        </p:blipFill>
        <p:spPr>
          <a:xfrm>
            <a:off x="6654803" y="2232627"/>
            <a:ext cx="4392283" cy="2929731"/>
          </a:xfrm>
          <a:prstGeom prst="rect">
            <a:avLst/>
          </a:prstGeom>
        </p:spPr>
      </p:pic>
    </p:spTree>
    <p:extLst>
      <p:ext uri="{BB962C8B-B14F-4D97-AF65-F5344CB8AC3E}">
        <p14:creationId xmlns:p14="http://schemas.microsoft.com/office/powerpoint/2010/main" val="1493748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9868B-5AF6-E34F-5602-033198FA2C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42A2A3-3678-A11B-4411-2F72130ADF7B}"/>
              </a:ext>
            </a:extLst>
          </p:cNvPr>
          <p:cNvSpPr>
            <a:spLocks noGrp="1"/>
          </p:cNvSpPr>
          <p:nvPr>
            <p:ph type="title"/>
          </p:nvPr>
        </p:nvSpPr>
        <p:spPr/>
        <p:txBody>
          <a:bodyPr/>
          <a:lstStyle/>
          <a:p>
            <a:pPr algn="ctr"/>
            <a:r>
              <a:rPr lang="en-US" b="1" dirty="0">
                <a:latin typeface="PT Serif" panose="020A0603040505020204" pitchFamily="18" charset="77"/>
              </a:rPr>
              <a:t>Waist Circumference Best Identified MASLD in PWH</a:t>
            </a:r>
          </a:p>
        </p:txBody>
      </p:sp>
      <p:pic>
        <p:nvPicPr>
          <p:cNvPr id="3" name="Picture 2">
            <a:extLst>
              <a:ext uri="{FF2B5EF4-FFF2-40B4-BE49-F238E27FC236}">
                <a16:creationId xmlns:a16="http://schemas.microsoft.com/office/drawing/2014/main" id="{DE1BED30-5DF0-B548-8CB0-6FC34D977ED0}"/>
              </a:ext>
            </a:extLst>
          </p:cNvPr>
          <p:cNvPicPr>
            <a:picLocks noChangeAspect="1"/>
          </p:cNvPicPr>
          <p:nvPr/>
        </p:nvPicPr>
        <p:blipFill>
          <a:blip r:embed="rId2"/>
          <a:stretch>
            <a:fillRect/>
          </a:stretch>
        </p:blipFill>
        <p:spPr>
          <a:xfrm>
            <a:off x="838201" y="2552249"/>
            <a:ext cx="4851400" cy="3289911"/>
          </a:xfrm>
          <a:prstGeom prst="rect">
            <a:avLst/>
          </a:prstGeom>
        </p:spPr>
      </p:pic>
      <p:sp>
        <p:nvSpPr>
          <p:cNvPr id="4" name="TextBox 3">
            <a:extLst>
              <a:ext uri="{FF2B5EF4-FFF2-40B4-BE49-F238E27FC236}">
                <a16:creationId xmlns:a16="http://schemas.microsoft.com/office/drawing/2014/main" id="{31C31EEA-F791-B450-EF15-EE409EBF2A3C}"/>
              </a:ext>
            </a:extLst>
          </p:cNvPr>
          <p:cNvSpPr txBox="1"/>
          <p:nvPr/>
        </p:nvSpPr>
        <p:spPr>
          <a:xfrm>
            <a:off x="1947333" y="5922142"/>
            <a:ext cx="3564467" cy="369332"/>
          </a:xfrm>
          <a:prstGeom prst="rect">
            <a:avLst/>
          </a:prstGeom>
          <a:noFill/>
        </p:spPr>
        <p:txBody>
          <a:bodyPr wrap="square" rtlCol="0">
            <a:spAutoFit/>
          </a:bodyPr>
          <a:lstStyle/>
          <a:p>
            <a:endParaRPr lang="en-US" dirty="0"/>
          </a:p>
        </p:txBody>
      </p:sp>
      <p:pic>
        <p:nvPicPr>
          <p:cNvPr id="6" name="Picture 5">
            <a:extLst>
              <a:ext uri="{FF2B5EF4-FFF2-40B4-BE49-F238E27FC236}">
                <a16:creationId xmlns:a16="http://schemas.microsoft.com/office/drawing/2014/main" id="{DDE78DCB-8ABC-4379-85D4-95CECE281A06}"/>
              </a:ext>
            </a:extLst>
          </p:cNvPr>
          <p:cNvPicPr>
            <a:picLocks noChangeAspect="1"/>
          </p:cNvPicPr>
          <p:nvPr/>
        </p:nvPicPr>
        <p:blipFill>
          <a:blip r:embed="rId3"/>
          <a:stretch>
            <a:fillRect/>
          </a:stretch>
        </p:blipFill>
        <p:spPr>
          <a:xfrm>
            <a:off x="6104466" y="2504004"/>
            <a:ext cx="4851400" cy="3386400"/>
          </a:xfrm>
          <a:prstGeom prst="rect">
            <a:avLst/>
          </a:prstGeom>
        </p:spPr>
      </p:pic>
    </p:spTree>
    <p:extLst>
      <p:ext uri="{BB962C8B-B14F-4D97-AF65-F5344CB8AC3E}">
        <p14:creationId xmlns:p14="http://schemas.microsoft.com/office/powerpoint/2010/main" val="3401883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B814C6-ED32-D6B4-575D-374598E14BBD}"/>
              </a:ext>
            </a:extLst>
          </p:cNvPr>
          <p:cNvSpPr>
            <a:spLocks noGrp="1"/>
          </p:cNvSpPr>
          <p:nvPr>
            <p:ph type="title"/>
          </p:nvPr>
        </p:nvSpPr>
        <p:spPr>
          <a:xfrm>
            <a:off x="1371599" y="294538"/>
            <a:ext cx="9895951" cy="1033669"/>
          </a:xfrm>
        </p:spPr>
        <p:txBody>
          <a:bodyPr>
            <a:normAutofit/>
          </a:bodyPr>
          <a:lstStyle/>
          <a:p>
            <a:r>
              <a:rPr lang="en-US" sz="4000" b="1" dirty="0">
                <a:solidFill>
                  <a:srgbClr val="FFFFFF"/>
                </a:solidFill>
                <a:latin typeface="PT Serif" panose="020A0603040505020204" pitchFamily="18" charset="77"/>
              </a:rPr>
              <a:t>Outline</a:t>
            </a:r>
          </a:p>
        </p:txBody>
      </p:sp>
      <p:sp>
        <p:nvSpPr>
          <p:cNvPr id="3" name="Content Placeholder 2">
            <a:extLst>
              <a:ext uri="{FF2B5EF4-FFF2-40B4-BE49-F238E27FC236}">
                <a16:creationId xmlns:a16="http://schemas.microsoft.com/office/drawing/2014/main" id="{02EE6BCF-D539-3046-1D45-6E6C056E3C16}"/>
              </a:ext>
            </a:extLst>
          </p:cNvPr>
          <p:cNvSpPr>
            <a:spLocks noGrp="1"/>
          </p:cNvSpPr>
          <p:nvPr>
            <p:ph idx="1"/>
          </p:nvPr>
        </p:nvSpPr>
        <p:spPr>
          <a:xfrm>
            <a:off x="1371599" y="2318197"/>
            <a:ext cx="9724031" cy="3683358"/>
          </a:xfrm>
        </p:spPr>
        <p:txBody>
          <a:bodyPr anchor="ctr">
            <a:normAutofit/>
          </a:bodyPr>
          <a:lstStyle/>
          <a:p>
            <a:r>
              <a:rPr lang="en-US" b="1" dirty="0">
                <a:latin typeface="PT Serif" panose="020A0603040505020204" pitchFamily="18" charset="77"/>
              </a:rPr>
              <a:t>Update on respiratory infections</a:t>
            </a:r>
          </a:p>
          <a:p>
            <a:r>
              <a:rPr lang="en-US" b="1" dirty="0">
                <a:latin typeface="PT Serif" panose="020A0603040505020204" pitchFamily="18" charset="77"/>
              </a:rPr>
              <a:t>Polio</a:t>
            </a:r>
          </a:p>
          <a:p>
            <a:r>
              <a:rPr lang="en-US" b="1" dirty="0">
                <a:latin typeface="PT Serif" panose="020A0603040505020204" pitchFamily="18" charset="77"/>
              </a:rPr>
              <a:t>Viral respiratory infections in patients with hematologic malignancies</a:t>
            </a:r>
          </a:p>
          <a:p>
            <a:r>
              <a:rPr lang="en-US" b="1" dirty="0">
                <a:latin typeface="PT Serif" panose="020A0603040505020204" pitchFamily="18" charset="77"/>
              </a:rPr>
              <a:t>Impact of RSV vaccines in cardioembolic events</a:t>
            </a:r>
          </a:p>
          <a:p>
            <a:r>
              <a:rPr lang="en-US" b="1" dirty="0">
                <a:latin typeface="PT Serif" panose="020A0603040505020204" pitchFamily="18" charset="77"/>
              </a:rPr>
              <a:t>Conference on Retrovirus and Opportunistic Infections (CROI) 2026 Updates</a:t>
            </a:r>
            <a:br>
              <a:rPr lang="en-US" b="1" dirty="0">
                <a:latin typeface="PT Serif" panose="020A0603040505020204" pitchFamily="18" charset="77"/>
              </a:rPr>
            </a:br>
            <a:endParaRPr lang="en-US" sz="2000" b="1" dirty="0">
              <a:latin typeface="PT Serif" panose="020A0603040505020204" pitchFamily="18" charset="77"/>
            </a:endParaRPr>
          </a:p>
        </p:txBody>
      </p:sp>
    </p:spTree>
    <p:extLst>
      <p:ext uri="{BB962C8B-B14F-4D97-AF65-F5344CB8AC3E}">
        <p14:creationId xmlns:p14="http://schemas.microsoft.com/office/powerpoint/2010/main" val="2622756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E1F4ED-A1B7-5308-9B2E-65FFB6FCF46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FAE728-C5A9-4B0F-B89E-F4BED8250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938B951-7EFC-40A2-B198-E73D39DFB3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92E4506E-6A0E-49A0-BC31-8CADBFF3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EED4D51-65BF-4AEE-B596-7CB61A70B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83CAC567-C298-2531-99EA-8A74253C75BB}"/>
              </a:ext>
            </a:extLst>
          </p:cNvPr>
          <p:cNvSpPr txBox="1"/>
          <p:nvPr/>
        </p:nvSpPr>
        <p:spPr>
          <a:xfrm>
            <a:off x="550863" y="366639"/>
            <a:ext cx="11090274" cy="675441"/>
          </a:xfrm>
          <a:prstGeom prst="rect">
            <a:avLst/>
          </a:prstGeom>
        </p:spPr>
        <p:txBody>
          <a:bodyPr vert="horz" wrap="square" lIns="91440" tIns="45720" rIns="91440" bIns="45720" rtlCol="0" anchor="t">
            <a:normAutofit/>
          </a:bodyPr>
          <a:lstStyle/>
          <a:p>
            <a:pPr>
              <a:lnSpc>
                <a:spcPct val="90000"/>
              </a:lnSpc>
              <a:spcBef>
                <a:spcPct val="0"/>
              </a:spcBef>
              <a:spcAft>
                <a:spcPts val="600"/>
              </a:spcAft>
            </a:pPr>
            <a:r>
              <a:rPr lang="en-US" sz="4200" b="1" dirty="0">
                <a:latin typeface="+mj-lt"/>
                <a:ea typeface="+mj-ea"/>
                <a:cs typeface="+mj-cs"/>
              </a:rPr>
              <a:t>Effect of ART and Weight Gain on SLD</a:t>
            </a:r>
          </a:p>
        </p:txBody>
      </p:sp>
      <p:pic>
        <p:nvPicPr>
          <p:cNvPr id="3" name="Picture 2" descr="A graph of a number of people with numbers&#10;&#10;AI-generated content may be incorrect.">
            <a:extLst>
              <a:ext uri="{FF2B5EF4-FFF2-40B4-BE49-F238E27FC236}">
                <a16:creationId xmlns:a16="http://schemas.microsoft.com/office/drawing/2014/main" id="{521A207D-D167-09D8-5D7A-7F9E49D8830D}"/>
              </a:ext>
            </a:extLst>
          </p:cNvPr>
          <p:cNvPicPr>
            <a:picLocks noChangeAspect="1"/>
          </p:cNvPicPr>
          <p:nvPr/>
        </p:nvPicPr>
        <p:blipFill>
          <a:blip r:embed="rId2"/>
          <a:stretch>
            <a:fillRect/>
          </a:stretch>
        </p:blipFill>
        <p:spPr>
          <a:xfrm>
            <a:off x="550864" y="1471613"/>
            <a:ext cx="3675446" cy="2300288"/>
          </a:xfrm>
          <a:prstGeom prst="rect">
            <a:avLst/>
          </a:prstGeom>
          <a:effectLst>
            <a:outerShdw blurRad="508000" dist="101600" dir="5400000" algn="tl" rotWithShape="0">
              <a:prstClr val="black">
                <a:alpha val="10000"/>
              </a:prstClr>
            </a:outerShdw>
          </a:effectLst>
        </p:spPr>
      </p:pic>
      <p:pic>
        <p:nvPicPr>
          <p:cNvPr id="4" name="Picture 3" descr="A graph of weight gain results&#10;&#10;AI-generated content may be incorrect.">
            <a:extLst>
              <a:ext uri="{FF2B5EF4-FFF2-40B4-BE49-F238E27FC236}">
                <a16:creationId xmlns:a16="http://schemas.microsoft.com/office/drawing/2014/main" id="{C378B78D-50B2-1A9B-A0B1-9641DEFC675C}"/>
              </a:ext>
            </a:extLst>
          </p:cNvPr>
          <p:cNvPicPr>
            <a:picLocks noChangeAspect="1"/>
          </p:cNvPicPr>
          <p:nvPr/>
        </p:nvPicPr>
        <p:blipFill>
          <a:blip r:embed="rId3"/>
          <a:stretch>
            <a:fillRect/>
          </a:stretch>
        </p:blipFill>
        <p:spPr>
          <a:xfrm>
            <a:off x="550863" y="4109678"/>
            <a:ext cx="3929325" cy="2210244"/>
          </a:xfrm>
          <a:prstGeom prst="rect">
            <a:avLst/>
          </a:prstGeom>
          <a:effectLst>
            <a:outerShdw blurRad="508000" dist="101600" dir="5400000" algn="tl" rotWithShape="0">
              <a:prstClr val="black">
                <a:alpha val="10000"/>
              </a:prstClr>
            </a:outerShdw>
          </a:effectLst>
        </p:spPr>
      </p:pic>
      <p:pic>
        <p:nvPicPr>
          <p:cNvPr id="5" name="Picture 4" descr="A screenshot of a medical website&#10;&#10;AI-generated content may be incorrect.">
            <a:extLst>
              <a:ext uri="{FF2B5EF4-FFF2-40B4-BE49-F238E27FC236}">
                <a16:creationId xmlns:a16="http://schemas.microsoft.com/office/drawing/2014/main" id="{F3917872-643D-59DD-3B78-D6C5FE2C7439}"/>
              </a:ext>
            </a:extLst>
          </p:cNvPr>
          <p:cNvPicPr>
            <a:picLocks noChangeAspect="1"/>
          </p:cNvPicPr>
          <p:nvPr/>
        </p:nvPicPr>
        <p:blipFill>
          <a:blip r:embed="rId4"/>
          <a:stretch>
            <a:fillRect/>
          </a:stretch>
        </p:blipFill>
        <p:spPr>
          <a:xfrm>
            <a:off x="5031051" y="1828727"/>
            <a:ext cx="6054718" cy="3481461"/>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3021811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81F924-917B-FD5F-13AC-FF34863BEFB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0E740A-99A1-F271-AA80-06A4BDB1DEF7}"/>
              </a:ext>
            </a:extLst>
          </p:cNvPr>
          <p:cNvSpPr>
            <a:spLocks noGrp="1"/>
          </p:cNvSpPr>
          <p:nvPr>
            <p:ph type="title"/>
          </p:nvPr>
        </p:nvSpPr>
        <p:spPr>
          <a:xfrm>
            <a:off x="838200" y="365125"/>
            <a:ext cx="10515600" cy="1860400"/>
          </a:xfrm>
        </p:spPr>
        <p:txBody>
          <a:bodyPr>
            <a:normAutofit fontScale="90000"/>
          </a:bodyPr>
          <a:lstStyle/>
          <a:p>
            <a:pPr algn="ctr"/>
            <a:r>
              <a:rPr lang="en-US" sz="5200" b="1" dirty="0">
                <a:latin typeface="PT Serif" panose="020A0603040505020204" pitchFamily="18" charset="77"/>
              </a:rPr>
              <a:t>Semaglutide Effectiveness for Liver Fibrosis and Safety in PWH</a:t>
            </a:r>
          </a:p>
        </p:txBody>
      </p:sp>
      <p:pic>
        <p:nvPicPr>
          <p:cNvPr id="4" name="Picture 3" descr="A close-up of a screen&#10;&#10;AI-generated content may be incorrect.">
            <a:extLst>
              <a:ext uri="{FF2B5EF4-FFF2-40B4-BE49-F238E27FC236}">
                <a16:creationId xmlns:a16="http://schemas.microsoft.com/office/drawing/2014/main" id="{12A201C5-3FB6-44D0-8496-A09E10CCCC37}"/>
              </a:ext>
            </a:extLst>
          </p:cNvPr>
          <p:cNvPicPr>
            <a:picLocks noChangeAspect="1"/>
          </p:cNvPicPr>
          <p:nvPr/>
        </p:nvPicPr>
        <p:blipFill>
          <a:blip r:embed="rId2"/>
          <a:stretch>
            <a:fillRect/>
          </a:stretch>
        </p:blipFill>
        <p:spPr>
          <a:xfrm>
            <a:off x="6449782" y="2710035"/>
            <a:ext cx="5828261" cy="3292967"/>
          </a:xfrm>
          <a:prstGeom prst="rect">
            <a:avLst/>
          </a:prstGeom>
        </p:spPr>
      </p:pic>
      <p:pic>
        <p:nvPicPr>
          <p:cNvPr id="3" name="Picture 2" descr="A screenshot of a medical information&#10;&#10;AI-generated content may be incorrect.">
            <a:extLst>
              <a:ext uri="{FF2B5EF4-FFF2-40B4-BE49-F238E27FC236}">
                <a16:creationId xmlns:a16="http://schemas.microsoft.com/office/drawing/2014/main" id="{E5ADB1E4-9589-4FAA-CE47-6110D1A9ED8C}"/>
              </a:ext>
            </a:extLst>
          </p:cNvPr>
          <p:cNvPicPr>
            <a:picLocks noChangeAspect="1"/>
          </p:cNvPicPr>
          <p:nvPr/>
        </p:nvPicPr>
        <p:blipFill>
          <a:blip r:embed="rId3"/>
          <a:stretch>
            <a:fillRect/>
          </a:stretch>
        </p:blipFill>
        <p:spPr>
          <a:xfrm>
            <a:off x="532429" y="2710035"/>
            <a:ext cx="5828261" cy="3249255"/>
          </a:xfrm>
          <a:prstGeom prst="rect">
            <a:avLst/>
          </a:prstGeom>
        </p:spPr>
      </p:pic>
      <p:sp>
        <p:nvSpPr>
          <p:cNvPr id="5" name="Rectangle 4">
            <a:extLst>
              <a:ext uri="{FF2B5EF4-FFF2-40B4-BE49-F238E27FC236}">
                <a16:creationId xmlns:a16="http://schemas.microsoft.com/office/drawing/2014/main" id="{9EB0FD4E-2382-9205-63A9-A8ACEA617D3C}"/>
              </a:ext>
            </a:extLst>
          </p:cNvPr>
          <p:cNvSpPr/>
          <p:nvPr/>
        </p:nvSpPr>
        <p:spPr>
          <a:xfrm>
            <a:off x="6449782" y="3200400"/>
            <a:ext cx="5739169" cy="660400"/>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052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4804F-1612-8B9A-944A-5A46A273F401}"/>
              </a:ext>
            </a:extLst>
          </p:cNvPr>
          <p:cNvSpPr>
            <a:spLocks noGrp="1"/>
          </p:cNvSpPr>
          <p:nvPr>
            <p:ph type="title"/>
          </p:nvPr>
        </p:nvSpPr>
        <p:spPr/>
        <p:txBody>
          <a:bodyPr>
            <a:normAutofit fontScale="90000"/>
          </a:bodyPr>
          <a:lstStyle/>
          <a:p>
            <a:pPr algn="ctr"/>
            <a:r>
              <a:rPr lang="en-US" sz="3100" b="1" dirty="0">
                <a:latin typeface="PT Serif" panose="020A0603040505020204" pitchFamily="18" charset="77"/>
              </a:rPr>
              <a:t>Adolescents with Early Syphilis and HIV Early syphilis cases sent to CDC through NNDSS.  (U.S., 2014–2023)</a:t>
            </a:r>
            <a:br>
              <a:rPr lang="en-US" sz="4000" b="1" dirty="0">
                <a:latin typeface="PT Serif" panose="020A0603040505020204" pitchFamily="18" charset="77"/>
              </a:rPr>
            </a:br>
            <a:r>
              <a:rPr lang="en-US" sz="2000" b="1" dirty="0">
                <a:latin typeface="PT Serif" panose="020A0603040505020204" pitchFamily="18" charset="77"/>
              </a:rPr>
              <a:t>Study population:</a:t>
            </a:r>
            <a:r>
              <a:rPr lang="en-US" sz="2000" dirty="0">
                <a:latin typeface="PT Serif" panose="020A0603040505020204" pitchFamily="18" charset="77"/>
              </a:rPr>
              <a:t> 28,965 adolescents aged </a:t>
            </a:r>
            <a:r>
              <a:rPr lang="en-US" sz="2000" b="1" dirty="0">
                <a:latin typeface="PT Serif" panose="020A0603040505020204" pitchFamily="18" charset="77"/>
              </a:rPr>
              <a:t>15–19 years</a:t>
            </a:r>
            <a:r>
              <a:rPr lang="en-US" sz="2000" dirty="0">
                <a:latin typeface="PT Serif" panose="020A0603040505020204" pitchFamily="18" charset="77"/>
              </a:rPr>
              <a:t> diagnosed with </a:t>
            </a:r>
            <a:r>
              <a:rPr lang="en-US" sz="2000" b="1" dirty="0">
                <a:latin typeface="PT Serif" panose="020A0603040505020204" pitchFamily="18" charset="77"/>
              </a:rPr>
              <a:t>early syphilis</a:t>
            </a:r>
            <a:br>
              <a:rPr lang="en-US" sz="2000" dirty="0">
                <a:latin typeface="PT Serif" panose="020A0603040505020204" pitchFamily="18" charset="77"/>
              </a:rPr>
            </a:br>
            <a:endParaRPr lang="en-US" sz="2000" dirty="0">
              <a:latin typeface="PT Serif" panose="020A0603040505020204" pitchFamily="18" charset="77"/>
            </a:endParaRPr>
          </a:p>
        </p:txBody>
      </p:sp>
      <p:graphicFrame>
        <p:nvGraphicFramePr>
          <p:cNvPr id="21" name="Content Placeholder 2">
            <a:extLst>
              <a:ext uri="{FF2B5EF4-FFF2-40B4-BE49-F238E27FC236}">
                <a16:creationId xmlns:a16="http://schemas.microsoft.com/office/drawing/2014/main" id="{5B8B9BDB-4D64-FCEB-6355-CDA4198A9FF8}"/>
              </a:ext>
            </a:extLst>
          </p:cNvPr>
          <p:cNvGraphicFramePr>
            <a:graphicFrameLocks noGrp="1"/>
          </p:cNvGraphicFramePr>
          <p:nvPr>
            <p:ph idx="1"/>
            <p:extLst>
              <p:ext uri="{D42A27DB-BD31-4B8C-83A1-F6EECF244321}">
                <p14:modId xmlns:p14="http://schemas.microsoft.com/office/powerpoint/2010/main" val="72012709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4C190D0-75FD-2187-8211-8FE9244315AE}"/>
              </a:ext>
            </a:extLst>
          </p:cNvPr>
          <p:cNvSpPr txBox="1"/>
          <p:nvPr/>
        </p:nvSpPr>
        <p:spPr>
          <a:xfrm>
            <a:off x="6841066" y="6282452"/>
            <a:ext cx="6942667" cy="307777"/>
          </a:xfrm>
          <a:prstGeom prst="rect">
            <a:avLst/>
          </a:prstGeom>
          <a:noFill/>
        </p:spPr>
        <p:txBody>
          <a:bodyPr wrap="square" rtlCol="0">
            <a:spAutoFit/>
          </a:bodyPr>
          <a:lstStyle/>
          <a:p>
            <a:r>
              <a:rPr lang="en-US" sz="1400" b="1" dirty="0"/>
              <a:t>Presented by Daniel Gore, MD at CROI 2026</a:t>
            </a:r>
          </a:p>
        </p:txBody>
      </p:sp>
      <p:sp>
        <p:nvSpPr>
          <p:cNvPr id="6" name="TextBox 5">
            <a:extLst>
              <a:ext uri="{FF2B5EF4-FFF2-40B4-BE49-F238E27FC236}">
                <a16:creationId xmlns:a16="http://schemas.microsoft.com/office/drawing/2014/main" id="{59E8EC8F-5BC1-4C69-6F3D-252F32D212C7}"/>
              </a:ext>
            </a:extLst>
          </p:cNvPr>
          <p:cNvSpPr txBox="1"/>
          <p:nvPr/>
        </p:nvSpPr>
        <p:spPr>
          <a:xfrm>
            <a:off x="254000" y="6344008"/>
            <a:ext cx="6096000" cy="246221"/>
          </a:xfrm>
          <a:prstGeom prst="rect">
            <a:avLst/>
          </a:prstGeom>
          <a:noFill/>
        </p:spPr>
        <p:txBody>
          <a:bodyPr wrap="square">
            <a:spAutoFit/>
          </a:bodyPr>
          <a:lstStyle/>
          <a:p>
            <a:r>
              <a:rPr lang="en-US" sz="1000" b="1" dirty="0">
                <a:latin typeface="PT Serif" panose="020A0603040505020204" pitchFamily="18" charset="77"/>
              </a:rPr>
              <a:t>NNDSS: National Notifiable Diseases Surveillance System</a:t>
            </a:r>
            <a:endParaRPr lang="en-US" sz="1000" dirty="0"/>
          </a:p>
        </p:txBody>
      </p:sp>
    </p:spTree>
    <p:extLst>
      <p:ext uri="{BB962C8B-B14F-4D97-AF65-F5344CB8AC3E}">
        <p14:creationId xmlns:p14="http://schemas.microsoft.com/office/powerpoint/2010/main" val="348325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08C15-6776-5591-925D-4A197EB948ED}"/>
            </a:ext>
          </a:extLst>
        </p:cNvPr>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7CA68026-301B-85C5-388C-19647BFFA48F}"/>
              </a:ext>
            </a:extLst>
          </p:cNvPr>
          <p:cNvGraphicFramePr>
            <a:graphicFrameLocks noGrp="1"/>
          </p:cNvGraphicFramePr>
          <p:nvPr>
            <p:ph idx="1"/>
            <p:extLst>
              <p:ext uri="{D42A27DB-BD31-4B8C-83A1-F6EECF244321}">
                <p14:modId xmlns:p14="http://schemas.microsoft.com/office/powerpoint/2010/main" val="353786563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3D0B070-55A1-DC17-8DF5-C3834F1B7B16}"/>
              </a:ext>
            </a:extLst>
          </p:cNvPr>
          <p:cNvSpPr txBox="1"/>
          <p:nvPr/>
        </p:nvSpPr>
        <p:spPr>
          <a:xfrm>
            <a:off x="6942666" y="6344008"/>
            <a:ext cx="6942667" cy="307777"/>
          </a:xfrm>
          <a:prstGeom prst="rect">
            <a:avLst/>
          </a:prstGeom>
          <a:noFill/>
        </p:spPr>
        <p:txBody>
          <a:bodyPr wrap="square" rtlCol="0">
            <a:spAutoFit/>
          </a:bodyPr>
          <a:lstStyle/>
          <a:p>
            <a:r>
              <a:rPr lang="en-US" sz="1400" b="1" dirty="0"/>
              <a:t>Presented by Daniel Gore, MD at CROI 2026</a:t>
            </a:r>
          </a:p>
        </p:txBody>
      </p:sp>
      <p:sp>
        <p:nvSpPr>
          <p:cNvPr id="6" name="Title 1">
            <a:extLst>
              <a:ext uri="{FF2B5EF4-FFF2-40B4-BE49-F238E27FC236}">
                <a16:creationId xmlns:a16="http://schemas.microsoft.com/office/drawing/2014/main" id="{A2FA24D4-4950-DDCB-7F8F-4A99645F12E3}"/>
              </a:ext>
            </a:extLst>
          </p:cNvPr>
          <p:cNvSpPr txBox="1">
            <a:spLocks/>
          </p:cNvSpPr>
          <p:nvPr/>
        </p:nvSpPr>
        <p:spPr>
          <a:xfrm>
            <a:off x="838200" y="385762"/>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100" b="1" dirty="0">
                <a:latin typeface="PT Serif" panose="020A0603040505020204" pitchFamily="18" charset="77"/>
              </a:rPr>
              <a:t>Adolescents with Early Syphilis and HIV Early syphilis cases sent to CDC through NNDSS.  (U.S., 2014–2023)</a:t>
            </a:r>
            <a:endParaRPr lang="en-US" sz="2000" dirty="0">
              <a:latin typeface="PT Serif" panose="020A0603040505020204" pitchFamily="18" charset="77"/>
            </a:endParaRPr>
          </a:p>
        </p:txBody>
      </p:sp>
      <p:sp>
        <p:nvSpPr>
          <p:cNvPr id="10" name="TextBox 9">
            <a:extLst>
              <a:ext uri="{FF2B5EF4-FFF2-40B4-BE49-F238E27FC236}">
                <a16:creationId xmlns:a16="http://schemas.microsoft.com/office/drawing/2014/main" id="{44592FE8-FD4E-B8F7-C619-608A51F75859}"/>
              </a:ext>
            </a:extLst>
          </p:cNvPr>
          <p:cNvSpPr txBox="1"/>
          <p:nvPr/>
        </p:nvSpPr>
        <p:spPr>
          <a:xfrm>
            <a:off x="254000" y="6276276"/>
            <a:ext cx="6096000" cy="246221"/>
          </a:xfrm>
          <a:prstGeom prst="rect">
            <a:avLst/>
          </a:prstGeom>
          <a:noFill/>
        </p:spPr>
        <p:txBody>
          <a:bodyPr wrap="square">
            <a:spAutoFit/>
          </a:bodyPr>
          <a:lstStyle/>
          <a:p>
            <a:r>
              <a:rPr lang="en-US" sz="1000" b="1" dirty="0">
                <a:latin typeface="PT Serif" panose="020A0603040505020204" pitchFamily="18" charset="77"/>
              </a:rPr>
              <a:t>NNDSS: National Notifiable Diseases Surveillance System</a:t>
            </a:r>
            <a:endParaRPr lang="en-US" sz="1000" dirty="0"/>
          </a:p>
        </p:txBody>
      </p:sp>
    </p:spTree>
    <p:extLst>
      <p:ext uri="{BB962C8B-B14F-4D97-AF65-F5344CB8AC3E}">
        <p14:creationId xmlns:p14="http://schemas.microsoft.com/office/powerpoint/2010/main" val="4105645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1862C-D213-DFA1-F440-9E6B5820F1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98FBFD-EEC4-CD7D-2071-B7C0E2AB4E60}"/>
              </a:ext>
            </a:extLst>
          </p:cNvPr>
          <p:cNvSpPr>
            <a:spLocks noGrp="1"/>
          </p:cNvSpPr>
          <p:nvPr>
            <p:ph type="title"/>
          </p:nvPr>
        </p:nvSpPr>
        <p:spPr/>
        <p:txBody>
          <a:bodyPr/>
          <a:lstStyle/>
          <a:p>
            <a:endParaRPr lang="en-US"/>
          </a:p>
        </p:txBody>
      </p:sp>
      <p:pic>
        <p:nvPicPr>
          <p:cNvPr id="4" name="Picture 3" descr="A diagram of a diagram of a variety of stages&#10;&#10;AI-generated content may be incorrect.">
            <a:extLst>
              <a:ext uri="{FF2B5EF4-FFF2-40B4-BE49-F238E27FC236}">
                <a16:creationId xmlns:a16="http://schemas.microsoft.com/office/drawing/2014/main" id="{2E31163E-6D5F-EB20-33BD-716E208D380E}"/>
              </a:ext>
            </a:extLst>
          </p:cNvPr>
          <p:cNvPicPr>
            <a:picLocks noChangeAspect="1"/>
          </p:cNvPicPr>
          <p:nvPr/>
        </p:nvPicPr>
        <p:blipFill>
          <a:blip r:embed="rId2"/>
          <a:stretch>
            <a:fillRect/>
          </a:stretch>
        </p:blipFill>
        <p:spPr>
          <a:xfrm>
            <a:off x="838200" y="721459"/>
            <a:ext cx="10515600" cy="6136541"/>
          </a:xfrm>
          <a:prstGeom prst="rect">
            <a:avLst/>
          </a:prstGeom>
        </p:spPr>
      </p:pic>
    </p:spTree>
    <p:extLst>
      <p:ext uri="{BB962C8B-B14F-4D97-AF65-F5344CB8AC3E}">
        <p14:creationId xmlns:p14="http://schemas.microsoft.com/office/powerpoint/2010/main" val="273312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91E38B-A990-EBA5-24C5-6EEE3E34D055}"/>
              </a:ext>
            </a:extLst>
          </p:cNvPr>
          <p:cNvSpPr>
            <a:spLocks noGrp="1"/>
          </p:cNvSpPr>
          <p:nvPr>
            <p:ph type="title"/>
          </p:nvPr>
        </p:nvSpPr>
        <p:spPr>
          <a:xfrm>
            <a:off x="630936" y="639520"/>
            <a:ext cx="3429000" cy="1719072"/>
          </a:xfrm>
        </p:spPr>
        <p:txBody>
          <a:bodyPr anchor="b">
            <a:normAutofit/>
          </a:bodyPr>
          <a:lstStyle/>
          <a:p>
            <a:r>
              <a:rPr lang="en-US" sz="3000" b="1">
                <a:latin typeface="PT Serif" panose="020A0603040505020204" pitchFamily="18" charset="77"/>
              </a:rPr>
              <a:t>Cognitive Dysfunction in </a:t>
            </a:r>
            <a:br>
              <a:rPr lang="en-US" sz="3000" b="1">
                <a:latin typeface="PT Serif" panose="020A0603040505020204" pitchFamily="18" charset="77"/>
              </a:rPr>
            </a:br>
            <a:r>
              <a:rPr lang="en-US" sz="3000" b="1">
                <a:latin typeface="PT Serif" panose="020A0603040505020204" pitchFamily="18" charset="77"/>
              </a:rPr>
              <a:t>People with HIV</a:t>
            </a:r>
          </a:p>
        </p:txBody>
      </p:sp>
      <p:sp>
        <p:nvSpPr>
          <p:cNvPr id="18"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3B5378-8F9B-FAFC-BC73-06090A294F54}"/>
              </a:ext>
            </a:extLst>
          </p:cNvPr>
          <p:cNvSpPr>
            <a:spLocks noGrp="1"/>
          </p:cNvSpPr>
          <p:nvPr>
            <p:ph idx="1"/>
          </p:nvPr>
        </p:nvSpPr>
        <p:spPr>
          <a:xfrm>
            <a:off x="630936" y="2807208"/>
            <a:ext cx="3429000" cy="3410712"/>
          </a:xfrm>
        </p:spPr>
        <p:txBody>
          <a:bodyPr anchor="t">
            <a:normAutofit/>
          </a:bodyPr>
          <a:lstStyle/>
          <a:p>
            <a:r>
              <a:rPr lang="en-US" sz="2200" b="1" dirty="0"/>
              <a:t>Does HIV still effect the brain, and can it lead to early dementia?</a:t>
            </a:r>
            <a:br>
              <a:rPr lang="en-US" sz="2200" b="1" dirty="0"/>
            </a:br>
            <a:endParaRPr lang="en-US" sz="2200" b="1" dirty="0"/>
          </a:p>
          <a:p>
            <a:r>
              <a:rPr lang="en-US" sz="2200" b="1" dirty="0">
                <a:latin typeface="PT Serif" panose="020A0603040505020204" pitchFamily="18" charset="77"/>
              </a:rPr>
              <a:t>Does the brain age differently in people with HIV from people without HIV?</a:t>
            </a:r>
          </a:p>
        </p:txBody>
      </p:sp>
      <p:pic>
        <p:nvPicPr>
          <p:cNvPr id="7" name="Picture 6" descr="A graph of a number of patients with disabilities&#10;&#10;AI-generated content may be incorrect.">
            <a:extLst>
              <a:ext uri="{FF2B5EF4-FFF2-40B4-BE49-F238E27FC236}">
                <a16:creationId xmlns:a16="http://schemas.microsoft.com/office/drawing/2014/main" id="{EB54358E-EADB-671B-55E0-542F339438A9}"/>
              </a:ext>
            </a:extLst>
          </p:cNvPr>
          <p:cNvPicPr>
            <a:picLocks noChangeAspect="1"/>
          </p:cNvPicPr>
          <p:nvPr/>
        </p:nvPicPr>
        <p:blipFill>
          <a:blip r:embed="rId2"/>
          <a:stretch>
            <a:fillRect/>
          </a:stretch>
        </p:blipFill>
        <p:spPr>
          <a:xfrm>
            <a:off x="4943197" y="1255499"/>
            <a:ext cx="7161663" cy="4056334"/>
          </a:xfrm>
          <a:prstGeom prst="rect">
            <a:avLst/>
          </a:prstGeom>
        </p:spPr>
      </p:pic>
      <p:sp>
        <p:nvSpPr>
          <p:cNvPr id="4" name="TextBox 3">
            <a:extLst>
              <a:ext uri="{FF2B5EF4-FFF2-40B4-BE49-F238E27FC236}">
                <a16:creationId xmlns:a16="http://schemas.microsoft.com/office/drawing/2014/main" id="{A41484A0-3910-9959-3C4B-1DFE1D0E35F5}"/>
              </a:ext>
            </a:extLst>
          </p:cNvPr>
          <p:cNvSpPr txBox="1"/>
          <p:nvPr/>
        </p:nvSpPr>
        <p:spPr>
          <a:xfrm>
            <a:off x="2015067" y="5842000"/>
            <a:ext cx="7095066" cy="523220"/>
          </a:xfrm>
          <a:prstGeom prst="rect">
            <a:avLst/>
          </a:prstGeom>
          <a:noFill/>
        </p:spPr>
        <p:txBody>
          <a:bodyPr wrap="square" rtlCol="0">
            <a:spAutoFit/>
          </a:bodyPr>
          <a:lstStyle/>
          <a:p>
            <a:pPr algn="ctr"/>
            <a:r>
              <a:rPr lang="en-US" sz="1400" dirty="0"/>
              <a:t>Neurodegeneration and Dementia Risk in Older Adults with HIV</a:t>
            </a:r>
          </a:p>
          <a:p>
            <a:pPr algn="ctr"/>
            <a:r>
              <a:rPr lang="en-US" sz="1400" dirty="0"/>
              <a:t>Alan Winston, MD. Presented at CROI 2026</a:t>
            </a:r>
          </a:p>
        </p:txBody>
      </p:sp>
    </p:spTree>
    <p:extLst>
      <p:ext uri="{BB962C8B-B14F-4D97-AF65-F5344CB8AC3E}">
        <p14:creationId xmlns:p14="http://schemas.microsoft.com/office/powerpoint/2010/main" val="103538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A9B074-29ED-8F25-B8F6-82DE58AA65D9}"/>
            </a:ext>
          </a:extLst>
        </p:cNvPr>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BFBED-B883-BDE2-C486-2640F740A372}"/>
              </a:ext>
            </a:extLst>
          </p:cNvPr>
          <p:cNvSpPr>
            <a:spLocks noGrp="1"/>
          </p:cNvSpPr>
          <p:nvPr>
            <p:ph type="title"/>
          </p:nvPr>
        </p:nvSpPr>
        <p:spPr>
          <a:xfrm>
            <a:off x="1028700" y="1967266"/>
            <a:ext cx="2628900" cy="2547257"/>
          </a:xfrm>
          <a:noFill/>
        </p:spPr>
        <p:txBody>
          <a:bodyPr anchor="ctr">
            <a:noAutofit/>
          </a:bodyPr>
          <a:lstStyle/>
          <a:p>
            <a:pPr algn="ctr"/>
            <a:r>
              <a:rPr lang="en-US" sz="2800" dirty="0">
                <a:solidFill>
                  <a:srgbClr val="FFFFFF"/>
                </a:solidFill>
              </a:rPr>
              <a:t>Cognitive Aging in HIV, Clinical Assessment and Management</a:t>
            </a:r>
            <a:br>
              <a:rPr lang="en-US" sz="2800" dirty="0">
                <a:solidFill>
                  <a:srgbClr val="FFFFFF"/>
                </a:solidFill>
              </a:rPr>
            </a:br>
            <a:br>
              <a:rPr lang="en-US" sz="2800" dirty="0">
                <a:solidFill>
                  <a:srgbClr val="FFFFFF"/>
                </a:solidFill>
              </a:rPr>
            </a:br>
            <a:r>
              <a:rPr lang="en-US" sz="1400" dirty="0">
                <a:solidFill>
                  <a:srgbClr val="FFFFFF"/>
                </a:solidFill>
              </a:rPr>
              <a:t>Shibani S Mukerji, MD</a:t>
            </a:r>
            <a:br>
              <a:rPr lang="en-US" sz="1400" dirty="0">
                <a:solidFill>
                  <a:srgbClr val="FFFFFF"/>
                </a:solidFill>
              </a:rPr>
            </a:br>
            <a:r>
              <a:rPr lang="en-US" sz="1400" dirty="0">
                <a:solidFill>
                  <a:srgbClr val="FFFFFF"/>
                </a:solidFill>
              </a:rPr>
              <a:t>Presented at CROIn2026</a:t>
            </a:r>
          </a:p>
        </p:txBody>
      </p:sp>
      <p:pic>
        <p:nvPicPr>
          <p:cNvPr id="4" name="Picture 3" descr="A screenshot of a computer screen&#10;&#10;AI-generated content may be incorrect.">
            <a:extLst>
              <a:ext uri="{FF2B5EF4-FFF2-40B4-BE49-F238E27FC236}">
                <a16:creationId xmlns:a16="http://schemas.microsoft.com/office/drawing/2014/main" id="{78B4B1E3-1BB7-F602-C7ED-18FC4ABB40D3}"/>
              </a:ext>
            </a:extLst>
          </p:cNvPr>
          <p:cNvPicPr>
            <a:picLocks noChangeAspect="1"/>
          </p:cNvPicPr>
          <p:nvPr/>
        </p:nvPicPr>
        <p:blipFill>
          <a:blip r:embed="rId2"/>
          <a:stretch>
            <a:fillRect/>
          </a:stretch>
        </p:blipFill>
        <p:spPr>
          <a:xfrm>
            <a:off x="4777316" y="1164777"/>
            <a:ext cx="6780700" cy="4526116"/>
          </a:xfrm>
          <a:prstGeom prst="rect">
            <a:avLst/>
          </a:prstGeom>
        </p:spPr>
      </p:pic>
    </p:spTree>
    <p:extLst>
      <p:ext uri="{BB962C8B-B14F-4D97-AF65-F5344CB8AC3E}">
        <p14:creationId xmlns:p14="http://schemas.microsoft.com/office/powerpoint/2010/main" val="1071109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310ED4-1A09-BE78-5B5B-B3ABCA606088}"/>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medical information&#10;&#10;AI-generated content may be incorrect.">
            <a:extLst>
              <a:ext uri="{FF2B5EF4-FFF2-40B4-BE49-F238E27FC236}">
                <a16:creationId xmlns:a16="http://schemas.microsoft.com/office/drawing/2014/main" id="{17C37151-D395-ABBE-2C29-E8D2BD6A0F28}"/>
              </a:ext>
            </a:extLst>
          </p:cNvPr>
          <p:cNvPicPr>
            <a:picLocks noChangeAspect="1"/>
          </p:cNvPicPr>
          <p:nvPr/>
        </p:nvPicPr>
        <p:blipFill>
          <a:blip r:embed="rId3"/>
          <a:srcRect t="10227" b="16497"/>
          <a:stretch>
            <a:fillRect/>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DEBB0FBF-CD22-89FD-AB05-E8F0FABC980C}"/>
              </a:ext>
            </a:extLst>
          </p:cNvPr>
          <p:cNvSpPr/>
          <p:nvPr/>
        </p:nvSpPr>
        <p:spPr>
          <a:xfrm>
            <a:off x="3268133" y="2871807"/>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6B01A3-9F56-FA43-D59B-FBFB8B4C42CF}"/>
              </a:ext>
            </a:extLst>
          </p:cNvPr>
          <p:cNvSpPr/>
          <p:nvPr/>
        </p:nvSpPr>
        <p:spPr>
          <a:xfrm>
            <a:off x="724819" y="4231728"/>
            <a:ext cx="10813765" cy="2146008"/>
          </a:xfrm>
          <a:prstGeom prst="rect">
            <a:avLst/>
          </a:prstGeom>
          <a:solidFill>
            <a:srgbClr val="007E52"/>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Cognitive Aging in HIV, Clinical Assessment and Management</a:t>
            </a:r>
            <a:br>
              <a:rPr lang="en-US" dirty="0">
                <a:solidFill>
                  <a:srgbClr val="FFFFFF"/>
                </a:solidFill>
              </a:rPr>
            </a:br>
            <a:endParaRPr lang="en-US" dirty="0">
              <a:solidFill>
                <a:srgbClr val="FFFFFF"/>
              </a:solidFill>
            </a:endParaRPr>
          </a:p>
          <a:p>
            <a:pPr algn="ctr"/>
            <a:r>
              <a:rPr lang="en-US" sz="1050" dirty="0">
                <a:solidFill>
                  <a:srgbClr val="FFFFFF"/>
                </a:solidFill>
              </a:rPr>
              <a:t>Shibani S Mukerji, MD. Presented at CROI 2026</a:t>
            </a:r>
            <a:endParaRPr lang="en-US" dirty="0"/>
          </a:p>
        </p:txBody>
      </p:sp>
    </p:spTree>
    <p:extLst>
      <p:ext uri="{BB962C8B-B14F-4D97-AF65-F5344CB8AC3E}">
        <p14:creationId xmlns:p14="http://schemas.microsoft.com/office/powerpoint/2010/main" val="4113598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E54FE-013A-3FA0-83CC-81E68CBEDC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B387A-0D76-BD7B-D67E-0BC7232CE574}"/>
              </a:ext>
            </a:extLst>
          </p:cNvPr>
          <p:cNvSpPr>
            <a:spLocks noGrp="1"/>
          </p:cNvSpPr>
          <p:nvPr>
            <p:ph type="title"/>
          </p:nvPr>
        </p:nvSpPr>
        <p:spPr/>
        <p:txBody>
          <a:bodyPr/>
          <a:lstStyle/>
          <a:p>
            <a:endParaRPr lang="en-US"/>
          </a:p>
        </p:txBody>
      </p:sp>
      <p:pic>
        <p:nvPicPr>
          <p:cNvPr id="4" name="Picture 3" descr="A diagram of a brain&#10;&#10;AI-generated content may be incorrect.">
            <a:extLst>
              <a:ext uri="{FF2B5EF4-FFF2-40B4-BE49-F238E27FC236}">
                <a16:creationId xmlns:a16="http://schemas.microsoft.com/office/drawing/2014/main" id="{353C52B5-760A-B52B-09F9-0078EE953A77}"/>
              </a:ext>
            </a:extLst>
          </p:cNvPr>
          <p:cNvPicPr>
            <a:picLocks noChangeAspect="1"/>
          </p:cNvPicPr>
          <p:nvPr/>
        </p:nvPicPr>
        <p:blipFill>
          <a:blip r:embed="rId2"/>
          <a:stretch>
            <a:fillRect/>
          </a:stretch>
        </p:blipFill>
        <p:spPr>
          <a:xfrm>
            <a:off x="838199" y="365125"/>
            <a:ext cx="10515599" cy="5876782"/>
          </a:xfrm>
          <a:prstGeom prst="rect">
            <a:avLst/>
          </a:prstGeom>
        </p:spPr>
      </p:pic>
      <p:sp>
        <p:nvSpPr>
          <p:cNvPr id="3" name="TextBox 2">
            <a:extLst>
              <a:ext uri="{FF2B5EF4-FFF2-40B4-BE49-F238E27FC236}">
                <a16:creationId xmlns:a16="http://schemas.microsoft.com/office/drawing/2014/main" id="{E70EED7D-38DB-50A9-0622-DA3252047B25}"/>
              </a:ext>
            </a:extLst>
          </p:cNvPr>
          <p:cNvSpPr txBox="1"/>
          <p:nvPr/>
        </p:nvSpPr>
        <p:spPr>
          <a:xfrm>
            <a:off x="2252133" y="6311354"/>
            <a:ext cx="7095066" cy="523220"/>
          </a:xfrm>
          <a:prstGeom prst="rect">
            <a:avLst/>
          </a:prstGeom>
          <a:noFill/>
        </p:spPr>
        <p:txBody>
          <a:bodyPr wrap="square" rtlCol="0">
            <a:spAutoFit/>
          </a:bodyPr>
          <a:lstStyle/>
          <a:p>
            <a:pPr algn="ctr"/>
            <a:r>
              <a:rPr lang="en-US" sz="1400" dirty="0"/>
              <a:t>Neurodegeneration and Dementia Risk in Older Adults with HIV</a:t>
            </a:r>
          </a:p>
          <a:p>
            <a:pPr algn="ctr"/>
            <a:r>
              <a:rPr lang="en-US" sz="1400" dirty="0"/>
              <a:t>Alan Winston, MD. Presented at CROI 2026</a:t>
            </a:r>
          </a:p>
        </p:txBody>
      </p:sp>
    </p:spTree>
    <p:extLst>
      <p:ext uri="{BB962C8B-B14F-4D97-AF65-F5344CB8AC3E}">
        <p14:creationId xmlns:p14="http://schemas.microsoft.com/office/powerpoint/2010/main" val="2211601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96573-49A5-F58D-AA03-7016E70CF8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C8F970-5164-520B-87A0-0DB38EA7BFA5}"/>
              </a:ext>
            </a:extLst>
          </p:cNvPr>
          <p:cNvSpPr>
            <a:spLocks noGrp="1"/>
          </p:cNvSpPr>
          <p:nvPr>
            <p:ph type="title"/>
          </p:nvPr>
        </p:nvSpPr>
        <p:spPr/>
        <p:txBody>
          <a:bodyPr>
            <a:normAutofit/>
          </a:bodyPr>
          <a:lstStyle/>
          <a:p>
            <a:pPr algn="ctr"/>
            <a:r>
              <a:rPr lang="en-US" sz="4000" b="1" dirty="0">
                <a:latin typeface="PT Serif" panose="020A0603040505020204" pitchFamily="18" charset="77"/>
              </a:rPr>
              <a:t>Cognitive Decline: </a:t>
            </a:r>
            <a:br>
              <a:rPr lang="en-US" sz="4000" b="1" dirty="0">
                <a:latin typeface="PT Serif" panose="020A0603040505020204" pitchFamily="18" charset="77"/>
              </a:rPr>
            </a:br>
            <a:r>
              <a:rPr lang="en-US" sz="4000" b="1" dirty="0">
                <a:latin typeface="PT Serif" panose="020A0603040505020204" pitchFamily="18" charset="77"/>
              </a:rPr>
              <a:t>Risk Factors in PWH</a:t>
            </a:r>
          </a:p>
        </p:txBody>
      </p:sp>
      <p:pic>
        <p:nvPicPr>
          <p:cNvPr id="4" name="Picture 3" descr="A graph of different colored lines&#10;&#10;AI-generated content may be incorrect.">
            <a:extLst>
              <a:ext uri="{FF2B5EF4-FFF2-40B4-BE49-F238E27FC236}">
                <a16:creationId xmlns:a16="http://schemas.microsoft.com/office/drawing/2014/main" id="{8E9909A6-576A-850E-C1EA-4C7F4DC12572}"/>
              </a:ext>
            </a:extLst>
          </p:cNvPr>
          <p:cNvPicPr>
            <a:picLocks noChangeAspect="1"/>
          </p:cNvPicPr>
          <p:nvPr/>
        </p:nvPicPr>
        <p:blipFill>
          <a:blip r:embed="rId2"/>
          <a:stretch>
            <a:fillRect/>
          </a:stretch>
        </p:blipFill>
        <p:spPr>
          <a:xfrm>
            <a:off x="838200" y="1884892"/>
            <a:ext cx="3889375" cy="2188108"/>
          </a:xfrm>
          <a:prstGeom prst="rect">
            <a:avLst/>
          </a:prstGeom>
        </p:spPr>
      </p:pic>
      <p:pic>
        <p:nvPicPr>
          <p:cNvPr id="3" name="Picture 2" descr="A graph of mental health&#10;&#10;AI-generated content may be incorrect.">
            <a:extLst>
              <a:ext uri="{FF2B5EF4-FFF2-40B4-BE49-F238E27FC236}">
                <a16:creationId xmlns:a16="http://schemas.microsoft.com/office/drawing/2014/main" id="{879F4960-2F07-E5C0-38FF-1A2251ADF19F}"/>
              </a:ext>
            </a:extLst>
          </p:cNvPr>
          <p:cNvPicPr>
            <a:picLocks noChangeAspect="1"/>
          </p:cNvPicPr>
          <p:nvPr/>
        </p:nvPicPr>
        <p:blipFill>
          <a:blip r:embed="rId3"/>
          <a:stretch>
            <a:fillRect/>
          </a:stretch>
        </p:blipFill>
        <p:spPr>
          <a:xfrm>
            <a:off x="6731000" y="1890713"/>
            <a:ext cx="3874890" cy="2182287"/>
          </a:xfrm>
          <a:prstGeom prst="rect">
            <a:avLst/>
          </a:prstGeom>
        </p:spPr>
      </p:pic>
      <p:pic>
        <p:nvPicPr>
          <p:cNvPr id="5" name="Picture 4" descr="A screenshot of a computer screen&#10;&#10;AI-generated content may be incorrect.">
            <a:extLst>
              <a:ext uri="{FF2B5EF4-FFF2-40B4-BE49-F238E27FC236}">
                <a16:creationId xmlns:a16="http://schemas.microsoft.com/office/drawing/2014/main" id="{7BECD3E3-CABD-87DF-467C-88F415230E02}"/>
              </a:ext>
            </a:extLst>
          </p:cNvPr>
          <p:cNvPicPr>
            <a:picLocks noChangeAspect="1"/>
          </p:cNvPicPr>
          <p:nvPr/>
        </p:nvPicPr>
        <p:blipFill>
          <a:blip r:embed="rId4"/>
          <a:stretch>
            <a:fillRect/>
          </a:stretch>
        </p:blipFill>
        <p:spPr>
          <a:xfrm>
            <a:off x="838200" y="4318000"/>
            <a:ext cx="3889375" cy="2174875"/>
          </a:xfrm>
          <a:prstGeom prst="rect">
            <a:avLst/>
          </a:prstGeom>
        </p:spPr>
      </p:pic>
      <p:pic>
        <p:nvPicPr>
          <p:cNvPr id="6" name="Picture 5" descr="A screenshot of a medical data&#10;&#10;AI-generated content may be incorrect.">
            <a:extLst>
              <a:ext uri="{FF2B5EF4-FFF2-40B4-BE49-F238E27FC236}">
                <a16:creationId xmlns:a16="http://schemas.microsoft.com/office/drawing/2014/main" id="{DBCE7CFE-9FDC-5C0B-C486-AC1A016794C1}"/>
              </a:ext>
            </a:extLst>
          </p:cNvPr>
          <p:cNvPicPr>
            <a:picLocks noChangeAspect="1"/>
          </p:cNvPicPr>
          <p:nvPr/>
        </p:nvPicPr>
        <p:blipFill>
          <a:blip r:embed="rId5"/>
          <a:stretch>
            <a:fillRect/>
          </a:stretch>
        </p:blipFill>
        <p:spPr>
          <a:xfrm>
            <a:off x="6731000" y="4273025"/>
            <a:ext cx="3874891" cy="2173719"/>
          </a:xfrm>
          <a:prstGeom prst="rect">
            <a:avLst/>
          </a:prstGeom>
        </p:spPr>
      </p:pic>
    </p:spTree>
    <p:extLst>
      <p:ext uri="{BB962C8B-B14F-4D97-AF65-F5344CB8AC3E}">
        <p14:creationId xmlns:p14="http://schemas.microsoft.com/office/powerpoint/2010/main" val="3514801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07008" y="4343400"/>
            <a:ext cx="9875520" cy="0"/>
          </a:xfrm>
          <a:custGeom>
            <a:avLst/>
            <a:gdLst/>
            <a:ahLst/>
            <a:cxnLst/>
            <a:rect l="l" t="t" r="r" b="b"/>
            <a:pathLst>
              <a:path w="9875520">
                <a:moveTo>
                  <a:pt x="0" y="0"/>
                </a:moveTo>
                <a:lnTo>
                  <a:pt x="9875520" y="0"/>
                </a:lnTo>
              </a:path>
            </a:pathLst>
          </a:custGeom>
          <a:ln w="6096">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object 3"/>
          <p:cNvSpPr txBox="1">
            <a:spLocks noGrp="1"/>
          </p:cNvSpPr>
          <p:nvPr>
            <p:ph type="ctrTitle"/>
          </p:nvPr>
        </p:nvSpPr>
        <p:spPr>
          <a:xfrm>
            <a:off x="1097280" y="1603213"/>
            <a:ext cx="10058400" cy="2721899"/>
          </a:xfrm>
          <a:prstGeom prst="rect">
            <a:avLst/>
          </a:prstGeom>
        </p:spPr>
        <p:txBody>
          <a:bodyPr vert="horz" wrap="square" lIns="0" tIns="13335" rIns="0" bIns="0" rtlCol="0">
            <a:spAutoFit/>
          </a:bodyPr>
          <a:lstStyle/>
          <a:p>
            <a:pPr marL="12700">
              <a:lnSpc>
                <a:spcPct val="100000"/>
              </a:lnSpc>
              <a:spcBef>
                <a:spcPts val="105"/>
              </a:spcBef>
            </a:pPr>
            <a:r>
              <a:rPr lang="en-US" sz="4800" b="1" dirty="0">
                <a:solidFill>
                  <a:schemeClr val="tx1"/>
                </a:solidFill>
              </a:rPr>
              <a:t>Portland Area IHS </a:t>
            </a:r>
            <a:br>
              <a:rPr lang="en-US" sz="4800" b="1" dirty="0">
                <a:solidFill>
                  <a:schemeClr val="tx1"/>
                </a:solidFill>
              </a:rPr>
            </a:br>
            <a:r>
              <a:rPr lang="en-US" sz="4800" b="1" dirty="0">
                <a:solidFill>
                  <a:schemeClr val="tx1"/>
                </a:solidFill>
              </a:rPr>
              <a:t>Respiratory Virus Surveillance Update</a:t>
            </a:r>
            <a:br>
              <a:rPr lang="en-US" sz="3200" b="1" dirty="0">
                <a:solidFill>
                  <a:schemeClr val="tx1"/>
                </a:solidFill>
              </a:rPr>
            </a:br>
            <a:endParaRPr lang="en-US" dirty="0">
              <a:latin typeface="Calibri Light" panose="020F0302020204030204" pitchFamily="34" charset="0"/>
              <a:cs typeface="Calibri Light" panose="020F0302020204030204" pitchFamily="34" charset="0"/>
            </a:endParaRPr>
          </a:p>
        </p:txBody>
      </p:sp>
      <p:pic>
        <p:nvPicPr>
          <p:cNvPr id="5" name="object 5"/>
          <p:cNvPicPr/>
          <p:nvPr/>
        </p:nvPicPr>
        <p:blipFill>
          <a:blip r:embed="rId3" cstate="print"/>
          <a:stretch>
            <a:fillRect/>
          </a:stretch>
        </p:blipFill>
        <p:spPr>
          <a:xfrm>
            <a:off x="0" y="6312408"/>
            <a:ext cx="12192000" cy="545592"/>
          </a:xfrm>
          <a:prstGeom prst="rect">
            <a:avLst/>
          </a:prstGeom>
        </p:spPr>
      </p:pic>
      <p:pic>
        <p:nvPicPr>
          <p:cNvPr id="6" name="object 6"/>
          <p:cNvPicPr/>
          <p:nvPr/>
        </p:nvPicPr>
        <p:blipFill>
          <a:blip r:embed="rId4" cstate="print"/>
          <a:stretch>
            <a:fillRect/>
          </a:stretch>
        </p:blipFill>
        <p:spPr>
          <a:xfrm>
            <a:off x="9253728" y="4456176"/>
            <a:ext cx="1751074" cy="1740395"/>
          </a:xfrm>
          <a:prstGeom prst="rect">
            <a:avLst/>
          </a:prstGeom>
        </p:spPr>
      </p:pic>
      <p:pic>
        <p:nvPicPr>
          <p:cNvPr id="7" name="object 7"/>
          <p:cNvPicPr/>
          <p:nvPr/>
        </p:nvPicPr>
        <p:blipFill>
          <a:blip r:embed="rId5" cstate="print"/>
          <a:stretch>
            <a:fillRect/>
          </a:stretch>
        </p:blipFill>
        <p:spPr>
          <a:xfrm>
            <a:off x="7351776" y="4456176"/>
            <a:ext cx="1842515" cy="1763255"/>
          </a:xfrm>
          <a:prstGeom prst="rect">
            <a:avLst/>
          </a:prstGeom>
        </p:spPr>
      </p:pic>
      <p:sp>
        <p:nvSpPr>
          <p:cNvPr id="13" name="object 4">
            <a:extLst>
              <a:ext uri="{FF2B5EF4-FFF2-40B4-BE49-F238E27FC236}">
                <a16:creationId xmlns:a16="http://schemas.microsoft.com/office/drawing/2014/main" id="{34CCACB4-B711-4F21-927E-6509FE3069CB}"/>
              </a:ext>
            </a:extLst>
          </p:cNvPr>
          <p:cNvSpPr txBox="1"/>
          <p:nvPr/>
        </p:nvSpPr>
        <p:spPr>
          <a:xfrm>
            <a:off x="1187198" y="4456176"/>
            <a:ext cx="8556625" cy="2400785"/>
          </a:xfrm>
          <a:prstGeom prst="rect">
            <a:avLst/>
          </a:prstGeom>
        </p:spPr>
        <p:txBody>
          <a:bodyPr vert="horz" wrap="square" lIns="0" tIns="96520" rIns="0" bIns="0" rtlCol="0">
            <a:spAutoFit/>
          </a:bodyPr>
          <a:lstStyle/>
          <a:p>
            <a:pPr marL="0" marR="0" lvl="0" indent="0" algn="l" defTabSz="914400" rtl="0" eaLnBrk="1" fontAlgn="auto" latinLnBrk="0" hangingPunct="1">
              <a:lnSpc>
                <a:spcPct val="90000"/>
              </a:lnSpc>
              <a:spcBef>
                <a:spcPts val="1200"/>
              </a:spcBef>
              <a:spcAft>
                <a:spcPts val="200"/>
              </a:spcAft>
              <a:buClr>
                <a:srgbClr val="E48312"/>
              </a:buClr>
              <a:buSzPct val="100000"/>
              <a:buFontTx/>
              <a:buNone/>
              <a:tabLst/>
              <a:defRPr/>
            </a:pPr>
            <a:r>
              <a:rPr kumimoji="0" lang="en-US" sz="2000" b="0" i="0" u="none" strike="noStrike" kern="1200" cap="all" spc="200" normalizeH="0" baseline="0" noProof="0" dirty="0">
                <a:ln>
                  <a:noFill/>
                </a:ln>
                <a:solidFill>
                  <a:srgbClr val="637052"/>
                </a:solidFill>
                <a:effectLst/>
                <a:uLnTx/>
                <a:uFillTx/>
                <a:latin typeface="Calibri Light" panose="020F0302020204030204"/>
                <a:ea typeface="+mn-ea"/>
                <a:cs typeface="+mn-cs"/>
              </a:rPr>
              <a:t>Tara Perti, MD, MPH	</a:t>
            </a:r>
          </a:p>
          <a:p>
            <a:pPr marL="0" marR="0" lvl="0" indent="0" algn="l" defTabSz="914400" rtl="0" eaLnBrk="1" fontAlgn="auto" latinLnBrk="0" hangingPunct="1">
              <a:lnSpc>
                <a:spcPct val="90000"/>
              </a:lnSpc>
              <a:spcBef>
                <a:spcPts val="1200"/>
              </a:spcBef>
              <a:spcAft>
                <a:spcPts val="200"/>
              </a:spcAft>
              <a:buClr>
                <a:srgbClr val="E48312"/>
              </a:buClr>
              <a:buSzPct val="100000"/>
              <a:buFontTx/>
              <a:buNone/>
              <a:tabLst/>
              <a:defRPr/>
            </a:pPr>
            <a:r>
              <a:rPr kumimoji="0" lang="en-US" sz="2000" b="0" i="0" u="none" strike="noStrike" kern="1200" cap="all" spc="200" normalizeH="0" baseline="0" noProof="0" dirty="0">
                <a:ln>
                  <a:noFill/>
                </a:ln>
                <a:solidFill>
                  <a:srgbClr val="637052"/>
                </a:solidFill>
                <a:effectLst/>
                <a:uLnTx/>
                <a:uFillTx/>
                <a:latin typeface="Calibri Light" panose="020F0302020204030204"/>
                <a:ea typeface="+mn-ea"/>
                <a:cs typeface="+mn-cs"/>
              </a:rPr>
              <a:t>MEDICAL EPIDEMIOLOGIST</a:t>
            </a:r>
          </a:p>
          <a:p>
            <a:pPr marL="0" marR="0" lvl="0" indent="0" algn="l" defTabSz="914400" rtl="0" eaLnBrk="1" fontAlgn="auto" latinLnBrk="0" hangingPunct="1">
              <a:lnSpc>
                <a:spcPct val="90000"/>
              </a:lnSpc>
              <a:spcBef>
                <a:spcPts val="1200"/>
              </a:spcBef>
              <a:spcAft>
                <a:spcPts val="200"/>
              </a:spcAft>
              <a:buClr>
                <a:srgbClr val="E48312"/>
              </a:buClr>
              <a:buSzPct val="100000"/>
              <a:buFontTx/>
              <a:buNone/>
              <a:tabLst/>
              <a:defRPr/>
            </a:pPr>
            <a:r>
              <a:rPr kumimoji="0" lang="en-US" sz="2000" b="0" i="0" u="none" strike="noStrike" kern="1200" cap="all" spc="200" normalizeH="0" baseline="0" noProof="0" dirty="0">
                <a:ln>
                  <a:noFill/>
                </a:ln>
                <a:solidFill>
                  <a:srgbClr val="637052"/>
                </a:solidFill>
                <a:effectLst/>
                <a:uLnTx/>
                <a:uFillTx/>
                <a:latin typeface="Calibri Light" panose="020F0302020204030204"/>
                <a:ea typeface="+mn-ea"/>
                <a:cs typeface="+mn-cs"/>
              </a:rPr>
              <a:t>IHS, Portland Area OFFICE</a:t>
            </a:r>
          </a:p>
          <a:p>
            <a:pPr marL="15240" marR="5506720" lvl="0" indent="0" algn="l" defTabSz="914400" rtl="0" eaLnBrk="1" fontAlgn="auto" latinLnBrk="0" hangingPunct="1">
              <a:lnSpc>
                <a:spcPts val="4430"/>
              </a:lnSpc>
              <a:spcBef>
                <a:spcPts val="114"/>
              </a:spcBef>
              <a:spcAft>
                <a:spcPts val="0"/>
              </a:spcAft>
              <a:buClrTx/>
              <a:buSzTx/>
              <a:buFontTx/>
              <a:buNone/>
              <a:tabLst>
                <a:tab pos="1031875" algn="l"/>
              </a:tabLst>
              <a:defRPr/>
            </a:pPr>
            <a:r>
              <a:rPr kumimoji="0" lang="en-US" sz="2200" b="0" i="0" u="none" strike="noStrike" kern="1200" cap="none" spc="0" normalizeH="0" baseline="0" noProof="0" dirty="0">
                <a:ln>
                  <a:noFill/>
                </a:ln>
                <a:solidFill>
                  <a:srgbClr val="637052"/>
                </a:solidFill>
                <a:effectLst/>
                <a:uLnTx/>
                <a:uFillTx/>
                <a:latin typeface="Calibri Light" panose="020F0302020204030204" pitchFamily="34" charset="0"/>
                <a:ea typeface="+mn-ea"/>
                <a:cs typeface="Calibri Light" panose="020F0302020204030204" pitchFamily="34" charset="0"/>
              </a:rPr>
              <a:t>March 18, 2026</a:t>
            </a:r>
          </a:p>
          <a:p>
            <a:pPr marL="15240" marR="5506720" lvl="0" indent="0" algn="l" defTabSz="914400" rtl="0" eaLnBrk="1" fontAlgn="auto" latinLnBrk="0" hangingPunct="1">
              <a:lnSpc>
                <a:spcPts val="4430"/>
              </a:lnSpc>
              <a:spcBef>
                <a:spcPts val="114"/>
              </a:spcBef>
              <a:spcAft>
                <a:spcPts val="0"/>
              </a:spcAft>
              <a:buClrTx/>
              <a:buSzTx/>
              <a:buFontTx/>
              <a:buNone/>
              <a:tabLst>
                <a:tab pos="1031875" algn="l"/>
              </a:tabLst>
              <a:defRPr/>
            </a:pPr>
            <a:r>
              <a:rPr kumimoji="0" lang="en-US" sz="2200" b="0" i="0" u="none" strike="noStrike" kern="1200" cap="none" spc="0" normalizeH="0" baseline="0" noProof="0" dirty="0">
                <a:ln>
                  <a:noFill/>
                </a:ln>
                <a:solidFill>
                  <a:srgbClr val="637052"/>
                </a:solidFill>
                <a:effectLst/>
                <a:uLnTx/>
                <a:uFillTx/>
                <a:latin typeface="Calibri Light" panose="020F0302020204030204" pitchFamily="34" charset="0"/>
                <a:ea typeface="+mn-ea"/>
                <a:cs typeface="Calibri Light" panose="020F0302020204030204" pitchFamily="34" charset="0"/>
              </a:rPr>
              <a:t>, </a:t>
            </a:r>
            <a:endParaRPr kumimoji="0" sz="2200" b="0" i="0" u="none" strike="noStrike" kern="1200" cap="none" spc="0" normalizeH="0" baseline="0" noProof="0" dirty="0">
              <a:ln>
                <a:noFill/>
              </a:ln>
              <a:solidFill>
                <a:srgbClr val="637052"/>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225473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82376-154A-05CA-513B-1BD509958B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B213F-75C0-3742-F459-576F32FB95E3}"/>
              </a:ext>
            </a:extLst>
          </p:cNvPr>
          <p:cNvSpPr>
            <a:spLocks noGrp="1"/>
          </p:cNvSpPr>
          <p:nvPr>
            <p:ph type="title"/>
          </p:nvPr>
        </p:nvSpPr>
        <p:spPr/>
        <p:txBody>
          <a:bodyPr/>
          <a:lstStyle/>
          <a:p>
            <a:endParaRPr lang="en-US"/>
          </a:p>
        </p:txBody>
      </p:sp>
      <p:pic>
        <p:nvPicPr>
          <p:cNvPr id="4" name="Picture 3" descr="A screenshot of a computer&#10;&#10;AI-generated content may be incorrect.">
            <a:extLst>
              <a:ext uri="{FF2B5EF4-FFF2-40B4-BE49-F238E27FC236}">
                <a16:creationId xmlns:a16="http://schemas.microsoft.com/office/drawing/2014/main" id="{EE2BE62D-B981-6D66-DF27-83A85885E000}"/>
              </a:ext>
            </a:extLst>
          </p:cNvPr>
          <p:cNvPicPr>
            <a:picLocks noChangeAspect="1"/>
          </p:cNvPicPr>
          <p:nvPr/>
        </p:nvPicPr>
        <p:blipFill>
          <a:blip r:embed="rId2"/>
          <a:stretch>
            <a:fillRect/>
          </a:stretch>
        </p:blipFill>
        <p:spPr>
          <a:xfrm>
            <a:off x="838200" y="754575"/>
            <a:ext cx="10363200" cy="5738300"/>
          </a:xfrm>
          <a:prstGeom prst="rect">
            <a:avLst/>
          </a:prstGeom>
        </p:spPr>
      </p:pic>
      <p:sp>
        <p:nvSpPr>
          <p:cNvPr id="3" name="Rectangle 2">
            <a:extLst>
              <a:ext uri="{FF2B5EF4-FFF2-40B4-BE49-F238E27FC236}">
                <a16:creationId xmlns:a16="http://schemas.microsoft.com/office/drawing/2014/main" id="{1EB4D061-B71A-5764-70D9-ED584CA74029}"/>
              </a:ext>
            </a:extLst>
          </p:cNvPr>
          <p:cNvSpPr/>
          <p:nvPr/>
        </p:nvSpPr>
        <p:spPr>
          <a:xfrm>
            <a:off x="1612900" y="2552700"/>
            <a:ext cx="9232900" cy="3302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3650A45-22D7-C662-6B6C-E0C2E16F7B69}"/>
              </a:ext>
            </a:extLst>
          </p:cNvPr>
          <p:cNvSpPr/>
          <p:nvPr/>
        </p:nvSpPr>
        <p:spPr>
          <a:xfrm>
            <a:off x="1403350" y="3330575"/>
            <a:ext cx="9232900" cy="3302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3B2A276-1613-5B96-6529-75A774A3ADE2}"/>
              </a:ext>
            </a:extLst>
          </p:cNvPr>
          <p:cNvSpPr/>
          <p:nvPr/>
        </p:nvSpPr>
        <p:spPr>
          <a:xfrm>
            <a:off x="1612900" y="4899024"/>
            <a:ext cx="9232900" cy="638175"/>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392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CEE58-3D9E-3FD5-F408-6F050789345E}"/>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AED5E64E-349D-681B-6ABF-0809B49C3899}"/>
              </a:ext>
            </a:extLst>
          </p:cNvPr>
          <p:cNvPicPr>
            <a:picLocks noChangeAspect="1"/>
          </p:cNvPicPr>
          <p:nvPr/>
        </p:nvPicPr>
        <p:blipFill>
          <a:blip r:embed="rId2"/>
          <a:stretch>
            <a:fillRect/>
          </a:stretch>
        </p:blipFill>
        <p:spPr>
          <a:xfrm>
            <a:off x="838200" y="120660"/>
            <a:ext cx="9952309" cy="6737340"/>
          </a:xfrm>
          <a:prstGeom prst="rect">
            <a:avLst/>
          </a:prstGeom>
        </p:spPr>
      </p:pic>
      <p:sp>
        <p:nvSpPr>
          <p:cNvPr id="3" name="Rectangle 2">
            <a:extLst>
              <a:ext uri="{FF2B5EF4-FFF2-40B4-BE49-F238E27FC236}">
                <a16:creationId xmlns:a16="http://schemas.microsoft.com/office/drawing/2014/main" id="{11D933D1-F038-1A29-7221-219F9ADDB454}"/>
              </a:ext>
            </a:extLst>
          </p:cNvPr>
          <p:cNvSpPr/>
          <p:nvPr/>
        </p:nvSpPr>
        <p:spPr>
          <a:xfrm>
            <a:off x="3657600" y="1052186"/>
            <a:ext cx="4408714" cy="142796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5569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627BF-C10B-E580-0A6F-29CCFF7B74A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D10C7A7-F2CE-741E-6031-981620CE89A9}"/>
              </a:ext>
            </a:extLst>
          </p:cNvPr>
          <p:cNvPicPr>
            <a:picLocks noChangeAspect="1"/>
          </p:cNvPicPr>
          <p:nvPr/>
        </p:nvPicPr>
        <p:blipFill>
          <a:blip r:embed="rId2"/>
          <a:stretch>
            <a:fillRect/>
          </a:stretch>
        </p:blipFill>
        <p:spPr>
          <a:xfrm>
            <a:off x="267938" y="2237127"/>
            <a:ext cx="5437351" cy="2047833"/>
          </a:xfrm>
          <a:prstGeom prst="rect">
            <a:avLst/>
          </a:prstGeom>
        </p:spPr>
      </p:pic>
      <p:pic>
        <p:nvPicPr>
          <p:cNvPr id="4" name="Picture 3">
            <a:extLst>
              <a:ext uri="{FF2B5EF4-FFF2-40B4-BE49-F238E27FC236}">
                <a16:creationId xmlns:a16="http://schemas.microsoft.com/office/drawing/2014/main" id="{B86F4074-ADDE-253B-38D6-C792455E90C9}"/>
              </a:ext>
            </a:extLst>
          </p:cNvPr>
          <p:cNvPicPr>
            <a:picLocks noChangeAspect="1"/>
          </p:cNvPicPr>
          <p:nvPr/>
        </p:nvPicPr>
        <p:blipFill>
          <a:blip r:embed="rId3"/>
          <a:stretch>
            <a:fillRect/>
          </a:stretch>
        </p:blipFill>
        <p:spPr>
          <a:xfrm>
            <a:off x="0" y="249222"/>
            <a:ext cx="5561356" cy="1867445"/>
          </a:xfrm>
          <a:prstGeom prst="rect">
            <a:avLst/>
          </a:prstGeom>
        </p:spPr>
      </p:pic>
      <p:pic>
        <p:nvPicPr>
          <p:cNvPr id="5" name="Picture 4">
            <a:extLst>
              <a:ext uri="{FF2B5EF4-FFF2-40B4-BE49-F238E27FC236}">
                <a16:creationId xmlns:a16="http://schemas.microsoft.com/office/drawing/2014/main" id="{DA57045D-4E60-6A16-F742-C575E3A557AC}"/>
              </a:ext>
            </a:extLst>
          </p:cNvPr>
          <p:cNvPicPr>
            <a:picLocks noChangeAspect="1"/>
          </p:cNvPicPr>
          <p:nvPr/>
        </p:nvPicPr>
        <p:blipFill>
          <a:blip r:embed="rId4"/>
          <a:stretch>
            <a:fillRect/>
          </a:stretch>
        </p:blipFill>
        <p:spPr>
          <a:xfrm>
            <a:off x="5849223" y="677334"/>
            <a:ext cx="5508819" cy="3119587"/>
          </a:xfrm>
          <a:prstGeom prst="rect">
            <a:avLst/>
          </a:prstGeom>
        </p:spPr>
      </p:pic>
      <p:pic>
        <p:nvPicPr>
          <p:cNvPr id="6" name="Picture 5">
            <a:extLst>
              <a:ext uri="{FF2B5EF4-FFF2-40B4-BE49-F238E27FC236}">
                <a16:creationId xmlns:a16="http://schemas.microsoft.com/office/drawing/2014/main" id="{AC8FE893-53DC-789E-E269-6A2748064503}"/>
              </a:ext>
            </a:extLst>
          </p:cNvPr>
          <p:cNvPicPr>
            <a:picLocks noChangeAspect="1"/>
          </p:cNvPicPr>
          <p:nvPr/>
        </p:nvPicPr>
        <p:blipFill>
          <a:blip r:embed="rId5"/>
          <a:stretch>
            <a:fillRect/>
          </a:stretch>
        </p:blipFill>
        <p:spPr>
          <a:xfrm>
            <a:off x="6478249" y="3796921"/>
            <a:ext cx="4865925" cy="2623153"/>
          </a:xfrm>
          <a:prstGeom prst="rect">
            <a:avLst/>
          </a:prstGeom>
        </p:spPr>
      </p:pic>
      <p:pic>
        <p:nvPicPr>
          <p:cNvPr id="7" name="Picture 6">
            <a:extLst>
              <a:ext uri="{FF2B5EF4-FFF2-40B4-BE49-F238E27FC236}">
                <a16:creationId xmlns:a16="http://schemas.microsoft.com/office/drawing/2014/main" id="{874A6EF5-604A-5DA3-B8FC-C2DCBEA357D5}"/>
              </a:ext>
            </a:extLst>
          </p:cNvPr>
          <p:cNvPicPr>
            <a:picLocks noChangeAspect="1"/>
          </p:cNvPicPr>
          <p:nvPr/>
        </p:nvPicPr>
        <p:blipFill>
          <a:blip r:embed="rId6"/>
          <a:stretch>
            <a:fillRect/>
          </a:stretch>
        </p:blipFill>
        <p:spPr>
          <a:xfrm>
            <a:off x="267937" y="4429183"/>
            <a:ext cx="4202463" cy="2428817"/>
          </a:xfrm>
          <a:prstGeom prst="rect">
            <a:avLst/>
          </a:prstGeom>
        </p:spPr>
      </p:pic>
    </p:spTree>
    <p:extLst>
      <p:ext uri="{BB962C8B-B14F-4D97-AF65-F5344CB8AC3E}">
        <p14:creationId xmlns:p14="http://schemas.microsoft.com/office/powerpoint/2010/main" val="50309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Question marks in a line and one question mark is lit">
            <a:extLst>
              <a:ext uri="{FF2B5EF4-FFF2-40B4-BE49-F238E27FC236}">
                <a16:creationId xmlns:a16="http://schemas.microsoft.com/office/drawing/2014/main" id="{F638DAB0-13D7-B0CF-8D2A-A9069E8D6F81}"/>
              </a:ext>
            </a:extLst>
          </p:cNvPr>
          <p:cNvPicPr>
            <a:picLocks noChangeAspect="1"/>
          </p:cNvPicPr>
          <p:nvPr/>
        </p:nvPicPr>
        <p:blipFill>
          <a:blip r:embed="rId2"/>
          <a:srcRect t="1935" r="1" b="13554"/>
          <a:stretch>
            <a:fillRect/>
          </a:stretch>
        </p:blipFill>
        <p:spPr>
          <a:xfrm>
            <a:off x="-3447" y="-1"/>
            <a:ext cx="12195447" cy="6879745"/>
          </a:xfrm>
          <a:prstGeom prst="rect">
            <a:avLst/>
          </a:prstGeom>
        </p:spPr>
      </p:pic>
      <p:sp>
        <p:nvSpPr>
          <p:cNvPr id="15" name="Rectangle 14">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9414" y="-733991"/>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6" y="0"/>
            <a:ext cx="2843402"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38704" y="21736"/>
            <a:ext cx="3152862"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7" y="5288433"/>
            <a:ext cx="12199706"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4596" y="2224929"/>
            <a:ext cx="3866773" cy="5442859"/>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6173A3-0D11-EA57-4745-A8921B889B1F}"/>
              </a:ext>
            </a:extLst>
          </p:cNvPr>
          <p:cNvSpPr>
            <a:spLocks noGrp="1"/>
          </p:cNvSpPr>
          <p:nvPr>
            <p:ph type="title"/>
          </p:nvPr>
        </p:nvSpPr>
        <p:spPr>
          <a:xfrm>
            <a:off x="859028" y="4121944"/>
            <a:ext cx="7927785" cy="1620665"/>
          </a:xfrm>
        </p:spPr>
        <p:txBody>
          <a:bodyPr vert="horz" lIns="91440" tIns="45720" rIns="91440" bIns="45720" rtlCol="0" anchor="b">
            <a:normAutofit/>
          </a:bodyPr>
          <a:lstStyle/>
          <a:p>
            <a:r>
              <a:rPr lang="en-US" sz="4000" dirty="0">
                <a:solidFill>
                  <a:srgbClr val="FFFFFF"/>
                </a:solidFill>
              </a:rPr>
              <a:t>Questions?</a:t>
            </a:r>
          </a:p>
        </p:txBody>
      </p:sp>
    </p:spTree>
    <p:extLst>
      <p:ext uri="{BB962C8B-B14F-4D97-AF65-F5344CB8AC3E}">
        <p14:creationId xmlns:p14="http://schemas.microsoft.com/office/powerpoint/2010/main" val="239851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41C54-2ACD-6A06-F0FD-457CCA5CC64F}"/>
              </a:ext>
            </a:extLst>
          </p:cNvPr>
          <p:cNvSpPr>
            <a:spLocks noGrp="1"/>
          </p:cNvSpPr>
          <p:nvPr>
            <p:ph type="title"/>
          </p:nvPr>
        </p:nvSpPr>
        <p:spPr>
          <a:xfrm>
            <a:off x="300334" y="14355"/>
            <a:ext cx="11591331" cy="1035605"/>
          </a:xfrm>
        </p:spPr>
        <p:txBody>
          <a:bodyPr/>
          <a:lstStyle/>
          <a:p>
            <a:r>
              <a:rPr lang="en-US" dirty="0"/>
              <a:t>Percent of Tests Positive for RSV — United States, 2025-26 </a:t>
            </a:r>
            <a:br>
              <a:rPr lang="en-US" dirty="0"/>
            </a:br>
            <a:r>
              <a:rPr lang="en-US" dirty="0"/>
              <a:t>(week ending 3/7/26*)</a:t>
            </a:r>
          </a:p>
        </p:txBody>
      </p:sp>
      <p:pic>
        <p:nvPicPr>
          <p:cNvPr id="6" name="Content Placeholder 5" descr="Map&#10;&#10;AI-generated content may be incorrect.">
            <a:extLst>
              <a:ext uri="{FF2B5EF4-FFF2-40B4-BE49-F238E27FC236}">
                <a16:creationId xmlns:a16="http://schemas.microsoft.com/office/drawing/2014/main" id="{52414EC2-77AA-C3B6-E166-5356B43BD57D}"/>
              </a:ext>
            </a:extLst>
          </p:cNvPr>
          <p:cNvPicPr>
            <a:picLocks noGrp="1" noChangeAspect="1"/>
          </p:cNvPicPr>
          <p:nvPr>
            <p:ph idx="1"/>
          </p:nvPr>
        </p:nvPicPr>
        <p:blipFill>
          <a:blip r:embed="rId3"/>
          <a:stretch>
            <a:fillRect/>
          </a:stretch>
        </p:blipFill>
        <p:spPr>
          <a:xfrm>
            <a:off x="2177144" y="1298234"/>
            <a:ext cx="8379326" cy="4913276"/>
          </a:xfrm>
          <a:prstGeom prst="rect">
            <a:avLst/>
          </a:prstGeom>
        </p:spPr>
      </p:pic>
      <p:sp>
        <p:nvSpPr>
          <p:cNvPr id="4" name="Slide Number Placeholder 3">
            <a:extLst>
              <a:ext uri="{FF2B5EF4-FFF2-40B4-BE49-F238E27FC236}">
                <a16:creationId xmlns:a16="http://schemas.microsoft.com/office/drawing/2014/main" id="{1A871F74-69BF-E5AF-3A6B-45D6DB2428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582AC-5695-48DB-B28C-201892CC33C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0F20337-0CC2-E0FD-AB04-7415C1A7F9F5}"/>
              </a:ext>
            </a:extLst>
          </p:cNvPr>
          <p:cNvSpPr txBox="1"/>
          <p:nvPr/>
        </p:nvSpPr>
        <p:spPr>
          <a:xfrm>
            <a:off x="12679" y="6459785"/>
            <a:ext cx="1011555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National Respiratory and Enteric Virus Surveillance System Dashboard.  Available at: </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https://www.cdc.gov/nrevss/php/dashboard/index.html</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5ABFB94-6785-9B11-000A-F06396E3BEAF}"/>
              </a:ext>
            </a:extLst>
          </p:cNvPr>
          <p:cNvSpPr txBox="1"/>
          <p:nvPr/>
        </p:nvSpPr>
        <p:spPr>
          <a:xfrm>
            <a:off x="8421511" y="5559766"/>
            <a:ext cx="36507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*Centered 3 week moving average for week ending 3/7/26. </a:t>
            </a:r>
          </a:p>
        </p:txBody>
      </p:sp>
    </p:spTree>
    <p:extLst>
      <p:ext uri="{BB962C8B-B14F-4D97-AF65-F5344CB8AC3E}">
        <p14:creationId xmlns:p14="http://schemas.microsoft.com/office/powerpoint/2010/main" val="2701181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430C1-43D8-79D3-4EEE-3D5FD21AF807}"/>
              </a:ext>
            </a:extLst>
          </p:cNvPr>
          <p:cNvSpPr>
            <a:spLocks noGrp="1"/>
          </p:cNvSpPr>
          <p:nvPr>
            <p:ph type="title"/>
          </p:nvPr>
        </p:nvSpPr>
        <p:spPr>
          <a:xfrm>
            <a:off x="307954" y="35390"/>
            <a:ext cx="11493521" cy="964735"/>
          </a:xfrm>
        </p:spPr>
        <p:txBody>
          <a:bodyPr>
            <a:normAutofit/>
          </a:bodyPr>
          <a:lstStyle/>
          <a:p>
            <a:r>
              <a:rPr lang="en-US" dirty="0"/>
              <a:t>RSV-Associated Hospitalization Rate by Age, non-Hispanic AI/AN vs. </a:t>
            </a:r>
            <a:br>
              <a:rPr lang="en-US" dirty="0"/>
            </a:br>
            <a:r>
              <a:rPr lang="en-US" dirty="0"/>
              <a:t>non-Hispanic White</a:t>
            </a:r>
            <a:r>
              <a:rPr lang="en-US" sz="3200" dirty="0"/>
              <a:t> — </a:t>
            </a:r>
            <a:r>
              <a:rPr lang="en-US" dirty="0"/>
              <a:t>United States, 2025-26 (through 3/7/26)</a:t>
            </a:r>
          </a:p>
        </p:txBody>
      </p:sp>
      <p:sp>
        <p:nvSpPr>
          <p:cNvPr id="4" name="Slide Number Placeholder 3">
            <a:extLst>
              <a:ext uri="{FF2B5EF4-FFF2-40B4-BE49-F238E27FC236}">
                <a16:creationId xmlns:a16="http://schemas.microsoft.com/office/drawing/2014/main" id="{460AAC3F-B8F6-C2E3-3D5D-B410BC0E1D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582AC-5695-48DB-B28C-201892CC33C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02850D1-1018-15D0-2ABD-19C7FAEC41E6}"/>
              </a:ext>
            </a:extLst>
          </p:cNvPr>
          <p:cNvSpPr txBox="1"/>
          <p:nvPr/>
        </p:nvSpPr>
        <p:spPr>
          <a:xfrm>
            <a:off x="12679" y="6459785"/>
            <a:ext cx="1011555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RSV-NET.  Available at: </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https://www.cdc.gov/rsv/php/surveillance/rsv-net.html?CDC_AA_refVal=https%3A%2F%2Fwww.cdc.gov%2Frsv%2Fphp%2Fsurveillance%2Findex.html</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B5587FA-8A23-FD7A-40CA-AB0AC8468224}"/>
              </a:ext>
            </a:extLst>
          </p:cNvPr>
          <p:cNvPicPr>
            <a:picLocks noChangeAspect="1"/>
          </p:cNvPicPr>
          <p:nvPr/>
        </p:nvPicPr>
        <p:blipFill>
          <a:blip r:embed="rId4"/>
          <a:srcRect b="32052"/>
          <a:stretch/>
        </p:blipFill>
        <p:spPr>
          <a:xfrm>
            <a:off x="3880530" y="5849208"/>
            <a:ext cx="4719842" cy="374846"/>
          </a:xfrm>
          <a:prstGeom prst="rect">
            <a:avLst/>
          </a:prstGeom>
        </p:spPr>
      </p:pic>
      <p:pic>
        <p:nvPicPr>
          <p:cNvPr id="14" name="Picture 13">
            <a:extLst>
              <a:ext uri="{FF2B5EF4-FFF2-40B4-BE49-F238E27FC236}">
                <a16:creationId xmlns:a16="http://schemas.microsoft.com/office/drawing/2014/main" id="{34745895-0617-C5B9-3DCE-E5768B3A7219}"/>
              </a:ext>
            </a:extLst>
          </p:cNvPr>
          <p:cNvPicPr>
            <a:picLocks noChangeAspect="1"/>
          </p:cNvPicPr>
          <p:nvPr/>
        </p:nvPicPr>
        <p:blipFill>
          <a:blip r:embed="rId5"/>
          <a:stretch>
            <a:fillRect/>
          </a:stretch>
        </p:blipFill>
        <p:spPr>
          <a:xfrm>
            <a:off x="12679" y="2638698"/>
            <a:ext cx="299447" cy="2055664"/>
          </a:xfrm>
          <a:prstGeom prst="rect">
            <a:avLst/>
          </a:prstGeom>
        </p:spPr>
      </p:pic>
      <p:pic>
        <p:nvPicPr>
          <p:cNvPr id="16" name="Picture 15" descr="Chart, line chart&#10;&#10;AI-generated content may be incorrect.">
            <a:extLst>
              <a:ext uri="{FF2B5EF4-FFF2-40B4-BE49-F238E27FC236}">
                <a16:creationId xmlns:a16="http://schemas.microsoft.com/office/drawing/2014/main" id="{BEC56BFF-D779-DA22-5AE7-6F0A906EED70}"/>
              </a:ext>
            </a:extLst>
          </p:cNvPr>
          <p:cNvPicPr>
            <a:picLocks noChangeAspect="1"/>
          </p:cNvPicPr>
          <p:nvPr/>
        </p:nvPicPr>
        <p:blipFill>
          <a:blip r:embed="rId6"/>
          <a:stretch>
            <a:fillRect/>
          </a:stretch>
        </p:blipFill>
        <p:spPr>
          <a:xfrm>
            <a:off x="387568" y="1792106"/>
            <a:ext cx="5667146" cy="4057102"/>
          </a:xfrm>
          <a:prstGeom prst="rect">
            <a:avLst/>
          </a:prstGeom>
        </p:spPr>
      </p:pic>
      <p:pic>
        <p:nvPicPr>
          <p:cNvPr id="18" name="Picture 17" descr="Chart, line chart&#10;&#10;AI-generated content may be incorrect.">
            <a:extLst>
              <a:ext uri="{FF2B5EF4-FFF2-40B4-BE49-F238E27FC236}">
                <a16:creationId xmlns:a16="http://schemas.microsoft.com/office/drawing/2014/main" id="{B2BD9B62-94A7-799B-2035-97FE43C35873}"/>
              </a:ext>
            </a:extLst>
          </p:cNvPr>
          <p:cNvPicPr>
            <a:picLocks noChangeAspect="1"/>
          </p:cNvPicPr>
          <p:nvPr/>
        </p:nvPicPr>
        <p:blipFill>
          <a:blip r:embed="rId7"/>
          <a:stretch>
            <a:fillRect/>
          </a:stretch>
        </p:blipFill>
        <p:spPr>
          <a:xfrm>
            <a:off x="6240451" y="1885094"/>
            <a:ext cx="5667146" cy="3847536"/>
          </a:xfrm>
          <a:prstGeom prst="rect">
            <a:avLst/>
          </a:prstGeom>
        </p:spPr>
      </p:pic>
      <p:sp>
        <p:nvSpPr>
          <p:cNvPr id="19" name="TextBox 18">
            <a:extLst>
              <a:ext uri="{FF2B5EF4-FFF2-40B4-BE49-F238E27FC236}">
                <a16:creationId xmlns:a16="http://schemas.microsoft.com/office/drawing/2014/main" id="{3BC1068F-F4F6-DF5D-BF19-A291F7335589}"/>
              </a:ext>
            </a:extLst>
          </p:cNvPr>
          <p:cNvSpPr txBox="1"/>
          <p:nvPr/>
        </p:nvSpPr>
        <p:spPr>
          <a:xfrm>
            <a:off x="2184400" y="1257300"/>
            <a:ext cx="2286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Children (0-17 years)</a:t>
            </a:r>
          </a:p>
        </p:txBody>
      </p:sp>
      <p:sp>
        <p:nvSpPr>
          <p:cNvPr id="22" name="TextBox 21">
            <a:extLst>
              <a:ext uri="{FF2B5EF4-FFF2-40B4-BE49-F238E27FC236}">
                <a16:creationId xmlns:a16="http://schemas.microsoft.com/office/drawing/2014/main" id="{8CAA10E7-D533-8E8F-4781-C9425175CAF9}"/>
              </a:ext>
            </a:extLst>
          </p:cNvPr>
          <p:cNvSpPr txBox="1"/>
          <p:nvPr/>
        </p:nvSpPr>
        <p:spPr>
          <a:xfrm>
            <a:off x="8064500" y="1257300"/>
            <a:ext cx="2286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Adults (≥ 18 years)</a:t>
            </a:r>
          </a:p>
        </p:txBody>
      </p:sp>
      <p:sp>
        <p:nvSpPr>
          <p:cNvPr id="23" name="TextBox 22">
            <a:extLst>
              <a:ext uri="{FF2B5EF4-FFF2-40B4-BE49-F238E27FC236}">
                <a16:creationId xmlns:a16="http://schemas.microsoft.com/office/drawing/2014/main" id="{5A3F96C7-BA26-8928-4AD0-65649118FFA6}"/>
              </a:ext>
            </a:extLst>
          </p:cNvPr>
          <p:cNvSpPr txBox="1"/>
          <p:nvPr/>
        </p:nvSpPr>
        <p:spPr>
          <a:xfrm>
            <a:off x="5770367" y="3044094"/>
            <a:ext cx="6927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8.6</a:t>
            </a:r>
          </a:p>
        </p:txBody>
      </p:sp>
      <p:sp>
        <p:nvSpPr>
          <p:cNvPr id="24" name="TextBox 23">
            <a:extLst>
              <a:ext uri="{FF2B5EF4-FFF2-40B4-BE49-F238E27FC236}">
                <a16:creationId xmlns:a16="http://schemas.microsoft.com/office/drawing/2014/main" id="{989B69F2-4A72-32DE-3D73-AE07E7A07838}"/>
              </a:ext>
            </a:extLst>
          </p:cNvPr>
          <p:cNvSpPr txBox="1"/>
          <p:nvPr/>
        </p:nvSpPr>
        <p:spPr>
          <a:xfrm>
            <a:off x="5783793" y="4446651"/>
            <a:ext cx="6927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3.7</a:t>
            </a:r>
          </a:p>
        </p:txBody>
      </p:sp>
      <p:sp>
        <p:nvSpPr>
          <p:cNvPr id="25" name="TextBox 24">
            <a:extLst>
              <a:ext uri="{FF2B5EF4-FFF2-40B4-BE49-F238E27FC236}">
                <a16:creationId xmlns:a16="http://schemas.microsoft.com/office/drawing/2014/main" id="{E9C108B3-C3AF-5203-10B6-D905A1505E98}"/>
              </a:ext>
            </a:extLst>
          </p:cNvPr>
          <p:cNvSpPr txBox="1"/>
          <p:nvPr/>
        </p:nvSpPr>
        <p:spPr>
          <a:xfrm>
            <a:off x="11746971" y="3389531"/>
            <a:ext cx="6927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1.4</a:t>
            </a:r>
          </a:p>
        </p:txBody>
      </p:sp>
      <p:sp>
        <p:nvSpPr>
          <p:cNvPr id="26" name="TextBox 25">
            <a:extLst>
              <a:ext uri="{FF2B5EF4-FFF2-40B4-BE49-F238E27FC236}">
                <a16:creationId xmlns:a16="http://schemas.microsoft.com/office/drawing/2014/main" id="{023D0AC4-C8ED-D38A-B77B-1FD515781397}"/>
              </a:ext>
            </a:extLst>
          </p:cNvPr>
          <p:cNvSpPr txBox="1"/>
          <p:nvPr/>
        </p:nvSpPr>
        <p:spPr>
          <a:xfrm>
            <a:off x="11776728" y="4940860"/>
            <a:ext cx="6927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0</a:t>
            </a:r>
          </a:p>
        </p:txBody>
      </p:sp>
    </p:spTree>
    <p:extLst>
      <p:ext uri="{BB962C8B-B14F-4D97-AF65-F5344CB8AC3E}">
        <p14:creationId xmlns:p14="http://schemas.microsoft.com/office/powerpoint/2010/main" val="1320962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66FDB-5880-43D6-B247-0861A42A580D}"/>
              </a:ext>
            </a:extLst>
          </p:cNvPr>
          <p:cNvSpPr>
            <a:spLocks noGrp="1"/>
          </p:cNvSpPr>
          <p:nvPr>
            <p:ph type="title"/>
          </p:nvPr>
        </p:nvSpPr>
        <p:spPr>
          <a:xfrm>
            <a:off x="300334" y="0"/>
            <a:ext cx="11591331" cy="1035605"/>
          </a:xfrm>
        </p:spPr>
        <p:txBody>
          <a:bodyPr/>
          <a:lstStyle/>
          <a:p>
            <a:r>
              <a:rPr lang="en-US" sz="3200" dirty="0"/>
              <a:t>Influenza-like Illness (ILI) Activity — United States, </a:t>
            </a:r>
            <a:br>
              <a:rPr lang="en-US" sz="3200" dirty="0"/>
            </a:br>
            <a:r>
              <a:rPr lang="en-US" sz="3200" dirty="0"/>
              <a:t>2025-26 (through 3/7/26)</a:t>
            </a:r>
            <a:endParaRPr lang="en-US" dirty="0"/>
          </a:p>
        </p:txBody>
      </p:sp>
      <p:sp>
        <p:nvSpPr>
          <p:cNvPr id="4" name="Slide Number Placeholder 3">
            <a:extLst>
              <a:ext uri="{FF2B5EF4-FFF2-40B4-BE49-F238E27FC236}">
                <a16:creationId xmlns:a16="http://schemas.microsoft.com/office/drawing/2014/main" id="{63CB22C4-70A8-413B-8052-FBC0458C89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582AC-5695-48DB-B28C-201892CC33C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FB1BA25-D6B7-4E7A-9913-63469DF9EFEE}"/>
              </a:ext>
            </a:extLst>
          </p:cNvPr>
          <p:cNvSpPr txBox="1"/>
          <p:nvPr/>
        </p:nvSpPr>
        <p:spPr>
          <a:xfrm>
            <a:off x="0" y="6459785"/>
            <a:ext cx="965107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CDC.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FluView</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Weekly US Influenza Surveillance Report.  Available at: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https://www.cdc.gov/fluview/surveillance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CC10662-5F6D-4D6B-B1DB-5F91A064E047}"/>
              </a:ext>
            </a:extLst>
          </p:cNvPr>
          <p:cNvPicPr>
            <a:picLocks noChangeAspect="1"/>
          </p:cNvPicPr>
          <p:nvPr/>
        </p:nvPicPr>
        <p:blipFill>
          <a:blip r:embed="rId4"/>
          <a:srcRect r="16896"/>
          <a:stretch/>
        </p:blipFill>
        <p:spPr>
          <a:xfrm>
            <a:off x="10556470" y="1730853"/>
            <a:ext cx="1573364" cy="3590884"/>
          </a:xfrm>
          <a:prstGeom prst="rect">
            <a:avLst/>
          </a:prstGeom>
        </p:spPr>
      </p:pic>
      <p:sp>
        <p:nvSpPr>
          <p:cNvPr id="6" name="TextBox 5">
            <a:extLst>
              <a:ext uri="{FF2B5EF4-FFF2-40B4-BE49-F238E27FC236}">
                <a16:creationId xmlns:a16="http://schemas.microsoft.com/office/drawing/2014/main" id="{73C9412A-1B8D-79C0-F7F6-60BC1E8BAC03}"/>
              </a:ext>
            </a:extLst>
          </p:cNvPr>
          <p:cNvSpPr txBox="1"/>
          <p:nvPr/>
        </p:nvSpPr>
        <p:spPr>
          <a:xfrm>
            <a:off x="1066800" y="1219200"/>
            <a:ext cx="4045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Percentage of Outpatients Visits for ILI</a:t>
            </a:r>
          </a:p>
        </p:txBody>
      </p:sp>
      <p:sp>
        <p:nvSpPr>
          <p:cNvPr id="8" name="TextBox 7">
            <a:extLst>
              <a:ext uri="{FF2B5EF4-FFF2-40B4-BE49-F238E27FC236}">
                <a16:creationId xmlns:a16="http://schemas.microsoft.com/office/drawing/2014/main" id="{C13592A5-65C3-A3CC-770E-A786EFB37136}"/>
              </a:ext>
            </a:extLst>
          </p:cNvPr>
          <p:cNvSpPr txBox="1"/>
          <p:nvPr/>
        </p:nvSpPr>
        <p:spPr>
          <a:xfrm>
            <a:off x="7079673" y="1219200"/>
            <a:ext cx="40455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ILI Activity (week ending 3/7/26)</a:t>
            </a:r>
          </a:p>
        </p:txBody>
      </p:sp>
      <p:pic>
        <p:nvPicPr>
          <p:cNvPr id="11" name="Picture 10" descr="Chart, histogram&#10;&#10;AI-generated content may be incorrect.">
            <a:extLst>
              <a:ext uri="{FF2B5EF4-FFF2-40B4-BE49-F238E27FC236}">
                <a16:creationId xmlns:a16="http://schemas.microsoft.com/office/drawing/2014/main" id="{E6398DBD-4CBB-4FD3-5219-0E1DD9C5B6AF}"/>
              </a:ext>
            </a:extLst>
          </p:cNvPr>
          <p:cNvPicPr>
            <a:picLocks noChangeAspect="1"/>
          </p:cNvPicPr>
          <p:nvPr/>
        </p:nvPicPr>
        <p:blipFill>
          <a:blip r:embed="rId5"/>
          <a:stretch>
            <a:fillRect/>
          </a:stretch>
        </p:blipFill>
        <p:spPr>
          <a:xfrm>
            <a:off x="300334" y="1560885"/>
            <a:ext cx="6114979" cy="4548265"/>
          </a:xfrm>
          <a:prstGeom prst="rect">
            <a:avLst/>
          </a:prstGeom>
        </p:spPr>
      </p:pic>
      <p:sp>
        <p:nvSpPr>
          <p:cNvPr id="14" name="TextBox 13">
            <a:extLst>
              <a:ext uri="{FF2B5EF4-FFF2-40B4-BE49-F238E27FC236}">
                <a16:creationId xmlns:a16="http://schemas.microsoft.com/office/drawing/2014/main" id="{0B5808C6-C9D2-AC6E-0E1B-73B6554ABF22}"/>
              </a:ext>
            </a:extLst>
          </p:cNvPr>
          <p:cNvSpPr txBox="1"/>
          <p:nvPr/>
        </p:nvSpPr>
        <p:spPr>
          <a:xfrm>
            <a:off x="2274156" y="1791717"/>
            <a:ext cx="6927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8.3%</a:t>
            </a:r>
          </a:p>
        </p:txBody>
      </p:sp>
      <p:sp>
        <p:nvSpPr>
          <p:cNvPr id="15" name="TextBox 14">
            <a:extLst>
              <a:ext uri="{FF2B5EF4-FFF2-40B4-BE49-F238E27FC236}">
                <a16:creationId xmlns:a16="http://schemas.microsoft.com/office/drawing/2014/main" id="{59BB4B8C-D6F7-D49F-7FC6-687719D68BFA}"/>
              </a:ext>
            </a:extLst>
          </p:cNvPr>
          <p:cNvSpPr txBox="1"/>
          <p:nvPr/>
        </p:nvSpPr>
        <p:spPr>
          <a:xfrm>
            <a:off x="3357823" y="3571841"/>
            <a:ext cx="52846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3.7%</a:t>
            </a:r>
          </a:p>
        </p:txBody>
      </p:sp>
      <p:pic>
        <p:nvPicPr>
          <p:cNvPr id="17" name="Picture 16" descr="Map&#10;&#10;AI-generated content may be incorrect.">
            <a:extLst>
              <a:ext uri="{FF2B5EF4-FFF2-40B4-BE49-F238E27FC236}">
                <a16:creationId xmlns:a16="http://schemas.microsoft.com/office/drawing/2014/main" id="{F56A82F0-03F6-296C-73C0-AE6A69666B51}"/>
              </a:ext>
            </a:extLst>
          </p:cNvPr>
          <p:cNvPicPr>
            <a:picLocks noChangeAspect="1"/>
          </p:cNvPicPr>
          <p:nvPr/>
        </p:nvPicPr>
        <p:blipFill>
          <a:blip r:embed="rId6"/>
          <a:srcRect l="2662"/>
          <a:stretch>
            <a:fillRect/>
          </a:stretch>
        </p:blipFill>
        <p:spPr>
          <a:xfrm>
            <a:off x="6565900" y="2173653"/>
            <a:ext cx="4302779" cy="3026163"/>
          </a:xfrm>
          <a:prstGeom prst="rect">
            <a:avLst/>
          </a:prstGeom>
        </p:spPr>
      </p:pic>
    </p:spTree>
    <p:extLst>
      <p:ext uri="{BB962C8B-B14F-4D97-AF65-F5344CB8AC3E}">
        <p14:creationId xmlns:p14="http://schemas.microsoft.com/office/powerpoint/2010/main" val="997105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4997F-6DC5-2EDB-6C65-6D6002864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75B38A-4274-243D-05E5-1828EDBEB84C}"/>
              </a:ext>
            </a:extLst>
          </p:cNvPr>
          <p:cNvSpPr>
            <a:spLocks noGrp="1"/>
          </p:cNvSpPr>
          <p:nvPr>
            <p:ph type="title"/>
          </p:nvPr>
        </p:nvSpPr>
        <p:spPr>
          <a:xfrm>
            <a:off x="307954" y="73664"/>
            <a:ext cx="11884046" cy="1035605"/>
          </a:xfrm>
        </p:spPr>
        <p:txBody>
          <a:bodyPr>
            <a:normAutofit/>
          </a:bodyPr>
          <a:lstStyle/>
          <a:p>
            <a:r>
              <a:rPr lang="en-US" sz="2800" dirty="0">
                <a:effectLst/>
                <a:ea typeface="Calibri" panose="020F0502020204030204" pitchFamily="34" charset="0"/>
                <a:cs typeface="Times New Roman" panose="02020603050405020304" pitchFamily="18" charset="0"/>
              </a:rPr>
              <a:t>Percentage of Weekly Outpatient Visits for Influenza-Like Illness (ILI) — </a:t>
            </a:r>
            <a:br>
              <a:rPr lang="en-US" sz="2800" dirty="0">
                <a:effectLst/>
                <a:ea typeface="Calibri" panose="020F0502020204030204" pitchFamily="34" charset="0"/>
                <a:cs typeface="Times New Roman" panose="02020603050405020304" pitchFamily="18" charset="0"/>
              </a:rPr>
            </a:br>
            <a:r>
              <a:rPr lang="en-US" sz="2800" dirty="0">
                <a:effectLst/>
                <a:ea typeface="Calibri" panose="020F0502020204030204" pitchFamily="34" charset="0"/>
                <a:cs typeface="Times New Roman" panose="02020603050405020304" pitchFamily="18" charset="0"/>
              </a:rPr>
              <a:t>I</a:t>
            </a:r>
            <a:r>
              <a:rPr lang="en-US" sz="2800" dirty="0">
                <a:ea typeface="Calibri" panose="020F0502020204030204" pitchFamily="34" charset="0"/>
                <a:cs typeface="Times New Roman" panose="02020603050405020304" pitchFamily="18" charset="0"/>
              </a:rPr>
              <a:t>HS (I/T/U facilities), </a:t>
            </a:r>
            <a:r>
              <a:rPr lang="en-US" sz="2800" dirty="0">
                <a:effectLst/>
                <a:ea typeface="Calibri" panose="020F0502020204030204" pitchFamily="34" charset="0"/>
                <a:cs typeface="Times New Roman" panose="02020603050405020304" pitchFamily="18" charset="0"/>
              </a:rPr>
              <a:t>2025-26 (through 3/7/26)</a:t>
            </a:r>
            <a:endParaRPr lang="en-US" sz="2800" dirty="0"/>
          </a:p>
        </p:txBody>
      </p:sp>
      <p:sp>
        <p:nvSpPr>
          <p:cNvPr id="4" name="Slide Number Placeholder 3">
            <a:extLst>
              <a:ext uri="{FF2B5EF4-FFF2-40B4-BE49-F238E27FC236}">
                <a16:creationId xmlns:a16="http://schemas.microsoft.com/office/drawing/2014/main" id="{4D619C88-38FD-E649-9084-970CFDC890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582AC-5695-48DB-B28C-201892CC33C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0A71CC8-D92C-7783-24D1-F8AF128AA4DD}"/>
              </a:ext>
            </a:extLst>
          </p:cNvPr>
          <p:cNvSpPr txBox="1"/>
          <p:nvPr/>
        </p:nvSpPr>
        <p:spPr>
          <a:xfrm>
            <a:off x="0" y="6459785"/>
            <a:ext cx="965107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IHS Division of Epidemiology and Disease Prevention.  Influenza-like Illness Surveillance Report (IHS Influenza Awareness System)</a:t>
            </a:r>
          </a:p>
        </p:txBody>
      </p:sp>
      <p:pic>
        <p:nvPicPr>
          <p:cNvPr id="9" name="Picture 8" descr="Chart&#10;&#10;AI-generated content may be incorrect.">
            <a:extLst>
              <a:ext uri="{FF2B5EF4-FFF2-40B4-BE49-F238E27FC236}">
                <a16:creationId xmlns:a16="http://schemas.microsoft.com/office/drawing/2014/main" id="{E206FA83-98A7-A6F2-9C7F-22C43F4F7B49}"/>
              </a:ext>
            </a:extLst>
          </p:cNvPr>
          <p:cNvPicPr>
            <a:picLocks noChangeAspect="1"/>
          </p:cNvPicPr>
          <p:nvPr/>
        </p:nvPicPr>
        <p:blipFill>
          <a:blip r:embed="rId3"/>
          <a:stretch>
            <a:fillRect/>
          </a:stretch>
        </p:blipFill>
        <p:spPr>
          <a:xfrm>
            <a:off x="190724" y="1225249"/>
            <a:ext cx="6655554" cy="4935263"/>
          </a:xfrm>
          <a:prstGeom prst="rect">
            <a:avLst/>
          </a:prstGeom>
        </p:spPr>
      </p:pic>
      <p:sp>
        <p:nvSpPr>
          <p:cNvPr id="10" name="TextBox 9">
            <a:extLst>
              <a:ext uri="{FF2B5EF4-FFF2-40B4-BE49-F238E27FC236}">
                <a16:creationId xmlns:a16="http://schemas.microsoft.com/office/drawing/2014/main" id="{491C729E-B7B0-A864-86EA-C5033AC347B3}"/>
              </a:ext>
            </a:extLst>
          </p:cNvPr>
          <p:cNvSpPr txBox="1"/>
          <p:nvPr/>
        </p:nvSpPr>
        <p:spPr>
          <a:xfrm>
            <a:off x="2873732" y="4443045"/>
            <a:ext cx="6447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2.9%</a:t>
            </a:r>
          </a:p>
        </p:txBody>
      </p:sp>
      <p:pic>
        <p:nvPicPr>
          <p:cNvPr id="14" name="Picture 13" descr="Map&#10;&#10;AI-generated content may be incorrect.">
            <a:extLst>
              <a:ext uri="{FF2B5EF4-FFF2-40B4-BE49-F238E27FC236}">
                <a16:creationId xmlns:a16="http://schemas.microsoft.com/office/drawing/2014/main" id="{3CDA7E85-5C15-8348-90BD-90C36B03BA37}"/>
              </a:ext>
            </a:extLst>
          </p:cNvPr>
          <p:cNvPicPr>
            <a:picLocks noChangeAspect="1"/>
          </p:cNvPicPr>
          <p:nvPr/>
        </p:nvPicPr>
        <p:blipFill>
          <a:blip r:embed="rId4"/>
          <a:stretch>
            <a:fillRect/>
          </a:stretch>
        </p:blipFill>
        <p:spPr>
          <a:xfrm>
            <a:off x="7155900" y="1770185"/>
            <a:ext cx="4746771" cy="3549290"/>
          </a:xfrm>
          <a:prstGeom prst="rect">
            <a:avLst/>
          </a:prstGeom>
        </p:spPr>
      </p:pic>
    </p:spTree>
    <p:extLst>
      <p:ext uri="{BB962C8B-B14F-4D97-AF65-F5344CB8AC3E}">
        <p14:creationId xmlns:p14="http://schemas.microsoft.com/office/powerpoint/2010/main" val="2975777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6BC9-1FB9-8414-38E0-72B4A12FCDB7}"/>
              </a:ext>
            </a:extLst>
          </p:cNvPr>
          <p:cNvSpPr>
            <a:spLocks noGrp="1"/>
          </p:cNvSpPr>
          <p:nvPr>
            <p:ph type="title"/>
          </p:nvPr>
        </p:nvSpPr>
        <p:spPr/>
        <p:txBody>
          <a:bodyPr>
            <a:normAutofit fontScale="90000"/>
          </a:bodyPr>
          <a:lstStyle/>
          <a:p>
            <a:r>
              <a:rPr lang="en-US" dirty="0"/>
              <a:t>COVID-19 Associated Hospitalization Rate </a:t>
            </a:r>
            <a:r>
              <a:rPr lang="en-US" sz="3200" dirty="0"/>
              <a:t>— </a:t>
            </a:r>
            <a:r>
              <a:rPr lang="en-US" dirty="0"/>
              <a:t>United States, </a:t>
            </a:r>
            <a:br>
              <a:rPr lang="en-US" dirty="0"/>
            </a:br>
            <a:r>
              <a:rPr lang="en-US" dirty="0"/>
              <a:t>2025-26 vs. Prior Six Seasons (through 3/7/26) and Wastewater Surveillance</a:t>
            </a:r>
          </a:p>
        </p:txBody>
      </p:sp>
      <p:sp>
        <p:nvSpPr>
          <p:cNvPr id="4" name="Slide Number Placeholder 3">
            <a:extLst>
              <a:ext uri="{FF2B5EF4-FFF2-40B4-BE49-F238E27FC236}">
                <a16:creationId xmlns:a16="http://schemas.microsoft.com/office/drawing/2014/main" id="{E88672B9-1AEE-B7BC-25A0-B155160655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582AC-5695-48DB-B28C-201892CC33C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C9D748D-CC5E-972E-A0A9-DF2466F6DF98}"/>
              </a:ext>
            </a:extLst>
          </p:cNvPr>
          <p:cNvSpPr txBox="1"/>
          <p:nvPr/>
        </p:nvSpPr>
        <p:spPr>
          <a:xfrm>
            <a:off x="0" y="6459785"/>
            <a:ext cx="87085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COVID-NET.  Available at: </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https://www.cdc.gov/covid/php/covid-net/index.html</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COVID-19 National Wastewater Data.  Available at: </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https://www.cdc.gov/nwss/rv/COVID19-national-data.html</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5888981-96BE-5F7C-18BA-21286A58F270}"/>
              </a:ext>
            </a:extLst>
          </p:cNvPr>
          <p:cNvSpPr txBox="1"/>
          <p:nvPr/>
        </p:nvSpPr>
        <p:spPr>
          <a:xfrm>
            <a:off x="8343702" y="1536980"/>
            <a:ext cx="31135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SARS-CoV-2 RNA Wastewater Activity (week ending 3/7/26)</a:t>
            </a:r>
          </a:p>
        </p:txBody>
      </p:sp>
      <p:pic>
        <p:nvPicPr>
          <p:cNvPr id="19" name="Picture 18">
            <a:extLst>
              <a:ext uri="{FF2B5EF4-FFF2-40B4-BE49-F238E27FC236}">
                <a16:creationId xmlns:a16="http://schemas.microsoft.com/office/drawing/2014/main" id="{39DE1BBC-79F9-CB49-BEE5-1620A7BF31FD}"/>
              </a:ext>
            </a:extLst>
          </p:cNvPr>
          <p:cNvPicPr>
            <a:picLocks noChangeAspect="1"/>
          </p:cNvPicPr>
          <p:nvPr/>
        </p:nvPicPr>
        <p:blipFill>
          <a:blip r:embed="rId5"/>
          <a:stretch>
            <a:fillRect/>
          </a:stretch>
        </p:blipFill>
        <p:spPr>
          <a:xfrm>
            <a:off x="7242556" y="5321019"/>
            <a:ext cx="4640865" cy="430887"/>
          </a:xfrm>
          <a:prstGeom prst="rect">
            <a:avLst/>
          </a:prstGeom>
        </p:spPr>
      </p:pic>
      <p:pic>
        <p:nvPicPr>
          <p:cNvPr id="9" name="Picture 8" descr="Chart, line chart&#10;&#10;AI-generated content may be incorrect.">
            <a:extLst>
              <a:ext uri="{FF2B5EF4-FFF2-40B4-BE49-F238E27FC236}">
                <a16:creationId xmlns:a16="http://schemas.microsoft.com/office/drawing/2014/main" id="{EA8D4BA3-86DE-5A92-A6CC-342609D2A27D}"/>
              </a:ext>
            </a:extLst>
          </p:cNvPr>
          <p:cNvPicPr>
            <a:picLocks noChangeAspect="1"/>
          </p:cNvPicPr>
          <p:nvPr/>
        </p:nvPicPr>
        <p:blipFill>
          <a:blip r:embed="rId6"/>
          <a:stretch>
            <a:fillRect/>
          </a:stretch>
        </p:blipFill>
        <p:spPr>
          <a:xfrm>
            <a:off x="713754" y="1959828"/>
            <a:ext cx="6469670" cy="3488471"/>
          </a:xfrm>
          <a:prstGeom prst="rect">
            <a:avLst/>
          </a:prstGeom>
        </p:spPr>
      </p:pic>
      <p:cxnSp>
        <p:nvCxnSpPr>
          <p:cNvPr id="15" name="Straight Arrow Connector 14">
            <a:extLst>
              <a:ext uri="{FF2B5EF4-FFF2-40B4-BE49-F238E27FC236}">
                <a16:creationId xmlns:a16="http://schemas.microsoft.com/office/drawing/2014/main" id="{D5B23E1B-8519-4D96-0909-BB31C534B669}"/>
              </a:ext>
            </a:extLst>
          </p:cNvPr>
          <p:cNvCxnSpPr>
            <a:cxnSpLocks/>
          </p:cNvCxnSpPr>
          <p:nvPr/>
        </p:nvCxnSpPr>
        <p:spPr>
          <a:xfrm>
            <a:off x="772886" y="4846533"/>
            <a:ext cx="28121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AC62354-127A-EE1A-BCED-43221DDB55A4}"/>
              </a:ext>
            </a:extLst>
          </p:cNvPr>
          <p:cNvSpPr txBox="1"/>
          <p:nvPr/>
        </p:nvSpPr>
        <p:spPr>
          <a:xfrm>
            <a:off x="38100" y="4705344"/>
            <a:ext cx="8645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alibri" panose="020F0502020204030204"/>
                <a:ea typeface="+mn-ea"/>
                <a:cs typeface="+mn-cs"/>
              </a:rPr>
              <a:t>2025-26</a:t>
            </a:r>
          </a:p>
        </p:txBody>
      </p:sp>
      <p:pic>
        <p:nvPicPr>
          <p:cNvPr id="24" name="Picture 23" descr="Map&#10;&#10;AI-generated content may be incorrect.">
            <a:extLst>
              <a:ext uri="{FF2B5EF4-FFF2-40B4-BE49-F238E27FC236}">
                <a16:creationId xmlns:a16="http://schemas.microsoft.com/office/drawing/2014/main" id="{970056F8-D615-28F3-2E54-4E2C31326636}"/>
              </a:ext>
            </a:extLst>
          </p:cNvPr>
          <p:cNvPicPr>
            <a:picLocks noChangeAspect="1"/>
          </p:cNvPicPr>
          <p:nvPr/>
        </p:nvPicPr>
        <p:blipFill>
          <a:blip r:embed="rId7"/>
          <a:stretch>
            <a:fillRect/>
          </a:stretch>
        </p:blipFill>
        <p:spPr>
          <a:xfrm>
            <a:off x="7242556" y="2271469"/>
            <a:ext cx="4749800" cy="2961392"/>
          </a:xfrm>
          <a:prstGeom prst="rect">
            <a:avLst/>
          </a:prstGeom>
        </p:spPr>
      </p:pic>
    </p:spTree>
    <p:extLst>
      <p:ext uri="{BB962C8B-B14F-4D97-AF65-F5344CB8AC3E}">
        <p14:creationId xmlns:p14="http://schemas.microsoft.com/office/powerpoint/2010/main" val="2902749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Retrospect">
  <a:themeElements>
    <a:clrScheme name="Custom 1">
      <a:dk1>
        <a:srgbClr val="000000"/>
      </a:dk1>
      <a:lt1>
        <a:sysClr val="window" lastClr="FFFFFF"/>
      </a:lt1>
      <a:dk2>
        <a:srgbClr val="637052"/>
      </a:dk2>
      <a:lt2>
        <a:srgbClr val="CCDDEA"/>
      </a:lt2>
      <a:accent1>
        <a:srgbClr val="0F4C76"/>
      </a:accent1>
      <a:accent2>
        <a:srgbClr val="0F4C76"/>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0413197-23cb-4fa6-977e-15613d1a8345">
      <Terms xmlns="http://schemas.microsoft.com/office/infopath/2007/PartnerControls"/>
    </lcf76f155ced4ddcb4097134ff3c332f>
    <TaxCatchAll xmlns="b159b254-6d57-44a0-b030-b506957ed4c0"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0AD919A4DF3548A7154F4200ACB4B5" ma:contentTypeVersion="16" ma:contentTypeDescription="Create a new document." ma:contentTypeScope="" ma:versionID="54cbabf1a25a9d5a0f6dde4b1d3e98e0">
  <xsd:schema xmlns:xsd="http://www.w3.org/2001/XMLSchema" xmlns:xs="http://www.w3.org/2001/XMLSchema" xmlns:p="http://schemas.microsoft.com/office/2006/metadata/properties" xmlns:ns1="http://schemas.microsoft.com/sharepoint/v3" xmlns:ns2="30413197-23cb-4fa6-977e-15613d1a8345" xmlns:ns3="b159b254-6d57-44a0-b030-b506957ed4c0" targetNamespace="http://schemas.microsoft.com/office/2006/metadata/properties" ma:root="true" ma:fieldsID="5d3f380157d595ad107f81302ffddca7" ns1:_="" ns2:_="" ns3:_="">
    <xsd:import namespace="http://schemas.microsoft.com/sharepoint/v3"/>
    <xsd:import namespace="30413197-23cb-4fa6-977e-15613d1a8345"/>
    <xsd:import namespace="b159b254-6d57-44a0-b030-b506957ed4c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413197-23cb-4fa6-977e-15613d1a83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e83da4f-4d6a-43ba-aa09-ce86d4899de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59b254-6d57-44a0-b030-b506957ed4c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08584a6-754b-4508-89c5-0ab0b4ff32a2}" ma:internalName="TaxCatchAll" ma:showField="CatchAllData" ma:web="b159b254-6d57-44a0-b030-b506957ed4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CB453B-5FD6-4B24-8A2D-6C4A22D1F874}">
  <ds:schemaRefs>
    <ds:schemaRef ds:uri="http://schemas.microsoft.com/office/2006/metadata/properties"/>
    <ds:schemaRef ds:uri="http://schemas.microsoft.com/office/infopath/2007/PartnerControls"/>
    <ds:schemaRef ds:uri="30413197-23cb-4fa6-977e-15613d1a8345"/>
    <ds:schemaRef ds:uri="b159b254-6d57-44a0-b030-b506957ed4c0"/>
    <ds:schemaRef ds:uri="http://schemas.microsoft.com/sharepoint/v3"/>
  </ds:schemaRefs>
</ds:datastoreItem>
</file>

<file path=customXml/itemProps2.xml><?xml version="1.0" encoding="utf-8"?>
<ds:datastoreItem xmlns:ds="http://schemas.openxmlformats.org/officeDocument/2006/customXml" ds:itemID="{49C070A5-B988-45DD-BBF2-A6194AE528ED}">
  <ds:schemaRefs>
    <ds:schemaRef ds:uri="http://schemas.microsoft.com/sharepoint/v3/contenttype/forms"/>
  </ds:schemaRefs>
</ds:datastoreItem>
</file>

<file path=customXml/itemProps3.xml><?xml version="1.0" encoding="utf-8"?>
<ds:datastoreItem xmlns:ds="http://schemas.openxmlformats.org/officeDocument/2006/customXml" ds:itemID="{DD17417E-5BE2-4E04-ACA4-3D0E43E047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0413197-23cb-4fa6-977e-15613d1a8345"/>
    <ds:schemaRef ds:uri="b159b254-6d57-44a0-b030-b506957ed4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543</TotalTime>
  <Words>2353</Words>
  <Application>Microsoft Office PowerPoint</Application>
  <PresentationFormat>Widescreen</PresentationFormat>
  <Paragraphs>215</Paragraphs>
  <Slides>43</Slides>
  <Notes>9</Notes>
  <HiddenSlides>0</HiddenSlides>
  <MMClips>0</MMClip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Office Theme</vt:lpstr>
      <vt:lpstr>Retrospect</vt:lpstr>
      <vt:lpstr>The Month in  Virology  Jorge Mera, MD Tara Perti, MD, MPH March 18, 2026</vt:lpstr>
      <vt:lpstr>Conflict of Interests Disclosure</vt:lpstr>
      <vt:lpstr>Outline</vt:lpstr>
      <vt:lpstr>Portland Area IHS  Respiratory Virus Surveillance Update </vt:lpstr>
      <vt:lpstr>Percent of Tests Positive for RSV — United States, 2025-26  (week ending 3/7/26*)</vt:lpstr>
      <vt:lpstr>RSV-Associated Hospitalization Rate by Age, non-Hispanic AI/AN vs.  non-Hispanic White — United States, 2025-26 (through 3/7/26)</vt:lpstr>
      <vt:lpstr>Influenza-like Illness (ILI) Activity — United States,  2025-26 (through 3/7/26)</vt:lpstr>
      <vt:lpstr>Percentage of Weekly Outpatient Visits for Influenza-Like Illness (ILI) —  IHS (I/T/U facilities), 2025-26 (through 3/7/26)</vt:lpstr>
      <vt:lpstr>COVID-19 Associated Hospitalization Rate — United States,  2025-26 vs. Prior Six Seasons (through 3/7/26) and Wastewater Surveillance</vt:lpstr>
      <vt:lpstr>Measles —  United States, 2026</vt:lpstr>
      <vt:lpstr>PowerPoint Presentation</vt:lpstr>
      <vt:lpstr>Polio</vt:lpstr>
      <vt:lpstr>Polling Question # 1</vt:lpstr>
      <vt:lpstr>Who Do People Trust?</vt:lpstr>
      <vt:lpstr>Polling Question # 2</vt:lpstr>
      <vt:lpstr>Characteristics and Outcomes of Patients With Hematologic Malignancies Hospitalized With Respiratory Viral Infections </vt:lpstr>
      <vt:lpstr>RESULTS</vt:lpstr>
      <vt:lpstr>Characteristics and Outcomes of Patients With Hematologic Malignancies Hospitalized With Respiratory Viral Infections: Interpretation</vt:lpstr>
      <vt:lpstr>Polling Question # 3</vt:lpstr>
      <vt:lpstr>Dynamics of natural selection preceding  human viral epidemics and pandemics</vt:lpstr>
      <vt:lpstr>Dynamics of natural selection preceding  human viral epidemics and pandemics</vt:lpstr>
      <vt:lpstr>Polling Question # 4</vt:lpstr>
      <vt:lpstr>Effectiveness of RSV Vaccines against RSV-Associated Thromboembolic Events</vt:lpstr>
      <vt:lpstr>Effectiveness of RSV Vaccines against RSV-Associated Thromboembolic Events</vt:lpstr>
      <vt:lpstr>Conference on Retrovirus and Opportunistic Infections (CROI) 2026 Updates</vt:lpstr>
      <vt:lpstr>Steatotic Liver Disease in PWH</vt:lpstr>
      <vt:lpstr>Evaluation and Treatment of  Steatotic Liver Disease in PWH</vt:lpstr>
      <vt:lpstr>Prediction Scores for Steatotic Liver Disease (SLD)</vt:lpstr>
      <vt:lpstr>Waist Circumference Best Identified MASLD in PWH</vt:lpstr>
      <vt:lpstr>PowerPoint Presentation</vt:lpstr>
      <vt:lpstr>Semaglutide Effectiveness for Liver Fibrosis and Safety in PWH</vt:lpstr>
      <vt:lpstr>Adolescents with Early Syphilis and HIV Early syphilis cases sent to CDC through NNDSS.  (U.S., 2014–2023) Study population: 28,965 adolescents aged 15–19 years diagnosed with early syphilis </vt:lpstr>
      <vt:lpstr>PowerPoint Presentation</vt:lpstr>
      <vt:lpstr>PowerPoint Presentation</vt:lpstr>
      <vt:lpstr>Cognitive Dysfunction in  People with HIV</vt:lpstr>
      <vt:lpstr>Cognitive Aging in HIV, Clinical Assessment and Management  Shibani S Mukerji, MD Presented at CROIn2026</vt:lpstr>
      <vt:lpstr>PowerPoint Presentation</vt:lpstr>
      <vt:lpstr>PowerPoint Presentation</vt:lpstr>
      <vt:lpstr>Cognitive Decline:  Risk Factors in PWH</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Jorge R Mera</dc:creator>
  <cp:lastModifiedBy>Cushman, Nicholas</cp:lastModifiedBy>
  <cp:revision>128</cp:revision>
  <dcterms:created xsi:type="dcterms:W3CDTF">2026-03-01T17:21:31Z</dcterms:created>
  <dcterms:modified xsi:type="dcterms:W3CDTF">2026-03-21T04:01:21Z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0x0101006B0AD919A4DF3548A7154F4200ACB4B5</vt:lpwstr>
  </property>
</Properties>
</file>