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7" r:id="rId4"/>
    <p:sldMasterId id="2147484090" r:id="rId5"/>
    <p:sldMasterId id="2147484102" r:id="rId6"/>
    <p:sldMasterId id="2147484119" r:id="rId7"/>
  </p:sldMasterIdLst>
  <p:notesMasterIdLst>
    <p:notesMasterId r:id="rId62"/>
  </p:notesMasterIdLst>
  <p:handoutMasterIdLst>
    <p:handoutMasterId r:id="rId63"/>
  </p:handoutMasterIdLst>
  <p:sldIdLst>
    <p:sldId id="2147309867" r:id="rId8"/>
    <p:sldId id="2147309868" r:id="rId9"/>
    <p:sldId id="2147309853" r:id="rId10"/>
    <p:sldId id="288" r:id="rId11"/>
    <p:sldId id="1703" r:id="rId12"/>
    <p:sldId id="1704" r:id="rId13"/>
    <p:sldId id="319" r:id="rId14"/>
    <p:sldId id="1698" r:id="rId15"/>
    <p:sldId id="1699" r:id="rId16"/>
    <p:sldId id="351" r:id="rId17"/>
    <p:sldId id="1705" r:id="rId18"/>
    <p:sldId id="1706" r:id="rId19"/>
    <p:sldId id="352" r:id="rId20"/>
    <p:sldId id="2147309869" r:id="rId21"/>
    <p:sldId id="270" r:id="rId22"/>
    <p:sldId id="285" r:id="rId23"/>
    <p:sldId id="329" r:id="rId24"/>
    <p:sldId id="297" r:id="rId25"/>
    <p:sldId id="1700" r:id="rId26"/>
    <p:sldId id="300" r:id="rId27"/>
    <p:sldId id="305" r:id="rId28"/>
    <p:sldId id="299" r:id="rId29"/>
    <p:sldId id="298" r:id="rId30"/>
    <p:sldId id="335" r:id="rId31"/>
    <p:sldId id="336" r:id="rId32"/>
    <p:sldId id="1708" r:id="rId33"/>
    <p:sldId id="1714" r:id="rId34"/>
    <p:sldId id="1709" r:id="rId35"/>
    <p:sldId id="1719" r:id="rId36"/>
    <p:sldId id="1711" r:id="rId37"/>
    <p:sldId id="1712" r:id="rId38"/>
    <p:sldId id="1720" r:id="rId39"/>
    <p:sldId id="1710" r:id="rId40"/>
    <p:sldId id="1713" r:id="rId41"/>
    <p:sldId id="322" r:id="rId42"/>
    <p:sldId id="261" r:id="rId43"/>
    <p:sldId id="1718" r:id="rId44"/>
    <p:sldId id="1715" r:id="rId45"/>
    <p:sldId id="326" r:id="rId46"/>
    <p:sldId id="1717" r:id="rId47"/>
    <p:sldId id="327" r:id="rId48"/>
    <p:sldId id="341" r:id="rId49"/>
    <p:sldId id="344" r:id="rId50"/>
    <p:sldId id="310" r:id="rId51"/>
    <p:sldId id="283" r:id="rId52"/>
    <p:sldId id="312" r:id="rId53"/>
    <p:sldId id="280" r:id="rId54"/>
    <p:sldId id="279" r:id="rId55"/>
    <p:sldId id="1716" r:id="rId56"/>
    <p:sldId id="1701" r:id="rId57"/>
    <p:sldId id="342" r:id="rId58"/>
    <p:sldId id="311" r:id="rId59"/>
    <p:sldId id="2147309871" r:id="rId60"/>
    <p:sldId id="214730987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3B4793F-7475-48F2-9AD4-13DB51B986FF}">
          <p14:sldIdLst/>
        </p14:section>
        <p14:section name="Slide Comparisons" id="{EE69305C-974A-43C3-808C-C3106114C6C0}">
          <p14:sldIdLst/>
        </p14:section>
        <p14:section name="Colors" id="{088FD8D8-024A-4B92-BC5F-AAB477DEA797}">
          <p14:sldIdLst/>
        </p14:section>
        <p14:section name="Fonts" id="{87D55054-C174-45AE-8A82-4DCC961CC627}">
          <p14:sldIdLst/>
        </p14:section>
        <p14:section name="Icons" id="{1CD3414E-01F1-4CEC-961E-98B2C874CA28}">
          <p14:sldIdLst/>
        </p14:section>
        <p14:section name="New Masters" id="{F4F79630-DBBD-4785-89A5-73B212917D2E}">
          <p14:sldIdLst>
            <p14:sldId id="2147309867"/>
            <p14:sldId id="2147309868"/>
            <p14:sldId id="2147309853"/>
            <p14:sldId id="288"/>
            <p14:sldId id="1703"/>
            <p14:sldId id="1704"/>
            <p14:sldId id="319"/>
            <p14:sldId id="1698"/>
            <p14:sldId id="1699"/>
            <p14:sldId id="351"/>
            <p14:sldId id="1705"/>
            <p14:sldId id="1706"/>
            <p14:sldId id="352"/>
            <p14:sldId id="2147309869"/>
            <p14:sldId id="270"/>
            <p14:sldId id="285"/>
            <p14:sldId id="329"/>
            <p14:sldId id="297"/>
            <p14:sldId id="1700"/>
            <p14:sldId id="300"/>
            <p14:sldId id="305"/>
            <p14:sldId id="299"/>
            <p14:sldId id="298"/>
            <p14:sldId id="335"/>
            <p14:sldId id="336"/>
            <p14:sldId id="1708"/>
            <p14:sldId id="1714"/>
            <p14:sldId id="1709"/>
            <p14:sldId id="1719"/>
            <p14:sldId id="1711"/>
            <p14:sldId id="1712"/>
            <p14:sldId id="1720"/>
            <p14:sldId id="1710"/>
            <p14:sldId id="1713"/>
            <p14:sldId id="322"/>
            <p14:sldId id="261"/>
            <p14:sldId id="1718"/>
            <p14:sldId id="1715"/>
            <p14:sldId id="326"/>
            <p14:sldId id="1717"/>
            <p14:sldId id="327"/>
            <p14:sldId id="341"/>
            <p14:sldId id="344"/>
            <p14:sldId id="310"/>
            <p14:sldId id="283"/>
            <p14:sldId id="312"/>
            <p14:sldId id="280"/>
            <p14:sldId id="279"/>
            <p14:sldId id="1716"/>
            <p14:sldId id="1701"/>
            <p14:sldId id="342"/>
            <p14:sldId id="311"/>
            <p14:sldId id="2147309871"/>
            <p14:sldId id="21473098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E99F8B-A282-83A1-4185-65D78C0688B8}" name="Sarah Oakes" initials="SO" userId="S::soakes@totemconsultingdc.com::6b2dfbe2-1f65-4e70-a97f-983265a44e8d" providerId="AD"/>
  <p188:author id="{9D83078C-B5DA-D1BD-2D0A-69D64DF91BE6}" name="Danielle Foster" initials="DF" userId="S::DFoster@totemconsultingdc.com::8cf65633-5fc8-4078-aa89-fca4fa9b4f0c" providerId="AD"/>
  <p188:author id="{EDDB0090-5347-6EA4-5C0F-B59DBA3DF29B}" name="Tomas Pouls" initials="TP" userId="S::tpouls@totemconsultingdc.com::dc811ad1-cd6c-4313-893a-3baa7c1e3c3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FF5"/>
    <a:srgbClr val="E0EAF4"/>
    <a:srgbClr val="CCDDEA"/>
    <a:srgbClr val="D4C566"/>
    <a:srgbClr val="D3A445"/>
    <a:srgbClr val="DAD17C"/>
    <a:srgbClr val="DCD484"/>
    <a:srgbClr val="FAFFAD"/>
    <a:srgbClr val="FFF29C"/>
    <a:srgbClr val="DC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sorterViewPr>
    <p:cViewPr>
      <p:scale>
        <a:sx n="100" d="100"/>
        <a:sy n="100" d="100"/>
      </p:scale>
      <p:origin x="0" y="-118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62637462380593E-2"/>
          <c:y val="0.10266112129274078"/>
          <c:w val="0.96254352420563738"/>
          <c:h val="0.80272317002551474"/>
        </c:manualLayout>
      </c:layout>
      <c:lineChart>
        <c:grouping val="standard"/>
        <c:varyColors val="0"/>
        <c:ser>
          <c:idx val="0"/>
          <c:order val="0"/>
          <c:tx>
            <c:strRef>
              <c:f>Syphilis!$I$108</c:f>
              <c:strCache>
                <c:ptCount val="1"/>
                <c:pt idx="0">
                  <c:v>CASES</c:v>
                </c:pt>
              </c:strCache>
            </c:strRef>
          </c:tx>
          <c:spPr>
            <a:ln w="28575" cap="rnd">
              <a:solidFill>
                <a:schemeClr val="accent1"/>
              </a:solidFill>
              <a:round/>
            </a:ln>
            <a:effectLst/>
          </c:spPr>
          <c:marker>
            <c:symbol val="none"/>
          </c:marker>
          <c:cat>
            <c:strRef>
              <c:f>Syphilis!$H$109:$H$155</c:f>
              <c:strCache>
                <c:ptCount val="47"/>
                <c:pt idx="0">
                  <c:v>Jan '22</c:v>
                </c:pt>
                <c:pt idx="1">
                  <c:v>Feb '22</c:v>
                </c:pt>
                <c:pt idx="2">
                  <c:v>Mar '22</c:v>
                </c:pt>
                <c:pt idx="3">
                  <c:v>Apr '22</c:v>
                </c:pt>
                <c:pt idx="4">
                  <c:v>May '22</c:v>
                </c:pt>
                <c:pt idx="5">
                  <c:v>Jun '22</c:v>
                </c:pt>
                <c:pt idx="6">
                  <c:v>Jul '22</c:v>
                </c:pt>
                <c:pt idx="7">
                  <c:v>Aug '22</c:v>
                </c:pt>
                <c:pt idx="8">
                  <c:v>Sep '22</c:v>
                </c:pt>
                <c:pt idx="9">
                  <c:v>Oct '22</c:v>
                </c:pt>
                <c:pt idx="10">
                  <c:v>Nov '22</c:v>
                </c:pt>
                <c:pt idx="11">
                  <c:v>Dec '22</c:v>
                </c:pt>
                <c:pt idx="12">
                  <c:v>Jan '23</c:v>
                </c:pt>
                <c:pt idx="13">
                  <c:v>Feb '23</c:v>
                </c:pt>
                <c:pt idx="14">
                  <c:v>Mar '23</c:v>
                </c:pt>
                <c:pt idx="15">
                  <c:v>Apr '23</c:v>
                </c:pt>
                <c:pt idx="16">
                  <c:v>May '23</c:v>
                </c:pt>
                <c:pt idx="17">
                  <c:v>Jun '23</c:v>
                </c:pt>
                <c:pt idx="18">
                  <c:v>Jul '23</c:v>
                </c:pt>
                <c:pt idx="19">
                  <c:v>Aug '23</c:v>
                </c:pt>
                <c:pt idx="20">
                  <c:v>Sep' '23</c:v>
                </c:pt>
                <c:pt idx="21">
                  <c:v>Oct '23</c:v>
                </c:pt>
                <c:pt idx="22">
                  <c:v>Nov '23</c:v>
                </c:pt>
                <c:pt idx="23">
                  <c:v>Dec '23</c:v>
                </c:pt>
                <c:pt idx="24">
                  <c:v>Jan '24</c:v>
                </c:pt>
                <c:pt idx="25">
                  <c:v>Feb '24</c:v>
                </c:pt>
                <c:pt idx="26">
                  <c:v>Mar '24</c:v>
                </c:pt>
                <c:pt idx="27">
                  <c:v>Apr '24</c:v>
                </c:pt>
                <c:pt idx="28">
                  <c:v>May '24</c:v>
                </c:pt>
                <c:pt idx="29">
                  <c:v>June '24</c:v>
                </c:pt>
                <c:pt idx="30">
                  <c:v>July '24</c:v>
                </c:pt>
                <c:pt idx="31">
                  <c:v>Aug '24</c:v>
                </c:pt>
                <c:pt idx="32">
                  <c:v>Sep '24</c:v>
                </c:pt>
                <c:pt idx="33">
                  <c:v>Oct '24</c:v>
                </c:pt>
                <c:pt idx="34">
                  <c:v>Nov '24</c:v>
                </c:pt>
                <c:pt idx="35">
                  <c:v>Dec '24</c:v>
                </c:pt>
                <c:pt idx="36">
                  <c:v>Jan '25</c:v>
                </c:pt>
                <c:pt idx="37">
                  <c:v>Feb '25</c:v>
                </c:pt>
                <c:pt idx="38">
                  <c:v>Mar '25</c:v>
                </c:pt>
                <c:pt idx="39">
                  <c:v>Apr '25</c:v>
                </c:pt>
                <c:pt idx="40">
                  <c:v>May '25</c:v>
                </c:pt>
                <c:pt idx="41">
                  <c:v>Jun '25</c:v>
                </c:pt>
                <c:pt idx="42">
                  <c:v>Aug '25</c:v>
                </c:pt>
                <c:pt idx="43">
                  <c:v>Sept '25</c:v>
                </c:pt>
                <c:pt idx="44">
                  <c:v>Oct '25</c:v>
                </c:pt>
                <c:pt idx="45">
                  <c:v>Nov '25</c:v>
                </c:pt>
                <c:pt idx="46">
                  <c:v>Dec '25</c:v>
                </c:pt>
              </c:strCache>
            </c:strRef>
          </c:cat>
          <c:val>
            <c:numRef>
              <c:f>Syphilis!$I$109:$I$155</c:f>
              <c:numCache>
                <c:formatCode>General</c:formatCode>
                <c:ptCount val="47"/>
                <c:pt idx="0">
                  <c:v>18</c:v>
                </c:pt>
                <c:pt idx="1">
                  <c:v>20</c:v>
                </c:pt>
                <c:pt idx="2">
                  <c:v>23</c:v>
                </c:pt>
                <c:pt idx="3">
                  <c:v>14</c:v>
                </c:pt>
                <c:pt idx="4">
                  <c:v>18</c:v>
                </c:pt>
                <c:pt idx="5">
                  <c:v>26</c:v>
                </c:pt>
                <c:pt idx="6">
                  <c:v>20</c:v>
                </c:pt>
                <c:pt idx="7">
                  <c:v>19</c:v>
                </c:pt>
                <c:pt idx="8">
                  <c:v>14</c:v>
                </c:pt>
                <c:pt idx="9">
                  <c:v>18</c:v>
                </c:pt>
                <c:pt idx="10">
                  <c:v>10</c:v>
                </c:pt>
                <c:pt idx="11">
                  <c:v>11</c:v>
                </c:pt>
                <c:pt idx="12">
                  <c:v>14</c:v>
                </c:pt>
                <c:pt idx="13">
                  <c:v>17</c:v>
                </c:pt>
                <c:pt idx="14">
                  <c:v>14</c:v>
                </c:pt>
                <c:pt idx="15">
                  <c:v>7</c:v>
                </c:pt>
                <c:pt idx="16">
                  <c:v>8</c:v>
                </c:pt>
                <c:pt idx="17">
                  <c:v>6</c:v>
                </c:pt>
                <c:pt idx="18">
                  <c:v>14</c:v>
                </c:pt>
                <c:pt idx="19">
                  <c:v>10</c:v>
                </c:pt>
                <c:pt idx="20">
                  <c:v>15</c:v>
                </c:pt>
                <c:pt idx="21">
                  <c:v>14</c:v>
                </c:pt>
                <c:pt idx="22">
                  <c:v>6</c:v>
                </c:pt>
                <c:pt idx="23">
                  <c:v>16</c:v>
                </c:pt>
                <c:pt idx="24">
                  <c:v>17</c:v>
                </c:pt>
                <c:pt idx="25">
                  <c:v>10</c:v>
                </c:pt>
                <c:pt idx="26">
                  <c:v>11</c:v>
                </c:pt>
                <c:pt idx="27">
                  <c:v>8</c:v>
                </c:pt>
                <c:pt idx="28">
                  <c:v>5</c:v>
                </c:pt>
                <c:pt idx="29">
                  <c:v>11</c:v>
                </c:pt>
                <c:pt idx="30">
                  <c:v>4</c:v>
                </c:pt>
                <c:pt idx="31">
                  <c:v>4</c:v>
                </c:pt>
                <c:pt idx="32">
                  <c:v>11</c:v>
                </c:pt>
                <c:pt idx="33">
                  <c:v>3</c:v>
                </c:pt>
                <c:pt idx="34">
                  <c:v>6</c:v>
                </c:pt>
                <c:pt idx="35">
                  <c:v>6</c:v>
                </c:pt>
                <c:pt idx="36">
                  <c:v>5</c:v>
                </c:pt>
                <c:pt idx="37">
                  <c:v>6</c:v>
                </c:pt>
                <c:pt idx="38">
                  <c:v>16</c:v>
                </c:pt>
                <c:pt idx="39">
                  <c:v>16</c:v>
                </c:pt>
                <c:pt idx="40">
                  <c:v>14</c:v>
                </c:pt>
                <c:pt idx="41">
                  <c:v>9</c:v>
                </c:pt>
                <c:pt idx="42">
                  <c:v>4</c:v>
                </c:pt>
                <c:pt idx="43">
                  <c:v>9</c:v>
                </c:pt>
                <c:pt idx="44">
                  <c:v>9</c:v>
                </c:pt>
                <c:pt idx="45">
                  <c:v>4</c:v>
                </c:pt>
                <c:pt idx="46">
                  <c:v>2</c:v>
                </c:pt>
              </c:numCache>
            </c:numRef>
          </c:val>
          <c:smooth val="0"/>
          <c:extLst>
            <c:ext xmlns:c16="http://schemas.microsoft.com/office/drawing/2014/chart" uri="{C3380CC4-5D6E-409C-BE32-E72D297353CC}">
              <c16:uniqueId val="{00000000-36E4-4FAC-8B39-9D69813832D5}"/>
            </c:ext>
          </c:extLst>
        </c:ser>
        <c:ser>
          <c:idx val="5"/>
          <c:order val="2"/>
          <c:tx>
            <c:strRef>
              <c:f>Syphilis!$N$108</c:f>
              <c:strCache>
                <c:ptCount val="1"/>
                <c:pt idx="0">
                  <c:v>UCL</c:v>
                </c:pt>
              </c:strCache>
            </c:strRef>
          </c:tx>
          <c:spPr>
            <a:ln w="28575" cap="rnd">
              <a:solidFill>
                <a:schemeClr val="accent6"/>
              </a:solidFill>
              <a:round/>
            </a:ln>
            <a:effectLst/>
          </c:spPr>
          <c:marker>
            <c:symbol val="none"/>
          </c:marker>
          <c:cat>
            <c:strRef>
              <c:f>Syphilis!$H$109:$H$155</c:f>
              <c:strCache>
                <c:ptCount val="47"/>
                <c:pt idx="0">
                  <c:v>Jan '22</c:v>
                </c:pt>
                <c:pt idx="1">
                  <c:v>Feb '22</c:v>
                </c:pt>
                <c:pt idx="2">
                  <c:v>Mar '22</c:v>
                </c:pt>
                <c:pt idx="3">
                  <c:v>Apr '22</c:v>
                </c:pt>
                <c:pt idx="4">
                  <c:v>May '22</c:v>
                </c:pt>
                <c:pt idx="5">
                  <c:v>Jun '22</c:v>
                </c:pt>
                <c:pt idx="6">
                  <c:v>Jul '22</c:v>
                </c:pt>
                <c:pt idx="7">
                  <c:v>Aug '22</c:v>
                </c:pt>
                <c:pt idx="8">
                  <c:v>Sep '22</c:v>
                </c:pt>
                <c:pt idx="9">
                  <c:v>Oct '22</c:v>
                </c:pt>
                <c:pt idx="10">
                  <c:v>Nov '22</c:v>
                </c:pt>
                <c:pt idx="11">
                  <c:v>Dec '22</c:v>
                </c:pt>
                <c:pt idx="12">
                  <c:v>Jan '23</c:v>
                </c:pt>
                <c:pt idx="13">
                  <c:v>Feb '23</c:v>
                </c:pt>
                <c:pt idx="14">
                  <c:v>Mar '23</c:v>
                </c:pt>
                <c:pt idx="15">
                  <c:v>Apr '23</c:v>
                </c:pt>
                <c:pt idx="16">
                  <c:v>May '23</c:v>
                </c:pt>
                <c:pt idx="17">
                  <c:v>Jun '23</c:v>
                </c:pt>
                <c:pt idx="18">
                  <c:v>Jul '23</c:v>
                </c:pt>
                <c:pt idx="19">
                  <c:v>Aug '23</c:v>
                </c:pt>
                <c:pt idx="20">
                  <c:v>Sep' '23</c:v>
                </c:pt>
                <c:pt idx="21">
                  <c:v>Oct '23</c:v>
                </c:pt>
                <c:pt idx="22">
                  <c:v>Nov '23</c:v>
                </c:pt>
                <c:pt idx="23">
                  <c:v>Dec '23</c:v>
                </c:pt>
                <c:pt idx="24">
                  <c:v>Jan '24</c:v>
                </c:pt>
                <c:pt idx="25">
                  <c:v>Feb '24</c:v>
                </c:pt>
                <c:pt idx="26">
                  <c:v>Mar '24</c:v>
                </c:pt>
                <c:pt idx="27">
                  <c:v>Apr '24</c:v>
                </c:pt>
                <c:pt idx="28">
                  <c:v>May '24</c:v>
                </c:pt>
                <c:pt idx="29">
                  <c:v>June '24</c:v>
                </c:pt>
                <c:pt idx="30">
                  <c:v>July '24</c:v>
                </c:pt>
                <c:pt idx="31">
                  <c:v>Aug '24</c:v>
                </c:pt>
                <c:pt idx="32">
                  <c:v>Sep '24</c:v>
                </c:pt>
                <c:pt idx="33">
                  <c:v>Oct '24</c:v>
                </c:pt>
                <c:pt idx="34">
                  <c:v>Nov '24</c:v>
                </c:pt>
                <c:pt idx="35">
                  <c:v>Dec '24</c:v>
                </c:pt>
                <c:pt idx="36">
                  <c:v>Jan '25</c:v>
                </c:pt>
                <c:pt idx="37">
                  <c:v>Feb '25</c:v>
                </c:pt>
                <c:pt idx="38">
                  <c:v>Mar '25</c:v>
                </c:pt>
                <c:pt idx="39">
                  <c:v>Apr '25</c:v>
                </c:pt>
                <c:pt idx="40">
                  <c:v>May '25</c:v>
                </c:pt>
                <c:pt idx="41">
                  <c:v>Jun '25</c:v>
                </c:pt>
                <c:pt idx="42">
                  <c:v>Aug '25</c:v>
                </c:pt>
                <c:pt idx="43">
                  <c:v>Sept '25</c:v>
                </c:pt>
                <c:pt idx="44">
                  <c:v>Oct '25</c:v>
                </c:pt>
                <c:pt idx="45">
                  <c:v>Nov '25</c:v>
                </c:pt>
                <c:pt idx="46">
                  <c:v>Dec '25</c:v>
                </c:pt>
              </c:strCache>
            </c:strRef>
          </c:cat>
          <c:val>
            <c:numRef>
              <c:f>Syphilis!$N$109:$N$155</c:f>
              <c:numCache>
                <c:formatCode>General</c:formatCode>
                <c:ptCount val="47"/>
                <c:pt idx="0">
                  <c:v>24.833832442067738</c:v>
                </c:pt>
                <c:pt idx="1">
                  <c:v>24.833832442067738</c:v>
                </c:pt>
                <c:pt idx="2">
                  <c:v>24.833832442067738</c:v>
                </c:pt>
                <c:pt idx="3">
                  <c:v>24.833832442067738</c:v>
                </c:pt>
                <c:pt idx="4">
                  <c:v>24.833832442067738</c:v>
                </c:pt>
                <c:pt idx="5">
                  <c:v>24.833832442067738</c:v>
                </c:pt>
                <c:pt idx="6">
                  <c:v>24.833832442067738</c:v>
                </c:pt>
                <c:pt idx="7">
                  <c:v>24.833832442067738</c:v>
                </c:pt>
                <c:pt idx="8">
                  <c:v>24.833832442067738</c:v>
                </c:pt>
                <c:pt idx="9">
                  <c:v>24.833832442067738</c:v>
                </c:pt>
                <c:pt idx="10">
                  <c:v>24.833832442067738</c:v>
                </c:pt>
                <c:pt idx="11">
                  <c:v>24.833832442067738</c:v>
                </c:pt>
                <c:pt idx="12">
                  <c:v>24.833832442067738</c:v>
                </c:pt>
                <c:pt idx="13">
                  <c:v>24.833832442067738</c:v>
                </c:pt>
                <c:pt idx="14">
                  <c:v>24.833832442067738</c:v>
                </c:pt>
                <c:pt idx="15">
                  <c:v>24.833832442067738</c:v>
                </c:pt>
                <c:pt idx="16">
                  <c:v>24.833832442067738</c:v>
                </c:pt>
                <c:pt idx="17">
                  <c:v>24.833832442067738</c:v>
                </c:pt>
                <c:pt idx="18">
                  <c:v>24.833832442067738</c:v>
                </c:pt>
                <c:pt idx="19">
                  <c:v>24.833832442067738</c:v>
                </c:pt>
                <c:pt idx="20">
                  <c:v>24.833832442067738</c:v>
                </c:pt>
                <c:pt idx="21">
                  <c:v>24.833832442067738</c:v>
                </c:pt>
                <c:pt idx="22">
                  <c:v>24.833832442067738</c:v>
                </c:pt>
                <c:pt idx="23">
                  <c:v>24.833832442067738</c:v>
                </c:pt>
                <c:pt idx="24">
                  <c:v>24.833832442067738</c:v>
                </c:pt>
                <c:pt idx="25">
                  <c:v>24.833832442067738</c:v>
                </c:pt>
                <c:pt idx="26">
                  <c:v>24.833832442067738</c:v>
                </c:pt>
                <c:pt idx="27">
                  <c:v>24.833832442067738</c:v>
                </c:pt>
                <c:pt idx="28">
                  <c:v>24.833832442067738</c:v>
                </c:pt>
                <c:pt idx="29">
                  <c:v>24.833832442067738</c:v>
                </c:pt>
                <c:pt idx="30">
                  <c:v>24.833832442067738</c:v>
                </c:pt>
                <c:pt idx="31">
                  <c:v>24.833832442067738</c:v>
                </c:pt>
                <c:pt idx="32">
                  <c:v>24.833832442067738</c:v>
                </c:pt>
                <c:pt idx="33">
                  <c:v>24.833832442067738</c:v>
                </c:pt>
                <c:pt idx="34">
                  <c:v>24.833832442067738</c:v>
                </c:pt>
                <c:pt idx="35">
                  <c:v>24.833832442067738</c:v>
                </c:pt>
                <c:pt idx="36">
                  <c:v>24.833832442067738</c:v>
                </c:pt>
                <c:pt idx="37">
                  <c:v>24.833832442067738</c:v>
                </c:pt>
                <c:pt idx="38">
                  <c:v>24.833832442067738</c:v>
                </c:pt>
                <c:pt idx="39">
                  <c:v>24.833832442067738</c:v>
                </c:pt>
                <c:pt idx="40">
                  <c:v>24.833832442067738</c:v>
                </c:pt>
                <c:pt idx="41">
                  <c:v>24.833832442067738</c:v>
                </c:pt>
                <c:pt idx="42">
                  <c:v>24.833832442067738</c:v>
                </c:pt>
                <c:pt idx="43">
                  <c:v>24.833832442067738</c:v>
                </c:pt>
                <c:pt idx="44">
                  <c:v>24.833832442067738</c:v>
                </c:pt>
                <c:pt idx="45">
                  <c:v>24.833832442067738</c:v>
                </c:pt>
                <c:pt idx="46">
                  <c:v>24.833832442067738</c:v>
                </c:pt>
              </c:numCache>
            </c:numRef>
          </c:val>
          <c:smooth val="0"/>
          <c:extLst>
            <c:ext xmlns:c16="http://schemas.microsoft.com/office/drawing/2014/chart" uri="{C3380CC4-5D6E-409C-BE32-E72D297353CC}">
              <c16:uniqueId val="{00000001-36E4-4FAC-8B39-9D69813832D5}"/>
            </c:ext>
          </c:extLst>
        </c:ser>
        <c:ser>
          <c:idx val="6"/>
          <c:order val="3"/>
          <c:tx>
            <c:strRef>
              <c:f>Syphilis!$O$108</c:f>
              <c:strCache>
                <c:ptCount val="1"/>
                <c:pt idx="0">
                  <c:v>LCL</c:v>
                </c:pt>
              </c:strCache>
            </c:strRef>
          </c:tx>
          <c:spPr>
            <a:ln w="28575" cap="rnd">
              <a:solidFill>
                <a:schemeClr val="accent1">
                  <a:lumMod val="60000"/>
                </a:schemeClr>
              </a:solidFill>
              <a:round/>
            </a:ln>
            <a:effectLst/>
          </c:spPr>
          <c:marker>
            <c:symbol val="none"/>
          </c:marker>
          <c:cat>
            <c:strRef>
              <c:f>Syphilis!$H$109:$H$155</c:f>
              <c:strCache>
                <c:ptCount val="47"/>
                <c:pt idx="0">
                  <c:v>Jan '22</c:v>
                </c:pt>
                <c:pt idx="1">
                  <c:v>Feb '22</c:v>
                </c:pt>
                <c:pt idx="2">
                  <c:v>Mar '22</c:v>
                </c:pt>
                <c:pt idx="3">
                  <c:v>Apr '22</c:v>
                </c:pt>
                <c:pt idx="4">
                  <c:v>May '22</c:v>
                </c:pt>
                <c:pt idx="5">
                  <c:v>Jun '22</c:v>
                </c:pt>
                <c:pt idx="6">
                  <c:v>Jul '22</c:v>
                </c:pt>
                <c:pt idx="7">
                  <c:v>Aug '22</c:v>
                </c:pt>
                <c:pt idx="8">
                  <c:v>Sep '22</c:v>
                </c:pt>
                <c:pt idx="9">
                  <c:v>Oct '22</c:v>
                </c:pt>
                <c:pt idx="10">
                  <c:v>Nov '22</c:v>
                </c:pt>
                <c:pt idx="11">
                  <c:v>Dec '22</c:v>
                </c:pt>
                <c:pt idx="12">
                  <c:v>Jan '23</c:v>
                </c:pt>
                <c:pt idx="13">
                  <c:v>Feb '23</c:v>
                </c:pt>
                <c:pt idx="14">
                  <c:v>Mar '23</c:v>
                </c:pt>
                <c:pt idx="15">
                  <c:v>Apr '23</c:v>
                </c:pt>
                <c:pt idx="16">
                  <c:v>May '23</c:v>
                </c:pt>
                <c:pt idx="17">
                  <c:v>Jun '23</c:v>
                </c:pt>
                <c:pt idx="18">
                  <c:v>Jul '23</c:v>
                </c:pt>
                <c:pt idx="19">
                  <c:v>Aug '23</c:v>
                </c:pt>
                <c:pt idx="20">
                  <c:v>Sep' '23</c:v>
                </c:pt>
                <c:pt idx="21">
                  <c:v>Oct '23</c:v>
                </c:pt>
                <c:pt idx="22">
                  <c:v>Nov '23</c:v>
                </c:pt>
                <c:pt idx="23">
                  <c:v>Dec '23</c:v>
                </c:pt>
                <c:pt idx="24">
                  <c:v>Jan '24</c:v>
                </c:pt>
                <c:pt idx="25">
                  <c:v>Feb '24</c:v>
                </c:pt>
                <c:pt idx="26">
                  <c:v>Mar '24</c:v>
                </c:pt>
                <c:pt idx="27">
                  <c:v>Apr '24</c:v>
                </c:pt>
                <c:pt idx="28">
                  <c:v>May '24</c:v>
                </c:pt>
                <c:pt idx="29">
                  <c:v>June '24</c:v>
                </c:pt>
                <c:pt idx="30">
                  <c:v>July '24</c:v>
                </c:pt>
                <c:pt idx="31">
                  <c:v>Aug '24</c:v>
                </c:pt>
                <c:pt idx="32">
                  <c:v>Sep '24</c:v>
                </c:pt>
                <c:pt idx="33">
                  <c:v>Oct '24</c:v>
                </c:pt>
                <c:pt idx="34">
                  <c:v>Nov '24</c:v>
                </c:pt>
                <c:pt idx="35">
                  <c:v>Dec '24</c:v>
                </c:pt>
                <c:pt idx="36">
                  <c:v>Jan '25</c:v>
                </c:pt>
                <c:pt idx="37">
                  <c:v>Feb '25</c:v>
                </c:pt>
                <c:pt idx="38">
                  <c:v>Mar '25</c:v>
                </c:pt>
                <c:pt idx="39">
                  <c:v>Apr '25</c:v>
                </c:pt>
                <c:pt idx="40">
                  <c:v>May '25</c:v>
                </c:pt>
                <c:pt idx="41">
                  <c:v>Jun '25</c:v>
                </c:pt>
                <c:pt idx="42">
                  <c:v>Aug '25</c:v>
                </c:pt>
                <c:pt idx="43">
                  <c:v>Sept '25</c:v>
                </c:pt>
                <c:pt idx="44">
                  <c:v>Oct '25</c:v>
                </c:pt>
                <c:pt idx="45">
                  <c:v>Nov '25</c:v>
                </c:pt>
                <c:pt idx="46">
                  <c:v>Dec '25</c:v>
                </c:pt>
              </c:strCache>
            </c:strRef>
          </c:cat>
          <c:val>
            <c:numRef>
              <c:f>Syphilis!$O$109:$O$155</c:f>
              <c:numCache>
                <c:formatCode>General</c:formatCode>
                <c:ptCount val="47"/>
                <c:pt idx="0">
                  <c:v>0.81322638146167492</c:v>
                </c:pt>
                <c:pt idx="1">
                  <c:v>0.81322638146167492</c:v>
                </c:pt>
                <c:pt idx="2">
                  <c:v>0.81322638146167492</c:v>
                </c:pt>
                <c:pt idx="3">
                  <c:v>0.81322638146167492</c:v>
                </c:pt>
                <c:pt idx="4">
                  <c:v>0.81322638146167492</c:v>
                </c:pt>
                <c:pt idx="5">
                  <c:v>0.81322638146167492</c:v>
                </c:pt>
                <c:pt idx="6">
                  <c:v>0.81322638146167492</c:v>
                </c:pt>
                <c:pt idx="7">
                  <c:v>0.81322638146167492</c:v>
                </c:pt>
                <c:pt idx="8">
                  <c:v>0.81322638146167492</c:v>
                </c:pt>
                <c:pt idx="9">
                  <c:v>0.81322638146167492</c:v>
                </c:pt>
                <c:pt idx="10">
                  <c:v>0.81322638146167492</c:v>
                </c:pt>
                <c:pt idx="11">
                  <c:v>0.81322638146167492</c:v>
                </c:pt>
                <c:pt idx="12">
                  <c:v>0.81322638146167492</c:v>
                </c:pt>
                <c:pt idx="13">
                  <c:v>0.81322638146167492</c:v>
                </c:pt>
                <c:pt idx="14">
                  <c:v>0.81322638146167492</c:v>
                </c:pt>
                <c:pt idx="15">
                  <c:v>0.81322638146167492</c:v>
                </c:pt>
                <c:pt idx="16">
                  <c:v>0.81322638146167492</c:v>
                </c:pt>
                <c:pt idx="17">
                  <c:v>0.81322638146167492</c:v>
                </c:pt>
                <c:pt idx="18">
                  <c:v>0.81322638146167492</c:v>
                </c:pt>
                <c:pt idx="19">
                  <c:v>0.81322638146167492</c:v>
                </c:pt>
                <c:pt idx="20">
                  <c:v>0.81322638146167492</c:v>
                </c:pt>
                <c:pt idx="21">
                  <c:v>0.81322638146167492</c:v>
                </c:pt>
                <c:pt idx="22">
                  <c:v>0.81322638146167492</c:v>
                </c:pt>
                <c:pt idx="23">
                  <c:v>0.81322638146167492</c:v>
                </c:pt>
                <c:pt idx="24">
                  <c:v>0.81322638146167492</c:v>
                </c:pt>
                <c:pt idx="25">
                  <c:v>0.81322638146167492</c:v>
                </c:pt>
                <c:pt idx="26">
                  <c:v>0.81322638146167492</c:v>
                </c:pt>
                <c:pt idx="27">
                  <c:v>0.81322638146167492</c:v>
                </c:pt>
                <c:pt idx="28">
                  <c:v>0.81322638146167492</c:v>
                </c:pt>
                <c:pt idx="29">
                  <c:v>0.81322638146167492</c:v>
                </c:pt>
                <c:pt idx="30">
                  <c:v>0.81322638146167492</c:v>
                </c:pt>
                <c:pt idx="31">
                  <c:v>0.81322638146167492</c:v>
                </c:pt>
                <c:pt idx="32">
                  <c:v>0.81322638146167492</c:v>
                </c:pt>
                <c:pt idx="33">
                  <c:v>0.81322638146167492</c:v>
                </c:pt>
                <c:pt idx="34">
                  <c:v>0.81322638146167492</c:v>
                </c:pt>
                <c:pt idx="35">
                  <c:v>0.81322638146167492</c:v>
                </c:pt>
                <c:pt idx="36">
                  <c:v>0.81322638146167492</c:v>
                </c:pt>
                <c:pt idx="37">
                  <c:v>0.81322638146167492</c:v>
                </c:pt>
                <c:pt idx="38">
                  <c:v>0.81322638146167492</c:v>
                </c:pt>
                <c:pt idx="39">
                  <c:v>0.81322638146167492</c:v>
                </c:pt>
                <c:pt idx="40">
                  <c:v>0.81322638146167492</c:v>
                </c:pt>
                <c:pt idx="41">
                  <c:v>0.81322638146167492</c:v>
                </c:pt>
                <c:pt idx="42">
                  <c:v>0.81322638146167492</c:v>
                </c:pt>
                <c:pt idx="43">
                  <c:v>0.81322638146167492</c:v>
                </c:pt>
                <c:pt idx="44">
                  <c:v>0.81322638146167492</c:v>
                </c:pt>
                <c:pt idx="45">
                  <c:v>0.81322638146167492</c:v>
                </c:pt>
                <c:pt idx="46">
                  <c:v>0.81322638146167492</c:v>
                </c:pt>
              </c:numCache>
            </c:numRef>
          </c:val>
          <c:smooth val="0"/>
          <c:extLst>
            <c:ext xmlns:c16="http://schemas.microsoft.com/office/drawing/2014/chart" uri="{C3380CC4-5D6E-409C-BE32-E72D297353CC}">
              <c16:uniqueId val="{00000002-36E4-4FAC-8B39-9D69813832D5}"/>
            </c:ext>
          </c:extLst>
        </c:ser>
        <c:ser>
          <c:idx val="1"/>
          <c:order val="4"/>
          <c:spPr>
            <a:ln w="28575" cap="rnd">
              <a:solidFill>
                <a:schemeClr val="accent2"/>
              </a:solidFill>
              <a:round/>
            </a:ln>
            <a:effectLst/>
          </c:spPr>
          <c:marker>
            <c:symbol val="none"/>
          </c:marker>
          <c:cat>
            <c:strRef>
              <c:f>Syphilis!$H$109:$H$155</c:f>
              <c:strCache>
                <c:ptCount val="47"/>
                <c:pt idx="0">
                  <c:v>Jan '22</c:v>
                </c:pt>
                <c:pt idx="1">
                  <c:v>Feb '22</c:v>
                </c:pt>
                <c:pt idx="2">
                  <c:v>Mar '22</c:v>
                </c:pt>
                <c:pt idx="3">
                  <c:v>Apr '22</c:v>
                </c:pt>
                <c:pt idx="4">
                  <c:v>May '22</c:v>
                </c:pt>
                <c:pt idx="5">
                  <c:v>Jun '22</c:v>
                </c:pt>
                <c:pt idx="6">
                  <c:v>Jul '22</c:v>
                </c:pt>
                <c:pt idx="7">
                  <c:v>Aug '22</c:v>
                </c:pt>
                <c:pt idx="8">
                  <c:v>Sep '22</c:v>
                </c:pt>
                <c:pt idx="9">
                  <c:v>Oct '22</c:v>
                </c:pt>
                <c:pt idx="10">
                  <c:v>Nov '22</c:v>
                </c:pt>
                <c:pt idx="11">
                  <c:v>Dec '22</c:v>
                </c:pt>
                <c:pt idx="12">
                  <c:v>Jan '23</c:v>
                </c:pt>
                <c:pt idx="13">
                  <c:v>Feb '23</c:v>
                </c:pt>
                <c:pt idx="14">
                  <c:v>Mar '23</c:v>
                </c:pt>
                <c:pt idx="15">
                  <c:v>Apr '23</c:v>
                </c:pt>
                <c:pt idx="16">
                  <c:v>May '23</c:v>
                </c:pt>
                <c:pt idx="17">
                  <c:v>Jun '23</c:v>
                </c:pt>
                <c:pt idx="18">
                  <c:v>Jul '23</c:v>
                </c:pt>
                <c:pt idx="19">
                  <c:v>Aug '23</c:v>
                </c:pt>
                <c:pt idx="20">
                  <c:v>Sep' '23</c:v>
                </c:pt>
                <c:pt idx="21">
                  <c:v>Oct '23</c:v>
                </c:pt>
                <c:pt idx="22">
                  <c:v>Nov '23</c:v>
                </c:pt>
                <c:pt idx="23">
                  <c:v>Dec '23</c:v>
                </c:pt>
                <c:pt idx="24">
                  <c:v>Jan '24</c:v>
                </c:pt>
                <c:pt idx="25">
                  <c:v>Feb '24</c:v>
                </c:pt>
                <c:pt idx="26">
                  <c:v>Mar '24</c:v>
                </c:pt>
                <c:pt idx="27">
                  <c:v>Apr '24</c:v>
                </c:pt>
                <c:pt idx="28">
                  <c:v>May '24</c:v>
                </c:pt>
                <c:pt idx="29">
                  <c:v>June '24</c:v>
                </c:pt>
                <c:pt idx="30">
                  <c:v>July '24</c:v>
                </c:pt>
                <c:pt idx="31">
                  <c:v>Aug '24</c:v>
                </c:pt>
                <c:pt idx="32">
                  <c:v>Sep '24</c:v>
                </c:pt>
                <c:pt idx="33">
                  <c:v>Oct '24</c:v>
                </c:pt>
                <c:pt idx="34">
                  <c:v>Nov '24</c:v>
                </c:pt>
                <c:pt idx="35">
                  <c:v>Dec '24</c:v>
                </c:pt>
                <c:pt idx="36">
                  <c:v>Jan '25</c:v>
                </c:pt>
                <c:pt idx="37">
                  <c:v>Feb '25</c:v>
                </c:pt>
                <c:pt idx="38">
                  <c:v>Mar '25</c:v>
                </c:pt>
                <c:pt idx="39">
                  <c:v>Apr '25</c:v>
                </c:pt>
                <c:pt idx="40">
                  <c:v>May '25</c:v>
                </c:pt>
                <c:pt idx="41">
                  <c:v>Jun '25</c:v>
                </c:pt>
                <c:pt idx="42">
                  <c:v>Aug '25</c:v>
                </c:pt>
                <c:pt idx="43">
                  <c:v>Sept '25</c:v>
                </c:pt>
                <c:pt idx="44">
                  <c:v>Oct '25</c:v>
                </c:pt>
                <c:pt idx="45">
                  <c:v>Nov '25</c:v>
                </c:pt>
                <c:pt idx="46">
                  <c:v>Dec '25</c:v>
                </c:pt>
              </c:strCache>
            </c:strRef>
          </c:cat>
          <c:val>
            <c:numRef>
              <c:f>Syphilis!$M$109:$M$155</c:f>
              <c:numCache>
                <c:formatCode>General</c:formatCode>
                <c:ptCount val="47"/>
                <c:pt idx="0">
                  <c:v>14.751000000000001</c:v>
                </c:pt>
                <c:pt idx="1">
                  <c:v>14.751000000000001</c:v>
                </c:pt>
                <c:pt idx="2">
                  <c:v>14.751000000000001</c:v>
                </c:pt>
                <c:pt idx="3">
                  <c:v>14.751000000000001</c:v>
                </c:pt>
                <c:pt idx="4">
                  <c:v>14.751000000000001</c:v>
                </c:pt>
                <c:pt idx="5">
                  <c:v>14.751000000000001</c:v>
                </c:pt>
                <c:pt idx="6">
                  <c:v>14.751000000000001</c:v>
                </c:pt>
                <c:pt idx="7">
                  <c:v>14.751000000000001</c:v>
                </c:pt>
                <c:pt idx="8">
                  <c:v>14.751000000000001</c:v>
                </c:pt>
                <c:pt idx="9">
                  <c:v>14.751000000000001</c:v>
                </c:pt>
                <c:pt idx="10">
                  <c:v>14.751000000000001</c:v>
                </c:pt>
                <c:pt idx="11">
                  <c:v>14.751000000000001</c:v>
                </c:pt>
                <c:pt idx="12">
                  <c:v>14.751000000000001</c:v>
                </c:pt>
                <c:pt idx="13">
                  <c:v>14.751000000000001</c:v>
                </c:pt>
                <c:pt idx="14">
                  <c:v>14.751000000000001</c:v>
                </c:pt>
                <c:pt idx="15">
                  <c:v>14.751000000000001</c:v>
                </c:pt>
                <c:pt idx="16">
                  <c:v>14.751000000000001</c:v>
                </c:pt>
                <c:pt idx="17">
                  <c:v>14.751000000000001</c:v>
                </c:pt>
                <c:pt idx="18">
                  <c:v>14.751000000000001</c:v>
                </c:pt>
                <c:pt idx="19">
                  <c:v>14.751000000000001</c:v>
                </c:pt>
                <c:pt idx="20">
                  <c:v>14.751000000000001</c:v>
                </c:pt>
                <c:pt idx="21">
                  <c:v>14.751000000000001</c:v>
                </c:pt>
                <c:pt idx="22">
                  <c:v>14.751000000000001</c:v>
                </c:pt>
                <c:pt idx="23">
                  <c:v>14.751000000000001</c:v>
                </c:pt>
                <c:pt idx="24">
                  <c:v>14.751000000000001</c:v>
                </c:pt>
                <c:pt idx="25">
                  <c:v>14.751000000000001</c:v>
                </c:pt>
                <c:pt idx="26">
                  <c:v>14.751000000000001</c:v>
                </c:pt>
                <c:pt idx="27">
                  <c:v>14.751000000000001</c:v>
                </c:pt>
                <c:pt idx="28">
                  <c:v>14.751000000000001</c:v>
                </c:pt>
                <c:pt idx="29">
                  <c:v>14.751000000000001</c:v>
                </c:pt>
                <c:pt idx="30">
                  <c:v>14.751000000000001</c:v>
                </c:pt>
                <c:pt idx="31">
                  <c:v>14.751000000000001</c:v>
                </c:pt>
                <c:pt idx="32">
                  <c:v>14.751000000000001</c:v>
                </c:pt>
                <c:pt idx="33">
                  <c:v>14.751000000000001</c:v>
                </c:pt>
                <c:pt idx="34">
                  <c:v>14.751000000000001</c:v>
                </c:pt>
                <c:pt idx="35">
                  <c:v>14.751000000000001</c:v>
                </c:pt>
                <c:pt idx="36">
                  <c:v>14.751000000000001</c:v>
                </c:pt>
                <c:pt idx="37">
                  <c:v>14.751000000000001</c:v>
                </c:pt>
                <c:pt idx="38">
                  <c:v>14.751000000000001</c:v>
                </c:pt>
                <c:pt idx="39">
                  <c:v>14.751000000000001</c:v>
                </c:pt>
                <c:pt idx="40">
                  <c:v>14.751000000000001</c:v>
                </c:pt>
                <c:pt idx="41">
                  <c:v>14.751000000000001</c:v>
                </c:pt>
                <c:pt idx="42">
                  <c:v>14.751000000000001</c:v>
                </c:pt>
                <c:pt idx="43">
                  <c:v>14.751000000000001</c:v>
                </c:pt>
                <c:pt idx="44">
                  <c:v>14.751000000000001</c:v>
                </c:pt>
                <c:pt idx="45">
                  <c:v>14.751000000000001</c:v>
                </c:pt>
                <c:pt idx="46">
                  <c:v>14.751000000000001</c:v>
                </c:pt>
              </c:numCache>
            </c:numRef>
          </c:val>
          <c:smooth val="0"/>
          <c:extLst>
            <c:ext xmlns:c16="http://schemas.microsoft.com/office/drawing/2014/chart" uri="{C3380CC4-5D6E-409C-BE32-E72D297353CC}">
              <c16:uniqueId val="{00000003-36E4-4FAC-8B39-9D69813832D5}"/>
            </c:ext>
          </c:extLst>
        </c:ser>
        <c:dLbls>
          <c:showLegendKey val="0"/>
          <c:showVal val="0"/>
          <c:showCatName val="0"/>
          <c:showSerName val="0"/>
          <c:showPercent val="0"/>
          <c:showBubbleSize val="0"/>
        </c:dLbls>
        <c:smooth val="0"/>
        <c:axId val="1625805328"/>
        <c:axId val="1620234304"/>
        <c:extLst>
          <c:ext xmlns:c15="http://schemas.microsoft.com/office/drawing/2012/chart" uri="{02D57815-91ED-43cb-92C2-25804820EDAC}">
            <c15:filteredLineSeries>
              <c15:ser>
                <c:idx val="4"/>
                <c:order val="1"/>
                <c:tx>
                  <c:strRef>
                    <c:extLst>
                      <c:ext uri="{02D57815-91ED-43cb-92C2-25804820EDAC}">
                        <c15:formulaRef>
                          <c15:sqref>Syphilis!$N$108</c15:sqref>
                        </c15:formulaRef>
                      </c:ext>
                    </c:extLst>
                    <c:strCache>
                      <c:ptCount val="1"/>
                      <c:pt idx="0">
                        <c:v>UCL</c:v>
                      </c:pt>
                    </c:strCache>
                  </c:strRef>
                </c:tx>
                <c:spPr>
                  <a:ln w="28575" cap="rnd">
                    <a:solidFill>
                      <a:schemeClr val="accent5"/>
                    </a:solidFill>
                    <a:round/>
                  </a:ln>
                  <a:effectLst/>
                </c:spPr>
                <c:marker>
                  <c:symbol val="none"/>
                </c:marker>
                <c:cat>
                  <c:strRef>
                    <c:extLst>
                      <c:ext uri="{02D57815-91ED-43cb-92C2-25804820EDAC}">
                        <c15:formulaRef>
                          <c15:sqref>Syphilis!$H$109:$H$155</c15:sqref>
                        </c15:formulaRef>
                      </c:ext>
                    </c:extLst>
                    <c:strCache>
                      <c:ptCount val="47"/>
                      <c:pt idx="0">
                        <c:v>Jan '22</c:v>
                      </c:pt>
                      <c:pt idx="1">
                        <c:v>Feb '22</c:v>
                      </c:pt>
                      <c:pt idx="2">
                        <c:v>Mar '22</c:v>
                      </c:pt>
                      <c:pt idx="3">
                        <c:v>Apr '22</c:v>
                      </c:pt>
                      <c:pt idx="4">
                        <c:v>May '22</c:v>
                      </c:pt>
                      <c:pt idx="5">
                        <c:v>Jun '22</c:v>
                      </c:pt>
                      <c:pt idx="6">
                        <c:v>Jul '22</c:v>
                      </c:pt>
                      <c:pt idx="7">
                        <c:v>Aug '22</c:v>
                      </c:pt>
                      <c:pt idx="8">
                        <c:v>Sep '22</c:v>
                      </c:pt>
                      <c:pt idx="9">
                        <c:v>Oct '22</c:v>
                      </c:pt>
                      <c:pt idx="10">
                        <c:v>Nov '22</c:v>
                      </c:pt>
                      <c:pt idx="11">
                        <c:v>Dec '22</c:v>
                      </c:pt>
                      <c:pt idx="12">
                        <c:v>Jan '23</c:v>
                      </c:pt>
                      <c:pt idx="13">
                        <c:v>Feb '23</c:v>
                      </c:pt>
                      <c:pt idx="14">
                        <c:v>Mar '23</c:v>
                      </c:pt>
                      <c:pt idx="15">
                        <c:v>Apr '23</c:v>
                      </c:pt>
                      <c:pt idx="16">
                        <c:v>May '23</c:v>
                      </c:pt>
                      <c:pt idx="17">
                        <c:v>Jun '23</c:v>
                      </c:pt>
                      <c:pt idx="18">
                        <c:v>Jul '23</c:v>
                      </c:pt>
                      <c:pt idx="19">
                        <c:v>Aug '23</c:v>
                      </c:pt>
                      <c:pt idx="20">
                        <c:v>Sep' '23</c:v>
                      </c:pt>
                      <c:pt idx="21">
                        <c:v>Oct '23</c:v>
                      </c:pt>
                      <c:pt idx="22">
                        <c:v>Nov '23</c:v>
                      </c:pt>
                      <c:pt idx="23">
                        <c:v>Dec '23</c:v>
                      </c:pt>
                      <c:pt idx="24">
                        <c:v>Jan '24</c:v>
                      </c:pt>
                      <c:pt idx="25">
                        <c:v>Feb '24</c:v>
                      </c:pt>
                      <c:pt idx="26">
                        <c:v>Mar '24</c:v>
                      </c:pt>
                      <c:pt idx="27">
                        <c:v>Apr '24</c:v>
                      </c:pt>
                      <c:pt idx="28">
                        <c:v>May '24</c:v>
                      </c:pt>
                      <c:pt idx="29">
                        <c:v>June '24</c:v>
                      </c:pt>
                      <c:pt idx="30">
                        <c:v>July '24</c:v>
                      </c:pt>
                      <c:pt idx="31">
                        <c:v>Aug '24</c:v>
                      </c:pt>
                      <c:pt idx="32">
                        <c:v>Sep '24</c:v>
                      </c:pt>
                      <c:pt idx="33">
                        <c:v>Oct '24</c:v>
                      </c:pt>
                      <c:pt idx="34">
                        <c:v>Nov '24</c:v>
                      </c:pt>
                      <c:pt idx="35">
                        <c:v>Dec '24</c:v>
                      </c:pt>
                      <c:pt idx="36">
                        <c:v>Jan '25</c:v>
                      </c:pt>
                      <c:pt idx="37">
                        <c:v>Feb '25</c:v>
                      </c:pt>
                      <c:pt idx="38">
                        <c:v>Mar '25</c:v>
                      </c:pt>
                      <c:pt idx="39">
                        <c:v>Apr '25</c:v>
                      </c:pt>
                      <c:pt idx="40">
                        <c:v>May '25</c:v>
                      </c:pt>
                      <c:pt idx="41">
                        <c:v>Jun '25</c:v>
                      </c:pt>
                      <c:pt idx="42">
                        <c:v>Aug '25</c:v>
                      </c:pt>
                      <c:pt idx="43">
                        <c:v>Sept '25</c:v>
                      </c:pt>
                      <c:pt idx="44">
                        <c:v>Oct '25</c:v>
                      </c:pt>
                      <c:pt idx="45">
                        <c:v>Nov '25</c:v>
                      </c:pt>
                      <c:pt idx="46">
                        <c:v>Dec '25</c:v>
                      </c:pt>
                    </c:strCache>
                  </c:strRef>
                </c:cat>
                <c:val>
                  <c:numRef>
                    <c:extLst>
                      <c:ext uri="{02D57815-91ED-43cb-92C2-25804820EDAC}">
                        <c15:formulaRef>
                          <c15:sqref>Syphilis!$N$109:$N$140</c15:sqref>
                        </c15:formulaRef>
                      </c:ext>
                    </c:extLst>
                    <c:numCache>
                      <c:formatCode>General</c:formatCode>
                      <c:ptCount val="32"/>
                      <c:pt idx="0">
                        <c:v>24.833832442067738</c:v>
                      </c:pt>
                      <c:pt idx="1">
                        <c:v>24.833832442067738</c:v>
                      </c:pt>
                      <c:pt idx="2">
                        <c:v>24.833832442067738</c:v>
                      </c:pt>
                      <c:pt idx="3">
                        <c:v>24.833832442067738</c:v>
                      </c:pt>
                      <c:pt idx="4">
                        <c:v>24.833832442067738</c:v>
                      </c:pt>
                      <c:pt idx="5">
                        <c:v>24.833832442067738</c:v>
                      </c:pt>
                      <c:pt idx="6">
                        <c:v>24.833832442067738</c:v>
                      </c:pt>
                      <c:pt idx="7">
                        <c:v>24.833832442067738</c:v>
                      </c:pt>
                      <c:pt idx="8">
                        <c:v>24.833832442067738</c:v>
                      </c:pt>
                      <c:pt idx="9">
                        <c:v>24.833832442067738</c:v>
                      </c:pt>
                      <c:pt idx="10">
                        <c:v>24.833832442067738</c:v>
                      </c:pt>
                      <c:pt idx="11">
                        <c:v>24.833832442067738</c:v>
                      </c:pt>
                      <c:pt idx="12">
                        <c:v>24.833832442067738</c:v>
                      </c:pt>
                      <c:pt idx="13">
                        <c:v>24.833832442067738</c:v>
                      </c:pt>
                      <c:pt idx="14">
                        <c:v>24.833832442067738</c:v>
                      </c:pt>
                      <c:pt idx="15">
                        <c:v>24.833832442067738</c:v>
                      </c:pt>
                      <c:pt idx="16">
                        <c:v>24.833832442067738</c:v>
                      </c:pt>
                      <c:pt idx="17">
                        <c:v>24.833832442067738</c:v>
                      </c:pt>
                      <c:pt idx="18">
                        <c:v>24.833832442067738</c:v>
                      </c:pt>
                      <c:pt idx="19">
                        <c:v>24.833832442067738</c:v>
                      </c:pt>
                      <c:pt idx="20">
                        <c:v>24.833832442067738</c:v>
                      </c:pt>
                      <c:pt idx="21">
                        <c:v>24.833832442067738</c:v>
                      </c:pt>
                      <c:pt idx="22">
                        <c:v>24.833832442067738</c:v>
                      </c:pt>
                      <c:pt idx="23">
                        <c:v>24.833832442067738</c:v>
                      </c:pt>
                      <c:pt idx="24">
                        <c:v>24.833832442067738</c:v>
                      </c:pt>
                      <c:pt idx="25">
                        <c:v>24.833832442067738</c:v>
                      </c:pt>
                      <c:pt idx="26">
                        <c:v>24.833832442067738</c:v>
                      </c:pt>
                      <c:pt idx="27">
                        <c:v>24.833832442067738</c:v>
                      </c:pt>
                      <c:pt idx="28">
                        <c:v>24.833832442067738</c:v>
                      </c:pt>
                      <c:pt idx="29">
                        <c:v>24.833832442067738</c:v>
                      </c:pt>
                      <c:pt idx="30">
                        <c:v>24.833832442067738</c:v>
                      </c:pt>
                      <c:pt idx="31">
                        <c:v>24.833832442067738</c:v>
                      </c:pt>
                    </c:numCache>
                  </c:numRef>
                </c:val>
                <c:smooth val="0"/>
                <c:extLst>
                  <c:ext xmlns:c16="http://schemas.microsoft.com/office/drawing/2014/chart" uri="{C3380CC4-5D6E-409C-BE32-E72D297353CC}">
                    <c16:uniqueId val="{00000004-36E4-4FAC-8B39-9D69813832D5}"/>
                  </c:ext>
                </c:extLst>
              </c15:ser>
            </c15:filteredLineSeries>
          </c:ext>
        </c:extLst>
      </c:lineChart>
      <c:catAx>
        <c:axId val="162580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20234304"/>
        <c:crosses val="autoZero"/>
        <c:auto val="1"/>
        <c:lblAlgn val="ctr"/>
        <c:lblOffset val="100"/>
        <c:noMultiLvlLbl val="0"/>
      </c:catAx>
      <c:valAx>
        <c:axId val="16202343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25805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7EAB15-D7D8-4A5D-B207-3DB82A281934}"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4576AD92-76F2-40A8-B7A1-65B437815600}">
      <dgm:prSet phldrT="[Text]"/>
      <dgm:spPr/>
      <dgm:t>
        <a:bodyPr/>
        <a:lstStyle/>
        <a:p>
          <a:r>
            <a:rPr lang="en-US" b="1" dirty="0">
              <a:solidFill>
                <a:srgbClr val="FFFF00"/>
              </a:solidFill>
            </a:rPr>
            <a:t>2015</a:t>
          </a:r>
        </a:p>
      </dgm:t>
    </dgm:pt>
    <dgm:pt modelId="{FEA6766D-6E14-4F65-99B8-7BC080601B79}" type="parTrans" cxnId="{CEFC38BA-06CD-4FA9-AB1E-8C7E4959B3D3}">
      <dgm:prSet/>
      <dgm:spPr/>
      <dgm:t>
        <a:bodyPr/>
        <a:lstStyle/>
        <a:p>
          <a:endParaRPr lang="en-US"/>
        </a:p>
      </dgm:t>
    </dgm:pt>
    <dgm:pt modelId="{F6936C09-78F7-41E6-B6A0-7941D1A7107F}" type="sibTrans" cxnId="{CEFC38BA-06CD-4FA9-AB1E-8C7E4959B3D3}">
      <dgm:prSet/>
      <dgm:spPr/>
      <dgm:t>
        <a:bodyPr/>
        <a:lstStyle/>
        <a:p>
          <a:endParaRPr lang="en-US"/>
        </a:p>
      </dgm:t>
    </dgm:pt>
    <dgm:pt modelId="{E859140F-1470-4E1D-A633-2068818200D7}">
      <dgm:prSet phldrT="[Text]" custT="1"/>
      <dgm:spPr/>
      <dgm:t>
        <a:bodyPr/>
        <a:lstStyle/>
        <a:p>
          <a:r>
            <a:rPr lang="en-US" sz="2200" b="1" dirty="0"/>
            <a:t>Cuba</a:t>
          </a:r>
        </a:p>
      </dgm:t>
    </dgm:pt>
    <dgm:pt modelId="{FC12949C-E75F-4851-A3A4-8F280CB289CB}" type="parTrans" cxnId="{E6473ED1-909C-4F1A-BA0F-079F26C8A86D}">
      <dgm:prSet/>
      <dgm:spPr/>
      <dgm:t>
        <a:bodyPr/>
        <a:lstStyle/>
        <a:p>
          <a:endParaRPr lang="en-US"/>
        </a:p>
      </dgm:t>
    </dgm:pt>
    <dgm:pt modelId="{D6A3AFC3-C294-4159-ABED-75BE4A8C23E3}" type="sibTrans" cxnId="{E6473ED1-909C-4F1A-BA0F-079F26C8A86D}">
      <dgm:prSet/>
      <dgm:spPr/>
      <dgm:t>
        <a:bodyPr/>
        <a:lstStyle/>
        <a:p>
          <a:endParaRPr lang="en-US"/>
        </a:p>
      </dgm:t>
    </dgm:pt>
    <dgm:pt modelId="{D7ABE7CB-947E-4C0A-9915-D1B3F97F241A}">
      <dgm:prSet phldrT="[Text]"/>
      <dgm:spPr/>
      <dgm:t>
        <a:bodyPr/>
        <a:lstStyle/>
        <a:p>
          <a:r>
            <a:rPr lang="en-US" b="1" dirty="0">
              <a:solidFill>
                <a:srgbClr val="FFFF00"/>
              </a:solidFill>
            </a:rPr>
            <a:t>2016</a:t>
          </a:r>
        </a:p>
      </dgm:t>
    </dgm:pt>
    <dgm:pt modelId="{29DAA8E2-8C05-46FD-9A1E-91ACFB2BE65B}" type="parTrans" cxnId="{F4A84D18-0B5A-4EF6-909B-FC6B1F5D34F6}">
      <dgm:prSet/>
      <dgm:spPr/>
      <dgm:t>
        <a:bodyPr/>
        <a:lstStyle/>
        <a:p>
          <a:endParaRPr lang="en-US"/>
        </a:p>
      </dgm:t>
    </dgm:pt>
    <dgm:pt modelId="{F90404D6-A72A-400C-BE91-89C6EDBBD5EC}" type="sibTrans" cxnId="{F4A84D18-0B5A-4EF6-909B-FC6B1F5D34F6}">
      <dgm:prSet/>
      <dgm:spPr/>
      <dgm:t>
        <a:bodyPr/>
        <a:lstStyle/>
        <a:p>
          <a:endParaRPr lang="en-US"/>
        </a:p>
      </dgm:t>
    </dgm:pt>
    <dgm:pt modelId="{EB41AA25-0784-4175-AAD2-D1BCBA70C74A}">
      <dgm:prSet phldrT="[Text]" custT="1"/>
      <dgm:spPr/>
      <dgm:t>
        <a:bodyPr/>
        <a:lstStyle/>
        <a:p>
          <a:pPr>
            <a:lnSpc>
              <a:spcPct val="90000"/>
            </a:lnSpc>
            <a:spcAft>
              <a:spcPct val="35000"/>
            </a:spcAft>
          </a:pPr>
          <a:r>
            <a:rPr lang="en-US" sz="1800" b="1" dirty="0"/>
            <a:t>Thailand</a:t>
          </a:r>
        </a:p>
        <a:p>
          <a:pPr>
            <a:lnSpc>
              <a:spcPct val="90000"/>
            </a:lnSpc>
            <a:spcAft>
              <a:spcPct val="35000"/>
            </a:spcAft>
          </a:pPr>
          <a:r>
            <a:rPr lang="en-US" sz="1800" b="1" dirty="0"/>
            <a:t>Belarus</a:t>
          </a:r>
        </a:p>
        <a:p>
          <a:pPr>
            <a:lnSpc>
              <a:spcPct val="90000"/>
            </a:lnSpc>
            <a:spcAft>
              <a:spcPct val="35000"/>
            </a:spcAft>
          </a:pPr>
          <a:r>
            <a:rPr lang="en-US" sz="1800" b="1" dirty="0"/>
            <a:t>Moldova (Syphilis only)</a:t>
          </a:r>
        </a:p>
        <a:p>
          <a:pPr>
            <a:lnSpc>
              <a:spcPct val="100000"/>
            </a:lnSpc>
            <a:spcAft>
              <a:spcPts val="0"/>
            </a:spcAft>
          </a:pPr>
          <a:r>
            <a:rPr lang="en-US" sz="1800" b="1" dirty="0"/>
            <a:t>Armenia </a:t>
          </a:r>
        </a:p>
        <a:p>
          <a:pPr>
            <a:lnSpc>
              <a:spcPct val="100000"/>
            </a:lnSpc>
            <a:spcAft>
              <a:spcPts val="0"/>
            </a:spcAft>
          </a:pPr>
          <a:r>
            <a:rPr lang="en-US" sz="1800" b="1" dirty="0"/>
            <a:t>(HIV only)</a:t>
          </a:r>
        </a:p>
        <a:p>
          <a:pPr>
            <a:lnSpc>
              <a:spcPct val="90000"/>
            </a:lnSpc>
            <a:spcAft>
              <a:spcPct val="35000"/>
            </a:spcAft>
          </a:pPr>
          <a:endParaRPr lang="en-US" sz="1500" dirty="0"/>
        </a:p>
      </dgm:t>
    </dgm:pt>
    <dgm:pt modelId="{38C3E799-509E-4815-82DB-4129DC3A5519}" type="parTrans" cxnId="{513A49AC-51B7-4D62-83B6-60AC08956C61}">
      <dgm:prSet/>
      <dgm:spPr/>
      <dgm:t>
        <a:bodyPr/>
        <a:lstStyle/>
        <a:p>
          <a:endParaRPr lang="en-US"/>
        </a:p>
      </dgm:t>
    </dgm:pt>
    <dgm:pt modelId="{AD6F2C67-A7CD-4F94-A8A7-16CCCA11CDD5}" type="sibTrans" cxnId="{513A49AC-51B7-4D62-83B6-60AC08956C61}">
      <dgm:prSet/>
      <dgm:spPr/>
      <dgm:t>
        <a:bodyPr/>
        <a:lstStyle/>
        <a:p>
          <a:endParaRPr lang="en-US"/>
        </a:p>
      </dgm:t>
    </dgm:pt>
    <dgm:pt modelId="{E69CAAC6-E71A-4675-AB73-EAA73C2ED29A}">
      <dgm:prSet phldrT="[Text]"/>
      <dgm:spPr/>
      <dgm:t>
        <a:bodyPr/>
        <a:lstStyle/>
        <a:p>
          <a:r>
            <a:rPr lang="en-US" b="1" dirty="0">
              <a:solidFill>
                <a:srgbClr val="FFFF00"/>
              </a:solidFill>
            </a:rPr>
            <a:t>2017</a:t>
          </a:r>
        </a:p>
      </dgm:t>
    </dgm:pt>
    <dgm:pt modelId="{86839D15-1EBE-4F0C-86F1-B3F4AE13D220}" type="parTrans" cxnId="{168123C3-A65C-430B-9B97-79206451242D}">
      <dgm:prSet/>
      <dgm:spPr/>
      <dgm:t>
        <a:bodyPr/>
        <a:lstStyle/>
        <a:p>
          <a:endParaRPr lang="en-US"/>
        </a:p>
      </dgm:t>
    </dgm:pt>
    <dgm:pt modelId="{2D53240C-A665-4968-84B9-A86AD7EDECF1}" type="sibTrans" cxnId="{168123C3-A65C-430B-9B97-79206451242D}">
      <dgm:prSet/>
      <dgm:spPr/>
      <dgm:t>
        <a:bodyPr/>
        <a:lstStyle/>
        <a:p>
          <a:endParaRPr lang="en-US"/>
        </a:p>
      </dgm:t>
    </dgm:pt>
    <dgm:pt modelId="{E081D512-CF74-4A6F-8697-F7ED3962E2D2}">
      <dgm:prSet phldrT="[Text]"/>
      <dgm:spPr/>
      <dgm:t>
        <a:bodyPr/>
        <a:lstStyle/>
        <a:p>
          <a:r>
            <a:rPr lang="en-US" b="1" dirty="0"/>
            <a:t>Anguilla</a:t>
          </a:r>
        </a:p>
        <a:p>
          <a:r>
            <a:rPr lang="en-US" b="1" dirty="0"/>
            <a:t>Antigua &amp; Barbuda</a:t>
          </a:r>
        </a:p>
        <a:p>
          <a:r>
            <a:rPr lang="en-US" b="1" dirty="0"/>
            <a:t>Bermuda</a:t>
          </a:r>
        </a:p>
        <a:p>
          <a:r>
            <a:rPr lang="en-US" b="1" dirty="0"/>
            <a:t>Cayman Islands</a:t>
          </a:r>
        </a:p>
        <a:p>
          <a:r>
            <a:rPr lang="en-US" b="1" dirty="0"/>
            <a:t>Monserrat</a:t>
          </a:r>
        </a:p>
        <a:p>
          <a:r>
            <a:rPr lang="en-US" b="1" dirty="0"/>
            <a:t>St Kitts &amp; Nevis</a:t>
          </a:r>
        </a:p>
      </dgm:t>
    </dgm:pt>
    <dgm:pt modelId="{E31BCE16-2B86-43E9-93E4-9E880679CA29}" type="parTrans" cxnId="{A040D287-9CD3-4DEB-B3C2-10A0A83CC951}">
      <dgm:prSet/>
      <dgm:spPr/>
      <dgm:t>
        <a:bodyPr/>
        <a:lstStyle/>
        <a:p>
          <a:endParaRPr lang="en-US"/>
        </a:p>
      </dgm:t>
    </dgm:pt>
    <dgm:pt modelId="{ADEE5FC9-20B2-4ACC-B520-9612C4A4BB85}" type="sibTrans" cxnId="{A040D287-9CD3-4DEB-B3C2-10A0A83CC951}">
      <dgm:prSet/>
      <dgm:spPr/>
      <dgm:t>
        <a:bodyPr/>
        <a:lstStyle/>
        <a:p>
          <a:endParaRPr lang="en-US"/>
        </a:p>
      </dgm:t>
    </dgm:pt>
    <dgm:pt modelId="{FC872C08-A4B8-4A37-8D67-6005BDE1B99B}">
      <dgm:prSet/>
      <dgm:spPr/>
      <dgm:t>
        <a:bodyPr/>
        <a:lstStyle/>
        <a:p>
          <a:r>
            <a:rPr lang="en-US" b="1" dirty="0">
              <a:solidFill>
                <a:srgbClr val="FFFF00"/>
              </a:solidFill>
            </a:rPr>
            <a:t>2018</a:t>
          </a:r>
        </a:p>
      </dgm:t>
    </dgm:pt>
    <dgm:pt modelId="{A5EC99E2-8C12-4C0E-A289-965D1227BFA1}" type="parTrans" cxnId="{BBA9D0CE-3C20-40D4-96CD-E1011E907093}">
      <dgm:prSet/>
      <dgm:spPr/>
      <dgm:t>
        <a:bodyPr/>
        <a:lstStyle/>
        <a:p>
          <a:endParaRPr lang="en-US"/>
        </a:p>
      </dgm:t>
    </dgm:pt>
    <dgm:pt modelId="{F6E2FDD1-B50D-420D-BA84-40CD3364DD92}" type="sibTrans" cxnId="{BBA9D0CE-3C20-40D4-96CD-E1011E907093}">
      <dgm:prSet/>
      <dgm:spPr/>
      <dgm:t>
        <a:bodyPr/>
        <a:lstStyle/>
        <a:p>
          <a:endParaRPr lang="en-US"/>
        </a:p>
      </dgm:t>
    </dgm:pt>
    <dgm:pt modelId="{B82FCAC7-6946-47B3-92AE-E6C1FEE82C43}">
      <dgm:prSet/>
      <dgm:spPr/>
      <dgm:t>
        <a:bodyPr/>
        <a:lstStyle/>
        <a:p>
          <a:r>
            <a:rPr lang="en-US" b="1" dirty="0">
              <a:solidFill>
                <a:srgbClr val="FFFF00"/>
              </a:solidFill>
            </a:rPr>
            <a:t>2019</a:t>
          </a:r>
        </a:p>
      </dgm:t>
    </dgm:pt>
    <dgm:pt modelId="{2EF958A4-9A60-4F6A-99FA-EDDC8E32ECD0}" type="parTrans" cxnId="{7C789DAA-3D8A-44C4-833F-38EAECCE2E10}">
      <dgm:prSet/>
      <dgm:spPr/>
      <dgm:t>
        <a:bodyPr/>
        <a:lstStyle/>
        <a:p>
          <a:endParaRPr lang="en-US"/>
        </a:p>
      </dgm:t>
    </dgm:pt>
    <dgm:pt modelId="{F1F6B9F5-A408-4DD7-AFCA-430B650AEF59}" type="sibTrans" cxnId="{7C789DAA-3D8A-44C4-833F-38EAECCE2E10}">
      <dgm:prSet/>
      <dgm:spPr/>
      <dgm:t>
        <a:bodyPr/>
        <a:lstStyle/>
        <a:p>
          <a:endParaRPr lang="en-US"/>
        </a:p>
      </dgm:t>
    </dgm:pt>
    <dgm:pt modelId="{D294B5EF-819E-4E72-80C2-350148593BBA}">
      <dgm:prSet/>
      <dgm:spPr/>
      <dgm:t>
        <a:bodyPr/>
        <a:lstStyle/>
        <a:p>
          <a:r>
            <a:rPr lang="en-US" b="1" dirty="0">
              <a:solidFill>
                <a:srgbClr val="FFFF00"/>
              </a:solidFill>
            </a:rPr>
            <a:t>2020</a:t>
          </a:r>
        </a:p>
      </dgm:t>
    </dgm:pt>
    <dgm:pt modelId="{145AB83C-B80B-43F6-A53D-EE02A9F54695}" type="parTrans" cxnId="{C39AE6C8-4967-4915-84E0-D650DFDB9DA3}">
      <dgm:prSet/>
      <dgm:spPr/>
      <dgm:t>
        <a:bodyPr/>
        <a:lstStyle/>
        <a:p>
          <a:endParaRPr lang="en-US"/>
        </a:p>
      </dgm:t>
    </dgm:pt>
    <dgm:pt modelId="{2B280B78-1394-4DB7-A456-72B271805246}" type="sibTrans" cxnId="{C39AE6C8-4967-4915-84E0-D650DFDB9DA3}">
      <dgm:prSet/>
      <dgm:spPr/>
      <dgm:t>
        <a:bodyPr/>
        <a:lstStyle/>
        <a:p>
          <a:endParaRPr lang="en-US"/>
        </a:p>
      </dgm:t>
    </dgm:pt>
    <dgm:pt modelId="{2A878ACB-23F0-4247-B218-54DF3C8888B6}">
      <dgm:prSet/>
      <dgm:spPr/>
      <dgm:t>
        <a:bodyPr/>
        <a:lstStyle/>
        <a:p>
          <a:endParaRPr lang="en-US"/>
        </a:p>
      </dgm:t>
    </dgm:pt>
    <dgm:pt modelId="{4C56608F-DF03-41A3-97D0-A57A6101E0A9}" type="parTrans" cxnId="{02FFC6AB-E507-47FA-8EF4-0B9491518B3C}">
      <dgm:prSet/>
      <dgm:spPr/>
      <dgm:t>
        <a:bodyPr/>
        <a:lstStyle/>
        <a:p>
          <a:endParaRPr lang="en-US"/>
        </a:p>
      </dgm:t>
    </dgm:pt>
    <dgm:pt modelId="{0DBCCE7D-20F1-4883-931E-50340C88EB33}" type="sibTrans" cxnId="{02FFC6AB-E507-47FA-8EF4-0B9491518B3C}">
      <dgm:prSet/>
      <dgm:spPr/>
      <dgm:t>
        <a:bodyPr/>
        <a:lstStyle/>
        <a:p>
          <a:endParaRPr lang="en-US"/>
        </a:p>
      </dgm:t>
    </dgm:pt>
    <dgm:pt modelId="{842FAE8D-C4CC-47D5-B32F-BF3EBDAC8DBB}" type="pres">
      <dgm:prSet presAssocID="{BA7EAB15-D7D8-4A5D-B207-3DB82A281934}" presName="Name0" presStyleCnt="0">
        <dgm:presLayoutVars>
          <dgm:dir/>
          <dgm:animLvl val="lvl"/>
          <dgm:resizeHandles val="exact"/>
        </dgm:presLayoutVars>
      </dgm:prSet>
      <dgm:spPr/>
    </dgm:pt>
    <dgm:pt modelId="{4414B8A1-1BB5-405F-A2AC-5A9196A426BA}" type="pres">
      <dgm:prSet presAssocID="{4576AD92-76F2-40A8-B7A1-65B437815600}" presName="compositeNode" presStyleCnt="0">
        <dgm:presLayoutVars>
          <dgm:bulletEnabled val="1"/>
        </dgm:presLayoutVars>
      </dgm:prSet>
      <dgm:spPr/>
    </dgm:pt>
    <dgm:pt modelId="{0296F9BB-C713-4F39-B1B2-392722E48727}" type="pres">
      <dgm:prSet presAssocID="{4576AD92-76F2-40A8-B7A1-65B437815600}" presName="bgRect" presStyleLbl="node1" presStyleIdx="0" presStyleCnt="7" custLinFactNeighborX="-794" custLinFactNeighborY="-517"/>
      <dgm:spPr/>
    </dgm:pt>
    <dgm:pt modelId="{F05C2188-6D9F-4950-A617-CF2EFE5799D4}" type="pres">
      <dgm:prSet presAssocID="{4576AD92-76F2-40A8-B7A1-65B437815600}" presName="parentNode" presStyleLbl="node1" presStyleIdx="0" presStyleCnt="7">
        <dgm:presLayoutVars>
          <dgm:chMax val="0"/>
          <dgm:bulletEnabled val="1"/>
        </dgm:presLayoutVars>
      </dgm:prSet>
      <dgm:spPr/>
    </dgm:pt>
    <dgm:pt modelId="{92971FB0-4808-407B-8F1B-5A7D6E6285C0}" type="pres">
      <dgm:prSet presAssocID="{4576AD92-76F2-40A8-B7A1-65B437815600}" presName="childNode" presStyleLbl="node1" presStyleIdx="0" presStyleCnt="7">
        <dgm:presLayoutVars>
          <dgm:bulletEnabled val="1"/>
        </dgm:presLayoutVars>
      </dgm:prSet>
      <dgm:spPr/>
    </dgm:pt>
    <dgm:pt modelId="{E66D3862-6901-407B-8390-9310D412E3E6}" type="pres">
      <dgm:prSet presAssocID="{F6936C09-78F7-41E6-B6A0-7941D1A7107F}" presName="hSp" presStyleCnt="0"/>
      <dgm:spPr/>
    </dgm:pt>
    <dgm:pt modelId="{AAF55E00-9632-4130-8ABD-B3711B45A5C7}" type="pres">
      <dgm:prSet presAssocID="{F6936C09-78F7-41E6-B6A0-7941D1A7107F}" presName="vProcSp" presStyleCnt="0"/>
      <dgm:spPr/>
    </dgm:pt>
    <dgm:pt modelId="{AE90ED5C-DE21-4ADA-9A91-379CF23F9160}" type="pres">
      <dgm:prSet presAssocID="{F6936C09-78F7-41E6-B6A0-7941D1A7107F}" presName="vSp1" presStyleCnt="0"/>
      <dgm:spPr/>
    </dgm:pt>
    <dgm:pt modelId="{1C5867B2-519E-444B-AB8C-5FDE4E13A257}" type="pres">
      <dgm:prSet presAssocID="{F6936C09-78F7-41E6-B6A0-7941D1A7107F}" presName="simulatedConn" presStyleLbl="solidFgAcc1" presStyleIdx="0" presStyleCnt="6"/>
      <dgm:spPr>
        <a:solidFill>
          <a:srgbClr val="FFFF00"/>
        </a:solidFill>
      </dgm:spPr>
    </dgm:pt>
    <dgm:pt modelId="{82056FEA-8F83-44CF-A4E4-F6907928DB44}" type="pres">
      <dgm:prSet presAssocID="{F6936C09-78F7-41E6-B6A0-7941D1A7107F}" presName="vSp2" presStyleCnt="0"/>
      <dgm:spPr/>
    </dgm:pt>
    <dgm:pt modelId="{92A54B8B-2FEB-49F3-81D8-FD3712066DC0}" type="pres">
      <dgm:prSet presAssocID="{F6936C09-78F7-41E6-B6A0-7941D1A7107F}" presName="sibTrans" presStyleCnt="0"/>
      <dgm:spPr/>
    </dgm:pt>
    <dgm:pt modelId="{7DA0C03C-B3AA-4059-8063-8F3023E28293}" type="pres">
      <dgm:prSet presAssocID="{D7ABE7CB-947E-4C0A-9915-D1B3F97F241A}" presName="compositeNode" presStyleCnt="0">
        <dgm:presLayoutVars>
          <dgm:bulletEnabled val="1"/>
        </dgm:presLayoutVars>
      </dgm:prSet>
      <dgm:spPr/>
    </dgm:pt>
    <dgm:pt modelId="{C5401C90-425E-457C-B71E-728C11FEC4E1}" type="pres">
      <dgm:prSet presAssocID="{D7ABE7CB-947E-4C0A-9915-D1B3F97F241A}" presName="bgRect" presStyleLbl="node1" presStyleIdx="1" presStyleCnt="7" custScaleX="99830"/>
      <dgm:spPr/>
    </dgm:pt>
    <dgm:pt modelId="{5123ECB1-D522-47BF-86B0-06674DEAACA6}" type="pres">
      <dgm:prSet presAssocID="{D7ABE7CB-947E-4C0A-9915-D1B3F97F241A}" presName="parentNode" presStyleLbl="node1" presStyleIdx="1" presStyleCnt="7">
        <dgm:presLayoutVars>
          <dgm:chMax val="0"/>
          <dgm:bulletEnabled val="1"/>
        </dgm:presLayoutVars>
      </dgm:prSet>
      <dgm:spPr/>
    </dgm:pt>
    <dgm:pt modelId="{A5410B24-178E-4CC9-9A95-EDBC32C4F1DF}" type="pres">
      <dgm:prSet presAssocID="{D7ABE7CB-947E-4C0A-9915-D1B3F97F241A}" presName="childNode" presStyleLbl="node1" presStyleIdx="1" presStyleCnt="7">
        <dgm:presLayoutVars>
          <dgm:bulletEnabled val="1"/>
        </dgm:presLayoutVars>
      </dgm:prSet>
      <dgm:spPr/>
    </dgm:pt>
    <dgm:pt modelId="{D686076B-DA7A-4AA2-BBCB-0010599E5A29}" type="pres">
      <dgm:prSet presAssocID="{F90404D6-A72A-400C-BE91-89C6EDBBD5EC}" presName="hSp" presStyleCnt="0"/>
      <dgm:spPr/>
    </dgm:pt>
    <dgm:pt modelId="{0FC69A4F-6BAE-41D0-8096-C3938EBF423D}" type="pres">
      <dgm:prSet presAssocID="{F90404D6-A72A-400C-BE91-89C6EDBBD5EC}" presName="vProcSp" presStyleCnt="0"/>
      <dgm:spPr/>
    </dgm:pt>
    <dgm:pt modelId="{3D152FE8-7932-44F7-BC19-8155C5823FD2}" type="pres">
      <dgm:prSet presAssocID="{F90404D6-A72A-400C-BE91-89C6EDBBD5EC}" presName="vSp1" presStyleCnt="0"/>
      <dgm:spPr/>
    </dgm:pt>
    <dgm:pt modelId="{511359B8-BB0E-42F6-8BC9-2170234603E1}" type="pres">
      <dgm:prSet presAssocID="{F90404D6-A72A-400C-BE91-89C6EDBBD5EC}" presName="simulatedConn" presStyleLbl="solidFgAcc1" presStyleIdx="1" presStyleCnt="6"/>
      <dgm:spPr>
        <a:solidFill>
          <a:srgbClr val="FFFF00"/>
        </a:solidFill>
      </dgm:spPr>
    </dgm:pt>
    <dgm:pt modelId="{49F77094-9947-46D2-9C16-EF1ADEDCDEAE}" type="pres">
      <dgm:prSet presAssocID="{F90404D6-A72A-400C-BE91-89C6EDBBD5EC}" presName="vSp2" presStyleCnt="0"/>
      <dgm:spPr/>
    </dgm:pt>
    <dgm:pt modelId="{66B5F940-023C-45BC-B06D-104809F60870}" type="pres">
      <dgm:prSet presAssocID="{F90404D6-A72A-400C-BE91-89C6EDBBD5EC}" presName="sibTrans" presStyleCnt="0"/>
      <dgm:spPr/>
    </dgm:pt>
    <dgm:pt modelId="{32EE0DCD-4CA9-4D22-8615-0ACB23293EE9}" type="pres">
      <dgm:prSet presAssocID="{E69CAAC6-E71A-4675-AB73-EAA73C2ED29A}" presName="compositeNode" presStyleCnt="0">
        <dgm:presLayoutVars>
          <dgm:bulletEnabled val="1"/>
        </dgm:presLayoutVars>
      </dgm:prSet>
      <dgm:spPr/>
    </dgm:pt>
    <dgm:pt modelId="{6582E0DE-E8F4-4A52-B232-6D0071A0D0FF}" type="pres">
      <dgm:prSet presAssocID="{E69CAAC6-E71A-4675-AB73-EAA73C2ED29A}" presName="bgRect" presStyleLbl="node1" presStyleIdx="2" presStyleCnt="7"/>
      <dgm:spPr/>
    </dgm:pt>
    <dgm:pt modelId="{33E74689-C0F5-4B88-870C-EF1606A2679D}" type="pres">
      <dgm:prSet presAssocID="{E69CAAC6-E71A-4675-AB73-EAA73C2ED29A}" presName="parentNode" presStyleLbl="node1" presStyleIdx="2" presStyleCnt="7">
        <dgm:presLayoutVars>
          <dgm:chMax val="0"/>
          <dgm:bulletEnabled val="1"/>
        </dgm:presLayoutVars>
      </dgm:prSet>
      <dgm:spPr/>
    </dgm:pt>
    <dgm:pt modelId="{466BED84-5378-4950-B492-F7830375A2FF}" type="pres">
      <dgm:prSet presAssocID="{E69CAAC6-E71A-4675-AB73-EAA73C2ED29A}" presName="childNode" presStyleLbl="node1" presStyleIdx="2" presStyleCnt="7">
        <dgm:presLayoutVars>
          <dgm:bulletEnabled val="1"/>
        </dgm:presLayoutVars>
      </dgm:prSet>
      <dgm:spPr/>
    </dgm:pt>
    <dgm:pt modelId="{3DD13A10-2B22-4BA5-88B1-E0F179E25BB2}" type="pres">
      <dgm:prSet presAssocID="{2D53240C-A665-4968-84B9-A86AD7EDECF1}" presName="hSp" presStyleCnt="0"/>
      <dgm:spPr/>
    </dgm:pt>
    <dgm:pt modelId="{36D7E2D6-0287-4386-BBD7-3DF3CF4BDA3D}" type="pres">
      <dgm:prSet presAssocID="{2D53240C-A665-4968-84B9-A86AD7EDECF1}" presName="vProcSp" presStyleCnt="0"/>
      <dgm:spPr/>
    </dgm:pt>
    <dgm:pt modelId="{5597A2D3-BC8B-4678-A6AB-848D5A1028B6}" type="pres">
      <dgm:prSet presAssocID="{2D53240C-A665-4968-84B9-A86AD7EDECF1}" presName="vSp1" presStyleCnt="0"/>
      <dgm:spPr/>
    </dgm:pt>
    <dgm:pt modelId="{4CF49BDD-20EE-4F01-A1C0-A59F365079EF}" type="pres">
      <dgm:prSet presAssocID="{2D53240C-A665-4968-84B9-A86AD7EDECF1}" presName="simulatedConn" presStyleLbl="solidFgAcc1" presStyleIdx="2" presStyleCnt="6"/>
      <dgm:spPr>
        <a:solidFill>
          <a:srgbClr val="FFFF00"/>
        </a:solidFill>
      </dgm:spPr>
    </dgm:pt>
    <dgm:pt modelId="{A1B92678-CE95-463B-9351-D59C8FFFCC25}" type="pres">
      <dgm:prSet presAssocID="{2D53240C-A665-4968-84B9-A86AD7EDECF1}" presName="vSp2" presStyleCnt="0"/>
      <dgm:spPr/>
    </dgm:pt>
    <dgm:pt modelId="{379AD47A-5E90-408B-89E7-A224B2694158}" type="pres">
      <dgm:prSet presAssocID="{2D53240C-A665-4968-84B9-A86AD7EDECF1}" presName="sibTrans" presStyleCnt="0"/>
      <dgm:spPr/>
    </dgm:pt>
    <dgm:pt modelId="{33BE7F6D-B9E3-46EB-997A-A2A9EF30D1E2}" type="pres">
      <dgm:prSet presAssocID="{FC872C08-A4B8-4A37-8D67-6005BDE1B99B}" presName="compositeNode" presStyleCnt="0">
        <dgm:presLayoutVars>
          <dgm:bulletEnabled val="1"/>
        </dgm:presLayoutVars>
      </dgm:prSet>
      <dgm:spPr/>
    </dgm:pt>
    <dgm:pt modelId="{D4DD04DA-BA53-40E5-A29D-4094AE3A20A3}" type="pres">
      <dgm:prSet presAssocID="{FC872C08-A4B8-4A37-8D67-6005BDE1B99B}" presName="bgRect" presStyleLbl="node1" presStyleIdx="3" presStyleCnt="7"/>
      <dgm:spPr/>
    </dgm:pt>
    <dgm:pt modelId="{920F2A33-B6C2-4326-9AA4-EF8E3D325561}" type="pres">
      <dgm:prSet presAssocID="{FC872C08-A4B8-4A37-8D67-6005BDE1B99B}" presName="parentNode" presStyleLbl="node1" presStyleIdx="3" presStyleCnt="7">
        <dgm:presLayoutVars>
          <dgm:chMax val="0"/>
          <dgm:bulletEnabled val="1"/>
        </dgm:presLayoutVars>
      </dgm:prSet>
      <dgm:spPr/>
    </dgm:pt>
    <dgm:pt modelId="{6F37ACFF-F87C-4B66-B388-F7DACCAB747D}" type="pres">
      <dgm:prSet presAssocID="{F6E2FDD1-B50D-420D-BA84-40CD3364DD92}" presName="hSp" presStyleCnt="0"/>
      <dgm:spPr/>
    </dgm:pt>
    <dgm:pt modelId="{53024881-75CC-4C69-B597-FC48F5F0DA1B}" type="pres">
      <dgm:prSet presAssocID="{F6E2FDD1-B50D-420D-BA84-40CD3364DD92}" presName="vProcSp" presStyleCnt="0"/>
      <dgm:spPr/>
    </dgm:pt>
    <dgm:pt modelId="{966D38CE-F26D-466A-887F-69EA51EFDEE7}" type="pres">
      <dgm:prSet presAssocID="{F6E2FDD1-B50D-420D-BA84-40CD3364DD92}" presName="vSp1" presStyleCnt="0"/>
      <dgm:spPr/>
    </dgm:pt>
    <dgm:pt modelId="{441BC047-7945-4BA7-BCA3-60B1D76648CE}" type="pres">
      <dgm:prSet presAssocID="{F6E2FDD1-B50D-420D-BA84-40CD3364DD92}" presName="simulatedConn" presStyleLbl="solidFgAcc1" presStyleIdx="3" presStyleCnt="6"/>
      <dgm:spPr>
        <a:solidFill>
          <a:srgbClr val="FFFF00"/>
        </a:solidFill>
      </dgm:spPr>
    </dgm:pt>
    <dgm:pt modelId="{34D4D29B-08E0-4691-90C4-10D21D8CDF26}" type="pres">
      <dgm:prSet presAssocID="{F6E2FDD1-B50D-420D-BA84-40CD3364DD92}" presName="vSp2" presStyleCnt="0"/>
      <dgm:spPr/>
    </dgm:pt>
    <dgm:pt modelId="{1C97339E-1F30-444F-AEC9-3FD4053C8ECD}" type="pres">
      <dgm:prSet presAssocID="{F6E2FDD1-B50D-420D-BA84-40CD3364DD92}" presName="sibTrans" presStyleCnt="0"/>
      <dgm:spPr/>
    </dgm:pt>
    <dgm:pt modelId="{BB2063DF-3D9C-4340-A14F-A6A1F2D84D9B}" type="pres">
      <dgm:prSet presAssocID="{B82FCAC7-6946-47B3-92AE-E6C1FEE82C43}" presName="compositeNode" presStyleCnt="0">
        <dgm:presLayoutVars>
          <dgm:bulletEnabled val="1"/>
        </dgm:presLayoutVars>
      </dgm:prSet>
      <dgm:spPr/>
    </dgm:pt>
    <dgm:pt modelId="{B5183575-D21A-48C6-B99C-35B968B1A8C6}" type="pres">
      <dgm:prSet presAssocID="{B82FCAC7-6946-47B3-92AE-E6C1FEE82C43}" presName="bgRect" presStyleLbl="node1" presStyleIdx="4" presStyleCnt="7"/>
      <dgm:spPr/>
    </dgm:pt>
    <dgm:pt modelId="{174F4390-37F4-424A-AEEF-D625C950C77E}" type="pres">
      <dgm:prSet presAssocID="{B82FCAC7-6946-47B3-92AE-E6C1FEE82C43}" presName="parentNode" presStyleLbl="node1" presStyleIdx="4" presStyleCnt="7">
        <dgm:presLayoutVars>
          <dgm:chMax val="0"/>
          <dgm:bulletEnabled val="1"/>
        </dgm:presLayoutVars>
      </dgm:prSet>
      <dgm:spPr/>
    </dgm:pt>
    <dgm:pt modelId="{9B47FEFE-C595-40E3-B460-6F9E34416FAC}" type="pres">
      <dgm:prSet presAssocID="{F1F6B9F5-A408-4DD7-AFCA-430B650AEF59}" presName="hSp" presStyleCnt="0"/>
      <dgm:spPr/>
    </dgm:pt>
    <dgm:pt modelId="{D16A6737-FD8A-42BE-904F-572F708324F3}" type="pres">
      <dgm:prSet presAssocID="{F1F6B9F5-A408-4DD7-AFCA-430B650AEF59}" presName="vProcSp" presStyleCnt="0"/>
      <dgm:spPr/>
    </dgm:pt>
    <dgm:pt modelId="{8C658D10-C635-47A9-9C69-3330C7A2E334}" type="pres">
      <dgm:prSet presAssocID="{F1F6B9F5-A408-4DD7-AFCA-430B650AEF59}" presName="vSp1" presStyleCnt="0"/>
      <dgm:spPr/>
    </dgm:pt>
    <dgm:pt modelId="{642C09A8-CCED-4126-92C7-98AC2E636282}" type="pres">
      <dgm:prSet presAssocID="{F1F6B9F5-A408-4DD7-AFCA-430B650AEF59}" presName="simulatedConn" presStyleLbl="solidFgAcc1" presStyleIdx="4" presStyleCnt="6" custLinFactNeighborY="1"/>
      <dgm:spPr>
        <a:solidFill>
          <a:srgbClr val="FFFF00"/>
        </a:solidFill>
      </dgm:spPr>
    </dgm:pt>
    <dgm:pt modelId="{34498E92-8C88-47BA-B434-698916FBA4D8}" type="pres">
      <dgm:prSet presAssocID="{F1F6B9F5-A408-4DD7-AFCA-430B650AEF59}" presName="vSp2" presStyleCnt="0"/>
      <dgm:spPr/>
    </dgm:pt>
    <dgm:pt modelId="{A26FAF14-F20C-4D60-9860-0D590AAF60CE}" type="pres">
      <dgm:prSet presAssocID="{F1F6B9F5-A408-4DD7-AFCA-430B650AEF59}" presName="sibTrans" presStyleCnt="0"/>
      <dgm:spPr/>
    </dgm:pt>
    <dgm:pt modelId="{4B16A5FC-FDCC-412F-92AF-AABC6FEEFA4A}" type="pres">
      <dgm:prSet presAssocID="{D294B5EF-819E-4E72-80C2-350148593BBA}" presName="compositeNode" presStyleCnt="0">
        <dgm:presLayoutVars>
          <dgm:bulletEnabled val="1"/>
        </dgm:presLayoutVars>
      </dgm:prSet>
      <dgm:spPr/>
    </dgm:pt>
    <dgm:pt modelId="{966C1AC3-B2D4-4861-9B33-47A57E6362EA}" type="pres">
      <dgm:prSet presAssocID="{D294B5EF-819E-4E72-80C2-350148593BBA}" presName="bgRect" presStyleLbl="node1" presStyleIdx="5" presStyleCnt="7"/>
      <dgm:spPr/>
    </dgm:pt>
    <dgm:pt modelId="{3BFE45F5-DE88-430C-9D95-068DF972FF35}" type="pres">
      <dgm:prSet presAssocID="{D294B5EF-819E-4E72-80C2-350148593BBA}" presName="parentNode" presStyleLbl="node1" presStyleIdx="5" presStyleCnt="7">
        <dgm:presLayoutVars>
          <dgm:chMax val="0"/>
          <dgm:bulletEnabled val="1"/>
        </dgm:presLayoutVars>
      </dgm:prSet>
      <dgm:spPr/>
    </dgm:pt>
    <dgm:pt modelId="{D510C7B8-C727-4124-AE46-C00A9BCD7A20}" type="pres">
      <dgm:prSet presAssocID="{2B280B78-1394-4DB7-A456-72B271805246}" presName="hSp" presStyleCnt="0"/>
      <dgm:spPr/>
    </dgm:pt>
    <dgm:pt modelId="{EB9451B2-A2C1-4311-AB27-149B0659A908}" type="pres">
      <dgm:prSet presAssocID="{2B280B78-1394-4DB7-A456-72B271805246}" presName="vProcSp" presStyleCnt="0"/>
      <dgm:spPr/>
    </dgm:pt>
    <dgm:pt modelId="{7DB2D0FF-1032-48DE-9626-054E3E69C305}" type="pres">
      <dgm:prSet presAssocID="{2B280B78-1394-4DB7-A456-72B271805246}" presName="vSp1" presStyleCnt="0"/>
      <dgm:spPr/>
    </dgm:pt>
    <dgm:pt modelId="{0A442BEC-F096-4FCF-9464-B2081CC27415}" type="pres">
      <dgm:prSet presAssocID="{2B280B78-1394-4DB7-A456-72B271805246}" presName="simulatedConn" presStyleLbl="solidFgAcc1" presStyleIdx="5" presStyleCnt="6"/>
      <dgm:spPr/>
    </dgm:pt>
    <dgm:pt modelId="{30B0FC77-7742-4C18-8F18-6C771D5CB282}" type="pres">
      <dgm:prSet presAssocID="{2B280B78-1394-4DB7-A456-72B271805246}" presName="vSp2" presStyleCnt="0"/>
      <dgm:spPr/>
    </dgm:pt>
    <dgm:pt modelId="{216846A0-3AF6-4DB0-803F-F2507A5CF283}" type="pres">
      <dgm:prSet presAssocID="{2B280B78-1394-4DB7-A456-72B271805246}" presName="sibTrans" presStyleCnt="0"/>
      <dgm:spPr/>
    </dgm:pt>
    <dgm:pt modelId="{625781C8-0F50-4588-BF71-9B6790FA3C52}" type="pres">
      <dgm:prSet presAssocID="{2A878ACB-23F0-4247-B218-54DF3C8888B6}" presName="compositeNode" presStyleCnt="0">
        <dgm:presLayoutVars>
          <dgm:bulletEnabled val="1"/>
        </dgm:presLayoutVars>
      </dgm:prSet>
      <dgm:spPr/>
    </dgm:pt>
    <dgm:pt modelId="{D7391F37-EF50-473F-9AA8-672A87F115AB}" type="pres">
      <dgm:prSet presAssocID="{2A878ACB-23F0-4247-B218-54DF3C8888B6}" presName="bgRect" presStyleLbl="node1" presStyleIdx="6" presStyleCnt="7"/>
      <dgm:spPr/>
    </dgm:pt>
    <dgm:pt modelId="{7041F6E2-24B3-4C72-8972-8AD64414DD1B}" type="pres">
      <dgm:prSet presAssocID="{2A878ACB-23F0-4247-B218-54DF3C8888B6}" presName="parentNode" presStyleLbl="node1" presStyleIdx="6" presStyleCnt="7">
        <dgm:presLayoutVars>
          <dgm:chMax val="0"/>
          <dgm:bulletEnabled val="1"/>
        </dgm:presLayoutVars>
      </dgm:prSet>
      <dgm:spPr/>
    </dgm:pt>
  </dgm:ptLst>
  <dgm:cxnLst>
    <dgm:cxn modelId="{68088C03-771D-4204-8186-C8C3507158CC}" type="presOf" srcId="{E69CAAC6-E71A-4675-AB73-EAA73C2ED29A}" destId="{6582E0DE-E8F4-4A52-B232-6D0071A0D0FF}" srcOrd="0" destOrd="0" presId="urn:microsoft.com/office/officeart/2005/8/layout/hProcess7"/>
    <dgm:cxn modelId="{3644040F-397F-456D-B7C6-4CBC66DC8B32}" type="presOf" srcId="{B82FCAC7-6946-47B3-92AE-E6C1FEE82C43}" destId="{B5183575-D21A-48C6-B99C-35B968B1A8C6}" srcOrd="0" destOrd="0" presId="urn:microsoft.com/office/officeart/2005/8/layout/hProcess7"/>
    <dgm:cxn modelId="{F78CF714-C2CF-403E-B6A2-2EA2F183BCA0}" type="presOf" srcId="{D294B5EF-819E-4E72-80C2-350148593BBA}" destId="{3BFE45F5-DE88-430C-9D95-068DF972FF35}" srcOrd="1" destOrd="0" presId="urn:microsoft.com/office/officeart/2005/8/layout/hProcess7"/>
    <dgm:cxn modelId="{F4A84D18-0B5A-4EF6-909B-FC6B1F5D34F6}" srcId="{BA7EAB15-D7D8-4A5D-B207-3DB82A281934}" destId="{D7ABE7CB-947E-4C0A-9915-D1B3F97F241A}" srcOrd="1" destOrd="0" parTransId="{29DAA8E2-8C05-46FD-9A1E-91ACFB2BE65B}" sibTransId="{F90404D6-A72A-400C-BE91-89C6EDBBD5EC}"/>
    <dgm:cxn modelId="{CB4EEF3C-7E57-4211-8B7A-477E3D9D56BA}" type="presOf" srcId="{D7ABE7CB-947E-4C0A-9915-D1B3F97F241A}" destId="{C5401C90-425E-457C-B71E-728C11FEC4E1}" srcOrd="0" destOrd="0" presId="urn:microsoft.com/office/officeart/2005/8/layout/hProcess7"/>
    <dgm:cxn modelId="{DDB19245-F434-4F05-852B-32E59D7B040D}" type="presOf" srcId="{D294B5EF-819E-4E72-80C2-350148593BBA}" destId="{966C1AC3-B2D4-4861-9B33-47A57E6362EA}" srcOrd="0" destOrd="0" presId="urn:microsoft.com/office/officeart/2005/8/layout/hProcess7"/>
    <dgm:cxn modelId="{33EDE448-359F-4DE9-AEDA-6CF7B66EE3B2}" type="presOf" srcId="{BA7EAB15-D7D8-4A5D-B207-3DB82A281934}" destId="{842FAE8D-C4CC-47D5-B32F-BF3EBDAC8DBB}" srcOrd="0" destOrd="0" presId="urn:microsoft.com/office/officeart/2005/8/layout/hProcess7"/>
    <dgm:cxn modelId="{463AA06F-A15C-43A2-AE92-D3E8477D7C85}" type="presOf" srcId="{EB41AA25-0784-4175-AAD2-D1BCBA70C74A}" destId="{A5410B24-178E-4CC9-9A95-EDBC32C4F1DF}" srcOrd="0" destOrd="0" presId="urn:microsoft.com/office/officeart/2005/8/layout/hProcess7"/>
    <dgm:cxn modelId="{4C853454-CB77-475F-8226-873DE9170100}" type="presOf" srcId="{2A878ACB-23F0-4247-B218-54DF3C8888B6}" destId="{D7391F37-EF50-473F-9AA8-672A87F115AB}" srcOrd="0" destOrd="0" presId="urn:microsoft.com/office/officeart/2005/8/layout/hProcess7"/>
    <dgm:cxn modelId="{A040D287-9CD3-4DEB-B3C2-10A0A83CC951}" srcId="{E69CAAC6-E71A-4675-AB73-EAA73C2ED29A}" destId="{E081D512-CF74-4A6F-8697-F7ED3962E2D2}" srcOrd="0" destOrd="0" parTransId="{E31BCE16-2B86-43E9-93E4-9E880679CA29}" sibTransId="{ADEE5FC9-20B2-4ACC-B520-9612C4A4BB85}"/>
    <dgm:cxn modelId="{3CB9968E-FBB4-4FAF-B129-4AA7AD2901A6}" type="presOf" srcId="{E081D512-CF74-4A6F-8697-F7ED3962E2D2}" destId="{466BED84-5378-4950-B492-F7830375A2FF}" srcOrd="0" destOrd="0" presId="urn:microsoft.com/office/officeart/2005/8/layout/hProcess7"/>
    <dgm:cxn modelId="{7C789DAA-3D8A-44C4-833F-38EAECCE2E10}" srcId="{BA7EAB15-D7D8-4A5D-B207-3DB82A281934}" destId="{B82FCAC7-6946-47B3-92AE-E6C1FEE82C43}" srcOrd="4" destOrd="0" parTransId="{2EF958A4-9A60-4F6A-99FA-EDDC8E32ECD0}" sibTransId="{F1F6B9F5-A408-4DD7-AFCA-430B650AEF59}"/>
    <dgm:cxn modelId="{A7FFB2AB-0C93-46B2-BC42-CAD5C43E5A36}" type="presOf" srcId="{E69CAAC6-E71A-4675-AB73-EAA73C2ED29A}" destId="{33E74689-C0F5-4B88-870C-EF1606A2679D}" srcOrd="1" destOrd="0" presId="urn:microsoft.com/office/officeart/2005/8/layout/hProcess7"/>
    <dgm:cxn modelId="{02FFC6AB-E507-47FA-8EF4-0B9491518B3C}" srcId="{BA7EAB15-D7D8-4A5D-B207-3DB82A281934}" destId="{2A878ACB-23F0-4247-B218-54DF3C8888B6}" srcOrd="6" destOrd="0" parTransId="{4C56608F-DF03-41A3-97D0-A57A6101E0A9}" sibTransId="{0DBCCE7D-20F1-4883-931E-50340C88EB33}"/>
    <dgm:cxn modelId="{513A49AC-51B7-4D62-83B6-60AC08956C61}" srcId="{D7ABE7CB-947E-4C0A-9915-D1B3F97F241A}" destId="{EB41AA25-0784-4175-AAD2-D1BCBA70C74A}" srcOrd="0" destOrd="0" parTransId="{38C3E799-509E-4815-82DB-4129DC3A5519}" sibTransId="{AD6F2C67-A7CD-4F94-A8A7-16CCCA11CDD5}"/>
    <dgm:cxn modelId="{D9AF26B6-53BC-4389-9D44-BE9F399A0120}" type="presOf" srcId="{B82FCAC7-6946-47B3-92AE-E6C1FEE82C43}" destId="{174F4390-37F4-424A-AEEF-D625C950C77E}" srcOrd="1" destOrd="0" presId="urn:microsoft.com/office/officeart/2005/8/layout/hProcess7"/>
    <dgm:cxn modelId="{CEFC38BA-06CD-4FA9-AB1E-8C7E4959B3D3}" srcId="{BA7EAB15-D7D8-4A5D-B207-3DB82A281934}" destId="{4576AD92-76F2-40A8-B7A1-65B437815600}" srcOrd="0" destOrd="0" parTransId="{FEA6766D-6E14-4F65-99B8-7BC080601B79}" sibTransId="{F6936C09-78F7-41E6-B6A0-7941D1A7107F}"/>
    <dgm:cxn modelId="{168123C3-A65C-430B-9B97-79206451242D}" srcId="{BA7EAB15-D7D8-4A5D-B207-3DB82A281934}" destId="{E69CAAC6-E71A-4675-AB73-EAA73C2ED29A}" srcOrd="2" destOrd="0" parTransId="{86839D15-1EBE-4F0C-86F1-B3F4AE13D220}" sibTransId="{2D53240C-A665-4968-84B9-A86AD7EDECF1}"/>
    <dgm:cxn modelId="{C39AE6C8-4967-4915-84E0-D650DFDB9DA3}" srcId="{BA7EAB15-D7D8-4A5D-B207-3DB82A281934}" destId="{D294B5EF-819E-4E72-80C2-350148593BBA}" srcOrd="5" destOrd="0" parTransId="{145AB83C-B80B-43F6-A53D-EE02A9F54695}" sibTransId="{2B280B78-1394-4DB7-A456-72B271805246}"/>
    <dgm:cxn modelId="{FB5FECC9-A3E7-42E0-81AC-FA9E207D0F51}" type="presOf" srcId="{4576AD92-76F2-40A8-B7A1-65B437815600}" destId="{F05C2188-6D9F-4950-A617-CF2EFE5799D4}" srcOrd="1" destOrd="0" presId="urn:microsoft.com/office/officeart/2005/8/layout/hProcess7"/>
    <dgm:cxn modelId="{71AF65CE-0827-49E4-8AA3-A15267CEAFA0}" type="presOf" srcId="{D7ABE7CB-947E-4C0A-9915-D1B3F97F241A}" destId="{5123ECB1-D522-47BF-86B0-06674DEAACA6}" srcOrd="1" destOrd="0" presId="urn:microsoft.com/office/officeart/2005/8/layout/hProcess7"/>
    <dgm:cxn modelId="{BBA9D0CE-3C20-40D4-96CD-E1011E907093}" srcId="{BA7EAB15-D7D8-4A5D-B207-3DB82A281934}" destId="{FC872C08-A4B8-4A37-8D67-6005BDE1B99B}" srcOrd="3" destOrd="0" parTransId="{A5EC99E2-8C12-4C0E-A289-965D1227BFA1}" sibTransId="{F6E2FDD1-B50D-420D-BA84-40CD3364DD92}"/>
    <dgm:cxn modelId="{E6473ED1-909C-4F1A-BA0F-079F26C8A86D}" srcId="{4576AD92-76F2-40A8-B7A1-65B437815600}" destId="{E859140F-1470-4E1D-A633-2068818200D7}" srcOrd="0" destOrd="0" parTransId="{FC12949C-E75F-4851-A3A4-8F280CB289CB}" sibTransId="{D6A3AFC3-C294-4159-ABED-75BE4A8C23E3}"/>
    <dgm:cxn modelId="{C3C487E0-1FEB-4417-80A5-4048E19B3172}" type="presOf" srcId="{FC872C08-A4B8-4A37-8D67-6005BDE1B99B}" destId="{D4DD04DA-BA53-40E5-A29D-4094AE3A20A3}" srcOrd="0" destOrd="0" presId="urn:microsoft.com/office/officeart/2005/8/layout/hProcess7"/>
    <dgm:cxn modelId="{C85949E3-0544-4474-81F3-63716EAA369E}" type="presOf" srcId="{4576AD92-76F2-40A8-B7A1-65B437815600}" destId="{0296F9BB-C713-4F39-B1B2-392722E48727}" srcOrd="0" destOrd="0" presId="urn:microsoft.com/office/officeart/2005/8/layout/hProcess7"/>
    <dgm:cxn modelId="{BAC005EC-58AF-40B5-A7C5-D68F8E612137}" type="presOf" srcId="{E859140F-1470-4E1D-A633-2068818200D7}" destId="{92971FB0-4808-407B-8F1B-5A7D6E6285C0}" srcOrd="0" destOrd="0" presId="urn:microsoft.com/office/officeart/2005/8/layout/hProcess7"/>
    <dgm:cxn modelId="{517808F4-9DC5-41B5-ACC9-26493DF7D6F1}" type="presOf" srcId="{FC872C08-A4B8-4A37-8D67-6005BDE1B99B}" destId="{920F2A33-B6C2-4326-9AA4-EF8E3D325561}" srcOrd="1" destOrd="0" presId="urn:microsoft.com/office/officeart/2005/8/layout/hProcess7"/>
    <dgm:cxn modelId="{32EC45F6-FE46-4EAD-9E93-3CD4075BE1CE}" type="presOf" srcId="{2A878ACB-23F0-4247-B218-54DF3C8888B6}" destId="{7041F6E2-24B3-4C72-8972-8AD64414DD1B}" srcOrd="1" destOrd="0" presId="urn:microsoft.com/office/officeart/2005/8/layout/hProcess7"/>
    <dgm:cxn modelId="{73C5E671-E294-4879-AAFF-A0067F7FC889}" type="presParOf" srcId="{842FAE8D-C4CC-47D5-B32F-BF3EBDAC8DBB}" destId="{4414B8A1-1BB5-405F-A2AC-5A9196A426BA}" srcOrd="0" destOrd="0" presId="urn:microsoft.com/office/officeart/2005/8/layout/hProcess7"/>
    <dgm:cxn modelId="{A85949B1-05A6-4AC3-8712-5E6DC94EA780}" type="presParOf" srcId="{4414B8A1-1BB5-405F-A2AC-5A9196A426BA}" destId="{0296F9BB-C713-4F39-B1B2-392722E48727}" srcOrd="0" destOrd="0" presId="urn:microsoft.com/office/officeart/2005/8/layout/hProcess7"/>
    <dgm:cxn modelId="{27F8A752-CC49-4BF4-8336-DE7B24DD4A4B}" type="presParOf" srcId="{4414B8A1-1BB5-405F-A2AC-5A9196A426BA}" destId="{F05C2188-6D9F-4950-A617-CF2EFE5799D4}" srcOrd="1" destOrd="0" presId="urn:microsoft.com/office/officeart/2005/8/layout/hProcess7"/>
    <dgm:cxn modelId="{0DD678D3-8545-4D58-BF8C-6200179F614B}" type="presParOf" srcId="{4414B8A1-1BB5-405F-A2AC-5A9196A426BA}" destId="{92971FB0-4808-407B-8F1B-5A7D6E6285C0}" srcOrd="2" destOrd="0" presId="urn:microsoft.com/office/officeart/2005/8/layout/hProcess7"/>
    <dgm:cxn modelId="{798BA6DB-209A-4E61-BE3C-7E26542F25A4}" type="presParOf" srcId="{842FAE8D-C4CC-47D5-B32F-BF3EBDAC8DBB}" destId="{E66D3862-6901-407B-8390-9310D412E3E6}" srcOrd="1" destOrd="0" presId="urn:microsoft.com/office/officeart/2005/8/layout/hProcess7"/>
    <dgm:cxn modelId="{5ABC94DD-289E-48CD-8CDA-CC87BA1907D8}" type="presParOf" srcId="{842FAE8D-C4CC-47D5-B32F-BF3EBDAC8DBB}" destId="{AAF55E00-9632-4130-8ABD-B3711B45A5C7}" srcOrd="2" destOrd="0" presId="urn:microsoft.com/office/officeart/2005/8/layout/hProcess7"/>
    <dgm:cxn modelId="{1707FF34-09A4-4C42-B213-38138DD0B119}" type="presParOf" srcId="{AAF55E00-9632-4130-8ABD-B3711B45A5C7}" destId="{AE90ED5C-DE21-4ADA-9A91-379CF23F9160}" srcOrd="0" destOrd="0" presId="urn:microsoft.com/office/officeart/2005/8/layout/hProcess7"/>
    <dgm:cxn modelId="{2F695118-E52B-4684-B933-77714C2171D3}" type="presParOf" srcId="{AAF55E00-9632-4130-8ABD-B3711B45A5C7}" destId="{1C5867B2-519E-444B-AB8C-5FDE4E13A257}" srcOrd="1" destOrd="0" presId="urn:microsoft.com/office/officeart/2005/8/layout/hProcess7"/>
    <dgm:cxn modelId="{C2C43A6B-288E-4A3C-AF82-A030284CC976}" type="presParOf" srcId="{AAF55E00-9632-4130-8ABD-B3711B45A5C7}" destId="{82056FEA-8F83-44CF-A4E4-F6907928DB44}" srcOrd="2" destOrd="0" presId="urn:microsoft.com/office/officeart/2005/8/layout/hProcess7"/>
    <dgm:cxn modelId="{78825114-04E7-4EE4-BB1E-5C47BCA64165}" type="presParOf" srcId="{842FAE8D-C4CC-47D5-B32F-BF3EBDAC8DBB}" destId="{92A54B8B-2FEB-49F3-81D8-FD3712066DC0}" srcOrd="3" destOrd="0" presId="urn:microsoft.com/office/officeart/2005/8/layout/hProcess7"/>
    <dgm:cxn modelId="{96C0AB00-BBAD-4DE2-906B-869B6F281BFB}" type="presParOf" srcId="{842FAE8D-C4CC-47D5-B32F-BF3EBDAC8DBB}" destId="{7DA0C03C-B3AA-4059-8063-8F3023E28293}" srcOrd="4" destOrd="0" presId="urn:microsoft.com/office/officeart/2005/8/layout/hProcess7"/>
    <dgm:cxn modelId="{94351966-11CD-455A-BDA2-84E4BD8B11BE}" type="presParOf" srcId="{7DA0C03C-B3AA-4059-8063-8F3023E28293}" destId="{C5401C90-425E-457C-B71E-728C11FEC4E1}" srcOrd="0" destOrd="0" presId="urn:microsoft.com/office/officeart/2005/8/layout/hProcess7"/>
    <dgm:cxn modelId="{F2C21517-7A4C-4717-8E16-D5E3D2364B17}" type="presParOf" srcId="{7DA0C03C-B3AA-4059-8063-8F3023E28293}" destId="{5123ECB1-D522-47BF-86B0-06674DEAACA6}" srcOrd="1" destOrd="0" presId="urn:microsoft.com/office/officeart/2005/8/layout/hProcess7"/>
    <dgm:cxn modelId="{69CC0708-74F1-446F-9B66-FDF3DF6E2D27}" type="presParOf" srcId="{7DA0C03C-B3AA-4059-8063-8F3023E28293}" destId="{A5410B24-178E-4CC9-9A95-EDBC32C4F1DF}" srcOrd="2" destOrd="0" presId="urn:microsoft.com/office/officeart/2005/8/layout/hProcess7"/>
    <dgm:cxn modelId="{7ED8D3B8-821B-49BE-90B8-DD648F1D6CC7}" type="presParOf" srcId="{842FAE8D-C4CC-47D5-B32F-BF3EBDAC8DBB}" destId="{D686076B-DA7A-4AA2-BBCB-0010599E5A29}" srcOrd="5" destOrd="0" presId="urn:microsoft.com/office/officeart/2005/8/layout/hProcess7"/>
    <dgm:cxn modelId="{5082C064-F2FA-4589-8E35-9673AAE30043}" type="presParOf" srcId="{842FAE8D-C4CC-47D5-B32F-BF3EBDAC8DBB}" destId="{0FC69A4F-6BAE-41D0-8096-C3938EBF423D}" srcOrd="6" destOrd="0" presId="urn:microsoft.com/office/officeart/2005/8/layout/hProcess7"/>
    <dgm:cxn modelId="{F6887BE5-B379-41FE-9BF3-27E0545D7B6D}" type="presParOf" srcId="{0FC69A4F-6BAE-41D0-8096-C3938EBF423D}" destId="{3D152FE8-7932-44F7-BC19-8155C5823FD2}" srcOrd="0" destOrd="0" presId="urn:microsoft.com/office/officeart/2005/8/layout/hProcess7"/>
    <dgm:cxn modelId="{64CBB892-FB76-4858-888D-BE66ECEC5457}" type="presParOf" srcId="{0FC69A4F-6BAE-41D0-8096-C3938EBF423D}" destId="{511359B8-BB0E-42F6-8BC9-2170234603E1}" srcOrd="1" destOrd="0" presId="urn:microsoft.com/office/officeart/2005/8/layout/hProcess7"/>
    <dgm:cxn modelId="{A320C466-0FCC-4947-9619-6FFF7461675F}" type="presParOf" srcId="{0FC69A4F-6BAE-41D0-8096-C3938EBF423D}" destId="{49F77094-9947-46D2-9C16-EF1ADEDCDEAE}" srcOrd="2" destOrd="0" presId="urn:microsoft.com/office/officeart/2005/8/layout/hProcess7"/>
    <dgm:cxn modelId="{E2D79C7D-95EF-4C6B-BC37-5CB99DB4FCCC}" type="presParOf" srcId="{842FAE8D-C4CC-47D5-B32F-BF3EBDAC8DBB}" destId="{66B5F940-023C-45BC-B06D-104809F60870}" srcOrd="7" destOrd="0" presId="urn:microsoft.com/office/officeart/2005/8/layout/hProcess7"/>
    <dgm:cxn modelId="{A4F772FD-1ABD-4268-BDE2-A3C87CF546BC}" type="presParOf" srcId="{842FAE8D-C4CC-47D5-B32F-BF3EBDAC8DBB}" destId="{32EE0DCD-4CA9-4D22-8615-0ACB23293EE9}" srcOrd="8" destOrd="0" presId="urn:microsoft.com/office/officeart/2005/8/layout/hProcess7"/>
    <dgm:cxn modelId="{57915365-B289-4789-B95A-32754BFC479C}" type="presParOf" srcId="{32EE0DCD-4CA9-4D22-8615-0ACB23293EE9}" destId="{6582E0DE-E8F4-4A52-B232-6D0071A0D0FF}" srcOrd="0" destOrd="0" presId="urn:microsoft.com/office/officeart/2005/8/layout/hProcess7"/>
    <dgm:cxn modelId="{338877AC-C517-4DEB-8190-5C0D6227A558}" type="presParOf" srcId="{32EE0DCD-4CA9-4D22-8615-0ACB23293EE9}" destId="{33E74689-C0F5-4B88-870C-EF1606A2679D}" srcOrd="1" destOrd="0" presId="urn:microsoft.com/office/officeart/2005/8/layout/hProcess7"/>
    <dgm:cxn modelId="{D0D85242-FF4B-41B2-BC27-0B0A1573E3B6}" type="presParOf" srcId="{32EE0DCD-4CA9-4D22-8615-0ACB23293EE9}" destId="{466BED84-5378-4950-B492-F7830375A2FF}" srcOrd="2" destOrd="0" presId="urn:microsoft.com/office/officeart/2005/8/layout/hProcess7"/>
    <dgm:cxn modelId="{A11E1FB8-49B7-44A6-8B55-310D047B04FA}" type="presParOf" srcId="{842FAE8D-C4CC-47D5-B32F-BF3EBDAC8DBB}" destId="{3DD13A10-2B22-4BA5-88B1-E0F179E25BB2}" srcOrd="9" destOrd="0" presId="urn:microsoft.com/office/officeart/2005/8/layout/hProcess7"/>
    <dgm:cxn modelId="{F21FF6E9-80CC-40F5-846F-BE1CA50ACD28}" type="presParOf" srcId="{842FAE8D-C4CC-47D5-B32F-BF3EBDAC8DBB}" destId="{36D7E2D6-0287-4386-BBD7-3DF3CF4BDA3D}" srcOrd="10" destOrd="0" presId="urn:microsoft.com/office/officeart/2005/8/layout/hProcess7"/>
    <dgm:cxn modelId="{58BA13AB-268A-403F-B3E6-1F61E3F941F3}" type="presParOf" srcId="{36D7E2D6-0287-4386-BBD7-3DF3CF4BDA3D}" destId="{5597A2D3-BC8B-4678-A6AB-848D5A1028B6}" srcOrd="0" destOrd="0" presId="urn:microsoft.com/office/officeart/2005/8/layout/hProcess7"/>
    <dgm:cxn modelId="{38A599DC-ACC8-4BB3-951D-A077F2B76927}" type="presParOf" srcId="{36D7E2D6-0287-4386-BBD7-3DF3CF4BDA3D}" destId="{4CF49BDD-20EE-4F01-A1C0-A59F365079EF}" srcOrd="1" destOrd="0" presId="urn:microsoft.com/office/officeart/2005/8/layout/hProcess7"/>
    <dgm:cxn modelId="{B0829FE1-2B66-4AAD-97F4-D92859B772C9}" type="presParOf" srcId="{36D7E2D6-0287-4386-BBD7-3DF3CF4BDA3D}" destId="{A1B92678-CE95-463B-9351-D59C8FFFCC25}" srcOrd="2" destOrd="0" presId="urn:microsoft.com/office/officeart/2005/8/layout/hProcess7"/>
    <dgm:cxn modelId="{679A0FC6-C683-4525-87D1-3D70BAE9267F}" type="presParOf" srcId="{842FAE8D-C4CC-47D5-B32F-BF3EBDAC8DBB}" destId="{379AD47A-5E90-408B-89E7-A224B2694158}" srcOrd="11" destOrd="0" presId="urn:microsoft.com/office/officeart/2005/8/layout/hProcess7"/>
    <dgm:cxn modelId="{EC4BA18F-197C-4998-A830-387D71B16492}" type="presParOf" srcId="{842FAE8D-C4CC-47D5-B32F-BF3EBDAC8DBB}" destId="{33BE7F6D-B9E3-46EB-997A-A2A9EF30D1E2}" srcOrd="12" destOrd="0" presId="urn:microsoft.com/office/officeart/2005/8/layout/hProcess7"/>
    <dgm:cxn modelId="{ED1B5A3D-FDE4-4221-9664-EE6BDFFAA5DF}" type="presParOf" srcId="{33BE7F6D-B9E3-46EB-997A-A2A9EF30D1E2}" destId="{D4DD04DA-BA53-40E5-A29D-4094AE3A20A3}" srcOrd="0" destOrd="0" presId="urn:microsoft.com/office/officeart/2005/8/layout/hProcess7"/>
    <dgm:cxn modelId="{80FA28EB-ACA9-477A-989F-6707A00074E0}" type="presParOf" srcId="{33BE7F6D-B9E3-46EB-997A-A2A9EF30D1E2}" destId="{920F2A33-B6C2-4326-9AA4-EF8E3D325561}" srcOrd="1" destOrd="0" presId="urn:microsoft.com/office/officeart/2005/8/layout/hProcess7"/>
    <dgm:cxn modelId="{D53C79CD-E429-423E-BAB8-6179ABD57C6E}" type="presParOf" srcId="{842FAE8D-C4CC-47D5-B32F-BF3EBDAC8DBB}" destId="{6F37ACFF-F87C-4B66-B388-F7DACCAB747D}" srcOrd="13" destOrd="0" presId="urn:microsoft.com/office/officeart/2005/8/layout/hProcess7"/>
    <dgm:cxn modelId="{1D7D170E-9B8E-46A5-9219-5E373EFC11CE}" type="presParOf" srcId="{842FAE8D-C4CC-47D5-B32F-BF3EBDAC8DBB}" destId="{53024881-75CC-4C69-B597-FC48F5F0DA1B}" srcOrd="14" destOrd="0" presId="urn:microsoft.com/office/officeart/2005/8/layout/hProcess7"/>
    <dgm:cxn modelId="{0C751427-E763-41BE-B726-EBA7BAE80B4A}" type="presParOf" srcId="{53024881-75CC-4C69-B597-FC48F5F0DA1B}" destId="{966D38CE-F26D-466A-887F-69EA51EFDEE7}" srcOrd="0" destOrd="0" presId="urn:microsoft.com/office/officeart/2005/8/layout/hProcess7"/>
    <dgm:cxn modelId="{BCB6C898-2FC7-4BA2-8EC6-F0F9D5B96ABD}" type="presParOf" srcId="{53024881-75CC-4C69-B597-FC48F5F0DA1B}" destId="{441BC047-7945-4BA7-BCA3-60B1D76648CE}" srcOrd="1" destOrd="0" presId="urn:microsoft.com/office/officeart/2005/8/layout/hProcess7"/>
    <dgm:cxn modelId="{E7932C6C-93A2-4318-B145-55A220DF437D}" type="presParOf" srcId="{53024881-75CC-4C69-B597-FC48F5F0DA1B}" destId="{34D4D29B-08E0-4691-90C4-10D21D8CDF26}" srcOrd="2" destOrd="0" presId="urn:microsoft.com/office/officeart/2005/8/layout/hProcess7"/>
    <dgm:cxn modelId="{DB1B7C65-83D4-4CE2-9A6A-9D7E9490F198}" type="presParOf" srcId="{842FAE8D-C4CC-47D5-B32F-BF3EBDAC8DBB}" destId="{1C97339E-1F30-444F-AEC9-3FD4053C8ECD}" srcOrd="15" destOrd="0" presId="urn:microsoft.com/office/officeart/2005/8/layout/hProcess7"/>
    <dgm:cxn modelId="{9B71A97D-1A25-42D3-952A-82B1B45052EF}" type="presParOf" srcId="{842FAE8D-C4CC-47D5-B32F-BF3EBDAC8DBB}" destId="{BB2063DF-3D9C-4340-A14F-A6A1F2D84D9B}" srcOrd="16" destOrd="0" presId="urn:microsoft.com/office/officeart/2005/8/layout/hProcess7"/>
    <dgm:cxn modelId="{2D489E7B-D4EC-4FB9-BE54-7C8CBDADDDB5}" type="presParOf" srcId="{BB2063DF-3D9C-4340-A14F-A6A1F2D84D9B}" destId="{B5183575-D21A-48C6-B99C-35B968B1A8C6}" srcOrd="0" destOrd="0" presId="urn:microsoft.com/office/officeart/2005/8/layout/hProcess7"/>
    <dgm:cxn modelId="{0D523A6E-8A59-4E9F-8B6E-6F4DB8FDAFD6}" type="presParOf" srcId="{BB2063DF-3D9C-4340-A14F-A6A1F2D84D9B}" destId="{174F4390-37F4-424A-AEEF-D625C950C77E}" srcOrd="1" destOrd="0" presId="urn:microsoft.com/office/officeart/2005/8/layout/hProcess7"/>
    <dgm:cxn modelId="{0834005B-9E0C-44B6-9781-4B22637246FE}" type="presParOf" srcId="{842FAE8D-C4CC-47D5-B32F-BF3EBDAC8DBB}" destId="{9B47FEFE-C595-40E3-B460-6F9E34416FAC}" srcOrd="17" destOrd="0" presId="urn:microsoft.com/office/officeart/2005/8/layout/hProcess7"/>
    <dgm:cxn modelId="{5AFAD362-48EE-41E5-A283-867E30893AB5}" type="presParOf" srcId="{842FAE8D-C4CC-47D5-B32F-BF3EBDAC8DBB}" destId="{D16A6737-FD8A-42BE-904F-572F708324F3}" srcOrd="18" destOrd="0" presId="urn:microsoft.com/office/officeart/2005/8/layout/hProcess7"/>
    <dgm:cxn modelId="{F1148080-54B8-41C2-BCD1-AD5771B53947}" type="presParOf" srcId="{D16A6737-FD8A-42BE-904F-572F708324F3}" destId="{8C658D10-C635-47A9-9C69-3330C7A2E334}" srcOrd="0" destOrd="0" presId="urn:microsoft.com/office/officeart/2005/8/layout/hProcess7"/>
    <dgm:cxn modelId="{5E8E9042-A91C-4CF9-905C-611EAE6C9B6E}" type="presParOf" srcId="{D16A6737-FD8A-42BE-904F-572F708324F3}" destId="{642C09A8-CCED-4126-92C7-98AC2E636282}" srcOrd="1" destOrd="0" presId="urn:microsoft.com/office/officeart/2005/8/layout/hProcess7"/>
    <dgm:cxn modelId="{3F80F6D0-579D-4967-ADCF-DD3FE89C129A}" type="presParOf" srcId="{D16A6737-FD8A-42BE-904F-572F708324F3}" destId="{34498E92-8C88-47BA-B434-698916FBA4D8}" srcOrd="2" destOrd="0" presId="urn:microsoft.com/office/officeart/2005/8/layout/hProcess7"/>
    <dgm:cxn modelId="{4E528826-7C42-4904-9071-3D45CA82AD25}" type="presParOf" srcId="{842FAE8D-C4CC-47D5-B32F-BF3EBDAC8DBB}" destId="{A26FAF14-F20C-4D60-9860-0D590AAF60CE}" srcOrd="19" destOrd="0" presId="urn:microsoft.com/office/officeart/2005/8/layout/hProcess7"/>
    <dgm:cxn modelId="{F16D9384-D509-4276-AB9F-BA34C75E09B6}" type="presParOf" srcId="{842FAE8D-C4CC-47D5-B32F-BF3EBDAC8DBB}" destId="{4B16A5FC-FDCC-412F-92AF-AABC6FEEFA4A}" srcOrd="20" destOrd="0" presId="urn:microsoft.com/office/officeart/2005/8/layout/hProcess7"/>
    <dgm:cxn modelId="{66BFD33F-20D6-4C9E-B2B3-4CBC0799B00E}" type="presParOf" srcId="{4B16A5FC-FDCC-412F-92AF-AABC6FEEFA4A}" destId="{966C1AC3-B2D4-4861-9B33-47A57E6362EA}" srcOrd="0" destOrd="0" presId="urn:microsoft.com/office/officeart/2005/8/layout/hProcess7"/>
    <dgm:cxn modelId="{419DAA21-9A33-4B91-A617-927A61B8DA50}" type="presParOf" srcId="{4B16A5FC-FDCC-412F-92AF-AABC6FEEFA4A}" destId="{3BFE45F5-DE88-430C-9D95-068DF972FF35}" srcOrd="1" destOrd="0" presId="urn:microsoft.com/office/officeart/2005/8/layout/hProcess7"/>
    <dgm:cxn modelId="{1C9AD39A-686A-47D8-8B7A-9C6C547AB04E}" type="presParOf" srcId="{842FAE8D-C4CC-47D5-B32F-BF3EBDAC8DBB}" destId="{D510C7B8-C727-4124-AE46-C00A9BCD7A20}" srcOrd="21" destOrd="0" presId="urn:microsoft.com/office/officeart/2005/8/layout/hProcess7"/>
    <dgm:cxn modelId="{935CE6F5-EDEB-41CE-8790-2D3E4205A2D7}" type="presParOf" srcId="{842FAE8D-C4CC-47D5-B32F-BF3EBDAC8DBB}" destId="{EB9451B2-A2C1-4311-AB27-149B0659A908}" srcOrd="22" destOrd="0" presId="urn:microsoft.com/office/officeart/2005/8/layout/hProcess7"/>
    <dgm:cxn modelId="{D19AAB48-FF74-4825-8AA3-DEBAA6611912}" type="presParOf" srcId="{EB9451B2-A2C1-4311-AB27-149B0659A908}" destId="{7DB2D0FF-1032-48DE-9626-054E3E69C305}" srcOrd="0" destOrd="0" presId="urn:microsoft.com/office/officeart/2005/8/layout/hProcess7"/>
    <dgm:cxn modelId="{B5887069-5064-405A-8DE5-71A9F5C52593}" type="presParOf" srcId="{EB9451B2-A2C1-4311-AB27-149B0659A908}" destId="{0A442BEC-F096-4FCF-9464-B2081CC27415}" srcOrd="1" destOrd="0" presId="urn:microsoft.com/office/officeart/2005/8/layout/hProcess7"/>
    <dgm:cxn modelId="{7DBF402B-6CD1-49B3-B524-FAAF19F654C2}" type="presParOf" srcId="{EB9451B2-A2C1-4311-AB27-149B0659A908}" destId="{30B0FC77-7742-4C18-8F18-6C771D5CB282}" srcOrd="2" destOrd="0" presId="urn:microsoft.com/office/officeart/2005/8/layout/hProcess7"/>
    <dgm:cxn modelId="{5AF1F537-7D18-4088-AB17-E0C652F800C9}" type="presParOf" srcId="{842FAE8D-C4CC-47D5-B32F-BF3EBDAC8DBB}" destId="{216846A0-3AF6-4DB0-803F-F2507A5CF283}" srcOrd="23" destOrd="0" presId="urn:microsoft.com/office/officeart/2005/8/layout/hProcess7"/>
    <dgm:cxn modelId="{8F9921C2-8B94-4CB1-A783-12B37DA3B3F2}" type="presParOf" srcId="{842FAE8D-C4CC-47D5-B32F-BF3EBDAC8DBB}" destId="{625781C8-0F50-4588-BF71-9B6790FA3C52}" srcOrd="24" destOrd="0" presId="urn:microsoft.com/office/officeart/2005/8/layout/hProcess7"/>
    <dgm:cxn modelId="{2B51462D-6C18-44BE-A6B0-2C414CCCEF5F}" type="presParOf" srcId="{625781C8-0F50-4588-BF71-9B6790FA3C52}" destId="{D7391F37-EF50-473F-9AA8-672A87F115AB}" srcOrd="0" destOrd="0" presId="urn:microsoft.com/office/officeart/2005/8/layout/hProcess7"/>
    <dgm:cxn modelId="{7D589F7E-D370-49C8-BF16-02923D1DC853}" type="presParOf" srcId="{625781C8-0F50-4588-BF71-9B6790FA3C52}" destId="{7041F6E2-24B3-4C72-8972-8AD64414DD1B}" srcOrd="1" destOrd="0" presId="urn:microsoft.com/office/officeart/2005/8/layout/hProcess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6F9BB-C713-4F39-B1B2-392722E48727}">
      <dsp:nvSpPr>
        <dsp:cNvPr id="0" name=""/>
        <dsp:cNvSpPr/>
      </dsp:nvSpPr>
      <dsp:spPr>
        <a:xfrm>
          <a:off x="0" y="1710156"/>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2015</a:t>
          </a:r>
        </a:p>
      </dsp:txBody>
      <dsp:txXfrm rot="16200000">
        <a:off x="-624205" y="2334361"/>
        <a:ext cx="1566882" cy="318472"/>
      </dsp:txXfrm>
    </dsp:sp>
    <dsp:sp modelId="{92971FB0-4808-407B-8F1B-5A7D6E6285C0}">
      <dsp:nvSpPr>
        <dsp:cNvPr id="0" name=""/>
        <dsp:cNvSpPr/>
      </dsp:nvSpPr>
      <dsp:spPr>
        <a:xfrm>
          <a:off x="318472" y="1710156"/>
          <a:ext cx="1186308" cy="19108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b="1" kern="1200" dirty="0"/>
            <a:t>Cuba</a:t>
          </a:r>
        </a:p>
      </dsp:txBody>
      <dsp:txXfrm>
        <a:off x="318472" y="1710156"/>
        <a:ext cx="1186308" cy="1910832"/>
      </dsp:txXfrm>
    </dsp:sp>
    <dsp:sp modelId="{C5401C90-425E-457C-B71E-728C11FEC4E1}">
      <dsp:nvSpPr>
        <dsp:cNvPr id="0" name=""/>
        <dsp:cNvSpPr/>
      </dsp:nvSpPr>
      <dsp:spPr>
        <a:xfrm>
          <a:off x="1650456" y="1720035"/>
          <a:ext cx="1589653"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2016</a:t>
          </a:r>
        </a:p>
      </dsp:txBody>
      <dsp:txXfrm rot="16200000">
        <a:off x="1025979" y="2344511"/>
        <a:ext cx="1566882" cy="317930"/>
      </dsp:txXfrm>
    </dsp:sp>
    <dsp:sp modelId="{1C5867B2-519E-444B-AB8C-5FDE4E13A257}">
      <dsp:nvSpPr>
        <dsp:cNvPr id="0" name=""/>
        <dsp:cNvSpPr/>
      </dsp:nvSpPr>
      <dsp:spPr>
        <a:xfrm rot="5400000">
          <a:off x="1518077" y="3237915"/>
          <a:ext cx="280681" cy="238854"/>
        </a:xfrm>
        <a:prstGeom prst="flowChartExtract">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410B24-178E-4CC9-9A95-EDBC32C4F1DF}">
      <dsp:nvSpPr>
        <dsp:cNvPr id="0" name=""/>
        <dsp:cNvSpPr/>
      </dsp:nvSpPr>
      <dsp:spPr>
        <a:xfrm>
          <a:off x="1968583" y="1720035"/>
          <a:ext cx="1184291" cy="19108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dirty="0"/>
            <a:t>Thailand</a:t>
          </a:r>
        </a:p>
        <a:p>
          <a:pPr marL="0" lvl="0" indent="0" algn="l" defTabSz="800100">
            <a:lnSpc>
              <a:spcPct val="90000"/>
            </a:lnSpc>
            <a:spcBef>
              <a:spcPct val="0"/>
            </a:spcBef>
            <a:spcAft>
              <a:spcPct val="35000"/>
            </a:spcAft>
            <a:buNone/>
          </a:pPr>
          <a:r>
            <a:rPr lang="en-US" sz="1800" b="1" kern="1200" dirty="0"/>
            <a:t>Belarus</a:t>
          </a:r>
        </a:p>
        <a:p>
          <a:pPr marL="0" lvl="0" indent="0" algn="l" defTabSz="800100">
            <a:lnSpc>
              <a:spcPct val="90000"/>
            </a:lnSpc>
            <a:spcBef>
              <a:spcPct val="0"/>
            </a:spcBef>
            <a:spcAft>
              <a:spcPct val="35000"/>
            </a:spcAft>
            <a:buNone/>
          </a:pPr>
          <a:r>
            <a:rPr lang="en-US" sz="1800" b="1" kern="1200" dirty="0"/>
            <a:t>Moldova (Syphilis only)</a:t>
          </a:r>
        </a:p>
        <a:p>
          <a:pPr marL="0" lvl="0" indent="0" algn="l" defTabSz="800100">
            <a:lnSpc>
              <a:spcPct val="100000"/>
            </a:lnSpc>
            <a:spcBef>
              <a:spcPct val="0"/>
            </a:spcBef>
            <a:spcAft>
              <a:spcPts val="0"/>
            </a:spcAft>
            <a:buNone/>
          </a:pPr>
          <a:r>
            <a:rPr lang="en-US" sz="1800" b="1" kern="1200" dirty="0"/>
            <a:t>Armenia </a:t>
          </a:r>
        </a:p>
        <a:p>
          <a:pPr marL="0" lvl="0" indent="0" algn="l" defTabSz="800100">
            <a:lnSpc>
              <a:spcPct val="100000"/>
            </a:lnSpc>
            <a:spcBef>
              <a:spcPct val="0"/>
            </a:spcBef>
            <a:spcAft>
              <a:spcPts val="0"/>
            </a:spcAft>
            <a:buNone/>
          </a:pPr>
          <a:r>
            <a:rPr lang="en-US" sz="1800" b="1" kern="1200" dirty="0"/>
            <a:t>(HIV only)</a:t>
          </a:r>
        </a:p>
        <a:p>
          <a:pPr marL="0" lvl="0" indent="0" algn="l" defTabSz="800100">
            <a:lnSpc>
              <a:spcPct val="90000"/>
            </a:lnSpc>
            <a:spcBef>
              <a:spcPct val="0"/>
            </a:spcBef>
            <a:spcAft>
              <a:spcPct val="35000"/>
            </a:spcAft>
            <a:buNone/>
          </a:pPr>
          <a:endParaRPr lang="en-US" sz="1500" kern="1200" dirty="0"/>
        </a:p>
      </dsp:txBody>
      <dsp:txXfrm>
        <a:off x="1968583" y="1720035"/>
        <a:ext cx="1184291" cy="1910832"/>
      </dsp:txXfrm>
    </dsp:sp>
    <dsp:sp modelId="{6582E0DE-E8F4-4A52-B232-6D0071A0D0FF}">
      <dsp:nvSpPr>
        <dsp:cNvPr id="0" name=""/>
        <dsp:cNvSpPr/>
      </dsp:nvSpPr>
      <dsp:spPr>
        <a:xfrm>
          <a:off x="3295842" y="1720035"/>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2017</a:t>
          </a:r>
        </a:p>
      </dsp:txBody>
      <dsp:txXfrm rot="16200000">
        <a:off x="2671636" y="2344240"/>
        <a:ext cx="1566882" cy="318472"/>
      </dsp:txXfrm>
    </dsp:sp>
    <dsp:sp modelId="{511359B8-BB0E-42F6-8BC9-2170234603E1}">
      <dsp:nvSpPr>
        <dsp:cNvPr id="0" name=""/>
        <dsp:cNvSpPr/>
      </dsp:nvSpPr>
      <dsp:spPr>
        <a:xfrm rot="5400000">
          <a:off x="3163463" y="3237915"/>
          <a:ext cx="280681" cy="238854"/>
        </a:xfrm>
        <a:prstGeom prst="flowChartExtract">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BED84-5378-4950-B492-F7830375A2FF}">
      <dsp:nvSpPr>
        <dsp:cNvPr id="0" name=""/>
        <dsp:cNvSpPr/>
      </dsp:nvSpPr>
      <dsp:spPr>
        <a:xfrm>
          <a:off x="3614314" y="1720035"/>
          <a:ext cx="1186308" cy="19108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b="1" kern="1200" dirty="0"/>
            <a:t>Anguilla</a:t>
          </a:r>
        </a:p>
        <a:p>
          <a:pPr marL="0" lvl="0" indent="0" algn="l" defTabSz="622300">
            <a:lnSpc>
              <a:spcPct val="90000"/>
            </a:lnSpc>
            <a:spcBef>
              <a:spcPct val="0"/>
            </a:spcBef>
            <a:spcAft>
              <a:spcPct val="35000"/>
            </a:spcAft>
            <a:buNone/>
          </a:pPr>
          <a:r>
            <a:rPr lang="en-US" sz="1400" b="1" kern="1200" dirty="0"/>
            <a:t>Antigua &amp; Barbuda</a:t>
          </a:r>
        </a:p>
        <a:p>
          <a:pPr marL="0" lvl="0" indent="0" algn="l" defTabSz="622300">
            <a:lnSpc>
              <a:spcPct val="90000"/>
            </a:lnSpc>
            <a:spcBef>
              <a:spcPct val="0"/>
            </a:spcBef>
            <a:spcAft>
              <a:spcPct val="35000"/>
            </a:spcAft>
            <a:buNone/>
          </a:pPr>
          <a:r>
            <a:rPr lang="en-US" sz="1400" b="1" kern="1200" dirty="0"/>
            <a:t>Bermuda</a:t>
          </a:r>
        </a:p>
        <a:p>
          <a:pPr marL="0" lvl="0" indent="0" algn="l" defTabSz="622300">
            <a:lnSpc>
              <a:spcPct val="90000"/>
            </a:lnSpc>
            <a:spcBef>
              <a:spcPct val="0"/>
            </a:spcBef>
            <a:spcAft>
              <a:spcPct val="35000"/>
            </a:spcAft>
            <a:buNone/>
          </a:pPr>
          <a:r>
            <a:rPr lang="en-US" sz="1400" b="1" kern="1200" dirty="0"/>
            <a:t>Cayman Islands</a:t>
          </a:r>
        </a:p>
        <a:p>
          <a:pPr marL="0" lvl="0" indent="0" algn="l" defTabSz="622300">
            <a:lnSpc>
              <a:spcPct val="90000"/>
            </a:lnSpc>
            <a:spcBef>
              <a:spcPct val="0"/>
            </a:spcBef>
            <a:spcAft>
              <a:spcPct val="35000"/>
            </a:spcAft>
            <a:buNone/>
          </a:pPr>
          <a:r>
            <a:rPr lang="en-US" sz="1400" b="1" kern="1200" dirty="0"/>
            <a:t>Monserrat</a:t>
          </a:r>
        </a:p>
        <a:p>
          <a:pPr marL="0" lvl="0" indent="0" algn="l" defTabSz="622300">
            <a:lnSpc>
              <a:spcPct val="90000"/>
            </a:lnSpc>
            <a:spcBef>
              <a:spcPct val="0"/>
            </a:spcBef>
            <a:spcAft>
              <a:spcPct val="35000"/>
            </a:spcAft>
            <a:buNone/>
          </a:pPr>
          <a:r>
            <a:rPr lang="en-US" sz="1400" b="1" kern="1200" dirty="0"/>
            <a:t>St Kitts &amp; Nevis</a:t>
          </a:r>
        </a:p>
      </dsp:txBody>
      <dsp:txXfrm>
        <a:off x="3614314" y="1720035"/>
        <a:ext cx="1186308" cy="1910832"/>
      </dsp:txXfrm>
    </dsp:sp>
    <dsp:sp modelId="{D4DD04DA-BA53-40E5-A29D-4094AE3A20A3}">
      <dsp:nvSpPr>
        <dsp:cNvPr id="0" name=""/>
        <dsp:cNvSpPr/>
      </dsp:nvSpPr>
      <dsp:spPr>
        <a:xfrm>
          <a:off x="4943935" y="1720035"/>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2018</a:t>
          </a:r>
        </a:p>
      </dsp:txBody>
      <dsp:txXfrm rot="16200000">
        <a:off x="4319730" y="2344240"/>
        <a:ext cx="1566882" cy="318472"/>
      </dsp:txXfrm>
    </dsp:sp>
    <dsp:sp modelId="{4CF49BDD-20EE-4F01-A1C0-A59F365079EF}">
      <dsp:nvSpPr>
        <dsp:cNvPr id="0" name=""/>
        <dsp:cNvSpPr/>
      </dsp:nvSpPr>
      <dsp:spPr>
        <a:xfrm rot="5400000">
          <a:off x="4811556" y="3237915"/>
          <a:ext cx="280681" cy="238854"/>
        </a:xfrm>
        <a:prstGeom prst="flowChartExtract">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183575-D21A-48C6-B99C-35B968B1A8C6}">
      <dsp:nvSpPr>
        <dsp:cNvPr id="0" name=""/>
        <dsp:cNvSpPr/>
      </dsp:nvSpPr>
      <dsp:spPr>
        <a:xfrm>
          <a:off x="6592028" y="1720035"/>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2019</a:t>
          </a:r>
        </a:p>
      </dsp:txBody>
      <dsp:txXfrm rot="16200000">
        <a:off x="5967823" y="2344240"/>
        <a:ext cx="1566882" cy="318472"/>
      </dsp:txXfrm>
    </dsp:sp>
    <dsp:sp modelId="{441BC047-7945-4BA7-BCA3-60B1D76648CE}">
      <dsp:nvSpPr>
        <dsp:cNvPr id="0" name=""/>
        <dsp:cNvSpPr/>
      </dsp:nvSpPr>
      <dsp:spPr>
        <a:xfrm rot="5400000">
          <a:off x="6459650" y="3237915"/>
          <a:ext cx="280681" cy="238854"/>
        </a:xfrm>
        <a:prstGeom prst="flowChartExtract">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6C1AC3-B2D4-4861-9B33-47A57E6362EA}">
      <dsp:nvSpPr>
        <dsp:cNvPr id="0" name=""/>
        <dsp:cNvSpPr/>
      </dsp:nvSpPr>
      <dsp:spPr>
        <a:xfrm>
          <a:off x="8240122" y="1720035"/>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FF00"/>
              </a:solidFill>
            </a:rPr>
            <a:t>2020</a:t>
          </a:r>
        </a:p>
      </dsp:txBody>
      <dsp:txXfrm rot="16200000">
        <a:off x="7615916" y="2344240"/>
        <a:ext cx="1566882" cy="318472"/>
      </dsp:txXfrm>
    </dsp:sp>
    <dsp:sp modelId="{642C09A8-CCED-4126-92C7-98AC2E636282}">
      <dsp:nvSpPr>
        <dsp:cNvPr id="0" name=""/>
        <dsp:cNvSpPr/>
      </dsp:nvSpPr>
      <dsp:spPr>
        <a:xfrm rot="5400000">
          <a:off x="8107743" y="3237917"/>
          <a:ext cx="280681" cy="238854"/>
        </a:xfrm>
        <a:prstGeom prst="flowChartExtract">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91F37-EF50-473F-9AA8-672A87F115AB}">
      <dsp:nvSpPr>
        <dsp:cNvPr id="0" name=""/>
        <dsp:cNvSpPr/>
      </dsp:nvSpPr>
      <dsp:spPr>
        <a:xfrm>
          <a:off x="9888215" y="1720035"/>
          <a:ext cx="1592360" cy="191083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US" sz="1800" kern="1200"/>
        </a:p>
      </dsp:txBody>
      <dsp:txXfrm rot="16200000">
        <a:off x="9264010" y="2344240"/>
        <a:ext cx="1566882" cy="318472"/>
      </dsp:txXfrm>
    </dsp:sp>
    <dsp:sp modelId="{0A442BEC-F096-4FCF-9464-B2081CC27415}">
      <dsp:nvSpPr>
        <dsp:cNvPr id="0" name=""/>
        <dsp:cNvSpPr/>
      </dsp:nvSpPr>
      <dsp:spPr>
        <a:xfrm rot="5400000">
          <a:off x="9755836" y="3237915"/>
          <a:ext cx="280681" cy="23885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4DDE4C-F720-54D3-6CFA-98B8A93A47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090AE6-7774-8FC2-C1CA-C2A25A0A19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A9557-4020-40D0-8BE4-56399812BA06}" type="datetimeFigureOut">
              <a:rPr lang="en-US" smtClean="0"/>
              <a:t>3/18/2026</a:t>
            </a:fld>
            <a:endParaRPr lang="en-US"/>
          </a:p>
        </p:txBody>
      </p:sp>
      <p:sp>
        <p:nvSpPr>
          <p:cNvPr id="4" name="Footer Placeholder 3">
            <a:extLst>
              <a:ext uri="{FF2B5EF4-FFF2-40B4-BE49-F238E27FC236}">
                <a16:creationId xmlns:a16="http://schemas.microsoft.com/office/drawing/2014/main" id="{60BBBC5F-6A2A-A353-2BA5-1FEA068C4B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B951DB-A621-E528-1C81-988D9A69C1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E1669F-4835-4A21-80FF-CAB70C2343EB}" type="slidenum">
              <a:rPr lang="en-US" smtClean="0"/>
              <a:t>‹#›</a:t>
            </a:fld>
            <a:endParaRPr lang="en-US"/>
          </a:p>
        </p:txBody>
      </p:sp>
    </p:spTree>
    <p:extLst>
      <p:ext uri="{BB962C8B-B14F-4D97-AF65-F5344CB8AC3E}">
        <p14:creationId xmlns:p14="http://schemas.microsoft.com/office/powerpoint/2010/main" val="2922026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8A998-E9DF-48FA-924C-D71094BE6FDC}"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006E0-EA18-401E-8109-FF457F66CB30}" type="slidenum">
              <a:rPr lang="en-US" smtClean="0"/>
              <a:t>‹#›</a:t>
            </a:fld>
            <a:endParaRPr lang="en-US"/>
          </a:p>
        </p:txBody>
      </p:sp>
    </p:spTree>
    <p:extLst>
      <p:ext uri="{BB962C8B-B14F-4D97-AF65-F5344CB8AC3E}">
        <p14:creationId xmlns:p14="http://schemas.microsoft.com/office/powerpoint/2010/main" val="122375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5973824/#R1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cbi.nlm.nih.gov/pmc/articles/PMC5973824/#R15" TargetMode="External"/><Relationship Id="rId5" Type="http://schemas.openxmlformats.org/officeDocument/2006/relationships/hyperlink" Target="https://www.ncbi.nlm.nih.gov/pmc/articles/PMC5973824/#R13" TargetMode="External"/><Relationship Id="rId4" Type="http://schemas.openxmlformats.org/officeDocument/2006/relationships/hyperlink" Target="https://www.ncbi.nlm.nih.gov/pmc/articles/PMC5973824/#R3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5973824/#R1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ncbi.nlm.nih.gov/pmc/articles/PMC5973824/#R15" TargetMode="External"/><Relationship Id="rId5" Type="http://schemas.openxmlformats.org/officeDocument/2006/relationships/hyperlink" Target="https://www.ncbi.nlm.nih.gov/pmc/articles/PMC5973824/#R13" TargetMode="External"/><Relationship Id="rId4" Type="http://schemas.openxmlformats.org/officeDocument/2006/relationships/hyperlink" Target="https://www.ncbi.nlm.nih.gov/pmc/articles/PMC5973824/#R3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2021 data are preliminary and reflect cases reported through National Notifiable Diseases Surveillance System (NNDSS) as of July 7, 2022.</a:t>
            </a:r>
          </a:p>
          <a:p>
            <a:pPr marL="0" lvl="0" indent="0">
              <a:buNone/>
            </a:pPr>
            <a:endParaRPr dirty="0"/>
          </a:p>
          <a:p>
            <a:pPr marL="0" lvl="0" indent="0">
              <a:buNone/>
            </a:pPr>
            <a:r>
              <a:rPr dirty="0"/>
              <a:t>In 2021, the highest rate of reported cases of primary and secondary syphilis was among non-Hispanic American Indian or Alaska Native persons (42.2 cases per 100,000; 57.5% increase from 2020), followed by non-Hispanic Black or African American persons (40.6 cases per 100,000; 20.8% increase from 2020), non-Hispanic Native Hawaiian or other Pacific Islander persons (32.4 cases per 100,000; 47.3% increase from 2020), Hispanic or Latino persons of any race (17.3 cases per 100,000; 27.2% increase from 2020), non-Hispanic persons of multiple races (16.9 cases per 100,000; 27.1% increase from 2020), non-Hispanic White persons (8.7 cases per 100,000; 26.1% increase from 2020), and non-Hispanic Asian persons (4.7 cases per 100,000; 4.4% increase from 2020). Non-Hispanic American Indian or Alaska Native persons had the greatest 5-year increase in rates of reported cases of primary and secondary syphilis (11.0 to 42.2 per 100,000; 283.6% increase from 2017).</a:t>
            </a:r>
          </a:p>
          <a:p>
            <a:pPr marL="0" lvl="0" indent="0">
              <a:buNone/>
            </a:pPr>
            <a:endParaRPr dirty="0"/>
          </a:p>
          <a:p>
            <a:pPr marL="0" lvl="0" indent="0">
              <a:buNone/>
            </a:pPr>
            <a:r>
              <a:rPr dirty="0"/>
              <a:t>For this figure, race/Hispanic ethnicity is categorized first by reported Hispanic ethnicity, then by reported race. Therefore, cases categorized as Hispanic/Latino can be of any race; cases categorized into a race group include both non-Hispanic persons and persons of unknown Hispanic ethnicity. Not all US jurisdictions reported cases in Office of Management and Budget compliant race categories during 2017 to 2021. This may minimally under- or overestimate rates for Asian, Native Hawaiian or other Pacific Islander, or multiracial individuals. No population data exist for unknown or other race; therefore, rates are not calculated. For completeness, data in this figure include cases reported from all jurisdictions.</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(https://www.cdc.gov/std/statistics/2020/impact.htm) for more information.</a:t>
            </a:r>
          </a:p>
          <a:p>
            <a:pPr marL="0" lvl="0" indent="0">
              <a:buNone/>
            </a:pPr>
            <a:endParaRPr dirty="0"/>
          </a:p>
          <a:p>
            <a:pPr marL="0" lvl="0" indent="0">
              <a:buNone/>
            </a:pPr>
            <a:r>
              <a:rPr lang="en-US" dirty="0"/>
              <a:t>See Technical Notes (https://www.cdc.gov/std/statistics/2021/) for information on STD case reporting and reporting race/ethnicity for STD cases.</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points are available at: https://www.cdc.gov/std/statistics/2021/PreliminaryData.zip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01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Horizontal transmission is rare </a:t>
            </a:r>
            <a:r>
              <a:rPr lang="en-US" dirty="0"/>
              <a:t>but can occur from blood transfusion or organ transplantation “</a:t>
            </a:r>
            <a:r>
              <a:rPr lang="en-US" b="0" i="0" dirty="0">
                <a:solidFill>
                  <a:srgbClr val="000000"/>
                </a:solidFill>
                <a:effectLst/>
                <a:latin typeface="Times New Roman" panose="02020603050405020304" pitchFamily="18" charset="0"/>
              </a:rPr>
              <a:t>Prior to the standard practice of using gloves by healthcare providers, there were reports of extragenital syphilitic lesions on the fingers and in the nose of physicians.</a:t>
            </a:r>
            <a:r>
              <a:rPr lang="en-US" b="0" i="0" baseline="30000" dirty="0">
                <a:solidFill>
                  <a:srgbClr val="2F4A8B"/>
                </a:solidFill>
                <a:effectLst/>
                <a:latin typeface="Times New Roman" panose="02020603050405020304" pitchFamily="18" charset="0"/>
                <a:hlinkClick r:id="rId3"/>
              </a:rPr>
              <a:t>12</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4"/>
              </a:rPr>
              <a:t>39</a:t>
            </a:r>
            <a:r>
              <a:rPr lang="en-US" b="0" i="0" dirty="0">
                <a:solidFill>
                  <a:srgbClr val="000000"/>
                </a:solidFill>
                <a:effectLst/>
                <a:latin typeface="Times New Roman" panose="02020603050405020304" pitchFamily="18" charset="0"/>
              </a:rPr>
              <a:t> In addition, the transmission of syphilis via human bite in both sexual and non-sexual circumstances has been reported,</a:t>
            </a:r>
            <a:r>
              <a:rPr lang="en-US" b="0" i="0" baseline="30000" dirty="0">
                <a:solidFill>
                  <a:srgbClr val="2F4A8B"/>
                </a:solidFill>
                <a:effectLst/>
                <a:latin typeface="Times New Roman" panose="02020603050405020304" pitchFamily="18" charset="0"/>
                <a:hlinkClick r:id="rId5"/>
              </a:rPr>
              <a:t>13</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6"/>
              </a:rPr>
              <a:t>15</a:t>
            </a:r>
            <a:r>
              <a:rPr lang="en-US" b="0" i="0" dirty="0">
                <a:solidFill>
                  <a:srgbClr val="000000"/>
                </a:solidFill>
                <a:effectLst/>
                <a:latin typeface="Times New Roman" panose="02020603050405020304" pitchFamily="18" charset="0"/>
              </a:rPr>
              <a:t> as well as transmission via mouth-to-mouth feeding of infants with pre-chewed food from infected relatives” </a:t>
            </a:r>
          </a:p>
          <a:p>
            <a:endParaRPr lang="en-US" b="0" i="0" dirty="0">
              <a:solidFill>
                <a:srgbClr val="000000"/>
              </a:solidFill>
              <a:effectLst/>
              <a:latin typeface="Times New Roman" panose="02020603050405020304" pitchFamily="18" charset="0"/>
            </a:endParaRPr>
          </a:p>
          <a:p>
            <a:r>
              <a:rPr lang="en-US" b="0" i="0" dirty="0" err="1">
                <a:solidFill>
                  <a:srgbClr val="303030"/>
                </a:solidFill>
                <a:effectLst/>
                <a:latin typeface="arial" panose="020B0604020202020204" pitchFamily="34" charset="0"/>
              </a:rPr>
              <a:t>Stoltey</a:t>
            </a:r>
            <a:r>
              <a:rPr lang="en-US" b="0" i="0" dirty="0">
                <a:solidFill>
                  <a:srgbClr val="303030"/>
                </a:solidFill>
                <a:effectLst/>
                <a:latin typeface="arial" panose="020B0604020202020204" pitchFamily="34" charset="0"/>
              </a:rPr>
              <a:t> JE, Cohen SE. Syphilis transmission: a review of the current evidence. </a:t>
            </a:r>
            <a:r>
              <a:rPr lang="en-US" b="0" i="1" dirty="0">
                <a:solidFill>
                  <a:srgbClr val="303030"/>
                </a:solidFill>
                <a:effectLst/>
                <a:latin typeface="arial" panose="020B0604020202020204" pitchFamily="34" charset="0"/>
              </a:rPr>
              <a:t>Sex Health</a:t>
            </a:r>
            <a:r>
              <a:rPr lang="en-US" b="0" i="0" dirty="0">
                <a:solidFill>
                  <a:srgbClr val="303030"/>
                </a:solidFill>
                <a:effectLst/>
                <a:latin typeface="arial" panose="020B0604020202020204" pitchFamily="34" charset="0"/>
              </a:rPr>
              <a:t>. 2015;12(2):103-109. doi:10.1071/SH14174</a:t>
            </a:r>
          </a:p>
          <a:p>
            <a:endParaRPr lang="en-US" b="0" i="0" dirty="0">
              <a:solidFill>
                <a:srgbClr val="303030"/>
              </a:solidFill>
              <a:effectLst/>
              <a:latin typeface="arial" panose="020B0604020202020204" pitchFamily="34" charset="0"/>
            </a:endParaRPr>
          </a:p>
          <a:p>
            <a:r>
              <a:rPr lang="en-US" b="1" i="0" dirty="0">
                <a:solidFill>
                  <a:srgbClr val="303030"/>
                </a:solidFill>
                <a:effectLst/>
                <a:latin typeface="arial" panose="020B0604020202020204" pitchFamily="34" charset="0"/>
              </a:rPr>
              <a:t>Tertiary syphilis is no longer consider a stage of syphilis rather the clinical signs are called “late”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71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1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76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This is a picture of a perineal region of an infant with erythematous patches and superficial bullae and desquamations on the inguinal area. This was seen right after birth in an infant with symptomatic congenital syphilis [7].
</a:t>
            </a:r>
          </a:p>
          <a:p>
            <a:pPr marL="0" lvl="0" indent="0"/>
            <a:r>
              <a:rPr lang="en-US" altLang="en-US">
                <a:latin typeface="Arial" pitchFamily="34" charset="0"/>
                <a:ea typeface="Arial" pitchFamily="34" charset="0"/>
              </a:rPr>
              <a:t>Unless provided in the caption above, the following copyright applies to the content of this slide: © The Author(s) 2026. Published by Oxford University Press on behalf of Infectious Diseases Society of America. All rights reserved. For commercial re-use, please contact reprints@oup.com for reprints and translation rights for reprints. All other permissions can be obtained through our RightsLink service via the Permissions link on the article page on our site—for further information please contact journals.permissions@oup.com.This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27F94E27-E49D-44EC-8F53-132668B7EF4E}"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Green boxes refer to the steps along the CS care cascade [30–32]. The italicized text refers to the transition phases along the CS care cascade. The top row and bottom row of boxes refer to various barriers to care along the CS care cascade (the middle row of boxes) that have been identified in previous research studies. Abbreviation: STI, sexually transmitted infections.
</a:t>
            </a:r>
          </a:p>
          <a:p>
            <a:pPr marL="0" lvl="0" indent="0"/>
            <a:r>
              <a:rPr lang="en-US" altLang="en-US">
                <a:latin typeface="Arial" pitchFamily="34" charset="0"/>
                <a:ea typeface="Arial" pitchFamily="34" charset="0"/>
              </a:rPr>
              <a:t>Unless provided in the caption above, the following copyright applies to the content of this slide: © The Author(s) 2026. Published by Oxford University Press on behalf of Infectious Diseases Society of America. All rights reserved. For commercial re-use, please contact reprints@oup.com for reprints and translation rights for reprints. All other permissions can be obtained through our RightsLink service via the Permissions link on the article page on our site—for further information please contact journals.permissions@oup.com.This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530FAECD-6A06-4C77-AFF8-038454F3BCB3}"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corrections and school screening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46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are the countries that have achieved validation.  Cuba was the first.  Thailand was the only country with a generalized epidemic to be validated.  2018, Malaysia became the first WPRO country to be validated.   To date, 15 countries have been validated for having maintained criteria for EMTCT of HIV and/or syphilis.  Many countries in the pipeline for validation of EMTCT or on Path to Elimination including countries in the AFRO region.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307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760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6CB1-1662-D203-2837-47A40F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70F5E-3910-3AE3-6FF6-E3FAF3B1C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889F0-DA3C-D2AB-0A58-F75EADC8CF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234867-E877-33DD-DBCE-B84337AC30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30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2024, 120,567 cases of syphilis (all stages) among men were reported in the United States.</a:t>
            </a:r>
          </a:p>
          <a:p>
            <a:pPr lvl="0"/>
            <a:endParaRPr lang="en-US" dirty="0"/>
          </a:p>
          <a:p>
            <a:pPr lvl="0"/>
            <a:r>
              <a:rPr lang="en-US" dirty="0"/>
              <a:t>Percentage of 2024 syphilis cases by stage among men:</a:t>
            </a:r>
          </a:p>
          <a:p>
            <a:pPr lvl="0"/>
            <a:endParaRPr lang="en-US" dirty="0"/>
          </a:p>
          <a:p>
            <a:pPr lvl="0"/>
            <a:r>
              <a:rPr lang="en-US" dirty="0"/>
              <a:t>47.8% - Unknown duration or late</a:t>
            </a:r>
          </a:p>
          <a:p>
            <a:pPr lvl="0"/>
            <a:endParaRPr lang="en-US" dirty="0"/>
          </a:p>
          <a:p>
            <a:pPr lvl="0"/>
            <a:r>
              <a:rPr lang="en-US" dirty="0"/>
              <a:t>27.7% - Early non-primary non-secondary (ENPNS)</a:t>
            </a:r>
          </a:p>
          <a:p>
            <a:pPr lvl="0"/>
            <a:endParaRPr lang="en-US" dirty="0"/>
          </a:p>
          <a:p>
            <a:pPr lvl="0"/>
            <a:r>
              <a:rPr lang="en-US" dirty="0"/>
              <a:t>24.5% - Primary and secondary (P&amp;S)</a:t>
            </a:r>
          </a:p>
          <a:p>
            <a:pPr lvl="0"/>
            <a:endParaRPr lang="en-US" dirty="0"/>
          </a:p>
          <a:p>
            <a:pPr lvl="0"/>
            <a:r>
              <a:rPr lang="en-US" dirty="0"/>
              <a:t>Comparing 2023 to 2024 syphilis cases by stage among men:</a:t>
            </a:r>
          </a:p>
          <a:p>
            <a:pPr lvl="0"/>
            <a:endParaRPr lang="en-US" dirty="0"/>
          </a:p>
          <a:p>
            <a:pPr marL="171450" lvl="0" indent="-171450">
              <a:buFont typeface="Arial" panose="020B0604020202020204" pitchFamily="34" charset="0"/>
              <a:buChar char="•"/>
              <a:defRPr/>
            </a:pPr>
            <a:r>
              <a:rPr lang="en-US" dirty="0"/>
              <a:t>Unknown duration or late syphilis decreased 5.2% (60,718 to 57,591)</a:t>
            </a:r>
          </a:p>
          <a:p>
            <a:pPr marL="171450" lvl="0" indent="-171450">
              <a:buFont typeface="Arial" panose="020B0604020202020204" pitchFamily="34" charset="0"/>
              <a:buChar char="•"/>
              <a:defRPr/>
            </a:pPr>
            <a:endParaRPr lang="en-US" dirty="0"/>
          </a:p>
          <a:p>
            <a:pPr marL="171450" lvl="0" indent="-171450">
              <a:buFont typeface="Arial" panose="020B0604020202020204" pitchFamily="34" charset="0"/>
              <a:buChar char="•"/>
              <a:defRPr/>
            </a:pPr>
            <a:r>
              <a:rPr lang="en-US" dirty="0"/>
              <a:t>ENPNS syphilis decreased 17.5% (40,486 to 33,401)</a:t>
            </a:r>
          </a:p>
          <a:p>
            <a:pPr marL="171450" lvl="0" indent="-171450">
              <a:buFont typeface="Arial" panose="020B0604020202020204" pitchFamily="34" charset="0"/>
              <a:buChar char="•"/>
              <a:defRPr/>
            </a:pPr>
            <a:endParaRPr lang="en-US" dirty="0"/>
          </a:p>
          <a:p>
            <a:pPr marL="171450" lvl="0" indent="-171450">
              <a:buFont typeface="Arial" panose="020B0604020202020204" pitchFamily="34" charset="0"/>
              <a:buChar char="•"/>
              <a:defRPr/>
            </a:pPr>
            <a:r>
              <a:rPr lang="en-US" dirty="0"/>
              <a:t>P&amp;S syphilis decreased 24.5% (39,188 to 29,575)</a:t>
            </a:r>
          </a:p>
          <a:p>
            <a:pPr marL="171450" lvl="0" indent="-171450">
              <a:buFont typeface="Arial" panose="020B0604020202020204" pitchFamily="34" charset="0"/>
              <a:buChar char="•"/>
              <a:defRPr/>
            </a:pPr>
            <a:endParaRPr lang="en-US" dirty="0"/>
          </a:p>
          <a:p>
            <a:pPr lvl="0"/>
            <a:r>
              <a:rPr lang="en-US" dirty="0"/>
              <a:t>Syphilis (all stages) decreased 14.1% (140,392 to 120,567)</a:t>
            </a:r>
          </a:p>
          <a:p>
            <a:pPr lvl="0"/>
            <a:endParaRPr lang="en-US" dirty="0"/>
          </a:p>
          <a:p>
            <a:pPr lvl="0"/>
            <a:r>
              <a:rPr lang="en-US" dirty="0"/>
              <a:t>Syphilis (all stages) excludes cases of congenital syphilis. Case definitions are periodically revised using the Council of State and Territorial Epidemiologist’s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National Notifiable Diseases Surveillance System (NNDSS)  website (https://ndc.services.cdc.gov/) for historical and current case definitions.</a:t>
            </a:r>
          </a:p>
          <a:p>
            <a:pPr lvl="0"/>
            <a:endParaRPr lang="en-US" dirty="0"/>
          </a:p>
          <a:p>
            <a:pPr lvl="0"/>
            <a:r>
              <a:rPr lang="en-US"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lvl="0"/>
            <a:endParaRPr lang="en-US" dirty="0"/>
          </a:p>
          <a:p>
            <a:pPr lvl="0"/>
            <a:r>
              <a:rPr lang="en-US" dirty="0"/>
              <a:t>See the final slide of this slide deck for more information about the 2024 provisional data displayed in this report. Please see the Technical Notes from the 2023 STI Surveillance Report (https://www.cdc.gov/sti-statistics/media/pdfs/2025/09/2023_STI_Surveillance_Report_FINAL_508.pdf) for additional information on STI case reporting formats and practices.</a:t>
            </a:r>
          </a:p>
          <a:p>
            <a:pPr lvl="0"/>
            <a:endParaRPr lang="en-US" dirty="0"/>
          </a:p>
          <a:p>
            <a:pPr lvl="0"/>
            <a:r>
              <a:rPr lang="en-US" dirty="0"/>
              <a:t>Data for all figures are available at https://www.cdc.gov/sti-statistics/media/files/2025/09/STI-Surveillance-Report-2024-Provisional_data-files.zip. The file “Syphilis — Cases Men by Stage and Year (US 2015-2024).xlsx” contains the data for the figure presented on this slide.</a:t>
            </a:r>
          </a:p>
          <a:p>
            <a:pPr marL="0" lvl="0" indent="0">
              <a:buNone/>
            </a:pPr>
            <a:endParaRP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70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6DFA-CF55-5937-B4BE-B281FB1B1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541FE-4AD6-EEE9-E677-E964FFCC4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FBC6C-0DDD-EAC0-3953-986BC279563F}"/>
              </a:ext>
            </a:extLst>
          </p:cNvPr>
          <p:cNvSpPr>
            <a:spLocks noGrp="1"/>
          </p:cNvSpPr>
          <p:nvPr>
            <p:ph type="body" idx="1"/>
          </p:nvPr>
        </p:nvSpPr>
        <p:spPr/>
        <p:txBody>
          <a:bodyPr/>
          <a:lstStyle/>
          <a:p>
            <a:r>
              <a:rPr lang="en-US" dirty="0"/>
              <a:t>With high turnover of staff,  some Indian Health Facilities may need to ensure that new staff are trained on local epidemiology, STI diagnosis and management of syphilis and other STIs.  </a:t>
            </a:r>
          </a:p>
        </p:txBody>
      </p:sp>
      <p:sp>
        <p:nvSpPr>
          <p:cNvPr id="4" name="Slide Number Placeholder 3">
            <a:extLst>
              <a:ext uri="{FF2B5EF4-FFF2-40B4-BE49-F238E27FC236}">
                <a16:creationId xmlns:a16="http://schemas.microsoft.com/office/drawing/2014/main" id="{58E3CB51-03C2-6DE9-6560-6A48975FB1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39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Congenital syphilis (CS)</a:t>
            </a:r>
          </a:p>
          <a:p>
            <a:pPr lvl="0"/>
            <a:endParaRPr lang="en-US" dirty="0"/>
          </a:p>
          <a:p>
            <a:pPr lvl="0"/>
            <a:r>
              <a:rPr lang="en-US" dirty="0"/>
              <a:t>In 2024, 3,941 cases of congenital syphilis (CS) were reported in the United States (rate of 109.6 cases per 100,000 live births).</a:t>
            </a:r>
          </a:p>
          <a:p>
            <a:pPr lvl="0"/>
            <a:endParaRPr lang="en-US" dirty="0"/>
          </a:p>
          <a:p>
            <a:pPr lvl="0"/>
            <a:r>
              <a:rPr lang="en-US" dirty="0"/>
              <a:t>Comparing CS case counts:</a:t>
            </a:r>
          </a:p>
          <a:p>
            <a:pPr lvl="0"/>
            <a:r>
              <a:rPr lang="en-US" dirty="0"/>
              <a:t>1 year (2023 to 2024) - CS cases increased 1.6% (3,878 to 3,941)</a:t>
            </a:r>
          </a:p>
          <a:p>
            <a:pPr lvl="0"/>
            <a:r>
              <a:rPr lang="en-US" dirty="0"/>
              <a:t>5 years (2020 to 2024) - CS cases increased 81.8% (2,168 to 3,941)</a:t>
            </a:r>
          </a:p>
          <a:p>
            <a:pPr lvl="0"/>
            <a:r>
              <a:rPr lang="en-US" dirty="0"/>
              <a:t>10 years (2015 to 2024) - CS cases increased 696.2% (495 to 3,941)</a:t>
            </a:r>
          </a:p>
          <a:p>
            <a:pPr lvl="0"/>
            <a:endParaRPr lang="en-US" dirty="0"/>
          </a:p>
          <a:p>
            <a:pPr lvl="0"/>
            <a:r>
              <a:rPr lang="en-US" dirty="0"/>
              <a:t>Among women aged 15 to 44 years:</a:t>
            </a:r>
          </a:p>
          <a:p>
            <a:pPr lvl="0"/>
            <a:r>
              <a:rPr lang="en-US" dirty="0"/>
              <a:t>In 2024, 54,447 cases of syphilis (all stages) (rate of 80.8 per 100,000)</a:t>
            </a:r>
          </a:p>
          <a:p>
            <a:pPr lvl="0"/>
            <a:r>
              <a:rPr lang="en-US" dirty="0"/>
              <a:t>In 2024, 9,921 cases of primary and secondary (P&amp;S) syphilis (rate of 14.7 per 100,000)</a:t>
            </a:r>
          </a:p>
          <a:p>
            <a:pPr lvl="0"/>
            <a:endParaRPr lang="en-US" dirty="0"/>
          </a:p>
          <a:p>
            <a:pPr lvl="0"/>
            <a:r>
              <a:rPr lang="en-US" dirty="0"/>
              <a:t>Comparing rates of syphilis (all stages):</a:t>
            </a:r>
          </a:p>
          <a:p>
            <a:pPr lvl="0"/>
            <a:r>
              <a:rPr lang="en-US" dirty="0"/>
              <a:t>1 year (2023 to 2024) - rates decreased 3.0% (83.3 to 80.8 per 100,000)</a:t>
            </a:r>
          </a:p>
          <a:p>
            <a:pPr lvl="0"/>
            <a:r>
              <a:rPr lang="en-US" dirty="0"/>
              <a:t>5 years (2020 to 2024) - rates increased 100.0% (40.4 to 80.8 per 100,000)</a:t>
            </a:r>
          </a:p>
          <a:p>
            <a:pPr lvl="0"/>
            <a:r>
              <a:rPr lang="en-US" dirty="0"/>
              <a:t>10 years (2015 to 2024) - rates increased 405.0% (16.0 to 80.8 per 100,000)</a:t>
            </a:r>
          </a:p>
          <a:p>
            <a:pPr lvl="0"/>
            <a:endParaRPr lang="en-US" dirty="0"/>
          </a:p>
          <a:p>
            <a:pPr lvl="0"/>
            <a:r>
              <a:rPr lang="en-US" dirty="0"/>
              <a:t>Comparing rates of P&amp;S syphilis:</a:t>
            </a:r>
          </a:p>
          <a:p>
            <a:pPr lvl="0"/>
            <a:r>
              <a:rPr lang="en-US" dirty="0"/>
              <a:t>1 year (2023 to 2024) - rates decreased 16.9% (17.7 to 14.7 per 100,000)</a:t>
            </a:r>
          </a:p>
          <a:p>
            <a:pPr lvl="0"/>
            <a:r>
              <a:rPr lang="en-US" dirty="0"/>
              <a:t>5 years (2020 to 2024) - rates increased 37.4% (10.7 to 14.7 per 100,000)</a:t>
            </a:r>
          </a:p>
          <a:p>
            <a:pPr lvl="0"/>
            <a:r>
              <a:rPr lang="en-US" dirty="0"/>
              <a:t>10 years (2015 to 2024) - rates increased 359.4% (3.2 to 14.7 per 100,000)</a:t>
            </a:r>
          </a:p>
          <a:p>
            <a:pPr lvl="0"/>
            <a:endParaRPr lang="en-US" dirty="0"/>
          </a:p>
          <a:p>
            <a:pPr lvl="0"/>
            <a:r>
              <a:rPr lang="en-US"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lvl="0"/>
            <a:endParaRPr lang="en-US" dirty="0"/>
          </a:p>
          <a:p>
            <a:pPr lvl="0"/>
            <a:r>
              <a:rPr lang="en-US" dirty="0"/>
              <a:t>See the final slide of this slide deck for more information about the 2024 provisional data displayed in this report. Please see the Technical Notes from the 2023 STI Surveillance Report (https://www.cdc.gov/sti-statistics/media/pdfs/2025/09/2023_STI_Surveillance_Report_FINAL_508.pdf) for additional information on STI case reporting formats and practices.</a:t>
            </a:r>
          </a:p>
          <a:p>
            <a:pPr lvl="0"/>
            <a:endParaRPr lang="en-US" dirty="0"/>
          </a:p>
          <a:p>
            <a:pPr lvl="0"/>
            <a:r>
              <a:rPr lang="en-US" dirty="0"/>
              <a:t>Data for all figures are available at https://www.cdc.gov/sti-statistics/media/files/2025/09/STI-Surveillance-Report-2024-Provisional_data-files.zip. The file “CS - Cases by Year of Birth and Syphilis Rates Women 15-44 (US 2015-2024).xlsx” contains the data for the figure presented on this slide.</a:t>
            </a:r>
          </a:p>
          <a:p>
            <a:pPr marL="0" lvl="0" indent="0">
              <a:buNone/>
            </a:pPr>
            <a:endParaRP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28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2020, 58% of all counties and county equivalents in the United States reported at least one case of primary and secondary syphilis. Out of 3,143 counties and county equivalents, 50 (2%) reported over half of all cases of primary and secondary syphilis.</a:t>
            </a:r>
          </a:p>
          <a:p>
            <a:pPr marL="0" lvl="0" indent="0">
              <a:buNone/>
            </a:pPr>
            <a:endParaRPr/>
          </a:p>
          <a:p>
            <a:pPr marL="0" lvl="0" indent="0">
              <a:buNone/>
            </a:pPr>
            <a:r>
              <a:t>The COVID-19 pandemic has introduced uncertainty and difficulty in interpreting 2020 case data. See Impact of COVID-19 on STDs (https://www.cdc.gov/std/statistics/2020/impact.htm) for more information.</a:t>
            </a:r>
          </a:p>
          <a:p>
            <a:pPr marL="0" lvl="0" indent="0">
              <a:buNone/>
            </a:pPr>
            <a:endParaRPr/>
          </a:p>
          <a:p>
            <a:pPr marL="0" lvl="0" indent="0">
              <a:buNone/>
            </a:pPr>
            <a:r>
              <a:t>See Technical Notes (https://www.cdc.gov/std/statistics/2020/technical-notes.htm) for information on syphilis case reporting.</a:t>
            </a:r>
          </a:p>
          <a:p>
            <a:pPr marL="0" lvl="0" indent="0">
              <a:buNone/>
            </a:pPr>
            <a:endParaRPr/>
          </a:p>
          <a:p>
            <a:pPr marL="0" lvl="0" indent="0">
              <a:buNone/>
            </a:pPr>
            <a:r>
              <a:t>Data points are available at: https://www.cdc.gov/std/statistics/2020/data.zip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2021 data are preliminary and reflect cases reported through National Notifiable Diseases Surveillance System (NNDSS) as of July 7, 2022.</a:t>
            </a:r>
          </a:p>
          <a:p>
            <a:pPr marL="0" lvl="0" indent="0">
              <a:buNone/>
            </a:pPr>
            <a:endParaRPr dirty="0"/>
          </a:p>
          <a:p>
            <a:pPr marL="0" lvl="0" indent="0">
              <a:buNone/>
            </a:pPr>
            <a:r>
              <a:rPr dirty="0"/>
              <a:t>In 2021, the highest rate of reported cases of congenital syphilis was among mothers who were non-Hispanic American Indian or Alaska Native (363.7 cases per 100,000 live births; 76.8% increase from 2020), followed by mothers who were non-Hispanic Native Hawaiian or other Pacific Islander (221.1 cases per 100,000 live births; 15.8% increase from 2020), mothers who were non-Hispanic Black or African American (153.1 cases per 100,000 live births; 9.6% increase from 2020), mothers who were Hispanic or Latino and of any race (91.1 cases per 100,000 live births; 23.9% increase from 2020), mothers who were non-Hispanic and of multiple races (52.0 cases per 100,000 live births; 75.7% increase from 2020), mothers who were non-Hispanic White (39.6 cases per 100,000 live births; 36.1% increase from 2020), and mothers who were non-Hispanic Asian (6.7 cases per 100,000 live births; 15.5% increase from 2020). Mothers who were non-Hispanic and of multiple races had the greatest 5-year increase in rates of reported cases of congenital syphilis (2.4 to 52.0 per 100,000 live births; 2,066.7% increase from 2017).</a:t>
            </a:r>
          </a:p>
          <a:p>
            <a:pPr marL="0" lvl="0" indent="0">
              <a:buNone/>
            </a:pPr>
            <a:endParaRPr dirty="0"/>
          </a:p>
          <a:p>
            <a:pPr marL="0" lvl="0" indent="0">
              <a:buNone/>
            </a:pPr>
            <a:r>
              <a:rPr dirty="0"/>
              <a:t>For this figure, race/Hispanic ethnicity is categorized first by reported Hispanic ethnicity, then by reported race. Therefore, cases categorized as Hispanic/Latino can be of any race; cases categorized into a race group include both non-Hispanic persons and persons of unknown Hispanic ethnicity. Not all US jurisdictions reported cases in Office of Management and Budget compliant race categories during 2017 to 2021. This may minimally under- or overestimate rates for Asian, Native Hawaiian or other Pacific Islander, or multiracial individuals. No population data exist for unknown or other race; therefore, rates are not calculated. For completeness, data in this figure include cases reported from all jurisdictions.</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(https://www.cdc.gov/std/statistics/2020/impact.htm) for more information.</a:t>
            </a:r>
          </a:p>
          <a:p>
            <a:pPr marL="0" lvl="0" indent="0">
              <a:buNone/>
            </a:pPr>
            <a:endParaRPr dirty="0"/>
          </a:p>
          <a:p>
            <a:pPr marL="0" lvl="0" indent="0">
              <a:buNone/>
            </a:pPr>
            <a:r>
              <a:rPr lang="en-US" dirty="0"/>
              <a:t>See Technical Notes (https://www.cdc.gov/std/statistics/2021/) for information on STD case reporting and reporting race/ethnicity for STD cases.</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points are available at: https://www.cdc.gov/std/statistics/2021/PreliminaryData.zip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2021 data are preliminary and reflect cases reported through National Notifiable Diseases Surveillance System (NNDSS) as of July 7, 2022.</a:t>
            </a:r>
          </a:p>
          <a:p>
            <a:pPr marL="0" lvl="0" indent="0">
              <a:buNone/>
            </a:pPr>
            <a:endParaRPr dirty="0"/>
          </a:p>
          <a:p>
            <a:pPr marL="0" lvl="0" indent="0">
              <a:buNone/>
            </a:pPr>
            <a:r>
              <a:rPr dirty="0"/>
              <a:t>In 2021, among the 2,677 infants reported with congenital syphilis, 188 (7.0%) were reported as stillbirth and 23 (0.9%) as an infant death. Combined, the 211 congenital syphilis-related deaths were an increase of 39.7% from 2020 (151 in 2020 to 211 in 2021) and an increase of 163.8% from 2017 (80 in 2017 to 211 in 2021).</a:t>
            </a:r>
          </a:p>
          <a:p>
            <a:pPr marL="0" lvl="0" indent="0">
              <a:buNone/>
            </a:pPr>
            <a:endParaRPr dirty="0"/>
          </a:p>
          <a:p>
            <a:pPr marL="0" lvl="0" indent="0">
              <a:buNone/>
            </a:pPr>
            <a:r>
              <a:rPr dirty="0"/>
              <a:t>The number of infants reported with congenital syphilis who had congenital syphilis-related signs and/or symptoms and were born alive increased 30.2% from 2020 to 2021 (794 in 2020 to 1,034 in 2021) and increased 208.7% from 2017 to 2021 (335 in 2017 to 1,034 in 2021).</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(https://www.cdc.gov/std/statistics/2020/impact.htm) for more information.</a:t>
            </a:r>
          </a:p>
          <a:p>
            <a:pPr marL="0" lvl="0" indent="0">
              <a:buNone/>
            </a:pPr>
            <a:endParaRPr dirty="0"/>
          </a:p>
          <a:p>
            <a:pPr marL="0" lvl="0" indent="0">
              <a:buNone/>
            </a:pPr>
            <a:r>
              <a:rPr lang="en-US" dirty="0"/>
              <a:t>See Technical Notes (https://www.cdc.gov/std/statistics/2021/) for information on STD case reporting.</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points are available at: https://www.cdc.gov/std/statistics/2021/PreliminaryData.zip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2021 data are preliminary and reflect cases reported through National Notifiable Diseases Surveillance System (NNDSS) as of July 7, 2022.</a:t>
            </a:r>
          </a:p>
          <a:p>
            <a:pPr marL="0" lvl="0" indent="0">
              <a:buNone/>
            </a:pPr>
            <a:endParaRPr dirty="0"/>
          </a:p>
          <a:p>
            <a:pPr marL="0" lvl="0" indent="0">
              <a:buNone/>
            </a:pPr>
            <a:r>
              <a:rPr dirty="0"/>
              <a:t>During 2017 to 2021, the majority of missed prevention opportunities among mothers delivering infants with congenital syphilis were those with no timely prenatal care or syphilis testing (n = 2,825; 38%) and timely syphilis testing but no adequate maternal treatment (n = 2,545; 34%). In 2021, the most common missed congenital syphilis prevention opportunity was mothers who had no timely prenatal care or syphilis testing (n = 961; 42%), followed by those who had timely syphilis testing but no adequate maternal treatment (n = 708; 31%).</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(https://www.cdc.gov/std/statistics/2020/impact.htm) for more information.</a:t>
            </a:r>
          </a:p>
          <a:p>
            <a:pPr marL="0" lvl="0" indent="0">
              <a:buNone/>
            </a:pPr>
            <a:endParaRPr dirty="0"/>
          </a:p>
          <a:p>
            <a:pPr marL="0" lvl="0" indent="0">
              <a:buNone/>
            </a:pPr>
            <a:r>
              <a:rPr lang="en-US" dirty="0"/>
              <a:t>See Technical Notes (https://www.cdc.gov/std/statistics/2021/) for information on STD case reporting.</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points are available at: https://www.cdc.gov/std/statistics/2021/PreliminaryData.zip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Horizontal transmission is rare </a:t>
            </a:r>
            <a:r>
              <a:rPr lang="en-US" dirty="0"/>
              <a:t>but can occur from blood transfusion or organ transplantation “</a:t>
            </a:r>
            <a:r>
              <a:rPr lang="en-US" b="0" i="0" dirty="0">
                <a:solidFill>
                  <a:srgbClr val="000000"/>
                </a:solidFill>
                <a:effectLst/>
                <a:latin typeface="Times New Roman" panose="02020603050405020304" pitchFamily="18" charset="0"/>
              </a:rPr>
              <a:t>Prior to the standard practice of using gloves by healthcare providers, there were reports of extragenital syphilitic lesions on the fingers and in the nose of physicians.</a:t>
            </a:r>
            <a:r>
              <a:rPr lang="en-US" b="0" i="0" baseline="30000" dirty="0">
                <a:solidFill>
                  <a:srgbClr val="2F4A8B"/>
                </a:solidFill>
                <a:effectLst/>
                <a:latin typeface="Times New Roman" panose="02020603050405020304" pitchFamily="18" charset="0"/>
                <a:hlinkClick r:id="rId3"/>
              </a:rPr>
              <a:t>12</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4"/>
              </a:rPr>
              <a:t>39</a:t>
            </a:r>
            <a:r>
              <a:rPr lang="en-US" b="0" i="0" dirty="0">
                <a:solidFill>
                  <a:srgbClr val="000000"/>
                </a:solidFill>
                <a:effectLst/>
                <a:latin typeface="Times New Roman" panose="02020603050405020304" pitchFamily="18" charset="0"/>
              </a:rPr>
              <a:t> In addition, the transmission of syphilis via human bite in both sexual and non-sexual circumstances has been reported,</a:t>
            </a:r>
            <a:r>
              <a:rPr lang="en-US" b="0" i="0" baseline="30000" dirty="0">
                <a:solidFill>
                  <a:srgbClr val="2F4A8B"/>
                </a:solidFill>
                <a:effectLst/>
                <a:latin typeface="Times New Roman" panose="02020603050405020304" pitchFamily="18" charset="0"/>
                <a:hlinkClick r:id="rId5"/>
              </a:rPr>
              <a:t>13</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6"/>
              </a:rPr>
              <a:t>15</a:t>
            </a:r>
            <a:r>
              <a:rPr lang="en-US" b="0" i="0" dirty="0">
                <a:solidFill>
                  <a:srgbClr val="000000"/>
                </a:solidFill>
                <a:effectLst/>
                <a:latin typeface="Times New Roman" panose="02020603050405020304" pitchFamily="18" charset="0"/>
              </a:rPr>
              <a:t> as well as transmission via mouth-to-mouth feeding of infants with pre-chewed food from infected relatives” </a:t>
            </a:r>
          </a:p>
          <a:p>
            <a:endParaRPr lang="en-US" b="0" i="0" dirty="0">
              <a:solidFill>
                <a:srgbClr val="000000"/>
              </a:solidFill>
              <a:effectLst/>
              <a:latin typeface="Times New Roman" panose="02020603050405020304" pitchFamily="18" charset="0"/>
            </a:endParaRPr>
          </a:p>
          <a:p>
            <a:r>
              <a:rPr lang="en-US" b="0" i="0" dirty="0" err="1">
                <a:solidFill>
                  <a:srgbClr val="303030"/>
                </a:solidFill>
                <a:effectLst/>
                <a:latin typeface="arial" panose="020B0604020202020204" pitchFamily="34" charset="0"/>
              </a:rPr>
              <a:t>Stoltey</a:t>
            </a:r>
            <a:r>
              <a:rPr lang="en-US" b="0" i="0" dirty="0">
                <a:solidFill>
                  <a:srgbClr val="303030"/>
                </a:solidFill>
                <a:effectLst/>
                <a:latin typeface="arial" panose="020B0604020202020204" pitchFamily="34" charset="0"/>
              </a:rPr>
              <a:t> JE, Cohen SE. Syphilis transmission: a review of the current evidence. </a:t>
            </a:r>
            <a:r>
              <a:rPr lang="en-US" b="0" i="1" dirty="0">
                <a:solidFill>
                  <a:srgbClr val="303030"/>
                </a:solidFill>
                <a:effectLst/>
                <a:latin typeface="arial" panose="020B0604020202020204" pitchFamily="34" charset="0"/>
              </a:rPr>
              <a:t>Sex Health</a:t>
            </a:r>
            <a:r>
              <a:rPr lang="en-US" b="0" i="0" dirty="0">
                <a:solidFill>
                  <a:srgbClr val="303030"/>
                </a:solidFill>
                <a:effectLst/>
                <a:latin typeface="arial" panose="020B0604020202020204" pitchFamily="34" charset="0"/>
              </a:rPr>
              <a:t>. 2015;12(2):103-109. doi:10.1071/SH14174</a:t>
            </a:r>
          </a:p>
          <a:p>
            <a:endParaRPr lang="en-US" b="0" i="0" dirty="0">
              <a:solidFill>
                <a:srgbClr val="303030"/>
              </a:solidFill>
              <a:effectLst/>
              <a:latin typeface="arial" panose="020B0604020202020204" pitchFamily="34" charset="0"/>
            </a:endParaRPr>
          </a:p>
          <a:p>
            <a:r>
              <a:rPr lang="en-US" b="1" i="0" dirty="0">
                <a:solidFill>
                  <a:srgbClr val="303030"/>
                </a:solidFill>
                <a:effectLst/>
                <a:latin typeface="arial" panose="020B0604020202020204" pitchFamily="34" charset="0"/>
              </a:rPr>
              <a:t>Tertiary syphilis is no longer consider a stage of syphilis rather the clinical signs are called “late”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901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436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0" y="6359691"/>
            <a:ext cx="12192000"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0" y="6359690"/>
            <a:ext cx="1219200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 name="Title 8">
            <a:extLst>
              <a:ext uri="{FF2B5EF4-FFF2-40B4-BE49-F238E27FC236}">
                <a16:creationId xmlns:a16="http://schemas.microsoft.com/office/drawing/2014/main" id="{7D7D5401-8135-33C9-AB1C-62251A08F96A}"/>
              </a:ext>
            </a:extLst>
          </p:cNvPr>
          <p:cNvSpPr>
            <a:spLocks noGrp="1"/>
          </p:cNvSpPr>
          <p:nvPr>
            <p:ph type="title" hasCustomPrompt="1"/>
          </p:nvPr>
        </p:nvSpPr>
        <p:spPr>
          <a:xfrm>
            <a:off x="838200" y="608375"/>
            <a:ext cx="10515600" cy="2394898"/>
          </a:xfrm>
          <a:prstGeom prst="rect">
            <a:avLst/>
          </a:prstGeom>
        </p:spPr>
        <p:txBody>
          <a:bodyPr anchor="t" anchorCtr="0">
            <a:noAutofit/>
          </a:bodyPr>
          <a:lstStyle>
            <a:lvl1pPr>
              <a:defRPr sz="7200">
                <a:solidFill>
                  <a:schemeClr val="accent1"/>
                </a:solidFill>
              </a:defRPr>
            </a:lvl1pPr>
          </a:lstStyle>
          <a:p>
            <a:r>
              <a:rPr lang="en-US" dirty="0"/>
              <a:t>Title Slide</a:t>
            </a:r>
          </a:p>
        </p:txBody>
      </p:sp>
      <p:sp>
        <p:nvSpPr>
          <p:cNvPr id="5" name="Rectangle 4">
            <a:extLst>
              <a:ext uri="{FF2B5EF4-FFF2-40B4-BE49-F238E27FC236}">
                <a16:creationId xmlns:a16="http://schemas.microsoft.com/office/drawing/2014/main" id="{8ABB7ECA-6E0B-CF1B-AC2A-A6B0BFECDCE0}"/>
              </a:ext>
            </a:extLst>
          </p:cNvPr>
          <p:cNvSpPr/>
          <p:nvPr/>
        </p:nvSpPr>
        <p:spPr>
          <a:xfrm>
            <a:off x="0" y="3829677"/>
            <a:ext cx="12192000" cy="253193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C29D19B-E506-6CA9-70F5-EBA353951C5F}"/>
              </a:ext>
            </a:extLst>
          </p:cNvPr>
          <p:cNvGrpSpPr>
            <a:grpSpLocks noChangeAspect="1"/>
          </p:cNvGrpSpPr>
          <p:nvPr/>
        </p:nvGrpSpPr>
        <p:grpSpPr>
          <a:xfrm>
            <a:off x="8203082" y="4622901"/>
            <a:ext cx="2994688" cy="1506471"/>
            <a:chOff x="7279583" y="5264225"/>
            <a:chExt cx="2480431" cy="1247776"/>
          </a:xfrm>
        </p:grpSpPr>
        <p:pic>
          <p:nvPicPr>
            <p:cNvPr id="15" name="Picture 14" descr="A logo with a black background&#10;&#10;Description automatically generated">
              <a:extLst>
                <a:ext uri="{FF2B5EF4-FFF2-40B4-BE49-F238E27FC236}">
                  <a16:creationId xmlns:a16="http://schemas.microsoft.com/office/drawing/2014/main" id="{D4EF4272-74C4-CF16-320A-800CA0A24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583" y="5264225"/>
              <a:ext cx="1247776" cy="1247776"/>
            </a:xfrm>
            <a:prstGeom prst="rect">
              <a:avLst/>
            </a:prstGeom>
          </p:spPr>
        </p:pic>
        <p:pic>
          <p:nvPicPr>
            <p:cNvPr id="16" name="Picture 15" descr="A logo with a sign and text&#10;&#10;Description automatically generated with medium confidence">
              <a:extLst>
                <a:ext uri="{FF2B5EF4-FFF2-40B4-BE49-F238E27FC236}">
                  <a16:creationId xmlns:a16="http://schemas.microsoft.com/office/drawing/2014/main" id="{0F381467-45B9-5203-6446-E2B146538C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08989" y="5264225"/>
              <a:ext cx="1251025" cy="1247776"/>
            </a:xfrm>
            <a:prstGeom prst="rect">
              <a:avLst/>
            </a:prstGeom>
          </p:spPr>
        </p:pic>
      </p:grpSp>
      <p:sp>
        <p:nvSpPr>
          <p:cNvPr id="18" name="Text Placeholder 17">
            <a:extLst>
              <a:ext uri="{FF2B5EF4-FFF2-40B4-BE49-F238E27FC236}">
                <a16:creationId xmlns:a16="http://schemas.microsoft.com/office/drawing/2014/main" id="{F9459611-B7D8-AC92-6148-BA54C571A662}"/>
              </a:ext>
            </a:extLst>
          </p:cNvPr>
          <p:cNvSpPr>
            <a:spLocks noGrp="1"/>
          </p:cNvSpPr>
          <p:nvPr>
            <p:ph type="body" sz="quarter" idx="10" hasCustomPrompt="1"/>
          </p:nvPr>
        </p:nvSpPr>
        <p:spPr>
          <a:xfrm>
            <a:off x="838200" y="3159300"/>
            <a:ext cx="3088167" cy="514350"/>
          </a:xfrm>
        </p:spPr>
        <p:txBody>
          <a:bodyPr anchor="ctr">
            <a:normAutofit/>
          </a:bodyPr>
          <a:lstStyle>
            <a:lvl1pPr marL="0" indent="0">
              <a:buNone/>
              <a:defRPr sz="2000">
                <a:solidFill>
                  <a:schemeClr val="tx1">
                    <a:lumMod val="50000"/>
                    <a:lumOff val="50000"/>
                  </a:schemeClr>
                </a:solidFill>
                <a:latin typeface="+mj-lt"/>
              </a:defRPr>
            </a:lvl1pPr>
          </a:lstStyle>
          <a:p>
            <a:pPr lvl="0"/>
            <a:r>
              <a:rPr lang="en-US"/>
              <a:t>Date</a:t>
            </a:r>
          </a:p>
        </p:txBody>
      </p:sp>
    </p:spTree>
    <p:extLst>
      <p:ext uri="{BB962C8B-B14F-4D97-AF65-F5344CB8AC3E}">
        <p14:creationId xmlns:p14="http://schemas.microsoft.com/office/powerpoint/2010/main" val="87041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462272"/>
            <a:ext cx="11058144" cy="1158240"/>
          </a:xfrm>
        </p:spPr>
        <p:txBody>
          <a:bodyPr anchor="b">
            <a:normAutofit/>
          </a:bodyPr>
          <a:lstStyle>
            <a:lvl1pPr>
              <a:defRPr sz="48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5900928"/>
            <a:ext cx="10363200" cy="573024"/>
          </a:xfrm>
        </p:spPr>
        <p:txBody>
          <a:bodyPr/>
          <a:lstStyle>
            <a:lvl1pPr marL="0" indent="0">
              <a:buNone/>
              <a:defRPr sz="2667">
                <a:solidFill>
                  <a:schemeClr val="bg2"/>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743200" cy="365125"/>
          </a:xfrm>
        </p:spPr>
        <p:txBody>
          <a:bodyPr/>
          <a:lstStyle>
            <a:lvl1pPr>
              <a:defRPr>
                <a:solidFill>
                  <a:schemeClr val="bg2"/>
                </a:solidFill>
              </a:defRPr>
            </a:lvl1pPr>
          </a:lstStyle>
          <a:p>
            <a:fld id="{48BDFDD9-E08D-4C81-B20C-0A09A4E04F81}" type="datetimeFigureOut">
              <a:rPr lang="en-US" smtClean="0"/>
              <a:pPr/>
              <a:t>3/18/2026</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8924544" y="6356351"/>
            <a:ext cx="2743200" cy="365125"/>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232971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14546677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3712197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775806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399740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3023777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092749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358734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1958873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30429"/>
            <a:ext cx="10839490" cy="1141737"/>
          </a:xfrm>
          <a:prstGeom prst="rect">
            <a:avLst/>
          </a:prstGeom>
        </p:spPr>
        <p:txBody>
          <a:bodyPr/>
          <a:lstStyle>
            <a:lvl1pPr algn="l">
              <a:lnSpc>
                <a:spcPts val="3000"/>
              </a:lnSpc>
              <a:defRPr sz="2800" b="1" baseline="0">
                <a:solidFill>
                  <a:srgbClr val="007889"/>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BF311B"/>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sp>
        <p:nvSpPr>
          <p:cNvPr id="9" name="Rectangle 8">
            <a:extLst>
              <a:ext uri="{FF2B5EF4-FFF2-40B4-BE49-F238E27FC236}">
                <a16:creationId xmlns:a16="http://schemas.microsoft.com/office/drawing/2014/main" id="{965D8857-CD6B-4CB3-BF49-AA0FF99031FE}"/>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10" name="Group 9">
            <a:extLst>
              <a:ext uri="{FF2B5EF4-FFF2-40B4-BE49-F238E27FC236}">
                <a16:creationId xmlns:a16="http://schemas.microsoft.com/office/drawing/2014/main" id="{C47696B8-6B25-4D01-8E3A-59E245FF2765}"/>
              </a:ext>
            </a:extLst>
          </p:cNvPr>
          <p:cNvGrpSpPr/>
          <p:nvPr userDrawn="1"/>
        </p:nvGrpSpPr>
        <p:grpSpPr>
          <a:xfrm>
            <a:off x="0" y="-11828"/>
            <a:ext cx="12213136" cy="190343"/>
            <a:chOff x="0" y="-11828"/>
            <a:chExt cx="12213136" cy="369332"/>
          </a:xfrm>
        </p:grpSpPr>
        <p:sp>
          <p:nvSpPr>
            <p:cNvPr id="11" name="bk object 25">
              <a:extLst>
                <a:ext uri="{FF2B5EF4-FFF2-40B4-BE49-F238E27FC236}">
                  <a16:creationId xmlns:a16="http://schemas.microsoft.com/office/drawing/2014/main" id="{F1A77279-32C5-440A-8501-B204E187585D}"/>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2" name="bk object 26">
              <a:extLst>
                <a:ext uri="{FF2B5EF4-FFF2-40B4-BE49-F238E27FC236}">
                  <a16:creationId xmlns:a16="http://schemas.microsoft.com/office/drawing/2014/main" id="{FE0A82D8-53B9-4D64-A8AB-A2B9A876FC9A}"/>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3" name="bk object 27">
              <a:extLst>
                <a:ext uri="{FF2B5EF4-FFF2-40B4-BE49-F238E27FC236}">
                  <a16:creationId xmlns:a16="http://schemas.microsoft.com/office/drawing/2014/main" id="{1E43C0BE-9176-4850-BEEF-335DE12E090E}"/>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4" name="bk object 28">
              <a:extLst>
                <a:ext uri="{FF2B5EF4-FFF2-40B4-BE49-F238E27FC236}">
                  <a16:creationId xmlns:a16="http://schemas.microsoft.com/office/drawing/2014/main" id="{4ECF86F3-C140-4764-AF8F-33BF23A2F130}"/>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5" name="bk object 29">
              <a:extLst>
                <a:ext uri="{FF2B5EF4-FFF2-40B4-BE49-F238E27FC236}">
                  <a16:creationId xmlns:a16="http://schemas.microsoft.com/office/drawing/2014/main" id="{7753DBFB-7F09-434C-BC0C-203BEDFE32C0}"/>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6" name="bk object 30">
              <a:extLst>
                <a:ext uri="{FF2B5EF4-FFF2-40B4-BE49-F238E27FC236}">
                  <a16:creationId xmlns:a16="http://schemas.microsoft.com/office/drawing/2014/main" id="{D6B1803E-2B3F-4B88-952D-EC8E91C331A8}"/>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7" name="bk object 31">
              <a:extLst>
                <a:ext uri="{FF2B5EF4-FFF2-40B4-BE49-F238E27FC236}">
                  <a16:creationId xmlns:a16="http://schemas.microsoft.com/office/drawing/2014/main" id="{BFFC3FB5-2D41-4E9D-989F-F41258D642B2}"/>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8" name="bk object 32">
              <a:extLst>
                <a:ext uri="{FF2B5EF4-FFF2-40B4-BE49-F238E27FC236}">
                  <a16:creationId xmlns:a16="http://schemas.microsoft.com/office/drawing/2014/main" id="{20F1EAEA-33E1-41F8-B33B-94CCFDEC9B98}"/>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19" name="Straight Connector 18">
              <a:extLst>
                <a:ext uri="{FF2B5EF4-FFF2-40B4-BE49-F238E27FC236}">
                  <a16:creationId xmlns:a16="http://schemas.microsoft.com/office/drawing/2014/main" id="{8FF3ED52-C65C-49A8-AA41-583CF04C901B}"/>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1ECAB112-A698-4EDA-89D7-EE2A776FBC52}"/>
              </a:ext>
            </a:extLst>
          </p:cNvPr>
          <p:cNvSpPr txBox="1"/>
          <p:nvPr userDrawn="1"/>
        </p:nvSpPr>
        <p:spPr>
          <a:xfrm>
            <a:off x="457199" y="225429"/>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9800972F-BBBB-4F35-B71C-0AB106D566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90313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ody Slide (Foo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E7FEE2-4885-DF19-652A-33ADE1CD349F}"/>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0" y="6359691"/>
            <a:ext cx="12192000" cy="498309"/>
          </a:xfrm>
          <a:prstGeom prst="rect">
            <a:avLst/>
          </a:prstGeom>
        </p:spPr>
      </p:pic>
      <p:sp>
        <p:nvSpPr>
          <p:cNvPr id="7" name="Rectangle 6">
            <a:extLst>
              <a:ext uri="{FF2B5EF4-FFF2-40B4-BE49-F238E27FC236}">
                <a16:creationId xmlns:a16="http://schemas.microsoft.com/office/drawing/2014/main" id="{42A147E4-3DDD-BEB1-0BE2-FECBC4EC7F86}"/>
              </a:ext>
            </a:extLst>
          </p:cNvPr>
          <p:cNvSpPr/>
          <p:nvPr/>
        </p:nvSpPr>
        <p:spPr>
          <a:xfrm>
            <a:off x="0" y="6359690"/>
            <a:ext cx="1219200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bg1"/>
                </a:solidFill>
              </a:rPr>
              <a:pPr/>
              <a:t>‹#›</a:t>
            </a:fld>
            <a:endParaRPr lang="en-US">
              <a:solidFill>
                <a:schemeClr val="bg1"/>
              </a:solidFill>
            </a:endParaRPr>
          </a:p>
        </p:txBody>
      </p:sp>
      <p:grpSp>
        <p:nvGrpSpPr>
          <p:cNvPr id="6" name="Group 5">
            <a:extLst>
              <a:ext uri="{FF2B5EF4-FFF2-40B4-BE49-F238E27FC236}">
                <a16:creationId xmlns:a16="http://schemas.microsoft.com/office/drawing/2014/main" id="{D65446BA-1134-C4AB-5E71-5989B3354A6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1E8765CA-4F31-E492-C58E-64A613F12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368F5885-6A78-51F9-BB3F-EA84F2689C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2" name="Text Placeholder 10">
            <a:extLst>
              <a:ext uri="{FF2B5EF4-FFF2-40B4-BE49-F238E27FC236}">
                <a16:creationId xmlns:a16="http://schemas.microsoft.com/office/drawing/2014/main" id="{0201B874-2F6D-5E68-7BD4-09D81751ECDC}"/>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3" name="Title 8">
            <a:extLst>
              <a:ext uri="{FF2B5EF4-FFF2-40B4-BE49-F238E27FC236}">
                <a16:creationId xmlns:a16="http://schemas.microsoft.com/office/drawing/2014/main" id="{7D7D5401-8135-33C9-AB1C-62251A08F96A}"/>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40906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30429"/>
            <a:ext cx="10839490" cy="1141737"/>
          </a:xfrm>
          <a:prstGeom prst="rect">
            <a:avLst/>
          </a:prstGeom>
        </p:spPr>
        <p:txBody>
          <a:bodyPr/>
          <a:lstStyle>
            <a:lvl1pPr algn="l">
              <a:lnSpc>
                <a:spcPts val="3000"/>
              </a:lnSpc>
              <a:defRPr sz="2800" b="1" baseline="0">
                <a:solidFill>
                  <a:srgbClr val="007889"/>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BF311B"/>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id="{9091C0E2-DDB6-4FD8-853E-4A869C2CB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3795"/>
          </a:xfrm>
          <a:prstGeom prst="rect">
            <a:avLst/>
          </a:prstGeom>
        </p:spPr>
      </p:pic>
      <p:sp>
        <p:nvSpPr>
          <p:cNvPr id="11" name="TextBox 10">
            <a:extLst>
              <a:ext uri="{FF2B5EF4-FFF2-40B4-BE49-F238E27FC236}">
                <a16:creationId xmlns:a16="http://schemas.microsoft.com/office/drawing/2014/main" id="{CE523D9B-8A51-4470-9791-95F8FE12CC54}"/>
              </a:ext>
            </a:extLst>
          </p:cNvPr>
          <p:cNvSpPr txBox="1"/>
          <p:nvPr userDrawn="1"/>
        </p:nvSpPr>
        <p:spPr>
          <a:xfrm>
            <a:off x="609599" y="299448"/>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63543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12" name="Group 11">
            <a:extLst>
              <a:ext uri="{FF2B5EF4-FFF2-40B4-BE49-F238E27FC236}">
                <a16:creationId xmlns:a16="http://schemas.microsoft.com/office/drawing/2014/main" id="{62829F08-BAA7-4DDB-BAD4-A931968377B0}"/>
              </a:ext>
            </a:extLst>
          </p:cNvPr>
          <p:cNvGrpSpPr/>
          <p:nvPr userDrawn="1"/>
        </p:nvGrpSpPr>
        <p:grpSpPr>
          <a:xfrm>
            <a:off x="0" y="6739363"/>
            <a:ext cx="12192000" cy="147710"/>
            <a:chOff x="0" y="6739363"/>
            <a:chExt cx="12192000" cy="147710"/>
          </a:xfrm>
        </p:grpSpPr>
        <p:sp>
          <p:nvSpPr>
            <p:cNvPr id="13" name="Rectangle 12">
              <a:extLst>
                <a:ext uri="{FF2B5EF4-FFF2-40B4-BE49-F238E27FC236}">
                  <a16:creationId xmlns:a16="http://schemas.microsoft.com/office/drawing/2014/main" id="{7F336610-DA3F-4FFF-B1A7-24AD87D6BF23}"/>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630E8D75-C38D-4DB3-8158-7CA5449C9921}"/>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DA2A70FA-6E70-4883-B628-BE44A13C61AB}"/>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880980D-54D2-4807-B7A9-7EC624481F1A}"/>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639E785-E98E-4052-B895-3EC7B1D99779}"/>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19">
              <a:extLst>
                <a:ext uri="{FF2B5EF4-FFF2-40B4-BE49-F238E27FC236}">
                  <a16:creationId xmlns:a16="http://schemas.microsoft.com/office/drawing/2014/main" id="{2B30364E-E1C3-4F47-858F-1162C6A76089}"/>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09382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007889"/>
                </a:solidFill>
              </a:defRPr>
            </a:lvl1pPr>
            <a:lvl2pPr marL="290513" indent="-290513">
              <a:spcBef>
                <a:spcPts val="600"/>
              </a:spcBef>
              <a:spcAft>
                <a:spcPts val="600"/>
              </a:spcAft>
              <a:buClr>
                <a:srgbClr val="9B4E9E"/>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156518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6739363"/>
            <a:ext cx="12192000" cy="147710"/>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246170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2946830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8987327"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grpSp>
        <p:nvGrpSpPr>
          <p:cNvPr id="5" name="Group 4">
            <a:extLst>
              <a:ext uri="{FF2B5EF4-FFF2-40B4-BE49-F238E27FC236}">
                <a16:creationId xmlns:a16="http://schemas.microsoft.com/office/drawing/2014/main" id="{33E8AECB-2101-9BA8-144A-5B9845304DA0}"/>
              </a:ext>
            </a:extLst>
          </p:cNvPr>
          <p:cNvGrpSpPr>
            <a:grpSpLocks noChangeAspect="1"/>
          </p:cNvGrpSpPr>
          <p:nvPr userDrawn="1"/>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246E9E2E-ED48-F97D-BAC1-DCD8E1FE32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463D2D83-76CE-90FA-9951-0C406A7341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54995345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24638320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44409874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30887"/>
          </a:xfrm>
          <a:prstGeom prst="rect">
            <a:avLst/>
          </a:prstGeom>
        </p:spPr>
        <p:txBody>
          <a:bodyPr wrap="square" lIns="0" tIns="0" rIns="0" bIns="0">
            <a:spAutoFit/>
          </a:bodyPr>
          <a:lstStyle>
            <a:lvl1pPr>
              <a:defRPr sz="2800" b="0" i="0">
                <a:solidFill>
                  <a:srgbClr val="0000CC"/>
                </a:solidFill>
                <a:latin typeface="Franklin Gothic Book"/>
                <a:cs typeface="Franklin Gothic Book"/>
              </a:defRPr>
            </a:lvl1pPr>
          </a:lstStyle>
          <a:p>
            <a:endParaRPr/>
          </a:p>
        </p:txBody>
      </p:sp>
      <p:sp>
        <p:nvSpPr>
          <p:cNvPr id="3" name="Holder 3"/>
          <p:cNvSpPr>
            <a:spLocks noGrp="1"/>
          </p:cNvSpPr>
          <p:nvPr>
            <p:ph type="subTitle" idx="4"/>
          </p:nvPr>
        </p:nvSpPr>
        <p:spPr>
          <a:xfrm>
            <a:off x="1828800" y="3840480"/>
            <a:ext cx="8534400" cy="284693"/>
          </a:xfrm>
          <a:prstGeom prst="rect">
            <a:avLst/>
          </a:prstGeom>
        </p:spPr>
        <p:txBody>
          <a:bodyPr wrap="square" lIns="0" tIns="0" rIns="0" bIns="0">
            <a:spAutoFit/>
          </a:bodyPr>
          <a:lstStyle>
            <a:lvl1pPr>
              <a:defRPr sz="185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821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00CC"/>
                </a:solidFill>
                <a:latin typeface="Franklin Gothic Book"/>
                <a:cs typeface="Franklin Gothic Book"/>
              </a:defRPr>
            </a:lvl1pPr>
          </a:lstStyle>
          <a:p>
            <a:endParaRPr/>
          </a:p>
        </p:txBody>
      </p:sp>
      <p:sp>
        <p:nvSpPr>
          <p:cNvPr id="3" name="Holder 3"/>
          <p:cNvSpPr>
            <a:spLocks noGrp="1"/>
          </p:cNvSpPr>
          <p:nvPr>
            <p:ph type="body" idx="1"/>
          </p:nvPr>
        </p:nvSpPr>
        <p:spPr/>
        <p:txBody>
          <a:bodyPr lIns="0" tIns="0" rIns="0" bIns="0"/>
          <a:lstStyle>
            <a:lvl1pPr>
              <a:defRPr sz="185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606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Slide (No Footer)">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a:solidFill>
                <a:schemeClr val="accent2"/>
              </a:solidFill>
              <a:latin typeface="+mj-lt"/>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9657412"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6" name="Group 5">
            <a:extLst>
              <a:ext uri="{FF2B5EF4-FFF2-40B4-BE49-F238E27FC236}">
                <a16:creationId xmlns:a16="http://schemas.microsoft.com/office/drawing/2014/main" id="{A08D88DF-2067-D37E-B56A-8D9B9FE9503A}"/>
              </a:ext>
            </a:extLst>
          </p:cNvPr>
          <p:cNvGrpSpPr>
            <a:grpSpLocks noChangeAspect="1"/>
          </p:cNvGrpSpPr>
          <p:nvPr/>
        </p:nvGrpSpPr>
        <p:grpSpPr>
          <a:xfrm>
            <a:off x="10434258" y="221225"/>
            <a:ext cx="1532147" cy="777240"/>
            <a:chOff x="7526755" y="4455620"/>
            <a:chExt cx="3477899" cy="1764296"/>
          </a:xfrm>
        </p:grpSpPr>
        <p:pic>
          <p:nvPicPr>
            <p:cNvPr id="10" name="Picture 9" descr="IHS Logo.">
              <a:extLst>
                <a:ext uri="{FF2B5EF4-FFF2-40B4-BE49-F238E27FC236}">
                  <a16:creationId xmlns:a16="http://schemas.microsoft.com/office/drawing/2014/main" id="{031D52DF-F072-425C-41FE-91A477E0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3" name="Picture 12" descr="HHS Logo.">
              <a:extLst>
                <a:ext uri="{FF2B5EF4-FFF2-40B4-BE49-F238E27FC236}">
                  <a16:creationId xmlns:a16="http://schemas.microsoft.com/office/drawing/2014/main" id="{536D35E4-3330-3C01-0155-5AB180F2B1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5" name="Text Placeholder 10">
            <a:extLst>
              <a:ext uri="{FF2B5EF4-FFF2-40B4-BE49-F238E27FC236}">
                <a16:creationId xmlns:a16="http://schemas.microsoft.com/office/drawing/2014/main" id="{C6B7ED6D-A205-2F9A-D9CC-B268391B8E20}"/>
              </a:ext>
            </a:extLst>
          </p:cNvPr>
          <p:cNvSpPr>
            <a:spLocks noGrp="1"/>
          </p:cNvSpPr>
          <p:nvPr>
            <p:ph type="body" sz="quarter" idx="10" hasCustomPrompt="1"/>
          </p:nvPr>
        </p:nvSpPr>
        <p:spPr>
          <a:xfrm>
            <a:off x="667688" y="1164697"/>
            <a:ext cx="10856624" cy="341632"/>
          </a:xfrm>
        </p:spPr>
        <p:txBody>
          <a:bodyPr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Tree>
    <p:extLst>
      <p:ext uri="{BB962C8B-B14F-4D97-AF65-F5344CB8AC3E}">
        <p14:creationId xmlns:p14="http://schemas.microsoft.com/office/powerpoint/2010/main" val="1852043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00CC"/>
                </a:solidFill>
                <a:latin typeface="Franklin Gothic Book"/>
                <a:cs typeface="Franklin Gothic Book"/>
              </a:defRPr>
            </a:lvl1pPr>
          </a:lstStyle>
          <a:p>
            <a:endParaRPr/>
          </a:p>
        </p:txBody>
      </p:sp>
      <p:sp>
        <p:nvSpPr>
          <p:cNvPr id="3" name="Holder 3"/>
          <p:cNvSpPr>
            <a:spLocks noGrp="1"/>
          </p:cNvSpPr>
          <p:nvPr>
            <p:ph sz="half" idx="2"/>
          </p:nvPr>
        </p:nvSpPr>
        <p:spPr>
          <a:xfrm>
            <a:off x="609600" y="1577340"/>
            <a:ext cx="5303520" cy="2846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846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534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00CC"/>
                </a:solidFill>
                <a:latin typeface="Franklin Gothic Book"/>
                <a:cs typeface="Franklin Gothic Boo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1316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7221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Right Accen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54A34FA-7FE1-8ED8-82E2-194FA3269F0A}"/>
              </a:ext>
            </a:extLst>
          </p:cNvPr>
          <p:cNvSpPr>
            <a:spLocks noGrp="1"/>
          </p:cNvSpPr>
          <p:nvPr>
            <p:ph type="body" sz="quarter" idx="11" hasCustomPrompt="1"/>
          </p:nvPr>
        </p:nvSpPr>
        <p:spPr>
          <a:xfrm>
            <a:off x="667688" y="1164697"/>
            <a:ext cx="7947478" cy="341632"/>
          </a:xfrm>
        </p:spPr>
        <p:txBody>
          <a:bodyPr wrap="square" anchor="t" anchorCtr="0">
            <a:spAutoFit/>
          </a:bodyPr>
          <a:lstStyle>
            <a:lvl1pPr marL="0" indent="0">
              <a:buNone/>
              <a:defRPr sz="1800" i="1">
                <a:solidFill>
                  <a:schemeClr val="tx1">
                    <a:lumMod val="65000"/>
                    <a:lumOff val="35000"/>
                  </a:schemeClr>
                </a:solidFill>
                <a:latin typeface="+mj-lt"/>
              </a:defRPr>
            </a:lvl1pPr>
          </a:lstStyle>
          <a:p>
            <a:pPr lvl="0"/>
            <a:r>
              <a:rPr lang="en-US"/>
              <a:t>Subhead</a:t>
            </a:r>
          </a:p>
        </p:txBody>
      </p:sp>
      <p:sp>
        <p:nvSpPr>
          <p:cNvPr id="5" name="Rectangle 4">
            <a:extLst>
              <a:ext uri="{FF2B5EF4-FFF2-40B4-BE49-F238E27FC236}">
                <a16:creationId xmlns:a16="http://schemas.microsoft.com/office/drawing/2014/main" id="{A753EB87-27F2-CA4B-5045-1BA0799BD93B}"/>
              </a:ext>
            </a:extLst>
          </p:cNvPr>
          <p:cNvSpPr/>
          <p:nvPr/>
        </p:nvSpPr>
        <p:spPr>
          <a:xfrm>
            <a:off x="9147048" y="0"/>
            <a:ext cx="3044952"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90085190-BC41-B2FB-F789-A0F962A6F19D}"/>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B582AC-5695-48DB-B28C-201892CC33C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F37C91DF-7EDE-538A-768A-4E07C89F87DD}"/>
              </a:ext>
            </a:extLst>
          </p:cNvPr>
          <p:cNvSpPr txBox="1">
            <a:spLocks/>
          </p:cNvSpPr>
          <p:nvPr/>
        </p:nvSpPr>
        <p:spPr>
          <a:xfrm>
            <a:off x="667688" y="421788"/>
            <a:ext cx="10686112" cy="7717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1AE72"/>
              </a:solidFill>
              <a:effectLst/>
              <a:uLnTx/>
              <a:uFillTx/>
              <a:latin typeface="Calibri Light" panose="020F0302020204030204"/>
              <a:ea typeface="+mn-ea"/>
              <a:cs typeface="+mn-cs"/>
            </a:endParaRPr>
          </a:p>
        </p:txBody>
      </p:sp>
      <p:sp>
        <p:nvSpPr>
          <p:cNvPr id="4" name="Title 8">
            <a:extLst>
              <a:ext uri="{FF2B5EF4-FFF2-40B4-BE49-F238E27FC236}">
                <a16:creationId xmlns:a16="http://schemas.microsoft.com/office/drawing/2014/main" id="{26634830-4EFB-F178-B076-AF502B853A90}"/>
              </a:ext>
            </a:extLst>
          </p:cNvPr>
          <p:cNvSpPr>
            <a:spLocks noGrp="1"/>
          </p:cNvSpPr>
          <p:nvPr>
            <p:ph type="title"/>
          </p:nvPr>
        </p:nvSpPr>
        <p:spPr>
          <a:xfrm>
            <a:off x="667688" y="435829"/>
            <a:ext cx="7947478" cy="711934"/>
          </a:xfrm>
          <a:prstGeom prst="rect">
            <a:avLst/>
          </a:prstGeom>
        </p:spPr>
        <p:txBody>
          <a:bodyPr anchor="t" anchorCtr="0">
            <a:spAutoFit/>
          </a:bodyPr>
          <a:lstStyle>
            <a:lvl1pPr>
              <a:defRPr>
                <a:solidFill>
                  <a:schemeClr val="accent1"/>
                </a:solidFill>
              </a:defRPr>
            </a:lvl1pPr>
          </a:lstStyle>
          <a:p>
            <a:r>
              <a:rPr lang="en-US"/>
              <a:t>Click to edit Master title style</a:t>
            </a:r>
          </a:p>
        </p:txBody>
      </p:sp>
      <p:grpSp>
        <p:nvGrpSpPr>
          <p:cNvPr id="15" name="Group 14">
            <a:extLst>
              <a:ext uri="{FF2B5EF4-FFF2-40B4-BE49-F238E27FC236}">
                <a16:creationId xmlns:a16="http://schemas.microsoft.com/office/drawing/2014/main" id="{967F6F4A-E9D8-402B-5250-6B6472019A5A}"/>
              </a:ext>
            </a:extLst>
          </p:cNvPr>
          <p:cNvGrpSpPr/>
          <p:nvPr/>
        </p:nvGrpSpPr>
        <p:grpSpPr>
          <a:xfrm>
            <a:off x="10434258" y="221225"/>
            <a:ext cx="1532147" cy="777240"/>
            <a:chOff x="10377108" y="312668"/>
            <a:chExt cx="1532147" cy="777240"/>
          </a:xfrm>
        </p:grpSpPr>
        <p:pic>
          <p:nvPicPr>
            <p:cNvPr id="7" name="Picture 6" descr="IHS Logo.">
              <a:extLst>
                <a:ext uri="{FF2B5EF4-FFF2-40B4-BE49-F238E27FC236}">
                  <a16:creationId xmlns:a16="http://schemas.microsoft.com/office/drawing/2014/main" id="{9C51D323-5073-CA2B-6DC7-C0DCA6C6B2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138236" y="312668"/>
              <a:ext cx="771019" cy="766890"/>
            </a:xfrm>
            <a:prstGeom prst="rect">
              <a:avLst/>
            </a:prstGeom>
            <a:noFill/>
          </p:spPr>
        </p:pic>
        <p:pic>
          <p:nvPicPr>
            <p:cNvPr id="9" name="Picture 8" descr="HHS Logo.">
              <a:extLst>
                <a:ext uri="{FF2B5EF4-FFF2-40B4-BE49-F238E27FC236}">
                  <a16:creationId xmlns:a16="http://schemas.microsoft.com/office/drawing/2014/main" id="{AF1E11D0-2F14-CFB9-F8C0-5070B27A98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77108" y="312668"/>
              <a:ext cx="811649" cy="777240"/>
            </a:xfrm>
            <a:prstGeom prst="rect">
              <a:avLst/>
            </a:prstGeom>
          </p:spPr>
        </p:pic>
      </p:grpSp>
    </p:spTree>
    <p:extLst>
      <p:ext uri="{BB962C8B-B14F-4D97-AF65-F5344CB8AC3E}">
        <p14:creationId xmlns:p14="http://schemas.microsoft.com/office/powerpoint/2010/main" val="295419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5AB0C-77A7-E8DE-FDC5-E282C2863F17}"/>
              </a:ext>
            </a:extLst>
          </p:cNvPr>
          <p:cNvSpPr/>
          <p:nvPr/>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40EE900-5BE5-8668-4780-6AA44468D324}"/>
              </a:ext>
            </a:extLst>
          </p:cNvPr>
          <p:cNvSpPr>
            <a:spLocks/>
          </p:cNvSpPr>
          <p:nvPr/>
        </p:nvSpPr>
        <p:spPr>
          <a:xfrm>
            <a:off x="1462117" y="2082340"/>
            <a:ext cx="2128514" cy="2128514"/>
          </a:xfrm>
          <a:prstGeom prst="ellipse">
            <a:avLst/>
          </a:prstGeom>
          <a:solidFill>
            <a:srgbClr val="E7EFF5"/>
          </a:solid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id="{D6EED315-FBEB-9940-2AD2-57A1C6907032}"/>
              </a:ext>
            </a:extLst>
          </p:cNvPr>
          <p:cNvSpPr>
            <a:spLocks noGrp="1"/>
          </p:cNvSpPr>
          <p:nvPr>
            <p:ph type="body" sz="quarter" idx="15" hasCustomPrompt="1"/>
          </p:nvPr>
        </p:nvSpPr>
        <p:spPr>
          <a:xfrm>
            <a:off x="3804587" y="1810777"/>
            <a:ext cx="7213600" cy="1997075"/>
          </a:xfrm>
        </p:spPr>
        <p:txBody>
          <a:bodyPr anchor="b">
            <a:normAutofit/>
          </a:bodyPr>
          <a:lstStyle>
            <a:lvl1pPr marL="0" indent="0">
              <a:buNone/>
              <a:defRPr sz="5400" b="1">
                <a:solidFill>
                  <a:schemeClr val="bg1"/>
                </a:solidFill>
                <a:latin typeface="+mj-lt"/>
              </a:defRPr>
            </a:lvl1pPr>
          </a:lstStyle>
          <a:p>
            <a:pPr lvl="0"/>
            <a:r>
              <a:rPr lang="en-US"/>
              <a:t>Section Title</a:t>
            </a:r>
          </a:p>
        </p:txBody>
      </p:sp>
      <p:sp>
        <p:nvSpPr>
          <p:cNvPr id="18" name="Text Placeholder 17">
            <a:extLst>
              <a:ext uri="{FF2B5EF4-FFF2-40B4-BE49-F238E27FC236}">
                <a16:creationId xmlns:a16="http://schemas.microsoft.com/office/drawing/2014/main" id="{616B1E97-2DB8-C0C1-F51B-5DC58022D722}"/>
              </a:ext>
            </a:extLst>
          </p:cNvPr>
          <p:cNvSpPr>
            <a:spLocks noGrp="1"/>
          </p:cNvSpPr>
          <p:nvPr>
            <p:ph type="body" sz="quarter" idx="16" hasCustomPrompt="1"/>
          </p:nvPr>
        </p:nvSpPr>
        <p:spPr>
          <a:xfrm>
            <a:off x="3804587" y="3807852"/>
            <a:ext cx="7213600" cy="857250"/>
          </a:xfrm>
        </p:spPr>
        <p:txBody>
          <a:bodyPr>
            <a:noAutofit/>
          </a:bodyPr>
          <a:lstStyle>
            <a:lvl1pPr marL="0" indent="0">
              <a:buNone/>
              <a:defRPr sz="2400" i="0">
                <a:solidFill>
                  <a:schemeClr val="bg1"/>
                </a:solidFill>
                <a:latin typeface="+mj-lt"/>
              </a:defRPr>
            </a:lvl1pPr>
          </a:lstStyle>
          <a:p>
            <a:pPr lvl="0"/>
            <a:r>
              <a:rPr lang="en-US"/>
              <a:t>Subtitle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635" y="2073106"/>
            <a:ext cx="2128603" cy="2117200"/>
          </a:xfrm>
          <a:prstGeom prst="rect">
            <a:avLst/>
          </a:prstGeom>
        </p:spPr>
      </p:pic>
    </p:spTree>
    <p:extLst>
      <p:ext uri="{BB962C8B-B14F-4D97-AF65-F5344CB8AC3E}">
        <p14:creationId xmlns:p14="http://schemas.microsoft.com/office/powerpoint/2010/main" val="269957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1DAFE-86F1-C731-6EBA-BE9EFC3006B6}"/>
              </a:ext>
            </a:extLst>
          </p:cNvPr>
          <p:cNvPicPr>
            <a:picLocks noChangeAspect="1"/>
          </p:cNvPicPr>
          <p:nvPr/>
        </p:nvPicPr>
        <p:blipFill rotWithShape="1">
          <a:blip r:embed="rId2">
            <a:extLst>
              <a:ext uri="{28A0092B-C50C-407E-A947-70E740481C1C}">
                <a14:useLocalDpi xmlns:a14="http://schemas.microsoft.com/office/drawing/2010/main" val="0"/>
              </a:ext>
            </a:extLst>
          </a:blip>
          <a:srcRect l="-25" t="12491" r="25" b="12491"/>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5186ACDC-EA3B-1A68-9DC3-9C855ECD1254}"/>
              </a:ext>
            </a:extLst>
          </p:cNvPr>
          <p:cNvSpPr/>
          <p:nvPr userDrawn="1"/>
        </p:nvSpPr>
        <p:spPr>
          <a:xfrm>
            <a:off x="0" y="7067"/>
            <a:ext cx="12188952" cy="6858000"/>
          </a:xfrm>
          <a:prstGeom prst="rect">
            <a:avLst/>
          </a:prstGeom>
          <a:solidFill>
            <a:schemeClr val="accent1">
              <a:lumMod val="5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27D1004-5BE8-6994-807E-701A455AC162}"/>
              </a:ext>
            </a:extLst>
          </p:cNvPr>
          <p:cNvGrpSpPr/>
          <p:nvPr userDrawn="1"/>
        </p:nvGrpSpPr>
        <p:grpSpPr>
          <a:xfrm>
            <a:off x="3944855" y="1281057"/>
            <a:ext cx="4302290" cy="4295887"/>
            <a:chOff x="3992880" y="1325880"/>
            <a:chExt cx="4206240" cy="4206241"/>
          </a:xfrm>
        </p:grpSpPr>
        <p:sp>
          <p:nvSpPr>
            <p:cNvPr id="8" name="Oval 7">
              <a:extLst>
                <a:ext uri="{FF2B5EF4-FFF2-40B4-BE49-F238E27FC236}">
                  <a16:creationId xmlns:a16="http://schemas.microsoft.com/office/drawing/2014/main" id="{7A39C289-9B30-E6BA-F1CD-578F60B20011}"/>
                </a:ext>
              </a:extLst>
            </p:cNvPr>
            <p:cNvSpPr>
              <a:spLocks noChangeAspect="1"/>
            </p:cNvSpPr>
            <p:nvPr userDrawn="1"/>
          </p:nvSpPr>
          <p:spPr>
            <a:xfrm>
              <a:off x="3992880" y="1325880"/>
              <a:ext cx="4206240" cy="4206241"/>
            </a:xfrm>
            <a:prstGeom prst="ellipse">
              <a:avLst/>
            </a:prstGeom>
            <a:solidFill>
              <a:schemeClr val="bg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mn-lt"/>
                <a:ea typeface="+mn-ea"/>
                <a:cs typeface="+mn-cs"/>
              </a:endParaRPr>
            </a:p>
          </p:txBody>
        </p:sp>
        <p:sp>
          <p:nvSpPr>
            <p:cNvPr id="9" name="Title 4">
              <a:extLst>
                <a:ext uri="{FF2B5EF4-FFF2-40B4-BE49-F238E27FC236}">
                  <a16:creationId xmlns:a16="http://schemas.microsoft.com/office/drawing/2014/main" id="{2449D1F4-CE5E-527B-DD18-992A10B94CE8}"/>
                </a:ext>
              </a:extLst>
            </p:cNvPr>
            <p:cNvSpPr txBox="1">
              <a:spLocks/>
            </p:cNvSpPr>
            <p:nvPr/>
          </p:nvSpPr>
          <p:spPr>
            <a:xfrm>
              <a:off x="4053544" y="3043127"/>
              <a:ext cx="4084912" cy="77174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4400" b="1" i="0" u="none" strike="noStrike" kern="1200" cap="none" spc="-50" normalizeH="0" baseline="0" noProof="0">
                <a:ln>
                  <a:noFill/>
                </a:ln>
                <a:solidFill>
                  <a:srgbClr val="A1AE72"/>
                </a:solidFill>
                <a:effectLst/>
                <a:uLnTx/>
                <a:uFillTx/>
                <a:latin typeface="+mn-lt"/>
                <a:ea typeface="Calibri Light"/>
                <a:cs typeface="Calibri Light"/>
              </a:endParaRPr>
            </a:p>
          </p:txBody>
        </p:sp>
      </p:grpSp>
      <p:sp>
        <p:nvSpPr>
          <p:cNvPr id="5" name="TextBox 4"/>
          <p:cNvSpPr txBox="1"/>
          <p:nvPr userDrawn="1"/>
        </p:nvSpPr>
        <p:spPr>
          <a:xfrm>
            <a:off x="4294598" y="1819137"/>
            <a:ext cx="3616504" cy="1764586"/>
          </a:xfrm>
          <a:prstGeom prst="rect">
            <a:avLst/>
          </a:prstGeom>
          <a:noFill/>
        </p:spPr>
        <p:txBody>
          <a:bodyPr wrap="square" rtlCol="0" anchor="ctr" anchorCtr="1">
            <a:spAutoFit/>
          </a:bodyPr>
          <a:lstStyle/>
          <a:p>
            <a:pPr algn="ctr">
              <a:lnSpc>
                <a:spcPts val="4000"/>
              </a:lnSpc>
            </a:pPr>
            <a:r>
              <a:rPr lang="en-US" sz="4400" dirty="0">
                <a:solidFill>
                  <a:schemeClr val="accent1">
                    <a:lumMod val="50000"/>
                  </a:schemeClr>
                </a:solidFill>
              </a:rPr>
              <a:t>Discussion</a:t>
            </a:r>
            <a:r>
              <a:rPr lang="en-US" sz="4400" baseline="0" dirty="0">
                <a:solidFill>
                  <a:schemeClr val="accent1">
                    <a:lumMod val="50000"/>
                  </a:schemeClr>
                </a:solidFill>
              </a:rPr>
              <a:t> Break</a:t>
            </a:r>
          </a:p>
          <a:p>
            <a:pPr algn="ctr"/>
            <a:endParaRPr lang="en-US" baseline="0" dirty="0"/>
          </a:p>
          <a:p>
            <a:pPr algn="ctr"/>
            <a:r>
              <a:rPr lang="en-US" sz="2400" baseline="0" dirty="0"/>
              <a:t>Supporting Text</a:t>
            </a:r>
            <a:endParaRPr lang="en-US" sz="2400" dirty="0"/>
          </a:p>
        </p:txBody>
      </p:sp>
    </p:spTree>
    <p:extLst>
      <p:ext uri="{BB962C8B-B14F-4D97-AF65-F5344CB8AC3E}">
        <p14:creationId xmlns:p14="http://schemas.microsoft.com/office/powerpoint/2010/main" val="116577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7AC6EB-DAA0-2CE6-56D6-46D41CBF9F68}"/>
              </a:ext>
            </a:extLst>
          </p:cNvPr>
          <p:cNvPicPr>
            <a:picLocks noChangeAspect="1"/>
          </p:cNvPicPr>
          <p:nvPr/>
        </p:nvPicPr>
        <p:blipFill rotWithShape="1">
          <a:blip r:embed="rId2">
            <a:extLst>
              <a:ext uri="{28A0092B-C50C-407E-A947-70E740481C1C}">
                <a14:useLocalDpi xmlns:a14="http://schemas.microsoft.com/office/drawing/2010/main" val="0"/>
              </a:ext>
            </a:extLst>
          </a:blip>
          <a:srcRect b="9744"/>
          <a:stretch/>
        </p:blipFill>
        <p:spPr>
          <a:xfrm>
            <a:off x="0" y="6359691"/>
            <a:ext cx="12192000" cy="498309"/>
          </a:xfrm>
          <a:prstGeom prst="rect">
            <a:avLst/>
          </a:prstGeom>
        </p:spPr>
      </p:pic>
      <p:sp>
        <p:nvSpPr>
          <p:cNvPr id="5" name="Rectangle 4">
            <a:extLst>
              <a:ext uri="{FF2B5EF4-FFF2-40B4-BE49-F238E27FC236}">
                <a16:creationId xmlns:a16="http://schemas.microsoft.com/office/drawing/2014/main" id="{11358E4B-E18E-BA58-3063-F405DBF8EBC4}"/>
              </a:ext>
            </a:extLst>
          </p:cNvPr>
          <p:cNvSpPr/>
          <p:nvPr/>
        </p:nvSpPr>
        <p:spPr>
          <a:xfrm>
            <a:off x="0" y="6359690"/>
            <a:ext cx="12192000" cy="498309"/>
          </a:xfrm>
          <a:prstGeom prst="rect">
            <a:avLst/>
          </a:prstGeom>
          <a:solidFill>
            <a:schemeClr val="accent1">
              <a:alpha val="59000"/>
            </a:schemeClr>
          </a:solidFill>
          <a:ln>
            <a:solidFill>
              <a:schemeClr val="accent1">
                <a:alpha val="5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6" name="Rectangle 5">
            <a:extLst>
              <a:ext uri="{FF2B5EF4-FFF2-40B4-BE49-F238E27FC236}">
                <a16:creationId xmlns:a16="http://schemas.microsoft.com/office/drawing/2014/main" id="{812EDA25-33C8-6DC5-0A19-E541D32F25E8}"/>
              </a:ext>
            </a:extLst>
          </p:cNvPr>
          <p:cNvSpPr/>
          <p:nvPr/>
        </p:nvSpPr>
        <p:spPr>
          <a:xfrm>
            <a:off x="0" y="0"/>
            <a:ext cx="12192000" cy="63616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sign and text&#10;&#10;Description automatically generated with medium confidence">
            <a:extLst>
              <a:ext uri="{FF2B5EF4-FFF2-40B4-BE49-F238E27FC236}">
                <a16:creationId xmlns:a16="http://schemas.microsoft.com/office/drawing/2014/main" id="{558E5AB0-0C5C-CDE1-30C6-C6D3084C5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036" y="1714500"/>
            <a:ext cx="3437928" cy="3429000"/>
          </a:xfrm>
          <a:prstGeom prst="rect">
            <a:avLst/>
          </a:prstGeom>
        </p:spPr>
      </p:pic>
    </p:spTree>
    <p:extLst>
      <p:ext uri="{BB962C8B-B14F-4D97-AF65-F5344CB8AC3E}">
        <p14:creationId xmlns:p14="http://schemas.microsoft.com/office/powerpoint/2010/main" val="11596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89888"/>
            <a:ext cx="11216640" cy="1182624"/>
          </a:xfrm>
        </p:spPr>
        <p:txBody>
          <a:bodyPr anchor="t">
            <a:normAutofit/>
          </a:bodyPr>
          <a:lstStyle>
            <a:lvl1pPr algn="l">
              <a:defRPr sz="3733"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609600" y="2865120"/>
            <a:ext cx="8534400" cy="463296"/>
          </a:xfrm>
        </p:spPr>
        <p:txBody>
          <a:bodyPr>
            <a:normAutofit/>
          </a:bodyPr>
          <a:lstStyle>
            <a:lvl1pPr marL="0" indent="0" algn="l">
              <a:buNone/>
              <a:defRPr sz="2667" b="1">
                <a:solidFill>
                  <a:srgbClr val="00788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09600" y="6356351"/>
            <a:ext cx="2743200" cy="365125"/>
          </a:xfrm>
        </p:spPr>
        <p:txBody>
          <a:bodyPr/>
          <a:lstStyle/>
          <a:p>
            <a:fld id="{48BDFDD9-E08D-4C81-B20C-0A09A4E04F81}" type="datetimeFigureOut">
              <a:rPr lang="en-US" smtClean="0"/>
              <a:t>3/18/2026</a:t>
            </a:fld>
            <a:endParaRPr lang="en-US"/>
          </a:p>
        </p:txBody>
      </p:sp>
      <p:sp>
        <p:nvSpPr>
          <p:cNvPr id="5" name="Footer Placeholder 4"/>
          <p:cNvSpPr>
            <a:spLocks noGrp="1"/>
          </p:cNvSpPr>
          <p:nvPr>
            <p:ph type="ftr" sz="quarter" idx="11"/>
          </p:nvPr>
        </p:nvSpPr>
        <p:spPr>
          <a:xfrm>
            <a:off x="4038600" y="6356351"/>
            <a:ext cx="4114800" cy="365125"/>
          </a:xfrm>
        </p:spPr>
        <p:txBody>
          <a:bodyPr/>
          <a:lstStyle/>
          <a:p>
            <a:endParaRPr lang="en-US" dirty="0"/>
          </a:p>
        </p:txBody>
      </p:sp>
      <p:sp>
        <p:nvSpPr>
          <p:cNvPr id="6" name="Slide Number Placeholder 5"/>
          <p:cNvSpPr>
            <a:spLocks noGrp="1"/>
          </p:cNvSpPr>
          <p:nvPr>
            <p:ph type="sldNum" sz="quarter" idx="12"/>
          </p:nvPr>
        </p:nvSpPr>
        <p:spPr>
          <a:xfrm>
            <a:off x="9083040" y="6356351"/>
            <a:ext cx="2743200" cy="365125"/>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bg2"/>
                </a:solidFill>
                <a:latin typeface="Calibri" panose="020F0502020204030204" pitchFamily="34" charset="0"/>
              </a:rPr>
              <a:t>National Center for HIV, Viral Hepatitis, STD, and TB Prevention</a:t>
            </a:r>
          </a:p>
          <a:p>
            <a:r>
              <a:rPr lang="en-US" sz="2400"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609600" y="3950208"/>
            <a:ext cx="8534400" cy="1292352"/>
          </a:xfrm>
        </p:spPr>
        <p:txBody>
          <a:bodyPr/>
          <a:lstStyle>
            <a:lvl1pPr marL="0" indent="0">
              <a:buNone/>
              <a:defRPr sz="2400">
                <a:solidFill>
                  <a:srgbClr val="00788A"/>
                </a:solidFill>
              </a:defRPr>
            </a:lvl1pPr>
            <a:lvl2pPr>
              <a:defRPr sz="2133"/>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092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80416"/>
            <a:ext cx="9662445" cy="1146048"/>
          </a:xfrm>
        </p:spPr>
        <p:txBody>
          <a:bodyPr anchor="b"/>
          <a:lstStyle>
            <a:lvl1pPr>
              <a:defRPr sz="3733"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609600" y="1548384"/>
            <a:ext cx="10972800" cy="4462272"/>
          </a:xfrm>
        </p:spPr>
        <p:txBody>
          <a:bodyPr/>
          <a:lstStyle>
            <a:lvl1pPr marL="0" indent="0">
              <a:buFont typeface="Wingdings" panose="05000000000000000000" pitchFamily="2" charset="2"/>
              <a:buNone/>
              <a:defRPr sz="3200" b="0">
                <a:solidFill>
                  <a:schemeClr val="tx1"/>
                </a:solidFill>
              </a:defRPr>
            </a:lvl1pPr>
            <a:lvl2pPr marL="685783" indent="-228594">
              <a:buClr>
                <a:srgbClr val="00788A"/>
              </a:buClr>
              <a:buFont typeface="Calibri" panose="020F0502020204030204" pitchFamily="34" charset="0"/>
              <a:buChar char="‒"/>
              <a:defRPr sz="2667"/>
            </a:lvl2pPr>
            <a:lvl3pPr>
              <a:buClr>
                <a:srgbClr val="C00000"/>
              </a:buCl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6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4.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4D456-4C20-A6A5-BC19-8B5FA73CA3EE}"/>
              </a:ext>
            </a:extLst>
          </p:cNvPr>
          <p:cNvSpPr>
            <a:spLocks noGrp="1"/>
          </p:cNvSpPr>
          <p:nvPr>
            <p:ph type="title"/>
          </p:nvPr>
        </p:nvSpPr>
        <p:spPr>
          <a:xfrm>
            <a:off x="667688" y="435830"/>
            <a:ext cx="10856624" cy="1070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326D904-3E41-2426-3705-1A07F3DE7355}"/>
              </a:ext>
            </a:extLst>
          </p:cNvPr>
          <p:cNvSpPr>
            <a:spLocks noGrp="1"/>
          </p:cNvSpPr>
          <p:nvPr>
            <p:ph type="body" idx="1"/>
          </p:nvPr>
        </p:nvSpPr>
        <p:spPr>
          <a:xfrm>
            <a:off x="667688" y="1825625"/>
            <a:ext cx="108566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a:extLst>
              <a:ext uri="{FF2B5EF4-FFF2-40B4-BE49-F238E27FC236}">
                <a16:creationId xmlns:a16="http://schemas.microsoft.com/office/drawing/2014/main" id="{7F989F88-0F4F-63CA-7E8B-55B3D17A2451}"/>
              </a:ext>
            </a:extLst>
          </p:cNvPr>
          <p:cNvSpPr>
            <a:spLocks noGrp="1"/>
          </p:cNvSpPr>
          <p:nvPr>
            <p:ph type="dt" sz="half" idx="2"/>
          </p:nvPr>
        </p:nvSpPr>
        <p:spPr>
          <a:xfrm>
            <a:off x="225595" y="6422943"/>
            <a:ext cx="2743200" cy="365125"/>
          </a:xfrm>
          <a:prstGeom prst="rect">
            <a:avLst/>
          </a:prstGeom>
        </p:spPr>
        <p:txBody>
          <a:bodyPr anchor="ctr"/>
          <a:lstStyle>
            <a:lvl1pPr>
              <a:defRPr sz="1200"/>
            </a:lvl1pPr>
          </a:lstStyle>
          <a:p>
            <a:fld id="{98BD16F8-CF92-4FA1-9835-07755904ED58}" type="datetime1">
              <a:rPr lang="en-US" smtClean="0"/>
              <a:t>3/18/2026</a:t>
            </a:fld>
            <a:endParaRPr lang="en-US"/>
          </a:p>
        </p:txBody>
      </p:sp>
      <p:sp>
        <p:nvSpPr>
          <p:cNvPr id="4" name="Slide Number Placeholder 2">
            <a:extLst>
              <a:ext uri="{FF2B5EF4-FFF2-40B4-BE49-F238E27FC236}">
                <a16:creationId xmlns:a16="http://schemas.microsoft.com/office/drawing/2014/main" id="{0C8CC00C-0C44-66A1-A66D-A2D44855CE09}"/>
              </a:ext>
            </a:extLst>
          </p:cNvPr>
          <p:cNvSpPr>
            <a:spLocks noGrp="1"/>
          </p:cNvSpPr>
          <p:nvPr/>
        </p:nvSpPr>
        <p:spPr>
          <a:xfrm>
            <a:off x="10654380" y="6422943"/>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582AC-5695-48DB-B28C-201892CC33C9}"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641249028"/>
      </p:ext>
    </p:extLst>
  </p:cSld>
  <p:clrMap bg1="lt1" tx1="dk1" bg2="lt2" tx2="dk2" accent1="accent1" accent2="accent2" accent3="accent3" accent4="accent4" accent5="accent5" accent6="accent6" hlink="hlink" folHlink="folHlink"/>
  <p:sldLayoutIdLst>
    <p:sldLayoutId id="2147484078" r:id="rId1"/>
    <p:sldLayoutId id="2147484080" r:id="rId2"/>
    <p:sldLayoutId id="2147484081" r:id="rId3"/>
    <p:sldLayoutId id="2147484084" r:id="rId4"/>
    <p:sldLayoutId id="2147484085" r:id="rId5"/>
    <p:sldLayoutId id="2147484088" r:id="rId6"/>
    <p:sldLayoutId id="2147484089" r:id="rId7"/>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DFDD9-E08D-4C81-B20C-0A09A4E04F81}" type="datetimeFigureOut">
              <a:rPr lang="en-US" smtClean="0"/>
              <a:t>3/18/2026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225824389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3/18/2026</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852835530"/>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10" r:id="rId7"/>
    <p:sldLayoutId id="2147484111" r:id="rId8"/>
    <p:sldLayoutId id="214748411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16747" y="5852161"/>
            <a:ext cx="11704320" cy="975359"/>
          </a:xfrm>
          <a:prstGeom prst="rect">
            <a:avLst/>
          </a:prstGeom>
        </p:spPr>
      </p:pic>
      <p:sp>
        <p:nvSpPr>
          <p:cNvPr id="2" name="Holder 2"/>
          <p:cNvSpPr>
            <a:spLocks noGrp="1"/>
          </p:cNvSpPr>
          <p:nvPr>
            <p:ph type="title"/>
          </p:nvPr>
        </p:nvSpPr>
        <p:spPr>
          <a:xfrm>
            <a:off x="1709269" y="404691"/>
            <a:ext cx="9028007" cy="430887"/>
          </a:xfrm>
          <a:prstGeom prst="rect">
            <a:avLst/>
          </a:prstGeom>
        </p:spPr>
        <p:txBody>
          <a:bodyPr wrap="square" lIns="0" tIns="0" rIns="0" bIns="0">
            <a:spAutoFit/>
          </a:bodyPr>
          <a:lstStyle>
            <a:lvl1pPr>
              <a:defRPr sz="2800" b="0" i="0">
                <a:solidFill>
                  <a:srgbClr val="0000CC"/>
                </a:solidFill>
                <a:latin typeface="Franklin Gothic Book"/>
                <a:cs typeface="Franklin Gothic Book"/>
              </a:defRPr>
            </a:lvl1pPr>
          </a:lstStyle>
          <a:p>
            <a:endParaRPr/>
          </a:p>
        </p:txBody>
      </p:sp>
      <p:sp>
        <p:nvSpPr>
          <p:cNvPr id="3" name="Holder 3"/>
          <p:cNvSpPr>
            <a:spLocks noGrp="1"/>
          </p:cNvSpPr>
          <p:nvPr>
            <p:ph type="body" idx="1"/>
          </p:nvPr>
        </p:nvSpPr>
        <p:spPr>
          <a:xfrm>
            <a:off x="1696364" y="1901764"/>
            <a:ext cx="8500533" cy="284693"/>
          </a:xfrm>
          <a:prstGeom prst="rect">
            <a:avLst/>
          </a:prstGeom>
        </p:spPr>
        <p:txBody>
          <a:bodyPr wrap="square" lIns="0" tIns="0" rIns="0" bIns="0">
            <a:spAutoFit/>
          </a:bodyPr>
          <a:lstStyle>
            <a:lvl1pPr>
              <a:defRPr sz="185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3/18/2026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648572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cdc.gov/std/statistics/2021/default.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dc.gov/std/treatment-guidelines/default.htm" TargetMode="Externa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std/treatment-guidelines/default.htm" TargetMode="External"/><Relationship Id="rId2" Type="http://schemas.openxmlformats.org/officeDocument/2006/relationships/image" Target="../media/image37.png"/><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93/cid/ciaf504" TargetMode="External"/><Relationship Id="rId2" Type="http://schemas.openxmlformats.org/officeDocument/2006/relationships/image" Target="../media/image38.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cdc.gov/sti-statistics/annual/index.html"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93/cid/ciaf504" TargetMode="External"/><Relationship Id="rId2" Type="http://schemas.openxmlformats.org/officeDocument/2006/relationships/image" Target="../media/image39.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93/cid/ciaf504" TargetMode="External"/><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93/cid/ciaf504" TargetMode="External"/><Relationship Id="rId2" Type="http://schemas.openxmlformats.org/officeDocument/2006/relationships/image" Target="../media/image42.jpe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pubmed.ncbi.nlm.nih.gov/41165318/" TargetMode="Externa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cid/ciaf504" TargetMode="External"/><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emf"/><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sti-statistics/annual/index.html"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hyperlink" Target="https://www.who.int/publications/i/item/978924003936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hyperlink" Target="https://www.who.int/initiatives/triple-elimination-initiative-of-mother-to-child-transmission-of-hiv-syphilis-and-hepatitis-b/validation"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stdpreventiontraining.com/" TargetMode="External"/><Relationship Id="rId13" Type="http://schemas.openxmlformats.org/officeDocument/2006/relationships/image" Target="../media/image5.png"/><Relationship Id="rId3" Type="http://schemas.openxmlformats.org/officeDocument/2006/relationships/hyperlink" Target="https://www.cdc.gov/std/treatment-guidelines/default.htm" TargetMode="External"/><Relationship Id="rId7" Type="http://schemas.openxmlformats.org/officeDocument/2006/relationships/hyperlink" Target="https://www.stdhivtraining.org/online_courses.html" TargetMode="External"/><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hyperlink" Target="https://www.std.uw.edu/" TargetMode="External"/><Relationship Id="rId11" Type="http://schemas.openxmlformats.org/officeDocument/2006/relationships/hyperlink" Target="https://www.cdc.gov/federal-agencies/cdc-national-std-hotline" TargetMode="External"/><Relationship Id="rId5" Type="http://schemas.openxmlformats.org/officeDocument/2006/relationships/hyperlink" Target="https://www.cdc.gov/sti/php/training/index.html" TargetMode="External"/><Relationship Id="rId10" Type="http://schemas.openxmlformats.org/officeDocument/2006/relationships/hyperlink" Target="https://www.cdc.gov/sti-statistics/annual/index.html" TargetMode="External"/><Relationship Id="rId4" Type="http://schemas.openxmlformats.org/officeDocument/2006/relationships/hyperlink" Target="http://www.indiancountryecho.org/" TargetMode="External"/><Relationship Id="rId9" Type="http://schemas.openxmlformats.org/officeDocument/2006/relationships/hyperlink" Target="https://www.nycptc.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sti-statistics/annual/index.html"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cdc.gov/sti-statistics/annual/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cdc.gov/std/statistics/2021/default.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917C4D-87FD-130F-2D2E-B1AFDEC6F4B3}"/>
              </a:ext>
            </a:extLst>
          </p:cNvPr>
          <p:cNvSpPr>
            <a:spLocks noGrp="1"/>
          </p:cNvSpPr>
          <p:nvPr>
            <p:ph type="title"/>
          </p:nvPr>
        </p:nvSpPr>
        <p:spPr/>
        <p:txBody>
          <a:bodyPr/>
          <a:lstStyle/>
          <a:p>
            <a:r>
              <a:rPr lang="en-US" dirty="0"/>
              <a:t>Maternal-Child Syphilis</a:t>
            </a:r>
          </a:p>
        </p:txBody>
      </p:sp>
      <p:sp>
        <p:nvSpPr>
          <p:cNvPr id="4" name="Text Placeholder 3">
            <a:extLst>
              <a:ext uri="{FF2B5EF4-FFF2-40B4-BE49-F238E27FC236}">
                <a16:creationId xmlns:a16="http://schemas.microsoft.com/office/drawing/2014/main" id="{B0A7105C-3DA0-8AFA-E976-85E9F5052177}"/>
              </a:ext>
            </a:extLst>
          </p:cNvPr>
          <p:cNvSpPr>
            <a:spLocks noGrp="1"/>
          </p:cNvSpPr>
          <p:nvPr>
            <p:ph type="body" sz="quarter" idx="10"/>
          </p:nvPr>
        </p:nvSpPr>
        <p:spPr/>
        <p:txBody>
          <a:bodyPr/>
          <a:lstStyle/>
          <a:p>
            <a:r>
              <a:rPr lang="en-US" dirty="0"/>
              <a:t>March 19, 2026</a:t>
            </a:r>
          </a:p>
        </p:txBody>
      </p:sp>
      <p:sp>
        <p:nvSpPr>
          <p:cNvPr id="9" name="Title 1">
            <a:extLst>
              <a:ext uri="{FF2B5EF4-FFF2-40B4-BE49-F238E27FC236}">
                <a16:creationId xmlns:a16="http://schemas.microsoft.com/office/drawing/2014/main" id="{B699BC98-FC16-D652-4283-B12E86A37AB5}"/>
              </a:ext>
            </a:extLst>
          </p:cNvPr>
          <p:cNvSpPr txBox="1">
            <a:spLocks/>
          </p:cNvSpPr>
          <p:nvPr/>
        </p:nvSpPr>
        <p:spPr>
          <a:xfrm>
            <a:off x="838200" y="4495298"/>
            <a:ext cx="9258300" cy="12003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Indian Health Service </a:t>
            </a:r>
            <a:br>
              <a:rPr lang="en-US" sz="4000" dirty="0">
                <a:solidFill>
                  <a:schemeClr val="bg1"/>
                </a:solidFill>
              </a:rPr>
            </a:br>
            <a:r>
              <a:rPr lang="en-US" sz="4000" dirty="0">
                <a:solidFill>
                  <a:schemeClr val="bg1"/>
                </a:solidFill>
              </a:rPr>
              <a:t>James McAuley MD MPH</a:t>
            </a:r>
          </a:p>
        </p:txBody>
      </p:sp>
    </p:spTree>
    <p:extLst>
      <p:ext uri="{BB962C8B-B14F-4D97-AF65-F5344CB8AC3E}">
        <p14:creationId xmlns:p14="http://schemas.microsoft.com/office/powerpoint/2010/main" val="326189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6603" y="372326"/>
            <a:ext cx="10972800" cy="1005635"/>
          </a:xfrm>
        </p:spPr>
        <p:txBody>
          <a:bodyPr>
            <a:normAutofit fontScale="90000"/>
          </a:bodyPr>
          <a:lstStyle/>
          <a:p>
            <a:r>
              <a:rPr sz="2667" dirty="0"/>
              <a:t>Congenital Syphilis — Missed Prevention Opportunities among </a:t>
            </a:r>
            <a:br>
              <a:rPr lang="en-US" sz="2667" dirty="0"/>
            </a:br>
            <a:r>
              <a:rPr sz="2667" dirty="0"/>
              <a:t>Mothers Delivering Infants with Congenital Syphilis, United States, </a:t>
            </a:r>
            <a:br>
              <a:rPr lang="en-US" sz="2667" dirty="0"/>
            </a:br>
            <a:r>
              <a:rPr sz="2667" dirty="0"/>
              <a:t>2017–2021*</a:t>
            </a:r>
          </a:p>
        </p:txBody>
      </p:sp>
      <p:pic>
        <p:nvPicPr>
          <p:cNvPr id="3" name="Picture 1" descr="C:\SR\prelim2021\F_CSPREVOP.png"/>
          <p:cNvPicPr>
            <a:picLocks noGrp="1" noChangeAspect="1"/>
          </p:cNvPicPr>
          <p:nvPr/>
        </p:nvPicPr>
        <p:blipFill>
          <a:blip r:embed="rId3"/>
          <a:stretch>
            <a:fillRect/>
          </a:stretch>
        </p:blipFill>
        <p:spPr bwMode="auto">
          <a:xfrm>
            <a:off x="2099734" y="1460542"/>
            <a:ext cx="7992533" cy="4284133"/>
          </a:xfrm>
          <a:prstGeom prst="rect">
            <a:avLst/>
          </a:prstGeom>
          <a:noFill/>
          <a:ln w="9525">
            <a:noFill/>
            <a:headEnd/>
            <a:tailEnd/>
          </a:ln>
        </p:spPr>
      </p:pic>
      <p:sp>
        <p:nvSpPr>
          <p:cNvPr id="4" name="Content Placeholder 3"/>
          <p:cNvSpPr>
            <a:spLocks noGrp="1"/>
          </p:cNvSpPr>
          <p:nvPr>
            <p:ph sz="half" idx="2"/>
          </p:nvPr>
        </p:nvSpPr>
        <p:spPr>
          <a:xfrm>
            <a:off x="1828800" y="5909836"/>
            <a:ext cx="8534400" cy="858099"/>
          </a:xfrm>
        </p:spPr>
        <p:txBody>
          <a:bodyPr>
            <a:normAutofit fontScale="92500" lnSpcReduction="10000"/>
          </a:bodyPr>
          <a:lstStyle/>
          <a:p>
            <a:r>
              <a:rPr dirty="0"/>
              <a:t>* Reported 2021 data are preliminary as of July 7, 2022</a:t>
            </a:r>
          </a:p>
          <a:p>
            <a:r>
              <a:rPr b="1" dirty="0"/>
              <a:t>NOTE:</a:t>
            </a:r>
            <a:r>
              <a:rPr dirty="0"/>
              <a:t> Of the 8,974 congenital syphilis cases reported during 2017 to 2021, 1,562 (17.4%) were not able to have the primary missed prevention opportunity identified due to insufficient information provided to CDC related to maternal prenatal care, testing, or treatment.</a:t>
            </a:r>
            <a:r>
              <a:rPr lang="en-US" dirty="0"/>
              <a:t> Formerly available at </a:t>
            </a:r>
            <a:r>
              <a:rPr lang="en-US" dirty="0">
                <a:hlinkClick r:id="rId4"/>
              </a:rPr>
              <a:t>https://www.cdc.gov/std/statistics/2021/default.htm</a:t>
            </a:r>
            <a:r>
              <a:rPr lang="en-US" dirty="0"/>
              <a:t> </a:t>
            </a:r>
            <a:endParaRPr dirty="0"/>
          </a:p>
        </p:txBody>
      </p:sp>
      <p:grpSp>
        <p:nvGrpSpPr>
          <p:cNvPr id="5" name="Group 4">
            <a:extLst>
              <a:ext uri="{FF2B5EF4-FFF2-40B4-BE49-F238E27FC236}">
                <a16:creationId xmlns:a16="http://schemas.microsoft.com/office/drawing/2014/main" id="{155E8198-8A3F-EC77-AAD4-CCF1F838F599}"/>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1D12CDAE-607F-B2E6-B8B6-7E4A91699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6FB0A736-B82E-E314-B49B-AFFB043EC3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8E6B7-04EE-4FA3-9826-AA015692D9B6}"/>
              </a:ext>
            </a:extLst>
          </p:cNvPr>
          <p:cNvPicPr>
            <a:picLocks noChangeAspect="1"/>
          </p:cNvPicPr>
          <p:nvPr/>
        </p:nvPicPr>
        <p:blipFill>
          <a:blip r:embed="rId2"/>
          <a:stretch>
            <a:fillRect/>
          </a:stretch>
        </p:blipFill>
        <p:spPr>
          <a:xfrm>
            <a:off x="549113" y="949614"/>
            <a:ext cx="9942897" cy="5196158"/>
          </a:xfrm>
          <a:prstGeom prst="rect">
            <a:avLst/>
          </a:prstGeom>
        </p:spPr>
      </p:pic>
      <p:grpSp>
        <p:nvGrpSpPr>
          <p:cNvPr id="3" name="Group 2">
            <a:extLst>
              <a:ext uri="{FF2B5EF4-FFF2-40B4-BE49-F238E27FC236}">
                <a16:creationId xmlns:a16="http://schemas.microsoft.com/office/drawing/2014/main" id="{4060AF0B-6441-E452-72F6-AA17AD8C6996}"/>
              </a:ext>
            </a:extLst>
          </p:cNvPr>
          <p:cNvGrpSpPr>
            <a:grpSpLocks noChangeAspect="1"/>
          </p:cNvGrpSpPr>
          <p:nvPr/>
        </p:nvGrpSpPr>
        <p:grpSpPr>
          <a:xfrm>
            <a:off x="10492010" y="182724"/>
            <a:ext cx="1532147" cy="777240"/>
            <a:chOff x="7526755" y="4455620"/>
            <a:chExt cx="3477899" cy="1764296"/>
          </a:xfrm>
        </p:grpSpPr>
        <p:pic>
          <p:nvPicPr>
            <p:cNvPr id="4" name="Picture 3" descr="IHS Logo.">
              <a:extLst>
                <a:ext uri="{FF2B5EF4-FFF2-40B4-BE49-F238E27FC236}">
                  <a16:creationId xmlns:a16="http://schemas.microsoft.com/office/drawing/2014/main" id="{23D7B6E0-A0AA-C986-5CAB-B4FDE1F43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B81DD123-FA1C-5186-2472-DB9FEA94F9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70098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A1BFB-90A7-4A5C-AEBB-3A429ABF2586}"/>
              </a:ext>
            </a:extLst>
          </p:cNvPr>
          <p:cNvPicPr>
            <a:picLocks noChangeAspect="1"/>
          </p:cNvPicPr>
          <p:nvPr/>
        </p:nvPicPr>
        <p:blipFill>
          <a:blip r:embed="rId2"/>
          <a:stretch>
            <a:fillRect/>
          </a:stretch>
        </p:blipFill>
        <p:spPr>
          <a:xfrm>
            <a:off x="663412" y="2033011"/>
            <a:ext cx="6888796" cy="3973507"/>
          </a:xfrm>
          <a:prstGeom prst="rect">
            <a:avLst/>
          </a:prstGeom>
        </p:spPr>
      </p:pic>
      <p:sp>
        <p:nvSpPr>
          <p:cNvPr id="4" name="Title 3">
            <a:extLst>
              <a:ext uri="{FF2B5EF4-FFF2-40B4-BE49-F238E27FC236}">
                <a16:creationId xmlns:a16="http://schemas.microsoft.com/office/drawing/2014/main" id="{58180736-31B4-4BF0-A858-DE58290003C6}"/>
              </a:ext>
            </a:extLst>
          </p:cNvPr>
          <p:cNvSpPr>
            <a:spLocks noGrp="1"/>
          </p:cNvSpPr>
          <p:nvPr>
            <p:ph type="title"/>
          </p:nvPr>
        </p:nvSpPr>
        <p:spPr/>
        <p:txBody>
          <a:bodyPr/>
          <a:lstStyle/>
          <a:p>
            <a:r>
              <a:rPr lang="en-US" dirty="0"/>
              <a:t>Arizona – STI Annual Report 2022, published 2024</a:t>
            </a:r>
          </a:p>
        </p:txBody>
      </p:sp>
      <p:pic>
        <p:nvPicPr>
          <p:cNvPr id="2" name="Picture 1">
            <a:extLst>
              <a:ext uri="{FF2B5EF4-FFF2-40B4-BE49-F238E27FC236}">
                <a16:creationId xmlns:a16="http://schemas.microsoft.com/office/drawing/2014/main" id="{93BB2627-D857-4657-82E6-CE8F3A68F70F}"/>
              </a:ext>
            </a:extLst>
          </p:cNvPr>
          <p:cNvPicPr>
            <a:picLocks noChangeAspect="1"/>
          </p:cNvPicPr>
          <p:nvPr/>
        </p:nvPicPr>
        <p:blipFill>
          <a:blip r:embed="rId3"/>
          <a:stretch>
            <a:fillRect/>
          </a:stretch>
        </p:blipFill>
        <p:spPr>
          <a:xfrm>
            <a:off x="8171323" y="1760126"/>
            <a:ext cx="3237705" cy="4246392"/>
          </a:xfrm>
          <a:prstGeom prst="rect">
            <a:avLst/>
          </a:prstGeom>
        </p:spPr>
      </p:pic>
      <p:grpSp>
        <p:nvGrpSpPr>
          <p:cNvPr id="5" name="Group 4">
            <a:extLst>
              <a:ext uri="{FF2B5EF4-FFF2-40B4-BE49-F238E27FC236}">
                <a16:creationId xmlns:a16="http://schemas.microsoft.com/office/drawing/2014/main" id="{A39CA323-C60E-5DE7-2F9B-9DC80A0E1E09}"/>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BBA19DEB-D427-56A0-8619-72A463BFF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2FF70960-D87F-3F8D-AD92-3E0FE6767B5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81132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80736-31B4-4BF0-A858-DE58290003C6}"/>
              </a:ext>
            </a:extLst>
          </p:cNvPr>
          <p:cNvSpPr>
            <a:spLocks noGrp="1"/>
          </p:cNvSpPr>
          <p:nvPr>
            <p:ph type="title"/>
          </p:nvPr>
        </p:nvSpPr>
        <p:spPr>
          <a:xfrm>
            <a:off x="465222" y="280416"/>
            <a:ext cx="10972800" cy="1146048"/>
          </a:xfrm>
        </p:spPr>
        <p:txBody>
          <a:bodyPr/>
          <a:lstStyle/>
          <a:p>
            <a:r>
              <a:rPr lang="en-US" dirty="0"/>
              <a:t>Arizona – STI Annual Report 2022, published 2024</a:t>
            </a:r>
          </a:p>
        </p:txBody>
      </p:sp>
      <p:sp>
        <p:nvSpPr>
          <p:cNvPr id="10" name="TextBox 9">
            <a:extLst>
              <a:ext uri="{FF2B5EF4-FFF2-40B4-BE49-F238E27FC236}">
                <a16:creationId xmlns:a16="http://schemas.microsoft.com/office/drawing/2014/main" id="{CB4EE054-4C2A-46BD-B977-CE456FD7C4FC}"/>
              </a:ext>
            </a:extLst>
          </p:cNvPr>
          <p:cNvSpPr txBox="1"/>
          <p:nvPr/>
        </p:nvSpPr>
        <p:spPr>
          <a:xfrm>
            <a:off x="5978132" y="1624501"/>
            <a:ext cx="5396927" cy="230832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Syphilis increased 8% in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Congenital syphilis increased 20% 2021 to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Arizona had the 3</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highest rate of congenital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syphilis in the US in 2022 (281/100,000 live births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US rate of 106/100,000)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32 deaths and 41 symptomatic of the 219 congenital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8627298-0C50-4DD2-B23C-68C5135B5AB1}"/>
              </a:ext>
            </a:extLst>
          </p:cNvPr>
          <p:cNvPicPr>
            <a:picLocks noChangeAspect="1"/>
          </p:cNvPicPr>
          <p:nvPr/>
        </p:nvPicPr>
        <p:blipFill rotWithShape="1">
          <a:blip r:embed="rId2"/>
          <a:srcRect t="10214" b="17297"/>
          <a:stretch/>
        </p:blipFill>
        <p:spPr>
          <a:xfrm>
            <a:off x="1071771" y="1775503"/>
            <a:ext cx="4362892" cy="1974376"/>
          </a:xfrm>
          <a:prstGeom prst="rect">
            <a:avLst/>
          </a:prstGeom>
        </p:spPr>
      </p:pic>
      <p:pic>
        <p:nvPicPr>
          <p:cNvPr id="12" name="Picture 11">
            <a:extLst>
              <a:ext uri="{FF2B5EF4-FFF2-40B4-BE49-F238E27FC236}">
                <a16:creationId xmlns:a16="http://schemas.microsoft.com/office/drawing/2014/main" id="{547DA421-EAE0-42A0-A8F7-4CFF14873B7D}"/>
              </a:ext>
            </a:extLst>
          </p:cNvPr>
          <p:cNvPicPr>
            <a:picLocks noChangeAspect="1"/>
          </p:cNvPicPr>
          <p:nvPr/>
        </p:nvPicPr>
        <p:blipFill rotWithShape="1">
          <a:blip r:embed="rId3"/>
          <a:srcRect t="21091"/>
          <a:stretch/>
        </p:blipFill>
        <p:spPr>
          <a:xfrm>
            <a:off x="6587360" y="4056871"/>
            <a:ext cx="4503244" cy="2139093"/>
          </a:xfrm>
          <a:prstGeom prst="rect">
            <a:avLst/>
          </a:prstGeom>
        </p:spPr>
      </p:pic>
      <p:pic>
        <p:nvPicPr>
          <p:cNvPr id="13" name="Picture 12">
            <a:extLst>
              <a:ext uri="{FF2B5EF4-FFF2-40B4-BE49-F238E27FC236}">
                <a16:creationId xmlns:a16="http://schemas.microsoft.com/office/drawing/2014/main" id="{B171601A-062F-492B-98B3-216827B783AC}"/>
              </a:ext>
            </a:extLst>
          </p:cNvPr>
          <p:cNvPicPr>
            <a:picLocks noChangeAspect="1"/>
          </p:cNvPicPr>
          <p:nvPr/>
        </p:nvPicPr>
        <p:blipFill>
          <a:blip r:embed="rId4"/>
          <a:stretch>
            <a:fillRect/>
          </a:stretch>
        </p:blipFill>
        <p:spPr>
          <a:xfrm>
            <a:off x="1160119" y="3981542"/>
            <a:ext cx="4186195" cy="2777705"/>
          </a:xfrm>
          <a:prstGeom prst="rect">
            <a:avLst/>
          </a:prstGeom>
        </p:spPr>
      </p:pic>
      <p:sp>
        <p:nvSpPr>
          <p:cNvPr id="14" name="TextBox 13">
            <a:extLst>
              <a:ext uri="{FF2B5EF4-FFF2-40B4-BE49-F238E27FC236}">
                <a16:creationId xmlns:a16="http://schemas.microsoft.com/office/drawing/2014/main" id="{2357C6C0-96D2-4C1B-94D4-E96A098EE2B8}"/>
              </a:ext>
            </a:extLst>
          </p:cNvPr>
          <p:cNvSpPr txBox="1"/>
          <p:nvPr/>
        </p:nvSpPr>
        <p:spPr>
          <a:xfrm>
            <a:off x="1434517" y="1775503"/>
            <a:ext cx="1217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Cases</a:t>
            </a:r>
          </a:p>
        </p:txBody>
      </p:sp>
      <p:sp>
        <p:nvSpPr>
          <p:cNvPr id="15" name="TextBox 14">
            <a:extLst>
              <a:ext uri="{FF2B5EF4-FFF2-40B4-BE49-F238E27FC236}">
                <a16:creationId xmlns:a16="http://schemas.microsoft.com/office/drawing/2014/main" id="{BA481339-1AD4-4035-908C-82E5AB600037}"/>
              </a:ext>
            </a:extLst>
          </p:cNvPr>
          <p:cNvSpPr txBox="1"/>
          <p:nvPr/>
        </p:nvSpPr>
        <p:spPr>
          <a:xfrm>
            <a:off x="1377192" y="4013832"/>
            <a:ext cx="22284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Cases Among Women</a:t>
            </a:r>
          </a:p>
        </p:txBody>
      </p:sp>
      <p:sp>
        <p:nvSpPr>
          <p:cNvPr id="16" name="TextBox 15">
            <a:extLst>
              <a:ext uri="{FF2B5EF4-FFF2-40B4-BE49-F238E27FC236}">
                <a16:creationId xmlns:a16="http://schemas.microsoft.com/office/drawing/2014/main" id="{B7FE5136-0F0B-45BA-A70D-FE3D5A97E315}"/>
              </a:ext>
            </a:extLst>
          </p:cNvPr>
          <p:cNvSpPr txBox="1"/>
          <p:nvPr/>
        </p:nvSpPr>
        <p:spPr>
          <a:xfrm>
            <a:off x="7070485" y="4056871"/>
            <a:ext cx="176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Congenital Cases</a:t>
            </a:r>
          </a:p>
        </p:txBody>
      </p:sp>
      <p:sp>
        <p:nvSpPr>
          <p:cNvPr id="17" name="Rectangle 16">
            <a:extLst>
              <a:ext uri="{FF2B5EF4-FFF2-40B4-BE49-F238E27FC236}">
                <a16:creationId xmlns:a16="http://schemas.microsoft.com/office/drawing/2014/main" id="{9A080628-527E-46C9-867B-59FFC7BE68DA}"/>
              </a:ext>
            </a:extLst>
          </p:cNvPr>
          <p:cNvSpPr/>
          <p:nvPr/>
        </p:nvSpPr>
        <p:spPr>
          <a:xfrm>
            <a:off x="9404059" y="3932825"/>
            <a:ext cx="436227" cy="19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37A807F-F50F-BA84-C9E9-87CACA4181ED}"/>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24B54BE6-30B0-438C-34C4-83F16A4C1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D1CC7E64-6FC0-E972-9971-58558E233A6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73499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A3AA50-C843-BB0D-D04C-9F2978033F9D}"/>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2AFEF1DE-E9E6-4C7D-8C97-8A6B954FF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B229ACDD-63DA-A828-5F03-5870D67D75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
        <p:nvSpPr>
          <p:cNvPr id="7" name="object 2" descr="$PPTXTitle">
            <a:extLst>
              <a:ext uri="{FF2B5EF4-FFF2-40B4-BE49-F238E27FC236}">
                <a16:creationId xmlns:a16="http://schemas.microsoft.com/office/drawing/2014/main" id="{714AA215-EA93-95A2-7FAF-C643E0994CE5}"/>
              </a:ext>
            </a:extLst>
          </p:cNvPr>
          <p:cNvSpPr txBox="1">
            <a:spLocks noGrp="1"/>
          </p:cNvSpPr>
          <p:nvPr>
            <p:ph type="title"/>
          </p:nvPr>
        </p:nvSpPr>
        <p:spPr>
          <a:xfrm>
            <a:off x="609600" y="280988"/>
            <a:ext cx="9663113" cy="1146175"/>
          </a:xfrm>
          <a:prstGeom prst="rect">
            <a:avLst/>
          </a:prstGeom>
        </p:spPr>
        <p:txBody>
          <a:bodyPr vert="horz" wrap="square" lIns="0" tIns="67945" rIns="0" bIns="0" rtlCol="0">
            <a:spAutoFit/>
          </a:bodyPr>
          <a:lstStyle/>
          <a:p>
            <a:pPr marL="104139" marR="5080" indent="-91440">
              <a:lnSpc>
                <a:spcPts val="3460"/>
              </a:lnSpc>
              <a:spcBef>
                <a:spcPts val="535"/>
              </a:spcBef>
            </a:pPr>
            <a:r>
              <a:rPr sz="3200" dirty="0">
                <a:solidFill>
                  <a:srgbClr val="016773"/>
                </a:solidFill>
              </a:rPr>
              <a:t>Congenital</a:t>
            </a:r>
            <a:r>
              <a:rPr sz="3200" spc="-85" dirty="0">
                <a:solidFill>
                  <a:srgbClr val="016773"/>
                </a:solidFill>
              </a:rPr>
              <a:t> </a:t>
            </a:r>
            <a:r>
              <a:rPr sz="3200" dirty="0">
                <a:solidFill>
                  <a:srgbClr val="016773"/>
                </a:solidFill>
              </a:rPr>
              <a:t>Syphilis</a:t>
            </a:r>
            <a:r>
              <a:rPr sz="3200" spc="-65" dirty="0">
                <a:solidFill>
                  <a:srgbClr val="016773"/>
                </a:solidFill>
              </a:rPr>
              <a:t> </a:t>
            </a:r>
            <a:r>
              <a:rPr sz="3200" dirty="0">
                <a:solidFill>
                  <a:srgbClr val="016773"/>
                </a:solidFill>
              </a:rPr>
              <a:t>Case</a:t>
            </a:r>
            <a:r>
              <a:rPr sz="3200" spc="-65" dirty="0">
                <a:solidFill>
                  <a:srgbClr val="016773"/>
                </a:solidFill>
              </a:rPr>
              <a:t> </a:t>
            </a:r>
            <a:r>
              <a:rPr sz="3200" dirty="0">
                <a:solidFill>
                  <a:srgbClr val="016773"/>
                </a:solidFill>
              </a:rPr>
              <a:t>Counts,</a:t>
            </a:r>
            <a:r>
              <a:rPr sz="3200" spc="-85" dirty="0">
                <a:solidFill>
                  <a:srgbClr val="016773"/>
                </a:solidFill>
              </a:rPr>
              <a:t> </a:t>
            </a:r>
            <a:r>
              <a:rPr sz="3200" dirty="0">
                <a:solidFill>
                  <a:srgbClr val="016773"/>
                </a:solidFill>
              </a:rPr>
              <a:t>New</a:t>
            </a:r>
            <a:r>
              <a:rPr sz="3200" spc="-65" dirty="0">
                <a:solidFill>
                  <a:srgbClr val="016773"/>
                </a:solidFill>
              </a:rPr>
              <a:t> </a:t>
            </a:r>
            <a:r>
              <a:rPr sz="3200" spc="-10" dirty="0">
                <a:solidFill>
                  <a:srgbClr val="016773"/>
                </a:solidFill>
              </a:rPr>
              <a:t>Mexico, </a:t>
            </a:r>
            <a:r>
              <a:rPr sz="3200" dirty="0">
                <a:solidFill>
                  <a:srgbClr val="016773"/>
                </a:solidFill>
              </a:rPr>
              <a:t>2000</a:t>
            </a:r>
            <a:r>
              <a:rPr sz="3200" spc="-30" dirty="0">
                <a:solidFill>
                  <a:srgbClr val="016773"/>
                </a:solidFill>
              </a:rPr>
              <a:t> </a:t>
            </a:r>
            <a:r>
              <a:rPr sz="3200" dirty="0">
                <a:solidFill>
                  <a:srgbClr val="016773"/>
                </a:solidFill>
              </a:rPr>
              <a:t>-</a:t>
            </a:r>
            <a:r>
              <a:rPr sz="3200" spc="-40" dirty="0">
                <a:solidFill>
                  <a:srgbClr val="016773"/>
                </a:solidFill>
              </a:rPr>
              <a:t> </a:t>
            </a:r>
            <a:r>
              <a:rPr sz="3200" spc="-20" dirty="0">
                <a:solidFill>
                  <a:srgbClr val="016773"/>
                </a:solidFill>
              </a:rPr>
              <a:t>2024</a:t>
            </a:r>
            <a:endParaRPr sz="3200" dirty="0">
              <a:solidFill>
                <a:srgbClr val="016773"/>
              </a:solidFill>
            </a:endParaRPr>
          </a:p>
        </p:txBody>
      </p:sp>
      <p:sp>
        <p:nvSpPr>
          <p:cNvPr id="8" name="object 3">
            <a:extLst>
              <a:ext uri="{FF2B5EF4-FFF2-40B4-BE49-F238E27FC236}">
                <a16:creationId xmlns:a16="http://schemas.microsoft.com/office/drawing/2014/main" id="{A751BF7D-FDD8-A454-1A70-CF0E2AE54271}"/>
              </a:ext>
            </a:extLst>
          </p:cNvPr>
          <p:cNvSpPr txBox="1"/>
          <p:nvPr/>
        </p:nvSpPr>
        <p:spPr>
          <a:xfrm>
            <a:off x="1435100" y="5244466"/>
            <a:ext cx="8025765" cy="10007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After</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7</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years</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of</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increases</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a:t>
            </a:r>
            <a:r>
              <a:rPr kumimoji="0" sz="1600"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number</a:t>
            </a:r>
            <a:r>
              <a:rPr kumimoji="0" sz="1600" b="1"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of</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CS</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cases,</a:t>
            </a:r>
            <a:r>
              <a:rPr kumimoji="0" sz="1600" b="1"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there</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was</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a</a:t>
            </a:r>
            <a:r>
              <a:rPr kumimoji="0" sz="1600"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19.6%</a:t>
            </a:r>
            <a:r>
              <a:rPr kumimoji="0" sz="1600" b="1"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decrease</a:t>
            </a:r>
            <a:r>
              <a:rPr kumimoji="0" sz="1600" b="1"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from</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2023</a:t>
            </a:r>
            <a:r>
              <a:rPr kumimoji="0" sz="1600" b="1"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to</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2024.</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192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a:t>
            </a:r>
            <a:r>
              <a:rPr kumimoji="0" sz="1600" b="1"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2023,</a:t>
            </a: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New</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Mexico</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ranked</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2nd</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600"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nation</a:t>
            </a:r>
            <a:r>
              <a:rPr kumimoji="0" sz="1600" b="1"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for</a:t>
            </a:r>
            <a:r>
              <a:rPr kumimoji="0" sz="1600" b="1"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congenital</a:t>
            </a:r>
            <a:r>
              <a:rPr kumimoji="0" sz="1600" b="1"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syphilis</a:t>
            </a:r>
            <a:r>
              <a:rPr kumimoji="0" lang="en-US" sz="1600" b="1" i="0" u="none" strike="noStrike" kern="0" cap="none" spc="-10" normalizeH="0" baseline="0" noProof="0" dirty="0">
                <a:ln>
                  <a:noFill/>
                </a:ln>
                <a:solidFill>
                  <a:sysClr val="windowText" lastClr="000000"/>
                </a:solidFill>
                <a:effectLst/>
                <a:uLnTx/>
                <a:uFillTx/>
                <a:latin typeface="Calibri"/>
                <a:ea typeface="+mn-ea"/>
                <a:cs typeface="Calibri"/>
              </a:rPr>
              <a:t> rate</a:t>
            </a: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9" name="object 4">
            <a:extLst>
              <a:ext uri="{FF2B5EF4-FFF2-40B4-BE49-F238E27FC236}">
                <a16:creationId xmlns:a16="http://schemas.microsoft.com/office/drawing/2014/main" id="{1E3A89B2-46FE-E74D-3C20-49FD37B0C684}"/>
              </a:ext>
            </a:extLst>
          </p:cNvPr>
          <p:cNvGrpSpPr/>
          <p:nvPr/>
        </p:nvGrpSpPr>
        <p:grpSpPr>
          <a:xfrm>
            <a:off x="1435100" y="1970849"/>
            <a:ext cx="8485505" cy="2646680"/>
            <a:chOff x="1435100" y="1970849"/>
            <a:chExt cx="8485505" cy="2646680"/>
          </a:xfrm>
        </p:grpSpPr>
        <p:sp>
          <p:nvSpPr>
            <p:cNvPr id="10" name="object 5">
              <a:extLst>
                <a:ext uri="{FF2B5EF4-FFF2-40B4-BE49-F238E27FC236}">
                  <a16:creationId xmlns:a16="http://schemas.microsoft.com/office/drawing/2014/main" id="{2D7E648B-6C75-1272-07BF-8A866F60829E}"/>
                </a:ext>
              </a:extLst>
            </p:cNvPr>
            <p:cNvSpPr/>
            <p:nvPr/>
          </p:nvSpPr>
          <p:spPr>
            <a:xfrm>
              <a:off x="1435100" y="2327147"/>
              <a:ext cx="8485505" cy="853440"/>
            </a:xfrm>
            <a:custGeom>
              <a:avLst/>
              <a:gdLst/>
              <a:ahLst/>
              <a:cxnLst/>
              <a:rect l="l" t="t" r="r" b="b"/>
              <a:pathLst>
                <a:path w="8485505" h="853439">
                  <a:moveTo>
                    <a:pt x="0" y="853439"/>
                  </a:moveTo>
                  <a:lnTo>
                    <a:pt x="8485251" y="853439"/>
                  </a:lnTo>
                </a:path>
                <a:path w="8485505" h="853439">
                  <a:moveTo>
                    <a:pt x="0" y="0"/>
                  </a:moveTo>
                  <a:lnTo>
                    <a:pt x="8485251"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6">
              <a:extLst>
                <a:ext uri="{FF2B5EF4-FFF2-40B4-BE49-F238E27FC236}">
                  <a16:creationId xmlns:a16="http://schemas.microsoft.com/office/drawing/2014/main" id="{C0C28BC3-84E5-ACE7-125F-0BF529529624}"/>
                </a:ext>
              </a:extLst>
            </p:cNvPr>
            <p:cNvSpPr/>
            <p:nvPr/>
          </p:nvSpPr>
          <p:spPr>
            <a:xfrm>
              <a:off x="1604898" y="1985136"/>
              <a:ext cx="8145780" cy="2618105"/>
            </a:xfrm>
            <a:custGeom>
              <a:avLst/>
              <a:gdLst/>
              <a:ahLst/>
              <a:cxnLst/>
              <a:rect l="l" t="t" r="r" b="b"/>
              <a:pathLst>
                <a:path w="8145780" h="2618104">
                  <a:moveTo>
                    <a:pt x="0" y="2560955"/>
                  </a:moveTo>
                  <a:lnTo>
                    <a:pt x="339725" y="2475611"/>
                  </a:lnTo>
                  <a:lnTo>
                    <a:pt x="678052" y="2531999"/>
                  </a:lnTo>
                  <a:lnTo>
                    <a:pt x="1017905" y="2333879"/>
                  </a:lnTo>
                  <a:lnTo>
                    <a:pt x="1357757" y="2504567"/>
                  </a:lnTo>
                  <a:lnTo>
                    <a:pt x="1697609" y="2446655"/>
                  </a:lnTo>
                  <a:lnTo>
                    <a:pt x="2035937" y="2419223"/>
                  </a:lnTo>
                  <a:lnTo>
                    <a:pt x="2375789" y="2475611"/>
                  </a:lnTo>
                  <a:lnTo>
                    <a:pt x="2715641" y="2504567"/>
                  </a:lnTo>
                  <a:lnTo>
                    <a:pt x="3053968" y="2617978"/>
                  </a:lnTo>
                  <a:lnTo>
                    <a:pt x="3393821" y="2589911"/>
                  </a:lnTo>
                  <a:lnTo>
                    <a:pt x="3733673" y="2617978"/>
                  </a:lnTo>
                  <a:lnTo>
                    <a:pt x="4073525" y="2589911"/>
                  </a:lnTo>
                  <a:lnTo>
                    <a:pt x="4411853" y="2560955"/>
                  </a:lnTo>
                  <a:lnTo>
                    <a:pt x="4751705" y="2589911"/>
                  </a:lnTo>
                  <a:lnTo>
                    <a:pt x="5091557" y="2531999"/>
                  </a:lnTo>
                  <a:lnTo>
                    <a:pt x="5429884" y="2531999"/>
                  </a:lnTo>
                  <a:lnTo>
                    <a:pt x="5769736" y="2589911"/>
                  </a:lnTo>
                  <a:lnTo>
                    <a:pt x="6109589" y="2333879"/>
                  </a:lnTo>
                  <a:lnTo>
                    <a:pt x="6449441" y="1878202"/>
                  </a:lnTo>
                  <a:lnTo>
                    <a:pt x="6787769" y="1395095"/>
                  </a:lnTo>
                  <a:lnTo>
                    <a:pt x="7127621" y="1366139"/>
                  </a:lnTo>
                  <a:lnTo>
                    <a:pt x="7467473" y="454787"/>
                  </a:lnTo>
                  <a:lnTo>
                    <a:pt x="7805801" y="0"/>
                  </a:lnTo>
                  <a:lnTo>
                    <a:pt x="8145780" y="512699"/>
                  </a:lnTo>
                </a:path>
              </a:pathLst>
            </a:custGeom>
            <a:ln w="28575">
              <a:solidFill>
                <a:srgbClr val="F4684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7">
            <a:extLst>
              <a:ext uri="{FF2B5EF4-FFF2-40B4-BE49-F238E27FC236}">
                <a16:creationId xmlns:a16="http://schemas.microsoft.com/office/drawing/2014/main" id="{14A3A24E-8AA3-081D-D293-F518D305815E}"/>
              </a:ext>
            </a:extLst>
          </p:cNvPr>
          <p:cNvSpPr txBox="1"/>
          <p:nvPr/>
        </p:nvSpPr>
        <p:spPr>
          <a:xfrm>
            <a:off x="1902332" y="4214621"/>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3" name="object 8">
            <a:extLst>
              <a:ext uri="{FF2B5EF4-FFF2-40B4-BE49-F238E27FC236}">
                <a16:creationId xmlns:a16="http://schemas.microsoft.com/office/drawing/2014/main" id="{50AD8F1E-9781-9127-8905-68970919BD30}"/>
              </a:ext>
            </a:extLst>
          </p:cNvPr>
          <p:cNvSpPr txBox="1"/>
          <p:nvPr/>
        </p:nvSpPr>
        <p:spPr>
          <a:xfrm>
            <a:off x="3260216" y="4185920"/>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4" name="object 9">
            <a:extLst>
              <a:ext uri="{FF2B5EF4-FFF2-40B4-BE49-F238E27FC236}">
                <a16:creationId xmlns:a16="http://schemas.microsoft.com/office/drawing/2014/main" id="{BB44A521-2FB9-370A-B8F2-BF3BCC36B2A9}"/>
              </a:ext>
            </a:extLst>
          </p:cNvPr>
          <p:cNvSpPr txBox="1"/>
          <p:nvPr/>
        </p:nvSpPr>
        <p:spPr>
          <a:xfrm>
            <a:off x="3599434" y="4157598"/>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5" name="object 10">
            <a:extLst>
              <a:ext uri="{FF2B5EF4-FFF2-40B4-BE49-F238E27FC236}">
                <a16:creationId xmlns:a16="http://schemas.microsoft.com/office/drawing/2014/main" id="{E963B10E-8DF4-8420-67F2-503FFFC8A04D}"/>
              </a:ext>
            </a:extLst>
          </p:cNvPr>
          <p:cNvSpPr txBox="1"/>
          <p:nvPr/>
        </p:nvSpPr>
        <p:spPr>
          <a:xfrm>
            <a:off x="3939032" y="4214621"/>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6" name="object 11">
            <a:extLst>
              <a:ext uri="{FF2B5EF4-FFF2-40B4-BE49-F238E27FC236}">
                <a16:creationId xmlns:a16="http://schemas.microsoft.com/office/drawing/2014/main" id="{E60681C0-861F-164A-E30A-B35E138D1277}"/>
              </a:ext>
            </a:extLst>
          </p:cNvPr>
          <p:cNvSpPr txBox="1"/>
          <p:nvPr/>
        </p:nvSpPr>
        <p:spPr>
          <a:xfrm>
            <a:off x="2920745" y="4242942"/>
            <a:ext cx="14414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370330" algn="l"/>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4</a:t>
            </a:r>
            <a:r>
              <a:rPr kumimoji="0" sz="900" b="0" i="0" u="none" strike="noStrike" kern="0" cap="none" spc="0" normalizeH="0" baseline="0" noProof="0" dirty="0">
                <a:ln>
                  <a:noFill/>
                </a:ln>
                <a:solidFill>
                  <a:srgbClr val="404040"/>
                </a:solidFill>
                <a:effectLst/>
                <a:uLnTx/>
                <a:uFillTx/>
                <a:latin typeface="Calibri"/>
                <a:ea typeface="+mn-ea"/>
                <a:cs typeface="Calibri"/>
              </a:rPr>
              <a:t>	</a:t>
            </a:r>
            <a:r>
              <a:rPr kumimoji="0" sz="900" b="0" i="0" u="none" strike="noStrike" kern="0" cap="none" spc="-50" normalizeH="0" baseline="0" noProof="0" dirty="0">
                <a:ln>
                  <a:noFill/>
                </a:ln>
                <a:solidFill>
                  <a:srgbClr val="40404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7" name="object 12">
            <a:extLst>
              <a:ext uri="{FF2B5EF4-FFF2-40B4-BE49-F238E27FC236}">
                <a16:creationId xmlns:a16="http://schemas.microsoft.com/office/drawing/2014/main" id="{74D902BE-4638-8970-81D9-39C8CD695269}"/>
              </a:ext>
            </a:extLst>
          </p:cNvPr>
          <p:cNvSpPr txBox="1"/>
          <p:nvPr/>
        </p:nvSpPr>
        <p:spPr>
          <a:xfrm>
            <a:off x="2241550" y="4271517"/>
            <a:ext cx="483616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4425315" algn="l"/>
                <a:tab pos="4765040" algn="l"/>
              </a:tabLst>
              <a:defRPr/>
            </a:pPr>
            <a:r>
              <a:rPr kumimoji="0" sz="900" b="0" i="0" u="none" strike="noStrike" kern="0" cap="none" spc="-50" normalizeH="0" baseline="0" noProof="0" dirty="0">
                <a:ln>
                  <a:noFill/>
                </a:ln>
                <a:solidFill>
                  <a:srgbClr val="404040"/>
                </a:solidFill>
                <a:effectLst/>
                <a:uLnTx/>
                <a:uFillTx/>
                <a:latin typeface="Calibri"/>
                <a:ea typeface="+mn-ea"/>
                <a:cs typeface="Calibri"/>
              </a:rPr>
              <a:t>3</a:t>
            </a:r>
            <a:r>
              <a:rPr kumimoji="0" sz="900" b="0" i="0" u="none" strike="noStrike" kern="0" cap="none" spc="0" normalizeH="0" baseline="0" noProof="0" dirty="0">
                <a:ln>
                  <a:noFill/>
                </a:ln>
                <a:solidFill>
                  <a:srgbClr val="404040"/>
                </a:solidFill>
                <a:effectLst/>
                <a:uLnTx/>
                <a:uFillTx/>
                <a:latin typeface="Calibri"/>
                <a:ea typeface="+mn-ea"/>
                <a:cs typeface="Calibri"/>
              </a:rPr>
              <a:t>	</a:t>
            </a:r>
            <a:r>
              <a:rPr kumimoji="0" sz="900" b="0" i="0" u="none" strike="noStrike" kern="0" cap="none" spc="-50" normalizeH="0" baseline="0" noProof="0" dirty="0">
                <a:ln>
                  <a:noFill/>
                </a:ln>
                <a:solidFill>
                  <a:srgbClr val="404040"/>
                </a:solidFill>
                <a:effectLst/>
                <a:uLnTx/>
                <a:uFillTx/>
                <a:latin typeface="Calibri"/>
                <a:ea typeface="+mn-ea"/>
                <a:cs typeface="Calibri"/>
              </a:rPr>
              <a:t>3</a:t>
            </a:r>
            <a:r>
              <a:rPr kumimoji="0" sz="900" b="0" i="0" u="none" strike="noStrike" kern="0" cap="none" spc="0" normalizeH="0" baseline="0" noProof="0" dirty="0">
                <a:ln>
                  <a:noFill/>
                </a:ln>
                <a:solidFill>
                  <a:srgbClr val="404040"/>
                </a:solidFill>
                <a:effectLst/>
                <a:uLnTx/>
                <a:uFillTx/>
                <a:latin typeface="Calibri"/>
                <a:ea typeface="+mn-ea"/>
                <a:cs typeface="Calibri"/>
              </a:rPr>
              <a:t>	</a:t>
            </a:r>
            <a:r>
              <a:rPr kumimoji="0" sz="900" b="0" i="0" u="none" strike="noStrike" kern="0" cap="none" spc="-50" normalizeH="0" baseline="0" noProof="0" dirty="0">
                <a:ln>
                  <a:noFill/>
                </a:ln>
                <a:solidFill>
                  <a:srgbClr val="40404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aphicFrame>
        <p:nvGraphicFramePr>
          <p:cNvPr id="18" name="object 13">
            <a:extLst>
              <a:ext uri="{FF2B5EF4-FFF2-40B4-BE49-F238E27FC236}">
                <a16:creationId xmlns:a16="http://schemas.microsoft.com/office/drawing/2014/main" id="{779CB18C-4C1D-35C4-E0C7-8F17909A69CA}"/>
              </a:ext>
            </a:extLst>
          </p:cNvPr>
          <p:cNvGraphicFramePr>
            <a:graphicFrameLocks noGrp="1"/>
          </p:cNvGraphicFramePr>
          <p:nvPr/>
        </p:nvGraphicFramePr>
        <p:xfrm>
          <a:off x="1435100" y="1757426"/>
          <a:ext cx="8482963" cy="2842895"/>
        </p:xfrm>
        <a:graphic>
          <a:graphicData uri="http://schemas.openxmlformats.org/drawingml/2006/table">
            <a:tbl>
              <a:tblPr firstRow="1" bandRow="1">
                <a:tableStyleId>{2D5ABB26-0587-4C30-8999-92F81FD0307C}</a:tableStyleId>
              </a:tblPr>
              <a:tblGrid>
                <a:gridCol w="6449060">
                  <a:extLst>
                    <a:ext uri="{9D8B030D-6E8A-4147-A177-3AD203B41FA5}">
                      <a16:colId xmlns:a16="http://schemas.microsoft.com/office/drawing/2014/main" val="20000"/>
                    </a:ext>
                  </a:extLst>
                </a:gridCol>
                <a:gridCol w="339089">
                  <a:extLst>
                    <a:ext uri="{9D8B030D-6E8A-4147-A177-3AD203B41FA5}">
                      <a16:colId xmlns:a16="http://schemas.microsoft.com/office/drawing/2014/main" val="20001"/>
                    </a:ext>
                  </a:extLst>
                </a:gridCol>
                <a:gridCol w="339090">
                  <a:extLst>
                    <a:ext uri="{9D8B030D-6E8A-4147-A177-3AD203B41FA5}">
                      <a16:colId xmlns:a16="http://schemas.microsoft.com/office/drawing/2014/main" val="20002"/>
                    </a:ext>
                  </a:extLst>
                </a:gridCol>
                <a:gridCol w="292734">
                  <a:extLst>
                    <a:ext uri="{9D8B030D-6E8A-4147-A177-3AD203B41FA5}">
                      <a16:colId xmlns:a16="http://schemas.microsoft.com/office/drawing/2014/main" val="20003"/>
                    </a:ext>
                  </a:extLst>
                </a:gridCol>
                <a:gridCol w="339090">
                  <a:extLst>
                    <a:ext uri="{9D8B030D-6E8A-4147-A177-3AD203B41FA5}">
                      <a16:colId xmlns:a16="http://schemas.microsoft.com/office/drawing/2014/main" val="20004"/>
                    </a:ext>
                  </a:extLst>
                </a:gridCol>
                <a:gridCol w="723900">
                  <a:extLst>
                    <a:ext uri="{9D8B030D-6E8A-4147-A177-3AD203B41FA5}">
                      <a16:colId xmlns:a16="http://schemas.microsoft.com/office/drawing/2014/main" val="20005"/>
                    </a:ext>
                  </a:extLst>
                </a:gridCol>
              </a:tblGrid>
              <a:tr h="284480">
                <a:tc gridSpan="5">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157480">
                        <a:lnSpc>
                          <a:spcPts val="1030"/>
                        </a:lnSpc>
                      </a:pPr>
                      <a:r>
                        <a:rPr sz="900" spc="-25" dirty="0">
                          <a:solidFill>
                            <a:srgbClr val="404040"/>
                          </a:solidFill>
                          <a:latin typeface="Calibri"/>
                          <a:cs typeface="Calibri"/>
                        </a:rPr>
                        <a:t>92</a:t>
                      </a:r>
                      <a:endParaRPr sz="900">
                        <a:latin typeface="Calibri"/>
                        <a:cs typeface="Calibri"/>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0"/>
                  </a:ext>
                </a:extLst>
              </a:tr>
              <a:tr h="568325">
                <a:tc>
                  <a:txBody>
                    <a:bodyPr/>
                    <a:lstStyle/>
                    <a:p>
                      <a:pPr>
                        <a:lnSpc>
                          <a:spcPct val="100000"/>
                        </a:lnSpc>
                      </a:pPr>
                      <a:endParaRPr sz="1400" dirty="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spcBef>
                          <a:spcPts val="570"/>
                        </a:spcBef>
                      </a:pPr>
                      <a:endParaRPr sz="900">
                        <a:latin typeface="Times New Roman"/>
                        <a:cs typeface="Times New Roman"/>
                      </a:endParaRPr>
                    </a:p>
                    <a:p>
                      <a:pPr marL="65405">
                        <a:lnSpc>
                          <a:spcPct val="100000"/>
                        </a:lnSpc>
                      </a:pPr>
                      <a:r>
                        <a:rPr sz="900" spc="-25" dirty="0">
                          <a:solidFill>
                            <a:srgbClr val="404040"/>
                          </a:solidFill>
                          <a:latin typeface="Calibri"/>
                          <a:cs typeface="Calibri"/>
                        </a:rPr>
                        <a:t>76</a:t>
                      </a:r>
                      <a:endParaRPr sz="900">
                        <a:latin typeface="Calibri"/>
                        <a:cs typeface="Calibri"/>
                      </a:endParaRPr>
                    </a:p>
                  </a:txBody>
                  <a:tcPr marL="0" marR="0" marT="72390" marB="0">
                    <a:lnT w="9525">
                      <a:solidFill>
                        <a:srgbClr val="D9D9D9"/>
                      </a:solidFill>
                      <a:prstDash val="solid"/>
                    </a:lnT>
                    <a:lnB w="9525">
                      <a:solidFill>
                        <a:srgbClr val="D9D9D9"/>
                      </a:solidFill>
                      <a:prstDash val="solid"/>
                    </a:lnB>
                  </a:tcPr>
                </a:tc>
                <a:tc>
                  <a:txBody>
                    <a:bodyPr/>
                    <a:lstStyle/>
                    <a:p>
                      <a:pPr>
                        <a:lnSpc>
                          <a:spcPct val="100000"/>
                        </a:lnSpc>
                        <a:spcBef>
                          <a:spcPts val="705"/>
                        </a:spcBef>
                      </a:pPr>
                      <a:endParaRPr sz="900">
                        <a:latin typeface="Times New Roman"/>
                        <a:cs typeface="Times New Roman"/>
                      </a:endParaRPr>
                    </a:p>
                    <a:p>
                      <a:pPr marR="102870" algn="r">
                        <a:lnSpc>
                          <a:spcPct val="100000"/>
                        </a:lnSpc>
                      </a:pPr>
                      <a:r>
                        <a:rPr sz="900" spc="-25" dirty="0">
                          <a:solidFill>
                            <a:srgbClr val="404040"/>
                          </a:solidFill>
                          <a:latin typeface="Calibri"/>
                          <a:cs typeface="Calibri"/>
                        </a:rPr>
                        <a:t>74</a:t>
                      </a:r>
                      <a:endParaRPr sz="900">
                        <a:latin typeface="Calibri"/>
                        <a:cs typeface="Calibri"/>
                      </a:endParaRPr>
                    </a:p>
                  </a:txBody>
                  <a:tcPr marL="0" marR="0" marT="89535"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1"/>
                  </a:ext>
                </a:extLst>
              </a:tr>
              <a:tr h="284480">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2"/>
                  </a:ext>
                </a:extLst>
              </a:tr>
              <a:tr h="569595">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spcBef>
                          <a:spcPts val="930"/>
                        </a:spcBef>
                      </a:pPr>
                      <a:endParaRPr sz="900">
                        <a:latin typeface="Times New Roman"/>
                        <a:cs typeface="Times New Roman"/>
                      </a:endParaRPr>
                    </a:p>
                    <a:p>
                      <a:pPr marL="111760">
                        <a:lnSpc>
                          <a:spcPct val="100000"/>
                        </a:lnSpc>
                      </a:pPr>
                      <a:r>
                        <a:rPr sz="900" spc="-25" dirty="0">
                          <a:solidFill>
                            <a:srgbClr val="404040"/>
                          </a:solidFill>
                          <a:latin typeface="Calibri"/>
                          <a:cs typeface="Calibri"/>
                        </a:rPr>
                        <a:t>43</a:t>
                      </a:r>
                      <a:endParaRPr sz="900">
                        <a:latin typeface="Calibri"/>
                        <a:cs typeface="Calibri"/>
                      </a:endParaRPr>
                    </a:p>
                  </a:txBody>
                  <a:tcPr marL="0" marR="0" marT="118110" marB="0">
                    <a:lnT w="9525">
                      <a:solidFill>
                        <a:srgbClr val="D9D9D9"/>
                      </a:solidFill>
                      <a:prstDash val="solid"/>
                    </a:lnT>
                    <a:lnB w="9525">
                      <a:solidFill>
                        <a:srgbClr val="D9D9D9"/>
                      </a:solidFill>
                      <a:prstDash val="solid"/>
                    </a:lnB>
                  </a:tcPr>
                </a:tc>
                <a:tc>
                  <a:txBody>
                    <a:bodyPr/>
                    <a:lstStyle/>
                    <a:p>
                      <a:pPr>
                        <a:lnSpc>
                          <a:spcPct val="100000"/>
                        </a:lnSpc>
                        <a:spcBef>
                          <a:spcPts val="710"/>
                        </a:spcBef>
                      </a:pPr>
                      <a:endParaRPr sz="900">
                        <a:latin typeface="Times New Roman"/>
                        <a:cs typeface="Times New Roman"/>
                      </a:endParaRPr>
                    </a:p>
                    <a:p>
                      <a:pPr marL="111760">
                        <a:lnSpc>
                          <a:spcPct val="100000"/>
                        </a:lnSpc>
                      </a:pPr>
                      <a:r>
                        <a:rPr sz="900" spc="-25" dirty="0">
                          <a:solidFill>
                            <a:srgbClr val="404040"/>
                          </a:solidFill>
                          <a:latin typeface="Calibri"/>
                          <a:cs typeface="Calibri"/>
                        </a:rPr>
                        <a:t>44</a:t>
                      </a:r>
                      <a:endParaRPr sz="900">
                        <a:latin typeface="Calibri"/>
                        <a:cs typeface="Calibri"/>
                      </a:endParaRPr>
                    </a:p>
                  </a:txBody>
                  <a:tcPr marL="0" marR="0" marT="9017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3"/>
                  </a:ext>
                </a:extLst>
              </a:tr>
              <a:tr h="283210">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spcBef>
                          <a:spcPts val="254"/>
                        </a:spcBef>
                      </a:pPr>
                      <a:endParaRPr sz="900">
                        <a:latin typeface="Times New Roman"/>
                        <a:cs typeface="Times New Roman"/>
                      </a:endParaRPr>
                    </a:p>
                    <a:p>
                      <a:pPr marL="111125">
                        <a:lnSpc>
                          <a:spcPts val="840"/>
                        </a:lnSpc>
                      </a:pPr>
                      <a:r>
                        <a:rPr sz="900" spc="-25" dirty="0">
                          <a:solidFill>
                            <a:srgbClr val="404040"/>
                          </a:solidFill>
                          <a:latin typeface="Calibri"/>
                          <a:cs typeface="Calibri"/>
                        </a:rPr>
                        <a:t>26</a:t>
                      </a:r>
                      <a:endParaRPr sz="900">
                        <a:latin typeface="Calibri"/>
                        <a:cs typeface="Calibri"/>
                      </a:endParaRPr>
                    </a:p>
                  </a:txBody>
                  <a:tcPr marL="0" marR="0" marT="32384"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4"/>
                  </a:ext>
                </a:extLst>
              </a:tr>
              <a:tr h="284480">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5"/>
                  </a:ext>
                </a:extLst>
              </a:tr>
              <a:tr h="284480">
                <a:tc>
                  <a:txBody>
                    <a:bodyPr/>
                    <a:lstStyle/>
                    <a:p>
                      <a:pPr marL="1129665">
                        <a:lnSpc>
                          <a:spcPct val="100000"/>
                        </a:lnSpc>
                        <a:spcBef>
                          <a:spcPts val="400"/>
                        </a:spcBef>
                        <a:tabLst>
                          <a:tab pos="6221095" algn="l"/>
                        </a:tabLst>
                      </a:pPr>
                      <a:r>
                        <a:rPr sz="900" spc="-25" dirty="0">
                          <a:solidFill>
                            <a:srgbClr val="404040"/>
                          </a:solidFill>
                          <a:latin typeface="Calibri"/>
                          <a:cs typeface="Calibri"/>
                        </a:rPr>
                        <a:t>10</a:t>
                      </a:r>
                      <a:r>
                        <a:rPr sz="900" dirty="0">
                          <a:solidFill>
                            <a:srgbClr val="404040"/>
                          </a:solidFill>
                          <a:latin typeface="Calibri"/>
                          <a:cs typeface="Calibri"/>
                        </a:rPr>
                        <a:t>	</a:t>
                      </a:r>
                      <a:r>
                        <a:rPr sz="900" spc="-25" dirty="0">
                          <a:solidFill>
                            <a:srgbClr val="404040"/>
                          </a:solidFill>
                          <a:latin typeface="Calibri"/>
                          <a:cs typeface="Calibri"/>
                        </a:rPr>
                        <a:t>10</a:t>
                      </a:r>
                      <a:endParaRPr sz="900">
                        <a:latin typeface="Calibri"/>
                        <a:cs typeface="Calibri"/>
                      </a:endParaRPr>
                    </a:p>
                  </a:txBody>
                  <a:tcPr marL="0" marR="0" marT="5080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6"/>
                  </a:ext>
                </a:extLst>
              </a:tr>
              <a:tr h="283845">
                <a:tc>
                  <a:txBody>
                    <a:bodyPr/>
                    <a:lstStyle/>
                    <a:p>
                      <a:pPr marL="140335">
                        <a:lnSpc>
                          <a:spcPct val="100000"/>
                        </a:lnSpc>
                        <a:spcBef>
                          <a:spcPts val="170"/>
                        </a:spcBef>
                        <a:tabLst>
                          <a:tab pos="3195320" algn="l"/>
                          <a:tab pos="3534410" algn="l"/>
                          <a:tab pos="3874135" algn="l"/>
                          <a:tab pos="4213225" algn="l"/>
                          <a:tab pos="4552950" algn="l"/>
                          <a:tab pos="4892675" algn="l"/>
                          <a:tab pos="5910580" algn="l"/>
                        </a:tabLst>
                      </a:pPr>
                      <a:r>
                        <a:rPr sz="1350" spc="-75" baseline="12345" dirty="0">
                          <a:solidFill>
                            <a:srgbClr val="404040"/>
                          </a:solidFill>
                          <a:latin typeface="Calibri"/>
                          <a:cs typeface="Calibri"/>
                        </a:rPr>
                        <a:t>2</a:t>
                      </a:r>
                      <a:r>
                        <a:rPr sz="1350" baseline="12345" dirty="0">
                          <a:solidFill>
                            <a:srgbClr val="404040"/>
                          </a:solidFill>
                          <a:latin typeface="Calibri"/>
                          <a:cs typeface="Calibri"/>
                        </a:rPr>
                        <a:t>	</a:t>
                      </a:r>
                      <a:r>
                        <a:rPr sz="1350" spc="-75" baseline="-15432" dirty="0">
                          <a:solidFill>
                            <a:srgbClr val="404040"/>
                          </a:solidFill>
                          <a:latin typeface="Calibri"/>
                          <a:cs typeface="Calibri"/>
                        </a:rPr>
                        <a:t>0</a:t>
                      </a:r>
                      <a:r>
                        <a:rPr sz="1350" baseline="-15432" dirty="0">
                          <a:solidFill>
                            <a:srgbClr val="404040"/>
                          </a:solidFill>
                          <a:latin typeface="Calibri"/>
                          <a:cs typeface="Calibri"/>
                        </a:rPr>
                        <a:t>	</a:t>
                      </a:r>
                      <a:r>
                        <a:rPr sz="900" spc="-50" dirty="0">
                          <a:solidFill>
                            <a:srgbClr val="404040"/>
                          </a:solidFill>
                          <a:latin typeface="Calibri"/>
                          <a:cs typeface="Calibri"/>
                        </a:rPr>
                        <a:t>1</a:t>
                      </a:r>
                      <a:r>
                        <a:rPr sz="900" dirty="0">
                          <a:solidFill>
                            <a:srgbClr val="404040"/>
                          </a:solidFill>
                          <a:latin typeface="Calibri"/>
                          <a:cs typeface="Calibri"/>
                        </a:rPr>
                        <a:t>	</a:t>
                      </a:r>
                      <a:r>
                        <a:rPr sz="1350" spc="-75" baseline="-15432" dirty="0">
                          <a:solidFill>
                            <a:srgbClr val="404040"/>
                          </a:solidFill>
                          <a:latin typeface="Calibri"/>
                          <a:cs typeface="Calibri"/>
                        </a:rPr>
                        <a:t>0</a:t>
                      </a:r>
                      <a:r>
                        <a:rPr sz="1350" baseline="-15432" dirty="0">
                          <a:solidFill>
                            <a:srgbClr val="404040"/>
                          </a:solidFill>
                          <a:latin typeface="Calibri"/>
                          <a:cs typeface="Calibri"/>
                        </a:rPr>
                        <a:t>	</a:t>
                      </a:r>
                      <a:r>
                        <a:rPr sz="900" spc="-50" dirty="0">
                          <a:solidFill>
                            <a:srgbClr val="404040"/>
                          </a:solidFill>
                          <a:latin typeface="Calibri"/>
                          <a:cs typeface="Calibri"/>
                        </a:rPr>
                        <a:t>1</a:t>
                      </a:r>
                      <a:r>
                        <a:rPr sz="900" dirty="0">
                          <a:solidFill>
                            <a:srgbClr val="404040"/>
                          </a:solidFill>
                          <a:latin typeface="Calibri"/>
                          <a:cs typeface="Calibri"/>
                        </a:rPr>
                        <a:t>	</a:t>
                      </a:r>
                      <a:r>
                        <a:rPr sz="1350" spc="-75" baseline="12345" dirty="0">
                          <a:solidFill>
                            <a:srgbClr val="404040"/>
                          </a:solidFill>
                          <a:latin typeface="Calibri"/>
                          <a:cs typeface="Calibri"/>
                        </a:rPr>
                        <a:t>2</a:t>
                      </a:r>
                      <a:r>
                        <a:rPr sz="1350" baseline="12345" dirty="0">
                          <a:solidFill>
                            <a:srgbClr val="404040"/>
                          </a:solidFill>
                          <a:latin typeface="Calibri"/>
                          <a:cs typeface="Calibri"/>
                        </a:rPr>
                        <a:t>	</a:t>
                      </a:r>
                      <a:r>
                        <a:rPr sz="900" spc="-50" dirty="0">
                          <a:solidFill>
                            <a:srgbClr val="404040"/>
                          </a:solidFill>
                          <a:latin typeface="Calibri"/>
                          <a:cs typeface="Calibri"/>
                        </a:rPr>
                        <a:t>1</a:t>
                      </a:r>
                      <a:r>
                        <a:rPr sz="900" dirty="0">
                          <a:solidFill>
                            <a:srgbClr val="404040"/>
                          </a:solidFill>
                          <a:latin typeface="Calibri"/>
                          <a:cs typeface="Calibri"/>
                        </a:rPr>
                        <a:t>	</a:t>
                      </a:r>
                      <a:r>
                        <a:rPr sz="900" spc="-50" dirty="0">
                          <a:solidFill>
                            <a:srgbClr val="404040"/>
                          </a:solidFill>
                          <a:latin typeface="Calibri"/>
                          <a:cs typeface="Calibri"/>
                        </a:rPr>
                        <a:t>1</a:t>
                      </a:r>
                      <a:endParaRPr sz="900">
                        <a:latin typeface="Calibri"/>
                        <a:cs typeface="Calibri"/>
                      </a:endParaRPr>
                    </a:p>
                  </a:txBody>
                  <a:tcPr marL="0" marR="0" marT="2159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a:txBody>
                    <a:bodyPr/>
                    <a:lstStyle/>
                    <a:p>
                      <a:pPr>
                        <a:lnSpc>
                          <a:spcPct val="100000"/>
                        </a:lnSpc>
                      </a:pPr>
                      <a:endParaRPr sz="1400" dirty="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7"/>
                  </a:ext>
                </a:extLst>
              </a:tr>
            </a:tbl>
          </a:graphicData>
        </a:graphic>
      </p:graphicFrame>
      <p:sp>
        <p:nvSpPr>
          <p:cNvPr id="19" name="object 14">
            <a:extLst>
              <a:ext uri="{FF2B5EF4-FFF2-40B4-BE49-F238E27FC236}">
                <a16:creationId xmlns:a16="http://schemas.microsoft.com/office/drawing/2014/main" id="{1DFECD2A-F6E5-5B44-0D43-3136514717C8}"/>
              </a:ext>
            </a:extLst>
          </p:cNvPr>
          <p:cNvSpPr txBox="1"/>
          <p:nvPr/>
        </p:nvSpPr>
        <p:spPr>
          <a:xfrm>
            <a:off x="1258569" y="4497958"/>
            <a:ext cx="8622030" cy="514984"/>
          </a:xfrm>
          <a:prstGeom prst="rect">
            <a:avLst/>
          </a:prstGeom>
        </p:spPr>
        <p:txBody>
          <a:bodyPr vert="horz" wrap="square" lIns="0" tIns="24130" rIns="0" bIns="0" rtlCol="0">
            <a:spAutoFit/>
          </a:bodyPr>
          <a:lstStyle/>
          <a:p>
            <a:pPr marL="0" marR="8530590" lvl="0" indent="0" algn="ctr" defTabSz="914400" rtl="0" eaLnBrk="1" fontAlgn="auto" latinLnBrk="0" hangingPunct="1">
              <a:lnSpc>
                <a:spcPct val="100000"/>
              </a:lnSpc>
              <a:spcBef>
                <a:spcPts val="190"/>
              </a:spcBef>
              <a:spcAft>
                <a:spcPts val="0"/>
              </a:spcAft>
              <a:buClrTx/>
              <a:buSzTx/>
              <a:buFontTx/>
              <a:buNone/>
              <a:tabLst/>
              <a:defRPr/>
            </a:pPr>
            <a:r>
              <a:rPr kumimoji="0" sz="900" b="0" i="0" u="none" strike="noStrike" kern="0" cap="none" spc="-50" normalizeH="0" baseline="0" noProof="0" dirty="0">
                <a:ln>
                  <a:noFill/>
                </a:ln>
                <a:solidFill>
                  <a:srgbClr val="585858"/>
                </a:solidFill>
                <a:effectLst/>
                <a:uLnTx/>
                <a:uFillTx/>
                <a:latin typeface="Calibri"/>
                <a:ea typeface="+mn-ea"/>
                <a:cs typeface="Calibri"/>
              </a:rPr>
              <a:t>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217804" marR="0" lvl="0" indent="0" algn="ctr" defTabSz="914400" rtl="0" eaLnBrk="1" fontAlgn="auto" latinLnBrk="0" hangingPunct="1">
              <a:lnSpc>
                <a:spcPct val="100000"/>
              </a:lnSpc>
              <a:spcBef>
                <a:spcPts val="85"/>
              </a:spcBef>
              <a:spcAft>
                <a:spcPts val="0"/>
              </a:spcAft>
              <a:buClrTx/>
              <a:buSzTx/>
              <a:buFontTx/>
              <a:buNone/>
              <a:tabLst/>
              <a:defRPr/>
            </a:pPr>
            <a:r>
              <a:rPr kumimoji="0" sz="900" b="0" i="0" u="none" strike="noStrike" kern="0" cap="none" spc="0" normalizeH="0" baseline="0" noProof="0" dirty="0">
                <a:ln>
                  <a:noFill/>
                </a:ln>
                <a:solidFill>
                  <a:srgbClr val="585858"/>
                </a:solidFill>
                <a:effectLst/>
                <a:uLnTx/>
                <a:uFillTx/>
                <a:latin typeface="Calibri"/>
                <a:ea typeface="+mn-ea"/>
                <a:cs typeface="Calibri"/>
              </a:rPr>
              <a:t>2000</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2001</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2002</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2003</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2004</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2005</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2006</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2007</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2008</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2009</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2010</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2011</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2012</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2013</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2014</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2015</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2016</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2017</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2018</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2019</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2020</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2021</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2022</a:t>
            </a:r>
            <a:r>
              <a:rPr kumimoji="0" sz="900" b="0" i="0" u="none" strike="noStrike" kern="0" cap="none" spc="215" normalizeH="0" baseline="0" noProof="0" dirty="0">
                <a:ln>
                  <a:noFill/>
                </a:ln>
                <a:solidFill>
                  <a:srgbClr val="585858"/>
                </a:solidFill>
                <a:effectLst/>
                <a:uLnTx/>
                <a:uFillTx/>
                <a:latin typeface="Calibri"/>
                <a:ea typeface="+mn-ea"/>
                <a:cs typeface="Calibri"/>
              </a:rPr>
              <a:t>  </a:t>
            </a:r>
            <a:r>
              <a:rPr kumimoji="0" sz="900" b="0" i="0" u="none" strike="noStrike" kern="0" cap="none" spc="0" normalizeH="0" baseline="0" noProof="0" dirty="0">
                <a:ln>
                  <a:noFill/>
                </a:ln>
                <a:solidFill>
                  <a:srgbClr val="585858"/>
                </a:solidFill>
                <a:effectLst/>
                <a:uLnTx/>
                <a:uFillTx/>
                <a:latin typeface="Calibri"/>
                <a:ea typeface="+mn-ea"/>
                <a:cs typeface="Calibri"/>
              </a:rPr>
              <a:t>2023</a:t>
            </a:r>
            <a:r>
              <a:rPr kumimoji="0" sz="900" b="0" i="0" u="none" strike="noStrike" kern="0" cap="none" spc="220" normalizeH="0" baseline="0" noProof="0" dirty="0">
                <a:ln>
                  <a:noFill/>
                </a:ln>
                <a:solidFill>
                  <a:srgbClr val="585858"/>
                </a:solidFill>
                <a:effectLst/>
                <a:uLnTx/>
                <a:uFillTx/>
                <a:latin typeface="Calibri"/>
                <a:ea typeface="+mn-ea"/>
                <a:cs typeface="Calibri"/>
              </a:rPr>
              <a:t>  </a:t>
            </a:r>
            <a:r>
              <a:rPr kumimoji="0" sz="900" b="0" i="0" u="none" strike="noStrike" kern="0" cap="none" spc="-20" normalizeH="0" baseline="0" noProof="0" dirty="0">
                <a:ln>
                  <a:noFill/>
                </a:ln>
                <a:solidFill>
                  <a:srgbClr val="585858"/>
                </a:solidFill>
                <a:effectLst/>
                <a:uLnTx/>
                <a:uFillTx/>
                <a:latin typeface="Calibri"/>
                <a:ea typeface="+mn-ea"/>
                <a:cs typeface="Calibri"/>
              </a:rPr>
              <a:t>2024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215900" marR="0" lvl="0" indent="0" algn="ctr" defTabSz="914400" rtl="0" eaLnBrk="1" fontAlgn="auto" latinLnBrk="0" hangingPunct="1">
              <a:lnSpc>
                <a:spcPct val="100000"/>
              </a:lnSpc>
              <a:spcBef>
                <a:spcPts val="315"/>
              </a:spcBef>
              <a:spcAft>
                <a:spcPts val="0"/>
              </a:spcAft>
              <a:buClrTx/>
              <a:buSzTx/>
              <a:buFontTx/>
              <a:buNone/>
              <a:tabLst/>
              <a:defRPr/>
            </a:pPr>
            <a:r>
              <a:rPr kumimoji="0" sz="1000" b="0" i="0" u="none" strike="noStrike" kern="0" cap="none" spc="-20" normalizeH="0" baseline="0" noProof="0" dirty="0">
                <a:ln>
                  <a:noFill/>
                </a:ln>
                <a:solidFill>
                  <a:srgbClr val="585858"/>
                </a:solidFill>
                <a:effectLst/>
                <a:uLnTx/>
                <a:uFillTx/>
                <a:latin typeface="Calibri"/>
                <a:ea typeface="+mn-ea"/>
                <a:cs typeface="Calibri"/>
              </a:rPr>
              <a:t>Year</a:t>
            </a:r>
            <a:endParaRPr kumimoji="0" sz="10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0" name="object 15">
            <a:extLst>
              <a:ext uri="{FF2B5EF4-FFF2-40B4-BE49-F238E27FC236}">
                <a16:creationId xmlns:a16="http://schemas.microsoft.com/office/drawing/2014/main" id="{F1594AD7-1BBB-3D2E-8439-E4E9258CB46B}"/>
              </a:ext>
            </a:extLst>
          </p:cNvPr>
          <p:cNvSpPr txBox="1"/>
          <p:nvPr/>
        </p:nvSpPr>
        <p:spPr>
          <a:xfrm>
            <a:off x="1200708" y="4224654"/>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10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16">
            <a:extLst>
              <a:ext uri="{FF2B5EF4-FFF2-40B4-BE49-F238E27FC236}">
                <a16:creationId xmlns:a16="http://schemas.microsoft.com/office/drawing/2014/main" id="{9A64F1B1-36EA-8DD2-0192-1FD9D3BC7BA6}"/>
              </a:ext>
            </a:extLst>
          </p:cNvPr>
          <p:cNvSpPr txBox="1"/>
          <p:nvPr/>
        </p:nvSpPr>
        <p:spPr>
          <a:xfrm>
            <a:off x="1142796" y="1663065"/>
            <a:ext cx="199390" cy="24396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100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90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80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70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5"/>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60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50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40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30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a:p>
            <a:pPr marL="70485"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dirty="0">
                <a:ln>
                  <a:noFill/>
                </a:ln>
                <a:solidFill>
                  <a:srgbClr val="585858"/>
                </a:solidFill>
                <a:effectLst/>
                <a:uLnTx/>
                <a:uFillTx/>
                <a:latin typeface="Calibri"/>
                <a:ea typeface="+mn-ea"/>
                <a:cs typeface="Calibri"/>
              </a:rPr>
              <a:t>20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2" name="object 17">
            <a:extLst>
              <a:ext uri="{FF2B5EF4-FFF2-40B4-BE49-F238E27FC236}">
                <a16:creationId xmlns:a16="http://schemas.microsoft.com/office/drawing/2014/main" id="{59433977-A34B-5A3B-5F8A-86955C55AB44}"/>
              </a:ext>
            </a:extLst>
          </p:cNvPr>
          <p:cNvSpPr txBox="1"/>
          <p:nvPr/>
        </p:nvSpPr>
        <p:spPr>
          <a:xfrm>
            <a:off x="975385" y="2265950"/>
            <a:ext cx="152400" cy="1824989"/>
          </a:xfrm>
          <a:prstGeom prst="rect">
            <a:avLst/>
          </a:prstGeom>
        </p:spPr>
        <p:txBody>
          <a:bodyPr vert="vert270" wrap="square" lIns="0" tIns="0" rIns="0" bIns="0" rtlCol="0">
            <a:spAutoFit/>
          </a:bodyPr>
          <a:lstStyle/>
          <a:p>
            <a:pPr marL="12700" marR="0" lvl="0" indent="0" algn="l" defTabSz="914400" rtl="0" eaLnBrk="1" fontAlgn="auto" latinLnBrk="0" hangingPunct="1">
              <a:lnSpc>
                <a:spcPts val="1045"/>
              </a:lnSpc>
              <a:spcBef>
                <a:spcPts val="0"/>
              </a:spcBef>
              <a:spcAft>
                <a:spcPts val="0"/>
              </a:spcAft>
              <a:buClrTx/>
              <a:buSzTx/>
              <a:buFontTx/>
              <a:buNone/>
              <a:tabLst/>
              <a:defRPr/>
            </a:pPr>
            <a:r>
              <a:rPr kumimoji="0" sz="1000" b="0" i="0" u="none" strike="noStrike" kern="0" cap="none" spc="0" normalizeH="0" baseline="0" noProof="0" dirty="0">
                <a:ln>
                  <a:noFill/>
                </a:ln>
                <a:solidFill>
                  <a:srgbClr val="585858"/>
                </a:solidFill>
                <a:effectLst/>
                <a:uLnTx/>
                <a:uFillTx/>
                <a:latin typeface="Calibri"/>
                <a:ea typeface="+mn-ea"/>
                <a:cs typeface="Calibri"/>
              </a:rPr>
              <a:t>Counts</a:t>
            </a:r>
            <a:r>
              <a:rPr kumimoji="0" sz="1000" b="0" i="0" u="none" strike="noStrike" kern="0" cap="none" spc="-20" normalizeH="0" baseline="0" noProof="0" dirty="0">
                <a:ln>
                  <a:noFill/>
                </a:ln>
                <a:solidFill>
                  <a:srgbClr val="585858"/>
                </a:solidFill>
                <a:effectLst/>
                <a:uLnTx/>
                <a:uFillTx/>
                <a:latin typeface="Calibri"/>
                <a:ea typeface="+mn-ea"/>
                <a:cs typeface="Calibri"/>
              </a:rPr>
              <a:t> </a:t>
            </a:r>
            <a:r>
              <a:rPr kumimoji="0" sz="1000" b="0" i="0" u="none" strike="noStrike" kern="0" cap="none" spc="0" normalizeH="0" baseline="0" noProof="0" dirty="0">
                <a:ln>
                  <a:noFill/>
                </a:ln>
                <a:solidFill>
                  <a:srgbClr val="585858"/>
                </a:solidFill>
                <a:effectLst/>
                <a:uLnTx/>
                <a:uFillTx/>
                <a:latin typeface="Calibri"/>
                <a:ea typeface="+mn-ea"/>
                <a:cs typeface="Calibri"/>
              </a:rPr>
              <a:t>of</a:t>
            </a:r>
            <a:r>
              <a:rPr kumimoji="0" sz="1000" b="0" i="0" u="none" strike="noStrike" kern="0" cap="none" spc="-20" normalizeH="0" baseline="0" noProof="0" dirty="0">
                <a:ln>
                  <a:noFill/>
                </a:ln>
                <a:solidFill>
                  <a:srgbClr val="585858"/>
                </a:solidFill>
                <a:effectLst/>
                <a:uLnTx/>
                <a:uFillTx/>
                <a:latin typeface="Calibri"/>
                <a:ea typeface="+mn-ea"/>
                <a:cs typeface="Calibri"/>
              </a:rPr>
              <a:t> </a:t>
            </a:r>
            <a:r>
              <a:rPr kumimoji="0" sz="1000" b="0" i="0" u="none" strike="noStrike" kern="0" cap="none" spc="0" normalizeH="0" baseline="0" noProof="0" dirty="0">
                <a:ln>
                  <a:noFill/>
                </a:ln>
                <a:solidFill>
                  <a:srgbClr val="585858"/>
                </a:solidFill>
                <a:effectLst/>
                <a:uLnTx/>
                <a:uFillTx/>
                <a:latin typeface="Calibri"/>
                <a:ea typeface="+mn-ea"/>
                <a:cs typeface="Calibri"/>
              </a:rPr>
              <a:t>Congenital</a:t>
            </a:r>
            <a:r>
              <a:rPr kumimoji="0" sz="1000" b="0" i="0" u="none" strike="noStrike" kern="0" cap="none" spc="-5" normalizeH="0" baseline="0" noProof="0" dirty="0">
                <a:ln>
                  <a:noFill/>
                </a:ln>
                <a:solidFill>
                  <a:srgbClr val="585858"/>
                </a:solidFill>
                <a:effectLst/>
                <a:uLnTx/>
                <a:uFillTx/>
                <a:latin typeface="Calibri"/>
                <a:ea typeface="+mn-ea"/>
                <a:cs typeface="Calibri"/>
              </a:rPr>
              <a:t> </a:t>
            </a:r>
            <a:r>
              <a:rPr kumimoji="0" sz="1000" b="0" i="0" u="none" strike="noStrike" kern="0" cap="none" spc="0" normalizeH="0" baseline="0" noProof="0" dirty="0">
                <a:ln>
                  <a:noFill/>
                </a:ln>
                <a:solidFill>
                  <a:srgbClr val="585858"/>
                </a:solidFill>
                <a:effectLst/>
                <a:uLnTx/>
                <a:uFillTx/>
                <a:latin typeface="Calibri"/>
                <a:ea typeface="+mn-ea"/>
                <a:cs typeface="Calibri"/>
              </a:rPr>
              <a:t>Syphilis</a:t>
            </a:r>
            <a:r>
              <a:rPr kumimoji="0" sz="1000" b="0" i="0" u="none" strike="noStrike" kern="0" cap="none" spc="-15" normalizeH="0" baseline="0" noProof="0" dirty="0">
                <a:ln>
                  <a:noFill/>
                </a:ln>
                <a:solidFill>
                  <a:srgbClr val="585858"/>
                </a:solidFill>
                <a:effectLst/>
                <a:uLnTx/>
                <a:uFillTx/>
                <a:latin typeface="Calibri"/>
                <a:ea typeface="+mn-ea"/>
                <a:cs typeface="Calibri"/>
              </a:rPr>
              <a:t> </a:t>
            </a:r>
            <a:r>
              <a:rPr kumimoji="0" sz="1000" b="0" i="0" u="none" strike="noStrike" kern="0" cap="none" spc="-20" normalizeH="0" baseline="0" noProof="0" dirty="0">
                <a:ln>
                  <a:noFill/>
                </a:ln>
                <a:solidFill>
                  <a:srgbClr val="585858"/>
                </a:solidFill>
                <a:effectLst/>
                <a:uLnTx/>
                <a:uFillTx/>
                <a:latin typeface="Calibri"/>
                <a:ea typeface="+mn-ea"/>
                <a:cs typeface="Calibri"/>
              </a:rPr>
              <a:t>cases</a:t>
            </a:r>
            <a:endParaRPr kumimoji="0" sz="1000" b="0" i="0" u="none" strike="noStrike" kern="0" cap="none" spc="0" normalizeH="0" baseline="0" noProof="0">
              <a:ln>
                <a:noFill/>
              </a:ln>
              <a:solidFill>
                <a:sysClr val="windowText" lastClr="000000"/>
              </a:solidFill>
              <a:effectLst/>
              <a:uLnTx/>
              <a:uFillTx/>
              <a:latin typeface="Calibri"/>
              <a:ea typeface="+mn-ea"/>
              <a:cs typeface="Calibri"/>
            </a:endParaRPr>
          </a:p>
        </p:txBody>
      </p:sp>
    </p:spTree>
    <p:extLst>
      <p:ext uri="{BB962C8B-B14F-4D97-AF65-F5344CB8AC3E}">
        <p14:creationId xmlns:p14="http://schemas.microsoft.com/office/powerpoint/2010/main" val="348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3651" y="162052"/>
            <a:ext cx="9191424" cy="854786"/>
          </a:xfrm>
          <a:prstGeom prst="rect">
            <a:avLst/>
          </a:prstGeom>
        </p:spPr>
        <p:txBody>
          <a:bodyPr vert="horz" wrap="square" lIns="0" tIns="59055" rIns="0" bIns="0" rtlCol="0">
            <a:spAutoFit/>
          </a:bodyPr>
          <a:lstStyle/>
          <a:p>
            <a:pPr marL="1109345" marR="5080" indent="-1097280">
              <a:lnSpc>
                <a:spcPts val="3040"/>
              </a:lnSpc>
              <a:spcBef>
                <a:spcPts val="465"/>
              </a:spcBef>
            </a:pPr>
            <a:r>
              <a:rPr sz="3600" dirty="0">
                <a:solidFill>
                  <a:srgbClr val="016773"/>
                </a:solidFill>
                <a:latin typeface="Calibri   "/>
              </a:rPr>
              <a:t>Primary,</a:t>
            </a:r>
            <a:r>
              <a:rPr sz="3600" spc="-50" dirty="0">
                <a:solidFill>
                  <a:srgbClr val="016773"/>
                </a:solidFill>
                <a:latin typeface="Calibri   "/>
              </a:rPr>
              <a:t> </a:t>
            </a:r>
            <a:r>
              <a:rPr sz="3600" dirty="0">
                <a:solidFill>
                  <a:srgbClr val="016773"/>
                </a:solidFill>
                <a:latin typeface="Calibri   "/>
              </a:rPr>
              <a:t>Secondary,</a:t>
            </a:r>
            <a:r>
              <a:rPr sz="3600" spc="-45" dirty="0">
                <a:solidFill>
                  <a:srgbClr val="016773"/>
                </a:solidFill>
                <a:latin typeface="Calibri   "/>
              </a:rPr>
              <a:t> </a:t>
            </a:r>
            <a:r>
              <a:rPr sz="3600" spc="65" dirty="0">
                <a:solidFill>
                  <a:srgbClr val="016773"/>
                </a:solidFill>
                <a:latin typeface="Calibri   "/>
              </a:rPr>
              <a:t>and</a:t>
            </a:r>
            <a:r>
              <a:rPr sz="3600" spc="-55" dirty="0">
                <a:solidFill>
                  <a:srgbClr val="016773"/>
                </a:solidFill>
                <a:latin typeface="Calibri   "/>
              </a:rPr>
              <a:t> </a:t>
            </a:r>
            <a:r>
              <a:rPr sz="3600" dirty="0">
                <a:solidFill>
                  <a:srgbClr val="016773"/>
                </a:solidFill>
                <a:latin typeface="Calibri   "/>
              </a:rPr>
              <a:t>Early</a:t>
            </a:r>
            <a:r>
              <a:rPr sz="3600" spc="-20" dirty="0">
                <a:solidFill>
                  <a:srgbClr val="016773"/>
                </a:solidFill>
                <a:latin typeface="Calibri   "/>
              </a:rPr>
              <a:t> </a:t>
            </a:r>
            <a:r>
              <a:rPr sz="3600" dirty="0">
                <a:solidFill>
                  <a:srgbClr val="016773"/>
                </a:solidFill>
                <a:latin typeface="Calibri   "/>
              </a:rPr>
              <a:t>Latent</a:t>
            </a:r>
            <a:r>
              <a:rPr sz="3600" spc="-50" dirty="0">
                <a:solidFill>
                  <a:srgbClr val="016773"/>
                </a:solidFill>
                <a:latin typeface="Calibri   "/>
              </a:rPr>
              <a:t> </a:t>
            </a:r>
            <a:r>
              <a:rPr sz="3600" dirty="0">
                <a:solidFill>
                  <a:srgbClr val="016773"/>
                </a:solidFill>
                <a:latin typeface="Calibri   "/>
              </a:rPr>
              <a:t>Syphilis</a:t>
            </a:r>
            <a:r>
              <a:rPr sz="3600" spc="-95" dirty="0">
                <a:solidFill>
                  <a:srgbClr val="016773"/>
                </a:solidFill>
                <a:latin typeface="Calibri   "/>
              </a:rPr>
              <a:t> </a:t>
            </a:r>
            <a:r>
              <a:rPr sz="3600" spc="35" dirty="0">
                <a:solidFill>
                  <a:srgbClr val="016773"/>
                </a:solidFill>
                <a:latin typeface="Calibri   "/>
              </a:rPr>
              <a:t>Rates </a:t>
            </a:r>
            <a:r>
              <a:rPr sz="3600" dirty="0">
                <a:solidFill>
                  <a:srgbClr val="016773"/>
                </a:solidFill>
                <a:latin typeface="Calibri   "/>
              </a:rPr>
              <a:t>by</a:t>
            </a:r>
            <a:r>
              <a:rPr sz="3600" spc="-55" dirty="0">
                <a:solidFill>
                  <a:srgbClr val="016773"/>
                </a:solidFill>
                <a:latin typeface="Calibri   "/>
              </a:rPr>
              <a:t> </a:t>
            </a:r>
            <a:r>
              <a:rPr sz="3600" dirty="0">
                <a:solidFill>
                  <a:srgbClr val="016773"/>
                </a:solidFill>
                <a:latin typeface="Calibri   "/>
              </a:rPr>
              <a:t>Race/Ethnicity,</a:t>
            </a:r>
            <a:r>
              <a:rPr sz="3600" spc="-155" dirty="0">
                <a:solidFill>
                  <a:srgbClr val="016773"/>
                </a:solidFill>
                <a:latin typeface="Calibri   "/>
              </a:rPr>
              <a:t> </a:t>
            </a:r>
            <a:r>
              <a:rPr sz="3600" dirty="0">
                <a:solidFill>
                  <a:srgbClr val="016773"/>
                </a:solidFill>
                <a:latin typeface="Calibri   "/>
              </a:rPr>
              <a:t>NM,</a:t>
            </a:r>
            <a:r>
              <a:rPr sz="3600" spc="-65" dirty="0">
                <a:solidFill>
                  <a:srgbClr val="016773"/>
                </a:solidFill>
                <a:latin typeface="Calibri   "/>
              </a:rPr>
              <a:t> </a:t>
            </a:r>
            <a:r>
              <a:rPr sz="3600" dirty="0">
                <a:solidFill>
                  <a:srgbClr val="016773"/>
                </a:solidFill>
                <a:latin typeface="Calibri   "/>
              </a:rPr>
              <a:t>20</a:t>
            </a:r>
            <a:r>
              <a:rPr lang="en-US" sz="3600" dirty="0">
                <a:solidFill>
                  <a:srgbClr val="016773"/>
                </a:solidFill>
                <a:latin typeface="Calibri   "/>
              </a:rPr>
              <a:t>23</a:t>
            </a:r>
            <a:r>
              <a:rPr sz="3600" spc="-125" dirty="0">
                <a:solidFill>
                  <a:srgbClr val="016773"/>
                </a:solidFill>
                <a:latin typeface="Calibri   "/>
              </a:rPr>
              <a:t> </a:t>
            </a:r>
            <a:r>
              <a:rPr sz="3600" dirty="0">
                <a:solidFill>
                  <a:srgbClr val="016773"/>
                </a:solidFill>
                <a:latin typeface="Calibri   "/>
              </a:rPr>
              <a:t>–</a:t>
            </a:r>
            <a:r>
              <a:rPr sz="3600" spc="50" dirty="0">
                <a:solidFill>
                  <a:srgbClr val="016773"/>
                </a:solidFill>
                <a:latin typeface="Calibri   "/>
              </a:rPr>
              <a:t> </a:t>
            </a:r>
            <a:r>
              <a:rPr sz="3600" spc="-20" dirty="0">
                <a:solidFill>
                  <a:srgbClr val="016773"/>
                </a:solidFill>
                <a:latin typeface="Calibri   "/>
              </a:rPr>
              <a:t>20</a:t>
            </a:r>
            <a:r>
              <a:rPr lang="en-US" sz="3600" spc="-20" dirty="0">
                <a:solidFill>
                  <a:srgbClr val="016773"/>
                </a:solidFill>
                <a:latin typeface="Calibri   "/>
              </a:rPr>
              <a:t>24</a:t>
            </a:r>
            <a:endParaRPr sz="3600" spc="-20" dirty="0">
              <a:solidFill>
                <a:srgbClr val="016773"/>
              </a:solidFill>
              <a:latin typeface="Calibri   "/>
            </a:endParaRPr>
          </a:p>
        </p:txBody>
      </p:sp>
      <p:grpSp>
        <p:nvGrpSpPr>
          <p:cNvPr id="45" name="object 4">
            <a:extLst>
              <a:ext uri="{FF2B5EF4-FFF2-40B4-BE49-F238E27FC236}">
                <a16:creationId xmlns:a16="http://schemas.microsoft.com/office/drawing/2014/main" id="{11DC6A57-7E51-44EE-AB57-ED2CFFBC9173}"/>
              </a:ext>
            </a:extLst>
          </p:cNvPr>
          <p:cNvGrpSpPr/>
          <p:nvPr/>
        </p:nvGrpSpPr>
        <p:grpSpPr>
          <a:xfrm>
            <a:off x="1219530" y="1935521"/>
            <a:ext cx="9414510" cy="2879725"/>
            <a:chOff x="1219530" y="2799588"/>
            <a:chExt cx="9414510" cy="2879725"/>
          </a:xfrm>
        </p:grpSpPr>
        <p:sp>
          <p:nvSpPr>
            <p:cNvPr id="46" name="object 5">
              <a:extLst>
                <a:ext uri="{FF2B5EF4-FFF2-40B4-BE49-F238E27FC236}">
                  <a16:creationId xmlns:a16="http://schemas.microsoft.com/office/drawing/2014/main" id="{93B05074-7A79-4866-90B6-646CB31EE58A}"/>
                </a:ext>
              </a:extLst>
            </p:cNvPr>
            <p:cNvSpPr/>
            <p:nvPr/>
          </p:nvSpPr>
          <p:spPr>
            <a:xfrm>
              <a:off x="1259827" y="2802763"/>
              <a:ext cx="9371330" cy="2423160"/>
            </a:xfrm>
            <a:custGeom>
              <a:avLst/>
              <a:gdLst/>
              <a:ahLst/>
              <a:cxnLst/>
              <a:rect l="l" t="t" r="r" b="b"/>
              <a:pathLst>
                <a:path w="9371330" h="2423160">
                  <a:moveTo>
                    <a:pt x="0" y="2423033"/>
                  </a:moveTo>
                  <a:lnTo>
                    <a:pt x="401332" y="2423033"/>
                  </a:lnTo>
                </a:path>
                <a:path w="9371330" h="2423160">
                  <a:moveTo>
                    <a:pt x="1472704" y="2423033"/>
                  </a:moveTo>
                  <a:lnTo>
                    <a:pt x="4150372" y="2423033"/>
                  </a:lnTo>
                </a:path>
                <a:path w="9371330" h="2423160">
                  <a:moveTo>
                    <a:pt x="5220220" y="2423033"/>
                  </a:moveTo>
                  <a:lnTo>
                    <a:pt x="6024892" y="2423033"/>
                  </a:lnTo>
                </a:path>
                <a:path w="9371330" h="2423160">
                  <a:moveTo>
                    <a:pt x="7094740" y="2423033"/>
                  </a:moveTo>
                  <a:lnTo>
                    <a:pt x="7897888" y="2423033"/>
                  </a:lnTo>
                </a:path>
                <a:path w="9371330" h="2423160">
                  <a:moveTo>
                    <a:pt x="0" y="2019173"/>
                  </a:moveTo>
                  <a:lnTo>
                    <a:pt x="401332" y="2019173"/>
                  </a:lnTo>
                </a:path>
                <a:path w="9371330" h="2423160">
                  <a:moveTo>
                    <a:pt x="1472704" y="2019173"/>
                  </a:moveTo>
                  <a:lnTo>
                    <a:pt x="4150372" y="2019173"/>
                  </a:lnTo>
                </a:path>
                <a:path w="9371330" h="2423160">
                  <a:moveTo>
                    <a:pt x="5220220" y="2019173"/>
                  </a:moveTo>
                  <a:lnTo>
                    <a:pt x="6024892" y="2019173"/>
                  </a:lnTo>
                </a:path>
                <a:path w="9371330" h="2423160">
                  <a:moveTo>
                    <a:pt x="7094740" y="2019173"/>
                  </a:moveTo>
                  <a:lnTo>
                    <a:pt x="9370961" y="2019173"/>
                  </a:lnTo>
                </a:path>
                <a:path w="9371330" h="2423160">
                  <a:moveTo>
                    <a:pt x="0" y="1615313"/>
                  </a:moveTo>
                  <a:lnTo>
                    <a:pt x="401332" y="1615313"/>
                  </a:lnTo>
                </a:path>
                <a:path w="9371330" h="2423160">
                  <a:moveTo>
                    <a:pt x="1472704" y="1615313"/>
                  </a:moveTo>
                  <a:lnTo>
                    <a:pt x="4150372" y="1615313"/>
                  </a:lnTo>
                </a:path>
                <a:path w="9371330" h="2423160">
                  <a:moveTo>
                    <a:pt x="4685296" y="1615313"/>
                  </a:moveTo>
                  <a:lnTo>
                    <a:pt x="9370961" y="1615313"/>
                  </a:lnTo>
                </a:path>
                <a:path w="9371330" h="2423160">
                  <a:moveTo>
                    <a:pt x="0" y="1211453"/>
                  </a:moveTo>
                  <a:lnTo>
                    <a:pt x="401332" y="1211453"/>
                  </a:lnTo>
                </a:path>
                <a:path w="9371330" h="2423160">
                  <a:moveTo>
                    <a:pt x="937780" y="1211453"/>
                  </a:moveTo>
                  <a:lnTo>
                    <a:pt x="9370961" y="1211453"/>
                  </a:lnTo>
                </a:path>
                <a:path w="9371330" h="2423160">
                  <a:moveTo>
                    <a:pt x="0" y="807593"/>
                  </a:moveTo>
                  <a:lnTo>
                    <a:pt x="401332" y="807593"/>
                  </a:lnTo>
                </a:path>
                <a:path w="9371330" h="2423160">
                  <a:moveTo>
                    <a:pt x="937780" y="807593"/>
                  </a:moveTo>
                  <a:lnTo>
                    <a:pt x="9370961" y="807593"/>
                  </a:lnTo>
                </a:path>
                <a:path w="9371330" h="2423160">
                  <a:moveTo>
                    <a:pt x="0" y="403733"/>
                  </a:moveTo>
                  <a:lnTo>
                    <a:pt x="401332" y="403733"/>
                  </a:lnTo>
                </a:path>
                <a:path w="9371330" h="2423160">
                  <a:moveTo>
                    <a:pt x="937780" y="403733"/>
                  </a:moveTo>
                  <a:lnTo>
                    <a:pt x="9370961" y="403733"/>
                  </a:lnTo>
                </a:path>
                <a:path w="9371330" h="2423160">
                  <a:moveTo>
                    <a:pt x="0" y="0"/>
                  </a:moveTo>
                  <a:lnTo>
                    <a:pt x="9370961" y="0"/>
                  </a:lnTo>
                </a:path>
              </a:pathLst>
            </a:custGeom>
            <a:ln w="6350">
              <a:solidFill>
                <a:srgbClr val="88888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6">
              <a:extLst>
                <a:ext uri="{FF2B5EF4-FFF2-40B4-BE49-F238E27FC236}">
                  <a16:creationId xmlns:a16="http://schemas.microsoft.com/office/drawing/2014/main" id="{27AE03A4-C61A-4989-A5CA-2A81EDE2BB3C}"/>
                </a:ext>
              </a:extLst>
            </p:cNvPr>
            <p:cNvSpPr/>
            <p:nvPr/>
          </p:nvSpPr>
          <p:spPr>
            <a:xfrm>
              <a:off x="1661160" y="3127247"/>
              <a:ext cx="8033384" cy="2503805"/>
            </a:xfrm>
            <a:custGeom>
              <a:avLst/>
              <a:gdLst/>
              <a:ahLst/>
              <a:cxnLst/>
              <a:rect l="l" t="t" r="r" b="b"/>
              <a:pathLst>
                <a:path w="8033384" h="2503804">
                  <a:moveTo>
                    <a:pt x="536448" y="0"/>
                  </a:moveTo>
                  <a:lnTo>
                    <a:pt x="0" y="0"/>
                  </a:lnTo>
                  <a:lnTo>
                    <a:pt x="0" y="2503246"/>
                  </a:lnTo>
                  <a:lnTo>
                    <a:pt x="536448" y="2503246"/>
                  </a:lnTo>
                  <a:lnTo>
                    <a:pt x="536448" y="0"/>
                  </a:lnTo>
                  <a:close/>
                </a:path>
                <a:path w="8033384" h="2503804">
                  <a:moveTo>
                    <a:pt x="2409444" y="2261616"/>
                  </a:moveTo>
                  <a:lnTo>
                    <a:pt x="1874520" y="2261616"/>
                  </a:lnTo>
                  <a:lnTo>
                    <a:pt x="1874520" y="2503246"/>
                  </a:lnTo>
                  <a:lnTo>
                    <a:pt x="2409444" y="2503246"/>
                  </a:lnTo>
                  <a:lnTo>
                    <a:pt x="2409444" y="2261616"/>
                  </a:lnTo>
                  <a:close/>
                </a:path>
                <a:path w="8033384" h="2503804">
                  <a:moveTo>
                    <a:pt x="4283964" y="1264920"/>
                  </a:moveTo>
                  <a:lnTo>
                    <a:pt x="3749040" y="1264920"/>
                  </a:lnTo>
                  <a:lnTo>
                    <a:pt x="3749040" y="2503246"/>
                  </a:lnTo>
                  <a:lnTo>
                    <a:pt x="4283964" y="2503246"/>
                  </a:lnTo>
                  <a:lnTo>
                    <a:pt x="4283964" y="1264920"/>
                  </a:lnTo>
                  <a:close/>
                </a:path>
                <a:path w="8033384" h="2503804">
                  <a:moveTo>
                    <a:pt x="6158484" y="1491996"/>
                  </a:moveTo>
                  <a:lnTo>
                    <a:pt x="5623560" y="1491996"/>
                  </a:lnTo>
                  <a:lnTo>
                    <a:pt x="5623560" y="2503246"/>
                  </a:lnTo>
                  <a:lnTo>
                    <a:pt x="6158484" y="2503246"/>
                  </a:lnTo>
                  <a:lnTo>
                    <a:pt x="6158484" y="1491996"/>
                  </a:lnTo>
                  <a:close/>
                </a:path>
                <a:path w="8033384" h="2503804">
                  <a:moveTo>
                    <a:pt x="8033004" y="1946148"/>
                  </a:moveTo>
                  <a:lnTo>
                    <a:pt x="7496556" y="1946148"/>
                  </a:lnTo>
                  <a:lnTo>
                    <a:pt x="7496556" y="2503246"/>
                  </a:lnTo>
                  <a:lnTo>
                    <a:pt x="8033004" y="2503246"/>
                  </a:lnTo>
                  <a:lnTo>
                    <a:pt x="8033004" y="1946148"/>
                  </a:lnTo>
                  <a:close/>
                </a:path>
              </a:pathLst>
            </a:custGeom>
            <a:solidFill>
              <a:srgbClr val="F468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7">
              <a:extLst>
                <a:ext uri="{FF2B5EF4-FFF2-40B4-BE49-F238E27FC236}">
                  <a16:creationId xmlns:a16="http://schemas.microsoft.com/office/drawing/2014/main" id="{7340089A-0B33-42D0-92A6-9E64C8D3B26D}"/>
                </a:ext>
              </a:extLst>
            </p:cNvPr>
            <p:cNvSpPr/>
            <p:nvPr/>
          </p:nvSpPr>
          <p:spPr>
            <a:xfrm>
              <a:off x="2197608" y="4305299"/>
              <a:ext cx="8031480" cy="1325245"/>
            </a:xfrm>
            <a:custGeom>
              <a:avLst/>
              <a:gdLst/>
              <a:ahLst/>
              <a:cxnLst/>
              <a:rect l="l" t="t" r="r" b="b"/>
              <a:pathLst>
                <a:path w="8031480" h="1325245">
                  <a:moveTo>
                    <a:pt x="534924" y="0"/>
                  </a:moveTo>
                  <a:lnTo>
                    <a:pt x="0" y="0"/>
                  </a:lnTo>
                  <a:lnTo>
                    <a:pt x="0" y="1325194"/>
                  </a:lnTo>
                  <a:lnTo>
                    <a:pt x="534924" y="1325194"/>
                  </a:lnTo>
                  <a:lnTo>
                    <a:pt x="534924" y="0"/>
                  </a:lnTo>
                  <a:close/>
                </a:path>
                <a:path w="8031480" h="1325245">
                  <a:moveTo>
                    <a:pt x="2409444" y="1002792"/>
                  </a:moveTo>
                  <a:lnTo>
                    <a:pt x="1872996" y="1002792"/>
                  </a:lnTo>
                  <a:lnTo>
                    <a:pt x="1872996" y="1325194"/>
                  </a:lnTo>
                  <a:lnTo>
                    <a:pt x="2409444" y="1325194"/>
                  </a:lnTo>
                  <a:lnTo>
                    <a:pt x="2409444" y="1002792"/>
                  </a:lnTo>
                  <a:close/>
                </a:path>
                <a:path w="8031480" h="1325245">
                  <a:moveTo>
                    <a:pt x="4282440" y="499872"/>
                  </a:moveTo>
                  <a:lnTo>
                    <a:pt x="3747516" y="499872"/>
                  </a:lnTo>
                  <a:lnTo>
                    <a:pt x="3747516" y="1325194"/>
                  </a:lnTo>
                  <a:lnTo>
                    <a:pt x="4282440" y="1325194"/>
                  </a:lnTo>
                  <a:lnTo>
                    <a:pt x="4282440" y="499872"/>
                  </a:lnTo>
                  <a:close/>
                </a:path>
                <a:path w="8031480" h="1325245">
                  <a:moveTo>
                    <a:pt x="6156960" y="397764"/>
                  </a:moveTo>
                  <a:lnTo>
                    <a:pt x="5622036" y="397764"/>
                  </a:lnTo>
                  <a:lnTo>
                    <a:pt x="5622036" y="1325194"/>
                  </a:lnTo>
                  <a:lnTo>
                    <a:pt x="6156960" y="1325194"/>
                  </a:lnTo>
                  <a:lnTo>
                    <a:pt x="6156960" y="397764"/>
                  </a:lnTo>
                  <a:close/>
                </a:path>
                <a:path w="8031480" h="1325245">
                  <a:moveTo>
                    <a:pt x="8031480" y="978408"/>
                  </a:moveTo>
                  <a:lnTo>
                    <a:pt x="7496556" y="978408"/>
                  </a:lnTo>
                  <a:lnTo>
                    <a:pt x="7496556" y="1325194"/>
                  </a:lnTo>
                  <a:lnTo>
                    <a:pt x="8031480" y="1325194"/>
                  </a:lnTo>
                  <a:lnTo>
                    <a:pt x="8031480" y="978408"/>
                  </a:lnTo>
                  <a:close/>
                </a:path>
              </a:pathLst>
            </a:custGeom>
            <a:solidFill>
              <a:srgbClr val="5D2A6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8">
              <a:extLst>
                <a:ext uri="{FF2B5EF4-FFF2-40B4-BE49-F238E27FC236}">
                  <a16:creationId xmlns:a16="http://schemas.microsoft.com/office/drawing/2014/main" id="{125855B1-B851-4C4D-8079-4B90B06C72BE}"/>
                </a:ext>
              </a:extLst>
            </p:cNvPr>
            <p:cNvSpPr/>
            <p:nvPr/>
          </p:nvSpPr>
          <p:spPr>
            <a:xfrm>
              <a:off x="1219530" y="2802763"/>
              <a:ext cx="9411335" cy="2876550"/>
            </a:xfrm>
            <a:custGeom>
              <a:avLst/>
              <a:gdLst/>
              <a:ahLst/>
              <a:cxnLst/>
              <a:rect l="l" t="t" r="r" b="b"/>
              <a:pathLst>
                <a:path w="9411335" h="2876550">
                  <a:moveTo>
                    <a:pt x="40297" y="2827731"/>
                  </a:moveTo>
                  <a:lnTo>
                    <a:pt x="40297" y="0"/>
                  </a:lnTo>
                </a:path>
                <a:path w="9411335" h="2876550">
                  <a:moveTo>
                    <a:pt x="0" y="2827731"/>
                  </a:moveTo>
                  <a:lnTo>
                    <a:pt x="40297" y="2827731"/>
                  </a:lnTo>
                </a:path>
                <a:path w="9411335" h="2876550">
                  <a:moveTo>
                    <a:pt x="0" y="2423033"/>
                  </a:moveTo>
                  <a:lnTo>
                    <a:pt x="40297" y="2423033"/>
                  </a:lnTo>
                </a:path>
                <a:path w="9411335" h="2876550">
                  <a:moveTo>
                    <a:pt x="0" y="2019173"/>
                  </a:moveTo>
                  <a:lnTo>
                    <a:pt x="40297" y="2019173"/>
                  </a:lnTo>
                </a:path>
                <a:path w="9411335" h="2876550">
                  <a:moveTo>
                    <a:pt x="0" y="1615313"/>
                  </a:moveTo>
                  <a:lnTo>
                    <a:pt x="40297" y="1615313"/>
                  </a:lnTo>
                </a:path>
                <a:path w="9411335" h="2876550">
                  <a:moveTo>
                    <a:pt x="0" y="1211453"/>
                  </a:moveTo>
                  <a:lnTo>
                    <a:pt x="40297" y="1211453"/>
                  </a:lnTo>
                </a:path>
                <a:path w="9411335" h="2876550">
                  <a:moveTo>
                    <a:pt x="0" y="807593"/>
                  </a:moveTo>
                  <a:lnTo>
                    <a:pt x="40297" y="807593"/>
                  </a:lnTo>
                </a:path>
                <a:path w="9411335" h="2876550">
                  <a:moveTo>
                    <a:pt x="0" y="403733"/>
                  </a:moveTo>
                  <a:lnTo>
                    <a:pt x="40297" y="403733"/>
                  </a:lnTo>
                </a:path>
                <a:path w="9411335" h="2876550">
                  <a:moveTo>
                    <a:pt x="0" y="0"/>
                  </a:moveTo>
                  <a:lnTo>
                    <a:pt x="40297" y="0"/>
                  </a:lnTo>
                </a:path>
                <a:path w="9411335" h="2876550">
                  <a:moveTo>
                    <a:pt x="40297" y="2827731"/>
                  </a:moveTo>
                  <a:lnTo>
                    <a:pt x="9411258" y="2827743"/>
                  </a:lnTo>
                </a:path>
                <a:path w="9411335" h="2876550">
                  <a:moveTo>
                    <a:pt x="40297" y="2827731"/>
                  </a:moveTo>
                  <a:lnTo>
                    <a:pt x="40297" y="2876105"/>
                  </a:lnTo>
                </a:path>
                <a:path w="9411335" h="2876550">
                  <a:moveTo>
                    <a:pt x="1913813" y="2827731"/>
                  </a:moveTo>
                  <a:lnTo>
                    <a:pt x="1913813" y="2876105"/>
                  </a:lnTo>
                </a:path>
                <a:path w="9411335" h="2876550">
                  <a:moveTo>
                    <a:pt x="3788333" y="2827731"/>
                  </a:moveTo>
                  <a:lnTo>
                    <a:pt x="3788333" y="2876105"/>
                  </a:lnTo>
                </a:path>
                <a:path w="9411335" h="2876550">
                  <a:moveTo>
                    <a:pt x="5662853" y="2827731"/>
                  </a:moveTo>
                  <a:lnTo>
                    <a:pt x="5662853" y="2876105"/>
                  </a:lnTo>
                </a:path>
                <a:path w="9411335" h="2876550">
                  <a:moveTo>
                    <a:pt x="7537373" y="2827731"/>
                  </a:moveTo>
                  <a:lnTo>
                    <a:pt x="7537373" y="2876105"/>
                  </a:lnTo>
                </a:path>
                <a:path w="9411335" h="2876550">
                  <a:moveTo>
                    <a:pt x="9411258" y="2827731"/>
                  </a:moveTo>
                  <a:lnTo>
                    <a:pt x="9411258" y="2876105"/>
                  </a:lnTo>
                </a:path>
              </a:pathLst>
            </a:custGeom>
            <a:ln w="6350">
              <a:solidFill>
                <a:srgbClr val="88888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object 9">
            <a:extLst>
              <a:ext uri="{FF2B5EF4-FFF2-40B4-BE49-F238E27FC236}">
                <a16:creationId xmlns:a16="http://schemas.microsoft.com/office/drawing/2014/main" id="{EFE6E559-163A-40CD-8311-2811D4658A3F}"/>
              </a:ext>
            </a:extLst>
          </p:cNvPr>
          <p:cNvSpPr txBox="1"/>
          <p:nvPr/>
        </p:nvSpPr>
        <p:spPr>
          <a:xfrm>
            <a:off x="3655567" y="4261906"/>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12.0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10">
            <a:extLst>
              <a:ext uri="{FF2B5EF4-FFF2-40B4-BE49-F238E27FC236}">
                <a16:creationId xmlns:a16="http://schemas.microsoft.com/office/drawing/2014/main" id="{A49B13C2-0035-4EDD-88B0-F910D42585B7}"/>
              </a:ext>
            </a:extLst>
          </p:cNvPr>
          <p:cNvSpPr txBox="1"/>
          <p:nvPr/>
        </p:nvSpPr>
        <p:spPr>
          <a:xfrm>
            <a:off x="5529834" y="3265465"/>
            <a:ext cx="29718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61.3</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11">
            <a:extLst>
              <a:ext uri="{FF2B5EF4-FFF2-40B4-BE49-F238E27FC236}">
                <a16:creationId xmlns:a16="http://schemas.microsoft.com/office/drawing/2014/main" id="{727F0CD3-F5A6-4246-BA4F-B9FDB6BF1335}"/>
              </a:ext>
            </a:extLst>
          </p:cNvPr>
          <p:cNvSpPr txBox="1"/>
          <p:nvPr/>
        </p:nvSpPr>
        <p:spPr>
          <a:xfrm>
            <a:off x="7404354" y="3492540"/>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50.1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3" name="object 12">
            <a:extLst>
              <a:ext uri="{FF2B5EF4-FFF2-40B4-BE49-F238E27FC236}">
                <a16:creationId xmlns:a16="http://schemas.microsoft.com/office/drawing/2014/main" id="{69C86293-6A26-428E-B6F1-C4079933CB6F}"/>
              </a:ext>
            </a:extLst>
          </p:cNvPr>
          <p:cNvSpPr txBox="1"/>
          <p:nvPr/>
        </p:nvSpPr>
        <p:spPr>
          <a:xfrm>
            <a:off x="9278873" y="3947328"/>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27.6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4" name="object 13">
            <a:extLst>
              <a:ext uri="{FF2B5EF4-FFF2-40B4-BE49-F238E27FC236}">
                <a16:creationId xmlns:a16="http://schemas.microsoft.com/office/drawing/2014/main" id="{FAC20E0F-BB92-4608-86AC-EB8CE32AD096}"/>
              </a:ext>
            </a:extLst>
          </p:cNvPr>
          <p:cNvSpPr txBox="1"/>
          <p:nvPr/>
        </p:nvSpPr>
        <p:spPr>
          <a:xfrm>
            <a:off x="2316607" y="3178850"/>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65.6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14">
            <a:extLst>
              <a:ext uri="{FF2B5EF4-FFF2-40B4-BE49-F238E27FC236}">
                <a16:creationId xmlns:a16="http://schemas.microsoft.com/office/drawing/2014/main" id="{D76AEDA7-D1E4-46B1-802E-BF8FA256734A}"/>
              </a:ext>
            </a:extLst>
          </p:cNvPr>
          <p:cNvSpPr txBox="1"/>
          <p:nvPr/>
        </p:nvSpPr>
        <p:spPr>
          <a:xfrm>
            <a:off x="4191127" y="4181135"/>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16.0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6" name="object 15">
            <a:extLst>
              <a:ext uri="{FF2B5EF4-FFF2-40B4-BE49-F238E27FC236}">
                <a16:creationId xmlns:a16="http://schemas.microsoft.com/office/drawing/2014/main" id="{12FDDD23-ECB8-4209-8365-BE590889CE0D}"/>
              </a:ext>
            </a:extLst>
          </p:cNvPr>
          <p:cNvSpPr txBox="1"/>
          <p:nvPr/>
        </p:nvSpPr>
        <p:spPr>
          <a:xfrm>
            <a:off x="6065646" y="3677910"/>
            <a:ext cx="29718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40.9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7" name="object 16">
            <a:extLst>
              <a:ext uri="{FF2B5EF4-FFF2-40B4-BE49-F238E27FC236}">
                <a16:creationId xmlns:a16="http://schemas.microsoft.com/office/drawing/2014/main" id="{B4C2753E-ED1C-4E0F-941F-60E67E8F89AC}"/>
              </a:ext>
            </a:extLst>
          </p:cNvPr>
          <p:cNvSpPr txBox="1"/>
          <p:nvPr/>
        </p:nvSpPr>
        <p:spPr>
          <a:xfrm>
            <a:off x="7939785" y="3576310"/>
            <a:ext cx="29718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45.9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8" name="object 17">
            <a:extLst>
              <a:ext uri="{FF2B5EF4-FFF2-40B4-BE49-F238E27FC236}">
                <a16:creationId xmlns:a16="http://schemas.microsoft.com/office/drawing/2014/main" id="{86AEBD3E-D170-442B-9F13-B8CFC550FF25}"/>
              </a:ext>
            </a:extLst>
          </p:cNvPr>
          <p:cNvSpPr txBox="1"/>
          <p:nvPr/>
        </p:nvSpPr>
        <p:spPr>
          <a:xfrm>
            <a:off x="9681464" y="4157004"/>
            <a:ext cx="9620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948690" algn="l"/>
              </a:tabLst>
              <a:defRPr/>
            </a:pPr>
            <a:r>
              <a:rPr kumimoji="0" sz="1200" b="0" i="0" u="sng" strike="noStrike" kern="1200" cap="none" spc="250" normalizeH="0" baseline="0" noProof="0" dirty="0">
                <a:ln>
                  <a:noFill/>
                </a:ln>
                <a:solidFill>
                  <a:prstClr val="black"/>
                </a:solidFill>
                <a:effectLst/>
                <a:uLnTx/>
                <a:uFill>
                  <a:solidFill>
                    <a:srgbClr val="888888"/>
                  </a:solidFill>
                </a:uFill>
                <a:latin typeface="Calibri"/>
                <a:ea typeface="+mn-ea"/>
                <a:cs typeface="Calibri"/>
              </a:rPr>
              <a:t>  </a:t>
            </a:r>
            <a:r>
              <a:rPr kumimoji="0" sz="1200" b="0" i="0" u="sng" strike="noStrike" kern="1200" cap="none" spc="-20" normalizeH="0" baseline="0" noProof="0" dirty="0">
                <a:ln>
                  <a:noFill/>
                </a:ln>
                <a:solidFill>
                  <a:prstClr val="black"/>
                </a:solidFill>
                <a:effectLst/>
                <a:uLnTx/>
                <a:uFill>
                  <a:solidFill>
                    <a:srgbClr val="888888"/>
                  </a:solidFill>
                </a:uFill>
                <a:latin typeface="Calibri"/>
                <a:ea typeface="+mn-ea"/>
                <a:cs typeface="Calibri"/>
              </a:rPr>
              <a:t>17.2</a:t>
            </a:r>
            <a:r>
              <a:rPr kumimoji="0" sz="1200" b="0" i="0" u="sng" strike="noStrike" kern="1200" cap="none" spc="0" normalizeH="0" baseline="0" noProof="0" dirty="0">
                <a:ln>
                  <a:noFill/>
                </a:ln>
                <a:solidFill>
                  <a:prstClr val="black"/>
                </a:solidFill>
                <a:effectLst/>
                <a:uLnTx/>
                <a:uFill>
                  <a:solidFill>
                    <a:srgbClr val="888888"/>
                  </a:solidFill>
                </a:uFill>
                <a:latin typeface="Calibri"/>
                <a:ea typeface="+mn-ea"/>
                <a:cs typeface="Calibri"/>
              </a:rPr>
              <a:t>	</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9" name="object 18">
            <a:extLst>
              <a:ext uri="{FF2B5EF4-FFF2-40B4-BE49-F238E27FC236}">
                <a16:creationId xmlns:a16="http://schemas.microsoft.com/office/drawing/2014/main" id="{A28D9262-3645-4680-88F5-7ABFB4F30320}"/>
              </a:ext>
            </a:extLst>
          </p:cNvPr>
          <p:cNvSpPr txBox="1"/>
          <p:nvPr/>
        </p:nvSpPr>
        <p:spPr>
          <a:xfrm>
            <a:off x="936142" y="1825538"/>
            <a:ext cx="1179195" cy="1400175"/>
          </a:xfrm>
          <a:prstGeom prst="rect">
            <a:avLst/>
          </a:prstGeom>
        </p:spPr>
        <p:txBody>
          <a:bodyPr vert="horz" wrap="square" lIns="0" tIns="22225" rIns="0" bIns="0" rtlCol="0">
            <a:spAutoFit/>
          </a:bodyPr>
          <a:lstStyle/>
          <a:p>
            <a:pPr marL="0" marR="964565" lvl="0" indent="0" algn="r" defTabSz="914400" rtl="0" eaLnBrk="1" fontAlgn="auto" latinLnBrk="0" hangingPunct="1">
              <a:lnSpc>
                <a:spcPct val="100000"/>
              </a:lnSpc>
              <a:spcBef>
                <a:spcPts val="17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140</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123.9</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964565" lvl="0" indent="0" algn="r" defTabSz="914400" rtl="0" eaLnBrk="1" fontAlgn="auto" latinLnBrk="0" hangingPunct="1">
              <a:lnSpc>
                <a:spcPct val="100000"/>
              </a:lnSpc>
              <a:spcBef>
                <a:spcPts val="44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120</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75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964565" lvl="0" indent="0" algn="r" defTabSz="914400" rtl="0" eaLnBrk="1" fontAlgn="auto" latinLnBrk="0" hangingPunct="1">
              <a:lnSpc>
                <a:spcPct val="100000"/>
              </a:lnSpc>
              <a:spcBef>
                <a:spcPts val="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100</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76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965835"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80</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0" name="object 19">
            <a:extLst>
              <a:ext uri="{FF2B5EF4-FFF2-40B4-BE49-F238E27FC236}">
                <a16:creationId xmlns:a16="http://schemas.microsoft.com/office/drawing/2014/main" id="{4CAD5AC4-FAE9-4004-B041-41AC2626201E}"/>
              </a:ext>
            </a:extLst>
          </p:cNvPr>
          <p:cNvSpPr txBox="1"/>
          <p:nvPr/>
        </p:nvSpPr>
        <p:spPr>
          <a:xfrm>
            <a:off x="1065072" y="4664192"/>
            <a:ext cx="895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0" normalizeH="0" baseline="0" noProof="0" dirty="0">
                <a:ln>
                  <a:noFill/>
                </a:ln>
                <a:solidFill>
                  <a:prstClr val="black"/>
                </a:solidFill>
                <a:effectLst/>
                <a:uLnTx/>
                <a:uFillTx/>
                <a:latin typeface="Calibri"/>
                <a:ea typeface="+mn-ea"/>
                <a:cs typeface="Calibri"/>
              </a:rPr>
              <a:t>0</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1" name="object 20">
            <a:extLst>
              <a:ext uri="{FF2B5EF4-FFF2-40B4-BE49-F238E27FC236}">
                <a16:creationId xmlns:a16="http://schemas.microsoft.com/office/drawing/2014/main" id="{FE828A58-5770-40FD-B8B8-2E2C7466ED97}"/>
              </a:ext>
            </a:extLst>
          </p:cNvPr>
          <p:cNvSpPr txBox="1"/>
          <p:nvPr/>
        </p:nvSpPr>
        <p:spPr>
          <a:xfrm>
            <a:off x="1000760" y="4260383"/>
            <a:ext cx="1536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20</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2" name="object 21">
            <a:extLst>
              <a:ext uri="{FF2B5EF4-FFF2-40B4-BE49-F238E27FC236}">
                <a16:creationId xmlns:a16="http://schemas.microsoft.com/office/drawing/2014/main" id="{B6291A7E-8FE9-43C4-8BFC-FF6949A7C835}"/>
              </a:ext>
            </a:extLst>
          </p:cNvPr>
          <p:cNvSpPr txBox="1"/>
          <p:nvPr/>
        </p:nvSpPr>
        <p:spPr>
          <a:xfrm>
            <a:off x="1000760" y="3856142"/>
            <a:ext cx="1536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40</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3" name="object 22">
            <a:extLst>
              <a:ext uri="{FF2B5EF4-FFF2-40B4-BE49-F238E27FC236}">
                <a16:creationId xmlns:a16="http://schemas.microsoft.com/office/drawing/2014/main" id="{319ECCEB-735B-4A67-BD2B-40F49BA863FB}"/>
              </a:ext>
            </a:extLst>
          </p:cNvPr>
          <p:cNvSpPr txBox="1"/>
          <p:nvPr/>
        </p:nvSpPr>
        <p:spPr>
          <a:xfrm>
            <a:off x="1000760" y="3451723"/>
            <a:ext cx="1536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prstClr val="black"/>
                </a:solidFill>
                <a:effectLst/>
                <a:uLnTx/>
                <a:uFillTx/>
                <a:latin typeface="Calibri"/>
                <a:ea typeface="+mn-ea"/>
                <a:cs typeface="Calibri"/>
              </a:rPr>
              <a:t>60</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4" name="object 23">
            <a:extLst>
              <a:ext uri="{FF2B5EF4-FFF2-40B4-BE49-F238E27FC236}">
                <a16:creationId xmlns:a16="http://schemas.microsoft.com/office/drawing/2014/main" id="{9A41DF81-DEF9-48D9-8144-BCAAF671DCF4}"/>
              </a:ext>
            </a:extLst>
          </p:cNvPr>
          <p:cNvSpPr txBox="1"/>
          <p:nvPr/>
        </p:nvSpPr>
        <p:spPr>
          <a:xfrm>
            <a:off x="1449705" y="4844024"/>
            <a:ext cx="1493520" cy="39433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American</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Indian/Alaska</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 marR="0" lvl="0" indent="0" algn="ctr" defTabSz="914400" rtl="0" eaLnBrk="1" fontAlgn="auto" latinLnBrk="0" hangingPunct="1">
              <a:lnSpc>
                <a:spcPct val="100000"/>
              </a:lnSpc>
              <a:spcBef>
                <a:spcPts val="2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Native</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5" name="object 24">
            <a:extLst>
              <a:ext uri="{FF2B5EF4-FFF2-40B4-BE49-F238E27FC236}">
                <a16:creationId xmlns:a16="http://schemas.microsoft.com/office/drawing/2014/main" id="{123A6FFF-EEC1-4488-9B36-6EA0EB597538}"/>
              </a:ext>
            </a:extLst>
          </p:cNvPr>
          <p:cNvSpPr txBox="1"/>
          <p:nvPr/>
        </p:nvSpPr>
        <p:spPr>
          <a:xfrm>
            <a:off x="3308984" y="4844024"/>
            <a:ext cx="14897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Asian</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or</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Pacific</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Islander</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6" name="object 25">
            <a:extLst>
              <a:ext uri="{FF2B5EF4-FFF2-40B4-BE49-F238E27FC236}">
                <a16:creationId xmlns:a16="http://schemas.microsoft.com/office/drawing/2014/main" id="{39D7F37B-B992-4548-881D-8328E968BE24}"/>
              </a:ext>
            </a:extLst>
          </p:cNvPr>
          <p:cNvSpPr txBox="1"/>
          <p:nvPr/>
        </p:nvSpPr>
        <p:spPr>
          <a:xfrm>
            <a:off x="5208523" y="4844024"/>
            <a:ext cx="14744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Black/African</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American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7" name="object 26">
            <a:extLst>
              <a:ext uri="{FF2B5EF4-FFF2-40B4-BE49-F238E27FC236}">
                <a16:creationId xmlns:a16="http://schemas.microsoft.com/office/drawing/2014/main" id="{83BC837C-E3F2-476D-B459-6DCA580CC98C}"/>
              </a:ext>
            </a:extLst>
          </p:cNvPr>
          <p:cNvSpPr txBox="1"/>
          <p:nvPr/>
        </p:nvSpPr>
        <p:spPr>
          <a:xfrm>
            <a:off x="7546593" y="4844024"/>
            <a:ext cx="54673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Hispanic</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8" name="object 27">
            <a:extLst>
              <a:ext uri="{FF2B5EF4-FFF2-40B4-BE49-F238E27FC236}">
                <a16:creationId xmlns:a16="http://schemas.microsoft.com/office/drawing/2014/main" id="{D0A987A9-974E-49DE-A8A5-F3833721B967}"/>
              </a:ext>
            </a:extLst>
          </p:cNvPr>
          <p:cNvSpPr txBox="1"/>
          <p:nvPr/>
        </p:nvSpPr>
        <p:spPr>
          <a:xfrm>
            <a:off x="9052306" y="4844024"/>
            <a:ext cx="12839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White,</a:t>
            </a:r>
            <a:r>
              <a:rPr kumimoji="0" sz="1200" b="0" i="0" u="none" strike="noStrike" kern="1200" cap="none" spc="-10" normalizeH="0" baseline="0" noProof="0" dirty="0">
                <a:ln>
                  <a:noFill/>
                </a:ln>
                <a:solidFill>
                  <a:prstClr val="black"/>
                </a:solidFill>
                <a:effectLst/>
                <a:uLnTx/>
                <a:uFillTx/>
                <a:latin typeface="Calibri"/>
                <a:ea typeface="+mn-ea"/>
                <a:cs typeface="Calibri"/>
              </a:rPr>
              <a:t> non-Hispanic</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9" name="object 28">
            <a:extLst>
              <a:ext uri="{FF2B5EF4-FFF2-40B4-BE49-F238E27FC236}">
                <a16:creationId xmlns:a16="http://schemas.microsoft.com/office/drawing/2014/main" id="{EE785FE8-457F-46D8-96C1-5A71836D7AC4}"/>
              </a:ext>
            </a:extLst>
          </p:cNvPr>
          <p:cNvSpPr txBox="1"/>
          <p:nvPr/>
        </p:nvSpPr>
        <p:spPr>
          <a:xfrm>
            <a:off x="696188" y="2250964"/>
            <a:ext cx="152400" cy="157861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045"/>
              </a:lnSpc>
              <a:spcBef>
                <a:spcPts val="0"/>
              </a:spcBef>
              <a:spcAft>
                <a:spcPts val="0"/>
              </a:spcAft>
              <a:buClrTx/>
              <a:buSzTx/>
              <a:buFontTx/>
              <a:buNone/>
              <a:tabLst/>
              <a:defRPr/>
            </a:pPr>
            <a:r>
              <a:rPr kumimoji="0" sz="1000" b="1" i="0" u="none" strike="noStrike" kern="1200" cap="none" spc="0" normalizeH="0" baseline="0" noProof="0" dirty="0">
                <a:ln>
                  <a:noFill/>
                </a:ln>
                <a:solidFill>
                  <a:prstClr val="black"/>
                </a:solidFill>
                <a:effectLst/>
                <a:uLnTx/>
                <a:uFillTx/>
                <a:latin typeface="Calibri"/>
                <a:ea typeface="+mn-ea"/>
                <a:cs typeface="Calibri"/>
              </a:rPr>
              <a:t>Cases</a:t>
            </a:r>
            <a:r>
              <a:rPr kumimoji="0" sz="1000" b="1" i="0" u="none" strike="noStrike" kern="1200" cap="none" spc="5" normalizeH="0" baseline="0" noProof="0" dirty="0">
                <a:ln>
                  <a:noFill/>
                </a:ln>
                <a:solidFill>
                  <a:prstClr val="black"/>
                </a:solidFill>
                <a:effectLst/>
                <a:uLnTx/>
                <a:uFillTx/>
                <a:latin typeface="Calibri"/>
                <a:ea typeface="+mn-ea"/>
                <a:cs typeface="Calibri"/>
              </a:rPr>
              <a:t> </a:t>
            </a:r>
            <a:r>
              <a:rPr kumimoji="0" sz="1000" b="1" i="0" u="none" strike="noStrike" kern="1200" cap="none" spc="0" normalizeH="0" baseline="0" noProof="0" dirty="0">
                <a:ln>
                  <a:noFill/>
                </a:ln>
                <a:solidFill>
                  <a:prstClr val="black"/>
                </a:solidFill>
                <a:effectLst/>
                <a:uLnTx/>
                <a:uFillTx/>
                <a:latin typeface="Calibri"/>
                <a:ea typeface="+mn-ea"/>
                <a:cs typeface="Calibri"/>
              </a:rPr>
              <a:t>per</a:t>
            </a:r>
            <a:r>
              <a:rPr kumimoji="0" sz="1000" b="1" i="0" u="none" strike="noStrike" kern="1200" cap="none" spc="-15" normalizeH="0" baseline="0" noProof="0" dirty="0">
                <a:ln>
                  <a:noFill/>
                </a:ln>
                <a:solidFill>
                  <a:prstClr val="black"/>
                </a:solidFill>
                <a:effectLst/>
                <a:uLnTx/>
                <a:uFillTx/>
                <a:latin typeface="Calibri"/>
                <a:ea typeface="+mn-ea"/>
                <a:cs typeface="Calibri"/>
              </a:rPr>
              <a:t> </a:t>
            </a:r>
            <a:r>
              <a:rPr kumimoji="0" sz="1000" b="1" i="0" u="none" strike="noStrike" kern="1200" cap="none" spc="-10" normalizeH="0" baseline="0" noProof="0" dirty="0">
                <a:ln>
                  <a:noFill/>
                </a:ln>
                <a:solidFill>
                  <a:prstClr val="black"/>
                </a:solidFill>
                <a:effectLst/>
                <a:uLnTx/>
                <a:uFillTx/>
                <a:latin typeface="Calibri"/>
                <a:ea typeface="+mn-ea"/>
                <a:cs typeface="Calibri"/>
              </a:rPr>
              <a:t>100,000</a:t>
            </a:r>
            <a:r>
              <a:rPr kumimoji="0" sz="1000" b="1" i="0" u="none" strike="noStrike" kern="1200" cap="none" spc="10" normalizeH="0" baseline="0" noProof="0" dirty="0">
                <a:ln>
                  <a:noFill/>
                </a:ln>
                <a:solidFill>
                  <a:prstClr val="black"/>
                </a:solidFill>
                <a:effectLst/>
                <a:uLnTx/>
                <a:uFillTx/>
                <a:latin typeface="Calibri"/>
                <a:ea typeface="+mn-ea"/>
                <a:cs typeface="Calibri"/>
              </a:rPr>
              <a:t> </a:t>
            </a:r>
            <a:r>
              <a:rPr kumimoji="0" sz="1000" b="1" i="0" u="none" strike="noStrike" kern="1200" cap="none" spc="-10" normalizeH="0" baseline="0" noProof="0" dirty="0">
                <a:ln>
                  <a:noFill/>
                </a:ln>
                <a:solidFill>
                  <a:prstClr val="black"/>
                </a:solidFill>
                <a:effectLst/>
                <a:uLnTx/>
                <a:uFillTx/>
                <a:latin typeface="Calibri"/>
                <a:ea typeface="+mn-ea"/>
                <a:cs typeface="Calibri"/>
              </a:rPr>
              <a:t>Population</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70" name="object 29">
            <a:extLst>
              <a:ext uri="{FF2B5EF4-FFF2-40B4-BE49-F238E27FC236}">
                <a16:creationId xmlns:a16="http://schemas.microsoft.com/office/drawing/2014/main" id="{A70F0E42-A65A-4583-B104-E5BA903C9994}"/>
              </a:ext>
            </a:extLst>
          </p:cNvPr>
          <p:cNvSpPr/>
          <p:nvPr/>
        </p:nvSpPr>
        <p:spPr>
          <a:xfrm>
            <a:off x="5299455" y="1383420"/>
            <a:ext cx="83820" cy="83820"/>
          </a:xfrm>
          <a:custGeom>
            <a:avLst/>
            <a:gdLst/>
            <a:ahLst/>
            <a:cxnLst/>
            <a:rect l="l" t="t" r="r" b="b"/>
            <a:pathLst>
              <a:path w="83820" h="83819">
                <a:moveTo>
                  <a:pt x="83724" y="0"/>
                </a:moveTo>
                <a:lnTo>
                  <a:pt x="0" y="0"/>
                </a:lnTo>
                <a:lnTo>
                  <a:pt x="0" y="83724"/>
                </a:lnTo>
                <a:lnTo>
                  <a:pt x="83724" y="83724"/>
                </a:lnTo>
                <a:lnTo>
                  <a:pt x="83724" y="0"/>
                </a:lnTo>
                <a:close/>
              </a:path>
            </a:pathLst>
          </a:custGeom>
          <a:solidFill>
            <a:srgbClr val="F468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30">
            <a:extLst>
              <a:ext uri="{FF2B5EF4-FFF2-40B4-BE49-F238E27FC236}">
                <a16:creationId xmlns:a16="http://schemas.microsoft.com/office/drawing/2014/main" id="{5320D863-EEDD-41F3-AC16-CA336E746489}"/>
              </a:ext>
            </a:extLst>
          </p:cNvPr>
          <p:cNvSpPr txBox="1"/>
          <p:nvPr/>
        </p:nvSpPr>
        <p:spPr>
          <a:xfrm>
            <a:off x="5408167" y="1304077"/>
            <a:ext cx="3340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2023</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2" name="object 31">
            <a:extLst>
              <a:ext uri="{FF2B5EF4-FFF2-40B4-BE49-F238E27FC236}">
                <a16:creationId xmlns:a16="http://schemas.microsoft.com/office/drawing/2014/main" id="{35A4669D-35B0-46C7-889E-74997C246048}"/>
              </a:ext>
            </a:extLst>
          </p:cNvPr>
          <p:cNvSpPr/>
          <p:nvPr/>
        </p:nvSpPr>
        <p:spPr>
          <a:xfrm>
            <a:off x="5883528" y="1383420"/>
            <a:ext cx="83820" cy="83820"/>
          </a:xfrm>
          <a:custGeom>
            <a:avLst/>
            <a:gdLst/>
            <a:ahLst/>
            <a:cxnLst/>
            <a:rect l="l" t="t" r="r" b="b"/>
            <a:pathLst>
              <a:path w="83820" h="83819">
                <a:moveTo>
                  <a:pt x="83724" y="0"/>
                </a:moveTo>
                <a:lnTo>
                  <a:pt x="0" y="0"/>
                </a:lnTo>
                <a:lnTo>
                  <a:pt x="0" y="83724"/>
                </a:lnTo>
                <a:lnTo>
                  <a:pt x="83724" y="83724"/>
                </a:lnTo>
                <a:lnTo>
                  <a:pt x="83724" y="0"/>
                </a:lnTo>
                <a:close/>
              </a:path>
            </a:pathLst>
          </a:custGeom>
          <a:solidFill>
            <a:srgbClr val="5D2A6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32">
            <a:extLst>
              <a:ext uri="{FF2B5EF4-FFF2-40B4-BE49-F238E27FC236}">
                <a16:creationId xmlns:a16="http://schemas.microsoft.com/office/drawing/2014/main" id="{89019BE9-6F1A-420D-943A-B09751EA0B4D}"/>
              </a:ext>
            </a:extLst>
          </p:cNvPr>
          <p:cNvSpPr txBox="1"/>
          <p:nvPr/>
        </p:nvSpPr>
        <p:spPr>
          <a:xfrm>
            <a:off x="5992495" y="1304077"/>
            <a:ext cx="3340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Calibri"/>
                <a:ea typeface="+mn-ea"/>
                <a:cs typeface="Calibri"/>
              </a:rPr>
              <a:t>2024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Group 2">
            <a:extLst>
              <a:ext uri="{FF2B5EF4-FFF2-40B4-BE49-F238E27FC236}">
                <a16:creationId xmlns:a16="http://schemas.microsoft.com/office/drawing/2014/main" id="{07839501-8300-1FD7-F1A2-48D54DAB3A69}"/>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246393A3-851B-88BF-23A2-74A46ED02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FDA59C74-5CF9-A57B-F2CE-47BECCE3BD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oogle Shape;127;p1" descr="A picture containing fabric, thread&#10;&#10;Description automatically generated">
            <a:extLst>
              <a:ext uri="{FF2B5EF4-FFF2-40B4-BE49-F238E27FC236}">
                <a16:creationId xmlns:a16="http://schemas.microsoft.com/office/drawing/2014/main" id="{21955FF6-2A7F-401E-B4E0-C657D1606466}"/>
              </a:ext>
            </a:extLst>
          </p:cNvPr>
          <p:cNvPicPr preferRelativeResize="0">
            <a:picLocks/>
          </p:cNvPicPr>
          <p:nvPr/>
        </p:nvPicPr>
        <p:blipFill rotWithShape="1">
          <a:blip r:embed="rId3"/>
          <a:srcRect t="5436"/>
          <a:stretch/>
        </p:blipFill>
        <p:spPr>
          <a:xfrm>
            <a:off x="2522356" y="10"/>
            <a:ext cx="9669642" cy="6857990"/>
          </a:xfrm>
          <a:prstGeom prst="rect">
            <a:avLst/>
          </a:prstGeom>
          <a:noFill/>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E902E46-8326-432B-A309-472C90BA40F6}"/>
              </a:ext>
            </a:extLst>
          </p:cNvPr>
          <p:cNvSpPr txBox="1">
            <a:spLocks/>
          </p:cNvSpPr>
          <p:nvPr/>
        </p:nvSpPr>
        <p:spPr>
          <a:xfrm>
            <a:off x="178571" y="0"/>
            <a:ext cx="3822189" cy="18999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007889"/>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9B4E9E"/>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16773"/>
                </a:solidFill>
                <a:effectLst/>
                <a:uLnTx/>
                <a:uFillTx/>
                <a:latin typeface="Calibri   "/>
                <a:ea typeface="+mn-ea"/>
                <a:cs typeface="+mn-cs"/>
              </a:rPr>
              <a:t>Syphilis</a:t>
            </a:r>
          </a:p>
        </p:txBody>
      </p:sp>
      <p:sp>
        <p:nvSpPr>
          <p:cNvPr id="9" name="Content Placeholder 8">
            <a:extLst>
              <a:ext uri="{FF2B5EF4-FFF2-40B4-BE49-F238E27FC236}">
                <a16:creationId xmlns:a16="http://schemas.microsoft.com/office/drawing/2014/main" id="{F7824506-276D-4A94-8469-E3AB95BCA473}"/>
              </a:ext>
            </a:extLst>
          </p:cNvPr>
          <p:cNvSpPr>
            <a:spLocks noGrp="1"/>
          </p:cNvSpPr>
          <p:nvPr>
            <p:ph sz="quarter" idx="10"/>
          </p:nvPr>
        </p:nvSpPr>
        <p:spPr>
          <a:xfrm>
            <a:off x="286872" y="1434353"/>
            <a:ext cx="4509246" cy="4930588"/>
          </a:xfrm>
        </p:spPr>
        <p:txBody>
          <a:bodyPr vert="horz" lIns="91440" tIns="45720" rIns="91440" bIns="45720" rtlCol="0">
            <a:normAutofit/>
          </a:bodyPr>
          <a:lstStyle/>
          <a:p>
            <a:pPr>
              <a:buFont typeface="Arial" panose="020B0604020202020204" pitchFamily="34" charset="0"/>
              <a:buChar char="•"/>
            </a:pPr>
            <a:r>
              <a:rPr lang="en-US" sz="3000" i="1" dirty="0">
                <a:solidFill>
                  <a:schemeClr val="tx1"/>
                </a:solidFill>
              </a:rPr>
              <a:t>Treponema pallidum</a:t>
            </a:r>
          </a:p>
          <a:p>
            <a:pPr>
              <a:buFont typeface="Arial" panose="020B0604020202020204" pitchFamily="34" charset="0"/>
              <a:buChar char="•"/>
            </a:pPr>
            <a:r>
              <a:rPr lang="en-US" sz="2600" b="0" dirty="0">
                <a:solidFill>
                  <a:schemeClr val="tx1"/>
                </a:solidFill>
              </a:rPr>
              <a:t>Sexual, vertical, and horizontal   transmission</a:t>
            </a:r>
          </a:p>
          <a:p>
            <a:pPr>
              <a:buFont typeface="Arial" panose="020B0604020202020204" pitchFamily="34" charset="0"/>
              <a:buChar char="•"/>
            </a:pPr>
            <a:r>
              <a:rPr lang="en-US" sz="2600" dirty="0">
                <a:solidFill>
                  <a:schemeClr val="tx1"/>
                </a:solidFill>
              </a:rPr>
              <a:t>Curable with penicillin</a:t>
            </a:r>
          </a:p>
          <a:p>
            <a:pPr>
              <a:buFont typeface="Arial" panose="020B0604020202020204" pitchFamily="34" charset="0"/>
              <a:buChar char="•"/>
            </a:pPr>
            <a:r>
              <a:rPr lang="en-US" sz="2600" b="0" dirty="0">
                <a:solidFill>
                  <a:schemeClr val="tx1"/>
                </a:solidFill>
              </a:rPr>
              <a:t>4 stages</a:t>
            </a:r>
          </a:p>
          <a:p>
            <a:pPr lvl="1">
              <a:buFont typeface="+mj-lt"/>
              <a:buAutoNum type="arabicPeriod"/>
            </a:pPr>
            <a:r>
              <a:rPr lang="en-US" sz="2200" dirty="0"/>
              <a:t>Primary</a:t>
            </a:r>
          </a:p>
          <a:p>
            <a:pPr lvl="1">
              <a:buFont typeface="+mj-lt"/>
              <a:buAutoNum type="arabicPeriod"/>
            </a:pPr>
            <a:r>
              <a:rPr lang="en-US" sz="2200" b="0" dirty="0"/>
              <a:t>Secondary</a:t>
            </a:r>
          </a:p>
          <a:p>
            <a:pPr lvl="1">
              <a:buFont typeface="+mj-lt"/>
              <a:buAutoNum type="arabicPeriod"/>
            </a:pPr>
            <a:r>
              <a:rPr lang="en-US" sz="2200" dirty="0"/>
              <a:t>Early (non-primary, non-secondary)</a:t>
            </a:r>
          </a:p>
          <a:p>
            <a:pPr lvl="1">
              <a:buFont typeface="+mj-lt"/>
              <a:buAutoNum type="arabicPeriod"/>
            </a:pPr>
            <a:r>
              <a:rPr lang="en-US" sz="2200" b="0" dirty="0"/>
              <a:t>Unknown duration or late</a:t>
            </a:r>
          </a:p>
          <a:p>
            <a:pPr>
              <a:buFont typeface="Arial" panose="020B0604020202020204" pitchFamily="34" charset="0"/>
              <a:buChar char="•"/>
            </a:pPr>
            <a:endParaRPr lang="en-US" sz="2000" dirty="0">
              <a:solidFill>
                <a:schemeClr val="tx1"/>
              </a:solidFill>
            </a:endParaRPr>
          </a:p>
        </p:txBody>
      </p:sp>
      <p:grpSp>
        <p:nvGrpSpPr>
          <p:cNvPr id="2" name="Group 1">
            <a:extLst>
              <a:ext uri="{FF2B5EF4-FFF2-40B4-BE49-F238E27FC236}">
                <a16:creationId xmlns:a16="http://schemas.microsoft.com/office/drawing/2014/main" id="{A8B51BD0-DE12-B7A7-A8B3-DD5B7052C192}"/>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DA4CFAF9-69B5-6868-69DD-E4E19CD02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0B3E333F-C564-C8D4-2F85-78007B6D68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6393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50EB-FA73-4B50-9909-3EB2B1A0266E}"/>
              </a:ext>
            </a:extLst>
          </p:cNvPr>
          <p:cNvSpPr>
            <a:spLocks noGrp="1"/>
          </p:cNvSpPr>
          <p:nvPr>
            <p:ph type="title"/>
          </p:nvPr>
        </p:nvSpPr>
        <p:spPr>
          <a:xfrm>
            <a:off x="839786" y="-115500"/>
            <a:ext cx="11047413" cy="1024128"/>
          </a:xfrm>
        </p:spPr>
        <p:txBody>
          <a:bodyPr>
            <a:normAutofit/>
          </a:bodyPr>
          <a:lstStyle/>
          <a:p>
            <a:r>
              <a:rPr lang="en-US" b="1" dirty="0">
                <a:solidFill>
                  <a:srgbClr val="016773"/>
                </a:solidFill>
                <a:latin typeface="+mn-lt"/>
              </a:rPr>
              <a:t>Natural History of Untreated Syphilis</a:t>
            </a:r>
          </a:p>
        </p:txBody>
      </p:sp>
      <p:sp>
        <p:nvSpPr>
          <p:cNvPr id="4" name="Text Placeholder 3">
            <a:extLst>
              <a:ext uri="{FF2B5EF4-FFF2-40B4-BE49-F238E27FC236}">
                <a16:creationId xmlns:a16="http://schemas.microsoft.com/office/drawing/2014/main" id="{F8D6887D-F6C7-4971-B6C1-F2C57A08274A}"/>
              </a:ext>
            </a:extLst>
          </p:cNvPr>
          <p:cNvSpPr>
            <a:spLocks noGrp="1"/>
          </p:cNvSpPr>
          <p:nvPr>
            <p:ph type="body" sz="half" idx="2"/>
          </p:nvPr>
        </p:nvSpPr>
        <p:spPr/>
        <p:txBody>
          <a:bodyPr/>
          <a:lstStyle/>
          <a:p>
            <a:endParaRPr lang="en-US" dirty="0"/>
          </a:p>
        </p:txBody>
      </p:sp>
      <p:pic>
        <p:nvPicPr>
          <p:cNvPr id="6" name="Content Placeholder 4">
            <a:extLst>
              <a:ext uri="{FF2B5EF4-FFF2-40B4-BE49-F238E27FC236}">
                <a16:creationId xmlns:a16="http://schemas.microsoft.com/office/drawing/2014/main" id="{CDF942B8-416E-4BB4-8AD1-7BE16BAE8B57}"/>
              </a:ext>
            </a:extLst>
          </p:cNvPr>
          <p:cNvPicPr>
            <a:picLocks noGrp="1" noChangeAspect="1"/>
          </p:cNvPicPr>
          <p:nvPr>
            <p:ph idx="1"/>
          </p:nvPr>
        </p:nvPicPr>
        <p:blipFill>
          <a:blip r:embed="rId3"/>
          <a:stretch>
            <a:fillRect/>
          </a:stretch>
        </p:blipFill>
        <p:spPr>
          <a:xfrm>
            <a:off x="0" y="1024128"/>
            <a:ext cx="10314432" cy="5515168"/>
          </a:xfrm>
          <a:prstGeom prst="rect">
            <a:avLst/>
          </a:prstGeom>
        </p:spPr>
      </p:pic>
      <p:sp>
        <p:nvSpPr>
          <p:cNvPr id="8" name="Content Placeholder 7">
            <a:extLst>
              <a:ext uri="{FF2B5EF4-FFF2-40B4-BE49-F238E27FC236}">
                <a16:creationId xmlns:a16="http://schemas.microsoft.com/office/drawing/2014/main" id="{757FBE20-6E08-4331-A9E5-EDD1EACE42F7}"/>
              </a:ext>
            </a:extLst>
          </p:cNvPr>
          <p:cNvSpPr>
            <a:spLocks noGrp="1"/>
          </p:cNvSpPr>
          <p:nvPr>
            <p:ph idx="1"/>
          </p:nvPr>
        </p:nvSpPr>
        <p:spPr>
          <a:xfrm>
            <a:off x="9985249" y="5998464"/>
            <a:ext cx="1901950" cy="540832"/>
          </a:xfrm>
        </p:spPr>
        <p:txBody>
          <a:bodyPr>
            <a:normAutofit fontScale="40000" lnSpcReduction="20000"/>
          </a:bodyPr>
          <a:lstStyle/>
          <a:p>
            <a:r>
              <a:rPr lang="en-US" b="1" dirty="0">
                <a:solidFill>
                  <a:schemeClr val="tx2"/>
                </a:solidFill>
              </a:rPr>
              <a:t>Golden, MR et al JAMA 2003; 290(11) 1510-1514</a:t>
            </a:r>
            <a:endParaRPr lang="en-US" dirty="0"/>
          </a:p>
        </p:txBody>
      </p:sp>
      <p:sp>
        <p:nvSpPr>
          <p:cNvPr id="3" name="Oval 2">
            <a:extLst>
              <a:ext uri="{FF2B5EF4-FFF2-40B4-BE49-F238E27FC236}">
                <a16:creationId xmlns:a16="http://schemas.microsoft.com/office/drawing/2014/main" id="{2D0CF073-5D3A-4E8B-833C-E45C987138F4}"/>
              </a:ext>
            </a:extLst>
          </p:cNvPr>
          <p:cNvSpPr/>
          <p:nvPr/>
        </p:nvSpPr>
        <p:spPr>
          <a:xfrm>
            <a:off x="4890782" y="2491530"/>
            <a:ext cx="1205218" cy="55367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AC94D6D-D99C-4155-851E-BF9BB3E16907}"/>
              </a:ext>
            </a:extLst>
          </p:cNvPr>
          <p:cNvSpPr/>
          <p:nvPr/>
        </p:nvSpPr>
        <p:spPr>
          <a:xfrm>
            <a:off x="2239860" y="3207740"/>
            <a:ext cx="1030448" cy="4425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A068618-998C-75C1-31A5-04FFC25A4D82}"/>
              </a:ext>
            </a:extLst>
          </p:cNvPr>
          <p:cNvGrpSpPr>
            <a:grpSpLocks noChangeAspect="1"/>
          </p:cNvGrpSpPr>
          <p:nvPr/>
        </p:nvGrpSpPr>
        <p:grpSpPr>
          <a:xfrm>
            <a:off x="10434258" y="221225"/>
            <a:ext cx="1532147" cy="777240"/>
            <a:chOff x="7526755" y="4455620"/>
            <a:chExt cx="3477899" cy="1764296"/>
          </a:xfrm>
        </p:grpSpPr>
        <p:pic>
          <p:nvPicPr>
            <p:cNvPr id="9" name="Picture 8" descr="IHS Logo.">
              <a:extLst>
                <a:ext uri="{FF2B5EF4-FFF2-40B4-BE49-F238E27FC236}">
                  <a16:creationId xmlns:a16="http://schemas.microsoft.com/office/drawing/2014/main" id="{44F17CF0-591F-C214-5383-B2D7E9757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10" name="Picture 9" descr="HHS Logo.">
              <a:extLst>
                <a:ext uri="{FF2B5EF4-FFF2-40B4-BE49-F238E27FC236}">
                  <a16:creationId xmlns:a16="http://schemas.microsoft.com/office/drawing/2014/main" id="{8ED16BD2-5FBD-CE35-8EF6-2EDDD38751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25874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D97C8-A8D3-478F-AC21-FCEBD9A1497F}"/>
              </a:ext>
            </a:extLst>
          </p:cNvPr>
          <p:cNvSpPr>
            <a:spLocks noGrp="1"/>
          </p:cNvSpPr>
          <p:nvPr>
            <p:ph sz="quarter" idx="10"/>
          </p:nvPr>
        </p:nvSpPr>
        <p:spPr>
          <a:xfrm>
            <a:off x="576262" y="206188"/>
            <a:ext cx="11006137" cy="5145741"/>
          </a:xfrm>
        </p:spPr>
        <p:txBody>
          <a:bodyPr/>
          <a:lstStyle/>
          <a:p>
            <a:r>
              <a:rPr lang="en-US" dirty="0"/>
              <a:t>Serologic Diagnosis of Syphilis  </a:t>
            </a:r>
          </a:p>
          <a:p>
            <a:endParaRPr lang="en-US" dirty="0"/>
          </a:p>
        </p:txBody>
      </p:sp>
      <p:pic>
        <p:nvPicPr>
          <p:cNvPr id="3" name="Google Shape;221;g16f8e31318ecadf9_19">
            <a:extLst>
              <a:ext uri="{FF2B5EF4-FFF2-40B4-BE49-F238E27FC236}">
                <a16:creationId xmlns:a16="http://schemas.microsoft.com/office/drawing/2014/main" id="{36A4609E-1C6F-43B5-AE7B-BEF6A89D1D52}"/>
              </a:ext>
            </a:extLst>
          </p:cNvPr>
          <p:cNvPicPr preferRelativeResize="0"/>
          <p:nvPr/>
        </p:nvPicPr>
        <p:blipFill>
          <a:blip r:embed="rId3">
            <a:alphaModFix/>
          </a:blip>
          <a:stretch>
            <a:fillRect/>
          </a:stretch>
        </p:blipFill>
        <p:spPr>
          <a:xfrm>
            <a:off x="1228165" y="918883"/>
            <a:ext cx="10042586" cy="5145742"/>
          </a:xfrm>
          <a:prstGeom prst="rect">
            <a:avLst/>
          </a:prstGeom>
          <a:noFill/>
          <a:ln>
            <a:noFill/>
          </a:ln>
        </p:spPr>
      </p:pic>
      <p:sp>
        <p:nvSpPr>
          <p:cNvPr id="5" name="TextBox 4">
            <a:extLst>
              <a:ext uri="{FF2B5EF4-FFF2-40B4-BE49-F238E27FC236}">
                <a16:creationId xmlns:a16="http://schemas.microsoft.com/office/drawing/2014/main" id="{066E91DE-4C7C-48DE-AB42-EA2A13F70D75}"/>
              </a:ext>
            </a:extLst>
          </p:cNvPr>
          <p:cNvSpPr txBox="1"/>
          <p:nvPr/>
        </p:nvSpPr>
        <p:spPr>
          <a:xfrm>
            <a:off x="150476" y="1669247"/>
            <a:ext cx="1854493" cy="923330"/>
          </a:xfrm>
          <a:prstGeom prst="rect">
            <a:avLst/>
          </a:prstGeom>
          <a:noFill/>
          <a:ln w="127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ASI/AIX/</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BioPlex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Automated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190 test/hour</a:t>
            </a:r>
          </a:p>
        </p:txBody>
      </p:sp>
      <p:sp>
        <p:nvSpPr>
          <p:cNvPr id="6" name="TextBox 5">
            <a:extLst>
              <a:ext uri="{FF2B5EF4-FFF2-40B4-BE49-F238E27FC236}">
                <a16:creationId xmlns:a16="http://schemas.microsoft.com/office/drawing/2014/main" id="{5B7D1AEF-F695-4703-95AF-5C139CA44B3C}"/>
              </a:ext>
            </a:extLst>
          </p:cNvPr>
          <p:cNvSpPr txBox="1"/>
          <p:nvPr/>
        </p:nvSpPr>
        <p:spPr>
          <a:xfrm>
            <a:off x="9831887" y="2967335"/>
            <a:ext cx="1997213" cy="1200329"/>
          </a:xfrm>
          <a:prstGeom prst="rect">
            <a:avLst/>
          </a:prstGeom>
          <a:noFill/>
          <a:ln w="127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ASI/AIX/</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BioPLex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Automated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flocculation reader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190 test/hour</a:t>
            </a:r>
          </a:p>
        </p:txBody>
      </p:sp>
      <p:sp>
        <p:nvSpPr>
          <p:cNvPr id="7" name="TextBox 6">
            <a:extLst>
              <a:ext uri="{FF2B5EF4-FFF2-40B4-BE49-F238E27FC236}">
                <a16:creationId xmlns:a16="http://schemas.microsoft.com/office/drawing/2014/main" id="{EF857984-1809-4BFF-988C-5ACF4535DF9F}"/>
              </a:ext>
            </a:extLst>
          </p:cNvPr>
          <p:cNvSpPr txBox="1"/>
          <p:nvPr/>
        </p:nvSpPr>
        <p:spPr>
          <a:xfrm>
            <a:off x="385013" y="6195855"/>
            <a:ext cx="117975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Chembio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POC combination HIV 1/2 and TPPA FDA approved (2023). Syphilis Health Check POC TPPA previously FDA cleared.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 – Arlington Scientific Instrument, AIX – Gold Standard Diagnostics,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BioPLex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Bio-Rad – all fast, low cost per test</a:t>
            </a:r>
          </a:p>
        </p:txBody>
      </p:sp>
      <p:grpSp>
        <p:nvGrpSpPr>
          <p:cNvPr id="4" name="Group 3">
            <a:extLst>
              <a:ext uri="{FF2B5EF4-FFF2-40B4-BE49-F238E27FC236}">
                <a16:creationId xmlns:a16="http://schemas.microsoft.com/office/drawing/2014/main" id="{72189F41-224E-0F41-21D0-8C9B367CB3DE}"/>
              </a:ext>
            </a:extLst>
          </p:cNvPr>
          <p:cNvGrpSpPr>
            <a:grpSpLocks noChangeAspect="1"/>
          </p:cNvGrpSpPr>
          <p:nvPr/>
        </p:nvGrpSpPr>
        <p:grpSpPr>
          <a:xfrm>
            <a:off x="10434258" y="221225"/>
            <a:ext cx="1532147" cy="777240"/>
            <a:chOff x="7526755" y="4455620"/>
            <a:chExt cx="3477899" cy="1764296"/>
          </a:xfrm>
        </p:grpSpPr>
        <p:pic>
          <p:nvPicPr>
            <p:cNvPr id="8" name="Picture 7" descr="IHS Logo.">
              <a:extLst>
                <a:ext uri="{FF2B5EF4-FFF2-40B4-BE49-F238E27FC236}">
                  <a16:creationId xmlns:a16="http://schemas.microsoft.com/office/drawing/2014/main" id="{14B4547C-91A4-674A-9883-CFC5E729D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9" name="Picture 8" descr="HHS Logo.">
              <a:extLst>
                <a:ext uri="{FF2B5EF4-FFF2-40B4-BE49-F238E27FC236}">
                  <a16:creationId xmlns:a16="http://schemas.microsoft.com/office/drawing/2014/main" id="{164843CE-902C-CF32-16ED-F3C8DC857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840835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oogle Shape;127;p1" descr="A picture containing fabric, thread&#10;&#10;Description automatically generated">
            <a:extLst>
              <a:ext uri="{FF2B5EF4-FFF2-40B4-BE49-F238E27FC236}">
                <a16:creationId xmlns:a16="http://schemas.microsoft.com/office/drawing/2014/main" id="{21955FF6-2A7F-401E-B4E0-C657D1606466}"/>
              </a:ext>
            </a:extLst>
          </p:cNvPr>
          <p:cNvPicPr preferRelativeResize="0">
            <a:picLocks/>
          </p:cNvPicPr>
          <p:nvPr/>
        </p:nvPicPr>
        <p:blipFill rotWithShape="1">
          <a:blip r:embed="rId3"/>
          <a:srcRect t="5436"/>
          <a:stretch/>
        </p:blipFill>
        <p:spPr>
          <a:xfrm>
            <a:off x="2522356" y="10"/>
            <a:ext cx="9669642" cy="6857990"/>
          </a:xfrm>
          <a:prstGeom prst="rect">
            <a:avLst/>
          </a:prstGeom>
          <a:noFill/>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E902E46-8326-432B-A309-472C90BA40F6}"/>
              </a:ext>
            </a:extLst>
          </p:cNvPr>
          <p:cNvSpPr txBox="1">
            <a:spLocks/>
          </p:cNvSpPr>
          <p:nvPr/>
        </p:nvSpPr>
        <p:spPr>
          <a:xfrm>
            <a:off x="178571" y="0"/>
            <a:ext cx="5471458" cy="18999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007889"/>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9B4E9E"/>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16773"/>
                </a:solidFill>
                <a:effectLst/>
                <a:uLnTx/>
                <a:uFillTx/>
                <a:latin typeface="Calibri   "/>
                <a:ea typeface="+mn-ea"/>
                <a:cs typeface="+mn-cs"/>
              </a:rPr>
              <a:t>Congenital Syphilis</a:t>
            </a:r>
          </a:p>
        </p:txBody>
      </p:sp>
      <p:sp>
        <p:nvSpPr>
          <p:cNvPr id="9" name="Content Placeholder 8">
            <a:extLst>
              <a:ext uri="{FF2B5EF4-FFF2-40B4-BE49-F238E27FC236}">
                <a16:creationId xmlns:a16="http://schemas.microsoft.com/office/drawing/2014/main" id="{F7824506-276D-4A94-8469-E3AB95BCA473}"/>
              </a:ext>
            </a:extLst>
          </p:cNvPr>
          <p:cNvSpPr>
            <a:spLocks noGrp="1"/>
          </p:cNvSpPr>
          <p:nvPr>
            <p:ph sz="quarter" idx="10"/>
          </p:nvPr>
        </p:nvSpPr>
        <p:spPr>
          <a:xfrm>
            <a:off x="286872" y="1434353"/>
            <a:ext cx="6585566" cy="4930588"/>
          </a:xfrm>
        </p:spPr>
        <p:txBody>
          <a:bodyPr vert="horz" lIns="91440" tIns="45720" rIns="91440" bIns="45720" rtlCol="0">
            <a:normAutofit fontScale="92500" lnSpcReduction="20000"/>
          </a:bodyPr>
          <a:lstStyle/>
          <a:p>
            <a:pPr>
              <a:buFont typeface="Arial" panose="020B0604020202020204" pitchFamily="34" charset="0"/>
              <a:buChar char="•"/>
            </a:pPr>
            <a:r>
              <a:rPr lang="en-US" sz="2800" b="0" dirty="0">
                <a:solidFill>
                  <a:schemeClr val="tx1"/>
                </a:solidFill>
              </a:rPr>
              <a:t>Transmission follows placental infection with hematogenous spread to the fetus, or the baby can be infected by exposure to an active lesion during delivery.</a:t>
            </a:r>
          </a:p>
          <a:p>
            <a:pPr>
              <a:buFont typeface="Arial" panose="020B0604020202020204" pitchFamily="34" charset="0"/>
              <a:buChar char="•"/>
            </a:pPr>
            <a:r>
              <a:rPr lang="en-US" sz="2800" dirty="0">
                <a:solidFill>
                  <a:schemeClr val="tx1"/>
                </a:solidFill>
              </a:rPr>
              <a:t>The majority of congenital syphilis is asymptomatic.</a:t>
            </a:r>
          </a:p>
          <a:p>
            <a:pPr>
              <a:buFont typeface="Arial" panose="020B0604020202020204" pitchFamily="34" charset="0"/>
              <a:buChar char="•"/>
            </a:pPr>
            <a:r>
              <a:rPr lang="en-US" sz="2800" b="0" dirty="0">
                <a:solidFill>
                  <a:schemeClr val="tx1"/>
                </a:solidFill>
              </a:rPr>
              <a:t>It is rare for a fetus to show evidence of infected before 20 weeks gestation.</a:t>
            </a:r>
          </a:p>
          <a:p>
            <a:pPr>
              <a:buFont typeface="Arial" panose="020B0604020202020204" pitchFamily="34" charset="0"/>
              <a:buChar char="•"/>
            </a:pPr>
            <a:r>
              <a:rPr lang="en-US" sz="2600" b="0" dirty="0">
                <a:solidFill>
                  <a:schemeClr val="tx1"/>
                </a:solidFill>
              </a:rPr>
              <a:t>Infection can be transmitted during any stage of maternal disease but 60-100% of primary and secondary untreated cases result in transmission, while only 10-15% of late latent cases result in transmission.</a:t>
            </a:r>
            <a:endParaRPr lang="en-US" sz="2200" b="0" dirty="0"/>
          </a:p>
          <a:p>
            <a:pPr>
              <a:buFont typeface="Arial" panose="020B0604020202020204" pitchFamily="34" charset="0"/>
              <a:buChar char="•"/>
            </a:pPr>
            <a:endParaRPr lang="en-US" sz="2000" dirty="0">
              <a:solidFill>
                <a:schemeClr val="tx1"/>
              </a:solidFill>
            </a:endParaRPr>
          </a:p>
        </p:txBody>
      </p:sp>
      <p:grpSp>
        <p:nvGrpSpPr>
          <p:cNvPr id="2" name="Group 1">
            <a:extLst>
              <a:ext uri="{FF2B5EF4-FFF2-40B4-BE49-F238E27FC236}">
                <a16:creationId xmlns:a16="http://schemas.microsoft.com/office/drawing/2014/main" id="{A6584650-CAED-ECE6-C335-32D726E007E2}"/>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9CD41684-200B-87FA-2884-CE310C805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97176CB6-7968-18B7-294C-2F8BDB4270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14603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8F406-24BA-CC3E-D2FF-12D2C3587F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C33402-F814-97C3-8745-DE70E3074586}"/>
              </a:ext>
            </a:extLst>
          </p:cNvPr>
          <p:cNvSpPr txBox="1"/>
          <p:nvPr/>
        </p:nvSpPr>
        <p:spPr>
          <a:xfrm>
            <a:off x="633742" y="1520982"/>
            <a:ext cx="10909425" cy="4154984"/>
          </a:xfrm>
          <a:prstGeom prst="rect">
            <a:avLst/>
          </a:prstGeom>
          <a:noFill/>
        </p:spPr>
        <p:txBody>
          <a:bodyPr wrap="square">
            <a:spAutoFit/>
          </a:bodyPr>
          <a:lstStyle/>
          <a:p>
            <a:r>
              <a:rPr lang="en-US" sz="2400" dirty="0"/>
              <a:t>This material is the result of work supported with resources and the use of facilities at the Whiteriver Indian Hospital, located in the Phoenix Area of the Indian Health Service.</a:t>
            </a:r>
          </a:p>
          <a:p>
            <a:endParaRPr lang="en-US" sz="2400" dirty="0"/>
          </a:p>
          <a:p>
            <a:r>
              <a:rPr lang="en-US" sz="2400" dirty="0"/>
              <a:t>Dr. McAuley is a federal employee and serves as the Chief Medical Officer of the Whiteriver Service Unit in Whiteriver, Arizona</a:t>
            </a:r>
          </a:p>
          <a:p>
            <a:endParaRPr lang="en-US" sz="2400" dirty="0"/>
          </a:p>
          <a:p>
            <a:r>
              <a:rPr lang="en-US" sz="2400" dirty="0"/>
              <a:t>The contents do not represent the views of the Indian Health Service or the United States Government</a:t>
            </a:r>
          </a:p>
          <a:p>
            <a:endParaRPr lang="en-US" sz="2400" dirty="0"/>
          </a:p>
          <a:p>
            <a:r>
              <a:rPr lang="en-US" sz="2400" dirty="0"/>
              <a:t>Clinical vignettes are fictionalized cases</a:t>
            </a:r>
          </a:p>
        </p:txBody>
      </p:sp>
    </p:spTree>
    <p:extLst>
      <p:ext uri="{BB962C8B-B14F-4D97-AF65-F5344CB8AC3E}">
        <p14:creationId xmlns:p14="http://schemas.microsoft.com/office/powerpoint/2010/main" val="1328804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EBD1C1-AB83-4F73-A2AA-B5E720C4531E}"/>
              </a:ext>
            </a:extLst>
          </p:cNvPr>
          <p:cNvPicPr>
            <a:picLocks noGrp="1" noChangeAspect="1"/>
          </p:cNvPicPr>
          <p:nvPr>
            <p:ph sz="quarter" idx="10"/>
          </p:nvPr>
        </p:nvPicPr>
        <p:blipFill>
          <a:blip r:embed="rId2"/>
          <a:stretch>
            <a:fillRect/>
          </a:stretch>
        </p:blipFill>
        <p:spPr>
          <a:xfrm>
            <a:off x="160838" y="1746504"/>
            <a:ext cx="3323708" cy="2811180"/>
          </a:xfrm>
          <a:prstGeom prst="rect">
            <a:avLst/>
          </a:prstGeom>
        </p:spPr>
      </p:pic>
      <p:sp>
        <p:nvSpPr>
          <p:cNvPr id="3" name="TextBox 2">
            <a:extLst>
              <a:ext uri="{FF2B5EF4-FFF2-40B4-BE49-F238E27FC236}">
                <a16:creationId xmlns:a16="http://schemas.microsoft.com/office/drawing/2014/main" id="{612505FF-B8C6-46E5-92A8-A7748B068F00}"/>
              </a:ext>
            </a:extLst>
          </p:cNvPr>
          <p:cNvSpPr txBox="1"/>
          <p:nvPr/>
        </p:nvSpPr>
        <p:spPr>
          <a:xfrm>
            <a:off x="158005" y="71717"/>
            <a:ext cx="11842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6773"/>
                </a:solidFill>
                <a:effectLst/>
                <a:uLnTx/>
                <a:uFillTx/>
                <a:latin typeface="Calibri" panose="020F0502020204030204"/>
                <a:ea typeface="+mn-ea"/>
                <a:cs typeface="+mn-cs"/>
              </a:rPr>
              <a:t>Clinical Manifestations of Congenital Syphilis (CS)</a:t>
            </a:r>
          </a:p>
        </p:txBody>
      </p:sp>
      <p:pic>
        <p:nvPicPr>
          <p:cNvPr id="5" name="Picture 4">
            <a:extLst>
              <a:ext uri="{FF2B5EF4-FFF2-40B4-BE49-F238E27FC236}">
                <a16:creationId xmlns:a16="http://schemas.microsoft.com/office/drawing/2014/main" id="{6C0AD199-7CB1-48D2-9785-5D3487977997}"/>
              </a:ext>
            </a:extLst>
          </p:cNvPr>
          <p:cNvPicPr>
            <a:picLocks noChangeAspect="1"/>
          </p:cNvPicPr>
          <p:nvPr/>
        </p:nvPicPr>
        <p:blipFill>
          <a:blip r:embed="rId3"/>
          <a:stretch>
            <a:fillRect/>
          </a:stretch>
        </p:blipFill>
        <p:spPr>
          <a:xfrm>
            <a:off x="3699775" y="1746504"/>
            <a:ext cx="2247613" cy="2811180"/>
          </a:xfrm>
          <a:prstGeom prst="rect">
            <a:avLst/>
          </a:prstGeom>
        </p:spPr>
      </p:pic>
      <p:pic>
        <p:nvPicPr>
          <p:cNvPr id="6" name="Picture 5">
            <a:extLst>
              <a:ext uri="{FF2B5EF4-FFF2-40B4-BE49-F238E27FC236}">
                <a16:creationId xmlns:a16="http://schemas.microsoft.com/office/drawing/2014/main" id="{EFD57533-9F5C-42F3-8D39-C7FA63DD44E6}"/>
              </a:ext>
            </a:extLst>
          </p:cNvPr>
          <p:cNvPicPr>
            <a:picLocks noChangeAspect="1"/>
          </p:cNvPicPr>
          <p:nvPr/>
        </p:nvPicPr>
        <p:blipFill>
          <a:blip r:embed="rId4"/>
          <a:stretch>
            <a:fillRect/>
          </a:stretch>
        </p:blipFill>
        <p:spPr>
          <a:xfrm>
            <a:off x="6217182" y="1746505"/>
            <a:ext cx="2469753" cy="2811180"/>
          </a:xfrm>
          <a:prstGeom prst="rect">
            <a:avLst/>
          </a:prstGeom>
        </p:spPr>
      </p:pic>
      <p:pic>
        <p:nvPicPr>
          <p:cNvPr id="7" name="Picture 6">
            <a:extLst>
              <a:ext uri="{FF2B5EF4-FFF2-40B4-BE49-F238E27FC236}">
                <a16:creationId xmlns:a16="http://schemas.microsoft.com/office/drawing/2014/main" id="{A47C0F83-7E68-4AEF-AB49-90F43503A755}"/>
              </a:ext>
            </a:extLst>
          </p:cNvPr>
          <p:cNvPicPr>
            <a:picLocks noChangeAspect="1"/>
          </p:cNvPicPr>
          <p:nvPr/>
        </p:nvPicPr>
        <p:blipFill>
          <a:blip r:embed="rId5"/>
          <a:stretch>
            <a:fillRect/>
          </a:stretch>
        </p:blipFill>
        <p:spPr>
          <a:xfrm>
            <a:off x="8921403" y="1746505"/>
            <a:ext cx="2882566" cy="2811180"/>
          </a:xfrm>
          <a:prstGeom prst="rect">
            <a:avLst/>
          </a:prstGeom>
        </p:spPr>
      </p:pic>
      <p:grpSp>
        <p:nvGrpSpPr>
          <p:cNvPr id="2" name="Group 1">
            <a:extLst>
              <a:ext uri="{FF2B5EF4-FFF2-40B4-BE49-F238E27FC236}">
                <a16:creationId xmlns:a16="http://schemas.microsoft.com/office/drawing/2014/main" id="{33EF5E86-6B42-F142-B4EB-8D33CBFAADAF}"/>
              </a:ext>
            </a:extLst>
          </p:cNvPr>
          <p:cNvGrpSpPr>
            <a:grpSpLocks noChangeAspect="1"/>
          </p:cNvGrpSpPr>
          <p:nvPr/>
        </p:nvGrpSpPr>
        <p:grpSpPr>
          <a:xfrm>
            <a:off x="10434258" y="221225"/>
            <a:ext cx="1532147" cy="777240"/>
            <a:chOff x="7526755" y="4455620"/>
            <a:chExt cx="3477899" cy="1764296"/>
          </a:xfrm>
        </p:grpSpPr>
        <p:pic>
          <p:nvPicPr>
            <p:cNvPr id="8" name="Picture 7" descr="IHS Logo.">
              <a:extLst>
                <a:ext uri="{FF2B5EF4-FFF2-40B4-BE49-F238E27FC236}">
                  <a16:creationId xmlns:a16="http://schemas.microsoft.com/office/drawing/2014/main" id="{F1C17829-B3DE-EE56-8F5D-A57B0D9643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9" name="Picture 8" descr="HHS Logo.">
              <a:extLst>
                <a:ext uri="{FF2B5EF4-FFF2-40B4-BE49-F238E27FC236}">
                  <a16:creationId xmlns:a16="http://schemas.microsoft.com/office/drawing/2014/main" id="{FF63FBCC-E6C3-66D9-0466-4316EDED37D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47992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576262" y="473704"/>
            <a:ext cx="11006137" cy="5725928"/>
          </a:xfrm>
        </p:spPr>
        <p:txBody>
          <a:bodyPr>
            <a:normAutofit fontScale="70000" lnSpcReduction="20000"/>
          </a:bodyPr>
          <a:lstStyle/>
          <a:p>
            <a:r>
              <a:rPr lang="en-US" sz="5100" dirty="0"/>
              <a:t>Syphilitic Stillbirth</a:t>
            </a:r>
          </a:p>
          <a:p>
            <a:pPr algn="l"/>
            <a:r>
              <a:rPr lang="en-US" i="1" dirty="0">
                <a:solidFill>
                  <a:srgbClr val="000000"/>
                </a:solidFill>
                <a:effectLst/>
              </a:rPr>
              <a:t>Clinical case definition</a:t>
            </a:r>
          </a:p>
          <a:p>
            <a:pPr algn="l">
              <a:lnSpc>
                <a:spcPct val="120000"/>
              </a:lnSpc>
            </a:pPr>
            <a:r>
              <a:rPr lang="en-US" b="0" i="0" dirty="0">
                <a:solidFill>
                  <a:srgbClr val="000000"/>
                </a:solidFill>
                <a:effectLst/>
              </a:rPr>
              <a:t>A fetal death that occurs </a:t>
            </a:r>
            <a:r>
              <a:rPr lang="en-US" i="0" dirty="0">
                <a:solidFill>
                  <a:srgbClr val="000000"/>
                </a:solidFill>
                <a:effectLst/>
              </a:rPr>
              <a:t>after a 20-week gestation </a:t>
            </a:r>
            <a:r>
              <a:rPr lang="en-US" b="0" dirty="0">
                <a:solidFill>
                  <a:srgbClr val="000000"/>
                </a:solidFill>
              </a:rPr>
              <a:t>OR</a:t>
            </a:r>
            <a:r>
              <a:rPr lang="en-US" b="0" i="0" dirty="0">
                <a:solidFill>
                  <a:srgbClr val="000000"/>
                </a:solidFill>
                <a:effectLst/>
              </a:rPr>
              <a:t> in which the fetus weighs </a:t>
            </a:r>
            <a:r>
              <a:rPr lang="en-US" i="0" dirty="0">
                <a:solidFill>
                  <a:srgbClr val="000000"/>
                </a:solidFill>
                <a:effectLst/>
              </a:rPr>
              <a:t>&gt;500g </a:t>
            </a:r>
            <a:r>
              <a:rPr lang="en-US" b="0" i="0" dirty="0">
                <a:solidFill>
                  <a:srgbClr val="000000"/>
                </a:solidFill>
                <a:effectLst/>
              </a:rPr>
              <a:t>AND the </a:t>
            </a:r>
            <a:r>
              <a:rPr lang="en-US" i="0" dirty="0">
                <a:solidFill>
                  <a:srgbClr val="000000"/>
                </a:solidFill>
                <a:effectLst/>
              </a:rPr>
              <a:t>mother had </a:t>
            </a:r>
            <a:r>
              <a:rPr lang="en-US" i="1" dirty="0">
                <a:solidFill>
                  <a:srgbClr val="000000"/>
                </a:solidFill>
                <a:effectLst/>
              </a:rPr>
              <a:t>untreated or inadequately </a:t>
            </a:r>
            <a:r>
              <a:rPr lang="en-US" i="0" dirty="0">
                <a:solidFill>
                  <a:srgbClr val="000000"/>
                </a:solidFill>
                <a:effectLst/>
              </a:rPr>
              <a:t>treated* syphilis at delivery</a:t>
            </a:r>
            <a:r>
              <a:rPr lang="en-US" b="0" i="0" dirty="0">
                <a:solidFill>
                  <a:srgbClr val="000000"/>
                </a:solidFill>
                <a:effectLst/>
              </a:rPr>
              <a:t>.</a:t>
            </a:r>
          </a:p>
          <a:p>
            <a:pPr algn="l">
              <a:lnSpc>
                <a:spcPct val="120000"/>
              </a:lnSpc>
            </a:pPr>
            <a:r>
              <a:rPr lang="en-US" b="0" i="0" dirty="0">
                <a:solidFill>
                  <a:srgbClr val="000000"/>
                </a:solidFill>
                <a:effectLst/>
              </a:rPr>
              <a:t>* Adequate treatment is defined as completion of a penicillin-based regimen, in accordance with CDC treatment guidelines, appropriate for stage of infection, initiated 30 or more days before delivery.</a:t>
            </a:r>
          </a:p>
          <a:p>
            <a:pPr algn="l"/>
            <a:r>
              <a:rPr lang="en-US" i="1" dirty="0">
                <a:solidFill>
                  <a:srgbClr val="000000"/>
                </a:solidFill>
                <a:effectLst/>
              </a:rPr>
              <a:t>Comments:</a:t>
            </a:r>
            <a:r>
              <a:rPr lang="en-US" i="0" dirty="0">
                <a:solidFill>
                  <a:srgbClr val="000000"/>
                </a:solidFill>
                <a:effectLst/>
              </a:rPr>
              <a:t> </a:t>
            </a:r>
            <a:r>
              <a:rPr lang="en-US" b="0" i="0" dirty="0">
                <a:solidFill>
                  <a:srgbClr val="000000"/>
                </a:solidFill>
                <a:effectLst/>
              </a:rPr>
              <a:t>For </a:t>
            </a:r>
            <a:r>
              <a:rPr lang="en-US" i="0" dirty="0">
                <a:solidFill>
                  <a:srgbClr val="000000"/>
                </a:solidFill>
                <a:effectLst/>
              </a:rPr>
              <a:t>reporting</a:t>
            </a:r>
            <a:r>
              <a:rPr lang="en-US" b="0" i="0" dirty="0">
                <a:solidFill>
                  <a:srgbClr val="000000"/>
                </a:solidFill>
                <a:effectLst/>
              </a:rPr>
              <a:t> purposes, congenital syphilis includes:</a:t>
            </a:r>
          </a:p>
          <a:p>
            <a:pPr marL="742950" indent="-742950" algn="l">
              <a:lnSpc>
                <a:spcPct val="120000"/>
              </a:lnSpc>
              <a:spcBef>
                <a:spcPts val="0"/>
              </a:spcBef>
              <a:spcAft>
                <a:spcPts val="0"/>
              </a:spcAft>
              <a:buAutoNum type="arabicPeriod"/>
            </a:pPr>
            <a:r>
              <a:rPr lang="en-US" b="0" i="0" dirty="0">
                <a:solidFill>
                  <a:srgbClr val="000000"/>
                </a:solidFill>
                <a:effectLst/>
              </a:rPr>
              <a:t>cases of congenitally acquired syphilis among infants and children </a:t>
            </a:r>
          </a:p>
          <a:p>
            <a:pPr marL="742950" indent="-742950" algn="l">
              <a:lnSpc>
                <a:spcPct val="120000"/>
              </a:lnSpc>
              <a:spcBef>
                <a:spcPts val="0"/>
              </a:spcBef>
              <a:spcAft>
                <a:spcPts val="0"/>
              </a:spcAft>
              <a:buAutoNum type="arabicPeriod"/>
            </a:pPr>
            <a:r>
              <a:rPr lang="en-US" b="0" i="0" dirty="0">
                <a:solidFill>
                  <a:srgbClr val="000000"/>
                </a:solidFill>
                <a:effectLst/>
              </a:rPr>
              <a:t>syphilitic stillbirths</a:t>
            </a:r>
          </a:p>
          <a:p>
            <a:endParaRPr lang="en-US" dirty="0"/>
          </a:p>
        </p:txBody>
      </p:sp>
      <p:grpSp>
        <p:nvGrpSpPr>
          <p:cNvPr id="3" name="Group 2">
            <a:extLst>
              <a:ext uri="{FF2B5EF4-FFF2-40B4-BE49-F238E27FC236}">
                <a16:creationId xmlns:a16="http://schemas.microsoft.com/office/drawing/2014/main" id="{5BF56155-D9A4-9DEE-42C1-AB1E358F07FC}"/>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2302D5D8-C17C-430E-2C17-9068A68BFA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C1DD92E9-903E-033E-2E15-434D5552DC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984673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4D3D02-58FA-4E11-93B8-0C53066BBC48}"/>
              </a:ext>
            </a:extLst>
          </p:cNvPr>
          <p:cNvGraphicFramePr>
            <a:graphicFrameLocks noGrp="1"/>
          </p:cNvGraphicFramePr>
          <p:nvPr>
            <p:ph sz="quarter" idx="10"/>
            <p:extLst>
              <p:ext uri="{D42A27DB-BD31-4B8C-83A1-F6EECF244321}">
                <p14:modId xmlns:p14="http://schemas.microsoft.com/office/powerpoint/2010/main" val="211853148"/>
              </p:ext>
            </p:extLst>
          </p:nvPr>
        </p:nvGraphicFramePr>
        <p:xfrm>
          <a:off x="-23463" y="956437"/>
          <a:ext cx="12191999" cy="5562600"/>
        </p:xfrm>
        <a:graphic>
          <a:graphicData uri="http://schemas.openxmlformats.org/drawingml/2006/table">
            <a:tbl>
              <a:tblPr firstRow="1" bandRow="1">
                <a:tableStyleId>{5C22544A-7EE6-4342-B048-85BDC9FD1C3A}</a:tableStyleId>
              </a:tblPr>
              <a:tblGrid>
                <a:gridCol w="3189990">
                  <a:extLst>
                    <a:ext uri="{9D8B030D-6E8A-4147-A177-3AD203B41FA5}">
                      <a16:colId xmlns:a16="http://schemas.microsoft.com/office/drawing/2014/main" val="4123992"/>
                    </a:ext>
                  </a:extLst>
                </a:gridCol>
                <a:gridCol w="3023940">
                  <a:extLst>
                    <a:ext uri="{9D8B030D-6E8A-4147-A177-3AD203B41FA5}">
                      <a16:colId xmlns:a16="http://schemas.microsoft.com/office/drawing/2014/main" val="3929081502"/>
                    </a:ext>
                  </a:extLst>
                </a:gridCol>
                <a:gridCol w="2984500">
                  <a:extLst>
                    <a:ext uri="{9D8B030D-6E8A-4147-A177-3AD203B41FA5}">
                      <a16:colId xmlns:a16="http://schemas.microsoft.com/office/drawing/2014/main" val="2422966270"/>
                    </a:ext>
                  </a:extLst>
                </a:gridCol>
                <a:gridCol w="2993569">
                  <a:extLst>
                    <a:ext uri="{9D8B030D-6E8A-4147-A177-3AD203B41FA5}">
                      <a16:colId xmlns:a16="http://schemas.microsoft.com/office/drawing/2014/main" val="2702566610"/>
                    </a:ext>
                  </a:extLst>
                </a:gridCol>
              </a:tblGrid>
              <a:tr h="370840">
                <a:tc>
                  <a:txBody>
                    <a:bodyPr/>
                    <a:lstStyle/>
                    <a:p>
                      <a:r>
                        <a:rPr lang="en-US" sz="1100" dirty="0">
                          <a:solidFill>
                            <a:srgbClr val="FFFF00"/>
                          </a:solidFill>
                        </a:rPr>
                        <a:t>Scenario 1:  </a:t>
                      </a:r>
                    </a:p>
                    <a:p>
                      <a:r>
                        <a:rPr lang="en-US" sz="1100" dirty="0"/>
                        <a:t>Confirmed, proven or highly probable congenital syphilis</a:t>
                      </a:r>
                    </a:p>
                  </a:txBody>
                  <a:tcPr/>
                </a:tc>
                <a:tc>
                  <a:txBody>
                    <a:bodyPr/>
                    <a:lstStyle/>
                    <a:p>
                      <a:r>
                        <a:rPr lang="en-US" sz="1100" dirty="0">
                          <a:solidFill>
                            <a:srgbClr val="FFFF00"/>
                          </a:solidFill>
                        </a:rPr>
                        <a:t>Scenario 2:  </a:t>
                      </a:r>
                    </a:p>
                    <a:p>
                      <a:r>
                        <a:rPr lang="en-US" sz="1100" dirty="0"/>
                        <a:t>Possible congenital syphilis</a:t>
                      </a:r>
                    </a:p>
                  </a:txBody>
                  <a:tcPr/>
                </a:tc>
                <a:tc>
                  <a:txBody>
                    <a:bodyPr/>
                    <a:lstStyle/>
                    <a:p>
                      <a:r>
                        <a:rPr lang="en-US" sz="1100" dirty="0">
                          <a:solidFill>
                            <a:srgbClr val="FFFF00"/>
                          </a:solidFill>
                        </a:rPr>
                        <a:t>Scenario 3:  </a:t>
                      </a:r>
                    </a:p>
                    <a:p>
                      <a:r>
                        <a:rPr lang="en-US" sz="1100" dirty="0"/>
                        <a:t>Congenital syphilis less likely </a:t>
                      </a:r>
                    </a:p>
                  </a:txBody>
                  <a:tcPr/>
                </a:tc>
                <a:tc>
                  <a:txBody>
                    <a:bodyPr/>
                    <a:lstStyle/>
                    <a:p>
                      <a:r>
                        <a:rPr lang="en-US" sz="1100" dirty="0">
                          <a:solidFill>
                            <a:srgbClr val="FFFF00"/>
                          </a:solidFill>
                        </a:rPr>
                        <a:t>Scenario 4: </a:t>
                      </a:r>
                    </a:p>
                    <a:p>
                      <a:r>
                        <a:rPr lang="en-US" sz="1100" dirty="0"/>
                        <a:t>Congenital syphilis unlikely</a:t>
                      </a:r>
                    </a:p>
                  </a:txBody>
                  <a:tcPr/>
                </a:tc>
                <a:extLst>
                  <a:ext uri="{0D108BD9-81ED-4DB2-BD59-A6C34878D82A}">
                    <a16:rowId xmlns:a16="http://schemas.microsoft.com/office/drawing/2014/main" val="4072607341"/>
                  </a:ext>
                </a:extLst>
              </a:tr>
              <a:tr h="370840">
                <a:tc>
                  <a:txBody>
                    <a:bodyPr/>
                    <a:lstStyle/>
                    <a:p>
                      <a:r>
                        <a:rPr lang="en-US" sz="1100" b="1" dirty="0"/>
                        <a:t>Neonate with: </a:t>
                      </a:r>
                    </a:p>
                    <a:p>
                      <a:pPr marL="285750" indent="-285750">
                        <a:buFont typeface="Arial" panose="020B0604020202020204" pitchFamily="34" charset="0"/>
                        <a:buChar char="•"/>
                      </a:pPr>
                      <a:r>
                        <a:rPr lang="en-US" sz="1100" dirty="0"/>
                        <a:t>a physical exam consistent with CS</a:t>
                      </a:r>
                    </a:p>
                    <a:p>
                      <a:pPr marL="285750" indent="-285750">
                        <a:buFont typeface="Arial" panose="020B0604020202020204" pitchFamily="34" charset="0"/>
                        <a:buChar char="•"/>
                      </a:pPr>
                      <a:r>
                        <a:rPr lang="en-US" sz="1100" dirty="0"/>
                        <a:t>serum quantitative nontreponemal serology 4-fold greater than mother’s or</a:t>
                      </a:r>
                    </a:p>
                    <a:p>
                      <a:pPr marL="285750" indent="-285750">
                        <a:buFont typeface="Arial" panose="020B0604020202020204" pitchFamily="34" charset="0"/>
                        <a:buChar char="•"/>
                      </a:pPr>
                      <a:r>
                        <a:rPr lang="en-US" sz="1100" dirty="0"/>
                        <a:t>a positive darkfield or PCR test of placenta, body fluids or positive silver stain of placenta or cord</a:t>
                      </a:r>
                    </a:p>
                  </a:txBody>
                  <a:tcPr/>
                </a:tc>
                <a:tc>
                  <a:txBody>
                    <a:bodyPr/>
                    <a:lstStyle/>
                    <a:p>
                      <a:r>
                        <a:rPr lang="en-US" sz="1100" b="1" dirty="0"/>
                        <a:t>Neonate with </a:t>
                      </a:r>
                      <a:r>
                        <a:rPr lang="en-US" sz="1100" dirty="0"/>
                        <a:t>a normal physical exam and a serum quantitative nontreponemal serologic titer equal to or &lt; 4-fold of the maternal titer at delivery and </a:t>
                      </a:r>
                      <a:r>
                        <a:rPr lang="en-US" sz="1100" b="1" dirty="0"/>
                        <a:t>one </a:t>
                      </a:r>
                      <a:r>
                        <a:rPr lang="en-US" sz="1100" dirty="0"/>
                        <a:t>of the following:</a:t>
                      </a:r>
                    </a:p>
                    <a:p>
                      <a:r>
                        <a:rPr lang="en-US" sz="1100" dirty="0"/>
                        <a:t>• The mother was not treated, was inadequately treated, or has</a:t>
                      </a:r>
                    </a:p>
                    <a:p>
                      <a:r>
                        <a:rPr lang="en-US" sz="1100" dirty="0"/>
                        <a:t>no documentation  of treatment.</a:t>
                      </a:r>
                    </a:p>
                    <a:p>
                      <a:r>
                        <a:rPr lang="en-US" sz="1100" dirty="0"/>
                        <a:t>• The mother was treated with erythromycin or a regimen not recommended in these guidelines </a:t>
                      </a:r>
                    </a:p>
                    <a:p>
                      <a:r>
                        <a:rPr lang="en-US" sz="1100" dirty="0"/>
                        <a:t>• The mother received recommended regimen but treatment was initiated &lt;30 days before delivery.</a:t>
                      </a:r>
                    </a:p>
                  </a:txBody>
                  <a:tcPr/>
                </a:tc>
                <a:tc>
                  <a:txBody>
                    <a:bodyPr/>
                    <a:lstStyle/>
                    <a:p>
                      <a:r>
                        <a:rPr lang="en-US" sz="1100" b="1" dirty="0"/>
                        <a:t>Neonate with </a:t>
                      </a:r>
                      <a:r>
                        <a:rPr lang="en-US" sz="1100" dirty="0"/>
                        <a:t>a normal physical examination and a serum quantitative nontreponemal serologic titer equal or &lt;4-fold of the maternal titer at delivery and </a:t>
                      </a:r>
                      <a:r>
                        <a:rPr lang="en-US" sz="1100" b="1" dirty="0"/>
                        <a:t>both</a:t>
                      </a:r>
                      <a:r>
                        <a:rPr lang="en-US" sz="1100" dirty="0"/>
                        <a:t> of the following are true:</a:t>
                      </a:r>
                    </a:p>
                    <a:p>
                      <a:r>
                        <a:rPr lang="en-US" sz="1100" dirty="0"/>
                        <a:t>• The mother was treated during pregnancy, treatment was</a:t>
                      </a:r>
                    </a:p>
                    <a:p>
                      <a:r>
                        <a:rPr lang="en-US" sz="1100" dirty="0"/>
                        <a:t>appropriate for the infection stage, and the treatment</a:t>
                      </a:r>
                    </a:p>
                    <a:p>
                      <a:r>
                        <a:rPr lang="en-US" sz="1100" dirty="0"/>
                        <a:t>regimen was initiated ≥30 days before delivery.</a:t>
                      </a:r>
                    </a:p>
                    <a:p>
                      <a:r>
                        <a:rPr lang="en-US" sz="1100" dirty="0"/>
                        <a:t>• The mother has no evidence of reinfection or relapse</a:t>
                      </a:r>
                    </a:p>
                  </a:txBody>
                  <a:tcPr/>
                </a:tc>
                <a:tc>
                  <a:txBody>
                    <a:bodyPr/>
                    <a:lstStyle/>
                    <a:p>
                      <a:r>
                        <a:rPr lang="en-US" sz="1100" b="1" dirty="0"/>
                        <a:t>Neonate with:</a:t>
                      </a:r>
                    </a:p>
                    <a:p>
                      <a:pPr marL="285750" indent="-285750">
                        <a:buFont typeface="Arial" panose="020B0604020202020204" pitchFamily="34" charset="0"/>
                        <a:buChar char="•"/>
                      </a:pPr>
                      <a:r>
                        <a:rPr lang="en-US" sz="1100" dirty="0"/>
                        <a:t>a normal physical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serum quantitative nontreponemal serology equal to or less than 4-fold mother’s at delivery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Mother’s treatment was adequate before pregnancy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Mother’s nontreponemal titer remained low and stable before and during pregnancy and at delivery</a:t>
                      </a:r>
                    </a:p>
                  </a:txBody>
                  <a:tcPr/>
                </a:tc>
                <a:extLst>
                  <a:ext uri="{0D108BD9-81ED-4DB2-BD59-A6C34878D82A}">
                    <a16:rowId xmlns:a16="http://schemas.microsoft.com/office/drawing/2014/main" val="3449972005"/>
                  </a:ext>
                </a:extLst>
              </a:tr>
              <a:tr h="370840">
                <a:tc>
                  <a:txBody>
                    <a:bodyPr/>
                    <a:lstStyle/>
                    <a:p>
                      <a:r>
                        <a:rPr lang="en-US" sz="1100" b="1" i="0" u="none" strike="noStrike" kern="1200" baseline="0" dirty="0">
                          <a:solidFill>
                            <a:schemeClr val="dk1"/>
                          </a:solidFill>
                          <a:latin typeface="+mn-lt"/>
                          <a:ea typeface="+mn-ea"/>
                          <a:cs typeface="+mn-cs"/>
                        </a:rPr>
                        <a:t>Evaluation:  </a:t>
                      </a:r>
                      <a:r>
                        <a:rPr lang="en-US" sz="1100" b="0" i="0" u="none" strike="noStrike" kern="1200" baseline="0" dirty="0">
                          <a:solidFill>
                            <a:schemeClr val="dk1"/>
                          </a:solidFill>
                          <a:latin typeface="+mn-lt"/>
                          <a:ea typeface="+mn-ea"/>
                          <a:cs typeface="+mn-cs"/>
                        </a:rPr>
                        <a:t>	</a:t>
                      </a:r>
                    </a:p>
                    <a:p>
                      <a:r>
                        <a:rPr lang="en-US" sz="1100" dirty="0"/>
                        <a:t>CSF with VDRL, cell </a:t>
                      </a:r>
                      <a:r>
                        <a:rPr lang="en-US" sz="1100" dirty="0" err="1"/>
                        <a:t>ct</a:t>
                      </a:r>
                      <a:r>
                        <a:rPr lang="en-US" sz="1100" dirty="0"/>
                        <a:t>, protein, CBC/diff, long bone radiographs, neurologic eval (eye, auditory, imaging)</a:t>
                      </a:r>
                    </a:p>
                  </a:txBody>
                  <a:tcPr/>
                </a:tc>
                <a:tc>
                  <a:txBody>
                    <a:bodyPr/>
                    <a:lstStyle/>
                    <a:p>
                      <a:pPr marL="0" indent="0">
                        <a:buFont typeface="Arial" panose="020B0604020202020204" pitchFamily="34" charset="0"/>
                        <a:buNone/>
                      </a:pPr>
                      <a:r>
                        <a:rPr lang="en-US" sz="1100" dirty="0"/>
                        <a:t>CSF analysis for VDRL, cell count, and protein**</a:t>
                      </a:r>
                    </a:p>
                    <a:p>
                      <a:pPr marL="0" indent="0">
                        <a:buFont typeface="Arial" panose="020B0604020202020204" pitchFamily="34" charset="0"/>
                        <a:buNone/>
                      </a:pPr>
                      <a:r>
                        <a:rPr lang="en-US" sz="1100" dirty="0"/>
                        <a:t>CBC, differential, long-bone radiographs</a:t>
                      </a:r>
                    </a:p>
                  </a:txBody>
                  <a:tcPr/>
                </a:tc>
                <a:tc>
                  <a:txBody>
                    <a:bodyPr/>
                    <a:lstStyle/>
                    <a:p>
                      <a:r>
                        <a:rPr lang="en-US" sz="1100" dirty="0"/>
                        <a:t>No evaluation is recommended</a:t>
                      </a:r>
                    </a:p>
                  </a:txBody>
                  <a:tcPr/>
                </a:tc>
                <a:tc>
                  <a:txBody>
                    <a:bodyPr/>
                    <a:lstStyle/>
                    <a:p>
                      <a:r>
                        <a:rPr lang="en-US" sz="1100" dirty="0"/>
                        <a:t>No evaluation is recommended</a:t>
                      </a:r>
                    </a:p>
                  </a:txBody>
                  <a:tcPr/>
                </a:tc>
                <a:extLst>
                  <a:ext uri="{0D108BD9-81ED-4DB2-BD59-A6C34878D82A}">
                    <a16:rowId xmlns:a16="http://schemas.microsoft.com/office/drawing/2014/main" val="1423061551"/>
                  </a:ext>
                </a:extLst>
              </a:tr>
              <a:tr h="370840">
                <a:tc>
                  <a:txBody>
                    <a:bodyPr/>
                    <a:lstStyle/>
                    <a:p>
                      <a:r>
                        <a:rPr lang="en-US" sz="1100" b="1" dirty="0"/>
                        <a:t>Treatment:  </a:t>
                      </a:r>
                      <a:endParaRPr lang="en-US" sz="1100" b="1" i="0" u="none" strike="noStrike" kern="1200" baseline="0" dirty="0">
                        <a:solidFill>
                          <a:schemeClr val="dk1"/>
                        </a:solidFill>
                        <a:latin typeface="+mn-lt"/>
                        <a:ea typeface="+mn-ea"/>
                        <a:cs typeface="+mn-cs"/>
                      </a:endParaRPr>
                    </a:p>
                    <a:p>
                      <a:r>
                        <a:rPr lang="en-US" sz="1100" b="1" i="0" u="none" strike="noStrike" kern="1200" baseline="0" dirty="0">
                          <a:solidFill>
                            <a:schemeClr val="dk1"/>
                          </a:solidFill>
                          <a:latin typeface="+mn-lt"/>
                          <a:ea typeface="+mn-ea"/>
                          <a:cs typeface="+mn-cs"/>
                        </a:rPr>
                        <a:t>Aqueous crystalline penicillin G </a:t>
                      </a:r>
                      <a:r>
                        <a:rPr lang="en-US" sz="11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100" b="0" i="1" u="none" strike="noStrike" kern="1200" baseline="0" dirty="0">
                          <a:solidFill>
                            <a:schemeClr val="dk1"/>
                          </a:solidFill>
                          <a:latin typeface="+mn-lt"/>
                          <a:ea typeface="+mn-ea"/>
                          <a:cs typeface="+mn-cs"/>
                        </a:rPr>
                        <a:t> </a:t>
                      </a:r>
                      <a:r>
                        <a:rPr lang="en-US" sz="11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dk1"/>
                          </a:solidFill>
                          <a:latin typeface="+mn-lt"/>
                          <a:ea typeface="+mn-ea"/>
                          <a:cs typeface="+mn-cs"/>
                        </a:rPr>
                        <a:t>Procaine penicillin G </a:t>
                      </a:r>
                      <a:r>
                        <a:rPr lang="en-US" sz="1100" b="0" i="0" u="none" strike="noStrike" kern="1200" baseline="0" dirty="0">
                          <a:solidFill>
                            <a:schemeClr val="dk1"/>
                          </a:solidFill>
                          <a:latin typeface="+mn-lt"/>
                          <a:ea typeface="+mn-ea"/>
                          <a:cs typeface="+mn-cs"/>
                        </a:rPr>
                        <a:t>50,000 units/kg body weight/dose IM in a single daily dose for 10 days</a:t>
                      </a:r>
                      <a:endParaRPr lang="en-US" sz="1100" dirty="0"/>
                    </a:p>
                  </a:txBody>
                  <a:tcPr/>
                </a:tc>
                <a:tc>
                  <a:txBody>
                    <a:bodyPr/>
                    <a:lstStyle/>
                    <a:p>
                      <a:r>
                        <a:rPr lang="en-US" sz="1100" b="1" dirty="0"/>
                        <a:t>Treatment:  </a:t>
                      </a:r>
                      <a:endParaRPr lang="en-US" sz="1100" b="1" i="0" u="none" strike="noStrike" kern="1200" baseline="0" dirty="0">
                        <a:solidFill>
                          <a:schemeClr val="dk1"/>
                        </a:solidFill>
                        <a:latin typeface="+mn-lt"/>
                        <a:ea typeface="+mn-ea"/>
                        <a:cs typeface="+mn-cs"/>
                      </a:endParaRPr>
                    </a:p>
                    <a:p>
                      <a:r>
                        <a:rPr lang="en-US" sz="1100" b="1" i="0" u="none" strike="noStrike" kern="1200" baseline="0" dirty="0">
                          <a:solidFill>
                            <a:schemeClr val="dk1"/>
                          </a:solidFill>
                          <a:latin typeface="+mn-lt"/>
                          <a:ea typeface="+mn-ea"/>
                          <a:cs typeface="+mn-cs"/>
                        </a:rPr>
                        <a:t>Aqueous crystalline penicillin G </a:t>
                      </a:r>
                      <a:r>
                        <a:rPr lang="en-US" sz="11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100" b="0" i="1" u="none" strike="noStrike" kern="1200" baseline="0" dirty="0">
                          <a:solidFill>
                            <a:schemeClr val="dk1"/>
                          </a:solidFill>
                          <a:latin typeface="+mn-lt"/>
                          <a:ea typeface="+mn-ea"/>
                          <a:cs typeface="+mn-cs"/>
                        </a:rPr>
                        <a:t> </a:t>
                      </a:r>
                      <a:r>
                        <a:rPr lang="en-US" sz="1100" b="0" i="0" u="none" strike="noStrike" kern="1200" baseline="0" dirty="0">
                          <a:solidFill>
                            <a:schemeClr val="dk1"/>
                          </a:solidFill>
                          <a:latin typeface="+mn-lt"/>
                          <a:ea typeface="+mn-ea"/>
                          <a:cs typeface="+mn-cs"/>
                        </a:rPr>
                        <a:t>	</a:t>
                      </a:r>
                    </a:p>
                    <a:p>
                      <a:r>
                        <a:rPr lang="en-US" sz="1100" b="1" i="0" u="none" strike="noStrike" kern="1200" baseline="0" dirty="0">
                          <a:solidFill>
                            <a:srgbClr val="FF0000"/>
                          </a:solidFill>
                          <a:latin typeface="+mn-lt"/>
                          <a:ea typeface="+mn-ea"/>
                          <a:cs typeface="+mn-cs"/>
                        </a:rPr>
                        <a:t>Procaine penicillin G </a:t>
                      </a:r>
                      <a:r>
                        <a:rPr lang="en-US" sz="1100" b="0" i="0" u="none" strike="noStrike" kern="1200" baseline="0" dirty="0">
                          <a:solidFill>
                            <a:srgbClr val="FF0000"/>
                          </a:solidFill>
                          <a:latin typeface="+mn-lt"/>
                          <a:ea typeface="+mn-ea"/>
                          <a:cs typeface="+mn-cs"/>
                        </a:rPr>
                        <a:t>50,000 units/kg body weight/dose IM in a single daily dose for 10 days (</a:t>
                      </a:r>
                      <a:r>
                        <a:rPr lang="en-US" sz="1100" b="1" i="1" u="none" strike="noStrike" kern="1200" baseline="0" dirty="0">
                          <a:solidFill>
                            <a:srgbClr val="FF0000"/>
                          </a:solidFill>
                          <a:latin typeface="+mn-lt"/>
                          <a:ea typeface="+mn-ea"/>
                          <a:cs typeface="+mn-cs"/>
                        </a:rPr>
                        <a:t>unavailable</a:t>
                      </a:r>
                      <a:r>
                        <a:rPr lang="en-US" sz="1100" b="0" i="0" u="none" strike="noStrike" kern="1200" baseline="0" dirty="0">
                          <a:solidFill>
                            <a:srgbClr val="FF0000"/>
                          </a:solidFill>
                          <a:latin typeface="+mn-lt"/>
                          <a:ea typeface="+mn-ea"/>
                          <a:cs typeface="+mn-cs"/>
                        </a:rPr>
                        <a:t>) OR</a:t>
                      </a:r>
                    </a:p>
                    <a:p>
                      <a:r>
                        <a:rPr lang="en-US" sz="1100" b="1" i="0" u="none" strike="noStrike" kern="1200" baseline="0" dirty="0">
                          <a:solidFill>
                            <a:schemeClr val="dk1"/>
                          </a:solidFill>
                          <a:latin typeface="+mn-lt"/>
                          <a:ea typeface="+mn-ea"/>
                          <a:cs typeface="+mn-cs"/>
                        </a:rPr>
                        <a:t>Benzathine penicillin </a:t>
                      </a:r>
                      <a:r>
                        <a:rPr lang="en-US" sz="1100" b="0" i="0" u="none" strike="noStrike" kern="1200" baseline="0" dirty="0">
                          <a:solidFill>
                            <a:schemeClr val="dk1"/>
                          </a:solidFill>
                          <a:latin typeface="+mn-lt"/>
                          <a:ea typeface="+mn-ea"/>
                          <a:cs typeface="+mn-cs"/>
                        </a:rPr>
                        <a:t>50,000 units/kg body wt. single IM injection </a:t>
                      </a:r>
                    </a:p>
                  </a:txBody>
                  <a:tcPr/>
                </a:tc>
                <a:tc>
                  <a:txBody>
                    <a:bodyPr/>
                    <a:lstStyle/>
                    <a:p>
                      <a:r>
                        <a:rPr lang="en-US" sz="1100" b="1" dirty="0"/>
                        <a:t>Treatment:</a:t>
                      </a:r>
                    </a:p>
                    <a:p>
                      <a:r>
                        <a:rPr lang="en-US" sz="1100" b="1" dirty="0"/>
                        <a:t>Benzathine penicillin G 50,000 </a:t>
                      </a:r>
                      <a:r>
                        <a:rPr lang="en-US" sz="1100" dirty="0"/>
                        <a:t>units/kg body weight/dose IM in a</a:t>
                      </a:r>
                    </a:p>
                    <a:p>
                      <a:r>
                        <a:rPr lang="en-US" sz="1100" dirty="0"/>
                        <a:t>single dose</a:t>
                      </a:r>
                    </a:p>
                    <a:p>
                      <a:r>
                        <a:rPr lang="en-US" sz="1100" dirty="0"/>
                        <a:t>* Another approach involves not treating the newborn if follow-up is</a:t>
                      </a:r>
                    </a:p>
                    <a:p>
                      <a:r>
                        <a:rPr lang="en-US" sz="1100" dirty="0"/>
                        <a:t>certain but providing close serologic follow-up every 2–3 months for 6</a:t>
                      </a:r>
                    </a:p>
                    <a:p>
                      <a:r>
                        <a:rPr lang="en-US" sz="1100" dirty="0"/>
                        <a:t>months for infants whose mothers’ nontreponemal titers decreased at</a:t>
                      </a:r>
                    </a:p>
                    <a:p>
                      <a:r>
                        <a:rPr lang="en-US" sz="1100" dirty="0"/>
                        <a:t>least fourfold after therapy for early syphilis or remained stable for low titer,</a:t>
                      </a:r>
                    </a:p>
                    <a:p>
                      <a:r>
                        <a:rPr lang="en-US" sz="1100" dirty="0"/>
                        <a:t>latent syphilis (VDRL &lt;1:2 or RPR &lt;1:4).</a:t>
                      </a:r>
                    </a:p>
                  </a:txBody>
                  <a:tcPr/>
                </a:tc>
                <a:tc>
                  <a:txBody>
                    <a:bodyPr/>
                    <a:lstStyle/>
                    <a:p>
                      <a:r>
                        <a:rPr lang="en-US" sz="1100" b="1" dirty="0"/>
                        <a:t>No</a:t>
                      </a:r>
                      <a:r>
                        <a:rPr lang="en-US" sz="1100" dirty="0"/>
                        <a:t> </a:t>
                      </a:r>
                      <a:r>
                        <a:rPr lang="en-US" sz="1100" b="1" dirty="0"/>
                        <a:t>treatment recommended</a:t>
                      </a:r>
                    </a:p>
                    <a:p>
                      <a:pPr marL="285750" indent="-285750">
                        <a:buFont typeface="Arial" panose="020B0604020202020204" pitchFamily="34" charset="0"/>
                        <a:buChar char="•"/>
                      </a:pPr>
                      <a:r>
                        <a:rPr lang="en-US" sz="1100" b="0" i="0" u="none" strike="noStrike" kern="1200" baseline="0" dirty="0">
                          <a:solidFill>
                            <a:schemeClr val="dk1"/>
                          </a:solidFill>
                          <a:latin typeface="+mn-lt"/>
                          <a:ea typeface="+mn-ea"/>
                          <a:cs typeface="+mn-cs"/>
                        </a:rPr>
                        <a:t>Benzathine penicillin 50,000 units/kg body weight as a single IM injection might be considered, if follow-up is uncertain and the neonate has a reactive nontreponemal test. </a:t>
                      </a:r>
                    </a:p>
                    <a:p>
                      <a:pPr marL="285750" indent="-285750">
                        <a:buFont typeface="Arial" panose="020B0604020202020204" pitchFamily="34" charset="0"/>
                        <a:buChar char="•"/>
                      </a:pPr>
                      <a:r>
                        <a:rPr lang="en-US" sz="1100" b="0" i="0" u="none" strike="noStrike" kern="1200" baseline="0" dirty="0">
                          <a:solidFill>
                            <a:schemeClr val="dk1"/>
                          </a:solidFill>
                          <a:latin typeface="+mn-lt"/>
                          <a:ea typeface="+mn-ea"/>
                          <a:cs typeface="+mn-cs"/>
                        </a:rPr>
                        <a:t>Neonates should be followed serologically to ensure the nontreponemal test returns to negative 	</a:t>
                      </a:r>
                    </a:p>
                    <a:p>
                      <a:endParaRPr lang="en-US" sz="1100" dirty="0"/>
                    </a:p>
                  </a:txBody>
                  <a:tcPr/>
                </a:tc>
                <a:extLst>
                  <a:ext uri="{0D108BD9-81ED-4DB2-BD59-A6C34878D82A}">
                    <a16:rowId xmlns:a16="http://schemas.microsoft.com/office/drawing/2014/main" val="4212206620"/>
                  </a:ext>
                </a:extLst>
              </a:tr>
            </a:tbl>
          </a:graphicData>
        </a:graphic>
      </p:graphicFrame>
      <p:sp>
        <p:nvSpPr>
          <p:cNvPr id="5" name="TextBox 4">
            <a:extLst>
              <a:ext uri="{FF2B5EF4-FFF2-40B4-BE49-F238E27FC236}">
                <a16:creationId xmlns:a16="http://schemas.microsoft.com/office/drawing/2014/main" id="{A508D93A-1109-4CE6-A3A7-4D457E2E383A}"/>
              </a:ext>
            </a:extLst>
          </p:cNvPr>
          <p:cNvSpPr txBox="1"/>
          <p:nvPr/>
        </p:nvSpPr>
        <p:spPr>
          <a:xfrm>
            <a:off x="9248590" y="6858000"/>
            <a:ext cx="302409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https://www.cdc.gov/std/treatment-guidelines/default.htm</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 name="Group 1">
            <a:extLst>
              <a:ext uri="{FF2B5EF4-FFF2-40B4-BE49-F238E27FC236}">
                <a16:creationId xmlns:a16="http://schemas.microsoft.com/office/drawing/2014/main" id="{002822F9-848A-BD4D-B4F7-72B4E1345813}"/>
              </a:ext>
            </a:extLst>
          </p:cNvPr>
          <p:cNvGrpSpPr>
            <a:grpSpLocks noChangeAspect="1"/>
          </p:cNvGrpSpPr>
          <p:nvPr/>
        </p:nvGrpSpPr>
        <p:grpSpPr>
          <a:xfrm>
            <a:off x="10636389" y="-150"/>
            <a:ext cx="1532147" cy="777240"/>
            <a:chOff x="7526755" y="4455620"/>
            <a:chExt cx="3477899" cy="1764296"/>
          </a:xfrm>
        </p:grpSpPr>
        <p:pic>
          <p:nvPicPr>
            <p:cNvPr id="3" name="Picture 2" descr="IHS Logo.">
              <a:extLst>
                <a:ext uri="{FF2B5EF4-FFF2-40B4-BE49-F238E27FC236}">
                  <a16:creationId xmlns:a16="http://schemas.microsoft.com/office/drawing/2014/main" id="{6E09C779-C01F-F7E2-10EC-938531A93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34BE2803-1197-ECF9-5AD1-16C8A2F3B48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371985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80811ED-7539-4BBC-8C8D-F5598C61EB6D}"/>
              </a:ext>
            </a:extLst>
          </p:cNvPr>
          <p:cNvGraphicFramePr>
            <a:graphicFrameLocks noGrp="1"/>
          </p:cNvGraphicFramePr>
          <p:nvPr>
            <p:ph sz="quarter" idx="10"/>
          </p:nvPr>
        </p:nvGraphicFramePr>
        <p:xfrm>
          <a:off x="486616" y="1156687"/>
          <a:ext cx="11006135" cy="4394200"/>
        </p:xfrm>
        <a:graphic>
          <a:graphicData uri="http://schemas.openxmlformats.org/drawingml/2006/table">
            <a:tbl>
              <a:tblPr firstRow="1" bandRow="1">
                <a:tableStyleId>{5C22544A-7EE6-4342-B048-85BDC9FD1C3A}</a:tableStyleId>
              </a:tblPr>
              <a:tblGrid>
                <a:gridCol w="1853173">
                  <a:extLst>
                    <a:ext uri="{9D8B030D-6E8A-4147-A177-3AD203B41FA5}">
                      <a16:colId xmlns:a16="http://schemas.microsoft.com/office/drawing/2014/main" val="1471328002"/>
                    </a:ext>
                  </a:extLst>
                </a:gridCol>
                <a:gridCol w="1909482">
                  <a:extLst>
                    <a:ext uri="{9D8B030D-6E8A-4147-A177-3AD203B41FA5}">
                      <a16:colId xmlns:a16="http://schemas.microsoft.com/office/drawing/2014/main" val="1994124307"/>
                    </a:ext>
                  </a:extLst>
                </a:gridCol>
                <a:gridCol w="1909482">
                  <a:extLst>
                    <a:ext uri="{9D8B030D-6E8A-4147-A177-3AD203B41FA5}">
                      <a16:colId xmlns:a16="http://schemas.microsoft.com/office/drawing/2014/main" val="2754302343"/>
                    </a:ext>
                  </a:extLst>
                </a:gridCol>
                <a:gridCol w="2097742">
                  <a:extLst>
                    <a:ext uri="{9D8B030D-6E8A-4147-A177-3AD203B41FA5}">
                      <a16:colId xmlns:a16="http://schemas.microsoft.com/office/drawing/2014/main" val="1375345527"/>
                    </a:ext>
                  </a:extLst>
                </a:gridCol>
                <a:gridCol w="3236256">
                  <a:extLst>
                    <a:ext uri="{9D8B030D-6E8A-4147-A177-3AD203B41FA5}">
                      <a16:colId xmlns:a16="http://schemas.microsoft.com/office/drawing/2014/main" val="1332468252"/>
                    </a:ext>
                  </a:extLst>
                </a:gridCol>
              </a:tblGrid>
              <a:tr h="370840">
                <a:tc>
                  <a:txBody>
                    <a:bodyPr/>
                    <a:lstStyle/>
                    <a:p>
                      <a:r>
                        <a:rPr lang="en-US" dirty="0"/>
                        <a:t>Stage</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664929653"/>
                  </a:ext>
                </a:extLst>
              </a:tr>
              <a:tr h="370840">
                <a:tc>
                  <a:txBody>
                    <a:bodyPr/>
                    <a:lstStyle/>
                    <a:p>
                      <a:r>
                        <a:rPr lang="en-US" b="1" dirty="0"/>
                        <a:t>Primary</a:t>
                      </a:r>
                    </a:p>
                  </a:txBody>
                  <a:tcPr/>
                </a:tc>
                <a:tc>
                  <a:txBody>
                    <a:bodyPr/>
                    <a:lstStyle/>
                    <a:p>
                      <a:r>
                        <a:rPr lang="en-US" b="1" dirty="0"/>
                        <a:t>Secondary</a:t>
                      </a:r>
                    </a:p>
                  </a:txBody>
                  <a:tcPr/>
                </a:tc>
                <a:tc>
                  <a:txBody>
                    <a:bodyPr/>
                    <a:lstStyle/>
                    <a:p>
                      <a:r>
                        <a:rPr lang="en-US" b="1" dirty="0"/>
                        <a:t>Early non-primary, non secondary </a:t>
                      </a:r>
                    </a:p>
                  </a:txBody>
                  <a:tcPr/>
                </a:tc>
                <a:tc>
                  <a:txBody>
                    <a:bodyPr/>
                    <a:lstStyle/>
                    <a:p>
                      <a:r>
                        <a:rPr lang="en-US" b="1" dirty="0"/>
                        <a:t>Late Latent/ or Unknown Duration</a:t>
                      </a:r>
                    </a:p>
                  </a:txBody>
                  <a:tcPr/>
                </a:tc>
                <a:tc>
                  <a:txBody>
                    <a:bodyPr/>
                    <a:lstStyle/>
                    <a:p>
                      <a:r>
                        <a:rPr lang="en-US" b="1" dirty="0"/>
                        <a:t>Neurosyphilis, ocular syphilis and </a:t>
                      </a:r>
                      <a:r>
                        <a:rPr lang="en-US" b="1" dirty="0" err="1"/>
                        <a:t>otosyphilis</a:t>
                      </a:r>
                      <a:r>
                        <a:rPr lang="en-US" b="1" dirty="0"/>
                        <a:t> </a:t>
                      </a:r>
                    </a:p>
                  </a:txBody>
                  <a:tcPr/>
                </a:tc>
                <a:extLst>
                  <a:ext uri="{0D108BD9-81ED-4DB2-BD59-A6C34878D82A}">
                    <a16:rowId xmlns:a16="http://schemas.microsoft.com/office/drawing/2014/main" val="3678341487"/>
                  </a:ext>
                </a:extLst>
              </a:tr>
              <a:tr h="370840">
                <a:tc>
                  <a:txBody>
                    <a:bodyPr/>
                    <a:lstStyle/>
                    <a:p>
                      <a:r>
                        <a:rPr lang="en-US" sz="1800" dirty="0"/>
                        <a:t>Benzathine penicillin 2.4 million units IM in a single dose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Benzathine penicillin 2.4 million units IM in a single dose</a:t>
                      </a:r>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Benzathine penicillin 2.4 million units IM in a single dose</a:t>
                      </a:r>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Benzathine penicillin 2.4 million units total administered as 3 doses of 2.4 million units IM each at 1-week intervals</a:t>
                      </a:r>
                    </a:p>
                    <a:p>
                      <a:endParaRPr lang="en-US" sz="1800" dirty="0"/>
                    </a:p>
                  </a:txBody>
                  <a:tcPr/>
                </a:tc>
                <a:tc>
                  <a:txBody>
                    <a:bodyPr/>
                    <a:lstStyle/>
                    <a:p>
                      <a:r>
                        <a:rPr lang="en-US" sz="1800" dirty="0"/>
                        <a:t>Aqueous crystalline penicillin G 18-24 million units per day, administered as 3-4 million units by IV every 4 hours or continuous infusion for 10-14 days</a:t>
                      </a:r>
                    </a:p>
                    <a:p>
                      <a:endParaRPr lang="en-US" sz="1800" dirty="0"/>
                    </a:p>
                    <a:p>
                      <a:r>
                        <a:rPr lang="en-US" sz="1800" dirty="0"/>
                        <a:t>Alternative:  procaine penicillin G 2.4 million units IM 1x/day PLUS probenecid 500 mg orally 4x/day, both for 10-14 days</a:t>
                      </a:r>
                    </a:p>
                  </a:txBody>
                  <a:tcPr/>
                </a:tc>
                <a:extLst>
                  <a:ext uri="{0D108BD9-81ED-4DB2-BD59-A6C34878D82A}">
                    <a16:rowId xmlns:a16="http://schemas.microsoft.com/office/drawing/2014/main" val="4082157793"/>
                  </a:ext>
                </a:extLst>
              </a:tr>
            </a:tbl>
          </a:graphicData>
        </a:graphic>
      </p:graphicFrame>
      <p:sp>
        <p:nvSpPr>
          <p:cNvPr id="3" name="TextBox 2">
            <a:extLst>
              <a:ext uri="{FF2B5EF4-FFF2-40B4-BE49-F238E27FC236}">
                <a16:creationId xmlns:a16="http://schemas.microsoft.com/office/drawing/2014/main" id="{CF6BE84D-FCA2-4C02-A40E-59525519EDCA}"/>
              </a:ext>
            </a:extLst>
          </p:cNvPr>
          <p:cNvSpPr txBox="1"/>
          <p:nvPr/>
        </p:nvSpPr>
        <p:spPr>
          <a:xfrm>
            <a:off x="152127" y="187626"/>
            <a:ext cx="11842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6773"/>
                </a:solidFill>
                <a:effectLst/>
                <a:uLnTx/>
                <a:uFillTx/>
                <a:latin typeface="Calibri" panose="020F0502020204030204"/>
                <a:ea typeface="+mn-ea"/>
                <a:cs typeface="+mn-cs"/>
              </a:rPr>
              <a:t>Treatment of syphilis:  Overview </a:t>
            </a:r>
          </a:p>
        </p:txBody>
      </p:sp>
      <p:pic>
        <p:nvPicPr>
          <p:cNvPr id="6" name="Picture 5">
            <a:extLst>
              <a:ext uri="{FF2B5EF4-FFF2-40B4-BE49-F238E27FC236}">
                <a16:creationId xmlns:a16="http://schemas.microsoft.com/office/drawing/2014/main" id="{5B2851E1-4667-48A6-92A7-93D5AD547F8C}"/>
              </a:ext>
            </a:extLst>
          </p:cNvPr>
          <p:cNvPicPr>
            <a:picLocks noChangeAspect="1"/>
          </p:cNvPicPr>
          <p:nvPr/>
        </p:nvPicPr>
        <p:blipFill>
          <a:blip r:embed="rId2"/>
          <a:stretch>
            <a:fillRect/>
          </a:stretch>
        </p:blipFill>
        <p:spPr>
          <a:xfrm>
            <a:off x="486616" y="4161865"/>
            <a:ext cx="1876425" cy="2209800"/>
          </a:xfrm>
          <a:prstGeom prst="rect">
            <a:avLst/>
          </a:prstGeom>
        </p:spPr>
      </p:pic>
      <p:sp>
        <p:nvSpPr>
          <p:cNvPr id="7" name="TextBox 6">
            <a:extLst>
              <a:ext uri="{FF2B5EF4-FFF2-40B4-BE49-F238E27FC236}">
                <a16:creationId xmlns:a16="http://schemas.microsoft.com/office/drawing/2014/main" id="{4D543ECE-40F6-45D9-B2D4-86C304B691FB}"/>
              </a:ext>
            </a:extLst>
          </p:cNvPr>
          <p:cNvSpPr txBox="1"/>
          <p:nvPr/>
        </p:nvSpPr>
        <p:spPr>
          <a:xfrm>
            <a:off x="2283012" y="6002333"/>
            <a:ext cx="88207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https://www.cdc.gov/std/treatment-guidelines/default.htm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 name="Group 1">
            <a:extLst>
              <a:ext uri="{FF2B5EF4-FFF2-40B4-BE49-F238E27FC236}">
                <a16:creationId xmlns:a16="http://schemas.microsoft.com/office/drawing/2014/main" id="{0D769B9E-187F-F1DD-4380-53245A75372B}"/>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22D4B798-EDE1-F806-294B-ECAB6178B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8" name="Picture 7" descr="HHS Logo.">
              <a:extLst>
                <a:ext uri="{FF2B5EF4-FFF2-40B4-BE49-F238E27FC236}">
                  <a16:creationId xmlns:a16="http://schemas.microsoft.com/office/drawing/2014/main" id="{7F8BA11A-166E-2E92-0AB6-9C80317A44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4213615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935-4881-417E-9DB1-7FF4814BA41F}"/>
              </a:ext>
            </a:extLst>
          </p:cNvPr>
          <p:cNvSpPr>
            <a:spLocks noGrp="1"/>
          </p:cNvSpPr>
          <p:nvPr>
            <p:ph type="title"/>
          </p:nvPr>
        </p:nvSpPr>
        <p:spPr/>
        <p:txBody>
          <a:bodyPr>
            <a:normAutofit fontScale="90000"/>
          </a:bodyPr>
          <a:lstStyle/>
          <a:p>
            <a:r>
              <a:rPr lang="en-US" dirty="0"/>
              <a:t>Who should be screened for syphilis?</a:t>
            </a:r>
            <a:br>
              <a:rPr lang="en-US" dirty="0"/>
            </a:br>
            <a:r>
              <a:rPr lang="en-US" b="0" dirty="0"/>
              <a:t>US Preventive Services Task Force Grade A Recommendations</a:t>
            </a:r>
          </a:p>
        </p:txBody>
      </p:sp>
      <p:sp>
        <p:nvSpPr>
          <p:cNvPr id="3" name="Content Placeholder 2">
            <a:extLst>
              <a:ext uri="{FF2B5EF4-FFF2-40B4-BE49-F238E27FC236}">
                <a16:creationId xmlns:a16="http://schemas.microsoft.com/office/drawing/2014/main" id="{11E03449-A2F6-4B69-A5CD-F8A029EB4E5B}"/>
              </a:ext>
            </a:extLst>
          </p:cNvPr>
          <p:cNvSpPr>
            <a:spLocks noGrp="1"/>
          </p:cNvSpPr>
          <p:nvPr>
            <p:ph sz="half" idx="2"/>
          </p:nvPr>
        </p:nvSpPr>
        <p:spPr/>
        <p:txBody>
          <a:bodyPr/>
          <a:lstStyle/>
          <a:p>
            <a:r>
              <a:rPr lang="en-US" b="1" i="1" dirty="0">
                <a:solidFill>
                  <a:srgbClr val="333333"/>
                </a:solidFill>
                <a:effectLst/>
              </a:rPr>
              <a:t>“The USPSTF recommends early screening for syphilis infection in all pregnant women”.</a:t>
            </a:r>
          </a:p>
          <a:p>
            <a:r>
              <a:rPr lang="en-US" b="0" i="0" dirty="0">
                <a:solidFill>
                  <a:srgbClr val="333333"/>
                </a:solidFill>
                <a:effectLst/>
              </a:rPr>
              <a:t>All pregnant women are at risk. All pregnant women should be tested for syphilis as early as possible when they first present to care. If a woman has not received prenatal care prior to delivery, she should be tested at the time she presents for delivery.</a:t>
            </a:r>
            <a:endParaRPr lang="en-US" b="1" i="1" dirty="0">
              <a:solidFill>
                <a:srgbClr val="333333"/>
              </a:solidFill>
              <a:effectLst/>
            </a:endParaRPr>
          </a:p>
          <a:p>
            <a:endParaRPr lang="en-US" dirty="0"/>
          </a:p>
        </p:txBody>
      </p:sp>
      <p:sp>
        <p:nvSpPr>
          <p:cNvPr id="4" name="Content Placeholder 3">
            <a:extLst>
              <a:ext uri="{FF2B5EF4-FFF2-40B4-BE49-F238E27FC236}">
                <a16:creationId xmlns:a16="http://schemas.microsoft.com/office/drawing/2014/main" id="{A20740FD-50D0-42A4-A095-8BD49F5DCCA7}"/>
              </a:ext>
            </a:extLst>
          </p:cNvPr>
          <p:cNvSpPr>
            <a:spLocks noGrp="1"/>
          </p:cNvSpPr>
          <p:nvPr>
            <p:ph sz="quarter" idx="4"/>
          </p:nvPr>
        </p:nvSpPr>
        <p:spPr/>
        <p:txBody>
          <a:bodyPr/>
          <a:lstStyle/>
          <a:p>
            <a:r>
              <a:rPr lang="en-US" b="1" i="1" dirty="0">
                <a:solidFill>
                  <a:srgbClr val="333333"/>
                </a:solidFill>
                <a:effectLst/>
              </a:rPr>
              <a:t>“The USPSTF continues to recommend screening for syphilis in nonpregnant persons who are at increased risk for infection”.</a:t>
            </a:r>
          </a:p>
          <a:p>
            <a:r>
              <a:rPr lang="en-US" b="0" i="0" dirty="0">
                <a:solidFill>
                  <a:srgbClr val="333333"/>
                </a:solidFill>
                <a:effectLst/>
              </a:rPr>
              <a:t>Population:  Asymptomatic, nonpregnant adolescents and adults who are at increased risk for syphilis infection</a:t>
            </a:r>
            <a:endParaRPr lang="en-US" b="1" i="1" dirty="0">
              <a:solidFill>
                <a:srgbClr val="333333"/>
              </a:solidFill>
              <a:effectLst/>
            </a:endParaRPr>
          </a:p>
          <a:p>
            <a:endParaRPr lang="en-US" dirty="0"/>
          </a:p>
        </p:txBody>
      </p:sp>
      <p:sp>
        <p:nvSpPr>
          <p:cNvPr id="5" name="TextBox 4">
            <a:extLst>
              <a:ext uri="{FF2B5EF4-FFF2-40B4-BE49-F238E27FC236}">
                <a16:creationId xmlns:a16="http://schemas.microsoft.com/office/drawing/2014/main" id="{E3C39973-7E4A-4882-848A-0EC67B7A8C91}"/>
              </a:ext>
            </a:extLst>
          </p:cNvPr>
          <p:cNvSpPr txBox="1"/>
          <p:nvPr/>
        </p:nvSpPr>
        <p:spPr>
          <a:xfrm>
            <a:off x="2852257" y="6004997"/>
            <a:ext cx="59899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JAMA 2025;333;(22):2006-2012. doi:10.1001/jama.2025.5009</a:t>
            </a:r>
          </a:p>
        </p:txBody>
      </p:sp>
      <p:grpSp>
        <p:nvGrpSpPr>
          <p:cNvPr id="6" name="Group 5">
            <a:extLst>
              <a:ext uri="{FF2B5EF4-FFF2-40B4-BE49-F238E27FC236}">
                <a16:creationId xmlns:a16="http://schemas.microsoft.com/office/drawing/2014/main" id="{AC09B040-2F48-3552-3582-6A0319539AB7}"/>
              </a:ext>
            </a:extLst>
          </p:cNvPr>
          <p:cNvGrpSpPr>
            <a:grpSpLocks noChangeAspect="1"/>
          </p:cNvGrpSpPr>
          <p:nvPr/>
        </p:nvGrpSpPr>
        <p:grpSpPr>
          <a:xfrm>
            <a:off x="10434258" y="221225"/>
            <a:ext cx="1532147" cy="777240"/>
            <a:chOff x="7526755" y="4455620"/>
            <a:chExt cx="3477899" cy="1764296"/>
          </a:xfrm>
        </p:grpSpPr>
        <p:pic>
          <p:nvPicPr>
            <p:cNvPr id="7" name="Picture 6" descr="IHS Logo.">
              <a:extLst>
                <a:ext uri="{FF2B5EF4-FFF2-40B4-BE49-F238E27FC236}">
                  <a16:creationId xmlns:a16="http://schemas.microsoft.com/office/drawing/2014/main" id="{28A5BF7F-9BA0-1B60-1054-B1AE57474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8" name="Picture 7" descr="HHS Logo.">
              <a:extLst>
                <a:ext uri="{FF2B5EF4-FFF2-40B4-BE49-F238E27FC236}">
                  <a16:creationId xmlns:a16="http://schemas.microsoft.com/office/drawing/2014/main" id="{DD2682F8-05D5-218C-F1BF-C36CDBF14F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465988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2DC6-8E44-4D22-BEE6-E992B66EB624}"/>
              </a:ext>
            </a:extLst>
          </p:cNvPr>
          <p:cNvSpPr>
            <a:spLocks noGrp="1"/>
          </p:cNvSpPr>
          <p:nvPr>
            <p:ph type="title"/>
          </p:nvPr>
        </p:nvSpPr>
        <p:spPr/>
        <p:txBody>
          <a:bodyPr/>
          <a:lstStyle/>
          <a:p>
            <a:r>
              <a:rPr lang="en-US" dirty="0"/>
              <a:t>Syphilis Screening Recommendation by the </a:t>
            </a:r>
            <a:br>
              <a:rPr lang="en-US" dirty="0"/>
            </a:br>
            <a:r>
              <a:rPr lang="en-US" dirty="0"/>
              <a:t>IHS Chief Medical Officer in 2022, reiterated in 2024</a:t>
            </a:r>
          </a:p>
        </p:txBody>
      </p:sp>
      <p:sp>
        <p:nvSpPr>
          <p:cNvPr id="3" name="Content Placeholder 2">
            <a:extLst>
              <a:ext uri="{FF2B5EF4-FFF2-40B4-BE49-F238E27FC236}">
                <a16:creationId xmlns:a16="http://schemas.microsoft.com/office/drawing/2014/main" id="{C2BA85AB-D905-48FC-8FCE-7D275E20D6BB}"/>
              </a:ext>
            </a:extLst>
          </p:cNvPr>
          <p:cNvSpPr>
            <a:spLocks noGrp="1"/>
          </p:cNvSpPr>
          <p:nvPr>
            <p:ph sz="half" idx="1"/>
          </p:nvPr>
        </p:nvSpPr>
        <p:spPr/>
        <p:txBody>
          <a:bodyPr>
            <a:normAutofit fontScale="85000" lnSpcReduction="10000"/>
          </a:bodyPr>
          <a:lstStyle/>
          <a:p>
            <a:pPr marL="514350" indent="-514350">
              <a:buFont typeface="Wingdings" panose="05000000000000000000" pitchFamily="2" charset="2"/>
              <a:buChar char="§"/>
            </a:pPr>
            <a:r>
              <a:rPr lang="en-US" dirty="0"/>
              <a:t>Recommends three-point screening in pregnancy – first prenatal visit, start of third trimester, at delivery</a:t>
            </a:r>
          </a:p>
          <a:p>
            <a:pPr marL="514350" indent="-514350">
              <a:buFont typeface="Wingdings" panose="05000000000000000000" pitchFamily="2" charset="2"/>
              <a:buChar char="§"/>
            </a:pPr>
            <a:r>
              <a:rPr lang="en-US" dirty="0"/>
              <a:t>Annual syphilis testing for sexually active persons over the age of</a:t>
            </a:r>
          </a:p>
          <a:p>
            <a:pPr marL="1200133" lvl="1" indent="-514350">
              <a:buFont typeface="Wingdings" panose="05000000000000000000" pitchFamily="2" charset="2"/>
              <a:buChar char="§"/>
            </a:pPr>
            <a:r>
              <a:rPr lang="en-US" dirty="0"/>
              <a:t>An annual EHR reminder should be turned on at all sites to facilitate testing until incidence rates decrease locally to baseline </a:t>
            </a:r>
          </a:p>
          <a:p>
            <a:pPr marL="514350" indent="-514350">
              <a:buFont typeface="Wingdings" panose="05000000000000000000" pitchFamily="2" charset="2"/>
              <a:buChar char="§"/>
            </a:pPr>
            <a:r>
              <a:rPr lang="en-US" dirty="0"/>
              <a:t>Adoption of an STI/HIV/Viral hepatitis testing bundle at all sites to screen broadly:</a:t>
            </a:r>
          </a:p>
          <a:p>
            <a:pPr marL="1200133" lvl="1" indent="-514350">
              <a:buFont typeface="Wingdings" panose="05000000000000000000" pitchFamily="2" charset="2"/>
              <a:buChar char="§"/>
            </a:pPr>
            <a:r>
              <a:rPr lang="en-US" dirty="0"/>
              <a:t>Syphilis screening test with reflex RPR and TPPA</a:t>
            </a:r>
          </a:p>
          <a:p>
            <a:pPr marL="1200133" lvl="1" indent="-514350">
              <a:buFont typeface="Wingdings" panose="05000000000000000000" pitchFamily="2" charset="2"/>
              <a:buChar char="§"/>
            </a:pPr>
            <a:r>
              <a:rPr lang="en-US" dirty="0"/>
              <a:t>Pregnancy test </a:t>
            </a:r>
          </a:p>
          <a:p>
            <a:pPr marL="457200" indent="-457200">
              <a:buFont typeface="Wingdings" panose="05000000000000000000" pitchFamily="2" charset="2"/>
              <a:buChar char="§"/>
            </a:pPr>
            <a:r>
              <a:rPr lang="en-US" dirty="0"/>
              <a:t>Adoption of “Express Testing":  On-demand, no-provider/no nurse,  lab visits for testing, including the above bundle</a:t>
            </a:r>
          </a:p>
          <a:p>
            <a:pPr marL="457200" indent="-457200">
              <a:buFont typeface="Wingdings" panose="05000000000000000000" pitchFamily="2" charset="2"/>
              <a:buChar char="§"/>
            </a:pPr>
            <a:r>
              <a:rPr lang="en-US" dirty="0"/>
              <a:t>Enhance screening rates by screening outside the hospital/clinic in the community</a:t>
            </a:r>
          </a:p>
          <a:p>
            <a:pPr marL="457200" indent="-457200">
              <a:buFont typeface="Wingdings" panose="05000000000000000000" pitchFamily="2" charset="2"/>
              <a:buChar char="§"/>
            </a:pPr>
            <a:r>
              <a:rPr lang="en-US" dirty="0"/>
              <a:t>Field treatments for syphilis by PHNs with Benzathine Penicillin </a:t>
            </a:r>
          </a:p>
        </p:txBody>
      </p:sp>
      <p:grpSp>
        <p:nvGrpSpPr>
          <p:cNvPr id="4" name="Group 3">
            <a:extLst>
              <a:ext uri="{FF2B5EF4-FFF2-40B4-BE49-F238E27FC236}">
                <a16:creationId xmlns:a16="http://schemas.microsoft.com/office/drawing/2014/main" id="{19F6AF5B-D296-2FDE-04D0-FB3EC8019126}"/>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5BE7386E-8F35-4048-5F97-72C78E81F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E115B175-0DE9-A66E-C4B3-40A0824823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313340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51E5-3C22-40BD-B5BA-254A66A1FFE2}"/>
              </a:ext>
            </a:extLst>
          </p:cNvPr>
          <p:cNvSpPr>
            <a:spLocks noGrp="1"/>
          </p:cNvSpPr>
          <p:nvPr>
            <p:ph type="title"/>
          </p:nvPr>
        </p:nvSpPr>
        <p:spPr/>
        <p:txBody>
          <a:bodyPr/>
          <a:lstStyle/>
          <a:p>
            <a:r>
              <a:rPr lang="en-US" dirty="0"/>
              <a:t>Clinical Case </a:t>
            </a:r>
          </a:p>
        </p:txBody>
      </p:sp>
      <p:sp>
        <p:nvSpPr>
          <p:cNvPr id="3" name="Content Placeholder 2">
            <a:extLst>
              <a:ext uri="{FF2B5EF4-FFF2-40B4-BE49-F238E27FC236}">
                <a16:creationId xmlns:a16="http://schemas.microsoft.com/office/drawing/2014/main" id="{0F46C04E-D7D6-43EB-9C13-FE79BE617091}"/>
              </a:ext>
            </a:extLst>
          </p:cNvPr>
          <p:cNvSpPr>
            <a:spLocks noGrp="1"/>
          </p:cNvSpPr>
          <p:nvPr>
            <p:ph sz="half" idx="1"/>
          </p:nvPr>
        </p:nvSpPr>
        <p:spPr>
          <a:xfrm>
            <a:off x="609600" y="1357796"/>
            <a:ext cx="10972800" cy="2425640"/>
          </a:xfrm>
        </p:spPr>
        <p:txBody>
          <a:bodyPr>
            <a:normAutofit/>
          </a:bodyPr>
          <a:lstStyle/>
          <a:p>
            <a:r>
              <a:rPr lang="en-US" dirty="0"/>
              <a:t>A pregnant woman in her mid-20s with no prenatal care presented at 40+ weeks gestation and gave birth to a 3200 gm baby, Apgar's 8/9. RPR two years prior was negative. Maternal RPR at delivery 1:16. </a:t>
            </a:r>
          </a:p>
          <a:p>
            <a:r>
              <a:rPr lang="en-US" dirty="0"/>
              <a:t>The baby had a normal physical exam, and RPR of 1:4. He was discharged with no further treatment.</a:t>
            </a:r>
          </a:p>
        </p:txBody>
      </p:sp>
    </p:spTree>
    <p:extLst>
      <p:ext uri="{BB962C8B-B14F-4D97-AF65-F5344CB8AC3E}">
        <p14:creationId xmlns:p14="http://schemas.microsoft.com/office/powerpoint/2010/main" val="4199712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How would you classify this child’s congenital syphilis status?</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a:bodyPr>
          <a:lstStyle/>
          <a:p>
            <a:pPr marL="514350" indent="-514350">
              <a:buFont typeface="Wingdings" panose="05000000000000000000" pitchFamily="2" charset="2"/>
              <a:buChar char="q"/>
            </a:pPr>
            <a:r>
              <a:rPr lang="en-US" dirty="0"/>
              <a:t>Confirmed congenital syphilis</a:t>
            </a:r>
          </a:p>
          <a:p>
            <a:pPr marL="514350" indent="-514350">
              <a:buFont typeface="Wingdings" panose="05000000000000000000" pitchFamily="2" charset="2"/>
              <a:buChar char="q"/>
            </a:pPr>
            <a:r>
              <a:rPr lang="en-US" dirty="0"/>
              <a:t>Possible congenital syphilis</a:t>
            </a:r>
          </a:p>
          <a:p>
            <a:pPr marL="514350" indent="-514350">
              <a:buFont typeface="Wingdings" panose="05000000000000000000" pitchFamily="2" charset="2"/>
              <a:buChar char="q"/>
            </a:pPr>
            <a:r>
              <a:rPr lang="en-US" dirty="0"/>
              <a:t>Congenital syphilis less likely</a:t>
            </a:r>
          </a:p>
          <a:p>
            <a:pPr marL="514350" indent="-514350">
              <a:buFont typeface="Wingdings" panose="05000000000000000000" pitchFamily="2" charset="2"/>
              <a:buChar char="q"/>
            </a:pPr>
            <a:r>
              <a:rPr lang="en-US" dirty="0"/>
              <a:t>Congenital syphilis unlikely</a:t>
            </a:r>
          </a:p>
          <a:p>
            <a:endParaRPr lang="en-US" dirty="0"/>
          </a:p>
        </p:txBody>
      </p:sp>
    </p:spTree>
    <p:extLst>
      <p:ext uri="{BB962C8B-B14F-4D97-AF65-F5344CB8AC3E}">
        <p14:creationId xmlns:p14="http://schemas.microsoft.com/office/powerpoint/2010/main" val="54825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How would you classify this child’s congenital syphilis status?</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a:bodyPr>
          <a:lstStyle/>
          <a:p>
            <a:pPr marL="514350" indent="-514350">
              <a:buFont typeface="Wingdings" panose="05000000000000000000" pitchFamily="2" charset="2"/>
              <a:buChar char="q"/>
            </a:pPr>
            <a:r>
              <a:rPr lang="en-US" dirty="0"/>
              <a:t>Confirmed congenital syphilis</a:t>
            </a:r>
          </a:p>
          <a:p>
            <a:pPr marL="514350" indent="-514350">
              <a:buFont typeface="Wingdings" panose="05000000000000000000" pitchFamily="2" charset="2"/>
              <a:buChar char="q"/>
            </a:pPr>
            <a:r>
              <a:rPr lang="en-US" dirty="0"/>
              <a:t>Possible congenital syphilis</a:t>
            </a:r>
          </a:p>
          <a:p>
            <a:pPr marL="514350" indent="-514350">
              <a:buFont typeface="Wingdings" panose="05000000000000000000" pitchFamily="2" charset="2"/>
              <a:buChar char="q"/>
            </a:pPr>
            <a:r>
              <a:rPr lang="en-US" dirty="0"/>
              <a:t>Congenital syphilis less likely</a:t>
            </a:r>
          </a:p>
          <a:p>
            <a:pPr marL="514350" indent="-514350">
              <a:buFont typeface="Wingdings" panose="05000000000000000000" pitchFamily="2" charset="2"/>
              <a:buChar char="q"/>
            </a:pPr>
            <a:r>
              <a:rPr lang="en-US" dirty="0"/>
              <a:t>Congenital syphilis unlikely</a:t>
            </a:r>
          </a:p>
          <a:p>
            <a:endParaRPr lang="en-US" dirty="0"/>
          </a:p>
        </p:txBody>
      </p:sp>
      <p:sp>
        <p:nvSpPr>
          <p:cNvPr id="4" name="Rectangle 3">
            <a:extLst>
              <a:ext uri="{FF2B5EF4-FFF2-40B4-BE49-F238E27FC236}">
                <a16:creationId xmlns:a16="http://schemas.microsoft.com/office/drawing/2014/main" id="{9E2AD2A5-005E-44DE-9E99-8680D35164AE}"/>
              </a:ext>
            </a:extLst>
          </p:cNvPr>
          <p:cNvSpPr/>
          <p:nvPr/>
        </p:nvSpPr>
        <p:spPr>
          <a:xfrm>
            <a:off x="609600" y="1845578"/>
            <a:ext cx="5220749" cy="555557"/>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7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B870BCDA-789A-4681-A205-C88B10A0F2AA}"/>
              </a:ext>
            </a:extLst>
          </p:cNvPr>
          <p:cNvPicPr/>
          <p:nvPr/>
        </p:nvPicPr>
        <p:blipFill>
          <a:blip r:embed="rId2"/>
          <a:stretch>
            <a:fillRect/>
          </a:stretch>
        </p:blipFill>
        <p:spPr>
          <a:xfrm>
            <a:off x="1149927" y="720437"/>
            <a:ext cx="9448799" cy="5190835"/>
          </a:xfrm>
          <a:prstGeom prst="rect">
            <a:avLst/>
          </a:prstGeom>
        </p:spPr>
      </p:pic>
      <p:sp>
        <p:nvSpPr>
          <p:cNvPr id="3" name="Footer Placeholder 3">
            <a:extLst>
              <a:ext uri="{FF2B5EF4-FFF2-40B4-BE49-F238E27FC236}">
                <a16:creationId xmlns:a16="http://schemas.microsoft.com/office/drawing/2014/main" id="{A506EAE1-45C1-4371-ACB7-87F6B3135834}"/>
              </a:ext>
            </a:extLst>
          </p:cNvPr>
          <p:cNvSpPr txBox="1">
            <a:spLocks/>
          </p:cNvSpPr>
          <p:nvPr/>
        </p:nvSpPr>
        <p:spPr>
          <a:xfrm>
            <a:off x="3477489" y="5911272"/>
            <a:ext cx="5717309" cy="863600"/>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1" u="none" strike="noStrike" kern="1200" cap="none" spc="0" normalizeH="0" baseline="0" noProof="0" dirty="0">
                <a:ln>
                  <a:noFill/>
                </a:ln>
                <a:solidFill>
                  <a:srgbClr val="333333"/>
                </a:solidFill>
                <a:effectLst/>
                <a:uLnTx/>
                <a:uFillTx/>
                <a:latin typeface="Calibri" panose="020F0502020204030204"/>
                <a:ea typeface="+mn-ea"/>
                <a:cs typeface="+mn-cs"/>
              </a:rPr>
              <a:t>Clin Infect Dis</a:t>
            </a: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rPr>
              <a:t>, Volume 81, Issue 6, 15 December 2025, Pages 1023–1035, </a:t>
            </a: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hlinkClick r:id="rId3"/>
              </a:rPr>
              <a:t>https://doi.org/10.1093/cid/ciaf504</a:t>
            </a:r>
            <a:endPar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142392E-D30D-E25D-CB9A-B3793BFF3FA1}"/>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688C092B-5802-80FC-9893-AD1562CC2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4BB70E25-3D4E-690A-DA23-8DD7FAEFF7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306484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5F89C8-0D4E-9413-E62C-5637ADA64C05}"/>
              </a:ext>
            </a:extLst>
          </p:cNvPr>
          <p:cNvSpPr>
            <a:spLocks noGrp="1"/>
          </p:cNvSpPr>
          <p:nvPr>
            <p:ph type="title"/>
          </p:nvPr>
        </p:nvSpPr>
        <p:spPr>
          <a:xfrm>
            <a:off x="667688" y="435829"/>
            <a:ext cx="9657412" cy="978729"/>
          </a:xfrm>
        </p:spPr>
        <p:txBody>
          <a:bodyPr/>
          <a:lstStyle/>
          <a:p>
            <a:r>
              <a:rPr kumimoji="0" lang="en-US" sz="3200" b="1" i="0" u="none" strike="noStrike" kern="1200" cap="none" spc="0" normalizeH="0" baseline="0" noProof="0" dirty="0">
                <a:ln>
                  <a:noFill/>
                </a:ln>
                <a:solidFill>
                  <a:srgbClr val="00788A"/>
                </a:solidFill>
                <a:effectLst/>
                <a:uLnTx/>
                <a:uFillTx/>
                <a:latin typeface="Calibri" panose="020F0502020204030204"/>
                <a:ea typeface="+mj-ea"/>
                <a:cs typeface="+mj-cs"/>
              </a:rPr>
              <a:t>Syphilis – Reported Cases by Stage and Year, United States, 2015-2024</a:t>
            </a:r>
            <a:endParaRPr lang="en-US" dirty="0"/>
          </a:p>
        </p:txBody>
      </p:sp>
      <p:pic>
        <p:nvPicPr>
          <p:cNvPr id="12" name="Picture 11">
            <a:extLst>
              <a:ext uri="{FF2B5EF4-FFF2-40B4-BE49-F238E27FC236}">
                <a16:creationId xmlns:a16="http://schemas.microsoft.com/office/drawing/2014/main" id="{CE452C57-34AF-DE37-4046-C7AEEC4E0B19}"/>
              </a:ext>
            </a:extLst>
          </p:cNvPr>
          <p:cNvPicPr>
            <a:picLocks noChangeAspect="1"/>
          </p:cNvPicPr>
          <p:nvPr/>
        </p:nvPicPr>
        <p:blipFill>
          <a:blip r:embed="rId2"/>
          <a:stretch>
            <a:fillRect/>
          </a:stretch>
        </p:blipFill>
        <p:spPr>
          <a:xfrm>
            <a:off x="1614876" y="1678988"/>
            <a:ext cx="8579159" cy="4594731"/>
          </a:xfrm>
          <a:prstGeom prst="rect">
            <a:avLst/>
          </a:prstGeom>
        </p:spPr>
      </p:pic>
      <p:sp>
        <p:nvSpPr>
          <p:cNvPr id="13" name="Content Placeholder 3">
            <a:extLst>
              <a:ext uri="{FF2B5EF4-FFF2-40B4-BE49-F238E27FC236}">
                <a16:creationId xmlns:a16="http://schemas.microsoft.com/office/drawing/2014/main" id="{3BAC88A0-53BA-670E-A1DD-9D589770F790}"/>
              </a:ext>
            </a:extLst>
          </p:cNvPr>
          <p:cNvSpPr txBox="1">
            <a:spLocks/>
          </p:cNvSpPr>
          <p:nvPr/>
        </p:nvSpPr>
        <p:spPr>
          <a:xfrm>
            <a:off x="2857877" y="6300547"/>
            <a:ext cx="8534400" cy="27834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hlinkClick r:id="rId3"/>
              </a:rPr>
              <a:t>https://www.cdc.gov/sti-statistics/annual/index.html</a:t>
            </a:r>
            <a:r>
              <a:rPr lang="en-US" sz="1800"/>
              <a:t>  </a:t>
            </a:r>
            <a:endParaRPr lang="en-US" sz="1800" dirty="0"/>
          </a:p>
        </p:txBody>
      </p:sp>
    </p:spTree>
    <p:extLst>
      <p:ext uri="{BB962C8B-B14F-4D97-AF65-F5344CB8AC3E}">
        <p14:creationId xmlns:p14="http://schemas.microsoft.com/office/powerpoint/2010/main" val="454420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How would you manage this child if you were the treating provider at the time of delivery?</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a:xfrm>
            <a:off x="609600" y="1441685"/>
            <a:ext cx="10972800" cy="4291197"/>
          </a:xfrm>
        </p:spPr>
        <p:txBody>
          <a:bodyPr>
            <a:normAutofit/>
          </a:bodyPr>
          <a:lstStyle/>
          <a:p>
            <a:pPr marL="514350" indent="-514350">
              <a:buFont typeface="Wingdings" panose="05000000000000000000" pitchFamily="2" charset="2"/>
              <a:buChar char="q"/>
            </a:pPr>
            <a:r>
              <a:rPr lang="en-US" dirty="0"/>
              <a:t>No further evaluation is needed</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 </a:t>
            </a:r>
            <a:r>
              <a:rPr lang="en-US" i="1" dirty="0"/>
              <a:t>plus</a:t>
            </a:r>
            <a:r>
              <a:rPr lang="en-US" dirty="0"/>
              <a:t> liver enzymes</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 </a:t>
            </a:r>
            <a:r>
              <a:rPr lang="en-US" i="1" dirty="0"/>
              <a:t>plus </a:t>
            </a:r>
            <a:r>
              <a:rPr lang="en-US" dirty="0"/>
              <a:t>neurological evaluation (imaging, audiology, eye exam)</a:t>
            </a:r>
          </a:p>
          <a:p>
            <a:pPr marL="514350" indent="-5143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1120979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How would you manage this child if your were the treating provider at the time of delivery?</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a:xfrm>
            <a:off x="609600" y="1441685"/>
            <a:ext cx="10972800" cy="4291197"/>
          </a:xfrm>
        </p:spPr>
        <p:txBody>
          <a:bodyPr>
            <a:normAutofit/>
          </a:bodyPr>
          <a:lstStyle/>
          <a:p>
            <a:pPr marL="514350" indent="-514350">
              <a:buFont typeface="Wingdings" panose="05000000000000000000" pitchFamily="2" charset="2"/>
              <a:buChar char="q"/>
            </a:pPr>
            <a:r>
              <a:rPr lang="en-US" dirty="0"/>
              <a:t>No further evaluation is  needed</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 plus </a:t>
            </a:r>
            <a:r>
              <a:rPr lang="en-US" i="1" dirty="0"/>
              <a:t>liver enzymes</a:t>
            </a:r>
          </a:p>
          <a:p>
            <a:pPr marL="514350" indent="-514350">
              <a:buFont typeface="Wingdings" panose="05000000000000000000" pitchFamily="2" charset="2"/>
              <a:buChar char="q"/>
            </a:pPr>
            <a:r>
              <a:rPr lang="en-US" dirty="0"/>
              <a:t>Complete a laboratory evaluation which includes CBC with differential, long bone x-rays,  CSF evaluation (VDRL, cells, protein) </a:t>
            </a:r>
            <a:r>
              <a:rPr lang="en-US" i="1" dirty="0"/>
              <a:t>plus </a:t>
            </a:r>
            <a:r>
              <a:rPr lang="en-US" dirty="0"/>
              <a:t>neurological evaluation (imaging, audiology, eye exam)</a:t>
            </a:r>
          </a:p>
          <a:p>
            <a:pPr marL="514350" indent="-514350">
              <a:buFont typeface="Wingdings" panose="05000000000000000000" pitchFamily="2" charset="2"/>
              <a:buChar char="q"/>
            </a:pPr>
            <a:endParaRPr lang="en-US" dirty="0"/>
          </a:p>
          <a:p>
            <a:endParaRPr lang="en-US" dirty="0"/>
          </a:p>
        </p:txBody>
      </p:sp>
      <p:sp>
        <p:nvSpPr>
          <p:cNvPr id="4" name="Rectangle 3">
            <a:extLst>
              <a:ext uri="{FF2B5EF4-FFF2-40B4-BE49-F238E27FC236}">
                <a16:creationId xmlns:a16="http://schemas.microsoft.com/office/drawing/2014/main" id="{604B50FA-291F-4429-9361-301AECFD7879}"/>
              </a:ext>
            </a:extLst>
          </p:cNvPr>
          <p:cNvSpPr/>
          <p:nvPr/>
        </p:nvSpPr>
        <p:spPr>
          <a:xfrm>
            <a:off x="609601" y="1992150"/>
            <a:ext cx="10972799" cy="8116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7654B3B-0171-46E5-89E6-B0D9BCE8B3CE}"/>
              </a:ext>
            </a:extLst>
          </p:cNvPr>
          <p:cNvSpPr/>
          <p:nvPr/>
        </p:nvSpPr>
        <p:spPr>
          <a:xfrm>
            <a:off x="609601" y="2866003"/>
            <a:ext cx="10972799" cy="1188190"/>
          </a:xfrm>
          <a:prstGeom prst="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57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7EDE504E-C148-4523-BFFE-9C560D1F2FCF}"/>
              </a:ext>
            </a:extLst>
          </p:cNvPr>
          <p:cNvPicPr/>
          <p:nvPr/>
        </p:nvPicPr>
        <p:blipFill>
          <a:blip r:embed="rId2"/>
          <a:stretch>
            <a:fillRect/>
          </a:stretch>
        </p:blipFill>
        <p:spPr>
          <a:xfrm>
            <a:off x="784855" y="193963"/>
            <a:ext cx="8026638" cy="6470073"/>
          </a:xfrm>
          <a:prstGeom prst="rect">
            <a:avLst/>
          </a:prstGeom>
        </p:spPr>
      </p:pic>
      <p:sp>
        <p:nvSpPr>
          <p:cNvPr id="3" name="Footer Placeholder 3">
            <a:extLst>
              <a:ext uri="{FF2B5EF4-FFF2-40B4-BE49-F238E27FC236}">
                <a16:creationId xmlns:a16="http://schemas.microsoft.com/office/drawing/2014/main" id="{89ABAB37-03D1-40CF-B24D-35A2945DFE74}"/>
              </a:ext>
            </a:extLst>
          </p:cNvPr>
          <p:cNvSpPr txBox="1">
            <a:spLocks/>
          </p:cNvSpPr>
          <p:nvPr/>
        </p:nvSpPr>
        <p:spPr>
          <a:xfrm>
            <a:off x="8677446" y="2782454"/>
            <a:ext cx="3163572" cy="863600"/>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1" u="none" strike="noStrike" kern="1200" cap="none" spc="0" normalizeH="0" baseline="0" noProof="0" dirty="0">
                <a:ln>
                  <a:noFill/>
                </a:ln>
                <a:solidFill>
                  <a:srgbClr val="333333"/>
                </a:solidFill>
                <a:effectLst/>
                <a:uLnTx/>
                <a:uFillTx/>
                <a:latin typeface="Calibri" panose="020F0502020204030204"/>
                <a:ea typeface="+mn-ea"/>
                <a:cs typeface="+mn-cs"/>
              </a:rPr>
              <a:t>Clin Infect Dis</a:t>
            </a: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rPr>
              <a:t>, Volume 81, Issue 6, 15 </a:t>
            </a: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rPr>
              <a:t>December 2025, Pages 1023–1035, </a:t>
            </a: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hlinkClick r:id="rId3"/>
              </a:rPr>
              <a:t>https://doi.org/10.1093/cid/ciaf504</a:t>
            </a:r>
            <a:endPar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E83D33-5E1E-E8A3-9F59-7770FD7D3877}"/>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270C1C31-8212-186F-8411-BCDC1B991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E150F72E-D21A-79A1-669B-EFFB66EB41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614081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Assuming your completed newborn evaluation is normal, how would you treat the child?</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a:bodyPr>
          <a:lstStyle/>
          <a:p>
            <a:pPr marL="514350" indent="-514350">
              <a:buFont typeface="Wingdings" panose="05000000000000000000" pitchFamily="2" charset="2"/>
              <a:buChar char="q"/>
            </a:pPr>
            <a:r>
              <a:rPr lang="en-US" dirty="0">
                <a:solidFill>
                  <a:schemeClr val="dk1"/>
                </a:solidFill>
              </a:rPr>
              <a:t>With a normal evaluation no treatment is necessary</a:t>
            </a:r>
          </a:p>
          <a:p>
            <a:pPr marL="514350" indent="-514350">
              <a:buFont typeface="Wingdings" panose="05000000000000000000" pitchFamily="2" charset="2"/>
              <a:buChar char="q"/>
            </a:pPr>
            <a:r>
              <a:rPr lang="en-US" b="1" dirty="0">
                <a:solidFill>
                  <a:schemeClr val="dk1"/>
                </a:solidFill>
              </a:rPr>
              <a:t>Aqueous crystalline penicillin G </a:t>
            </a:r>
            <a:r>
              <a:rPr lang="en-US" dirty="0">
                <a:solidFill>
                  <a:schemeClr val="dk1"/>
                </a:solidFill>
              </a:rPr>
              <a:t>100,000–150,000 units/kg/body wt./day, administered as 50,000 units/kg body wt./dose IV q 12 hours during the first 7 days of life and q 8 hours thereafter for a total of 10 days</a:t>
            </a:r>
            <a:endParaRPr lang="en-US" dirty="0"/>
          </a:p>
          <a:p>
            <a:pPr marL="514350" indent="-514350">
              <a:buFont typeface="Wingdings" panose="05000000000000000000" pitchFamily="2" charset="2"/>
              <a:buChar char="q"/>
            </a:pPr>
            <a:r>
              <a:rPr lang="en-US" b="1" dirty="0"/>
              <a:t>Procaine penicillin G </a:t>
            </a:r>
            <a:r>
              <a:rPr lang="en-US" dirty="0"/>
              <a:t>50,000 units/kg body weight/dose IM in a single daily dose for 10 days</a:t>
            </a:r>
          </a:p>
          <a:p>
            <a:pPr marL="514350" indent="-514350">
              <a:buFont typeface="Wingdings" panose="05000000000000000000" pitchFamily="2" charset="2"/>
              <a:buChar char="q"/>
            </a:pPr>
            <a:r>
              <a:rPr lang="en-US" b="1" dirty="0">
                <a:solidFill>
                  <a:schemeClr val="dk1"/>
                </a:solidFill>
              </a:rPr>
              <a:t>Benzathine penicillin </a:t>
            </a:r>
            <a:r>
              <a:rPr lang="en-US" dirty="0">
                <a:solidFill>
                  <a:schemeClr val="dk1"/>
                </a:solidFill>
              </a:rPr>
              <a:t>50,000 units/kg body wt. single IM injection </a:t>
            </a:r>
          </a:p>
          <a:p>
            <a:pPr marL="514350" indent="-514350">
              <a:buAutoNum type="alphaUcPeriod"/>
            </a:pPr>
            <a:endParaRPr lang="en-US" dirty="0"/>
          </a:p>
        </p:txBody>
      </p:sp>
    </p:spTree>
    <p:extLst>
      <p:ext uri="{BB962C8B-B14F-4D97-AF65-F5344CB8AC3E}">
        <p14:creationId xmlns:p14="http://schemas.microsoft.com/office/powerpoint/2010/main" val="1650067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Assuming your completed newborn evaluation is normal, how would you treat the child?</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a:bodyPr>
          <a:lstStyle/>
          <a:p>
            <a:pPr marL="514350" indent="-514350">
              <a:buFont typeface="Wingdings" panose="05000000000000000000" pitchFamily="2" charset="2"/>
              <a:buChar char="q"/>
            </a:pPr>
            <a:r>
              <a:rPr lang="en-US" dirty="0">
                <a:solidFill>
                  <a:schemeClr val="dk1"/>
                </a:solidFill>
              </a:rPr>
              <a:t>With a normal evaluation no treatment is necessary</a:t>
            </a:r>
          </a:p>
          <a:p>
            <a:pPr marL="514350" indent="-514350">
              <a:buFont typeface="Wingdings" panose="05000000000000000000" pitchFamily="2" charset="2"/>
              <a:buChar char="q"/>
            </a:pPr>
            <a:r>
              <a:rPr lang="en-US" b="1" dirty="0">
                <a:solidFill>
                  <a:schemeClr val="dk1"/>
                </a:solidFill>
              </a:rPr>
              <a:t>Aqueous crystalline penicillin G </a:t>
            </a:r>
            <a:r>
              <a:rPr lang="en-US" dirty="0">
                <a:solidFill>
                  <a:schemeClr val="dk1"/>
                </a:solidFill>
              </a:rPr>
              <a:t>100,000–150,000 units/kg/body wt./day, administered as 50,000 units/kg body wt./dose IV q 12 hours during the first 7 days of life and q 8 hours thereafter for a total of 10 days </a:t>
            </a:r>
            <a:r>
              <a:rPr lang="en-US" i="1" dirty="0">
                <a:solidFill>
                  <a:srgbClr val="FF0000"/>
                </a:solidFill>
              </a:rPr>
              <a:t>or</a:t>
            </a:r>
          </a:p>
          <a:p>
            <a:pPr marL="514350" indent="-514350">
              <a:buFont typeface="Wingdings" panose="05000000000000000000" pitchFamily="2" charset="2"/>
              <a:buChar char="q"/>
            </a:pPr>
            <a:r>
              <a:rPr lang="en-US" b="1" dirty="0"/>
              <a:t>Procaine penicillin G </a:t>
            </a:r>
            <a:r>
              <a:rPr lang="en-US" dirty="0"/>
              <a:t>50,000 units/kg body weight/dose IM in a single daily dose for 10 days </a:t>
            </a:r>
            <a:r>
              <a:rPr lang="en-US" i="1" dirty="0">
                <a:solidFill>
                  <a:srgbClr val="FF0000"/>
                </a:solidFill>
              </a:rPr>
              <a:t>or</a:t>
            </a:r>
            <a:endParaRPr lang="en-US" dirty="0"/>
          </a:p>
          <a:p>
            <a:pPr marL="514350" indent="-514350">
              <a:buFont typeface="Wingdings" panose="05000000000000000000" pitchFamily="2" charset="2"/>
              <a:buChar char="q"/>
            </a:pPr>
            <a:r>
              <a:rPr lang="en-US" b="1" dirty="0">
                <a:solidFill>
                  <a:schemeClr val="dk1"/>
                </a:solidFill>
              </a:rPr>
              <a:t>Benzathine penicillin </a:t>
            </a:r>
            <a:r>
              <a:rPr lang="en-US" dirty="0">
                <a:solidFill>
                  <a:schemeClr val="dk1"/>
                </a:solidFill>
              </a:rPr>
              <a:t>50,000 units/kg body wt. single IM injection </a:t>
            </a:r>
          </a:p>
          <a:p>
            <a:pPr marL="514350" indent="-514350">
              <a:buAutoNum type="alphaUcPeriod"/>
            </a:pPr>
            <a:endParaRPr lang="en-US" dirty="0"/>
          </a:p>
        </p:txBody>
      </p:sp>
      <p:sp>
        <p:nvSpPr>
          <p:cNvPr id="5" name="Rectangle 4">
            <a:extLst>
              <a:ext uri="{FF2B5EF4-FFF2-40B4-BE49-F238E27FC236}">
                <a16:creationId xmlns:a16="http://schemas.microsoft.com/office/drawing/2014/main" id="{234CAE53-D807-4DD3-8001-D59D890BBA24}"/>
              </a:ext>
            </a:extLst>
          </p:cNvPr>
          <p:cNvSpPr/>
          <p:nvPr/>
        </p:nvSpPr>
        <p:spPr>
          <a:xfrm>
            <a:off x="609601" y="1812022"/>
            <a:ext cx="10972799" cy="312909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026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2B47-AABC-4FA5-B5BC-F04BC1BC5D11}"/>
              </a:ext>
            </a:extLst>
          </p:cNvPr>
          <p:cNvSpPr>
            <a:spLocks noGrp="1"/>
          </p:cNvSpPr>
          <p:nvPr>
            <p:ph type="title"/>
          </p:nvPr>
        </p:nvSpPr>
        <p:spPr/>
        <p:txBody>
          <a:bodyPr/>
          <a:lstStyle/>
          <a:p>
            <a:r>
              <a:rPr lang="en-US" dirty="0"/>
              <a:t>Outcome of Case</a:t>
            </a:r>
          </a:p>
        </p:txBody>
      </p:sp>
      <p:sp>
        <p:nvSpPr>
          <p:cNvPr id="3" name="Content Placeholder 2">
            <a:extLst>
              <a:ext uri="{FF2B5EF4-FFF2-40B4-BE49-F238E27FC236}">
                <a16:creationId xmlns:a16="http://schemas.microsoft.com/office/drawing/2014/main" id="{83201B86-8257-47B5-9FE9-2C46572BF2B6}"/>
              </a:ext>
            </a:extLst>
          </p:cNvPr>
          <p:cNvSpPr>
            <a:spLocks noGrp="1"/>
          </p:cNvSpPr>
          <p:nvPr>
            <p:ph sz="half" idx="1"/>
          </p:nvPr>
        </p:nvSpPr>
        <p:spPr>
          <a:xfrm>
            <a:off x="609600" y="1357795"/>
            <a:ext cx="10777086" cy="4580992"/>
          </a:xfrm>
        </p:spPr>
        <p:txBody>
          <a:bodyPr>
            <a:normAutofit fontScale="85000" lnSpcReduction="20000"/>
          </a:bodyPr>
          <a:lstStyle/>
          <a:p>
            <a:r>
              <a:rPr lang="en-US" sz="1600" b="1" u="sng" dirty="0">
                <a:latin typeface="Calibri" panose="020F0502020204030204" pitchFamily="34" charset="0"/>
              </a:rPr>
              <a:t>Date	Age	RPR		Intervention</a:t>
            </a:r>
            <a:r>
              <a:rPr lang="en-US" sz="1600" dirty="0">
                <a:latin typeface="Calibri" panose="020F0502020204030204" pitchFamily="34" charset="0"/>
              </a:rPr>
              <a:t>	</a:t>
            </a:r>
          </a:p>
          <a:p>
            <a:r>
              <a:rPr lang="pl-PL" sz="1600" dirty="0">
                <a:latin typeface="Calibri" panose="020F0502020204030204" pitchFamily="34" charset="0"/>
              </a:rPr>
              <a:t>2/20	Birth	1:4 (Mat 1:16)	</a:t>
            </a:r>
            <a:r>
              <a:rPr lang="en-US" sz="1600" dirty="0">
                <a:latin typeface="Calibri" panose="020F0502020204030204" pitchFamily="34" charset="0"/>
              </a:rPr>
              <a:t>Home without further work-up or treatment</a:t>
            </a:r>
          </a:p>
          <a:p>
            <a:r>
              <a:rPr lang="en-US" sz="1600" dirty="0">
                <a:latin typeface="Calibri" panose="020F0502020204030204" pitchFamily="34" charset="0"/>
              </a:rPr>
              <a:t>3/5</a:t>
            </a:r>
            <a:r>
              <a:rPr lang="pl-PL" sz="1600" dirty="0">
                <a:latin typeface="Calibri" panose="020F0502020204030204" pitchFamily="34" charset="0"/>
              </a:rPr>
              <a:t>	</a:t>
            </a:r>
            <a:r>
              <a:rPr lang="en-US" sz="1600" dirty="0">
                <a:latin typeface="Calibri" panose="020F0502020204030204" pitchFamily="34" charset="0"/>
              </a:rPr>
              <a:t>2 weeks	1:4		</a:t>
            </a:r>
            <a:r>
              <a:rPr lang="pl-PL" sz="1600" dirty="0">
                <a:latin typeface="Calibri" panose="020F0502020204030204" pitchFamily="34" charset="0"/>
              </a:rPr>
              <a:t>Neg W/U</a:t>
            </a:r>
            <a:r>
              <a:rPr lang="en-US" sz="1600" dirty="0">
                <a:latin typeface="Calibri" panose="020F0502020204030204" pitchFamily="34" charset="0"/>
              </a:rPr>
              <a:t> (CBC, LFTs, Long bone x-ray, CSF);</a:t>
            </a:r>
            <a:r>
              <a:rPr lang="pl-PL" sz="1600" dirty="0">
                <a:latin typeface="Calibri" panose="020F0502020204030204" pitchFamily="34" charset="0"/>
              </a:rPr>
              <a:t> 170,000 U Benzathine PCN IM </a:t>
            </a:r>
            <a:endParaRPr lang="en-US" sz="1600" dirty="0">
              <a:latin typeface="Calibri" panose="020F0502020204030204" pitchFamily="34" charset="0"/>
            </a:endParaRPr>
          </a:p>
          <a:p>
            <a:r>
              <a:rPr lang="en-US" sz="1600" dirty="0">
                <a:latin typeface="Calibri" panose="020F0502020204030204" pitchFamily="34" charset="0"/>
              </a:rPr>
              <a:t>3/30	5 weeks	  -</a:t>
            </a:r>
            <a:r>
              <a:rPr lang="en-US" sz="1600" dirty="0">
                <a:latin typeface="Times New Roman" panose="02020603050405020304" pitchFamily="18" charset="0"/>
              </a:rPr>
              <a:t>		Presents to ER fussy with desquamating rash. </a:t>
            </a:r>
            <a:r>
              <a:rPr lang="en-US" sz="1600" dirty="0">
                <a:latin typeface="Calibri" panose="020F0502020204030204" pitchFamily="34" charset="0"/>
              </a:rPr>
              <a:t>PCN 50,000 U/kg q 8hr x 10 days, </a:t>
            </a:r>
          </a:p>
          <a:p>
            <a:r>
              <a:rPr lang="en-US" sz="1600" dirty="0">
                <a:latin typeface="Calibri" panose="020F0502020204030204" pitchFamily="34" charset="0"/>
              </a:rPr>
              <a:t>				CSF VDRL NR</a:t>
            </a:r>
          </a:p>
          <a:p>
            <a:r>
              <a:rPr lang="en-US" sz="1600" dirty="0">
                <a:latin typeface="Calibri" panose="020F0502020204030204" pitchFamily="34" charset="0"/>
              </a:rPr>
              <a:t>4/20	8 weeks	1:128	</a:t>
            </a:r>
            <a:r>
              <a:rPr lang="en-US" sz="1600" dirty="0">
                <a:latin typeface="Times New Roman" panose="02020603050405020304" pitchFamily="18" charset="0"/>
              </a:rPr>
              <a:t>	Post treatment RPR elevated but baby normal exam</a:t>
            </a:r>
          </a:p>
          <a:p>
            <a:r>
              <a:rPr lang="en-US" sz="1600" dirty="0">
                <a:latin typeface="Calibri" panose="020F0502020204030204" pitchFamily="34" charset="0"/>
              </a:rPr>
              <a:t>6/25	16 weeks	1:8	</a:t>
            </a:r>
            <a:r>
              <a:rPr lang="en-US" sz="1600" dirty="0">
                <a:latin typeface="Times New Roman" panose="02020603050405020304" pitchFamily="18" charset="0"/>
              </a:rPr>
              <a:t>	</a:t>
            </a:r>
          </a:p>
          <a:p>
            <a:r>
              <a:rPr lang="en-US" sz="1600" dirty="0">
                <a:latin typeface="Calibri" panose="020F0502020204030204" pitchFamily="34" charset="0"/>
              </a:rPr>
              <a:t>2/10	1 year	1:1	</a:t>
            </a:r>
            <a:r>
              <a:rPr lang="en-US" sz="1600" dirty="0">
                <a:latin typeface="Times New Roman" panose="02020603050405020304" pitchFamily="18" charset="0"/>
              </a:rPr>
              <a:t>	Recommend re-evaluation and retreatment but tertiary center declined</a:t>
            </a:r>
          </a:p>
          <a:p>
            <a:r>
              <a:rPr lang="en-US" sz="1600" dirty="0"/>
              <a:t>	</a:t>
            </a:r>
          </a:p>
          <a:p>
            <a:r>
              <a:rPr lang="en-US" dirty="0"/>
              <a:t>Was this congenital syphilis? </a:t>
            </a:r>
            <a:r>
              <a:rPr lang="en-US" dirty="0">
                <a:solidFill>
                  <a:srgbClr val="FF0000"/>
                </a:solidFill>
              </a:rPr>
              <a:t>Yes</a:t>
            </a:r>
          </a:p>
          <a:p>
            <a:r>
              <a:rPr lang="en-US" dirty="0"/>
              <a:t>Was a single dose of IM benzathine penicillin appropriate at 2 weeks? </a:t>
            </a:r>
            <a:r>
              <a:rPr lang="en-US" dirty="0">
                <a:solidFill>
                  <a:srgbClr val="FF0000"/>
                </a:solidFill>
              </a:rPr>
              <a:t>Probably not</a:t>
            </a:r>
          </a:p>
          <a:p>
            <a:r>
              <a:rPr lang="en-US" dirty="0"/>
              <a:t>Why is the RPR still elevated at one year? </a:t>
            </a:r>
            <a:r>
              <a:rPr lang="en-US" dirty="0">
                <a:solidFill>
                  <a:srgbClr val="FF0000"/>
                </a:solidFill>
              </a:rPr>
              <a:t>Either a </a:t>
            </a:r>
            <a:r>
              <a:rPr lang="en-US" dirty="0" err="1">
                <a:solidFill>
                  <a:srgbClr val="FF0000"/>
                </a:solidFill>
              </a:rPr>
              <a:t>seropersistor</a:t>
            </a:r>
            <a:r>
              <a:rPr lang="en-US" dirty="0">
                <a:solidFill>
                  <a:srgbClr val="FF0000"/>
                </a:solidFill>
              </a:rPr>
              <a:t> of inadequately treated</a:t>
            </a:r>
          </a:p>
          <a:p>
            <a:r>
              <a:rPr lang="en-US" dirty="0"/>
              <a:t>Is it a treatment failure? </a:t>
            </a:r>
            <a:r>
              <a:rPr lang="en-US" dirty="0">
                <a:solidFill>
                  <a:srgbClr val="FF0000"/>
                </a:solidFill>
              </a:rPr>
              <a:t>Possibly</a:t>
            </a:r>
          </a:p>
          <a:p>
            <a:endParaRPr lang="en-US" dirty="0"/>
          </a:p>
        </p:txBody>
      </p:sp>
      <p:grpSp>
        <p:nvGrpSpPr>
          <p:cNvPr id="4" name="Group 3">
            <a:extLst>
              <a:ext uri="{FF2B5EF4-FFF2-40B4-BE49-F238E27FC236}">
                <a16:creationId xmlns:a16="http://schemas.microsoft.com/office/drawing/2014/main" id="{7413F1FB-BB5C-55CF-5559-FE7F53905ED7}"/>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BFC9FBCF-DCC5-CA1E-502E-E965A4ACE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82D4390F-0796-5E2A-E071-D4383F7A29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874759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237345" y="5430839"/>
            <a:ext cx="5717309"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1" u="none" strike="noStrike" kern="1200" cap="none" spc="0" normalizeH="0" baseline="0" noProof="0" dirty="0">
                <a:ln>
                  <a:noFill/>
                </a:ln>
                <a:solidFill>
                  <a:srgbClr val="333333"/>
                </a:solidFill>
                <a:effectLst/>
                <a:uLnTx/>
                <a:uFillTx/>
                <a:latin typeface="Calibri" panose="020F0502020204030204"/>
                <a:ea typeface="+mn-ea"/>
                <a:cs typeface="+mn-cs"/>
              </a:rPr>
              <a:t>Clin Infect Dis</a:t>
            </a: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rPr>
              <a:t>, Volume 81, Issue 6, 15 December 2025, Pages 1023–1035, </a:t>
            </a:r>
            <a:r>
              <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hlinkClick r:id="rId3"/>
              </a:rPr>
              <a:t>https://doi.org/10.1093/cid/ciaf504</a:t>
            </a:r>
            <a:endPar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5123" name="Title 1"/>
          <p:cNvSpPr>
            <a:spLocks noGrp="1"/>
          </p:cNvSpPr>
          <p:nvPr>
            <p:ph type="title"/>
          </p:nvPr>
        </p:nvSpPr>
        <p:spPr>
          <a:xfrm>
            <a:off x="942109" y="425451"/>
            <a:ext cx="10557164"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This is a picture of a perineal region of an infant with erythematous patches and superficial </a:t>
            </a:r>
            <a:br>
              <a:rPr lang="en-US" altLang="en-US" b="0" dirty="0"/>
            </a:br>
            <a:r>
              <a:rPr lang="en-US" altLang="en-US" b="0" dirty="0"/>
              <a:t>bullae and desquamation typical of congenital syphilis</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3124200" y="1371601"/>
            <a:ext cx="5943600" cy="3805225"/>
          </a:xfrm>
          <a:prstGeom prst="rect">
            <a:avLst/>
          </a:prstGeom>
        </p:spPr>
      </p:pic>
      <p:grpSp>
        <p:nvGrpSpPr>
          <p:cNvPr id="2" name="Group 1">
            <a:extLst>
              <a:ext uri="{FF2B5EF4-FFF2-40B4-BE49-F238E27FC236}">
                <a16:creationId xmlns:a16="http://schemas.microsoft.com/office/drawing/2014/main" id="{86568649-AEF0-8E5B-801F-15216FE1770B}"/>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6FA3EE92-33FB-E287-160C-E58DCD13F7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4" name="Picture 3" descr="HHS Logo.">
              <a:extLst>
                <a:ext uri="{FF2B5EF4-FFF2-40B4-BE49-F238E27FC236}">
                  <a16:creationId xmlns:a16="http://schemas.microsoft.com/office/drawing/2014/main" id="{98EDE460-E853-E231-CDFF-FB1ACB0F4C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88CC6DF7-DF77-46F1-8BC8-F559F606064C}"/>
              </a:ext>
            </a:extLst>
          </p:cNvPr>
          <p:cNvPicPr/>
          <p:nvPr/>
        </p:nvPicPr>
        <p:blipFill>
          <a:blip r:embed="rId2"/>
          <a:stretch>
            <a:fillRect/>
          </a:stretch>
        </p:blipFill>
        <p:spPr>
          <a:xfrm>
            <a:off x="1600199" y="332512"/>
            <a:ext cx="9178637" cy="5292436"/>
          </a:xfrm>
          <a:prstGeom prst="rect">
            <a:avLst/>
          </a:prstGeom>
        </p:spPr>
      </p:pic>
      <p:sp>
        <p:nvSpPr>
          <p:cNvPr id="3" name="Footer Placeholder 3">
            <a:extLst>
              <a:ext uri="{FF2B5EF4-FFF2-40B4-BE49-F238E27FC236}">
                <a16:creationId xmlns:a16="http://schemas.microsoft.com/office/drawing/2014/main" id="{EA4BA682-1E4C-4FB7-A248-2706CCDFE364}"/>
              </a:ext>
            </a:extLst>
          </p:cNvPr>
          <p:cNvSpPr txBox="1">
            <a:spLocks/>
          </p:cNvSpPr>
          <p:nvPr/>
        </p:nvSpPr>
        <p:spPr>
          <a:xfrm>
            <a:off x="3330862" y="5624948"/>
            <a:ext cx="5717309" cy="863600"/>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1" u="none" strike="noStrike" kern="1200" cap="none" spc="0" normalizeH="0" baseline="0" noProof="0">
                <a:ln>
                  <a:noFill/>
                </a:ln>
                <a:solidFill>
                  <a:srgbClr val="333333"/>
                </a:solidFill>
                <a:effectLst/>
                <a:uLnTx/>
                <a:uFillTx/>
                <a:latin typeface="Calibri" panose="020F0502020204030204"/>
                <a:ea typeface="+mn-ea"/>
                <a:cs typeface="+mn-cs"/>
              </a:rPr>
              <a:t>Clin Infect Dis</a:t>
            </a:r>
            <a:r>
              <a:rPr kumimoji="0" lang="en-US" altLang="en-US" sz="1400" b="0" i="0" u="none" strike="noStrike" kern="1200" cap="none" spc="0" normalizeH="0" baseline="0" noProof="0">
                <a:ln>
                  <a:noFill/>
                </a:ln>
                <a:solidFill>
                  <a:srgbClr val="333333"/>
                </a:solidFill>
                <a:effectLst/>
                <a:uLnTx/>
                <a:uFillTx/>
                <a:latin typeface="Calibri" panose="020F0502020204030204"/>
                <a:ea typeface="+mn-ea"/>
                <a:cs typeface="+mn-cs"/>
              </a:rPr>
              <a:t>, Volume 81, Issue 6, 15 December 2025, Pages 1023–1035, </a:t>
            </a:r>
            <a:r>
              <a:rPr kumimoji="0" lang="en-US" altLang="en-US" sz="1400" b="0" i="0" u="none" strike="noStrike" kern="1200" cap="none" spc="0" normalizeH="0" baseline="0" noProof="0">
                <a:ln>
                  <a:noFill/>
                </a:ln>
                <a:solidFill>
                  <a:srgbClr val="333333"/>
                </a:solidFill>
                <a:effectLst/>
                <a:uLnTx/>
                <a:uFillTx/>
                <a:latin typeface="Calibri" panose="020F0502020204030204"/>
                <a:ea typeface="+mn-ea"/>
                <a:cs typeface="+mn-cs"/>
                <a:hlinkClick r:id="rId3"/>
              </a:rPr>
              <a:t>https://doi.org/10.1093/cid/ciaf504</a:t>
            </a:r>
            <a:endParaRPr kumimoji="0" lang="en-US" altLang="en-US" sz="14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D1A9B1DE-FB24-9036-946A-A2AA0C5D70B0}"/>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F577CE79-D536-5733-C1ED-9E6B002A9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1819271E-C922-31A1-6FCC-35B2342A51D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287813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2B47-AABC-4FA5-B5BC-F04BC1BC5D11}"/>
              </a:ext>
            </a:extLst>
          </p:cNvPr>
          <p:cNvSpPr>
            <a:spLocks noGrp="1"/>
          </p:cNvSpPr>
          <p:nvPr>
            <p:ph type="title"/>
          </p:nvPr>
        </p:nvSpPr>
        <p:spPr/>
        <p:txBody>
          <a:bodyPr/>
          <a:lstStyle/>
          <a:p>
            <a:r>
              <a:rPr lang="en-US" dirty="0"/>
              <a:t>Outcome of Case</a:t>
            </a:r>
          </a:p>
        </p:txBody>
      </p:sp>
      <p:sp>
        <p:nvSpPr>
          <p:cNvPr id="3" name="Content Placeholder 2">
            <a:extLst>
              <a:ext uri="{FF2B5EF4-FFF2-40B4-BE49-F238E27FC236}">
                <a16:creationId xmlns:a16="http://schemas.microsoft.com/office/drawing/2014/main" id="{83201B86-8257-47B5-9FE9-2C46572BF2B6}"/>
              </a:ext>
            </a:extLst>
          </p:cNvPr>
          <p:cNvSpPr>
            <a:spLocks noGrp="1"/>
          </p:cNvSpPr>
          <p:nvPr>
            <p:ph sz="half" idx="1"/>
          </p:nvPr>
        </p:nvSpPr>
        <p:spPr>
          <a:xfrm>
            <a:off x="609600" y="1681066"/>
            <a:ext cx="10777086" cy="3204969"/>
          </a:xfrm>
        </p:spPr>
        <p:txBody>
          <a:bodyPr>
            <a:normAutofit/>
          </a:bodyPr>
          <a:lstStyle/>
          <a:p>
            <a:pPr marL="457200" indent="-457200">
              <a:buFont typeface="Wingdings" panose="05000000000000000000" pitchFamily="2" charset="2"/>
              <a:buChar char="q"/>
            </a:pPr>
            <a:r>
              <a:rPr lang="en-US" dirty="0"/>
              <a:t>Approximately 5% (8/147) of appropriately treated infants with congenital syphilis had persistent RPR beyond 6 months of age</a:t>
            </a:r>
          </a:p>
          <a:p>
            <a:pPr marL="457200" indent="-457200">
              <a:buFont typeface="Wingdings" panose="05000000000000000000" pitchFamily="2" charset="2"/>
              <a:buChar char="q"/>
            </a:pPr>
            <a:r>
              <a:rPr lang="en-US" dirty="0"/>
              <a:t>Persistence beyond one year is considered uncommon</a:t>
            </a:r>
          </a:p>
          <a:p>
            <a:pPr marL="457200" indent="-457200">
              <a:buFont typeface="Wingdings" panose="05000000000000000000" pitchFamily="2" charset="2"/>
              <a:buChar char="q"/>
            </a:pPr>
            <a:r>
              <a:rPr lang="en-US" dirty="0"/>
              <a:t>Persistence beyond 18 months warrants re-evaluation and probably re-treatment </a:t>
            </a:r>
          </a:p>
          <a:p>
            <a:pPr marL="457200" indent="-457200">
              <a:buFont typeface="Wingdings" panose="05000000000000000000" pitchFamily="2" charset="2"/>
              <a:buChar char="q"/>
            </a:pPr>
            <a:r>
              <a:rPr lang="en-US" dirty="0"/>
              <a:t>Higher titers at time of diagnosis and treatment after age one month were associated with prolonged detection of RPR</a:t>
            </a:r>
          </a:p>
          <a:p>
            <a:endParaRPr lang="en-US" dirty="0"/>
          </a:p>
        </p:txBody>
      </p:sp>
      <p:sp>
        <p:nvSpPr>
          <p:cNvPr id="4" name="TextBox 3">
            <a:extLst>
              <a:ext uri="{FF2B5EF4-FFF2-40B4-BE49-F238E27FC236}">
                <a16:creationId xmlns:a16="http://schemas.microsoft.com/office/drawing/2014/main" id="{9BB8FD8A-7DF2-47B4-9716-68D7E5039417}"/>
              </a:ext>
            </a:extLst>
          </p:cNvPr>
          <p:cNvSpPr txBox="1"/>
          <p:nvPr/>
        </p:nvSpPr>
        <p:spPr>
          <a:xfrm>
            <a:off x="1708728" y="5500205"/>
            <a:ext cx="80438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Serologic Follow-up of Infants Exposed to Maternal Syphilis During Pregnancy.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https://pubmed.ncbi.nlm.nih.gov/41165318/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5" name="Group 4">
            <a:extLst>
              <a:ext uri="{FF2B5EF4-FFF2-40B4-BE49-F238E27FC236}">
                <a16:creationId xmlns:a16="http://schemas.microsoft.com/office/drawing/2014/main" id="{7A280459-634A-FFCA-AB52-8E2E40F002DB}"/>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2E54CEAF-22BA-0090-99A0-A8565E3BC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E85067B6-263A-C00D-3E0A-63E3EE23EE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877133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51E5-3C22-40BD-B5BA-254A66A1FFE2}"/>
              </a:ext>
            </a:extLst>
          </p:cNvPr>
          <p:cNvSpPr>
            <a:spLocks noGrp="1"/>
          </p:cNvSpPr>
          <p:nvPr>
            <p:ph type="title"/>
          </p:nvPr>
        </p:nvSpPr>
        <p:spPr/>
        <p:txBody>
          <a:bodyPr/>
          <a:lstStyle/>
          <a:p>
            <a:r>
              <a:rPr lang="en-US" dirty="0"/>
              <a:t>Clinical Case </a:t>
            </a:r>
          </a:p>
        </p:txBody>
      </p:sp>
      <p:sp>
        <p:nvSpPr>
          <p:cNvPr id="3" name="Content Placeholder 2">
            <a:extLst>
              <a:ext uri="{FF2B5EF4-FFF2-40B4-BE49-F238E27FC236}">
                <a16:creationId xmlns:a16="http://schemas.microsoft.com/office/drawing/2014/main" id="{0F46C04E-D7D6-43EB-9C13-FE79BE617091}"/>
              </a:ext>
            </a:extLst>
          </p:cNvPr>
          <p:cNvSpPr>
            <a:spLocks noGrp="1"/>
          </p:cNvSpPr>
          <p:nvPr>
            <p:ph sz="half" idx="1"/>
          </p:nvPr>
        </p:nvSpPr>
        <p:spPr/>
        <p:txBody>
          <a:bodyPr/>
          <a:lstStyle/>
          <a:p>
            <a:r>
              <a:rPr lang="en-US" dirty="0"/>
              <a:t>23 </a:t>
            </a:r>
            <a:r>
              <a:rPr lang="en-US" dirty="0" err="1"/>
              <a:t>yo</a:t>
            </a:r>
            <a:r>
              <a:rPr lang="en-US" dirty="0"/>
              <a:t> pregnant female (G1P0) presents for her first prenatal visit. She denies symptoms other than morning sickness. Her EGA is 10 weeks</a:t>
            </a:r>
          </a:p>
          <a:p>
            <a:r>
              <a:rPr lang="en-US" dirty="0"/>
              <a:t>She has no other medical conditions.  She is allergic to penicillin which causes throat swelling.</a:t>
            </a:r>
          </a:p>
          <a:p>
            <a:r>
              <a:rPr lang="en-US" dirty="0"/>
              <a:t>Her prenatal labs reveal a positive syphilis EIA and an RPR of 1:512.  She denies recent symptoms of syphilis and she is no longer in contact with her sexual partner.  Her last sexual encounter was 3 weeks ago.  </a:t>
            </a:r>
          </a:p>
          <a:p>
            <a:r>
              <a:rPr lang="en-US" dirty="0"/>
              <a:t>She lives 40 miles away and used medical transport to get to clinic today.</a:t>
            </a:r>
          </a:p>
        </p:txBody>
      </p:sp>
      <p:grpSp>
        <p:nvGrpSpPr>
          <p:cNvPr id="4" name="Group 3">
            <a:extLst>
              <a:ext uri="{FF2B5EF4-FFF2-40B4-BE49-F238E27FC236}">
                <a16:creationId xmlns:a16="http://schemas.microsoft.com/office/drawing/2014/main" id="{799E05E8-CC16-9923-CEC3-9D211457BE50}"/>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3C85D351-2212-621B-A80D-D711373F6D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D9C20492-0CC8-D16C-23E2-2B09FB4890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45204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7907"/>
            <a:ext cx="10972800" cy="1005635"/>
          </a:xfrm>
        </p:spPr>
        <p:txBody>
          <a:bodyPr>
            <a:normAutofit fontScale="90000"/>
          </a:bodyPr>
          <a:lstStyle/>
          <a:p>
            <a:r>
              <a:rPr dirty="0"/>
              <a:t>Primary and Secondary Syphilis — Rates of Reported </a:t>
            </a:r>
            <a:br>
              <a:rPr lang="en-US" dirty="0"/>
            </a:br>
            <a:r>
              <a:rPr dirty="0"/>
              <a:t>Cases by Race/Hispanic Ethnicity, United States, </a:t>
            </a:r>
            <a:br>
              <a:rPr lang="en-US" dirty="0"/>
            </a:br>
            <a:r>
              <a:rPr dirty="0"/>
              <a:t>2017–2021*</a:t>
            </a:r>
          </a:p>
        </p:txBody>
      </p:sp>
      <p:pic>
        <p:nvPicPr>
          <p:cNvPr id="3" name="Picture 1" descr="Line graph showing rates of reported primary and secondary syphilis cases by race/Hispanic ethnicity in the United States from 2017 to 2021."/>
          <p:cNvPicPr>
            <a:picLocks noGrp="1" noChangeAspect="1"/>
          </p:cNvPicPr>
          <p:nvPr/>
        </p:nvPicPr>
        <p:blipFill>
          <a:blip r:embed="rId3"/>
          <a:stretch>
            <a:fillRect/>
          </a:stretch>
        </p:blipFill>
        <p:spPr bwMode="auto">
          <a:xfrm>
            <a:off x="2099734" y="1412417"/>
            <a:ext cx="7992533" cy="4284133"/>
          </a:xfrm>
          <a:prstGeom prst="rect">
            <a:avLst/>
          </a:prstGeom>
          <a:noFill/>
          <a:ln w="9525">
            <a:noFill/>
            <a:headEnd/>
            <a:tailEnd/>
          </a:ln>
        </p:spPr>
      </p:pic>
      <p:sp>
        <p:nvSpPr>
          <p:cNvPr id="4" name="Content Placeholder 3"/>
          <p:cNvSpPr>
            <a:spLocks noGrp="1"/>
          </p:cNvSpPr>
          <p:nvPr>
            <p:ph sz="half" idx="2"/>
          </p:nvPr>
        </p:nvSpPr>
        <p:spPr>
          <a:xfrm>
            <a:off x="1828800" y="5723802"/>
            <a:ext cx="8534400" cy="1005634"/>
          </a:xfrm>
        </p:spPr>
        <p:txBody>
          <a:bodyPr>
            <a:normAutofit lnSpcReduction="10000"/>
          </a:bodyPr>
          <a:lstStyle/>
          <a:p>
            <a:r>
              <a:rPr dirty="0"/>
              <a:t>* Reported 2021 data are preliminary as of July 7, 2022</a:t>
            </a:r>
          </a:p>
          <a:p>
            <a:r>
              <a:rPr dirty="0"/>
              <a:t>† Per 100,000</a:t>
            </a:r>
          </a:p>
          <a:p>
            <a:r>
              <a:rPr b="1" dirty="0"/>
              <a:t>ACRONYMS:</a:t>
            </a:r>
            <a:r>
              <a:rPr dirty="0"/>
              <a:t> AI/AN = American Indian/Alaska Native; Black/AA = Black or African American; NH/PI = Native Hawaiian/Pacific Islander </a:t>
            </a:r>
            <a:endParaRPr lang="en-US" dirty="0"/>
          </a:p>
        </p:txBody>
      </p:sp>
      <p:grpSp>
        <p:nvGrpSpPr>
          <p:cNvPr id="5" name="Group 4">
            <a:extLst>
              <a:ext uri="{FF2B5EF4-FFF2-40B4-BE49-F238E27FC236}">
                <a16:creationId xmlns:a16="http://schemas.microsoft.com/office/drawing/2014/main" id="{57ECFCF5-1F45-C93C-8AC4-D91C55E1479B}"/>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AD998E84-D8DD-3928-2034-1AB524768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2AF0FD68-F4C0-7015-7DAC-DCFAD17B6A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207655" y="4941453"/>
            <a:ext cx="9845963"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600" b="0" i="1" u="none" strike="noStrike" kern="1200" cap="none" spc="0" normalizeH="0" baseline="0" noProof="0" dirty="0">
                <a:ln>
                  <a:noFill/>
                </a:ln>
                <a:solidFill>
                  <a:srgbClr val="333333"/>
                </a:solidFill>
                <a:effectLst/>
                <a:uLnTx/>
                <a:uFillTx/>
                <a:latin typeface="Calibri" panose="020F0502020204030204"/>
                <a:ea typeface="+mn-ea"/>
                <a:cs typeface="+mn-cs"/>
              </a:rPr>
              <a:t>Clin Infect Dis</a:t>
            </a:r>
            <a:r>
              <a:rPr kumimoji="0" lang="en-US" altLang="en-US" sz="1600" b="0" i="0" u="none" strike="noStrike" kern="1200" cap="none" spc="0" normalizeH="0" baseline="0" noProof="0" dirty="0">
                <a:ln>
                  <a:noFill/>
                </a:ln>
                <a:solidFill>
                  <a:srgbClr val="333333"/>
                </a:solidFill>
                <a:effectLst/>
                <a:uLnTx/>
                <a:uFillTx/>
                <a:latin typeface="Calibri" panose="020F0502020204030204"/>
                <a:ea typeface="+mn-ea"/>
                <a:cs typeface="+mn-cs"/>
              </a:rPr>
              <a:t>, Volume 81, Issue 6, 15 December 2025, Pages 1023–1035, </a:t>
            </a:r>
            <a:r>
              <a:rPr kumimoji="0" lang="en-US" altLang="en-US" sz="1600" b="0" i="0" u="none" strike="noStrike" kern="1200" cap="none" spc="0" normalizeH="0" baseline="0" noProof="0" dirty="0">
                <a:ln>
                  <a:noFill/>
                </a:ln>
                <a:solidFill>
                  <a:srgbClr val="333333"/>
                </a:solidFill>
                <a:effectLst/>
                <a:uLnTx/>
                <a:uFillTx/>
                <a:latin typeface="Calibri" panose="020F0502020204030204"/>
                <a:ea typeface="+mn-ea"/>
                <a:cs typeface="+mn-cs"/>
                <a:hlinkClick r:id="rId3"/>
              </a:rPr>
              <a:t>https://doi.org/10.1093/cid/ciaf504</a:t>
            </a:r>
            <a:endParaRPr kumimoji="0" lang="en-US" altLang="en-US" sz="16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sp>
        <p:nvSpPr>
          <p:cNvPr id="5123" name="Title 1"/>
          <p:cNvSpPr>
            <a:spLocks noGrp="1"/>
          </p:cNvSpPr>
          <p:nvPr>
            <p:ph type="title"/>
          </p:nvPr>
        </p:nvSpPr>
        <p:spPr>
          <a:xfrm>
            <a:off x="1173019" y="425451"/>
            <a:ext cx="10224654"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Green boxes refer to the steps along the CS care cascade [30–32]. The italicized text refers </a:t>
            </a:r>
            <a:br>
              <a:rPr lang="en-US" altLang="en-US" b="0" dirty="0"/>
            </a:br>
            <a:r>
              <a:rPr lang="en-US" altLang="en-US" b="0" dirty="0"/>
              <a:t>to the transitions phases – often areas where continuity breaks down</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2309091" y="1371599"/>
            <a:ext cx="7601527" cy="3422073"/>
          </a:xfrm>
          <a:prstGeom prst="rect">
            <a:avLst/>
          </a:prstGeom>
        </p:spPr>
      </p:pic>
      <p:grpSp>
        <p:nvGrpSpPr>
          <p:cNvPr id="2" name="Group 1">
            <a:extLst>
              <a:ext uri="{FF2B5EF4-FFF2-40B4-BE49-F238E27FC236}">
                <a16:creationId xmlns:a16="http://schemas.microsoft.com/office/drawing/2014/main" id="{A8D3C0EB-AD7B-49C4-642A-225718AB694F}"/>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AC8FD52A-CBE4-6727-5295-E3D37D411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4" name="Picture 3" descr="HHS Logo.">
              <a:extLst>
                <a:ext uri="{FF2B5EF4-FFF2-40B4-BE49-F238E27FC236}">
                  <a16:creationId xmlns:a16="http://schemas.microsoft.com/office/drawing/2014/main" id="{6116C3DE-440A-785B-E9EF-9A1EC9074E6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What is the ideal clinical management for this patient with syphilis?</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lnSpcReduction="10000"/>
          </a:bodyPr>
          <a:lstStyle/>
          <a:p>
            <a:pPr marL="514350" indent="-514350">
              <a:buFont typeface="Wingdings" panose="05000000000000000000" pitchFamily="2" charset="2"/>
              <a:buChar char="q"/>
            </a:pPr>
            <a:r>
              <a:rPr lang="en-US" dirty="0"/>
              <a:t>Administer benzathine penicillin 2.4 MU now as she is unlikely to be truly allergic to penicillin</a:t>
            </a:r>
          </a:p>
          <a:p>
            <a:pPr marL="514350" indent="-514350">
              <a:buFont typeface="Wingdings" panose="05000000000000000000" pitchFamily="2" charset="2"/>
              <a:buChar char="q"/>
            </a:pPr>
            <a:r>
              <a:rPr lang="en-US" dirty="0"/>
              <a:t>Begin treatment with doxycycline 100 mg BID as an alternative regimen for treatment of syphilis since she is allergic to penicillin</a:t>
            </a:r>
          </a:p>
          <a:p>
            <a:pPr marL="514350" indent="-514350">
              <a:buFont typeface="Wingdings" panose="05000000000000000000" pitchFamily="2" charset="2"/>
              <a:buChar char="q"/>
            </a:pPr>
            <a:r>
              <a:rPr lang="en-US" dirty="0"/>
              <a:t>Ask her to return to clinic at her convenience for penicillin desensitization and treatment</a:t>
            </a:r>
          </a:p>
          <a:p>
            <a:pPr marL="514350" indent="-514350">
              <a:buFont typeface="Wingdings" panose="05000000000000000000" pitchFamily="2" charset="2"/>
              <a:buChar char="q"/>
            </a:pPr>
            <a:r>
              <a:rPr lang="en-US" dirty="0"/>
              <a:t>Admit her to the hospital for penicillin desensitization followed by the first injection of benzathine penicillin 2.4 MU of a 3 weekly dose series</a:t>
            </a:r>
          </a:p>
          <a:p>
            <a:pPr marL="514350" indent="-514350">
              <a:buFont typeface="Wingdings" panose="05000000000000000000" pitchFamily="2" charset="2"/>
              <a:buChar char="q"/>
            </a:pPr>
            <a:r>
              <a:rPr lang="en-US" dirty="0"/>
              <a:t>Retest her for syphilis as test results may be false positive since she is pregnant</a:t>
            </a:r>
          </a:p>
          <a:p>
            <a:pPr marL="514350" indent="-514350">
              <a:buAutoNum type="alphaUcPeriod"/>
            </a:pPr>
            <a:endParaRPr lang="en-US" dirty="0"/>
          </a:p>
        </p:txBody>
      </p:sp>
      <p:grpSp>
        <p:nvGrpSpPr>
          <p:cNvPr id="4" name="Group 3">
            <a:extLst>
              <a:ext uri="{FF2B5EF4-FFF2-40B4-BE49-F238E27FC236}">
                <a16:creationId xmlns:a16="http://schemas.microsoft.com/office/drawing/2014/main" id="{6142E983-36D3-4E36-AEAB-0BFD463B61AB}"/>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A6082BC5-5AB2-77F0-0B59-722AC969D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C52769E3-32A0-FDAD-EFD9-3D2613A869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57616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CEB9-BECB-491B-B68F-A0CD1B641931}"/>
              </a:ext>
            </a:extLst>
          </p:cNvPr>
          <p:cNvSpPr>
            <a:spLocks noGrp="1"/>
          </p:cNvSpPr>
          <p:nvPr>
            <p:ph type="title"/>
          </p:nvPr>
        </p:nvSpPr>
        <p:spPr/>
        <p:txBody>
          <a:bodyPr/>
          <a:lstStyle/>
          <a:p>
            <a:r>
              <a:rPr lang="en-US" dirty="0"/>
              <a:t>What is the ideal clinical management for this patient with syphilis?</a:t>
            </a:r>
          </a:p>
        </p:txBody>
      </p:sp>
      <p:sp>
        <p:nvSpPr>
          <p:cNvPr id="3" name="Content Placeholder 2">
            <a:extLst>
              <a:ext uri="{FF2B5EF4-FFF2-40B4-BE49-F238E27FC236}">
                <a16:creationId xmlns:a16="http://schemas.microsoft.com/office/drawing/2014/main" id="{ABA1018F-25B1-41FC-A5E9-72993FE77ACC}"/>
              </a:ext>
            </a:extLst>
          </p:cNvPr>
          <p:cNvSpPr>
            <a:spLocks noGrp="1"/>
          </p:cNvSpPr>
          <p:nvPr>
            <p:ph sz="half" idx="1"/>
          </p:nvPr>
        </p:nvSpPr>
        <p:spPr/>
        <p:txBody>
          <a:bodyPr>
            <a:normAutofit lnSpcReduction="10000"/>
          </a:bodyPr>
          <a:lstStyle/>
          <a:p>
            <a:pPr marL="514350" indent="-514350">
              <a:buFont typeface="Wingdings" panose="05000000000000000000" pitchFamily="2" charset="2"/>
              <a:buChar char="q"/>
            </a:pPr>
            <a:r>
              <a:rPr lang="en-US" dirty="0"/>
              <a:t>Administer benzathine penicillin 2.4 MU now as she is unlikely to be truly allergic to penicillin</a:t>
            </a:r>
          </a:p>
          <a:p>
            <a:pPr marL="514350" indent="-514350">
              <a:buFont typeface="Wingdings" panose="05000000000000000000" pitchFamily="2" charset="2"/>
              <a:buChar char="q"/>
            </a:pPr>
            <a:r>
              <a:rPr lang="en-US" dirty="0"/>
              <a:t>Begin treatment with doxycycline 100 mg BID as an alternative regimen for treatment of syphilis since she is allergic to penicillin</a:t>
            </a:r>
          </a:p>
          <a:p>
            <a:pPr marL="514350" indent="-514350">
              <a:buFont typeface="Wingdings" panose="05000000000000000000" pitchFamily="2" charset="2"/>
              <a:buChar char="q"/>
            </a:pPr>
            <a:r>
              <a:rPr lang="en-US" dirty="0"/>
              <a:t>Ask her to return to clinic at her convenience for penicillin desensitization and treatment</a:t>
            </a:r>
          </a:p>
          <a:p>
            <a:pPr marL="514350" indent="-514350">
              <a:buFont typeface="Wingdings" panose="05000000000000000000" pitchFamily="2" charset="2"/>
              <a:buChar char="q"/>
            </a:pPr>
            <a:r>
              <a:rPr lang="en-US" dirty="0"/>
              <a:t>Admit her to the hospital for penicillin desensitization followed by the first injection of benzathine penicillin 2.4 MU of a 3 weekly dose series</a:t>
            </a:r>
          </a:p>
          <a:p>
            <a:pPr marL="514350" indent="-514350">
              <a:buFont typeface="Wingdings" panose="05000000000000000000" pitchFamily="2" charset="2"/>
              <a:buChar char="q"/>
            </a:pPr>
            <a:r>
              <a:rPr lang="en-US" dirty="0"/>
              <a:t>Retest her for syphilis as test results may be false positive since she is pregnant</a:t>
            </a:r>
          </a:p>
          <a:p>
            <a:pPr marL="514350" indent="-514350">
              <a:buAutoNum type="alphaUcPeriod"/>
            </a:pPr>
            <a:endParaRPr lang="en-US" dirty="0"/>
          </a:p>
        </p:txBody>
      </p:sp>
      <p:sp>
        <p:nvSpPr>
          <p:cNvPr id="5" name="Rectangle 4">
            <a:extLst>
              <a:ext uri="{FF2B5EF4-FFF2-40B4-BE49-F238E27FC236}">
                <a16:creationId xmlns:a16="http://schemas.microsoft.com/office/drawing/2014/main" id="{234CAE53-D807-4DD3-8001-D59D890BBA24}"/>
              </a:ext>
            </a:extLst>
          </p:cNvPr>
          <p:cNvSpPr/>
          <p:nvPr/>
        </p:nvSpPr>
        <p:spPr>
          <a:xfrm>
            <a:off x="609601" y="3770616"/>
            <a:ext cx="10972799" cy="8116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BA1945E-AFE4-98E2-1047-A3D91E4BBA03}"/>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628DB78B-F17A-58B6-399B-A8AFD0A3E9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10BE5FF1-91AC-0FF7-D3AF-D27AA918AD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1667052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2E90-0B88-4D27-A294-DE865EB9EF1E}"/>
              </a:ext>
            </a:extLst>
          </p:cNvPr>
          <p:cNvSpPr>
            <a:spLocks noGrp="1"/>
          </p:cNvSpPr>
          <p:nvPr>
            <p:ph type="title"/>
          </p:nvPr>
        </p:nvSpPr>
        <p:spPr>
          <a:xfrm>
            <a:off x="609600" y="159833"/>
            <a:ext cx="10972800" cy="641363"/>
          </a:xfrm>
        </p:spPr>
        <p:txBody>
          <a:bodyPr/>
          <a:lstStyle/>
          <a:p>
            <a:r>
              <a:rPr lang="en-US" dirty="0"/>
              <a:t>Penicillin Allergy</a:t>
            </a:r>
          </a:p>
        </p:txBody>
      </p:sp>
      <p:sp>
        <p:nvSpPr>
          <p:cNvPr id="3" name="Content Placeholder 2">
            <a:extLst>
              <a:ext uri="{FF2B5EF4-FFF2-40B4-BE49-F238E27FC236}">
                <a16:creationId xmlns:a16="http://schemas.microsoft.com/office/drawing/2014/main" id="{87253805-CB56-4DDC-B430-02292ADA62F6}"/>
              </a:ext>
            </a:extLst>
          </p:cNvPr>
          <p:cNvSpPr>
            <a:spLocks noGrp="1"/>
          </p:cNvSpPr>
          <p:nvPr>
            <p:ph sz="half" idx="1"/>
          </p:nvPr>
        </p:nvSpPr>
        <p:spPr>
          <a:xfrm>
            <a:off x="256854" y="883579"/>
            <a:ext cx="11325546" cy="4621576"/>
          </a:xfrm>
        </p:spPr>
        <p:txBody>
          <a:bodyPr>
            <a:normAutofit fontScale="92500" lnSpcReduction="10000"/>
          </a:bodyPr>
          <a:lstStyle/>
          <a:p>
            <a:pPr marL="457200" indent="-457200">
              <a:buFont typeface="Arial" panose="020B0604020202020204" pitchFamily="34" charset="0"/>
              <a:buChar char="•"/>
            </a:pPr>
            <a:r>
              <a:rPr lang="en-US" dirty="0"/>
              <a:t>Patients often are incorrectly labeled as allergic to penicillin</a:t>
            </a:r>
          </a:p>
          <a:p>
            <a:pPr marL="1142983" lvl="1" indent="-457200">
              <a:buFont typeface="Arial" panose="020B0604020202020204" pitchFamily="34" charset="0"/>
              <a:buChar char="•"/>
            </a:pPr>
            <a:r>
              <a:rPr lang="en-US" dirty="0"/>
              <a:t>Evaluate what symptoms were experienced by patients with reported penicillin allergy</a:t>
            </a:r>
          </a:p>
          <a:p>
            <a:pPr marL="1142983"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Penicillin allergy causing anaphylaxis is rare</a:t>
            </a:r>
          </a:p>
          <a:p>
            <a:pPr marL="1142983" lvl="1" indent="-457200">
              <a:buFont typeface="Arial" panose="020B0604020202020204" pitchFamily="34" charset="0"/>
              <a:buChar char="•"/>
            </a:pPr>
            <a:r>
              <a:rPr lang="en-US" dirty="0"/>
              <a:t>In studies that have incorporated penicillin skin testing and graded oral challenge among persons with reported penicillin allergy, the true rates of allergy are low, ranging from 1.5% to 6.1%.</a:t>
            </a:r>
          </a:p>
          <a:p>
            <a:pPr lvl="1" indent="0">
              <a:buNone/>
            </a:pPr>
            <a:endParaRPr lang="en-US" dirty="0"/>
          </a:p>
          <a:p>
            <a:pPr marL="457200" indent="-457200">
              <a:buFont typeface="Arial" panose="020B0604020202020204" pitchFamily="34" charset="0"/>
              <a:buChar char="•"/>
            </a:pPr>
            <a:r>
              <a:rPr lang="en-US" dirty="0"/>
              <a:t>Allergies wane over time:</a:t>
            </a:r>
          </a:p>
          <a:p>
            <a:pPr marL="1142983" lvl="1" indent="-457200">
              <a:buFont typeface="Arial" panose="020B0604020202020204" pitchFamily="34" charset="0"/>
              <a:buChar char="•"/>
            </a:pPr>
            <a:r>
              <a:rPr lang="en-US" dirty="0"/>
              <a:t>Approximately 80% of patients with a true </a:t>
            </a:r>
            <a:r>
              <a:rPr lang="en-US" dirty="0" err="1"/>
              <a:t>IgE</a:t>
            </a:r>
            <a:r>
              <a:rPr lang="en-US" dirty="0"/>
              <a:t>-mediated allergic reaction to penicillin have lost the sensitivity after 10 years</a:t>
            </a:r>
          </a:p>
          <a:p>
            <a:pPr marL="457200" indent="-457200">
              <a:buFont typeface="Arial" panose="020B0604020202020204" pitchFamily="34" charset="0"/>
              <a:buChar char="•"/>
            </a:pPr>
            <a:r>
              <a:rPr lang="en-US" b="1" i="1" dirty="0"/>
              <a:t>Desensitization is recommended for pregnant women diagnosed with syphilis followed by treatment with penicillin.  </a:t>
            </a:r>
          </a:p>
          <a:p>
            <a:pPr marL="457200" indent="-4572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9C8534B7-EC06-4F50-80FA-BB294A02A770}"/>
              </a:ext>
            </a:extLst>
          </p:cNvPr>
          <p:cNvSpPr>
            <a:spLocks noGrp="1"/>
          </p:cNvSpPr>
          <p:nvPr>
            <p:ph sz="half" idx="2"/>
          </p:nvPr>
        </p:nvSpPr>
        <p:spPr>
          <a:xfrm>
            <a:off x="1828799" y="6205591"/>
            <a:ext cx="9606337" cy="456469"/>
          </a:xfrm>
        </p:spPr>
        <p:txBody>
          <a:bodyPr>
            <a:normAutofit fontScale="92500" lnSpcReduction="10000"/>
          </a:bodyPr>
          <a:lstStyle/>
          <a:p>
            <a:r>
              <a:rPr lang="en-US" sz="2400" dirty="0">
                <a:hlinkClick r:id="rId2"/>
              </a:rPr>
              <a:t>https://www.cdc.gov/std/treatment-guidelines/STI-Guidelines-2021.pdf</a:t>
            </a:r>
            <a:r>
              <a:rPr lang="en-US" sz="2400" dirty="0"/>
              <a:t> . Page </a:t>
            </a:r>
          </a:p>
        </p:txBody>
      </p:sp>
      <p:grpSp>
        <p:nvGrpSpPr>
          <p:cNvPr id="5" name="Group 4">
            <a:extLst>
              <a:ext uri="{FF2B5EF4-FFF2-40B4-BE49-F238E27FC236}">
                <a16:creationId xmlns:a16="http://schemas.microsoft.com/office/drawing/2014/main" id="{9D17A9DC-EDB9-CF21-93D6-18492CCBA74F}"/>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EDFF2728-23F5-5517-3152-412477C7B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904943A4-1536-051F-C8F3-A5CD529D38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71874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117226" y="100913"/>
            <a:ext cx="11006137" cy="5725928"/>
          </a:xfrm>
        </p:spPr>
        <p:txBody>
          <a:bodyPr>
            <a:normAutofit/>
          </a:bodyPr>
          <a:lstStyle/>
          <a:p>
            <a:r>
              <a:rPr lang="en-US" sz="4400" dirty="0"/>
              <a:t>Maternal Screening for Syphilis</a:t>
            </a:r>
          </a:p>
          <a:p>
            <a:pPr marL="742950" indent="-742950">
              <a:buAutoNum type="arabicPeriod"/>
            </a:pPr>
            <a:r>
              <a:rPr lang="en-US" sz="2400" b="0" dirty="0">
                <a:solidFill>
                  <a:srgbClr val="000000"/>
                </a:solidFill>
              </a:rPr>
              <a:t>All pregnant women should be tested for syphilis early in pregnancy at the </a:t>
            </a:r>
            <a:r>
              <a:rPr lang="en-US" sz="2400" dirty="0">
                <a:solidFill>
                  <a:srgbClr val="000000"/>
                </a:solidFill>
              </a:rPr>
              <a:t>first prenatal visit </a:t>
            </a:r>
            <a:r>
              <a:rPr lang="en-US" sz="2400" b="0" dirty="0">
                <a:solidFill>
                  <a:srgbClr val="000000"/>
                </a:solidFill>
              </a:rPr>
              <a:t>or at the time of pregnancy confirmation </a:t>
            </a:r>
          </a:p>
          <a:p>
            <a:pPr marL="742950" indent="-742950">
              <a:buAutoNum type="arabicPeriod"/>
            </a:pPr>
            <a:r>
              <a:rPr lang="en-US" sz="2400" b="0" dirty="0">
                <a:solidFill>
                  <a:srgbClr val="000000"/>
                </a:solidFill>
              </a:rPr>
              <a:t>In </a:t>
            </a:r>
            <a:r>
              <a:rPr lang="en-US" sz="2400" dirty="0">
                <a:solidFill>
                  <a:srgbClr val="000000"/>
                </a:solidFill>
              </a:rPr>
              <a:t>high prevalence areas or who are at high individual risk*</a:t>
            </a:r>
            <a:r>
              <a:rPr lang="en-US" sz="2400" b="0" dirty="0">
                <a:solidFill>
                  <a:srgbClr val="000000"/>
                </a:solidFill>
              </a:rPr>
              <a:t>, retesting at </a:t>
            </a:r>
            <a:r>
              <a:rPr lang="en-US" sz="2400" b="0" u="sng" dirty="0">
                <a:solidFill>
                  <a:srgbClr val="000000"/>
                </a:solidFill>
              </a:rPr>
              <a:t>28 weeks</a:t>
            </a:r>
            <a:r>
              <a:rPr lang="en-US" sz="2400" b="0" dirty="0">
                <a:solidFill>
                  <a:srgbClr val="000000"/>
                </a:solidFill>
              </a:rPr>
              <a:t> and delivery is recommended. High-risk* pregnant women should be screened at</a:t>
            </a:r>
            <a:r>
              <a:rPr lang="en-US" sz="2400" dirty="0">
                <a:solidFill>
                  <a:srgbClr val="000000"/>
                </a:solidFill>
              </a:rPr>
              <a:t> delivery</a:t>
            </a:r>
            <a:endParaRPr lang="en-US" sz="2400" b="0" dirty="0">
              <a:solidFill>
                <a:srgbClr val="000000"/>
              </a:solidFill>
            </a:endParaRPr>
          </a:p>
          <a:p>
            <a:pPr marL="742950" indent="-742950">
              <a:buFont typeface="Arial" panose="020B0604020202020204" pitchFamily="34" charset="0"/>
              <a:buAutoNum type="arabicPeriod"/>
            </a:pPr>
            <a:r>
              <a:rPr lang="en-US" sz="2400" b="0" dirty="0">
                <a:solidFill>
                  <a:srgbClr val="000000"/>
                </a:solidFill>
              </a:rPr>
              <a:t>No mother or baby should be discharged from the hospital without documentation of maternal syphilis testing (during pregnancy and/or delivery)</a:t>
            </a:r>
          </a:p>
          <a:p>
            <a:pPr marL="742950" indent="-742950">
              <a:buFont typeface="Arial" panose="020B0604020202020204" pitchFamily="34" charset="0"/>
              <a:buAutoNum type="arabicPeriod"/>
            </a:pPr>
            <a:r>
              <a:rPr lang="en-US" sz="2400" b="0" dirty="0">
                <a:solidFill>
                  <a:srgbClr val="000000"/>
                </a:solidFill>
              </a:rPr>
              <a:t>Women who experience a </a:t>
            </a:r>
            <a:r>
              <a:rPr lang="en-US" sz="2400" dirty="0">
                <a:solidFill>
                  <a:srgbClr val="000000"/>
                </a:solidFill>
              </a:rPr>
              <a:t>fetal death </a:t>
            </a:r>
            <a:r>
              <a:rPr lang="en-US" sz="2400" b="0" dirty="0">
                <a:solidFill>
                  <a:srgbClr val="000000"/>
                </a:solidFill>
              </a:rPr>
              <a:t>at ≥20 weeks should be tested for syphilis</a:t>
            </a:r>
          </a:p>
          <a:p>
            <a:pPr marL="0" indent="0"/>
            <a:r>
              <a:rPr lang="en-US" sz="2400" b="0" dirty="0">
                <a:solidFill>
                  <a:srgbClr val="000000"/>
                </a:solidFill>
              </a:rPr>
              <a:t>*Examples of high risk:  </a:t>
            </a:r>
            <a:r>
              <a:rPr lang="en-US" sz="2400" i="1" dirty="0">
                <a:solidFill>
                  <a:srgbClr val="000000"/>
                </a:solidFill>
              </a:rPr>
              <a:t>multiple prior STIs, recent incarceration, substance misuse, homelessness, transactional sex</a:t>
            </a:r>
          </a:p>
          <a:p>
            <a:pPr marL="0" indent="0"/>
            <a:endParaRPr lang="en-US" sz="2400" b="0" dirty="0">
              <a:solidFill>
                <a:srgbClr val="000000"/>
              </a:solidFill>
            </a:endParaRPr>
          </a:p>
          <a:p>
            <a:pPr marL="742950" indent="-742950">
              <a:buFont typeface="Arial" panose="020B0604020202020204" pitchFamily="34" charset="0"/>
              <a:buAutoNum type="arabicPeriod"/>
            </a:pPr>
            <a:endParaRPr lang="en-US" sz="2400" i="1" dirty="0">
              <a:solidFill>
                <a:srgbClr val="000000"/>
              </a:solidFill>
            </a:endParaRPr>
          </a:p>
          <a:p>
            <a:pPr marL="742950" indent="-742950">
              <a:buAutoNum type="arabicPeriod"/>
            </a:pPr>
            <a:endParaRPr lang="en-US" b="0" dirty="0">
              <a:solidFill>
                <a:srgbClr val="000000"/>
              </a:solidFill>
            </a:endParaRPr>
          </a:p>
          <a:p>
            <a:endParaRPr lang="en-US" dirty="0"/>
          </a:p>
        </p:txBody>
      </p:sp>
      <p:pic>
        <p:nvPicPr>
          <p:cNvPr id="6" name="Picture 5">
            <a:extLst>
              <a:ext uri="{FF2B5EF4-FFF2-40B4-BE49-F238E27FC236}">
                <a16:creationId xmlns:a16="http://schemas.microsoft.com/office/drawing/2014/main" id="{F5500BAE-1FA3-43FC-A04D-B2B3D883D786}"/>
              </a:ext>
            </a:extLst>
          </p:cNvPr>
          <p:cNvPicPr>
            <a:picLocks noChangeAspect="1"/>
          </p:cNvPicPr>
          <p:nvPr/>
        </p:nvPicPr>
        <p:blipFill>
          <a:blip r:embed="rId2"/>
          <a:stretch>
            <a:fillRect/>
          </a:stretch>
        </p:blipFill>
        <p:spPr>
          <a:xfrm>
            <a:off x="9740348" y="5173215"/>
            <a:ext cx="2334426" cy="1557368"/>
          </a:xfrm>
          <a:prstGeom prst="rect">
            <a:avLst/>
          </a:prstGeom>
        </p:spPr>
      </p:pic>
      <p:grpSp>
        <p:nvGrpSpPr>
          <p:cNvPr id="3" name="Group 2">
            <a:extLst>
              <a:ext uri="{FF2B5EF4-FFF2-40B4-BE49-F238E27FC236}">
                <a16:creationId xmlns:a16="http://schemas.microsoft.com/office/drawing/2014/main" id="{06AFCE4E-569D-2479-7B69-6AA8C240516D}"/>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C59535B1-CA43-983B-DBC3-83EC40139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01F46A37-76D8-72BE-7FA4-39538DB3B3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406881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BA5BF-04B9-4B0C-9B00-98F086AF1219}"/>
              </a:ext>
            </a:extLst>
          </p:cNvPr>
          <p:cNvSpPr>
            <a:spLocks noGrp="1"/>
          </p:cNvSpPr>
          <p:nvPr>
            <p:ph sz="quarter" idx="10"/>
          </p:nvPr>
        </p:nvSpPr>
        <p:spPr>
          <a:xfrm>
            <a:off x="215757" y="126694"/>
            <a:ext cx="10612067" cy="6380123"/>
          </a:xfrm>
        </p:spPr>
        <p:txBody>
          <a:bodyPr>
            <a:normAutofit/>
          </a:bodyPr>
          <a:lstStyle/>
          <a:p>
            <a:pPr>
              <a:spcBef>
                <a:spcPts val="600"/>
              </a:spcBef>
              <a:spcAft>
                <a:spcPts val="0"/>
              </a:spcAft>
            </a:pPr>
            <a:r>
              <a:rPr lang="en-US" sz="3200" dirty="0">
                <a:solidFill>
                  <a:srgbClr val="016773"/>
                </a:solidFill>
              </a:rPr>
              <a:t>Clinical Considerations for Syphilis Outbreak Response</a:t>
            </a:r>
            <a:r>
              <a:rPr lang="en-US" sz="3600" dirty="0">
                <a:solidFill>
                  <a:srgbClr val="016773"/>
                </a:solidFill>
              </a:rPr>
              <a:t> </a:t>
            </a:r>
          </a:p>
          <a:p>
            <a:r>
              <a:rPr lang="en-US" sz="2800" dirty="0">
                <a:solidFill>
                  <a:schemeClr val="tx1"/>
                </a:solidFill>
              </a:rPr>
              <a:t>Expand syphilis case finding</a:t>
            </a:r>
          </a:p>
          <a:p>
            <a:pPr marL="576263" lvl="1" indent="-514350">
              <a:buFont typeface="Arial" panose="020B0604020202020204" pitchFamily="34" charset="0"/>
              <a:buChar char="•"/>
            </a:pPr>
            <a:r>
              <a:rPr lang="en-US" dirty="0">
                <a:solidFill>
                  <a:schemeClr val="tx1"/>
                </a:solidFill>
              </a:rPr>
              <a:t>Expand syphilis screening to populations at risk </a:t>
            </a:r>
          </a:p>
          <a:p>
            <a:pPr marL="909638" lvl="2" indent="-514350"/>
            <a:r>
              <a:rPr lang="en-US" dirty="0"/>
              <a:t>H</a:t>
            </a:r>
            <a:r>
              <a:rPr lang="en-US" dirty="0">
                <a:solidFill>
                  <a:schemeClr val="tx1"/>
                </a:solidFill>
              </a:rPr>
              <a:t>ealth facility- Emergency departments, </a:t>
            </a:r>
            <a:r>
              <a:rPr lang="en-US" dirty="0"/>
              <a:t>OB/GYN, primary care</a:t>
            </a:r>
            <a:r>
              <a:rPr lang="en-US" dirty="0">
                <a:solidFill>
                  <a:schemeClr val="tx1"/>
                </a:solidFill>
              </a:rPr>
              <a:t>, behavioral health </a:t>
            </a:r>
          </a:p>
          <a:p>
            <a:pPr marL="395288" lvl="2" indent="0">
              <a:buNone/>
            </a:pPr>
            <a:r>
              <a:rPr lang="en-US" b="1" dirty="0"/>
              <a:t>         **</a:t>
            </a:r>
            <a:r>
              <a:rPr lang="en-US" b="1" dirty="0">
                <a:solidFill>
                  <a:schemeClr val="tx1"/>
                </a:solidFill>
              </a:rPr>
              <a:t>(Consider Test-only Visits)</a:t>
            </a:r>
          </a:p>
          <a:p>
            <a:pPr marL="909638" lvl="2" indent="-514350"/>
            <a:r>
              <a:rPr lang="en-US" dirty="0"/>
              <a:t>C</a:t>
            </a:r>
            <a:r>
              <a:rPr lang="en-US" dirty="0">
                <a:solidFill>
                  <a:schemeClr val="tx1"/>
                </a:solidFill>
              </a:rPr>
              <a:t>ommunity-based – schools, community events, corrections, work/school physicals</a:t>
            </a:r>
          </a:p>
          <a:p>
            <a:pPr marL="576263" lvl="1" indent="-514350">
              <a:buFont typeface="Arial" panose="020B0604020202020204" pitchFamily="34" charset="0"/>
              <a:buChar char="•"/>
            </a:pPr>
            <a:r>
              <a:rPr lang="en-US" dirty="0">
                <a:solidFill>
                  <a:schemeClr val="tx1"/>
                </a:solidFill>
              </a:rPr>
              <a:t>Implement screening reminders in E H Rs, automated order sets, and customized treatment orders for syphilis and other STIs</a:t>
            </a:r>
          </a:p>
          <a:p>
            <a:pPr marL="576263" lvl="1" indent="-514350">
              <a:buFont typeface="Arial" panose="020B0604020202020204" pitchFamily="34" charset="0"/>
              <a:buChar char="•"/>
            </a:pPr>
            <a:r>
              <a:rPr lang="en-US" dirty="0">
                <a:highlight>
                  <a:srgbClr val="FFFF00"/>
                </a:highlight>
              </a:rPr>
              <a:t>Ensure </a:t>
            </a:r>
            <a:r>
              <a:rPr lang="en-US" b="1" dirty="0">
                <a:highlight>
                  <a:srgbClr val="FFFF00"/>
                </a:highlight>
              </a:rPr>
              <a:t>3-time point syphilis screening during pregnancy/delivery </a:t>
            </a:r>
            <a:r>
              <a:rPr lang="en-US" dirty="0">
                <a:highlight>
                  <a:srgbClr val="FFFF00"/>
                </a:highlight>
              </a:rPr>
              <a:t>in high-prevalence settings or among high-risk populations </a:t>
            </a:r>
          </a:p>
          <a:p>
            <a:pPr marL="576263" lvl="1" indent="-514350">
              <a:buFont typeface="Arial" panose="020B0604020202020204" pitchFamily="34" charset="0"/>
              <a:buChar char="•"/>
            </a:pPr>
            <a:r>
              <a:rPr lang="en-US" dirty="0"/>
              <a:t>Test women with syphilis for pregnancy </a:t>
            </a:r>
          </a:p>
          <a:p>
            <a:pPr marL="576263" lvl="1" indent="-514350">
              <a:buFont typeface="+mj-lt"/>
              <a:buAutoNum type="alphaLcParenR"/>
            </a:pPr>
            <a:endParaRPr lang="en-US" sz="2400" dirty="0">
              <a:solidFill>
                <a:schemeClr val="tx1"/>
              </a:solidFill>
            </a:endParaRPr>
          </a:p>
          <a:p>
            <a:pPr marL="576263" lvl="1" indent="-514350">
              <a:buFont typeface="+mj-lt"/>
              <a:buAutoNum type="alphaLcParenR"/>
            </a:pPr>
            <a:endParaRPr lang="en-US" sz="2400" dirty="0">
              <a:solidFill>
                <a:schemeClr val="tx1"/>
              </a:solidFill>
            </a:endParaRPr>
          </a:p>
          <a:p>
            <a:pPr marL="852488" lvl="2" indent="-457200">
              <a:buAutoNum type="arabicPeriod" startAt="2"/>
            </a:pPr>
            <a:endParaRPr lang="en-US" sz="1600" dirty="0">
              <a:solidFill>
                <a:schemeClr val="tx1"/>
              </a:solidFill>
            </a:endParaRPr>
          </a:p>
        </p:txBody>
      </p:sp>
      <p:grpSp>
        <p:nvGrpSpPr>
          <p:cNvPr id="3" name="Group 2">
            <a:extLst>
              <a:ext uri="{FF2B5EF4-FFF2-40B4-BE49-F238E27FC236}">
                <a16:creationId xmlns:a16="http://schemas.microsoft.com/office/drawing/2014/main" id="{3338A4F8-AACD-EDE3-98B9-F1CC3B9AA5AD}"/>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8C71D43B-C8FB-694F-8797-6C150B697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3B905EB0-233D-6F0B-5969-818DD430E0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4248601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BA5BF-04B9-4B0C-9B00-98F086AF1219}"/>
              </a:ext>
            </a:extLst>
          </p:cNvPr>
          <p:cNvSpPr>
            <a:spLocks noGrp="1"/>
          </p:cNvSpPr>
          <p:nvPr>
            <p:ph sz="quarter" idx="10"/>
          </p:nvPr>
        </p:nvSpPr>
        <p:spPr>
          <a:xfrm>
            <a:off x="246580" y="126694"/>
            <a:ext cx="11589249" cy="6380123"/>
          </a:xfrm>
        </p:spPr>
        <p:txBody>
          <a:bodyPr>
            <a:normAutofit/>
          </a:bodyPr>
          <a:lstStyle/>
          <a:p>
            <a:r>
              <a:rPr lang="en-US" sz="2800" dirty="0">
                <a:solidFill>
                  <a:srgbClr val="016773"/>
                </a:solidFill>
              </a:rPr>
              <a:t>Public Health Considerations for Syphilis Outbreak Response </a:t>
            </a:r>
            <a:endParaRPr lang="en-US" sz="2800" b="1" dirty="0"/>
          </a:p>
          <a:p>
            <a:pPr marL="61913" lvl="1" indent="0">
              <a:buNone/>
            </a:pPr>
            <a:r>
              <a:rPr lang="en-US" sz="2600" b="1" dirty="0"/>
              <a:t>P</a:t>
            </a:r>
            <a:r>
              <a:rPr lang="en-US" sz="2600" b="1" dirty="0">
                <a:solidFill>
                  <a:schemeClr val="tx1"/>
                </a:solidFill>
              </a:rPr>
              <a:t>rovide prompt, stage-based treatment of cases and sexual partners </a:t>
            </a:r>
            <a:endParaRPr lang="en-US" sz="2400" dirty="0">
              <a:solidFill>
                <a:schemeClr val="tx1"/>
              </a:solidFill>
            </a:endParaRPr>
          </a:p>
          <a:p>
            <a:pPr marL="576263" lvl="1" indent="-514350">
              <a:buFont typeface="+mj-lt"/>
              <a:buAutoNum type="alphaLcParenR"/>
            </a:pPr>
            <a:r>
              <a:rPr lang="en-US" sz="2400" dirty="0"/>
              <a:t>Link providers and case managers  to public health investigative staff for effective disease intervention and community prevention </a:t>
            </a:r>
            <a:r>
              <a:rPr lang="en-US" sz="2400" b="1" i="1" dirty="0"/>
              <a:t>(case investigation with identification and treatment of sexual partners)</a:t>
            </a:r>
          </a:p>
          <a:p>
            <a:pPr marL="576263" lvl="1" indent="-514350">
              <a:buFont typeface="+mj-lt"/>
              <a:buAutoNum type="alphaLcParenR"/>
            </a:pPr>
            <a:r>
              <a:rPr lang="en-US" sz="2400" dirty="0">
                <a:solidFill>
                  <a:schemeClr val="tx1"/>
                </a:solidFill>
              </a:rPr>
              <a:t>Provide </a:t>
            </a:r>
            <a:r>
              <a:rPr lang="en-US" sz="2400" b="1" dirty="0">
                <a:solidFill>
                  <a:schemeClr val="tx1"/>
                </a:solidFill>
              </a:rPr>
              <a:t>presumptive</a:t>
            </a:r>
            <a:r>
              <a:rPr lang="en-US" sz="2400" dirty="0">
                <a:solidFill>
                  <a:schemeClr val="tx1"/>
                </a:solidFill>
              </a:rPr>
              <a:t> treatment of (1) symptomatic persons and (2) sexual partners of cases</a:t>
            </a:r>
            <a:endParaRPr lang="en-US" sz="2400" b="1" i="1" dirty="0"/>
          </a:p>
          <a:p>
            <a:pPr marL="576263" lvl="1" indent="-514350">
              <a:buFont typeface="+mj-lt"/>
              <a:buAutoNum type="alphaLcParenR"/>
            </a:pPr>
            <a:r>
              <a:rPr lang="en-US" sz="2400" dirty="0">
                <a:solidFill>
                  <a:schemeClr val="tx1"/>
                </a:solidFill>
              </a:rPr>
              <a:t>Ensure access to prompt treatment (either health facility or field-based) using designated </a:t>
            </a:r>
            <a:r>
              <a:rPr lang="en-US" sz="2400" b="1" dirty="0">
                <a:solidFill>
                  <a:schemeClr val="tx1"/>
                </a:solidFill>
              </a:rPr>
              <a:t>case management </a:t>
            </a:r>
            <a:r>
              <a:rPr lang="en-US" sz="2400" dirty="0">
                <a:solidFill>
                  <a:schemeClr val="tx1"/>
                </a:solidFill>
              </a:rPr>
              <a:t>pathways</a:t>
            </a:r>
          </a:p>
          <a:p>
            <a:pPr marL="576263" lvl="1" indent="-514350">
              <a:buFont typeface="+mj-lt"/>
              <a:buAutoNum type="alphaLcParenR"/>
            </a:pPr>
            <a:r>
              <a:rPr lang="en-US" sz="2400" dirty="0"/>
              <a:t>Endeavor to identify patients with </a:t>
            </a:r>
            <a:r>
              <a:rPr lang="en-US" sz="2400" b="1" dirty="0"/>
              <a:t>early syphilis </a:t>
            </a:r>
            <a:r>
              <a:rPr lang="en-US" sz="2400" dirty="0"/>
              <a:t>which requires only one injection of benzathine penicillin </a:t>
            </a:r>
            <a:endParaRPr lang="en-US" sz="2400" dirty="0">
              <a:solidFill>
                <a:schemeClr val="tx1"/>
              </a:solidFill>
            </a:endParaRPr>
          </a:p>
          <a:p>
            <a:pPr marL="576263" lvl="1" indent="-514350">
              <a:buFont typeface="+mj-lt"/>
              <a:buAutoNum type="alphaLcParenR"/>
            </a:pPr>
            <a:r>
              <a:rPr lang="en-US" sz="2400" dirty="0"/>
              <a:t>Repeat day of treatment RPR if most recent test is </a:t>
            </a:r>
            <a:r>
              <a:rPr lang="en-US" sz="2400" u="sng" dirty="0"/>
              <a:t>&gt;</a:t>
            </a:r>
            <a:r>
              <a:rPr lang="en-US" sz="2400" dirty="0"/>
              <a:t>6 days old</a:t>
            </a:r>
          </a:p>
          <a:p>
            <a:pPr marL="576263" lvl="1" indent="-514350">
              <a:buFont typeface="+mj-lt"/>
              <a:buAutoNum type="alphaLcParenR"/>
            </a:pPr>
            <a:r>
              <a:rPr lang="en-US" sz="2400" dirty="0"/>
              <a:t>Clinical consultative “rounds” to share and discuss case staging and treatment</a:t>
            </a:r>
          </a:p>
          <a:p>
            <a:pPr marL="576263" lvl="1" indent="-514350">
              <a:buFont typeface="+mj-lt"/>
              <a:buAutoNum type="alphaLcParenR"/>
            </a:pPr>
            <a:endParaRPr lang="en-US" sz="2400" dirty="0">
              <a:solidFill>
                <a:schemeClr val="tx1"/>
              </a:solidFill>
            </a:endParaRPr>
          </a:p>
          <a:p>
            <a:pPr marL="576263" lvl="1" indent="-514350">
              <a:buFont typeface="+mj-lt"/>
              <a:buAutoNum type="alphaLcParenR"/>
            </a:pPr>
            <a:endParaRPr lang="en-US" sz="2400" dirty="0">
              <a:solidFill>
                <a:schemeClr val="tx1"/>
              </a:solidFill>
            </a:endParaRPr>
          </a:p>
          <a:p>
            <a:pPr marL="852488" lvl="2" indent="-457200">
              <a:buAutoNum type="arabicPeriod" startAt="2"/>
            </a:pPr>
            <a:endParaRPr lang="en-US" sz="1600" dirty="0">
              <a:solidFill>
                <a:schemeClr val="tx1"/>
              </a:solidFill>
            </a:endParaRPr>
          </a:p>
        </p:txBody>
      </p:sp>
      <p:grpSp>
        <p:nvGrpSpPr>
          <p:cNvPr id="3" name="Group 2">
            <a:extLst>
              <a:ext uri="{FF2B5EF4-FFF2-40B4-BE49-F238E27FC236}">
                <a16:creationId xmlns:a16="http://schemas.microsoft.com/office/drawing/2014/main" id="{03AE1432-A4DF-07DB-04CF-6F3EDC65DF57}"/>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CEC24C3F-54DF-E454-CE41-24500D5A2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7C715C6B-CCA1-D5F2-BE63-87D16900D1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22737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77960" y="622147"/>
            <a:ext cx="9041462" cy="567675"/>
          </a:xfrm>
        </p:spPr>
        <p:txBody>
          <a:bodyPr>
            <a:normAutofit fontScale="77500" lnSpcReduction="20000"/>
          </a:bodyPr>
          <a:lstStyle/>
          <a:p>
            <a:r>
              <a:rPr lang="en-US" dirty="0"/>
              <a:t>Southern Arizona Syphilis Outbreak, 2007-2009</a:t>
            </a:r>
          </a:p>
          <a:p>
            <a:pPr marL="747713" lvl="2" indent="-457200">
              <a:buFont typeface="+mj-lt"/>
              <a:buAutoNum type="arabicPeriod"/>
            </a:pPr>
            <a:endParaRPr lang="en-US" dirty="0"/>
          </a:p>
        </p:txBody>
      </p:sp>
      <p:pic>
        <p:nvPicPr>
          <p:cNvPr id="3" name="Picture 2">
            <a:extLst>
              <a:ext uri="{FF2B5EF4-FFF2-40B4-BE49-F238E27FC236}">
                <a16:creationId xmlns:a16="http://schemas.microsoft.com/office/drawing/2014/main" id="{11DB5C81-C077-46C6-AEF9-3ADC5272A72F}"/>
              </a:ext>
            </a:extLst>
          </p:cNvPr>
          <p:cNvPicPr>
            <a:picLocks noChangeAspect="1"/>
          </p:cNvPicPr>
          <p:nvPr/>
        </p:nvPicPr>
        <p:blipFill>
          <a:blip r:embed="rId2"/>
          <a:stretch>
            <a:fillRect/>
          </a:stretch>
        </p:blipFill>
        <p:spPr>
          <a:xfrm>
            <a:off x="377960" y="1046602"/>
            <a:ext cx="11027884" cy="4759287"/>
          </a:xfrm>
          <a:prstGeom prst="rect">
            <a:avLst/>
          </a:prstGeom>
        </p:spPr>
      </p:pic>
      <p:sp>
        <p:nvSpPr>
          <p:cNvPr id="4" name="TextBox 3">
            <a:extLst>
              <a:ext uri="{FF2B5EF4-FFF2-40B4-BE49-F238E27FC236}">
                <a16:creationId xmlns:a16="http://schemas.microsoft.com/office/drawing/2014/main" id="{A771D725-384C-485D-8FE6-F0E8572818C8}"/>
              </a:ext>
            </a:extLst>
          </p:cNvPr>
          <p:cNvSpPr txBox="1"/>
          <p:nvPr/>
        </p:nvSpPr>
        <p:spPr>
          <a:xfrm>
            <a:off x="377960" y="6076455"/>
            <a:ext cx="11457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Johnson M, et al. Syphilis Outbreak Among American Indians --- Arizona, 2007–2009.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MMWR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Morb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Mortal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Wkly</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Rep.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2010 February 19; 59(6): 158–161</a:t>
            </a:r>
          </a:p>
        </p:txBody>
      </p:sp>
      <p:grpSp>
        <p:nvGrpSpPr>
          <p:cNvPr id="2" name="Group 1">
            <a:extLst>
              <a:ext uri="{FF2B5EF4-FFF2-40B4-BE49-F238E27FC236}">
                <a16:creationId xmlns:a16="http://schemas.microsoft.com/office/drawing/2014/main" id="{99196334-5119-5FE5-1293-D61E8CFF8CB8}"/>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26B26F5E-9690-8687-7F07-91D5F7C5E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ACE9A1AC-1668-D8BC-0AD1-6A91EF643E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813879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77959" y="633163"/>
            <a:ext cx="5582165" cy="5172725"/>
          </a:xfrm>
        </p:spPr>
        <p:txBody>
          <a:bodyPr>
            <a:normAutofit fontScale="77500" lnSpcReduction="20000"/>
          </a:bodyPr>
          <a:lstStyle/>
          <a:p>
            <a:r>
              <a:rPr lang="en-US" dirty="0"/>
              <a:t>Southern Arizona Syphilis Response </a:t>
            </a:r>
          </a:p>
          <a:p>
            <a:pPr lvl="1"/>
            <a:r>
              <a:rPr lang="en-US" dirty="0"/>
              <a:t>Identification of syphilis, HIV, chlamydia, and gonorrhea screening program on the reservation to include: </a:t>
            </a:r>
          </a:p>
          <a:p>
            <a:pPr marL="747713" lvl="2" indent="-457200">
              <a:buFont typeface="+mj-lt"/>
              <a:buAutoNum type="arabicPeriod"/>
            </a:pPr>
            <a:r>
              <a:rPr lang="en-US" dirty="0"/>
              <a:t>Clinic- and hospital-based screening of all persons aged 12–55 years receiving health care (including pregnant women),</a:t>
            </a:r>
          </a:p>
          <a:p>
            <a:pPr marL="747713" lvl="2" indent="-457200">
              <a:buFont typeface="+mj-lt"/>
              <a:buAutoNum type="arabicPeriod"/>
            </a:pPr>
            <a:r>
              <a:rPr lang="en-US" dirty="0"/>
              <a:t>Screening of all incarcerated adults and juvenile detainees, </a:t>
            </a:r>
          </a:p>
          <a:p>
            <a:pPr marL="747713" lvl="2" indent="-457200">
              <a:buFont typeface="+mj-lt"/>
              <a:buAutoNum type="arabicPeriod"/>
            </a:pPr>
            <a:r>
              <a:rPr lang="en-US" dirty="0"/>
              <a:t>Screening of students at seven high schools and of youths at six social events,</a:t>
            </a:r>
          </a:p>
          <a:p>
            <a:pPr marL="747713" lvl="2" indent="-457200">
              <a:buFont typeface="+mj-lt"/>
              <a:buAutoNum type="arabicPeriod"/>
            </a:pPr>
            <a:r>
              <a:rPr lang="en-US" dirty="0"/>
              <a:t>Screening of workers at two worksites,  and door-to-door screening in seven of the reservation’s 11 districts.</a:t>
            </a:r>
          </a:p>
          <a:p>
            <a:pPr marL="747713" lvl="2" indent="-457200">
              <a:buFont typeface="+mj-lt"/>
              <a:buAutoNum type="arabicPeriod"/>
            </a:pPr>
            <a:r>
              <a:rPr lang="en-US" dirty="0"/>
              <a:t>Case investigation and clinical management of sexual partners</a:t>
            </a:r>
          </a:p>
          <a:p>
            <a:pPr marL="747713" lvl="2" indent="-457200">
              <a:buFont typeface="+mj-lt"/>
              <a:buAutoNum type="arabicPeriod"/>
            </a:pPr>
            <a:r>
              <a:rPr lang="en-US" dirty="0"/>
              <a:t>Community awareness campaign</a:t>
            </a:r>
          </a:p>
          <a:p>
            <a:pPr marL="747713" lvl="2" indent="-457200">
              <a:buFont typeface="+mj-lt"/>
              <a:buAutoNum type="arabicPeriod"/>
            </a:pPr>
            <a:endParaRPr lang="en-US" dirty="0"/>
          </a:p>
        </p:txBody>
      </p:sp>
      <p:sp>
        <p:nvSpPr>
          <p:cNvPr id="4" name="TextBox 3">
            <a:extLst>
              <a:ext uri="{FF2B5EF4-FFF2-40B4-BE49-F238E27FC236}">
                <a16:creationId xmlns:a16="http://schemas.microsoft.com/office/drawing/2014/main" id="{A771D725-384C-485D-8FE6-F0E8572818C8}"/>
              </a:ext>
            </a:extLst>
          </p:cNvPr>
          <p:cNvSpPr txBox="1"/>
          <p:nvPr/>
        </p:nvSpPr>
        <p:spPr>
          <a:xfrm>
            <a:off x="377959" y="6002349"/>
            <a:ext cx="11457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Johnson M, et al. Syphilis Outbreak Among American Indians --- Arizona, 2007–2009.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MMWR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Morb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Mortal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Wkly</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Rep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2010 February 19; 59(6): 158–161</a:t>
            </a:r>
          </a:p>
        </p:txBody>
      </p:sp>
      <p:pic>
        <p:nvPicPr>
          <p:cNvPr id="2050" name="Picture 2" descr="Location - Tohono O'odham Nation">
            <a:extLst>
              <a:ext uri="{FF2B5EF4-FFF2-40B4-BE49-F238E27FC236}">
                <a16:creationId xmlns:a16="http://schemas.microsoft.com/office/drawing/2014/main" id="{CAC9630B-439B-412C-B4D3-0E98A3223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747" y="855651"/>
            <a:ext cx="5142468" cy="41864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A35F1A4-9039-AFC3-3EC2-650D9A768553}"/>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6BE375A1-4CEB-9942-69F8-EC5204C3F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5DF1F077-CDC8-F391-E9B1-64FF109008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877769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29786-1E02-4979-BB77-3389AB195F4F}"/>
              </a:ext>
            </a:extLst>
          </p:cNvPr>
          <p:cNvSpPr>
            <a:spLocks noGrp="1"/>
          </p:cNvSpPr>
          <p:nvPr>
            <p:ph type="title"/>
          </p:nvPr>
        </p:nvSpPr>
        <p:spPr/>
        <p:txBody>
          <a:bodyPr/>
          <a:lstStyle/>
          <a:p>
            <a:r>
              <a:rPr lang="en-US" dirty="0"/>
              <a:t>Whiteriver Service Unit</a:t>
            </a:r>
          </a:p>
        </p:txBody>
      </p:sp>
      <p:sp>
        <p:nvSpPr>
          <p:cNvPr id="6" name="Content Placeholder 5">
            <a:extLst>
              <a:ext uri="{FF2B5EF4-FFF2-40B4-BE49-F238E27FC236}">
                <a16:creationId xmlns:a16="http://schemas.microsoft.com/office/drawing/2014/main" id="{D5FE1C90-0A07-4A5F-8887-DEECD423C5D1}"/>
              </a:ext>
            </a:extLst>
          </p:cNvPr>
          <p:cNvSpPr>
            <a:spLocks noGrp="1"/>
          </p:cNvSpPr>
          <p:nvPr>
            <p:ph idx="1"/>
          </p:nvPr>
        </p:nvSpPr>
        <p:spPr>
          <a:xfrm>
            <a:off x="609600" y="1548384"/>
            <a:ext cx="10972800" cy="5029200"/>
          </a:xfrm>
        </p:spPr>
        <p:txBody>
          <a:bodyPr>
            <a:normAutofit/>
          </a:bodyPr>
          <a:lstStyle/>
          <a:p>
            <a:pPr marL="457200" indent="-457200">
              <a:buFont typeface="Arial" panose="020B0604020202020204" pitchFamily="34" charset="0"/>
              <a:buChar char="•"/>
            </a:pPr>
            <a:r>
              <a:rPr lang="en-US" sz="2400" dirty="0"/>
              <a:t>Educational sessions for clinical staff</a:t>
            </a:r>
          </a:p>
          <a:p>
            <a:pPr marL="457200" indent="-457200">
              <a:buFont typeface="Arial" panose="020B0604020202020204" pitchFamily="34" charset="0"/>
              <a:buChar char="•"/>
            </a:pPr>
            <a:r>
              <a:rPr lang="en-US" sz="2400" dirty="0"/>
              <a:t>Updated EHR reminders for all patients over 13 years of age (age stratified)</a:t>
            </a:r>
          </a:p>
          <a:p>
            <a:pPr marL="457200" indent="-457200">
              <a:buFont typeface="Arial" panose="020B0604020202020204" pitchFamily="34" charset="0"/>
              <a:buChar char="•"/>
            </a:pPr>
            <a:r>
              <a:rPr lang="en-US" sz="2400" dirty="0"/>
              <a:t>Initiated POC TPPA testing – Field, pharmacy, community events</a:t>
            </a:r>
          </a:p>
          <a:p>
            <a:pPr marL="457200" indent="-457200">
              <a:buFont typeface="Arial" panose="020B0604020202020204" pitchFamily="34" charset="0"/>
              <a:buChar char="•"/>
            </a:pPr>
            <a:r>
              <a:rPr lang="en-US" sz="2400" dirty="0"/>
              <a:t>Automated RPR implemented with ordering of RPR for all ER and Inpatients (opt-out) who had a blood draw (age appropriate and based upon time since last RPR). ~8,800 persons screened to date (approximately 500 RPRs per month)</a:t>
            </a:r>
          </a:p>
          <a:p>
            <a:pPr marL="457200" indent="-457200">
              <a:buFont typeface="Arial" panose="020B0604020202020204" pitchFamily="34" charset="0"/>
              <a:buChar char="•"/>
            </a:pPr>
            <a:r>
              <a:rPr lang="en-US" sz="2400" dirty="0"/>
              <a:t>Door-to-door campaign (POC TPPA) with the White Mountain Apache Tribe</a:t>
            </a:r>
          </a:p>
          <a:p>
            <a:pPr marL="457200" indent="-457200">
              <a:buFont typeface="Arial" panose="020B0604020202020204" pitchFamily="34" charset="0"/>
              <a:buChar char="•"/>
            </a:pPr>
            <a:r>
              <a:rPr lang="en-US" sz="2400" dirty="0"/>
              <a:t>PHN field delivery of IM PCN</a:t>
            </a:r>
          </a:p>
          <a:p>
            <a:pPr marL="457200" indent="-457200">
              <a:buFont typeface="Arial" panose="020B0604020202020204" pitchFamily="34" charset="0"/>
              <a:buChar char="•"/>
            </a:pPr>
            <a:r>
              <a:rPr lang="en-US" sz="2400" dirty="0"/>
              <a:t>Updated PCN allergy desensitization protocol</a:t>
            </a:r>
          </a:p>
          <a:p>
            <a:pPr marL="457200" indent="-457200">
              <a:buFont typeface="Arial" panose="020B0604020202020204" pitchFamily="34" charset="0"/>
              <a:buChar char="•"/>
            </a:pPr>
            <a:r>
              <a:rPr lang="en-US" sz="2400" dirty="0"/>
              <a:t>Updated standing orders and initiated ‘golden ticket testing’</a:t>
            </a:r>
          </a:p>
        </p:txBody>
      </p:sp>
      <p:grpSp>
        <p:nvGrpSpPr>
          <p:cNvPr id="2" name="Group 1">
            <a:extLst>
              <a:ext uri="{FF2B5EF4-FFF2-40B4-BE49-F238E27FC236}">
                <a16:creationId xmlns:a16="http://schemas.microsoft.com/office/drawing/2014/main" id="{57216F13-620D-1D38-37D5-499C91B52A7B}"/>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A588E8F1-341C-C6D6-A145-9F52831C7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4" name="Picture 3" descr="HHS Logo.">
              <a:extLst>
                <a:ext uri="{FF2B5EF4-FFF2-40B4-BE49-F238E27FC236}">
                  <a16:creationId xmlns:a16="http://schemas.microsoft.com/office/drawing/2014/main" id="{FCE8F46F-63D9-8B80-8238-43B121934A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81118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3885"/>
            <a:ext cx="10972800" cy="1005635"/>
          </a:xfrm>
        </p:spPr>
        <p:txBody>
          <a:bodyPr>
            <a:normAutofit fontScale="90000"/>
          </a:bodyPr>
          <a:lstStyle/>
          <a:p>
            <a:r>
              <a:rPr lang="en-US" dirty="0"/>
              <a:t>Primary and Secondary Syphilis – Rates of </a:t>
            </a:r>
            <a:br>
              <a:rPr lang="en-US" dirty="0"/>
            </a:br>
            <a:r>
              <a:rPr lang="en-US" dirty="0"/>
              <a:t>Reported Cases by Sex and Year, United States, </a:t>
            </a:r>
            <a:br>
              <a:rPr lang="en-US" dirty="0"/>
            </a:br>
            <a:r>
              <a:rPr lang="en-US" dirty="0"/>
              <a:t>2015-2024</a:t>
            </a:r>
            <a:endParaRPr dirty="0"/>
          </a:p>
        </p:txBody>
      </p:sp>
      <p:sp>
        <p:nvSpPr>
          <p:cNvPr id="4" name="Content Placeholder 3"/>
          <p:cNvSpPr>
            <a:spLocks noGrp="1"/>
          </p:cNvSpPr>
          <p:nvPr>
            <p:ph sz="half" idx="2"/>
          </p:nvPr>
        </p:nvSpPr>
        <p:spPr>
          <a:xfrm>
            <a:off x="3048000" y="6285603"/>
            <a:ext cx="8534400" cy="278340"/>
          </a:xfrm>
        </p:spPr>
        <p:txBody>
          <a:bodyPr>
            <a:normAutofit fontScale="85000" lnSpcReduction="20000"/>
          </a:bodyPr>
          <a:lstStyle/>
          <a:p>
            <a:r>
              <a:rPr lang="en-US" sz="1800" dirty="0">
                <a:hlinkClick r:id="rId3"/>
              </a:rPr>
              <a:t>https://www.cdc.gov/sti-statistics/annual/index.html</a:t>
            </a:r>
            <a:r>
              <a:rPr lang="en-US" sz="1800" dirty="0"/>
              <a:t>  </a:t>
            </a:r>
            <a:endParaRPr sz="1800" dirty="0"/>
          </a:p>
        </p:txBody>
      </p:sp>
      <p:pic>
        <p:nvPicPr>
          <p:cNvPr id="6" name="Picture 5">
            <a:extLst>
              <a:ext uri="{FF2B5EF4-FFF2-40B4-BE49-F238E27FC236}">
                <a16:creationId xmlns:a16="http://schemas.microsoft.com/office/drawing/2014/main" id="{112FD193-C91A-45C8-A329-22284B741C4A}"/>
              </a:ext>
            </a:extLst>
          </p:cNvPr>
          <p:cNvPicPr>
            <a:picLocks noChangeAspect="1"/>
          </p:cNvPicPr>
          <p:nvPr/>
        </p:nvPicPr>
        <p:blipFill>
          <a:blip r:embed="rId4"/>
          <a:stretch>
            <a:fillRect/>
          </a:stretch>
        </p:blipFill>
        <p:spPr>
          <a:xfrm>
            <a:off x="1471293" y="1618214"/>
            <a:ext cx="8343826" cy="4468695"/>
          </a:xfrm>
          <a:prstGeom prst="rect">
            <a:avLst/>
          </a:prstGeom>
        </p:spPr>
      </p:pic>
      <p:pic>
        <p:nvPicPr>
          <p:cNvPr id="3" name="Picture 2">
            <a:extLst>
              <a:ext uri="{FF2B5EF4-FFF2-40B4-BE49-F238E27FC236}">
                <a16:creationId xmlns:a16="http://schemas.microsoft.com/office/drawing/2014/main" id="{4BBBC508-0C7B-82C3-4300-B19A75329188}"/>
              </a:ext>
            </a:extLst>
          </p:cNvPr>
          <p:cNvPicPr>
            <a:picLocks noChangeAspect="1"/>
          </p:cNvPicPr>
          <p:nvPr/>
        </p:nvPicPr>
        <p:blipFill>
          <a:blip r:embed="rId5"/>
          <a:stretch>
            <a:fillRect/>
          </a:stretch>
        </p:blipFill>
        <p:spPr>
          <a:xfrm>
            <a:off x="10287896" y="294057"/>
            <a:ext cx="1530229" cy="780356"/>
          </a:xfrm>
          <a:prstGeom prst="rect">
            <a:avLst/>
          </a:prstGeom>
        </p:spPr>
      </p:pic>
    </p:spTree>
    <p:extLst>
      <p:ext uri="{BB962C8B-B14F-4D97-AF65-F5344CB8AC3E}">
        <p14:creationId xmlns:p14="http://schemas.microsoft.com/office/powerpoint/2010/main" val="3975478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29786-1E02-4979-BB77-3389AB195F4F}"/>
              </a:ext>
            </a:extLst>
          </p:cNvPr>
          <p:cNvSpPr>
            <a:spLocks noGrp="1"/>
          </p:cNvSpPr>
          <p:nvPr>
            <p:ph type="title"/>
          </p:nvPr>
        </p:nvSpPr>
        <p:spPr/>
        <p:txBody>
          <a:bodyPr/>
          <a:lstStyle/>
          <a:p>
            <a:r>
              <a:rPr lang="en-US" dirty="0"/>
              <a:t>Whiteriver Service Unit</a:t>
            </a:r>
          </a:p>
        </p:txBody>
      </p:sp>
      <p:graphicFrame>
        <p:nvGraphicFramePr>
          <p:cNvPr id="8" name="Chart 7">
            <a:extLst>
              <a:ext uri="{FF2B5EF4-FFF2-40B4-BE49-F238E27FC236}">
                <a16:creationId xmlns:a16="http://schemas.microsoft.com/office/drawing/2014/main" id="{C94B6901-ADB0-4928-8176-4A04303BF05C}"/>
              </a:ext>
            </a:extLst>
          </p:cNvPr>
          <p:cNvGraphicFramePr/>
          <p:nvPr/>
        </p:nvGraphicFramePr>
        <p:xfrm>
          <a:off x="1778000" y="1534529"/>
          <a:ext cx="8820727" cy="5043055"/>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a:extLst>
              <a:ext uri="{FF2B5EF4-FFF2-40B4-BE49-F238E27FC236}">
                <a16:creationId xmlns:a16="http://schemas.microsoft.com/office/drawing/2014/main" id="{6B428059-FB91-4F41-93EC-D71800200EF4}"/>
              </a:ext>
            </a:extLst>
          </p:cNvPr>
          <p:cNvCxnSpPr>
            <a:cxnSpLocks/>
          </p:cNvCxnSpPr>
          <p:nvPr/>
        </p:nvCxnSpPr>
        <p:spPr>
          <a:xfrm flipH="1">
            <a:off x="8728365" y="3678290"/>
            <a:ext cx="129308" cy="15217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3AC66A2F-0DF7-43CB-B7BC-61101B772927}"/>
              </a:ext>
            </a:extLst>
          </p:cNvPr>
          <p:cNvSpPr txBox="1"/>
          <p:nvPr/>
        </p:nvSpPr>
        <p:spPr>
          <a:xfrm>
            <a:off x="7292202" y="2754960"/>
            <a:ext cx="341856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Changed to reverse algorithm,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leading to an increase in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persons with remote infections</a:t>
            </a:r>
          </a:p>
        </p:txBody>
      </p:sp>
      <p:grpSp>
        <p:nvGrpSpPr>
          <p:cNvPr id="2" name="Group 1">
            <a:extLst>
              <a:ext uri="{FF2B5EF4-FFF2-40B4-BE49-F238E27FC236}">
                <a16:creationId xmlns:a16="http://schemas.microsoft.com/office/drawing/2014/main" id="{167ED9DE-2E79-0D56-818C-49CD8A02F536}"/>
              </a:ext>
            </a:extLst>
          </p:cNvPr>
          <p:cNvGrpSpPr>
            <a:grpSpLocks noChangeAspect="1"/>
          </p:cNvGrpSpPr>
          <p:nvPr/>
        </p:nvGrpSpPr>
        <p:grpSpPr>
          <a:xfrm>
            <a:off x="10434258" y="221225"/>
            <a:ext cx="1532147" cy="777240"/>
            <a:chOff x="7526755" y="4455620"/>
            <a:chExt cx="3477899" cy="1764296"/>
          </a:xfrm>
        </p:grpSpPr>
        <p:pic>
          <p:nvPicPr>
            <p:cNvPr id="3" name="Picture 2" descr="IHS Logo.">
              <a:extLst>
                <a:ext uri="{FF2B5EF4-FFF2-40B4-BE49-F238E27FC236}">
                  <a16:creationId xmlns:a16="http://schemas.microsoft.com/office/drawing/2014/main" id="{7B31FA43-DFAD-CAB2-EEFE-5E77BDF5F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4" name="Picture 3" descr="HHS Logo.">
              <a:extLst>
                <a:ext uri="{FF2B5EF4-FFF2-40B4-BE49-F238E27FC236}">
                  <a16:creationId xmlns:a16="http://schemas.microsoft.com/office/drawing/2014/main" id="{7E6C5710-9D42-2709-260E-52D2528CA6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608045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595" y="901903"/>
            <a:ext cx="12046674" cy="487682"/>
          </a:xfrm>
        </p:spPr>
        <p:txBody>
          <a:bodyPr>
            <a:noAutofit/>
          </a:bodyPr>
          <a:lstStyle/>
          <a:p>
            <a:r>
              <a:rPr lang="en-US" b="1" dirty="0">
                <a:solidFill>
                  <a:srgbClr val="016773"/>
                </a:solidFill>
              </a:rPr>
              <a:t>16 Countries/Territories validated by WHO for </a:t>
            </a:r>
            <a:r>
              <a:rPr lang="en-US" dirty="0">
                <a:solidFill>
                  <a:srgbClr val="016773"/>
                </a:solidFill>
              </a:rPr>
              <a:t>the </a:t>
            </a:r>
            <a:br>
              <a:rPr lang="en-US" dirty="0">
                <a:solidFill>
                  <a:srgbClr val="016773"/>
                </a:solidFill>
              </a:rPr>
            </a:br>
            <a:r>
              <a:rPr lang="en-US" dirty="0">
                <a:solidFill>
                  <a:srgbClr val="016773"/>
                </a:solidFill>
              </a:rPr>
              <a:t>Elimination of Mother-to-Child Transmission</a:t>
            </a:r>
            <a:r>
              <a:rPr lang="en-US" b="1" dirty="0">
                <a:solidFill>
                  <a:srgbClr val="016773"/>
                </a:solidFill>
              </a:rPr>
              <a:t> of HIV </a:t>
            </a:r>
            <a:br>
              <a:rPr lang="en-US" b="1" dirty="0">
                <a:solidFill>
                  <a:srgbClr val="016773"/>
                </a:solidFill>
              </a:rPr>
            </a:br>
            <a:r>
              <a:rPr lang="en-US" b="1" dirty="0">
                <a:solidFill>
                  <a:srgbClr val="016773"/>
                </a:solidFill>
              </a:rPr>
              <a:t>and/or syphilis</a:t>
            </a:r>
          </a:p>
        </p:txBody>
      </p:sp>
      <p:graphicFrame>
        <p:nvGraphicFramePr>
          <p:cNvPr id="23" name="Diagram 22"/>
          <p:cNvGraphicFramePr/>
          <p:nvPr>
            <p:extLst>
              <p:ext uri="{D42A27DB-BD31-4B8C-83A1-F6EECF244321}">
                <p14:modId xmlns:p14="http://schemas.microsoft.com/office/powerpoint/2010/main" val="2545536436"/>
              </p:ext>
            </p:extLst>
          </p:nvPr>
        </p:nvGraphicFramePr>
        <p:xfrm>
          <a:off x="354530" y="308153"/>
          <a:ext cx="11482939" cy="5350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p:cNvSpPr txBox="1"/>
          <p:nvPr/>
        </p:nvSpPr>
        <p:spPr>
          <a:xfrm>
            <a:off x="5527878" y="2492043"/>
            <a:ext cx="14433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Malaysia</a:t>
            </a:r>
          </a:p>
        </p:txBody>
      </p:sp>
      <p:sp>
        <p:nvSpPr>
          <p:cNvPr id="28" name="TextBox 27"/>
          <p:cNvSpPr txBox="1"/>
          <p:nvPr/>
        </p:nvSpPr>
        <p:spPr>
          <a:xfrm>
            <a:off x="7203659" y="2447377"/>
            <a:ext cx="11587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Maldives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Sri Lanka</a:t>
            </a:r>
          </a:p>
        </p:txBody>
      </p:sp>
      <p:sp>
        <p:nvSpPr>
          <p:cNvPr id="31" name="TextBox 30"/>
          <p:cNvSpPr txBox="1"/>
          <p:nvPr/>
        </p:nvSpPr>
        <p:spPr>
          <a:xfrm>
            <a:off x="10663357" y="2492043"/>
            <a:ext cx="1440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Oman</a:t>
            </a:r>
          </a:p>
        </p:txBody>
      </p:sp>
      <p:sp>
        <p:nvSpPr>
          <p:cNvPr id="3" name="TextBox 2">
            <a:extLst>
              <a:ext uri="{FF2B5EF4-FFF2-40B4-BE49-F238E27FC236}">
                <a16:creationId xmlns:a16="http://schemas.microsoft.com/office/drawing/2014/main" id="{2E56A983-B01F-499B-8578-169FC23F4F46}"/>
              </a:ext>
            </a:extLst>
          </p:cNvPr>
          <p:cNvSpPr txBox="1"/>
          <p:nvPr/>
        </p:nvSpPr>
        <p:spPr>
          <a:xfrm>
            <a:off x="10201692" y="2400591"/>
            <a:ext cx="461665" cy="58301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2021</a:t>
            </a:r>
          </a:p>
        </p:txBody>
      </p:sp>
      <p:sp>
        <p:nvSpPr>
          <p:cNvPr id="8" name="TextBox 7">
            <a:extLst>
              <a:ext uri="{FF2B5EF4-FFF2-40B4-BE49-F238E27FC236}">
                <a16:creationId xmlns:a16="http://schemas.microsoft.com/office/drawing/2014/main" id="{1B2DA218-FFD2-4A13-A19E-85328E44DB0A}"/>
              </a:ext>
            </a:extLst>
          </p:cNvPr>
          <p:cNvSpPr txBox="1"/>
          <p:nvPr/>
        </p:nvSpPr>
        <p:spPr>
          <a:xfrm>
            <a:off x="8884499" y="2547870"/>
            <a:ext cx="1440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Dominica</a:t>
            </a:r>
          </a:p>
        </p:txBody>
      </p:sp>
      <p:sp>
        <p:nvSpPr>
          <p:cNvPr id="9" name="TextBox 8">
            <a:extLst>
              <a:ext uri="{FF2B5EF4-FFF2-40B4-BE49-F238E27FC236}">
                <a16:creationId xmlns:a16="http://schemas.microsoft.com/office/drawing/2014/main" id="{DAC410EB-3F02-41A0-BEFA-87FFA017908A}"/>
              </a:ext>
            </a:extLst>
          </p:cNvPr>
          <p:cNvSpPr txBox="1"/>
          <p:nvPr/>
        </p:nvSpPr>
        <p:spPr>
          <a:xfrm>
            <a:off x="1412883" y="5084265"/>
            <a:ext cx="10168012"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Global guidance on criteria and processes for validation: elimination of mother-to-child transmission of HIV, syphilis and hepatitis B virus (who.int)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https://www.who.int/initiatives/triple-elimination-initiative-of-mother-to-child-transmission-of-hiv-syphilis-and-hepatitis-b/validation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4BE9E60-3133-6629-0F45-AAC62671E9F7}"/>
              </a:ext>
            </a:extLst>
          </p:cNvPr>
          <p:cNvGrpSpPr>
            <a:grpSpLocks noChangeAspect="1"/>
          </p:cNvGrpSpPr>
          <p:nvPr/>
        </p:nvGrpSpPr>
        <p:grpSpPr>
          <a:xfrm>
            <a:off x="10434258" y="221225"/>
            <a:ext cx="1532147" cy="777240"/>
            <a:chOff x="7526755" y="4455620"/>
            <a:chExt cx="3477899" cy="1764296"/>
          </a:xfrm>
        </p:grpSpPr>
        <p:pic>
          <p:nvPicPr>
            <p:cNvPr id="5" name="Picture 4" descr="IHS Logo.">
              <a:extLst>
                <a:ext uri="{FF2B5EF4-FFF2-40B4-BE49-F238E27FC236}">
                  <a16:creationId xmlns:a16="http://schemas.microsoft.com/office/drawing/2014/main" id="{CD4BE516-F57C-696A-6442-2CF6984B33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6" name="Picture 5" descr="HHS Logo.">
              <a:extLst>
                <a:ext uri="{FF2B5EF4-FFF2-40B4-BE49-F238E27FC236}">
                  <a16:creationId xmlns:a16="http://schemas.microsoft.com/office/drawing/2014/main" id="{13263FAB-2F46-D7E2-3276-FF77B70F83B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2411352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602AE-3CFF-4730-99CB-5AA26F67120B}"/>
              </a:ext>
            </a:extLst>
          </p:cNvPr>
          <p:cNvSpPr>
            <a:spLocks noGrp="1"/>
          </p:cNvSpPr>
          <p:nvPr>
            <p:ph sz="quarter" idx="10"/>
          </p:nvPr>
        </p:nvSpPr>
        <p:spPr>
          <a:xfrm>
            <a:off x="175591" y="547001"/>
            <a:ext cx="12245009" cy="5499652"/>
          </a:xfrm>
        </p:spPr>
        <p:txBody>
          <a:bodyPr>
            <a:normAutofit fontScale="92500" lnSpcReduction="20000"/>
          </a:bodyPr>
          <a:lstStyle/>
          <a:p>
            <a:r>
              <a:rPr lang="en-US" dirty="0"/>
              <a:t>Provider Education Resources</a:t>
            </a:r>
          </a:p>
          <a:p>
            <a:pPr marL="742950" indent="-742950">
              <a:buFont typeface="Arial" panose="020B0604020202020204" pitchFamily="34" charset="0"/>
              <a:buChar char="•"/>
            </a:pPr>
            <a:r>
              <a:rPr lang="en-US" sz="2400" dirty="0">
                <a:solidFill>
                  <a:schemeClr val="tx1"/>
                </a:solidFill>
              </a:rPr>
              <a:t>CDC STI Treatment Guidelines: </a:t>
            </a:r>
            <a:r>
              <a:rPr lang="en-US" sz="2000" dirty="0">
                <a:solidFill>
                  <a:schemeClr val="tx1"/>
                </a:solidFill>
                <a:hlinkClick r:id="rId3"/>
              </a:rPr>
              <a:t>https://www.cdc.gov/std/treatment-guidelines/default.htm</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Indian Country Infectious Disease ECHO:   </a:t>
            </a:r>
            <a:r>
              <a:rPr lang="en-US" sz="2000" dirty="0">
                <a:solidFill>
                  <a:schemeClr val="tx1"/>
                </a:solidFill>
                <a:hlinkClick r:id="rId4"/>
              </a:rPr>
              <a:t>www.IndianCountryECHO.org</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CDC STI Prevention Training:  </a:t>
            </a:r>
            <a:r>
              <a:rPr lang="en-US" sz="2000" dirty="0">
                <a:solidFill>
                  <a:schemeClr val="tx1"/>
                </a:solidFill>
                <a:hlinkClick r:id="rId5"/>
              </a:rPr>
              <a:t>https://www.cdc.gov/sti/php/training/index.html</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University of Washington STI CME sessions:  </a:t>
            </a:r>
            <a:r>
              <a:rPr lang="en-US" sz="2000" dirty="0">
                <a:solidFill>
                  <a:schemeClr val="tx1"/>
                </a:solidFill>
                <a:hlinkClick r:id="rId6"/>
              </a:rPr>
              <a:t>https://www.std.uw.edu/</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California Prevention Training Center Online: </a:t>
            </a:r>
            <a:r>
              <a:rPr lang="en-US" sz="2000" dirty="0">
                <a:solidFill>
                  <a:schemeClr val="tx1"/>
                </a:solidFill>
                <a:hlinkClick r:id="rId7"/>
              </a:rPr>
              <a:t>https://www.stdhivtraining.org/online_courses.html</a:t>
            </a:r>
            <a:endParaRPr lang="en-US" sz="2000" dirty="0">
              <a:solidFill>
                <a:schemeClr val="tx1"/>
              </a:solidFill>
            </a:endParaRPr>
          </a:p>
          <a:p>
            <a:pPr marL="742950" indent="-742950">
              <a:buFont typeface="Arial" panose="020B0604020202020204" pitchFamily="34" charset="0"/>
              <a:buChar char="•"/>
            </a:pPr>
            <a:r>
              <a:rPr lang="en-US" sz="2400" dirty="0">
                <a:solidFill>
                  <a:schemeClr val="tx1"/>
                </a:solidFill>
              </a:rPr>
              <a:t>Johns Hopkins STI Prevention Training:   </a:t>
            </a:r>
            <a:r>
              <a:rPr lang="en-US" sz="2000" dirty="0">
                <a:solidFill>
                  <a:schemeClr val="tx1"/>
                </a:solidFill>
                <a:hlinkClick r:id="rId8"/>
              </a:rPr>
              <a:t>https://www.stdpreventiontraining.com/</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New York City STI/HIV Prevention Training Center:  </a:t>
            </a:r>
            <a:r>
              <a:rPr lang="en-US" sz="2000" dirty="0">
                <a:solidFill>
                  <a:schemeClr val="tx1"/>
                </a:solidFill>
                <a:hlinkClick r:id="rId9"/>
              </a:rPr>
              <a:t>https://www.nycptc.org/</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CDC STI Surveillance:  </a:t>
            </a:r>
            <a:r>
              <a:rPr lang="en-US" sz="2000" dirty="0">
                <a:hlinkClick r:id="rId10"/>
              </a:rPr>
              <a:t>https://www.cdc.gov/sti-statistics/annual/index.html</a:t>
            </a:r>
            <a:r>
              <a:rPr lang="en-US" sz="2000" dirty="0">
                <a:solidFill>
                  <a:schemeClr val="tx1"/>
                </a:solidFill>
              </a:rPr>
              <a:t> </a:t>
            </a:r>
          </a:p>
          <a:p>
            <a:pPr marL="742950" indent="-742950">
              <a:buFont typeface="Arial" panose="020B0604020202020204" pitchFamily="34" charset="0"/>
              <a:buChar char="•"/>
            </a:pPr>
            <a:r>
              <a:rPr lang="en-US" sz="2400" dirty="0">
                <a:solidFill>
                  <a:schemeClr val="tx1"/>
                </a:solidFill>
              </a:rPr>
              <a:t>CDC STI Hotline:  </a:t>
            </a:r>
            <a:r>
              <a:rPr lang="en-US" sz="2000" dirty="0">
                <a:solidFill>
                  <a:schemeClr val="tx1"/>
                </a:solidFill>
                <a:hlinkClick r:id="rId11"/>
              </a:rPr>
              <a:t>https://www.cdc.gov/sti/index.html</a:t>
            </a:r>
            <a:r>
              <a:rPr lang="en-US" sz="2000" dirty="0">
                <a:solidFill>
                  <a:schemeClr val="tx1"/>
                </a:solidFill>
              </a:rPr>
              <a:t> </a:t>
            </a:r>
          </a:p>
          <a:p>
            <a:pPr marL="742950" indent="-742950">
              <a:buFont typeface="Arial" panose="020B0604020202020204" pitchFamily="34" charset="0"/>
              <a:buChar char="•"/>
            </a:pPr>
            <a:endParaRPr lang="en-US" sz="2400" dirty="0">
              <a:solidFill>
                <a:schemeClr val="tx1"/>
              </a:solidFill>
            </a:endParaRPr>
          </a:p>
          <a:p>
            <a:pPr marL="742950" indent="-742950">
              <a:buFont typeface="Arial" panose="020B0604020202020204" pitchFamily="34" charset="0"/>
              <a:buChar char="•"/>
            </a:pPr>
            <a:endParaRPr lang="en-US" sz="2000" dirty="0">
              <a:solidFill>
                <a:schemeClr val="tx1"/>
              </a:solidFill>
            </a:endParaRPr>
          </a:p>
          <a:p>
            <a:pPr marL="0" indent="0"/>
            <a:endParaRPr lang="en-US" sz="2400" dirty="0">
              <a:solidFill>
                <a:schemeClr val="tx1"/>
              </a:solidFill>
            </a:endParaRPr>
          </a:p>
          <a:p>
            <a:endParaRPr lang="en-US" dirty="0"/>
          </a:p>
        </p:txBody>
      </p:sp>
      <p:grpSp>
        <p:nvGrpSpPr>
          <p:cNvPr id="3" name="Group 2">
            <a:extLst>
              <a:ext uri="{FF2B5EF4-FFF2-40B4-BE49-F238E27FC236}">
                <a16:creationId xmlns:a16="http://schemas.microsoft.com/office/drawing/2014/main" id="{AE72C4D5-81DB-A59C-8616-F7B147145AE6}"/>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33B39E9F-61A6-14FB-BB1D-B393C20284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939F6347-1CA7-5D62-103A-172ED32EE53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3502521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92A3F0-D9C6-9A28-2972-BAEF116EE8A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330D0F-7714-6262-EC8C-8DEB2EC4FE0B}"/>
              </a:ext>
            </a:extLst>
          </p:cNvPr>
          <p:cNvSpPr>
            <a:spLocks noGrp="1"/>
          </p:cNvSpPr>
          <p:nvPr>
            <p:ph sz="quarter" idx="10"/>
          </p:nvPr>
        </p:nvSpPr>
        <p:spPr>
          <a:xfrm>
            <a:off x="175591" y="266350"/>
            <a:ext cx="12245009" cy="5499652"/>
          </a:xfrm>
        </p:spPr>
        <p:txBody>
          <a:bodyPr>
            <a:normAutofit/>
          </a:bodyPr>
          <a:lstStyle/>
          <a:p>
            <a:r>
              <a:rPr lang="en-US" dirty="0"/>
              <a:t>Some thoughts on the future</a:t>
            </a:r>
          </a:p>
          <a:p>
            <a:endParaRPr lang="en-US" sz="2400" dirty="0">
              <a:solidFill>
                <a:schemeClr val="tx1"/>
              </a:solidFill>
            </a:endParaRPr>
          </a:p>
          <a:p>
            <a:pPr marL="742950" indent="-742950">
              <a:buFont typeface="Arial" panose="020B0604020202020204" pitchFamily="34" charset="0"/>
              <a:buChar char="•"/>
            </a:pPr>
            <a:endParaRPr lang="en-US" sz="2000" dirty="0">
              <a:solidFill>
                <a:schemeClr val="tx1"/>
              </a:solidFill>
            </a:endParaRPr>
          </a:p>
          <a:p>
            <a:pPr marL="0" indent="0"/>
            <a:endParaRPr lang="en-US" sz="2400" dirty="0">
              <a:solidFill>
                <a:schemeClr val="tx1"/>
              </a:solidFill>
            </a:endParaRPr>
          </a:p>
          <a:p>
            <a:endParaRPr lang="en-US" dirty="0"/>
          </a:p>
        </p:txBody>
      </p:sp>
      <p:grpSp>
        <p:nvGrpSpPr>
          <p:cNvPr id="3" name="Group 2">
            <a:extLst>
              <a:ext uri="{FF2B5EF4-FFF2-40B4-BE49-F238E27FC236}">
                <a16:creationId xmlns:a16="http://schemas.microsoft.com/office/drawing/2014/main" id="{19D46BD8-0A25-15EA-2D2F-303670F2B956}"/>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1369BC46-FD15-1DDF-1F45-6A7FB0AB9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AA832BF8-900C-5282-AC72-A23661756C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pic>
        <p:nvPicPr>
          <p:cNvPr id="8" name="Picture 7">
            <a:extLst>
              <a:ext uri="{FF2B5EF4-FFF2-40B4-BE49-F238E27FC236}">
                <a16:creationId xmlns:a16="http://schemas.microsoft.com/office/drawing/2014/main" id="{7CEC19AD-3618-B844-49E8-ADFF81735620}"/>
              </a:ext>
            </a:extLst>
          </p:cNvPr>
          <p:cNvPicPr>
            <a:picLocks noChangeAspect="1"/>
          </p:cNvPicPr>
          <p:nvPr/>
        </p:nvPicPr>
        <p:blipFill>
          <a:blip r:embed="rId5"/>
          <a:stretch>
            <a:fillRect/>
          </a:stretch>
        </p:blipFill>
        <p:spPr>
          <a:xfrm>
            <a:off x="175591" y="1216289"/>
            <a:ext cx="7297092" cy="2468234"/>
          </a:xfrm>
          <a:prstGeom prst="rect">
            <a:avLst/>
          </a:prstGeom>
        </p:spPr>
      </p:pic>
      <p:pic>
        <p:nvPicPr>
          <p:cNvPr id="10" name="Picture 9">
            <a:extLst>
              <a:ext uri="{FF2B5EF4-FFF2-40B4-BE49-F238E27FC236}">
                <a16:creationId xmlns:a16="http://schemas.microsoft.com/office/drawing/2014/main" id="{4DFF6028-2C29-429A-0AAE-4375D9E4BC64}"/>
              </a:ext>
            </a:extLst>
          </p:cNvPr>
          <p:cNvPicPr>
            <a:picLocks noChangeAspect="1"/>
          </p:cNvPicPr>
          <p:nvPr/>
        </p:nvPicPr>
        <p:blipFill>
          <a:blip r:embed="rId6"/>
          <a:stretch>
            <a:fillRect/>
          </a:stretch>
        </p:blipFill>
        <p:spPr>
          <a:xfrm>
            <a:off x="0" y="4080777"/>
            <a:ext cx="6814419" cy="2635164"/>
          </a:xfrm>
          <a:prstGeom prst="rect">
            <a:avLst/>
          </a:prstGeom>
        </p:spPr>
      </p:pic>
      <p:sp>
        <p:nvSpPr>
          <p:cNvPr id="11" name="TextBox 10">
            <a:extLst>
              <a:ext uri="{FF2B5EF4-FFF2-40B4-BE49-F238E27FC236}">
                <a16:creationId xmlns:a16="http://schemas.microsoft.com/office/drawing/2014/main" id="{251F38A5-1D23-5B2D-9B76-B51BD4F6F436}"/>
              </a:ext>
            </a:extLst>
          </p:cNvPr>
          <p:cNvSpPr txBox="1"/>
          <p:nvPr/>
        </p:nvSpPr>
        <p:spPr>
          <a:xfrm>
            <a:off x="7867460" y="2807360"/>
            <a:ext cx="3803926" cy="1754326"/>
          </a:xfrm>
          <a:prstGeom prst="rect">
            <a:avLst/>
          </a:prstGeom>
          <a:noFill/>
        </p:spPr>
        <p:txBody>
          <a:bodyPr wrap="none" rtlCol="0">
            <a:spAutoFit/>
          </a:bodyPr>
          <a:lstStyle/>
          <a:p>
            <a:r>
              <a:rPr lang="en-US" dirty="0"/>
              <a:t>Two very large retrospective cohort</a:t>
            </a:r>
          </a:p>
          <a:p>
            <a:r>
              <a:rPr lang="en-US" dirty="0"/>
              <a:t>reviews (n=18,027 and n=761) suggest</a:t>
            </a:r>
          </a:p>
          <a:p>
            <a:r>
              <a:rPr lang="en-US" dirty="0"/>
              <a:t>one dose of Benzathine PCN may</a:t>
            </a:r>
          </a:p>
          <a:p>
            <a:r>
              <a:rPr lang="en-US" dirty="0"/>
              <a:t>be sufficient for all stages of syphilis.</a:t>
            </a:r>
          </a:p>
          <a:p>
            <a:r>
              <a:rPr lang="en-US" dirty="0"/>
              <a:t>Doxycycline (n=3017) seemed to work </a:t>
            </a:r>
          </a:p>
          <a:p>
            <a:r>
              <a:rPr lang="en-US" dirty="0"/>
              <a:t>as well as 3 dose of BPG.</a:t>
            </a:r>
          </a:p>
        </p:txBody>
      </p:sp>
    </p:spTree>
    <p:extLst>
      <p:ext uri="{BB962C8B-B14F-4D97-AF65-F5344CB8AC3E}">
        <p14:creationId xmlns:p14="http://schemas.microsoft.com/office/powerpoint/2010/main" val="7097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4E3F35-DA50-2DE7-A1F0-6A200DEDCE3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0984AE3-97D6-2335-DFCE-2DE7B89F7F80}"/>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EE967730-895E-4E00-D5F9-4C06AD4D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A1DD03EC-B431-0FE6-784C-928F8B02F9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pic>
        <p:nvPicPr>
          <p:cNvPr id="8" name="Picture 6">
            <a:extLst>
              <a:ext uri="{FF2B5EF4-FFF2-40B4-BE49-F238E27FC236}">
                <a16:creationId xmlns:a16="http://schemas.microsoft.com/office/drawing/2014/main" id="{6952D075-A4A4-93F1-5A4F-073B5200A50C}"/>
              </a:ext>
            </a:extLst>
          </p:cNvPr>
          <p:cNvPicPr>
            <a:picLocks noChangeAspect="1"/>
          </p:cNvPicPr>
          <p:nvPr/>
        </p:nvPicPr>
        <p:blipFill>
          <a:blip r:embed="rId5"/>
          <a:stretch>
            <a:fillRect/>
          </a:stretch>
        </p:blipFill>
        <p:spPr>
          <a:xfrm>
            <a:off x="146001" y="1150687"/>
            <a:ext cx="5453963" cy="4335902"/>
          </a:xfrm>
          <a:prstGeom prst="rect">
            <a:avLst/>
          </a:prstGeom>
        </p:spPr>
      </p:pic>
      <p:pic>
        <p:nvPicPr>
          <p:cNvPr id="9" name="Google Shape;237;p9">
            <a:extLst>
              <a:ext uri="{FF2B5EF4-FFF2-40B4-BE49-F238E27FC236}">
                <a16:creationId xmlns:a16="http://schemas.microsoft.com/office/drawing/2014/main" id="{D67E1D10-9D05-972A-F0CA-050351934D13}"/>
              </a:ext>
            </a:extLst>
          </p:cNvPr>
          <p:cNvPicPr preferRelativeResize="0"/>
          <p:nvPr/>
        </p:nvPicPr>
        <p:blipFill rotWithShape="1">
          <a:blip r:embed="rId6"/>
          <a:srcRect r="1" b="1999"/>
          <a:stretch/>
        </p:blipFill>
        <p:spPr>
          <a:xfrm>
            <a:off x="5599964" y="1188718"/>
            <a:ext cx="6283719" cy="4086143"/>
          </a:xfrm>
          <a:prstGeom prst="rect">
            <a:avLst/>
          </a:prstGeom>
          <a:noFill/>
        </p:spPr>
      </p:pic>
      <p:sp>
        <p:nvSpPr>
          <p:cNvPr id="10" name="Google Shape;240;p9">
            <a:extLst>
              <a:ext uri="{FF2B5EF4-FFF2-40B4-BE49-F238E27FC236}">
                <a16:creationId xmlns:a16="http://schemas.microsoft.com/office/drawing/2014/main" id="{DFCFDF2B-6C7C-C449-9CFB-C7E6A4BECAB6}"/>
              </a:ext>
            </a:extLst>
          </p:cNvPr>
          <p:cNvSpPr txBox="1">
            <a:spLocks/>
          </p:cNvSpPr>
          <p:nvPr/>
        </p:nvSpPr>
        <p:spPr>
          <a:xfrm>
            <a:off x="1034714" y="4170438"/>
            <a:ext cx="9496427" cy="1385266"/>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lt1"/>
              </a:buClr>
              <a:buSzPts val="2400"/>
              <a:buFont typeface="Arial" panose="020B0604020202020204" pitchFamily="34" charset="0"/>
              <a:buNone/>
            </a:pPr>
            <a:r>
              <a:rPr lang="en-US" sz="2000"/>
              <a:t>. </a:t>
            </a:r>
          </a:p>
        </p:txBody>
      </p:sp>
      <p:sp>
        <p:nvSpPr>
          <p:cNvPr id="6" name="TextBox 5">
            <a:extLst>
              <a:ext uri="{FF2B5EF4-FFF2-40B4-BE49-F238E27FC236}">
                <a16:creationId xmlns:a16="http://schemas.microsoft.com/office/drawing/2014/main" id="{92D12D96-6B4A-9ED2-7329-56C6C606CC06}"/>
              </a:ext>
            </a:extLst>
          </p:cNvPr>
          <p:cNvSpPr txBox="1"/>
          <p:nvPr/>
        </p:nvSpPr>
        <p:spPr>
          <a:xfrm>
            <a:off x="2734173" y="5669282"/>
            <a:ext cx="6097508" cy="923330"/>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Where is the wisdom we have lost in knowledge?</a:t>
            </a:r>
            <a:br>
              <a:rPr lang="en-US" dirty="0"/>
            </a:br>
            <a:r>
              <a:rPr lang="en-US" b="0" i="0" dirty="0">
                <a:solidFill>
                  <a:srgbClr val="000000"/>
                </a:solidFill>
                <a:effectLst/>
                <a:latin typeface="Times New Roman" panose="02020603050405020304" pitchFamily="18" charset="0"/>
              </a:rPr>
              <a:t>Where is the knowledge we have lost in information?</a:t>
            </a:r>
          </a:p>
          <a:p>
            <a:r>
              <a:rPr lang="en-US" dirty="0">
                <a:solidFill>
                  <a:srgbClr val="000000"/>
                </a:solidFill>
                <a:latin typeface="Times New Roman" panose="02020603050405020304" pitchFamily="18" charset="0"/>
              </a:rPr>
              <a:t>			- T.S. Eliot </a:t>
            </a:r>
            <a:r>
              <a:rPr lang="en-US" i="1" dirty="0">
                <a:solidFill>
                  <a:srgbClr val="000000"/>
                </a:solidFill>
                <a:latin typeface="Times New Roman" panose="02020603050405020304" pitchFamily="18" charset="0"/>
              </a:rPr>
              <a:t>The Rock</a:t>
            </a:r>
            <a:endParaRPr lang="en-US" i="1" dirty="0"/>
          </a:p>
        </p:txBody>
      </p:sp>
    </p:spTree>
    <p:extLst>
      <p:ext uri="{BB962C8B-B14F-4D97-AF65-F5344CB8AC3E}">
        <p14:creationId xmlns:p14="http://schemas.microsoft.com/office/powerpoint/2010/main" val="419157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5393"/>
            <a:ext cx="10972800" cy="1005635"/>
          </a:xfrm>
        </p:spPr>
        <p:txBody>
          <a:bodyPr>
            <a:normAutofit fontScale="90000"/>
          </a:bodyPr>
          <a:lstStyle/>
          <a:p>
            <a:r>
              <a:rPr lang="en-US" dirty="0"/>
              <a:t>Congenital Syphilis –Cases by Year of Birth and Rates </a:t>
            </a:r>
            <a:br>
              <a:rPr lang="en-US" dirty="0"/>
            </a:br>
            <a:r>
              <a:rPr lang="en-US" dirty="0"/>
              <a:t>of Primary and Secondary Syphilis and Syphilis (All Stages) </a:t>
            </a:r>
            <a:br>
              <a:rPr lang="en-US" dirty="0"/>
            </a:br>
            <a:r>
              <a:rPr lang="en-US" dirty="0"/>
              <a:t>Among Women Aged 15-44 Years, United States, 2015-2024</a:t>
            </a:r>
            <a:endParaRPr dirty="0"/>
          </a:p>
        </p:txBody>
      </p:sp>
      <p:sp>
        <p:nvSpPr>
          <p:cNvPr id="4" name="Content Placeholder 3"/>
          <p:cNvSpPr>
            <a:spLocks noGrp="1"/>
          </p:cNvSpPr>
          <p:nvPr>
            <p:ph sz="half" idx="2"/>
          </p:nvPr>
        </p:nvSpPr>
        <p:spPr>
          <a:xfrm>
            <a:off x="3048000" y="6369493"/>
            <a:ext cx="8534400" cy="278340"/>
          </a:xfrm>
        </p:spPr>
        <p:txBody>
          <a:bodyPr>
            <a:normAutofit fontScale="85000" lnSpcReduction="20000"/>
          </a:bodyPr>
          <a:lstStyle/>
          <a:p>
            <a:r>
              <a:rPr lang="en-US" sz="1800" dirty="0">
                <a:hlinkClick r:id="rId3"/>
              </a:rPr>
              <a:t>https://www.cdc.gov/sti-statistics/annual/index.html</a:t>
            </a:r>
            <a:r>
              <a:rPr lang="en-US" sz="1800" dirty="0"/>
              <a:t>  </a:t>
            </a:r>
            <a:endParaRPr sz="1800" dirty="0"/>
          </a:p>
        </p:txBody>
      </p:sp>
      <p:pic>
        <p:nvPicPr>
          <p:cNvPr id="3" name="Picture 2">
            <a:extLst>
              <a:ext uri="{FF2B5EF4-FFF2-40B4-BE49-F238E27FC236}">
                <a16:creationId xmlns:a16="http://schemas.microsoft.com/office/drawing/2014/main" id="{28654425-5BA9-4CD7-B83F-4A0F5CB2705B}"/>
              </a:ext>
            </a:extLst>
          </p:cNvPr>
          <p:cNvPicPr>
            <a:picLocks noChangeAspect="1"/>
          </p:cNvPicPr>
          <p:nvPr/>
        </p:nvPicPr>
        <p:blipFill>
          <a:blip r:embed="rId4"/>
          <a:stretch>
            <a:fillRect/>
          </a:stretch>
        </p:blipFill>
        <p:spPr>
          <a:xfrm>
            <a:off x="1283516" y="1695716"/>
            <a:ext cx="8534400" cy="4570760"/>
          </a:xfrm>
          <a:prstGeom prst="rect">
            <a:avLst/>
          </a:prstGeom>
        </p:spPr>
      </p:pic>
      <p:grpSp>
        <p:nvGrpSpPr>
          <p:cNvPr id="5" name="Group 4">
            <a:extLst>
              <a:ext uri="{FF2B5EF4-FFF2-40B4-BE49-F238E27FC236}">
                <a16:creationId xmlns:a16="http://schemas.microsoft.com/office/drawing/2014/main" id="{36EDB84B-7FFE-3CF7-054D-EFB148CD6AA0}"/>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3639EA55-71CC-B08E-99BD-AAC98495B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E86F3779-006B-76F2-EB73-ADCC9A76AD6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extLst>
      <p:ext uri="{BB962C8B-B14F-4D97-AF65-F5344CB8AC3E}">
        <p14:creationId xmlns:p14="http://schemas.microsoft.com/office/powerpoint/2010/main" val="4096297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lstStyle/>
          <a:p>
            <a:r>
              <a:rPr dirty="0"/>
              <a:t>Primary and Secondary Syphilis — Rates of Reported </a:t>
            </a:r>
            <a:br>
              <a:rPr lang="en-US" dirty="0"/>
            </a:br>
            <a:r>
              <a:rPr dirty="0"/>
              <a:t>Cases by County</a:t>
            </a:r>
            <a:r>
              <a:rPr lang="en-US" dirty="0"/>
              <a:t> Among Women</a:t>
            </a:r>
            <a:r>
              <a:rPr dirty="0"/>
              <a:t>, United States, 202</a:t>
            </a:r>
            <a:r>
              <a:rPr lang="en-US" dirty="0"/>
              <a:t>3</a:t>
            </a:r>
            <a:endParaRPr dirty="0"/>
          </a:p>
        </p:txBody>
      </p:sp>
      <p:pic>
        <p:nvPicPr>
          <p:cNvPr id="7" name="Picture 6">
            <a:extLst>
              <a:ext uri="{FF2B5EF4-FFF2-40B4-BE49-F238E27FC236}">
                <a16:creationId xmlns:a16="http://schemas.microsoft.com/office/drawing/2014/main" id="{CC6DE40B-052A-47FB-A517-767BBC53340D}"/>
              </a:ext>
            </a:extLst>
          </p:cNvPr>
          <p:cNvPicPr>
            <a:picLocks noChangeAspect="1"/>
          </p:cNvPicPr>
          <p:nvPr/>
        </p:nvPicPr>
        <p:blipFill>
          <a:blip r:embed="rId3"/>
          <a:stretch>
            <a:fillRect/>
          </a:stretch>
        </p:blipFill>
        <p:spPr>
          <a:xfrm>
            <a:off x="2000019" y="529165"/>
            <a:ext cx="7671844" cy="6138566"/>
          </a:xfrm>
          <a:prstGeom prst="rect">
            <a:avLst/>
          </a:prstGeom>
        </p:spPr>
      </p:pic>
      <p:sp>
        <p:nvSpPr>
          <p:cNvPr id="8" name="Rectangle 7">
            <a:extLst>
              <a:ext uri="{FF2B5EF4-FFF2-40B4-BE49-F238E27FC236}">
                <a16:creationId xmlns:a16="http://schemas.microsoft.com/office/drawing/2014/main" id="{68BB8827-464C-4496-9E84-A415EE7EBAB6}"/>
              </a:ext>
            </a:extLst>
          </p:cNvPr>
          <p:cNvSpPr/>
          <p:nvPr/>
        </p:nvSpPr>
        <p:spPr>
          <a:xfrm>
            <a:off x="3208427" y="6298399"/>
            <a:ext cx="52550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https://www.cdc.gov/sti-statistics/annual/index.html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3" name="Group 2">
            <a:extLst>
              <a:ext uri="{FF2B5EF4-FFF2-40B4-BE49-F238E27FC236}">
                <a16:creationId xmlns:a16="http://schemas.microsoft.com/office/drawing/2014/main" id="{20988EDA-3C1B-C1E0-53DC-5C20C1552A20}"/>
              </a:ext>
            </a:extLst>
          </p:cNvPr>
          <p:cNvGrpSpPr>
            <a:grpSpLocks noChangeAspect="1"/>
          </p:cNvGrpSpPr>
          <p:nvPr/>
        </p:nvGrpSpPr>
        <p:grpSpPr>
          <a:xfrm>
            <a:off x="10434258" y="221225"/>
            <a:ext cx="1532147" cy="777240"/>
            <a:chOff x="7526755" y="4455620"/>
            <a:chExt cx="3477899" cy="1764296"/>
          </a:xfrm>
        </p:grpSpPr>
        <p:pic>
          <p:nvPicPr>
            <p:cNvPr id="4" name="Picture 3" descr="IHS Logo.">
              <a:extLst>
                <a:ext uri="{FF2B5EF4-FFF2-40B4-BE49-F238E27FC236}">
                  <a16:creationId xmlns:a16="http://schemas.microsoft.com/office/drawing/2014/main" id="{3EB0F7A7-9799-072F-05BC-C2530F67C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5" name="Picture 4" descr="HHS Logo.">
              <a:extLst>
                <a:ext uri="{FF2B5EF4-FFF2-40B4-BE49-F238E27FC236}">
                  <a16:creationId xmlns:a16="http://schemas.microsoft.com/office/drawing/2014/main" id="{4B8521F8-15E8-3D7A-4EED-CF2A2FE2B5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3463"/>
            <a:ext cx="10972800" cy="1005635"/>
          </a:xfrm>
        </p:spPr>
        <p:txBody>
          <a:bodyPr>
            <a:normAutofit fontScale="90000"/>
          </a:bodyPr>
          <a:lstStyle/>
          <a:p>
            <a:r>
              <a:rPr dirty="0"/>
              <a:t>Congenital Syphilis — Rates of Reported Cases by </a:t>
            </a:r>
            <a:br>
              <a:rPr lang="en-US" dirty="0"/>
            </a:br>
            <a:r>
              <a:rPr dirty="0"/>
              <a:t>Year of Birth, Race/Hispanic Ethnicity of Mother, United States, </a:t>
            </a:r>
            <a:br>
              <a:rPr lang="en-US" dirty="0"/>
            </a:br>
            <a:r>
              <a:rPr dirty="0"/>
              <a:t>2017–2021*</a:t>
            </a:r>
          </a:p>
        </p:txBody>
      </p:sp>
      <p:pic>
        <p:nvPicPr>
          <p:cNvPr id="3" name="Picture 1" descr="Line graph showing rates of reported congenital syphilis cases by year of birth and race and Hispanic ethnicity of mother in the United States from 2017 to 2021."/>
          <p:cNvPicPr>
            <a:picLocks noGrp="1" noChangeAspect="1"/>
          </p:cNvPicPr>
          <p:nvPr/>
        </p:nvPicPr>
        <p:blipFill>
          <a:blip r:embed="rId3"/>
          <a:stretch>
            <a:fillRect/>
          </a:stretch>
        </p:blipFill>
        <p:spPr bwMode="auto">
          <a:xfrm>
            <a:off x="2099734" y="1479792"/>
            <a:ext cx="7992533" cy="4284133"/>
          </a:xfrm>
          <a:prstGeom prst="rect">
            <a:avLst/>
          </a:prstGeom>
          <a:noFill/>
          <a:ln w="9525">
            <a:noFill/>
            <a:headEnd/>
            <a:tailEnd/>
          </a:ln>
        </p:spPr>
      </p:pic>
      <p:sp>
        <p:nvSpPr>
          <p:cNvPr id="4" name="Content Placeholder 3"/>
          <p:cNvSpPr>
            <a:spLocks noGrp="1"/>
          </p:cNvSpPr>
          <p:nvPr>
            <p:ph sz="half" idx="2"/>
          </p:nvPr>
        </p:nvSpPr>
        <p:spPr>
          <a:xfrm>
            <a:off x="1828800" y="5781552"/>
            <a:ext cx="8534400" cy="1005634"/>
          </a:xfrm>
        </p:spPr>
        <p:txBody>
          <a:bodyPr>
            <a:normAutofit fontScale="85000" lnSpcReduction="20000"/>
          </a:bodyPr>
          <a:lstStyle/>
          <a:p>
            <a:r>
              <a:rPr dirty="0"/>
              <a:t>* Reported 2021 data are preliminary as of July 7, 2022</a:t>
            </a:r>
          </a:p>
          <a:p>
            <a:r>
              <a:rPr dirty="0"/>
              <a:t>† Per 100,000 live births</a:t>
            </a:r>
          </a:p>
          <a:p>
            <a:r>
              <a:rPr b="1" dirty="0"/>
              <a:t>ACRONYMS:</a:t>
            </a:r>
            <a:r>
              <a:rPr dirty="0"/>
              <a:t> AI/AN = American Indian/Alaska Native; Black/AA = Black or African American; NH/PI = Native Hawaiian/Pacific Islander</a:t>
            </a:r>
            <a:endParaRPr lang="en-US" dirty="0"/>
          </a:p>
          <a:p>
            <a:r>
              <a:rPr lang="en-US" b="1" i="1" dirty="0"/>
              <a:t>No recent updates available on CDC website as data removed during reported data system updates </a:t>
            </a:r>
            <a:r>
              <a:rPr dirty="0"/>
              <a:t> </a:t>
            </a:r>
          </a:p>
        </p:txBody>
      </p:sp>
      <p:grpSp>
        <p:nvGrpSpPr>
          <p:cNvPr id="5" name="Group 4">
            <a:extLst>
              <a:ext uri="{FF2B5EF4-FFF2-40B4-BE49-F238E27FC236}">
                <a16:creationId xmlns:a16="http://schemas.microsoft.com/office/drawing/2014/main" id="{211EA8BC-4305-C103-FCA6-C6BFD3DCC7C6}"/>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FC4F71AF-A1B1-CC7F-81EA-CFF856165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BC6D2B30-6624-6562-C933-712A6D87C2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8217"/>
            <a:ext cx="10972800" cy="1005635"/>
          </a:xfrm>
        </p:spPr>
        <p:txBody>
          <a:bodyPr>
            <a:normAutofit fontScale="90000"/>
          </a:bodyPr>
          <a:lstStyle/>
          <a:p>
            <a:r>
              <a:rPr dirty="0"/>
              <a:t>Congenital Syphilis — Reported Cases by Vital Status and </a:t>
            </a:r>
            <a:br>
              <a:rPr lang="en-US" dirty="0"/>
            </a:br>
            <a:r>
              <a:rPr dirty="0"/>
              <a:t>Clinical Signs and Symptoms* of Infection, United States, </a:t>
            </a:r>
            <a:br>
              <a:rPr lang="en-US" dirty="0"/>
            </a:br>
            <a:r>
              <a:rPr dirty="0"/>
              <a:t>2017–2021</a:t>
            </a:r>
            <a:r>
              <a:rPr baseline="30000" dirty="0"/>
              <a:t>†</a:t>
            </a:r>
          </a:p>
        </p:txBody>
      </p:sp>
      <p:pic>
        <p:nvPicPr>
          <p:cNvPr id="3" name="Picture 1" descr="Area plot showing number of cases of congenital syphilis by vital status and clinical signs and symptoms of infection in the United States from 2017 to 2021."/>
          <p:cNvPicPr>
            <a:picLocks noGrp="1" noChangeAspect="1"/>
          </p:cNvPicPr>
          <p:nvPr/>
        </p:nvPicPr>
        <p:blipFill>
          <a:blip r:embed="rId3"/>
          <a:stretch>
            <a:fillRect/>
          </a:stretch>
        </p:blipFill>
        <p:spPr bwMode="auto">
          <a:xfrm>
            <a:off x="2099734" y="1441292"/>
            <a:ext cx="7992533" cy="4284133"/>
          </a:xfrm>
          <a:prstGeom prst="rect">
            <a:avLst/>
          </a:prstGeom>
          <a:noFill/>
          <a:ln w="9525">
            <a:noFill/>
            <a:headEnd/>
            <a:tailEnd/>
          </a:ln>
        </p:spPr>
      </p:pic>
      <p:sp>
        <p:nvSpPr>
          <p:cNvPr id="4" name="Content Placeholder 3"/>
          <p:cNvSpPr>
            <a:spLocks noGrp="1"/>
          </p:cNvSpPr>
          <p:nvPr>
            <p:ph sz="half" idx="2"/>
          </p:nvPr>
        </p:nvSpPr>
        <p:spPr>
          <a:xfrm>
            <a:off x="1828800" y="5890586"/>
            <a:ext cx="8534400" cy="858099"/>
          </a:xfrm>
        </p:spPr>
        <p:txBody>
          <a:bodyPr>
            <a:normAutofit fontScale="70000" lnSpcReduction="20000"/>
          </a:bodyPr>
          <a:lstStyle/>
          <a:p>
            <a:r>
              <a:rPr dirty="0"/>
              <a:t>* Infants with signs/symptoms of congenital syphilis have documentation of at least one of the following: long bone changes consistent with congenital syphilis, snuffles, condyloma </a:t>
            </a:r>
            <a:r>
              <a:rPr dirty="0" err="1"/>
              <a:t>lata</a:t>
            </a:r>
            <a:r>
              <a:rPr dirty="0"/>
              <a:t>, syphilitic skin rash, </a:t>
            </a:r>
            <a:r>
              <a:rPr dirty="0" err="1"/>
              <a:t>pseudoparalysis</a:t>
            </a:r>
            <a:r>
              <a:rPr dirty="0"/>
              <a:t>, hepatosplenomegaly, edema, jaundice due to syphilitic hepatitis, reactive CSF-VDRL, elevated CSF WBC or protein, or evidence of direct detection of </a:t>
            </a:r>
            <a:r>
              <a:rPr i="1" dirty="0"/>
              <a:t>T. Pallidum</a:t>
            </a:r>
            <a:r>
              <a:rPr dirty="0"/>
              <a:t>.</a:t>
            </a:r>
          </a:p>
          <a:p>
            <a:r>
              <a:rPr dirty="0"/>
              <a:t>† Reported 2021 data are preliminary as of July 7, 2022</a:t>
            </a:r>
            <a:r>
              <a:rPr lang="en-US" dirty="0"/>
              <a:t>; formerly available at </a:t>
            </a:r>
            <a:r>
              <a:rPr lang="en-US" dirty="0">
                <a:hlinkClick r:id="rId4"/>
              </a:rPr>
              <a:t>https://www.cdc.gov/std/statistics/2021/default.htm</a:t>
            </a:r>
            <a:r>
              <a:rPr lang="en-US" dirty="0"/>
              <a:t> </a:t>
            </a:r>
            <a:endParaRPr dirty="0"/>
          </a:p>
          <a:p>
            <a:r>
              <a:rPr b="1" dirty="0"/>
              <a:t>NOTE:</a:t>
            </a:r>
            <a:r>
              <a:rPr dirty="0"/>
              <a:t> Of the 8,974 congenital syphilis cases reported during 2017 to 2021, 30 (0.3%) did not have sufficient information to be categorized.</a:t>
            </a:r>
          </a:p>
        </p:txBody>
      </p:sp>
      <p:grpSp>
        <p:nvGrpSpPr>
          <p:cNvPr id="5" name="Group 4">
            <a:extLst>
              <a:ext uri="{FF2B5EF4-FFF2-40B4-BE49-F238E27FC236}">
                <a16:creationId xmlns:a16="http://schemas.microsoft.com/office/drawing/2014/main" id="{B88E25AF-A234-8468-D152-5254A99BFE29}"/>
              </a:ext>
            </a:extLst>
          </p:cNvPr>
          <p:cNvGrpSpPr>
            <a:grpSpLocks noChangeAspect="1"/>
          </p:cNvGrpSpPr>
          <p:nvPr/>
        </p:nvGrpSpPr>
        <p:grpSpPr>
          <a:xfrm>
            <a:off x="10434258" y="221225"/>
            <a:ext cx="1532147" cy="777240"/>
            <a:chOff x="7526755" y="4455620"/>
            <a:chExt cx="3477899" cy="1764296"/>
          </a:xfrm>
        </p:grpSpPr>
        <p:pic>
          <p:nvPicPr>
            <p:cNvPr id="6" name="Picture 5" descr="IHS Logo.">
              <a:extLst>
                <a:ext uri="{FF2B5EF4-FFF2-40B4-BE49-F238E27FC236}">
                  <a16:creationId xmlns:a16="http://schemas.microsoft.com/office/drawing/2014/main" id="{8CB14247-8792-6A67-57B1-81F7EDA2A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478" y="4455620"/>
              <a:ext cx="1750176" cy="1740801"/>
            </a:xfrm>
            <a:prstGeom prst="rect">
              <a:avLst/>
            </a:prstGeom>
          </p:spPr>
        </p:pic>
        <p:pic>
          <p:nvPicPr>
            <p:cNvPr id="7" name="Picture 6" descr="HHS Logo.">
              <a:extLst>
                <a:ext uri="{FF2B5EF4-FFF2-40B4-BE49-F238E27FC236}">
                  <a16:creationId xmlns:a16="http://schemas.microsoft.com/office/drawing/2014/main" id="{FA1A7E56-4BFC-EEDC-F541-52D07F2272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6755" y="4455620"/>
              <a:ext cx="1842403" cy="1764296"/>
            </a:xfrm>
            <a:prstGeom prst="rect">
              <a:avLst/>
            </a:prstGeom>
          </p:spPr>
        </p:pic>
      </p:grpSp>
    </p:spTree>
  </p:cSld>
  <p:clrMapOvr>
    <a:masterClrMapping/>
  </p:clrMapOvr>
</p:sld>
</file>

<file path=ppt/theme/theme1.xml><?xml version="1.0" encoding="utf-8"?>
<a:theme xmlns:a="http://schemas.openxmlformats.org/drawingml/2006/main" name="IHS v2">
  <a:themeElements>
    <a:clrScheme name="IHS v2">
      <a:dk1>
        <a:srgbClr val="000000"/>
      </a:dk1>
      <a:lt1>
        <a:sysClr val="window" lastClr="FFFFFF"/>
      </a:lt1>
      <a:dk2>
        <a:srgbClr val="3B5529"/>
      </a:dk2>
      <a:lt2>
        <a:srgbClr val="CDDEEE"/>
      </a:lt2>
      <a:accent1>
        <a:srgbClr val="0F4C76"/>
      </a:accent1>
      <a:accent2>
        <a:srgbClr val="A1AE72"/>
      </a:accent2>
      <a:accent3>
        <a:srgbClr val="713E28"/>
      </a:accent3>
      <a:accent4>
        <a:srgbClr val="D4C566"/>
      </a:accent4>
      <a:accent5>
        <a:srgbClr val="D3A445"/>
      </a:accent5>
      <a:accent6>
        <a:srgbClr val="3B5529"/>
      </a:accent6>
      <a:hlink>
        <a:srgbClr val="0070C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S v2" id="{77346667-6128-4F32-9973-036F49212C19}" vid="{BE8F743D-F692-429F-95FF-0E8373C9F922}"/>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c21fa3-ccbb-4a9d-997e-63ad3efcd67d">
      <Terms xmlns="http://schemas.microsoft.com/office/infopath/2007/PartnerControls"/>
    </lcf76f155ced4ddcb4097134ff3c332f>
    <TaxCatchAll xmlns="b98e110e-c8b0-4e38-b6c6-c2289704d4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06C046F7035E41A8A84A82CB334762" ma:contentTypeVersion="17" ma:contentTypeDescription="Create a new document." ma:contentTypeScope="" ma:versionID="6fa468fb6906dc44cbe3e2266ff52840">
  <xsd:schema xmlns:xsd="http://www.w3.org/2001/XMLSchema" xmlns:xs="http://www.w3.org/2001/XMLSchema" xmlns:p="http://schemas.microsoft.com/office/2006/metadata/properties" xmlns:ns2="5bc21fa3-ccbb-4a9d-997e-63ad3efcd67d" xmlns:ns3="b98e110e-c8b0-4e38-b6c6-c2289704d4a8" targetNamespace="http://schemas.microsoft.com/office/2006/metadata/properties" ma:root="true" ma:fieldsID="c9b702927d01d688312f4a9ae522c112" ns2:_="" ns3:_="">
    <xsd:import namespace="5bc21fa3-ccbb-4a9d-997e-63ad3efcd67d"/>
    <xsd:import namespace="b98e110e-c8b0-4e38-b6c6-c2289704d4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21fa3-ccbb-4a9d-997e-63ad3efcd6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6e16c1e-28d8-4414-9b47-254ba86d2249"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8e110e-c8b0-4e38-b6c6-c2289704d4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6bfae41-7b12-4fdb-bb12-40f7a39a708b}" ma:internalName="TaxCatchAll" ma:showField="CatchAllData" ma:web="b98e110e-c8b0-4e38-b6c6-c2289704d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BA395-7330-4826-ACC0-C500A001C101}">
  <ds:schemaRefs>
    <ds:schemaRef ds:uri="http://schemas.microsoft.com/office/2006/metadata/properties"/>
    <ds:schemaRef ds:uri="http://www.w3.org/XML/1998/namespace"/>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98e110e-c8b0-4e38-b6c6-c2289704d4a8"/>
    <ds:schemaRef ds:uri="5bc21fa3-ccbb-4a9d-997e-63ad3efcd67d"/>
  </ds:schemaRefs>
</ds:datastoreItem>
</file>

<file path=customXml/itemProps2.xml><?xml version="1.0" encoding="utf-8"?>
<ds:datastoreItem xmlns:ds="http://schemas.openxmlformats.org/officeDocument/2006/customXml" ds:itemID="{4553B0F5-D91F-4D8F-9875-37146285654D}">
  <ds:schemaRefs>
    <ds:schemaRef ds:uri="http://schemas.microsoft.com/sharepoint/v3/contenttype/forms"/>
  </ds:schemaRefs>
</ds:datastoreItem>
</file>

<file path=customXml/itemProps3.xml><?xml version="1.0" encoding="utf-8"?>
<ds:datastoreItem xmlns:ds="http://schemas.openxmlformats.org/officeDocument/2006/customXml" ds:itemID="{B5B183A5-72A5-49F4-9FE5-FCF719B03244}">
  <ds:schemaRefs>
    <ds:schemaRef ds:uri="5bc21fa3-ccbb-4a9d-997e-63ad3efcd67d"/>
    <ds:schemaRef ds:uri="b98e110e-c8b0-4e38-b6c6-c2289704d4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IHS v2</Template>
  <TotalTime>81</TotalTime>
  <Words>7740</Words>
  <Application>Microsoft Office PowerPoint</Application>
  <PresentationFormat>Widescreen</PresentationFormat>
  <Paragraphs>572</Paragraphs>
  <Slides>54</Slides>
  <Notes>20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54</vt:i4>
      </vt:variant>
    </vt:vector>
  </HeadingPairs>
  <TitlesOfParts>
    <vt:vector size="66" baseType="lpstr">
      <vt:lpstr>Arial</vt:lpstr>
      <vt:lpstr>Arial</vt:lpstr>
      <vt:lpstr>Calibri</vt:lpstr>
      <vt:lpstr>Calibri   </vt:lpstr>
      <vt:lpstr>Calibri Light</vt:lpstr>
      <vt:lpstr>Franklin Gothic Book</vt:lpstr>
      <vt:lpstr>Times New Roman</vt:lpstr>
      <vt:lpstr>Wingdings</vt:lpstr>
      <vt:lpstr>IHS v2</vt:lpstr>
      <vt:lpstr>1_Office Theme</vt:lpstr>
      <vt:lpstr>Office Theme</vt:lpstr>
      <vt:lpstr>2_Office Theme</vt:lpstr>
      <vt:lpstr>Maternal-Child Syphilis</vt:lpstr>
      <vt:lpstr>PowerPoint Presentation</vt:lpstr>
      <vt:lpstr>Syphilis – Reported Cases by Stage and Year, United States, 2015-2024</vt:lpstr>
      <vt:lpstr>Primary and Secondary Syphilis — Rates of Reported  Cases by Race/Hispanic Ethnicity, United States,  2017–2021*</vt:lpstr>
      <vt:lpstr>Primary and Secondary Syphilis – Rates of  Reported Cases by Sex and Year, United States,  2015-2024</vt:lpstr>
      <vt:lpstr>Congenital Syphilis –Cases by Year of Birth and Rates  of Primary and Secondary Syphilis and Syphilis (All Stages)  Among Women Aged 15-44 Years, United States, 2015-2024</vt:lpstr>
      <vt:lpstr>Primary and Secondary Syphilis — Rates of Reported  Cases by County Among Women, United States, 2023</vt:lpstr>
      <vt:lpstr>Congenital Syphilis — Rates of Reported Cases by  Year of Birth, Race/Hispanic Ethnicity of Mother, United States,  2017–2021*</vt:lpstr>
      <vt:lpstr>Congenital Syphilis — Reported Cases by Vital Status and  Clinical Signs and Symptoms* of Infection, United States,  2017–2021†</vt:lpstr>
      <vt:lpstr>Congenital Syphilis — Missed Prevention Opportunities among  Mothers Delivering Infants with Congenital Syphilis, United States,  2017–2021*</vt:lpstr>
      <vt:lpstr>PowerPoint Presentation</vt:lpstr>
      <vt:lpstr>Arizona – STI Annual Report 2022, published 2024</vt:lpstr>
      <vt:lpstr>Arizona – STI Annual Report 2022, published 2024</vt:lpstr>
      <vt:lpstr>Congenital Syphilis Case Counts, New Mexico, 2000 - 2024</vt:lpstr>
      <vt:lpstr>Primary, Secondary, and Early Latent Syphilis Rates by Race/Ethnicity, NM, 2023 – 2024</vt:lpstr>
      <vt:lpstr>PowerPoint Presentation</vt:lpstr>
      <vt:lpstr>Natural History of Untreated Syphilis</vt:lpstr>
      <vt:lpstr>PowerPoint Presentation</vt:lpstr>
      <vt:lpstr>PowerPoint Presentation</vt:lpstr>
      <vt:lpstr>PowerPoint Presentation</vt:lpstr>
      <vt:lpstr>PowerPoint Presentation</vt:lpstr>
      <vt:lpstr>PowerPoint Presentation</vt:lpstr>
      <vt:lpstr>PowerPoint Presentation</vt:lpstr>
      <vt:lpstr>Who should be screened for syphilis? US Preventive Services Task Force Grade A Recommendations</vt:lpstr>
      <vt:lpstr>Syphilis Screening Recommendation by the  IHS Chief Medical Officer in 2022, reiterated in 2024</vt:lpstr>
      <vt:lpstr>Clinical Case </vt:lpstr>
      <vt:lpstr>How would you classify this child’s congenital syphilis status?</vt:lpstr>
      <vt:lpstr>How would you classify this child’s congenital syphilis status?</vt:lpstr>
      <vt:lpstr>PowerPoint Presentation</vt:lpstr>
      <vt:lpstr>How would you manage this child if you were the treating provider at the time of delivery?</vt:lpstr>
      <vt:lpstr>How would you manage this child if your were the treating provider at the time of delivery?</vt:lpstr>
      <vt:lpstr>PowerPoint Presentation</vt:lpstr>
      <vt:lpstr>Assuming your completed newborn evaluation is normal, how would you treat the child?</vt:lpstr>
      <vt:lpstr>Assuming your completed newborn evaluation is normal, how would you treat the child?</vt:lpstr>
      <vt:lpstr>Outcome of Case</vt:lpstr>
      <vt:lpstr>This is a picture of a perineal region of an infant with erythematous patches and superficial  bullae and desquamation typical of congenital syphilis</vt:lpstr>
      <vt:lpstr>PowerPoint Presentation</vt:lpstr>
      <vt:lpstr>Outcome of Case</vt:lpstr>
      <vt:lpstr>Clinical Case </vt:lpstr>
      <vt:lpstr>Green boxes refer to the steps along the CS care cascade [30–32]. The italicized text refers  to the transitions phases – often areas where continuity breaks down</vt:lpstr>
      <vt:lpstr>What is the ideal clinical management for this patient with syphilis?</vt:lpstr>
      <vt:lpstr>What is the ideal clinical management for this patient with syphilis?</vt:lpstr>
      <vt:lpstr>Penicillin Allergy</vt:lpstr>
      <vt:lpstr>PowerPoint Presentation</vt:lpstr>
      <vt:lpstr>PowerPoint Presentation</vt:lpstr>
      <vt:lpstr>PowerPoint Presentation</vt:lpstr>
      <vt:lpstr>PowerPoint Presentation</vt:lpstr>
      <vt:lpstr>PowerPoint Presentation</vt:lpstr>
      <vt:lpstr>Whiteriver Service Unit</vt:lpstr>
      <vt:lpstr>Whiteriver Service Unit</vt:lpstr>
      <vt:lpstr>16 Countries/Territories validated by WHO for the  Elimination of Mother-to-Child Transmission of HIV  and/or syphilis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Marissa McDonald</dc:creator>
  <cp:lastModifiedBy>Mcauley, James (IHS/PHX/WRSU)</cp:lastModifiedBy>
  <cp:revision>13</cp:revision>
  <dcterms:created xsi:type="dcterms:W3CDTF">2023-10-24T03:51:06Z</dcterms:created>
  <dcterms:modified xsi:type="dcterms:W3CDTF">2026-03-18T18:20:01Z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0x0101008206C046F7035E41A8A84A82CB334762</vt:lpwstr>
  </property>
  <property fmtid="{D5CDD505-2E9C-101B-9397-08002B2CF9AE}" pid="3" name="MediaServiceImageTags">
    <vt:lpwstr/>
  </property>
</Properties>
</file>