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28"/>
  </p:notesMasterIdLst>
  <p:handoutMasterIdLst>
    <p:handoutMasterId r:id="rId29"/>
  </p:handoutMasterIdLst>
  <p:sldIdLst>
    <p:sldId id="326" r:id="rId2"/>
    <p:sldId id="428" r:id="rId3"/>
    <p:sldId id="429" r:id="rId4"/>
    <p:sldId id="430" r:id="rId5"/>
    <p:sldId id="421" r:id="rId6"/>
    <p:sldId id="356" r:id="rId7"/>
    <p:sldId id="408" r:id="rId8"/>
    <p:sldId id="422" r:id="rId9"/>
    <p:sldId id="424" r:id="rId10"/>
    <p:sldId id="327" r:id="rId11"/>
    <p:sldId id="382" r:id="rId12"/>
    <p:sldId id="436" r:id="rId13"/>
    <p:sldId id="431" r:id="rId14"/>
    <p:sldId id="432" r:id="rId15"/>
    <p:sldId id="433" r:id="rId16"/>
    <p:sldId id="434" r:id="rId17"/>
    <p:sldId id="435" r:id="rId18"/>
    <p:sldId id="437" r:id="rId19"/>
    <p:sldId id="427" r:id="rId20"/>
    <p:sldId id="426" r:id="rId21"/>
    <p:sldId id="412" r:id="rId22"/>
    <p:sldId id="420" r:id="rId23"/>
    <p:sldId id="418" r:id="rId24"/>
    <p:sldId id="416" r:id="rId25"/>
    <p:sldId id="332" r:id="rId26"/>
    <p:sldId id="417" r:id="rId2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17C"/>
    <a:srgbClr val="00EC47"/>
    <a:srgbClr val="00D17C"/>
    <a:srgbClr val="06C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91429" autoAdjust="0"/>
  </p:normalViewPr>
  <p:slideViewPr>
    <p:cSldViewPr>
      <p:cViewPr>
        <p:scale>
          <a:sx n="175" d="100"/>
          <a:sy n="175" d="100"/>
        </p:scale>
        <p:origin x="592" y="144"/>
      </p:cViewPr>
      <p:guideLst>
        <p:guide orient="horz" pos="2160"/>
        <p:guide pos="2880"/>
      </p:guideLst>
    </p:cSldViewPr>
  </p:slideViewPr>
  <p:outlineViewPr>
    <p:cViewPr>
      <p:scale>
        <a:sx n="33" d="100"/>
        <a:sy n="33" d="100"/>
      </p:scale>
      <p:origin x="0" y="-299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523" cy="469586"/>
          </a:xfrm>
          <a:prstGeom prst="rect">
            <a:avLst/>
          </a:prstGeom>
        </p:spPr>
        <p:txBody>
          <a:bodyPr vert="horz" lIns="94231" tIns="47115" rIns="94231" bIns="47115" rtlCol="0"/>
          <a:lstStyle>
            <a:lvl1pPr algn="l">
              <a:defRPr sz="1200"/>
            </a:lvl1pPr>
          </a:lstStyle>
          <a:p>
            <a:pPr>
              <a:defRPr/>
            </a:pPr>
            <a:endParaRPr lang="en-US"/>
          </a:p>
        </p:txBody>
      </p:sp>
      <p:sp>
        <p:nvSpPr>
          <p:cNvPr id="3" name="Date Placeholder 2"/>
          <p:cNvSpPr>
            <a:spLocks noGrp="1"/>
          </p:cNvSpPr>
          <p:nvPr>
            <p:ph type="dt" sz="quarter" idx="1"/>
          </p:nvPr>
        </p:nvSpPr>
        <p:spPr>
          <a:xfrm>
            <a:off x="4023330" y="0"/>
            <a:ext cx="3077523" cy="469586"/>
          </a:xfrm>
          <a:prstGeom prst="rect">
            <a:avLst/>
          </a:prstGeom>
        </p:spPr>
        <p:txBody>
          <a:bodyPr vert="horz" lIns="94231" tIns="47115" rIns="94231" bIns="47115" rtlCol="0"/>
          <a:lstStyle>
            <a:lvl1pPr algn="r">
              <a:defRPr sz="1200"/>
            </a:lvl1pPr>
          </a:lstStyle>
          <a:p>
            <a:pPr>
              <a:defRPr/>
            </a:pPr>
            <a:fld id="{FD558B0B-F984-47CC-98B1-ABCEF1F73AD4}" type="datetimeFigureOut">
              <a:rPr lang="en-US"/>
              <a:pPr>
                <a:defRPr/>
              </a:pPr>
              <a:t>3/17/26</a:t>
            </a:fld>
            <a:endParaRPr lang="en-US"/>
          </a:p>
        </p:txBody>
      </p:sp>
      <p:sp>
        <p:nvSpPr>
          <p:cNvPr id="4" name="Footer Placeholder 3"/>
          <p:cNvSpPr>
            <a:spLocks noGrp="1"/>
          </p:cNvSpPr>
          <p:nvPr>
            <p:ph type="ftr" sz="quarter" idx="2"/>
          </p:nvPr>
        </p:nvSpPr>
        <p:spPr>
          <a:xfrm>
            <a:off x="0" y="8917277"/>
            <a:ext cx="3077523" cy="469586"/>
          </a:xfrm>
          <a:prstGeom prst="rect">
            <a:avLst/>
          </a:prstGeom>
        </p:spPr>
        <p:txBody>
          <a:bodyPr vert="horz" lIns="94231" tIns="47115" rIns="94231" bIns="471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3330" y="8917277"/>
            <a:ext cx="3077523" cy="469586"/>
          </a:xfrm>
          <a:prstGeom prst="rect">
            <a:avLst/>
          </a:prstGeom>
        </p:spPr>
        <p:txBody>
          <a:bodyPr vert="horz" lIns="94231" tIns="47115" rIns="94231" bIns="47115" rtlCol="0" anchor="b"/>
          <a:lstStyle>
            <a:lvl1pPr algn="r">
              <a:defRPr sz="1200"/>
            </a:lvl1pPr>
          </a:lstStyle>
          <a:p>
            <a:pPr>
              <a:defRPr/>
            </a:pPr>
            <a:fld id="{8BC4A2C5-255A-4A2F-8018-6E592401821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523" cy="469586"/>
          </a:xfrm>
          <a:prstGeom prst="rect">
            <a:avLst/>
          </a:prstGeom>
        </p:spPr>
        <p:txBody>
          <a:bodyPr vert="horz" lIns="94231" tIns="47115" rIns="94231" bIns="471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3330" y="0"/>
            <a:ext cx="3077523" cy="469586"/>
          </a:xfrm>
          <a:prstGeom prst="rect">
            <a:avLst/>
          </a:prstGeom>
        </p:spPr>
        <p:txBody>
          <a:bodyPr vert="horz" lIns="94231" tIns="47115" rIns="94231" bIns="47115" rtlCol="0"/>
          <a:lstStyle>
            <a:lvl1pPr algn="r" fontAlgn="auto">
              <a:spcBef>
                <a:spcPts val="0"/>
              </a:spcBef>
              <a:spcAft>
                <a:spcPts val="0"/>
              </a:spcAft>
              <a:defRPr sz="1200">
                <a:latin typeface="+mn-lt"/>
                <a:cs typeface="+mn-cs"/>
              </a:defRPr>
            </a:lvl1pPr>
          </a:lstStyle>
          <a:p>
            <a:pPr>
              <a:defRPr/>
            </a:pPr>
            <a:fld id="{14F4926D-63FA-4993-8263-A48018144781}" type="datetimeFigureOut">
              <a:rPr lang="en-US"/>
              <a:pPr>
                <a:defRPr/>
              </a:pPr>
              <a:t>3/17/26</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31" tIns="47115" rIns="94231" bIns="47115" rtlCol="0" anchor="ctr"/>
          <a:lstStyle/>
          <a:p>
            <a:pPr lvl="0"/>
            <a:endParaRPr lang="en-US" noProof="0"/>
          </a:p>
        </p:txBody>
      </p:sp>
      <p:sp>
        <p:nvSpPr>
          <p:cNvPr id="5" name="Notes Placeholder 4"/>
          <p:cNvSpPr>
            <a:spLocks noGrp="1"/>
          </p:cNvSpPr>
          <p:nvPr>
            <p:ph type="body" sz="quarter" idx="3"/>
          </p:nvPr>
        </p:nvSpPr>
        <p:spPr>
          <a:xfrm>
            <a:off x="710573" y="4460252"/>
            <a:ext cx="5681331" cy="4224652"/>
          </a:xfrm>
          <a:prstGeom prst="rect">
            <a:avLst/>
          </a:prstGeom>
        </p:spPr>
        <p:txBody>
          <a:bodyPr vert="horz" lIns="94231" tIns="47115" rIns="94231" bIns="471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277"/>
            <a:ext cx="3077523" cy="469586"/>
          </a:xfrm>
          <a:prstGeom prst="rect">
            <a:avLst/>
          </a:prstGeom>
        </p:spPr>
        <p:txBody>
          <a:bodyPr vert="horz" lIns="94231" tIns="47115" rIns="94231" bIns="471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330" y="8917277"/>
            <a:ext cx="3077523" cy="469586"/>
          </a:xfrm>
          <a:prstGeom prst="rect">
            <a:avLst/>
          </a:prstGeom>
        </p:spPr>
        <p:txBody>
          <a:bodyPr vert="horz" lIns="94231" tIns="47115" rIns="94231" bIns="47115" rtlCol="0" anchor="b"/>
          <a:lstStyle>
            <a:lvl1pPr algn="r" fontAlgn="auto">
              <a:spcBef>
                <a:spcPts val="0"/>
              </a:spcBef>
              <a:spcAft>
                <a:spcPts val="0"/>
              </a:spcAft>
              <a:defRPr sz="1200">
                <a:latin typeface="+mn-lt"/>
                <a:cs typeface="+mn-cs"/>
              </a:defRPr>
            </a:lvl1pPr>
          </a:lstStyle>
          <a:p>
            <a:pPr>
              <a:defRPr/>
            </a:pPr>
            <a:fld id="{6CD7652E-B412-4727-9F6E-45F80D5FA1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D7652E-B412-4727-9F6E-45F80D5FA138}" type="slidenum">
              <a:rPr lang="en-US" smtClean="0"/>
              <a:pPr>
                <a:defRPr/>
              </a:pPr>
              <a:t>1</a:t>
            </a:fld>
            <a:endParaRPr lang="en-US"/>
          </a:p>
        </p:txBody>
      </p:sp>
    </p:spTree>
    <p:extLst>
      <p:ext uri="{BB962C8B-B14F-4D97-AF65-F5344CB8AC3E}">
        <p14:creationId xmlns:p14="http://schemas.microsoft.com/office/powerpoint/2010/main" val="305953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D7652E-B412-4727-9F6E-45F80D5FA138}" type="slidenum">
              <a:rPr lang="en-US" smtClean="0"/>
              <a:pPr>
                <a:defRPr/>
              </a:pPr>
              <a:t>22</a:t>
            </a:fld>
            <a:endParaRPr lang="en-US"/>
          </a:p>
        </p:txBody>
      </p:sp>
    </p:spTree>
    <p:extLst>
      <p:ext uri="{BB962C8B-B14F-4D97-AF65-F5344CB8AC3E}">
        <p14:creationId xmlns:p14="http://schemas.microsoft.com/office/powerpoint/2010/main" val="185548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D7652E-B412-4727-9F6E-45F80D5FA138}" type="slidenum">
              <a:rPr lang="en-US" smtClean="0"/>
              <a:pPr>
                <a:defRPr/>
              </a:pPr>
              <a:t>25</a:t>
            </a:fld>
            <a:endParaRPr lang="en-US"/>
          </a:p>
        </p:txBody>
      </p:sp>
    </p:spTree>
    <p:extLst>
      <p:ext uri="{BB962C8B-B14F-4D97-AF65-F5344CB8AC3E}">
        <p14:creationId xmlns:p14="http://schemas.microsoft.com/office/powerpoint/2010/main" val="145314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CD7652E-B412-4727-9F6E-45F80D5FA138}" type="slidenum">
              <a:rPr lang="en-US" smtClean="0"/>
              <a:pPr>
                <a:defRPr/>
              </a:pPr>
              <a:t>26</a:t>
            </a:fld>
            <a:endParaRPr lang="en-US"/>
          </a:p>
        </p:txBody>
      </p:sp>
    </p:spTree>
    <p:extLst>
      <p:ext uri="{BB962C8B-B14F-4D97-AF65-F5344CB8AC3E}">
        <p14:creationId xmlns:p14="http://schemas.microsoft.com/office/powerpoint/2010/main" val="291896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560B1E40-E188-4C0B-9BF2-47FC65C019CC}" type="datetimeFigureOut">
              <a:rPr lang="en-US" smtClean="0"/>
              <a:pPr>
                <a:defRPr/>
              </a:pPr>
              <a:t>3/17/26</a:t>
            </a:fld>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1B54BDBC-401A-47F9-A87F-1E80E5BBEEB5}" type="slidenum">
              <a:rPr lang="en-US" smtClean="0"/>
              <a:pPr>
                <a:defRPr/>
              </a:pPr>
              <a:t>‹#›</a:t>
            </a:fld>
            <a:endParaRPr lang="en-US"/>
          </a:p>
        </p:txBody>
      </p:sp>
    </p:spTree>
    <p:extLst>
      <p:ext uri="{BB962C8B-B14F-4D97-AF65-F5344CB8AC3E}">
        <p14:creationId xmlns:p14="http://schemas.microsoft.com/office/powerpoint/2010/main" val="3832311302"/>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69768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110964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EE257413-C089-4A9A-AB0A-9374F4FFBD80}"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829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241765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19452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60499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189997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5311D125-A863-4F4F-BB17-DCDD49D6BF03}" type="datetimeFigureOut">
              <a:rPr lang="en-US" smtClean="0"/>
              <a:pPr>
                <a:defRPr/>
              </a:pPr>
              <a:t>3/17/26</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9956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105156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83B1BBD5-9992-4245-903C-C6A8001AB63A}" type="datetimeFigureOut">
              <a:rPr lang="en-US" smtClean="0"/>
              <a:pPr>
                <a:defRPr/>
              </a:pPr>
              <a:t>3/17/26</a:t>
            </a:fld>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97D42994-2D38-42B0-A129-BAC24D2E3BD0}" type="slidenum">
              <a:rPr lang="en-US" smtClean="0"/>
              <a:pPr>
                <a:defRPr/>
              </a:pPr>
              <a:t>‹#›</a:t>
            </a:fld>
            <a:endParaRPr lang="en-US"/>
          </a:p>
        </p:txBody>
      </p:sp>
    </p:spTree>
    <p:extLst>
      <p:ext uri="{BB962C8B-B14F-4D97-AF65-F5344CB8AC3E}">
        <p14:creationId xmlns:p14="http://schemas.microsoft.com/office/powerpoint/2010/main" val="1711297751"/>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41371636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18888136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F999170-42AD-4A08-A443-8CB6D512DF65}" type="datetimeFigureOut">
              <a:rPr lang="en-US" smtClean="0"/>
              <a:pPr>
                <a:defRPr/>
              </a:pPr>
              <a:t>3/17/26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1EE2F9-D85C-4A6F-953F-1AE2F67B4178}" type="slidenum">
              <a:rPr lang="en-US" smtClean="0"/>
              <a:pPr>
                <a:defRPr/>
              </a:pPr>
              <a:t>‹#›</a:t>
            </a:fld>
            <a:endParaRPr lang="en-US"/>
          </a:p>
        </p:txBody>
      </p:sp>
    </p:spTree>
    <p:extLst>
      <p:ext uri="{BB962C8B-B14F-4D97-AF65-F5344CB8AC3E}">
        <p14:creationId xmlns:p14="http://schemas.microsoft.com/office/powerpoint/2010/main" val="1058596590"/>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58106B-753F-427B-A578-B7025E310664}" type="datetimeFigureOut">
              <a:rPr lang="en-US" smtClean="0"/>
              <a:pPr>
                <a:defRPr/>
              </a:pPr>
              <a:t>3/17/26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2DA8100-969A-4DFD-A6DD-CA6E710D2818}" type="slidenum">
              <a:rPr lang="en-US" smtClean="0"/>
              <a:pPr>
                <a:defRPr/>
              </a:pPr>
              <a:t>‹#›</a:t>
            </a:fld>
            <a:endParaRPr lang="en-US"/>
          </a:p>
        </p:txBody>
      </p:sp>
    </p:spTree>
    <p:extLst>
      <p:ext uri="{BB962C8B-B14F-4D97-AF65-F5344CB8AC3E}">
        <p14:creationId xmlns:p14="http://schemas.microsoft.com/office/powerpoint/2010/main" val="2982306056"/>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311D125-A863-4F4F-BB17-DCDD49D6BF03}" type="datetimeFigureOut">
              <a:rPr lang="en-US" smtClean="0"/>
              <a:pPr>
                <a:defRPr/>
              </a:pPr>
              <a:t>3/17/26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28648208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778A146-EFA5-4629-9CF0-940BD8BD408D}" type="datetimeFigureOut">
              <a:rPr lang="en-US" smtClean="0"/>
              <a:pPr>
                <a:defRPr/>
              </a:pPr>
              <a:t>3/17/26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4074BEC-F47E-4FC8-B182-A392BEC45DD4}" type="slidenum">
              <a:rPr lang="en-US" smtClean="0"/>
              <a:pPr>
                <a:defRPr/>
              </a:pPr>
              <a:t>‹#›</a:t>
            </a:fld>
            <a:endParaRPr lang="en-US"/>
          </a:p>
        </p:txBody>
      </p:sp>
    </p:spTree>
    <p:extLst>
      <p:ext uri="{BB962C8B-B14F-4D97-AF65-F5344CB8AC3E}">
        <p14:creationId xmlns:p14="http://schemas.microsoft.com/office/powerpoint/2010/main" val="3253433678"/>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5311D125-A863-4F4F-BB17-DCDD49D6BF03}" type="datetimeFigureOut">
              <a:rPr lang="en-US" smtClean="0"/>
              <a:pPr>
                <a:defRPr/>
              </a:pPr>
              <a:t>3/17/26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EE257413-C089-4A9A-AB0A-9374F4FFBD80}" type="slidenum">
              <a:rPr lang="en-US" smtClean="0"/>
              <a:pPr>
                <a:defRPr/>
              </a:pPr>
              <a:t>‹#›</a:t>
            </a:fld>
            <a:endParaRPr lang="en-US"/>
          </a:p>
        </p:txBody>
      </p:sp>
    </p:spTree>
    <p:extLst>
      <p:ext uri="{BB962C8B-B14F-4D97-AF65-F5344CB8AC3E}">
        <p14:creationId xmlns:p14="http://schemas.microsoft.com/office/powerpoint/2010/main" val="2810344640"/>
      </p:ext>
    </p:extLst>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 id="2147484220" r:id="rId16"/>
    <p:sldLayoutId id="2147484221" r:id="rId17"/>
  </p:sldLayoutIdLst>
  <p:transition spd="slow">
    <p:wedge/>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842" y="2874612"/>
            <a:ext cx="8115300" cy="1682038"/>
          </a:xfrm>
        </p:spPr>
        <p:txBody>
          <a:bodyPr>
            <a:normAutofit fontScale="90000"/>
          </a:bodyPr>
          <a:lstStyle/>
          <a:p>
            <a:pPr algn="ctr"/>
            <a:r>
              <a:rPr lang="en-US" sz="3100" dirty="0">
                <a:solidFill>
                  <a:schemeClr val="accent1">
                    <a:lumMod val="60000"/>
                    <a:lumOff val="40000"/>
                  </a:schemeClr>
                </a:solidFill>
                <a:effectLst/>
                <a:latin typeface="Helvetica" pitchFamily="2" charset="0"/>
              </a:rPr>
              <a:t>Self-Care: Avoiding Secondary Trauma and Burnout - Part 2: A Deeper Dive</a:t>
            </a:r>
            <a:br>
              <a:rPr lang="en-US" sz="800" dirty="0">
                <a:solidFill>
                  <a:schemeClr val="accent1">
                    <a:lumMod val="60000"/>
                    <a:lumOff val="40000"/>
                  </a:schemeClr>
                </a:solidFill>
                <a:latin typeface="Helvetica" pitchFamily="2" charset="0"/>
              </a:rPr>
            </a:br>
            <a:br>
              <a:rPr lang="en-US" sz="3600" dirty="0">
                <a:solidFill>
                  <a:schemeClr val="accent1">
                    <a:lumMod val="60000"/>
                    <a:lumOff val="40000"/>
                  </a:schemeClr>
                </a:solidFill>
                <a:effectLst/>
                <a:latin typeface="Helvetica" pitchFamily="2" charset="0"/>
              </a:rPr>
            </a:br>
            <a:r>
              <a:rPr lang="en-US" sz="2700" i="1" dirty="0">
                <a:solidFill>
                  <a:schemeClr val="accent1">
                    <a:lumMod val="60000"/>
                    <a:lumOff val="40000"/>
                  </a:schemeClr>
                </a:solidFill>
                <a:effectLst/>
                <a:latin typeface="Helvetica" pitchFamily="2" charset="0"/>
              </a:rPr>
              <a:t>How to use the 8 Dimensions of wellness through a cultural lens</a:t>
            </a:r>
          </a:p>
        </p:txBody>
      </p:sp>
      <p:sp>
        <p:nvSpPr>
          <p:cNvPr id="16387" name="Subtitle 2"/>
          <p:cNvSpPr>
            <a:spLocks noGrp="1"/>
          </p:cNvSpPr>
          <p:nvPr>
            <p:ph type="subTitle" idx="1"/>
          </p:nvPr>
        </p:nvSpPr>
        <p:spPr>
          <a:xfrm>
            <a:off x="311885" y="4528555"/>
            <a:ext cx="8184414" cy="1839490"/>
          </a:xfrm>
        </p:spPr>
        <p:txBody>
          <a:bodyPr>
            <a:normAutofit fontScale="25000" lnSpcReduction="20000"/>
          </a:bodyPr>
          <a:lstStyle/>
          <a:p>
            <a:pPr algn="ctr" eaLnBrk="1" hangingPunct="1"/>
            <a:endParaRPr lang="en-US" altLang="en-US" sz="2400" b="1" u="sng" dirty="0"/>
          </a:p>
          <a:p>
            <a:pPr algn="ctr" eaLnBrk="1" hangingPunct="1"/>
            <a:endParaRPr lang="en-US" altLang="en-US" sz="2400" b="1" u="sng" dirty="0"/>
          </a:p>
          <a:p>
            <a:pPr algn="ctr" eaLnBrk="1" hangingPunct="1"/>
            <a:endParaRPr lang="en-US" altLang="en-US" sz="2400" b="1" u="sng" dirty="0"/>
          </a:p>
          <a:p>
            <a:pPr algn="ctr" eaLnBrk="1" hangingPunct="1"/>
            <a:r>
              <a:rPr lang="en-US" altLang="en-US" sz="7400" b="1" dirty="0"/>
              <a:t>Presenters:</a:t>
            </a:r>
            <a:endParaRPr lang="en-US" altLang="en-US" sz="7400" dirty="0"/>
          </a:p>
          <a:p>
            <a:pPr algn="ctr" eaLnBrk="1" hangingPunct="1"/>
            <a:r>
              <a:rPr lang="en-US" altLang="en-US" sz="9600" b="1" dirty="0"/>
              <a:t>Anna Winters, CPRC, RCPF</a:t>
            </a:r>
          </a:p>
          <a:p>
            <a:pPr algn="ctr"/>
            <a:r>
              <a:rPr lang="en-US" altLang="en-US" sz="9600" b="1" dirty="0"/>
              <a:t>Tracy Madden, CPRC, CPRM, RCPF</a:t>
            </a:r>
          </a:p>
          <a:p>
            <a:pPr algn="ctr" eaLnBrk="1" hangingPunct="1"/>
            <a:endParaRPr lang="en-US" altLang="en-US" sz="9600" b="1" dirty="0"/>
          </a:p>
          <a:p>
            <a:pPr algn="ctr" eaLnBrk="1" hangingPunct="1"/>
            <a:endParaRPr lang="en-US" altLang="en-US" sz="2200" b="1" dirty="0"/>
          </a:p>
        </p:txBody>
      </p:sp>
      <p:sp>
        <p:nvSpPr>
          <p:cNvPr id="1638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latin typeface="Corbel" pitchFamily="34" charset="0"/>
            </a:endParaRPr>
          </a:p>
        </p:txBody>
      </p:sp>
      <p:sp>
        <p:nvSpPr>
          <p:cNvPr id="16390" name="Rectangle 3"/>
          <p:cNvSpPr>
            <a:spLocks noChangeArrowheads="1"/>
          </p:cNvSpPr>
          <p:nvPr/>
        </p:nvSpPr>
        <p:spPr bwMode="auto">
          <a:xfrm>
            <a:off x="0" y="1409700"/>
            <a:ext cx="9144000" cy="457200"/>
          </a:xfrm>
          <a:prstGeom prst="rect">
            <a:avLst/>
          </a:prstGeom>
          <a:noFill/>
          <a:ln w="9525">
            <a:noFill/>
            <a:miter lim="800000"/>
            <a:headEnd/>
            <a:tailEnd/>
          </a:ln>
        </p:spPr>
        <p:txBody>
          <a:bodyPr wrap="none" anchor="ctr">
            <a:spAutoFit/>
          </a:bodyPr>
          <a:lstStyle/>
          <a:p>
            <a:endParaRPr lang="en-US" altLang="en-US"/>
          </a:p>
        </p:txBody>
      </p:sp>
      <p:pic>
        <p:nvPicPr>
          <p:cNvPr id="12" name="Picture 11" descr="A logo with a smile face&#10;&#10;Description automatically generated">
            <a:extLst>
              <a:ext uri="{FF2B5EF4-FFF2-40B4-BE49-F238E27FC236}">
                <a16:creationId xmlns:a16="http://schemas.microsoft.com/office/drawing/2014/main" id="{246DCC1C-CA64-181F-4935-513490BBB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56114"/>
            <a:ext cx="3177145" cy="1255029"/>
          </a:xfrm>
          <a:prstGeom prst="rect">
            <a:avLst/>
          </a:prstGeom>
        </p:spPr>
      </p:pic>
      <p:pic>
        <p:nvPicPr>
          <p:cNvPr id="5" name="Picture 4" descr="A logo of a bonfire&#10;&#10;AI-generated content may be incorrect.">
            <a:extLst>
              <a:ext uri="{FF2B5EF4-FFF2-40B4-BE49-F238E27FC236}">
                <a16:creationId xmlns:a16="http://schemas.microsoft.com/office/drawing/2014/main" id="{D518C14C-4A5F-5FDA-C0BD-6FB35FDFE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012" y="175045"/>
            <a:ext cx="2241587" cy="22415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843951"/>
            <a:ext cx="8816546" cy="1150938"/>
          </a:xfrm>
        </p:spPr>
        <p:txBody>
          <a:bodyPr>
            <a:normAutofit/>
          </a:bodyPr>
          <a:lstStyle/>
          <a:p>
            <a:pPr eaLnBrk="1" fontAlgn="auto" hangingPunct="1">
              <a:spcAft>
                <a:spcPts val="0"/>
              </a:spcAft>
              <a:defRPr/>
            </a:pPr>
            <a:r>
              <a:rPr lang="en-US" sz="2000" b="1" dirty="0">
                <a:solidFill>
                  <a:schemeClr val="accent1"/>
                </a:solidFill>
              </a:rPr>
              <a:t>Self Caring for Prevention, Recovery, &amp; Health Care Providers</a:t>
            </a:r>
            <a:br>
              <a:rPr lang="en-US" sz="3200" b="1" dirty="0">
                <a:solidFill>
                  <a:schemeClr val="accent1"/>
                </a:solidFill>
              </a:rPr>
            </a:br>
            <a:r>
              <a:rPr lang="en-US" sz="3200" b="1" dirty="0">
                <a:solidFill>
                  <a:schemeClr val="accent1"/>
                </a:solidFill>
              </a:rPr>
              <a:t>RECAP: </a:t>
            </a:r>
            <a:r>
              <a:rPr lang="en-US" sz="3200" b="1" dirty="0">
                <a:solidFill>
                  <a:schemeClr val="accent1"/>
                </a:solidFill>
                <a:latin typeface="+mn-lt"/>
              </a:rPr>
              <a:t>Why Prioritize self care?</a:t>
            </a:r>
          </a:p>
        </p:txBody>
      </p:sp>
      <p:sp>
        <p:nvSpPr>
          <p:cNvPr id="3076" name="Rectangle 4"/>
          <p:cNvSpPr>
            <a:spLocks noGrp="1" noChangeArrowheads="1"/>
          </p:cNvSpPr>
          <p:nvPr>
            <p:ph sz="half" idx="1"/>
          </p:nvPr>
        </p:nvSpPr>
        <p:spPr>
          <a:xfrm>
            <a:off x="609600" y="2003854"/>
            <a:ext cx="3810000" cy="4275138"/>
          </a:xfrm>
          <a:ln>
            <a:solidFill>
              <a:schemeClr val="accent1"/>
            </a:solidFill>
          </a:ln>
        </p:spPr>
        <p:txBody>
          <a:bodyPr>
            <a:normAutofit/>
          </a:bodyPr>
          <a:lstStyle/>
          <a:p>
            <a:pPr eaLnBrk="1" hangingPunct="1">
              <a:buClr>
                <a:srgbClr val="00D17C"/>
              </a:buClr>
              <a:buFont typeface="Wingdings" pitchFamily="2" charset="2"/>
              <a:buChar char="Ø"/>
            </a:pPr>
            <a:r>
              <a:rPr lang="en-US" altLang="en-US" sz="2400" b="1" dirty="0"/>
              <a:t>Energy</a:t>
            </a:r>
          </a:p>
          <a:p>
            <a:pPr eaLnBrk="1" hangingPunct="1">
              <a:buClr>
                <a:srgbClr val="00D17C"/>
              </a:buClr>
              <a:buFont typeface="Wingdings" pitchFamily="2" charset="2"/>
              <a:buChar char="Ø"/>
            </a:pPr>
            <a:endParaRPr lang="en-US" altLang="en-US" sz="2400" b="1" dirty="0"/>
          </a:p>
          <a:p>
            <a:pPr eaLnBrk="1" hangingPunct="1">
              <a:buClr>
                <a:srgbClr val="00D17C"/>
              </a:buClr>
              <a:buFont typeface="Wingdings" pitchFamily="2" charset="2"/>
              <a:buChar char="Ø"/>
            </a:pPr>
            <a:r>
              <a:rPr lang="en-US" altLang="en-US" sz="2400" b="1" dirty="0"/>
              <a:t>Focus</a:t>
            </a:r>
          </a:p>
          <a:p>
            <a:pPr eaLnBrk="1" hangingPunct="1">
              <a:buClr>
                <a:srgbClr val="00D17C"/>
              </a:buClr>
              <a:buFont typeface="Wingdings" pitchFamily="2" charset="2"/>
              <a:buChar char="Ø"/>
            </a:pPr>
            <a:endParaRPr lang="en-US" altLang="en-US" sz="2400" b="1" dirty="0"/>
          </a:p>
          <a:p>
            <a:pPr eaLnBrk="1" hangingPunct="1">
              <a:buClr>
                <a:srgbClr val="00D17C"/>
              </a:buClr>
              <a:buFont typeface="Wingdings" pitchFamily="2" charset="2"/>
              <a:buChar char="Ø"/>
            </a:pPr>
            <a:r>
              <a:rPr lang="en-US" altLang="en-US" sz="2400" b="1" dirty="0"/>
              <a:t>Availability</a:t>
            </a:r>
          </a:p>
          <a:p>
            <a:pPr eaLnBrk="1" hangingPunct="1">
              <a:buClr>
                <a:srgbClr val="00D17C"/>
              </a:buClr>
              <a:buFont typeface="Wingdings" pitchFamily="2" charset="2"/>
              <a:buChar char="Ø"/>
            </a:pPr>
            <a:endParaRPr lang="en-US" altLang="en-US" sz="2400" b="1" dirty="0"/>
          </a:p>
          <a:p>
            <a:pPr eaLnBrk="1" hangingPunct="1">
              <a:buClr>
                <a:srgbClr val="00D17C"/>
              </a:buClr>
              <a:buFont typeface="Wingdings" pitchFamily="2" charset="2"/>
              <a:buChar char="Ø"/>
            </a:pPr>
            <a:r>
              <a:rPr lang="en-US" altLang="en-US" sz="2400" b="1" dirty="0"/>
              <a:t>Compassion capacity</a:t>
            </a:r>
          </a:p>
          <a:p>
            <a:pPr eaLnBrk="1" hangingPunct="1">
              <a:buClr>
                <a:srgbClr val="00D17C"/>
              </a:buClr>
              <a:buFont typeface="Wingdings" pitchFamily="2" charset="2"/>
              <a:buChar char="Ø"/>
            </a:pPr>
            <a:endParaRPr lang="en-US" altLang="en-US" sz="2400" b="1" dirty="0"/>
          </a:p>
          <a:p>
            <a:pPr eaLnBrk="1" hangingPunct="1">
              <a:buClr>
                <a:srgbClr val="00D17C"/>
              </a:buClr>
              <a:buFont typeface="Wingdings" pitchFamily="2" charset="2"/>
              <a:buChar char="Ø"/>
            </a:pPr>
            <a:r>
              <a:rPr lang="en-US" altLang="en-US" sz="2400" b="1" dirty="0"/>
              <a:t>Role modeling</a:t>
            </a:r>
          </a:p>
          <a:p>
            <a:pPr eaLnBrk="1" hangingPunct="1"/>
            <a:endParaRPr lang="en-US" altLang="en-US" b="1" dirty="0"/>
          </a:p>
          <a:p>
            <a:pPr algn="ctr" eaLnBrk="1" hangingPunct="1">
              <a:buFont typeface="Wingdings 2" pitchFamily="18" charset="2"/>
              <a:buNone/>
            </a:pPr>
            <a:endParaRPr lang="en-US" altLang="en-US" b="1" dirty="0"/>
          </a:p>
          <a:p>
            <a:pPr eaLnBrk="1" hangingPunct="1"/>
            <a:endParaRPr lang="en-US" altLang="en-US" sz="1800" b="1" dirty="0"/>
          </a:p>
        </p:txBody>
      </p:sp>
      <p:sp>
        <p:nvSpPr>
          <p:cNvPr id="2" name="Rectangle 3">
            <a:extLst>
              <a:ext uri="{FF2B5EF4-FFF2-40B4-BE49-F238E27FC236}">
                <a16:creationId xmlns:a16="http://schemas.microsoft.com/office/drawing/2014/main" id="{E54C78CE-A015-A98D-585A-B7863962064E}"/>
              </a:ext>
            </a:extLst>
          </p:cNvPr>
          <p:cNvSpPr txBox="1">
            <a:spLocks noChangeArrowheads="1"/>
          </p:cNvSpPr>
          <p:nvPr/>
        </p:nvSpPr>
        <p:spPr>
          <a:xfrm>
            <a:off x="4827373" y="2003854"/>
            <a:ext cx="3810000" cy="4252484"/>
          </a:xfrm>
          <a:prstGeom prst="rect">
            <a:avLst/>
          </a:prstGeom>
          <a:no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61772" indent="-342900" algn="ctr">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r>
              <a:rPr lang="en-US" sz="2400" b="1" dirty="0"/>
              <a:t>Capability </a:t>
            </a:r>
          </a:p>
          <a:p>
            <a:pPr marL="461772" indent="-342900">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r>
              <a:rPr lang="en-US" sz="2400" b="1" dirty="0"/>
              <a:t>Credibility</a:t>
            </a:r>
          </a:p>
          <a:p>
            <a:pPr marL="461772" indent="-342900">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endParaRPr lang="en-US" sz="2400" b="1" dirty="0">
              <a:solidFill>
                <a:srgbClr val="7030A0"/>
              </a:solidFill>
            </a:endParaRPr>
          </a:p>
          <a:p>
            <a:pPr marL="461772" indent="-342900">
              <a:spcBef>
                <a:spcPts val="0"/>
              </a:spcBef>
              <a:buClr>
                <a:srgbClr val="00D17C"/>
              </a:buClr>
              <a:buFont typeface="Wingdings" pitchFamily="2" charset="2"/>
              <a:buChar char="Ø"/>
              <a:defRPr/>
            </a:pPr>
            <a:r>
              <a:rPr lang="en-US" sz="2400" b="1" dirty="0"/>
              <a:t>Hope</a:t>
            </a:r>
          </a:p>
          <a:p>
            <a:pPr marL="461772" indent="-342900">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endParaRPr lang="en-US" sz="2400" b="1" dirty="0"/>
          </a:p>
          <a:p>
            <a:pPr marL="461772" indent="-342900">
              <a:spcBef>
                <a:spcPts val="0"/>
              </a:spcBef>
              <a:buClr>
                <a:srgbClr val="00D17C"/>
              </a:buClr>
              <a:buFont typeface="Wingdings" pitchFamily="2" charset="2"/>
              <a:buChar char="Ø"/>
              <a:defRPr/>
            </a:pPr>
            <a:r>
              <a:rPr lang="en-US" sz="2400" b="1" dirty="0"/>
              <a:t>Avoid return to active illness</a:t>
            </a:r>
          </a:p>
          <a:p>
            <a:pPr marL="438912" indent="-320040">
              <a:spcBef>
                <a:spcPts val="0"/>
              </a:spcBef>
              <a:buFont typeface="Wingdings 2"/>
              <a:buNone/>
              <a:defRPr/>
            </a:pPr>
            <a:endParaRPr lang="en-US" b="1" dirty="0"/>
          </a:p>
          <a:p>
            <a:pPr marL="438912" indent="-320040" algn="ctr">
              <a:spcBef>
                <a:spcPts val="0"/>
              </a:spcBef>
              <a:buFont typeface="Wingdings 2"/>
              <a:buNone/>
              <a:defRPr/>
            </a:pPr>
            <a:endParaRPr lang="en-US" b="1" dirty="0"/>
          </a:p>
          <a:p>
            <a:pPr marL="438912" indent="-320040" algn="ctr">
              <a:spcBef>
                <a:spcPts val="0"/>
              </a:spcBef>
              <a:buFont typeface="Wingdings 2"/>
              <a:buNone/>
              <a:defRPr/>
            </a:pP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20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2000"/>
                                        <p:tgtEl>
                                          <p:spTgt spid="307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2000"/>
                                        <p:tgtEl>
                                          <p:spTgt spid="307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20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p:cTn id="4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 y="990600"/>
            <a:ext cx="8915400" cy="838200"/>
          </a:xfrm>
        </p:spPr>
        <p:txBody>
          <a:bodyPr>
            <a:normAutofit fontScale="90000"/>
          </a:bodyPr>
          <a:lstStyle/>
          <a:p>
            <a:pPr eaLnBrk="1" fontAlgn="auto" hangingPunct="1">
              <a:spcAft>
                <a:spcPts val="0"/>
              </a:spcAft>
              <a:defRPr/>
            </a:pPr>
            <a:r>
              <a:rPr lang="en-US" sz="2200" b="1" dirty="0">
                <a:solidFill>
                  <a:schemeClr val="accent1"/>
                </a:solidFill>
              </a:rPr>
              <a:t>Self Caring for Prevention, Recovery, &amp; Health Care Providers</a:t>
            </a:r>
            <a:br>
              <a:rPr lang="en-US" sz="4000" b="1" dirty="0">
                <a:solidFill>
                  <a:schemeClr val="accent1"/>
                </a:solidFill>
              </a:rPr>
            </a:br>
            <a:r>
              <a:rPr lang="en-US" sz="3600" b="1" dirty="0">
                <a:solidFill>
                  <a:schemeClr val="accent1"/>
                </a:solidFill>
              </a:rPr>
              <a:t>8 Dimensions of Wellness</a:t>
            </a:r>
          </a:p>
        </p:txBody>
      </p:sp>
      <p:sp>
        <p:nvSpPr>
          <p:cNvPr id="21507" name="Rectangle 3"/>
          <p:cNvSpPr>
            <a:spLocks noGrp="1" noChangeArrowheads="1"/>
          </p:cNvSpPr>
          <p:nvPr>
            <p:ph idx="1"/>
          </p:nvPr>
        </p:nvSpPr>
        <p:spPr>
          <a:xfrm>
            <a:off x="533400" y="1828800"/>
            <a:ext cx="8229600" cy="4724400"/>
          </a:xfrm>
        </p:spPr>
        <p:txBody>
          <a:bodyPr>
            <a:normAutofit fontScale="92500" lnSpcReduction="10000"/>
          </a:bodyPr>
          <a:lstStyle/>
          <a:p>
            <a:pPr eaLnBrk="1" hangingPunct="1">
              <a:buClr>
                <a:srgbClr val="00D17C"/>
              </a:buClr>
              <a:buFont typeface="Courier New" panose="02070309020205020404" pitchFamily="49" charset="0"/>
              <a:buChar char="o"/>
            </a:pPr>
            <a:r>
              <a:rPr lang="en-US" altLang="en-US" b="1" dirty="0"/>
              <a:t>Physical Wellness - </a:t>
            </a:r>
            <a:r>
              <a:rPr lang="en-US" sz="2000" dirty="0">
                <a:effectLst/>
                <a:ea typeface="Times New Roman" panose="02020603050405020304" pitchFamily="18" charset="0"/>
              </a:rPr>
              <a:t>Exercise, nutrition, sleep</a:t>
            </a:r>
            <a:r>
              <a:rPr lang="en-US" sz="2000" dirty="0">
                <a:effectLst/>
              </a:rPr>
              <a:t> </a:t>
            </a:r>
            <a:endParaRPr lang="en-US" altLang="en-US" sz="2000" b="1" dirty="0"/>
          </a:p>
          <a:p>
            <a:pPr marL="290512" indent="-171450" eaLnBrk="1" hangingPunct="1">
              <a:buClr>
                <a:srgbClr val="00D17C"/>
              </a:buClr>
              <a:buFont typeface="Courier New" panose="02070309020205020404" pitchFamily="49" charset="0"/>
              <a:buChar char="o"/>
            </a:pPr>
            <a:endParaRPr lang="en-US" altLang="en-US" sz="800" b="1" dirty="0"/>
          </a:p>
          <a:p>
            <a:pPr>
              <a:buClr>
                <a:srgbClr val="00D17C"/>
              </a:buClr>
              <a:buFont typeface="Courier New" panose="02070309020205020404" pitchFamily="49" charset="0"/>
              <a:buChar char="o"/>
            </a:pPr>
            <a:r>
              <a:rPr lang="en-US" altLang="en-US" b="1" dirty="0"/>
              <a:t>Environmental Wellness - </a:t>
            </a:r>
            <a:r>
              <a:rPr lang="en-US" sz="1900" dirty="0">
                <a:effectLst/>
                <a:ea typeface="Times New Roman" panose="02020603050405020304" pitchFamily="18" charset="0"/>
              </a:rPr>
              <a:t>Safe and healthy environment </a:t>
            </a:r>
            <a:endParaRPr lang="en-US" altLang="en-US" sz="1900" b="1" dirty="0"/>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Spiritual Wellness - </a:t>
            </a:r>
            <a:r>
              <a:rPr lang="en-US" sz="1900" dirty="0">
                <a:effectLst/>
                <a:latin typeface="+mj-lt"/>
                <a:ea typeface="Times New Roman" panose="02020603050405020304" pitchFamily="18" charset="0"/>
              </a:rPr>
              <a:t>Purpose, values, beliefs</a:t>
            </a:r>
            <a:r>
              <a:rPr lang="en-US" sz="1900" dirty="0">
                <a:effectLst/>
                <a:latin typeface="+mj-lt"/>
              </a:rPr>
              <a:t> </a:t>
            </a:r>
            <a:endParaRPr lang="en-US" altLang="en-US" sz="1900" b="1" dirty="0">
              <a:latin typeface="+mj-lt"/>
            </a:endParaRPr>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Emotional Wellness - </a:t>
            </a:r>
            <a:r>
              <a:rPr lang="en-US" sz="1900" dirty="0">
                <a:effectLst/>
                <a:ea typeface="Times New Roman" panose="02020603050405020304" pitchFamily="18" charset="0"/>
              </a:rPr>
              <a:t>Stress management, emotional expression</a:t>
            </a:r>
            <a:r>
              <a:rPr lang="en-US" sz="2400" dirty="0">
                <a:effectLst/>
              </a:rPr>
              <a:t> </a:t>
            </a:r>
            <a:endParaRPr lang="en-US" altLang="en-US" b="1" dirty="0"/>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Intellectual Wellness - </a:t>
            </a:r>
            <a:r>
              <a:rPr lang="en-US" sz="1900" dirty="0">
                <a:effectLst/>
                <a:ea typeface="Times New Roman" panose="02020603050405020304" pitchFamily="18" charset="0"/>
              </a:rPr>
              <a:t>Learning, problem-solving</a:t>
            </a:r>
            <a:r>
              <a:rPr lang="en-US" sz="1900" dirty="0">
                <a:effectLst/>
              </a:rPr>
              <a:t> </a:t>
            </a:r>
            <a:endParaRPr lang="en-US" altLang="en-US" sz="1900" b="1" dirty="0"/>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Occupational Wellness - </a:t>
            </a:r>
            <a:r>
              <a:rPr lang="en-US" sz="1900" dirty="0">
                <a:effectLst/>
                <a:ea typeface="Times New Roman" panose="02020603050405020304" pitchFamily="18" charset="0"/>
              </a:rPr>
              <a:t>Job satisfaction, work-life balance</a:t>
            </a:r>
            <a:r>
              <a:rPr lang="en-US" sz="1900" dirty="0">
                <a:effectLst/>
              </a:rPr>
              <a:t> </a:t>
            </a:r>
            <a:endParaRPr lang="en-US" altLang="en-US" sz="1900" b="1" dirty="0"/>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Social Wellness - </a:t>
            </a:r>
            <a:r>
              <a:rPr lang="en-US" sz="1900" dirty="0">
                <a:effectLst/>
                <a:ea typeface="Times New Roman" panose="02020603050405020304" pitchFamily="18" charset="0"/>
              </a:rPr>
              <a:t>Relationships, social support</a:t>
            </a:r>
            <a:r>
              <a:rPr lang="en-US" sz="1900" dirty="0">
                <a:effectLst/>
              </a:rPr>
              <a:t> </a:t>
            </a:r>
            <a:endParaRPr lang="en-US" altLang="en-US" sz="1900" b="1" dirty="0"/>
          </a:p>
          <a:p>
            <a:pPr marL="290512" indent="-171450" eaLnBrk="1" hangingPunct="1">
              <a:buClr>
                <a:srgbClr val="00D17C"/>
              </a:buClr>
              <a:buFont typeface="Courier New" panose="02070309020205020404" pitchFamily="49" charset="0"/>
              <a:buChar char="o"/>
            </a:pPr>
            <a:endParaRPr lang="en-US" altLang="en-US" sz="800" b="1" dirty="0"/>
          </a:p>
          <a:p>
            <a:pPr eaLnBrk="1" hangingPunct="1">
              <a:buClr>
                <a:srgbClr val="00D17C"/>
              </a:buClr>
              <a:buFont typeface="Courier New" panose="02070309020205020404" pitchFamily="49" charset="0"/>
              <a:buChar char="o"/>
            </a:pPr>
            <a:r>
              <a:rPr lang="en-US" altLang="en-US" b="1" dirty="0"/>
              <a:t>Financial Wellness - </a:t>
            </a:r>
            <a:r>
              <a:rPr lang="en-US" sz="1900" dirty="0">
                <a:effectLst/>
                <a:ea typeface="Times New Roman" panose="02020603050405020304" pitchFamily="18" charset="0"/>
              </a:rPr>
              <a:t>Budgeting, financial stability</a:t>
            </a:r>
            <a:r>
              <a:rPr lang="en-US" sz="1900" dirty="0">
                <a:effectLst/>
              </a:rPr>
              <a:t> </a:t>
            </a:r>
            <a:endParaRPr lang="en-US" altLang="en-US" sz="1900" b="1"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53095-76E2-03BD-BEF0-49919C4A3837}"/>
              </a:ext>
            </a:extLst>
          </p:cNvPr>
          <p:cNvSpPr txBox="1">
            <a:spLocks noChangeArrowheads="1"/>
          </p:cNvSpPr>
          <p:nvPr/>
        </p:nvSpPr>
        <p:spPr>
          <a:xfrm>
            <a:off x="-3629" y="163614"/>
            <a:ext cx="9029700" cy="1066800"/>
          </a:xfrm>
          <a:prstGeom prst="rect">
            <a:avLst/>
          </a:prstGeom>
        </p:spPr>
        <p:txBody>
          <a:bodyPr vert="horz" lIns="91440" tIns="45720" rIns="91440" bIns="45720" rtlCol="0" anchor="ctr">
            <a:normAutofit fontScale="37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4700" b="1" dirty="0">
                <a:solidFill>
                  <a:schemeClr val="accent1"/>
                </a:solidFill>
              </a:rPr>
              <a:t>Self Caring for Prevention, Recovery, &amp; Health Care Providers</a:t>
            </a:r>
            <a:br>
              <a:rPr lang="en-US" b="1" dirty="0">
                <a:solidFill>
                  <a:schemeClr val="accent1"/>
                </a:solidFill>
              </a:rPr>
            </a:br>
            <a:r>
              <a:rPr lang="en-US" sz="7100" b="1" dirty="0">
                <a:solidFill>
                  <a:schemeClr val="accent1"/>
                </a:solidFill>
              </a:rPr>
              <a:t>7 Grandfather Teachings</a:t>
            </a:r>
          </a:p>
        </p:txBody>
      </p:sp>
      <p:sp>
        <p:nvSpPr>
          <p:cNvPr id="5" name="TextBox 4">
            <a:extLst>
              <a:ext uri="{FF2B5EF4-FFF2-40B4-BE49-F238E27FC236}">
                <a16:creationId xmlns:a16="http://schemas.microsoft.com/office/drawing/2014/main" id="{D760BDA0-A18C-9910-B263-0FEF67D4A351}"/>
              </a:ext>
            </a:extLst>
          </p:cNvPr>
          <p:cNvSpPr txBox="1"/>
          <p:nvPr/>
        </p:nvSpPr>
        <p:spPr>
          <a:xfrm>
            <a:off x="457200" y="1143000"/>
            <a:ext cx="8458200" cy="5293757"/>
          </a:xfrm>
          <a:prstGeom prst="rect">
            <a:avLst/>
          </a:prstGeom>
          <a:noFill/>
        </p:spPr>
        <p:txBody>
          <a:bodyPr wrap="square" rtlCol="0">
            <a:spAutoFit/>
          </a:bodyPr>
          <a:lstStyle/>
          <a:p>
            <a:r>
              <a:rPr lang="en-US" dirty="0"/>
              <a:t>The Seven Grandfather Teachings are core Anishinaabe (Ojibwe) guiding principles for living a balanced "good life" (</a:t>
            </a:r>
            <a:r>
              <a:rPr lang="en-US" dirty="0" err="1"/>
              <a:t>mino-bimaadiziwin</a:t>
            </a:r>
            <a:r>
              <a:rPr lang="en-US" dirty="0"/>
              <a:t>). </a:t>
            </a:r>
          </a:p>
          <a:p>
            <a:endParaRPr lang="en-US" dirty="0"/>
          </a:p>
          <a:p>
            <a:r>
              <a:rPr lang="en-US" dirty="0"/>
              <a:t>They are: </a:t>
            </a:r>
          </a:p>
          <a:p>
            <a:r>
              <a:rPr lang="en-US" sz="2000" b="1" dirty="0"/>
              <a:t>Wisdom (</a:t>
            </a:r>
            <a:r>
              <a:rPr lang="en-US" sz="2000" b="1" dirty="0" err="1"/>
              <a:t>Nibwaakaawin</a:t>
            </a:r>
            <a:r>
              <a:rPr lang="en-US" sz="2000" b="1" dirty="0"/>
              <a:t>)</a:t>
            </a:r>
          </a:p>
          <a:p>
            <a:r>
              <a:rPr lang="en-US" sz="2000" b="1" dirty="0"/>
              <a:t>Love (</a:t>
            </a:r>
            <a:r>
              <a:rPr lang="en-US" sz="2000" b="1" dirty="0" err="1"/>
              <a:t>Zaagi'idiwin</a:t>
            </a:r>
            <a:r>
              <a:rPr lang="en-US" sz="2000" b="1" dirty="0"/>
              <a:t>)</a:t>
            </a:r>
          </a:p>
          <a:p>
            <a:r>
              <a:rPr lang="en-US" sz="2000" b="1" dirty="0"/>
              <a:t>Respect (</a:t>
            </a:r>
            <a:r>
              <a:rPr lang="en-US" sz="2000" b="1" dirty="0" err="1"/>
              <a:t>Manaaji'idiwin</a:t>
            </a:r>
            <a:r>
              <a:rPr lang="en-US" sz="2000" b="1" dirty="0"/>
              <a:t>)</a:t>
            </a:r>
          </a:p>
          <a:p>
            <a:r>
              <a:rPr lang="en-US" sz="2000" b="1" dirty="0"/>
              <a:t>Bravery (</a:t>
            </a:r>
            <a:r>
              <a:rPr lang="en-US" sz="2000" b="1" dirty="0" err="1"/>
              <a:t>Aakde'ewin</a:t>
            </a:r>
            <a:r>
              <a:rPr lang="en-US" sz="2000" b="1" dirty="0"/>
              <a:t>)</a:t>
            </a:r>
          </a:p>
          <a:p>
            <a:r>
              <a:rPr lang="en-US" sz="2000" b="1" dirty="0"/>
              <a:t>Honesty (</a:t>
            </a:r>
            <a:r>
              <a:rPr lang="en-US" sz="2000" b="1" dirty="0" err="1"/>
              <a:t>Gwekwaadziwin</a:t>
            </a:r>
            <a:r>
              <a:rPr lang="en-US" sz="2000" b="1" dirty="0"/>
              <a:t>)</a:t>
            </a:r>
          </a:p>
          <a:p>
            <a:r>
              <a:rPr lang="en-US" sz="2000" b="1" dirty="0"/>
              <a:t>Humility (Dbaadendizwin)</a:t>
            </a:r>
            <a:r>
              <a:rPr lang="en-US" sz="2000" dirty="0"/>
              <a:t> </a:t>
            </a:r>
          </a:p>
          <a:p>
            <a:r>
              <a:rPr lang="en-US" sz="2000" b="1" dirty="0"/>
              <a:t>Truth (</a:t>
            </a:r>
            <a:r>
              <a:rPr lang="en-US" sz="2000" b="1" dirty="0" err="1"/>
              <a:t>Debwewin</a:t>
            </a:r>
            <a:r>
              <a:rPr lang="en-US" sz="2000" b="1" dirty="0"/>
              <a:t>)</a:t>
            </a:r>
            <a:endParaRPr lang="en-US" sz="2000" dirty="0"/>
          </a:p>
          <a:p>
            <a:endParaRPr lang="en-US" dirty="0"/>
          </a:p>
          <a:p>
            <a:r>
              <a:rPr lang="en-US" dirty="0"/>
              <a:t>These, often represented by animals, must be applied together to live ethically. </a:t>
            </a:r>
          </a:p>
          <a:p>
            <a:endParaRPr lang="en-US" dirty="0"/>
          </a:p>
          <a:p>
            <a:r>
              <a:rPr lang="en-US" dirty="0"/>
              <a:t>When we care for ourselves in balanced ways, we actively practice Love, Respect, Bravery, Truth, Honesty, Humility, and Wisdom, not just toward others, but toward ourselves. </a:t>
            </a:r>
          </a:p>
        </p:txBody>
      </p:sp>
    </p:spTree>
    <p:extLst>
      <p:ext uri="{BB962C8B-B14F-4D97-AF65-F5344CB8AC3E}">
        <p14:creationId xmlns:p14="http://schemas.microsoft.com/office/powerpoint/2010/main" val="282136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671527-072E-FA13-E0C8-3E3284C1C160}"/>
              </a:ext>
            </a:extLst>
          </p:cNvPr>
          <p:cNvSpPr txBox="1">
            <a:spLocks noChangeArrowheads="1"/>
          </p:cNvSpPr>
          <p:nvPr/>
        </p:nvSpPr>
        <p:spPr>
          <a:xfrm>
            <a:off x="0" y="381000"/>
            <a:ext cx="9029700" cy="838200"/>
          </a:xfrm>
          <a:prstGeom prst="rect">
            <a:avLst/>
          </a:prstGeom>
        </p:spPr>
        <p:txBody>
          <a:bodyPr vert="horz" lIns="91440" tIns="45720" rIns="91440" bIns="45720" rtlCol="0" anchor="ctr">
            <a:normAutofit fontScale="4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3100" b="1" dirty="0">
                <a:solidFill>
                  <a:schemeClr val="accent1"/>
                </a:solidFill>
              </a:rPr>
              <a:t>Self Caring for Prevention, Recovery, &amp; Health Care Providers</a:t>
            </a:r>
            <a:br>
              <a:rPr lang="en-US" b="1" dirty="0">
                <a:solidFill>
                  <a:schemeClr val="accent1"/>
                </a:solidFill>
              </a:rPr>
            </a:br>
            <a:r>
              <a:rPr lang="en-US" sz="3800" b="1" dirty="0">
                <a:solidFill>
                  <a:schemeClr val="accent1"/>
                </a:solidFill>
              </a:rPr>
              <a:t>7 Grandfather Teachings as it applies to 8 dimensions of wellness</a:t>
            </a:r>
          </a:p>
        </p:txBody>
      </p:sp>
      <p:sp>
        <p:nvSpPr>
          <p:cNvPr id="5" name="TextBox 4">
            <a:extLst>
              <a:ext uri="{FF2B5EF4-FFF2-40B4-BE49-F238E27FC236}">
                <a16:creationId xmlns:a16="http://schemas.microsoft.com/office/drawing/2014/main" id="{985B9A02-643F-D926-7505-78381A1DA8CC}"/>
              </a:ext>
            </a:extLst>
          </p:cNvPr>
          <p:cNvSpPr txBox="1"/>
          <p:nvPr/>
        </p:nvSpPr>
        <p:spPr>
          <a:xfrm>
            <a:off x="533400" y="1524000"/>
            <a:ext cx="8153400" cy="5262979"/>
          </a:xfrm>
          <a:prstGeom prst="rect">
            <a:avLst/>
          </a:prstGeom>
          <a:noFill/>
        </p:spPr>
        <p:txBody>
          <a:bodyPr wrap="square" rtlCol="0">
            <a:spAutoFit/>
          </a:bodyPr>
          <a:lstStyle/>
          <a:p>
            <a:r>
              <a:rPr lang="en-US" sz="1600" dirty="0"/>
              <a:t>1. </a:t>
            </a:r>
            <a:r>
              <a:rPr lang="en-US" sz="1600" b="1" dirty="0"/>
              <a:t>Physical Wellness</a:t>
            </a:r>
            <a:br>
              <a:rPr lang="en-US" sz="1600" dirty="0"/>
            </a:br>
            <a:br>
              <a:rPr lang="en-US" sz="1600" dirty="0"/>
            </a:br>
            <a:r>
              <a:rPr lang="en-US" sz="1600" dirty="0"/>
              <a:t>Caring for your body through movement, rest, nourishment, and medical care</a:t>
            </a:r>
            <a:br>
              <a:rPr lang="en-US" sz="1600" dirty="0"/>
            </a:br>
            <a:r>
              <a:rPr lang="en-US" sz="1600" dirty="0"/>
              <a:t>• Love - Feeding and resting your body is an act of love toward the spirit that lives within it.</a:t>
            </a:r>
            <a:br>
              <a:rPr lang="en-US" sz="1600" dirty="0"/>
            </a:br>
            <a:r>
              <a:rPr lang="en-US" sz="1600" dirty="0"/>
              <a:t>• Respect - You honor your ancestors by caring for the body they passed down.</a:t>
            </a:r>
            <a:br>
              <a:rPr lang="en-US" sz="1600" dirty="0"/>
            </a:br>
            <a:r>
              <a:rPr lang="en-US" sz="1600" dirty="0"/>
              <a:t>• Wisdom - Listening when your body says “slow down.”</a:t>
            </a:r>
            <a:br>
              <a:rPr lang="en-US" sz="1600" dirty="0"/>
            </a:br>
            <a:r>
              <a:rPr lang="en-US" sz="1600" dirty="0"/>
              <a:t>• Bravery - Seeking medical or mental health support when needed.</a:t>
            </a:r>
            <a:br>
              <a:rPr lang="en-US" sz="1600" dirty="0"/>
            </a:br>
            <a:br>
              <a:rPr lang="en-US" sz="1600" dirty="0"/>
            </a:br>
            <a:r>
              <a:rPr lang="en-US" sz="1600" dirty="0"/>
              <a:t>Neglecting your body is not strength. Caring for it is.</a:t>
            </a:r>
            <a:br>
              <a:rPr lang="en-US" sz="1600" dirty="0"/>
            </a:br>
            <a:br>
              <a:rPr lang="en-US" sz="1600" dirty="0"/>
            </a:br>
            <a:r>
              <a:rPr lang="en-US" sz="1600" dirty="0"/>
              <a:t>2. </a:t>
            </a:r>
            <a:r>
              <a:rPr lang="en-US" sz="1600" b="1" dirty="0"/>
              <a:t>Emotional Wellness</a:t>
            </a:r>
            <a:br>
              <a:rPr lang="en-US" sz="1600" dirty="0"/>
            </a:br>
            <a:br>
              <a:rPr lang="en-US" sz="1600" dirty="0"/>
            </a:br>
            <a:r>
              <a:rPr lang="en-US" sz="1600" dirty="0"/>
              <a:t>Understanding and regulating your feelings</a:t>
            </a:r>
            <a:br>
              <a:rPr lang="en-US" sz="1600" dirty="0"/>
            </a:br>
            <a:r>
              <a:rPr lang="en-US" sz="1600" dirty="0"/>
              <a:t>• Honesty - Naming what you truly feel instead of suppressing it.</a:t>
            </a:r>
            <a:br>
              <a:rPr lang="en-US" sz="1600" dirty="0"/>
            </a:br>
            <a:r>
              <a:rPr lang="en-US" sz="1600" dirty="0"/>
              <a:t>• Truth - Acknowledging when you are overwhelmed or hurting.</a:t>
            </a:r>
            <a:br>
              <a:rPr lang="en-US" sz="1600" dirty="0"/>
            </a:br>
            <a:r>
              <a:rPr lang="en-US" sz="1600" dirty="0"/>
              <a:t>• Bravery - Setting boundaries even when it feels uncomfortable.</a:t>
            </a:r>
            <a:br>
              <a:rPr lang="en-US" sz="1600" dirty="0"/>
            </a:br>
            <a:r>
              <a:rPr lang="en-US" sz="1600" dirty="0"/>
              <a:t>• Love - Offering yourself compassion instead of criticism.</a:t>
            </a:r>
            <a:br>
              <a:rPr lang="en-US" sz="1600" dirty="0"/>
            </a:br>
            <a:br>
              <a:rPr lang="en-US" sz="1600" dirty="0"/>
            </a:br>
            <a:r>
              <a:rPr lang="en-US" sz="1600" dirty="0"/>
              <a:t>Emotional awareness is a form of courage.</a:t>
            </a:r>
            <a:br>
              <a:rPr lang="en-US" sz="1600" dirty="0"/>
            </a:br>
            <a:endParaRPr lang="en-US" sz="1600" dirty="0"/>
          </a:p>
        </p:txBody>
      </p:sp>
    </p:spTree>
    <p:extLst>
      <p:ext uri="{BB962C8B-B14F-4D97-AF65-F5344CB8AC3E}">
        <p14:creationId xmlns:p14="http://schemas.microsoft.com/office/powerpoint/2010/main" val="135470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679B09-B050-B633-2164-CC65BD79CF95}"/>
              </a:ext>
            </a:extLst>
          </p:cNvPr>
          <p:cNvSpPr txBox="1"/>
          <p:nvPr/>
        </p:nvSpPr>
        <p:spPr>
          <a:xfrm>
            <a:off x="609600" y="1595021"/>
            <a:ext cx="8267700" cy="5262979"/>
          </a:xfrm>
          <a:prstGeom prst="rect">
            <a:avLst/>
          </a:prstGeom>
          <a:noFill/>
        </p:spPr>
        <p:txBody>
          <a:bodyPr wrap="square" rtlCol="0">
            <a:spAutoFit/>
          </a:bodyPr>
          <a:lstStyle/>
          <a:p>
            <a:r>
              <a:rPr lang="en-US" sz="1600" dirty="0"/>
              <a:t>3</a:t>
            </a:r>
            <a:r>
              <a:rPr lang="en-US" sz="1600" b="1" dirty="0"/>
              <a:t>. Social Wellness</a:t>
            </a:r>
            <a:br>
              <a:rPr lang="en-US" sz="1600" dirty="0"/>
            </a:br>
            <a:br>
              <a:rPr lang="en-US" sz="1600" dirty="0"/>
            </a:br>
            <a:r>
              <a:rPr lang="en-US" sz="1600" dirty="0"/>
              <a:t>Nurturing healthy relationships and community</a:t>
            </a:r>
            <a:br>
              <a:rPr lang="en-US" sz="1600" dirty="0"/>
            </a:br>
            <a:r>
              <a:rPr lang="en-US" sz="1600" dirty="0"/>
              <a:t>• Respect - Choosing relationships that are mutual and safe.</a:t>
            </a:r>
            <a:br>
              <a:rPr lang="en-US" sz="1600" dirty="0"/>
            </a:br>
            <a:r>
              <a:rPr lang="en-US" sz="1600" dirty="0"/>
              <a:t>• Humility - Accepting help when you need it.</a:t>
            </a:r>
            <a:br>
              <a:rPr lang="en-US" sz="1600" dirty="0"/>
            </a:br>
            <a:r>
              <a:rPr lang="en-US" sz="1600" dirty="0"/>
              <a:t>• Love - Showing up authentically in community.</a:t>
            </a:r>
            <a:br>
              <a:rPr lang="en-US" sz="1600" dirty="0"/>
            </a:br>
            <a:r>
              <a:rPr lang="en-US" sz="1600" dirty="0"/>
              <a:t>• Wisdom - Knowing when to step back from harmful dynamics.</a:t>
            </a:r>
            <a:br>
              <a:rPr lang="en-US" sz="1600" dirty="0"/>
            </a:br>
            <a:br>
              <a:rPr lang="en-US" sz="1600" dirty="0"/>
            </a:br>
            <a:r>
              <a:rPr lang="en-US" sz="1600" dirty="0"/>
              <a:t>Healthy connection reflects balanced living.</a:t>
            </a:r>
            <a:br>
              <a:rPr lang="en-US" sz="1600" dirty="0"/>
            </a:br>
            <a:br>
              <a:rPr lang="en-US" sz="1600" dirty="0"/>
            </a:br>
            <a:r>
              <a:rPr lang="en-US" sz="1600" dirty="0"/>
              <a:t>4. </a:t>
            </a:r>
            <a:r>
              <a:rPr lang="en-US" sz="1600" b="1" dirty="0"/>
              <a:t>Spiritual Wellness</a:t>
            </a:r>
            <a:br>
              <a:rPr lang="en-US" sz="1600" dirty="0"/>
            </a:br>
            <a:br>
              <a:rPr lang="en-US" sz="1600" dirty="0"/>
            </a:br>
            <a:r>
              <a:rPr lang="en-US" sz="1600" dirty="0"/>
              <a:t>Living with purpose, values, and connection to Creator</a:t>
            </a:r>
            <a:br>
              <a:rPr lang="en-US" sz="1600" dirty="0"/>
            </a:br>
            <a:r>
              <a:rPr lang="en-US" sz="1600" dirty="0"/>
              <a:t>• Truth - Walking in alignment with your values.</a:t>
            </a:r>
            <a:br>
              <a:rPr lang="en-US" sz="1600" dirty="0"/>
            </a:br>
            <a:r>
              <a:rPr lang="en-US" sz="1600" dirty="0"/>
              <a:t>• Humility - Recognizing you are part of something greater than yourself.</a:t>
            </a:r>
            <a:br>
              <a:rPr lang="en-US" sz="1600" dirty="0"/>
            </a:br>
            <a:r>
              <a:rPr lang="en-US" sz="1600" dirty="0"/>
              <a:t>• Wisdom - Seeking guidance through prayer, ceremony, or reflection.</a:t>
            </a:r>
            <a:br>
              <a:rPr lang="en-US" sz="1600" dirty="0"/>
            </a:br>
            <a:r>
              <a:rPr lang="en-US" sz="1600" dirty="0"/>
              <a:t>• Love - Honoring the sacredness of your life.</a:t>
            </a:r>
            <a:br>
              <a:rPr lang="en-US" sz="1600" dirty="0"/>
            </a:br>
            <a:br>
              <a:rPr lang="en-US" sz="1600" dirty="0"/>
            </a:br>
            <a:r>
              <a:rPr lang="en-US" sz="1600" dirty="0"/>
              <a:t>Spiritual wellness keeps the other dimensions aligned.</a:t>
            </a:r>
            <a:br>
              <a:rPr lang="en-US" dirty="0"/>
            </a:br>
            <a:br>
              <a:rPr lang="en-US" sz="1600" dirty="0"/>
            </a:br>
            <a:endParaRPr lang="en-US" sz="1600" dirty="0"/>
          </a:p>
        </p:txBody>
      </p:sp>
      <p:sp>
        <p:nvSpPr>
          <p:cNvPr id="5" name="Rectangle 2">
            <a:extLst>
              <a:ext uri="{FF2B5EF4-FFF2-40B4-BE49-F238E27FC236}">
                <a16:creationId xmlns:a16="http://schemas.microsoft.com/office/drawing/2014/main" id="{E2D9F201-7A7D-5FF1-494B-1BCDFF005CB4}"/>
              </a:ext>
            </a:extLst>
          </p:cNvPr>
          <p:cNvSpPr txBox="1">
            <a:spLocks noChangeArrowheads="1"/>
          </p:cNvSpPr>
          <p:nvPr/>
        </p:nvSpPr>
        <p:spPr>
          <a:xfrm>
            <a:off x="0" y="381000"/>
            <a:ext cx="9029700" cy="838200"/>
          </a:xfrm>
          <a:prstGeom prst="rect">
            <a:avLst/>
          </a:prstGeom>
        </p:spPr>
        <p:txBody>
          <a:bodyPr vert="horz" lIns="91440" tIns="45720" rIns="91440" bIns="45720" rtlCol="0" anchor="ctr">
            <a:normAutofit fontScale="4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3100" b="1" dirty="0">
                <a:solidFill>
                  <a:schemeClr val="accent1"/>
                </a:solidFill>
              </a:rPr>
              <a:t>Self Caring for Prevention, Recovery, &amp; Health Care Providers</a:t>
            </a:r>
            <a:br>
              <a:rPr lang="en-US" b="1" dirty="0">
                <a:solidFill>
                  <a:schemeClr val="accent1"/>
                </a:solidFill>
              </a:rPr>
            </a:br>
            <a:r>
              <a:rPr lang="en-US" sz="3800" b="1" dirty="0">
                <a:solidFill>
                  <a:schemeClr val="accent1"/>
                </a:solidFill>
              </a:rPr>
              <a:t>7 Grandfather Teachings as it applies to 8 dimensions of wellness</a:t>
            </a:r>
          </a:p>
        </p:txBody>
      </p:sp>
    </p:spTree>
    <p:extLst>
      <p:ext uri="{BB962C8B-B14F-4D97-AF65-F5344CB8AC3E}">
        <p14:creationId xmlns:p14="http://schemas.microsoft.com/office/powerpoint/2010/main" val="378275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3B785C-5F1A-12E6-59BD-65A63DE9C4BF}"/>
              </a:ext>
            </a:extLst>
          </p:cNvPr>
          <p:cNvSpPr txBox="1"/>
          <p:nvPr/>
        </p:nvSpPr>
        <p:spPr>
          <a:xfrm>
            <a:off x="609600" y="1595021"/>
            <a:ext cx="8153400" cy="5262979"/>
          </a:xfrm>
          <a:prstGeom prst="rect">
            <a:avLst/>
          </a:prstGeom>
          <a:noFill/>
        </p:spPr>
        <p:txBody>
          <a:bodyPr wrap="square" rtlCol="0">
            <a:spAutoFit/>
          </a:bodyPr>
          <a:lstStyle/>
          <a:p>
            <a:r>
              <a:rPr lang="en-US" sz="1600" dirty="0"/>
              <a:t>5</a:t>
            </a:r>
            <a:r>
              <a:rPr lang="en-US" sz="1600" b="1" dirty="0"/>
              <a:t>. Intellectual Wellness</a:t>
            </a:r>
            <a:br>
              <a:rPr lang="en-US" sz="1600" dirty="0"/>
            </a:br>
            <a:br>
              <a:rPr lang="en-US" sz="1600" dirty="0"/>
            </a:br>
            <a:r>
              <a:rPr lang="en-US" sz="1600" dirty="0"/>
              <a:t>Engaging in growth and lifelong learning</a:t>
            </a:r>
            <a:br>
              <a:rPr lang="en-US" sz="1600" dirty="0"/>
            </a:br>
            <a:r>
              <a:rPr lang="en-US" sz="1600" dirty="0"/>
              <a:t>• Wisdom - Seeking knowledge with discernment.</a:t>
            </a:r>
            <a:br>
              <a:rPr lang="en-US" sz="1600" dirty="0"/>
            </a:br>
            <a:r>
              <a:rPr lang="en-US" sz="1600" dirty="0"/>
              <a:t>• Humility - Understanding you do not know everything.</a:t>
            </a:r>
            <a:br>
              <a:rPr lang="en-US" sz="1600" dirty="0"/>
            </a:br>
            <a:r>
              <a:rPr lang="en-US" sz="1600" dirty="0"/>
              <a:t>• Bravery - Challenging your own assumptions.</a:t>
            </a:r>
            <a:br>
              <a:rPr lang="en-US" sz="1600" dirty="0"/>
            </a:br>
            <a:r>
              <a:rPr lang="en-US" sz="1600" dirty="0"/>
              <a:t>• Truth - Being open to learning what is uncomfortable.</a:t>
            </a:r>
            <a:br>
              <a:rPr lang="en-US" sz="1600" dirty="0"/>
            </a:br>
            <a:br>
              <a:rPr lang="en-US" sz="1600" dirty="0"/>
            </a:br>
            <a:r>
              <a:rPr lang="en-US" sz="1600" dirty="0"/>
              <a:t>Growth is a responsibility.</a:t>
            </a:r>
            <a:br>
              <a:rPr lang="en-US" sz="1600" dirty="0"/>
            </a:br>
            <a:br>
              <a:rPr lang="en-US" sz="1600" dirty="0"/>
            </a:br>
            <a:r>
              <a:rPr lang="en-US" sz="1600" dirty="0"/>
              <a:t>6. </a:t>
            </a:r>
            <a:r>
              <a:rPr lang="en-US" sz="1600" b="1" dirty="0"/>
              <a:t>Occupational Wellness</a:t>
            </a:r>
            <a:br>
              <a:rPr lang="en-US" sz="1600" dirty="0"/>
            </a:br>
            <a:br>
              <a:rPr lang="en-US" sz="1600" dirty="0"/>
            </a:br>
            <a:r>
              <a:rPr lang="en-US" sz="1600" dirty="0"/>
              <a:t>Finding purpose and balance in your work</a:t>
            </a:r>
            <a:br>
              <a:rPr lang="en-US" sz="1600" dirty="0"/>
            </a:br>
            <a:r>
              <a:rPr lang="en-US" sz="1600" dirty="0"/>
              <a:t>• Respect - Setting boundaries around your labor.</a:t>
            </a:r>
            <a:br>
              <a:rPr lang="en-US" sz="1600" dirty="0"/>
            </a:br>
            <a:r>
              <a:rPr lang="en-US" sz="1600" dirty="0"/>
              <a:t>• Honesty - Admitting when you are burned out.</a:t>
            </a:r>
            <a:br>
              <a:rPr lang="en-US" sz="1600" dirty="0"/>
            </a:br>
            <a:r>
              <a:rPr lang="en-US" sz="1600" dirty="0"/>
              <a:t>• Bravery - Advocating for sustainable workload or fair treatment.</a:t>
            </a:r>
            <a:br>
              <a:rPr lang="en-US" sz="1600" dirty="0"/>
            </a:br>
            <a:r>
              <a:rPr lang="en-US" sz="1600" dirty="0"/>
              <a:t>• Love - Serving others without abandoning yourself.</a:t>
            </a:r>
            <a:br>
              <a:rPr lang="en-US" sz="1600" dirty="0"/>
            </a:br>
            <a:br>
              <a:rPr lang="en-US" sz="1600" dirty="0"/>
            </a:br>
            <a:r>
              <a:rPr lang="en-US" sz="1600" dirty="0"/>
              <a:t>Work should not cost you your wellbeing.</a:t>
            </a:r>
            <a:br>
              <a:rPr lang="en-US" sz="1600" dirty="0"/>
            </a:br>
            <a:br>
              <a:rPr lang="en-US" sz="1600" dirty="0"/>
            </a:br>
            <a:endParaRPr lang="en-US" sz="1600" dirty="0"/>
          </a:p>
        </p:txBody>
      </p:sp>
      <p:sp>
        <p:nvSpPr>
          <p:cNvPr id="5" name="Rectangle 2">
            <a:extLst>
              <a:ext uri="{FF2B5EF4-FFF2-40B4-BE49-F238E27FC236}">
                <a16:creationId xmlns:a16="http://schemas.microsoft.com/office/drawing/2014/main" id="{864CFB82-0A80-960E-E218-13A2CE00B134}"/>
              </a:ext>
            </a:extLst>
          </p:cNvPr>
          <p:cNvSpPr txBox="1">
            <a:spLocks noChangeArrowheads="1"/>
          </p:cNvSpPr>
          <p:nvPr/>
        </p:nvSpPr>
        <p:spPr>
          <a:xfrm>
            <a:off x="0" y="381000"/>
            <a:ext cx="9029700" cy="838200"/>
          </a:xfrm>
          <a:prstGeom prst="rect">
            <a:avLst/>
          </a:prstGeom>
        </p:spPr>
        <p:txBody>
          <a:bodyPr vert="horz" lIns="91440" tIns="45720" rIns="91440" bIns="45720" rtlCol="0" anchor="ctr">
            <a:normAutofit fontScale="4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3100" b="1" dirty="0">
                <a:solidFill>
                  <a:schemeClr val="accent1"/>
                </a:solidFill>
              </a:rPr>
              <a:t>Self Caring for Prevention, Recovery, &amp; Health Care Providers</a:t>
            </a:r>
            <a:br>
              <a:rPr lang="en-US" b="1" dirty="0">
                <a:solidFill>
                  <a:schemeClr val="accent1"/>
                </a:solidFill>
              </a:rPr>
            </a:br>
            <a:r>
              <a:rPr lang="en-US" sz="3800" b="1" dirty="0">
                <a:solidFill>
                  <a:schemeClr val="accent1"/>
                </a:solidFill>
              </a:rPr>
              <a:t>7 Grandfather Teachings as it applies to 8 dimensions of wellness</a:t>
            </a:r>
          </a:p>
        </p:txBody>
      </p:sp>
    </p:spTree>
    <p:extLst>
      <p:ext uri="{BB962C8B-B14F-4D97-AF65-F5344CB8AC3E}">
        <p14:creationId xmlns:p14="http://schemas.microsoft.com/office/powerpoint/2010/main" val="227594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1A548-15D7-DFA8-1A44-CD57579945F2}"/>
              </a:ext>
            </a:extLst>
          </p:cNvPr>
          <p:cNvSpPr txBox="1"/>
          <p:nvPr/>
        </p:nvSpPr>
        <p:spPr>
          <a:xfrm>
            <a:off x="685800" y="1524000"/>
            <a:ext cx="8153400" cy="5016758"/>
          </a:xfrm>
          <a:prstGeom prst="rect">
            <a:avLst/>
          </a:prstGeom>
          <a:noFill/>
        </p:spPr>
        <p:txBody>
          <a:bodyPr wrap="square" rtlCol="0">
            <a:spAutoFit/>
          </a:bodyPr>
          <a:lstStyle/>
          <a:p>
            <a:r>
              <a:rPr lang="en-US" sz="1600" b="1" dirty="0"/>
              <a:t>7. Environmental Wellness</a:t>
            </a:r>
            <a:br>
              <a:rPr lang="en-US" sz="1600" dirty="0"/>
            </a:br>
            <a:br>
              <a:rPr lang="en-US" sz="1600" dirty="0"/>
            </a:br>
            <a:r>
              <a:rPr lang="en-US" sz="1600" dirty="0"/>
              <a:t>Creating safe, healthy surroundings</a:t>
            </a:r>
            <a:br>
              <a:rPr lang="en-US" sz="1600" dirty="0"/>
            </a:br>
            <a:r>
              <a:rPr lang="en-US" sz="1600" dirty="0"/>
              <a:t>• Respect - Caring for the land and your physical space.</a:t>
            </a:r>
            <a:br>
              <a:rPr lang="en-US" sz="1600" dirty="0"/>
            </a:br>
            <a:r>
              <a:rPr lang="en-US" sz="1600" dirty="0"/>
              <a:t>• Humility - Recognizing the land sustains you.</a:t>
            </a:r>
            <a:br>
              <a:rPr lang="en-US" sz="1600" dirty="0"/>
            </a:br>
            <a:r>
              <a:rPr lang="en-US" sz="1600" dirty="0"/>
              <a:t>• Wisdom - Placing yourself in environments that support your nervous system.</a:t>
            </a:r>
            <a:br>
              <a:rPr lang="en-US" sz="1600" dirty="0"/>
            </a:br>
            <a:r>
              <a:rPr lang="en-US" sz="1600" dirty="0"/>
              <a:t>• Love - Creating beauty and calm where you live and work.</a:t>
            </a:r>
            <a:br>
              <a:rPr lang="en-US" sz="1600" dirty="0"/>
            </a:br>
            <a:br>
              <a:rPr lang="en-US" sz="1600" dirty="0"/>
            </a:br>
            <a:r>
              <a:rPr lang="en-US" sz="1600" dirty="0"/>
              <a:t>Environment shapes spirit.</a:t>
            </a:r>
            <a:br>
              <a:rPr lang="en-US" sz="1600" dirty="0"/>
            </a:br>
            <a:br>
              <a:rPr lang="en-US" sz="1600" dirty="0"/>
            </a:br>
            <a:r>
              <a:rPr lang="en-US" sz="1600" dirty="0"/>
              <a:t>8. </a:t>
            </a:r>
            <a:r>
              <a:rPr lang="en-US" sz="1600" b="1" dirty="0"/>
              <a:t>Financial Wellness</a:t>
            </a:r>
            <a:br>
              <a:rPr lang="en-US" sz="1600" dirty="0"/>
            </a:br>
            <a:br>
              <a:rPr lang="en-US" sz="1600" dirty="0"/>
            </a:br>
            <a:r>
              <a:rPr lang="en-US" sz="1600" dirty="0"/>
              <a:t>Managing resources responsibly</a:t>
            </a:r>
            <a:br>
              <a:rPr lang="en-US" sz="1600" dirty="0"/>
            </a:br>
            <a:r>
              <a:rPr lang="en-US" sz="1600" dirty="0"/>
              <a:t>• Wisdom - Planning for the future.</a:t>
            </a:r>
            <a:br>
              <a:rPr lang="en-US" sz="1600" dirty="0"/>
            </a:br>
            <a:r>
              <a:rPr lang="en-US" sz="1600" dirty="0"/>
              <a:t>• Honesty - Being truthful about your financial reality.</a:t>
            </a:r>
            <a:br>
              <a:rPr lang="en-US" sz="1600" dirty="0"/>
            </a:br>
            <a:r>
              <a:rPr lang="en-US" sz="1600" dirty="0"/>
              <a:t>• Bravery - Seeking guidance or making changes when needed.</a:t>
            </a:r>
            <a:br>
              <a:rPr lang="en-US" sz="1600" dirty="0"/>
            </a:br>
            <a:r>
              <a:rPr lang="en-US" sz="1600" dirty="0"/>
              <a:t>• Respect - Treating resources as sacred, not disposable.</a:t>
            </a:r>
            <a:br>
              <a:rPr lang="en-US" sz="1600" dirty="0"/>
            </a:br>
            <a:br>
              <a:rPr lang="en-US" sz="1600" dirty="0"/>
            </a:br>
            <a:r>
              <a:rPr lang="en-US" sz="1600" dirty="0"/>
              <a:t>Financial balance supports generational stability. </a:t>
            </a:r>
            <a:br>
              <a:rPr lang="en-US" sz="1600" dirty="0"/>
            </a:br>
            <a:endParaRPr lang="en-US" sz="1600" dirty="0"/>
          </a:p>
        </p:txBody>
      </p:sp>
      <p:sp>
        <p:nvSpPr>
          <p:cNvPr id="5" name="Rectangle 2">
            <a:extLst>
              <a:ext uri="{FF2B5EF4-FFF2-40B4-BE49-F238E27FC236}">
                <a16:creationId xmlns:a16="http://schemas.microsoft.com/office/drawing/2014/main" id="{A528CC3D-2D64-9239-3416-5341F97CE20F}"/>
              </a:ext>
            </a:extLst>
          </p:cNvPr>
          <p:cNvSpPr txBox="1">
            <a:spLocks noChangeArrowheads="1"/>
          </p:cNvSpPr>
          <p:nvPr/>
        </p:nvSpPr>
        <p:spPr>
          <a:xfrm>
            <a:off x="0" y="381000"/>
            <a:ext cx="9029700" cy="838200"/>
          </a:xfrm>
          <a:prstGeom prst="rect">
            <a:avLst/>
          </a:prstGeom>
        </p:spPr>
        <p:txBody>
          <a:bodyPr vert="horz" lIns="91440" tIns="45720" rIns="91440" bIns="45720" rtlCol="0" anchor="ctr">
            <a:normAutofit fontScale="4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3100" b="1" dirty="0">
                <a:solidFill>
                  <a:schemeClr val="accent1"/>
                </a:solidFill>
              </a:rPr>
              <a:t>Self Caring for Prevention, Recovery, &amp; Health Care Providers</a:t>
            </a:r>
            <a:br>
              <a:rPr lang="en-US" b="1" dirty="0">
                <a:solidFill>
                  <a:schemeClr val="accent1"/>
                </a:solidFill>
              </a:rPr>
            </a:br>
            <a:r>
              <a:rPr lang="en-US" sz="3800" b="1" dirty="0">
                <a:solidFill>
                  <a:schemeClr val="accent1"/>
                </a:solidFill>
              </a:rPr>
              <a:t>7 Grandfather Teachings as it applies to 8 dimensions of wellness</a:t>
            </a:r>
          </a:p>
        </p:txBody>
      </p:sp>
    </p:spTree>
    <p:extLst>
      <p:ext uri="{BB962C8B-B14F-4D97-AF65-F5344CB8AC3E}">
        <p14:creationId xmlns:p14="http://schemas.microsoft.com/office/powerpoint/2010/main" val="163038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0DD04F-2225-CA3D-7D30-98D920F01196}"/>
              </a:ext>
            </a:extLst>
          </p:cNvPr>
          <p:cNvSpPr txBox="1"/>
          <p:nvPr/>
        </p:nvSpPr>
        <p:spPr>
          <a:xfrm>
            <a:off x="598394" y="1600200"/>
            <a:ext cx="8458200" cy="4708981"/>
          </a:xfrm>
          <a:prstGeom prst="rect">
            <a:avLst/>
          </a:prstGeom>
          <a:noFill/>
        </p:spPr>
        <p:txBody>
          <a:bodyPr wrap="square" rtlCol="0">
            <a:spAutoFit/>
          </a:bodyPr>
          <a:lstStyle/>
          <a:p>
            <a:r>
              <a:rPr lang="en-US" sz="2000" b="1" dirty="0"/>
              <a:t>The Deeper Connection</a:t>
            </a:r>
            <a:br>
              <a:rPr lang="en-US" sz="2000" dirty="0"/>
            </a:br>
            <a:br>
              <a:rPr lang="en-US" sz="2000" dirty="0"/>
            </a:br>
            <a:r>
              <a:rPr lang="en-US" sz="2000" dirty="0"/>
              <a:t>Practicing self-care across these eight dimensions is not self-indulgence - it is living the teachings daily.</a:t>
            </a:r>
            <a:br>
              <a:rPr lang="en-US" sz="2000" dirty="0"/>
            </a:br>
            <a:br>
              <a:rPr lang="en-US" sz="2000" dirty="0"/>
            </a:br>
            <a:r>
              <a:rPr lang="en-US" sz="2000" dirty="0"/>
              <a:t>When you:</a:t>
            </a:r>
            <a:br>
              <a:rPr lang="en-US" sz="2000" dirty="0"/>
            </a:br>
            <a:r>
              <a:rPr lang="en-US" sz="2000" dirty="0"/>
              <a:t>• Rest, you practice Love.</a:t>
            </a:r>
            <a:br>
              <a:rPr lang="en-US" sz="2000" dirty="0"/>
            </a:br>
            <a:r>
              <a:rPr lang="en-US" sz="2000" dirty="0"/>
              <a:t>• Set boundaries, you practice Respect.</a:t>
            </a:r>
            <a:br>
              <a:rPr lang="en-US" sz="2000" dirty="0"/>
            </a:br>
            <a:r>
              <a:rPr lang="en-US" sz="2000" dirty="0"/>
              <a:t>• Seek help, you practice Humility.</a:t>
            </a:r>
            <a:br>
              <a:rPr lang="en-US" sz="2000" dirty="0"/>
            </a:br>
            <a:r>
              <a:rPr lang="en-US" sz="2000" dirty="0"/>
              <a:t>• Speak your needs, you practice Truth.</a:t>
            </a:r>
            <a:br>
              <a:rPr lang="en-US" sz="2000" dirty="0"/>
            </a:br>
            <a:r>
              <a:rPr lang="en-US" sz="2000" dirty="0"/>
              <a:t>• Admit your limits, you practice Honesty.</a:t>
            </a:r>
            <a:br>
              <a:rPr lang="en-US" sz="2000" dirty="0"/>
            </a:br>
            <a:r>
              <a:rPr lang="en-US" sz="2000" dirty="0"/>
              <a:t>• Take hard steps toward healing, you practice Bravery.</a:t>
            </a:r>
            <a:br>
              <a:rPr lang="en-US" sz="2000" dirty="0"/>
            </a:br>
            <a:r>
              <a:rPr lang="en-US" sz="2000" dirty="0"/>
              <a:t>• Learn and grow, you practice Wisdom.</a:t>
            </a:r>
            <a:br>
              <a:rPr lang="en-US" sz="2000" dirty="0"/>
            </a:br>
            <a:br>
              <a:rPr lang="en-US" sz="2000" dirty="0"/>
            </a:br>
            <a:r>
              <a:rPr lang="en-US" sz="2000" dirty="0"/>
              <a:t>Balanced wellness is walking the teachings in action. </a:t>
            </a:r>
          </a:p>
        </p:txBody>
      </p:sp>
      <p:sp>
        <p:nvSpPr>
          <p:cNvPr id="5" name="Rectangle 2">
            <a:extLst>
              <a:ext uri="{FF2B5EF4-FFF2-40B4-BE49-F238E27FC236}">
                <a16:creationId xmlns:a16="http://schemas.microsoft.com/office/drawing/2014/main" id="{7DFEBA7E-1691-C393-D8B6-1E120874E0BE}"/>
              </a:ext>
            </a:extLst>
          </p:cNvPr>
          <p:cNvSpPr txBox="1">
            <a:spLocks noChangeArrowheads="1"/>
          </p:cNvSpPr>
          <p:nvPr/>
        </p:nvSpPr>
        <p:spPr>
          <a:xfrm>
            <a:off x="0" y="381000"/>
            <a:ext cx="9029700" cy="838200"/>
          </a:xfrm>
          <a:prstGeom prst="rect">
            <a:avLst/>
          </a:prstGeom>
        </p:spPr>
        <p:txBody>
          <a:bodyPr vert="horz" lIns="91440" tIns="45720" rIns="91440" bIns="45720" rtlCol="0" anchor="ctr">
            <a:normAutofit fontScale="4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170000"/>
              </a:lnSpc>
              <a:defRPr/>
            </a:pPr>
            <a:r>
              <a:rPr lang="en-US" sz="3100" b="1" dirty="0">
                <a:solidFill>
                  <a:schemeClr val="accent1"/>
                </a:solidFill>
              </a:rPr>
              <a:t>Self Caring for Prevention, Recovery, &amp; Health Care Providers</a:t>
            </a:r>
            <a:br>
              <a:rPr lang="en-US" b="1" dirty="0">
                <a:solidFill>
                  <a:schemeClr val="accent1"/>
                </a:solidFill>
              </a:rPr>
            </a:br>
            <a:r>
              <a:rPr lang="en-US" sz="3800" b="1" dirty="0">
                <a:solidFill>
                  <a:schemeClr val="accent1"/>
                </a:solidFill>
              </a:rPr>
              <a:t>7 Grandfather Teachings as it applies to 8 dimensions of wellness</a:t>
            </a:r>
          </a:p>
        </p:txBody>
      </p:sp>
    </p:spTree>
    <p:extLst>
      <p:ext uri="{BB962C8B-B14F-4D97-AF65-F5344CB8AC3E}">
        <p14:creationId xmlns:p14="http://schemas.microsoft.com/office/powerpoint/2010/main" val="328251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4F1622-F133-4C39-A178-9AE077529E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9" name="Picture 18">
            <a:extLst>
              <a:ext uri="{FF2B5EF4-FFF2-40B4-BE49-F238E27FC236}">
                <a16:creationId xmlns:a16="http://schemas.microsoft.com/office/drawing/2014/main" id="{28F5356A-F695-48A7-A0FB-0D74C2ABDA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8" name="TextBox 7">
            <a:extLst>
              <a:ext uri="{FF2B5EF4-FFF2-40B4-BE49-F238E27FC236}">
                <a16:creationId xmlns:a16="http://schemas.microsoft.com/office/drawing/2014/main" id="{B01DB5BD-9DE0-7EB6-6025-843286652EFE}"/>
              </a:ext>
            </a:extLst>
          </p:cNvPr>
          <p:cNvSpPr txBox="1"/>
          <p:nvPr/>
        </p:nvSpPr>
        <p:spPr>
          <a:xfrm>
            <a:off x="5960087" y="1382246"/>
            <a:ext cx="3183913" cy="3446373"/>
          </a:xfrm>
          <a:prstGeom prst="rect">
            <a:avLst/>
          </a:prstGeom>
          <a:noFill/>
          <a:ln w="19050">
            <a:noFill/>
            <a:prstDash val="dash"/>
          </a:ln>
        </p:spPr>
        <p:txBody>
          <a:bodyPr vert="horz" lIns="91440" tIns="45720" rIns="91440" bIns="45720" rtlCol="0" anchor="b">
            <a:normAutofit/>
          </a:bodyPr>
          <a:lstStyle/>
          <a:p>
            <a:pPr algn="ctr" defTabSz="914400">
              <a:lnSpc>
                <a:spcPct val="90000"/>
              </a:lnSpc>
              <a:spcBef>
                <a:spcPct val="0"/>
              </a:spcBef>
              <a:spcAft>
                <a:spcPts val="600"/>
              </a:spcAft>
            </a:pPr>
            <a:r>
              <a:rPr lang="en-US" sz="2800" b="1" cap="all" dirty="0">
                <a:latin typeface="+mj-lt"/>
                <a:ea typeface="+mj-ea"/>
                <a:cs typeface="+mj-cs"/>
              </a:rPr>
              <a:t>The 7 Grandfather Teachings</a:t>
            </a:r>
          </a:p>
          <a:p>
            <a:pPr algn="ctr" defTabSz="914400">
              <a:lnSpc>
                <a:spcPct val="90000"/>
              </a:lnSpc>
              <a:spcBef>
                <a:spcPct val="0"/>
              </a:spcBef>
              <a:spcAft>
                <a:spcPts val="600"/>
              </a:spcAft>
            </a:pPr>
            <a:r>
              <a:rPr lang="en-US" sz="2800" b="1" cap="all" dirty="0">
                <a:latin typeface="+mj-lt"/>
                <a:ea typeface="+mj-ea"/>
                <a:cs typeface="+mj-cs"/>
              </a:rPr>
              <a:t>_________</a:t>
            </a:r>
          </a:p>
          <a:p>
            <a:pPr algn="ctr" defTabSz="914400">
              <a:lnSpc>
                <a:spcPct val="90000"/>
              </a:lnSpc>
              <a:spcBef>
                <a:spcPct val="0"/>
              </a:spcBef>
              <a:spcAft>
                <a:spcPts val="600"/>
              </a:spcAft>
            </a:pPr>
            <a:endParaRPr lang="en-US" sz="2800" b="1" cap="all" dirty="0">
              <a:latin typeface="+mj-lt"/>
              <a:ea typeface="+mj-ea"/>
              <a:cs typeface="+mj-cs"/>
            </a:endParaRPr>
          </a:p>
          <a:p>
            <a:pPr algn="ctr" defTabSz="914400">
              <a:lnSpc>
                <a:spcPct val="90000"/>
              </a:lnSpc>
              <a:spcBef>
                <a:spcPct val="0"/>
              </a:spcBef>
              <a:spcAft>
                <a:spcPts val="600"/>
              </a:spcAft>
            </a:pPr>
            <a:r>
              <a:rPr lang="en-US" sz="2800" b="1" cap="all" dirty="0">
                <a:latin typeface="+mj-lt"/>
                <a:ea typeface="+mj-ea"/>
                <a:cs typeface="+mj-cs"/>
              </a:rPr>
              <a:t>The Medicine Wheel</a:t>
            </a:r>
          </a:p>
        </p:txBody>
      </p:sp>
      <p:sp>
        <p:nvSpPr>
          <p:cNvPr id="21" name="Rectangle 20">
            <a:extLst>
              <a:ext uri="{FF2B5EF4-FFF2-40B4-BE49-F238E27FC236}">
                <a16:creationId xmlns:a16="http://schemas.microsoft.com/office/drawing/2014/main" id="{3172ECDB-2AC7-44B5-822D-86A84637E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0086" y="-1"/>
            <a:ext cx="3183914"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FB9520-192A-4C46-991F-2E6BDD004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600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2A937980-25E7-432E-8E85-0D32CB96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03" y="643464"/>
            <a:ext cx="4979111"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ircle with different colors and text&#10;&#10;AI-generated content may be incorrect.">
            <a:extLst>
              <a:ext uri="{FF2B5EF4-FFF2-40B4-BE49-F238E27FC236}">
                <a16:creationId xmlns:a16="http://schemas.microsoft.com/office/drawing/2014/main" id="{785C0A29-42EB-4EF9-92CE-0DBB1E58E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83" y="1546600"/>
            <a:ext cx="6726450" cy="3985419"/>
          </a:xfrm>
          <a:prstGeom prst="rect">
            <a:avLst/>
          </a:prstGeom>
        </p:spPr>
      </p:pic>
    </p:spTree>
    <p:extLst>
      <p:ext uri="{BB962C8B-B14F-4D97-AF65-F5344CB8AC3E}">
        <p14:creationId xmlns:p14="http://schemas.microsoft.com/office/powerpoint/2010/main" val="75342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2000">
              <a:schemeClr val="bg1"/>
            </a:gs>
            <a:gs pos="50000">
              <a:schemeClr val="bg1">
                <a:lumMod val="65000"/>
                <a:lumOff val="35000"/>
              </a:schemeClr>
            </a:gs>
            <a:gs pos="54000">
              <a:schemeClr val="bg1">
                <a:lumMod val="65000"/>
                <a:lumOff val="35000"/>
              </a:schemeClr>
            </a:gs>
            <a:gs pos="86000">
              <a:schemeClr val="bg1"/>
            </a:gs>
          </a:gsLst>
          <a:lin ang="5400000" scaled="1"/>
        </a:gradFill>
        <a:effectLst/>
      </p:bgPr>
    </p:bg>
    <p:spTree>
      <p:nvGrpSpPr>
        <p:cNvPr id="1" name=""/>
        <p:cNvGrpSpPr/>
        <p:nvPr/>
      </p:nvGrpSpPr>
      <p:grpSpPr>
        <a:xfrm>
          <a:off x="0" y="0"/>
          <a:ext cx="0" cy="0"/>
          <a:chOff x="0" y="0"/>
          <a:chExt cx="0" cy="0"/>
        </a:xfrm>
      </p:grpSpPr>
      <p:pic>
        <p:nvPicPr>
          <p:cNvPr id="6" name="Google Shape;698;p38">
            <a:extLst>
              <a:ext uri="{FF2B5EF4-FFF2-40B4-BE49-F238E27FC236}">
                <a16:creationId xmlns:a16="http://schemas.microsoft.com/office/drawing/2014/main" id="{F8B6C12D-1095-286C-9906-352A05BE96CA}"/>
              </a:ext>
            </a:extLst>
          </p:cNvPr>
          <p:cNvPicPr preferRelativeResize="0"/>
          <p:nvPr/>
        </p:nvPicPr>
        <p:blipFill>
          <a:blip r:embed="rId2">
            <a:alphaModFix/>
          </a:blip>
          <a:stretch>
            <a:fillRect/>
          </a:stretch>
        </p:blipFill>
        <p:spPr>
          <a:xfrm>
            <a:off x="2187230" y="1678234"/>
            <a:ext cx="4769516" cy="4780099"/>
          </a:xfrm>
          <a:prstGeom prst="rect">
            <a:avLst/>
          </a:prstGeom>
          <a:noFill/>
          <a:ln>
            <a:noFill/>
          </a:ln>
        </p:spPr>
      </p:pic>
      <p:sp>
        <p:nvSpPr>
          <p:cNvPr id="7" name="Google Shape;699;p38">
            <a:extLst>
              <a:ext uri="{FF2B5EF4-FFF2-40B4-BE49-F238E27FC236}">
                <a16:creationId xmlns:a16="http://schemas.microsoft.com/office/drawing/2014/main" id="{62E1053F-5BBC-EB40-5EF1-818BE5AC1021}"/>
              </a:ext>
            </a:extLst>
          </p:cNvPr>
          <p:cNvSpPr txBox="1"/>
          <p:nvPr/>
        </p:nvSpPr>
        <p:spPr>
          <a:xfrm>
            <a:off x="3397188" y="2424350"/>
            <a:ext cx="2349600" cy="585000"/>
          </a:xfrm>
          <a:prstGeom prst="rect">
            <a:avLst/>
          </a:prstGeom>
          <a:noFill/>
          <a:ln>
            <a:noFill/>
          </a:ln>
        </p:spPr>
        <p:txBody>
          <a:bodyPr spcFirstLastPara="1" wrap="square" lIns="91425" tIns="91425" rIns="91425" bIns="91425" anchor="t" anchorCtr="0">
            <a:spAutoFit/>
          </a:bodyPr>
          <a:lstStyle/>
          <a:p>
            <a:pPr algn="ctr"/>
            <a:r>
              <a:rPr lang="en" sz="2600" b="1" dirty="0">
                <a:solidFill>
                  <a:srgbClr val="FF0000"/>
                </a:solidFill>
                <a:latin typeface="Nunito"/>
                <a:ea typeface="Nunito"/>
                <a:cs typeface="Nunito"/>
                <a:sym typeface="Nunito"/>
              </a:rPr>
              <a:t>MENTAL</a:t>
            </a:r>
            <a:endParaRPr sz="2600" b="1" dirty="0">
              <a:solidFill>
                <a:srgbClr val="FF0000"/>
              </a:solidFill>
              <a:latin typeface="Nunito"/>
              <a:ea typeface="Nunito"/>
              <a:cs typeface="Nunito"/>
              <a:sym typeface="Nunito"/>
            </a:endParaRPr>
          </a:p>
        </p:txBody>
      </p:sp>
      <p:sp>
        <p:nvSpPr>
          <p:cNvPr id="8" name="Google Shape;700;p38">
            <a:extLst>
              <a:ext uri="{FF2B5EF4-FFF2-40B4-BE49-F238E27FC236}">
                <a16:creationId xmlns:a16="http://schemas.microsoft.com/office/drawing/2014/main" id="{6D38BAA2-E15D-E6B9-1228-E734DCABF862}"/>
              </a:ext>
            </a:extLst>
          </p:cNvPr>
          <p:cNvSpPr txBox="1"/>
          <p:nvPr/>
        </p:nvSpPr>
        <p:spPr>
          <a:xfrm>
            <a:off x="3533238" y="4579617"/>
            <a:ext cx="2077500" cy="1200298"/>
          </a:xfrm>
          <a:prstGeom prst="rect">
            <a:avLst/>
          </a:prstGeom>
          <a:noFill/>
          <a:ln>
            <a:noFill/>
          </a:ln>
        </p:spPr>
        <p:txBody>
          <a:bodyPr spcFirstLastPara="1" wrap="square" lIns="91425" tIns="91425" rIns="91425" bIns="91425" anchor="t" anchorCtr="0">
            <a:spAutoFit/>
          </a:bodyPr>
          <a:lstStyle/>
          <a:p>
            <a:pPr algn="ctr"/>
            <a:endParaRPr lang="en" sz="2200" b="1" dirty="0">
              <a:latin typeface="Nunito"/>
              <a:ea typeface="Nunito"/>
              <a:cs typeface="Nunito"/>
              <a:sym typeface="Nunito"/>
            </a:endParaRPr>
          </a:p>
          <a:p>
            <a:pPr algn="ctr"/>
            <a:endParaRPr lang="en" sz="2200" b="1" dirty="0">
              <a:solidFill>
                <a:schemeClr val="bg1"/>
              </a:solidFill>
              <a:latin typeface="Nunito"/>
              <a:ea typeface="Nunito"/>
              <a:cs typeface="Nunito"/>
              <a:sym typeface="Nunito"/>
            </a:endParaRPr>
          </a:p>
          <a:p>
            <a:pPr algn="ctr"/>
            <a:r>
              <a:rPr lang="en" sz="2200" b="1" dirty="0">
                <a:solidFill>
                  <a:srgbClr val="FFFF00"/>
                </a:solidFill>
                <a:latin typeface="Nunito"/>
                <a:ea typeface="Nunito"/>
                <a:cs typeface="Nunito"/>
                <a:sym typeface="Nunito"/>
              </a:rPr>
              <a:t>EMOTIONAL</a:t>
            </a:r>
            <a:endParaRPr sz="2200" b="1" dirty="0">
              <a:solidFill>
                <a:srgbClr val="FFFF00"/>
              </a:solidFill>
              <a:latin typeface="Nunito"/>
              <a:ea typeface="Nunito"/>
              <a:cs typeface="Nunito"/>
              <a:sym typeface="Nunito"/>
            </a:endParaRPr>
          </a:p>
        </p:txBody>
      </p:sp>
      <p:sp>
        <p:nvSpPr>
          <p:cNvPr id="9" name="Google Shape;701;p38">
            <a:extLst>
              <a:ext uri="{FF2B5EF4-FFF2-40B4-BE49-F238E27FC236}">
                <a16:creationId xmlns:a16="http://schemas.microsoft.com/office/drawing/2014/main" id="{F11446C6-62D8-5B49-1DB5-89798FD0B618}"/>
              </a:ext>
            </a:extLst>
          </p:cNvPr>
          <p:cNvSpPr txBox="1"/>
          <p:nvPr/>
        </p:nvSpPr>
        <p:spPr>
          <a:xfrm>
            <a:off x="4815351" y="3454938"/>
            <a:ext cx="1862874" cy="892522"/>
          </a:xfrm>
          <a:prstGeom prst="rect">
            <a:avLst/>
          </a:prstGeom>
          <a:noFill/>
          <a:ln>
            <a:noFill/>
          </a:ln>
        </p:spPr>
        <p:txBody>
          <a:bodyPr spcFirstLastPara="1" wrap="square" lIns="91425" tIns="91425" rIns="91425" bIns="91425" anchor="t" anchorCtr="0">
            <a:spAutoFit/>
          </a:bodyPr>
          <a:lstStyle/>
          <a:p>
            <a:pPr algn="ctr"/>
            <a:r>
              <a:rPr lang="en" sz="2300" b="1" dirty="0">
                <a:solidFill>
                  <a:schemeClr val="bg1"/>
                </a:solidFill>
                <a:latin typeface="Nunito"/>
                <a:ea typeface="Nunito"/>
                <a:cs typeface="Nunito"/>
                <a:sym typeface="Nunito"/>
              </a:rPr>
              <a:t>   SPIRITUAL</a:t>
            </a:r>
            <a:endParaRPr sz="2000" b="1" dirty="0">
              <a:solidFill>
                <a:schemeClr val="bg1"/>
              </a:solidFill>
              <a:latin typeface="Nunito"/>
              <a:ea typeface="Nunito"/>
              <a:cs typeface="Nunito"/>
              <a:sym typeface="Nunito"/>
            </a:endParaRPr>
          </a:p>
        </p:txBody>
      </p:sp>
      <p:sp>
        <p:nvSpPr>
          <p:cNvPr id="10" name="Google Shape;702;p38">
            <a:extLst>
              <a:ext uri="{FF2B5EF4-FFF2-40B4-BE49-F238E27FC236}">
                <a16:creationId xmlns:a16="http://schemas.microsoft.com/office/drawing/2014/main" id="{44A97DC5-C8D1-6B22-E4AD-244BEFB7039B}"/>
              </a:ext>
            </a:extLst>
          </p:cNvPr>
          <p:cNvSpPr txBox="1"/>
          <p:nvPr/>
        </p:nvSpPr>
        <p:spPr>
          <a:xfrm>
            <a:off x="2551938" y="3454938"/>
            <a:ext cx="1690500" cy="892522"/>
          </a:xfrm>
          <a:prstGeom prst="rect">
            <a:avLst/>
          </a:prstGeom>
          <a:noFill/>
          <a:ln>
            <a:noFill/>
          </a:ln>
        </p:spPr>
        <p:txBody>
          <a:bodyPr spcFirstLastPara="1" wrap="square" lIns="91425" tIns="91425" rIns="91425" bIns="91425" anchor="t" anchorCtr="0">
            <a:spAutoFit/>
          </a:bodyPr>
          <a:lstStyle/>
          <a:p>
            <a:pPr algn="ctr"/>
            <a:endParaRPr lang="en" sz="2300" b="1" dirty="0">
              <a:solidFill>
                <a:schemeClr val="lt1"/>
              </a:solidFill>
              <a:latin typeface="Nunito"/>
              <a:ea typeface="Nunito"/>
              <a:cs typeface="Nunito"/>
              <a:sym typeface="Nunito"/>
            </a:endParaRPr>
          </a:p>
          <a:p>
            <a:pPr algn="ctr"/>
            <a:r>
              <a:rPr lang="en" sz="2300" b="1" dirty="0">
                <a:latin typeface="Nunito"/>
                <a:ea typeface="Nunito"/>
                <a:cs typeface="Nunito"/>
                <a:sym typeface="Nunito"/>
              </a:rPr>
              <a:t>PHYSICAL</a:t>
            </a:r>
            <a:endParaRPr sz="2300" b="1" dirty="0">
              <a:latin typeface="Nunito"/>
              <a:ea typeface="Nunito"/>
              <a:cs typeface="Nunito"/>
              <a:sym typeface="Nunito"/>
            </a:endParaRPr>
          </a:p>
        </p:txBody>
      </p:sp>
      <p:sp>
        <p:nvSpPr>
          <p:cNvPr id="11" name="TextBox 10">
            <a:extLst>
              <a:ext uri="{FF2B5EF4-FFF2-40B4-BE49-F238E27FC236}">
                <a16:creationId xmlns:a16="http://schemas.microsoft.com/office/drawing/2014/main" id="{58B54EDA-CDED-2DD1-7E30-32EEB4C3746A}"/>
              </a:ext>
            </a:extLst>
          </p:cNvPr>
          <p:cNvSpPr txBox="1"/>
          <p:nvPr/>
        </p:nvSpPr>
        <p:spPr>
          <a:xfrm>
            <a:off x="2320934" y="389348"/>
            <a:ext cx="6411472" cy="646331"/>
          </a:xfrm>
          <a:prstGeom prst="rect">
            <a:avLst/>
          </a:prstGeom>
          <a:noFill/>
        </p:spPr>
        <p:txBody>
          <a:bodyPr wrap="square" rtlCol="0">
            <a:spAutoFit/>
          </a:bodyPr>
          <a:lstStyle/>
          <a:p>
            <a:pPr algn="r"/>
            <a:r>
              <a:rPr lang="en-US" sz="3600" b="1" dirty="0">
                <a:solidFill>
                  <a:schemeClr val="accent1"/>
                </a:solidFill>
              </a:rPr>
              <a:t>Recap: Holistic</a:t>
            </a:r>
          </a:p>
        </p:txBody>
      </p:sp>
      <p:sp>
        <p:nvSpPr>
          <p:cNvPr id="18" name="TextBox 17">
            <a:extLst>
              <a:ext uri="{FF2B5EF4-FFF2-40B4-BE49-F238E27FC236}">
                <a16:creationId xmlns:a16="http://schemas.microsoft.com/office/drawing/2014/main" id="{437B9044-6D70-028D-783D-2F108A28D628}"/>
              </a:ext>
            </a:extLst>
          </p:cNvPr>
          <p:cNvSpPr txBox="1"/>
          <p:nvPr/>
        </p:nvSpPr>
        <p:spPr>
          <a:xfrm>
            <a:off x="38088" y="1024293"/>
            <a:ext cx="9067800" cy="646331"/>
          </a:xfrm>
          <a:prstGeom prst="rect">
            <a:avLst/>
          </a:prstGeom>
          <a:noFill/>
        </p:spPr>
        <p:txBody>
          <a:bodyPr wrap="square">
            <a:spAutoFit/>
          </a:bodyPr>
          <a:lstStyle/>
          <a:p>
            <a:pPr algn="ctr"/>
            <a:r>
              <a:rPr lang="en-US" sz="3600" dirty="0">
                <a:solidFill>
                  <a:srgbClr val="FFC000"/>
                </a:solidFill>
              </a:rPr>
              <a:t>Start Anywhere – The </a:t>
            </a:r>
            <a:r>
              <a:rPr lang="en-US" sz="3600" dirty="0">
                <a:solidFill>
                  <a:srgbClr val="FFC000"/>
                </a:solidFill>
                <a:latin typeface="+mj-lt"/>
              </a:rPr>
              <a:t>Medicine</a:t>
            </a:r>
            <a:r>
              <a:rPr lang="en-US" sz="3600" dirty="0">
                <a:solidFill>
                  <a:srgbClr val="FFC000"/>
                </a:solidFill>
              </a:rPr>
              <a:t> Wheel</a:t>
            </a:r>
          </a:p>
        </p:txBody>
      </p:sp>
    </p:spTree>
    <p:extLst>
      <p:ext uri="{BB962C8B-B14F-4D97-AF65-F5344CB8AC3E}">
        <p14:creationId xmlns:p14="http://schemas.microsoft.com/office/powerpoint/2010/main" val="342301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C06E6A-A768-0449-F23A-925A527986C4}"/>
              </a:ext>
            </a:extLst>
          </p:cNvPr>
          <p:cNvSpPr>
            <a:spLocks noGrp="1"/>
          </p:cNvSpPr>
          <p:nvPr>
            <p:ph type="title"/>
          </p:nvPr>
        </p:nvSpPr>
        <p:spPr>
          <a:xfrm>
            <a:off x="2514600" y="533400"/>
            <a:ext cx="6257131" cy="614067"/>
          </a:xfrm>
        </p:spPr>
        <p:txBody>
          <a:bodyPr vert="horz" lIns="91440" tIns="45720" rIns="91440" bIns="45720" rtlCol="0" anchor="t">
            <a:normAutofit fontScale="90000"/>
          </a:bodyPr>
          <a:lstStyle/>
          <a:p>
            <a:r>
              <a:rPr lang="en-US" sz="4400" dirty="0">
                <a:solidFill>
                  <a:schemeClr val="accent1">
                    <a:lumMod val="60000"/>
                    <a:lumOff val="40000"/>
                  </a:schemeClr>
                </a:solidFill>
                <a:latin typeface="ACADEMY ENGRAVED LET PLAIN:1.0" panose="02000000000000000000" pitchFamily="2" charset="0"/>
              </a:rPr>
              <a:t>Mino</a:t>
            </a:r>
            <a:r>
              <a:rPr lang="en-US" sz="4400" dirty="0">
                <a:solidFill>
                  <a:schemeClr val="accent1">
                    <a:lumMod val="60000"/>
                    <a:lumOff val="40000"/>
                  </a:schemeClr>
                </a:solidFill>
              </a:rPr>
              <a:t> </a:t>
            </a:r>
            <a:r>
              <a:rPr lang="en-US" sz="4400" dirty="0" err="1">
                <a:solidFill>
                  <a:schemeClr val="accent1">
                    <a:lumMod val="60000"/>
                    <a:lumOff val="40000"/>
                  </a:schemeClr>
                </a:solidFill>
                <a:latin typeface="ACADEMY ENGRAVED LET PLAIN:1.0" panose="02000000000000000000" pitchFamily="2" charset="0"/>
              </a:rPr>
              <a:t>Bimaadziwin</a:t>
            </a:r>
            <a:br>
              <a:rPr lang="en-US" sz="4400" dirty="0">
                <a:solidFill>
                  <a:schemeClr val="accent1">
                    <a:lumMod val="60000"/>
                    <a:lumOff val="40000"/>
                  </a:schemeClr>
                </a:solidFill>
              </a:rPr>
            </a:br>
            <a:endParaRPr lang="en-US" sz="1600" b="1" dirty="0">
              <a:solidFill>
                <a:schemeClr val="accent1">
                  <a:lumMod val="60000"/>
                  <a:lumOff val="40000"/>
                </a:schemeClr>
              </a:solidFill>
              <a:latin typeface="+mn-lt"/>
            </a:endParaRPr>
          </a:p>
        </p:txBody>
      </p:sp>
      <p:pic>
        <p:nvPicPr>
          <p:cNvPr id="12" name="Picture 11" descr="A bald eagle flying in the sky&#10;&#10;Description automatically generated">
            <a:extLst>
              <a:ext uri="{FF2B5EF4-FFF2-40B4-BE49-F238E27FC236}">
                <a16:creationId xmlns:a16="http://schemas.microsoft.com/office/drawing/2014/main" id="{F9BE1C7B-1EAE-57C5-31BF-B65242E89E3D}"/>
              </a:ext>
            </a:extLst>
          </p:cNvPr>
          <p:cNvPicPr>
            <a:picLocks noChangeAspect="1"/>
          </p:cNvPicPr>
          <p:nvPr/>
        </p:nvPicPr>
        <p:blipFill>
          <a:blip r:embed="rId2">
            <a:alphaModFix/>
          </a:blip>
          <a:srcRect t="13151" r="1" b="2585"/>
          <a:stretch/>
        </p:blipFill>
        <p:spPr>
          <a:xfrm>
            <a:off x="1523822" y="2743200"/>
            <a:ext cx="6096353" cy="3429000"/>
          </a:xfrm>
          <a:prstGeom prst="rect">
            <a:avLst/>
          </a:prstGeom>
        </p:spPr>
      </p:pic>
      <p:sp>
        <p:nvSpPr>
          <p:cNvPr id="13" name="TextBox 12">
            <a:extLst>
              <a:ext uri="{FF2B5EF4-FFF2-40B4-BE49-F238E27FC236}">
                <a16:creationId xmlns:a16="http://schemas.microsoft.com/office/drawing/2014/main" id="{F49CD61E-DBBE-78D1-65E1-2DC74BCBCC74}"/>
              </a:ext>
            </a:extLst>
          </p:cNvPr>
          <p:cNvSpPr txBox="1"/>
          <p:nvPr/>
        </p:nvSpPr>
        <p:spPr>
          <a:xfrm>
            <a:off x="1257298" y="1437502"/>
            <a:ext cx="6629400" cy="1015663"/>
          </a:xfrm>
          <a:prstGeom prst="rect">
            <a:avLst/>
          </a:prstGeom>
          <a:noFill/>
        </p:spPr>
        <p:txBody>
          <a:bodyPr wrap="square" rtlCol="0">
            <a:spAutoFit/>
          </a:bodyPr>
          <a:lstStyle/>
          <a:p>
            <a:r>
              <a:rPr lang="en-US" sz="6000" dirty="0">
                <a:solidFill>
                  <a:srgbClr val="FFC000"/>
                </a:solidFill>
                <a:latin typeface="Edwardian Script ITC" panose="030303020407070D0804" pitchFamily="66" charset="77"/>
              </a:rPr>
              <a:t>To Live In A Good Way</a:t>
            </a:r>
          </a:p>
        </p:txBody>
      </p:sp>
    </p:spTree>
    <p:extLst>
      <p:ext uri="{BB962C8B-B14F-4D97-AF65-F5344CB8AC3E}">
        <p14:creationId xmlns:p14="http://schemas.microsoft.com/office/powerpoint/2010/main" val="24815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100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E13A769-086A-480A-22BD-F8D1EC8E3699}"/>
              </a:ext>
            </a:extLst>
          </p:cNvPr>
          <p:cNvSpPr>
            <a:spLocks noGrp="1" noChangeArrowheads="1"/>
          </p:cNvSpPr>
          <p:nvPr>
            <p:ph type="title"/>
          </p:nvPr>
        </p:nvSpPr>
        <p:spPr>
          <a:xfrm>
            <a:off x="304800" y="178539"/>
            <a:ext cx="8511540" cy="1293028"/>
          </a:xfrm>
        </p:spPr>
        <p:txBody>
          <a:bodyPr>
            <a:normAutofit/>
          </a:bodyPr>
          <a:lstStyle/>
          <a:p>
            <a:pPr eaLnBrk="1" fontAlgn="auto" hangingPunct="1">
              <a:spcAft>
                <a:spcPts val="0"/>
              </a:spcAft>
              <a:defRPr/>
            </a:pPr>
            <a:r>
              <a:rPr lang="en-US" sz="3200" b="1" dirty="0">
                <a:solidFill>
                  <a:srgbClr val="00D17C"/>
                </a:solidFill>
                <a:effectLst/>
                <a:ea typeface="Times New Roman" panose="02020603050405020304" pitchFamily="18" charset="0"/>
              </a:rPr>
              <a:t>Recap: Creating a Self-Care Plan </a:t>
            </a:r>
            <a:endParaRPr lang="en-US" sz="3200" b="1" dirty="0">
              <a:solidFill>
                <a:srgbClr val="00D17C"/>
              </a:solidFill>
            </a:endParaRPr>
          </a:p>
        </p:txBody>
      </p:sp>
      <p:sp>
        <p:nvSpPr>
          <p:cNvPr id="6" name="TextBox 5">
            <a:extLst>
              <a:ext uri="{FF2B5EF4-FFF2-40B4-BE49-F238E27FC236}">
                <a16:creationId xmlns:a16="http://schemas.microsoft.com/office/drawing/2014/main" id="{28B48161-5618-5D9C-0C3A-1148A84F5D0D}"/>
              </a:ext>
            </a:extLst>
          </p:cNvPr>
          <p:cNvSpPr txBox="1"/>
          <p:nvPr/>
        </p:nvSpPr>
        <p:spPr>
          <a:xfrm>
            <a:off x="464250" y="2436028"/>
            <a:ext cx="8352090" cy="4216539"/>
          </a:xfrm>
          <a:prstGeom prst="rect">
            <a:avLst/>
          </a:prstGeom>
          <a:noFill/>
        </p:spPr>
        <p:txBody>
          <a:bodyPr wrap="square" rtlCol="0">
            <a:spAutoFit/>
          </a:bodyPr>
          <a:lstStyle/>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Identify Stress Points:</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Think about what stresses you out or drains your energy.</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Set Basic Goals:</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Pick a few simple goals, like exercising, getting enough sleep, or setting work hours.</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Build a Routine:</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Add a few activities to your daily routine, like short breaks, morning meditation, or evening relaxation.</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Focus on Wellness:</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Exercise regularly, eat well, and stay connected with friends.</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Set Boundaries:</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Decide on clear work hours and make sure to have personal time.</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Find Support</a:t>
            </a:r>
            <a:r>
              <a:rPr lang="en-US" b="1" dirty="0">
                <a:effectLst/>
                <a:ea typeface="Times New Roman" panose="02020603050405020304" pitchFamily="18" charset="0"/>
              </a:rPr>
              <a:t>:</a:t>
            </a:r>
            <a:r>
              <a:rPr lang="en-US" b="1" dirty="0">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Talk to a mentor or connect with peers for advice and support.</a:t>
            </a:r>
          </a:p>
          <a:p>
            <a:pPr marL="285750" marR="0" lvl="0" indent="-285750">
              <a:spcBef>
                <a:spcPts val="0"/>
              </a:spcBef>
              <a:spcAft>
                <a:spcPts val="0"/>
              </a:spcAft>
              <a:buClr>
                <a:srgbClr val="00D17C"/>
              </a:buClr>
              <a:buFont typeface="Wingdings" pitchFamily="2" charset="2"/>
              <a:buChar char="Ø"/>
              <a:tabLst>
                <a:tab pos="457200" algn="l"/>
              </a:tabLst>
            </a:pPr>
            <a:r>
              <a:rPr lang="en-US" b="1" dirty="0">
                <a:solidFill>
                  <a:srgbClr val="00D17C"/>
                </a:solidFill>
                <a:effectLst/>
                <a:ea typeface="Times New Roman" panose="02020603050405020304" pitchFamily="18" charset="0"/>
              </a:rPr>
              <a:t>Check In Weekly:</a:t>
            </a:r>
            <a:r>
              <a:rPr lang="en-US" b="1" dirty="0">
                <a:solidFill>
                  <a:srgbClr val="00D17C"/>
                </a:solidFill>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Once a week, review how your plan is going and adjust if needed.</a:t>
            </a:r>
          </a:p>
          <a:p>
            <a:pPr marL="285750" indent="-285750">
              <a:buClr>
                <a:srgbClr val="00D17C"/>
              </a:buClr>
              <a:buFont typeface="Wingdings" pitchFamily="2" charset="2"/>
              <a:buChar char="Ø"/>
            </a:pPr>
            <a:endParaRPr lang="en-US" sz="1600" dirty="0"/>
          </a:p>
        </p:txBody>
      </p:sp>
      <p:sp>
        <p:nvSpPr>
          <p:cNvPr id="8" name="TextBox 7">
            <a:extLst>
              <a:ext uri="{FF2B5EF4-FFF2-40B4-BE49-F238E27FC236}">
                <a16:creationId xmlns:a16="http://schemas.microsoft.com/office/drawing/2014/main" id="{CF5BFAC9-EB1A-760F-404E-40EBCCE2AEBC}"/>
              </a:ext>
            </a:extLst>
          </p:cNvPr>
          <p:cNvSpPr txBox="1"/>
          <p:nvPr/>
        </p:nvSpPr>
        <p:spPr>
          <a:xfrm>
            <a:off x="464251" y="1143000"/>
            <a:ext cx="8215498" cy="1200329"/>
          </a:xfrm>
          <a:prstGeom prst="rect">
            <a:avLst/>
          </a:prstGeom>
          <a:noFill/>
        </p:spPr>
        <p:txBody>
          <a:bodyPr wrap="square">
            <a:spAutoFit/>
          </a:bodyPr>
          <a:lstStyle/>
          <a:p>
            <a:pPr algn="just"/>
            <a:r>
              <a:rPr lang="en-US" b="0" i="0" u="none" strike="noStrike" dirty="0">
                <a:effectLst/>
              </a:rPr>
              <a:t>A self-care plan is a simple, personalized guide to help you take care of yourself. It includes activities that keep you healthy, happy, and balanced. It can help you manage stress and stay well by regularly doing things that make you feel good and feel good about yourself.</a:t>
            </a:r>
            <a:endParaRPr lang="en-US" dirty="0"/>
          </a:p>
        </p:txBody>
      </p:sp>
    </p:spTree>
    <p:extLst>
      <p:ext uri="{BB962C8B-B14F-4D97-AF65-F5344CB8AC3E}">
        <p14:creationId xmlns:p14="http://schemas.microsoft.com/office/powerpoint/2010/main" val="22972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F7A9-E8BF-B08B-EBDE-BE37ECA30267}"/>
              </a:ext>
            </a:extLst>
          </p:cNvPr>
          <p:cNvSpPr>
            <a:spLocks noGrp="1"/>
          </p:cNvSpPr>
          <p:nvPr>
            <p:ph type="title"/>
          </p:nvPr>
        </p:nvSpPr>
        <p:spPr>
          <a:xfrm>
            <a:off x="152400" y="516807"/>
            <a:ext cx="8686800" cy="1293028"/>
          </a:xfrm>
        </p:spPr>
        <p:txBody>
          <a:bodyPr>
            <a:normAutofit/>
          </a:bodyPr>
          <a:lstStyle/>
          <a:p>
            <a:r>
              <a:rPr lang="en-US" sz="2800" b="1" dirty="0">
                <a:solidFill>
                  <a:schemeClr val="accent1"/>
                </a:solidFill>
              </a:rPr>
              <a:t>RECAP: Self Care Accountability Partner</a:t>
            </a:r>
          </a:p>
        </p:txBody>
      </p:sp>
      <p:sp>
        <p:nvSpPr>
          <p:cNvPr id="3" name="Content Placeholder 2">
            <a:extLst>
              <a:ext uri="{FF2B5EF4-FFF2-40B4-BE49-F238E27FC236}">
                <a16:creationId xmlns:a16="http://schemas.microsoft.com/office/drawing/2014/main" id="{913FA9AA-0950-46EF-FB98-8683759086A1}"/>
              </a:ext>
            </a:extLst>
          </p:cNvPr>
          <p:cNvSpPr>
            <a:spLocks noGrp="1"/>
          </p:cNvSpPr>
          <p:nvPr>
            <p:ph idx="1"/>
          </p:nvPr>
        </p:nvSpPr>
        <p:spPr>
          <a:xfrm>
            <a:off x="304800" y="1738937"/>
            <a:ext cx="3962400" cy="4261452"/>
          </a:xfrm>
          <a:ln>
            <a:solidFill>
              <a:schemeClr val="accent1"/>
            </a:solidFill>
          </a:ln>
        </p:spPr>
        <p:txBody>
          <a:bodyPr>
            <a:normAutofit/>
          </a:bodyPr>
          <a:lstStyle/>
          <a:p>
            <a:pPr marL="119062" indent="0" algn="ctr">
              <a:buNone/>
            </a:pPr>
            <a:r>
              <a:rPr lang="en-US" sz="3200" b="1" dirty="0"/>
              <a:t>A Self-Care Accountability Partner:</a:t>
            </a:r>
          </a:p>
          <a:p>
            <a:pPr marL="119062" indent="0" algn="ctr">
              <a:buNone/>
            </a:pPr>
            <a:endParaRPr lang="en-US" sz="800" b="1" dirty="0"/>
          </a:p>
          <a:p>
            <a:pPr>
              <a:buClr>
                <a:srgbClr val="00D17C"/>
              </a:buClr>
              <a:buFont typeface="Courier New" panose="02070309020205020404" pitchFamily="49" charset="0"/>
              <a:buChar char="o"/>
            </a:pPr>
            <a:r>
              <a:rPr lang="en-US" sz="2400" b="1" dirty="0"/>
              <a:t>O</a:t>
            </a:r>
            <a:r>
              <a:rPr lang="en-US" sz="2400" b="1" i="0" u="none" strike="noStrike" dirty="0">
                <a:effectLst/>
              </a:rPr>
              <a:t>ffers support through regular check-ins</a:t>
            </a:r>
          </a:p>
          <a:p>
            <a:pPr>
              <a:buClr>
                <a:srgbClr val="00D17C"/>
              </a:buClr>
              <a:buFont typeface="Courier New" panose="02070309020205020404" pitchFamily="49" charset="0"/>
              <a:buChar char="o"/>
            </a:pPr>
            <a:r>
              <a:rPr lang="en-US" sz="2400" b="1" i="0" u="none" strike="noStrike" dirty="0">
                <a:effectLst/>
              </a:rPr>
              <a:t>Gives encouragement during challenges</a:t>
            </a:r>
          </a:p>
          <a:p>
            <a:pPr>
              <a:buClr>
                <a:srgbClr val="00D17C"/>
              </a:buClr>
              <a:buFont typeface="Courier New" panose="02070309020205020404" pitchFamily="49" charset="0"/>
              <a:buChar char="o"/>
            </a:pPr>
            <a:r>
              <a:rPr lang="en-US" sz="2400" b="1" i="0" u="none" strike="noStrike" dirty="0">
                <a:effectLst/>
              </a:rPr>
              <a:t>Participates in goal-related activities</a:t>
            </a:r>
            <a:endParaRPr lang="en-US" sz="2400" dirty="0"/>
          </a:p>
          <a:p>
            <a:pPr marL="0" indent="0">
              <a:buNone/>
            </a:pPr>
            <a:endParaRPr lang="en-US" dirty="0"/>
          </a:p>
        </p:txBody>
      </p:sp>
      <p:sp>
        <p:nvSpPr>
          <p:cNvPr id="4" name="Content Placeholder 2">
            <a:extLst>
              <a:ext uri="{FF2B5EF4-FFF2-40B4-BE49-F238E27FC236}">
                <a16:creationId xmlns:a16="http://schemas.microsoft.com/office/drawing/2014/main" id="{9578C66C-AB2B-E7C7-2B28-C3B15F4B154E}"/>
              </a:ext>
            </a:extLst>
          </p:cNvPr>
          <p:cNvSpPr txBox="1">
            <a:spLocks/>
          </p:cNvSpPr>
          <p:nvPr/>
        </p:nvSpPr>
        <p:spPr bwMode="auto">
          <a:xfrm>
            <a:off x="4572000" y="1736063"/>
            <a:ext cx="4267200" cy="4267200"/>
          </a:xfrm>
          <a:prstGeom prst="rect">
            <a:avLst/>
          </a:prstGeom>
          <a:noFill/>
          <a:ln w="9525">
            <a:solidFill>
              <a:schemeClr val="accent1"/>
            </a:solid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lgn="ctr">
              <a:buFont typeface="Wingdings 2" pitchFamily="18" charset="2"/>
              <a:buNone/>
            </a:pPr>
            <a:r>
              <a:rPr lang="en-US" b="1" dirty="0"/>
              <a:t>Your Self-Care Accountability Partner:</a:t>
            </a:r>
          </a:p>
          <a:p>
            <a:pPr marL="119062" indent="0">
              <a:buFont typeface="Wingdings 2" pitchFamily="18" charset="2"/>
              <a:buNone/>
            </a:pPr>
            <a:endParaRPr lang="en-US" sz="800" b="1" dirty="0"/>
          </a:p>
          <a:p>
            <a:pPr>
              <a:buSzPct val="100000"/>
              <a:buFont typeface="Courier New" panose="02070309020205020404" pitchFamily="49" charset="0"/>
              <a:buChar char="o"/>
            </a:pPr>
            <a:r>
              <a:rPr lang="en-US" sz="2400" b="1" dirty="0"/>
              <a:t>Doesn’t have to be in the workplace</a:t>
            </a:r>
          </a:p>
          <a:p>
            <a:pPr>
              <a:buSzPct val="100000"/>
              <a:buFont typeface="Courier New" panose="02070309020205020404" pitchFamily="49" charset="0"/>
              <a:buChar char="o"/>
            </a:pPr>
            <a:r>
              <a:rPr lang="en-US" sz="2400" b="1" dirty="0"/>
              <a:t>Can be a family member or close friend</a:t>
            </a:r>
          </a:p>
          <a:p>
            <a:pPr>
              <a:buSzPct val="100000"/>
              <a:buFont typeface="Courier New" panose="02070309020205020404" pitchFamily="49" charset="0"/>
              <a:buChar char="o"/>
            </a:pPr>
            <a:r>
              <a:rPr lang="en-US" sz="2400" b="1" dirty="0"/>
              <a:t>Encourage partnership with other Providers</a:t>
            </a:r>
          </a:p>
        </p:txBody>
      </p:sp>
    </p:spTree>
    <p:extLst>
      <p:ext uri="{BB962C8B-B14F-4D97-AF65-F5344CB8AC3E}">
        <p14:creationId xmlns:p14="http://schemas.microsoft.com/office/powerpoint/2010/main" val="3929769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5524-30AE-1A40-FCAA-FFC4BE5A00C7}"/>
              </a:ext>
            </a:extLst>
          </p:cNvPr>
          <p:cNvSpPr>
            <a:spLocks noGrp="1"/>
          </p:cNvSpPr>
          <p:nvPr>
            <p:ph type="title"/>
          </p:nvPr>
        </p:nvSpPr>
        <p:spPr>
          <a:xfrm>
            <a:off x="1600200" y="309994"/>
            <a:ext cx="7330440" cy="1216828"/>
          </a:xfrm>
        </p:spPr>
        <p:txBody>
          <a:bodyPr>
            <a:normAutofit/>
          </a:bodyPr>
          <a:lstStyle/>
          <a:p>
            <a:r>
              <a:rPr lang="en-US" sz="3200" b="1" dirty="0">
                <a:solidFill>
                  <a:schemeClr val="accent1"/>
                </a:solidFill>
              </a:rPr>
              <a:t>Other Self Care Ideas</a:t>
            </a:r>
          </a:p>
        </p:txBody>
      </p:sp>
      <p:sp>
        <p:nvSpPr>
          <p:cNvPr id="3" name="Content Placeholder 2">
            <a:extLst>
              <a:ext uri="{FF2B5EF4-FFF2-40B4-BE49-F238E27FC236}">
                <a16:creationId xmlns:a16="http://schemas.microsoft.com/office/drawing/2014/main" id="{9A664514-0438-BEB6-4631-CADF991A322E}"/>
              </a:ext>
            </a:extLst>
          </p:cNvPr>
          <p:cNvSpPr>
            <a:spLocks noGrp="1"/>
          </p:cNvSpPr>
          <p:nvPr>
            <p:ph idx="1"/>
          </p:nvPr>
        </p:nvSpPr>
        <p:spPr>
          <a:xfrm>
            <a:off x="594360" y="1676400"/>
            <a:ext cx="7955280" cy="4343400"/>
          </a:xfrm>
        </p:spPr>
        <p:txBody>
          <a:bodyPr>
            <a:normAutofit fontScale="92500" lnSpcReduction="10000"/>
          </a:bodyPr>
          <a:lstStyle/>
          <a:p>
            <a:pPr>
              <a:buClr>
                <a:srgbClr val="00D17C"/>
              </a:buClr>
              <a:buFont typeface="Courier New" panose="02070309020205020404" pitchFamily="49" charset="0"/>
              <a:buChar char="o"/>
            </a:pPr>
            <a:r>
              <a:rPr lang="en-US" sz="2400" b="1" dirty="0"/>
              <a:t>Quiet Meditation/Reflecting</a:t>
            </a:r>
          </a:p>
          <a:p>
            <a:pPr>
              <a:buClr>
                <a:srgbClr val="00D17C"/>
              </a:buClr>
              <a:buFont typeface="Courier New" panose="02070309020205020404" pitchFamily="49" charset="0"/>
              <a:buChar char="o"/>
            </a:pPr>
            <a:r>
              <a:rPr lang="en-US" sz="2400" b="1" dirty="0"/>
              <a:t>Yoga</a:t>
            </a:r>
          </a:p>
          <a:p>
            <a:pPr>
              <a:buClr>
                <a:srgbClr val="00D17C"/>
              </a:buClr>
              <a:buFont typeface="Courier New" panose="02070309020205020404" pitchFamily="49" charset="0"/>
              <a:buChar char="o"/>
            </a:pPr>
            <a:r>
              <a:rPr lang="en-US" sz="2400" b="1" dirty="0"/>
              <a:t>Exercise</a:t>
            </a:r>
          </a:p>
          <a:p>
            <a:pPr>
              <a:buClr>
                <a:srgbClr val="00D17C"/>
              </a:buClr>
              <a:buFont typeface="Courier New" panose="02070309020205020404" pitchFamily="49" charset="0"/>
              <a:buChar char="o"/>
            </a:pPr>
            <a:r>
              <a:rPr lang="en-US" sz="2400" b="1" dirty="0"/>
              <a:t>Ceremonies (</a:t>
            </a:r>
            <a:r>
              <a:rPr lang="en-US" sz="2400" b="1" dirty="0" err="1"/>
              <a:t>ie</a:t>
            </a:r>
            <a:r>
              <a:rPr lang="en-US" sz="2400" b="1" dirty="0"/>
              <a:t>., Smudging, Talking Circles, Drumming)</a:t>
            </a:r>
          </a:p>
          <a:p>
            <a:pPr>
              <a:buClr>
                <a:srgbClr val="00D17C"/>
              </a:buClr>
              <a:buFont typeface="Courier New" panose="02070309020205020404" pitchFamily="49" charset="0"/>
              <a:buChar char="o"/>
            </a:pPr>
            <a:r>
              <a:rPr lang="en-US" sz="2400" b="1" dirty="0"/>
              <a:t>Laughter Yoga (google it!)</a:t>
            </a:r>
          </a:p>
          <a:p>
            <a:pPr>
              <a:buClr>
                <a:srgbClr val="00D17C"/>
              </a:buClr>
              <a:buFont typeface="Courier New" panose="02070309020205020404" pitchFamily="49" charset="0"/>
              <a:buChar char="o"/>
            </a:pPr>
            <a:r>
              <a:rPr lang="en-US" sz="2400" b="1" dirty="0"/>
              <a:t>Spending time with family/friends</a:t>
            </a:r>
          </a:p>
          <a:p>
            <a:pPr>
              <a:buClr>
                <a:srgbClr val="00D17C"/>
              </a:buClr>
              <a:buFont typeface="Courier New" panose="02070309020205020404" pitchFamily="49" charset="0"/>
              <a:buChar char="o"/>
            </a:pPr>
            <a:r>
              <a:rPr lang="en-US" sz="2400" b="1" dirty="0"/>
              <a:t>Getting haircut/hair done or nails done</a:t>
            </a:r>
          </a:p>
          <a:p>
            <a:pPr>
              <a:buClr>
                <a:srgbClr val="00D17C"/>
              </a:buClr>
              <a:buFont typeface="Courier New" panose="02070309020205020404" pitchFamily="49" charset="0"/>
              <a:buChar char="o"/>
            </a:pPr>
            <a:r>
              <a:rPr lang="en-US" sz="2400" b="1" dirty="0"/>
              <a:t>Massage</a:t>
            </a:r>
          </a:p>
          <a:p>
            <a:pPr>
              <a:buClr>
                <a:srgbClr val="00D17C"/>
              </a:buClr>
              <a:buFont typeface="Courier New" panose="02070309020205020404" pitchFamily="49" charset="0"/>
              <a:buChar char="o"/>
            </a:pPr>
            <a:r>
              <a:rPr lang="en-US" sz="2400" b="1" dirty="0"/>
              <a:t>Music</a:t>
            </a:r>
          </a:p>
          <a:p>
            <a:pPr>
              <a:buClr>
                <a:srgbClr val="00D17C"/>
              </a:buClr>
              <a:buFont typeface="Courier New" panose="02070309020205020404" pitchFamily="49" charset="0"/>
              <a:buChar char="o"/>
            </a:pPr>
            <a:r>
              <a:rPr lang="en-US" sz="2400" b="1" dirty="0"/>
              <a:t>Reading a good book</a:t>
            </a:r>
          </a:p>
          <a:p>
            <a:pPr>
              <a:buClr>
                <a:srgbClr val="00D17C"/>
              </a:buClr>
              <a:buFont typeface="Courier New" panose="02070309020205020404" pitchFamily="49" charset="0"/>
              <a:buChar char="o"/>
            </a:pPr>
            <a:r>
              <a:rPr lang="en-US" sz="2400" b="1" dirty="0"/>
              <a:t>Forest Bathing (</a:t>
            </a:r>
            <a:r>
              <a:rPr lang="en-US" sz="2400" b="1" dirty="0" err="1"/>
              <a:t>Shinrin-Yoku</a:t>
            </a:r>
            <a:r>
              <a:rPr lang="en-US" sz="2400" b="1" dirty="0"/>
              <a:t>)</a:t>
            </a:r>
          </a:p>
          <a:p>
            <a:pPr>
              <a:buClr>
                <a:srgbClr val="00D17C"/>
              </a:buClr>
              <a:buFont typeface="Courier New" panose="02070309020205020404" pitchFamily="49" charset="0"/>
              <a:buChar char="o"/>
            </a:pPr>
            <a:endParaRPr lang="en-US" sz="2400" b="1" dirty="0"/>
          </a:p>
          <a:p>
            <a:endParaRPr lang="en-US" b="1" dirty="0"/>
          </a:p>
        </p:txBody>
      </p:sp>
    </p:spTree>
    <p:extLst>
      <p:ext uri="{BB962C8B-B14F-4D97-AF65-F5344CB8AC3E}">
        <p14:creationId xmlns:p14="http://schemas.microsoft.com/office/powerpoint/2010/main" val="424814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1000"/>
                                        <p:tgtEl>
                                          <p:spTgt spid="3">
                                            <p:txEl>
                                              <p:pRg st="9" end="9"/>
                                            </p:txEl>
                                          </p:spTgt>
                                        </p:tgtEl>
                                      </p:cBhvr>
                                    </p:animEffect>
                                    <p:anim calcmode="lin" valueType="num">
                                      <p:cBhvr>
                                        <p:cTn id="8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1000"/>
                                        <p:tgtEl>
                                          <p:spTgt spid="3">
                                            <p:txEl>
                                              <p:pRg st="10" end="10"/>
                                            </p:txEl>
                                          </p:spTgt>
                                        </p:tgtEl>
                                      </p:cBhvr>
                                    </p:animEffect>
                                    <p:anim calcmode="lin" valueType="num">
                                      <p:cBhvr>
                                        <p:cTn id="8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E23-8E82-8326-F928-40BE7F912AC0}"/>
              </a:ext>
            </a:extLst>
          </p:cNvPr>
          <p:cNvSpPr>
            <a:spLocks noGrp="1"/>
          </p:cNvSpPr>
          <p:nvPr>
            <p:ph type="title"/>
          </p:nvPr>
        </p:nvSpPr>
        <p:spPr>
          <a:xfrm>
            <a:off x="2590800" y="248683"/>
            <a:ext cx="6377940" cy="1293028"/>
          </a:xfrm>
        </p:spPr>
        <p:txBody>
          <a:bodyPr>
            <a:normAutofit/>
          </a:bodyPr>
          <a:lstStyle/>
          <a:p>
            <a:r>
              <a:rPr lang="en-US" sz="3200" b="1" dirty="0">
                <a:solidFill>
                  <a:schemeClr val="accent1"/>
                </a:solidFill>
              </a:rPr>
              <a:t>Closing Thought</a:t>
            </a:r>
          </a:p>
        </p:txBody>
      </p:sp>
      <p:sp>
        <p:nvSpPr>
          <p:cNvPr id="3" name="Content Placeholder 2">
            <a:extLst>
              <a:ext uri="{FF2B5EF4-FFF2-40B4-BE49-F238E27FC236}">
                <a16:creationId xmlns:a16="http://schemas.microsoft.com/office/drawing/2014/main" id="{A7F44274-ADD7-84E0-7D77-20A6124C2BEC}"/>
              </a:ext>
            </a:extLst>
          </p:cNvPr>
          <p:cNvSpPr>
            <a:spLocks noGrp="1"/>
          </p:cNvSpPr>
          <p:nvPr>
            <p:ph idx="1"/>
          </p:nvPr>
        </p:nvSpPr>
        <p:spPr>
          <a:xfrm>
            <a:off x="594360" y="1377833"/>
            <a:ext cx="7955280" cy="5231484"/>
          </a:xfrm>
        </p:spPr>
        <p:txBody>
          <a:bodyPr>
            <a:normAutofit fontScale="40000" lnSpcReduction="20000"/>
          </a:bodyPr>
          <a:lstStyle/>
          <a:p>
            <a:pPr marL="119062" indent="0">
              <a:buNone/>
            </a:pPr>
            <a:r>
              <a:rPr lang="en-US" sz="5000" dirty="0">
                <a:latin typeface="+mj-lt"/>
                <a:cs typeface="Calibri" panose="020F0502020204030204" pitchFamily="34" charset="0"/>
              </a:rPr>
              <a:t>This, I believe, is incontrovertible. Our primary ethical imperative may be to care for others, but this imperative is meaningless, empty, if divorced from the imperative to care for oneself.</a:t>
            </a:r>
          </a:p>
          <a:p>
            <a:pPr marL="119062" indent="0">
              <a:buNone/>
            </a:pPr>
            <a:endParaRPr lang="en-US" sz="3800" b="1" dirty="0"/>
          </a:p>
          <a:p>
            <a:pPr marL="119062" indent="0">
              <a:buNone/>
            </a:pPr>
            <a:r>
              <a:rPr lang="en-US" sz="6000" b="1" i="1" dirty="0"/>
              <a:t>I must care for :</a:t>
            </a:r>
          </a:p>
          <a:p>
            <a:pPr marL="119062" indent="0">
              <a:buNone/>
            </a:pPr>
            <a:r>
              <a:rPr lang="en-US" sz="6000" b="1" i="1" dirty="0"/>
              <a:t>My </a:t>
            </a:r>
            <a:r>
              <a:rPr lang="en-US" sz="6000" b="1" i="1" dirty="0">
                <a:solidFill>
                  <a:srgbClr val="FFFF00"/>
                </a:solidFill>
              </a:rPr>
              <a:t>hands</a:t>
            </a:r>
            <a:r>
              <a:rPr lang="en-US" sz="6000" b="1" i="1" dirty="0"/>
              <a:t>, if I am to </a:t>
            </a:r>
            <a:r>
              <a:rPr lang="en-US" sz="6000" b="1" i="1" dirty="0">
                <a:solidFill>
                  <a:srgbClr val="FF0000"/>
                </a:solidFill>
              </a:rPr>
              <a:t>lift</a:t>
            </a:r>
            <a:r>
              <a:rPr lang="en-US" sz="6000" b="1" i="1" dirty="0"/>
              <a:t> the fallen;</a:t>
            </a:r>
          </a:p>
          <a:p>
            <a:pPr marL="119062" indent="0">
              <a:buNone/>
            </a:pPr>
            <a:r>
              <a:rPr lang="en-US" sz="6000" b="1" i="1" dirty="0"/>
              <a:t>My </a:t>
            </a:r>
            <a:r>
              <a:rPr lang="en-US" sz="6000" b="1" i="1" dirty="0">
                <a:solidFill>
                  <a:srgbClr val="FFFF00"/>
                </a:solidFill>
              </a:rPr>
              <a:t>heart</a:t>
            </a:r>
            <a:r>
              <a:rPr lang="en-US" sz="6000" b="1" i="1" dirty="0"/>
              <a:t>, if I am to </a:t>
            </a:r>
            <a:r>
              <a:rPr lang="en-US" sz="6000" b="1" i="1" dirty="0">
                <a:solidFill>
                  <a:srgbClr val="FF0000"/>
                </a:solidFill>
              </a:rPr>
              <a:t>love</a:t>
            </a:r>
            <a:r>
              <a:rPr lang="en-US" sz="6000" b="1" i="1" dirty="0"/>
              <a:t> the lonely;</a:t>
            </a:r>
          </a:p>
          <a:p>
            <a:pPr marL="119062" indent="0">
              <a:buNone/>
            </a:pPr>
            <a:r>
              <a:rPr lang="en-US" sz="6000" b="1" i="1" dirty="0"/>
              <a:t>My </a:t>
            </a:r>
            <a:r>
              <a:rPr lang="en-US" sz="6000" b="1" i="1" dirty="0">
                <a:solidFill>
                  <a:srgbClr val="FFFF00"/>
                </a:solidFill>
              </a:rPr>
              <a:t>mind</a:t>
            </a:r>
            <a:r>
              <a:rPr lang="en-US" sz="6000" b="1" i="1" dirty="0"/>
              <a:t>, if I am to </a:t>
            </a:r>
            <a:r>
              <a:rPr lang="en-US" sz="6000" b="1" i="1" dirty="0">
                <a:solidFill>
                  <a:srgbClr val="FF0000"/>
                </a:solidFill>
              </a:rPr>
              <a:t>cure</a:t>
            </a:r>
            <a:r>
              <a:rPr lang="en-US" sz="6000" b="1" i="1" dirty="0"/>
              <a:t> the ill;</a:t>
            </a:r>
          </a:p>
          <a:p>
            <a:pPr marL="119062" indent="0">
              <a:buNone/>
            </a:pPr>
            <a:r>
              <a:rPr lang="en-US" sz="6000" b="1" i="1" dirty="0"/>
              <a:t>My </a:t>
            </a:r>
            <a:r>
              <a:rPr lang="en-US" sz="6000" b="1" i="1" dirty="0">
                <a:solidFill>
                  <a:srgbClr val="FFFF00"/>
                </a:solidFill>
              </a:rPr>
              <a:t>eyes</a:t>
            </a:r>
            <a:r>
              <a:rPr lang="en-US" sz="6000" b="1" i="1" dirty="0"/>
              <a:t>, if I am to </a:t>
            </a:r>
            <a:r>
              <a:rPr lang="en-US" sz="6000" b="1" i="1" dirty="0">
                <a:solidFill>
                  <a:srgbClr val="FF0000"/>
                </a:solidFill>
              </a:rPr>
              <a:t>find</a:t>
            </a:r>
            <a:r>
              <a:rPr lang="en-US" sz="6000" b="1" i="1" dirty="0"/>
              <a:t> the lost;</a:t>
            </a:r>
          </a:p>
          <a:p>
            <a:pPr marL="119062" indent="0">
              <a:buNone/>
            </a:pPr>
            <a:r>
              <a:rPr lang="en-US" sz="6000" b="1" i="1" dirty="0"/>
              <a:t>And my </a:t>
            </a:r>
            <a:r>
              <a:rPr lang="en-US" sz="6000" b="1" i="1" dirty="0">
                <a:solidFill>
                  <a:srgbClr val="FFFF00"/>
                </a:solidFill>
              </a:rPr>
              <a:t>soul</a:t>
            </a:r>
            <a:r>
              <a:rPr lang="en-US" sz="6000" b="1" i="1" dirty="0"/>
              <a:t>, if I am to </a:t>
            </a:r>
            <a:r>
              <a:rPr lang="en-US" sz="6000" b="1" i="1" dirty="0">
                <a:solidFill>
                  <a:srgbClr val="FF0000"/>
                </a:solidFill>
              </a:rPr>
              <a:t>guide</a:t>
            </a:r>
            <a:r>
              <a:rPr lang="en-US" sz="6000" b="1" i="1" dirty="0"/>
              <a:t> them home.</a:t>
            </a:r>
          </a:p>
          <a:p>
            <a:pPr marL="119062" indent="0">
              <a:buNone/>
            </a:pPr>
            <a:endParaRPr lang="en-US" sz="3800" b="1" dirty="0"/>
          </a:p>
          <a:p>
            <a:pPr marL="119062" indent="0">
              <a:buNone/>
            </a:pPr>
            <a:r>
              <a:rPr lang="en-US" sz="5000" dirty="0"/>
              <a:t>No matter how it is conceived – philosophically, theologically, psychologically – the imperative to care for others is always already an imperative to care for myself. </a:t>
            </a:r>
          </a:p>
          <a:p>
            <a:pPr marL="119062" indent="0">
              <a:buNone/>
            </a:pPr>
            <a:r>
              <a:rPr lang="en-US" sz="2900" dirty="0"/>
              <a:t>-</a:t>
            </a:r>
            <a:r>
              <a:rPr lang="en-US" sz="2900" i="1" dirty="0"/>
              <a:t>Craig Irvine</a:t>
            </a:r>
          </a:p>
          <a:p>
            <a:pPr marL="119062" indent="0">
              <a:buNone/>
            </a:pPr>
            <a:endParaRPr lang="en-US" sz="2000" dirty="0"/>
          </a:p>
        </p:txBody>
      </p:sp>
    </p:spTree>
    <p:extLst>
      <p:ext uri="{BB962C8B-B14F-4D97-AF65-F5344CB8AC3E}">
        <p14:creationId xmlns:p14="http://schemas.microsoft.com/office/powerpoint/2010/main" val="21657559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9264-5C18-1E3B-421F-CB34C02CDAD5}"/>
              </a:ext>
            </a:extLst>
          </p:cNvPr>
          <p:cNvSpPr>
            <a:spLocks noGrp="1"/>
          </p:cNvSpPr>
          <p:nvPr>
            <p:ph type="title"/>
          </p:nvPr>
        </p:nvSpPr>
        <p:spPr>
          <a:xfrm>
            <a:off x="2438400" y="762000"/>
            <a:ext cx="6377940" cy="1293028"/>
          </a:xfrm>
        </p:spPr>
        <p:txBody>
          <a:bodyPr/>
          <a:lstStyle/>
          <a:p>
            <a:r>
              <a:rPr lang="en-US" b="1" dirty="0">
                <a:solidFill>
                  <a:schemeClr val="accent1"/>
                </a:solidFill>
              </a:rPr>
              <a:t>Q &amp; A</a:t>
            </a:r>
          </a:p>
        </p:txBody>
      </p:sp>
      <p:sp>
        <p:nvSpPr>
          <p:cNvPr id="3" name="Content Placeholder 2">
            <a:extLst>
              <a:ext uri="{FF2B5EF4-FFF2-40B4-BE49-F238E27FC236}">
                <a16:creationId xmlns:a16="http://schemas.microsoft.com/office/drawing/2014/main" id="{F306F45A-8ACA-371F-ACD7-7E797CCFCDBA}"/>
              </a:ext>
            </a:extLst>
          </p:cNvPr>
          <p:cNvSpPr>
            <a:spLocks noGrp="1"/>
          </p:cNvSpPr>
          <p:nvPr>
            <p:ph idx="1"/>
          </p:nvPr>
        </p:nvSpPr>
        <p:spPr>
          <a:xfrm>
            <a:off x="594360" y="1972337"/>
            <a:ext cx="7955280" cy="4069080"/>
          </a:xfrm>
        </p:spPr>
        <p:txBody>
          <a:bodyPr/>
          <a:lstStyle/>
          <a:p>
            <a:pPr marL="119062" indent="0" algn="ctr">
              <a:buNone/>
            </a:pPr>
            <a:endParaRPr lang="en-US" sz="3600" b="1" dirty="0"/>
          </a:p>
          <a:p>
            <a:pPr marL="119062" indent="0" algn="ctr">
              <a:buNone/>
            </a:pPr>
            <a:endParaRPr lang="en-US" sz="3600" b="1" dirty="0"/>
          </a:p>
          <a:p>
            <a:pPr marL="119062" indent="0" algn="ctr">
              <a:buNone/>
            </a:pPr>
            <a:r>
              <a:rPr lang="en-US" sz="3600" b="1" dirty="0"/>
              <a:t>What other questions, comments, thoughts do you have?</a:t>
            </a:r>
          </a:p>
        </p:txBody>
      </p:sp>
    </p:spTree>
    <p:extLst>
      <p:ext uri="{BB962C8B-B14F-4D97-AF65-F5344CB8AC3E}">
        <p14:creationId xmlns:p14="http://schemas.microsoft.com/office/powerpoint/2010/main" val="328238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377940" cy="1293028"/>
          </a:xfrm>
        </p:spPr>
        <p:txBody>
          <a:bodyPr>
            <a:normAutofit/>
          </a:bodyPr>
          <a:lstStyle/>
          <a:p>
            <a:pPr eaLnBrk="1" fontAlgn="auto" hangingPunct="1">
              <a:spcAft>
                <a:spcPts val="0"/>
              </a:spcAft>
              <a:defRPr/>
            </a:pPr>
            <a:r>
              <a:rPr lang="en-US" sz="3200" b="1" dirty="0">
                <a:solidFill>
                  <a:schemeClr val="accent1"/>
                </a:solidFill>
              </a:rPr>
              <a:t>Summary and Close</a:t>
            </a:r>
          </a:p>
        </p:txBody>
      </p:sp>
      <p:sp>
        <p:nvSpPr>
          <p:cNvPr id="3" name="Content Placeholder 2"/>
          <p:cNvSpPr>
            <a:spLocks noGrp="1"/>
          </p:cNvSpPr>
          <p:nvPr>
            <p:ph idx="1"/>
          </p:nvPr>
        </p:nvSpPr>
        <p:spPr>
          <a:xfrm>
            <a:off x="304800" y="2306282"/>
            <a:ext cx="8511540" cy="4114800"/>
          </a:xfrm>
        </p:spPr>
        <p:txBody>
          <a:bodyPr rtlCol="0">
            <a:normAutofit/>
          </a:bodyPr>
          <a:lstStyle/>
          <a:p>
            <a:pPr marL="438912" lvl="1" indent="-320040" algn="ctr" eaLnBrk="1" fontAlgn="auto" hangingPunct="1">
              <a:spcBef>
                <a:spcPts val="0"/>
              </a:spcBef>
              <a:spcAft>
                <a:spcPts val="0"/>
              </a:spcAft>
              <a:buClr>
                <a:schemeClr val="accent1"/>
              </a:buClr>
              <a:buSzPct val="80000"/>
              <a:buFont typeface="Wingdings"/>
              <a:buNone/>
              <a:defRPr/>
            </a:pPr>
            <a:endParaRPr lang="en-US" b="1" dirty="0"/>
          </a:p>
          <a:p>
            <a:pPr>
              <a:buClr>
                <a:srgbClr val="00D17C"/>
              </a:buClr>
              <a:buFont typeface="Wingdings" pitchFamily="2" charset="2"/>
              <a:buChar char="ü"/>
            </a:pPr>
            <a:r>
              <a:rPr lang="en-US" b="1" dirty="0"/>
              <a:t>Reinforce Key Concepts of Secondary Trauma and Burnout:</a:t>
            </a:r>
            <a:br>
              <a:rPr lang="en-US" sz="2400" dirty="0"/>
            </a:br>
            <a:r>
              <a:rPr lang="en-US" dirty="0"/>
              <a:t>Review these concepts and reflect on how they continue to impact your life journey and professional service delivery.</a:t>
            </a:r>
          </a:p>
          <a:p>
            <a:pPr>
              <a:buClr>
                <a:srgbClr val="00D17C"/>
              </a:buClr>
              <a:buFont typeface="Wingdings" pitchFamily="2" charset="2"/>
              <a:buChar char="ü"/>
            </a:pPr>
            <a:r>
              <a:rPr lang="en-US" b="1" dirty="0"/>
              <a:t>Apply the 8 Dimensions of Wellness Through a Cultural Lens:</a:t>
            </a:r>
            <a:br>
              <a:rPr lang="en-US" sz="2400" dirty="0"/>
            </a:br>
            <a:r>
              <a:rPr lang="en-US" dirty="0"/>
              <a:t>Explore how the 8 Dimensions of Wellness align with the 7 Grandfather Teachings and how these teachings guide balanced self-care in daily life and professional practice</a:t>
            </a:r>
            <a:r>
              <a:rPr lang="en-US" sz="2200" dirty="0"/>
              <a:t>.</a:t>
            </a:r>
          </a:p>
          <a:p>
            <a:pPr>
              <a:buClr>
                <a:srgbClr val="00D17C"/>
              </a:buClr>
              <a:buFont typeface="Wingdings" pitchFamily="2" charset="2"/>
              <a:buChar char="ü"/>
            </a:pPr>
            <a:r>
              <a:rPr lang="en-US" b="1" dirty="0"/>
              <a:t>Strengthen Personal Self-Care Practices:</a:t>
            </a:r>
            <a:br>
              <a:rPr lang="en-US" sz="2400" dirty="0"/>
            </a:br>
            <a:r>
              <a:rPr lang="en-US" dirty="0"/>
              <a:t>Review/refine your self-care approach and recommit to sustainable strategies that prevent burnout and promote long-term well-being.</a:t>
            </a:r>
            <a:endParaRPr lang="en-US" b="1" u="sng" dirty="0">
              <a:solidFill>
                <a:schemeClr val="accent4">
                  <a:lumMod val="75000"/>
                </a:schemeClr>
              </a:solidFill>
            </a:endParaRPr>
          </a:p>
          <a:p>
            <a:pPr marL="438912" lvl="1" indent="-320040" eaLnBrk="1" fontAlgn="auto" hangingPunct="1">
              <a:spcBef>
                <a:spcPts val="0"/>
              </a:spcBef>
              <a:spcAft>
                <a:spcPts val="0"/>
              </a:spcAft>
              <a:buClr>
                <a:schemeClr val="accent1"/>
              </a:buClr>
              <a:buSzPct val="80000"/>
              <a:buFont typeface="Wingdings 2"/>
              <a:buChar char=""/>
              <a:defRPr/>
            </a:pPr>
            <a:endParaRPr lang="en-US" dirty="0"/>
          </a:p>
        </p:txBody>
      </p:sp>
      <p:sp>
        <p:nvSpPr>
          <p:cNvPr id="4" name="Rectangle 3">
            <a:extLst>
              <a:ext uri="{FF2B5EF4-FFF2-40B4-BE49-F238E27FC236}">
                <a16:creationId xmlns:a16="http://schemas.microsoft.com/office/drawing/2014/main" id="{BF7A3C04-3E13-8DC6-68B0-CA6A77510019}"/>
              </a:ext>
            </a:extLst>
          </p:cNvPr>
          <p:cNvSpPr/>
          <p:nvPr/>
        </p:nvSpPr>
        <p:spPr>
          <a:xfrm>
            <a:off x="2362201" y="1600199"/>
            <a:ext cx="4754880" cy="822960"/>
          </a:xfrm>
          <a:prstGeom prst="rect">
            <a:avLst/>
          </a:prstGeom>
          <a:solidFill>
            <a:schemeClr val="bg1"/>
          </a:solidFill>
          <a:scene3d>
            <a:camera prst="obliqueTopLeft"/>
            <a:lightRig rig="threePt" dir="t"/>
          </a:scene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dirty="0">
                <a:ln w="0"/>
                <a:solidFill>
                  <a:srgbClr val="00D17C"/>
                </a:solidFill>
                <a:effectLst>
                  <a:outerShdw blurRad="50800" dist="38100" dir="2700000" algn="tl" rotWithShape="0">
                    <a:prstClr val="black">
                      <a:alpha val="40000"/>
                    </a:prstClr>
                  </a:outerShdw>
                </a:effectLst>
              </a:rPr>
              <a:t>Let’s Review!</a:t>
            </a:r>
          </a:p>
        </p:txBody>
      </p:sp>
      <p:sp>
        <p:nvSpPr>
          <p:cNvPr id="5" name="TextBox 4">
            <a:extLst>
              <a:ext uri="{FF2B5EF4-FFF2-40B4-BE49-F238E27FC236}">
                <a16:creationId xmlns:a16="http://schemas.microsoft.com/office/drawing/2014/main" id="{6FE2EBD6-4CFD-7E37-85F4-496C02CF9B90}"/>
              </a:ext>
            </a:extLst>
          </p:cNvPr>
          <p:cNvSpPr txBox="1"/>
          <p:nvPr/>
        </p:nvSpPr>
        <p:spPr>
          <a:xfrm>
            <a:off x="990600" y="1750228"/>
            <a:ext cx="76200" cy="369332"/>
          </a:xfrm>
          <a:prstGeom prst="rect">
            <a:avLst/>
          </a:prstGeom>
          <a:noFill/>
        </p:spPr>
        <p:txBody>
          <a:bodyPr wrap="square" rtlCol="0">
            <a:spAutoFit/>
          </a:bodyPr>
          <a:lstStyle/>
          <a:p>
            <a:endParaRPr lang="en-US" dirty="0"/>
          </a:p>
        </p:txBody>
      </p:sp>
      <p:sp>
        <p:nvSpPr>
          <p:cNvPr id="6" name="Rectangle 1">
            <a:extLst>
              <a:ext uri="{FF2B5EF4-FFF2-40B4-BE49-F238E27FC236}">
                <a16:creationId xmlns:a16="http://schemas.microsoft.com/office/drawing/2014/main" id="{440002A4-7B7B-C32D-9D8D-581DE0E8746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anose="020B0604020202020204" pitchFamily="34" charset="0"/>
              </a:rPr>
              <a:t>Strengthen Personal Self-Care Practices:</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000000"/>
                </a:solidFill>
                <a:effectLst/>
                <a:latin typeface="-webkit-standard"/>
              </a:rPr>
              <a:t>Review and reflect on your personal self-care—intentional actions that support physical, emotional, and mental well-being—to identify and refine strategies that prevent burnout and secondary trauma in both personal and professional life.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8243-26FE-384F-4ECD-AB9047D2F7E4}"/>
              </a:ext>
            </a:extLst>
          </p:cNvPr>
          <p:cNvSpPr>
            <a:spLocks noGrp="1"/>
          </p:cNvSpPr>
          <p:nvPr>
            <p:ph type="title"/>
          </p:nvPr>
        </p:nvSpPr>
        <p:spPr>
          <a:xfrm>
            <a:off x="1066800" y="306750"/>
            <a:ext cx="7940040" cy="1293028"/>
          </a:xfrm>
        </p:spPr>
        <p:txBody>
          <a:bodyPr>
            <a:normAutofit/>
          </a:bodyPr>
          <a:lstStyle/>
          <a:p>
            <a:r>
              <a:rPr lang="en-US" sz="3200" b="1" dirty="0">
                <a:solidFill>
                  <a:schemeClr val="accent1"/>
                </a:solidFill>
              </a:rPr>
              <a:t>Peer 360 Recovery Alliance</a:t>
            </a:r>
          </a:p>
        </p:txBody>
      </p:sp>
      <p:pic>
        <p:nvPicPr>
          <p:cNvPr id="5" name="Content Placeholder 4" descr="A logo with a smile face&#10;&#10;Description automatically generated">
            <a:extLst>
              <a:ext uri="{FF2B5EF4-FFF2-40B4-BE49-F238E27FC236}">
                <a16:creationId xmlns:a16="http://schemas.microsoft.com/office/drawing/2014/main" id="{B4EFDC4C-2871-378F-00D6-309B2D822A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330761"/>
            <a:ext cx="3858053" cy="1524000"/>
          </a:xfrm>
        </p:spPr>
      </p:pic>
      <p:sp>
        <p:nvSpPr>
          <p:cNvPr id="6" name="TextBox 5">
            <a:extLst>
              <a:ext uri="{FF2B5EF4-FFF2-40B4-BE49-F238E27FC236}">
                <a16:creationId xmlns:a16="http://schemas.microsoft.com/office/drawing/2014/main" id="{253CC878-368A-1934-6D9A-D5A8EC4B943C}"/>
              </a:ext>
            </a:extLst>
          </p:cNvPr>
          <p:cNvSpPr txBox="1"/>
          <p:nvPr/>
        </p:nvSpPr>
        <p:spPr>
          <a:xfrm>
            <a:off x="833348" y="4724400"/>
            <a:ext cx="7477303" cy="1323439"/>
          </a:xfrm>
          <a:prstGeom prst="rect">
            <a:avLst/>
          </a:prstGeom>
          <a:noFill/>
        </p:spPr>
        <p:txBody>
          <a:bodyPr wrap="none" rtlCol="0">
            <a:spAutoFit/>
          </a:bodyPr>
          <a:lstStyle/>
          <a:p>
            <a:pPr algn="ctr"/>
            <a:r>
              <a:rPr lang="en-US" sz="2400" b="1" dirty="0">
                <a:latin typeface="+mn-lt"/>
              </a:rPr>
              <a:t>For more information about Peer 360 Recovery Alliance</a:t>
            </a:r>
          </a:p>
          <a:p>
            <a:pPr algn="ctr"/>
            <a:r>
              <a:rPr lang="en-US" sz="2400" b="1" dirty="0">
                <a:latin typeface="+mn-lt"/>
              </a:rPr>
              <a:t>Visit our website:</a:t>
            </a:r>
          </a:p>
          <a:p>
            <a:pPr algn="ctr"/>
            <a:r>
              <a:rPr lang="en-US" sz="3200" b="1" dirty="0">
                <a:latin typeface="Arial" panose="020B0604020202020204" pitchFamily="34" charset="0"/>
                <a:cs typeface="Arial" panose="020B0604020202020204" pitchFamily="34" charset="0"/>
              </a:rPr>
              <a:t>www.peer360recovery.org</a:t>
            </a:r>
          </a:p>
        </p:txBody>
      </p:sp>
      <p:pic>
        <p:nvPicPr>
          <p:cNvPr id="4" name="Picture 3" descr="A logo of a bonfire&#10;&#10;AI-generated content may be incorrect.">
            <a:extLst>
              <a:ext uri="{FF2B5EF4-FFF2-40B4-BE49-F238E27FC236}">
                <a16:creationId xmlns:a16="http://schemas.microsoft.com/office/drawing/2014/main" id="{0D3C4E71-6008-949A-1044-92549B68E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453" y="1537941"/>
            <a:ext cx="3017520" cy="3017520"/>
          </a:xfrm>
          <a:prstGeom prst="rect">
            <a:avLst/>
          </a:prstGeom>
        </p:spPr>
      </p:pic>
    </p:spTree>
    <p:extLst>
      <p:ext uri="{BB962C8B-B14F-4D97-AF65-F5344CB8AC3E}">
        <p14:creationId xmlns:p14="http://schemas.microsoft.com/office/powerpoint/2010/main" val="1773819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989F-EC35-0973-3C33-6FB881357073}"/>
              </a:ext>
            </a:extLst>
          </p:cNvPr>
          <p:cNvSpPr>
            <a:spLocks noGrp="1"/>
          </p:cNvSpPr>
          <p:nvPr>
            <p:ph type="title"/>
          </p:nvPr>
        </p:nvSpPr>
        <p:spPr>
          <a:xfrm>
            <a:off x="2438400" y="457200"/>
            <a:ext cx="6377940" cy="1293028"/>
          </a:xfrm>
        </p:spPr>
        <p:txBody>
          <a:bodyPr/>
          <a:lstStyle/>
          <a:p>
            <a:r>
              <a:rPr lang="en-US" dirty="0">
                <a:solidFill>
                  <a:schemeClr val="accent1">
                    <a:lumMod val="60000"/>
                    <a:lumOff val="40000"/>
                  </a:schemeClr>
                </a:solidFill>
              </a:rPr>
              <a:t>Land acknowledgement</a:t>
            </a:r>
          </a:p>
        </p:txBody>
      </p:sp>
      <p:sp>
        <p:nvSpPr>
          <p:cNvPr id="4" name="TextBox 3">
            <a:extLst>
              <a:ext uri="{FF2B5EF4-FFF2-40B4-BE49-F238E27FC236}">
                <a16:creationId xmlns:a16="http://schemas.microsoft.com/office/drawing/2014/main" id="{3188CD4B-9F70-1E4A-5B7E-B2F977A4CC7A}"/>
              </a:ext>
            </a:extLst>
          </p:cNvPr>
          <p:cNvSpPr txBox="1"/>
          <p:nvPr/>
        </p:nvSpPr>
        <p:spPr>
          <a:xfrm>
            <a:off x="685800" y="2362200"/>
            <a:ext cx="7772400" cy="3452035"/>
          </a:xfrm>
          <a:prstGeom prst="rect">
            <a:avLst/>
          </a:prstGeom>
          <a:noFill/>
        </p:spPr>
        <p:txBody>
          <a:bodyPr wrap="square" rtlCol="0">
            <a:spAutoFit/>
          </a:bodyPr>
          <a:lstStyle/>
          <a:p>
            <a:pPr marL="0" marR="0" algn="ctr">
              <a:lnSpc>
                <a:spcPct val="115000"/>
              </a:lnSpc>
              <a:spcAft>
                <a:spcPts val="1000"/>
              </a:spcAft>
            </a:pPr>
            <a:r>
              <a:rPr lang="en-US" sz="2400" dirty="0">
                <a:effectLst/>
                <a:latin typeface="+mj-lt"/>
                <a:ea typeface="Times New Roman" panose="02020603050405020304" pitchFamily="18" charset="0"/>
                <a:cs typeface="Times New Roman" panose="02020603050405020304" pitchFamily="18" charset="0"/>
              </a:rPr>
              <a:t>We honor and pay our respects to the land on which we live and work, which was violently stolen through colonialism, genocide, and forced removal of its traditional stewards. These stewards are the </a:t>
            </a:r>
            <a:r>
              <a:rPr lang="en-US" sz="2400" dirty="0" err="1">
                <a:effectLst/>
                <a:latin typeface="+mj-lt"/>
                <a:ea typeface="Times New Roman" panose="02020603050405020304" pitchFamily="18" charset="0"/>
                <a:cs typeface="Times New Roman" panose="02020603050405020304" pitchFamily="18" charset="0"/>
              </a:rPr>
              <a:t>Anishinaabek</a:t>
            </a:r>
            <a:r>
              <a:rPr lang="en-US" sz="2400" dirty="0">
                <a:effectLst/>
                <a:latin typeface="+mj-lt"/>
                <a:ea typeface="Times New Roman" panose="02020603050405020304" pitchFamily="18" charset="0"/>
                <a:cs typeface="Times New Roman" panose="02020603050405020304" pitchFamily="18" charset="0"/>
              </a:rPr>
              <a:t>, the Council of the Three Fires which include the Odawa, Ojibwe, and </a:t>
            </a:r>
            <a:r>
              <a:rPr lang="en-US" sz="2400" dirty="0" err="1">
                <a:effectLst/>
                <a:latin typeface="+mj-lt"/>
                <a:ea typeface="Times New Roman" panose="02020603050405020304" pitchFamily="18" charset="0"/>
                <a:cs typeface="Times New Roman" panose="02020603050405020304" pitchFamily="18" charset="0"/>
              </a:rPr>
              <a:t>Bodewadmi</a:t>
            </a:r>
            <a:r>
              <a:rPr lang="en-US" sz="2400" dirty="0">
                <a:effectLst/>
                <a:latin typeface="+mj-lt"/>
                <a:ea typeface="Times New Roman" panose="02020603050405020304" pitchFamily="18" charset="0"/>
                <a:cs typeface="Times New Roman" panose="02020603050405020304" pitchFamily="18" charset="0"/>
              </a:rPr>
              <a:t>, also known as Ottawa, Chippewa, and Potawatomi Tribes.</a:t>
            </a:r>
            <a:endParaRPr lang="en-US" sz="2400" b="1" spc="-25"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77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C2273B-8247-5A94-9286-A72816FEE7CD}"/>
              </a:ext>
            </a:extLst>
          </p:cNvPr>
          <p:cNvSpPr txBox="1"/>
          <p:nvPr/>
        </p:nvSpPr>
        <p:spPr>
          <a:xfrm>
            <a:off x="762000" y="2743200"/>
            <a:ext cx="7787640" cy="2954655"/>
          </a:xfrm>
          <a:prstGeom prst="rect">
            <a:avLst/>
          </a:prstGeom>
          <a:noFill/>
        </p:spPr>
        <p:txBody>
          <a:bodyPr wrap="square" rtlCol="0">
            <a:spAutoFit/>
          </a:bodyPr>
          <a:lstStyle/>
          <a:p>
            <a:pPr algn="ctr"/>
            <a:r>
              <a:rPr lang="en-US" sz="2400" dirty="0">
                <a:effectLst/>
                <a:latin typeface="+mj-lt"/>
                <a:ea typeface="Times New Roman" panose="02020603050405020304" pitchFamily="18" charset="0"/>
                <a:cs typeface="Times New Roman" panose="02020603050405020304" pitchFamily="18" charset="0"/>
              </a:rPr>
              <a:t>We also acknowledge the people of African descent who were forcibly removed from their land and separated from their families through kidnapping and enslavement and pay reverence and respect to them for building this country's infrastructure and economy with no compensation or reparations to date. </a:t>
            </a:r>
            <a:endParaRPr lang="en-US" sz="2400" dirty="0">
              <a:effectLst/>
              <a:latin typeface="+mj-lt"/>
              <a:ea typeface="Calibri" panose="020F0502020204030204" pitchFamily="34"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AC855607-D0E2-1687-E90B-9B8929E0019C}"/>
              </a:ext>
            </a:extLst>
          </p:cNvPr>
          <p:cNvSpPr>
            <a:spLocks noGrp="1"/>
          </p:cNvSpPr>
          <p:nvPr>
            <p:ph type="title"/>
          </p:nvPr>
        </p:nvSpPr>
        <p:spPr>
          <a:xfrm>
            <a:off x="2438400" y="457200"/>
            <a:ext cx="6377940" cy="1293028"/>
          </a:xfrm>
        </p:spPr>
        <p:txBody>
          <a:bodyPr/>
          <a:lstStyle/>
          <a:p>
            <a:r>
              <a:rPr lang="en-US" dirty="0">
                <a:solidFill>
                  <a:schemeClr val="accent1">
                    <a:lumMod val="60000"/>
                    <a:lumOff val="40000"/>
                  </a:schemeClr>
                </a:solidFill>
              </a:rPr>
              <a:t>Labor acknowledgement</a:t>
            </a:r>
          </a:p>
        </p:txBody>
      </p:sp>
    </p:spTree>
    <p:extLst>
      <p:ext uri="{BB962C8B-B14F-4D97-AF65-F5344CB8AC3E}">
        <p14:creationId xmlns:p14="http://schemas.microsoft.com/office/powerpoint/2010/main" val="231478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7EF-C460-2688-910E-8D821F494A94}"/>
              </a:ext>
            </a:extLst>
          </p:cNvPr>
          <p:cNvSpPr>
            <a:spLocks noGrp="1"/>
          </p:cNvSpPr>
          <p:nvPr>
            <p:ph type="title"/>
          </p:nvPr>
        </p:nvSpPr>
        <p:spPr>
          <a:xfrm>
            <a:off x="2438400" y="381000"/>
            <a:ext cx="6377940" cy="1293028"/>
          </a:xfrm>
        </p:spPr>
        <p:txBody>
          <a:bodyPr>
            <a:normAutofit/>
          </a:bodyPr>
          <a:lstStyle/>
          <a:p>
            <a:r>
              <a:rPr lang="en-US" sz="3200" b="1" dirty="0">
                <a:solidFill>
                  <a:srgbClr val="00D17C"/>
                </a:solidFill>
              </a:rPr>
              <a:t>Objectives</a:t>
            </a:r>
          </a:p>
        </p:txBody>
      </p:sp>
      <p:sp>
        <p:nvSpPr>
          <p:cNvPr id="3" name="Content Placeholder 2">
            <a:extLst>
              <a:ext uri="{FF2B5EF4-FFF2-40B4-BE49-F238E27FC236}">
                <a16:creationId xmlns:a16="http://schemas.microsoft.com/office/drawing/2014/main" id="{A35613E8-87C4-68AC-5262-B97053F5C984}"/>
              </a:ext>
            </a:extLst>
          </p:cNvPr>
          <p:cNvSpPr>
            <a:spLocks noGrp="1"/>
          </p:cNvSpPr>
          <p:nvPr>
            <p:ph idx="1"/>
          </p:nvPr>
        </p:nvSpPr>
        <p:spPr>
          <a:xfrm>
            <a:off x="457200" y="1905000"/>
            <a:ext cx="8305800" cy="4069080"/>
          </a:xfrm>
        </p:spPr>
        <p:txBody>
          <a:bodyPr>
            <a:normAutofit fontScale="92500" lnSpcReduction="20000"/>
          </a:bodyPr>
          <a:lstStyle/>
          <a:p>
            <a:pPr>
              <a:buClr>
                <a:srgbClr val="00D17C"/>
              </a:buClr>
              <a:buFont typeface="Wingdings" pitchFamily="2" charset="2"/>
              <a:buChar char="q"/>
            </a:pPr>
            <a:r>
              <a:rPr lang="en-US" sz="2400" b="1" dirty="0"/>
              <a:t>Reinforce Key Concepts of Secondary Trauma and Burnout:</a:t>
            </a:r>
            <a:br>
              <a:rPr lang="en-US" sz="2800" dirty="0"/>
            </a:br>
            <a:r>
              <a:rPr lang="en-US" sz="2400" dirty="0"/>
              <a:t>Review these concepts and reflect on how they continue to impact your life journey and professional service delivery.</a:t>
            </a:r>
          </a:p>
          <a:p>
            <a:pPr>
              <a:buClr>
                <a:srgbClr val="00D17C"/>
              </a:buClr>
              <a:buFont typeface="Wingdings" pitchFamily="2" charset="2"/>
              <a:buChar char="q"/>
            </a:pPr>
            <a:r>
              <a:rPr lang="en-US" sz="2400" b="1" dirty="0"/>
              <a:t>Apply the 8 Dimensions of Wellness Through a Cultural Lens:</a:t>
            </a:r>
            <a:br>
              <a:rPr lang="en-US" sz="2800" dirty="0"/>
            </a:br>
            <a:r>
              <a:rPr lang="en-US" sz="2400" dirty="0"/>
              <a:t>Explore how the 8 Dimensions of Wellness align with the 7 Grandfather Teachings and how these teachings guide balanced self-care in daily life and professional practice.</a:t>
            </a:r>
          </a:p>
          <a:p>
            <a:pPr>
              <a:buClr>
                <a:srgbClr val="00D17C"/>
              </a:buClr>
              <a:buFont typeface="Wingdings" pitchFamily="2" charset="2"/>
              <a:buChar char="q"/>
            </a:pPr>
            <a:r>
              <a:rPr lang="en-US" sz="2400" b="1" dirty="0"/>
              <a:t>Strengthen Personal Self-Care Practices:</a:t>
            </a:r>
            <a:br>
              <a:rPr lang="en-US" sz="2800" dirty="0"/>
            </a:br>
            <a:r>
              <a:rPr lang="en-US" sz="2400" dirty="0"/>
              <a:t>Review/refine your self-care approach and recommit to sustainable strategies that prevent secondary trauma and burnout and promote long-term well-being.</a:t>
            </a:r>
            <a:endParaRPr lang="en-US" sz="2400" b="1" u="sng" dirty="0">
              <a:solidFill>
                <a:schemeClr val="accent4">
                  <a:lumMod val="75000"/>
                </a:schemeClr>
              </a:solidFill>
            </a:endParaRPr>
          </a:p>
        </p:txBody>
      </p:sp>
    </p:spTree>
    <p:extLst>
      <p:ext uri="{BB962C8B-B14F-4D97-AF65-F5344CB8AC3E}">
        <p14:creationId xmlns:p14="http://schemas.microsoft.com/office/powerpoint/2010/main" val="3375254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381000"/>
            <a:ext cx="6377940" cy="1293028"/>
          </a:xfrm>
        </p:spPr>
        <p:txBody>
          <a:bodyPr>
            <a:normAutofit/>
          </a:bodyPr>
          <a:lstStyle/>
          <a:p>
            <a:pPr eaLnBrk="1" fontAlgn="auto" hangingPunct="1">
              <a:spcAft>
                <a:spcPts val="0"/>
              </a:spcAft>
              <a:defRPr/>
            </a:pPr>
            <a:r>
              <a:rPr lang="en-US" sz="3200" b="1" dirty="0">
                <a:solidFill>
                  <a:srgbClr val="00D17C"/>
                </a:solidFill>
              </a:rPr>
              <a:t>Acknowledgements</a:t>
            </a:r>
          </a:p>
        </p:txBody>
      </p:sp>
      <p:sp>
        <p:nvSpPr>
          <p:cNvPr id="19459" name="Content Placeholder 5"/>
          <p:cNvSpPr>
            <a:spLocks noGrp="1"/>
          </p:cNvSpPr>
          <p:nvPr>
            <p:ph idx="1"/>
          </p:nvPr>
        </p:nvSpPr>
        <p:spPr>
          <a:xfrm>
            <a:off x="852095" y="2590800"/>
            <a:ext cx="7955280" cy="4069080"/>
          </a:xfrm>
        </p:spPr>
        <p:txBody>
          <a:bodyPr>
            <a:normAutofit/>
          </a:bodyPr>
          <a:lstStyle/>
          <a:p>
            <a:pPr eaLnBrk="1" hangingPunct="1">
              <a:buClr>
                <a:srgbClr val="00D17C"/>
              </a:buClr>
              <a:buFont typeface="Wingdings" pitchFamily="2" charset="2"/>
              <a:buChar char="ü"/>
            </a:pPr>
            <a:r>
              <a:rPr lang="en-US" altLang="en-US" sz="3200" b="1" dirty="0"/>
              <a:t>Mid State Health Network</a:t>
            </a:r>
          </a:p>
          <a:p>
            <a:pPr eaLnBrk="1" hangingPunct="1">
              <a:buClr>
                <a:srgbClr val="00D17C"/>
              </a:buClr>
              <a:buFont typeface="Wingdings" pitchFamily="2" charset="2"/>
              <a:buChar char="ü"/>
            </a:pPr>
            <a:r>
              <a:rPr lang="en-US" altLang="en-US" sz="3200" b="1" dirty="0"/>
              <a:t>Michigan Department of Health and Human Services</a:t>
            </a:r>
            <a:endParaRPr lang="en-US" altLang="en-US" sz="3200" dirty="0"/>
          </a:p>
          <a:p>
            <a:pPr eaLnBrk="1" hangingPunct="1">
              <a:buClr>
                <a:srgbClr val="00D17C"/>
              </a:buClr>
              <a:buFont typeface="Wingdings" pitchFamily="2" charset="2"/>
              <a:buChar char="ü"/>
            </a:pPr>
            <a:r>
              <a:rPr lang="en-US" altLang="en-US" sz="3200" b="1" dirty="0"/>
              <a:t>Indian Country ECHO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4562-DDD6-4B1A-AE6D-F88F6AC474DB}"/>
              </a:ext>
            </a:extLst>
          </p:cNvPr>
          <p:cNvSpPr>
            <a:spLocks noGrp="1"/>
          </p:cNvSpPr>
          <p:nvPr>
            <p:ph type="title"/>
          </p:nvPr>
        </p:nvSpPr>
        <p:spPr>
          <a:xfrm>
            <a:off x="2438400" y="381000"/>
            <a:ext cx="6377940" cy="1293028"/>
          </a:xfrm>
        </p:spPr>
        <p:txBody>
          <a:bodyPr>
            <a:normAutofit/>
          </a:bodyPr>
          <a:lstStyle/>
          <a:p>
            <a:r>
              <a:rPr lang="en-US" sz="3200" b="1" dirty="0">
                <a:solidFill>
                  <a:schemeClr val="accent1"/>
                </a:solidFill>
              </a:rPr>
              <a:t>Large Group Discussion</a:t>
            </a:r>
          </a:p>
        </p:txBody>
      </p:sp>
      <p:sp>
        <p:nvSpPr>
          <p:cNvPr id="3" name="Content Placeholder 2">
            <a:extLst>
              <a:ext uri="{FF2B5EF4-FFF2-40B4-BE49-F238E27FC236}">
                <a16:creationId xmlns:a16="http://schemas.microsoft.com/office/drawing/2014/main" id="{A3C59858-E269-4E26-9375-FBE94644CDB0}"/>
              </a:ext>
            </a:extLst>
          </p:cNvPr>
          <p:cNvSpPr>
            <a:spLocks noGrp="1"/>
          </p:cNvSpPr>
          <p:nvPr>
            <p:ph idx="1"/>
          </p:nvPr>
        </p:nvSpPr>
        <p:spPr>
          <a:xfrm>
            <a:off x="685800" y="2286000"/>
            <a:ext cx="7955280" cy="4069080"/>
          </a:xfrm>
        </p:spPr>
        <p:txBody>
          <a:bodyPr/>
          <a:lstStyle/>
          <a:p>
            <a:endParaRPr lang="en-US" b="1" dirty="0"/>
          </a:p>
          <a:p>
            <a:pPr>
              <a:buClr>
                <a:srgbClr val="00D17C"/>
              </a:buClr>
              <a:buFont typeface="Courier New" panose="02070309020205020404" pitchFamily="49" charset="0"/>
              <a:buChar char="o"/>
            </a:pPr>
            <a:r>
              <a:rPr lang="en-US" sz="2800" b="1" dirty="0">
                <a:latin typeface="+mj-lt"/>
              </a:rPr>
              <a:t>Why is self care a critical concern for</a:t>
            </a:r>
          </a:p>
          <a:p>
            <a:pPr marL="0" indent="0">
              <a:buClr>
                <a:srgbClr val="00D17C"/>
              </a:buClr>
              <a:buNone/>
            </a:pPr>
            <a:r>
              <a:rPr lang="en-US" sz="2800" b="1" dirty="0">
                <a:latin typeface="+mj-lt"/>
              </a:rPr>
              <a:t>Prevention, Recovery, and other Health Care  service providers? </a:t>
            </a:r>
          </a:p>
          <a:p>
            <a:pPr marL="0" indent="0">
              <a:buClr>
                <a:srgbClr val="00D17C"/>
              </a:buClr>
              <a:buNone/>
            </a:pPr>
            <a:endParaRPr lang="en-US" sz="2800" dirty="0">
              <a:latin typeface="+mj-lt"/>
            </a:endParaRPr>
          </a:p>
          <a:p>
            <a:pPr>
              <a:buClr>
                <a:srgbClr val="00D17C"/>
              </a:buClr>
              <a:buFont typeface="Courier New" panose="02070309020205020404" pitchFamily="49" charset="0"/>
              <a:buChar char="o"/>
            </a:pPr>
            <a:r>
              <a:rPr lang="en-US" sz="2800" b="1" dirty="0">
                <a:latin typeface="+mj-lt"/>
              </a:rPr>
              <a:t>Why have a presentation focused on self care?</a:t>
            </a:r>
          </a:p>
          <a:p>
            <a:endParaRPr lang="en-US" b="1" dirty="0"/>
          </a:p>
          <a:p>
            <a:pPr marL="0" indent="0">
              <a:buNone/>
            </a:pPr>
            <a:endParaRPr lang="en-US" dirty="0"/>
          </a:p>
        </p:txBody>
      </p:sp>
    </p:spTree>
    <p:extLst>
      <p:ext uri="{BB962C8B-B14F-4D97-AF65-F5344CB8AC3E}">
        <p14:creationId xmlns:p14="http://schemas.microsoft.com/office/powerpoint/2010/main" val="40606650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7AD2-78D7-024D-68EA-E1F3D83BE3F5}"/>
              </a:ext>
            </a:extLst>
          </p:cNvPr>
          <p:cNvSpPr>
            <a:spLocks noGrp="1"/>
          </p:cNvSpPr>
          <p:nvPr>
            <p:ph type="title"/>
          </p:nvPr>
        </p:nvSpPr>
        <p:spPr>
          <a:xfrm>
            <a:off x="2461260" y="76200"/>
            <a:ext cx="6377940" cy="1246312"/>
          </a:xfrm>
        </p:spPr>
        <p:txBody>
          <a:bodyPr>
            <a:normAutofit/>
          </a:bodyPr>
          <a:lstStyle/>
          <a:p>
            <a:r>
              <a:rPr lang="en-US" sz="3200" b="1" dirty="0">
                <a:solidFill>
                  <a:srgbClr val="00D17C"/>
                </a:solidFill>
                <a:effectLst/>
                <a:latin typeface="Helvetica" pitchFamily="2" charset="0"/>
              </a:rPr>
              <a:t>Recap: Secondary Trauma</a:t>
            </a:r>
            <a:br>
              <a:rPr lang="en-US" sz="3200" b="1" dirty="0">
                <a:solidFill>
                  <a:srgbClr val="00D17C"/>
                </a:solidFill>
                <a:effectLst/>
                <a:latin typeface="Helvetica" pitchFamily="2" charset="0"/>
              </a:rPr>
            </a:br>
            <a:r>
              <a:rPr lang="en-US" sz="2000" b="1" dirty="0">
                <a:solidFill>
                  <a:srgbClr val="00D17C"/>
                </a:solidFill>
                <a:latin typeface="Helvetica" pitchFamily="2" charset="0"/>
              </a:rPr>
              <a:t>Definition/Symptoms</a:t>
            </a:r>
            <a:endParaRPr lang="en-US" sz="2000" b="1" dirty="0">
              <a:solidFill>
                <a:srgbClr val="00D17C"/>
              </a:solidFill>
            </a:endParaRPr>
          </a:p>
        </p:txBody>
      </p:sp>
      <p:sp>
        <p:nvSpPr>
          <p:cNvPr id="6" name="TextBox 5">
            <a:extLst>
              <a:ext uri="{FF2B5EF4-FFF2-40B4-BE49-F238E27FC236}">
                <a16:creationId xmlns:a16="http://schemas.microsoft.com/office/drawing/2014/main" id="{64EC61D2-A17C-D825-51DC-F4EBC9C698B1}"/>
              </a:ext>
            </a:extLst>
          </p:cNvPr>
          <p:cNvSpPr txBox="1"/>
          <p:nvPr/>
        </p:nvSpPr>
        <p:spPr>
          <a:xfrm>
            <a:off x="419100" y="2421017"/>
            <a:ext cx="8382000" cy="4154984"/>
          </a:xfrm>
          <a:prstGeom prst="rect">
            <a:avLst/>
          </a:prstGeom>
          <a:noFill/>
          <a:ln>
            <a:solidFill>
              <a:schemeClr val="accent1"/>
            </a:solidFill>
          </a:ln>
        </p:spPr>
        <p:txBody>
          <a:bodyPr wrap="square" rtlCol="0">
            <a:spAutoFit/>
          </a:bodyPr>
          <a:lstStyle/>
          <a:p>
            <a:pPr marL="0" marR="0" algn="ctr">
              <a:spcBef>
                <a:spcPts val="0"/>
              </a:spcBef>
              <a:spcAft>
                <a:spcPts val="0"/>
              </a:spcAft>
            </a:pPr>
            <a:r>
              <a:rPr lang="en-US" sz="1600" dirty="0">
                <a:latin typeface="+mj-lt"/>
                <a:ea typeface="Times New Roman" panose="02020603050405020304" pitchFamily="18" charset="0"/>
              </a:rPr>
              <a:t>S</a:t>
            </a:r>
            <a:r>
              <a:rPr lang="en-US" sz="1600" dirty="0">
                <a:effectLst/>
                <a:latin typeface="+mj-lt"/>
                <a:ea typeface="Times New Roman" panose="02020603050405020304" pitchFamily="18" charset="0"/>
              </a:rPr>
              <a:t>igns of </a:t>
            </a:r>
            <a:r>
              <a:rPr lang="en-US" sz="1600" dirty="0">
                <a:solidFill>
                  <a:schemeClr val="accent1">
                    <a:lumMod val="60000"/>
                    <a:lumOff val="40000"/>
                  </a:schemeClr>
                </a:solidFill>
                <a:effectLst/>
                <a:latin typeface="+mj-lt"/>
                <a:ea typeface="Times New Roman" panose="02020603050405020304" pitchFamily="18" charset="0"/>
              </a:rPr>
              <a:t>secondary trauma </a:t>
            </a:r>
            <a:r>
              <a:rPr lang="en-US" sz="1600" dirty="0">
                <a:effectLst/>
                <a:latin typeface="+mj-lt"/>
                <a:ea typeface="Times New Roman" panose="02020603050405020304" pitchFamily="18" charset="0"/>
              </a:rPr>
              <a:t>might include:</a:t>
            </a:r>
          </a:p>
          <a:p>
            <a:pPr marL="0" marR="0" algn="ctr">
              <a:spcBef>
                <a:spcPts val="0"/>
              </a:spcBef>
              <a:spcAft>
                <a:spcPts val="0"/>
              </a:spcAft>
            </a:pPr>
            <a:endParaRPr lang="en-US" sz="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Feeling Drained</a:t>
            </a:r>
            <a:r>
              <a:rPr lang="en-US" sz="1600" b="1" dirty="0">
                <a:effectLst/>
                <a:latin typeface="+mj-lt"/>
                <a:ea typeface="Times New Roman" panose="02020603050405020304" pitchFamily="18" charset="0"/>
              </a:rPr>
              <a:t>:</a:t>
            </a:r>
            <a:r>
              <a:rPr lang="en-US" sz="1600" dirty="0">
                <a:effectLst/>
                <a:latin typeface="+mj-lt"/>
                <a:ea typeface="Times New Roman" panose="02020603050405020304" pitchFamily="18" charset="0"/>
              </a:rPr>
              <a:t> You’re emotionally exhausted after sessions, overwhelmed by traumatic stories.</a:t>
            </a: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Intrusive Thoughts:</a:t>
            </a:r>
            <a:r>
              <a:rPr lang="en-US" sz="1600" dirty="0">
                <a:solidFill>
                  <a:srgbClr val="00D17C"/>
                </a:solidFill>
                <a:effectLst/>
                <a:latin typeface="+mj-lt"/>
                <a:ea typeface="Times New Roman" panose="02020603050405020304" pitchFamily="18" charset="0"/>
              </a:rPr>
              <a:t> </a:t>
            </a:r>
            <a:r>
              <a:rPr lang="en-US" sz="1600" dirty="0">
                <a:effectLst/>
                <a:latin typeface="+mj-lt"/>
                <a:ea typeface="Times New Roman" panose="02020603050405020304" pitchFamily="18" charset="0"/>
              </a:rPr>
              <a:t>You can’t stop thinking </a:t>
            </a:r>
            <a:r>
              <a:rPr lang="en-US" sz="1600" dirty="0">
                <a:latin typeface="+mj-lt"/>
                <a:ea typeface="Times New Roman" panose="02020603050405020304" pitchFamily="18" charset="0"/>
              </a:rPr>
              <a:t>about the person’s trauma</a:t>
            </a:r>
            <a:r>
              <a:rPr lang="en-US" sz="1600" dirty="0">
                <a:effectLst/>
                <a:latin typeface="+mj-lt"/>
                <a:ea typeface="Times New Roman" panose="02020603050405020304" pitchFamily="18" charset="0"/>
              </a:rPr>
              <a:t>, even during off hours.</a:t>
            </a: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Sleep Issues:</a:t>
            </a:r>
            <a:r>
              <a:rPr lang="en-US" sz="1600" dirty="0">
                <a:solidFill>
                  <a:srgbClr val="00D17C"/>
                </a:solidFill>
                <a:effectLst/>
                <a:latin typeface="+mj-lt"/>
                <a:ea typeface="Times New Roman" panose="02020603050405020304" pitchFamily="18" charset="0"/>
              </a:rPr>
              <a:t> </a:t>
            </a:r>
            <a:r>
              <a:rPr lang="en-US" sz="1600" dirty="0">
                <a:effectLst/>
                <a:latin typeface="+mj-lt"/>
                <a:ea typeface="Times New Roman" panose="02020603050405020304" pitchFamily="18" charset="0"/>
              </a:rPr>
              <a:t>Struggling to sleep because you're worried </a:t>
            </a:r>
            <a:r>
              <a:rPr lang="en-US" sz="1600" dirty="0">
                <a:latin typeface="+mj-lt"/>
                <a:ea typeface="Times New Roman" panose="02020603050405020304" pitchFamily="18" charset="0"/>
              </a:rPr>
              <a:t>about the situations the people are presenting to you</a:t>
            </a:r>
            <a:r>
              <a:rPr lang="en-US" sz="1600" dirty="0">
                <a:effectLst/>
                <a:latin typeface="+mj-lt"/>
                <a:ea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Anxiety:</a:t>
            </a:r>
            <a:r>
              <a:rPr lang="en-US" sz="1600" dirty="0">
                <a:solidFill>
                  <a:srgbClr val="00D17C"/>
                </a:solidFill>
                <a:effectLst/>
                <a:latin typeface="+mj-lt"/>
                <a:ea typeface="Times New Roman" panose="02020603050405020304" pitchFamily="18" charset="0"/>
              </a:rPr>
              <a:t> </a:t>
            </a:r>
            <a:r>
              <a:rPr lang="en-US" sz="1600" dirty="0">
                <a:effectLst/>
                <a:latin typeface="+mj-lt"/>
                <a:ea typeface="Times New Roman" panose="02020603050405020304" pitchFamily="18" charset="0"/>
              </a:rPr>
              <a:t>Feeling constantly anxious about </a:t>
            </a:r>
            <a:r>
              <a:rPr lang="en-US" sz="1600" dirty="0">
                <a:latin typeface="+mj-lt"/>
                <a:ea typeface="Times New Roman" panose="02020603050405020304" pitchFamily="18" charset="0"/>
              </a:rPr>
              <a:t>a person’s well-being </a:t>
            </a:r>
            <a:r>
              <a:rPr lang="en-US" sz="1600" dirty="0">
                <a:effectLst/>
                <a:latin typeface="+mj-lt"/>
                <a:ea typeface="Times New Roman" panose="02020603050405020304" pitchFamily="18" charset="0"/>
              </a:rPr>
              <a:t>or upcoming sessions.</a:t>
            </a: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Irritability:</a:t>
            </a:r>
            <a:r>
              <a:rPr lang="en-US" sz="1600" dirty="0">
                <a:effectLst/>
                <a:latin typeface="+mj-lt"/>
                <a:ea typeface="Times New Roman" panose="02020603050405020304" pitchFamily="18" charset="0"/>
              </a:rPr>
              <a:t> Becoming easily frustrated, especially when dealing </a:t>
            </a:r>
            <a:r>
              <a:rPr lang="en-US" sz="1600" dirty="0">
                <a:latin typeface="+mj-lt"/>
                <a:ea typeface="Times New Roman" panose="02020603050405020304" pitchFamily="18" charset="0"/>
              </a:rPr>
              <a:t>with a person’s  problems</a:t>
            </a:r>
            <a:r>
              <a:rPr lang="en-US" sz="1600" dirty="0">
                <a:effectLst/>
                <a:latin typeface="+mj-lt"/>
                <a:ea typeface="Times New Roman" panose="02020603050405020304" pitchFamily="18" charset="0"/>
              </a:rPr>
              <a:t>.</a:t>
            </a:r>
            <a:endParaRPr lang="en-US" sz="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Numbness:</a:t>
            </a:r>
            <a:r>
              <a:rPr lang="en-US" sz="1600" dirty="0">
                <a:solidFill>
                  <a:srgbClr val="00D17C"/>
                </a:solidFill>
                <a:effectLst/>
                <a:latin typeface="+mj-lt"/>
                <a:ea typeface="Times New Roman" panose="02020603050405020304" pitchFamily="18" charset="0"/>
              </a:rPr>
              <a:t> </a:t>
            </a:r>
            <a:r>
              <a:rPr lang="en-US" sz="1600" dirty="0">
                <a:effectLst/>
                <a:latin typeface="+mj-lt"/>
                <a:ea typeface="Times New Roman" panose="02020603050405020304" pitchFamily="18" charset="0"/>
              </a:rPr>
              <a:t>Feeling emotionally detached and finding it hard to empathize.</a:t>
            </a:r>
            <a:endParaRPr lang="en-US" sz="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Avoidance:</a:t>
            </a:r>
            <a:r>
              <a:rPr lang="en-US" sz="1600" dirty="0">
                <a:solidFill>
                  <a:srgbClr val="00D17C"/>
                </a:solidFill>
                <a:effectLst/>
                <a:latin typeface="+mj-lt"/>
                <a:ea typeface="Times New Roman" panose="02020603050405020304" pitchFamily="18" charset="0"/>
              </a:rPr>
              <a:t> </a:t>
            </a:r>
            <a:r>
              <a:rPr lang="en-US" sz="1600" dirty="0">
                <a:latin typeface="+mj-lt"/>
                <a:ea typeface="Times New Roman" panose="02020603050405020304" pitchFamily="18" charset="0"/>
              </a:rPr>
              <a:t>Avoiding certain people </a:t>
            </a:r>
            <a:r>
              <a:rPr lang="en-US" sz="1600" dirty="0">
                <a:effectLst/>
                <a:latin typeface="+mj-lt"/>
                <a:ea typeface="Times New Roman" panose="02020603050405020304" pitchFamily="18" charset="0"/>
              </a:rPr>
              <a:t>or situations because the emotional burden is too much.</a:t>
            </a:r>
            <a:endParaRPr lang="en-US" sz="800" dirty="0">
              <a:effectLst/>
              <a:latin typeface="+mj-l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600" b="1" dirty="0">
                <a:solidFill>
                  <a:srgbClr val="00D17C"/>
                </a:solidFill>
                <a:effectLst/>
                <a:latin typeface="+mj-lt"/>
                <a:ea typeface="Times New Roman" panose="02020603050405020304" pitchFamily="18" charset="0"/>
              </a:rPr>
              <a:t>Physical Symptoms:</a:t>
            </a:r>
            <a:r>
              <a:rPr lang="en-US" sz="1600" dirty="0">
                <a:solidFill>
                  <a:srgbClr val="00D17C"/>
                </a:solidFill>
                <a:effectLst/>
                <a:latin typeface="+mj-lt"/>
                <a:ea typeface="Times New Roman" panose="02020603050405020304" pitchFamily="18" charset="0"/>
              </a:rPr>
              <a:t> </a:t>
            </a:r>
            <a:r>
              <a:rPr lang="en-US" sz="1600" dirty="0">
                <a:effectLst/>
                <a:latin typeface="+mj-lt"/>
                <a:ea typeface="Times New Roman" panose="02020603050405020304" pitchFamily="18" charset="0"/>
              </a:rPr>
              <a:t>Experiencing stress-related physical issues like headaches or stomach problems.</a:t>
            </a:r>
          </a:p>
        </p:txBody>
      </p:sp>
      <p:sp>
        <p:nvSpPr>
          <p:cNvPr id="8" name="TextBox 7">
            <a:extLst>
              <a:ext uri="{FF2B5EF4-FFF2-40B4-BE49-F238E27FC236}">
                <a16:creationId xmlns:a16="http://schemas.microsoft.com/office/drawing/2014/main" id="{4F88B37A-35D4-3A12-0659-7672A3EC5D13}"/>
              </a:ext>
            </a:extLst>
          </p:cNvPr>
          <p:cNvSpPr txBox="1"/>
          <p:nvPr/>
        </p:nvSpPr>
        <p:spPr>
          <a:xfrm>
            <a:off x="381000" y="990600"/>
            <a:ext cx="8458200" cy="1354217"/>
          </a:xfrm>
          <a:prstGeom prst="rect">
            <a:avLst/>
          </a:prstGeom>
          <a:noFill/>
        </p:spPr>
        <p:txBody>
          <a:bodyPr wrap="square">
            <a:spAutoFit/>
          </a:bodyPr>
          <a:lstStyle/>
          <a:p>
            <a:r>
              <a:rPr lang="en-US" b="1" dirty="0"/>
              <a:t>Secondary trauma</a:t>
            </a:r>
            <a:r>
              <a:rPr lang="en-US" dirty="0"/>
              <a:t>, </a:t>
            </a:r>
            <a:r>
              <a:rPr lang="en-US" sz="1600" dirty="0"/>
              <a:t>also called vicarious trauma or compassion fatigue, happens when people are indirectly affected by hearing about or working with those who have experienced trauma. This can impact professionals like counselors, therapists, social workers, recovery coaches, pharmacists, healthcare providers, and others who support trauma survivors.</a:t>
            </a:r>
            <a:endParaRPr lang="en-US"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1440398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p:tgtEl>
                                          <p:spTgt spid="6">
                                            <p:txEl>
                                              <p:pRg st="9" end="9"/>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04B18-2C87-604D-23FC-806772BB848D}"/>
              </a:ext>
            </a:extLst>
          </p:cNvPr>
          <p:cNvSpPr>
            <a:spLocks noGrp="1"/>
          </p:cNvSpPr>
          <p:nvPr>
            <p:ph type="title"/>
          </p:nvPr>
        </p:nvSpPr>
        <p:spPr>
          <a:xfrm>
            <a:off x="2438400" y="152400"/>
            <a:ext cx="6377940" cy="1293028"/>
          </a:xfrm>
        </p:spPr>
        <p:txBody>
          <a:bodyPr>
            <a:normAutofit/>
          </a:bodyPr>
          <a:lstStyle/>
          <a:p>
            <a:r>
              <a:rPr lang="en-US" sz="3200" b="1" dirty="0">
                <a:solidFill>
                  <a:srgbClr val="00D17C"/>
                </a:solidFill>
                <a:effectLst/>
                <a:latin typeface="Helvetica" pitchFamily="2" charset="0"/>
              </a:rPr>
              <a:t>Recap: Burnout</a:t>
            </a:r>
            <a:br>
              <a:rPr lang="en-US" sz="3200" b="1" dirty="0">
                <a:solidFill>
                  <a:srgbClr val="00D17C"/>
                </a:solidFill>
                <a:effectLst/>
                <a:latin typeface="Helvetica" pitchFamily="2" charset="0"/>
              </a:rPr>
            </a:br>
            <a:r>
              <a:rPr lang="en-US" sz="2000" b="1" dirty="0">
                <a:solidFill>
                  <a:srgbClr val="00D17C"/>
                </a:solidFill>
                <a:latin typeface="Helvetica" pitchFamily="2" charset="0"/>
              </a:rPr>
              <a:t>Definition/Symptoms</a:t>
            </a:r>
            <a:endParaRPr lang="en-US" sz="2000" b="1" dirty="0">
              <a:solidFill>
                <a:srgbClr val="00D17C"/>
              </a:solidFill>
            </a:endParaRPr>
          </a:p>
        </p:txBody>
      </p:sp>
      <p:sp>
        <p:nvSpPr>
          <p:cNvPr id="5" name="TextBox 4">
            <a:extLst>
              <a:ext uri="{FF2B5EF4-FFF2-40B4-BE49-F238E27FC236}">
                <a16:creationId xmlns:a16="http://schemas.microsoft.com/office/drawing/2014/main" id="{30020894-05C4-6EAD-634A-178360242681}"/>
              </a:ext>
            </a:extLst>
          </p:cNvPr>
          <p:cNvSpPr txBox="1"/>
          <p:nvPr/>
        </p:nvSpPr>
        <p:spPr>
          <a:xfrm>
            <a:off x="376570" y="2781266"/>
            <a:ext cx="8382000" cy="3600986"/>
          </a:xfrm>
          <a:prstGeom prst="rect">
            <a:avLst/>
          </a:prstGeom>
          <a:noFill/>
          <a:ln>
            <a:solidFill>
              <a:schemeClr val="accent1"/>
            </a:solidFill>
          </a:ln>
        </p:spPr>
        <p:txBody>
          <a:bodyPr wrap="square" rtlCol="0">
            <a:spAutoFit/>
          </a:bodyPr>
          <a:lstStyle/>
          <a:p>
            <a:pPr marL="0" marR="0" algn="ctr">
              <a:spcBef>
                <a:spcPts val="0"/>
              </a:spcBef>
              <a:spcAft>
                <a:spcPts val="0"/>
              </a:spcAft>
            </a:pPr>
            <a:r>
              <a:rPr lang="en-US" sz="1600" dirty="0">
                <a:effectLst/>
                <a:latin typeface="+mj-lt"/>
                <a:ea typeface="Times New Roman" panose="02020603050405020304" pitchFamily="18" charset="0"/>
              </a:rPr>
              <a:t>Signs of </a:t>
            </a:r>
            <a:r>
              <a:rPr lang="en-US" sz="1600" dirty="0">
                <a:solidFill>
                  <a:schemeClr val="accent1">
                    <a:lumMod val="60000"/>
                    <a:lumOff val="40000"/>
                  </a:schemeClr>
                </a:solidFill>
                <a:effectLst/>
                <a:latin typeface="+mj-lt"/>
                <a:ea typeface="Times New Roman" panose="02020603050405020304" pitchFamily="18" charset="0"/>
              </a:rPr>
              <a:t>burnout </a:t>
            </a:r>
            <a:r>
              <a:rPr lang="en-US" sz="1600" dirty="0">
                <a:effectLst/>
                <a:latin typeface="+mj-lt"/>
                <a:ea typeface="Times New Roman" panose="02020603050405020304" pitchFamily="18" charset="0"/>
              </a:rPr>
              <a:t>might include:</a:t>
            </a:r>
          </a:p>
          <a:p>
            <a:pPr marL="0" marR="0" algn="ctr">
              <a:spcBef>
                <a:spcPts val="0"/>
              </a:spcBef>
              <a:spcAft>
                <a:spcPts val="0"/>
              </a:spcAft>
            </a:pPr>
            <a:endParaRPr lang="en-US" sz="800" dirty="0">
              <a:effectLst/>
              <a:latin typeface="+mj-lt"/>
              <a:ea typeface="Times New Roman" panose="02020603050405020304" pitchFamily="18" charset="0"/>
            </a:endParaRP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Feeling Drained</a:t>
            </a:r>
            <a:r>
              <a:rPr lang="en-US" sz="1700" dirty="0">
                <a:solidFill>
                  <a:srgbClr val="00D17C"/>
                </a:solidFill>
                <a:latin typeface="+mj-lt"/>
              </a:rPr>
              <a:t>: </a:t>
            </a:r>
            <a:r>
              <a:rPr lang="en-US" sz="1700" dirty="0">
                <a:latin typeface="+mj-lt"/>
              </a:rPr>
              <a:t>Constantly tired and having little energy left after sessions.</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Loss of Empathy</a:t>
            </a:r>
            <a:r>
              <a:rPr lang="en-US" sz="1700" dirty="0">
                <a:solidFill>
                  <a:srgbClr val="00D17C"/>
                </a:solidFill>
                <a:latin typeface="+mj-lt"/>
              </a:rPr>
              <a:t>: </a:t>
            </a:r>
            <a:r>
              <a:rPr lang="en-US" sz="1700" dirty="0">
                <a:latin typeface="+mj-lt"/>
              </a:rPr>
              <a:t>Struggling to connect with recoverees or feeling indifferent to their progress.</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Negative Attitude</a:t>
            </a:r>
            <a:r>
              <a:rPr lang="en-US" sz="1700" dirty="0">
                <a:latin typeface="+mj-lt"/>
              </a:rPr>
              <a:t>: Becoming cynical or feeling like your efforts don’t matter.</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Difficulty Focusing</a:t>
            </a:r>
            <a:r>
              <a:rPr lang="en-US" sz="1700" dirty="0">
                <a:solidFill>
                  <a:srgbClr val="00D17C"/>
                </a:solidFill>
                <a:latin typeface="+mj-lt"/>
              </a:rPr>
              <a:t>: </a:t>
            </a:r>
            <a:r>
              <a:rPr lang="en-US" sz="1700" dirty="0">
                <a:latin typeface="+mj-lt"/>
              </a:rPr>
              <a:t>Making more mistakes or feeling less effective in your work.</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Physical Issues</a:t>
            </a:r>
            <a:r>
              <a:rPr lang="en-US" sz="1700" dirty="0">
                <a:latin typeface="+mj-lt"/>
              </a:rPr>
              <a:t>: Experiencing headaches, stomach problems, or ongoing fatigue.</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Irritability</a:t>
            </a:r>
            <a:r>
              <a:rPr lang="en-US" sz="1700" dirty="0">
                <a:solidFill>
                  <a:srgbClr val="00D17C"/>
                </a:solidFill>
                <a:latin typeface="+mj-lt"/>
              </a:rPr>
              <a:t>: </a:t>
            </a:r>
            <a:r>
              <a:rPr lang="en-US" sz="1700" dirty="0">
                <a:latin typeface="+mj-lt"/>
              </a:rPr>
              <a:t>Getting easily frustrated with participants or colleagues.</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Isolation</a:t>
            </a:r>
            <a:r>
              <a:rPr lang="en-US" sz="1700" dirty="0">
                <a:solidFill>
                  <a:srgbClr val="00D17C"/>
                </a:solidFill>
                <a:latin typeface="+mj-lt"/>
              </a:rPr>
              <a:t>: </a:t>
            </a:r>
            <a:r>
              <a:rPr lang="en-US" sz="1700" dirty="0">
                <a:latin typeface="+mj-lt"/>
              </a:rPr>
              <a:t>Withdrawing from others and feeling alone in your work.</a:t>
            </a:r>
          </a:p>
          <a:p>
            <a:pPr marL="342900" lvl="0" indent="-342900">
              <a:buClr>
                <a:schemeClr val="accent1">
                  <a:lumMod val="60000"/>
                  <a:lumOff val="40000"/>
                </a:schemeClr>
              </a:buClr>
              <a:buFont typeface="Wingdings" pitchFamily="2" charset="2"/>
              <a:buChar char="Ø"/>
            </a:pPr>
            <a:r>
              <a:rPr lang="en-US" sz="1700" b="1" dirty="0">
                <a:solidFill>
                  <a:srgbClr val="00D17C"/>
                </a:solidFill>
                <a:latin typeface="+mj-lt"/>
              </a:rPr>
              <a:t>Losing Passion</a:t>
            </a:r>
            <a:r>
              <a:rPr lang="en-US" sz="1700" dirty="0">
                <a:solidFill>
                  <a:srgbClr val="00D17C"/>
                </a:solidFill>
                <a:latin typeface="+mj-lt"/>
              </a:rPr>
              <a:t>: </a:t>
            </a:r>
            <a:r>
              <a:rPr lang="en-US" sz="1700" dirty="0">
                <a:latin typeface="+mj-lt"/>
              </a:rPr>
              <a:t>No longer feeling the same joy or purpose in helping others.</a:t>
            </a:r>
          </a:p>
        </p:txBody>
      </p:sp>
      <p:sp>
        <p:nvSpPr>
          <p:cNvPr id="7" name="TextBox 6">
            <a:extLst>
              <a:ext uri="{FF2B5EF4-FFF2-40B4-BE49-F238E27FC236}">
                <a16:creationId xmlns:a16="http://schemas.microsoft.com/office/drawing/2014/main" id="{E6923D7E-821F-12F5-1EE6-B9790CBE456C}"/>
              </a:ext>
            </a:extLst>
          </p:cNvPr>
          <p:cNvSpPr txBox="1"/>
          <p:nvPr/>
        </p:nvSpPr>
        <p:spPr>
          <a:xfrm>
            <a:off x="376570" y="1295400"/>
            <a:ext cx="8348330" cy="1323439"/>
          </a:xfrm>
          <a:prstGeom prst="rect">
            <a:avLst/>
          </a:prstGeom>
          <a:noFill/>
        </p:spPr>
        <p:txBody>
          <a:bodyPr wrap="square">
            <a:spAutoFit/>
          </a:bodyPr>
          <a:lstStyle/>
          <a:p>
            <a:pPr marL="0" marR="0"/>
            <a:r>
              <a:rPr lang="en-US" sz="1600" dirty="0">
                <a:effectLst/>
                <a:latin typeface="+mj-lt"/>
                <a:ea typeface="Times New Roman" panose="02020603050405020304" pitchFamily="18" charset="0"/>
              </a:rPr>
              <a:t>In any helping field burnout happens when a </a:t>
            </a:r>
            <a:r>
              <a:rPr lang="en-US" sz="1600" dirty="0">
                <a:latin typeface="+mj-lt"/>
                <a:ea typeface="Times New Roman" panose="02020603050405020304" pitchFamily="18" charset="0"/>
              </a:rPr>
              <a:t>provider</a:t>
            </a:r>
            <a:r>
              <a:rPr lang="en-US" sz="1600" dirty="0">
                <a:effectLst/>
                <a:latin typeface="+mj-lt"/>
                <a:ea typeface="Times New Roman" panose="02020603050405020304" pitchFamily="18" charset="0"/>
              </a:rPr>
              <a:t> becomes extremely tired and overwhelmed from the emotional demands of their work. This exhaustion can lead to a drop in motivation and effectiveness, making it harder for the </a:t>
            </a:r>
            <a:r>
              <a:rPr lang="en-US" sz="1600" dirty="0">
                <a:latin typeface="+mj-lt"/>
                <a:ea typeface="Times New Roman" panose="02020603050405020304" pitchFamily="18" charset="0"/>
              </a:rPr>
              <a:t>provider</a:t>
            </a:r>
            <a:r>
              <a:rPr lang="en-US" sz="1600" dirty="0">
                <a:effectLst/>
                <a:latin typeface="+mj-lt"/>
                <a:ea typeface="Times New Roman" panose="02020603050405020304" pitchFamily="18" charset="0"/>
              </a:rPr>
              <a:t> to help the people they serve. It’s important for the provider to recognize and address burnout to stay effective and take care of their own well-being.</a:t>
            </a:r>
          </a:p>
        </p:txBody>
      </p:sp>
    </p:spTree>
    <p:extLst>
      <p:ext uri="{BB962C8B-B14F-4D97-AF65-F5344CB8AC3E}">
        <p14:creationId xmlns:p14="http://schemas.microsoft.com/office/powerpoint/2010/main" val="13200273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p:cTn id="35"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p:cTn id="42"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p:cTn id="49"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 calcmode="lin" valueType="num">
                                      <p:cBhvr>
                                        <p:cTn id="56" dur="1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18405</TotalTime>
  <Words>2341</Words>
  <Application>Microsoft Macintosh PowerPoint</Application>
  <PresentationFormat>On-screen Show (4:3)</PresentationFormat>
  <Paragraphs>191</Paragraphs>
  <Slides>26</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-webkit-standard</vt:lpstr>
      <vt:lpstr>ACADEMY ENGRAVED LET PLAIN:1.0</vt:lpstr>
      <vt:lpstr>Arial</vt:lpstr>
      <vt:lpstr>Calibri</vt:lpstr>
      <vt:lpstr>Century Gothic</vt:lpstr>
      <vt:lpstr>Corbel</vt:lpstr>
      <vt:lpstr>Courier New</vt:lpstr>
      <vt:lpstr>Edwardian Script ITC</vt:lpstr>
      <vt:lpstr>Helvetica</vt:lpstr>
      <vt:lpstr>Nunito</vt:lpstr>
      <vt:lpstr>Times New Roman</vt:lpstr>
      <vt:lpstr>Wingdings</vt:lpstr>
      <vt:lpstr>Wingdings 2</vt:lpstr>
      <vt:lpstr>Vapor Trail</vt:lpstr>
      <vt:lpstr>Self-Care: Avoiding Secondary Trauma and Burnout - Part 2: A Deeper Dive  How to use the 8 Dimensions of wellness through a cultural lens</vt:lpstr>
      <vt:lpstr>Mino Bimaadziwin </vt:lpstr>
      <vt:lpstr>Land acknowledgement</vt:lpstr>
      <vt:lpstr>Labor acknowledgement</vt:lpstr>
      <vt:lpstr>Objectives</vt:lpstr>
      <vt:lpstr>Acknowledgements</vt:lpstr>
      <vt:lpstr>Large Group Discussion</vt:lpstr>
      <vt:lpstr>Recap: Secondary Trauma Definition/Symptoms</vt:lpstr>
      <vt:lpstr>Recap: Burnout Definition/Symptoms</vt:lpstr>
      <vt:lpstr>Self Caring for Prevention, Recovery, &amp; Health Care Providers RECAP: Why Prioritize self care?</vt:lpstr>
      <vt:lpstr>Self Caring for Prevention, Recovery, &amp; Health Care Providers 8 Dimensions of Wellness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 Creating a Self-Care Plan </vt:lpstr>
      <vt:lpstr>RECAP: Self Care Accountability Partner</vt:lpstr>
      <vt:lpstr>Other Self Care Ideas</vt:lpstr>
      <vt:lpstr>Closing Thought</vt:lpstr>
      <vt:lpstr>Q &amp; A</vt:lpstr>
      <vt:lpstr>Summary and Close</vt:lpstr>
      <vt:lpstr>Peer 360 Recovery Alliance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Rickyrook</dc:creator>
  <cp:lastModifiedBy>Cushman, Nicholas</cp:lastModifiedBy>
  <cp:revision>199</cp:revision>
  <cp:lastPrinted>2023-03-21T21:51:36Z</cp:lastPrinted>
  <dcterms:created xsi:type="dcterms:W3CDTF">2016-01-31T15:28:29Z</dcterms:created>
  <dcterms:modified xsi:type="dcterms:W3CDTF">2026-03-17T20:36:55Z</dcterms:modified>
</cp:coreProperties>
</file>