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448" r:id="rId6"/>
    <p:sldId id="386" r:id="rId7"/>
    <p:sldId id="455" r:id="rId8"/>
    <p:sldId id="456" r:id="rId9"/>
    <p:sldId id="457" r:id="rId10"/>
    <p:sldId id="449" r:id="rId11"/>
    <p:sldId id="450" r:id="rId12"/>
    <p:sldId id="451" r:id="rId13"/>
    <p:sldId id="453" r:id="rId14"/>
    <p:sldId id="452" r:id="rId15"/>
    <p:sldId id="458" r:id="rId16"/>
    <p:sldId id="472" r:id="rId17"/>
    <p:sldId id="426" r:id="rId18"/>
    <p:sldId id="467" r:id="rId19"/>
    <p:sldId id="438" r:id="rId20"/>
    <p:sldId id="428" r:id="rId21"/>
    <p:sldId id="441" r:id="rId22"/>
    <p:sldId id="440" r:id="rId23"/>
    <p:sldId id="442" r:id="rId24"/>
    <p:sldId id="431" r:id="rId25"/>
    <p:sldId id="432" r:id="rId26"/>
    <p:sldId id="469" r:id="rId27"/>
    <p:sldId id="468" r:id="rId28"/>
    <p:sldId id="414" r:id="rId29"/>
    <p:sldId id="470" r:id="rId30"/>
    <p:sldId id="466" r:id="rId31"/>
    <p:sldId id="417" r:id="rId32"/>
    <p:sldId id="419" r:id="rId33"/>
    <p:sldId id="463" r:id="rId34"/>
    <p:sldId id="459" r:id="rId35"/>
    <p:sldId id="462" r:id="rId36"/>
    <p:sldId id="416" r:id="rId37"/>
    <p:sldId id="4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6"/>
    <p:restoredTop sz="47210"/>
  </p:normalViewPr>
  <p:slideViewPr>
    <p:cSldViewPr snapToGrid="0" snapToObjects="1">
      <p:cViewPr varScale="1">
        <p:scale>
          <a:sx n="50" d="100"/>
          <a:sy n="50" d="100"/>
        </p:scale>
        <p:origin x="30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80D6D-5843-ED4F-A2AF-95F4CA4D016C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5C746-B2A8-FF43-9AF9-B8009C5B4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1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8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5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27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0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/articles/d41586-021-00187-9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76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Griffiths RR, Richards WA, Johnson MW, et al. Mystical-type experiences occasioned by psilocybin mediate the attribution of personal meaning and spiritual significance 14 months later. Journal of psychopharmacology (Oxford, England). 2008;22(6):621-632.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6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Mitchell, J.M., Bogenschutz, M., Lilienstein, A.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(2021). MDMA-assisted therapy for severe PTSD: a randomized, double-blind, placebo-controlled phase 3 study.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Medicine,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1025–1033.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59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------------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Griffiths RR, Johnson MW, Carducci MA. Psilocybin produces substantial and sustained decreases in depression and anxiety in patients with life-threatening cancer: A randomized double-blind trial. J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Psychopharmacol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2016 Dec;30(12):1181-1197.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Johnson MW, Garcia-Romeu A,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Cosimano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MP, Griffiths RR. Pilot study of the 5-HT2AR agonist psilocybin in the treatment of tobacco addiction. J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Psychopharmacol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2014; 28: 983–92.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4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27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Johnson MW, Garcia-Romeu A,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Cosimano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MP, Griffiths RR. Pilot study of the 5-HT2AR agonist psilocybin in the treatment of tobacco addiction. J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Psychopharmacol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2014; 28: 983–92.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36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25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8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48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28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6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29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81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83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5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BFF4C-99D9-C541-B9EF-0735907C29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30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85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3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8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07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5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5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50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1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7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C746-B2A8-FF43-9AF9-B8009C5B45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7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65A1-443D-8342-AAC2-4B9B8965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6E9DE-6675-0B41-A02C-DCE6D56D9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842A-5CC8-144E-A20A-C70148B2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BA1AC-7619-4849-92F8-F80DF56CD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3CD0A-0A90-B940-A8D1-79980E41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14D5-3C52-5D4C-BBCD-BE5ECB3E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1F2A3-9790-284B-83B6-EFE90A034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712D-64E4-4949-BF9E-6DEF94D5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F586E-B802-4B4B-A0F0-AD223AB6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57CC-CDF2-7948-8721-6DAD7716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7455A-1E6E-4C4C-86C9-36CCCC0C0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DCDD5-12A2-1F46-99AB-850CBACCB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DE644-D6A4-B04B-B3FC-4093262A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A1342-44B8-4F4D-B4C9-DB855D8F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6F50D-5EFC-3D43-A8BB-04E537F5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6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8FAD-B3A3-1F4B-AF35-FB1121D8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22ED0-EE64-7846-A481-105AB7EAA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C96A4-9493-DC46-8DA8-B8551394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40104-630A-4242-A2E1-00395556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A793-DD3C-A640-8FFC-22E2E83B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9DB49-CAF1-3842-8B20-BBE78248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DD325-D4E6-894E-A33C-D2A0774F0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C7208-652A-3E49-86D6-38DAC7D98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C85AE-88D3-EF42-BE89-56D1196F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8A804-3606-A94C-BB8E-E4A5B576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3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D7DE0-D97A-9846-85B8-9DFD0E12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1F480-FA30-4541-87AE-D56FF557D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0F64E-4949-384E-926F-559974A75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8B3E4-CBAC-304E-A698-63A8B8F5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B0C1-6935-5844-A673-6101FE8F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1CB43-43BD-4C49-9AEB-7060B341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0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B7DD3-8F02-AF4F-A480-03238D7D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E7A92-5A42-4B44-B71C-450B1FBA7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D22B4-D7EC-2847-85B9-4A18117E6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E6583-2160-E64A-B017-4F8AEC5C7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351FBA-00AA-324A-8685-DADBF38D3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73B6B-18E9-AC47-942F-A9E8EC36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ADF68-927C-A040-BF34-05DD955C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2227D-598B-874A-BAF7-FD745A38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9F65-D234-754A-B8A2-5B50DD81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E1181-016D-6046-AF68-31F2C384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AC237-230E-7542-A5C2-214CF1693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19EA9-AB23-C941-9399-84BD0B20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061F6-5B54-5F49-8D0A-56DD85D0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0CD3F2-58B7-2F4C-97B4-8E5C441F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FC7F-6DBF-5B42-9A84-F9C4FE8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3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46D81-D82C-FA4F-9806-72AA5BE6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C26C4-633E-154E-B0D0-295E8146F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E982D-2CCB-C244-96EF-9CF9271E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60D4E-E73C-0340-AB54-59E89A15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CA4A0-19D9-994B-B4A5-4D0C9BE2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52283-8960-3045-A25C-55753D80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5E01-BE63-E64F-8B68-4780649C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2BC00-398C-AF4C-B091-E65DCC827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D9E30-86D1-5F47-AE9C-3F3C2BBAD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8B2FB-9806-C54A-9961-E96C5C32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08AC6-4C44-134A-A772-0B62C472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4FCD0-DF71-9D40-A2FC-0E3E96F3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A4AB6-3668-EE44-A282-72BBEC30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4A5BB-A4C1-6640-B72D-CEB31261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2B68E-E60D-B34F-AF26-9FEBE377CE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C2082-5DA0-C841-92EE-395BA1751CC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71FF-DD22-9547-9875-C0848BCB1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B7D0C-BC9A-1048-B5F2-B1C6ACD7F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9956-D925-934E-A904-B39832399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rg.co.uk/blog/2021/4/9/discover-psychedelics-and-the-treatment-of-addiction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ohns Hopkins launches center for psychedelic research | Hub">
            <a:extLst>
              <a:ext uri="{FF2B5EF4-FFF2-40B4-BE49-F238E27FC236}">
                <a16:creationId xmlns:a16="http://schemas.microsoft.com/office/drawing/2014/main" id="{0E90A671-5788-6A41-92C0-FF2724884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" b="7322"/>
          <a:stretch/>
        </p:blipFill>
        <p:spPr bwMode="auto">
          <a:xfrm>
            <a:off x="1" y="303491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9C704-4F4C-3A4A-9D2A-97C2639D8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75" y="6222447"/>
            <a:ext cx="10058400" cy="6576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© Kathleen Schachman, PhD, PMHNP-BC</a:t>
            </a:r>
          </a:p>
          <a:p>
            <a:r>
              <a:rPr lang="en-US" dirty="0">
                <a:solidFill>
                  <a:schemeClr val="bg1"/>
                </a:solidFill>
              </a:rPr>
              <a:t>Fellow, International Academy of Addictions Nursing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7BFAA-C02C-6641-867A-40A1AE220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404" y="2980501"/>
            <a:ext cx="10058400" cy="1503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Psychedelics for Addiction and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Mental Health Treatment</a:t>
            </a:r>
          </a:p>
        </p:txBody>
      </p:sp>
    </p:spTree>
    <p:extLst>
      <p:ext uri="{BB962C8B-B14F-4D97-AF65-F5344CB8AC3E}">
        <p14:creationId xmlns:p14="http://schemas.microsoft.com/office/powerpoint/2010/main" val="362584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69E5-C3BC-2E48-A00E-8EBA3ACC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en-US" dirty="0"/>
              <a:t>Psychedelic History: </a:t>
            </a:r>
            <a:r>
              <a:rPr lang="en-US" i="1" dirty="0"/>
              <a:t>Pre-Historic Times</a:t>
            </a:r>
          </a:p>
        </p:txBody>
      </p:sp>
      <p:pic>
        <p:nvPicPr>
          <p:cNvPr id="18434" name="Picture 2" descr="The Stoned Ape Theory Painting by Jim Figora">
            <a:extLst>
              <a:ext uri="{FF2B5EF4-FFF2-40B4-BE49-F238E27FC236}">
                <a16:creationId xmlns:a16="http://schemas.microsoft.com/office/drawing/2014/main" id="{B347A874-AFD1-B244-8A01-3CFAE600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76" y="1825341"/>
            <a:ext cx="5950424" cy="44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Maya mushroom stones.">
            <a:extLst>
              <a:ext uri="{FF2B5EF4-FFF2-40B4-BE49-F238E27FC236}">
                <a16:creationId xmlns:a16="http://schemas.microsoft.com/office/drawing/2014/main" id="{1C4E78E6-8390-6849-9755-1FA41AF0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9" y="3749122"/>
            <a:ext cx="4253787" cy="26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Psychedelics Influenced the Origins of Prehistoric Cave Paintings? - Third  Monk">
            <a:extLst>
              <a:ext uri="{FF2B5EF4-FFF2-40B4-BE49-F238E27FC236}">
                <a16:creationId xmlns:a16="http://schemas.microsoft.com/office/drawing/2014/main" id="{B4EC7E56-CEF1-174B-867C-E43B44411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9" y="599459"/>
            <a:ext cx="4253787" cy="299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36760D-6A6D-7E49-A898-4B8C99493757}"/>
              </a:ext>
            </a:extLst>
          </p:cNvPr>
          <p:cNvSpPr txBox="1"/>
          <p:nvPr/>
        </p:nvSpPr>
        <p:spPr>
          <a:xfrm>
            <a:off x="6428096" y="641994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”Stoned Ape Theory” (T. McKenna)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7F6AA-DFA2-CF42-AAFE-B3A1B0F94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015" y="1113272"/>
            <a:ext cx="1414644" cy="14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2B3DD6-70F4-B04D-891A-F7AA7C27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365" y="170329"/>
            <a:ext cx="2617694" cy="3792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467AC4-18F8-7E45-A8A0-3C993B8B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70" y="365124"/>
            <a:ext cx="3781576" cy="2889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2B3C8D-6412-004A-A000-F73A2933A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99" y="4271748"/>
            <a:ext cx="6986064" cy="2510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215C9-BCEC-954F-B67E-B9C8FF1E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4" y="4271749"/>
            <a:ext cx="4080682" cy="2510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EE364-5921-654F-8740-36A07632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4" y="258504"/>
            <a:ext cx="4575580" cy="1325563"/>
          </a:xfrm>
        </p:spPr>
        <p:txBody>
          <a:bodyPr/>
          <a:lstStyle/>
          <a:p>
            <a:r>
              <a:rPr lang="en-US" dirty="0"/>
              <a:t>Psychedelic History</a:t>
            </a:r>
            <a:br>
              <a:rPr lang="en-US" dirty="0"/>
            </a:br>
            <a:r>
              <a:rPr lang="en-US" i="1" dirty="0"/>
              <a:t>1945-1965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E3D00223-3A41-154F-9757-819FBD78B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19702" r="21874" b="22587"/>
          <a:stretch/>
        </p:blipFill>
        <p:spPr bwMode="auto">
          <a:xfrm>
            <a:off x="341194" y="1979388"/>
            <a:ext cx="1897039" cy="18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Psychedelic Psychiatry: LSD On the Canadian Prairies - Active History">
            <a:extLst>
              <a:ext uri="{FF2B5EF4-FFF2-40B4-BE49-F238E27FC236}">
                <a16:creationId xmlns:a16="http://schemas.microsoft.com/office/drawing/2014/main" id="{021F4B1E-8CED-1045-A536-20BF4B079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84" y="314481"/>
            <a:ext cx="2297200" cy="34668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A Psychedelic Renaissance – Will we avoid tripping this time? | Hidden  Persuaders">
            <a:extLst>
              <a:ext uri="{FF2B5EF4-FFF2-40B4-BE49-F238E27FC236}">
                <a16:creationId xmlns:a16="http://schemas.microsoft.com/office/drawing/2014/main" id="{917F460F-5D32-7040-83B7-146878D3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59" y="1979388"/>
            <a:ext cx="1897040" cy="18970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Stranger Than Fiction | Science History Institute">
            <a:extLst>
              <a:ext uri="{FF2B5EF4-FFF2-40B4-BE49-F238E27FC236}">
                <a16:creationId xmlns:a16="http://schemas.microsoft.com/office/drawing/2014/main" id="{D4701C92-98E5-4242-B6DF-49A486A4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1" y="4463100"/>
            <a:ext cx="3772848" cy="2122227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Tripping with Cary Grant: LSD and Therapy in the 1950s, '60s . . . and  Today - MagellanTV">
            <a:extLst>
              <a:ext uri="{FF2B5EF4-FFF2-40B4-BE49-F238E27FC236}">
                <a16:creationId xmlns:a16="http://schemas.microsoft.com/office/drawing/2014/main" id="{8011B32F-F801-1B4D-98EA-26C29C7B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04" y="4419127"/>
            <a:ext cx="6638858" cy="21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MK-Ultra: The CIA Infiltrates the Human Psyche - Grey Dynamics">
            <a:extLst>
              <a:ext uri="{FF2B5EF4-FFF2-40B4-BE49-F238E27FC236}">
                <a16:creationId xmlns:a16="http://schemas.microsoft.com/office/drawing/2014/main" id="{38009841-E860-8045-ADB2-A66AC053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52" y="515484"/>
            <a:ext cx="3510709" cy="25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82B2C5-B604-084E-9D9C-0C83F6CF96FE}"/>
              </a:ext>
            </a:extLst>
          </p:cNvPr>
          <p:cNvCxnSpPr>
            <a:stCxn id="17412" idx="3"/>
          </p:cNvCxnSpPr>
          <p:nvPr/>
        </p:nvCxnSpPr>
        <p:spPr>
          <a:xfrm flipV="1">
            <a:off x="2238233" y="2911642"/>
            <a:ext cx="383726" cy="18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61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Our Specialities Cardiology With Modern Cath Lab Ortho gynaecology  Pacemaker Dental Skin Eye Cosmetology laser Treatment Physiotherapy Spine  Surgery Psychiatry psychology Paediatrics and paeditric surgery Nephrology  &amp; Urology Dialysis Unit ...">
            <a:extLst>
              <a:ext uri="{FF2B5EF4-FFF2-40B4-BE49-F238E27FC236}">
                <a16:creationId xmlns:a16="http://schemas.microsoft.com/office/drawing/2014/main" id="{2897C438-AACB-A542-B88D-8BF2D0FC4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26" y="3231865"/>
            <a:ext cx="4235906" cy="33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79E7D-2CFC-B943-AACB-1CFEF5530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2109" y="3597756"/>
            <a:ext cx="2585699" cy="3934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DA26B-A75F-D640-A53D-9AC52E905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506" y="108194"/>
            <a:ext cx="4030105" cy="327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0FBD3-BB81-1548-BADF-C2687D7AF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3" y="84696"/>
            <a:ext cx="2857500" cy="4098140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F88FA037-4354-444F-9EDD-D14B26C4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3" y="268138"/>
            <a:ext cx="2487503" cy="37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B32196-F5F2-A841-8DBA-C1BDFB916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301" y="2804598"/>
            <a:ext cx="4352620" cy="4243257"/>
          </a:xfrm>
          <a:prstGeom prst="rect">
            <a:avLst/>
          </a:prstGeom>
        </p:spPr>
      </p:pic>
      <p:pic>
        <p:nvPicPr>
          <p:cNvPr id="22532" name="Picture 4" descr="In 'The Nixon Defense,' John W. Dean Returns to Watergate - The New York  Times">
            <a:extLst>
              <a:ext uri="{FF2B5EF4-FFF2-40B4-BE49-F238E27FC236}">
                <a16:creationId xmlns:a16="http://schemas.microsoft.com/office/drawing/2014/main" id="{F67642A4-D83E-0F4F-9422-5BB412337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15015"/>
          <a:stretch/>
        </p:blipFill>
        <p:spPr bwMode="auto">
          <a:xfrm>
            <a:off x="4676067" y="283061"/>
            <a:ext cx="3700985" cy="29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FF416677-D6E9-7E42-B3ED-C9DE435EA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" y="4426730"/>
            <a:ext cx="3568422" cy="230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AA976-1EE0-394F-8F3B-A583528AD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7333" y="-115585"/>
            <a:ext cx="2857500" cy="170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FC210D-6876-CA47-93C8-E2542BCAF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564" y="3005115"/>
            <a:ext cx="2147639" cy="1491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0DD8F-DEC2-604C-9DCF-466DC8A23B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0026" y="3150629"/>
            <a:ext cx="1795723" cy="12056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6E5AC5-FA3E-E542-B14A-4F5916139C5D}"/>
              </a:ext>
            </a:extLst>
          </p:cNvPr>
          <p:cNvSpPr txBox="1"/>
          <p:nvPr/>
        </p:nvSpPr>
        <p:spPr>
          <a:xfrm>
            <a:off x="4575918" y="3412401"/>
            <a:ext cx="370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Controlled Substance Act of 1971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5DB649C-B00A-CA4C-BC37-76A9D1E05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473" y="4356256"/>
            <a:ext cx="3309828" cy="2218683"/>
          </a:xfrm>
        </p:spPr>
        <p:txBody>
          <a:bodyPr>
            <a:normAutofit/>
          </a:bodyPr>
          <a:lstStyle/>
          <a:p>
            <a:r>
              <a:rPr lang="en-US" dirty="0"/>
              <a:t>Psychedelic History</a:t>
            </a:r>
            <a:br>
              <a:rPr lang="en-US" dirty="0"/>
            </a:br>
            <a:r>
              <a:rPr lang="en-US" i="1" dirty="0"/>
              <a:t>1965-1975</a:t>
            </a:r>
          </a:p>
        </p:txBody>
      </p:sp>
    </p:spTree>
    <p:extLst>
      <p:ext uri="{BB962C8B-B14F-4D97-AF65-F5344CB8AC3E}">
        <p14:creationId xmlns:p14="http://schemas.microsoft.com/office/powerpoint/2010/main" val="36838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9B1D-0C35-E04B-BCCC-C4D899C9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Psychedelic History: </a:t>
            </a:r>
            <a:r>
              <a:rPr lang="en-US" i="1" dirty="0"/>
              <a:t>Present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1201-2F83-6745-A607-A12829958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1" y="1825625"/>
            <a:ext cx="5911574" cy="4667250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Research re-emerges in early 2000s</a:t>
            </a:r>
          </a:p>
          <a:p>
            <a:r>
              <a:rPr lang="en-US" sz="3200" dirty="0"/>
              <a:t>Growing mainstream acceptance</a:t>
            </a:r>
          </a:p>
          <a:p>
            <a:r>
              <a:rPr lang="en-US" sz="3200" dirty="0"/>
              <a:t>2019: FDA approval of intranasal esketamine (</a:t>
            </a:r>
            <a:r>
              <a:rPr lang="en-US" sz="3200" dirty="0" err="1"/>
              <a:t>Spravato</a:t>
            </a:r>
            <a:r>
              <a:rPr lang="en-US" sz="3200" dirty="0"/>
              <a:t>)</a:t>
            </a:r>
          </a:p>
          <a:p>
            <a:r>
              <a:rPr lang="en-US" sz="3200" dirty="0"/>
              <a:t>MDMA &amp; psilocybin: late-stage trials</a:t>
            </a:r>
          </a:p>
          <a:p>
            <a:pPr lvl="1"/>
            <a:r>
              <a:rPr lang="en-US" sz="2800" dirty="0"/>
              <a:t>MDMA: FDA declined approval (2024)</a:t>
            </a:r>
          </a:p>
          <a:p>
            <a:pPr lvl="1"/>
            <a:r>
              <a:rPr lang="en-US" sz="2800" dirty="0"/>
              <a:t>Psilocybin: Breakthrough Therapy designation </a:t>
            </a:r>
          </a:p>
        </p:txBody>
      </p:sp>
      <p:pic>
        <p:nvPicPr>
          <p:cNvPr id="2050" name="Picture 2" descr="60 Minutes' segment explores psychedelics research at Johns Hopkins | Hub">
            <a:extLst>
              <a:ext uri="{FF2B5EF4-FFF2-40B4-BE49-F238E27FC236}">
                <a16:creationId xmlns:a16="http://schemas.microsoft.com/office/drawing/2014/main" id="{4C6EE44E-D36F-E345-86E2-EF981E1A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61" y="1494183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ter for Psychedelic &amp; Consciousness Research">
            <a:extLst>
              <a:ext uri="{FF2B5EF4-FFF2-40B4-BE49-F238E27FC236}">
                <a16:creationId xmlns:a16="http://schemas.microsoft.com/office/drawing/2014/main" id="{CFB6858C-08A8-BF47-868A-6D096C25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26243"/>
            <a:ext cx="3935896" cy="102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6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7C845-D151-3D42-A554-C51840D8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890520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Which Psychedelics Are Being Studied?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A507CD-6EE8-1346-A6FD-71203E397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9972" y="860212"/>
            <a:ext cx="8304490" cy="58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3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1C10-F035-9744-AD35-046335E5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Recent Scientific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A8643-5729-AE4A-B508-75BCB62E0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Mystical experiences in healthy individuals on psilocybin</a:t>
            </a:r>
          </a:p>
          <a:p>
            <a:r>
              <a:rPr lang="en-US" dirty="0"/>
              <a:t>Treating PTSD with MDMA-assisted therapy</a:t>
            </a:r>
          </a:p>
          <a:p>
            <a:r>
              <a:rPr lang="en-US" dirty="0"/>
              <a:t>Effects of psilocybin on end-of-Life depression and anxiety</a:t>
            </a:r>
          </a:p>
          <a:p>
            <a:r>
              <a:rPr lang="en-US" dirty="0"/>
              <a:t>Enduring effects of psilocybin on treatment-resistant depression</a:t>
            </a:r>
          </a:p>
          <a:p>
            <a:r>
              <a:rPr lang="en-US" dirty="0"/>
              <a:t>Smoking cessation abstinence rates on psilocybin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3D0D0-A2BF-E140-8A84-81B1EA120848}"/>
              </a:ext>
            </a:extLst>
          </p:cNvPr>
          <p:cNvSpPr txBox="1"/>
          <p:nvPr/>
        </p:nvSpPr>
        <p:spPr>
          <a:xfrm>
            <a:off x="838200" y="4610100"/>
            <a:ext cx="99695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 of 2026, the body of high-quality evidence on psychedelic therapy remains relatively small and more, </a:t>
            </a:r>
            <a:r>
              <a:rPr lang="en-US" sz="2000" u="sng" dirty="0"/>
              <a:t>larger studies are needed to reliably show the effectiveness and safety</a:t>
            </a:r>
            <a:r>
              <a:rPr lang="en-US" sz="2000" dirty="0"/>
              <a:t> of psychedelic therapy's various forms and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11146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iffiths' psilocybin study in healthy volunteers">
            <a:extLst>
              <a:ext uri="{FF2B5EF4-FFF2-40B4-BE49-F238E27FC236}">
                <a16:creationId xmlns:a16="http://schemas.microsoft.com/office/drawing/2014/main" id="{6AA28E09-968A-674A-9BA9-13E6F41FC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/>
        </p:blipFill>
        <p:spPr bwMode="auto">
          <a:xfrm>
            <a:off x="3402464" y="0"/>
            <a:ext cx="848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F8B701-891B-1044-B86B-50D3B5E00C4A}"/>
              </a:ext>
            </a:extLst>
          </p:cNvPr>
          <p:cNvSpPr txBox="1"/>
          <p:nvPr/>
        </p:nvSpPr>
        <p:spPr>
          <a:xfrm>
            <a:off x="0" y="2933700"/>
            <a:ext cx="3402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Griffiths, R., et al. (2008). Mystical-type experiences occasioned by psilocybin mediate the attribution of personal meaning and spiritual significance 14 months later. </a:t>
            </a:r>
            <a:r>
              <a:rPr lang="en-US" i="1" dirty="0"/>
              <a:t>Journal of Psychopharmacology, 22</a:t>
            </a:r>
            <a:r>
              <a:rPr lang="en-US" dirty="0"/>
              <a:t>(6):621-632. </a:t>
            </a:r>
          </a:p>
        </p:txBody>
      </p:sp>
    </p:spTree>
    <p:extLst>
      <p:ext uri="{BB962C8B-B14F-4D97-AF65-F5344CB8AC3E}">
        <p14:creationId xmlns:p14="http://schemas.microsoft.com/office/powerpoint/2010/main" val="66968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ore data from the Phase 3 trial">
            <a:extLst>
              <a:ext uri="{FF2B5EF4-FFF2-40B4-BE49-F238E27FC236}">
                <a16:creationId xmlns:a16="http://schemas.microsoft.com/office/drawing/2014/main" id="{A0313A1F-32B8-3C46-9491-E50DA8E59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6"/>
          <a:stretch/>
        </p:blipFill>
        <p:spPr bwMode="auto">
          <a:xfrm>
            <a:off x="203199" y="0"/>
            <a:ext cx="7519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B6D58-4F90-F649-844D-B2CFC75ACFC1}"/>
              </a:ext>
            </a:extLst>
          </p:cNvPr>
          <p:cNvSpPr txBox="1"/>
          <p:nvPr/>
        </p:nvSpPr>
        <p:spPr>
          <a:xfrm>
            <a:off x="7696201" y="2679700"/>
            <a:ext cx="439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Mitchell, J.M., Bogenschutz, M., Lilienstein, A. </a:t>
            </a:r>
            <a:r>
              <a:rPr lang="en-US" i="1" dirty="0"/>
              <a:t>et al.</a:t>
            </a:r>
            <a:r>
              <a:rPr lang="en-US" dirty="0"/>
              <a:t> (2021). MDMA-assisted therapy for severe PTSD: a randomized, double-blind, placebo-controlled phase 3 study. </a:t>
            </a:r>
            <a:r>
              <a:rPr lang="en-US" i="1" dirty="0"/>
              <a:t>Nature Medicine,</a:t>
            </a:r>
            <a:r>
              <a:rPr lang="en-US" dirty="0"/>
              <a:t> </a:t>
            </a:r>
            <a:r>
              <a:rPr lang="en-US" i="1" dirty="0"/>
              <a:t>27</a:t>
            </a:r>
            <a:r>
              <a:rPr lang="en-US" b="1" dirty="0"/>
              <a:t>, </a:t>
            </a:r>
            <a:r>
              <a:rPr lang="en-US" dirty="0"/>
              <a:t>1025–1033.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BB47A-B5CE-0848-9CDB-629B0530D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87" y="1881809"/>
            <a:ext cx="7382014" cy="20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riffiths: psilocybin in end-of-life-anxiety">
            <a:extLst>
              <a:ext uri="{FF2B5EF4-FFF2-40B4-BE49-F238E27FC236}">
                <a16:creationId xmlns:a16="http://schemas.microsoft.com/office/drawing/2014/main" id="{225D0746-9322-5B4B-B13E-4BFAE778F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 bwMode="auto">
          <a:xfrm>
            <a:off x="4927601" y="0"/>
            <a:ext cx="7264400" cy="683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nderstanding Hospice Care - MIBluesPerspectives">
            <a:extLst>
              <a:ext uri="{FF2B5EF4-FFF2-40B4-BE49-F238E27FC236}">
                <a16:creationId xmlns:a16="http://schemas.microsoft.com/office/drawing/2014/main" id="{96CFDC60-B7E4-B74D-9C2F-FE8C3CAE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" y="1422400"/>
            <a:ext cx="4716180" cy="26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B1E9B4-CD12-4548-8B32-12DA04FEC18F}"/>
              </a:ext>
            </a:extLst>
          </p:cNvPr>
          <p:cNvSpPr/>
          <p:nvPr/>
        </p:nvSpPr>
        <p:spPr>
          <a:xfrm>
            <a:off x="4927600" y="736600"/>
            <a:ext cx="1968499" cy="119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98ADA-A99A-7040-98F0-177DE7382FEB}"/>
              </a:ext>
            </a:extLst>
          </p:cNvPr>
          <p:cNvSpPr txBox="1"/>
          <p:nvPr/>
        </p:nvSpPr>
        <p:spPr>
          <a:xfrm>
            <a:off x="0" y="4247278"/>
            <a:ext cx="448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Griffiths, R., Johnson, M., &amp; Carducci, M. (2016). Psilocybin produces substantial and sustained decreases in depression and anxiety in patients with life-threatening cancer: A randomized double-blind trial. </a:t>
            </a:r>
            <a:r>
              <a:rPr lang="en-US" i="1" dirty="0"/>
              <a:t>Journal of Psychopharmacology, 30</a:t>
            </a:r>
            <a:r>
              <a:rPr lang="en-US" dirty="0"/>
              <a:t>(12):1181-1197.</a:t>
            </a:r>
          </a:p>
        </p:txBody>
      </p:sp>
    </p:spTree>
    <p:extLst>
      <p:ext uri="{BB962C8B-B14F-4D97-AF65-F5344CB8AC3E}">
        <p14:creationId xmlns:p14="http://schemas.microsoft.com/office/powerpoint/2010/main" val="351448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rhart-Harris: Psilocybin in treatment-resistant depression">
            <a:extLst>
              <a:ext uri="{FF2B5EF4-FFF2-40B4-BE49-F238E27FC236}">
                <a16:creationId xmlns:a16="http://schemas.microsoft.com/office/drawing/2014/main" id="{7EF0D4EB-D4BB-E245-B825-3EB2FDE8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" y="44450"/>
            <a:ext cx="10402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543002-9223-FA41-A9F0-5000D235798C}"/>
              </a:ext>
            </a:extLst>
          </p:cNvPr>
          <p:cNvSpPr txBox="1"/>
          <p:nvPr/>
        </p:nvSpPr>
        <p:spPr>
          <a:xfrm>
            <a:off x="2761457" y="88900"/>
            <a:ext cx="661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Carhart-Harris, R., et al. (2024).  Psilocybin with psychological support for treatment-resistant depression: an open-label feasibility study. </a:t>
            </a:r>
            <a:r>
              <a:rPr lang="en-US" i="1" dirty="0"/>
              <a:t>Lancet Psychiatry, 3</a:t>
            </a:r>
            <a:r>
              <a:rPr lang="en-US" dirty="0"/>
              <a:t>(7), 619-627.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73FEA-A73D-D143-9416-F4839287C8FD}"/>
              </a:ext>
            </a:extLst>
          </p:cNvPr>
          <p:cNvSpPr/>
          <p:nvPr/>
        </p:nvSpPr>
        <p:spPr>
          <a:xfrm>
            <a:off x="6756400" y="6572250"/>
            <a:ext cx="36957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9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49064-5240-7849-8125-440BDCCA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CABB8-C924-9044-AF4D-45F167060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90688"/>
            <a:ext cx="11299370" cy="4802187"/>
          </a:xfrm>
        </p:spPr>
        <p:txBody>
          <a:bodyPr>
            <a:normAutofit/>
          </a:bodyPr>
          <a:lstStyle/>
          <a:p>
            <a:r>
              <a:rPr lang="en-US" sz="3200" dirty="0"/>
              <a:t>The drugs mentioned in this presentation are </a:t>
            </a:r>
            <a:r>
              <a:rPr lang="en-US" sz="3200" b="1" i="1" u="sng" dirty="0"/>
              <a:t>not</a:t>
            </a:r>
            <a:r>
              <a:rPr lang="en-US" sz="3200" b="1" dirty="0"/>
              <a:t> FDA-approved </a:t>
            </a:r>
            <a:r>
              <a:rPr lang="en-US" sz="3200" dirty="0"/>
              <a:t>for the treatment of psychiatric disorders. Exception:</a:t>
            </a:r>
          </a:p>
          <a:p>
            <a:pPr lvl="1"/>
            <a:r>
              <a:rPr lang="en-US" sz="2800" dirty="0"/>
              <a:t>Intranasal esketamine (</a:t>
            </a:r>
            <a:r>
              <a:rPr lang="en-US" sz="2800" dirty="0" err="1"/>
              <a:t>Spravato</a:t>
            </a:r>
            <a:r>
              <a:rPr lang="en-US" sz="2800" dirty="0"/>
              <a:t>) for treatment-resistant depression in conjunction with other antidepressants. (2019)</a:t>
            </a:r>
          </a:p>
          <a:p>
            <a:r>
              <a:rPr lang="en-US" sz="3200" dirty="0"/>
              <a:t>Many of the drugs mentioned in this presentation are </a:t>
            </a:r>
            <a:r>
              <a:rPr lang="en-US" sz="3200" b="1" dirty="0"/>
              <a:t>controlled substance</a:t>
            </a:r>
            <a:r>
              <a:rPr lang="en-US" sz="3200" dirty="0"/>
              <a:t>s  and highly regulated by the DEA</a:t>
            </a:r>
          </a:p>
          <a:p>
            <a:r>
              <a:rPr lang="en-US" sz="3200" dirty="0"/>
              <a:t>Many of the drugs mentioned in this presentation are </a:t>
            </a:r>
            <a:r>
              <a:rPr lang="en-US" sz="3200" b="1" dirty="0"/>
              <a:t>illegal</a:t>
            </a:r>
            <a:r>
              <a:rPr lang="en-US" sz="3200" dirty="0"/>
              <a:t> to manufacture/grow, buy, sell, possess and use </a:t>
            </a:r>
          </a:p>
        </p:txBody>
      </p:sp>
    </p:spTree>
    <p:extLst>
      <p:ext uri="{BB962C8B-B14F-4D97-AF65-F5344CB8AC3E}">
        <p14:creationId xmlns:p14="http://schemas.microsoft.com/office/powerpoint/2010/main" val="870499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ohnson: effects of psilocybin in tobacco addiction">
            <a:extLst>
              <a:ext uri="{FF2B5EF4-FFF2-40B4-BE49-F238E27FC236}">
                <a16:creationId xmlns:a16="http://schemas.microsoft.com/office/drawing/2014/main" id="{3B537969-A06D-8B49-8CC2-78712023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42A2BC-BF7F-F94F-AE87-85D0E1BACAC1}"/>
              </a:ext>
            </a:extLst>
          </p:cNvPr>
          <p:cNvSpPr/>
          <p:nvPr/>
        </p:nvSpPr>
        <p:spPr>
          <a:xfrm>
            <a:off x="1480131" y="6001266"/>
            <a:ext cx="8057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Johnson, M., et al. (2014). Pilot study of the 5-HT2AR agonist psilocybin in the treatment of tobacco addiction. </a:t>
            </a:r>
            <a:r>
              <a:rPr lang="en-US" i="1" dirty="0"/>
              <a:t>Journal of Psychopharmacology, </a:t>
            </a:r>
            <a:r>
              <a:rPr lang="en-US" dirty="0"/>
              <a:t>28, 983–92.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E0041-C08F-3549-9F94-47BAD1D68E37}"/>
              </a:ext>
            </a:extLst>
          </p:cNvPr>
          <p:cNvSpPr/>
          <p:nvPr/>
        </p:nvSpPr>
        <p:spPr>
          <a:xfrm>
            <a:off x="10033000" y="939800"/>
            <a:ext cx="2159000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3425-7185-2348-B66E-F1D87001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Upside of Psychedelics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041D-ECD6-FB43-A84B-EF671F0E8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Potential for </a:t>
            </a:r>
            <a:r>
              <a:rPr lang="en-US" sz="3200" b="1" dirty="0"/>
              <a:t>durable symptom improvement</a:t>
            </a:r>
            <a:r>
              <a:rPr lang="en-US" sz="3200" dirty="0"/>
              <a:t> (limited but growing evidence)</a:t>
            </a:r>
          </a:p>
          <a:p>
            <a:r>
              <a:rPr lang="en-US" sz="3200" b="1" dirty="0"/>
              <a:t>Few treatment sessions</a:t>
            </a:r>
            <a:r>
              <a:rPr lang="en-US" sz="3200" dirty="0"/>
              <a:t>, not daily dosing</a:t>
            </a:r>
          </a:p>
          <a:p>
            <a:r>
              <a:rPr lang="en-US" sz="3200" b="1" dirty="0"/>
              <a:t>Tolerance may develop</a:t>
            </a:r>
            <a:r>
              <a:rPr lang="en-US" sz="3200" dirty="0"/>
              <a:t>; low evidence of physiologic dependence</a:t>
            </a:r>
          </a:p>
          <a:p>
            <a:r>
              <a:rPr lang="en-US" sz="3200" b="1" dirty="0"/>
              <a:t>Relatively safe in supervised settings</a:t>
            </a:r>
            <a:r>
              <a:rPr lang="en-US" sz="3200" dirty="0"/>
              <a:t>; serious harms usually indirect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3010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B3E7-C4FE-3040-BAF1-65A731F2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Downside of Psychedelics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2EB1FD-FE03-5749-98E2-F2F57AAD7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fontScale="92500"/>
          </a:bodyPr>
          <a:lstStyle/>
          <a:p>
            <a:r>
              <a:rPr lang="en-US" sz="3200" dirty="0"/>
              <a:t>Short-Term/Immediate Effects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C7956-615A-C64A-88BE-C3E398AFDE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Stimulant effects : ↑ BP and HR (esp. Ibogaine)</a:t>
            </a:r>
          </a:p>
          <a:p>
            <a:r>
              <a:rPr lang="en-US" dirty="0"/>
              <a:t>Vomiting/nausea (esp. Ayahuasca &amp; Peyote)</a:t>
            </a:r>
          </a:p>
          <a:p>
            <a:r>
              <a:rPr lang="en-US" dirty="0"/>
              <a:t>Client may be vulnerable/safety concerns</a:t>
            </a:r>
          </a:p>
          <a:p>
            <a:r>
              <a:rPr lang="en-US" dirty="0"/>
              <a:t>“Bad trip”</a:t>
            </a:r>
          </a:p>
          <a:p>
            <a:r>
              <a:rPr lang="en-US" dirty="0"/>
              <a:t>Intoxication </a:t>
            </a:r>
            <a:r>
              <a:rPr lang="en-US" dirty="0">
                <a:sym typeface="Wingdings" pitchFamily="2" charset="2"/>
              </a:rPr>
              <a:t> calm reassurance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1B705E-918E-1E45-A4C2-1159C0693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fontScale="92500"/>
          </a:bodyPr>
          <a:lstStyle/>
          <a:p>
            <a:r>
              <a:rPr lang="en-US" sz="3200" dirty="0"/>
              <a:t>Long-Term Effects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FB24B5-C2C2-6942-9020-BEF769347B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Flashbacks OR--Hallucinogen Persisting Perception Disorder</a:t>
            </a:r>
          </a:p>
          <a:p>
            <a:endParaRPr lang="en-US" dirty="0"/>
          </a:p>
          <a:p>
            <a:r>
              <a:rPr lang="en-US" dirty="0"/>
              <a:t>Persistent Psychosis</a:t>
            </a:r>
          </a:p>
        </p:txBody>
      </p:sp>
    </p:spTree>
    <p:extLst>
      <p:ext uri="{BB962C8B-B14F-4D97-AF65-F5344CB8AC3E}">
        <p14:creationId xmlns:p14="http://schemas.microsoft.com/office/powerpoint/2010/main" val="2823537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sychedelic Therapy: Definition, Types, Techniques, and Efficacy">
            <a:extLst>
              <a:ext uri="{FF2B5EF4-FFF2-40B4-BE49-F238E27FC236}">
                <a16:creationId xmlns:a16="http://schemas.microsoft.com/office/drawing/2014/main" id="{4EC60F8B-151F-F849-A51A-2F2DAE4C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184400"/>
            <a:ext cx="8096709" cy="455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E93B3-5092-0A41-A3E9-C650733E63C9}"/>
              </a:ext>
            </a:extLst>
          </p:cNvPr>
          <p:cNvSpPr txBox="1"/>
          <p:nvPr/>
        </p:nvSpPr>
        <p:spPr>
          <a:xfrm>
            <a:off x="1762751" y="495301"/>
            <a:ext cx="9616449" cy="1384995"/>
          </a:xfrm>
          <a:custGeom>
            <a:avLst/>
            <a:gdLst>
              <a:gd name="csX0" fmla="*/ 0 w 9616449"/>
              <a:gd name="csY0" fmla="*/ 0 h 1384995"/>
              <a:gd name="csX1" fmla="*/ 373344 w 9616449"/>
              <a:gd name="csY1" fmla="*/ 0 h 1384995"/>
              <a:gd name="csX2" fmla="*/ 650524 w 9616449"/>
              <a:gd name="csY2" fmla="*/ 0 h 1384995"/>
              <a:gd name="csX3" fmla="*/ 1216198 w 9616449"/>
              <a:gd name="csY3" fmla="*/ 0 h 1384995"/>
              <a:gd name="csX4" fmla="*/ 1974200 w 9616449"/>
              <a:gd name="csY4" fmla="*/ 0 h 1384995"/>
              <a:gd name="csX5" fmla="*/ 2443709 w 9616449"/>
              <a:gd name="csY5" fmla="*/ 0 h 1384995"/>
              <a:gd name="csX6" fmla="*/ 2913218 w 9616449"/>
              <a:gd name="csY6" fmla="*/ 0 h 1384995"/>
              <a:gd name="csX7" fmla="*/ 3478892 w 9616449"/>
              <a:gd name="csY7" fmla="*/ 0 h 1384995"/>
              <a:gd name="csX8" fmla="*/ 4140730 w 9616449"/>
              <a:gd name="csY8" fmla="*/ 0 h 1384995"/>
              <a:gd name="csX9" fmla="*/ 4802568 w 9616449"/>
              <a:gd name="csY9" fmla="*/ 0 h 1384995"/>
              <a:gd name="csX10" fmla="*/ 5464406 w 9616449"/>
              <a:gd name="csY10" fmla="*/ 0 h 1384995"/>
              <a:gd name="csX11" fmla="*/ 6222408 w 9616449"/>
              <a:gd name="csY11" fmla="*/ 0 h 1384995"/>
              <a:gd name="csX12" fmla="*/ 6788082 w 9616449"/>
              <a:gd name="csY12" fmla="*/ 0 h 1384995"/>
              <a:gd name="csX13" fmla="*/ 7449920 w 9616449"/>
              <a:gd name="csY13" fmla="*/ 0 h 1384995"/>
              <a:gd name="csX14" fmla="*/ 8015593 w 9616449"/>
              <a:gd name="csY14" fmla="*/ 0 h 1384995"/>
              <a:gd name="csX15" fmla="*/ 8581267 w 9616449"/>
              <a:gd name="csY15" fmla="*/ 0 h 1384995"/>
              <a:gd name="csX16" fmla="*/ 9616449 w 9616449"/>
              <a:gd name="csY16" fmla="*/ 0 h 1384995"/>
              <a:gd name="csX17" fmla="*/ 9616449 w 9616449"/>
              <a:gd name="csY17" fmla="*/ 420115 h 1384995"/>
              <a:gd name="csX18" fmla="*/ 9616449 w 9616449"/>
              <a:gd name="csY18" fmla="*/ 895630 h 1384995"/>
              <a:gd name="csX19" fmla="*/ 9616449 w 9616449"/>
              <a:gd name="csY19" fmla="*/ 1384995 h 1384995"/>
              <a:gd name="csX20" fmla="*/ 8954611 w 9616449"/>
              <a:gd name="csY20" fmla="*/ 1384995 h 1384995"/>
              <a:gd name="csX21" fmla="*/ 8292773 w 9616449"/>
              <a:gd name="csY21" fmla="*/ 1384995 h 1384995"/>
              <a:gd name="csX22" fmla="*/ 7727100 w 9616449"/>
              <a:gd name="csY22" fmla="*/ 1384995 h 1384995"/>
              <a:gd name="csX23" fmla="*/ 7449920 w 9616449"/>
              <a:gd name="csY23" fmla="*/ 1384995 h 1384995"/>
              <a:gd name="csX24" fmla="*/ 6980411 w 9616449"/>
              <a:gd name="csY24" fmla="*/ 1384995 h 1384995"/>
              <a:gd name="csX25" fmla="*/ 6318573 w 9616449"/>
              <a:gd name="csY25" fmla="*/ 1384995 h 1384995"/>
              <a:gd name="csX26" fmla="*/ 5945228 w 9616449"/>
              <a:gd name="csY26" fmla="*/ 1384995 h 1384995"/>
              <a:gd name="csX27" fmla="*/ 5187226 w 9616449"/>
              <a:gd name="csY27" fmla="*/ 1384995 h 1384995"/>
              <a:gd name="csX28" fmla="*/ 4429223 w 9616449"/>
              <a:gd name="csY28" fmla="*/ 1384995 h 1384995"/>
              <a:gd name="csX29" fmla="*/ 3863550 w 9616449"/>
              <a:gd name="csY29" fmla="*/ 1384995 h 1384995"/>
              <a:gd name="csX30" fmla="*/ 3105547 w 9616449"/>
              <a:gd name="csY30" fmla="*/ 1384995 h 1384995"/>
              <a:gd name="csX31" fmla="*/ 2539874 w 9616449"/>
              <a:gd name="csY31" fmla="*/ 1384995 h 1384995"/>
              <a:gd name="csX32" fmla="*/ 1878036 w 9616449"/>
              <a:gd name="csY32" fmla="*/ 1384995 h 1384995"/>
              <a:gd name="csX33" fmla="*/ 1600856 w 9616449"/>
              <a:gd name="csY33" fmla="*/ 1384995 h 1384995"/>
              <a:gd name="csX34" fmla="*/ 842853 w 9616449"/>
              <a:gd name="csY34" fmla="*/ 1384995 h 1384995"/>
              <a:gd name="csX35" fmla="*/ 0 w 9616449"/>
              <a:gd name="csY35" fmla="*/ 1384995 h 1384995"/>
              <a:gd name="csX36" fmla="*/ 0 w 9616449"/>
              <a:gd name="csY36" fmla="*/ 909480 h 1384995"/>
              <a:gd name="csX37" fmla="*/ 0 w 9616449"/>
              <a:gd name="csY37" fmla="*/ 475515 h 1384995"/>
              <a:gd name="csX38" fmla="*/ 0 w 9616449"/>
              <a:gd name="csY38" fmla="*/ 0 h 13849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9616449" h="1384995" fill="none" extrusionOk="0">
                <a:moveTo>
                  <a:pt x="0" y="0"/>
                </a:moveTo>
                <a:cubicBezTo>
                  <a:pt x="127377" y="-34921"/>
                  <a:pt x="258090" y="19121"/>
                  <a:pt x="373344" y="0"/>
                </a:cubicBezTo>
                <a:cubicBezTo>
                  <a:pt x="488598" y="-19121"/>
                  <a:pt x="572877" y="4644"/>
                  <a:pt x="650524" y="0"/>
                </a:cubicBezTo>
                <a:cubicBezTo>
                  <a:pt x="728171" y="-4644"/>
                  <a:pt x="1051057" y="11434"/>
                  <a:pt x="1216198" y="0"/>
                </a:cubicBezTo>
                <a:cubicBezTo>
                  <a:pt x="1381339" y="-11434"/>
                  <a:pt x="1627043" y="52938"/>
                  <a:pt x="1974200" y="0"/>
                </a:cubicBezTo>
                <a:cubicBezTo>
                  <a:pt x="2321357" y="-52938"/>
                  <a:pt x="2234773" y="45008"/>
                  <a:pt x="2443709" y="0"/>
                </a:cubicBezTo>
                <a:cubicBezTo>
                  <a:pt x="2652645" y="-45008"/>
                  <a:pt x="2679661" y="36243"/>
                  <a:pt x="2913218" y="0"/>
                </a:cubicBezTo>
                <a:cubicBezTo>
                  <a:pt x="3146775" y="-36243"/>
                  <a:pt x="3331596" y="32582"/>
                  <a:pt x="3478892" y="0"/>
                </a:cubicBezTo>
                <a:cubicBezTo>
                  <a:pt x="3626188" y="-32582"/>
                  <a:pt x="3896498" y="40427"/>
                  <a:pt x="4140730" y="0"/>
                </a:cubicBezTo>
                <a:cubicBezTo>
                  <a:pt x="4384962" y="-40427"/>
                  <a:pt x="4613048" y="33447"/>
                  <a:pt x="4802568" y="0"/>
                </a:cubicBezTo>
                <a:cubicBezTo>
                  <a:pt x="4992088" y="-33447"/>
                  <a:pt x="5191870" y="41736"/>
                  <a:pt x="5464406" y="0"/>
                </a:cubicBezTo>
                <a:cubicBezTo>
                  <a:pt x="5736942" y="-41736"/>
                  <a:pt x="6008796" y="15988"/>
                  <a:pt x="6222408" y="0"/>
                </a:cubicBezTo>
                <a:cubicBezTo>
                  <a:pt x="6436020" y="-15988"/>
                  <a:pt x="6536817" y="23085"/>
                  <a:pt x="6788082" y="0"/>
                </a:cubicBezTo>
                <a:cubicBezTo>
                  <a:pt x="7039347" y="-23085"/>
                  <a:pt x="7283404" y="61494"/>
                  <a:pt x="7449920" y="0"/>
                </a:cubicBezTo>
                <a:cubicBezTo>
                  <a:pt x="7616436" y="-61494"/>
                  <a:pt x="7817060" y="65481"/>
                  <a:pt x="8015593" y="0"/>
                </a:cubicBezTo>
                <a:cubicBezTo>
                  <a:pt x="8214126" y="-65481"/>
                  <a:pt x="8312558" y="1904"/>
                  <a:pt x="8581267" y="0"/>
                </a:cubicBezTo>
                <a:cubicBezTo>
                  <a:pt x="8849976" y="-1904"/>
                  <a:pt x="9100148" y="2633"/>
                  <a:pt x="9616449" y="0"/>
                </a:cubicBezTo>
                <a:cubicBezTo>
                  <a:pt x="9635875" y="202650"/>
                  <a:pt x="9575595" y="228203"/>
                  <a:pt x="9616449" y="420115"/>
                </a:cubicBezTo>
                <a:cubicBezTo>
                  <a:pt x="9657303" y="612027"/>
                  <a:pt x="9614061" y="730367"/>
                  <a:pt x="9616449" y="895630"/>
                </a:cubicBezTo>
                <a:cubicBezTo>
                  <a:pt x="9618837" y="1060893"/>
                  <a:pt x="9608153" y="1181313"/>
                  <a:pt x="9616449" y="1384995"/>
                </a:cubicBezTo>
                <a:cubicBezTo>
                  <a:pt x="9287821" y="1458989"/>
                  <a:pt x="9122858" y="1359871"/>
                  <a:pt x="8954611" y="1384995"/>
                </a:cubicBezTo>
                <a:cubicBezTo>
                  <a:pt x="8786364" y="1410119"/>
                  <a:pt x="8476041" y="1326114"/>
                  <a:pt x="8292773" y="1384995"/>
                </a:cubicBezTo>
                <a:cubicBezTo>
                  <a:pt x="8109505" y="1443876"/>
                  <a:pt x="7874461" y="1337593"/>
                  <a:pt x="7727100" y="1384995"/>
                </a:cubicBezTo>
                <a:cubicBezTo>
                  <a:pt x="7579739" y="1432397"/>
                  <a:pt x="7559420" y="1376715"/>
                  <a:pt x="7449920" y="1384995"/>
                </a:cubicBezTo>
                <a:cubicBezTo>
                  <a:pt x="7340420" y="1393275"/>
                  <a:pt x="7079744" y="1378952"/>
                  <a:pt x="6980411" y="1384995"/>
                </a:cubicBezTo>
                <a:cubicBezTo>
                  <a:pt x="6881078" y="1391038"/>
                  <a:pt x="6619530" y="1354495"/>
                  <a:pt x="6318573" y="1384995"/>
                </a:cubicBezTo>
                <a:cubicBezTo>
                  <a:pt x="6017616" y="1415495"/>
                  <a:pt x="6104579" y="1343451"/>
                  <a:pt x="5945228" y="1384995"/>
                </a:cubicBezTo>
                <a:cubicBezTo>
                  <a:pt x="5785877" y="1426539"/>
                  <a:pt x="5424366" y="1357912"/>
                  <a:pt x="5187226" y="1384995"/>
                </a:cubicBezTo>
                <a:cubicBezTo>
                  <a:pt x="4950086" y="1412078"/>
                  <a:pt x="4706419" y="1363276"/>
                  <a:pt x="4429223" y="1384995"/>
                </a:cubicBezTo>
                <a:cubicBezTo>
                  <a:pt x="4152027" y="1406714"/>
                  <a:pt x="4035378" y="1376619"/>
                  <a:pt x="3863550" y="1384995"/>
                </a:cubicBezTo>
                <a:cubicBezTo>
                  <a:pt x="3691722" y="1393371"/>
                  <a:pt x="3359618" y="1375571"/>
                  <a:pt x="3105547" y="1384995"/>
                </a:cubicBezTo>
                <a:cubicBezTo>
                  <a:pt x="2851476" y="1394419"/>
                  <a:pt x="2793845" y="1352306"/>
                  <a:pt x="2539874" y="1384995"/>
                </a:cubicBezTo>
                <a:cubicBezTo>
                  <a:pt x="2285903" y="1417684"/>
                  <a:pt x="2021700" y="1306406"/>
                  <a:pt x="1878036" y="1384995"/>
                </a:cubicBezTo>
                <a:cubicBezTo>
                  <a:pt x="1734372" y="1463584"/>
                  <a:pt x="1685087" y="1359946"/>
                  <a:pt x="1600856" y="1384995"/>
                </a:cubicBezTo>
                <a:cubicBezTo>
                  <a:pt x="1516625" y="1410044"/>
                  <a:pt x="1066565" y="1345924"/>
                  <a:pt x="842853" y="1384995"/>
                </a:cubicBezTo>
                <a:cubicBezTo>
                  <a:pt x="619141" y="1424066"/>
                  <a:pt x="275915" y="1290693"/>
                  <a:pt x="0" y="1384995"/>
                </a:cubicBezTo>
                <a:cubicBezTo>
                  <a:pt x="-54689" y="1256463"/>
                  <a:pt x="46954" y="1010642"/>
                  <a:pt x="0" y="909480"/>
                </a:cubicBezTo>
                <a:cubicBezTo>
                  <a:pt x="-46954" y="808319"/>
                  <a:pt x="8110" y="567864"/>
                  <a:pt x="0" y="475515"/>
                </a:cubicBezTo>
                <a:cubicBezTo>
                  <a:pt x="-8110" y="383167"/>
                  <a:pt x="44676" y="219617"/>
                  <a:pt x="0" y="0"/>
                </a:cubicBezTo>
                <a:close/>
              </a:path>
              <a:path w="9616449" h="1384995" stroke="0" extrusionOk="0">
                <a:moveTo>
                  <a:pt x="0" y="0"/>
                </a:moveTo>
                <a:cubicBezTo>
                  <a:pt x="160472" y="-27822"/>
                  <a:pt x="312607" y="24826"/>
                  <a:pt x="469509" y="0"/>
                </a:cubicBezTo>
                <a:cubicBezTo>
                  <a:pt x="626411" y="-24826"/>
                  <a:pt x="669382" y="32319"/>
                  <a:pt x="746689" y="0"/>
                </a:cubicBezTo>
                <a:cubicBezTo>
                  <a:pt x="823996" y="-32319"/>
                  <a:pt x="1200920" y="51383"/>
                  <a:pt x="1504691" y="0"/>
                </a:cubicBezTo>
                <a:cubicBezTo>
                  <a:pt x="1808462" y="-51383"/>
                  <a:pt x="1841536" y="41349"/>
                  <a:pt x="1974200" y="0"/>
                </a:cubicBezTo>
                <a:cubicBezTo>
                  <a:pt x="2106864" y="-41349"/>
                  <a:pt x="2256296" y="45272"/>
                  <a:pt x="2443709" y="0"/>
                </a:cubicBezTo>
                <a:cubicBezTo>
                  <a:pt x="2631122" y="-45272"/>
                  <a:pt x="2918536" y="86965"/>
                  <a:pt x="3201712" y="0"/>
                </a:cubicBezTo>
                <a:cubicBezTo>
                  <a:pt x="3484888" y="-86965"/>
                  <a:pt x="3403151" y="4042"/>
                  <a:pt x="3575056" y="0"/>
                </a:cubicBezTo>
                <a:cubicBezTo>
                  <a:pt x="3746961" y="-4042"/>
                  <a:pt x="3992345" y="75444"/>
                  <a:pt x="4333059" y="0"/>
                </a:cubicBezTo>
                <a:cubicBezTo>
                  <a:pt x="4673773" y="-75444"/>
                  <a:pt x="4739349" y="37081"/>
                  <a:pt x="5091061" y="0"/>
                </a:cubicBezTo>
                <a:cubicBezTo>
                  <a:pt x="5442773" y="-37081"/>
                  <a:pt x="5525934" y="4438"/>
                  <a:pt x="5656735" y="0"/>
                </a:cubicBezTo>
                <a:cubicBezTo>
                  <a:pt x="5787536" y="-4438"/>
                  <a:pt x="6129869" y="83435"/>
                  <a:pt x="6414737" y="0"/>
                </a:cubicBezTo>
                <a:cubicBezTo>
                  <a:pt x="6699605" y="-83435"/>
                  <a:pt x="6744834" y="44790"/>
                  <a:pt x="6884246" y="0"/>
                </a:cubicBezTo>
                <a:cubicBezTo>
                  <a:pt x="7023658" y="-44790"/>
                  <a:pt x="7129433" y="2198"/>
                  <a:pt x="7353755" y="0"/>
                </a:cubicBezTo>
                <a:cubicBezTo>
                  <a:pt x="7578077" y="-2198"/>
                  <a:pt x="7685375" y="65423"/>
                  <a:pt x="8015593" y="0"/>
                </a:cubicBezTo>
                <a:cubicBezTo>
                  <a:pt x="8345811" y="-65423"/>
                  <a:pt x="8364324" y="5983"/>
                  <a:pt x="8485102" y="0"/>
                </a:cubicBezTo>
                <a:cubicBezTo>
                  <a:pt x="8605880" y="-5983"/>
                  <a:pt x="9299895" y="62110"/>
                  <a:pt x="9616449" y="0"/>
                </a:cubicBezTo>
                <a:cubicBezTo>
                  <a:pt x="9618279" y="219697"/>
                  <a:pt x="9586445" y="270110"/>
                  <a:pt x="9616449" y="489365"/>
                </a:cubicBezTo>
                <a:cubicBezTo>
                  <a:pt x="9646453" y="708620"/>
                  <a:pt x="9576141" y="828463"/>
                  <a:pt x="9616449" y="964880"/>
                </a:cubicBezTo>
                <a:cubicBezTo>
                  <a:pt x="9656757" y="1101298"/>
                  <a:pt x="9611896" y="1297042"/>
                  <a:pt x="9616449" y="1384995"/>
                </a:cubicBezTo>
                <a:cubicBezTo>
                  <a:pt x="9545710" y="1386060"/>
                  <a:pt x="9460850" y="1368793"/>
                  <a:pt x="9339269" y="1384995"/>
                </a:cubicBezTo>
                <a:cubicBezTo>
                  <a:pt x="9217688" y="1401197"/>
                  <a:pt x="8806785" y="1321541"/>
                  <a:pt x="8581267" y="1384995"/>
                </a:cubicBezTo>
                <a:cubicBezTo>
                  <a:pt x="8355749" y="1448449"/>
                  <a:pt x="8267600" y="1355262"/>
                  <a:pt x="8015593" y="1384995"/>
                </a:cubicBezTo>
                <a:cubicBezTo>
                  <a:pt x="7763586" y="1414728"/>
                  <a:pt x="7805776" y="1370164"/>
                  <a:pt x="7642249" y="1384995"/>
                </a:cubicBezTo>
                <a:cubicBezTo>
                  <a:pt x="7478722" y="1399826"/>
                  <a:pt x="7226577" y="1362582"/>
                  <a:pt x="7076575" y="1384995"/>
                </a:cubicBezTo>
                <a:cubicBezTo>
                  <a:pt x="6926573" y="1407408"/>
                  <a:pt x="6925543" y="1377577"/>
                  <a:pt x="6799395" y="1384995"/>
                </a:cubicBezTo>
                <a:cubicBezTo>
                  <a:pt x="6673247" y="1392413"/>
                  <a:pt x="6627101" y="1359643"/>
                  <a:pt x="6522215" y="1384995"/>
                </a:cubicBezTo>
                <a:cubicBezTo>
                  <a:pt x="6417329" y="1410347"/>
                  <a:pt x="6191305" y="1326133"/>
                  <a:pt x="5956542" y="1384995"/>
                </a:cubicBezTo>
                <a:cubicBezTo>
                  <a:pt x="5721779" y="1443857"/>
                  <a:pt x="5699166" y="1356362"/>
                  <a:pt x="5583197" y="1384995"/>
                </a:cubicBezTo>
                <a:cubicBezTo>
                  <a:pt x="5467229" y="1413628"/>
                  <a:pt x="5224746" y="1308368"/>
                  <a:pt x="4921359" y="1384995"/>
                </a:cubicBezTo>
                <a:cubicBezTo>
                  <a:pt x="4617972" y="1461622"/>
                  <a:pt x="4691153" y="1362618"/>
                  <a:pt x="4548015" y="1384995"/>
                </a:cubicBezTo>
                <a:cubicBezTo>
                  <a:pt x="4404877" y="1407372"/>
                  <a:pt x="4112697" y="1346004"/>
                  <a:pt x="3886177" y="1384995"/>
                </a:cubicBezTo>
                <a:cubicBezTo>
                  <a:pt x="3659657" y="1423986"/>
                  <a:pt x="3709831" y="1363227"/>
                  <a:pt x="3608997" y="1384995"/>
                </a:cubicBezTo>
                <a:cubicBezTo>
                  <a:pt x="3508163" y="1406763"/>
                  <a:pt x="3258724" y="1347743"/>
                  <a:pt x="2947159" y="1384995"/>
                </a:cubicBezTo>
                <a:cubicBezTo>
                  <a:pt x="2635594" y="1422247"/>
                  <a:pt x="2703311" y="1368438"/>
                  <a:pt x="2573814" y="1384995"/>
                </a:cubicBezTo>
                <a:cubicBezTo>
                  <a:pt x="2444318" y="1401552"/>
                  <a:pt x="2424710" y="1354126"/>
                  <a:pt x="2296634" y="1384995"/>
                </a:cubicBezTo>
                <a:cubicBezTo>
                  <a:pt x="2168558" y="1415864"/>
                  <a:pt x="2012633" y="1376726"/>
                  <a:pt x="1923290" y="1384995"/>
                </a:cubicBezTo>
                <a:cubicBezTo>
                  <a:pt x="1833947" y="1393264"/>
                  <a:pt x="1425396" y="1356973"/>
                  <a:pt x="1261452" y="1384995"/>
                </a:cubicBezTo>
                <a:cubicBezTo>
                  <a:pt x="1097508" y="1413017"/>
                  <a:pt x="1042459" y="1362526"/>
                  <a:pt x="888107" y="1384995"/>
                </a:cubicBezTo>
                <a:cubicBezTo>
                  <a:pt x="733755" y="1407464"/>
                  <a:pt x="728255" y="1375775"/>
                  <a:pt x="610927" y="1384995"/>
                </a:cubicBezTo>
                <a:cubicBezTo>
                  <a:pt x="493599" y="1394215"/>
                  <a:pt x="272401" y="1348995"/>
                  <a:pt x="0" y="1384995"/>
                </a:cubicBezTo>
                <a:cubicBezTo>
                  <a:pt x="-5527" y="1246760"/>
                  <a:pt x="986" y="1114861"/>
                  <a:pt x="0" y="937180"/>
                </a:cubicBezTo>
                <a:cubicBezTo>
                  <a:pt x="-986" y="759499"/>
                  <a:pt x="3779" y="663554"/>
                  <a:pt x="0" y="517065"/>
                </a:cubicBezTo>
                <a:cubicBezTo>
                  <a:pt x="-3779" y="370576"/>
                  <a:pt x="53193" y="114915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When utilized under supervision in a carefully controlled setting, research shows that some psychedelic substances can produce lasting and significant psychological and behavioral changes.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15B60A-4F46-4A49-B406-4E055080A3ED}"/>
              </a:ext>
            </a:extLst>
          </p:cNvPr>
          <p:cNvCxnSpPr>
            <a:cxnSpLocks/>
          </p:cNvCxnSpPr>
          <p:nvPr/>
        </p:nvCxnSpPr>
        <p:spPr>
          <a:xfrm>
            <a:off x="3886200" y="96520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9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DF42-E0A7-544B-9DD1-5F3854DE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Psychedelic-Assisted Psychotherapy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44A63-38B8-9244-8098-4B8DE994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1253331"/>
            <a:ext cx="11938000" cy="4351338"/>
          </a:xfrm>
        </p:spPr>
        <p:txBody>
          <a:bodyPr/>
          <a:lstStyle/>
          <a:p>
            <a:r>
              <a:rPr lang="en-US" dirty="0"/>
              <a:t>A technique that involves the use of psychedelic substances  to aid the therapeutic process.</a:t>
            </a:r>
          </a:p>
          <a:p>
            <a:r>
              <a:rPr lang="en-US" dirty="0"/>
              <a:t>Specific pharmacological actions of the psychedelic drug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temporally induce modifications in brain functioning and conscious experience.</a:t>
            </a:r>
          </a:p>
          <a:p>
            <a:r>
              <a:rPr lang="en-US" dirty="0"/>
              <a:t>When appropriately mediated, these can be deeply meaningful experiences that elicit the emotional, cognitive and behavioral changes. 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DFB76-9FFB-6344-963F-64E3D5223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70"/>
          <a:stretch/>
        </p:blipFill>
        <p:spPr>
          <a:xfrm>
            <a:off x="1301750" y="3733800"/>
            <a:ext cx="98171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1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98F50-C253-2741-8954-D12DB812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Preparatory Therapy Session(s)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E8C96-7AE7-974C-8084-AAB6B338C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690688"/>
            <a:ext cx="110490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Clinical evaluation and screening for contraindications</a:t>
            </a:r>
          </a:p>
          <a:p>
            <a:r>
              <a:rPr lang="en-US" sz="3600" dirty="0"/>
              <a:t>Orientation to the treatment process</a:t>
            </a:r>
          </a:p>
          <a:p>
            <a:r>
              <a:rPr lang="en-US" sz="3600" dirty="0"/>
              <a:t>Establishing therapeutic alliance</a:t>
            </a:r>
          </a:p>
          <a:p>
            <a:r>
              <a:rPr lang="en-US" sz="3600" dirty="0"/>
              <a:t>Exploring symptoms and broader life context</a:t>
            </a:r>
          </a:p>
          <a:p>
            <a:r>
              <a:rPr lang="en-US" sz="3600" dirty="0"/>
              <a:t>Intention setting for the dosing session</a:t>
            </a:r>
          </a:p>
          <a:p>
            <a:r>
              <a:rPr lang="en-US" sz="3600" dirty="0"/>
              <a:t>Preparing for potentially challenging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1001372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31F2-EECA-704E-BEB4-E2C7464D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2822"/>
            <a:ext cx="6273800" cy="1325563"/>
          </a:xfrm>
        </p:spPr>
        <p:txBody>
          <a:bodyPr/>
          <a:lstStyle/>
          <a:p>
            <a:r>
              <a:rPr lang="en-US" dirty="0"/>
              <a:t>The Active Drug Session(s)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17459-FD14-1A44-9C24-1B9480075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670299"/>
            <a:ext cx="5854699" cy="25066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Set is optimized through the preparatory sessions</a:t>
            </a:r>
          </a:p>
          <a:p>
            <a:pPr lvl="1"/>
            <a:r>
              <a:rPr lang="en-US" dirty="0"/>
              <a:t>Openness, acceptance, surrender</a:t>
            </a:r>
          </a:p>
          <a:p>
            <a:pPr lvl="1"/>
            <a:r>
              <a:rPr lang="en-US" dirty="0"/>
              <a:t>Set expectations</a:t>
            </a:r>
          </a:p>
          <a:p>
            <a:pPr lvl="1"/>
            <a:r>
              <a:rPr lang="en-US" dirty="0"/>
              <a:t>Manage challenging emotions</a:t>
            </a:r>
          </a:p>
          <a:p>
            <a:r>
              <a:rPr lang="en-US" dirty="0"/>
              <a:t>Setting is optimized by creating a comfortable, safe, and distraction-free space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4ED456-C13F-0547-B874-C60E2690C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429000"/>
            <a:ext cx="4889500" cy="32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DB33A-A666-C643-9DD7-631B9459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31233"/>
            <a:ext cx="4889500" cy="325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411A8E-32AD-3E41-8B97-1B537E273C38}"/>
              </a:ext>
            </a:extLst>
          </p:cNvPr>
          <p:cNvSpPr txBox="1"/>
          <p:nvPr/>
        </p:nvSpPr>
        <p:spPr>
          <a:xfrm>
            <a:off x="609600" y="1556485"/>
            <a:ext cx="5854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SET</a:t>
            </a:r>
            <a:r>
              <a:rPr lang="en-US" sz="2000" dirty="0"/>
              <a:t>: The participant’s emotional/cognitive/and behavioral mindset and expectations</a:t>
            </a:r>
          </a:p>
          <a:p>
            <a:r>
              <a:rPr lang="en-US" sz="2000" dirty="0"/>
              <a:t> </a:t>
            </a:r>
          </a:p>
          <a:p>
            <a:r>
              <a:rPr lang="en-US" sz="2000" b="1" dirty="0"/>
              <a:t>SETTING</a:t>
            </a:r>
            <a:r>
              <a:rPr lang="en-US" sz="2000" dirty="0"/>
              <a:t>: The physical environment in which the exposure occurs</a:t>
            </a:r>
          </a:p>
        </p:txBody>
      </p:sp>
    </p:spTree>
    <p:extLst>
      <p:ext uri="{BB962C8B-B14F-4D97-AF65-F5344CB8AC3E}">
        <p14:creationId xmlns:p14="http://schemas.microsoft.com/office/powerpoint/2010/main" val="407890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7BF33A-2360-8E40-A004-581BAAA2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703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Factors That Influence A Psychedelic 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317CD-C09C-DB40-9612-DFCB77FD1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621" y="1600641"/>
            <a:ext cx="1774018" cy="1727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271A1-7E93-6F4B-8D59-E41C44162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607" y="4209964"/>
            <a:ext cx="2254683" cy="1870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3CBAD5-D55E-0840-9AE6-D4D40F5F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06" y="1539838"/>
            <a:ext cx="1774018" cy="1788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01F03-BFE7-974F-9D5D-104A5E54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457" y="1299860"/>
            <a:ext cx="1716602" cy="1884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59BF3-AA60-1B46-BDF8-00C3A90DD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4748" y="1381876"/>
            <a:ext cx="2041990" cy="1884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1D338-7401-BE4D-8583-5DC6812FEA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7492" y="4209634"/>
            <a:ext cx="1915228" cy="1884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87956-EF87-6742-9F99-C8CC045E0C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616" y="4190243"/>
            <a:ext cx="1380526" cy="17984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7288CA-C3CB-8245-8EAC-2879A48460E6}"/>
              </a:ext>
            </a:extLst>
          </p:cNvPr>
          <p:cNvSpPr txBox="1"/>
          <p:nvPr/>
        </p:nvSpPr>
        <p:spPr>
          <a:xfrm>
            <a:off x="574076" y="3353244"/>
            <a:ext cx="177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1F37FC-7FB1-254F-95CB-3C4A4F52E67F}"/>
              </a:ext>
            </a:extLst>
          </p:cNvPr>
          <p:cNvSpPr txBox="1"/>
          <p:nvPr/>
        </p:nvSpPr>
        <p:spPr>
          <a:xfrm>
            <a:off x="3337749" y="3239144"/>
            <a:ext cx="177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TYPE OF PSYCHEDELIC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B78714-63DD-F947-A181-858A3D80DB0C}"/>
              </a:ext>
            </a:extLst>
          </p:cNvPr>
          <p:cNvSpPr txBox="1"/>
          <p:nvPr/>
        </p:nvSpPr>
        <p:spPr>
          <a:xfrm>
            <a:off x="6431069" y="3353244"/>
            <a:ext cx="177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4117B0-3764-504C-8C45-D2577C972D72}"/>
              </a:ext>
            </a:extLst>
          </p:cNvPr>
          <p:cNvSpPr txBox="1"/>
          <p:nvPr/>
        </p:nvSpPr>
        <p:spPr>
          <a:xfrm>
            <a:off x="1649702" y="6175987"/>
            <a:ext cx="177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MINDSET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721D83-17F0-C743-8E12-156A39189BB7}"/>
              </a:ext>
            </a:extLst>
          </p:cNvPr>
          <p:cNvSpPr txBox="1"/>
          <p:nvPr/>
        </p:nvSpPr>
        <p:spPr>
          <a:xfrm>
            <a:off x="4765486" y="6175987"/>
            <a:ext cx="177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SETTING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5540DB-ECCF-914B-99F8-0BDCA37231DF}"/>
              </a:ext>
            </a:extLst>
          </p:cNvPr>
          <p:cNvSpPr txBox="1"/>
          <p:nvPr/>
        </p:nvSpPr>
        <p:spPr>
          <a:xfrm>
            <a:off x="9388402" y="3348228"/>
            <a:ext cx="2254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ROUTE OF ADMINISTRATION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17BF0-6D8F-2345-A70F-04B8681F44CC}"/>
              </a:ext>
            </a:extLst>
          </p:cNvPr>
          <p:cNvSpPr txBox="1"/>
          <p:nvPr/>
        </p:nvSpPr>
        <p:spPr>
          <a:xfrm>
            <a:off x="7881273" y="6175987"/>
            <a:ext cx="177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447169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EB0220-DC78-F444-97F9-2F2472C6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Therapy Session(s)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EEEAA-D9E1-404C-A637-74884C586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97" y="2046937"/>
            <a:ext cx="11862406" cy="2569585"/>
          </a:xfrm>
        </p:spPr>
        <p:txBody>
          <a:bodyPr>
            <a:normAutofit/>
          </a:bodyPr>
          <a:lstStyle/>
          <a:p>
            <a:r>
              <a:rPr lang="en-US" sz="3200" dirty="0"/>
              <a:t>“the process of exploring and sharing challenges and insights that arise during psychedelic experiences” </a:t>
            </a:r>
          </a:p>
          <a:p>
            <a:r>
              <a:rPr lang="en-US" sz="3200" dirty="0"/>
              <a:t>Helps participants’ process the events that occur during psychedelic sessions, learn valuable lessons from them, and incorporate key lessons into their daily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CFDC9-7BB8-8F4C-BF72-C0A2E1B17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961" y="4409323"/>
            <a:ext cx="4491789" cy="2358189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DC15809-E06F-E047-9ECE-B3D91673793F}"/>
              </a:ext>
            </a:extLst>
          </p:cNvPr>
          <p:cNvSpPr txBox="1">
            <a:spLocks/>
          </p:cNvSpPr>
          <p:nvPr/>
        </p:nvSpPr>
        <p:spPr>
          <a:xfrm>
            <a:off x="164798" y="4833360"/>
            <a:ext cx="7337440" cy="1659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Increases the potential for personal transformation that psychedelics offer</a:t>
            </a:r>
          </a:p>
        </p:txBody>
      </p:sp>
    </p:spTree>
    <p:extLst>
      <p:ext uri="{BB962C8B-B14F-4D97-AF65-F5344CB8AC3E}">
        <p14:creationId xmlns:p14="http://schemas.microsoft.com/office/powerpoint/2010/main" val="3069596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94E961-6A23-464E-B24A-AFD46E61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Psychedelics: Into the Future!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DF7E3-C503-6541-B74A-0FDF409D2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Psychedelic research is now blossoming globally</a:t>
            </a:r>
          </a:p>
          <a:p>
            <a:r>
              <a:rPr lang="en-US" sz="3200" dirty="0"/>
              <a:t>There are realistic prospects of regulatory approval</a:t>
            </a:r>
          </a:p>
          <a:p>
            <a:r>
              <a:rPr lang="en-US" sz="3200" dirty="0"/>
              <a:t>There is potential for widespread application within public health models</a:t>
            </a:r>
          </a:p>
          <a:p>
            <a:r>
              <a:rPr lang="en-US" sz="3200" dirty="0"/>
              <a:t>Pharmaceutical companies, academic institutions, health insurance industry are invested and informed</a:t>
            </a:r>
          </a:p>
        </p:txBody>
      </p:sp>
    </p:spTree>
    <p:extLst>
      <p:ext uri="{BB962C8B-B14F-4D97-AF65-F5344CB8AC3E}">
        <p14:creationId xmlns:p14="http://schemas.microsoft.com/office/powerpoint/2010/main" val="261951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89F5-0C7F-C543-A7F8-7B302DDB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0BF2-8285-5843-A1B7-F2C19BADA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612900"/>
            <a:ext cx="11499272" cy="4879975"/>
          </a:xfrm>
        </p:spPr>
        <p:txBody>
          <a:bodyPr>
            <a:normAutofit/>
          </a:bodyPr>
          <a:lstStyle/>
          <a:p>
            <a:r>
              <a:rPr lang="en-US" dirty="0"/>
              <a:t>Trace how the use of psychedelics to treat addiction and mental health conditions has evolved over time.</a:t>
            </a:r>
          </a:p>
          <a:p>
            <a:r>
              <a:rPr lang="en-US" dirty="0"/>
              <a:t>Describe brain changes that occur in individuals with addiction and mental health conditions, and how those changes are impacted by psychedelics.</a:t>
            </a:r>
          </a:p>
          <a:p>
            <a:r>
              <a:rPr lang="en-US" dirty="0"/>
              <a:t>Identify research that is currently underway to examine the safety and efficacy of psychedelic-assisted psychotherapy for the treatment of addiction and mental health conditions.</a:t>
            </a:r>
          </a:p>
          <a:p>
            <a:r>
              <a:rPr lang="en-US" dirty="0"/>
              <a:t>Explore legal and ethical issues surrounding the use of psychedelic-assisted psychotherapy for the treatment of addiction and mental health conditions.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3956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DD33-1227-DC4D-9798-A7298639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82" y="271681"/>
            <a:ext cx="11926036" cy="739775"/>
          </a:xfrm>
        </p:spPr>
        <p:txBody>
          <a:bodyPr/>
          <a:lstStyle/>
          <a:p>
            <a:pPr algn="ctr"/>
            <a:r>
              <a:rPr lang="en-US" dirty="0"/>
              <a:t>In Case You Are Wondering About </a:t>
            </a:r>
            <a:r>
              <a:rPr lang="en-US" dirty="0" err="1"/>
              <a:t>Microdosing</a:t>
            </a:r>
            <a:r>
              <a:rPr lang="en-US" dirty="0"/>
              <a:t>…..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1F0E1B-4A42-1F4B-A51B-CD92D06B0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81" y="2000414"/>
            <a:ext cx="6680200" cy="47206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Often done on a schedule of every 3-4 days</a:t>
            </a:r>
          </a:p>
          <a:p>
            <a:r>
              <a:rPr lang="en-US" dirty="0"/>
              <a:t>Purported benefits</a:t>
            </a:r>
          </a:p>
          <a:p>
            <a:pPr lvl="1"/>
            <a:r>
              <a:rPr lang="en-US" dirty="0"/>
              <a:t>Increased physical energy and productivity</a:t>
            </a:r>
          </a:p>
          <a:p>
            <a:pPr lvl="1"/>
            <a:r>
              <a:rPr lang="en-US" dirty="0"/>
              <a:t>Enhanced creativity and problem-solving</a:t>
            </a:r>
          </a:p>
          <a:p>
            <a:pPr lvl="1"/>
            <a:r>
              <a:rPr lang="en-US" dirty="0"/>
              <a:t>Improved performance and stamina</a:t>
            </a:r>
          </a:p>
          <a:p>
            <a:pPr lvl="1"/>
            <a:r>
              <a:rPr lang="en-US" dirty="0"/>
              <a:t>Emotional balance</a:t>
            </a:r>
          </a:p>
          <a:p>
            <a:pPr lvl="1"/>
            <a:r>
              <a:rPr lang="en-US" dirty="0"/>
              <a:t>Treatment for MH condition</a:t>
            </a:r>
          </a:p>
          <a:p>
            <a:r>
              <a:rPr lang="en-US" dirty="0"/>
              <a:t>Risks</a:t>
            </a:r>
          </a:p>
          <a:p>
            <a:pPr lvl="1"/>
            <a:r>
              <a:rPr lang="en-US" dirty="0"/>
              <a:t>Illegal</a:t>
            </a:r>
          </a:p>
          <a:p>
            <a:pPr lvl="1"/>
            <a:r>
              <a:rPr lang="en-US" dirty="0"/>
              <a:t>Unregulated</a:t>
            </a:r>
          </a:p>
          <a:p>
            <a:pPr lvl="1"/>
            <a:r>
              <a:rPr lang="en-US" dirty="0"/>
              <a:t>Inaccurate </a:t>
            </a:r>
            <a:r>
              <a:rPr lang="en-US" dirty="0" err="1"/>
              <a:t>microdose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unexpected full-blown experience</a:t>
            </a:r>
          </a:p>
          <a:p>
            <a:pPr lvl="1"/>
            <a:r>
              <a:rPr lang="en-US" dirty="0">
                <a:sym typeface="Wingdings" pitchFamily="2" charset="2"/>
              </a:rPr>
              <a:t>Tolerance &amp; cross-tolerance with other psychedelics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F9A61-AD19-8944-8297-3FBE19C6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581" y="1878548"/>
            <a:ext cx="5158419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5EAF4-E56A-5F40-B70F-F0D6B0ADFF2A}"/>
              </a:ext>
            </a:extLst>
          </p:cNvPr>
          <p:cNvSpPr txBox="1"/>
          <p:nvPr/>
        </p:nvSpPr>
        <p:spPr>
          <a:xfrm>
            <a:off x="7159841" y="6351752"/>
            <a:ext cx="490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www.beckleyfoundation.org</a:t>
            </a:r>
            <a:r>
              <a:rPr lang="en-US" dirty="0"/>
              <a:t>/</a:t>
            </a:r>
            <a:r>
              <a:rPr lang="en-US" dirty="0" err="1"/>
              <a:t>microdosing</a:t>
            </a:r>
            <a:r>
              <a:rPr lang="en-US" dirty="0"/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009D5-9168-9B4F-B0FF-506844D3DF6E}"/>
              </a:ext>
            </a:extLst>
          </p:cNvPr>
          <p:cNvSpPr txBox="1"/>
          <p:nvPr/>
        </p:nvSpPr>
        <p:spPr>
          <a:xfrm>
            <a:off x="673100" y="1121836"/>
            <a:ext cx="106807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Microdosing</a:t>
            </a:r>
            <a:r>
              <a:rPr lang="en-US" dirty="0"/>
              <a:t> = ingesting sub-hallucinogenic amounts of a psychedelic substance (usually LSD or psilocybin) -- about 1/10</a:t>
            </a:r>
            <a:r>
              <a:rPr lang="en-US" baseline="30000" dirty="0"/>
              <a:t>th</a:t>
            </a:r>
            <a:r>
              <a:rPr lang="en-US" dirty="0"/>
              <a:t> to 1/20</a:t>
            </a:r>
            <a:r>
              <a:rPr lang="en-US" baseline="30000" dirty="0"/>
              <a:t>th</a:t>
            </a:r>
            <a:r>
              <a:rPr lang="en-US" dirty="0"/>
              <a:t> of “full dose”</a:t>
            </a:r>
          </a:p>
        </p:txBody>
      </p:sp>
    </p:spTree>
    <p:extLst>
      <p:ext uri="{BB962C8B-B14F-4D97-AF65-F5344CB8AC3E}">
        <p14:creationId xmlns:p14="http://schemas.microsoft.com/office/powerpoint/2010/main" val="2084852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1D58D-39E9-2445-96CF-012998E51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4034"/>
          </a:xfrm>
        </p:spPr>
        <p:txBody>
          <a:bodyPr/>
          <a:lstStyle/>
          <a:p>
            <a:r>
              <a:rPr lang="en-US" dirty="0"/>
              <a:t>Looking to </a:t>
            </a:r>
            <a:r>
              <a:rPr lang="en-US" u="sng" dirty="0"/>
              <a:t>Participate</a:t>
            </a:r>
            <a:r>
              <a:rPr lang="en-US" dirty="0"/>
              <a:t> or </a:t>
            </a:r>
            <a:r>
              <a:rPr lang="en-US" u="sng" dirty="0"/>
              <a:t>Learn Results</a:t>
            </a:r>
            <a:r>
              <a:rPr lang="en-US" dirty="0"/>
              <a:t> of a Study?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895D6-5861-B448-AD6B-2ECFABC2F260}"/>
              </a:ext>
            </a:extLst>
          </p:cNvPr>
          <p:cNvSpPr txBox="1"/>
          <p:nvPr/>
        </p:nvSpPr>
        <p:spPr>
          <a:xfrm>
            <a:off x="2014987" y="991671"/>
            <a:ext cx="306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https://beta.clinicaltrials.gov/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F16CB-E524-FC43-B8B9-DD7872F9B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33" y="1398753"/>
            <a:ext cx="4930890" cy="288349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556D99-CE18-B142-805A-E9EBE75616CF}"/>
              </a:ext>
            </a:extLst>
          </p:cNvPr>
          <p:cNvSpPr txBox="1"/>
          <p:nvPr/>
        </p:nvSpPr>
        <p:spPr>
          <a:xfrm>
            <a:off x="323957" y="3912920"/>
            <a:ext cx="232972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PSYCHEDELIC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D00795-3767-9749-9B24-ECE150EF4212}"/>
              </a:ext>
            </a:extLst>
          </p:cNvPr>
          <p:cNvCxnSpPr/>
          <p:nvPr/>
        </p:nvCxnSpPr>
        <p:spPr>
          <a:xfrm>
            <a:off x="575931" y="1163667"/>
            <a:ext cx="1439056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8B44A7F-3E52-B443-B819-FD54D5EF8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816" y="4151985"/>
            <a:ext cx="4238425" cy="2227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05A124-531F-3545-AF54-BCCAC7DB1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387" y="1176337"/>
            <a:ext cx="2569258" cy="2070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49E316-E32B-E243-AE8E-F8D10E8BF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386" y="3294374"/>
            <a:ext cx="2569258" cy="3492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42BA53-66B7-844A-A7FF-04DDC4032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364" y="991671"/>
            <a:ext cx="4188379" cy="30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2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44B4-937E-804C-866F-7D92EADE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11" y="158296"/>
            <a:ext cx="6215743" cy="1325563"/>
          </a:xfrm>
        </p:spPr>
        <p:txBody>
          <a:bodyPr/>
          <a:lstStyle/>
          <a:p>
            <a:r>
              <a:rPr lang="en-US" dirty="0"/>
              <a:t>Learn More About the Psychedelic Experience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07D1C-D835-FC4B-8F7D-DDF958076F6A}"/>
              </a:ext>
            </a:extLst>
          </p:cNvPr>
          <p:cNvSpPr txBox="1"/>
          <p:nvPr/>
        </p:nvSpPr>
        <p:spPr>
          <a:xfrm>
            <a:off x="1162496" y="6417911"/>
            <a:ext cx="307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Audiobook = 13 hours, 35 min</a:t>
            </a:r>
          </a:p>
        </p:txBody>
      </p:sp>
      <p:pic>
        <p:nvPicPr>
          <p:cNvPr id="24580" name="Picture 4" descr="How to Change Your Mind by Michael Pollan: 9780735224155 |  PenguinRandomHouse.com: Books">
            <a:extLst>
              <a:ext uri="{FF2B5EF4-FFF2-40B4-BE49-F238E27FC236}">
                <a16:creationId xmlns:a16="http://schemas.microsoft.com/office/drawing/2014/main" id="{D086FB15-4065-184B-8431-291DC22A5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1500"/>
            <a:ext cx="3721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95D05-EB76-FC47-859F-499418E67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451" y="1582085"/>
            <a:ext cx="3619981" cy="4704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AA599-F61E-234D-B9D8-88B07D09218F}"/>
              </a:ext>
            </a:extLst>
          </p:cNvPr>
          <p:cNvSpPr txBox="1"/>
          <p:nvPr/>
        </p:nvSpPr>
        <p:spPr>
          <a:xfrm>
            <a:off x="5209723" y="6384726"/>
            <a:ext cx="690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Download FREE </a:t>
            </a:r>
            <a:r>
              <a:rPr lang="en-US" dirty="0"/>
              <a:t>at https://</a:t>
            </a:r>
            <a:r>
              <a:rPr lang="en-US" dirty="0" err="1"/>
              <a:t>psychedelic.support</a:t>
            </a:r>
            <a:r>
              <a:rPr lang="en-US" dirty="0"/>
              <a:t>/education/free-courses/</a:t>
            </a:r>
          </a:p>
        </p:txBody>
      </p:sp>
    </p:spTree>
    <p:extLst>
      <p:ext uri="{BB962C8B-B14F-4D97-AF65-F5344CB8AC3E}">
        <p14:creationId xmlns:p14="http://schemas.microsoft.com/office/powerpoint/2010/main" val="927774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8644-0C09-194F-ACD2-3609BA11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FC4D-1A5D-0A46-A151-F35D4E6E6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31235"/>
            <a:ext cx="11734800" cy="542676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Bonomo Y, Norman A, Biondo S, et al. The Australian drug harms ranking study. </a:t>
            </a:r>
            <a:r>
              <a:rPr lang="en-US" i="1" dirty="0"/>
              <a:t>Journal of Psychopharmacology</a:t>
            </a:r>
            <a:r>
              <a:rPr lang="en-US" dirty="0"/>
              <a:t>. 2019;33(7):759-768. </a:t>
            </a:r>
          </a:p>
          <a:p>
            <a:r>
              <a:rPr lang="en-US" dirty="0"/>
              <a:t>Canady, Valerie A. Psychedelic-assisted therapy considered ‘breakthrough’ treatment for PTSD. 2021, Mental Health Weekly, pages 1-3, volume 31, 19.</a:t>
            </a:r>
          </a:p>
          <a:p>
            <a:r>
              <a:rPr lang="en-US" dirty="0"/>
              <a:t>Carhart-Harris, R., et al. (2016).  Psilocybin with psychological support for treatment-resistant depression: an open-label feasibility study. </a:t>
            </a:r>
            <a:r>
              <a:rPr lang="en-US" i="1" dirty="0"/>
              <a:t>Lancet Psychiatry, 3</a:t>
            </a:r>
            <a:r>
              <a:rPr lang="en-US" dirty="0"/>
              <a:t>(7), 619-627.</a:t>
            </a:r>
          </a:p>
          <a:p>
            <a:r>
              <a:rPr lang="en-US" dirty="0"/>
              <a:t>Carhart-Harris, R. et al. (2017). Psilocybin for treatment-resistant depression: fMRI-measured brain mechanisms. </a:t>
            </a:r>
            <a:r>
              <a:rPr lang="en-US" i="1" dirty="0"/>
              <a:t>Science Reports,</a:t>
            </a:r>
            <a:r>
              <a:rPr lang="en-US" dirty="0"/>
              <a:t> 7</a:t>
            </a:r>
            <a:r>
              <a:rPr lang="en-US" b="1" dirty="0"/>
              <a:t>, </a:t>
            </a:r>
            <a:r>
              <a:rPr lang="en-US" dirty="0"/>
              <a:t>13187. </a:t>
            </a:r>
          </a:p>
          <a:p>
            <a:r>
              <a:rPr lang="en-US" dirty="0"/>
              <a:t>Davis, A., </a:t>
            </a:r>
            <a:r>
              <a:rPr lang="en-US" dirty="0" err="1"/>
              <a:t>Agin-Liebes</a:t>
            </a:r>
            <a:r>
              <a:rPr lang="en-US" dirty="0"/>
              <a:t>, A. et al. (2021) Attitudes and Beliefs about the Therapeutic Use of Psychedelic Drugs among Psychologists in the United States. Journal of Psychoactive Drugs.</a:t>
            </a:r>
          </a:p>
          <a:p>
            <a:r>
              <a:rPr lang="en-US" dirty="0"/>
              <a:t>Gorman, I, Nielson E., et al. (2021). Psychedelic Harm Reduction and Integration: A Transtheoretical Model for Clinical Practice, Frontiers in Psychology,  Volume 12, 710.</a:t>
            </a:r>
          </a:p>
          <a:p>
            <a:r>
              <a:rPr lang="en-US" dirty="0"/>
              <a:t>Griffiths, R., et al. (2008). Mystical-type experiences occasioned by psilocybin mediate the attribution of personal meaning and spiritual significance 14 months later. </a:t>
            </a:r>
            <a:r>
              <a:rPr lang="en-US" i="1" dirty="0"/>
              <a:t>Journal of Psychopharmacology, 22</a:t>
            </a:r>
            <a:r>
              <a:rPr lang="en-US" dirty="0"/>
              <a:t>(6):621-632. </a:t>
            </a:r>
          </a:p>
          <a:p>
            <a:r>
              <a:rPr lang="en-US" dirty="0"/>
              <a:t>Griffiths. R., Johnson, M., &amp; Carducci, M. (2016). Psilocybin produces substantial and sustained decreases in depression and anxiety in patients with life-threatening cancer: A randomized double-blind trial. </a:t>
            </a:r>
            <a:r>
              <a:rPr lang="en-US" i="1" dirty="0"/>
              <a:t>Journal of Psychopharmacology, 30</a:t>
            </a:r>
            <a:r>
              <a:rPr lang="en-US" dirty="0"/>
              <a:t>(12):1181-1197.</a:t>
            </a:r>
          </a:p>
          <a:p>
            <a:r>
              <a:rPr lang="en-US" dirty="0"/>
              <a:t>Johnson, M., et al. (2014). Pilot study of the 5-HT2AR agonist psilocybin in the treatment of tobacco addiction. </a:t>
            </a:r>
            <a:r>
              <a:rPr lang="en-US" i="1" dirty="0"/>
              <a:t>Journal of Psychopharmacology, </a:t>
            </a:r>
            <a:r>
              <a:rPr lang="en-US" dirty="0"/>
              <a:t>28, 983–92.</a:t>
            </a:r>
          </a:p>
        </p:txBody>
      </p:sp>
    </p:spTree>
    <p:extLst>
      <p:ext uri="{BB962C8B-B14F-4D97-AF65-F5344CB8AC3E}">
        <p14:creationId xmlns:p14="http://schemas.microsoft.com/office/powerpoint/2010/main" val="3702491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98644-0C09-194F-ACD2-3609BA11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FC4D-1A5D-0A46-A151-F35D4E6E6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90688"/>
            <a:ext cx="11734800" cy="516731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Mitchell, J.M., Bogenschutz, M., Lilienstein, A. </a:t>
            </a:r>
            <a:r>
              <a:rPr lang="en-US" i="1" dirty="0"/>
              <a:t>et al.</a:t>
            </a:r>
            <a:r>
              <a:rPr lang="en-US" dirty="0"/>
              <a:t> (2021). MDMA-assisted therapy for severe PTSD: a randomized, double-blind, placebo-controlled phase 3 study. </a:t>
            </a:r>
            <a:r>
              <a:rPr lang="en-US" i="1" dirty="0"/>
              <a:t>Nature Medicine,</a:t>
            </a:r>
            <a:r>
              <a:rPr lang="en-US" dirty="0"/>
              <a:t> </a:t>
            </a:r>
            <a:r>
              <a:rPr lang="en-US" i="1" dirty="0"/>
              <a:t>27</a:t>
            </a:r>
            <a:r>
              <a:rPr lang="en-US" b="1" dirty="0"/>
              <a:t>, </a:t>
            </a:r>
            <a:r>
              <a:rPr lang="en-US" dirty="0"/>
              <a:t>1025–1033  </a:t>
            </a:r>
          </a:p>
          <a:p>
            <a:r>
              <a:rPr lang="en-US" dirty="0"/>
              <a:t>Muthukumaraswamy, S. et al. (2013). Broadband cortical desynchronization underlies the human psychedelic state. </a:t>
            </a:r>
            <a:r>
              <a:rPr lang="en-US" i="1" dirty="0"/>
              <a:t>The Journal of Neuroscience, </a:t>
            </a:r>
            <a:r>
              <a:rPr lang="en-US" dirty="0"/>
              <a:t>33,15171-15183. </a:t>
            </a:r>
          </a:p>
          <a:p>
            <a:r>
              <a:rPr lang="en-US" dirty="0"/>
              <a:t>Penn AD, Phelps J, Rosa WE, Watson J. (2021). Psychedelic-Assisted Psychotherapy Practices and Human Caring Science: Toward a Care-Informed Model of Treatment. Journal of Humanistic Psychology. </a:t>
            </a:r>
          </a:p>
          <a:p>
            <a:r>
              <a:rPr lang="en-US" dirty="0"/>
              <a:t>Perkins D, Sarris J, </a:t>
            </a:r>
            <a:r>
              <a:rPr lang="en-US" dirty="0" err="1"/>
              <a:t>Rossell</a:t>
            </a:r>
            <a:r>
              <a:rPr lang="en-US" dirty="0"/>
              <a:t> S, et al. (2021). Medicinal psychedelics for mental health and addiction: Advancing research of an emerging paradigm. Australian &amp; New Zealand Journal of Psychiatry. </a:t>
            </a:r>
          </a:p>
          <a:p>
            <a:r>
              <a:rPr lang="en-US" dirty="0"/>
              <a:t>Pollan, M. (2019). </a:t>
            </a:r>
            <a:r>
              <a:rPr lang="en-US" i="1" dirty="0"/>
              <a:t>How to change your mind: What the new science of psychedelics teaches us about consciousness, dying, addiction, depression, and transcendence</a:t>
            </a:r>
            <a:r>
              <a:rPr lang="en-US" dirty="0"/>
              <a:t>. Penguin Books.</a:t>
            </a:r>
          </a:p>
          <a:p>
            <a:r>
              <a:rPr lang="en-US" dirty="0"/>
              <a:t>Stone, R. (2021). Psychedelics and addiction. The Conservative Drug Policy Reform Group. Retrieved April 10, 2022, from </a:t>
            </a:r>
            <a:r>
              <a:rPr lang="en-US" u="sng" dirty="0">
                <a:hlinkClick r:id="rId3" tooltip="https://www.cdprg.co.uk/blog/2021/4/9/discover-psychedelics-and-the-treatment-of-addiction"/>
              </a:rPr>
              <a:t>https://www.cdprg.co.uk/blog/2021/4/9/discover-psychedelics-and-the-treatment-of-addiction</a:t>
            </a:r>
            <a:r>
              <a:rPr lang="en-US" dirty="0"/>
              <a:t>.</a:t>
            </a:r>
          </a:p>
          <a:p>
            <a:r>
              <a:rPr lang="en-US" dirty="0"/>
              <a:t>Watts, R. &amp; </a:t>
            </a:r>
            <a:r>
              <a:rPr lang="en-US" dirty="0" err="1"/>
              <a:t>Luoma</a:t>
            </a:r>
            <a:r>
              <a:rPr lang="en-US" dirty="0"/>
              <a:t>, J. (2020). The use of the psychological flexibility model to support psychedelic assisted therapy. </a:t>
            </a:r>
            <a:r>
              <a:rPr lang="en-US" i="1" dirty="0"/>
              <a:t>Journal of Contextual Behavioral Science, 15</a:t>
            </a:r>
            <a:r>
              <a:rPr lang="en-US" dirty="0"/>
              <a:t>, 92-102.</a:t>
            </a:r>
          </a:p>
          <a:p>
            <a:r>
              <a:rPr lang="en-US" dirty="0"/>
              <a:t>Yaden, D. et al. (2021). Classic psychedelics in the treatment of substance use disorder: Potential synergies with twelve-step programs, International Journal of Drug Policy, Volume 98, 2021,103380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5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66D0-5609-8948-8DEE-8A8D7543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Learn About Psychedelics?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0349E-0A4F-724D-83F1-314790D95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83" y="1690688"/>
            <a:ext cx="10515600" cy="4351338"/>
          </a:xfrm>
        </p:spPr>
        <p:txBody>
          <a:bodyPr/>
          <a:lstStyle/>
          <a:p>
            <a:r>
              <a:rPr lang="en-US" dirty="0"/>
              <a:t>Your patients may already be taking psychedelics</a:t>
            </a:r>
          </a:p>
          <a:p>
            <a:r>
              <a:rPr lang="en-US" dirty="0"/>
              <a:t>Emerging therapy that has the potential to improve mental health conditions and addictions</a:t>
            </a:r>
          </a:p>
          <a:p>
            <a:pPr lvl="1"/>
            <a:r>
              <a:rPr lang="en-US" dirty="0"/>
              <a:t>Current pharmaceutical approaches are less than ideal– poor efficacy, intolerable side effects</a:t>
            </a:r>
          </a:p>
          <a:p>
            <a:pPr lvl="1"/>
            <a:r>
              <a:rPr lang="en-US" dirty="0"/>
              <a:t>Development pipeline for MH pharmaceuticals quiescent since 1990’s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37C66-8A6E-8D45-AB81-8CEC83D44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4208463"/>
            <a:ext cx="4267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29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3C9D-7910-6945-A568-A41038CA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Psychedelics?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BD22B-6391-114E-B128-CE53927E0974}"/>
              </a:ext>
            </a:extLst>
          </p:cNvPr>
          <p:cNvSpPr txBox="1"/>
          <p:nvPr/>
        </p:nvSpPr>
        <p:spPr>
          <a:xfrm>
            <a:off x="838200" y="1624263"/>
            <a:ext cx="10576229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Psychedelics are psychoactive substances that can alter perception, mood, and cognitive processes.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AA384-9822-4D4E-9E25-6658B613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09" y="3976076"/>
            <a:ext cx="2303817" cy="2089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17FC1-5725-5C41-B5D8-31D2880D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01" y="3920147"/>
            <a:ext cx="2303817" cy="2089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6D744-CDE8-2A4F-A4D1-49023E56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093" y="4033124"/>
            <a:ext cx="2303817" cy="2089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10036-8E71-5946-BF12-F055283B7DDD}"/>
              </a:ext>
            </a:extLst>
          </p:cNvPr>
          <p:cNvSpPr txBox="1"/>
          <p:nvPr/>
        </p:nvSpPr>
        <p:spPr>
          <a:xfrm>
            <a:off x="5539460" y="6122178"/>
            <a:ext cx="117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C6DAD-2B55-3048-B47E-818A62EABAEC}"/>
              </a:ext>
            </a:extLst>
          </p:cNvPr>
          <p:cNvSpPr txBox="1"/>
          <p:nvPr/>
        </p:nvSpPr>
        <p:spPr>
          <a:xfrm>
            <a:off x="869098" y="6065130"/>
            <a:ext cx="174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DRUG CLASSIFICATION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5CB7C1-84A3-2746-96BD-19630EA078BE}"/>
              </a:ext>
            </a:extLst>
          </p:cNvPr>
          <p:cNvSpPr txBox="1"/>
          <p:nvPr/>
        </p:nvSpPr>
        <p:spPr>
          <a:xfrm>
            <a:off x="9798147" y="6203629"/>
            <a:ext cx="117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RECEPTOR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D2430-6C2F-5A43-93BD-2078E6C52E05}"/>
              </a:ext>
            </a:extLst>
          </p:cNvPr>
          <p:cNvSpPr txBox="1"/>
          <p:nvPr/>
        </p:nvSpPr>
        <p:spPr>
          <a:xfrm>
            <a:off x="589509" y="2363367"/>
            <a:ext cx="2502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Classic hallucinogens</a:t>
            </a:r>
            <a:r>
              <a:rPr lang="en-US" dirty="0"/>
              <a:t>: LSD, psilocybin, mescaline, DMT</a:t>
            </a:r>
          </a:p>
          <a:p>
            <a:r>
              <a:rPr lang="en-US" b="1" u="sng" dirty="0"/>
              <a:t>Dissociative agents</a:t>
            </a:r>
            <a:r>
              <a:rPr lang="en-US" dirty="0"/>
              <a:t>: Ketamine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31C68-4E1D-B640-911D-67D8AEECB09D}"/>
              </a:ext>
            </a:extLst>
          </p:cNvPr>
          <p:cNvSpPr txBox="1"/>
          <p:nvPr/>
        </p:nvSpPr>
        <p:spPr>
          <a:xfrm>
            <a:off x="4649525" y="2382013"/>
            <a:ext cx="3197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Plant</a:t>
            </a:r>
            <a:r>
              <a:rPr lang="en-US" dirty="0"/>
              <a:t>: Psilocybin, ayahuasca, DMT, and mescaline</a:t>
            </a:r>
          </a:p>
          <a:p>
            <a:r>
              <a:rPr lang="en-US" b="1" u="sng" dirty="0"/>
              <a:t>Synthetic</a:t>
            </a:r>
            <a:r>
              <a:rPr lang="en-US" dirty="0"/>
              <a:t>: LSD, Ketamine</a:t>
            </a:r>
          </a:p>
          <a:p>
            <a:r>
              <a:rPr lang="en-US" b="1" u="sng" dirty="0"/>
              <a:t>Animal</a:t>
            </a:r>
            <a:r>
              <a:rPr lang="en-US" dirty="0"/>
              <a:t>: </a:t>
            </a:r>
            <a:r>
              <a:rPr lang="en-US" i="1" dirty="0"/>
              <a:t>Bufo</a:t>
            </a:r>
            <a:r>
              <a:rPr lang="en-US" dirty="0"/>
              <a:t> toad, (5-MeO-DMT)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69FE3-2E4F-0F44-A88C-4084816D1F32}"/>
              </a:ext>
            </a:extLst>
          </p:cNvPr>
          <p:cNvSpPr txBox="1"/>
          <p:nvPr/>
        </p:nvSpPr>
        <p:spPr>
          <a:xfrm>
            <a:off x="9401222" y="2520512"/>
            <a:ext cx="2135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Serotonin</a:t>
            </a:r>
            <a:r>
              <a:rPr lang="en-US" dirty="0"/>
              <a:t>: LSD, psilocybin, MDMA, mescaline, DMT</a:t>
            </a:r>
          </a:p>
          <a:p>
            <a:r>
              <a:rPr lang="en-US" b="1" u="sng" dirty="0"/>
              <a:t>NMDA</a:t>
            </a:r>
            <a:r>
              <a:rPr lang="en-US" dirty="0"/>
              <a:t>: Ketamine</a:t>
            </a:r>
          </a:p>
        </p:txBody>
      </p:sp>
    </p:spTree>
    <p:extLst>
      <p:ext uri="{BB962C8B-B14F-4D97-AF65-F5344CB8AC3E}">
        <p14:creationId xmlns:p14="http://schemas.microsoft.com/office/powerpoint/2010/main" val="8862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F871-EFA7-5D4A-B792-B15867E9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20" y="465706"/>
            <a:ext cx="3466531" cy="1936300"/>
          </a:xfrm>
        </p:spPr>
        <p:txBody>
          <a:bodyPr>
            <a:normAutofit/>
          </a:bodyPr>
          <a:lstStyle/>
          <a:p>
            <a:r>
              <a:rPr lang="en-US" dirty="0"/>
              <a:t>How Are Psychedelics Consumed?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AFC5B-7898-544E-8242-0800517CA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41" y="191822"/>
            <a:ext cx="6616700" cy="627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506D4-1231-2344-AA41-25D083B43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141" y="188410"/>
            <a:ext cx="1168400" cy="627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1DE31-9594-B74B-96A8-639EF34D5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59" y="2432714"/>
            <a:ext cx="3997851" cy="39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8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D860-FC02-FB42-8ADE-7217EDA3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37" y="585216"/>
            <a:ext cx="1110081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Q: What happens in the brain with psychedelics? </a:t>
            </a: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A: Decreased activity in Default Mode Network (DMN)</a:t>
            </a:r>
          </a:p>
        </p:txBody>
      </p:sp>
      <p:pic>
        <p:nvPicPr>
          <p:cNvPr id="14338" name="Picture 2" descr="Maladaptive Daydreaming: underrepresented condition | MHT">
            <a:extLst>
              <a:ext uri="{FF2B5EF4-FFF2-40B4-BE49-F238E27FC236}">
                <a16:creationId xmlns:a16="http://schemas.microsoft.com/office/drawing/2014/main" id="{644D65D6-C3E9-964F-A414-C4FF4E4BA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6" b="-1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A4C47-CEB7-7841-9C8D-3D69199C6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6848" y="2516777"/>
            <a:ext cx="4463182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dirty="0"/>
              <a:t>Default mode = “brain at rest”</a:t>
            </a:r>
          </a:p>
          <a:p>
            <a:r>
              <a:rPr lang="en-US" sz="1900" dirty="0"/>
              <a:t>Daydreaming, self-reflection, thinking about past or future</a:t>
            </a:r>
          </a:p>
          <a:p>
            <a:r>
              <a:rPr lang="en-US" sz="1900" dirty="0"/>
              <a:t>Create autobiographical self</a:t>
            </a:r>
          </a:p>
          <a:p>
            <a:r>
              <a:rPr lang="en-US" sz="1900" b="1" dirty="0"/>
              <a:t>Overactivity</a:t>
            </a:r>
            <a:r>
              <a:rPr lang="en-US" sz="1900" dirty="0"/>
              <a:t> associated with </a:t>
            </a:r>
            <a:r>
              <a:rPr lang="en-US" sz="1900" u="sng" dirty="0"/>
              <a:t>depression</a:t>
            </a:r>
            <a:r>
              <a:rPr lang="en-US" sz="1900" dirty="0"/>
              <a:t>, </a:t>
            </a:r>
            <a:r>
              <a:rPr lang="en-US" sz="1900" u="sng" dirty="0"/>
              <a:t>anxiety</a:t>
            </a:r>
            <a:r>
              <a:rPr lang="en-US" sz="1900" dirty="0"/>
              <a:t>, </a:t>
            </a:r>
            <a:r>
              <a:rPr lang="en-US" sz="1900" u="sng" dirty="0"/>
              <a:t>addiction</a:t>
            </a:r>
            <a:r>
              <a:rPr lang="en-US" sz="1900" dirty="0"/>
              <a:t>: impaired self-awareness, negative ruminations, pre-occupation with drug use</a:t>
            </a:r>
          </a:p>
          <a:p>
            <a:r>
              <a:rPr lang="en-US" sz="1900" dirty="0"/>
              <a:t>Other things that ↓DMN activity: acupuncture, meditation, hypnosis</a:t>
            </a:r>
          </a:p>
        </p:txBody>
      </p:sp>
    </p:spTree>
    <p:extLst>
      <p:ext uri="{BB962C8B-B14F-4D97-AF65-F5344CB8AC3E}">
        <p14:creationId xmlns:p14="http://schemas.microsoft.com/office/powerpoint/2010/main" val="397065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3D860-FC02-FB42-8ADE-7217EDA3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37" y="585216"/>
            <a:ext cx="1110081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Q: What happens when DMN activity is suppressed?</a:t>
            </a:r>
            <a:br>
              <a:rPr lang="en-US" sz="3900" dirty="0">
                <a:solidFill>
                  <a:schemeClr val="bg1"/>
                </a:solidFill>
              </a:rPr>
            </a:br>
            <a:r>
              <a:rPr lang="en-US" sz="3900" dirty="0">
                <a:solidFill>
                  <a:schemeClr val="bg1"/>
                </a:solidFill>
              </a:rPr>
              <a:t>A: Lots of “cross-talk” (new connections) in the brain!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A4C47-CEB7-7841-9C8D-3D69199C6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718" y="2508884"/>
            <a:ext cx="5983406" cy="240000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2400" dirty="0"/>
              <a:t>Usual lines of communication w/in brain radically reorganized</a:t>
            </a:r>
          </a:p>
          <a:p>
            <a:r>
              <a:rPr lang="en-US" sz="2400" dirty="0"/>
              <a:t>Novel connections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new ideas, fresh perspectives, creative insights, or the ascribing of new meanings to familiar things </a:t>
            </a:r>
          </a:p>
          <a:p>
            <a:r>
              <a:rPr lang="en-US" sz="2400" dirty="0"/>
              <a:t>Enduring structural changes (?)</a:t>
            </a:r>
          </a:p>
          <a:p>
            <a:pPr lvl="1"/>
            <a:r>
              <a:rPr lang="en-US" sz="2000" dirty="0"/>
              <a:t>↑ number of neuronal connections</a:t>
            </a:r>
          </a:p>
          <a:p>
            <a:pPr lvl="1"/>
            <a:r>
              <a:rPr lang="en-US" sz="2000" dirty="0"/>
              <a:t>↑ neuronal density (neurons are larger)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7" name="Picture 2" descr="Science Graphic of the Week: How Magic Mushrooms Rearrange Your Brain |  WIRED">
            <a:extLst>
              <a:ext uri="{FF2B5EF4-FFF2-40B4-BE49-F238E27FC236}">
                <a16:creationId xmlns:a16="http://schemas.microsoft.com/office/drawing/2014/main" id="{69FB4995-5AA6-A840-A4BA-3CFD4208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18" y="2945343"/>
            <a:ext cx="5693688" cy="28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4987B7-2C7F-2444-85D7-2A93F615D90D}"/>
              </a:ext>
            </a:extLst>
          </p:cNvPr>
          <p:cNvSpPr txBox="1"/>
          <p:nvPr/>
        </p:nvSpPr>
        <p:spPr>
          <a:xfrm>
            <a:off x="6540540" y="5775722"/>
            <a:ext cx="2692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“Normal Waking Consciousness”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DCEDC-4DE1-B443-ACC4-3261B51ABF64}"/>
              </a:ext>
            </a:extLst>
          </p:cNvPr>
          <p:cNvSpPr txBox="1"/>
          <p:nvPr/>
        </p:nvSpPr>
        <p:spPr>
          <a:xfrm>
            <a:off x="10161849" y="5899826"/>
            <a:ext cx="1487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PSILOCYBIN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1A4DB-6610-B547-AE48-EBF4CEC4501A}"/>
              </a:ext>
            </a:extLst>
          </p:cNvPr>
          <p:cNvSpPr txBox="1"/>
          <p:nvPr/>
        </p:nvSpPr>
        <p:spPr>
          <a:xfrm>
            <a:off x="332110" y="6510529"/>
            <a:ext cx="11767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Carhart-Harris, R. et al. (2017). Psilocybin for treatment-resistant depression: fMRI-measured brain mechanisms. </a:t>
            </a:r>
            <a:r>
              <a:rPr lang="en-US" sz="1600" i="1" dirty="0"/>
              <a:t>Science Reports,</a:t>
            </a:r>
            <a:r>
              <a:rPr lang="en-US" sz="1600" dirty="0"/>
              <a:t> 7</a:t>
            </a:r>
            <a:r>
              <a:rPr lang="en-US" sz="1600" b="1" dirty="0"/>
              <a:t>, </a:t>
            </a:r>
            <a:r>
              <a:rPr lang="en-US" sz="1600" dirty="0"/>
              <a:t>13187.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44485-1623-2940-8FFC-DE38C21F9818}"/>
              </a:ext>
            </a:extLst>
          </p:cNvPr>
          <p:cNvSpPr txBox="1"/>
          <p:nvPr/>
        </p:nvSpPr>
        <p:spPr>
          <a:xfrm>
            <a:off x="332110" y="4917803"/>
            <a:ext cx="5651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 Vos, C. et al. (2021). Psychedelics and neuroplasticity: A systematic review unraveling the biological underpinnings of psychedelics. </a:t>
            </a:r>
            <a:r>
              <a:rPr lang="en-US" sz="1600" i="1" dirty="0"/>
              <a:t>Frontiers in Psychiatry, 12</a:t>
            </a:r>
            <a:r>
              <a:rPr lang="en-US" sz="1600" dirty="0"/>
              <a:t>, 724606.      </a:t>
            </a:r>
          </a:p>
        </p:txBody>
      </p:sp>
    </p:spTree>
    <p:extLst>
      <p:ext uri="{BB962C8B-B14F-4D97-AF65-F5344CB8AC3E}">
        <p14:creationId xmlns:p14="http://schemas.microsoft.com/office/powerpoint/2010/main" val="23174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Snow globe event photo 2 – Bridge Street Town Centre">
            <a:extLst>
              <a:ext uri="{FF2B5EF4-FFF2-40B4-BE49-F238E27FC236}">
                <a16:creationId xmlns:a16="http://schemas.microsoft.com/office/drawing/2014/main" id="{D5D4CCE8-1740-934F-8D2D-47416AA8F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5" r="-1" b="-1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B59CFC-0865-FD42-BA7F-FB210ADDE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45" y="5009083"/>
            <a:ext cx="3224927" cy="1345997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Shaking the Snow Globe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1B65B0-298C-C247-AC90-04CC6382E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0" y="5202936"/>
            <a:ext cx="6976872" cy="9144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Negative thought patterns are disrupted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greater flexibility and interconnectedness within the brain  opportunities to craft new narratives and develop new insights!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7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9DFBE4BEAB6B4BBB1ADD8A8B478338" ma:contentTypeVersion="16" ma:contentTypeDescription="Create a new document." ma:contentTypeScope="" ma:versionID="c4e71c3374e757833a9648d421f59951">
  <xsd:schema xmlns:xsd="http://www.w3.org/2001/XMLSchema" xmlns:xs="http://www.w3.org/2001/XMLSchema" xmlns:p="http://schemas.microsoft.com/office/2006/metadata/properties" xmlns:ns1="http://schemas.microsoft.com/sharepoint/v3" xmlns:ns3="e7bece55-d700-4fd8-8f90-a44508e8caea" xmlns:ns4="207a7a71-00f3-42c4-9032-ba60797271b8" targetNamespace="http://schemas.microsoft.com/office/2006/metadata/properties" ma:root="true" ma:fieldsID="1b1099884819920a50a6b4cd0f8ac27a" ns1:_="" ns3:_="" ns4:_="">
    <xsd:import namespace="http://schemas.microsoft.com/sharepoint/v3"/>
    <xsd:import namespace="e7bece55-d700-4fd8-8f90-a44508e8caea"/>
    <xsd:import namespace="207a7a71-00f3-42c4-9032-ba60797271b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ece55-d700-4fd8-8f90-a44508e8ca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a7a71-00f3-42c4-9032-ba60797271b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A047A1-4694-475B-998D-0A0161B665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5E2881-E749-40F3-8BF8-54B0185DD5E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37679B7-88EE-49FD-A6E7-07173F497E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bece55-d700-4fd8-8f90-a44508e8caea"/>
    <ds:schemaRef ds:uri="207a7a71-00f3-42c4-9032-ba60797271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34600</TotalTime>
  <Words>2240</Words>
  <Application>Microsoft Macintosh PowerPoint</Application>
  <PresentationFormat>Widescreen</PresentationFormat>
  <Paragraphs>216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Psychedelics for Addiction and  Mental Health Treatment</vt:lpstr>
      <vt:lpstr>Disclaimers</vt:lpstr>
      <vt:lpstr>Objectives</vt:lpstr>
      <vt:lpstr>Why Learn About Psychedelics?</vt:lpstr>
      <vt:lpstr>What are Psychedelics?</vt:lpstr>
      <vt:lpstr>How Are Psychedelics Consumed?</vt:lpstr>
      <vt:lpstr>Q: What happens in the brain with psychedelics?  A: Decreased activity in Default Mode Network (DMN)</vt:lpstr>
      <vt:lpstr>Q: What happens when DMN activity is suppressed? A: Lots of “cross-talk” (new connections) in the brain!</vt:lpstr>
      <vt:lpstr>Shaking the Snow Globe</vt:lpstr>
      <vt:lpstr>Psychedelic History: Pre-Historic Times</vt:lpstr>
      <vt:lpstr>Psychedelic History 1945-1965</vt:lpstr>
      <vt:lpstr>Psychedelic History 1965-1975</vt:lpstr>
      <vt:lpstr>Psychedelic History: Present Day</vt:lpstr>
      <vt:lpstr>Which Psychedelics Are Being Studied?</vt:lpstr>
      <vt:lpstr>Brief Overview of Recent Scientific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Upside of Psychedelics</vt:lpstr>
      <vt:lpstr>The Downside of Psychedelics</vt:lpstr>
      <vt:lpstr>PowerPoint Presentation</vt:lpstr>
      <vt:lpstr>Psychedelic-Assisted Psychotherapy</vt:lpstr>
      <vt:lpstr>Preparatory Therapy Session(s) </vt:lpstr>
      <vt:lpstr>The Active Drug Session(s)</vt:lpstr>
      <vt:lpstr>Factors That Influence A Psychedelic Experience</vt:lpstr>
      <vt:lpstr>Integration Therapy Session(s)</vt:lpstr>
      <vt:lpstr>Psychedelics: Into the Future!</vt:lpstr>
      <vt:lpstr>In Case You Are Wondering About Microdosing…..</vt:lpstr>
      <vt:lpstr>Looking to Participate or Learn Results of a Study?</vt:lpstr>
      <vt:lpstr>Learn More About the Psychedelic Experience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Psychedelic</dc:title>
  <dc:creator>Kathleen A. Schachman</dc:creator>
  <cp:lastModifiedBy>Kathleen A. Schachman</cp:lastModifiedBy>
  <cp:revision>55</cp:revision>
  <cp:lastPrinted>2026-02-17T14:50:12Z</cp:lastPrinted>
  <dcterms:created xsi:type="dcterms:W3CDTF">2021-11-15T16:14:30Z</dcterms:created>
  <dcterms:modified xsi:type="dcterms:W3CDTF">2026-02-19T17:17:34Z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0x010100929DFBE4BEAB6B4BBB1ADD8A8B478338</vt:lpwstr>
  </property>
</Properties>
</file>