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1"/>
  </p:handoutMasterIdLst>
  <p:sldIdLst>
    <p:sldId id="263" r:id="rId2"/>
    <p:sldId id="283" r:id="rId3"/>
    <p:sldId id="264" r:id="rId4"/>
    <p:sldId id="271" r:id="rId5"/>
    <p:sldId id="265" r:id="rId6"/>
    <p:sldId id="266" r:id="rId7"/>
    <p:sldId id="269" r:id="rId8"/>
    <p:sldId id="262" r:id="rId9"/>
    <p:sldId id="270" r:id="rId10"/>
    <p:sldId id="276" r:id="rId11"/>
    <p:sldId id="277" r:id="rId12"/>
    <p:sldId id="267" r:id="rId13"/>
    <p:sldId id="268" r:id="rId14"/>
    <p:sldId id="279" r:id="rId15"/>
    <p:sldId id="280" r:id="rId16"/>
    <p:sldId id="281" r:id="rId17"/>
    <p:sldId id="282" r:id="rId18"/>
    <p:sldId id="275" r:id="rId19"/>
    <p:sldId id="274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93" autoAdjust="0"/>
    <p:restoredTop sz="94660"/>
  </p:normalViewPr>
  <p:slideViewPr>
    <p:cSldViewPr snapToGrid="0">
      <p:cViewPr varScale="1">
        <p:scale>
          <a:sx n="96" d="100"/>
          <a:sy n="96" d="100"/>
        </p:scale>
        <p:origin x="508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11" d="100"/>
        <a:sy n="111" d="100"/>
      </p:scale>
      <p:origin x="0" y="0"/>
    </p:cViewPr>
  </p:sorterViewPr>
  <p:notesViewPr>
    <p:cSldViewPr snapToGrid="0">
      <p:cViewPr varScale="1">
        <p:scale>
          <a:sx n="80" d="100"/>
          <a:sy n="80" d="100"/>
        </p:scale>
        <p:origin x="3344" y="6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F14D9A1-BA3E-9312-969D-8FEB6E7AEF4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7233D20-8F78-CEB5-E8C1-464CE46B788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BE1DBE-D3B0-4756-ACF8-F759AA31289F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6303C8-1202-4C93-29B4-899B8B254BA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0FF048-6B27-0CB9-174E-C8E01E0994B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B730B2-AA14-49EA-82FA-5FAD1B019A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9474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C53221-06E3-5532-CA7F-EA63DFB4B7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C40C14-A145-1D0E-7D1E-7ABE37A849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FD8C0D-47A1-26BC-1275-6F7262282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1E3C8-E755-42BC-B42F-D4CC6EDF451E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3877BC-4F81-447C-A6FB-E7A9D3FE4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F13395-4A16-469A-84BB-CE5A8F6F88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F930A-E2C4-459D-A038-E5F4C3832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243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3F380E-657F-5BF7-CE40-6188D30166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E3E29F-0BB1-962B-F8EA-88000FAFF3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D2B00E-2D2F-6897-116E-E531B2587E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1E3C8-E755-42BC-B42F-D4CC6EDF451E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6260B-95C3-F244-DEEE-3B49666A86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782018-97E8-FFFC-6DB5-79C0BA9DC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F930A-E2C4-459D-A038-E5F4C3832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121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F314C7E-5C0E-1F7E-BC0D-6D9D3B00C2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A9492C-B0DC-1F60-2887-A65CAE3B71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6EAF2B-8503-C70A-3539-5A5D47A1FC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1E3C8-E755-42BC-B42F-D4CC6EDF451E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574A30-1B6D-E143-02E7-1829642AC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FE5E8A-0BDF-E7C5-0794-820A15427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F930A-E2C4-459D-A038-E5F4C3832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582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9FA674-6650-822E-6ED5-0B1EEBF0CB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CFE189-460D-0712-A5C7-B866B11EF0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7BCC13-8D16-6068-6758-A24BB5843B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1E3C8-E755-42BC-B42F-D4CC6EDF451E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B92C24-C81E-04D1-F86C-B6ACBDA59B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D6A3CB-5938-0C2A-1B71-2890E03DD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F930A-E2C4-459D-A038-E5F4C3832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582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2D6AB1-B9CE-26EF-9859-70B3AC1664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CB2946-087A-2D52-859C-F734339690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6E957B-DD68-AA5B-6B17-241EE95B99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1E3C8-E755-42BC-B42F-D4CC6EDF451E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8D5C0E-06D6-B625-CEC9-39BC66728D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04CA2E-103B-6843-E3F7-A72453FDB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F930A-E2C4-459D-A038-E5F4C3832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043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D8246A-64C3-3673-C2A0-182E2ED0BC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9548C4-3041-4DDC-925F-F0DA0995FF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3795F8-17CB-9508-C2DB-0677B58637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521507-2C6F-0150-60AE-A66D153F5C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1E3C8-E755-42BC-B42F-D4CC6EDF451E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721F32-D843-C279-7E06-301CFE0D3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EE1678-075E-3087-E228-532BBF983F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F930A-E2C4-459D-A038-E5F4C3832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682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FD160E-A116-6DFE-2353-B79B1CACFF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74FED2-A349-8026-A6EA-F941AC04D9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3923D8-3589-614F-2E00-5B651DC5CD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C3EF75-6270-E06E-F0DB-14B80ED38F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F5F0423-0AC3-3E14-2775-23863A1C65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3F122EC-BA5D-B829-7D05-1317C8E3F3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1E3C8-E755-42BC-B42F-D4CC6EDF451E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6863526-F7DB-2D36-DCE9-6D75040E89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9185AEB-CE93-709A-02C4-5A019110C3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F930A-E2C4-459D-A038-E5F4C3832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1206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DF5468-6F63-50D4-A1F3-ADE66EDAF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2BC8FFE-027D-50AC-DAEB-A7D29F338B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1E3C8-E755-42BC-B42F-D4CC6EDF451E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08AFD35-8B86-0A62-B072-52C0997222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EE04F7-AE6C-C6C2-85C5-AADADBADD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F930A-E2C4-459D-A038-E5F4C3832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079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3FEE32C-2292-94F6-4D67-55BCD9C90B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1E3C8-E755-42BC-B42F-D4CC6EDF451E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D64694-8C62-EE7F-E458-2103DE5E9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551A72-5C63-6F5A-0C59-974B101C75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F930A-E2C4-459D-A038-E5F4C3832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745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0C22D-81D7-F371-4744-4B72419EA9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2A13E2-9FCA-A621-E770-DD82C4E33D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DA97BC-60C9-A882-CC62-C31B38FAC0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9DDE33-415F-EEB6-4E56-AF5BDC8D12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1E3C8-E755-42BC-B42F-D4CC6EDF451E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E654D2-CA4F-599A-B353-8E8153BDA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0F2E06-BE60-B6A6-F908-F71D428E7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F930A-E2C4-459D-A038-E5F4C3832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30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8591EA-A1E9-AB5C-0B3C-91D6710E1E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CAB41EE-43CA-C4E6-23D7-B92B4C04ED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42ACB6-ECAE-E23C-7978-672047AF3F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59D202-6771-39AA-2066-7C9EBA95F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1E3C8-E755-42BC-B42F-D4CC6EDF451E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E7987C-BC4F-CCDC-574B-10DD9BE70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7C0FBC-161E-4DC2-DC3C-E028B217F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F930A-E2C4-459D-A038-E5F4C3832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4556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D372E4A-034F-D132-A2F3-8E1A8FD38F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CE3A19-9BC1-3F28-0256-4A50B78E71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80F484-31E8-2735-8B6F-4778A02BBA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3A1E3C8-E755-42BC-B42F-D4CC6EDF451E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73F744-0307-A8BA-2A8D-9CF1254DD0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1EEB07-621F-BB7D-1009-761D123F44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A4F930A-E2C4-459D-A038-E5F4C3832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356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mazon.com/Pauline-Boss/e/B001IXNWD0?ref=sr_ntt_srch_lnk_1&amp;qid=1771883710&amp;sr=8-1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2B3B64-AC74-D647-2B62-8C4940F77C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37931"/>
            <a:ext cx="9144000" cy="3491948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Ambiguous Dementia </a:t>
            </a:r>
            <a:br>
              <a:rPr lang="en-US" b="1" dirty="0"/>
            </a:br>
            <a:r>
              <a:rPr lang="en-US" sz="3600" b="1" dirty="0"/>
              <a:t>and</a:t>
            </a:r>
            <a:br>
              <a:rPr lang="en-US" b="1" dirty="0"/>
            </a:br>
            <a:r>
              <a:rPr lang="en-US" b="1" dirty="0"/>
              <a:t> Dementia by Proxy:</a:t>
            </a:r>
            <a:br>
              <a:rPr lang="en-US" b="1" dirty="0"/>
            </a:br>
            <a:br>
              <a:rPr lang="en-US" b="1" dirty="0"/>
            </a:br>
            <a:r>
              <a:rPr lang="en-US" b="1" i="1" dirty="0"/>
              <a:t>A Caregiver Focus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14D73D-CE2B-8F38-1294-EF17A1A4AD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96887" y="4032734"/>
            <a:ext cx="9144000" cy="2625580"/>
          </a:xfrm>
        </p:spPr>
        <p:txBody>
          <a:bodyPr>
            <a:normAutofit/>
          </a:bodyPr>
          <a:lstStyle/>
          <a:p>
            <a:r>
              <a:rPr lang="en-US" b="1" dirty="0"/>
              <a:t>J. Neil Henderson, PhD, </a:t>
            </a:r>
            <a:r>
              <a:rPr lang="en-US" b="1" dirty="0" err="1"/>
              <a:t>SfAA</a:t>
            </a:r>
            <a:r>
              <a:rPr lang="en-US" b="1" dirty="0"/>
              <a:t> Fellow</a:t>
            </a:r>
          </a:p>
          <a:p>
            <a:r>
              <a:rPr lang="en-US" b="1" dirty="0"/>
              <a:t>(Oklahoma Choctaw)</a:t>
            </a:r>
          </a:p>
          <a:p>
            <a:r>
              <a:rPr lang="en-US" b="1" dirty="0"/>
              <a:t>Professor Emeritus</a:t>
            </a:r>
          </a:p>
          <a:p>
            <a:r>
              <a:rPr lang="en-US" b="1" dirty="0"/>
              <a:t>Department of Family Medicine &amp; Biobehavioral Health</a:t>
            </a:r>
          </a:p>
          <a:p>
            <a:r>
              <a:rPr lang="en-US" b="1" dirty="0"/>
              <a:t>University of Minnesota Medical School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9165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70799E-67AD-A261-BDF5-50E72BCDAC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Likely causes of Dementias’ Ambiguities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1654F5-2F12-37E8-BC8A-F1A532BC66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Declining short term memory and name finding may be noticeable.</a:t>
            </a:r>
          </a:p>
          <a:p>
            <a:pPr marL="514350" indent="-514350">
              <a:buFont typeface="+mj-lt"/>
              <a:buAutoNum type="arabicPeriod"/>
            </a:pPr>
            <a:endParaRPr lang="en-US" b="1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But the social brain network is still up and running.</a:t>
            </a:r>
          </a:p>
          <a:p>
            <a:pPr marL="514350" indent="-514350">
              <a:buFont typeface="+mj-lt"/>
              <a:buAutoNum type="arabicPeriod"/>
            </a:pPr>
            <a:endParaRPr lang="en-US" b="1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Use and maintenance of social skills can give the appearance in brief interactions of fully intact cognitive functioning.</a:t>
            </a:r>
          </a:p>
          <a:p>
            <a:pPr marL="514350" indent="-514350">
              <a:buFont typeface="+mj-lt"/>
              <a:buAutoNum type="arabicPeriod"/>
            </a:pPr>
            <a:endParaRPr lang="en-US" b="1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Longer exposure to the potential PWD reveals their worrisome changes to the caregiver giving in-home long-term care.</a:t>
            </a:r>
          </a:p>
          <a:p>
            <a:pPr marL="514350" indent="-514350">
              <a:buFont typeface="+mj-lt"/>
              <a:buAutoNum type="arabicPeriod"/>
            </a:pPr>
            <a:endParaRPr lang="en-US" b="1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Example: Visitors to a nursing home who took two residents “home.”</a:t>
            </a:r>
          </a:p>
        </p:txBody>
      </p:sp>
    </p:spTree>
    <p:extLst>
      <p:ext uri="{BB962C8B-B14F-4D97-AF65-F5344CB8AC3E}">
        <p14:creationId xmlns:p14="http://schemas.microsoft.com/office/powerpoint/2010/main" val="4178245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CA8D68-58E9-44E4-61EF-DFF012D186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Brain Failure: Fractional changes over time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7E6560-8F7F-1356-6E3D-BBF43CC6FE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We often think of brain failure (After: Barry Reisberg, 1981) in elders as a likely linear cascade of brain nuclei changes resulting in the initial symptoms followed by the more global symptoms.</a:t>
            </a:r>
          </a:p>
          <a:p>
            <a:pPr marL="514350" indent="-514350">
              <a:buFont typeface="+mj-lt"/>
              <a:buAutoNum type="arabicPeriod"/>
            </a:pPr>
            <a:endParaRPr lang="en-US" b="1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What if we think of brain failure as a shifting mosaic of changes in brain nuclei and networks that may not be linear?</a:t>
            </a:r>
          </a:p>
          <a:p>
            <a:pPr marL="514350" indent="-514350">
              <a:buFont typeface="+mj-lt"/>
              <a:buAutoNum type="arabicPeriod"/>
            </a:pPr>
            <a:endParaRPr lang="en-US" b="1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This allows for a fuller intellectual understanding of Ambiguous Dementia experienced by caregivers.</a:t>
            </a:r>
          </a:p>
        </p:txBody>
      </p:sp>
    </p:spTree>
    <p:extLst>
      <p:ext uri="{BB962C8B-B14F-4D97-AF65-F5344CB8AC3E}">
        <p14:creationId xmlns:p14="http://schemas.microsoft.com/office/powerpoint/2010/main" val="36693822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572EF-0798-E3EC-2F9B-A080FD0BA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So, we already have Subjective Cognitive Decline—</a:t>
            </a:r>
            <a:br>
              <a:rPr lang="en-US" sz="3600" b="1" dirty="0"/>
            </a:br>
            <a:r>
              <a:rPr lang="en-US" sz="3600" b="1" dirty="0"/>
              <a:t>why Ambiguous Dementia??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E4B630-DDBA-0185-B9BB-9976488515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/>
              <a:t>SCD and the person with dementia: </a:t>
            </a:r>
          </a:p>
          <a:p>
            <a:pPr marL="0" indent="0">
              <a:buNone/>
            </a:pPr>
            <a:endParaRPr lang="en-US" b="1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	Nearly entirely about the affected person (PWD).</a:t>
            </a:r>
          </a:p>
          <a:p>
            <a:pPr marL="514350" indent="-514350">
              <a:buFont typeface="+mj-lt"/>
              <a:buAutoNum type="arabicPeriod"/>
            </a:pPr>
            <a:endParaRPr lang="en-US" b="1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	Mainly suspected when conventional cognitive assessment 	instruments show no/very little decline in the PWD.</a:t>
            </a:r>
          </a:p>
          <a:p>
            <a:pPr marL="514350" indent="-514350">
              <a:buFont typeface="+mj-lt"/>
              <a:buAutoNum type="arabicPeriod"/>
            </a:pPr>
            <a:endParaRPr lang="en-US" b="1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	Also, it’s the PWD that is making the self-reports about 	themselves.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68052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DC76BE-A139-0B15-8895-68160BDB60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DAD64B-16C4-FFD9-7F2E-24F523E27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7327"/>
          </a:xfrm>
        </p:spPr>
        <p:txBody>
          <a:bodyPr>
            <a:normAutofit/>
          </a:bodyPr>
          <a:lstStyle/>
          <a:p>
            <a:r>
              <a:rPr lang="en-US" sz="3600" b="1" dirty="0"/>
              <a:t>How is Ambiguous Dementia different from SCD??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C373D8-5A5F-F733-5A73-47C37F7ED5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4686"/>
            <a:ext cx="10515600" cy="466725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11200" b="1" dirty="0"/>
              <a:t>Ambiguous Dementia and the PWD: </a:t>
            </a:r>
          </a:p>
          <a:p>
            <a:pPr marL="514350" indent="-514350">
              <a:buFont typeface="+mj-lt"/>
              <a:buAutoNum type="alphaUcPeriod"/>
            </a:pPr>
            <a:endParaRPr lang="en-US" b="1" dirty="0"/>
          </a:p>
          <a:p>
            <a:pPr marL="1371600" indent="-1371600">
              <a:buFont typeface="+mj-lt"/>
              <a:buAutoNum type="arabicPeriod"/>
            </a:pPr>
            <a:r>
              <a:rPr lang="en-US" sz="9600" b="1" dirty="0"/>
              <a:t>Ambiguous dementia is all about prospective caregivers and their evolving observations, interpretations, concerns, fantasies, and denials.</a:t>
            </a:r>
          </a:p>
          <a:p>
            <a:pPr marL="1371600" indent="-1371600">
              <a:buFont typeface="+mj-lt"/>
              <a:buAutoNum type="arabicPeriod"/>
            </a:pPr>
            <a:endParaRPr lang="en-US" sz="9600" b="1" dirty="0"/>
          </a:p>
          <a:p>
            <a:pPr marL="1371600" indent="-1371600">
              <a:buFont typeface="+mj-lt"/>
              <a:buAutoNum type="arabicPeriod"/>
            </a:pPr>
            <a:r>
              <a:rPr lang="en-US" sz="9600" b="1" dirty="0"/>
              <a:t>The clinical focus is typically on the “person with a chart” not the “ancillary” caregiver that is concerned, not impaired.</a:t>
            </a:r>
          </a:p>
          <a:p>
            <a:pPr marL="1371600" indent="-1371600">
              <a:buFont typeface="+mj-lt"/>
              <a:buAutoNum type="arabicPeriod"/>
            </a:pPr>
            <a:endParaRPr lang="en-US" sz="9600" b="1" dirty="0"/>
          </a:p>
          <a:p>
            <a:pPr marL="1371600" indent="-1371600">
              <a:buFont typeface="+mj-lt"/>
              <a:buAutoNum type="arabicPeriod"/>
            </a:pPr>
            <a:r>
              <a:rPr lang="en-US" sz="9600" b="1" dirty="0"/>
              <a:t>Most studies of so-called “caregiver burden” were/are done when the PWD is clearly impaired and requiring close watchfulness and help, not in the unsettling time of Ambiguous Dementia.</a:t>
            </a:r>
          </a:p>
          <a:p>
            <a:pPr marL="1371600" indent="-1371600">
              <a:buFont typeface="+mj-lt"/>
              <a:buAutoNum type="arabicPeriod"/>
            </a:pPr>
            <a:endParaRPr lang="en-US" sz="9600" b="1" dirty="0"/>
          </a:p>
          <a:p>
            <a:pPr marL="1371600" indent="-1371600">
              <a:buFont typeface="+mj-lt"/>
              <a:buAutoNum type="arabicPeriod"/>
            </a:pPr>
            <a:r>
              <a:rPr lang="en-US" sz="9600" b="1" dirty="0"/>
              <a:t>Caregiver’s unsettling time of Ambiguous Dementia is one of constant questioning and self-doubt, not wanting their suspicions to be true.</a:t>
            </a:r>
          </a:p>
          <a:p>
            <a:pPr marL="457200" lvl="1" indent="0">
              <a:buNone/>
            </a:pPr>
            <a:endParaRPr lang="en-US" b="1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544657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7A50B7-455B-4697-BB6D-4D1AA993E6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Ambiguous Dementia: Native contexts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58A96C-8288-B678-FD28-DAEB02DEAF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i="1" dirty="0"/>
              <a:t>Ambiguous dementia is all about prospective caregivers and their evolving observations, interpretations, concerns, fantasies, and denials.</a:t>
            </a:r>
          </a:p>
          <a:p>
            <a:pPr marL="0" indent="0">
              <a:buNone/>
            </a:pPr>
            <a:endParaRPr lang="en-US" b="1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Cultural beliefs, assumptions, and values affect all aspects of the human experience.</a:t>
            </a:r>
          </a:p>
          <a:p>
            <a:pPr marL="514350" indent="-514350">
              <a:buFont typeface="+mj-lt"/>
              <a:buAutoNum type="arabicPeriod"/>
            </a:pPr>
            <a:endParaRPr lang="en-US" b="1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People of all cultures try to understand physical/mental changes that seem to appear without explanation.</a:t>
            </a:r>
          </a:p>
          <a:p>
            <a:pPr marL="514350" indent="-514350">
              <a:buFont typeface="+mj-lt"/>
              <a:buAutoNum type="arabicPeriod"/>
            </a:pPr>
            <a:endParaRPr lang="en-US" b="1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Native interpretations may include concepts of spiritual matters that explain the changes in functioning: beliefs of disease causation, shirking honoring of elders that have walked on, neglecting cyclical ceremonies, socially inappropriate behavior, and for some certain acts of witchcraft or sorcery.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0689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CA06A1-F32A-2635-1FF4-D79AC85E22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Ambiguous Dementia: Native contexts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9779AD-1155-4EC6-31DD-52D53CD0D3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i="1" dirty="0"/>
              <a:t>The clinical focus is typically on the “person with a chart” not the “ancillary” caregiver that is concerned, not impaired.</a:t>
            </a:r>
          </a:p>
          <a:p>
            <a:pPr marL="0" indent="0">
              <a:buNone/>
            </a:pPr>
            <a:endParaRPr lang="en-US" b="1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“Who” is sick is not always the person with the chart.</a:t>
            </a:r>
          </a:p>
          <a:p>
            <a:pPr marL="514350" indent="-514350">
              <a:buFont typeface="+mj-lt"/>
              <a:buAutoNum type="arabicPeriod"/>
            </a:pPr>
            <a:endParaRPr lang="en-US" b="1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Disequilibrium or imbalance, even in one person, is considered to affect the whole family and possibly community.</a:t>
            </a:r>
          </a:p>
          <a:p>
            <a:pPr marL="514350" indent="-514350">
              <a:buFont typeface="+mj-lt"/>
              <a:buAutoNum type="arabicPeriod"/>
            </a:pPr>
            <a:endParaRPr lang="en-US" b="1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My experience of native response to Alzheimer’s disease when in a tribal memory disorder clinic.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4873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18F7ED-4D9D-CD11-4067-23772864CD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Ambiguous Dementia: Native contexts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C15916-F7BC-4F5E-13B5-9BBE82DA96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i="1" dirty="0"/>
              <a:t>Most studies of so-called “caregiver burden” were/are done when the PWD is clearly impaired and requiring close watchfulness and help, not in the unsettling time of Ambiguous Dementia.</a:t>
            </a:r>
          </a:p>
          <a:p>
            <a:pPr marL="0" indent="0">
              <a:buNone/>
            </a:pPr>
            <a:endParaRPr lang="en-US" b="1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Native response to Ambiguous Dementia may meet criteria of an analytic category termed “symptom tolerance.”</a:t>
            </a:r>
          </a:p>
          <a:p>
            <a:pPr marL="514350" indent="-514350">
              <a:buFont typeface="+mj-lt"/>
              <a:buAutoNum type="arabicPeriod"/>
            </a:pPr>
            <a:endParaRPr lang="en-US" b="1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Even significant symptom presence may be accepted as moderately disruptive to family daily life.</a:t>
            </a:r>
          </a:p>
          <a:p>
            <a:pPr marL="514350" indent="-514350">
              <a:buFont typeface="+mj-lt"/>
              <a:buAutoNum type="arabicPeriod"/>
            </a:pPr>
            <a:endParaRPr lang="en-US" b="1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Example: geographically and kindred-dispersed caregiving.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4251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06564B-BFE0-9BC3-53F1-E93B40A2E0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Ambiguous Dementia: Native contexts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D40C05-B7BD-3C57-27A3-DBEF58DACF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i="1" dirty="0"/>
              <a:t>Caregiver’s unsettling time of Ambiguous Dementia is one of constant questioning and self-doubt, not wanting their suspicions to be true.</a:t>
            </a:r>
          </a:p>
          <a:p>
            <a:pPr marL="0" indent="0">
              <a:buNone/>
            </a:pPr>
            <a:endParaRPr lang="en-US" b="1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Native healers may be asked by caregivers to conduct pre-emptive rituals or ceremonies for the PWD and thereby reduce any sense of dread that may be present.</a:t>
            </a:r>
          </a:p>
          <a:p>
            <a:pPr marL="514350" indent="-514350">
              <a:buFont typeface="+mj-lt"/>
              <a:buAutoNum type="arabicPeriod"/>
            </a:pPr>
            <a:endParaRPr lang="en-US" b="1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Tribal community family resources may be used in a way that might not quell questions about impending dementia but provides some security that if progression occurs, there is tribal help.</a:t>
            </a:r>
          </a:p>
        </p:txBody>
      </p:sp>
    </p:spTree>
    <p:extLst>
      <p:ext uri="{BB962C8B-B14F-4D97-AF65-F5344CB8AC3E}">
        <p14:creationId xmlns:p14="http://schemas.microsoft.com/office/powerpoint/2010/main" val="1883742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CB8D8C-05D0-B264-6116-F4098B942A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So what?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4ACD0C-3592-6F39-5197-683222DE75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Fuller’s and Warner’s admonition that naming an ambiguous, mystery phenomenon brings some security and comfort to the person experiencing it. I think that’s worth something in the absence of a fix.</a:t>
            </a:r>
          </a:p>
          <a:p>
            <a:pPr marL="514350" indent="-514350">
              <a:buFont typeface="+mj-lt"/>
              <a:buAutoNum type="arabicPeriod"/>
            </a:pPr>
            <a:endParaRPr lang="en-US" b="1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I think it also puts a bullseye on neglected targets of the caregiver’s experience particularly in the current context promoting early diagnosis.</a:t>
            </a:r>
          </a:p>
          <a:p>
            <a:pPr marL="514350" indent="-514350">
              <a:buFont typeface="+mj-lt"/>
              <a:buAutoNum type="arabicPeriod"/>
            </a:pPr>
            <a:endParaRPr lang="en-US" b="1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Nothing will address an obscure problem until a light shines on it.</a:t>
            </a:r>
          </a:p>
        </p:txBody>
      </p:sp>
    </p:spTree>
    <p:extLst>
      <p:ext uri="{BB962C8B-B14F-4D97-AF65-F5344CB8AC3E}">
        <p14:creationId xmlns:p14="http://schemas.microsoft.com/office/powerpoint/2010/main" val="1896448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DF542C-E5ED-78E9-0AE4-37F4819149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Summary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CB4544-C4A9-2FD9-EB4C-930C6632EFF5}"/>
              </a:ext>
            </a:extLst>
          </p:cNvPr>
          <p:cNvSpPr>
            <a:spLocks noGrp="1"/>
          </p:cNvSpPr>
          <p:nvPr>
            <p:ph idx="1"/>
          </p:nvPr>
        </p:nvSpPr>
        <p:spPr>
          <a:ln w="57150">
            <a:noFill/>
          </a:ln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This presentation posits a hidden dimension of </a:t>
            </a:r>
          </a:p>
          <a:p>
            <a:pPr marL="0" indent="0">
              <a:buNone/>
            </a:pPr>
            <a:r>
              <a:rPr lang="en-US" b="1" dirty="0"/>
              <a:t>       </a:t>
            </a:r>
            <a:r>
              <a:rPr lang="en-US" b="1" dirty="0">
                <a:highlight>
                  <a:srgbClr val="00FFFF"/>
                </a:highlight>
              </a:rPr>
              <a:t>the</a:t>
            </a:r>
            <a:r>
              <a:rPr lang="en-US" b="1" dirty="0"/>
              <a:t> </a:t>
            </a:r>
            <a:r>
              <a:rPr lang="en-US" b="1" dirty="0">
                <a:highlight>
                  <a:srgbClr val="00FFFF"/>
                </a:highlight>
              </a:rPr>
              <a:t>caregiver emic</a:t>
            </a:r>
            <a:r>
              <a:rPr lang="en-US" b="1" dirty="0"/>
              <a:t>: Caregivers’ internalized experience of            early signs of dementia.</a:t>
            </a:r>
          </a:p>
          <a:p>
            <a:pPr marL="514350" indent="-514350">
              <a:buFont typeface="+mj-lt"/>
              <a:buAutoNum type="arabicPeriod"/>
            </a:pPr>
            <a:endParaRPr lang="en-US" b="1" dirty="0"/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highlight>
                  <a:srgbClr val="00FFFF"/>
                </a:highlight>
              </a:rPr>
              <a:t>Ambiguous Dementia</a:t>
            </a:r>
            <a:r>
              <a:rPr lang="en-US" b="1" dirty="0"/>
              <a:t>: </a:t>
            </a:r>
          </a:p>
          <a:p>
            <a:pPr marL="0" indent="0">
              <a:buNone/>
            </a:pPr>
            <a:r>
              <a:rPr lang="en-US" b="1" dirty="0"/>
              <a:t>	a) Very early stages may or may not be a warning of 	progression </a:t>
            </a:r>
          </a:p>
          <a:p>
            <a:pPr marL="0" indent="0">
              <a:buNone/>
            </a:pPr>
            <a:r>
              <a:rPr lang="en-US" b="1" dirty="0"/>
              <a:t>	b) Social brain function working while memory and 	thinking subtly decline </a:t>
            </a:r>
          </a:p>
          <a:p>
            <a:pPr marL="0" indent="0">
              <a:buNone/>
            </a:pPr>
            <a:r>
              <a:rPr lang="en-US" b="1" dirty="0"/>
              <a:t>	c) Result: persistent prospective caregiver toxic anxiety.</a:t>
            </a:r>
          </a:p>
          <a:p>
            <a:pPr marL="514350" indent="-514350">
              <a:buFont typeface="+mj-lt"/>
              <a:buAutoNum type="arabicPeriod"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96107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C6FCF-0FD5-A1BE-E3B9-98A0D9295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Outline of topics today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FC40A6-5B66-60D0-B767-3D259F04C4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Importance of naming an ambiguous unknown.</a:t>
            </a:r>
          </a:p>
          <a:p>
            <a:pPr marL="514350" indent="-514350">
              <a:buFont typeface="+mj-lt"/>
              <a:buAutoNum type="arabicPeriod"/>
            </a:pPr>
            <a:endParaRPr lang="en-US" b="1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Define Ambiguous Dementia.</a:t>
            </a:r>
          </a:p>
          <a:p>
            <a:pPr marL="514350" indent="-514350">
              <a:buFont typeface="+mj-lt"/>
              <a:buAutoNum type="arabicPeriod"/>
            </a:pPr>
            <a:endParaRPr lang="en-US" b="1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Note some of dementia’s ambiguities.</a:t>
            </a:r>
          </a:p>
          <a:p>
            <a:pPr marL="514350" indent="-514350">
              <a:buFont typeface="+mj-lt"/>
              <a:buAutoNum type="arabicPeriod"/>
            </a:pPr>
            <a:endParaRPr lang="en-US" b="1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Discuss native contexts of Ambiguous Dementia.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2564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9321AD-055A-D514-D74E-FAE6C99968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Ambiguous dementia: A Caregiver Focus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1AAE51-2646-B88B-AEB1-08BF453C73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Caregivers experience an unsettling time when their loved ones show signs of cognitive aging.</a:t>
            </a:r>
          </a:p>
          <a:p>
            <a:pPr marL="514350" indent="-514350">
              <a:buFont typeface="+mj-lt"/>
              <a:buAutoNum type="arabicPeriod"/>
            </a:pPr>
            <a:endParaRPr lang="en-US" b="1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Often their anxiety is kept in, silent yet lurking.</a:t>
            </a:r>
          </a:p>
          <a:p>
            <a:pPr marL="514350" indent="-514350">
              <a:buFont typeface="+mj-lt"/>
              <a:buAutoNum type="arabicPeriod"/>
            </a:pPr>
            <a:endParaRPr lang="en-US" b="1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Is what I am seeing normal?</a:t>
            </a:r>
          </a:p>
          <a:p>
            <a:pPr marL="514350" indent="-514350">
              <a:buFont typeface="+mj-lt"/>
              <a:buAutoNum type="arabicPeriod"/>
            </a:pPr>
            <a:endParaRPr lang="en-US" b="1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Will it get worse?</a:t>
            </a:r>
          </a:p>
          <a:p>
            <a:pPr marL="514350" indent="-514350">
              <a:buFont typeface="+mj-lt"/>
              <a:buAutoNum type="arabicPeriod"/>
            </a:pPr>
            <a:endParaRPr lang="en-US" b="1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When will I know?</a:t>
            </a:r>
          </a:p>
        </p:txBody>
      </p:sp>
    </p:spTree>
    <p:extLst>
      <p:ext uri="{BB962C8B-B14F-4D97-AF65-F5344CB8AC3E}">
        <p14:creationId xmlns:p14="http://schemas.microsoft.com/office/powerpoint/2010/main" val="532096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9CA5CE-2659-E707-E4FD-F7C28BC7B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Labelling &amp; Diagnostic Terms:</a:t>
            </a:r>
            <a:br>
              <a:rPr lang="en-US" b="1" dirty="0"/>
            </a:br>
            <a:r>
              <a:rPr lang="en-US" b="1" dirty="0"/>
              <a:t>Theoretical Matters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9D808A-CC44-7159-B4DD-B1E5E8DE86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Status: normal vs. abnormal vs. episodically (Exercise: List “deviant” things we’ve all done). </a:t>
            </a:r>
          </a:p>
          <a:p>
            <a:pPr marL="514350" indent="-514350">
              <a:buFont typeface="+mj-lt"/>
              <a:buAutoNum type="arabicPeriod"/>
            </a:pPr>
            <a:endParaRPr lang="en-US" b="1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Retrospective reconstruction of one’s status by others.</a:t>
            </a:r>
          </a:p>
          <a:p>
            <a:pPr marL="514350" indent="-514350">
              <a:buFont typeface="+mj-lt"/>
              <a:buAutoNum type="arabicPeriod"/>
            </a:pPr>
            <a:endParaRPr lang="en-US" b="1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Master status: main way that others see another person (+/-).</a:t>
            </a:r>
          </a:p>
          <a:p>
            <a:pPr marL="514350" indent="-514350">
              <a:buFont typeface="+mj-lt"/>
              <a:buAutoNum type="arabicPeriod"/>
            </a:pPr>
            <a:endParaRPr lang="en-US" b="1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Ex: Elderhood--normal nice older adult vs. “He’s Alzheimer’s”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0060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78D3E0-73C7-F584-2090-37908C133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The </a:t>
            </a:r>
            <a:r>
              <a:rPr lang="en-US" b="1" dirty="0" err="1"/>
              <a:t>Rumplestiltskin</a:t>
            </a:r>
            <a:r>
              <a:rPr lang="en-US" b="1" dirty="0"/>
              <a:t> Principle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84FEE1-71C2-04F4-6411-2D21D8D60A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4400" b="1" dirty="0"/>
              <a:t>E. Fuller Torrey, MD.</a:t>
            </a:r>
          </a:p>
          <a:p>
            <a:pPr marL="0" indent="0">
              <a:buNone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Cross-cultural psychiatrist.</a:t>
            </a:r>
          </a:p>
          <a:p>
            <a:pPr marL="514350" indent="-514350">
              <a:buFont typeface="+mj-lt"/>
              <a:buAutoNum type="arabicPeriod"/>
            </a:pPr>
            <a:endParaRPr lang="en-US" b="1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Observations from healers from other cultures: “the magic of the right word.”</a:t>
            </a:r>
          </a:p>
          <a:p>
            <a:pPr marL="514350" indent="-514350">
              <a:buFont typeface="+mj-lt"/>
              <a:buAutoNum type="arabicPeriod"/>
            </a:pPr>
            <a:endParaRPr lang="en-US" b="1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The </a:t>
            </a:r>
            <a:r>
              <a:rPr lang="en-US" b="1" dirty="0" err="1"/>
              <a:t>Rumplestiltskin</a:t>
            </a:r>
            <a:r>
              <a:rPr lang="en-US" b="1" dirty="0"/>
              <a:t> Principle: converts the mysterious unknown into a more comfortable hypothetically “known” entity.</a:t>
            </a:r>
          </a:p>
          <a:p>
            <a:pPr marL="0" indent="0">
              <a:buNone/>
            </a:pPr>
            <a:r>
              <a:rPr lang="en-US" sz="1800" b="1" dirty="0"/>
              <a:t>Torrey, E. F. (1972). What Western psychotherapists can learn from witchdoctors. </a:t>
            </a:r>
            <a:r>
              <a:rPr lang="en-US" sz="1800" b="1" i="1" dirty="0"/>
              <a:t>American Journal of Orthopsychiatry</a:t>
            </a:r>
            <a:r>
              <a:rPr lang="en-US" sz="1800" b="1" dirty="0"/>
              <a:t>, 42(1), 69–76.</a:t>
            </a:r>
          </a:p>
        </p:txBody>
      </p:sp>
    </p:spTree>
    <p:extLst>
      <p:ext uri="{BB962C8B-B14F-4D97-AF65-F5344CB8AC3E}">
        <p14:creationId xmlns:p14="http://schemas.microsoft.com/office/powerpoint/2010/main" val="2903478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034860-A3F1-6A06-B96F-237617C3D3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b="1" dirty="0"/>
            </a:br>
            <a:br>
              <a:rPr lang="en-US" b="1" dirty="0"/>
            </a:br>
            <a:r>
              <a:rPr lang="en-US" b="1" dirty="0"/>
              <a:t>“…assignment of meaning…”</a:t>
            </a:r>
            <a:br>
              <a:rPr lang="en-US" b="1" dirty="0"/>
            </a:br>
            <a:r>
              <a:rPr lang="en-US" sz="2200" b="1" dirty="0"/>
              <a:t>Werner Mendal 1968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4B871D-B33F-FA36-1B9E-C12C8F6DCF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Both </a:t>
            </a:r>
            <a:r>
              <a:rPr lang="en-US" b="1" dirty="0" err="1"/>
              <a:t>Rumplestiltskin</a:t>
            </a:r>
            <a:r>
              <a:rPr lang="en-US" b="1" dirty="0"/>
              <a:t> and “the assignment of meaning” have agreement in that naming a disease or mystery condition converts conjecture and anxiety into a more comfortable emotional state of a known rather than amorphous condition.</a:t>
            </a:r>
          </a:p>
          <a:p>
            <a:pPr marL="514350" indent="-514350">
              <a:buFont typeface="+mj-lt"/>
              <a:buAutoNum type="arabicPeriod"/>
            </a:pPr>
            <a:endParaRPr lang="en-US" b="1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The act of naming alone is not its power. Our interpretation of the unknown is assigned or applied to it.</a:t>
            </a:r>
          </a:p>
          <a:p>
            <a:pPr marL="514350" indent="-514350">
              <a:buFont typeface="+mj-lt"/>
              <a:buAutoNum type="arabicPeriod"/>
            </a:pPr>
            <a:endParaRPr lang="en-US" b="1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An aside: The diagnosis of “SWI.”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sz="1600" b="1" dirty="0"/>
              <a:t>W. Mendal. The Non-specific of Psychotherapy. </a:t>
            </a:r>
            <a:r>
              <a:rPr lang="en-US" sz="1600" b="1" i="1" dirty="0"/>
              <a:t>International Journal of Psychiatry</a:t>
            </a:r>
            <a:r>
              <a:rPr lang="en-US" sz="1600" b="1" dirty="0"/>
              <a:t>, No. 5, 1968, pp. 400-402</a:t>
            </a:r>
          </a:p>
        </p:txBody>
      </p:sp>
    </p:spTree>
    <p:extLst>
      <p:ext uri="{BB962C8B-B14F-4D97-AF65-F5344CB8AC3E}">
        <p14:creationId xmlns:p14="http://schemas.microsoft.com/office/powerpoint/2010/main" val="27857279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55C73E-15E8-02B9-B7DD-60C2A942B6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Why do we need a new name?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16BCE9-6F18-48B8-240F-2E7505EB21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Is Ambiguous Dementia a new category for caregivers’ observations of the very early markers of potential progressive decline?</a:t>
            </a:r>
          </a:p>
          <a:p>
            <a:pPr marL="514350" indent="-514350">
              <a:buFont typeface="+mj-lt"/>
              <a:buAutoNum type="arabicPeriod"/>
            </a:pPr>
            <a:endParaRPr lang="en-US" b="1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Can normalizing Ambiguous Dementia be self-protective for the caregiver as in the notion that “they’re old, they forget”?</a:t>
            </a:r>
          </a:p>
          <a:p>
            <a:pPr marL="514350" indent="-514350">
              <a:buFont typeface="+mj-lt"/>
              <a:buAutoNum type="arabicPeriod"/>
            </a:pPr>
            <a:endParaRPr lang="en-US" b="1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Is Ambiguous Dementia a type of proxy for the PWD’s own SCD?</a:t>
            </a:r>
          </a:p>
          <a:p>
            <a:pPr marL="514350" indent="-514350">
              <a:buFont typeface="+mj-lt"/>
              <a:buAutoNum type="arabicPeriod"/>
            </a:pPr>
            <a:endParaRPr lang="en-US" b="1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Does Ambiguous Dementia cause caregiver mood disorders?</a:t>
            </a:r>
          </a:p>
        </p:txBody>
      </p:sp>
    </p:spTree>
    <p:extLst>
      <p:ext uri="{BB962C8B-B14F-4D97-AF65-F5344CB8AC3E}">
        <p14:creationId xmlns:p14="http://schemas.microsoft.com/office/powerpoint/2010/main" val="3152883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97E8B1-544B-1304-DF30-A28F022703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Contextual derivation of Ambiguous Dementia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B70259-F535-403E-150C-3B800E06AB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/>
              <a:t>Pauline Boss, PhD, psychologist, Dept. of Family Social Sciences, Univ. of Minnesota.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Dr. Boss coined the term </a:t>
            </a:r>
            <a:r>
              <a:rPr lang="en-US" b="1" u="sng" dirty="0"/>
              <a:t>Ambiguous Loss </a:t>
            </a:r>
            <a:r>
              <a:rPr lang="en-US" b="1" dirty="0"/>
              <a:t>in1970s. </a:t>
            </a:r>
            <a:r>
              <a:rPr lang="en-US" b="1" i="1" dirty="0"/>
              <a:t>Ambiguous Loss: Learning to Live with Unresolved Grief </a:t>
            </a:r>
            <a:r>
              <a:rPr lang="en-US" b="1" dirty="0"/>
              <a:t>by </a:t>
            </a:r>
            <a:r>
              <a:rPr lang="en-US" b="1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Pauline Boss</a:t>
            </a:r>
            <a:r>
              <a:rPr lang="en-US" b="1" dirty="0"/>
              <a:t>, Oct 2, 2000.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Can lead to “frozen grief”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Unlike MIA situations (war and non-war/children separated from parents at the US-Mexico border) dementia caregivers experience the reality of psychological/cognitive loss over time. Ambiguity can convert to certainty.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81774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020908-7E82-C880-F0C1-8462E106AD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Dementia’s ambiguities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5D90E1-65DE-B78B-0089-64CFC4B670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Unclear if benign senile forgetfulness (remember that one?) or MCI will convert to full blown progressive neurodegeneration.</a:t>
            </a:r>
          </a:p>
          <a:p>
            <a:pPr marL="514350" indent="-514350">
              <a:buFont typeface="+mj-lt"/>
              <a:buAutoNum type="arabicPeriod"/>
            </a:pPr>
            <a:endParaRPr lang="en-US" b="1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Generally slow onset giving lots of time to doubt its presence but uncertain of what is currently real not to mention the future.</a:t>
            </a:r>
          </a:p>
          <a:p>
            <a:pPr marL="514350" indent="-514350">
              <a:buFont typeface="+mj-lt"/>
              <a:buAutoNum type="arabicPeriod"/>
            </a:pPr>
            <a:endParaRPr lang="en-US" b="1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How long will it last?</a:t>
            </a:r>
          </a:p>
          <a:p>
            <a:pPr marL="514350" indent="-514350">
              <a:buFont typeface="+mj-lt"/>
              <a:buAutoNum type="arabicPeriod"/>
            </a:pPr>
            <a:endParaRPr lang="en-US" b="1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APO-E4: not necessary nor sufficient, but worrisome when present.</a:t>
            </a:r>
          </a:p>
        </p:txBody>
      </p:sp>
    </p:spTree>
    <p:extLst>
      <p:ext uri="{BB962C8B-B14F-4D97-AF65-F5344CB8AC3E}">
        <p14:creationId xmlns:p14="http://schemas.microsoft.com/office/powerpoint/2010/main" val="2138447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3916</TotalTime>
  <Words>1422</Words>
  <Application>Microsoft Office PowerPoint</Application>
  <PresentationFormat>Widescreen</PresentationFormat>
  <Paragraphs>157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Aptos</vt:lpstr>
      <vt:lpstr>Aptos Display</vt:lpstr>
      <vt:lpstr>Arial</vt:lpstr>
      <vt:lpstr>Office Theme</vt:lpstr>
      <vt:lpstr>Ambiguous Dementia  and  Dementia by Proxy:  A Caregiver Focus</vt:lpstr>
      <vt:lpstr>Outline of topics today</vt:lpstr>
      <vt:lpstr>Ambiguous dementia: A Caregiver Focus</vt:lpstr>
      <vt:lpstr>Labelling &amp; Diagnostic Terms: Theoretical Matters</vt:lpstr>
      <vt:lpstr>The Rumplestiltskin Principle</vt:lpstr>
      <vt:lpstr>  “…assignment of meaning…” Werner Mendal 1968 </vt:lpstr>
      <vt:lpstr>Why do we need a new name?</vt:lpstr>
      <vt:lpstr>Contextual derivation of Ambiguous Dementia</vt:lpstr>
      <vt:lpstr>Dementia’s ambiguities</vt:lpstr>
      <vt:lpstr>Likely causes of Dementias’ Ambiguities</vt:lpstr>
      <vt:lpstr>Brain Failure: Fractional changes over time</vt:lpstr>
      <vt:lpstr>So, we already have Subjective Cognitive Decline— why Ambiguous Dementia??</vt:lpstr>
      <vt:lpstr>How is Ambiguous Dementia different from SCD??</vt:lpstr>
      <vt:lpstr>Ambiguous Dementia: Native contexts</vt:lpstr>
      <vt:lpstr>Ambiguous Dementia: Native contexts</vt:lpstr>
      <vt:lpstr>Ambiguous Dementia: Native contexts</vt:lpstr>
      <vt:lpstr>Ambiguous Dementia: Native contexts</vt:lpstr>
      <vt:lpstr>So what?</vt:lpstr>
      <vt:lpstr>Summary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Joseph Henderson</dc:creator>
  <cp:lastModifiedBy>Joseph Henderson</cp:lastModifiedBy>
  <cp:revision>9</cp:revision>
  <dcterms:created xsi:type="dcterms:W3CDTF">2026-02-19T11:33:43Z</dcterms:created>
  <dcterms:modified xsi:type="dcterms:W3CDTF">2026-02-26T14:54:13Z</dcterms:modified>
</cp:coreProperties>
</file>