
<file path=[Content_Types].xml><?xml version="1.0" encoding="utf-8"?>
<Types xmlns="http://schemas.openxmlformats.org/package/2006/content-types">
  <Default Extension="1" ContentType="image/jpeg"/>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680" r:id="rId5"/>
    <p:sldMasterId id="2147483671" r:id="rId6"/>
    <p:sldMasterId id="2147483700" r:id="rId7"/>
  </p:sldMasterIdLst>
  <p:notesMasterIdLst>
    <p:notesMasterId r:id="rId42"/>
  </p:notesMasterIdLst>
  <p:handoutMasterIdLst>
    <p:handoutMasterId r:id="rId43"/>
  </p:handoutMasterIdLst>
  <p:sldIdLst>
    <p:sldId id="533" r:id="rId8"/>
    <p:sldId id="258" r:id="rId9"/>
    <p:sldId id="261" r:id="rId10"/>
    <p:sldId id="629" r:id="rId11"/>
    <p:sldId id="596" r:id="rId12"/>
    <p:sldId id="599" r:id="rId13"/>
    <p:sldId id="602" r:id="rId14"/>
    <p:sldId id="603" r:id="rId15"/>
    <p:sldId id="320" r:id="rId16"/>
    <p:sldId id="598" r:id="rId17"/>
    <p:sldId id="605" r:id="rId18"/>
    <p:sldId id="606" r:id="rId19"/>
    <p:sldId id="638" r:id="rId20"/>
    <p:sldId id="636" r:id="rId21"/>
    <p:sldId id="637" r:id="rId22"/>
    <p:sldId id="604" r:id="rId23"/>
    <p:sldId id="600" r:id="rId24"/>
    <p:sldId id="635" r:id="rId25"/>
    <p:sldId id="329" r:id="rId26"/>
    <p:sldId id="331" r:id="rId27"/>
    <p:sldId id="609" r:id="rId28"/>
    <p:sldId id="633" r:id="rId29"/>
    <p:sldId id="621" r:id="rId30"/>
    <p:sldId id="622" r:id="rId31"/>
    <p:sldId id="607" r:id="rId32"/>
    <p:sldId id="610" r:id="rId33"/>
    <p:sldId id="627" r:id="rId34"/>
    <p:sldId id="611" r:id="rId35"/>
    <p:sldId id="612" r:id="rId36"/>
    <p:sldId id="613" r:id="rId37"/>
    <p:sldId id="614" r:id="rId38"/>
    <p:sldId id="628" r:id="rId39"/>
    <p:sldId id="625" r:id="rId40"/>
    <p:sldId id="527"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a:srgbClr val="0C61AF"/>
    <a:srgbClr val="277DCA"/>
    <a:srgbClr val="585E60"/>
    <a:srgbClr val="F6F6F6"/>
    <a:srgbClr val="2F92D5"/>
    <a:srgbClr val="397EC1"/>
    <a:srgbClr val="364852"/>
    <a:srgbClr val="2F92D4"/>
    <a:srgbClr val="2B91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A9C48-4774-42E6-95A5-E76725B0BC37}" v="38" dt="2026-02-08T01:39:14.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9" autoAdjust="0"/>
    <p:restoredTop sz="82939" autoAdjust="0"/>
  </p:normalViewPr>
  <p:slideViewPr>
    <p:cSldViewPr snapToGrid="0" snapToObjects="1">
      <p:cViewPr varScale="1">
        <p:scale>
          <a:sx n="88" d="100"/>
          <a:sy n="88" d="100"/>
        </p:scale>
        <p:origin x="1116" y="84"/>
      </p:cViewPr>
      <p:guideLst>
        <p:guide orient="horz" pos="2160"/>
        <p:guide pos="3840"/>
      </p:guideLst>
    </p:cSldViewPr>
  </p:slideViewPr>
  <p:outlineViewPr>
    <p:cViewPr>
      <p:scale>
        <a:sx n="33" d="100"/>
        <a:sy n="33" d="100"/>
      </p:scale>
      <p:origin x="0" y="947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yerly" userId="9942d9f5-ebad-4862-a618-57dfbbd884ab" providerId="ADAL" clId="{0A17F24B-F224-4DEE-863A-06E8E48609A3}"/>
    <pc:docChg chg="undo custSel addSld delSld modSld sldOrd">
      <pc:chgData name="Laura Byerly" userId="9942d9f5-ebad-4862-a618-57dfbbd884ab" providerId="ADAL" clId="{0A17F24B-F224-4DEE-863A-06E8E48609A3}" dt="2026-02-08T01:44:28.088" v="2764" actId="6549"/>
      <pc:docMkLst>
        <pc:docMk/>
      </pc:docMkLst>
      <pc:sldChg chg="del">
        <pc:chgData name="Laura Byerly" userId="9942d9f5-ebad-4862-a618-57dfbbd884ab" providerId="ADAL" clId="{0A17F24B-F224-4DEE-863A-06E8E48609A3}" dt="2026-02-08T00:42:41.527" v="21" actId="47"/>
        <pc:sldMkLst>
          <pc:docMk/>
          <pc:sldMk cId="3917966661" sldId="256"/>
        </pc:sldMkLst>
      </pc:sldChg>
      <pc:sldChg chg="modSp mod">
        <pc:chgData name="Laura Byerly" userId="9942d9f5-ebad-4862-a618-57dfbbd884ab" providerId="ADAL" clId="{0A17F24B-F224-4DEE-863A-06E8E48609A3}" dt="2026-02-08T01:44:28.088" v="2764" actId="6549"/>
        <pc:sldMkLst>
          <pc:docMk/>
          <pc:sldMk cId="3570575165" sldId="261"/>
        </pc:sldMkLst>
        <pc:spChg chg="mod">
          <ac:chgData name="Laura Byerly" userId="9942d9f5-ebad-4862-a618-57dfbbd884ab" providerId="ADAL" clId="{0A17F24B-F224-4DEE-863A-06E8E48609A3}" dt="2026-02-08T01:44:28.088" v="2764" actId="6549"/>
          <ac:spMkLst>
            <pc:docMk/>
            <pc:sldMk cId="3570575165" sldId="261"/>
            <ac:spMk id="3" creationId="{00000000-0000-0000-0000-000000000000}"/>
          </ac:spMkLst>
        </pc:spChg>
      </pc:sldChg>
      <pc:sldChg chg="del">
        <pc:chgData name="Laura Byerly" userId="9942d9f5-ebad-4862-a618-57dfbbd884ab" providerId="ADAL" clId="{0A17F24B-F224-4DEE-863A-06E8E48609A3}" dt="2026-02-08T00:45:46.396" v="65" actId="47"/>
        <pc:sldMkLst>
          <pc:docMk/>
          <pc:sldMk cId="2354387844" sldId="284"/>
        </pc:sldMkLst>
      </pc:sldChg>
      <pc:sldChg chg="del">
        <pc:chgData name="Laura Byerly" userId="9942d9f5-ebad-4862-a618-57dfbbd884ab" providerId="ADAL" clId="{0A17F24B-F224-4DEE-863A-06E8E48609A3}" dt="2026-02-08T00:45:45.800" v="64" actId="47"/>
        <pc:sldMkLst>
          <pc:docMk/>
          <pc:sldMk cId="2540832300" sldId="288"/>
        </pc:sldMkLst>
      </pc:sldChg>
      <pc:sldChg chg="delSp del mod">
        <pc:chgData name="Laura Byerly" userId="9942d9f5-ebad-4862-a618-57dfbbd884ab" providerId="ADAL" clId="{0A17F24B-F224-4DEE-863A-06E8E48609A3}" dt="2026-02-08T01:13:44.793" v="1339" actId="47"/>
        <pc:sldMkLst>
          <pc:docMk/>
          <pc:sldMk cId="0" sldId="301"/>
        </pc:sldMkLst>
        <pc:picChg chg="del">
          <ac:chgData name="Laura Byerly" userId="9942d9f5-ebad-4862-a618-57dfbbd884ab" providerId="ADAL" clId="{0A17F24B-F224-4DEE-863A-06E8E48609A3}" dt="2026-02-08T01:13:31.648" v="1337" actId="478"/>
          <ac:picMkLst>
            <pc:docMk/>
            <pc:sldMk cId="0" sldId="301"/>
            <ac:picMk id="5" creationId="{71FD6FD2-13D4-2DD8-5D2A-E4550C2D4BAC}"/>
          </ac:picMkLst>
        </pc:picChg>
      </pc:sldChg>
      <pc:sldChg chg="modSp mod">
        <pc:chgData name="Laura Byerly" userId="9942d9f5-ebad-4862-a618-57dfbbd884ab" providerId="ADAL" clId="{0A17F24B-F224-4DEE-863A-06E8E48609A3}" dt="2026-02-08T00:45:28.713" v="63" actId="20577"/>
        <pc:sldMkLst>
          <pc:docMk/>
          <pc:sldMk cId="2194954643" sldId="320"/>
        </pc:sldMkLst>
        <pc:graphicFrameChg chg="modGraphic">
          <ac:chgData name="Laura Byerly" userId="9942d9f5-ebad-4862-a618-57dfbbd884ab" providerId="ADAL" clId="{0A17F24B-F224-4DEE-863A-06E8E48609A3}" dt="2026-02-08T00:45:28.713" v="63" actId="20577"/>
          <ac:graphicFrameMkLst>
            <pc:docMk/>
            <pc:sldMk cId="2194954643" sldId="320"/>
            <ac:graphicFrameMk id="11" creationId="{00000000-0000-0000-0000-000000000000}"/>
          </ac:graphicFrameMkLst>
        </pc:graphicFrameChg>
      </pc:sldChg>
      <pc:sldChg chg="modSp mod">
        <pc:chgData name="Laura Byerly" userId="9942d9f5-ebad-4862-a618-57dfbbd884ab" providerId="ADAL" clId="{0A17F24B-F224-4DEE-863A-06E8E48609A3}" dt="2026-02-08T01:20:36.825" v="1741" actId="27636"/>
        <pc:sldMkLst>
          <pc:docMk/>
          <pc:sldMk cId="1827739681" sldId="329"/>
        </pc:sldMkLst>
        <pc:spChg chg="mod">
          <ac:chgData name="Laura Byerly" userId="9942d9f5-ebad-4862-a618-57dfbbd884ab" providerId="ADAL" clId="{0A17F24B-F224-4DEE-863A-06E8E48609A3}" dt="2026-02-08T01:20:36.825" v="1741" actId="27636"/>
          <ac:spMkLst>
            <pc:docMk/>
            <pc:sldMk cId="1827739681" sldId="329"/>
            <ac:spMk id="4" creationId="{4718B3BD-8077-425A-9E2E-2EFD9C390C42}"/>
          </ac:spMkLst>
        </pc:spChg>
      </pc:sldChg>
      <pc:sldChg chg="del">
        <pc:chgData name="Laura Byerly" userId="9942d9f5-ebad-4862-a618-57dfbbd884ab" providerId="ADAL" clId="{0A17F24B-F224-4DEE-863A-06E8E48609A3}" dt="2026-02-08T00:51:36.982" v="77" actId="47"/>
        <pc:sldMkLst>
          <pc:docMk/>
          <pc:sldMk cId="2994996049" sldId="357"/>
        </pc:sldMkLst>
      </pc:sldChg>
      <pc:sldChg chg="del">
        <pc:chgData name="Laura Byerly" userId="9942d9f5-ebad-4862-a618-57dfbbd884ab" providerId="ADAL" clId="{0A17F24B-F224-4DEE-863A-06E8E48609A3}" dt="2026-02-08T00:45:55.484" v="66" actId="47"/>
        <pc:sldMkLst>
          <pc:docMk/>
          <pc:sldMk cId="2030484764" sldId="504"/>
        </pc:sldMkLst>
      </pc:sldChg>
      <pc:sldChg chg="add">
        <pc:chgData name="Laura Byerly" userId="9942d9f5-ebad-4862-a618-57dfbbd884ab" providerId="ADAL" clId="{0A17F24B-F224-4DEE-863A-06E8E48609A3}" dt="2026-02-08T01:13:42.502" v="1338"/>
        <pc:sldMkLst>
          <pc:docMk/>
          <pc:sldMk cId="959665532" sldId="527"/>
        </pc:sldMkLst>
      </pc:sldChg>
      <pc:sldChg chg="delSp modSp add mod ord">
        <pc:chgData name="Laura Byerly" userId="9942d9f5-ebad-4862-a618-57dfbbd884ab" providerId="ADAL" clId="{0A17F24B-F224-4DEE-863A-06E8E48609A3}" dt="2026-02-08T01:20:48.029" v="1750" actId="478"/>
        <pc:sldMkLst>
          <pc:docMk/>
          <pc:sldMk cId="762744258" sldId="533"/>
        </pc:sldMkLst>
        <pc:spChg chg="mod">
          <ac:chgData name="Laura Byerly" userId="9942d9f5-ebad-4862-a618-57dfbbd884ab" providerId="ADAL" clId="{0A17F24B-F224-4DEE-863A-06E8E48609A3}" dt="2026-02-08T00:42:29.578" v="5"/>
          <ac:spMkLst>
            <pc:docMk/>
            <pc:sldMk cId="762744258" sldId="533"/>
            <ac:spMk id="2" creationId="{B9FC4F4E-D619-F74B-9477-5F235F964135}"/>
          </ac:spMkLst>
        </pc:spChg>
        <pc:spChg chg="del">
          <ac:chgData name="Laura Byerly" userId="9942d9f5-ebad-4862-a618-57dfbbd884ab" providerId="ADAL" clId="{0A17F24B-F224-4DEE-863A-06E8E48609A3}" dt="2026-02-08T01:20:45.639" v="1749" actId="478"/>
          <ac:spMkLst>
            <pc:docMk/>
            <pc:sldMk cId="762744258" sldId="533"/>
            <ac:spMk id="3" creationId="{8BA1BD1A-C34F-B99D-AA7A-EDF6504ABFF9}"/>
          </ac:spMkLst>
        </pc:spChg>
        <pc:spChg chg="del">
          <ac:chgData name="Laura Byerly" userId="9942d9f5-ebad-4862-a618-57dfbbd884ab" providerId="ADAL" clId="{0A17F24B-F224-4DEE-863A-06E8E48609A3}" dt="2026-02-08T01:20:48.029" v="1750" actId="478"/>
          <ac:spMkLst>
            <pc:docMk/>
            <pc:sldMk cId="762744258" sldId="533"/>
            <ac:spMk id="5" creationId="{11E3E287-1210-A595-789B-3B497CCE1CC7}"/>
          </ac:spMkLst>
        </pc:spChg>
        <pc:spChg chg="mod">
          <ac:chgData name="Laura Byerly" userId="9942d9f5-ebad-4862-a618-57dfbbd884ab" providerId="ADAL" clId="{0A17F24B-F224-4DEE-863A-06E8E48609A3}" dt="2026-02-08T00:42:36.118" v="20" actId="20577"/>
          <ac:spMkLst>
            <pc:docMk/>
            <pc:sldMk cId="762744258" sldId="533"/>
            <ac:spMk id="9" creationId="{DCFA1A41-7C07-3944-81D8-77DD39CDCBF6}"/>
          </ac:spMkLst>
        </pc:spChg>
      </pc:sldChg>
      <pc:sldChg chg="modSp mod">
        <pc:chgData name="Laura Byerly" userId="9942d9f5-ebad-4862-a618-57dfbbd884ab" providerId="ADAL" clId="{0A17F24B-F224-4DEE-863A-06E8E48609A3}" dt="2026-02-08T01:20:36.852" v="1746" actId="27636"/>
        <pc:sldMkLst>
          <pc:docMk/>
          <pc:sldMk cId="1419918753" sldId="596"/>
        </pc:sldMkLst>
        <pc:spChg chg="mod">
          <ac:chgData name="Laura Byerly" userId="9942d9f5-ebad-4862-a618-57dfbbd884ab" providerId="ADAL" clId="{0A17F24B-F224-4DEE-863A-06E8E48609A3}" dt="2026-02-08T01:20:36.852" v="1746" actId="27636"/>
          <ac:spMkLst>
            <pc:docMk/>
            <pc:sldMk cId="1419918753" sldId="596"/>
            <ac:spMk id="4" creationId="{2FF270B8-D275-48CE-B4D7-ECCE7C087B25}"/>
          </ac:spMkLst>
        </pc:spChg>
      </pc:sldChg>
      <pc:sldChg chg="del">
        <pc:chgData name="Laura Byerly" userId="9942d9f5-ebad-4862-a618-57dfbbd884ab" providerId="ADAL" clId="{0A17F24B-F224-4DEE-863A-06E8E48609A3}" dt="2026-02-08T00:45:57.065" v="67" actId="47"/>
        <pc:sldMkLst>
          <pc:docMk/>
          <pc:sldMk cId="3324098579" sldId="597"/>
        </pc:sldMkLst>
      </pc:sldChg>
      <pc:sldChg chg="delSp modSp modNotesTx">
        <pc:chgData name="Laura Byerly" userId="9942d9f5-ebad-4862-a618-57dfbbd884ab" providerId="ADAL" clId="{0A17F24B-F224-4DEE-863A-06E8E48609A3}" dt="2026-02-08T01:26:51.227" v="2024" actId="20577"/>
        <pc:sldMkLst>
          <pc:docMk/>
          <pc:sldMk cId="2201758451" sldId="599"/>
        </pc:sldMkLst>
        <pc:spChg chg="del">
          <ac:chgData name="Laura Byerly" userId="9942d9f5-ebad-4862-a618-57dfbbd884ab" providerId="ADAL" clId="{0A17F24B-F224-4DEE-863A-06E8E48609A3}" dt="2026-02-08T01:26:35.026" v="1985" actId="14826"/>
          <ac:spMkLst>
            <pc:docMk/>
            <pc:sldMk cId="2201758451" sldId="599"/>
            <ac:spMk id="10" creationId="{58CBD770-7D8B-06CC-85FD-F53EC3F57AB0}"/>
          </ac:spMkLst>
        </pc:spChg>
        <pc:picChg chg="mod">
          <ac:chgData name="Laura Byerly" userId="9942d9f5-ebad-4862-a618-57dfbbd884ab" providerId="ADAL" clId="{0A17F24B-F224-4DEE-863A-06E8E48609A3}" dt="2026-02-08T01:26:35.026" v="1985" actId="14826"/>
          <ac:picMkLst>
            <pc:docMk/>
            <pc:sldMk cId="2201758451" sldId="599"/>
            <ac:picMk id="9" creationId="{A3AA915E-6490-9E9A-6EAD-F279E671FF61}"/>
          </ac:picMkLst>
        </pc:picChg>
      </pc:sldChg>
      <pc:sldChg chg="modSp mod">
        <pc:chgData name="Laura Byerly" userId="9942d9f5-ebad-4862-a618-57dfbbd884ab" providerId="ADAL" clId="{0A17F24B-F224-4DEE-863A-06E8E48609A3}" dt="2026-02-08T01:20:36.859" v="1747" actId="27636"/>
        <pc:sldMkLst>
          <pc:docMk/>
          <pc:sldMk cId="1047307308" sldId="602"/>
        </pc:sldMkLst>
        <pc:spChg chg="mod">
          <ac:chgData name="Laura Byerly" userId="9942d9f5-ebad-4862-a618-57dfbbd884ab" providerId="ADAL" clId="{0A17F24B-F224-4DEE-863A-06E8E48609A3}" dt="2026-02-08T01:20:36.859" v="1747" actId="27636"/>
          <ac:spMkLst>
            <pc:docMk/>
            <pc:sldMk cId="1047307308" sldId="602"/>
            <ac:spMk id="4" creationId="{278E62FE-FE9A-4657-A1AE-88884F37AFAB}"/>
          </ac:spMkLst>
        </pc:spChg>
      </pc:sldChg>
      <pc:sldChg chg="modSp mod">
        <pc:chgData name="Laura Byerly" userId="9942d9f5-ebad-4862-a618-57dfbbd884ab" providerId="ADAL" clId="{0A17F24B-F224-4DEE-863A-06E8E48609A3}" dt="2026-02-08T01:20:36.867" v="1748" actId="27636"/>
        <pc:sldMkLst>
          <pc:docMk/>
          <pc:sldMk cId="565167448" sldId="603"/>
        </pc:sldMkLst>
        <pc:spChg chg="mod">
          <ac:chgData name="Laura Byerly" userId="9942d9f5-ebad-4862-a618-57dfbbd884ab" providerId="ADAL" clId="{0A17F24B-F224-4DEE-863A-06E8E48609A3}" dt="2026-02-08T01:20:36.867" v="1748" actId="27636"/>
          <ac:spMkLst>
            <pc:docMk/>
            <pc:sldMk cId="565167448" sldId="603"/>
            <ac:spMk id="4" creationId="{CE5A161A-3F74-4D96-B74D-DF9302DFFA88}"/>
          </ac:spMkLst>
        </pc:spChg>
      </pc:sldChg>
      <pc:sldChg chg="modSp mod">
        <pc:chgData name="Laura Byerly" userId="9942d9f5-ebad-4862-a618-57dfbbd884ab" providerId="ADAL" clId="{0A17F24B-F224-4DEE-863A-06E8E48609A3}" dt="2026-02-08T01:20:36.821" v="1740" actId="27636"/>
        <pc:sldMkLst>
          <pc:docMk/>
          <pc:sldMk cId="2638451388" sldId="604"/>
        </pc:sldMkLst>
        <pc:spChg chg="mod">
          <ac:chgData name="Laura Byerly" userId="9942d9f5-ebad-4862-a618-57dfbbd884ab" providerId="ADAL" clId="{0A17F24B-F224-4DEE-863A-06E8E48609A3}" dt="2026-02-08T01:20:36.821" v="1740" actId="27636"/>
          <ac:spMkLst>
            <pc:docMk/>
            <pc:sldMk cId="2638451388" sldId="604"/>
            <ac:spMk id="4" creationId="{4EF1B1A6-A868-4DDF-9BD4-CA64FFF76129}"/>
          </ac:spMkLst>
        </pc:spChg>
      </pc:sldChg>
      <pc:sldChg chg="modSp mod">
        <pc:chgData name="Laura Byerly" userId="9942d9f5-ebad-4862-a618-57dfbbd884ab" providerId="ADAL" clId="{0A17F24B-F224-4DEE-863A-06E8E48609A3}" dt="2026-02-08T00:52:19.132" v="78" actId="20577"/>
        <pc:sldMkLst>
          <pc:docMk/>
          <pc:sldMk cId="3782841915" sldId="606"/>
        </pc:sldMkLst>
        <pc:graphicFrameChg chg="modGraphic">
          <ac:chgData name="Laura Byerly" userId="9942d9f5-ebad-4862-a618-57dfbbd884ab" providerId="ADAL" clId="{0A17F24B-F224-4DEE-863A-06E8E48609A3}" dt="2026-02-08T00:52:19.132" v="78" actId="20577"/>
          <ac:graphicFrameMkLst>
            <pc:docMk/>
            <pc:sldMk cId="3782841915" sldId="606"/>
            <ac:graphicFrameMk id="20" creationId="{C94453A5-DF5F-41FD-87A3-397BED600438}"/>
          </ac:graphicFrameMkLst>
        </pc:graphicFrameChg>
      </pc:sldChg>
      <pc:sldChg chg="modSp mod">
        <pc:chgData name="Laura Byerly" userId="9942d9f5-ebad-4862-a618-57dfbbd884ab" providerId="ADAL" clId="{0A17F24B-F224-4DEE-863A-06E8E48609A3}" dt="2026-02-08T01:40:04.933" v="2309" actId="1076"/>
        <pc:sldMkLst>
          <pc:docMk/>
          <pc:sldMk cId="4035042722" sldId="607"/>
        </pc:sldMkLst>
        <pc:spChg chg="mod">
          <ac:chgData name="Laura Byerly" userId="9942d9f5-ebad-4862-a618-57dfbbd884ab" providerId="ADAL" clId="{0A17F24B-F224-4DEE-863A-06E8E48609A3}" dt="2026-02-08T01:39:56.343" v="2307" actId="5793"/>
          <ac:spMkLst>
            <pc:docMk/>
            <pc:sldMk cId="4035042722" sldId="607"/>
            <ac:spMk id="3" creationId="{E4FA161B-86DA-4EDD-AD0E-AB6BDDDCF392}"/>
          </ac:spMkLst>
        </pc:spChg>
        <pc:grpChg chg="mod">
          <ac:chgData name="Laura Byerly" userId="9942d9f5-ebad-4862-a618-57dfbbd884ab" providerId="ADAL" clId="{0A17F24B-F224-4DEE-863A-06E8E48609A3}" dt="2026-02-08T01:40:04.933" v="2309" actId="1076"/>
          <ac:grpSpMkLst>
            <pc:docMk/>
            <pc:sldMk cId="4035042722" sldId="607"/>
            <ac:grpSpMk id="14" creationId="{5D4D5829-3519-4187-975C-1A3A5AAA80CC}"/>
          </ac:grpSpMkLst>
        </pc:grpChg>
        <pc:graphicFrameChg chg="mod">
          <ac:chgData name="Laura Byerly" userId="9942d9f5-ebad-4862-a618-57dfbbd884ab" providerId="ADAL" clId="{0A17F24B-F224-4DEE-863A-06E8E48609A3}" dt="2026-02-08T01:40:03.075" v="2308" actId="1076"/>
          <ac:graphicFrameMkLst>
            <pc:docMk/>
            <pc:sldMk cId="4035042722" sldId="607"/>
            <ac:graphicFrameMk id="12" creationId="{10C13B40-2BCC-43F7-8587-7EA439848921}"/>
          </ac:graphicFrameMkLst>
        </pc:graphicFrameChg>
      </pc:sldChg>
      <pc:sldChg chg="modSp mod">
        <pc:chgData name="Laura Byerly" userId="9942d9f5-ebad-4862-a618-57dfbbd884ab" providerId="ADAL" clId="{0A17F24B-F224-4DEE-863A-06E8E48609A3}" dt="2026-02-08T01:20:36.829" v="1742" actId="27636"/>
        <pc:sldMkLst>
          <pc:docMk/>
          <pc:sldMk cId="4191809947" sldId="610"/>
        </pc:sldMkLst>
        <pc:spChg chg="mod">
          <ac:chgData name="Laura Byerly" userId="9942d9f5-ebad-4862-a618-57dfbbd884ab" providerId="ADAL" clId="{0A17F24B-F224-4DEE-863A-06E8E48609A3}" dt="2026-02-08T01:20:36.829" v="1742" actId="27636"/>
          <ac:spMkLst>
            <pc:docMk/>
            <pc:sldMk cId="4191809947" sldId="610"/>
            <ac:spMk id="4" creationId="{141DF1C7-77F5-4134-A804-A1085C0F9297}"/>
          </ac:spMkLst>
        </pc:spChg>
      </pc:sldChg>
      <pc:sldChg chg="modSp mod">
        <pc:chgData name="Laura Byerly" userId="9942d9f5-ebad-4862-a618-57dfbbd884ab" providerId="ADAL" clId="{0A17F24B-F224-4DEE-863A-06E8E48609A3}" dt="2026-02-08T01:43:28" v="2718" actId="20577"/>
        <pc:sldMkLst>
          <pc:docMk/>
          <pc:sldMk cId="1199508773" sldId="611"/>
        </pc:sldMkLst>
        <pc:spChg chg="mod">
          <ac:chgData name="Laura Byerly" userId="9942d9f5-ebad-4862-a618-57dfbbd884ab" providerId="ADAL" clId="{0A17F24B-F224-4DEE-863A-06E8E48609A3}" dt="2026-02-08T01:43:28" v="2718" actId="20577"/>
          <ac:spMkLst>
            <pc:docMk/>
            <pc:sldMk cId="1199508773" sldId="611"/>
            <ac:spMk id="3" creationId="{10A81B6A-FDB0-4107-8937-88407F33B284}"/>
          </ac:spMkLst>
        </pc:spChg>
      </pc:sldChg>
      <pc:sldChg chg="modSp mod">
        <pc:chgData name="Laura Byerly" userId="9942d9f5-ebad-4862-a618-57dfbbd884ab" providerId="ADAL" clId="{0A17F24B-F224-4DEE-863A-06E8E48609A3}" dt="2026-02-08T01:43:05.908" v="2716" actId="113"/>
        <pc:sldMkLst>
          <pc:docMk/>
          <pc:sldMk cId="257452153" sldId="612"/>
        </pc:sldMkLst>
        <pc:spChg chg="mod">
          <ac:chgData name="Laura Byerly" userId="9942d9f5-ebad-4862-a618-57dfbbd884ab" providerId="ADAL" clId="{0A17F24B-F224-4DEE-863A-06E8E48609A3}" dt="2026-02-08T01:43:05.908" v="2716" actId="113"/>
          <ac:spMkLst>
            <pc:docMk/>
            <pc:sldMk cId="257452153" sldId="612"/>
            <ac:spMk id="3" creationId="{2E9AF742-7165-4706-BA9B-C459504FCEE8}"/>
          </ac:spMkLst>
        </pc:spChg>
      </pc:sldChg>
      <pc:sldChg chg="delSp mod">
        <pc:chgData name="Laura Byerly" userId="9942d9f5-ebad-4862-a618-57dfbbd884ab" providerId="ADAL" clId="{0A17F24B-F224-4DEE-863A-06E8E48609A3}" dt="2026-02-08T01:43:11.188" v="2717" actId="478"/>
        <pc:sldMkLst>
          <pc:docMk/>
          <pc:sldMk cId="2720207206" sldId="613"/>
        </pc:sldMkLst>
        <pc:spChg chg="del">
          <ac:chgData name="Laura Byerly" userId="9942d9f5-ebad-4862-a618-57dfbbd884ab" providerId="ADAL" clId="{0A17F24B-F224-4DEE-863A-06E8E48609A3}" dt="2026-02-08T01:43:11.188" v="2717" actId="478"/>
          <ac:spMkLst>
            <pc:docMk/>
            <pc:sldMk cId="2720207206" sldId="613"/>
            <ac:spMk id="4" creationId="{57036763-B807-4456-B717-8948857E03AF}"/>
          </ac:spMkLst>
        </pc:spChg>
      </pc:sldChg>
      <pc:sldChg chg="del">
        <pc:chgData name="Laura Byerly" userId="9942d9f5-ebad-4862-a618-57dfbbd884ab" providerId="ADAL" clId="{0A17F24B-F224-4DEE-863A-06E8E48609A3}" dt="2026-02-08T00:51:26.755" v="71" actId="47"/>
        <pc:sldMkLst>
          <pc:docMk/>
          <pc:sldMk cId="3599002727" sldId="616"/>
        </pc:sldMkLst>
      </pc:sldChg>
      <pc:sldChg chg="modSp mod">
        <pc:chgData name="Laura Byerly" userId="9942d9f5-ebad-4862-a618-57dfbbd884ab" providerId="ADAL" clId="{0A17F24B-F224-4DEE-863A-06E8E48609A3}" dt="2026-02-08T01:28:36.567" v="2026" actId="20577"/>
        <pc:sldMkLst>
          <pc:docMk/>
          <pc:sldMk cId="1759976762" sldId="621"/>
        </pc:sldMkLst>
        <pc:spChg chg="mod">
          <ac:chgData name="Laura Byerly" userId="9942d9f5-ebad-4862-a618-57dfbbd884ab" providerId="ADAL" clId="{0A17F24B-F224-4DEE-863A-06E8E48609A3}" dt="2026-02-08T01:28:36.567" v="2026" actId="20577"/>
          <ac:spMkLst>
            <pc:docMk/>
            <pc:sldMk cId="1759976762" sldId="621"/>
            <ac:spMk id="3" creationId="{CC433EDA-F3A1-4338-8BEA-609B27FFAA81}"/>
          </ac:spMkLst>
        </pc:spChg>
      </pc:sldChg>
      <pc:sldChg chg="addSp delSp modSp mod addAnim delAnim modNotesTx">
        <pc:chgData name="Laura Byerly" userId="9942d9f5-ebad-4862-a618-57dfbbd884ab" providerId="ADAL" clId="{0A17F24B-F224-4DEE-863A-06E8E48609A3}" dt="2026-02-08T01:39:34.119" v="2305" actId="255"/>
        <pc:sldMkLst>
          <pc:docMk/>
          <pc:sldMk cId="863877703" sldId="622"/>
        </pc:sldMkLst>
        <pc:spChg chg="mod ord">
          <ac:chgData name="Laura Byerly" userId="9942d9f5-ebad-4862-a618-57dfbbd884ab" providerId="ADAL" clId="{0A17F24B-F224-4DEE-863A-06E8E48609A3}" dt="2026-02-08T01:39:06.249" v="2297" actId="26606"/>
          <ac:spMkLst>
            <pc:docMk/>
            <pc:sldMk cId="863877703" sldId="622"/>
            <ac:spMk id="2" creationId="{F55B88A1-1845-4BC5-97CF-CB80C6BCFA18}"/>
          </ac:spMkLst>
        </pc:spChg>
        <pc:spChg chg="mod">
          <ac:chgData name="Laura Byerly" userId="9942d9f5-ebad-4862-a618-57dfbbd884ab" providerId="ADAL" clId="{0A17F24B-F224-4DEE-863A-06E8E48609A3}" dt="2026-02-08T01:39:19.699" v="2301" actId="26606"/>
          <ac:spMkLst>
            <pc:docMk/>
            <pc:sldMk cId="863877703" sldId="622"/>
            <ac:spMk id="4" creationId="{CE95338F-7383-4FE1-9701-D3B1F209A602}"/>
          </ac:spMkLst>
        </pc:spChg>
        <pc:spChg chg="mod">
          <ac:chgData name="Laura Byerly" userId="9942d9f5-ebad-4862-a618-57dfbbd884ab" providerId="ADAL" clId="{0A17F24B-F224-4DEE-863A-06E8E48609A3}" dt="2026-02-08T01:39:19.699" v="2301" actId="26606"/>
          <ac:spMkLst>
            <pc:docMk/>
            <pc:sldMk cId="863877703" sldId="622"/>
            <ac:spMk id="6" creationId="{4ECBD47E-1C76-4463-A5D3-280EFF48FB82}"/>
          </ac:spMkLst>
        </pc:spChg>
        <pc:spChg chg="add mod">
          <ac:chgData name="Laura Byerly" userId="9942d9f5-ebad-4862-a618-57dfbbd884ab" providerId="ADAL" clId="{0A17F24B-F224-4DEE-863A-06E8E48609A3}" dt="2026-02-08T01:39:34.119" v="2305" actId="255"/>
          <ac:spMkLst>
            <pc:docMk/>
            <pc:sldMk cId="863877703" sldId="622"/>
            <ac:spMk id="7" creationId="{F9D41C6F-BD9B-4FC6-76E2-97AF4C722DB5}"/>
          </ac:spMkLst>
        </pc:spChg>
        <pc:spChg chg="add del">
          <ac:chgData name="Laura Byerly" userId="9942d9f5-ebad-4862-a618-57dfbbd884ab" providerId="ADAL" clId="{0A17F24B-F224-4DEE-863A-06E8E48609A3}" dt="2026-02-08T01:37:51.499" v="2278" actId="26606"/>
          <ac:spMkLst>
            <pc:docMk/>
            <pc:sldMk cId="863877703" sldId="622"/>
            <ac:spMk id="1031" creationId="{B3F59054-3394-4D87-8BD0-A28DCD47F1BC}"/>
          </ac:spMkLst>
        </pc:spChg>
        <pc:spChg chg="add del">
          <ac:chgData name="Laura Byerly" userId="9942d9f5-ebad-4862-a618-57dfbbd884ab" providerId="ADAL" clId="{0A17F24B-F224-4DEE-863A-06E8E48609A3}" dt="2026-02-08T01:37:51.499" v="2278" actId="26606"/>
          <ac:spMkLst>
            <pc:docMk/>
            <pc:sldMk cId="863877703" sldId="622"/>
            <ac:spMk id="1033" creationId="{2FE0ABA9-CAF1-4816-837D-5F28AAA08E0A}"/>
          </ac:spMkLst>
        </pc:spChg>
        <pc:spChg chg="add del">
          <ac:chgData name="Laura Byerly" userId="9942d9f5-ebad-4862-a618-57dfbbd884ab" providerId="ADAL" clId="{0A17F24B-F224-4DEE-863A-06E8E48609A3}" dt="2026-02-08T01:37:51.499" v="2278" actId="26606"/>
          <ac:spMkLst>
            <pc:docMk/>
            <pc:sldMk cId="863877703" sldId="622"/>
            <ac:spMk id="1035" creationId="{BC8B9C14-70F0-4F42-85FF-0DD3D5A585A5}"/>
          </ac:spMkLst>
        </pc:spChg>
        <pc:spChg chg="add del">
          <ac:chgData name="Laura Byerly" userId="9942d9f5-ebad-4862-a618-57dfbbd884ab" providerId="ADAL" clId="{0A17F24B-F224-4DEE-863A-06E8E48609A3}" dt="2026-02-08T01:37:51.499" v="2278" actId="26606"/>
          <ac:spMkLst>
            <pc:docMk/>
            <pc:sldMk cId="863877703" sldId="622"/>
            <ac:spMk id="1039" creationId="{2409529B-9B56-4F10-BE4D-F934DB89E57E}"/>
          </ac:spMkLst>
        </pc:spChg>
        <pc:spChg chg="add del">
          <ac:chgData name="Laura Byerly" userId="9942d9f5-ebad-4862-a618-57dfbbd884ab" providerId="ADAL" clId="{0A17F24B-F224-4DEE-863A-06E8E48609A3}" dt="2026-02-08T01:37:51.489" v="2277" actId="26606"/>
          <ac:spMkLst>
            <pc:docMk/>
            <pc:sldMk cId="863877703" sldId="622"/>
            <ac:spMk id="4103" creationId="{FC3D2873-2194-4FB0-BFBA-7E7EEB984862}"/>
          </ac:spMkLst>
        </pc:spChg>
        <pc:spChg chg="add del">
          <ac:chgData name="Laura Byerly" userId="9942d9f5-ebad-4862-a618-57dfbbd884ab" providerId="ADAL" clId="{0A17F24B-F224-4DEE-863A-06E8E48609A3}" dt="2026-02-08T01:37:51.489" v="2277" actId="26606"/>
          <ac:spMkLst>
            <pc:docMk/>
            <pc:sldMk cId="863877703" sldId="622"/>
            <ac:spMk id="4107" creationId="{FE8F25D8-4980-4C67-9E0C-7BE94C9CBFE6}"/>
          </ac:spMkLst>
        </pc:spChg>
        <pc:spChg chg="add del">
          <ac:chgData name="Laura Byerly" userId="9942d9f5-ebad-4862-a618-57dfbbd884ab" providerId="ADAL" clId="{0A17F24B-F224-4DEE-863A-06E8E48609A3}" dt="2026-02-08T01:37:51.489" v="2277" actId="26606"/>
          <ac:spMkLst>
            <pc:docMk/>
            <pc:sldMk cId="863877703" sldId="622"/>
            <ac:spMk id="4109" creationId="{1A214C69-1234-4E5D-91CD-BEA00204258E}"/>
          </ac:spMkLst>
        </pc:spChg>
        <pc:spChg chg="add del">
          <ac:chgData name="Laura Byerly" userId="9942d9f5-ebad-4862-a618-57dfbbd884ab" providerId="ADAL" clId="{0A17F24B-F224-4DEE-863A-06E8E48609A3}" dt="2026-02-08T01:38:04.020" v="2280" actId="26606"/>
          <ac:spMkLst>
            <pc:docMk/>
            <pc:sldMk cId="863877703" sldId="622"/>
            <ac:spMk id="4113" creationId="{8C886788-700E-4D20-9F80-E0E96837A203}"/>
          </ac:spMkLst>
        </pc:spChg>
        <pc:spChg chg="del">
          <ac:chgData name="Laura Byerly" userId="9942d9f5-ebad-4862-a618-57dfbbd884ab" providerId="ADAL" clId="{0A17F24B-F224-4DEE-863A-06E8E48609A3}" dt="2026-02-08T01:38:04.020" v="2280" actId="26606"/>
          <ac:spMkLst>
            <pc:docMk/>
            <pc:sldMk cId="863877703" sldId="622"/>
            <ac:spMk id="4114" creationId="{1850674C-4E08-4C62-A3E2-6337FE4F7D86}"/>
          </ac:spMkLst>
        </pc:spChg>
        <pc:spChg chg="add del">
          <ac:chgData name="Laura Byerly" userId="9942d9f5-ebad-4862-a618-57dfbbd884ab" providerId="ADAL" clId="{0A17F24B-F224-4DEE-863A-06E8E48609A3}" dt="2026-02-08T01:38:04.020" v="2280" actId="26606"/>
          <ac:spMkLst>
            <pc:docMk/>
            <pc:sldMk cId="863877703" sldId="622"/>
            <ac:spMk id="4115" creationId="{BCE4FF05-2B0C-4C97-A9B4-E163085A90E1}"/>
          </ac:spMkLst>
        </pc:spChg>
        <pc:spChg chg="add del">
          <ac:chgData name="Laura Byerly" userId="9942d9f5-ebad-4862-a618-57dfbbd884ab" providerId="ADAL" clId="{0A17F24B-F224-4DEE-863A-06E8E48609A3}" dt="2026-02-08T01:38:04.020" v="2280" actId="26606"/>
          <ac:spMkLst>
            <pc:docMk/>
            <pc:sldMk cId="863877703" sldId="622"/>
            <ac:spMk id="4116" creationId="{529C2A7A-A6B6-4A56-B11C-8E967D88A60D}"/>
          </ac:spMkLst>
        </pc:spChg>
        <pc:spChg chg="add del">
          <ac:chgData name="Laura Byerly" userId="9942d9f5-ebad-4862-a618-57dfbbd884ab" providerId="ADAL" clId="{0A17F24B-F224-4DEE-863A-06E8E48609A3}" dt="2026-02-08T01:38:04.020" v="2280" actId="26606"/>
          <ac:spMkLst>
            <pc:docMk/>
            <pc:sldMk cId="863877703" sldId="622"/>
            <ac:spMk id="4117" creationId="{FDBD7205-E536-4134-8768-AC3E1A3C5E59}"/>
          </ac:spMkLst>
        </pc:spChg>
        <pc:spChg chg="add del">
          <ac:chgData name="Laura Byerly" userId="9942d9f5-ebad-4862-a618-57dfbbd884ab" providerId="ADAL" clId="{0A17F24B-F224-4DEE-863A-06E8E48609A3}" dt="2026-02-08T01:38:41.481" v="2290" actId="26606"/>
          <ac:spMkLst>
            <pc:docMk/>
            <pc:sldMk cId="863877703" sldId="622"/>
            <ac:spMk id="4122" creationId="{932495F0-C5CB-4823-AE70-EED61EBAB1BD}"/>
          </ac:spMkLst>
        </pc:spChg>
        <pc:spChg chg="add del">
          <ac:chgData name="Laura Byerly" userId="9942d9f5-ebad-4862-a618-57dfbbd884ab" providerId="ADAL" clId="{0A17F24B-F224-4DEE-863A-06E8E48609A3}" dt="2026-02-08T01:38:41.481" v="2290" actId="26606"/>
          <ac:spMkLst>
            <pc:docMk/>
            <pc:sldMk cId="863877703" sldId="622"/>
            <ac:spMk id="4124" creationId="{CB8B9C25-D80D-48EC-B83A-231219A80C3F}"/>
          </ac:spMkLst>
        </pc:spChg>
        <pc:spChg chg="add del">
          <ac:chgData name="Laura Byerly" userId="9942d9f5-ebad-4862-a618-57dfbbd884ab" providerId="ADAL" clId="{0A17F24B-F224-4DEE-863A-06E8E48609A3}" dt="2026-02-08T01:38:41.481" v="2290" actId="26606"/>
          <ac:spMkLst>
            <pc:docMk/>
            <pc:sldMk cId="863877703" sldId="622"/>
            <ac:spMk id="4126" creationId="{601CC70B-8875-45A1-8AFD-7D546E3C0C16}"/>
          </ac:spMkLst>
        </pc:spChg>
        <pc:spChg chg="add del">
          <ac:chgData name="Laura Byerly" userId="9942d9f5-ebad-4862-a618-57dfbbd884ab" providerId="ADAL" clId="{0A17F24B-F224-4DEE-863A-06E8E48609A3}" dt="2026-02-08T01:38:41.469" v="2289" actId="26606"/>
          <ac:spMkLst>
            <pc:docMk/>
            <pc:sldMk cId="863877703" sldId="622"/>
            <ac:spMk id="4131" creationId="{932495F0-C5CB-4823-AE70-EED61EBAB1BD}"/>
          </ac:spMkLst>
        </pc:spChg>
        <pc:spChg chg="add del">
          <ac:chgData name="Laura Byerly" userId="9942d9f5-ebad-4862-a618-57dfbbd884ab" providerId="ADAL" clId="{0A17F24B-F224-4DEE-863A-06E8E48609A3}" dt="2026-02-08T01:38:41.469" v="2289" actId="26606"/>
          <ac:spMkLst>
            <pc:docMk/>
            <pc:sldMk cId="863877703" sldId="622"/>
            <ac:spMk id="4133" creationId="{CB8B9C25-D80D-48EC-B83A-231219A80C3F}"/>
          </ac:spMkLst>
        </pc:spChg>
        <pc:spChg chg="add del">
          <ac:chgData name="Laura Byerly" userId="9942d9f5-ebad-4862-a618-57dfbbd884ab" providerId="ADAL" clId="{0A17F24B-F224-4DEE-863A-06E8E48609A3}" dt="2026-02-08T01:38:41.469" v="2289" actId="26606"/>
          <ac:spMkLst>
            <pc:docMk/>
            <pc:sldMk cId="863877703" sldId="622"/>
            <ac:spMk id="4135" creationId="{601CC70B-8875-45A1-8AFD-7D546E3C0C16}"/>
          </ac:spMkLst>
        </pc:spChg>
        <pc:spChg chg="add del">
          <ac:chgData name="Laura Byerly" userId="9942d9f5-ebad-4862-a618-57dfbbd884ab" providerId="ADAL" clId="{0A17F24B-F224-4DEE-863A-06E8E48609A3}" dt="2026-02-08T01:39:06.249" v="2297" actId="26606"/>
          <ac:spMkLst>
            <pc:docMk/>
            <pc:sldMk cId="863877703" sldId="622"/>
            <ac:spMk id="4137" creationId="{D0394FE2-BDDA-4ECE-B320-81AE19E90566}"/>
          </ac:spMkLst>
        </pc:spChg>
        <pc:spChg chg="add del">
          <ac:chgData name="Laura Byerly" userId="9942d9f5-ebad-4862-a618-57dfbbd884ab" providerId="ADAL" clId="{0A17F24B-F224-4DEE-863A-06E8E48609A3}" dt="2026-02-08T01:39:06.249" v="2297" actId="26606"/>
          <ac:spMkLst>
            <pc:docMk/>
            <pc:sldMk cId="863877703" sldId="622"/>
            <ac:spMk id="4138" creationId="{0625AAC5-802A-4197-8804-2B78FF65CEE8}"/>
          </ac:spMkLst>
        </pc:spChg>
        <pc:spChg chg="add del">
          <ac:chgData name="Laura Byerly" userId="9942d9f5-ebad-4862-a618-57dfbbd884ab" providerId="ADAL" clId="{0A17F24B-F224-4DEE-863A-06E8E48609A3}" dt="2026-02-08T01:39:06.249" v="2297" actId="26606"/>
          <ac:spMkLst>
            <pc:docMk/>
            <pc:sldMk cId="863877703" sldId="622"/>
            <ac:spMk id="4139" creationId="{A1B139DD-0E8D-42FA-9171-C5F001754A88}"/>
          </ac:spMkLst>
        </pc:spChg>
        <pc:spChg chg="add del">
          <ac:chgData name="Laura Byerly" userId="9942d9f5-ebad-4862-a618-57dfbbd884ab" providerId="ADAL" clId="{0A17F24B-F224-4DEE-863A-06E8E48609A3}" dt="2026-02-08T01:39:19.699" v="2302" actId="26606"/>
          <ac:spMkLst>
            <pc:docMk/>
            <pc:sldMk cId="863877703" sldId="622"/>
            <ac:spMk id="4144" creationId="{68AF5748-FED8-45BA-8631-26D1D10F3246}"/>
          </ac:spMkLst>
        </pc:spChg>
        <pc:spChg chg="add del">
          <ac:chgData name="Laura Byerly" userId="9942d9f5-ebad-4862-a618-57dfbbd884ab" providerId="ADAL" clId="{0A17F24B-F224-4DEE-863A-06E8E48609A3}" dt="2026-02-08T01:39:19.699" v="2302" actId="26606"/>
          <ac:spMkLst>
            <pc:docMk/>
            <pc:sldMk cId="863877703" sldId="622"/>
            <ac:spMk id="4146" creationId="{AF2F604E-43BE-4DC3-B983-E071523364F8}"/>
          </ac:spMkLst>
        </pc:spChg>
        <pc:spChg chg="add del">
          <ac:chgData name="Laura Byerly" userId="9942d9f5-ebad-4862-a618-57dfbbd884ab" providerId="ADAL" clId="{0A17F24B-F224-4DEE-863A-06E8E48609A3}" dt="2026-02-08T01:39:19.699" v="2302" actId="26606"/>
          <ac:spMkLst>
            <pc:docMk/>
            <pc:sldMk cId="863877703" sldId="622"/>
            <ac:spMk id="4148" creationId="{08C9B587-E65E-4B52-B37C-ABEBB6E87928}"/>
          </ac:spMkLst>
        </pc:spChg>
        <pc:spChg chg="add del">
          <ac:chgData name="Laura Byerly" userId="9942d9f5-ebad-4862-a618-57dfbbd884ab" providerId="ADAL" clId="{0A17F24B-F224-4DEE-863A-06E8E48609A3}" dt="2026-02-08T01:39:19.699" v="2301" actId="26606"/>
          <ac:spMkLst>
            <pc:docMk/>
            <pc:sldMk cId="863877703" sldId="622"/>
            <ac:spMk id="4153" creationId="{5DCB5928-DC7D-4612-9922-441966E15627}"/>
          </ac:spMkLst>
        </pc:spChg>
        <pc:spChg chg="add del">
          <ac:chgData name="Laura Byerly" userId="9942d9f5-ebad-4862-a618-57dfbbd884ab" providerId="ADAL" clId="{0A17F24B-F224-4DEE-863A-06E8E48609A3}" dt="2026-02-08T01:39:19.699" v="2301" actId="26606"/>
          <ac:spMkLst>
            <pc:docMk/>
            <pc:sldMk cId="863877703" sldId="622"/>
            <ac:spMk id="4155" creationId="{682C1161-1736-45EC-99B7-33F3CAE9D517}"/>
          </ac:spMkLst>
        </pc:spChg>
        <pc:spChg chg="add del">
          <ac:chgData name="Laura Byerly" userId="9942d9f5-ebad-4862-a618-57dfbbd884ab" providerId="ADAL" clId="{0A17F24B-F224-4DEE-863A-06E8E48609A3}" dt="2026-02-08T01:39:19.699" v="2301" actId="26606"/>
          <ac:spMkLst>
            <pc:docMk/>
            <pc:sldMk cId="863877703" sldId="622"/>
            <ac:spMk id="4157" creationId="{84D4DDB8-B68F-45B0-9F62-C4279996F672}"/>
          </ac:spMkLst>
        </pc:spChg>
        <pc:spChg chg="add del">
          <ac:chgData name="Laura Byerly" userId="9942d9f5-ebad-4862-a618-57dfbbd884ab" providerId="ADAL" clId="{0A17F24B-F224-4DEE-863A-06E8E48609A3}" dt="2026-02-08T01:39:19.699" v="2301" actId="26606"/>
          <ac:spMkLst>
            <pc:docMk/>
            <pc:sldMk cId="863877703" sldId="622"/>
            <ac:spMk id="4159" creationId="{AF2F604E-43BE-4DC3-B983-E071523364F8}"/>
          </ac:spMkLst>
        </pc:spChg>
        <pc:spChg chg="add del">
          <ac:chgData name="Laura Byerly" userId="9942d9f5-ebad-4862-a618-57dfbbd884ab" providerId="ADAL" clId="{0A17F24B-F224-4DEE-863A-06E8E48609A3}" dt="2026-02-08T01:39:19.699" v="2301" actId="26606"/>
          <ac:spMkLst>
            <pc:docMk/>
            <pc:sldMk cId="863877703" sldId="622"/>
            <ac:spMk id="4161" creationId="{08C9B587-E65E-4B52-B37C-ABEBB6E87928}"/>
          </ac:spMkLst>
        </pc:spChg>
        <pc:spChg chg="add">
          <ac:chgData name="Laura Byerly" userId="9942d9f5-ebad-4862-a618-57dfbbd884ab" providerId="ADAL" clId="{0A17F24B-F224-4DEE-863A-06E8E48609A3}" dt="2026-02-08T01:39:19.699" v="2302" actId="26606"/>
          <ac:spMkLst>
            <pc:docMk/>
            <pc:sldMk cId="863877703" sldId="622"/>
            <ac:spMk id="4163" creationId="{68AF5748-FED8-45BA-8631-26D1D10F3246}"/>
          </ac:spMkLst>
        </pc:spChg>
        <pc:spChg chg="add">
          <ac:chgData name="Laura Byerly" userId="9942d9f5-ebad-4862-a618-57dfbbd884ab" providerId="ADAL" clId="{0A17F24B-F224-4DEE-863A-06E8E48609A3}" dt="2026-02-08T01:39:19.699" v="2302" actId="26606"/>
          <ac:spMkLst>
            <pc:docMk/>
            <pc:sldMk cId="863877703" sldId="622"/>
            <ac:spMk id="4164" creationId="{AF2F604E-43BE-4DC3-B983-E071523364F8}"/>
          </ac:spMkLst>
        </pc:spChg>
        <pc:spChg chg="add">
          <ac:chgData name="Laura Byerly" userId="9942d9f5-ebad-4862-a618-57dfbbd884ab" providerId="ADAL" clId="{0A17F24B-F224-4DEE-863A-06E8E48609A3}" dt="2026-02-08T01:39:19.699" v="2302" actId="26606"/>
          <ac:spMkLst>
            <pc:docMk/>
            <pc:sldMk cId="863877703" sldId="622"/>
            <ac:spMk id="4165" creationId="{08C9B587-E65E-4B52-B37C-ABEBB6E87928}"/>
          </ac:spMkLst>
        </pc:spChg>
        <pc:picChg chg="del mod ord">
          <ac:chgData name="Laura Byerly" userId="9942d9f5-ebad-4862-a618-57dfbbd884ab" providerId="ADAL" clId="{0A17F24B-F224-4DEE-863A-06E8E48609A3}" dt="2026-02-08T01:39:03.669" v="2295" actId="478"/>
          <ac:picMkLst>
            <pc:docMk/>
            <pc:sldMk cId="863877703" sldId="622"/>
            <ac:picMk id="8" creationId="{C0AD9893-0D30-42F9-A762-ADF526208230}"/>
          </ac:picMkLst>
        </pc:picChg>
        <pc:picChg chg="del">
          <ac:chgData name="Laura Byerly" userId="9942d9f5-ebad-4862-a618-57dfbbd884ab" providerId="ADAL" clId="{0A17F24B-F224-4DEE-863A-06E8E48609A3}" dt="2026-02-08T01:27:59.447" v="2025" actId="478"/>
          <ac:picMkLst>
            <pc:docMk/>
            <pc:sldMk cId="863877703" sldId="622"/>
            <ac:picMk id="9" creationId="{A55752D1-C8CF-4FEE-B63D-412CFE6593A5}"/>
          </ac:picMkLst>
        </pc:picChg>
        <pc:picChg chg="del">
          <ac:chgData name="Laura Byerly" userId="9942d9f5-ebad-4862-a618-57dfbbd884ab" providerId="ADAL" clId="{0A17F24B-F224-4DEE-863A-06E8E48609A3}" dt="2026-02-08T01:37:54.692" v="2279" actId="478"/>
          <ac:picMkLst>
            <pc:docMk/>
            <pc:sldMk cId="863877703" sldId="622"/>
            <ac:picMk id="1026" creationId="{027D052A-5442-DF35-FECA-426D5C70881F}"/>
          </ac:picMkLst>
        </pc:picChg>
        <pc:picChg chg="add mod">
          <ac:chgData name="Laura Byerly" userId="9942d9f5-ebad-4862-a618-57dfbbd884ab" providerId="ADAL" clId="{0A17F24B-F224-4DEE-863A-06E8E48609A3}" dt="2026-02-08T01:39:19.699" v="2302" actId="26606"/>
          <ac:picMkLst>
            <pc:docMk/>
            <pc:sldMk cId="863877703" sldId="622"/>
            <ac:picMk id="4098" creationId="{3988B8E4-9571-6B10-1894-0C0F63E8F802}"/>
          </ac:picMkLst>
        </pc:picChg>
      </pc:sldChg>
      <pc:sldChg chg="del">
        <pc:chgData name="Laura Byerly" userId="9942d9f5-ebad-4862-a618-57dfbbd884ab" providerId="ADAL" clId="{0A17F24B-F224-4DEE-863A-06E8E48609A3}" dt="2026-02-08T00:51:28.137" v="73" actId="47"/>
        <pc:sldMkLst>
          <pc:docMk/>
          <pc:sldMk cId="1395313829" sldId="623"/>
        </pc:sldMkLst>
      </pc:sldChg>
      <pc:sldChg chg="del">
        <pc:chgData name="Laura Byerly" userId="9942d9f5-ebad-4862-a618-57dfbbd884ab" providerId="ADAL" clId="{0A17F24B-F224-4DEE-863A-06E8E48609A3}" dt="2026-02-08T00:51:28.935" v="74" actId="47"/>
        <pc:sldMkLst>
          <pc:docMk/>
          <pc:sldMk cId="2001345835" sldId="624"/>
        </pc:sldMkLst>
      </pc:sldChg>
      <pc:sldChg chg="del">
        <pc:chgData name="Laura Byerly" userId="9942d9f5-ebad-4862-a618-57dfbbd884ab" providerId="ADAL" clId="{0A17F24B-F224-4DEE-863A-06E8E48609A3}" dt="2026-02-08T00:45:57.795" v="68" actId="47"/>
        <pc:sldMkLst>
          <pc:docMk/>
          <pc:sldMk cId="4002281488" sldId="626"/>
        </pc:sldMkLst>
      </pc:sldChg>
      <pc:sldChg chg="modSp mod">
        <pc:chgData name="Laura Byerly" userId="9942d9f5-ebad-4862-a618-57dfbbd884ab" providerId="ADAL" clId="{0A17F24B-F224-4DEE-863A-06E8E48609A3}" dt="2026-02-08T01:20:36.839" v="1743" actId="27636"/>
        <pc:sldMkLst>
          <pc:docMk/>
          <pc:sldMk cId="2520689600" sldId="627"/>
        </pc:sldMkLst>
        <pc:spChg chg="mod">
          <ac:chgData name="Laura Byerly" userId="9942d9f5-ebad-4862-a618-57dfbbd884ab" providerId="ADAL" clId="{0A17F24B-F224-4DEE-863A-06E8E48609A3}" dt="2026-02-08T01:20:36.839" v="1743" actId="27636"/>
          <ac:spMkLst>
            <pc:docMk/>
            <pc:sldMk cId="2520689600" sldId="627"/>
            <ac:spMk id="4" creationId="{7846D118-E664-47AA-9D13-24F28F1FBCDA}"/>
          </ac:spMkLst>
        </pc:spChg>
      </pc:sldChg>
      <pc:sldChg chg="modSp mod">
        <pc:chgData name="Laura Byerly" userId="9942d9f5-ebad-4862-a618-57dfbbd884ab" providerId="ADAL" clId="{0A17F24B-F224-4DEE-863A-06E8E48609A3}" dt="2026-02-08T01:20:36.839" v="1744" actId="27636"/>
        <pc:sldMkLst>
          <pc:docMk/>
          <pc:sldMk cId="147700063" sldId="628"/>
        </pc:sldMkLst>
        <pc:spChg chg="mod">
          <ac:chgData name="Laura Byerly" userId="9942d9f5-ebad-4862-a618-57dfbbd884ab" providerId="ADAL" clId="{0A17F24B-F224-4DEE-863A-06E8E48609A3}" dt="2026-02-08T01:20:36.839" v="1744" actId="27636"/>
          <ac:spMkLst>
            <pc:docMk/>
            <pc:sldMk cId="147700063" sldId="628"/>
            <ac:spMk id="4" creationId="{00EB9957-EADF-4148-AD4E-3C3F4AC5CDE5}"/>
          </ac:spMkLst>
        </pc:spChg>
      </pc:sldChg>
      <pc:sldChg chg="modSp mod">
        <pc:chgData name="Laura Byerly" userId="9942d9f5-ebad-4862-a618-57dfbbd884ab" providerId="ADAL" clId="{0A17F24B-F224-4DEE-863A-06E8E48609A3}" dt="2026-02-08T01:20:36.839" v="1745" actId="27636"/>
        <pc:sldMkLst>
          <pc:docMk/>
          <pc:sldMk cId="1162395353" sldId="629"/>
        </pc:sldMkLst>
        <pc:spChg chg="mod">
          <ac:chgData name="Laura Byerly" userId="9942d9f5-ebad-4862-a618-57dfbbd884ab" providerId="ADAL" clId="{0A17F24B-F224-4DEE-863A-06E8E48609A3}" dt="2026-02-08T01:20:36.839" v="1745" actId="27636"/>
          <ac:spMkLst>
            <pc:docMk/>
            <pc:sldMk cId="1162395353" sldId="629"/>
            <ac:spMk id="4" creationId="{EA0D12A6-A8FB-4258-B441-DA8550E5E94E}"/>
          </ac:spMkLst>
        </pc:spChg>
      </pc:sldChg>
      <pc:sldChg chg="del">
        <pc:chgData name="Laura Byerly" userId="9942d9f5-ebad-4862-a618-57dfbbd884ab" providerId="ADAL" clId="{0A17F24B-F224-4DEE-863A-06E8E48609A3}" dt="2026-02-08T00:45:08.509" v="22" actId="47"/>
        <pc:sldMkLst>
          <pc:docMk/>
          <pc:sldMk cId="2920846091" sldId="631"/>
        </pc:sldMkLst>
      </pc:sldChg>
      <pc:sldChg chg="del">
        <pc:chgData name="Laura Byerly" userId="9942d9f5-ebad-4862-a618-57dfbbd884ab" providerId="ADAL" clId="{0A17F24B-F224-4DEE-863A-06E8E48609A3}" dt="2026-02-08T00:51:29.795" v="75" actId="47"/>
        <pc:sldMkLst>
          <pc:docMk/>
          <pc:sldMk cId="1809114963" sldId="632"/>
        </pc:sldMkLst>
      </pc:sldChg>
      <pc:sldChg chg="addSp delSp modSp new mod setBg modNotesTx">
        <pc:chgData name="Laura Byerly" userId="9942d9f5-ebad-4862-a618-57dfbbd884ab" providerId="ADAL" clId="{0A17F24B-F224-4DEE-863A-06E8E48609A3}" dt="2026-02-08T01:20:36.809" v="1738" actId="27636"/>
        <pc:sldMkLst>
          <pc:docMk/>
          <pc:sldMk cId="438438529" sldId="636"/>
        </pc:sldMkLst>
        <pc:spChg chg="mod">
          <ac:chgData name="Laura Byerly" userId="9942d9f5-ebad-4862-a618-57dfbbd884ab" providerId="ADAL" clId="{0A17F24B-F224-4DEE-863A-06E8E48609A3}" dt="2026-02-08T01:11:11.136" v="1328" actId="20577"/>
          <ac:spMkLst>
            <pc:docMk/>
            <pc:sldMk cId="438438529" sldId="636"/>
            <ac:spMk id="2" creationId="{3A352924-7EAD-7CC6-7408-E41D9F774CAD}"/>
          </ac:spMkLst>
        </pc:spChg>
        <pc:spChg chg="del mod">
          <ac:chgData name="Laura Byerly" userId="9942d9f5-ebad-4862-a618-57dfbbd884ab" providerId="ADAL" clId="{0A17F24B-F224-4DEE-863A-06E8E48609A3}" dt="2026-02-08T01:11:14.308" v="1329" actId="478"/>
          <ac:spMkLst>
            <pc:docMk/>
            <pc:sldMk cId="438438529" sldId="636"/>
            <ac:spMk id="3" creationId="{F4B3F73C-9DA1-D104-D642-80A0C2377B65}"/>
          </ac:spMkLst>
        </pc:spChg>
        <pc:spChg chg="mod">
          <ac:chgData name="Laura Byerly" userId="9942d9f5-ebad-4862-a618-57dfbbd884ab" providerId="ADAL" clId="{0A17F24B-F224-4DEE-863A-06E8E48609A3}" dt="2026-02-08T01:20:36.809" v="1738" actId="27636"/>
          <ac:spMkLst>
            <pc:docMk/>
            <pc:sldMk cId="438438529" sldId="636"/>
            <ac:spMk id="4" creationId="{D98253D4-C613-BB5E-2168-F0BCD88ED060}"/>
          </ac:spMkLst>
        </pc:spChg>
        <pc:spChg chg="mod">
          <ac:chgData name="Laura Byerly" userId="9942d9f5-ebad-4862-a618-57dfbbd884ab" providerId="ADAL" clId="{0A17F24B-F224-4DEE-863A-06E8E48609A3}" dt="2026-02-08T00:59:06.385" v="209" actId="26606"/>
          <ac:spMkLst>
            <pc:docMk/>
            <pc:sldMk cId="438438529" sldId="636"/>
            <ac:spMk id="5" creationId="{015D4A7A-2B1F-7A42-A957-31366C13D60F}"/>
          </ac:spMkLst>
        </pc:spChg>
        <pc:spChg chg="mod">
          <ac:chgData name="Laura Byerly" userId="9942d9f5-ebad-4862-a618-57dfbbd884ab" providerId="ADAL" clId="{0A17F24B-F224-4DEE-863A-06E8E48609A3}" dt="2026-02-08T00:59:06.385" v="209" actId="26606"/>
          <ac:spMkLst>
            <pc:docMk/>
            <pc:sldMk cId="438438529" sldId="636"/>
            <ac:spMk id="6" creationId="{BF25C2A0-B985-0750-D9A9-0E0B8454536C}"/>
          </ac:spMkLst>
        </pc:spChg>
        <pc:spChg chg="add del mod">
          <ac:chgData name="Laura Byerly" userId="9942d9f5-ebad-4862-a618-57dfbbd884ab" providerId="ADAL" clId="{0A17F24B-F224-4DEE-863A-06E8E48609A3}" dt="2026-02-08T01:11:32.977" v="1330" actId="478"/>
          <ac:spMkLst>
            <pc:docMk/>
            <pc:sldMk cId="438438529" sldId="636"/>
            <ac:spMk id="10" creationId="{E96BFF6D-344A-A17D-93F3-CD3D756A88CD}"/>
          </ac:spMkLst>
        </pc:spChg>
        <pc:spChg chg="add">
          <ac:chgData name="Laura Byerly" userId="9942d9f5-ebad-4862-a618-57dfbbd884ab" providerId="ADAL" clId="{0A17F24B-F224-4DEE-863A-06E8E48609A3}" dt="2026-02-08T00:59:06.385" v="209" actId="26606"/>
          <ac:spMkLst>
            <pc:docMk/>
            <pc:sldMk cId="438438529" sldId="636"/>
            <ac:spMk id="1031" creationId="{68AF5748-FED8-45BA-8631-26D1D10F3246}"/>
          </ac:spMkLst>
        </pc:spChg>
        <pc:spChg chg="add">
          <ac:chgData name="Laura Byerly" userId="9942d9f5-ebad-4862-a618-57dfbbd884ab" providerId="ADAL" clId="{0A17F24B-F224-4DEE-863A-06E8E48609A3}" dt="2026-02-08T00:59:06.385" v="209" actId="26606"/>
          <ac:spMkLst>
            <pc:docMk/>
            <pc:sldMk cId="438438529" sldId="636"/>
            <ac:spMk id="1033" creationId="{AF2F604E-43BE-4DC3-B983-E071523364F8}"/>
          </ac:spMkLst>
        </pc:spChg>
        <pc:spChg chg="add">
          <ac:chgData name="Laura Byerly" userId="9942d9f5-ebad-4862-a618-57dfbbd884ab" providerId="ADAL" clId="{0A17F24B-F224-4DEE-863A-06E8E48609A3}" dt="2026-02-08T00:59:06.385" v="209" actId="26606"/>
          <ac:spMkLst>
            <pc:docMk/>
            <pc:sldMk cId="438438529" sldId="636"/>
            <ac:spMk id="1035" creationId="{08C9B587-E65E-4B52-B37C-ABEBB6E87928}"/>
          </ac:spMkLst>
        </pc:spChg>
        <pc:picChg chg="add mod">
          <ac:chgData name="Laura Byerly" userId="9942d9f5-ebad-4862-a618-57dfbbd884ab" providerId="ADAL" clId="{0A17F24B-F224-4DEE-863A-06E8E48609A3}" dt="2026-02-08T00:59:45.697" v="212" actId="1076"/>
          <ac:picMkLst>
            <pc:docMk/>
            <pc:sldMk cId="438438529" sldId="636"/>
            <ac:picMk id="8" creationId="{E751979E-65A2-7D03-7017-D437A15EE7A9}"/>
          </ac:picMkLst>
        </pc:picChg>
        <pc:picChg chg="add mod">
          <ac:chgData name="Laura Byerly" userId="9942d9f5-ebad-4862-a618-57dfbbd884ab" providerId="ADAL" clId="{0A17F24B-F224-4DEE-863A-06E8E48609A3}" dt="2026-02-08T01:11:44.943" v="1335" actId="1076"/>
          <ac:picMkLst>
            <pc:docMk/>
            <pc:sldMk cId="438438529" sldId="636"/>
            <ac:picMk id="12" creationId="{2341BB54-BB47-14C7-2E55-0687D9D9FE24}"/>
          </ac:picMkLst>
        </pc:picChg>
        <pc:picChg chg="add mod ord">
          <ac:chgData name="Laura Byerly" userId="9942d9f5-ebad-4862-a618-57dfbbd884ab" providerId="ADAL" clId="{0A17F24B-F224-4DEE-863A-06E8E48609A3}" dt="2026-02-08T00:59:10.152" v="210" actId="1076"/>
          <ac:picMkLst>
            <pc:docMk/>
            <pc:sldMk cId="438438529" sldId="636"/>
            <ac:picMk id="1026" creationId="{7DD05DAA-462A-5995-CD65-58D67188DBAB}"/>
          </ac:picMkLst>
        </pc:picChg>
      </pc:sldChg>
      <pc:sldChg chg="del">
        <pc:chgData name="Laura Byerly" userId="9942d9f5-ebad-4862-a618-57dfbbd884ab" providerId="ADAL" clId="{0A17F24B-F224-4DEE-863A-06E8E48609A3}" dt="2026-02-08T00:51:34.625" v="76" actId="47"/>
        <pc:sldMkLst>
          <pc:docMk/>
          <pc:sldMk cId="1295280497" sldId="636"/>
        </pc:sldMkLst>
      </pc:sldChg>
      <pc:sldChg chg="addSp delSp modSp new mod setBg modNotesTx">
        <pc:chgData name="Laura Byerly" userId="9942d9f5-ebad-4862-a618-57dfbbd884ab" providerId="ADAL" clId="{0A17F24B-F224-4DEE-863A-06E8E48609A3}" dt="2026-02-08T01:20:36.811" v="1739" actId="27636"/>
        <pc:sldMkLst>
          <pc:docMk/>
          <pc:sldMk cId="3320607461" sldId="637"/>
        </pc:sldMkLst>
        <pc:spChg chg="mod">
          <ac:chgData name="Laura Byerly" userId="9942d9f5-ebad-4862-a618-57dfbbd884ab" providerId="ADAL" clId="{0A17F24B-F224-4DEE-863A-06E8E48609A3}" dt="2026-02-08T01:10:00.788" v="1226" actId="20577"/>
          <ac:spMkLst>
            <pc:docMk/>
            <pc:sldMk cId="3320607461" sldId="637"/>
            <ac:spMk id="2" creationId="{F941521A-2D2F-71DC-84F0-0517CC8D13FA}"/>
          </ac:spMkLst>
        </pc:spChg>
        <pc:spChg chg="del">
          <ac:chgData name="Laura Byerly" userId="9942d9f5-ebad-4862-a618-57dfbbd884ab" providerId="ADAL" clId="{0A17F24B-F224-4DEE-863A-06E8E48609A3}" dt="2026-02-08T01:05:27.662" v="634" actId="478"/>
          <ac:spMkLst>
            <pc:docMk/>
            <pc:sldMk cId="3320607461" sldId="637"/>
            <ac:spMk id="3" creationId="{D9C55F4B-F1A8-2384-9253-2B096B9D69A3}"/>
          </ac:spMkLst>
        </pc:spChg>
        <pc:spChg chg="mod">
          <ac:chgData name="Laura Byerly" userId="9942d9f5-ebad-4862-a618-57dfbbd884ab" providerId="ADAL" clId="{0A17F24B-F224-4DEE-863A-06E8E48609A3}" dt="2026-02-08T01:20:36.811" v="1739" actId="27636"/>
          <ac:spMkLst>
            <pc:docMk/>
            <pc:sldMk cId="3320607461" sldId="637"/>
            <ac:spMk id="4" creationId="{357196AA-D97A-559F-E87A-ED268399EF5F}"/>
          </ac:spMkLst>
        </pc:spChg>
        <pc:spChg chg="mod">
          <ac:chgData name="Laura Byerly" userId="9942d9f5-ebad-4862-a618-57dfbbd884ab" providerId="ADAL" clId="{0A17F24B-F224-4DEE-863A-06E8E48609A3}" dt="2026-02-08T01:06:07.289" v="773" actId="26606"/>
          <ac:spMkLst>
            <pc:docMk/>
            <pc:sldMk cId="3320607461" sldId="637"/>
            <ac:spMk id="5" creationId="{3F4F574B-6D89-88BA-3F37-2C205EB3BEA0}"/>
          </ac:spMkLst>
        </pc:spChg>
        <pc:spChg chg="mod">
          <ac:chgData name="Laura Byerly" userId="9942d9f5-ebad-4862-a618-57dfbbd884ab" providerId="ADAL" clId="{0A17F24B-F224-4DEE-863A-06E8E48609A3}" dt="2026-02-08T01:06:07.289" v="773" actId="26606"/>
          <ac:spMkLst>
            <pc:docMk/>
            <pc:sldMk cId="3320607461" sldId="637"/>
            <ac:spMk id="6" creationId="{1669EFBD-1155-5F2A-DB8F-1FFCBF2906C7}"/>
          </ac:spMkLst>
        </pc:spChg>
        <pc:spChg chg="add">
          <ac:chgData name="Laura Byerly" userId="9942d9f5-ebad-4862-a618-57dfbbd884ab" providerId="ADAL" clId="{0A17F24B-F224-4DEE-863A-06E8E48609A3}" dt="2026-02-08T01:06:07.289" v="773" actId="26606"/>
          <ac:spMkLst>
            <pc:docMk/>
            <pc:sldMk cId="3320607461" sldId="637"/>
            <ac:spMk id="2055" creationId="{68AF5748-FED8-45BA-8631-26D1D10F3246}"/>
          </ac:spMkLst>
        </pc:spChg>
        <pc:spChg chg="add">
          <ac:chgData name="Laura Byerly" userId="9942d9f5-ebad-4862-a618-57dfbbd884ab" providerId="ADAL" clId="{0A17F24B-F224-4DEE-863A-06E8E48609A3}" dt="2026-02-08T01:06:07.289" v="773" actId="26606"/>
          <ac:spMkLst>
            <pc:docMk/>
            <pc:sldMk cId="3320607461" sldId="637"/>
            <ac:spMk id="2057" creationId="{AF2F604E-43BE-4DC3-B983-E071523364F8}"/>
          </ac:spMkLst>
        </pc:spChg>
        <pc:spChg chg="add">
          <ac:chgData name="Laura Byerly" userId="9942d9f5-ebad-4862-a618-57dfbbd884ab" providerId="ADAL" clId="{0A17F24B-F224-4DEE-863A-06E8E48609A3}" dt="2026-02-08T01:06:07.289" v="773" actId="26606"/>
          <ac:spMkLst>
            <pc:docMk/>
            <pc:sldMk cId="3320607461" sldId="637"/>
            <ac:spMk id="2059" creationId="{08C9B587-E65E-4B52-B37C-ABEBB6E87928}"/>
          </ac:spMkLst>
        </pc:spChg>
        <pc:picChg chg="add mod modCrop">
          <ac:chgData name="Laura Byerly" userId="9942d9f5-ebad-4862-a618-57dfbbd884ab" providerId="ADAL" clId="{0A17F24B-F224-4DEE-863A-06E8E48609A3}" dt="2026-02-08T01:07:48.424" v="804" actId="732"/>
          <ac:picMkLst>
            <pc:docMk/>
            <pc:sldMk cId="3320607461" sldId="637"/>
            <ac:picMk id="8" creationId="{1D0E7C66-C853-405D-F7AC-688D0A8E7F7E}"/>
          </ac:picMkLst>
        </pc:picChg>
        <pc:picChg chg="add mod">
          <ac:chgData name="Laura Byerly" userId="9942d9f5-ebad-4862-a618-57dfbbd884ab" providerId="ADAL" clId="{0A17F24B-F224-4DEE-863A-06E8E48609A3}" dt="2026-02-08T01:10:44.148" v="1229" actId="1076"/>
          <ac:picMkLst>
            <pc:docMk/>
            <pc:sldMk cId="3320607461" sldId="637"/>
            <ac:picMk id="10" creationId="{5A0B3064-D3DA-6F65-EF52-761E9CD28CA1}"/>
          </ac:picMkLst>
        </pc:picChg>
        <pc:picChg chg="add mod ord">
          <ac:chgData name="Laura Byerly" userId="9942d9f5-ebad-4862-a618-57dfbbd884ab" providerId="ADAL" clId="{0A17F24B-F224-4DEE-863A-06E8E48609A3}" dt="2026-02-08T01:06:07.289" v="773" actId="26606"/>
          <ac:picMkLst>
            <pc:docMk/>
            <pc:sldMk cId="3320607461" sldId="637"/>
            <ac:picMk id="2050" creationId="{AAD94DF9-8E49-78C3-CD4F-B7B34F006CCD}"/>
          </ac:picMkLst>
        </pc:picChg>
      </pc:sldChg>
      <pc:sldChg chg="addSp delSp modSp new mod ord setBg modNotesTx">
        <pc:chgData name="Laura Byerly" userId="9942d9f5-ebad-4862-a618-57dfbbd884ab" providerId="ADAL" clId="{0A17F24B-F224-4DEE-863A-06E8E48609A3}" dt="2026-02-08T01:20:19.389" v="1737" actId="478"/>
        <pc:sldMkLst>
          <pc:docMk/>
          <pc:sldMk cId="2081751148" sldId="638"/>
        </pc:sldMkLst>
        <pc:spChg chg="mod">
          <ac:chgData name="Laura Byerly" userId="9942d9f5-ebad-4862-a618-57dfbbd884ab" providerId="ADAL" clId="{0A17F24B-F224-4DEE-863A-06E8E48609A3}" dt="2026-02-08T01:16:53.816" v="1449" actId="26606"/>
          <ac:spMkLst>
            <pc:docMk/>
            <pc:sldMk cId="2081751148" sldId="638"/>
            <ac:spMk id="2" creationId="{666F4E69-0C41-AFF8-B7E0-90C127065D7D}"/>
          </ac:spMkLst>
        </pc:spChg>
        <pc:spChg chg="del">
          <ac:chgData name="Laura Byerly" userId="9942d9f5-ebad-4862-a618-57dfbbd884ab" providerId="ADAL" clId="{0A17F24B-F224-4DEE-863A-06E8E48609A3}" dt="2026-02-08T01:15:58.125" v="1446" actId="478"/>
          <ac:spMkLst>
            <pc:docMk/>
            <pc:sldMk cId="2081751148" sldId="638"/>
            <ac:spMk id="3" creationId="{BF2BD84E-788F-B594-A244-1BB00A65C062}"/>
          </ac:spMkLst>
        </pc:spChg>
        <pc:spChg chg="mod">
          <ac:chgData name="Laura Byerly" userId="9942d9f5-ebad-4862-a618-57dfbbd884ab" providerId="ADAL" clId="{0A17F24B-F224-4DEE-863A-06E8E48609A3}" dt="2026-02-08T01:16:53.816" v="1449" actId="26606"/>
          <ac:spMkLst>
            <pc:docMk/>
            <pc:sldMk cId="2081751148" sldId="638"/>
            <ac:spMk id="4" creationId="{83892340-DFE1-9AB8-499D-8036F2178EB7}"/>
          </ac:spMkLst>
        </pc:spChg>
        <pc:spChg chg="del mod">
          <ac:chgData name="Laura Byerly" userId="9942d9f5-ebad-4862-a618-57dfbbd884ab" providerId="ADAL" clId="{0A17F24B-F224-4DEE-863A-06E8E48609A3}" dt="2026-02-08T01:20:19.389" v="1737" actId="478"/>
          <ac:spMkLst>
            <pc:docMk/>
            <pc:sldMk cId="2081751148" sldId="638"/>
            <ac:spMk id="5" creationId="{9BE19C0C-5468-980F-E7A8-305709763DF8}"/>
          </ac:spMkLst>
        </pc:spChg>
        <pc:spChg chg="mod">
          <ac:chgData name="Laura Byerly" userId="9942d9f5-ebad-4862-a618-57dfbbd884ab" providerId="ADAL" clId="{0A17F24B-F224-4DEE-863A-06E8E48609A3}" dt="2026-02-08T01:16:53.816" v="1449" actId="26606"/>
          <ac:spMkLst>
            <pc:docMk/>
            <pc:sldMk cId="2081751148" sldId="638"/>
            <ac:spMk id="6" creationId="{8ABC6E89-0672-C8FB-CA39-4A5840B5A5F3}"/>
          </ac:spMkLst>
        </pc:spChg>
        <pc:spChg chg="add mod">
          <ac:chgData name="Laura Byerly" userId="9942d9f5-ebad-4862-a618-57dfbbd884ab" providerId="ADAL" clId="{0A17F24B-F224-4DEE-863A-06E8E48609A3}" dt="2026-02-08T01:17:48.748" v="1472" actId="1076"/>
          <ac:spMkLst>
            <pc:docMk/>
            <pc:sldMk cId="2081751148" sldId="638"/>
            <ac:spMk id="10" creationId="{E0647A0E-F186-547D-9D8E-D4874F29AEB4}"/>
          </ac:spMkLst>
        </pc:spChg>
        <pc:spChg chg="add">
          <ac:chgData name="Laura Byerly" userId="9942d9f5-ebad-4862-a618-57dfbbd884ab" providerId="ADAL" clId="{0A17F24B-F224-4DEE-863A-06E8E48609A3}" dt="2026-02-08T01:16:53.816" v="1449" actId="26606"/>
          <ac:spMkLst>
            <pc:docMk/>
            <pc:sldMk cId="2081751148" sldId="638"/>
            <ac:spMk id="3079" creationId="{88263A24-0C1F-4677-B43C-4AE14E276B27}"/>
          </ac:spMkLst>
        </pc:spChg>
        <pc:spChg chg="add">
          <ac:chgData name="Laura Byerly" userId="9942d9f5-ebad-4862-a618-57dfbbd884ab" providerId="ADAL" clId="{0A17F24B-F224-4DEE-863A-06E8E48609A3}" dt="2026-02-08T01:16:53.816" v="1449" actId="26606"/>
          <ac:spMkLst>
            <pc:docMk/>
            <pc:sldMk cId="2081751148" sldId="638"/>
            <ac:spMk id="3081" creationId="{0ADDB668-2CA4-4D2B-9C34-3487CA330BA8}"/>
          </ac:spMkLst>
        </pc:spChg>
        <pc:spChg chg="add">
          <ac:chgData name="Laura Byerly" userId="9942d9f5-ebad-4862-a618-57dfbbd884ab" providerId="ADAL" clId="{0A17F24B-F224-4DEE-863A-06E8E48609A3}" dt="2026-02-08T01:16:53.816" v="1449" actId="26606"/>
          <ac:spMkLst>
            <pc:docMk/>
            <pc:sldMk cId="2081751148" sldId="638"/>
            <ac:spMk id="3083" creationId="{2568BC19-F052-4108-93E1-6A3D1DEC072F}"/>
          </ac:spMkLst>
        </pc:spChg>
        <pc:spChg chg="add">
          <ac:chgData name="Laura Byerly" userId="9942d9f5-ebad-4862-a618-57dfbbd884ab" providerId="ADAL" clId="{0A17F24B-F224-4DEE-863A-06E8E48609A3}" dt="2026-02-08T01:16:53.816" v="1449" actId="26606"/>
          <ac:spMkLst>
            <pc:docMk/>
            <pc:sldMk cId="2081751148" sldId="638"/>
            <ac:spMk id="3085" creationId="{D5FD337D-4D6B-4C8B-B6F5-121097E09881}"/>
          </ac:spMkLst>
        </pc:spChg>
        <pc:picChg chg="add mod ord">
          <ac:chgData name="Laura Byerly" userId="9942d9f5-ebad-4862-a618-57dfbbd884ab" providerId="ADAL" clId="{0A17F24B-F224-4DEE-863A-06E8E48609A3}" dt="2026-02-08T01:17:21.861" v="1460" actId="1076"/>
          <ac:picMkLst>
            <pc:docMk/>
            <pc:sldMk cId="2081751148" sldId="638"/>
            <ac:picMk id="8" creationId="{EE400013-FA7B-B6C0-ABA8-B1C4B8A9CBB5}"/>
          </ac:picMkLst>
        </pc:picChg>
        <pc:picChg chg="add mod">
          <ac:chgData name="Laura Byerly" userId="9942d9f5-ebad-4862-a618-57dfbbd884ab" providerId="ADAL" clId="{0A17F24B-F224-4DEE-863A-06E8E48609A3}" dt="2026-02-08T01:18:23.310" v="1475" actId="1076"/>
          <ac:picMkLst>
            <pc:docMk/>
            <pc:sldMk cId="2081751148" sldId="638"/>
            <ac:picMk id="12" creationId="{93FB8498-314C-46EB-FFFA-439B057E1A65}"/>
          </ac:picMkLst>
        </pc:picChg>
        <pc:picChg chg="add mod ord">
          <ac:chgData name="Laura Byerly" userId="9942d9f5-ebad-4862-a618-57dfbbd884ab" providerId="ADAL" clId="{0A17F24B-F224-4DEE-863A-06E8E48609A3}" dt="2026-02-08T01:17:29.200" v="1462" actId="1076"/>
          <ac:picMkLst>
            <pc:docMk/>
            <pc:sldMk cId="2081751148" sldId="638"/>
            <ac:picMk id="3074" creationId="{A4AABF29-E225-4365-6DFD-2A2CA566123D}"/>
          </ac:picMkLst>
        </pc:picChg>
      </pc:sldChg>
      <pc:sldChg chg="del">
        <pc:chgData name="Laura Byerly" userId="9942d9f5-ebad-4862-a618-57dfbbd884ab" providerId="ADAL" clId="{0A17F24B-F224-4DEE-863A-06E8E48609A3}" dt="2026-02-08T00:51:25.625" v="69" actId="47"/>
        <pc:sldMkLst>
          <pc:docMk/>
          <pc:sldMk cId="165035654" sldId="644"/>
        </pc:sldMkLst>
      </pc:sldChg>
      <pc:sldChg chg="del">
        <pc:chgData name="Laura Byerly" userId="9942d9f5-ebad-4862-a618-57dfbbd884ab" providerId="ADAL" clId="{0A17F24B-F224-4DEE-863A-06E8E48609A3}" dt="2026-02-08T00:51:26.185" v="70" actId="47"/>
        <pc:sldMkLst>
          <pc:docMk/>
          <pc:sldMk cId="2056594353" sldId="645"/>
        </pc:sldMkLst>
      </pc:sldChg>
      <pc:sldChg chg="del">
        <pc:chgData name="Laura Byerly" userId="9942d9f5-ebad-4862-a618-57dfbbd884ab" providerId="ADAL" clId="{0A17F24B-F224-4DEE-863A-06E8E48609A3}" dt="2026-02-08T00:51:27.565" v="72" actId="47"/>
        <pc:sldMkLst>
          <pc:docMk/>
          <pc:sldMk cId="3987359136" sldId="646"/>
        </pc:sldMkLst>
      </pc:sldChg>
    </pc:docChg>
  </pc:docChgLst>
</pc:chgInfo>
</file>

<file path=ppt/diagrams/_rels/data3.xml.rels><?xml version="1.0" encoding="UTF-8" standalone="yes"?>
<Relationships xmlns="http://schemas.openxmlformats.org/package/2006/relationships"><Relationship Id="rId8" Type="http://schemas.openxmlformats.org/officeDocument/2006/relationships/hyperlink" Target="https://www.maxpixel.net/Genome-Life-Human-Dna-Biology-Double-Helix-30518" TargetMode="External"/><Relationship Id="rId3" Type="http://schemas.openxmlformats.org/officeDocument/2006/relationships/image" Target="../media/image18.1"/><Relationship Id="rId7" Type="http://schemas.openxmlformats.org/officeDocument/2006/relationships/image" Target="../media/image20.png"/><Relationship Id="rId2" Type="http://schemas.openxmlformats.org/officeDocument/2006/relationships/hyperlink" Target="https://www.rawpixel.com/search/pulmonary" TargetMode="External"/><Relationship Id="rId1" Type="http://schemas.openxmlformats.org/officeDocument/2006/relationships/image" Target="../media/image17.1"/><Relationship Id="rId6" Type="http://schemas.openxmlformats.org/officeDocument/2006/relationships/hyperlink" Target="https://pixabay.com/en/diabetes-blood-sugar-diabetic-528678/" TargetMode="External"/><Relationship Id="rId5" Type="http://schemas.openxmlformats.org/officeDocument/2006/relationships/image" Target="../media/image19.jpg"/><Relationship Id="rId10" Type="http://schemas.openxmlformats.org/officeDocument/2006/relationships/hyperlink" Target="https://www.publicdomainpictures.net/en/view-image.php?image=35972&amp;picture=cancer-awareness-ribbons" TargetMode="External"/><Relationship Id="rId4" Type="http://schemas.openxmlformats.org/officeDocument/2006/relationships/hyperlink" Target="https://www.rawpixel.com/search/cardiology" TargetMode="External"/><Relationship Id="rId9" Type="http://schemas.openxmlformats.org/officeDocument/2006/relationships/image" Target="../media/image21.jpg"/></Relationships>
</file>

<file path=ppt/diagrams/_rels/drawing3.xml.rels><?xml version="1.0" encoding="UTF-8" standalone="yes"?>
<Relationships xmlns="http://schemas.openxmlformats.org/package/2006/relationships"><Relationship Id="rId8" Type="http://schemas.openxmlformats.org/officeDocument/2006/relationships/hyperlink" Target="https://www.maxpixel.net/Genome-Life-Human-Dna-Biology-Double-Helix-30518" TargetMode="External"/><Relationship Id="rId3" Type="http://schemas.openxmlformats.org/officeDocument/2006/relationships/image" Target="../media/image18.1"/><Relationship Id="rId7" Type="http://schemas.openxmlformats.org/officeDocument/2006/relationships/image" Target="../media/image20.png"/><Relationship Id="rId2" Type="http://schemas.openxmlformats.org/officeDocument/2006/relationships/hyperlink" Target="https://www.rawpixel.com/search/pulmonary" TargetMode="External"/><Relationship Id="rId1" Type="http://schemas.openxmlformats.org/officeDocument/2006/relationships/image" Target="../media/image17.1"/><Relationship Id="rId6" Type="http://schemas.openxmlformats.org/officeDocument/2006/relationships/hyperlink" Target="https://pixabay.com/en/diabetes-blood-sugar-diabetic-528678/" TargetMode="External"/><Relationship Id="rId5" Type="http://schemas.openxmlformats.org/officeDocument/2006/relationships/image" Target="../media/image19.jpg"/><Relationship Id="rId10" Type="http://schemas.openxmlformats.org/officeDocument/2006/relationships/hyperlink" Target="https://www.publicdomainpictures.net/en/view-image.php?image=35972&amp;picture=cancer-awareness-ribbons" TargetMode="External"/><Relationship Id="rId4" Type="http://schemas.openxmlformats.org/officeDocument/2006/relationships/hyperlink" Target="https://www.rawpixel.com/search/cardiology" TargetMode="External"/><Relationship Id="rId9"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B70BE-0873-40FF-AC89-A87629E229AF}"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909A18DB-A16F-42C7-942D-F6BFFD814505}">
      <dgm:prSet/>
      <dgm:spPr/>
      <dgm:t>
        <a:bodyPr/>
        <a:lstStyle/>
        <a:p>
          <a:r>
            <a:rPr lang="en-US" dirty="0"/>
            <a:t>Laura Byerly has no financial conflicts to disclose related to this talk’s content</a:t>
          </a:r>
        </a:p>
      </dgm:t>
    </dgm:pt>
    <dgm:pt modelId="{50EDA86E-DD04-4AC4-A135-1C097D2A15F9}" type="parTrans" cxnId="{78346E31-4C99-4423-9FF1-0073BC577796}">
      <dgm:prSet/>
      <dgm:spPr/>
      <dgm:t>
        <a:bodyPr/>
        <a:lstStyle/>
        <a:p>
          <a:endParaRPr lang="en-US"/>
        </a:p>
      </dgm:t>
    </dgm:pt>
    <dgm:pt modelId="{D47BE865-7BF7-48D5-A7D6-51AB8DDF5EDA}" type="sibTrans" cxnId="{78346E31-4C99-4423-9FF1-0073BC577796}">
      <dgm:prSet/>
      <dgm:spPr/>
      <dgm:t>
        <a:bodyPr/>
        <a:lstStyle/>
        <a:p>
          <a:endParaRPr lang="en-US"/>
        </a:p>
      </dgm:t>
    </dgm:pt>
    <dgm:pt modelId="{1505BC8C-3BFF-4838-A5E3-514EE565725C}">
      <dgm:prSet/>
      <dgm:spPr/>
      <dgm:t>
        <a:bodyPr/>
        <a:lstStyle/>
        <a:p>
          <a:r>
            <a:rPr lang="en-US" i="0" dirty="0"/>
            <a:t>Her time is partially funded through the HRSA Geriatrics Workforce Enhancement Program</a:t>
          </a:r>
          <a:endParaRPr lang="en-US" dirty="0"/>
        </a:p>
      </dgm:t>
    </dgm:pt>
    <dgm:pt modelId="{2471C52D-1EE7-4100-9627-E862F2285EDA}" type="parTrans" cxnId="{5F21491C-DA09-415B-AE53-3D23633C1BEE}">
      <dgm:prSet/>
      <dgm:spPr/>
      <dgm:t>
        <a:bodyPr/>
        <a:lstStyle/>
        <a:p>
          <a:endParaRPr lang="en-US"/>
        </a:p>
      </dgm:t>
    </dgm:pt>
    <dgm:pt modelId="{D335CF96-DCAE-4AB2-B345-5EA75EAA1084}" type="sibTrans" cxnId="{5F21491C-DA09-415B-AE53-3D23633C1BEE}">
      <dgm:prSet/>
      <dgm:spPr/>
      <dgm:t>
        <a:bodyPr/>
        <a:lstStyle/>
        <a:p>
          <a:endParaRPr lang="en-US"/>
        </a:p>
      </dgm:t>
    </dgm:pt>
    <dgm:pt modelId="{499B60D1-7EEB-4697-A1A3-EBADBC033ECD}">
      <dgm:prSet/>
      <dgm:spPr/>
      <dgm:t>
        <a:bodyPr/>
        <a:lstStyle/>
        <a:p>
          <a:r>
            <a:rPr lang="en-US" i="0" dirty="0"/>
            <a:t>Her presentation doesn’t reflect or represent the perspectives of the US government </a:t>
          </a:r>
          <a:endParaRPr lang="en-US" dirty="0"/>
        </a:p>
      </dgm:t>
    </dgm:pt>
    <dgm:pt modelId="{5745FB4D-6440-472C-85DA-0EC298045CA9}" type="parTrans" cxnId="{15D7C0ED-364B-4C43-8DBF-33573B8ED6D5}">
      <dgm:prSet/>
      <dgm:spPr/>
      <dgm:t>
        <a:bodyPr/>
        <a:lstStyle/>
        <a:p>
          <a:endParaRPr lang="en-US"/>
        </a:p>
      </dgm:t>
    </dgm:pt>
    <dgm:pt modelId="{60CF6B43-277F-45DE-B052-4D890995B2FA}" type="sibTrans" cxnId="{15D7C0ED-364B-4C43-8DBF-33573B8ED6D5}">
      <dgm:prSet/>
      <dgm:spPr/>
      <dgm:t>
        <a:bodyPr/>
        <a:lstStyle/>
        <a:p>
          <a:endParaRPr lang="en-US"/>
        </a:p>
      </dgm:t>
    </dgm:pt>
    <dgm:pt modelId="{9A556FC2-C8C0-4CE8-BE11-E65081EF3E3C}">
      <dgm:prSet/>
      <dgm:spPr/>
      <dgm:t>
        <a:bodyPr/>
        <a:lstStyle/>
        <a:p>
          <a:r>
            <a:rPr lang="en-US" i="0" dirty="0"/>
            <a:t>All images are used under a creative commons license unless otherwise indicated</a:t>
          </a:r>
        </a:p>
      </dgm:t>
    </dgm:pt>
    <dgm:pt modelId="{96F4A75D-4D03-49D6-A858-DA788742F72B}" type="parTrans" cxnId="{0CF8A11E-7AB2-4183-952C-73286DF0DC3E}">
      <dgm:prSet/>
      <dgm:spPr/>
      <dgm:t>
        <a:bodyPr/>
        <a:lstStyle/>
        <a:p>
          <a:endParaRPr lang="en-US"/>
        </a:p>
      </dgm:t>
    </dgm:pt>
    <dgm:pt modelId="{5AE8FDA6-A42A-4A86-924D-64CD66172AF4}" type="sibTrans" cxnId="{0CF8A11E-7AB2-4183-952C-73286DF0DC3E}">
      <dgm:prSet/>
      <dgm:spPr/>
      <dgm:t>
        <a:bodyPr/>
        <a:lstStyle/>
        <a:p>
          <a:endParaRPr lang="en-US"/>
        </a:p>
      </dgm:t>
    </dgm:pt>
    <dgm:pt modelId="{4F51CE4F-2B18-4EA0-920C-E6A1A7E57162}" type="pres">
      <dgm:prSet presAssocID="{EA4B70BE-0873-40FF-AC89-A87629E229AF}" presName="vert0" presStyleCnt="0">
        <dgm:presLayoutVars>
          <dgm:dir/>
          <dgm:animOne val="branch"/>
          <dgm:animLvl val="lvl"/>
        </dgm:presLayoutVars>
      </dgm:prSet>
      <dgm:spPr/>
    </dgm:pt>
    <dgm:pt modelId="{29B9E85C-2E76-4B7A-AB47-BA9A33EE6235}" type="pres">
      <dgm:prSet presAssocID="{909A18DB-A16F-42C7-942D-F6BFFD814505}" presName="thickLine" presStyleLbl="alignNode1" presStyleIdx="0" presStyleCnt="4"/>
      <dgm:spPr/>
    </dgm:pt>
    <dgm:pt modelId="{CD2A3525-9353-42C6-9106-76925A0B90F6}" type="pres">
      <dgm:prSet presAssocID="{909A18DB-A16F-42C7-942D-F6BFFD814505}" presName="horz1" presStyleCnt="0"/>
      <dgm:spPr/>
    </dgm:pt>
    <dgm:pt modelId="{D8E7697F-51E1-4E5C-B74B-F2E72A58BFA6}" type="pres">
      <dgm:prSet presAssocID="{909A18DB-A16F-42C7-942D-F6BFFD814505}" presName="tx1" presStyleLbl="revTx" presStyleIdx="0" presStyleCnt="4"/>
      <dgm:spPr/>
    </dgm:pt>
    <dgm:pt modelId="{FE364EF6-1F7A-4DF0-860C-89E92D58662E}" type="pres">
      <dgm:prSet presAssocID="{909A18DB-A16F-42C7-942D-F6BFFD814505}" presName="vert1" presStyleCnt="0"/>
      <dgm:spPr/>
    </dgm:pt>
    <dgm:pt modelId="{E23C4EB6-DAD8-4C03-BBBB-4826C12F83E6}" type="pres">
      <dgm:prSet presAssocID="{1505BC8C-3BFF-4838-A5E3-514EE565725C}" presName="thickLine" presStyleLbl="alignNode1" presStyleIdx="1" presStyleCnt="4"/>
      <dgm:spPr/>
    </dgm:pt>
    <dgm:pt modelId="{DAE0BEC0-FD6B-4602-9687-A04280994D16}" type="pres">
      <dgm:prSet presAssocID="{1505BC8C-3BFF-4838-A5E3-514EE565725C}" presName="horz1" presStyleCnt="0"/>
      <dgm:spPr/>
    </dgm:pt>
    <dgm:pt modelId="{EA6C0A54-FB09-4EB2-AAE5-8FBF9A0EA221}" type="pres">
      <dgm:prSet presAssocID="{1505BC8C-3BFF-4838-A5E3-514EE565725C}" presName="tx1" presStyleLbl="revTx" presStyleIdx="1" presStyleCnt="4"/>
      <dgm:spPr/>
    </dgm:pt>
    <dgm:pt modelId="{475F35F7-9D71-459D-B83B-D7B68068F271}" type="pres">
      <dgm:prSet presAssocID="{1505BC8C-3BFF-4838-A5E3-514EE565725C}" presName="vert1" presStyleCnt="0"/>
      <dgm:spPr/>
    </dgm:pt>
    <dgm:pt modelId="{CC6C2DBE-0C22-4753-A4F7-9D7D806450E8}" type="pres">
      <dgm:prSet presAssocID="{499B60D1-7EEB-4697-A1A3-EBADBC033ECD}" presName="thickLine" presStyleLbl="alignNode1" presStyleIdx="2" presStyleCnt="4"/>
      <dgm:spPr/>
    </dgm:pt>
    <dgm:pt modelId="{3D2658DC-5675-4F93-BCFE-75CF04FA55ED}" type="pres">
      <dgm:prSet presAssocID="{499B60D1-7EEB-4697-A1A3-EBADBC033ECD}" presName="horz1" presStyleCnt="0"/>
      <dgm:spPr/>
    </dgm:pt>
    <dgm:pt modelId="{79FE7BEC-E3B8-485A-B10F-2886DAE4C049}" type="pres">
      <dgm:prSet presAssocID="{499B60D1-7EEB-4697-A1A3-EBADBC033ECD}" presName="tx1" presStyleLbl="revTx" presStyleIdx="2" presStyleCnt="4"/>
      <dgm:spPr/>
    </dgm:pt>
    <dgm:pt modelId="{6F52D4F2-6393-4129-B5AB-89BC6087F808}" type="pres">
      <dgm:prSet presAssocID="{499B60D1-7EEB-4697-A1A3-EBADBC033ECD}" presName="vert1" presStyleCnt="0"/>
      <dgm:spPr/>
    </dgm:pt>
    <dgm:pt modelId="{D57E684E-A571-45CD-B175-9B2A17639F37}" type="pres">
      <dgm:prSet presAssocID="{9A556FC2-C8C0-4CE8-BE11-E65081EF3E3C}" presName="thickLine" presStyleLbl="alignNode1" presStyleIdx="3" presStyleCnt="4"/>
      <dgm:spPr/>
    </dgm:pt>
    <dgm:pt modelId="{B9E4FEBD-6D66-42FC-A170-87450DC27980}" type="pres">
      <dgm:prSet presAssocID="{9A556FC2-C8C0-4CE8-BE11-E65081EF3E3C}" presName="horz1" presStyleCnt="0"/>
      <dgm:spPr/>
    </dgm:pt>
    <dgm:pt modelId="{B3F897E3-763D-4763-9144-B9189A0A8AFD}" type="pres">
      <dgm:prSet presAssocID="{9A556FC2-C8C0-4CE8-BE11-E65081EF3E3C}" presName="tx1" presStyleLbl="revTx" presStyleIdx="3" presStyleCnt="4"/>
      <dgm:spPr/>
    </dgm:pt>
    <dgm:pt modelId="{AC9F6494-7BD8-47F7-B599-61A6CAE25D91}" type="pres">
      <dgm:prSet presAssocID="{9A556FC2-C8C0-4CE8-BE11-E65081EF3E3C}" presName="vert1" presStyleCnt="0"/>
      <dgm:spPr/>
    </dgm:pt>
  </dgm:ptLst>
  <dgm:cxnLst>
    <dgm:cxn modelId="{FC23D40D-0454-4841-8AA8-8A5FCA26A898}" type="presOf" srcId="{9A556FC2-C8C0-4CE8-BE11-E65081EF3E3C}" destId="{B3F897E3-763D-4763-9144-B9189A0A8AFD}" srcOrd="0" destOrd="0" presId="urn:microsoft.com/office/officeart/2008/layout/LinedList"/>
    <dgm:cxn modelId="{5F21491C-DA09-415B-AE53-3D23633C1BEE}" srcId="{EA4B70BE-0873-40FF-AC89-A87629E229AF}" destId="{1505BC8C-3BFF-4838-A5E3-514EE565725C}" srcOrd="1" destOrd="0" parTransId="{2471C52D-1EE7-4100-9627-E862F2285EDA}" sibTransId="{D335CF96-DCAE-4AB2-B345-5EA75EAA1084}"/>
    <dgm:cxn modelId="{0CF8A11E-7AB2-4183-952C-73286DF0DC3E}" srcId="{EA4B70BE-0873-40FF-AC89-A87629E229AF}" destId="{9A556FC2-C8C0-4CE8-BE11-E65081EF3E3C}" srcOrd="3" destOrd="0" parTransId="{96F4A75D-4D03-49D6-A858-DA788742F72B}" sibTransId="{5AE8FDA6-A42A-4A86-924D-64CD66172AF4}"/>
    <dgm:cxn modelId="{78346E31-4C99-4423-9FF1-0073BC577796}" srcId="{EA4B70BE-0873-40FF-AC89-A87629E229AF}" destId="{909A18DB-A16F-42C7-942D-F6BFFD814505}" srcOrd="0" destOrd="0" parTransId="{50EDA86E-DD04-4AC4-A135-1C097D2A15F9}" sibTransId="{D47BE865-7BF7-48D5-A7D6-51AB8DDF5EDA}"/>
    <dgm:cxn modelId="{76DDA560-2E86-4B2D-81D7-1580C6A375DA}" type="presOf" srcId="{499B60D1-7EEB-4697-A1A3-EBADBC033ECD}" destId="{79FE7BEC-E3B8-485A-B10F-2886DAE4C049}" srcOrd="0" destOrd="0" presId="urn:microsoft.com/office/officeart/2008/layout/LinedList"/>
    <dgm:cxn modelId="{C2BFEEE7-DB2F-46D1-8809-977A72E6288A}" type="presOf" srcId="{909A18DB-A16F-42C7-942D-F6BFFD814505}" destId="{D8E7697F-51E1-4E5C-B74B-F2E72A58BFA6}" srcOrd="0" destOrd="0" presId="urn:microsoft.com/office/officeart/2008/layout/LinedList"/>
    <dgm:cxn modelId="{A293DFE8-07F3-4B6F-8375-33C977EBAFB8}" type="presOf" srcId="{1505BC8C-3BFF-4838-A5E3-514EE565725C}" destId="{EA6C0A54-FB09-4EB2-AAE5-8FBF9A0EA221}" srcOrd="0" destOrd="0" presId="urn:microsoft.com/office/officeart/2008/layout/LinedList"/>
    <dgm:cxn modelId="{15D7C0ED-364B-4C43-8DBF-33573B8ED6D5}" srcId="{EA4B70BE-0873-40FF-AC89-A87629E229AF}" destId="{499B60D1-7EEB-4697-A1A3-EBADBC033ECD}" srcOrd="2" destOrd="0" parTransId="{5745FB4D-6440-472C-85DA-0EC298045CA9}" sibTransId="{60CF6B43-277F-45DE-B052-4D890995B2FA}"/>
    <dgm:cxn modelId="{93A42DEE-B09F-4214-99AC-FAB66F42EBC6}" type="presOf" srcId="{EA4B70BE-0873-40FF-AC89-A87629E229AF}" destId="{4F51CE4F-2B18-4EA0-920C-E6A1A7E57162}" srcOrd="0" destOrd="0" presId="urn:microsoft.com/office/officeart/2008/layout/LinedList"/>
    <dgm:cxn modelId="{886C3D35-0AE7-478D-A42D-87216AA88BF6}" type="presParOf" srcId="{4F51CE4F-2B18-4EA0-920C-E6A1A7E57162}" destId="{29B9E85C-2E76-4B7A-AB47-BA9A33EE6235}" srcOrd="0" destOrd="0" presId="urn:microsoft.com/office/officeart/2008/layout/LinedList"/>
    <dgm:cxn modelId="{43AB8F19-4CA6-4567-833E-9FACE37A0E4D}" type="presParOf" srcId="{4F51CE4F-2B18-4EA0-920C-E6A1A7E57162}" destId="{CD2A3525-9353-42C6-9106-76925A0B90F6}" srcOrd="1" destOrd="0" presId="urn:microsoft.com/office/officeart/2008/layout/LinedList"/>
    <dgm:cxn modelId="{44A56CFF-C549-43DB-8095-7A06EDD95626}" type="presParOf" srcId="{CD2A3525-9353-42C6-9106-76925A0B90F6}" destId="{D8E7697F-51E1-4E5C-B74B-F2E72A58BFA6}" srcOrd="0" destOrd="0" presId="urn:microsoft.com/office/officeart/2008/layout/LinedList"/>
    <dgm:cxn modelId="{3D856078-031F-402D-B94C-64C2A00DF484}" type="presParOf" srcId="{CD2A3525-9353-42C6-9106-76925A0B90F6}" destId="{FE364EF6-1F7A-4DF0-860C-89E92D58662E}" srcOrd="1" destOrd="0" presId="urn:microsoft.com/office/officeart/2008/layout/LinedList"/>
    <dgm:cxn modelId="{A0791941-6655-4817-919C-608C3F3C7844}" type="presParOf" srcId="{4F51CE4F-2B18-4EA0-920C-E6A1A7E57162}" destId="{E23C4EB6-DAD8-4C03-BBBB-4826C12F83E6}" srcOrd="2" destOrd="0" presId="urn:microsoft.com/office/officeart/2008/layout/LinedList"/>
    <dgm:cxn modelId="{CD10B046-ABCB-49D7-A3ED-5301F1B6C359}" type="presParOf" srcId="{4F51CE4F-2B18-4EA0-920C-E6A1A7E57162}" destId="{DAE0BEC0-FD6B-4602-9687-A04280994D16}" srcOrd="3" destOrd="0" presId="urn:microsoft.com/office/officeart/2008/layout/LinedList"/>
    <dgm:cxn modelId="{F40870A0-396C-4B87-AFE2-84AF4AE1E73A}" type="presParOf" srcId="{DAE0BEC0-FD6B-4602-9687-A04280994D16}" destId="{EA6C0A54-FB09-4EB2-AAE5-8FBF9A0EA221}" srcOrd="0" destOrd="0" presId="urn:microsoft.com/office/officeart/2008/layout/LinedList"/>
    <dgm:cxn modelId="{A7175FA9-AC79-4671-B0E8-EB91C381E2BE}" type="presParOf" srcId="{DAE0BEC0-FD6B-4602-9687-A04280994D16}" destId="{475F35F7-9D71-459D-B83B-D7B68068F271}" srcOrd="1" destOrd="0" presId="urn:microsoft.com/office/officeart/2008/layout/LinedList"/>
    <dgm:cxn modelId="{5DF1BFF8-8444-4CF2-9EF8-27F217636042}" type="presParOf" srcId="{4F51CE4F-2B18-4EA0-920C-E6A1A7E57162}" destId="{CC6C2DBE-0C22-4753-A4F7-9D7D806450E8}" srcOrd="4" destOrd="0" presId="urn:microsoft.com/office/officeart/2008/layout/LinedList"/>
    <dgm:cxn modelId="{3D38BF6B-BDF9-444F-BDCD-ECA15D656222}" type="presParOf" srcId="{4F51CE4F-2B18-4EA0-920C-E6A1A7E57162}" destId="{3D2658DC-5675-4F93-BCFE-75CF04FA55ED}" srcOrd="5" destOrd="0" presId="urn:microsoft.com/office/officeart/2008/layout/LinedList"/>
    <dgm:cxn modelId="{221E6238-122B-420F-B824-50F43FE5B63F}" type="presParOf" srcId="{3D2658DC-5675-4F93-BCFE-75CF04FA55ED}" destId="{79FE7BEC-E3B8-485A-B10F-2886DAE4C049}" srcOrd="0" destOrd="0" presId="urn:microsoft.com/office/officeart/2008/layout/LinedList"/>
    <dgm:cxn modelId="{9A746F0A-D5F1-4AEA-B1B4-D22E8FA8A29D}" type="presParOf" srcId="{3D2658DC-5675-4F93-BCFE-75CF04FA55ED}" destId="{6F52D4F2-6393-4129-B5AB-89BC6087F808}" srcOrd="1" destOrd="0" presId="urn:microsoft.com/office/officeart/2008/layout/LinedList"/>
    <dgm:cxn modelId="{F1241694-CD27-4CB0-8784-6FBEEEF3D3CD}" type="presParOf" srcId="{4F51CE4F-2B18-4EA0-920C-E6A1A7E57162}" destId="{D57E684E-A571-45CD-B175-9B2A17639F37}" srcOrd="6" destOrd="0" presId="urn:microsoft.com/office/officeart/2008/layout/LinedList"/>
    <dgm:cxn modelId="{456D4DAB-7A1E-430D-A83D-C02D307FAF91}" type="presParOf" srcId="{4F51CE4F-2B18-4EA0-920C-E6A1A7E57162}" destId="{B9E4FEBD-6D66-42FC-A170-87450DC27980}" srcOrd="7" destOrd="0" presId="urn:microsoft.com/office/officeart/2008/layout/LinedList"/>
    <dgm:cxn modelId="{7F8322F6-3851-4A36-940F-FE271CD10B08}" type="presParOf" srcId="{B9E4FEBD-6D66-42FC-A170-87450DC27980}" destId="{B3F897E3-763D-4763-9144-B9189A0A8AFD}" srcOrd="0" destOrd="0" presId="urn:microsoft.com/office/officeart/2008/layout/LinedList"/>
    <dgm:cxn modelId="{E5E5A6D7-236C-4FA1-92BB-05178E1ED29A}" type="presParOf" srcId="{B9E4FEBD-6D66-42FC-A170-87450DC27980}" destId="{AC9F6494-7BD8-47F7-B599-61A6CAE25D9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80CEF-2F23-4FBB-9640-51A65571472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F7325AF-BC83-4EB2-AF38-784CE2D379A4}">
      <dgm:prSet phldrT="[Text]"/>
      <dgm:spPr/>
      <dgm:t>
        <a:bodyPr/>
        <a:lstStyle/>
        <a:p>
          <a:r>
            <a:rPr lang="en-US" dirty="0"/>
            <a:t>Stress</a:t>
          </a:r>
        </a:p>
      </dgm:t>
    </dgm:pt>
    <dgm:pt modelId="{991F92E0-E409-47E5-A6B3-C536823714D9}" type="parTrans" cxnId="{CAE30712-A025-4C6D-8A61-7810D7F5E437}">
      <dgm:prSet/>
      <dgm:spPr/>
      <dgm:t>
        <a:bodyPr/>
        <a:lstStyle/>
        <a:p>
          <a:endParaRPr lang="en-US"/>
        </a:p>
      </dgm:t>
    </dgm:pt>
    <dgm:pt modelId="{3972D3E0-5CD7-4189-9A89-986F65617703}" type="sibTrans" cxnId="{CAE30712-A025-4C6D-8A61-7810D7F5E437}">
      <dgm:prSet/>
      <dgm:spPr/>
      <dgm:t>
        <a:bodyPr/>
        <a:lstStyle/>
        <a:p>
          <a:endParaRPr lang="en-US"/>
        </a:p>
      </dgm:t>
    </dgm:pt>
    <dgm:pt modelId="{50185C70-B6A2-45E6-A003-C015054690F6}">
      <dgm:prSet phldrT="[Text]"/>
      <dgm:spPr>
        <a:solidFill>
          <a:schemeClr val="accent4"/>
        </a:solidFill>
      </dgm:spPr>
      <dgm:t>
        <a:bodyPr/>
        <a:lstStyle/>
        <a:p>
          <a:r>
            <a:rPr lang="en-US" dirty="0"/>
            <a:t>HPA Axis Activation</a:t>
          </a:r>
        </a:p>
      </dgm:t>
    </dgm:pt>
    <dgm:pt modelId="{7F5EB011-A2D8-4C47-AD41-10ABBA329A83}" type="parTrans" cxnId="{D030B687-D167-45AA-90D3-4AA7B6708E38}">
      <dgm:prSet/>
      <dgm:spPr/>
      <dgm:t>
        <a:bodyPr/>
        <a:lstStyle/>
        <a:p>
          <a:endParaRPr lang="en-US"/>
        </a:p>
      </dgm:t>
    </dgm:pt>
    <dgm:pt modelId="{03D9AAFD-A587-4A39-9866-F78302C96CCE}" type="sibTrans" cxnId="{D030B687-D167-45AA-90D3-4AA7B6708E38}">
      <dgm:prSet/>
      <dgm:spPr/>
      <dgm:t>
        <a:bodyPr/>
        <a:lstStyle/>
        <a:p>
          <a:endParaRPr lang="en-US"/>
        </a:p>
      </dgm:t>
    </dgm:pt>
    <dgm:pt modelId="{6B266E5C-8E12-45CC-941D-C7C8E382EEC2}">
      <dgm:prSet phldrT="[Text]"/>
      <dgm:spPr>
        <a:solidFill>
          <a:srgbClr val="C00000"/>
        </a:solidFill>
      </dgm:spPr>
      <dgm:t>
        <a:bodyPr/>
        <a:lstStyle/>
        <a:p>
          <a:r>
            <a:rPr lang="en-US" dirty="0"/>
            <a:t>Inflammation</a:t>
          </a:r>
        </a:p>
      </dgm:t>
    </dgm:pt>
    <dgm:pt modelId="{2C786074-179B-4D04-A2D6-5CA754C2DDDD}" type="parTrans" cxnId="{EB28B77E-E849-4D30-97BD-445B28E1F08C}">
      <dgm:prSet/>
      <dgm:spPr/>
      <dgm:t>
        <a:bodyPr/>
        <a:lstStyle/>
        <a:p>
          <a:endParaRPr lang="en-US"/>
        </a:p>
      </dgm:t>
    </dgm:pt>
    <dgm:pt modelId="{864EFADC-5489-4EEE-8699-88F8E4C07ECC}" type="sibTrans" cxnId="{EB28B77E-E849-4D30-97BD-445B28E1F08C}">
      <dgm:prSet/>
      <dgm:spPr/>
      <dgm:t>
        <a:bodyPr/>
        <a:lstStyle/>
        <a:p>
          <a:endParaRPr lang="en-US"/>
        </a:p>
      </dgm:t>
    </dgm:pt>
    <dgm:pt modelId="{283E3BED-E1E1-42DF-96DF-4DDC3358E884}" type="pres">
      <dgm:prSet presAssocID="{FCB80CEF-2F23-4FBB-9640-51A655714725}" presName="CompostProcess" presStyleCnt="0">
        <dgm:presLayoutVars>
          <dgm:dir/>
          <dgm:resizeHandles val="exact"/>
        </dgm:presLayoutVars>
      </dgm:prSet>
      <dgm:spPr/>
    </dgm:pt>
    <dgm:pt modelId="{5CFF5368-BE0E-4EFE-8868-5A611901EF3D}" type="pres">
      <dgm:prSet presAssocID="{FCB80CEF-2F23-4FBB-9640-51A655714725}" presName="arrow" presStyleLbl="bgShp" presStyleIdx="0" presStyleCnt="1"/>
      <dgm:spPr/>
    </dgm:pt>
    <dgm:pt modelId="{DA8AB5FB-54FB-4D24-89A7-DA4586399D70}" type="pres">
      <dgm:prSet presAssocID="{FCB80CEF-2F23-4FBB-9640-51A655714725}" presName="linearProcess" presStyleCnt="0"/>
      <dgm:spPr/>
    </dgm:pt>
    <dgm:pt modelId="{B442D6E6-FFE3-4495-BC4D-5A5487F651E2}" type="pres">
      <dgm:prSet presAssocID="{7F7325AF-BC83-4EB2-AF38-784CE2D379A4}" presName="textNode" presStyleLbl="node1" presStyleIdx="0" presStyleCnt="3">
        <dgm:presLayoutVars>
          <dgm:bulletEnabled val="1"/>
        </dgm:presLayoutVars>
      </dgm:prSet>
      <dgm:spPr/>
    </dgm:pt>
    <dgm:pt modelId="{3EAE2D05-6A84-4BF7-A5FE-AFF8721FEA3C}" type="pres">
      <dgm:prSet presAssocID="{3972D3E0-5CD7-4189-9A89-986F65617703}" presName="sibTrans" presStyleCnt="0"/>
      <dgm:spPr/>
    </dgm:pt>
    <dgm:pt modelId="{34B67F07-E02C-45B4-B0AA-919B84CD7E35}" type="pres">
      <dgm:prSet presAssocID="{50185C70-B6A2-45E6-A003-C015054690F6}" presName="textNode" presStyleLbl="node1" presStyleIdx="1" presStyleCnt="3">
        <dgm:presLayoutVars>
          <dgm:bulletEnabled val="1"/>
        </dgm:presLayoutVars>
      </dgm:prSet>
      <dgm:spPr/>
    </dgm:pt>
    <dgm:pt modelId="{03E6941E-4C52-4F27-AF30-64CB66F76C44}" type="pres">
      <dgm:prSet presAssocID="{03D9AAFD-A587-4A39-9866-F78302C96CCE}" presName="sibTrans" presStyleCnt="0"/>
      <dgm:spPr/>
    </dgm:pt>
    <dgm:pt modelId="{DD57420E-5E99-49E9-A5E5-FAA92D0D9584}" type="pres">
      <dgm:prSet presAssocID="{6B266E5C-8E12-45CC-941D-C7C8E382EEC2}" presName="textNode" presStyleLbl="node1" presStyleIdx="2" presStyleCnt="3">
        <dgm:presLayoutVars>
          <dgm:bulletEnabled val="1"/>
        </dgm:presLayoutVars>
      </dgm:prSet>
      <dgm:spPr/>
    </dgm:pt>
  </dgm:ptLst>
  <dgm:cxnLst>
    <dgm:cxn modelId="{5F247F06-65CC-4BD6-B04C-A3E344724AE4}" type="presOf" srcId="{FCB80CEF-2F23-4FBB-9640-51A655714725}" destId="{283E3BED-E1E1-42DF-96DF-4DDC3358E884}" srcOrd="0" destOrd="0" presId="urn:microsoft.com/office/officeart/2005/8/layout/hProcess9"/>
    <dgm:cxn modelId="{CAE30712-A025-4C6D-8A61-7810D7F5E437}" srcId="{FCB80CEF-2F23-4FBB-9640-51A655714725}" destId="{7F7325AF-BC83-4EB2-AF38-784CE2D379A4}" srcOrd="0" destOrd="0" parTransId="{991F92E0-E409-47E5-A6B3-C536823714D9}" sibTransId="{3972D3E0-5CD7-4189-9A89-986F65617703}"/>
    <dgm:cxn modelId="{BAA97529-A79E-498B-81CD-19081B87CC82}" type="presOf" srcId="{50185C70-B6A2-45E6-A003-C015054690F6}" destId="{34B67F07-E02C-45B4-B0AA-919B84CD7E35}" srcOrd="0" destOrd="0" presId="urn:microsoft.com/office/officeart/2005/8/layout/hProcess9"/>
    <dgm:cxn modelId="{9DDC555B-C2F5-4E68-AAFA-8D68A2FCB57B}" type="presOf" srcId="{7F7325AF-BC83-4EB2-AF38-784CE2D379A4}" destId="{B442D6E6-FFE3-4495-BC4D-5A5487F651E2}" srcOrd="0" destOrd="0" presId="urn:microsoft.com/office/officeart/2005/8/layout/hProcess9"/>
    <dgm:cxn modelId="{EB28B77E-E849-4D30-97BD-445B28E1F08C}" srcId="{FCB80CEF-2F23-4FBB-9640-51A655714725}" destId="{6B266E5C-8E12-45CC-941D-C7C8E382EEC2}" srcOrd="2" destOrd="0" parTransId="{2C786074-179B-4D04-A2D6-5CA754C2DDDD}" sibTransId="{864EFADC-5489-4EEE-8699-88F8E4C07ECC}"/>
    <dgm:cxn modelId="{D030B687-D167-45AA-90D3-4AA7B6708E38}" srcId="{FCB80CEF-2F23-4FBB-9640-51A655714725}" destId="{50185C70-B6A2-45E6-A003-C015054690F6}" srcOrd="1" destOrd="0" parTransId="{7F5EB011-A2D8-4C47-AD41-10ABBA329A83}" sibTransId="{03D9AAFD-A587-4A39-9866-F78302C96CCE}"/>
    <dgm:cxn modelId="{85E32BE2-A4A6-4615-804F-0EFA527CD0BE}" type="presOf" srcId="{6B266E5C-8E12-45CC-941D-C7C8E382EEC2}" destId="{DD57420E-5E99-49E9-A5E5-FAA92D0D9584}" srcOrd="0" destOrd="0" presId="urn:microsoft.com/office/officeart/2005/8/layout/hProcess9"/>
    <dgm:cxn modelId="{B44C9641-54AA-4A1D-B274-F567FB8BA6C5}" type="presParOf" srcId="{283E3BED-E1E1-42DF-96DF-4DDC3358E884}" destId="{5CFF5368-BE0E-4EFE-8868-5A611901EF3D}" srcOrd="0" destOrd="0" presId="urn:microsoft.com/office/officeart/2005/8/layout/hProcess9"/>
    <dgm:cxn modelId="{2E02AC2A-0409-4ADF-A84D-15F6E24073FE}" type="presParOf" srcId="{283E3BED-E1E1-42DF-96DF-4DDC3358E884}" destId="{DA8AB5FB-54FB-4D24-89A7-DA4586399D70}" srcOrd="1" destOrd="0" presId="urn:microsoft.com/office/officeart/2005/8/layout/hProcess9"/>
    <dgm:cxn modelId="{18F82DAD-5408-49AA-AC8A-7FA4B40F51CF}" type="presParOf" srcId="{DA8AB5FB-54FB-4D24-89A7-DA4586399D70}" destId="{B442D6E6-FFE3-4495-BC4D-5A5487F651E2}" srcOrd="0" destOrd="0" presId="urn:microsoft.com/office/officeart/2005/8/layout/hProcess9"/>
    <dgm:cxn modelId="{81E72F71-F2B7-45B4-9C06-4E87FD44147E}" type="presParOf" srcId="{DA8AB5FB-54FB-4D24-89A7-DA4586399D70}" destId="{3EAE2D05-6A84-4BF7-A5FE-AFF8721FEA3C}" srcOrd="1" destOrd="0" presId="urn:microsoft.com/office/officeart/2005/8/layout/hProcess9"/>
    <dgm:cxn modelId="{0DC505A6-1413-4992-AF41-7031A12F3A51}" type="presParOf" srcId="{DA8AB5FB-54FB-4D24-89A7-DA4586399D70}" destId="{34B67F07-E02C-45B4-B0AA-919B84CD7E35}" srcOrd="2" destOrd="0" presId="urn:microsoft.com/office/officeart/2005/8/layout/hProcess9"/>
    <dgm:cxn modelId="{C81F7552-BBDC-4714-8713-9A063BC8C584}" type="presParOf" srcId="{DA8AB5FB-54FB-4D24-89A7-DA4586399D70}" destId="{03E6941E-4C52-4F27-AF30-64CB66F76C44}" srcOrd="3" destOrd="0" presId="urn:microsoft.com/office/officeart/2005/8/layout/hProcess9"/>
    <dgm:cxn modelId="{0E029E3D-3B99-42DF-B768-818A113AD63F}" type="presParOf" srcId="{DA8AB5FB-54FB-4D24-89A7-DA4586399D70}" destId="{DD57420E-5E99-49E9-A5E5-FAA92D0D958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EDC09-B2E7-4B7A-BC31-9665B9029AC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5E7ED99E-F264-4ABC-89D5-E9CD9AA3A20B}">
      <dgm:prSet phldrT="[Text]"/>
      <dgm:spPr/>
      <dgm:t>
        <a:bodyPr/>
        <a:lstStyle/>
        <a:p>
          <a:r>
            <a:rPr lang="en-US" dirty="0"/>
            <a:t>COPD</a:t>
          </a:r>
        </a:p>
      </dgm:t>
    </dgm:pt>
    <dgm:pt modelId="{7AEC08C2-3627-43B5-B255-31C477B0B48D}" type="parTrans" cxnId="{3BCAEB78-0D94-49E0-BFDD-8E655DF4252A}">
      <dgm:prSet/>
      <dgm:spPr/>
      <dgm:t>
        <a:bodyPr/>
        <a:lstStyle/>
        <a:p>
          <a:endParaRPr lang="en-US"/>
        </a:p>
      </dgm:t>
    </dgm:pt>
    <dgm:pt modelId="{8DE57575-2A2A-40AF-A86C-9713EBA4FF44}" type="sibTrans" cxnId="{3BCAEB78-0D94-49E0-BFDD-8E655DF4252A}">
      <dgm:prSet/>
      <dgm:spPr/>
      <dgm:t>
        <a:bodyPr/>
        <a:lstStyle/>
        <a:p>
          <a:endParaRPr lang="en-US"/>
        </a:p>
      </dgm:t>
    </dgm:pt>
    <dgm:pt modelId="{3E24618B-6865-4E7E-AC40-B824E3AE0976}">
      <dgm:prSet phldrT="[Text]"/>
      <dgm:spPr/>
      <dgm:t>
        <a:bodyPr/>
        <a:lstStyle/>
        <a:p>
          <a:r>
            <a:rPr lang="en-US" dirty="0"/>
            <a:t>Cardiovascular disease</a:t>
          </a:r>
        </a:p>
      </dgm:t>
    </dgm:pt>
    <dgm:pt modelId="{A6E916E0-F11C-467B-9CA1-0ECADCB98FD8}" type="sibTrans" cxnId="{018CB67E-3F77-43D0-B374-82929F39F8E5}">
      <dgm:prSet/>
      <dgm:spPr/>
      <dgm:t>
        <a:bodyPr/>
        <a:lstStyle/>
        <a:p>
          <a:endParaRPr lang="en-US"/>
        </a:p>
      </dgm:t>
    </dgm:pt>
    <dgm:pt modelId="{A895E680-B438-4A2C-863F-22350766C826}" type="parTrans" cxnId="{018CB67E-3F77-43D0-B374-82929F39F8E5}">
      <dgm:prSet/>
      <dgm:spPr/>
      <dgm:t>
        <a:bodyPr/>
        <a:lstStyle/>
        <a:p>
          <a:endParaRPr lang="en-US"/>
        </a:p>
      </dgm:t>
    </dgm:pt>
    <dgm:pt modelId="{8D5910B7-A5DD-4B6E-A595-99F9C95F3B7A}">
      <dgm:prSet phldrT="[Text]"/>
      <dgm:spPr/>
      <dgm:t>
        <a:bodyPr/>
        <a:lstStyle/>
        <a:p>
          <a:r>
            <a:rPr lang="en-US" dirty="0"/>
            <a:t>Diabetes</a:t>
          </a:r>
        </a:p>
      </dgm:t>
    </dgm:pt>
    <dgm:pt modelId="{2B0B58AE-3E7E-47F8-98BC-1EF2794473A9}" type="sibTrans" cxnId="{ABC35DD3-6777-400D-B7EE-4360DE4726A3}">
      <dgm:prSet/>
      <dgm:spPr/>
      <dgm:t>
        <a:bodyPr/>
        <a:lstStyle/>
        <a:p>
          <a:endParaRPr lang="en-US"/>
        </a:p>
      </dgm:t>
    </dgm:pt>
    <dgm:pt modelId="{E710E1F0-C592-489E-A2F3-FE0715414392}" type="parTrans" cxnId="{ABC35DD3-6777-400D-B7EE-4360DE4726A3}">
      <dgm:prSet/>
      <dgm:spPr/>
      <dgm:t>
        <a:bodyPr/>
        <a:lstStyle/>
        <a:p>
          <a:endParaRPr lang="en-US"/>
        </a:p>
      </dgm:t>
    </dgm:pt>
    <dgm:pt modelId="{7C032B74-C9B9-480B-A00B-C753AC3A4816}">
      <dgm:prSet phldrT="[Text]"/>
      <dgm:spPr/>
      <dgm:t>
        <a:bodyPr/>
        <a:lstStyle/>
        <a:p>
          <a:r>
            <a:rPr lang="en-US" dirty="0"/>
            <a:t>Infections</a:t>
          </a:r>
        </a:p>
      </dgm:t>
    </dgm:pt>
    <dgm:pt modelId="{69309F1B-99C0-4962-BB40-224AD478D5CE}" type="sibTrans" cxnId="{F7FB835E-F740-49A5-9619-416213F89349}">
      <dgm:prSet/>
      <dgm:spPr/>
      <dgm:t>
        <a:bodyPr/>
        <a:lstStyle/>
        <a:p>
          <a:endParaRPr lang="en-US"/>
        </a:p>
      </dgm:t>
    </dgm:pt>
    <dgm:pt modelId="{AA95D48A-10A5-430D-8CA9-B51FD1F4BF26}" type="parTrans" cxnId="{F7FB835E-F740-49A5-9619-416213F89349}">
      <dgm:prSet/>
      <dgm:spPr/>
      <dgm:t>
        <a:bodyPr/>
        <a:lstStyle/>
        <a:p>
          <a:endParaRPr lang="en-US"/>
        </a:p>
      </dgm:t>
    </dgm:pt>
    <dgm:pt modelId="{64775DA6-9E90-4433-9EDF-9910DD2BF868}">
      <dgm:prSet phldrT="[Text]"/>
      <dgm:spPr/>
      <dgm:t>
        <a:bodyPr/>
        <a:lstStyle/>
        <a:p>
          <a:r>
            <a:rPr lang="en-US" dirty="0"/>
            <a:t>Cancer </a:t>
          </a:r>
        </a:p>
      </dgm:t>
    </dgm:pt>
    <dgm:pt modelId="{77213F0E-82ED-483E-B309-171493E13E1F}" type="sibTrans" cxnId="{790D2D73-6FEF-4188-AF39-BC0E8556DFEC}">
      <dgm:prSet/>
      <dgm:spPr/>
      <dgm:t>
        <a:bodyPr/>
        <a:lstStyle/>
        <a:p>
          <a:endParaRPr lang="en-US"/>
        </a:p>
      </dgm:t>
    </dgm:pt>
    <dgm:pt modelId="{6032A59A-C8F0-4D81-A4E1-F656A1976C89}" type="parTrans" cxnId="{790D2D73-6FEF-4188-AF39-BC0E8556DFEC}">
      <dgm:prSet/>
      <dgm:spPr/>
      <dgm:t>
        <a:bodyPr/>
        <a:lstStyle/>
        <a:p>
          <a:endParaRPr lang="en-US"/>
        </a:p>
      </dgm:t>
    </dgm:pt>
    <dgm:pt modelId="{28D3A6AA-3329-409F-9A2E-128F6C0CE75E}" type="pres">
      <dgm:prSet presAssocID="{2EAEDC09-B2E7-4B7A-BC31-9665B9029ACC}" presName="Name0" presStyleCnt="0">
        <dgm:presLayoutVars>
          <dgm:dir/>
          <dgm:resizeHandles val="exact"/>
        </dgm:presLayoutVars>
      </dgm:prSet>
      <dgm:spPr/>
    </dgm:pt>
    <dgm:pt modelId="{F03CB1B9-46E1-4917-AACA-6D0839F48301}" type="pres">
      <dgm:prSet presAssocID="{5E7ED99E-F264-4ABC-89D5-E9CD9AA3A20B}" presName="compNode" presStyleCnt="0"/>
      <dgm:spPr/>
    </dgm:pt>
    <dgm:pt modelId="{9EBBD7E6-F3D2-4794-A212-60FC12171E38}" type="pres">
      <dgm:prSet presAssocID="{5E7ED99E-F264-4ABC-89D5-E9CD9AA3A20B}"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3000" b="-23000"/>
          </a:stretch>
        </a:blipFill>
      </dgm:spPr>
    </dgm:pt>
    <dgm:pt modelId="{1C6DF0CC-9322-45F2-80E1-059157A0B82D}" type="pres">
      <dgm:prSet presAssocID="{5E7ED99E-F264-4ABC-89D5-E9CD9AA3A20B}" presName="textRect" presStyleLbl="revTx" presStyleIdx="0" presStyleCnt="5">
        <dgm:presLayoutVars>
          <dgm:bulletEnabled val="1"/>
        </dgm:presLayoutVars>
      </dgm:prSet>
      <dgm:spPr/>
    </dgm:pt>
    <dgm:pt modelId="{4A47044D-9775-478C-BE88-0FFA81F4C26A}" type="pres">
      <dgm:prSet presAssocID="{8DE57575-2A2A-40AF-A86C-9713EBA4FF44}" presName="sibTrans" presStyleLbl="sibTrans2D1" presStyleIdx="0" presStyleCnt="0"/>
      <dgm:spPr/>
    </dgm:pt>
    <dgm:pt modelId="{C183C4A0-626D-45C8-9DAA-0C298EB81FC6}" type="pres">
      <dgm:prSet presAssocID="{3E24618B-6865-4E7E-AC40-B824E3AE0976}" presName="compNode" presStyleCnt="0"/>
      <dgm:spPr/>
    </dgm:pt>
    <dgm:pt modelId="{DC779A9A-1905-48A5-80FF-7A140CCB971F}" type="pres">
      <dgm:prSet presAssocID="{3E24618B-6865-4E7E-AC40-B824E3AE0976}" presName="pictRect" presStyleLbl="node1" presStyleIdx="1" presStyleCnt="5" custLinFactY="61066" custLinFactNeighborX="-35601" custLinFactNeighborY="100000"/>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pt>
    <dgm:pt modelId="{9B4292A4-3EBE-41A4-95C7-1F0F2F13992C}" type="pres">
      <dgm:prSet presAssocID="{3E24618B-6865-4E7E-AC40-B824E3AE0976}" presName="textRect" presStyleLbl="revTx" presStyleIdx="1" presStyleCnt="5" custLinFactY="100000" custLinFactNeighborX="-35025" custLinFactNeighborY="197674">
        <dgm:presLayoutVars>
          <dgm:bulletEnabled val="1"/>
        </dgm:presLayoutVars>
      </dgm:prSet>
      <dgm:spPr/>
    </dgm:pt>
    <dgm:pt modelId="{DA4BAFF3-70F4-442E-ABE5-49CC718D1AA0}" type="pres">
      <dgm:prSet presAssocID="{A6E916E0-F11C-467B-9CA1-0ECADCB98FD8}" presName="sibTrans" presStyleLbl="sibTrans2D1" presStyleIdx="0" presStyleCnt="0"/>
      <dgm:spPr/>
    </dgm:pt>
    <dgm:pt modelId="{20B1C48B-48A0-4E18-8DC3-C32FF8683762}" type="pres">
      <dgm:prSet presAssocID="{8D5910B7-A5DD-4B6E-A595-99F9C95F3B7A}" presName="compNode" presStyleCnt="0"/>
      <dgm:spPr/>
    </dgm:pt>
    <dgm:pt modelId="{3609EBC1-9563-45BE-A69D-B83B9DB71073}" type="pres">
      <dgm:prSet presAssocID="{8D5910B7-A5DD-4B6E-A595-99F9C95F3B7A}" presName="pictRect" presStyleLbl="node1" presStyleIdx="2" presStyleCnt="5" custLinFactNeighborX="-50600" custLinFactNeighborY="-47"/>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000" r="-2000"/>
          </a:stretch>
        </a:blipFill>
      </dgm:spPr>
    </dgm:pt>
    <dgm:pt modelId="{DB489621-75CD-4CC3-98BE-ABA4A086EBD3}" type="pres">
      <dgm:prSet presAssocID="{8D5910B7-A5DD-4B6E-A595-99F9C95F3B7A}" presName="textRect" presStyleLbl="revTx" presStyleIdx="2" presStyleCnt="5" custLinFactNeighborX="-50600" custLinFactNeighborY="-86">
        <dgm:presLayoutVars>
          <dgm:bulletEnabled val="1"/>
        </dgm:presLayoutVars>
      </dgm:prSet>
      <dgm:spPr/>
    </dgm:pt>
    <dgm:pt modelId="{5F0CE5D1-BA44-4D22-BDF8-FB860B62A1AE}" type="pres">
      <dgm:prSet presAssocID="{2B0B58AE-3E7E-47F8-98BC-1EF2794473A9}" presName="sibTrans" presStyleLbl="sibTrans2D1" presStyleIdx="0" presStyleCnt="0"/>
      <dgm:spPr/>
    </dgm:pt>
    <dgm:pt modelId="{7B5875C2-1817-4B1F-9713-88A4105E71EE}" type="pres">
      <dgm:prSet presAssocID="{7C032B74-C9B9-480B-A00B-C753AC3A4816}" presName="compNode" presStyleCnt="0"/>
      <dgm:spPr/>
    </dgm:pt>
    <dgm:pt modelId="{831EE0FA-EAEF-4F49-B166-D3CC0C4CAC7B}" type="pres">
      <dgm:prSet presAssocID="{7C032B74-C9B9-480B-A00B-C753AC3A4816}" presName="pictRect" presStyleLbl="node1" presStyleIdx="3" presStyleCnt="5" custLinFactNeighborX="9848"/>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5000" b="-5000"/>
          </a:stretch>
        </a:blipFill>
      </dgm:spPr>
    </dgm:pt>
    <dgm:pt modelId="{70C80A55-7487-4473-8DC7-1265B8A2C6BF}" type="pres">
      <dgm:prSet presAssocID="{7C032B74-C9B9-480B-A00B-C753AC3A4816}" presName="textRect" presStyleLbl="revTx" presStyleIdx="3" presStyleCnt="5" custLinFactNeighborX="9848">
        <dgm:presLayoutVars>
          <dgm:bulletEnabled val="1"/>
        </dgm:presLayoutVars>
      </dgm:prSet>
      <dgm:spPr/>
    </dgm:pt>
    <dgm:pt modelId="{6918ACE1-9E4F-406D-8DB9-7247E8D61E54}" type="pres">
      <dgm:prSet presAssocID="{69309F1B-99C0-4962-BB40-224AD478D5CE}" presName="sibTrans" presStyleLbl="sibTrans2D1" presStyleIdx="0" presStyleCnt="0"/>
      <dgm:spPr/>
    </dgm:pt>
    <dgm:pt modelId="{01A5DF2D-F241-403C-824A-21CBC52F9853}" type="pres">
      <dgm:prSet presAssocID="{64775DA6-9E90-4433-9EDF-9910DD2BF868}" presName="compNode" presStyleCnt="0"/>
      <dgm:spPr/>
    </dgm:pt>
    <dgm:pt modelId="{32801D0D-1F42-4238-81C5-D14250AE2956}" type="pres">
      <dgm:prSet presAssocID="{64775DA6-9E90-4433-9EDF-9910DD2BF868}" presName="pictRect" presStyleLbl="node1" presStyleIdx="4" presStyleCnt="5" custLinFactX="8669" custLinFactNeighborX="100000" custLinFactNeighborY="-7281"/>
      <dgm:spPr>
        <a:blipFill dpi="0" rotWithShape="1">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 t="-15000" r="-8704" b="-15000"/>
          </a:stretch>
        </a:blipFill>
      </dgm:spPr>
    </dgm:pt>
    <dgm:pt modelId="{DC676288-417F-4DE2-A606-247B8FB519EF}" type="pres">
      <dgm:prSet presAssocID="{64775DA6-9E90-4433-9EDF-9910DD2BF868}" presName="textRect" presStyleLbl="revTx" presStyleIdx="4" presStyleCnt="5" custLinFactX="8669" custLinFactNeighborX="100000" custLinFactNeighborY="-14994">
        <dgm:presLayoutVars>
          <dgm:bulletEnabled val="1"/>
        </dgm:presLayoutVars>
      </dgm:prSet>
      <dgm:spPr/>
    </dgm:pt>
  </dgm:ptLst>
  <dgm:cxnLst>
    <dgm:cxn modelId="{D33F8500-28E0-43DC-B8A4-F8BE5B1BA10D}" type="presOf" srcId="{2B0B58AE-3E7E-47F8-98BC-1EF2794473A9}" destId="{5F0CE5D1-BA44-4D22-BDF8-FB860B62A1AE}" srcOrd="0" destOrd="0" presId="urn:microsoft.com/office/officeart/2005/8/layout/pList1"/>
    <dgm:cxn modelId="{2A5A3618-F409-4BDD-9057-E4194CF4C164}" type="presOf" srcId="{A6E916E0-F11C-467B-9CA1-0ECADCB98FD8}" destId="{DA4BAFF3-70F4-442E-ABE5-49CC718D1AA0}" srcOrd="0" destOrd="0" presId="urn:microsoft.com/office/officeart/2005/8/layout/pList1"/>
    <dgm:cxn modelId="{C1676F36-8671-4B14-B1A3-456BF1F0BB5D}" type="presOf" srcId="{8D5910B7-A5DD-4B6E-A595-99F9C95F3B7A}" destId="{DB489621-75CD-4CC3-98BE-ABA4A086EBD3}" srcOrd="0" destOrd="0" presId="urn:microsoft.com/office/officeart/2005/8/layout/pList1"/>
    <dgm:cxn modelId="{0DADB036-7D27-4ED1-94C9-8124BA334771}" type="presOf" srcId="{5E7ED99E-F264-4ABC-89D5-E9CD9AA3A20B}" destId="{1C6DF0CC-9322-45F2-80E1-059157A0B82D}" srcOrd="0" destOrd="0" presId="urn:microsoft.com/office/officeart/2005/8/layout/pList1"/>
    <dgm:cxn modelId="{CF780640-51A4-4E72-B71B-9D900D85D571}" type="presOf" srcId="{64775DA6-9E90-4433-9EDF-9910DD2BF868}" destId="{DC676288-417F-4DE2-A606-247B8FB519EF}" srcOrd="0" destOrd="0" presId="urn:microsoft.com/office/officeart/2005/8/layout/pList1"/>
    <dgm:cxn modelId="{F7FB835E-F740-49A5-9619-416213F89349}" srcId="{2EAEDC09-B2E7-4B7A-BC31-9665B9029ACC}" destId="{7C032B74-C9B9-480B-A00B-C753AC3A4816}" srcOrd="3" destOrd="0" parTransId="{AA95D48A-10A5-430D-8CA9-B51FD1F4BF26}" sibTransId="{69309F1B-99C0-4962-BB40-224AD478D5CE}"/>
    <dgm:cxn modelId="{FF31B744-4740-4BEB-BD0C-9E3B86AD90EF}" type="presOf" srcId="{8DE57575-2A2A-40AF-A86C-9713EBA4FF44}" destId="{4A47044D-9775-478C-BE88-0FFA81F4C26A}" srcOrd="0" destOrd="0" presId="urn:microsoft.com/office/officeart/2005/8/layout/pList1"/>
    <dgm:cxn modelId="{828F826D-3964-439E-9B2F-06DA41882E3D}" type="presOf" srcId="{2EAEDC09-B2E7-4B7A-BC31-9665B9029ACC}" destId="{28D3A6AA-3329-409F-9A2E-128F6C0CE75E}" srcOrd="0" destOrd="0" presId="urn:microsoft.com/office/officeart/2005/8/layout/pList1"/>
    <dgm:cxn modelId="{790D2D73-6FEF-4188-AF39-BC0E8556DFEC}" srcId="{2EAEDC09-B2E7-4B7A-BC31-9665B9029ACC}" destId="{64775DA6-9E90-4433-9EDF-9910DD2BF868}" srcOrd="4" destOrd="0" parTransId="{6032A59A-C8F0-4D81-A4E1-F656A1976C89}" sibTransId="{77213F0E-82ED-483E-B309-171493E13E1F}"/>
    <dgm:cxn modelId="{3BCAEB78-0D94-49E0-BFDD-8E655DF4252A}" srcId="{2EAEDC09-B2E7-4B7A-BC31-9665B9029ACC}" destId="{5E7ED99E-F264-4ABC-89D5-E9CD9AA3A20B}" srcOrd="0" destOrd="0" parTransId="{7AEC08C2-3627-43B5-B255-31C477B0B48D}" sibTransId="{8DE57575-2A2A-40AF-A86C-9713EBA4FF44}"/>
    <dgm:cxn modelId="{018CB67E-3F77-43D0-B374-82929F39F8E5}" srcId="{2EAEDC09-B2E7-4B7A-BC31-9665B9029ACC}" destId="{3E24618B-6865-4E7E-AC40-B824E3AE0976}" srcOrd="1" destOrd="0" parTransId="{A895E680-B438-4A2C-863F-22350766C826}" sibTransId="{A6E916E0-F11C-467B-9CA1-0ECADCB98FD8}"/>
    <dgm:cxn modelId="{BD29C69F-FF60-4F9B-986D-ECAE9CFAAF71}" type="presOf" srcId="{7C032B74-C9B9-480B-A00B-C753AC3A4816}" destId="{70C80A55-7487-4473-8DC7-1265B8A2C6BF}" srcOrd="0" destOrd="0" presId="urn:microsoft.com/office/officeart/2005/8/layout/pList1"/>
    <dgm:cxn modelId="{C8E7F8A7-1528-448F-B533-CC6ACEC7D3C7}" type="presOf" srcId="{3E24618B-6865-4E7E-AC40-B824E3AE0976}" destId="{9B4292A4-3EBE-41A4-95C7-1F0F2F13992C}" srcOrd="0" destOrd="0" presId="urn:microsoft.com/office/officeart/2005/8/layout/pList1"/>
    <dgm:cxn modelId="{ABC35DD3-6777-400D-B7EE-4360DE4726A3}" srcId="{2EAEDC09-B2E7-4B7A-BC31-9665B9029ACC}" destId="{8D5910B7-A5DD-4B6E-A595-99F9C95F3B7A}" srcOrd="2" destOrd="0" parTransId="{E710E1F0-C592-489E-A2F3-FE0715414392}" sibTransId="{2B0B58AE-3E7E-47F8-98BC-1EF2794473A9}"/>
    <dgm:cxn modelId="{4D0043DD-43AE-407E-8799-C1EF6BFB68EA}" type="presOf" srcId="{69309F1B-99C0-4962-BB40-224AD478D5CE}" destId="{6918ACE1-9E4F-406D-8DB9-7247E8D61E54}" srcOrd="0" destOrd="0" presId="urn:microsoft.com/office/officeart/2005/8/layout/pList1"/>
    <dgm:cxn modelId="{FAD920A5-E7AC-45DB-8912-A4481A1C26FE}" type="presParOf" srcId="{28D3A6AA-3329-409F-9A2E-128F6C0CE75E}" destId="{F03CB1B9-46E1-4917-AACA-6D0839F48301}" srcOrd="0" destOrd="0" presId="urn:microsoft.com/office/officeart/2005/8/layout/pList1"/>
    <dgm:cxn modelId="{C8876FA5-7484-42C0-A5C3-E0A8DA432740}" type="presParOf" srcId="{F03CB1B9-46E1-4917-AACA-6D0839F48301}" destId="{9EBBD7E6-F3D2-4794-A212-60FC12171E38}" srcOrd="0" destOrd="0" presId="urn:microsoft.com/office/officeart/2005/8/layout/pList1"/>
    <dgm:cxn modelId="{AD557FB1-D85E-4187-96A4-57C1E40666A2}" type="presParOf" srcId="{F03CB1B9-46E1-4917-AACA-6D0839F48301}" destId="{1C6DF0CC-9322-45F2-80E1-059157A0B82D}" srcOrd="1" destOrd="0" presId="urn:microsoft.com/office/officeart/2005/8/layout/pList1"/>
    <dgm:cxn modelId="{7A9DC587-BE7D-485B-9794-79490E686CBA}" type="presParOf" srcId="{28D3A6AA-3329-409F-9A2E-128F6C0CE75E}" destId="{4A47044D-9775-478C-BE88-0FFA81F4C26A}" srcOrd="1" destOrd="0" presId="urn:microsoft.com/office/officeart/2005/8/layout/pList1"/>
    <dgm:cxn modelId="{1226A925-2401-466C-9294-1581D447A004}" type="presParOf" srcId="{28D3A6AA-3329-409F-9A2E-128F6C0CE75E}" destId="{C183C4A0-626D-45C8-9DAA-0C298EB81FC6}" srcOrd="2" destOrd="0" presId="urn:microsoft.com/office/officeart/2005/8/layout/pList1"/>
    <dgm:cxn modelId="{FB51863A-B7CA-40BB-A89D-93A0AFC6BD33}" type="presParOf" srcId="{C183C4A0-626D-45C8-9DAA-0C298EB81FC6}" destId="{DC779A9A-1905-48A5-80FF-7A140CCB971F}" srcOrd="0" destOrd="0" presId="urn:microsoft.com/office/officeart/2005/8/layout/pList1"/>
    <dgm:cxn modelId="{8E5FD5AC-52C9-4DB8-9672-09C42E987F57}" type="presParOf" srcId="{C183C4A0-626D-45C8-9DAA-0C298EB81FC6}" destId="{9B4292A4-3EBE-41A4-95C7-1F0F2F13992C}" srcOrd="1" destOrd="0" presId="urn:microsoft.com/office/officeart/2005/8/layout/pList1"/>
    <dgm:cxn modelId="{811FA5D3-CC19-49A9-99E9-EFF7D7FB19CE}" type="presParOf" srcId="{28D3A6AA-3329-409F-9A2E-128F6C0CE75E}" destId="{DA4BAFF3-70F4-442E-ABE5-49CC718D1AA0}" srcOrd="3" destOrd="0" presId="urn:microsoft.com/office/officeart/2005/8/layout/pList1"/>
    <dgm:cxn modelId="{D17DA665-74B0-4AA3-A5FE-D99BAB61268B}" type="presParOf" srcId="{28D3A6AA-3329-409F-9A2E-128F6C0CE75E}" destId="{20B1C48B-48A0-4E18-8DC3-C32FF8683762}" srcOrd="4" destOrd="0" presId="urn:microsoft.com/office/officeart/2005/8/layout/pList1"/>
    <dgm:cxn modelId="{F9A391B8-38B7-4DD9-A34C-71D662305772}" type="presParOf" srcId="{20B1C48B-48A0-4E18-8DC3-C32FF8683762}" destId="{3609EBC1-9563-45BE-A69D-B83B9DB71073}" srcOrd="0" destOrd="0" presId="urn:microsoft.com/office/officeart/2005/8/layout/pList1"/>
    <dgm:cxn modelId="{94FBB7F2-DDD8-4D9C-9A4D-F57213FF15B7}" type="presParOf" srcId="{20B1C48B-48A0-4E18-8DC3-C32FF8683762}" destId="{DB489621-75CD-4CC3-98BE-ABA4A086EBD3}" srcOrd="1" destOrd="0" presId="urn:microsoft.com/office/officeart/2005/8/layout/pList1"/>
    <dgm:cxn modelId="{10D20962-6BF2-4DFB-9CA4-01910BDB6051}" type="presParOf" srcId="{28D3A6AA-3329-409F-9A2E-128F6C0CE75E}" destId="{5F0CE5D1-BA44-4D22-BDF8-FB860B62A1AE}" srcOrd="5" destOrd="0" presId="urn:microsoft.com/office/officeart/2005/8/layout/pList1"/>
    <dgm:cxn modelId="{5ABEF1D5-9B4D-434C-82E2-E2C046F2DAB9}" type="presParOf" srcId="{28D3A6AA-3329-409F-9A2E-128F6C0CE75E}" destId="{7B5875C2-1817-4B1F-9713-88A4105E71EE}" srcOrd="6" destOrd="0" presId="urn:microsoft.com/office/officeart/2005/8/layout/pList1"/>
    <dgm:cxn modelId="{97C29D8D-E846-4DFD-B0C3-7BE0F03D63E4}" type="presParOf" srcId="{7B5875C2-1817-4B1F-9713-88A4105E71EE}" destId="{831EE0FA-EAEF-4F49-B166-D3CC0C4CAC7B}" srcOrd="0" destOrd="0" presId="urn:microsoft.com/office/officeart/2005/8/layout/pList1"/>
    <dgm:cxn modelId="{AA502769-5825-42D7-94B6-2A142BB52368}" type="presParOf" srcId="{7B5875C2-1817-4B1F-9713-88A4105E71EE}" destId="{70C80A55-7487-4473-8DC7-1265B8A2C6BF}" srcOrd="1" destOrd="0" presId="urn:microsoft.com/office/officeart/2005/8/layout/pList1"/>
    <dgm:cxn modelId="{C7A9B60E-FAA5-4B79-A90E-CB8EAC8EA43D}" type="presParOf" srcId="{28D3A6AA-3329-409F-9A2E-128F6C0CE75E}" destId="{6918ACE1-9E4F-406D-8DB9-7247E8D61E54}" srcOrd="7" destOrd="0" presId="urn:microsoft.com/office/officeart/2005/8/layout/pList1"/>
    <dgm:cxn modelId="{0C7C7D91-C4F0-4AC9-82A9-F8761A7C5697}" type="presParOf" srcId="{28D3A6AA-3329-409F-9A2E-128F6C0CE75E}" destId="{01A5DF2D-F241-403C-824A-21CBC52F9853}" srcOrd="8" destOrd="0" presId="urn:microsoft.com/office/officeart/2005/8/layout/pList1"/>
    <dgm:cxn modelId="{401E0DFD-C9CC-4E0C-8FE0-280C61001161}" type="presParOf" srcId="{01A5DF2D-F241-403C-824A-21CBC52F9853}" destId="{32801D0D-1F42-4238-81C5-D14250AE2956}" srcOrd="0" destOrd="0" presId="urn:microsoft.com/office/officeart/2005/8/layout/pList1"/>
    <dgm:cxn modelId="{28FA18FC-88D2-4CFA-A970-D9893A9D3081}" type="presParOf" srcId="{01A5DF2D-F241-403C-824A-21CBC52F9853}" destId="{DC676288-417F-4DE2-A606-247B8FB519E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CA849C-3A52-40CC-A585-4F468C97EC6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7F86EC-A48E-484D-89A5-361787E5103B}">
      <dgm:prSet phldrT="[Text]"/>
      <dgm:spPr/>
      <dgm:t>
        <a:bodyPr/>
        <a:lstStyle/>
        <a:p>
          <a:r>
            <a:rPr lang="en-US" dirty="0"/>
            <a:t>Osteoporosis</a:t>
          </a:r>
        </a:p>
      </dgm:t>
    </dgm:pt>
    <dgm:pt modelId="{F9D90CDA-C322-4DA5-9B2D-B316B8D56461}" type="parTrans" cxnId="{58F35968-E029-4BEC-9684-CD13A6C238EE}">
      <dgm:prSet/>
      <dgm:spPr/>
      <dgm:t>
        <a:bodyPr/>
        <a:lstStyle/>
        <a:p>
          <a:endParaRPr lang="en-US"/>
        </a:p>
      </dgm:t>
    </dgm:pt>
    <dgm:pt modelId="{5EF5240C-9A60-42F2-8999-5385C314F132}" type="sibTrans" cxnId="{58F35968-E029-4BEC-9684-CD13A6C238EE}">
      <dgm:prSet/>
      <dgm:spPr/>
      <dgm:t>
        <a:bodyPr/>
        <a:lstStyle/>
        <a:p>
          <a:endParaRPr lang="en-US"/>
        </a:p>
      </dgm:t>
    </dgm:pt>
    <dgm:pt modelId="{2F6531EA-5824-4D2C-9AD4-F47E660CBA78}">
      <dgm:prSet phldrT="[Text]"/>
      <dgm:spPr/>
      <dgm:t>
        <a:bodyPr/>
        <a:lstStyle/>
        <a:p>
          <a:r>
            <a:rPr lang="en-US" dirty="0"/>
            <a:t>Falls</a:t>
          </a:r>
        </a:p>
      </dgm:t>
    </dgm:pt>
    <dgm:pt modelId="{F0431880-3F51-48C1-BBF6-644FDC59C78D}" type="parTrans" cxnId="{09E42C46-79A1-4894-94A5-9BC741200AD5}">
      <dgm:prSet/>
      <dgm:spPr/>
      <dgm:t>
        <a:bodyPr/>
        <a:lstStyle/>
        <a:p>
          <a:endParaRPr lang="en-US"/>
        </a:p>
      </dgm:t>
    </dgm:pt>
    <dgm:pt modelId="{78245C40-F789-4A3A-9BB5-70E09AA750E9}" type="sibTrans" cxnId="{09E42C46-79A1-4894-94A5-9BC741200AD5}">
      <dgm:prSet/>
      <dgm:spPr/>
      <dgm:t>
        <a:bodyPr/>
        <a:lstStyle/>
        <a:p>
          <a:endParaRPr lang="en-US"/>
        </a:p>
      </dgm:t>
    </dgm:pt>
    <dgm:pt modelId="{C5753AA0-7FF0-4850-9B73-E1F68F82CAA8}">
      <dgm:prSet phldrT="[Text]"/>
      <dgm:spPr/>
      <dgm:t>
        <a:bodyPr/>
        <a:lstStyle/>
        <a:p>
          <a:r>
            <a:rPr lang="en-US" dirty="0"/>
            <a:t>*Dementia</a:t>
          </a:r>
        </a:p>
      </dgm:t>
    </dgm:pt>
    <dgm:pt modelId="{470E6CC3-B76C-4E99-8558-7E1CCDB8B856}" type="parTrans" cxnId="{E708DD06-78DF-466E-8DED-CA53EE2ADC1A}">
      <dgm:prSet/>
      <dgm:spPr/>
      <dgm:t>
        <a:bodyPr/>
        <a:lstStyle/>
        <a:p>
          <a:endParaRPr lang="en-US"/>
        </a:p>
      </dgm:t>
    </dgm:pt>
    <dgm:pt modelId="{E2EF979A-CD04-4B71-B222-193CCF0A4904}" type="sibTrans" cxnId="{E708DD06-78DF-466E-8DED-CA53EE2ADC1A}">
      <dgm:prSet/>
      <dgm:spPr/>
      <dgm:t>
        <a:bodyPr/>
        <a:lstStyle/>
        <a:p>
          <a:endParaRPr lang="en-US"/>
        </a:p>
      </dgm:t>
    </dgm:pt>
    <dgm:pt modelId="{ABE85CA1-0FB9-40F6-AD98-1EBECDA1D72B}">
      <dgm:prSet phldrT="[Text]"/>
      <dgm:spPr/>
      <dgm:t>
        <a:bodyPr/>
        <a:lstStyle/>
        <a:p>
          <a:r>
            <a:rPr lang="en-US" dirty="0"/>
            <a:t>Functional Impairment</a:t>
          </a:r>
        </a:p>
      </dgm:t>
    </dgm:pt>
    <dgm:pt modelId="{13A288E4-A624-4BD5-92B9-E0A12699F147}" type="parTrans" cxnId="{FC108772-E343-4821-9CDB-61CC08A43E9B}">
      <dgm:prSet/>
      <dgm:spPr/>
      <dgm:t>
        <a:bodyPr/>
        <a:lstStyle/>
        <a:p>
          <a:endParaRPr lang="en-US"/>
        </a:p>
      </dgm:t>
    </dgm:pt>
    <dgm:pt modelId="{A3086B3D-0CAF-449D-A108-9EE918F96379}" type="sibTrans" cxnId="{FC108772-E343-4821-9CDB-61CC08A43E9B}">
      <dgm:prSet/>
      <dgm:spPr/>
      <dgm:t>
        <a:bodyPr/>
        <a:lstStyle/>
        <a:p>
          <a:endParaRPr lang="en-US"/>
        </a:p>
      </dgm:t>
    </dgm:pt>
    <dgm:pt modelId="{65E9CBF3-554D-4AF9-A296-313B666961C1}">
      <dgm:prSet phldrT="[Text]"/>
      <dgm:spPr/>
      <dgm:t>
        <a:bodyPr/>
        <a:lstStyle/>
        <a:p>
          <a:r>
            <a:rPr lang="en-US" dirty="0"/>
            <a:t>Urinary Incontinence</a:t>
          </a:r>
        </a:p>
      </dgm:t>
    </dgm:pt>
    <dgm:pt modelId="{9615A1FE-75DB-4D78-B2D5-A8A42BA7EFEA}" type="parTrans" cxnId="{1B4A5B1E-CD0B-44E2-9B0A-EBB7F5A6E9DF}">
      <dgm:prSet/>
      <dgm:spPr/>
      <dgm:t>
        <a:bodyPr/>
        <a:lstStyle/>
        <a:p>
          <a:endParaRPr lang="en-US"/>
        </a:p>
      </dgm:t>
    </dgm:pt>
    <dgm:pt modelId="{47E85D56-B03E-4FE4-AA60-82673F3E97ED}" type="sibTrans" cxnId="{1B4A5B1E-CD0B-44E2-9B0A-EBB7F5A6E9DF}">
      <dgm:prSet/>
      <dgm:spPr/>
      <dgm:t>
        <a:bodyPr/>
        <a:lstStyle/>
        <a:p>
          <a:endParaRPr lang="en-US"/>
        </a:p>
      </dgm:t>
    </dgm:pt>
    <dgm:pt modelId="{287ED1DA-D1B3-445E-AB98-8DB7BBFF516F}">
      <dgm:prSet phldrT="[Text]"/>
      <dgm:spPr/>
      <dgm:t>
        <a:bodyPr/>
        <a:lstStyle/>
        <a:p>
          <a:r>
            <a:rPr lang="en-US" dirty="0"/>
            <a:t>Sensory Impairment</a:t>
          </a:r>
        </a:p>
      </dgm:t>
    </dgm:pt>
    <dgm:pt modelId="{2FCBB3F5-F096-4A29-A091-43119B92059F}" type="parTrans" cxnId="{885F6643-7A5C-46C0-8AFE-6359AB3658E6}">
      <dgm:prSet/>
      <dgm:spPr/>
      <dgm:t>
        <a:bodyPr/>
        <a:lstStyle/>
        <a:p>
          <a:endParaRPr lang="en-US"/>
        </a:p>
      </dgm:t>
    </dgm:pt>
    <dgm:pt modelId="{68894E4F-30A0-4A66-A392-77BF084314BE}" type="sibTrans" cxnId="{885F6643-7A5C-46C0-8AFE-6359AB3658E6}">
      <dgm:prSet/>
      <dgm:spPr/>
      <dgm:t>
        <a:bodyPr/>
        <a:lstStyle/>
        <a:p>
          <a:endParaRPr lang="en-US"/>
        </a:p>
      </dgm:t>
    </dgm:pt>
    <dgm:pt modelId="{A12FCDCC-69BD-4D22-9EEF-9295A44DDC12}" type="pres">
      <dgm:prSet presAssocID="{85CA849C-3A52-40CC-A585-4F468C97EC6E}" presName="vert0" presStyleCnt="0">
        <dgm:presLayoutVars>
          <dgm:dir/>
          <dgm:animOne val="branch"/>
          <dgm:animLvl val="lvl"/>
        </dgm:presLayoutVars>
      </dgm:prSet>
      <dgm:spPr/>
    </dgm:pt>
    <dgm:pt modelId="{9B0CD49A-43E3-43DC-BF35-F81D712F269B}" type="pres">
      <dgm:prSet presAssocID="{017F86EC-A48E-484D-89A5-361787E5103B}" presName="thickLine" presStyleLbl="alignNode1" presStyleIdx="0" presStyleCnt="6"/>
      <dgm:spPr/>
    </dgm:pt>
    <dgm:pt modelId="{641F79B0-7FC8-4C6F-9B67-890BF0AF6D19}" type="pres">
      <dgm:prSet presAssocID="{017F86EC-A48E-484D-89A5-361787E5103B}" presName="horz1" presStyleCnt="0"/>
      <dgm:spPr/>
    </dgm:pt>
    <dgm:pt modelId="{46D89420-8AB7-4E38-BF7F-721706D7A8D3}" type="pres">
      <dgm:prSet presAssocID="{017F86EC-A48E-484D-89A5-361787E5103B}" presName="tx1" presStyleLbl="revTx" presStyleIdx="0" presStyleCnt="6"/>
      <dgm:spPr/>
    </dgm:pt>
    <dgm:pt modelId="{1FD56095-9245-408C-BC24-05F89F1ACAB0}" type="pres">
      <dgm:prSet presAssocID="{017F86EC-A48E-484D-89A5-361787E5103B}" presName="vert1" presStyleCnt="0"/>
      <dgm:spPr/>
    </dgm:pt>
    <dgm:pt modelId="{3061C5E8-E43D-4557-832C-6D91D87AEA8C}" type="pres">
      <dgm:prSet presAssocID="{2F6531EA-5824-4D2C-9AD4-F47E660CBA78}" presName="thickLine" presStyleLbl="alignNode1" presStyleIdx="1" presStyleCnt="6"/>
      <dgm:spPr/>
    </dgm:pt>
    <dgm:pt modelId="{EE67D0E4-98F1-4375-A608-3B978F8EA82B}" type="pres">
      <dgm:prSet presAssocID="{2F6531EA-5824-4D2C-9AD4-F47E660CBA78}" presName="horz1" presStyleCnt="0"/>
      <dgm:spPr/>
    </dgm:pt>
    <dgm:pt modelId="{42763886-5E62-4142-96EB-30A0159B25C6}" type="pres">
      <dgm:prSet presAssocID="{2F6531EA-5824-4D2C-9AD4-F47E660CBA78}" presName="tx1" presStyleLbl="revTx" presStyleIdx="1" presStyleCnt="6"/>
      <dgm:spPr/>
    </dgm:pt>
    <dgm:pt modelId="{38C4452C-9DAC-40EA-B36C-A8A771724258}" type="pres">
      <dgm:prSet presAssocID="{2F6531EA-5824-4D2C-9AD4-F47E660CBA78}" presName="vert1" presStyleCnt="0"/>
      <dgm:spPr/>
    </dgm:pt>
    <dgm:pt modelId="{1F05168F-1871-4827-A13C-0CF86336A061}" type="pres">
      <dgm:prSet presAssocID="{C5753AA0-7FF0-4850-9B73-E1F68F82CAA8}" presName="thickLine" presStyleLbl="alignNode1" presStyleIdx="2" presStyleCnt="6"/>
      <dgm:spPr/>
    </dgm:pt>
    <dgm:pt modelId="{551E7613-D68A-40A8-A60C-09D6A98BFD06}" type="pres">
      <dgm:prSet presAssocID="{C5753AA0-7FF0-4850-9B73-E1F68F82CAA8}" presName="horz1" presStyleCnt="0"/>
      <dgm:spPr/>
    </dgm:pt>
    <dgm:pt modelId="{92DF73D5-88D6-4849-AC28-5A32D4E00AE7}" type="pres">
      <dgm:prSet presAssocID="{C5753AA0-7FF0-4850-9B73-E1F68F82CAA8}" presName="tx1" presStyleLbl="revTx" presStyleIdx="2" presStyleCnt="6"/>
      <dgm:spPr/>
    </dgm:pt>
    <dgm:pt modelId="{E24E43A9-4DDF-421B-AF77-EC101075A896}" type="pres">
      <dgm:prSet presAssocID="{C5753AA0-7FF0-4850-9B73-E1F68F82CAA8}" presName="vert1" presStyleCnt="0"/>
      <dgm:spPr/>
    </dgm:pt>
    <dgm:pt modelId="{6CB925BB-D548-4ECB-B95F-261A3A983B00}" type="pres">
      <dgm:prSet presAssocID="{ABE85CA1-0FB9-40F6-AD98-1EBECDA1D72B}" presName="thickLine" presStyleLbl="alignNode1" presStyleIdx="3" presStyleCnt="6"/>
      <dgm:spPr/>
    </dgm:pt>
    <dgm:pt modelId="{AF8065CF-682E-42EA-B4B9-BACD015B97ED}" type="pres">
      <dgm:prSet presAssocID="{ABE85CA1-0FB9-40F6-AD98-1EBECDA1D72B}" presName="horz1" presStyleCnt="0"/>
      <dgm:spPr/>
    </dgm:pt>
    <dgm:pt modelId="{12E5AD91-FEA3-4A82-8FDD-762D04548D45}" type="pres">
      <dgm:prSet presAssocID="{ABE85CA1-0FB9-40F6-AD98-1EBECDA1D72B}" presName="tx1" presStyleLbl="revTx" presStyleIdx="3" presStyleCnt="6"/>
      <dgm:spPr/>
    </dgm:pt>
    <dgm:pt modelId="{FE937389-79CA-4D83-BA73-1471560ADBB2}" type="pres">
      <dgm:prSet presAssocID="{ABE85CA1-0FB9-40F6-AD98-1EBECDA1D72B}" presName="vert1" presStyleCnt="0"/>
      <dgm:spPr/>
    </dgm:pt>
    <dgm:pt modelId="{C93D0404-34C3-43AF-9115-400BAA0AFD48}" type="pres">
      <dgm:prSet presAssocID="{65E9CBF3-554D-4AF9-A296-313B666961C1}" presName="thickLine" presStyleLbl="alignNode1" presStyleIdx="4" presStyleCnt="6"/>
      <dgm:spPr/>
    </dgm:pt>
    <dgm:pt modelId="{D22F77D1-1412-49CF-878C-B6009C334523}" type="pres">
      <dgm:prSet presAssocID="{65E9CBF3-554D-4AF9-A296-313B666961C1}" presName="horz1" presStyleCnt="0"/>
      <dgm:spPr/>
    </dgm:pt>
    <dgm:pt modelId="{96C3AEDA-02B6-4385-9503-F79B12BAEBD2}" type="pres">
      <dgm:prSet presAssocID="{65E9CBF3-554D-4AF9-A296-313B666961C1}" presName="tx1" presStyleLbl="revTx" presStyleIdx="4" presStyleCnt="6"/>
      <dgm:spPr/>
    </dgm:pt>
    <dgm:pt modelId="{D11A5EE4-567C-4528-8A98-E6498247D698}" type="pres">
      <dgm:prSet presAssocID="{65E9CBF3-554D-4AF9-A296-313B666961C1}" presName="vert1" presStyleCnt="0"/>
      <dgm:spPr/>
    </dgm:pt>
    <dgm:pt modelId="{80829FFE-6CEE-4C67-AE08-8B1FECF67284}" type="pres">
      <dgm:prSet presAssocID="{287ED1DA-D1B3-445E-AB98-8DB7BBFF516F}" presName="thickLine" presStyleLbl="alignNode1" presStyleIdx="5" presStyleCnt="6"/>
      <dgm:spPr/>
    </dgm:pt>
    <dgm:pt modelId="{4029A04C-2D2C-45B1-BF03-44EA62EEE31B}" type="pres">
      <dgm:prSet presAssocID="{287ED1DA-D1B3-445E-AB98-8DB7BBFF516F}" presName="horz1" presStyleCnt="0"/>
      <dgm:spPr/>
    </dgm:pt>
    <dgm:pt modelId="{10BCE396-A782-42B7-AFAB-13C36E2E7FB5}" type="pres">
      <dgm:prSet presAssocID="{287ED1DA-D1B3-445E-AB98-8DB7BBFF516F}" presName="tx1" presStyleLbl="revTx" presStyleIdx="5" presStyleCnt="6"/>
      <dgm:spPr/>
    </dgm:pt>
    <dgm:pt modelId="{DF725AC2-2A7C-40DA-BD54-4E6AD96A4C32}" type="pres">
      <dgm:prSet presAssocID="{287ED1DA-D1B3-445E-AB98-8DB7BBFF516F}" presName="vert1" presStyleCnt="0"/>
      <dgm:spPr/>
    </dgm:pt>
  </dgm:ptLst>
  <dgm:cxnLst>
    <dgm:cxn modelId="{E708DD06-78DF-466E-8DED-CA53EE2ADC1A}" srcId="{85CA849C-3A52-40CC-A585-4F468C97EC6E}" destId="{C5753AA0-7FF0-4850-9B73-E1F68F82CAA8}" srcOrd="2" destOrd="0" parTransId="{470E6CC3-B76C-4E99-8558-7E1CCDB8B856}" sibTransId="{E2EF979A-CD04-4B71-B222-193CCF0A4904}"/>
    <dgm:cxn modelId="{1B4A5B1E-CD0B-44E2-9B0A-EBB7F5A6E9DF}" srcId="{85CA849C-3A52-40CC-A585-4F468C97EC6E}" destId="{65E9CBF3-554D-4AF9-A296-313B666961C1}" srcOrd="4" destOrd="0" parTransId="{9615A1FE-75DB-4D78-B2D5-A8A42BA7EFEA}" sibTransId="{47E85D56-B03E-4FE4-AA60-82673F3E97ED}"/>
    <dgm:cxn modelId="{AF04CA3A-210B-4649-9774-93D38F3C22A8}" type="presOf" srcId="{ABE85CA1-0FB9-40F6-AD98-1EBECDA1D72B}" destId="{12E5AD91-FEA3-4A82-8FDD-762D04548D45}" srcOrd="0" destOrd="0" presId="urn:microsoft.com/office/officeart/2008/layout/LinedList"/>
    <dgm:cxn modelId="{885F6643-7A5C-46C0-8AFE-6359AB3658E6}" srcId="{85CA849C-3A52-40CC-A585-4F468C97EC6E}" destId="{287ED1DA-D1B3-445E-AB98-8DB7BBFF516F}" srcOrd="5" destOrd="0" parTransId="{2FCBB3F5-F096-4A29-A091-43119B92059F}" sibTransId="{68894E4F-30A0-4A66-A392-77BF084314BE}"/>
    <dgm:cxn modelId="{09E42C46-79A1-4894-94A5-9BC741200AD5}" srcId="{85CA849C-3A52-40CC-A585-4F468C97EC6E}" destId="{2F6531EA-5824-4D2C-9AD4-F47E660CBA78}" srcOrd="1" destOrd="0" parTransId="{F0431880-3F51-48C1-BBF6-644FDC59C78D}" sibTransId="{78245C40-F789-4A3A-9BB5-70E09AA750E9}"/>
    <dgm:cxn modelId="{58F35968-E029-4BEC-9684-CD13A6C238EE}" srcId="{85CA849C-3A52-40CC-A585-4F468C97EC6E}" destId="{017F86EC-A48E-484D-89A5-361787E5103B}" srcOrd="0" destOrd="0" parTransId="{F9D90CDA-C322-4DA5-9B2D-B316B8D56461}" sibTransId="{5EF5240C-9A60-42F2-8999-5385C314F132}"/>
    <dgm:cxn modelId="{171A7E4D-DC44-4DD4-A9D0-FB72A446D4C6}" type="presOf" srcId="{2F6531EA-5824-4D2C-9AD4-F47E660CBA78}" destId="{42763886-5E62-4142-96EB-30A0159B25C6}" srcOrd="0" destOrd="0" presId="urn:microsoft.com/office/officeart/2008/layout/LinedList"/>
    <dgm:cxn modelId="{A5F46C72-5FD8-441F-9449-2A79D4579715}" type="presOf" srcId="{287ED1DA-D1B3-445E-AB98-8DB7BBFF516F}" destId="{10BCE396-A782-42B7-AFAB-13C36E2E7FB5}" srcOrd="0" destOrd="0" presId="urn:microsoft.com/office/officeart/2008/layout/LinedList"/>
    <dgm:cxn modelId="{FC108772-E343-4821-9CDB-61CC08A43E9B}" srcId="{85CA849C-3A52-40CC-A585-4F468C97EC6E}" destId="{ABE85CA1-0FB9-40F6-AD98-1EBECDA1D72B}" srcOrd="3" destOrd="0" parTransId="{13A288E4-A624-4BD5-92B9-E0A12699F147}" sibTransId="{A3086B3D-0CAF-449D-A108-9EE918F96379}"/>
    <dgm:cxn modelId="{D530FB9D-C3BC-4DB4-BC6E-1E4A00CAD56C}" type="presOf" srcId="{85CA849C-3A52-40CC-A585-4F468C97EC6E}" destId="{A12FCDCC-69BD-4D22-9EEF-9295A44DDC12}" srcOrd="0" destOrd="0" presId="urn:microsoft.com/office/officeart/2008/layout/LinedList"/>
    <dgm:cxn modelId="{5FBF08B7-13E1-4C62-82C5-7400788BD206}" type="presOf" srcId="{65E9CBF3-554D-4AF9-A296-313B666961C1}" destId="{96C3AEDA-02B6-4385-9503-F79B12BAEBD2}" srcOrd="0" destOrd="0" presId="urn:microsoft.com/office/officeart/2008/layout/LinedList"/>
    <dgm:cxn modelId="{09E43FEC-39B4-485F-9514-CB826730CA25}" type="presOf" srcId="{C5753AA0-7FF0-4850-9B73-E1F68F82CAA8}" destId="{92DF73D5-88D6-4849-AC28-5A32D4E00AE7}" srcOrd="0" destOrd="0" presId="urn:microsoft.com/office/officeart/2008/layout/LinedList"/>
    <dgm:cxn modelId="{0BB2A5EE-A5FC-4D70-89AB-F9A1FDED3A1B}" type="presOf" srcId="{017F86EC-A48E-484D-89A5-361787E5103B}" destId="{46D89420-8AB7-4E38-BF7F-721706D7A8D3}" srcOrd="0" destOrd="0" presId="urn:microsoft.com/office/officeart/2008/layout/LinedList"/>
    <dgm:cxn modelId="{CD53C9D1-910C-499A-82AB-6B4DFA950103}" type="presParOf" srcId="{A12FCDCC-69BD-4D22-9EEF-9295A44DDC12}" destId="{9B0CD49A-43E3-43DC-BF35-F81D712F269B}" srcOrd="0" destOrd="0" presId="urn:microsoft.com/office/officeart/2008/layout/LinedList"/>
    <dgm:cxn modelId="{D4F68E53-D94F-44BE-92BF-E80C8C024E0C}" type="presParOf" srcId="{A12FCDCC-69BD-4D22-9EEF-9295A44DDC12}" destId="{641F79B0-7FC8-4C6F-9B67-890BF0AF6D19}" srcOrd="1" destOrd="0" presId="urn:microsoft.com/office/officeart/2008/layout/LinedList"/>
    <dgm:cxn modelId="{77D9FFB3-757A-4530-B73A-EEC81B5D625C}" type="presParOf" srcId="{641F79B0-7FC8-4C6F-9B67-890BF0AF6D19}" destId="{46D89420-8AB7-4E38-BF7F-721706D7A8D3}" srcOrd="0" destOrd="0" presId="urn:microsoft.com/office/officeart/2008/layout/LinedList"/>
    <dgm:cxn modelId="{82F11B91-5F34-4177-9A08-80B11B2028C2}" type="presParOf" srcId="{641F79B0-7FC8-4C6F-9B67-890BF0AF6D19}" destId="{1FD56095-9245-408C-BC24-05F89F1ACAB0}" srcOrd="1" destOrd="0" presId="urn:microsoft.com/office/officeart/2008/layout/LinedList"/>
    <dgm:cxn modelId="{BFD882B7-E9D4-436E-99E4-ED291E25C90B}" type="presParOf" srcId="{A12FCDCC-69BD-4D22-9EEF-9295A44DDC12}" destId="{3061C5E8-E43D-4557-832C-6D91D87AEA8C}" srcOrd="2" destOrd="0" presId="urn:microsoft.com/office/officeart/2008/layout/LinedList"/>
    <dgm:cxn modelId="{5102792E-AF3D-4AE5-B892-0B3FDF2CBCB5}" type="presParOf" srcId="{A12FCDCC-69BD-4D22-9EEF-9295A44DDC12}" destId="{EE67D0E4-98F1-4375-A608-3B978F8EA82B}" srcOrd="3" destOrd="0" presId="urn:microsoft.com/office/officeart/2008/layout/LinedList"/>
    <dgm:cxn modelId="{259457BB-A0DE-4741-BF16-027A9A431FCB}" type="presParOf" srcId="{EE67D0E4-98F1-4375-A608-3B978F8EA82B}" destId="{42763886-5E62-4142-96EB-30A0159B25C6}" srcOrd="0" destOrd="0" presId="urn:microsoft.com/office/officeart/2008/layout/LinedList"/>
    <dgm:cxn modelId="{6D3C68BB-2C44-4F07-9938-74B63B0A5963}" type="presParOf" srcId="{EE67D0E4-98F1-4375-A608-3B978F8EA82B}" destId="{38C4452C-9DAC-40EA-B36C-A8A771724258}" srcOrd="1" destOrd="0" presId="urn:microsoft.com/office/officeart/2008/layout/LinedList"/>
    <dgm:cxn modelId="{AE65BC63-C0F2-451F-A1C7-76F2C9EF4373}" type="presParOf" srcId="{A12FCDCC-69BD-4D22-9EEF-9295A44DDC12}" destId="{1F05168F-1871-4827-A13C-0CF86336A061}" srcOrd="4" destOrd="0" presId="urn:microsoft.com/office/officeart/2008/layout/LinedList"/>
    <dgm:cxn modelId="{54B32DC0-C1BD-44FC-A7D8-DA4E17B8AE54}" type="presParOf" srcId="{A12FCDCC-69BD-4D22-9EEF-9295A44DDC12}" destId="{551E7613-D68A-40A8-A60C-09D6A98BFD06}" srcOrd="5" destOrd="0" presId="urn:microsoft.com/office/officeart/2008/layout/LinedList"/>
    <dgm:cxn modelId="{8929A9B3-0718-4524-8FAE-4B862D643338}" type="presParOf" srcId="{551E7613-D68A-40A8-A60C-09D6A98BFD06}" destId="{92DF73D5-88D6-4849-AC28-5A32D4E00AE7}" srcOrd="0" destOrd="0" presId="urn:microsoft.com/office/officeart/2008/layout/LinedList"/>
    <dgm:cxn modelId="{36140520-42B8-4BE2-8BFE-9AC594E7573B}" type="presParOf" srcId="{551E7613-D68A-40A8-A60C-09D6A98BFD06}" destId="{E24E43A9-4DDF-421B-AF77-EC101075A896}" srcOrd="1" destOrd="0" presId="urn:microsoft.com/office/officeart/2008/layout/LinedList"/>
    <dgm:cxn modelId="{E3CC715D-01D7-472B-97A5-6BDEA4499E34}" type="presParOf" srcId="{A12FCDCC-69BD-4D22-9EEF-9295A44DDC12}" destId="{6CB925BB-D548-4ECB-B95F-261A3A983B00}" srcOrd="6" destOrd="0" presId="urn:microsoft.com/office/officeart/2008/layout/LinedList"/>
    <dgm:cxn modelId="{EF462789-8AD1-4CA3-8C8A-EB7D3ACF646D}" type="presParOf" srcId="{A12FCDCC-69BD-4D22-9EEF-9295A44DDC12}" destId="{AF8065CF-682E-42EA-B4B9-BACD015B97ED}" srcOrd="7" destOrd="0" presId="urn:microsoft.com/office/officeart/2008/layout/LinedList"/>
    <dgm:cxn modelId="{042D71D0-2AA4-48D2-8DD3-9F5D12164B26}" type="presParOf" srcId="{AF8065CF-682E-42EA-B4B9-BACD015B97ED}" destId="{12E5AD91-FEA3-4A82-8FDD-762D04548D45}" srcOrd="0" destOrd="0" presId="urn:microsoft.com/office/officeart/2008/layout/LinedList"/>
    <dgm:cxn modelId="{EC9C0B4C-1C93-4529-AE09-9A2018455314}" type="presParOf" srcId="{AF8065CF-682E-42EA-B4B9-BACD015B97ED}" destId="{FE937389-79CA-4D83-BA73-1471560ADBB2}" srcOrd="1" destOrd="0" presId="urn:microsoft.com/office/officeart/2008/layout/LinedList"/>
    <dgm:cxn modelId="{FE917BFA-CC44-4871-B634-AD04940569AB}" type="presParOf" srcId="{A12FCDCC-69BD-4D22-9EEF-9295A44DDC12}" destId="{C93D0404-34C3-43AF-9115-400BAA0AFD48}" srcOrd="8" destOrd="0" presId="urn:microsoft.com/office/officeart/2008/layout/LinedList"/>
    <dgm:cxn modelId="{4ACC91DA-E8DF-4FC2-AA5A-E113C84F8F8D}" type="presParOf" srcId="{A12FCDCC-69BD-4D22-9EEF-9295A44DDC12}" destId="{D22F77D1-1412-49CF-878C-B6009C334523}" srcOrd="9" destOrd="0" presId="urn:microsoft.com/office/officeart/2008/layout/LinedList"/>
    <dgm:cxn modelId="{81FDDFAA-9AF9-43E3-A217-8A4983957FBE}" type="presParOf" srcId="{D22F77D1-1412-49CF-878C-B6009C334523}" destId="{96C3AEDA-02B6-4385-9503-F79B12BAEBD2}" srcOrd="0" destOrd="0" presId="urn:microsoft.com/office/officeart/2008/layout/LinedList"/>
    <dgm:cxn modelId="{8FACCBDB-2856-4BB2-B7B4-2A7251E863E1}" type="presParOf" srcId="{D22F77D1-1412-49CF-878C-B6009C334523}" destId="{D11A5EE4-567C-4528-8A98-E6498247D698}" srcOrd="1" destOrd="0" presId="urn:microsoft.com/office/officeart/2008/layout/LinedList"/>
    <dgm:cxn modelId="{A3FA2D96-6B06-424E-BA7B-F5AE72A9C617}" type="presParOf" srcId="{A12FCDCC-69BD-4D22-9EEF-9295A44DDC12}" destId="{80829FFE-6CEE-4C67-AE08-8B1FECF67284}" srcOrd="10" destOrd="0" presId="urn:microsoft.com/office/officeart/2008/layout/LinedList"/>
    <dgm:cxn modelId="{2091F918-89C4-40AF-BC54-BFB70D44B62F}" type="presParOf" srcId="{A12FCDCC-69BD-4D22-9EEF-9295A44DDC12}" destId="{4029A04C-2D2C-45B1-BF03-44EA62EEE31B}" srcOrd="11" destOrd="0" presId="urn:microsoft.com/office/officeart/2008/layout/LinedList"/>
    <dgm:cxn modelId="{66156F39-BB07-4872-8FC0-891CA650261B}" type="presParOf" srcId="{4029A04C-2D2C-45B1-BF03-44EA62EEE31B}" destId="{10BCE396-A782-42B7-AFAB-13C36E2E7FB5}" srcOrd="0" destOrd="0" presId="urn:microsoft.com/office/officeart/2008/layout/LinedList"/>
    <dgm:cxn modelId="{5F5CB4E6-82B3-4C32-B1ED-72F37B54896E}" type="presParOf" srcId="{4029A04C-2D2C-45B1-BF03-44EA62EEE31B}" destId="{DF725AC2-2A7C-40DA-BD54-4E6AD96A4C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957658-0266-4F0D-887B-9127D181C9F0}"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8E88FE59-33D1-45AB-8057-659E5BBECF69}">
      <dgm:prSet phldrT="[Text]"/>
      <dgm:spPr/>
      <dgm:t>
        <a:bodyPr/>
        <a:lstStyle/>
        <a:p>
          <a:r>
            <a:rPr lang="en-US" dirty="0"/>
            <a:t>Accelerated aging</a:t>
          </a:r>
        </a:p>
      </dgm:t>
    </dgm:pt>
    <dgm:pt modelId="{F4DDCBFA-C5D0-4510-A214-0D8E4AECD3C4}" type="parTrans" cxnId="{2CAB2729-AF76-428F-A089-8FA9D1C646A5}">
      <dgm:prSet/>
      <dgm:spPr/>
      <dgm:t>
        <a:bodyPr/>
        <a:lstStyle/>
        <a:p>
          <a:endParaRPr lang="en-US"/>
        </a:p>
      </dgm:t>
    </dgm:pt>
    <dgm:pt modelId="{8B4AAB3A-764C-495D-A702-10CE464419C4}" type="sibTrans" cxnId="{2CAB2729-AF76-428F-A089-8FA9D1C646A5}">
      <dgm:prSet/>
      <dgm:spPr/>
      <dgm:t>
        <a:bodyPr/>
        <a:lstStyle/>
        <a:p>
          <a:endParaRPr lang="en-US"/>
        </a:p>
      </dgm:t>
    </dgm:pt>
    <dgm:pt modelId="{76A30BBD-84A4-476C-ACF3-76F7F0F586E9}">
      <dgm:prSet phldrT="[Text]"/>
      <dgm:spPr/>
      <dgm:t>
        <a:bodyPr/>
        <a:lstStyle/>
        <a:p>
          <a:r>
            <a:rPr lang="en-US" b="1" dirty="0"/>
            <a:t>Mental health conditions</a:t>
          </a:r>
        </a:p>
      </dgm:t>
    </dgm:pt>
    <dgm:pt modelId="{D7CED37E-B8F3-4EEF-989D-26C8F52815FF}" type="parTrans" cxnId="{369EF9FE-EBDF-46DF-8987-E0E950B4F2FE}">
      <dgm:prSet/>
      <dgm:spPr/>
      <dgm:t>
        <a:bodyPr/>
        <a:lstStyle/>
        <a:p>
          <a:endParaRPr lang="en-US"/>
        </a:p>
      </dgm:t>
    </dgm:pt>
    <dgm:pt modelId="{6A6BA110-BFA0-480D-9DFF-C3F9F5A1FC08}" type="sibTrans" cxnId="{369EF9FE-EBDF-46DF-8987-E0E950B4F2FE}">
      <dgm:prSet/>
      <dgm:spPr/>
      <dgm:t>
        <a:bodyPr/>
        <a:lstStyle/>
        <a:p>
          <a:endParaRPr lang="en-US"/>
        </a:p>
      </dgm:t>
    </dgm:pt>
    <dgm:pt modelId="{71A10472-E997-4CB8-959D-E56B5F595DB3}">
      <dgm:prSet phldrT="[Text]"/>
      <dgm:spPr/>
      <dgm:t>
        <a:bodyPr/>
        <a:lstStyle/>
        <a:p>
          <a:r>
            <a:rPr lang="en-US" b="1" dirty="0"/>
            <a:t>Lack of health insurance</a:t>
          </a:r>
        </a:p>
      </dgm:t>
    </dgm:pt>
    <dgm:pt modelId="{FC5E692B-B14C-4510-AEEB-132D1BB22DA4}" type="parTrans" cxnId="{420CC445-FB57-4972-9FF2-01A059FF6B71}">
      <dgm:prSet/>
      <dgm:spPr/>
      <dgm:t>
        <a:bodyPr/>
        <a:lstStyle/>
        <a:p>
          <a:endParaRPr lang="en-US"/>
        </a:p>
      </dgm:t>
    </dgm:pt>
    <dgm:pt modelId="{EAC9714C-C9AE-438F-B70C-9D6BEB5C38BB}" type="sibTrans" cxnId="{420CC445-FB57-4972-9FF2-01A059FF6B71}">
      <dgm:prSet/>
      <dgm:spPr/>
      <dgm:t>
        <a:bodyPr/>
        <a:lstStyle/>
        <a:p>
          <a:endParaRPr lang="en-US"/>
        </a:p>
      </dgm:t>
    </dgm:pt>
    <dgm:pt modelId="{E463F862-E296-41D5-B102-95D9B03E8BFD}">
      <dgm:prSet phldrT="[Text]"/>
      <dgm:spPr/>
      <dgm:t>
        <a:bodyPr/>
        <a:lstStyle/>
        <a:p>
          <a:r>
            <a:rPr lang="en-US" b="1" dirty="0"/>
            <a:t>Lack of access to medications and care</a:t>
          </a:r>
        </a:p>
      </dgm:t>
    </dgm:pt>
    <dgm:pt modelId="{98871835-959E-4723-88E9-39C0FC0F612B}" type="parTrans" cxnId="{3A98EDED-759C-4D0F-8E93-3AA52FDDEDD1}">
      <dgm:prSet/>
      <dgm:spPr/>
      <dgm:t>
        <a:bodyPr/>
        <a:lstStyle/>
        <a:p>
          <a:endParaRPr lang="en-US"/>
        </a:p>
      </dgm:t>
    </dgm:pt>
    <dgm:pt modelId="{47E396ED-B471-4214-B2F9-D14A780792C3}" type="sibTrans" cxnId="{3A98EDED-759C-4D0F-8E93-3AA52FDDEDD1}">
      <dgm:prSet/>
      <dgm:spPr/>
      <dgm:t>
        <a:bodyPr/>
        <a:lstStyle/>
        <a:p>
          <a:endParaRPr lang="en-US"/>
        </a:p>
      </dgm:t>
    </dgm:pt>
    <dgm:pt modelId="{3C786F33-978E-45C2-9258-084D283135CD}">
      <dgm:prSet phldrT="[Text]"/>
      <dgm:spPr/>
      <dgm:t>
        <a:bodyPr/>
        <a:lstStyle/>
        <a:p>
          <a:r>
            <a:rPr lang="en-US" b="1" dirty="0"/>
            <a:t>Substance use disorder</a:t>
          </a:r>
        </a:p>
      </dgm:t>
    </dgm:pt>
    <dgm:pt modelId="{F8431D79-5CE4-49DE-B58D-340AE9A3B186}" type="parTrans" cxnId="{DC5412C1-87C0-4543-80AD-153154B27ED3}">
      <dgm:prSet/>
      <dgm:spPr/>
      <dgm:t>
        <a:bodyPr/>
        <a:lstStyle/>
        <a:p>
          <a:endParaRPr lang="en-US"/>
        </a:p>
      </dgm:t>
    </dgm:pt>
    <dgm:pt modelId="{8CAA1B33-C5A9-4AB0-95EC-9FEED3D3B55F}" type="sibTrans" cxnId="{DC5412C1-87C0-4543-80AD-153154B27ED3}">
      <dgm:prSet/>
      <dgm:spPr/>
      <dgm:t>
        <a:bodyPr/>
        <a:lstStyle/>
        <a:p>
          <a:endParaRPr lang="en-US"/>
        </a:p>
      </dgm:t>
    </dgm:pt>
    <dgm:pt modelId="{09548156-5EB1-4661-838D-C456BBF5721A}" type="pres">
      <dgm:prSet presAssocID="{9D957658-0266-4F0D-887B-9127D181C9F0}" presName="Name0" presStyleCnt="0">
        <dgm:presLayoutVars>
          <dgm:chMax/>
          <dgm:chPref val="1"/>
          <dgm:dir/>
          <dgm:animOne val="branch"/>
          <dgm:animLvl val="lvl"/>
          <dgm:resizeHandles/>
        </dgm:presLayoutVars>
      </dgm:prSet>
      <dgm:spPr/>
    </dgm:pt>
    <dgm:pt modelId="{2DB2E98D-613E-48EA-A0F1-208CCA4B4DBE}" type="pres">
      <dgm:prSet presAssocID="{8E88FE59-33D1-45AB-8057-659E5BBECF69}" presName="composite" presStyleCnt="0"/>
      <dgm:spPr/>
    </dgm:pt>
    <dgm:pt modelId="{CD422BD4-C0E5-45AA-BDA4-7C78DEE238EF}" type="pres">
      <dgm:prSet presAssocID="{8E88FE59-33D1-45AB-8057-659E5BBECF69}" presName="ParentAccent1" presStyleLbl="alignNode1" presStyleIdx="0" presStyleCnt="42"/>
      <dgm:spPr/>
    </dgm:pt>
    <dgm:pt modelId="{35074697-2C0E-4F60-8C55-47CF4C6362B7}" type="pres">
      <dgm:prSet presAssocID="{8E88FE59-33D1-45AB-8057-659E5BBECF69}" presName="ParentAccent2" presStyleLbl="alignNode1" presStyleIdx="1" presStyleCnt="42"/>
      <dgm:spPr/>
    </dgm:pt>
    <dgm:pt modelId="{B523D435-88BC-4D5B-A63C-FAD8AE75D6B0}" type="pres">
      <dgm:prSet presAssocID="{8E88FE59-33D1-45AB-8057-659E5BBECF69}" presName="ParentAccent3" presStyleLbl="alignNode1" presStyleIdx="2" presStyleCnt="42"/>
      <dgm:spPr/>
    </dgm:pt>
    <dgm:pt modelId="{5CE5875D-6975-45F4-9805-C48AB85D00C8}" type="pres">
      <dgm:prSet presAssocID="{8E88FE59-33D1-45AB-8057-659E5BBECF69}" presName="ParentAccent4" presStyleLbl="alignNode1" presStyleIdx="3" presStyleCnt="42"/>
      <dgm:spPr/>
    </dgm:pt>
    <dgm:pt modelId="{056BA4CB-F50E-4726-B9E6-1774117F5B34}" type="pres">
      <dgm:prSet presAssocID="{8E88FE59-33D1-45AB-8057-659E5BBECF69}" presName="ParentAccent5" presStyleLbl="alignNode1" presStyleIdx="4" presStyleCnt="42"/>
      <dgm:spPr/>
    </dgm:pt>
    <dgm:pt modelId="{C69DA229-2D45-4583-8E27-42945EFE48DE}" type="pres">
      <dgm:prSet presAssocID="{8E88FE59-33D1-45AB-8057-659E5BBECF69}" presName="ParentAccent6" presStyleLbl="alignNode1" presStyleIdx="5" presStyleCnt="42"/>
      <dgm:spPr/>
    </dgm:pt>
    <dgm:pt modelId="{5C4E9C41-8FAA-4B1B-B025-C7FB296D497A}" type="pres">
      <dgm:prSet presAssocID="{8E88FE59-33D1-45AB-8057-659E5BBECF69}" presName="ParentAccent7" presStyleLbl="alignNode1" presStyleIdx="6" presStyleCnt="42"/>
      <dgm:spPr/>
    </dgm:pt>
    <dgm:pt modelId="{7DB5DA7E-C69A-40EB-8E90-9E2BBAE3D73A}" type="pres">
      <dgm:prSet presAssocID="{8E88FE59-33D1-45AB-8057-659E5BBECF69}" presName="ParentAccent8" presStyleLbl="alignNode1" presStyleIdx="7" presStyleCnt="42"/>
      <dgm:spPr/>
    </dgm:pt>
    <dgm:pt modelId="{A6408622-C5B0-4534-BED8-D56C474414B5}" type="pres">
      <dgm:prSet presAssocID="{8E88FE59-33D1-45AB-8057-659E5BBECF69}" presName="ParentAccent9" presStyleLbl="alignNode1" presStyleIdx="8" presStyleCnt="42"/>
      <dgm:spPr/>
    </dgm:pt>
    <dgm:pt modelId="{6524B21A-889B-4DB3-9001-81BBD466858D}" type="pres">
      <dgm:prSet presAssocID="{8E88FE59-33D1-45AB-8057-659E5BBECF69}" presName="ParentAccent10" presStyleLbl="alignNode1" presStyleIdx="9" presStyleCnt="42"/>
      <dgm:spPr/>
    </dgm:pt>
    <dgm:pt modelId="{5B537A1F-5646-4E6C-9508-D08DD1FAB859}" type="pres">
      <dgm:prSet presAssocID="{8E88FE59-33D1-45AB-8057-659E5BBECF69}" presName="Parent" presStyleLbl="alignNode1" presStyleIdx="10" presStyleCnt="42">
        <dgm:presLayoutVars>
          <dgm:chMax val="5"/>
          <dgm:chPref val="3"/>
          <dgm:bulletEnabled val="1"/>
        </dgm:presLayoutVars>
      </dgm:prSet>
      <dgm:spPr/>
    </dgm:pt>
    <dgm:pt modelId="{1458FA75-5045-4B6B-8B02-503669E79734}" type="pres">
      <dgm:prSet presAssocID="{76A30BBD-84A4-476C-ACF3-76F7F0F586E9}" presName="Child1Accent1" presStyleLbl="alignNode1" presStyleIdx="11" presStyleCnt="42"/>
      <dgm:spPr/>
    </dgm:pt>
    <dgm:pt modelId="{DBF2D8C9-DB1F-41D6-9967-FAFB045BA343}" type="pres">
      <dgm:prSet presAssocID="{76A30BBD-84A4-476C-ACF3-76F7F0F586E9}" presName="Child1Accent2" presStyleLbl="alignNode1" presStyleIdx="12" presStyleCnt="42"/>
      <dgm:spPr/>
    </dgm:pt>
    <dgm:pt modelId="{B593A401-E7FA-47E9-86B3-7586EE6816AE}" type="pres">
      <dgm:prSet presAssocID="{76A30BBD-84A4-476C-ACF3-76F7F0F586E9}" presName="Child1Accent3" presStyleLbl="alignNode1" presStyleIdx="13" presStyleCnt="42"/>
      <dgm:spPr/>
    </dgm:pt>
    <dgm:pt modelId="{A2268F21-8FCA-4FA3-A4B3-4956F82A3E95}" type="pres">
      <dgm:prSet presAssocID="{76A30BBD-84A4-476C-ACF3-76F7F0F586E9}" presName="Child1Accent4" presStyleLbl="alignNode1" presStyleIdx="14" presStyleCnt="42"/>
      <dgm:spPr/>
    </dgm:pt>
    <dgm:pt modelId="{939ADA4D-0855-4B2E-B1F5-A52BB2B31DCA}" type="pres">
      <dgm:prSet presAssocID="{76A30BBD-84A4-476C-ACF3-76F7F0F586E9}" presName="Child1Accent5" presStyleLbl="alignNode1" presStyleIdx="15" presStyleCnt="42"/>
      <dgm:spPr/>
    </dgm:pt>
    <dgm:pt modelId="{4B231B56-E887-4247-8A2E-5BDB050FEC0F}" type="pres">
      <dgm:prSet presAssocID="{76A30BBD-84A4-476C-ACF3-76F7F0F586E9}" presName="Child1Accent6" presStyleLbl="alignNode1" presStyleIdx="16" presStyleCnt="42"/>
      <dgm:spPr/>
    </dgm:pt>
    <dgm:pt modelId="{BCC619CA-FCF3-4725-9B6F-900CE17F47EB}" type="pres">
      <dgm:prSet presAssocID="{76A30BBD-84A4-476C-ACF3-76F7F0F586E9}" presName="Child1Accent7" presStyleLbl="alignNode1" presStyleIdx="17" presStyleCnt="42"/>
      <dgm:spPr/>
    </dgm:pt>
    <dgm:pt modelId="{5A08300E-B42F-4935-91CB-C2E97491AE4E}" type="pres">
      <dgm:prSet presAssocID="{76A30BBD-84A4-476C-ACF3-76F7F0F586E9}" presName="Child1Accent8" presStyleLbl="alignNode1" presStyleIdx="18" presStyleCnt="42"/>
      <dgm:spPr/>
    </dgm:pt>
    <dgm:pt modelId="{C6ADF0FC-62E9-42A8-BAEC-E0A886A5865C}" type="pres">
      <dgm:prSet presAssocID="{76A30BBD-84A4-476C-ACF3-76F7F0F586E9}" presName="Child1Accent9" presStyleLbl="alignNode1" presStyleIdx="19" presStyleCnt="42"/>
      <dgm:spPr/>
    </dgm:pt>
    <dgm:pt modelId="{EA2AFC03-10E6-466E-AD5C-184E918594B2}" type="pres">
      <dgm:prSet presAssocID="{76A30BBD-84A4-476C-ACF3-76F7F0F586E9}" presName="Child1" presStyleLbl="revTx" presStyleIdx="0" presStyleCnt="4" custScaleX="140080">
        <dgm:presLayoutVars>
          <dgm:chMax/>
          <dgm:chPref val="0"/>
          <dgm:bulletEnabled val="1"/>
        </dgm:presLayoutVars>
      </dgm:prSet>
      <dgm:spPr/>
    </dgm:pt>
    <dgm:pt modelId="{67185176-119B-4BD7-9772-74A399643197}" type="pres">
      <dgm:prSet presAssocID="{3C786F33-978E-45C2-9258-084D283135CD}" presName="Child2Accent1" presStyleLbl="alignNode1" presStyleIdx="20" presStyleCnt="42"/>
      <dgm:spPr/>
    </dgm:pt>
    <dgm:pt modelId="{F622B330-A195-4F9B-88B5-77340B705907}" type="pres">
      <dgm:prSet presAssocID="{3C786F33-978E-45C2-9258-084D283135CD}" presName="Child2Accent2" presStyleLbl="alignNode1" presStyleIdx="21" presStyleCnt="42"/>
      <dgm:spPr/>
    </dgm:pt>
    <dgm:pt modelId="{FA622DD0-7E13-4CAA-A399-713F08C4D525}" type="pres">
      <dgm:prSet presAssocID="{3C786F33-978E-45C2-9258-084D283135CD}" presName="Child2Accent3" presStyleLbl="alignNode1" presStyleIdx="22" presStyleCnt="42"/>
      <dgm:spPr/>
    </dgm:pt>
    <dgm:pt modelId="{FCA04A00-79E6-4FE7-A481-8FD796F3B6FB}" type="pres">
      <dgm:prSet presAssocID="{3C786F33-978E-45C2-9258-084D283135CD}" presName="Child2Accent4" presStyleLbl="alignNode1" presStyleIdx="23" presStyleCnt="42"/>
      <dgm:spPr/>
    </dgm:pt>
    <dgm:pt modelId="{28087C8F-1F22-4D3C-99B3-ECD48D1CC2C9}" type="pres">
      <dgm:prSet presAssocID="{3C786F33-978E-45C2-9258-084D283135CD}" presName="Child2Accent5" presStyleLbl="alignNode1" presStyleIdx="24" presStyleCnt="42"/>
      <dgm:spPr/>
    </dgm:pt>
    <dgm:pt modelId="{69EED2B7-B99A-478A-9C37-6CB467B4BDA4}" type="pres">
      <dgm:prSet presAssocID="{3C786F33-978E-45C2-9258-084D283135CD}" presName="Child2Accent6" presStyleLbl="alignNode1" presStyleIdx="25" presStyleCnt="42"/>
      <dgm:spPr/>
    </dgm:pt>
    <dgm:pt modelId="{42086528-9321-48D9-94B8-63D543901C86}" type="pres">
      <dgm:prSet presAssocID="{3C786F33-978E-45C2-9258-084D283135CD}" presName="Child2Accent7" presStyleLbl="alignNode1" presStyleIdx="26" presStyleCnt="42"/>
      <dgm:spPr/>
    </dgm:pt>
    <dgm:pt modelId="{FF694ADD-5AAD-4011-8D76-8F6A8989FB8A}" type="pres">
      <dgm:prSet presAssocID="{3C786F33-978E-45C2-9258-084D283135CD}" presName="Child2" presStyleLbl="revTx" presStyleIdx="1" presStyleCnt="4" custScaleX="140080">
        <dgm:presLayoutVars>
          <dgm:chMax/>
          <dgm:chPref val="0"/>
          <dgm:bulletEnabled val="1"/>
        </dgm:presLayoutVars>
      </dgm:prSet>
      <dgm:spPr/>
    </dgm:pt>
    <dgm:pt modelId="{609833FB-1907-441E-A95D-6B79478DABF6}" type="pres">
      <dgm:prSet presAssocID="{71A10472-E997-4CB8-959D-E56B5F595DB3}" presName="Child3Accent1" presStyleLbl="alignNode1" presStyleIdx="27" presStyleCnt="42"/>
      <dgm:spPr/>
    </dgm:pt>
    <dgm:pt modelId="{399E4093-5E1A-4DF3-9B1C-9937DB086E5B}" type="pres">
      <dgm:prSet presAssocID="{71A10472-E997-4CB8-959D-E56B5F595DB3}" presName="Child3Accent2" presStyleLbl="alignNode1" presStyleIdx="28" presStyleCnt="42"/>
      <dgm:spPr/>
    </dgm:pt>
    <dgm:pt modelId="{C8DB2C8A-6FE3-44A5-9DAB-390E030DF38E}" type="pres">
      <dgm:prSet presAssocID="{71A10472-E997-4CB8-959D-E56B5F595DB3}" presName="Child3Accent3" presStyleLbl="alignNode1" presStyleIdx="29" presStyleCnt="42"/>
      <dgm:spPr/>
    </dgm:pt>
    <dgm:pt modelId="{1D777F72-35F3-4C31-92A7-29E830FA47F3}" type="pres">
      <dgm:prSet presAssocID="{71A10472-E997-4CB8-959D-E56B5F595DB3}" presName="Child3Accent4" presStyleLbl="alignNode1" presStyleIdx="30" presStyleCnt="42"/>
      <dgm:spPr/>
    </dgm:pt>
    <dgm:pt modelId="{B01559A2-5DED-48F5-B8E9-B0A125B76E78}" type="pres">
      <dgm:prSet presAssocID="{71A10472-E997-4CB8-959D-E56B5F595DB3}" presName="Child3Accent5" presStyleLbl="alignNode1" presStyleIdx="31" presStyleCnt="42"/>
      <dgm:spPr/>
    </dgm:pt>
    <dgm:pt modelId="{583FCA0C-102F-4BDE-A0EC-2F7CCE9E0F1A}" type="pres">
      <dgm:prSet presAssocID="{71A10472-E997-4CB8-959D-E56B5F595DB3}" presName="Child3Accent6" presStyleLbl="alignNode1" presStyleIdx="32" presStyleCnt="42"/>
      <dgm:spPr/>
    </dgm:pt>
    <dgm:pt modelId="{9D5DA938-A283-493B-9F45-4F40E0D92C70}" type="pres">
      <dgm:prSet presAssocID="{71A10472-E997-4CB8-959D-E56B5F595DB3}" presName="Child3Accent7" presStyleLbl="alignNode1" presStyleIdx="33" presStyleCnt="42"/>
      <dgm:spPr/>
    </dgm:pt>
    <dgm:pt modelId="{287B778C-931A-4CDC-9A83-8A737B9F6ADA}" type="pres">
      <dgm:prSet presAssocID="{71A10472-E997-4CB8-959D-E56B5F595DB3}" presName="Child3" presStyleLbl="revTx" presStyleIdx="2" presStyleCnt="4" custScaleX="140080">
        <dgm:presLayoutVars>
          <dgm:chMax/>
          <dgm:chPref val="0"/>
          <dgm:bulletEnabled val="1"/>
        </dgm:presLayoutVars>
      </dgm:prSet>
      <dgm:spPr/>
    </dgm:pt>
    <dgm:pt modelId="{13B2A47D-6329-4EDD-8F20-7A7A9967FC45}" type="pres">
      <dgm:prSet presAssocID="{E463F862-E296-41D5-B102-95D9B03E8BFD}" presName="Child4Accent1" presStyleLbl="alignNode1" presStyleIdx="34" presStyleCnt="42"/>
      <dgm:spPr/>
    </dgm:pt>
    <dgm:pt modelId="{576090BC-C0A7-4D40-8B40-4514457B44CF}" type="pres">
      <dgm:prSet presAssocID="{E463F862-E296-41D5-B102-95D9B03E8BFD}" presName="Child4Accent2" presStyleLbl="alignNode1" presStyleIdx="35" presStyleCnt="42"/>
      <dgm:spPr/>
    </dgm:pt>
    <dgm:pt modelId="{2CE21D82-14D6-4B49-8FA7-2DF862242CEE}" type="pres">
      <dgm:prSet presAssocID="{E463F862-E296-41D5-B102-95D9B03E8BFD}" presName="Child4Accent3" presStyleLbl="alignNode1" presStyleIdx="36" presStyleCnt="42"/>
      <dgm:spPr/>
    </dgm:pt>
    <dgm:pt modelId="{3245345D-F024-4428-8584-C2DB173F2285}" type="pres">
      <dgm:prSet presAssocID="{E463F862-E296-41D5-B102-95D9B03E8BFD}" presName="Child4Accent4" presStyleLbl="alignNode1" presStyleIdx="37" presStyleCnt="42"/>
      <dgm:spPr/>
    </dgm:pt>
    <dgm:pt modelId="{0CBCBE1A-C486-496E-9D7E-DAA29BDF1227}" type="pres">
      <dgm:prSet presAssocID="{E463F862-E296-41D5-B102-95D9B03E8BFD}" presName="Child4Accent5" presStyleLbl="alignNode1" presStyleIdx="38" presStyleCnt="42"/>
      <dgm:spPr/>
    </dgm:pt>
    <dgm:pt modelId="{52F3B76C-4EF5-41DC-9501-67EDA28EF922}" type="pres">
      <dgm:prSet presAssocID="{E463F862-E296-41D5-B102-95D9B03E8BFD}" presName="Child4Accent6" presStyleLbl="alignNode1" presStyleIdx="39" presStyleCnt="42"/>
      <dgm:spPr/>
    </dgm:pt>
    <dgm:pt modelId="{1165F020-D07E-448A-A8BD-6227B7BDA87E}" type="pres">
      <dgm:prSet presAssocID="{E463F862-E296-41D5-B102-95D9B03E8BFD}" presName="Child4Accent7" presStyleLbl="alignNode1" presStyleIdx="40" presStyleCnt="42"/>
      <dgm:spPr/>
    </dgm:pt>
    <dgm:pt modelId="{C65154AB-4F97-40F2-87B0-76A518D45A08}" type="pres">
      <dgm:prSet presAssocID="{E463F862-E296-41D5-B102-95D9B03E8BFD}" presName="Child4Accent8" presStyleLbl="alignNode1" presStyleIdx="41" presStyleCnt="42"/>
      <dgm:spPr/>
    </dgm:pt>
    <dgm:pt modelId="{B72B8FFC-B556-4F31-91B5-F9EFC6018271}" type="pres">
      <dgm:prSet presAssocID="{E463F862-E296-41D5-B102-95D9B03E8BFD}" presName="Child4" presStyleLbl="revTx" presStyleIdx="3" presStyleCnt="4" custScaleX="187360" custScaleY="79679">
        <dgm:presLayoutVars>
          <dgm:chMax/>
          <dgm:chPref val="0"/>
          <dgm:bulletEnabled val="1"/>
        </dgm:presLayoutVars>
      </dgm:prSet>
      <dgm:spPr/>
    </dgm:pt>
  </dgm:ptLst>
  <dgm:cxnLst>
    <dgm:cxn modelId="{BC2D1228-F642-4C80-A2FE-67EC2AB7A87C}" type="presOf" srcId="{3C786F33-978E-45C2-9258-084D283135CD}" destId="{FF694ADD-5AAD-4011-8D76-8F6A8989FB8A}" srcOrd="0" destOrd="0" presId="urn:microsoft.com/office/officeart/2011/layout/ConvergingText"/>
    <dgm:cxn modelId="{2CAB2729-AF76-428F-A089-8FA9D1C646A5}" srcId="{9D957658-0266-4F0D-887B-9127D181C9F0}" destId="{8E88FE59-33D1-45AB-8057-659E5BBECF69}" srcOrd="0" destOrd="0" parTransId="{F4DDCBFA-C5D0-4510-A214-0D8E4AECD3C4}" sibTransId="{8B4AAB3A-764C-495D-A702-10CE464419C4}"/>
    <dgm:cxn modelId="{55BA0F38-B0D7-4652-8BCD-A27861843776}" type="presOf" srcId="{E463F862-E296-41D5-B102-95D9B03E8BFD}" destId="{B72B8FFC-B556-4F31-91B5-F9EFC6018271}" srcOrd="0" destOrd="0" presId="urn:microsoft.com/office/officeart/2011/layout/ConvergingText"/>
    <dgm:cxn modelId="{420CC445-FB57-4972-9FF2-01A059FF6B71}" srcId="{8E88FE59-33D1-45AB-8057-659E5BBECF69}" destId="{71A10472-E997-4CB8-959D-E56B5F595DB3}" srcOrd="2" destOrd="0" parTransId="{FC5E692B-B14C-4510-AEEB-132D1BB22DA4}" sibTransId="{EAC9714C-C9AE-438F-B70C-9D6BEB5C38BB}"/>
    <dgm:cxn modelId="{34D14287-5D90-434C-9D6E-A417EEAB9342}" type="presOf" srcId="{8E88FE59-33D1-45AB-8057-659E5BBECF69}" destId="{5B537A1F-5646-4E6C-9508-D08DD1FAB859}" srcOrd="0" destOrd="0" presId="urn:microsoft.com/office/officeart/2011/layout/ConvergingText"/>
    <dgm:cxn modelId="{1F72F48F-055F-47BF-BCA5-646121A2577A}" type="presOf" srcId="{76A30BBD-84A4-476C-ACF3-76F7F0F586E9}" destId="{EA2AFC03-10E6-466E-AD5C-184E918594B2}" srcOrd="0" destOrd="0" presId="urn:microsoft.com/office/officeart/2011/layout/ConvergingText"/>
    <dgm:cxn modelId="{7A72C1B4-9DAF-45F9-AF6F-83A73F655ED0}" type="presOf" srcId="{9D957658-0266-4F0D-887B-9127D181C9F0}" destId="{09548156-5EB1-4661-838D-C456BBF5721A}" srcOrd="0" destOrd="0" presId="urn:microsoft.com/office/officeart/2011/layout/ConvergingText"/>
    <dgm:cxn modelId="{DC5412C1-87C0-4543-80AD-153154B27ED3}" srcId="{8E88FE59-33D1-45AB-8057-659E5BBECF69}" destId="{3C786F33-978E-45C2-9258-084D283135CD}" srcOrd="1" destOrd="0" parTransId="{F8431D79-5CE4-49DE-B58D-340AE9A3B186}" sibTransId="{8CAA1B33-C5A9-4AB0-95EC-9FEED3D3B55F}"/>
    <dgm:cxn modelId="{A7B4EFE9-EE6C-435A-9B41-D4FF2622F7DA}" type="presOf" srcId="{71A10472-E997-4CB8-959D-E56B5F595DB3}" destId="{287B778C-931A-4CDC-9A83-8A737B9F6ADA}" srcOrd="0" destOrd="0" presId="urn:microsoft.com/office/officeart/2011/layout/ConvergingText"/>
    <dgm:cxn modelId="{3A98EDED-759C-4D0F-8E93-3AA52FDDEDD1}" srcId="{8E88FE59-33D1-45AB-8057-659E5BBECF69}" destId="{E463F862-E296-41D5-B102-95D9B03E8BFD}" srcOrd="3" destOrd="0" parTransId="{98871835-959E-4723-88E9-39C0FC0F612B}" sibTransId="{47E396ED-B471-4214-B2F9-D14A780792C3}"/>
    <dgm:cxn modelId="{369EF9FE-EBDF-46DF-8987-E0E950B4F2FE}" srcId="{8E88FE59-33D1-45AB-8057-659E5BBECF69}" destId="{76A30BBD-84A4-476C-ACF3-76F7F0F586E9}" srcOrd="0" destOrd="0" parTransId="{D7CED37E-B8F3-4EEF-989D-26C8F52815FF}" sibTransId="{6A6BA110-BFA0-480D-9DFF-C3F9F5A1FC08}"/>
    <dgm:cxn modelId="{7B811B90-97F3-444E-A1D8-E8D7E4DC55DF}" type="presParOf" srcId="{09548156-5EB1-4661-838D-C456BBF5721A}" destId="{2DB2E98D-613E-48EA-A0F1-208CCA4B4DBE}" srcOrd="0" destOrd="0" presId="urn:microsoft.com/office/officeart/2011/layout/ConvergingText"/>
    <dgm:cxn modelId="{4509D23A-3E24-484F-9A75-0D90F3D5145A}" type="presParOf" srcId="{2DB2E98D-613E-48EA-A0F1-208CCA4B4DBE}" destId="{CD422BD4-C0E5-45AA-BDA4-7C78DEE238EF}" srcOrd="0" destOrd="0" presId="urn:microsoft.com/office/officeart/2011/layout/ConvergingText"/>
    <dgm:cxn modelId="{33C8F90D-FF17-4C7E-BD8C-096D854DE0EA}" type="presParOf" srcId="{2DB2E98D-613E-48EA-A0F1-208CCA4B4DBE}" destId="{35074697-2C0E-4F60-8C55-47CF4C6362B7}" srcOrd="1" destOrd="0" presId="urn:microsoft.com/office/officeart/2011/layout/ConvergingText"/>
    <dgm:cxn modelId="{585F54DD-927A-4537-BD27-00F85C5D2810}" type="presParOf" srcId="{2DB2E98D-613E-48EA-A0F1-208CCA4B4DBE}" destId="{B523D435-88BC-4D5B-A63C-FAD8AE75D6B0}" srcOrd="2" destOrd="0" presId="urn:microsoft.com/office/officeart/2011/layout/ConvergingText"/>
    <dgm:cxn modelId="{723EA90F-B42F-422A-BBE9-938C6EDF23B8}" type="presParOf" srcId="{2DB2E98D-613E-48EA-A0F1-208CCA4B4DBE}" destId="{5CE5875D-6975-45F4-9805-C48AB85D00C8}" srcOrd="3" destOrd="0" presId="urn:microsoft.com/office/officeart/2011/layout/ConvergingText"/>
    <dgm:cxn modelId="{168C576F-981F-4507-BA2B-6862178FDE89}" type="presParOf" srcId="{2DB2E98D-613E-48EA-A0F1-208CCA4B4DBE}" destId="{056BA4CB-F50E-4726-B9E6-1774117F5B34}" srcOrd="4" destOrd="0" presId="urn:microsoft.com/office/officeart/2011/layout/ConvergingText"/>
    <dgm:cxn modelId="{8735FBE9-1790-450C-8667-C62D5E9BB0C5}" type="presParOf" srcId="{2DB2E98D-613E-48EA-A0F1-208CCA4B4DBE}" destId="{C69DA229-2D45-4583-8E27-42945EFE48DE}" srcOrd="5" destOrd="0" presId="urn:microsoft.com/office/officeart/2011/layout/ConvergingText"/>
    <dgm:cxn modelId="{4FBD3C6B-9929-46F6-B567-73BE77B4578B}" type="presParOf" srcId="{2DB2E98D-613E-48EA-A0F1-208CCA4B4DBE}" destId="{5C4E9C41-8FAA-4B1B-B025-C7FB296D497A}" srcOrd="6" destOrd="0" presId="urn:microsoft.com/office/officeart/2011/layout/ConvergingText"/>
    <dgm:cxn modelId="{E329390A-80F7-4639-B697-B0B47E800361}" type="presParOf" srcId="{2DB2E98D-613E-48EA-A0F1-208CCA4B4DBE}" destId="{7DB5DA7E-C69A-40EB-8E90-9E2BBAE3D73A}" srcOrd="7" destOrd="0" presId="urn:microsoft.com/office/officeart/2011/layout/ConvergingText"/>
    <dgm:cxn modelId="{B50173B8-4847-45BB-9435-05009F57685B}" type="presParOf" srcId="{2DB2E98D-613E-48EA-A0F1-208CCA4B4DBE}" destId="{A6408622-C5B0-4534-BED8-D56C474414B5}" srcOrd="8" destOrd="0" presId="urn:microsoft.com/office/officeart/2011/layout/ConvergingText"/>
    <dgm:cxn modelId="{E82C9EA0-BE9D-4336-AC96-514DEF0F9661}" type="presParOf" srcId="{2DB2E98D-613E-48EA-A0F1-208CCA4B4DBE}" destId="{6524B21A-889B-4DB3-9001-81BBD466858D}" srcOrd="9" destOrd="0" presId="urn:microsoft.com/office/officeart/2011/layout/ConvergingText"/>
    <dgm:cxn modelId="{FED37D2F-DD9D-40EC-9FAE-44470B9FE88C}" type="presParOf" srcId="{2DB2E98D-613E-48EA-A0F1-208CCA4B4DBE}" destId="{5B537A1F-5646-4E6C-9508-D08DD1FAB859}" srcOrd="10" destOrd="0" presId="urn:microsoft.com/office/officeart/2011/layout/ConvergingText"/>
    <dgm:cxn modelId="{D0568EAD-03C4-4BF7-9FB6-C4E536AA6749}" type="presParOf" srcId="{2DB2E98D-613E-48EA-A0F1-208CCA4B4DBE}" destId="{1458FA75-5045-4B6B-8B02-503669E79734}" srcOrd="11" destOrd="0" presId="urn:microsoft.com/office/officeart/2011/layout/ConvergingText"/>
    <dgm:cxn modelId="{7456DA1E-9518-4DAA-8951-363DCC1B5CE1}" type="presParOf" srcId="{2DB2E98D-613E-48EA-A0F1-208CCA4B4DBE}" destId="{DBF2D8C9-DB1F-41D6-9967-FAFB045BA343}" srcOrd="12" destOrd="0" presId="urn:microsoft.com/office/officeart/2011/layout/ConvergingText"/>
    <dgm:cxn modelId="{1EE5643D-22F4-42CB-8A66-E70F52EA385A}" type="presParOf" srcId="{2DB2E98D-613E-48EA-A0F1-208CCA4B4DBE}" destId="{B593A401-E7FA-47E9-86B3-7586EE6816AE}" srcOrd="13" destOrd="0" presId="urn:microsoft.com/office/officeart/2011/layout/ConvergingText"/>
    <dgm:cxn modelId="{E5653BDA-2B7F-4231-8944-C7192852F350}" type="presParOf" srcId="{2DB2E98D-613E-48EA-A0F1-208CCA4B4DBE}" destId="{A2268F21-8FCA-4FA3-A4B3-4956F82A3E95}" srcOrd="14" destOrd="0" presId="urn:microsoft.com/office/officeart/2011/layout/ConvergingText"/>
    <dgm:cxn modelId="{81279E85-FE02-4663-8CE8-F086C8E07EA2}" type="presParOf" srcId="{2DB2E98D-613E-48EA-A0F1-208CCA4B4DBE}" destId="{939ADA4D-0855-4B2E-B1F5-A52BB2B31DCA}" srcOrd="15" destOrd="0" presId="urn:microsoft.com/office/officeart/2011/layout/ConvergingText"/>
    <dgm:cxn modelId="{E40CD9AD-EC63-40BC-B324-5C1A953CB17B}" type="presParOf" srcId="{2DB2E98D-613E-48EA-A0F1-208CCA4B4DBE}" destId="{4B231B56-E887-4247-8A2E-5BDB050FEC0F}" srcOrd="16" destOrd="0" presId="urn:microsoft.com/office/officeart/2011/layout/ConvergingText"/>
    <dgm:cxn modelId="{389C6008-55E2-48B0-8DFE-13745E3BF4D7}" type="presParOf" srcId="{2DB2E98D-613E-48EA-A0F1-208CCA4B4DBE}" destId="{BCC619CA-FCF3-4725-9B6F-900CE17F47EB}" srcOrd="17" destOrd="0" presId="urn:microsoft.com/office/officeart/2011/layout/ConvergingText"/>
    <dgm:cxn modelId="{9F10DFA9-9A42-47C9-926C-38FBADB2588B}" type="presParOf" srcId="{2DB2E98D-613E-48EA-A0F1-208CCA4B4DBE}" destId="{5A08300E-B42F-4935-91CB-C2E97491AE4E}" srcOrd="18" destOrd="0" presId="urn:microsoft.com/office/officeart/2011/layout/ConvergingText"/>
    <dgm:cxn modelId="{F369B719-D1FD-468D-A98C-E31B0FEA1121}" type="presParOf" srcId="{2DB2E98D-613E-48EA-A0F1-208CCA4B4DBE}" destId="{C6ADF0FC-62E9-42A8-BAEC-E0A886A5865C}" srcOrd="19" destOrd="0" presId="urn:microsoft.com/office/officeart/2011/layout/ConvergingText"/>
    <dgm:cxn modelId="{B9B274BE-CD88-477A-8527-F748FC1C173F}" type="presParOf" srcId="{2DB2E98D-613E-48EA-A0F1-208CCA4B4DBE}" destId="{EA2AFC03-10E6-466E-AD5C-184E918594B2}" srcOrd="20" destOrd="0" presId="urn:microsoft.com/office/officeart/2011/layout/ConvergingText"/>
    <dgm:cxn modelId="{2082EDB7-5318-4525-987F-19558F0FF50C}" type="presParOf" srcId="{2DB2E98D-613E-48EA-A0F1-208CCA4B4DBE}" destId="{67185176-119B-4BD7-9772-74A399643197}" srcOrd="21" destOrd="0" presId="urn:microsoft.com/office/officeart/2011/layout/ConvergingText"/>
    <dgm:cxn modelId="{587B13E7-D0E5-4252-A1DB-91FDC426F4D2}" type="presParOf" srcId="{2DB2E98D-613E-48EA-A0F1-208CCA4B4DBE}" destId="{F622B330-A195-4F9B-88B5-77340B705907}" srcOrd="22" destOrd="0" presId="urn:microsoft.com/office/officeart/2011/layout/ConvergingText"/>
    <dgm:cxn modelId="{54C0B974-8625-4C27-83B1-6371E97A33D2}" type="presParOf" srcId="{2DB2E98D-613E-48EA-A0F1-208CCA4B4DBE}" destId="{FA622DD0-7E13-4CAA-A399-713F08C4D525}" srcOrd="23" destOrd="0" presId="urn:microsoft.com/office/officeart/2011/layout/ConvergingText"/>
    <dgm:cxn modelId="{04CE1FD0-4A24-4C0B-91D0-E7837C1655DE}" type="presParOf" srcId="{2DB2E98D-613E-48EA-A0F1-208CCA4B4DBE}" destId="{FCA04A00-79E6-4FE7-A481-8FD796F3B6FB}" srcOrd="24" destOrd="0" presId="urn:microsoft.com/office/officeart/2011/layout/ConvergingText"/>
    <dgm:cxn modelId="{0CDA8CA6-C215-4667-B663-E3D6F501C1B2}" type="presParOf" srcId="{2DB2E98D-613E-48EA-A0F1-208CCA4B4DBE}" destId="{28087C8F-1F22-4D3C-99B3-ECD48D1CC2C9}" srcOrd="25" destOrd="0" presId="urn:microsoft.com/office/officeart/2011/layout/ConvergingText"/>
    <dgm:cxn modelId="{36A5F73F-26AF-4F59-A2AA-E7F7199555FE}" type="presParOf" srcId="{2DB2E98D-613E-48EA-A0F1-208CCA4B4DBE}" destId="{69EED2B7-B99A-478A-9C37-6CB467B4BDA4}" srcOrd="26" destOrd="0" presId="urn:microsoft.com/office/officeart/2011/layout/ConvergingText"/>
    <dgm:cxn modelId="{022B2EC6-846E-4928-8786-D84A072A0986}" type="presParOf" srcId="{2DB2E98D-613E-48EA-A0F1-208CCA4B4DBE}" destId="{42086528-9321-48D9-94B8-63D543901C86}" srcOrd="27" destOrd="0" presId="urn:microsoft.com/office/officeart/2011/layout/ConvergingText"/>
    <dgm:cxn modelId="{98A1089E-6DCE-403B-A2A4-CDA3B2B538DC}" type="presParOf" srcId="{2DB2E98D-613E-48EA-A0F1-208CCA4B4DBE}" destId="{FF694ADD-5AAD-4011-8D76-8F6A8989FB8A}" srcOrd="28" destOrd="0" presId="urn:microsoft.com/office/officeart/2011/layout/ConvergingText"/>
    <dgm:cxn modelId="{6A0C81C1-157B-4373-9397-E8AD8923B179}" type="presParOf" srcId="{2DB2E98D-613E-48EA-A0F1-208CCA4B4DBE}" destId="{609833FB-1907-441E-A95D-6B79478DABF6}" srcOrd="29" destOrd="0" presId="urn:microsoft.com/office/officeart/2011/layout/ConvergingText"/>
    <dgm:cxn modelId="{EB1F3597-D7B3-4ADC-9C70-559F4BB0C9D2}" type="presParOf" srcId="{2DB2E98D-613E-48EA-A0F1-208CCA4B4DBE}" destId="{399E4093-5E1A-4DF3-9B1C-9937DB086E5B}" srcOrd="30" destOrd="0" presId="urn:microsoft.com/office/officeart/2011/layout/ConvergingText"/>
    <dgm:cxn modelId="{02C2925A-742B-414E-B132-30343C43639D}" type="presParOf" srcId="{2DB2E98D-613E-48EA-A0F1-208CCA4B4DBE}" destId="{C8DB2C8A-6FE3-44A5-9DAB-390E030DF38E}" srcOrd="31" destOrd="0" presId="urn:microsoft.com/office/officeart/2011/layout/ConvergingText"/>
    <dgm:cxn modelId="{FF820523-DDA3-4DB5-B3A6-BA5516D96B60}" type="presParOf" srcId="{2DB2E98D-613E-48EA-A0F1-208CCA4B4DBE}" destId="{1D777F72-35F3-4C31-92A7-29E830FA47F3}" srcOrd="32" destOrd="0" presId="urn:microsoft.com/office/officeart/2011/layout/ConvergingText"/>
    <dgm:cxn modelId="{99017837-9092-49B0-91E7-674E6A816F9A}" type="presParOf" srcId="{2DB2E98D-613E-48EA-A0F1-208CCA4B4DBE}" destId="{B01559A2-5DED-48F5-B8E9-B0A125B76E78}" srcOrd="33" destOrd="0" presId="urn:microsoft.com/office/officeart/2011/layout/ConvergingText"/>
    <dgm:cxn modelId="{037DDB2B-5762-4B6B-8F51-66E5A1649899}" type="presParOf" srcId="{2DB2E98D-613E-48EA-A0F1-208CCA4B4DBE}" destId="{583FCA0C-102F-4BDE-A0EC-2F7CCE9E0F1A}" srcOrd="34" destOrd="0" presId="urn:microsoft.com/office/officeart/2011/layout/ConvergingText"/>
    <dgm:cxn modelId="{1B3BE8CB-3A5A-4A1C-BAD7-A9B05E1B8FDE}" type="presParOf" srcId="{2DB2E98D-613E-48EA-A0F1-208CCA4B4DBE}" destId="{9D5DA938-A283-493B-9F45-4F40E0D92C70}" srcOrd="35" destOrd="0" presId="urn:microsoft.com/office/officeart/2011/layout/ConvergingText"/>
    <dgm:cxn modelId="{F451AE90-695A-43B2-A003-DF83F40F620D}" type="presParOf" srcId="{2DB2E98D-613E-48EA-A0F1-208CCA4B4DBE}" destId="{287B778C-931A-4CDC-9A83-8A737B9F6ADA}" srcOrd="36" destOrd="0" presId="urn:microsoft.com/office/officeart/2011/layout/ConvergingText"/>
    <dgm:cxn modelId="{159728EA-76D7-45E1-AFB5-4E986E1052CB}" type="presParOf" srcId="{2DB2E98D-613E-48EA-A0F1-208CCA4B4DBE}" destId="{13B2A47D-6329-4EDD-8F20-7A7A9967FC45}" srcOrd="37" destOrd="0" presId="urn:microsoft.com/office/officeart/2011/layout/ConvergingText"/>
    <dgm:cxn modelId="{44D58495-25F0-4C2B-8AC1-F294AED38336}" type="presParOf" srcId="{2DB2E98D-613E-48EA-A0F1-208CCA4B4DBE}" destId="{576090BC-C0A7-4D40-8B40-4514457B44CF}" srcOrd="38" destOrd="0" presId="urn:microsoft.com/office/officeart/2011/layout/ConvergingText"/>
    <dgm:cxn modelId="{E6928014-16C8-4DEE-9841-E9BD0247BC2A}" type="presParOf" srcId="{2DB2E98D-613E-48EA-A0F1-208CCA4B4DBE}" destId="{2CE21D82-14D6-4B49-8FA7-2DF862242CEE}" srcOrd="39" destOrd="0" presId="urn:microsoft.com/office/officeart/2011/layout/ConvergingText"/>
    <dgm:cxn modelId="{B811A1A5-C91A-4B2E-8F69-172CA07B8627}" type="presParOf" srcId="{2DB2E98D-613E-48EA-A0F1-208CCA4B4DBE}" destId="{3245345D-F024-4428-8584-C2DB173F2285}" srcOrd="40" destOrd="0" presId="urn:microsoft.com/office/officeart/2011/layout/ConvergingText"/>
    <dgm:cxn modelId="{7F90E1C5-BD2F-42FD-83DD-A2DB4C51BD02}" type="presParOf" srcId="{2DB2E98D-613E-48EA-A0F1-208CCA4B4DBE}" destId="{0CBCBE1A-C486-496E-9D7E-DAA29BDF1227}" srcOrd="41" destOrd="0" presId="urn:microsoft.com/office/officeart/2011/layout/ConvergingText"/>
    <dgm:cxn modelId="{35A94A94-0F0E-4839-B5E8-4F9B4F8C346F}" type="presParOf" srcId="{2DB2E98D-613E-48EA-A0F1-208CCA4B4DBE}" destId="{52F3B76C-4EF5-41DC-9501-67EDA28EF922}" srcOrd="42" destOrd="0" presId="urn:microsoft.com/office/officeart/2011/layout/ConvergingText"/>
    <dgm:cxn modelId="{2591C266-78EE-4414-92AA-1C816403B09F}" type="presParOf" srcId="{2DB2E98D-613E-48EA-A0F1-208CCA4B4DBE}" destId="{1165F020-D07E-448A-A8BD-6227B7BDA87E}" srcOrd="43" destOrd="0" presId="urn:microsoft.com/office/officeart/2011/layout/ConvergingText"/>
    <dgm:cxn modelId="{12BCE55F-D028-4E8F-91E4-B61A2E1138F4}" type="presParOf" srcId="{2DB2E98D-613E-48EA-A0F1-208CCA4B4DBE}" destId="{C65154AB-4F97-40F2-87B0-76A518D45A08}" srcOrd="44" destOrd="0" presId="urn:microsoft.com/office/officeart/2011/layout/ConvergingText"/>
    <dgm:cxn modelId="{5365BCDE-AFCF-49BA-84B1-1D2C7894E24D}" type="presParOf" srcId="{2DB2E98D-613E-48EA-A0F1-208CCA4B4DBE}" destId="{B72B8FFC-B556-4F31-91B5-F9EFC6018271}" srcOrd="45"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9E85C-2E76-4B7A-AB47-BA9A33EE6235}">
      <dsp:nvSpPr>
        <dsp:cNvPr id="0" name=""/>
        <dsp:cNvSpPr/>
      </dsp:nvSpPr>
      <dsp:spPr>
        <a:xfrm>
          <a:off x="0" y="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7697F-51E1-4E5C-B74B-F2E72A58BFA6}">
      <dsp:nvSpPr>
        <dsp:cNvPr id="0" name=""/>
        <dsp:cNvSpPr/>
      </dsp:nvSpPr>
      <dsp:spPr>
        <a:xfrm>
          <a:off x="0" y="0"/>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Laura Byerly has no financial conflicts to disclose related to this talk’s content</a:t>
          </a:r>
        </a:p>
      </dsp:txBody>
      <dsp:txXfrm>
        <a:off x="0" y="0"/>
        <a:ext cx="10515600" cy="1088136"/>
      </dsp:txXfrm>
    </dsp:sp>
    <dsp:sp modelId="{E23C4EB6-DAD8-4C03-BBBB-4826C12F83E6}">
      <dsp:nvSpPr>
        <dsp:cNvPr id="0" name=""/>
        <dsp:cNvSpPr/>
      </dsp:nvSpPr>
      <dsp:spPr>
        <a:xfrm>
          <a:off x="0" y="108813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C0A54-FB09-4EB2-AAE5-8FBF9A0EA221}">
      <dsp:nvSpPr>
        <dsp:cNvPr id="0" name=""/>
        <dsp:cNvSpPr/>
      </dsp:nvSpPr>
      <dsp:spPr>
        <a:xfrm>
          <a:off x="0" y="1088136"/>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0" kern="1200" dirty="0"/>
            <a:t>Her time is partially funded through the HRSA Geriatrics Workforce Enhancement Program</a:t>
          </a:r>
          <a:endParaRPr lang="en-US" sz="3000" kern="1200" dirty="0"/>
        </a:p>
      </dsp:txBody>
      <dsp:txXfrm>
        <a:off x="0" y="1088136"/>
        <a:ext cx="10515600" cy="1088136"/>
      </dsp:txXfrm>
    </dsp:sp>
    <dsp:sp modelId="{CC6C2DBE-0C22-4753-A4F7-9D7D806450E8}">
      <dsp:nvSpPr>
        <dsp:cNvPr id="0" name=""/>
        <dsp:cNvSpPr/>
      </dsp:nvSpPr>
      <dsp:spPr>
        <a:xfrm>
          <a:off x="0" y="217627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FE7BEC-E3B8-485A-B10F-2886DAE4C049}">
      <dsp:nvSpPr>
        <dsp:cNvPr id="0" name=""/>
        <dsp:cNvSpPr/>
      </dsp:nvSpPr>
      <dsp:spPr>
        <a:xfrm>
          <a:off x="0" y="2176272"/>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0" kern="1200" dirty="0"/>
            <a:t>Her presentation doesn’t reflect or represent the perspectives of the US government </a:t>
          </a:r>
          <a:endParaRPr lang="en-US" sz="3000" kern="1200" dirty="0"/>
        </a:p>
      </dsp:txBody>
      <dsp:txXfrm>
        <a:off x="0" y="2176272"/>
        <a:ext cx="10515600" cy="1088136"/>
      </dsp:txXfrm>
    </dsp:sp>
    <dsp:sp modelId="{D57E684E-A571-45CD-B175-9B2A17639F37}">
      <dsp:nvSpPr>
        <dsp:cNvPr id="0" name=""/>
        <dsp:cNvSpPr/>
      </dsp:nvSpPr>
      <dsp:spPr>
        <a:xfrm>
          <a:off x="0" y="3264408"/>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F897E3-763D-4763-9144-B9189A0A8AFD}">
      <dsp:nvSpPr>
        <dsp:cNvPr id="0" name=""/>
        <dsp:cNvSpPr/>
      </dsp:nvSpPr>
      <dsp:spPr>
        <a:xfrm>
          <a:off x="0" y="3264408"/>
          <a:ext cx="10515600"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0" kern="1200" dirty="0"/>
            <a:t>All images are used under a creative commons license unless otherwise indicated</a:t>
          </a:r>
        </a:p>
      </dsp:txBody>
      <dsp:txXfrm>
        <a:off x="0" y="3264408"/>
        <a:ext cx="10515600" cy="1088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F5368-BE0E-4EFE-8868-5A611901EF3D}">
      <dsp:nvSpPr>
        <dsp:cNvPr id="0" name=""/>
        <dsp:cNvSpPr/>
      </dsp:nvSpPr>
      <dsp:spPr>
        <a:xfrm>
          <a:off x="623649" y="0"/>
          <a:ext cx="7068026" cy="38227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2D6E6-FFE3-4495-BC4D-5A5487F651E2}">
      <dsp:nvSpPr>
        <dsp:cNvPr id="0" name=""/>
        <dsp:cNvSpPr/>
      </dsp:nvSpPr>
      <dsp:spPr>
        <a:xfrm>
          <a:off x="1601" y="1146810"/>
          <a:ext cx="2663788" cy="1529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Stress</a:t>
          </a:r>
        </a:p>
      </dsp:txBody>
      <dsp:txXfrm>
        <a:off x="76245" y="1221454"/>
        <a:ext cx="2514500" cy="1379792"/>
      </dsp:txXfrm>
    </dsp:sp>
    <dsp:sp modelId="{34B67F07-E02C-45B4-B0AA-919B84CD7E35}">
      <dsp:nvSpPr>
        <dsp:cNvPr id="0" name=""/>
        <dsp:cNvSpPr/>
      </dsp:nvSpPr>
      <dsp:spPr>
        <a:xfrm>
          <a:off x="2825768" y="1146810"/>
          <a:ext cx="2663788" cy="152908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HPA Axis Activation</a:t>
          </a:r>
        </a:p>
      </dsp:txBody>
      <dsp:txXfrm>
        <a:off x="2900412" y="1221454"/>
        <a:ext cx="2514500" cy="1379792"/>
      </dsp:txXfrm>
    </dsp:sp>
    <dsp:sp modelId="{DD57420E-5E99-49E9-A5E5-FAA92D0D9584}">
      <dsp:nvSpPr>
        <dsp:cNvPr id="0" name=""/>
        <dsp:cNvSpPr/>
      </dsp:nvSpPr>
      <dsp:spPr>
        <a:xfrm>
          <a:off x="5649935" y="1146810"/>
          <a:ext cx="2663788" cy="152908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Inflammation</a:t>
          </a:r>
        </a:p>
      </dsp:txBody>
      <dsp:txXfrm>
        <a:off x="5724579" y="1221454"/>
        <a:ext cx="2514500" cy="1379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BD7E6-F3D2-4794-A212-60FC12171E38}">
      <dsp:nvSpPr>
        <dsp:cNvPr id="0" name=""/>
        <dsp:cNvSpPr/>
      </dsp:nvSpPr>
      <dsp:spPr>
        <a:xfrm>
          <a:off x="519987" y="782"/>
          <a:ext cx="2440136" cy="1681253"/>
        </a:xfrm>
        <a:prstGeom prst="round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DF0CC-9322-45F2-80E1-059157A0B82D}">
      <dsp:nvSpPr>
        <dsp:cNvPr id="0" name=""/>
        <dsp:cNvSpPr/>
      </dsp:nvSpPr>
      <dsp:spPr>
        <a:xfrm>
          <a:off x="519987" y="1682036"/>
          <a:ext cx="2440136" cy="90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COPD</a:t>
          </a:r>
        </a:p>
      </dsp:txBody>
      <dsp:txXfrm>
        <a:off x="519987" y="1682036"/>
        <a:ext cx="2440136" cy="905290"/>
      </dsp:txXfrm>
    </dsp:sp>
    <dsp:sp modelId="{DC779A9A-1905-48A5-80FF-7A140CCB971F}">
      <dsp:nvSpPr>
        <dsp:cNvPr id="0" name=""/>
        <dsp:cNvSpPr/>
      </dsp:nvSpPr>
      <dsp:spPr>
        <a:xfrm>
          <a:off x="2335527" y="2708710"/>
          <a:ext cx="2440136" cy="1681253"/>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292A4-3EBE-41A4-95C7-1F0F2F13992C}">
      <dsp:nvSpPr>
        <dsp:cNvPr id="0" name=""/>
        <dsp:cNvSpPr/>
      </dsp:nvSpPr>
      <dsp:spPr>
        <a:xfrm>
          <a:off x="2349582" y="4376850"/>
          <a:ext cx="2440136" cy="90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Cardiovascular disease</a:t>
          </a:r>
        </a:p>
      </dsp:txBody>
      <dsp:txXfrm>
        <a:off x="2349582" y="4376850"/>
        <a:ext cx="2440136" cy="905290"/>
      </dsp:txXfrm>
    </dsp:sp>
    <dsp:sp modelId="{3609EBC1-9563-45BE-A69D-B83B9DB71073}">
      <dsp:nvSpPr>
        <dsp:cNvPr id="0" name=""/>
        <dsp:cNvSpPr/>
      </dsp:nvSpPr>
      <dsp:spPr>
        <a:xfrm>
          <a:off x="4653784" y="0"/>
          <a:ext cx="2440136" cy="1681253"/>
        </a:xfrm>
        <a:prstGeom prst="round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89621-75CD-4CC3-98BE-ABA4A086EBD3}">
      <dsp:nvSpPr>
        <dsp:cNvPr id="0" name=""/>
        <dsp:cNvSpPr/>
      </dsp:nvSpPr>
      <dsp:spPr>
        <a:xfrm>
          <a:off x="4653784" y="1681257"/>
          <a:ext cx="2440136" cy="90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Diabetes</a:t>
          </a:r>
        </a:p>
      </dsp:txBody>
      <dsp:txXfrm>
        <a:off x="4653784" y="1681257"/>
        <a:ext cx="2440136" cy="905290"/>
      </dsp:txXfrm>
    </dsp:sp>
    <dsp:sp modelId="{831EE0FA-EAEF-4F49-B166-D3CC0C4CAC7B}">
      <dsp:nvSpPr>
        <dsp:cNvPr id="0" name=""/>
        <dsp:cNvSpPr/>
      </dsp:nvSpPr>
      <dsp:spPr>
        <a:xfrm>
          <a:off x="8813050" y="782"/>
          <a:ext cx="2440136" cy="1681253"/>
        </a:xfrm>
        <a:prstGeom prst="round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C80A55-7487-4473-8DC7-1265B8A2C6BF}">
      <dsp:nvSpPr>
        <dsp:cNvPr id="0" name=""/>
        <dsp:cNvSpPr/>
      </dsp:nvSpPr>
      <dsp:spPr>
        <a:xfrm>
          <a:off x="8813050" y="1682036"/>
          <a:ext cx="2440136" cy="90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Infections</a:t>
          </a:r>
        </a:p>
      </dsp:txBody>
      <dsp:txXfrm>
        <a:off x="8813050" y="1682036"/>
        <a:ext cx="2440136" cy="905290"/>
      </dsp:txXfrm>
    </dsp:sp>
    <dsp:sp modelId="{32801D0D-1F42-4238-81C5-D14250AE2956}">
      <dsp:nvSpPr>
        <dsp:cNvPr id="0" name=""/>
        <dsp:cNvSpPr/>
      </dsp:nvSpPr>
      <dsp:spPr>
        <a:xfrm>
          <a:off x="7198038" y="2708928"/>
          <a:ext cx="2440136" cy="1681253"/>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 t="-15000" r="-8704"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676288-417F-4DE2-A606-247B8FB519EF}">
      <dsp:nvSpPr>
        <dsp:cNvPr id="0" name=""/>
        <dsp:cNvSpPr/>
      </dsp:nvSpPr>
      <dsp:spPr>
        <a:xfrm>
          <a:off x="7198038" y="4376855"/>
          <a:ext cx="2440136" cy="90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Cancer </a:t>
          </a:r>
        </a:p>
      </dsp:txBody>
      <dsp:txXfrm>
        <a:off x="7198038" y="4376855"/>
        <a:ext cx="2440136" cy="905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CD49A-43E3-43DC-BF35-F81D712F269B}">
      <dsp:nvSpPr>
        <dsp:cNvPr id="0" name=""/>
        <dsp:cNvSpPr/>
      </dsp:nvSpPr>
      <dsp:spPr>
        <a:xfrm>
          <a:off x="0" y="2656"/>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89420-8AB7-4E38-BF7F-721706D7A8D3}">
      <dsp:nvSpPr>
        <dsp:cNvPr id="0" name=""/>
        <dsp:cNvSpPr/>
      </dsp:nvSpPr>
      <dsp:spPr>
        <a:xfrm>
          <a:off x="0" y="2656"/>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Osteoporosis</a:t>
          </a:r>
        </a:p>
      </dsp:txBody>
      <dsp:txXfrm>
        <a:off x="0" y="2656"/>
        <a:ext cx="6830568" cy="905894"/>
      </dsp:txXfrm>
    </dsp:sp>
    <dsp:sp modelId="{3061C5E8-E43D-4557-832C-6D91D87AEA8C}">
      <dsp:nvSpPr>
        <dsp:cNvPr id="0" name=""/>
        <dsp:cNvSpPr/>
      </dsp:nvSpPr>
      <dsp:spPr>
        <a:xfrm>
          <a:off x="0" y="908551"/>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763886-5E62-4142-96EB-30A0159B25C6}">
      <dsp:nvSpPr>
        <dsp:cNvPr id="0" name=""/>
        <dsp:cNvSpPr/>
      </dsp:nvSpPr>
      <dsp:spPr>
        <a:xfrm>
          <a:off x="0" y="908551"/>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Falls</a:t>
          </a:r>
        </a:p>
      </dsp:txBody>
      <dsp:txXfrm>
        <a:off x="0" y="908551"/>
        <a:ext cx="6830568" cy="905894"/>
      </dsp:txXfrm>
    </dsp:sp>
    <dsp:sp modelId="{1F05168F-1871-4827-A13C-0CF86336A061}">
      <dsp:nvSpPr>
        <dsp:cNvPr id="0" name=""/>
        <dsp:cNvSpPr/>
      </dsp:nvSpPr>
      <dsp:spPr>
        <a:xfrm>
          <a:off x="0" y="1814445"/>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F73D5-88D6-4849-AC28-5A32D4E00AE7}">
      <dsp:nvSpPr>
        <dsp:cNvPr id="0" name=""/>
        <dsp:cNvSpPr/>
      </dsp:nvSpPr>
      <dsp:spPr>
        <a:xfrm>
          <a:off x="0" y="1814445"/>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*Dementia</a:t>
          </a:r>
        </a:p>
      </dsp:txBody>
      <dsp:txXfrm>
        <a:off x="0" y="1814445"/>
        <a:ext cx="6830568" cy="905894"/>
      </dsp:txXfrm>
    </dsp:sp>
    <dsp:sp modelId="{6CB925BB-D548-4ECB-B95F-261A3A983B00}">
      <dsp:nvSpPr>
        <dsp:cNvPr id="0" name=""/>
        <dsp:cNvSpPr/>
      </dsp:nvSpPr>
      <dsp:spPr>
        <a:xfrm>
          <a:off x="0" y="2720339"/>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5AD91-FEA3-4A82-8FDD-762D04548D45}">
      <dsp:nvSpPr>
        <dsp:cNvPr id="0" name=""/>
        <dsp:cNvSpPr/>
      </dsp:nvSpPr>
      <dsp:spPr>
        <a:xfrm>
          <a:off x="0" y="2720339"/>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Functional Impairment</a:t>
          </a:r>
        </a:p>
      </dsp:txBody>
      <dsp:txXfrm>
        <a:off x="0" y="2720339"/>
        <a:ext cx="6830568" cy="905894"/>
      </dsp:txXfrm>
    </dsp:sp>
    <dsp:sp modelId="{C93D0404-34C3-43AF-9115-400BAA0AFD48}">
      <dsp:nvSpPr>
        <dsp:cNvPr id="0" name=""/>
        <dsp:cNvSpPr/>
      </dsp:nvSpPr>
      <dsp:spPr>
        <a:xfrm>
          <a:off x="0" y="3626234"/>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3AEDA-02B6-4385-9503-F79B12BAEBD2}">
      <dsp:nvSpPr>
        <dsp:cNvPr id="0" name=""/>
        <dsp:cNvSpPr/>
      </dsp:nvSpPr>
      <dsp:spPr>
        <a:xfrm>
          <a:off x="0" y="3626234"/>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Urinary Incontinence</a:t>
          </a:r>
        </a:p>
      </dsp:txBody>
      <dsp:txXfrm>
        <a:off x="0" y="3626234"/>
        <a:ext cx="6830568" cy="905894"/>
      </dsp:txXfrm>
    </dsp:sp>
    <dsp:sp modelId="{80829FFE-6CEE-4C67-AE08-8B1FECF67284}">
      <dsp:nvSpPr>
        <dsp:cNvPr id="0" name=""/>
        <dsp:cNvSpPr/>
      </dsp:nvSpPr>
      <dsp:spPr>
        <a:xfrm>
          <a:off x="0" y="4532128"/>
          <a:ext cx="68305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CE396-A782-42B7-AFAB-13C36E2E7FB5}">
      <dsp:nvSpPr>
        <dsp:cNvPr id="0" name=""/>
        <dsp:cNvSpPr/>
      </dsp:nvSpPr>
      <dsp:spPr>
        <a:xfrm>
          <a:off x="0" y="4532128"/>
          <a:ext cx="6830568"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Sensory Impairment</a:t>
          </a:r>
        </a:p>
      </dsp:txBody>
      <dsp:txXfrm>
        <a:off x="0" y="4532128"/>
        <a:ext cx="6830568" cy="905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22BD4-C0E5-45AA-BDA4-7C78DEE238EF}">
      <dsp:nvSpPr>
        <dsp:cNvPr id="0" name=""/>
        <dsp:cNvSpPr/>
      </dsp:nvSpPr>
      <dsp:spPr>
        <a:xfrm>
          <a:off x="9250997" y="173812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74697-2C0E-4F60-8C55-47CF4C6362B7}">
      <dsp:nvSpPr>
        <dsp:cNvPr id="0" name=""/>
        <dsp:cNvSpPr/>
      </dsp:nvSpPr>
      <dsp:spPr>
        <a:xfrm>
          <a:off x="8940990" y="173812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3D435-88BC-4D5B-A63C-FAD8AE75D6B0}">
      <dsp:nvSpPr>
        <dsp:cNvPr id="0" name=""/>
        <dsp:cNvSpPr/>
      </dsp:nvSpPr>
      <dsp:spPr>
        <a:xfrm>
          <a:off x="8631581" y="173812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5875D-6975-45F4-9805-C48AB85D00C8}">
      <dsp:nvSpPr>
        <dsp:cNvPr id="0" name=""/>
        <dsp:cNvSpPr/>
      </dsp:nvSpPr>
      <dsp:spPr>
        <a:xfrm>
          <a:off x="8321573" y="173812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BA4CB-F50E-4726-B9E6-1774117F5B34}">
      <dsp:nvSpPr>
        <dsp:cNvPr id="0" name=""/>
        <dsp:cNvSpPr/>
      </dsp:nvSpPr>
      <dsp:spPr>
        <a:xfrm>
          <a:off x="8011566" y="173812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DA229-2D45-4583-8E27-42945EFE48DE}">
      <dsp:nvSpPr>
        <dsp:cNvPr id="0" name=""/>
        <dsp:cNvSpPr/>
      </dsp:nvSpPr>
      <dsp:spPr>
        <a:xfrm>
          <a:off x="7532790" y="1653443"/>
          <a:ext cx="338733" cy="3384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E9C41-8FAA-4B1B-B025-C7FB296D497A}">
      <dsp:nvSpPr>
        <dsp:cNvPr id="0" name=""/>
        <dsp:cNvSpPr/>
      </dsp:nvSpPr>
      <dsp:spPr>
        <a:xfrm>
          <a:off x="8975103" y="1388604"/>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5DA7E-C69A-40EB-8E90-9E2BBAE3D73A}">
      <dsp:nvSpPr>
        <dsp:cNvPr id="0" name=""/>
        <dsp:cNvSpPr/>
      </dsp:nvSpPr>
      <dsp:spPr>
        <a:xfrm>
          <a:off x="8975103" y="208993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08622-C5B0-4534-BED8-D56C474414B5}">
      <dsp:nvSpPr>
        <dsp:cNvPr id="0" name=""/>
        <dsp:cNvSpPr/>
      </dsp:nvSpPr>
      <dsp:spPr>
        <a:xfrm>
          <a:off x="9126516" y="154064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4B21A-889B-4DB3-9001-81BBD466858D}">
      <dsp:nvSpPr>
        <dsp:cNvPr id="0" name=""/>
        <dsp:cNvSpPr/>
      </dsp:nvSpPr>
      <dsp:spPr>
        <a:xfrm>
          <a:off x="9136091" y="193888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37A1F-5646-4E6C-9508-D08DD1FAB859}">
      <dsp:nvSpPr>
        <dsp:cNvPr id="0" name=""/>
        <dsp:cNvSpPr/>
      </dsp:nvSpPr>
      <dsp:spPr>
        <a:xfrm>
          <a:off x="5692495" y="963227"/>
          <a:ext cx="1712821" cy="171295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Accelerated aging</a:t>
          </a:r>
        </a:p>
      </dsp:txBody>
      <dsp:txXfrm>
        <a:off x="5943332" y="1214083"/>
        <a:ext cx="1211147" cy="1211238"/>
      </dsp:txXfrm>
    </dsp:sp>
    <dsp:sp modelId="{1458FA75-5045-4B6B-8B02-503669E79734}">
      <dsp:nvSpPr>
        <dsp:cNvPr id="0" name=""/>
        <dsp:cNvSpPr/>
      </dsp:nvSpPr>
      <dsp:spPr>
        <a:xfrm>
          <a:off x="5772091" y="687926"/>
          <a:ext cx="338733" cy="3384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2D8C9-DB1F-41D6-9967-FAFB045BA343}">
      <dsp:nvSpPr>
        <dsp:cNvPr id="0" name=""/>
        <dsp:cNvSpPr/>
      </dsp:nvSpPr>
      <dsp:spPr>
        <a:xfrm>
          <a:off x="5581180" y="52967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93A401-E7FA-47E9-86B3-7586EE6816AE}">
      <dsp:nvSpPr>
        <dsp:cNvPr id="0" name=""/>
        <dsp:cNvSpPr/>
      </dsp:nvSpPr>
      <dsp:spPr>
        <a:xfrm>
          <a:off x="5231673"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68F21-8FCA-4FA3-A4B3-4956F82A3E95}">
      <dsp:nvSpPr>
        <dsp:cNvPr id="0" name=""/>
        <dsp:cNvSpPr/>
      </dsp:nvSpPr>
      <dsp:spPr>
        <a:xfrm>
          <a:off x="4882765"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ADA4D-0855-4B2E-B1F5-A52BB2B31DCA}">
      <dsp:nvSpPr>
        <dsp:cNvPr id="0" name=""/>
        <dsp:cNvSpPr/>
      </dsp:nvSpPr>
      <dsp:spPr>
        <a:xfrm>
          <a:off x="4533857"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31B56-E887-4247-8A2E-5BDB050FEC0F}">
      <dsp:nvSpPr>
        <dsp:cNvPr id="0" name=""/>
        <dsp:cNvSpPr/>
      </dsp:nvSpPr>
      <dsp:spPr>
        <a:xfrm>
          <a:off x="4184949"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C619CA-FCF3-4725-9B6F-900CE17F47EB}">
      <dsp:nvSpPr>
        <dsp:cNvPr id="0" name=""/>
        <dsp:cNvSpPr/>
      </dsp:nvSpPr>
      <dsp:spPr>
        <a:xfrm>
          <a:off x="3835443"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8300E-B42F-4935-91CB-C2E97491AE4E}">
      <dsp:nvSpPr>
        <dsp:cNvPr id="0" name=""/>
        <dsp:cNvSpPr/>
      </dsp:nvSpPr>
      <dsp:spPr>
        <a:xfrm>
          <a:off x="3486535" y="418510"/>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AFC03-10E6-466E-AD5C-184E918594B2}">
      <dsp:nvSpPr>
        <dsp:cNvPr id="0" name=""/>
        <dsp:cNvSpPr/>
      </dsp:nvSpPr>
      <dsp:spPr>
        <a:xfrm>
          <a:off x="3101313" y="0"/>
          <a:ext cx="2675970" cy="4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66750">
            <a:lnSpc>
              <a:spcPct val="90000"/>
            </a:lnSpc>
            <a:spcBef>
              <a:spcPct val="0"/>
            </a:spcBef>
            <a:spcAft>
              <a:spcPct val="35000"/>
            </a:spcAft>
            <a:buNone/>
          </a:pPr>
          <a:r>
            <a:rPr lang="en-US" sz="1500" b="1" kern="1200" dirty="0"/>
            <a:t>Mental health conditions</a:t>
          </a:r>
        </a:p>
      </dsp:txBody>
      <dsp:txXfrm>
        <a:off x="3101313" y="0"/>
        <a:ext cx="2675970" cy="423087"/>
      </dsp:txXfrm>
    </dsp:sp>
    <dsp:sp modelId="{67185176-119B-4BD7-9772-74A399643197}">
      <dsp:nvSpPr>
        <dsp:cNvPr id="0" name=""/>
        <dsp:cNvSpPr/>
      </dsp:nvSpPr>
      <dsp:spPr>
        <a:xfrm>
          <a:off x="5325633" y="1217930"/>
          <a:ext cx="338733" cy="3384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2B330-A195-4F9B-88B5-77340B705907}">
      <dsp:nvSpPr>
        <dsp:cNvPr id="0" name=""/>
        <dsp:cNvSpPr/>
      </dsp:nvSpPr>
      <dsp:spPr>
        <a:xfrm>
          <a:off x="5044950"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22DD0-7E13-4CAA-A399-713F08C4D525}">
      <dsp:nvSpPr>
        <dsp:cNvPr id="0" name=""/>
        <dsp:cNvSpPr/>
      </dsp:nvSpPr>
      <dsp:spPr>
        <a:xfrm>
          <a:off x="4722974"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04A00-79E6-4FE7-A481-8FD796F3B6FB}">
      <dsp:nvSpPr>
        <dsp:cNvPr id="0" name=""/>
        <dsp:cNvSpPr/>
      </dsp:nvSpPr>
      <dsp:spPr>
        <a:xfrm>
          <a:off x="4401595"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087C8F-1F22-4D3C-99B3-ECD48D1CC2C9}">
      <dsp:nvSpPr>
        <dsp:cNvPr id="0" name=""/>
        <dsp:cNvSpPr/>
      </dsp:nvSpPr>
      <dsp:spPr>
        <a:xfrm>
          <a:off x="4080217"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ED2B7-B99A-478A-9C37-6CB467B4BDA4}">
      <dsp:nvSpPr>
        <dsp:cNvPr id="0" name=""/>
        <dsp:cNvSpPr/>
      </dsp:nvSpPr>
      <dsp:spPr>
        <a:xfrm>
          <a:off x="3758240"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86528-9321-48D9-94B8-63D543901C86}">
      <dsp:nvSpPr>
        <dsp:cNvPr id="0" name=""/>
        <dsp:cNvSpPr/>
      </dsp:nvSpPr>
      <dsp:spPr>
        <a:xfrm>
          <a:off x="3436862" y="1287246"/>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694ADD-5AAD-4011-8D76-8F6A8989FB8A}">
      <dsp:nvSpPr>
        <dsp:cNvPr id="0" name=""/>
        <dsp:cNvSpPr/>
      </dsp:nvSpPr>
      <dsp:spPr>
        <a:xfrm>
          <a:off x="3079463" y="870370"/>
          <a:ext cx="2489860" cy="4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66750">
            <a:lnSpc>
              <a:spcPct val="90000"/>
            </a:lnSpc>
            <a:spcBef>
              <a:spcPct val="0"/>
            </a:spcBef>
            <a:spcAft>
              <a:spcPct val="35000"/>
            </a:spcAft>
            <a:buNone/>
          </a:pPr>
          <a:r>
            <a:rPr lang="en-US" sz="1500" b="1" kern="1200" dirty="0"/>
            <a:t>Substance use disorder</a:t>
          </a:r>
        </a:p>
      </dsp:txBody>
      <dsp:txXfrm>
        <a:off x="3079463" y="870370"/>
        <a:ext cx="2489860" cy="423087"/>
      </dsp:txXfrm>
    </dsp:sp>
    <dsp:sp modelId="{609833FB-1907-441E-A95D-6B79478DABF6}">
      <dsp:nvSpPr>
        <dsp:cNvPr id="0" name=""/>
        <dsp:cNvSpPr/>
      </dsp:nvSpPr>
      <dsp:spPr>
        <a:xfrm>
          <a:off x="5325633" y="2031083"/>
          <a:ext cx="338733" cy="3384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E4093-5E1A-4DF3-9B1C-9937DB086E5B}">
      <dsp:nvSpPr>
        <dsp:cNvPr id="0" name=""/>
        <dsp:cNvSpPr/>
      </dsp:nvSpPr>
      <dsp:spPr>
        <a:xfrm>
          <a:off x="5044950"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DB2C8A-6FE3-44A5-9DAB-390E030DF38E}">
      <dsp:nvSpPr>
        <dsp:cNvPr id="0" name=""/>
        <dsp:cNvSpPr/>
      </dsp:nvSpPr>
      <dsp:spPr>
        <a:xfrm>
          <a:off x="4722974"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77F72-35F3-4C31-92A7-29E830FA47F3}">
      <dsp:nvSpPr>
        <dsp:cNvPr id="0" name=""/>
        <dsp:cNvSpPr/>
      </dsp:nvSpPr>
      <dsp:spPr>
        <a:xfrm>
          <a:off x="4401595"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559A2-5DED-48F5-B8E9-B0A125B76E78}">
      <dsp:nvSpPr>
        <dsp:cNvPr id="0" name=""/>
        <dsp:cNvSpPr/>
      </dsp:nvSpPr>
      <dsp:spPr>
        <a:xfrm>
          <a:off x="4080217"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FCA0C-102F-4BDE-A0EC-2F7CCE9E0F1A}">
      <dsp:nvSpPr>
        <dsp:cNvPr id="0" name=""/>
        <dsp:cNvSpPr/>
      </dsp:nvSpPr>
      <dsp:spPr>
        <a:xfrm>
          <a:off x="3758240"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DA938-A283-493B-9F45-4F40E0D92C70}">
      <dsp:nvSpPr>
        <dsp:cNvPr id="0" name=""/>
        <dsp:cNvSpPr/>
      </dsp:nvSpPr>
      <dsp:spPr>
        <a:xfrm>
          <a:off x="3436862" y="2232491"/>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B778C-931A-4CDC-9A83-8A737B9F6ADA}">
      <dsp:nvSpPr>
        <dsp:cNvPr id="0" name=""/>
        <dsp:cNvSpPr/>
      </dsp:nvSpPr>
      <dsp:spPr>
        <a:xfrm>
          <a:off x="3079463" y="1813654"/>
          <a:ext cx="2489860" cy="42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66750">
            <a:lnSpc>
              <a:spcPct val="90000"/>
            </a:lnSpc>
            <a:spcBef>
              <a:spcPct val="0"/>
            </a:spcBef>
            <a:spcAft>
              <a:spcPct val="35000"/>
            </a:spcAft>
            <a:buNone/>
          </a:pPr>
          <a:r>
            <a:rPr lang="en-US" sz="1500" b="1" kern="1200" dirty="0"/>
            <a:t>Lack of health insurance</a:t>
          </a:r>
        </a:p>
      </dsp:txBody>
      <dsp:txXfrm>
        <a:off x="3079463" y="1813654"/>
        <a:ext cx="2489860" cy="423087"/>
      </dsp:txXfrm>
    </dsp:sp>
    <dsp:sp modelId="{13B2A47D-6329-4EDD-8F20-7A7A9967FC45}">
      <dsp:nvSpPr>
        <dsp:cNvPr id="0" name=""/>
        <dsp:cNvSpPr/>
      </dsp:nvSpPr>
      <dsp:spPr>
        <a:xfrm>
          <a:off x="5772091" y="2615690"/>
          <a:ext cx="338733" cy="3384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090BC-C0A7-4D40-8B40-4514457B44CF}">
      <dsp:nvSpPr>
        <dsp:cNvPr id="0" name=""/>
        <dsp:cNvSpPr/>
      </dsp:nvSpPr>
      <dsp:spPr>
        <a:xfrm>
          <a:off x="5578187" y="2940362"/>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21D82-14D6-4B49-8FA7-2DF862242CEE}">
      <dsp:nvSpPr>
        <dsp:cNvPr id="0" name=""/>
        <dsp:cNvSpPr/>
      </dsp:nvSpPr>
      <dsp:spPr>
        <a:xfrm>
          <a:off x="5229878"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45345D-F024-4428-8584-C2DB173F2285}">
      <dsp:nvSpPr>
        <dsp:cNvPr id="0" name=""/>
        <dsp:cNvSpPr/>
      </dsp:nvSpPr>
      <dsp:spPr>
        <a:xfrm>
          <a:off x="4880970"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CBE1A-C486-496E-9D7E-DAA29BDF1227}">
      <dsp:nvSpPr>
        <dsp:cNvPr id="0" name=""/>
        <dsp:cNvSpPr/>
      </dsp:nvSpPr>
      <dsp:spPr>
        <a:xfrm>
          <a:off x="4532660"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3B76C-4EF5-41DC-9501-67EDA28EF922}">
      <dsp:nvSpPr>
        <dsp:cNvPr id="0" name=""/>
        <dsp:cNvSpPr/>
      </dsp:nvSpPr>
      <dsp:spPr>
        <a:xfrm>
          <a:off x="4184351"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5F020-D07E-448A-A8BD-6227B7BDA87E}">
      <dsp:nvSpPr>
        <dsp:cNvPr id="0" name=""/>
        <dsp:cNvSpPr/>
      </dsp:nvSpPr>
      <dsp:spPr>
        <a:xfrm>
          <a:off x="3835443"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5154AB-4F97-40F2-87B0-76A518D45A08}">
      <dsp:nvSpPr>
        <dsp:cNvPr id="0" name=""/>
        <dsp:cNvSpPr/>
      </dsp:nvSpPr>
      <dsp:spPr>
        <a:xfrm>
          <a:off x="3487133" y="3100247"/>
          <a:ext cx="169366" cy="16936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2B8FFC-B556-4F31-91B5-F9EFC6018271}">
      <dsp:nvSpPr>
        <dsp:cNvPr id="0" name=""/>
        <dsp:cNvSpPr/>
      </dsp:nvSpPr>
      <dsp:spPr>
        <a:xfrm>
          <a:off x="2649715" y="2718839"/>
          <a:ext cx="3579168" cy="337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66750">
            <a:lnSpc>
              <a:spcPct val="90000"/>
            </a:lnSpc>
            <a:spcBef>
              <a:spcPct val="0"/>
            </a:spcBef>
            <a:spcAft>
              <a:spcPct val="35000"/>
            </a:spcAft>
            <a:buNone/>
          </a:pPr>
          <a:r>
            <a:rPr lang="en-US" sz="1500" b="1" kern="1200" dirty="0"/>
            <a:t>Lack of access to medications and care</a:t>
          </a:r>
        </a:p>
      </dsp:txBody>
      <dsp:txXfrm>
        <a:off x="2649715" y="2718839"/>
        <a:ext cx="3579168" cy="3371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7D67FC-230E-BC42-A146-28B6DAF9B6E5}" type="datetimeFigureOut">
              <a:rPr lang="en-US" smtClean="0">
                <a:latin typeface="Lato Regular"/>
              </a:rPr>
              <a:t>2/7/2026</a:t>
            </a:fld>
            <a:endParaRPr lang="en-US" dirty="0">
              <a:latin typeface="Lato Regular"/>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D59A981-CD39-8F44-9CBA-CC2751A8F2A2}"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Lato Regular"/>
              </a:defRPr>
            </a:lvl1pPr>
          </a:lstStyle>
          <a:p>
            <a:fld id="{200DEFD9-7FA8-E342-B72A-1D2B906EA29E}" type="datetimeFigureOut">
              <a:rPr lang="en-US" smtClean="0"/>
              <a:pPr/>
              <a:t>2/7/2026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Lato Regular"/>
              </a:defRPr>
            </a:lvl1pPr>
          </a:lstStyle>
          <a:p>
            <a:fld id="{F7510C22-AB3E-3144-954A-30AFB7F4824B}" type="slidenum">
              <a:rPr lang="en-US" smtClean="0"/>
              <a:pPr/>
              <a:t>‹#›</a:t>
            </a:fld>
            <a:endParaRPr lang="en-US" dirty="0"/>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ournals.sagepub.com/doi/10.1177/00221465211052568#bibr60-0022146521105256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dc.gov/nchs/data/nvsr/nvsr61/nvsr61_0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cbi.nlm.nih.gov/pmc/articles/PMC4458186/#bib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2861506/#R6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clear—I’m not a biology major. I studied American History. </a:t>
            </a:r>
          </a:p>
          <a:p>
            <a:r>
              <a:rPr lang="en-US" dirty="0"/>
              <a:t>This is the non-biologist’s refresher. </a:t>
            </a:r>
          </a:p>
          <a:p>
            <a:endParaRPr lang="en-US" dirty="0"/>
          </a:p>
          <a:p>
            <a:r>
              <a:rPr lang="en-US" dirty="0"/>
              <a:t>Telomere length decreases </a:t>
            </a:r>
          </a:p>
          <a:p>
            <a:r>
              <a:rPr lang="en-US" dirty="0"/>
              <a:t>“Caps on shoelaces”</a:t>
            </a:r>
          </a:p>
          <a:p>
            <a:r>
              <a:rPr lang="en-US" dirty="0"/>
              <a:t>DNA can’t replicate </a:t>
            </a:r>
          </a:p>
          <a:p>
            <a:r>
              <a:rPr lang="en-US" dirty="0"/>
              <a:t>Cells stop replicating and die</a:t>
            </a:r>
          </a:p>
          <a:p>
            <a:endParaRPr lang="en-US" dirty="0"/>
          </a:p>
          <a:p>
            <a:r>
              <a:rPr lang="en-US" dirty="0" err="1"/>
              <a:t>Klopack</a:t>
            </a:r>
            <a:r>
              <a:rPr lang="en-US" dirty="0"/>
              <a:t> et al, PNAS, 2022</a:t>
            </a:r>
          </a:p>
          <a:p>
            <a:r>
              <a:rPr lang="en-US" dirty="0"/>
              <a:t>Decreased number of T-cells </a:t>
            </a:r>
          </a:p>
          <a:p>
            <a:r>
              <a:rPr lang="en-US" dirty="0"/>
              <a:t>T-cells are part of our immune system—they “kill” pathogens</a:t>
            </a:r>
          </a:p>
          <a:p>
            <a:r>
              <a:rPr lang="en-US" sz="1200" b="0" i="0" kern="1200" dirty="0">
                <a:solidFill>
                  <a:schemeClr val="tx1"/>
                </a:solidFill>
                <a:effectLst/>
                <a:latin typeface="Lato Regular"/>
                <a:ea typeface="+mn-ea"/>
                <a:cs typeface="+mn-cs"/>
              </a:rPr>
              <a:t>“Stressful life events, high lifetime discrimination, and chronic stress were associated with a higher percentage of terminally differentiated CD8</a:t>
            </a:r>
            <a:r>
              <a:rPr lang="en-US" sz="1200" b="0" i="0" kern="1200" baseline="30000" dirty="0">
                <a:solidFill>
                  <a:schemeClr val="tx1"/>
                </a:solidFill>
                <a:effectLst/>
                <a:latin typeface="Lato Regular"/>
                <a:ea typeface="+mn-ea"/>
                <a:cs typeface="+mn-cs"/>
              </a:rPr>
              <a:t>+</a:t>
            </a:r>
            <a:r>
              <a:rPr lang="en-US" sz="1200" b="0" i="0" kern="1200" dirty="0">
                <a:solidFill>
                  <a:schemeClr val="tx1"/>
                </a:solidFill>
                <a:effectLst/>
                <a:latin typeface="Lato Regular"/>
                <a:ea typeface="+mn-ea"/>
                <a:cs typeface="+mn-cs"/>
              </a:rPr>
              <a:t> cells. High lifetime discrimination and chronic stress were related to a lower CD4</a:t>
            </a:r>
            <a:r>
              <a:rPr lang="en-US" sz="1200" b="0" i="0" kern="1200" baseline="30000" dirty="0">
                <a:solidFill>
                  <a:schemeClr val="tx1"/>
                </a:solidFill>
                <a:effectLst/>
                <a:latin typeface="Lato Regular"/>
                <a:ea typeface="+mn-ea"/>
                <a:cs typeface="+mn-cs"/>
              </a:rPr>
              <a:t>+</a:t>
            </a:r>
            <a:r>
              <a:rPr lang="en-US" sz="1200" b="0" i="0" kern="1200" dirty="0">
                <a:solidFill>
                  <a:schemeClr val="tx1"/>
                </a:solidFill>
                <a:effectLst/>
                <a:latin typeface="Lato Regular"/>
                <a:ea typeface="+mn-ea"/>
                <a:cs typeface="+mn-cs"/>
              </a:rPr>
              <a:t>:CD8</a:t>
            </a:r>
            <a:r>
              <a:rPr lang="en-US" sz="1200" b="0" i="0" kern="1200" baseline="30000" dirty="0">
                <a:solidFill>
                  <a:schemeClr val="tx1"/>
                </a:solidFill>
                <a:effectLst/>
                <a:latin typeface="Lato Regular"/>
                <a:ea typeface="+mn-ea"/>
                <a:cs typeface="+mn-cs"/>
              </a:rPr>
              <a:t>+</a:t>
            </a:r>
            <a:r>
              <a:rPr lang="en-US" sz="1200" b="0" i="0" kern="1200" dirty="0">
                <a:solidFill>
                  <a:schemeClr val="tx1"/>
                </a:solidFill>
                <a:effectLst/>
                <a:latin typeface="Lato Regular"/>
                <a:ea typeface="+mn-ea"/>
                <a:cs typeface="+mn-cs"/>
              </a:rPr>
              <a:t> ratio.”</a:t>
            </a:r>
          </a:p>
          <a:p>
            <a:r>
              <a:rPr lang="en-US" sz="1200" b="0" i="0" kern="1200" dirty="0">
                <a:solidFill>
                  <a:schemeClr val="tx1"/>
                </a:solidFill>
                <a:effectLst/>
                <a:latin typeface="Lato Regular"/>
                <a:ea typeface="+mn-ea"/>
                <a:cs typeface="+mn-cs"/>
              </a:rPr>
              <a:t>Fewer T-cells and decreased T-cell diversity that can respond to new antigens—lots of “memory” t-cells but a lack of diversity of T-cells</a:t>
            </a:r>
          </a:p>
          <a:p>
            <a:r>
              <a:rPr lang="en-US" sz="1200" b="0" i="0" kern="1200" dirty="0">
                <a:solidFill>
                  <a:schemeClr val="tx1"/>
                </a:solidFill>
                <a:effectLst/>
                <a:latin typeface="Lato Regular"/>
                <a:ea typeface="+mn-ea"/>
                <a:cs typeface="+mn-cs"/>
              </a:rPr>
              <a:t>You need </a:t>
            </a:r>
            <a:r>
              <a:rPr lang="en-US" sz="1200" b="0" i="0" kern="1200" dirty="0" err="1">
                <a:solidFill>
                  <a:schemeClr val="tx1"/>
                </a:solidFill>
                <a:effectLst/>
                <a:latin typeface="Lato Regular"/>
                <a:ea typeface="+mn-ea"/>
                <a:cs typeface="+mn-cs"/>
              </a:rPr>
              <a:t>T_cell</a:t>
            </a:r>
            <a:r>
              <a:rPr lang="en-US" sz="1200" b="0" i="0" kern="1200" dirty="0">
                <a:solidFill>
                  <a:schemeClr val="tx1"/>
                </a:solidFill>
                <a:effectLst/>
                <a:latin typeface="Lato Regular"/>
                <a:ea typeface="+mn-ea"/>
                <a:cs typeface="+mn-cs"/>
              </a:rPr>
              <a:t> diversity to respond to new pathogens</a:t>
            </a:r>
          </a:p>
          <a:p>
            <a:r>
              <a:rPr lang="en-US" dirty="0"/>
              <a:t>Decreased “T-regulatory cells” leading to unchecked inflammation</a:t>
            </a:r>
          </a:p>
          <a:p>
            <a:endParaRPr lang="en-US" dirty="0"/>
          </a:p>
          <a:p>
            <a:r>
              <a:rPr lang="en-US" dirty="0"/>
              <a:t>DNA methylation</a:t>
            </a:r>
          </a:p>
          <a:p>
            <a:r>
              <a:rPr lang="en-US" sz="1200" b="0" i="0" kern="1200" dirty="0">
                <a:solidFill>
                  <a:schemeClr val="tx1"/>
                </a:solidFill>
                <a:effectLst/>
                <a:latin typeface="Lato Regular"/>
                <a:ea typeface="+mn-ea"/>
                <a:cs typeface="+mn-cs"/>
              </a:rPr>
              <a:t>Methylation is a chemical modification of DNA and other molecules that may be retained as cells divide to make more cells. When found in DNA, methylation can alter gene expression. In this process, chemical tags called methyl groups attach to a particular location within DNA where they turn a gene on or off, thereby regulating the production of proteins that the gene encodes.</a:t>
            </a:r>
          </a:p>
          <a:p>
            <a:r>
              <a:rPr lang="en-US" dirty="0"/>
              <a:t>Global loss of methylation as we age; in general hypomethylation is more concerning but some areas that we don’t’ want methylated become more methylated</a:t>
            </a:r>
          </a:p>
          <a:p>
            <a:r>
              <a:rPr lang="en-US" dirty="0"/>
              <a:t>Methylation changes based on ENVIRONMENT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DNA methylation provides us with a “epigenetic clock” within our cells to tell estimated age of tissues—can measure the degree that certain genes are methylated (either too much or too little)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200" b="0" i="0" kern="1200" dirty="0">
                <a:solidFill>
                  <a:schemeClr val="tx1"/>
                </a:solidFill>
                <a:effectLst/>
                <a:latin typeface="Lato Regular"/>
                <a:ea typeface="+mn-ea"/>
                <a:cs typeface="+mn-cs"/>
              </a:rPr>
              <a:t>Some have argued that cellular aging is caused by epigenetic signalers—which repair damaged DNA—becoming overtaxed from cellular insults, including those present in the external environment” (</a:t>
            </a:r>
            <a:r>
              <a:rPr lang="en-US" sz="1200" b="0" i="0" u="sng" kern="1200" dirty="0">
                <a:solidFill>
                  <a:schemeClr val="tx1"/>
                </a:solidFill>
                <a:effectLst/>
                <a:latin typeface="Lato Regular"/>
                <a:ea typeface="+mn-ea"/>
                <a:cs typeface="+mn-cs"/>
                <a:hlinkClick r:id="rId3"/>
              </a:rPr>
              <a:t>Sinclair 2019</a:t>
            </a:r>
            <a:r>
              <a:rPr lang="en-US" sz="1200" b="0" i="0" kern="1200" dirty="0">
                <a:solidFill>
                  <a:schemeClr val="tx1"/>
                </a:solidFill>
                <a:effectLst/>
                <a:latin typeface="Lato Regular"/>
                <a:ea typeface="+mn-ea"/>
                <a:cs typeface="+mn-cs"/>
              </a:rPr>
              <a:t>:47–49)</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10</a:t>
            </a:fld>
            <a:endParaRPr lang="en-US" dirty="0"/>
          </a:p>
        </p:txBody>
      </p:sp>
    </p:spTree>
    <p:extLst>
      <p:ext uri="{BB962C8B-B14F-4D97-AF65-F5344CB8AC3E}">
        <p14:creationId xmlns:p14="http://schemas.microsoft.com/office/powerpoint/2010/main" val="381533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a:t>
            </a:r>
          </a:p>
          <a:p>
            <a:r>
              <a:rPr lang="en-US" dirty="0"/>
              <a:t>https://pubmed.ncbi.nlm.nih.gov/27373322/</a:t>
            </a:r>
          </a:p>
          <a:p>
            <a:r>
              <a:rPr lang="en-US" dirty="0"/>
              <a:t>Cyclical inflammation causing more damage to lungs causing worsening of COPD</a:t>
            </a:r>
          </a:p>
          <a:p>
            <a:endParaRPr lang="en-US" dirty="0"/>
          </a:p>
          <a:p>
            <a:r>
              <a:rPr lang="en-US" dirty="0"/>
              <a:t>Diabetes: </a:t>
            </a:r>
          </a:p>
          <a:p>
            <a:r>
              <a:rPr lang="en-US" dirty="0"/>
              <a:t>https://pubmed.ncbi.nlm.nih.gov/18672179/</a:t>
            </a:r>
          </a:p>
          <a:p>
            <a:r>
              <a:rPr lang="en-US" dirty="0"/>
              <a:t>Bidirectional relationship</a:t>
            </a:r>
          </a:p>
          <a:p>
            <a:r>
              <a:rPr lang="en-US" dirty="0"/>
              <a:t>Insulin resistance and hyperglycemia leads to connective tissue damage, oxidative damage, DNA unwinding</a:t>
            </a:r>
          </a:p>
          <a:p>
            <a:r>
              <a:rPr lang="en-US" dirty="0"/>
              <a:t>Causes frailty</a:t>
            </a:r>
          </a:p>
          <a:p>
            <a:endParaRPr lang="en-US" dirty="0"/>
          </a:p>
          <a:p>
            <a:r>
              <a:rPr lang="en-US" dirty="0"/>
              <a:t>Infections: </a:t>
            </a:r>
          </a:p>
          <a:p>
            <a:r>
              <a:rPr lang="en-US" dirty="0"/>
              <a:t>https://pubmed.ncbi.nlm.nih.gov/35696572/</a:t>
            </a:r>
          </a:p>
          <a:p>
            <a:r>
              <a:rPr lang="en-US" dirty="0"/>
              <a:t>Psychosocial stress associated with reduced CD4 naïve cells</a:t>
            </a:r>
          </a:p>
          <a:p>
            <a:r>
              <a:rPr lang="en-US" dirty="0"/>
              <a:t>Fewer T-cells an B-cells, increased risk of viral and bacterial infections</a:t>
            </a:r>
          </a:p>
          <a:p>
            <a:endParaRPr lang="en-US" dirty="0"/>
          </a:p>
          <a:p>
            <a:r>
              <a:rPr lang="en-US" dirty="0"/>
              <a:t>Cardiovascular disease: </a:t>
            </a:r>
          </a:p>
          <a:p>
            <a:r>
              <a:rPr lang="en-US" dirty="0"/>
              <a:t>Looked at 7 biomarkers of aging (</a:t>
            </a:r>
            <a:r>
              <a:rPr lang="en-US" sz="1200" b="0" i="0" kern="1200" dirty="0">
                <a:solidFill>
                  <a:schemeClr val="tx1"/>
                </a:solidFill>
                <a:effectLst/>
                <a:latin typeface="Lato Regular"/>
                <a:ea typeface="+mn-ea"/>
                <a:cs typeface="+mn-cs"/>
              </a:rPr>
              <a:t>total cholesterol, HDL, glucose, BMI, CRP, FEV1/h</a:t>
            </a:r>
            <a:r>
              <a:rPr lang="en-US" sz="1200" b="0" i="0" kern="1200" baseline="30000" dirty="0">
                <a:solidFill>
                  <a:schemeClr val="tx1"/>
                </a:solidFill>
                <a:effectLst/>
                <a:latin typeface="Lato Regular"/>
                <a:ea typeface="+mn-ea"/>
                <a:cs typeface="+mn-cs"/>
              </a:rPr>
              <a:t>2</a:t>
            </a:r>
            <a:r>
              <a:rPr lang="en-US" sz="1200" b="0" i="0" kern="1200" dirty="0">
                <a:solidFill>
                  <a:schemeClr val="tx1"/>
                </a:solidFill>
                <a:effectLst/>
                <a:latin typeface="Lato Regular"/>
                <a:ea typeface="+mn-ea"/>
                <a:cs typeface="+mn-cs"/>
              </a:rPr>
              <a:t>, MAP)</a:t>
            </a:r>
          </a:p>
          <a:p>
            <a:r>
              <a:rPr lang="en-US" dirty="0"/>
              <a:t>Black participants more likely to experience acc aging </a:t>
            </a:r>
          </a:p>
          <a:p>
            <a:r>
              <a:rPr lang="en-US" dirty="0"/>
              <a:t>Stroke and Cardiovascular disease associated with impaired social determinants of health and accelerated aging </a:t>
            </a:r>
          </a:p>
          <a:p>
            <a:r>
              <a:rPr lang="en-US" dirty="0"/>
              <a:t>Particularly related to SES and discrimination</a:t>
            </a:r>
          </a:p>
          <a:p>
            <a:endParaRPr lang="en-US" dirty="0"/>
          </a:p>
          <a:p>
            <a:r>
              <a:rPr lang="en-US" dirty="0"/>
              <a:t>Cancer: </a:t>
            </a:r>
          </a:p>
          <a:p>
            <a:r>
              <a:rPr lang="en-US" dirty="0"/>
              <a:t>https://pubmed.ncbi.nlm.nih.gov/30794318/</a:t>
            </a:r>
          </a:p>
          <a:p>
            <a:r>
              <a:rPr lang="en-US" dirty="0"/>
              <a:t>Advanced “biological clock” leading to increased risk of breast cancer</a:t>
            </a:r>
          </a:p>
        </p:txBody>
      </p:sp>
      <p:sp>
        <p:nvSpPr>
          <p:cNvPr id="4" name="Slide Number Placeholder 3"/>
          <p:cNvSpPr>
            <a:spLocks noGrp="1"/>
          </p:cNvSpPr>
          <p:nvPr>
            <p:ph type="sldNum" sz="quarter" idx="5"/>
          </p:nvPr>
        </p:nvSpPr>
        <p:spPr/>
        <p:txBody>
          <a:bodyPr/>
          <a:lstStyle/>
          <a:p>
            <a:fld id="{F7510C22-AB3E-3144-954A-30AFB7F4824B}" type="slidenum">
              <a:rPr lang="en-US" smtClean="0"/>
              <a:pPr/>
              <a:t>11</a:t>
            </a:fld>
            <a:endParaRPr lang="en-US" dirty="0"/>
          </a:p>
        </p:txBody>
      </p:sp>
    </p:spTree>
    <p:extLst>
      <p:ext uri="{BB962C8B-B14F-4D97-AF65-F5344CB8AC3E}">
        <p14:creationId xmlns:p14="http://schemas.microsoft.com/office/powerpoint/2010/main" val="175912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Geriatric syndromes lead to a higher risk of needing higher levels of care, more frequent hospitalizations, higher healthcare costs, higher out of pocket costs, and death</a:t>
            </a:r>
          </a:p>
          <a:p>
            <a:endParaRPr lang="en-US" dirty="0"/>
          </a:p>
          <a:p>
            <a:r>
              <a:rPr lang="en-US" dirty="0"/>
              <a:t>Often times, when we DON’T consider geriatric syndromes as the cause of a potential problem, we “blame the patient” for not either doing what we tell them to do or for being noncompliant. </a:t>
            </a:r>
          </a:p>
          <a:p>
            <a:endParaRPr lang="en-US" dirty="0"/>
          </a:p>
          <a:p>
            <a:r>
              <a:rPr lang="en-US" dirty="0"/>
              <a:t>We have to consider the 58yo man with HIV who has experienced trauma and lack of social supports and is now becoming “non-adherent” with his medications to be at risk for DEMENTIA and not just “refusing to adhere” to his medications. </a:t>
            </a:r>
          </a:p>
          <a:p>
            <a:endParaRPr lang="en-US" dirty="0"/>
          </a:p>
          <a:p>
            <a:r>
              <a:rPr lang="en-US" dirty="0"/>
              <a:t>We have to consider that the 60yo black veteran with no family supports and who previously experienced </a:t>
            </a:r>
            <a:r>
              <a:rPr lang="en-US" dirty="0" err="1"/>
              <a:t>houselessness</a:t>
            </a:r>
            <a:r>
              <a:rPr lang="en-US" dirty="0"/>
              <a:t> in his 40s and doesn’t seem to be following though with scheduling follow ups and getting testing done to be at risk for hearing and vision loss that is causing the lack of follow through and not “noncompliance.” </a:t>
            </a:r>
          </a:p>
          <a:p>
            <a:endParaRPr lang="en-US" dirty="0"/>
          </a:p>
          <a:p>
            <a:r>
              <a:rPr lang="en-US" dirty="0"/>
              <a:t>We can’t just brush off the “accidents” that the 62yo woman who was previously abused by their family and then their partner, who never got to complete high school and has been living out of her car for the past 6 months as being a UTI. </a:t>
            </a:r>
          </a:p>
          <a:p>
            <a:endParaRPr lang="en-US" dirty="0"/>
          </a:p>
          <a:p>
            <a:r>
              <a:rPr lang="en-US" dirty="0"/>
              <a:t>Osteoporosis</a:t>
            </a:r>
          </a:p>
          <a:p>
            <a:r>
              <a:rPr lang="en-US" dirty="0"/>
              <a:t>https://pubmed.ncbi.nlm.nih.gov/30522407/</a:t>
            </a:r>
          </a:p>
          <a:p>
            <a:r>
              <a:rPr lang="en-US" dirty="0"/>
              <a:t>Poverty in mid-life as proxy for social determinants leads to lower BMD</a:t>
            </a:r>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a:t>
            </a:fld>
            <a:endParaRPr lang="en-US" dirty="0"/>
          </a:p>
        </p:txBody>
      </p:sp>
    </p:spTree>
    <p:extLst>
      <p:ext uri="{BB962C8B-B14F-4D97-AF65-F5344CB8AC3E}">
        <p14:creationId xmlns:p14="http://schemas.microsoft.com/office/powerpoint/2010/main" val="12252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European Journal of Neurology in 2025</a:t>
            </a:r>
          </a:p>
          <a:p>
            <a:r>
              <a:rPr lang="en-US" dirty="0"/>
              <a:t>“</a:t>
            </a:r>
            <a:r>
              <a:rPr lang="en-US" sz="1200" b="0" i="0" kern="1200" dirty="0">
                <a:solidFill>
                  <a:schemeClr val="tx1"/>
                </a:solidFill>
                <a:effectLst/>
                <a:latin typeface="Lato Regular"/>
                <a:ea typeface="+mn-ea"/>
                <a:cs typeface="+mn-cs"/>
              </a:rPr>
              <a:t>For the transition from baseline to CMD, adjusted HRs (95% CI) were 1.34 (1.32, 1.35) for each SD increase in KDM-BA acceleration and 1.19 (1.18, 1.20) for </a:t>
            </a:r>
            <a:r>
              <a:rPr lang="en-US" sz="1200" b="0" i="0" kern="1200" dirty="0" err="1">
                <a:solidFill>
                  <a:schemeClr val="tx1"/>
                </a:solidFill>
                <a:effectLst/>
                <a:latin typeface="Lato Regular"/>
                <a:ea typeface="+mn-ea"/>
                <a:cs typeface="+mn-cs"/>
              </a:rPr>
              <a:t>PhenoAge</a:t>
            </a:r>
            <a:r>
              <a:rPr lang="en-US" sz="1200" b="0" i="0" kern="1200" dirty="0">
                <a:solidFill>
                  <a:schemeClr val="tx1"/>
                </a:solidFill>
                <a:effectLst/>
                <a:latin typeface="Lato Regular"/>
                <a:ea typeface="+mn-ea"/>
                <a:cs typeface="+mn-cs"/>
              </a:rPr>
              <a:t> acceleration. For the transition from CMD to post-CMD dementia, HRs were 1.12 (1.04, 1.20) for KDM-BA acceleration and 1.10 (1.04, 1.17) for </a:t>
            </a:r>
            <a:r>
              <a:rPr lang="en-US" sz="1200" b="0" i="0" kern="1200" dirty="0" err="1">
                <a:solidFill>
                  <a:schemeClr val="tx1"/>
                </a:solidFill>
                <a:effectLst/>
                <a:latin typeface="Lato Regular"/>
                <a:ea typeface="+mn-ea"/>
                <a:cs typeface="+mn-cs"/>
              </a:rPr>
              <a:t>PhenoAge</a:t>
            </a:r>
            <a:r>
              <a:rPr lang="en-US" sz="1200" b="0" i="0" kern="1200" dirty="0">
                <a:solidFill>
                  <a:schemeClr val="tx1"/>
                </a:solidFill>
                <a:effectLst/>
                <a:latin typeface="Lato Regular"/>
                <a:ea typeface="+mn-ea"/>
                <a:cs typeface="+mn-cs"/>
              </a:rPr>
              <a:t> acceleration. Both BA accelerations were more strongly associated with the transition from CMD to post-CMD </a:t>
            </a:r>
            <a:r>
              <a:rPr lang="en-US" sz="1200" b="0" i="0" kern="1200" dirty="0" err="1">
                <a:solidFill>
                  <a:schemeClr val="tx1"/>
                </a:solidFill>
                <a:effectLst/>
                <a:latin typeface="Lato Regular"/>
                <a:ea typeface="+mn-ea"/>
                <a:cs typeface="+mn-cs"/>
              </a:rPr>
              <a:t>VaD</a:t>
            </a:r>
            <a:r>
              <a:rPr lang="en-US" sz="1200" b="0" i="0" kern="1200" dirty="0">
                <a:solidFill>
                  <a:schemeClr val="tx1"/>
                </a:solidFill>
                <a:effectLst/>
                <a:latin typeface="Lato Regular"/>
                <a:ea typeface="+mn-ea"/>
                <a:cs typeface="+mn-cs"/>
              </a:rPr>
              <a:t> than with the transition to post-CMD AD.”</a:t>
            </a:r>
          </a:p>
          <a:p>
            <a:r>
              <a:rPr lang="en-US" sz="1200" b="0" i="0" kern="1200" dirty="0">
                <a:solidFill>
                  <a:schemeClr val="tx1"/>
                </a:solidFill>
                <a:effectLst/>
                <a:latin typeface="Lato Regular"/>
                <a:ea typeface="+mn-ea"/>
                <a:cs typeface="+mn-cs"/>
              </a:rPr>
              <a:t>Basically, accelerated aging markers were associated with higher risks of cardio-metabolic disease (CAD, diabetes, stroke) AND subsequent development of dementia (VD &gt; AD)</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a:t>
            </a:fld>
            <a:endParaRPr lang="en-US" dirty="0"/>
          </a:p>
        </p:txBody>
      </p:sp>
    </p:spTree>
    <p:extLst>
      <p:ext uri="{BB962C8B-B14F-4D97-AF65-F5344CB8AC3E}">
        <p14:creationId xmlns:p14="http://schemas.microsoft.com/office/powerpoint/2010/main" val="60220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longitudinal of patients in the UK, biological age composite scores (</a:t>
            </a:r>
            <a:r>
              <a:rPr lang="en-US" dirty="0" err="1"/>
              <a:t>PhenoAge</a:t>
            </a:r>
            <a:r>
              <a:rPr lang="en-US" dirty="0"/>
              <a:t> and KDM-BA) were followed </a:t>
            </a:r>
            <a:r>
              <a:rPr lang="en-US" dirty="0" err="1"/>
              <a:t>a;long</a:t>
            </a:r>
            <a:r>
              <a:rPr lang="en-US" dirty="0"/>
              <a:t> with incidence of dementia and gray matter volume</a:t>
            </a:r>
          </a:p>
          <a:p>
            <a:r>
              <a:rPr lang="en-US" dirty="0"/>
              <a:t>Accelerated BA (KDM-BA and </a:t>
            </a:r>
            <a:r>
              <a:rPr lang="en-US" dirty="0" err="1"/>
              <a:t>PhenoAge</a:t>
            </a:r>
            <a:r>
              <a:rPr lang="en-US" dirty="0"/>
              <a:t>) was associated with decreased GMV in 52 and 65 out of 82 brain regions, respectively </a:t>
            </a:r>
          </a:p>
        </p:txBody>
      </p:sp>
      <p:sp>
        <p:nvSpPr>
          <p:cNvPr id="4" name="Slide Number Placeholder 3"/>
          <p:cNvSpPr>
            <a:spLocks noGrp="1"/>
          </p:cNvSpPr>
          <p:nvPr>
            <p:ph type="sldNum" sz="quarter" idx="5"/>
          </p:nvPr>
        </p:nvSpPr>
        <p:spPr/>
        <p:txBody>
          <a:bodyPr/>
          <a:lstStyle/>
          <a:p>
            <a:fld id="{F7510C22-AB3E-3144-954A-30AFB7F4824B}" type="slidenum">
              <a:rPr lang="en-US" smtClean="0"/>
              <a:pPr/>
              <a:t>14</a:t>
            </a:fld>
            <a:endParaRPr lang="en-US" dirty="0"/>
          </a:p>
        </p:txBody>
      </p:sp>
    </p:spTree>
    <p:extLst>
      <p:ext uri="{BB962C8B-B14F-4D97-AF65-F5344CB8AC3E}">
        <p14:creationId xmlns:p14="http://schemas.microsoft.com/office/powerpoint/2010/main" val="326585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FHS cohort looking at multiple blood based DNA methylation measures of Acc Aging associated with cognitive testing and dementia </a:t>
            </a:r>
          </a:p>
          <a:p>
            <a:r>
              <a:rPr lang="en-US" dirty="0"/>
              <a:t>3</a:t>
            </a:r>
            <a:r>
              <a:rPr lang="en-US" baseline="30000" dirty="0"/>
              <a:t>rd</a:t>
            </a:r>
            <a:r>
              <a:rPr lang="en-US" dirty="0"/>
              <a:t> generation DNA clock (</a:t>
            </a:r>
            <a:r>
              <a:rPr lang="en-US" dirty="0" err="1"/>
              <a:t>DunedinPACE</a:t>
            </a:r>
            <a:r>
              <a:rPr lang="en-US" dirty="0"/>
              <a:t>) was most sensitive</a:t>
            </a:r>
          </a:p>
          <a:p>
            <a:r>
              <a:rPr lang="en-US" dirty="0"/>
              <a:t>Associated with clinical diagnosis, poorer scores on screening tests, and cognitive test batteries</a:t>
            </a:r>
          </a:p>
        </p:txBody>
      </p:sp>
      <p:sp>
        <p:nvSpPr>
          <p:cNvPr id="4" name="Slide Number Placeholder 3"/>
          <p:cNvSpPr>
            <a:spLocks noGrp="1"/>
          </p:cNvSpPr>
          <p:nvPr>
            <p:ph type="sldNum" sz="quarter" idx="5"/>
          </p:nvPr>
        </p:nvSpPr>
        <p:spPr/>
        <p:txBody>
          <a:bodyPr/>
          <a:lstStyle/>
          <a:p>
            <a:fld id="{F7510C22-AB3E-3144-954A-30AFB7F4824B}" type="slidenum">
              <a:rPr lang="en-US" smtClean="0"/>
              <a:pPr/>
              <a:t>15</a:t>
            </a:fld>
            <a:endParaRPr lang="en-US" dirty="0"/>
          </a:p>
        </p:txBody>
      </p:sp>
    </p:spTree>
    <p:extLst>
      <p:ext uri="{BB962C8B-B14F-4D97-AF65-F5344CB8AC3E}">
        <p14:creationId xmlns:p14="http://schemas.microsoft.com/office/powerpoint/2010/main" val="78934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SDoH</a:t>
            </a:r>
            <a:r>
              <a:rPr lang="en-US" dirty="0"/>
              <a:t> contribute to allostatic load, to that chronic stress response</a:t>
            </a:r>
          </a:p>
          <a:p>
            <a:r>
              <a:rPr lang="en-US" dirty="0"/>
              <a:t>I have shamelessly stolen this from Stepha Dragoon</a:t>
            </a:r>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17</a:t>
            </a:fld>
            <a:endParaRPr lang="en-US" dirty="0"/>
          </a:p>
        </p:txBody>
      </p:sp>
    </p:spTree>
    <p:extLst>
      <p:ext uri="{BB962C8B-B14F-4D97-AF65-F5344CB8AC3E}">
        <p14:creationId xmlns:p14="http://schemas.microsoft.com/office/powerpoint/2010/main" val="3137255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 adherence: Not able to meet basic needs. Survival over health. Short term vs long term gains (long-term requires med adherence). Additional considerations: side effects when don’t have adequate food—meds make you feel bad!</a:t>
            </a:r>
          </a:p>
          <a:p>
            <a:endParaRPr lang="en-US" dirty="0"/>
          </a:p>
          <a:p>
            <a:r>
              <a:rPr lang="en-US" dirty="0"/>
              <a:t>FCs: Finnish study looking at aging caregivers showed FCs with lower baseline education and lower stability and subjective financial satisfaction were more likely to have heart disease, inflammatory arthritis</a:t>
            </a:r>
          </a:p>
          <a:p>
            <a:endParaRPr lang="en-US" dirty="0"/>
          </a:p>
          <a:p>
            <a:r>
              <a:rPr lang="en-US" dirty="0"/>
              <a:t>Dementia (OHSU driven!): black and American Indian/Alaska Native populations are high risk, also Hispanic immigrants. Delayed diagnosis overall. But remember—it’s not “being Black” that makes risk of dementia higher—it’s the cumulative social determinant impact on life. </a:t>
            </a:r>
          </a:p>
          <a:p>
            <a:endParaRPr lang="en-US" dirty="0"/>
          </a:p>
          <a:p>
            <a:endParaRPr lang="en-US" dirty="0"/>
          </a:p>
          <a:p>
            <a:endParaRPr lang="en-US" sz="1200" i="1" dirty="0"/>
          </a:p>
          <a:p>
            <a:endParaRPr lang="en-US" dirty="0"/>
          </a:p>
        </p:txBody>
      </p:sp>
      <p:sp>
        <p:nvSpPr>
          <p:cNvPr id="4" name="Slide Number Placeholder 3"/>
          <p:cNvSpPr>
            <a:spLocks noGrp="1"/>
          </p:cNvSpPr>
          <p:nvPr>
            <p:ph type="sldNum" sz="quarter" idx="5"/>
          </p:nvPr>
        </p:nvSpPr>
        <p:spPr/>
        <p:txBody>
          <a:bodyPr/>
          <a:lstStyle/>
          <a:p>
            <a:fld id="{658927D8-1831-4C93-BB6C-885DA57C7E1D}" type="slidenum">
              <a:rPr lang="en-US" smtClean="0"/>
              <a:t>19</a:t>
            </a:fld>
            <a:endParaRPr lang="en-US"/>
          </a:p>
        </p:txBody>
      </p:sp>
    </p:spTree>
    <p:extLst>
      <p:ext uri="{BB962C8B-B14F-4D97-AF65-F5344CB8AC3E}">
        <p14:creationId xmlns:p14="http://schemas.microsoft.com/office/powerpoint/2010/main" val="399846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Hypothesis: “environmental and social factors may increase risk for delirium by increasing brain vulnerability across the </a:t>
            </a:r>
            <a:r>
              <a:rPr lang="en-US" sz="1200" b="0" i="0" kern="1200" dirty="0" err="1">
                <a:solidFill>
                  <a:schemeClr val="tx1"/>
                </a:solidFill>
                <a:effectLst/>
                <a:latin typeface="+mn-lt"/>
                <a:ea typeface="+mn-ea"/>
                <a:cs typeface="+mn-cs"/>
              </a:rPr>
              <a:t>lifecourse</a:t>
            </a:r>
            <a:r>
              <a:rPr lang="en-US" sz="1200" b="0" i="0" kern="1200" dirty="0">
                <a:solidFill>
                  <a:schemeClr val="tx1"/>
                </a:solidFill>
                <a:effectLst/>
                <a:latin typeface="+mn-lt"/>
                <a:ea typeface="+mn-ea"/>
                <a:cs typeface="+mn-cs"/>
              </a:rPr>
              <a:t>—that is, over many years or decades of exposure”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Consider that the experiences of your childhood increasing your risk of delirium 50 years later</a:t>
            </a:r>
          </a:p>
          <a:p>
            <a:r>
              <a:rPr lang="en-US" sz="1200" b="0" i="0" kern="1200" dirty="0">
                <a:solidFill>
                  <a:schemeClr val="tx1"/>
                </a:solidFill>
                <a:effectLst/>
                <a:latin typeface="+mn-lt"/>
                <a:ea typeface="+mn-ea"/>
                <a:cs typeface="+mn-cs"/>
              </a:rPr>
              <a:t>If any of you also practice inpatient or post-acute care medicine you may have seen this in the patients you’ve cared for who have suffered polytrauma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Life course factors include: </a:t>
            </a:r>
          </a:p>
          <a:p>
            <a:r>
              <a:rPr lang="en-US" sz="1200" b="1" i="1" kern="1200" dirty="0">
                <a:solidFill>
                  <a:schemeClr val="tx1"/>
                </a:solidFill>
                <a:effectLst/>
                <a:latin typeface="+mn-lt"/>
                <a:ea typeface="+mn-ea"/>
                <a:cs typeface="+mn-cs"/>
              </a:rPr>
              <a:t>Prior to the age of 16 years old:</a:t>
            </a:r>
            <a:br>
              <a:rPr lang="en-US" dirty="0"/>
            </a:br>
            <a:r>
              <a:rPr lang="en-US" sz="1200" b="0" i="0" kern="1200" dirty="0">
                <a:solidFill>
                  <a:schemeClr val="tx1"/>
                </a:solidFill>
                <a:effectLst/>
                <a:latin typeface="+mn-lt"/>
                <a:ea typeface="+mn-ea"/>
                <a:cs typeface="+mn-cs"/>
              </a:rPr>
              <a:t>Family’s financial status</a:t>
            </a:r>
            <a:br>
              <a:rPr lang="en-US" dirty="0"/>
            </a:br>
            <a:r>
              <a:rPr lang="en-US" sz="1200" b="0" i="0" kern="1200" dirty="0">
                <a:solidFill>
                  <a:schemeClr val="tx1"/>
                </a:solidFill>
                <a:effectLst/>
                <a:latin typeface="+mn-lt"/>
                <a:ea typeface="+mn-ea"/>
                <a:cs typeface="+mn-cs"/>
              </a:rPr>
              <a:t>Number of siblings</a:t>
            </a:r>
            <a:br>
              <a:rPr lang="en-US" dirty="0"/>
            </a:br>
            <a:r>
              <a:rPr lang="en-US" sz="1200" b="0" i="0" kern="1200" dirty="0">
                <a:solidFill>
                  <a:schemeClr val="tx1"/>
                </a:solidFill>
                <a:effectLst/>
                <a:latin typeface="+mn-lt"/>
                <a:ea typeface="+mn-ea"/>
                <a:cs typeface="+mn-cs"/>
              </a:rPr>
              <a:t>Parental level of education</a:t>
            </a:r>
            <a:br>
              <a:rPr lang="en-US" dirty="0"/>
            </a:br>
            <a:r>
              <a:rPr lang="en-US" sz="1200" b="0" i="0" kern="1200" dirty="0">
                <a:solidFill>
                  <a:schemeClr val="tx1"/>
                </a:solidFill>
                <a:effectLst/>
                <a:latin typeface="+mn-lt"/>
                <a:ea typeface="+mn-ea"/>
                <a:cs typeface="+mn-cs"/>
              </a:rPr>
              <a:t>Parental occupation and job responsibilities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Social Capital: Importance of family members and informal caregivers in reducing incident delirium</a:t>
            </a:r>
            <a:endParaRPr lang="en-US" dirty="0"/>
          </a:p>
        </p:txBody>
      </p:sp>
      <p:sp>
        <p:nvSpPr>
          <p:cNvPr id="4" name="Slide Number Placeholder 3"/>
          <p:cNvSpPr>
            <a:spLocks noGrp="1"/>
          </p:cNvSpPr>
          <p:nvPr>
            <p:ph type="sldNum" sz="quarter" idx="5"/>
          </p:nvPr>
        </p:nvSpPr>
        <p:spPr/>
        <p:txBody>
          <a:bodyPr/>
          <a:lstStyle/>
          <a:p>
            <a:fld id="{658927D8-1831-4C93-BB6C-885DA57C7E1D}" type="slidenum">
              <a:rPr lang="en-US" smtClean="0"/>
              <a:t>20</a:t>
            </a:fld>
            <a:endParaRPr lang="en-US"/>
          </a:p>
        </p:txBody>
      </p:sp>
    </p:spTree>
    <p:extLst>
      <p:ext uri="{BB962C8B-B14F-4D97-AF65-F5344CB8AC3E}">
        <p14:creationId xmlns:p14="http://schemas.microsoft.com/office/powerpoint/2010/main" val="384141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https://pubmed.ncbi.nlm.nih.gov/34883202/</a:t>
            </a:r>
          </a:p>
          <a:p>
            <a:r>
              <a:rPr lang="en-US" dirty="0"/>
              <a:t>2022 article</a:t>
            </a:r>
          </a:p>
          <a:p>
            <a:r>
              <a:rPr lang="en-US" dirty="0"/>
              <a:t>Very long but extremely insightful</a:t>
            </a:r>
          </a:p>
          <a:p>
            <a:r>
              <a:rPr lang="en-US" dirty="0"/>
              <a:t>From the National Institute on Aging</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21</a:t>
            </a:fld>
            <a:endParaRPr lang="en-US" dirty="0"/>
          </a:p>
        </p:txBody>
      </p:sp>
    </p:spTree>
    <p:extLst>
      <p:ext uri="{BB962C8B-B14F-4D97-AF65-F5344CB8AC3E}">
        <p14:creationId xmlns:p14="http://schemas.microsoft.com/office/powerpoint/2010/main" val="46605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LAURA</a:t>
            </a:r>
          </a:p>
        </p:txBody>
      </p:sp>
      <p:sp>
        <p:nvSpPr>
          <p:cNvPr id="4" name="Slide Number Placeholder 3"/>
          <p:cNvSpPr>
            <a:spLocks noGrp="1"/>
          </p:cNvSpPr>
          <p:nvPr>
            <p:ph type="sldNum" sz="quarter" idx="10"/>
          </p:nvPr>
        </p:nvSpPr>
        <p:spPr/>
        <p:txBody>
          <a:bodyPr/>
          <a:lstStyle/>
          <a:p>
            <a:fld id="{658927D8-1831-4C93-BB6C-885DA57C7E1D}" type="slidenum">
              <a:rPr lang="en-US" smtClean="0"/>
              <a:t>2</a:t>
            </a:fld>
            <a:endParaRPr lang="en-US"/>
          </a:p>
        </p:txBody>
      </p:sp>
    </p:spTree>
    <p:extLst>
      <p:ext uri="{BB962C8B-B14F-4D97-AF65-F5344CB8AC3E}">
        <p14:creationId xmlns:p14="http://schemas.microsoft.com/office/powerpoint/2010/main" val="3459489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https://www.pbs.org/newshour/science/racism-makes-you-age-faster-on-a-genetic-level-study-finds</a:t>
            </a:r>
          </a:p>
          <a:p>
            <a:r>
              <a:rPr lang="en-US" sz="1200" b="0" i="0" kern="1200" dirty="0">
                <a:solidFill>
                  <a:schemeClr val="tx1"/>
                </a:solidFill>
                <a:effectLst/>
                <a:latin typeface="Lato Regular"/>
                <a:ea typeface="+mn-ea"/>
                <a:cs typeface="+mn-cs"/>
              </a:rPr>
              <a:t>According the Centers for Disease Control, black men </a:t>
            </a:r>
            <a:r>
              <a:rPr lang="en-US" sz="1200" b="1" i="0" u="none" strike="noStrike" kern="1200" dirty="0">
                <a:solidFill>
                  <a:schemeClr val="tx1"/>
                </a:solidFill>
                <a:effectLst/>
                <a:latin typeface="Lato Regular"/>
                <a:ea typeface="+mn-ea"/>
                <a:cs typeface="+mn-cs"/>
                <a:hlinkClick r:id="rId3"/>
              </a:rPr>
              <a:t>die six to seven years earlier</a:t>
            </a:r>
            <a:r>
              <a:rPr lang="en-US" sz="1200" b="0" i="0" kern="1200" dirty="0">
                <a:solidFill>
                  <a:schemeClr val="tx1"/>
                </a:solidFill>
                <a:effectLst/>
                <a:latin typeface="Lato Regular"/>
                <a:ea typeface="+mn-ea"/>
                <a:cs typeface="+mn-cs"/>
              </a:rPr>
              <a:t> than white men</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22</a:t>
            </a:fld>
            <a:endParaRPr lang="en-US" dirty="0"/>
          </a:p>
        </p:txBody>
      </p:sp>
    </p:spTree>
    <p:extLst>
      <p:ext uri="{BB962C8B-B14F-4D97-AF65-F5344CB8AC3E}">
        <p14:creationId xmlns:p14="http://schemas.microsoft.com/office/powerpoint/2010/main" val="3709462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23</a:t>
            </a:fld>
            <a:endParaRPr lang="en-US" dirty="0"/>
          </a:p>
        </p:txBody>
      </p:sp>
    </p:spTree>
    <p:extLst>
      <p:ext uri="{BB962C8B-B14F-4D97-AF65-F5344CB8AC3E}">
        <p14:creationId xmlns:p14="http://schemas.microsoft.com/office/powerpoint/2010/main" val="160123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HUD Report on Homelessness highlighted that there is a disproportionate increase in homeless AI/AN people, particularly veterans</a:t>
            </a:r>
          </a:p>
          <a:p>
            <a:r>
              <a:rPr lang="en-US" dirty="0"/>
              <a:t>Increased by 18% between 2022 and 2023.</a:t>
            </a:r>
          </a:p>
          <a:p>
            <a:endParaRPr lang="en-US" dirty="0"/>
          </a:p>
          <a:p>
            <a:r>
              <a:rPr lang="en-US" dirty="0"/>
              <a:t>https://ncuih.org/2024/03/08/new-report-shows-increase-in-homelessness-disproportionately-affects-american-indian-and-alaska-native-people/</a:t>
            </a:r>
          </a:p>
          <a:p>
            <a:endParaRPr lang="en-US" dirty="0"/>
          </a:p>
          <a:p>
            <a:r>
              <a:rPr lang="en-US" dirty="0"/>
              <a:t>In Portland: </a:t>
            </a:r>
          </a:p>
          <a:p>
            <a:pPr marL="514350" lvl="1" indent="-285750">
              <a:buFont typeface="Courier New,monospace" panose="020B0604020202020204" pitchFamily="34" charset="0"/>
              <a:buChar char="o"/>
            </a:pPr>
            <a:r>
              <a:rPr lang="en-US" sz="1800" dirty="0">
                <a:latin typeface="Gill Sans MT"/>
                <a:ea typeface="+mn-lt"/>
                <a:cs typeface="Arial"/>
              </a:rPr>
              <a:t>21% of houseless adults are &gt;55 </a:t>
            </a:r>
            <a:r>
              <a:rPr lang="en-US" sz="1800" dirty="0" err="1">
                <a:latin typeface="Gill Sans MT"/>
                <a:ea typeface="+mn-lt"/>
                <a:cs typeface="Arial"/>
              </a:rPr>
              <a:t>yo</a:t>
            </a:r>
            <a:endParaRPr lang="en-US" sz="1800" dirty="0">
              <a:solidFill>
                <a:srgbClr val="000000"/>
              </a:solidFill>
              <a:latin typeface="Gill Sans MT"/>
              <a:ea typeface="+mn-lt"/>
              <a:cs typeface="Arial"/>
            </a:endParaRPr>
          </a:p>
          <a:p>
            <a:pPr marL="514350" lvl="1" indent="-285750">
              <a:buFont typeface="Courier New,monospace" panose="020B0604020202020204" pitchFamily="34" charset="0"/>
              <a:buChar char="o"/>
            </a:pPr>
            <a:r>
              <a:rPr lang="en-US" sz="1800" dirty="0">
                <a:latin typeface="Gill Sans MT"/>
                <a:ea typeface="+mn-lt"/>
                <a:cs typeface="Arial"/>
              </a:rPr>
              <a:t>Of the 256,000 unhoused AND unsheltered, roughly 1 in 4 were &gt;55 </a:t>
            </a:r>
            <a:r>
              <a:rPr lang="en-US" sz="1800" dirty="0" err="1">
                <a:latin typeface="Gill Sans MT"/>
                <a:ea typeface="+mn-lt"/>
                <a:cs typeface="Arial"/>
              </a:rPr>
              <a:t>yo</a:t>
            </a:r>
            <a:endParaRPr lang="en-US" sz="1800" dirty="0">
              <a:latin typeface="Gill Sans MT"/>
            </a:endParaRPr>
          </a:p>
          <a:p>
            <a:pPr marL="285750" indent="-285750"/>
            <a:r>
              <a:rPr lang="en-US" sz="2000" dirty="0">
                <a:ea typeface="+mn-lt"/>
                <a:cs typeface="+mn-lt"/>
              </a:rPr>
              <a:t>Rate of homelessness is expected to triple in older adults by year 2030</a:t>
            </a:r>
            <a:r>
              <a:rPr lang="en-US" sz="2000" baseline="30000" dirty="0">
                <a:ea typeface="+mn-lt"/>
                <a:cs typeface="+mn-lt"/>
              </a:rPr>
              <a:t>3</a:t>
            </a:r>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24</a:t>
            </a:fld>
            <a:endParaRPr lang="en-US" dirty="0"/>
          </a:p>
        </p:txBody>
      </p:sp>
    </p:spTree>
    <p:extLst>
      <p:ext uri="{BB962C8B-B14F-4D97-AF65-F5344CB8AC3E}">
        <p14:creationId xmlns:p14="http://schemas.microsoft.com/office/powerpoint/2010/main" val="3870591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accelerated aging perspective, experiencing </a:t>
            </a:r>
            <a:r>
              <a:rPr lang="en-US" dirty="0" err="1"/>
              <a:t>houselessness</a:t>
            </a:r>
            <a:r>
              <a:rPr lang="en-US" dirty="0"/>
              <a:t> is one of the single most studied risk factors related to accelerated aging. </a:t>
            </a:r>
          </a:p>
          <a:p>
            <a:r>
              <a:rPr lang="en-US" dirty="0"/>
              <a:t>Particularly when a person is developing geriatric syndromes AND is houseless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Lato Regular"/>
                <a:ea typeface="+mn-ea"/>
                <a:cs typeface="+mn-cs"/>
              </a:rPr>
              <a:t>Over the past 2 decades, the proportion of the homeless population aged 50 years and older has increased substantially. In 1990, only 11% of single homeless adults were aged 50 years and older, but this percentage increased to 32% by 2003</a:t>
            </a:r>
            <a:r>
              <a:rPr lang="en-US" sz="1200" b="0" i="0" u="sng" kern="1200" dirty="0">
                <a:solidFill>
                  <a:schemeClr val="tx1"/>
                </a:solidFill>
                <a:effectLst/>
                <a:latin typeface="Lato Regular"/>
                <a:ea typeface="+mn-ea"/>
                <a:cs typeface="+mn-cs"/>
                <a:hlinkClick r:id="rId3"/>
              </a:rPr>
              <a:t>1</a:t>
            </a:r>
            <a:r>
              <a:rPr lang="en-US" sz="1200" b="0" i="0" kern="1200" dirty="0">
                <a:solidFill>
                  <a:schemeClr val="tx1"/>
                </a:solidFill>
                <a:effectLst/>
                <a:latin typeface="Lato Regular"/>
                <a:ea typeface="+mn-ea"/>
                <a:cs typeface="+mn-cs"/>
              </a:rPr>
              <a:t> and is nearly 50% today</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25</a:t>
            </a:fld>
            <a:endParaRPr lang="en-US" dirty="0"/>
          </a:p>
        </p:txBody>
      </p:sp>
    </p:spTree>
    <p:extLst>
      <p:ext uri="{BB962C8B-B14F-4D97-AF65-F5344CB8AC3E}">
        <p14:creationId xmlns:p14="http://schemas.microsoft.com/office/powerpoint/2010/main" val="336416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studies were done based on self-report so numbers might actually be higher</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26</a:t>
            </a:fld>
            <a:endParaRPr lang="en-US" dirty="0"/>
          </a:p>
        </p:txBody>
      </p:sp>
    </p:spTree>
    <p:extLst>
      <p:ext uri="{BB962C8B-B14F-4D97-AF65-F5344CB8AC3E}">
        <p14:creationId xmlns:p14="http://schemas.microsoft.com/office/powerpoint/2010/main" val="157888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Pivotal study done in the Bay Area that followed 450 patients longitudinally for up to 7 years (median of around 4.5 years)</a:t>
            </a:r>
          </a:p>
          <a:p>
            <a:r>
              <a:rPr lang="en-US" dirty="0"/>
              <a:t>Compared to Oakland matched peers</a:t>
            </a:r>
          </a:p>
          <a:p>
            <a:r>
              <a:rPr lang="en-US" dirty="0"/>
              <a:t>Die much younger</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27</a:t>
            </a:fld>
            <a:endParaRPr lang="en-US" dirty="0"/>
          </a:p>
        </p:txBody>
      </p:sp>
    </p:spTree>
    <p:extLst>
      <p:ext uri="{BB962C8B-B14F-4D97-AF65-F5344CB8AC3E}">
        <p14:creationId xmlns:p14="http://schemas.microsoft.com/office/powerpoint/2010/main" val="1499798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29</a:t>
            </a:fld>
            <a:endParaRPr lang="en-US" dirty="0"/>
          </a:p>
        </p:txBody>
      </p:sp>
    </p:spTree>
    <p:extLst>
      <p:ext uri="{BB962C8B-B14F-4D97-AF65-F5344CB8AC3E}">
        <p14:creationId xmlns:p14="http://schemas.microsoft.com/office/powerpoint/2010/main" val="103775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Older adults who live in stable housing may be able to modify their environment to adapt to geriatric impairments—those experiencing unstable housing</a:t>
            </a:r>
            <a:r>
              <a:rPr lang="en-US" sz="1200" b="0" i="0" kern="1200" baseline="0" dirty="0">
                <a:solidFill>
                  <a:schemeClr val="tx1"/>
                </a:solidFill>
                <a:effectLst/>
                <a:latin typeface="Lato Regular"/>
                <a:ea typeface="+mn-ea"/>
                <a:cs typeface="+mn-cs"/>
              </a:rPr>
              <a:t> cannot adapt their environment to meet their needs.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30</a:t>
            </a:fld>
            <a:endParaRPr lang="en-US" dirty="0"/>
          </a:p>
        </p:txBody>
      </p:sp>
    </p:spTree>
    <p:extLst>
      <p:ext uri="{BB962C8B-B14F-4D97-AF65-F5344CB8AC3E}">
        <p14:creationId xmlns:p14="http://schemas.microsoft.com/office/powerpoint/2010/main" val="355389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BIFS asks 6 questions related to life tasks and whether they can perform six activities entirely by themselves: take medications as prescribed by a physician, fill out an application for benefits such as food stamps, keep track of or budget their money, use city buses to get where they want to go,</a:t>
            </a:r>
          </a:p>
          <a:p>
            <a:r>
              <a:rPr lang="en-US" i="1" dirty="0"/>
              <a:t>Respondents  answer  that they  can  do  the  activity  by  them-selves,  that  they  need  help,  or  that they  do  not  know  whether  they  can do  the  activity  by  themselves.  The BIFS is scored by assigning one point for each activity that respondents re-port  being  able  to  do  by  themselves. Items checked “don’t know” are considered to be activities with which the respondent would need help</a:t>
            </a:r>
          </a:p>
          <a:p>
            <a:r>
              <a:rPr lang="en-US" dirty="0"/>
              <a:t>https://ps.psychiatryonline.org/doi/epdf/10.1176/appi.ps.52.8.1097 </a:t>
            </a:r>
          </a:p>
        </p:txBody>
      </p:sp>
      <p:sp>
        <p:nvSpPr>
          <p:cNvPr id="4" name="Slide Number Placeholder 3"/>
          <p:cNvSpPr>
            <a:spLocks noGrp="1"/>
          </p:cNvSpPr>
          <p:nvPr>
            <p:ph type="sldNum" sz="quarter" idx="5"/>
          </p:nvPr>
        </p:nvSpPr>
        <p:spPr/>
        <p:txBody>
          <a:bodyPr/>
          <a:lstStyle/>
          <a:p>
            <a:fld id="{F7510C22-AB3E-3144-954A-30AFB7F4824B}" type="slidenum">
              <a:rPr lang="en-US" smtClean="0"/>
              <a:pPr/>
              <a:t>31</a:t>
            </a:fld>
            <a:endParaRPr lang="en-US" dirty="0"/>
          </a:p>
        </p:txBody>
      </p:sp>
    </p:spTree>
    <p:extLst>
      <p:ext uri="{BB962C8B-B14F-4D97-AF65-F5344CB8AC3E}">
        <p14:creationId xmlns:p14="http://schemas.microsoft.com/office/powerpoint/2010/main" val="3355282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34</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10"/>
          </p:nvPr>
        </p:nvSpPr>
        <p:spPr/>
        <p:txBody>
          <a:bodyPr/>
          <a:lstStyle/>
          <a:p>
            <a:fld id="{658927D8-1831-4C93-BB6C-885DA57C7E1D}" type="slidenum">
              <a:rPr lang="en-US" smtClean="0"/>
              <a:t>3</a:t>
            </a:fld>
            <a:endParaRPr lang="en-US"/>
          </a:p>
        </p:txBody>
      </p:sp>
    </p:spTree>
    <p:extLst>
      <p:ext uri="{BB962C8B-B14F-4D97-AF65-F5344CB8AC3E}">
        <p14:creationId xmlns:p14="http://schemas.microsoft.com/office/powerpoint/2010/main" val="144318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t>
            </a:r>
          </a:p>
          <a:p>
            <a:r>
              <a:rPr lang="en-US" dirty="0"/>
              <a:t>64yo vet when I met him</a:t>
            </a:r>
          </a:p>
          <a:p>
            <a:r>
              <a:rPr lang="en-US" dirty="0"/>
              <a:t>Intermittently housed in an SRO</a:t>
            </a:r>
          </a:p>
          <a:p>
            <a:r>
              <a:rPr lang="en-US" dirty="0"/>
              <a:t>No family </a:t>
            </a:r>
          </a:p>
          <a:p>
            <a:r>
              <a:rPr lang="en-US" dirty="0"/>
              <a:t>Military was his family due to trauma in childhood</a:t>
            </a:r>
          </a:p>
          <a:p>
            <a:r>
              <a:rPr lang="en-US" dirty="0"/>
              <a:t>Active smoker, active oxygen tank user</a:t>
            </a:r>
          </a:p>
          <a:p>
            <a:endParaRPr lang="en-US" dirty="0"/>
          </a:p>
          <a:p>
            <a:r>
              <a:rPr lang="en-US" dirty="0"/>
              <a:t>I met him because he was admitted to MGH so many times during my intern year that I got to personally admit him at least 3 times – and then I adopted him</a:t>
            </a:r>
          </a:p>
          <a:p>
            <a:r>
              <a:rPr lang="en-US" dirty="0"/>
              <a:t>Joe had osteoporosis, he fell, he used a 4WW, he had MCI, he had bladder incontinence</a:t>
            </a:r>
          </a:p>
          <a:p>
            <a:r>
              <a:rPr lang="en-US" dirty="0"/>
              <a:t>And if you’d looked at his chart, just based on age, you wouldn’t have thought he’d need a geriatrician (but he got me)</a:t>
            </a:r>
          </a:p>
          <a:p>
            <a:endParaRPr lang="en-US" dirty="0"/>
          </a:p>
          <a:p>
            <a:r>
              <a:rPr lang="en-US" dirty="0"/>
              <a:t>He never missed an appointment</a:t>
            </a:r>
          </a:p>
          <a:p>
            <a:r>
              <a:rPr lang="en-US" dirty="0"/>
              <a:t>I occasionally would run into him on my way from my apartment to the Charles MGH T-stop, sitting on his walker, right here, outside the Liberty hotel. </a:t>
            </a:r>
          </a:p>
          <a:p>
            <a:r>
              <a:rPr lang="en-US" dirty="0"/>
              <a:t>Never too far away from the ER. </a:t>
            </a:r>
          </a:p>
          <a:p>
            <a:r>
              <a:rPr lang="en-US" dirty="0"/>
              <a:t>He always said hello to me. I introduced him to my now husband before I introduced him to a large number of my friends. </a:t>
            </a:r>
          </a:p>
          <a:p>
            <a:endParaRPr lang="en-US" dirty="0"/>
          </a:p>
          <a:p>
            <a:r>
              <a:rPr lang="en-US" dirty="0"/>
              <a:t>And I think back now about how I hadn’t really seen the constellation of “old age” syndromes in someone who had only just passed Medicare’s definition of “old”</a:t>
            </a:r>
          </a:p>
          <a:p>
            <a:r>
              <a:rPr lang="en-US" dirty="0"/>
              <a:t>And how hard it was on him in Boston’s scene to manage all of his syndromes</a:t>
            </a:r>
          </a:p>
          <a:p>
            <a:r>
              <a:rPr lang="en-US" dirty="0"/>
              <a:t>And how purely based on his age, he likely missed out on a lot of resources and screening that I didn’t even think to consider because of his age. </a:t>
            </a:r>
          </a:p>
          <a:p>
            <a:endParaRPr lang="en-US" dirty="0"/>
          </a:p>
          <a:p>
            <a:r>
              <a:rPr lang="en-US" dirty="0"/>
              <a:t>And I have consistently since then strove to do better. </a:t>
            </a:r>
          </a:p>
        </p:txBody>
      </p:sp>
      <p:sp>
        <p:nvSpPr>
          <p:cNvPr id="4" name="Slide Number Placeholder 3"/>
          <p:cNvSpPr>
            <a:spLocks noGrp="1"/>
          </p:cNvSpPr>
          <p:nvPr>
            <p:ph type="sldNum" sz="quarter" idx="5"/>
          </p:nvPr>
        </p:nvSpPr>
        <p:spPr/>
        <p:txBody>
          <a:bodyPr/>
          <a:lstStyle/>
          <a:p>
            <a:fld id="{F7510C22-AB3E-3144-954A-30AFB7F4824B}" type="slidenum">
              <a:rPr lang="en-US" smtClean="0"/>
              <a:pPr/>
              <a:t>4</a:t>
            </a:fld>
            <a:endParaRPr lang="en-US" dirty="0"/>
          </a:p>
        </p:txBody>
      </p:sp>
    </p:spTree>
    <p:extLst>
      <p:ext uri="{BB962C8B-B14F-4D97-AF65-F5344CB8AC3E}">
        <p14:creationId xmlns:p14="http://schemas.microsoft.com/office/powerpoint/2010/main" val="254075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a 15 year advanced age </a:t>
            </a:r>
          </a:p>
          <a:p>
            <a:endParaRPr lang="en-US" dirty="0"/>
          </a:p>
          <a:p>
            <a:r>
              <a:rPr lang="en-US" dirty="0"/>
              <a:t>Ask the audience off the cuff if they have ever thought about geriatric syndromes in a 52yo</a:t>
            </a:r>
          </a:p>
          <a:p>
            <a:endParaRPr lang="en-US" dirty="0"/>
          </a:p>
          <a:p>
            <a:r>
              <a:rPr lang="en-US" dirty="0"/>
              <a:t>The goal of this hour is to help you identify individuals who might be experiencing accelerated aging in your communities, in your healthcare environments, and in your primary care practices</a:t>
            </a:r>
          </a:p>
          <a:p>
            <a:r>
              <a:rPr lang="en-US" dirty="0"/>
              <a:t>Because if we don’t recognize, we will never screen, and we will never treat</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a:t>
            </a:fld>
            <a:endParaRPr lang="en-US" dirty="0"/>
          </a:p>
        </p:txBody>
      </p:sp>
    </p:spTree>
    <p:extLst>
      <p:ext uri="{BB962C8B-B14F-4D97-AF65-F5344CB8AC3E}">
        <p14:creationId xmlns:p14="http://schemas.microsoft.com/office/powerpoint/2010/main" val="54186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left is from https://ncoagallery.org/link/agingwellforall2021 (Joe Hunter credit)</a:t>
            </a:r>
          </a:p>
        </p:txBody>
      </p:sp>
      <p:sp>
        <p:nvSpPr>
          <p:cNvPr id="4" name="Slide Number Placeholder 3"/>
          <p:cNvSpPr>
            <a:spLocks noGrp="1"/>
          </p:cNvSpPr>
          <p:nvPr>
            <p:ph type="sldNum" sz="quarter" idx="5"/>
          </p:nvPr>
        </p:nvSpPr>
        <p:spPr/>
        <p:txBody>
          <a:bodyPr/>
          <a:lstStyle/>
          <a:p>
            <a:fld id="{F7510C22-AB3E-3144-954A-30AFB7F4824B}" type="slidenum">
              <a:rPr lang="en-US" smtClean="0"/>
              <a:pPr/>
              <a:t>6</a:t>
            </a:fld>
            <a:endParaRPr lang="en-US" dirty="0"/>
          </a:p>
        </p:txBody>
      </p:sp>
    </p:spTree>
    <p:extLst>
      <p:ext uri="{BB962C8B-B14F-4D97-AF65-F5344CB8AC3E}">
        <p14:creationId xmlns:p14="http://schemas.microsoft.com/office/powerpoint/2010/main" val="405182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isn’t new information</a:t>
            </a:r>
          </a:p>
          <a:p>
            <a:r>
              <a:rPr lang="en-US" dirty="0"/>
              <a:t>We’ve seen all the way into childhood how people age at different “Rates” depending on their community, family, and trauma</a:t>
            </a:r>
          </a:p>
          <a:p>
            <a:r>
              <a:rPr lang="en-US" dirty="0"/>
              <a:t>We call them “Adverse Childhood Experiences” </a:t>
            </a:r>
          </a:p>
          <a:p>
            <a:endParaRPr lang="en-US" dirty="0"/>
          </a:p>
          <a:p>
            <a:r>
              <a:rPr lang="en-US" dirty="0"/>
              <a:t>But why is it that our environment and social structure can affect our biology? </a:t>
            </a:r>
          </a:p>
        </p:txBody>
      </p:sp>
      <p:sp>
        <p:nvSpPr>
          <p:cNvPr id="4" name="Slide Number Placeholder 3"/>
          <p:cNvSpPr>
            <a:spLocks noGrp="1"/>
          </p:cNvSpPr>
          <p:nvPr>
            <p:ph type="sldNum" sz="quarter" idx="5"/>
          </p:nvPr>
        </p:nvSpPr>
        <p:spPr/>
        <p:txBody>
          <a:bodyPr/>
          <a:lstStyle/>
          <a:p>
            <a:fld id="{F7510C22-AB3E-3144-954A-30AFB7F4824B}" type="slidenum">
              <a:rPr lang="en-US" smtClean="0"/>
              <a:pPr/>
              <a:t>7</a:t>
            </a:fld>
            <a:endParaRPr lang="en-US" dirty="0"/>
          </a:p>
        </p:txBody>
      </p:sp>
    </p:spTree>
    <p:extLst>
      <p:ext uri="{BB962C8B-B14F-4D97-AF65-F5344CB8AC3E}">
        <p14:creationId xmlns:p14="http://schemas.microsoft.com/office/powerpoint/2010/main" val="75323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a:ea typeface="+mn-ea"/>
                <a:cs typeface="+mn-cs"/>
              </a:rPr>
              <a:t>Has any one heard of the Kaiser ACE Study before? </a:t>
            </a:r>
          </a:p>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The Kaiser study ran from 1995-1997 </a:t>
            </a:r>
          </a:p>
          <a:p>
            <a:r>
              <a:rPr lang="en-US" sz="1200" b="0" i="0" kern="1200" dirty="0">
                <a:solidFill>
                  <a:schemeClr val="tx1"/>
                </a:solidFill>
                <a:effectLst/>
                <a:latin typeface="Lato Regular"/>
                <a:ea typeface="+mn-ea"/>
                <a:cs typeface="+mn-cs"/>
              </a:rPr>
              <a:t>Looked at abuse, neglect, changes in family structure, household challenges, </a:t>
            </a:r>
          </a:p>
          <a:p>
            <a:r>
              <a:rPr lang="en-US" sz="1200" b="0" i="0" kern="1200" dirty="0">
                <a:solidFill>
                  <a:schemeClr val="tx1"/>
                </a:solidFill>
                <a:effectLst/>
                <a:latin typeface="Lato Regular"/>
                <a:ea typeface="+mn-ea"/>
                <a:cs typeface="+mn-cs"/>
              </a:rPr>
              <a:t>ACE study has uncovered how ACEs are strongly related to development of risk factors for disease, and well-being throughout the life course</a:t>
            </a:r>
          </a:p>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More ACEs led to increased rates of depression, suicide, PTSD, diabetes, fetal death when the individual became pregnant, STIs, and substance use</a:t>
            </a:r>
          </a:p>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It’s not just about “this person was raised in this place so they thus have these comorbidities” </a:t>
            </a:r>
          </a:p>
          <a:p>
            <a:r>
              <a:rPr lang="en-US" sz="1200" b="0" i="0" kern="1200" dirty="0">
                <a:solidFill>
                  <a:schemeClr val="tx1"/>
                </a:solidFill>
                <a:effectLst/>
                <a:latin typeface="Lato Regular"/>
                <a:ea typeface="+mn-ea"/>
                <a:cs typeface="+mn-cs"/>
              </a:rPr>
              <a:t>There is an actual physiological mechanism driving some of this – stress leads to brain development changes which leads to riskier health behaviors which leads to disease</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a:t>
            </a:fld>
            <a:endParaRPr lang="en-US" dirty="0"/>
          </a:p>
        </p:txBody>
      </p:sp>
    </p:spTree>
    <p:extLst>
      <p:ext uri="{BB962C8B-B14F-4D97-AF65-F5344CB8AC3E}">
        <p14:creationId xmlns:p14="http://schemas.microsoft.com/office/powerpoint/2010/main" val="400024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beyond childhood though to our patients throughout their lifespan</a:t>
            </a:r>
          </a:p>
          <a:p>
            <a:r>
              <a:rPr lang="en-US" dirty="0"/>
              <a:t>People under stress have higher risks of negative health effects at the cellular level</a:t>
            </a:r>
          </a:p>
          <a:p>
            <a:endParaRPr lang="en-US" dirty="0"/>
          </a:p>
          <a:p>
            <a:r>
              <a:rPr lang="en-US" dirty="0"/>
              <a:t>HPA activation by stress</a:t>
            </a:r>
          </a:p>
          <a:p>
            <a:r>
              <a:rPr lang="en-US" dirty="0"/>
              <a:t>High cortisol levels CONSTANTLY leads to decreased appropriate body response</a:t>
            </a:r>
          </a:p>
          <a:p>
            <a:r>
              <a:rPr lang="en-US" dirty="0"/>
              <a:t>“w</a:t>
            </a:r>
            <a:r>
              <a:rPr lang="en-US" sz="1200" b="0" i="0" kern="1200" dirty="0">
                <a:solidFill>
                  <a:schemeClr val="tx1"/>
                </a:solidFill>
                <a:effectLst/>
                <a:latin typeface="Lato Regular"/>
                <a:ea typeface="+mn-ea"/>
                <a:cs typeface="+mn-cs"/>
              </a:rPr>
              <a:t>ith exposure to chronic stress and repeated activation of the stress response systems, these stress responses become inefficient”</a:t>
            </a:r>
          </a:p>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“continued SNS activation with chronic stress coupled with HPA dysfunction in the form of the loss of cortisol's anti-inflammatory effects would result in an increase in inflammation and oxidative stress. In turn, inflammatory processes result in increased risk of cardiovascular, immune, and metabolic dysfunction (</a:t>
            </a:r>
            <a:r>
              <a:rPr lang="en-US" sz="1200" b="0" i="0" u="sng" kern="1200" dirty="0" err="1">
                <a:solidFill>
                  <a:schemeClr val="tx1"/>
                </a:solidFill>
                <a:effectLst/>
                <a:latin typeface="Lato Regular"/>
                <a:ea typeface="+mn-ea"/>
                <a:cs typeface="+mn-cs"/>
                <a:hlinkClick r:id="rId3"/>
              </a:rPr>
              <a:t>Khansari</a:t>
            </a:r>
            <a:r>
              <a:rPr lang="en-US" sz="1200" b="0" i="0" u="sng" kern="1200" dirty="0">
                <a:solidFill>
                  <a:schemeClr val="tx1"/>
                </a:solidFill>
                <a:effectLst/>
                <a:latin typeface="Lato Regular"/>
                <a:ea typeface="+mn-ea"/>
                <a:cs typeface="+mn-cs"/>
                <a:hlinkClick r:id="rId3"/>
              </a:rPr>
              <a:t> et al. 2009</a:t>
            </a:r>
            <a:r>
              <a:rPr lang="en-US" sz="1200" b="0" i="0" kern="1200" dirty="0">
                <a:solidFill>
                  <a:schemeClr val="tx1"/>
                </a:solidFill>
                <a:effectLst/>
                <a:latin typeface="Lato Regular"/>
                <a:ea typeface="+mn-ea"/>
                <a:cs typeface="+mn-cs"/>
              </a:rPr>
              <a:t>). Through such mechanisms, allostatic load may then take a toll throughout the body and contribute to the development or progression of a broad range of clinical and preclinical pathological processes, including cardiovascular disease, obesity, diabetes, susceptibility to infection, carcinogenesis, and accelerated aging.”</a:t>
            </a:r>
          </a:p>
          <a:p>
            <a:endParaRPr lang="en-US" sz="1200" b="0" i="0" kern="1200" dirty="0">
              <a:solidFill>
                <a:schemeClr val="tx1"/>
              </a:solidFill>
              <a:effectLst/>
              <a:latin typeface="Lato Regular"/>
              <a:ea typeface="+mn-ea"/>
              <a:cs typeface="+mn-cs"/>
            </a:endParaRPr>
          </a:p>
          <a:p>
            <a:r>
              <a:rPr lang="en-US" sz="1200" b="0" i="0" kern="1200" dirty="0">
                <a:solidFill>
                  <a:schemeClr val="tx1"/>
                </a:solidFill>
                <a:effectLst/>
                <a:latin typeface="Lato Regular"/>
                <a:ea typeface="+mn-ea"/>
                <a:cs typeface="+mn-cs"/>
              </a:rPr>
              <a:t>Allostatic Load = wear and tear on the body</a:t>
            </a:r>
          </a:p>
          <a:p>
            <a:r>
              <a:rPr lang="en-US" sz="1200" b="0" i="0" kern="1200" dirty="0">
                <a:solidFill>
                  <a:schemeClr val="tx1"/>
                </a:solidFill>
                <a:effectLst/>
                <a:latin typeface="Lato Regular"/>
                <a:ea typeface="+mn-ea"/>
                <a:cs typeface="+mn-cs"/>
              </a:rPr>
              <a:t>Like a car engine that gets repeatedly revved up</a:t>
            </a:r>
          </a:p>
          <a:p>
            <a:endParaRPr lang="en-US" sz="1200" b="0" i="0" kern="1200" dirty="0">
              <a:solidFill>
                <a:schemeClr val="tx1"/>
              </a:solidFill>
              <a:effectLst/>
              <a:latin typeface="Lato Regular"/>
              <a:ea typeface="+mn-ea"/>
              <a:cs typeface="+mn-cs"/>
            </a:endParaRPr>
          </a:p>
          <a:p>
            <a:r>
              <a:rPr lang="en-US" dirty="0"/>
              <a:t>https://www.ncbi.nlm.nih.gov/pmc/articles/PMC2861506/</a:t>
            </a:r>
          </a:p>
          <a:p>
            <a:endParaRPr lang="en-US" dirty="0"/>
          </a:p>
        </p:txBody>
      </p:sp>
      <p:sp>
        <p:nvSpPr>
          <p:cNvPr id="4" name="Slide Number Placeholder 3"/>
          <p:cNvSpPr>
            <a:spLocks noGrp="1"/>
          </p:cNvSpPr>
          <p:nvPr>
            <p:ph type="sldNum" sz="quarter" idx="10"/>
          </p:nvPr>
        </p:nvSpPr>
        <p:spPr/>
        <p:txBody>
          <a:bodyPr/>
          <a:lstStyle/>
          <a:p>
            <a:fld id="{E73BD404-9237-4E48-BBB3-D9B057C9914A}" type="slidenum">
              <a:rPr lang="en-US" smtClean="0"/>
              <a:t>9</a:t>
            </a:fld>
            <a:endParaRPr lang="en-US"/>
          </a:p>
        </p:txBody>
      </p:sp>
    </p:spTree>
    <p:extLst>
      <p:ext uri="{BB962C8B-B14F-4D97-AF65-F5344CB8AC3E}">
        <p14:creationId xmlns:p14="http://schemas.microsoft.com/office/powerpoint/2010/main" val="399456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lvl1pPr marL="0" indent="0">
              <a:buNone/>
              <a:defRPr/>
            </a:lvl1pPr>
          </a:lstStyle>
          <a:p>
            <a:endParaRPr lang="en-US" dirty="0"/>
          </a:p>
        </p:txBody>
      </p:sp>
      <p:sp>
        <p:nvSpPr>
          <p:cNvPr id="4" name="Title Placeholder 1"/>
          <p:cNvSpPr>
            <a:spLocks noGrp="1"/>
          </p:cNvSpPr>
          <p:nvPr>
            <p:ph type="title" hasCustomPrompt="1"/>
          </p:nvPr>
        </p:nvSpPr>
        <p:spPr>
          <a:xfrm>
            <a:off x="2586954" y="2010662"/>
            <a:ext cx="7066989"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1" y="1"/>
            <a:ext cx="326112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4233197" y="682610"/>
            <a:ext cx="7290507" cy="752528"/>
          </a:xfrm>
          <a:prstGeom prst="rect">
            <a:avLst/>
          </a:prstGeom>
        </p:spPr>
        <p:txBody>
          <a:bodyPr vert="horz" lIns="91440" tIns="45720" rIns="91440" bIns="45720" rtlCol="0" anchor="ctr">
            <a:noAutofit/>
          </a:bodyPr>
          <a:lstStyle>
            <a:lvl1pPr algn="l">
              <a:defRPr sz="3200"/>
            </a:lvl1pPr>
          </a:lstStyle>
          <a:p>
            <a:r>
              <a:rPr lang="en-US" dirty="0"/>
              <a:t>Click to edit master title style</a:t>
            </a:r>
          </a:p>
        </p:txBody>
      </p:sp>
      <p:sp>
        <p:nvSpPr>
          <p:cNvPr id="10" name="Text Placeholder 2"/>
          <p:cNvSpPr>
            <a:spLocks noGrp="1"/>
          </p:cNvSpPr>
          <p:nvPr>
            <p:ph idx="10" hasCustomPrompt="1"/>
          </p:nvPr>
        </p:nvSpPr>
        <p:spPr>
          <a:xfrm>
            <a:off x="4233198" y="1540963"/>
            <a:ext cx="7066989" cy="3314757"/>
          </a:xfrm>
          <a:prstGeom prst="rect">
            <a:avLst/>
          </a:prstGeom>
        </p:spPr>
        <p:txBody>
          <a:bodyPr vert="horz" lIns="91440" tIns="45720" rIns="91440" bIns="45720" rtlCol="0">
            <a:normAutofit/>
          </a:bodyPr>
          <a:lstStyle>
            <a:lvl1pPr>
              <a:lnSpc>
                <a:spcPct val="130000"/>
              </a:lnSpc>
              <a:defRPr sz="2000">
                <a:solidFill>
                  <a:srgbClr val="585E60"/>
                </a:solidFill>
                <a:latin typeface="Noto Serif"/>
                <a:cs typeface="Noto Serif"/>
              </a:defRPr>
            </a:lvl1pPr>
            <a:lvl2pPr>
              <a:lnSpc>
                <a:spcPct val="130000"/>
              </a:lnSpc>
              <a:defRPr sz="2000">
                <a:solidFill>
                  <a:srgbClr val="585E60"/>
                </a:solidFill>
                <a:latin typeface="Noto Serif"/>
                <a:cs typeface="Noto Serif"/>
              </a:defRPr>
            </a:lvl2pPr>
            <a:lvl3pPr>
              <a:lnSpc>
                <a:spcPct val="130000"/>
              </a:lnSpc>
              <a:defRPr sz="2000">
                <a:solidFill>
                  <a:srgbClr val="585E60"/>
                </a:solidFill>
                <a:latin typeface="Noto Serif"/>
                <a:cs typeface="Noto Serif"/>
              </a:defRPr>
            </a:lvl3pPr>
            <a:lvl4pPr>
              <a:lnSpc>
                <a:spcPct val="130000"/>
              </a:lnSpc>
              <a:defRPr sz="2000">
                <a:solidFill>
                  <a:srgbClr val="585E60"/>
                </a:solidFill>
                <a:latin typeface="Noto Serif"/>
                <a:cs typeface="Noto Serif"/>
              </a:defRPr>
            </a:lvl4pPr>
            <a:lvl5pPr>
              <a:lnSpc>
                <a:spcPct val="130000"/>
              </a:lnSpc>
              <a:defRPr sz="2000">
                <a:solidFill>
                  <a:srgbClr val="585E6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76185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316996" y="1187581"/>
            <a:ext cx="965796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767818" y="493443"/>
            <a:ext cx="6129867"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a:t>Title of Object</a:t>
            </a:r>
          </a:p>
        </p:txBody>
      </p:sp>
      <p:sp>
        <p:nvSpPr>
          <p:cNvPr id="4" name="Slide Number Placeholder 5"/>
          <p:cNvSpPr>
            <a:spLocks noGrp="1"/>
          </p:cNvSpPr>
          <p:nvPr userDrawn="1"/>
        </p:nvSpPr>
        <p:spPr>
          <a:xfrm>
            <a:off x="282106" y="6366846"/>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72320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2586954" y="2010662"/>
            <a:ext cx="7066989"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add short drop quote”</a:t>
            </a:r>
            <a:br>
              <a:rPr lang="en-US" dirty="0"/>
            </a:br>
            <a:endParaRPr lang="en-US" dirty="0"/>
          </a:p>
        </p:txBody>
      </p:sp>
      <p:sp>
        <p:nvSpPr>
          <p:cNvPr id="3"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121902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0564" y="980126"/>
            <a:ext cx="10139977" cy="3464874"/>
          </a:xfrm>
        </p:spPr>
        <p:txBody>
          <a:bodyPr>
            <a:normAutofit/>
          </a:bodyPr>
          <a:lstStyle>
            <a:lvl1pPr algn="l">
              <a:lnSpc>
                <a:spcPct val="120000"/>
              </a:lnSpc>
              <a:defRPr sz="2800" baseline="0">
                <a:solidFill>
                  <a:srgbClr val="585E60"/>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5" name="Text Placeholder 4"/>
          <p:cNvSpPr>
            <a:spLocks noGrp="1"/>
          </p:cNvSpPr>
          <p:nvPr>
            <p:ph type="body" sz="quarter" idx="10" hasCustomPrompt="1"/>
          </p:nvPr>
        </p:nvSpPr>
        <p:spPr>
          <a:xfrm>
            <a:off x="1070563" y="5067405"/>
            <a:ext cx="5482167" cy="504825"/>
          </a:xfrm>
        </p:spPr>
        <p:txBody>
          <a:bodyPr/>
          <a:lstStyle>
            <a:lvl1pPr marL="0" indent="0">
              <a:buNone/>
              <a:defRPr sz="2000">
                <a:solidFill>
                  <a:srgbClr val="585E60"/>
                </a:solidFill>
              </a:defRPr>
            </a:lvl1pPr>
          </a:lstStyle>
          <a:p>
            <a:pPr lvl="0"/>
            <a:r>
              <a:rPr lang="en-US" dirty="0"/>
              <a:t>— Click to add attribution</a:t>
            </a:r>
          </a:p>
        </p:txBody>
      </p:sp>
      <p:sp>
        <p:nvSpPr>
          <p:cNvPr id="4" name="Slide Number Placeholder 5"/>
          <p:cNvSpPr>
            <a:spLocks noGrp="1"/>
          </p:cNvSpPr>
          <p:nvPr userDrawn="1"/>
        </p:nvSpPr>
        <p:spPr>
          <a:xfrm>
            <a:off x="282106" y="6366846"/>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6428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09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301751" y="693204"/>
            <a:ext cx="9568643" cy="953787"/>
          </a:xfrm>
        </p:spPr>
        <p:txBody>
          <a:bodyPr>
            <a:normAutofit/>
          </a:bodyPr>
          <a:lstStyle>
            <a:lvl1pPr algn="l">
              <a:defRPr sz="4000"/>
            </a:lvl1pPr>
          </a:lstStyle>
          <a:p>
            <a:r>
              <a:rPr lang="en-US" dirty="0"/>
              <a:t>Click to edit master title style</a:t>
            </a:r>
          </a:p>
        </p:txBody>
      </p:sp>
      <p:sp>
        <p:nvSpPr>
          <p:cNvPr id="5" name="Subtitle 2"/>
          <p:cNvSpPr>
            <a:spLocks noGrp="1"/>
          </p:cNvSpPr>
          <p:nvPr>
            <p:ph type="subTitle" idx="1" hasCustomPrompt="1"/>
          </p:nvPr>
        </p:nvSpPr>
        <p:spPr>
          <a:xfrm>
            <a:off x="1301751" y="1776331"/>
            <a:ext cx="9568643" cy="1269892"/>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1301751" y="3693229"/>
            <a:ext cx="9567333"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1302186" y="3139754"/>
            <a:ext cx="9567333" cy="459107"/>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8"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687189"/>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8" y="1886222"/>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89297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1"/>
            <a:ext cx="7447292" cy="3340740"/>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1616783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70564" y="980127"/>
            <a:ext cx="10139977" cy="3370427"/>
          </a:xfrm>
        </p:spPr>
        <p:txBody>
          <a:bodyPr>
            <a:normAutofit/>
          </a:bodyPr>
          <a:lstStyle>
            <a:lvl1pPr algn="l">
              <a:lnSpc>
                <a:spcPct val="120000"/>
              </a:lnSpc>
              <a:defRPr sz="2800"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1070563" y="4779721"/>
            <a:ext cx="5482167" cy="504825"/>
          </a:xfrm>
        </p:spPr>
        <p:txBody>
          <a:bodyPr/>
          <a:lstStyle>
            <a:lvl1pPr marL="0" indent="0">
              <a:buNone/>
              <a:defRPr sz="2000"/>
            </a:lvl1pPr>
          </a:lstStyle>
          <a:p>
            <a:pPr lvl="0"/>
            <a:r>
              <a:rPr lang="en-US" dirty="0"/>
              <a:t>— Click to add attribution</a:t>
            </a:r>
          </a:p>
        </p:txBody>
      </p:sp>
      <p:sp>
        <p:nvSpPr>
          <p:cNvPr id="5"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dirty="0"/>
          </a:p>
        </p:txBody>
      </p:sp>
      <p:sp>
        <p:nvSpPr>
          <p:cNvPr id="4" name="Rectangle 3"/>
          <p:cNvSpPr/>
          <p:nvPr userDrawn="1"/>
        </p:nvSpPr>
        <p:spPr>
          <a:xfrm>
            <a:off x="1364029" y="1059713"/>
            <a:ext cx="9485500"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Lato Regular"/>
            </a:endParaRPr>
          </a:p>
        </p:txBody>
      </p:sp>
      <p:sp>
        <p:nvSpPr>
          <p:cNvPr id="5" name="Title Placeholder 1"/>
          <p:cNvSpPr>
            <a:spLocks noGrp="1"/>
          </p:cNvSpPr>
          <p:nvPr>
            <p:ph type="title" hasCustomPrompt="1"/>
          </p:nvPr>
        </p:nvSpPr>
        <p:spPr>
          <a:xfrm>
            <a:off x="2586954" y="2010662"/>
            <a:ext cx="7066989" cy="3104177"/>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7AFD-CADB-4197-AFDD-0AA13B1364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D81E41-EAEE-433D-A4F9-BB01498683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B3A194-026E-4FCD-9FD3-90D2D1AF4185}"/>
              </a:ext>
            </a:extLst>
          </p:cNvPr>
          <p:cNvSpPr>
            <a:spLocks noGrp="1"/>
          </p:cNvSpPr>
          <p:nvPr>
            <p:ph type="dt" sz="half" idx="10"/>
          </p:nvPr>
        </p:nvSpPr>
        <p:spPr/>
        <p:txBody>
          <a:bodyPr/>
          <a:lstStyle/>
          <a:p>
            <a:r>
              <a:rPr lang="en-US"/>
              <a:t>Clinical Dementia ECHO-Feb 2026</a:t>
            </a:r>
          </a:p>
        </p:txBody>
      </p:sp>
      <p:sp>
        <p:nvSpPr>
          <p:cNvPr id="5" name="Footer Placeholder 4">
            <a:extLst>
              <a:ext uri="{FF2B5EF4-FFF2-40B4-BE49-F238E27FC236}">
                <a16:creationId xmlns:a16="http://schemas.microsoft.com/office/drawing/2014/main" id="{2ACBEA7C-521B-494B-BE12-86AD84BF4C9C}"/>
              </a:ext>
            </a:extLst>
          </p:cNvPr>
          <p:cNvSpPr>
            <a:spLocks noGrp="1"/>
          </p:cNvSpPr>
          <p:nvPr>
            <p:ph type="ftr" sz="quarter" idx="11"/>
          </p:nvPr>
        </p:nvSpPr>
        <p:spPr/>
        <p:txBody>
          <a:bodyPr/>
          <a:lstStyle/>
          <a:p>
            <a:r>
              <a:rPr lang="en-US"/>
              <a:t>Accelerated Aging - Byerly</a:t>
            </a:r>
          </a:p>
        </p:txBody>
      </p:sp>
      <p:sp>
        <p:nvSpPr>
          <p:cNvPr id="6" name="Slide Number Placeholder 5">
            <a:extLst>
              <a:ext uri="{FF2B5EF4-FFF2-40B4-BE49-F238E27FC236}">
                <a16:creationId xmlns:a16="http://schemas.microsoft.com/office/drawing/2014/main" id="{49B66B87-DF8C-4B81-8613-29DEF705BF97}"/>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1453266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49A5-B928-47AE-B88D-54C084B2A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A95DB-B645-4F4E-9FC3-4175F76A2F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3FA0-4441-4B8C-9709-BE8A0952F6EB}"/>
              </a:ext>
            </a:extLst>
          </p:cNvPr>
          <p:cNvSpPr>
            <a:spLocks noGrp="1"/>
          </p:cNvSpPr>
          <p:nvPr>
            <p:ph type="dt" sz="half" idx="10"/>
          </p:nvPr>
        </p:nvSpPr>
        <p:spPr/>
        <p:txBody>
          <a:bodyPr/>
          <a:lstStyle/>
          <a:p>
            <a:r>
              <a:rPr lang="en-US"/>
              <a:t>Clinical Dementia ECHO-Feb 2026</a:t>
            </a:r>
          </a:p>
        </p:txBody>
      </p:sp>
      <p:sp>
        <p:nvSpPr>
          <p:cNvPr id="5" name="Footer Placeholder 4">
            <a:extLst>
              <a:ext uri="{FF2B5EF4-FFF2-40B4-BE49-F238E27FC236}">
                <a16:creationId xmlns:a16="http://schemas.microsoft.com/office/drawing/2014/main" id="{D00645A6-DB3F-429A-966A-D070ADCD2AE6}"/>
              </a:ext>
            </a:extLst>
          </p:cNvPr>
          <p:cNvSpPr>
            <a:spLocks noGrp="1"/>
          </p:cNvSpPr>
          <p:nvPr>
            <p:ph type="ftr" sz="quarter" idx="11"/>
          </p:nvPr>
        </p:nvSpPr>
        <p:spPr/>
        <p:txBody>
          <a:bodyPr/>
          <a:lstStyle/>
          <a:p>
            <a:r>
              <a:rPr lang="en-US"/>
              <a:t>Accelerated Aging - Byerly</a:t>
            </a:r>
          </a:p>
        </p:txBody>
      </p:sp>
      <p:sp>
        <p:nvSpPr>
          <p:cNvPr id="6" name="Slide Number Placeholder 5">
            <a:extLst>
              <a:ext uri="{FF2B5EF4-FFF2-40B4-BE49-F238E27FC236}">
                <a16:creationId xmlns:a16="http://schemas.microsoft.com/office/drawing/2014/main" id="{ED3FACA4-0D8B-4813-B4B5-BC16AD548BC3}"/>
              </a:ext>
            </a:extLst>
          </p:cNvPr>
          <p:cNvSpPr>
            <a:spLocks noGrp="1"/>
          </p:cNvSpPr>
          <p:nvPr>
            <p:ph type="sldNum" sz="quarter" idx="12"/>
          </p:nvPr>
        </p:nvSpPr>
        <p:spPr/>
        <p:txBody>
          <a:bodyPr/>
          <a:lstStyle/>
          <a:p>
            <a:fld id="{2E0F0C73-8AE5-4BA2-9586-8E4C2E72B6E4}" type="slidenum">
              <a:rPr lang="en-US" smtClean="0"/>
              <a:t>‹#›</a:t>
            </a:fld>
            <a:endParaRPr lang="en-US"/>
          </a:p>
        </p:txBody>
      </p:sp>
    </p:spTree>
    <p:extLst>
      <p:ext uri="{BB962C8B-B14F-4D97-AF65-F5344CB8AC3E}">
        <p14:creationId xmlns:p14="http://schemas.microsoft.com/office/powerpoint/2010/main" val="93616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4FC0F-BA6B-4241-B7F5-DCEB729181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84066-41C6-4765-AA13-277842A4BD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E1C4BB-69E3-4DFE-A4A7-F9D610576905}"/>
              </a:ext>
            </a:extLst>
          </p:cNvPr>
          <p:cNvSpPr>
            <a:spLocks noGrp="1"/>
          </p:cNvSpPr>
          <p:nvPr>
            <p:ph type="dt" sz="half" idx="10"/>
          </p:nvPr>
        </p:nvSpPr>
        <p:spPr/>
        <p:txBody>
          <a:bodyPr/>
          <a:lstStyle/>
          <a:p>
            <a:r>
              <a:rPr lang="en-US"/>
              <a:t>Clinical Dementia ECHO-Feb 2026</a:t>
            </a:r>
          </a:p>
        </p:txBody>
      </p:sp>
      <p:sp>
        <p:nvSpPr>
          <p:cNvPr id="5" name="Footer Placeholder 4">
            <a:extLst>
              <a:ext uri="{FF2B5EF4-FFF2-40B4-BE49-F238E27FC236}">
                <a16:creationId xmlns:a16="http://schemas.microsoft.com/office/drawing/2014/main" id="{1BC06764-B38A-4CB4-A4EC-3F4E472DC9C0}"/>
              </a:ext>
            </a:extLst>
          </p:cNvPr>
          <p:cNvSpPr>
            <a:spLocks noGrp="1"/>
          </p:cNvSpPr>
          <p:nvPr>
            <p:ph type="ftr" sz="quarter" idx="11"/>
          </p:nvPr>
        </p:nvSpPr>
        <p:spPr/>
        <p:txBody>
          <a:bodyPr/>
          <a:lstStyle/>
          <a:p>
            <a:r>
              <a:rPr lang="en-US"/>
              <a:t>Accelerated Aging - Byerly</a:t>
            </a:r>
          </a:p>
        </p:txBody>
      </p:sp>
      <p:sp>
        <p:nvSpPr>
          <p:cNvPr id="6" name="Slide Number Placeholder 5">
            <a:extLst>
              <a:ext uri="{FF2B5EF4-FFF2-40B4-BE49-F238E27FC236}">
                <a16:creationId xmlns:a16="http://schemas.microsoft.com/office/drawing/2014/main" id="{20266613-24E9-4154-84F1-A17D7DD92AFE}"/>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1645394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4E03-F61F-4C2F-8A99-FE7083482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D2E34-1347-44E2-8940-05B6D0DBD8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0A3537-C65C-4860-B1C8-EB5F236A32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997C8-0984-45E2-837F-40689209E679}"/>
              </a:ext>
            </a:extLst>
          </p:cNvPr>
          <p:cNvSpPr>
            <a:spLocks noGrp="1"/>
          </p:cNvSpPr>
          <p:nvPr>
            <p:ph type="dt" sz="half" idx="10"/>
          </p:nvPr>
        </p:nvSpPr>
        <p:spPr/>
        <p:txBody>
          <a:bodyPr/>
          <a:lstStyle/>
          <a:p>
            <a:r>
              <a:rPr lang="en-US"/>
              <a:t>Clinical Dementia ECHO-Feb 2026</a:t>
            </a:r>
          </a:p>
        </p:txBody>
      </p:sp>
      <p:sp>
        <p:nvSpPr>
          <p:cNvPr id="6" name="Footer Placeholder 5">
            <a:extLst>
              <a:ext uri="{FF2B5EF4-FFF2-40B4-BE49-F238E27FC236}">
                <a16:creationId xmlns:a16="http://schemas.microsoft.com/office/drawing/2014/main" id="{4B58BC03-85E6-4D93-847E-2AD3F0392F20}"/>
              </a:ext>
            </a:extLst>
          </p:cNvPr>
          <p:cNvSpPr>
            <a:spLocks noGrp="1"/>
          </p:cNvSpPr>
          <p:nvPr>
            <p:ph type="ftr" sz="quarter" idx="11"/>
          </p:nvPr>
        </p:nvSpPr>
        <p:spPr/>
        <p:txBody>
          <a:bodyPr/>
          <a:lstStyle/>
          <a:p>
            <a:r>
              <a:rPr lang="en-US"/>
              <a:t>Accelerated Aging - Byerly</a:t>
            </a:r>
          </a:p>
        </p:txBody>
      </p:sp>
      <p:sp>
        <p:nvSpPr>
          <p:cNvPr id="7" name="Slide Number Placeholder 6">
            <a:extLst>
              <a:ext uri="{FF2B5EF4-FFF2-40B4-BE49-F238E27FC236}">
                <a16:creationId xmlns:a16="http://schemas.microsoft.com/office/drawing/2014/main" id="{23A4D423-1AEC-4915-8743-CCBE5CA2A948}"/>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3317908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47F8-740A-49D9-A4E2-CE02FF424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3C7565-84F3-4334-BE48-15693792B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6F9E47-7AEC-4494-B7C2-70FB1D69C9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4F5CCB-2FD6-4ACB-8B21-4669A9588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8ADC33-7A81-4A9D-805C-36BF857D40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1AEA50-9028-4A9A-B371-3340FDBFC55C}"/>
              </a:ext>
            </a:extLst>
          </p:cNvPr>
          <p:cNvSpPr>
            <a:spLocks noGrp="1"/>
          </p:cNvSpPr>
          <p:nvPr>
            <p:ph type="dt" sz="half" idx="10"/>
          </p:nvPr>
        </p:nvSpPr>
        <p:spPr/>
        <p:txBody>
          <a:bodyPr/>
          <a:lstStyle/>
          <a:p>
            <a:r>
              <a:rPr lang="en-US"/>
              <a:t>Clinical Dementia ECHO-Feb 2026</a:t>
            </a:r>
          </a:p>
        </p:txBody>
      </p:sp>
      <p:sp>
        <p:nvSpPr>
          <p:cNvPr id="8" name="Footer Placeholder 7">
            <a:extLst>
              <a:ext uri="{FF2B5EF4-FFF2-40B4-BE49-F238E27FC236}">
                <a16:creationId xmlns:a16="http://schemas.microsoft.com/office/drawing/2014/main" id="{F0EEDFC9-5593-491B-AEC6-4A4B108D5449}"/>
              </a:ext>
            </a:extLst>
          </p:cNvPr>
          <p:cNvSpPr>
            <a:spLocks noGrp="1"/>
          </p:cNvSpPr>
          <p:nvPr>
            <p:ph type="ftr" sz="quarter" idx="11"/>
          </p:nvPr>
        </p:nvSpPr>
        <p:spPr/>
        <p:txBody>
          <a:bodyPr/>
          <a:lstStyle/>
          <a:p>
            <a:r>
              <a:rPr lang="en-US"/>
              <a:t>Accelerated Aging - Byerly</a:t>
            </a:r>
          </a:p>
        </p:txBody>
      </p:sp>
      <p:sp>
        <p:nvSpPr>
          <p:cNvPr id="9" name="Slide Number Placeholder 8">
            <a:extLst>
              <a:ext uri="{FF2B5EF4-FFF2-40B4-BE49-F238E27FC236}">
                <a16:creationId xmlns:a16="http://schemas.microsoft.com/office/drawing/2014/main" id="{0003BB5F-B512-4365-ACAD-741931ECD25A}"/>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739311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7B91-3D33-4083-ABE7-2B133C291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8123C8-ECE1-46CD-AB05-A52D67B671B1}"/>
              </a:ext>
            </a:extLst>
          </p:cNvPr>
          <p:cNvSpPr>
            <a:spLocks noGrp="1"/>
          </p:cNvSpPr>
          <p:nvPr>
            <p:ph type="dt" sz="half" idx="10"/>
          </p:nvPr>
        </p:nvSpPr>
        <p:spPr/>
        <p:txBody>
          <a:bodyPr/>
          <a:lstStyle/>
          <a:p>
            <a:r>
              <a:rPr lang="en-US"/>
              <a:t>Clinical Dementia ECHO-Feb 2026</a:t>
            </a:r>
          </a:p>
        </p:txBody>
      </p:sp>
      <p:sp>
        <p:nvSpPr>
          <p:cNvPr id="4" name="Footer Placeholder 3">
            <a:extLst>
              <a:ext uri="{FF2B5EF4-FFF2-40B4-BE49-F238E27FC236}">
                <a16:creationId xmlns:a16="http://schemas.microsoft.com/office/drawing/2014/main" id="{25C9EFEE-C98B-4407-A859-0372DAD68058}"/>
              </a:ext>
            </a:extLst>
          </p:cNvPr>
          <p:cNvSpPr>
            <a:spLocks noGrp="1"/>
          </p:cNvSpPr>
          <p:nvPr>
            <p:ph type="ftr" sz="quarter" idx="11"/>
          </p:nvPr>
        </p:nvSpPr>
        <p:spPr/>
        <p:txBody>
          <a:bodyPr/>
          <a:lstStyle/>
          <a:p>
            <a:r>
              <a:rPr lang="en-US"/>
              <a:t>Accelerated Aging - Byerly</a:t>
            </a:r>
          </a:p>
        </p:txBody>
      </p:sp>
      <p:sp>
        <p:nvSpPr>
          <p:cNvPr id="5" name="Slide Number Placeholder 4">
            <a:extLst>
              <a:ext uri="{FF2B5EF4-FFF2-40B4-BE49-F238E27FC236}">
                <a16:creationId xmlns:a16="http://schemas.microsoft.com/office/drawing/2014/main" id="{B754BBB9-1496-43CC-BF91-3C2205DF83BF}"/>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370229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AC44F-5C5E-403F-9822-C0BF970111D0}"/>
              </a:ext>
            </a:extLst>
          </p:cNvPr>
          <p:cNvSpPr>
            <a:spLocks noGrp="1"/>
          </p:cNvSpPr>
          <p:nvPr>
            <p:ph type="dt" sz="half" idx="10"/>
          </p:nvPr>
        </p:nvSpPr>
        <p:spPr/>
        <p:txBody>
          <a:bodyPr/>
          <a:lstStyle/>
          <a:p>
            <a:r>
              <a:rPr lang="en-US"/>
              <a:t>Clinical Dementia ECHO-Feb 2026</a:t>
            </a:r>
          </a:p>
        </p:txBody>
      </p:sp>
      <p:sp>
        <p:nvSpPr>
          <p:cNvPr id="3" name="Footer Placeholder 2">
            <a:extLst>
              <a:ext uri="{FF2B5EF4-FFF2-40B4-BE49-F238E27FC236}">
                <a16:creationId xmlns:a16="http://schemas.microsoft.com/office/drawing/2014/main" id="{35CBF95D-F4D5-4851-B8D2-DE03DBCCE018}"/>
              </a:ext>
            </a:extLst>
          </p:cNvPr>
          <p:cNvSpPr>
            <a:spLocks noGrp="1"/>
          </p:cNvSpPr>
          <p:nvPr>
            <p:ph type="ftr" sz="quarter" idx="11"/>
          </p:nvPr>
        </p:nvSpPr>
        <p:spPr/>
        <p:txBody>
          <a:bodyPr/>
          <a:lstStyle/>
          <a:p>
            <a:r>
              <a:rPr lang="en-US"/>
              <a:t>Accelerated Aging - Byerly</a:t>
            </a:r>
          </a:p>
        </p:txBody>
      </p:sp>
      <p:sp>
        <p:nvSpPr>
          <p:cNvPr id="4" name="Slide Number Placeholder 3">
            <a:extLst>
              <a:ext uri="{FF2B5EF4-FFF2-40B4-BE49-F238E27FC236}">
                <a16:creationId xmlns:a16="http://schemas.microsoft.com/office/drawing/2014/main" id="{B874D8D1-0B00-4168-A419-B18AB319EF74}"/>
              </a:ext>
            </a:extLst>
          </p:cNvPr>
          <p:cNvSpPr>
            <a:spLocks noGrp="1"/>
          </p:cNvSpPr>
          <p:nvPr>
            <p:ph type="sldNum" sz="quarter" idx="12"/>
          </p:nvPr>
        </p:nvSpPr>
        <p:spPr/>
        <p:txBody>
          <a:bodyPr/>
          <a:lstStyle/>
          <a:p>
            <a:fld id="{B7DFEBF8-A6C9-F948-8846-014E2B75017E}" type="slidenum">
              <a:rPr lang="en-US" smtClean="0"/>
              <a:t>‹#›</a:t>
            </a:fld>
            <a:endParaRPr lang="en-US"/>
          </a:p>
        </p:txBody>
      </p:sp>
    </p:spTree>
    <p:extLst>
      <p:ext uri="{BB962C8B-B14F-4D97-AF65-F5344CB8AC3E}">
        <p14:creationId xmlns:p14="http://schemas.microsoft.com/office/powerpoint/2010/main" val="2549672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9D29-A752-44AD-ADEB-2DE91DD1D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46699A-35BD-4ECD-B90C-50DBDC1ED9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F141A2-D771-425B-A01F-E1A33E1FA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01497A-C15F-4A3A-9A94-0904BD0EB166}"/>
              </a:ext>
            </a:extLst>
          </p:cNvPr>
          <p:cNvSpPr>
            <a:spLocks noGrp="1"/>
          </p:cNvSpPr>
          <p:nvPr>
            <p:ph type="dt" sz="half" idx="10"/>
          </p:nvPr>
        </p:nvSpPr>
        <p:spPr/>
        <p:txBody>
          <a:bodyPr/>
          <a:lstStyle/>
          <a:p>
            <a:r>
              <a:rPr lang="en-US"/>
              <a:t>Clinical Dementia ECHO-Feb 2026</a:t>
            </a:r>
          </a:p>
        </p:txBody>
      </p:sp>
      <p:sp>
        <p:nvSpPr>
          <p:cNvPr id="6" name="Footer Placeholder 5">
            <a:extLst>
              <a:ext uri="{FF2B5EF4-FFF2-40B4-BE49-F238E27FC236}">
                <a16:creationId xmlns:a16="http://schemas.microsoft.com/office/drawing/2014/main" id="{76791987-8C52-4590-AEC7-9251B3D5A8DC}"/>
              </a:ext>
            </a:extLst>
          </p:cNvPr>
          <p:cNvSpPr>
            <a:spLocks noGrp="1"/>
          </p:cNvSpPr>
          <p:nvPr>
            <p:ph type="ftr" sz="quarter" idx="11"/>
          </p:nvPr>
        </p:nvSpPr>
        <p:spPr/>
        <p:txBody>
          <a:bodyPr/>
          <a:lstStyle/>
          <a:p>
            <a:r>
              <a:rPr lang="en-US"/>
              <a:t>Accelerated Aging - Byerly</a:t>
            </a:r>
          </a:p>
        </p:txBody>
      </p:sp>
      <p:sp>
        <p:nvSpPr>
          <p:cNvPr id="7" name="Slide Number Placeholder 6">
            <a:extLst>
              <a:ext uri="{FF2B5EF4-FFF2-40B4-BE49-F238E27FC236}">
                <a16:creationId xmlns:a16="http://schemas.microsoft.com/office/drawing/2014/main" id="{87ED2757-876B-4C3D-8683-2EB9B352799C}"/>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736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ADD9-4296-4644-B8F8-93FBE1DCB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BB23AF-86A5-492D-9BDF-3356B5F2A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96F39-2294-45E1-86EA-0D36FDF40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26A33-3D28-4830-8E43-A191D34007A1}"/>
              </a:ext>
            </a:extLst>
          </p:cNvPr>
          <p:cNvSpPr>
            <a:spLocks noGrp="1"/>
          </p:cNvSpPr>
          <p:nvPr>
            <p:ph type="dt" sz="half" idx="10"/>
          </p:nvPr>
        </p:nvSpPr>
        <p:spPr/>
        <p:txBody>
          <a:bodyPr/>
          <a:lstStyle/>
          <a:p>
            <a:r>
              <a:rPr lang="en-US"/>
              <a:t>Clinical Dementia ECHO-Feb 2026</a:t>
            </a:r>
          </a:p>
        </p:txBody>
      </p:sp>
      <p:sp>
        <p:nvSpPr>
          <p:cNvPr id="6" name="Footer Placeholder 5">
            <a:extLst>
              <a:ext uri="{FF2B5EF4-FFF2-40B4-BE49-F238E27FC236}">
                <a16:creationId xmlns:a16="http://schemas.microsoft.com/office/drawing/2014/main" id="{8C6F8B56-487F-46F2-89BA-710E904C6E51}"/>
              </a:ext>
            </a:extLst>
          </p:cNvPr>
          <p:cNvSpPr>
            <a:spLocks noGrp="1"/>
          </p:cNvSpPr>
          <p:nvPr>
            <p:ph type="ftr" sz="quarter" idx="11"/>
          </p:nvPr>
        </p:nvSpPr>
        <p:spPr/>
        <p:txBody>
          <a:bodyPr/>
          <a:lstStyle/>
          <a:p>
            <a:r>
              <a:rPr lang="en-US"/>
              <a:t>Accelerated Aging - Byerly</a:t>
            </a:r>
          </a:p>
        </p:txBody>
      </p:sp>
      <p:sp>
        <p:nvSpPr>
          <p:cNvPr id="7" name="Slide Number Placeholder 6">
            <a:extLst>
              <a:ext uri="{FF2B5EF4-FFF2-40B4-BE49-F238E27FC236}">
                <a16:creationId xmlns:a16="http://schemas.microsoft.com/office/drawing/2014/main" id="{27C1B2EE-2DA2-4885-A529-DD43001400F0}"/>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191751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D675-44EC-4C4F-9000-43292A14B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BE982-F416-49F8-A485-275E76E731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67B6F-199D-4637-901E-84CDD479D5ED}"/>
              </a:ext>
            </a:extLst>
          </p:cNvPr>
          <p:cNvSpPr>
            <a:spLocks noGrp="1"/>
          </p:cNvSpPr>
          <p:nvPr>
            <p:ph type="dt" sz="half" idx="10"/>
          </p:nvPr>
        </p:nvSpPr>
        <p:spPr/>
        <p:txBody>
          <a:bodyPr/>
          <a:lstStyle/>
          <a:p>
            <a:r>
              <a:rPr lang="en-US"/>
              <a:t>Clinical Dementia ECHO-Feb 2026</a:t>
            </a:r>
          </a:p>
        </p:txBody>
      </p:sp>
      <p:sp>
        <p:nvSpPr>
          <p:cNvPr id="5" name="Footer Placeholder 4">
            <a:extLst>
              <a:ext uri="{FF2B5EF4-FFF2-40B4-BE49-F238E27FC236}">
                <a16:creationId xmlns:a16="http://schemas.microsoft.com/office/drawing/2014/main" id="{AAD2DF3A-20E8-4EC4-89E7-8D554823CEEF}"/>
              </a:ext>
            </a:extLst>
          </p:cNvPr>
          <p:cNvSpPr>
            <a:spLocks noGrp="1"/>
          </p:cNvSpPr>
          <p:nvPr>
            <p:ph type="ftr" sz="quarter" idx="11"/>
          </p:nvPr>
        </p:nvSpPr>
        <p:spPr/>
        <p:txBody>
          <a:bodyPr/>
          <a:lstStyle/>
          <a:p>
            <a:r>
              <a:rPr lang="en-US"/>
              <a:t>Accelerated Aging - Byerly</a:t>
            </a:r>
          </a:p>
        </p:txBody>
      </p:sp>
      <p:sp>
        <p:nvSpPr>
          <p:cNvPr id="6" name="Slide Number Placeholder 5">
            <a:extLst>
              <a:ext uri="{FF2B5EF4-FFF2-40B4-BE49-F238E27FC236}">
                <a16:creationId xmlns:a16="http://schemas.microsoft.com/office/drawing/2014/main" id="{1B212F31-D2A0-4DE5-9B62-90356BA05658}"/>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304876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86BED-77AE-4D64-A277-63D9C50168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91433A-5D74-4D7A-B742-6F993F801B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DC6FB-50C5-45CD-A1D9-6EE369974F31}"/>
              </a:ext>
            </a:extLst>
          </p:cNvPr>
          <p:cNvSpPr>
            <a:spLocks noGrp="1"/>
          </p:cNvSpPr>
          <p:nvPr>
            <p:ph type="dt" sz="half" idx="10"/>
          </p:nvPr>
        </p:nvSpPr>
        <p:spPr/>
        <p:txBody>
          <a:bodyPr/>
          <a:lstStyle/>
          <a:p>
            <a:r>
              <a:rPr lang="en-US"/>
              <a:t>Clinical Dementia ECHO-Feb 2026</a:t>
            </a:r>
          </a:p>
        </p:txBody>
      </p:sp>
      <p:sp>
        <p:nvSpPr>
          <p:cNvPr id="5" name="Footer Placeholder 4">
            <a:extLst>
              <a:ext uri="{FF2B5EF4-FFF2-40B4-BE49-F238E27FC236}">
                <a16:creationId xmlns:a16="http://schemas.microsoft.com/office/drawing/2014/main" id="{A3B29532-051D-4188-BB5C-E108A3CB2B6D}"/>
              </a:ext>
            </a:extLst>
          </p:cNvPr>
          <p:cNvSpPr>
            <a:spLocks noGrp="1"/>
          </p:cNvSpPr>
          <p:nvPr>
            <p:ph type="ftr" sz="quarter" idx="11"/>
          </p:nvPr>
        </p:nvSpPr>
        <p:spPr/>
        <p:txBody>
          <a:bodyPr/>
          <a:lstStyle/>
          <a:p>
            <a:r>
              <a:rPr lang="en-US"/>
              <a:t>Accelerated Aging - Byerly</a:t>
            </a:r>
          </a:p>
        </p:txBody>
      </p:sp>
      <p:sp>
        <p:nvSpPr>
          <p:cNvPr id="6" name="Slide Number Placeholder 5">
            <a:extLst>
              <a:ext uri="{FF2B5EF4-FFF2-40B4-BE49-F238E27FC236}">
                <a16:creationId xmlns:a16="http://schemas.microsoft.com/office/drawing/2014/main" id="{27BE0BD3-B9DE-4927-92FA-BDDC6F92574E}"/>
              </a:ext>
            </a:extLst>
          </p:cNvPr>
          <p:cNvSpPr>
            <a:spLocks noGrp="1"/>
          </p:cNvSpPr>
          <p:nvPr>
            <p:ph type="sldNum" sz="quarter" idx="12"/>
          </p:nvPr>
        </p:nvSpPr>
        <p:spPr/>
        <p:txBody>
          <a:bodyPr/>
          <a:lstStyle/>
          <a:p>
            <a:fld id="{FADF2C66-F39D-45A9-AF8B-9D9B45F3B0F6}" type="slidenum">
              <a:rPr lang="en-US" smtClean="0"/>
              <a:t>‹#›</a:t>
            </a:fld>
            <a:endParaRPr lang="en-US"/>
          </a:p>
        </p:txBody>
      </p:sp>
    </p:spTree>
    <p:extLst>
      <p:ext uri="{BB962C8B-B14F-4D97-AF65-F5344CB8AC3E}">
        <p14:creationId xmlns:p14="http://schemas.microsoft.com/office/powerpoint/2010/main" val="285329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246" y="482088"/>
            <a:ext cx="10708423"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3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05AA-A3B9-4146-B19B-B3379F0C419A}"/>
              </a:ext>
            </a:extLst>
          </p:cNvPr>
          <p:cNvSpPr>
            <a:spLocks noGrp="1"/>
          </p:cNvSpPr>
          <p:nvPr>
            <p:ph type="dt" sz="half" idx="10"/>
          </p:nvPr>
        </p:nvSpPr>
        <p:spPr/>
        <p:txBody>
          <a:bodyPr/>
          <a:lstStyle/>
          <a:p>
            <a:r>
              <a:rPr lang="en-US"/>
              <a:t>Clinical Dementia ECHO-Feb 2026</a:t>
            </a:r>
          </a:p>
        </p:txBody>
      </p:sp>
      <p:sp>
        <p:nvSpPr>
          <p:cNvPr id="3" name="Footer Placeholder 2">
            <a:extLst>
              <a:ext uri="{FF2B5EF4-FFF2-40B4-BE49-F238E27FC236}">
                <a16:creationId xmlns:a16="http://schemas.microsoft.com/office/drawing/2014/main" id="{900F7501-24EB-E348-9436-D76E2224257D}"/>
              </a:ext>
            </a:extLst>
          </p:cNvPr>
          <p:cNvSpPr>
            <a:spLocks noGrp="1"/>
          </p:cNvSpPr>
          <p:nvPr>
            <p:ph type="ftr" sz="quarter" idx="11"/>
          </p:nvPr>
        </p:nvSpPr>
        <p:spPr/>
        <p:txBody>
          <a:bodyPr/>
          <a:lstStyle/>
          <a:p>
            <a:r>
              <a:rPr lang="en-US"/>
              <a:t>Accelerated Aging - Byerly</a:t>
            </a:r>
          </a:p>
        </p:txBody>
      </p:sp>
      <p:sp>
        <p:nvSpPr>
          <p:cNvPr id="4" name="Slide Number Placeholder 3">
            <a:extLst>
              <a:ext uri="{FF2B5EF4-FFF2-40B4-BE49-F238E27FC236}">
                <a16:creationId xmlns:a16="http://schemas.microsoft.com/office/drawing/2014/main" id="{76E362DC-C54F-2C4E-B8A7-1DF419B18705}"/>
              </a:ext>
            </a:extLst>
          </p:cNvPr>
          <p:cNvSpPr>
            <a:spLocks noGrp="1"/>
          </p:cNvSpPr>
          <p:nvPr>
            <p:ph type="sldNum" sz="quarter" idx="12"/>
          </p:nvPr>
        </p:nvSpPr>
        <p:spPr/>
        <p:txBody>
          <a:bodyPr/>
          <a:lstStyle/>
          <a:p>
            <a:fld id="{B7DFEBF8-A6C9-F948-8846-014E2B75017E}" type="slidenum">
              <a:rPr lang="en-US" smtClean="0"/>
              <a:t>‹#›</a:t>
            </a:fld>
            <a:endParaRPr lang="en-US"/>
          </a:p>
        </p:txBody>
      </p:sp>
    </p:spTree>
    <p:extLst>
      <p:ext uri="{BB962C8B-B14F-4D97-AF65-F5344CB8AC3E}">
        <p14:creationId xmlns:p14="http://schemas.microsoft.com/office/powerpoint/2010/main" val="25384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Clinical Dementia ECHO-Feb 2026</a:t>
            </a:r>
          </a:p>
        </p:txBody>
      </p:sp>
      <p:sp>
        <p:nvSpPr>
          <p:cNvPr id="5" name="Footer Placeholder 4"/>
          <p:cNvSpPr>
            <a:spLocks noGrp="1"/>
          </p:cNvSpPr>
          <p:nvPr>
            <p:ph type="ftr" sz="quarter" idx="11"/>
          </p:nvPr>
        </p:nvSpPr>
        <p:spPr/>
        <p:txBody>
          <a:bodyPr/>
          <a:lstStyle/>
          <a:p>
            <a:r>
              <a:rPr lang="en-US"/>
              <a:t>Accelerated Aging - Byerly</a:t>
            </a:r>
          </a:p>
        </p:txBody>
      </p:sp>
      <p:sp>
        <p:nvSpPr>
          <p:cNvPr id="6" name="Slide Number Placeholder 5"/>
          <p:cNvSpPr>
            <a:spLocks noGrp="1"/>
          </p:cNvSpPr>
          <p:nvPr>
            <p:ph type="sldNum" sz="quarter" idx="12"/>
          </p:nvPr>
        </p:nvSpPr>
        <p:spPr/>
        <p:txBody>
          <a:bodyPr/>
          <a:lstStyle/>
          <a:p>
            <a:fld id="{2E0F0C73-8AE5-4BA2-9586-8E4C2E72B6E4}" type="slidenum">
              <a:rPr lang="en-US" smtClean="0"/>
              <a:t>‹#›</a:t>
            </a:fld>
            <a:endParaRPr lang="en-US"/>
          </a:p>
        </p:txBody>
      </p:sp>
    </p:spTree>
    <p:extLst>
      <p:ext uri="{BB962C8B-B14F-4D97-AF65-F5344CB8AC3E}">
        <p14:creationId xmlns:p14="http://schemas.microsoft.com/office/powerpoint/2010/main" val="166210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01316" y="693204"/>
            <a:ext cx="9568643" cy="953787"/>
          </a:xfrm>
        </p:spPr>
        <p:txBody>
          <a:bodyPr>
            <a:normAutofit/>
          </a:bodyPr>
          <a:lstStyle>
            <a:lvl1pPr algn="l">
              <a:defRPr sz="40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1301316" y="1658751"/>
            <a:ext cx="9568643" cy="1269892"/>
          </a:xfrm>
        </p:spPr>
        <p:txBody>
          <a:bodyPr>
            <a:normAutofit/>
          </a:bodyPr>
          <a:lstStyle>
            <a:lvl1pPr marL="0" indent="0" algn="l">
              <a:buNone/>
              <a:defRPr sz="1800">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a:xfrm>
            <a:off x="1301316" y="3681471"/>
            <a:ext cx="9567333" cy="1598613"/>
          </a:xfrm>
        </p:spPr>
        <p:txBody>
          <a:bodyPr>
            <a:noAutofit/>
          </a:bodyPr>
          <a:lstStyle>
            <a:lvl1pPr marL="0" indent="0">
              <a:buNone/>
              <a:defRPr sz="1800">
                <a:solidFill>
                  <a:srgbClr val="585E60"/>
                </a:solidFill>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8" name="Text Placeholder 7"/>
          <p:cNvSpPr>
            <a:spLocks noGrp="1"/>
          </p:cNvSpPr>
          <p:nvPr>
            <p:ph type="body" sz="quarter" idx="11" hasCustomPrompt="1"/>
          </p:nvPr>
        </p:nvSpPr>
        <p:spPr>
          <a:xfrm>
            <a:off x="1301751" y="3139754"/>
            <a:ext cx="9567333" cy="459107"/>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6"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65901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693735"/>
            <a:ext cx="10045907" cy="1143000"/>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6" name="Text Placeholder 5"/>
          <p:cNvSpPr>
            <a:spLocks noGrp="1"/>
          </p:cNvSpPr>
          <p:nvPr>
            <p:ph type="body" sz="quarter" idx="10"/>
          </p:nvPr>
        </p:nvSpPr>
        <p:spPr>
          <a:xfrm>
            <a:off x="1081618" y="1917627"/>
            <a:ext cx="10045700" cy="2938995"/>
          </a:xfrm>
        </p:spPr>
        <p:txBody>
          <a:bodyPr/>
          <a:lstStyle>
            <a:lvl1pPr>
              <a:lnSpc>
                <a:spcPct val="130000"/>
              </a:lnSpc>
              <a:defRPr>
                <a:solidFill>
                  <a:srgbClr val="585E60"/>
                </a:solidFill>
                <a:latin typeface="Noto Serif"/>
                <a:cs typeface="Noto Serif"/>
              </a:defRPr>
            </a:lvl1pPr>
            <a:lvl2pPr>
              <a:lnSpc>
                <a:spcPct val="130000"/>
              </a:lnSpc>
              <a:defRPr>
                <a:solidFill>
                  <a:srgbClr val="585E60"/>
                </a:solidFill>
                <a:latin typeface="Noto Serif"/>
                <a:cs typeface="Noto Serif"/>
              </a:defRPr>
            </a:lvl2pPr>
            <a:lvl3pPr>
              <a:lnSpc>
                <a:spcPct val="130000"/>
              </a:lnSpc>
              <a:defRPr>
                <a:solidFill>
                  <a:srgbClr val="585E60"/>
                </a:solidFill>
                <a:latin typeface="Noto Serif"/>
                <a:cs typeface="Noto Serif"/>
              </a:defRPr>
            </a:lvl3pPr>
            <a:lvl4pPr>
              <a:lnSpc>
                <a:spcPct val="130000"/>
              </a:lnSpc>
              <a:defRPr>
                <a:solidFill>
                  <a:srgbClr val="585E60"/>
                </a:solidFill>
                <a:latin typeface="Noto Serif"/>
                <a:cs typeface="Noto Serif"/>
              </a:defRPr>
            </a:lvl4pPr>
            <a:lvl5pPr>
              <a:lnSpc>
                <a:spcPct val="130000"/>
              </a:lnSpc>
              <a:defRPr>
                <a:solidFill>
                  <a:srgbClr val="585E6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834747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7245" y="691263"/>
            <a:ext cx="9779372"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07245" y="2016826"/>
            <a:ext cx="9779372" cy="40672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 id="2147483692" r:id="rId6"/>
    <p:sldLayoutId id="2147483699" r:id="rId7"/>
    <p:sldLayoutId id="2147483697" r:id="rId8"/>
    <p:sldLayoutId id="2147483687" r:id="rId9"/>
    <p:sldLayoutId id="2147483694" r:id="rId10"/>
    <p:sldLayoutId id="2147483695" r:id="rId11"/>
    <p:sldLayoutId id="2147483669" r:id="rId12"/>
    <p:sldLayoutId id="2147483685" r:id="rId13"/>
    <p:sldLayoutId id="2147483679" r:id="rId14"/>
  </p:sldLayoutIdLst>
  <p:hf hdr="0" ftr="0"/>
  <p:txStyles>
    <p:titleStyle>
      <a:lvl1pPr algn="l" defTabSz="457200" rtl="0" eaLnBrk="1" latinLnBrk="0" hangingPunct="1">
        <a:spcBef>
          <a:spcPct val="0"/>
        </a:spcBef>
        <a:buNone/>
        <a:defRPr sz="4400" b="0" i="0" kern="1200">
          <a:solidFill>
            <a:srgbClr val="002776"/>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585E60"/>
          </a:solidFill>
          <a:latin typeface="Noto Serif"/>
          <a:ea typeface="+mn-ea"/>
          <a:cs typeface="Noto Serif"/>
        </a:defRPr>
      </a:lvl1pPr>
      <a:lvl2pPr marL="742950" indent="-285750" algn="l" defTabSz="457200" rtl="0" eaLnBrk="1" latinLnBrk="0" hangingPunct="1">
        <a:spcBef>
          <a:spcPct val="20000"/>
        </a:spcBef>
        <a:buFont typeface="Arial"/>
        <a:buChar char="–"/>
        <a:defRPr sz="2800" b="0" i="0" kern="1200">
          <a:solidFill>
            <a:srgbClr val="585E60"/>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585E60"/>
          </a:solidFill>
          <a:latin typeface="Noto Serif"/>
          <a:ea typeface="+mn-ea"/>
          <a:cs typeface="Noto Serif"/>
        </a:defRPr>
      </a:lvl3pPr>
      <a:lvl4pPr marL="16002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64852"/>
              </a:solidFill>
              <a:latin typeface="Lato Regular"/>
            </a:endParaRPr>
          </a:p>
        </p:txBody>
      </p:sp>
      <p:sp>
        <p:nvSpPr>
          <p:cNvPr id="2" name="Title Placeholder 1"/>
          <p:cNvSpPr>
            <a:spLocks noGrp="1"/>
          </p:cNvSpPr>
          <p:nvPr>
            <p:ph type="title"/>
          </p:nvPr>
        </p:nvSpPr>
        <p:spPr>
          <a:xfrm>
            <a:off x="1081816" y="69373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81816" y="2019299"/>
            <a:ext cx="10045907" cy="31430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HSU-REV.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27723" y="5838286"/>
            <a:ext cx="576603"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Lst>
  <p:hf hdr="0" ftr="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64852"/>
              </a:solidFill>
              <a:latin typeface="Lato Regular"/>
            </a:endParaRPr>
          </a:p>
        </p:txBody>
      </p:sp>
      <p:sp>
        <p:nvSpPr>
          <p:cNvPr id="2" name="Title Placeholder 1"/>
          <p:cNvSpPr>
            <a:spLocks noGrp="1"/>
          </p:cNvSpPr>
          <p:nvPr>
            <p:ph type="title"/>
          </p:nvPr>
        </p:nvSpPr>
        <p:spPr>
          <a:xfrm>
            <a:off x="1003424" y="667743"/>
            <a:ext cx="10202691" cy="114300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3424" y="1993306"/>
            <a:ext cx="10202691" cy="4055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hf hdr="0" ftr="0"/>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2DE8A-A66D-43B9-AB26-09A465DBA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DADD7-092F-445B-8709-EB9248548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7551B-E319-4137-9099-7DA018A06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Clinical Dementia ECHO-Feb 2026</a:t>
            </a:r>
          </a:p>
        </p:txBody>
      </p:sp>
      <p:sp>
        <p:nvSpPr>
          <p:cNvPr id="5" name="Footer Placeholder 4">
            <a:extLst>
              <a:ext uri="{FF2B5EF4-FFF2-40B4-BE49-F238E27FC236}">
                <a16:creationId xmlns:a16="http://schemas.microsoft.com/office/drawing/2014/main" id="{DE5499F1-E82C-46E1-9D51-88BD431E8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Accelerated Aging - Byerly</a:t>
            </a:r>
          </a:p>
        </p:txBody>
      </p:sp>
      <p:sp>
        <p:nvSpPr>
          <p:cNvPr id="6" name="Slide Number Placeholder 5">
            <a:extLst>
              <a:ext uri="{FF2B5EF4-FFF2-40B4-BE49-F238E27FC236}">
                <a16:creationId xmlns:a16="http://schemas.microsoft.com/office/drawing/2014/main" id="{A19E7511-DF51-4A87-B728-C61651657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F2C66-F39D-45A9-AF8B-9D9B45F3B0F6}" type="slidenum">
              <a:rPr lang="en-US" smtClean="0"/>
              <a:t>‹#›</a:t>
            </a:fld>
            <a:endParaRPr lang="en-US"/>
          </a:p>
        </p:txBody>
      </p:sp>
    </p:spTree>
    <p:extLst>
      <p:ext uri="{BB962C8B-B14F-4D97-AF65-F5344CB8AC3E}">
        <p14:creationId xmlns:p14="http://schemas.microsoft.com/office/powerpoint/2010/main" val="1377231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hyperlink" Target="https://genomedad.com/2020/09/09/a-tale-of-cancer-and-genetics-part-2-of-4/" TargetMode="External"/><Relationship Id="rId5" Type="http://schemas.openxmlformats.org/officeDocument/2006/relationships/image" Target="../media/image15.jpg"/><Relationship Id="rId4" Type="http://schemas.openxmlformats.org/officeDocument/2006/relationships/hyperlink" Target="https://blogs.ubc.ca/communicatingscience2018w112/tag/telomeres/"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hyperlink" Target="https://www.pexels.com/photo/blue-deep-diving-deep-ocean-dive-9423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hyperlink" Target="https://twentytwo.fibreculturejournal.org/fcj-154-trolls-peers-and-the-diagram-of-collaboration/" TargetMode="External"/><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hyperlink" Target="https://bostonbostonphotos.blogspot.com/2015/01/charles-street-jail-liberty-hotel-boston.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hyperlink" Target="https://truththeory.com/2016/11/25/medical-breakthrough-scientists-developed-new-way-stop-agein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wallpaperflare.com/old-man-white-beard-old-age-people-male-black-and-white-wallpaper-avkob" TargetMode="External"/><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hyperlink" Target="https://www.choosehelp.com/blogs/emotional-health/low-vitamin-d-levels-linked-to-increased-depression-in-older-adults.html" TargetMode="External"/><Relationship Id="rId5" Type="http://schemas.openxmlformats.org/officeDocument/2006/relationships/image" Target="../media/image10.jpeg"/><Relationship Id="rId4" Type="http://schemas.openxmlformats.org/officeDocument/2006/relationships/image" Target="../media/image9.jpg"/><Relationship Id="rId9"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hyperlink" Target="https://pxhere.com/en/photo/156905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779586" y="4742819"/>
            <a:ext cx="6955277" cy="104396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189C9C"/>
                </a:solidFill>
                <a:latin typeface="Calibri"/>
                <a:ea typeface="+mn-lt"/>
                <a:cs typeface="+mn-lt"/>
              </a:rPr>
              <a:t>Laura Byerly, MD (</a:t>
            </a:r>
            <a:r>
              <a:rPr lang="en-US" i="1" dirty="0">
                <a:solidFill>
                  <a:srgbClr val="189C9C"/>
                </a:solidFill>
                <a:latin typeface="Calibri"/>
                <a:ea typeface="+mn-lt"/>
                <a:cs typeface="+mn-lt"/>
              </a:rPr>
              <a:t>she/her/hers</a:t>
            </a:r>
            <a:r>
              <a:rPr lang="en-US" dirty="0">
                <a:solidFill>
                  <a:srgbClr val="189C9C"/>
                </a:solidFill>
                <a:latin typeface="Calibri"/>
                <a:ea typeface="+mn-lt"/>
                <a:cs typeface="+mn-lt"/>
              </a:rPr>
              <a:t>)</a:t>
            </a:r>
          </a:p>
          <a:p>
            <a:pPr marL="0" indent="0" algn="ctr">
              <a:buNone/>
            </a:pPr>
            <a:r>
              <a:rPr lang="en-US" dirty="0">
                <a:solidFill>
                  <a:srgbClr val="189C9C"/>
                </a:solidFill>
                <a:latin typeface="Calibri"/>
                <a:ea typeface="+mn-lt"/>
                <a:cs typeface="+mn-lt"/>
              </a:rPr>
              <a:t>| Associate Professor of Medicine | Oregon Health &amp; Science University and Oregon GWEP| byerlyla@ohsu.edu</a:t>
            </a:r>
            <a:endParaRPr lang="en-US" dirty="0">
              <a:solidFill>
                <a:srgbClr val="189C9C"/>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4538133" y="813771"/>
            <a:ext cx="7461956" cy="1938992"/>
          </a:xfrm>
          <a:prstGeom prst="rect">
            <a:avLst/>
          </a:prstGeom>
        </p:spPr>
        <p:txBody>
          <a:bodyPr wrap="square">
            <a:spAutoFit/>
          </a:bodyPr>
          <a:lstStyle/>
          <a:p>
            <a:pPr algn="ctr"/>
            <a:r>
              <a:rPr lang="en-US" sz="6000" b="1" dirty="0">
                <a:solidFill>
                  <a:srgbClr val="17A4A3"/>
                </a:solidFill>
                <a:latin typeface="Segoe UI"/>
                <a:cs typeface="Segoe UI"/>
              </a:rPr>
              <a:t>Accelerated Aging in our Communities </a:t>
            </a:r>
            <a:endParaRPr lang="en-US" sz="2400" dirty="0">
              <a:solidFill>
                <a:srgbClr val="17A4A3"/>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642089" y="3689739"/>
            <a:ext cx="5223752" cy="584775"/>
          </a:xfrm>
          <a:prstGeom prst="rect">
            <a:avLst/>
          </a:prstGeom>
        </p:spPr>
        <p:txBody>
          <a:bodyPr wrap="square">
            <a:spAutoFit/>
          </a:bodyPr>
          <a:lstStyle/>
          <a:p>
            <a:pPr algn="ctr"/>
            <a:r>
              <a:rPr lang="en-US" sz="3200" b="1" dirty="0">
                <a:solidFill>
                  <a:srgbClr val="189C9C"/>
                </a:solidFill>
                <a:latin typeface="Segoe UI"/>
                <a:cs typeface="Segoe UI"/>
              </a:rPr>
              <a:t>February 12, 2026</a:t>
            </a:r>
            <a:endParaRPr lang="en-US" sz="1100" dirty="0">
              <a:solidFill>
                <a:srgbClr val="189C9C"/>
              </a:solidFill>
            </a:endParaRPr>
          </a:p>
        </p:txBody>
      </p:sp>
    </p:spTree>
    <p:extLst>
      <p:ext uri="{BB962C8B-B14F-4D97-AF65-F5344CB8AC3E}">
        <p14:creationId xmlns:p14="http://schemas.microsoft.com/office/powerpoint/2010/main" val="76274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B546656-FDC4-474A-B8D1-2B3E70E00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CF72B-440D-424B-8C15-C030CD51FA1F}"/>
              </a:ext>
            </a:extLst>
          </p:cNvPr>
          <p:cNvSpPr>
            <a:spLocks noGrp="1"/>
          </p:cNvSpPr>
          <p:nvPr>
            <p:ph type="title"/>
          </p:nvPr>
        </p:nvSpPr>
        <p:spPr>
          <a:xfrm>
            <a:off x="359173" y="1144769"/>
            <a:ext cx="3340962" cy="2896432"/>
          </a:xfrm>
        </p:spPr>
        <p:txBody>
          <a:bodyPr vert="horz" lIns="91440" tIns="45720" rIns="91440" bIns="45720" rtlCol="0" anchor="b">
            <a:normAutofit/>
          </a:bodyPr>
          <a:lstStyle/>
          <a:p>
            <a:r>
              <a:rPr lang="en-US" sz="4000" kern="1200" dirty="0">
                <a:solidFill>
                  <a:schemeClr val="tx1"/>
                </a:solidFill>
                <a:latin typeface="+mj-lt"/>
                <a:ea typeface="+mj-ea"/>
                <a:cs typeface="+mj-cs"/>
              </a:rPr>
              <a:t>Quick Biology Refresher! </a:t>
            </a:r>
          </a:p>
        </p:txBody>
      </p:sp>
      <p:sp>
        <p:nvSpPr>
          <p:cNvPr id="46" name="Rectangle 45">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48E16BE4-17C0-4455-A7CF-1FDE401A121F}"/>
              </a:ext>
            </a:extLst>
          </p:cNvPr>
          <p:cNvPicPr>
            <a:picLocks noChangeAspect="1"/>
          </p:cNvPicPr>
          <p:nvPr/>
        </p:nvPicPr>
        <p:blipFill>
          <a:blip r:embed="rId3">
            <a:extLst>
              <a:ext uri="{837473B0-CC2E-450A-ABE3-18F120FF3D39}">
                <a1611:picAttrSrcUrl xmlns:a1611="http://schemas.microsoft.com/office/drawing/2016/11/main" r:id="rId4"/>
              </a:ext>
            </a:extLst>
          </a:blip>
          <a:srcRect l="19305" r="17873" b="-2"/>
          <a:stretch/>
        </p:blipFill>
        <p:spPr>
          <a:xfrm>
            <a:off x="4197472" y="10"/>
            <a:ext cx="3547146" cy="4136056"/>
          </a:xfrm>
          <a:prstGeom prst="rect">
            <a:avLst/>
          </a:prstGeom>
        </p:spPr>
      </p:pic>
      <p:sp>
        <p:nvSpPr>
          <p:cNvPr id="47" name="Rectangle 4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98C7C9B1-F3BD-4D17-B92D-B6DF93777980}"/>
              </a:ext>
            </a:extLst>
          </p:cNvPr>
          <p:cNvSpPr>
            <a:spLocks noGrp="1"/>
          </p:cNvSpPr>
          <p:nvPr>
            <p:ph type="dt" sz="half" idx="10"/>
          </p:nvPr>
        </p:nvSpPr>
        <p:spPr>
          <a:xfrm>
            <a:off x="359171" y="6356350"/>
            <a:ext cx="2743200" cy="365125"/>
          </a:xfrm>
        </p:spPr>
        <p:txBody>
          <a:bodyPr vert="horz" lIns="91440" tIns="45720" rIns="91440" bIns="45720" rtlCol="0" anchor="ctr">
            <a:normAutofit/>
          </a:bodyPr>
          <a:lstStyle/>
          <a:p>
            <a:pPr defTabSz="914400">
              <a:spcAft>
                <a:spcPts val="600"/>
              </a:spcAft>
            </a:pPr>
            <a:r>
              <a:rPr lang="en-US">
                <a:solidFill>
                  <a:schemeClr val="tx1">
                    <a:lumMod val="50000"/>
                    <a:lumOff val="50000"/>
                  </a:schemeClr>
                </a:solidFill>
              </a:rPr>
              <a:t>Clinical Dementia ECHO-Feb 2026</a:t>
            </a:r>
          </a:p>
        </p:txBody>
      </p:sp>
      <p:pic>
        <p:nvPicPr>
          <p:cNvPr id="15" name="Picture 14">
            <a:extLst>
              <a:ext uri="{FF2B5EF4-FFF2-40B4-BE49-F238E27FC236}">
                <a16:creationId xmlns:a16="http://schemas.microsoft.com/office/drawing/2014/main" id="{1BB0EE8A-1A3D-4FC1-B22C-0D0F77257E75}"/>
              </a:ext>
            </a:extLst>
          </p:cNvPr>
          <p:cNvPicPr>
            <a:picLocks noChangeAspect="1"/>
          </p:cNvPicPr>
          <p:nvPr/>
        </p:nvPicPr>
        <p:blipFill>
          <a:blip r:embed="rId5">
            <a:extLst>
              <a:ext uri="{837473B0-CC2E-450A-ABE3-18F120FF3D39}">
                <a1611:picAttrSrcUrl xmlns:a1611="http://schemas.microsoft.com/office/drawing/2016/11/main" r:id="rId6"/>
              </a:ext>
            </a:extLst>
          </a:blip>
          <a:srcRect t="1650" r="2" b="2"/>
          <a:stretch/>
        </p:blipFill>
        <p:spPr>
          <a:xfrm>
            <a:off x="4197471" y="4241540"/>
            <a:ext cx="3547146" cy="2616461"/>
          </a:xfrm>
          <a:prstGeom prst="rect">
            <a:avLst/>
          </a:prstGeom>
        </p:spPr>
      </p:pic>
      <p:pic>
        <p:nvPicPr>
          <p:cNvPr id="13" name="Picture 12">
            <a:extLst>
              <a:ext uri="{FF2B5EF4-FFF2-40B4-BE49-F238E27FC236}">
                <a16:creationId xmlns:a16="http://schemas.microsoft.com/office/drawing/2014/main" id="{9B3B4FDE-29D9-4C56-98E6-CC46CDEFE3B9}"/>
              </a:ext>
            </a:extLst>
          </p:cNvPr>
          <p:cNvPicPr>
            <a:picLocks noChangeAspect="1"/>
          </p:cNvPicPr>
          <p:nvPr/>
        </p:nvPicPr>
        <p:blipFill>
          <a:blip r:embed="rId7"/>
          <a:srcRect l="8274" r="12569"/>
          <a:stretch/>
        </p:blipFill>
        <p:spPr>
          <a:xfrm>
            <a:off x="7862727" y="10"/>
            <a:ext cx="4329273" cy="6857990"/>
          </a:xfrm>
          <a:prstGeom prst="rect">
            <a:avLst/>
          </a:prstGeom>
        </p:spPr>
      </p:pic>
      <p:sp>
        <p:nvSpPr>
          <p:cNvPr id="6" name="Slide Number Placeholder 5">
            <a:extLst>
              <a:ext uri="{FF2B5EF4-FFF2-40B4-BE49-F238E27FC236}">
                <a16:creationId xmlns:a16="http://schemas.microsoft.com/office/drawing/2014/main" id="{45F71EC4-4A86-473C-B139-A7AE55CB0171}"/>
              </a:ext>
            </a:extLst>
          </p:cNvPr>
          <p:cNvSpPr>
            <a:spLocks noGrp="1"/>
          </p:cNvSpPr>
          <p:nvPr>
            <p:ph type="sldNum" sz="quarter" idx="12"/>
          </p:nvPr>
        </p:nvSpPr>
        <p:spPr>
          <a:xfrm>
            <a:off x="9089629" y="6356350"/>
            <a:ext cx="2743200" cy="365125"/>
          </a:xfrm>
        </p:spPr>
        <p:txBody>
          <a:bodyPr vert="horz" lIns="91440" tIns="45720" rIns="91440" bIns="45720" rtlCol="0" anchor="ctr">
            <a:normAutofit/>
          </a:bodyPr>
          <a:lstStyle/>
          <a:p>
            <a:pPr defTabSz="914400">
              <a:spcAft>
                <a:spcPts val="600"/>
              </a:spcAft>
            </a:pPr>
            <a:fld id="{2E0F0C73-8AE5-4BA2-9586-8E4C2E72B6E4}" type="slidenum">
              <a:rPr lang="en-US" smtClean="0">
                <a:solidFill>
                  <a:schemeClr val="bg1"/>
                </a:solidFill>
              </a:rPr>
              <a:pPr defTabSz="914400">
                <a:spcAft>
                  <a:spcPts val="600"/>
                </a:spcAft>
              </a:pPr>
              <a:t>10</a:t>
            </a:fld>
            <a:endParaRPr lang="en-US">
              <a:solidFill>
                <a:schemeClr val="bg1"/>
              </a:solidFill>
            </a:endParaRPr>
          </a:p>
        </p:txBody>
      </p:sp>
    </p:spTree>
    <p:extLst>
      <p:ext uri="{BB962C8B-B14F-4D97-AF65-F5344CB8AC3E}">
        <p14:creationId xmlns:p14="http://schemas.microsoft.com/office/powerpoint/2010/main" val="33532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138C-421D-4151-A398-B41F330A640B}"/>
              </a:ext>
            </a:extLst>
          </p:cNvPr>
          <p:cNvSpPr>
            <a:spLocks noGrp="1"/>
          </p:cNvSpPr>
          <p:nvPr>
            <p:ph type="title"/>
          </p:nvPr>
        </p:nvSpPr>
        <p:spPr/>
        <p:txBody>
          <a:bodyPr/>
          <a:lstStyle/>
          <a:p>
            <a:r>
              <a:rPr lang="en-US" dirty="0"/>
              <a:t>“</a:t>
            </a:r>
            <a:r>
              <a:rPr lang="en-US" dirty="0" err="1"/>
              <a:t>Inflamm</a:t>
            </a:r>
            <a:r>
              <a:rPr lang="en-US" dirty="0"/>
              <a:t>-aging” &amp; medical conditions</a:t>
            </a:r>
          </a:p>
        </p:txBody>
      </p:sp>
      <p:sp>
        <p:nvSpPr>
          <p:cNvPr id="4" name="Date Placeholder 3">
            <a:extLst>
              <a:ext uri="{FF2B5EF4-FFF2-40B4-BE49-F238E27FC236}">
                <a16:creationId xmlns:a16="http://schemas.microsoft.com/office/drawing/2014/main" id="{17B95BD5-D866-4228-9BE9-94FC420F2D68}"/>
              </a:ext>
            </a:extLst>
          </p:cNvPr>
          <p:cNvSpPr>
            <a:spLocks noGrp="1"/>
          </p:cNvSpPr>
          <p:nvPr>
            <p:ph type="dt" sz="half" idx="10"/>
          </p:nvPr>
        </p:nvSpPr>
        <p:spPr/>
        <p:txBody>
          <a:bodyPr/>
          <a:lstStyle/>
          <a:p>
            <a:r>
              <a:rPr lang="en-US"/>
              <a:t>Clinical Dementia ECHO-Feb 2026</a:t>
            </a:r>
          </a:p>
        </p:txBody>
      </p:sp>
      <p:sp>
        <p:nvSpPr>
          <p:cNvPr id="6" name="Slide Number Placeholder 5">
            <a:extLst>
              <a:ext uri="{FF2B5EF4-FFF2-40B4-BE49-F238E27FC236}">
                <a16:creationId xmlns:a16="http://schemas.microsoft.com/office/drawing/2014/main" id="{A690B4CF-1D9B-4C8D-B149-F116C45C5BB4}"/>
              </a:ext>
            </a:extLst>
          </p:cNvPr>
          <p:cNvSpPr>
            <a:spLocks noGrp="1"/>
          </p:cNvSpPr>
          <p:nvPr>
            <p:ph type="sldNum" sz="quarter" idx="12"/>
          </p:nvPr>
        </p:nvSpPr>
        <p:spPr/>
        <p:txBody>
          <a:bodyPr/>
          <a:lstStyle/>
          <a:p>
            <a:fld id="{2E0F0C73-8AE5-4BA2-9586-8E4C2E72B6E4}" type="slidenum">
              <a:rPr lang="en-US" smtClean="0"/>
              <a:t>11</a:t>
            </a:fld>
            <a:endParaRPr lang="en-US"/>
          </a:p>
        </p:txBody>
      </p:sp>
      <p:graphicFrame>
        <p:nvGraphicFramePr>
          <p:cNvPr id="7" name="Diagram 6">
            <a:extLst>
              <a:ext uri="{FF2B5EF4-FFF2-40B4-BE49-F238E27FC236}">
                <a16:creationId xmlns:a16="http://schemas.microsoft.com/office/drawing/2014/main" id="{1D8075D1-D1C7-4B9C-ACDC-147A5D9F8438}"/>
              </a:ext>
            </a:extLst>
          </p:cNvPr>
          <p:cNvGraphicFramePr/>
          <p:nvPr>
            <p:extLst>
              <p:ext uri="{D42A27DB-BD31-4B8C-83A1-F6EECF244321}">
                <p14:modId xmlns:p14="http://schemas.microsoft.com/office/powerpoint/2010/main" val="3156987437"/>
              </p:ext>
            </p:extLst>
          </p:nvPr>
        </p:nvGraphicFramePr>
        <p:xfrm>
          <a:off x="377190" y="1439333"/>
          <a:ext cx="1153287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608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Rectangle 59">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488D84-EB2F-4817-BA37-7BAEF87BA6C5}"/>
              </a:ext>
            </a:extLst>
          </p:cNvPr>
          <p:cNvSpPr>
            <a:spLocks noGrp="1"/>
          </p:cNvSpPr>
          <p:nvPr>
            <p:ph type="title"/>
          </p:nvPr>
        </p:nvSpPr>
        <p:spPr>
          <a:xfrm>
            <a:off x="1045029" y="507160"/>
            <a:ext cx="2993571" cy="5438730"/>
          </a:xfrm>
        </p:spPr>
        <p:txBody>
          <a:bodyPr>
            <a:normAutofit/>
          </a:bodyPr>
          <a:lstStyle/>
          <a:p>
            <a:r>
              <a:rPr lang="en-US" sz="3600" dirty="0"/>
              <a:t>Pathways to geriatric syndromes…at non-geriatric “ages”</a:t>
            </a:r>
          </a:p>
        </p:txBody>
      </p:sp>
      <p:sp>
        <p:nvSpPr>
          <p:cNvPr id="61" name="Rectangle 60">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08C3AB-FD39-4C9E-988D-8D57400D41D7}"/>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524457FF-68E1-4227-A93C-F123DABECC64}"/>
              </a:ext>
            </a:extLst>
          </p:cNvPr>
          <p:cNvSpPr>
            <a:spLocks noGrp="1"/>
          </p:cNvSpPr>
          <p:nvPr>
            <p:ph type="sldNum" sz="quarter" idx="12"/>
          </p:nvPr>
        </p:nvSpPr>
        <p:spPr>
          <a:xfrm>
            <a:off x="8610600"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graphicFrame>
        <p:nvGraphicFramePr>
          <p:cNvPr id="20" name="Diagram 19">
            <a:extLst>
              <a:ext uri="{FF2B5EF4-FFF2-40B4-BE49-F238E27FC236}">
                <a16:creationId xmlns:a16="http://schemas.microsoft.com/office/drawing/2014/main" id="{C94453A5-DF5F-41FD-87A3-397BED600438}"/>
              </a:ext>
            </a:extLst>
          </p:cNvPr>
          <p:cNvGraphicFramePr/>
          <p:nvPr>
            <p:extLst>
              <p:ext uri="{D42A27DB-BD31-4B8C-83A1-F6EECF244321}">
                <p14:modId xmlns:p14="http://schemas.microsoft.com/office/powerpoint/2010/main" val="2068715341"/>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84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Rectangle 308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F4E69-0C41-AFF8-B7E0-90C127065D7D}"/>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100"/>
              <a:t>Accelerated aging, cardio-metabolic disease, and dementia</a:t>
            </a:r>
          </a:p>
        </p:txBody>
      </p:sp>
      <p:sp>
        <p:nvSpPr>
          <p:cNvPr id="3083" name="Rectangle 308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Rectangle 308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Details are in the caption following the image">
            <a:extLst>
              <a:ext uri="{FF2B5EF4-FFF2-40B4-BE49-F238E27FC236}">
                <a16:creationId xmlns:a16="http://schemas.microsoft.com/office/drawing/2014/main" id="{A4AABF29-E225-4365-6DFD-2A2CA566123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7921" y="240785"/>
            <a:ext cx="5679295" cy="6292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400013-FA7B-B6C0-ABA8-B1C4B8A9CBB5}"/>
              </a:ext>
            </a:extLst>
          </p:cNvPr>
          <p:cNvPicPr>
            <a:picLocks noChangeAspect="1"/>
          </p:cNvPicPr>
          <p:nvPr/>
        </p:nvPicPr>
        <p:blipFill>
          <a:blip r:embed="rId4"/>
          <a:stretch>
            <a:fillRect/>
          </a:stretch>
        </p:blipFill>
        <p:spPr>
          <a:xfrm>
            <a:off x="438912" y="3504395"/>
            <a:ext cx="5431536" cy="2281245"/>
          </a:xfrm>
          <a:prstGeom prst="rect">
            <a:avLst/>
          </a:prstGeom>
        </p:spPr>
      </p:pic>
      <p:sp>
        <p:nvSpPr>
          <p:cNvPr id="4" name="Date Placeholder 3">
            <a:extLst>
              <a:ext uri="{FF2B5EF4-FFF2-40B4-BE49-F238E27FC236}">
                <a16:creationId xmlns:a16="http://schemas.microsoft.com/office/drawing/2014/main" id="{83892340-DFE1-9AB8-499D-8036F2178EB7}"/>
              </a:ext>
            </a:extLst>
          </p:cNvPr>
          <p:cNvSpPr>
            <a:spLocks noGrp="1"/>
          </p:cNvSpPr>
          <p:nvPr>
            <p:ph type="dt" sz="half" idx="10"/>
          </p:nvPr>
        </p:nvSpPr>
        <p:spPr>
          <a:xfrm>
            <a:off x="868680" y="6356350"/>
            <a:ext cx="2712720" cy="365125"/>
          </a:xfrm>
        </p:spPr>
        <p:txBody>
          <a:bodyPr vert="horz" lIns="91440" tIns="45720" rIns="91440" bIns="45720" rtlCol="0" anchor="ctr">
            <a:normAutofit/>
          </a:bodyPr>
          <a:lstStyle/>
          <a:p>
            <a:pPr defTabSz="914400">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8ABC6E89-0672-C8FB-CA39-4A5840B5A5F3}"/>
              </a:ext>
            </a:extLst>
          </p:cNvPr>
          <p:cNvSpPr>
            <a:spLocks noGrp="1"/>
          </p:cNvSpPr>
          <p:nvPr>
            <p:ph type="sldNum" sz="quarter" idx="12"/>
          </p:nvPr>
        </p:nvSpPr>
        <p:spPr>
          <a:xfrm>
            <a:off x="8610600" y="6356350"/>
            <a:ext cx="2712720"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13</a:t>
            </a:fld>
            <a:endParaRPr lang="en-US">
              <a:solidFill>
                <a:schemeClr val="tx1">
                  <a:lumMod val="50000"/>
                  <a:lumOff val="50000"/>
                </a:schemeClr>
              </a:solidFill>
            </a:endParaRPr>
          </a:p>
        </p:txBody>
      </p:sp>
      <p:sp>
        <p:nvSpPr>
          <p:cNvPr id="10" name="TextBox 9">
            <a:extLst>
              <a:ext uri="{FF2B5EF4-FFF2-40B4-BE49-F238E27FC236}">
                <a16:creationId xmlns:a16="http://schemas.microsoft.com/office/drawing/2014/main" id="{E0647A0E-F186-547D-9D8E-D4874F29AEB4}"/>
              </a:ext>
            </a:extLst>
          </p:cNvPr>
          <p:cNvSpPr txBox="1"/>
          <p:nvPr/>
        </p:nvSpPr>
        <p:spPr>
          <a:xfrm>
            <a:off x="9908463" y="5256361"/>
            <a:ext cx="2357273" cy="1277273"/>
          </a:xfrm>
          <a:prstGeom prst="rect">
            <a:avLst/>
          </a:prstGeom>
          <a:noFill/>
        </p:spPr>
        <p:txBody>
          <a:bodyPr wrap="square">
            <a:spAutoFit/>
          </a:bodyPr>
          <a:lstStyle/>
          <a:p>
            <a:r>
              <a:rPr lang="en-US" sz="1100" b="0" i="0" dirty="0">
                <a:solidFill>
                  <a:srgbClr val="1C1D1E"/>
                </a:solidFill>
                <a:effectLst/>
              </a:rPr>
              <a:t>Dose–response curves of the accelerated biological aging with the dynamic progression of CMD, post-CMD dementia, and death (</a:t>
            </a:r>
            <a:r>
              <a:rPr lang="en-US" sz="1100" b="0" i="1" dirty="0">
                <a:solidFill>
                  <a:srgbClr val="1C1D1E"/>
                </a:solidFill>
                <a:effectLst/>
              </a:rPr>
              <a:t>N</a:t>
            </a:r>
            <a:r>
              <a:rPr lang="en-US" sz="1100" b="0" i="0" dirty="0">
                <a:solidFill>
                  <a:srgbClr val="1C1D1E"/>
                </a:solidFill>
                <a:effectLst/>
              </a:rPr>
              <a:t> = 284,723). Solid lines: point estimates; shadows: 95% confidence interval.</a:t>
            </a:r>
            <a:endParaRPr lang="en-US" sz="1100" dirty="0"/>
          </a:p>
        </p:txBody>
      </p:sp>
      <p:pic>
        <p:nvPicPr>
          <p:cNvPr id="12" name="Picture 11">
            <a:extLst>
              <a:ext uri="{FF2B5EF4-FFF2-40B4-BE49-F238E27FC236}">
                <a16:creationId xmlns:a16="http://schemas.microsoft.com/office/drawing/2014/main" id="{93FB8498-314C-46EB-FFFA-439B057E1A65}"/>
              </a:ext>
            </a:extLst>
          </p:cNvPr>
          <p:cNvPicPr>
            <a:picLocks noChangeAspect="1"/>
          </p:cNvPicPr>
          <p:nvPr/>
        </p:nvPicPr>
        <p:blipFill>
          <a:blip r:embed="rId5"/>
          <a:stretch>
            <a:fillRect/>
          </a:stretch>
        </p:blipFill>
        <p:spPr>
          <a:xfrm>
            <a:off x="868680" y="2001208"/>
            <a:ext cx="4392134" cy="1366662"/>
          </a:xfrm>
          <a:prstGeom prst="rect">
            <a:avLst/>
          </a:prstGeom>
        </p:spPr>
      </p:pic>
    </p:spTree>
    <p:extLst>
      <p:ext uri="{BB962C8B-B14F-4D97-AF65-F5344CB8AC3E}">
        <p14:creationId xmlns:p14="http://schemas.microsoft.com/office/powerpoint/2010/main" val="208175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52924-7EAD-7CC6-7408-E41D9F774CAD}"/>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kern="1200" dirty="0">
                <a:solidFill>
                  <a:schemeClr val="tx1"/>
                </a:solidFill>
                <a:latin typeface="+mj-lt"/>
                <a:ea typeface="+mj-ea"/>
                <a:cs typeface="+mj-cs"/>
              </a:rPr>
              <a:t>Advanced Biological Age Association with Gray Matter Loss</a:t>
            </a:r>
          </a:p>
        </p:txBody>
      </p:sp>
      <p:sp>
        <p:nvSpPr>
          <p:cNvPr id="1033" name="Rectangle 10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a:extLst>
              <a:ext uri="{FF2B5EF4-FFF2-40B4-BE49-F238E27FC236}">
                <a16:creationId xmlns:a16="http://schemas.microsoft.com/office/drawing/2014/main" id="{7DD05DAA-462A-5995-CD65-58D67188DB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7636" y="371811"/>
            <a:ext cx="6846363" cy="41933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98253D4-C613-BB5E-2168-F0BCD88ED060}"/>
              </a:ext>
            </a:extLst>
          </p:cNvPr>
          <p:cNvSpPr>
            <a:spLocks noGrp="1"/>
          </p:cNvSpPr>
          <p:nvPr>
            <p:ph type="dt" sz="half" idx="10"/>
          </p:nvPr>
        </p:nvSpPr>
        <p:spPr>
          <a:xfrm>
            <a:off x="477981" y="6356350"/>
            <a:ext cx="1178099" cy="365125"/>
          </a:xfrm>
        </p:spPr>
        <p:txBody>
          <a:bodyPr vert="horz" lIns="91440" tIns="45720" rIns="91440" bIns="45720" rtlCol="0" anchor="ctr">
            <a:normAutofit fontScale="92500" lnSpcReduction="20000"/>
          </a:bodyPr>
          <a:lstStyle/>
          <a:p>
            <a:pPr defTabSz="914400">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BF25C2A0-B985-0750-D9A9-0E0B8454536C}"/>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14</a:t>
            </a:fld>
            <a:endParaRPr lang="en-US">
              <a:solidFill>
                <a:schemeClr val="tx1">
                  <a:lumMod val="50000"/>
                  <a:lumOff val="50000"/>
                </a:schemeClr>
              </a:solidFill>
            </a:endParaRPr>
          </a:p>
        </p:txBody>
      </p:sp>
      <p:pic>
        <p:nvPicPr>
          <p:cNvPr id="8" name="Picture 7">
            <a:extLst>
              <a:ext uri="{FF2B5EF4-FFF2-40B4-BE49-F238E27FC236}">
                <a16:creationId xmlns:a16="http://schemas.microsoft.com/office/drawing/2014/main" id="{E751979E-65A2-7D03-7017-D437A15EE7A9}"/>
              </a:ext>
            </a:extLst>
          </p:cNvPr>
          <p:cNvPicPr>
            <a:picLocks noChangeAspect="1"/>
          </p:cNvPicPr>
          <p:nvPr/>
        </p:nvPicPr>
        <p:blipFill>
          <a:blip r:embed="rId4"/>
          <a:stretch>
            <a:fillRect/>
          </a:stretch>
        </p:blipFill>
        <p:spPr>
          <a:xfrm>
            <a:off x="5147636" y="4747447"/>
            <a:ext cx="6744284" cy="1333616"/>
          </a:xfrm>
          <a:prstGeom prst="rect">
            <a:avLst/>
          </a:prstGeom>
        </p:spPr>
      </p:pic>
      <p:pic>
        <p:nvPicPr>
          <p:cNvPr id="12" name="Picture 11">
            <a:extLst>
              <a:ext uri="{FF2B5EF4-FFF2-40B4-BE49-F238E27FC236}">
                <a16:creationId xmlns:a16="http://schemas.microsoft.com/office/drawing/2014/main" id="{2341BB54-BB47-14C7-2E55-0687D9D9FE24}"/>
              </a:ext>
            </a:extLst>
          </p:cNvPr>
          <p:cNvPicPr>
            <a:picLocks noChangeAspect="1"/>
          </p:cNvPicPr>
          <p:nvPr/>
        </p:nvPicPr>
        <p:blipFill>
          <a:blip r:embed="rId5"/>
          <a:stretch>
            <a:fillRect/>
          </a:stretch>
        </p:blipFill>
        <p:spPr>
          <a:xfrm>
            <a:off x="481029" y="4747964"/>
            <a:ext cx="4023360" cy="1351387"/>
          </a:xfrm>
          <a:prstGeom prst="rect">
            <a:avLst/>
          </a:prstGeom>
        </p:spPr>
      </p:pic>
    </p:spTree>
    <p:extLst>
      <p:ext uri="{BB962C8B-B14F-4D97-AF65-F5344CB8AC3E}">
        <p14:creationId xmlns:p14="http://schemas.microsoft.com/office/powerpoint/2010/main" val="438438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1521A-2D2F-71DC-84F0-0517CC8D13F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DNA Methylation and Cognitive Performance</a:t>
            </a:r>
          </a:p>
        </p:txBody>
      </p:sp>
      <p:sp>
        <p:nvSpPr>
          <p:cNvPr id="2057" name="Rectangle 205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a:extLst>
              <a:ext uri="{FF2B5EF4-FFF2-40B4-BE49-F238E27FC236}">
                <a16:creationId xmlns:a16="http://schemas.microsoft.com/office/drawing/2014/main" id="{AAD94DF9-8E49-78C3-CD4F-B7B34F006C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4608" y="1590435"/>
            <a:ext cx="6846363" cy="352587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357196AA-D97A-559F-E87A-ED268399EF5F}"/>
              </a:ext>
            </a:extLst>
          </p:cNvPr>
          <p:cNvSpPr>
            <a:spLocks noGrp="1"/>
          </p:cNvSpPr>
          <p:nvPr>
            <p:ph type="dt" sz="half" idx="10"/>
          </p:nvPr>
        </p:nvSpPr>
        <p:spPr>
          <a:xfrm>
            <a:off x="477981" y="6356350"/>
            <a:ext cx="1178099" cy="365125"/>
          </a:xfrm>
        </p:spPr>
        <p:txBody>
          <a:bodyPr vert="horz" lIns="91440" tIns="45720" rIns="91440" bIns="45720" rtlCol="0" anchor="ctr">
            <a:normAutofit fontScale="92500" lnSpcReduction="20000"/>
          </a:bodyPr>
          <a:lstStyle/>
          <a:p>
            <a:pPr defTabSz="914400">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1669EFBD-1155-5F2A-DB8F-1FFCBF2906C7}"/>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15</a:t>
            </a:fld>
            <a:endParaRPr lang="en-US">
              <a:solidFill>
                <a:schemeClr val="tx1">
                  <a:lumMod val="50000"/>
                  <a:lumOff val="50000"/>
                </a:schemeClr>
              </a:solidFill>
            </a:endParaRPr>
          </a:p>
        </p:txBody>
      </p:sp>
      <p:pic>
        <p:nvPicPr>
          <p:cNvPr id="8" name="Picture 7">
            <a:extLst>
              <a:ext uri="{FF2B5EF4-FFF2-40B4-BE49-F238E27FC236}">
                <a16:creationId xmlns:a16="http://schemas.microsoft.com/office/drawing/2014/main" id="{1D0E7C66-C853-405D-F7AC-688D0A8E7F7E}"/>
              </a:ext>
            </a:extLst>
          </p:cNvPr>
          <p:cNvPicPr>
            <a:picLocks noChangeAspect="1"/>
          </p:cNvPicPr>
          <p:nvPr/>
        </p:nvPicPr>
        <p:blipFill>
          <a:blip r:embed="rId4"/>
          <a:srcRect t="40949"/>
          <a:stretch>
            <a:fillRect/>
          </a:stretch>
        </p:blipFill>
        <p:spPr>
          <a:xfrm>
            <a:off x="5233410" y="5267565"/>
            <a:ext cx="6477561" cy="1026010"/>
          </a:xfrm>
          <a:prstGeom prst="rect">
            <a:avLst/>
          </a:prstGeom>
        </p:spPr>
      </p:pic>
      <p:pic>
        <p:nvPicPr>
          <p:cNvPr id="10" name="Picture 9">
            <a:extLst>
              <a:ext uri="{FF2B5EF4-FFF2-40B4-BE49-F238E27FC236}">
                <a16:creationId xmlns:a16="http://schemas.microsoft.com/office/drawing/2014/main" id="{5A0B3064-D3DA-6F65-EF52-761E9CD28CA1}"/>
              </a:ext>
            </a:extLst>
          </p:cNvPr>
          <p:cNvPicPr>
            <a:picLocks noChangeAspect="1"/>
          </p:cNvPicPr>
          <p:nvPr/>
        </p:nvPicPr>
        <p:blipFill>
          <a:blip r:embed="rId5"/>
          <a:stretch>
            <a:fillRect/>
          </a:stretch>
        </p:blipFill>
        <p:spPr>
          <a:xfrm>
            <a:off x="441400" y="4750542"/>
            <a:ext cx="4423208" cy="1261339"/>
          </a:xfrm>
          <a:prstGeom prst="rect">
            <a:avLst/>
          </a:prstGeom>
        </p:spPr>
      </p:pic>
    </p:spTree>
    <p:extLst>
      <p:ext uri="{BB962C8B-B14F-4D97-AF65-F5344CB8AC3E}">
        <p14:creationId xmlns:p14="http://schemas.microsoft.com/office/powerpoint/2010/main" val="3320607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C433EDA-F3A1-4338-8BEA-609B27FFAA81}"/>
              </a:ext>
            </a:extLst>
          </p:cNvPr>
          <p:cNvSpPr>
            <a:spLocks noGrp="1"/>
          </p:cNvSpPr>
          <p:nvPr>
            <p:ph idx="1"/>
          </p:nvPr>
        </p:nvSpPr>
        <p:spPr>
          <a:xfrm>
            <a:off x="612648" y="1046034"/>
            <a:ext cx="6679958" cy="1646189"/>
          </a:xfrm>
        </p:spPr>
        <p:txBody>
          <a:bodyPr>
            <a:normAutofit fontScale="92500"/>
          </a:bodyPr>
          <a:lstStyle/>
          <a:p>
            <a:pPr marL="0" indent="0">
              <a:buNone/>
            </a:pPr>
            <a:endParaRPr lang="en-US" sz="2200" i="1" dirty="0"/>
          </a:p>
          <a:p>
            <a:pPr marL="0" indent="0">
              <a:buNone/>
            </a:pPr>
            <a:r>
              <a:rPr lang="en-US" sz="4000" i="1" dirty="0"/>
              <a:t>So…</a:t>
            </a:r>
            <a:br>
              <a:rPr lang="en-US" sz="4000" i="1" dirty="0"/>
            </a:br>
            <a:r>
              <a:rPr lang="en-US" sz="4000" i="1" dirty="0"/>
              <a:t>Now let’s think about the “who”</a:t>
            </a:r>
          </a:p>
        </p:txBody>
      </p:sp>
      <p:pic>
        <p:nvPicPr>
          <p:cNvPr id="7" name="Picture 6">
            <a:extLst>
              <a:ext uri="{FF2B5EF4-FFF2-40B4-BE49-F238E27FC236}">
                <a16:creationId xmlns:a16="http://schemas.microsoft.com/office/drawing/2014/main" id="{F167C570-2A33-4934-80F0-D6A4BD2F8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066" y="1062839"/>
            <a:ext cx="4237686" cy="4656798"/>
          </a:xfrm>
          <a:prstGeom prst="rect">
            <a:avLst/>
          </a:prstGeom>
        </p:spPr>
      </p:pic>
      <p:sp>
        <p:nvSpPr>
          <p:cNvPr id="4" name="Date Placeholder 3">
            <a:extLst>
              <a:ext uri="{FF2B5EF4-FFF2-40B4-BE49-F238E27FC236}">
                <a16:creationId xmlns:a16="http://schemas.microsoft.com/office/drawing/2014/main" id="{4EF1B1A6-A868-4DDF-9BD4-CA64FFF76129}"/>
              </a:ext>
            </a:extLst>
          </p:cNvPr>
          <p:cNvSpPr>
            <a:spLocks noGrp="1"/>
          </p:cNvSpPr>
          <p:nvPr>
            <p:ph type="dt" sz="half" idx="10"/>
          </p:nvPr>
        </p:nvSpPr>
        <p:spPr>
          <a:xfrm>
            <a:off x="612648" y="6356350"/>
            <a:ext cx="1704386"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7E8FC20C-937A-4DEA-BD3D-DEA7F234C271}"/>
              </a:ext>
            </a:extLst>
          </p:cNvPr>
          <p:cNvSpPr>
            <a:spLocks noGrp="1"/>
          </p:cNvSpPr>
          <p:nvPr>
            <p:ph type="sldNum" sz="quarter" idx="12"/>
          </p:nvPr>
        </p:nvSpPr>
        <p:spPr>
          <a:xfrm>
            <a:off x="8726424" y="6356350"/>
            <a:ext cx="2852928"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16</a:t>
            </a:fld>
            <a:endParaRPr lang="en-US">
              <a:solidFill>
                <a:schemeClr val="tx1">
                  <a:lumMod val="50000"/>
                  <a:lumOff val="50000"/>
                </a:schemeClr>
              </a:solidFill>
            </a:endParaRPr>
          </a:p>
        </p:txBody>
      </p:sp>
    </p:spTree>
    <p:extLst>
      <p:ext uri="{BB962C8B-B14F-4D97-AF65-F5344CB8AC3E}">
        <p14:creationId xmlns:p14="http://schemas.microsoft.com/office/powerpoint/2010/main" val="263845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FD59-B142-4680-B9CE-6830B2B25E6B}"/>
              </a:ext>
            </a:extLst>
          </p:cNvPr>
          <p:cNvSpPr>
            <a:spLocks noGrp="1"/>
          </p:cNvSpPr>
          <p:nvPr>
            <p:ph type="title"/>
          </p:nvPr>
        </p:nvSpPr>
        <p:spPr>
          <a:xfrm>
            <a:off x="838200" y="285115"/>
            <a:ext cx="10515600" cy="1325563"/>
          </a:xfrm>
        </p:spPr>
        <p:txBody>
          <a:bodyPr/>
          <a:lstStyle/>
          <a:p>
            <a:pPr algn="ctr"/>
            <a:r>
              <a:rPr lang="en-US" dirty="0"/>
              <a:t>Social Drivers of Health</a:t>
            </a:r>
          </a:p>
        </p:txBody>
      </p:sp>
      <p:sp>
        <p:nvSpPr>
          <p:cNvPr id="4" name="Date Placeholder 3">
            <a:extLst>
              <a:ext uri="{FF2B5EF4-FFF2-40B4-BE49-F238E27FC236}">
                <a16:creationId xmlns:a16="http://schemas.microsoft.com/office/drawing/2014/main" id="{9F24DBD3-75BE-4B1A-9656-CDD0765CBA6E}"/>
              </a:ext>
            </a:extLst>
          </p:cNvPr>
          <p:cNvSpPr>
            <a:spLocks noGrp="1"/>
          </p:cNvSpPr>
          <p:nvPr>
            <p:ph type="dt" sz="half" idx="10"/>
          </p:nvPr>
        </p:nvSpPr>
        <p:spPr>
          <a:xfrm>
            <a:off x="838200" y="6356350"/>
            <a:ext cx="2743200" cy="365125"/>
          </a:xfrm>
        </p:spPr>
        <p:txBody>
          <a:bodyPr/>
          <a:lstStyle/>
          <a:p>
            <a:r>
              <a:rPr lang="en-US"/>
              <a:t>Clinical Dementia ECHO-Feb 2026</a:t>
            </a:r>
          </a:p>
        </p:txBody>
      </p:sp>
      <p:sp>
        <p:nvSpPr>
          <p:cNvPr id="6" name="Slide Number Placeholder 5">
            <a:extLst>
              <a:ext uri="{FF2B5EF4-FFF2-40B4-BE49-F238E27FC236}">
                <a16:creationId xmlns:a16="http://schemas.microsoft.com/office/drawing/2014/main" id="{355B8045-9E78-4027-9373-1CB0998CD665}"/>
              </a:ext>
            </a:extLst>
          </p:cNvPr>
          <p:cNvSpPr>
            <a:spLocks noGrp="1"/>
          </p:cNvSpPr>
          <p:nvPr>
            <p:ph type="sldNum" sz="quarter" idx="12"/>
          </p:nvPr>
        </p:nvSpPr>
        <p:spPr>
          <a:xfrm>
            <a:off x="8610600" y="6356350"/>
            <a:ext cx="2743200" cy="365125"/>
          </a:xfrm>
        </p:spPr>
        <p:txBody>
          <a:bodyPr/>
          <a:lstStyle/>
          <a:p>
            <a:fld id="{2E0F0C73-8AE5-4BA2-9586-8E4C2E72B6E4}" type="slidenum">
              <a:rPr lang="en-US" smtClean="0"/>
              <a:t>17</a:t>
            </a:fld>
            <a:endParaRPr lang="en-US"/>
          </a:p>
        </p:txBody>
      </p:sp>
      <p:sp>
        <p:nvSpPr>
          <p:cNvPr id="23" name="Rectangle 22">
            <a:extLst>
              <a:ext uri="{FF2B5EF4-FFF2-40B4-BE49-F238E27FC236}">
                <a16:creationId xmlns:a16="http://schemas.microsoft.com/office/drawing/2014/main" id="{6DCA99C8-0D09-47CA-9994-3CBE658C7EE9}"/>
              </a:ext>
            </a:extLst>
          </p:cNvPr>
          <p:cNvSpPr/>
          <p:nvPr/>
        </p:nvSpPr>
        <p:spPr>
          <a:xfrm>
            <a:off x="1057791" y="1239520"/>
            <a:ext cx="1671961" cy="754602"/>
          </a:xfrm>
          <a:prstGeom prst="rect">
            <a:avLst/>
          </a:prstGeom>
          <a:solidFill>
            <a:srgbClr val="233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cs typeface="Calibri"/>
              </a:rPr>
              <a:t>Economic Stability</a:t>
            </a:r>
            <a:endParaRPr lang="en-US" b="1" dirty="0"/>
          </a:p>
        </p:txBody>
      </p:sp>
      <p:sp>
        <p:nvSpPr>
          <p:cNvPr id="24" name="Rectangle 23">
            <a:extLst>
              <a:ext uri="{FF2B5EF4-FFF2-40B4-BE49-F238E27FC236}">
                <a16:creationId xmlns:a16="http://schemas.microsoft.com/office/drawing/2014/main" id="{48E867E3-3E97-4B03-9C8C-83EEA4565880}"/>
              </a:ext>
            </a:extLst>
          </p:cNvPr>
          <p:cNvSpPr/>
          <p:nvPr/>
        </p:nvSpPr>
        <p:spPr>
          <a:xfrm>
            <a:off x="2811130" y="1239520"/>
            <a:ext cx="1671961" cy="754602"/>
          </a:xfrm>
          <a:prstGeom prst="rect">
            <a:avLst/>
          </a:prstGeom>
          <a:solidFill>
            <a:srgbClr val="41BC9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ea typeface="+mn-lt"/>
                <a:cs typeface="+mn-lt"/>
              </a:rPr>
              <a:t>Education Access &amp; Quality</a:t>
            </a:r>
          </a:p>
        </p:txBody>
      </p:sp>
      <p:sp>
        <p:nvSpPr>
          <p:cNvPr id="25" name="Rectangle 24">
            <a:extLst>
              <a:ext uri="{FF2B5EF4-FFF2-40B4-BE49-F238E27FC236}">
                <a16:creationId xmlns:a16="http://schemas.microsoft.com/office/drawing/2014/main" id="{CF31BB5B-B066-4711-86F7-858977F9B021}"/>
              </a:ext>
            </a:extLst>
          </p:cNvPr>
          <p:cNvSpPr/>
          <p:nvPr/>
        </p:nvSpPr>
        <p:spPr>
          <a:xfrm>
            <a:off x="4571868" y="1239520"/>
            <a:ext cx="1671961" cy="754602"/>
          </a:xfrm>
          <a:prstGeom prst="rect">
            <a:avLst/>
          </a:prstGeom>
          <a:solidFill>
            <a:srgbClr val="F7B31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cs typeface="Calibri"/>
              </a:rPr>
              <a:t>Social &amp; Community Context</a:t>
            </a:r>
          </a:p>
        </p:txBody>
      </p:sp>
      <p:sp>
        <p:nvSpPr>
          <p:cNvPr id="26" name="Rectangle 25">
            <a:extLst>
              <a:ext uri="{FF2B5EF4-FFF2-40B4-BE49-F238E27FC236}">
                <a16:creationId xmlns:a16="http://schemas.microsoft.com/office/drawing/2014/main" id="{43CB3AEF-9EA6-4B26-897F-0E44BEB5514D}"/>
              </a:ext>
            </a:extLst>
          </p:cNvPr>
          <p:cNvSpPr/>
          <p:nvPr/>
        </p:nvSpPr>
        <p:spPr>
          <a:xfrm>
            <a:off x="6310413" y="1239520"/>
            <a:ext cx="1671961" cy="754602"/>
          </a:xfrm>
          <a:prstGeom prst="rect">
            <a:avLst/>
          </a:prstGeom>
          <a:solidFill>
            <a:srgbClr val="19B2E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cs typeface="Calibri"/>
              </a:rPr>
              <a:t>Neighborhood &amp; Built Environment</a:t>
            </a:r>
          </a:p>
        </p:txBody>
      </p:sp>
      <p:sp>
        <p:nvSpPr>
          <p:cNvPr id="27" name="Rectangle 26">
            <a:extLst>
              <a:ext uri="{FF2B5EF4-FFF2-40B4-BE49-F238E27FC236}">
                <a16:creationId xmlns:a16="http://schemas.microsoft.com/office/drawing/2014/main" id="{8873F26F-CDE9-4E62-88E8-EA946DB95E71}"/>
              </a:ext>
            </a:extLst>
          </p:cNvPr>
          <p:cNvSpPr/>
          <p:nvPr/>
        </p:nvSpPr>
        <p:spPr>
          <a:xfrm>
            <a:off x="8061743" y="1239520"/>
            <a:ext cx="1671961" cy="754602"/>
          </a:xfrm>
          <a:prstGeom prst="rect">
            <a:avLst/>
          </a:prstGeom>
          <a:solidFill>
            <a:srgbClr val="ED6B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cs typeface="Calibri"/>
              </a:rPr>
              <a:t>Health Care Access &amp; Quality</a:t>
            </a:r>
          </a:p>
        </p:txBody>
      </p:sp>
      <p:sp>
        <p:nvSpPr>
          <p:cNvPr id="28" name="Rectangle 27">
            <a:extLst>
              <a:ext uri="{FF2B5EF4-FFF2-40B4-BE49-F238E27FC236}">
                <a16:creationId xmlns:a16="http://schemas.microsoft.com/office/drawing/2014/main" id="{6E1FE917-424B-48FB-8E20-58F81E4728A6}"/>
              </a:ext>
            </a:extLst>
          </p:cNvPr>
          <p:cNvSpPr/>
          <p:nvPr/>
        </p:nvSpPr>
        <p:spPr>
          <a:xfrm>
            <a:off x="1057790" y="2032482"/>
            <a:ext cx="1664563" cy="3906174"/>
          </a:xfrm>
          <a:prstGeom prst="rect">
            <a:avLst/>
          </a:prstGeom>
          <a:solidFill>
            <a:srgbClr val="23346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cs typeface="Calibri"/>
              </a:rPr>
              <a:t>Employment Opportunities</a:t>
            </a:r>
          </a:p>
          <a:p>
            <a:pPr algn="ctr"/>
            <a:endParaRPr lang="en-US" sz="1500" dirty="0">
              <a:cs typeface="Calibri"/>
            </a:endParaRPr>
          </a:p>
          <a:p>
            <a:pPr algn="ctr"/>
            <a:r>
              <a:rPr lang="en-US" sz="1500" dirty="0">
                <a:cs typeface="Calibri"/>
              </a:rPr>
              <a:t>Income Stability &amp; Poverty</a:t>
            </a:r>
          </a:p>
          <a:p>
            <a:pPr algn="ctr"/>
            <a:endParaRPr lang="en-US" sz="1500" dirty="0">
              <a:cs typeface="Calibri"/>
            </a:endParaRPr>
          </a:p>
          <a:p>
            <a:pPr algn="ctr"/>
            <a:r>
              <a:rPr lang="en-US" sz="1500" dirty="0">
                <a:cs typeface="Calibri"/>
              </a:rPr>
              <a:t>Expenses</a:t>
            </a:r>
          </a:p>
          <a:p>
            <a:pPr algn="ctr"/>
            <a:endParaRPr lang="en-US" sz="1500" dirty="0">
              <a:cs typeface="Calibri"/>
            </a:endParaRPr>
          </a:p>
          <a:p>
            <a:pPr algn="ctr"/>
            <a:r>
              <a:rPr lang="en-US" sz="1500" dirty="0">
                <a:cs typeface="Calibri"/>
              </a:rPr>
              <a:t>Debt</a:t>
            </a:r>
          </a:p>
          <a:p>
            <a:pPr algn="ctr"/>
            <a:endParaRPr lang="en-US" sz="1500" dirty="0">
              <a:cs typeface="Calibri"/>
            </a:endParaRPr>
          </a:p>
          <a:p>
            <a:pPr algn="ctr"/>
            <a:r>
              <a:rPr lang="en-US" sz="1500" dirty="0">
                <a:cs typeface="Calibri"/>
              </a:rPr>
              <a:t>Medical Bills</a:t>
            </a:r>
          </a:p>
          <a:p>
            <a:pPr algn="ctr"/>
            <a:endParaRPr lang="en-US" sz="1500" dirty="0">
              <a:cs typeface="Calibri"/>
            </a:endParaRPr>
          </a:p>
          <a:p>
            <a:pPr algn="ctr"/>
            <a:r>
              <a:rPr lang="en-US" sz="1500" dirty="0">
                <a:cs typeface="Calibri"/>
              </a:rPr>
              <a:t>Safety Net</a:t>
            </a:r>
          </a:p>
          <a:p>
            <a:pPr algn="ctr"/>
            <a:endParaRPr lang="en-US" sz="1500" dirty="0">
              <a:cs typeface="Calibri"/>
            </a:endParaRPr>
          </a:p>
          <a:p>
            <a:pPr algn="ctr"/>
            <a:r>
              <a:rPr lang="en-US" sz="1500" dirty="0">
                <a:cs typeface="Calibri"/>
              </a:rPr>
              <a:t>Economic Discrimination</a:t>
            </a:r>
          </a:p>
        </p:txBody>
      </p:sp>
      <p:sp>
        <p:nvSpPr>
          <p:cNvPr id="29" name="Rectangle 28">
            <a:extLst>
              <a:ext uri="{FF2B5EF4-FFF2-40B4-BE49-F238E27FC236}">
                <a16:creationId xmlns:a16="http://schemas.microsoft.com/office/drawing/2014/main" id="{0244FF62-29FB-41F7-8E1F-3AD2050CAA69}"/>
              </a:ext>
            </a:extLst>
          </p:cNvPr>
          <p:cNvSpPr/>
          <p:nvPr/>
        </p:nvSpPr>
        <p:spPr>
          <a:xfrm>
            <a:off x="2811130" y="2032482"/>
            <a:ext cx="1664563" cy="3906174"/>
          </a:xfrm>
          <a:prstGeom prst="rect">
            <a:avLst/>
          </a:prstGeom>
          <a:solidFill>
            <a:srgbClr val="41BC9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panose="020F0502020204030204"/>
              </a:rPr>
              <a:t>School Quality</a:t>
            </a:r>
            <a:endParaRPr lang="en-US" dirty="0">
              <a:cs typeface="Calibri" panose="020F0502020204030204"/>
            </a:endParaRPr>
          </a:p>
          <a:p>
            <a:pPr algn="ctr"/>
            <a:endParaRPr lang="en-US" sz="1600" dirty="0">
              <a:cs typeface="Calibri"/>
            </a:endParaRPr>
          </a:p>
          <a:p>
            <a:pPr algn="ctr"/>
            <a:r>
              <a:rPr lang="en-US" sz="1600" dirty="0">
                <a:cs typeface="Calibri"/>
              </a:rPr>
              <a:t>Language Barriers</a:t>
            </a:r>
          </a:p>
          <a:p>
            <a:pPr algn="ctr"/>
            <a:endParaRPr lang="en-US" sz="1600" dirty="0">
              <a:cs typeface="Calibri"/>
            </a:endParaRPr>
          </a:p>
          <a:p>
            <a:pPr algn="ctr"/>
            <a:r>
              <a:rPr lang="en-US" sz="1600" dirty="0">
                <a:cs typeface="Calibri"/>
              </a:rPr>
              <a:t>Early Childhood Education</a:t>
            </a:r>
          </a:p>
          <a:p>
            <a:pPr algn="ctr"/>
            <a:endParaRPr lang="en-US" sz="1600" dirty="0">
              <a:cs typeface="Calibri"/>
            </a:endParaRPr>
          </a:p>
          <a:p>
            <a:pPr algn="ctr"/>
            <a:r>
              <a:rPr lang="en-US" sz="1600" dirty="0">
                <a:cs typeface="Calibri"/>
              </a:rPr>
              <a:t>Opportunities for Advancement</a:t>
            </a:r>
          </a:p>
          <a:p>
            <a:pPr algn="ctr"/>
            <a:endParaRPr lang="en-US" sz="1600" dirty="0">
              <a:cs typeface="Calibri"/>
            </a:endParaRPr>
          </a:p>
          <a:p>
            <a:pPr algn="ctr"/>
            <a:r>
              <a:rPr lang="en-US" sz="1600" dirty="0">
                <a:cs typeface="Calibri"/>
              </a:rPr>
              <a:t>Higher Education</a:t>
            </a:r>
          </a:p>
          <a:p>
            <a:pPr algn="ctr"/>
            <a:endParaRPr lang="en-US" sz="1600" dirty="0">
              <a:cs typeface="Calibri"/>
            </a:endParaRPr>
          </a:p>
          <a:p>
            <a:pPr algn="ctr"/>
            <a:r>
              <a:rPr lang="en-US" sz="1600" dirty="0">
                <a:cs typeface="Calibri"/>
              </a:rPr>
              <a:t>Technology Access</a:t>
            </a:r>
          </a:p>
        </p:txBody>
      </p:sp>
      <p:sp>
        <p:nvSpPr>
          <p:cNvPr id="30" name="Rectangle 29">
            <a:extLst>
              <a:ext uri="{FF2B5EF4-FFF2-40B4-BE49-F238E27FC236}">
                <a16:creationId xmlns:a16="http://schemas.microsoft.com/office/drawing/2014/main" id="{B8CB64FA-DD51-4487-A43E-257086AA12DD}"/>
              </a:ext>
            </a:extLst>
          </p:cNvPr>
          <p:cNvSpPr/>
          <p:nvPr/>
        </p:nvSpPr>
        <p:spPr>
          <a:xfrm>
            <a:off x="4579266" y="2032482"/>
            <a:ext cx="1664563" cy="3906174"/>
          </a:xfrm>
          <a:prstGeom prst="rect">
            <a:avLst/>
          </a:prstGeom>
          <a:solidFill>
            <a:srgbClr val="F7B31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Support Systems</a:t>
            </a:r>
          </a:p>
          <a:p>
            <a:pPr algn="ctr"/>
            <a:endParaRPr lang="en-US" sz="1600" dirty="0">
              <a:cs typeface="Calibri"/>
            </a:endParaRPr>
          </a:p>
          <a:p>
            <a:pPr algn="ctr"/>
            <a:r>
              <a:rPr lang="en-US" sz="1600" dirty="0">
                <a:cs typeface="Calibri"/>
              </a:rPr>
              <a:t>Community </a:t>
            </a:r>
            <a:endParaRPr lang="en-US" dirty="0">
              <a:cs typeface="Calibri"/>
            </a:endParaRPr>
          </a:p>
          <a:p>
            <a:pPr algn="ctr"/>
            <a:r>
              <a:rPr lang="en-US" sz="1600" dirty="0">
                <a:cs typeface="Calibri"/>
              </a:rPr>
              <a:t>Engagement</a:t>
            </a:r>
            <a:endParaRPr lang="en-US" dirty="0">
              <a:cs typeface="Calibri"/>
            </a:endParaRPr>
          </a:p>
          <a:p>
            <a:pPr algn="ctr"/>
            <a:endParaRPr lang="en-US" sz="1600" dirty="0">
              <a:cs typeface="Calibri"/>
            </a:endParaRPr>
          </a:p>
          <a:p>
            <a:pPr algn="ctr"/>
            <a:r>
              <a:rPr lang="en-US" sz="1600" dirty="0">
                <a:cs typeface="Calibri"/>
              </a:rPr>
              <a:t>Stress</a:t>
            </a:r>
            <a:endParaRPr lang="en-US" dirty="0"/>
          </a:p>
          <a:p>
            <a:pPr algn="ctr"/>
            <a:endParaRPr lang="en-US" sz="1600" dirty="0">
              <a:cs typeface="Calibri"/>
            </a:endParaRPr>
          </a:p>
          <a:p>
            <a:pPr algn="ctr"/>
            <a:r>
              <a:rPr lang="en-US" sz="1600" dirty="0">
                <a:cs typeface="Calibri"/>
              </a:rPr>
              <a:t>Exposure to Violence, ACEs</a:t>
            </a:r>
            <a:endParaRPr lang="en-US" dirty="0">
              <a:cs typeface="Calibri"/>
            </a:endParaRPr>
          </a:p>
          <a:p>
            <a:pPr algn="ctr"/>
            <a:endParaRPr lang="en-US" sz="1600" dirty="0">
              <a:cs typeface="Calibri"/>
            </a:endParaRPr>
          </a:p>
          <a:p>
            <a:pPr algn="ctr"/>
            <a:r>
              <a:rPr lang="en-US" sz="1600" dirty="0">
                <a:cs typeface="Calibri"/>
              </a:rPr>
              <a:t>Policing &amp; Justice Policy</a:t>
            </a:r>
          </a:p>
          <a:p>
            <a:pPr algn="ctr"/>
            <a:endParaRPr lang="en-US" sz="1600" dirty="0">
              <a:ea typeface="+mn-lt"/>
              <a:cs typeface="+mn-lt"/>
            </a:endParaRPr>
          </a:p>
          <a:p>
            <a:pPr algn="ctr"/>
            <a:r>
              <a:rPr lang="en-US" sz="1600" dirty="0">
                <a:ea typeface="+mn-lt"/>
                <a:cs typeface="+mn-lt"/>
              </a:rPr>
              <a:t>Systemic </a:t>
            </a:r>
            <a:endParaRPr lang="en-US" dirty="0">
              <a:ea typeface="+mn-lt"/>
              <a:cs typeface="+mn-lt"/>
            </a:endParaRPr>
          </a:p>
          <a:p>
            <a:pPr algn="ctr"/>
            <a:r>
              <a:rPr lang="en-US" sz="1600" dirty="0">
                <a:ea typeface="+mn-lt"/>
                <a:cs typeface="+mn-lt"/>
              </a:rPr>
              <a:t>Discrimination</a:t>
            </a:r>
            <a:endParaRPr lang="en-US" dirty="0">
              <a:ea typeface="+mn-lt"/>
              <a:cs typeface="+mn-lt"/>
            </a:endParaRPr>
          </a:p>
        </p:txBody>
      </p:sp>
      <p:sp>
        <p:nvSpPr>
          <p:cNvPr id="31" name="Rectangle 30">
            <a:extLst>
              <a:ext uri="{FF2B5EF4-FFF2-40B4-BE49-F238E27FC236}">
                <a16:creationId xmlns:a16="http://schemas.microsoft.com/office/drawing/2014/main" id="{87AF2B0B-3641-4C2D-8C3B-0FD242AE87ED}"/>
              </a:ext>
            </a:extLst>
          </p:cNvPr>
          <p:cNvSpPr/>
          <p:nvPr/>
        </p:nvSpPr>
        <p:spPr>
          <a:xfrm>
            <a:off x="6317810" y="2032482"/>
            <a:ext cx="1664563" cy="3906174"/>
          </a:xfrm>
          <a:prstGeom prst="rect">
            <a:avLst/>
          </a:prstGeom>
          <a:solidFill>
            <a:srgbClr val="19B2E1">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ea typeface="+mn-lt"/>
                <a:cs typeface="+mn-lt"/>
              </a:rPr>
              <a:t>Housing Stability &amp; Living Conditions</a:t>
            </a:r>
            <a:endParaRPr lang="en-US" sz="1500" dirty="0">
              <a:cs typeface="Calibri"/>
            </a:endParaRPr>
          </a:p>
          <a:p>
            <a:pPr algn="ctr"/>
            <a:endParaRPr lang="en-US" sz="1500" dirty="0">
              <a:ea typeface="+mn-lt"/>
              <a:cs typeface="+mn-lt"/>
            </a:endParaRPr>
          </a:p>
          <a:p>
            <a:pPr algn="ctr"/>
            <a:r>
              <a:rPr lang="en-US" sz="1500" dirty="0">
                <a:ea typeface="+mn-lt"/>
                <a:cs typeface="+mn-lt"/>
              </a:rPr>
              <a:t>Transportation, Mobility &amp; ADA Accessibility</a:t>
            </a:r>
          </a:p>
          <a:p>
            <a:pPr algn="ctr"/>
            <a:endParaRPr lang="en-US" sz="1500" dirty="0">
              <a:ea typeface="+mn-lt"/>
              <a:cs typeface="+mn-lt"/>
            </a:endParaRPr>
          </a:p>
          <a:p>
            <a:pPr algn="ctr"/>
            <a:r>
              <a:rPr lang="en-US" sz="1500" dirty="0">
                <a:ea typeface="+mn-lt"/>
                <a:cs typeface="+mn-lt"/>
              </a:rPr>
              <a:t>Parks, Playgrounds &amp; Walkability</a:t>
            </a:r>
          </a:p>
          <a:p>
            <a:pPr algn="ctr"/>
            <a:endParaRPr lang="en-US" sz="1500" dirty="0">
              <a:ea typeface="+mn-lt"/>
              <a:cs typeface="+mn-lt"/>
            </a:endParaRPr>
          </a:p>
          <a:p>
            <a:pPr algn="ctr"/>
            <a:r>
              <a:rPr lang="en-US" sz="1500" dirty="0">
                <a:ea typeface="+mn-lt"/>
                <a:cs typeface="+mn-lt"/>
              </a:rPr>
              <a:t>Rural Vs. Urban Disparities</a:t>
            </a:r>
            <a:endParaRPr lang="en-US" sz="1500" dirty="0">
              <a:cs typeface="Calibri"/>
            </a:endParaRPr>
          </a:p>
          <a:p>
            <a:pPr algn="ctr"/>
            <a:endParaRPr lang="en-US" sz="1500" dirty="0">
              <a:cs typeface="Calibri"/>
            </a:endParaRPr>
          </a:p>
          <a:p>
            <a:pPr algn="ctr"/>
            <a:r>
              <a:rPr lang="en-US" sz="1500" dirty="0">
                <a:cs typeface="Calibri"/>
              </a:rPr>
              <a:t>Environmental Discrimination</a:t>
            </a:r>
          </a:p>
          <a:p>
            <a:pPr algn="ctr"/>
            <a:endParaRPr lang="en-US" sz="1500" dirty="0">
              <a:cs typeface="Calibri"/>
            </a:endParaRPr>
          </a:p>
        </p:txBody>
      </p:sp>
      <p:sp>
        <p:nvSpPr>
          <p:cNvPr id="32" name="Rectangle 31">
            <a:extLst>
              <a:ext uri="{FF2B5EF4-FFF2-40B4-BE49-F238E27FC236}">
                <a16:creationId xmlns:a16="http://schemas.microsoft.com/office/drawing/2014/main" id="{1BFFDA6A-984A-4B99-814D-136920F60403}"/>
              </a:ext>
            </a:extLst>
          </p:cNvPr>
          <p:cNvSpPr/>
          <p:nvPr/>
        </p:nvSpPr>
        <p:spPr>
          <a:xfrm>
            <a:off x="8071150" y="2032482"/>
            <a:ext cx="1664563" cy="3906174"/>
          </a:xfrm>
          <a:prstGeom prst="rect">
            <a:avLst/>
          </a:prstGeom>
          <a:solidFill>
            <a:srgbClr val="ED6B6B">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Health Coverage</a:t>
            </a:r>
          </a:p>
          <a:p>
            <a:pPr algn="ctr"/>
            <a:endParaRPr lang="en-US" sz="1600" dirty="0">
              <a:cs typeface="Calibri"/>
            </a:endParaRPr>
          </a:p>
          <a:p>
            <a:pPr algn="ctr"/>
            <a:r>
              <a:rPr lang="en-US" sz="1600" dirty="0">
                <a:cs typeface="Calibri"/>
              </a:rPr>
              <a:t>Provider &amp; Pharmacy Availability</a:t>
            </a:r>
          </a:p>
          <a:p>
            <a:pPr algn="ctr"/>
            <a:endParaRPr lang="en-US" sz="1600" dirty="0">
              <a:cs typeface="Calibri"/>
            </a:endParaRPr>
          </a:p>
          <a:p>
            <a:pPr algn="ctr"/>
            <a:r>
              <a:rPr lang="en-US" sz="1600" dirty="0">
                <a:cs typeface="Calibri"/>
              </a:rPr>
              <a:t>Equitable Access to Care (Language, Culture, Location, etc.)</a:t>
            </a:r>
          </a:p>
          <a:p>
            <a:pPr algn="ctr"/>
            <a:endParaRPr lang="en-US" sz="1600" dirty="0">
              <a:cs typeface="Calibri"/>
            </a:endParaRPr>
          </a:p>
          <a:p>
            <a:pPr algn="ctr"/>
            <a:r>
              <a:rPr lang="en-US" sz="1600" dirty="0">
                <a:cs typeface="Calibri"/>
              </a:rPr>
              <a:t>Quality of Care</a:t>
            </a:r>
          </a:p>
          <a:p>
            <a:pPr algn="ctr"/>
            <a:endParaRPr lang="en-US" sz="1600" dirty="0">
              <a:cs typeface="Calibri"/>
            </a:endParaRPr>
          </a:p>
          <a:p>
            <a:pPr algn="ctr"/>
            <a:endParaRPr lang="en-US" sz="1600" dirty="0">
              <a:cs typeface="Calibri"/>
            </a:endParaRPr>
          </a:p>
        </p:txBody>
      </p:sp>
      <p:sp>
        <p:nvSpPr>
          <p:cNvPr id="33" name="TextBox 32">
            <a:extLst>
              <a:ext uri="{FF2B5EF4-FFF2-40B4-BE49-F238E27FC236}">
                <a16:creationId xmlns:a16="http://schemas.microsoft.com/office/drawing/2014/main" id="{D577C7FF-FE14-4416-A01C-B68D97688F78}"/>
              </a:ext>
            </a:extLst>
          </p:cNvPr>
          <p:cNvSpPr txBox="1"/>
          <p:nvPr/>
        </p:nvSpPr>
        <p:spPr>
          <a:xfrm>
            <a:off x="108012" y="6638162"/>
            <a:ext cx="117984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https://health.gov/healthypeople/objectives-and-data/social-determinants-health ; https://www.kff.org/coronavirus-covid-19/issue-brief/tracking-social-determinants-of-health-during-the-covid-19-pandemic/</a:t>
            </a:r>
            <a:endParaRPr lang="en-US" dirty="0">
              <a:cs typeface="Calibri"/>
            </a:endParaRPr>
          </a:p>
        </p:txBody>
      </p:sp>
      <p:sp>
        <p:nvSpPr>
          <p:cNvPr id="34" name="Rectangle 33">
            <a:extLst>
              <a:ext uri="{FF2B5EF4-FFF2-40B4-BE49-F238E27FC236}">
                <a16:creationId xmlns:a16="http://schemas.microsoft.com/office/drawing/2014/main" id="{2250B1F0-63A3-48DF-A180-5CCA0325C53F}"/>
              </a:ext>
            </a:extLst>
          </p:cNvPr>
          <p:cNvSpPr/>
          <p:nvPr/>
        </p:nvSpPr>
        <p:spPr>
          <a:xfrm>
            <a:off x="9829879" y="1250937"/>
            <a:ext cx="1671961" cy="754602"/>
          </a:xfrm>
          <a:prstGeom prst="rect">
            <a:avLst/>
          </a:prstGeom>
          <a:solidFill>
            <a:srgbClr val="DA70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cs typeface="Calibri"/>
              </a:rPr>
              <a:t>Food Access &amp; Quality</a:t>
            </a:r>
            <a:endParaRPr lang="en-US" b="1" dirty="0"/>
          </a:p>
        </p:txBody>
      </p:sp>
      <p:sp>
        <p:nvSpPr>
          <p:cNvPr id="35" name="Rectangle 34">
            <a:extLst>
              <a:ext uri="{FF2B5EF4-FFF2-40B4-BE49-F238E27FC236}">
                <a16:creationId xmlns:a16="http://schemas.microsoft.com/office/drawing/2014/main" id="{B0AC8C36-F469-4B5C-A90A-F01692140145}"/>
              </a:ext>
            </a:extLst>
          </p:cNvPr>
          <p:cNvSpPr/>
          <p:nvPr/>
        </p:nvSpPr>
        <p:spPr>
          <a:xfrm>
            <a:off x="9839286" y="2025084"/>
            <a:ext cx="1664563" cy="3906174"/>
          </a:xfrm>
          <a:prstGeom prst="rect">
            <a:avLst/>
          </a:prstGeom>
          <a:solidFill>
            <a:srgbClr val="DA70D6">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Calibri"/>
              </a:rPr>
              <a:t>Food Security</a:t>
            </a:r>
          </a:p>
          <a:p>
            <a:pPr algn="ctr"/>
            <a:endParaRPr lang="en-US" sz="1600" dirty="0">
              <a:cs typeface="Calibri"/>
            </a:endParaRPr>
          </a:p>
          <a:p>
            <a:pPr algn="ctr"/>
            <a:r>
              <a:rPr lang="en-US" sz="1600" dirty="0">
                <a:cs typeface="Calibri"/>
              </a:rPr>
              <a:t>Food Deserts</a:t>
            </a:r>
          </a:p>
          <a:p>
            <a:pPr algn="ctr"/>
            <a:endParaRPr lang="en-US" sz="1600" dirty="0">
              <a:cs typeface="Calibri"/>
            </a:endParaRPr>
          </a:p>
          <a:p>
            <a:pPr algn="ctr"/>
            <a:r>
              <a:rPr lang="en-US" sz="1600" dirty="0">
                <a:cs typeface="Calibri"/>
              </a:rPr>
              <a:t>Access to Healthy Options</a:t>
            </a:r>
          </a:p>
          <a:p>
            <a:pPr algn="ctr"/>
            <a:endParaRPr lang="en-US" sz="1600" dirty="0">
              <a:cs typeface="Calibri"/>
            </a:endParaRPr>
          </a:p>
          <a:p>
            <a:pPr algn="ctr"/>
            <a:r>
              <a:rPr lang="en-US" sz="1600" dirty="0">
                <a:cs typeface="Calibri"/>
              </a:rPr>
              <a:t>Food Education</a:t>
            </a:r>
          </a:p>
        </p:txBody>
      </p:sp>
      <p:sp>
        <p:nvSpPr>
          <p:cNvPr id="36" name="Arrow: Right 35">
            <a:extLst>
              <a:ext uri="{FF2B5EF4-FFF2-40B4-BE49-F238E27FC236}">
                <a16:creationId xmlns:a16="http://schemas.microsoft.com/office/drawing/2014/main" id="{2531E3BB-706E-4BE2-A1D3-5982B1DFDF2F}"/>
              </a:ext>
            </a:extLst>
          </p:cNvPr>
          <p:cNvSpPr/>
          <p:nvPr/>
        </p:nvSpPr>
        <p:spPr>
          <a:xfrm>
            <a:off x="1054674" y="5578038"/>
            <a:ext cx="3425685" cy="1040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Toxic Stress</a:t>
            </a:r>
            <a:endParaRPr lang="en-US" dirty="0"/>
          </a:p>
        </p:txBody>
      </p:sp>
      <p:sp>
        <p:nvSpPr>
          <p:cNvPr id="37" name="Arrow: Right 36">
            <a:extLst>
              <a:ext uri="{FF2B5EF4-FFF2-40B4-BE49-F238E27FC236}">
                <a16:creationId xmlns:a16="http://schemas.microsoft.com/office/drawing/2014/main" id="{DC8D929F-3569-4CC7-9FA2-8C3497DC7916}"/>
              </a:ext>
            </a:extLst>
          </p:cNvPr>
          <p:cNvSpPr/>
          <p:nvPr/>
        </p:nvSpPr>
        <p:spPr>
          <a:xfrm>
            <a:off x="4573124" y="5578037"/>
            <a:ext cx="3445564" cy="1046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Morbidities</a:t>
            </a:r>
            <a:endParaRPr lang="en-US" dirty="0"/>
          </a:p>
        </p:txBody>
      </p:sp>
      <p:sp>
        <p:nvSpPr>
          <p:cNvPr id="38" name="Arrow: Right 37">
            <a:extLst>
              <a:ext uri="{FF2B5EF4-FFF2-40B4-BE49-F238E27FC236}">
                <a16:creationId xmlns:a16="http://schemas.microsoft.com/office/drawing/2014/main" id="{A1F26EC9-BC44-4161-A248-7457CFFCEBC8}"/>
              </a:ext>
            </a:extLst>
          </p:cNvPr>
          <p:cNvSpPr/>
          <p:nvPr/>
        </p:nvSpPr>
        <p:spPr>
          <a:xfrm>
            <a:off x="8065072" y="5578036"/>
            <a:ext cx="3432312" cy="1033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Population Health Outcomes</a:t>
            </a:r>
            <a:endParaRPr lang="en-US" dirty="0"/>
          </a:p>
        </p:txBody>
      </p:sp>
      <p:sp>
        <p:nvSpPr>
          <p:cNvPr id="3" name="TextBox 2">
            <a:extLst>
              <a:ext uri="{FF2B5EF4-FFF2-40B4-BE49-F238E27FC236}">
                <a16:creationId xmlns:a16="http://schemas.microsoft.com/office/drawing/2014/main" id="{C192F3A1-D134-4FFC-A912-CFEBEB45CE24}"/>
              </a:ext>
            </a:extLst>
          </p:cNvPr>
          <p:cNvSpPr txBox="1"/>
          <p:nvPr/>
        </p:nvSpPr>
        <p:spPr>
          <a:xfrm>
            <a:off x="8737600" y="79022"/>
            <a:ext cx="2889956" cy="369332"/>
          </a:xfrm>
          <a:prstGeom prst="rect">
            <a:avLst/>
          </a:prstGeom>
          <a:noFill/>
        </p:spPr>
        <p:txBody>
          <a:bodyPr wrap="square" rtlCol="0">
            <a:spAutoFit/>
          </a:bodyPr>
          <a:lstStyle/>
          <a:p>
            <a:r>
              <a:rPr lang="en-US" i="1" dirty="0"/>
              <a:t>Courtesy of Stepha Dragoon</a:t>
            </a:r>
          </a:p>
        </p:txBody>
      </p:sp>
      <p:sp>
        <p:nvSpPr>
          <p:cNvPr id="39" name="TextBox 38">
            <a:extLst>
              <a:ext uri="{FF2B5EF4-FFF2-40B4-BE49-F238E27FC236}">
                <a16:creationId xmlns:a16="http://schemas.microsoft.com/office/drawing/2014/main" id="{136083BB-E1B8-4C84-A7AB-7935BD07DFBE}"/>
              </a:ext>
            </a:extLst>
          </p:cNvPr>
          <p:cNvSpPr txBox="1"/>
          <p:nvPr/>
        </p:nvSpPr>
        <p:spPr>
          <a:xfrm>
            <a:off x="2961218" y="2735416"/>
            <a:ext cx="6269563" cy="769441"/>
          </a:xfrm>
          <a:prstGeom prst="rect">
            <a:avLst/>
          </a:prstGeom>
          <a:noFill/>
          <a:ln w="76200">
            <a:solidFill>
              <a:schemeClr val="accent2">
                <a:lumMod val="50000"/>
              </a:schemeClr>
            </a:solidFill>
          </a:ln>
        </p:spPr>
        <p:txBody>
          <a:bodyPr wrap="square" rtlCol="0">
            <a:spAutoFit/>
          </a:bodyPr>
          <a:lstStyle/>
          <a:p>
            <a:pPr algn="ctr"/>
            <a:r>
              <a:rPr lang="en-US" sz="4400" b="1" dirty="0"/>
              <a:t>Systemic Racism</a:t>
            </a:r>
          </a:p>
        </p:txBody>
      </p:sp>
    </p:spTree>
    <p:extLst>
      <p:ext uri="{BB962C8B-B14F-4D97-AF65-F5344CB8AC3E}">
        <p14:creationId xmlns:p14="http://schemas.microsoft.com/office/powerpoint/2010/main" val="99757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FC4F8B8A-7B40-8263-7038-ACEA28D0FAE7}"/>
              </a:ext>
            </a:extLst>
          </p:cNvPr>
          <p:cNvSpPr txBox="1"/>
          <p:nvPr/>
        </p:nvSpPr>
        <p:spPr>
          <a:xfrm>
            <a:off x="1115568" y="2481943"/>
            <a:ext cx="10168128" cy="3695020"/>
          </a:xfrm>
          <a:prstGeom prst="rect">
            <a:avLst/>
          </a:prstGeom>
        </p:spPr>
        <p:txBody>
          <a:bodyPr vert="horz" lIns="91440" tIns="45720" rIns="91440" bIns="45720" rtlCol="0">
            <a:normAutofit/>
          </a:bodyPr>
          <a:lstStyle/>
          <a:p>
            <a:pPr defTabSz="914400">
              <a:lnSpc>
                <a:spcPct val="90000"/>
              </a:lnSpc>
              <a:spcAft>
                <a:spcPts val="600"/>
              </a:spcAft>
            </a:pPr>
            <a:r>
              <a:rPr lang="en-US" sz="3200" i="1" dirty="0"/>
              <a:t>“When people are struggling with housing instability, food insecurity, and/or unemployment, they likely do not have the necessary emotional and material resources to devote adequate attention to their health and treatment regimen.”</a:t>
            </a:r>
          </a:p>
          <a:p>
            <a:pPr defTabSz="914400">
              <a:lnSpc>
                <a:spcPct val="90000"/>
              </a:lnSpc>
              <a:spcAft>
                <a:spcPts val="600"/>
              </a:spcAft>
            </a:pPr>
            <a:endParaRPr lang="en-US" sz="3200" i="1" dirty="0"/>
          </a:p>
        </p:txBody>
      </p:sp>
      <p:sp>
        <p:nvSpPr>
          <p:cNvPr id="4" name="Date Placeholder 3">
            <a:extLst>
              <a:ext uri="{FF2B5EF4-FFF2-40B4-BE49-F238E27FC236}">
                <a16:creationId xmlns:a16="http://schemas.microsoft.com/office/drawing/2014/main" id="{B289C93A-BD40-8065-FD94-03A128B0901E}"/>
              </a:ext>
            </a:extLst>
          </p:cNvPr>
          <p:cNvSpPr>
            <a:spLocks noGrp="1"/>
          </p:cNvSpPr>
          <p:nvPr>
            <p:ph type="dt" sz="half" idx="10"/>
          </p:nvPr>
        </p:nvSpPr>
        <p:spPr>
          <a:xfrm>
            <a:off x="1115568" y="6356350"/>
            <a:ext cx="2743200" cy="365125"/>
          </a:xfrm>
        </p:spPr>
        <p:txBody>
          <a:bodyPr vert="horz" lIns="91440" tIns="45720" rIns="91440" bIns="45720" rtlCol="0" anchor="ctr">
            <a:normAutofit/>
          </a:bodyPr>
          <a:lstStyle/>
          <a:p>
            <a:pPr defTabSz="914400">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BB262BED-8DA3-742A-E7A8-284FFB92B288}"/>
              </a:ext>
            </a:extLst>
          </p:cNvPr>
          <p:cNvSpPr>
            <a:spLocks noGrp="1"/>
          </p:cNvSpPr>
          <p:nvPr>
            <p:ph type="sldNum" sz="quarter" idx="12"/>
          </p:nvPr>
        </p:nvSpPr>
        <p:spPr>
          <a:xfrm>
            <a:off x="8540496" y="6356350"/>
            <a:ext cx="2743200"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18</a:t>
            </a:fld>
            <a:endParaRPr lang="en-US">
              <a:solidFill>
                <a:schemeClr val="tx1">
                  <a:lumMod val="50000"/>
                  <a:lumOff val="50000"/>
                </a:schemeClr>
              </a:solidFill>
            </a:endParaRPr>
          </a:p>
        </p:txBody>
      </p:sp>
      <p:sp>
        <p:nvSpPr>
          <p:cNvPr id="9" name="Title 1">
            <a:extLst>
              <a:ext uri="{FF2B5EF4-FFF2-40B4-BE49-F238E27FC236}">
                <a16:creationId xmlns:a16="http://schemas.microsoft.com/office/drawing/2014/main" id="{EBE42B5C-0948-56E9-A7BC-6FB58FEEF87E}"/>
              </a:ext>
            </a:extLst>
          </p:cNvPr>
          <p:cNvSpPr>
            <a:spLocks noGrp="1"/>
          </p:cNvSpPr>
          <p:nvPr>
            <p:ph type="title"/>
          </p:nvPr>
        </p:nvSpPr>
        <p:spPr>
          <a:xfrm>
            <a:off x="2790369" y="287792"/>
            <a:ext cx="6268770" cy="1536192"/>
          </a:xfrm>
        </p:spPr>
        <p:txBody>
          <a:bodyPr anchor="b">
            <a:normAutofit/>
          </a:bodyPr>
          <a:lstStyle/>
          <a:p>
            <a:pPr algn="ctr"/>
            <a:r>
              <a:rPr lang="en-US" sz="5200" dirty="0"/>
              <a:t>Big picture</a:t>
            </a:r>
          </a:p>
        </p:txBody>
      </p:sp>
      <p:sp>
        <p:nvSpPr>
          <p:cNvPr id="3" name="TextBox 2">
            <a:extLst>
              <a:ext uri="{FF2B5EF4-FFF2-40B4-BE49-F238E27FC236}">
                <a16:creationId xmlns:a16="http://schemas.microsoft.com/office/drawing/2014/main" id="{E1512446-F61B-83D3-9106-EE28B473B1DF}"/>
              </a:ext>
            </a:extLst>
          </p:cNvPr>
          <p:cNvSpPr txBox="1"/>
          <p:nvPr/>
        </p:nvSpPr>
        <p:spPr>
          <a:xfrm>
            <a:off x="5187696" y="4741204"/>
            <a:ext cx="6096000" cy="646331"/>
          </a:xfrm>
          <a:prstGeom prst="rect">
            <a:avLst/>
          </a:prstGeom>
          <a:noFill/>
        </p:spPr>
        <p:txBody>
          <a:bodyPr wrap="square">
            <a:spAutoFit/>
          </a:bodyPr>
          <a:lstStyle/>
          <a:p>
            <a:r>
              <a:rPr lang="en-US" sz="1800" i="1" dirty="0" err="1"/>
              <a:t>Marcee</a:t>
            </a:r>
            <a:r>
              <a:rPr lang="en-US" sz="1800" i="1" dirty="0"/>
              <a:t> E. Wilder, Impact of Social Determinants of Health on Medication Adherence, JGIM, 2021</a:t>
            </a:r>
          </a:p>
        </p:txBody>
      </p:sp>
    </p:spTree>
    <p:extLst>
      <p:ext uri="{BB962C8B-B14F-4D97-AF65-F5344CB8AC3E}">
        <p14:creationId xmlns:p14="http://schemas.microsoft.com/office/powerpoint/2010/main" val="18783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AE75C8-A512-4212-ADB2-CC268684C484}"/>
              </a:ext>
            </a:extLst>
          </p:cNvPr>
          <p:cNvSpPr>
            <a:spLocks noGrp="1"/>
          </p:cNvSpPr>
          <p:nvPr>
            <p:ph type="title"/>
          </p:nvPr>
        </p:nvSpPr>
        <p:spPr>
          <a:xfrm>
            <a:off x="612648" y="1078992"/>
            <a:ext cx="6268770" cy="1536192"/>
          </a:xfrm>
        </p:spPr>
        <p:txBody>
          <a:bodyPr anchor="b">
            <a:normAutofit fontScale="90000"/>
          </a:bodyPr>
          <a:lstStyle/>
          <a:p>
            <a:r>
              <a:rPr lang="en-US" sz="5200" dirty="0"/>
              <a:t>Specific Health Impacts of Social Drivers</a:t>
            </a:r>
          </a:p>
        </p:txBody>
      </p:sp>
      <p:sp>
        <p:nvSpPr>
          <p:cNvPr id="16" name="Rectangle 15">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57F451F-6FC3-4529-B162-11D35C764926}"/>
              </a:ext>
            </a:extLst>
          </p:cNvPr>
          <p:cNvSpPr>
            <a:spLocks noGrp="1"/>
          </p:cNvSpPr>
          <p:nvPr>
            <p:ph idx="1"/>
          </p:nvPr>
        </p:nvSpPr>
        <p:spPr>
          <a:xfrm>
            <a:off x="612648" y="3355848"/>
            <a:ext cx="6268770" cy="2825496"/>
          </a:xfrm>
        </p:spPr>
        <p:txBody>
          <a:bodyPr>
            <a:normAutofit/>
          </a:bodyPr>
          <a:lstStyle/>
          <a:p>
            <a:r>
              <a:rPr lang="en-US" sz="2200" b="1" dirty="0"/>
              <a:t>Medication adherence </a:t>
            </a:r>
            <a:r>
              <a:rPr lang="en-US" sz="2200" dirty="0"/>
              <a:t>(food insecurity, housing instability)</a:t>
            </a:r>
          </a:p>
          <a:p>
            <a:r>
              <a:rPr lang="en-US" sz="2200" b="1" dirty="0"/>
              <a:t>Family caregiver health </a:t>
            </a:r>
            <a:r>
              <a:rPr lang="en-US" sz="2200" dirty="0"/>
              <a:t>(education, financial satisfaction)</a:t>
            </a:r>
          </a:p>
          <a:p>
            <a:r>
              <a:rPr lang="en-US" sz="2200" b="1" dirty="0"/>
              <a:t>Dementia</a:t>
            </a:r>
            <a:r>
              <a:rPr lang="en-US" sz="2200" dirty="0"/>
              <a:t> (race/ethnicity*, economically disadvantaged neighborhoods, education)</a:t>
            </a:r>
          </a:p>
          <a:p>
            <a:r>
              <a:rPr lang="en-US" sz="2200" b="1" dirty="0"/>
              <a:t>Delirium</a:t>
            </a:r>
            <a:r>
              <a:rPr lang="en-US" sz="2200" dirty="0"/>
              <a:t> (new framework being proposed!)</a:t>
            </a:r>
          </a:p>
          <a:p>
            <a:endParaRPr lang="en-US" sz="2200" dirty="0"/>
          </a:p>
        </p:txBody>
      </p:sp>
      <p:pic>
        <p:nvPicPr>
          <p:cNvPr id="11" name="Graphic 10" descr="Brain in head">
            <a:extLst>
              <a:ext uri="{FF2B5EF4-FFF2-40B4-BE49-F238E27FC236}">
                <a16:creationId xmlns:a16="http://schemas.microsoft.com/office/drawing/2014/main" id="{022A27EA-4AC9-AE8B-DC3E-B815AB7747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4066" y="1272395"/>
            <a:ext cx="4237686" cy="4237686"/>
          </a:xfrm>
          <a:prstGeom prst="rect">
            <a:avLst/>
          </a:prstGeom>
        </p:spPr>
      </p:pic>
      <p:sp>
        <p:nvSpPr>
          <p:cNvPr id="4" name="Date Placeholder 3">
            <a:extLst>
              <a:ext uri="{FF2B5EF4-FFF2-40B4-BE49-F238E27FC236}">
                <a16:creationId xmlns:a16="http://schemas.microsoft.com/office/drawing/2014/main" id="{4718B3BD-8077-425A-9E2E-2EFD9C390C42}"/>
              </a:ext>
            </a:extLst>
          </p:cNvPr>
          <p:cNvSpPr>
            <a:spLocks noGrp="1"/>
          </p:cNvSpPr>
          <p:nvPr>
            <p:ph type="dt" sz="half" idx="10"/>
          </p:nvPr>
        </p:nvSpPr>
        <p:spPr>
          <a:xfrm>
            <a:off x="612648" y="6356350"/>
            <a:ext cx="1704386"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527DCBFF-F666-48A7-B9FB-667C89550D78}"/>
              </a:ext>
            </a:extLst>
          </p:cNvPr>
          <p:cNvSpPr>
            <a:spLocks noGrp="1"/>
          </p:cNvSpPr>
          <p:nvPr>
            <p:ph type="sldNum" sz="quarter" idx="12"/>
          </p:nvPr>
        </p:nvSpPr>
        <p:spPr>
          <a:xfrm>
            <a:off x="8726424" y="6356350"/>
            <a:ext cx="2852928"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19</a:t>
            </a:fld>
            <a:endParaRPr lang="en-US">
              <a:solidFill>
                <a:schemeClr val="tx1">
                  <a:lumMod val="50000"/>
                  <a:lumOff val="50000"/>
                </a:schemeClr>
              </a:solidFill>
            </a:endParaRPr>
          </a:p>
        </p:txBody>
      </p:sp>
      <p:sp>
        <p:nvSpPr>
          <p:cNvPr id="9" name="TextBox 8">
            <a:extLst>
              <a:ext uri="{FF2B5EF4-FFF2-40B4-BE49-F238E27FC236}">
                <a16:creationId xmlns:a16="http://schemas.microsoft.com/office/drawing/2014/main" id="{6C999CDA-5A4E-6ECB-E6C3-9A49CA1EE751}"/>
              </a:ext>
            </a:extLst>
          </p:cNvPr>
          <p:cNvSpPr txBox="1"/>
          <p:nvPr/>
        </p:nvSpPr>
        <p:spPr>
          <a:xfrm>
            <a:off x="7263942" y="5577013"/>
            <a:ext cx="4697934" cy="1015663"/>
          </a:xfrm>
          <a:prstGeom prst="rect">
            <a:avLst/>
          </a:prstGeom>
          <a:noFill/>
        </p:spPr>
        <p:txBody>
          <a:bodyPr wrap="square">
            <a:spAutoFit/>
          </a:bodyPr>
          <a:lstStyle/>
          <a:p>
            <a:r>
              <a:rPr lang="en-US" sz="1000" i="1" dirty="0"/>
              <a:t>Wilder et al, Impact of Social Determinants of Health on Medication Adherence, JGIM, 2021</a:t>
            </a:r>
          </a:p>
          <a:p>
            <a:r>
              <a:rPr lang="en-US" sz="1000" i="1" dirty="0"/>
              <a:t>Roosa-Maria et al, Social and Environmental Determinants of Health Among Family Caregivers of Older adults, </a:t>
            </a:r>
            <a:r>
              <a:rPr lang="en-US" sz="1000" i="1" dirty="0" err="1"/>
              <a:t>Nurs</a:t>
            </a:r>
            <a:r>
              <a:rPr lang="en-US" sz="1000" i="1" dirty="0"/>
              <a:t> Res, 2022</a:t>
            </a:r>
          </a:p>
          <a:p>
            <a:r>
              <a:rPr lang="en-US" sz="1000" i="1" dirty="0"/>
              <a:t>Quinones et al, An Agenda for Addressing Multimorbidity and Racial and Ethnic Disparities in ADRD, Am J AD, 2020</a:t>
            </a:r>
          </a:p>
        </p:txBody>
      </p:sp>
    </p:spTree>
    <p:extLst>
      <p:ext uri="{BB962C8B-B14F-4D97-AF65-F5344CB8AC3E}">
        <p14:creationId xmlns:p14="http://schemas.microsoft.com/office/powerpoint/2010/main" val="182773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a:normAutofit/>
          </a:bodyPr>
          <a:lstStyle/>
          <a:p>
            <a:pPr algn="ctr"/>
            <a:r>
              <a:rPr lang="en-US" sz="5200"/>
              <a:t>Disclosures</a:t>
            </a:r>
          </a:p>
        </p:txBody>
      </p:sp>
      <p:sp>
        <p:nvSpPr>
          <p:cNvPr id="4" name="Date Placeholder 3"/>
          <p:cNvSpPr>
            <a:spLocks noGrp="1"/>
          </p:cNvSpPr>
          <p:nvPr>
            <p:ph type="dt" sz="half" idx="10"/>
          </p:nvPr>
        </p:nvSpPr>
        <p:spPr>
          <a:xfrm>
            <a:off x="838200" y="6356350"/>
            <a:ext cx="2743200" cy="365125"/>
          </a:xfrm>
        </p:spPr>
        <p:txBody>
          <a:bodyPr>
            <a:normAutofit/>
          </a:bodyPr>
          <a:lstStyle/>
          <a:p>
            <a:pPr>
              <a:spcAft>
                <a:spcPts val="600"/>
              </a:spcAft>
            </a:pPr>
            <a:r>
              <a:rPr lang="en-US"/>
              <a:t>Clinical Dementia ECHO-Feb 2026</a:t>
            </a:r>
          </a:p>
        </p:txBody>
      </p:sp>
      <p:sp>
        <p:nvSpPr>
          <p:cNvPr id="6" name="Slide Number Placeholder 5"/>
          <p:cNvSpPr>
            <a:spLocks noGrp="1"/>
          </p:cNvSpPr>
          <p:nvPr>
            <p:ph type="sldNum" sz="quarter" idx="12"/>
          </p:nvPr>
        </p:nvSpPr>
        <p:spPr>
          <a:xfrm>
            <a:off x="8610600" y="6356350"/>
            <a:ext cx="2743200" cy="365125"/>
          </a:xfrm>
        </p:spPr>
        <p:txBody>
          <a:bodyPr>
            <a:normAutofit/>
          </a:bodyPr>
          <a:lstStyle/>
          <a:p>
            <a:pPr>
              <a:spcAft>
                <a:spcPts val="600"/>
              </a:spcAft>
            </a:pPr>
            <a:fld id="{B28212A2-A612-4986-8EC4-1B3A1B869C69}" type="slidenum">
              <a:rPr lang="en-US" smtClean="0"/>
              <a:pPr>
                <a:spcAft>
                  <a:spcPts val="600"/>
                </a:spcAft>
              </a:pPr>
              <a:t>2</a:t>
            </a:fld>
            <a:endParaRPr lang="en-US"/>
          </a:p>
        </p:txBody>
      </p:sp>
      <p:graphicFrame>
        <p:nvGraphicFramePr>
          <p:cNvPr id="8" name="Content Placeholder 2">
            <a:extLst>
              <a:ext uri="{FF2B5EF4-FFF2-40B4-BE49-F238E27FC236}">
                <a16:creationId xmlns:a16="http://schemas.microsoft.com/office/drawing/2014/main" id="{75B5B20F-0BC2-0234-D6F7-493CB3E8AC61}"/>
              </a:ext>
            </a:extLst>
          </p:cNvPr>
          <p:cNvGraphicFramePr>
            <a:graphicFrameLocks noGrp="1"/>
          </p:cNvGraphicFramePr>
          <p:nvPr>
            <p:ph idx="1"/>
            <p:extLst>
              <p:ext uri="{D42A27DB-BD31-4B8C-83A1-F6EECF244321}">
                <p14:modId xmlns:p14="http://schemas.microsoft.com/office/powerpoint/2010/main" val="365682603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640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D7DF2E-96CE-48BC-9914-B2158E2DE516}"/>
              </a:ext>
            </a:extLst>
          </p:cNvPr>
          <p:cNvSpPr>
            <a:spLocks noGrp="1"/>
          </p:cNvSpPr>
          <p:nvPr>
            <p:ph type="dt" sz="half" idx="10"/>
          </p:nvPr>
        </p:nvSpPr>
        <p:spPr/>
        <p:txBody>
          <a:bodyPr/>
          <a:lstStyle/>
          <a:p>
            <a:r>
              <a:rPr lang="en-US"/>
              <a:t>Clinical Dementia ECHO-Feb 2026</a:t>
            </a:r>
          </a:p>
        </p:txBody>
      </p:sp>
      <p:sp>
        <p:nvSpPr>
          <p:cNvPr id="6" name="Slide Number Placeholder 5">
            <a:extLst>
              <a:ext uri="{FF2B5EF4-FFF2-40B4-BE49-F238E27FC236}">
                <a16:creationId xmlns:a16="http://schemas.microsoft.com/office/drawing/2014/main" id="{B9108BDF-0482-4B2F-ACCE-94E9D7519877}"/>
              </a:ext>
            </a:extLst>
          </p:cNvPr>
          <p:cNvSpPr>
            <a:spLocks noGrp="1"/>
          </p:cNvSpPr>
          <p:nvPr>
            <p:ph type="sldNum" sz="quarter" idx="12"/>
          </p:nvPr>
        </p:nvSpPr>
        <p:spPr/>
        <p:txBody>
          <a:bodyPr/>
          <a:lstStyle/>
          <a:p>
            <a:fld id="{2E0F0C73-8AE5-4BA2-9586-8E4C2E72B6E4}" type="slidenum">
              <a:rPr lang="en-US" smtClean="0"/>
              <a:t>20</a:t>
            </a:fld>
            <a:endParaRPr lang="en-US"/>
          </a:p>
        </p:txBody>
      </p:sp>
      <p:pic>
        <p:nvPicPr>
          <p:cNvPr id="8" name="Picture 7">
            <a:extLst>
              <a:ext uri="{FF2B5EF4-FFF2-40B4-BE49-F238E27FC236}">
                <a16:creationId xmlns:a16="http://schemas.microsoft.com/office/drawing/2014/main" id="{F8F207F9-6C39-4A52-A73F-AC20D7BA082E}"/>
              </a:ext>
            </a:extLst>
          </p:cNvPr>
          <p:cNvPicPr>
            <a:picLocks noChangeAspect="1"/>
          </p:cNvPicPr>
          <p:nvPr/>
        </p:nvPicPr>
        <p:blipFill>
          <a:blip r:embed="rId3"/>
          <a:stretch>
            <a:fillRect/>
          </a:stretch>
        </p:blipFill>
        <p:spPr>
          <a:xfrm>
            <a:off x="217686" y="423887"/>
            <a:ext cx="11567441" cy="5316239"/>
          </a:xfrm>
          <a:prstGeom prst="rect">
            <a:avLst/>
          </a:prstGeom>
        </p:spPr>
      </p:pic>
      <p:sp>
        <p:nvSpPr>
          <p:cNvPr id="9" name="TextBox 8">
            <a:extLst>
              <a:ext uri="{FF2B5EF4-FFF2-40B4-BE49-F238E27FC236}">
                <a16:creationId xmlns:a16="http://schemas.microsoft.com/office/drawing/2014/main" id="{EB00271D-128E-45C3-8A05-39215F597A7A}"/>
              </a:ext>
            </a:extLst>
          </p:cNvPr>
          <p:cNvSpPr txBox="1"/>
          <p:nvPr/>
        </p:nvSpPr>
        <p:spPr>
          <a:xfrm>
            <a:off x="118241" y="6008848"/>
            <a:ext cx="8492359" cy="276999"/>
          </a:xfrm>
          <a:prstGeom prst="rect">
            <a:avLst/>
          </a:prstGeom>
          <a:noFill/>
        </p:spPr>
        <p:txBody>
          <a:bodyPr wrap="square" rtlCol="0">
            <a:spAutoFit/>
          </a:bodyPr>
          <a:lstStyle/>
          <a:p>
            <a:r>
              <a:rPr lang="en-US" sz="1200" i="1" dirty="0"/>
              <a:t>Arias et al, A framework of social determinants of health for delirium tailored to older adults, JAGS, 2021. </a:t>
            </a:r>
          </a:p>
        </p:txBody>
      </p:sp>
      <p:sp>
        <p:nvSpPr>
          <p:cNvPr id="2" name="Rectangle 1">
            <a:extLst>
              <a:ext uri="{FF2B5EF4-FFF2-40B4-BE49-F238E27FC236}">
                <a16:creationId xmlns:a16="http://schemas.microsoft.com/office/drawing/2014/main" id="{70B96B25-7E56-4416-A83F-1983C8F833B4}"/>
              </a:ext>
            </a:extLst>
          </p:cNvPr>
          <p:cNvSpPr/>
          <p:nvPr/>
        </p:nvSpPr>
        <p:spPr>
          <a:xfrm>
            <a:off x="118240" y="155165"/>
            <a:ext cx="6434959" cy="923330"/>
          </a:xfrm>
          <a:prstGeom prst="rect">
            <a:avLst/>
          </a:prstGeom>
        </p:spPr>
        <p:txBody>
          <a:bodyPr wrap="square">
            <a:spAutoFit/>
          </a:bodyPr>
          <a:lstStyle/>
          <a:p>
            <a:r>
              <a:rPr lang="en-US" b="1" i="1" dirty="0">
                <a:solidFill>
                  <a:srgbClr val="212121"/>
                </a:solidFill>
                <a:latin typeface="Cambria" panose="02040503050406030204" pitchFamily="18" charset="0"/>
              </a:rPr>
              <a:t>“…environmental and social factors may increase risk for delirium by increasing brain vulnerability across the </a:t>
            </a:r>
            <a:r>
              <a:rPr lang="en-US" b="1" i="1" dirty="0" err="1">
                <a:solidFill>
                  <a:srgbClr val="212121"/>
                </a:solidFill>
                <a:latin typeface="Cambria" panose="02040503050406030204" pitchFamily="18" charset="0"/>
              </a:rPr>
              <a:t>lifecourse</a:t>
            </a:r>
            <a:r>
              <a:rPr lang="en-US" b="1" i="1" dirty="0">
                <a:solidFill>
                  <a:srgbClr val="212121"/>
                </a:solidFill>
                <a:latin typeface="Cambria" panose="02040503050406030204" pitchFamily="18" charset="0"/>
              </a:rPr>
              <a:t>—that is, over many years or decades of exposure”</a:t>
            </a:r>
            <a:endParaRPr lang="en-US" b="1" i="1" dirty="0"/>
          </a:p>
        </p:txBody>
      </p:sp>
    </p:spTree>
    <p:extLst>
      <p:ext uri="{BB962C8B-B14F-4D97-AF65-F5344CB8AC3E}">
        <p14:creationId xmlns:p14="http://schemas.microsoft.com/office/powerpoint/2010/main" val="348502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7637B72-2137-4462-94D8-8EB5A7A6F28A}"/>
              </a:ext>
            </a:extLst>
          </p:cNvPr>
          <p:cNvPicPr>
            <a:picLocks noGrp="1" noChangeAspect="1"/>
          </p:cNvPicPr>
          <p:nvPr>
            <p:ph idx="1"/>
          </p:nvPr>
        </p:nvPicPr>
        <p:blipFill rotWithShape="1">
          <a:blip r:embed="rId3"/>
          <a:srcRect t="7853"/>
          <a:stretch/>
        </p:blipFill>
        <p:spPr>
          <a:xfrm>
            <a:off x="4508993" y="246029"/>
            <a:ext cx="7288814" cy="1488213"/>
          </a:xfrm>
          <a:prstGeom prst="rect">
            <a:avLst/>
          </a:prstGeom>
        </p:spPr>
      </p:pic>
      <p:sp>
        <p:nvSpPr>
          <p:cNvPr id="4" name="Date Placeholder 3">
            <a:extLst>
              <a:ext uri="{FF2B5EF4-FFF2-40B4-BE49-F238E27FC236}">
                <a16:creationId xmlns:a16="http://schemas.microsoft.com/office/drawing/2014/main" id="{CEDFBCBB-FEB5-4D26-9572-6E484B66AEAE}"/>
              </a:ext>
            </a:extLst>
          </p:cNvPr>
          <p:cNvSpPr>
            <a:spLocks noGrp="1"/>
          </p:cNvSpPr>
          <p:nvPr>
            <p:ph type="dt" sz="half" idx="10"/>
          </p:nvPr>
        </p:nvSpPr>
        <p:spPr/>
        <p:txBody>
          <a:bodyPr/>
          <a:lstStyle/>
          <a:p>
            <a:r>
              <a:rPr lang="en-US"/>
              <a:t>Clinical Dementia ECHO-Feb 2026</a:t>
            </a:r>
          </a:p>
        </p:txBody>
      </p:sp>
      <p:sp>
        <p:nvSpPr>
          <p:cNvPr id="6" name="Slide Number Placeholder 5">
            <a:extLst>
              <a:ext uri="{FF2B5EF4-FFF2-40B4-BE49-F238E27FC236}">
                <a16:creationId xmlns:a16="http://schemas.microsoft.com/office/drawing/2014/main" id="{CC8EE812-2E08-476F-99D1-0E3D44FF72F3}"/>
              </a:ext>
            </a:extLst>
          </p:cNvPr>
          <p:cNvSpPr>
            <a:spLocks noGrp="1"/>
          </p:cNvSpPr>
          <p:nvPr>
            <p:ph type="sldNum" sz="quarter" idx="12"/>
          </p:nvPr>
        </p:nvSpPr>
        <p:spPr/>
        <p:txBody>
          <a:bodyPr/>
          <a:lstStyle/>
          <a:p>
            <a:fld id="{2E0F0C73-8AE5-4BA2-9586-8E4C2E72B6E4}" type="slidenum">
              <a:rPr lang="en-US" smtClean="0"/>
              <a:t>21</a:t>
            </a:fld>
            <a:endParaRPr lang="en-US"/>
          </a:p>
        </p:txBody>
      </p:sp>
      <p:pic>
        <p:nvPicPr>
          <p:cNvPr id="2050" name="Picture 2" descr="https://ars.els-cdn.com/content/image/1-s2.0-S156816372100283X-ga1_lrg.jpg">
            <a:extLst>
              <a:ext uri="{FF2B5EF4-FFF2-40B4-BE49-F238E27FC236}">
                <a16:creationId xmlns:a16="http://schemas.microsoft.com/office/drawing/2014/main" id="{B4331601-EE21-4730-99F2-9CDB2B5D7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88" y="807782"/>
            <a:ext cx="3793267" cy="5074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rs.els-cdn.com/content/image/1-s2.0-S156816372100283X-gr4_lrg.jpg">
            <a:extLst>
              <a:ext uri="{FF2B5EF4-FFF2-40B4-BE49-F238E27FC236}">
                <a16:creationId xmlns:a16="http://schemas.microsoft.com/office/drawing/2014/main" id="{B39E0A9E-EF02-4F63-8210-D88BA661B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67" y="3274945"/>
            <a:ext cx="4241901" cy="34458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BFB144-A7BC-4C1A-99C1-B6E5EF2BA40D}"/>
              </a:ext>
            </a:extLst>
          </p:cNvPr>
          <p:cNvSpPr txBox="1"/>
          <p:nvPr/>
        </p:nvSpPr>
        <p:spPr>
          <a:xfrm>
            <a:off x="3438525" y="1925100"/>
            <a:ext cx="5314950" cy="1200329"/>
          </a:xfrm>
          <a:prstGeom prst="rect">
            <a:avLst/>
          </a:prstGeom>
          <a:noFill/>
          <a:ln w="28575">
            <a:solidFill>
              <a:schemeClr val="accent6"/>
            </a:solidFill>
          </a:ln>
        </p:spPr>
        <p:txBody>
          <a:bodyPr wrap="square" rtlCol="0">
            <a:spAutoFit/>
          </a:bodyPr>
          <a:lstStyle/>
          <a:p>
            <a:pPr algn="ctr"/>
            <a:r>
              <a:rPr lang="en-US" i="1" dirty="0"/>
              <a:t>Summary: Communities of color facing </a:t>
            </a:r>
            <a:r>
              <a:rPr lang="en-US" b="1" i="1" dirty="0"/>
              <a:t>discrimination and impacted social drivers </a:t>
            </a:r>
            <a:r>
              <a:rPr lang="en-US" i="1" dirty="0"/>
              <a:t>are associated with biological markers of aging, development of chronic comorbidity, and shortened life span</a:t>
            </a:r>
          </a:p>
        </p:txBody>
      </p:sp>
    </p:spTree>
    <p:extLst>
      <p:ext uri="{BB962C8B-B14F-4D97-AF65-F5344CB8AC3E}">
        <p14:creationId xmlns:p14="http://schemas.microsoft.com/office/powerpoint/2010/main" val="23787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50B89C-3292-4F6C-8359-7B0D1B083C36}"/>
              </a:ext>
            </a:extLst>
          </p:cNvPr>
          <p:cNvPicPr>
            <a:picLocks noChangeAspect="1"/>
          </p:cNvPicPr>
          <p:nvPr/>
        </p:nvPicPr>
        <p:blipFill rotWithShape="1">
          <a:blip r:embed="rId3"/>
          <a:srcRect r="2780"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8" name="Freeform: Shape 2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2F1B7703-4F91-4C1C-A9EB-BDB148938D9E}"/>
              </a:ext>
            </a:extLst>
          </p:cNvPr>
          <p:cNvSpPr/>
          <p:nvPr/>
        </p:nvSpPr>
        <p:spPr>
          <a:xfrm>
            <a:off x="371094" y="2718054"/>
            <a:ext cx="3438906" cy="3207258"/>
          </a:xfrm>
          <a:prstGeom prst="rect">
            <a:avLst/>
          </a:prstGeom>
        </p:spPr>
        <p:txBody>
          <a:bodyPr vert="horz" lIns="91440" tIns="45720" rIns="91440" bIns="45720" rtlCol="0" anchor="t">
            <a:normAutofit/>
          </a:bodyPr>
          <a:lstStyle/>
          <a:p>
            <a:pPr defTabSz="914400">
              <a:lnSpc>
                <a:spcPct val="90000"/>
              </a:lnSpc>
              <a:spcAft>
                <a:spcPts val="600"/>
              </a:spcAft>
            </a:pPr>
            <a:r>
              <a:rPr lang="en-US" sz="2000" i="1" dirty="0"/>
              <a:t>“There’s a cascade of biochemical reactions. Your heart rate rises, your muscles clench.” </a:t>
            </a:r>
            <a:r>
              <a:rPr lang="en-US" sz="2000" b="1" i="1" dirty="0"/>
              <a:t>Dealing with prejudice — and all its effects on your life — is inherently stressful</a:t>
            </a:r>
            <a:r>
              <a:rPr lang="en-US" sz="2000" i="1" dirty="0"/>
              <a:t>, he said, and that may lead to accelerated aging.” </a:t>
            </a:r>
            <a:br>
              <a:rPr lang="en-US" sz="1700" i="1" dirty="0"/>
            </a:br>
            <a:r>
              <a:rPr lang="en-US" sz="1700" i="1" dirty="0"/>
              <a:t>- David Chae (University of Maryland)</a:t>
            </a:r>
          </a:p>
        </p:txBody>
      </p:sp>
      <p:sp>
        <p:nvSpPr>
          <p:cNvPr id="4" name="Date Placeholder 3">
            <a:extLst>
              <a:ext uri="{FF2B5EF4-FFF2-40B4-BE49-F238E27FC236}">
                <a16:creationId xmlns:a16="http://schemas.microsoft.com/office/drawing/2014/main" id="{66386FEE-6B04-46BD-8CA2-28B1413EE2E5}"/>
              </a:ext>
            </a:extLst>
          </p:cNvPr>
          <p:cNvSpPr>
            <a:spLocks noGrp="1"/>
          </p:cNvSpPr>
          <p:nvPr>
            <p:ph type="dt" sz="half" idx="10"/>
          </p:nvPr>
        </p:nvSpPr>
        <p:spPr>
          <a:xfrm>
            <a:off x="371094" y="6356350"/>
            <a:ext cx="2692146" cy="365125"/>
          </a:xfrm>
        </p:spPr>
        <p:txBody>
          <a:bodyPr vert="horz" lIns="91440" tIns="45720" rIns="91440" bIns="45720" rtlCol="0" anchor="ctr">
            <a:normAutofit/>
          </a:bodyPr>
          <a:lstStyle/>
          <a:p>
            <a:pPr defTabSz="914400">
              <a:spcAft>
                <a:spcPts val="600"/>
              </a:spcAft>
              <a:defRPr/>
            </a:pPr>
            <a:r>
              <a:rPr lang="en-US">
                <a:solidFill>
                  <a:schemeClr val="tx1">
                    <a:lumMod val="50000"/>
                    <a:lumOff val="50000"/>
                  </a:schemeClr>
                </a:solidFill>
                <a:latin typeface="Calibri" panose="020F0502020204030204"/>
              </a:rPr>
              <a:t>Clinical Dementia ECHO-Feb 2026</a:t>
            </a:r>
          </a:p>
        </p:txBody>
      </p:sp>
      <p:sp>
        <p:nvSpPr>
          <p:cNvPr id="6" name="Slide Number Placeholder 5">
            <a:extLst>
              <a:ext uri="{FF2B5EF4-FFF2-40B4-BE49-F238E27FC236}">
                <a16:creationId xmlns:a16="http://schemas.microsoft.com/office/drawing/2014/main" id="{69EFF94A-3CEB-4459-B785-E643641B7D02}"/>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defTabSz="914400">
              <a:spcAft>
                <a:spcPts val="600"/>
              </a:spcAft>
              <a:defRPr/>
            </a:pPr>
            <a:fld id="{2E0F0C73-8AE5-4BA2-9586-8E4C2E72B6E4}" type="slidenum">
              <a:rPr lang="en-US">
                <a:solidFill>
                  <a:schemeClr val="bg1"/>
                </a:solidFill>
                <a:latin typeface="Calibri" panose="020F0502020204030204"/>
              </a:rPr>
              <a:pPr defTabSz="914400">
                <a:spcAft>
                  <a:spcPts val="600"/>
                </a:spcAft>
                <a:defRPr/>
              </a:pPr>
              <a:t>22</a:t>
            </a:fld>
            <a:endParaRPr lang="en-US">
              <a:solidFill>
                <a:schemeClr val="bg1"/>
              </a:solidFill>
              <a:latin typeface="Calibri" panose="020F0502020204030204"/>
            </a:endParaRPr>
          </a:p>
        </p:txBody>
      </p:sp>
    </p:spTree>
    <p:extLst>
      <p:ext uri="{BB962C8B-B14F-4D97-AF65-F5344CB8AC3E}">
        <p14:creationId xmlns:p14="http://schemas.microsoft.com/office/powerpoint/2010/main" val="4132142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515198-9F23-4E4A-93F8-6F34C1AE7FAC}"/>
              </a:ext>
            </a:extLst>
          </p:cNvPr>
          <p:cNvPicPr>
            <a:picLocks noChangeAspect="1"/>
          </p:cNvPicPr>
          <p:nvPr/>
        </p:nvPicPr>
        <p:blipFill>
          <a:blip r:embed="rId3">
            <a:extLst>
              <a:ext uri="{837473B0-CC2E-450A-ABE3-18F120FF3D39}">
                <a1611:picAttrSrcUrl xmlns:a1611="http://schemas.microsoft.com/office/drawing/2016/11/main" r:id="rId4"/>
              </a:ext>
            </a:extLst>
          </a:blip>
          <a:srcRect t="9505" r="-1" b="1386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C433EDA-F3A1-4338-8BEA-609B27FFAA81}"/>
              </a:ext>
            </a:extLst>
          </p:cNvPr>
          <p:cNvSpPr>
            <a:spLocks noGrp="1"/>
          </p:cNvSpPr>
          <p:nvPr>
            <p:ph idx="1"/>
          </p:nvPr>
        </p:nvSpPr>
        <p:spPr>
          <a:xfrm>
            <a:off x="326898" y="1201801"/>
            <a:ext cx="3438906" cy="3207258"/>
          </a:xfrm>
        </p:spPr>
        <p:txBody>
          <a:bodyPr anchor="t">
            <a:normAutofit/>
          </a:bodyPr>
          <a:lstStyle/>
          <a:p>
            <a:pPr marL="0" indent="0">
              <a:buNone/>
            </a:pPr>
            <a:r>
              <a:rPr lang="en-US" sz="3600" i="1" dirty="0"/>
              <a:t>Accelerated Aging Deep Dive</a:t>
            </a:r>
          </a:p>
        </p:txBody>
      </p:sp>
      <p:sp>
        <p:nvSpPr>
          <p:cNvPr id="4" name="Date Placeholder 3">
            <a:extLst>
              <a:ext uri="{FF2B5EF4-FFF2-40B4-BE49-F238E27FC236}">
                <a16:creationId xmlns:a16="http://schemas.microsoft.com/office/drawing/2014/main" id="{4EF1B1A6-A868-4DDF-9BD4-CA64FFF76129}"/>
              </a:ext>
            </a:extLst>
          </p:cNvPr>
          <p:cNvSpPr>
            <a:spLocks noGrp="1"/>
          </p:cNvSpPr>
          <p:nvPr>
            <p:ph type="dt" sz="half" idx="10"/>
          </p:nvPr>
        </p:nvSpPr>
        <p:spPr>
          <a:xfrm>
            <a:off x="371094" y="6356350"/>
            <a:ext cx="2692146"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7E8FC20C-937A-4DEA-BD3D-DEA7F234C271}"/>
              </a:ext>
            </a:extLst>
          </p:cNvPr>
          <p:cNvSpPr>
            <a:spLocks noGrp="1"/>
          </p:cNvSpPr>
          <p:nvPr>
            <p:ph type="sldNum" sz="quarter" idx="12"/>
          </p:nvPr>
        </p:nvSpPr>
        <p:spPr>
          <a:xfrm>
            <a:off x="9077706" y="6356350"/>
            <a:ext cx="2743200" cy="365125"/>
          </a:xfrm>
        </p:spPr>
        <p:txBody>
          <a:bodyPr>
            <a:normAutofit/>
          </a:bodyPr>
          <a:lstStyle/>
          <a:p>
            <a:pPr>
              <a:spcAft>
                <a:spcPts val="600"/>
              </a:spcAft>
            </a:pPr>
            <a:fld id="{2E0F0C73-8AE5-4BA2-9586-8E4C2E72B6E4}" type="slidenum">
              <a:rPr lang="en-US">
                <a:solidFill>
                  <a:schemeClr val="bg1"/>
                </a:solidFill>
              </a:rPr>
              <a:pPr>
                <a:spcAft>
                  <a:spcPts val="600"/>
                </a:spcAft>
              </a:pPr>
              <a:t>23</a:t>
            </a:fld>
            <a:endParaRPr lang="en-US">
              <a:solidFill>
                <a:schemeClr val="bg1"/>
              </a:solidFill>
            </a:endParaRPr>
          </a:p>
        </p:txBody>
      </p:sp>
    </p:spTree>
    <p:extLst>
      <p:ext uri="{BB962C8B-B14F-4D97-AF65-F5344CB8AC3E}">
        <p14:creationId xmlns:p14="http://schemas.microsoft.com/office/powerpoint/2010/main" val="1759976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63" name="Rectangle 416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5B88A1-1845-4BC5-97CF-CB80C6BCFA1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Accelerated aging deep dive: </a:t>
            </a:r>
            <a:r>
              <a:rPr lang="en-US" sz="4800" b="1" kern="1200">
                <a:solidFill>
                  <a:schemeClr val="tx1"/>
                </a:solidFill>
                <a:latin typeface="+mj-lt"/>
                <a:ea typeface="+mj-ea"/>
                <a:cs typeface="+mj-cs"/>
              </a:rPr>
              <a:t>Houselessness</a:t>
            </a:r>
            <a:endParaRPr lang="en-US" sz="4800" kern="1200">
              <a:solidFill>
                <a:schemeClr val="tx1"/>
              </a:solidFill>
              <a:latin typeface="+mj-lt"/>
              <a:ea typeface="+mj-ea"/>
              <a:cs typeface="+mj-cs"/>
            </a:endParaRPr>
          </a:p>
        </p:txBody>
      </p:sp>
      <p:sp>
        <p:nvSpPr>
          <p:cNvPr id="4164" name="Rectangle 416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65" name="Rectangle 416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098" name="Picture 2">
            <a:extLst>
              <a:ext uri="{FF2B5EF4-FFF2-40B4-BE49-F238E27FC236}">
                <a16:creationId xmlns:a16="http://schemas.microsoft.com/office/drawing/2014/main" id="{3988B8E4-9571-6B10-1894-0C0F63E8F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6" t="-1391" r="814" b="-882"/>
          <a:stretch>
            <a:fillRect/>
          </a:stretch>
        </p:blipFill>
        <p:spPr bwMode="auto">
          <a:xfrm>
            <a:off x="4864608" y="1455243"/>
            <a:ext cx="6846363" cy="37962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E95338F-7383-4FE1-9701-D3B1F209A602}"/>
              </a:ext>
            </a:extLst>
          </p:cNvPr>
          <p:cNvSpPr>
            <a:spLocks noGrp="1"/>
          </p:cNvSpPr>
          <p:nvPr>
            <p:ph type="dt" sz="half" idx="10"/>
          </p:nvPr>
        </p:nvSpPr>
        <p:spPr>
          <a:xfrm>
            <a:off x="477981" y="6356350"/>
            <a:ext cx="1178099" cy="365125"/>
          </a:xfrm>
        </p:spPr>
        <p:txBody>
          <a:bodyPr vert="horz" lIns="91440" tIns="45720" rIns="91440" bIns="45720" rtlCol="0" anchor="ctr">
            <a:normAutofit/>
          </a:bodyPr>
          <a:lstStyle/>
          <a:p>
            <a:pPr defTabSz="914400">
              <a:lnSpc>
                <a:spcPct val="90000"/>
              </a:lnSpc>
              <a:spcAft>
                <a:spcPts val="600"/>
              </a:spcAft>
            </a:pPr>
            <a:r>
              <a:rPr lang="en-US" sz="900">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4ECBD47E-1C76-4463-A5D3-280EFF48FB82}"/>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24</a:t>
            </a:fld>
            <a:endParaRPr lang="en-US">
              <a:solidFill>
                <a:schemeClr val="tx1">
                  <a:lumMod val="50000"/>
                  <a:lumOff val="50000"/>
                </a:schemeClr>
              </a:solidFill>
            </a:endParaRPr>
          </a:p>
        </p:txBody>
      </p:sp>
      <p:sp>
        <p:nvSpPr>
          <p:cNvPr id="7" name="TextBox 6">
            <a:extLst>
              <a:ext uri="{FF2B5EF4-FFF2-40B4-BE49-F238E27FC236}">
                <a16:creationId xmlns:a16="http://schemas.microsoft.com/office/drawing/2014/main" id="{F9D41C6F-BD9B-4FC6-76E2-97AF4C722DB5}"/>
              </a:ext>
            </a:extLst>
          </p:cNvPr>
          <p:cNvSpPr txBox="1"/>
          <p:nvPr/>
        </p:nvSpPr>
        <p:spPr>
          <a:xfrm>
            <a:off x="5094514" y="5296495"/>
            <a:ext cx="6096000" cy="461665"/>
          </a:xfrm>
          <a:prstGeom prst="rect">
            <a:avLst/>
          </a:prstGeom>
          <a:noFill/>
        </p:spPr>
        <p:txBody>
          <a:bodyPr wrap="square">
            <a:spAutoFit/>
          </a:bodyPr>
          <a:lstStyle/>
          <a:p>
            <a:r>
              <a:rPr lang="en-US" sz="1200" dirty="0"/>
              <a:t>https://endhomelessness.org/wp-content/uploads/2024/10/2023-Sheltered-Racial-Disparities-Data-Snapshot-1.png</a:t>
            </a:r>
          </a:p>
        </p:txBody>
      </p:sp>
    </p:spTree>
    <p:extLst>
      <p:ext uri="{BB962C8B-B14F-4D97-AF65-F5344CB8AC3E}">
        <p14:creationId xmlns:p14="http://schemas.microsoft.com/office/powerpoint/2010/main" val="863877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DEF947-A69F-4FF3-A82F-40888061FCCF}"/>
              </a:ext>
            </a:extLst>
          </p:cNvPr>
          <p:cNvSpPr>
            <a:spLocks noGrp="1"/>
          </p:cNvSpPr>
          <p:nvPr>
            <p:ph type="title"/>
          </p:nvPr>
        </p:nvSpPr>
        <p:spPr>
          <a:xfrm>
            <a:off x="1115568" y="548640"/>
            <a:ext cx="10168128" cy="1179576"/>
          </a:xfrm>
        </p:spPr>
        <p:txBody>
          <a:bodyPr>
            <a:normAutofit/>
          </a:bodyPr>
          <a:lstStyle/>
          <a:p>
            <a:r>
              <a:rPr lang="en-US" sz="3600" dirty="0"/>
              <a:t>Accelerated aging deep dive: </a:t>
            </a:r>
            <a:r>
              <a:rPr lang="en-US" sz="3600" b="1" dirty="0"/>
              <a:t>Houselessness</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4FA161B-86DA-4EDD-AD0E-AB6BDDDCF392}"/>
              </a:ext>
            </a:extLst>
          </p:cNvPr>
          <p:cNvSpPr>
            <a:spLocks noGrp="1"/>
          </p:cNvSpPr>
          <p:nvPr>
            <p:ph idx="1"/>
          </p:nvPr>
        </p:nvSpPr>
        <p:spPr>
          <a:xfrm>
            <a:off x="626850" y="2221992"/>
            <a:ext cx="10168128" cy="3695020"/>
          </a:xfrm>
        </p:spPr>
        <p:txBody>
          <a:bodyPr>
            <a:normAutofit/>
          </a:bodyPr>
          <a:lstStyle/>
          <a:p>
            <a:pPr marL="0" indent="0">
              <a:buNone/>
            </a:pPr>
            <a:r>
              <a:rPr lang="en-US" sz="2200" dirty="0"/>
              <a:t>Adults experiencing houselessness in their</a:t>
            </a:r>
            <a:r>
              <a:rPr lang="en-US" sz="2200" b="1" dirty="0"/>
              <a:t> 50s </a:t>
            </a:r>
            <a:r>
              <a:rPr lang="en-US" sz="2200" dirty="0"/>
              <a:t>experience chronic illnesses and geriatric syndromes at rates similar to those of housed adults </a:t>
            </a:r>
            <a:r>
              <a:rPr lang="en-US" sz="2200" b="1" dirty="0"/>
              <a:t>15–20 years older</a:t>
            </a:r>
            <a:endParaRPr lang="en-US" sz="2200" dirty="0"/>
          </a:p>
          <a:p>
            <a:pPr lvl="1"/>
            <a:endParaRPr lang="en-US" sz="2200" dirty="0"/>
          </a:p>
        </p:txBody>
      </p:sp>
      <p:sp>
        <p:nvSpPr>
          <p:cNvPr id="4" name="Date Placeholder 3">
            <a:extLst>
              <a:ext uri="{FF2B5EF4-FFF2-40B4-BE49-F238E27FC236}">
                <a16:creationId xmlns:a16="http://schemas.microsoft.com/office/drawing/2014/main" id="{4FA8C88F-973C-4830-A20D-0799DE9ECD0D}"/>
              </a:ext>
            </a:extLst>
          </p:cNvPr>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CCDA55E9-0D46-497B-B8B9-8CDBC9E227EF}"/>
              </a:ext>
            </a:extLst>
          </p:cNvPr>
          <p:cNvSpPr>
            <a:spLocks noGrp="1"/>
          </p:cNvSpPr>
          <p:nvPr>
            <p:ph type="sldNum" sz="quarter" idx="12"/>
          </p:nvPr>
        </p:nvSpPr>
        <p:spPr>
          <a:xfrm>
            <a:off x="8540496"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25</a:t>
            </a:fld>
            <a:endParaRPr lang="en-US">
              <a:solidFill>
                <a:schemeClr val="tx1">
                  <a:lumMod val="50000"/>
                  <a:lumOff val="50000"/>
                </a:schemeClr>
              </a:solidFill>
            </a:endParaRPr>
          </a:p>
        </p:txBody>
      </p:sp>
      <p:graphicFrame>
        <p:nvGraphicFramePr>
          <p:cNvPr id="12" name="Diagram 11">
            <a:extLst>
              <a:ext uri="{FF2B5EF4-FFF2-40B4-BE49-F238E27FC236}">
                <a16:creationId xmlns:a16="http://schemas.microsoft.com/office/drawing/2014/main" id="{10C13B40-2BCC-43F7-8587-7EA439848921}"/>
              </a:ext>
            </a:extLst>
          </p:cNvPr>
          <p:cNvGraphicFramePr/>
          <p:nvPr>
            <p:extLst>
              <p:ext uri="{D42A27DB-BD31-4B8C-83A1-F6EECF244321}">
                <p14:modId xmlns:p14="http://schemas.microsoft.com/office/powerpoint/2010/main" val="3401771361"/>
              </p:ext>
            </p:extLst>
          </p:nvPr>
        </p:nvGraphicFramePr>
        <p:xfrm>
          <a:off x="-1275102" y="2935243"/>
          <a:ext cx="12070080" cy="326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5D4D5829-3519-4187-975C-1A3A5AAA80CC}"/>
              </a:ext>
            </a:extLst>
          </p:cNvPr>
          <p:cNvGrpSpPr/>
          <p:nvPr/>
        </p:nvGrpSpPr>
        <p:grpSpPr>
          <a:xfrm>
            <a:off x="8326635" y="3822694"/>
            <a:ext cx="1904096" cy="1904240"/>
            <a:chOff x="4472397" y="1070794"/>
            <a:chExt cx="1904096" cy="1904240"/>
          </a:xfrm>
          <a:solidFill>
            <a:schemeClr val="accent6"/>
          </a:solidFill>
        </p:grpSpPr>
        <p:sp>
          <p:nvSpPr>
            <p:cNvPr id="16" name="Oval 15">
              <a:extLst>
                <a:ext uri="{FF2B5EF4-FFF2-40B4-BE49-F238E27FC236}">
                  <a16:creationId xmlns:a16="http://schemas.microsoft.com/office/drawing/2014/main" id="{EB664C31-1542-4FB1-BB22-E736E88B1ECE}"/>
                </a:ext>
              </a:extLst>
            </p:cNvPr>
            <p:cNvSpPr/>
            <p:nvPr/>
          </p:nvSpPr>
          <p:spPr>
            <a:xfrm>
              <a:off x="4472397" y="1070794"/>
              <a:ext cx="1904096" cy="1904240"/>
            </a:xfrm>
            <a:prstGeom prst="ellipse">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Oval 4">
              <a:extLst>
                <a:ext uri="{FF2B5EF4-FFF2-40B4-BE49-F238E27FC236}">
                  <a16:creationId xmlns:a16="http://schemas.microsoft.com/office/drawing/2014/main" id="{FC696352-9AC8-4B9A-ACB4-3F035BF1B480}"/>
                </a:ext>
              </a:extLst>
            </p:cNvPr>
            <p:cNvSpPr txBox="1"/>
            <p:nvPr/>
          </p:nvSpPr>
          <p:spPr>
            <a:xfrm>
              <a:off x="4751245" y="1349663"/>
              <a:ext cx="1346400" cy="13465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Chronic Health Conditions</a:t>
              </a:r>
            </a:p>
          </p:txBody>
        </p:sp>
      </p:grpSp>
    </p:spTree>
    <p:extLst>
      <p:ext uri="{BB962C8B-B14F-4D97-AF65-F5344CB8AC3E}">
        <p14:creationId xmlns:p14="http://schemas.microsoft.com/office/powerpoint/2010/main" val="403504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C10BC-8487-42B1-89E6-5DCDF8F5B2C4}"/>
              </a:ext>
            </a:extLst>
          </p:cNvPr>
          <p:cNvSpPr>
            <a:spLocks noGrp="1"/>
          </p:cNvSpPr>
          <p:nvPr>
            <p:ph type="title"/>
          </p:nvPr>
        </p:nvSpPr>
        <p:spPr>
          <a:xfrm>
            <a:off x="411480" y="987552"/>
            <a:ext cx="4485861" cy="1088136"/>
          </a:xfrm>
        </p:spPr>
        <p:txBody>
          <a:bodyPr anchor="b">
            <a:normAutofit fontScale="90000"/>
          </a:bodyPr>
          <a:lstStyle/>
          <a:p>
            <a:r>
              <a:rPr lang="en-US" sz="4000" dirty="0"/>
              <a:t>Accelerated aging deep dive: </a:t>
            </a:r>
            <a:r>
              <a:rPr lang="en-US" sz="4000" b="1" dirty="0"/>
              <a:t>Houselessness</a:t>
            </a:r>
          </a:p>
        </p:txBody>
      </p:sp>
      <p:sp>
        <p:nvSpPr>
          <p:cNvPr id="15" name="Rectangle 1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F5725A-07F5-4BF1-A312-6E286E2E1F8A}"/>
              </a:ext>
            </a:extLst>
          </p:cNvPr>
          <p:cNvSpPr>
            <a:spLocks noGrp="1"/>
          </p:cNvSpPr>
          <p:nvPr>
            <p:ph idx="1"/>
          </p:nvPr>
        </p:nvSpPr>
        <p:spPr>
          <a:xfrm>
            <a:off x="411478" y="2688336"/>
            <a:ext cx="4846321" cy="3584448"/>
          </a:xfrm>
        </p:spPr>
        <p:txBody>
          <a:bodyPr anchor="t">
            <a:normAutofit/>
          </a:bodyPr>
          <a:lstStyle/>
          <a:p>
            <a:r>
              <a:rPr lang="en-US" sz="1800" dirty="0"/>
              <a:t>50% of adults &gt;50yo have ≥ 2 chronic medical conditions</a:t>
            </a:r>
          </a:p>
          <a:p>
            <a:pPr lvl="1"/>
            <a:r>
              <a:rPr lang="en-US" sz="1800" dirty="0"/>
              <a:t>COPD, Hypertension, Arthritis, Depression</a:t>
            </a:r>
          </a:p>
          <a:p>
            <a:r>
              <a:rPr lang="en-US" sz="1800" dirty="0"/>
              <a:t>Geriatric syndrome rates = 80yo peers</a:t>
            </a:r>
          </a:p>
          <a:p>
            <a:pPr lvl="1"/>
            <a:r>
              <a:rPr lang="en-US" sz="1800" dirty="0"/>
              <a:t>ADL impairment (1/3)</a:t>
            </a:r>
          </a:p>
          <a:p>
            <a:pPr lvl="1"/>
            <a:r>
              <a:rPr lang="en-US" sz="1800" dirty="0"/>
              <a:t>IADL impairment (60%)</a:t>
            </a:r>
          </a:p>
          <a:p>
            <a:pPr lvl="1"/>
            <a:r>
              <a:rPr lang="en-US" sz="1800" dirty="0"/>
              <a:t>Falls (50%) and Mobility impairment (40%)</a:t>
            </a:r>
          </a:p>
          <a:p>
            <a:pPr lvl="1"/>
            <a:r>
              <a:rPr lang="en-US" sz="1800" dirty="0"/>
              <a:t>Cognitive impairment (25%)</a:t>
            </a:r>
          </a:p>
          <a:p>
            <a:pPr lvl="1"/>
            <a:r>
              <a:rPr lang="en-US" sz="1800" dirty="0"/>
              <a:t>Hearing impairment  (&gt;1/3)</a:t>
            </a:r>
          </a:p>
          <a:p>
            <a:pPr lvl="1"/>
            <a:r>
              <a:rPr lang="en-US" sz="1800" dirty="0"/>
              <a:t>Vision impairment (20%)</a:t>
            </a:r>
          </a:p>
          <a:p>
            <a:pPr lvl="1"/>
            <a:r>
              <a:rPr lang="en-US" sz="1800" dirty="0"/>
              <a:t>Urinary incontinence (50%)</a:t>
            </a:r>
          </a:p>
        </p:txBody>
      </p:sp>
      <p:sp>
        <p:nvSpPr>
          <p:cNvPr id="4" name="Date Placeholder 3">
            <a:extLst>
              <a:ext uri="{FF2B5EF4-FFF2-40B4-BE49-F238E27FC236}">
                <a16:creationId xmlns:a16="http://schemas.microsoft.com/office/drawing/2014/main" id="{141DF1C7-77F5-4134-A804-A1085C0F9297}"/>
              </a:ext>
            </a:extLst>
          </p:cNvPr>
          <p:cNvSpPr>
            <a:spLocks noGrp="1"/>
          </p:cNvSpPr>
          <p:nvPr>
            <p:ph type="dt" sz="half" idx="10"/>
          </p:nvPr>
        </p:nvSpPr>
        <p:spPr>
          <a:xfrm>
            <a:off x="411479" y="6356350"/>
            <a:ext cx="1371600"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pic>
        <p:nvPicPr>
          <p:cNvPr id="8" name="Picture 7">
            <a:extLst>
              <a:ext uri="{FF2B5EF4-FFF2-40B4-BE49-F238E27FC236}">
                <a16:creationId xmlns:a16="http://schemas.microsoft.com/office/drawing/2014/main" id="{68A08DD6-4DEE-4C61-870C-0192270668A1}"/>
              </a:ext>
            </a:extLst>
          </p:cNvPr>
          <p:cNvPicPr>
            <a:picLocks noChangeAspect="1"/>
          </p:cNvPicPr>
          <p:nvPr/>
        </p:nvPicPr>
        <p:blipFill>
          <a:blip r:embed="rId3"/>
          <a:srcRect l="5772" r="27476"/>
          <a:stretch/>
        </p:blipFill>
        <p:spPr>
          <a:xfrm>
            <a:off x="5573486" y="10"/>
            <a:ext cx="6618514"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Slide Number Placeholder 5">
            <a:extLst>
              <a:ext uri="{FF2B5EF4-FFF2-40B4-BE49-F238E27FC236}">
                <a16:creationId xmlns:a16="http://schemas.microsoft.com/office/drawing/2014/main" id="{2EDD1682-E014-408D-9675-0C28C05D010E}"/>
              </a:ext>
            </a:extLst>
          </p:cNvPr>
          <p:cNvSpPr>
            <a:spLocks noGrp="1"/>
          </p:cNvSpPr>
          <p:nvPr>
            <p:ph type="sldNum" sz="quarter" idx="12"/>
          </p:nvPr>
        </p:nvSpPr>
        <p:spPr>
          <a:xfrm>
            <a:off x="9037321" y="6356350"/>
            <a:ext cx="2743200" cy="365125"/>
          </a:xfrm>
        </p:spPr>
        <p:txBody>
          <a:bodyPr>
            <a:normAutofit/>
          </a:bodyPr>
          <a:lstStyle/>
          <a:p>
            <a:pPr>
              <a:spcAft>
                <a:spcPts val="600"/>
              </a:spcAft>
            </a:pPr>
            <a:fld id="{2E0F0C73-8AE5-4BA2-9586-8E4C2E72B6E4}" type="slidenum">
              <a:rPr lang="en-US">
                <a:solidFill>
                  <a:schemeClr val="bg1"/>
                </a:solidFill>
              </a:rPr>
              <a:pPr>
                <a:spcAft>
                  <a:spcPts val="600"/>
                </a:spcAft>
              </a:pPr>
              <a:t>26</a:t>
            </a:fld>
            <a:endParaRPr lang="en-US">
              <a:solidFill>
                <a:schemeClr val="bg1"/>
              </a:solidFill>
            </a:endParaRPr>
          </a:p>
        </p:txBody>
      </p:sp>
    </p:spTree>
    <p:extLst>
      <p:ext uri="{BB962C8B-B14F-4D97-AF65-F5344CB8AC3E}">
        <p14:creationId xmlns:p14="http://schemas.microsoft.com/office/powerpoint/2010/main" val="4191809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950AB-4466-48F7-BD9C-81886731DF04}"/>
              </a:ext>
            </a:extLst>
          </p:cNvPr>
          <p:cNvSpPr>
            <a:spLocks noGrp="1"/>
          </p:cNvSpPr>
          <p:nvPr>
            <p:ph type="title"/>
          </p:nvPr>
        </p:nvSpPr>
        <p:spPr>
          <a:xfrm>
            <a:off x="411480" y="1052399"/>
            <a:ext cx="4760976" cy="1201040"/>
          </a:xfrm>
        </p:spPr>
        <p:txBody>
          <a:bodyPr anchor="b">
            <a:noAutofit/>
          </a:bodyPr>
          <a:lstStyle/>
          <a:p>
            <a:r>
              <a:rPr lang="en-US" sz="3600" dirty="0"/>
              <a:t>Houselessness and Premature Mortality Risks </a:t>
            </a:r>
          </a:p>
        </p:txBody>
      </p:sp>
      <p:sp>
        <p:nvSpPr>
          <p:cNvPr id="14" name="Rectangle 13">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7622E1-FAC4-4D8E-9E17-EFF25EFDACCB}"/>
              </a:ext>
            </a:extLst>
          </p:cNvPr>
          <p:cNvSpPr>
            <a:spLocks noGrp="1"/>
          </p:cNvSpPr>
          <p:nvPr>
            <p:ph idx="1"/>
          </p:nvPr>
        </p:nvSpPr>
        <p:spPr>
          <a:xfrm>
            <a:off x="411480" y="2684095"/>
            <a:ext cx="4760976" cy="3492868"/>
          </a:xfrm>
        </p:spPr>
        <p:txBody>
          <a:bodyPr>
            <a:normAutofit/>
          </a:bodyPr>
          <a:lstStyle/>
          <a:p>
            <a:r>
              <a:rPr lang="en-US" sz="2200" dirty="0"/>
              <a:t>Mortality rate 3.5-fold higher than the general population</a:t>
            </a:r>
          </a:p>
          <a:p>
            <a:r>
              <a:rPr lang="en-US" sz="2200" dirty="0"/>
              <a:t>Heart disease, cancer, drug overdose</a:t>
            </a:r>
          </a:p>
          <a:p>
            <a:r>
              <a:rPr lang="en-US" sz="2200" dirty="0"/>
              <a:t>Higher risk if </a:t>
            </a:r>
            <a:r>
              <a:rPr lang="en-US" sz="2200" b="1" dirty="0"/>
              <a:t>newly</a:t>
            </a:r>
            <a:r>
              <a:rPr lang="en-US" sz="2200" dirty="0"/>
              <a:t> houseless &gt;50yo</a:t>
            </a:r>
          </a:p>
          <a:p>
            <a:r>
              <a:rPr lang="en-US" sz="2200" dirty="0"/>
              <a:t>“Health shock”</a:t>
            </a:r>
          </a:p>
        </p:txBody>
      </p:sp>
      <p:pic>
        <p:nvPicPr>
          <p:cNvPr id="7" name="Picture 6">
            <a:extLst>
              <a:ext uri="{FF2B5EF4-FFF2-40B4-BE49-F238E27FC236}">
                <a16:creationId xmlns:a16="http://schemas.microsoft.com/office/drawing/2014/main" id="{0F6E6B49-460E-4D1E-AFAF-FDB849845D4E}"/>
              </a:ext>
            </a:extLst>
          </p:cNvPr>
          <p:cNvPicPr>
            <a:picLocks noChangeAspect="1"/>
          </p:cNvPicPr>
          <p:nvPr/>
        </p:nvPicPr>
        <p:blipFill>
          <a:blip r:embed="rId3"/>
          <a:stretch>
            <a:fillRect/>
          </a:stretch>
        </p:blipFill>
        <p:spPr>
          <a:xfrm>
            <a:off x="5462016" y="723739"/>
            <a:ext cx="6440424" cy="1561802"/>
          </a:xfrm>
          <a:prstGeom prst="rect">
            <a:avLst/>
          </a:prstGeom>
        </p:spPr>
      </p:pic>
      <p:sp>
        <p:nvSpPr>
          <p:cNvPr id="4" name="Date Placeholder 3">
            <a:extLst>
              <a:ext uri="{FF2B5EF4-FFF2-40B4-BE49-F238E27FC236}">
                <a16:creationId xmlns:a16="http://schemas.microsoft.com/office/drawing/2014/main" id="{7846D118-E664-47AA-9D13-24F28F1FBCDA}"/>
              </a:ext>
            </a:extLst>
          </p:cNvPr>
          <p:cNvSpPr>
            <a:spLocks noGrp="1"/>
          </p:cNvSpPr>
          <p:nvPr>
            <p:ph type="dt" sz="half" idx="10"/>
          </p:nvPr>
        </p:nvSpPr>
        <p:spPr>
          <a:xfrm>
            <a:off x="411479" y="6356350"/>
            <a:ext cx="1417321"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5A1E2B41-3248-4397-9A61-4F5AF392A17E}"/>
              </a:ext>
            </a:extLst>
          </p:cNvPr>
          <p:cNvSpPr>
            <a:spLocks noGrp="1"/>
          </p:cNvSpPr>
          <p:nvPr>
            <p:ph type="sldNum" sz="quarter" idx="12"/>
          </p:nvPr>
        </p:nvSpPr>
        <p:spPr>
          <a:xfrm>
            <a:off x="9037321"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27</a:t>
            </a:fld>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26C99884-1779-46B9-892A-29CA11FC698C}"/>
              </a:ext>
            </a:extLst>
          </p:cNvPr>
          <p:cNvPicPr>
            <a:picLocks noChangeAspect="1"/>
          </p:cNvPicPr>
          <p:nvPr/>
        </p:nvPicPr>
        <p:blipFill>
          <a:blip r:embed="rId4"/>
          <a:stretch>
            <a:fillRect/>
          </a:stretch>
        </p:blipFill>
        <p:spPr>
          <a:xfrm>
            <a:off x="6096000" y="2456470"/>
            <a:ext cx="5048956" cy="3948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0689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D35FED-823A-43D4-9F10-FE283442D5C1}"/>
              </a:ext>
            </a:extLst>
          </p:cNvPr>
          <p:cNvSpPr>
            <a:spLocks noGrp="1"/>
          </p:cNvSpPr>
          <p:nvPr>
            <p:ph type="title"/>
          </p:nvPr>
        </p:nvSpPr>
        <p:spPr>
          <a:xfrm>
            <a:off x="1115568" y="548640"/>
            <a:ext cx="10168128" cy="1179576"/>
          </a:xfrm>
        </p:spPr>
        <p:txBody>
          <a:bodyPr>
            <a:normAutofit/>
          </a:bodyPr>
          <a:lstStyle/>
          <a:p>
            <a:r>
              <a:rPr lang="en-US" sz="4000" dirty="0"/>
              <a:t>Case discussion</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0A81B6A-FDB0-4107-8937-88407F33B284}"/>
              </a:ext>
            </a:extLst>
          </p:cNvPr>
          <p:cNvSpPr>
            <a:spLocks noGrp="1"/>
          </p:cNvSpPr>
          <p:nvPr>
            <p:ph idx="1"/>
          </p:nvPr>
        </p:nvSpPr>
        <p:spPr>
          <a:xfrm>
            <a:off x="1115568" y="2481943"/>
            <a:ext cx="10168128" cy="3695020"/>
          </a:xfrm>
        </p:spPr>
        <p:txBody>
          <a:bodyPr>
            <a:normAutofit/>
          </a:bodyPr>
          <a:lstStyle/>
          <a:p>
            <a:pPr marL="0" indent="0">
              <a:buNone/>
            </a:pPr>
            <a:r>
              <a:rPr lang="en-US" sz="2200" i="1" dirty="0"/>
              <a:t>Mr. Thompson is a 61-year-old veteran experiencing houselessness with </a:t>
            </a:r>
            <a:r>
              <a:rPr lang="en-US" sz="2200" i="1" dirty="0" err="1"/>
              <a:t>hx</a:t>
            </a:r>
            <a:r>
              <a:rPr lang="en-US" sz="2200" i="1" dirty="0"/>
              <a:t> of COPD, diabetes, arthritis, PTSD, and alcohol use disorder in remission, whom you see in your local free clinic. </a:t>
            </a:r>
          </a:p>
          <a:p>
            <a:pPr marL="0" indent="0">
              <a:buNone/>
            </a:pPr>
            <a:r>
              <a:rPr lang="en-US" sz="2200" i="1" dirty="0"/>
              <a:t>He reports that he has had increasing difficulty with walking for about 5 years because of worsening arthritis and numbness in his feet. He started having falls in the past year or so. His most recent fall was yesterday when he slipped in a puddle on the sidewalk outside the local shelter where he is staying. He is fearful of falling. His last walker was stolen 6 months ago.</a:t>
            </a:r>
          </a:p>
          <a:p>
            <a:pPr marL="0" indent="0">
              <a:buNone/>
            </a:pPr>
            <a:r>
              <a:rPr lang="en-US" sz="2200" i="1" dirty="0"/>
              <a:t>He is foggy on some details of his health history. Your team notices that his refill report shows lapses in medication fills. </a:t>
            </a:r>
          </a:p>
        </p:txBody>
      </p:sp>
      <p:sp>
        <p:nvSpPr>
          <p:cNvPr id="4" name="Date Placeholder 3">
            <a:extLst>
              <a:ext uri="{FF2B5EF4-FFF2-40B4-BE49-F238E27FC236}">
                <a16:creationId xmlns:a16="http://schemas.microsoft.com/office/drawing/2014/main" id="{B1BE5A77-2098-4F7A-B463-13E770C12ACF}"/>
              </a:ext>
            </a:extLst>
          </p:cNvPr>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927076CD-1F45-4A45-BB42-DC0EF7585C7C}"/>
              </a:ext>
            </a:extLst>
          </p:cNvPr>
          <p:cNvSpPr>
            <a:spLocks noGrp="1"/>
          </p:cNvSpPr>
          <p:nvPr>
            <p:ph type="sldNum" sz="quarter" idx="12"/>
          </p:nvPr>
        </p:nvSpPr>
        <p:spPr>
          <a:xfrm>
            <a:off x="8540496"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28</a:t>
            </a:fld>
            <a:endParaRPr lang="en-US">
              <a:solidFill>
                <a:schemeClr val="tx1">
                  <a:lumMod val="50000"/>
                  <a:lumOff val="50000"/>
                </a:schemeClr>
              </a:solidFill>
            </a:endParaRPr>
          </a:p>
        </p:txBody>
      </p:sp>
    </p:spTree>
    <p:extLst>
      <p:ext uri="{BB962C8B-B14F-4D97-AF65-F5344CB8AC3E}">
        <p14:creationId xmlns:p14="http://schemas.microsoft.com/office/powerpoint/2010/main" val="1199508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755A0C-4D3E-4050-81FA-77B44F43C425}"/>
              </a:ext>
            </a:extLst>
          </p:cNvPr>
          <p:cNvSpPr>
            <a:spLocks noGrp="1"/>
          </p:cNvSpPr>
          <p:nvPr>
            <p:ph type="title"/>
          </p:nvPr>
        </p:nvSpPr>
        <p:spPr>
          <a:xfrm>
            <a:off x="1115568" y="548640"/>
            <a:ext cx="10168128" cy="1179576"/>
          </a:xfrm>
        </p:spPr>
        <p:txBody>
          <a:bodyPr>
            <a:normAutofit/>
          </a:bodyPr>
          <a:lstStyle/>
          <a:p>
            <a:r>
              <a:rPr lang="en-US" sz="4000" dirty="0"/>
              <a:t>Case discussion</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E9AF742-7165-4706-BA9B-C459504FCEE8}"/>
              </a:ext>
            </a:extLst>
          </p:cNvPr>
          <p:cNvSpPr>
            <a:spLocks noGrp="1"/>
          </p:cNvSpPr>
          <p:nvPr>
            <p:ph idx="1"/>
          </p:nvPr>
        </p:nvSpPr>
        <p:spPr>
          <a:xfrm>
            <a:off x="1115568" y="2481943"/>
            <a:ext cx="10168128" cy="3695020"/>
          </a:xfrm>
        </p:spPr>
        <p:txBody>
          <a:bodyPr>
            <a:normAutofit/>
          </a:bodyPr>
          <a:lstStyle/>
          <a:p>
            <a:r>
              <a:rPr lang="en-US" sz="2200" dirty="0"/>
              <a:t>What are you </a:t>
            </a:r>
            <a:r>
              <a:rPr lang="en-US" sz="2200" b="1" dirty="0"/>
              <a:t>most worried about </a:t>
            </a:r>
            <a:r>
              <a:rPr lang="en-US" sz="2200" dirty="0"/>
              <a:t>for Mr. Thompson? </a:t>
            </a:r>
          </a:p>
          <a:p>
            <a:r>
              <a:rPr lang="en-US" sz="2200" dirty="0"/>
              <a:t>What </a:t>
            </a:r>
            <a:r>
              <a:rPr lang="en-US" sz="2200" b="1" dirty="0"/>
              <a:t>resources</a:t>
            </a:r>
            <a:r>
              <a:rPr lang="en-US" sz="2200" dirty="0"/>
              <a:t> would you want to mobilize for Mr. Thompson? </a:t>
            </a:r>
          </a:p>
          <a:p>
            <a:r>
              <a:rPr lang="en-US" sz="2200" dirty="0"/>
              <a:t>How would you address his </a:t>
            </a:r>
            <a:r>
              <a:rPr lang="en-US" sz="2200" b="1" dirty="0"/>
              <a:t>mentation</a:t>
            </a:r>
            <a:r>
              <a:rPr lang="en-US" sz="2200" dirty="0"/>
              <a:t>? </a:t>
            </a:r>
          </a:p>
          <a:p>
            <a:endParaRPr lang="en-US" sz="2200" dirty="0"/>
          </a:p>
        </p:txBody>
      </p:sp>
      <p:sp>
        <p:nvSpPr>
          <p:cNvPr id="4" name="Date Placeholder 3">
            <a:extLst>
              <a:ext uri="{FF2B5EF4-FFF2-40B4-BE49-F238E27FC236}">
                <a16:creationId xmlns:a16="http://schemas.microsoft.com/office/drawing/2014/main" id="{F280FDD9-CC62-401F-901E-464AA8660730}"/>
              </a:ext>
            </a:extLst>
          </p:cNvPr>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35AD7816-5E92-4A66-9011-5D697FC1EE3C}"/>
              </a:ext>
            </a:extLst>
          </p:cNvPr>
          <p:cNvSpPr>
            <a:spLocks noGrp="1"/>
          </p:cNvSpPr>
          <p:nvPr>
            <p:ph type="sldNum" sz="quarter" idx="12"/>
          </p:nvPr>
        </p:nvSpPr>
        <p:spPr>
          <a:xfrm>
            <a:off x="8540496"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29</a:t>
            </a:fld>
            <a:endParaRPr lang="en-US">
              <a:solidFill>
                <a:schemeClr val="tx1">
                  <a:lumMod val="50000"/>
                  <a:lumOff val="50000"/>
                </a:schemeClr>
              </a:solidFill>
            </a:endParaRPr>
          </a:p>
        </p:txBody>
      </p:sp>
    </p:spTree>
    <p:extLst>
      <p:ext uri="{BB962C8B-B14F-4D97-AF65-F5344CB8AC3E}">
        <p14:creationId xmlns:p14="http://schemas.microsoft.com/office/powerpoint/2010/main" val="25745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a:normAutofit/>
          </a:bodyPr>
          <a:lstStyle/>
          <a:p>
            <a:r>
              <a:rPr lang="en-US" sz="4000"/>
              <a:t>Session Objectives </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1115568" y="2481943"/>
            <a:ext cx="10168128" cy="3695020"/>
          </a:xfrm>
        </p:spPr>
        <p:txBody>
          <a:bodyPr vert="horz" lIns="91440" tIns="45720" rIns="91440" bIns="45720" rtlCol="0">
            <a:normAutofit/>
          </a:bodyPr>
          <a:lstStyle/>
          <a:p>
            <a:pPr marL="0" indent="0">
              <a:buNone/>
            </a:pPr>
            <a:r>
              <a:rPr lang="en-US" sz="2200" i="1" dirty="0"/>
              <a:t>By the end of this session, you will be able to:</a:t>
            </a:r>
          </a:p>
          <a:p>
            <a:pPr marL="514350" indent="-514350">
              <a:buAutoNum type="arabicPeriod"/>
            </a:pPr>
            <a:r>
              <a:rPr lang="en-US" sz="2200" dirty="0"/>
              <a:t>Describe the term “accelerated aging”</a:t>
            </a:r>
          </a:p>
          <a:p>
            <a:pPr marL="514350" indent="-514350">
              <a:buAutoNum type="arabicPeriod"/>
            </a:pPr>
            <a:r>
              <a:rPr lang="en-US" sz="2200" dirty="0"/>
              <a:t>Identify adults who are at higher risk of experiencing accelerated aging.</a:t>
            </a:r>
          </a:p>
          <a:p>
            <a:pPr marL="514350" indent="-514350">
              <a:buAutoNum type="arabicPeriod"/>
            </a:pPr>
            <a:r>
              <a:rPr lang="en-US" sz="2200" dirty="0"/>
              <a:t>Describe accelerated aging pathways to higher incidence of dementia.</a:t>
            </a:r>
          </a:p>
          <a:p>
            <a:pPr marL="514350" indent="-514350">
              <a:buAutoNum type="arabicPeriod"/>
            </a:pPr>
            <a:r>
              <a:rPr lang="en-US" sz="2200" dirty="0"/>
              <a:t>Identify opportunities for community intervention to improve the well-being of those experiencing accelerated aging. </a:t>
            </a:r>
          </a:p>
        </p:txBody>
      </p:sp>
      <p:sp>
        <p:nvSpPr>
          <p:cNvPr id="4" name="Date Placeholder 3"/>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p:cNvSpPr>
            <a:spLocks noGrp="1"/>
          </p:cNvSpPr>
          <p:nvPr>
            <p:ph type="sldNum" sz="quarter" idx="12"/>
          </p:nvPr>
        </p:nvSpPr>
        <p:spPr>
          <a:xfrm>
            <a:off x="8540496" y="6356350"/>
            <a:ext cx="2743200" cy="365125"/>
          </a:xfrm>
        </p:spPr>
        <p:txBody>
          <a:bodyPr>
            <a:normAutofit/>
          </a:bodyPr>
          <a:lstStyle/>
          <a:p>
            <a:pPr>
              <a:spcAft>
                <a:spcPts val="600"/>
              </a:spcAft>
            </a:pPr>
            <a:fld id="{B28212A2-A612-4986-8EC4-1B3A1B869C69}" type="slidenum">
              <a:rPr lang="en-US">
                <a:solidFill>
                  <a:schemeClr val="tx1">
                    <a:lumMod val="50000"/>
                    <a:lumOff val="50000"/>
                  </a:schemeClr>
                </a:solidFill>
              </a:rPr>
              <a:pPr>
                <a:spcAft>
                  <a:spcPts val="600"/>
                </a:spcAft>
              </a:pPr>
              <a:t>3</a:t>
            </a:fld>
            <a:endParaRPr lang="en-US">
              <a:solidFill>
                <a:schemeClr val="tx1">
                  <a:lumMod val="50000"/>
                  <a:lumOff val="50000"/>
                </a:schemeClr>
              </a:solidFill>
            </a:endParaRPr>
          </a:p>
        </p:txBody>
      </p:sp>
    </p:spTree>
    <p:extLst>
      <p:ext uri="{BB962C8B-B14F-4D97-AF65-F5344CB8AC3E}">
        <p14:creationId xmlns:p14="http://schemas.microsoft.com/office/powerpoint/2010/main" val="3570575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7C4E59-D446-4F9F-AB58-60D7264875CA}"/>
              </a:ext>
            </a:extLst>
          </p:cNvPr>
          <p:cNvSpPr>
            <a:spLocks noGrp="1"/>
          </p:cNvSpPr>
          <p:nvPr>
            <p:ph type="sldNum" sz="quarter" idx="12"/>
          </p:nvPr>
        </p:nvSpPr>
        <p:spPr/>
        <p:txBody>
          <a:bodyPr/>
          <a:lstStyle/>
          <a:p>
            <a:fld id="{2E0F0C73-8AE5-4BA2-9586-8E4C2E72B6E4}" type="slidenum">
              <a:rPr lang="en-US" smtClean="0"/>
              <a:t>30</a:t>
            </a:fld>
            <a:endParaRPr lang="en-US"/>
          </a:p>
        </p:txBody>
      </p:sp>
      <p:pic>
        <p:nvPicPr>
          <p:cNvPr id="9" name="Picture 8">
            <a:extLst>
              <a:ext uri="{FF2B5EF4-FFF2-40B4-BE49-F238E27FC236}">
                <a16:creationId xmlns:a16="http://schemas.microsoft.com/office/drawing/2014/main" id="{B9258B61-3647-4655-95F4-571452DF58DE}"/>
              </a:ext>
            </a:extLst>
          </p:cNvPr>
          <p:cNvPicPr>
            <a:picLocks noChangeAspect="1"/>
          </p:cNvPicPr>
          <p:nvPr/>
        </p:nvPicPr>
        <p:blipFill>
          <a:blip r:embed="rId3"/>
          <a:stretch>
            <a:fillRect/>
          </a:stretch>
        </p:blipFill>
        <p:spPr>
          <a:xfrm>
            <a:off x="1952625" y="136525"/>
            <a:ext cx="8286750" cy="6036585"/>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F6E04D65-5A1A-4D0F-A79D-FA7ED3D3C253}"/>
              </a:ext>
            </a:extLst>
          </p:cNvPr>
          <p:cNvSpPr/>
          <p:nvPr/>
        </p:nvSpPr>
        <p:spPr>
          <a:xfrm>
            <a:off x="1756410" y="6200839"/>
            <a:ext cx="6096000" cy="577081"/>
          </a:xfrm>
          <a:prstGeom prst="rect">
            <a:avLst/>
          </a:prstGeom>
        </p:spPr>
        <p:txBody>
          <a:bodyPr wrap="square">
            <a:spAutoFit/>
          </a:bodyPr>
          <a:lstStyle/>
          <a:p>
            <a:r>
              <a:rPr lang="en-US" sz="1050" dirty="0">
                <a:solidFill>
                  <a:srgbClr val="000000"/>
                </a:solidFill>
              </a:rPr>
              <a:t>Brown R, </a:t>
            </a:r>
            <a:r>
              <a:rPr lang="en-US" sz="1050" dirty="0" err="1">
                <a:solidFill>
                  <a:srgbClr val="000000"/>
                </a:solidFill>
              </a:rPr>
              <a:t>Kushel</a:t>
            </a:r>
            <a:r>
              <a:rPr lang="en-US" sz="1050" dirty="0">
                <a:solidFill>
                  <a:srgbClr val="000000"/>
                </a:solidFill>
              </a:rPr>
              <a:t>, M. Understanding the Effects of Homelessness and Housing Instability on Older Adults. In: Williams BA, Chang A, </a:t>
            </a:r>
            <a:r>
              <a:rPr lang="en-US" sz="1050" dirty="0" err="1">
                <a:solidFill>
                  <a:srgbClr val="000000"/>
                </a:solidFill>
              </a:rPr>
              <a:t>Ahalt</a:t>
            </a:r>
            <a:r>
              <a:rPr lang="en-US" sz="1050" dirty="0">
                <a:solidFill>
                  <a:srgbClr val="000000"/>
                </a:solidFill>
              </a:rPr>
              <a:t> C, Chen H, Conant R, </a:t>
            </a:r>
            <a:r>
              <a:rPr lang="en-US" sz="1050" dirty="0" err="1">
                <a:solidFill>
                  <a:srgbClr val="000000"/>
                </a:solidFill>
              </a:rPr>
              <a:t>Landefeld</a:t>
            </a:r>
            <a:r>
              <a:rPr lang="en-US" sz="1050" dirty="0">
                <a:solidFill>
                  <a:srgbClr val="000000"/>
                </a:solidFill>
              </a:rPr>
              <a:t> C, Ritchie C, Yukawa M. eds. Current Diagnosis &amp; Treatment: Geriatrics, Second Edition New York, NY: McGraw-Hill; 2014. </a:t>
            </a:r>
            <a:endParaRPr lang="en-US" sz="1050" dirty="0"/>
          </a:p>
        </p:txBody>
      </p:sp>
    </p:spTree>
    <p:extLst>
      <p:ext uri="{BB962C8B-B14F-4D97-AF65-F5344CB8AC3E}">
        <p14:creationId xmlns:p14="http://schemas.microsoft.com/office/powerpoint/2010/main" val="2720207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279CE1-6A8C-41D9-943C-D7E35AE0AA5A}"/>
              </a:ext>
            </a:extLst>
          </p:cNvPr>
          <p:cNvSpPr>
            <a:spLocks noGrp="1"/>
          </p:cNvSpPr>
          <p:nvPr>
            <p:ph type="title"/>
          </p:nvPr>
        </p:nvSpPr>
        <p:spPr>
          <a:xfrm>
            <a:off x="1115568" y="548640"/>
            <a:ext cx="10168128" cy="1179576"/>
          </a:xfrm>
        </p:spPr>
        <p:txBody>
          <a:bodyPr>
            <a:normAutofit/>
          </a:bodyPr>
          <a:lstStyle/>
          <a:p>
            <a:r>
              <a:rPr lang="en-US" sz="3700" dirty="0"/>
              <a:t>Providing care for houseless older adults</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FACD183-E22D-44C1-A207-36A11FA5CA89}"/>
              </a:ext>
            </a:extLst>
          </p:cNvPr>
          <p:cNvSpPr>
            <a:spLocks noGrp="1"/>
          </p:cNvSpPr>
          <p:nvPr>
            <p:ph idx="1"/>
          </p:nvPr>
        </p:nvSpPr>
        <p:spPr>
          <a:xfrm>
            <a:off x="1115568" y="2351314"/>
            <a:ext cx="10168128" cy="3695020"/>
          </a:xfrm>
        </p:spPr>
        <p:txBody>
          <a:bodyPr>
            <a:noAutofit/>
          </a:bodyPr>
          <a:lstStyle/>
          <a:p>
            <a:r>
              <a:rPr lang="en-US" sz="2000" dirty="0"/>
              <a:t>Screen for </a:t>
            </a:r>
            <a:r>
              <a:rPr lang="en-US" sz="2000" b="1" dirty="0"/>
              <a:t>ADL/IADL impairments </a:t>
            </a:r>
          </a:p>
          <a:p>
            <a:pPr lvl="1"/>
            <a:r>
              <a:rPr lang="en-US" sz="2000" dirty="0"/>
              <a:t>Brief Instrumental Functioning Scale (BIFS) validated for houseless adults</a:t>
            </a:r>
          </a:p>
          <a:p>
            <a:r>
              <a:rPr lang="en-US" sz="2000" dirty="0"/>
              <a:t>Screen for </a:t>
            </a:r>
            <a:r>
              <a:rPr lang="en-US" sz="2000" b="1" dirty="0"/>
              <a:t>falls</a:t>
            </a:r>
            <a:r>
              <a:rPr lang="en-US" sz="2000" dirty="0"/>
              <a:t> at age 50</a:t>
            </a:r>
          </a:p>
          <a:p>
            <a:pPr lvl="1"/>
            <a:r>
              <a:rPr lang="en-US" sz="2000" dirty="0"/>
              <a:t>Documentation requesting lower bunk </a:t>
            </a:r>
          </a:p>
          <a:p>
            <a:pPr lvl="1"/>
            <a:r>
              <a:rPr lang="en-US" sz="2000" dirty="0"/>
              <a:t>Physical Therapy—don’t assume it can’t happen</a:t>
            </a:r>
          </a:p>
          <a:p>
            <a:r>
              <a:rPr lang="en-US" sz="2000" dirty="0"/>
              <a:t>Screen for </a:t>
            </a:r>
            <a:r>
              <a:rPr lang="en-US" sz="2000" b="1" dirty="0"/>
              <a:t>cognitive impairment</a:t>
            </a:r>
          </a:p>
          <a:p>
            <a:pPr lvl="1"/>
            <a:r>
              <a:rPr lang="en-US" sz="2000" dirty="0"/>
              <a:t>Use usual metrics (MOCA, SLUMS)</a:t>
            </a:r>
          </a:p>
          <a:p>
            <a:pPr lvl="1"/>
            <a:r>
              <a:rPr lang="en-US" sz="2000" dirty="0"/>
              <a:t>Early referral to social work to determine resources</a:t>
            </a:r>
          </a:p>
          <a:p>
            <a:r>
              <a:rPr lang="en-US" sz="2000" b="1" dirty="0"/>
              <a:t>Medication</a:t>
            </a:r>
            <a:r>
              <a:rPr lang="en-US" sz="2000" dirty="0"/>
              <a:t> management</a:t>
            </a:r>
          </a:p>
          <a:p>
            <a:pPr lvl="1"/>
            <a:r>
              <a:rPr lang="en-US" sz="2000" dirty="0"/>
              <a:t>Storage options and refrigeration</a:t>
            </a:r>
          </a:p>
          <a:p>
            <a:pPr lvl="1"/>
            <a:r>
              <a:rPr lang="en-US" sz="2000" dirty="0"/>
              <a:t>Weekly dispenses to minimize lost/stolen medications</a:t>
            </a:r>
          </a:p>
        </p:txBody>
      </p:sp>
      <p:sp>
        <p:nvSpPr>
          <p:cNvPr id="4" name="Date Placeholder 3">
            <a:extLst>
              <a:ext uri="{FF2B5EF4-FFF2-40B4-BE49-F238E27FC236}">
                <a16:creationId xmlns:a16="http://schemas.microsoft.com/office/drawing/2014/main" id="{E9712B0F-F3BF-4534-AE11-CDFB04149F7E}"/>
              </a:ext>
            </a:extLst>
          </p:cNvPr>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154E4967-F8FA-44D4-B9A0-9728E326BA0F}"/>
              </a:ext>
            </a:extLst>
          </p:cNvPr>
          <p:cNvSpPr>
            <a:spLocks noGrp="1"/>
          </p:cNvSpPr>
          <p:nvPr>
            <p:ph type="sldNum" sz="quarter" idx="12"/>
          </p:nvPr>
        </p:nvSpPr>
        <p:spPr>
          <a:xfrm>
            <a:off x="8540496"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31</a:t>
            </a:fld>
            <a:endParaRPr lang="en-US">
              <a:solidFill>
                <a:schemeClr val="tx1">
                  <a:lumMod val="50000"/>
                  <a:lumOff val="50000"/>
                </a:schemeClr>
              </a:solidFill>
            </a:endParaRPr>
          </a:p>
        </p:txBody>
      </p:sp>
      <p:pic>
        <p:nvPicPr>
          <p:cNvPr id="8" name="Graphic 7" descr="Bus with solid fill">
            <a:extLst>
              <a:ext uri="{FF2B5EF4-FFF2-40B4-BE49-F238E27FC236}">
                <a16:creationId xmlns:a16="http://schemas.microsoft.com/office/drawing/2014/main" id="{A04694D5-B11F-D57C-5125-FD407D7A2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8028" y="2276856"/>
            <a:ext cx="914400" cy="914400"/>
          </a:xfrm>
          <a:prstGeom prst="rect">
            <a:avLst/>
          </a:prstGeom>
        </p:spPr>
      </p:pic>
      <p:pic>
        <p:nvPicPr>
          <p:cNvPr id="10" name="Graphic 9" descr="Slippery with solid fill">
            <a:extLst>
              <a:ext uri="{FF2B5EF4-FFF2-40B4-BE49-F238E27FC236}">
                <a16:creationId xmlns:a16="http://schemas.microsoft.com/office/drawing/2014/main" id="{798400A8-717A-71CB-654E-2A2F3E685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8028" y="3191256"/>
            <a:ext cx="914400" cy="914400"/>
          </a:xfrm>
          <a:prstGeom prst="rect">
            <a:avLst/>
          </a:prstGeom>
        </p:spPr>
      </p:pic>
      <p:pic>
        <p:nvPicPr>
          <p:cNvPr id="14" name="Graphic 13" descr="Brain with solid fill">
            <a:extLst>
              <a:ext uri="{FF2B5EF4-FFF2-40B4-BE49-F238E27FC236}">
                <a16:creationId xmlns:a16="http://schemas.microsoft.com/office/drawing/2014/main" id="{F472388B-066B-092C-FFFB-4E65EFE65A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08028" y="4198824"/>
            <a:ext cx="914400" cy="914400"/>
          </a:xfrm>
          <a:prstGeom prst="rect">
            <a:avLst/>
          </a:prstGeom>
        </p:spPr>
      </p:pic>
      <p:pic>
        <p:nvPicPr>
          <p:cNvPr id="16" name="Graphic 15" descr="Medicine with solid fill">
            <a:extLst>
              <a:ext uri="{FF2B5EF4-FFF2-40B4-BE49-F238E27FC236}">
                <a16:creationId xmlns:a16="http://schemas.microsoft.com/office/drawing/2014/main" id="{B3888FBF-89B2-B944-7FC0-85ED3E2E89C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808028" y="5283761"/>
            <a:ext cx="1138685" cy="1138685"/>
          </a:xfrm>
          <a:prstGeom prst="rect">
            <a:avLst/>
          </a:prstGeom>
        </p:spPr>
      </p:pic>
    </p:spTree>
    <p:extLst>
      <p:ext uri="{BB962C8B-B14F-4D97-AF65-F5344CB8AC3E}">
        <p14:creationId xmlns:p14="http://schemas.microsoft.com/office/powerpoint/2010/main" val="16657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C327E-8EA9-4772-BED6-243E32F0BB68}"/>
              </a:ext>
            </a:extLst>
          </p:cNvPr>
          <p:cNvSpPr>
            <a:spLocks noGrp="1"/>
          </p:cNvSpPr>
          <p:nvPr>
            <p:ph type="title"/>
          </p:nvPr>
        </p:nvSpPr>
        <p:spPr>
          <a:xfrm>
            <a:off x="411480" y="991443"/>
            <a:ext cx="4443154" cy="1087819"/>
          </a:xfrm>
        </p:spPr>
        <p:txBody>
          <a:bodyPr anchor="b">
            <a:normAutofit/>
          </a:bodyPr>
          <a:lstStyle/>
          <a:p>
            <a:r>
              <a:rPr lang="en-US" sz="3400" dirty="0"/>
              <a:t>It’s not JUST housing that’s needed</a:t>
            </a:r>
          </a:p>
        </p:txBody>
      </p:sp>
      <p:sp>
        <p:nvSpPr>
          <p:cNvPr id="18" name="Rectangle 17">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3C5F2A1-076B-4D02-9A07-E61C216C0DEA}"/>
              </a:ext>
            </a:extLst>
          </p:cNvPr>
          <p:cNvSpPr>
            <a:spLocks noGrp="1"/>
          </p:cNvSpPr>
          <p:nvPr>
            <p:ph idx="1"/>
          </p:nvPr>
        </p:nvSpPr>
        <p:spPr>
          <a:xfrm>
            <a:off x="411480" y="2684095"/>
            <a:ext cx="4443154" cy="3492868"/>
          </a:xfrm>
        </p:spPr>
        <p:txBody>
          <a:bodyPr>
            <a:normAutofit/>
          </a:bodyPr>
          <a:lstStyle/>
          <a:p>
            <a:pPr marL="0" indent="0">
              <a:buNone/>
            </a:pPr>
            <a:r>
              <a:rPr lang="en-US" sz="2000" i="1" dirty="0"/>
              <a:t>“Housing alone may not be sufficient to end and prevent homelessness for older adults and other at-risk subgroups, such as chronically homeless persons with an undue burden of co-occurring medical, psychiatric, and substance use disorders.” </a:t>
            </a:r>
            <a:br>
              <a:rPr lang="en-US" sz="2000" i="1" dirty="0"/>
            </a:br>
            <a:r>
              <a:rPr lang="en-US" sz="2000" i="1" dirty="0"/>
              <a:t>– Dr. James O’Connell, Boston Health Care for the Homeless Program</a:t>
            </a:r>
          </a:p>
          <a:p>
            <a:pPr marL="0" indent="0">
              <a:buNone/>
            </a:pPr>
            <a:endParaRPr lang="en-US" sz="1800" i="1" dirty="0"/>
          </a:p>
        </p:txBody>
      </p:sp>
      <p:pic>
        <p:nvPicPr>
          <p:cNvPr id="11" name="Picture 10">
            <a:extLst>
              <a:ext uri="{FF2B5EF4-FFF2-40B4-BE49-F238E27FC236}">
                <a16:creationId xmlns:a16="http://schemas.microsoft.com/office/drawing/2014/main" id="{103CB3AE-3223-46EA-A9D8-C8D88163E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85816" y="1267933"/>
            <a:ext cx="6440424" cy="4266780"/>
          </a:xfrm>
          <a:prstGeom prst="rect">
            <a:avLst/>
          </a:prstGeom>
        </p:spPr>
      </p:pic>
      <p:sp>
        <p:nvSpPr>
          <p:cNvPr id="4" name="Date Placeholder 3">
            <a:extLst>
              <a:ext uri="{FF2B5EF4-FFF2-40B4-BE49-F238E27FC236}">
                <a16:creationId xmlns:a16="http://schemas.microsoft.com/office/drawing/2014/main" id="{00EB9957-EADF-4148-AD4E-3C3F4AC5CDE5}"/>
              </a:ext>
            </a:extLst>
          </p:cNvPr>
          <p:cNvSpPr>
            <a:spLocks noGrp="1"/>
          </p:cNvSpPr>
          <p:nvPr>
            <p:ph type="dt" sz="half" idx="10"/>
          </p:nvPr>
        </p:nvSpPr>
        <p:spPr>
          <a:xfrm>
            <a:off x="411479" y="6356350"/>
            <a:ext cx="1417321"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C7152823-79B6-4192-A93F-E7EF79CCD6EF}"/>
              </a:ext>
            </a:extLst>
          </p:cNvPr>
          <p:cNvSpPr>
            <a:spLocks noGrp="1"/>
          </p:cNvSpPr>
          <p:nvPr>
            <p:ph type="sldNum" sz="quarter" idx="12"/>
          </p:nvPr>
        </p:nvSpPr>
        <p:spPr>
          <a:xfrm>
            <a:off x="9037321"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32</a:t>
            </a:fld>
            <a:endParaRPr lang="en-US">
              <a:solidFill>
                <a:schemeClr val="tx1">
                  <a:lumMod val="50000"/>
                  <a:lumOff val="50000"/>
                </a:schemeClr>
              </a:solidFill>
            </a:endParaRPr>
          </a:p>
        </p:txBody>
      </p:sp>
      <p:sp>
        <p:nvSpPr>
          <p:cNvPr id="8" name="Rectangle 7">
            <a:extLst>
              <a:ext uri="{FF2B5EF4-FFF2-40B4-BE49-F238E27FC236}">
                <a16:creationId xmlns:a16="http://schemas.microsoft.com/office/drawing/2014/main" id="{64206FA1-595B-4E4B-9025-9026341F2C93}"/>
              </a:ext>
            </a:extLst>
          </p:cNvPr>
          <p:cNvSpPr/>
          <p:nvPr/>
        </p:nvSpPr>
        <p:spPr>
          <a:xfrm>
            <a:off x="5577842" y="6125517"/>
            <a:ext cx="6096000" cy="461665"/>
          </a:xfrm>
          <a:prstGeom prst="rect">
            <a:avLst/>
          </a:prstGeom>
        </p:spPr>
        <p:txBody>
          <a:bodyPr>
            <a:spAutoFit/>
          </a:bodyPr>
          <a:lstStyle/>
          <a:p>
            <a:r>
              <a:rPr lang="en-US" sz="1200" dirty="0">
                <a:solidFill>
                  <a:srgbClr val="333333"/>
                </a:solidFill>
                <a:latin typeface="Guardian TextSans Web"/>
              </a:rPr>
              <a:t>O’Connell JJ. Zones of Excess Mortality for Homeless Adults in the US—A Half Century Later. JAMA Intern Med. 2022</a:t>
            </a:r>
            <a:endParaRPr lang="en-US" sz="1200" dirty="0"/>
          </a:p>
        </p:txBody>
      </p:sp>
    </p:spTree>
    <p:extLst>
      <p:ext uri="{BB962C8B-B14F-4D97-AF65-F5344CB8AC3E}">
        <p14:creationId xmlns:p14="http://schemas.microsoft.com/office/powerpoint/2010/main" val="147700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F96180-B811-4863-9624-B9E93278DD0D}"/>
              </a:ext>
            </a:extLst>
          </p:cNvPr>
          <p:cNvSpPr>
            <a:spLocks noGrp="1"/>
          </p:cNvSpPr>
          <p:nvPr>
            <p:ph type="title"/>
          </p:nvPr>
        </p:nvSpPr>
        <p:spPr>
          <a:xfrm>
            <a:off x="1115568" y="548640"/>
            <a:ext cx="10168128" cy="1179576"/>
          </a:xfrm>
        </p:spPr>
        <p:txBody>
          <a:bodyPr>
            <a:normAutofit/>
          </a:bodyPr>
          <a:lstStyle/>
          <a:p>
            <a:r>
              <a:rPr lang="en-US" sz="4000" dirty="0"/>
              <a:t>Takeaways</a:t>
            </a:r>
          </a:p>
        </p:txBody>
      </p:sp>
      <p:sp>
        <p:nvSpPr>
          <p:cNvPr id="17"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ED33F08-9BC9-4B58-96F3-C73C566B4C86}"/>
              </a:ext>
            </a:extLst>
          </p:cNvPr>
          <p:cNvSpPr>
            <a:spLocks noGrp="1"/>
          </p:cNvSpPr>
          <p:nvPr>
            <p:ph idx="1"/>
          </p:nvPr>
        </p:nvSpPr>
        <p:spPr>
          <a:xfrm>
            <a:off x="1115568" y="2481943"/>
            <a:ext cx="10168128" cy="3695020"/>
          </a:xfrm>
        </p:spPr>
        <p:txBody>
          <a:bodyPr>
            <a:normAutofit/>
          </a:bodyPr>
          <a:lstStyle/>
          <a:p>
            <a:r>
              <a:rPr lang="en-US" sz="2200" dirty="0"/>
              <a:t>Chronic stress, trauma, and social/healthcare disparities cause the body to age at a faster rate than expected</a:t>
            </a:r>
          </a:p>
          <a:p>
            <a:r>
              <a:rPr lang="en-US" sz="2200" dirty="0"/>
              <a:t>Accelerated aging leads to the development of geriatric syndromes 10-15 years ahead of chronological age--this means higher rate of comorbidities, risk of falls, cognitive impairment in a "younger" patient</a:t>
            </a:r>
          </a:p>
          <a:p>
            <a:r>
              <a:rPr lang="en-US" sz="2200" dirty="0"/>
              <a:t>Screening for social determinants of health within primary care settings could improve the ability to detect accelerated aging</a:t>
            </a:r>
          </a:p>
          <a:p>
            <a:r>
              <a:rPr lang="en-US" sz="2200" dirty="0"/>
              <a:t>There is no magic “solution”—but identifying geriatric syndromes in individuals with accelerated aging lets you intervene and improve quality of life</a:t>
            </a:r>
          </a:p>
        </p:txBody>
      </p:sp>
      <p:sp>
        <p:nvSpPr>
          <p:cNvPr id="4" name="Date Placeholder 3">
            <a:extLst>
              <a:ext uri="{FF2B5EF4-FFF2-40B4-BE49-F238E27FC236}">
                <a16:creationId xmlns:a16="http://schemas.microsoft.com/office/drawing/2014/main" id="{2433E22A-2980-4F79-A124-FD226C4DB0D5}"/>
              </a:ext>
            </a:extLst>
          </p:cNvPr>
          <p:cNvSpPr>
            <a:spLocks noGrp="1"/>
          </p:cNvSpPr>
          <p:nvPr>
            <p:ph type="dt" sz="half" idx="10"/>
          </p:nvPr>
        </p:nvSpPr>
        <p:spPr>
          <a:xfrm>
            <a:off x="1115568"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FA39745B-39C4-46E8-83A1-135D4F4458F8}"/>
              </a:ext>
            </a:extLst>
          </p:cNvPr>
          <p:cNvSpPr>
            <a:spLocks noGrp="1"/>
          </p:cNvSpPr>
          <p:nvPr>
            <p:ph type="sldNum" sz="quarter" idx="12"/>
          </p:nvPr>
        </p:nvSpPr>
        <p:spPr>
          <a:xfrm>
            <a:off x="8540496" y="6356350"/>
            <a:ext cx="2743200" cy="365125"/>
          </a:xfrm>
        </p:spPr>
        <p:txBody>
          <a:bodyPr>
            <a:normAutofit/>
          </a:bodyPr>
          <a:lstStyle/>
          <a:p>
            <a:pPr>
              <a:spcAft>
                <a:spcPts val="600"/>
              </a:spcAft>
            </a:pPr>
            <a:fld id="{2E0F0C73-8AE5-4BA2-9586-8E4C2E72B6E4}" type="slidenum">
              <a:rPr lang="en-US">
                <a:solidFill>
                  <a:schemeClr val="tx1">
                    <a:lumMod val="50000"/>
                    <a:lumOff val="50000"/>
                  </a:schemeClr>
                </a:solidFill>
              </a:rPr>
              <a:pPr>
                <a:spcAft>
                  <a:spcPts val="600"/>
                </a:spcAft>
              </a:pPr>
              <a:t>33</a:t>
            </a:fld>
            <a:endParaRPr lang="en-US">
              <a:solidFill>
                <a:schemeClr val="tx1">
                  <a:lumMod val="50000"/>
                  <a:lumOff val="50000"/>
                </a:schemeClr>
              </a:solidFill>
            </a:endParaRPr>
          </a:p>
        </p:txBody>
      </p:sp>
    </p:spTree>
    <p:extLst>
      <p:ext uri="{BB962C8B-B14F-4D97-AF65-F5344CB8AC3E}">
        <p14:creationId xmlns:p14="http://schemas.microsoft.com/office/powerpoint/2010/main" val="1545521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Thank you!</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0" y="1702743"/>
            <a:ext cx="7942734" cy="2918416"/>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621160"/>
            <a:ext cx="9670567" cy="2167186"/>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8000" dirty="0">
                <a:solidFill>
                  <a:srgbClr val="002060"/>
                </a:solidFill>
                <a:latin typeface="Calibri"/>
                <a:ea typeface="+mn-lt"/>
                <a:cs typeface="+mn-lt"/>
              </a:rPr>
              <a:t>Laura Byerly, MD</a:t>
            </a:r>
          </a:p>
          <a:p>
            <a:pPr marL="0" indent="0" algn="ctr">
              <a:lnSpc>
                <a:spcPct val="120000"/>
              </a:lnSpc>
              <a:spcBef>
                <a:spcPts val="0"/>
              </a:spcBef>
              <a:buNone/>
            </a:pPr>
            <a:r>
              <a:rPr lang="en-US" sz="8000" dirty="0">
                <a:solidFill>
                  <a:srgbClr val="002060"/>
                </a:solidFill>
                <a:latin typeface="Calibri"/>
                <a:ea typeface="+mn-lt"/>
                <a:cs typeface="+mn-lt"/>
              </a:rPr>
              <a:t>Associate Professor of Medicine</a:t>
            </a:r>
          </a:p>
          <a:p>
            <a:pPr marL="0" indent="0" algn="ctr">
              <a:lnSpc>
                <a:spcPct val="120000"/>
              </a:lnSpc>
              <a:spcBef>
                <a:spcPts val="0"/>
              </a:spcBef>
              <a:buNone/>
            </a:pPr>
            <a:r>
              <a:rPr lang="en-US" sz="8000" dirty="0">
                <a:solidFill>
                  <a:srgbClr val="002060"/>
                </a:solidFill>
                <a:latin typeface="Calibri"/>
                <a:ea typeface="+mn-lt"/>
                <a:cs typeface="+mn-lt"/>
              </a:rPr>
              <a:t>Oregon Health &amp; Science University</a:t>
            </a:r>
          </a:p>
          <a:p>
            <a:pPr marL="0" indent="0" algn="ctr">
              <a:lnSpc>
                <a:spcPct val="120000"/>
              </a:lnSpc>
              <a:spcBef>
                <a:spcPts val="0"/>
              </a:spcBef>
              <a:buNone/>
            </a:pPr>
            <a:r>
              <a:rPr lang="en-US" sz="8000" dirty="0">
                <a:solidFill>
                  <a:srgbClr val="002060"/>
                </a:solidFill>
                <a:latin typeface="Calibri"/>
                <a:ea typeface="+mn-lt"/>
                <a:cs typeface="+mn-lt"/>
              </a:rPr>
              <a:t>Oregon GWEP Program Director</a:t>
            </a:r>
          </a:p>
          <a:p>
            <a:pPr marL="0" indent="0" algn="ctr">
              <a:lnSpc>
                <a:spcPct val="120000"/>
              </a:lnSpc>
              <a:spcBef>
                <a:spcPts val="0"/>
              </a:spcBef>
              <a:buNone/>
            </a:pPr>
            <a:r>
              <a:rPr lang="en-US" sz="8000" dirty="0">
                <a:solidFill>
                  <a:srgbClr val="002060"/>
                </a:solidFill>
                <a:latin typeface="Calibri"/>
                <a:ea typeface="+mn-lt"/>
                <a:cs typeface="+mn-lt"/>
              </a:rPr>
              <a:t>byerlyla@ohsu.edu</a:t>
            </a:r>
          </a:p>
          <a:p>
            <a:pPr marL="0" indent="0" algn="ctr">
              <a:lnSpc>
                <a:spcPct val="120000"/>
              </a:lnSpc>
              <a:spcBef>
                <a:spcPts val="0"/>
              </a:spcBef>
              <a:buNone/>
            </a:pPr>
            <a:r>
              <a:rPr lang="en-US" sz="8000" dirty="0">
                <a:solidFill>
                  <a:srgbClr val="002060"/>
                </a:solidFill>
                <a:latin typeface="Calibri"/>
                <a:ea typeface="+mn-lt"/>
                <a:cs typeface="+mn-lt"/>
              </a:rPr>
              <a:t>gwep@ohsu.edu </a:t>
            </a:r>
          </a:p>
          <a:p>
            <a:pPr marL="457200" indent="-457200"/>
            <a:endParaRPr lang="en-US" dirty="0">
              <a:solidFill>
                <a:srgbClr val="008797"/>
              </a:solidFill>
              <a:latin typeface="Segoe UI"/>
              <a:cs typeface="Calibri"/>
            </a:endParaRPr>
          </a:p>
        </p:txBody>
      </p:sp>
      <p:sp>
        <p:nvSpPr>
          <p:cNvPr id="3" name="TextBox 2">
            <a:extLst>
              <a:ext uri="{FF2B5EF4-FFF2-40B4-BE49-F238E27FC236}">
                <a16:creationId xmlns:a16="http://schemas.microsoft.com/office/drawing/2014/main" id="{07017A3C-52E6-560C-3F5B-1F9050A6BBD6}"/>
              </a:ext>
            </a:extLst>
          </p:cNvPr>
          <p:cNvSpPr txBox="1"/>
          <p:nvPr/>
        </p:nvSpPr>
        <p:spPr>
          <a:xfrm>
            <a:off x="3086367" y="4108274"/>
            <a:ext cx="6101644" cy="369332"/>
          </a:xfrm>
          <a:prstGeom prst="rect">
            <a:avLst/>
          </a:prstGeom>
          <a:noFill/>
        </p:spPr>
        <p:txBody>
          <a:bodyPr wrap="square">
            <a:spAutoFit/>
          </a:bodyPr>
          <a:lstStyle/>
          <a:p>
            <a:pPr marL="0" indent="0" algn="ctr">
              <a:buNone/>
            </a:pPr>
            <a:r>
              <a:rPr lang="en-US" sz="1800" b="1" dirty="0">
                <a:solidFill>
                  <a:srgbClr val="002060"/>
                </a:solidFill>
                <a:latin typeface="Segoe UI"/>
                <a:cs typeface="Calibri"/>
              </a:rPr>
              <a:t>Visit: </a:t>
            </a:r>
            <a:r>
              <a:rPr lang="en-US" sz="1800" b="1" u="sng" dirty="0">
                <a:solidFill>
                  <a:srgbClr val="002060"/>
                </a:solidFill>
                <a:latin typeface="Segoe UI"/>
                <a:cs typeface="Calibri"/>
              </a:rPr>
              <a:t>IndianCountryECHO.org</a:t>
            </a:r>
            <a:r>
              <a:rPr lang="en-US" sz="1800" b="1" dirty="0">
                <a:solidFill>
                  <a:srgbClr val="002060"/>
                </a:solidFill>
                <a:latin typeface="Segoe UI"/>
                <a:cs typeface="Calibri"/>
              </a:rPr>
              <a:t> </a:t>
            </a:r>
          </a:p>
        </p:txBody>
      </p:sp>
      <p:pic>
        <p:nvPicPr>
          <p:cNvPr id="4" name="Picture 3" descr="A map of the state of oregon with mountains and trees&#10;&#10;Description automatically generated">
            <a:extLst>
              <a:ext uri="{FF2B5EF4-FFF2-40B4-BE49-F238E27FC236}">
                <a16:creationId xmlns:a16="http://schemas.microsoft.com/office/drawing/2014/main" id="{6F912294-EAB3-0E92-1FA6-FEDA7E8EC933}"/>
              </a:ext>
            </a:extLst>
          </p:cNvPr>
          <p:cNvPicPr>
            <a:picLocks noChangeAspect="1"/>
          </p:cNvPicPr>
          <p:nvPr/>
        </p:nvPicPr>
        <p:blipFill>
          <a:blip r:embed="rId4"/>
          <a:stretch>
            <a:fillRect/>
          </a:stretch>
        </p:blipFill>
        <p:spPr>
          <a:xfrm>
            <a:off x="8059142" y="4668982"/>
            <a:ext cx="2257738" cy="2167187"/>
          </a:xfrm>
          <a:prstGeom prst="rect">
            <a:avLst/>
          </a:prstGeom>
        </p:spPr>
      </p:pic>
      <p:sp>
        <p:nvSpPr>
          <p:cNvPr id="2" name="Date Placeholder 1">
            <a:extLst>
              <a:ext uri="{FF2B5EF4-FFF2-40B4-BE49-F238E27FC236}">
                <a16:creationId xmlns:a16="http://schemas.microsoft.com/office/drawing/2014/main" id="{E2F6EC27-1B3A-78F8-C97D-EB1CECA90016}"/>
              </a:ext>
            </a:extLst>
          </p:cNvPr>
          <p:cNvSpPr>
            <a:spLocks noGrp="1"/>
          </p:cNvSpPr>
          <p:nvPr>
            <p:ph type="dt" sz="half" idx="10"/>
          </p:nvPr>
        </p:nvSpPr>
        <p:spPr/>
        <p:txBody>
          <a:bodyPr/>
          <a:lstStyle/>
          <a:p>
            <a:r>
              <a:rPr lang="en-US"/>
              <a:t>Clinical Dementia ECHO-Feb 2026</a:t>
            </a:r>
          </a:p>
        </p:txBody>
      </p:sp>
      <p:sp>
        <p:nvSpPr>
          <p:cNvPr id="5" name="Slide Number Placeholder 4">
            <a:extLst>
              <a:ext uri="{FF2B5EF4-FFF2-40B4-BE49-F238E27FC236}">
                <a16:creationId xmlns:a16="http://schemas.microsoft.com/office/drawing/2014/main" id="{DA1990CC-D401-ABE8-328D-C7EA1C47B295}"/>
              </a:ext>
            </a:extLst>
          </p:cNvPr>
          <p:cNvSpPr>
            <a:spLocks noGrp="1"/>
          </p:cNvSpPr>
          <p:nvPr>
            <p:ph type="sldNum" sz="quarter" idx="12"/>
          </p:nvPr>
        </p:nvSpPr>
        <p:spPr/>
        <p:txBody>
          <a:bodyPr/>
          <a:lstStyle/>
          <a:p>
            <a:fld id="{2E0F0C73-8AE5-4BA2-9586-8E4C2E72B6E4}" type="slidenum">
              <a:rPr lang="en-US" smtClean="0"/>
              <a:t>34</a:t>
            </a:fld>
            <a:endParaRPr lang="en-US"/>
          </a:p>
        </p:txBody>
      </p:sp>
    </p:spTree>
    <p:extLst>
      <p:ext uri="{BB962C8B-B14F-4D97-AF65-F5344CB8AC3E}">
        <p14:creationId xmlns:p14="http://schemas.microsoft.com/office/powerpoint/2010/main" val="959665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A011028-7E4C-A2E7-1D13-AA2907F3F313}"/>
              </a:ext>
            </a:extLst>
          </p:cNvPr>
          <p:cNvSpPr txBox="1"/>
          <p:nvPr/>
        </p:nvSpPr>
        <p:spPr>
          <a:xfrm>
            <a:off x="411480" y="987552"/>
            <a:ext cx="4485861" cy="108813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i="1" dirty="0">
                <a:latin typeface="+mj-lt"/>
                <a:ea typeface="+mj-ea"/>
                <a:cs typeface="+mj-cs"/>
              </a:rPr>
              <a:t>My “why”</a:t>
            </a:r>
          </a:p>
        </p:txBody>
      </p:sp>
      <p:sp>
        <p:nvSpPr>
          <p:cNvPr id="22" name="Rectangle 2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Box 9">
            <a:extLst>
              <a:ext uri="{FF2B5EF4-FFF2-40B4-BE49-F238E27FC236}">
                <a16:creationId xmlns:a16="http://schemas.microsoft.com/office/drawing/2014/main" id="{638FF1B0-19CA-A271-DC36-253084BA4ABE}"/>
              </a:ext>
            </a:extLst>
          </p:cNvPr>
          <p:cNvSpPr txBox="1"/>
          <p:nvPr/>
        </p:nvSpPr>
        <p:spPr>
          <a:xfrm>
            <a:off x="411479" y="2688336"/>
            <a:ext cx="4498848" cy="3584448"/>
          </a:xfrm>
          <a:prstGeom prst="rect">
            <a:avLst/>
          </a:prstGeom>
        </p:spPr>
        <p:txBody>
          <a:bodyPr vert="horz" lIns="91440" tIns="45720" rIns="91440" bIns="45720" rtlCol="0" anchor="t">
            <a:normAutofit/>
          </a:bodyPr>
          <a:lstStyle/>
          <a:p>
            <a:pPr algn="ctr" defTabSz="914400">
              <a:lnSpc>
                <a:spcPct val="90000"/>
              </a:lnSpc>
              <a:spcAft>
                <a:spcPts val="600"/>
              </a:spcAft>
            </a:pPr>
            <a:r>
              <a:rPr lang="en-US" sz="3200" i="1" dirty="0"/>
              <a:t>I teach to encourage others to do better than I did</a:t>
            </a:r>
          </a:p>
        </p:txBody>
      </p:sp>
      <p:sp>
        <p:nvSpPr>
          <p:cNvPr id="4" name="Date Placeholder 3">
            <a:extLst>
              <a:ext uri="{FF2B5EF4-FFF2-40B4-BE49-F238E27FC236}">
                <a16:creationId xmlns:a16="http://schemas.microsoft.com/office/drawing/2014/main" id="{EA0D12A6-A8FB-4258-B441-DA8550E5E94E}"/>
              </a:ext>
            </a:extLst>
          </p:cNvPr>
          <p:cNvSpPr>
            <a:spLocks noGrp="1"/>
          </p:cNvSpPr>
          <p:nvPr>
            <p:ph type="dt" sz="half" idx="10"/>
          </p:nvPr>
        </p:nvSpPr>
        <p:spPr>
          <a:xfrm>
            <a:off x="411479" y="6356350"/>
            <a:ext cx="1371600" cy="365125"/>
          </a:xfrm>
        </p:spPr>
        <p:txBody>
          <a:bodyPr vert="horz" lIns="91440" tIns="45720" rIns="91440" bIns="45720" rtlCol="0" anchor="ctr">
            <a:normAutofit fontScale="92500" lnSpcReduction="20000"/>
          </a:bodyPr>
          <a:lstStyle/>
          <a:p>
            <a:pPr defTabSz="914400">
              <a:spcAft>
                <a:spcPts val="600"/>
              </a:spcAft>
              <a:defRPr/>
            </a:pPr>
            <a:r>
              <a:rPr lang="en-US">
                <a:solidFill>
                  <a:schemeClr val="tx1">
                    <a:lumMod val="50000"/>
                    <a:lumOff val="50000"/>
                  </a:schemeClr>
                </a:solidFill>
                <a:latin typeface="Calibri" panose="020F0502020204030204"/>
              </a:rPr>
              <a:t>Clinical Dementia ECHO-Feb 2026</a:t>
            </a:r>
          </a:p>
        </p:txBody>
      </p:sp>
      <p:pic>
        <p:nvPicPr>
          <p:cNvPr id="8" name="Content Placeholder 7" descr="A building with a tower and a street corner&#10;&#10;AI-generated content may be incorrect.">
            <a:extLst>
              <a:ext uri="{FF2B5EF4-FFF2-40B4-BE49-F238E27FC236}">
                <a16:creationId xmlns:a16="http://schemas.microsoft.com/office/drawing/2014/main" id="{499A4512-D6B4-4874-B238-B0284EAD21B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rcRect l="6841" r="17876"/>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Slide Number Placeholder 5">
            <a:extLst>
              <a:ext uri="{FF2B5EF4-FFF2-40B4-BE49-F238E27FC236}">
                <a16:creationId xmlns:a16="http://schemas.microsoft.com/office/drawing/2014/main" id="{B92A4A52-8749-4B3C-A5F8-B5DAA0EC6A31}"/>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defTabSz="914400">
              <a:spcAft>
                <a:spcPts val="600"/>
              </a:spcAft>
              <a:defRPr/>
            </a:pPr>
            <a:fld id="{2E0F0C73-8AE5-4BA2-9586-8E4C2E72B6E4}" type="slidenum">
              <a:rPr lang="en-US">
                <a:solidFill>
                  <a:schemeClr val="bg1"/>
                </a:solidFill>
                <a:latin typeface="Calibri" panose="020F0502020204030204"/>
              </a:rPr>
              <a:pPr defTabSz="914400">
                <a:spcAft>
                  <a:spcPts val="600"/>
                </a:spcAft>
                <a:defRPr/>
              </a:pPr>
              <a:t>4</a:t>
            </a:fld>
            <a:endParaRPr lang="en-US">
              <a:solidFill>
                <a:schemeClr val="bg1"/>
              </a:solidFill>
              <a:latin typeface="Calibri" panose="020F0502020204030204"/>
            </a:endParaRPr>
          </a:p>
        </p:txBody>
      </p:sp>
      <p:sp>
        <p:nvSpPr>
          <p:cNvPr id="2" name="Rectangle 1">
            <a:extLst>
              <a:ext uri="{FF2B5EF4-FFF2-40B4-BE49-F238E27FC236}">
                <a16:creationId xmlns:a16="http://schemas.microsoft.com/office/drawing/2014/main" id="{457C6C2A-D710-4FF6-B0A2-EF5BB2C171F0}"/>
              </a:ext>
            </a:extLst>
          </p:cNvPr>
          <p:cNvSpPr/>
          <p:nvPr/>
        </p:nvSpPr>
        <p:spPr>
          <a:xfrm>
            <a:off x="640080" y="2872899"/>
            <a:ext cx="4243589" cy="3320668"/>
          </a:xfrm>
          <a:prstGeom prst="rect">
            <a:avLst/>
          </a:prstGeom>
        </p:spPr>
        <p:txBody>
          <a:bodyPr vert="horz" lIns="91440" tIns="45720" rIns="91440" bIns="45720" rtlCol="0">
            <a:normAutofit/>
          </a:bodyPr>
          <a:lstStyle/>
          <a:p>
            <a:pPr defTabSz="914400">
              <a:lnSpc>
                <a:spcPct val="90000"/>
              </a:lnSpc>
              <a:spcAft>
                <a:spcPts val="600"/>
              </a:spcAft>
            </a:pPr>
            <a:endParaRPr lang="en-US" sz="2200" dirty="0"/>
          </a:p>
        </p:txBody>
      </p:sp>
      <p:sp>
        <p:nvSpPr>
          <p:cNvPr id="11" name="TextBox 10">
            <a:extLst>
              <a:ext uri="{FF2B5EF4-FFF2-40B4-BE49-F238E27FC236}">
                <a16:creationId xmlns:a16="http://schemas.microsoft.com/office/drawing/2014/main" id="{034DE45A-23BB-5ACF-6A1C-448017F2E903}"/>
              </a:ext>
            </a:extLst>
          </p:cNvPr>
          <p:cNvSpPr txBox="1"/>
          <p:nvPr/>
        </p:nvSpPr>
        <p:spPr>
          <a:xfrm>
            <a:off x="6735535" y="105755"/>
            <a:ext cx="6134100" cy="230832"/>
          </a:xfrm>
          <a:prstGeom prst="rect">
            <a:avLst/>
          </a:prstGeom>
          <a:noFill/>
        </p:spPr>
        <p:txBody>
          <a:bodyPr wrap="square">
            <a:spAutoFit/>
          </a:bodyPr>
          <a:lstStyle/>
          <a:p>
            <a:pPr defTabSz="914400">
              <a:lnSpc>
                <a:spcPct val="90000"/>
              </a:lnSpc>
              <a:spcAft>
                <a:spcPts val="600"/>
              </a:spcAft>
            </a:pPr>
            <a:r>
              <a:rPr lang="en-US" sz="1000" dirty="0">
                <a:solidFill>
                  <a:schemeClr val="bg1"/>
                </a:solidFill>
              </a:rPr>
              <a:t>https://bostonbostonphotos.blogspot.com/2015/01/charles-street-jail-liberty-hotel-boston.html</a:t>
            </a:r>
          </a:p>
        </p:txBody>
      </p:sp>
    </p:spTree>
    <p:extLst>
      <p:ext uri="{BB962C8B-B14F-4D97-AF65-F5344CB8AC3E}">
        <p14:creationId xmlns:p14="http://schemas.microsoft.com/office/powerpoint/2010/main" val="116239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8C4F54B-13FB-4DD9-88D3-900852D9A6E7}"/>
              </a:ext>
            </a:extLst>
          </p:cNvPr>
          <p:cNvPicPr>
            <a:picLocks noChangeAspect="1"/>
          </p:cNvPicPr>
          <p:nvPr/>
        </p:nvPicPr>
        <p:blipFill>
          <a:blip r:embed="rId3">
            <a:extLst>
              <a:ext uri="{837473B0-CC2E-450A-ABE3-18F120FF3D39}">
                <a1611:picAttrSrcUrl xmlns:a1611="http://schemas.microsoft.com/office/drawing/2016/11/main" r:id="rId4"/>
              </a:ext>
            </a:extLst>
          </a:blip>
          <a:srcRect l="8435" r="8436" b="1"/>
          <a:stretch/>
        </p:blipFill>
        <p:spPr>
          <a:xfrm>
            <a:off x="4515358" y="0"/>
            <a:ext cx="7676642"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2" name="Freeform: Shape 2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AD38F7-653A-4A42-A689-5D3B30951989}"/>
              </a:ext>
            </a:extLst>
          </p:cNvPr>
          <p:cNvSpPr>
            <a:spLocks noGrp="1"/>
          </p:cNvSpPr>
          <p:nvPr>
            <p:ph type="title"/>
          </p:nvPr>
        </p:nvSpPr>
        <p:spPr>
          <a:xfrm>
            <a:off x="374904" y="856488"/>
            <a:ext cx="4992624" cy="1243584"/>
          </a:xfrm>
        </p:spPr>
        <p:txBody>
          <a:bodyPr anchor="ctr">
            <a:normAutofit/>
          </a:bodyPr>
          <a:lstStyle/>
          <a:p>
            <a:r>
              <a:rPr lang="en-US" sz="3400" dirty="0"/>
              <a:t>Accelerated Aging: </a:t>
            </a:r>
            <a:r>
              <a:rPr lang="en-US" sz="3400" b="1" dirty="0"/>
              <a:t>Definitions and big picture</a:t>
            </a:r>
          </a:p>
        </p:txBody>
      </p:sp>
      <p:sp>
        <p:nvSpPr>
          <p:cNvPr id="26" name="Rectangle 2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D2392D2-8DE3-438C-93BE-D3784FC63A5C}"/>
              </a:ext>
            </a:extLst>
          </p:cNvPr>
          <p:cNvSpPr>
            <a:spLocks noGrp="1"/>
          </p:cNvSpPr>
          <p:nvPr>
            <p:ph idx="1"/>
          </p:nvPr>
        </p:nvSpPr>
        <p:spPr>
          <a:xfrm>
            <a:off x="374904" y="2522949"/>
            <a:ext cx="5065776" cy="3402363"/>
          </a:xfrm>
        </p:spPr>
        <p:txBody>
          <a:bodyPr anchor="t">
            <a:normAutofit lnSpcReduction="10000"/>
          </a:bodyPr>
          <a:lstStyle/>
          <a:p>
            <a:r>
              <a:rPr lang="en-US" dirty="0"/>
              <a:t>Development of </a:t>
            </a:r>
            <a:r>
              <a:rPr lang="en-US" b="1" dirty="0"/>
              <a:t>biological markers of aging</a:t>
            </a:r>
            <a:r>
              <a:rPr lang="en-US" dirty="0"/>
              <a:t> and chronic disease at a rate </a:t>
            </a:r>
            <a:r>
              <a:rPr lang="en-US" b="1" dirty="0"/>
              <a:t>faster than expected</a:t>
            </a:r>
            <a:r>
              <a:rPr lang="en-US" dirty="0"/>
              <a:t> for chronological age</a:t>
            </a:r>
          </a:p>
          <a:p>
            <a:r>
              <a:rPr lang="en-US" dirty="0"/>
              <a:t>Increased </a:t>
            </a:r>
            <a:r>
              <a:rPr lang="en-US" b="1" dirty="0"/>
              <a:t>chronic illness and functional decline </a:t>
            </a:r>
            <a:r>
              <a:rPr lang="en-US" dirty="0"/>
              <a:t>at a younger age</a:t>
            </a:r>
          </a:p>
          <a:p>
            <a:r>
              <a:rPr lang="en-US" dirty="0"/>
              <a:t>“50 is the new 65”</a:t>
            </a:r>
          </a:p>
          <a:p>
            <a:pPr marL="0" indent="0">
              <a:buNone/>
            </a:pPr>
            <a:endParaRPr lang="en-US" sz="2000" dirty="0"/>
          </a:p>
        </p:txBody>
      </p:sp>
      <p:sp>
        <p:nvSpPr>
          <p:cNvPr id="4" name="Date Placeholder 3">
            <a:extLst>
              <a:ext uri="{FF2B5EF4-FFF2-40B4-BE49-F238E27FC236}">
                <a16:creationId xmlns:a16="http://schemas.microsoft.com/office/drawing/2014/main" id="{2FF270B8-D275-48CE-B4D7-ECCE7C087B25}"/>
              </a:ext>
            </a:extLst>
          </p:cNvPr>
          <p:cNvSpPr>
            <a:spLocks noGrp="1"/>
          </p:cNvSpPr>
          <p:nvPr>
            <p:ph type="dt" sz="half" idx="10"/>
          </p:nvPr>
        </p:nvSpPr>
        <p:spPr>
          <a:xfrm>
            <a:off x="374904" y="6356350"/>
            <a:ext cx="1381977"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BA6E62BF-6753-44C4-AB99-73D7C9B2A746}"/>
              </a:ext>
            </a:extLst>
          </p:cNvPr>
          <p:cNvSpPr>
            <a:spLocks noGrp="1"/>
          </p:cNvSpPr>
          <p:nvPr>
            <p:ph type="sldNum" sz="quarter" idx="12"/>
          </p:nvPr>
        </p:nvSpPr>
        <p:spPr>
          <a:xfrm>
            <a:off x="9081136" y="6356350"/>
            <a:ext cx="2743200" cy="365125"/>
          </a:xfrm>
        </p:spPr>
        <p:txBody>
          <a:bodyPr>
            <a:normAutofit/>
          </a:bodyPr>
          <a:lstStyle/>
          <a:p>
            <a:pPr>
              <a:spcAft>
                <a:spcPts val="600"/>
              </a:spcAft>
            </a:pPr>
            <a:fld id="{2E0F0C73-8AE5-4BA2-9586-8E4C2E72B6E4}" type="slidenum">
              <a:rPr lang="en-US">
                <a:solidFill>
                  <a:schemeClr val="bg1"/>
                </a:solidFill>
              </a:rPr>
              <a:pPr>
                <a:spcAft>
                  <a:spcPts val="600"/>
                </a:spcAft>
              </a:pPr>
              <a:t>5</a:t>
            </a:fld>
            <a:endParaRPr lang="en-US">
              <a:solidFill>
                <a:schemeClr val="bg1"/>
              </a:solidFill>
            </a:endParaRPr>
          </a:p>
        </p:txBody>
      </p:sp>
    </p:spTree>
    <p:extLst>
      <p:ext uri="{BB962C8B-B14F-4D97-AF65-F5344CB8AC3E}">
        <p14:creationId xmlns:p14="http://schemas.microsoft.com/office/powerpoint/2010/main" val="141991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3AA915E-6490-9E9A-6EAD-F279E671FF61}"/>
              </a:ext>
            </a:extLst>
          </p:cNvPr>
          <p:cNvPicPr>
            <a:picLocks noChangeAspect="1"/>
          </p:cNvPicPr>
          <p:nvPr/>
        </p:nvPicPr>
        <p:blipFill>
          <a:blip r:embed="rId3"/>
          <a:srcRect l="6762" r="6762"/>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5" name="Picture 14" descr="A person with a beard and a white beard leaning against a window&#10;&#10;AI-generated content may be incorrect.">
            <a:extLst>
              <a:ext uri="{FF2B5EF4-FFF2-40B4-BE49-F238E27FC236}">
                <a16:creationId xmlns:a16="http://schemas.microsoft.com/office/drawing/2014/main" id="{B75937D1-7C0B-17DB-6BA2-915D0DEF0E02}"/>
              </a:ext>
            </a:extLst>
          </p:cNvPr>
          <p:cNvPicPr>
            <a:picLocks noChangeAspect="1"/>
          </p:cNvPicPr>
          <p:nvPr/>
        </p:nvPicPr>
        <p:blipFill>
          <a:blip r:embed="rId4"/>
          <a:srcRect l="13821" r="14321"/>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2" name="Picture 11" descr="A person sitting on a bench&#10;&#10;AI-generated content may be incorrect.">
            <a:extLst>
              <a:ext uri="{FF2B5EF4-FFF2-40B4-BE49-F238E27FC236}">
                <a16:creationId xmlns:a16="http://schemas.microsoft.com/office/drawing/2014/main" id="{2CF5CCAA-BFEB-915A-B37D-C525C2D3AC10}"/>
              </a:ext>
            </a:extLst>
          </p:cNvPr>
          <p:cNvPicPr>
            <a:picLocks noChangeAspect="1"/>
          </p:cNvPicPr>
          <p:nvPr/>
        </p:nvPicPr>
        <p:blipFill>
          <a:blip r:embed="rId5">
            <a:extLst>
              <a:ext uri="{837473B0-CC2E-450A-ABE3-18F120FF3D39}">
                <a1611:picAttrSrcUrl xmlns:a1611="http://schemas.microsoft.com/office/drawing/2016/11/main" r:id="rId6"/>
              </a:ext>
            </a:extLst>
          </a:blip>
          <a:srcRect l="9485" r="-3" b="-3"/>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37" name="Freeform: Shape 36">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E94A45-3363-42EB-B8A1-29F1045CC458}"/>
              </a:ext>
            </a:extLst>
          </p:cNvPr>
          <p:cNvSpPr>
            <a:spLocks noGrp="1"/>
          </p:cNvSpPr>
          <p:nvPr>
            <p:ph type="title"/>
          </p:nvPr>
        </p:nvSpPr>
        <p:spPr>
          <a:xfrm>
            <a:off x="448056" y="685800"/>
            <a:ext cx="4922338" cy="1325563"/>
          </a:xfrm>
        </p:spPr>
        <p:txBody>
          <a:bodyPr>
            <a:normAutofit/>
          </a:bodyPr>
          <a:lstStyle/>
          <a:p>
            <a:r>
              <a:rPr lang="en-US" sz="3400" dirty="0"/>
              <a:t>Recognizing accelerated aging</a:t>
            </a:r>
          </a:p>
        </p:txBody>
      </p:sp>
      <p:sp>
        <p:nvSpPr>
          <p:cNvPr id="41" name="Rectangle 4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EC3B33-F393-4CA8-AED0-758D5EC36E59}"/>
              </a:ext>
            </a:extLst>
          </p:cNvPr>
          <p:cNvSpPr>
            <a:spLocks noGrp="1"/>
          </p:cNvSpPr>
          <p:nvPr>
            <p:ph idx="1"/>
          </p:nvPr>
        </p:nvSpPr>
        <p:spPr>
          <a:xfrm>
            <a:off x="448056" y="2514600"/>
            <a:ext cx="4922338" cy="3666744"/>
          </a:xfrm>
        </p:spPr>
        <p:txBody>
          <a:bodyPr>
            <a:normAutofit/>
          </a:bodyPr>
          <a:lstStyle/>
          <a:p>
            <a:pPr marL="0" indent="0">
              <a:buNone/>
            </a:pPr>
            <a:r>
              <a:rPr lang="en-US" i="1" dirty="0"/>
              <a:t>Who is experiencing it? </a:t>
            </a:r>
          </a:p>
          <a:p>
            <a:pPr marL="0" indent="0">
              <a:buNone/>
            </a:pPr>
            <a:r>
              <a:rPr lang="en-US" i="1" dirty="0"/>
              <a:t>How would you be able to tell? </a:t>
            </a:r>
          </a:p>
          <a:p>
            <a:pPr marL="0" indent="0">
              <a:buNone/>
            </a:pPr>
            <a:endParaRPr lang="en-US" sz="2000" dirty="0"/>
          </a:p>
        </p:txBody>
      </p:sp>
      <p:pic>
        <p:nvPicPr>
          <p:cNvPr id="17" name="Picture 16" descr="A person with a beard and beanie&#10;&#10;AI-generated content may be incorrect.">
            <a:extLst>
              <a:ext uri="{FF2B5EF4-FFF2-40B4-BE49-F238E27FC236}">
                <a16:creationId xmlns:a16="http://schemas.microsoft.com/office/drawing/2014/main" id="{8737407F-0299-3642-2F15-F9DA2847E374}"/>
              </a:ext>
            </a:extLst>
          </p:cNvPr>
          <p:cNvPicPr>
            <a:picLocks noChangeAspect="1"/>
          </p:cNvPicPr>
          <p:nvPr/>
        </p:nvPicPr>
        <p:blipFill>
          <a:blip r:embed="rId7">
            <a:extLst>
              <a:ext uri="{837473B0-CC2E-450A-ABE3-18F120FF3D39}">
                <a1611:picAttrSrcUrl xmlns:a1611="http://schemas.microsoft.com/office/drawing/2016/11/main" r:id="rId8"/>
              </a:ext>
            </a:extLst>
          </a:blip>
          <a:srcRect t="9504" r="1" b="28505"/>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 name="Date Placeholder 3">
            <a:extLst>
              <a:ext uri="{FF2B5EF4-FFF2-40B4-BE49-F238E27FC236}">
                <a16:creationId xmlns:a16="http://schemas.microsoft.com/office/drawing/2014/main" id="{9E0AE14C-F7D7-47AB-94C0-578A7E6BE542}"/>
              </a:ext>
            </a:extLst>
          </p:cNvPr>
          <p:cNvSpPr>
            <a:spLocks noGrp="1"/>
          </p:cNvSpPr>
          <p:nvPr>
            <p:ph type="dt" sz="half" idx="10"/>
          </p:nvPr>
        </p:nvSpPr>
        <p:spPr>
          <a:xfrm>
            <a:off x="448056" y="6356350"/>
            <a:ext cx="2743200" cy="365125"/>
          </a:xfrm>
        </p:spPr>
        <p:txBody>
          <a:bodyPr>
            <a:normAutofit/>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C26A1486-A3A9-4E56-AB5D-CFE7972CB88A}"/>
              </a:ext>
            </a:extLst>
          </p:cNvPr>
          <p:cNvSpPr>
            <a:spLocks noGrp="1"/>
          </p:cNvSpPr>
          <p:nvPr>
            <p:ph type="sldNum" sz="quarter" idx="12"/>
          </p:nvPr>
        </p:nvSpPr>
        <p:spPr>
          <a:xfrm>
            <a:off x="10196622" y="6356350"/>
            <a:ext cx="1547321" cy="365125"/>
          </a:xfrm>
        </p:spPr>
        <p:txBody>
          <a:bodyPr>
            <a:normAutofit/>
          </a:bodyPr>
          <a:lstStyle/>
          <a:p>
            <a:pPr>
              <a:spcAft>
                <a:spcPts val="600"/>
              </a:spcAft>
            </a:pPr>
            <a:fld id="{2E0F0C73-8AE5-4BA2-9586-8E4C2E72B6E4}" type="slidenum">
              <a:rPr lang="en-US">
                <a:solidFill>
                  <a:schemeClr val="bg1"/>
                </a:solidFill>
              </a:rPr>
              <a:pPr>
                <a:spcAft>
                  <a:spcPts val="600"/>
                </a:spcAft>
              </a:pPr>
              <a:t>6</a:t>
            </a:fld>
            <a:endParaRPr lang="en-US">
              <a:solidFill>
                <a:schemeClr val="bg1"/>
              </a:solidFill>
            </a:endParaRPr>
          </a:p>
        </p:txBody>
      </p:sp>
      <p:sp>
        <p:nvSpPr>
          <p:cNvPr id="13" name="TextBox 12">
            <a:extLst>
              <a:ext uri="{FF2B5EF4-FFF2-40B4-BE49-F238E27FC236}">
                <a16:creationId xmlns:a16="http://schemas.microsoft.com/office/drawing/2014/main" id="{42097C22-7CDF-BAF3-608F-718609F9FBB1}"/>
              </a:ext>
            </a:extLst>
          </p:cNvPr>
          <p:cNvSpPr txBox="1"/>
          <p:nvPr/>
        </p:nvSpPr>
        <p:spPr>
          <a:xfrm>
            <a:off x="10005183" y="6870700"/>
            <a:ext cx="218681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www.choosehelp.com/blogs/emotional-health/low-vitamin-d-levels-linked-to-increased-depression-in-older-adults.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220175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996F84-1C72-9F6A-9637-A9ED5E7B8CCF}"/>
              </a:ext>
            </a:extLst>
          </p:cNvPr>
          <p:cNvPicPr>
            <a:picLocks noChangeAspect="1"/>
          </p:cNvPicPr>
          <p:nvPr/>
        </p:nvPicPr>
        <p:blipFill>
          <a:blip r:embed="rId3">
            <a:extLst>
              <a:ext uri="{837473B0-CC2E-450A-ABE3-18F120FF3D39}">
                <a1611:picAttrSrcUrl xmlns:a1611="http://schemas.microsoft.com/office/drawing/2016/11/main" r:id="rId4"/>
              </a:ext>
            </a:extLst>
          </a:blip>
          <a:srcRect l="4689" r="26037"/>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1" name="Freeform: Shape 2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88DC90A-748A-4C90-A34E-8B492776D465}"/>
              </a:ext>
            </a:extLst>
          </p:cNvPr>
          <p:cNvSpPr>
            <a:spLocks noGrp="1"/>
          </p:cNvSpPr>
          <p:nvPr>
            <p:ph idx="1"/>
          </p:nvPr>
        </p:nvSpPr>
        <p:spPr>
          <a:xfrm>
            <a:off x="374903" y="2522949"/>
            <a:ext cx="5318325" cy="3402363"/>
          </a:xfrm>
        </p:spPr>
        <p:txBody>
          <a:bodyPr anchor="t">
            <a:noAutofit/>
          </a:bodyPr>
          <a:lstStyle/>
          <a:p>
            <a:pPr marL="0" indent="0">
              <a:buNone/>
            </a:pPr>
            <a:r>
              <a:rPr lang="en-US" i="1" dirty="0"/>
              <a:t>Environmental and societal factors impact the rate at which we age</a:t>
            </a:r>
          </a:p>
          <a:p>
            <a:pPr marL="0" indent="0">
              <a:buNone/>
            </a:pPr>
            <a:endParaRPr lang="en-US" i="1" dirty="0"/>
          </a:p>
          <a:p>
            <a:pPr marL="0" indent="0">
              <a:buNone/>
            </a:pPr>
            <a:r>
              <a:rPr lang="en-US" i="1" dirty="0"/>
              <a:t>Scary, right? </a:t>
            </a:r>
          </a:p>
          <a:p>
            <a:pPr marL="0" indent="0">
              <a:buNone/>
            </a:pPr>
            <a:endParaRPr lang="en-US" i="1" dirty="0"/>
          </a:p>
          <a:p>
            <a:pPr marL="0" indent="0">
              <a:buNone/>
            </a:pPr>
            <a:r>
              <a:rPr lang="en-US" i="1" dirty="0"/>
              <a:t>Let’s dive into the “why” before the “who”</a:t>
            </a:r>
          </a:p>
        </p:txBody>
      </p:sp>
      <p:sp>
        <p:nvSpPr>
          <p:cNvPr id="4" name="Date Placeholder 3">
            <a:extLst>
              <a:ext uri="{FF2B5EF4-FFF2-40B4-BE49-F238E27FC236}">
                <a16:creationId xmlns:a16="http://schemas.microsoft.com/office/drawing/2014/main" id="{278E62FE-FE9A-4657-A1AE-88884F37AFAB}"/>
              </a:ext>
            </a:extLst>
          </p:cNvPr>
          <p:cNvSpPr>
            <a:spLocks noGrp="1"/>
          </p:cNvSpPr>
          <p:nvPr>
            <p:ph type="dt" sz="half" idx="10"/>
          </p:nvPr>
        </p:nvSpPr>
        <p:spPr>
          <a:xfrm>
            <a:off x="374904" y="6356350"/>
            <a:ext cx="1381977" cy="365125"/>
          </a:xfrm>
        </p:spPr>
        <p:txBody>
          <a:bodyPr>
            <a:normAutofit fontScale="92500" lnSpcReduction="20000"/>
          </a:bodyPr>
          <a:lstStyle/>
          <a:p>
            <a:pPr>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8D8D78E6-8BDC-47D5-AB35-098A3493B4D5}"/>
              </a:ext>
            </a:extLst>
          </p:cNvPr>
          <p:cNvSpPr>
            <a:spLocks noGrp="1"/>
          </p:cNvSpPr>
          <p:nvPr>
            <p:ph type="sldNum" sz="quarter" idx="12"/>
          </p:nvPr>
        </p:nvSpPr>
        <p:spPr>
          <a:xfrm>
            <a:off x="9081136" y="6356350"/>
            <a:ext cx="2743200" cy="365125"/>
          </a:xfrm>
        </p:spPr>
        <p:txBody>
          <a:bodyPr>
            <a:normAutofit/>
          </a:bodyPr>
          <a:lstStyle/>
          <a:p>
            <a:pPr>
              <a:spcAft>
                <a:spcPts val="600"/>
              </a:spcAft>
            </a:pPr>
            <a:fld id="{2E0F0C73-8AE5-4BA2-9586-8E4C2E72B6E4}" type="slidenum">
              <a:rPr lang="en-US">
                <a:solidFill>
                  <a:schemeClr val="bg1"/>
                </a:solidFill>
              </a:rPr>
              <a:pPr>
                <a:spcAft>
                  <a:spcPts val="600"/>
                </a:spcAft>
              </a:pPr>
              <a:t>7</a:t>
            </a:fld>
            <a:endParaRPr lang="en-US">
              <a:solidFill>
                <a:schemeClr val="bg1"/>
              </a:solidFill>
            </a:endParaRPr>
          </a:p>
        </p:txBody>
      </p:sp>
      <p:sp>
        <p:nvSpPr>
          <p:cNvPr id="9" name="Title 1">
            <a:extLst>
              <a:ext uri="{FF2B5EF4-FFF2-40B4-BE49-F238E27FC236}">
                <a16:creationId xmlns:a16="http://schemas.microsoft.com/office/drawing/2014/main" id="{BBD238A8-B3AF-F6E6-03C9-C996EDF15585}"/>
              </a:ext>
            </a:extLst>
          </p:cNvPr>
          <p:cNvSpPr>
            <a:spLocks noGrp="1"/>
          </p:cNvSpPr>
          <p:nvPr>
            <p:ph type="title"/>
          </p:nvPr>
        </p:nvSpPr>
        <p:spPr>
          <a:xfrm>
            <a:off x="448056" y="685800"/>
            <a:ext cx="4922338" cy="1325563"/>
          </a:xfrm>
        </p:spPr>
        <p:txBody>
          <a:bodyPr>
            <a:normAutofit/>
          </a:bodyPr>
          <a:lstStyle/>
          <a:p>
            <a:r>
              <a:rPr lang="en-US" sz="3400" dirty="0"/>
              <a:t>Some “Scary Thoughts”</a:t>
            </a:r>
          </a:p>
        </p:txBody>
      </p:sp>
    </p:spTree>
    <p:extLst>
      <p:ext uri="{BB962C8B-B14F-4D97-AF65-F5344CB8AC3E}">
        <p14:creationId xmlns:p14="http://schemas.microsoft.com/office/powerpoint/2010/main" val="10473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E5579-8DB2-4AC0-8BA5-F621FDFBC2D0}"/>
              </a:ext>
            </a:extLst>
          </p:cNvPr>
          <p:cNvSpPr>
            <a:spLocks noGrp="1"/>
          </p:cNvSpPr>
          <p:nvPr>
            <p:ph type="title"/>
          </p:nvPr>
        </p:nvSpPr>
        <p:spPr>
          <a:xfrm>
            <a:off x="477981" y="1122363"/>
            <a:ext cx="451605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Kaiser ACE Study</a:t>
            </a:r>
          </a:p>
        </p:txBody>
      </p:sp>
      <p:sp>
        <p:nvSpPr>
          <p:cNvPr id="7" name="Rectangle 6">
            <a:extLst>
              <a:ext uri="{FF2B5EF4-FFF2-40B4-BE49-F238E27FC236}">
                <a16:creationId xmlns:a16="http://schemas.microsoft.com/office/drawing/2014/main" id="{A48B2527-D067-4488-88C7-D5022751864C}"/>
              </a:ext>
            </a:extLst>
          </p:cNvPr>
          <p:cNvSpPr/>
          <p:nvPr/>
        </p:nvSpPr>
        <p:spPr>
          <a:xfrm>
            <a:off x="5993013" y="5953442"/>
            <a:ext cx="3933306" cy="1208141"/>
          </a:xfrm>
          <a:prstGeom prst="rect">
            <a:avLst/>
          </a:prstGeom>
        </p:spPr>
        <p:txBody>
          <a:bodyPr vert="horz" lIns="91440" tIns="45720" rIns="91440" bIns="45720" rtlCol="0">
            <a:normAutofit/>
          </a:bodyPr>
          <a:lstStyle/>
          <a:p>
            <a:pPr defTabSz="914400">
              <a:lnSpc>
                <a:spcPct val="90000"/>
              </a:lnSpc>
              <a:spcBef>
                <a:spcPts val="1000"/>
              </a:spcBef>
            </a:pPr>
            <a:r>
              <a:rPr lang="en-US" sz="1200" kern="1200" dirty="0">
                <a:solidFill>
                  <a:schemeClr val="tx1"/>
                </a:solidFill>
                <a:latin typeface="+mn-lt"/>
                <a:ea typeface="+mn-ea"/>
                <a:cs typeface="+mn-cs"/>
              </a:rPr>
              <a:t>https://www.cdc.gov/violenceprevention/aces/about.html</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8" name="Picture 4" descr="ACE Pyramid represents the conceptual framework for the ACE Study">
            <a:extLst>
              <a:ext uri="{FF2B5EF4-FFF2-40B4-BE49-F238E27FC236}">
                <a16:creationId xmlns:a16="http://schemas.microsoft.com/office/drawing/2014/main" id="{847F4798-B347-4AE8-AD2E-F7B265C423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4608" y="760312"/>
            <a:ext cx="6846363" cy="518612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E5A161A-3F74-4D96-B74D-DF9302DFFA88}"/>
              </a:ext>
            </a:extLst>
          </p:cNvPr>
          <p:cNvSpPr>
            <a:spLocks noGrp="1"/>
          </p:cNvSpPr>
          <p:nvPr>
            <p:ph type="dt" sz="half" idx="10"/>
          </p:nvPr>
        </p:nvSpPr>
        <p:spPr>
          <a:xfrm>
            <a:off x="477981" y="6356350"/>
            <a:ext cx="1178099" cy="365125"/>
          </a:xfrm>
        </p:spPr>
        <p:txBody>
          <a:bodyPr vert="horz" lIns="91440" tIns="45720" rIns="91440" bIns="45720" rtlCol="0" anchor="ctr">
            <a:normAutofit fontScale="92500" lnSpcReduction="20000"/>
          </a:bodyPr>
          <a:lstStyle/>
          <a:p>
            <a:pPr defTabSz="914400">
              <a:spcAft>
                <a:spcPts val="600"/>
              </a:spcAft>
            </a:pPr>
            <a:r>
              <a:rPr lang="en-US">
                <a:solidFill>
                  <a:schemeClr val="tx1">
                    <a:lumMod val="50000"/>
                    <a:lumOff val="50000"/>
                  </a:schemeClr>
                </a:solidFill>
              </a:rPr>
              <a:t>Clinical Dementia ECHO-Feb 2026</a:t>
            </a:r>
          </a:p>
        </p:txBody>
      </p:sp>
      <p:sp>
        <p:nvSpPr>
          <p:cNvPr id="6" name="Slide Number Placeholder 5">
            <a:extLst>
              <a:ext uri="{FF2B5EF4-FFF2-40B4-BE49-F238E27FC236}">
                <a16:creationId xmlns:a16="http://schemas.microsoft.com/office/drawing/2014/main" id="{436AA62D-0557-4A28-A2AA-AB334094390A}"/>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defTabSz="914400">
              <a:spcAft>
                <a:spcPts val="600"/>
              </a:spcAft>
            </a:pPr>
            <a:fld id="{2E0F0C73-8AE5-4BA2-9586-8E4C2E72B6E4}" type="slidenum">
              <a:rPr lang="en-US">
                <a:solidFill>
                  <a:schemeClr val="tx1">
                    <a:lumMod val="50000"/>
                    <a:lumOff val="50000"/>
                  </a:schemeClr>
                </a:solidFill>
              </a:rPr>
              <a:pPr defTabSz="914400">
                <a:spcAft>
                  <a:spcPts val="600"/>
                </a:spcAft>
              </a:pPr>
              <a:t>8</a:t>
            </a:fld>
            <a:endParaRPr lang="en-US">
              <a:solidFill>
                <a:schemeClr val="tx1">
                  <a:lumMod val="50000"/>
                  <a:lumOff val="50000"/>
                </a:schemeClr>
              </a:solidFill>
            </a:endParaRPr>
          </a:p>
        </p:txBody>
      </p:sp>
    </p:spTree>
    <p:extLst>
      <p:ext uri="{BB962C8B-B14F-4D97-AF65-F5344CB8AC3E}">
        <p14:creationId xmlns:p14="http://schemas.microsoft.com/office/powerpoint/2010/main" val="56516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 and Tear</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593841909"/>
              </p:ext>
            </p:extLst>
          </p:nvPr>
        </p:nvGraphicFramePr>
        <p:xfrm>
          <a:off x="285750" y="1690688"/>
          <a:ext cx="8315325" cy="382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ight Arrow 11"/>
          <p:cNvSpPr/>
          <p:nvPr/>
        </p:nvSpPr>
        <p:spPr>
          <a:xfrm rot="18872929">
            <a:off x="8409910" y="2144711"/>
            <a:ext cx="1228724" cy="409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9277350" y="523875"/>
            <a:ext cx="2238375" cy="1666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Immune system decline</a:t>
            </a:r>
          </a:p>
        </p:txBody>
      </p:sp>
      <p:sp>
        <p:nvSpPr>
          <p:cNvPr id="14" name="Right Arrow 13"/>
          <p:cNvSpPr/>
          <p:nvPr/>
        </p:nvSpPr>
        <p:spPr>
          <a:xfrm rot="2100397">
            <a:off x="8607409" y="4571944"/>
            <a:ext cx="1228724" cy="409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1 14"/>
          <p:cNvSpPr/>
          <p:nvPr/>
        </p:nvSpPr>
        <p:spPr>
          <a:xfrm>
            <a:off x="8734425" y="4873725"/>
            <a:ext cx="2781299" cy="1666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Cardiovascular Disease</a:t>
            </a:r>
          </a:p>
        </p:txBody>
      </p:sp>
      <p:sp>
        <p:nvSpPr>
          <p:cNvPr id="16" name="Right Arrow 15"/>
          <p:cNvSpPr/>
          <p:nvPr/>
        </p:nvSpPr>
        <p:spPr>
          <a:xfrm>
            <a:off x="8662987" y="3360954"/>
            <a:ext cx="1228724" cy="409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1 16"/>
          <p:cNvSpPr/>
          <p:nvPr/>
        </p:nvSpPr>
        <p:spPr>
          <a:xfrm>
            <a:off x="9764456" y="2732303"/>
            <a:ext cx="2238375" cy="1666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Cognitive Decline</a:t>
            </a:r>
          </a:p>
        </p:txBody>
      </p:sp>
      <p:sp>
        <p:nvSpPr>
          <p:cNvPr id="3" name="Date Placeholder 2">
            <a:extLst>
              <a:ext uri="{FF2B5EF4-FFF2-40B4-BE49-F238E27FC236}">
                <a16:creationId xmlns:a16="http://schemas.microsoft.com/office/drawing/2014/main" id="{6CB8D7F3-DB5B-44B1-8108-C6E309DDB593}"/>
              </a:ext>
            </a:extLst>
          </p:cNvPr>
          <p:cNvSpPr>
            <a:spLocks noGrp="1"/>
          </p:cNvSpPr>
          <p:nvPr>
            <p:ph type="dt" sz="half" idx="10"/>
          </p:nvPr>
        </p:nvSpPr>
        <p:spPr/>
        <p:txBody>
          <a:bodyPr/>
          <a:lstStyle/>
          <a:p>
            <a:r>
              <a:rPr lang="en-US"/>
              <a:t>Clinical Dementia ECHO-Feb 2026</a:t>
            </a:r>
            <a:endParaRPr lang="en-US" dirty="0"/>
          </a:p>
        </p:txBody>
      </p:sp>
      <p:sp>
        <p:nvSpPr>
          <p:cNvPr id="5" name="Slide Number Placeholder 4">
            <a:extLst>
              <a:ext uri="{FF2B5EF4-FFF2-40B4-BE49-F238E27FC236}">
                <a16:creationId xmlns:a16="http://schemas.microsoft.com/office/drawing/2014/main" id="{B741E42E-6A70-4CFD-9AB8-EF2CC4DBBC8C}"/>
              </a:ext>
            </a:extLst>
          </p:cNvPr>
          <p:cNvSpPr>
            <a:spLocks noGrp="1"/>
          </p:cNvSpPr>
          <p:nvPr>
            <p:ph type="sldNum" sz="quarter" idx="12"/>
          </p:nvPr>
        </p:nvSpPr>
        <p:spPr/>
        <p:txBody>
          <a:bodyPr/>
          <a:lstStyle/>
          <a:p>
            <a:fld id="{2E0F0C73-8AE5-4BA2-9586-8E4C2E72B6E4}" type="slidenum">
              <a:rPr lang="en-US" smtClean="0"/>
              <a:t>9</a:t>
            </a:fld>
            <a:endParaRPr lang="en-US"/>
          </a:p>
        </p:txBody>
      </p:sp>
      <p:sp>
        <p:nvSpPr>
          <p:cNvPr id="6" name="TextBox 5">
            <a:extLst>
              <a:ext uri="{FF2B5EF4-FFF2-40B4-BE49-F238E27FC236}">
                <a16:creationId xmlns:a16="http://schemas.microsoft.com/office/drawing/2014/main" id="{1AABCCC7-480E-4B47-B2D6-ED8094E747AB}"/>
              </a:ext>
            </a:extLst>
          </p:cNvPr>
          <p:cNvSpPr txBox="1"/>
          <p:nvPr/>
        </p:nvSpPr>
        <p:spPr>
          <a:xfrm>
            <a:off x="331659" y="5506621"/>
            <a:ext cx="8223506" cy="830997"/>
          </a:xfrm>
          <a:prstGeom prst="rect">
            <a:avLst/>
          </a:prstGeom>
          <a:noFill/>
        </p:spPr>
        <p:txBody>
          <a:bodyPr wrap="square" rtlCol="0">
            <a:spAutoFit/>
          </a:bodyPr>
          <a:lstStyle/>
          <a:p>
            <a:pPr algn="ctr"/>
            <a:r>
              <a:rPr lang="en-US" sz="4800" b="1" i="1" dirty="0"/>
              <a:t>“Allostatic Load”</a:t>
            </a:r>
          </a:p>
        </p:txBody>
      </p:sp>
    </p:spTree>
    <p:extLst>
      <p:ext uri="{BB962C8B-B14F-4D97-AF65-F5344CB8AC3E}">
        <p14:creationId xmlns:p14="http://schemas.microsoft.com/office/powerpoint/2010/main" val="21949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White Slide, No Logo">
  <a:themeElements>
    <a:clrScheme name="Custom 12">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85DE427A8974DA19DDC1B7C3CD855" ma:contentTypeVersion="18" ma:contentTypeDescription="Create a new document." ma:contentTypeScope="" ma:versionID="292eec069780670dbf35ed24e0b7e09d">
  <xsd:schema xmlns:xsd="http://www.w3.org/2001/XMLSchema" xmlns:xs="http://www.w3.org/2001/XMLSchema" xmlns:p="http://schemas.microsoft.com/office/2006/metadata/properties" xmlns:ns3="f4b7b654-7103-4297-abd7-ff441018f48f" xmlns:ns4="51a00f5b-f6a3-4bc6-a096-50e52651edda" targetNamespace="http://schemas.microsoft.com/office/2006/metadata/properties" ma:root="true" ma:fieldsID="3a48ea44386fd00bd41b5a4a38ea856b" ns3:_="" ns4:_="">
    <xsd:import namespace="f4b7b654-7103-4297-abd7-ff441018f48f"/>
    <xsd:import namespace="51a00f5b-f6a3-4bc6-a096-50e52651edd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OCR"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7b654-7103-4297-abd7-ff441018f48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a00f5b-f6a3-4bc6-a096-50e52651edd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1a00f5b-f6a3-4bc6-a096-50e52651ed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A2C05A-A6B1-4AAD-8CA9-50E0F77556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7b654-7103-4297-abd7-ff441018f48f"/>
    <ds:schemaRef ds:uri="51a00f5b-f6a3-4bc6-a096-50e52651e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0C3D5B-AB49-4A2C-969E-D5B6355735ED}">
  <ds:schemaRef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 ds:uri="http://purl.org/dc/elements/1.1/"/>
    <ds:schemaRef ds:uri="51a00f5b-f6a3-4bc6-a096-50e52651edda"/>
    <ds:schemaRef ds:uri="f4b7b654-7103-4297-abd7-ff441018f48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6A639A3-E44B-492F-9A3C-FBFF1DE7B8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634</TotalTime>
  <Words>4232</Words>
  <Application>Microsoft Office PowerPoint</Application>
  <PresentationFormat>Widescreen</PresentationFormat>
  <Paragraphs>480</Paragraphs>
  <Slides>34</Slides>
  <Notes>29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Arial</vt:lpstr>
      <vt:lpstr>Calibri</vt:lpstr>
      <vt:lpstr>Calibri Light</vt:lpstr>
      <vt:lpstr>Cambria</vt:lpstr>
      <vt:lpstr>Courier New,monospace</vt:lpstr>
      <vt:lpstr>Gill Sans MT</vt:lpstr>
      <vt:lpstr>Guardian TextSans Web</vt:lpstr>
      <vt:lpstr>Lato Light</vt:lpstr>
      <vt:lpstr>Lato Regular</vt:lpstr>
      <vt:lpstr>Noto Serif</vt:lpstr>
      <vt:lpstr>Segoe UI</vt:lpstr>
      <vt:lpstr>White Slide, No Logo</vt:lpstr>
      <vt:lpstr>Gray Slide with Logo</vt:lpstr>
      <vt:lpstr>Gray Slide No Logo</vt:lpstr>
      <vt:lpstr>Office Theme</vt:lpstr>
      <vt:lpstr>PowerPoint Presentation</vt:lpstr>
      <vt:lpstr>Disclosures</vt:lpstr>
      <vt:lpstr>Session Objectives </vt:lpstr>
      <vt:lpstr>PowerPoint Presentation</vt:lpstr>
      <vt:lpstr>Accelerated Aging: Definitions and big picture</vt:lpstr>
      <vt:lpstr>Recognizing accelerated aging</vt:lpstr>
      <vt:lpstr>Some “Scary Thoughts”</vt:lpstr>
      <vt:lpstr>Kaiser ACE Study</vt:lpstr>
      <vt:lpstr>Wear and Tear</vt:lpstr>
      <vt:lpstr>Quick Biology Refresher! </vt:lpstr>
      <vt:lpstr>“Inflamm-aging” &amp; medical conditions</vt:lpstr>
      <vt:lpstr>Pathways to geriatric syndromes…at non-geriatric “ages”</vt:lpstr>
      <vt:lpstr>Accelerated aging, cardio-metabolic disease, and dementia</vt:lpstr>
      <vt:lpstr>Advanced Biological Age Association with Gray Matter Loss</vt:lpstr>
      <vt:lpstr>DNA Methylation and Cognitive Performance</vt:lpstr>
      <vt:lpstr>PowerPoint Presentation</vt:lpstr>
      <vt:lpstr>Social Drivers of Health</vt:lpstr>
      <vt:lpstr>Big picture</vt:lpstr>
      <vt:lpstr>Specific Health Impacts of Social Drivers</vt:lpstr>
      <vt:lpstr>PowerPoint Presentation</vt:lpstr>
      <vt:lpstr>PowerPoint Presentation</vt:lpstr>
      <vt:lpstr>PowerPoint Presentation</vt:lpstr>
      <vt:lpstr>PowerPoint Presentation</vt:lpstr>
      <vt:lpstr>Accelerated aging deep dive: Houselessness</vt:lpstr>
      <vt:lpstr>Accelerated aging deep dive: Houselessness</vt:lpstr>
      <vt:lpstr>Accelerated aging deep dive: Houselessness</vt:lpstr>
      <vt:lpstr>Houselessness and Premature Mortality Risks </vt:lpstr>
      <vt:lpstr>Case discussion</vt:lpstr>
      <vt:lpstr>Case discussion</vt:lpstr>
      <vt:lpstr>PowerPoint Presentation</vt:lpstr>
      <vt:lpstr>Providing care for houseless older adults</vt:lpstr>
      <vt:lpstr>It’s not JUST housing that’s needed</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Byerly</dc:creator>
  <cp:lastModifiedBy>Laura Byerly</cp:lastModifiedBy>
  <cp:revision>171</cp:revision>
  <dcterms:created xsi:type="dcterms:W3CDTF">2022-05-09T18:47:44Z</dcterms:created>
  <dcterms:modified xsi:type="dcterms:W3CDTF">2026-02-08T01:44:32Z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0x01010026585DE427A8974DA19DDC1B7C3CD855</vt:lpwstr>
  </property>
</Properties>
</file>