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2" r:id="rId4"/>
    <p:sldMasterId id="2147484479" r:id="rId5"/>
    <p:sldMasterId id="2147483648" r:id="rId6"/>
  </p:sldMasterIdLst>
  <p:notesMasterIdLst>
    <p:notesMasterId r:id="rId38"/>
  </p:notesMasterIdLst>
  <p:sldIdLst>
    <p:sldId id="256" r:id="rId7"/>
    <p:sldId id="321" r:id="rId8"/>
    <p:sldId id="257" r:id="rId9"/>
    <p:sldId id="258" r:id="rId10"/>
    <p:sldId id="315" r:id="rId11"/>
    <p:sldId id="316" r:id="rId12"/>
    <p:sldId id="317" r:id="rId13"/>
    <p:sldId id="310" r:id="rId14"/>
    <p:sldId id="312" r:id="rId15"/>
    <p:sldId id="260" r:id="rId16"/>
    <p:sldId id="267" r:id="rId17"/>
    <p:sldId id="311" r:id="rId18"/>
    <p:sldId id="304" r:id="rId19"/>
    <p:sldId id="305" r:id="rId20"/>
    <p:sldId id="306" r:id="rId21"/>
    <p:sldId id="277" r:id="rId22"/>
    <p:sldId id="322" r:id="rId23"/>
    <p:sldId id="323" r:id="rId24"/>
    <p:sldId id="320" r:id="rId25"/>
    <p:sldId id="300" r:id="rId26"/>
    <p:sldId id="326" r:id="rId27"/>
    <p:sldId id="325" r:id="rId28"/>
    <p:sldId id="324" r:id="rId29"/>
    <p:sldId id="295" r:id="rId30"/>
    <p:sldId id="299" r:id="rId31"/>
    <p:sldId id="327" r:id="rId32"/>
    <p:sldId id="280" r:id="rId33"/>
    <p:sldId id="281" r:id="rId34"/>
    <p:sldId id="293" r:id="rId35"/>
    <p:sldId id="263" r:id="rId36"/>
    <p:sldId id="2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17" d="100"/>
          <a:sy n="117" d="100"/>
        </p:scale>
        <p:origin x="84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CBD37-161E-42C7-9A31-1870309487A2}" type="datetimeFigureOut">
              <a:rPr lang="en-US" smtClean="0"/>
              <a:t>2/12/26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7699B-3D1C-4675-A015-C18480E3ABB7}" type="slidenum">
              <a:rPr lang="en-US" smtClean="0"/>
              <a:t>‹#›</a:t>
            </a:fld>
            <a:endParaRPr lang="en-US"/>
          </a:p>
        </p:txBody>
      </p:sp>
    </p:spTree>
    <p:extLst>
      <p:ext uri="{BB962C8B-B14F-4D97-AF65-F5344CB8AC3E}">
        <p14:creationId xmlns:p14="http://schemas.microsoft.com/office/powerpoint/2010/main" val="250050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mc.ncbi.nlm.nih.gov/articles/PMC393232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gut.bmj.com/content/early/2025/11/12/gutjnl-2025-33680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mc.ncbi.nlm.nih.gov/articles/PMC393232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dpi.com/1422-0067/26/21/1024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ink.springer.com/article/10.1007/s00125-025-06543-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dpi.com/1422-0067/26/21/10245"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ink.springer.com/article/10.1007/s00125-025-06543-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dpi.com/1422-0067/26/21/1024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mc.ncbi.nlm.nih.gov/articles/PMC5495015/#S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mc.ncbi.nlm.nih.gov/articles/PMC5495015/#S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library.wiley.com/doi/10.1002/ppul.2620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ucsf.edu/news/2022/10/424096/non-white-newborns-cystic-fibrosis-more-likely-be-missed-screening#:~:text=In%20most%20states%2C%20a%20newborn,potentially%20diagnosed%2C%2095%25%20properly%20diagnose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hlbi.nih.gov/health/cystic-fibrosis/causes#:~:text=Cystic%20fibrosis%20is%20an%20inherited%20disease%20caused,each%20biological%20parent)%20will%20have%20cystic%20fibro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science/article/pii/S2214623721000429#:~:text=Cystic%20fibrosis-related%20diabetes%20(CFRD)%20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csf.edu/news/2022/10/424096/non-white-newborns-cystic-fibrosis-more-likely-be-missed-screening#:~:text=In%20most%20states%2C%20a%20newborn,potentially%20diagnosed%2C%2095%25%20properly%20diagnos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publication/358472547_Disparities_in_pancreatic_cancer_care_and_research_in_Native_Americans_Righting_a_history_of_wrong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https://pubmed.ncbi.nlm.nih.gov/33460395/</a:t>
            </a:r>
          </a:p>
          <a:p>
            <a:r>
              <a:rPr lang="en-US" dirty="0"/>
              <a:t>https://diabetesjournals.org/care/article/40/11/1486/36928/Incidence-Demographics-and-Clinical</a:t>
            </a:r>
          </a:p>
          <a:p>
            <a:r>
              <a:rPr lang="en-US" dirty="0"/>
              <a:t>https://pmc.ncbi.nlm.nih.gov/articles/PMC5495015/</a:t>
            </a:r>
          </a:p>
        </p:txBody>
      </p:sp>
      <p:sp>
        <p:nvSpPr>
          <p:cNvPr id="4" name="Slide Number Placeholder 3"/>
          <p:cNvSpPr>
            <a:spLocks noGrp="1"/>
          </p:cNvSpPr>
          <p:nvPr>
            <p:ph type="sldNum" sz="quarter" idx="5"/>
          </p:nvPr>
        </p:nvSpPr>
        <p:spPr/>
        <p:txBody>
          <a:bodyPr/>
          <a:lstStyle/>
          <a:p>
            <a:fld id="{CD864FEE-3C2A-4E0A-9178-FF7E9203CDF4}" type="slidenum">
              <a:rPr lang="en-US" smtClean="0"/>
              <a:t>3</a:t>
            </a:fld>
            <a:endParaRPr lang="en-US"/>
          </a:p>
        </p:txBody>
      </p:sp>
    </p:spTree>
    <p:extLst>
      <p:ext uri="{BB962C8B-B14F-4D97-AF65-F5344CB8AC3E}">
        <p14:creationId xmlns:p14="http://schemas.microsoft.com/office/powerpoint/2010/main" val="46358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Dynamed Plus</a:t>
            </a:r>
          </a:p>
        </p:txBody>
      </p:sp>
      <p:sp>
        <p:nvSpPr>
          <p:cNvPr id="4" name="Slide Number Placeholder 3"/>
          <p:cNvSpPr>
            <a:spLocks noGrp="1"/>
          </p:cNvSpPr>
          <p:nvPr>
            <p:ph type="sldNum" sz="quarter" idx="5"/>
          </p:nvPr>
        </p:nvSpPr>
        <p:spPr/>
        <p:txBody>
          <a:bodyPr/>
          <a:lstStyle/>
          <a:p>
            <a:fld id="{2497699B-3D1C-4675-A015-C18480E3ABB7}" type="slidenum">
              <a:rPr lang="en-US" smtClean="0"/>
              <a:t>14</a:t>
            </a:fld>
            <a:endParaRPr lang="en-US"/>
          </a:p>
        </p:txBody>
      </p:sp>
    </p:spTree>
    <p:extLst>
      <p:ext uri="{BB962C8B-B14F-4D97-AF65-F5344CB8AC3E}">
        <p14:creationId xmlns:p14="http://schemas.microsoft.com/office/powerpoint/2010/main" val="37965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D5CB-F990-D4D9-E761-C86448320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EE3BA-8263-2766-4AEF-B53F65A11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94A41-D273-9AFC-ADC9-83AA164DF603}"/>
              </a:ext>
            </a:extLst>
          </p:cNvPr>
          <p:cNvSpPr>
            <a:spLocks noGrp="1"/>
          </p:cNvSpPr>
          <p:nvPr>
            <p:ph type="body" idx="1"/>
          </p:nvPr>
        </p:nvSpPr>
        <p:spPr/>
        <p:txBody>
          <a:bodyPr/>
          <a:lstStyle/>
          <a:p>
            <a:r>
              <a:rPr lang="en-US" dirty="0"/>
              <a:t>Dynamed Plus</a:t>
            </a:r>
          </a:p>
        </p:txBody>
      </p:sp>
      <p:sp>
        <p:nvSpPr>
          <p:cNvPr id="4" name="Slide Number Placeholder 3">
            <a:extLst>
              <a:ext uri="{FF2B5EF4-FFF2-40B4-BE49-F238E27FC236}">
                <a16:creationId xmlns:a16="http://schemas.microsoft.com/office/drawing/2014/main" id="{B944BA39-A517-FEF8-0BE1-E304A94001D5}"/>
              </a:ext>
            </a:extLst>
          </p:cNvPr>
          <p:cNvSpPr>
            <a:spLocks noGrp="1"/>
          </p:cNvSpPr>
          <p:nvPr>
            <p:ph type="sldNum" sz="quarter" idx="5"/>
          </p:nvPr>
        </p:nvSpPr>
        <p:spPr/>
        <p:txBody>
          <a:bodyPr/>
          <a:lstStyle/>
          <a:p>
            <a:fld id="{2497699B-3D1C-4675-A015-C18480E3ABB7}" type="slidenum">
              <a:rPr lang="en-US" smtClean="0"/>
              <a:t>15</a:t>
            </a:fld>
            <a:endParaRPr lang="en-US"/>
          </a:p>
        </p:txBody>
      </p:sp>
    </p:spTree>
    <p:extLst>
      <p:ext uri="{BB962C8B-B14F-4D97-AF65-F5344CB8AC3E}">
        <p14:creationId xmlns:p14="http://schemas.microsoft.com/office/powerpoint/2010/main" val="52094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New insights into pancreatic cancer-induced paraneoplastic diabetes – PMC</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ptos Display" panose="02110004020202020204"/>
                <a:ea typeface="+mj-ea"/>
                <a:cs typeface="+mj-cs"/>
                <a:hlinkClick r:id="rId4"/>
              </a:rPr>
              <a:t>Diabetes and pancreatic cancer: a complex and confounding interplay | Gut</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2497699B-3D1C-4675-A015-C18480E3ABB7}" type="slidenum">
              <a:rPr lang="en-US" smtClean="0"/>
              <a:t>16</a:t>
            </a:fld>
            <a:endParaRPr lang="en-US"/>
          </a:p>
        </p:txBody>
      </p:sp>
    </p:spTree>
    <p:extLst>
      <p:ext uri="{BB962C8B-B14F-4D97-AF65-F5344CB8AC3E}">
        <p14:creationId xmlns:p14="http://schemas.microsoft.com/office/powerpoint/2010/main" val="86365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AC52-C17B-29DC-2357-C67ADB978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F3DB8-F9A9-B2A7-1360-8D8FECCAD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588DE-5CAB-E8B0-1AB0-67F48DA1BB56}"/>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New insights into pancreatic cancer-induced paraneoplastic diabetes – PMC</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a:extLst>
              <a:ext uri="{FF2B5EF4-FFF2-40B4-BE49-F238E27FC236}">
                <a16:creationId xmlns:a16="http://schemas.microsoft.com/office/drawing/2014/main" id="{7FC15EF5-A6BE-D3FB-CD0E-9A4C17D82018}"/>
              </a:ext>
            </a:extLst>
          </p:cNvPr>
          <p:cNvSpPr>
            <a:spLocks noGrp="1"/>
          </p:cNvSpPr>
          <p:nvPr>
            <p:ph type="sldNum" sz="quarter" idx="5"/>
          </p:nvPr>
        </p:nvSpPr>
        <p:spPr/>
        <p:txBody>
          <a:bodyPr/>
          <a:lstStyle/>
          <a:p>
            <a:fld id="{2497699B-3D1C-4675-A015-C18480E3ABB7}" type="slidenum">
              <a:rPr lang="en-US" smtClean="0"/>
              <a:t>17</a:t>
            </a:fld>
            <a:endParaRPr lang="en-US"/>
          </a:p>
        </p:txBody>
      </p:sp>
    </p:spTree>
    <p:extLst>
      <p:ext uri="{BB962C8B-B14F-4D97-AF65-F5344CB8AC3E}">
        <p14:creationId xmlns:p14="http://schemas.microsoft.com/office/powerpoint/2010/main" val="424592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A24F8-4486-3AC7-4DCE-58913BBE2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79CB7-2B88-A440-61EC-B99805653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52C52-4618-7EEA-A610-0A589EDA113F}"/>
              </a:ext>
            </a:extLst>
          </p:cNvPr>
          <p:cNvSpPr>
            <a:spLocks noGrp="1"/>
          </p:cNvSpPr>
          <p:nvPr>
            <p:ph type="body" idx="1"/>
          </p:nvPr>
        </p:nvSpPr>
        <p:spPr/>
        <p:txBody>
          <a:bodyPr/>
          <a:lstStyle/>
          <a:p>
            <a:r>
              <a:rPr lang="en-US" dirty="0">
                <a:hlinkClick r:id="rId3"/>
              </a:rPr>
              <a:t>Pancreatic Cancer and Diabetes: Insights, Hypotheses, and Next Steps</a:t>
            </a:r>
            <a:endParaRPr lang="en-US" dirty="0"/>
          </a:p>
        </p:txBody>
      </p:sp>
      <p:sp>
        <p:nvSpPr>
          <p:cNvPr id="4" name="Slide Number Placeholder 3">
            <a:extLst>
              <a:ext uri="{FF2B5EF4-FFF2-40B4-BE49-F238E27FC236}">
                <a16:creationId xmlns:a16="http://schemas.microsoft.com/office/drawing/2014/main" id="{B864ACF5-5ACB-A8F7-1265-D2F158E68113}"/>
              </a:ext>
            </a:extLst>
          </p:cNvPr>
          <p:cNvSpPr>
            <a:spLocks noGrp="1"/>
          </p:cNvSpPr>
          <p:nvPr>
            <p:ph type="sldNum" sz="quarter" idx="5"/>
          </p:nvPr>
        </p:nvSpPr>
        <p:spPr/>
        <p:txBody>
          <a:bodyPr/>
          <a:lstStyle/>
          <a:p>
            <a:fld id="{2497699B-3D1C-4675-A015-C18480E3ABB7}" type="slidenum">
              <a:rPr lang="en-US" smtClean="0"/>
              <a:t>18</a:t>
            </a:fld>
            <a:endParaRPr lang="en-US"/>
          </a:p>
        </p:txBody>
      </p:sp>
    </p:spTree>
    <p:extLst>
      <p:ext uri="{BB962C8B-B14F-4D97-AF65-F5344CB8AC3E}">
        <p14:creationId xmlns:p14="http://schemas.microsoft.com/office/powerpoint/2010/main" val="100398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Display" panose="02110004020202020204"/>
                <a:ea typeface="+mj-ea"/>
                <a:cs typeface="+mj-cs"/>
                <a:hlinkClick r:id="rId3"/>
              </a:rPr>
              <a:t>Pancreatic cancer-related diabetes and type 2 diabetes differ in multiple aspects of glucose homeostasis | </a:t>
            </a:r>
            <a:r>
              <a:rPr kumimoji="0" lang="en-US" sz="3200" b="0" i="0" u="none" strike="noStrike" kern="1200" cap="none" spc="0" normalizeH="0" baseline="0" noProof="0" dirty="0" err="1">
                <a:ln>
                  <a:noFill/>
                </a:ln>
                <a:solidFill>
                  <a:prstClr val="black"/>
                </a:solidFill>
                <a:effectLst/>
                <a:uLnTx/>
                <a:uFillTx/>
                <a:latin typeface="Aptos Display" panose="02110004020202020204"/>
                <a:ea typeface="+mj-ea"/>
                <a:cs typeface="+mj-cs"/>
                <a:hlinkClick r:id="rId3"/>
              </a:rPr>
              <a:t>Diabetologia</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hlinkClick r:id="rId4"/>
              </a:rPr>
              <a:t>Pancreatic</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 Cancer and Diabetes: Insights, Hypotheses, and Next Steps</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2497699B-3D1C-4675-A015-C18480E3ABB7}" type="slidenum">
              <a:rPr lang="en-US" smtClean="0"/>
              <a:t>19</a:t>
            </a:fld>
            <a:endParaRPr lang="en-US"/>
          </a:p>
        </p:txBody>
      </p:sp>
    </p:spTree>
    <p:extLst>
      <p:ext uri="{BB962C8B-B14F-4D97-AF65-F5344CB8AC3E}">
        <p14:creationId xmlns:p14="http://schemas.microsoft.com/office/powerpoint/2010/main" val="102934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Pancreatic cancer-related diabetes and type 2 diabetes differ in multiple aspects of glucose homeostasis | Diabetologia</a:t>
            </a:r>
            <a:endParaRPr lang="en-US" dirty="0"/>
          </a:p>
        </p:txBody>
      </p:sp>
      <p:sp>
        <p:nvSpPr>
          <p:cNvPr id="4" name="Slide Number Placeholder 3"/>
          <p:cNvSpPr>
            <a:spLocks noGrp="1"/>
          </p:cNvSpPr>
          <p:nvPr>
            <p:ph type="sldNum" sz="quarter" idx="5"/>
          </p:nvPr>
        </p:nvSpPr>
        <p:spPr/>
        <p:txBody>
          <a:bodyPr/>
          <a:lstStyle/>
          <a:p>
            <a:fld id="{2497699B-3D1C-4675-A015-C18480E3ABB7}" type="slidenum">
              <a:rPr lang="en-US" smtClean="0"/>
              <a:t>20</a:t>
            </a:fld>
            <a:endParaRPr lang="en-US"/>
          </a:p>
        </p:txBody>
      </p:sp>
    </p:spTree>
    <p:extLst>
      <p:ext uri="{BB962C8B-B14F-4D97-AF65-F5344CB8AC3E}">
        <p14:creationId xmlns:p14="http://schemas.microsoft.com/office/powerpoint/2010/main" val="258015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Pancreatic Cancer and Diabetes: Insights, Hypotheses, and Next Steps</a:t>
            </a:r>
            <a:endParaRPr lang="en-US" dirty="0"/>
          </a:p>
        </p:txBody>
      </p:sp>
      <p:sp>
        <p:nvSpPr>
          <p:cNvPr id="4" name="Slide Number Placeholder 3"/>
          <p:cNvSpPr>
            <a:spLocks noGrp="1"/>
          </p:cNvSpPr>
          <p:nvPr>
            <p:ph type="sldNum" sz="quarter" idx="5"/>
          </p:nvPr>
        </p:nvSpPr>
        <p:spPr/>
        <p:txBody>
          <a:bodyPr/>
          <a:lstStyle/>
          <a:p>
            <a:fld id="{2497699B-3D1C-4675-A015-C18480E3ABB7}" type="slidenum">
              <a:rPr lang="en-US" smtClean="0"/>
              <a:t>25</a:t>
            </a:fld>
            <a:endParaRPr lang="en-US"/>
          </a:p>
        </p:txBody>
      </p:sp>
    </p:spTree>
    <p:extLst>
      <p:ext uri="{BB962C8B-B14F-4D97-AF65-F5344CB8AC3E}">
        <p14:creationId xmlns:p14="http://schemas.microsoft.com/office/powerpoint/2010/main" val="2033706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Dynamed Plus</a:t>
            </a:r>
          </a:p>
        </p:txBody>
      </p:sp>
      <p:sp>
        <p:nvSpPr>
          <p:cNvPr id="4" name="Slide Number Placeholder 3"/>
          <p:cNvSpPr>
            <a:spLocks noGrp="1"/>
          </p:cNvSpPr>
          <p:nvPr>
            <p:ph type="sldNum" sz="quarter" idx="5"/>
          </p:nvPr>
        </p:nvSpPr>
        <p:spPr/>
        <p:txBody>
          <a:bodyPr/>
          <a:lstStyle/>
          <a:p>
            <a:fld id="{2497699B-3D1C-4675-A015-C18480E3ABB7}" type="slidenum">
              <a:rPr lang="en-US" smtClean="0"/>
              <a:t>27</a:t>
            </a:fld>
            <a:endParaRPr lang="en-US"/>
          </a:p>
        </p:txBody>
      </p:sp>
    </p:spTree>
    <p:extLst>
      <p:ext uri="{BB962C8B-B14F-4D97-AF65-F5344CB8AC3E}">
        <p14:creationId xmlns:p14="http://schemas.microsoft.com/office/powerpoint/2010/main" val="246106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https://pmc.ncbi.nlm.nih.gov/articles/PMC5495015/#S2</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p>
          <a:p>
            <a:endParaRPr lang="en-US" dirty="0"/>
          </a:p>
        </p:txBody>
      </p:sp>
      <p:sp>
        <p:nvSpPr>
          <p:cNvPr id="4" name="Slide Number Placeholder 3"/>
          <p:cNvSpPr>
            <a:spLocks noGrp="1"/>
          </p:cNvSpPr>
          <p:nvPr>
            <p:ph type="sldNum" sz="quarter" idx="5"/>
          </p:nvPr>
        </p:nvSpPr>
        <p:spPr/>
        <p:txBody>
          <a:bodyPr/>
          <a:lstStyle/>
          <a:p>
            <a:fld id="{CD864FEE-3C2A-4E0A-9178-FF7E9203CDF4}" type="slidenum">
              <a:rPr lang="en-US" smtClean="0"/>
              <a:t>30</a:t>
            </a:fld>
            <a:endParaRPr lang="en-US"/>
          </a:p>
        </p:txBody>
      </p:sp>
    </p:spTree>
    <p:extLst>
      <p:ext uri="{BB962C8B-B14F-4D97-AF65-F5344CB8AC3E}">
        <p14:creationId xmlns:p14="http://schemas.microsoft.com/office/powerpoint/2010/main" val="75499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Eur</a:t>
            </a:r>
            <a:r>
              <a:rPr lang="en-US" dirty="0"/>
              <a:t> J Endocrinol</a:t>
            </a:r>
          </a:p>
          <a:p>
            <a:r>
              <a:rPr lang="en-US" dirty="0"/>
              <a:t>. 2021 Apr;184(4):R151-R163. doi: 10.1530/EJE-20-0974.</a:t>
            </a:r>
          </a:p>
          <a:p>
            <a:r>
              <a:rPr lang="en-US" dirty="0"/>
              <a:t>DIAGNOSIS OF ENDOCRINE DISEASE: Diagnosing and classifying diabetes in diseases of the exocrine pancreas</a:t>
            </a:r>
          </a:p>
        </p:txBody>
      </p:sp>
      <p:sp>
        <p:nvSpPr>
          <p:cNvPr id="4" name="Slide Number Placeholder 3"/>
          <p:cNvSpPr>
            <a:spLocks noGrp="1"/>
          </p:cNvSpPr>
          <p:nvPr>
            <p:ph type="sldNum" sz="quarter" idx="5"/>
          </p:nvPr>
        </p:nvSpPr>
        <p:spPr/>
        <p:txBody>
          <a:bodyPr/>
          <a:lstStyle/>
          <a:p>
            <a:fld id="{CD864FEE-3C2A-4E0A-9178-FF7E9203CDF4}" type="slidenum">
              <a:rPr lang="en-US" smtClean="0"/>
              <a:t>4</a:t>
            </a:fld>
            <a:endParaRPr lang="en-US"/>
          </a:p>
        </p:txBody>
      </p:sp>
    </p:spTree>
    <p:extLst>
      <p:ext uri="{BB962C8B-B14F-4D97-AF65-F5344CB8AC3E}">
        <p14:creationId xmlns:p14="http://schemas.microsoft.com/office/powerpoint/2010/main" val="207127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https://pmc.ncbi.nlm.nih.gov/articles/PMC5495015/#S2</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p>
          <a:p>
            <a:endParaRPr lang="en-US" dirty="0"/>
          </a:p>
        </p:txBody>
      </p:sp>
      <p:sp>
        <p:nvSpPr>
          <p:cNvPr id="4" name="Slide Number Placeholder 3"/>
          <p:cNvSpPr>
            <a:spLocks noGrp="1"/>
          </p:cNvSpPr>
          <p:nvPr>
            <p:ph type="sldNum" sz="quarter" idx="5"/>
          </p:nvPr>
        </p:nvSpPr>
        <p:spPr/>
        <p:txBody>
          <a:bodyPr/>
          <a:lstStyle/>
          <a:p>
            <a:fld id="{CD864FEE-3C2A-4E0A-9178-FF7E9203CDF4}" type="slidenum">
              <a:rPr lang="en-US" smtClean="0"/>
              <a:t>31</a:t>
            </a:fld>
            <a:endParaRPr lang="en-US"/>
          </a:p>
        </p:txBody>
      </p:sp>
    </p:spTree>
    <p:extLst>
      <p:ext uri="{BB962C8B-B14F-4D97-AF65-F5344CB8AC3E}">
        <p14:creationId xmlns:p14="http://schemas.microsoft.com/office/powerpoint/2010/main" val="412610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5626-8D4C-F779-20DC-DAFEEDBE0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8C118-AF8E-FFFC-743A-786FB415A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B437B-2788-5E88-048A-84CF1BE8D579}"/>
              </a:ext>
            </a:extLst>
          </p:cNvPr>
          <p:cNvSpPr>
            <a:spLocks noGrp="1"/>
          </p:cNvSpPr>
          <p:nvPr>
            <p:ph type="body" idx="1"/>
          </p:nvPr>
        </p:nvSpPr>
        <p:spPr/>
        <p:txBody>
          <a:bodyPr/>
          <a:lstStyle/>
          <a:p>
            <a:r>
              <a:rPr lang="en-US" dirty="0" err="1"/>
              <a:t>Eur</a:t>
            </a:r>
            <a:r>
              <a:rPr lang="en-US" dirty="0"/>
              <a:t> J Endocrinol</a:t>
            </a:r>
          </a:p>
          <a:p>
            <a:r>
              <a:rPr lang="en-US" dirty="0"/>
              <a:t>. 2021 Apr;184(4):R151-R163. doi: 10.1530/EJE-20-0974.</a:t>
            </a:r>
          </a:p>
          <a:p>
            <a:r>
              <a:rPr lang="en-US" dirty="0"/>
              <a:t>DIAGNOSIS OF ENDOCRINE DISEASE: Diagnosing and classifying diabetes in diseases of the exocrine pancreas</a:t>
            </a:r>
          </a:p>
        </p:txBody>
      </p:sp>
      <p:sp>
        <p:nvSpPr>
          <p:cNvPr id="4" name="Slide Number Placeholder 3">
            <a:extLst>
              <a:ext uri="{FF2B5EF4-FFF2-40B4-BE49-F238E27FC236}">
                <a16:creationId xmlns:a16="http://schemas.microsoft.com/office/drawing/2014/main" id="{1FC6B464-1244-217E-4AB8-15F715BEDEA5}"/>
              </a:ext>
            </a:extLst>
          </p:cNvPr>
          <p:cNvSpPr>
            <a:spLocks noGrp="1"/>
          </p:cNvSpPr>
          <p:nvPr>
            <p:ph type="sldNum" sz="quarter" idx="5"/>
          </p:nvPr>
        </p:nvSpPr>
        <p:spPr/>
        <p:txBody>
          <a:bodyPr/>
          <a:lstStyle/>
          <a:p>
            <a:fld id="{CD864FEE-3C2A-4E0A-9178-FF7E9203CDF4}" type="slidenum">
              <a:rPr lang="en-US" smtClean="0"/>
              <a:t>5</a:t>
            </a:fld>
            <a:endParaRPr lang="en-US"/>
          </a:p>
        </p:txBody>
      </p:sp>
    </p:spTree>
    <p:extLst>
      <p:ext uri="{BB962C8B-B14F-4D97-AF65-F5344CB8AC3E}">
        <p14:creationId xmlns:p14="http://schemas.microsoft.com/office/powerpoint/2010/main" val="117131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842C-21D7-D55E-D4D2-B4634A450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E804F-FEA9-2BFC-3C3B-8EF7B43D6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C4E26-B667-4CEC-AC89-2EB04873A032}"/>
              </a:ext>
            </a:extLst>
          </p:cNvPr>
          <p:cNvSpPr>
            <a:spLocks noGrp="1"/>
          </p:cNvSpPr>
          <p:nvPr>
            <p:ph type="body" idx="1"/>
          </p:nvPr>
        </p:nvSpPr>
        <p:spPr/>
        <p:txBody>
          <a:bodyPr/>
          <a:lstStyle/>
          <a:p>
            <a:r>
              <a:rPr lang="en-US" dirty="0" err="1"/>
              <a:t>Eur</a:t>
            </a:r>
            <a:r>
              <a:rPr lang="en-US" dirty="0"/>
              <a:t> J Endocrinol</a:t>
            </a:r>
          </a:p>
          <a:p>
            <a:r>
              <a:rPr lang="en-US" dirty="0"/>
              <a:t>. 2021 Apr;184(4):R151-R163. doi: 10.1530/EJE-20-0974.</a:t>
            </a:r>
          </a:p>
          <a:p>
            <a:r>
              <a:rPr lang="en-US" dirty="0"/>
              <a:t>DIAGNOSIS OF ENDOCRINE DISEASE: Diagnosing and classifying diabetes in diseases of the exocrine pancreas</a:t>
            </a:r>
          </a:p>
        </p:txBody>
      </p:sp>
      <p:sp>
        <p:nvSpPr>
          <p:cNvPr id="4" name="Slide Number Placeholder 3">
            <a:extLst>
              <a:ext uri="{FF2B5EF4-FFF2-40B4-BE49-F238E27FC236}">
                <a16:creationId xmlns:a16="http://schemas.microsoft.com/office/drawing/2014/main" id="{1672C23E-DCD1-25AC-3362-BC1BC1996119}"/>
              </a:ext>
            </a:extLst>
          </p:cNvPr>
          <p:cNvSpPr>
            <a:spLocks noGrp="1"/>
          </p:cNvSpPr>
          <p:nvPr>
            <p:ph type="sldNum" sz="quarter" idx="5"/>
          </p:nvPr>
        </p:nvSpPr>
        <p:spPr/>
        <p:txBody>
          <a:bodyPr/>
          <a:lstStyle/>
          <a:p>
            <a:fld id="{CD864FEE-3C2A-4E0A-9178-FF7E9203CDF4}" type="slidenum">
              <a:rPr lang="en-US" smtClean="0"/>
              <a:t>8</a:t>
            </a:fld>
            <a:endParaRPr lang="en-US"/>
          </a:p>
        </p:txBody>
      </p:sp>
    </p:spTree>
    <p:extLst>
      <p:ext uri="{BB962C8B-B14F-4D97-AF65-F5344CB8AC3E}">
        <p14:creationId xmlns:p14="http://schemas.microsoft.com/office/powerpoint/2010/main" val="80519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914A-9486-21CA-FF60-B0C5DD4BB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4A30A-862E-35D3-9B07-443590B3B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0FA63-1E8B-CE8D-36B7-6FDE7B10FEFE}"/>
              </a:ext>
            </a:extLst>
          </p:cNvPr>
          <p:cNvSpPr>
            <a:spLocks noGrp="1"/>
          </p:cNvSpPr>
          <p:nvPr>
            <p:ph type="body" idx="1"/>
          </p:nvPr>
        </p:nvSpPr>
        <p:spPr/>
        <p:txBody>
          <a:bodyPr/>
          <a:lstStyle/>
          <a:p>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hlinkClick r:id="rId3"/>
              </a:rPr>
              <a:t>https://onlinelibrary.wiley.com/doi/10.1002/ppul.26209</a:t>
            </a:r>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 </a:t>
            </a:r>
          </a:p>
          <a:p>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Detection of disease-causing CFTR variants in state newborn screening programs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https://www.ucsf.edu/news/2022/10/424096/non-white-newborns-cystic-fibrosis-more-likely-be-missed-screening#:~:text=In%20most%20states%2C%20a%20newborn,potentially%20diagnosed%2C%2095%25%20properly%20diagnosed</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 </a:t>
            </a:r>
          </a:p>
          <a:p>
            <a:endParaRPr lang="en-US" dirty="0"/>
          </a:p>
        </p:txBody>
      </p:sp>
      <p:sp>
        <p:nvSpPr>
          <p:cNvPr id="4" name="Slide Number Placeholder 3">
            <a:extLst>
              <a:ext uri="{FF2B5EF4-FFF2-40B4-BE49-F238E27FC236}">
                <a16:creationId xmlns:a16="http://schemas.microsoft.com/office/drawing/2014/main" id="{129A82D0-806E-DF16-8E22-DF2C5A657FFE}"/>
              </a:ext>
            </a:extLst>
          </p:cNvPr>
          <p:cNvSpPr>
            <a:spLocks noGrp="1"/>
          </p:cNvSpPr>
          <p:nvPr>
            <p:ph type="sldNum" sz="quarter" idx="5"/>
          </p:nvPr>
        </p:nvSpPr>
        <p:spPr/>
        <p:txBody>
          <a:bodyPr/>
          <a:lstStyle/>
          <a:p>
            <a:fld id="{2497699B-3D1C-4675-A015-C18480E3ABB7}" type="slidenum">
              <a:rPr lang="en-US" smtClean="0"/>
              <a:t>9</a:t>
            </a:fld>
            <a:endParaRPr lang="en-US"/>
          </a:p>
        </p:txBody>
      </p:sp>
    </p:spTree>
    <p:extLst>
      <p:ext uri="{BB962C8B-B14F-4D97-AF65-F5344CB8AC3E}">
        <p14:creationId xmlns:p14="http://schemas.microsoft.com/office/powerpoint/2010/main" val="103390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https://www.nhlbi.nih.gov/health/cystic-fibrosis/causes#:~:text=Cystic%20fibrosis%20is%20an%20inherited%20disease%20caused,each%20biological%20parent)%20will%20have%20cystic%20fibrosis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p>
          <a:p>
            <a:endParaRPr lang="en-US" dirty="0"/>
          </a:p>
        </p:txBody>
      </p:sp>
      <p:sp>
        <p:nvSpPr>
          <p:cNvPr id="4" name="Slide Number Placeholder 3"/>
          <p:cNvSpPr>
            <a:spLocks noGrp="1"/>
          </p:cNvSpPr>
          <p:nvPr>
            <p:ph type="sldNum" sz="quarter" idx="5"/>
          </p:nvPr>
        </p:nvSpPr>
        <p:spPr/>
        <p:txBody>
          <a:bodyPr/>
          <a:lstStyle/>
          <a:p>
            <a:fld id="{CD864FEE-3C2A-4E0A-9178-FF7E9203CDF4}" type="slidenum">
              <a:rPr lang="en-US" smtClean="0"/>
              <a:t>10</a:t>
            </a:fld>
            <a:endParaRPr lang="en-US"/>
          </a:p>
        </p:txBody>
      </p:sp>
    </p:spTree>
    <p:extLst>
      <p:ext uri="{BB962C8B-B14F-4D97-AF65-F5344CB8AC3E}">
        <p14:creationId xmlns:p14="http://schemas.microsoft.com/office/powerpoint/2010/main" val="395359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Cystic fibrosis-related diabetes: Prevalence, screening, and diagnosis - ScienceDirect</a:t>
            </a:r>
            <a:endParaRPr lang="en-US" dirty="0"/>
          </a:p>
        </p:txBody>
      </p:sp>
      <p:sp>
        <p:nvSpPr>
          <p:cNvPr id="4" name="Slide Number Placeholder 3"/>
          <p:cNvSpPr>
            <a:spLocks noGrp="1"/>
          </p:cNvSpPr>
          <p:nvPr>
            <p:ph type="sldNum" sz="quarter" idx="5"/>
          </p:nvPr>
        </p:nvSpPr>
        <p:spPr/>
        <p:txBody>
          <a:bodyPr/>
          <a:lstStyle/>
          <a:p>
            <a:fld id="{2497699B-3D1C-4675-A015-C18480E3ABB7}" type="slidenum">
              <a:rPr lang="en-US" smtClean="0"/>
              <a:t>11</a:t>
            </a:fld>
            <a:endParaRPr lang="en-US"/>
          </a:p>
        </p:txBody>
      </p:sp>
    </p:spTree>
    <p:extLst>
      <p:ext uri="{BB962C8B-B14F-4D97-AF65-F5344CB8AC3E}">
        <p14:creationId xmlns:p14="http://schemas.microsoft.com/office/powerpoint/2010/main" val="36012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F5873-B653-682E-68E1-5E1BA72F6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44EFE-5A67-271A-44C5-08BC0ECDB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31807-675D-9DED-44BD-2F496B452079}"/>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https://www.ucsf.edu/news/2022/10/424096/non-white-newborns-cystic-fibrosis-more-likely-be-missed-screening#:~:text=In%20most%20states%2C%20a%20newborn,potentially%20diagnosed%2C%2095%25%20properly%20diagnosed</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 </a:t>
            </a:r>
          </a:p>
          <a:p>
            <a:endParaRPr lang="en-US" dirty="0"/>
          </a:p>
        </p:txBody>
      </p:sp>
      <p:sp>
        <p:nvSpPr>
          <p:cNvPr id="4" name="Slide Number Placeholder 3">
            <a:extLst>
              <a:ext uri="{FF2B5EF4-FFF2-40B4-BE49-F238E27FC236}">
                <a16:creationId xmlns:a16="http://schemas.microsoft.com/office/drawing/2014/main" id="{BAC2E533-453C-A093-DED9-EADDE87C007E}"/>
              </a:ext>
            </a:extLst>
          </p:cNvPr>
          <p:cNvSpPr>
            <a:spLocks noGrp="1"/>
          </p:cNvSpPr>
          <p:nvPr>
            <p:ph type="sldNum" sz="quarter" idx="5"/>
          </p:nvPr>
        </p:nvSpPr>
        <p:spPr/>
        <p:txBody>
          <a:bodyPr/>
          <a:lstStyle/>
          <a:p>
            <a:fld id="{2497699B-3D1C-4675-A015-C18480E3ABB7}" type="slidenum">
              <a:rPr lang="en-US" smtClean="0"/>
              <a:t>12</a:t>
            </a:fld>
            <a:endParaRPr lang="en-US"/>
          </a:p>
        </p:txBody>
      </p:sp>
    </p:spTree>
    <p:extLst>
      <p:ext uri="{BB962C8B-B14F-4D97-AF65-F5344CB8AC3E}">
        <p14:creationId xmlns:p14="http://schemas.microsoft.com/office/powerpoint/2010/main" val="395882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Dynamed 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(PDF) Disparities in pancreatic cancer care and research in Native Americans: Righting a history of wrongs</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2497699B-3D1C-4675-A015-C18480E3ABB7}" type="slidenum">
              <a:rPr lang="en-US" smtClean="0"/>
              <a:t>13</a:t>
            </a:fld>
            <a:endParaRPr lang="en-US"/>
          </a:p>
        </p:txBody>
      </p:sp>
    </p:spTree>
    <p:extLst>
      <p:ext uri="{BB962C8B-B14F-4D97-AF65-F5344CB8AC3E}">
        <p14:creationId xmlns:p14="http://schemas.microsoft.com/office/powerpoint/2010/main" val="33982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86CC-2FEB-D7EE-21D2-9759C16EA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A7247C-E06D-0114-57A0-B6AE84F7D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A7BB45-DAA3-EACE-D49A-53E122405734}"/>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5" name="Footer Placeholder 4">
            <a:extLst>
              <a:ext uri="{FF2B5EF4-FFF2-40B4-BE49-F238E27FC236}">
                <a16:creationId xmlns:a16="http://schemas.microsoft.com/office/drawing/2014/main" id="{62C04CC2-F485-4979-D7CE-409ADA7A1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50744-ABE5-9977-E8A3-73613DBDC120}"/>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349112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6790-4695-952D-DF13-275DC0915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1032DB-16A4-322A-0A3B-4A890A6A3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B1D5A-6AEA-5A5F-A7F9-4EA8C6AD1A6F}"/>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5" name="Footer Placeholder 4">
            <a:extLst>
              <a:ext uri="{FF2B5EF4-FFF2-40B4-BE49-F238E27FC236}">
                <a16:creationId xmlns:a16="http://schemas.microsoft.com/office/drawing/2014/main" id="{7A6CB60A-5A14-9567-9FA9-643CDC638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E9F06-DA43-1417-1277-FED0C94D2E68}"/>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24638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AF044-9FE1-A5B1-8416-4C013C4C32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FC8E09-D2C7-B31D-CD8D-74B72CB061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2BAA4-85C8-4716-2453-C5013A875792}"/>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5" name="Footer Placeholder 4">
            <a:extLst>
              <a:ext uri="{FF2B5EF4-FFF2-40B4-BE49-F238E27FC236}">
                <a16:creationId xmlns:a16="http://schemas.microsoft.com/office/drawing/2014/main" id="{B0F7761D-CAF5-64B8-C2C7-24168EADC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7BB89-3AE1-3A93-29EF-14F2061469F7}"/>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72978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A562E-9DED-9E4E-5A19-8D61E7F4B42E}"/>
              </a:ext>
            </a:extLst>
          </p:cNvPr>
          <p:cNvSpPr>
            <a:spLocks noGrp="1"/>
          </p:cNvSpPr>
          <p:nvPr>
            <p:ph type="dt" sz="half" idx="10"/>
          </p:nvPr>
        </p:nvSpPr>
        <p:spPr/>
        <p:txBody>
          <a:bodyPr/>
          <a:lstStyle/>
          <a:p>
            <a:fld id="{D9F92E86-2421-4326-B9EF-392B4AD9DF0C}" type="datetimeFigureOut">
              <a:rPr lang="en-US" smtClean="0"/>
              <a:t>2/12/26</a:t>
            </a:fld>
            <a:endParaRPr lang="en-US"/>
          </a:p>
        </p:txBody>
      </p:sp>
      <p:sp>
        <p:nvSpPr>
          <p:cNvPr id="3" name="Footer Placeholder 2">
            <a:extLst>
              <a:ext uri="{FF2B5EF4-FFF2-40B4-BE49-F238E27FC236}">
                <a16:creationId xmlns:a16="http://schemas.microsoft.com/office/drawing/2014/main" id="{388A0DD4-4451-7637-E334-8379F5A1F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CFB39-38DE-1E6A-F772-CE927F881381}"/>
              </a:ext>
            </a:extLst>
          </p:cNvPr>
          <p:cNvSpPr>
            <a:spLocks noGrp="1"/>
          </p:cNvSpPr>
          <p:nvPr>
            <p:ph type="sldNum" sz="quarter" idx="12"/>
          </p:nvPr>
        </p:nvSpPr>
        <p:spPr/>
        <p:txBody>
          <a:bodyPr/>
          <a:lstStyle/>
          <a:p>
            <a:fld id="{3614D51F-40EB-470C-9218-AAB31C41ECA4}" type="slidenum">
              <a:rPr lang="en-US" smtClean="0"/>
              <a:t>‹#›</a:t>
            </a:fld>
            <a:endParaRPr lang="en-US"/>
          </a:p>
        </p:txBody>
      </p:sp>
    </p:spTree>
    <p:extLst>
      <p:ext uri="{BB962C8B-B14F-4D97-AF65-F5344CB8AC3E}">
        <p14:creationId xmlns:p14="http://schemas.microsoft.com/office/powerpoint/2010/main" val="3462035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24EB-EDB9-8B3B-BAE5-70BD19F7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DEC41-8CF8-7C29-87D0-36ACCC1312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C5FB3-902F-D608-6E1B-4D92378013C9}"/>
              </a:ext>
            </a:extLst>
          </p:cNvPr>
          <p:cNvSpPr>
            <a:spLocks noGrp="1"/>
          </p:cNvSpPr>
          <p:nvPr>
            <p:ph type="dt" sz="half" idx="10"/>
          </p:nvPr>
        </p:nvSpPr>
        <p:spPr/>
        <p:txBody>
          <a:bodyPr/>
          <a:lstStyle/>
          <a:p>
            <a:fld id="{D9F92E86-2421-4326-B9EF-392B4AD9DF0C}" type="datetimeFigureOut">
              <a:rPr lang="en-US" smtClean="0"/>
              <a:t>2/12/26</a:t>
            </a:fld>
            <a:endParaRPr lang="en-US"/>
          </a:p>
        </p:txBody>
      </p:sp>
      <p:sp>
        <p:nvSpPr>
          <p:cNvPr id="5" name="Footer Placeholder 4">
            <a:extLst>
              <a:ext uri="{FF2B5EF4-FFF2-40B4-BE49-F238E27FC236}">
                <a16:creationId xmlns:a16="http://schemas.microsoft.com/office/drawing/2014/main" id="{05C7C92B-E8D6-A6A8-23D1-83820BE93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DC413-5840-CB90-7A7D-9A1150FB82C9}"/>
              </a:ext>
            </a:extLst>
          </p:cNvPr>
          <p:cNvSpPr>
            <a:spLocks noGrp="1"/>
          </p:cNvSpPr>
          <p:nvPr>
            <p:ph type="sldNum" sz="quarter" idx="12"/>
          </p:nvPr>
        </p:nvSpPr>
        <p:spPr/>
        <p:txBody>
          <a:bodyPr/>
          <a:lstStyle/>
          <a:p>
            <a:fld id="{3614D51F-40EB-470C-9218-AAB31C41ECA4}" type="slidenum">
              <a:rPr lang="en-US" smtClean="0"/>
              <a:t>‹#›</a:t>
            </a:fld>
            <a:endParaRPr lang="en-US"/>
          </a:p>
        </p:txBody>
      </p:sp>
    </p:spTree>
    <p:extLst>
      <p:ext uri="{BB962C8B-B14F-4D97-AF65-F5344CB8AC3E}">
        <p14:creationId xmlns:p14="http://schemas.microsoft.com/office/powerpoint/2010/main" val="349568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6F60-6656-8BEE-44B6-EB4DE147E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CA7BD-9B17-DCED-2998-557E62ECB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E54EA-002B-8B18-1D14-91C585F6BFF0}"/>
              </a:ext>
            </a:extLst>
          </p:cNvPr>
          <p:cNvSpPr>
            <a:spLocks noGrp="1"/>
          </p:cNvSpPr>
          <p:nvPr>
            <p:ph type="dt" sz="half" idx="10"/>
          </p:nvPr>
        </p:nvSpPr>
        <p:spPr/>
        <p:txBody>
          <a:bodyPr/>
          <a:lstStyle/>
          <a:p>
            <a:fld id="{2727E132-7927-418A-BD50-7778F4C36718}" type="datetimeFigureOut">
              <a:rPr lang="en-US" smtClean="0"/>
              <a:t>2/12/26</a:t>
            </a:fld>
            <a:endParaRPr lang="en-US"/>
          </a:p>
        </p:txBody>
      </p:sp>
      <p:sp>
        <p:nvSpPr>
          <p:cNvPr id="5" name="Footer Placeholder 4">
            <a:extLst>
              <a:ext uri="{FF2B5EF4-FFF2-40B4-BE49-F238E27FC236}">
                <a16:creationId xmlns:a16="http://schemas.microsoft.com/office/drawing/2014/main" id="{878A50E8-2ECF-EC6B-8186-0041E839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594F7-1178-0965-FD7B-339007680406}"/>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91611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48D-DF1F-B382-88FF-1D75B7FAF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D8638-EB6B-FF05-B9F3-820B30B5AE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4A979-DE97-3E37-5042-8E978DC8262A}"/>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5" name="Footer Placeholder 4">
            <a:extLst>
              <a:ext uri="{FF2B5EF4-FFF2-40B4-BE49-F238E27FC236}">
                <a16:creationId xmlns:a16="http://schemas.microsoft.com/office/drawing/2014/main" id="{B73B8375-D5A8-299F-6A30-D4A8CD623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2BF8-0CBC-04B9-00C2-B03C8ED57F3D}"/>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77846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DD5A-EAEE-810F-B437-48604DCCD5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875BD-84C9-4A63-B806-CEAD72ED3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ED5C6-2E6B-6675-1FAB-BA771FC09A5E}"/>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5" name="Footer Placeholder 4">
            <a:extLst>
              <a:ext uri="{FF2B5EF4-FFF2-40B4-BE49-F238E27FC236}">
                <a16:creationId xmlns:a16="http://schemas.microsoft.com/office/drawing/2014/main" id="{23BC1588-75C0-BF42-BCCE-9B75C668C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4C844-C0AD-3EFB-058F-DFADB8FF51D8}"/>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401631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5575-E079-F796-21DF-09D8AAAEE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D4CA1-E8FE-CA95-ED95-105D987CC8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307466-3C4B-95FD-524B-D207CCFEEE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10B34-33C4-235A-85C1-D39347CF72BB}"/>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6" name="Footer Placeholder 5">
            <a:extLst>
              <a:ext uri="{FF2B5EF4-FFF2-40B4-BE49-F238E27FC236}">
                <a16:creationId xmlns:a16="http://schemas.microsoft.com/office/drawing/2014/main" id="{724AFEB0-8530-0F01-6BC1-0FCBD0EA1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98A36-3589-B0EA-2078-5064F835D0D0}"/>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26176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E8B5-F21E-4A28-8229-274FF7BB6E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8E980D-26EE-FA55-F18F-0E57542CD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356B5B-FBB3-F539-D83D-D75FCA3D4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BCC64D-0FE8-AF83-9A19-BF406C371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2EB9A1-C381-FFAD-6676-4E23DF3822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48871-EE6F-3625-3EF1-BEC002869C6E}"/>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8" name="Footer Placeholder 7">
            <a:extLst>
              <a:ext uri="{FF2B5EF4-FFF2-40B4-BE49-F238E27FC236}">
                <a16:creationId xmlns:a16="http://schemas.microsoft.com/office/drawing/2014/main" id="{2D0632BE-EC4B-E7F9-C432-A5560B79D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E6174-CC9A-3860-42AB-7BAAEA2FC384}"/>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19212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9AC5-EEB1-AFE9-5D69-3DEF75BC97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F78ED9-AF8D-9F35-CBDC-DB4F202F6859}"/>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4" name="Footer Placeholder 3">
            <a:extLst>
              <a:ext uri="{FF2B5EF4-FFF2-40B4-BE49-F238E27FC236}">
                <a16:creationId xmlns:a16="http://schemas.microsoft.com/office/drawing/2014/main" id="{5113C0B3-142F-5797-88A7-22B5D29FE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F5BB46-6E3D-76EC-12B7-1F482893735E}"/>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8491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EDEDA-85FB-C92C-C0B2-0270E337247C}"/>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3" name="Footer Placeholder 2">
            <a:extLst>
              <a:ext uri="{FF2B5EF4-FFF2-40B4-BE49-F238E27FC236}">
                <a16:creationId xmlns:a16="http://schemas.microsoft.com/office/drawing/2014/main" id="{F72426E7-EB5C-87E1-A177-1B2FABA14D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79F0E-9D57-5E20-2DCE-3C6B22D10554}"/>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4717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C75A-A513-271B-C92A-320869457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5C3E42-E165-F0A2-6687-198DBCF78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CB9DEC-4935-20A0-BE58-F37EB2895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A57F0-7661-C358-D9F9-DAB4C9F88E36}"/>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6" name="Footer Placeholder 5">
            <a:extLst>
              <a:ext uri="{FF2B5EF4-FFF2-40B4-BE49-F238E27FC236}">
                <a16:creationId xmlns:a16="http://schemas.microsoft.com/office/drawing/2014/main" id="{AACF99C6-4B2E-5C9D-19E1-CC37FF7DB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62C84-7E60-01F3-E7CD-D34A5E50EFEB}"/>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206718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474B-F14A-8AAE-407A-F596514AF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5996B5-9301-F670-DA0D-CE31EE18D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478646-A8EB-3B40-1F5A-15976A0D3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17018-49F1-A391-2D93-97A9A0CD8916}"/>
              </a:ext>
            </a:extLst>
          </p:cNvPr>
          <p:cNvSpPr>
            <a:spLocks noGrp="1"/>
          </p:cNvSpPr>
          <p:nvPr>
            <p:ph type="dt" sz="half" idx="10"/>
          </p:nvPr>
        </p:nvSpPr>
        <p:spPr/>
        <p:txBody>
          <a:bodyPr/>
          <a:lstStyle/>
          <a:p>
            <a:fld id="{873EBA02-616F-4009-BCFA-5AD82CB43A84}" type="datetimeFigureOut">
              <a:rPr lang="en-US" smtClean="0"/>
              <a:t>2/12/26</a:t>
            </a:fld>
            <a:endParaRPr lang="en-US"/>
          </a:p>
        </p:txBody>
      </p:sp>
      <p:sp>
        <p:nvSpPr>
          <p:cNvPr id="6" name="Footer Placeholder 5">
            <a:extLst>
              <a:ext uri="{FF2B5EF4-FFF2-40B4-BE49-F238E27FC236}">
                <a16:creationId xmlns:a16="http://schemas.microsoft.com/office/drawing/2014/main" id="{E808244B-2AC4-9A5B-5B10-6D66A33D9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5708E-2C47-3A00-BE95-31567D4F84EF}"/>
              </a:ext>
            </a:extLst>
          </p:cNvPr>
          <p:cNvSpPr>
            <a:spLocks noGrp="1"/>
          </p:cNvSpPr>
          <p:nvPr>
            <p:ph type="sldNum" sz="quarter" idx="12"/>
          </p:nvPr>
        </p:nvSpPr>
        <p:spPr/>
        <p:txBody>
          <a:bodyPr/>
          <a:lstStyle/>
          <a:p>
            <a:fld id="{B2A795E0-7B9E-4A2D-8D81-1EAAF9FD4ECD}" type="slidenum">
              <a:rPr lang="en-US" smtClean="0"/>
              <a:t>‹#›</a:t>
            </a:fld>
            <a:endParaRPr lang="en-US"/>
          </a:p>
        </p:txBody>
      </p:sp>
    </p:spTree>
    <p:extLst>
      <p:ext uri="{BB962C8B-B14F-4D97-AF65-F5344CB8AC3E}">
        <p14:creationId xmlns:p14="http://schemas.microsoft.com/office/powerpoint/2010/main" val="181237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3BFE6-7758-76E0-E822-0A1864404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5D324-BBDE-C6FD-1691-61DC4AE9C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AD27C-B6B4-0A4B-048F-E497C8F7E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3EBA02-616F-4009-BCFA-5AD82CB43A84}" type="datetimeFigureOut">
              <a:rPr lang="en-US" smtClean="0"/>
              <a:t>2/12/26</a:t>
            </a:fld>
            <a:endParaRPr lang="en-US"/>
          </a:p>
        </p:txBody>
      </p:sp>
      <p:sp>
        <p:nvSpPr>
          <p:cNvPr id="5" name="Footer Placeholder 4">
            <a:extLst>
              <a:ext uri="{FF2B5EF4-FFF2-40B4-BE49-F238E27FC236}">
                <a16:creationId xmlns:a16="http://schemas.microsoft.com/office/drawing/2014/main" id="{8056B504-D471-B294-BA5A-4A9ED4664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29C55A-E672-8BF8-6F13-1E1DC0B30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795E0-7B9E-4A2D-8D81-1EAAF9FD4ECD}" type="slidenum">
              <a:rPr lang="en-US" smtClean="0"/>
              <a:t>‹#›</a:t>
            </a:fld>
            <a:endParaRPr lang="en-US"/>
          </a:p>
        </p:txBody>
      </p:sp>
    </p:spTree>
    <p:extLst>
      <p:ext uri="{BB962C8B-B14F-4D97-AF65-F5344CB8AC3E}">
        <p14:creationId xmlns:p14="http://schemas.microsoft.com/office/powerpoint/2010/main" val="2452604823"/>
      </p:ext>
    </p:extLst>
  </p:cSld>
  <p:clrMap bg1="lt1" tx1="dk1" bg2="lt2" tx2="dk2" accent1="accent1" accent2="accent2" accent3="accent3" accent4="accent4" accent5="accent5" accent6="accent6" hlink="hlink" folHlink="folHlink"/>
  <p:sldLayoutIdLst>
    <p:sldLayoutId id="2147483649" r:id="rId1"/>
    <p:sldLayoutId id="2147484483" r:id="rId2"/>
    <p:sldLayoutId id="2147483651" r:id="rId3"/>
    <p:sldLayoutId id="2147483652" r:id="rId4"/>
    <p:sldLayoutId id="2147483653" r:id="rId5"/>
    <p:sldLayoutId id="2147483654" r:id="rId6"/>
    <p:sldLayoutId id="214748448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454F6-22F6-AB05-CEC3-59F3D9A90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AC1AD-F4D0-28F4-52EA-CD48FF33A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71A38-1FEE-7E07-02DB-2DCDA7104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F92E86-2421-4326-B9EF-392B4AD9DF0C}" type="datetimeFigureOut">
              <a:rPr lang="en-US" smtClean="0"/>
              <a:t>2/12/26</a:t>
            </a:fld>
            <a:endParaRPr lang="en-US"/>
          </a:p>
        </p:txBody>
      </p:sp>
      <p:sp>
        <p:nvSpPr>
          <p:cNvPr id="5" name="Footer Placeholder 4">
            <a:extLst>
              <a:ext uri="{FF2B5EF4-FFF2-40B4-BE49-F238E27FC236}">
                <a16:creationId xmlns:a16="http://schemas.microsoft.com/office/drawing/2014/main" id="{F39AFD7D-26BF-8320-CE74-53C8B9605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BD0031-09E7-F174-EB22-4876EDF07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14D51F-40EB-470C-9218-AAB31C41ECA4}" type="slidenum">
              <a:rPr lang="en-US" smtClean="0"/>
              <a:t>‹#›</a:t>
            </a:fld>
            <a:endParaRPr lang="en-US"/>
          </a:p>
        </p:txBody>
      </p:sp>
    </p:spTree>
    <p:extLst>
      <p:ext uri="{BB962C8B-B14F-4D97-AF65-F5344CB8AC3E}">
        <p14:creationId xmlns:p14="http://schemas.microsoft.com/office/powerpoint/2010/main" val="2781033262"/>
      </p:ext>
    </p:extLst>
  </p:cSld>
  <p:clrMap bg1="lt1" tx1="dk1" bg2="lt2" tx2="dk2" accent1="accent1" accent2="accent2" accent3="accent3" accent4="accent4" accent5="accent5" accent6="accent6" hlink="hlink" folHlink="folHlink"/>
  <p:sldLayoutIdLst>
    <p:sldLayoutId id="2147483655" r:id="rId1"/>
    <p:sldLayoutId id="21474844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49964-AF9E-07E2-4151-715E80731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637BE5-E771-CAEE-69D0-658D994CB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17349-A1D8-D414-DE9E-6DFF9B509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27E132-7927-418A-BD50-7778F4C36718}" type="datetimeFigureOut">
              <a:rPr lang="en-US" smtClean="0"/>
              <a:t>2/12/26</a:t>
            </a:fld>
            <a:endParaRPr lang="en-US"/>
          </a:p>
        </p:txBody>
      </p:sp>
      <p:sp>
        <p:nvSpPr>
          <p:cNvPr id="5" name="Footer Placeholder 4">
            <a:extLst>
              <a:ext uri="{FF2B5EF4-FFF2-40B4-BE49-F238E27FC236}">
                <a16:creationId xmlns:a16="http://schemas.microsoft.com/office/drawing/2014/main" id="{270C9BAB-025B-FDA5-0997-018886B22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36EE1E-3B8E-A38B-1A09-E794ECFA4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D4A40C-1812-469D-82FD-A6FD35DEE161}" type="slidenum">
              <a:rPr lang="en-US" smtClean="0"/>
              <a:t>‹#›</a:t>
            </a:fld>
            <a:endParaRPr lang="en-US"/>
          </a:p>
        </p:txBody>
      </p:sp>
    </p:spTree>
    <p:extLst>
      <p:ext uri="{BB962C8B-B14F-4D97-AF65-F5344CB8AC3E}">
        <p14:creationId xmlns:p14="http://schemas.microsoft.com/office/powerpoint/2010/main" val="259694421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23399556/"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23399556/"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mdpi.com/1422-0067/26/21/1024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7096-5418-6CD9-87AC-6465A4D46587}"/>
              </a:ext>
            </a:extLst>
          </p:cNvPr>
          <p:cNvSpPr>
            <a:spLocks noGrp="1"/>
          </p:cNvSpPr>
          <p:nvPr>
            <p:ph type="ctrTitle"/>
          </p:nvPr>
        </p:nvSpPr>
        <p:spPr>
          <a:xfrm>
            <a:off x="863600" y="1041400"/>
            <a:ext cx="9144000" cy="2387600"/>
          </a:xfrm>
          <a:solidFill>
            <a:srgbClr val="0070C0"/>
          </a:solidFill>
        </p:spPr>
        <p:txBody>
          <a:bodyPr/>
          <a:lstStyle/>
          <a:p>
            <a:r>
              <a:rPr lang="en-US" b="1" dirty="0">
                <a:solidFill>
                  <a:schemeClr val="bg1"/>
                </a:solidFill>
              </a:rPr>
              <a:t>ECHO Diabetes </a:t>
            </a:r>
            <a:br>
              <a:rPr lang="en-US" b="1" dirty="0">
                <a:solidFill>
                  <a:schemeClr val="bg1"/>
                </a:solidFill>
              </a:rPr>
            </a:br>
            <a:r>
              <a:rPr lang="en-US" sz="4000" b="1" dirty="0">
                <a:solidFill>
                  <a:schemeClr val="bg1"/>
                </a:solidFill>
              </a:rPr>
              <a:t>Pancreatic Diabetes part 2</a:t>
            </a:r>
          </a:p>
        </p:txBody>
      </p:sp>
      <p:sp>
        <p:nvSpPr>
          <p:cNvPr id="3" name="Subtitle 2">
            <a:extLst>
              <a:ext uri="{FF2B5EF4-FFF2-40B4-BE49-F238E27FC236}">
                <a16:creationId xmlns:a16="http://schemas.microsoft.com/office/drawing/2014/main" id="{4BC9C4D8-D912-32E0-2A86-DC02233A317F}"/>
              </a:ext>
            </a:extLst>
          </p:cNvPr>
          <p:cNvSpPr>
            <a:spLocks noGrp="1"/>
          </p:cNvSpPr>
          <p:nvPr>
            <p:ph type="subTitle" idx="1"/>
          </p:nvPr>
        </p:nvSpPr>
        <p:spPr>
          <a:xfrm>
            <a:off x="863600" y="3589338"/>
            <a:ext cx="9144000" cy="1655762"/>
          </a:xfrm>
        </p:spPr>
        <p:txBody>
          <a:bodyPr/>
          <a:lstStyle/>
          <a:p>
            <a:r>
              <a:rPr lang="en-US" dirty="0"/>
              <a:t>February 12, 2026</a:t>
            </a:r>
          </a:p>
          <a:p>
            <a:r>
              <a:rPr lang="en-US" dirty="0"/>
              <a:t>Carol Greenlee MD MACP</a:t>
            </a:r>
          </a:p>
        </p:txBody>
      </p:sp>
    </p:spTree>
    <p:extLst>
      <p:ext uri="{BB962C8B-B14F-4D97-AF65-F5344CB8AC3E}">
        <p14:creationId xmlns:p14="http://schemas.microsoft.com/office/powerpoint/2010/main" val="393108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5200-9929-6CD1-85F1-139EED9440EE}"/>
              </a:ext>
            </a:extLst>
          </p:cNvPr>
          <p:cNvSpPr>
            <a:spLocks noGrp="1"/>
          </p:cNvSpPr>
          <p:nvPr>
            <p:ph type="title"/>
          </p:nvPr>
        </p:nvSpPr>
        <p:spPr>
          <a:xfrm>
            <a:off x="130628" y="203654"/>
            <a:ext cx="10101943" cy="1006475"/>
          </a:xfrm>
          <a:solidFill>
            <a:srgbClr val="0070C0"/>
          </a:solidFill>
        </p:spPr>
        <p:txBody>
          <a:bodyPr>
            <a:normAutofit/>
          </a:bodyPr>
          <a:lstStyle/>
          <a:p>
            <a:pPr algn="ctr"/>
            <a:r>
              <a:rPr lang="en-US" sz="4000" b="1" dirty="0">
                <a:solidFill>
                  <a:schemeClr val="bg1"/>
                </a:solidFill>
              </a:rPr>
              <a:t>Cystic fibrosis-related diabetes (CFRD)</a:t>
            </a:r>
          </a:p>
        </p:txBody>
      </p:sp>
      <p:sp>
        <p:nvSpPr>
          <p:cNvPr id="3" name="Content Placeholder 2">
            <a:extLst>
              <a:ext uri="{FF2B5EF4-FFF2-40B4-BE49-F238E27FC236}">
                <a16:creationId xmlns:a16="http://schemas.microsoft.com/office/drawing/2014/main" id="{345866DC-FA1E-4F8A-B770-12AC54F3E4C2}"/>
              </a:ext>
            </a:extLst>
          </p:cNvPr>
          <p:cNvSpPr>
            <a:spLocks noGrp="1"/>
          </p:cNvSpPr>
          <p:nvPr>
            <p:ph idx="1"/>
          </p:nvPr>
        </p:nvSpPr>
        <p:spPr>
          <a:xfrm>
            <a:off x="130628" y="1349829"/>
            <a:ext cx="10101943" cy="4974772"/>
          </a:xfrm>
        </p:spPr>
        <p:txBody>
          <a:bodyPr>
            <a:normAutofit fontScale="92500" lnSpcReduction="20000"/>
          </a:bodyPr>
          <a:lstStyle/>
          <a:p>
            <a:r>
              <a:rPr lang="en-US" sz="2400" dirty="0"/>
              <a:t>Fat infiltration &amp; inflammation from the plugged acinar ducts </a:t>
            </a:r>
            <a:r>
              <a:rPr lang="en-US" sz="2400" b="1" dirty="0">
                <a:sym typeface="Wingdings" panose="05000000000000000000" pitchFamily="2" charset="2"/>
              </a:rPr>
              <a:t></a:t>
            </a:r>
            <a:r>
              <a:rPr lang="en-US" sz="2400" b="1" dirty="0"/>
              <a:t> loss of islet cells</a:t>
            </a:r>
            <a:r>
              <a:rPr lang="en-US" sz="2400" dirty="0"/>
              <a:t>, but not complete loss – </a:t>
            </a:r>
            <a:r>
              <a:rPr lang="en-US" sz="2400" i="1" dirty="0"/>
              <a:t>preserved islands of cells</a:t>
            </a:r>
          </a:p>
          <a:p>
            <a:pPr lvl="1"/>
            <a:r>
              <a:rPr lang="en-US" dirty="0"/>
              <a:t>Often enough Beta cells to provide insulin for basal needs / patients do not develop ketosis </a:t>
            </a:r>
          </a:p>
          <a:p>
            <a:pPr lvl="2"/>
            <a:r>
              <a:rPr lang="en-US" dirty="0"/>
              <a:t>Reduced Alpha cells - Adequate fasting glucagon (regulates hepatic glucose production) but impaired response to hypoglycemia</a:t>
            </a:r>
          </a:p>
          <a:p>
            <a:pPr lvl="1"/>
            <a:r>
              <a:rPr lang="en-US" dirty="0"/>
              <a:t>Hyperglycemia with food/nutrients</a:t>
            </a:r>
          </a:p>
          <a:p>
            <a:pPr lvl="1"/>
            <a:r>
              <a:rPr lang="en-US" dirty="0"/>
              <a:t>Recommendation is to do 2h OGGT annually beginning at age 10 years</a:t>
            </a:r>
          </a:p>
          <a:p>
            <a:pPr lvl="2"/>
            <a:r>
              <a:rPr lang="en-US" dirty="0"/>
              <a:t>~50% of cases of CFRD missed if use FBS or A1c for screening </a:t>
            </a:r>
          </a:p>
          <a:p>
            <a:pPr lvl="1"/>
            <a:r>
              <a:rPr lang="en-US" dirty="0"/>
              <a:t>Development of CFRD associated with worse pulmonary function, poorer nutritional status &amp; higher mortality </a:t>
            </a:r>
          </a:p>
          <a:p>
            <a:pPr lvl="2"/>
            <a:r>
              <a:rPr lang="en-US" dirty="0"/>
              <a:t>Catabolic state &amp; higher BGs increase risk for pulmonary infection </a:t>
            </a:r>
          </a:p>
          <a:p>
            <a:pPr lvl="1"/>
            <a:r>
              <a:rPr lang="en-US" b="1" dirty="0"/>
              <a:t>Prandial insulin therapy </a:t>
            </a:r>
          </a:p>
          <a:p>
            <a:pPr lvl="2"/>
            <a:r>
              <a:rPr lang="en-US" dirty="0"/>
              <a:t>Oral repaglinide may provide equivalent outcomes to short-acting meal-time insulin </a:t>
            </a:r>
          </a:p>
          <a:p>
            <a:pPr lvl="2"/>
            <a:r>
              <a:rPr lang="en-US" dirty="0"/>
              <a:t>Although the majority of CFRD patients have isolated post-prandial hyperglycemia, clinicians should be aware that those who develop fasting hyperglycemia are at risk of microvascular complications</a:t>
            </a:r>
          </a:p>
        </p:txBody>
      </p:sp>
    </p:spTree>
    <p:extLst>
      <p:ext uri="{BB962C8B-B14F-4D97-AF65-F5344CB8AC3E}">
        <p14:creationId xmlns:p14="http://schemas.microsoft.com/office/powerpoint/2010/main" val="425541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7808-46DA-4804-8D9A-CB2531343793}"/>
              </a:ext>
            </a:extLst>
          </p:cNvPr>
          <p:cNvSpPr>
            <a:spLocks noGrp="1"/>
          </p:cNvSpPr>
          <p:nvPr>
            <p:ph type="title"/>
          </p:nvPr>
        </p:nvSpPr>
        <p:spPr>
          <a:xfrm>
            <a:off x="203200" y="200025"/>
            <a:ext cx="10515600" cy="1325563"/>
          </a:xfrm>
          <a:solidFill>
            <a:srgbClr val="0070C0"/>
          </a:solidFill>
        </p:spPr>
        <p:txBody>
          <a:bodyPr>
            <a:noAutofit/>
          </a:bodyPr>
          <a:lstStyle/>
          <a:p>
            <a:pPr algn="ctr"/>
            <a:r>
              <a:rPr lang="en-US" sz="3600" b="1" dirty="0">
                <a:solidFill>
                  <a:schemeClr val="bg1"/>
                </a:solidFill>
              </a:rPr>
              <a:t>Risk Factors for Cystic fibrosis-related diabetes (CFRD)</a:t>
            </a:r>
          </a:p>
        </p:txBody>
      </p:sp>
      <p:sp>
        <p:nvSpPr>
          <p:cNvPr id="3" name="Content Placeholder 2">
            <a:extLst>
              <a:ext uri="{FF2B5EF4-FFF2-40B4-BE49-F238E27FC236}">
                <a16:creationId xmlns:a16="http://schemas.microsoft.com/office/drawing/2014/main" id="{5FE06531-8563-ADE4-1EF5-531E485F2A96}"/>
              </a:ext>
            </a:extLst>
          </p:cNvPr>
          <p:cNvSpPr>
            <a:spLocks noGrp="1"/>
          </p:cNvSpPr>
          <p:nvPr>
            <p:ph idx="1"/>
          </p:nvPr>
        </p:nvSpPr>
        <p:spPr>
          <a:xfrm>
            <a:off x="203200" y="1698625"/>
            <a:ext cx="10515600" cy="4351338"/>
          </a:xfrm>
        </p:spPr>
        <p:txBody>
          <a:bodyPr/>
          <a:lstStyle/>
          <a:p>
            <a:r>
              <a:rPr lang="en-US" dirty="0"/>
              <a:t>Risk factors for CFRD include: </a:t>
            </a:r>
          </a:p>
          <a:p>
            <a:pPr lvl="1"/>
            <a:r>
              <a:rPr lang="en-US" dirty="0"/>
              <a:t>more severe mutations</a:t>
            </a:r>
          </a:p>
          <a:p>
            <a:pPr lvl="1"/>
            <a:r>
              <a:rPr lang="en-US" dirty="0"/>
              <a:t>pancreatic insufficiency</a:t>
            </a:r>
          </a:p>
          <a:p>
            <a:pPr lvl="1"/>
            <a:r>
              <a:rPr lang="en-US" dirty="0"/>
              <a:t>a family history of T2DM</a:t>
            </a:r>
          </a:p>
          <a:p>
            <a:pPr lvl="1"/>
            <a:r>
              <a:rPr lang="en-US" dirty="0"/>
              <a:t>corticosteroid use</a:t>
            </a:r>
          </a:p>
          <a:p>
            <a:pPr lvl="1"/>
            <a:r>
              <a:rPr lang="en-US" dirty="0"/>
              <a:t>poor pulmonary function (less with early &amp; optimal care)</a:t>
            </a:r>
          </a:p>
          <a:p>
            <a:pPr lvl="1"/>
            <a:r>
              <a:rPr lang="en-US" dirty="0"/>
              <a:t>undernutrition</a:t>
            </a:r>
          </a:p>
          <a:p>
            <a:pPr lvl="1"/>
            <a:r>
              <a:rPr lang="en-US" dirty="0"/>
              <a:t>liver dysfunction</a:t>
            </a:r>
          </a:p>
        </p:txBody>
      </p:sp>
    </p:spTree>
    <p:extLst>
      <p:ext uri="{BB962C8B-B14F-4D97-AF65-F5344CB8AC3E}">
        <p14:creationId xmlns:p14="http://schemas.microsoft.com/office/powerpoint/2010/main" val="187232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6F701-EEEB-5DD7-716E-02C5E0E14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36DC1-AA91-19D8-1E0F-B011DBAB5783}"/>
              </a:ext>
            </a:extLst>
          </p:cNvPr>
          <p:cNvSpPr>
            <a:spLocks noGrp="1"/>
          </p:cNvSpPr>
          <p:nvPr>
            <p:ph type="title"/>
          </p:nvPr>
        </p:nvSpPr>
        <p:spPr>
          <a:xfrm>
            <a:off x="217715" y="180069"/>
            <a:ext cx="10056585" cy="897618"/>
          </a:xfrm>
          <a:solidFill>
            <a:srgbClr val="0070C0"/>
          </a:solidFill>
        </p:spPr>
        <p:txBody>
          <a:bodyPr>
            <a:normAutofit/>
          </a:bodyPr>
          <a:lstStyle/>
          <a:p>
            <a:pPr algn="ctr"/>
            <a:r>
              <a:rPr lang="en-US" sz="4000" b="1" dirty="0">
                <a:solidFill>
                  <a:schemeClr val="bg1"/>
                </a:solidFill>
              </a:rPr>
              <a:t>Cystic Fibrosis in AI/AN </a:t>
            </a:r>
          </a:p>
        </p:txBody>
      </p:sp>
      <p:sp>
        <p:nvSpPr>
          <p:cNvPr id="3" name="Content Placeholder 2">
            <a:extLst>
              <a:ext uri="{FF2B5EF4-FFF2-40B4-BE49-F238E27FC236}">
                <a16:creationId xmlns:a16="http://schemas.microsoft.com/office/drawing/2014/main" id="{C078F23F-7703-628F-8520-3AA91DE86C7A}"/>
              </a:ext>
            </a:extLst>
          </p:cNvPr>
          <p:cNvSpPr>
            <a:spLocks noGrp="1"/>
          </p:cNvSpPr>
          <p:nvPr>
            <p:ph idx="1"/>
          </p:nvPr>
        </p:nvSpPr>
        <p:spPr>
          <a:xfrm>
            <a:off x="217715" y="1197429"/>
            <a:ext cx="10056585" cy="5094513"/>
          </a:xfrm>
        </p:spPr>
        <p:txBody>
          <a:bodyPr>
            <a:normAutofit fontScale="92500" lnSpcReduction="10000"/>
          </a:bodyPr>
          <a:lstStyle/>
          <a:p>
            <a:r>
              <a:rPr lang="en-US" sz="2000" dirty="0"/>
              <a:t>Cystic fibrosis (CF) is significantly less common in American Indian and Alaska Native (AI/AN) patients compared to White populations, but it is more common than in Asian Americans. </a:t>
            </a:r>
          </a:p>
          <a:p>
            <a:pPr lvl="1"/>
            <a:r>
              <a:rPr lang="en-US" sz="1800" dirty="0"/>
              <a:t>The carrier frequency among </a:t>
            </a:r>
            <a:r>
              <a:rPr lang="en-US" sz="1800" b="1" dirty="0"/>
              <a:t>AI/AN individuals is approximately 1 in 84 </a:t>
            </a:r>
            <a:r>
              <a:rPr lang="en-US" sz="1800" dirty="0"/>
              <a:t>(vs 1 in 25 for White Americans; 1in 90 in Asian Americans; 1 in 46 in Hispanic Americans)</a:t>
            </a:r>
          </a:p>
          <a:p>
            <a:pPr lvl="1"/>
            <a:r>
              <a:rPr lang="en-US" sz="1800" dirty="0"/>
              <a:t>The incidence rate in AI/AN newborns is estimated to be around 1 in 36,000 live births (vs 1 in 2,500 – 3,500 in people of Northern European ancestry)</a:t>
            </a:r>
          </a:p>
          <a:p>
            <a:r>
              <a:rPr lang="en-US" sz="2000" dirty="0"/>
              <a:t>Genetic Variations: The specific CFTR gene mutations differ by ethnicity. </a:t>
            </a:r>
          </a:p>
          <a:p>
            <a:pPr lvl="1"/>
            <a:r>
              <a:rPr lang="en-US" sz="1800" dirty="0"/>
              <a:t>The most common mutation in AI/AN patients is often the </a:t>
            </a:r>
            <a:r>
              <a:rPr lang="en-US" sz="1800" b="1" dirty="0"/>
              <a:t>3849+10kbC&gt;T variant </a:t>
            </a:r>
            <a:r>
              <a:rPr lang="en-US" sz="1800" dirty="0"/>
              <a:t>(vs the F508del mutation) in White populations. </a:t>
            </a:r>
            <a:endParaRPr lang="en-US" sz="1700" dirty="0"/>
          </a:p>
          <a:p>
            <a:pPr lvl="2"/>
            <a:r>
              <a:rPr lang="en-US" sz="1700" dirty="0"/>
              <a:t>The 3849+10kbC&gt;T variant is associated with a </a:t>
            </a:r>
            <a:r>
              <a:rPr lang="en-US" sz="1700" i="1" dirty="0"/>
              <a:t>milder course </a:t>
            </a:r>
            <a:r>
              <a:rPr lang="en-US" sz="1700" dirty="0"/>
              <a:t>of cystic fibrosis disease. </a:t>
            </a:r>
          </a:p>
          <a:p>
            <a:r>
              <a:rPr lang="en-US" sz="2000" dirty="0"/>
              <a:t>Diagnosis Disparities: AI/AN newborns and children are more likely to have delayed diagnoses or false-negative results </a:t>
            </a:r>
          </a:p>
          <a:p>
            <a:pPr lvl="1"/>
            <a:r>
              <a:rPr lang="en-US" sz="1800" dirty="0"/>
              <a:t>due to the lower prevalence and different common mutations (standard newborn screening panels are designed for the mutations prevalent in White populations)</a:t>
            </a:r>
          </a:p>
          <a:p>
            <a:pPr lvl="1"/>
            <a:r>
              <a:rPr lang="en-US" sz="1800" dirty="0"/>
              <a:t>This can lead to delays in treatment and worse health outcomes.</a:t>
            </a:r>
          </a:p>
          <a:p>
            <a:r>
              <a:rPr lang="en-US" sz="2000" dirty="0"/>
              <a:t>Clinical Presentation</a:t>
            </a:r>
            <a:r>
              <a:rPr lang="en-US" sz="2000" b="1" dirty="0"/>
              <a:t>: In AI/AN patients, CF often presents with milder symptoms and is diagnosed at an older age</a:t>
            </a:r>
            <a:r>
              <a:rPr lang="en-US" sz="2000" dirty="0"/>
              <a:t>, with incidental bronchiectasis and failure to thrive being common presentations</a:t>
            </a:r>
          </a:p>
          <a:p>
            <a:pPr lvl="1"/>
            <a:r>
              <a:rPr lang="en-US" sz="1900" dirty="0"/>
              <a:t>CFRD diagnosis complicated by high risk of T2D</a:t>
            </a:r>
          </a:p>
        </p:txBody>
      </p:sp>
    </p:spTree>
    <p:extLst>
      <p:ext uri="{BB962C8B-B14F-4D97-AF65-F5344CB8AC3E}">
        <p14:creationId xmlns:p14="http://schemas.microsoft.com/office/powerpoint/2010/main" val="227115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A025E-906F-1AC1-D330-85A99ACDD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AAC8E-EE40-E1C8-FFC3-CF46A105D025}"/>
              </a:ext>
            </a:extLst>
          </p:cNvPr>
          <p:cNvSpPr>
            <a:spLocks noGrp="1"/>
          </p:cNvSpPr>
          <p:nvPr>
            <p:ph type="title"/>
          </p:nvPr>
        </p:nvSpPr>
        <p:spPr>
          <a:xfrm>
            <a:off x="195944" y="272143"/>
            <a:ext cx="10047514" cy="914400"/>
          </a:xfrm>
          <a:solidFill>
            <a:srgbClr val="0070C0"/>
          </a:solidFill>
        </p:spPr>
        <p:txBody>
          <a:bodyPr>
            <a:noAutofit/>
          </a:bodyPr>
          <a:lstStyle/>
          <a:p>
            <a:pPr algn="ctr"/>
            <a:r>
              <a:rPr lang="en-US" sz="3600" b="1" dirty="0">
                <a:solidFill>
                  <a:schemeClr val="bg1"/>
                </a:solidFill>
              </a:rPr>
              <a:t>Pancreatic Adenocarcinoma (Pancreatic Cancer)</a:t>
            </a:r>
          </a:p>
        </p:txBody>
      </p:sp>
      <p:sp>
        <p:nvSpPr>
          <p:cNvPr id="3" name="Content Placeholder 2">
            <a:extLst>
              <a:ext uri="{FF2B5EF4-FFF2-40B4-BE49-F238E27FC236}">
                <a16:creationId xmlns:a16="http://schemas.microsoft.com/office/drawing/2014/main" id="{0E5510FA-90C8-94D4-52C4-15D4B8E0AB4A}"/>
              </a:ext>
            </a:extLst>
          </p:cNvPr>
          <p:cNvSpPr>
            <a:spLocks noGrp="1"/>
          </p:cNvSpPr>
          <p:nvPr>
            <p:ph idx="1"/>
          </p:nvPr>
        </p:nvSpPr>
        <p:spPr>
          <a:xfrm>
            <a:off x="195944" y="1320800"/>
            <a:ext cx="10047514" cy="4709886"/>
          </a:xfrm>
        </p:spPr>
        <p:txBody>
          <a:bodyPr>
            <a:normAutofit lnSpcReduction="10000"/>
          </a:bodyPr>
          <a:lstStyle/>
          <a:p>
            <a:r>
              <a:rPr lang="en-US" sz="2400" dirty="0"/>
              <a:t>Pancreatic adenocarcinoma is a malignant tumor of the pancreas that accounts for approximately 90% of all pancreatic carcinomas – called “Pancreatic Cancer”</a:t>
            </a:r>
          </a:p>
          <a:p>
            <a:pPr lvl="1"/>
            <a:r>
              <a:rPr lang="en-US" sz="2000" dirty="0"/>
              <a:t>Most tumors (about 60%-70%) occur in the head of the pancreas.</a:t>
            </a:r>
          </a:p>
          <a:p>
            <a:pPr lvl="1"/>
            <a:r>
              <a:rPr lang="en-US" sz="2000" dirty="0"/>
              <a:t>The peak incidence is in individuals aged 60-80 years, with &gt; 90% of cases reported in adults &gt; 55 years old.</a:t>
            </a:r>
          </a:p>
          <a:p>
            <a:pPr lvl="1"/>
            <a:r>
              <a:rPr lang="en-US" sz="2000" dirty="0"/>
              <a:t>The highest incidence is in Northern America</a:t>
            </a:r>
          </a:p>
          <a:p>
            <a:pPr lvl="1"/>
            <a:r>
              <a:rPr lang="en-US" sz="2000" dirty="0"/>
              <a:t>Male adults are slightly more affected in the United States and worldwide.</a:t>
            </a:r>
          </a:p>
          <a:p>
            <a:pPr lvl="2"/>
            <a:r>
              <a:rPr lang="en-US" dirty="0"/>
              <a:t>Pancreatic cancer is the 10th most common cancer for male persons and the eighth most common cancer for female persons in the United States.</a:t>
            </a:r>
          </a:p>
          <a:p>
            <a:pPr lvl="2"/>
            <a:r>
              <a:rPr lang="en-US" dirty="0"/>
              <a:t>African Americans are more commonly affected than persons of other races and ethnicities in the United States.</a:t>
            </a:r>
          </a:p>
          <a:p>
            <a:pPr lvl="2"/>
            <a:r>
              <a:rPr lang="en-US" dirty="0"/>
              <a:t>Native American and Alaskan Native (AI/AN) populations have </a:t>
            </a:r>
          </a:p>
          <a:p>
            <a:pPr lvl="3"/>
            <a:r>
              <a:rPr lang="en-US" dirty="0"/>
              <a:t>higher incidence of PDAC than US Whites </a:t>
            </a:r>
          </a:p>
          <a:p>
            <a:pPr lvl="3"/>
            <a:r>
              <a:rPr lang="en-US" dirty="0"/>
              <a:t>the worst survival outcomes for PDAC among all major US racial/ethnic groups</a:t>
            </a:r>
          </a:p>
          <a:p>
            <a:pPr lvl="1"/>
            <a:endParaRPr lang="en-US" dirty="0"/>
          </a:p>
        </p:txBody>
      </p:sp>
    </p:spTree>
    <p:extLst>
      <p:ext uri="{BB962C8B-B14F-4D97-AF65-F5344CB8AC3E}">
        <p14:creationId xmlns:p14="http://schemas.microsoft.com/office/powerpoint/2010/main" val="355720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E41EB-6A20-6108-471A-68544EA51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741E5-F945-FFAE-5D37-28C273C94668}"/>
              </a:ext>
            </a:extLst>
          </p:cNvPr>
          <p:cNvSpPr>
            <a:spLocks noGrp="1"/>
          </p:cNvSpPr>
          <p:nvPr>
            <p:ph type="title"/>
          </p:nvPr>
        </p:nvSpPr>
        <p:spPr>
          <a:xfrm>
            <a:off x="163286" y="243114"/>
            <a:ext cx="10330543" cy="875846"/>
          </a:xfrm>
          <a:solidFill>
            <a:srgbClr val="0070C0"/>
          </a:solidFill>
        </p:spPr>
        <p:txBody>
          <a:bodyPr>
            <a:normAutofit/>
          </a:bodyPr>
          <a:lstStyle/>
          <a:p>
            <a:pPr algn="ctr"/>
            <a:r>
              <a:rPr lang="en-US" sz="3600" b="1" dirty="0">
                <a:solidFill>
                  <a:schemeClr val="bg1"/>
                </a:solidFill>
              </a:rPr>
              <a:t>Major Risk Factors for Pancreatic Cancer</a:t>
            </a:r>
          </a:p>
        </p:txBody>
      </p:sp>
      <p:sp>
        <p:nvSpPr>
          <p:cNvPr id="3" name="Content Placeholder 2">
            <a:extLst>
              <a:ext uri="{FF2B5EF4-FFF2-40B4-BE49-F238E27FC236}">
                <a16:creationId xmlns:a16="http://schemas.microsoft.com/office/drawing/2014/main" id="{0D1BF88C-9CFA-E59A-48EF-10EB3B10BF37}"/>
              </a:ext>
            </a:extLst>
          </p:cNvPr>
          <p:cNvSpPr>
            <a:spLocks noGrp="1"/>
          </p:cNvSpPr>
          <p:nvPr>
            <p:ph idx="1"/>
          </p:nvPr>
        </p:nvSpPr>
        <p:spPr>
          <a:xfrm>
            <a:off x="163285" y="1262743"/>
            <a:ext cx="10330543" cy="4767943"/>
          </a:xfrm>
        </p:spPr>
        <p:txBody>
          <a:bodyPr>
            <a:normAutofit fontScale="92500" lnSpcReduction="10000"/>
          </a:bodyPr>
          <a:lstStyle/>
          <a:p>
            <a:r>
              <a:rPr lang="en-US" sz="2400" dirty="0"/>
              <a:t>Major risk factors include:</a:t>
            </a:r>
          </a:p>
          <a:p>
            <a:pPr lvl="1"/>
            <a:r>
              <a:rPr lang="en-US" sz="2000" dirty="0"/>
              <a:t>Tobacco use</a:t>
            </a:r>
          </a:p>
          <a:p>
            <a:pPr lvl="1"/>
            <a:r>
              <a:rPr lang="en-US" sz="2000" dirty="0"/>
              <a:t>Genetic predisposition and family history</a:t>
            </a:r>
          </a:p>
          <a:p>
            <a:pPr lvl="2"/>
            <a:r>
              <a:rPr lang="en-US" sz="1800" dirty="0"/>
              <a:t>~10% of pancreatic cancers are inherited, caused by inherited gene mutations (like BRCA1/2, PALB2, ATM)</a:t>
            </a:r>
          </a:p>
          <a:p>
            <a:pPr lvl="1"/>
            <a:r>
              <a:rPr lang="en-US" sz="2000" dirty="0"/>
              <a:t>Obesity/central adiposity</a:t>
            </a:r>
          </a:p>
          <a:p>
            <a:pPr lvl="1"/>
            <a:r>
              <a:rPr lang="en-US" sz="2000" dirty="0"/>
              <a:t>Chronic pancreatitis</a:t>
            </a:r>
          </a:p>
          <a:p>
            <a:pPr lvl="1"/>
            <a:r>
              <a:rPr lang="en-US" sz="2000" dirty="0"/>
              <a:t>Diabetes</a:t>
            </a:r>
          </a:p>
          <a:p>
            <a:pPr lvl="1"/>
            <a:r>
              <a:rPr lang="en-US" sz="2000" dirty="0"/>
              <a:t>Heavy alcohol use (&gt; 3 drinks (30-45 g of ethanol) /day)</a:t>
            </a:r>
          </a:p>
          <a:p>
            <a:pPr marL="457200" lvl="1" indent="0">
              <a:buNone/>
            </a:pPr>
            <a:endParaRPr lang="en-US" sz="800" dirty="0"/>
          </a:p>
          <a:p>
            <a:r>
              <a:rPr lang="en-US" sz="2400" dirty="0"/>
              <a:t>Other risk factors include:</a:t>
            </a:r>
          </a:p>
          <a:p>
            <a:pPr lvl="1"/>
            <a:r>
              <a:rPr lang="en-US" sz="2000" dirty="0"/>
              <a:t>Low physical activity</a:t>
            </a:r>
          </a:p>
          <a:p>
            <a:pPr lvl="1"/>
            <a:r>
              <a:rPr lang="en-US" sz="2000" dirty="0"/>
              <a:t>Dietary factors - Consumption of red meat (especially processed meat), foods high in sugars, foods containing saturated fatty acids </a:t>
            </a:r>
          </a:p>
          <a:p>
            <a:pPr lvl="1"/>
            <a:r>
              <a:rPr lang="en-US" sz="2200" dirty="0"/>
              <a:t>Insulin resistance</a:t>
            </a:r>
          </a:p>
          <a:p>
            <a:pPr lvl="1"/>
            <a:r>
              <a:rPr lang="en-US" sz="2000" dirty="0"/>
              <a:t>Sulfonylureas (suggestive) </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https://pubmed.ncbi.nlm.nih.gov/23399556/</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 </a:t>
            </a:r>
            <a:endParaRPr lang="en-US" sz="2000" dirty="0"/>
          </a:p>
        </p:txBody>
      </p:sp>
    </p:spTree>
    <p:extLst>
      <p:ext uri="{BB962C8B-B14F-4D97-AF65-F5344CB8AC3E}">
        <p14:creationId xmlns:p14="http://schemas.microsoft.com/office/powerpoint/2010/main" val="362230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5DF3-0C83-C8C6-D312-155DEE9E1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0BF66-8DCD-461F-2FD3-13C8ECAEFADF}"/>
              </a:ext>
            </a:extLst>
          </p:cNvPr>
          <p:cNvSpPr>
            <a:spLocks noGrp="1"/>
          </p:cNvSpPr>
          <p:nvPr>
            <p:ph type="title"/>
          </p:nvPr>
        </p:nvSpPr>
        <p:spPr>
          <a:xfrm>
            <a:off x="163286" y="243114"/>
            <a:ext cx="10330543" cy="875846"/>
          </a:xfrm>
          <a:solidFill>
            <a:srgbClr val="0070C0"/>
          </a:solidFill>
        </p:spPr>
        <p:txBody>
          <a:bodyPr>
            <a:normAutofit/>
          </a:bodyPr>
          <a:lstStyle/>
          <a:p>
            <a:pPr algn="ctr"/>
            <a:r>
              <a:rPr lang="en-US" sz="3600" b="1" dirty="0">
                <a:solidFill>
                  <a:schemeClr val="bg1"/>
                </a:solidFill>
              </a:rPr>
              <a:t>Major Risk Factors for Pancreatic Cancer</a:t>
            </a:r>
          </a:p>
        </p:txBody>
      </p:sp>
      <p:sp>
        <p:nvSpPr>
          <p:cNvPr id="3" name="Content Placeholder 2">
            <a:extLst>
              <a:ext uri="{FF2B5EF4-FFF2-40B4-BE49-F238E27FC236}">
                <a16:creationId xmlns:a16="http://schemas.microsoft.com/office/drawing/2014/main" id="{C474D6E9-3A53-C9E0-8CC4-198C262120D0}"/>
              </a:ext>
            </a:extLst>
          </p:cNvPr>
          <p:cNvSpPr>
            <a:spLocks noGrp="1"/>
          </p:cNvSpPr>
          <p:nvPr>
            <p:ph idx="1"/>
          </p:nvPr>
        </p:nvSpPr>
        <p:spPr>
          <a:xfrm>
            <a:off x="163285" y="1262743"/>
            <a:ext cx="10330543" cy="4767943"/>
          </a:xfrm>
        </p:spPr>
        <p:txBody>
          <a:bodyPr>
            <a:normAutofit fontScale="92500" lnSpcReduction="10000"/>
          </a:bodyPr>
          <a:lstStyle/>
          <a:p>
            <a:r>
              <a:rPr lang="en-US" sz="2400" dirty="0"/>
              <a:t>Major risk factors include:</a:t>
            </a:r>
          </a:p>
          <a:p>
            <a:pPr lvl="1"/>
            <a:r>
              <a:rPr lang="en-US" sz="2000" dirty="0"/>
              <a:t>Tobacco use</a:t>
            </a:r>
          </a:p>
          <a:p>
            <a:pPr lvl="1"/>
            <a:r>
              <a:rPr lang="en-US" sz="2000" dirty="0"/>
              <a:t>Genetic predisposition and family history</a:t>
            </a:r>
          </a:p>
          <a:p>
            <a:pPr lvl="2"/>
            <a:r>
              <a:rPr lang="en-US" sz="1800" dirty="0"/>
              <a:t>~10% of pancreatic cancers are inherited, caused by inherited gene mutations (like BRCA1/2, PALB2, ATM)</a:t>
            </a:r>
          </a:p>
          <a:p>
            <a:pPr lvl="1"/>
            <a:r>
              <a:rPr lang="en-US" sz="2000" dirty="0"/>
              <a:t>Obesity/central adiposity</a:t>
            </a:r>
          </a:p>
          <a:p>
            <a:pPr lvl="1"/>
            <a:r>
              <a:rPr lang="en-US" sz="2000" b="1" dirty="0"/>
              <a:t>Chronic pancreatitis</a:t>
            </a:r>
          </a:p>
          <a:p>
            <a:pPr lvl="1"/>
            <a:r>
              <a:rPr lang="en-US" sz="2000" b="1" dirty="0"/>
              <a:t>Diabetes</a:t>
            </a:r>
          </a:p>
          <a:p>
            <a:pPr lvl="1"/>
            <a:r>
              <a:rPr lang="en-US" sz="2000" dirty="0"/>
              <a:t>Heavy alcohol use (&gt; 3 drinks (30-45 g of ethanol) /day)</a:t>
            </a:r>
          </a:p>
          <a:p>
            <a:pPr marL="457200" lvl="1" indent="0">
              <a:buNone/>
            </a:pPr>
            <a:endParaRPr lang="en-US" sz="800" dirty="0"/>
          </a:p>
          <a:p>
            <a:r>
              <a:rPr lang="en-US" sz="2400" dirty="0"/>
              <a:t>Other risk factors include:</a:t>
            </a:r>
          </a:p>
          <a:p>
            <a:pPr lvl="1"/>
            <a:r>
              <a:rPr lang="en-US" sz="2000" dirty="0"/>
              <a:t>Low physical activity</a:t>
            </a:r>
          </a:p>
          <a:p>
            <a:pPr lvl="1"/>
            <a:r>
              <a:rPr lang="en-US" sz="2000" dirty="0"/>
              <a:t>Dietary factors - Consumption of red meat (especially processed meat), foods high in sugars, foods containing saturated fatty acids </a:t>
            </a:r>
          </a:p>
          <a:p>
            <a:pPr lvl="1"/>
            <a:r>
              <a:rPr lang="en-US" sz="2200" dirty="0"/>
              <a:t>Insulin resistance</a:t>
            </a:r>
          </a:p>
          <a:p>
            <a:pPr lvl="1"/>
            <a:r>
              <a:rPr lang="en-US" sz="2000" dirty="0"/>
              <a:t>Sulfonylureas (suggestive</a:t>
            </a:r>
            <a:r>
              <a:rPr lang="en-US" sz="1900" dirty="0"/>
              <a:t>)</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 https://pubmed.ncbi.nlm.nih.gov/23399556/</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 </a:t>
            </a:r>
            <a:endParaRPr lang="en-US" sz="1900" dirty="0"/>
          </a:p>
        </p:txBody>
      </p:sp>
      <p:sp>
        <p:nvSpPr>
          <p:cNvPr id="4" name="TextBox 3">
            <a:extLst>
              <a:ext uri="{FF2B5EF4-FFF2-40B4-BE49-F238E27FC236}">
                <a16:creationId xmlns:a16="http://schemas.microsoft.com/office/drawing/2014/main" id="{DD7C0119-4249-6BB0-17A2-E557966530E2}"/>
              </a:ext>
            </a:extLst>
          </p:cNvPr>
          <p:cNvSpPr txBox="1"/>
          <p:nvPr/>
        </p:nvSpPr>
        <p:spPr>
          <a:xfrm>
            <a:off x="3504990" y="3055789"/>
            <a:ext cx="7228325" cy="400110"/>
          </a:xfrm>
          <a:prstGeom prst="rect">
            <a:avLst/>
          </a:prstGeom>
          <a:noFill/>
        </p:spPr>
        <p:txBody>
          <a:bodyPr wrap="none" rtlCol="0">
            <a:spAutoFit/>
          </a:bodyPr>
          <a:lstStyle/>
          <a:p>
            <a:r>
              <a:rPr lang="en-US" sz="2000" b="1" dirty="0"/>
              <a:t>Postpancreatitis DM &gt; DM-Pancreatitis &gt; Pancreatitis &gt; T2DM</a:t>
            </a:r>
          </a:p>
        </p:txBody>
      </p:sp>
      <p:sp>
        <p:nvSpPr>
          <p:cNvPr id="5" name="Right Brace 4">
            <a:extLst>
              <a:ext uri="{FF2B5EF4-FFF2-40B4-BE49-F238E27FC236}">
                <a16:creationId xmlns:a16="http://schemas.microsoft.com/office/drawing/2014/main" id="{02A5D25E-0F05-67BB-3B65-EBEC9A582BAA}"/>
              </a:ext>
            </a:extLst>
          </p:cNvPr>
          <p:cNvSpPr/>
          <p:nvPr/>
        </p:nvSpPr>
        <p:spPr>
          <a:xfrm rot="10800000" flipH="1">
            <a:off x="3265503" y="3068321"/>
            <a:ext cx="239487" cy="326180"/>
          </a:xfrm>
          <a:prstGeom prst="rightBrace">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297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2ED0-12D1-1FD3-F2E0-A2F09D1ED2EE}"/>
              </a:ext>
            </a:extLst>
          </p:cNvPr>
          <p:cNvSpPr>
            <a:spLocks noGrp="1"/>
          </p:cNvSpPr>
          <p:nvPr>
            <p:ph type="title"/>
          </p:nvPr>
        </p:nvSpPr>
        <p:spPr>
          <a:xfrm>
            <a:off x="185057" y="223611"/>
            <a:ext cx="10091057" cy="1325563"/>
          </a:xfrm>
          <a:solidFill>
            <a:srgbClr val="0070C0"/>
          </a:solidFill>
        </p:spPr>
        <p:txBody>
          <a:bodyPr>
            <a:normAutofit/>
          </a:bodyPr>
          <a:lstStyle/>
          <a:p>
            <a:pPr algn="ctr"/>
            <a:r>
              <a:rPr lang="en-US" sz="3600" b="1" dirty="0">
                <a:solidFill>
                  <a:schemeClr val="bg1"/>
                </a:solidFill>
              </a:rPr>
              <a:t>Bidirectional Relationship between </a:t>
            </a:r>
            <a:br>
              <a:rPr lang="en-US" sz="3600" b="1" dirty="0">
                <a:solidFill>
                  <a:schemeClr val="bg1"/>
                </a:solidFill>
              </a:rPr>
            </a:br>
            <a:r>
              <a:rPr lang="en-US" sz="3600" b="1" dirty="0">
                <a:solidFill>
                  <a:schemeClr val="bg1"/>
                </a:solidFill>
              </a:rPr>
              <a:t>Diabetes &amp; Pancreatic Cancer</a:t>
            </a:r>
          </a:p>
        </p:txBody>
      </p:sp>
      <p:sp>
        <p:nvSpPr>
          <p:cNvPr id="3" name="Content Placeholder 2">
            <a:extLst>
              <a:ext uri="{FF2B5EF4-FFF2-40B4-BE49-F238E27FC236}">
                <a16:creationId xmlns:a16="http://schemas.microsoft.com/office/drawing/2014/main" id="{EEF6AEFB-03E9-DDE4-389F-24514DE277CF}"/>
              </a:ext>
            </a:extLst>
          </p:cNvPr>
          <p:cNvSpPr>
            <a:spLocks noGrp="1"/>
          </p:cNvSpPr>
          <p:nvPr>
            <p:ph idx="1"/>
          </p:nvPr>
        </p:nvSpPr>
        <p:spPr>
          <a:xfrm>
            <a:off x="185057" y="1643744"/>
            <a:ext cx="10014857" cy="4332513"/>
          </a:xfrm>
        </p:spPr>
        <p:txBody>
          <a:bodyPr>
            <a:normAutofit fontScale="92500" lnSpcReduction="10000"/>
          </a:bodyPr>
          <a:lstStyle/>
          <a:p>
            <a:r>
              <a:rPr lang="en-US" sz="2400" dirty="0"/>
              <a:t>Diabetes is both a risk factor and a complication of pancreatic cancer. </a:t>
            </a:r>
          </a:p>
          <a:p>
            <a:pPr lvl="1"/>
            <a:r>
              <a:rPr lang="en-US" sz="2000" dirty="0"/>
              <a:t>Long-term type 2 diabetes (≥ 2 years) is associated with (predisposes to) an increased risk of pancreatic cancer, with risk ratios ranging from 1.5 to 2.0.</a:t>
            </a:r>
          </a:p>
          <a:p>
            <a:pPr lvl="1"/>
            <a:r>
              <a:rPr lang="en-US" sz="2000" dirty="0"/>
              <a:t>New-onset diabetes (NOD) may be </a:t>
            </a:r>
            <a:r>
              <a:rPr lang="en-US" sz="2000" i="1" dirty="0"/>
              <a:t>caused by </a:t>
            </a:r>
            <a:r>
              <a:rPr lang="en-US" sz="2000" dirty="0"/>
              <a:t>early-stage pancreatic cancer as a </a:t>
            </a:r>
            <a:r>
              <a:rPr lang="en-US" sz="2000" b="1" i="1" dirty="0"/>
              <a:t>paraneoplastic syndrome </a:t>
            </a:r>
            <a:r>
              <a:rPr lang="en-US" sz="2000" dirty="0"/>
              <a:t>with a poorly understood pathophysiology (</a:t>
            </a:r>
            <a:r>
              <a:rPr lang="en-US" sz="2000" b="1" dirty="0"/>
              <a:t>Pancreatic ductal adenocarcinoma-related diabetes mellitus (PDAC-DM</a:t>
            </a:r>
            <a:r>
              <a:rPr lang="en-US" sz="2000" dirty="0"/>
              <a:t>)) or </a:t>
            </a:r>
            <a:r>
              <a:rPr lang="en-US" sz="2000" b="1" dirty="0"/>
              <a:t>PCRD</a:t>
            </a:r>
          </a:p>
          <a:p>
            <a:pPr lvl="2"/>
            <a:r>
              <a:rPr lang="en-US" sz="1800" dirty="0"/>
              <a:t>Up to 85% of patients with pancreatic cancer have diabetes or hyperglycemia, which frequently manifests as early as 2-3 years before a diagnosis of pancreatic cancer. </a:t>
            </a:r>
          </a:p>
          <a:p>
            <a:pPr lvl="2"/>
            <a:r>
              <a:rPr lang="en-US" sz="1800" dirty="0"/>
              <a:t>Glucose control worsens in patients with PDAC-DM in the face of ongoing, often profound, </a:t>
            </a:r>
            <a:r>
              <a:rPr lang="en-US" sz="1800" i="1" dirty="0"/>
              <a:t>weight loss</a:t>
            </a:r>
            <a:r>
              <a:rPr lang="en-US" sz="1800" dirty="0"/>
              <a:t>. </a:t>
            </a:r>
          </a:p>
          <a:p>
            <a:pPr lvl="2"/>
            <a:r>
              <a:rPr lang="en-US" sz="1800" b="1" dirty="0"/>
              <a:t>Diabetes &amp; weight loss are paraneoplastic phenomena induced by pancreatic cancer</a:t>
            </a:r>
            <a:r>
              <a:rPr lang="en-US" sz="1800" dirty="0"/>
              <a:t>. </a:t>
            </a:r>
          </a:p>
          <a:p>
            <a:pPr lvl="3"/>
            <a:r>
              <a:rPr lang="en-US" sz="1600" dirty="0"/>
              <a:t>These pancreatic cancer-induced metabolic alterations are likely mechanisms to promote the survival and growth of pancreatic cancer </a:t>
            </a:r>
          </a:p>
          <a:p>
            <a:pPr lvl="2"/>
            <a:r>
              <a:rPr lang="en-US" sz="1800" dirty="0"/>
              <a:t>Pancreatic cancer-induced Paraneoplastic Diabetes gets better/resolves with partial pancreatectomy resection of the cancer vs Type 2 diabetes usually gets worse (fewer Beta-cells- less insulin)</a:t>
            </a:r>
          </a:p>
          <a:p>
            <a:pPr lvl="2"/>
            <a:endParaRPr lang="en-US" sz="1800" dirty="0"/>
          </a:p>
          <a:p>
            <a:pPr lvl="3"/>
            <a:endParaRPr lang="en-US" sz="1600" dirty="0"/>
          </a:p>
        </p:txBody>
      </p:sp>
    </p:spTree>
    <p:extLst>
      <p:ext uri="{BB962C8B-B14F-4D97-AF65-F5344CB8AC3E}">
        <p14:creationId xmlns:p14="http://schemas.microsoft.com/office/powerpoint/2010/main" val="424683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6A936-2EE2-546E-A9FC-28F3D2AAE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130F1-FD65-9471-4098-EB1D5F948F43}"/>
              </a:ext>
            </a:extLst>
          </p:cNvPr>
          <p:cNvSpPr>
            <a:spLocks noGrp="1"/>
          </p:cNvSpPr>
          <p:nvPr>
            <p:ph type="title"/>
          </p:nvPr>
        </p:nvSpPr>
        <p:spPr>
          <a:xfrm>
            <a:off x="135834" y="235777"/>
            <a:ext cx="10062266" cy="678483"/>
          </a:xfrm>
          <a:solidFill>
            <a:srgbClr val="0070C0"/>
          </a:solidFill>
        </p:spPr>
        <p:txBody>
          <a:bodyPr>
            <a:normAutofit/>
          </a:bodyPr>
          <a:lstStyle/>
          <a:p>
            <a:pPr algn="ctr"/>
            <a:r>
              <a:rPr lang="en-US" sz="3200" b="1" dirty="0">
                <a:solidFill>
                  <a:schemeClr val="bg1"/>
                </a:solidFill>
              </a:rPr>
              <a:t>PDAC-DM/PCRD - potential clues to earlier diagnosis?</a:t>
            </a:r>
          </a:p>
        </p:txBody>
      </p:sp>
      <p:sp>
        <p:nvSpPr>
          <p:cNvPr id="3" name="Content Placeholder 2">
            <a:extLst>
              <a:ext uri="{FF2B5EF4-FFF2-40B4-BE49-F238E27FC236}">
                <a16:creationId xmlns:a16="http://schemas.microsoft.com/office/drawing/2014/main" id="{1617A8CD-03D3-6C77-35E0-3A4FE23872D1}"/>
              </a:ext>
            </a:extLst>
          </p:cNvPr>
          <p:cNvSpPr>
            <a:spLocks noGrp="1"/>
          </p:cNvSpPr>
          <p:nvPr>
            <p:ph idx="1"/>
          </p:nvPr>
        </p:nvSpPr>
        <p:spPr>
          <a:xfrm>
            <a:off x="135834" y="1073426"/>
            <a:ext cx="10062266" cy="5088835"/>
          </a:xfrm>
        </p:spPr>
        <p:txBody>
          <a:bodyPr>
            <a:normAutofit/>
          </a:bodyPr>
          <a:lstStyle/>
          <a:p>
            <a:r>
              <a:rPr lang="en-US" sz="2400" dirty="0"/>
              <a:t>Pancreatic cancer is one of the deadliest cancers </a:t>
            </a:r>
          </a:p>
          <a:p>
            <a:pPr lvl="1"/>
            <a:r>
              <a:rPr lang="en-US" sz="2000" dirty="0"/>
              <a:t>due to aggressive invasion &amp; spread and late diagnosis (7 to 9% 5-year survival)</a:t>
            </a:r>
          </a:p>
          <a:p>
            <a:pPr lvl="1"/>
            <a:r>
              <a:rPr lang="en-US" sz="2000" dirty="0"/>
              <a:t>~75% of people with PDAC die from their disease within 1 year of diagnosis</a:t>
            </a:r>
          </a:p>
          <a:p>
            <a:r>
              <a:rPr lang="en-US" sz="2400" dirty="0"/>
              <a:t>Earlier diagnosis is the key for improved survival </a:t>
            </a:r>
          </a:p>
          <a:p>
            <a:pPr lvl="1"/>
            <a:r>
              <a:rPr lang="en-US" sz="2000" dirty="0"/>
              <a:t>Localized (stage 1-2) allows resection (40 to 50+% 5-year survival)</a:t>
            </a:r>
          </a:p>
          <a:p>
            <a:r>
              <a:rPr lang="en-US" sz="2400" dirty="0"/>
              <a:t>No reliable screening tests for early detection</a:t>
            </a:r>
          </a:p>
          <a:p>
            <a:pPr lvl="1"/>
            <a:r>
              <a:rPr lang="en-US" sz="2000" dirty="0"/>
              <a:t>The metabolic dysregulation caused by invasive pancreatic cancer leads to new-onset glycemic abnormalities (NOGA) in the </a:t>
            </a:r>
            <a:r>
              <a:rPr lang="en-US" sz="2000" b="1" i="1" dirty="0"/>
              <a:t>months to years preceding </a:t>
            </a:r>
            <a:r>
              <a:rPr lang="en-US" sz="2000" dirty="0"/>
              <a:t>pancreatic cancer diagnosis </a:t>
            </a:r>
          </a:p>
          <a:p>
            <a:pPr lvl="1"/>
            <a:r>
              <a:rPr lang="en-US" sz="2000" dirty="0"/>
              <a:t> These metabolic changes could enable early diagnosis of pancreatic cancer, if they can be distinguished from the ones that occur in patients with type 2 diabetes (NOD due to pancreatic cancer vs T2D, etc.)</a:t>
            </a:r>
          </a:p>
          <a:p>
            <a:pPr lvl="2"/>
            <a:r>
              <a:rPr lang="en-US" sz="1800" dirty="0"/>
              <a:t>Adrenomedullin is a potential mediator of β-cell dysfunction (inhibits insulin secretion)  in pancreatic cancer-induced diabetes &amp; promotes invasive tumor behavior</a:t>
            </a:r>
          </a:p>
          <a:p>
            <a:pPr lvl="1"/>
            <a:endParaRPr lang="en-US" sz="2000" dirty="0"/>
          </a:p>
          <a:p>
            <a:endParaRPr lang="en-US" sz="2400" dirty="0"/>
          </a:p>
          <a:p>
            <a:pPr lvl="1"/>
            <a:endParaRPr lang="en-US" sz="2000" dirty="0"/>
          </a:p>
        </p:txBody>
      </p:sp>
    </p:spTree>
    <p:extLst>
      <p:ext uri="{BB962C8B-B14F-4D97-AF65-F5344CB8AC3E}">
        <p14:creationId xmlns:p14="http://schemas.microsoft.com/office/powerpoint/2010/main" val="229352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3109-0C2B-C73F-0B7D-CEE645382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33E2B-F972-37C0-313B-23B4FA6A9C7F}"/>
              </a:ext>
            </a:extLst>
          </p:cNvPr>
          <p:cNvSpPr>
            <a:spLocks noGrp="1"/>
          </p:cNvSpPr>
          <p:nvPr>
            <p:ph type="title"/>
          </p:nvPr>
        </p:nvSpPr>
        <p:spPr>
          <a:xfrm>
            <a:off x="141514" y="169182"/>
            <a:ext cx="10120086" cy="952047"/>
          </a:xfrm>
          <a:solidFill>
            <a:srgbClr val="0070C0"/>
          </a:solidFill>
        </p:spPr>
        <p:txBody>
          <a:bodyPr>
            <a:normAutofit/>
          </a:bodyPr>
          <a:lstStyle/>
          <a:p>
            <a:pPr algn="ctr"/>
            <a:r>
              <a:rPr lang="en-US" sz="3600" b="1" dirty="0">
                <a:solidFill>
                  <a:schemeClr val="bg1"/>
                </a:solidFill>
              </a:rPr>
              <a:t>Probability of Pancreatic Cancer in NOD</a:t>
            </a:r>
          </a:p>
        </p:txBody>
      </p:sp>
      <p:sp>
        <p:nvSpPr>
          <p:cNvPr id="3" name="Content Placeholder 2">
            <a:extLst>
              <a:ext uri="{FF2B5EF4-FFF2-40B4-BE49-F238E27FC236}">
                <a16:creationId xmlns:a16="http://schemas.microsoft.com/office/drawing/2014/main" id="{42387F45-7729-25D6-3860-FAF026D5C47C}"/>
              </a:ext>
            </a:extLst>
          </p:cNvPr>
          <p:cNvSpPr>
            <a:spLocks noGrp="1"/>
          </p:cNvSpPr>
          <p:nvPr>
            <p:ph idx="1"/>
          </p:nvPr>
        </p:nvSpPr>
        <p:spPr>
          <a:xfrm>
            <a:off x="141514" y="1253330"/>
            <a:ext cx="10120086" cy="4779169"/>
          </a:xfrm>
        </p:spPr>
        <p:txBody>
          <a:bodyPr>
            <a:normAutofit/>
          </a:bodyPr>
          <a:lstStyle/>
          <a:p>
            <a:r>
              <a:rPr lang="en-US" sz="2400" dirty="0"/>
              <a:t>For patients with new-onset diabetes (NOD) – the clinical risk for PDAC shows a substantially increased probability within two years if combination of</a:t>
            </a:r>
          </a:p>
          <a:p>
            <a:pPr lvl="1"/>
            <a:r>
              <a:rPr lang="en-US" sz="2000" dirty="0"/>
              <a:t>age 50 years or older</a:t>
            </a:r>
          </a:p>
          <a:p>
            <a:pPr lvl="1"/>
            <a:r>
              <a:rPr lang="en-US" sz="2000" dirty="0"/>
              <a:t>unintentional weight loss </a:t>
            </a:r>
          </a:p>
          <a:p>
            <a:pPr lvl="1"/>
            <a:r>
              <a:rPr lang="en-US" sz="2000" dirty="0"/>
              <a:t>rapid glycemic deterioration/rapid A1c rise/early insulin requirements </a:t>
            </a:r>
          </a:p>
          <a:p>
            <a:pPr marL="457200" lvl="1" indent="0">
              <a:buNone/>
            </a:pPr>
            <a:endParaRPr lang="en-US" sz="2000" dirty="0"/>
          </a:p>
          <a:p>
            <a:r>
              <a:rPr lang="en-US" sz="2400" dirty="0"/>
              <a:t>PDAC-DM/PCRD is often clinically confused with type 2 diabetes </a:t>
            </a:r>
            <a:r>
              <a:rPr lang="en-US" sz="2000" dirty="0"/>
              <a:t>(most cases of NOD)</a:t>
            </a:r>
            <a:r>
              <a:rPr lang="en-US" sz="2400" dirty="0"/>
              <a:t>, resulting in delayed cancer detection </a:t>
            </a:r>
          </a:p>
          <a:p>
            <a:pPr lvl="1"/>
            <a:r>
              <a:rPr lang="en-US" sz="2000" dirty="0"/>
              <a:t>UK guidelines recommend urgent imaging to assess for pancreatic cancer in people aged over 60 years with weight loss and new-onset diabetes</a:t>
            </a:r>
          </a:p>
          <a:p>
            <a:pPr lvl="2"/>
            <a:r>
              <a:rPr lang="en-US" sz="1800" dirty="0"/>
              <a:t>Imaging can include CT, MRI and endoscopic US</a:t>
            </a:r>
          </a:p>
          <a:p>
            <a:pPr marL="457200" lvl="1" indent="0">
              <a:buNone/>
            </a:pPr>
            <a:endParaRPr lang="en-US" sz="2000" dirty="0"/>
          </a:p>
          <a:p>
            <a:pPr marL="457200" lvl="1" indent="0">
              <a:buNone/>
            </a:pPr>
            <a:endParaRPr lang="en-US" sz="2000" dirty="0"/>
          </a:p>
          <a:p>
            <a:endParaRPr lang="en-US" sz="2400" dirty="0"/>
          </a:p>
        </p:txBody>
      </p:sp>
    </p:spTree>
    <p:extLst>
      <p:ext uri="{BB962C8B-B14F-4D97-AF65-F5344CB8AC3E}">
        <p14:creationId xmlns:p14="http://schemas.microsoft.com/office/powerpoint/2010/main" val="257803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B63B0-0559-7A81-361B-1D205DA30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86EFE-34E9-8437-8006-D944D8F896EA}"/>
              </a:ext>
            </a:extLst>
          </p:cNvPr>
          <p:cNvSpPr>
            <a:spLocks noGrp="1"/>
          </p:cNvSpPr>
          <p:nvPr>
            <p:ph type="title"/>
          </p:nvPr>
        </p:nvSpPr>
        <p:spPr>
          <a:xfrm>
            <a:off x="190500" y="330389"/>
            <a:ext cx="10248900" cy="726696"/>
          </a:xfrm>
          <a:solidFill>
            <a:srgbClr val="0070C0"/>
          </a:solidFill>
        </p:spPr>
        <p:txBody>
          <a:bodyPr>
            <a:normAutofit/>
          </a:bodyPr>
          <a:lstStyle/>
          <a:p>
            <a:pPr algn="ctr"/>
            <a:r>
              <a:rPr lang="en-US" sz="3200" b="1" dirty="0">
                <a:solidFill>
                  <a:schemeClr val="bg1"/>
                </a:solidFill>
              </a:rPr>
              <a:t>Metabolic Defects in PDAC-DM vs other forms of Diabetes</a:t>
            </a:r>
          </a:p>
        </p:txBody>
      </p:sp>
      <p:sp>
        <p:nvSpPr>
          <p:cNvPr id="3" name="Content Placeholder 2">
            <a:extLst>
              <a:ext uri="{FF2B5EF4-FFF2-40B4-BE49-F238E27FC236}">
                <a16:creationId xmlns:a16="http://schemas.microsoft.com/office/drawing/2014/main" id="{6FD621E6-205D-3DE1-5F08-61B7AB9013C5}"/>
              </a:ext>
            </a:extLst>
          </p:cNvPr>
          <p:cNvSpPr>
            <a:spLocks noGrp="1"/>
          </p:cNvSpPr>
          <p:nvPr>
            <p:ph idx="1"/>
          </p:nvPr>
        </p:nvSpPr>
        <p:spPr>
          <a:xfrm>
            <a:off x="190500" y="1155700"/>
            <a:ext cx="10248900" cy="4787900"/>
          </a:xfrm>
        </p:spPr>
        <p:txBody>
          <a:bodyPr>
            <a:normAutofit fontScale="92500" lnSpcReduction="10000"/>
          </a:bodyPr>
          <a:lstStyle/>
          <a:p>
            <a:r>
              <a:rPr lang="en-US" sz="2400" b="1" i="1" dirty="0"/>
              <a:t>PDAC-DM and type 2 diabetes are metabolically distinct</a:t>
            </a:r>
            <a:r>
              <a:rPr lang="en-US" sz="2400" dirty="0"/>
              <a:t>, with different defects responsible for hyperglycemia:</a:t>
            </a:r>
          </a:p>
          <a:p>
            <a:pPr lvl="1"/>
            <a:r>
              <a:rPr lang="en-US" sz="2000" dirty="0"/>
              <a:t>PDAC-DM is characterized predominantly by insulin deficiency and displays higher insulin sensitivity (less insulin resistance) than type 2 diabetes. </a:t>
            </a:r>
          </a:p>
          <a:p>
            <a:pPr lvl="2"/>
            <a:r>
              <a:rPr lang="en-US" sz="1800" dirty="0"/>
              <a:t>Compared with type 2 diabetes, individuals with </a:t>
            </a:r>
            <a:r>
              <a:rPr lang="en-US" sz="1800" b="1" dirty="0"/>
              <a:t>PDAC-DM showed ~2.5-fold greater insulin sensitivity, ~81% lower insulin secretion and ~40% lower beta cell function</a:t>
            </a:r>
          </a:p>
          <a:p>
            <a:pPr lvl="1"/>
            <a:r>
              <a:rPr lang="en-US" sz="2000" dirty="0"/>
              <a:t>There are also differences in alpha cell regulation and insulin clearance compared with type 2 diabetes.</a:t>
            </a:r>
          </a:p>
          <a:p>
            <a:pPr lvl="1"/>
            <a:r>
              <a:rPr lang="en-US" sz="2000" dirty="0"/>
              <a:t>Glucagon and GLP-1 levels increased after a meal in both groups, but levels were higher in the PDAC-DM group. GIP levels were similar between groups. </a:t>
            </a:r>
          </a:p>
          <a:p>
            <a:r>
              <a:rPr lang="en-US" sz="2400" b="1" i="1" dirty="0"/>
              <a:t>Chronic pancreatitis type 3c (PPDM-c) </a:t>
            </a:r>
            <a:r>
              <a:rPr lang="en-US" sz="2400" dirty="0"/>
              <a:t>often shows </a:t>
            </a:r>
            <a:r>
              <a:rPr lang="en-US" sz="2400" b="1" dirty="0"/>
              <a:t>α-cell deficiency </a:t>
            </a:r>
            <a:r>
              <a:rPr lang="en-US" sz="2000" dirty="0"/>
              <a:t>(decreased glucagon levels</a:t>
            </a:r>
            <a:r>
              <a:rPr lang="en-US" sz="2400" b="1" dirty="0"/>
              <a:t>) and a high hypoglycemia risk </a:t>
            </a:r>
            <a:r>
              <a:rPr lang="en-US" sz="2400" dirty="0"/>
              <a:t>whereas  </a:t>
            </a:r>
            <a:r>
              <a:rPr lang="en-US" sz="2400" b="1" i="1" dirty="0"/>
              <a:t>PDAC-DM</a:t>
            </a:r>
            <a:r>
              <a:rPr lang="en-US" sz="2400" dirty="0"/>
              <a:t> has been shown to exhibit </a:t>
            </a:r>
            <a:r>
              <a:rPr lang="en-US" sz="2400" b="1" dirty="0"/>
              <a:t>α-cell disinhibition</a:t>
            </a:r>
            <a:r>
              <a:rPr lang="en-US" sz="2400" dirty="0"/>
              <a:t> </a:t>
            </a:r>
            <a:r>
              <a:rPr lang="en-US" sz="2000" dirty="0"/>
              <a:t>(increased glucagon levels)</a:t>
            </a:r>
          </a:p>
          <a:p>
            <a:pPr marL="0" indent="0">
              <a:buNone/>
            </a:pPr>
            <a:endParaRPr lang="en-US" sz="900" dirty="0"/>
          </a:p>
          <a:p>
            <a:r>
              <a:rPr lang="en-US" sz="2000" dirty="0"/>
              <a:t>These findings identify biological characteristics that may have implications for individualized treatment of PDAC-DM and </a:t>
            </a:r>
            <a:r>
              <a:rPr lang="en-US" sz="2000" i="1" dirty="0"/>
              <a:t>guide diagnostic biomarker discovery for early PDAC diagnosis – </a:t>
            </a:r>
            <a:r>
              <a:rPr lang="en-US" sz="2000" dirty="0"/>
              <a:t>focus of ongoing research</a:t>
            </a:r>
          </a:p>
          <a:p>
            <a:endParaRPr lang="en-US" sz="2000" dirty="0"/>
          </a:p>
          <a:p>
            <a:endParaRPr lang="en-US" sz="1800" dirty="0"/>
          </a:p>
        </p:txBody>
      </p:sp>
    </p:spTree>
    <p:extLst>
      <p:ext uri="{BB962C8B-B14F-4D97-AF65-F5344CB8AC3E}">
        <p14:creationId xmlns:p14="http://schemas.microsoft.com/office/powerpoint/2010/main" val="365236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21DA-E967-FF5E-B7C7-E696E1E87B18}"/>
              </a:ext>
            </a:extLst>
          </p:cNvPr>
          <p:cNvSpPr>
            <a:spLocks noGrp="1"/>
          </p:cNvSpPr>
          <p:nvPr>
            <p:ph type="title"/>
          </p:nvPr>
        </p:nvSpPr>
        <p:spPr>
          <a:xfrm>
            <a:off x="209550" y="251777"/>
            <a:ext cx="10214610" cy="971233"/>
          </a:xfrm>
          <a:solidFill>
            <a:srgbClr val="0070C0"/>
          </a:solidFill>
        </p:spPr>
        <p:txBody>
          <a:bodyPr>
            <a:normAutofit/>
          </a:bodyPr>
          <a:lstStyle/>
          <a:p>
            <a:pPr algn="ctr"/>
            <a:r>
              <a:rPr lang="en-US" sz="4000" b="1">
                <a:solidFill>
                  <a:schemeClr val="bg1"/>
                </a:solidFill>
              </a:rPr>
              <a:t>Pre-question: </a:t>
            </a:r>
            <a:r>
              <a:rPr lang="en-US" sz="3600" b="1">
                <a:solidFill>
                  <a:schemeClr val="bg1"/>
                </a:solidFill>
              </a:rPr>
              <a:t>Which one answer is correct? </a:t>
            </a:r>
          </a:p>
        </p:txBody>
      </p:sp>
      <p:sp>
        <p:nvSpPr>
          <p:cNvPr id="3" name="Content Placeholder 2">
            <a:extLst>
              <a:ext uri="{FF2B5EF4-FFF2-40B4-BE49-F238E27FC236}">
                <a16:creationId xmlns:a16="http://schemas.microsoft.com/office/drawing/2014/main" id="{BF2530DC-3701-6062-2E05-168686A20AAD}"/>
              </a:ext>
            </a:extLst>
          </p:cNvPr>
          <p:cNvSpPr>
            <a:spLocks noGrp="1"/>
          </p:cNvSpPr>
          <p:nvPr>
            <p:ph idx="1"/>
          </p:nvPr>
        </p:nvSpPr>
        <p:spPr>
          <a:xfrm>
            <a:off x="209550" y="1440180"/>
            <a:ext cx="10111740" cy="2478677"/>
          </a:xfrm>
        </p:spPr>
        <p:txBody>
          <a:bodyPr/>
          <a:lstStyle/>
          <a:p>
            <a:r>
              <a:rPr lang="en-US" dirty="0"/>
              <a:t>New onset diabetes caused by pancreatic cancer </a:t>
            </a:r>
          </a:p>
          <a:p>
            <a:pPr marL="914400" lvl="1" indent="-457200">
              <a:buFont typeface="+mj-lt"/>
              <a:buAutoNum type="alphaUcPeriod"/>
            </a:pPr>
            <a:r>
              <a:rPr lang="en-US" dirty="0"/>
              <a:t>Is primarily due to destruction of beta-cells by the cancer cells</a:t>
            </a:r>
          </a:p>
          <a:p>
            <a:pPr marL="914400" lvl="1" indent="-457200">
              <a:buFont typeface="+mj-lt"/>
              <a:buAutoNum type="alphaUcPeriod"/>
            </a:pPr>
            <a:r>
              <a:rPr lang="en-US" dirty="0"/>
              <a:t>Is associated with markedly increased insulin resistance</a:t>
            </a:r>
          </a:p>
          <a:p>
            <a:pPr marL="914400" lvl="1" indent="-457200">
              <a:buFont typeface="+mj-lt"/>
              <a:buAutoNum type="alphaUcPeriod"/>
            </a:pPr>
            <a:r>
              <a:rPr lang="en-US" dirty="0"/>
              <a:t>Is associated with rapid weight gain </a:t>
            </a:r>
          </a:p>
          <a:p>
            <a:pPr marL="914400" lvl="1" indent="-457200">
              <a:buFont typeface="+mj-lt"/>
              <a:buAutoNum type="alphaUcPeriod"/>
            </a:pPr>
            <a:r>
              <a:rPr lang="en-US" dirty="0"/>
              <a:t>Appears to be due to a paraneoplastic suppression of beta-cell function</a:t>
            </a:r>
          </a:p>
          <a:p>
            <a:pPr lvl="1" algn="ctr"/>
            <a:endParaRPr lang="en-US" dirty="0"/>
          </a:p>
        </p:txBody>
      </p:sp>
      <p:sp>
        <p:nvSpPr>
          <p:cNvPr id="4" name="TextBox 3">
            <a:extLst>
              <a:ext uri="{FF2B5EF4-FFF2-40B4-BE49-F238E27FC236}">
                <a16:creationId xmlns:a16="http://schemas.microsoft.com/office/drawing/2014/main" id="{99396866-C35D-AD5F-8AAC-E65B36965C55}"/>
              </a:ext>
            </a:extLst>
          </p:cNvPr>
          <p:cNvSpPr txBox="1"/>
          <p:nvPr/>
        </p:nvSpPr>
        <p:spPr>
          <a:xfrm>
            <a:off x="304801" y="4256315"/>
            <a:ext cx="10308770" cy="1323439"/>
          </a:xfrm>
          <a:prstGeom prst="rect">
            <a:avLst/>
          </a:prstGeom>
          <a:noFill/>
        </p:spPr>
        <p:txBody>
          <a:bodyPr wrap="square" rtlCol="0">
            <a:spAutoFit/>
          </a:bodyPr>
          <a:lstStyle/>
          <a:p>
            <a:r>
              <a:rPr lang="en-US" sz="2000" dirty="0"/>
              <a:t>Paraneoplastic – signs and symptoms that occur due to the production of chemical signaling molecules by tumor cells (not due to cancer destroying tissue)</a:t>
            </a:r>
          </a:p>
          <a:p>
            <a:r>
              <a:rPr lang="en-US" sz="2000" dirty="0"/>
              <a:t>Tumor-induced diabetes – tumor cells secrete substances that cause insulin resistance or interfere with insulin production</a:t>
            </a:r>
          </a:p>
        </p:txBody>
      </p:sp>
    </p:spTree>
    <p:extLst>
      <p:ext uri="{BB962C8B-B14F-4D97-AF65-F5344CB8AC3E}">
        <p14:creationId xmlns:p14="http://schemas.microsoft.com/office/powerpoint/2010/main" val="416811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3A79E-138B-27E8-C4B8-F5A27E8F1ED2}"/>
              </a:ext>
            </a:extLst>
          </p:cNvPr>
          <p:cNvPicPr>
            <a:picLocks noChangeAspect="1"/>
          </p:cNvPicPr>
          <p:nvPr/>
        </p:nvPicPr>
        <p:blipFill>
          <a:blip r:embed="rId3"/>
          <a:stretch>
            <a:fillRect/>
          </a:stretch>
        </p:blipFill>
        <p:spPr>
          <a:xfrm>
            <a:off x="502839" y="564325"/>
            <a:ext cx="9440137" cy="5595176"/>
          </a:xfrm>
          <a:prstGeom prst="rect">
            <a:avLst/>
          </a:prstGeom>
        </p:spPr>
      </p:pic>
    </p:spTree>
    <p:extLst>
      <p:ext uri="{BB962C8B-B14F-4D97-AF65-F5344CB8AC3E}">
        <p14:creationId xmlns:p14="http://schemas.microsoft.com/office/powerpoint/2010/main" val="391212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8A6E-9443-8DB2-48E4-4707BF928460}"/>
              </a:ext>
            </a:extLst>
          </p:cNvPr>
          <p:cNvSpPr>
            <a:spLocks noGrp="1"/>
          </p:cNvSpPr>
          <p:nvPr>
            <p:ph type="title"/>
          </p:nvPr>
        </p:nvSpPr>
        <p:spPr>
          <a:xfrm>
            <a:off x="215900" y="311149"/>
            <a:ext cx="10210800" cy="739775"/>
          </a:xfrm>
          <a:solidFill>
            <a:srgbClr val="0070C0"/>
          </a:solidFill>
        </p:spPr>
        <p:txBody>
          <a:bodyPr>
            <a:normAutofit/>
          </a:bodyPr>
          <a:lstStyle/>
          <a:p>
            <a:pPr algn="ctr"/>
            <a:r>
              <a:rPr lang="en-US" sz="3600" b="1" dirty="0">
                <a:solidFill>
                  <a:schemeClr val="bg1"/>
                </a:solidFill>
              </a:rPr>
              <a:t>Summary - Key Points</a:t>
            </a:r>
          </a:p>
        </p:txBody>
      </p:sp>
      <p:sp>
        <p:nvSpPr>
          <p:cNvPr id="3" name="Content Placeholder 2">
            <a:extLst>
              <a:ext uri="{FF2B5EF4-FFF2-40B4-BE49-F238E27FC236}">
                <a16:creationId xmlns:a16="http://schemas.microsoft.com/office/drawing/2014/main" id="{9E231A1C-585D-12AC-33F1-2C1B45351690}"/>
              </a:ext>
            </a:extLst>
          </p:cNvPr>
          <p:cNvSpPr>
            <a:spLocks noGrp="1"/>
          </p:cNvSpPr>
          <p:nvPr>
            <p:ph idx="1"/>
          </p:nvPr>
        </p:nvSpPr>
        <p:spPr>
          <a:xfrm>
            <a:off x="215900" y="1193801"/>
            <a:ext cx="10210800" cy="4760686"/>
          </a:xfrm>
        </p:spPr>
        <p:txBody>
          <a:bodyPr>
            <a:normAutofit fontScale="92500" lnSpcReduction="20000"/>
          </a:bodyPr>
          <a:lstStyle/>
          <a:p>
            <a:r>
              <a:rPr lang="en-US" sz="2400" dirty="0"/>
              <a:t>Cystic Fibrosis Related Diabetes (CFRD) usually develops with increasing age/duration of CF and/or with more severe mutation variants, co-existing stress, pancreatic insufficiency, corticosteroids.</a:t>
            </a:r>
          </a:p>
          <a:p>
            <a:pPr lvl="1"/>
            <a:r>
              <a:rPr lang="en-US" sz="2000" dirty="0"/>
              <a:t>The most common CF gene variant in AI/AN people results in a milder/less severe form</a:t>
            </a:r>
          </a:p>
          <a:p>
            <a:r>
              <a:rPr lang="en-US" sz="2400" dirty="0"/>
              <a:t>CFDR primary results in post-prandial hyperglycemia treated with mealtime insulin therapy </a:t>
            </a:r>
          </a:p>
          <a:p>
            <a:r>
              <a:rPr lang="en-US" sz="2400" dirty="0"/>
              <a:t>Pancreatic cancer-related diabetes (PCRD) [Pancreatic Ductal Adenocarcinoma Diabetes (PDAC-DM)] is considered a paraneoplastic phenomena induced by the PDAC </a:t>
            </a:r>
          </a:p>
          <a:p>
            <a:r>
              <a:rPr lang="en-US" sz="2400" dirty="0"/>
              <a:t>In a subset of people, new-onset hyperglycemia/diabetes (NOD) is due to PDAC – most often in people over age 50, with associated weight loss &amp; rapid deterioration in glycemia/ rise in A1c or early requirement for insulin therapy</a:t>
            </a:r>
          </a:p>
          <a:p>
            <a:r>
              <a:rPr lang="en-US" sz="2400" dirty="0"/>
              <a:t>Currently no reliable screening test – potential for biomarker with further research on PCRD</a:t>
            </a:r>
          </a:p>
          <a:p>
            <a:pPr lvl="1"/>
            <a:r>
              <a:rPr lang="en-US" sz="2000" dirty="0"/>
              <a:t>AI/AN people have high risk for PDAC and worse prognosis (survival) (late diagnosis)</a:t>
            </a:r>
          </a:p>
          <a:p>
            <a:pPr lvl="1"/>
            <a:r>
              <a:rPr lang="en-US" sz="2000" dirty="0"/>
              <a:t>Think about PCRD in people with NOD, especially if weight loss, rapid worsening glycemia</a:t>
            </a:r>
          </a:p>
          <a:p>
            <a:endParaRPr lang="en-US" sz="2400" dirty="0"/>
          </a:p>
          <a:p>
            <a:endParaRPr lang="en-US" sz="2400" dirty="0"/>
          </a:p>
        </p:txBody>
      </p:sp>
    </p:spTree>
    <p:extLst>
      <p:ext uri="{BB962C8B-B14F-4D97-AF65-F5344CB8AC3E}">
        <p14:creationId xmlns:p14="http://schemas.microsoft.com/office/powerpoint/2010/main" val="291148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8741-C7A8-F44D-6DAE-FC867384C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C96E9-8FB0-82EC-4E27-0F7E0D074CB3}"/>
              </a:ext>
            </a:extLst>
          </p:cNvPr>
          <p:cNvSpPr>
            <a:spLocks noGrp="1"/>
          </p:cNvSpPr>
          <p:nvPr>
            <p:ph type="title"/>
          </p:nvPr>
        </p:nvSpPr>
        <p:spPr>
          <a:xfrm>
            <a:off x="209550" y="251777"/>
            <a:ext cx="10214610" cy="971233"/>
          </a:xfrm>
          <a:solidFill>
            <a:srgbClr val="0070C0"/>
          </a:solidFill>
        </p:spPr>
        <p:txBody>
          <a:bodyPr>
            <a:normAutofit/>
          </a:bodyPr>
          <a:lstStyle/>
          <a:p>
            <a:pPr algn="ctr"/>
            <a:r>
              <a:rPr lang="en-US" sz="4000" b="1" dirty="0">
                <a:solidFill>
                  <a:schemeClr val="bg1"/>
                </a:solidFill>
              </a:rPr>
              <a:t>Post-question: </a:t>
            </a:r>
            <a:r>
              <a:rPr lang="en-US" sz="3600" b="1" dirty="0">
                <a:solidFill>
                  <a:schemeClr val="bg1"/>
                </a:solidFill>
              </a:rPr>
              <a:t>Which one answer is correct? </a:t>
            </a:r>
          </a:p>
        </p:txBody>
      </p:sp>
      <p:sp>
        <p:nvSpPr>
          <p:cNvPr id="3" name="Content Placeholder 2">
            <a:extLst>
              <a:ext uri="{FF2B5EF4-FFF2-40B4-BE49-F238E27FC236}">
                <a16:creationId xmlns:a16="http://schemas.microsoft.com/office/drawing/2014/main" id="{52ECE319-4004-AE73-5FB2-0C0DA873D2D4}"/>
              </a:ext>
            </a:extLst>
          </p:cNvPr>
          <p:cNvSpPr>
            <a:spLocks noGrp="1"/>
          </p:cNvSpPr>
          <p:nvPr>
            <p:ph idx="1"/>
          </p:nvPr>
        </p:nvSpPr>
        <p:spPr>
          <a:xfrm>
            <a:off x="209550" y="1440180"/>
            <a:ext cx="10111740" cy="4736783"/>
          </a:xfrm>
        </p:spPr>
        <p:txBody>
          <a:bodyPr/>
          <a:lstStyle/>
          <a:p>
            <a:r>
              <a:rPr lang="en-US" dirty="0"/>
              <a:t>New onset diabetes caused by pancreatic cancer </a:t>
            </a:r>
          </a:p>
          <a:p>
            <a:pPr marL="914400" lvl="1" indent="-457200">
              <a:buFont typeface="+mj-lt"/>
              <a:buAutoNum type="alphaUcPeriod"/>
            </a:pPr>
            <a:r>
              <a:rPr lang="en-US" dirty="0"/>
              <a:t>Is primarily due to destruction of beta-cells by the cancer cells</a:t>
            </a:r>
          </a:p>
          <a:p>
            <a:pPr marL="914400" lvl="1" indent="-457200">
              <a:buFont typeface="+mj-lt"/>
              <a:buAutoNum type="alphaUcPeriod"/>
            </a:pPr>
            <a:r>
              <a:rPr lang="en-US" dirty="0"/>
              <a:t>Is associated with markedly increased insulin resistance</a:t>
            </a:r>
          </a:p>
          <a:p>
            <a:pPr marL="914400" lvl="1" indent="-457200">
              <a:buFont typeface="+mj-lt"/>
              <a:buAutoNum type="alphaUcPeriod"/>
            </a:pPr>
            <a:r>
              <a:rPr lang="en-US" dirty="0"/>
              <a:t>Is associated with rapid weight gain </a:t>
            </a:r>
          </a:p>
          <a:p>
            <a:pPr marL="914400" lvl="1" indent="-457200">
              <a:buFont typeface="+mj-lt"/>
              <a:buAutoNum type="alphaUcPeriod"/>
            </a:pPr>
            <a:r>
              <a:rPr lang="en-US" dirty="0"/>
              <a:t>Appears to be due to a paraneoplastic suppression of beta-cell function</a:t>
            </a:r>
          </a:p>
          <a:p>
            <a:pPr lvl="1" algn="ctr"/>
            <a:endParaRPr lang="en-US" dirty="0"/>
          </a:p>
        </p:txBody>
      </p:sp>
      <p:sp>
        <p:nvSpPr>
          <p:cNvPr id="4" name="Oval 3">
            <a:extLst>
              <a:ext uri="{FF2B5EF4-FFF2-40B4-BE49-F238E27FC236}">
                <a16:creationId xmlns:a16="http://schemas.microsoft.com/office/drawing/2014/main" id="{A869D431-EFB2-6192-A4D4-FC667109F30B}"/>
              </a:ext>
            </a:extLst>
          </p:cNvPr>
          <p:cNvSpPr/>
          <p:nvPr/>
        </p:nvSpPr>
        <p:spPr>
          <a:xfrm>
            <a:off x="622300" y="2984500"/>
            <a:ext cx="9801860" cy="9779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AAED6-BE24-F5FC-1ABA-D57D358BAC99}"/>
              </a:ext>
            </a:extLst>
          </p:cNvPr>
          <p:cNvSpPr txBox="1"/>
          <p:nvPr/>
        </p:nvSpPr>
        <p:spPr>
          <a:xfrm>
            <a:off x="3644900" y="2667000"/>
            <a:ext cx="3881384" cy="923330"/>
          </a:xfrm>
          <a:prstGeom prst="rect">
            <a:avLst/>
          </a:prstGeom>
          <a:solidFill>
            <a:srgbClr val="0070C0"/>
          </a:solidFill>
        </p:spPr>
        <p:txBody>
          <a:bodyPr wrap="none" rtlCol="0">
            <a:spAutoFit/>
          </a:bodyPr>
          <a:lstStyle/>
          <a:p>
            <a:r>
              <a:rPr lang="en-US" sz="5400" b="1" dirty="0">
                <a:solidFill>
                  <a:schemeClr val="bg1"/>
                </a:solidFill>
              </a:rPr>
              <a:t>Extra Slides</a:t>
            </a:r>
          </a:p>
        </p:txBody>
      </p:sp>
    </p:spTree>
    <p:extLst>
      <p:ext uri="{BB962C8B-B14F-4D97-AF65-F5344CB8AC3E}">
        <p14:creationId xmlns:p14="http://schemas.microsoft.com/office/powerpoint/2010/main" val="328328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5E21F-0E94-5F8B-3E34-ECDEEB0034AD}"/>
              </a:ext>
            </a:extLst>
          </p:cNvPr>
          <p:cNvPicPr>
            <a:picLocks noChangeAspect="1"/>
          </p:cNvPicPr>
          <p:nvPr/>
        </p:nvPicPr>
        <p:blipFill>
          <a:blip r:embed="rId2"/>
          <a:stretch>
            <a:fillRect/>
          </a:stretch>
        </p:blipFill>
        <p:spPr>
          <a:xfrm>
            <a:off x="2534530" y="326989"/>
            <a:ext cx="3778265" cy="6204021"/>
          </a:xfrm>
          <a:prstGeom prst="rect">
            <a:avLst/>
          </a:prstGeom>
        </p:spPr>
      </p:pic>
    </p:spTree>
    <p:extLst>
      <p:ext uri="{BB962C8B-B14F-4D97-AF65-F5344CB8AC3E}">
        <p14:creationId xmlns:p14="http://schemas.microsoft.com/office/powerpoint/2010/main" val="2405598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88EF-4EA7-704A-401D-587817BA4D8B}"/>
              </a:ext>
            </a:extLst>
          </p:cNvPr>
          <p:cNvSpPr>
            <a:spLocks noGrp="1"/>
          </p:cNvSpPr>
          <p:nvPr>
            <p:ph type="title"/>
          </p:nvPr>
        </p:nvSpPr>
        <p:spPr>
          <a:xfrm>
            <a:off x="38100" y="119063"/>
            <a:ext cx="7696200" cy="833438"/>
          </a:xfrm>
        </p:spPr>
        <p:txBody>
          <a:bodyPr>
            <a:normAutofit/>
          </a:bodyPr>
          <a:lstStyle/>
          <a:p>
            <a:r>
              <a:rPr lang="en-US" sz="2000" dirty="0">
                <a:hlinkClick r:id="rId3"/>
              </a:rPr>
              <a:t>Pancreatic Cancer and Diabetes: Insights, Hypotheses, and Next Steps</a:t>
            </a:r>
            <a:endParaRPr lang="en-US" sz="2000" dirty="0"/>
          </a:p>
        </p:txBody>
      </p:sp>
      <p:sp>
        <p:nvSpPr>
          <p:cNvPr id="3" name="Content Placeholder 2">
            <a:extLst>
              <a:ext uri="{FF2B5EF4-FFF2-40B4-BE49-F238E27FC236}">
                <a16:creationId xmlns:a16="http://schemas.microsoft.com/office/drawing/2014/main" id="{AF36939B-8300-1D30-7BDF-49D99D44CA6A}"/>
              </a:ext>
            </a:extLst>
          </p:cNvPr>
          <p:cNvSpPr>
            <a:spLocks noGrp="1"/>
          </p:cNvSpPr>
          <p:nvPr>
            <p:ph idx="1"/>
          </p:nvPr>
        </p:nvSpPr>
        <p:spPr>
          <a:xfrm>
            <a:off x="101600" y="787400"/>
            <a:ext cx="5181600" cy="5384800"/>
          </a:xfrm>
        </p:spPr>
        <p:txBody>
          <a:bodyPr>
            <a:normAutofit fontScale="85000" lnSpcReduction="20000"/>
          </a:bodyPr>
          <a:lstStyle/>
          <a:p>
            <a:r>
              <a:rPr lang="en-US" sz="2400" dirty="0"/>
              <a:t>Figure 2. Proposed mechanisms of PDAC-DM. Illustration of a proposed framework whereby PDAC perturbs systemic and islet glucose regulation. Changes in muscle, adipose, and liver, together with loss of islet hormonal balance, may result in progressive </a:t>
            </a:r>
            <a:r>
              <a:rPr lang="en-US" sz="2400" dirty="0" err="1"/>
              <a:t>dysglycaemia</a:t>
            </a:r>
            <a:r>
              <a:rPr lang="en-US" sz="2400" dirty="0"/>
              <a:t> and diabetes. </a:t>
            </a:r>
            <a:r>
              <a:rPr lang="en-US" sz="2400" dirty="0" err="1"/>
              <a:t>Tumour</a:t>
            </a:r>
            <a:r>
              <a:rPr lang="en-US" sz="2400" dirty="0"/>
              <a:t>-derived mediators promote hepatic gluconeogenesis, impair skeletal muscle glucose uptake, and reduce adipose insulin sensitivity. </a:t>
            </a:r>
          </a:p>
          <a:p>
            <a:r>
              <a:rPr lang="en-US" sz="2400" dirty="0"/>
              <a:t>Within islets, </a:t>
            </a:r>
            <a:r>
              <a:rPr lang="el-GR" sz="2400" dirty="0"/>
              <a:t>β </a:t>
            </a:r>
            <a:r>
              <a:rPr lang="en-US" sz="2400" dirty="0"/>
              <a:t>cells exhibit reduced insulin secretion and dedifferentiation, </a:t>
            </a:r>
            <a:r>
              <a:rPr lang="el-GR" sz="2400" dirty="0"/>
              <a:t>α </a:t>
            </a:r>
            <a:r>
              <a:rPr lang="en-US" sz="2400" dirty="0"/>
              <a:t>cells show glucagon disinhibition, and </a:t>
            </a:r>
            <a:r>
              <a:rPr lang="el-GR" sz="2400" dirty="0"/>
              <a:t>δ </a:t>
            </a:r>
            <a:r>
              <a:rPr lang="en-US" sz="2400" dirty="0"/>
              <a:t>cells have impaired somatostatin </a:t>
            </a:r>
            <a:r>
              <a:rPr lang="en-US" sz="2400" dirty="0" err="1"/>
              <a:t>signalling</a:t>
            </a:r>
            <a:r>
              <a:rPr lang="en-US" sz="2400" dirty="0"/>
              <a:t>. Stromal alterations including basement membrane thickening, desmoplasia, extracellular matrix stiffening, vascular compression, and cancer-associated fibroblasts may further contribute to </a:t>
            </a:r>
            <a:r>
              <a:rPr lang="en-US" sz="2400" dirty="0" err="1"/>
              <a:t>dysglycaemia</a:t>
            </a:r>
            <a:r>
              <a:rPr lang="en-US" sz="2400" dirty="0"/>
              <a:t>. Arrows indicate directional increase or decrease in PDAC-DM.</a:t>
            </a:r>
          </a:p>
        </p:txBody>
      </p:sp>
      <p:pic>
        <p:nvPicPr>
          <p:cNvPr id="4" name="Picture 3">
            <a:extLst>
              <a:ext uri="{FF2B5EF4-FFF2-40B4-BE49-F238E27FC236}">
                <a16:creationId xmlns:a16="http://schemas.microsoft.com/office/drawing/2014/main" id="{6BF2E483-3464-36A7-4718-615F742E770B}"/>
              </a:ext>
            </a:extLst>
          </p:cNvPr>
          <p:cNvPicPr>
            <a:picLocks noChangeAspect="1"/>
          </p:cNvPicPr>
          <p:nvPr/>
        </p:nvPicPr>
        <p:blipFill>
          <a:blip r:embed="rId4"/>
          <a:stretch>
            <a:fillRect/>
          </a:stretch>
        </p:blipFill>
        <p:spPr>
          <a:xfrm>
            <a:off x="5882836" y="1345416"/>
            <a:ext cx="4329674" cy="2807484"/>
          </a:xfrm>
          <a:prstGeom prst="rect">
            <a:avLst/>
          </a:prstGeom>
        </p:spPr>
      </p:pic>
    </p:spTree>
    <p:extLst>
      <p:ext uri="{BB962C8B-B14F-4D97-AF65-F5344CB8AC3E}">
        <p14:creationId xmlns:p14="http://schemas.microsoft.com/office/powerpoint/2010/main" val="70410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4F3E-1038-4A01-AF56-C81B19F9DD5C}"/>
              </a:ext>
            </a:extLst>
          </p:cNvPr>
          <p:cNvSpPr>
            <a:spLocks noGrp="1"/>
          </p:cNvSpPr>
          <p:nvPr>
            <p:ph type="title"/>
          </p:nvPr>
        </p:nvSpPr>
        <p:spPr>
          <a:xfrm>
            <a:off x="195943" y="299812"/>
            <a:ext cx="10515600" cy="799646"/>
          </a:xfrm>
          <a:solidFill>
            <a:srgbClr val="0070C0"/>
          </a:solidFill>
        </p:spPr>
        <p:txBody>
          <a:bodyPr>
            <a:normAutofit/>
          </a:bodyPr>
          <a:lstStyle/>
          <a:p>
            <a:pPr algn="ctr"/>
            <a:r>
              <a:rPr lang="en-US" sz="3600" b="1" dirty="0">
                <a:solidFill>
                  <a:schemeClr val="bg1"/>
                </a:solidFill>
              </a:rPr>
              <a:t>Paraneoplastic Syndrome </a:t>
            </a:r>
          </a:p>
        </p:txBody>
      </p:sp>
      <p:sp>
        <p:nvSpPr>
          <p:cNvPr id="3" name="Content Placeholder 2">
            <a:extLst>
              <a:ext uri="{FF2B5EF4-FFF2-40B4-BE49-F238E27FC236}">
                <a16:creationId xmlns:a16="http://schemas.microsoft.com/office/drawing/2014/main" id="{3C2ECD39-F477-CE01-26AA-3128AC49DF6A}"/>
              </a:ext>
            </a:extLst>
          </p:cNvPr>
          <p:cNvSpPr>
            <a:spLocks noGrp="1"/>
          </p:cNvSpPr>
          <p:nvPr>
            <p:ph idx="1"/>
          </p:nvPr>
        </p:nvSpPr>
        <p:spPr>
          <a:xfrm>
            <a:off x="304800" y="1253331"/>
            <a:ext cx="10297886" cy="4799126"/>
          </a:xfrm>
        </p:spPr>
        <p:txBody>
          <a:bodyPr>
            <a:normAutofit fontScale="92500" lnSpcReduction="10000"/>
          </a:bodyPr>
          <a:lstStyle/>
          <a:p>
            <a:r>
              <a:rPr lang="en-US" sz="2400" dirty="0"/>
              <a:t>The term paraneoplastic refers to conditions that are caused by or resulting from the presence of cancer in the body, but not due to the physical presence of cancerous tissue in the affected organ. Specifically, paraneoplastic syndromes are a set of signs and symptoms that occur due to the production of chemical signaling molecules by tumor cells or an immune response against the tumor. These symptoms can disrupt the normal function of surrounding cells and tissues. [Merriam Webster]</a:t>
            </a:r>
          </a:p>
          <a:p>
            <a:pPr lvl="1"/>
            <a:r>
              <a:rPr lang="en-US" sz="2000" dirty="0"/>
              <a:t>Tumor-induced diabetes mellitus occurs when tumors, particularly pancreatic tumors, secrete substances that cause insulin resistance or interfere with insulin production. This condition can precede the cancer diagnosis, sometimes resolves after tumor removal, and is often associated with weight loss rather than the weight gain typical of type 2 diabetes. </a:t>
            </a:r>
          </a:p>
          <a:p>
            <a:r>
              <a:rPr lang="en-US" sz="2400" dirty="0"/>
              <a:t>A paraneoplastic syndrome is a syndrome (a set of signs and symptoms) that is the consequence of a tumor in the body (usually a cancerous one).[1] It is specifically due to the production of chemical signaling molecules (such as hormones or cytokines) by tumor cells or by an immune response against the tumor.[2] Unlike a mass effect, it is not due to the local presence of cancer cells.[Wikipedia]</a:t>
            </a:r>
          </a:p>
          <a:p>
            <a:endParaRPr lang="en-US" sz="2400" dirty="0"/>
          </a:p>
        </p:txBody>
      </p:sp>
    </p:spTree>
    <p:extLst>
      <p:ext uri="{BB962C8B-B14F-4D97-AF65-F5344CB8AC3E}">
        <p14:creationId xmlns:p14="http://schemas.microsoft.com/office/powerpoint/2010/main" val="97182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189A-027E-6FC2-2788-E4F28DF4461D}"/>
              </a:ext>
            </a:extLst>
          </p:cNvPr>
          <p:cNvSpPr>
            <a:spLocks noGrp="1"/>
          </p:cNvSpPr>
          <p:nvPr>
            <p:ph type="title"/>
          </p:nvPr>
        </p:nvSpPr>
        <p:spPr>
          <a:xfrm>
            <a:off x="283028" y="223611"/>
            <a:ext cx="10515600" cy="538389"/>
          </a:xfrm>
          <a:solidFill>
            <a:srgbClr val="0070C0"/>
          </a:solidFill>
        </p:spPr>
        <p:txBody>
          <a:bodyPr>
            <a:noAutofit/>
          </a:bodyPr>
          <a:lstStyle/>
          <a:p>
            <a:r>
              <a:rPr lang="en-US" sz="3600" b="1" dirty="0">
                <a:solidFill>
                  <a:schemeClr val="bg1"/>
                </a:solidFill>
              </a:rPr>
              <a:t>Risk Factors -</a:t>
            </a:r>
            <a:r>
              <a:rPr lang="en-US" sz="3600" b="1" dirty="0" err="1">
                <a:solidFill>
                  <a:schemeClr val="bg1"/>
                </a:solidFill>
              </a:rPr>
              <a:t>DynaMedex</a:t>
            </a:r>
            <a:endParaRPr lang="en-US" sz="3600" b="1" dirty="0">
              <a:solidFill>
                <a:schemeClr val="bg1"/>
              </a:solidFill>
            </a:endParaRPr>
          </a:p>
        </p:txBody>
      </p:sp>
      <p:sp>
        <p:nvSpPr>
          <p:cNvPr id="3" name="Content Placeholder 2">
            <a:extLst>
              <a:ext uri="{FF2B5EF4-FFF2-40B4-BE49-F238E27FC236}">
                <a16:creationId xmlns:a16="http://schemas.microsoft.com/office/drawing/2014/main" id="{86EC2B5A-F83C-526C-113A-15BF51876C8A}"/>
              </a:ext>
            </a:extLst>
          </p:cNvPr>
          <p:cNvSpPr>
            <a:spLocks noGrp="1"/>
          </p:cNvSpPr>
          <p:nvPr>
            <p:ph idx="1"/>
          </p:nvPr>
        </p:nvSpPr>
        <p:spPr>
          <a:xfrm>
            <a:off x="283028" y="881744"/>
            <a:ext cx="10515600" cy="5529942"/>
          </a:xfrm>
        </p:spPr>
        <p:txBody>
          <a:bodyPr>
            <a:normAutofit fontScale="92500"/>
          </a:bodyPr>
          <a:lstStyle/>
          <a:p>
            <a:r>
              <a:rPr lang="en-US" sz="2000" dirty="0"/>
              <a:t>Tobacco smoking is a major risk factor in the development of pancreatic cancer. </a:t>
            </a:r>
          </a:p>
          <a:p>
            <a:pPr lvl="1"/>
            <a:r>
              <a:rPr lang="en-US" sz="1600" dirty="0"/>
              <a:t>The effect of smoking appears to be dose dependent in terms of smoking duration and intensity and decreases with smoking cessation. </a:t>
            </a:r>
          </a:p>
          <a:p>
            <a:pPr lvl="1"/>
            <a:r>
              <a:rPr lang="en-US" sz="1600" dirty="0"/>
              <a:t>Maternal smoking during pregnancy and childhood may also increase the risk of pancreatic cancer for the offspring.</a:t>
            </a:r>
          </a:p>
          <a:p>
            <a:r>
              <a:rPr lang="en-US" sz="2000" dirty="0"/>
              <a:t>Obesity (high body mass index [BMI], abdominal girth, weight gain, and fat distribution) and low-level physical activity are major risk factors for pancreatic cancer.</a:t>
            </a:r>
          </a:p>
          <a:p>
            <a:r>
              <a:rPr lang="en-US" sz="2000" dirty="0"/>
              <a:t>Low physical activity may be associated with increased risk of pancreatic cancer</a:t>
            </a:r>
          </a:p>
          <a:p>
            <a:r>
              <a:rPr lang="en-US" sz="2000" dirty="0"/>
              <a:t>Heavy alcohol use is associated with increased risk of pancreatic cancer. Consumption of &gt; 3 drinks (30-45 g of ethanol) per day may be associated with increased risk of pancreatic cancer</a:t>
            </a:r>
          </a:p>
          <a:p>
            <a:r>
              <a:rPr lang="en-US" sz="2000" dirty="0"/>
              <a:t>Consumption of red meat (especially processed meat), foods high in sugars, foods containing saturated fatty acids, and excess vitamin D may increase risk of developing pancreatic cancer.</a:t>
            </a:r>
          </a:p>
          <a:p>
            <a:pPr lvl="1"/>
            <a:r>
              <a:rPr lang="en-US" sz="1600" dirty="0"/>
              <a:t>Dietary factors associated with increased risk of pancreatic cancer may include consumption of:</a:t>
            </a:r>
          </a:p>
          <a:p>
            <a:pPr lvl="1"/>
            <a:r>
              <a:rPr lang="en-US" sz="1600" dirty="0"/>
              <a:t>Red meat from beef, pork, lamb, and goat (WCRF/AICR Suggestive - limited evidence)</a:t>
            </a:r>
          </a:p>
          <a:p>
            <a:pPr lvl="1"/>
            <a:r>
              <a:rPr lang="en-US" sz="1600" dirty="0"/>
              <a:t>Processed meat, including meat preserved by smoking, curing, salting, or chemical preservatives (WCRF/AICR Suggestive - limited evidence)</a:t>
            </a:r>
          </a:p>
          <a:p>
            <a:pPr lvl="1"/>
            <a:r>
              <a:rPr lang="en-US" sz="1600" dirty="0"/>
              <a:t>Foods and beverages containing fructose, both naturally occurring and added (WCRF/AICR Suggestive - limited evidence)</a:t>
            </a:r>
          </a:p>
          <a:p>
            <a:pPr lvl="1"/>
            <a:r>
              <a:rPr lang="en-US" sz="1600" dirty="0"/>
              <a:t>Foods containing saturated fatty acids (WCRF/AICR Suggestive - limited evidence)</a:t>
            </a:r>
          </a:p>
          <a:p>
            <a:pPr lvl="1"/>
            <a:r>
              <a:rPr lang="en-US" sz="1600" dirty="0"/>
              <a:t>Reference - World Cancer Research Fund/American Institute for Cancer Research (WCRF/AICR) 2018PDF</a:t>
            </a:r>
          </a:p>
        </p:txBody>
      </p:sp>
    </p:spTree>
    <p:extLst>
      <p:ext uri="{BB962C8B-B14F-4D97-AF65-F5344CB8AC3E}">
        <p14:creationId xmlns:p14="http://schemas.microsoft.com/office/powerpoint/2010/main" val="65551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05C6-5B9A-CEBE-93B9-4F6CAF4A987F}"/>
              </a:ext>
            </a:extLst>
          </p:cNvPr>
          <p:cNvSpPr>
            <a:spLocks noGrp="1"/>
          </p:cNvSpPr>
          <p:nvPr>
            <p:ph type="title"/>
          </p:nvPr>
        </p:nvSpPr>
        <p:spPr>
          <a:xfrm>
            <a:off x="185057" y="256269"/>
            <a:ext cx="10515600" cy="571046"/>
          </a:xfrm>
          <a:solidFill>
            <a:srgbClr val="0070C0"/>
          </a:solidFill>
        </p:spPr>
        <p:txBody>
          <a:bodyPr>
            <a:noAutofit/>
          </a:bodyPr>
          <a:lstStyle/>
          <a:p>
            <a:r>
              <a:rPr lang="en-US" sz="3600" b="1" dirty="0">
                <a:solidFill>
                  <a:schemeClr val="bg1"/>
                </a:solidFill>
              </a:rPr>
              <a:t>Risk Factors/references  - </a:t>
            </a:r>
            <a:r>
              <a:rPr lang="en-US" sz="3600" b="1" dirty="0" err="1">
                <a:solidFill>
                  <a:schemeClr val="bg1"/>
                </a:solidFill>
              </a:rPr>
              <a:t>DynaMedex</a:t>
            </a:r>
            <a:endParaRPr lang="en-US" sz="3600" b="1" dirty="0">
              <a:solidFill>
                <a:schemeClr val="bg1"/>
              </a:solidFill>
            </a:endParaRPr>
          </a:p>
        </p:txBody>
      </p:sp>
      <p:sp>
        <p:nvSpPr>
          <p:cNvPr id="3" name="Content Placeholder 2">
            <a:extLst>
              <a:ext uri="{FF2B5EF4-FFF2-40B4-BE49-F238E27FC236}">
                <a16:creationId xmlns:a16="http://schemas.microsoft.com/office/drawing/2014/main" id="{7FA2170C-8032-6E22-7EBF-ACDD4964DED9}"/>
              </a:ext>
            </a:extLst>
          </p:cNvPr>
          <p:cNvSpPr>
            <a:spLocks noGrp="1"/>
          </p:cNvSpPr>
          <p:nvPr>
            <p:ph idx="1"/>
          </p:nvPr>
        </p:nvSpPr>
        <p:spPr>
          <a:xfrm>
            <a:off x="185057" y="1001486"/>
            <a:ext cx="10515600" cy="5099277"/>
          </a:xfrm>
        </p:spPr>
        <p:txBody>
          <a:bodyPr>
            <a:normAutofit/>
          </a:bodyPr>
          <a:lstStyle/>
          <a:p>
            <a:r>
              <a:rPr lang="en-US" sz="2400" dirty="0"/>
              <a:t>Pancreatitis</a:t>
            </a:r>
          </a:p>
          <a:p>
            <a:pPr lvl="1"/>
            <a:r>
              <a:rPr lang="en-US" sz="2000" dirty="0"/>
              <a:t>Both alcoholic and nonalcoholic forms of chronic pancreatitis are reported to be associated with increased risk of pancreatic cancer.</a:t>
            </a:r>
          </a:p>
          <a:p>
            <a:pPr lvl="1"/>
            <a:r>
              <a:rPr lang="en-US" sz="2000" dirty="0"/>
              <a:t>Asian Pac J Cancer Prev 2014;15(12):5029.acute or chronic pancreatitis associated with increased risk for pancreatic cancer</a:t>
            </a:r>
          </a:p>
          <a:p>
            <a:r>
              <a:rPr lang="en-US" sz="2400" dirty="0"/>
              <a:t>Diabetes</a:t>
            </a:r>
          </a:p>
          <a:p>
            <a:pPr lvl="1"/>
            <a:r>
              <a:rPr lang="en-US" sz="2000" dirty="0"/>
              <a:t>Diabetes is both a risk factor and a complication of pancreatic cancer.</a:t>
            </a:r>
          </a:p>
          <a:p>
            <a:pPr lvl="1"/>
            <a:r>
              <a:rPr lang="en-US" sz="2000" dirty="0"/>
              <a:t>Long-term diabetes is reported to be associated with increased risk of pancreatic cancer.</a:t>
            </a:r>
          </a:p>
          <a:p>
            <a:pPr lvl="1"/>
            <a:r>
              <a:rPr lang="en-US" sz="2000" dirty="0"/>
              <a:t>Early-stage pancreatic cancer is reported to cause new-onset diabetes, but the pathogenesis is unclear.</a:t>
            </a:r>
          </a:p>
          <a:p>
            <a:pPr lvl="1"/>
            <a:r>
              <a:rPr lang="en-US" sz="2000" dirty="0" err="1"/>
              <a:t>PLoS</a:t>
            </a:r>
            <a:r>
              <a:rPr lang="en-US" sz="2000" dirty="0"/>
              <a:t> One 2015;10(7):e0134321. long-term diabetes (≥ 2 years) associated with increased risk of pancreatic cancer</a:t>
            </a:r>
          </a:p>
          <a:p>
            <a:pPr lvl="1"/>
            <a:r>
              <a:rPr lang="en-US" sz="2000" dirty="0"/>
              <a:t>BMJ 2015 Jan 2;350:g7371. increased fasting blood glucose may be associated with increased risk of pancreatic cancer</a:t>
            </a:r>
          </a:p>
        </p:txBody>
      </p:sp>
    </p:spTree>
    <p:extLst>
      <p:ext uri="{BB962C8B-B14F-4D97-AF65-F5344CB8AC3E}">
        <p14:creationId xmlns:p14="http://schemas.microsoft.com/office/powerpoint/2010/main" val="3053967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5A83-CC41-53FC-26EF-986D71CFEFD3}"/>
              </a:ext>
            </a:extLst>
          </p:cNvPr>
          <p:cNvSpPr>
            <a:spLocks noGrp="1"/>
          </p:cNvSpPr>
          <p:nvPr>
            <p:ph type="title"/>
          </p:nvPr>
        </p:nvSpPr>
        <p:spPr>
          <a:xfrm>
            <a:off x="381000" y="212725"/>
            <a:ext cx="10515600" cy="1325563"/>
          </a:xfrm>
          <a:solidFill>
            <a:srgbClr val="0070C0"/>
          </a:solidFill>
        </p:spPr>
        <p:txBody>
          <a:bodyPr>
            <a:normAutofit/>
          </a:bodyPr>
          <a:lstStyle/>
          <a:p>
            <a:pPr algn="ctr"/>
            <a:r>
              <a:rPr lang="en-US" sz="2400" dirty="0">
                <a:solidFill>
                  <a:schemeClr val="bg1"/>
                </a:solidFill>
              </a:rPr>
              <a:t>Hart PA, Chari ST. </a:t>
            </a:r>
            <a:r>
              <a:rPr lang="en-US" sz="2800" b="1" dirty="0">
                <a:solidFill>
                  <a:schemeClr val="bg1"/>
                </a:solidFill>
              </a:rPr>
              <a:t>Diabetes mellitus and pancreatic cancer: why the association matters? Pancreas</a:t>
            </a:r>
            <a:r>
              <a:rPr lang="en-US" sz="2400" dirty="0">
                <a:solidFill>
                  <a:schemeClr val="bg1"/>
                </a:solidFill>
              </a:rPr>
              <a:t>. 2013 Nov;42(8):1207-9. doi: 10.1097/MPA.0b013e3182a7c963. PMID: 24152945; PMCID: PMC3826564.</a:t>
            </a:r>
          </a:p>
        </p:txBody>
      </p:sp>
      <p:sp>
        <p:nvSpPr>
          <p:cNvPr id="3" name="Content Placeholder 2">
            <a:extLst>
              <a:ext uri="{FF2B5EF4-FFF2-40B4-BE49-F238E27FC236}">
                <a16:creationId xmlns:a16="http://schemas.microsoft.com/office/drawing/2014/main" id="{83EBAF36-19B6-2E3E-BA7F-AEE5570297BC}"/>
              </a:ext>
            </a:extLst>
          </p:cNvPr>
          <p:cNvSpPr>
            <a:spLocks noGrp="1"/>
          </p:cNvSpPr>
          <p:nvPr>
            <p:ph idx="1"/>
          </p:nvPr>
        </p:nvSpPr>
        <p:spPr>
          <a:xfrm>
            <a:off x="381000" y="1800225"/>
            <a:ext cx="10515600" cy="4351338"/>
          </a:xfrm>
        </p:spPr>
        <p:txBody>
          <a:bodyPr>
            <a:normAutofit/>
          </a:bodyPr>
          <a:lstStyle/>
          <a:p>
            <a:r>
              <a:rPr lang="en-US" dirty="0"/>
              <a:t>New-onset diabetes mellitus frequently resolves following pancreatic cancer resection</a:t>
            </a:r>
          </a:p>
          <a:p>
            <a:pPr lvl="1"/>
            <a:r>
              <a:rPr lang="en-US" dirty="0"/>
              <a:t>Pancreatic resection in diabetic subjects would be expected to worsen DM as it is associated with loss of a third or more of pancreatic parenchyma. On the other hand, there is, on average, an 8% loss of body weight following pancreaticoduodenectomy, which should improve glucose tolerance. </a:t>
            </a:r>
          </a:p>
          <a:p>
            <a:pPr lvl="1"/>
            <a:r>
              <a:rPr lang="en-US" dirty="0"/>
              <a:t>While </a:t>
            </a:r>
            <a:r>
              <a:rPr lang="en-US" dirty="0" err="1"/>
              <a:t>PaC</a:t>
            </a:r>
            <a:r>
              <a:rPr lang="en-US" dirty="0"/>
              <a:t> patients with long-standing DM have persistent DM following pancreatic resection, patients with </a:t>
            </a:r>
            <a:r>
              <a:rPr lang="en-US" dirty="0" err="1"/>
              <a:t>PaC</a:t>
            </a:r>
            <a:r>
              <a:rPr lang="en-US" dirty="0"/>
              <a:t> and new-onset DM often experience resolution of diabetes in the postoperative setting, </a:t>
            </a:r>
          </a:p>
        </p:txBody>
      </p:sp>
    </p:spTree>
    <p:extLst>
      <p:ext uri="{BB962C8B-B14F-4D97-AF65-F5344CB8AC3E}">
        <p14:creationId xmlns:p14="http://schemas.microsoft.com/office/powerpoint/2010/main" val="364751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D3D0-68C0-5CCE-D67F-0EC1ADB0E992}"/>
              </a:ext>
            </a:extLst>
          </p:cNvPr>
          <p:cNvSpPr>
            <a:spLocks noGrp="1"/>
          </p:cNvSpPr>
          <p:nvPr>
            <p:ph type="title"/>
          </p:nvPr>
        </p:nvSpPr>
        <p:spPr>
          <a:xfrm>
            <a:off x="228600" y="263525"/>
            <a:ext cx="10172700" cy="1325563"/>
          </a:xfrm>
          <a:solidFill>
            <a:srgbClr val="0070C0"/>
          </a:solidFill>
        </p:spPr>
        <p:txBody>
          <a:bodyPr/>
          <a:lstStyle/>
          <a:p>
            <a:pPr algn="ctr"/>
            <a:r>
              <a:rPr kumimoji="0" lang="en-US" sz="4000" b="1" i="0" u="none" strike="noStrike" kern="1200" cap="none" spc="0" normalizeH="0" baseline="0" noProof="0" dirty="0">
                <a:ln>
                  <a:noFill/>
                </a:ln>
                <a:solidFill>
                  <a:prstClr val="white"/>
                </a:solidFill>
                <a:effectLst/>
                <a:uLnTx/>
                <a:uFillTx/>
                <a:latin typeface="Aptos Display" panose="02110004020202020204"/>
                <a:ea typeface="+mj-ea"/>
                <a:cs typeface="+mj-cs"/>
              </a:rPr>
              <a:t>Pancreatic Diabetes or Diabetes in the Context of Disease of the Exocrine Pancreas</a:t>
            </a:r>
            <a:endParaRPr lang="en-US" b="1" dirty="0">
              <a:solidFill>
                <a:schemeClr val="bg1"/>
              </a:solidFill>
            </a:endParaRPr>
          </a:p>
        </p:txBody>
      </p:sp>
      <p:sp>
        <p:nvSpPr>
          <p:cNvPr id="3" name="Content Placeholder 2">
            <a:extLst>
              <a:ext uri="{FF2B5EF4-FFF2-40B4-BE49-F238E27FC236}">
                <a16:creationId xmlns:a16="http://schemas.microsoft.com/office/drawing/2014/main" id="{36B5281F-FE87-1F76-553C-C50A4F68FBC4}"/>
              </a:ext>
            </a:extLst>
          </p:cNvPr>
          <p:cNvSpPr>
            <a:spLocks noGrp="1"/>
          </p:cNvSpPr>
          <p:nvPr>
            <p:ph idx="1"/>
          </p:nvPr>
        </p:nvSpPr>
        <p:spPr>
          <a:xfrm>
            <a:off x="228600" y="1689101"/>
            <a:ext cx="10172700" cy="4521199"/>
          </a:xfrm>
        </p:spPr>
        <p:txBody>
          <a:bodyPr>
            <a:normAutofit fontScale="92500" lnSpcReduction="10000"/>
          </a:bodyPr>
          <a:lstStyle/>
          <a:p>
            <a:r>
              <a:rPr lang="en-US" dirty="0"/>
              <a:t>A type of diabetes that develops because of diseases of the exocrine pancreas or damage to the pancreas </a:t>
            </a:r>
          </a:p>
          <a:p>
            <a:pPr lvl="1"/>
            <a:r>
              <a:rPr lang="en-US" dirty="0"/>
              <a:t>Also referred to as  Pancreatogenic or Type 3c Diabetes </a:t>
            </a:r>
          </a:p>
          <a:p>
            <a:pPr lvl="1"/>
            <a:r>
              <a:rPr lang="en-US" dirty="0"/>
              <a:t>Difficult to determine prevalence but likely up to 9-10% of diabetes cases</a:t>
            </a:r>
          </a:p>
          <a:p>
            <a:pPr lvl="2"/>
            <a:r>
              <a:rPr lang="en-US" dirty="0"/>
              <a:t>Some analyzes indicate Pancreatic Diabetes is more common than T1D</a:t>
            </a:r>
          </a:p>
          <a:p>
            <a:pPr lvl="2"/>
            <a:r>
              <a:rPr lang="en-US" dirty="0"/>
              <a:t>Often misdiagnosed as T2D, occasionally as T1D</a:t>
            </a:r>
          </a:p>
          <a:p>
            <a:pPr lvl="1"/>
            <a:r>
              <a:rPr lang="en-US" dirty="0"/>
              <a:t>Traditionally attributed to a variety of exocrine pancreatic diseases  with various causes of hyperglycemia - most commonly:</a:t>
            </a:r>
          </a:p>
          <a:p>
            <a:pPr lvl="2"/>
            <a:r>
              <a:rPr lang="en-US" dirty="0"/>
              <a:t>Acute or Chronic pancreatitis (inflammation of the pancreas) - ~80% </a:t>
            </a:r>
          </a:p>
          <a:p>
            <a:pPr lvl="2"/>
            <a:r>
              <a:rPr lang="en-US" dirty="0"/>
              <a:t>Pancreatic cancer (pancreatic ductal adenocarcinoma) - ~ 8%</a:t>
            </a:r>
          </a:p>
          <a:p>
            <a:pPr lvl="2"/>
            <a:r>
              <a:rPr lang="en-US" dirty="0"/>
              <a:t>Pancreatic surgery</a:t>
            </a:r>
          </a:p>
          <a:p>
            <a:pPr lvl="2"/>
            <a:r>
              <a:rPr lang="en-US" dirty="0"/>
              <a:t>Trauma</a:t>
            </a:r>
          </a:p>
          <a:p>
            <a:pPr lvl="2"/>
            <a:r>
              <a:rPr lang="en-US" dirty="0"/>
              <a:t>Hemochromatosis</a:t>
            </a:r>
          </a:p>
          <a:p>
            <a:pPr lvl="2"/>
            <a:r>
              <a:rPr lang="en-US" dirty="0"/>
              <a:t>Cystic fibrosis ~4%</a:t>
            </a:r>
          </a:p>
        </p:txBody>
      </p:sp>
    </p:spTree>
    <p:extLst>
      <p:ext uri="{BB962C8B-B14F-4D97-AF65-F5344CB8AC3E}">
        <p14:creationId xmlns:p14="http://schemas.microsoft.com/office/powerpoint/2010/main" val="112022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D9FD-0722-597E-B50E-16D989B2CE2B}"/>
              </a:ext>
            </a:extLst>
          </p:cNvPr>
          <p:cNvSpPr>
            <a:spLocks noGrp="1"/>
          </p:cNvSpPr>
          <p:nvPr>
            <p:ph type="title"/>
          </p:nvPr>
        </p:nvSpPr>
        <p:spPr>
          <a:xfrm>
            <a:off x="254000" y="238125"/>
            <a:ext cx="10515600" cy="1325563"/>
          </a:xfrm>
          <a:solidFill>
            <a:srgbClr val="0070C0"/>
          </a:solidFill>
        </p:spPr>
        <p:txBody>
          <a:bodyPr/>
          <a:lstStyle/>
          <a:p>
            <a:pPr algn="ctr"/>
            <a:r>
              <a:rPr kumimoji="0" lang="en-US" sz="1800" b="1" i="0" u="none" strike="noStrike" kern="1200" cap="none" spc="0" normalizeH="0" baseline="0" noProof="0" dirty="0">
                <a:ln>
                  <a:noFill/>
                </a:ln>
                <a:solidFill>
                  <a:prstClr val="white"/>
                </a:solidFill>
                <a:effectLst/>
                <a:uLnTx/>
                <a:uFillTx/>
                <a:latin typeface="Aptos Display" panose="02110004020202020204"/>
                <a:ea typeface="+mj-ea"/>
                <a:cs typeface="+mj-cs"/>
              </a:rPr>
              <a:t>Lancet Gastroenterol Hepatol. 2016 Oct 12;1(3):226–237. doi: 10.1016/S2468-1253(16)30106-6</a:t>
            </a:r>
            <a:br>
              <a:rPr kumimoji="0" lang="en-US" sz="1800" b="1" i="0" u="none" strike="noStrike" kern="1200" cap="none" spc="0" normalizeH="0" baseline="0" noProof="0" dirty="0">
                <a:ln>
                  <a:noFill/>
                </a:ln>
                <a:solidFill>
                  <a:prstClr val="white"/>
                </a:solidFill>
                <a:effectLst/>
                <a:uLnTx/>
                <a:uFillTx/>
                <a:latin typeface="Aptos Display" panose="02110004020202020204"/>
                <a:ea typeface="+mj-ea"/>
                <a:cs typeface="+mj-cs"/>
              </a:rPr>
            </a:br>
            <a:r>
              <a:rPr kumimoji="0" lang="en-US" sz="2500" b="1" i="0" u="none" strike="noStrike" kern="1200" cap="none" spc="0" normalizeH="0" baseline="0" noProof="0" dirty="0">
                <a:ln>
                  <a:noFill/>
                </a:ln>
                <a:solidFill>
                  <a:prstClr val="white"/>
                </a:solidFill>
                <a:effectLst/>
                <a:uLnTx/>
                <a:uFillTx/>
                <a:latin typeface="Aptos Display" panose="02110004020202020204"/>
                <a:ea typeface="+mj-ea"/>
                <a:cs typeface="+mj-cs"/>
              </a:rPr>
              <a:t>Type 3c (</a:t>
            </a:r>
            <a:r>
              <a:rPr kumimoji="0" lang="en-US" sz="2500" b="1" i="0" u="none" strike="noStrike" kern="1200" cap="none" spc="0" normalizeH="0" baseline="0" noProof="0" dirty="0" err="1">
                <a:ln>
                  <a:noFill/>
                </a:ln>
                <a:solidFill>
                  <a:prstClr val="white"/>
                </a:solidFill>
                <a:effectLst/>
                <a:uLnTx/>
                <a:uFillTx/>
                <a:latin typeface="Aptos Display" panose="02110004020202020204"/>
                <a:ea typeface="+mj-ea"/>
                <a:cs typeface="+mj-cs"/>
              </a:rPr>
              <a:t>pancreatogenic</a:t>
            </a:r>
            <a:r>
              <a:rPr kumimoji="0" lang="en-US" sz="2500" b="1" i="0" u="none" strike="noStrike" kern="1200" cap="none" spc="0" normalizeH="0" baseline="0" noProof="0" dirty="0">
                <a:ln>
                  <a:noFill/>
                </a:ln>
                <a:solidFill>
                  <a:prstClr val="white"/>
                </a:solidFill>
                <a:effectLst/>
                <a:uLnTx/>
                <a:uFillTx/>
                <a:latin typeface="Aptos Display" panose="02110004020202020204"/>
                <a:ea typeface="+mj-ea"/>
                <a:cs typeface="+mj-cs"/>
              </a:rPr>
              <a:t>) diabetes mellitus secondary to chronic pancreatitis and pancreatic cancer</a:t>
            </a:r>
            <a:endParaRPr lang="en-US" dirty="0"/>
          </a:p>
        </p:txBody>
      </p:sp>
      <p:sp>
        <p:nvSpPr>
          <p:cNvPr id="3" name="Content Placeholder 2">
            <a:extLst>
              <a:ext uri="{FF2B5EF4-FFF2-40B4-BE49-F238E27FC236}">
                <a16:creationId xmlns:a16="http://schemas.microsoft.com/office/drawing/2014/main" id="{32C0BFF7-825D-2862-0D2C-AAB2E1E24330}"/>
              </a:ext>
            </a:extLst>
          </p:cNvPr>
          <p:cNvSpPr>
            <a:spLocks noGrp="1"/>
          </p:cNvSpPr>
          <p:nvPr>
            <p:ph idx="1"/>
          </p:nvPr>
        </p:nvSpPr>
        <p:spPr>
          <a:xfrm>
            <a:off x="254000" y="1698171"/>
            <a:ext cx="10515600" cy="4724399"/>
          </a:xfrm>
        </p:spPr>
        <p:txBody>
          <a:bodyPr>
            <a:normAutofit fontScale="62500" lnSpcReduction="20000"/>
          </a:bodyPr>
          <a:lstStyle/>
          <a:p>
            <a:r>
              <a:rPr lang="en-US" dirty="0"/>
              <a:t>The markedly increased risk of pancreatic ductal adenocarcinoma in new-onset diabetes appears to be due to reverse causality—</a:t>
            </a:r>
            <a:r>
              <a:rPr lang="en-US" dirty="0" err="1"/>
              <a:t>ie</a:t>
            </a:r>
            <a:r>
              <a:rPr lang="en-US" dirty="0"/>
              <a:t>, pancreatic ductal adenocarcinoma causes </a:t>
            </a:r>
            <a:r>
              <a:rPr lang="en-US" dirty="0" err="1"/>
              <a:t>hyperglycaemia</a:t>
            </a:r>
            <a:r>
              <a:rPr lang="en-US" dirty="0"/>
              <a:t>. This notion is supported by a large body of clinical, epidemiological, and experimental evidence. </a:t>
            </a:r>
          </a:p>
          <a:p>
            <a:r>
              <a:rPr lang="en-US" dirty="0"/>
              <a:t>First, there is an exceedingly high prevalence of diabetes in the setting of pancreatic ductal adenocarcinoma, irrespective of the method of diagnosis. </a:t>
            </a:r>
          </a:p>
          <a:p>
            <a:pPr lvl="1"/>
            <a:r>
              <a:rPr lang="en-US" dirty="0"/>
              <a:t>Approximately 80% of patients with pancreatic ductal adenocarcinoma have abnormal fasting glucose or glucose intolerance regardless of </a:t>
            </a:r>
            <a:r>
              <a:rPr lang="en-US" dirty="0" err="1"/>
              <a:t>tumour</a:t>
            </a:r>
            <a:r>
              <a:rPr lang="en-US" dirty="0"/>
              <a:t> size or stage.</a:t>
            </a:r>
          </a:p>
          <a:p>
            <a:pPr lvl="1"/>
            <a:r>
              <a:rPr lang="en-US" dirty="0"/>
              <a:t>When formally tested with oral glucose tolerance tests, nearly two-thirds of patients with pancreatic ductal adenocarcinoma have diabetes.</a:t>
            </a:r>
          </a:p>
          <a:p>
            <a:pPr lvl="1"/>
            <a:r>
              <a:rPr lang="en-US" dirty="0"/>
              <a:t>When screened for diabetes with fasting glucose, the prevalence is about 45%. </a:t>
            </a:r>
          </a:p>
          <a:p>
            <a:r>
              <a:rPr lang="en-US" dirty="0"/>
              <a:t>Second, the onset of diabetes is often temporally related to the diagnosis of pancreatic ductal adenocarcinoma. </a:t>
            </a:r>
          </a:p>
          <a:p>
            <a:pPr lvl="1"/>
            <a:r>
              <a:rPr lang="en-US" dirty="0"/>
              <a:t>Most patients (75–88%) reported that diabetes was new onset—</a:t>
            </a:r>
            <a:r>
              <a:rPr lang="en-US" dirty="0" err="1"/>
              <a:t>ie</a:t>
            </a:r>
            <a:r>
              <a:rPr lang="en-US" dirty="0"/>
              <a:t>, diagnosed less than 24–36 months before diagnosis of pancreatic ductal adenocarcinoma.</a:t>
            </a:r>
          </a:p>
          <a:p>
            <a:r>
              <a:rPr lang="en-US" dirty="0"/>
              <a:t>Third, effective treatment of pancreatic ductal adenocarcinoma often leads to improvement in </a:t>
            </a:r>
            <a:r>
              <a:rPr lang="en-US" dirty="0" err="1"/>
              <a:t>hyperglycaemia</a:t>
            </a:r>
            <a:r>
              <a:rPr lang="en-US" dirty="0"/>
              <a:t> for those with new-onset diabetes secondary to pancreatic cancer. </a:t>
            </a:r>
          </a:p>
          <a:p>
            <a:pPr lvl="1"/>
            <a:r>
              <a:rPr lang="en-US" dirty="0"/>
              <a:t>Resection of the </a:t>
            </a:r>
            <a:r>
              <a:rPr lang="en-US" dirty="0" err="1"/>
              <a:t>tumour</a:t>
            </a:r>
            <a:r>
              <a:rPr lang="en-US" dirty="0"/>
              <a:t> improves or resolves diabetes in many patients with new-onset diabetes, although there is no improvement in those with long-standing diabetes.</a:t>
            </a:r>
          </a:p>
          <a:p>
            <a:pPr lvl="1"/>
            <a:r>
              <a:rPr lang="en-US" dirty="0"/>
              <a:t>Similarly, the metabolic defects are improved in those who have a treatment response to chemotherapy.82 Lastly, pancreatic </a:t>
            </a:r>
            <a:r>
              <a:rPr lang="en-US" dirty="0" err="1"/>
              <a:t>tumours</a:t>
            </a:r>
            <a:r>
              <a:rPr lang="en-US" dirty="0"/>
              <a:t> might indirectly induce </a:t>
            </a:r>
            <a:r>
              <a:rPr lang="en-US" dirty="0" err="1"/>
              <a:t>hyperglycaemia</a:t>
            </a:r>
            <a:r>
              <a:rPr lang="en-US" dirty="0"/>
              <a:t>. </a:t>
            </a:r>
          </a:p>
        </p:txBody>
      </p:sp>
    </p:spTree>
    <p:extLst>
      <p:ext uri="{BB962C8B-B14F-4D97-AF65-F5344CB8AC3E}">
        <p14:creationId xmlns:p14="http://schemas.microsoft.com/office/powerpoint/2010/main" val="155263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8E06-5EDE-88CC-DAB3-54915117315A}"/>
              </a:ext>
            </a:extLst>
          </p:cNvPr>
          <p:cNvSpPr>
            <a:spLocks noGrp="1"/>
          </p:cNvSpPr>
          <p:nvPr>
            <p:ph type="title"/>
          </p:nvPr>
        </p:nvSpPr>
        <p:spPr>
          <a:xfrm>
            <a:off x="152400" y="288925"/>
            <a:ext cx="10515600" cy="1325563"/>
          </a:xfrm>
          <a:solidFill>
            <a:srgbClr val="0070C0"/>
          </a:solidFill>
        </p:spPr>
        <p:txBody>
          <a:bodyPr>
            <a:normAutofit fontScale="90000"/>
          </a:bodyPr>
          <a:lstStyle/>
          <a:p>
            <a:pPr algn="ctr"/>
            <a:r>
              <a:rPr lang="en-US" sz="2000" b="1" dirty="0">
                <a:solidFill>
                  <a:schemeClr val="bg1"/>
                </a:solidFill>
              </a:rPr>
              <a:t>Lancet Gastroenterol Hepatol. 2016 Oct 12;1(3):226–237. doi: 10.1016/S2468-1253(16)30106-6</a:t>
            </a:r>
            <a:br>
              <a:rPr lang="en-US" sz="2000" b="1" dirty="0">
                <a:solidFill>
                  <a:schemeClr val="bg1"/>
                </a:solidFill>
              </a:rPr>
            </a:br>
            <a:r>
              <a:rPr lang="en-US" sz="2800" b="1" dirty="0">
                <a:solidFill>
                  <a:schemeClr val="bg1"/>
                </a:solidFill>
              </a:rPr>
              <a:t>Type 3c (</a:t>
            </a:r>
            <a:r>
              <a:rPr lang="en-US" sz="2800" b="1" dirty="0" err="1">
                <a:solidFill>
                  <a:schemeClr val="bg1"/>
                </a:solidFill>
              </a:rPr>
              <a:t>pancreatogenic</a:t>
            </a:r>
            <a:r>
              <a:rPr lang="en-US" sz="2800" b="1" dirty="0">
                <a:solidFill>
                  <a:schemeClr val="bg1"/>
                </a:solidFill>
              </a:rPr>
              <a:t>) diabetes mellitus secondary to chronic pancreatitis and pancreatic cancer</a:t>
            </a:r>
          </a:p>
        </p:txBody>
      </p:sp>
      <p:sp>
        <p:nvSpPr>
          <p:cNvPr id="3" name="Content Placeholder 2">
            <a:extLst>
              <a:ext uri="{FF2B5EF4-FFF2-40B4-BE49-F238E27FC236}">
                <a16:creationId xmlns:a16="http://schemas.microsoft.com/office/drawing/2014/main" id="{12928371-A5C4-35DF-E0E0-0DBA2208CBC1}"/>
              </a:ext>
            </a:extLst>
          </p:cNvPr>
          <p:cNvSpPr>
            <a:spLocks noGrp="1"/>
          </p:cNvSpPr>
          <p:nvPr>
            <p:ph idx="1"/>
          </p:nvPr>
        </p:nvSpPr>
        <p:spPr>
          <a:xfrm>
            <a:off x="152400" y="1939925"/>
            <a:ext cx="10515600" cy="4351338"/>
          </a:xfrm>
        </p:spPr>
        <p:txBody>
          <a:bodyPr>
            <a:normAutofit fontScale="92500" lnSpcReduction="20000"/>
          </a:bodyPr>
          <a:lstStyle/>
          <a:p>
            <a:r>
              <a:rPr lang="en-US" dirty="0"/>
              <a:t>A population-based study from Rochester, MN, USA, found that approximately 1% of participants with new-onset diabetes at age 50 years or older have diabetes secondary to pancreatic cancer.</a:t>
            </a:r>
          </a:p>
          <a:p>
            <a:r>
              <a:rPr lang="en-US" dirty="0"/>
              <a:t>In other studies, subsets of participants with recently diagnosed diabetes have been found to have an even higher prevalence of pancreatic ductal adenocarcinoma (5.2–13.6%).	</a:t>
            </a:r>
          </a:p>
          <a:p>
            <a:pPr lvl="1"/>
            <a:r>
              <a:rPr lang="en-US" dirty="0"/>
              <a:t>Thus, although long-standing diabetes modestly increases the risk of pancreatic ductal adenocarcinoma, new-onset diabetes appears to be a marker of underlying pancreatic ductal adenocarcinoma in an important subset.</a:t>
            </a:r>
          </a:p>
          <a:p>
            <a:r>
              <a:rPr lang="en-US" dirty="0"/>
              <a:t>--there is insufficient evidence to support the hypothesis that diabetes secondary to pancreatic cancer is due to local effects of </a:t>
            </a:r>
            <a:r>
              <a:rPr lang="en-US" dirty="0" err="1"/>
              <a:t>tumour</a:t>
            </a:r>
            <a:r>
              <a:rPr lang="en-US" dirty="0"/>
              <a:t> infiltration, ductal obstruction, and consequently glandular destruction.</a:t>
            </a:r>
          </a:p>
        </p:txBody>
      </p:sp>
    </p:spTree>
    <p:extLst>
      <p:ext uri="{BB962C8B-B14F-4D97-AF65-F5344CB8AC3E}">
        <p14:creationId xmlns:p14="http://schemas.microsoft.com/office/powerpoint/2010/main" val="301567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BB5B10-3382-23F0-6052-3B8D8F8A7954}"/>
              </a:ext>
            </a:extLst>
          </p:cNvPr>
          <p:cNvSpPr txBox="1"/>
          <p:nvPr/>
        </p:nvSpPr>
        <p:spPr>
          <a:xfrm>
            <a:off x="393700" y="197346"/>
            <a:ext cx="6096000" cy="6463308"/>
          </a:xfrm>
          <a:prstGeom prst="rect">
            <a:avLst/>
          </a:prstGeom>
          <a:noFill/>
          <a:ln>
            <a:solidFill>
              <a:schemeClr val="tx1"/>
            </a:solidFill>
          </a:ln>
        </p:spPr>
        <p:txBody>
          <a:bodyPr wrap="square">
            <a:spAutoFit/>
          </a:bodyPr>
          <a:lstStyle/>
          <a:p>
            <a:pPr algn="l"/>
            <a:r>
              <a:rPr lang="en-US" sz="1800" b="0" i="0" u="none" strike="noStrike" baseline="0" dirty="0">
                <a:latin typeface="OpenSans-Extrabold"/>
              </a:rPr>
              <a:t>Table 1 </a:t>
            </a:r>
            <a:r>
              <a:rPr lang="en-US" sz="1800" b="0" i="0" u="none" strike="noStrike" baseline="0" dirty="0">
                <a:latin typeface="OpenSans"/>
              </a:rPr>
              <a:t>Classification of diabetes of the exocrine pancreas.</a:t>
            </a:r>
          </a:p>
          <a:p>
            <a:pPr algn="l"/>
            <a:r>
              <a:rPr lang="en-US" sz="1800" b="1" i="0" u="none" strike="noStrike" baseline="0" dirty="0">
                <a:latin typeface="OpenSans-Bold"/>
              </a:rPr>
              <a:t>General inclusions</a:t>
            </a:r>
          </a:p>
          <a:p>
            <a:pPr algn="l"/>
            <a:r>
              <a:rPr lang="en-US" sz="1800" i="0" u="none" strike="noStrike" baseline="0" dirty="0">
                <a:latin typeface="OpenSans"/>
              </a:rPr>
              <a:t>Post-pancreatitis diabetes mellitus (PPDM)</a:t>
            </a:r>
          </a:p>
          <a:p>
            <a:pPr algn="l"/>
            <a:r>
              <a:rPr lang="en-US" sz="1800" i="0" u="none" strike="noStrike" baseline="0" dirty="0">
                <a:latin typeface="OpenSans"/>
              </a:rPr>
              <a:t>Post-acute pancreatitis diabetes mellitus (PPDM-A)</a:t>
            </a:r>
          </a:p>
          <a:p>
            <a:pPr algn="l"/>
            <a:r>
              <a:rPr lang="en-US" sz="1800" i="0" u="none" strike="noStrike" baseline="0" dirty="0">
                <a:latin typeface="OpenSans"/>
              </a:rPr>
              <a:t>Post-chronic pancreatitis diabetes mellitus (PPDM-C)</a:t>
            </a:r>
          </a:p>
          <a:p>
            <a:pPr algn="l"/>
            <a:r>
              <a:rPr lang="en-US" sz="1800" i="0" u="none" strike="noStrike" baseline="0" dirty="0">
                <a:latin typeface="OpenSans"/>
              </a:rPr>
              <a:t>Pancreatic cancer-related diabetes (PCRD)</a:t>
            </a:r>
          </a:p>
          <a:p>
            <a:pPr algn="l"/>
            <a:r>
              <a:rPr lang="en-US" sz="1800" i="0" u="none" strike="noStrike" baseline="0" dirty="0">
                <a:latin typeface="OpenSans"/>
              </a:rPr>
              <a:t>Cystic fibrosis-related diabetes (CFRD)</a:t>
            </a:r>
          </a:p>
          <a:p>
            <a:pPr algn="l"/>
            <a:r>
              <a:rPr lang="en-US" sz="1800" b="1" i="0" u="none" strike="noStrike" baseline="0" dirty="0">
                <a:latin typeface="OpenSans-Bold"/>
              </a:rPr>
              <a:t>General exclusions</a:t>
            </a:r>
          </a:p>
          <a:p>
            <a:pPr algn="l"/>
            <a:r>
              <a:rPr lang="en-US" sz="1800" b="0" i="0" u="none" strike="noStrike" baseline="0" dirty="0">
                <a:latin typeface="OpenSans"/>
              </a:rPr>
              <a:t>Stress hyperglycemia</a:t>
            </a:r>
          </a:p>
          <a:p>
            <a:pPr algn="l"/>
            <a:r>
              <a:rPr lang="en-US" sz="1800" b="0" i="0" u="none" strike="noStrike" baseline="0" dirty="0">
                <a:latin typeface="OpenSans"/>
              </a:rPr>
              <a:t>Autoimmune diabetes with first recognition after an attack</a:t>
            </a:r>
          </a:p>
          <a:p>
            <a:pPr algn="l"/>
            <a:r>
              <a:rPr lang="en-US" sz="1800" b="0" i="0" u="none" strike="noStrike" baseline="0" dirty="0">
                <a:latin typeface="OpenSans"/>
              </a:rPr>
              <a:t>of pancreatitis</a:t>
            </a:r>
          </a:p>
          <a:p>
            <a:pPr algn="l"/>
            <a:r>
              <a:rPr lang="en-US" sz="1800" b="0" i="0" u="none" strike="noStrike" baseline="0" dirty="0">
                <a:latin typeface="OpenSans"/>
              </a:rPr>
              <a:t>Diabetes with first recognition during pregnancy after an</a:t>
            </a:r>
          </a:p>
          <a:p>
            <a:pPr algn="l"/>
            <a:r>
              <a:rPr lang="en-US" sz="1800" b="0" i="0" u="none" strike="noStrike" baseline="0" dirty="0">
                <a:latin typeface="OpenSans"/>
              </a:rPr>
              <a:t>attack of pancreatitis</a:t>
            </a:r>
          </a:p>
          <a:p>
            <a:pPr algn="l"/>
            <a:r>
              <a:rPr lang="en-US" sz="1800" b="0" i="0" u="none" strike="noStrike" baseline="0" dirty="0">
                <a:latin typeface="OpenSans"/>
              </a:rPr>
              <a:t>Maturity-onset diabetes of the young</a:t>
            </a:r>
          </a:p>
          <a:p>
            <a:pPr algn="l"/>
            <a:r>
              <a:rPr lang="en-US" sz="1800" b="0" i="0" u="none" strike="noStrike" baseline="0" dirty="0">
                <a:latin typeface="OpenSans"/>
              </a:rPr>
              <a:t>Drug-induced diabetes</a:t>
            </a:r>
          </a:p>
          <a:p>
            <a:pPr algn="l"/>
            <a:r>
              <a:rPr lang="en-US" sz="1800" b="0" i="0" u="none" strike="noStrike" baseline="0" dirty="0">
                <a:latin typeface="OpenSans"/>
              </a:rPr>
              <a:t>Diabetes after pancreatic surgery</a:t>
            </a:r>
          </a:p>
          <a:p>
            <a:pPr algn="l"/>
            <a:r>
              <a:rPr lang="en-US" sz="1800" b="0" i="0" u="none" strike="noStrike" baseline="0" dirty="0">
                <a:latin typeface="OpenSans"/>
              </a:rPr>
              <a:t>Diabetes after blunt pancreatic (abdominal) trauma</a:t>
            </a:r>
          </a:p>
          <a:p>
            <a:pPr algn="l"/>
            <a:r>
              <a:rPr lang="en-US" sz="1800" b="0" i="0" u="none" strike="noStrike" baseline="0" dirty="0">
                <a:latin typeface="OpenSans"/>
              </a:rPr>
              <a:t>Diabetes secondary to pancreatic agenesis/hypoplasia</a:t>
            </a:r>
          </a:p>
          <a:p>
            <a:pPr algn="l"/>
            <a:r>
              <a:rPr lang="en-US" sz="1800" b="0" i="0" u="none" strike="noStrike" baseline="0" dirty="0">
                <a:latin typeface="OpenSans"/>
              </a:rPr>
              <a:t>Diabetes secondary to hereditary hemochromatosis</a:t>
            </a:r>
          </a:p>
          <a:p>
            <a:pPr algn="l"/>
            <a:r>
              <a:rPr lang="en-US" sz="1800" b="1" i="0" u="none" strike="noStrike" baseline="0" dirty="0">
                <a:latin typeface="OpenSans-Bold"/>
              </a:rPr>
              <a:t>Special entities</a:t>
            </a:r>
          </a:p>
          <a:p>
            <a:pPr algn="l"/>
            <a:r>
              <a:rPr lang="en-US" sz="1800" b="0" i="0" u="none" strike="noStrike" baseline="0" dirty="0">
                <a:latin typeface="OpenSans"/>
              </a:rPr>
              <a:t>Antecedent diabetes mellitus in pancreatitis (ADMP)</a:t>
            </a:r>
          </a:p>
          <a:p>
            <a:pPr algn="l"/>
            <a:r>
              <a:rPr lang="en-US" sz="1800" b="0" i="0" u="none" strike="noStrike" baseline="0" dirty="0">
                <a:latin typeface="OpenSans"/>
              </a:rPr>
              <a:t>New-onset diabetes in pre-symptomatic pancreatic ductal</a:t>
            </a:r>
          </a:p>
          <a:p>
            <a:pPr algn="l"/>
            <a:r>
              <a:rPr lang="en-US" sz="1800" b="0" i="0" u="none" strike="noStrike" baseline="0" dirty="0">
                <a:latin typeface="OpenSans"/>
              </a:rPr>
              <a:t>adenocarcinoma (NOD-PDAC)</a:t>
            </a:r>
            <a:endParaRPr lang="en-US" dirty="0"/>
          </a:p>
        </p:txBody>
      </p:sp>
      <p:sp>
        <p:nvSpPr>
          <p:cNvPr id="4" name="Right Brace 3">
            <a:extLst>
              <a:ext uri="{FF2B5EF4-FFF2-40B4-BE49-F238E27FC236}">
                <a16:creationId xmlns:a16="http://schemas.microsoft.com/office/drawing/2014/main" id="{26D76507-0B46-100D-39A1-01C13F735E24}"/>
              </a:ext>
            </a:extLst>
          </p:cNvPr>
          <p:cNvSpPr/>
          <p:nvPr/>
        </p:nvSpPr>
        <p:spPr>
          <a:xfrm rot="10800000" flipH="1">
            <a:off x="6721347" y="555535"/>
            <a:ext cx="263652" cy="4572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94906AD-EBEA-57BB-55E1-77BDCF40605A}"/>
              </a:ext>
            </a:extLst>
          </p:cNvPr>
          <p:cNvSpPr txBox="1"/>
          <p:nvPr/>
        </p:nvSpPr>
        <p:spPr>
          <a:xfrm>
            <a:off x="7216645" y="2102296"/>
            <a:ext cx="3667253" cy="1323439"/>
          </a:xfrm>
          <a:prstGeom prst="rect">
            <a:avLst/>
          </a:prstGeom>
          <a:noFill/>
          <a:ln>
            <a:solidFill>
              <a:schemeClr val="tx1"/>
            </a:solidFill>
          </a:ln>
        </p:spPr>
        <p:txBody>
          <a:bodyPr wrap="square" rtlCol="0">
            <a:spAutoFit/>
          </a:bodyPr>
          <a:lstStyle/>
          <a:p>
            <a:pPr algn="ctr"/>
            <a:r>
              <a:rPr lang="en-US" sz="2000" dirty="0"/>
              <a:t>Recently proposed renaming &amp; classification</a:t>
            </a:r>
          </a:p>
          <a:p>
            <a:pPr algn="ctr"/>
            <a:r>
              <a:rPr lang="en-US" sz="2000" dirty="0"/>
              <a:t>For Diabetes of the Exocrine Pancreas (DEP) </a:t>
            </a:r>
          </a:p>
        </p:txBody>
      </p:sp>
      <p:sp>
        <p:nvSpPr>
          <p:cNvPr id="6" name="TextBox 5">
            <a:extLst>
              <a:ext uri="{FF2B5EF4-FFF2-40B4-BE49-F238E27FC236}">
                <a16:creationId xmlns:a16="http://schemas.microsoft.com/office/drawing/2014/main" id="{383217E0-EC8D-9BC4-2476-9364A3163BBE}"/>
              </a:ext>
            </a:extLst>
          </p:cNvPr>
          <p:cNvSpPr txBox="1"/>
          <p:nvPr/>
        </p:nvSpPr>
        <p:spPr>
          <a:xfrm>
            <a:off x="6797543" y="5562600"/>
            <a:ext cx="4086355" cy="954107"/>
          </a:xfrm>
          <a:prstGeom prst="rect">
            <a:avLst/>
          </a:prstGeom>
          <a:noFill/>
        </p:spPr>
        <p:txBody>
          <a:bodyPr wrap="square" rtlCol="0">
            <a:spAutoFit/>
          </a:bodyPr>
          <a:lstStyle/>
          <a:p>
            <a:r>
              <a:rPr lang="en-US" sz="1400" dirty="0" err="1"/>
              <a:t>Eur</a:t>
            </a:r>
            <a:r>
              <a:rPr lang="en-US" sz="1400" dirty="0"/>
              <a:t> J Endocrinol. 2021 Apr;184(4):R151-R163. DIAGNOSIS OF ENDOCRINE DISEASE: Diagnosing and classifying diabetes in diseases of the exocrine pancreas</a:t>
            </a:r>
          </a:p>
        </p:txBody>
      </p:sp>
    </p:spTree>
    <p:extLst>
      <p:ext uri="{BB962C8B-B14F-4D97-AF65-F5344CB8AC3E}">
        <p14:creationId xmlns:p14="http://schemas.microsoft.com/office/powerpoint/2010/main" val="215590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764A-6398-DB01-8A00-1FFD46E1C2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0E0217-7389-3783-93BC-6E5ACFEFB9F1}"/>
              </a:ext>
            </a:extLst>
          </p:cNvPr>
          <p:cNvSpPr txBox="1"/>
          <p:nvPr/>
        </p:nvSpPr>
        <p:spPr>
          <a:xfrm>
            <a:off x="393700" y="197346"/>
            <a:ext cx="6096000" cy="6463308"/>
          </a:xfrm>
          <a:prstGeom prst="rect">
            <a:avLst/>
          </a:prstGeom>
          <a:noFill/>
          <a:ln>
            <a:solidFill>
              <a:schemeClr val="tx1"/>
            </a:solidFill>
          </a:ln>
        </p:spPr>
        <p:txBody>
          <a:bodyPr wrap="square">
            <a:spAutoFit/>
          </a:bodyPr>
          <a:lstStyle/>
          <a:p>
            <a:pPr algn="l"/>
            <a:r>
              <a:rPr lang="en-US" sz="1800" b="0" i="0" u="none" strike="noStrike" baseline="0" dirty="0">
                <a:latin typeface="OpenSans-Extrabold"/>
              </a:rPr>
              <a:t>Table 1 </a:t>
            </a:r>
            <a:r>
              <a:rPr lang="en-US" sz="1800" b="0" i="0" u="none" strike="noStrike" baseline="0" dirty="0">
                <a:latin typeface="OpenSans"/>
              </a:rPr>
              <a:t>Classification of diabetes of the exocrine pancreas.</a:t>
            </a:r>
          </a:p>
          <a:p>
            <a:pPr algn="l"/>
            <a:r>
              <a:rPr lang="en-US" sz="1800" b="1" i="0" u="none" strike="noStrike" baseline="0" dirty="0">
                <a:latin typeface="OpenSans-Bold"/>
              </a:rPr>
              <a:t>General inclusions</a:t>
            </a:r>
          </a:p>
          <a:p>
            <a:pPr algn="l"/>
            <a:r>
              <a:rPr lang="en-US" sz="1800" i="0" u="none" strike="noStrike" baseline="0" dirty="0">
                <a:solidFill>
                  <a:srgbClr val="FF0000"/>
                </a:solidFill>
                <a:latin typeface="OpenSans"/>
              </a:rPr>
              <a:t>Post-pancreatitis diabetes mellitus (PPDM)</a:t>
            </a:r>
          </a:p>
          <a:p>
            <a:pPr algn="l"/>
            <a:r>
              <a:rPr lang="en-US" sz="1800" i="0" u="none" strike="noStrike" baseline="0" dirty="0">
                <a:solidFill>
                  <a:srgbClr val="FF0000"/>
                </a:solidFill>
                <a:latin typeface="OpenSans"/>
              </a:rPr>
              <a:t>Post-acute pancreatitis diabetes mellitus (PPDM-A)</a:t>
            </a:r>
          </a:p>
          <a:p>
            <a:pPr algn="l"/>
            <a:r>
              <a:rPr lang="en-US" sz="1800" i="0" u="none" strike="noStrike" baseline="0" dirty="0">
                <a:solidFill>
                  <a:srgbClr val="FF0000"/>
                </a:solidFill>
                <a:latin typeface="OpenSans"/>
              </a:rPr>
              <a:t>Post-chronic pancreatitis diabetes mellitus (PPDM-C)</a:t>
            </a:r>
          </a:p>
          <a:p>
            <a:pPr algn="l"/>
            <a:r>
              <a:rPr lang="en-US" sz="1800" i="0" u="none" strike="noStrike" baseline="0" dirty="0">
                <a:latin typeface="OpenSans"/>
              </a:rPr>
              <a:t>Pancreatic cancer-related diabetes (PCRD)</a:t>
            </a:r>
          </a:p>
          <a:p>
            <a:pPr algn="l"/>
            <a:r>
              <a:rPr lang="en-US" sz="1800" i="0" u="none" strike="noStrike" baseline="0" dirty="0">
                <a:latin typeface="OpenSans"/>
              </a:rPr>
              <a:t>Cystic fibrosis-related diabetes (CFRD)</a:t>
            </a:r>
          </a:p>
          <a:p>
            <a:pPr algn="l"/>
            <a:r>
              <a:rPr lang="en-US" sz="1800" b="1" i="0" u="none" strike="noStrike" baseline="0" dirty="0">
                <a:latin typeface="OpenSans-Bold"/>
              </a:rPr>
              <a:t>General exclusions</a:t>
            </a:r>
          </a:p>
          <a:p>
            <a:pPr algn="l"/>
            <a:r>
              <a:rPr lang="en-US" sz="1800" b="0" i="0" u="none" strike="noStrike" baseline="0" dirty="0">
                <a:latin typeface="OpenSans"/>
              </a:rPr>
              <a:t>Stress hyperglycemia</a:t>
            </a:r>
          </a:p>
          <a:p>
            <a:pPr algn="l"/>
            <a:r>
              <a:rPr lang="en-US" sz="1800" b="0" i="0" u="none" strike="noStrike" baseline="0" dirty="0">
                <a:latin typeface="OpenSans"/>
              </a:rPr>
              <a:t>Autoimmune diabetes with first recognition after an attack</a:t>
            </a:r>
          </a:p>
          <a:p>
            <a:pPr algn="l"/>
            <a:r>
              <a:rPr lang="en-US" sz="1800" b="0" i="0" u="none" strike="noStrike" baseline="0" dirty="0">
                <a:latin typeface="OpenSans"/>
              </a:rPr>
              <a:t>of pancreatitis</a:t>
            </a:r>
          </a:p>
          <a:p>
            <a:pPr algn="l"/>
            <a:r>
              <a:rPr lang="en-US" sz="1800" b="0" i="0" u="none" strike="noStrike" baseline="0" dirty="0">
                <a:latin typeface="OpenSans"/>
              </a:rPr>
              <a:t>Diabetes with first recognition during pregnancy after an</a:t>
            </a:r>
          </a:p>
          <a:p>
            <a:pPr algn="l"/>
            <a:r>
              <a:rPr lang="en-US" sz="1800" b="0" i="0" u="none" strike="noStrike" baseline="0" dirty="0">
                <a:latin typeface="OpenSans"/>
              </a:rPr>
              <a:t>attack of pancreatitis</a:t>
            </a:r>
          </a:p>
          <a:p>
            <a:pPr algn="l"/>
            <a:r>
              <a:rPr lang="en-US" sz="1800" b="0" i="0" u="none" strike="noStrike" baseline="0" dirty="0">
                <a:latin typeface="OpenSans"/>
              </a:rPr>
              <a:t>Maturity-onset diabetes of the young</a:t>
            </a:r>
          </a:p>
          <a:p>
            <a:pPr algn="l"/>
            <a:r>
              <a:rPr lang="en-US" sz="1800" b="0" i="0" u="none" strike="noStrike" baseline="0" dirty="0">
                <a:latin typeface="OpenSans"/>
              </a:rPr>
              <a:t>Drug-induced diabetes</a:t>
            </a:r>
          </a:p>
          <a:p>
            <a:pPr algn="l"/>
            <a:r>
              <a:rPr lang="en-US" sz="1800" b="0" i="0" u="none" strike="noStrike" baseline="0" dirty="0">
                <a:latin typeface="OpenSans"/>
              </a:rPr>
              <a:t>Diabetes after pancreatic surgery</a:t>
            </a:r>
          </a:p>
          <a:p>
            <a:pPr algn="l"/>
            <a:r>
              <a:rPr lang="en-US" sz="1800" b="0" i="0" u="none" strike="noStrike" baseline="0" dirty="0">
                <a:latin typeface="OpenSans"/>
              </a:rPr>
              <a:t>Diabetes after blunt pancreatic (abdominal) trauma</a:t>
            </a:r>
          </a:p>
          <a:p>
            <a:pPr algn="l"/>
            <a:r>
              <a:rPr lang="en-US" sz="1800" b="0" i="0" u="none" strike="noStrike" baseline="0" dirty="0">
                <a:latin typeface="OpenSans"/>
              </a:rPr>
              <a:t>Diabetes secondary to pancreatic agenesis/hypoplasia</a:t>
            </a:r>
          </a:p>
          <a:p>
            <a:pPr algn="l"/>
            <a:r>
              <a:rPr lang="en-US" sz="1800" b="0" i="0" u="none" strike="noStrike" baseline="0" dirty="0">
                <a:latin typeface="OpenSans"/>
              </a:rPr>
              <a:t>Diabetes secondary to hereditary hemochromatosis</a:t>
            </a:r>
          </a:p>
          <a:p>
            <a:pPr algn="l"/>
            <a:r>
              <a:rPr lang="en-US" sz="1800" b="1" i="0" u="none" strike="noStrike" baseline="0" dirty="0">
                <a:latin typeface="OpenSans-Bold"/>
              </a:rPr>
              <a:t>Special entities</a:t>
            </a:r>
          </a:p>
          <a:p>
            <a:pPr algn="l"/>
            <a:r>
              <a:rPr lang="en-US" sz="1800" b="0" i="0" u="none" strike="noStrike" baseline="0" dirty="0">
                <a:latin typeface="OpenSans"/>
              </a:rPr>
              <a:t>Antecedent diabetes mellitus in pancreatitis (ADMP)</a:t>
            </a:r>
          </a:p>
          <a:p>
            <a:pPr algn="l"/>
            <a:r>
              <a:rPr lang="en-US" sz="1800" b="0" i="0" u="none" strike="noStrike" baseline="0" dirty="0">
                <a:latin typeface="OpenSans"/>
              </a:rPr>
              <a:t>New-onset diabetes in pre-symptomatic pancreatic ductal</a:t>
            </a:r>
          </a:p>
          <a:p>
            <a:pPr algn="l"/>
            <a:r>
              <a:rPr lang="en-US" sz="1800" b="0" i="0" u="none" strike="noStrike" baseline="0" dirty="0">
                <a:latin typeface="OpenSans"/>
              </a:rPr>
              <a:t>adenocarcinoma (NOD-PDAC)</a:t>
            </a:r>
            <a:endParaRPr lang="en-US" dirty="0"/>
          </a:p>
        </p:txBody>
      </p:sp>
      <p:sp>
        <p:nvSpPr>
          <p:cNvPr id="4" name="Right Brace 3">
            <a:extLst>
              <a:ext uri="{FF2B5EF4-FFF2-40B4-BE49-F238E27FC236}">
                <a16:creationId xmlns:a16="http://schemas.microsoft.com/office/drawing/2014/main" id="{FF6E125C-9E0B-E298-9706-3410A05519CF}"/>
              </a:ext>
            </a:extLst>
          </p:cNvPr>
          <p:cNvSpPr/>
          <p:nvPr/>
        </p:nvSpPr>
        <p:spPr>
          <a:xfrm rot="10800000" flipH="1">
            <a:off x="6721347" y="555535"/>
            <a:ext cx="263652" cy="4572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F8B84EC-F97B-EC97-0559-FC6F7C8F4414}"/>
              </a:ext>
            </a:extLst>
          </p:cNvPr>
          <p:cNvSpPr txBox="1"/>
          <p:nvPr/>
        </p:nvSpPr>
        <p:spPr>
          <a:xfrm>
            <a:off x="7216645" y="2102296"/>
            <a:ext cx="3667253" cy="1323439"/>
          </a:xfrm>
          <a:prstGeom prst="rect">
            <a:avLst/>
          </a:prstGeom>
          <a:noFill/>
          <a:ln>
            <a:solidFill>
              <a:schemeClr val="tx1"/>
            </a:solidFill>
          </a:ln>
        </p:spPr>
        <p:txBody>
          <a:bodyPr wrap="square" rtlCol="0">
            <a:spAutoFit/>
          </a:bodyPr>
          <a:lstStyle/>
          <a:p>
            <a:pPr algn="ctr"/>
            <a:r>
              <a:rPr lang="en-US" sz="2000" dirty="0"/>
              <a:t>Recently proposed renaming &amp; classification</a:t>
            </a:r>
          </a:p>
          <a:p>
            <a:pPr algn="ctr"/>
            <a:r>
              <a:rPr lang="en-US" sz="2000" dirty="0"/>
              <a:t>For Diabetes of the Exocrine Pancreas (DEP) </a:t>
            </a:r>
          </a:p>
        </p:txBody>
      </p:sp>
      <p:sp>
        <p:nvSpPr>
          <p:cNvPr id="6" name="TextBox 5">
            <a:extLst>
              <a:ext uri="{FF2B5EF4-FFF2-40B4-BE49-F238E27FC236}">
                <a16:creationId xmlns:a16="http://schemas.microsoft.com/office/drawing/2014/main" id="{9F59726A-D216-A0C2-4306-EF87CECDA33B}"/>
              </a:ext>
            </a:extLst>
          </p:cNvPr>
          <p:cNvSpPr txBox="1"/>
          <p:nvPr/>
        </p:nvSpPr>
        <p:spPr>
          <a:xfrm>
            <a:off x="6797543" y="5562600"/>
            <a:ext cx="4086355" cy="954107"/>
          </a:xfrm>
          <a:prstGeom prst="rect">
            <a:avLst/>
          </a:prstGeom>
          <a:noFill/>
        </p:spPr>
        <p:txBody>
          <a:bodyPr wrap="square" rtlCol="0">
            <a:spAutoFit/>
          </a:bodyPr>
          <a:lstStyle/>
          <a:p>
            <a:r>
              <a:rPr lang="en-US" sz="1400" dirty="0" err="1"/>
              <a:t>Eur</a:t>
            </a:r>
            <a:r>
              <a:rPr lang="en-US" sz="1400" dirty="0"/>
              <a:t> J Endocrinol. 2021 Apr;184(4):R151-R163. DIAGNOSIS OF ENDOCRINE DISEASE: Diagnosing and classifying diabetes in diseases of the exocrine pancreas</a:t>
            </a:r>
          </a:p>
        </p:txBody>
      </p:sp>
    </p:spTree>
    <p:extLst>
      <p:ext uri="{BB962C8B-B14F-4D97-AF65-F5344CB8AC3E}">
        <p14:creationId xmlns:p14="http://schemas.microsoft.com/office/powerpoint/2010/main" val="46061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19B7-635B-B86A-0090-692EBD82B3EF}"/>
              </a:ext>
            </a:extLst>
          </p:cNvPr>
          <p:cNvSpPr>
            <a:spLocks noGrp="1"/>
          </p:cNvSpPr>
          <p:nvPr>
            <p:ph type="title"/>
          </p:nvPr>
        </p:nvSpPr>
        <p:spPr>
          <a:xfrm>
            <a:off x="174172" y="201841"/>
            <a:ext cx="9993085" cy="788760"/>
          </a:xfrm>
          <a:solidFill>
            <a:srgbClr val="0070C0"/>
          </a:solidFill>
        </p:spPr>
        <p:txBody>
          <a:bodyPr>
            <a:normAutofit fontScale="90000"/>
          </a:bodyPr>
          <a:lstStyle/>
          <a:p>
            <a:pPr algn="ctr"/>
            <a:r>
              <a:rPr lang="en-US" sz="3600" b="1" dirty="0">
                <a:solidFill>
                  <a:schemeClr val="bg1"/>
                </a:solidFill>
              </a:rPr>
              <a:t>Recap of Post-Pancreatitis Diabetes Mellitus (PPDM)</a:t>
            </a:r>
          </a:p>
        </p:txBody>
      </p:sp>
      <p:sp>
        <p:nvSpPr>
          <p:cNvPr id="3" name="Content Placeholder 2">
            <a:extLst>
              <a:ext uri="{FF2B5EF4-FFF2-40B4-BE49-F238E27FC236}">
                <a16:creationId xmlns:a16="http://schemas.microsoft.com/office/drawing/2014/main" id="{8F980BD5-7821-B413-B6B7-D5339C4EE75E}"/>
              </a:ext>
            </a:extLst>
          </p:cNvPr>
          <p:cNvSpPr>
            <a:spLocks noGrp="1"/>
          </p:cNvSpPr>
          <p:nvPr>
            <p:ph idx="1"/>
          </p:nvPr>
        </p:nvSpPr>
        <p:spPr>
          <a:xfrm>
            <a:off x="174172" y="1273628"/>
            <a:ext cx="10178142" cy="4767943"/>
          </a:xfrm>
        </p:spPr>
        <p:txBody>
          <a:bodyPr>
            <a:normAutofit lnSpcReduction="10000"/>
          </a:bodyPr>
          <a:lstStyle/>
          <a:p>
            <a:r>
              <a:rPr lang="en-US" sz="2400" dirty="0"/>
              <a:t>Chronic Pancreatitis – highest risk for PPDM (</a:t>
            </a:r>
            <a:r>
              <a:rPr lang="en-US" sz="2400" u="sng" dirty="0"/>
              <a:t>&gt;</a:t>
            </a:r>
            <a:r>
              <a:rPr lang="en-US" sz="2400" dirty="0"/>
              <a:t>70%)</a:t>
            </a:r>
          </a:p>
          <a:p>
            <a:pPr lvl="1"/>
            <a:r>
              <a:rPr lang="en-US" sz="2000" dirty="0"/>
              <a:t>Inflammation &amp; other processes lead to fibrosis and tissue damage </a:t>
            </a:r>
            <a:r>
              <a:rPr lang="en-US" sz="2000" dirty="0">
                <a:sym typeface="Wingdings" panose="05000000000000000000" pitchFamily="2" charset="2"/>
              </a:rPr>
              <a:t></a:t>
            </a:r>
            <a:r>
              <a:rPr lang="en-US" sz="2000" dirty="0"/>
              <a:t> loss of the functional tissue of the pancreas</a:t>
            </a:r>
          </a:p>
          <a:p>
            <a:pPr marL="0" indent="0">
              <a:buNone/>
            </a:pPr>
            <a:endParaRPr lang="en-US" sz="800" dirty="0"/>
          </a:p>
          <a:p>
            <a:r>
              <a:rPr lang="en-US" sz="2400" dirty="0"/>
              <a:t>Patients with chronic pancreatitis may develop the clinical triad of </a:t>
            </a:r>
          </a:p>
          <a:p>
            <a:pPr lvl="1"/>
            <a:r>
              <a:rPr lang="en-US" sz="2000" dirty="0"/>
              <a:t>abdominal pain (which occurs in 85%-97% of patients with chronic pancreatitis)</a:t>
            </a:r>
          </a:p>
          <a:p>
            <a:pPr lvl="1"/>
            <a:r>
              <a:rPr lang="en-US" sz="2000" dirty="0"/>
              <a:t>exocrine pancreatic insufficiency – loss of acinar cell function &amp; digestive enzymes</a:t>
            </a:r>
          </a:p>
          <a:p>
            <a:pPr lvl="2"/>
            <a:r>
              <a:rPr lang="en-US" sz="1800" dirty="0"/>
              <a:t>Maldigestion/malabsorption (need for Pancreatic enzyme replacement therapy (PERT))</a:t>
            </a:r>
          </a:p>
          <a:p>
            <a:pPr lvl="2"/>
            <a:r>
              <a:rPr lang="en-US" sz="1800" dirty="0"/>
              <a:t>Impaired nutrient availability &amp;  incretin secretion </a:t>
            </a:r>
          </a:p>
          <a:p>
            <a:pPr lvl="1"/>
            <a:r>
              <a:rPr lang="en-US" sz="2000" dirty="0"/>
              <a:t>pancreatic endocrine insufficiency – loss of islet cell function (alpha, beta and pancreatic polypeptide cells)</a:t>
            </a:r>
          </a:p>
          <a:p>
            <a:pPr lvl="2"/>
            <a:r>
              <a:rPr lang="en-US" sz="1800" dirty="0"/>
              <a:t>Loss of glucagon </a:t>
            </a:r>
            <a:r>
              <a:rPr lang="en-US" sz="1800" dirty="0">
                <a:sym typeface="Wingdings" panose="05000000000000000000" pitchFamily="2" charset="2"/>
              </a:rPr>
              <a:t> </a:t>
            </a:r>
            <a:r>
              <a:rPr lang="en-US" sz="1800" dirty="0"/>
              <a:t>more hypoglycemia &amp; erratic glycemia (“brittle” diabetes)</a:t>
            </a:r>
          </a:p>
          <a:p>
            <a:pPr lvl="2"/>
            <a:r>
              <a:rPr lang="en-US" sz="1800" dirty="0"/>
              <a:t>Loss of insulin </a:t>
            </a:r>
            <a:r>
              <a:rPr lang="en-US" sz="1800" dirty="0">
                <a:sym typeface="Wingdings" panose="05000000000000000000" pitchFamily="2" charset="2"/>
              </a:rPr>
              <a:t> </a:t>
            </a:r>
            <a:r>
              <a:rPr lang="en-US" sz="1800" dirty="0"/>
              <a:t>hyperglycemia (early need for insulin therapy)</a:t>
            </a:r>
          </a:p>
          <a:p>
            <a:pPr lvl="2"/>
            <a:r>
              <a:rPr lang="en-US" sz="1800" dirty="0"/>
              <a:t>Loss of PPP </a:t>
            </a:r>
            <a:r>
              <a:rPr lang="en-US" sz="1800" dirty="0">
                <a:sym typeface="Wingdings" panose="05000000000000000000" pitchFamily="2" charset="2"/>
              </a:rPr>
              <a:t> </a:t>
            </a:r>
            <a:r>
              <a:rPr lang="en-US" sz="1800" dirty="0"/>
              <a:t>hepatic insulin resistance </a:t>
            </a:r>
            <a:r>
              <a:rPr lang="en-US" sz="1800" dirty="0">
                <a:sym typeface="Wingdings" panose="05000000000000000000" pitchFamily="2" charset="2"/>
              </a:rPr>
              <a:t> </a:t>
            </a:r>
            <a:r>
              <a:rPr lang="en-US" sz="1800" dirty="0"/>
              <a:t>increased hepatic glucose production</a:t>
            </a:r>
          </a:p>
          <a:p>
            <a:pPr lvl="2"/>
            <a:r>
              <a:rPr lang="en-US" sz="1800" dirty="0"/>
              <a:t>Early on – metformin; then MDI – insulin pump with AID recommended</a:t>
            </a:r>
          </a:p>
          <a:p>
            <a:pPr lvl="2"/>
            <a:endParaRPr lang="en-US" sz="1600" dirty="0"/>
          </a:p>
          <a:p>
            <a:endParaRPr lang="en-US" sz="2400" dirty="0"/>
          </a:p>
        </p:txBody>
      </p:sp>
    </p:spTree>
    <p:extLst>
      <p:ext uri="{BB962C8B-B14F-4D97-AF65-F5344CB8AC3E}">
        <p14:creationId xmlns:p14="http://schemas.microsoft.com/office/powerpoint/2010/main" val="223874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88A6-2F7A-07EE-B2AA-5704378F0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BC985-598E-2D42-39C9-BA53749CE2E9}"/>
              </a:ext>
            </a:extLst>
          </p:cNvPr>
          <p:cNvSpPr>
            <a:spLocks noGrp="1"/>
          </p:cNvSpPr>
          <p:nvPr>
            <p:ph type="title"/>
          </p:nvPr>
        </p:nvSpPr>
        <p:spPr>
          <a:xfrm>
            <a:off x="174172" y="147411"/>
            <a:ext cx="9960428" cy="642484"/>
          </a:xfrm>
          <a:solidFill>
            <a:srgbClr val="0070C0"/>
          </a:solidFill>
        </p:spPr>
        <p:txBody>
          <a:bodyPr>
            <a:normAutofit fontScale="90000"/>
          </a:bodyPr>
          <a:lstStyle/>
          <a:p>
            <a:pPr algn="ctr"/>
            <a:r>
              <a:rPr lang="en-US" sz="3600" b="1" dirty="0">
                <a:solidFill>
                  <a:schemeClr val="bg1"/>
                </a:solidFill>
              </a:rPr>
              <a:t>Recap of Post-Pancreatitis Diabetes Mellitus (PPDM)</a:t>
            </a:r>
          </a:p>
        </p:txBody>
      </p:sp>
      <p:sp>
        <p:nvSpPr>
          <p:cNvPr id="3" name="Content Placeholder 2">
            <a:extLst>
              <a:ext uri="{FF2B5EF4-FFF2-40B4-BE49-F238E27FC236}">
                <a16:creationId xmlns:a16="http://schemas.microsoft.com/office/drawing/2014/main" id="{2023BE03-E14C-A89B-EAB8-33DA0BDFE2B9}"/>
              </a:ext>
            </a:extLst>
          </p:cNvPr>
          <p:cNvSpPr>
            <a:spLocks noGrp="1"/>
          </p:cNvSpPr>
          <p:nvPr>
            <p:ph idx="1"/>
          </p:nvPr>
        </p:nvSpPr>
        <p:spPr>
          <a:xfrm>
            <a:off x="174172" y="968828"/>
            <a:ext cx="9873342" cy="4887686"/>
          </a:xfrm>
        </p:spPr>
        <p:txBody>
          <a:bodyPr>
            <a:normAutofit/>
          </a:bodyPr>
          <a:lstStyle/>
          <a:p>
            <a:r>
              <a:rPr lang="en-US" sz="2400" dirty="0"/>
              <a:t>Acute Pancreatitis – One of the most common GI disorders</a:t>
            </a:r>
          </a:p>
          <a:p>
            <a:pPr lvl="1"/>
            <a:r>
              <a:rPr lang="en-US" sz="2000" dirty="0"/>
              <a:t>Because AP is so common, in many analyzes AP is the most common cause of Post-pancreatitis DM (DEP/type 3 diabetes)</a:t>
            </a:r>
          </a:p>
          <a:p>
            <a:pPr lvl="1"/>
            <a:r>
              <a:rPr lang="en-US" sz="2000" dirty="0"/>
              <a:t>Risk higher with </a:t>
            </a:r>
          </a:p>
          <a:p>
            <a:pPr lvl="2"/>
            <a:r>
              <a:rPr lang="en-US" dirty="0"/>
              <a:t>alcohol-induced AP, recurrent AP &amp;/or more severe AP</a:t>
            </a:r>
          </a:p>
          <a:p>
            <a:pPr lvl="2"/>
            <a:r>
              <a:rPr lang="en-US" dirty="0"/>
              <a:t>co-existing risk factors for type 2 diabetes (obesity, metabolic </a:t>
            </a:r>
            <a:r>
              <a:rPr lang="en-US" dirty="0" err="1"/>
              <a:t>sn</a:t>
            </a:r>
            <a:r>
              <a:rPr lang="en-US" dirty="0"/>
              <a:t>, +family </a:t>
            </a:r>
            <a:r>
              <a:rPr lang="en-US" dirty="0" err="1"/>
              <a:t>hx</a:t>
            </a:r>
            <a:r>
              <a:rPr lang="en-US" dirty="0"/>
              <a:t>)</a:t>
            </a:r>
          </a:p>
          <a:p>
            <a:pPr lvl="3"/>
            <a:r>
              <a:rPr lang="en-US" dirty="0"/>
              <a:t>AP reduces beta-cell reserve </a:t>
            </a:r>
            <a:r>
              <a:rPr lang="en-US" dirty="0">
                <a:sym typeface="Wingdings" panose="05000000000000000000" pitchFamily="2" charset="2"/>
              </a:rPr>
              <a:t> </a:t>
            </a:r>
          </a:p>
          <a:p>
            <a:pPr lvl="3"/>
            <a:r>
              <a:rPr lang="en-US" dirty="0">
                <a:sym typeface="Wingdings" panose="05000000000000000000" pitchFamily="2" charset="2"/>
              </a:rPr>
              <a:t>earlier age onset /diagnosis</a:t>
            </a:r>
          </a:p>
          <a:p>
            <a:pPr lvl="3"/>
            <a:r>
              <a:rPr lang="en-US" dirty="0">
                <a:sym typeface="Wingdings" panose="05000000000000000000" pitchFamily="2" charset="2"/>
              </a:rPr>
              <a:t>earlier time to insulin therapy</a:t>
            </a:r>
          </a:p>
          <a:p>
            <a:pPr lvl="1"/>
            <a:r>
              <a:rPr lang="en-US" sz="2000" dirty="0">
                <a:sym typeface="Wingdings" panose="05000000000000000000" pitchFamily="2" charset="2"/>
              </a:rPr>
              <a:t>More difficult to manage</a:t>
            </a:r>
          </a:p>
          <a:p>
            <a:pPr lvl="2"/>
            <a:r>
              <a:rPr lang="en-US" dirty="0">
                <a:sym typeface="Wingdings" panose="05000000000000000000" pitchFamily="2" charset="2"/>
              </a:rPr>
              <a:t>higher risk of hypoglycemia &amp; increased glucose variability</a:t>
            </a:r>
          </a:p>
          <a:p>
            <a:pPr lvl="2"/>
            <a:r>
              <a:rPr lang="en-US" dirty="0">
                <a:sym typeface="Wingdings" panose="05000000000000000000" pitchFamily="2" charset="2"/>
              </a:rPr>
              <a:t>1.7 x more likely to have A1c &gt;7% (less well controlled)</a:t>
            </a:r>
          </a:p>
          <a:p>
            <a:pPr lvl="3"/>
            <a:r>
              <a:rPr lang="en-US" dirty="0">
                <a:sym typeface="Wingdings" panose="05000000000000000000" pitchFamily="2" charset="2"/>
              </a:rPr>
              <a:t>Loss of all types of islet cells (glucagon &amp; PP as well as insulin)</a:t>
            </a:r>
          </a:p>
          <a:p>
            <a:pPr lvl="3"/>
            <a:r>
              <a:rPr lang="en-US" dirty="0">
                <a:sym typeface="Wingdings" panose="05000000000000000000" pitchFamily="2" charset="2"/>
              </a:rPr>
              <a:t>Unrecognized early (within 5 years of diagnosis) need for insulin therapy</a:t>
            </a:r>
            <a:endParaRPr lang="en-US" dirty="0"/>
          </a:p>
          <a:p>
            <a:pPr lvl="1"/>
            <a:endParaRPr lang="en-US" sz="1200" dirty="0"/>
          </a:p>
          <a:p>
            <a:endParaRPr lang="en-US" sz="2400" dirty="0"/>
          </a:p>
        </p:txBody>
      </p:sp>
    </p:spTree>
    <p:extLst>
      <p:ext uri="{BB962C8B-B14F-4D97-AF65-F5344CB8AC3E}">
        <p14:creationId xmlns:p14="http://schemas.microsoft.com/office/powerpoint/2010/main" val="255478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83A39-DD49-0E21-41CC-8CEA10E001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814B10-3AEA-C1B4-5A21-D4DF62CED1DB}"/>
              </a:ext>
            </a:extLst>
          </p:cNvPr>
          <p:cNvSpPr txBox="1"/>
          <p:nvPr/>
        </p:nvSpPr>
        <p:spPr>
          <a:xfrm>
            <a:off x="393700" y="197346"/>
            <a:ext cx="6096000" cy="6463308"/>
          </a:xfrm>
          <a:prstGeom prst="rect">
            <a:avLst/>
          </a:prstGeom>
          <a:noFill/>
          <a:ln>
            <a:solidFill>
              <a:schemeClr val="tx1"/>
            </a:solidFill>
          </a:ln>
        </p:spPr>
        <p:txBody>
          <a:bodyPr wrap="square">
            <a:spAutoFit/>
          </a:bodyPr>
          <a:lstStyle/>
          <a:p>
            <a:pPr algn="l"/>
            <a:r>
              <a:rPr lang="en-US" sz="1800" b="0" i="0" u="none" strike="noStrike" baseline="0" dirty="0">
                <a:latin typeface="OpenSans-Extrabold"/>
              </a:rPr>
              <a:t>Table 1 </a:t>
            </a:r>
            <a:r>
              <a:rPr lang="en-US" sz="1800" b="0" i="0" u="none" strike="noStrike" baseline="0" dirty="0">
                <a:latin typeface="OpenSans"/>
              </a:rPr>
              <a:t>Classification of diabetes of the exocrine pancreas.</a:t>
            </a:r>
          </a:p>
          <a:p>
            <a:pPr algn="l"/>
            <a:r>
              <a:rPr lang="en-US" sz="1800" b="1" i="0" u="none" strike="noStrike" baseline="0" dirty="0">
                <a:latin typeface="OpenSans-Bold"/>
              </a:rPr>
              <a:t>General inclusions</a:t>
            </a:r>
          </a:p>
          <a:p>
            <a:pPr algn="l"/>
            <a:r>
              <a:rPr lang="en-US" sz="1800" i="0" u="none" strike="noStrike" baseline="0" dirty="0">
                <a:latin typeface="OpenSans"/>
              </a:rPr>
              <a:t>Post-pancreatitis diabetes mellitus (PPDM)</a:t>
            </a:r>
          </a:p>
          <a:p>
            <a:pPr algn="l"/>
            <a:r>
              <a:rPr lang="en-US" sz="1800" i="0" u="none" strike="noStrike" baseline="0" dirty="0">
                <a:latin typeface="OpenSans"/>
              </a:rPr>
              <a:t>Post-acute pancreatitis diabetes mellitus (PPDM-A)</a:t>
            </a:r>
          </a:p>
          <a:p>
            <a:pPr algn="l"/>
            <a:r>
              <a:rPr lang="en-US" sz="1800" i="0" u="none" strike="noStrike" baseline="0" dirty="0">
                <a:latin typeface="OpenSans"/>
              </a:rPr>
              <a:t>Post-chronic pancreatitis diabetes mellitus (PPDM-C)</a:t>
            </a:r>
          </a:p>
          <a:p>
            <a:pPr algn="l"/>
            <a:r>
              <a:rPr lang="en-US" sz="1800" b="1" i="0" u="none" strike="noStrike" baseline="0" dirty="0">
                <a:solidFill>
                  <a:srgbClr val="FF0000"/>
                </a:solidFill>
                <a:latin typeface="OpenSans"/>
              </a:rPr>
              <a:t>Pancreatic cancer-related diabetes (PCRD)</a:t>
            </a:r>
          </a:p>
          <a:p>
            <a:pPr algn="l"/>
            <a:r>
              <a:rPr lang="en-US" sz="1800" b="1" i="0" u="none" strike="noStrike" baseline="0" dirty="0">
                <a:solidFill>
                  <a:srgbClr val="FF0000"/>
                </a:solidFill>
                <a:latin typeface="OpenSans"/>
              </a:rPr>
              <a:t>Cystic fibrosis-related diabetes (CFRD)</a:t>
            </a:r>
          </a:p>
          <a:p>
            <a:pPr algn="l"/>
            <a:r>
              <a:rPr lang="en-US" sz="1800" b="1" i="0" u="none" strike="noStrike" baseline="0" dirty="0">
                <a:latin typeface="OpenSans-Bold"/>
              </a:rPr>
              <a:t>General exclusions</a:t>
            </a:r>
          </a:p>
          <a:p>
            <a:pPr algn="l"/>
            <a:r>
              <a:rPr lang="en-US" sz="1800" b="0" i="0" u="none" strike="noStrike" baseline="0" dirty="0">
                <a:latin typeface="OpenSans"/>
              </a:rPr>
              <a:t>Stress hyperglycemia</a:t>
            </a:r>
          </a:p>
          <a:p>
            <a:pPr algn="l"/>
            <a:r>
              <a:rPr lang="en-US" sz="1800" b="0" i="0" u="none" strike="noStrike" baseline="0" dirty="0">
                <a:latin typeface="OpenSans"/>
              </a:rPr>
              <a:t>Autoimmune diabetes with first recognition after an attack</a:t>
            </a:r>
          </a:p>
          <a:p>
            <a:pPr algn="l"/>
            <a:r>
              <a:rPr lang="en-US" sz="1800" b="0" i="0" u="none" strike="noStrike" baseline="0" dirty="0">
                <a:latin typeface="OpenSans"/>
              </a:rPr>
              <a:t>of pancreatitis</a:t>
            </a:r>
          </a:p>
          <a:p>
            <a:pPr algn="l"/>
            <a:r>
              <a:rPr lang="en-US" sz="1800" b="0" i="0" u="none" strike="noStrike" baseline="0" dirty="0">
                <a:latin typeface="OpenSans"/>
              </a:rPr>
              <a:t>Diabetes with first recognition during pregnancy after an</a:t>
            </a:r>
          </a:p>
          <a:p>
            <a:pPr algn="l"/>
            <a:r>
              <a:rPr lang="en-US" sz="1800" b="0" i="0" u="none" strike="noStrike" baseline="0" dirty="0">
                <a:latin typeface="OpenSans"/>
              </a:rPr>
              <a:t>attack of pancreatitis</a:t>
            </a:r>
          </a:p>
          <a:p>
            <a:pPr algn="l"/>
            <a:r>
              <a:rPr lang="en-US" sz="1800" b="0" i="0" u="none" strike="noStrike" baseline="0" dirty="0">
                <a:latin typeface="OpenSans"/>
              </a:rPr>
              <a:t>Maturity-onset diabetes of the young</a:t>
            </a:r>
          </a:p>
          <a:p>
            <a:pPr algn="l"/>
            <a:r>
              <a:rPr lang="en-US" sz="1800" b="0" i="0" u="none" strike="noStrike" baseline="0" dirty="0">
                <a:latin typeface="OpenSans"/>
              </a:rPr>
              <a:t>Drug-induced diabetes</a:t>
            </a:r>
          </a:p>
          <a:p>
            <a:pPr algn="l"/>
            <a:r>
              <a:rPr lang="en-US" sz="1800" b="0" i="0" u="none" strike="noStrike" baseline="0" dirty="0">
                <a:latin typeface="OpenSans"/>
              </a:rPr>
              <a:t>Diabetes after pancreatic surgery</a:t>
            </a:r>
          </a:p>
          <a:p>
            <a:pPr algn="l"/>
            <a:r>
              <a:rPr lang="en-US" sz="1800" b="0" i="0" u="none" strike="noStrike" baseline="0" dirty="0">
                <a:latin typeface="OpenSans"/>
              </a:rPr>
              <a:t>Diabetes after blunt pancreatic (abdominal) trauma</a:t>
            </a:r>
          </a:p>
          <a:p>
            <a:pPr algn="l"/>
            <a:r>
              <a:rPr lang="en-US" sz="1800" b="0" i="0" u="none" strike="noStrike" baseline="0" dirty="0">
                <a:latin typeface="OpenSans"/>
              </a:rPr>
              <a:t>Diabetes secondary to pancreatic agenesis/hypoplasia</a:t>
            </a:r>
          </a:p>
          <a:p>
            <a:pPr algn="l"/>
            <a:r>
              <a:rPr lang="en-US" sz="1800" b="0" i="0" u="none" strike="noStrike" baseline="0" dirty="0">
                <a:latin typeface="OpenSans"/>
              </a:rPr>
              <a:t>Diabetes secondary to hereditary hemochromatosis</a:t>
            </a:r>
          </a:p>
          <a:p>
            <a:pPr algn="l"/>
            <a:r>
              <a:rPr lang="en-US" sz="1800" b="1" i="0" u="none" strike="noStrike" baseline="0" dirty="0">
                <a:latin typeface="OpenSans-Bold"/>
              </a:rPr>
              <a:t>Special entities</a:t>
            </a:r>
          </a:p>
          <a:p>
            <a:pPr algn="l"/>
            <a:r>
              <a:rPr lang="en-US" sz="1800" b="1" i="0" u="none" strike="noStrike" baseline="0" dirty="0">
                <a:solidFill>
                  <a:srgbClr val="FF0000"/>
                </a:solidFill>
                <a:latin typeface="OpenSans"/>
              </a:rPr>
              <a:t>Antecedent diabetes mellitus in pancreatitis (ADMP)</a:t>
            </a:r>
          </a:p>
          <a:p>
            <a:pPr algn="l"/>
            <a:r>
              <a:rPr lang="en-US" sz="1800" b="1" i="0" u="none" strike="noStrike" baseline="0" dirty="0">
                <a:solidFill>
                  <a:srgbClr val="FF0000"/>
                </a:solidFill>
                <a:latin typeface="OpenSans"/>
              </a:rPr>
              <a:t>New-onset diabetes in pre-symptomatic pancreatic ductal</a:t>
            </a:r>
          </a:p>
          <a:p>
            <a:pPr algn="l"/>
            <a:r>
              <a:rPr lang="en-US" sz="1800" b="1" i="0" u="none" strike="noStrike" baseline="0" dirty="0">
                <a:solidFill>
                  <a:srgbClr val="FF0000"/>
                </a:solidFill>
                <a:latin typeface="OpenSans"/>
              </a:rPr>
              <a:t>adenocarcinoma (NOD-PDAC)</a:t>
            </a:r>
            <a:endParaRPr lang="en-US" b="1" dirty="0">
              <a:solidFill>
                <a:srgbClr val="FF0000"/>
              </a:solidFill>
            </a:endParaRPr>
          </a:p>
        </p:txBody>
      </p:sp>
      <p:sp>
        <p:nvSpPr>
          <p:cNvPr id="4" name="Right Brace 3">
            <a:extLst>
              <a:ext uri="{FF2B5EF4-FFF2-40B4-BE49-F238E27FC236}">
                <a16:creationId xmlns:a16="http://schemas.microsoft.com/office/drawing/2014/main" id="{B9A76E87-7A71-B73F-78B9-D7FD6955ED9E}"/>
              </a:ext>
            </a:extLst>
          </p:cNvPr>
          <p:cNvSpPr/>
          <p:nvPr/>
        </p:nvSpPr>
        <p:spPr>
          <a:xfrm rot="10800000" flipH="1">
            <a:off x="6721347" y="555535"/>
            <a:ext cx="263652" cy="4572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24266E1-1E21-CB78-87BE-CDA9B5237455}"/>
              </a:ext>
            </a:extLst>
          </p:cNvPr>
          <p:cNvSpPr txBox="1"/>
          <p:nvPr/>
        </p:nvSpPr>
        <p:spPr>
          <a:xfrm>
            <a:off x="7216645" y="2102296"/>
            <a:ext cx="3667253" cy="1323439"/>
          </a:xfrm>
          <a:prstGeom prst="rect">
            <a:avLst/>
          </a:prstGeom>
          <a:noFill/>
          <a:ln>
            <a:solidFill>
              <a:schemeClr val="tx1"/>
            </a:solidFill>
          </a:ln>
        </p:spPr>
        <p:txBody>
          <a:bodyPr wrap="square" rtlCol="0">
            <a:spAutoFit/>
          </a:bodyPr>
          <a:lstStyle/>
          <a:p>
            <a:pPr algn="ctr"/>
            <a:r>
              <a:rPr lang="en-US" sz="2000" dirty="0"/>
              <a:t>Recently proposed renaming &amp; classification</a:t>
            </a:r>
          </a:p>
          <a:p>
            <a:pPr algn="ctr"/>
            <a:r>
              <a:rPr lang="en-US" sz="2000" dirty="0"/>
              <a:t>For Diabetes of the Exocrine Pancreas (DEP) </a:t>
            </a:r>
          </a:p>
        </p:txBody>
      </p:sp>
      <p:sp>
        <p:nvSpPr>
          <p:cNvPr id="6" name="TextBox 5">
            <a:extLst>
              <a:ext uri="{FF2B5EF4-FFF2-40B4-BE49-F238E27FC236}">
                <a16:creationId xmlns:a16="http://schemas.microsoft.com/office/drawing/2014/main" id="{0345384D-6F6C-3386-61EE-712B14348CDB}"/>
              </a:ext>
            </a:extLst>
          </p:cNvPr>
          <p:cNvSpPr txBox="1"/>
          <p:nvPr/>
        </p:nvSpPr>
        <p:spPr>
          <a:xfrm>
            <a:off x="6797543" y="5562600"/>
            <a:ext cx="4086355" cy="954107"/>
          </a:xfrm>
          <a:prstGeom prst="rect">
            <a:avLst/>
          </a:prstGeom>
          <a:noFill/>
        </p:spPr>
        <p:txBody>
          <a:bodyPr wrap="square" rtlCol="0">
            <a:spAutoFit/>
          </a:bodyPr>
          <a:lstStyle/>
          <a:p>
            <a:r>
              <a:rPr lang="en-US" sz="1400" dirty="0" err="1"/>
              <a:t>Eur</a:t>
            </a:r>
            <a:r>
              <a:rPr lang="en-US" sz="1400" dirty="0"/>
              <a:t> J Endocrinol. 2021 Apr;184(4):R151-R163. DIAGNOSIS OF ENDOCRINE DISEASE: Diagnosing and classifying diabetes in diseases of the exocrine pancreas</a:t>
            </a:r>
          </a:p>
        </p:txBody>
      </p:sp>
    </p:spTree>
    <p:extLst>
      <p:ext uri="{BB962C8B-B14F-4D97-AF65-F5344CB8AC3E}">
        <p14:creationId xmlns:p14="http://schemas.microsoft.com/office/powerpoint/2010/main" val="69937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F65F-D137-FE5C-A46B-B5990058D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A360B-0395-5679-B586-CB0149F2596B}"/>
              </a:ext>
            </a:extLst>
          </p:cNvPr>
          <p:cNvSpPr>
            <a:spLocks noGrp="1"/>
          </p:cNvSpPr>
          <p:nvPr>
            <p:ph type="title"/>
          </p:nvPr>
        </p:nvSpPr>
        <p:spPr>
          <a:xfrm>
            <a:off x="217714" y="221342"/>
            <a:ext cx="10210800" cy="1019629"/>
          </a:xfrm>
          <a:solidFill>
            <a:srgbClr val="0070C0"/>
          </a:solidFill>
        </p:spPr>
        <p:txBody>
          <a:bodyPr>
            <a:normAutofit/>
          </a:bodyPr>
          <a:lstStyle/>
          <a:p>
            <a:pPr algn="ctr"/>
            <a:r>
              <a:rPr lang="en-US" sz="4000" b="1" dirty="0">
                <a:solidFill>
                  <a:schemeClr val="bg1"/>
                </a:solidFill>
              </a:rPr>
              <a:t>Cystic Fibrosis</a:t>
            </a:r>
          </a:p>
        </p:txBody>
      </p:sp>
      <p:sp>
        <p:nvSpPr>
          <p:cNvPr id="3" name="Content Placeholder 2">
            <a:extLst>
              <a:ext uri="{FF2B5EF4-FFF2-40B4-BE49-F238E27FC236}">
                <a16:creationId xmlns:a16="http://schemas.microsoft.com/office/drawing/2014/main" id="{3E55B452-1805-601D-1742-7B3C35829E3E}"/>
              </a:ext>
            </a:extLst>
          </p:cNvPr>
          <p:cNvSpPr>
            <a:spLocks noGrp="1"/>
          </p:cNvSpPr>
          <p:nvPr>
            <p:ph idx="1"/>
          </p:nvPr>
        </p:nvSpPr>
        <p:spPr>
          <a:xfrm>
            <a:off x="217714" y="1368424"/>
            <a:ext cx="10210800" cy="4814661"/>
          </a:xfrm>
        </p:spPr>
        <p:txBody>
          <a:bodyPr>
            <a:normAutofit/>
          </a:bodyPr>
          <a:lstStyle/>
          <a:p>
            <a:r>
              <a:rPr lang="en-US" sz="2400" dirty="0"/>
              <a:t>Cystic fibrosis is one of the most </a:t>
            </a:r>
            <a:r>
              <a:rPr lang="en-US" sz="2400" i="1" dirty="0"/>
              <a:t>common genetic disorders</a:t>
            </a:r>
            <a:r>
              <a:rPr lang="en-US" sz="2400" dirty="0"/>
              <a:t>, with about 1,000 new cases diagnosed each year. </a:t>
            </a:r>
          </a:p>
          <a:p>
            <a:pPr lvl="1"/>
            <a:r>
              <a:rPr lang="en-US" sz="2000" i="1" dirty="0"/>
              <a:t>Autosomal recessive </a:t>
            </a:r>
            <a:r>
              <a:rPr lang="en-US" sz="2000" dirty="0"/>
              <a:t>disorder due to a </a:t>
            </a:r>
            <a:r>
              <a:rPr lang="en-US" sz="2000" i="1" dirty="0"/>
              <a:t>defect in the chloride transport channel </a:t>
            </a:r>
          </a:p>
          <a:p>
            <a:r>
              <a:rPr lang="en-US" sz="2400" dirty="0"/>
              <a:t>Loss of function of the Cystic Fibrosis Transmembrane Conductance Transmitter (CFTR) gene </a:t>
            </a:r>
            <a:r>
              <a:rPr lang="en-US" sz="2400" dirty="0">
                <a:sym typeface="Wingdings" panose="05000000000000000000" pitchFamily="2" charset="2"/>
              </a:rPr>
              <a:t>impacts CFTR protein</a:t>
            </a:r>
            <a:endParaRPr lang="en-US" sz="2400" dirty="0"/>
          </a:p>
          <a:p>
            <a:pPr lvl="2"/>
            <a:r>
              <a:rPr lang="en-US" dirty="0"/>
              <a:t>CFTR primarily located in lungs, intestines and pancreas</a:t>
            </a:r>
          </a:p>
          <a:p>
            <a:pPr lvl="2"/>
            <a:r>
              <a:rPr lang="en-US" b="1" dirty="0"/>
              <a:t>Nonfunctioning CFTR protein results in thick &amp; sticky (viscous) mucous</a:t>
            </a:r>
          </a:p>
          <a:p>
            <a:pPr lvl="3"/>
            <a:r>
              <a:rPr lang="en-US" dirty="0"/>
              <a:t>Increased fluid viscosity &amp; impaired mucociliary clearance in the airways </a:t>
            </a:r>
            <a:r>
              <a:rPr lang="en-US" dirty="0">
                <a:sym typeface="Wingdings" panose="05000000000000000000" pitchFamily="2" charset="2"/>
              </a:rPr>
              <a:t> sinopulmonary disease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Viscous secretions in pancreatic ducts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plugging of ducts  fibrofatty  replacement of the acinar tissues  pancreatic insufficiency</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Cystic Fibrosis Related Diabetes (CFRD) </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is rare in childhood but develops in ~20% of adolescents &amp; ~50% of adults with CF</a:t>
            </a:r>
          </a:p>
          <a:p>
            <a:pPr lvl="3"/>
            <a:endParaRPr lang="en-US" dirty="0"/>
          </a:p>
          <a:p>
            <a:endParaRPr lang="en-US" sz="2400" dirty="0"/>
          </a:p>
        </p:txBody>
      </p:sp>
      <p:pic>
        <p:nvPicPr>
          <p:cNvPr id="4" name="Picture 3">
            <a:extLst>
              <a:ext uri="{FF2B5EF4-FFF2-40B4-BE49-F238E27FC236}">
                <a16:creationId xmlns:a16="http://schemas.microsoft.com/office/drawing/2014/main" id="{D60B2E43-9A6C-F4DA-8B62-E7D7184C532D}"/>
              </a:ext>
            </a:extLst>
          </p:cNvPr>
          <p:cNvPicPr>
            <a:picLocks noChangeAspect="1"/>
          </p:cNvPicPr>
          <p:nvPr/>
        </p:nvPicPr>
        <p:blipFill>
          <a:blip r:embed="rId3"/>
          <a:stretch>
            <a:fillRect/>
          </a:stretch>
        </p:blipFill>
        <p:spPr>
          <a:xfrm>
            <a:off x="6641132" y="4974318"/>
            <a:ext cx="542591" cy="414564"/>
          </a:xfrm>
          <a:prstGeom prst="rect">
            <a:avLst/>
          </a:prstGeom>
        </p:spPr>
      </p:pic>
    </p:spTree>
    <p:extLst>
      <p:ext uri="{BB962C8B-B14F-4D97-AF65-F5344CB8AC3E}">
        <p14:creationId xmlns:p14="http://schemas.microsoft.com/office/powerpoint/2010/main" val="97846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0413197-23cb-4fa6-977e-15613d1a8345">
      <Terms xmlns="http://schemas.microsoft.com/office/infopath/2007/PartnerControls"/>
    </lcf76f155ced4ddcb4097134ff3c332f>
    <TaxCatchAll xmlns="b159b254-6d57-44a0-b030-b506957ed4c0"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AD919A4DF3548A7154F4200ACB4B5" ma:contentTypeVersion="16" ma:contentTypeDescription="Create a new document." ma:contentTypeScope="" ma:versionID="54cbabf1a25a9d5a0f6dde4b1d3e98e0">
  <xsd:schema xmlns:xsd="http://www.w3.org/2001/XMLSchema" xmlns:xs="http://www.w3.org/2001/XMLSchema" xmlns:p="http://schemas.microsoft.com/office/2006/metadata/properties" xmlns:ns1="http://schemas.microsoft.com/sharepoint/v3" xmlns:ns2="30413197-23cb-4fa6-977e-15613d1a8345" xmlns:ns3="b159b254-6d57-44a0-b030-b506957ed4c0" targetNamespace="http://schemas.microsoft.com/office/2006/metadata/properties" ma:root="true" ma:fieldsID="5d3f380157d595ad107f81302ffddca7" ns1:_="" ns2:_="" ns3:_="">
    <xsd:import namespace="http://schemas.microsoft.com/sharepoint/v3"/>
    <xsd:import namespace="30413197-23cb-4fa6-977e-15613d1a8345"/>
    <xsd:import namespace="b159b254-6d57-44a0-b030-b506957ed4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13197-23cb-4fa6-977e-15613d1a8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83da4f-4d6a-43ba-aa09-ce86d4899d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59b254-6d57-44a0-b030-b506957ed4c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08584a6-754b-4508-89c5-0ab0b4ff32a2}" ma:internalName="TaxCatchAll" ma:showField="CatchAllData" ma:web="b159b254-6d57-44a0-b030-b506957ed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1AA16-CB01-41CC-9FA0-D5AA6AB7958E}">
  <ds:schemaRefs>
    <ds:schemaRef ds:uri="http://schemas.microsoft.com/sharepoint/v3/contenttype/forms"/>
  </ds:schemaRefs>
</ds:datastoreItem>
</file>

<file path=customXml/itemProps2.xml><?xml version="1.0" encoding="utf-8"?>
<ds:datastoreItem xmlns:ds="http://schemas.openxmlformats.org/officeDocument/2006/customXml" ds:itemID="{8C138710-19D6-410D-81BB-F5BDB4190FC4}">
  <ds:schemaRefs>
    <ds:schemaRef ds:uri="http://schemas.microsoft.com/office/2006/metadata/properties"/>
    <ds:schemaRef ds:uri="http://schemas.microsoft.com/office/infopath/2007/PartnerControls"/>
    <ds:schemaRef ds:uri="30413197-23cb-4fa6-977e-15613d1a8345"/>
    <ds:schemaRef ds:uri="b159b254-6d57-44a0-b030-b506957ed4c0"/>
    <ds:schemaRef ds:uri="http://schemas.microsoft.com/sharepoint/v3"/>
  </ds:schemaRefs>
</ds:datastoreItem>
</file>

<file path=customXml/itemProps3.xml><?xml version="1.0" encoding="utf-8"?>
<ds:datastoreItem xmlns:ds="http://schemas.openxmlformats.org/officeDocument/2006/customXml" ds:itemID="{68B8BBEA-A164-436A-92C7-EF6E60340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413197-23cb-4fa6-977e-15613d1a8345"/>
    <ds:schemaRef ds:uri="b159b254-6d57-44a0-b030-b506957ed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46643</TotalTime>
  <Words>4699</Words>
  <Application>Microsoft Macintosh PowerPoint</Application>
  <PresentationFormat>Widescreen</PresentationFormat>
  <Paragraphs>373</Paragraphs>
  <Slides>31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Aptos</vt:lpstr>
      <vt:lpstr>Aptos Display</vt:lpstr>
      <vt:lpstr>Arial</vt:lpstr>
      <vt:lpstr>OpenSans</vt:lpstr>
      <vt:lpstr>OpenSans-Bold</vt:lpstr>
      <vt:lpstr>OpenSans-Extrabold</vt:lpstr>
      <vt:lpstr>Wingdings</vt:lpstr>
      <vt:lpstr>Office Theme</vt:lpstr>
      <vt:lpstr>Office Theme</vt:lpstr>
      <vt:lpstr>Office Theme</vt:lpstr>
      <vt:lpstr>ECHO Diabetes  Pancreatic Diabetes part 2</vt:lpstr>
      <vt:lpstr>Pre-question: Which one answer is correct? </vt:lpstr>
      <vt:lpstr>Pancreatic Diabetes or Diabetes in the Context of Disease of the Exocrine Pancreas</vt:lpstr>
      <vt:lpstr>PowerPoint Presentation</vt:lpstr>
      <vt:lpstr>PowerPoint Presentation</vt:lpstr>
      <vt:lpstr>Recap of Post-Pancreatitis Diabetes Mellitus (PPDM)</vt:lpstr>
      <vt:lpstr>Recap of Post-Pancreatitis Diabetes Mellitus (PPDM)</vt:lpstr>
      <vt:lpstr>PowerPoint Presentation</vt:lpstr>
      <vt:lpstr>Cystic Fibrosis</vt:lpstr>
      <vt:lpstr>Cystic fibrosis-related diabetes (CFRD)</vt:lpstr>
      <vt:lpstr>Risk Factors for Cystic fibrosis-related diabetes (CFRD)</vt:lpstr>
      <vt:lpstr>Cystic Fibrosis in AI/AN </vt:lpstr>
      <vt:lpstr>Pancreatic Adenocarcinoma (Pancreatic Cancer)</vt:lpstr>
      <vt:lpstr>Major Risk Factors for Pancreatic Cancer</vt:lpstr>
      <vt:lpstr>Major Risk Factors for Pancreatic Cancer</vt:lpstr>
      <vt:lpstr>Bidirectional Relationship between  Diabetes &amp; Pancreatic Cancer</vt:lpstr>
      <vt:lpstr>PDAC-DM/PCRD - potential clues to earlier diagnosis?</vt:lpstr>
      <vt:lpstr>Probability of Pancreatic Cancer in NOD</vt:lpstr>
      <vt:lpstr>Metabolic Defects in PDAC-DM vs other forms of Diabetes</vt:lpstr>
      <vt:lpstr>PowerPoint Presentation</vt:lpstr>
      <vt:lpstr>Summary - Key Points</vt:lpstr>
      <vt:lpstr>Post-question: Which one answer is correct? </vt:lpstr>
      <vt:lpstr>PowerPoint Presentation</vt:lpstr>
      <vt:lpstr>PowerPoint Presentation</vt:lpstr>
      <vt:lpstr>Pancreatic Cancer and Diabetes: Insights, Hypotheses, and Next Steps</vt:lpstr>
      <vt:lpstr>Paraneoplastic Syndrome </vt:lpstr>
      <vt:lpstr>Risk Factors -DynaMedex</vt:lpstr>
      <vt:lpstr>Risk Factors/references  - DynaMedex</vt:lpstr>
      <vt:lpstr>Hart PA, Chari ST. Diabetes mellitus and pancreatic cancer: why the association matters? Pancreas. 2013 Nov;42(8):1207-9. doi: 10.1097/MPA.0b013e3182a7c963. PMID: 24152945; PMCID: PMC3826564.</vt:lpstr>
      <vt:lpstr>Lancet Gastroenterol Hepatol. 2016 Oct 12;1(3):226–237. doi: 10.1016/S2468-1253(16)30106-6 Type 3c (pancreatogenic) diabetes mellitus secondary to chronic pancreatitis and pancreatic cancer</vt:lpstr>
      <vt:lpstr>Lancet Gastroenterol Hepatol. 2016 Oct 12;1(3):226–237. doi: 10.1016/S2468-1253(16)30106-6 Type 3c (pancreatogenic) diabetes mellitus secondary to chronic pancreatitis and pancreatic cancer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Greenlee</dc:creator>
  <cp:lastModifiedBy>Cushman, Nicholas</cp:lastModifiedBy>
  <cp:revision>4</cp:revision>
  <dcterms:created xsi:type="dcterms:W3CDTF">2025-10-08T13:00:45Z</dcterms:created>
  <dcterms:modified xsi:type="dcterms:W3CDTF">2026-02-12T20:02:48Z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0x0101006B0AD919A4DF3548A7154F4200ACB4B5</vt:lpwstr>
  </property>
</Properties>
</file>