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8" d="100"/>
          <a:sy n="58" d="100"/>
        </p:scale>
        <p:origin x="92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3462"/>
        </a:solid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sz="3600" b="1">
                <a:solidFill>
                  <a:srgbClr val="FFFFFF"/>
                </a:solidFill>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13" name="Body Level One…"/>
          <p:cNvSpPr txBox="1">
            <a:spLocks noGrp="1"/>
          </p:cNvSpPr>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sz="5500" b="1">
                <a:solidFill>
                  <a:schemeClr val="accent1"/>
                </a:solidFill>
              </a:defRPr>
            </a:lvl1pPr>
            <a:lvl2pPr marL="0" indent="457200" defTabSz="825500">
              <a:lnSpc>
                <a:spcPct val="100000"/>
              </a:lnSpc>
              <a:spcBef>
                <a:spcPts val="0"/>
              </a:spcBef>
              <a:buSzTx/>
              <a:buNone/>
              <a:defRPr sz="5500" b="1">
                <a:solidFill>
                  <a:schemeClr val="accent1"/>
                </a:solidFill>
              </a:defRPr>
            </a:lvl2pPr>
            <a:lvl3pPr marL="0" indent="914400" defTabSz="825500">
              <a:lnSpc>
                <a:spcPct val="100000"/>
              </a:lnSpc>
              <a:spcBef>
                <a:spcPts val="0"/>
              </a:spcBef>
              <a:buSzTx/>
              <a:buNone/>
              <a:defRPr sz="5500" b="1">
                <a:solidFill>
                  <a:schemeClr val="accent1"/>
                </a:solidFill>
              </a:defRPr>
            </a:lvl3pPr>
            <a:lvl4pPr marL="0" indent="1371600" defTabSz="825500">
              <a:lnSpc>
                <a:spcPct val="100000"/>
              </a:lnSpc>
              <a:spcBef>
                <a:spcPts val="0"/>
              </a:spcBef>
              <a:buSzTx/>
              <a:buNone/>
              <a:defRPr sz="5500" b="1">
                <a:solidFill>
                  <a:schemeClr val="accent1"/>
                </a:solidFill>
              </a:defRPr>
            </a:lvl4pPr>
            <a:lvl5pPr marL="0" indent="1828800" defTabSz="825500">
              <a:lnSpc>
                <a:spcPct val="100000"/>
              </a:lnSpc>
              <a:spcBef>
                <a:spcPts val="0"/>
              </a:spcBef>
              <a:buSzTx/>
              <a:buNone/>
              <a:defRPr sz="5500" b="1">
                <a:solidFill>
                  <a:schemeClr val="accent1"/>
                </a:solidFill>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solidFill>
                  <a:schemeClr val="accent1">
                    <a:hueOff val="114395"/>
                    <a:lumOff val="-24975"/>
                  </a:schemeClr>
                </a:solidFill>
              </a:defRPr>
            </a:lvl1pPr>
            <a:lvl2pPr marL="0" indent="457200" algn="ctr">
              <a:lnSpc>
                <a:spcPct val="80000"/>
              </a:lnSpc>
              <a:spcBef>
                <a:spcPts val="0"/>
              </a:spcBef>
              <a:buSzTx/>
              <a:buNone/>
              <a:defRPr sz="25000" b="1" spc="-250">
                <a:solidFill>
                  <a:schemeClr val="accent1">
                    <a:hueOff val="114395"/>
                    <a:lumOff val="-24975"/>
                  </a:schemeClr>
                </a:solidFill>
              </a:defRPr>
            </a:lvl2pPr>
            <a:lvl3pPr marL="0" indent="914400" algn="ctr">
              <a:lnSpc>
                <a:spcPct val="80000"/>
              </a:lnSpc>
              <a:spcBef>
                <a:spcPts val="0"/>
              </a:spcBef>
              <a:buSzTx/>
              <a:buNone/>
              <a:defRPr sz="25000" b="1" spc="-250">
                <a:solidFill>
                  <a:schemeClr val="accent1">
                    <a:hueOff val="114395"/>
                    <a:lumOff val="-24975"/>
                  </a:schemeClr>
                </a:solidFill>
              </a:defRPr>
            </a:lvl3pPr>
            <a:lvl4pPr marL="0" indent="1371600" algn="ctr">
              <a:lnSpc>
                <a:spcPct val="80000"/>
              </a:lnSpc>
              <a:spcBef>
                <a:spcPts val="0"/>
              </a:spcBef>
              <a:buSzTx/>
              <a:buNone/>
              <a:defRPr sz="25000" b="1" spc="-250">
                <a:solidFill>
                  <a:schemeClr val="accent1">
                    <a:hueOff val="114395"/>
                    <a:lumOff val="-24975"/>
                  </a:schemeClr>
                </a:solidFill>
              </a:defRPr>
            </a:lvl4pPr>
            <a:lvl5pPr marL="0" indent="1828800" algn="ctr">
              <a:lnSpc>
                <a:spcPct val="80000"/>
              </a:lnSpc>
              <a:spcBef>
                <a:spcPts val="0"/>
              </a:spcBef>
              <a:buSzTx/>
              <a:buNone/>
              <a:defRPr sz="25000" b="1" spc="-250">
                <a:solidFill>
                  <a:schemeClr val="accent1">
                    <a:hueOff val="114395"/>
                    <a:lumOff val="-24975"/>
                  </a:schemeClr>
                </a:solidFill>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Hot-air balloons viewed from below against a blue sky"/>
          <p:cNvSpPr>
            <a:spLocks noGrp="1"/>
          </p:cNvSpPr>
          <p:nvPr>
            <p:ph type="pic" sz="quarter" idx="21"/>
          </p:nvPr>
        </p:nvSpPr>
        <p:spPr>
          <a:xfrm>
            <a:off x="15436504" y="1270000"/>
            <a:ext cx="8167167" cy="5422900"/>
          </a:xfrm>
          <a:prstGeom prst="rect">
            <a:avLst/>
          </a:prstGeom>
        </p:spPr>
        <p:txBody>
          <a:bodyPr lIns="91439" tIns="45719" rIns="91439" bIns="45719">
            <a:noAutofit/>
          </a:bodyPr>
          <a:lstStyle/>
          <a:p>
            <a:endParaRPr/>
          </a:p>
        </p:txBody>
      </p:sp>
      <p:sp>
        <p:nvSpPr>
          <p:cNvPr id="125" name="Close-up of the top of a hot-air balloon viewed from above"/>
          <p:cNvSpPr>
            <a:spLocks noGrp="1"/>
          </p:cNvSpPr>
          <p:nvPr>
            <p:ph type="pic" sz="quarter" idx="22"/>
          </p:nvPr>
        </p:nvSpPr>
        <p:spPr>
          <a:xfrm>
            <a:off x="15461772" y="7085972"/>
            <a:ext cx="8148414" cy="5432276"/>
          </a:xfrm>
          <a:prstGeom prst="rect">
            <a:avLst/>
          </a:prstGeom>
        </p:spPr>
        <p:txBody>
          <a:bodyPr lIns="91439" tIns="45719" rIns="91439" bIns="45719">
            <a:noAutofit/>
          </a:bodyPr>
          <a:lstStyle/>
          <a:p>
            <a:endParaRPr/>
          </a:p>
        </p:txBody>
      </p:sp>
      <p:sp>
        <p:nvSpPr>
          <p:cNvPr id="126" name="Hot-air balloons viewed from below against a blue sky"/>
          <p:cNvSpPr>
            <a:spLocks noGrp="1"/>
          </p:cNvSpPr>
          <p:nvPr>
            <p:ph type="pic" idx="23"/>
          </p:nvPr>
        </p:nvSpPr>
        <p:spPr>
          <a:xfrm>
            <a:off x="-124635" y="1270000"/>
            <a:ext cx="16859219" cy="11239479"/>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Hot-air balloons viewed from below against a blue sky"/>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9" name="Rectangle 6"/>
          <p:cNvSpPr/>
          <p:nvPr/>
        </p:nvSpPr>
        <p:spPr>
          <a:xfrm>
            <a:off x="3048000" y="0"/>
            <a:ext cx="18288000" cy="13716000"/>
          </a:xfrm>
          <a:prstGeom prst="rect">
            <a:avLst/>
          </a:prstGeom>
          <a:gradFill>
            <a:gsLst>
              <a:gs pos="0">
                <a:srgbClr val="504652">
                  <a:alpha val="36000"/>
                </a:srgbClr>
              </a:gs>
              <a:gs pos="100000">
                <a:srgbClr val="242852">
                  <a:alpha val="10000"/>
                </a:srgbClr>
              </a:gs>
            </a:gsLst>
            <a:lin ang="5400000"/>
          </a:gradFill>
          <a:ln w="12700">
            <a:miter lim="400000"/>
          </a:ln>
        </p:spPr>
        <p:txBody>
          <a:bodyPr tIns="91439" bIns="91439" anchor="ctr"/>
          <a:lstStyle/>
          <a:p>
            <a:pPr defTabSz="1828800">
              <a:defRPr sz="3600">
                <a:solidFill>
                  <a:srgbClr val="FFFFFF"/>
                </a:solidFill>
                <a:latin typeface="Palatino Linotype"/>
                <a:ea typeface="Palatino Linotype"/>
                <a:cs typeface="Palatino Linotype"/>
                <a:sym typeface="Palatino Linotype"/>
              </a:defRPr>
            </a:pPr>
            <a:endParaRPr/>
          </a:p>
        </p:txBody>
      </p:sp>
      <p:sp>
        <p:nvSpPr>
          <p:cNvPr id="150" name="Oval 7"/>
          <p:cNvSpPr/>
          <p:nvPr/>
        </p:nvSpPr>
        <p:spPr>
          <a:xfrm rot="19724275">
            <a:off x="5794442" y="2076879"/>
            <a:ext cx="14481241" cy="11413977"/>
          </a:xfrm>
          <a:prstGeom prst="ellipse">
            <a:avLst/>
          </a:prstGeom>
          <a:gradFill>
            <a:gsLst>
              <a:gs pos="0">
                <a:srgbClr val="C4BCC6">
                  <a:alpha val="7000"/>
                </a:srgbClr>
              </a:gs>
              <a:gs pos="58000">
                <a:srgbClr val="242852">
                  <a:alpha val="0"/>
                </a:srgbClr>
              </a:gs>
            </a:gsLst>
            <a:path path="circle">
              <a:fillToRect l="37721" t="-19636" r="62278" b="119636"/>
            </a:path>
          </a:gradFill>
          <a:ln w="12700">
            <a:miter lim="400000"/>
          </a:ln>
        </p:spPr>
        <p:txBody>
          <a:bodyPr tIns="91439" bIns="91439" anchor="ctr"/>
          <a:lstStyle/>
          <a:p>
            <a:pPr defTabSz="1828800">
              <a:defRPr sz="3600">
                <a:solidFill>
                  <a:srgbClr val="FFFFFF"/>
                </a:solidFill>
                <a:latin typeface="Palatino Linotype"/>
                <a:ea typeface="Palatino Linotype"/>
                <a:cs typeface="Palatino Linotype"/>
                <a:sym typeface="Palatino Linotype"/>
              </a:defRPr>
            </a:pPr>
            <a:endParaRPr/>
          </a:p>
        </p:txBody>
      </p:sp>
      <p:sp>
        <p:nvSpPr>
          <p:cNvPr id="151" name="Oval 8"/>
          <p:cNvSpPr/>
          <p:nvPr/>
        </p:nvSpPr>
        <p:spPr>
          <a:xfrm rot="17656910">
            <a:off x="2499578" y="2331749"/>
            <a:ext cx="11076945" cy="8960921"/>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tIns="91439" bIns="91439" anchor="ctr"/>
          <a:lstStyle/>
          <a:p>
            <a:pPr defTabSz="1828800">
              <a:defRPr sz="3600">
                <a:solidFill>
                  <a:srgbClr val="FFFFFF"/>
                </a:solidFill>
                <a:latin typeface="Palatino Linotype"/>
                <a:ea typeface="Palatino Linotype"/>
                <a:cs typeface="Palatino Linotype"/>
                <a:sym typeface="Palatino Linotype"/>
              </a:defRPr>
            </a:pPr>
            <a:endParaRPr/>
          </a:p>
        </p:txBody>
      </p:sp>
      <p:sp>
        <p:nvSpPr>
          <p:cNvPr id="152" name="Oval 9"/>
          <p:cNvSpPr/>
          <p:nvPr/>
        </p:nvSpPr>
        <p:spPr>
          <a:xfrm rot="19724275">
            <a:off x="9603909" y="233707"/>
            <a:ext cx="12958726" cy="9509518"/>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tIns="91439" bIns="91439" anchor="ctr"/>
          <a:lstStyle/>
          <a:p>
            <a:pPr defTabSz="1828800">
              <a:defRPr sz="3600">
                <a:solidFill>
                  <a:srgbClr val="FFFFFF"/>
                </a:solidFill>
                <a:latin typeface="Palatino Linotype"/>
                <a:ea typeface="Palatino Linotype"/>
                <a:cs typeface="Palatino Linotype"/>
                <a:sym typeface="Palatino Linotype"/>
              </a:defRPr>
            </a:pPr>
            <a:endParaRPr/>
          </a:p>
        </p:txBody>
      </p:sp>
      <p:sp>
        <p:nvSpPr>
          <p:cNvPr id="153" name="Slide Number"/>
          <p:cNvSpPr txBox="1">
            <a:spLocks noGrp="1"/>
          </p:cNvSpPr>
          <p:nvPr>
            <p:ph type="sldNum" sz="quarter" idx="2"/>
          </p:nvPr>
        </p:nvSpPr>
        <p:spPr>
          <a:xfrm>
            <a:off x="4693920" y="11774423"/>
            <a:ext cx="455677" cy="519177"/>
          </a:xfrm>
          <a:prstGeom prst="rect">
            <a:avLst/>
          </a:prstGeom>
        </p:spPr>
        <p:txBody>
          <a:bodyPr lIns="18288" tIns="18288" rIns="18288" bIns="18288"/>
          <a:lstStyle>
            <a:lvl1pPr algn="l" defTabSz="1828800">
              <a:defRPr sz="3200">
                <a:solidFill>
                  <a:srgbClr val="FFFFFF">
                    <a:alpha val="60000"/>
                  </a:srgbClr>
                </a:solidFill>
                <a:latin typeface="Palatino Linotype"/>
                <a:ea typeface="Palatino Linotype"/>
                <a:cs typeface="Palatino Linotype"/>
                <a:sym typeface="Palatino Linotype"/>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60" name="Slide Title"/>
          <p:cNvSpPr txBox="1">
            <a:spLocks noGrp="1"/>
          </p:cNvSpPr>
          <p:nvPr>
            <p:ph type="title" hasCustomPrompt="1"/>
          </p:nvPr>
        </p:nvSpPr>
        <p:spPr>
          <a:xfrm>
            <a:off x="1219200" y="774700"/>
            <a:ext cx="21945600" cy="1727200"/>
          </a:xfrm>
          <a:prstGeom prst="rect">
            <a:avLst/>
          </a:prstGeom>
        </p:spPr>
        <p:txBody>
          <a:bodyPr/>
          <a:lstStyle>
            <a:lvl1pPr algn="ctr" defTabSz="2438400">
              <a:defRPr sz="8400" b="0" spc="-84">
                <a:solidFill>
                  <a:srgbClr val="000000"/>
                </a:solidFill>
                <a:latin typeface="Canela Bold"/>
                <a:ea typeface="Canela Bold"/>
                <a:cs typeface="Canela Bold"/>
                <a:sym typeface="Canela Bold"/>
              </a:defRPr>
            </a:lvl1pPr>
          </a:lstStyle>
          <a:p>
            <a:r>
              <a:t>Slide Title</a:t>
            </a:r>
          </a:p>
        </p:txBody>
      </p:sp>
      <p:sp>
        <p:nvSpPr>
          <p:cNvPr id="161" name="Body Level One…"/>
          <p:cNvSpPr txBox="1">
            <a:spLocks noGrp="1"/>
          </p:cNvSpPr>
          <p:nvPr>
            <p:ph type="body" sz="quarter" idx="1" hasCustomPrompt="1"/>
          </p:nvPr>
        </p:nvSpPr>
        <p:spPr>
          <a:xfrm>
            <a:off x="1219200" y="2384648"/>
            <a:ext cx="21945602" cy="832614"/>
          </a:xfrm>
          <a:prstGeom prst="rect">
            <a:avLst/>
          </a:prstGeom>
        </p:spPr>
        <p:txBody>
          <a:bodyPr/>
          <a:lstStyle>
            <a:lvl1pPr marL="0" indent="0" algn="ctr" defTabSz="825500">
              <a:lnSpc>
                <a:spcPct val="100000"/>
              </a:lnSpc>
              <a:spcBef>
                <a:spcPts val="0"/>
              </a:spcBef>
              <a:buSzTx/>
              <a:buNone/>
              <a:defRPr sz="4400" spc="-44">
                <a:latin typeface="Graphik Semibold"/>
                <a:ea typeface="Graphik Semibold"/>
                <a:cs typeface="Graphik Semibold"/>
                <a:sym typeface="Graphik Semibold"/>
              </a:defRPr>
            </a:lvl1pPr>
            <a:lvl2pPr marL="1092200" indent="-546100" algn="ctr" defTabSz="825500">
              <a:lnSpc>
                <a:spcPct val="100000"/>
              </a:lnSpc>
              <a:spcBef>
                <a:spcPts val="0"/>
              </a:spcBef>
              <a:buSzPct val="150000"/>
              <a:defRPr sz="4400" spc="-44">
                <a:latin typeface="Graphik Semibold"/>
                <a:ea typeface="Graphik Semibold"/>
                <a:cs typeface="Graphik Semibold"/>
                <a:sym typeface="Graphik Semibold"/>
              </a:defRPr>
            </a:lvl2pPr>
            <a:lvl3pPr marL="1638300" indent="-546100" algn="ctr" defTabSz="825500">
              <a:lnSpc>
                <a:spcPct val="100000"/>
              </a:lnSpc>
              <a:spcBef>
                <a:spcPts val="0"/>
              </a:spcBef>
              <a:buSzPct val="150000"/>
              <a:defRPr sz="4400" spc="-44">
                <a:latin typeface="Graphik Semibold"/>
                <a:ea typeface="Graphik Semibold"/>
                <a:cs typeface="Graphik Semibold"/>
                <a:sym typeface="Graphik Semibold"/>
              </a:defRPr>
            </a:lvl3pPr>
            <a:lvl4pPr marL="2184400" indent="-546100" algn="ctr" defTabSz="825500">
              <a:lnSpc>
                <a:spcPct val="100000"/>
              </a:lnSpc>
              <a:spcBef>
                <a:spcPts val="0"/>
              </a:spcBef>
              <a:buSzPct val="150000"/>
              <a:defRPr sz="4400" spc="-44">
                <a:latin typeface="Graphik Semibold"/>
                <a:ea typeface="Graphik Semibold"/>
                <a:cs typeface="Graphik Semibold"/>
                <a:sym typeface="Graphik Semibold"/>
              </a:defRPr>
            </a:lvl4pPr>
            <a:lvl5pPr marL="2730500" indent="-546100" algn="ctr" defTabSz="825500">
              <a:lnSpc>
                <a:spcPct val="100000"/>
              </a:lnSpc>
              <a:spcBef>
                <a:spcPts val="0"/>
              </a:spcBef>
              <a:buSzPct val="150000"/>
              <a:defRPr sz="4400"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162" name="Slide Number"/>
          <p:cNvSpPr txBox="1">
            <a:spLocks noGrp="1"/>
          </p:cNvSpPr>
          <p:nvPr>
            <p:ph type="sldNum" sz="quarter" idx="2"/>
          </p:nvPr>
        </p:nvSpPr>
        <p:spPr>
          <a:xfrm>
            <a:off x="12001499" y="12700000"/>
            <a:ext cx="388621" cy="429261"/>
          </a:xfrm>
          <a:prstGeom prst="rect">
            <a:avLst/>
          </a:prstGeom>
        </p:spPr>
        <p:txBody>
          <a:bodyPr/>
          <a:lstStyle>
            <a:lvl1pPr>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Close-up of the top of a hot-air balloon viewed from above"/>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FFFFFF"/>
                </a:solidFill>
              </a:defRPr>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solidFill>
                  <a:srgbClr val="FFFFFF"/>
                </a:solidFill>
              </a:defRPr>
            </a:lvl1pPr>
            <a:lvl2pPr marL="0" indent="457200" defTabSz="825500">
              <a:lnSpc>
                <a:spcPct val="100000"/>
              </a:lnSpc>
              <a:spcBef>
                <a:spcPts val="0"/>
              </a:spcBef>
              <a:buSzTx/>
              <a:buNone/>
              <a:defRPr sz="5500" b="1">
                <a:solidFill>
                  <a:srgbClr val="FFFFFF"/>
                </a:solidFill>
              </a:defRPr>
            </a:lvl2pPr>
            <a:lvl3pPr marL="0" indent="914400" defTabSz="825500">
              <a:lnSpc>
                <a:spcPct val="100000"/>
              </a:lnSpc>
              <a:spcBef>
                <a:spcPts val="0"/>
              </a:spcBef>
              <a:buSzTx/>
              <a:buNone/>
              <a:defRPr sz="5500" b="1">
                <a:solidFill>
                  <a:srgbClr val="FFFFFF"/>
                </a:solidFill>
              </a:defRPr>
            </a:lvl3pPr>
            <a:lvl4pPr marL="0" indent="1371600" defTabSz="825500">
              <a:lnSpc>
                <a:spcPct val="100000"/>
              </a:lnSpc>
              <a:spcBef>
                <a:spcPts val="0"/>
              </a:spcBef>
              <a:buSzTx/>
              <a:buNone/>
              <a:defRPr sz="5500" b="1">
                <a:solidFill>
                  <a:srgbClr val="FFFFFF"/>
                </a:solidFill>
              </a:defRPr>
            </a:lvl4pPr>
            <a:lvl5pPr marL="0" indent="1828800" defTabSz="825500">
              <a:lnSpc>
                <a:spcPct val="100000"/>
              </a:lnSpc>
              <a:spcBef>
                <a:spcPts val="0"/>
              </a:spcBef>
              <a:buSzTx/>
              <a:buNone/>
              <a:defRPr sz="5500" b="1">
                <a:solidFill>
                  <a:srgbClr val="FFFFFF"/>
                </a:solidFill>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Close-up of a hot-air balloon viewed from below"/>
          <p:cNvSpPr>
            <a:spLocks noGrp="1"/>
          </p:cNvSpPr>
          <p:nvPr>
            <p:ph type="pic" idx="21"/>
          </p:nvPr>
        </p:nvSpPr>
        <p:spPr>
          <a:xfrm>
            <a:off x="9226574" y="1270000"/>
            <a:ext cx="16840152" cy="11184435"/>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Hot-air balloons viewed from below against a blue sky"/>
          <p:cNvSpPr>
            <a:spLocks noGrp="1"/>
          </p:cNvSpPr>
          <p:nvPr>
            <p:ph type="pic" idx="22"/>
          </p:nvPr>
        </p:nvSpPr>
        <p:spPr>
          <a:xfrm>
            <a:off x="8432800" y="1263848"/>
            <a:ext cx="16850011" cy="11188205"/>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solidFill>
          <a:srgbClr val="003462"/>
        </a:solidFill>
        <a:effectLst/>
      </p:bgPr>
    </p:bg>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FFFFFF"/>
                </a:solidFill>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documents.us/document/stable-resource-toolkit-home-samhsa-hrsa-"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Jasen Christensen, DO…"/>
          <p:cNvSpPr txBox="1">
            <a:spLocks noGrp="1"/>
          </p:cNvSpPr>
          <p:nvPr>
            <p:ph type="body" idx="21"/>
          </p:nvPr>
        </p:nvSpPr>
        <p:spPr>
          <a:xfrm>
            <a:off x="1206499" y="9763828"/>
            <a:ext cx="21971002" cy="414663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defRPr sz="2500"/>
            </a:pPr>
            <a:r>
              <a:t>Jasen Christensen, DO</a:t>
            </a:r>
          </a:p>
          <a:p>
            <a:pPr>
              <a:defRPr sz="2500"/>
            </a:pPr>
            <a:r>
              <a:t>Professor Psychiatry and Behavioral Sciences</a:t>
            </a:r>
          </a:p>
          <a:p>
            <a:pPr>
              <a:defRPr sz="2500"/>
            </a:pPr>
            <a:r>
              <a:t>UNM School of Medicine</a:t>
            </a:r>
          </a:p>
        </p:txBody>
      </p:sp>
      <p:sp>
        <p:nvSpPr>
          <p:cNvPr id="172" name="Medication Management of Depression"/>
          <p:cNvSpPr txBox="1">
            <a:spLocks noGrp="1"/>
          </p:cNvSpPr>
          <p:nvPr>
            <p:ph type="ctrTitle"/>
          </p:nvPr>
        </p:nvSpPr>
        <p:spPr>
          <a:xfrm>
            <a:off x="1119643" y="3096109"/>
            <a:ext cx="20504909" cy="4648201"/>
          </a:xfrm>
          <a:prstGeom prst="rect">
            <a:avLst/>
          </a:prstGeom>
        </p:spPr>
        <p:txBody>
          <a:bodyPr/>
          <a:lstStyle/>
          <a:p>
            <a:r>
              <a:rPr dirty="0"/>
              <a:t>Medication Management of Depression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tats for the CIDI-3"/>
          <p:cNvSpPr txBox="1">
            <a:spLocks noGrp="1"/>
          </p:cNvSpPr>
          <p:nvPr>
            <p:ph type="title"/>
          </p:nvPr>
        </p:nvSpPr>
        <p:spPr>
          <a:prstGeom prst="rect">
            <a:avLst/>
          </a:prstGeom>
        </p:spPr>
        <p:txBody>
          <a:bodyPr/>
          <a:lstStyle>
            <a:lvl1pPr defTabSz="2438338">
              <a:defRPr sz="8500" b="1" spc="-170">
                <a:solidFill>
                  <a:schemeClr val="accent1">
                    <a:hueOff val="114395"/>
                    <a:lumOff val="-24975"/>
                  </a:schemeClr>
                </a:solidFill>
                <a:latin typeface="+mn-lt"/>
                <a:ea typeface="+mn-ea"/>
                <a:cs typeface="+mn-cs"/>
                <a:sym typeface="Helvetica Neue"/>
              </a:defRPr>
            </a:lvl1pPr>
          </a:lstStyle>
          <a:p>
            <a:r>
              <a:t>Stats for the CIDI-3</a:t>
            </a:r>
          </a:p>
        </p:txBody>
      </p:sp>
      <p:sp>
        <p:nvSpPr>
          <p:cNvPr id="220" name="For Bipolar I PPV= 0.79…"/>
          <p:cNvSpPr txBox="1"/>
          <p:nvPr/>
        </p:nvSpPr>
        <p:spPr>
          <a:xfrm>
            <a:off x="6903077" y="3518817"/>
            <a:ext cx="12128721" cy="173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indent="1018494" algn="l" defTabSz="914400">
              <a:spcBef>
                <a:spcPts val="700"/>
              </a:spcBef>
              <a:defRPr sz="5500">
                <a:solidFill>
                  <a:srgbClr val="000000"/>
                </a:solidFill>
                <a:latin typeface="Calibri"/>
                <a:ea typeface="Calibri"/>
                <a:cs typeface="Calibri"/>
                <a:sym typeface="Calibri"/>
              </a:defRPr>
            </a:pPr>
            <a:r>
              <a:t>For Bipolar I	     PPV= 0.79</a:t>
            </a:r>
          </a:p>
          <a:p>
            <a:pPr lvl="5" indent="2914650" algn="l" defTabSz="914400">
              <a:spcBef>
                <a:spcPts val="700"/>
              </a:spcBef>
              <a:defRPr sz="5500">
                <a:solidFill>
                  <a:srgbClr val="000000"/>
                </a:solidFill>
                <a:latin typeface="Calibri"/>
                <a:ea typeface="Calibri"/>
                <a:cs typeface="Calibri"/>
                <a:sym typeface="Calibri"/>
              </a:defRPr>
            </a:pPr>
            <a:r>
              <a:t>			</a:t>
            </a:r>
            <a:r>
              <a:rPr b="1"/>
              <a:t>NPV= 0.99</a:t>
            </a:r>
          </a:p>
        </p:txBody>
      </p:sp>
      <p:sp>
        <p:nvSpPr>
          <p:cNvPr id="221" name="For Bipolar II PPV = 0.85…"/>
          <p:cNvSpPr txBox="1"/>
          <p:nvPr/>
        </p:nvSpPr>
        <p:spPr>
          <a:xfrm>
            <a:off x="7791336" y="6312856"/>
            <a:ext cx="10352200" cy="1649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914400">
              <a:defRPr sz="5500">
                <a:solidFill>
                  <a:srgbClr val="000000"/>
                </a:solidFill>
                <a:latin typeface="Calibri"/>
                <a:ea typeface="Calibri"/>
                <a:cs typeface="Calibri"/>
                <a:sym typeface="Calibri"/>
              </a:defRPr>
            </a:pPr>
            <a:r>
              <a:t>For Bipolar II	     PPV = 0.85</a:t>
            </a:r>
          </a:p>
          <a:p>
            <a:pPr lvl="4" algn="l" defTabSz="914400">
              <a:defRPr sz="5500">
                <a:solidFill>
                  <a:srgbClr val="000000"/>
                </a:solidFill>
                <a:latin typeface="Calibri"/>
                <a:ea typeface="Calibri"/>
                <a:cs typeface="Calibri"/>
                <a:sym typeface="Calibri"/>
              </a:defRPr>
            </a:pPr>
            <a:r>
              <a:t>			</a:t>
            </a:r>
            <a:r>
              <a:rPr b="1"/>
              <a:t>NPV= 0.99</a:t>
            </a:r>
          </a:p>
        </p:txBody>
      </p:sp>
      <p:sp>
        <p:nvSpPr>
          <p:cNvPr id="222" name="So if you have 100 patients screen negative,…"/>
          <p:cNvSpPr txBox="1"/>
          <p:nvPr/>
        </p:nvSpPr>
        <p:spPr>
          <a:xfrm>
            <a:off x="5824134" y="9013675"/>
            <a:ext cx="12735732" cy="1649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defRPr sz="5500">
                <a:solidFill>
                  <a:srgbClr val="000000"/>
                </a:solidFill>
                <a:latin typeface="Calibri"/>
                <a:ea typeface="Calibri"/>
                <a:cs typeface="Calibri"/>
                <a:sym typeface="Calibri"/>
              </a:defRPr>
            </a:pPr>
            <a:r>
              <a:t>So if you have 100 patients screen negative, </a:t>
            </a:r>
          </a:p>
          <a:p>
            <a:pPr defTabSz="914400">
              <a:defRPr sz="5500">
                <a:solidFill>
                  <a:srgbClr val="000000"/>
                </a:solidFill>
                <a:latin typeface="Calibri"/>
                <a:ea typeface="Calibri"/>
                <a:cs typeface="Calibri"/>
                <a:sym typeface="Calibri"/>
              </a:defRPr>
            </a:pPr>
            <a:r>
              <a:t>99 of them would </a:t>
            </a:r>
            <a:r>
              <a:rPr b="1"/>
              <a:t>not</a:t>
            </a:r>
            <a:r>
              <a:t> have bipolar disorder. </a:t>
            </a:r>
          </a:p>
        </p:txBody>
      </p:sp>
      <p:sp>
        <p:nvSpPr>
          <p:cNvPr id="223" name="Kessler RC, et al.  J Affective Disorders  2006 Dec; 96(3); 259-69"/>
          <p:cNvSpPr txBox="1"/>
          <p:nvPr/>
        </p:nvSpPr>
        <p:spPr>
          <a:xfrm>
            <a:off x="12525994" y="12473776"/>
            <a:ext cx="9801337" cy="500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3000">
                <a:solidFill>
                  <a:srgbClr val="000000"/>
                </a:solidFill>
                <a:latin typeface="Calibri"/>
                <a:ea typeface="Calibri"/>
                <a:cs typeface="Calibri"/>
                <a:sym typeface="Calibri"/>
              </a:defRPr>
            </a:pPr>
            <a:r>
              <a:t>Kessler RC, et al.  </a:t>
            </a:r>
            <a:r>
              <a:rPr i="1"/>
              <a:t>J Affective Disorders  </a:t>
            </a:r>
            <a:r>
              <a:t>2006 Dec; 96(3); 259-69</a:t>
            </a:r>
          </a:p>
        </p:txBody>
      </p:sp>
      <p:pic>
        <p:nvPicPr>
          <p:cNvPr id="224" name="Screen Shot 2020-09-19 at 11.38.00 AM.png" descr="Screen Shot 2020-09-19 at 11.38.00 AM.png"/>
          <p:cNvPicPr>
            <a:picLocks noChangeAspect="1"/>
          </p:cNvPicPr>
          <p:nvPr/>
        </p:nvPicPr>
        <p:blipFill>
          <a:blip r:embed="rId2"/>
          <a:stretch>
            <a:fillRect/>
          </a:stretch>
        </p:blipFill>
        <p:spPr>
          <a:xfrm>
            <a:off x="316438" y="12228531"/>
            <a:ext cx="4229102" cy="99060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1" animBg="1" advAuto="0"/>
      <p:bldP spid="221" grpId="2" animBg="1" advAuto="0"/>
      <p:bldP spid="222"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3" descr="Picture 3"/>
          <p:cNvPicPr>
            <a:picLocks noChangeAspect="1"/>
          </p:cNvPicPr>
          <p:nvPr/>
        </p:nvPicPr>
        <p:blipFill>
          <a:blip r:embed="rId2"/>
          <a:stretch>
            <a:fillRect/>
          </a:stretch>
        </p:blipFill>
        <p:spPr>
          <a:xfrm>
            <a:off x="6051369" y="2400891"/>
            <a:ext cx="12281262" cy="891421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1" nodeType="clickEffect">
                                  <p:stCondLst>
                                    <p:cond delay="0"/>
                                  </p:stCondLst>
                                  <p:iterate>
                                    <p:tmAbs val="0"/>
                                  </p:iterate>
                                  <p:childTnLst>
                                    <p:animEffect transition="out" filter="fade">
                                      <p:cBhvr>
                                        <p:cTn id="6" dur="500" fill="hold"/>
                                        <p:tgtEl>
                                          <p:spTgt spid="226"/>
                                        </p:tgtEl>
                                      </p:cBhvr>
                                    </p:animEffect>
                                    <p:set>
                                      <p:cBhvr>
                                        <p:cTn id="7" fill="hold">
                                          <p:stCondLst>
                                            <p:cond delay="499"/>
                                          </p:stCondLst>
                                        </p:cTn>
                                        <p:tgtEl>
                                          <p:spTgt spid="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When to Consider Particular Medications"/>
          <p:cNvSpPr txBox="1">
            <a:spLocks noGrp="1"/>
          </p:cNvSpPr>
          <p:nvPr>
            <p:ph type="title"/>
          </p:nvPr>
        </p:nvSpPr>
        <p:spPr>
          <a:xfrm>
            <a:off x="1206500" y="301689"/>
            <a:ext cx="21971000" cy="1433164"/>
          </a:xfrm>
          <a:prstGeom prst="rect">
            <a:avLst/>
          </a:prstGeom>
        </p:spPr>
        <p:txBody>
          <a:bodyPr/>
          <a:lstStyle>
            <a:lvl1pPr>
              <a:defRPr sz="7000" spc="-140"/>
            </a:lvl1pPr>
          </a:lstStyle>
          <a:p>
            <a:r>
              <a:t>When to Consider Particular Medications</a:t>
            </a:r>
          </a:p>
        </p:txBody>
      </p:sp>
      <p:graphicFrame>
        <p:nvGraphicFramePr>
          <p:cNvPr id="229" name="Table 1"/>
          <p:cNvGraphicFramePr/>
          <p:nvPr/>
        </p:nvGraphicFramePr>
        <p:xfrm>
          <a:off x="2831766" y="2768840"/>
          <a:ext cx="3357840" cy="3068524"/>
        </p:xfrm>
        <a:graphic>
          <a:graphicData uri="http://schemas.openxmlformats.org/drawingml/2006/table">
            <a:tbl>
              <a:tblPr>
                <a:tableStyleId>{C7B018BB-80A7-4F77-B60F-C8B233D01FF8}</a:tableStyleId>
              </a:tblPr>
              <a:tblGrid>
                <a:gridCol w="3345138">
                  <a:extLst>
                    <a:ext uri="{9D8B030D-6E8A-4147-A177-3AD203B41FA5}">
                      <a16:colId xmlns:a16="http://schemas.microsoft.com/office/drawing/2014/main" val="20000"/>
                    </a:ext>
                  </a:extLst>
                </a:gridCol>
              </a:tblGrid>
              <a:tr h="763955">
                <a:tc>
                  <a:txBody>
                    <a:bodyPr/>
                    <a:lstStyle/>
                    <a:p>
                      <a:pPr defTabSz="914400"/>
                      <a:r>
                        <a:rPr sz="3200"/>
                        <a:t>Fluoxetine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763955">
                <a:tc>
                  <a:txBody>
                    <a:bodyPr/>
                    <a:lstStyle/>
                    <a:p>
                      <a:pPr defTabSz="914400"/>
                      <a:r>
                        <a:rPr sz="3200"/>
                        <a:t>Paroxetine </a:t>
                      </a:r>
                    </a:p>
                  </a:txBody>
                  <a:tcPr marL="50800" marR="50800" marT="50800" marB="50800" anchor="ctr" horzOverflow="overflow">
                    <a:lnL w="12700">
                      <a:solidFill>
                        <a:srgbClr val="000000"/>
                      </a:solidFill>
                      <a:miter lim="400000"/>
                    </a:lnL>
                    <a:lnR w="12700">
                      <a:solidFill>
                        <a:srgbClr val="000000"/>
                      </a:solidFill>
                      <a:miter lim="400000"/>
                    </a:lnR>
                  </a:tcPr>
                </a:tc>
                <a:extLst>
                  <a:ext uri="{0D108BD9-81ED-4DB2-BD59-A6C34878D82A}">
                    <a16:rowId xmlns:a16="http://schemas.microsoft.com/office/drawing/2014/main" val="10001"/>
                  </a:ext>
                </a:extLst>
              </a:tr>
              <a:tr h="763955">
                <a:tc>
                  <a:txBody>
                    <a:bodyPr/>
                    <a:lstStyle/>
                    <a:p>
                      <a:pPr defTabSz="914400"/>
                      <a:r>
                        <a:rPr sz="3200"/>
                        <a:t>Escitalopram</a:t>
                      </a:r>
                    </a:p>
                  </a:txBody>
                  <a:tcPr marL="50800" marR="50800" marT="50800" marB="50800" anchor="ctr" horzOverflow="overflow">
                    <a:lnL w="12700">
                      <a:solidFill>
                        <a:srgbClr val="000000"/>
                      </a:solidFill>
                      <a:miter lim="400000"/>
                    </a:lnL>
                    <a:lnR w="12700">
                      <a:solidFill>
                        <a:srgbClr val="000000"/>
                      </a:solidFill>
                      <a:miter lim="400000"/>
                    </a:lnR>
                  </a:tcPr>
                </a:tc>
                <a:extLst>
                  <a:ext uri="{0D108BD9-81ED-4DB2-BD59-A6C34878D82A}">
                    <a16:rowId xmlns:a16="http://schemas.microsoft.com/office/drawing/2014/main" val="10002"/>
                  </a:ext>
                </a:extLst>
              </a:tr>
              <a:tr h="763955">
                <a:tc>
                  <a:txBody>
                    <a:bodyPr/>
                    <a:lstStyle/>
                    <a:p>
                      <a:pPr defTabSz="914400"/>
                      <a:r>
                        <a:rPr sz="3200"/>
                        <a:t>Sertraline</a:t>
                      </a:r>
                    </a:p>
                  </a:txBody>
                  <a:tcPr marL="50800" marR="50800" marT="50800" marB="50800" anchor="ctr" horzOverflow="overflow">
                    <a:lnL w="12700">
                      <a:solidFill>
                        <a:srgbClr val="000000"/>
                      </a:solidFill>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3"/>
                  </a:ext>
                </a:extLst>
              </a:tr>
            </a:tbl>
          </a:graphicData>
        </a:graphic>
      </p:graphicFrame>
      <p:graphicFrame>
        <p:nvGraphicFramePr>
          <p:cNvPr id="230" name="Table 1-1"/>
          <p:cNvGraphicFramePr/>
          <p:nvPr/>
        </p:nvGraphicFramePr>
        <p:xfrm>
          <a:off x="2831766" y="6681777"/>
          <a:ext cx="3357840" cy="1445864"/>
        </p:xfrm>
        <a:graphic>
          <a:graphicData uri="http://schemas.openxmlformats.org/drawingml/2006/table">
            <a:tbl>
              <a:tblPr>
                <a:tableStyleId>{C7B018BB-80A7-4F77-B60F-C8B233D01FF8}</a:tableStyleId>
              </a:tblPr>
              <a:tblGrid>
                <a:gridCol w="3345138">
                  <a:extLst>
                    <a:ext uri="{9D8B030D-6E8A-4147-A177-3AD203B41FA5}">
                      <a16:colId xmlns:a16="http://schemas.microsoft.com/office/drawing/2014/main" val="20000"/>
                    </a:ext>
                  </a:extLst>
                </a:gridCol>
              </a:tblGrid>
              <a:tr h="716581">
                <a:tc>
                  <a:txBody>
                    <a:bodyPr/>
                    <a:lstStyle/>
                    <a:p>
                      <a:pPr defTabSz="914400"/>
                      <a:r>
                        <a:rPr sz="3200"/>
                        <a:t>Venlafaxine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716581">
                <a:tc>
                  <a:txBody>
                    <a:bodyPr/>
                    <a:lstStyle/>
                    <a:p>
                      <a:pPr defTabSz="914400"/>
                      <a:r>
                        <a:rPr sz="3200"/>
                        <a:t>Duloxetine</a:t>
                      </a:r>
                    </a:p>
                  </a:txBody>
                  <a:tcPr marL="50800" marR="50800" marT="50800" marB="50800" anchor="ctr" horzOverflow="overflow">
                    <a:lnL w="12700">
                      <a:solidFill>
                        <a:srgbClr val="000000"/>
                      </a:solidFill>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1"/>
                  </a:ext>
                </a:extLst>
              </a:tr>
            </a:tbl>
          </a:graphicData>
        </a:graphic>
      </p:graphicFrame>
      <p:graphicFrame>
        <p:nvGraphicFramePr>
          <p:cNvPr id="231" name="Table 1-2"/>
          <p:cNvGraphicFramePr/>
          <p:nvPr/>
        </p:nvGraphicFramePr>
        <p:xfrm>
          <a:off x="2831766" y="8965704"/>
          <a:ext cx="3357840" cy="1445864"/>
        </p:xfrm>
        <a:graphic>
          <a:graphicData uri="http://schemas.openxmlformats.org/drawingml/2006/table">
            <a:tbl>
              <a:tblPr>
                <a:tableStyleId>{C7B018BB-80A7-4F77-B60F-C8B233D01FF8}</a:tableStyleId>
              </a:tblPr>
              <a:tblGrid>
                <a:gridCol w="3345138">
                  <a:extLst>
                    <a:ext uri="{9D8B030D-6E8A-4147-A177-3AD203B41FA5}">
                      <a16:colId xmlns:a16="http://schemas.microsoft.com/office/drawing/2014/main" val="20000"/>
                    </a:ext>
                  </a:extLst>
                </a:gridCol>
              </a:tblGrid>
              <a:tr h="716581">
                <a:tc>
                  <a:txBody>
                    <a:bodyPr/>
                    <a:lstStyle/>
                    <a:p>
                      <a:pPr defTabSz="914400"/>
                      <a:r>
                        <a:rPr sz="3200"/>
                        <a:t>Amitriptyline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716581">
                <a:tc>
                  <a:txBody>
                    <a:bodyPr/>
                    <a:lstStyle/>
                    <a:p>
                      <a:pPr defTabSz="914400"/>
                      <a:r>
                        <a:rPr sz="3200"/>
                        <a:t>Nortriptyline</a:t>
                      </a:r>
                    </a:p>
                  </a:txBody>
                  <a:tcPr marL="50800" marR="50800" marT="50800" marB="50800" anchor="ctr" horzOverflow="overflow">
                    <a:lnL w="12700">
                      <a:solidFill>
                        <a:srgbClr val="000000"/>
                      </a:solidFill>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1"/>
                  </a:ext>
                </a:extLst>
              </a:tr>
            </a:tbl>
          </a:graphicData>
        </a:graphic>
      </p:graphicFrame>
      <p:graphicFrame>
        <p:nvGraphicFramePr>
          <p:cNvPr id="232" name="Table 1-2-1"/>
          <p:cNvGraphicFramePr/>
          <p:nvPr/>
        </p:nvGraphicFramePr>
        <p:xfrm>
          <a:off x="2831767" y="11249631"/>
          <a:ext cx="3370539" cy="2126865"/>
        </p:xfrm>
        <a:graphic>
          <a:graphicData uri="http://schemas.openxmlformats.org/drawingml/2006/table">
            <a:tbl>
              <a:tblPr>
                <a:tableStyleId>{C7B018BB-80A7-4F77-B60F-C8B233D01FF8}</a:tableStyleId>
              </a:tblPr>
              <a:tblGrid>
                <a:gridCol w="3357838">
                  <a:extLst>
                    <a:ext uri="{9D8B030D-6E8A-4147-A177-3AD203B41FA5}">
                      <a16:colId xmlns:a16="http://schemas.microsoft.com/office/drawing/2014/main" val="20000"/>
                    </a:ext>
                  </a:extLst>
                </a:gridCol>
              </a:tblGrid>
              <a:tr h="704721">
                <a:tc>
                  <a:txBody>
                    <a:bodyPr/>
                    <a:lstStyle/>
                    <a:p>
                      <a:pPr defTabSz="914400"/>
                      <a:r>
                        <a:rPr sz="3200"/>
                        <a:t>Bupropion</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704721">
                <a:tc>
                  <a:txBody>
                    <a:bodyPr/>
                    <a:lstStyle/>
                    <a:p>
                      <a:pPr defTabSz="914400"/>
                      <a:r>
                        <a:rPr sz="3200"/>
                        <a:t>Mirtazapine</a:t>
                      </a:r>
                    </a:p>
                  </a:txBody>
                  <a:tcPr marL="50800" marR="50800" marT="50800" marB="50800" anchor="ctr" horzOverflow="overflow">
                    <a:lnL w="12700">
                      <a:solidFill>
                        <a:srgbClr val="000000"/>
                      </a:solidFill>
                      <a:miter lim="400000"/>
                    </a:lnL>
                    <a:lnR w="12700">
                      <a:solidFill>
                        <a:srgbClr val="000000"/>
                      </a:solidFill>
                      <a:miter lim="400000"/>
                    </a:lnR>
                  </a:tcPr>
                </a:tc>
                <a:extLst>
                  <a:ext uri="{0D108BD9-81ED-4DB2-BD59-A6C34878D82A}">
                    <a16:rowId xmlns:a16="http://schemas.microsoft.com/office/drawing/2014/main" val="10001"/>
                  </a:ext>
                </a:extLst>
              </a:tr>
              <a:tr h="704721">
                <a:tc>
                  <a:txBody>
                    <a:bodyPr/>
                    <a:lstStyle/>
                    <a:p>
                      <a:pPr defTabSz="914400"/>
                      <a:r>
                        <a:rPr sz="3200"/>
                        <a:t>Trazodone</a:t>
                      </a:r>
                    </a:p>
                  </a:txBody>
                  <a:tcPr marL="50800" marR="50800" marT="50800" marB="50800" anchor="ctr" horzOverflow="overflow">
                    <a:lnL w="12700">
                      <a:solidFill>
                        <a:srgbClr val="000000"/>
                      </a:solidFill>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2"/>
                  </a:ext>
                </a:extLst>
              </a:tr>
            </a:tbl>
          </a:graphicData>
        </a:graphic>
      </p:graphicFrame>
      <p:sp>
        <p:nvSpPr>
          <p:cNvPr id="233" name="SSRI"/>
          <p:cNvSpPr txBox="1"/>
          <p:nvPr/>
        </p:nvSpPr>
        <p:spPr>
          <a:xfrm>
            <a:off x="1147792" y="3926171"/>
            <a:ext cx="1541609" cy="741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90000"/>
              </a:lnSpc>
              <a:spcBef>
                <a:spcPts val="4500"/>
              </a:spcBef>
              <a:defRPr sz="4000" b="1">
                <a:solidFill>
                  <a:srgbClr val="FF2600"/>
                </a:solidFill>
              </a:defRPr>
            </a:lvl1pPr>
          </a:lstStyle>
          <a:p>
            <a:r>
              <a:t>SSRI</a:t>
            </a:r>
          </a:p>
        </p:txBody>
      </p:sp>
      <p:sp>
        <p:nvSpPr>
          <p:cNvPr id="234" name="SNRI"/>
          <p:cNvSpPr txBox="1"/>
          <p:nvPr/>
        </p:nvSpPr>
        <p:spPr>
          <a:xfrm>
            <a:off x="1147792" y="7027778"/>
            <a:ext cx="1541609" cy="741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90000"/>
              </a:lnSpc>
              <a:spcBef>
                <a:spcPts val="4500"/>
              </a:spcBef>
              <a:defRPr sz="4000" b="1">
                <a:solidFill>
                  <a:srgbClr val="FF2600"/>
                </a:solidFill>
              </a:defRPr>
            </a:lvl1pPr>
          </a:lstStyle>
          <a:p>
            <a:r>
              <a:t>SNRI</a:t>
            </a:r>
          </a:p>
        </p:txBody>
      </p:sp>
      <p:sp>
        <p:nvSpPr>
          <p:cNvPr id="235" name="TCA"/>
          <p:cNvSpPr txBox="1"/>
          <p:nvPr/>
        </p:nvSpPr>
        <p:spPr>
          <a:xfrm>
            <a:off x="1246733" y="9311705"/>
            <a:ext cx="1343727" cy="741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90000"/>
              </a:lnSpc>
              <a:spcBef>
                <a:spcPts val="4500"/>
              </a:spcBef>
              <a:defRPr sz="4000" b="1">
                <a:solidFill>
                  <a:srgbClr val="FF2600"/>
                </a:solidFill>
              </a:defRPr>
            </a:lvl1pPr>
          </a:lstStyle>
          <a:p>
            <a:r>
              <a:t>TCA</a:t>
            </a:r>
          </a:p>
        </p:txBody>
      </p:sp>
      <p:graphicFrame>
        <p:nvGraphicFramePr>
          <p:cNvPr id="236" name="Table 1-3"/>
          <p:cNvGraphicFramePr/>
          <p:nvPr/>
        </p:nvGraphicFramePr>
        <p:xfrm>
          <a:off x="6797647" y="2791732"/>
          <a:ext cx="16937547" cy="3068524"/>
        </p:xfrm>
        <a:graphic>
          <a:graphicData uri="http://schemas.openxmlformats.org/drawingml/2006/table">
            <a:tbl>
              <a:tblPr>
                <a:tableStyleId>{C7B018BB-80A7-4F77-B60F-C8B233D01FF8}</a:tableStyleId>
              </a:tblPr>
              <a:tblGrid>
                <a:gridCol w="16924846">
                  <a:extLst>
                    <a:ext uri="{9D8B030D-6E8A-4147-A177-3AD203B41FA5}">
                      <a16:colId xmlns:a16="http://schemas.microsoft.com/office/drawing/2014/main" val="20000"/>
                    </a:ext>
                  </a:extLst>
                </a:gridCol>
              </a:tblGrid>
              <a:tr h="763955">
                <a:tc>
                  <a:txBody>
                    <a:bodyPr/>
                    <a:lstStyle/>
                    <a:p>
                      <a:pPr algn="l" defTabSz="914400"/>
                      <a:r>
                        <a:rPr sz="2500"/>
                        <a:t>Longest duration of action, so most forgiving when some doses are missed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763955">
                <a:tc>
                  <a:txBody>
                    <a:bodyPr/>
                    <a:lstStyle/>
                    <a:p>
                      <a:pPr algn="l" defTabSz="914400"/>
                      <a:r>
                        <a:rPr sz="2500"/>
                        <a:t>Among the most helpful for anxiety / FDA approval for PTSD / Some evidence for earlier onset of benefit</a:t>
                      </a:r>
                    </a:p>
                  </a:txBody>
                  <a:tcPr marL="50800" marR="50800" marT="50800" marB="50800" anchor="ctr" horzOverflow="overflow">
                    <a:lnL w="12700">
                      <a:solidFill>
                        <a:srgbClr val="000000"/>
                      </a:solidFill>
                      <a:miter lim="400000"/>
                    </a:lnL>
                    <a:lnR w="12700">
                      <a:solidFill>
                        <a:srgbClr val="000000"/>
                      </a:solidFill>
                      <a:miter lim="400000"/>
                    </a:lnR>
                  </a:tcPr>
                </a:tc>
                <a:extLst>
                  <a:ext uri="{0D108BD9-81ED-4DB2-BD59-A6C34878D82A}">
                    <a16:rowId xmlns:a16="http://schemas.microsoft.com/office/drawing/2014/main" val="10001"/>
                  </a:ext>
                </a:extLst>
              </a:tr>
              <a:tr h="763955">
                <a:tc>
                  <a:txBody>
                    <a:bodyPr/>
                    <a:lstStyle/>
                    <a:p>
                      <a:pPr algn="l" defTabSz="914400"/>
                      <a:r>
                        <a:rPr sz="2500"/>
                        <a:t>Among the most helpful for anxiety / Generally very well tolerated</a:t>
                      </a:r>
                    </a:p>
                  </a:txBody>
                  <a:tcPr marL="50800" marR="50800" marT="50800" marB="50800" anchor="ctr" horzOverflow="overflow">
                    <a:lnL w="12700">
                      <a:solidFill>
                        <a:srgbClr val="000000"/>
                      </a:solidFill>
                      <a:miter lim="400000"/>
                    </a:lnL>
                    <a:lnR w="12700">
                      <a:solidFill>
                        <a:srgbClr val="000000"/>
                      </a:solidFill>
                      <a:miter lim="400000"/>
                    </a:lnR>
                  </a:tcPr>
                </a:tc>
                <a:extLst>
                  <a:ext uri="{0D108BD9-81ED-4DB2-BD59-A6C34878D82A}">
                    <a16:rowId xmlns:a16="http://schemas.microsoft.com/office/drawing/2014/main" val="10002"/>
                  </a:ext>
                </a:extLst>
              </a:tr>
              <a:tr h="763955">
                <a:tc>
                  <a:txBody>
                    <a:bodyPr/>
                    <a:lstStyle/>
                    <a:p>
                      <a:pPr algn="l" defTabSz="914400"/>
                      <a:r>
                        <a:rPr sz="2500"/>
                        <a:t>FDA approval for PTSD / Considered Safest Antidepressant in Pregnancy and During Lactation</a:t>
                      </a:r>
                    </a:p>
                  </a:txBody>
                  <a:tcPr marL="50800" marR="50800" marT="50800" marB="50800" anchor="ctr" horzOverflow="overflow">
                    <a:lnL w="12700">
                      <a:solidFill>
                        <a:srgbClr val="000000"/>
                      </a:solidFill>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3"/>
                  </a:ext>
                </a:extLst>
              </a:tr>
            </a:tbl>
          </a:graphicData>
        </a:graphic>
      </p:graphicFrame>
      <p:graphicFrame>
        <p:nvGraphicFramePr>
          <p:cNvPr id="237" name="Table 1-3-1"/>
          <p:cNvGraphicFramePr/>
          <p:nvPr/>
        </p:nvGraphicFramePr>
        <p:xfrm>
          <a:off x="6797647" y="6663631"/>
          <a:ext cx="16937547" cy="1482157"/>
        </p:xfrm>
        <a:graphic>
          <a:graphicData uri="http://schemas.openxmlformats.org/drawingml/2006/table">
            <a:tbl>
              <a:tblPr>
                <a:tableStyleId>{C7B018BB-80A7-4F77-B60F-C8B233D01FF8}</a:tableStyleId>
              </a:tblPr>
              <a:tblGrid>
                <a:gridCol w="16924846">
                  <a:extLst>
                    <a:ext uri="{9D8B030D-6E8A-4147-A177-3AD203B41FA5}">
                      <a16:colId xmlns:a16="http://schemas.microsoft.com/office/drawing/2014/main" val="20000"/>
                    </a:ext>
                  </a:extLst>
                </a:gridCol>
              </a:tblGrid>
              <a:tr h="734728">
                <a:tc>
                  <a:txBody>
                    <a:bodyPr/>
                    <a:lstStyle/>
                    <a:p>
                      <a:pPr algn="l" defTabSz="914400"/>
                      <a:r>
                        <a:rPr sz="2500"/>
                        <a:t>Among the most helpful for anxiety / Helpful for ADD/ADHD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734728">
                <a:tc>
                  <a:txBody>
                    <a:bodyPr/>
                    <a:lstStyle/>
                    <a:p>
                      <a:pPr algn="l" defTabSz="914400"/>
                      <a:r>
                        <a:rPr sz="2500"/>
                        <a:t>Among the most helpful for anxiety / Helpful for Chronic Musculoskeletal, Neuropathic and Myofascial Pain</a:t>
                      </a:r>
                    </a:p>
                  </a:txBody>
                  <a:tcPr marL="50800" marR="50800" marT="50800" marB="50800" anchor="ctr" horzOverflow="overflow">
                    <a:lnL w="12700">
                      <a:solidFill>
                        <a:srgbClr val="000000"/>
                      </a:solidFill>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1"/>
                  </a:ext>
                </a:extLst>
              </a:tr>
            </a:tbl>
          </a:graphicData>
        </a:graphic>
      </p:graphicFrame>
      <p:graphicFrame>
        <p:nvGraphicFramePr>
          <p:cNvPr id="238" name="Table 1-3-1-1"/>
          <p:cNvGraphicFramePr/>
          <p:nvPr/>
        </p:nvGraphicFramePr>
        <p:xfrm>
          <a:off x="6797647" y="8965704"/>
          <a:ext cx="16937547" cy="1482158"/>
        </p:xfrm>
        <a:graphic>
          <a:graphicData uri="http://schemas.openxmlformats.org/drawingml/2006/table">
            <a:tbl>
              <a:tblPr>
                <a:tableStyleId>{C7B018BB-80A7-4F77-B60F-C8B233D01FF8}</a:tableStyleId>
              </a:tblPr>
              <a:tblGrid>
                <a:gridCol w="16924846">
                  <a:extLst>
                    <a:ext uri="{9D8B030D-6E8A-4147-A177-3AD203B41FA5}">
                      <a16:colId xmlns:a16="http://schemas.microsoft.com/office/drawing/2014/main" val="20000"/>
                    </a:ext>
                  </a:extLst>
                </a:gridCol>
              </a:tblGrid>
              <a:tr h="734728">
                <a:tc>
                  <a:txBody>
                    <a:bodyPr/>
                    <a:lstStyle/>
                    <a:p>
                      <a:pPr algn="l" defTabSz="914400"/>
                      <a:r>
                        <a:rPr sz="2500"/>
                        <a:t>Helpful for Insomnia, Migraine Prophylaxis, Neuropathic Pain, Myofascial Pain</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734728">
                <a:tc>
                  <a:txBody>
                    <a:bodyPr/>
                    <a:lstStyle/>
                    <a:p>
                      <a:pPr algn="l" defTabSz="914400"/>
                      <a:r>
                        <a:rPr sz="2500"/>
                        <a:t>Helpful for Migraine Prophylaxis </a:t>
                      </a:r>
                    </a:p>
                  </a:txBody>
                  <a:tcPr marL="50800" marR="50800" marT="50800" marB="50800" anchor="ctr" horzOverflow="overflow">
                    <a:lnL w="12700">
                      <a:solidFill>
                        <a:srgbClr val="000000"/>
                      </a:solidFill>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1"/>
                  </a:ext>
                </a:extLst>
              </a:tr>
            </a:tbl>
          </a:graphicData>
        </a:graphic>
      </p:graphicFrame>
      <p:graphicFrame>
        <p:nvGraphicFramePr>
          <p:cNvPr id="239" name="Table 1-3-1-1-1"/>
          <p:cNvGraphicFramePr/>
          <p:nvPr/>
        </p:nvGraphicFramePr>
        <p:xfrm>
          <a:off x="6797647" y="11267778"/>
          <a:ext cx="16937547" cy="2090572"/>
        </p:xfrm>
        <a:graphic>
          <a:graphicData uri="http://schemas.openxmlformats.org/drawingml/2006/table">
            <a:tbl>
              <a:tblPr>
                <a:tableStyleId>{C7B018BB-80A7-4F77-B60F-C8B233D01FF8}</a:tableStyleId>
              </a:tblPr>
              <a:tblGrid>
                <a:gridCol w="16924846">
                  <a:extLst>
                    <a:ext uri="{9D8B030D-6E8A-4147-A177-3AD203B41FA5}">
                      <a16:colId xmlns:a16="http://schemas.microsoft.com/office/drawing/2014/main" val="20000"/>
                    </a:ext>
                  </a:extLst>
                </a:gridCol>
              </a:tblGrid>
              <a:tr h="692623">
                <a:tc>
                  <a:txBody>
                    <a:bodyPr/>
                    <a:lstStyle/>
                    <a:p>
                      <a:pPr algn="l" defTabSz="914400"/>
                      <a:r>
                        <a:rPr sz="2500"/>
                        <a:t>No Sexual Side Effects / Helpful for Tobacco Cessation / Helpful for Methamphetamine Use / Helpful for ADD/ADHD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692623">
                <a:tc>
                  <a:txBody>
                    <a:bodyPr/>
                    <a:lstStyle/>
                    <a:p>
                      <a:pPr algn="l" defTabSz="914400"/>
                      <a:r>
                        <a:rPr sz="2500"/>
                        <a:t>No Sexual Side Effects / Helpful for Methamphetamine Use /  Helpful for Insomnia, Chronic Nausea, Low Appetite</a:t>
                      </a:r>
                    </a:p>
                  </a:txBody>
                  <a:tcPr marL="50800" marR="50800" marT="50800" marB="50800" anchor="ctr" horzOverflow="overflow">
                    <a:lnL w="12700">
                      <a:solidFill>
                        <a:srgbClr val="000000"/>
                      </a:solidFill>
                      <a:miter lim="400000"/>
                    </a:lnL>
                    <a:lnR w="12700">
                      <a:solidFill>
                        <a:srgbClr val="000000"/>
                      </a:solidFill>
                      <a:miter lim="400000"/>
                    </a:lnR>
                  </a:tcPr>
                </a:tc>
                <a:extLst>
                  <a:ext uri="{0D108BD9-81ED-4DB2-BD59-A6C34878D82A}">
                    <a16:rowId xmlns:a16="http://schemas.microsoft.com/office/drawing/2014/main" val="10001"/>
                  </a:ext>
                </a:extLst>
              </a:tr>
              <a:tr h="692623">
                <a:tc>
                  <a:txBody>
                    <a:bodyPr/>
                    <a:lstStyle/>
                    <a:p>
                      <a:pPr algn="l" defTabSz="914400"/>
                      <a:r>
                        <a:rPr sz="2500"/>
                        <a:t>No Sexual Side Effects / Helpful for Insomnia</a:t>
                      </a:r>
                    </a:p>
                  </a:txBody>
                  <a:tcPr marL="50800" marR="50800" marT="50800" marB="50800" anchor="ctr" horzOverflow="overflow">
                    <a:lnL w="12700">
                      <a:solidFill>
                        <a:srgbClr val="000000"/>
                      </a:solidFill>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2"/>
                  </a:ext>
                </a:extLst>
              </a:tr>
            </a:tbl>
          </a:graphicData>
        </a:graphic>
      </p:graphicFrame>
      <p:sp>
        <p:nvSpPr>
          <p:cNvPr id="240" name="The following medication characteristics may help"/>
          <p:cNvSpPr txBox="1"/>
          <p:nvPr/>
        </p:nvSpPr>
        <p:spPr>
          <a:xfrm>
            <a:off x="1206500" y="1391205"/>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5000" b="1">
                <a:solidFill>
                  <a:srgbClr val="000000"/>
                </a:solidFill>
              </a:defRPr>
            </a:lvl1pPr>
          </a:lstStyle>
          <a:p>
            <a:r>
              <a:t>The following medication characteristics may help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2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2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2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2" animBg="1" advAuto="0"/>
      <p:bldP spid="230" grpId="5" animBg="1" advAuto="0"/>
      <p:bldP spid="231" grpId="8" animBg="1" advAuto="0"/>
      <p:bldP spid="232" grpId="10" animBg="1" advAuto="0"/>
      <p:bldP spid="233" grpId="1" animBg="1" advAuto="0"/>
      <p:bldP spid="234" grpId="4" animBg="1" advAuto="0"/>
      <p:bldP spid="235" grpId="7" animBg="1" advAuto="0"/>
      <p:bldP spid="236" grpId="3" animBg="1" advAuto="0"/>
      <p:bldP spid="237" grpId="6" animBg="1" advAuto="0"/>
      <p:bldP spid="238" grpId="9" animBg="1" advAuto="0"/>
      <p:bldP spid="239" grpId="1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When to Avoid Particular Medications"/>
          <p:cNvSpPr txBox="1">
            <a:spLocks noGrp="1"/>
          </p:cNvSpPr>
          <p:nvPr>
            <p:ph type="title"/>
          </p:nvPr>
        </p:nvSpPr>
        <p:spPr>
          <a:xfrm>
            <a:off x="1206500" y="587453"/>
            <a:ext cx="21971000" cy="1338293"/>
          </a:xfrm>
          <a:prstGeom prst="rect">
            <a:avLst/>
          </a:prstGeom>
        </p:spPr>
        <p:txBody>
          <a:bodyPr/>
          <a:lstStyle/>
          <a:p>
            <a:pPr>
              <a:defRPr sz="5500" spc="-110"/>
            </a:pPr>
            <a:r>
              <a:rPr sz="7500" spc="-150"/>
              <a:t>When to </a:t>
            </a:r>
            <a:r>
              <a:rPr sz="7500" u="sng" spc="-150"/>
              <a:t>Avoid</a:t>
            </a:r>
            <a:r>
              <a:rPr sz="7500" spc="-150"/>
              <a:t> Particular Medications</a:t>
            </a:r>
            <a:r>
              <a:t>                                    </a:t>
            </a:r>
          </a:p>
        </p:txBody>
      </p:sp>
      <p:graphicFrame>
        <p:nvGraphicFramePr>
          <p:cNvPr id="243" name="Table 1"/>
          <p:cNvGraphicFramePr/>
          <p:nvPr/>
        </p:nvGraphicFramePr>
        <p:xfrm>
          <a:off x="2230583" y="2872359"/>
          <a:ext cx="3357839" cy="3682408"/>
        </p:xfrm>
        <a:graphic>
          <a:graphicData uri="http://schemas.openxmlformats.org/drawingml/2006/table">
            <a:tbl>
              <a:tblPr>
                <a:tableStyleId>{C7B018BB-80A7-4F77-B60F-C8B233D01FF8}</a:tableStyleId>
              </a:tblPr>
              <a:tblGrid>
                <a:gridCol w="3345138">
                  <a:extLst>
                    <a:ext uri="{9D8B030D-6E8A-4147-A177-3AD203B41FA5}">
                      <a16:colId xmlns:a16="http://schemas.microsoft.com/office/drawing/2014/main" val="20000"/>
                    </a:ext>
                  </a:extLst>
                </a:gridCol>
              </a:tblGrid>
              <a:tr h="733941">
                <a:tc>
                  <a:txBody>
                    <a:bodyPr/>
                    <a:lstStyle/>
                    <a:p>
                      <a:pPr defTabSz="914400"/>
                      <a:r>
                        <a:rPr sz="3200"/>
                        <a:t>Fluoxetine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733941">
                <a:tc>
                  <a:txBody>
                    <a:bodyPr/>
                    <a:lstStyle/>
                    <a:p>
                      <a:pPr defTabSz="914400"/>
                      <a:r>
                        <a:rPr sz="3200"/>
                        <a:t>Paroxetine </a:t>
                      </a:r>
                    </a:p>
                  </a:txBody>
                  <a:tcPr marL="50800" marR="50800" marT="50800" marB="50800" anchor="ctr" horzOverflow="overflow">
                    <a:lnL w="12700">
                      <a:solidFill>
                        <a:srgbClr val="000000"/>
                      </a:solidFill>
                      <a:miter lim="400000"/>
                    </a:lnL>
                    <a:lnR w="12700">
                      <a:solidFill>
                        <a:srgbClr val="000000"/>
                      </a:solidFill>
                      <a:miter lim="400000"/>
                    </a:lnR>
                  </a:tcPr>
                </a:tc>
                <a:extLst>
                  <a:ext uri="{0D108BD9-81ED-4DB2-BD59-A6C34878D82A}">
                    <a16:rowId xmlns:a16="http://schemas.microsoft.com/office/drawing/2014/main" val="10001"/>
                  </a:ext>
                </a:extLst>
              </a:tr>
              <a:tr h="733941">
                <a:tc>
                  <a:txBody>
                    <a:bodyPr/>
                    <a:lstStyle/>
                    <a:p>
                      <a:pPr defTabSz="914400"/>
                      <a:r>
                        <a:rPr sz="3200"/>
                        <a:t>Escitalopram</a:t>
                      </a:r>
                    </a:p>
                  </a:txBody>
                  <a:tcPr marL="50800" marR="50800" marT="50800" marB="50800" anchor="ctr" horzOverflow="overflow">
                    <a:lnL w="12700">
                      <a:solidFill>
                        <a:srgbClr val="000000"/>
                      </a:solidFill>
                      <a:miter lim="400000"/>
                    </a:lnL>
                    <a:lnR w="12700">
                      <a:solidFill>
                        <a:srgbClr val="000000"/>
                      </a:solidFill>
                      <a:miter lim="400000"/>
                    </a:lnR>
                  </a:tcPr>
                </a:tc>
                <a:extLst>
                  <a:ext uri="{0D108BD9-81ED-4DB2-BD59-A6C34878D82A}">
                    <a16:rowId xmlns:a16="http://schemas.microsoft.com/office/drawing/2014/main" val="10002"/>
                  </a:ext>
                </a:extLst>
              </a:tr>
              <a:tr h="733941">
                <a:tc>
                  <a:txBody>
                    <a:bodyPr/>
                    <a:lstStyle/>
                    <a:p>
                      <a:pPr defTabSz="914400"/>
                      <a:r>
                        <a:rPr sz="3200"/>
                        <a:t>Citalopram</a:t>
                      </a:r>
                    </a:p>
                  </a:txBody>
                  <a:tcPr marL="50800" marR="50800" marT="50800" marB="50800" anchor="ctr" horzOverflow="overflow">
                    <a:lnL w="12700">
                      <a:solidFill>
                        <a:srgbClr val="000000"/>
                      </a:solidFill>
                      <a:miter lim="400000"/>
                    </a:lnL>
                    <a:lnR w="12700">
                      <a:solidFill>
                        <a:srgbClr val="000000"/>
                      </a:solidFill>
                      <a:miter lim="400000"/>
                    </a:lnR>
                  </a:tcPr>
                </a:tc>
                <a:extLst>
                  <a:ext uri="{0D108BD9-81ED-4DB2-BD59-A6C34878D82A}">
                    <a16:rowId xmlns:a16="http://schemas.microsoft.com/office/drawing/2014/main" val="10003"/>
                  </a:ext>
                </a:extLst>
              </a:tr>
              <a:tr h="733941">
                <a:tc>
                  <a:txBody>
                    <a:bodyPr/>
                    <a:lstStyle/>
                    <a:p>
                      <a:pPr defTabSz="914400"/>
                      <a:r>
                        <a:rPr sz="3200"/>
                        <a:t>Sertraline</a:t>
                      </a:r>
                    </a:p>
                  </a:txBody>
                  <a:tcPr marL="50800" marR="50800" marT="50800" marB="50800" anchor="ctr" horzOverflow="overflow">
                    <a:lnL w="12700">
                      <a:solidFill>
                        <a:srgbClr val="000000"/>
                      </a:solidFill>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4"/>
                  </a:ext>
                </a:extLst>
              </a:tr>
            </a:tbl>
          </a:graphicData>
        </a:graphic>
      </p:graphicFrame>
      <p:graphicFrame>
        <p:nvGraphicFramePr>
          <p:cNvPr id="244" name="Table 1-1"/>
          <p:cNvGraphicFramePr/>
          <p:nvPr/>
        </p:nvGraphicFramePr>
        <p:xfrm>
          <a:off x="2230583" y="7380130"/>
          <a:ext cx="3357839" cy="753861"/>
        </p:xfrm>
        <a:graphic>
          <a:graphicData uri="http://schemas.openxmlformats.org/drawingml/2006/table">
            <a:tbl>
              <a:tblPr>
                <a:tableStyleId>{C7B018BB-80A7-4F77-B60F-C8B233D01FF8}</a:tableStyleId>
              </a:tblPr>
              <a:tblGrid>
                <a:gridCol w="3345138">
                  <a:extLst>
                    <a:ext uri="{9D8B030D-6E8A-4147-A177-3AD203B41FA5}">
                      <a16:colId xmlns:a16="http://schemas.microsoft.com/office/drawing/2014/main" val="20000"/>
                    </a:ext>
                  </a:extLst>
                </a:gridCol>
              </a:tblGrid>
              <a:tr h="741160">
                <a:tc>
                  <a:txBody>
                    <a:bodyPr/>
                    <a:lstStyle/>
                    <a:p>
                      <a:pPr defTabSz="914400"/>
                      <a:r>
                        <a:rPr sz="3200"/>
                        <a:t>Venlafaxine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0"/>
                  </a:ext>
                </a:extLst>
              </a:tr>
            </a:tbl>
          </a:graphicData>
        </a:graphic>
      </p:graphicFrame>
      <p:graphicFrame>
        <p:nvGraphicFramePr>
          <p:cNvPr id="245" name="Table 1-2"/>
          <p:cNvGraphicFramePr/>
          <p:nvPr/>
        </p:nvGraphicFramePr>
        <p:xfrm>
          <a:off x="2230583" y="8947557"/>
          <a:ext cx="3357839" cy="1445864"/>
        </p:xfrm>
        <a:graphic>
          <a:graphicData uri="http://schemas.openxmlformats.org/drawingml/2006/table">
            <a:tbl>
              <a:tblPr>
                <a:tableStyleId>{C7B018BB-80A7-4F77-B60F-C8B233D01FF8}</a:tableStyleId>
              </a:tblPr>
              <a:tblGrid>
                <a:gridCol w="3345138">
                  <a:extLst>
                    <a:ext uri="{9D8B030D-6E8A-4147-A177-3AD203B41FA5}">
                      <a16:colId xmlns:a16="http://schemas.microsoft.com/office/drawing/2014/main" val="20000"/>
                    </a:ext>
                  </a:extLst>
                </a:gridCol>
              </a:tblGrid>
              <a:tr h="716581">
                <a:tc>
                  <a:txBody>
                    <a:bodyPr/>
                    <a:lstStyle/>
                    <a:p>
                      <a:pPr defTabSz="914400"/>
                      <a:r>
                        <a:rPr sz="3200"/>
                        <a:t>Amitriptyline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716581">
                <a:tc>
                  <a:txBody>
                    <a:bodyPr/>
                    <a:lstStyle/>
                    <a:p>
                      <a:pPr defTabSz="914400"/>
                      <a:r>
                        <a:rPr sz="3200"/>
                        <a:t>Nortriptyline</a:t>
                      </a:r>
                    </a:p>
                  </a:txBody>
                  <a:tcPr marL="50800" marR="50800" marT="50800" marB="50800" anchor="ctr" horzOverflow="overflow">
                    <a:lnL w="12700">
                      <a:solidFill>
                        <a:srgbClr val="000000"/>
                      </a:solidFill>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1"/>
                  </a:ext>
                </a:extLst>
              </a:tr>
            </a:tbl>
          </a:graphicData>
        </a:graphic>
      </p:graphicFrame>
      <p:graphicFrame>
        <p:nvGraphicFramePr>
          <p:cNvPr id="246" name="Table 1-2-1"/>
          <p:cNvGraphicFramePr/>
          <p:nvPr/>
        </p:nvGraphicFramePr>
        <p:xfrm>
          <a:off x="2224233" y="11200638"/>
          <a:ext cx="3370539" cy="1494857"/>
        </p:xfrm>
        <a:graphic>
          <a:graphicData uri="http://schemas.openxmlformats.org/drawingml/2006/table">
            <a:tbl>
              <a:tblPr>
                <a:tableStyleId>{C7B018BB-80A7-4F77-B60F-C8B233D01FF8}</a:tableStyleId>
              </a:tblPr>
              <a:tblGrid>
                <a:gridCol w="3357838">
                  <a:extLst>
                    <a:ext uri="{9D8B030D-6E8A-4147-A177-3AD203B41FA5}">
                      <a16:colId xmlns:a16="http://schemas.microsoft.com/office/drawing/2014/main" val="20000"/>
                    </a:ext>
                  </a:extLst>
                </a:gridCol>
              </a:tblGrid>
              <a:tr h="741078">
                <a:tc>
                  <a:txBody>
                    <a:bodyPr/>
                    <a:lstStyle/>
                    <a:p>
                      <a:pPr defTabSz="914400"/>
                      <a:r>
                        <a:rPr sz="3200"/>
                        <a:t>Bupropion</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741078">
                <a:tc>
                  <a:txBody>
                    <a:bodyPr/>
                    <a:lstStyle/>
                    <a:p>
                      <a:pPr defTabSz="914400"/>
                      <a:r>
                        <a:rPr sz="3200"/>
                        <a:t>Mirtazapine</a:t>
                      </a:r>
                    </a:p>
                  </a:txBody>
                  <a:tcPr marL="50800" marR="50800" marT="50800" marB="50800" anchor="ctr" horzOverflow="overflow">
                    <a:lnL w="12700">
                      <a:solidFill>
                        <a:srgbClr val="000000"/>
                      </a:solidFill>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1"/>
                  </a:ext>
                </a:extLst>
              </a:tr>
            </a:tbl>
          </a:graphicData>
        </a:graphic>
      </p:graphicFrame>
      <p:sp>
        <p:nvSpPr>
          <p:cNvPr id="247" name="SSRI"/>
          <p:cNvSpPr txBox="1"/>
          <p:nvPr/>
        </p:nvSpPr>
        <p:spPr>
          <a:xfrm>
            <a:off x="675766" y="4336632"/>
            <a:ext cx="1541609" cy="741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90000"/>
              </a:lnSpc>
              <a:spcBef>
                <a:spcPts val="4500"/>
              </a:spcBef>
              <a:defRPr sz="4000" b="1">
                <a:solidFill>
                  <a:srgbClr val="FF2600"/>
                </a:solidFill>
              </a:defRPr>
            </a:lvl1pPr>
          </a:lstStyle>
          <a:p>
            <a:r>
              <a:t>SSRI</a:t>
            </a:r>
          </a:p>
        </p:txBody>
      </p:sp>
      <p:sp>
        <p:nvSpPr>
          <p:cNvPr id="248" name="SNRI"/>
          <p:cNvSpPr txBox="1"/>
          <p:nvPr/>
        </p:nvSpPr>
        <p:spPr>
          <a:xfrm>
            <a:off x="675766" y="7380130"/>
            <a:ext cx="1541609" cy="741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90000"/>
              </a:lnSpc>
              <a:spcBef>
                <a:spcPts val="4500"/>
              </a:spcBef>
              <a:defRPr sz="4000" b="1">
                <a:solidFill>
                  <a:srgbClr val="FF2600"/>
                </a:solidFill>
              </a:defRPr>
            </a:lvl1pPr>
          </a:lstStyle>
          <a:p>
            <a:r>
              <a:t>SNRI</a:t>
            </a:r>
          </a:p>
        </p:txBody>
      </p:sp>
      <p:sp>
        <p:nvSpPr>
          <p:cNvPr id="249" name="TCA"/>
          <p:cNvSpPr txBox="1"/>
          <p:nvPr/>
        </p:nvSpPr>
        <p:spPr>
          <a:xfrm>
            <a:off x="774707" y="9311705"/>
            <a:ext cx="1343727" cy="741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90000"/>
              </a:lnSpc>
              <a:spcBef>
                <a:spcPts val="4500"/>
              </a:spcBef>
              <a:defRPr sz="4000" b="1">
                <a:solidFill>
                  <a:srgbClr val="FF2600"/>
                </a:solidFill>
              </a:defRPr>
            </a:lvl1pPr>
          </a:lstStyle>
          <a:p>
            <a:r>
              <a:t>TCA</a:t>
            </a:r>
          </a:p>
        </p:txBody>
      </p:sp>
      <p:graphicFrame>
        <p:nvGraphicFramePr>
          <p:cNvPr id="250" name="Table 1-3"/>
          <p:cNvGraphicFramePr/>
          <p:nvPr/>
        </p:nvGraphicFramePr>
        <p:xfrm>
          <a:off x="6052179" y="2848767"/>
          <a:ext cx="17651093" cy="3695108"/>
        </p:xfrm>
        <a:graphic>
          <a:graphicData uri="http://schemas.openxmlformats.org/drawingml/2006/table">
            <a:tbl>
              <a:tblPr>
                <a:tableStyleId>{C7B018BB-80A7-4F77-B60F-C8B233D01FF8}</a:tableStyleId>
              </a:tblPr>
              <a:tblGrid>
                <a:gridCol w="17638392">
                  <a:extLst>
                    <a:ext uri="{9D8B030D-6E8A-4147-A177-3AD203B41FA5}">
                      <a16:colId xmlns:a16="http://schemas.microsoft.com/office/drawing/2014/main" val="20000"/>
                    </a:ext>
                  </a:extLst>
                </a:gridCol>
              </a:tblGrid>
              <a:tr h="736481">
                <a:tc>
                  <a:txBody>
                    <a:bodyPr/>
                    <a:lstStyle/>
                    <a:p>
                      <a:pPr algn="l" defTabSz="914400"/>
                      <a:r>
                        <a:rPr sz="2500"/>
                        <a:t>Use with caution if already on many medications due to medication interactions / Most likely to cause hyponatremia </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736481">
                <a:tc>
                  <a:txBody>
                    <a:bodyPr/>
                    <a:lstStyle/>
                    <a:p>
                      <a:pPr algn="l" defTabSz="914400">
                        <a:defRPr sz="2200"/>
                      </a:pPr>
                      <a:r>
                        <a:rPr b="1"/>
                        <a:t>Avoid Use if Pregnant</a:t>
                      </a:r>
                      <a:r>
                        <a:t> / Use with caution if already on many meds / Most likely to cause hyponatremia / Notable Discontinuation Syndrome</a:t>
                      </a:r>
                    </a:p>
                  </a:txBody>
                  <a:tcPr marL="50800" marR="50800" marT="50800" marB="50800" anchor="ctr" horzOverflow="overflow">
                    <a:lnL w="12700">
                      <a:solidFill>
                        <a:srgbClr val="000000"/>
                      </a:solidFill>
                      <a:miter lim="400000"/>
                    </a:lnL>
                    <a:lnR w="12700">
                      <a:solidFill>
                        <a:srgbClr val="000000"/>
                      </a:solidFill>
                      <a:miter lim="400000"/>
                    </a:lnR>
                  </a:tcPr>
                </a:tc>
                <a:extLst>
                  <a:ext uri="{0D108BD9-81ED-4DB2-BD59-A6C34878D82A}">
                    <a16:rowId xmlns:a16="http://schemas.microsoft.com/office/drawing/2014/main" val="10001"/>
                  </a:ext>
                </a:extLst>
              </a:tr>
              <a:tr h="736481">
                <a:tc>
                  <a:txBody>
                    <a:bodyPr/>
                    <a:lstStyle/>
                    <a:p>
                      <a:pPr algn="l" defTabSz="914400"/>
                      <a:r>
                        <a:rPr sz="2500"/>
                        <a:t>If QTc Interval is Prolonged or if there is risk for this</a:t>
                      </a:r>
                    </a:p>
                  </a:txBody>
                  <a:tcPr marL="50800" marR="50800" marT="50800" marB="50800" anchor="ctr" horzOverflow="overflow">
                    <a:lnL w="12700">
                      <a:solidFill>
                        <a:srgbClr val="000000"/>
                      </a:solidFill>
                      <a:miter lim="400000"/>
                    </a:lnL>
                    <a:lnR w="12700">
                      <a:solidFill>
                        <a:srgbClr val="000000"/>
                      </a:solidFill>
                      <a:miter lim="400000"/>
                    </a:lnR>
                  </a:tcPr>
                </a:tc>
                <a:extLst>
                  <a:ext uri="{0D108BD9-81ED-4DB2-BD59-A6C34878D82A}">
                    <a16:rowId xmlns:a16="http://schemas.microsoft.com/office/drawing/2014/main" val="10002"/>
                  </a:ext>
                </a:extLst>
              </a:tr>
              <a:tr h="736481">
                <a:tc>
                  <a:txBody>
                    <a:bodyPr/>
                    <a:lstStyle/>
                    <a:p>
                      <a:pPr algn="l" defTabSz="914400"/>
                      <a:r>
                        <a:rPr sz="2500"/>
                        <a:t>If QTc Interval is Prolonged or if there is risk for this</a:t>
                      </a:r>
                    </a:p>
                  </a:txBody>
                  <a:tcPr marL="50800" marR="50800" marT="50800" marB="50800" anchor="ctr" horzOverflow="overflow">
                    <a:lnL w="12700">
                      <a:solidFill>
                        <a:srgbClr val="000000"/>
                      </a:solidFill>
                      <a:miter lim="400000"/>
                    </a:lnL>
                    <a:lnR w="12700">
                      <a:solidFill>
                        <a:srgbClr val="000000"/>
                      </a:solidFill>
                      <a:miter lim="400000"/>
                    </a:lnR>
                  </a:tcPr>
                </a:tc>
                <a:extLst>
                  <a:ext uri="{0D108BD9-81ED-4DB2-BD59-A6C34878D82A}">
                    <a16:rowId xmlns:a16="http://schemas.microsoft.com/office/drawing/2014/main" val="10003"/>
                  </a:ext>
                </a:extLst>
              </a:tr>
              <a:tr h="736481">
                <a:tc>
                  <a:txBody>
                    <a:bodyPr/>
                    <a:lstStyle/>
                    <a:p>
                      <a:pPr algn="l" defTabSz="914400"/>
                      <a:r>
                        <a:rPr sz="2500"/>
                        <a:t>If nausea is already present / if patient is prone to GI side effects</a:t>
                      </a:r>
                    </a:p>
                  </a:txBody>
                  <a:tcPr marL="50800" marR="50800" marT="50800" marB="50800" anchor="ctr" horzOverflow="overflow">
                    <a:lnL w="12700">
                      <a:solidFill>
                        <a:srgbClr val="000000"/>
                      </a:solidFill>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4"/>
                  </a:ext>
                </a:extLst>
              </a:tr>
            </a:tbl>
          </a:graphicData>
        </a:graphic>
      </p:graphicFrame>
      <p:graphicFrame>
        <p:nvGraphicFramePr>
          <p:cNvPr id="251" name="Table 1-3-1"/>
          <p:cNvGraphicFramePr/>
          <p:nvPr/>
        </p:nvGraphicFramePr>
        <p:xfrm>
          <a:off x="6052179" y="7361984"/>
          <a:ext cx="17651093" cy="790154"/>
        </p:xfrm>
        <a:graphic>
          <a:graphicData uri="http://schemas.openxmlformats.org/drawingml/2006/table">
            <a:tbl>
              <a:tblPr>
                <a:tableStyleId>{C7B018BB-80A7-4F77-B60F-C8B233D01FF8}</a:tableStyleId>
              </a:tblPr>
              <a:tblGrid>
                <a:gridCol w="17638392">
                  <a:extLst>
                    <a:ext uri="{9D8B030D-6E8A-4147-A177-3AD203B41FA5}">
                      <a16:colId xmlns:a16="http://schemas.microsoft.com/office/drawing/2014/main" val="20000"/>
                    </a:ext>
                  </a:extLst>
                </a:gridCol>
              </a:tblGrid>
              <a:tr h="777453">
                <a:tc>
                  <a:txBody>
                    <a:bodyPr/>
                    <a:lstStyle/>
                    <a:p>
                      <a:pPr algn="l" defTabSz="914400"/>
                      <a:r>
                        <a:rPr sz="2500"/>
                        <a:t>Avoid if patient is prone to running out or losing med - has Notable Discontinuation Syndrome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0"/>
                  </a:ext>
                </a:extLst>
              </a:tr>
            </a:tbl>
          </a:graphicData>
        </a:graphic>
      </p:graphicFrame>
      <p:graphicFrame>
        <p:nvGraphicFramePr>
          <p:cNvPr id="252" name="Table 1-3-1-1"/>
          <p:cNvGraphicFramePr/>
          <p:nvPr/>
        </p:nvGraphicFramePr>
        <p:xfrm>
          <a:off x="6028132" y="8963897"/>
          <a:ext cx="17663793" cy="1482158"/>
        </p:xfrm>
        <a:graphic>
          <a:graphicData uri="http://schemas.openxmlformats.org/drawingml/2006/table">
            <a:tbl>
              <a:tblPr>
                <a:tableStyleId>{C7B018BB-80A7-4F77-B60F-C8B233D01FF8}</a:tableStyleId>
              </a:tblPr>
              <a:tblGrid>
                <a:gridCol w="17651092">
                  <a:extLst>
                    <a:ext uri="{9D8B030D-6E8A-4147-A177-3AD203B41FA5}">
                      <a16:colId xmlns:a16="http://schemas.microsoft.com/office/drawing/2014/main" val="20000"/>
                    </a:ext>
                  </a:extLst>
                </a:gridCol>
              </a:tblGrid>
              <a:tr h="1469456">
                <a:tc>
                  <a:txBody>
                    <a:bodyPr/>
                    <a:lstStyle/>
                    <a:p>
                      <a:pPr algn="l" defTabSz="914400"/>
                      <a:r>
                        <a:rPr sz="2500"/>
                        <a:t>Use with Caution if:
Suicidal Ideation Present / Over Age 65 / Trouble with Anticholinergic Side Effects / Already Prolonged QTc Interval </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0"/>
                  </a:ext>
                </a:extLst>
              </a:tr>
            </a:tbl>
          </a:graphicData>
        </a:graphic>
      </p:graphicFrame>
      <p:graphicFrame>
        <p:nvGraphicFramePr>
          <p:cNvPr id="253" name="Table 1-3-1-1-1"/>
          <p:cNvGraphicFramePr/>
          <p:nvPr/>
        </p:nvGraphicFramePr>
        <p:xfrm>
          <a:off x="6028132" y="11225134"/>
          <a:ext cx="17663793" cy="1445864"/>
        </p:xfrm>
        <a:graphic>
          <a:graphicData uri="http://schemas.openxmlformats.org/drawingml/2006/table">
            <a:tbl>
              <a:tblPr>
                <a:tableStyleId>{C7B018BB-80A7-4F77-B60F-C8B233D01FF8}</a:tableStyleId>
              </a:tblPr>
              <a:tblGrid>
                <a:gridCol w="17651092">
                  <a:extLst>
                    <a:ext uri="{9D8B030D-6E8A-4147-A177-3AD203B41FA5}">
                      <a16:colId xmlns:a16="http://schemas.microsoft.com/office/drawing/2014/main" val="20000"/>
                    </a:ext>
                  </a:extLst>
                </a:gridCol>
              </a:tblGrid>
              <a:tr h="716581">
                <a:tc>
                  <a:txBody>
                    <a:bodyPr/>
                    <a:lstStyle/>
                    <a:p>
                      <a:pPr algn="l" defTabSz="914400"/>
                      <a:r>
                        <a:rPr sz="2500"/>
                        <a:t>Avoid use if there is a history of seizures </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716581">
                <a:tc>
                  <a:txBody>
                    <a:bodyPr/>
                    <a:lstStyle/>
                    <a:p>
                      <a:pPr algn="l" defTabSz="914400"/>
                      <a:r>
                        <a:rPr sz="2500"/>
                        <a:t>Use with caution if weight/BMI are already elevated </a:t>
                      </a:r>
                    </a:p>
                  </a:txBody>
                  <a:tcPr marL="50800" marR="50800" marT="50800" marB="50800" anchor="ctr" horzOverflow="overflow">
                    <a:lnL w="12700">
                      <a:solidFill>
                        <a:srgbClr val="000000"/>
                      </a:solidFill>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1"/>
                  </a:ext>
                </a:extLst>
              </a:tr>
            </a:tbl>
          </a:graphicData>
        </a:graphic>
      </p:graphicFrame>
      <p:sp>
        <p:nvSpPr>
          <p:cNvPr id="254" name="Or Use With Caution"/>
          <p:cNvSpPr txBox="1"/>
          <p:nvPr/>
        </p:nvSpPr>
        <p:spPr>
          <a:xfrm>
            <a:off x="1206500" y="1679773"/>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5000" b="1">
                <a:solidFill>
                  <a:srgbClr val="000000"/>
                </a:solidFill>
              </a:defRPr>
            </a:lvl1pPr>
          </a:lstStyle>
          <a:p>
            <a:r>
              <a:t>Or Use With Caution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2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2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2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2" animBg="1" advAuto="0"/>
      <p:bldP spid="244" grpId="5" animBg="1" advAuto="0"/>
      <p:bldP spid="245" grpId="8" animBg="1" advAuto="0"/>
      <p:bldP spid="246" grpId="10" animBg="1" advAuto="0"/>
      <p:bldP spid="247" grpId="1" animBg="1" advAuto="0"/>
      <p:bldP spid="248" grpId="4" animBg="1" advAuto="0"/>
      <p:bldP spid="249" grpId="7" animBg="1" advAuto="0"/>
      <p:bldP spid="250" grpId="3" animBg="1" advAuto="0"/>
      <p:bldP spid="251" grpId="6" animBg="1" advAuto="0"/>
      <p:bldP spid="252" grpId="9" animBg="1" advAuto="0"/>
      <p:bldP spid="253" grpId="1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reatment Duration…"/>
          <p:cNvSpPr txBox="1">
            <a:spLocks noGrp="1"/>
          </p:cNvSpPr>
          <p:nvPr>
            <p:ph type="title"/>
          </p:nvPr>
        </p:nvSpPr>
        <p:spPr>
          <a:xfrm>
            <a:off x="6041228" y="1812153"/>
            <a:ext cx="10302742" cy="2520014"/>
          </a:xfrm>
          <a:prstGeom prst="rect">
            <a:avLst/>
          </a:prstGeom>
        </p:spPr>
        <p:txBody>
          <a:bodyPr/>
          <a:lstStyle/>
          <a:p>
            <a:pPr algn="ctr"/>
            <a:r>
              <a:t>Treatment Duration </a:t>
            </a:r>
          </a:p>
          <a:p>
            <a:pPr algn="ctr">
              <a:defRPr sz="5500" spc="-110"/>
            </a:pPr>
            <a:r>
              <a:t>data from the STAR*D trial</a:t>
            </a:r>
          </a:p>
        </p:txBody>
      </p:sp>
      <p:sp>
        <p:nvSpPr>
          <p:cNvPr id="257" name="Average duration of treatment to achieve remission was 7 weeks…"/>
          <p:cNvSpPr txBox="1">
            <a:spLocks noGrp="1"/>
          </p:cNvSpPr>
          <p:nvPr>
            <p:ph type="body" idx="21"/>
          </p:nvPr>
        </p:nvSpPr>
        <p:spPr>
          <a:xfrm>
            <a:off x="4789553" y="5324021"/>
            <a:ext cx="13960364" cy="529027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Average duration of treatment to achieve remission was 7 weeks</a:t>
            </a:r>
          </a:p>
          <a:p>
            <a:endParaRPr/>
          </a:p>
          <a:p>
            <a:r>
              <a:t>40% of those who achieved remission required 8 weeks or more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5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References"/>
          <p:cNvSpPr txBox="1">
            <a:spLocks noGrp="1"/>
          </p:cNvSpPr>
          <p:nvPr>
            <p:ph type="title"/>
          </p:nvPr>
        </p:nvSpPr>
        <p:spPr>
          <a:prstGeom prst="rect">
            <a:avLst/>
          </a:prstGeom>
        </p:spPr>
        <p:txBody>
          <a:bodyPr/>
          <a:lstStyle/>
          <a:p>
            <a:r>
              <a:t>References</a:t>
            </a:r>
          </a:p>
        </p:txBody>
      </p:sp>
      <p:sp>
        <p:nvSpPr>
          <p:cNvPr id="260" name="Gaynes B, et.al  The STAR*D study: Treating depression in the real world.  Cleveland Clinic Journal of Medicine.  2008;75(1):57-66…"/>
          <p:cNvSpPr txBox="1">
            <a:spLocks noGrp="1"/>
          </p:cNvSpPr>
          <p:nvPr>
            <p:ph type="body" idx="1"/>
          </p:nvPr>
        </p:nvSpPr>
        <p:spPr>
          <a:xfrm>
            <a:off x="3298618" y="2766362"/>
            <a:ext cx="18975714" cy="9536981"/>
          </a:xfrm>
          <a:prstGeom prst="rect">
            <a:avLst/>
          </a:prstGeom>
        </p:spPr>
        <p:txBody>
          <a:bodyPr/>
          <a:lstStyle/>
          <a:p>
            <a:pPr marL="0" indent="0" defTabSz="2145738">
              <a:spcBef>
                <a:spcPts val="3900"/>
              </a:spcBef>
              <a:buSzTx/>
              <a:buNone/>
              <a:defRPr sz="2640"/>
            </a:pPr>
            <a:r>
              <a:t>Gaynes B, et.al  The STAR*D study: Treating depression in the real world.  </a:t>
            </a:r>
            <a:r>
              <a:rPr i="1"/>
              <a:t>Cleveland Clinic Journal of Medicine.  </a:t>
            </a:r>
            <a:r>
              <a:t>2008;75(1):57-66</a:t>
            </a:r>
          </a:p>
          <a:p>
            <a:pPr marL="0" indent="0" defTabSz="2145738">
              <a:spcBef>
                <a:spcPts val="3900"/>
              </a:spcBef>
              <a:buSzTx/>
              <a:buNone/>
              <a:defRPr sz="2640"/>
            </a:pPr>
            <a:r>
              <a:t>Slee A, et al. Pharmacological treatments for generalized anxiety disorder: a systematic review and network meta-analysis.  </a:t>
            </a:r>
            <a:r>
              <a:rPr i="1"/>
              <a:t>Lancet  </a:t>
            </a:r>
            <a:r>
              <a:t>2019;393:768-777</a:t>
            </a:r>
          </a:p>
          <a:p>
            <a:pPr marL="0" indent="0" defTabSz="2145738">
              <a:spcBef>
                <a:spcPts val="3900"/>
              </a:spcBef>
              <a:buSzTx/>
              <a:buNone/>
              <a:defRPr sz="2640"/>
            </a:pPr>
            <a:r>
              <a:t>Matsuzawa-Yanagida K, et al.  Usefulness of Antidepressants for Improving the Neuropathic Pain-Like State and Pain-Induced Anxiety through Actions at Different Brain Sites.  </a:t>
            </a:r>
            <a:r>
              <a:rPr i="1"/>
              <a:t>Nature - Neuropsychopharmacology </a:t>
            </a:r>
            <a:r>
              <a:t> 2008;33:1952-1965.</a:t>
            </a:r>
          </a:p>
          <a:p>
            <a:pPr marL="0" indent="0" defTabSz="2145738">
              <a:spcBef>
                <a:spcPts val="3900"/>
              </a:spcBef>
              <a:buSzTx/>
              <a:buNone/>
              <a:defRPr sz="2640"/>
            </a:pPr>
            <a:r>
              <a:t>Skljarevski V, et al.  Efficacy of Duloxetine in Patients with Chronic Pain Conditions. </a:t>
            </a:r>
            <a:r>
              <a:rPr i="1"/>
              <a:t>Current Drug Therapy.  </a:t>
            </a:r>
            <a:r>
              <a:t>2011;6(4):296-303.</a:t>
            </a:r>
          </a:p>
          <a:p>
            <a:pPr marL="0" indent="0" defTabSz="2145738">
              <a:spcBef>
                <a:spcPts val="3900"/>
              </a:spcBef>
              <a:buSzTx/>
              <a:buNone/>
              <a:defRPr sz="2640"/>
            </a:pPr>
            <a:r>
              <a:t>Urquhart D, et al.  Efficacy of Low-Dose Amitriptyline for Chronic Low Back Pain, A randomized clinical trial.  </a:t>
            </a:r>
            <a:r>
              <a:rPr i="1"/>
              <a:t>JAMA Internal Medicine.  </a:t>
            </a:r>
            <a:r>
              <a:t>2018;178(11):1474-1481. </a:t>
            </a:r>
          </a:p>
          <a:p>
            <a:pPr marL="0" indent="0" defTabSz="2145738">
              <a:spcBef>
                <a:spcPts val="3900"/>
              </a:spcBef>
              <a:buSzTx/>
              <a:buNone/>
              <a:defRPr sz="2640"/>
            </a:pPr>
            <a:r>
              <a:t>Dobson K, et al.  Randomized Trial of Behavioral Activation, Cognitive Therapy, and Antidepressant Medication in the Prevention of Relapse and Recurrence of Major Depression.  </a:t>
            </a:r>
            <a:r>
              <a:rPr i="1"/>
              <a:t>Journal of Consulting and Clinical Psychology.</a:t>
            </a:r>
            <a:r>
              <a:t>  2008;76(3):468-477.</a:t>
            </a:r>
          </a:p>
          <a:p>
            <a:pPr marL="0" indent="0" defTabSz="2145738">
              <a:spcBef>
                <a:spcPts val="3900"/>
              </a:spcBef>
              <a:buSzTx/>
              <a:buNone/>
              <a:defRPr sz="2640"/>
            </a:pPr>
            <a:r>
              <a:t>Rochester M, et al.  Evaluating the risk of QTc prolongation associated with antidepressant use in older adults: a review of the evidence.  </a:t>
            </a:r>
            <a:r>
              <a:rPr i="1"/>
              <a:t>Therapeutic Advances in Drug Safety.</a:t>
            </a:r>
            <a:r>
              <a:t>  2018;9(6):297-308.</a:t>
            </a:r>
          </a:p>
          <a:p>
            <a:pPr marL="0" indent="0" defTabSz="2145738">
              <a:spcBef>
                <a:spcPts val="3900"/>
              </a:spcBef>
              <a:buSzTx/>
              <a:buNone/>
              <a:defRPr sz="2640"/>
            </a:pPr>
            <a:r>
              <a:t>Fava M, et al.  15 years of Clinical Experience with Bupropion HCL: From Bupropion to Bupropion SR to Bupropion XL.  </a:t>
            </a:r>
            <a:r>
              <a:rPr i="1"/>
              <a:t>The Primary Care Companion to the Journal of Clinical Psychiatry. </a:t>
            </a:r>
            <a:r>
              <a:t> 2005;7(3):106-113.</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Disclosures"/>
          <p:cNvSpPr txBox="1">
            <a:spLocks noGrp="1"/>
          </p:cNvSpPr>
          <p:nvPr>
            <p:ph type="title"/>
          </p:nvPr>
        </p:nvSpPr>
        <p:spPr>
          <a:xfrm>
            <a:off x="9116538" y="6141418"/>
            <a:ext cx="6150924" cy="1433164"/>
          </a:xfrm>
          <a:prstGeom prst="rect">
            <a:avLst/>
          </a:prstGeom>
        </p:spPr>
        <p:txBody>
          <a:bodyPr/>
          <a:lstStyle/>
          <a:p>
            <a:r>
              <a:t>Disclosures</a:t>
            </a:r>
          </a:p>
        </p:txBody>
      </p:sp>
      <p:sp>
        <p:nvSpPr>
          <p:cNvPr id="175" name="Nothing to Disclose"/>
          <p:cNvSpPr txBox="1">
            <a:spLocks noGrp="1"/>
          </p:cNvSpPr>
          <p:nvPr>
            <p:ph type="body" idx="21"/>
          </p:nvPr>
        </p:nvSpPr>
        <p:spPr>
          <a:xfrm>
            <a:off x="8714275" y="7644599"/>
            <a:ext cx="6955450" cy="9347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Nothing to Disclose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Learning Objectives"/>
          <p:cNvSpPr txBox="1">
            <a:spLocks noGrp="1"/>
          </p:cNvSpPr>
          <p:nvPr>
            <p:ph type="title"/>
          </p:nvPr>
        </p:nvSpPr>
        <p:spPr>
          <a:xfrm>
            <a:off x="7134842" y="3741990"/>
            <a:ext cx="10114316" cy="1433164"/>
          </a:xfrm>
          <a:prstGeom prst="rect">
            <a:avLst/>
          </a:prstGeom>
        </p:spPr>
        <p:txBody>
          <a:bodyPr/>
          <a:lstStyle/>
          <a:p>
            <a:r>
              <a:t>Learning Objectives </a:t>
            </a:r>
          </a:p>
        </p:txBody>
      </p:sp>
      <p:sp>
        <p:nvSpPr>
          <p:cNvPr id="178" name="Be able to discuss reasons to choose and reasons to avoid certain antidepressants.…"/>
          <p:cNvSpPr txBox="1">
            <a:spLocks noGrp="1"/>
          </p:cNvSpPr>
          <p:nvPr>
            <p:ph type="body" idx="21"/>
          </p:nvPr>
        </p:nvSpPr>
        <p:spPr>
          <a:xfrm>
            <a:off x="4383377" y="5829015"/>
            <a:ext cx="16986186" cy="42560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792479">
              <a:defRPr sz="5280"/>
            </a:pPr>
            <a:r>
              <a:t>Be able to discuss reasons to choose and reasons to avoid certain antidepressants.</a:t>
            </a:r>
          </a:p>
          <a:p>
            <a:pPr defTabSz="792479">
              <a:defRPr sz="5280"/>
            </a:pPr>
            <a:endParaRPr/>
          </a:p>
          <a:p>
            <a:pPr defTabSz="792479">
              <a:defRPr sz="5280"/>
            </a:pPr>
            <a:r>
              <a:t>Be able to discuss the importance of antidepressant treatment duration.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Which Antidepressants Do We Have?"/>
          <p:cNvSpPr txBox="1">
            <a:spLocks noGrp="1"/>
          </p:cNvSpPr>
          <p:nvPr>
            <p:ph type="title"/>
          </p:nvPr>
        </p:nvSpPr>
        <p:spPr>
          <a:prstGeom prst="rect">
            <a:avLst/>
          </a:prstGeom>
        </p:spPr>
        <p:txBody>
          <a:bodyPr/>
          <a:lstStyle/>
          <a:p>
            <a:r>
              <a:t>Which Antidepressants Do We Have?</a:t>
            </a:r>
          </a:p>
        </p:txBody>
      </p:sp>
      <p:sp>
        <p:nvSpPr>
          <p:cNvPr id="181" name="Fluoxetine (Prozac)…"/>
          <p:cNvSpPr txBox="1">
            <a:spLocks noGrp="1"/>
          </p:cNvSpPr>
          <p:nvPr>
            <p:ph type="body" sz="quarter" idx="1"/>
          </p:nvPr>
        </p:nvSpPr>
        <p:spPr>
          <a:xfrm>
            <a:off x="3220727" y="3331799"/>
            <a:ext cx="5529155" cy="5355835"/>
          </a:xfrm>
          <a:prstGeom prst="rect">
            <a:avLst/>
          </a:prstGeom>
        </p:spPr>
        <p:txBody>
          <a:bodyPr/>
          <a:lstStyle/>
          <a:p>
            <a:pPr marL="0" indent="0">
              <a:buSzTx/>
              <a:buNone/>
              <a:defRPr sz="4000"/>
            </a:pPr>
            <a:r>
              <a:t>Fluoxetine (Prozac)</a:t>
            </a:r>
          </a:p>
          <a:p>
            <a:pPr marL="0" indent="0">
              <a:buSzTx/>
              <a:buNone/>
              <a:defRPr sz="4000"/>
            </a:pPr>
            <a:r>
              <a:t>Paroxetine (Paxil)</a:t>
            </a:r>
          </a:p>
          <a:p>
            <a:pPr marL="0" indent="0">
              <a:buSzTx/>
              <a:buNone/>
              <a:defRPr sz="4000"/>
            </a:pPr>
            <a:r>
              <a:t>Escitalopram (Lexapro)</a:t>
            </a:r>
          </a:p>
          <a:p>
            <a:pPr marL="0" indent="0">
              <a:buSzTx/>
              <a:buNone/>
              <a:defRPr sz="4000"/>
            </a:pPr>
            <a:r>
              <a:t>Citalopram (Celexa)</a:t>
            </a:r>
          </a:p>
          <a:p>
            <a:pPr marL="0" indent="0">
              <a:buSzTx/>
              <a:buNone/>
              <a:defRPr sz="4000"/>
            </a:pPr>
            <a:r>
              <a:t>Sertraline (Zoloft)</a:t>
            </a:r>
          </a:p>
        </p:txBody>
      </p:sp>
      <p:sp>
        <p:nvSpPr>
          <p:cNvPr id="182" name="Line"/>
          <p:cNvSpPr/>
          <p:nvPr/>
        </p:nvSpPr>
        <p:spPr>
          <a:xfrm flipV="1">
            <a:off x="15466971" y="3353413"/>
            <a:ext cx="1" cy="2728438"/>
          </a:xfrm>
          <a:prstGeom prst="line">
            <a:avLst/>
          </a:prstGeom>
          <a:ln w="25400">
            <a:solidFill>
              <a:srgbClr val="000000"/>
            </a:solidFill>
            <a:miter lim="400000"/>
          </a:ln>
        </p:spPr>
        <p:txBody>
          <a:bodyPr lIns="50800" tIns="50800" rIns="50800" bIns="50800" anchor="ctr"/>
          <a:lstStyle/>
          <a:p>
            <a:endParaRPr/>
          </a:p>
        </p:txBody>
      </p:sp>
      <p:sp>
        <p:nvSpPr>
          <p:cNvPr id="183" name="SSRI"/>
          <p:cNvSpPr txBox="1"/>
          <p:nvPr/>
        </p:nvSpPr>
        <p:spPr>
          <a:xfrm>
            <a:off x="1147792" y="5639136"/>
            <a:ext cx="1541609" cy="741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90000"/>
              </a:lnSpc>
              <a:spcBef>
                <a:spcPts val="4500"/>
              </a:spcBef>
              <a:defRPr sz="4000" b="1">
                <a:solidFill>
                  <a:srgbClr val="FF2600"/>
                </a:solidFill>
              </a:defRPr>
            </a:lvl1pPr>
          </a:lstStyle>
          <a:p>
            <a:r>
              <a:t>SSRI</a:t>
            </a:r>
          </a:p>
        </p:txBody>
      </p:sp>
      <p:sp>
        <p:nvSpPr>
          <p:cNvPr id="184" name="Venlafaxine (Effexor XR)…"/>
          <p:cNvSpPr txBox="1"/>
          <p:nvPr/>
        </p:nvSpPr>
        <p:spPr>
          <a:xfrm>
            <a:off x="3281289" y="9857653"/>
            <a:ext cx="5408030" cy="20695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defTabSz="2389572">
              <a:lnSpc>
                <a:spcPct val="90000"/>
              </a:lnSpc>
              <a:spcBef>
                <a:spcPts val="4400"/>
              </a:spcBef>
              <a:defRPr sz="3920">
                <a:solidFill>
                  <a:srgbClr val="000000"/>
                </a:solidFill>
              </a:defRPr>
            </a:pPr>
            <a:r>
              <a:t>Venlafaxine (Effexor XR)</a:t>
            </a:r>
          </a:p>
          <a:p>
            <a:pPr algn="l" defTabSz="2389572">
              <a:lnSpc>
                <a:spcPct val="90000"/>
              </a:lnSpc>
              <a:spcBef>
                <a:spcPts val="4400"/>
              </a:spcBef>
              <a:defRPr sz="3920">
                <a:solidFill>
                  <a:srgbClr val="000000"/>
                </a:solidFill>
              </a:defRPr>
            </a:pPr>
            <a:r>
              <a:t>Duloxetine (Cymbalta) </a:t>
            </a:r>
          </a:p>
        </p:txBody>
      </p:sp>
      <p:sp>
        <p:nvSpPr>
          <p:cNvPr id="185" name="Line"/>
          <p:cNvSpPr/>
          <p:nvPr/>
        </p:nvSpPr>
        <p:spPr>
          <a:xfrm flipV="1">
            <a:off x="3082064" y="9929967"/>
            <a:ext cx="1" cy="1569502"/>
          </a:xfrm>
          <a:prstGeom prst="line">
            <a:avLst/>
          </a:prstGeom>
          <a:ln w="25400">
            <a:solidFill>
              <a:srgbClr val="000000"/>
            </a:solidFill>
            <a:miter lim="400000"/>
          </a:ln>
        </p:spPr>
        <p:txBody>
          <a:bodyPr lIns="50800" tIns="50800" rIns="50800" bIns="50800" anchor="ctr"/>
          <a:lstStyle/>
          <a:p>
            <a:endParaRPr/>
          </a:p>
        </p:txBody>
      </p:sp>
      <p:sp>
        <p:nvSpPr>
          <p:cNvPr id="186" name="SNRI"/>
          <p:cNvSpPr txBox="1"/>
          <p:nvPr/>
        </p:nvSpPr>
        <p:spPr>
          <a:xfrm>
            <a:off x="1147792" y="10344137"/>
            <a:ext cx="1541609" cy="741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90000"/>
              </a:lnSpc>
              <a:spcBef>
                <a:spcPts val="4500"/>
              </a:spcBef>
              <a:defRPr sz="4000" b="1">
                <a:solidFill>
                  <a:srgbClr val="FF2600"/>
                </a:solidFill>
              </a:defRPr>
            </a:lvl1pPr>
          </a:lstStyle>
          <a:p>
            <a:r>
              <a:t>SNRI</a:t>
            </a:r>
          </a:p>
        </p:txBody>
      </p:sp>
      <p:sp>
        <p:nvSpPr>
          <p:cNvPr id="187" name="Amitriptyline (Elavil)…"/>
          <p:cNvSpPr txBox="1"/>
          <p:nvPr/>
        </p:nvSpPr>
        <p:spPr>
          <a:xfrm>
            <a:off x="15764847" y="3303612"/>
            <a:ext cx="6232786" cy="32608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lnSpc>
                <a:spcPct val="90000"/>
              </a:lnSpc>
              <a:spcBef>
                <a:spcPts val="4500"/>
              </a:spcBef>
              <a:defRPr sz="4000">
                <a:solidFill>
                  <a:srgbClr val="000000"/>
                </a:solidFill>
              </a:defRPr>
            </a:pPr>
            <a:r>
              <a:t>Amitriptyline (Elavil)</a:t>
            </a:r>
          </a:p>
          <a:p>
            <a:pPr algn="l">
              <a:lnSpc>
                <a:spcPct val="90000"/>
              </a:lnSpc>
              <a:spcBef>
                <a:spcPts val="4500"/>
              </a:spcBef>
              <a:defRPr sz="4000">
                <a:solidFill>
                  <a:srgbClr val="000000"/>
                </a:solidFill>
              </a:defRPr>
            </a:pPr>
            <a:r>
              <a:t>Nortriptyline (Pamelor)</a:t>
            </a:r>
          </a:p>
          <a:p>
            <a:pPr algn="l">
              <a:lnSpc>
                <a:spcPct val="90000"/>
              </a:lnSpc>
              <a:spcBef>
                <a:spcPts val="4500"/>
              </a:spcBef>
              <a:defRPr sz="4000">
                <a:solidFill>
                  <a:srgbClr val="000000"/>
                </a:solidFill>
              </a:defRPr>
            </a:pPr>
            <a:r>
              <a:t>Doxepin</a:t>
            </a:r>
          </a:p>
        </p:txBody>
      </p:sp>
      <p:sp>
        <p:nvSpPr>
          <p:cNvPr id="188" name="Line"/>
          <p:cNvSpPr/>
          <p:nvPr/>
        </p:nvSpPr>
        <p:spPr>
          <a:xfrm flipV="1">
            <a:off x="3082064" y="3455047"/>
            <a:ext cx="1" cy="5109339"/>
          </a:xfrm>
          <a:prstGeom prst="line">
            <a:avLst/>
          </a:prstGeom>
          <a:ln w="25400">
            <a:solidFill>
              <a:srgbClr val="000000"/>
            </a:solidFill>
            <a:miter lim="400000"/>
          </a:ln>
        </p:spPr>
        <p:txBody>
          <a:bodyPr lIns="50800" tIns="50800" rIns="50800" bIns="50800" anchor="ctr"/>
          <a:lstStyle/>
          <a:p>
            <a:endParaRPr/>
          </a:p>
        </p:txBody>
      </p:sp>
      <p:sp>
        <p:nvSpPr>
          <p:cNvPr id="189" name="Tricyclic…"/>
          <p:cNvSpPr txBox="1"/>
          <p:nvPr/>
        </p:nvSpPr>
        <p:spPr>
          <a:xfrm>
            <a:off x="11262233" y="3748511"/>
            <a:ext cx="3906863" cy="2371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defTabSz="2340805">
              <a:lnSpc>
                <a:spcPct val="40000"/>
              </a:lnSpc>
              <a:spcBef>
                <a:spcPts val="4300"/>
              </a:spcBef>
              <a:defRPr sz="3839" b="1">
                <a:solidFill>
                  <a:srgbClr val="FF2600"/>
                </a:solidFill>
              </a:defRPr>
            </a:pPr>
            <a:r>
              <a:t>Tricyclic </a:t>
            </a:r>
          </a:p>
          <a:p>
            <a:pPr algn="l" defTabSz="2340805">
              <a:lnSpc>
                <a:spcPct val="40000"/>
              </a:lnSpc>
              <a:spcBef>
                <a:spcPts val="4300"/>
              </a:spcBef>
              <a:defRPr sz="3839" b="1">
                <a:solidFill>
                  <a:srgbClr val="FF2600"/>
                </a:solidFill>
              </a:defRPr>
            </a:pPr>
            <a:r>
              <a:t>Antidepressants</a:t>
            </a:r>
          </a:p>
          <a:p>
            <a:pPr algn="l" defTabSz="2340805">
              <a:lnSpc>
                <a:spcPct val="40000"/>
              </a:lnSpc>
              <a:spcBef>
                <a:spcPts val="4300"/>
              </a:spcBef>
              <a:defRPr sz="3839" b="1">
                <a:solidFill>
                  <a:srgbClr val="FF2600"/>
                </a:solidFill>
              </a:defRPr>
            </a:pPr>
            <a:r>
              <a:t>TCA</a:t>
            </a:r>
          </a:p>
        </p:txBody>
      </p:sp>
      <p:sp>
        <p:nvSpPr>
          <p:cNvPr id="190" name="Mirtazapine (Remeron)…"/>
          <p:cNvSpPr txBox="1"/>
          <p:nvPr/>
        </p:nvSpPr>
        <p:spPr>
          <a:xfrm>
            <a:off x="15764847" y="7469070"/>
            <a:ext cx="5924270" cy="5355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lnSpc>
                <a:spcPct val="90000"/>
              </a:lnSpc>
              <a:spcBef>
                <a:spcPts val="4500"/>
              </a:spcBef>
              <a:defRPr sz="4000">
                <a:solidFill>
                  <a:srgbClr val="000000"/>
                </a:solidFill>
              </a:defRPr>
            </a:pPr>
            <a:r>
              <a:t>Mirtazapine (Remeron)</a:t>
            </a:r>
          </a:p>
          <a:p>
            <a:pPr algn="l">
              <a:lnSpc>
                <a:spcPct val="90000"/>
              </a:lnSpc>
              <a:spcBef>
                <a:spcPts val="4500"/>
              </a:spcBef>
              <a:defRPr sz="4000">
                <a:solidFill>
                  <a:srgbClr val="000000"/>
                </a:solidFill>
              </a:defRPr>
            </a:pPr>
            <a:r>
              <a:t>Bupropion (Wellbutrin XL)</a:t>
            </a:r>
          </a:p>
          <a:p>
            <a:pPr algn="l">
              <a:lnSpc>
                <a:spcPct val="90000"/>
              </a:lnSpc>
              <a:spcBef>
                <a:spcPts val="4500"/>
              </a:spcBef>
              <a:defRPr sz="4000">
                <a:solidFill>
                  <a:srgbClr val="000000"/>
                </a:solidFill>
              </a:defRPr>
            </a:pPr>
            <a:r>
              <a:t>Trazodone </a:t>
            </a:r>
          </a:p>
          <a:p>
            <a:pPr algn="l">
              <a:lnSpc>
                <a:spcPct val="90000"/>
              </a:lnSpc>
              <a:spcBef>
                <a:spcPts val="4500"/>
              </a:spcBef>
              <a:defRPr sz="4000">
                <a:solidFill>
                  <a:srgbClr val="000000"/>
                </a:solidFill>
              </a:defRPr>
            </a:pPr>
            <a:r>
              <a:t>Vilazodone (Viibryd)</a:t>
            </a:r>
          </a:p>
          <a:p>
            <a:pPr algn="l">
              <a:lnSpc>
                <a:spcPct val="90000"/>
              </a:lnSpc>
              <a:spcBef>
                <a:spcPts val="4500"/>
              </a:spcBef>
              <a:defRPr sz="4000">
                <a:solidFill>
                  <a:srgbClr val="000000"/>
                </a:solidFill>
              </a:defRPr>
            </a:pPr>
            <a:r>
              <a:t>Vortioxetine (Trintellix)</a:t>
            </a:r>
          </a:p>
        </p:txBody>
      </p:sp>
      <p:sp>
        <p:nvSpPr>
          <p:cNvPr id="191" name="Line"/>
          <p:cNvSpPr/>
          <p:nvPr/>
        </p:nvSpPr>
        <p:spPr>
          <a:xfrm flipV="1">
            <a:off x="15466971" y="7482453"/>
            <a:ext cx="1" cy="5109340"/>
          </a:xfrm>
          <a:prstGeom prst="line">
            <a:avLst/>
          </a:prstGeom>
          <a:ln w="25400">
            <a:solidFill>
              <a:srgbClr val="000000"/>
            </a:solidFill>
            <a:miter lim="400000"/>
          </a:ln>
        </p:spPr>
        <p:txBody>
          <a:bodyPr lIns="50800" tIns="50800" rIns="50800" bIns="50800" anchor="ctr"/>
          <a:lstStyle/>
          <a:p>
            <a:endParaRPr/>
          </a:p>
        </p:txBody>
      </p:sp>
      <p:sp>
        <p:nvSpPr>
          <p:cNvPr id="192" name="Other"/>
          <p:cNvSpPr txBox="1"/>
          <p:nvPr/>
        </p:nvSpPr>
        <p:spPr>
          <a:xfrm>
            <a:off x="13703002" y="9727247"/>
            <a:ext cx="1466093" cy="839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40000"/>
              </a:lnSpc>
              <a:spcBef>
                <a:spcPts val="4500"/>
              </a:spcBef>
              <a:defRPr sz="4000" b="1">
                <a:solidFill>
                  <a:srgbClr val="FF2600"/>
                </a:solidFill>
              </a:defRPr>
            </a:lvl1pPr>
          </a:lstStyle>
          <a:p>
            <a:r>
              <a:t>Other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8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19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animBg="1" advAuto="0"/>
      <p:bldP spid="182" grpId="8" animBg="1" advAuto="0"/>
      <p:bldP spid="183" grpId="3" animBg="1" advAuto="0"/>
      <p:bldP spid="184" grpId="4" animBg="1" advAuto="0"/>
      <p:bldP spid="185" grpId="5" animBg="1" advAuto="0"/>
      <p:bldP spid="186" grpId="6" animBg="1" advAuto="0"/>
      <p:bldP spid="187" grpId="7" animBg="1" advAuto="0"/>
      <p:bldP spid="188" grpId="2" animBg="1" advAuto="0"/>
      <p:bldP spid="189" grpId="9" animBg="1" advAuto="0"/>
      <p:bldP spid="190" grpId="10" animBg="1" advAuto="0"/>
      <p:bldP spid="191" grpId="11" animBg="1" advAuto="0"/>
      <p:bldP spid="192" grpId="1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Key Principles"/>
          <p:cNvSpPr txBox="1">
            <a:spLocks noGrp="1"/>
          </p:cNvSpPr>
          <p:nvPr>
            <p:ph type="title"/>
          </p:nvPr>
        </p:nvSpPr>
        <p:spPr>
          <a:xfrm>
            <a:off x="1206500" y="736073"/>
            <a:ext cx="21971000" cy="1433164"/>
          </a:xfrm>
          <a:prstGeom prst="rect">
            <a:avLst/>
          </a:prstGeom>
        </p:spPr>
        <p:txBody>
          <a:bodyPr/>
          <a:lstStyle/>
          <a:p>
            <a:r>
              <a:t>Key Principles </a:t>
            </a:r>
          </a:p>
        </p:txBody>
      </p:sp>
      <p:sp>
        <p:nvSpPr>
          <p:cNvPr id="195" name="If a medication can help a person with more than one problem, some patients will be more likely to try it…"/>
          <p:cNvSpPr txBox="1">
            <a:spLocks noGrp="1"/>
          </p:cNvSpPr>
          <p:nvPr>
            <p:ph type="body" idx="1"/>
          </p:nvPr>
        </p:nvSpPr>
        <p:spPr>
          <a:xfrm>
            <a:off x="2793624" y="2799144"/>
            <a:ext cx="19386810" cy="9914786"/>
          </a:xfrm>
          <a:prstGeom prst="rect">
            <a:avLst/>
          </a:prstGeom>
        </p:spPr>
        <p:txBody>
          <a:bodyPr/>
          <a:lstStyle/>
          <a:p>
            <a:pPr marL="609599" indent="-609599">
              <a:defRPr sz="4000" b="1"/>
            </a:pPr>
            <a:r>
              <a:t>If a medication can help a person with more than one problem, some patients will be more likely to try it</a:t>
            </a:r>
          </a:p>
          <a:p>
            <a:pPr marL="609599" indent="-609599">
              <a:defRPr sz="4000" b="1"/>
            </a:pPr>
            <a:r>
              <a:t>Encourage taking the medication </a:t>
            </a:r>
            <a:r>
              <a:rPr u="sng"/>
              <a:t>daily</a:t>
            </a:r>
            <a:r>
              <a:t>, and at the same time daily</a:t>
            </a:r>
          </a:p>
          <a:p>
            <a:pPr marL="609599" indent="-609599">
              <a:defRPr sz="4000" b="1"/>
            </a:pPr>
            <a:r>
              <a:t>Set the expectation that these medications can take 6 weeks or more to help</a:t>
            </a:r>
          </a:p>
          <a:p>
            <a:pPr marL="609599" indent="-609599">
              <a:defRPr sz="4000" b="1"/>
            </a:pPr>
            <a:r>
              <a:t>Generally recommend taking antidepressants with some food to reduce chance of nausea (possible side effect during initiation) </a:t>
            </a:r>
          </a:p>
          <a:p>
            <a:pPr marL="609599" indent="-609599">
              <a:defRPr sz="4000" b="1"/>
            </a:pPr>
            <a:r>
              <a:t>Alcohol interacts with antidepressants by decreasing their effectiveness, but in nearly all cases there is no dangerous drug interaction with alcohol</a:t>
            </a:r>
          </a:p>
          <a:p>
            <a:pPr marL="609599" indent="-609599">
              <a:defRPr sz="4000" b="1"/>
            </a:pPr>
            <a:r>
              <a:t>Medications are most effective when combined with other interventions such as Psychotherapy or Behavioral Activation</a:t>
            </a:r>
          </a:p>
          <a:p>
            <a:pPr marL="609599" indent="-609599">
              <a:defRPr sz="4000" b="1"/>
            </a:pPr>
            <a:r>
              <a:t>Most antidepressants are also helpful for anxiety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9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9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Why does it matter?"/>
          <p:cNvSpPr txBox="1">
            <a:spLocks noGrp="1"/>
          </p:cNvSpPr>
          <p:nvPr>
            <p:ph type="title"/>
          </p:nvPr>
        </p:nvSpPr>
        <p:spPr>
          <a:prstGeom prst="rect">
            <a:avLst/>
          </a:prstGeom>
        </p:spPr>
        <p:txBody>
          <a:bodyPr/>
          <a:lstStyle>
            <a:lvl1pPr algn="l" defTabSz="2438338">
              <a:defRPr sz="8500" b="1" spc="-170">
                <a:solidFill>
                  <a:schemeClr val="accent1">
                    <a:hueOff val="114395"/>
                    <a:lumOff val="-24975"/>
                  </a:schemeClr>
                </a:solidFill>
                <a:latin typeface="+mn-lt"/>
                <a:ea typeface="+mn-ea"/>
                <a:cs typeface="+mn-cs"/>
                <a:sym typeface="Helvetica Neue"/>
              </a:defRPr>
            </a:lvl1pPr>
          </a:lstStyle>
          <a:p>
            <a:r>
              <a:t>Screening for Bipolar: why does it matter?</a:t>
            </a:r>
          </a:p>
        </p:txBody>
      </p:sp>
      <p:sp>
        <p:nvSpPr>
          <p:cNvPr id="198" name="SSRI treatment associated with mania-like responses in as many as 8% of patients diagnosed as MDD 1"/>
          <p:cNvSpPr txBox="1"/>
          <p:nvPr/>
        </p:nvSpPr>
        <p:spPr>
          <a:xfrm>
            <a:off x="856289" y="3424178"/>
            <a:ext cx="16888105" cy="1649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914400">
              <a:spcBef>
                <a:spcPts val="700"/>
              </a:spcBef>
              <a:defRPr sz="5500">
                <a:solidFill>
                  <a:srgbClr val="000000"/>
                </a:solidFill>
                <a:latin typeface="Calibri"/>
                <a:ea typeface="Calibri"/>
                <a:cs typeface="Calibri"/>
                <a:sym typeface="Calibri"/>
              </a:defRPr>
            </a:pPr>
            <a:r>
              <a:t>SSRI treatment associated with mania-like responses in as many as 8% of patients diagnosed as MDD </a:t>
            </a:r>
            <a:r>
              <a:rPr baseline="30836"/>
              <a:t>1</a:t>
            </a:r>
            <a:r>
              <a:t> </a:t>
            </a:r>
          </a:p>
        </p:txBody>
      </p:sp>
      <p:sp>
        <p:nvSpPr>
          <p:cNvPr id="199" name="Bipolar patients treated with antidepressant + mood stabilizer had no increased risk of mania over 3 months.…"/>
          <p:cNvSpPr txBox="1"/>
          <p:nvPr/>
        </p:nvSpPr>
        <p:spPr>
          <a:xfrm>
            <a:off x="848520" y="6573214"/>
            <a:ext cx="20618420" cy="4201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914400">
              <a:defRPr sz="5500">
                <a:solidFill>
                  <a:srgbClr val="000000"/>
                </a:solidFill>
                <a:latin typeface="Calibri"/>
                <a:ea typeface="Calibri"/>
                <a:cs typeface="Calibri"/>
                <a:sym typeface="Calibri"/>
              </a:defRPr>
            </a:pPr>
            <a:r>
              <a:t>Bipolar patients treated with antidepressant + mood stabilizer had no increased risk of mania over 3 months.</a:t>
            </a:r>
          </a:p>
          <a:p>
            <a:pPr algn="l" defTabSz="914400">
              <a:defRPr sz="5500">
                <a:solidFill>
                  <a:srgbClr val="000000"/>
                </a:solidFill>
                <a:latin typeface="Calibri"/>
                <a:ea typeface="Calibri"/>
                <a:cs typeface="Calibri"/>
                <a:sym typeface="Calibri"/>
              </a:defRPr>
            </a:pPr>
            <a:r>
              <a:t>                             ------------------------------</a:t>
            </a:r>
          </a:p>
          <a:p>
            <a:pPr algn="l" defTabSz="914400">
              <a:defRPr sz="5500">
                <a:solidFill>
                  <a:srgbClr val="000000"/>
                </a:solidFill>
                <a:latin typeface="Calibri"/>
                <a:ea typeface="Calibri"/>
                <a:cs typeface="Calibri"/>
                <a:sym typeface="Calibri"/>
              </a:defRPr>
            </a:pPr>
            <a:r>
              <a:t>Bipolar patients treated with antidepressant monotherapy had increased risk for mania (HR=2.83%) </a:t>
            </a:r>
            <a:r>
              <a:rPr baseline="30981"/>
              <a:t>2</a:t>
            </a:r>
            <a:r>
              <a:t>  </a:t>
            </a:r>
          </a:p>
        </p:txBody>
      </p:sp>
      <p:sp>
        <p:nvSpPr>
          <p:cNvPr id="200" name="1. Baldessarini RJ, et.al.  Journal of Affective Disorders  2013 May 15; 148(1): 129-35…"/>
          <p:cNvSpPr txBox="1"/>
          <p:nvPr/>
        </p:nvSpPr>
        <p:spPr>
          <a:xfrm>
            <a:off x="9151708" y="12274950"/>
            <a:ext cx="13025140" cy="982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3000">
                <a:solidFill>
                  <a:srgbClr val="000000"/>
                </a:solidFill>
                <a:latin typeface="Calibri"/>
                <a:ea typeface="Calibri"/>
                <a:cs typeface="Calibri"/>
                <a:sym typeface="Calibri"/>
              </a:defRPr>
            </a:pPr>
            <a:r>
              <a:t>1. Baldessarini RJ, et.al.  </a:t>
            </a:r>
            <a:r>
              <a:rPr i="1"/>
              <a:t>Journal of Affective Disorders  </a:t>
            </a:r>
            <a:r>
              <a:t>2013 May 15; 148(1): 129-35</a:t>
            </a:r>
          </a:p>
          <a:p>
            <a:pPr algn="l" defTabSz="914400">
              <a:defRPr sz="3000">
                <a:solidFill>
                  <a:srgbClr val="000000"/>
                </a:solidFill>
                <a:latin typeface="Calibri"/>
                <a:ea typeface="Calibri"/>
                <a:cs typeface="Calibri"/>
                <a:sym typeface="Calibri"/>
              </a:defRPr>
            </a:pPr>
            <a:r>
              <a:t>2. Victorin A, et,al.  </a:t>
            </a:r>
            <a:r>
              <a:rPr i="1"/>
              <a:t>American J of Psychiatry  </a:t>
            </a:r>
            <a:r>
              <a:t>2014; 171:1067-1073</a:t>
            </a:r>
            <a:r>
              <a:rPr i="1"/>
              <a:t> </a:t>
            </a:r>
          </a:p>
        </p:txBody>
      </p:sp>
      <p:pic>
        <p:nvPicPr>
          <p:cNvPr id="201" name="Screen Shot 2020-09-19 at 11.38.00 AM.png" descr="Screen Shot 2020-09-19 at 11.38.00 AM.png"/>
          <p:cNvPicPr>
            <a:picLocks noChangeAspect="1"/>
          </p:cNvPicPr>
          <p:nvPr/>
        </p:nvPicPr>
        <p:blipFill>
          <a:blip r:embed="rId2"/>
          <a:stretch>
            <a:fillRect/>
          </a:stretch>
        </p:blipFill>
        <p:spPr>
          <a:xfrm>
            <a:off x="442405" y="12271006"/>
            <a:ext cx="4229102" cy="9906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1" animBg="1" advAuto="0"/>
      <p:bldP spid="199"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Medical Consequences"/>
          <p:cNvSpPr txBox="1">
            <a:spLocks noGrp="1"/>
          </p:cNvSpPr>
          <p:nvPr>
            <p:ph type="title"/>
          </p:nvPr>
        </p:nvSpPr>
        <p:spPr>
          <a:xfrm>
            <a:off x="1435626" y="2265634"/>
            <a:ext cx="21945601" cy="1727201"/>
          </a:xfrm>
          <a:prstGeom prst="rect">
            <a:avLst/>
          </a:prstGeom>
        </p:spPr>
        <p:txBody>
          <a:bodyPr/>
          <a:lstStyle>
            <a:lvl1pPr algn="l" defTabSz="2438338">
              <a:defRPr sz="8500" b="1" spc="-170">
                <a:solidFill>
                  <a:schemeClr val="accent1">
                    <a:hueOff val="114395"/>
                    <a:lumOff val="-24975"/>
                  </a:schemeClr>
                </a:solidFill>
                <a:latin typeface="+mn-lt"/>
                <a:ea typeface="+mn-ea"/>
                <a:cs typeface="+mn-cs"/>
                <a:sym typeface="Helvetica Neue"/>
              </a:defRPr>
            </a:lvl1pPr>
          </a:lstStyle>
          <a:p>
            <a:r>
              <a:t>Medical Consequences of Bipolar Disorder</a:t>
            </a:r>
          </a:p>
        </p:txBody>
      </p:sp>
      <p:sp>
        <p:nvSpPr>
          <p:cNvPr id="204" name="Increase in medical comorbidity with longer duration of untreated bipolar disorder"/>
          <p:cNvSpPr txBox="1"/>
          <p:nvPr/>
        </p:nvSpPr>
        <p:spPr>
          <a:xfrm>
            <a:off x="3383432" y="6033379"/>
            <a:ext cx="17617136" cy="1649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spcBef>
                <a:spcPts val="700"/>
              </a:spcBef>
              <a:defRPr sz="5500">
                <a:solidFill>
                  <a:srgbClr val="000000"/>
                </a:solidFill>
                <a:latin typeface="Calibri"/>
                <a:ea typeface="Calibri"/>
                <a:cs typeface="Calibri"/>
                <a:sym typeface="Calibri"/>
              </a:defRPr>
            </a:lvl1pPr>
          </a:lstStyle>
          <a:p>
            <a:r>
              <a:t>Increase in medical comorbidity with longer duration of untreated bipolar disorder </a:t>
            </a:r>
          </a:p>
        </p:txBody>
      </p:sp>
      <p:sp>
        <p:nvSpPr>
          <p:cNvPr id="205" name="Guiseppe M, et.al.  Psychosomatics  Sept/Oct 2013; 54(5): 437-42."/>
          <p:cNvSpPr txBox="1"/>
          <p:nvPr/>
        </p:nvSpPr>
        <p:spPr>
          <a:xfrm>
            <a:off x="5991318" y="12340485"/>
            <a:ext cx="10654122" cy="500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3000">
                <a:solidFill>
                  <a:srgbClr val="000000"/>
                </a:solidFill>
                <a:latin typeface="Calibri"/>
                <a:ea typeface="Calibri"/>
                <a:cs typeface="Calibri"/>
                <a:sym typeface="Calibri"/>
              </a:defRPr>
            </a:pPr>
            <a:r>
              <a:t>Guiseppe M, et.al.  </a:t>
            </a:r>
            <a:r>
              <a:rPr i="1"/>
              <a:t>Psychosomatics  </a:t>
            </a:r>
            <a:r>
              <a:t>Sept/Oct 2013; 54(5): 437-42.</a:t>
            </a:r>
            <a:r>
              <a:rPr i="1"/>
              <a:t> </a:t>
            </a:r>
            <a:r>
              <a:t>   </a:t>
            </a:r>
          </a:p>
        </p:txBody>
      </p:sp>
      <p:pic>
        <p:nvPicPr>
          <p:cNvPr id="206" name="Screen Shot 2020-09-19 at 11.38.00 AM.png" descr="Screen Shot 2020-09-19 at 11.38.00 AM.png"/>
          <p:cNvPicPr>
            <a:picLocks noChangeAspect="1"/>
          </p:cNvPicPr>
          <p:nvPr/>
        </p:nvPicPr>
        <p:blipFill>
          <a:blip r:embed="rId2"/>
          <a:stretch>
            <a:fillRect/>
          </a:stretch>
        </p:blipFill>
        <p:spPr>
          <a:xfrm>
            <a:off x="409715" y="12095240"/>
            <a:ext cx="4229102" cy="99060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A clinician-administered screen for…"/>
          <p:cNvSpPr txBox="1">
            <a:spLocks noGrp="1"/>
          </p:cNvSpPr>
          <p:nvPr>
            <p:ph type="title"/>
          </p:nvPr>
        </p:nvSpPr>
        <p:spPr>
          <a:xfrm>
            <a:off x="1071721" y="2581040"/>
            <a:ext cx="22240558" cy="3879361"/>
          </a:xfrm>
          <a:prstGeom prst="rect">
            <a:avLst/>
          </a:prstGeom>
        </p:spPr>
        <p:txBody>
          <a:bodyPr/>
          <a:lstStyle/>
          <a:p>
            <a:pPr defTabSz="2438338">
              <a:defRPr sz="8500" b="1" spc="-170">
                <a:solidFill>
                  <a:schemeClr val="accent1">
                    <a:hueOff val="114395"/>
                    <a:lumOff val="-24975"/>
                  </a:schemeClr>
                </a:solidFill>
                <a:latin typeface="+mn-lt"/>
                <a:ea typeface="+mn-ea"/>
                <a:cs typeface="+mn-cs"/>
                <a:sym typeface="Helvetica Neue"/>
              </a:defRPr>
            </a:pPr>
            <a:r>
              <a:t>A clinician-administered screen for </a:t>
            </a:r>
          </a:p>
          <a:p>
            <a:pPr defTabSz="2438338">
              <a:defRPr sz="8500" b="1" spc="-170">
                <a:solidFill>
                  <a:schemeClr val="accent1">
                    <a:hueOff val="114395"/>
                    <a:lumOff val="-24975"/>
                  </a:schemeClr>
                </a:solidFill>
                <a:latin typeface="+mn-lt"/>
                <a:ea typeface="+mn-ea"/>
                <a:cs typeface="+mn-cs"/>
                <a:sym typeface="Helvetica Neue"/>
              </a:defRPr>
            </a:pPr>
            <a:r>
              <a:t>Bipolar Disorder</a:t>
            </a:r>
          </a:p>
        </p:txBody>
      </p:sp>
      <p:sp>
        <p:nvSpPr>
          <p:cNvPr id="209" name="CIDI-3…"/>
          <p:cNvSpPr txBox="1"/>
          <p:nvPr/>
        </p:nvSpPr>
        <p:spPr>
          <a:xfrm>
            <a:off x="1295862" y="6865062"/>
            <a:ext cx="20803867" cy="2122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2438400">
              <a:lnSpc>
                <a:spcPct val="90000"/>
              </a:lnSpc>
              <a:defRPr sz="5500">
                <a:solidFill>
                  <a:srgbClr val="000000"/>
                </a:solidFill>
                <a:latin typeface="Canela Text Regular"/>
                <a:ea typeface="Canela Text Regular"/>
                <a:cs typeface="Canela Text Regular"/>
                <a:sym typeface="Canela Text Regular"/>
              </a:defRPr>
            </a:pPr>
            <a:r>
              <a:t>CIDI-3</a:t>
            </a:r>
          </a:p>
          <a:p>
            <a:pPr defTabSz="2438400">
              <a:lnSpc>
                <a:spcPct val="90000"/>
              </a:lnSpc>
              <a:defRPr sz="5500">
                <a:solidFill>
                  <a:srgbClr val="000000"/>
                </a:solidFill>
                <a:latin typeface="Canela Text Regular"/>
                <a:ea typeface="Canela Text Regular"/>
                <a:cs typeface="Canela Text Regular"/>
                <a:sym typeface="Canela Text Regular"/>
              </a:defRPr>
            </a:pPr>
            <a:r>
              <a:t>(WHO Composite International Diagnostic Interview)</a:t>
            </a:r>
          </a:p>
        </p:txBody>
      </p:sp>
      <p:sp>
        <p:nvSpPr>
          <p:cNvPr id="210" name="https://fdocuments.us/document/stable-resource-toolkit-home-samhsa-hrsa-…"/>
          <p:cNvSpPr txBox="1"/>
          <p:nvPr/>
        </p:nvSpPr>
        <p:spPr>
          <a:xfrm>
            <a:off x="10629917" y="12020066"/>
            <a:ext cx="13365862" cy="1184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2438400">
              <a:lnSpc>
                <a:spcPct val="90000"/>
              </a:lnSpc>
              <a:defRPr sz="3000">
                <a:solidFill>
                  <a:srgbClr val="000000"/>
                </a:solidFill>
                <a:latin typeface="Canela Text Regular"/>
                <a:ea typeface="Canela Text Regular"/>
                <a:cs typeface="Canela Text Regular"/>
                <a:sym typeface="Canela Text Regular"/>
              </a:defRPr>
            </a:pPr>
            <a:r>
              <a:rPr u="sng">
                <a:solidFill>
                  <a:srgbClr val="0000FF"/>
                </a:solidFill>
                <a:uFill>
                  <a:solidFill>
                    <a:srgbClr val="0000FF"/>
                  </a:solidFill>
                </a:uFill>
                <a:hlinkClick r:id="rId2"/>
              </a:rPr>
              <a:t>https://fdocuments.us/document/stable-resource-toolkit-home-samhsa-hrsa-</a:t>
            </a:r>
          </a:p>
          <a:p>
            <a:pPr algn="l" defTabSz="2438400">
              <a:lnSpc>
                <a:spcPct val="90000"/>
              </a:lnSpc>
              <a:defRPr sz="3000">
                <a:solidFill>
                  <a:srgbClr val="000000"/>
                </a:solidFill>
                <a:latin typeface="Canela Text Regular"/>
                <a:ea typeface="Canela Text Regular"/>
                <a:cs typeface="Canela Text Regular"/>
                <a:sym typeface="Canela Text Regular"/>
              </a:defRPr>
            </a:pPr>
            <a:r>
              <a:t>mood-chart-61-the-stable-resource.html</a:t>
            </a:r>
          </a:p>
        </p:txBody>
      </p:sp>
      <p:pic>
        <p:nvPicPr>
          <p:cNvPr id="211" name="Screen Shot 2020-09-19 at 11.38.00 AM.png" descr="Screen Shot 2020-09-19 at 11.38.00 AM.png"/>
          <p:cNvPicPr>
            <a:picLocks noChangeAspect="1"/>
          </p:cNvPicPr>
          <p:nvPr/>
        </p:nvPicPr>
        <p:blipFill>
          <a:blip r:embed="rId3"/>
          <a:stretch>
            <a:fillRect/>
          </a:stretch>
        </p:blipFill>
        <p:spPr>
          <a:xfrm>
            <a:off x="535400" y="12116775"/>
            <a:ext cx="4229102" cy="99060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Using the CIDI-3 (make a smartphrase or .phrase)"/>
          <p:cNvSpPr txBox="1">
            <a:spLocks noGrp="1"/>
          </p:cNvSpPr>
          <p:nvPr>
            <p:ph type="title"/>
          </p:nvPr>
        </p:nvSpPr>
        <p:spPr>
          <a:xfrm>
            <a:off x="1219200" y="446366"/>
            <a:ext cx="21945602" cy="1727202"/>
          </a:xfrm>
          <a:prstGeom prst="rect">
            <a:avLst/>
          </a:prstGeom>
        </p:spPr>
        <p:txBody>
          <a:bodyPr/>
          <a:lstStyle>
            <a:lvl1pPr algn="l" defTabSz="2170121">
              <a:defRPr sz="7565" b="1" spc="-151">
                <a:solidFill>
                  <a:schemeClr val="accent1">
                    <a:hueOff val="114395"/>
                    <a:lumOff val="-24975"/>
                  </a:schemeClr>
                </a:solidFill>
                <a:latin typeface="+mn-lt"/>
                <a:ea typeface="+mn-ea"/>
                <a:cs typeface="+mn-cs"/>
                <a:sym typeface="Helvetica Neue"/>
              </a:defRPr>
            </a:lvl1pPr>
          </a:lstStyle>
          <a:p>
            <a:r>
              <a:t>Using the CIDI-3 (make a smartphrase or .phrase)</a:t>
            </a:r>
          </a:p>
        </p:txBody>
      </p:sp>
      <p:sp>
        <p:nvSpPr>
          <p:cNvPr id="214" name="1. “Some people have periods lasting several days when they feel much more excited and full of energy than usual.  Their minds go too fast.  They talk a lot.  They are very restless or unable to sit still and they sometimes do things that are unusual for"/>
          <p:cNvSpPr txBox="1"/>
          <p:nvPr/>
        </p:nvSpPr>
        <p:spPr>
          <a:xfrm>
            <a:off x="3017732" y="2936133"/>
            <a:ext cx="18997814" cy="468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5000">
                <a:solidFill>
                  <a:srgbClr val="000000"/>
                </a:solidFill>
                <a:latin typeface="Calibri"/>
                <a:ea typeface="Calibri"/>
                <a:cs typeface="Calibri"/>
                <a:sym typeface="Calibri"/>
              </a:defRPr>
            </a:lvl1pPr>
          </a:lstStyle>
          <a:p>
            <a:r>
              <a:t>1. “Some people have periods lasting several days when they feel much more excited and full of energy than usual.  Their minds go too fast.  They talk a lot.  They are very restless or unable to sit still and they sometimes do things that are unusual for them, such as driving too fast or spending too much money.  Have you ever had a period like this lasting several days or longer?”</a:t>
            </a:r>
          </a:p>
        </p:txBody>
      </p:sp>
      <p:sp>
        <p:nvSpPr>
          <p:cNvPr id="215" name="2. “Have you ever had a period lasting several days or longer when most of the time you were so irritable or grouchy that you either started arguments, shouted at people or hit people?”"/>
          <p:cNvSpPr txBox="1"/>
          <p:nvPr/>
        </p:nvSpPr>
        <p:spPr>
          <a:xfrm>
            <a:off x="2866314" y="8378428"/>
            <a:ext cx="18651372" cy="2323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5000">
                <a:solidFill>
                  <a:srgbClr val="000000"/>
                </a:solidFill>
                <a:latin typeface="Calibri"/>
                <a:ea typeface="Calibri"/>
                <a:cs typeface="Calibri"/>
                <a:sym typeface="Calibri"/>
              </a:defRPr>
            </a:lvl1pPr>
          </a:lstStyle>
          <a:p>
            <a:r>
              <a:t>2. “Have you ever had a period lasting several days or longer when most of the time you were so irritable or grouchy that you either started arguments, shouted at people or hit people?”</a:t>
            </a:r>
          </a:p>
        </p:txBody>
      </p:sp>
      <p:sp>
        <p:nvSpPr>
          <p:cNvPr id="216" name="“No” answer to these 2 questions is a negative screen for Bipolar Disorder"/>
          <p:cNvSpPr txBox="1"/>
          <p:nvPr/>
        </p:nvSpPr>
        <p:spPr>
          <a:xfrm>
            <a:off x="777937" y="11196277"/>
            <a:ext cx="22828124" cy="1161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400">
              <a:lnSpc>
                <a:spcPct val="90000"/>
              </a:lnSpc>
              <a:defRPr sz="5500">
                <a:solidFill>
                  <a:srgbClr val="000000"/>
                </a:solidFill>
                <a:latin typeface="Canela Bold"/>
                <a:ea typeface="Canela Bold"/>
                <a:cs typeface="Canela Bold"/>
                <a:sym typeface="Canela Bold"/>
              </a:defRPr>
            </a:lvl1pPr>
          </a:lstStyle>
          <a:p>
            <a:r>
              <a:t>“No” answer to these 2 questions is a negative screen for Bipolar Disorder </a:t>
            </a:r>
          </a:p>
        </p:txBody>
      </p:sp>
      <p:pic>
        <p:nvPicPr>
          <p:cNvPr id="217" name="Screen Shot 2020-09-19 at 11.38.00 AM.png" descr="Screen Shot 2020-09-19 at 11.38.00 AM.png"/>
          <p:cNvPicPr>
            <a:picLocks noChangeAspect="1"/>
          </p:cNvPicPr>
          <p:nvPr/>
        </p:nvPicPr>
        <p:blipFill>
          <a:blip r:embed="rId2"/>
          <a:stretch>
            <a:fillRect/>
          </a:stretch>
        </p:blipFill>
        <p:spPr>
          <a:xfrm>
            <a:off x="259090" y="12858016"/>
            <a:ext cx="2688339" cy="62970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1" animBg="1" advAuto="0"/>
      <p:bldP spid="215" grpId="2" animBg="1" advAuto="0"/>
      <p:bldP spid="216" grpId="3" animBg="1" advAuto="0"/>
    </p:bldLst>
  </p:timing>
</p:sld>
</file>

<file path=ppt/theme/theme1.xml><?xml version="1.0" encoding="utf-8"?>
<a:theme xmlns:a="http://schemas.openxmlformats.org/drawingml/2006/main"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1208</Words>
  <Application>Microsoft Macintosh PowerPoint</Application>
  <PresentationFormat>Custom</PresentationFormat>
  <Paragraphs>133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Canela Bold</vt:lpstr>
      <vt:lpstr>Graphik</vt:lpstr>
      <vt:lpstr>Graphik Semibold</vt:lpstr>
      <vt:lpstr>Helvetica Neue</vt:lpstr>
      <vt:lpstr>Helvetica Neue Medium</vt:lpstr>
      <vt:lpstr>Palatino Linotype</vt:lpstr>
      <vt:lpstr>30_BasicColor</vt:lpstr>
      <vt:lpstr>Medication Management of Depression</vt:lpstr>
      <vt:lpstr>Disclosures</vt:lpstr>
      <vt:lpstr>Learning Objectives </vt:lpstr>
      <vt:lpstr>Which Antidepressants Do We Have?</vt:lpstr>
      <vt:lpstr>Key Principles </vt:lpstr>
      <vt:lpstr>Screening for Bipolar: why does it matter?</vt:lpstr>
      <vt:lpstr>Medical Consequences of Bipolar Disorder</vt:lpstr>
      <vt:lpstr>A clinician-administered screen for  Bipolar Disorder</vt:lpstr>
      <vt:lpstr>Using the CIDI-3 (make a smartphrase or .phrase)</vt:lpstr>
      <vt:lpstr>Stats for the CIDI-3</vt:lpstr>
      <vt:lpstr>PowerPoint Presentation</vt:lpstr>
      <vt:lpstr>When to Consider Particular Medications</vt:lpstr>
      <vt:lpstr>When to Avoid Particular Medications                                    </vt:lpstr>
      <vt:lpstr>Treatment Duration  data from the STAR*D trial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Cushman, Nicholas</cp:lastModifiedBy>
  <cp:revision>1</cp:revision>
  <dcterms:modified xsi:type="dcterms:W3CDTF">2026-01-07T23:07:52Z</dcterms:modified>
</cp:coreProperties>
</file>