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147309867" r:id="rId5"/>
    <p:sldId id="2147309904" r:id="rId6"/>
    <p:sldId id="2147309903" r:id="rId7"/>
    <p:sldId id="2147309887" r:id="rId8"/>
    <p:sldId id="2147309886" r:id="rId9"/>
    <p:sldId id="2147309885" r:id="rId10"/>
    <p:sldId id="2147309853" r:id="rId11"/>
    <p:sldId id="2147309884" r:id="rId12"/>
    <p:sldId id="2147309905" r:id="rId13"/>
    <p:sldId id="2147309892" r:id="rId14"/>
    <p:sldId id="2147309901" r:id="rId15"/>
    <p:sldId id="2147309895" r:id="rId16"/>
    <p:sldId id="2147309902" r:id="rId17"/>
    <p:sldId id="2147309893" r:id="rId18"/>
    <p:sldId id="2147309894" r:id="rId19"/>
    <p:sldId id="2147309896" r:id="rId20"/>
    <p:sldId id="2147309900" r:id="rId21"/>
    <p:sldId id="2147309897" r:id="rId22"/>
    <p:sldId id="2147309898" r:id="rId23"/>
    <p:sldId id="2147309899" r:id="rId24"/>
    <p:sldId id="2147309864" r:id="rId25"/>
    <p:sldId id="21473098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5FBE7-B79F-4DAB-BE82-5C1B7E1019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64A4037-56DD-4393-9C9E-275B5626E161}">
      <dgm:prSet phldrT="[Text]"/>
      <dgm:spPr/>
      <dgm:t>
        <a:bodyPr/>
        <a:lstStyle/>
        <a:p>
          <a:r>
            <a:rPr lang="en-US" dirty="0"/>
            <a:t>Toolkit</a:t>
          </a:r>
        </a:p>
      </dgm:t>
    </dgm:pt>
    <dgm:pt modelId="{F34CF94E-1C62-42E4-B89E-93F6763E1190}" type="parTrans" cxnId="{31F30E58-57FF-4C52-BB6D-924E054D0498}">
      <dgm:prSet/>
      <dgm:spPr/>
      <dgm:t>
        <a:bodyPr/>
        <a:lstStyle/>
        <a:p>
          <a:endParaRPr lang="en-US"/>
        </a:p>
      </dgm:t>
    </dgm:pt>
    <dgm:pt modelId="{22A11232-37AA-4347-8C2E-14E4B879B6C9}" type="sibTrans" cxnId="{31F30E58-57FF-4C52-BB6D-924E054D0498}">
      <dgm:prSet/>
      <dgm:spPr/>
      <dgm:t>
        <a:bodyPr/>
        <a:lstStyle/>
        <a:p>
          <a:endParaRPr lang="en-US"/>
        </a:p>
      </dgm:t>
    </dgm:pt>
    <dgm:pt modelId="{FCF42F33-C1A4-4A76-982D-2B9AE61065B4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C5502257-DC39-403F-942E-A9BD56707774}" type="parTrans" cxnId="{5DE84C65-A27E-4E88-80B8-E7F4884901AE}">
      <dgm:prSet/>
      <dgm:spPr/>
      <dgm:t>
        <a:bodyPr/>
        <a:lstStyle/>
        <a:p>
          <a:endParaRPr lang="en-US"/>
        </a:p>
      </dgm:t>
    </dgm:pt>
    <dgm:pt modelId="{2B667CF0-4F0E-42C5-B32B-CBC1F45B0F81}" type="sibTrans" cxnId="{5DE84C65-A27E-4E88-80B8-E7F4884901AE}">
      <dgm:prSet/>
      <dgm:spPr/>
      <dgm:t>
        <a:bodyPr/>
        <a:lstStyle/>
        <a:p>
          <a:endParaRPr lang="en-US"/>
        </a:p>
      </dgm:t>
    </dgm:pt>
    <dgm:pt modelId="{480D4424-883A-4E3F-8E2E-24BA8D40E8B6}">
      <dgm:prSet phldrT="[Text]"/>
      <dgm:spPr/>
      <dgm:t>
        <a:bodyPr/>
        <a:lstStyle/>
        <a:p>
          <a:r>
            <a:rPr lang="en-US" dirty="0"/>
            <a:t>Community of Practice</a:t>
          </a:r>
        </a:p>
      </dgm:t>
    </dgm:pt>
    <dgm:pt modelId="{B123F662-78C5-4A34-AE65-3A03E90479A3}" type="parTrans" cxnId="{9EC923A5-DC08-40D8-8CE5-68BCBB204D30}">
      <dgm:prSet/>
      <dgm:spPr/>
      <dgm:t>
        <a:bodyPr/>
        <a:lstStyle/>
        <a:p>
          <a:endParaRPr lang="en-US"/>
        </a:p>
      </dgm:t>
    </dgm:pt>
    <dgm:pt modelId="{ED9E638C-6596-47F6-9996-2DA1D0D591A1}" type="sibTrans" cxnId="{9EC923A5-DC08-40D8-8CE5-68BCBB204D30}">
      <dgm:prSet/>
      <dgm:spPr/>
      <dgm:t>
        <a:bodyPr/>
        <a:lstStyle/>
        <a:p>
          <a:endParaRPr lang="en-US"/>
        </a:p>
      </dgm:t>
    </dgm:pt>
    <dgm:pt modelId="{094EC94B-F5C4-4741-9E64-BE284024EA15}">
      <dgm:prSet/>
      <dgm:spPr/>
      <dgm:t>
        <a:bodyPr/>
        <a:lstStyle/>
        <a:p>
          <a:r>
            <a:rPr lang="en-US" dirty="0"/>
            <a:t>Office Hours</a:t>
          </a:r>
        </a:p>
      </dgm:t>
    </dgm:pt>
    <dgm:pt modelId="{E4890207-33C5-4F4C-8086-E2E28B1721BC}" type="parTrans" cxnId="{544AE551-560D-4560-A832-B91BAADC1EE4}">
      <dgm:prSet/>
      <dgm:spPr/>
      <dgm:t>
        <a:bodyPr/>
        <a:lstStyle/>
        <a:p>
          <a:endParaRPr lang="en-US"/>
        </a:p>
      </dgm:t>
    </dgm:pt>
    <dgm:pt modelId="{7A430FD1-E7EA-4C89-B1D2-FF9862F9F927}" type="sibTrans" cxnId="{544AE551-560D-4560-A832-B91BAADC1EE4}">
      <dgm:prSet/>
      <dgm:spPr/>
      <dgm:t>
        <a:bodyPr/>
        <a:lstStyle/>
        <a:p>
          <a:endParaRPr lang="en-US"/>
        </a:p>
      </dgm:t>
    </dgm:pt>
    <dgm:pt modelId="{4AD24475-7D9A-4621-8DDC-A4E6A4145048}">
      <dgm:prSet/>
      <dgm:spPr/>
      <dgm:t>
        <a:bodyPr/>
        <a:lstStyle/>
        <a:p>
          <a:r>
            <a:rPr lang="en-US" dirty="0"/>
            <a:t>Syndemic Newsletter</a:t>
          </a:r>
        </a:p>
      </dgm:t>
    </dgm:pt>
    <dgm:pt modelId="{B6936393-1853-480A-B45D-0C1DAA3B5229}" type="parTrans" cxnId="{968ADEE1-A1FA-4A28-9510-D82BD52BBAE6}">
      <dgm:prSet/>
      <dgm:spPr/>
      <dgm:t>
        <a:bodyPr/>
        <a:lstStyle/>
        <a:p>
          <a:endParaRPr lang="en-US"/>
        </a:p>
      </dgm:t>
    </dgm:pt>
    <dgm:pt modelId="{CB35FF2C-CE89-46A5-8F79-276F232E3286}" type="sibTrans" cxnId="{968ADEE1-A1FA-4A28-9510-D82BD52BBAE6}">
      <dgm:prSet/>
      <dgm:spPr/>
      <dgm:t>
        <a:bodyPr/>
        <a:lstStyle/>
        <a:p>
          <a:endParaRPr lang="en-US"/>
        </a:p>
      </dgm:t>
    </dgm:pt>
    <dgm:pt modelId="{417E924C-C0D0-4F92-86DE-DAC52C6D7FE3}" type="pres">
      <dgm:prSet presAssocID="{57B5FBE7-B79F-4DAB-BE82-5C1B7E1019EA}" presName="Name0" presStyleCnt="0">
        <dgm:presLayoutVars>
          <dgm:dir/>
          <dgm:animLvl val="lvl"/>
          <dgm:resizeHandles val="exact"/>
        </dgm:presLayoutVars>
      </dgm:prSet>
      <dgm:spPr/>
    </dgm:pt>
    <dgm:pt modelId="{8CE4538E-E82E-4BD3-86F9-86ACA3F7B17B}" type="pres">
      <dgm:prSet presAssocID="{F64A4037-56DD-4393-9C9E-275B5626E16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D6D7771-D96E-47D9-8C1F-B5530A17DF74}" type="pres">
      <dgm:prSet presAssocID="{22A11232-37AA-4347-8C2E-14E4B879B6C9}" presName="parTxOnlySpace" presStyleCnt="0"/>
      <dgm:spPr/>
    </dgm:pt>
    <dgm:pt modelId="{4B9274CD-3AA7-452E-9A6D-07E83AD5F9EA}" type="pres">
      <dgm:prSet presAssocID="{FCF42F33-C1A4-4A76-982D-2B9AE61065B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9833466-16D7-415B-9342-AA043FB4A589}" type="pres">
      <dgm:prSet presAssocID="{2B667CF0-4F0E-42C5-B32B-CBC1F45B0F81}" presName="parTxOnlySpace" presStyleCnt="0"/>
      <dgm:spPr/>
    </dgm:pt>
    <dgm:pt modelId="{B77543F9-54A2-4A95-8A4B-176F84B4C726}" type="pres">
      <dgm:prSet presAssocID="{480D4424-883A-4E3F-8E2E-24BA8D40E8B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DE464B3-5815-4A4D-921B-CE6FDD6AF528}" type="pres">
      <dgm:prSet presAssocID="{ED9E638C-6596-47F6-9996-2DA1D0D591A1}" presName="parTxOnlySpace" presStyleCnt="0"/>
      <dgm:spPr/>
    </dgm:pt>
    <dgm:pt modelId="{1E3129C6-F56A-4FD7-9667-20C542324D7E}" type="pres">
      <dgm:prSet presAssocID="{094EC94B-F5C4-4741-9E64-BE284024EA1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13DE87E-D677-4FE0-BF4C-29938076BC7B}" type="pres">
      <dgm:prSet presAssocID="{7A430FD1-E7EA-4C89-B1D2-FF9862F9F927}" presName="parTxOnlySpace" presStyleCnt="0"/>
      <dgm:spPr/>
    </dgm:pt>
    <dgm:pt modelId="{59389528-EB7A-4E35-A407-FA87FAB91F85}" type="pres">
      <dgm:prSet presAssocID="{4AD24475-7D9A-4621-8DDC-A4E6A414504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C60D10E-A86A-4834-972C-11BA41291C03}" type="presOf" srcId="{FCF42F33-C1A4-4A76-982D-2B9AE61065B4}" destId="{4B9274CD-3AA7-452E-9A6D-07E83AD5F9EA}" srcOrd="0" destOrd="0" presId="urn:microsoft.com/office/officeart/2005/8/layout/chevron1"/>
    <dgm:cxn modelId="{48FE261A-7A5B-4051-BD2B-C29FE826C2C1}" type="presOf" srcId="{094EC94B-F5C4-4741-9E64-BE284024EA15}" destId="{1E3129C6-F56A-4FD7-9667-20C542324D7E}" srcOrd="0" destOrd="0" presId="urn:microsoft.com/office/officeart/2005/8/layout/chevron1"/>
    <dgm:cxn modelId="{45E6854A-B103-4B19-9983-1AF653BA500B}" type="presOf" srcId="{57B5FBE7-B79F-4DAB-BE82-5C1B7E1019EA}" destId="{417E924C-C0D0-4F92-86DE-DAC52C6D7FE3}" srcOrd="0" destOrd="0" presId="urn:microsoft.com/office/officeart/2005/8/layout/chevron1"/>
    <dgm:cxn modelId="{544AE551-560D-4560-A832-B91BAADC1EE4}" srcId="{57B5FBE7-B79F-4DAB-BE82-5C1B7E1019EA}" destId="{094EC94B-F5C4-4741-9E64-BE284024EA15}" srcOrd="3" destOrd="0" parTransId="{E4890207-33C5-4F4C-8086-E2E28B1721BC}" sibTransId="{7A430FD1-E7EA-4C89-B1D2-FF9862F9F927}"/>
    <dgm:cxn modelId="{31F30E58-57FF-4C52-BB6D-924E054D0498}" srcId="{57B5FBE7-B79F-4DAB-BE82-5C1B7E1019EA}" destId="{F64A4037-56DD-4393-9C9E-275B5626E161}" srcOrd="0" destOrd="0" parTransId="{F34CF94E-1C62-42E4-B89E-93F6763E1190}" sibTransId="{22A11232-37AA-4347-8C2E-14E4B879B6C9}"/>
    <dgm:cxn modelId="{5DE84C65-A27E-4E88-80B8-E7F4884901AE}" srcId="{57B5FBE7-B79F-4DAB-BE82-5C1B7E1019EA}" destId="{FCF42F33-C1A4-4A76-982D-2B9AE61065B4}" srcOrd="1" destOrd="0" parTransId="{C5502257-DC39-403F-942E-A9BD56707774}" sibTransId="{2B667CF0-4F0E-42C5-B32B-CBC1F45B0F81}"/>
    <dgm:cxn modelId="{8AC7F190-86DF-4FC4-A6A0-9B8F2FAE66AA}" type="presOf" srcId="{4AD24475-7D9A-4621-8DDC-A4E6A4145048}" destId="{59389528-EB7A-4E35-A407-FA87FAB91F85}" srcOrd="0" destOrd="0" presId="urn:microsoft.com/office/officeart/2005/8/layout/chevron1"/>
    <dgm:cxn modelId="{9EC923A5-DC08-40D8-8CE5-68BCBB204D30}" srcId="{57B5FBE7-B79F-4DAB-BE82-5C1B7E1019EA}" destId="{480D4424-883A-4E3F-8E2E-24BA8D40E8B6}" srcOrd="2" destOrd="0" parTransId="{B123F662-78C5-4A34-AE65-3A03E90479A3}" sibTransId="{ED9E638C-6596-47F6-9996-2DA1D0D591A1}"/>
    <dgm:cxn modelId="{4EBEE3AE-864F-4E6E-961E-AA11D9091CA1}" type="presOf" srcId="{480D4424-883A-4E3F-8E2E-24BA8D40E8B6}" destId="{B77543F9-54A2-4A95-8A4B-176F84B4C726}" srcOrd="0" destOrd="0" presId="urn:microsoft.com/office/officeart/2005/8/layout/chevron1"/>
    <dgm:cxn modelId="{C6049CDC-3680-4970-8CEF-7947B11ACE3F}" type="presOf" srcId="{F64A4037-56DD-4393-9C9E-275B5626E161}" destId="{8CE4538E-E82E-4BD3-86F9-86ACA3F7B17B}" srcOrd="0" destOrd="0" presId="urn:microsoft.com/office/officeart/2005/8/layout/chevron1"/>
    <dgm:cxn modelId="{968ADEE1-A1FA-4A28-9510-D82BD52BBAE6}" srcId="{57B5FBE7-B79F-4DAB-BE82-5C1B7E1019EA}" destId="{4AD24475-7D9A-4621-8DDC-A4E6A4145048}" srcOrd="4" destOrd="0" parTransId="{B6936393-1853-480A-B45D-0C1DAA3B5229}" sibTransId="{CB35FF2C-CE89-46A5-8F79-276F232E3286}"/>
    <dgm:cxn modelId="{E3BE4C87-63AE-4C91-A31C-C0E5AF5D1523}" type="presParOf" srcId="{417E924C-C0D0-4F92-86DE-DAC52C6D7FE3}" destId="{8CE4538E-E82E-4BD3-86F9-86ACA3F7B17B}" srcOrd="0" destOrd="0" presId="urn:microsoft.com/office/officeart/2005/8/layout/chevron1"/>
    <dgm:cxn modelId="{B81DC8ED-F568-4C6A-934A-38ED5653FDD6}" type="presParOf" srcId="{417E924C-C0D0-4F92-86DE-DAC52C6D7FE3}" destId="{6D6D7771-D96E-47D9-8C1F-B5530A17DF74}" srcOrd="1" destOrd="0" presId="urn:microsoft.com/office/officeart/2005/8/layout/chevron1"/>
    <dgm:cxn modelId="{8990110A-35F5-4406-A19D-04FA415BBE49}" type="presParOf" srcId="{417E924C-C0D0-4F92-86DE-DAC52C6D7FE3}" destId="{4B9274CD-3AA7-452E-9A6D-07E83AD5F9EA}" srcOrd="2" destOrd="0" presId="urn:microsoft.com/office/officeart/2005/8/layout/chevron1"/>
    <dgm:cxn modelId="{EFC5B17C-6575-4B90-AC7B-AF9F3ACB7EA1}" type="presParOf" srcId="{417E924C-C0D0-4F92-86DE-DAC52C6D7FE3}" destId="{69833466-16D7-415B-9342-AA043FB4A589}" srcOrd="3" destOrd="0" presId="urn:microsoft.com/office/officeart/2005/8/layout/chevron1"/>
    <dgm:cxn modelId="{577843B8-0143-4E04-AC14-310D6E930AFA}" type="presParOf" srcId="{417E924C-C0D0-4F92-86DE-DAC52C6D7FE3}" destId="{B77543F9-54A2-4A95-8A4B-176F84B4C726}" srcOrd="4" destOrd="0" presId="urn:microsoft.com/office/officeart/2005/8/layout/chevron1"/>
    <dgm:cxn modelId="{8F635FC9-2270-4AF3-BDE3-5DBAD9418464}" type="presParOf" srcId="{417E924C-C0D0-4F92-86DE-DAC52C6D7FE3}" destId="{2DE464B3-5815-4A4D-921B-CE6FDD6AF528}" srcOrd="5" destOrd="0" presId="urn:microsoft.com/office/officeart/2005/8/layout/chevron1"/>
    <dgm:cxn modelId="{DDBC78E2-86D6-4EE1-9A35-BF2053A00D18}" type="presParOf" srcId="{417E924C-C0D0-4F92-86DE-DAC52C6D7FE3}" destId="{1E3129C6-F56A-4FD7-9667-20C542324D7E}" srcOrd="6" destOrd="0" presId="urn:microsoft.com/office/officeart/2005/8/layout/chevron1"/>
    <dgm:cxn modelId="{0BD87325-5CC3-4439-AF7B-F3C871FA2424}" type="presParOf" srcId="{417E924C-C0D0-4F92-86DE-DAC52C6D7FE3}" destId="{613DE87E-D677-4FE0-BF4C-29938076BC7B}" srcOrd="7" destOrd="0" presId="urn:microsoft.com/office/officeart/2005/8/layout/chevron1"/>
    <dgm:cxn modelId="{E833FEE0-A04D-493C-84B8-9CEA3B49F8CB}" type="presParOf" srcId="{417E924C-C0D0-4F92-86DE-DAC52C6D7FE3}" destId="{59389528-EB7A-4E35-A407-FA87FAB91F8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4538E-E82E-4BD3-86F9-86ACA3F7B17B}">
      <dsp:nvSpPr>
        <dsp:cNvPr id="0" name=""/>
        <dsp:cNvSpPr/>
      </dsp:nvSpPr>
      <dsp:spPr>
        <a:xfrm>
          <a:off x="2255" y="3138521"/>
          <a:ext cx="2007127" cy="802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Toolkit</a:t>
          </a:r>
        </a:p>
      </dsp:txBody>
      <dsp:txXfrm>
        <a:off x="403680" y="3138521"/>
        <a:ext cx="1204277" cy="802850"/>
      </dsp:txXfrm>
    </dsp:sp>
    <dsp:sp modelId="{4B9274CD-3AA7-452E-9A6D-07E83AD5F9EA}">
      <dsp:nvSpPr>
        <dsp:cNvPr id="0" name=""/>
        <dsp:cNvSpPr/>
      </dsp:nvSpPr>
      <dsp:spPr>
        <a:xfrm>
          <a:off x="1808669" y="3138521"/>
          <a:ext cx="2007127" cy="802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Resources</a:t>
          </a:r>
        </a:p>
      </dsp:txBody>
      <dsp:txXfrm>
        <a:off x="2210094" y="3138521"/>
        <a:ext cx="1204277" cy="802850"/>
      </dsp:txXfrm>
    </dsp:sp>
    <dsp:sp modelId="{B77543F9-54A2-4A95-8A4B-176F84B4C726}">
      <dsp:nvSpPr>
        <dsp:cNvPr id="0" name=""/>
        <dsp:cNvSpPr/>
      </dsp:nvSpPr>
      <dsp:spPr>
        <a:xfrm>
          <a:off x="3615084" y="3138521"/>
          <a:ext cx="2007127" cy="802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 of Practice</a:t>
          </a:r>
        </a:p>
      </dsp:txBody>
      <dsp:txXfrm>
        <a:off x="4016509" y="3138521"/>
        <a:ext cx="1204277" cy="802850"/>
      </dsp:txXfrm>
    </dsp:sp>
    <dsp:sp modelId="{1E3129C6-F56A-4FD7-9667-20C542324D7E}">
      <dsp:nvSpPr>
        <dsp:cNvPr id="0" name=""/>
        <dsp:cNvSpPr/>
      </dsp:nvSpPr>
      <dsp:spPr>
        <a:xfrm>
          <a:off x="5421498" y="3138521"/>
          <a:ext cx="2007127" cy="802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Office Hours</a:t>
          </a:r>
        </a:p>
      </dsp:txBody>
      <dsp:txXfrm>
        <a:off x="5822923" y="3138521"/>
        <a:ext cx="1204277" cy="802850"/>
      </dsp:txXfrm>
    </dsp:sp>
    <dsp:sp modelId="{59389528-EB7A-4E35-A407-FA87FAB91F85}">
      <dsp:nvSpPr>
        <dsp:cNvPr id="0" name=""/>
        <dsp:cNvSpPr/>
      </dsp:nvSpPr>
      <dsp:spPr>
        <a:xfrm>
          <a:off x="7227913" y="3138521"/>
          <a:ext cx="2007127" cy="802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Syndemic Newsletter</a:t>
          </a:r>
        </a:p>
      </dsp:txBody>
      <dsp:txXfrm>
        <a:off x="7629338" y="3138521"/>
        <a:ext cx="1204277" cy="80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12227-1992-4F21-90D7-C0BE6CCE674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71FE9-8C5D-4C6B-AAFE-1066E2D6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sti/forproviders/clinicalpharmac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sti/forproviders/clinicalpharmacy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sti/forproviders/clinicalpharmacy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Clinical Pharmacy | For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1FE9-8C5D-4C6B-AAFE-1066E2D6EA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6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Clinical Pharmacy | For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1FE9-8C5D-4C6B-AAFE-1066E2D6E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Clinical Pharmacy | For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1FE9-8C5D-4C6B-AAFE-1066E2D6EA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8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AD2FC-9F82-1FB5-9387-F92A79BAE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80B94-F57F-B496-6EAF-7D5AA3241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A9DD-82C8-59EF-42DC-B4568BBF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3B3CE-79AA-6CCB-789E-24B343B1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CE8AF-901F-4BD7-D0D8-57BC28FD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AB70-5D4A-A064-F678-113E335F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B949D-D25F-783C-A734-8A928AB85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71529-D217-DFF8-2874-3CFCF6D3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DE4B-CA96-F3B5-90C7-B580ED8B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7879-763C-E958-9629-C462EC0E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FAF71-667E-C45C-217D-DC69B977A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A8323-2958-A1DA-6EA0-81D0F403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4BA39-976E-D636-8DAE-078B546D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BD2F9-84D6-373E-1EB0-25F9155B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EEEB-EC6A-E5BE-81FB-2A004FF1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99BC98-FC16-D652-4283-B12E86A37AB5}"/>
              </a:ext>
            </a:extLst>
          </p:cNvPr>
          <p:cNvSpPr txBox="1">
            <a:spLocks/>
          </p:cNvSpPr>
          <p:nvPr/>
        </p:nvSpPr>
        <p:spPr>
          <a:xfrm>
            <a:off x="838200" y="4495298"/>
            <a:ext cx="9258300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Indian Health Service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Supporting Title</a:t>
            </a:r>
            <a:r>
              <a:rPr lang="en-US" sz="4000" baseline="0" dirty="0">
                <a:solidFill>
                  <a:schemeClr val="bg1"/>
                </a:solidFill>
              </a:rPr>
              <a:t> or Info if Needed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53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80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9759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 userDrawn="1"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19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03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4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B01-8140-580A-358E-576F2BB32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15FE-4D98-E4F7-CA1E-D00FC5AE2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533AF-0DA6-EF99-C9BE-678B6A93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62A9-B107-9EB6-96BE-B4E711CC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931D-D627-1D5B-6E92-8F4DF5AD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B7E5-46F0-1845-8B9B-EEEE5C15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2F7DB-CA17-563C-C6F7-A12B28C7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87BC-947B-DF42-A134-0A208B54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E77B-C59A-B775-69C1-E5ADA583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1E5-85ED-82BD-8571-CAC9E262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722D-1997-1565-DCAD-82528777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8469-D87C-626F-AEC3-5F4923394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63F16-C248-6302-8DE4-DA2100C32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64D1D-6A52-94F2-2D9A-4C263E22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E6F91-2609-3A3C-51BC-E6661A56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DECD3-F1D3-8323-A189-45D670BF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0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56EC-C3E6-9212-2C48-07DD7EC2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76FF-F354-CB11-E140-FA2FC591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54681-8664-A5D7-D538-198F16820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CFA50-7CC1-7C95-4E0E-C66C3DC4A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59392-7D55-44BA-034E-93D7706A0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83F46-5154-0DA6-8A5E-FAD4439C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401E9-147A-2C0F-000F-83316F44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D8B25-2F1A-F56E-BBFE-1E3C6D3C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C7CB-94F2-3FBC-A65D-37E9668A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73B44-8A98-365D-EC41-A5B2113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ACB90-2757-FA2A-D77A-61E7C050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CFD62-9937-1819-EF84-A3995B85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54DE2-320B-DCC5-20D3-50841352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50446-697F-3E31-C55A-57C13239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0EB17-9B09-3B01-5BDB-471682AE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DAD6-1C13-5785-1C95-7ABA7D4A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96AE-BA85-4BC7-29A4-FCCF260E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57C87-2600-F33C-8B50-F1252E63E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1BD03-8FE4-1BCE-C646-01AA75BD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91310-80B1-F96C-DE78-7C1B2539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FA8A3-4D9E-DB4F-44A1-8D8CEDE9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B8C2-DE48-5A9B-8FDE-9D7138D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F9DC1-56A7-4426-53C9-6C630E358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D7E4-1E36-6C4E-E761-A306C69F0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686D-2202-8ADA-4437-DED8145C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0148-E28F-1787-B975-D1D1AACA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77544-DCD7-1D75-34C3-72851B7C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1AF25-4275-9296-3C6F-1C25983B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1620F-39B9-52E5-A83B-142DF036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79C95-4596-DBB2-C2F5-38AB001F0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FD942-D358-4ED9-9671-0E73CBC2880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F2949-AE9C-9393-B395-9B2599C2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BEFB4-F78E-9190-48BB-188282596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DC03D-7277-4404-B825-431BF6E9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ethany.johnson@ihs.gov" TargetMode="External"/><Relationship Id="rId2" Type="http://schemas.openxmlformats.org/officeDocument/2006/relationships/hyperlink" Target="mailto:holly.vanlew@ihs.gov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ethany.johnson@ihs.gov" TargetMode="External"/><Relationship Id="rId2" Type="http://schemas.openxmlformats.org/officeDocument/2006/relationships/hyperlink" Target="mailto:holly.vanlew@ihs.gov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17C4D-87FD-130F-2D2E-B1AFDEC6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8375"/>
            <a:ext cx="10772553" cy="2394898"/>
          </a:xfrm>
        </p:spPr>
        <p:txBody>
          <a:bodyPr/>
          <a:lstStyle/>
          <a:p>
            <a:r>
              <a:rPr lang="en-US" dirty="0"/>
              <a:t>Clinical Pharmacy Resources for Syndemic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7105C-3DA0-8AFA-E976-85E9F5052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429000"/>
            <a:ext cx="3088167" cy="514350"/>
          </a:xfrm>
        </p:spPr>
        <p:txBody>
          <a:bodyPr>
            <a:normAutofit/>
          </a:bodyPr>
          <a:lstStyle/>
          <a:p>
            <a:r>
              <a:rPr lang="en-US" sz="2800" dirty="0"/>
              <a:t>January 20,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94311-4BFB-A316-4204-36045BE41655}"/>
              </a:ext>
            </a:extLst>
          </p:cNvPr>
          <p:cNvSpPr/>
          <p:nvPr/>
        </p:nvSpPr>
        <p:spPr>
          <a:xfrm>
            <a:off x="-1" y="4980214"/>
            <a:ext cx="8115301" cy="808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3BB9B-3C00-E0A3-7C1D-99FB15CB7B1B}"/>
              </a:ext>
            </a:extLst>
          </p:cNvPr>
          <p:cNvSpPr txBox="1"/>
          <p:nvPr/>
        </p:nvSpPr>
        <p:spPr>
          <a:xfrm>
            <a:off x="853656" y="5080593"/>
            <a:ext cx="6737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CAPT Holly Van Lew, PharmD, BCPS, AAHIVP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Dr. Bethany Johnson, PharmD, BCIDP</a:t>
            </a:r>
          </a:p>
        </p:txBody>
      </p:sp>
    </p:spTree>
    <p:extLst>
      <p:ext uri="{BB962C8B-B14F-4D97-AF65-F5344CB8AC3E}">
        <p14:creationId xmlns:p14="http://schemas.microsoft.com/office/powerpoint/2010/main" val="326189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BE511D-B6A5-421B-844A-8BE8D186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Templates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689A3-8067-4663-9CC9-3C1A4D6694B5}"/>
              </a:ext>
            </a:extLst>
          </p:cNvPr>
          <p:cNvSpPr txBox="1"/>
          <p:nvPr/>
        </p:nvSpPr>
        <p:spPr>
          <a:xfrm>
            <a:off x="667687" y="1679804"/>
            <a:ext cx="10507131" cy="3253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Two adaptable versions are available, created in collaboration with the National Council of Informatics.</a:t>
            </a:r>
          </a:p>
          <a:p>
            <a:pPr marL="742950" lvl="1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Text-based template that can be used to build a note template</a:t>
            </a:r>
          </a:p>
          <a:p>
            <a:pPr marL="742950" lvl="1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Importable template that can be populated and connected to local data sources</a:t>
            </a:r>
          </a:p>
          <a:p>
            <a:pPr marL="742950" lvl="1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Clinics will need to collaborate with their local informaticist or clinical applications coordinator to customize and create or import templates.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49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BE511D-B6A5-421B-844A-8BE8D186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Templates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E3DB4-4C60-4628-8899-E3D8522C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8" y="1742594"/>
            <a:ext cx="5648325" cy="32289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E2EF7-4BDB-4431-9042-6F5A9E2D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456" y="1147763"/>
            <a:ext cx="1285875" cy="90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B5F32-70F0-4230-803F-64B1DD0CD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184" y="1742594"/>
            <a:ext cx="5438606" cy="36076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745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8B5-26EA-43EE-804A-664E83FE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Tour of Online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3F828-8609-4FE7-ACE7-81509532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24" y="1143574"/>
            <a:ext cx="10105898" cy="5572411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969F3-837F-4E6E-B827-FE7FDE0543C9}"/>
              </a:ext>
            </a:extLst>
          </p:cNvPr>
          <p:cNvSpPr/>
          <p:nvPr/>
        </p:nvSpPr>
        <p:spPr>
          <a:xfrm>
            <a:off x="3322623" y="4146489"/>
            <a:ext cx="7414788" cy="2533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B08A3-B6B7-461B-B061-8A6D3D87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3" y="4315213"/>
            <a:ext cx="1857029" cy="24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BE511D-B6A5-421B-844A-8BE8D186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Templates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45D4B1-A8B5-47E1-86FF-849B05837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8" y="1147763"/>
            <a:ext cx="4819649" cy="5451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16F03-9995-4D90-B0B8-2ED476711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31" y="1657963"/>
            <a:ext cx="54197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0BF28B-F2B9-46B7-977A-5CCC728E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Competency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E9AEB-381E-44EC-BB25-04B8CD51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2" b="3488"/>
          <a:stretch/>
        </p:blipFill>
        <p:spPr>
          <a:xfrm>
            <a:off x="2699929" y="1022653"/>
            <a:ext cx="6792142" cy="53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B15D9B-988A-4A4F-B8C7-04A0C86C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2C4B3-2AD5-478F-98F1-75366C64E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5" y="1567320"/>
            <a:ext cx="3333177" cy="4281030"/>
          </a:xfrm>
          <a:prstGeom prst="rect">
            <a:avLst/>
          </a:prstGeom>
          <a:ln w="19050">
            <a:solidFill>
              <a:srgbClr val="2F686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85221-8608-4239-9BFD-55E108B17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731" y="1567320"/>
            <a:ext cx="3337241" cy="4281030"/>
          </a:xfrm>
          <a:prstGeom prst="rect">
            <a:avLst/>
          </a:prstGeom>
          <a:ln w="19050">
            <a:solidFill>
              <a:srgbClr val="2F686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FCAB5-89AA-4E71-8CA6-01449DAE1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671" y="1567320"/>
            <a:ext cx="3501417" cy="4281030"/>
          </a:xfrm>
          <a:prstGeom prst="rect">
            <a:avLst/>
          </a:prstGeom>
          <a:ln w="19050">
            <a:solidFill>
              <a:srgbClr val="2F6864"/>
            </a:solidFill>
          </a:ln>
        </p:spPr>
      </p:pic>
    </p:spTree>
    <p:extLst>
      <p:ext uri="{BB962C8B-B14F-4D97-AF65-F5344CB8AC3E}">
        <p14:creationId xmlns:p14="http://schemas.microsoft.com/office/powerpoint/2010/main" val="2210839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AF704E-9CB2-4D9B-9235-B9EFA383BF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5220" y="2172284"/>
            <a:ext cx="7213600" cy="1997075"/>
          </a:xfrm>
        </p:spPr>
        <p:txBody>
          <a:bodyPr anchor="ctr"/>
          <a:lstStyle/>
          <a:p>
            <a:r>
              <a:rPr lang="en-US" dirty="0"/>
              <a:t>Pharmacy Led Syndemic Committee - Next Steps</a:t>
            </a:r>
          </a:p>
        </p:txBody>
      </p:sp>
    </p:spTree>
    <p:extLst>
      <p:ext uri="{BB962C8B-B14F-4D97-AF65-F5344CB8AC3E}">
        <p14:creationId xmlns:p14="http://schemas.microsoft.com/office/powerpoint/2010/main" val="49112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8C0F9F-EB1B-4DF2-8F2C-A94D505A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Our Community of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2689E-1B65-4865-896B-C409E4EE3703}"/>
              </a:ext>
            </a:extLst>
          </p:cNvPr>
          <p:cNvSpPr txBox="1"/>
          <p:nvPr/>
        </p:nvSpPr>
        <p:spPr>
          <a:xfrm>
            <a:off x="667688" y="1693076"/>
            <a:ext cx="10528396" cy="17359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8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Goals</a:t>
            </a:r>
          </a:p>
          <a:p>
            <a:pPr marL="285750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Sharing best practices and creating new knowledge to advance syndemic professional practices</a:t>
            </a:r>
          </a:p>
          <a:p>
            <a:pPr marL="285750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Providing opportunities for mentorship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04049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0F993-57EA-4668-9113-0ECAD556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of Practice 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CDB4D-4726-4D9C-AFD0-11B3913B7C7A}"/>
              </a:ext>
            </a:extLst>
          </p:cNvPr>
          <p:cNvSpPr txBox="1"/>
          <p:nvPr/>
        </p:nvSpPr>
        <p:spPr>
          <a:xfrm>
            <a:off x="667688" y="1484256"/>
            <a:ext cx="10517763" cy="40293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08000"/>
              </a:lnSpc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Bi-monthly Office Hours with a didactic portion offering CPE</a:t>
            </a:r>
          </a:p>
          <a:p>
            <a:pPr marL="742950" lvl="1" indent="-285750">
              <a:lnSpc>
                <a:spcPct val="108000"/>
              </a:lnSpc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Topics and presenters will vary and will address various aspects of syndemic work, share resources, highlight best practices, and spotlight activities at sites across the country.</a:t>
            </a:r>
          </a:p>
          <a:p>
            <a:pPr marL="285750" indent="-285750">
              <a:lnSpc>
                <a:spcPct val="108000"/>
              </a:lnSpc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Mentorship</a:t>
            </a:r>
          </a:p>
          <a:p>
            <a:pPr marL="742950" lvl="1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Pharmacists who desire to implement syndemic services will be paired with one or more NPC Syndemic Committee Members as a mentor.</a:t>
            </a:r>
          </a:p>
          <a:p>
            <a:pPr marL="742950" lvl="1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Mentors will provide technical assistance, including sharing resources, making recommendations, identifying gaps and needs, and working with mentees to implement pharmacy-based syndemic services.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94604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BE954-3A65-454A-961E-FCDE5A11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of Practice 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20419-7AB6-494F-9BE6-B6312A743E34}"/>
              </a:ext>
            </a:extLst>
          </p:cNvPr>
          <p:cNvSpPr txBox="1"/>
          <p:nvPr/>
        </p:nvSpPr>
        <p:spPr>
          <a:xfrm>
            <a:off x="667687" y="1506329"/>
            <a:ext cx="10517763" cy="4092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08000"/>
              </a:lnSpc>
              <a:buFont typeface="Arial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Technical assistance from the HIV/HCV/STI Branch</a:t>
            </a:r>
          </a:p>
          <a:p>
            <a:pPr marL="742950" lvl="1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HIV/HCV/STI Branch will share guidance, resources, example policies, and subject matter experts for consultation.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venir Next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Newsletter (in development)</a:t>
            </a:r>
          </a:p>
          <a:p>
            <a:pPr marL="742950" lvl="1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Issues disseminated through listservs (Pharmacy, STI, HIV).</a:t>
            </a:r>
          </a:p>
          <a:p>
            <a:pPr marL="742950" lvl="1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Content covering HIV/HCV/STIs, including guideline updates, best practices, spotlights on local programs, and upcoming events.</a:t>
            </a:r>
          </a:p>
          <a:p>
            <a:pPr marL="742950" lvl="1" indent="-285750">
              <a:lnSpc>
                <a:spcPct val="108000"/>
              </a:lnSpc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Please submit any program updates or projects that should be featured to</a:t>
            </a:r>
            <a:r>
              <a:rPr lang="en-US" sz="2400" dirty="0">
                <a:latin typeface="Avenir Next"/>
              </a:rPr>
              <a:t> </a:t>
            </a:r>
            <a:r>
              <a:rPr lang="en-US" sz="2400" dirty="0">
                <a:latin typeface="Avenir Next"/>
                <a:hlinkClick r:id="rId2"/>
              </a:rPr>
              <a:t>holly.vanlew@ihs.gov</a:t>
            </a:r>
            <a:r>
              <a:rPr lang="en-US" sz="2400" dirty="0">
                <a:latin typeface="Avenir Next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or </a:t>
            </a:r>
            <a:r>
              <a:rPr lang="en-US" sz="2400" dirty="0">
                <a:latin typeface="Avenir Next"/>
                <a:hlinkClick r:id="rId3"/>
              </a:rPr>
              <a:t>bethany.johnson@ihs.gov</a:t>
            </a:r>
            <a:r>
              <a:rPr lang="en-US" sz="2400" dirty="0">
                <a:latin typeface="Avenir Nex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3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B5DFC8-33F0-4C51-A7EA-6FF198D13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428298"/>
              </p:ext>
            </p:extLst>
          </p:nvPr>
        </p:nvGraphicFramePr>
        <p:xfrm>
          <a:off x="1477352" y="1571097"/>
          <a:ext cx="9237296" cy="707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311128"/>
          </a:xfrm>
        </p:spPr>
        <p:txBody>
          <a:bodyPr/>
          <a:lstStyle/>
          <a:p>
            <a:r>
              <a:rPr lang="en-US" dirty="0"/>
              <a:t>National Pharmacy Council – </a:t>
            </a:r>
            <a:br>
              <a:rPr lang="en-US" dirty="0"/>
            </a:br>
            <a:r>
              <a:rPr lang="en-US" dirty="0"/>
              <a:t>Ad Hoc Syndemic Committee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FC67E6C-DE12-4E85-BB3A-62B952343419}"/>
              </a:ext>
            </a:extLst>
          </p:cNvPr>
          <p:cNvSpPr txBox="1">
            <a:spLocks/>
          </p:cNvSpPr>
          <p:nvPr/>
        </p:nvSpPr>
        <p:spPr>
          <a:xfrm>
            <a:off x="667688" y="1932567"/>
            <a:ext cx="10515600" cy="4415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Committee developed to encourage pharmacy engagement in syndemic services, as part of a multi-pronged approach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IHS National Sexually Transmitted Infection (STI) Initiative – collaborative efforts from CMO, NPTC, and Syndemic Branch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Pharmacy-Based Syndemic Committee created in 2024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Deliverables:</a:t>
            </a:r>
          </a:p>
        </p:txBody>
      </p:sp>
    </p:spTree>
    <p:extLst>
      <p:ext uri="{BB962C8B-B14F-4D97-AF65-F5344CB8AC3E}">
        <p14:creationId xmlns:p14="http://schemas.microsoft.com/office/powerpoint/2010/main" val="263311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8116E-AB98-4AA4-8F92-7066EC22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Syndemic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3C432-1135-4091-918C-3F972631D001}"/>
              </a:ext>
            </a:extLst>
          </p:cNvPr>
          <p:cNvSpPr txBox="1"/>
          <p:nvPr/>
        </p:nvSpPr>
        <p:spPr>
          <a:xfrm>
            <a:off x="667688" y="1301617"/>
            <a:ext cx="10570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1"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Components</a:t>
            </a:r>
          </a:p>
          <a:p>
            <a:pPr marL="461963" lvl="1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Training and competency resources </a:t>
            </a:r>
          </a:p>
          <a:p>
            <a:pPr marL="461963" lvl="1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Syndemic-related pharmacist certification sponsorship</a:t>
            </a:r>
          </a:p>
          <a:p>
            <a:pPr marL="461963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Patient incentives</a:t>
            </a:r>
          </a:p>
          <a:p>
            <a:pPr marL="461963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Point-of-Care Test Program </a:t>
            </a:r>
          </a:p>
          <a:p>
            <a:pPr marL="461963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Technical assistance</a:t>
            </a:r>
          </a:p>
          <a:p>
            <a:pPr marL="461963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Mentorship request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Next"/>
            </a:endParaRPr>
          </a:p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For more information, please contact Bethany Johnson </a:t>
            </a:r>
          </a:p>
          <a:p>
            <a:pPr fontAlgn="base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/>
              </a:rPr>
              <a:t>(bethany.johnson@ihs.gov) or Holly Van Lew (holly.vanlew@ihs.gov).  </a:t>
            </a:r>
          </a:p>
          <a:p>
            <a:pPr fontAlgn="base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Next"/>
            </a:endParaRPr>
          </a:p>
          <a:p>
            <a:endParaRPr lang="en-US" sz="2400" dirty="0"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9C310-C864-2E15-9174-A1AB90EC1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4899" y="1472185"/>
            <a:ext cx="7213600" cy="3493008"/>
          </a:xfrm>
          <a:ln w="57150">
            <a:solidFill>
              <a:schemeClr val="bg1"/>
            </a:solidFill>
          </a:ln>
        </p:spPr>
        <p:txBody>
          <a:bodyPr anchor="ctr">
            <a:normAutofit fontScale="32500" lnSpcReduction="20000"/>
          </a:bodyPr>
          <a:lstStyle/>
          <a:p>
            <a:pPr>
              <a:lnSpc>
                <a:spcPct val="128000"/>
              </a:lnSpc>
              <a:spcAft>
                <a:spcPts val="1200"/>
              </a:spcAft>
            </a:pPr>
            <a:r>
              <a:rPr lang="en-US" sz="9600" b="0" u="sng" dirty="0">
                <a:latin typeface="Avenir Next" panose="020B0503020202020204"/>
              </a:rPr>
              <a:t>Contact Us:</a:t>
            </a:r>
            <a:br>
              <a:rPr lang="en-US" sz="8000" b="0" dirty="0">
                <a:latin typeface="Avenir Next" panose="020B0503020202020204"/>
              </a:rPr>
            </a:br>
            <a:r>
              <a:rPr lang="en-US" sz="8000" b="0" dirty="0">
                <a:latin typeface="Avenir Next" panose="020B0503020202020204"/>
              </a:rPr>
              <a:t>CAPT Holly Van Lew, PharmD, BCPS, AAHIVP</a:t>
            </a:r>
            <a:br>
              <a:rPr lang="en-US" sz="8000" b="0" dirty="0">
                <a:latin typeface="Avenir Next" panose="020B0503020202020204"/>
              </a:rPr>
            </a:br>
            <a:r>
              <a:rPr lang="en-US" sz="8000" b="0" dirty="0">
                <a:latin typeface="Avenir Next" panose="020B0503020202020204"/>
              </a:rPr>
              <a:t>	</a:t>
            </a:r>
            <a:r>
              <a:rPr lang="en-US" sz="80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holly.vanlew@ihs.gov</a:t>
            </a:r>
            <a:r>
              <a:rPr lang="en-US" sz="80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/>
              </a:rPr>
              <a:t> </a:t>
            </a:r>
            <a:br>
              <a:rPr lang="en-US" sz="8000" b="0" dirty="0">
                <a:latin typeface="Avenir Next" panose="020B0503020202020204"/>
              </a:rPr>
            </a:br>
            <a:r>
              <a:rPr lang="en-US" sz="8000" b="0" dirty="0">
                <a:latin typeface="Avenir Next" panose="020B0503020202020204"/>
              </a:rPr>
              <a:t>	240-475-2152</a:t>
            </a:r>
            <a:br>
              <a:rPr lang="en-US" sz="8000" b="0" dirty="0">
                <a:latin typeface="Avenir Next" panose="020B0503020202020204"/>
              </a:rPr>
            </a:br>
            <a:r>
              <a:rPr lang="en-US" sz="8000" b="0" dirty="0">
                <a:latin typeface="Avenir Next" panose="020B0503020202020204"/>
              </a:rPr>
              <a:t>Dr. Bethany Johnson, PharmD, BCIDP</a:t>
            </a:r>
            <a:br>
              <a:rPr lang="en-US" sz="8000" b="0" dirty="0">
                <a:latin typeface="Avenir Next" panose="020B0503020202020204"/>
              </a:rPr>
            </a:br>
            <a:r>
              <a:rPr lang="en-US" sz="8000" b="0" dirty="0">
                <a:latin typeface="Avenir Next" panose="020B0503020202020204"/>
              </a:rPr>
              <a:t>	</a:t>
            </a:r>
            <a:r>
              <a:rPr lang="en-US" sz="80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bethany.johnson@ihs.gov</a:t>
            </a:r>
            <a:r>
              <a:rPr lang="en-US" sz="80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/>
              </a:rPr>
              <a:t>  </a:t>
            </a:r>
            <a:br>
              <a:rPr lang="en-US" sz="8000" b="0" dirty="0">
                <a:latin typeface="Avenir Next" panose="020B0503020202020204"/>
              </a:rPr>
            </a:br>
            <a:r>
              <a:rPr lang="en-US" sz="8000" b="0" dirty="0">
                <a:latin typeface="Avenir Next" panose="020B0503020202020204"/>
              </a:rPr>
              <a:t>	240-535-3014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1F1964-AB39-1497-CC2D-03DE290FC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4899" y="5385815"/>
            <a:ext cx="7213600" cy="857250"/>
          </a:xfrm>
        </p:spPr>
        <p:txBody>
          <a:bodyPr/>
          <a:lstStyle/>
          <a:p>
            <a:r>
              <a:rPr lang="en-US" sz="32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341603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1311128"/>
          </a:xfrm>
        </p:spPr>
        <p:txBody>
          <a:bodyPr/>
          <a:lstStyle/>
          <a:p>
            <a:r>
              <a:rPr lang="en-US"/>
              <a:t>National Pharmacy Council – </a:t>
            </a:r>
            <a:br>
              <a:rPr lang="en-US"/>
            </a:br>
            <a:r>
              <a:rPr lang="en-US"/>
              <a:t>Ad Hoc Syndemic Committee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6800E-D091-4C6D-9B50-9DDBE84E3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4" y="1701530"/>
            <a:ext cx="2096393" cy="2713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524C2-DE6F-4610-8D38-59D370E48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22" y="1701530"/>
            <a:ext cx="2332429" cy="2446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12FC9-C090-48B2-9386-69140C38B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77" y="1695256"/>
            <a:ext cx="2155743" cy="2789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48BA9D-7061-44D5-A6DA-6CD32C586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t="20923" r="54394" b="45120"/>
          <a:stretch/>
        </p:blipFill>
        <p:spPr>
          <a:xfrm rot="5400000">
            <a:off x="5172785" y="2084856"/>
            <a:ext cx="2513258" cy="17466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FC57FC-27A0-405F-810A-46E6491AF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22" y="3936294"/>
            <a:ext cx="1771650" cy="2349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1985BC-05AE-402C-ADF9-8FFF37D3A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5" y="4180913"/>
            <a:ext cx="2018094" cy="20111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778CA3-6CB5-42B3-8885-A2389ED01AE2}"/>
              </a:ext>
            </a:extLst>
          </p:cNvPr>
          <p:cNvSpPr txBox="1"/>
          <p:nvPr/>
        </p:nvSpPr>
        <p:spPr>
          <a:xfrm flipH="1">
            <a:off x="9951806" y="5567740"/>
            <a:ext cx="2240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Not pictured:</a:t>
            </a:r>
          </a:p>
          <a:p>
            <a:pPr algn="r"/>
            <a:r>
              <a:rPr lang="en-US" sz="1200" dirty="0"/>
              <a:t>Jonathan Enchinton</a:t>
            </a:r>
          </a:p>
          <a:p>
            <a:pPr algn="r"/>
            <a:r>
              <a:rPr lang="en-US" sz="1200" dirty="0"/>
              <a:t>Heather Huentelman</a:t>
            </a:r>
          </a:p>
          <a:p>
            <a:pPr algn="r"/>
            <a:r>
              <a:rPr lang="en-US" sz="1200" dirty="0"/>
              <a:t>Linda Mick</a:t>
            </a:r>
          </a:p>
          <a:p>
            <a:pPr algn="r"/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51EDC-5794-4762-9D25-D488B5E13D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07" y="4125085"/>
            <a:ext cx="1896332" cy="2022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32E0D0-7B13-4E91-9378-7A8491E7B2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37" y="1689336"/>
            <a:ext cx="1900480" cy="2459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DE5A9-0009-4DDF-9BE5-931AA4229A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2250" r="11127"/>
          <a:stretch/>
        </p:blipFill>
        <p:spPr>
          <a:xfrm>
            <a:off x="8878736" y="3988945"/>
            <a:ext cx="1900480" cy="229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24BED-DE2B-4C18-B145-D228D8A529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8" y="4197350"/>
            <a:ext cx="1878222" cy="18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5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637" y="255885"/>
            <a:ext cx="8439298" cy="1311128"/>
          </a:xfrm>
        </p:spPr>
        <p:txBody>
          <a:bodyPr/>
          <a:lstStyle/>
          <a:p>
            <a:r>
              <a:rPr lang="en-US" dirty="0"/>
              <a:t>IHS Special General Memorandum (SGM) 24-09 - Issued Dec 20,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822A3-36E8-4853-8A70-2C60222BFAAF}"/>
              </a:ext>
            </a:extLst>
          </p:cNvPr>
          <p:cNvGrpSpPr/>
          <p:nvPr/>
        </p:nvGrpSpPr>
        <p:grpSpPr>
          <a:xfrm>
            <a:off x="749300" y="1704427"/>
            <a:ext cx="10594042" cy="5008866"/>
            <a:chOff x="1777560" y="1393901"/>
            <a:chExt cx="9485420" cy="4638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C64DF6-5E45-4F93-BF3E-300F84E91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147" b="30732"/>
            <a:stretch/>
          </p:blipFill>
          <p:spPr>
            <a:xfrm>
              <a:off x="1777560" y="1393901"/>
              <a:ext cx="9485420" cy="4638909"/>
            </a:xfrm>
            <a:prstGeom prst="rect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98112E-E392-4AFE-82E3-1C979F32804D}"/>
                </a:ext>
              </a:extLst>
            </p:cNvPr>
            <p:cNvSpPr/>
            <p:nvPr/>
          </p:nvSpPr>
          <p:spPr>
            <a:xfrm>
              <a:off x="5977054" y="2497873"/>
              <a:ext cx="5163014" cy="223025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CDEC47-03D2-4749-BC30-6F67FE549BCF}"/>
                </a:ext>
              </a:extLst>
            </p:cNvPr>
            <p:cNvSpPr/>
            <p:nvPr/>
          </p:nvSpPr>
          <p:spPr>
            <a:xfrm>
              <a:off x="1788711" y="2716692"/>
              <a:ext cx="2850196" cy="223025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878A2C-0217-4E5C-853A-A16489FF295C}"/>
                </a:ext>
              </a:extLst>
            </p:cNvPr>
            <p:cNvSpPr/>
            <p:nvPr/>
          </p:nvSpPr>
          <p:spPr>
            <a:xfrm>
              <a:off x="7437407" y="3713355"/>
              <a:ext cx="3806531" cy="223025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509F9D-06CC-4282-B2B9-1AA0B4DECC73}"/>
                </a:ext>
              </a:extLst>
            </p:cNvPr>
            <p:cNvSpPr/>
            <p:nvPr/>
          </p:nvSpPr>
          <p:spPr>
            <a:xfrm>
              <a:off x="1788711" y="3968371"/>
              <a:ext cx="4099133" cy="223026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F18079-E8C1-459A-B6C1-88306D0B4BF7}"/>
                </a:ext>
              </a:extLst>
            </p:cNvPr>
            <p:cNvSpPr/>
            <p:nvPr/>
          </p:nvSpPr>
          <p:spPr>
            <a:xfrm>
              <a:off x="1788710" y="4539160"/>
              <a:ext cx="9351357" cy="223025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2EE5D0-5DEF-4CC2-AD6F-044018C197CA}"/>
                </a:ext>
              </a:extLst>
            </p:cNvPr>
            <p:cNvSpPr/>
            <p:nvPr/>
          </p:nvSpPr>
          <p:spPr>
            <a:xfrm>
              <a:off x="1788710" y="4737499"/>
              <a:ext cx="4957778" cy="223025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DBC339-3A35-419E-9244-FF723DE21EFC}"/>
                </a:ext>
              </a:extLst>
            </p:cNvPr>
            <p:cNvCxnSpPr>
              <a:cxnSpLocks/>
            </p:cNvCxnSpPr>
            <p:nvPr/>
          </p:nvCxnSpPr>
          <p:spPr>
            <a:xfrm>
              <a:off x="4393581" y="5787482"/>
              <a:ext cx="57317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72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Call to Action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Pharmacists in Syndemic Work 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D3D1CEF-58B0-4185-8B38-83D0A2736366}"/>
              </a:ext>
            </a:extLst>
          </p:cNvPr>
          <p:cNvSpPr txBox="1">
            <a:spLocks/>
          </p:cNvSpPr>
          <p:nvPr/>
        </p:nvSpPr>
        <p:spPr>
          <a:xfrm>
            <a:off x="667688" y="1896780"/>
            <a:ext cx="10645354" cy="4132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Pharmacists are uniquely positioned to implement scalable interventions, frequently interact with patients, and drive measurable outcomes in reducing infection rates and improving quality of life.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and pharmacy leadership within the Indian Health Service endorses and supports this initiative.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 include a CALL TO ACTION for pharmacists to increase engagement in syndemic work to combat the intersecting epidemics of HIV/HCV/STIs.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2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Adaptable Tools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Pharmacists in Syndemic Work 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8C57F0C-D17A-4172-AD64-807C7CBB83A6}"/>
              </a:ext>
            </a:extLst>
          </p:cNvPr>
          <p:cNvSpPr txBox="1">
            <a:spLocks/>
          </p:cNvSpPr>
          <p:nvPr/>
        </p:nvSpPr>
        <p:spPr>
          <a:xfrm>
            <a:off x="667688" y="1843617"/>
            <a:ext cx="10515600" cy="41326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toolkit is packed with </a:t>
            </a:r>
            <a:r>
              <a:rPr lang="en-US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adaptable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example policies and protocols, wrap-around documents, training resources, and implementation pearls.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policies, protocols, note templates, and laboratory bundles are intended to be locally modified to fit the unique needs of each facility.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resources are available online on the IHS STI webpage, in the “For Providers” section under “Clinical Pharmacy.”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Please join us in this urgent endeavor by adopting and promoting the use of the Pharmacy-Led Syndemic Toolkit. </a:t>
            </a:r>
          </a:p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Your leadership is pivotal in this fight.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0773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93F828-8609-4FE7-ACE7-81509532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4" y="1143574"/>
            <a:ext cx="10105898" cy="5572411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5F8B5-26EA-43EE-804A-664E83FE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Tour of Online Resources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C969F3-837F-4E6E-B827-FE7FDE0543C9}"/>
              </a:ext>
            </a:extLst>
          </p:cNvPr>
          <p:cNvSpPr/>
          <p:nvPr/>
        </p:nvSpPr>
        <p:spPr>
          <a:xfrm>
            <a:off x="3387015" y="1427710"/>
            <a:ext cx="5640309" cy="2236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qr svg">
            <a:extLst>
              <a:ext uri="{FF2B5EF4-FFF2-40B4-BE49-F238E27FC236}">
                <a16:creationId xmlns:a16="http://schemas.microsoft.com/office/drawing/2014/main" id="{F1E8D098-FD6A-4762-BAF2-C571253E3A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qr svg">
            <a:extLst>
              <a:ext uri="{FF2B5EF4-FFF2-40B4-BE49-F238E27FC236}">
                <a16:creationId xmlns:a16="http://schemas.microsoft.com/office/drawing/2014/main" id="{A6EC8C6F-34C0-42BB-A845-49AFF2B918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40460" y="49228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69758-C165-4A34-9ED3-F3748EC45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3" y="4315213"/>
            <a:ext cx="1857029" cy="24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0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walk through of the toolkit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Tour of Online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DF433-292B-4F88-ABE8-7445460EBDD0}"/>
              </a:ext>
            </a:extLst>
          </p:cNvPr>
          <p:cNvSpPr txBox="1"/>
          <p:nvPr/>
        </p:nvSpPr>
        <p:spPr>
          <a:xfrm>
            <a:off x="1231468" y="2182505"/>
            <a:ext cx="9402285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/>
              </a:rPr>
              <a:t>Engaging Pharmacists in Syndemic Work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/>
              </a:rPr>
              <a:t>Process Mapping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/>
              </a:rPr>
              <a:t>Frequently Asked Questions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/>
              </a:rPr>
              <a:t>Example Policy &amp; Protocols 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/>
              </a:rPr>
              <a:t>Example Note Templates – Text Based &amp; File for Import into EHR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/>
              </a:rPr>
              <a:t>Training and Competencies</a:t>
            </a:r>
          </a:p>
        </p:txBody>
      </p:sp>
    </p:spTree>
    <p:extLst>
      <p:ext uri="{BB962C8B-B14F-4D97-AF65-F5344CB8AC3E}">
        <p14:creationId xmlns:p14="http://schemas.microsoft.com/office/powerpoint/2010/main" val="425598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067C68-C92C-D829-9CAC-581EACC0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walk through of the toolkit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B51663-C762-C4E5-453E-2E4920EB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Tour of Online 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704007-A644-4300-A2FD-AC37E786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58" y="1649775"/>
            <a:ext cx="2617935" cy="27276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5606F1-746E-44A6-9F0C-F943E4B34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679" y="1649776"/>
            <a:ext cx="2458815" cy="27276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01097-C208-4850-BDED-5D5691F46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153" y="1649775"/>
            <a:ext cx="2544229" cy="26325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36A393-F6D6-4502-9EA8-11F7DB95E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78" y="4155540"/>
            <a:ext cx="2405949" cy="250112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77260-12C1-4F16-AC57-698CBEFBAE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73" b="5287"/>
          <a:stretch/>
        </p:blipFill>
        <p:spPr>
          <a:xfrm>
            <a:off x="2737556" y="4155540"/>
            <a:ext cx="2316834" cy="25011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0495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AD919A4DF3548A7154F4200ACB4B5" ma:contentTypeVersion="16" ma:contentTypeDescription="Create a new document." ma:contentTypeScope="" ma:versionID="f44399d9aa5246325a5cc19ec869885f">
  <xsd:schema xmlns:xsd="http://www.w3.org/2001/XMLSchema" xmlns:xs="http://www.w3.org/2001/XMLSchema" xmlns:p="http://schemas.microsoft.com/office/2006/metadata/properties" xmlns:ns1="http://schemas.microsoft.com/sharepoint/v3" xmlns:ns2="30413197-23cb-4fa6-977e-15613d1a8345" xmlns:ns3="b159b254-6d57-44a0-b030-b506957ed4c0" targetNamespace="http://schemas.microsoft.com/office/2006/metadata/properties" ma:root="true" ma:fieldsID="00aef36b0e2ca8eb374f628d66a292e7" ns1:_="" ns2:_="" ns3:_="">
    <xsd:import namespace="http://schemas.microsoft.com/sharepoint/v3"/>
    <xsd:import namespace="30413197-23cb-4fa6-977e-15613d1a8345"/>
    <xsd:import namespace="b159b254-6d57-44a0-b030-b506957ed4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13197-23cb-4fa6-977e-15613d1a8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83da4f-4d6a-43ba-aa09-ce86d4899d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9b254-6d57-44a0-b030-b506957ed4c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08584a6-754b-4508-89c5-0ab0b4ff32a2}" ma:internalName="TaxCatchAll" ma:showField="CatchAllData" ma:web="b159b254-6d57-44a0-b030-b506957ed4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59b254-6d57-44a0-b030-b506957ed4c0" xsi:nil="true"/>
    <lcf76f155ced4ddcb4097134ff3c332f xmlns="30413197-23cb-4fa6-977e-15613d1a834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3C7780-A1D0-4543-920E-AA32459CC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413197-23cb-4fa6-977e-15613d1a8345"/>
    <ds:schemaRef ds:uri="b159b254-6d57-44a0-b030-b506957ed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979A47-E137-44AC-8A5E-E8078786A9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23A4D-3C67-4A86-A7A3-8C0A5F480774}">
  <ds:schemaRefs>
    <ds:schemaRef ds:uri="http://schemas.microsoft.com/office/2006/metadata/properties"/>
    <ds:schemaRef ds:uri="9af624cb-10b0-4782-90e2-eeb8fa0b56a8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4d4e86-c3d2-4b29-8bbf-551ff7ebd280"/>
    <ds:schemaRef ds:uri="http://www.w3.org/XML/1998/namespace"/>
    <ds:schemaRef ds:uri="b159b254-6d57-44a0-b030-b506957ed4c0"/>
    <ds:schemaRef ds:uri="30413197-23cb-4fa6-977e-15613d1a834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789</Words>
  <Application>Microsoft Macintosh PowerPoint</Application>
  <PresentationFormat>Widescreen</PresentationFormat>
  <Paragraphs>91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Avenir Next</vt:lpstr>
      <vt:lpstr>Calibri</vt:lpstr>
      <vt:lpstr>Calibri Light</vt:lpstr>
      <vt:lpstr>Office Theme</vt:lpstr>
      <vt:lpstr>Clinical Pharmacy Resources for Syndemic Services</vt:lpstr>
      <vt:lpstr>National Pharmacy Council –  Ad Hoc Syndemic Committee</vt:lpstr>
      <vt:lpstr>National Pharmacy Council –  Ad Hoc Syndemic Committee</vt:lpstr>
      <vt:lpstr>IHS Special General Memorandum (SGM) 24-09 - Issued Dec 20, 2024</vt:lpstr>
      <vt:lpstr>Engaging Pharmacists in Syndemic Work </vt:lpstr>
      <vt:lpstr>Engaging Pharmacists in Syndemic Work </vt:lpstr>
      <vt:lpstr>Virtual Tour of Online Resources</vt:lpstr>
      <vt:lpstr>Virtual Tour of Online Resources</vt:lpstr>
      <vt:lpstr>Virtual Tour of Online Resources</vt:lpstr>
      <vt:lpstr>Note Templates</vt:lpstr>
      <vt:lpstr>Note Templates</vt:lpstr>
      <vt:lpstr>Virtual Tour of Online Resources</vt:lpstr>
      <vt:lpstr>Note Templates</vt:lpstr>
      <vt:lpstr>Training and Competency Resources</vt:lpstr>
      <vt:lpstr>Resources Available</vt:lpstr>
      <vt:lpstr>PowerPoint Presentation</vt:lpstr>
      <vt:lpstr>Defining Our Community of Practice</vt:lpstr>
      <vt:lpstr>Community of Practice Components</vt:lpstr>
      <vt:lpstr>Community of Practice Components</vt:lpstr>
      <vt:lpstr>Support for Syndemic Services</vt:lpstr>
      <vt:lpstr>PowerPoint Presentation</vt:lpstr>
      <vt:lpstr>PowerPoint Presentation</vt:lpstr>
    </vt:vector>
  </TitlesOfParts>
  <Company>IHS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Pharmacy Resources for Syndemic Services</dc:title>
  <dc:creator>Cohen, Marshall (IHS/HQ)</dc:creator>
  <cp:lastModifiedBy>Cushman, Nicholas</cp:lastModifiedBy>
  <cp:revision>16</cp:revision>
  <dcterms:created xsi:type="dcterms:W3CDTF">2025-03-26T17:26:21Z</dcterms:created>
  <dcterms:modified xsi:type="dcterms:W3CDTF">2026-01-12T16:49:06Z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0x0101006B0AD919A4DF3548A7154F4200ACB4B5</vt:lpwstr>
  </property>
  <property fmtid="{D5CDD505-2E9C-101B-9397-08002B2CF9AE}" pid="3" name="MediaServiceImageTags">
    <vt:lpwstr/>
  </property>
</Properties>
</file>