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2" r:id="rId3"/>
    <p:sldId id="276" r:id="rId4"/>
    <p:sldId id="268" r:id="rId5"/>
    <p:sldId id="269" r:id="rId6"/>
    <p:sldId id="270" r:id="rId7"/>
    <p:sldId id="274" r:id="rId8"/>
    <p:sldId id="278" r:id="rId9"/>
    <p:sldId id="284" r:id="rId10"/>
    <p:sldId id="285" r:id="rId11"/>
    <p:sldId id="275" r:id="rId12"/>
    <p:sldId id="293" r:id="rId13"/>
    <p:sldId id="296" r:id="rId14"/>
    <p:sldId id="297" r:id="rId15"/>
    <p:sldId id="282" r:id="rId16"/>
    <p:sldId id="271" r:id="rId17"/>
    <p:sldId id="304" r:id="rId18"/>
    <p:sldId id="300" r:id="rId19"/>
    <p:sldId id="302" r:id="rId20"/>
    <p:sldId id="303" r:id="rId21"/>
    <p:sldId id="298" r:id="rId22"/>
    <p:sldId id="305" r:id="rId23"/>
    <p:sldId id="290" r:id="rId24"/>
    <p:sldId id="291" r:id="rId25"/>
    <p:sldId id="257" r:id="rId26"/>
    <p:sldId id="263" r:id="rId27"/>
    <p:sldId id="264" r:id="rId28"/>
    <p:sldId id="258" r:id="rId29"/>
    <p:sldId id="306" r:id="rId30"/>
    <p:sldId id="259" r:id="rId31"/>
    <p:sldId id="289" r:id="rId32"/>
    <p:sldId id="262"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10BFB-6C1B-46F6-837A-3999EE9BEEF3}" v="7318" dt="2026-01-08T15:27:38.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0524C-C66E-4AE6-A0BA-2EF7BD0D8DB7}" type="datetimeFigureOut">
              <a:rPr lang="en-US" smtClean="0"/>
              <a:t>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77219-D88E-484C-AC01-BF73203B4AA1}" type="slidenum">
              <a:rPr lang="en-US" smtClean="0"/>
              <a:t>‹#›</a:t>
            </a:fld>
            <a:endParaRPr lang="en-US"/>
          </a:p>
        </p:txBody>
      </p:sp>
    </p:spTree>
    <p:extLst>
      <p:ext uri="{BB962C8B-B14F-4D97-AF65-F5344CB8AC3E}">
        <p14:creationId xmlns:p14="http://schemas.microsoft.com/office/powerpoint/2010/main" val="313149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abetesjournals.org/care/article/49/Supplement_1/S150/163922/7-Diabetes-Technology-Standards-of-Care-i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iebertpub.com/doi/10.1089/dia.2024.058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mc.ncbi.nlm.nih.gov/articles/PMC7065168/#:~:text=2.5.,dose%20increment%20was%200.25%20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https://diabetesjournals.org/care/article/49/Supplement_1/S150/163922/7-Diabetes-Technology-Standards-of-Care-in</a:t>
            </a: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 </a:t>
            </a:r>
          </a:p>
          <a:p>
            <a:endParaRPr lang="en-US"/>
          </a:p>
        </p:txBody>
      </p:sp>
      <p:sp>
        <p:nvSpPr>
          <p:cNvPr id="4" name="Slide Number Placeholder 3"/>
          <p:cNvSpPr>
            <a:spLocks noGrp="1"/>
          </p:cNvSpPr>
          <p:nvPr>
            <p:ph type="sldNum" sz="quarter" idx="5"/>
          </p:nvPr>
        </p:nvSpPr>
        <p:spPr/>
        <p:txBody>
          <a:bodyPr/>
          <a:lstStyle/>
          <a:p>
            <a:fld id="{CE377219-D88E-484C-AC01-BF73203B4AA1}" type="slidenum">
              <a:rPr lang="en-US" smtClean="0"/>
              <a:t>3</a:t>
            </a:fld>
            <a:endParaRPr lang="en-US"/>
          </a:p>
        </p:txBody>
      </p:sp>
    </p:spTree>
    <p:extLst>
      <p:ext uri="{BB962C8B-B14F-4D97-AF65-F5344CB8AC3E}">
        <p14:creationId xmlns:p14="http://schemas.microsoft.com/office/powerpoint/2010/main" val="11214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3"/>
              </a:rPr>
              <a:t>https://www.liebertpub.com/doi/10.1089/dia.2024.0586</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 </a:t>
            </a:r>
          </a:p>
          <a:p>
            <a:endParaRPr lang="en-US"/>
          </a:p>
        </p:txBody>
      </p:sp>
      <p:sp>
        <p:nvSpPr>
          <p:cNvPr id="4" name="Slide Number Placeholder 3"/>
          <p:cNvSpPr>
            <a:spLocks noGrp="1"/>
          </p:cNvSpPr>
          <p:nvPr>
            <p:ph type="sldNum" sz="quarter" idx="5"/>
          </p:nvPr>
        </p:nvSpPr>
        <p:spPr/>
        <p:txBody>
          <a:bodyPr/>
          <a:lstStyle/>
          <a:p>
            <a:fld id="{CE377219-D88E-484C-AC01-BF73203B4AA1}" type="slidenum">
              <a:rPr lang="en-US" smtClean="0"/>
              <a:t>31</a:t>
            </a:fld>
            <a:endParaRPr lang="en-US"/>
          </a:p>
        </p:txBody>
      </p:sp>
    </p:spTree>
    <p:extLst>
      <p:ext uri="{BB962C8B-B14F-4D97-AF65-F5344CB8AC3E}">
        <p14:creationId xmlns:p14="http://schemas.microsoft.com/office/powerpoint/2010/main" val="313583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Human regular U‐500 insulin via continuous subcutaneous insulin infusion versus multiple daily injections in adults with type 2 diabetes: The VIVID study - PMC</a:t>
            </a:r>
            <a:endParaRPr lang="en-US"/>
          </a:p>
        </p:txBody>
      </p:sp>
      <p:sp>
        <p:nvSpPr>
          <p:cNvPr id="4" name="Slide Number Placeholder 3"/>
          <p:cNvSpPr>
            <a:spLocks noGrp="1"/>
          </p:cNvSpPr>
          <p:nvPr>
            <p:ph type="sldNum" sz="quarter" idx="5"/>
          </p:nvPr>
        </p:nvSpPr>
        <p:spPr/>
        <p:txBody>
          <a:bodyPr/>
          <a:lstStyle/>
          <a:p>
            <a:fld id="{CE377219-D88E-484C-AC01-BF73203B4AA1}" type="slidenum">
              <a:rPr lang="en-US" smtClean="0"/>
              <a:t>33</a:t>
            </a:fld>
            <a:endParaRPr lang="en-US"/>
          </a:p>
        </p:txBody>
      </p:sp>
    </p:spTree>
    <p:extLst>
      <p:ext uri="{BB962C8B-B14F-4D97-AF65-F5344CB8AC3E}">
        <p14:creationId xmlns:p14="http://schemas.microsoft.com/office/powerpoint/2010/main" val="35083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https://pubmed.ncbi.nlm.nih.gov/40105270/</a:t>
            </a:r>
          </a:p>
        </p:txBody>
      </p:sp>
      <p:sp>
        <p:nvSpPr>
          <p:cNvPr id="4" name="Slide Number Placeholder 3"/>
          <p:cNvSpPr>
            <a:spLocks noGrp="1"/>
          </p:cNvSpPr>
          <p:nvPr>
            <p:ph type="sldNum" sz="quarter" idx="5"/>
          </p:nvPr>
        </p:nvSpPr>
        <p:spPr/>
        <p:txBody>
          <a:bodyPr/>
          <a:lstStyle/>
          <a:p>
            <a:fld id="{CE377219-D88E-484C-AC01-BF73203B4AA1}" type="slidenum">
              <a:rPr lang="en-US" smtClean="0"/>
              <a:t>9</a:t>
            </a:fld>
            <a:endParaRPr lang="en-US"/>
          </a:p>
        </p:txBody>
      </p:sp>
    </p:spTree>
    <p:extLst>
      <p:ext uri="{BB962C8B-B14F-4D97-AF65-F5344CB8AC3E}">
        <p14:creationId xmlns:p14="http://schemas.microsoft.com/office/powerpoint/2010/main" val="337533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61E00-553B-1ADC-0263-89A014885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475A8-760C-09F2-8F8D-5E98BE772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E918E-7339-C208-67F1-A5D6A5D45FE3}"/>
              </a:ext>
            </a:extLst>
          </p:cNvPr>
          <p:cNvSpPr>
            <a:spLocks noGrp="1"/>
          </p:cNvSpPr>
          <p:nvPr>
            <p:ph type="body" idx="1"/>
          </p:nvPr>
        </p:nvSpPr>
        <p:spPr/>
        <p:txBody>
          <a:bodyPr/>
          <a:lstStyle/>
          <a:p>
            <a:r>
              <a:rPr lang="en-US"/>
              <a:t>https://pubmed.ncbi.nlm.nih.gov/40105270/</a:t>
            </a:r>
          </a:p>
        </p:txBody>
      </p:sp>
      <p:sp>
        <p:nvSpPr>
          <p:cNvPr id="4" name="Slide Number Placeholder 3">
            <a:extLst>
              <a:ext uri="{FF2B5EF4-FFF2-40B4-BE49-F238E27FC236}">
                <a16:creationId xmlns:a16="http://schemas.microsoft.com/office/drawing/2014/main" id="{C07157FD-27CC-BD17-6C99-E5D033075ADA}"/>
              </a:ext>
            </a:extLst>
          </p:cNvPr>
          <p:cNvSpPr>
            <a:spLocks noGrp="1"/>
          </p:cNvSpPr>
          <p:nvPr>
            <p:ph type="sldNum" sz="quarter" idx="5"/>
          </p:nvPr>
        </p:nvSpPr>
        <p:spPr/>
        <p:txBody>
          <a:bodyPr/>
          <a:lstStyle/>
          <a:p>
            <a:fld id="{CE377219-D88E-484C-AC01-BF73203B4AA1}" type="slidenum">
              <a:rPr lang="en-US" smtClean="0"/>
              <a:t>13</a:t>
            </a:fld>
            <a:endParaRPr lang="en-US"/>
          </a:p>
        </p:txBody>
      </p:sp>
    </p:spTree>
    <p:extLst>
      <p:ext uri="{BB962C8B-B14F-4D97-AF65-F5344CB8AC3E}">
        <p14:creationId xmlns:p14="http://schemas.microsoft.com/office/powerpoint/2010/main" val="271635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7F938-F82E-966B-A7ED-6D7F150F7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3C45E-FFF1-D616-3C90-0BB2F8C2C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F3C4A-25F4-ECE3-66F0-F629495FD0A6}"/>
              </a:ext>
            </a:extLst>
          </p:cNvPr>
          <p:cNvSpPr>
            <a:spLocks noGrp="1"/>
          </p:cNvSpPr>
          <p:nvPr>
            <p:ph type="body" idx="1"/>
          </p:nvPr>
        </p:nvSpPr>
        <p:spPr/>
        <p:txBody>
          <a:bodyPr/>
          <a:lstStyle/>
          <a:p>
            <a:r>
              <a:rPr lang="en-US"/>
              <a:t>https://pubmed.ncbi.nlm.nih.gov/40105270/</a:t>
            </a:r>
          </a:p>
        </p:txBody>
      </p:sp>
      <p:sp>
        <p:nvSpPr>
          <p:cNvPr id="4" name="Slide Number Placeholder 3">
            <a:extLst>
              <a:ext uri="{FF2B5EF4-FFF2-40B4-BE49-F238E27FC236}">
                <a16:creationId xmlns:a16="http://schemas.microsoft.com/office/drawing/2014/main" id="{7FA6D2E1-8DC1-470E-E6FD-E3122BDDC7E5}"/>
              </a:ext>
            </a:extLst>
          </p:cNvPr>
          <p:cNvSpPr>
            <a:spLocks noGrp="1"/>
          </p:cNvSpPr>
          <p:nvPr>
            <p:ph type="sldNum" sz="quarter" idx="5"/>
          </p:nvPr>
        </p:nvSpPr>
        <p:spPr/>
        <p:txBody>
          <a:bodyPr/>
          <a:lstStyle/>
          <a:p>
            <a:fld id="{CE377219-D88E-484C-AC01-BF73203B4AA1}" type="slidenum">
              <a:rPr lang="en-US" smtClean="0"/>
              <a:t>14</a:t>
            </a:fld>
            <a:endParaRPr lang="en-US"/>
          </a:p>
        </p:txBody>
      </p:sp>
    </p:spTree>
    <p:extLst>
      <p:ext uri="{BB962C8B-B14F-4D97-AF65-F5344CB8AC3E}">
        <p14:creationId xmlns:p14="http://schemas.microsoft.com/office/powerpoint/2010/main" val="29119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https://pubmed.ncbi.nlm.nih.gov/40105270/</a:t>
            </a:r>
          </a:p>
        </p:txBody>
      </p:sp>
      <p:sp>
        <p:nvSpPr>
          <p:cNvPr id="4" name="Slide Number Placeholder 3"/>
          <p:cNvSpPr>
            <a:spLocks noGrp="1"/>
          </p:cNvSpPr>
          <p:nvPr>
            <p:ph type="sldNum" sz="quarter" idx="5"/>
          </p:nvPr>
        </p:nvSpPr>
        <p:spPr/>
        <p:txBody>
          <a:bodyPr/>
          <a:lstStyle/>
          <a:p>
            <a:fld id="{CE377219-D88E-484C-AC01-BF73203B4AA1}" type="slidenum">
              <a:rPr lang="en-US" smtClean="0"/>
              <a:t>15</a:t>
            </a:fld>
            <a:endParaRPr lang="en-US"/>
          </a:p>
        </p:txBody>
      </p:sp>
    </p:spTree>
    <p:extLst>
      <p:ext uri="{BB962C8B-B14F-4D97-AF65-F5344CB8AC3E}">
        <p14:creationId xmlns:p14="http://schemas.microsoft.com/office/powerpoint/2010/main" val="49263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5008-054C-67ED-DC76-5D93EB72C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4CAAD-DC1A-E442-C6DD-F84CEED68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C7D8A-FFFA-D0D2-3CC5-2FD30A85A251}"/>
              </a:ext>
            </a:extLst>
          </p:cNvPr>
          <p:cNvSpPr>
            <a:spLocks noGrp="1"/>
          </p:cNvSpPr>
          <p:nvPr>
            <p:ph type="body" idx="1"/>
          </p:nvPr>
        </p:nvSpPr>
        <p:spPr/>
        <p:txBody>
          <a:bodyPr/>
          <a:lstStyle/>
          <a:p>
            <a:r>
              <a:rPr lang="en-US"/>
              <a:t>https://pubmed.ncbi.nlm.nih.gov/39951268/ </a:t>
            </a:r>
          </a:p>
        </p:txBody>
      </p:sp>
      <p:sp>
        <p:nvSpPr>
          <p:cNvPr id="4" name="Slide Number Placeholder 3">
            <a:extLst>
              <a:ext uri="{FF2B5EF4-FFF2-40B4-BE49-F238E27FC236}">
                <a16:creationId xmlns:a16="http://schemas.microsoft.com/office/drawing/2014/main" id="{461D8E41-2F1F-7CA1-EE00-535188D95140}"/>
              </a:ext>
            </a:extLst>
          </p:cNvPr>
          <p:cNvSpPr>
            <a:spLocks noGrp="1"/>
          </p:cNvSpPr>
          <p:nvPr>
            <p:ph type="sldNum" sz="quarter" idx="5"/>
          </p:nvPr>
        </p:nvSpPr>
        <p:spPr/>
        <p:txBody>
          <a:bodyPr/>
          <a:lstStyle/>
          <a:p>
            <a:fld id="{CE377219-D88E-484C-AC01-BF73203B4AA1}" type="slidenum">
              <a:rPr lang="en-US" smtClean="0"/>
              <a:t>17</a:t>
            </a:fld>
            <a:endParaRPr lang="en-US"/>
          </a:p>
        </p:txBody>
      </p:sp>
    </p:spTree>
    <p:extLst>
      <p:ext uri="{BB962C8B-B14F-4D97-AF65-F5344CB8AC3E}">
        <p14:creationId xmlns:p14="http://schemas.microsoft.com/office/powerpoint/2010/main" val="8061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75865-88B2-DA03-C575-42DC772B1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CFB28-9F6E-510B-FED1-390C341C9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3E73C-39B3-2E5F-0194-6D71F17EC4AF}"/>
              </a:ext>
            </a:extLst>
          </p:cNvPr>
          <p:cNvSpPr>
            <a:spLocks noGrp="1"/>
          </p:cNvSpPr>
          <p:nvPr>
            <p:ph type="body" idx="1"/>
          </p:nvPr>
        </p:nvSpPr>
        <p:spPr/>
        <p:txBody>
          <a:bodyPr/>
          <a:lstStyle/>
          <a:p>
            <a:r>
              <a:rPr lang="en-US"/>
              <a:t>https://pubmed.ncbi.nlm.nih.gov/39951268/ </a:t>
            </a:r>
          </a:p>
        </p:txBody>
      </p:sp>
      <p:sp>
        <p:nvSpPr>
          <p:cNvPr id="4" name="Slide Number Placeholder 3">
            <a:extLst>
              <a:ext uri="{FF2B5EF4-FFF2-40B4-BE49-F238E27FC236}">
                <a16:creationId xmlns:a16="http://schemas.microsoft.com/office/drawing/2014/main" id="{9DA95053-1986-B86A-F76B-4F4F72C09278}"/>
              </a:ext>
            </a:extLst>
          </p:cNvPr>
          <p:cNvSpPr>
            <a:spLocks noGrp="1"/>
          </p:cNvSpPr>
          <p:nvPr>
            <p:ph type="sldNum" sz="quarter" idx="5"/>
          </p:nvPr>
        </p:nvSpPr>
        <p:spPr/>
        <p:txBody>
          <a:bodyPr/>
          <a:lstStyle/>
          <a:p>
            <a:fld id="{CE377219-D88E-484C-AC01-BF73203B4AA1}" type="slidenum">
              <a:rPr lang="en-US" smtClean="0"/>
              <a:t>18</a:t>
            </a:fld>
            <a:endParaRPr lang="en-US"/>
          </a:p>
        </p:txBody>
      </p:sp>
    </p:spTree>
    <p:extLst>
      <p:ext uri="{BB962C8B-B14F-4D97-AF65-F5344CB8AC3E}">
        <p14:creationId xmlns:p14="http://schemas.microsoft.com/office/powerpoint/2010/main" val="154846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C9CF2-515B-7C18-3B7F-3D6348286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2B1A4-3C24-BEBD-1179-D18416095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18821-3C18-E290-A076-823D1E3C0B33}"/>
              </a:ext>
            </a:extLst>
          </p:cNvPr>
          <p:cNvSpPr>
            <a:spLocks noGrp="1"/>
          </p:cNvSpPr>
          <p:nvPr>
            <p:ph type="body" idx="1"/>
          </p:nvPr>
        </p:nvSpPr>
        <p:spPr/>
        <p:txBody>
          <a:bodyPr/>
          <a:lstStyle/>
          <a:p>
            <a:r>
              <a:rPr lang="en-US"/>
              <a:t>https://pubmed.ncbi.nlm.nih.gov/39951268/ </a:t>
            </a:r>
          </a:p>
        </p:txBody>
      </p:sp>
      <p:sp>
        <p:nvSpPr>
          <p:cNvPr id="4" name="Slide Number Placeholder 3">
            <a:extLst>
              <a:ext uri="{FF2B5EF4-FFF2-40B4-BE49-F238E27FC236}">
                <a16:creationId xmlns:a16="http://schemas.microsoft.com/office/drawing/2014/main" id="{102E3442-BF6F-91D2-AC76-A7E86C9115E3}"/>
              </a:ext>
            </a:extLst>
          </p:cNvPr>
          <p:cNvSpPr>
            <a:spLocks noGrp="1"/>
          </p:cNvSpPr>
          <p:nvPr>
            <p:ph type="sldNum" sz="quarter" idx="5"/>
          </p:nvPr>
        </p:nvSpPr>
        <p:spPr/>
        <p:txBody>
          <a:bodyPr/>
          <a:lstStyle/>
          <a:p>
            <a:fld id="{CE377219-D88E-484C-AC01-BF73203B4AA1}" type="slidenum">
              <a:rPr lang="en-US" smtClean="0"/>
              <a:t>19</a:t>
            </a:fld>
            <a:endParaRPr lang="en-US"/>
          </a:p>
        </p:txBody>
      </p:sp>
    </p:spTree>
    <p:extLst>
      <p:ext uri="{BB962C8B-B14F-4D97-AF65-F5344CB8AC3E}">
        <p14:creationId xmlns:p14="http://schemas.microsoft.com/office/powerpoint/2010/main" val="19483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Aurora J Jr, Saraswat A. FRI654 Concentrated Regular U-500 Insulin In An Automated Insulin Delivery System: A Case Report. J </a:t>
            </a:r>
            <a:r>
              <a:rPr lang="en-US" err="1"/>
              <a:t>Endocr</a:t>
            </a:r>
            <a:r>
              <a:rPr lang="en-US"/>
              <a:t> Soc. 2023 Oct 5;7(Suppl 1):bvad114.873. doi: 10.1210/</a:t>
            </a:r>
            <a:r>
              <a:rPr lang="en-US" err="1"/>
              <a:t>jendso</a:t>
            </a:r>
            <a:r>
              <a:rPr lang="en-US"/>
              <a:t>/bvad114.873. PMCID: PMC10554185.</a:t>
            </a:r>
          </a:p>
        </p:txBody>
      </p:sp>
      <p:sp>
        <p:nvSpPr>
          <p:cNvPr id="4" name="Slide Number Placeholder 3"/>
          <p:cNvSpPr>
            <a:spLocks noGrp="1"/>
          </p:cNvSpPr>
          <p:nvPr>
            <p:ph type="sldNum" sz="quarter" idx="5"/>
          </p:nvPr>
        </p:nvSpPr>
        <p:spPr/>
        <p:txBody>
          <a:bodyPr/>
          <a:lstStyle/>
          <a:p>
            <a:fld id="{CE377219-D88E-484C-AC01-BF73203B4AA1}" type="slidenum">
              <a:rPr lang="en-US" smtClean="0"/>
              <a:t>28</a:t>
            </a:fld>
            <a:endParaRPr lang="en-US"/>
          </a:p>
        </p:txBody>
      </p:sp>
    </p:spTree>
    <p:extLst>
      <p:ext uri="{BB962C8B-B14F-4D97-AF65-F5344CB8AC3E}">
        <p14:creationId xmlns:p14="http://schemas.microsoft.com/office/powerpoint/2010/main" val="380289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6C33-7E96-EC9C-FBA8-A7D4F2672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B617FC-13DA-BD96-EE07-70B1CDDE0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3C5B2-DFDE-192B-40EA-7A19BF778E2C}"/>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D7475721-4DBF-C2DD-3A99-25429EC0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CE488-D46F-6C75-1317-F4437806BCC5}"/>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70499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1AF7-D2C3-B944-1850-B640BFCD7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7DFC90-CC84-42F5-ACAD-4B847EC8D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4260D-EE51-1CF6-CA7E-8678145C4506}"/>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70015E76-03DF-FDD9-0C73-A3EE414ED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B47C0-6939-3F52-21BB-6C0DBC8B7EF3}"/>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94920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B2FD9-D1C4-BBE5-881D-FD126404A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57136-C8D1-F55F-BCB8-953D5C40B5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78DD5-8675-5D01-B213-1C22EF83ED72}"/>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B919163C-1A53-2980-336A-2EDD220D8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E9713-A73B-6FC1-76EA-E313052F7D0F}"/>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30752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6F60-6656-8BEE-44B6-EB4DE147E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CA7BD-9B17-DCED-2998-557E62ECB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E54EA-002B-8B18-1D14-91C585F6BFF0}"/>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878A50E8-2ECF-EC6B-8186-0041E839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594F7-1178-0965-FD7B-339007680406}"/>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91611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2C96-8B08-9EEB-EDA5-99ED11755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213038-C8E5-B556-FD72-AF5B34FEF6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CB922-BFDF-5204-85B5-DBF0D5D0737C}"/>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507062AA-7BF9-5CEB-68E5-E4FB14FF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DA854-A3F4-697C-339F-C9203C7E0155}"/>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93490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F3D5-B7D8-BE43-304B-ACADEAC1E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9D643-2732-2828-8872-2B098F99A7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558378-EBCC-7A0A-033B-15784B6E5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14317-E5BD-3F87-755A-17ACEF823B5C}"/>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6" name="Footer Placeholder 5">
            <a:extLst>
              <a:ext uri="{FF2B5EF4-FFF2-40B4-BE49-F238E27FC236}">
                <a16:creationId xmlns:a16="http://schemas.microsoft.com/office/drawing/2014/main" id="{24D91973-814B-39AC-C6D6-1EF88B3AE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11AA-393F-9DE0-8805-B6F9608E06F1}"/>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249652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22ED-B95D-97DB-8F56-85A860A3E6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17635-88C8-DBDD-CD0A-BFEB6D199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34615-66DE-E8F6-68ED-9E058083D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32922F-C920-836E-FCF6-6CBF67E60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8F0DC-9323-86A6-03CC-61BCBEF4B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02BCDD-1282-996B-AAE4-1CDAD6B606D4}"/>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8" name="Footer Placeholder 7">
            <a:extLst>
              <a:ext uri="{FF2B5EF4-FFF2-40B4-BE49-F238E27FC236}">
                <a16:creationId xmlns:a16="http://schemas.microsoft.com/office/drawing/2014/main" id="{B962CABF-7BAF-5F83-5F99-914F7B447F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AB31ED-05F5-8BFB-6043-14944D9B0F82}"/>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397319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A485-64D7-3B8A-4D50-FB59B2223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DF8A6-9FD9-C0BD-7819-C1C7EC656312}"/>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4" name="Footer Placeholder 3">
            <a:extLst>
              <a:ext uri="{FF2B5EF4-FFF2-40B4-BE49-F238E27FC236}">
                <a16:creationId xmlns:a16="http://schemas.microsoft.com/office/drawing/2014/main" id="{5DE49874-6815-B904-030A-5F4C703AD9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BE5B8-F5BD-56DA-571B-34F91F5986F1}"/>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389418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B90AA-F9D6-F854-DBD3-CBCCFA621C01}"/>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3" name="Footer Placeholder 2">
            <a:extLst>
              <a:ext uri="{FF2B5EF4-FFF2-40B4-BE49-F238E27FC236}">
                <a16:creationId xmlns:a16="http://schemas.microsoft.com/office/drawing/2014/main" id="{B7EAD76D-9E37-2B61-BCD3-611E1636A3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A5851F-8A7F-B32D-C6E1-E3877BEC4DC7}"/>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13222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7706-BD21-771E-2A7D-834431271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0046D-8AD9-8C16-8F12-62567E367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DA226D-8FCE-0A8D-45F9-E20EF4FB3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9EA0C1-F85B-9B4C-C8F1-DFA11B11EA1F}"/>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6" name="Footer Placeholder 5">
            <a:extLst>
              <a:ext uri="{FF2B5EF4-FFF2-40B4-BE49-F238E27FC236}">
                <a16:creationId xmlns:a16="http://schemas.microsoft.com/office/drawing/2014/main" id="{C0A519F4-577C-39D5-20D6-D78AF3E8F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00CAF-B8CE-BEA8-F297-BEA7C9745BEF}"/>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400379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FA2-9BDA-DF1A-12CC-EC2094D1E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15F59D-7024-0212-795B-69D2A0FE4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831F54-DF6D-851A-5C93-F5C5F6271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7296D-5E37-6677-D561-913158C7CAA4}"/>
              </a:ext>
            </a:extLst>
          </p:cNvPr>
          <p:cNvSpPr>
            <a:spLocks noGrp="1"/>
          </p:cNvSpPr>
          <p:nvPr>
            <p:ph type="dt" sz="half" idx="10"/>
          </p:nvPr>
        </p:nvSpPr>
        <p:spPr/>
        <p:txBody>
          <a:bodyPr/>
          <a:lstStyle/>
          <a:p>
            <a:fld id="{2727E132-7927-418A-BD50-7778F4C36718}" type="datetimeFigureOut">
              <a:rPr lang="en-US" smtClean="0"/>
              <a:t>1/8/26</a:t>
            </a:fld>
            <a:endParaRPr lang="en-US"/>
          </a:p>
        </p:txBody>
      </p:sp>
      <p:sp>
        <p:nvSpPr>
          <p:cNvPr id="6" name="Footer Placeholder 5">
            <a:extLst>
              <a:ext uri="{FF2B5EF4-FFF2-40B4-BE49-F238E27FC236}">
                <a16:creationId xmlns:a16="http://schemas.microsoft.com/office/drawing/2014/main" id="{EF29CDE9-1732-5F75-FCB9-7FB9A4330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D26D7-849E-2B45-CC80-A527F422141A}"/>
              </a:ext>
            </a:extLst>
          </p:cNvPr>
          <p:cNvSpPr>
            <a:spLocks noGrp="1"/>
          </p:cNvSpPr>
          <p:nvPr>
            <p:ph type="sldNum" sz="quarter" idx="12"/>
          </p:nvPr>
        </p:nvSpPr>
        <p:spPr/>
        <p:txBody>
          <a:bodyPr/>
          <a:lstStyle/>
          <a:p>
            <a:fld id="{31D4A40C-1812-469D-82FD-A6FD35DEE161}" type="slidenum">
              <a:rPr lang="en-US" smtClean="0"/>
              <a:t>‹#›</a:t>
            </a:fld>
            <a:endParaRPr lang="en-US"/>
          </a:p>
        </p:txBody>
      </p:sp>
    </p:spTree>
    <p:extLst>
      <p:ext uri="{BB962C8B-B14F-4D97-AF65-F5344CB8AC3E}">
        <p14:creationId xmlns:p14="http://schemas.microsoft.com/office/powerpoint/2010/main" val="143686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49964-AF9E-07E2-4151-715E80731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37BE5-E771-CAEE-69D0-658D994CB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17349-A1D8-D414-DE9E-6DFF9B509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27E132-7927-418A-BD50-7778F4C36718}" type="datetimeFigureOut">
              <a:rPr lang="en-US" smtClean="0"/>
              <a:t>1/8/26</a:t>
            </a:fld>
            <a:endParaRPr lang="en-US"/>
          </a:p>
        </p:txBody>
      </p:sp>
      <p:sp>
        <p:nvSpPr>
          <p:cNvPr id="5" name="Footer Placeholder 4">
            <a:extLst>
              <a:ext uri="{FF2B5EF4-FFF2-40B4-BE49-F238E27FC236}">
                <a16:creationId xmlns:a16="http://schemas.microsoft.com/office/drawing/2014/main" id="{270C9BAB-025B-FDA5-0997-018886B22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36EE1E-3B8E-A38B-1A09-E794ECFA4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D4A40C-1812-469D-82FD-A6FD35DEE161}" type="slidenum">
              <a:rPr lang="en-US" smtClean="0"/>
              <a:t>‹#›</a:t>
            </a:fld>
            <a:endParaRPr lang="en-US"/>
          </a:p>
        </p:txBody>
      </p:sp>
    </p:spTree>
    <p:extLst>
      <p:ext uri="{BB962C8B-B14F-4D97-AF65-F5344CB8AC3E}">
        <p14:creationId xmlns:p14="http://schemas.microsoft.com/office/powerpoint/2010/main" val="259694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rontiersin.org/journals/endocrinology/articles/10.3389/fendo.2025.1692589/ful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frontiersin.org/journals/endocrinology/articles/10.3389/fendo.2025.1692589/ful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dscape.org/viewarticle/1001852_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mc.ncbi.nlm.nih.gov/articles/PMC7065168/#:~:text=2.5.,dose%20increment%20was%200.25%20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6420-9653-11AE-F044-D3745EF158ED}"/>
              </a:ext>
            </a:extLst>
          </p:cNvPr>
          <p:cNvSpPr>
            <a:spLocks noGrp="1"/>
          </p:cNvSpPr>
          <p:nvPr>
            <p:ph type="ctrTitle"/>
          </p:nvPr>
        </p:nvSpPr>
        <p:spPr>
          <a:solidFill>
            <a:srgbClr val="0070C0"/>
          </a:solidFill>
        </p:spPr>
        <p:txBody>
          <a:bodyPr>
            <a:normAutofit/>
          </a:bodyPr>
          <a:lstStyle/>
          <a:p>
            <a:r>
              <a:rPr lang="en-US" b="1" dirty="0">
                <a:solidFill>
                  <a:schemeClr val="bg1"/>
                </a:solidFill>
              </a:rPr>
              <a:t>ECHO Diabetes</a:t>
            </a:r>
            <a:br>
              <a:rPr lang="en-US" b="1" dirty="0">
                <a:solidFill>
                  <a:schemeClr val="bg1"/>
                </a:solidFill>
              </a:rPr>
            </a:br>
            <a:r>
              <a:rPr lang="en-US" sz="3600" b="1" dirty="0">
                <a:solidFill>
                  <a:schemeClr val="bg1"/>
                </a:solidFill>
              </a:rPr>
              <a:t>Clinical Decision-Making for Insulin Pump Use</a:t>
            </a:r>
            <a:br>
              <a:rPr lang="en-US" sz="3600" b="1" dirty="0">
                <a:solidFill>
                  <a:schemeClr val="bg1"/>
                </a:solidFill>
              </a:rPr>
            </a:br>
            <a:r>
              <a:rPr lang="en-US" sz="3600" b="1" dirty="0">
                <a:solidFill>
                  <a:schemeClr val="bg1"/>
                </a:solidFill>
              </a:rPr>
              <a:t>Focus on Use in Type 2 Diabetes</a:t>
            </a:r>
          </a:p>
        </p:txBody>
      </p:sp>
      <p:sp>
        <p:nvSpPr>
          <p:cNvPr id="3" name="Subtitle 2">
            <a:extLst>
              <a:ext uri="{FF2B5EF4-FFF2-40B4-BE49-F238E27FC236}">
                <a16:creationId xmlns:a16="http://schemas.microsoft.com/office/drawing/2014/main" id="{C65ED1D0-5D58-06C6-7895-66315FA9A958}"/>
              </a:ext>
            </a:extLst>
          </p:cNvPr>
          <p:cNvSpPr>
            <a:spLocks noGrp="1"/>
          </p:cNvSpPr>
          <p:nvPr>
            <p:ph type="subTitle" idx="1"/>
          </p:nvPr>
        </p:nvSpPr>
        <p:spPr/>
        <p:txBody>
          <a:bodyPr/>
          <a:lstStyle/>
          <a:p>
            <a:r>
              <a:rPr lang="en-US"/>
              <a:t>January 8, 2026</a:t>
            </a:r>
          </a:p>
          <a:p>
            <a:r>
              <a:rPr lang="en-US"/>
              <a:t>Robin Johns RPh, CDCES </a:t>
            </a:r>
          </a:p>
          <a:p>
            <a:r>
              <a:rPr lang="en-US"/>
              <a:t>Carol Greenlee MD</a:t>
            </a:r>
          </a:p>
        </p:txBody>
      </p:sp>
    </p:spTree>
    <p:extLst>
      <p:ext uri="{BB962C8B-B14F-4D97-AF65-F5344CB8AC3E}">
        <p14:creationId xmlns:p14="http://schemas.microsoft.com/office/powerpoint/2010/main" val="325411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5532F-AB11-7B6B-CFBD-C06AC1E92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57A46-1C45-538B-CC2B-DC31149AECB4}"/>
              </a:ext>
            </a:extLst>
          </p:cNvPr>
          <p:cNvSpPr>
            <a:spLocks noGrp="1"/>
          </p:cNvSpPr>
          <p:nvPr>
            <p:ph type="title"/>
          </p:nvPr>
        </p:nvSpPr>
        <p:spPr>
          <a:xfrm>
            <a:off x="152400" y="302985"/>
            <a:ext cx="10515600" cy="756104"/>
          </a:xfrm>
          <a:solidFill>
            <a:srgbClr val="0070C0"/>
          </a:solidFill>
        </p:spPr>
        <p:txBody>
          <a:bodyPr>
            <a:normAutofit/>
          </a:bodyPr>
          <a:lstStyle/>
          <a:p>
            <a:pPr algn="ctr"/>
            <a:r>
              <a:rPr lang="en-US" sz="3600" b="1">
                <a:solidFill>
                  <a:schemeClr val="bg1"/>
                </a:solidFill>
              </a:rPr>
              <a:t>Existing Hoop for CSII/AID in PWT2D</a:t>
            </a:r>
          </a:p>
        </p:txBody>
      </p:sp>
      <p:sp>
        <p:nvSpPr>
          <p:cNvPr id="3" name="Content Placeholder 2">
            <a:extLst>
              <a:ext uri="{FF2B5EF4-FFF2-40B4-BE49-F238E27FC236}">
                <a16:creationId xmlns:a16="http://schemas.microsoft.com/office/drawing/2014/main" id="{6F744941-BB34-472E-DE42-C884094204C1}"/>
              </a:ext>
            </a:extLst>
          </p:cNvPr>
          <p:cNvSpPr>
            <a:spLocks noGrp="1"/>
          </p:cNvSpPr>
          <p:nvPr>
            <p:ph idx="1"/>
          </p:nvPr>
        </p:nvSpPr>
        <p:spPr>
          <a:xfrm>
            <a:off x="152400" y="1253330"/>
            <a:ext cx="7043057" cy="5082155"/>
          </a:xfrm>
        </p:spPr>
        <p:txBody>
          <a:bodyPr>
            <a:normAutofit/>
          </a:bodyPr>
          <a:lstStyle/>
          <a:p>
            <a:r>
              <a:rPr lang="en-US" sz="2000"/>
              <a:t>ADA 2026 Standards of Care</a:t>
            </a:r>
          </a:p>
          <a:p>
            <a:pPr lvl="1"/>
            <a:r>
              <a:rPr lang="en-US" sz="2000"/>
              <a:t>There are no data that the presence or absence of </a:t>
            </a:r>
            <a:r>
              <a:rPr lang="en-US" sz="2000" b="1"/>
              <a:t>C-peptide or islet autoantibodies </a:t>
            </a:r>
            <a:r>
              <a:rPr lang="en-US" sz="2000"/>
              <a:t>is associated with responsiveness to continuous subcutaneous insulin infusion or AID therapy. </a:t>
            </a:r>
          </a:p>
          <a:p>
            <a:pPr lvl="2"/>
            <a:r>
              <a:rPr lang="en-US" sz="1600"/>
              <a:t>People with type 2 diabetes who continue to produce insulin have been shown to benefit from AID therapy .</a:t>
            </a:r>
          </a:p>
          <a:p>
            <a:pPr lvl="1"/>
            <a:r>
              <a:rPr lang="en-US" sz="2000"/>
              <a:t>The </a:t>
            </a:r>
            <a:r>
              <a:rPr lang="en-US" sz="2000" b="1"/>
              <a:t>duration of diabetes </a:t>
            </a:r>
            <a:r>
              <a:rPr lang="en-US" sz="2000"/>
              <a:t>is not related to outcomes with the use of technology. </a:t>
            </a:r>
          </a:p>
          <a:p>
            <a:pPr marL="0" indent="0" algn="ctr">
              <a:buNone/>
            </a:pPr>
            <a:r>
              <a:rPr lang="en-US" sz="2000" i="1"/>
              <a:t>Therefore, none of these measures should be used when determining suitability for continuous subcutaneous insulin infusion or AID therapy.</a:t>
            </a:r>
          </a:p>
          <a:p>
            <a:pPr marL="0" indent="0" algn="ctr">
              <a:buNone/>
            </a:pPr>
            <a:endParaRPr lang="en-US" sz="800" i="1"/>
          </a:p>
          <a:p>
            <a:r>
              <a:rPr lang="en-US" sz="2000"/>
              <a:t>Unfortunately, currently Medicare &amp; most state Medicaid still </a:t>
            </a:r>
            <a:r>
              <a:rPr lang="en-US" sz="2000" b="1"/>
              <a:t>requires a low c-peptide value</a:t>
            </a:r>
            <a:r>
              <a:rPr lang="en-US" sz="2000"/>
              <a:t> for the tube pumps (DME) - the tubeless pump is pharmacy benefit and does not require low c-peptide </a:t>
            </a:r>
          </a:p>
          <a:p>
            <a:pPr lvl="1"/>
            <a:endParaRPr lang="en-US" sz="2000"/>
          </a:p>
          <a:p>
            <a:endParaRPr lang="en-US" sz="2400"/>
          </a:p>
          <a:p>
            <a:endParaRPr lang="en-US" sz="2400"/>
          </a:p>
        </p:txBody>
      </p:sp>
      <p:pic>
        <p:nvPicPr>
          <p:cNvPr id="7" name="Picture 6">
            <a:extLst>
              <a:ext uri="{FF2B5EF4-FFF2-40B4-BE49-F238E27FC236}">
                <a16:creationId xmlns:a16="http://schemas.microsoft.com/office/drawing/2014/main" id="{10D4636C-CE42-EAD6-9D9C-800B02E466DB}"/>
              </a:ext>
            </a:extLst>
          </p:cNvPr>
          <p:cNvPicPr>
            <a:picLocks noChangeAspect="1"/>
          </p:cNvPicPr>
          <p:nvPr/>
        </p:nvPicPr>
        <p:blipFill>
          <a:blip r:embed="rId2"/>
          <a:srcRect b="8776"/>
          <a:stretch>
            <a:fillRect/>
          </a:stretch>
        </p:blipFill>
        <p:spPr>
          <a:xfrm>
            <a:off x="7079797" y="1453242"/>
            <a:ext cx="3305175" cy="2432957"/>
          </a:xfrm>
          <a:prstGeom prst="ellipse">
            <a:avLst/>
          </a:prstGeom>
          <a:ln>
            <a:noFill/>
          </a:ln>
          <a:effectLst>
            <a:softEdge rad="112500"/>
          </a:effectLst>
        </p:spPr>
      </p:pic>
    </p:spTree>
    <p:extLst>
      <p:ext uri="{BB962C8B-B14F-4D97-AF65-F5344CB8AC3E}">
        <p14:creationId xmlns:p14="http://schemas.microsoft.com/office/powerpoint/2010/main" val="104516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66C46-640A-3E1E-C629-D963FCFE7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558D9-2E29-4ED1-DE98-7BA2AED06D68}"/>
              </a:ext>
            </a:extLst>
          </p:cNvPr>
          <p:cNvSpPr>
            <a:spLocks noGrp="1"/>
          </p:cNvSpPr>
          <p:nvPr>
            <p:ph type="title"/>
          </p:nvPr>
        </p:nvSpPr>
        <p:spPr>
          <a:xfrm>
            <a:off x="152400" y="302985"/>
            <a:ext cx="10515600" cy="756104"/>
          </a:xfrm>
          <a:solidFill>
            <a:srgbClr val="0070C0"/>
          </a:solidFill>
        </p:spPr>
        <p:txBody>
          <a:bodyPr>
            <a:normAutofit/>
          </a:bodyPr>
          <a:lstStyle/>
          <a:p>
            <a:pPr algn="ctr"/>
            <a:r>
              <a:rPr lang="en-US" sz="3600" b="1">
                <a:solidFill>
                  <a:schemeClr val="bg1"/>
                </a:solidFill>
              </a:rPr>
              <a:t>Issues with CSII/AID in PWT2D</a:t>
            </a:r>
          </a:p>
        </p:txBody>
      </p:sp>
      <p:sp>
        <p:nvSpPr>
          <p:cNvPr id="3" name="Content Placeholder 2">
            <a:extLst>
              <a:ext uri="{FF2B5EF4-FFF2-40B4-BE49-F238E27FC236}">
                <a16:creationId xmlns:a16="http://schemas.microsoft.com/office/drawing/2014/main" id="{D8EABC4C-A6A3-74AE-6E26-7BD088F60E28}"/>
              </a:ext>
            </a:extLst>
          </p:cNvPr>
          <p:cNvSpPr>
            <a:spLocks noGrp="1"/>
          </p:cNvSpPr>
          <p:nvPr>
            <p:ph idx="1"/>
          </p:nvPr>
        </p:nvSpPr>
        <p:spPr>
          <a:xfrm>
            <a:off x="152400" y="1253330"/>
            <a:ext cx="8001000" cy="4755583"/>
          </a:xfrm>
        </p:spPr>
        <p:txBody>
          <a:bodyPr>
            <a:normAutofit/>
          </a:bodyPr>
          <a:lstStyle/>
          <a:p>
            <a:r>
              <a:rPr lang="en-US" sz="2400"/>
              <a:t>Volume of insulin needed (units/day) vs reservoir capacity (200 -300 units)</a:t>
            </a:r>
          </a:p>
          <a:p>
            <a:pPr lvl="1"/>
            <a:r>
              <a:rPr lang="en-US" sz="2000"/>
              <a:t>Need to change reservoir /pod more often if large insulin doses</a:t>
            </a:r>
          </a:p>
          <a:p>
            <a:pPr lvl="2"/>
            <a:r>
              <a:rPr lang="en-US" sz="1800"/>
              <a:t>Often need less insulin with pump vs MDI but this varies </a:t>
            </a:r>
          </a:p>
          <a:p>
            <a:pPr lvl="3"/>
            <a:r>
              <a:rPr lang="en-US" sz="1600"/>
              <a:t>For safety usually reduce TDI by 25% for initial start of AID system</a:t>
            </a:r>
          </a:p>
          <a:p>
            <a:pPr lvl="1"/>
            <a:r>
              <a:rPr lang="en-US" sz="2000"/>
              <a:t>Add basal injection to CSII </a:t>
            </a:r>
          </a:p>
          <a:p>
            <a:pPr lvl="1"/>
            <a:r>
              <a:rPr lang="en-US" sz="2000"/>
              <a:t>Use of concentrated insulin (Humalog U200, Humulin U500)</a:t>
            </a:r>
          </a:p>
          <a:p>
            <a:pPr lvl="2"/>
            <a:r>
              <a:rPr lang="en-US" sz="1800"/>
              <a:t>AID systems not set for these/off label use</a:t>
            </a:r>
          </a:p>
          <a:p>
            <a:pPr lvl="2"/>
            <a:r>
              <a:rPr lang="en-US" sz="1800"/>
              <a:t>Lispro (Humalog )U200 (</a:t>
            </a:r>
            <a:r>
              <a:rPr lang="en-US" sz="1800" i="1"/>
              <a:t>only available in pens</a:t>
            </a:r>
            <a:r>
              <a:rPr lang="en-US" sz="1800"/>
              <a:t>) – pharmacokinetics &amp; pharmacodynamics identical to U100  lispro insulin : </a:t>
            </a:r>
            <a:r>
              <a:rPr kumimoji="0" lang="en-US" sz="1600" b="0" i="0" u="none" strike="noStrike" kern="1200" cap="none" spc="0" normalizeH="0" baseline="0" noProof="0">
                <a:ln>
                  <a:noFill/>
                </a:ln>
                <a:solidFill>
                  <a:prstClr val="black"/>
                </a:solidFill>
                <a:effectLst/>
                <a:uLnTx/>
                <a:uFillTx/>
                <a:latin typeface="Aptos Display" panose="02110004020202020204"/>
                <a:ea typeface="+mj-ea"/>
                <a:cs typeface="+mj-cs"/>
                <a:hlinkClick r:id="rId2"/>
              </a:rPr>
              <a:t>https://www.frontiersin.org/journals/endocrinology/articles/10.3389/fendo.2025.1692589/full</a:t>
            </a:r>
            <a:r>
              <a:rPr kumimoji="0" lang="en-US" sz="1600" b="0" i="0" u="none" strike="noStrike" kern="1200" cap="none" spc="0" normalizeH="0" baseline="0" noProof="0">
                <a:ln>
                  <a:noFill/>
                </a:ln>
                <a:solidFill>
                  <a:prstClr val="black"/>
                </a:solidFill>
                <a:effectLst/>
                <a:uLnTx/>
                <a:uFillTx/>
                <a:latin typeface="Aptos Display" panose="02110004020202020204"/>
                <a:ea typeface="+mj-ea"/>
                <a:cs typeface="+mj-cs"/>
              </a:rPr>
              <a:t> </a:t>
            </a:r>
            <a:endParaRPr lang="en-US" sz="1600"/>
          </a:p>
          <a:p>
            <a:pPr lvl="2"/>
            <a:r>
              <a:rPr lang="en-US" sz="1800"/>
              <a:t>U500 pharmacokinetic and pharmacodynamic profile differ significantly from U100 - U500 human insulin has an action time of 18.1-21.5 hours, the action time for U100 is 4–6 hours </a:t>
            </a:r>
          </a:p>
          <a:p>
            <a:pPr lvl="3"/>
            <a:r>
              <a:rPr lang="en-US" sz="1600"/>
              <a:t>Case reports on use in AID systems</a:t>
            </a:r>
          </a:p>
        </p:txBody>
      </p:sp>
      <p:pic>
        <p:nvPicPr>
          <p:cNvPr id="4" name="Picture 3">
            <a:extLst>
              <a:ext uri="{FF2B5EF4-FFF2-40B4-BE49-F238E27FC236}">
                <a16:creationId xmlns:a16="http://schemas.microsoft.com/office/drawing/2014/main" id="{56F8C9D8-5FA5-E4F4-3592-95B77D24F61F}"/>
              </a:ext>
            </a:extLst>
          </p:cNvPr>
          <p:cNvPicPr>
            <a:picLocks noChangeAspect="1"/>
          </p:cNvPicPr>
          <p:nvPr/>
        </p:nvPicPr>
        <p:blipFill>
          <a:blip r:embed="rId3"/>
          <a:stretch>
            <a:fillRect/>
          </a:stretch>
        </p:blipFill>
        <p:spPr>
          <a:xfrm>
            <a:off x="8481240" y="3250215"/>
            <a:ext cx="1589434" cy="1200906"/>
          </a:xfrm>
          <a:prstGeom prst="rect">
            <a:avLst/>
          </a:prstGeom>
        </p:spPr>
      </p:pic>
      <p:pic>
        <p:nvPicPr>
          <p:cNvPr id="6" name="Picture 5">
            <a:extLst>
              <a:ext uri="{FF2B5EF4-FFF2-40B4-BE49-F238E27FC236}">
                <a16:creationId xmlns:a16="http://schemas.microsoft.com/office/drawing/2014/main" id="{1380F93E-D50A-105D-B235-043BE2C208A7}"/>
              </a:ext>
            </a:extLst>
          </p:cNvPr>
          <p:cNvPicPr>
            <a:picLocks noChangeAspect="1"/>
          </p:cNvPicPr>
          <p:nvPr/>
        </p:nvPicPr>
        <p:blipFill>
          <a:blip r:embed="rId4"/>
          <a:stretch>
            <a:fillRect/>
          </a:stretch>
        </p:blipFill>
        <p:spPr>
          <a:xfrm>
            <a:off x="8428080" y="4773775"/>
            <a:ext cx="1404257" cy="1413619"/>
          </a:xfrm>
          <a:prstGeom prst="rect">
            <a:avLst/>
          </a:prstGeom>
        </p:spPr>
      </p:pic>
    </p:spTree>
    <p:extLst>
      <p:ext uri="{BB962C8B-B14F-4D97-AF65-F5344CB8AC3E}">
        <p14:creationId xmlns:p14="http://schemas.microsoft.com/office/powerpoint/2010/main" val="41844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D21C-3259-3DD5-7EC0-890A3E93BED7}"/>
              </a:ext>
            </a:extLst>
          </p:cNvPr>
          <p:cNvSpPr>
            <a:spLocks noGrp="1"/>
          </p:cNvSpPr>
          <p:nvPr>
            <p:ph type="title"/>
          </p:nvPr>
        </p:nvSpPr>
        <p:spPr>
          <a:xfrm>
            <a:off x="140970" y="252094"/>
            <a:ext cx="10515600" cy="857885"/>
          </a:xfrm>
          <a:solidFill>
            <a:srgbClr val="0070C0"/>
          </a:solidFill>
        </p:spPr>
        <p:txBody>
          <a:bodyPr>
            <a:normAutofit/>
          </a:bodyPr>
          <a:lstStyle/>
          <a:p>
            <a:pPr algn="ctr"/>
            <a:r>
              <a:rPr lang="en-US" sz="3600" b="1">
                <a:solidFill>
                  <a:schemeClr val="bg1"/>
                </a:solidFill>
              </a:rPr>
              <a:t>Insulin Pumps with AID Systems</a:t>
            </a:r>
          </a:p>
        </p:txBody>
      </p:sp>
      <p:sp>
        <p:nvSpPr>
          <p:cNvPr id="3" name="Content Placeholder 2">
            <a:extLst>
              <a:ext uri="{FF2B5EF4-FFF2-40B4-BE49-F238E27FC236}">
                <a16:creationId xmlns:a16="http://schemas.microsoft.com/office/drawing/2014/main" id="{DFFD266F-BE49-2478-B99C-DA85ACC0FDB0}"/>
              </a:ext>
            </a:extLst>
          </p:cNvPr>
          <p:cNvSpPr>
            <a:spLocks noGrp="1"/>
          </p:cNvSpPr>
          <p:nvPr>
            <p:ph idx="1"/>
          </p:nvPr>
        </p:nvSpPr>
        <p:spPr>
          <a:xfrm>
            <a:off x="140970" y="1253330"/>
            <a:ext cx="10515600" cy="5033169"/>
          </a:xfrm>
        </p:spPr>
        <p:txBody>
          <a:bodyPr>
            <a:normAutofit fontScale="85000" lnSpcReduction="20000"/>
          </a:bodyPr>
          <a:lstStyle/>
          <a:p>
            <a:r>
              <a:rPr lang="en-US" sz="2400"/>
              <a:t>Omnipod 5 (tube-free) (Pharmacy benefit – no c-peptide level required to qualify)</a:t>
            </a:r>
          </a:p>
          <a:p>
            <a:pPr lvl="1"/>
            <a:r>
              <a:rPr lang="en-US" sz="2000"/>
              <a:t>iPhone or Android smartphone app or use of the Controller</a:t>
            </a:r>
          </a:p>
          <a:p>
            <a:pPr lvl="1"/>
            <a:r>
              <a:rPr lang="en-US" sz="2000"/>
              <a:t>Pairs with Dexcom &amp; Freestyle Libre Plus sensors</a:t>
            </a:r>
          </a:p>
          <a:p>
            <a:pPr lvl="1"/>
            <a:r>
              <a:rPr lang="en-US" sz="2000"/>
              <a:t>Can adjust insulin action time in AID mode (allows AID system to begin correcting high BG earlier)</a:t>
            </a:r>
          </a:p>
          <a:p>
            <a:pPr lvl="1"/>
            <a:r>
              <a:rPr lang="en-US" sz="2000"/>
              <a:t>200-unit reservoir</a:t>
            </a:r>
          </a:p>
          <a:p>
            <a:r>
              <a:rPr lang="en-US" sz="2400"/>
              <a:t>MiniMed 780G system</a:t>
            </a:r>
          </a:p>
          <a:p>
            <a:pPr lvl="1"/>
            <a:r>
              <a:rPr lang="en-US" sz="2000" err="1"/>
              <a:t>SmartGuard</a:t>
            </a:r>
            <a:r>
              <a:rPr lang="en-US" sz="2000"/>
              <a:t> &amp; Meal Detection technology (most forgiving of missed meal announcements)</a:t>
            </a:r>
          </a:p>
          <a:p>
            <a:pPr lvl="1"/>
            <a:r>
              <a:rPr lang="en-US" sz="2000"/>
              <a:t>New sensors – Instinct (by Abbott) (15 day) &amp; Simplera Sync as well as Guardian 4 sensor </a:t>
            </a:r>
          </a:p>
          <a:p>
            <a:pPr lvl="1"/>
            <a:r>
              <a:rPr lang="en-US" sz="2000"/>
              <a:t>Can adjust insulin action time in AID mode</a:t>
            </a:r>
          </a:p>
          <a:p>
            <a:pPr lvl="1"/>
            <a:r>
              <a:rPr lang="en-US" sz="2000"/>
              <a:t>300-unit reservoir</a:t>
            </a:r>
          </a:p>
          <a:p>
            <a:r>
              <a:rPr lang="en-US" sz="2400"/>
              <a:t>Tandem T:slim X2</a:t>
            </a:r>
          </a:p>
          <a:p>
            <a:pPr lvl="1"/>
            <a:r>
              <a:rPr lang="en-US" sz="2000"/>
              <a:t>Control-IQ technology</a:t>
            </a:r>
          </a:p>
          <a:p>
            <a:pPr lvl="1"/>
            <a:r>
              <a:rPr lang="en-US" sz="2000"/>
              <a:t>Tandem Mobi pump or t:slim X2 pump</a:t>
            </a:r>
          </a:p>
          <a:p>
            <a:pPr lvl="1"/>
            <a:r>
              <a:rPr lang="en-US" sz="2000"/>
              <a:t>Insulin action time fixed at 5 hours in AID mode</a:t>
            </a:r>
          </a:p>
          <a:p>
            <a:pPr lvl="1"/>
            <a:r>
              <a:rPr lang="en-US" sz="2000"/>
              <a:t>300-unit reservoir</a:t>
            </a:r>
          </a:p>
          <a:p>
            <a:r>
              <a:rPr lang="en-US" sz="2400"/>
              <a:t>iLet Bionic Pancreas</a:t>
            </a:r>
          </a:p>
          <a:p>
            <a:pPr lvl="1"/>
            <a:r>
              <a:rPr lang="en-US" sz="2000"/>
              <a:t>Based on weight alone</a:t>
            </a:r>
          </a:p>
          <a:p>
            <a:pPr lvl="1"/>
            <a:r>
              <a:rPr lang="en-US" sz="2000"/>
              <a:t>Requires meal announcements with usual, smaller or larger than usual (least forgiving)</a:t>
            </a:r>
          </a:p>
          <a:p>
            <a:pPr lvl="1"/>
            <a:r>
              <a:rPr lang="en-US" sz="2000"/>
              <a:t>300-unit reservoir</a:t>
            </a:r>
          </a:p>
        </p:txBody>
      </p:sp>
    </p:spTree>
    <p:extLst>
      <p:ext uri="{BB962C8B-B14F-4D97-AF65-F5344CB8AC3E}">
        <p14:creationId xmlns:p14="http://schemas.microsoft.com/office/powerpoint/2010/main" val="294759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625E-7E2A-C963-F50A-4D1352461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8DA3F-8A1D-7137-C368-2CEC903F8CB4}"/>
              </a:ext>
            </a:extLst>
          </p:cNvPr>
          <p:cNvSpPr>
            <a:spLocks noGrp="1"/>
          </p:cNvSpPr>
          <p:nvPr>
            <p:ph type="title"/>
          </p:nvPr>
        </p:nvSpPr>
        <p:spPr>
          <a:xfrm>
            <a:off x="141515" y="201840"/>
            <a:ext cx="10112827" cy="712560"/>
          </a:xfrm>
          <a:solidFill>
            <a:srgbClr val="0070C0"/>
          </a:solidFill>
        </p:spPr>
        <p:txBody>
          <a:bodyPr>
            <a:normAutofit/>
          </a:bodyPr>
          <a:lstStyle/>
          <a:p>
            <a:pPr algn="ctr"/>
            <a:r>
              <a:rPr lang="en-US" sz="2000">
                <a:solidFill>
                  <a:schemeClr val="bg1"/>
                </a:solidFill>
              </a:rPr>
              <a:t>Kudva YC, Raghinaru D, Lum JW, et al.; 2IQP Study Group. A randomized trial of automated insulin delivery in type 2 diabetes. N Engl J Med 2025;392:1801–1812</a:t>
            </a:r>
          </a:p>
        </p:txBody>
      </p:sp>
      <p:sp>
        <p:nvSpPr>
          <p:cNvPr id="3" name="Content Placeholder 2">
            <a:extLst>
              <a:ext uri="{FF2B5EF4-FFF2-40B4-BE49-F238E27FC236}">
                <a16:creationId xmlns:a16="http://schemas.microsoft.com/office/drawing/2014/main" id="{CDA52876-B80C-4213-0A49-804729EEEB0A}"/>
              </a:ext>
            </a:extLst>
          </p:cNvPr>
          <p:cNvSpPr>
            <a:spLocks noGrp="1"/>
          </p:cNvSpPr>
          <p:nvPr>
            <p:ph idx="1"/>
          </p:nvPr>
        </p:nvSpPr>
        <p:spPr>
          <a:xfrm>
            <a:off x="141516" y="1074510"/>
            <a:ext cx="10112827" cy="4945290"/>
          </a:xfrm>
        </p:spPr>
        <p:txBody>
          <a:bodyPr>
            <a:normAutofit fontScale="77500" lnSpcReduction="20000"/>
          </a:bodyPr>
          <a:lstStyle/>
          <a:p>
            <a:r>
              <a:rPr lang="en-US"/>
              <a:t>Abstract: In this 13-week, multicenter trial, </a:t>
            </a:r>
            <a:r>
              <a:rPr lang="en-US" b="1"/>
              <a:t>adults with insulin-treated type 2 diabetes </a:t>
            </a:r>
            <a:r>
              <a:rPr lang="en-US"/>
              <a:t>were </a:t>
            </a:r>
            <a:r>
              <a:rPr lang="en-US" i="1"/>
              <a:t>randomly assigned </a:t>
            </a:r>
            <a:r>
              <a:rPr lang="en-US"/>
              <a:t>in a 2:1 ratio to </a:t>
            </a:r>
            <a:r>
              <a:rPr lang="en-US" b="1"/>
              <a:t>receive AID </a:t>
            </a:r>
            <a:r>
              <a:rPr lang="en-US" sz="2300"/>
              <a:t>(Tandem t:slim X2)</a:t>
            </a:r>
            <a:r>
              <a:rPr lang="en-US" b="1"/>
              <a:t> </a:t>
            </a:r>
            <a:r>
              <a:rPr lang="en-US"/>
              <a:t>or to </a:t>
            </a:r>
            <a:r>
              <a:rPr lang="en-US" i="1"/>
              <a:t>continue their pretrial insulin-delivery method </a:t>
            </a:r>
            <a:r>
              <a:rPr lang="en-US"/>
              <a:t>(control group); </a:t>
            </a:r>
          </a:p>
          <a:p>
            <a:pPr lvl="1"/>
            <a:r>
              <a:rPr lang="en-US"/>
              <a:t>Both groups received continuous glucose monitoring (CGM). </a:t>
            </a:r>
          </a:p>
          <a:p>
            <a:pPr lvl="1"/>
            <a:r>
              <a:rPr lang="en-US"/>
              <a:t>The primary outcome was the glycated hemoglobin level at 13 weeks.</a:t>
            </a:r>
          </a:p>
          <a:p>
            <a:r>
              <a:rPr lang="en-US"/>
              <a:t>Results: A total of 319 patients underwent randomization. </a:t>
            </a:r>
            <a:r>
              <a:rPr lang="en-US" b="1"/>
              <a:t>Glycated hemoglobin levels decreased by 0.9 percentage points (from 8.2±1.4% at baseline to 7.3±0.9% at week 13) in the AID group </a:t>
            </a:r>
            <a:r>
              <a:rPr lang="en-US"/>
              <a:t>and by 0.3 percentage points (from 8.1±1.2% to 7.7±1.1%) in the control group (mean adjusted difference, -0.6 percentage points; 95% confidence interval. </a:t>
            </a:r>
          </a:p>
          <a:p>
            <a:r>
              <a:rPr lang="en-US"/>
              <a:t>The mean percentage of time that patients were in the </a:t>
            </a:r>
            <a:r>
              <a:rPr lang="en-US" b="1"/>
              <a:t>target glucose range of 70 to 180 mg per deciliter increased from 48±24% to 64±16% in the AID group </a:t>
            </a:r>
            <a:r>
              <a:rPr lang="en-US"/>
              <a:t>and from 51±21% to 52±21% in the control group (</a:t>
            </a:r>
            <a:r>
              <a:rPr lang="en-US" b="1"/>
              <a:t>3.4 hours per day longer with AID </a:t>
            </a:r>
            <a:r>
              <a:rPr lang="en-US"/>
              <a:t>than with CGM alone).</a:t>
            </a:r>
          </a:p>
          <a:p>
            <a:r>
              <a:rPr lang="en-US"/>
              <a:t>Conclusions: In this 13-week, randomized, controlled trial involving adults with insulin-treated type 2 diabetes, AID was associated with a greater reduction in glycated hemoglobin levels than CGM alone.</a:t>
            </a:r>
          </a:p>
        </p:txBody>
      </p:sp>
    </p:spTree>
    <p:extLst>
      <p:ext uri="{BB962C8B-B14F-4D97-AF65-F5344CB8AC3E}">
        <p14:creationId xmlns:p14="http://schemas.microsoft.com/office/powerpoint/2010/main" val="283618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AC22B-B72B-F1F7-7FCC-B9750BFC4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9733C-ED70-9D1C-267E-C28071A0BD94}"/>
              </a:ext>
            </a:extLst>
          </p:cNvPr>
          <p:cNvSpPr>
            <a:spLocks noGrp="1"/>
          </p:cNvSpPr>
          <p:nvPr>
            <p:ph type="title"/>
          </p:nvPr>
        </p:nvSpPr>
        <p:spPr>
          <a:xfrm>
            <a:off x="141515" y="201840"/>
            <a:ext cx="10156370" cy="712560"/>
          </a:xfrm>
          <a:solidFill>
            <a:srgbClr val="0070C0"/>
          </a:solidFill>
        </p:spPr>
        <p:txBody>
          <a:bodyPr>
            <a:normAutofit/>
          </a:bodyPr>
          <a:lstStyle/>
          <a:p>
            <a:pPr algn="ctr"/>
            <a:r>
              <a:rPr lang="en-US" sz="2000">
                <a:solidFill>
                  <a:schemeClr val="bg1"/>
                </a:solidFill>
              </a:rPr>
              <a:t>Kudva YC, Raghinaru D, Lum JW, et al.; 2IQP Study Group. A randomized trial of automated insulin delivery in type 2 diabetes. N Engl J Med 2025;392:1801–1812</a:t>
            </a:r>
          </a:p>
        </p:txBody>
      </p:sp>
      <p:sp>
        <p:nvSpPr>
          <p:cNvPr id="3" name="Content Placeholder 2">
            <a:extLst>
              <a:ext uri="{FF2B5EF4-FFF2-40B4-BE49-F238E27FC236}">
                <a16:creationId xmlns:a16="http://schemas.microsoft.com/office/drawing/2014/main" id="{1D7DB3E0-F7BB-AD32-9B4E-CA4F73E4ADCD}"/>
              </a:ext>
            </a:extLst>
          </p:cNvPr>
          <p:cNvSpPr>
            <a:spLocks noGrp="1"/>
          </p:cNvSpPr>
          <p:nvPr>
            <p:ph idx="1"/>
          </p:nvPr>
        </p:nvSpPr>
        <p:spPr>
          <a:xfrm>
            <a:off x="141517" y="1074510"/>
            <a:ext cx="10156370" cy="5184776"/>
          </a:xfrm>
        </p:spPr>
        <p:txBody>
          <a:bodyPr>
            <a:normAutofit fontScale="92500" lnSpcReduction="20000"/>
          </a:bodyPr>
          <a:lstStyle/>
          <a:p>
            <a:r>
              <a:rPr lang="en-US" sz="2400"/>
              <a:t>Among the patients with a </a:t>
            </a:r>
            <a:r>
              <a:rPr lang="en-US" sz="2400" b="1"/>
              <a:t>baseline glycated hemoglobin level of 9.0% or higher, </a:t>
            </a:r>
            <a:r>
              <a:rPr lang="en-US" sz="2400"/>
              <a:t>the mean glycated hemoglobin level was reduced from </a:t>
            </a:r>
          </a:p>
          <a:p>
            <a:pPr lvl="1"/>
            <a:r>
              <a:rPr lang="en-US" sz="2000" b="1"/>
              <a:t>10.3% to 7.9% in the AID group </a:t>
            </a:r>
            <a:r>
              <a:rPr lang="en-US" sz="2000"/>
              <a:t> </a:t>
            </a:r>
          </a:p>
          <a:p>
            <a:pPr lvl="1"/>
            <a:r>
              <a:rPr lang="en-US" sz="2000"/>
              <a:t>9.7% to 8.6% in the control group </a:t>
            </a:r>
          </a:p>
          <a:p>
            <a:pPr lvl="1"/>
            <a:r>
              <a:rPr lang="en-US" sz="2000"/>
              <a:t>(mean difference, −1.0 percentage point; 95% CI, −1.5 to −0.5). </a:t>
            </a:r>
          </a:p>
          <a:p>
            <a:r>
              <a:rPr lang="en-US" sz="2400"/>
              <a:t>Among the patients who were </a:t>
            </a:r>
            <a:r>
              <a:rPr lang="en-US" sz="2400" b="1"/>
              <a:t>receiving GLP-1 receptor agonists </a:t>
            </a:r>
            <a:r>
              <a:rPr lang="en-US" sz="2400"/>
              <a:t>at baseline, the </a:t>
            </a:r>
            <a:r>
              <a:rPr lang="en-US" sz="2400" b="1"/>
              <a:t>mean change </a:t>
            </a:r>
            <a:r>
              <a:rPr lang="en-US" sz="2400"/>
              <a:t>in the </a:t>
            </a:r>
            <a:r>
              <a:rPr lang="en-US" sz="2400" b="1"/>
              <a:t>glycated hemoglobin level was </a:t>
            </a:r>
          </a:p>
          <a:p>
            <a:pPr lvl="1"/>
            <a:r>
              <a:rPr lang="en-US" sz="2000" b="1"/>
              <a:t>−0.8±0.9% </a:t>
            </a:r>
            <a:r>
              <a:rPr lang="en-US" sz="2000"/>
              <a:t>in the AID group (85 patients) </a:t>
            </a:r>
          </a:p>
          <a:p>
            <a:pPr lvl="1"/>
            <a:r>
              <a:rPr lang="en-US" sz="2000"/>
              <a:t>−0.3±0.8% in the control group (53 patients).</a:t>
            </a:r>
          </a:p>
          <a:p>
            <a:r>
              <a:rPr lang="en-US" sz="2400"/>
              <a:t> Among the patients who were </a:t>
            </a:r>
            <a:r>
              <a:rPr lang="en-US" sz="2400" b="1"/>
              <a:t>receiving SGLT2 inhibitors </a:t>
            </a:r>
            <a:r>
              <a:rPr lang="en-US" sz="2400"/>
              <a:t>at baseline, the mean change in the glycated hemoglobin level was </a:t>
            </a:r>
          </a:p>
          <a:p>
            <a:pPr lvl="1"/>
            <a:r>
              <a:rPr lang="en-US" sz="2000"/>
              <a:t>−</a:t>
            </a:r>
            <a:r>
              <a:rPr lang="en-US" sz="2000" b="1"/>
              <a:t>0.8±0.9% </a:t>
            </a:r>
            <a:r>
              <a:rPr lang="en-US" sz="2000"/>
              <a:t>in the AID group (72 patients) </a:t>
            </a:r>
          </a:p>
          <a:p>
            <a:pPr lvl="1"/>
            <a:r>
              <a:rPr lang="en-US" sz="2000"/>
              <a:t>−0.2±0.7% in the control group (41 patients).</a:t>
            </a:r>
          </a:p>
          <a:p>
            <a:r>
              <a:rPr lang="en-US" sz="2400"/>
              <a:t>Among users of </a:t>
            </a:r>
            <a:r>
              <a:rPr lang="en-US" sz="2400" b="1"/>
              <a:t>both GLP-1 receptor agonists and SGLT2 inhibitors</a:t>
            </a:r>
            <a:r>
              <a:rPr lang="en-US" sz="2400"/>
              <a:t>, the mean change in the glycated hemoglobin level was </a:t>
            </a:r>
          </a:p>
          <a:p>
            <a:pPr lvl="1"/>
            <a:r>
              <a:rPr lang="en-US" sz="2000" b="1"/>
              <a:t>−0.8±1.0% </a:t>
            </a:r>
            <a:r>
              <a:rPr lang="en-US" sz="2000"/>
              <a:t>in the AID group (43 patients)  </a:t>
            </a:r>
          </a:p>
          <a:p>
            <a:pPr lvl="1"/>
            <a:r>
              <a:rPr lang="en-US" sz="2000"/>
              <a:t>−0.1±0.7% in the control group (24 patients) </a:t>
            </a:r>
          </a:p>
        </p:txBody>
      </p:sp>
    </p:spTree>
    <p:extLst>
      <p:ext uri="{BB962C8B-B14F-4D97-AF65-F5344CB8AC3E}">
        <p14:creationId xmlns:p14="http://schemas.microsoft.com/office/powerpoint/2010/main" val="186788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F6A2-9DF5-3E23-100F-3473A23AFF91}"/>
              </a:ext>
            </a:extLst>
          </p:cNvPr>
          <p:cNvSpPr>
            <a:spLocks noGrp="1"/>
          </p:cNvSpPr>
          <p:nvPr>
            <p:ph type="title"/>
          </p:nvPr>
        </p:nvSpPr>
        <p:spPr>
          <a:xfrm>
            <a:off x="141515" y="201840"/>
            <a:ext cx="10319656" cy="712560"/>
          </a:xfrm>
          <a:solidFill>
            <a:srgbClr val="0070C0"/>
          </a:solidFill>
        </p:spPr>
        <p:txBody>
          <a:bodyPr>
            <a:normAutofit/>
          </a:bodyPr>
          <a:lstStyle/>
          <a:p>
            <a:pPr algn="ctr"/>
            <a:r>
              <a:rPr lang="en-US" sz="2000">
                <a:solidFill>
                  <a:schemeClr val="bg1"/>
                </a:solidFill>
              </a:rPr>
              <a:t>Kudva YC, Raghinaru D, Lum JW, et al.; 2IQP Study Group. A randomized trial of automated insulin delivery in type 2 diabetes. N Engl J Med 2025;392:1801–1812</a:t>
            </a:r>
          </a:p>
        </p:txBody>
      </p:sp>
      <p:sp>
        <p:nvSpPr>
          <p:cNvPr id="3" name="Content Placeholder 2">
            <a:extLst>
              <a:ext uri="{FF2B5EF4-FFF2-40B4-BE49-F238E27FC236}">
                <a16:creationId xmlns:a16="http://schemas.microsoft.com/office/drawing/2014/main" id="{9D7907E8-6D1F-350A-BE78-D4EB93E85949}"/>
              </a:ext>
            </a:extLst>
          </p:cNvPr>
          <p:cNvSpPr>
            <a:spLocks noGrp="1"/>
          </p:cNvSpPr>
          <p:nvPr>
            <p:ph idx="1"/>
          </p:nvPr>
        </p:nvSpPr>
        <p:spPr>
          <a:xfrm>
            <a:off x="141516" y="1074510"/>
            <a:ext cx="10319656" cy="4738461"/>
          </a:xfrm>
        </p:spPr>
        <p:txBody>
          <a:bodyPr>
            <a:normAutofit lnSpcReduction="10000"/>
          </a:bodyPr>
          <a:lstStyle/>
          <a:p>
            <a:r>
              <a:rPr lang="en-US" sz="2400"/>
              <a:t>The mean total insulin dose changed from </a:t>
            </a:r>
          </a:p>
          <a:p>
            <a:pPr lvl="1"/>
            <a:r>
              <a:rPr lang="en-US" sz="2000" b="1"/>
              <a:t>95±47 units per day at baseline to 87±46 units per day </a:t>
            </a:r>
            <a:r>
              <a:rPr lang="en-US" sz="2000"/>
              <a:t>at 13 weeks in the AID group </a:t>
            </a:r>
          </a:p>
          <a:p>
            <a:pPr lvl="1"/>
            <a:r>
              <a:rPr lang="en-US" sz="2000"/>
              <a:t>102±50 units per day to 104±56 units per day, respectively, in the control group. </a:t>
            </a:r>
          </a:p>
          <a:p>
            <a:r>
              <a:rPr lang="en-US" sz="2400"/>
              <a:t>The mean change from baseline in weight was </a:t>
            </a:r>
          </a:p>
          <a:p>
            <a:pPr lvl="1"/>
            <a:r>
              <a:rPr lang="en-US" sz="2000"/>
              <a:t>2.4±4.4 kg in the AID group </a:t>
            </a:r>
          </a:p>
          <a:p>
            <a:pPr lvl="1"/>
            <a:r>
              <a:rPr lang="en-US" sz="2000"/>
              <a:t>0.9±3.3 kg in the control group</a:t>
            </a:r>
          </a:p>
          <a:p>
            <a:r>
              <a:rPr lang="en-US" sz="2400"/>
              <a:t>The use of the AID system led to no new safety signals unique to a population with type 2 diabetes. </a:t>
            </a:r>
          </a:p>
          <a:p>
            <a:pPr lvl="1"/>
            <a:r>
              <a:rPr lang="en-US" sz="2000"/>
              <a:t>Device-related adverse events were mainly due to infusion-set failures.</a:t>
            </a:r>
          </a:p>
          <a:p>
            <a:r>
              <a:rPr lang="en-US" sz="2400"/>
              <a:t>The results of this trial suggest that previous experience with an insulin pump or</a:t>
            </a:r>
            <a:r>
              <a:rPr lang="en-US" sz="2400" i="1"/>
              <a:t> in-depth training in carbohydrate-counting methods are not prerequisites</a:t>
            </a:r>
            <a:r>
              <a:rPr lang="en-US" sz="2400"/>
              <a:t> to the successful and safe use of AID to improve glycemia in patients with type 2 diabetes.</a:t>
            </a:r>
          </a:p>
          <a:p>
            <a:pPr marL="0" indent="0">
              <a:buNone/>
            </a:pPr>
            <a:endParaRPr lang="en-US" sz="2400"/>
          </a:p>
        </p:txBody>
      </p:sp>
    </p:spTree>
    <p:extLst>
      <p:ext uri="{BB962C8B-B14F-4D97-AF65-F5344CB8AC3E}">
        <p14:creationId xmlns:p14="http://schemas.microsoft.com/office/powerpoint/2010/main" val="422389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FC8D-ACC6-1A57-AD3A-386B0F9E97AC}"/>
              </a:ext>
            </a:extLst>
          </p:cNvPr>
          <p:cNvSpPr>
            <a:spLocks noGrp="1"/>
          </p:cNvSpPr>
          <p:nvPr>
            <p:ph type="title"/>
          </p:nvPr>
        </p:nvSpPr>
        <p:spPr>
          <a:xfrm>
            <a:off x="152400" y="180068"/>
            <a:ext cx="10210800" cy="1325563"/>
          </a:xfrm>
          <a:solidFill>
            <a:srgbClr val="0070C0"/>
          </a:solidFill>
        </p:spPr>
        <p:txBody>
          <a:bodyPr>
            <a:normAutofit/>
          </a:bodyPr>
          <a:lstStyle/>
          <a:p>
            <a:pPr algn="ctr"/>
            <a:r>
              <a:rPr lang="en-US" sz="2000" b="1">
                <a:solidFill>
                  <a:schemeClr val="bg1"/>
                </a:solidFill>
              </a:rPr>
              <a:t>Diabetes Research &amp; Clinical Practice. Volume 174108735April 2021</a:t>
            </a:r>
            <a:br>
              <a:rPr lang="en-US" sz="2000" b="1">
                <a:solidFill>
                  <a:schemeClr val="bg1"/>
                </a:solidFill>
              </a:rPr>
            </a:br>
            <a:r>
              <a:rPr lang="en-US" sz="2800" b="1">
                <a:solidFill>
                  <a:schemeClr val="bg1"/>
                </a:solidFill>
              </a:rPr>
              <a:t>Improved glycemic control in 3,592 adults with type 2 diabetes mellitus initiating a tubeless insulin management system</a:t>
            </a:r>
          </a:p>
        </p:txBody>
      </p:sp>
      <p:sp>
        <p:nvSpPr>
          <p:cNvPr id="3" name="Content Placeholder 2">
            <a:extLst>
              <a:ext uri="{FF2B5EF4-FFF2-40B4-BE49-F238E27FC236}">
                <a16:creationId xmlns:a16="http://schemas.microsoft.com/office/drawing/2014/main" id="{C698DC6D-3000-0374-D2AE-7383339B3140}"/>
              </a:ext>
            </a:extLst>
          </p:cNvPr>
          <p:cNvSpPr>
            <a:spLocks noGrp="1"/>
          </p:cNvSpPr>
          <p:nvPr>
            <p:ph idx="1"/>
          </p:nvPr>
        </p:nvSpPr>
        <p:spPr>
          <a:xfrm>
            <a:off x="152400" y="1709056"/>
            <a:ext cx="10210800" cy="4474029"/>
          </a:xfrm>
        </p:spPr>
        <p:txBody>
          <a:bodyPr>
            <a:normAutofit fontScale="85000" lnSpcReduction="20000"/>
          </a:bodyPr>
          <a:lstStyle/>
          <a:p>
            <a:pPr marL="0" indent="0">
              <a:buNone/>
            </a:pPr>
            <a:r>
              <a:rPr lang="en-US" sz="2600"/>
              <a:t>Results</a:t>
            </a:r>
          </a:p>
          <a:p>
            <a:r>
              <a:rPr lang="en-US" sz="2600"/>
              <a:t>Change (mean ± SD) in HbA1c was </a:t>
            </a:r>
          </a:p>
          <a:p>
            <a:pPr lvl="1"/>
            <a:r>
              <a:rPr lang="en-US"/>
              <a:t>−</a:t>
            </a:r>
            <a:r>
              <a:rPr lang="en-US" sz="2200"/>
              <a:t>1.3 ± 1.7%  overall</a:t>
            </a:r>
          </a:p>
          <a:p>
            <a:pPr lvl="1"/>
            <a:r>
              <a:rPr lang="en-US" sz="2200"/>
              <a:t>−1.4 ± 1.7% for prior MDI users</a:t>
            </a:r>
          </a:p>
          <a:p>
            <a:pPr lvl="1"/>
            <a:r>
              <a:rPr lang="en-US" sz="2200"/>
              <a:t>−0.9 ± 1.5%  for prior CSII users  </a:t>
            </a:r>
          </a:p>
          <a:p>
            <a:r>
              <a:rPr lang="en-US" sz="2600"/>
              <a:t>The percentage of patients with </a:t>
            </a:r>
          </a:p>
          <a:p>
            <a:pPr lvl="1"/>
            <a:r>
              <a:rPr lang="en-US" sz="2200"/>
              <a:t>HbA1c ≥9% decreased (49% to 19%)</a:t>
            </a:r>
          </a:p>
          <a:p>
            <a:pPr lvl="1"/>
            <a:r>
              <a:rPr lang="en-US" sz="2200"/>
              <a:t>HbA1c &lt;7%  increased (10% to 22%) (p&lt;0.0001). </a:t>
            </a:r>
          </a:p>
          <a:p>
            <a:r>
              <a:rPr lang="en-US" sz="2600"/>
              <a:t>Reductions in </a:t>
            </a:r>
          </a:p>
          <a:p>
            <a:pPr lvl="1"/>
            <a:r>
              <a:rPr lang="en-US" sz="2200"/>
              <a:t>TDD (overall, </a:t>
            </a:r>
            <a:r>
              <a:rPr lang="en-US" sz="2200" b="1"/>
              <a:t>−33 ± 52U, </a:t>
            </a:r>
            <a:r>
              <a:rPr lang="en-US" sz="2200"/>
              <a:t>p&lt;0.0001)  </a:t>
            </a:r>
          </a:p>
          <a:p>
            <a:pPr lvl="1"/>
            <a:r>
              <a:rPr lang="en-US" sz="2200"/>
              <a:t>Hypoglycemic Events (HE) per week (overall, −0.5 ± 2.0, p&lt;0.0001), </a:t>
            </a:r>
          </a:p>
          <a:p>
            <a:r>
              <a:rPr lang="en-US" sz="2600"/>
              <a:t>Conclusions: Omnipod System use was associated with statistically and clinically meaningful reductions in HbA1c, TDD, and HE compared to prior treatments in T2DM.</a:t>
            </a:r>
          </a:p>
        </p:txBody>
      </p:sp>
    </p:spTree>
    <p:extLst>
      <p:ext uri="{BB962C8B-B14F-4D97-AF65-F5344CB8AC3E}">
        <p14:creationId xmlns:p14="http://schemas.microsoft.com/office/powerpoint/2010/main" val="415723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EB4EA-9DE6-4F89-2CF6-36C8C9932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947BC-54AD-1528-1C6E-B7D31A26681A}"/>
              </a:ext>
            </a:extLst>
          </p:cNvPr>
          <p:cNvSpPr>
            <a:spLocks noGrp="1"/>
          </p:cNvSpPr>
          <p:nvPr>
            <p:ph type="title"/>
          </p:nvPr>
        </p:nvSpPr>
        <p:spPr>
          <a:xfrm>
            <a:off x="128336" y="81045"/>
            <a:ext cx="10515600" cy="838033"/>
          </a:xfrm>
          <a:solidFill>
            <a:srgbClr val="0070C0"/>
          </a:solidFill>
        </p:spPr>
        <p:txBody>
          <a:bodyPr>
            <a:normAutofit fontScale="90000"/>
          </a:bodyPr>
          <a:lstStyle/>
          <a:p>
            <a:pPr algn="ctr"/>
            <a:r>
              <a:rPr lang="en-US" sz="2000" b="1">
                <a:solidFill>
                  <a:schemeClr val="bg1"/>
                </a:solidFill>
              </a:rPr>
              <a:t>Pasquel FJ, Davis GM, Huffman DM, et al.; Omnipod 5 SECURE-T2D Consortium. Automated insulin delivery in adults with type 2 diabetes: a nonrandomized clinical trial. JAMA </a:t>
            </a:r>
            <a:r>
              <a:rPr lang="en-US" sz="2000" b="1" err="1">
                <a:solidFill>
                  <a:schemeClr val="bg1"/>
                </a:solidFill>
              </a:rPr>
              <a:t>Netw</a:t>
            </a:r>
            <a:r>
              <a:rPr lang="en-US" sz="2000" b="1">
                <a:solidFill>
                  <a:schemeClr val="bg1"/>
                </a:solidFill>
              </a:rPr>
              <a:t> Open Feb 2025  </a:t>
            </a:r>
          </a:p>
        </p:txBody>
      </p:sp>
      <p:sp>
        <p:nvSpPr>
          <p:cNvPr id="3" name="Content Placeholder 2">
            <a:extLst>
              <a:ext uri="{FF2B5EF4-FFF2-40B4-BE49-F238E27FC236}">
                <a16:creationId xmlns:a16="http://schemas.microsoft.com/office/drawing/2014/main" id="{4186AA41-38E3-FE79-FD21-0784C59FDE90}"/>
              </a:ext>
            </a:extLst>
          </p:cNvPr>
          <p:cNvSpPr>
            <a:spLocks noGrp="1"/>
          </p:cNvSpPr>
          <p:nvPr>
            <p:ph idx="1"/>
          </p:nvPr>
        </p:nvSpPr>
        <p:spPr>
          <a:xfrm>
            <a:off x="128336" y="1106904"/>
            <a:ext cx="10515600" cy="5141495"/>
          </a:xfrm>
        </p:spPr>
        <p:txBody>
          <a:bodyPr>
            <a:normAutofit fontScale="77500" lnSpcReduction="20000"/>
          </a:bodyPr>
          <a:lstStyle/>
          <a:p>
            <a:r>
              <a:rPr lang="en-US"/>
              <a:t>Abstract - Objective: To evaluate the association of AID with hemoglobin A1c (HbA1c) levels in a diverse cohort of </a:t>
            </a:r>
            <a:r>
              <a:rPr lang="en-US" b="1"/>
              <a:t>adults with type 2 diabetes</a:t>
            </a:r>
            <a:r>
              <a:rPr lang="en-US"/>
              <a:t>. [Secure T2D]</a:t>
            </a:r>
          </a:p>
          <a:p>
            <a:r>
              <a:rPr lang="en-US"/>
              <a:t>Intervention: Participants used the </a:t>
            </a:r>
            <a:r>
              <a:rPr lang="en-US" b="1"/>
              <a:t>Omnipod 5 AID System </a:t>
            </a:r>
            <a:r>
              <a:rPr lang="en-US"/>
              <a:t>for 13 weeks following the 14-day standard therapy phase.</a:t>
            </a:r>
          </a:p>
          <a:p>
            <a:r>
              <a:rPr lang="en-US"/>
              <a:t>Following AID use, </a:t>
            </a:r>
          </a:p>
          <a:p>
            <a:pPr lvl="1"/>
            <a:r>
              <a:rPr lang="en-US" b="1"/>
              <a:t>HbA1c levels decreased from a mean (SD) of 8.2% (1.3) at baseline to 7.4% </a:t>
            </a:r>
            <a:r>
              <a:rPr lang="en-US"/>
              <a:t>(0.9) at 13 weeks (mean difference, -0.8). </a:t>
            </a:r>
          </a:p>
          <a:p>
            <a:pPr lvl="2"/>
            <a:r>
              <a:rPr lang="en-US"/>
              <a:t>Improvement was seen across various subgroups (age, sex, race and ethnicity, insurance), and notably with or without use of GLP-1RAs or SGLT-2is and regardless of pretrial mealtime insulin regimen. </a:t>
            </a:r>
          </a:p>
          <a:p>
            <a:pPr lvl="1"/>
            <a:r>
              <a:rPr lang="en-US" b="1"/>
              <a:t>Time in target glucose range (70-180 mg/dL) increased from a mean (SD) of 45% (25) to 66% </a:t>
            </a:r>
            <a:r>
              <a:rPr lang="en-US"/>
              <a:t>(17) (mean difference, 20). </a:t>
            </a:r>
          </a:p>
          <a:p>
            <a:pPr lvl="1"/>
            <a:r>
              <a:rPr lang="en-US" b="1" i="1"/>
              <a:t>Percentage of time in hypoglycemic ranges of less than 54 mg/dL and less than 70 mg/dL was noninferior compared with standard therapy. </a:t>
            </a:r>
            <a:r>
              <a:rPr lang="en-US"/>
              <a:t>There was 1 episode of severe hypoglycemia and none of diabetic ketoacidosis or hyperosmolar hyperglycemic syndrome.</a:t>
            </a:r>
          </a:p>
          <a:p>
            <a:r>
              <a:rPr lang="en-US"/>
              <a:t>Conclusions and relevance: In this nonrandomized clinical trial, HbA1c levels were lower in a diverse cohort of adults with type 2 diabetes following AID initiation, suggesting that AID may be a beneficial and safe option for people with type 2 diabetes using insulin.</a:t>
            </a:r>
          </a:p>
        </p:txBody>
      </p:sp>
    </p:spTree>
    <p:extLst>
      <p:ext uri="{BB962C8B-B14F-4D97-AF65-F5344CB8AC3E}">
        <p14:creationId xmlns:p14="http://schemas.microsoft.com/office/powerpoint/2010/main" val="191959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10C7B-FB79-71C5-3028-26FD7F830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A0C1E-6A14-8B1B-8E05-698104B5902C}"/>
              </a:ext>
            </a:extLst>
          </p:cNvPr>
          <p:cNvSpPr>
            <a:spLocks noGrp="1"/>
          </p:cNvSpPr>
          <p:nvPr>
            <p:ph type="title"/>
          </p:nvPr>
        </p:nvSpPr>
        <p:spPr>
          <a:xfrm>
            <a:off x="128336" y="81045"/>
            <a:ext cx="10223979" cy="838033"/>
          </a:xfrm>
          <a:solidFill>
            <a:srgbClr val="0070C0"/>
          </a:solidFill>
        </p:spPr>
        <p:txBody>
          <a:bodyPr>
            <a:normAutofit fontScale="90000"/>
          </a:bodyPr>
          <a:lstStyle/>
          <a:p>
            <a:pPr algn="ctr"/>
            <a:r>
              <a:rPr lang="en-US" sz="2000" b="1">
                <a:solidFill>
                  <a:schemeClr val="bg1"/>
                </a:solidFill>
              </a:rPr>
              <a:t>Pasquel FJ, Davis GM, Huffman DM, et al.; Omnipod 5 SECURE-T2D Consortium. Automated insulin delivery in adults with type 2 diabetes: a nonrandomized clinical trial. JAMA </a:t>
            </a:r>
            <a:r>
              <a:rPr lang="en-US" sz="2000" b="1" err="1">
                <a:solidFill>
                  <a:schemeClr val="bg1"/>
                </a:solidFill>
              </a:rPr>
              <a:t>Netw</a:t>
            </a:r>
            <a:r>
              <a:rPr lang="en-US" sz="2000" b="1">
                <a:solidFill>
                  <a:schemeClr val="bg1"/>
                </a:solidFill>
              </a:rPr>
              <a:t> Open Feb 2025  </a:t>
            </a:r>
          </a:p>
        </p:txBody>
      </p:sp>
      <p:sp>
        <p:nvSpPr>
          <p:cNvPr id="3" name="Content Placeholder 2">
            <a:extLst>
              <a:ext uri="{FF2B5EF4-FFF2-40B4-BE49-F238E27FC236}">
                <a16:creationId xmlns:a16="http://schemas.microsoft.com/office/drawing/2014/main" id="{AE5E6316-5A26-272D-C89A-2B9A9F98A570}"/>
              </a:ext>
            </a:extLst>
          </p:cNvPr>
          <p:cNvSpPr>
            <a:spLocks noGrp="1"/>
          </p:cNvSpPr>
          <p:nvPr>
            <p:ph idx="1"/>
          </p:nvPr>
        </p:nvSpPr>
        <p:spPr>
          <a:xfrm>
            <a:off x="128337" y="1106904"/>
            <a:ext cx="10223978" cy="4804039"/>
          </a:xfrm>
        </p:spPr>
        <p:txBody>
          <a:bodyPr>
            <a:normAutofit fontScale="92500"/>
          </a:bodyPr>
          <a:lstStyle/>
          <a:p>
            <a:r>
              <a:rPr lang="en-US" sz="2400"/>
              <a:t>Participants had various techniques for </a:t>
            </a:r>
            <a:r>
              <a:rPr lang="en-US" sz="2400" b="1"/>
              <a:t>insulin dosing at mealtimes,</a:t>
            </a:r>
            <a:r>
              <a:rPr lang="en-US" sz="2400"/>
              <a:t> including carbohydrate counting or a more simplified meal bolus technique (i.e., small, medium, and large, fixed-dose, or correction-only). </a:t>
            </a:r>
          </a:p>
          <a:p>
            <a:pPr lvl="1"/>
            <a:r>
              <a:rPr lang="en-US" sz="2000" b="1"/>
              <a:t>Reduction in A1c similar for all premeal insulin techniques with use of AID system </a:t>
            </a:r>
          </a:p>
          <a:p>
            <a:r>
              <a:rPr lang="en-US" sz="2400"/>
              <a:t>Those with baseline </a:t>
            </a:r>
            <a:r>
              <a:rPr lang="en-US" sz="2400" b="1"/>
              <a:t>HbA1c of 9.0% or greater </a:t>
            </a:r>
            <a:r>
              <a:rPr lang="en-US" sz="2400"/>
              <a:t>had a </a:t>
            </a:r>
            <a:r>
              <a:rPr lang="en-US" sz="2400" b="1"/>
              <a:t>decrease of −2.1 </a:t>
            </a:r>
            <a:r>
              <a:rPr lang="en-US" sz="2400"/>
              <a:t>(95%CI, −2.3 to −1.9) percentage points,</a:t>
            </a:r>
          </a:p>
          <a:p>
            <a:pPr lvl="1"/>
            <a:r>
              <a:rPr lang="en-US" sz="2000"/>
              <a:t>those with baseline HbA1c level of less than 7.0% saw no change (0.0 [95%CI, −0.3 to 0.2] percentage points</a:t>
            </a:r>
          </a:p>
          <a:p>
            <a:r>
              <a:rPr lang="en-US" sz="2400"/>
              <a:t>A reduction in HbA1c level was observed in both GLP-1RA users and nonusers: </a:t>
            </a:r>
          </a:p>
          <a:p>
            <a:pPr lvl="1"/>
            <a:r>
              <a:rPr lang="en-US" sz="2000"/>
              <a:t>HbA1c decreased from a mean of 8.1%  at baseline to 7.3% at end of treatment in </a:t>
            </a:r>
            <a:r>
              <a:rPr lang="en-US" sz="2000" b="1"/>
              <a:t>GLP-1RA users (-0.9% points)</a:t>
            </a:r>
            <a:endParaRPr lang="en-US" sz="2000"/>
          </a:p>
          <a:p>
            <a:pPr lvl="1"/>
            <a:r>
              <a:rPr lang="en-US" sz="2000"/>
              <a:t>HbA1c decreased from a mean (SD) 8.4% to 7.5% for </a:t>
            </a:r>
            <a:r>
              <a:rPr lang="en-US" sz="2000" b="1"/>
              <a:t>GLP-1RA nonusers (-0.8% points)</a:t>
            </a:r>
            <a:endParaRPr lang="en-US" sz="2000"/>
          </a:p>
          <a:p>
            <a:r>
              <a:rPr lang="en-US" sz="2400"/>
              <a:t> A similar pattern was observed for SGLT-2i users and nonusers. </a:t>
            </a:r>
          </a:p>
          <a:p>
            <a:endParaRPr lang="en-US"/>
          </a:p>
        </p:txBody>
      </p:sp>
    </p:spTree>
    <p:extLst>
      <p:ext uri="{BB962C8B-B14F-4D97-AF65-F5344CB8AC3E}">
        <p14:creationId xmlns:p14="http://schemas.microsoft.com/office/powerpoint/2010/main" val="288636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D3A0-278A-BE50-7ED9-B0076546E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3E4C0-3B03-395A-556A-2D31DB46701F}"/>
              </a:ext>
            </a:extLst>
          </p:cNvPr>
          <p:cNvSpPr>
            <a:spLocks noGrp="1"/>
          </p:cNvSpPr>
          <p:nvPr>
            <p:ph type="title"/>
          </p:nvPr>
        </p:nvSpPr>
        <p:spPr>
          <a:xfrm>
            <a:off x="128336" y="81045"/>
            <a:ext cx="10267521" cy="838033"/>
          </a:xfrm>
          <a:solidFill>
            <a:srgbClr val="0070C0"/>
          </a:solidFill>
        </p:spPr>
        <p:txBody>
          <a:bodyPr>
            <a:normAutofit fontScale="90000"/>
          </a:bodyPr>
          <a:lstStyle/>
          <a:p>
            <a:pPr algn="ctr"/>
            <a:r>
              <a:rPr lang="en-US" sz="2000" b="1">
                <a:solidFill>
                  <a:schemeClr val="bg1"/>
                </a:solidFill>
              </a:rPr>
              <a:t>Pasquel FJ, Davis GM, Huffman DM, et al.; Omnipod 5 SECURE-T2D Consortium. Automated insulin delivery in adults with type 2 diabetes: a nonrandomized clinical trial. JAMA </a:t>
            </a:r>
            <a:r>
              <a:rPr lang="en-US" sz="2000" b="1" err="1">
                <a:solidFill>
                  <a:schemeClr val="bg1"/>
                </a:solidFill>
              </a:rPr>
              <a:t>Netw</a:t>
            </a:r>
            <a:r>
              <a:rPr lang="en-US" sz="2000" b="1">
                <a:solidFill>
                  <a:schemeClr val="bg1"/>
                </a:solidFill>
              </a:rPr>
              <a:t> Open Feb 2025  </a:t>
            </a:r>
          </a:p>
        </p:txBody>
      </p:sp>
      <p:sp>
        <p:nvSpPr>
          <p:cNvPr id="3" name="Content Placeholder 2">
            <a:extLst>
              <a:ext uri="{FF2B5EF4-FFF2-40B4-BE49-F238E27FC236}">
                <a16:creationId xmlns:a16="http://schemas.microsoft.com/office/drawing/2014/main" id="{AE0D4916-4F3C-CBA2-F14F-BC2A19F3E3B4}"/>
              </a:ext>
            </a:extLst>
          </p:cNvPr>
          <p:cNvSpPr>
            <a:spLocks noGrp="1"/>
          </p:cNvSpPr>
          <p:nvPr>
            <p:ph idx="1"/>
          </p:nvPr>
        </p:nvSpPr>
        <p:spPr>
          <a:xfrm>
            <a:off x="128336" y="1106904"/>
            <a:ext cx="10267521" cy="4858467"/>
          </a:xfrm>
        </p:spPr>
        <p:txBody>
          <a:bodyPr>
            <a:normAutofit lnSpcReduction="10000"/>
          </a:bodyPr>
          <a:lstStyle/>
          <a:p>
            <a:r>
              <a:rPr lang="en-US" sz="2400"/>
              <a:t>Body mass index (BMI) changed from a mean of 34.9 at baseline to 35.1 at 13 weeks corresponding to a </a:t>
            </a:r>
            <a:r>
              <a:rPr lang="en-US" sz="2400" b="1" i="1"/>
              <a:t>body weight increase of 0.8 kg </a:t>
            </a:r>
          </a:p>
          <a:p>
            <a:r>
              <a:rPr lang="en-US" sz="2400" b="1"/>
              <a:t>Total daily insulin requirements </a:t>
            </a:r>
            <a:r>
              <a:rPr lang="en-US" sz="2400"/>
              <a:t>decreased </a:t>
            </a:r>
            <a:r>
              <a:rPr lang="en-US" sz="2400" b="1"/>
              <a:t>from mean (SD) of 0.80 (0.46) U/kg/d </a:t>
            </a:r>
            <a:r>
              <a:rPr lang="en-US" sz="2400"/>
              <a:t>at baseline </a:t>
            </a:r>
            <a:r>
              <a:rPr lang="en-US" sz="2400" b="1"/>
              <a:t>to 0.57 (0.29) U/kg/d with AID </a:t>
            </a:r>
            <a:r>
              <a:rPr lang="en-US" sz="2400"/>
              <a:t>(change, −0.23 U/kg/d) </a:t>
            </a:r>
          </a:p>
          <a:p>
            <a:pPr lvl="1"/>
            <a:r>
              <a:rPr lang="en-US" sz="2000"/>
              <a:t>At baseline, 94 participants (31%) used </a:t>
            </a:r>
            <a:r>
              <a:rPr lang="en-US" sz="2000" b="1"/>
              <a:t>100 U/d of insulin or more</a:t>
            </a:r>
            <a:r>
              <a:rPr lang="en-US" sz="2000"/>
              <a:t>, which decreased to 31 (10%) at 13 weeks. After adjustment for</a:t>
            </a:r>
          </a:p>
          <a:p>
            <a:r>
              <a:rPr lang="en-US" sz="2400"/>
              <a:t>Adjusting for baseline HbA1c, a similar change in HbA1c level was observed among subgroups based on sex, age, socioeconomic status, pretrial mealtime insulin regimen, noninsulin glucose-lowering medication use, </a:t>
            </a:r>
            <a:r>
              <a:rPr lang="en-US" sz="2400" i="1"/>
              <a:t>C-peptide level</a:t>
            </a:r>
            <a:r>
              <a:rPr lang="en-US" sz="2400"/>
              <a:t>, and previous CGM use.</a:t>
            </a:r>
          </a:p>
          <a:p>
            <a:r>
              <a:rPr lang="en-US" sz="2200"/>
              <a:t>There were no serious adverse device effects. Overall, 73 device issues were reported during the treatment phase. </a:t>
            </a:r>
          </a:p>
          <a:p>
            <a:pPr lvl="1"/>
            <a:r>
              <a:rPr lang="en-US" sz="1800"/>
              <a:t>A total of 58%of these were related to the Pod, 21% related to the controller or personal smartphone, 12%related to the CGM sensor, and 10% related to the CGM transmitter</a:t>
            </a:r>
          </a:p>
        </p:txBody>
      </p:sp>
    </p:spTree>
    <p:extLst>
      <p:ext uri="{BB962C8B-B14F-4D97-AF65-F5344CB8AC3E}">
        <p14:creationId xmlns:p14="http://schemas.microsoft.com/office/powerpoint/2010/main" val="23660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21DA-E967-FF5E-B7C7-E696E1E87B18}"/>
              </a:ext>
            </a:extLst>
          </p:cNvPr>
          <p:cNvSpPr>
            <a:spLocks noGrp="1"/>
          </p:cNvSpPr>
          <p:nvPr>
            <p:ph type="title"/>
          </p:nvPr>
        </p:nvSpPr>
        <p:spPr>
          <a:xfrm>
            <a:off x="209550" y="251777"/>
            <a:ext cx="10214610" cy="971233"/>
          </a:xfrm>
          <a:solidFill>
            <a:srgbClr val="0070C0"/>
          </a:solidFill>
        </p:spPr>
        <p:txBody>
          <a:bodyPr>
            <a:normAutofit/>
          </a:bodyPr>
          <a:lstStyle/>
          <a:p>
            <a:pPr algn="ctr"/>
            <a:r>
              <a:rPr lang="en-US" sz="4000" b="1">
                <a:solidFill>
                  <a:schemeClr val="bg1"/>
                </a:solidFill>
              </a:rPr>
              <a:t>Pre-question: </a:t>
            </a:r>
            <a:r>
              <a:rPr lang="en-US" sz="3600" b="1">
                <a:solidFill>
                  <a:schemeClr val="bg1"/>
                </a:solidFill>
              </a:rPr>
              <a:t>Which one answer is correct? </a:t>
            </a:r>
          </a:p>
        </p:txBody>
      </p:sp>
      <p:sp>
        <p:nvSpPr>
          <p:cNvPr id="3" name="Content Placeholder 2">
            <a:extLst>
              <a:ext uri="{FF2B5EF4-FFF2-40B4-BE49-F238E27FC236}">
                <a16:creationId xmlns:a16="http://schemas.microsoft.com/office/drawing/2014/main" id="{BF2530DC-3701-6062-2E05-168686A20AAD}"/>
              </a:ext>
            </a:extLst>
          </p:cNvPr>
          <p:cNvSpPr>
            <a:spLocks noGrp="1"/>
          </p:cNvSpPr>
          <p:nvPr>
            <p:ph idx="1"/>
          </p:nvPr>
        </p:nvSpPr>
        <p:spPr>
          <a:xfrm>
            <a:off x="209550" y="1440180"/>
            <a:ext cx="10111740" cy="4736783"/>
          </a:xfrm>
        </p:spPr>
        <p:txBody>
          <a:bodyPr/>
          <a:lstStyle/>
          <a:p>
            <a:r>
              <a:rPr lang="en-US"/>
              <a:t>Insulin Pump therapy with current AID systems</a:t>
            </a:r>
          </a:p>
          <a:p>
            <a:pPr marL="914400" lvl="1" indent="-457200">
              <a:buFont typeface="+mj-lt"/>
              <a:buAutoNum type="alphaUcPeriod"/>
            </a:pPr>
            <a:r>
              <a:rPr lang="en-US"/>
              <a:t>Requires more exact carb counting for meals &amp; snacks than MDI (multiple daily injections)</a:t>
            </a:r>
          </a:p>
          <a:p>
            <a:pPr marL="914400" lvl="1" indent="-457200">
              <a:buFont typeface="+mj-lt"/>
              <a:buAutoNum type="alphaUcPeriod"/>
            </a:pPr>
            <a:r>
              <a:rPr lang="en-US"/>
              <a:t>Is too complex for people with type 2 diabetes to utilize</a:t>
            </a:r>
          </a:p>
          <a:p>
            <a:pPr marL="914400" lvl="1" indent="-457200">
              <a:buFont typeface="+mj-lt"/>
              <a:buAutoNum type="alphaUcPeriod"/>
            </a:pPr>
            <a:r>
              <a:rPr lang="en-US"/>
              <a:t>Often requires less insulin than MDI in people with large insulin requirements</a:t>
            </a:r>
          </a:p>
          <a:p>
            <a:pPr marL="914400" lvl="1" indent="-457200">
              <a:buFont typeface="+mj-lt"/>
              <a:buAutoNum type="alphaUcPeriod"/>
            </a:pPr>
            <a:r>
              <a:rPr lang="en-US"/>
              <a:t>Is not approved for use by people with type 2 diabetes</a:t>
            </a:r>
          </a:p>
          <a:p>
            <a:pPr lvl="1" algn="ctr"/>
            <a:endParaRPr lang="en-US"/>
          </a:p>
        </p:txBody>
      </p:sp>
    </p:spTree>
    <p:extLst>
      <p:ext uri="{BB962C8B-B14F-4D97-AF65-F5344CB8AC3E}">
        <p14:creationId xmlns:p14="http://schemas.microsoft.com/office/powerpoint/2010/main" val="416811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2D0B-A4F0-EDCE-5362-0F21585A2191}"/>
              </a:ext>
            </a:extLst>
          </p:cNvPr>
          <p:cNvSpPr>
            <a:spLocks noGrp="1"/>
          </p:cNvSpPr>
          <p:nvPr>
            <p:ph type="title"/>
          </p:nvPr>
        </p:nvSpPr>
        <p:spPr>
          <a:xfrm>
            <a:off x="130628" y="212727"/>
            <a:ext cx="10210801" cy="647246"/>
          </a:xfrm>
          <a:solidFill>
            <a:srgbClr val="0070C0"/>
          </a:solidFill>
        </p:spPr>
        <p:txBody>
          <a:bodyPr>
            <a:normAutofit/>
          </a:bodyPr>
          <a:lstStyle/>
          <a:p>
            <a:pPr algn="ctr"/>
            <a:r>
              <a:rPr lang="en-US" sz="3600" b="1">
                <a:solidFill>
                  <a:schemeClr val="bg1"/>
                </a:solidFill>
              </a:rPr>
              <a:t>Key Points </a:t>
            </a:r>
          </a:p>
        </p:txBody>
      </p:sp>
      <p:sp>
        <p:nvSpPr>
          <p:cNvPr id="3" name="Content Placeholder 2">
            <a:extLst>
              <a:ext uri="{FF2B5EF4-FFF2-40B4-BE49-F238E27FC236}">
                <a16:creationId xmlns:a16="http://schemas.microsoft.com/office/drawing/2014/main" id="{144FC4E8-3254-436D-C9F7-734DE4CD12AF}"/>
              </a:ext>
            </a:extLst>
          </p:cNvPr>
          <p:cNvSpPr>
            <a:spLocks noGrp="1"/>
          </p:cNvSpPr>
          <p:nvPr>
            <p:ph idx="1"/>
          </p:nvPr>
        </p:nvSpPr>
        <p:spPr>
          <a:xfrm>
            <a:off x="130628" y="1001485"/>
            <a:ext cx="10210801" cy="4953001"/>
          </a:xfrm>
        </p:spPr>
        <p:txBody>
          <a:bodyPr>
            <a:normAutofit lnSpcReduction="10000"/>
          </a:bodyPr>
          <a:lstStyle/>
          <a:p>
            <a:r>
              <a:rPr lang="en-US" sz="2400"/>
              <a:t>People with T2D who require treatment with insulin benefit from use of Insulin pump therapy with AID systems regardless of c-peptide level, type of premeal insulin technique or use of GLP1 RA/SGLT2i medications</a:t>
            </a:r>
          </a:p>
          <a:p>
            <a:pPr lvl="1"/>
            <a:r>
              <a:rPr lang="en-US" sz="2000"/>
              <a:t>Benefits include greater TIR, lower risk of  exercise-induce hypoglycemia and psychosocial benefits (e.g., reduced diabetes distress)</a:t>
            </a:r>
          </a:p>
          <a:p>
            <a:r>
              <a:rPr lang="en-US" sz="2400"/>
              <a:t>The main limitation is reservoir capacity for those with large insulin requirements due to more frequent changes of pods/infusion sets/reservoirs – options to help mitigate frequent changes include</a:t>
            </a:r>
          </a:p>
          <a:p>
            <a:pPr lvl="1"/>
            <a:r>
              <a:rPr lang="en-US" sz="2000"/>
              <a:t>Use of injected basal dose along with pump  </a:t>
            </a:r>
          </a:p>
          <a:p>
            <a:pPr lvl="1"/>
            <a:r>
              <a:rPr lang="en-US" sz="2000"/>
              <a:t>Use of Lispro U200 (off label) in the pump</a:t>
            </a:r>
          </a:p>
          <a:p>
            <a:pPr lvl="1"/>
            <a:r>
              <a:rPr lang="en-US" sz="2000"/>
              <a:t> Potential use of U500 insulin but more research needed on how to safely use with the AID algorithms </a:t>
            </a:r>
          </a:p>
          <a:p>
            <a:r>
              <a:rPr lang="en-US" sz="2400"/>
              <a:t>Different AID systems offer different benefits &amp; limitations – allow for individual considerations </a:t>
            </a:r>
          </a:p>
          <a:p>
            <a:r>
              <a:rPr lang="en-US" sz="2400"/>
              <a:t>Education &amp; ongoing support are important for effective use and safety</a:t>
            </a:r>
          </a:p>
          <a:p>
            <a:endParaRPr lang="en-US" sz="2400"/>
          </a:p>
          <a:p>
            <a:endParaRPr lang="en-US" sz="2400"/>
          </a:p>
        </p:txBody>
      </p:sp>
    </p:spTree>
    <p:extLst>
      <p:ext uri="{BB962C8B-B14F-4D97-AF65-F5344CB8AC3E}">
        <p14:creationId xmlns:p14="http://schemas.microsoft.com/office/powerpoint/2010/main" val="258589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5316-4AC3-6ADC-0516-29F3B4109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1F6D2-084D-0E43-1122-0EE2E8E4A604}"/>
              </a:ext>
            </a:extLst>
          </p:cNvPr>
          <p:cNvSpPr>
            <a:spLocks noGrp="1"/>
          </p:cNvSpPr>
          <p:nvPr>
            <p:ph type="title"/>
          </p:nvPr>
        </p:nvSpPr>
        <p:spPr>
          <a:xfrm>
            <a:off x="209550" y="251777"/>
            <a:ext cx="10214610" cy="971233"/>
          </a:xfrm>
          <a:solidFill>
            <a:srgbClr val="0070C0"/>
          </a:solidFill>
        </p:spPr>
        <p:txBody>
          <a:bodyPr>
            <a:normAutofit/>
          </a:bodyPr>
          <a:lstStyle/>
          <a:p>
            <a:pPr algn="ctr"/>
            <a:r>
              <a:rPr lang="en-US" sz="4000" b="1">
                <a:solidFill>
                  <a:schemeClr val="bg1"/>
                </a:solidFill>
              </a:rPr>
              <a:t>Post-question: </a:t>
            </a:r>
            <a:r>
              <a:rPr lang="en-US" sz="3600" b="1">
                <a:solidFill>
                  <a:schemeClr val="bg1"/>
                </a:solidFill>
              </a:rPr>
              <a:t>Which one answer is correct? </a:t>
            </a:r>
          </a:p>
        </p:txBody>
      </p:sp>
      <p:sp>
        <p:nvSpPr>
          <p:cNvPr id="3" name="Content Placeholder 2">
            <a:extLst>
              <a:ext uri="{FF2B5EF4-FFF2-40B4-BE49-F238E27FC236}">
                <a16:creationId xmlns:a16="http://schemas.microsoft.com/office/drawing/2014/main" id="{00AB03FC-00D8-00D8-935B-9668648A8B6B}"/>
              </a:ext>
            </a:extLst>
          </p:cNvPr>
          <p:cNvSpPr>
            <a:spLocks noGrp="1"/>
          </p:cNvSpPr>
          <p:nvPr>
            <p:ph idx="1"/>
          </p:nvPr>
        </p:nvSpPr>
        <p:spPr>
          <a:xfrm>
            <a:off x="209550" y="1440180"/>
            <a:ext cx="10111740" cy="4736783"/>
          </a:xfrm>
        </p:spPr>
        <p:txBody>
          <a:bodyPr/>
          <a:lstStyle/>
          <a:p>
            <a:r>
              <a:rPr lang="en-US"/>
              <a:t>Insulin Pump therapy with current AID systems</a:t>
            </a:r>
          </a:p>
          <a:p>
            <a:pPr marL="914400" lvl="1" indent="-457200">
              <a:buFont typeface="+mj-lt"/>
              <a:buAutoNum type="alphaUcPeriod"/>
            </a:pPr>
            <a:r>
              <a:rPr lang="en-US"/>
              <a:t>Requires more exact carb counting for meals &amp; snacks than MDI (multiple daily injections)</a:t>
            </a:r>
          </a:p>
          <a:p>
            <a:pPr marL="914400" lvl="1" indent="-457200">
              <a:buFont typeface="+mj-lt"/>
              <a:buAutoNum type="alphaUcPeriod"/>
            </a:pPr>
            <a:r>
              <a:rPr lang="en-US"/>
              <a:t>Is too complex for people with type 2 diabetes to utilize</a:t>
            </a:r>
          </a:p>
          <a:p>
            <a:pPr marL="914400" lvl="1" indent="-457200">
              <a:buFont typeface="+mj-lt"/>
              <a:buAutoNum type="alphaUcPeriod"/>
            </a:pPr>
            <a:r>
              <a:rPr lang="en-US"/>
              <a:t>Often requires less insulin than MDI in people with large insulin requirements</a:t>
            </a:r>
          </a:p>
          <a:p>
            <a:pPr marL="914400" lvl="1" indent="-457200">
              <a:buFont typeface="+mj-lt"/>
              <a:buAutoNum type="alphaUcPeriod"/>
            </a:pPr>
            <a:r>
              <a:rPr lang="en-US"/>
              <a:t>Is not approved for use by people with type 2 diabetes</a:t>
            </a:r>
          </a:p>
          <a:p>
            <a:pPr lvl="1" algn="ctr"/>
            <a:endParaRPr lang="en-US"/>
          </a:p>
        </p:txBody>
      </p:sp>
      <p:sp>
        <p:nvSpPr>
          <p:cNvPr id="8" name="Arrow: Right 7">
            <a:extLst>
              <a:ext uri="{FF2B5EF4-FFF2-40B4-BE49-F238E27FC236}">
                <a16:creationId xmlns:a16="http://schemas.microsoft.com/office/drawing/2014/main" id="{02D67CCB-7C5F-0DCF-1C25-2F88C502D784}"/>
              </a:ext>
            </a:extLst>
          </p:cNvPr>
          <p:cNvSpPr/>
          <p:nvPr/>
        </p:nvSpPr>
        <p:spPr>
          <a:xfrm rot="10800000">
            <a:off x="9633857" y="302622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3386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5C50C-EB05-3B84-9DA7-2C8A4E0CF71D}"/>
              </a:ext>
            </a:extLst>
          </p:cNvPr>
          <p:cNvSpPr txBox="1"/>
          <p:nvPr/>
        </p:nvSpPr>
        <p:spPr>
          <a:xfrm>
            <a:off x="4273129" y="2732315"/>
            <a:ext cx="3881384" cy="923330"/>
          </a:xfrm>
          <a:prstGeom prst="rect">
            <a:avLst/>
          </a:prstGeom>
          <a:solidFill>
            <a:srgbClr val="0070C0"/>
          </a:solidFill>
        </p:spPr>
        <p:txBody>
          <a:bodyPr wrap="none" rtlCol="0">
            <a:spAutoFit/>
          </a:bodyPr>
          <a:lstStyle/>
          <a:p>
            <a:pPr algn="ctr"/>
            <a:r>
              <a:rPr lang="en-US" sz="5400" b="1">
                <a:solidFill>
                  <a:schemeClr val="bg1"/>
                </a:solidFill>
              </a:rPr>
              <a:t>Extra Slides</a:t>
            </a:r>
          </a:p>
        </p:txBody>
      </p:sp>
    </p:spTree>
    <p:extLst>
      <p:ext uri="{BB962C8B-B14F-4D97-AF65-F5344CB8AC3E}">
        <p14:creationId xmlns:p14="http://schemas.microsoft.com/office/powerpoint/2010/main" val="281000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CC71-B0A0-C335-3C21-EBC47039F3FC}"/>
              </a:ext>
            </a:extLst>
          </p:cNvPr>
          <p:cNvSpPr>
            <a:spLocks noGrp="1"/>
          </p:cNvSpPr>
          <p:nvPr>
            <p:ph type="title"/>
          </p:nvPr>
        </p:nvSpPr>
        <p:spPr>
          <a:xfrm>
            <a:off x="250371" y="292099"/>
            <a:ext cx="9720942" cy="777875"/>
          </a:xfrm>
          <a:solidFill>
            <a:srgbClr val="0070C0"/>
          </a:solidFill>
        </p:spPr>
        <p:txBody>
          <a:bodyPr>
            <a:normAutofit/>
          </a:bodyPr>
          <a:lstStyle/>
          <a:p>
            <a:pPr algn="ctr"/>
            <a:r>
              <a:rPr lang="en-US" sz="3200" b="1">
                <a:solidFill>
                  <a:schemeClr val="bg1"/>
                </a:solidFill>
              </a:rPr>
              <a:t>Medicare C-peptide Criteria Details</a:t>
            </a:r>
          </a:p>
        </p:txBody>
      </p:sp>
      <p:sp>
        <p:nvSpPr>
          <p:cNvPr id="3" name="Content Placeholder 2">
            <a:extLst>
              <a:ext uri="{FF2B5EF4-FFF2-40B4-BE49-F238E27FC236}">
                <a16:creationId xmlns:a16="http://schemas.microsoft.com/office/drawing/2014/main" id="{6D653A82-E693-8725-603A-2093F141CC1F}"/>
              </a:ext>
            </a:extLst>
          </p:cNvPr>
          <p:cNvSpPr>
            <a:spLocks noGrp="1"/>
          </p:cNvSpPr>
          <p:nvPr>
            <p:ph idx="1"/>
          </p:nvPr>
        </p:nvSpPr>
        <p:spPr>
          <a:xfrm>
            <a:off x="250372" y="1357539"/>
            <a:ext cx="9720942" cy="4498976"/>
          </a:xfrm>
        </p:spPr>
        <p:txBody>
          <a:bodyPr>
            <a:normAutofit fontScale="92500" lnSpcReduction="20000"/>
          </a:bodyPr>
          <a:lstStyle/>
          <a:p>
            <a:r>
              <a:rPr lang="en-US"/>
              <a:t>Standard (No Renal Issues): Fasting C-peptide must be ≤110% of the lab's lower limit of normal (LLN).</a:t>
            </a:r>
          </a:p>
          <a:p>
            <a:pPr lvl="1"/>
            <a:r>
              <a:rPr lang="en-US"/>
              <a:t>E.g., if normal range 0.5-2.0 – then 110% LLN = 0.55</a:t>
            </a:r>
          </a:p>
          <a:p>
            <a:pPr marL="0" indent="0">
              <a:buNone/>
            </a:pPr>
            <a:endParaRPr lang="en-US" sz="800"/>
          </a:p>
          <a:p>
            <a:r>
              <a:rPr lang="en-US"/>
              <a:t>With Renal Insufficiency: For patients with Creatinine Clearance (</a:t>
            </a:r>
            <a:r>
              <a:rPr lang="en-US" err="1"/>
              <a:t>CrCl</a:t>
            </a:r>
            <a:r>
              <a:rPr lang="en-US"/>
              <a:t>) ≤50 mL/min, the fasting C-peptide must be ≤200% of the lab's LLN. </a:t>
            </a:r>
          </a:p>
          <a:p>
            <a:pPr lvl="1"/>
            <a:r>
              <a:rPr lang="en-US"/>
              <a:t>For normal range 0.5-2.0, 200% LLN = 1.0</a:t>
            </a:r>
          </a:p>
          <a:p>
            <a:pPr marL="0" indent="0">
              <a:buNone/>
            </a:pPr>
            <a:endParaRPr lang="en-US" sz="800"/>
          </a:p>
          <a:p>
            <a:r>
              <a:rPr lang="en-US"/>
              <a:t>Concurrent Test: A fasting blood sugar drawn at the same time must be ≤225 mg/dL.</a:t>
            </a:r>
          </a:p>
          <a:p>
            <a:pPr marL="0" indent="0">
              <a:buNone/>
            </a:pPr>
            <a:endParaRPr lang="en-US" sz="800"/>
          </a:p>
          <a:p>
            <a:r>
              <a:rPr lang="en-US"/>
              <a:t>Alternative: A positive beta-cell autoantibody test (indicating Type 1 diabetes) can substitute for C-peptide levels. </a:t>
            </a:r>
          </a:p>
        </p:txBody>
      </p:sp>
    </p:spTree>
    <p:extLst>
      <p:ext uri="{BB962C8B-B14F-4D97-AF65-F5344CB8AC3E}">
        <p14:creationId xmlns:p14="http://schemas.microsoft.com/office/powerpoint/2010/main" val="173843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AA2B-723C-1DF9-E328-0D31F0532AAB}"/>
              </a:ext>
            </a:extLst>
          </p:cNvPr>
          <p:cNvSpPr>
            <a:spLocks noGrp="1"/>
          </p:cNvSpPr>
          <p:nvPr>
            <p:ph type="title"/>
          </p:nvPr>
        </p:nvSpPr>
        <p:spPr>
          <a:xfrm>
            <a:off x="163286" y="140493"/>
            <a:ext cx="9207594" cy="1231107"/>
          </a:xfrm>
          <a:solidFill>
            <a:srgbClr val="0070C0"/>
          </a:solidFill>
        </p:spPr>
        <p:txBody>
          <a:bodyPr>
            <a:normAutofit/>
          </a:bodyPr>
          <a:lstStyle/>
          <a:p>
            <a:pPr marL="228600" marR="0" lvl="0" indent="-228600" algn="ctr"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a:ln>
                  <a:noFill/>
                </a:ln>
                <a:solidFill>
                  <a:schemeClr val="bg1"/>
                </a:solidFill>
                <a:effectLst/>
                <a:uLnTx/>
                <a:uFillTx/>
                <a:latin typeface="Aptos" panose="02110004020202020204"/>
                <a:ea typeface="+mn-ea"/>
                <a:cs typeface="+mn-cs"/>
              </a:rPr>
              <a:t>Adults With Type 2 Diabetes Benefit From Automated Insulin Delivery Irrespective of C-Peptide Level. </a:t>
            </a:r>
            <a:r>
              <a:rPr kumimoji="0" lang="en-US" sz="2200" b="1" i="0" u="none" strike="noStrike" kern="1200" cap="none" spc="0" normalizeH="0" baseline="0" noProof="0">
                <a:ln>
                  <a:noFill/>
                </a:ln>
                <a:solidFill>
                  <a:schemeClr val="bg1"/>
                </a:solidFill>
                <a:effectLst/>
                <a:uLnTx/>
                <a:uFillTx/>
                <a:latin typeface="Aptos" panose="02110004020202020204"/>
                <a:ea typeface="+mn-ea"/>
                <a:cs typeface="+mn-cs"/>
              </a:rPr>
              <a:t>Diabetes Care September 15 2025</a:t>
            </a:r>
            <a:r>
              <a:rPr kumimoji="0" lang="en-US" sz="2400" b="1" i="0" u="none" strike="noStrike" kern="1200" cap="none" spc="0" normalizeH="0" baseline="0" noProof="0">
                <a:ln>
                  <a:noFill/>
                </a:ln>
                <a:solidFill>
                  <a:schemeClr val="bg1"/>
                </a:solidFill>
                <a:effectLst/>
                <a:uLnTx/>
                <a:uFillTx/>
                <a:latin typeface="Aptos" panose="02110004020202020204"/>
                <a:ea typeface="+mn-ea"/>
                <a:cs typeface="+mn-cs"/>
              </a:rPr>
              <a:t>. </a:t>
            </a:r>
            <a:r>
              <a:rPr kumimoji="0" lang="en-US" sz="2000" b="1" i="0" u="none" strike="noStrike" kern="1200" cap="none" spc="0" normalizeH="0" baseline="0" noProof="0">
                <a:ln>
                  <a:noFill/>
                </a:ln>
                <a:solidFill>
                  <a:schemeClr val="bg1"/>
                </a:solidFill>
                <a:effectLst/>
                <a:uLnTx/>
                <a:uFillTx/>
                <a:latin typeface="Aptos" panose="02110004020202020204"/>
                <a:ea typeface="+mn-ea"/>
                <a:cs typeface="+mn-cs"/>
              </a:rPr>
              <a:t>Irl B. Hirsch; Yogish C. Kudva; et al</a:t>
            </a:r>
            <a:endParaRPr lang="en-US" b="1">
              <a:solidFill>
                <a:schemeClr val="bg1"/>
              </a:solidFill>
            </a:endParaRPr>
          </a:p>
        </p:txBody>
      </p:sp>
      <p:pic>
        <p:nvPicPr>
          <p:cNvPr id="4" name="Content Placeholder 3">
            <a:extLst>
              <a:ext uri="{FF2B5EF4-FFF2-40B4-BE49-F238E27FC236}">
                <a16:creationId xmlns:a16="http://schemas.microsoft.com/office/drawing/2014/main" id="{656347B2-0EDB-2D78-71EA-E2957C058ADF}"/>
              </a:ext>
            </a:extLst>
          </p:cNvPr>
          <p:cNvPicPr>
            <a:picLocks noGrp="1" noChangeAspect="1"/>
          </p:cNvPicPr>
          <p:nvPr>
            <p:ph idx="1"/>
          </p:nvPr>
        </p:nvPicPr>
        <p:blipFill>
          <a:blip r:embed="rId2"/>
          <a:stretch>
            <a:fillRect/>
          </a:stretch>
        </p:blipFill>
        <p:spPr>
          <a:xfrm>
            <a:off x="163285" y="1371601"/>
            <a:ext cx="9207594" cy="5345906"/>
          </a:xfrm>
          <a:prstGeom prst="rect">
            <a:avLst/>
          </a:prstGeom>
        </p:spPr>
      </p:pic>
    </p:spTree>
    <p:extLst>
      <p:ext uri="{BB962C8B-B14F-4D97-AF65-F5344CB8AC3E}">
        <p14:creationId xmlns:p14="http://schemas.microsoft.com/office/powerpoint/2010/main" val="376351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42F9-46D4-90E5-AB18-2BF07AADB282}"/>
              </a:ext>
            </a:extLst>
          </p:cNvPr>
          <p:cNvSpPr>
            <a:spLocks noGrp="1"/>
          </p:cNvSpPr>
          <p:nvPr>
            <p:ph type="title"/>
          </p:nvPr>
        </p:nvSpPr>
        <p:spPr>
          <a:xfrm>
            <a:off x="195943" y="134257"/>
            <a:ext cx="10123715" cy="875846"/>
          </a:xfrm>
          <a:solidFill>
            <a:srgbClr val="0070C0"/>
          </a:solidFill>
        </p:spPr>
        <p:txBody>
          <a:bodyPr>
            <a:noAutofit/>
          </a:bodyPr>
          <a:lstStyle/>
          <a:p>
            <a:pPr algn="ctr"/>
            <a:r>
              <a:rPr lang="en-US" sz="2400">
                <a:solidFill>
                  <a:schemeClr val="bg1"/>
                </a:solidFill>
              </a:rPr>
              <a:t>955-P: Effective Use of U-200 Insulin in </a:t>
            </a:r>
            <a:r>
              <a:rPr lang="en-US" sz="2400" err="1">
                <a:solidFill>
                  <a:schemeClr val="bg1"/>
                </a:solidFill>
              </a:rPr>
              <a:t>OmniPod</a:t>
            </a:r>
            <a:r>
              <a:rPr lang="en-US" sz="2400">
                <a:solidFill>
                  <a:schemeClr val="bg1"/>
                </a:solidFill>
              </a:rPr>
              <a:t> 5, Medtronic 780G, and Tandem X2 Systems June 2024 Diabetes 73 (Supplement_1)</a:t>
            </a:r>
          </a:p>
        </p:txBody>
      </p:sp>
      <p:sp>
        <p:nvSpPr>
          <p:cNvPr id="3" name="Content Placeholder 2">
            <a:extLst>
              <a:ext uri="{FF2B5EF4-FFF2-40B4-BE49-F238E27FC236}">
                <a16:creationId xmlns:a16="http://schemas.microsoft.com/office/drawing/2014/main" id="{79BF202D-49C3-106B-7F36-794309A9B659}"/>
              </a:ext>
            </a:extLst>
          </p:cNvPr>
          <p:cNvSpPr>
            <a:spLocks noGrp="1"/>
          </p:cNvSpPr>
          <p:nvPr>
            <p:ph idx="1"/>
          </p:nvPr>
        </p:nvSpPr>
        <p:spPr>
          <a:xfrm>
            <a:off x="195943" y="1132116"/>
            <a:ext cx="10123715" cy="5290456"/>
          </a:xfrm>
        </p:spPr>
        <p:txBody>
          <a:bodyPr>
            <a:normAutofit fontScale="55000" lnSpcReduction="20000"/>
          </a:bodyPr>
          <a:lstStyle/>
          <a:p>
            <a:r>
              <a:rPr lang="en-US"/>
              <a:t>O</a:t>
            </a:r>
            <a:r>
              <a:rPr lang="en-US" sz="2900"/>
              <a:t>bjectives: Commercially available insulin pumps are approved for U-100 insulin.</a:t>
            </a:r>
            <a:r>
              <a:rPr lang="en-US" sz="2900" b="1"/>
              <a:t> Patients with high insulin dose requirements need to change infusion sets every 1-2 days, creating inconvenience and increasing costs</a:t>
            </a:r>
            <a:r>
              <a:rPr lang="en-US" sz="2900"/>
              <a:t>. We evaluated the safety and feasibility of using U-200 insulin in hybrid closed-loop systems. </a:t>
            </a:r>
          </a:p>
          <a:p>
            <a:r>
              <a:rPr lang="en-US" sz="2900"/>
              <a:t>Methods: We reviewed clinical data and insulin pump uploads from three patients using U-200 insulin in their pumps, each diagnosed with a different type of diabetes: Type 1, Type 2, and post-pancreatitis. Each patient used a different hybrid closed-loop system in automated mode: </a:t>
            </a:r>
            <a:r>
              <a:rPr lang="en-US" sz="2900" err="1"/>
              <a:t>OmniPod</a:t>
            </a:r>
            <a:r>
              <a:rPr lang="en-US" sz="2900"/>
              <a:t> 5, Medtronic 780G, and Tandem X2</a:t>
            </a:r>
            <a:r>
              <a:rPr lang="en-US" sz="2900" b="1"/>
              <a:t>. Insulin doses were reduced by 50% when programming the pump settings for U-200, with minor individual variations. </a:t>
            </a:r>
          </a:p>
          <a:p>
            <a:r>
              <a:rPr lang="en-US" sz="2900"/>
              <a:t>Results: </a:t>
            </a:r>
            <a:r>
              <a:rPr lang="en-US" sz="2900" b="1"/>
              <a:t>Using U-200 insulin extended the infusion set wear from 1-2 days to 3 days</a:t>
            </a:r>
            <a:r>
              <a:rPr lang="en-US" sz="2900"/>
              <a:t>. </a:t>
            </a:r>
          </a:p>
          <a:p>
            <a:r>
              <a:rPr lang="en-US"/>
              <a:t>For the patient using </a:t>
            </a:r>
          </a:p>
          <a:p>
            <a:pPr lvl="1"/>
            <a:r>
              <a:rPr lang="en-US"/>
              <a:t>the Medtronic 780G, Time in Range (TIR) improved by 57% in the month after transitioning to U-200 insulin. The Glucose Management Indicator (GMI) decreased from 9.6% to 7.4%, with </a:t>
            </a:r>
            <a:r>
              <a:rPr lang="en-US" err="1"/>
              <a:t>SmartGuard</a:t>
            </a:r>
            <a:r>
              <a:rPr lang="en-US"/>
              <a:t> mode active 73% of the time.</a:t>
            </a:r>
          </a:p>
          <a:p>
            <a:pPr lvl="1"/>
            <a:r>
              <a:rPr lang="en-US"/>
              <a:t> the Tandem X2, TIR increased by 33% over a month, and GMI improved from 8.7% to 7.5%, with the patient in Control IQ mode 94% of the time</a:t>
            </a:r>
          </a:p>
          <a:p>
            <a:pPr lvl="1"/>
            <a:r>
              <a:rPr lang="en-US"/>
              <a:t>the </a:t>
            </a:r>
            <a:r>
              <a:rPr lang="en-US" err="1"/>
              <a:t>OmniPod</a:t>
            </a:r>
            <a:r>
              <a:rPr lang="en-US"/>
              <a:t> 5 showed a 6% improvement in TIR and was in automated mode 100% of the time, with GMI improving from 6.7% to 6.5%. </a:t>
            </a:r>
          </a:p>
          <a:p>
            <a:r>
              <a:rPr lang="en-US" sz="2900"/>
              <a:t>There was no increase in time spent in hypoglycemia with U-200 insulin. All three patients reported enhanced quality of life and increased satisfaction with their pump therapy. </a:t>
            </a:r>
          </a:p>
          <a:p>
            <a:r>
              <a:rPr lang="en-US" sz="2900"/>
              <a:t>Conclusion: The use of U-200 insulin in hybrid closed-loop system algorithms was safe and effective, offering a viable option for automated insulin delivery systems (AIDS) in patients with high insulin needs. </a:t>
            </a:r>
          </a:p>
          <a:p>
            <a:pPr lvl="1"/>
            <a:r>
              <a:rPr lang="en-US"/>
              <a:t>This approach could also broaden the application of AIDS to different types of diabetes, as evidenced by our patients. This is the first reported case series to date. Further studies are necessary to establish standardized recommendations for using concentrated insulins in AIDS. </a:t>
            </a:r>
          </a:p>
        </p:txBody>
      </p:sp>
    </p:spTree>
    <p:extLst>
      <p:ext uri="{BB962C8B-B14F-4D97-AF65-F5344CB8AC3E}">
        <p14:creationId xmlns:p14="http://schemas.microsoft.com/office/powerpoint/2010/main" val="288551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EE9F-18CF-DEE9-E556-8A1631E407F9}"/>
              </a:ext>
            </a:extLst>
          </p:cNvPr>
          <p:cNvSpPr>
            <a:spLocks noGrp="1"/>
          </p:cNvSpPr>
          <p:nvPr>
            <p:ph type="title"/>
          </p:nvPr>
        </p:nvSpPr>
        <p:spPr>
          <a:xfrm>
            <a:off x="163285" y="194128"/>
            <a:ext cx="10330544" cy="777875"/>
          </a:xfrm>
          <a:solidFill>
            <a:srgbClr val="0070C0"/>
          </a:solidFill>
        </p:spPr>
        <p:txBody>
          <a:bodyPr>
            <a:normAutofit/>
          </a:bodyPr>
          <a:lstStyle/>
          <a:p>
            <a:pPr algn="ctr"/>
            <a:r>
              <a:rPr lang="en-US" sz="2400" b="1">
                <a:solidFill>
                  <a:schemeClr val="bg1"/>
                </a:solidFill>
              </a:rPr>
              <a:t>Practical considerations for using concentrated U200 insulin in automated insulin delivery systems </a:t>
            </a:r>
            <a:r>
              <a:rPr lang="fr-FR" sz="1800" b="1">
                <a:solidFill>
                  <a:schemeClr val="bg1"/>
                </a:solidFill>
              </a:rPr>
              <a:t>Front. </a:t>
            </a:r>
            <a:r>
              <a:rPr lang="fr-FR" sz="1800" b="1" err="1">
                <a:solidFill>
                  <a:schemeClr val="bg1"/>
                </a:solidFill>
              </a:rPr>
              <a:t>Endocrinol</a:t>
            </a:r>
            <a:r>
              <a:rPr lang="fr-FR" sz="1800" b="1">
                <a:solidFill>
                  <a:schemeClr val="bg1"/>
                </a:solidFill>
              </a:rPr>
              <a:t>., 27 </a:t>
            </a:r>
            <a:r>
              <a:rPr lang="fr-FR" sz="1800" b="1" err="1">
                <a:solidFill>
                  <a:schemeClr val="bg1"/>
                </a:solidFill>
              </a:rPr>
              <a:t>October</a:t>
            </a:r>
            <a:r>
              <a:rPr lang="fr-FR" sz="1800" b="1">
                <a:solidFill>
                  <a:schemeClr val="bg1"/>
                </a:solidFill>
              </a:rPr>
              <a:t> 2025. Volume 16 - 2025 </a:t>
            </a:r>
            <a:endParaRPr lang="en-US" sz="1800" b="1">
              <a:solidFill>
                <a:schemeClr val="bg1"/>
              </a:solidFill>
            </a:endParaRPr>
          </a:p>
        </p:txBody>
      </p:sp>
      <p:sp>
        <p:nvSpPr>
          <p:cNvPr id="3" name="Content Placeholder 2">
            <a:extLst>
              <a:ext uri="{FF2B5EF4-FFF2-40B4-BE49-F238E27FC236}">
                <a16:creationId xmlns:a16="http://schemas.microsoft.com/office/drawing/2014/main" id="{DC467547-4A53-CEEB-CF32-C29505FFFE2F}"/>
              </a:ext>
            </a:extLst>
          </p:cNvPr>
          <p:cNvSpPr>
            <a:spLocks noGrp="1"/>
          </p:cNvSpPr>
          <p:nvPr>
            <p:ph idx="1"/>
          </p:nvPr>
        </p:nvSpPr>
        <p:spPr>
          <a:xfrm>
            <a:off x="163285" y="1110342"/>
            <a:ext cx="10330544" cy="4746171"/>
          </a:xfrm>
        </p:spPr>
        <p:txBody>
          <a:bodyPr>
            <a:normAutofit fontScale="77500" lnSpcReduction="20000"/>
          </a:bodyPr>
          <a:lstStyle/>
          <a:p>
            <a:r>
              <a:rPr lang="en-US"/>
              <a:t>The use of automated insulin delivery systems (AID) is standard of care for people with type 1 diabetes. However, </a:t>
            </a:r>
            <a:r>
              <a:rPr lang="en-US" b="1"/>
              <a:t>the limited capacity of insulin pump cartridges, which can hold 1.6-3.0mL or the equivalent of 160–300 units of U100 insulin, can be a barrier to AID use for individuals with high total daily insulin (TDI) requirements. </a:t>
            </a:r>
          </a:p>
          <a:p>
            <a:pPr lvl="1"/>
            <a:r>
              <a:rPr lang="en-US"/>
              <a:t>With the rising prevalence of obesity, expansion of AID use to type 2 diabetes, and trends towards smaller cartridge volumes to decrease the size of devices, practical solutions to reduce barriers to AID use for those with high TDI requirements are needed. </a:t>
            </a:r>
          </a:p>
          <a:p>
            <a:r>
              <a:rPr lang="en-US"/>
              <a:t>U200 concentrated rapid-acting insulin (U200) has a </a:t>
            </a:r>
            <a:r>
              <a:rPr lang="en-US" i="1"/>
              <a:t>similar pharmacokinetic and pharmacodynamic profile to U100 insulin, provides the same dose of U100 insulin in half of the volume</a:t>
            </a:r>
            <a:r>
              <a:rPr lang="en-US"/>
              <a:t>, and has been used off-label to facilitate AID use for those with high TDI needs. </a:t>
            </a:r>
          </a:p>
          <a:p>
            <a:r>
              <a:rPr lang="en-US"/>
              <a:t>In this perspective piece </a:t>
            </a:r>
            <a:r>
              <a:rPr lang="en-US" b="1"/>
              <a:t>we provide practical considerations for clinical implementation of U200 use in AID systems, </a:t>
            </a:r>
            <a:r>
              <a:rPr lang="en-US"/>
              <a:t>including identification of candidates, unique considerations in filling pumps with U200 insulin, guidance on programming appropriate AID settings for the different algorithms, concepts to address in patient education, and recommendations for standardized documentation in the electronic health record.</a:t>
            </a:r>
          </a:p>
        </p:txBody>
      </p:sp>
    </p:spTree>
    <p:extLst>
      <p:ext uri="{BB962C8B-B14F-4D97-AF65-F5344CB8AC3E}">
        <p14:creationId xmlns:p14="http://schemas.microsoft.com/office/powerpoint/2010/main" val="31268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1F4C-7AE0-D4DF-019A-521F33788748}"/>
              </a:ext>
            </a:extLst>
          </p:cNvPr>
          <p:cNvSpPr>
            <a:spLocks noGrp="1"/>
          </p:cNvSpPr>
          <p:nvPr>
            <p:ph type="title"/>
          </p:nvPr>
        </p:nvSpPr>
        <p:spPr>
          <a:xfrm>
            <a:off x="283029" y="201839"/>
            <a:ext cx="10515600" cy="1325563"/>
          </a:xfrm>
          <a:solidFill>
            <a:srgbClr val="0070C0"/>
          </a:solidFill>
        </p:spPr>
        <p:txBody>
          <a:bodyPr>
            <a:normAutofit/>
          </a:bodyPr>
          <a:lstStyle/>
          <a:p>
            <a:pPr algn="ctr"/>
            <a:r>
              <a:rPr lang="en-US" sz="2800" b="1">
                <a:solidFill>
                  <a:schemeClr val="bg1"/>
                </a:solidFill>
              </a:rPr>
              <a:t>Practical considerations for using concentrated U200 insulin in automated insulin delivery systems </a:t>
            </a:r>
            <a:r>
              <a:rPr lang="fr-FR" sz="2800" b="1">
                <a:solidFill>
                  <a:schemeClr val="bg1"/>
                </a:solidFill>
              </a:rPr>
              <a:t>Front. </a:t>
            </a:r>
            <a:r>
              <a:rPr lang="fr-FR" sz="2800" b="1" err="1">
                <a:solidFill>
                  <a:schemeClr val="bg1"/>
                </a:solidFill>
              </a:rPr>
              <a:t>Endocrinol</a:t>
            </a:r>
            <a:r>
              <a:rPr lang="fr-FR" sz="2800" b="1">
                <a:solidFill>
                  <a:schemeClr val="bg1"/>
                </a:solidFill>
              </a:rPr>
              <a:t>., 27 </a:t>
            </a:r>
            <a:r>
              <a:rPr lang="fr-FR" sz="2800" b="1" err="1">
                <a:solidFill>
                  <a:schemeClr val="bg1"/>
                </a:solidFill>
              </a:rPr>
              <a:t>October</a:t>
            </a:r>
            <a:r>
              <a:rPr lang="fr-FR" sz="2800" b="1">
                <a:solidFill>
                  <a:schemeClr val="bg1"/>
                </a:solidFill>
              </a:rPr>
              <a:t> 2025. Volume 16 - 2025 </a:t>
            </a:r>
            <a:endParaRPr lang="en-US" sz="2800"/>
          </a:p>
        </p:txBody>
      </p:sp>
      <p:sp>
        <p:nvSpPr>
          <p:cNvPr id="3" name="Content Placeholder 2">
            <a:extLst>
              <a:ext uri="{FF2B5EF4-FFF2-40B4-BE49-F238E27FC236}">
                <a16:creationId xmlns:a16="http://schemas.microsoft.com/office/drawing/2014/main" id="{5B068A8B-1957-2B7A-F8CF-FE165B802803}"/>
              </a:ext>
            </a:extLst>
          </p:cNvPr>
          <p:cNvSpPr>
            <a:spLocks noGrp="1"/>
          </p:cNvSpPr>
          <p:nvPr>
            <p:ph idx="1"/>
          </p:nvPr>
        </p:nvSpPr>
        <p:spPr>
          <a:xfrm>
            <a:off x="283029" y="1749425"/>
            <a:ext cx="10515600" cy="4351338"/>
          </a:xfrm>
        </p:spPr>
        <p:txBody>
          <a:bodyPr/>
          <a:lstStyle/>
          <a:p>
            <a:r>
              <a:rPr lang="en-US"/>
              <a:t>Use of U200 concentrated rapid-acting insulin (U200) in AID (U200-AID) could facilitate uptake of AID in this population. </a:t>
            </a:r>
          </a:p>
          <a:p>
            <a:r>
              <a:rPr lang="en-US"/>
              <a:t>U200 has a comparable pharmacokinetic and pharmacodynamic profile to U100 and provides the same insulin dose in half the volume, effectively doubling the capacity of insulin pump cartridges</a:t>
            </a:r>
          </a:p>
          <a:p>
            <a:r>
              <a:rPr lang="en-US">
                <a:hlinkClick r:id="rId2"/>
              </a:rPr>
              <a:t>Frontiers | Practical considerations for using concentrated U200 insulin in automated insulin delivery systems</a:t>
            </a:r>
            <a:endParaRPr lang="en-US"/>
          </a:p>
        </p:txBody>
      </p:sp>
    </p:spTree>
    <p:extLst>
      <p:ext uri="{BB962C8B-B14F-4D97-AF65-F5344CB8AC3E}">
        <p14:creationId xmlns:p14="http://schemas.microsoft.com/office/powerpoint/2010/main" val="2809737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CC92-97E9-8CB1-F9C1-7552A6870579}"/>
              </a:ext>
            </a:extLst>
          </p:cNvPr>
          <p:cNvSpPr>
            <a:spLocks noGrp="1"/>
          </p:cNvSpPr>
          <p:nvPr>
            <p:ph type="title"/>
          </p:nvPr>
        </p:nvSpPr>
        <p:spPr>
          <a:xfrm>
            <a:off x="326572" y="272143"/>
            <a:ext cx="10189028" cy="930275"/>
          </a:xfrm>
          <a:solidFill>
            <a:srgbClr val="0070C0"/>
          </a:solidFill>
        </p:spPr>
        <p:txBody>
          <a:bodyPr>
            <a:normAutofit fontScale="90000"/>
          </a:bodyPr>
          <a:lstStyle/>
          <a:p>
            <a:pPr algn="ctr"/>
            <a:r>
              <a:rPr lang="en-US" sz="1800" b="1">
                <a:solidFill>
                  <a:schemeClr val="bg1"/>
                </a:solidFill>
              </a:rPr>
              <a:t>J </a:t>
            </a:r>
            <a:r>
              <a:rPr lang="en-US" sz="1800" b="1" err="1">
                <a:solidFill>
                  <a:schemeClr val="bg1"/>
                </a:solidFill>
              </a:rPr>
              <a:t>Endocr</a:t>
            </a:r>
            <a:r>
              <a:rPr lang="en-US" sz="1800" b="1">
                <a:solidFill>
                  <a:schemeClr val="bg1"/>
                </a:solidFill>
              </a:rPr>
              <a:t> Soc. 2023 Oct 5;7(Suppl 1):bvad114.873. doi: 10.1210/</a:t>
            </a:r>
            <a:r>
              <a:rPr lang="en-US" sz="1800" b="1" err="1">
                <a:solidFill>
                  <a:schemeClr val="bg1"/>
                </a:solidFill>
              </a:rPr>
              <a:t>jendso</a:t>
            </a:r>
            <a:r>
              <a:rPr lang="en-US" sz="1800" b="1">
                <a:solidFill>
                  <a:schemeClr val="bg1"/>
                </a:solidFill>
              </a:rPr>
              <a:t>/bvad114.873 FRI654 </a:t>
            </a:r>
            <a:br>
              <a:rPr lang="en-US" sz="1800" b="1">
                <a:solidFill>
                  <a:schemeClr val="bg1"/>
                </a:solidFill>
              </a:rPr>
            </a:br>
            <a:r>
              <a:rPr lang="en-US" sz="2400" b="1">
                <a:solidFill>
                  <a:schemeClr val="bg1"/>
                </a:solidFill>
              </a:rPr>
              <a:t>Concentrated Regular U-500 Insulin In An Automated Insulin Delivery System: A Case Report</a:t>
            </a:r>
            <a:r>
              <a:rPr lang="en-US" sz="1800" b="1">
                <a:solidFill>
                  <a:schemeClr val="bg1"/>
                </a:solidFill>
              </a:rPr>
              <a:t>. John Aurora Jr, Aruna Saraswat . PMCID: PMC10554185 - Abstract</a:t>
            </a:r>
          </a:p>
        </p:txBody>
      </p:sp>
      <p:sp>
        <p:nvSpPr>
          <p:cNvPr id="3" name="Content Placeholder 2">
            <a:extLst>
              <a:ext uri="{FF2B5EF4-FFF2-40B4-BE49-F238E27FC236}">
                <a16:creationId xmlns:a16="http://schemas.microsoft.com/office/drawing/2014/main" id="{C53BA587-087F-D307-073E-35321FE88B48}"/>
              </a:ext>
            </a:extLst>
          </p:cNvPr>
          <p:cNvSpPr>
            <a:spLocks noGrp="1"/>
          </p:cNvSpPr>
          <p:nvPr>
            <p:ph idx="1"/>
          </p:nvPr>
        </p:nvSpPr>
        <p:spPr>
          <a:xfrm>
            <a:off x="326572" y="1360714"/>
            <a:ext cx="10189028" cy="5225143"/>
          </a:xfrm>
        </p:spPr>
        <p:txBody>
          <a:bodyPr>
            <a:normAutofit fontScale="55000" lnSpcReduction="20000"/>
          </a:bodyPr>
          <a:lstStyle/>
          <a:p>
            <a:r>
              <a:rPr lang="en-US"/>
              <a:t>Background: Concentrated regular U-500 (U-500R) insulin is commonly used in patients with T2DM who are highly insulin-resistant, requiring more than 200 units of insulin per day. Utilizing U-500R reduces the number of daily injections, decreases injection volume, and improves cost effectiveness. There have been clinical trials using U-500R for continuous subcutaneous insulin infusion (CSII), particularly in Omnipod which has been shown to improve glycemic control and patient satisfaction without an increase in hypoglycemia (1). In addition, U-500R administration via multiple daily injections (MDI) and an investigational U-500R CSII, have been compared and demonstrated improved glycemic control with both modalities, but an increase in nocturnal hypoglycemia with CSII (2). Automated insulin delivery (AID) systems, or hybrid closed loop systems, have not formally been studied in patients with T2DM using U-500R. </a:t>
            </a:r>
          </a:p>
          <a:p>
            <a:r>
              <a:rPr lang="en-US" b="1"/>
              <a:t>We present a case of a patient with T2DM with high insulin resistance using U-500R with Omnipod 5 AID system. </a:t>
            </a:r>
          </a:p>
          <a:p>
            <a:r>
              <a:rPr lang="en-US"/>
              <a:t>Clinical Case: A 54-year-old female with T2DM with high insulin resistance was initially on Omnipod Dash with U-100 insulin lispro with baseline A1c 12.1%. She was transitioned to Omnipod 5 in 2022, and over 4 months A1c improved to 8.8%, GMI 8.8%, TIR 38%, TAR 62%, TBR 0%, CV 35.9%, and automated mode 97%. However</a:t>
            </a:r>
            <a:r>
              <a:rPr lang="en-US" b="1"/>
              <a:t>, her total daily dose was 134 units leading to pod changes every 1.5 day</a:t>
            </a:r>
            <a:r>
              <a:rPr lang="en-US"/>
              <a:t>s. </a:t>
            </a:r>
          </a:p>
          <a:p>
            <a:r>
              <a:rPr lang="en-US"/>
              <a:t>She expressed interest in switching to U-500R to reduce pod changes while utilizing her current CSII technology. We switched to U-500R, continued automated mode, </a:t>
            </a:r>
            <a:r>
              <a:rPr lang="en-US" b="1"/>
              <a:t>increased her 24-hour BG target from 120 mg/dL to 130 mg/dL to reduce hypoglycemia risk, and increased her active insulin time from 3 to 6 hours to reflect U-500R kinetics. </a:t>
            </a:r>
          </a:p>
          <a:p>
            <a:r>
              <a:rPr lang="en-US"/>
              <a:t>After 4 weeks, her GMI improved to 8.0%, TIR 47%, TAR 52%, TBR 1%, CV 45.9%, and automated mode 94%. Although nocturnal BG readings were normal, ranging from 70-130 mg/dL, she was having nightly symptoms of relative hypoglycemia. We then adjusted her BG target overnight to 150 mg/dL, which kept BG between 80-130 mg/dL with resolution of her symptoms. </a:t>
            </a:r>
          </a:p>
          <a:p>
            <a:r>
              <a:rPr lang="en-US"/>
              <a:t>Conclusion: U-500R proved to be safe and effective with Omnipod 5 AID. Despite setting a higher BG target, the algorithm continuously kept BG well below this, particularly overnight. However, the safety mechanisms incorporated with the CSII suspended insulin delivery for predicted hypoglycemia. Further research will be required to adapt the automated dosing algorithm to U-500R to reduce the risk of nocturnal hypoglycemia.</a:t>
            </a:r>
          </a:p>
        </p:txBody>
      </p:sp>
    </p:spTree>
    <p:extLst>
      <p:ext uri="{BB962C8B-B14F-4D97-AF65-F5344CB8AC3E}">
        <p14:creationId xmlns:p14="http://schemas.microsoft.com/office/powerpoint/2010/main" val="3829965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49F1-FB8D-273B-971A-72B431D22754}"/>
              </a:ext>
            </a:extLst>
          </p:cNvPr>
          <p:cNvSpPr>
            <a:spLocks noGrp="1"/>
          </p:cNvSpPr>
          <p:nvPr>
            <p:ph type="title"/>
          </p:nvPr>
        </p:nvSpPr>
        <p:spPr>
          <a:xfrm>
            <a:off x="261257" y="354239"/>
            <a:ext cx="10515600" cy="1325563"/>
          </a:xfrm>
          <a:solidFill>
            <a:srgbClr val="0070C0"/>
          </a:solidFill>
        </p:spPr>
        <p:txBody>
          <a:bodyPr/>
          <a:lstStyle/>
          <a:p>
            <a:pPr algn="ctr"/>
            <a:r>
              <a:rPr lang="en-US" b="1">
                <a:solidFill>
                  <a:schemeClr val="bg1"/>
                </a:solidFill>
              </a:rPr>
              <a:t>Case of U500 insulin use in AID system</a:t>
            </a:r>
          </a:p>
        </p:txBody>
      </p:sp>
      <p:sp>
        <p:nvSpPr>
          <p:cNvPr id="3" name="Content Placeholder 2">
            <a:extLst>
              <a:ext uri="{FF2B5EF4-FFF2-40B4-BE49-F238E27FC236}">
                <a16:creationId xmlns:a16="http://schemas.microsoft.com/office/drawing/2014/main" id="{C48C7512-D2FA-8C5E-D765-83F79B8A79D0}"/>
              </a:ext>
            </a:extLst>
          </p:cNvPr>
          <p:cNvSpPr>
            <a:spLocks noGrp="1"/>
          </p:cNvSpPr>
          <p:nvPr>
            <p:ph idx="1"/>
          </p:nvPr>
        </p:nvSpPr>
        <p:spPr>
          <a:xfrm>
            <a:off x="261257" y="1934482"/>
            <a:ext cx="10515600" cy="4351338"/>
          </a:xfrm>
        </p:spPr>
        <p:txBody>
          <a:bodyPr/>
          <a:lstStyle/>
          <a:p>
            <a:r>
              <a:rPr lang="en-US">
                <a:hlinkClick r:id="rId2"/>
              </a:rPr>
              <a:t>Mini Case Challenges With Leading Experts in Diabetes: Where Does Automated Insulin Delivery Fit in Type 2 Diabetes?</a:t>
            </a:r>
            <a:endParaRPr lang="en-US"/>
          </a:p>
        </p:txBody>
      </p:sp>
    </p:spTree>
    <p:extLst>
      <p:ext uri="{BB962C8B-B14F-4D97-AF65-F5344CB8AC3E}">
        <p14:creationId xmlns:p14="http://schemas.microsoft.com/office/powerpoint/2010/main" val="290032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7DF9-8FC7-DE0B-82DD-2D1679BD4EDF}"/>
              </a:ext>
            </a:extLst>
          </p:cNvPr>
          <p:cNvSpPr>
            <a:spLocks noGrp="1"/>
          </p:cNvSpPr>
          <p:nvPr>
            <p:ph type="title"/>
          </p:nvPr>
        </p:nvSpPr>
        <p:spPr>
          <a:xfrm>
            <a:off x="119743" y="197077"/>
            <a:ext cx="10504141" cy="886732"/>
          </a:xfrm>
          <a:solidFill>
            <a:srgbClr val="0070C0"/>
          </a:solidFill>
        </p:spPr>
        <p:txBody>
          <a:bodyPr/>
          <a:lstStyle/>
          <a:p>
            <a:pPr algn="ctr"/>
            <a:r>
              <a:rPr lang="en-US" b="1">
                <a:solidFill>
                  <a:schemeClr val="bg1"/>
                </a:solidFill>
              </a:rPr>
              <a:t>ADA 2026 Standards of Care</a:t>
            </a:r>
          </a:p>
        </p:txBody>
      </p:sp>
      <p:sp>
        <p:nvSpPr>
          <p:cNvPr id="3" name="Content Placeholder 2">
            <a:extLst>
              <a:ext uri="{FF2B5EF4-FFF2-40B4-BE49-F238E27FC236}">
                <a16:creationId xmlns:a16="http://schemas.microsoft.com/office/drawing/2014/main" id="{7BF65277-D518-5138-3F6B-EAA211903742}"/>
              </a:ext>
            </a:extLst>
          </p:cNvPr>
          <p:cNvSpPr>
            <a:spLocks noGrp="1"/>
          </p:cNvSpPr>
          <p:nvPr>
            <p:ph idx="1"/>
          </p:nvPr>
        </p:nvSpPr>
        <p:spPr>
          <a:xfrm>
            <a:off x="119743" y="1227221"/>
            <a:ext cx="10504141" cy="4908884"/>
          </a:xfrm>
        </p:spPr>
        <p:txBody>
          <a:bodyPr>
            <a:normAutofit fontScale="77500" lnSpcReduction="20000"/>
          </a:bodyPr>
          <a:lstStyle/>
          <a:p>
            <a:r>
              <a:rPr lang="en-US" sz="2400"/>
              <a:t>AID systems are the preferred insulin delivery system in individuals with type 1 diabetes and type 2 diabetes on multiple daily injections (MDI) and people with other forms of insulin-deficient diabetes. </a:t>
            </a:r>
          </a:p>
          <a:p>
            <a:r>
              <a:rPr lang="en-US" sz="2400"/>
              <a:t>They can be considered for use in people on basal insulin who are not reaching their targets. </a:t>
            </a:r>
          </a:p>
          <a:p>
            <a:r>
              <a:rPr lang="en-US" sz="2400"/>
              <a:t>Early initiation of AID therapy has been shown to be beneficial.</a:t>
            </a:r>
          </a:p>
          <a:p>
            <a:pPr marL="0" indent="0">
              <a:buNone/>
            </a:pPr>
            <a:endParaRPr lang="en-US" sz="900"/>
          </a:p>
          <a:p>
            <a:r>
              <a:rPr lang="en-US" sz="2400" b="1"/>
              <a:t>Recommendations</a:t>
            </a:r>
          </a:p>
          <a:p>
            <a:r>
              <a:rPr lang="en-US" sz="2400"/>
              <a:t>7.25a AID systems are </a:t>
            </a:r>
            <a:r>
              <a:rPr lang="en-US" sz="2400" i="1"/>
              <a:t>the preferred </a:t>
            </a:r>
            <a:r>
              <a:rPr lang="en-US" sz="2400"/>
              <a:t>insulin delivery method over MDI, CSII, and sensor-augmented pumps in </a:t>
            </a:r>
          </a:p>
          <a:p>
            <a:pPr lvl="1"/>
            <a:r>
              <a:rPr lang="en-US" sz="2000"/>
              <a:t>people with type 1 diabetes, A</a:t>
            </a:r>
          </a:p>
          <a:p>
            <a:pPr lvl="1"/>
            <a:r>
              <a:rPr lang="en-US" sz="2000" i="1"/>
              <a:t>adults with type 2 diabetes</a:t>
            </a:r>
            <a:r>
              <a:rPr lang="en-US" sz="2000"/>
              <a:t>, A </a:t>
            </a:r>
          </a:p>
          <a:p>
            <a:pPr lvl="1"/>
            <a:r>
              <a:rPr lang="en-US" sz="2000" i="1"/>
              <a:t>children and adolescents with type 2 diabetes, </a:t>
            </a:r>
            <a:r>
              <a:rPr lang="en-US" sz="2000"/>
              <a:t>E </a:t>
            </a:r>
          </a:p>
          <a:p>
            <a:pPr lvl="1"/>
            <a:r>
              <a:rPr lang="en-US" sz="2000"/>
              <a:t>those with other forms of insulin-deficient diabetes. B, C, D, E </a:t>
            </a:r>
          </a:p>
          <a:p>
            <a:pPr marL="457200" lvl="1" indent="0">
              <a:buNone/>
            </a:pPr>
            <a:r>
              <a:rPr lang="en-US" sz="2000"/>
              <a:t>Choice of an AID system should be made based on the individual’s circumstances, preferences, and needs. E</a:t>
            </a:r>
          </a:p>
          <a:p>
            <a:pPr marL="0" indent="0">
              <a:buNone/>
            </a:pPr>
            <a:endParaRPr lang="en-US" sz="900"/>
          </a:p>
          <a:p>
            <a:r>
              <a:rPr lang="en-US" sz="2400"/>
              <a:t>7.25b Consider AID systems for select people with type 2 diabetes treated with basal insulin not achieving individualized glycemic goals. B </a:t>
            </a:r>
          </a:p>
          <a:p>
            <a:pPr lvl="1"/>
            <a:r>
              <a:rPr lang="en-US" sz="2000"/>
              <a:t>Choice of an AID system should be made based on the individual’s circumstances, preferences, and needs. E</a:t>
            </a:r>
          </a:p>
        </p:txBody>
      </p:sp>
    </p:spTree>
    <p:extLst>
      <p:ext uri="{BB962C8B-B14F-4D97-AF65-F5344CB8AC3E}">
        <p14:creationId xmlns:p14="http://schemas.microsoft.com/office/powerpoint/2010/main" val="234692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81C5-1604-6A45-EA83-9EA14432D206}"/>
              </a:ext>
            </a:extLst>
          </p:cNvPr>
          <p:cNvSpPr>
            <a:spLocks noGrp="1"/>
          </p:cNvSpPr>
          <p:nvPr>
            <p:ph type="title"/>
          </p:nvPr>
        </p:nvSpPr>
        <p:spPr>
          <a:xfrm>
            <a:off x="195943" y="234496"/>
            <a:ext cx="10515600" cy="1325563"/>
          </a:xfrm>
          <a:solidFill>
            <a:srgbClr val="0070C0"/>
          </a:solidFill>
        </p:spPr>
        <p:txBody>
          <a:bodyPr>
            <a:normAutofit/>
          </a:bodyPr>
          <a:lstStyle/>
          <a:p>
            <a:pPr algn="ctr"/>
            <a:r>
              <a:rPr lang="en-US" sz="1800" b="1">
                <a:solidFill>
                  <a:schemeClr val="bg1"/>
                </a:solidFill>
              </a:rPr>
              <a:t> </a:t>
            </a:r>
            <a:r>
              <a:rPr lang="en-US" sz="1800" b="1" err="1">
                <a:solidFill>
                  <a:schemeClr val="bg1"/>
                </a:solidFill>
              </a:rPr>
              <a:t>Endocr</a:t>
            </a:r>
            <a:r>
              <a:rPr lang="en-US" sz="1800" b="1">
                <a:solidFill>
                  <a:schemeClr val="bg1"/>
                </a:solidFill>
              </a:rPr>
              <a:t> Soc. 2025 Oct 22;9(Suppl 1):bvaf149.972. doi: 10.1210/</a:t>
            </a:r>
            <a:r>
              <a:rPr lang="en-US" sz="1800" b="1" err="1">
                <a:solidFill>
                  <a:schemeClr val="bg1"/>
                </a:solidFill>
              </a:rPr>
              <a:t>jendso</a:t>
            </a:r>
            <a:r>
              <a:rPr lang="en-US" sz="1800" b="1">
                <a:solidFill>
                  <a:schemeClr val="bg1"/>
                </a:solidFill>
              </a:rPr>
              <a:t>/bvaf149.972 MON-610   </a:t>
            </a:r>
            <a:br>
              <a:rPr lang="en-US" sz="1800" b="1">
                <a:solidFill>
                  <a:schemeClr val="bg1"/>
                </a:solidFill>
              </a:rPr>
            </a:br>
            <a:r>
              <a:rPr lang="en-US" sz="2400" b="1">
                <a:solidFill>
                  <a:schemeClr val="bg1"/>
                </a:solidFill>
              </a:rPr>
              <a:t>Use of Highly Concentrated U500 Insulin with Omnipod 5 in automated mode</a:t>
            </a:r>
            <a:br>
              <a:rPr lang="en-US" sz="1800" b="1">
                <a:solidFill>
                  <a:schemeClr val="bg1"/>
                </a:solidFill>
              </a:rPr>
            </a:br>
            <a:r>
              <a:rPr lang="en-US" sz="1800" b="1">
                <a:solidFill>
                  <a:schemeClr val="bg1"/>
                </a:solidFill>
              </a:rPr>
              <a:t>Palak </a:t>
            </a:r>
            <a:r>
              <a:rPr lang="en-US" sz="1800" b="1" err="1">
                <a:solidFill>
                  <a:schemeClr val="bg1"/>
                </a:solidFill>
              </a:rPr>
              <a:t>Kiritbhai</a:t>
            </a:r>
            <a:r>
              <a:rPr lang="en-US" sz="1800" b="1">
                <a:solidFill>
                  <a:schemeClr val="bg1"/>
                </a:solidFill>
              </a:rPr>
              <a:t> Patel, Aneeqa Saif, Pamela Rose Schroeder, Paul Alexander Sack . PMCID: PMC12543808. Abstract</a:t>
            </a:r>
          </a:p>
        </p:txBody>
      </p:sp>
      <p:sp>
        <p:nvSpPr>
          <p:cNvPr id="3" name="Content Placeholder 2">
            <a:extLst>
              <a:ext uri="{FF2B5EF4-FFF2-40B4-BE49-F238E27FC236}">
                <a16:creationId xmlns:a16="http://schemas.microsoft.com/office/drawing/2014/main" id="{85BBBB9B-AA63-AF83-38B1-0C0439F8B0F6}"/>
              </a:ext>
            </a:extLst>
          </p:cNvPr>
          <p:cNvSpPr>
            <a:spLocks noGrp="1"/>
          </p:cNvSpPr>
          <p:nvPr>
            <p:ph idx="1"/>
          </p:nvPr>
        </p:nvSpPr>
        <p:spPr>
          <a:xfrm>
            <a:off x="195943" y="1701574"/>
            <a:ext cx="10515600" cy="4655683"/>
          </a:xfrm>
        </p:spPr>
        <p:txBody>
          <a:bodyPr>
            <a:normAutofit fontScale="55000" lnSpcReduction="20000"/>
          </a:bodyPr>
          <a:lstStyle/>
          <a:p>
            <a:r>
              <a:rPr lang="en-US"/>
              <a:t>Introduction: Concentrated regular U-500 insulin (U-500R) is typically prescribed for patients with Type 2 diabetes mellitus (T2DM) who are very insulin-resistant requiring more than 200 units of insulin per day. U-500R can reduce the number of daily injections, lower the volume of injections, and enhance cost-effectiveness. Clinical trials have demonstrated improvements in glycemic control without an increased risk of hypoglycemia with the use of U-500R for continuous subcutaneous insulin infusion (CSII). However, automated insulin delivery (AID) systems, including hybrid closed-loop systems, have not yet been formally studied in T2DM patients using U-500R.</a:t>
            </a:r>
          </a:p>
          <a:p>
            <a:r>
              <a:rPr lang="en-US"/>
              <a:t>Case: We present the case of a 39-year-old female with very insulin resistant T2DM who was initially treated with insulin </a:t>
            </a:r>
            <a:r>
              <a:rPr lang="en-US" b="1"/>
              <a:t>lispro U100, using 100 units/day via the pump, which resulted in frequent pod changes every 1 to 1.5 days. In addition to the insulin she received from her pump, she also required ∼140 units of subcutaneous Basaglar daily. </a:t>
            </a:r>
          </a:p>
          <a:p>
            <a:r>
              <a:rPr lang="en-US" b="1"/>
              <a:t>Her U100 lispro insulin, used via the pump, was switched to U-500R while continuing to use the automated mode and her Basaglar was discontinued. We maintained a 24-hour blood glucose target of 110 mg/dL and increased her active insulin time from 3 hours to 6 hours to better reflect the kinetics of U-500R. </a:t>
            </a:r>
          </a:p>
          <a:p>
            <a:r>
              <a:rPr lang="en-US"/>
              <a:t>After four weeks, her average glucose level was 164 mg/dL. The distribution of her blood glucose (BG) readings was 1% &lt;54 mg/dL, 1% &lt; 70 mg/dL, 61% 70-180 mg/dL, 29% &gt;180 mg/dL, and 8% &gt; 250 mg/dL. The pump remained in auto mode 100% of the time. She was getting ∼38 units x 5 per day, or a </a:t>
            </a:r>
            <a:r>
              <a:rPr lang="en-US" b="1"/>
              <a:t>total of 190 units</a:t>
            </a:r>
            <a:r>
              <a:rPr lang="en-US"/>
              <a:t>. Of her total insulin usage, 59% was basal insulin and 41% was bolus insulin. Her insulin pod now lasts for 3 days. The HgA1C improved to 7.3 from 8.8 after two-month use of U500R in the Omnipod 5 AID system. She did not report any overt symptoms of hypoglycemia throughout this period, despite setting the BG target at the lowest possible level of 110. The rare episodes of hypoglycemia seemed to be mostly overnight. </a:t>
            </a:r>
          </a:p>
          <a:p>
            <a:r>
              <a:rPr lang="en-US"/>
              <a:t>Conclusion: U-500R proved to be safe and effective with Omnipod 5 AID. Further research is required to adapt the automated dosing algorithm to U-500R to reduce the risk of nocturnal hypoglycemia.</a:t>
            </a:r>
          </a:p>
        </p:txBody>
      </p:sp>
    </p:spTree>
    <p:extLst>
      <p:ext uri="{BB962C8B-B14F-4D97-AF65-F5344CB8AC3E}">
        <p14:creationId xmlns:p14="http://schemas.microsoft.com/office/powerpoint/2010/main" val="192458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8A97-CD69-9B69-BA80-05EFAFEB2B56}"/>
              </a:ext>
            </a:extLst>
          </p:cNvPr>
          <p:cNvSpPr>
            <a:spLocks noGrp="1"/>
          </p:cNvSpPr>
          <p:nvPr>
            <p:ph type="title"/>
          </p:nvPr>
        </p:nvSpPr>
        <p:spPr>
          <a:xfrm>
            <a:off x="174171" y="169182"/>
            <a:ext cx="10515600" cy="1325563"/>
          </a:xfrm>
          <a:solidFill>
            <a:srgbClr val="0070C0"/>
          </a:solidFill>
        </p:spPr>
        <p:txBody>
          <a:bodyPr>
            <a:normAutofit fontScale="90000"/>
          </a:bodyPr>
          <a:lstStyle/>
          <a:p>
            <a:pPr algn="ctr"/>
            <a:r>
              <a:rPr lang="en-US" sz="2800" b="1">
                <a:solidFill>
                  <a:schemeClr val="bg1"/>
                </a:solidFill>
              </a:rPr>
              <a:t>Safety and Effectiveness of </a:t>
            </a:r>
            <a:r>
              <a:rPr lang="en-US" sz="2800" b="1" err="1">
                <a:solidFill>
                  <a:schemeClr val="bg1"/>
                </a:solidFill>
              </a:rPr>
              <a:t>MiniMedTM</a:t>
            </a:r>
            <a:r>
              <a:rPr lang="en-US" sz="2800" b="1">
                <a:solidFill>
                  <a:schemeClr val="bg1"/>
                </a:solidFill>
              </a:rPr>
              <a:t> 780G Advanced Hybrid Closed-Loop Insulin Intensification in Adults with Insulin-Requiring Type 2 Diabetes</a:t>
            </a:r>
            <a:br>
              <a:rPr lang="en-US" sz="2400" b="1">
                <a:solidFill>
                  <a:schemeClr val="bg1"/>
                </a:solidFill>
              </a:rPr>
            </a:br>
            <a:r>
              <a:rPr lang="en-US" sz="2400" b="1" err="1">
                <a:solidFill>
                  <a:schemeClr val="bg1"/>
                </a:solidFill>
              </a:rPr>
              <a:t>Diabetes</a:t>
            </a:r>
            <a:r>
              <a:rPr lang="en-US" sz="2400" b="1">
                <a:solidFill>
                  <a:schemeClr val="bg1"/>
                </a:solidFill>
              </a:rPr>
              <a:t> Technology &amp; Therapeutics Vol. 27, No. 5</a:t>
            </a:r>
          </a:p>
        </p:txBody>
      </p:sp>
      <p:sp>
        <p:nvSpPr>
          <p:cNvPr id="3" name="Content Placeholder 2">
            <a:extLst>
              <a:ext uri="{FF2B5EF4-FFF2-40B4-BE49-F238E27FC236}">
                <a16:creationId xmlns:a16="http://schemas.microsoft.com/office/drawing/2014/main" id="{D765799E-6074-9DF9-D821-707771F2D5B3}"/>
              </a:ext>
            </a:extLst>
          </p:cNvPr>
          <p:cNvSpPr>
            <a:spLocks noGrp="1"/>
          </p:cNvSpPr>
          <p:nvPr>
            <p:ph idx="1"/>
          </p:nvPr>
        </p:nvSpPr>
        <p:spPr>
          <a:xfrm>
            <a:off x="174171" y="1694996"/>
            <a:ext cx="10515600" cy="4351338"/>
          </a:xfrm>
        </p:spPr>
        <p:txBody>
          <a:bodyPr>
            <a:normAutofit fontScale="70000" lnSpcReduction="20000"/>
          </a:bodyPr>
          <a:lstStyle/>
          <a:p>
            <a:r>
              <a:rPr lang="en-US"/>
              <a:t>Abstract - Background: Early feasibility studies have demonstrated safe and effective automated insulin delivery use in individuals with </a:t>
            </a:r>
            <a:r>
              <a:rPr lang="en-US" err="1"/>
              <a:t>suboptimally</a:t>
            </a:r>
            <a:r>
              <a:rPr lang="en-US"/>
              <a:t> controlled type 2 diabetes (T2D). The present study investigated MiniMed™ 780G advanced hybrid closed-loop (AHCL) therapy safety and effectiveness in adults with insulin-requiring T2D.</a:t>
            </a:r>
          </a:p>
          <a:p>
            <a:r>
              <a:rPr lang="en-US"/>
              <a:t>Materials and Methods: This 13-site, single-arm, open-label study included 95 adults (mean ± standard deviation [SD] age of 60.3 ± 10.8 years and T2D duration of 18.6 ± 8.6 years) using basal-bolus insulin therapy. </a:t>
            </a:r>
          </a:p>
          <a:p>
            <a:r>
              <a:rPr lang="en-US"/>
              <a:t>Results: HbA1c was reduced from 7.9% ± 1.0% at baseline to 7.2 ± 0.7% (P &lt; 0.001). The %TIR estimate was 80.9% (95% confidence interval: 78.4%, 83.1%), and the significance criteria for both the primary and secondary effectiveness end points were met (P &lt; 0.001). While total daily insulin dose was increased from run-in to the end of the study (77.4 ± 38.5 U vs. 91.8 ± 49.3 U, P &lt; 0.0001), announced carbohydrates were unchanged, and the number of daily user-initiated boluses was reduced (3.9 ± 1.9 vs. 3.2 ± 1.8, P &lt; 0.0001). </a:t>
            </a:r>
          </a:p>
          <a:p>
            <a:r>
              <a:rPr lang="en-US"/>
              <a:t>There was no significant change in participant weight or body mass index, no severe hypoglycemia, DKA, or HHS, and no serious or unanticipated adverse device effects.</a:t>
            </a:r>
          </a:p>
          <a:p>
            <a:r>
              <a:rPr lang="en-US"/>
              <a:t>Conclusions: These findings show that MiniMed 780G AHCL use provides safe insulin intensification in type 2 diabetes and significantly improves mean HbA1c and %TIR.</a:t>
            </a:r>
          </a:p>
        </p:txBody>
      </p:sp>
    </p:spTree>
    <p:extLst>
      <p:ext uri="{BB962C8B-B14F-4D97-AF65-F5344CB8AC3E}">
        <p14:creationId xmlns:p14="http://schemas.microsoft.com/office/powerpoint/2010/main" val="187086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22A6-C6D5-ECEB-58FA-0D0AE097DFF1}"/>
              </a:ext>
            </a:extLst>
          </p:cNvPr>
          <p:cNvSpPr>
            <a:spLocks noGrp="1"/>
          </p:cNvSpPr>
          <p:nvPr>
            <p:ph type="title"/>
          </p:nvPr>
        </p:nvSpPr>
        <p:spPr/>
        <p:txBody>
          <a:bodyPr>
            <a:normAutofit fontScale="90000"/>
          </a:bodyPr>
          <a:lstStyle/>
          <a:p>
            <a:r>
              <a:rPr lang="en-US" sz="1800"/>
              <a:t>Endocrine Practice Volume 16, Issue 5p778-784September-October, 2010</a:t>
            </a:r>
            <a:br>
              <a:rPr lang="en-US" sz="1800"/>
            </a:br>
            <a:r>
              <a:rPr lang="en-US" sz="1800"/>
              <a:t>A Prospective Trial of U500 Insulin Delivered by Omnipod in Patients With Type 2 Diabetes Mellitus and Severe Insulin Resistance</a:t>
            </a:r>
            <a:br>
              <a:rPr lang="en-US" sz="1800"/>
            </a:br>
            <a:r>
              <a:rPr lang="en-US" sz="1800"/>
              <a:t>Wendy S. Lane, MD mountaindiabetes@msn.com ∙ Stephen L. Weinrib, MD, FACE ∙ Jonathan M. Rappaport, MD ∙ Therese </a:t>
            </a:r>
            <a:r>
              <a:rPr lang="en-US" sz="1800" err="1"/>
              <a:t>Przestrzelski</a:t>
            </a:r>
            <a:r>
              <a:rPr lang="en-US" sz="1800"/>
              <a:t>, RN, BSN</a:t>
            </a:r>
          </a:p>
        </p:txBody>
      </p:sp>
      <p:sp>
        <p:nvSpPr>
          <p:cNvPr id="3" name="Content Placeholder 2">
            <a:extLst>
              <a:ext uri="{FF2B5EF4-FFF2-40B4-BE49-F238E27FC236}">
                <a16:creationId xmlns:a16="http://schemas.microsoft.com/office/drawing/2014/main" id="{E35ADB2D-6567-A320-A61E-A5DE8663A3D3}"/>
              </a:ext>
            </a:extLst>
          </p:cNvPr>
          <p:cNvSpPr>
            <a:spLocks noGrp="1"/>
          </p:cNvSpPr>
          <p:nvPr>
            <p:ph idx="1"/>
          </p:nvPr>
        </p:nvSpPr>
        <p:spPr/>
        <p:txBody>
          <a:bodyPr>
            <a:normAutofit fontScale="47500" lnSpcReduction="20000"/>
          </a:bodyPr>
          <a:lstStyle/>
          <a:p>
            <a:r>
              <a:rPr lang="en-US"/>
              <a:t>ABSTRACT</a:t>
            </a:r>
          </a:p>
          <a:p>
            <a:r>
              <a:rPr lang="en-US"/>
              <a:t>Objective</a:t>
            </a:r>
          </a:p>
          <a:p>
            <a:r>
              <a:rPr lang="en-US"/>
              <a:t>To test the effectiveness and safety of U500 regular insulin delivered by continuous subcutaneous insulin infusion (CSII) via the Omnipod insulin delivery system in patients with uncontrolled type 2 diabetes mellitus and severe insulin resistance.</a:t>
            </a:r>
          </a:p>
          <a:p>
            <a:r>
              <a:rPr lang="en-US"/>
              <a:t>Methods</a:t>
            </a:r>
          </a:p>
          <a:p>
            <a:r>
              <a:rPr lang="en-US"/>
              <a:t>In this prospective, 1-year, proof-of-concept trial, patients with insulin-requiring type 2 diabetes who had a hemoglobin A1c level of 7.0% or higher and severe insulin resistance (average insulin requirement, 1.74 units of insulin per kilogram each day; range, 1.4 to 2.64 units of insulin per kilogram [average insulin dose, 196.4 units daily]) were identified at routine office visits at Mountain Diabetes and Endocrine Center in Asheville, North Carolina, between December 2007 and August 2008. All patients had been on intensive insulin therapy with or without oral agents for more than 3 months. All patients were switched from baseline failed therapy to U500 regular insulin by continuous subcutaneous insulin infusion via Omnipod. Effectiveness was assessed by hemoglobin A1c measurement and 72-hour continuous glucose monitoring at baseline and at weeks 13, 26, and, 52 and by treatment satisfaction assessed by the Insulin Delivery Rating System Questionnaire at baseline and at week 52 while on U500 via Omnipod.</a:t>
            </a:r>
          </a:p>
          <a:p>
            <a:r>
              <a:rPr lang="en-US"/>
              <a:t>Results</a:t>
            </a:r>
          </a:p>
          <a:p>
            <a:r>
              <a:rPr lang="en-US"/>
              <a:t>Twenty-one adults were enrolled (mean age, 54 years; mean duration of diabetes, 4 years; mean body mass index, 39.4 kg/m2; mean insulin requirement, 1.7 U/ kg per day; and mean hemoglobin A1c, 8.6%) whose previous treatment with U100 insulin regimens had failed. Twenty patients completed the study. Treatment with U500 insulin via Omnipod significantly reduced hemoglobin A1c by 1.23% (P&lt;.001) and significantly increased the percentage of time spent in the blood glucose target range (70- 180 mg/dL) by 70.75% as assessed by continuous glucose monitoring (P&lt;.001) without a significant increase in hypoglycemia. Patients were satisfied with treatment with U500 insulin via Omnipod, and 14 patients elected to remain on treatment at study completion.</a:t>
            </a:r>
          </a:p>
          <a:p>
            <a:r>
              <a:rPr lang="en-US"/>
              <a:t>Conclusions</a:t>
            </a:r>
          </a:p>
          <a:p>
            <a:r>
              <a:rPr lang="en-US"/>
              <a:t>U500 insulin delivered subcutaneously continuously via Omnipod is a safe and effective method of insulin delivery in the very insulin-resistant type 2 diabetic population. (</a:t>
            </a:r>
            <a:r>
              <a:rPr lang="en-US" err="1"/>
              <a:t>Endocr</a:t>
            </a:r>
            <a:r>
              <a:rPr lang="en-US"/>
              <a:t> </a:t>
            </a:r>
            <a:r>
              <a:rPr lang="en-US" err="1"/>
              <a:t>Pract</a:t>
            </a:r>
            <a:r>
              <a:rPr lang="en-US"/>
              <a:t>. 2010;16:778-784)</a:t>
            </a:r>
          </a:p>
        </p:txBody>
      </p:sp>
    </p:spTree>
    <p:extLst>
      <p:ext uri="{BB962C8B-B14F-4D97-AF65-F5344CB8AC3E}">
        <p14:creationId xmlns:p14="http://schemas.microsoft.com/office/powerpoint/2010/main" val="3013786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823D-1490-E906-D23D-0D3A65DDD915}"/>
              </a:ext>
            </a:extLst>
          </p:cNvPr>
          <p:cNvSpPr>
            <a:spLocks noGrp="1"/>
          </p:cNvSpPr>
          <p:nvPr>
            <p:ph type="title"/>
          </p:nvPr>
        </p:nvSpPr>
        <p:spPr/>
        <p:txBody>
          <a:bodyPr>
            <a:noAutofit/>
          </a:bodyPr>
          <a:lstStyle/>
          <a:p>
            <a:r>
              <a:rPr lang="en-US" sz="1800"/>
              <a:t>Diabetes </a:t>
            </a:r>
            <a:r>
              <a:rPr lang="en-US" sz="1800" err="1"/>
              <a:t>Obes</a:t>
            </a:r>
            <a:r>
              <a:rPr lang="en-US" sz="1800"/>
              <a:t> Metab. 2020 Jan 26;22(3):434–441. doi: 10.1111/dom.13947</a:t>
            </a:r>
            <a:br>
              <a:rPr lang="en-US" sz="1800"/>
            </a:br>
            <a:r>
              <a:rPr lang="en-US" sz="1800"/>
              <a:t>Human regular U‐500 insulin via continuous subcutaneous insulin infusion versus multiple daily injections in adults with type 2 diabetes: The VIVID study</a:t>
            </a:r>
            <a:br>
              <a:rPr lang="en-US" sz="1800"/>
            </a:br>
            <a:r>
              <a:rPr lang="en-US" sz="1800"/>
              <a:t>George Grunberger 1,✉, Anuj Bhargava 2, Trang Ly 3, Howard Zisser 4, Liza L </a:t>
            </a:r>
            <a:r>
              <a:rPr lang="en-US" sz="1800" err="1"/>
              <a:t>Ilag</a:t>
            </a:r>
            <a:r>
              <a:rPr lang="en-US" sz="1800"/>
              <a:t> 5, James Malone 5, Ludi Fan 5, </a:t>
            </a:r>
            <a:r>
              <a:rPr lang="en-US" sz="1800" err="1"/>
              <a:t>Shuyu</a:t>
            </a:r>
            <a:r>
              <a:rPr lang="en-US" sz="1800"/>
              <a:t> Zhang 5, </a:t>
            </a:r>
            <a:r>
              <a:rPr lang="en-US" sz="1800" err="1"/>
              <a:t>Jennal</a:t>
            </a:r>
            <a:r>
              <a:rPr lang="en-US" sz="1800"/>
              <a:t> Johnson 5</a:t>
            </a:r>
          </a:p>
        </p:txBody>
      </p:sp>
      <p:sp>
        <p:nvSpPr>
          <p:cNvPr id="3" name="Content Placeholder 2">
            <a:extLst>
              <a:ext uri="{FF2B5EF4-FFF2-40B4-BE49-F238E27FC236}">
                <a16:creationId xmlns:a16="http://schemas.microsoft.com/office/drawing/2014/main" id="{38FF104D-841A-5331-145F-758CA7232F73}"/>
              </a:ext>
            </a:extLst>
          </p:cNvPr>
          <p:cNvSpPr>
            <a:spLocks noGrp="1"/>
          </p:cNvSpPr>
          <p:nvPr>
            <p:ph idx="1"/>
          </p:nvPr>
        </p:nvSpPr>
        <p:spPr/>
        <p:txBody>
          <a:bodyPr>
            <a:normAutofit fontScale="55000" lnSpcReduction="20000"/>
          </a:bodyPr>
          <a:lstStyle/>
          <a:p>
            <a:r>
              <a:rPr lang="en-US"/>
              <a:t>Aim: To compare the safety and efficacy of U500‐R delivered by a novel, specifically designed U500‐R insulin pump with U‐500R delivered by multiple daily injections (MDI).</a:t>
            </a:r>
          </a:p>
          <a:p>
            <a:r>
              <a:rPr lang="en-US"/>
              <a:t>Methods: The phase 3 VIVID study randomized people with type 2 diabetes to U‐500R by continuous subcutaneous insulin infusion (CSII) or MDI. Participants (aged 18–85 years) had HbA1c ≥7.5% and ≤12.0% and a total daily dose of insulin &gt;200 and ≤600 U/day. After a 2‐week transition to three times daily injections of U‐500R, participants were treated for 24 weeks with U‐500R by CSII or MDI. Treatment arms were compared using mixed model repeated measures analysis.</a:t>
            </a:r>
          </a:p>
          <a:p>
            <a:r>
              <a:rPr lang="en-US"/>
              <a:t>Results</a:t>
            </a:r>
          </a:p>
          <a:p>
            <a:r>
              <a:rPr lang="en-US"/>
              <a:t>The study randomized 420 participants (CSII: 209, MDI: 211) with 365 completers. Mean changes from baseline were: HbA1c, −1.27% (−13.9 mmol/mol) with CSII and −0.85% (−9.3 mmol/mol) with MDI (difference − 0.42% [−4.6 mmol/mol], P &lt;0.001); fasting plasma glucose, −33.9 mg/dL (−1.9 mmol/L) with CSII and 1.7 mg/dL (0.09 mmol/L) with MDI (difference − 35.6 mg/dL [−2.0 mmol/L], P &lt;0.001); total daily dose, 2.8 U with CSII and 51.3 U with MDI (P &lt; 0.001). Weight changes and rates of documented symptomatic and severe </a:t>
            </a:r>
            <a:r>
              <a:rPr lang="en-US" err="1"/>
              <a:t>hypoglycaemia</a:t>
            </a:r>
            <a:r>
              <a:rPr lang="en-US"/>
              <a:t> were similar between groups; the CSII group had a higher rate of nocturnal </a:t>
            </a:r>
            <a:r>
              <a:rPr lang="en-US" err="1"/>
              <a:t>hypoglycaemia</a:t>
            </a:r>
            <a:r>
              <a:rPr lang="en-US"/>
              <a:t>.</a:t>
            </a:r>
          </a:p>
          <a:p>
            <a:r>
              <a:rPr lang="en-US"/>
              <a:t>Conclusions</a:t>
            </a:r>
          </a:p>
          <a:p>
            <a:r>
              <a:rPr lang="en-US"/>
              <a:t>In type 2 diabetes requiring high doses of insulin, both methods of U‐500R delivery lowered HbA1c. However, the CSII group attained greater HbA1c reduction with significantly less insulin. Individualized dose titration will be important to balance </a:t>
            </a:r>
            <a:r>
              <a:rPr lang="en-US" err="1"/>
              <a:t>glycaemic</a:t>
            </a:r>
            <a:r>
              <a:rPr lang="en-US"/>
              <a:t> control with </a:t>
            </a:r>
            <a:r>
              <a:rPr lang="en-US" err="1"/>
              <a:t>hypoglycaemia</a:t>
            </a:r>
            <a:r>
              <a:rPr lang="en-US"/>
              <a:t> risk.</a:t>
            </a:r>
          </a:p>
          <a:p>
            <a:endParaRPr lang="en-US"/>
          </a:p>
          <a:p>
            <a:r>
              <a:rPr lang="en-US">
                <a:hlinkClick r:id="rId3"/>
              </a:rPr>
              <a:t>Human regular U‐500 insulin via continuous subcutaneous insulin infusion versus multiple daily injections in adults with type 2 diabetes: The VIVID study - PMC</a:t>
            </a:r>
            <a:endParaRPr lang="en-US"/>
          </a:p>
        </p:txBody>
      </p:sp>
    </p:spTree>
    <p:extLst>
      <p:ext uri="{BB962C8B-B14F-4D97-AF65-F5344CB8AC3E}">
        <p14:creationId xmlns:p14="http://schemas.microsoft.com/office/powerpoint/2010/main" val="261812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E0E4-0001-9BD2-5F44-5EBF7965086D}"/>
              </a:ext>
            </a:extLst>
          </p:cNvPr>
          <p:cNvSpPr>
            <a:spLocks noGrp="1"/>
          </p:cNvSpPr>
          <p:nvPr>
            <p:ph type="title"/>
          </p:nvPr>
        </p:nvSpPr>
        <p:spPr>
          <a:xfrm>
            <a:off x="302985" y="283029"/>
            <a:ext cx="5242422" cy="598714"/>
          </a:xfrm>
          <a:solidFill>
            <a:srgbClr val="0070C0"/>
          </a:solidFill>
        </p:spPr>
        <p:txBody>
          <a:bodyPr/>
          <a:lstStyle/>
          <a:p>
            <a:pPr algn="ctr"/>
            <a:r>
              <a:rPr lang="en-US" b="1">
                <a:solidFill>
                  <a:schemeClr val="bg1"/>
                </a:solidFill>
              </a:rPr>
              <a:t>Insulin Pump Therapy</a:t>
            </a:r>
          </a:p>
        </p:txBody>
      </p:sp>
      <p:pic>
        <p:nvPicPr>
          <p:cNvPr id="5" name="Content Placeholder 4">
            <a:extLst>
              <a:ext uri="{FF2B5EF4-FFF2-40B4-BE49-F238E27FC236}">
                <a16:creationId xmlns:a16="http://schemas.microsoft.com/office/drawing/2014/main" id="{AC2892FB-2AD1-2D28-1C28-62F666D0610B}"/>
              </a:ext>
            </a:extLst>
          </p:cNvPr>
          <p:cNvPicPr>
            <a:picLocks noGrp="1" noChangeAspect="1"/>
          </p:cNvPicPr>
          <p:nvPr>
            <p:ph idx="1"/>
          </p:nvPr>
        </p:nvPicPr>
        <p:blipFill>
          <a:blip r:embed="rId2"/>
          <a:stretch>
            <a:fillRect/>
          </a:stretch>
        </p:blipFill>
        <p:spPr>
          <a:xfrm>
            <a:off x="5986194" y="527050"/>
            <a:ext cx="4201918" cy="5803900"/>
          </a:xfrm>
          <a:prstGeom prst="rect">
            <a:avLst/>
          </a:prstGeom>
        </p:spPr>
      </p:pic>
      <p:sp>
        <p:nvSpPr>
          <p:cNvPr id="4" name="Text Placeholder 3">
            <a:extLst>
              <a:ext uri="{FF2B5EF4-FFF2-40B4-BE49-F238E27FC236}">
                <a16:creationId xmlns:a16="http://schemas.microsoft.com/office/drawing/2014/main" id="{D9DFFC2A-F14E-7531-FE63-C67A17993572}"/>
              </a:ext>
            </a:extLst>
          </p:cNvPr>
          <p:cNvSpPr>
            <a:spLocks noGrp="1"/>
          </p:cNvSpPr>
          <p:nvPr>
            <p:ph type="body" sz="half" idx="2"/>
          </p:nvPr>
        </p:nvSpPr>
        <p:spPr>
          <a:xfrm>
            <a:off x="302986" y="1153886"/>
            <a:ext cx="5242422" cy="5246914"/>
          </a:xfrm>
        </p:spPr>
        <p:txBody>
          <a:bodyPr>
            <a:normAutofit/>
          </a:bodyPr>
          <a:lstStyle/>
          <a:p>
            <a:pPr marL="285750" indent="-285750">
              <a:buFont typeface="Arial" panose="020B0604020202020204" pitchFamily="34" charset="0"/>
              <a:buChar char="•"/>
            </a:pPr>
            <a:r>
              <a:rPr lang="en-US" sz="2000"/>
              <a:t>An insulin pump is a wearable medical device that supplies a continuous flow of rapid-acting insulin underneath the skin (Continuous Subcutaneous Insulin Infusion – CSII)</a:t>
            </a:r>
          </a:p>
          <a:p>
            <a:pPr marL="742950" lvl="1" indent="-285750">
              <a:buFont typeface="Arial" panose="020B0604020202020204" pitchFamily="34" charset="0"/>
              <a:buChar char="•"/>
            </a:pPr>
            <a:r>
              <a:rPr lang="en-US" sz="1800"/>
              <a:t>There are several brands of insulin pumps, but the two main categories are tubeless and tubed pumps</a:t>
            </a:r>
          </a:p>
          <a:p>
            <a:pPr marL="285750" indent="-285750">
              <a:buFont typeface="Arial" panose="020B0604020202020204" pitchFamily="34" charset="0"/>
              <a:buChar char="•"/>
            </a:pPr>
            <a:r>
              <a:rPr lang="en-US" sz="2000"/>
              <a:t>All pumps available in the United States today integrate with CGM (continuous glucose monitoring) technology and offer the ability to automatically adjust insulin delivery based on current glucose levels (Automated Insulin Delivery – AID (“Hybrid closed-loop”))</a:t>
            </a:r>
          </a:p>
        </p:txBody>
      </p:sp>
    </p:spTree>
    <p:extLst>
      <p:ext uri="{BB962C8B-B14F-4D97-AF65-F5344CB8AC3E}">
        <p14:creationId xmlns:p14="http://schemas.microsoft.com/office/powerpoint/2010/main" val="280161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A40E-21EF-2347-8071-D27BF4433C1A}"/>
              </a:ext>
            </a:extLst>
          </p:cNvPr>
          <p:cNvSpPr>
            <a:spLocks noGrp="1"/>
          </p:cNvSpPr>
          <p:nvPr>
            <p:ph type="title"/>
          </p:nvPr>
        </p:nvSpPr>
        <p:spPr>
          <a:xfrm>
            <a:off x="119743" y="169182"/>
            <a:ext cx="10014857" cy="701675"/>
          </a:xfrm>
          <a:solidFill>
            <a:srgbClr val="0070C0"/>
          </a:solidFill>
        </p:spPr>
        <p:txBody>
          <a:bodyPr>
            <a:normAutofit/>
          </a:bodyPr>
          <a:lstStyle/>
          <a:p>
            <a:pPr algn="ctr"/>
            <a:r>
              <a:rPr lang="en-US" sz="3600" b="1">
                <a:solidFill>
                  <a:schemeClr val="bg1"/>
                </a:solidFill>
              </a:rPr>
              <a:t>Tubed insulin pump</a:t>
            </a:r>
          </a:p>
        </p:txBody>
      </p:sp>
      <p:sp>
        <p:nvSpPr>
          <p:cNvPr id="3" name="Content Placeholder 2">
            <a:extLst>
              <a:ext uri="{FF2B5EF4-FFF2-40B4-BE49-F238E27FC236}">
                <a16:creationId xmlns:a16="http://schemas.microsoft.com/office/drawing/2014/main" id="{6B23B479-6973-A7AC-850A-A44B2598A235}"/>
              </a:ext>
            </a:extLst>
          </p:cNvPr>
          <p:cNvSpPr>
            <a:spLocks noGrp="1"/>
          </p:cNvSpPr>
          <p:nvPr>
            <p:ph sz="half" idx="1"/>
          </p:nvPr>
        </p:nvSpPr>
        <p:spPr>
          <a:xfrm>
            <a:off x="195942" y="1034143"/>
            <a:ext cx="9688288" cy="5312228"/>
          </a:xfrm>
        </p:spPr>
        <p:txBody>
          <a:bodyPr>
            <a:normAutofit fontScale="62500" lnSpcReduction="20000"/>
          </a:bodyPr>
          <a:lstStyle/>
          <a:p>
            <a:r>
              <a:rPr lang="en-US"/>
              <a:t>A tubed (tethered) insulin pump has a long, thin tube that connects the pump itself to a cannula under the skin</a:t>
            </a:r>
          </a:p>
          <a:p>
            <a:r>
              <a:rPr lang="en-US"/>
              <a:t>The pump is made of durable plastic and metal. It has a screen for viewing and selecting different settings and data. Along with the pump technology, it contains a cartridge (reservoir) of insulin. It may have a replaceable or rechargeable battery depending on the brand. </a:t>
            </a:r>
          </a:p>
          <a:p>
            <a:pPr lvl="1"/>
            <a:r>
              <a:rPr lang="en-US"/>
              <a:t>The maximum amount of insulin a reservoir can hold varies based on the pump type </a:t>
            </a:r>
          </a:p>
          <a:p>
            <a:pPr lvl="1"/>
            <a:r>
              <a:rPr lang="en-US"/>
              <a:t>The reservoir &amp; infusion set must be changed every 2-3 days (now 7 days with MiniMed sets)  </a:t>
            </a:r>
          </a:p>
          <a:p>
            <a:pPr lvl="1"/>
            <a:r>
              <a:rPr lang="en-US"/>
              <a:t>The reservoir must be changed if/when it  runs out of insulin</a:t>
            </a:r>
          </a:p>
          <a:p>
            <a:pPr lvl="1"/>
            <a:r>
              <a:rPr lang="en-US"/>
              <a:t>New infusion sets, reservoirs and tubing are used every time. But the pump itself typically lasts for multiple years.</a:t>
            </a:r>
          </a:p>
          <a:p>
            <a:r>
              <a:rPr lang="en-US"/>
              <a:t>The tubing (which is several inches long) connects the reservoir of insulin in the pump to an infusion set on the skin. </a:t>
            </a:r>
          </a:p>
          <a:p>
            <a:pPr lvl="1"/>
            <a:r>
              <a:rPr lang="en-US"/>
              <a:t>The infusion set sticks to the skin with adhesive and has a smaller, flexible plastic tube (cannula) that goes underneath the skin. </a:t>
            </a:r>
          </a:p>
          <a:p>
            <a:pPr lvl="2"/>
            <a:r>
              <a:rPr lang="en-US"/>
              <a:t>The cannula is a few millimeters long and is  inserted  manually or with an injecting device. </a:t>
            </a:r>
          </a:p>
          <a:p>
            <a:pPr lvl="2"/>
            <a:r>
              <a:rPr lang="en-US"/>
              <a:t>The set has a needle that runs through the cannula so it can pierce the skin during insertion - the needle is removed so only the cannula remains.</a:t>
            </a:r>
          </a:p>
          <a:p>
            <a:r>
              <a:rPr lang="en-US"/>
              <a:t> The infusion set can be inserted on the upper arm, belly, hip, buttock or thigh</a:t>
            </a:r>
          </a:p>
          <a:p>
            <a:pPr lvl="1"/>
            <a:r>
              <a:rPr lang="en-US"/>
              <a:t>Usually, several types of infusion sets as options</a:t>
            </a:r>
          </a:p>
          <a:p>
            <a:r>
              <a:rPr lang="en-US"/>
              <a:t>While some tubed insulin pumps are waterproof, people typically disconnect them from the infusion site when they take a shower, bathe or swim and then reconnect the pump and tubing to the infusion site afterward. Some tubed pumps are just water resistant, not waterproof.</a:t>
            </a:r>
          </a:p>
          <a:p>
            <a:r>
              <a:rPr lang="en-US"/>
              <a:t>Tubed pump models:  Tandem t:slim X2; Medtronic / MiniMed models; iLet Bionic Pancreas</a:t>
            </a:r>
          </a:p>
        </p:txBody>
      </p:sp>
      <p:pic>
        <p:nvPicPr>
          <p:cNvPr id="6" name="Content Placeholder 5">
            <a:extLst>
              <a:ext uri="{FF2B5EF4-FFF2-40B4-BE49-F238E27FC236}">
                <a16:creationId xmlns:a16="http://schemas.microsoft.com/office/drawing/2014/main" id="{35BB8DA8-4E67-3276-BCA3-5B8077C6393C}"/>
              </a:ext>
            </a:extLst>
          </p:cNvPr>
          <p:cNvPicPr>
            <a:picLocks noGrp="1" noChangeAspect="1"/>
          </p:cNvPicPr>
          <p:nvPr>
            <p:ph sz="half" idx="2"/>
          </p:nvPr>
        </p:nvPicPr>
        <p:blipFill>
          <a:blip r:embed="rId2"/>
          <a:srcRect l="-2076" t="14082" r="53114" b="50393"/>
          <a:stretch>
            <a:fillRect/>
          </a:stretch>
        </p:blipFill>
        <p:spPr>
          <a:xfrm>
            <a:off x="9699173" y="4593773"/>
            <a:ext cx="1540308" cy="1545770"/>
          </a:xfrm>
          <a:prstGeom prst="rect">
            <a:avLst/>
          </a:prstGeom>
        </p:spPr>
      </p:pic>
    </p:spTree>
    <p:extLst>
      <p:ext uri="{BB962C8B-B14F-4D97-AF65-F5344CB8AC3E}">
        <p14:creationId xmlns:p14="http://schemas.microsoft.com/office/powerpoint/2010/main" val="118051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94ED-7A9C-71AA-1E08-FBE653604D97}"/>
              </a:ext>
            </a:extLst>
          </p:cNvPr>
          <p:cNvSpPr>
            <a:spLocks noGrp="1"/>
          </p:cNvSpPr>
          <p:nvPr>
            <p:ph type="title"/>
          </p:nvPr>
        </p:nvSpPr>
        <p:spPr>
          <a:xfrm>
            <a:off x="177800" y="218620"/>
            <a:ext cx="10348686" cy="641351"/>
          </a:xfrm>
          <a:solidFill>
            <a:srgbClr val="0070C0"/>
          </a:solidFill>
        </p:spPr>
        <p:txBody>
          <a:bodyPr>
            <a:normAutofit fontScale="90000"/>
          </a:bodyPr>
          <a:lstStyle/>
          <a:p>
            <a:pPr algn="ctr"/>
            <a:r>
              <a:rPr lang="en-US" sz="4000">
                <a:solidFill>
                  <a:schemeClr val="bg1"/>
                </a:solidFill>
              </a:rPr>
              <a:t>Tubeless insulin pump</a:t>
            </a:r>
          </a:p>
        </p:txBody>
      </p:sp>
      <p:sp>
        <p:nvSpPr>
          <p:cNvPr id="3" name="Content Placeholder 2">
            <a:extLst>
              <a:ext uri="{FF2B5EF4-FFF2-40B4-BE49-F238E27FC236}">
                <a16:creationId xmlns:a16="http://schemas.microsoft.com/office/drawing/2014/main" id="{874F7710-1786-6043-2CCC-E9687E30B880}"/>
              </a:ext>
            </a:extLst>
          </p:cNvPr>
          <p:cNvSpPr>
            <a:spLocks noGrp="1"/>
          </p:cNvSpPr>
          <p:nvPr>
            <p:ph sz="half" idx="1"/>
          </p:nvPr>
        </p:nvSpPr>
        <p:spPr>
          <a:xfrm>
            <a:off x="177800" y="979714"/>
            <a:ext cx="8215086" cy="5301343"/>
          </a:xfrm>
        </p:spPr>
        <p:txBody>
          <a:bodyPr>
            <a:normAutofit fontScale="70000" lnSpcReduction="20000"/>
          </a:bodyPr>
          <a:lstStyle/>
          <a:p>
            <a:r>
              <a:rPr lang="en-US"/>
              <a:t>Tubeless insulin pumps (patch pumps) also use a flexible plastic tube (cannula) under the skin. But the insulin reservoir and the cannula are part of one “pod” that sits on the skin with an adhesive patch. There’s no external tubing. </a:t>
            </a:r>
          </a:p>
          <a:p>
            <a:r>
              <a:rPr lang="en-US"/>
              <a:t>The pump is operated  wirelessly with a handheld controller.</a:t>
            </a:r>
          </a:p>
          <a:p>
            <a:r>
              <a:rPr lang="en-US"/>
              <a:t>Each pump — or pod — is used one time. </a:t>
            </a:r>
          </a:p>
          <a:p>
            <a:pPr lvl="1"/>
            <a:r>
              <a:rPr lang="en-US"/>
              <a:t>The pod needs to be changed every two to three days and must be changed if the reservoir runs out of insulin.</a:t>
            </a:r>
          </a:p>
          <a:p>
            <a:r>
              <a:rPr lang="en-US"/>
              <a:t>Before attaching the pod, the reservoir is filled with insulin </a:t>
            </a:r>
          </a:p>
          <a:p>
            <a:r>
              <a:rPr lang="en-US"/>
              <a:t>Then the adhesive is attached to the skin. </a:t>
            </a:r>
          </a:p>
          <a:p>
            <a:r>
              <a:rPr lang="en-US"/>
              <a:t>Next a button is pushed that releases a needle that’s threaded through the cannula in the pod. The needle retracts back into the pod, and the cannula remains under the skin. [only one option for cannula]</a:t>
            </a:r>
          </a:p>
          <a:p>
            <a:r>
              <a:rPr lang="en-US"/>
              <a:t>The pump can be worn on the upper arm, belly, hip, buttock or thigh.</a:t>
            </a:r>
          </a:p>
          <a:p>
            <a:r>
              <a:rPr lang="en-US"/>
              <a:t>Tubeless insulin pumps are waterproof (can bathe and swim with them on).</a:t>
            </a:r>
          </a:p>
          <a:p>
            <a:r>
              <a:rPr lang="en-US"/>
              <a:t>Omnipod 5</a:t>
            </a:r>
          </a:p>
          <a:p>
            <a:endParaRPr lang="en-US"/>
          </a:p>
        </p:txBody>
      </p:sp>
      <p:pic>
        <p:nvPicPr>
          <p:cNvPr id="7" name="Content Placeholder 6">
            <a:extLst>
              <a:ext uri="{FF2B5EF4-FFF2-40B4-BE49-F238E27FC236}">
                <a16:creationId xmlns:a16="http://schemas.microsoft.com/office/drawing/2014/main" id="{76BC9ED5-4CA2-2ED7-6C89-BCDFE1866F57}"/>
              </a:ext>
            </a:extLst>
          </p:cNvPr>
          <p:cNvPicPr>
            <a:picLocks noGrp="1" noChangeAspect="1"/>
          </p:cNvPicPr>
          <p:nvPr>
            <p:ph sz="half" idx="2"/>
          </p:nvPr>
        </p:nvPicPr>
        <p:blipFill>
          <a:blip r:embed="rId2"/>
          <a:srcRect l="45502" t="9079" b="48142"/>
          <a:stretch>
            <a:fillRect/>
          </a:stretch>
        </p:blipFill>
        <p:spPr>
          <a:xfrm>
            <a:off x="8621485" y="2220685"/>
            <a:ext cx="1714479" cy="1861457"/>
          </a:xfrm>
          <a:prstGeom prst="rect">
            <a:avLst/>
          </a:prstGeom>
        </p:spPr>
      </p:pic>
    </p:spTree>
    <p:extLst>
      <p:ext uri="{BB962C8B-B14F-4D97-AF65-F5344CB8AC3E}">
        <p14:creationId xmlns:p14="http://schemas.microsoft.com/office/powerpoint/2010/main" val="300292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D2B2-0EB7-FB3F-2329-A151C43671A6}"/>
              </a:ext>
            </a:extLst>
          </p:cNvPr>
          <p:cNvSpPr>
            <a:spLocks noGrp="1"/>
          </p:cNvSpPr>
          <p:nvPr>
            <p:ph type="title"/>
          </p:nvPr>
        </p:nvSpPr>
        <p:spPr>
          <a:xfrm>
            <a:off x="206828" y="145142"/>
            <a:ext cx="10112829" cy="1071789"/>
          </a:xfrm>
          <a:solidFill>
            <a:srgbClr val="0070C0"/>
          </a:solidFill>
        </p:spPr>
        <p:txBody>
          <a:bodyPr>
            <a:normAutofit fontScale="90000"/>
          </a:bodyPr>
          <a:lstStyle/>
          <a:p>
            <a:pPr algn="ctr"/>
            <a:r>
              <a:rPr lang="en-US" sz="3600" b="1">
                <a:solidFill>
                  <a:schemeClr val="bg1"/>
                </a:solidFill>
              </a:rPr>
              <a:t>Automated Insulin Delivery (AID) systems</a:t>
            </a:r>
            <a:br>
              <a:rPr lang="en-US" sz="3600" b="1">
                <a:solidFill>
                  <a:schemeClr val="bg1"/>
                </a:solidFill>
              </a:rPr>
            </a:br>
            <a:r>
              <a:rPr lang="en-US" sz="3600" b="1">
                <a:solidFill>
                  <a:schemeClr val="bg1"/>
                </a:solidFill>
              </a:rPr>
              <a:t>Hybrid Closed Loop (HCL) systems</a:t>
            </a:r>
          </a:p>
        </p:txBody>
      </p:sp>
      <p:sp>
        <p:nvSpPr>
          <p:cNvPr id="3" name="Content Placeholder 2">
            <a:extLst>
              <a:ext uri="{FF2B5EF4-FFF2-40B4-BE49-F238E27FC236}">
                <a16:creationId xmlns:a16="http://schemas.microsoft.com/office/drawing/2014/main" id="{7A720FF6-DC8C-4A18-0B93-C89FDC78543B}"/>
              </a:ext>
            </a:extLst>
          </p:cNvPr>
          <p:cNvSpPr>
            <a:spLocks noGrp="1"/>
          </p:cNvSpPr>
          <p:nvPr>
            <p:ph idx="1"/>
          </p:nvPr>
        </p:nvSpPr>
        <p:spPr>
          <a:xfrm>
            <a:off x="206828" y="1415144"/>
            <a:ext cx="8980715" cy="4746170"/>
          </a:xfrm>
        </p:spPr>
        <p:txBody>
          <a:bodyPr>
            <a:normAutofit fontScale="92500" lnSpcReduction="10000"/>
          </a:bodyPr>
          <a:lstStyle/>
          <a:p>
            <a:r>
              <a:rPr lang="en-US" sz="2600"/>
              <a:t>AID systems consist of mainly three components: </a:t>
            </a:r>
          </a:p>
          <a:p>
            <a:pPr lvl="1"/>
            <a:r>
              <a:rPr lang="en-US" sz="2200"/>
              <a:t>an insulin pump</a:t>
            </a:r>
          </a:p>
          <a:p>
            <a:pPr lvl="1"/>
            <a:r>
              <a:rPr lang="en-US" sz="2200"/>
              <a:t>a CGM system </a:t>
            </a:r>
          </a:p>
          <a:p>
            <a:pPr lvl="1"/>
            <a:r>
              <a:rPr lang="en-US" sz="2200"/>
              <a:t>an algorithm that determines insulin delivery (the “brain”) </a:t>
            </a:r>
          </a:p>
          <a:p>
            <a:pPr lvl="2"/>
            <a:r>
              <a:rPr lang="en-US"/>
              <a:t>the algorithm can be hosted in the pump body, in an insulin pod, or on a phone app. </a:t>
            </a:r>
          </a:p>
          <a:p>
            <a:pPr marL="914400" lvl="2" indent="0">
              <a:buNone/>
            </a:pPr>
            <a:endParaRPr lang="en-US" sz="900"/>
          </a:p>
          <a:p>
            <a:r>
              <a:rPr lang="en-US" sz="2600"/>
              <a:t>All AID systems on the market today integrate with one or more CGM systems and adjust insulin delivery either by modulating the preprogrammed basal rates or by replacing the basal rates with microboluses or microdoses of insulin every 5 min.</a:t>
            </a:r>
          </a:p>
          <a:p>
            <a:pPr lvl="1"/>
            <a:r>
              <a:rPr lang="en-US" sz="2200"/>
              <a:t>The modulation of insulin delivery is done by increasing, decreasing, or pausing insulin based on </a:t>
            </a:r>
          </a:p>
          <a:p>
            <a:pPr lvl="2"/>
            <a:r>
              <a:rPr lang="en-US"/>
              <a:t>the CGM feedback</a:t>
            </a:r>
          </a:p>
          <a:p>
            <a:pPr lvl="2"/>
            <a:r>
              <a:rPr lang="en-US"/>
              <a:t> the predicted direction of the glucose levels (next 30-60 minutes)</a:t>
            </a:r>
          </a:p>
          <a:p>
            <a:pPr lvl="2"/>
            <a:r>
              <a:rPr lang="en-US"/>
              <a:t>the speed with which the glucose levels are changing</a:t>
            </a:r>
          </a:p>
        </p:txBody>
      </p:sp>
      <p:pic>
        <p:nvPicPr>
          <p:cNvPr id="4" name="Picture 3">
            <a:extLst>
              <a:ext uri="{FF2B5EF4-FFF2-40B4-BE49-F238E27FC236}">
                <a16:creationId xmlns:a16="http://schemas.microsoft.com/office/drawing/2014/main" id="{DD918D2C-872F-2B37-C4CF-C8D082B32792}"/>
              </a:ext>
            </a:extLst>
          </p:cNvPr>
          <p:cNvPicPr>
            <a:picLocks noChangeAspect="1"/>
          </p:cNvPicPr>
          <p:nvPr/>
        </p:nvPicPr>
        <p:blipFill>
          <a:blip r:embed="rId2"/>
          <a:stretch>
            <a:fillRect/>
          </a:stretch>
        </p:blipFill>
        <p:spPr>
          <a:xfrm>
            <a:off x="8697684" y="1415144"/>
            <a:ext cx="1325509" cy="1270736"/>
          </a:xfrm>
          <a:prstGeom prst="rect">
            <a:avLst/>
          </a:prstGeom>
        </p:spPr>
      </p:pic>
      <p:pic>
        <p:nvPicPr>
          <p:cNvPr id="5" name="Picture 4">
            <a:extLst>
              <a:ext uri="{FF2B5EF4-FFF2-40B4-BE49-F238E27FC236}">
                <a16:creationId xmlns:a16="http://schemas.microsoft.com/office/drawing/2014/main" id="{6035F140-A291-4C9E-C872-BB515B34D51C}"/>
              </a:ext>
            </a:extLst>
          </p:cNvPr>
          <p:cNvPicPr>
            <a:picLocks noChangeAspect="1"/>
          </p:cNvPicPr>
          <p:nvPr/>
        </p:nvPicPr>
        <p:blipFill>
          <a:blip r:embed="rId3"/>
          <a:stretch>
            <a:fillRect/>
          </a:stretch>
        </p:blipFill>
        <p:spPr>
          <a:xfrm>
            <a:off x="8199722" y="5088791"/>
            <a:ext cx="2321432" cy="1270736"/>
          </a:xfrm>
          <a:prstGeom prst="rect">
            <a:avLst/>
          </a:prstGeom>
        </p:spPr>
      </p:pic>
    </p:spTree>
    <p:extLst>
      <p:ext uri="{BB962C8B-B14F-4D97-AF65-F5344CB8AC3E}">
        <p14:creationId xmlns:p14="http://schemas.microsoft.com/office/powerpoint/2010/main" val="19889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3814-9282-7C98-17F5-863D57FBF0D1}"/>
              </a:ext>
            </a:extLst>
          </p:cNvPr>
          <p:cNvSpPr>
            <a:spLocks noGrp="1"/>
          </p:cNvSpPr>
          <p:nvPr>
            <p:ph type="title"/>
          </p:nvPr>
        </p:nvSpPr>
        <p:spPr>
          <a:xfrm>
            <a:off x="129540" y="199707"/>
            <a:ext cx="10100310" cy="835025"/>
          </a:xfrm>
          <a:solidFill>
            <a:srgbClr val="0070C0"/>
          </a:solidFill>
        </p:spPr>
        <p:txBody>
          <a:bodyPr>
            <a:normAutofit/>
          </a:bodyPr>
          <a:lstStyle/>
          <a:p>
            <a:pPr algn="ctr"/>
            <a:r>
              <a:rPr lang="en-US" sz="3600" b="1">
                <a:solidFill>
                  <a:schemeClr val="bg1"/>
                </a:solidFill>
              </a:rPr>
              <a:t>Algorithms Vary</a:t>
            </a:r>
          </a:p>
        </p:txBody>
      </p:sp>
      <p:sp>
        <p:nvSpPr>
          <p:cNvPr id="3" name="Content Placeholder 2">
            <a:extLst>
              <a:ext uri="{FF2B5EF4-FFF2-40B4-BE49-F238E27FC236}">
                <a16:creationId xmlns:a16="http://schemas.microsoft.com/office/drawing/2014/main" id="{8206BC8E-883A-D94B-D07D-9241C5AD0BB3}"/>
              </a:ext>
            </a:extLst>
          </p:cNvPr>
          <p:cNvSpPr>
            <a:spLocks noGrp="1"/>
          </p:cNvSpPr>
          <p:nvPr>
            <p:ph idx="1"/>
          </p:nvPr>
        </p:nvSpPr>
        <p:spPr>
          <a:xfrm>
            <a:off x="129540" y="1234440"/>
            <a:ext cx="10100310" cy="4807131"/>
          </a:xfrm>
        </p:spPr>
        <p:txBody>
          <a:bodyPr>
            <a:normAutofit fontScale="92500" lnSpcReduction="10000"/>
          </a:bodyPr>
          <a:lstStyle/>
          <a:p>
            <a:r>
              <a:rPr lang="en-US" sz="2400"/>
              <a:t>All current AID systems provide </a:t>
            </a:r>
            <a:r>
              <a:rPr lang="en-US" sz="2400" b="1"/>
              <a:t>automated correction doses</a:t>
            </a:r>
            <a:r>
              <a:rPr lang="en-US" sz="2400"/>
              <a:t>, whether embedded in the </a:t>
            </a:r>
            <a:r>
              <a:rPr lang="en-US" sz="2400" i="1"/>
              <a:t>microdose adjustments </a:t>
            </a:r>
            <a:r>
              <a:rPr lang="en-US" sz="2400"/>
              <a:t>every 5 min or by providing </a:t>
            </a:r>
            <a:r>
              <a:rPr lang="en-US" sz="2400" i="1"/>
              <a:t>additional correction boluses </a:t>
            </a:r>
            <a:r>
              <a:rPr lang="en-US" sz="2400"/>
              <a:t>with doses that are dependent on the various types of algorithms, with variable frequency and threshold glucose based on the type of control algorithm. </a:t>
            </a:r>
          </a:p>
          <a:p>
            <a:pPr lvl="1"/>
            <a:r>
              <a:rPr lang="en-US" sz="2000"/>
              <a:t>Set basal rate, ICR &amp; correction factor – algorithm </a:t>
            </a:r>
            <a:r>
              <a:rPr lang="en-US" sz="2000" i="1"/>
              <a:t>learns</a:t>
            </a:r>
            <a:r>
              <a:rPr lang="en-US" sz="2000"/>
              <a:t> insulin requirements</a:t>
            </a:r>
          </a:p>
          <a:p>
            <a:pPr lvl="2"/>
            <a:r>
              <a:rPr lang="en-US" sz="1600"/>
              <a:t>iLet uses only body weight to set up AID system</a:t>
            </a:r>
          </a:p>
          <a:p>
            <a:pPr lvl="1"/>
            <a:r>
              <a:rPr lang="en-US" sz="2000"/>
              <a:t>Current AID systems still require </a:t>
            </a:r>
            <a:r>
              <a:rPr lang="en-US" sz="2000" b="1"/>
              <a:t>manual entry </a:t>
            </a:r>
            <a:r>
              <a:rPr lang="en-US" sz="2000"/>
              <a:t>of carbohydrates for </a:t>
            </a:r>
            <a:r>
              <a:rPr lang="en-US" sz="2000" b="1"/>
              <a:t>meal announcements</a:t>
            </a:r>
            <a:r>
              <a:rPr lang="en-US" sz="2000"/>
              <a:t> or qualitative </a:t>
            </a:r>
            <a:r>
              <a:rPr lang="en-US" sz="2000" b="1"/>
              <a:t>meal estimation </a:t>
            </a:r>
            <a:r>
              <a:rPr lang="en-US" sz="2000"/>
              <a:t>(“usual”, “smaller than usual” “larger than usual”) announcements to calculate prandial doses.</a:t>
            </a:r>
          </a:p>
          <a:p>
            <a:pPr lvl="2"/>
            <a:r>
              <a:rPr lang="en-US" sz="1600"/>
              <a:t>some systems adjust better for missed meal “announcements” than others</a:t>
            </a:r>
          </a:p>
          <a:p>
            <a:r>
              <a:rPr lang="en-US" sz="2400"/>
              <a:t>Most AID systems can be used in </a:t>
            </a:r>
            <a:r>
              <a:rPr lang="en-US" sz="2400" b="1" i="1"/>
              <a:t>manual mode </a:t>
            </a:r>
            <a:r>
              <a:rPr lang="en-US" sz="2200" b="1" i="1"/>
              <a:t>(</a:t>
            </a:r>
            <a:r>
              <a:rPr lang="en-US" sz="2200"/>
              <a:t>although this is generally not recommended, as the benefits of CGM modulation may be partially or totally lost) </a:t>
            </a:r>
          </a:p>
          <a:p>
            <a:pPr lvl="1"/>
            <a:r>
              <a:rPr lang="en-US" sz="2000"/>
              <a:t>Use of AID in manual mode may be necessary in some circumstances (e.g., sensor failure), therefore it is important to review and reassess manual-mode settings periodically (to be sure they align with actual insulin needs)</a:t>
            </a:r>
          </a:p>
        </p:txBody>
      </p:sp>
    </p:spTree>
    <p:extLst>
      <p:ext uri="{BB962C8B-B14F-4D97-AF65-F5344CB8AC3E}">
        <p14:creationId xmlns:p14="http://schemas.microsoft.com/office/powerpoint/2010/main" val="421239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C7C5-683F-B103-8505-C3E40FD9F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1F428-9B8B-28D9-AEFB-6F3A7391EF85}"/>
              </a:ext>
            </a:extLst>
          </p:cNvPr>
          <p:cNvSpPr>
            <a:spLocks noGrp="1"/>
          </p:cNvSpPr>
          <p:nvPr>
            <p:ph type="title"/>
          </p:nvPr>
        </p:nvSpPr>
        <p:spPr>
          <a:xfrm>
            <a:off x="152400" y="302985"/>
            <a:ext cx="10515600" cy="756104"/>
          </a:xfrm>
          <a:solidFill>
            <a:srgbClr val="0070C0"/>
          </a:solidFill>
        </p:spPr>
        <p:txBody>
          <a:bodyPr>
            <a:normAutofit/>
          </a:bodyPr>
          <a:lstStyle/>
          <a:p>
            <a:pPr algn="ctr"/>
            <a:r>
              <a:rPr lang="en-US" sz="3600" b="1">
                <a:solidFill>
                  <a:schemeClr val="bg1"/>
                </a:solidFill>
              </a:rPr>
              <a:t>Non-Issues with CSII/AID systems in PWT2D</a:t>
            </a:r>
          </a:p>
        </p:txBody>
      </p:sp>
      <p:sp>
        <p:nvSpPr>
          <p:cNvPr id="3" name="Content Placeholder 2">
            <a:extLst>
              <a:ext uri="{FF2B5EF4-FFF2-40B4-BE49-F238E27FC236}">
                <a16:creationId xmlns:a16="http://schemas.microsoft.com/office/drawing/2014/main" id="{3676F868-9525-B3E1-2E17-33F617A13E4C}"/>
              </a:ext>
            </a:extLst>
          </p:cNvPr>
          <p:cNvSpPr>
            <a:spLocks noGrp="1"/>
          </p:cNvSpPr>
          <p:nvPr>
            <p:ph idx="1"/>
          </p:nvPr>
        </p:nvSpPr>
        <p:spPr>
          <a:xfrm>
            <a:off x="152400" y="1253330"/>
            <a:ext cx="7043057" cy="5082155"/>
          </a:xfrm>
        </p:spPr>
        <p:txBody>
          <a:bodyPr>
            <a:normAutofit/>
          </a:bodyPr>
          <a:lstStyle/>
          <a:p>
            <a:r>
              <a:rPr lang="en-US" sz="2400"/>
              <a:t>Ability to do math</a:t>
            </a:r>
          </a:p>
          <a:p>
            <a:r>
              <a:rPr lang="en-US" sz="2400"/>
              <a:t>Ability to carb count</a:t>
            </a:r>
          </a:p>
          <a:p>
            <a:r>
              <a:rPr lang="en-US" sz="2400"/>
              <a:t>Complexity </a:t>
            </a:r>
          </a:p>
          <a:p>
            <a:pPr marL="0" indent="0">
              <a:buNone/>
            </a:pPr>
            <a:endParaRPr lang="en-US" sz="800"/>
          </a:p>
          <a:p>
            <a:r>
              <a:rPr lang="en-US" sz="2400"/>
              <a:t>“Old” mindset – PWD needs to jump  through all the hoops – “earn” the right to use CSII</a:t>
            </a:r>
          </a:p>
          <a:p>
            <a:pPr marL="0" indent="0">
              <a:buNone/>
            </a:pPr>
            <a:endParaRPr lang="en-US" sz="900"/>
          </a:p>
          <a:p>
            <a:r>
              <a:rPr lang="en-US" sz="2000" i="1"/>
              <a:t>“Of note, the treatment effect appeared to be similar among the patients who were receiving fixed doses of insulin and those who were counting carbohydrates for meal boluses before the trial and among the patients with higher as compared with lower numeracy scores at baseline.” </a:t>
            </a:r>
            <a:r>
              <a:rPr lang="en-US" sz="1400"/>
              <a:t>A Randomized Trial of Automated Insulin Delivery in Type 2 Diabetes NEJM 2025</a:t>
            </a:r>
          </a:p>
          <a:p>
            <a:endParaRPr lang="en-US" sz="2400" i="1"/>
          </a:p>
          <a:p>
            <a:endParaRPr lang="en-US" sz="2400"/>
          </a:p>
          <a:p>
            <a:endParaRPr lang="en-US" sz="2400"/>
          </a:p>
        </p:txBody>
      </p:sp>
      <p:pic>
        <p:nvPicPr>
          <p:cNvPr id="7" name="Picture 6">
            <a:extLst>
              <a:ext uri="{FF2B5EF4-FFF2-40B4-BE49-F238E27FC236}">
                <a16:creationId xmlns:a16="http://schemas.microsoft.com/office/drawing/2014/main" id="{1E280DDC-9E96-725C-9E72-4097B210C4BE}"/>
              </a:ext>
            </a:extLst>
          </p:cNvPr>
          <p:cNvPicPr>
            <a:picLocks noChangeAspect="1"/>
          </p:cNvPicPr>
          <p:nvPr/>
        </p:nvPicPr>
        <p:blipFill>
          <a:blip r:embed="rId3"/>
          <a:srcRect b="8776"/>
          <a:stretch>
            <a:fillRect/>
          </a:stretch>
        </p:blipFill>
        <p:spPr>
          <a:xfrm>
            <a:off x="7079797" y="1453242"/>
            <a:ext cx="3305175" cy="2432957"/>
          </a:xfrm>
          <a:prstGeom prst="ellipse">
            <a:avLst/>
          </a:prstGeom>
          <a:ln>
            <a:noFill/>
          </a:ln>
          <a:effectLst>
            <a:softEdge rad="112500"/>
          </a:effectLst>
        </p:spPr>
      </p:pic>
    </p:spTree>
    <p:extLst>
      <p:ext uri="{BB962C8B-B14F-4D97-AF65-F5344CB8AC3E}">
        <p14:creationId xmlns:p14="http://schemas.microsoft.com/office/powerpoint/2010/main" val="2679746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6914</Words>
  <Application>Microsoft Macintosh PowerPoint</Application>
  <PresentationFormat>Widescreen</PresentationFormat>
  <Paragraphs>302</Paragraphs>
  <Slides>33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ECHO Diabetes Clinical Decision-Making for Insulin Pump Use Focus on Use in Type 2 Diabetes</vt:lpstr>
      <vt:lpstr>Pre-question: Which one answer is correct? </vt:lpstr>
      <vt:lpstr>ADA 2026 Standards of Care</vt:lpstr>
      <vt:lpstr>Insulin Pump Therapy</vt:lpstr>
      <vt:lpstr>Tubed insulin pump</vt:lpstr>
      <vt:lpstr>Tubeless insulin pump</vt:lpstr>
      <vt:lpstr>Automated Insulin Delivery (AID) systems Hybrid Closed Loop (HCL) systems</vt:lpstr>
      <vt:lpstr>Algorithms Vary</vt:lpstr>
      <vt:lpstr>Non-Issues with CSII/AID systems in PWT2D</vt:lpstr>
      <vt:lpstr>Existing Hoop for CSII/AID in PWT2D</vt:lpstr>
      <vt:lpstr>Issues with CSII/AID in PWT2D</vt:lpstr>
      <vt:lpstr>Insulin Pumps with AID Systems</vt:lpstr>
      <vt:lpstr>Kudva YC, Raghinaru D, Lum JW, et al.; 2IQP Study Group. A randomized trial of automated insulin delivery in type 2 diabetes. N Engl J Med 2025;392:1801–1812</vt:lpstr>
      <vt:lpstr>Kudva YC, Raghinaru D, Lum JW, et al.; 2IQP Study Group. A randomized trial of automated insulin delivery in type 2 diabetes. N Engl J Med 2025;392:1801–1812</vt:lpstr>
      <vt:lpstr>Kudva YC, Raghinaru D, Lum JW, et al.; 2IQP Study Group. A randomized trial of automated insulin delivery in type 2 diabetes. N Engl J Med 2025;392:1801–1812</vt:lpstr>
      <vt:lpstr>Diabetes Research &amp; Clinical Practice. Volume 174108735April 2021 Improved glycemic control in 3,592 adults with type 2 diabetes mellitus initiating a tubeless insulin management system</vt:lpstr>
      <vt:lpstr>Pasquel FJ, Davis GM, Huffman DM, et al.; Omnipod 5 SECURE-T2D Consortium. Automated insulin delivery in adults with type 2 diabetes: a nonrandomized clinical trial. JAMA Netw Open Feb 2025  </vt:lpstr>
      <vt:lpstr>Pasquel FJ, Davis GM, Huffman DM, et al.; Omnipod 5 SECURE-T2D Consortium. Automated insulin delivery in adults with type 2 diabetes: a nonrandomized clinical trial. JAMA Netw Open Feb 2025  </vt:lpstr>
      <vt:lpstr>Pasquel FJ, Davis GM, Huffman DM, et al.; Omnipod 5 SECURE-T2D Consortium. Automated insulin delivery in adults with type 2 diabetes: a nonrandomized clinical trial. JAMA Netw Open Feb 2025  </vt:lpstr>
      <vt:lpstr>Key Points </vt:lpstr>
      <vt:lpstr>Post-question: Which one answer is correct? </vt:lpstr>
      <vt:lpstr>PowerPoint Presentation</vt:lpstr>
      <vt:lpstr>Medicare C-peptide Criteria Details</vt:lpstr>
      <vt:lpstr>Adults With Type 2 Diabetes Benefit From Automated Insulin Delivery Irrespective of C-Peptide Level. Diabetes Care September 15 2025. Irl B. Hirsch; Yogish C. Kudva; et al</vt:lpstr>
      <vt:lpstr>955-P: Effective Use of U-200 Insulin in OmniPod 5, Medtronic 780G, and Tandem X2 Systems June 2024 Diabetes 73 (Supplement_1)</vt:lpstr>
      <vt:lpstr>Practical considerations for using concentrated U200 insulin in automated insulin delivery systems Front. Endocrinol., 27 October 2025. Volume 16 - 2025 </vt:lpstr>
      <vt:lpstr>Practical considerations for using concentrated U200 insulin in automated insulin delivery systems Front. Endocrinol., 27 October 2025. Volume 16 - 2025 </vt:lpstr>
      <vt:lpstr>J Endocr Soc. 2023 Oct 5;7(Suppl 1):bvad114.873. doi: 10.1210/jendso/bvad114.873 FRI654  Concentrated Regular U-500 Insulin In An Automated Insulin Delivery System: A Case Report. John Aurora Jr, Aruna Saraswat . PMCID: PMC10554185 - Abstract</vt:lpstr>
      <vt:lpstr>Case of U500 insulin use in AID system</vt:lpstr>
      <vt:lpstr> Endocr Soc. 2025 Oct 22;9(Suppl 1):bvaf149.972. doi: 10.1210/jendso/bvaf149.972 MON-610    Use of Highly Concentrated U500 Insulin with Omnipod 5 in automated mode Palak Kiritbhai Patel, Aneeqa Saif, Pamela Rose Schroeder, Paul Alexander Sack . PMCID: PMC12543808. Abstract</vt:lpstr>
      <vt:lpstr>Safety and Effectiveness of MiniMedTM 780G Advanced Hybrid Closed-Loop Insulin Intensification in Adults with Insulin-Requiring Type 2 Diabetes Diabetes Technology &amp; Therapeutics Vol. 27, No. 5</vt:lpstr>
      <vt:lpstr>Endocrine Practice Volume 16, Issue 5p778-784September-October, 2010 A Prospective Trial of U500 Insulin Delivered by Omnipod in Patients With Type 2 Diabetes Mellitus and Severe Insulin Resistance Wendy S. Lane, MD mountaindiabetes@msn.com ∙ Stephen L. Weinrib, MD, FACE ∙ Jonathan M. Rappaport, MD ∙ Therese Przestrzelski, RN, BSN</vt:lpstr>
      <vt:lpstr>Diabetes Obes Metab. 2020 Jan 26;22(3):434–441. doi: 10.1111/dom.13947 Human regular U‐500 insulin via continuous subcutaneous insulin infusion versus multiple daily injections in adults with type 2 diabetes: The VIVID study George Grunberger 1,✉, Anuj Bhargava 2, Trang Ly 3, Howard Zisser 4, Liza L Ilag 5, James Malone 5, Ludi Fan 5, Shuyu Zhang 5, Jennal Johnson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Greenlee</dc:creator>
  <cp:lastModifiedBy>Cushman, Nicholas</cp:lastModifiedBy>
  <cp:revision>2</cp:revision>
  <dcterms:created xsi:type="dcterms:W3CDTF">2025-12-10T14:28:56Z</dcterms:created>
  <dcterms:modified xsi:type="dcterms:W3CDTF">2026-01-08T19:55:11Z</dcterms:modified>
</cp:coreProperties>
</file>