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62" r:id="rId5"/>
    <p:sldId id="260" r:id="rId6"/>
    <p:sldId id="261" r:id="rId7"/>
    <p:sldId id="263" r:id="rId8"/>
    <p:sldId id="264" r:id="rId9"/>
    <p:sldId id="265" r:id="rId10"/>
    <p:sldId id="266" r:id="rId11"/>
    <p:sldId id="267" r:id="rId12"/>
    <p:sldId id="268"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4" r:id="rId27"/>
    <p:sldId id="285" r:id="rId28"/>
    <p:sldId id="286" r:id="rId29"/>
    <p:sldId id="287" r:id="rId30"/>
    <p:sldId id="288" r:id="rId31"/>
    <p:sldId id="292" r:id="rId32"/>
    <p:sldId id="289" r:id="rId33"/>
    <p:sldId id="290"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970" autoAdjust="0"/>
  </p:normalViewPr>
  <p:slideViewPr>
    <p:cSldViewPr snapToGrid="0">
      <p:cViewPr varScale="1">
        <p:scale>
          <a:sx n="76" d="100"/>
          <a:sy n="76" d="100"/>
        </p:scale>
        <p:origin x="195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B0DCC-803F-4A2E-9FC5-4CF6D0505BB1}"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0402B8-276C-4BC8-9A21-F24D64862063}" type="slidenum">
              <a:rPr lang="en-US" smtClean="0"/>
              <a:t>‹#›</a:t>
            </a:fld>
            <a:endParaRPr lang="en-US"/>
          </a:p>
        </p:txBody>
      </p:sp>
    </p:spTree>
    <p:extLst>
      <p:ext uri="{BB962C8B-B14F-4D97-AF65-F5344CB8AC3E}">
        <p14:creationId xmlns:p14="http://schemas.microsoft.com/office/powerpoint/2010/main" val="1834804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this is your initial dispatch audio. Consider what things you would be worried about or thinking about prior to arrival at the patient.</a:t>
            </a:r>
          </a:p>
        </p:txBody>
      </p:sp>
      <p:sp>
        <p:nvSpPr>
          <p:cNvPr id="4" name="Slide Number Placeholder 3"/>
          <p:cNvSpPr>
            <a:spLocks noGrp="1"/>
          </p:cNvSpPr>
          <p:nvPr>
            <p:ph type="sldNum" sz="quarter" idx="5"/>
          </p:nvPr>
        </p:nvSpPr>
        <p:spPr/>
        <p:txBody>
          <a:bodyPr/>
          <a:lstStyle/>
          <a:p>
            <a:fld id="{9B0402B8-276C-4BC8-9A21-F24D64862063}" type="slidenum">
              <a:rPr lang="en-US" smtClean="0"/>
              <a:t>4</a:t>
            </a:fld>
            <a:endParaRPr lang="en-US"/>
          </a:p>
        </p:txBody>
      </p:sp>
    </p:spTree>
    <p:extLst>
      <p:ext uri="{BB962C8B-B14F-4D97-AF65-F5344CB8AC3E}">
        <p14:creationId xmlns:p14="http://schemas.microsoft.com/office/powerpoint/2010/main" val="418478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72A39-EE40-7F66-ED83-BC9757BC5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9C1FA-41CB-1D4E-DB13-F6A9753944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0A3C0-0D60-4E9D-6F5C-7591902F15DC}"/>
              </a:ext>
            </a:extLst>
          </p:cNvPr>
          <p:cNvSpPr>
            <a:spLocks noGrp="1"/>
          </p:cNvSpPr>
          <p:nvPr>
            <p:ph type="body" idx="1"/>
          </p:nvPr>
        </p:nvSpPr>
        <p:spPr/>
        <p:txBody>
          <a:bodyPr/>
          <a:lstStyle/>
          <a:p>
            <a:r>
              <a:rPr lang="en-US" b="0" i="0" dirty="0"/>
              <a:t>In terms of cardiac causes, there are the obvious ones we always think about. Things like </a:t>
            </a:r>
            <a:r>
              <a:rPr lang="en-US" b="1" i="0" dirty="0"/>
              <a:t>ventricular tachycardia </a:t>
            </a:r>
            <a:r>
              <a:rPr lang="en-US" b="0" i="0" dirty="0"/>
              <a:t>should be relatively straight-forward.</a:t>
            </a:r>
            <a:br>
              <a:rPr lang="en-US" b="0" i="0" dirty="0"/>
            </a:br>
            <a:br>
              <a:rPr lang="en-US" b="0" i="0" dirty="0"/>
            </a:br>
            <a:r>
              <a:rPr lang="en-US" b="0" i="0" dirty="0"/>
              <a:t>For the medics, you know the treatment of choice should be an </a:t>
            </a:r>
            <a:r>
              <a:rPr lang="en-US" b="0" i="0" dirty="0" err="1"/>
              <a:t>antiarrythmic</a:t>
            </a:r>
            <a:r>
              <a:rPr lang="en-US" b="0" i="0" dirty="0"/>
              <a:t>, which may vary depending on your protocols, but could be amiodarone or lidocaine. You know that they may need cardioversion, or defibrillation. And you know that, ultimately, this patient needs to be transported to a cardiac-capable facility for further evaluation, including echocardiogram, repeat EKGs, and cardiac intervention, including identifying </a:t>
            </a:r>
            <a:r>
              <a:rPr lang="en-US" b="1" i="1" dirty="0"/>
              <a:t>why </a:t>
            </a:r>
            <a:r>
              <a:rPr lang="en-US" b="0" i="0" dirty="0"/>
              <a:t>they’re in </a:t>
            </a:r>
            <a:r>
              <a:rPr lang="en-US" b="0" i="0" dirty="0" err="1"/>
              <a:t>VTach</a:t>
            </a:r>
            <a:r>
              <a:rPr lang="en-US" b="0" i="0" dirty="0"/>
              <a:t>. As we learned earlier, this patient is </a:t>
            </a:r>
            <a:r>
              <a:rPr lang="en-US" b="1" i="0" dirty="0"/>
              <a:t>more likely to die from their syncope.</a:t>
            </a:r>
          </a:p>
          <a:p>
            <a:endParaRPr lang="en-US" b="1" i="0" dirty="0"/>
          </a:p>
          <a:p>
            <a:r>
              <a:rPr lang="en-US" b="1" i="0" dirty="0"/>
              <a:t>So, lets run through some more EKGs with important, and sometimes more subtle findings.</a:t>
            </a:r>
            <a:endParaRPr lang="en-US" b="0" i="0" dirty="0"/>
          </a:p>
        </p:txBody>
      </p:sp>
      <p:sp>
        <p:nvSpPr>
          <p:cNvPr id="4" name="Slide Number Placeholder 3">
            <a:extLst>
              <a:ext uri="{FF2B5EF4-FFF2-40B4-BE49-F238E27FC236}">
                <a16:creationId xmlns:a16="http://schemas.microsoft.com/office/drawing/2014/main" id="{7959BAEE-FDA9-839F-971F-590F1EC67B8A}"/>
              </a:ext>
            </a:extLst>
          </p:cNvPr>
          <p:cNvSpPr>
            <a:spLocks noGrp="1"/>
          </p:cNvSpPr>
          <p:nvPr>
            <p:ph type="sldNum" sz="quarter" idx="5"/>
          </p:nvPr>
        </p:nvSpPr>
        <p:spPr/>
        <p:txBody>
          <a:bodyPr/>
          <a:lstStyle/>
          <a:p>
            <a:fld id="{9B0402B8-276C-4BC8-9A21-F24D64862063}" type="slidenum">
              <a:rPr lang="en-US" smtClean="0"/>
              <a:t>13</a:t>
            </a:fld>
            <a:endParaRPr lang="en-US"/>
          </a:p>
        </p:txBody>
      </p:sp>
    </p:spTree>
    <p:extLst>
      <p:ext uri="{BB962C8B-B14F-4D97-AF65-F5344CB8AC3E}">
        <p14:creationId xmlns:p14="http://schemas.microsoft.com/office/powerpoint/2010/main" val="305740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313D1-28AE-0518-C25A-E7ACCA5F5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B6EF5-36F0-4C81-65E4-741C881B3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7DFD55-1E71-7BCE-200E-DD4D2E17D5BB}"/>
              </a:ext>
            </a:extLst>
          </p:cNvPr>
          <p:cNvSpPr>
            <a:spLocks noGrp="1"/>
          </p:cNvSpPr>
          <p:nvPr>
            <p:ph type="body" idx="1"/>
          </p:nvPr>
        </p:nvSpPr>
        <p:spPr/>
        <p:txBody>
          <a:bodyPr/>
          <a:lstStyle/>
          <a:p>
            <a:r>
              <a:rPr lang="en-US" b="0" i="0" dirty="0"/>
              <a:t>This one is </a:t>
            </a:r>
            <a:r>
              <a:rPr lang="en-US" b="0" i="0" dirty="0" err="1"/>
              <a:t>torsades</a:t>
            </a:r>
            <a:r>
              <a:rPr lang="en-US" b="0" i="0" dirty="0"/>
              <a:t>. This is a scary, relatively rare rhythm, but requires different management and treatment than your typical VT.</a:t>
            </a:r>
            <a:br>
              <a:rPr lang="en-US" b="0" i="0" dirty="0"/>
            </a:br>
            <a:br>
              <a:rPr lang="en-US" b="0" i="0" dirty="0"/>
            </a:br>
            <a:r>
              <a:rPr lang="en-US" b="0" i="0" dirty="0"/>
              <a:t>As you know, </a:t>
            </a:r>
            <a:r>
              <a:rPr lang="en-US" b="0" i="0" dirty="0" err="1"/>
              <a:t>torsades</a:t>
            </a:r>
            <a:r>
              <a:rPr lang="en-US" b="0" i="0" dirty="0"/>
              <a:t> is a type of polymorphic VT, generally resulting from an R-on-T phenomenon where a prolonged QT interval causes repolarization at the relative refractory period, causing disorganized depolarization of cardiac myocytes. Usually this is caused a long QT interval and be worsened by </a:t>
            </a:r>
            <a:r>
              <a:rPr lang="en-US" b="1" i="0" dirty="0"/>
              <a:t>certain medications – the ones that we carry and give frequently include most antiemetics, </a:t>
            </a:r>
            <a:r>
              <a:rPr lang="en-US" b="1" i="0" dirty="0" err="1"/>
              <a:t>Droperidol</a:t>
            </a:r>
            <a:r>
              <a:rPr lang="en-US" b="1" i="0" dirty="0"/>
              <a:t> or Haloperidol.</a:t>
            </a:r>
            <a:br>
              <a:rPr lang="en-US" b="1" i="0" dirty="0"/>
            </a:br>
            <a:br>
              <a:rPr lang="en-US" b="1" i="0" dirty="0"/>
            </a:br>
            <a:r>
              <a:rPr lang="en-US" b="1" i="0" dirty="0"/>
              <a:t>Other medications that may worsen this are certain types of antibiotics, some medications for neurological issues like Parkinson’s Disease, and lots of drugs for chemotherapy. Methadone is also a common cause.</a:t>
            </a:r>
          </a:p>
          <a:p>
            <a:endParaRPr lang="en-US" b="1" i="0" dirty="0"/>
          </a:p>
          <a:p>
            <a:r>
              <a:rPr lang="en-US" b="1" i="0" dirty="0"/>
              <a:t>These medications are fine to give… if you want to kill your patient. Treated with magnesium, and that help change the calcium flow in the cardiac myocytes and stabilize that cardiac </a:t>
            </a:r>
            <a:r>
              <a:rPr lang="en-US" b="1" i="0" dirty="0" err="1"/>
              <a:t>myocte</a:t>
            </a:r>
            <a:r>
              <a:rPr lang="en-US" b="1" i="0" dirty="0"/>
              <a:t>.</a:t>
            </a:r>
            <a:endParaRPr lang="en-US" b="0" i="0" dirty="0"/>
          </a:p>
        </p:txBody>
      </p:sp>
      <p:sp>
        <p:nvSpPr>
          <p:cNvPr id="4" name="Slide Number Placeholder 3">
            <a:extLst>
              <a:ext uri="{FF2B5EF4-FFF2-40B4-BE49-F238E27FC236}">
                <a16:creationId xmlns:a16="http://schemas.microsoft.com/office/drawing/2014/main" id="{5668EC49-8745-D35C-02D7-877EF18092E8}"/>
              </a:ext>
            </a:extLst>
          </p:cNvPr>
          <p:cNvSpPr>
            <a:spLocks noGrp="1"/>
          </p:cNvSpPr>
          <p:nvPr>
            <p:ph type="sldNum" sz="quarter" idx="5"/>
          </p:nvPr>
        </p:nvSpPr>
        <p:spPr/>
        <p:txBody>
          <a:bodyPr/>
          <a:lstStyle/>
          <a:p>
            <a:fld id="{9B0402B8-276C-4BC8-9A21-F24D64862063}" type="slidenum">
              <a:rPr lang="en-US" smtClean="0"/>
              <a:t>14</a:t>
            </a:fld>
            <a:endParaRPr lang="en-US"/>
          </a:p>
        </p:txBody>
      </p:sp>
    </p:spTree>
    <p:extLst>
      <p:ext uri="{BB962C8B-B14F-4D97-AF65-F5344CB8AC3E}">
        <p14:creationId xmlns:p14="http://schemas.microsoft.com/office/powerpoint/2010/main" val="567835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297F7-B16C-CA12-A00B-514F6E196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4863C-4A3A-91C2-CC95-F4C13F59B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08425-A55F-1170-DEC3-FECD09F4B623}"/>
              </a:ext>
            </a:extLst>
          </p:cNvPr>
          <p:cNvSpPr>
            <a:spLocks noGrp="1"/>
          </p:cNvSpPr>
          <p:nvPr>
            <p:ph type="body" idx="1"/>
          </p:nvPr>
        </p:nvSpPr>
        <p:spPr/>
        <p:txBody>
          <a:bodyPr/>
          <a:lstStyle/>
          <a:p>
            <a:r>
              <a:rPr lang="en-US" b="0" i="0" dirty="0"/>
              <a:t>This is Wolf-Parkinson-White (WPW). You can see based on the wide QRS and presence of a delta wave, often best seen in the precordial leads.</a:t>
            </a:r>
            <a:br>
              <a:rPr lang="en-US" b="0" i="0" dirty="0"/>
            </a:br>
            <a:br>
              <a:rPr lang="en-US" b="0" i="0" dirty="0"/>
            </a:br>
            <a:r>
              <a:rPr lang="en-US" b="0" i="0" dirty="0"/>
              <a:t>In patients who experience syncope and have delta waves on EKG, you should be highly suspicious of </a:t>
            </a:r>
            <a:r>
              <a:rPr lang="en-US" b="1" i="0" dirty="0"/>
              <a:t>WPW, which can progress to sudden </a:t>
            </a:r>
            <a:r>
              <a:rPr lang="en-US" b="1" i="0" dirty="0" err="1"/>
              <a:t>tachyarrythmias</a:t>
            </a:r>
            <a:r>
              <a:rPr lang="en-US" b="1" i="0" dirty="0"/>
              <a:t> and unstable tachycardias.</a:t>
            </a:r>
            <a:br>
              <a:rPr lang="en-US" b="1" i="0" dirty="0"/>
            </a:br>
            <a:br>
              <a:rPr lang="en-US" b="1" i="0" dirty="0"/>
            </a:br>
            <a:r>
              <a:rPr lang="en-US" b="0" i="0" dirty="0"/>
              <a:t>If the electrical circuit goes unchecked through the accessory pathway, this can lead to an unstable, rapid tachycardia that appears similar to </a:t>
            </a:r>
            <a:r>
              <a:rPr lang="en-US" b="0" i="0" dirty="0" err="1"/>
              <a:t>Afib</a:t>
            </a:r>
            <a:r>
              <a:rPr lang="en-US" b="0" i="0" dirty="0"/>
              <a:t> with RVR on EKG, but still with the presence of subtle delta waves.</a:t>
            </a:r>
            <a:br>
              <a:rPr lang="en-US" b="1" i="0" dirty="0"/>
            </a:br>
            <a:br>
              <a:rPr lang="en-US" b="1" i="0" dirty="0"/>
            </a:br>
            <a:endParaRPr lang="en-US" b="0" i="0" dirty="0"/>
          </a:p>
        </p:txBody>
      </p:sp>
      <p:sp>
        <p:nvSpPr>
          <p:cNvPr id="4" name="Slide Number Placeholder 3">
            <a:extLst>
              <a:ext uri="{FF2B5EF4-FFF2-40B4-BE49-F238E27FC236}">
                <a16:creationId xmlns:a16="http://schemas.microsoft.com/office/drawing/2014/main" id="{08D2D71E-E188-76DE-8970-E0CA516DABE7}"/>
              </a:ext>
            </a:extLst>
          </p:cNvPr>
          <p:cNvSpPr>
            <a:spLocks noGrp="1"/>
          </p:cNvSpPr>
          <p:nvPr>
            <p:ph type="sldNum" sz="quarter" idx="5"/>
          </p:nvPr>
        </p:nvSpPr>
        <p:spPr/>
        <p:txBody>
          <a:bodyPr/>
          <a:lstStyle/>
          <a:p>
            <a:fld id="{9B0402B8-276C-4BC8-9A21-F24D64862063}" type="slidenum">
              <a:rPr lang="en-US" smtClean="0"/>
              <a:t>15</a:t>
            </a:fld>
            <a:endParaRPr lang="en-US"/>
          </a:p>
        </p:txBody>
      </p:sp>
    </p:spTree>
    <p:extLst>
      <p:ext uri="{BB962C8B-B14F-4D97-AF65-F5344CB8AC3E}">
        <p14:creationId xmlns:p14="http://schemas.microsoft.com/office/powerpoint/2010/main" val="429176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13252-0784-B45A-D252-FC9FC397F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C995F-11EC-3966-2504-B1004E1E5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0EC75-F838-F6B6-FA87-C88891989502}"/>
              </a:ext>
            </a:extLst>
          </p:cNvPr>
          <p:cNvSpPr>
            <a:spLocks noGrp="1"/>
          </p:cNvSpPr>
          <p:nvPr>
            <p:ph type="body" idx="1"/>
          </p:nvPr>
        </p:nvSpPr>
        <p:spPr/>
        <p:txBody>
          <a:bodyPr/>
          <a:lstStyle/>
          <a:p>
            <a:r>
              <a:rPr lang="en-US" b="0" i="0" dirty="0"/>
              <a:t>The important difference here is the wide QRS and subtle Delta waves. If you see this,</a:t>
            </a:r>
            <a:r>
              <a:rPr lang="en-US" b="1" i="0" dirty="0"/>
              <a:t> do not give adenosine, </a:t>
            </a:r>
            <a:r>
              <a:rPr lang="en-US" b="0" i="0" dirty="0"/>
              <a:t>as this could lead to rapid progression to VF.</a:t>
            </a:r>
            <a:br>
              <a:rPr lang="en-US" b="0" i="0" dirty="0"/>
            </a:br>
            <a:br>
              <a:rPr lang="en-US" b="0" i="0" dirty="0"/>
            </a:br>
            <a:r>
              <a:rPr lang="en-US" b="0" i="0" dirty="0"/>
              <a:t>Instead, some agencies may carry procainamide. </a:t>
            </a:r>
            <a:r>
              <a:rPr lang="en-US" b="1" i="0" dirty="0"/>
              <a:t>Procainamide is preferred, as it has no blocking effect at the AV node and targets the accessory pathway.</a:t>
            </a:r>
          </a:p>
        </p:txBody>
      </p:sp>
      <p:sp>
        <p:nvSpPr>
          <p:cNvPr id="4" name="Slide Number Placeholder 3">
            <a:extLst>
              <a:ext uri="{FF2B5EF4-FFF2-40B4-BE49-F238E27FC236}">
                <a16:creationId xmlns:a16="http://schemas.microsoft.com/office/drawing/2014/main" id="{D2FFA404-0B9C-678F-4923-77926F071E02}"/>
              </a:ext>
            </a:extLst>
          </p:cNvPr>
          <p:cNvSpPr>
            <a:spLocks noGrp="1"/>
          </p:cNvSpPr>
          <p:nvPr>
            <p:ph type="sldNum" sz="quarter" idx="5"/>
          </p:nvPr>
        </p:nvSpPr>
        <p:spPr/>
        <p:txBody>
          <a:bodyPr/>
          <a:lstStyle/>
          <a:p>
            <a:fld id="{9B0402B8-276C-4BC8-9A21-F24D64862063}" type="slidenum">
              <a:rPr lang="en-US" smtClean="0"/>
              <a:t>16</a:t>
            </a:fld>
            <a:endParaRPr lang="en-US"/>
          </a:p>
        </p:txBody>
      </p:sp>
    </p:spTree>
    <p:extLst>
      <p:ext uri="{BB962C8B-B14F-4D97-AF65-F5344CB8AC3E}">
        <p14:creationId xmlns:p14="http://schemas.microsoft.com/office/powerpoint/2010/main" val="2650965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6E4A9-3FD0-569E-95F4-6C1AD642F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90CFD-0E16-2380-9DD8-A5EDFC8B5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A3F793-8829-05E1-3BD6-FF74DA5FBAFA}"/>
              </a:ext>
            </a:extLst>
          </p:cNvPr>
          <p:cNvSpPr>
            <a:spLocks noGrp="1"/>
          </p:cNvSpPr>
          <p:nvPr>
            <p:ph type="body" idx="1"/>
          </p:nvPr>
        </p:nvSpPr>
        <p:spPr/>
        <p:txBody>
          <a:bodyPr/>
          <a:lstStyle/>
          <a:p>
            <a:r>
              <a:rPr lang="en-US" b="0" i="0" dirty="0"/>
              <a:t>One other important cause, especially in young people with syncope, is congenital cardiac issues, including long QT syndrome, and hypertrophic cardiomyopathy.</a:t>
            </a:r>
            <a:endParaRPr lang="en-US" b="1" i="0" dirty="0"/>
          </a:p>
        </p:txBody>
      </p:sp>
      <p:sp>
        <p:nvSpPr>
          <p:cNvPr id="4" name="Slide Number Placeholder 3">
            <a:extLst>
              <a:ext uri="{FF2B5EF4-FFF2-40B4-BE49-F238E27FC236}">
                <a16:creationId xmlns:a16="http://schemas.microsoft.com/office/drawing/2014/main" id="{403871BE-D785-798D-10A0-F700803E86D6}"/>
              </a:ext>
            </a:extLst>
          </p:cNvPr>
          <p:cNvSpPr>
            <a:spLocks noGrp="1"/>
          </p:cNvSpPr>
          <p:nvPr>
            <p:ph type="sldNum" sz="quarter" idx="5"/>
          </p:nvPr>
        </p:nvSpPr>
        <p:spPr/>
        <p:txBody>
          <a:bodyPr/>
          <a:lstStyle/>
          <a:p>
            <a:fld id="{9B0402B8-276C-4BC8-9A21-F24D64862063}" type="slidenum">
              <a:rPr lang="en-US" smtClean="0"/>
              <a:t>17</a:t>
            </a:fld>
            <a:endParaRPr lang="en-US"/>
          </a:p>
        </p:txBody>
      </p:sp>
    </p:spTree>
    <p:extLst>
      <p:ext uri="{BB962C8B-B14F-4D97-AF65-F5344CB8AC3E}">
        <p14:creationId xmlns:p14="http://schemas.microsoft.com/office/powerpoint/2010/main" val="3956403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F202A-00D1-3544-5039-1384D0944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E3A9F-79A5-B534-5D68-3D5E9AE44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85347-5D2D-33C6-E68B-1AEA7C9B7FE6}"/>
              </a:ext>
            </a:extLst>
          </p:cNvPr>
          <p:cNvSpPr>
            <a:spLocks noGrp="1"/>
          </p:cNvSpPr>
          <p:nvPr>
            <p:ph type="body" idx="1"/>
          </p:nvPr>
        </p:nvSpPr>
        <p:spPr/>
        <p:txBody>
          <a:bodyPr/>
          <a:lstStyle/>
          <a:p>
            <a:r>
              <a:rPr lang="en-US" b="1" i="0" dirty="0"/>
              <a:t>HCM is the most common cause of cardiac death in young athletes, and these patients often collapse in public during high-intensity exercise or competition.</a:t>
            </a:r>
            <a:br>
              <a:rPr lang="en-US" b="1" i="0" dirty="0"/>
            </a:br>
            <a:br>
              <a:rPr lang="en-US" b="1" i="0" dirty="0"/>
            </a:br>
            <a:r>
              <a:rPr lang="en-US" b="1" i="0" dirty="0"/>
              <a:t>Because of this thickened septum, in states of dehydration and rapid heart beat, there is less filling of the left ventricle, which can lead to the mitral valve to “block” the outflow. This may cause severe palpitations, severe respiratory distress, and collapse with sudden cardiac death.</a:t>
            </a:r>
          </a:p>
        </p:txBody>
      </p:sp>
      <p:sp>
        <p:nvSpPr>
          <p:cNvPr id="4" name="Slide Number Placeholder 3">
            <a:extLst>
              <a:ext uri="{FF2B5EF4-FFF2-40B4-BE49-F238E27FC236}">
                <a16:creationId xmlns:a16="http://schemas.microsoft.com/office/drawing/2014/main" id="{5055FFC4-13B6-830C-F72D-A0787D092170}"/>
              </a:ext>
            </a:extLst>
          </p:cNvPr>
          <p:cNvSpPr>
            <a:spLocks noGrp="1"/>
          </p:cNvSpPr>
          <p:nvPr>
            <p:ph type="sldNum" sz="quarter" idx="5"/>
          </p:nvPr>
        </p:nvSpPr>
        <p:spPr/>
        <p:txBody>
          <a:bodyPr/>
          <a:lstStyle/>
          <a:p>
            <a:fld id="{9B0402B8-276C-4BC8-9A21-F24D64862063}" type="slidenum">
              <a:rPr lang="en-US" smtClean="0"/>
              <a:t>18</a:t>
            </a:fld>
            <a:endParaRPr lang="en-US"/>
          </a:p>
        </p:txBody>
      </p:sp>
    </p:spTree>
    <p:extLst>
      <p:ext uri="{BB962C8B-B14F-4D97-AF65-F5344CB8AC3E}">
        <p14:creationId xmlns:p14="http://schemas.microsoft.com/office/powerpoint/2010/main" val="159660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960B9-7B88-B806-E919-007907D72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1D237-B284-B6F3-546C-B12DE0E7A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A10BC4-9704-11D0-BD29-533E21ECCD2F}"/>
              </a:ext>
            </a:extLst>
          </p:cNvPr>
          <p:cNvSpPr>
            <a:spLocks noGrp="1"/>
          </p:cNvSpPr>
          <p:nvPr>
            <p:ph type="body" idx="1"/>
          </p:nvPr>
        </p:nvSpPr>
        <p:spPr/>
        <p:txBody>
          <a:bodyPr/>
          <a:lstStyle/>
          <a:p>
            <a:r>
              <a:rPr lang="en-US" b="1" i="0" dirty="0"/>
              <a:t>In HCM, EKGs will often display very tall, but narrow, QRS complexes with Q-waves. This reflects the enlarged septum and may be a precursor to sudden cardiac death. The Q-waves in a young, otherwise healthy, individual do </a:t>
            </a:r>
            <a:r>
              <a:rPr lang="en-US" b="1" i="1" dirty="0"/>
              <a:t>not </a:t>
            </a:r>
            <a:r>
              <a:rPr lang="en-US" b="1" i="0" dirty="0"/>
              <a:t>indicate prior infarct.</a:t>
            </a:r>
            <a:br>
              <a:rPr lang="en-US" b="1" i="0" dirty="0"/>
            </a:br>
            <a:br>
              <a:rPr lang="en-US" b="1" i="0" dirty="0"/>
            </a:br>
            <a:r>
              <a:rPr lang="en-US" b="1" i="0" dirty="0"/>
              <a:t>These patients should not be allowed to return to competition until cleared by a doctor. If hypotensive or still symptomatic when you arrive, consider a fluid bolus to help improve the left-ventricular volume and stroke volume.</a:t>
            </a:r>
          </a:p>
          <a:p>
            <a:endParaRPr lang="en-US" b="1" i="0" dirty="0"/>
          </a:p>
          <a:p>
            <a:r>
              <a:rPr lang="en-US" b="1" i="0" dirty="0"/>
              <a:t>If in arrest on your arrival, do your standard ACLS but prioritize additional IV fluids.</a:t>
            </a:r>
          </a:p>
        </p:txBody>
      </p:sp>
      <p:sp>
        <p:nvSpPr>
          <p:cNvPr id="4" name="Slide Number Placeholder 3">
            <a:extLst>
              <a:ext uri="{FF2B5EF4-FFF2-40B4-BE49-F238E27FC236}">
                <a16:creationId xmlns:a16="http://schemas.microsoft.com/office/drawing/2014/main" id="{A29A07D8-5340-2908-5819-438214FFA06A}"/>
              </a:ext>
            </a:extLst>
          </p:cNvPr>
          <p:cNvSpPr>
            <a:spLocks noGrp="1"/>
          </p:cNvSpPr>
          <p:nvPr>
            <p:ph type="sldNum" sz="quarter" idx="5"/>
          </p:nvPr>
        </p:nvSpPr>
        <p:spPr/>
        <p:txBody>
          <a:bodyPr/>
          <a:lstStyle/>
          <a:p>
            <a:fld id="{9B0402B8-276C-4BC8-9A21-F24D64862063}" type="slidenum">
              <a:rPr lang="en-US" smtClean="0"/>
              <a:t>19</a:t>
            </a:fld>
            <a:endParaRPr lang="en-US"/>
          </a:p>
        </p:txBody>
      </p:sp>
    </p:spTree>
    <p:extLst>
      <p:ext uri="{BB962C8B-B14F-4D97-AF65-F5344CB8AC3E}">
        <p14:creationId xmlns:p14="http://schemas.microsoft.com/office/powerpoint/2010/main" val="259697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0CC41-864F-58CA-90C3-7903D0A36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AD49D-9480-9204-BEF7-155BA805D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7BC75-2FBF-FBD3-6BF8-61DF5E72C0D3}"/>
              </a:ext>
            </a:extLst>
          </p:cNvPr>
          <p:cNvSpPr>
            <a:spLocks noGrp="1"/>
          </p:cNvSpPr>
          <p:nvPr>
            <p:ph type="body" idx="1"/>
          </p:nvPr>
        </p:nvSpPr>
        <p:spPr/>
        <p:txBody>
          <a:bodyPr/>
          <a:lstStyle/>
          <a:p>
            <a:r>
              <a:rPr lang="en-US" b="0" i="0" dirty="0"/>
              <a:t>OK, so lets switch gears a bit.</a:t>
            </a:r>
            <a:br>
              <a:rPr lang="en-US" b="0" i="0" dirty="0"/>
            </a:br>
            <a:br>
              <a:rPr lang="en-US" b="0" i="0" dirty="0"/>
            </a:br>
            <a:r>
              <a:rPr lang="en-US" b="0" i="0" dirty="0"/>
              <a:t>Vasovagal syncope is </a:t>
            </a:r>
            <a:r>
              <a:rPr lang="en-US" b="1" i="1" dirty="0"/>
              <a:t>common, </a:t>
            </a:r>
            <a:r>
              <a:rPr lang="en-US" b="0" i="0" dirty="0"/>
              <a:t>and fortunately pretty benign. If you correct the underlying issue and remove the physical stressors or the cause, they usually do fine and generally just need to be observed for a period of time – I still recommend this be done with some bloodwork and monitoring in an emergency department, but if it’s a clear case of vasovagal syncope and they otherwise look fine, I have no problem with letting these patients decline transport.</a:t>
            </a:r>
          </a:p>
          <a:p>
            <a:endParaRPr lang="en-US" b="0" i="0" dirty="0"/>
          </a:p>
          <a:p>
            <a:endParaRPr lang="en-US" b="0" i="0" dirty="0"/>
          </a:p>
          <a:p>
            <a:r>
              <a:rPr lang="en-US" b="0" i="0" dirty="0"/>
              <a:t>Symptoms are often similar, with dizziness, lightheadedness, sweating/feeling of warmth, or nausea being common, and a rapid return to baseline.</a:t>
            </a:r>
          </a:p>
          <a:p>
            <a:endParaRPr lang="en-US" b="0" i="0" dirty="0"/>
          </a:p>
          <a:p>
            <a:endParaRPr lang="en-US" b="0" i="0" dirty="0"/>
          </a:p>
        </p:txBody>
      </p:sp>
      <p:sp>
        <p:nvSpPr>
          <p:cNvPr id="4" name="Slide Number Placeholder 3">
            <a:extLst>
              <a:ext uri="{FF2B5EF4-FFF2-40B4-BE49-F238E27FC236}">
                <a16:creationId xmlns:a16="http://schemas.microsoft.com/office/drawing/2014/main" id="{E9DC7BD4-E83A-5AAA-D0E6-40E71DFF426A}"/>
              </a:ext>
            </a:extLst>
          </p:cNvPr>
          <p:cNvSpPr>
            <a:spLocks noGrp="1"/>
          </p:cNvSpPr>
          <p:nvPr>
            <p:ph type="sldNum" sz="quarter" idx="5"/>
          </p:nvPr>
        </p:nvSpPr>
        <p:spPr/>
        <p:txBody>
          <a:bodyPr/>
          <a:lstStyle/>
          <a:p>
            <a:fld id="{9B0402B8-276C-4BC8-9A21-F24D64862063}" type="slidenum">
              <a:rPr lang="en-US" smtClean="0"/>
              <a:t>20</a:t>
            </a:fld>
            <a:endParaRPr lang="en-US"/>
          </a:p>
        </p:txBody>
      </p:sp>
    </p:spTree>
    <p:extLst>
      <p:ext uri="{BB962C8B-B14F-4D97-AF65-F5344CB8AC3E}">
        <p14:creationId xmlns:p14="http://schemas.microsoft.com/office/powerpoint/2010/main" val="175310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BD943-D6B6-B1F1-9FAA-1F5AE662C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A39B3-61D8-967B-A49C-B7C6355ED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5AA47-BA08-C457-31DE-69E595E65AC2}"/>
              </a:ext>
            </a:extLst>
          </p:cNvPr>
          <p:cNvSpPr>
            <a:spLocks noGrp="1"/>
          </p:cNvSpPr>
          <p:nvPr>
            <p:ph type="body" idx="1"/>
          </p:nvPr>
        </p:nvSpPr>
        <p:spPr/>
        <p:txBody>
          <a:bodyPr/>
          <a:lstStyle/>
          <a:p>
            <a:r>
              <a:rPr lang="en-US" b="0" i="0" dirty="0"/>
              <a:t>Essentially, in response to some kind of </a:t>
            </a:r>
            <a:r>
              <a:rPr lang="en-US" b="0" i="0" dirty="0" err="1"/>
              <a:t>strssors</a:t>
            </a:r>
            <a:r>
              <a:rPr lang="en-US" b="0" i="0" dirty="0"/>
              <a:t> – whether it’s pain, being surprised, seeing blood drawn or a traumatic event, some amount of irregular autonomic dysfunction may occur which leads to stimulation of the vagal nerve and a parasympathetic response.</a:t>
            </a:r>
            <a:br>
              <a:rPr lang="en-US" b="0" i="0" dirty="0"/>
            </a:br>
            <a:br>
              <a:rPr lang="en-US" b="0" i="0" dirty="0"/>
            </a:br>
            <a:r>
              <a:rPr lang="en-US" b="0" i="0" dirty="0"/>
              <a:t>As a result of  this parasympathetic stimulation, there may be </a:t>
            </a:r>
            <a:r>
              <a:rPr lang="en-US" b="1" i="0" dirty="0"/>
              <a:t>transient bradycardia and hypotension. As you know, the parasympathetic stimulation may lead to dilation of the blood vessels … which may cause dizziness, sweatiness, and a sensation of warmth prior to collapsing.</a:t>
            </a:r>
            <a:br>
              <a:rPr lang="en-US" b="1" i="0" dirty="0"/>
            </a:br>
            <a:br>
              <a:rPr lang="en-US" b="1" i="0" dirty="0"/>
            </a:br>
            <a:r>
              <a:rPr lang="en-US" b="0" i="0" dirty="0"/>
              <a:t>You should still do the same assessment for these patients as potential cardiac patients, but they often will get better quickly – potentially before your arrival on scene.</a:t>
            </a:r>
          </a:p>
        </p:txBody>
      </p:sp>
      <p:sp>
        <p:nvSpPr>
          <p:cNvPr id="4" name="Slide Number Placeholder 3">
            <a:extLst>
              <a:ext uri="{FF2B5EF4-FFF2-40B4-BE49-F238E27FC236}">
                <a16:creationId xmlns:a16="http://schemas.microsoft.com/office/drawing/2014/main" id="{BFD5AD4B-DF85-340B-0A7B-F35C8EFED504}"/>
              </a:ext>
            </a:extLst>
          </p:cNvPr>
          <p:cNvSpPr>
            <a:spLocks noGrp="1"/>
          </p:cNvSpPr>
          <p:nvPr>
            <p:ph type="sldNum" sz="quarter" idx="5"/>
          </p:nvPr>
        </p:nvSpPr>
        <p:spPr/>
        <p:txBody>
          <a:bodyPr/>
          <a:lstStyle/>
          <a:p>
            <a:fld id="{9B0402B8-276C-4BC8-9A21-F24D64862063}" type="slidenum">
              <a:rPr lang="en-US" smtClean="0"/>
              <a:t>21</a:t>
            </a:fld>
            <a:endParaRPr lang="en-US"/>
          </a:p>
        </p:txBody>
      </p:sp>
    </p:spTree>
    <p:extLst>
      <p:ext uri="{BB962C8B-B14F-4D97-AF65-F5344CB8AC3E}">
        <p14:creationId xmlns:p14="http://schemas.microsoft.com/office/powerpoint/2010/main" val="764252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896DA-BEA0-4FEA-564C-ED0E74E0B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80FF9-6AC5-B676-194D-126DF4992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475AD-23AA-AEB6-E469-605C1C3F21B2}"/>
              </a:ext>
            </a:extLst>
          </p:cNvPr>
          <p:cNvSpPr>
            <a:spLocks noGrp="1"/>
          </p:cNvSpPr>
          <p:nvPr>
            <p:ph type="body" idx="1"/>
          </p:nvPr>
        </p:nvSpPr>
        <p:spPr/>
        <p:txBody>
          <a:bodyPr/>
          <a:lstStyle/>
          <a:p>
            <a:r>
              <a:rPr lang="en-US" b="0" i="0" dirty="0"/>
              <a:t>Orthostatic syncope can be more concerning than vasovagal, but is usually easier to identify, since patients don’t rapidly improve (usually) and will still feel dizzy or lightheaded on your arrival.</a:t>
            </a:r>
          </a:p>
          <a:p>
            <a:endParaRPr lang="en-US" b="0" i="0" dirty="0"/>
          </a:p>
          <a:p>
            <a:r>
              <a:rPr lang="en-US" b="0" i="0" dirty="0"/>
              <a:t>The formal definition is a drop in SBP &gt;20mmHg or DBP &gt;10 mmHg when moving to an upright position, but really, if someone gets super dizzy and stays dizzy while standing up, that’s usually good enough to make a presumptive diagnosis or orthostatic hypotension.</a:t>
            </a:r>
          </a:p>
          <a:p>
            <a:endParaRPr lang="en-US" b="0" i="0" dirty="0"/>
          </a:p>
          <a:p>
            <a:r>
              <a:rPr lang="en-US" b="0" i="0" dirty="0"/>
              <a:t>This can often be caused by dehydration, medications, and, more rarely, nerve disorders.</a:t>
            </a:r>
          </a:p>
          <a:p>
            <a:endParaRPr lang="en-US" b="0" i="0" dirty="0"/>
          </a:p>
          <a:p>
            <a:endParaRPr lang="en-US" b="0" i="0" dirty="0"/>
          </a:p>
        </p:txBody>
      </p:sp>
      <p:sp>
        <p:nvSpPr>
          <p:cNvPr id="4" name="Slide Number Placeholder 3">
            <a:extLst>
              <a:ext uri="{FF2B5EF4-FFF2-40B4-BE49-F238E27FC236}">
                <a16:creationId xmlns:a16="http://schemas.microsoft.com/office/drawing/2014/main" id="{A6FBAA96-0149-E2C2-5FBE-072CA501D118}"/>
              </a:ext>
            </a:extLst>
          </p:cNvPr>
          <p:cNvSpPr>
            <a:spLocks noGrp="1"/>
          </p:cNvSpPr>
          <p:nvPr>
            <p:ph type="sldNum" sz="quarter" idx="5"/>
          </p:nvPr>
        </p:nvSpPr>
        <p:spPr/>
        <p:txBody>
          <a:bodyPr/>
          <a:lstStyle/>
          <a:p>
            <a:fld id="{9B0402B8-276C-4BC8-9A21-F24D64862063}" type="slidenum">
              <a:rPr lang="en-US" smtClean="0"/>
              <a:t>22</a:t>
            </a:fld>
            <a:endParaRPr lang="en-US"/>
          </a:p>
        </p:txBody>
      </p:sp>
    </p:spTree>
    <p:extLst>
      <p:ext uri="{BB962C8B-B14F-4D97-AF65-F5344CB8AC3E}">
        <p14:creationId xmlns:p14="http://schemas.microsoft.com/office/powerpoint/2010/main" val="386805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the things </a:t>
            </a:r>
            <a:r>
              <a:rPr lang="en-US" i="1" dirty="0"/>
              <a:t>I </a:t>
            </a:r>
            <a:r>
              <a:rPr lang="en-US" i="0" dirty="0"/>
              <a:t>would think about as a potential cause of syncope.</a:t>
            </a:r>
            <a:endParaRPr lang="en-US" dirty="0"/>
          </a:p>
        </p:txBody>
      </p:sp>
      <p:sp>
        <p:nvSpPr>
          <p:cNvPr id="4" name="Slide Number Placeholder 3"/>
          <p:cNvSpPr>
            <a:spLocks noGrp="1"/>
          </p:cNvSpPr>
          <p:nvPr>
            <p:ph type="sldNum" sz="quarter" idx="5"/>
          </p:nvPr>
        </p:nvSpPr>
        <p:spPr/>
        <p:txBody>
          <a:bodyPr/>
          <a:lstStyle/>
          <a:p>
            <a:fld id="{9B0402B8-276C-4BC8-9A21-F24D64862063}" type="slidenum">
              <a:rPr lang="en-US" smtClean="0"/>
              <a:t>5</a:t>
            </a:fld>
            <a:endParaRPr lang="en-US"/>
          </a:p>
        </p:txBody>
      </p:sp>
    </p:spTree>
    <p:extLst>
      <p:ext uri="{BB962C8B-B14F-4D97-AF65-F5344CB8AC3E}">
        <p14:creationId xmlns:p14="http://schemas.microsoft.com/office/powerpoint/2010/main" val="747424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68EEA-D2CE-6D15-148B-EA1E3A5E9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7A7E3-9C34-80E8-3FC4-0997FDD1B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327EC-C80C-D56A-7400-24B4EF3AB358}"/>
              </a:ext>
            </a:extLst>
          </p:cNvPr>
          <p:cNvSpPr>
            <a:spLocks noGrp="1"/>
          </p:cNvSpPr>
          <p:nvPr>
            <p:ph type="body" idx="1"/>
          </p:nvPr>
        </p:nvSpPr>
        <p:spPr/>
        <p:txBody>
          <a:bodyPr/>
          <a:lstStyle/>
          <a:p>
            <a:r>
              <a:rPr lang="en-US" b="0" i="0" dirty="0"/>
              <a:t>Essentially, as a patient stands, their autonomic nervous system </a:t>
            </a:r>
            <a:r>
              <a:rPr lang="en-US" b="0" i="1" dirty="0"/>
              <a:t>should </a:t>
            </a:r>
            <a:r>
              <a:rPr lang="en-US" b="0" i="0" dirty="0"/>
              <a:t>respond with increased stimulation of cardiac activity and potentially vasoconstriction to increase the blood flow to counter gravity and the position changes.</a:t>
            </a:r>
            <a:br>
              <a:rPr lang="en-US" b="0" i="0" dirty="0"/>
            </a:br>
            <a:br>
              <a:rPr lang="en-US" b="0" i="0" dirty="0"/>
            </a:br>
            <a:r>
              <a:rPr lang="en-US" b="0" i="0" dirty="0"/>
              <a:t>If the body can’t compensate rapidly (as should happen in a healthy patient), this will result in decreased </a:t>
            </a:r>
            <a:r>
              <a:rPr lang="en-US" b="0" i="0" dirty="0" err="1"/>
              <a:t>bloodflow</a:t>
            </a:r>
            <a:r>
              <a:rPr lang="en-US" b="0" i="0" dirty="0"/>
              <a:t> to the brain, and, thus, syncope.</a:t>
            </a:r>
          </a:p>
          <a:p>
            <a:endParaRPr lang="en-US" b="0" i="0" dirty="0"/>
          </a:p>
          <a:p>
            <a:r>
              <a:rPr lang="en-US" b="0" i="0" dirty="0"/>
              <a:t>It is incredibly important to check the medication list – things like beta blockers or other cardiac meds may mean a patient’s heart cannot appropriately compensate for these changes. If that’s the case, it usually means they need to change medications (or stop taking them!). These patients should be strongly encouraged to go to the hospital – and they usually want to, since they’ll feel miserable if they stand.</a:t>
            </a:r>
          </a:p>
        </p:txBody>
      </p:sp>
      <p:sp>
        <p:nvSpPr>
          <p:cNvPr id="4" name="Slide Number Placeholder 3">
            <a:extLst>
              <a:ext uri="{FF2B5EF4-FFF2-40B4-BE49-F238E27FC236}">
                <a16:creationId xmlns:a16="http://schemas.microsoft.com/office/drawing/2014/main" id="{70A0E694-0E51-C935-025A-01F5558B94DD}"/>
              </a:ext>
            </a:extLst>
          </p:cNvPr>
          <p:cNvSpPr>
            <a:spLocks noGrp="1"/>
          </p:cNvSpPr>
          <p:nvPr>
            <p:ph type="sldNum" sz="quarter" idx="5"/>
          </p:nvPr>
        </p:nvSpPr>
        <p:spPr/>
        <p:txBody>
          <a:bodyPr/>
          <a:lstStyle/>
          <a:p>
            <a:fld id="{9B0402B8-276C-4BC8-9A21-F24D64862063}" type="slidenum">
              <a:rPr lang="en-US" smtClean="0"/>
              <a:t>23</a:t>
            </a:fld>
            <a:endParaRPr lang="en-US"/>
          </a:p>
        </p:txBody>
      </p:sp>
    </p:spTree>
    <p:extLst>
      <p:ext uri="{BB962C8B-B14F-4D97-AF65-F5344CB8AC3E}">
        <p14:creationId xmlns:p14="http://schemas.microsoft.com/office/powerpoint/2010/main" val="2086844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BE42E-7162-6B80-C081-4BF53911A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4B5B5-C151-DBB0-5080-64B9CFB7E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7D8DA-5867-4277-BE9A-8383144D9FFB}"/>
              </a:ext>
            </a:extLst>
          </p:cNvPr>
          <p:cNvSpPr>
            <a:spLocks noGrp="1"/>
          </p:cNvSpPr>
          <p:nvPr>
            <p:ph type="body" idx="1"/>
          </p:nvPr>
        </p:nvSpPr>
        <p:spPr/>
        <p:txBody>
          <a:bodyPr/>
          <a:lstStyle/>
          <a:p>
            <a:r>
              <a:rPr lang="en-US" b="0" i="0" dirty="0"/>
              <a:t>I trust that you know what to do for strokes, but I’ll give you a little more information on why we care so much about the information that we ask for once you arrive to the hospital.</a:t>
            </a:r>
          </a:p>
          <a:p>
            <a:endParaRPr lang="en-US" b="0" i="0" dirty="0"/>
          </a:p>
          <a:p>
            <a:r>
              <a:rPr lang="en-US" b="0" i="0" dirty="0"/>
              <a:t>For stroke care, these is robust evidence around timing of the last known normal – and the reason it matters so much is that the medications we give – whether TNK to TPA, which are thrombolytics and will (hopefully) help break up the clot and improve long-term outcomes, but can lead to increased risk of hemorrhage with </a:t>
            </a:r>
            <a:r>
              <a:rPr lang="en-US" b="1" i="0" dirty="0"/>
              <a:t>no </a:t>
            </a:r>
            <a:r>
              <a:rPr lang="en-US" b="0" i="0" dirty="0"/>
              <a:t>benefit it given after a certain timeframe.</a:t>
            </a:r>
          </a:p>
          <a:p>
            <a:br>
              <a:rPr lang="en-US" b="0" i="0" dirty="0"/>
            </a:br>
            <a:r>
              <a:rPr lang="en-US" b="0" i="0" dirty="0"/>
              <a:t>If they present early and the CT scans show a clot, and they meet all the other criteria, they can get thrombolytics </a:t>
            </a:r>
            <a:r>
              <a:rPr lang="en-US" b="1" i="1" dirty="0"/>
              <a:t>and </a:t>
            </a:r>
            <a:r>
              <a:rPr lang="en-US" b="0" i="0" dirty="0"/>
              <a:t>potentially get </a:t>
            </a:r>
            <a:r>
              <a:rPr lang="en-US" b="0" i="0" dirty="0" err="1"/>
              <a:t>whats</a:t>
            </a:r>
            <a:r>
              <a:rPr lang="en-US" b="0" i="0" dirty="0"/>
              <a:t> called a mechanical thrombectomy. That involves threading a catheter into the blood vessels in the brain and sucking the clot out. Research has shown that this may potentially be safe if performed within 24 hours of symptom onset.</a:t>
            </a:r>
          </a:p>
          <a:p>
            <a:endParaRPr lang="en-US" b="0" i="0" dirty="0"/>
          </a:p>
        </p:txBody>
      </p:sp>
      <p:sp>
        <p:nvSpPr>
          <p:cNvPr id="4" name="Slide Number Placeholder 3">
            <a:extLst>
              <a:ext uri="{FF2B5EF4-FFF2-40B4-BE49-F238E27FC236}">
                <a16:creationId xmlns:a16="http://schemas.microsoft.com/office/drawing/2014/main" id="{043EBA6A-59DA-211C-5BEF-DF51E6C1EC36}"/>
              </a:ext>
            </a:extLst>
          </p:cNvPr>
          <p:cNvSpPr>
            <a:spLocks noGrp="1"/>
          </p:cNvSpPr>
          <p:nvPr>
            <p:ph type="sldNum" sz="quarter" idx="5"/>
          </p:nvPr>
        </p:nvSpPr>
        <p:spPr/>
        <p:txBody>
          <a:bodyPr/>
          <a:lstStyle/>
          <a:p>
            <a:fld id="{9B0402B8-276C-4BC8-9A21-F24D64862063}" type="slidenum">
              <a:rPr lang="en-US" smtClean="0"/>
              <a:t>24</a:t>
            </a:fld>
            <a:endParaRPr lang="en-US"/>
          </a:p>
        </p:txBody>
      </p:sp>
    </p:spTree>
    <p:extLst>
      <p:ext uri="{BB962C8B-B14F-4D97-AF65-F5344CB8AC3E}">
        <p14:creationId xmlns:p14="http://schemas.microsoft.com/office/powerpoint/2010/main" val="3282014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E1EAE-31E7-FA0D-3591-CA0FC2F46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97E86-91A4-C018-0A50-6E86A7D7E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68568-C093-C639-943F-4C056B28462D}"/>
              </a:ext>
            </a:extLst>
          </p:cNvPr>
          <p:cNvSpPr>
            <a:spLocks noGrp="1"/>
          </p:cNvSpPr>
          <p:nvPr>
            <p:ph type="body" idx="1"/>
          </p:nvPr>
        </p:nvSpPr>
        <p:spPr/>
        <p:txBody>
          <a:bodyPr/>
          <a:lstStyle/>
          <a:p>
            <a:r>
              <a:rPr lang="en-US" b="0" i="0" dirty="0"/>
              <a:t>And here’s an example. One of the main blood vessels, called the left middle cerebral artery, was completely blocked, right after the branch point (on the photo on the left).</a:t>
            </a:r>
            <a:br>
              <a:rPr lang="en-US" b="0" i="0" dirty="0"/>
            </a:br>
            <a:br>
              <a:rPr lang="en-US" b="0" i="0" dirty="0"/>
            </a:br>
            <a:r>
              <a:rPr lang="en-US" b="0" i="0" dirty="0"/>
              <a:t>After sucking out the clot, you can see improved blood flow to this side of the brain. This is an invasive procedure only performed in certain hospitals, usually by a neurologist or neurosurgeon with special training – but if we don’t know the timeframe of onset of symptoms, this may not be an option.</a:t>
            </a:r>
          </a:p>
        </p:txBody>
      </p:sp>
      <p:sp>
        <p:nvSpPr>
          <p:cNvPr id="4" name="Slide Number Placeholder 3">
            <a:extLst>
              <a:ext uri="{FF2B5EF4-FFF2-40B4-BE49-F238E27FC236}">
                <a16:creationId xmlns:a16="http://schemas.microsoft.com/office/drawing/2014/main" id="{5153F57E-2E88-BD04-8E3F-79928DFB13B1}"/>
              </a:ext>
            </a:extLst>
          </p:cNvPr>
          <p:cNvSpPr>
            <a:spLocks noGrp="1"/>
          </p:cNvSpPr>
          <p:nvPr>
            <p:ph type="sldNum" sz="quarter" idx="5"/>
          </p:nvPr>
        </p:nvSpPr>
        <p:spPr/>
        <p:txBody>
          <a:bodyPr/>
          <a:lstStyle/>
          <a:p>
            <a:fld id="{9B0402B8-276C-4BC8-9A21-F24D64862063}" type="slidenum">
              <a:rPr lang="en-US" smtClean="0"/>
              <a:t>25</a:t>
            </a:fld>
            <a:endParaRPr lang="en-US"/>
          </a:p>
        </p:txBody>
      </p:sp>
    </p:spTree>
    <p:extLst>
      <p:ext uri="{BB962C8B-B14F-4D97-AF65-F5344CB8AC3E}">
        <p14:creationId xmlns:p14="http://schemas.microsoft.com/office/powerpoint/2010/main" val="1837003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B1A30-CF10-B459-4A5F-8D2285C23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5C774-E4CB-71A2-AE71-D543D8E55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6924B-1160-8090-C3EA-2CC9EC36B1F5}"/>
              </a:ext>
            </a:extLst>
          </p:cNvPr>
          <p:cNvSpPr>
            <a:spLocks noGrp="1"/>
          </p:cNvSpPr>
          <p:nvPr>
            <p:ph type="body" idx="1"/>
          </p:nvPr>
        </p:nvSpPr>
        <p:spPr/>
        <p:txBody>
          <a:bodyPr/>
          <a:lstStyle/>
          <a:p>
            <a:r>
              <a:rPr lang="en-US" b="0" i="0" dirty="0"/>
              <a:t>The reason we need the IV is to get the CT scan.</a:t>
            </a:r>
            <a:br>
              <a:rPr lang="en-US" b="0" i="0" dirty="0"/>
            </a:br>
            <a:br>
              <a:rPr lang="en-US" b="0" i="0" dirty="0"/>
            </a:br>
            <a:r>
              <a:rPr lang="en-US" b="0" i="0" dirty="0"/>
              <a:t>When I was a medic, I didn’t understand or appreciate why this mattered.</a:t>
            </a:r>
            <a:br>
              <a:rPr lang="en-US" b="0" i="0" dirty="0"/>
            </a:br>
            <a:br>
              <a:rPr lang="en-US" b="0" i="0" dirty="0"/>
            </a:br>
            <a:r>
              <a:rPr lang="en-US" b="0" i="0" dirty="0"/>
              <a:t>The reason it needs to be an 18g in a larger vessel is that we inject IV contrast through the IV to get the CT scan. We may need to give around 100cc of contrast rapidly to get good, reliable views of the brain.</a:t>
            </a:r>
            <a:br>
              <a:rPr lang="en-US" b="0" i="0" dirty="0"/>
            </a:br>
            <a:br>
              <a:rPr lang="en-US" b="0" i="0" dirty="0"/>
            </a:br>
            <a:r>
              <a:rPr lang="en-US" b="0" i="0" dirty="0"/>
              <a:t>This contrast can be quite damaging to skin and other surrounding tissues – and in smaller blood vessels, or with smaller catheters, it’s more likely to leak or burst the blood vessel.</a:t>
            </a:r>
          </a:p>
          <a:p>
            <a:endParaRPr lang="en-US" b="0" i="0" dirty="0"/>
          </a:p>
          <a:p>
            <a:r>
              <a:rPr lang="en-US" b="1" i="0" dirty="0"/>
              <a:t>This photo is an example of contrast damage from extravasation into the patient’s left hand from an IV in the hand.</a:t>
            </a:r>
          </a:p>
        </p:txBody>
      </p:sp>
      <p:sp>
        <p:nvSpPr>
          <p:cNvPr id="4" name="Slide Number Placeholder 3">
            <a:extLst>
              <a:ext uri="{FF2B5EF4-FFF2-40B4-BE49-F238E27FC236}">
                <a16:creationId xmlns:a16="http://schemas.microsoft.com/office/drawing/2014/main" id="{1E57A865-5C6D-781B-A4B7-22A8E79995AD}"/>
              </a:ext>
            </a:extLst>
          </p:cNvPr>
          <p:cNvSpPr>
            <a:spLocks noGrp="1"/>
          </p:cNvSpPr>
          <p:nvPr>
            <p:ph type="sldNum" sz="quarter" idx="5"/>
          </p:nvPr>
        </p:nvSpPr>
        <p:spPr/>
        <p:txBody>
          <a:bodyPr/>
          <a:lstStyle/>
          <a:p>
            <a:fld id="{9B0402B8-276C-4BC8-9A21-F24D64862063}" type="slidenum">
              <a:rPr lang="en-US" smtClean="0"/>
              <a:t>26</a:t>
            </a:fld>
            <a:endParaRPr lang="en-US"/>
          </a:p>
        </p:txBody>
      </p:sp>
    </p:spTree>
    <p:extLst>
      <p:ext uri="{BB962C8B-B14F-4D97-AF65-F5344CB8AC3E}">
        <p14:creationId xmlns:p14="http://schemas.microsoft.com/office/powerpoint/2010/main" val="2678019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512E2-37E2-5FC3-4B16-A05CFAC44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0A429-19A6-8100-CEDA-9C4393012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E4C5D-43FC-3B08-78CC-4C98AEC329D5}"/>
              </a:ext>
            </a:extLst>
          </p:cNvPr>
          <p:cNvSpPr>
            <a:spLocks noGrp="1"/>
          </p:cNvSpPr>
          <p:nvPr>
            <p:ph type="body" idx="1"/>
          </p:nvPr>
        </p:nvSpPr>
        <p:spPr/>
        <p:txBody>
          <a:bodyPr/>
          <a:lstStyle/>
          <a:p>
            <a:r>
              <a:rPr lang="en-US" b="0" i="0" dirty="0"/>
              <a:t>Seizures are (hopefully) self-limited, and easier to identify, but patients without seizures can have “shaking” or “seizure-like activity” from hypoperfusion to the brain.</a:t>
            </a:r>
            <a:br>
              <a:rPr lang="en-US" b="0" i="0" dirty="0"/>
            </a:br>
            <a:br>
              <a:rPr lang="en-US" b="0" i="0" dirty="0"/>
            </a:br>
            <a:r>
              <a:rPr lang="en-US" b="0" i="0" dirty="0"/>
              <a:t>In fact, one of my friends published this paper looking how bystanders described patients who were ultimately found to be in cardiac arrest when the called 911.</a:t>
            </a:r>
            <a:br>
              <a:rPr lang="en-US" b="0" i="0" dirty="0"/>
            </a:br>
            <a:br>
              <a:rPr lang="en-US" b="0" i="0" dirty="0"/>
            </a:br>
            <a:r>
              <a:rPr lang="en-US" b="0" i="0" dirty="0"/>
              <a:t>Around 4% were initially described as “shaking,” “seizing,” or “convulsing,” and many were appropriately dispatched as seizures initially.</a:t>
            </a:r>
            <a:br>
              <a:rPr lang="en-US" b="0" i="0" dirty="0"/>
            </a:br>
            <a:br>
              <a:rPr lang="en-US" b="0" i="0" dirty="0"/>
            </a:br>
            <a:r>
              <a:rPr lang="en-US" b="0" i="0" dirty="0"/>
              <a:t>And, this can happen any time there is hypoperfusion to the brain.</a:t>
            </a:r>
          </a:p>
          <a:p>
            <a:endParaRPr lang="en-US" b="0" i="0" dirty="0"/>
          </a:p>
          <a:p>
            <a:r>
              <a:rPr lang="en-US" b="0" i="0" dirty="0"/>
              <a:t>In general, seizures should have a postictal period that improves with time – and remember that patients that seize can be from an underlying neurological disorder, like epilepsy, as well as electrolyte abnormalities, masses or tumors, and certain medications can increase the likelihood of seizures.</a:t>
            </a:r>
          </a:p>
        </p:txBody>
      </p:sp>
      <p:sp>
        <p:nvSpPr>
          <p:cNvPr id="4" name="Slide Number Placeholder 3">
            <a:extLst>
              <a:ext uri="{FF2B5EF4-FFF2-40B4-BE49-F238E27FC236}">
                <a16:creationId xmlns:a16="http://schemas.microsoft.com/office/drawing/2014/main" id="{06C205F1-70C9-3CD3-B4D6-9C6E77B06937}"/>
              </a:ext>
            </a:extLst>
          </p:cNvPr>
          <p:cNvSpPr>
            <a:spLocks noGrp="1"/>
          </p:cNvSpPr>
          <p:nvPr>
            <p:ph type="sldNum" sz="quarter" idx="5"/>
          </p:nvPr>
        </p:nvSpPr>
        <p:spPr/>
        <p:txBody>
          <a:bodyPr/>
          <a:lstStyle/>
          <a:p>
            <a:fld id="{9B0402B8-276C-4BC8-9A21-F24D64862063}" type="slidenum">
              <a:rPr lang="en-US" smtClean="0"/>
              <a:t>27</a:t>
            </a:fld>
            <a:endParaRPr lang="en-US"/>
          </a:p>
        </p:txBody>
      </p:sp>
    </p:spTree>
    <p:extLst>
      <p:ext uri="{BB962C8B-B14F-4D97-AF65-F5344CB8AC3E}">
        <p14:creationId xmlns:p14="http://schemas.microsoft.com/office/powerpoint/2010/main" val="1644443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9A068-28E4-CD7B-04A8-92C81C590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0E895-74B1-6BB7-E0D9-909922202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35139-40C5-36E5-AC36-188F0D6FC859}"/>
              </a:ext>
            </a:extLst>
          </p:cNvPr>
          <p:cNvSpPr>
            <a:spLocks noGrp="1"/>
          </p:cNvSpPr>
          <p:nvPr>
            <p:ph type="body" idx="1"/>
          </p:nvPr>
        </p:nvSpPr>
        <p:spPr/>
        <p:txBody>
          <a:bodyPr/>
          <a:lstStyle/>
          <a:p>
            <a:r>
              <a:rPr lang="en-US" b="0" i="0" dirty="0"/>
              <a:t>Oral trauma and urinary incontinence can be helpful in identifying a patient who had a seizure – but only about 25% of patients actually have these.</a:t>
            </a:r>
            <a:br>
              <a:rPr lang="en-US" b="0" i="0" dirty="0"/>
            </a:br>
            <a:br>
              <a:rPr lang="en-US" b="0" i="0" dirty="0"/>
            </a:br>
            <a:r>
              <a:rPr lang="en-US" b="0" i="0" dirty="0"/>
              <a:t>These findings are highly specific for seizures – meaning if you see them, you can say with good certainty that they had a seizure, as long as the story fits. But they’re not sensitive, which means that there are </a:t>
            </a:r>
            <a:r>
              <a:rPr lang="en-US" b="1" i="1" dirty="0"/>
              <a:t>lots </a:t>
            </a:r>
            <a:r>
              <a:rPr lang="en-US" b="0" i="0" dirty="0"/>
              <a:t>of people that have seizures that do </a:t>
            </a:r>
            <a:r>
              <a:rPr lang="en-US" b="1" i="1" dirty="0"/>
              <a:t>not </a:t>
            </a:r>
            <a:r>
              <a:rPr lang="en-US" b="0" i="0" dirty="0"/>
              <a:t>bite their tongue or pee on themselves.</a:t>
            </a:r>
          </a:p>
        </p:txBody>
      </p:sp>
      <p:sp>
        <p:nvSpPr>
          <p:cNvPr id="4" name="Slide Number Placeholder 3">
            <a:extLst>
              <a:ext uri="{FF2B5EF4-FFF2-40B4-BE49-F238E27FC236}">
                <a16:creationId xmlns:a16="http://schemas.microsoft.com/office/drawing/2014/main" id="{435DDF30-C67E-3446-8062-3612531C6411}"/>
              </a:ext>
            </a:extLst>
          </p:cNvPr>
          <p:cNvSpPr>
            <a:spLocks noGrp="1"/>
          </p:cNvSpPr>
          <p:nvPr>
            <p:ph type="sldNum" sz="quarter" idx="5"/>
          </p:nvPr>
        </p:nvSpPr>
        <p:spPr/>
        <p:txBody>
          <a:bodyPr/>
          <a:lstStyle/>
          <a:p>
            <a:fld id="{9B0402B8-276C-4BC8-9A21-F24D64862063}" type="slidenum">
              <a:rPr lang="en-US" smtClean="0"/>
              <a:t>28</a:t>
            </a:fld>
            <a:endParaRPr lang="en-US"/>
          </a:p>
        </p:txBody>
      </p:sp>
    </p:spTree>
    <p:extLst>
      <p:ext uri="{BB962C8B-B14F-4D97-AF65-F5344CB8AC3E}">
        <p14:creationId xmlns:p14="http://schemas.microsoft.com/office/powerpoint/2010/main" val="2454433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69520-1CC2-CA2A-7053-C12049FCF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16FB9-178D-C2FB-918E-2B6A70A36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FD20D-F676-0A7C-00A7-2579EE60C0A2}"/>
              </a:ext>
            </a:extLst>
          </p:cNvPr>
          <p:cNvSpPr>
            <a:spLocks noGrp="1"/>
          </p:cNvSpPr>
          <p:nvPr>
            <p:ph type="body" idx="1"/>
          </p:nvPr>
        </p:nvSpPr>
        <p:spPr/>
        <p:txBody>
          <a:bodyPr/>
          <a:lstStyle/>
          <a:p>
            <a:r>
              <a:rPr lang="en-US" b="0" i="0" dirty="0"/>
              <a:t>If you arrive and they are still seizing, you should be concerned – imagine how long it takes for someone to call 911. then how long it takes you to be dispatched, and how long it takes to get on scene.</a:t>
            </a:r>
            <a:br>
              <a:rPr lang="en-US" b="0" i="0" dirty="0"/>
            </a:br>
            <a:br>
              <a:rPr lang="en-US" b="0" i="0" dirty="0"/>
            </a:br>
            <a:r>
              <a:rPr lang="en-US" b="0" i="0" dirty="0"/>
              <a:t>If they’re still seizing, it’s time to treat.</a:t>
            </a:r>
            <a:br>
              <a:rPr lang="en-US" b="0" i="0" dirty="0"/>
            </a:br>
            <a:br>
              <a:rPr lang="en-US" b="0" i="0" dirty="0"/>
            </a:br>
            <a:r>
              <a:rPr lang="en-US" b="0" i="0" dirty="0"/>
              <a:t>First line treatment in the field is benzodiazepines. You may have midazolam, or lorazepam, or something similar. In general, I like Midazolam in the pre-hospital setting, but use what you have. </a:t>
            </a:r>
            <a:br>
              <a:rPr lang="en-US" b="0" i="0" dirty="0"/>
            </a:br>
            <a:br>
              <a:rPr lang="en-US" b="0" i="0" dirty="0"/>
            </a:br>
            <a:r>
              <a:rPr lang="en-US" b="0" i="0" dirty="0"/>
              <a:t>If that doesn’t work, your next option should be more benzodiazepines.</a:t>
            </a:r>
            <a:br>
              <a:rPr lang="en-US" b="0" i="0" dirty="0"/>
            </a:br>
            <a:br>
              <a:rPr lang="en-US" b="0" i="0" dirty="0"/>
            </a:br>
            <a:r>
              <a:rPr lang="en-US" b="0" i="0" dirty="0"/>
              <a:t>Finally, if that doesn’t work, give more benzodiazepines.</a:t>
            </a:r>
            <a:br>
              <a:rPr lang="en-US" b="0" i="0" dirty="0"/>
            </a:br>
            <a:br>
              <a:rPr lang="en-US" b="0" i="0" dirty="0"/>
            </a:br>
            <a:r>
              <a:rPr lang="en-US" b="0" i="0" dirty="0"/>
              <a:t>Make sure you protect that airway, and if they end up with a prolonged seizure, you should consider airway support – in systems that allow for rapid sequence intubation, this may be appropriate, depending on where you are, transport times, and what your medical director allows.</a:t>
            </a:r>
          </a:p>
        </p:txBody>
      </p:sp>
      <p:sp>
        <p:nvSpPr>
          <p:cNvPr id="4" name="Slide Number Placeholder 3">
            <a:extLst>
              <a:ext uri="{FF2B5EF4-FFF2-40B4-BE49-F238E27FC236}">
                <a16:creationId xmlns:a16="http://schemas.microsoft.com/office/drawing/2014/main" id="{11CEF8A0-0A30-44F0-2D51-415334DFFA2F}"/>
              </a:ext>
            </a:extLst>
          </p:cNvPr>
          <p:cNvSpPr>
            <a:spLocks noGrp="1"/>
          </p:cNvSpPr>
          <p:nvPr>
            <p:ph type="sldNum" sz="quarter" idx="5"/>
          </p:nvPr>
        </p:nvSpPr>
        <p:spPr/>
        <p:txBody>
          <a:bodyPr/>
          <a:lstStyle/>
          <a:p>
            <a:fld id="{9B0402B8-276C-4BC8-9A21-F24D64862063}" type="slidenum">
              <a:rPr lang="en-US" smtClean="0"/>
              <a:t>29</a:t>
            </a:fld>
            <a:endParaRPr lang="en-US"/>
          </a:p>
        </p:txBody>
      </p:sp>
    </p:spTree>
    <p:extLst>
      <p:ext uri="{BB962C8B-B14F-4D97-AF65-F5344CB8AC3E}">
        <p14:creationId xmlns:p14="http://schemas.microsoft.com/office/powerpoint/2010/main" val="292896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ECD2B-2C1E-5A86-3C2D-5D3842604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486C9-1B14-2EB6-FA1C-C674F0A66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72C5A-9B94-5043-7433-9DC0315DD5D8}"/>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5ABB1775-B0FE-3AAC-0E44-A85A1D109A40}"/>
              </a:ext>
            </a:extLst>
          </p:cNvPr>
          <p:cNvSpPr>
            <a:spLocks noGrp="1"/>
          </p:cNvSpPr>
          <p:nvPr>
            <p:ph type="sldNum" sz="quarter" idx="5"/>
          </p:nvPr>
        </p:nvSpPr>
        <p:spPr/>
        <p:txBody>
          <a:bodyPr/>
          <a:lstStyle/>
          <a:p>
            <a:fld id="{9B0402B8-276C-4BC8-9A21-F24D64862063}" type="slidenum">
              <a:rPr lang="en-US" smtClean="0"/>
              <a:t>30</a:t>
            </a:fld>
            <a:endParaRPr lang="en-US"/>
          </a:p>
        </p:txBody>
      </p:sp>
    </p:spTree>
    <p:extLst>
      <p:ext uri="{BB962C8B-B14F-4D97-AF65-F5344CB8AC3E}">
        <p14:creationId xmlns:p14="http://schemas.microsoft.com/office/powerpoint/2010/main" val="2702878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16FEE-EA2E-19CE-3547-0023E3488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DCCC7-B666-3C32-0180-830E54D85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42D5D5-02D4-B311-F851-7F0A6320A7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22222"/>
                </a:solidFill>
                <a:effectLst/>
                <a:latin typeface="Helvetica Neue"/>
              </a:rPr>
              <a:t>Finally, here’s a diagram of different types of aortic dissections. While the exact types don’t </a:t>
            </a:r>
            <a:r>
              <a:rPr lang="en-US" sz="1200" b="0" i="1" dirty="0">
                <a:solidFill>
                  <a:srgbClr val="222222"/>
                </a:solidFill>
                <a:effectLst/>
                <a:latin typeface="Helvetica Neue"/>
              </a:rPr>
              <a:t>really </a:t>
            </a:r>
            <a:r>
              <a:rPr lang="en-US" sz="1200" b="0" i="0" dirty="0">
                <a:solidFill>
                  <a:srgbClr val="222222"/>
                </a:solidFill>
                <a:effectLst/>
                <a:latin typeface="Helvetica Neue"/>
              </a:rPr>
              <a:t>matter in the prehospital setting, it is important to know that this exists, and that it can mimic some other causes of syncope.</a:t>
            </a:r>
            <a:br>
              <a:rPr lang="en-US" sz="1200" b="0" i="0" dirty="0">
                <a:solidFill>
                  <a:srgbClr val="222222"/>
                </a:solidFill>
                <a:effectLst/>
                <a:latin typeface="Helvetica Neue"/>
              </a:rPr>
            </a:br>
            <a:br>
              <a:rPr lang="en-US" sz="1200" b="0" i="0" dirty="0">
                <a:solidFill>
                  <a:srgbClr val="222222"/>
                </a:solidFill>
                <a:effectLst/>
                <a:latin typeface="Helvetica Neue"/>
              </a:rPr>
            </a:br>
            <a:r>
              <a:rPr lang="en-US" sz="1200" b="0" i="0" dirty="0">
                <a:solidFill>
                  <a:srgbClr val="222222"/>
                </a:solidFill>
                <a:effectLst/>
                <a:latin typeface="Helvetica Neue"/>
              </a:rPr>
              <a:t>On the far left is a diagram of a normal aorta. From the very top left, this represents the ascending aorta to the blood vessels of the head and upper body, and then the descending aorta down to the branch point of the iliac arteries.</a:t>
            </a:r>
            <a:br>
              <a:rPr lang="en-US" sz="1200" b="0" i="0" dirty="0">
                <a:solidFill>
                  <a:srgbClr val="222222"/>
                </a:solidFill>
                <a:effectLst/>
                <a:latin typeface="Helvetica Neue"/>
              </a:rPr>
            </a:br>
            <a:br>
              <a:rPr lang="en-US" sz="1200" b="0" i="0" dirty="0">
                <a:solidFill>
                  <a:srgbClr val="222222"/>
                </a:solidFill>
                <a:effectLst/>
                <a:latin typeface="Helvetica Neue"/>
              </a:rPr>
            </a:br>
            <a:r>
              <a:rPr lang="en-US" sz="1200" b="0" i="0" dirty="0">
                <a:solidFill>
                  <a:srgbClr val="222222"/>
                </a:solidFill>
                <a:effectLst/>
                <a:latin typeface="Helvetica Neue"/>
              </a:rPr>
              <a:t>In the second picture (second from the left), this represents an aortic dissection where blood (bright red) is around the blood vessel, probably from a tear in the wall of the aorta that has spread all the way from the </a:t>
            </a:r>
            <a:r>
              <a:rPr lang="en-US" sz="1200" b="0" i="0" dirty="0" err="1">
                <a:solidFill>
                  <a:srgbClr val="222222"/>
                </a:solidFill>
                <a:effectLst/>
                <a:latin typeface="Helvetica Neue"/>
              </a:rPr>
              <a:t>asending</a:t>
            </a:r>
            <a:r>
              <a:rPr lang="en-US" sz="1200" b="0" i="0" dirty="0">
                <a:solidFill>
                  <a:srgbClr val="222222"/>
                </a:solidFill>
                <a:effectLst/>
                <a:latin typeface="Helvetica Neue"/>
              </a:rPr>
              <a:t> aorta to the descending aorta.</a:t>
            </a:r>
            <a:br>
              <a:rPr lang="en-US" sz="1200" b="0" i="0" dirty="0">
                <a:solidFill>
                  <a:srgbClr val="222222"/>
                </a:solidFill>
                <a:effectLst/>
                <a:latin typeface="Helvetica Neue"/>
              </a:rPr>
            </a:br>
            <a:br>
              <a:rPr lang="en-US" sz="1200" b="0" i="0" dirty="0">
                <a:solidFill>
                  <a:srgbClr val="222222"/>
                </a:solidFill>
                <a:effectLst/>
                <a:latin typeface="Helvetica Neue"/>
              </a:rPr>
            </a:br>
            <a:r>
              <a:rPr lang="en-US" sz="1200" b="1" i="0" dirty="0">
                <a:solidFill>
                  <a:srgbClr val="222222"/>
                </a:solidFill>
                <a:effectLst/>
                <a:latin typeface="Helvetica Neue"/>
              </a:rPr>
              <a:t>In severe cases of aortic dissection, the dissection can spread more proximally to the aortic valve of the heart. If this happens, it can dissect into the coronary arteries and completely stop blood flow to the myocardium. This is a somewhat rare – but very important – cause of STEMI. If you see ST elevation on an EKG in a patient with severe or “tearing” chest pain and hypertension, I would be very concerned about an aortic dissection. In these cases, it </a:t>
            </a:r>
            <a:r>
              <a:rPr lang="en-US" sz="1200" b="1" i="1" dirty="0">
                <a:solidFill>
                  <a:srgbClr val="222222"/>
                </a:solidFill>
                <a:effectLst/>
                <a:latin typeface="Helvetica Neue"/>
              </a:rPr>
              <a:t>may </a:t>
            </a:r>
            <a:r>
              <a:rPr lang="en-US" sz="1200" b="1" i="0" dirty="0">
                <a:solidFill>
                  <a:srgbClr val="222222"/>
                </a:solidFill>
                <a:effectLst/>
                <a:latin typeface="Helvetica Neue"/>
              </a:rPr>
              <a:t>be reasonable to withhold aspirin, since that can actually increase the risk of bleeding and make this dissection worse. If you’re unsure, call your medical control.</a:t>
            </a:r>
            <a:endParaRPr lang="en-US" sz="1200" b="0" i="0" dirty="0">
              <a:solidFill>
                <a:srgbClr val="222222"/>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22222"/>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22222"/>
                </a:solidFill>
                <a:effectLst/>
                <a:latin typeface="Helvetica Neue"/>
              </a:rPr>
              <a:t>Eremia, I.-A.; Popa, M.-I.-G.; Anghel, C.-A.; Stroe, T.-A.; Eremia, E.-A.; Marinescu, A.N.; Nica, R.I.; Nica, S. Outcomes of Surgical Versus Conservative Management in Stanford Type a Aortic Dissection: A Single-Center Retrospective Study. </a:t>
            </a:r>
            <a:r>
              <a:rPr lang="en-US" sz="1200" b="0" i="1" dirty="0">
                <a:solidFill>
                  <a:srgbClr val="222222"/>
                </a:solidFill>
                <a:effectLst/>
                <a:latin typeface="Helvetica Neue"/>
              </a:rPr>
              <a:t>Life</a:t>
            </a:r>
            <a:r>
              <a:rPr lang="en-US" sz="1200" b="0" i="0" dirty="0">
                <a:solidFill>
                  <a:srgbClr val="222222"/>
                </a:solidFill>
                <a:effectLst/>
                <a:latin typeface="Helvetica Neue"/>
              </a:rPr>
              <a:t> </a:t>
            </a:r>
            <a:r>
              <a:rPr lang="en-US" sz="1200" b="1" i="0" dirty="0">
                <a:solidFill>
                  <a:srgbClr val="222222"/>
                </a:solidFill>
                <a:effectLst/>
                <a:latin typeface="Helvetica Neue"/>
              </a:rPr>
              <a:t>2025</a:t>
            </a:r>
            <a:r>
              <a:rPr lang="en-US" sz="1200" b="0" i="0" dirty="0">
                <a:solidFill>
                  <a:srgbClr val="222222"/>
                </a:solidFill>
                <a:effectLst/>
                <a:latin typeface="Helvetica Neue"/>
              </a:rPr>
              <a:t>, </a:t>
            </a:r>
            <a:r>
              <a:rPr lang="en-US" sz="1200" b="0" i="1" dirty="0">
                <a:solidFill>
                  <a:srgbClr val="222222"/>
                </a:solidFill>
                <a:effectLst/>
                <a:latin typeface="Helvetica Neue"/>
              </a:rPr>
              <a:t>15</a:t>
            </a:r>
            <a:r>
              <a:rPr lang="en-US" sz="1200" b="0" i="0" dirty="0">
                <a:solidFill>
                  <a:srgbClr val="222222"/>
                </a:solidFill>
                <a:effectLst/>
                <a:latin typeface="Helvetica Neue"/>
              </a:rPr>
              <a:t>, 462. https://doi.org/10.3390/life15030462</a:t>
            </a:r>
            <a:endParaRPr lang="en-US" sz="1200" dirty="0"/>
          </a:p>
          <a:p>
            <a:br>
              <a:rPr lang="en-US" b="0" i="0" dirty="0"/>
            </a:br>
            <a:r>
              <a:rPr lang="en-US" b="0" i="0" dirty="0"/>
              <a:t>https://www.stonybrookmedicine.edu/patientcare/surgery/vascular/abdominal-aortic-aneurysms</a:t>
            </a:r>
          </a:p>
        </p:txBody>
      </p:sp>
      <p:sp>
        <p:nvSpPr>
          <p:cNvPr id="4" name="Slide Number Placeholder 3">
            <a:extLst>
              <a:ext uri="{FF2B5EF4-FFF2-40B4-BE49-F238E27FC236}">
                <a16:creationId xmlns:a16="http://schemas.microsoft.com/office/drawing/2014/main" id="{41BD99C5-BFFE-7D70-7D8A-6C1E30D0E6B4}"/>
              </a:ext>
            </a:extLst>
          </p:cNvPr>
          <p:cNvSpPr>
            <a:spLocks noGrp="1"/>
          </p:cNvSpPr>
          <p:nvPr>
            <p:ph type="sldNum" sz="quarter" idx="5"/>
          </p:nvPr>
        </p:nvSpPr>
        <p:spPr/>
        <p:txBody>
          <a:bodyPr/>
          <a:lstStyle/>
          <a:p>
            <a:fld id="{9B0402B8-276C-4BC8-9A21-F24D64862063}" type="slidenum">
              <a:rPr lang="en-US" smtClean="0"/>
              <a:t>31</a:t>
            </a:fld>
            <a:endParaRPr lang="en-US"/>
          </a:p>
        </p:txBody>
      </p:sp>
    </p:spTree>
    <p:extLst>
      <p:ext uri="{BB962C8B-B14F-4D97-AF65-F5344CB8AC3E}">
        <p14:creationId xmlns:p14="http://schemas.microsoft.com/office/powerpoint/2010/main" val="3015394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52988-5AE0-C564-4A3F-F683C77D1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32918-453F-7583-3EB8-B38759EA4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93724-AACB-1610-C1CB-B987984887A2}"/>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570437D9-9FD0-C5C8-0EFC-5A468CC630CE}"/>
              </a:ext>
            </a:extLst>
          </p:cNvPr>
          <p:cNvSpPr>
            <a:spLocks noGrp="1"/>
          </p:cNvSpPr>
          <p:nvPr>
            <p:ph type="sldNum" sz="quarter" idx="5"/>
          </p:nvPr>
        </p:nvSpPr>
        <p:spPr/>
        <p:txBody>
          <a:bodyPr/>
          <a:lstStyle/>
          <a:p>
            <a:fld id="{9B0402B8-276C-4BC8-9A21-F24D64862063}" type="slidenum">
              <a:rPr lang="en-US" smtClean="0"/>
              <a:t>32</a:t>
            </a:fld>
            <a:endParaRPr lang="en-US"/>
          </a:p>
        </p:txBody>
      </p:sp>
    </p:spTree>
    <p:extLst>
      <p:ext uri="{BB962C8B-B14F-4D97-AF65-F5344CB8AC3E}">
        <p14:creationId xmlns:p14="http://schemas.microsoft.com/office/powerpoint/2010/main" val="254426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of a diagnosis of ‘syncope’ to be a very generic term that could describe anything on a spectrum from a severe, life-threatening condition, to something totally benign that doesn’t require anything other than some reassurance for a patient.</a:t>
            </a:r>
            <a:br>
              <a:rPr lang="en-US" dirty="0"/>
            </a:br>
            <a:br>
              <a:rPr lang="en-US" dirty="0"/>
            </a:br>
            <a:r>
              <a:rPr lang="en-US" dirty="0"/>
              <a:t>However, as you know, it’s often impossible to distinguish these things, and most patients land somewhere in the middle of that spectrum.</a:t>
            </a:r>
          </a:p>
          <a:p>
            <a:endParaRPr lang="en-US" dirty="0"/>
          </a:p>
          <a:p>
            <a:r>
              <a:rPr lang="en-US" dirty="0"/>
              <a:t>Generally, when I approach these patients, I think about syncope as a </a:t>
            </a:r>
            <a:r>
              <a:rPr lang="en-US" i="1" dirty="0"/>
              <a:t>symptom</a:t>
            </a:r>
            <a:r>
              <a:rPr lang="en-US" i="0" dirty="0"/>
              <a:t> of an underlying cause – and our job is to determine what the underlying cause may be.</a:t>
            </a:r>
            <a:endParaRPr lang="en-US" dirty="0"/>
          </a:p>
        </p:txBody>
      </p:sp>
      <p:sp>
        <p:nvSpPr>
          <p:cNvPr id="4" name="Slide Number Placeholder 3"/>
          <p:cNvSpPr>
            <a:spLocks noGrp="1"/>
          </p:cNvSpPr>
          <p:nvPr>
            <p:ph type="sldNum" sz="quarter" idx="5"/>
          </p:nvPr>
        </p:nvSpPr>
        <p:spPr/>
        <p:txBody>
          <a:bodyPr/>
          <a:lstStyle/>
          <a:p>
            <a:fld id="{9B0402B8-276C-4BC8-9A21-F24D64862063}" type="slidenum">
              <a:rPr lang="en-US" smtClean="0"/>
              <a:t>6</a:t>
            </a:fld>
            <a:endParaRPr lang="en-US"/>
          </a:p>
        </p:txBody>
      </p:sp>
    </p:spTree>
    <p:extLst>
      <p:ext uri="{BB962C8B-B14F-4D97-AF65-F5344CB8AC3E}">
        <p14:creationId xmlns:p14="http://schemas.microsoft.com/office/powerpoint/2010/main" val="2803822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46ADE-0115-8102-FBBB-43F2A8598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FE978-F007-73FF-C0AE-29B4CAE5B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AEAFA-1BEE-A40B-0AF9-FD858205DCFB}"/>
              </a:ext>
            </a:extLst>
          </p:cNvPr>
          <p:cNvSpPr>
            <a:spLocks noGrp="1"/>
          </p:cNvSpPr>
          <p:nvPr>
            <p:ph type="body" idx="1"/>
          </p:nvPr>
        </p:nvSpPr>
        <p:spPr/>
        <p:txBody>
          <a:bodyPr/>
          <a:lstStyle/>
          <a:p>
            <a:r>
              <a:rPr lang="en-US" b="0" i="0" dirty="0"/>
              <a:t>Finally, remember that </a:t>
            </a:r>
            <a:r>
              <a:rPr lang="en-US" b="1" i="0" dirty="0"/>
              <a:t>true syncope </a:t>
            </a:r>
            <a:r>
              <a:rPr lang="en-US" b="0" i="0" dirty="0"/>
              <a:t>in pediatric patients and in athletes are always concerning.</a:t>
            </a:r>
          </a:p>
          <a:p>
            <a:endParaRPr lang="en-US" b="0" i="0" dirty="0"/>
          </a:p>
          <a:p>
            <a:r>
              <a:rPr lang="en-US" b="0" i="0" dirty="0"/>
              <a:t>I say true syncope, because that doesn’t include someone who “collapses” after a track meet and lies down on the ground gasping for breath – but if they are truly unconscious and collapse, that is highly concerning.</a:t>
            </a:r>
            <a:br>
              <a:rPr lang="en-US" b="0" i="0" dirty="0"/>
            </a:br>
            <a:br>
              <a:rPr lang="en-US" b="0" i="0" dirty="0"/>
            </a:br>
            <a:r>
              <a:rPr lang="en-US" b="0" i="0" dirty="0"/>
              <a:t>My former teammate, </a:t>
            </a:r>
            <a:r>
              <a:rPr lang="en-US" b="0" i="0" dirty="0" err="1"/>
              <a:t>Kalgin</a:t>
            </a:r>
            <a:r>
              <a:rPr lang="en-US" b="0" i="0" dirty="0"/>
              <a:t>, died from presumed hypertrophic cardiomyopathy in 2009. Ryan Shay, who was a professional runner, died during the US Olympic Trials in 2007 while running the marathon from hypertrophic cardiomyopathy. There are many examples of young, healthy athletes dying – so hopefully you have a better framework and understanding of how to respond to these patients (and others!) in the future.</a:t>
            </a:r>
          </a:p>
        </p:txBody>
      </p:sp>
      <p:sp>
        <p:nvSpPr>
          <p:cNvPr id="4" name="Slide Number Placeholder 3">
            <a:extLst>
              <a:ext uri="{FF2B5EF4-FFF2-40B4-BE49-F238E27FC236}">
                <a16:creationId xmlns:a16="http://schemas.microsoft.com/office/drawing/2014/main" id="{72B2F690-7AA6-AE46-2595-092DE34DA55E}"/>
              </a:ext>
            </a:extLst>
          </p:cNvPr>
          <p:cNvSpPr>
            <a:spLocks noGrp="1"/>
          </p:cNvSpPr>
          <p:nvPr>
            <p:ph type="sldNum" sz="quarter" idx="5"/>
          </p:nvPr>
        </p:nvSpPr>
        <p:spPr/>
        <p:txBody>
          <a:bodyPr/>
          <a:lstStyle/>
          <a:p>
            <a:fld id="{9B0402B8-276C-4BC8-9A21-F24D64862063}" type="slidenum">
              <a:rPr lang="en-US" smtClean="0"/>
              <a:t>33</a:t>
            </a:fld>
            <a:endParaRPr lang="en-US"/>
          </a:p>
        </p:txBody>
      </p:sp>
    </p:spTree>
    <p:extLst>
      <p:ext uri="{BB962C8B-B14F-4D97-AF65-F5344CB8AC3E}">
        <p14:creationId xmlns:p14="http://schemas.microsoft.com/office/powerpoint/2010/main" val="2932371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27267-857D-E9D2-7B91-A326D1DCB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EBB75-7917-D67F-9068-815F565B6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0198B-261F-2C74-3C43-DF9192FE17CE}"/>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B0B9CC45-B5C9-A60A-461C-DF6E2E2094FF}"/>
              </a:ext>
            </a:extLst>
          </p:cNvPr>
          <p:cNvSpPr>
            <a:spLocks noGrp="1"/>
          </p:cNvSpPr>
          <p:nvPr>
            <p:ph type="sldNum" sz="quarter" idx="5"/>
          </p:nvPr>
        </p:nvSpPr>
        <p:spPr/>
        <p:txBody>
          <a:bodyPr/>
          <a:lstStyle/>
          <a:p>
            <a:fld id="{9B0402B8-276C-4BC8-9A21-F24D64862063}" type="slidenum">
              <a:rPr lang="en-US" smtClean="0"/>
              <a:t>34</a:t>
            </a:fld>
            <a:endParaRPr lang="en-US"/>
          </a:p>
        </p:txBody>
      </p:sp>
    </p:spTree>
    <p:extLst>
      <p:ext uri="{BB962C8B-B14F-4D97-AF65-F5344CB8AC3E}">
        <p14:creationId xmlns:p14="http://schemas.microsoft.com/office/powerpoint/2010/main" val="4166866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A4B36-3DB0-D3BE-6EB8-33461C927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857F9-CC5A-FEB9-2522-F93A13E8B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84F29-9AAE-C455-B991-797165E63575}"/>
              </a:ext>
            </a:extLst>
          </p:cNvPr>
          <p:cNvSpPr>
            <a:spLocks noGrp="1"/>
          </p:cNvSpPr>
          <p:nvPr>
            <p:ph type="body" idx="1"/>
          </p:nvPr>
        </p:nvSpPr>
        <p:spPr/>
        <p:txBody>
          <a:bodyPr/>
          <a:lstStyle/>
          <a:p>
            <a:r>
              <a:rPr lang="en-US" dirty="0"/>
              <a:t>There was a very large, well-done study, that followed and evaluated thousands of patients over many years, that described the </a:t>
            </a:r>
            <a:r>
              <a:rPr lang="en-US" i="1" dirty="0"/>
              <a:t>causes </a:t>
            </a:r>
            <a:r>
              <a:rPr lang="en-US" i="0" dirty="0"/>
              <a:t>of syncope.</a:t>
            </a:r>
            <a:br>
              <a:rPr lang="en-US" i="0" dirty="0"/>
            </a:br>
            <a:endParaRPr lang="en-US" i="0" dirty="0"/>
          </a:p>
          <a:p>
            <a:r>
              <a:rPr lang="en-US" i="0" dirty="0"/>
              <a:t>Not surprisingly, vasovagal syncope was considered the most common cause.</a:t>
            </a:r>
            <a:br>
              <a:rPr lang="en-US" i="0" dirty="0"/>
            </a:br>
            <a:br>
              <a:rPr lang="en-US" i="0" dirty="0"/>
            </a:br>
            <a:r>
              <a:rPr lang="en-US" i="0" dirty="0"/>
              <a:t>I was surprised to read that, after vasovagal, the </a:t>
            </a:r>
            <a:r>
              <a:rPr lang="en-US" b="1" i="0" dirty="0"/>
              <a:t>most common cause is cardiac. </a:t>
            </a:r>
            <a:r>
              <a:rPr lang="en-US" b="0" i="0" dirty="0"/>
              <a:t>Think things like sudden </a:t>
            </a:r>
            <a:r>
              <a:rPr lang="en-US" b="0" i="0" dirty="0" err="1"/>
              <a:t>VTach</a:t>
            </a:r>
            <a:r>
              <a:rPr lang="en-US" b="0" i="0" dirty="0"/>
              <a:t>, a long QT syndrome, symptomatic bradycardia or SVT.</a:t>
            </a:r>
            <a:br>
              <a:rPr lang="en-US" b="0" i="0" dirty="0"/>
            </a:br>
            <a:br>
              <a:rPr lang="en-US" b="0" i="0" dirty="0"/>
            </a:br>
            <a:r>
              <a:rPr lang="en-US" b="0" i="0" dirty="0"/>
              <a:t>Right behind was orthostatic, followed by medication side-effects and then seizures.</a:t>
            </a:r>
            <a:br>
              <a:rPr lang="en-US" b="0" i="0" dirty="0"/>
            </a:br>
            <a:br>
              <a:rPr lang="en-US" b="0" i="0" dirty="0"/>
            </a:br>
            <a:r>
              <a:rPr lang="en-US" b="0" i="0" dirty="0"/>
              <a:t>The least common case was stroke. Anecdotally, this makes sense to me – the vast majority of stroke patients I see don’t present with syncope, but usually weakness or aphasia, except in massive strokes. Even then, these patients usually don’t collapse suddenly.</a:t>
            </a:r>
            <a:br>
              <a:rPr lang="en-US" b="0" i="0" dirty="0"/>
            </a:br>
            <a:br>
              <a:rPr lang="en-US" b="0" i="0" dirty="0"/>
            </a:br>
            <a:r>
              <a:rPr lang="en-US" b="1" i="0" dirty="0"/>
              <a:t>Finally, in over 1/3</a:t>
            </a:r>
            <a:r>
              <a:rPr lang="en-US" b="1" i="0" baseline="30000" dirty="0"/>
              <a:t>rd</a:t>
            </a:r>
            <a:r>
              <a:rPr lang="en-US" b="1" i="0" dirty="0"/>
              <a:t> of patients, we couldn’t identify a cause.</a:t>
            </a:r>
            <a:endParaRPr lang="en-US" dirty="0"/>
          </a:p>
        </p:txBody>
      </p:sp>
      <p:sp>
        <p:nvSpPr>
          <p:cNvPr id="4" name="Slide Number Placeholder 3">
            <a:extLst>
              <a:ext uri="{FF2B5EF4-FFF2-40B4-BE49-F238E27FC236}">
                <a16:creationId xmlns:a16="http://schemas.microsoft.com/office/drawing/2014/main" id="{167E0816-1E54-0103-21E2-6C6D54C078FC}"/>
              </a:ext>
            </a:extLst>
          </p:cNvPr>
          <p:cNvSpPr>
            <a:spLocks noGrp="1"/>
          </p:cNvSpPr>
          <p:nvPr>
            <p:ph type="sldNum" sz="quarter" idx="5"/>
          </p:nvPr>
        </p:nvSpPr>
        <p:spPr/>
        <p:txBody>
          <a:bodyPr/>
          <a:lstStyle/>
          <a:p>
            <a:fld id="{9B0402B8-276C-4BC8-9A21-F24D64862063}" type="slidenum">
              <a:rPr lang="en-US" smtClean="0"/>
              <a:t>7</a:t>
            </a:fld>
            <a:endParaRPr lang="en-US"/>
          </a:p>
        </p:txBody>
      </p:sp>
    </p:spTree>
    <p:extLst>
      <p:ext uri="{BB962C8B-B14F-4D97-AF65-F5344CB8AC3E}">
        <p14:creationId xmlns:p14="http://schemas.microsoft.com/office/powerpoint/2010/main" val="36424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AAFFB-65DD-E11F-B375-B57BC9546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2BD3C-56C2-C9FC-473A-7AB21F405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0BDA6D-69C6-0270-949B-C472A671720A}"/>
              </a:ext>
            </a:extLst>
          </p:cNvPr>
          <p:cNvSpPr>
            <a:spLocks noGrp="1"/>
          </p:cNvSpPr>
          <p:nvPr>
            <p:ph type="body" idx="1"/>
          </p:nvPr>
        </p:nvSpPr>
        <p:spPr/>
        <p:txBody>
          <a:bodyPr/>
          <a:lstStyle/>
          <a:p>
            <a:r>
              <a:rPr lang="en-US" dirty="0"/>
              <a:t>I always think – what is the clinical importance of this? That is, will this information about their syncope </a:t>
            </a:r>
            <a:r>
              <a:rPr lang="en-US" i="1" dirty="0"/>
              <a:t>change </a:t>
            </a:r>
            <a:r>
              <a:rPr lang="en-US" i="0" dirty="0"/>
              <a:t>my testing? Will it change their prognosis? Will my recommendations change?</a:t>
            </a:r>
            <a:br>
              <a:rPr lang="en-US" i="0" dirty="0"/>
            </a:br>
            <a:br>
              <a:rPr lang="en-US" i="0" dirty="0"/>
            </a:br>
            <a:r>
              <a:rPr lang="en-US" i="0" dirty="0"/>
              <a:t>As an example, do you </a:t>
            </a:r>
            <a:r>
              <a:rPr lang="en-US" b="1" i="1" dirty="0"/>
              <a:t>really </a:t>
            </a:r>
            <a:r>
              <a:rPr lang="en-US" b="0" i="0" dirty="0"/>
              <a:t>need that blood sugar on the guy that just got stabbed? Well, maybe if he got agitated because he was hypoglycemic, which led him to behave inappropriately and get into a bar fight… but probably not.</a:t>
            </a:r>
            <a:br>
              <a:rPr lang="en-US" b="0" i="0" dirty="0"/>
            </a:br>
            <a:br>
              <a:rPr lang="en-US" b="0" i="0" dirty="0"/>
            </a:br>
            <a:r>
              <a:rPr lang="en-US" b="0" i="0" dirty="0"/>
              <a:t>But what we’ve found is that the </a:t>
            </a:r>
            <a:r>
              <a:rPr lang="en-US" b="1" i="1" dirty="0"/>
              <a:t>cause </a:t>
            </a:r>
            <a:r>
              <a:rPr lang="en-US" b="0" i="0" dirty="0"/>
              <a:t>of syncope actually does matter in some cases.</a:t>
            </a:r>
            <a:endParaRPr lang="en-US" dirty="0"/>
          </a:p>
        </p:txBody>
      </p:sp>
      <p:sp>
        <p:nvSpPr>
          <p:cNvPr id="4" name="Slide Number Placeholder 3">
            <a:extLst>
              <a:ext uri="{FF2B5EF4-FFF2-40B4-BE49-F238E27FC236}">
                <a16:creationId xmlns:a16="http://schemas.microsoft.com/office/drawing/2014/main" id="{7AA17972-CF43-76CB-3233-38527870CA4F}"/>
              </a:ext>
            </a:extLst>
          </p:cNvPr>
          <p:cNvSpPr>
            <a:spLocks noGrp="1"/>
          </p:cNvSpPr>
          <p:nvPr>
            <p:ph type="sldNum" sz="quarter" idx="5"/>
          </p:nvPr>
        </p:nvSpPr>
        <p:spPr/>
        <p:txBody>
          <a:bodyPr/>
          <a:lstStyle/>
          <a:p>
            <a:fld id="{9B0402B8-276C-4BC8-9A21-F24D64862063}" type="slidenum">
              <a:rPr lang="en-US" smtClean="0"/>
              <a:t>8</a:t>
            </a:fld>
            <a:endParaRPr lang="en-US"/>
          </a:p>
        </p:txBody>
      </p:sp>
    </p:spTree>
    <p:extLst>
      <p:ext uri="{BB962C8B-B14F-4D97-AF65-F5344CB8AC3E}">
        <p14:creationId xmlns:p14="http://schemas.microsoft.com/office/powerpoint/2010/main" val="4080820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41B11-2F99-A889-06B2-AC2CEB5FB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74848-D965-8EDB-D740-0019BE975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5286B-EE4B-57C8-68CD-7079DDDC4ACA}"/>
              </a:ext>
            </a:extLst>
          </p:cNvPr>
          <p:cNvSpPr>
            <a:spLocks noGrp="1"/>
          </p:cNvSpPr>
          <p:nvPr>
            <p:ph type="body" idx="1"/>
          </p:nvPr>
        </p:nvSpPr>
        <p:spPr/>
        <p:txBody>
          <a:bodyPr/>
          <a:lstStyle/>
          <a:p>
            <a:r>
              <a:rPr lang="en-US" dirty="0"/>
              <a:t>The other things I consider are how the syncope </a:t>
            </a:r>
            <a:r>
              <a:rPr lang="en-US" b="1" i="1" dirty="0"/>
              <a:t>presents. </a:t>
            </a:r>
            <a:endParaRPr lang="en-US" b="0" i="1" dirty="0"/>
          </a:p>
          <a:p>
            <a:endParaRPr lang="en-US" b="0" i="1" dirty="0"/>
          </a:p>
          <a:p>
            <a:r>
              <a:rPr lang="en-US" b="0" i="0" dirty="0"/>
              <a:t>Is this sudden syncope, or was there a prodrome? That is, did the patient feel </a:t>
            </a:r>
            <a:r>
              <a:rPr lang="en-US" b="1" i="1" dirty="0"/>
              <a:t>any </a:t>
            </a:r>
            <a:r>
              <a:rPr lang="en-US" b="0" i="0" dirty="0"/>
              <a:t>preceding symptoms prior to collapsing? That may include a headache, palpitations, feeling warm or flushed, or nauseated. Perhaps they had some fatigue or weakness throughout the day.</a:t>
            </a:r>
            <a:br>
              <a:rPr lang="en-US" b="0" i="0" dirty="0"/>
            </a:br>
            <a:br>
              <a:rPr lang="en-US" b="0" i="0" dirty="0"/>
            </a:br>
            <a:r>
              <a:rPr lang="en-US" b="0" i="0" dirty="0"/>
              <a:t>In my mind, the presentation of someone who experiences </a:t>
            </a:r>
            <a:r>
              <a:rPr lang="en-US" b="1" i="0" dirty="0"/>
              <a:t>sudden syncope, with no preceding symptoms, is always a true emergency.</a:t>
            </a:r>
            <a:br>
              <a:rPr lang="en-US" b="1" i="0" dirty="0"/>
            </a:br>
            <a:br>
              <a:rPr lang="en-US" b="1" i="0" dirty="0"/>
            </a:br>
            <a:r>
              <a:rPr lang="en-US" b="0" i="0" dirty="0"/>
              <a:t>I have two videos of public officials – watch to see how their episodes of syncope vary.</a:t>
            </a:r>
            <a:br>
              <a:rPr lang="en-US" b="0" i="0" dirty="0"/>
            </a:br>
            <a:br>
              <a:rPr lang="en-US" b="0" i="0" dirty="0"/>
            </a:br>
            <a:r>
              <a:rPr lang="en-US" b="0" i="0" dirty="0"/>
              <a:t>The first video shows this woman with apparent </a:t>
            </a:r>
            <a:r>
              <a:rPr lang="en-US" b="0" i="1" dirty="0"/>
              <a:t>sudden syncope – </a:t>
            </a:r>
            <a:r>
              <a:rPr lang="en-US" b="0" i="0" dirty="0"/>
              <a:t>that is, she didn’t reach out to brace herself. She didn’t seem to have any seizure, or outward signs of anything abnormal before suddenly collapsing to the ground.</a:t>
            </a:r>
          </a:p>
        </p:txBody>
      </p:sp>
      <p:sp>
        <p:nvSpPr>
          <p:cNvPr id="4" name="Slide Number Placeholder 3">
            <a:extLst>
              <a:ext uri="{FF2B5EF4-FFF2-40B4-BE49-F238E27FC236}">
                <a16:creationId xmlns:a16="http://schemas.microsoft.com/office/drawing/2014/main" id="{8F14128F-937D-6BBB-195D-FC8D3EA8F04A}"/>
              </a:ext>
            </a:extLst>
          </p:cNvPr>
          <p:cNvSpPr>
            <a:spLocks noGrp="1"/>
          </p:cNvSpPr>
          <p:nvPr>
            <p:ph type="sldNum" sz="quarter" idx="5"/>
          </p:nvPr>
        </p:nvSpPr>
        <p:spPr/>
        <p:txBody>
          <a:bodyPr/>
          <a:lstStyle/>
          <a:p>
            <a:fld id="{9B0402B8-276C-4BC8-9A21-F24D64862063}" type="slidenum">
              <a:rPr lang="en-US" smtClean="0"/>
              <a:t>9</a:t>
            </a:fld>
            <a:endParaRPr lang="en-US"/>
          </a:p>
        </p:txBody>
      </p:sp>
    </p:spTree>
    <p:extLst>
      <p:ext uri="{BB962C8B-B14F-4D97-AF65-F5344CB8AC3E}">
        <p14:creationId xmlns:p14="http://schemas.microsoft.com/office/powerpoint/2010/main" val="2681961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41B11-2F99-A889-06B2-AC2CEB5FB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74848-D965-8EDB-D740-0019BE975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5286B-EE4B-57C8-68CD-7079DDDC4ACA}"/>
              </a:ext>
            </a:extLst>
          </p:cNvPr>
          <p:cNvSpPr>
            <a:spLocks noGrp="1"/>
          </p:cNvSpPr>
          <p:nvPr>
            <p:ph type="body" idx="1"/>
          </p:nvPr>
        </p:nvSpPr>
        <p:spPr/>
        <p:txBody>
          <a:bodyPr/>
          <a:lstStyle/>
          <a:p>
            <a:r>
              <a:rPr lang="en-US" b="0" i="0" dirty="0"/>
              <a:t>Compare that to this video. This is the former Governor Mark Dayton of Minnesota.</a:t>
            </a:r>
            <a:br>
              <a:rPr lang="en-US" b="0" i="0" dirty="0"/>
            </a:br>
            <a:br>
              <a:rPr lang="en-US" b="0" i="0" dirty="0"/>
            </a:br>
            <a:r>
              <a:rPr lang="en-US" b="0" i="0" dirty="0"/>
              <a:t>He clearly has some preceding symptoms prior to collapse, and seems to be struggling to speak, and appears weak. You can tell he stops to take a drink of water, then is slurring his speech before suddenly collapsing to the ground.</a:t>
            </a:r>
          </a:p>
          <a:p>
            <a:endParaRPr lang="en-US" b="0" i="0" dirty="0"/>
          </a:p>
          <a:p>
            <a:r>
              <a:rPr lang="en-US" b="0" i="0" dirty="0"/>
              <a:t>To me, these two videos highlight important differences in the potential </a:t>
            </a:r>
            <a:r>
              <a:rPr lang="en-US" b="0" i="1" dirty="0"/>
              <a:t>cause </a:t>
            </a:r>
            <a:r>
              <a:rPr lang="en-US" b="0" i="0" dirty="0"/>
              <a:t>of syncope. Obviously, we don’t often have a clear description of the circumstances that led to collapse, and rarely have a video to watch, so we have to base our evaluation on the limited information we have.</a:t>
            </a:r>
          </a:p>
        </p:txBody>
      </p:sp>
      <p:sp>
        <p:nvSpPr>
          <p:cNvPr id="4" name="Slide Number Placeholder 3">
            <a:extLst>
              <a:ext uri="{FF2B5EF4-FFF2-40B4-BE49-F238E27FC236}">
                <a16:creationId xmlns:a16="http://schemas.microsoft.com/office/drawing/2014/main" id="{8F14128F-937D-6BBB-195D-FC8D3EA8F04A}"/>
              </a:ext>
            </a:extLst>
          </p:cNvPr>
          <p:cNvSpPr>
            <a:spLocks noGrp="1"/>
          </p:cNvSpPr>
          <p:nvPr>
            <p:ph type="sldNum" sz="quarter" idx="5"/>
          </p:nvPr>
        </p:nvSpPr>
        <p:spPr/>
        <p:txBody>
          <a:bodyPr/>
          <a:lstStyle/>
          <a:p>
            <a:fld id="{9B0402B8-276C-4BC8-9A21-F24D64862063}" type="slidenum">
              <a:rPr lang="en-US" smtClean="0"/>
              <a:t>10</a:t>
            </a:fld>
            <a:endParaRPr lang="en-US"/>
          </a:p>
        </p:txBody>
      </p:sp>
    </p:spTree>
    <p:extLst>
      <p:ext uri="{BB962C8B-B14F-4D97-AF65-F5344CB8AC3E}">
        <p14:creationId xmlns:p14="http://schemas.microsoft.com/office/powerpoint/2010/main" val="3351351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808A6-1FC4-2195-6005-739F43492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9EFD3D-9A35-5F48-EE58-5144D36E8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A721F-6E42-46B3-85DB-042203832E6E}"/>
              </a:ext>
            </a:extLst>
          </p:cNvPr>
          <p:cNvSpPr>
            <a:spLocks noGrp="1"/>
          </p:cNvSpPr>
          <p:nvPr>
            <p:ph type="body" idx="1"/>
          </p:nvPr>
        </p:nvSpPr>
        <p:spPr/>
        <p:txBody>
          <a:bodyPr/>
          <a:lstStyle/>
          <a:p>
            <a:r>
              <a:rPr lang="en-US" b="0" i="0" dirty="0"/>
              <a:t>That being said, if someone has a </a:t>
            </a:r>
            <a:r>
              <a:rPr lang="en-US" b="1" i="0" dirty="0"/>
              <a:t>true sudden syncope – </a:t>
            </a:r>
            <a:r>
              <a:rPr lang="en-US" b="0" i="0" dirty="0"/>
              <a:t>that is, they report no symptoms before collapse and were feeling completely fine before suddenly collapsing, it makes me worried. There aren’t many things that would cause this – and true sudden syncope is quite rare – but it always makes me consider these potential causes.</a:t>
            </a:r>
          </a:p>
        </p:txBody>
      </p:sp>
      <p:sp>
        <p:nvSpPr>
          <p:cNvPr id="4" name="Slide Number Placeholder 3">
            <a:extLst>
              <a:ext uri="{FF2B5EF4-FFF2-40B4-BE49-F238E27FC236}">
                <a16:creationId xmlns:a16="http://schemas.microsoft.com/office/drawing/2014/main" id="{DB4C956E-08AF-3537-13EF-9594906A8C3F}"/>
              </a:ext>
            </a:extLst>
          </p:cNvPr>
          <p:cNvSpPr>
            <a:spLocks noGrp="1"/>
          </p:cNvSpPr>
          <p:nvPr>
            <p:ph type="sldNum" sz="quarter" idx="5"/>
          </p:nvPr>
        </p:nvSpPr>
        <p:spPr/>
        <p:txBody>
          <a:bodyPr/>
          <a:lstStyle/>
          <a:p>
            <a:fld id="{9B0402B8-276C-4BC8-9A21-F24D64862063}" type="slidenum">
              <a:rPr lang="en-US" smtClean="0"/>
              <a:t>11</a:t>
            </a:fld>
            <a:endParaRPr lang="en-US"/>
          </a:p>
        </p:txBody>
      </p:sp>
    </p:spTree>
    <p:extLst>
      <p:ext uri="{BB962C8B-B14F-4D97-AF65-F5344CB8AC3E}">
        <p14:creationId xmlns:p14="http://schemas.microsoft.com/office/powerpoint/2010/main" val="3338686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BB87E-A5E2-0BAB-AC99-4862B9493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7C12D-04E2-16E2-DC85-04196C2FD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7EADF-F087-0401-6E29-A2D11386609C}"/>
              </a:ext>
            </a:extLst>
          </p:cNvPr>
          <p:cNvSpPr>
            <a:spLocks noGrp="1"/>
          </p:cNvSpPr>
          <p:nvPr>
            <p:ph type="body" idx="1"/>
          </p:nvPr>
        </p:nvSpPr>
        <p:spPr/>
        <p:txBody>
          <a:bodyPr/>
          <a:lstStyle/>
          <a:p>
            <a:r>
              <a:rPr lang="en-US" b="0" i="0" dirty="0"/>
              <a:t>In terms of cardiac causes, there are the obvious ones we always think about. Things like </a:t>
            </a:r>
            <a:r>
              <a:rPr lang="en-US" b="1" i="0" dirty="0"/>
              <a:t>ventricular tachycardia </a:t>
            </a:r>
            <a:r>
              <a:rPr lang="en-US" b="0" i="0" dirty="0"/>
              <a:t>should be relatively straight-forward.</a:t>
            </a:r>
            <a:br>
              <a:rPr lang="en-US" b="0" i="0" dirty="0"/>
            </a:br>
            <a:br>
              <a:rPr lang="en-US" b="0" i="0" dirty="0"/>
            </a:br>
            <a:r>
              <a:rPr lang="en-US" b="0" i="0" dirty="0"/>
              <a:t>For the medics, you know the treatment of choice should be an </a:t>
            </a:r>
            <a:r>
              <a:rPr lang="en-US" b="0" i="0" dirty="0" err="1"/>
              <a:t>antiarrythmic</a:t>
            </a:r>
            <a:r>
              <a:rPr lang="en-US" b="0" i="0" dirty="0"/>
              <a:t>, which may vary depending on your protocols, but could be amiodarone or lidocaine. You know that they may need cardioversion, or defibrillation. And you know that, ultimately, this patient needs to be transported to a cardiac-capable facility for further evaluation, including echocardiogram, repeat EKGs, and cardiac intervention, including identifying </a:t>
            </a:r>
            <a:r>
              <a:rPr lang="en-US" b="1" i="1" dirty="0"/>
              <a:t>why </a:t>
            </a:r>
            <a:r>
              <a:rPr lang="en-US" b="0" i="0" dirty="0"/>
              <a:t>they’re in </a:t>
            </a:r>
            <a:r>
              <a:rPr lang="en-US" b="0" i="0" dirty="0" err="1"/>
              <a:t>VTach</a:t>
            </a:r>
            <a:r>
              <a:rPr lang="en-US" b="0" i="0" dirty="0"/>
              <a:t>. As we learned earlier, this patient is </a:t>
            </a:r>
            <a:r>
              <a:rPr lang="en-US" b="1" i="0" dirty="0"/>
              <a:t>more likely to die from their syncope.</a:t>
            </a:r>
            <a:endParaRPr lang="en-US" b="0" i="0" dirty="0"/>
          </a:p>
        </p:txBody>
      </p:sp>
      <p:sp>
        <p:nvSpPr>
          <p:cNvPr id="4" name="Slide Number Placeholder 3">
            <a:extLst>
              <a:ext uri="{FF2B5EF4-FFF2-40B4-BE49-F238E27FC236}">
                <a16:creationId xmlns:a16="http://schemas.microsoft.com/office/drawing/2014/main" id="{252EF173-B6CA-61DA-4BEB-5220F2DF5830}"/>
              </a:ext>
            </a:extLst>
          </p:cNvPr>
          <p:cNvSpPr>
            <a:spLocks noGrp="1"/>
          </p:cNvSpPr>
          <p:nvPr>
            <p:ph type="sldNum" sz="quarter" idx="5"/>
          </p:nvPr>
        </p:nvSpPr>
        <p:spPr/>
        <p:txBody>
          <a:bodyPr/>
          <a:lstStyle/>
          <a:p>
            <a:fld id="{9B0402B8-276C-4BC8-9A21-F24D64862063}" type="slidenum">
              <a:rPr lang="en-US" smtClean="0"/>
              <a:t>12</a:t>
            </a:fld>
            <a:endParaRPr lang="en-US"/>
          </a:p>
        </p:txBody>
      </p:sp>
    </p:spTree>
    <p:extLst>
      <p:ext uri="{BB962C8B-B14F-4D97-AF65-F5344CB8AC3E}">
        <p14:creationId xmlns:p14="http://schemas.microsoft.com/office/powerpoint/2010/main" val="186823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BACE-D746-C084-3999-9EE232B964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35EB5-2282-FCE6-C233-B25B2B6970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6E8C65-CE26-29F2-CE72-DFDD69D242BF}"/>
              </a:ext>
            </a:extLst>
          </p:cNvPr>
          <p:cNvSpPr>
            <a:spLocks noGrp="1"/>
          </p:cNvSpPr>
          <p:nvPr>
            <p:ph type="dt" sz="half" idx="10"/>
          </p:nvPr>
        </p:nvSpPr>
        <p:spPr/>
        <p:txBody>
          <a:bodyPr/>
          <a:lstStyle/>
          <a:p>
            <a:fld id="{247661D8-3081-4C5B-A9D0-4F63C65C10DF}" type="datetimeFigureOut">
              <a:rPr lang="en-US" smtClean="0"/>
              <a:t>12/22/2025</a:t>
            </a:fld>
            <a:endParaRPr lang="en-US"/>
          </a:p>
        </p:txBody>
      </p:sp>
      <p:sp>
        <p:nvSpPr>
          <p:cNvPr id="5" name="Footer Placeholder 4">
            <a:extLst>
              <a:ext uri="{FF2B5EF4-FFF2-40B4-BE49-F238E27FC236}">
                <a16:creationId xmlns:a16="http://schemas.microsoft.com/office/drawing/2014/main" id="{E59EA498-FA91-40B8-5774-7FDEE4833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D6B4B-84FF-D8D0-3FB8-28FB59E68A7A}"/>
              </a:ext>
            </a:extLst>
          </p:cNvPr>
          <p:cNvSpPr>
            <a:spLocks noGrp="1"/>
          </p:cNvSpPr>
          <p:nvPr>
            <p:ph type="sldNum" sz="quarter" idx="12"/>
          </p:nvPr>
        </p:nvSpPr>
        <p:spPr/>
        <p:txBody>
          <a:bodyPr/>
          <a:lstStyle/>
          <a:p>
            <a:fld id="{15F52CBD-6CBC-4DF3-8646-40AF5B1856A0}" type="slidenum">
              <a:rPr lang="en-US" smtClean="0"/>
              <a:t>‹#›</a:t>
            </a:fld>
            <a:endParaRPr lang="en-US"/>
          </a:p>
        </p:txBody>
      </p:sp>
    </p:spTree>
    <p:extLst>
      <p:ext uri="{BB962C8B-B14F-4D97-AF65-F5344CB8AC3E}">
        <p14:creationId xmlns:p14="http://schemas.microsoft.com/office/powerpoint/2010/main" val="16534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FD48-5F32-3A60-1EB6-EA56B585EF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3B245A-D985-DCF9-BAE3-44E89620A4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C7BDA-5D41-B51D-C462-C7EBB6C4778D}"/>
              </a:ext>
            </a:extLst>
          </p:cNvPr>
          <p:cNvSpPr>
            <a:spLocks noGrp="1"/>
          </p:cNvSpPr>
          <p:nvPr>
            <p:ph type="dt" sz="half" idx="10"/>
          </p:nvPr>
        </p:nvSpPr>
        <p:spPr/>
        <p:txBody>
          <a:bodyPr/>
          <a:lstStyle/>
          <a:p>
            <a:fld id="{247661D8-3081-4C5B-A9D0-4F63C65C10DF}" type="datetimeFigureOut">
              <a:rPr lang="en-US" smtClean="0"/>
              <a:t>12/22/2025</a:t>
            </a:fld>
            <a:endParaRPr lang="en-US"/>
          </a:p>
        </p:txBody>
      </p:sp>
      <p:sp>
        <p:nvSpPr>
          <p:cNvPr id="5" name="Footer Placeholder 4">
            <a:extLst>
              <a:ext uri="{FF2B5EF4-FFF2-40B4-BE49-F238E27FC236}">
                <a16:creationId xmlns:a16="http://schemas.microsoft.com/office/drawing/2014/main" id="{3908BBEC-E0BF-6B73-8219-682C5BA73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32525-3C37-1C84-6C5B-CCB55571392C}"/>
              </a:ext>
            </a:extLst>
          </p:cNvPr>
          <p:cNvSpPr>
            <a:spLocks noGrp="1"/>
          </p:cNvSpPr>
          <p:nvPr>
            <p:ph type="sldNum" sz="quarter" idx="12"/>
          </p:nvPr>
        </p:nvSpPr>
        <p:spPr/>
        <p:txBody>
          <a:bodyPr/>
          <a:lstStyle/>
          <a:p>
            <a:fld id="{15F52CBD-6CBC-4DF3-8646-40AF5B1856A0}" type="slidenum">
              <a:rPr lang="en-US" smtClean="0"/>
              <a:t>‹#›</a:t>
            </a:fld>
            <a:endParaRPr lang="en-US"/>
          </a:p>
        </p:txBody>
      </p:sp>
    </p:spTree>
    <p:extLst>
      <p:ext uri="{BB962C8B-B14F-4D97-AF65-F5344CB8AC3E}">
        <p14:creationId xmlns:p14="http://schemas.microsoft.com/office/powerpoint/2010/main" val="445878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BC1A6E-B973-E351-D0A1-A9909075E6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BF5988-4626-9BAC-DE3C-6E29A2E8FD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4FBD5-A4FB-BD40-F91B-081112A98955}"/>
              </a:ext>
            </a:extLst>
          </p:cNvPr>
          <p:cNvSpPr>
            <a:spLocks noGrp="1"/>
          </p:cNvSpPr>
          <p:nvPr>
            <p:ph type="dt" sz="half" idx="10"/>
          </p:nvPr>
        </p:nvSpPr>
        <p:spPr/>
        <p:txBody>
          <a:bodyPr/>
          <a:lstStyle/>
          <a:p>
            <a:fld id="{247661D8-3081-4C5B-A9D0-4F63C65C10DF}" type="datetimeFigureOut">
              <a:rPr lang="en-US" smtClean="0"/>
              <a:t>12/22/2025</a:t>
            </a:fld>
            <a:endParaRPr lang="en-US"/>
          </a:p>
        </p:txBody>
      </p:sp>
      <p:sp>
        <p:nvSpPr>
          <p:cNvPr id="5" name="Footer Placeholder 4">
            <a:extLst>
              <a:ext uri="{FF2B5EF4-FFF2-40B4-BE49-F238E27FC236}">
                <a16:creationId xmlns:a16="http://schemas.microsoft.com/office/drawing/2014/main" id="{16F3E84A-3759-565E-20E7-8C882BFDE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0CF6B-8326-8A17-AAE8-960FDCEDEA6D}"/>
              </a:ext>
            </a:extLst>
          </p:cNvPr>
          <p:cNvSpPr>
            <a:spLocks noGrp="1"/>
          </p:cNvSpPr>
          <p:nvPr>
            <p:ph type="sldNum" sz="quarter" idx="12"/>
          </p:nvPr>
        </p:nvSpPr>
        <p:spPr/>
        <p:txBody>
          <a:bodyPr/>
          <a:lstStyle/>
          <a:p>
            <a:fld id="{15F52CBD-6CBC-4DF3-8646-40AF5B1856A0}" type="slidenum">
              <a:rPr lang="en-US" smtClean="0"/>
              <a:t>‹#›</a:t>
            </a:fld>
            <a:endParaRPr lang="en-US"/>
          </a:p>
        </p:txBody>
      </p:sp>
    </p:spTree>
    <p:extLst>
      <p:ext uri="{BB962C8B-B14F-4D97-AF65-F5344CB8AC3E}">
        <p14:creationId xmlns:p14="http://schemas.microsoft.com/office/powerpoint/2010/main" val="4155256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018C-69EC-54EC-5898-47F384ED2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22EB6E-78FC-321D-7C84-76B3A16C30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6814D-AF94-1583-DCED-A425DDB2CE41}"/>
              </a:ext>
            </a:extLst>
          </p:cNvPr>
          <p:cNvSpPr>
            <a:spLocks noGrp="1"/>
          </p:cNvSpPr>
          <p:nvPr>
            <p:ph type="dt" sz="half" idx="10"/>
          </p:nvPr>
        </p:nvSpPr>
        <p:spPr/>
        <p:txBody>
          <a:bodyPr/>
          <a:lstStyle/>
          <a:p>
            <a:fld id="{247661D8-3081-4C5B-A9D0-4F63C65C10DF}" type="datetimeFigureOut">
              <a:rPr lang="en-US" smtClean="0"/>
              <a:t>12/22/2025</a:t>
            </a:fld>
            <a:endParaRPr lang="en-US"/>
          </a:p>
        </p:txBody>
      </p:sp>
      <p:sp>
        <p:nvSpPr>
          <p:cNvPr id="5" name="Footer Placeholder 4">
            <a:extLst>
              <a:ext uri="{FF2B5EF4-FFF2-40B4-BE49-F238E27FC236}">
                <a16:creationId xmlns:a16="http://schemas.microsoft.com/office/drawing/2014/main" id="{40AAA158-C619-8299-D60E-C7BB130FB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63D76-8CD5-E1A8-B301-F9749CF86879}"/>
              </a:ext>
            </a:extLst>
          </p:cNvPr>
          <p:cNvSpPr>
            <a:spLocks noGrp="1"/>
          </p:cNvSpPr>
          <p:nvPr>
            <p:ph type="sldNum" sz="quarter" idx="12"/>
          </p:nvPr>
        </p:nvSpPr>
        <p:spPr/>
        <p:txBody>
          <a:bodyPr/>
          <a:lstStyle/>
          <a:p>
            <a:fld id="{15F52CBD-6CBC-4DF3-8646-40AF5B1856A0}" type="slidenum">
              <a:rPr lang="en-US" smtClean="0"/>
              <a:t>‹#›</a:t>
            </a:fld>
            <a:endParaRPr lang="en-US"/>
          </a:p>
        </p:txBody>
      </p:sp>
    </p:spTree>
    <p:extLst>
      <p:ext uri="{BB962C8B-B14F-4D97-AF65-F5344CB8AC3E}">
        <p14:creationId xmlns:p14="http://schemas.microsoft.com/office/powerpoint/2010/main" val="7902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5EE91-FA01-4531-2454-9AC4C2AED6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B0AE58-5481-3FBD-D922-F30873BB4C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078FB3-44D9-A1C1-CB55-3118A7B9D205}"/>
              </a:ext>
            </a:extLst>
          </p:cNvPr>
          <p:cNvSpPr>
            <a:spLocks noGrp="1"/>
          </p:cNvSpPr>
          <p:nvPr>
            <p:ph type="dt" sz="half" idx="10"/>
          </p:nvPr>
        </p:nvSpPr>
        <p:spPr/>
        <p:txBody>
          <a:bodyPr/>
          <a:lstStyle/>
          <a:p>
            <a:fld id="{247661D8-3081-4C5B-A9D0-4F63C65C10DF}" type="datetimeFigureOut">
              <a:rPr lang="en-US" smtClean="0"/>
              <a:t>12/22/2025</a:t>
            </a:fld>
            <a:endParaRPr lang="en-US"/>
          </a:p>
        </p:txBody>
      </p:sp>
      <p:sp>
        <p:nvSpPr>
          <p:cNvPr id="5" name="Footer Placeholder 4">
            <a:extLst>
              <a:ext uri="{FF2B5EF4-FFF2-40B4-BE49-F238E27FC236}">
                <a16:creationId xmlns:a16="http://schemas.microsoft.com/office/drawing/2014/main" id="{DDCEA549-B7A5-7B2C-F5CB-439F73898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50367-ADFF-A481-CBD5-FF6F3ABE76C7}"/>
              </a:ext>
            </a:extLst>
          </p:cNvPr>
          <p:cNvSpPr>
            <a:spLocks noGrp="1"/>
          </p:cNvSpPr>
          <p:nvPr>
            <p:ph type="sldNum" sz="quarter" idx="12"/>
          </p:nvPr>
        </p:nvSpPr>
        <p:spPr/>
        <p:txBody>
          <a:bodyPr/>
          <a:lstStyle/>
          <a:p>
            <a:fld id="{15F52CBD-6CBC-4DF3-8646-40AF5B1856A0}" type="slidenum">
              <a:rPr lang="en-US" smtClean="0"/>
              <a:t>‹#›</a:t>
            </a:fld>
            <a:endParaRPr lang="en-US"/>
          </a:p>
        </p:txBody>
      </p:sp>
    </p:spTree>
    <p:extLst>
      <p:ext uri="{BB962C8B-B14F-4D97-AF65-F5344CB8AC3E}">
        <p14:creationId xmlns:p14="http://schemas.microsoft.com/office/powerpoint/2010/main" val="1638546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13E5-3C81-FB74-0137-36AC25579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E2D20C-7ED7-146B-B7E5-13AA41E068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16FFDB-7479-CA6F-F059-5F5D1613DB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11E07E-3C3C-8191-C212-9980D486ADF2}"/>
              </a:ext>
            </a:extLst>
          </p:cNvPr>
          <p:cNvSpPr>
            <a:spLocks noGrp="1"/>
          </p:cNvSpPr>
          <p:nvPr>
            <p:ph type="dt" sz="half" idx="10"/>
          </p:nvPr>
        </p:nvSpPr>
        <p:spPr/>
        <p:txBody>
          <a:bodyPr/>
          <a:lstStyle/>
          <a:p>
            <a:fld id="{247661D8-3081-4C5B-A9D0-4F63C65C10DF}" type="datetimeFigureOut">
              <a:rPr lang="en-US" smtClean="0"/>
              <a:t>12/22/2025</a:t>
            </a:fld>
            <a:endParaRPr lang="en-US"/>
          </a:p>
        </p:txBody>
      </p:sp>
      <p:sp>
        <p:nvSpPr>
          <p:cNvPr id="6" name="Footer Placeholder 5">
            <a:extLst>
              <a:ext uri="{FF2B5EF4-FFF2-40B4-BE49-F238E27FC236}">
                <a16:creationId xmlns:a16="http://schemas.microsoft.com/office/drawing/2014/main" id="{FD5C6A01-2811-5748-04B2-85DDF5F8E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A55D4-B48B-4CAC-4CBC-4CE70F983F9D}"/>
              </a:ext>
            </a:extLst>
          </p:cNvPr>
          <p:cNvSpPr>
            <a:spLocks noGrp="1"/>
          </p:cNvSpPr>
          <p:nvPr>
            <p:ph type="sldNum" sz="quarter" idx="12"/>
          </p:nvPr>
        </p:nvSpPr>
        <p:spPr/>
        <p:txBody>
          <a:bodyPr/>
          <a:lstStyle/>
          <a:p>
            <a:fld id="{15F52CBD-6CBC-4DF3-8646-40AF5B1856A0}" type="slidenum">
              <a:rPr lang="en-US" smtClean="0"/>
              <a:t>‹#›</a:t>
            </a:fld>
            <a:endParaRPr lang="en-US"/>
          </a:p>
        </p:txBody>
      </p:sp>
    </p:spTree>
    <p:extLst>
      <p:ext uri="{BB962C8B-B14F-4D97-AF65-F5344CB8AC3E}">
        <p14:creationId xmlns:p14="http://schemas.microsoft.com/office/powerpoint/2010/main" val="309200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61BC3-70AE-03C7-B864-47A9B04C4F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320BC6-1E0A-771A-EE0F-2C66D81524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A843D1-77F9-778C-EB72-7341874B4F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0980AC-827E-31A6-AAF8-4A814CDDB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62D227-0790-8378-6742-35F7DE24DC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C9B0FF-F15C-CB38-EAEE-ABB6C945A248}"/>
              </a:ext>
            </a:extLst>
          </p:cNvPr>
          <p:cNvSpPr>
            <a:spLocks noGrp="1"/>
          </p:cNvSpPr>
          <p:nvPr>
            <p:ph type="dt" sz="half" idx="10"/>
          </p:nvPr>
        </p:nvSpPr>
        <p:spPr/>
        <p:txBody>
          <a:bodyPr/>
          <a:lstStyle/>
          <a:p>
            <a:fld id="{247661D8-3081-4C5B-A9D0-4F63C65C10DF}" type="datetimeFigureOut">
              <a:rPr lang="en-US" smtClean="0"/>
              <a:t>12/22/2025</a:t>
            </a:fld>
            <a:endParaRPr lang="en-US"/>
          </a:p>
        </p:txBody>
      </p:sp>
      <p:sp>
        <p:nvSpPr>
          <p:cNvPr id="8" name="Footer Placeholder 7">
            <a:extLst>
              <a:ext uri="{FF2B5EF4-FFF2-40B4-BE49-F238E27FC236}">
                <a16:creationId xmlns:a16="http://schemas.microsoft.com/office/drawing/2014/main" id="{1EC708A9-3FFD-34D7-2F77-E7BCC73EE2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4E757F-824A-52F4-6E6D-9F3305BDF848}"/>
              </a:ext>
            </a:extLst>
          </p:cNvPr>
          <p:cNvSpPr>
            <a:spLocks noGrp="1"/>
          </p:cNvSpPr>
          <p:nvPr>
            <p:ph type="sldNum" sz="quarter" idx="12"/>
          </p:nvPr>
        </p:nvSpPr>
        <p:spPr/>
        <p:txBody>
          <a:bodyPr/>
          <a:lstStyle/>
          <a:p>
            <a:fld id="{15F52CBD-6CBC-4DF3-8646-40AF5B1856A0}" type="slidenum">
              <a:rPr lang="en-US" smtClean="0"/>
              <a:t>‹#›</a:t>
            </a:fld>
            <a:endParaRPr lang="en-US"/>
          </a:p>
        </p:txBody>
      </p:sp>
    </p:spTree>
    <p:extLst>
      <p:ext uri="{BB962C8B-B14F-4D97-AF65-F5344CB8AC3E}">
        <p14:creationId xmlns:p14="http://schemas.microsoft.com/office/powerpoint/2010/main" val="2444004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2B0D-E0B2-8D2C-EA69-2DA92D7430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39645-102D-8267-4724-DD4EABC3D650}"/>
              </a:ext>
            </a:extLst>
          </p:cNvPr>
          <p:cNvSpPr>
            <a:spLocks noGrp="1"/>
          </p:cNvSpPr>
          <p:nvPr>
            <p:ph type="dt" sz="half" idx="10"/>
          </p:nvPr>
        </p:nvSpPr>
        <p:spPr/>
        <p:txBody>
          <a:bodyPr/>
          <a:lstStyle/>
          <a:p>
            <a:fld id="{247661D8-3081-4C5B-A9D0-4F63C65C10DF}" type="datetimeFigureOut">
              <a:rPr lang="en-US" smtClean="0"/>
              <a:t>12/22/2025</a:t>
            </a:fld>
            <a:endParaRPr lang="en-US"/>
          </a:p>
        </p:txBody>
      </p:sp>
      <p:sp>
        <p:nvSpPr>
          <p:cNvPr id="4" name="Footer Placeholder 3">
            <a:extLst>
              <a:ext uri="{FF2B5EF4-FFF2-40B4-BE49-F238E27FC236}">
                <a16:creationId xmlns:a16="http://schemas.microsoft.com/office/drawing/2014/main" id="{5922422F-3BD0-1649-BC29-1094482448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FF8DED-DDC2-E30F-7A4A-99516C992ABC}"/>
              </a:ext>
            </a:extLst>
          </p:cNvPr>
          <p:cNvSpPr>
            <a:spLocks noGrp="1"/>
          </p:cNvSpPr>
          <p:nvPr>
            <p:ph type="sldNum" sz="quarter" idx="12"/>
          </p:nvPr>
        </p:nvSpPr>
        <p:spPr/>
        <p:txBody>
          <a:bodyPr/>
          <a:lstStyle/>
          <a:p>
            <a:fld id="{15F52CBD-6CBC-4DF3-8646-40AF5B1856A0}" type="slidenum">
              <a:rPr lang="en-US" smtClean="0"/>
              <a:t>‹#›</a:t>
            </a:fld>
            <a:endParaRPr lang="en-US"/>
          </a:p>
        </p:txBody>
      </p:sp>
    </p:spTree>
    <p:extLst>
      <p:ext uri="{BB962C8B-B14F-4D97-AF65-F5344CB8AC3E}">
        <p14:creationId xmlns:p14="http://schemas.microsoft.com/office/powerpoint/2010/main" val="1573426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858AB0-9A91-CD69-494D-18BE6F1CDA91}"/>
              </a:ext>
            </a:extLst>
          </p:cNvPr>
          <p:cNvSpPr>
            <a:spLocks noGrp="1"/>
          </p:cNvSpPr>
          <p:nvPr>
            <p:ph type="dt" sz="half" idx="10"/>
          </p:nvPr>
        </p:nvSpPr>
        <p:spPr/>
        <p:txBody>
          <a:bodyPr/>
          <a:lstStyle/>
          <a:p>
            <a:fld id="{247661D8-3081-4C5B-A9D0-4F63C65C10DF}" type="datetimeFigureOut">
              <a:rPr lang="en-US" smtClean="0"/>
              <a:t>12/22/2025</a:t>
            </a:fld>
            <a:endParaRPr lang="en-US"/>
          </a:p>
        </p:txBody>
      </p:sp>
      <p:sp>
        <p:nvSpPr>
          <p:cNvPr id="3" name="Footer Placeholder 2">
            <a:extLst>
              <a:ext uri="{FF2B5EF4-FFF2-40B4-BE49-F238E27FC236}">
                <a16:creationId xmlns:a16="http://schemas.microsoft.com/office/drawing/2014/main" id="{95421DDA-52B0-45AF-D814-78FFD10A37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1FC1C1-0CF5-0808-078F-177045C2A906}"/>
              </a:ext>
            </a:extLst>
          </p:cNvPr>
          <p:cNvSpPr>
            <a:spLocks noGrp="1"/>
          </p:cNvSpPr>
          <p:nvPr>
            <p:ph type="sldNum" sz="quarter" idx="12"/>
          </p:nvPr>
        </p:nvSpPr>
        <p:spPr/>
        <p:txBody>
          <a:bodyPr/>
          <a:lstStyle/>
          <a:p>
            <a:fld id="{15F52CBD-6CBC-4DF3-8646-40AF5B1856A0}" type="slidenum">
              <a:rPr lang="en-US" smtClean="0"/>
              <a:t>‹#›</a:t>
            </a:fld>
            <a:endParaRPr lang="en-US"/>
          </a:p>
        </p:txBody>
      </p:sp>
    </p:spTree>
    <p:extLst>
      <p:ext uri="{BB962C8B-B14F-4D97-AF65-F5344CB8AC3E}">
        <p14:creationId xmlns:p14="http://schemas.microsoft.com/office/powerpoint/2010/main" val="932790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53C1-C965-B870-A220-B35D498B5F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9B71D7-7005-57DB-4EE2-EAF80352AF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05D410-8471-2F05-731F-D27623F88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E2C71D-DF5D-F625-2EE6-B4F16DEEACF0}"/>
              </a:ext>
            </a:extLst>
          </p:cNvPr>
          <p:cNvSpPr>
            <a:spLocks noGrp="1"/>
          </p:cNvSpPr>
          <p:nvPr>
            <p:ph type="dt" sz="half" idx="10"/>
          </p:nvPr>
        </p:nvSpPr>
        <p:spPr/>
        <p:txBody>
          <a:bodyPr/>
          <a:lstStyle/>
          <a:p>
            <a:fld id="{247661D8-3081-4C5B-A9D0-4F63C65C10DF}" type="datetimeFigureOut">
              <a:rPr lang="en-US" smtClean="0"/>
              <a:t>12/22/2025</a:t>
            </a:fld>
            <a:endParaRPr lang="en-US"/>
          </a:p>
        </p:txBody>
      </p:sp>
      <p:sp>
        <p:nvSpPr>
          <p:cNvPr id="6" name="Footer Placeholder 5">
            <a:extLst>
              <a:ext uri="{FF2B5EF4-FFF2-40B4-BE49-F238E27FC236}">
                <a16:creationId xmlns:a16="http://schemas.microsoft.com/office/drawing/2014/main" id="{2D0F52E9-2A06-09F2-A114-0BE0A5068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0C4D8-F7E9-D1B1-FBA9-30F8C122EF82}"/>
              </a:ext>
            </a:extLst>
          </p:cNvPr>
          <p:cNvSpPr>
            <a:spLocks noGrp="1"/>
          </p:cNvSpPr>
          <p:nvPr>
            <p:ph type="sldNum" sz="quarter" idx="12"/>
          </p:nvPr>
        </p:nvSpPr>
        <p:spPr/>
        <p:txBody>
          <a:bodyPr/>
          <a:lstStyle/>
          <a:p>
            <a:fld id="{15F52CBD-6CBC-4DF3-8646-40AF5B1856A0}" type="slidenum">
              <a:rPr lang="en-US" smtClean="0"/>
              <a:t>‹#›</a:t>
            </a:fld>
            <a:endParaRPr lang="en-US"/>
          </a:p>
        </p:txBody>
      </p:sp>
    </p:spTree>
    <p:extLst>
      <p:ext uri="{BB962C8B-B14F-4D97-AF65-F5344CB8AC3E}">
        <p14:creationId xmlns:p14="http://schemas.microsoft.com/office/powerpoint/2010/main" val="135542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200CA-099D-6532-5226-AADD045826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F79F14-9795-392F-465A-27D9E2F2FB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43C50A-B5DC-F289-BC29-40EDCA24E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F4400-86AF-5993-F9FE-01417F6CDC5E}"/>
              </a:ext>
            </a:extLst>
          </p:cNvPr>
          <p:cNvSpPr>
            <a:spLocks noGrp="1"/>
          </p:cNvSpPr>
          <p:nvPr>
            <p:ph type="dt" sz="half" idx="10"/>
          </p:nvPr>
        </p:nvSpPr>
        <p:spPr/>
        <p:txBody>
          <a:bodyPr/>
          <a:lstStyle/>
          <a:p>
            <a:fld id="{247661D8-3081-4C5B-A9D0-4F63C65C10DF}" type="datetimeFigureOut">
              <a:rPr lang="en-US" smtClean="0"/>
              <a:t>12/22/2025</a:t>
            </a:fld>
            <a:endParaRPr lang="en-US"/>
          </a:p>
        </p:txBody>
      </p:sp>
      <p:sp>
        <p:nvSpPr>
          <p:cNvPr id="6" name="Footer Placeholder 5">
            <a:extLst>
              <a:ext uri="{FF2B5EF4-FFF2-40B4-BE49-F238E27FC236}">
                <a16:creationId xmlns:a16="http://schemas.microsoft.com/office/drawing/2014/main" id="{0F23F7DB-9FB7-FC74-9EDA-68C9B2DF1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7AE918-7F70-5A9B-A0A9-E11C6AB5C47B}"/>
              </a:ext>
            </a:extLst>
          </p:cNvPr>
          <p:cNvSpPr>
            <a:spLocks noGrp="1"/>
          </p:cNvSpPr>
          <p:nvPr>
            <p:ph type="sldNum" sz="quarter" idx="12"/>
          </p:nvPr>
        </p:nvSpPr>
        <p:spPr/>
        <p:txBody>
          <a:bodyPr/>
          <a:lstStyle/>
          <a:p>
            <a:fld id="{15F52CBD-6CBC-4DF3-8646-40AF5B1856A0}" type="slidenum">
              <a:rPr lang="en-US" smtClean="0"/>
              <a:t>‹#›</a:t>
            </a:fld>
            <a:endParaRPr lang="en-US"/>
          </a:p>
        </p:txBody>
      </p:sp>
    </p:spTree>
    <p:extLst>
      <p:ext uri="{BB962C8B-B14F-4D97-AF65-F5344CB8AC3E}">
        <p14:creationId xmlns:p14="http://schemas.microsoft.com/office/powerpoint/2010/main" val="585335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33CBAB-B3E0-D837-ED56-7781907A3F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086CAD-8438-054E-542B-8E90FF087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F7444A-E861-2E95-1473-CD563D9460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7661D8-3081-4C5B-A9D0-4F63C65C10DF}" type="datetimeFigureOut">
              <a:rPr lang="en-US" smtClean="0"/>
              <a:t>12/22/2025</a:t>
            </a:fld>
            <a:endParaRPr lang="en-US"/>
          </a:p>
        </p:txBody>
      </p:sp>
      <p:sp>
        <p:nvSpPr>
          <p:cNvPr id="5" name="Footer Placeholder 4">
            <a:extLst>
              <a:ext uri="{FF2B5EF4-FFF2-40B4-BE49-F238E27FC236}">
                <a16:creationId xmlns:a16="http://schemas.microsoft.com/office/drawing/2014/main" id="{D49CF841-4A3F-7BD0-17F4-450D5DFC0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CFC118-6F32-81CE-E772-D2BB7B7ABE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F52CBD-6CBC-4DF3-8646-40AF5B1856A0}" type="slidenum">
              <a:rPr lang="en-US" smtClean="0"/>
              <a:t>‹#›</a:t>
            </a:fld>
            <a:endParaRPr lang="en-US"/>
          </a:p>
        </p:txBody>
      </p:sp>
    </p:spTree>
    <p:extLst>
      <p:ext uri="{BB962C8B-B14F-4D97-AF65-F5344CB8AC3E}">
        <p14:creationId xmlns:p14="http://schemas.microsoft.com/office/powerpoint/2010/main" val="2569440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uKcSpf1dvGI?start=45&amp;feature=oembed" TargetMode="External"/><Relationship Id="rId5" Type="http://schemas.openxmlformats.org/officeDocument/2006/relationships/image" Target="../media/image9.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gi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ideo" Target="https://www.youtube.com/embed/KYtkbH8oKT4?feature=oembed" TargetMode="External"/><Relationship Id="rId5" Type="http://schemas.openxmlformats.org/officeDocument/2006/relationships/image" Target="../media/image8.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614E-6FD0-505F-117B-F5682A8A266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4ADC98A-47CA-236A-E940-FBABFCF00D13}"/>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F791AB1C-3851-07E4-8DAB-4EFC51FDE780}"/>
              </a:ext>
            </a:extLst>
          </p:cNvPr>
          <p:cNvPicPr>
            <a:picLocks noChangeAspect="1"/>
          </p:cNvPicPr>
          <p:nvPr/>
        </p:nvPicPr>
        <p:blipFill>
          <a:blip r:embed="rId2"/>
          <a:srcRect t="25000"/>
          <a:stretch>
            <a:fillRect/>
          </a:stretch>
        </p:blipFill>
        <p:spPr>
          <a:xfrm>
            <a:off x="20" y="-22"/>
            <a:ext cx="12191977" cy="6858022"/>
          </a:xfrm>
          <a:prstGeom prst="rect">
            <a:avLst/>
          </a:prstGeom>
        </p:spPr>
      </p:pic>
      <p:sp>
        <p:nvSpPr>
          <p:cNvPr id="5" name="TextBox 4">
            <a:extLst>
              <a:ext uri="{FF2B5EF4-FFF2-40B4-BE49-F238E27FC236}">
                <a16:creationId xmlns:a16="http://schemas.microsoft.com/office/drawing/2014/main" id="{8149A79E-5DD9-52C4-DD7E-1EB1198B5C6D}"/>
              </a:ext>
            </a:extLst>
          </p:cNvPr>
          <p:cNvSpPr txBox="1"/>
          <p:nvPr/>
        </p:nvSpPr>
        <p:spPr>
          <a:xfrm>
            <a:off x="643466" y="4551037"/>
            <a:ext cx="5449479" cy="1578054"/>
          </a:xfrm>
          <a:prstGeom prst="rect">
            <a:avLst/>
          </a:prstGeom>
        </p:spPr>
        <p:txBody>
          <a:bodyPr vert="horz" lIns="91440" tIns="45720" rIns="91440" bIns="45720" rtlCol="0" anchor="b">
            <a:normAutofit/>
          </a:bodyPr>
          <a:lstStyle/>
          <a:p>
            <a:pPr>
              <a:lnSpc>
                <a:spcPct val="90000"/>
              </a:lnSpc>
              <a:spcBef>
                <a:spcPts val="1000"/>
              </a:spcBef>
            </a:pPr>
            <a:r>
              <a:rPr lang="en-US" sz="2400" dirty="0">
                <a:solidFill>
                  <a:srgbClr val="FFFFFF"/>
                </a:solidFill>
              </a:rPr>
              <a:t>Bart Grabman, MD</a:t>
            </a:r>
            <a:br>
              <a:rPr lang="en-US" sz="2400" dirty="0">
                <a:solidFill>
                  <a:srgbClr val="FFFFFF"/>
                </a:solidFill>
              </a:rPr>
            </a:br>
            <a:r>
              <a:rPr lang="en-US" sz="2400" dirty="0">
                <a:solidFill>
                  <a:srgbClr val="FFFFFF"/>
                </a:solidFill>
              </a:rPr>
              <a:t>University of New Mexico</a:t>
            </a:r>
            <a:br>
              <a:rPr lang="en-US" sz="2400" dirty="0">
                <a:solidFill>
                  <a:srgbClr val="FFFFFF"/>
                </a:solidFill>
              </a:rPr>
            </a:br>
            <a:r>
              <a:rPr lang="en-US" sz="2400" dirty="0">
                <a:solidFill>
                  <a:srgbClr val="FFFFFF"/>
                </a:solidFill>
              </a:rPr>
              <a:t>EMS Fellow</a:t>
            </a:r>
            <a:br>
              <a:rPr lang="en-US" sz="2400" dirty="0">
                <a:solidFill>
                  <a:srgbClr val="FFFFFF"/>
                </a:solidFill>
              </a:rPr>
            </a:br>
            <a:r>
              <a:rPr lang="en-US" sz="2400" dirty="0">
                <a:solidFill>
                  <a:srgbClr val="FFFFFF"/>
                </a:solidFill>
              </a:rPr>
              <a:t>December 18, 2025</a:t>
            </a:r>
          </a:p>
        </p:txBody>
      </p:sp>
      <p:sp>
        <p:nvSpPr>
          <p:cNvPr id="9" name="TextBox 8">
            <a:extLst>
              <a:ext uri="{FF2B5EF4-FFF2-40B4-BE49-F238E27FC236}">
                <a16:creationId xmlns:a16="http://schemas.microsoft.com/office/drawing/2014/main" id="{16E9525E-B265-B238-4341-FCBD5503F6E2}"/>
              </a:ext>
            </a:extLst>
          </p:cNvPr>
          <p:cNvSpPr txBox="1"/>
          <p:nvPr/>
        </p:nvSpPr>
        <p:spPr>
          <a:xfrm>
            <a:off x="288963" y="251072"/>
            <a:ext cx="6158484" cy="830997"/>
          </a:xfrm>
          <a:prstGeom prst="rect">
            <a:avLst/>
          </a:prstGeom>
          <a:noFill/>
        </p:spPr>
        <p:txBody>
          <a:bodyPr wrap="square">
            <a:spAutoFit/>
          </a:bodyPr>
          <a:lstStyle/>
          <a:p>
            <a:r>
              <a:rPr lang="en-US" sz="4800" b="1" dirty="0">
                <a:solidFill>
                  <a:schemeClr val="bg1"/>
                </a:solidFill>
                <a:latin typeface="+mj-lt"/>
              </a:rPr>
              <a:t>Syncope</a:t>
            </a:r>
            <a:endParaRPr lang="en-US" sz="4800" dirty="0">
              <a:solidFill>
                <a:schemeClr val="bg1"/>
              </a:solidFill>
              <a:latin typeface="+mj-lt"/>
            </a:endParaRPr>
          </a:p>
        </p:txBody>
      </p:sp>
      <p:sp>
        <p:nvSpPr>
          <p:cNvPr id="11" name="TextBox 10">
            <a:extLst>
              <a:ext uri="{FF2B5EF4-FFF2-40B4-BE49-F238E27FC236}">
                <a16:creationId xmlns:a16="http://schemas.microsoft.com/office/drawing/2014/main" id="{E009B60C-C0B2-8EEF-4D2F-54E6883865BD}"/>
              </a:ext>
            </a:extLst>
          </p:cNvPr>
          <p:cNvSpPr txBox="1"/>
          <p:nvPr/>
        </p:nvSpPr>
        <p:spPr>
          <a:xfrm>
            <a:off x="288963" y="1030288"/>
            <a:ext cx="3970782" cy="1754326"/>
          </a:xfrm>
          <a:prstGeom prst="rect">
            <a:avLst/>
          </a:prstGeom>
          <a:noFill/>
        </p:spPr>
        <p:txBody>
          <a:bodyPr wrap="square">
            <a:spAutoFit/>
          </a:bodyPr>
          <a:lstStyle/>
          <a:p>
            <a:r>
              <a:rPr lang="en-US" sz="3600" dirty="0">
                <a:solidFill>
                  <a:schemeClr val="bg1"/>
                </a:solidFill>
                <a:latin typeface="+mj-lt"/>
              </a:rPr>
              <a:t>Do I go to a </a:t>
            </a:r>
            <a:r>
              <a:rPr lang="en-US" sz="3600" dirty="0" err="1">
                <a:solidFill>
                  <a:schemeClr val="bg1"/>
                </a:solidFill>
                <a:latin typeface="+mj-lt"/>
              </a:rPr>
              <a:t>cath</a:t>
            </a:r>
            <a:r>
              <a:rPr lang="en-US" sz="3600" dirty="0">
                <a:solidFill>
                  <a:schemeClr val="bg1"/>
                </a:solidFill>
                <a:latin typeface="+mj-lt"/>
              </a:rPr>
              <a:t> lab, a trauma center, or back to bed?</a:t>
            </a:r>
            <a:endParaRPr lang="en-US" sz="3600" dirty="0">
              <a:latin typeface="+mj-lt"/>
            </a:endParaRPr>
          </a:p>
        </p:txBody>
      </p:sp>
    </p:spTree>
    <p:extLst>
      <p:ext uri="{BB962C8B-B14F-4D97-AF65-F5344CB8AC3E}">
        <p14:creationId xmlns:p14="http://schemas.microsoft.com/office/powerpoint/2010/main" val="180292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D110D-0C7F-BB83-820A-1668FBEAD28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02532B-CBEA-7838-8597-9BE91F2BFA35}"/>
              </a:ext>
            </a:extLst>
          </p:cNvPr>
          <p:cNvPicPr>
            <a:picLocks noChangeAspect="1"/>
          </p:cNvPicPr>
          <p:nvPr/>
        </p:nvPicPr>
        <p:blipFill>
          <a:blip r:embed="rId4">
            <a:alphaModFix amt="40000"/>
          </a:blip>
          <a:srcRect t="25000"/>
          <a:stretch>
            <a:fillRect/>
          </a:stretch>
        </p:blipFill>
        <p:spPr>
          <a:xfrm>
            <a:off x="20" y="-22"/>
            <a:ext cx="12191977" cy="6858022"/>
          </a:xfrm>
          <a:prstGeom prst="rect">
            <a:avLst/>
          </a:prstGeom>
        </p:spPr>
      </p:pic>
      <p:sp>
        <p:nvSpPr>
          <p:cNvPr id="3" name="Title 1">
            <a:extLst>
              <a:ext uri="{FF2B5EF4-FFF2-40B4-BE49-F238E27FC236}">
                <a16:creationId xmlns:a16="http://schemas.microsoft.com/office/drawing/2014/main" id="{93687384-D503-FF65-4DC2-93070899BD2E}"/>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pic>
        <p:nvPicPr>
          <p:cNvPr id="5" name="Online Media 4" title="Minnesota Gov. Dayton Collapses During Speech">
            <a:hlinkClick r:id="" action="ppaction://media"/>
            <a:extLst>
              <a:ext uri="{FF2B5EF4-FFF2-40B4-BE49-F238E27FC236}">
                <a16:creationId xmlns:a16="http://schemas.microsoft.com/office/drawing/2014/main" id="{BBFF8CC7-61D9-5222-6529-583EF5613A15}"/>
              </a:ext>
            </a:extLst>
          </p:cNvPr>
          <p:cNvPicPr>
            <a:picLocks noRot="1" noChangeAspect="1"/>
          </p:cNvPicPr>
          <p:nvPr>
            <a:videoFile r:link="rId1"/>
          </p:nvPr>
        </p:nvPicPr>
        <p:blipFill>
          <a:blip r:embed="rId5"/>
          <a:stretch>
            <a:fillRect/>
          </a:stretch>
        </p:blipFill>
        <p:spPr>
          <a:xfrm>
            <a:off x="22225" y="0"/>
            <a:ext cx="12147550" cy="6858000"/>
          </a:xfrm>
          <a:prstGeom prst="rect">
            <a:avLst/>
          </a:prstGeom>
        </p:spPr>
      </p:pic>
    </p:spTree>
    <p:extLst>
      <p:ext uri="{BB962C8B-B14F-4D97-AF65-F5344CB8AC3E}">
        <p14:creationId xmlns:p14="http://schemas.microsoft.com/office/powerpoint/2010/main" val="346107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9A7CC-2B35-824A-75BC-D08B8407683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E0DE095-1622-DC0F-A4EA-E84FDA62EEA3}"/>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D52D2DFD-F50D-8945-9226-2BCB66F94582}"/>
              </a:ext>
            </a:extLst>
          </p:cNvPr>
          <p:cNvSpPr txBox="1"/>
          <p:nvPr/>
        </p:nvSpPr>
        <p:spPr>
          <a:xfrm>
            <a:off x="3094189" y="-148611"/>
            <a:ext cx="6003621" cy="1046440"/>
          </a:xfrm>
          <a:prstGeom prst="rect">
            <a:avLst/>
          </a:prstGeom>
          <a:noFill/>
        </p:spPr>
        <p:txBody>
          <a:bodyPr wrap="square">
            <a:spAutoFit/>
          </a:bodyPr>
          <a:lstStyle/>
          <a:p>
            <a:r>
              <a:rPr lang="en-US" sz="6200" b="1" dirty="0">
                <a:latin typeface="+mj-lt"/>
              </a:rPr>
              <a:t>Sudden Syncope</a:t>
            </a:r>
            <a:endParaRPr lang="en-US" sz="6200" dirty="0">
              <a:latin typeface="+mj-lt"/>
            </a:endParaRPr>
          </a:p>
        </p:txBody>
      </p:sp>
      <p:sp>
        <p:nvSpPr>
          <p:cNvPr id="3" name="Title 1">
            <a:extLst>
              <a:ext uri="{FF2B5EF4-FFF2-40B4-BE49-F238E27FC236}">
                <a16:creationId xmlns:a16="http://schemas.microsoft.com/office/drawing/2014/main" id="{70B26AFF-C8F9-0491-6B15-8CA122372609}"/>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E2528042-5E93-998E-FDD7-9CD193DB290F}"/>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553C2CDB-AEB4-CAF5-98BA-5C1DDA24A912}"/>
              </a:ext>
            </a:extLst>
          </p:cNvPr>
          <p:cNvSpPr txBox="1">
            <a:spLocks/>
          </p:cNvSpPr>
          <p:nvPr/>
        </p:nvSpPr>
        <p:spPr>
          <a:xfrm>
            <a:off x="-20" y="984309"/>
            <a:ext cx="12192000" cy="58736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a:p>
            <a:r>
              <a:rPr lang="en-US" sz="4800" b="1" dirty="0"/>
              <a:t>Acute MI / Sudden Cardiac Death / Arrythmia</a:t>
            </a:r>
          </a:p>
          <a:p>
            <a:endParaRPr lang="en-US" sz="4800" b="1" dirty="0"/>
          </a:p>
          <a:p>
            <a:r>
              <a:rPr lang="en-US" sz="4800" b="1" dirty="0"/>
              <a:t>Massive Pulmonary Embolism</a:t>
            </a:r>
          </a:p>
          <a:p>
            <a:endParaRPr lang="en-US" sz="4800" b="1" dirty="0"/>
          </a:p>
          <a:p>
            <a:r>
              <a:rPr lang="en-US" sz="4800" b="1" dirty="0"/>
              <a:t>Massive Stroke</a:t>
            </a:r>
          </a:p>
          <a:p>
            <a:endParaRPr lang="en-US" sz="4800" b="1" dirty="0"/>
          </a:p>
          <a:p>
            <a:r>
              <a:rPr lang="en-US" sz="4800" b="1" dirty="0"/>
              <a:t>Ruptured Ectopic Pregnancy or AAA rupture</a:t>
            </a:r>
          </a:p>
          <a:p>
            <a:endParaRPr lang="en-US" sz="4800" b="1" dirty="0"/>
          </a:p>
        </p:txBody>
      </p:sp>
      <p:sp>
        <p:nvSpPr>
          <p:cNvPr id="6" name="Title 1">
            <a:extLst>
              <a:ext uri="{FF2B5EF4-FFF2-40B4-BE49-F238E27FC236}">
                <a16:creationId xmlns:a16="http://schemas.microsoft.com/office/drawing/2014/main" id="{1DF82E43-1033-D473-DE89-4225BE94A09E}"/>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Tree>
    <p:extLst>
      <p:ext uri="{BB962C8B-B14F-4D97-AF65-F5344CB8AC3E}">
        <p14:creationId xmlns:p14="http://schemas.microsoft.com/office/powerpoint/2010/main" val="386983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FEB1-23EC-34A8-70EE-A44B58A83B1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16BB85D-AABA-EA1A-F04B-5529F297D19A}"/>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35A63FB2-591F-59C1-8EDE-3688B3405A96}"/>
              </a:ext>
            </a:extLst>
          </p:cNvPr>
          <p:cNvSpPr txBox="1"/>
          <p:nvPr/>
        </p:nvSpPr>
        <p:spPr>
          <a:xfrm>
            <a:off x="4343823" y="-62131"/>
            <a:ext cx="3809114" cy="1046440"/>
          </a:xfrm>
          <a:prstGeom prst="rect">
            <a:avLst/>
          </a:prstGeom>
          <a:noFill/>
        </p:spPr>
        <p:txBody>
          <a:bodyPr wrap="square">
            <a:spAutoFit/>
          </a:bodyPr>
          <a:lstStyle/>
          <a:p>
            <a:r>
              <a:rPr lang="en-US" sz="6200" b="1" dirty="0">
                <a:latin typeface="+mj-lt"/>
              </a:rPr>
              <a:t>Work-up?</a:t>
            </a:r>
            <a:endParaRPr lang="en-US" sz="6200" dirty="0">
              <a:latin typeface="+mj-lt"/>
            </a:endParaRPr>
          </a:p>
        </p:txBody>
      </p:sp>
      <p:sp>
        <p:nvSpPr>
          <p:cNvPr id="3" name="Title 1">
            <a:extLst>
              <a:ext uri="{FF2B5EF4-FFF2-40B4-BE49-F238E27FC236}">
                <a16:creationId xmlns:a16="http://schemas.microsoft.com/office/drawing/2014/main" id="{9B36DFFC-8BDC-6D6D-35FB-9F8773197EB3}"/>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52924973-788E-3C7F-276B-153CCFF118F8}"/>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F6DB0385-16A8-99DF-6521-4B04B056D304}"/>
              </a:ext>
            </a:extLst>
          </p:cNvPr>
          <p:cNvSpPr txBox="1">
            <a:spLocks/>
          </p:cNvSpPr>
          <p:nvPr/>
        </p:nvSpPr>
        <p:spPr>
          <a:xfrm>
            <a:off x="-20" y="984309"/>
            <a:ext cx="12192000" cy="58736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6" name="Title 1">
            <a:extLst>
              <a:ext uri="{FF2B5EF4-FFF2-40B4-BE49-F238E27FC236}">
                <a16:creationId xmlns:a16="http://schemas.microsoft.com/office/drawing/2014/main" id="{6DBBBD7B-6ECC-CCF3-E70C-A9F5257FE6C4}"/>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9" name="Title 1">
            <a:extLst>
              <a:ext uri="{FF2B5EF4-FFF2-40B4-BE49-F238E27FC236}">
                <a16:creationId xmlns:a16="http://schemas.microsoft.com/office/drawing/2014/main" id="{FEC942F0-855D-3BB6-7822-1C35448A4571}"/>
              </a:ext>
            </a:extLst>
          </p:cNvPr>
          <p:cNvSpPr txBox="1">
            <a:spLocks/>
          </p:cNvSpPr>
          <p:nvPr/>
        </p:nvSpPr>
        <p:spPr>
          <a:xfrm>
            <a:off x="-37" y="1667200"/>
            <a:ext cx="12192000" cy="35235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Vitals</a:t>
            </a:r>
          </a:p>
          <a:p>
            <a:r>
              <a:rPr lang="en-US" sz="4800" b="1" dirty="0"/>
              <a:t>EKG (Serial EKGs?)</a:t>
            </a:r>
          </a:p>
          <a:p>
            <a:r>
              <a:rPr lang="en-US" sz="4800" b="1" dirty="0"/>
              <a:t>Glucose</a:t>
            </a:r>
          </a:p>
          <a:p>
            <a:r>
              <a:rPr lang="en-US" sz="4800" b="1" dirty="0"/>
              <a:t>Stroke Exam?</a:t>
            </a:r>
          </a:p>
          <a:p>
            <a:r>
              <a:rPr lang="en-US" sz="4800" b="1" dirty="0"/>
              <a:t>Lung sounds and Exam </a:t>
            </a:r>
          </a:p>
        </p:txBody>
      </p:sp>
    </p:spTree>
    <p:extLst>
      <p:ext uri="{BB962C8B-B14F-4D97-AF65-F5344CB8AC3E}">
        <p14:creationId xmlns:p14="http://schemas.microsoft.com/office/powerpoint/2010/main" val="41585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3570E-C4FC-A7FD-FB61-B882E2D03A0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A6E1818-158C-89BB-23E8-C9BE8E086192}"/>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182C12E7-5666-6476-2AAA-878DDB8766B7}"/>
              </a:ext>
            </a:extLst>
          </p:cNvPr>
          <p:cNvSpPr txBox="1"/>
          <p:nvPr/>
        </p:nvSpPr>
        <p:spPr>
          <a:xfrm>
            <a:off x="3284017" y="-78702"/>
            <a:ext cx="5623926" cy="1046440"/>
          </a:xfrm>
          <a:prstGeom prst="rect">
            <a:avLst/>
          </a:prstGeom>
          <a:noFill/>
        </p:spPr>
        <p:txBody>
          <a:bodyPr wrap="square">
            <a:spAutoFit/>
          </a:bodyPr>
          <a:lstStyle/>
          <a:p>
            <a:r>
              <a:rPr lang="en-US" sz="6200" b="1" dirty="0">
                <a:latin typeface="+mj-lt"/>
              </a:rPr>
              <a:t>Cardiac Causes</a:t>
            </a:r>
            <a:endParaRPr lang="en-US" sz="6200" dirty="0">
              <a:latin typeface="+mj-lt"/>
            </a:endParaRPr>
          </a:p>
        </p:txBody>
      </p:sp>
      <p:sp>
        <p:nvSpPr>
          <p:cNvPr id="3" name="Title 1">
            <a:extLst>
              <a:ext uri="{FF2B5EF4-FFF2-40B4-BE49-F238E27FC236}">
                <a16:creationId xmlns:a16="http://schemas.microsoft.com/office/drawing/2014/main" id="{A9148BEA-B505-B695-D2FE-E10C28A5F526}"/>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DFFE82F1-6BD3-B559-FC0B-1E5B33A190A3}"/>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892FF6C7-1AC2-30C4-CE04-227B37DF5690}"/>
              </a:ext>
            </a:extLst>
          </p:cNvPr>
          <p:cNvSpPr txBox="1">
            <a:spLocks/>
          </p:cNvSpPr>
          <p:nvPr/>
        </p:nvSpPr>
        <p:spPr>
          <a:xfrm>
            <a:off x="-20" y="984309"/>
            <a:ext cx="12192000" cy="58736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6" name="Title 1">
            <a:extLst>
              <a:ext uri="{FF2B5EF4-FFF2-40B4-BE49-F238E27FC236}">
                <a16:creationId xmlns:a16="http://schemas.microsoft.com/office/drawing/2014/main" id="{05898960-6771-5D0E-5A3E-CF4638D2126B}"/>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pic>
        <p:nvPicPr>
          <p:cNvPr id="8" name="Picture 7">
            <a:extLst>
              <a:ext uri="{FF2B5EF4-FFF2-40B4-BE49-F238E27FC236}">
                <a16:creationId xmlns:a16="http://schemas.microsoft.com/office/drawing/2014/main" id="{CFEB0B69-C7EA-5DE0-B777-1CF8DB00C0D1}"/>
              </a:ext>
            </a:extLst>
          </p:cNvPr>
          <p:cNvPicPr>
            <a:picLocks noChangeAspect="1"/>
          </p:cNvPicPr>
          <p:nvPr/>
        </p:nvPicPr>
        <p:blipFill>
          <a:blip r:embed="rId4"/>
          <a:stretch>
            <a:fillRect/>
          </a:stretch>
        </p:blipFill>
        <p:spPr>
          <a:xfrm>
            <a:off x="394549" y="0"/>
            <a:ext cx="11402862" cy="7029011"/>
          </a:xfrm>
          <a:prstGeom prst="rect">
            <a:avLst/>
          </a:prstGeom>
        </p:spPr>
      </p:pic>
    </p:spTree>
    <p:extLst>
      <p:ext uri="{BB962C8B-B14F-4D97-AF65-F5344CB8AC3E}">
        <p14:creationId xmlns:p14="http://schemas.microsoft.com/office/powerpoint/2010/main" val="35762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550B9-D5E1-3675-F404-A7C95168A66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2C0404-76BF-2D01-8CEB-D72C5E6EEA3B}"/>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3" name="Title 1">
            <a:extLst>
              <a:ext uri="{FF2B5EF4-FFF2-40B4-BE49-F238E27FC236}">
                <a16:creationId xmlns:a16="http://schemas.microsoft.com/office/drawing/2014/main" id="{6C93622D-221F-DD4E-FB2D-147FDA3248F5}"/>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E4198532-0A3F-D2F9-E595-6702E2E32871}"/>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4E289056-74C1-4C2C-60E8-D224534155D7}"/>
              </a:ext>
            </a:extLst>
          </p:cNvPr>
          <p:cNvSpPr txBox="1">
            <a:spLocks/>
          </p:cNvSpPr>
          <p:nvPr/>
        </p:nvSpPr>
        <p:spPr>
          <a:xfrm>
            <a:off x="-20" y="984309"/>
            <a:ext cx="12192000" cy="58736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6" name="Title 1">
            <a:extLst>
              <a:ext uri="{FF2B5EF4-FFF2-40B4-BE49-F238E27FC236}">
                <a16:creationId xmlns:a16="http://schemas.microsoft.com/office/drawing/2014/main" id="{FCC1665A-82D7-7E19-F28E-B637554F1A47}"/>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pic>
        <p:nvPicPr>
          <p:cNvPr id="7" name="Picture 6">
            <a:extLst>
              <a:ext uri="{FF2B5EF4-FFF2-40B4-BE49-F238E27FC236}">
                <a16:creationId xmlns:a16="http://schemas.microsoft.com/office/drawing/2014/main" id="{BCD845EC-2EB1-E268-6C74-B689282D8262}"/>
              </a:ext>
            </a:extLst>
          </p:cNvPr>
          <p:cNvPicPr>
            <a:picLocks noChangeAspect="1"/>
          </p:cNvPicPr>
          <p:nvPr/>
        </p:nvPicPr>
        <p:blipFill>
          <a:blip r:embed="rId4"/>
          <a:stretch>
            <a:fillRect/>
          </a:stretch>
        </p:blipFill>
        <p:spPr>
          <a:xfrm>
            <a:off x="475987" y="-22"/>
            <a:ext cx="11376409" cy="7189715"/>
          </a:xfrm>
          <a:prstGeom prst="rect">
            <a:avLst/>
          </a:prstGeom>
        </p:spPr>
      </p:pic>
      <p:pic>
        <p:nvPicPr>
          <p:cNvPr id="2050" name="Picture 2" descr="Ondansetron Injection (Zofran), USP, 4mg / 2mL - Dixie EMS">
            <a:extLst>
              <a:ext uri="{FF2B5EF4-FFF2-40B4-BE49-F238E27FC236}">
                <a16:creationId xmlns:a16="http://schemas.microsoft.com/office/drawing/2014/main" id="{61CE2BA4-3DA9-9DD5-9687-22B66A04E9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1223" y="1448397"/>
            <a:ext cx="3374790" cy="27513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roperidol / Products / American Regent">
            <a:extLst>
              <a:ext uri="{FF2B5EF4-FFF2-40B4-BE49-F238E27FC236}">
                <a16:creationId xmlns:a16="http://schemas.microsoft.com/office/drawing/2014/main" id="{21E44DF6-9B6B-7F0E-CA1C-00356FC24D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4806" y="1323045"/>
            <a:ext cx="1317988" cy="3102838"/>
          </a:xfrm>
          <a:prstGeom prst="rect">
            <a:avLst/>
          </a:prstGeom>
          <a:noFill/>
          <a:extLst>
            <a:ext uri="{909E8E84-426E-40DD-AFC4-6F175D3DCCD1}">
              <a14:hiddenFill xmlns:a14="http://schemas.microsoft.com/office/drawing/2010/main">
                <a:solidFill>
                  <a:srgbClr val="FFFFFF"/>
                </a:solidFill>
              </a14:hiddenFill>
            </a:ext>
          </a:extLst>
        </p:spPr>
      </p:pic>
      <p:sp>
        <p:nvSpPr>
          <p:cNvPr id="9" name="Multiplication Sign 8">
            <a:extLst>
              <a:ext uri="{FF2B5EF4-FFF2-40B4-BE49-F238E27FC236}">
                <a16:creationId xmlns:a16="http://schemas.microsoft.com/office/drawing/2014/main" id="{7288A833-D3D5-7C66-D1AA-5BB77A561C74}"/>
              </a:ext>
            </a:extLst>
          </p:cNvPr>
          <p:cNvSpPr/>
          <p:nvPr/>
        </p:nvSpPr>
        <p:spPr>
          <a:xfrm>
            <a:off x="2600347" y="1770652"/>
            <a:ext cx="2296542" cy="210677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30E73826-3293-D6BC-5372-246C12B18B35}"/>
              </a:ext>
            </a:extLst>
          </p:cNvPr>
          <p:cNvSpPr/>
          <p:nvPr/>
        </p:nvSpPr>
        <p:spPr>
          <a:xfrm>
            <a:off x="7065529" y="1821075"/>
            <a:ext cx="2296542" cy="210677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50% Magnesium Sulfate Injection 500 mg/mL, Single Dose Vial 10 mL | McGuff">
            <a:extLst>
              <a:ext uri="{FF2B5EF4-FFF2-40B4-BE49-F238E27FC236}">
                <a16:creationId xmlns:a16="http://schemas.microsoft.com/office/drawing/2014/main" id="{3FDD47EC-A2A4-E7DB-3748-20576D9763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57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F91E5-8434-8AEA-B5F0-E6008921458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B04B8D4-C9D4-F795-272D-B26370A88EBC}"/>
              </a:ext>
            </a:extLst>
          </p:cNvPr>
          <p:cNvPicPr>
            <a:picLocks noChangeAspect="1"/>
          </p:cNvPicPr>
          <p:nvPr/>
        </p:nvPicPr>
        <p:blipFill>
          <a:blip r:embed="rId3">
            <a:alphaModFix amt="40000"/>
          </a:blip>
          <a:srcRect t="25000"/>
          <a:stretch>
            <a:fillRect/>
          </a:stretch>
        </p:blipFill>
        <p:spPr>
          <a:xfrm>
            <a:off x="-40" y="-22"/>
            <a:ext cx="12191977" cy="6858022"/>
          </a:xfrm>
          <a:prstGeom prst="rect">
            <a:avLst/>
          </a:prstGeom>
        </p:spPr>
      </p:pic>
      <p:sp>
        <p:nvSpPr>
          <p:cNvPr id="3" name="Title 1">
            <a:extLst>
              <a:ext uri="{FF2B5EF4-FFF2-40B4-BE49-F238E27FC236}">
                <a16:creationId xmlns:a16="http://schemas.microsoft.com/office/drawing/2014/main" id="{566B7A41-E2EC-9965-D2AD-3A678C3C2CD7}"/>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0870A695-CA05-1557-04F6-00FE5364CA9A}"/>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31B9D500-28AE-457C-4B21-F6C4ABD2F4B5}"/>
              </a:ext>
            </a:extLst>
          </p:cNvPr>
          <p:cNvSpPr txBox="1">
            <a:spLocks/>
          </p:cNvSpPr>
          <p:nvPr/>
        </p:nvSpPr>
        <p:spPr>
          <a:xfrm>
            <a:off x="-20" y="984309"/>
            <a:ext cx="12192000" cy="58736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6" name="Title 1">
            <a:extLst>
              <a:ext uri="{FF2B5EF4-FFF2-40B4-BE49-F238E27FC236}">
                <a16:creationId xmlns:a16="http://schemas.microsoft.com/office/drawing/2014/main" id="{8037D83E-D1EF-40B2-2C48-23EDE986A329}"/>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pic>
        <p:nvPicPr>
          <p:cNvPr id="4098" name="Picture 2" descr="B27. Wolff Parkinson White (WPW) Syndrome Type B">
            <a:extLst>
              <a:ext uri="{FF2B5EF4-FFF2-40B4-BE49-F238E27FC236}">
                <a16:creationId xmlns:a16="http://schemas.microsoft.com/office/drawing/2014/main" id="{762DF0FE-E0A2-17BF-587F-D04129F4D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287382"/>
            <a:ext cx="12211980" cy="62729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PW Delta wave pre=excitation">
            <a:extLst>
              <a:ext uri="{FF2B5EF4-FFF2-40B4-BE49-F238E27FC236}">
                <a16:creationId xmlns:a16="http://schemas.microsoft.com/office/drawing/2014/main" id="{F6E357AC-BA65-956E-6D9A-4AC2DBD68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3700" y="1081088"/>
            <a:ext cx="6324600" cy="46958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9B04BB9-B0DD-E0F6-6D46-29BEF4763723}"/>
              </a:ext>
            </a:extLst>
          </p:cNvPr>
          <p:cNvSpPr txBox="1"/>
          <p:nvPr/>
        </p:nvSpPr>
        <p:spPr>
          <a:xfrm>
            <a:off x="3061747" y="5043554"/>
            <a:ext cx="4653644" cy="276999"/>
          </a:xfrm>
          <a:prstGeom prst="rect">
            <a:avLst/>
          </a:prstGeom>
          <a:noFill/>
        </p:spPr>
        <p:txBody>
          <a:bodyPr wrap="square">
            <a:spAutoFit/>
          </a:bodyPr>
          <a:lstStyle/>
          <a:p>
            <a:r>
              <a:rPr lang="en-US" sz="1200" dirty="0"/>
              <a:t>https://litfl.com/pre-excitation-syndromes-ecg-library/</a:t>
            </a:r>
          </a:p>
        </p:txBody>
      </p:sp>
    </p:spTree>
    <p:extLst>
      <p:ext uri="{BB962C8B-B14F-4D97-AF65-F5344CB8AC3E}">
        <p14:creationId xmlns:p14="http://schemas.microsoft.com/office/powerpoint/2010/main" val="9695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912F2-F278-7F3E-4F07-51A2D3FC092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DD1AACC-EDC4-247E-E43E-CD8DE63BD58C}"/>
              </a:ext>
            </a:extLst>
          </p:cNvPr>
          <p:cNvPicPr>
            <a:picLocks noChangeAspect="1"/>
          </p:cNvPicPr>
          <p:nvPr/>
        </p:nvPicPr>
        <p:blipFill>
          <a:blip r:embed="rId3">
            <a:alphaModFix amt="40000"/>
          </a:blip>
          <a:srcRect t="25000"/>
          <a:stretch>
            <a:fillRect/>
          </a:stretch>
        </p:blipFill>
        <p:spPr>
          <a:xfrm>
            <a:off x="-40" y="-22"/>
            <a:ext cx="12191977" cy="6858022"/>
          </a:xfrm>
          <a:prstGeom prst="rect">
            <a:avLst/>
          </a:prstGeom>
        </p:spPr>
      </p:pic>
      <p:sp>
        <p:nvSpPr>
          <p:cNvPr id="3" name="Title 1">
            <a:extLst>
              <a:ext uri="{FF2B5EF4-FFF2-40B4-BE49-F238E27FC236}">
                <a16:creationId xmlns:a16="http://schemas.microsoft.com/office/drawing/2014/main" id="{213BB608-CE1B-8353-9E4C-BB011D3F5A61}"/>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E09B0F35-6A31-17B5-B690-C66A12526E20}"/>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DCE71F0C-17C4-B2F8-780B-82DC42512054}"/>
              </a:ext>
            </a:extLst>
          </p:cNvPr>
          <p:cNvSpPr txBox="1">
            <a:spLocks/>
          </p:cNvSpPr>
          <p:nvPr/>
        </p:nvSpPr>
        <p:spPr>
          <a:xfrm>
            <a:off x="-20" y="984309"/>
            <a:ext cx="12192000" cy="58736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6" name="Title 1">
            <a:extLst>
              <a:ext uri="{FF2B5EF4-FFF2-40B4-BE49-F238E27FC236}">
                <a16:creationId xmlns:a16="http://schemas.microsoft.com/office/drawing/2014/main" id="{54277A4A-2365-FE0B-BEBF-8CB0EA5DBFDC}"/>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pic>
        <p:nvPicPr>
          <p:cNvPr id="5122" name="Picture 2" descr="ECG WPW Atrial fibrillation 3">
            <a:extLst>
              <a:ext uri="{FF2B5EF4-FFF2-40B4-BE49-F238E27FC236}">
                <a16:creationId xmlns:a16="http://schemas.microsoft.com/office/drawing/2014/main" id="{9B8F0829-8F03-CAEE-3EFF-E6A0BC1B0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 y="91440"/>
            <a:ext cx="12220923" cy="66594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06A8E0-A804-68DE-690F-C1C581DA9B53}"/>
              </a:ext>
            </a:extLst>
          </p:cNvPr>
          <p:cNvSpPr txBox="1"/>
          <p:nvPr/>
        </p:nvSpPr>
        <p:spPr>
          <a:xfrm>
            <a:off x="131967" y="6069571"/>
            <a:ext cx="6113416" cy="369332"/>
          </a:xfrm>
          <a:prstGeom prst="rect">
            <a:avLst/>
          </a:prstGeom>
          <a:noFill/>
        </p:spPr>
        <p:txBody>
          <a:bodyPr wrap="square">
            <a:spAutoFit/>
          </a:bodyPr>
          <a:lstStyle/>
          <a:p>
            <a:r>
              <a:rPr lang="en-US" dirty="0"/>
              <a:t>https://litfl.com/atrial-fibrillation-in-pre-excitation/</a:t>
            </a:r>
          </a:p>
        </p:txBody>
      </p:sp>
    </p:spTree>
    <p:extLst>
      <p:ext uri="{BB962C8B-B14F-4D97-AF65-F5344CB8AC3E}">
        <p14:creationId xmlns:p14="http://schemas.microsoft.com/office/powerpoint/2010/main" val="3407901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26A39-B4DB-F4B2-6947-2FBE7345953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B18FB81-C029-1E76-468B-69F88D19E139}"/>
              </a:ext>
            </a:extLst>
          </p:cNvPr>
          <p:cNvPicPr>
            <a:picLocks noChangeAspect="1"/>
          </p:cNvPicPr>
          <p:nvPr/>
        </p:nvPicPr>
        <p:blipFill>
          <a:blip r:embed="rId3">
            <a:alphaModFix amt="40000"/>
          </a:blip>
          <a:srcRect t="25000"/>
          <a:stretch>
            <a:fillRect/>
          </a:stretch>
        </p:blipFill>
        <p:spPr>
          <a:xfrm>
            <a:off x="-40" y="-22"/>
            <a:ext cx="12191977" cy="6858022"/>
          </a:xfrm>
          <a:prstGeom prst="rect">
            <a:avLst/>
          </a:prstGeom>
        </p:spPr>
      </p:pic>
      <p:sp>
        <p:nvSpPr>
          <p:cNvPr id="3" name="Title 1">
            <a:extLst>
              <a:ext uri="{FF2B5EF4-FFF2-40B4-BE49-F238E27FC236}">
                <a16:creationId xmlns:a16="http://schemas.microsoft.com/office/drawing/2014/main" id="{3E2BF1F5-772A-6426-4901-FDB9A42A2865}"/>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74EAA8BA-7F03-B783-C057-8342A2766DC7}"/>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7BA7BAFC-8968-234C-DD6F-9176B3865966}"/>
              </a:ext>
            </a:extLst>
          </p:cNvPr>
          <p:cNvSpPr txBox="1">
            <a:spLocks/>
          </p:cNvSpPr>
          <p:nvPr/>
        </p:nvSpPr>
        <p:spPr>
          <a:xfrm>
            <a:off x="-20" y="984309"/>
            <a:ext cx="12192000" cy="58736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6" name="Title 1">
            <a:extLst>
              <a:ext uri="{FF2B5EF4-FFF2-40B4-BE49-F238E27FC236}">
                <a16:creationId xmlns:a16="http://schemas.microsoft.com/office/drawing/2014/main" id="{8FB2DBE2-D2B3-25C4-339B-43EFA9E977AB}"/>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9" name="TextBox 8">
            <a:extLst>
              <a:ext uri="{FF2B5EF4-FFF2-40B4-BE49-F238E27FC236}">
                <a16:creationId xmlns:a16="http://schemas.microsoft.com/office/drawing/2014/main" id="{4AF24E39-78E2-59D2-93A7-FADEF0F7989E}"/>
              </a:ext>
            </a:extLst>
          </p:cNvPr>
          <p:cNvSpPr txBox="1"/>
          <p:nvPr/>
        </p:nvSpPr>
        <p:spPr>
          <a:xfrm>
            <a:off x="890400" y="-127386"/>
            <a:ext cx="10411096" cy="1046440"/>
          </a:xfrm>
          <a:prstGeom prst="rect">
            <a:avLst/>
          </a:prstGeom>
          <a:noFill/>
        </p:spPr>
        <p:txBody>
          <a:bodyPr wrap="square">
            <a:spAutoFit/>
          </a:bodyPr>
          <a:lstStyle/>
          <a:p>
            <a:r>
              <a:rPr lang="en-US" sz="6200" b="1" dirty="0">
                <a:latin typeface="+mj-lt"/>
              </a:rPr>
              <a:t>Syncope/Collapse in Athletes</a:t>
            </a:r>
            <a:endParaRPr lang="en-US" sz="6200" dirty="0">
              <a:latin typeface="+mj-lt"/>
            </a:endParaRPr>
          </a:p>
        </p:txBody>
      </p:sp>
      <p:pic>
        <p:nvPicPr>
          <p:cNvPr id="10" name="Picture 2" descr="Young runner collapses during race, can't be revived - Anchorage Daily News">
            <a:extLst>
              <a:ext uri="{FF2B5EF4-FFF2-40B4-BE49-F238E27FC236}">
                <a16:creationId xmlns:a16="http://schemas.microsoft.com/office/drawing/2014/main" id="{533B41D3-D0A7-8099-760E-8F0DD2E2F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005" y="2018863"/>
            <a:ext cx="6230982" cy="464927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814F4F2C-8159-6F96-0665-4A2495BC356F}"/>
              </a:ext>
            </a:extLst>
          </p:cNvPr>
          <p:cNvSpPr txBox="1">
            <a:spLocks/>
          </p:cNvSpPr>
          <p:nvPr/>
        </p:nvSpPr>
        <p:spPr>
          <a:xfrm>
            <a:off x="475987" y="-1504714"/>
            <a:ext cx="12192000" cy="35235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i="1" u="sng" dirty="0"/>
              <a:t>Always</a:t>
            </a:r>
            <a:r>
              <a:rPr lang="en-US" sz="4800" b="1" dirty="0"/>
              <a:t> concerning if true syncope</a:t>
            </a:r>
          </a:p>
        </p:txBody>
      </p:sp>
      <p:pic>
        <p:nvPicPr>
          <p:cNvPr id="14" name="Picture 13" descr="A close-up of a word&#10;&#10;AI-generated content may be incorrect.">
            <a:extLst>
              <a:ext uri="{FF2B5EF4-FFF2-40B4-BE49-F238E27FC236}">
                <a16:creationId xmlns:a16="http://schemas.microsoft.com/office/drawing/2014/main" id="{1EBA1E2D-A635-BA49-EA0A-058F198BA508}"/>
              </a:ext>
            </a:extLst>
          </p:cNvPr>
          <p:cNvPicPr>
            <a:picLocks noChangeAspect="1"/>
          </p:cNvPicPr>
          <p:nvPr/>
        </p:nvPicPr>
        <p:blipFill>
          <a:blip r:embed="rId5"/>
          <a:stretch>
            <a:fillRect/>
          </a:stretch>
        </p:blipFill>
        <p:spPr>
          <a:xfrm>
            <a:off x="5950002" y="2350177"/>
            <a:ext cx="6071108" cy="1371715"/>
          </a:xfrm>
          <a:prstGeom prst="rect">
            <a:avLst/>
          </a:prstGeom>
        </p:spPr>
      </p:pic>
      <p:sp>
        <p:nvSpPr>
          <p:cNvPr id="16" name="TextBox 15">
            <a:extLst>
              <a:ext uri="{FF2B5EF4-FFF2-40B4-BE49-F238E27FC236}">
                <a16:creationId xmlns:a16="http://schemas.microsoft.com/office/drawing/2014/main" id="{5B01A742-5CFB-3C30-0152-C8EE660BDC3B}"/>
              </a:ext>
            </a:extLst>
          </p:cNvPr>
          <p:cNvSpPr txBox="1"/>
          <p:nvPr/>
        </p:nvSpPr>
        <p:spPr>
          <a:xfrm>
            <a:off x="5856453" y="6348866"/>
            <a:ext cx="6335484" cy="461665"/>
          </a:xfrm>
          <a:prstGeom prst="rect">
            <a:avLst/>
          </a:prstGeom>
          <a:noFill/>
        </p:spPr>
        <p:txBody>
          <a:bodyPr wrap="square">
            <a:spAutoFit/>
          </a:bodyPr>
          <a:lstStyle/>
          <a:p>
            <a:r>
              <a:rPr lang="en-US" sz="1200" b="1" dirty="0"/>
              <a:t>https://www.adn.com/alaska-news/article/young-runner-collapses-during-race-cant-be-revived/2009/07/19/</a:t>
            </a:r>
          </a:p>
        </p:txBody>
      </p:sp>
    </p:spTree>
    <p:extLst>
      <p:ext uri="{BB962C8B-B14F-4D97-AF65-F5344CB8AC3E}">
        <p14:creationId xmlns:p14="http://schemas.microsoft.com/office/powerpoint/2010/main" val="349524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19BE2-CE4F-B525-F4E7-CC2EF9FE2E6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569CE9F-C265-E737-8776-AEC79C5A5A8C}"/>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9A31C204-B1AA-515B-4414-149A39C8E4DC}"/>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72B55994-C370-A964-441D-77D39D66A0E3}"/>
              </a:ext>
            </a:extLst>
          </p:cNvPr>
          <p:cNvSpPr txBox="1">
            <a:spLocks/>
          </p:cNvSpPr>
          <p:nvPr/>
        </p:nvSpPr>
        <p:spPr>
          <a:xfrm>
            <a:off x="-20" y="984309"/>
            <a:ext cx="12192000" cy="58736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6" name="Title 1">
            <a:extLst>
              <a:ext uri="{FF2B5EF4-FFF2-40B4-BE49-F238E27FC236}">
                <a16:creationId xmlns:a16="http://schemas.microsoft.com/office/drawing/2014/main" id="{BCBCC65C-62EC-6F09-E024-FD3008ED8EED}"/>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pic>
        <p:nvPicPr>
          <p:cNvPr id="7170" name="Picture 2">
            <a:extLst>
              <a:ext uri="{FF2B5EF4-FFF2-40B4-BE49-F238E27FC236}">
                <a16:creationId xmlns:a16="http://schemas.microsoft.com/office/drawing/2014/main" id="{284D34A6-2650-9F91-BEE1-5AE708875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0"/>
            <a:ext cx="9696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3E16E3-5EF9-A913-4E59-AA277475FDDB}"/>
              </a:ext>
            </a:extLst>
          </p:cNvPr>
          <p:cNvSpPr txBox="1"/>
          <p:nvPr/>
        </p:nvSpPr>
        <p:spPr>
          <a:xfrm>
            <a:off x="2158" y="6501285"/>
            <a:ext cx="6093822" cy="276999"/>
          </a:xfrm>
          <a:prstGeom prst="rect">
            <a:avLst/>
          </a:prstGeom>
          <a:noFill/>
        </p:spPr>
        <p:txBody>
          <a:bodyPr wrap="square">
            <a:spAutoFit/>
          </a:bodyPr>
          <a:lstStyle/>
          <a:p>
            <a:r>
              <a:rPr lang="en-US" sz="1200" b="1" dirty="0"/>
              <a:t>https://www.progenics.com.au/diseases/hypertrophic-cardiomyopathy</a:t>
            </a:r>
          </a:p>
        </p:txBody>
      </p:sp>
    </p:spTree>
    <p:extLst>
      <p:ext uri="{BB962C8B-B14F-4D97-AF65-F5344CB8AC3E}">
        <p14:creationId xmlns:p14="http://schemas.microsoft.com/office/powerpoint/2010/main" val="1421902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9F3B-BE97-A728-F4AA-CC2AF4D8ACA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86FFB44-7EC5-DD6B-4C29-C6A910F60AE8}"/>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0A0D861A-CFEA-CCB6-4D7D-29572C70BDD8}"/>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04448875-898E-F2DE-D7CC-33023409F85B}"/>
              </a:ext>
            </a:extLst>
          </p:cNvPr>
          <p:cNvSpPr txBox="1">
            <a:spLocks/>
          </p:cNvSpPr>
          <p:nvPr/>
        </p:nvSpPr>
        <p:spPr>
          <a:xfrm>
            <a:off x="-20" y="984309"/>
            <a:ext cx="12192000" cy="58736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6" name="Title 1">
            <a:extLst>
              <a:ext uri="{FF2B5EF4-FFF2-40B4-BE49-F238E27FC236}">
                <a16:creationId xmlns:a16="http://schemas.microsoft.com/office/drawing/2014/main" id="{41F8003B-2321-7CFA-3904-73C6C6DAE956}"/>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pic>
        <p:nvPicPr>
          <p:cNvPr id="8194" name="Picture 2">
            <a:extLst>
              <a:ext uri="{FF2B5EF4-FFF2-40B4-BE49-F238E27FC236}">
                <a16:creationId xmlns:a16="http://schemas.microsoft.com/office/drawing/2014/main" id="{9FCC9B49-3F58-0C98-279E-A4F45F9E5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988"/>
            <a:ext cx="12192000" cy="6296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2586B6-9B23-354E-1842-2520BEF7F611}"/>
              </a:ext>
            </a:extLst>
          </p:cNvPr>
          <p:cNvSpPr txBox="1"/>
          <p:nvPr/>
        </p:nvSpPr>
        <p:spPr>
          <a:xfrm>
            <a:off x="-40" y="6567740"/>
            <a:ext cx="6093822" cy="276999"/>
          </a:xfrm>
          <a:prstGeom prst="rect">
            <a:avLst/>
          </a:prstGeom>
          <a:noFill/>
        </p:spPr>
        <p:txBody>
          <a:bodyPr wrap="square">
            <a:spAutoFit/>
          </a:bodyPr>
          <a:lstStyle/>
          <a:p>
            <a:r>
              <a:rPr lang="en-US" sz="1200" b="1" dirty="0"/>
              <a:t>https://litfl.com/wp-content/uploads/2021/04/HCM-ECG.png</a:t>
            </a:r>
          </a:p>
        </p:txBody>
      </p:sp>
    </p:spTree>
    <p:extLst>
      <p:ext uri="{BB962C8B-B14F-4D97-AF65-F5344CB8AC3E}">
        <p14:creationId xmlns:p14="http://schemas.microsoft.com/office/powerpoint/2010/main" val="258814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56DE2-1F41-1669-5185-582E728081E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62777F-8EF7-313B-2BC0-A4D2A127BC1E}"/>
              </a:ext>
            </a:extLst>
          </p:cNvPr>
          <p:cNvPicPr>
            <a:picLocks noChangeAspect="1"/>
          </p:cNvPicPr>
          <p:nvPr/>
        </p:nvPicPr>
        <p:blipFill>
          <a:blip r:embed="rId2">
            <a:alphaModFix amt="40000"/>
          </a:blip>
          <a:srcRect t="25000"/>
          <a:stretch>
            <a:fillRect/>
          </a:stretch>
        </p:blipFill>
        <p:spPr>
          <a:xfrm>
            <a:off x="20" y="-22"/>
            <a:ext cx="12191977" cy="6858022"/>
          </a:xfrm>
          <a:prstGeom prst="rect">
            <a:avLst/>
          </a:prstGeom>
        </p:spPr>
      </p:pic>
      <p:sp>
        <p:nvSpPr>
          <p:cNvPr id="6" name="Title 1">
            <a:extLst>
              <a:ext uri="{FF2B5EF4-FFF2-40B4-BE49-F238E27FC236}">
                <a16:creationId xmlns:a16="http://schemas.microsoft.com/office/drawing/2014/main" id="{0070E309-D120-AB3C-516F-F38823F118E8}"/>
              </a:ext>
            </a:extLst>
          </p:cNvPr>
          <p:cNvSpPr txBox="1">
            <a:spLocks/>
          </p:cNvSpPr>
          <p:nvPr/>
        </p:nvSpPr>
        <p:spPr>
          <a:xfrm>
            <a:off x="711573" y="2766207"/>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t>I have no disclosures or conflicts of interest related to this presentation</a:t>
            </a:r>
          </a:p>
        </p:txBody>
      </p:sp>
    </p:spTree>
    <p:extLst>
      <p:ext uri="{BB962C8B-B14F-4D97-AF65-F5344CB8AC3E}">
        <p14:creationId xmlns:p14="http://schemas.microsoft.com/office/powerpoint/2010/main" val="3567027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EBD02-4DC1-32BC-19EE-208830C2C4C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F58D05B-9F8D-D8DC-6460-EFB7A59E2CB0}"/>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9A71E932-4A0E-562C-0259-BE1A166A6D21}"/>
              </a:ext>
            </a:extLst>
          </p:cNvPr>
          <p:cNvSpPr txBox="1"/>
          <p:nvPr/>
        </p:nvSpPr>
        <p:spPr>
          <a:xfrm>
            <a:off x="3094189" y="-148611"/>
            <a:ext cx="6938085" cy="1046440"/>
          </a:xfrm>
          <a:prstGeom prst="rect">
            <a:avLst/>
          </a:prstGeom>
          <a:noFill/>
        </p:spPr>
        <p:txBody>
          <a:bodyPr wrap="square">
            <a:spAutoFit/>
          </a:bodyPr>
          <a:lstStyle/>
          <a:p>
            <a:r>
              <a:rPr lang="en-US" sz="6200" b="1" dirty="0">
                <a:latin typeface="+mj-lt"/>
              </a:rPr>
              <a:t>Vasovagal Syncope</a:t>
            </a:r>
            <a:endParaRPr lang="en-US" sz="6200" dirty="0">
              <a:latin typeface="+mj-lt"/>
            </a:endParaRPr>
          </a:p>
        </p:txBody>
      </p:sp>
      <p:sp>
        <p:nvSpPr>
          <p:cNvPr id="3" name="Title 1">
            <a:extLst>
              <a:ext uri="{FF2B5EF4-FFF2-40B4-BE49-F238E27FC236}">
                <a16:creationId xmlns:a16="http://schemas.microsoft.com/office/drawing/2014/main" id="{520F1786-395B-6B01-C24A-6FBDB931DC6A}"/>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60BF7E8A-A0B7-F9B7-22AC-E2535B48D164}"/>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A6328265-12C6-87AE-03FC-552EB0A4BB88}"/>
              </a:ext>
            </a:extLst>
          </p:cNvPr>
          <p:cNvSpPr txBox="1">
            <a:spLocks/>
          </p:cNvSpPr>
          <p:nvPr/>
        </p:nvSpPr>
        <p:spPr>
          <a:xfrm>
            <a:off x="-20" y="984310"/>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Usually benign, with preceding symptoms:</a:t>
            </a:r>
          </a:p>
        </p:txBody>
      </p:sp>
      <p:sp>
        <p:nvSpPr>
          <p:cNvPr id="6" name="Title 1">
            <a:extLst>
              <a:ext uri="{FF2B5EF4-FFF2-40B4-BE49-F238E27FC236}">
                <a16:creationId xmlns:a16="http://schemas.microsoft.com/office/drawing/2014/main" id="{16BAB2DA-E77A-7C4A-9F30-90B3F6538C3C}"/>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7" name="Title 1">
            <a:extLst>
              <a:ext uri="{FF2B5EF4-FFF2-40B4-BE49-F238E27FC236}">
                <a16:creationId xmlns:a16="http://schemas.microsoft.com/office/drawing/2014/main" id="{4A92E683-DF86-F0AD-3AA3-CA3043EBA773}"/>
              </a:ext>
            </a:extLst>
          </p:cNvPr>
          <p:cNvSpPr txBox="1">
            <a:spLocks/>
          </p:cNvSpPr>
          <p:nvPr/>
        </p:nvSpPr>
        <p:spPr>
          <a:xfrm>
            <a:off x="0" y="4088780"/>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Dizziness</a:t>
            </a:r>
            <a:br>
              <a:rPr lang="en-US" sz="4800" b="1" dirty="0"/>
            </a:br>
            <a:r>
              <a:rPr lang="en-US" sz="4800" b="1" dirty="0"/>
              <a:t>Lightheaded</a:t>
            </a:r>
          </a:p>
          <a:p>
            <a:r>
              <a:rPr lang="en-US" sz="4800" b="1" dirty="0"/>
              <a:t>Maybe nausea</a:t>
            </a:r>
          </a:p>
          <a:p>
            <a:r>
              <a:rPr lang="en-US" sz="4800" b="1" dirty="0"/>
              <a:t>Sweating/warmth</a:t>
            </a:r>
          </a:p>
        </p:txBody>
      </p:sp>
    </p:spTree>
    <p:extLst>
      <p:ext uri="{BB962C8B-B14F-4D97-AF65-F5344CB8AC3E}">
        <p14:creationId xmlns:p14="http://schemas.microsoft.com/office/powerpoint/2010/main" val="420733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41EAF-0BF1-7152-9B18-6BC696BB1CE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013C3E8-300E-13FA-34AC-DC9EAC47C293}"/>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1A5F5C02-B10D-AB55-1BAD-7FFA3CB29003}"/>
              </a:ext>
            </a:extLst>
          </p:cNvPr>
          <p:cNvSpPr txBox="1"/>
          <p:nvPr/>
        </p:nvSpPr>
        <p:spPr>
          <a:xfrm>
            <a:off x="3094189" y="-148611"/>
            <a:ext cx="6938085" cy="1046440"/>
          </a:xfrm>
          <a:prstGeom prst="rect">
            <a:avLst/>
          </a:prstGeom>
          <a:noFill/>
        </p:spPr>
        <p:txBody>
          <a:bodyPr wrap="square">
            <a:spAutoFit/>
          </a:bodyPr>
          <a:lstStyle/>
          <a:p>
            <a:r>
              <a:rPr lang="en-US" sz="6200" b="1" dirty="0">
                <a:latin typeface="+mj-lt"/>
              </a:rPr>
              <a:t>Vasovagal Syncope</a:t>
            </a:r>
            <a:endParaRPr lang="en-US" sz="6200" dirty="0">
              <a:latin typeface="+mj-lt"/>
            </a:endParaRPr>
          </a:p>
        </p:txBody>
      </p:sp>
      <p:sp>
        <p:nvSpPr>
          <p:cNvPr id="3" name="Title 1">
            <a:extLst>
              <a:ext uri="{FF2B5EF4-FFF2-40B4-BE49-F238E27FC236}">
                <a16:creationId xmlns:a16="http://schemas.microsoft.com/office/drawing/2014/main" id="{F94D39A1-4A41-3F67-1EC9-4C9139CFF7F2}"/>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26E105F0-DE8D-40D8-FE7B-57AF4153E2D0}"/>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BEE6F4FD-34A7-8623-ECBC-BD877D6348CD}"/>
              </a:ext>
            </a:extLst>
          </p:cNvPr>
          <p:cNvSpPr txBox="1">
            <a:spLocks/>
          </p:cNvSpPr>
          <p:nvPr/>
        </p:nvSpPr>
        <p:spPr>
          <a:xfrm>
            <a:off x="-20" y="5648105"/>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Exposure to stress, pain, or emotional response is common</a:t>
            </a:r>
            <a:br>
              <a:rPr lang="en-US" sz="4800" b="1" dirty="0"/>
            </a:br>
            <a:br>
              <a:rPr lang="en-US" sz="4800" b="1" dirty="0"/>
            </a:br>
            <a:r>
              <a:rPr lang="en-US" sz="4800" b="1" dirty="0"/>
              <a:t>Autonomic dysfunction that leads to vagal stimulation</a:t>
            </a:r>
          </a:p>
          <a:p>
            <a:endParaRPr lang="en-US" sz="4800" b="1" dirty="0"/>
          </a:p>
          <a:p>
            <a:r>
              <a:rPr lang="en-US" sz="4800" b="1" dirty="0"/>
              <a:t>Bradycardia and hypotension common (initially)</a:t>
            </a:r>
          </a:p>
        </p:txBody>
      </p:sp>
      <p:sp>
        <p:nvSpPr>
          <p:cNvPr id="6" name="Title 1">
            <a:extLst>
              <a:ext uri="{FF2B5EF4-FFF2-40B4-BE49-F238E27FC236}">
                <a16:creationId xmlns:a16="http://schemas.microsoft.com/office/drawing/2014/main" id="{AEBD13A7-5259-42BB-1E1C-FC11124B4797}"/>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Tree>
    <p:extLst>
      <p:ext uri="{BB962C8B-B14F-4D97-AF65-F5344CB8AC3E}">
        <p14:creationId xmlns:p14="http://schemas.microsoft.com/office/powerpoint/2010/main" val="590174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DF758-ED6D-8836-E904-D9033EEE342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CE2556-C967-29A2-ACAC-620AC67162E9}"/>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4E8B3AA9-BAB7-2E5B-056F-D8EF54FE2A68}"/>
              </a:ext>
            </a:extLst>
          </p:cNvPr>
          <p:cNvSpPr txBox="1"/>
          <p:nvPr/>
        </p:nvSpPr>
        <p:spPr>
          <a:xfrm>
            <a:off x="2535497" y="-61007"/>
            <a:ext cx="7120965" cy="1046440"/>
          </a:xfrm>
          <a:prstGeom prst="rect">
            <a:avLst/>
          </a:prstGeom>
          <a:noFill/>
        </p:spPr>
        <p:txBody>
          <a:bodyPr wrap="square">
            <a:spAutoFit/>
          </a:bodyPr>
          <a:lstStyle/>
          <a:p>
            <a:r>
              <a:rPr lang="en-US" sz="6200" b="1" dirty="0">
                <a:latin typeface="+mj-lt"/>
              </a:rPr>
              <a:t>Orthostatic Syncope</a:t>
            </a:r>
            <a:endParaRPr lang="en-US" sz="6200" dirty="0">
              <a:latin typeface="+mj-lt"/>
            </a:endParaRPr>
          </a:p>
        </p:txBody>
      </p:sp>
      <p:sp>
        <p:nvSpPr>
          <p:cNvPr id="3" name="Title 1">
            <a:extLst>
              <a:ext uri="{FF2B5EF4-FFF2-40B4-BE49-F238E27FC236}">
                <a16:creationId xmlns:a16="http://schemas.microsoft.com/office/drawing/2014/main" id="{EFE1619A-0989-574D-7649-0B704CCB280A}"/>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6FC231E6-DF3B-3B5A-202F-F3571E2FC283}"/>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1927952A-2688-67D3-3F9B-BC7F23CBA1E1}"/>
              </a:ext>
            </a:extLst>
          </p:cNvPr>
          <p:cNvSpPr txBox="1">
            <a:spLocks/>
          </p:cNvSpPr>
          <p:nvPr/>
        </p:nvSpPr>
        <p:spPr>
          <a:xfrm>
            <a:off x="-21" y="3930487"/>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Check Vitals</a:t>
            </a:r>
          </a:p>
          <a:p>
            <a:r>
              <a:rPr lang="en-US" sz="4800" b="1" dirty="0"/>
              <a:t> </a:t>
            </a:r>
          </a:p>
          <a:p>
            <a:r>
              <a:rPr lang="en-US" sz="4800" b="1" dirty="0"/>
              <a:t>SBP drops &gt;20 mmHg, or</a:t>
            </a:r>
          </a:p>
          <a:p>
            <a:r>
              <a:rPr lang="en-US" sz="4800" b="1" dirty="0"/>
              <a:t>DBP drops &gt;10 mmHg</a:t>
            </a:r>
            <a:br>
              <a:rPr lang="en-US" sz="4800" b="1" dirty="0"/>
            </a:br>
            <a:r>
              <a:rPr lang="en-US" sz="4800" b="1" dirty="0"/>
              <a:t>With symptoms</a:t>
            </a:r>
          </a:p>
        </p:txBody>
      </p:sp>
      <p:sp>
        <p:nvSpPr>
          <p:cNvPr id="6" name="Title 1">
            <a:extLst>
              <a:ext uri="{FF2B5EF4-FFF2-40B4-BE49-F238E27FC236}">
                <a16:creationId xmlns:a16="http://schemas.microsoft.com/office/drawing/2014/main" id="{BDCA3BCC-2496-636B-2682-1F62F4462E6A}"/>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Tree>
    <p:extLst>
      <p:ext uri="{BB962C8B-B14F-4D97-AF65-F5344CB8AC3E}">
        <p14:creationId xmlns:p14="http://schemas.microsoft.com/office/powerpoint/2010/main" val="1147356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7F31B-6B0C-A237-5287-EFBA4A2CF4A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8F2653D-BF7E-7A4A-B152-455DF1837B5A}"/>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115B8AC9-4529-66E5-85C4-53D2F3AE6336}"/>
              </a:ext>
            </a:extLst>
          </p:cNvPr>
          <p:cNvSpPr txBox="1"/>
          <p:nvPr/>
        </p:nvSpPr>
        <p:spPr>
          <a:xfrm>
            <a:off x="2535497" y="-61007"/>
            <a:ext cx="7120965" cy="1046440"/>
          </a:xfrm>
          <a:prstGeom prst="rect">
            <a:avLst/>
          </a:prstGeom>
          <a:noFill/>
        </p:spPr>
        <p:txBody>
          <a:bodyPr wrap="square">
            <a:spAutoFit/>
          </a:bodyPr>
          <a:lstStyle/>
          <a:p>
            <a:r>
              <a:rPr lang="en-US" sz="6200" b="1" dirty="0">
                <a:latin typeface="+mj-lt"/>
              </a:rPr>
              <a:t>Orthostatic Syncope</a:t>
            </a:r>
            <a:endParaRPr lang="en-US" sz="6200" dirty="0">
              <a:latin typeface="+mj-lt"/>
            </a:endParaRPr>
          </a:p>
        </p:txBody>
      </p:sp>
      <p:sp>
        <p:nvSpPr>
          <p:cNvPr id="3" name="Title 1">
            <a:extLst>
              <a:ext uri="{FF2B5EF4-FFF2-40B4-BE49-F238E27FC236}">
                <a16:creationId xmlns:a16="http://schemas.microsoft.com/office/drawing/2014/main" id="{6DBEC4F4-3B41-B912-8383-0B0C23A3E7FD}"/>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3FEF3B10-D4E9-97F4-B7A7-09BD183602D0}"/>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756ED17F-5B58-E7FE-8E6F-33C5AE7BF50A}"/>
              </a:ext>
            </a:extLst>
          </p:cNvPr>
          <p:cNvSpPr txBox="1">
            <a:spLocks/>
          </p:cNvSpPr>
          <p:nvPr/>
        </p:nvSpPr>
        <p:spPr>
          <a:xfrm>
            <a:off x="0" y="2362607"/>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Symptoms should develop within 3 minutes of standing</a:t>
            </a:r>
          </a:p>
        </p:txBody>
      </p:sp>
      <p:sp>
        <p:nvSpPr>
          <p:cNvPr id="6" name="Title 1">
            <a:extLst>
              <a:ext uri="{FF2B5EF4-FFF2-40B4-BE49-F238E27FC236}">
                <a16:creationId xmlns:a16="http://schemas.microsoft.com/office/drawing/2014/main" id="{8AA230B7-6249-965F-15F1-D1E008547AF5}"/>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8" name="Title 1">
            <a:extLst>
              <a:ext uri="{FF2B5EF4-FFF2-40B4-BE49-F238E27FC236}">
                <a16:creationId xmlns:a16="http://schemas.microsoft.com/office/drawing/2014/main" id="{DA236D42-6149-10E0-7F31-7DC69472604E}"/>
              </a:ext>
            </a:extLst>
          </p:cNvPr>
          <p:cNvSpPr txBox="1">
            <a:spLocks/>
          </p:cNvSpPr>
          <p:nvPr/>
        </p:nvSpPr>
        <p:spPr>
          <a:xfrm>
            <a:off x="-134983" y="4236085"/>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Check medications!</a:t>
            </a:r>
          </a:p>
        </p:txBody>
      </p:sp>
      <p:sp>
        <p:nvSpPr>
          <p:cNvPr id="9" name="Title 1">
            <a:extLst>
              <a:ext uri="{FF2B5EF4-FFF2-40B4-BE49-F238E27FC236}">
                <a16:creationId xmlns:a16="http://schemas.microsoft.com/office/drawing/2014/main" id="{30050EE0-453E-F4BF-0E09-39B0C99EEDB8}"/>
              </a:ext>
            </a:extLst>
          </p:cNvPr>
          <p:cNvSpPr txBox="1">
            <a:spLocks/>
          </p:cNvSpPr>
          <p:nvPr/>
        </p:nvSpPr>
        <p:spPr>
          <a:xfrm>
            <a:off x="0" y="5547042"/>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Treat underlying cause (if known), +/- fluids</a:t>
            </a:r>
          </a:p>
        </p:txBody>
      </p:sp>
    </p:spTree>
    <p:extLst>
      <p:ext uri="{BB962C8B-B14F-4D97-AF65-F5344CB8AC3E}">
        <p14:creationId xmlns:p14="http://schemas.microsoft.com/office/powerpoint/2010/main" val="114660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1BBA3-2CE2-A9AA-38B9-083C3ABF05B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E05FA4-714C-D8FA-1BB9-E8DCA9D33656}"/>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03B9DB79-B5F8-D606-8368-A06662E8B75C}"/>
              </a:ext>
            </a:extLst>
          </p:cNvPr>
          <p:cNvSpPr txBox="1"/>
          <p:nvPr/>
        </p:nvSpPr>
        <p:spPr>
          <a:xfrm>
            <a:off x="4684448" y="24672"/>
            <a:ext cx="2823103" cy="1046440"/>
          </a:xfrm>
          <a:prstGeom prst="rect">
            <a:avLst/>
          </a:prstGeom>
          <a:noFill/>
        </p:spPr>
        <p:txBody>
          <a:bodyPr wrap="square">
            <a:spAutoFit/>
          </a:bodyPr>
          <a:lstStyle/>
          <a:p>
            <a:r>
              <a:rPr lang="en-US" sz="6200" b="1" dirty="0">
                <a:latin typeface="+mj-lt"/>
              </a:rPr>
              <a:t>Strokes</a:t>
            </a:r>
            <a:endParaRPr lang="en-US" sz="6200" dirty="0">
              <a:latin typeface="+mj-lt"/>
            </a:endParaRPr>
          </a:p>
        </p:txBody>
      </p:sp>
      <p:sp>
        <p:nvSpPr>
          <p:cNvPr id="3" name="Title 1">
            <a:extLst>
              <a:ext uri="{FF2B5EF4-FFF2-40B4-BE49-F238E27FC236}">
                <a16:creationId xmlns:a16="http://schemas.microsoft.com/office/drawing/2014/main" id="{20827B76-56B3-2D05-84A9-970640DE8B18}"/>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8EF2ED83-59C1-21B3-0E22-82570FCBF1F3}"/>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E2B6F174-4D76-5E3F-8C3C-380EDA86A9BB}"/>
              </a:ext>
            </a:extLst>
          </p:cNvPr>
          <p:cNvSpPr txBox="1">
            <a:spLocks/>
          </p:cNvSpPr>
          <p:nvPr/>
        </p:nvSpPr>
        <p:spPr>
          <a:xfrm>
            <a:off x="-20" y="1151936"/>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I know you know what to do.</a:t>
            </a:r>
          </a:p>
        </p:txBody>
      </p:sp>
      <p:sp>
        <p:nvSpPr>
          <p:cNvPr id="6" name="Title 1">
            <a:extLst>
              <a:ext uri="{FF2B5EF4-FFF2-40B4-BE49-F238E27FC236}">
                <a16:creationId xmlns:a16="http://schemas.microsoft.com/office/drawing/2014/main" id="{CCC6C8B0-3832-B271-EDC2-3E4225707A42}"/>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7" name="Title 1">
            <a:extLst>
              <a:ext uri="{FF2B5EF4-FFF2-40B4-BE49-F238E27FC236}">
                <a16:creationId xmlns:a16="http://schemas.microsoft.com/office/drawing/2014/main" id="{29BDA13A-9445-30D3-B956-5E7B7E64D093}"/>
              </a:ext>
            </a:extLst>
          </p:cNvPr>
          <p:cNvSpPr txBox="1">
            <a:spLocks/>
          </p:cNvSpPr>
          <p:nvPr/>
        </p:nvSpPr>
        <p:spPr>
          <a:xfrm>
            <a:off x="0" y="2257530"/>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Last Known Normal?</a:t>
            </a:r>
          </a:p>
        </p:txBody>
      </p:sp>
      <p:sp>
        <p:nvSpPr>
          <p:cNvPr id="10" name="Title 1">
            <a:extLst>
              <a:ext uri="{FF2B5EF4-FFF2-40B4-BE49-F238E27FC236}">
                <a16:creationId xmlns:a16="http://schemas.microsoft.com/office/drawing/2014/main" id="{A11257F8-C3A5-F5A6-BAF6-34BFC3C0FFE4}"/>
              </a:ext>
            </a:extLst>
          </p:cNvPr>
          <p:cNvSpPr txBox="1">
            <a:spLocks/>
          </p:cNvSpPr>
          <p:nvPr/>
        </p:nvSpPr>
        <p:spPr>
          <a:xfrm>
            <a:off x="0" y="3788109"/>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&lt;4.5 hours? Maybe thrombolytics.</a:t>
            </a:r>
          </a:p>
          <a:p>
            <a:r>
              <a:rPr lang="en-US" sz="4800" b="1" dirty="0"/>
              <a:t>&lt;24 hours? Maybe thrombectomy.</a:t>
            </a:r>
          </a:p>
        </p:txBody>
      </p:sp>
    </p:spTree>
    <p:extLst>
      <p:ext uri="{BB962C8B-B14F-4D97-AF65-F5344CB8AC3E}">
        <p14:creationId xmlns:p14="http://schemas.microsoft.com/office/powerpoint/2010/main" val="32759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BF27B-CDB2-5B41-766D-19921EAB9F8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6BFE68-97D3-CF18-5A3F-25E0C2F7177E}"/>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3" name="Title 1">
            <a:extLst>
              <a:ext uri="{FF2B5EF4-FFF2-40B4-BE49-F238E27FC236}">
                <a16:creationId xmlns:a16="http://schemas.microsoft.com/office/drawing/2014/main" id="{954BB62D-B859-CB0F-B015-F5DAE74B2315}"/>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5E04C939-AB74-D0F9-A147-42EBC29F69E4}"/>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65097C3C-CB41-7D7E-B54C-0454374A1CE0}"/>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pic>
        <p:nvPicPr>
          <p:cNvPr id="9218" name="Picture 2">
            <a:extLst>
              <a:ext uri="{FF2B5EF4-FFF2-40B4-BE49-F238E27FC236}">
                <a16:creationId xmlns:a16="http://schemas.microsoft.com/office/drawing/2014/main" id="{D0A91257-F411-D1ED-A8B5-5A9F5A4AB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228" y="0"/>
            <a:ext cx="4486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B00816C3-2DAD-B8B6-411B-2F209305D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7197" y="-22"/>
            <a:ext cx="4813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D3DE75F-8A58-BAB3-D3D4-FBB8E29C2500}"/>
              </a:ext>
            </a:extLst>
          </p:cNvPr>
          <p:cNvSpPr txBox="1"/>
          <p:nvPr/>
        </p:nvSpPr>
        <p:spPr>
          <a:xfrm>
            <a:off x="41734" y="6396313"/>
            <a:ext cx="6185262" cy="461665"/>
          </a:xfrm>
          <a:prstGeom prst="rect">
            <a:avLst/>
          </a:prstGeom>
          <a:noFill/>
        </p:spPr>
        <p:txBody>
          <a:bodyPr wrap="square">
            <a:spAutoFit/>
          </a:bodyPr>
          <a:lstStyle/>
          <a:p>
            <a:r>
              <a:rPr lang="en-US" sz="1200" b="1" dirty="0"/>
              <a:t>https://nortonhealthcareprovider.com/news/stroke-summary-mechanical-thrombectomy-helps-marathoner-47-recover-from-stroke/</a:t>
            </a:r>
          </a:p>
        </p:txBody>
      </p:sp>
    </p:spTree>
    <p:extLst>
      <p:ext uri="{BB962C8B-B14F-4D97-AF65-F5344CB8AC3E}">
        <p14:creationId xmlns:p14="http://schemas.microsoft.com/office/powerpoint/2010/main" val="1950138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031AF-2EB9-331A-C854-05AD009DC2E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0CE7C0D-93F8-962B-4AA0-CD88B59A7631}"/>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D85D7A43-2DF6-E570-0801-3D3B7F5F5607}"/>
              </a:ext>
            </a:extLst>
          </p:cNvPr>
          <p:cNvSpPr txBox="1"/>
          <p:nvPr/>
        </p:nvSpPr>
        <p:spPr>
          <a:xfrm>
            <a:off x="4029489" y="75377"/>
            <a:ext cx="4132981" cy="1046440"/>
          </a:xfrm>
          <a:prstGeom prst="rect">
            <a:avLst/>
          </a:prstGeom>
          <a:noFill/>
        </p:spPr>
        <p:txBody>
          <a:bodyPr wrap="square">
            <a:spAutoFit/>
          </a:bodyPr>
          <a:lstStyle/>
          <a:p>
            <a:r>
              <a:rPr lang="en-US" sz="6200" b="1" dirty="0">
                <a:latin typeface="+mj-lt"/>
              </a:rPr>
              <a:t>Get an IV…</a:t>
            </a:r>
            <a:endParaRPr lang="en-US" sz="6200" dirty="0">
              <a:latin typeface="+mj-lt"/>
            </a:endParaRPr>
          </a:p>
        </p:txBody>
      </p:sp>
      <p:sp>
        <p:nvSpPr>
          <p:cNvPr id="3" name="Title 1">
            <a:extLst>
              <a:ext uri="{FF2B5EF4-FFF2-40B4-BE49-F238E27FC236}">
                <a16:creationId xmlns:a16="http://schemas.microsoft.com/office/drawing/2014/main" id="{DA109BB6-1A28-3A3D-978F-6E0EDA564D86}"/>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498E9C7D-5A4B-A60E-0185-85BB8EC5BDEE}"/>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2C11BD95-C1DF-CB9E-1D50-2A788430DD93}"/>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9" name="Title 1">
            <a:extLst>
              <a:ext uri="{FF2B5EF4-FFF2-40B4-BE49-F238E27FC236}">
                <a16:creationId xmlns:a16="http://schemas.microsoft.com/office/drawing/2014/main" id="{44269C43-F906-A724-E583-E4610E2F1287}"/>
              </a:ext>
            </a:extLst>
          </p:cNvPr>
          <p:cNvSpPr txBox="1">
            <a:spLocks/>
          </p:cNvSpPr>
          <p:nvPr/>
        </p:nvSpPr>
        <p:spPr>
          <a:xfrm>
            <a:off x="0" y="2287232"/>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But it NEEDS to be in the AC</a:t>
            </a:r>
          </a:p>
          <a:p>
            <a:r>
              <a:rPr lang="en-US" sz="4800" b="1" dirty="0"/>
              <a:t>Ideally 18g</a:t>
            </a:r>
          </a:p>
        </p:txBody>
      </p:sp>
      <p:pic>
        <p:nvPicPr>
          <p:cNvPr id="10242" name="Picture 2">
            <a:extLst>
              <a:ext uri="{FF2B5EF4-FFF2-40B4-BE49-F238E27FC236}">
                <a16:creationId xmlns:a16="http://schemas.microsoft.com/office/drawing/2014/main" id="{89612DE2-1E0D-9146-07FE-551C7533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28625"/>
            <a:ext cx="472440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15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5F60A-BA0D-9BE9-0A0B-0CF9B8F5C0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5C6DCE-ACBA-6A65-2867-8079FC4CE7BB}"/>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E65352C9-A7C6-0318-233B-7C2DA1A31CCF}"/>
              </a:ext>
            </a:extLst>
          </p:cNvPr>
          <p:cNvSpPr txBox="1"/>
          <p:nvPr/>
        </p:nvSpPr>
        <p:spPr>
          <a:xfrm>
            <a:off x="4684448" y="24672"/>
            <a:ext cx="3205518" cy="1046440"/>
          </a:xfrm>
          <a:prstGeom prst="rect">
            <a:avLst/>
          </a:prstGeom>
          <a:noFill/>
        </p:spPr>
        <p:txBody>
          <a:bodyPr wrap="square">
            <a:spAutoFit/>
          </a:bodyPr>
          <a:lstStyle/>
          <a:p>
            <a:r>
              <a:rPr lang="en-US" sz="6200" b="1" dirty="0">
                <a:latin typeface="+mj-lt"/>
              </a:rPr>
              <a:t>Seizures</a:t>
            </a:r>
            <a:endParaRPr lang="en-US" sz="6200" dirty="0">
              <a:latin typeface="+mj-lt"/>
            </a:endParaRPr>
          </a:p>
        </p:txBody>
      </p:sp>
      <p:sp>
        <p:nvSpPr>
          <p:cNvPr id="3" name="Title 1">
            <a:extLst>
              <a:ext uri="{FF2B5EF4-FFF2-40B4-BE49-F238E27FC236}">
                <a16:creationId xmlns:a16="http://schemas.microsoft.com/office/drawing/2014/main" id="{BC5F845A-8B74-5DE8-E4FC-AD3C21CBC9F1}"/>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23FD4B2C-404C-D905-ED65-A4647D9C06B8}"/>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7571FECF-3D38-1845-4E27-F220017CBEEE}"/>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9" name="Title 1">
            <a:extLst>
              <a:ext uri="{FF2B5EF4-FFF2-40B4-BE49-F238E27FC236}">
                <a16:creationId xmlns:a16="http://schemas.microsoft.com/office/drawing/2014/main" id="{22836C45-191B-61B2-DC9D-4134DE2B77D1}"/>
              </a:ext>
            </a:extLst>
          </p:cNvPr>
          <p:cNvSpPr txBox="1">
            <a:spLocks/>
          </p:cNvSpPr>
          <p:nvPr/>
        </p:nvSpPr>
        <p:spPr>
          <a:xfrm>
            <a:off x="-362213" y="950587"/>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Not all shaking is seizures</a:t>
            </a:r>
          </a:p>
        </p:txBody>
      </p:sp>
      <p:pic>
        <p:nvPicPr>
          <p:cNvPr id="11" name="Picture 10" descr="A screenshot of a computer&#10;&#10;AI-generated content may be incorrect.">
            <a:extLst>
              <a:ext uri="{FF2B5EF4-FFF2-40B4-BE49-F238E27FC236}">
                <a16:creationId xmlns:a16="http://schemas.microsoft.com/office/drawing/2014/main" id="{C76033B7-1258-B028-3C8D-BD3CB5CE449C}"/>
              </a:ext>
            </a:extLst>
          </p:cNvPr>
          <p:cNvPicPr>
            <a:picLocks noChangeAspect="1"/>
          </p:cNvPicPr>
          <p:nvPr/>
        </p:nvPicPr>
        <p:blipFill>
          <a:blip r:embed="rId4"/>
          <a:stretch>
            <a:fillRect/>
          </a:stretch>
        </p:blipFill>
        <p:spPr>
          <a:xfrm>
            <a:off x="454177" y="2302427"/>
            <a:ext cx="11276968" cy="2368793"/>
          </a:xfrm>
          <a:prstGeom prst="rect">
            <a:avLst/>
          </a:prstGeom>
        </p:spPr>
      </p:pic>
      <p:sp>
        <p:nvSpPr>
          <p:cNvPr id="13" name="Title 1">
            <a:extLst>
              <a:ext uri="{FF2B5EF4-FFF2-40B4-BE49-F238E27FC236}">
                <a16:creationId xmlns:a16="http://schemas.microsoft.com/office/drawing/2014/main" id="{3B725725-22CA-8B80-3A0A-C5EBDFAFEA49}"/>
              </a:ext>
            </a:extLst>
          </p:cNvPr>
          <p:cNvSpPr txBox="1">
            <a:spLocks/>
          </p:cNvSpPr>
          <p:nvPr/>
        </p:nvSpPr>
        <p:spPr>
          <a:xfrm>
            <a:off x="0" y="5445979"/>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Seizures </a:t>
            </a:r>
            <a:r>
              <a:rPr lang="en-US" sz="4800" b="1" i="1" dirty="0"/>
              <a:t>should </a:t>
            </a:r>
            <a:r>
              <a:rPr lang="en-US" sz="4800" b="1" dirty="0"/>
              <a:t>have a postictal period</a:t>
            </a:r>
          </a:p>
        </p:txBody>
      </p:sp>
      <p:sp>
        <p:nvSpPr>
          <p:cNvPr id="5" name="Title 1">
            <a:extLst>
              <a:ext uri="{FF2B5EF4-FFF2-40B4-BE49-F238E27FC236}">
                <a16:creationId xmlns:a16="http://schemas.microsoft.com/office/drawing/2014/main" id="{EACEA5EB-07F0-149B-A061-539830A0A3C3}"/>
              </a:ext>
            </a:extLst>
          </p:cNvPr>
          <p:cNvSpPr txBox="1">
            <a:spLocks/>
          </p:cNvSpPr>
          <p:nvPr/>
        </p:nvSpPr>
        <p:spPr>
          <a:xfrm>
            <a:off x="0" y="4597166"/>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4% of patients who “seized” were dead</a:t>
            </a:r>
          </a:p>
        </p:txBody>
      </p:sp>
    </p:spTree>
    <p:extLst>
      <p:ext uri="{BB962C8B-B14F-4D97-AF65-F5344CB8AC3E}">
        <p14:creationId xmlns:p14="http://schemas.microsoft.com/office/powerpoint/2010/main" val="54811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86FB0-092C-6E7E-344F-128981AB789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F57724D-B9EE-51CD-588C-61E62BB17964}"/>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C73C6B2C-8700-E14B-2CF8-B4F7A1F036BF}"/>
              </a:ext>
            </a:extLst>
          </p:cNvPr>
          <p:cNvSpPr txBox="1"/>
          <p:nvPr/>
        </p:nvSpPr>
        <p:spPr>
          <a:xfrm>
            <a:off x="4684448" y="24672"/>
            <a:ext cx="3205518" cy="1046440"/>
          </a:xfrm>
          <a:prstGeom prst="rect">
            <a:avLst/>
          </a:prstGeom>
          <a:noFill/>
        </p:spPr>
        <p:txBody>
          <a:bodyPr wrap="square">
            <a:spAutoFit/>
          </a:bodyPr>
          <a:lstStyle/>
          <a:p>
            <a:r>
              <a:rPr lang="en-US" sz="6200" b="1" dirty="0">
                <a:latin typeface="+mj-lt"/>
              </a:rPr>
              <a:t>Seizures</a:t>
            </a:r>
            <a:endParaRPr lang="en-US" sz="6200" dirty="0">
              <a:latin typeface="+mj-lt"/>
            </a:endParaRPr>
          </a:p>
        </p:txBody>
      </p:sp>
      <p:sp>
        <p:nvSpPr>
          <p:cNvPr id="3" name="Title 1">
            <a:extLst>
              <a:ext uri="{FF2B5EF4-FFF2-40B4-BE49-F238E27FC236}">
                <a16:creationId xmlns:a16="http://schemas.microsoft.com/office/drawing/2014/main" id="{1A7A9924-70DF-3F9F-52DA-04662AD9D681}"/>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1ED56EE2-0E45-D880-4B30-66B2152FACE6}"/>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F52172CF-5A21-93AD-A604-7CE353F24EE8}"/>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9" name="Title 1">
            <a:extLst>
              <a:ext uri="{FF2B5EF4-FFF2-40B4-BE49-F238E27FC236}">
                <a16:creationId xmlns:a16="http://schemas.microsoft.com/office/drawing/2014/main" id="{07D8D469-D377-131D-B2F0-9406B98BE9FB}"/>
              </a:ext>
            </a:extLst>
          </p:cNvPr>
          <p:cNvSpPr txBox="1">
            <a:spLocks/>
          </p:cNvSpPr>
          <p:nvPr/>
        </p:nvSpPr>
        <p:spPr>
          <a:xfrm>
            <a:off x="0" y="1626850"/>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Oral trauma</a:t>
            </a:r>
          </a:p>
          <a:p>
            <a:r>
              <a:rPr lang="en-US" sz="4800" b="1" dirty="0"/>
              <a:t>Urinary incontinence</a:t>
            </a:r>
          </a:p>
        </p:txBody>
      </p:sp>
      <p:sp>
        <p:nvSpPr>
          <p:cNvPr id="5" name="Multiplication Sign 4">
            <a:extLst>
              <a:ext uri="{FF2B5EF4-FFF2-40B4-BE49-F238E27FC236}">
                <a16:creationId xmlns:a16="http://schemas.microsoft.com/office/drawing/2014/main" id="{ABA75608-854A-10F1-06C7-6FF360E9E265}"/>
              </a:ext>
            </a:extLst>
          </p:cNvPr>
          <p:cNvSpPr/>
          <p:nvPr/>
        </p:nvSpPr>
        <p:spPr>
          <a:xfrm>
            <a:off x="4521925" y="488251"/>
            <a:ext cx="3148149" cy="272424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F6EE23C-C072-EBE3-A06C-397188F3418D}"/>
              </a:ext>
            </a:extLst>
          </p:cNvPr>
          <p:cNvSpPr txBox="1">
            <a:spLocks/>
          </p:cNvSpPr>
          <p:nvPr/>
        </p:nvSpPr>
        <p:spPr>
          <a:xfrm>
            <a:off x="0" y="6017550"/>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Highly specific</a:t>
            </a:r>
            <a:br>
              <a:rPr lang="en-US" sz="4800" b="1" dirty="0"/>
            </a:br>
            <a:r>
              <a:rPr lang="en-US" sz="4800" b="1" dirty="0"/>
              <a:t>Not very sensitive</a:t>
            </a:r>
            <a:br>
              <a:rPr lang="en-US" sz="4800" b="1" dirty="0"/>
            </a:br>
            <a:br>
              <a:rPr lang="en-US" sz="4800" b="1" dirty="0"/>
            </a:br>
            <a:r>
              <a:rPr lang="en-US" sz="4800" b="1" dirty="0"/>
              <a:t>(If they have them, they probably seized… but if they don’t have them, they still may have seized)</a:t>
            </a:r>
          </a:p>
        </p:txBody>
      </p:sp>
    </p:spTree>
    <p:extLst>
      <p:ext uri="{BB962C8B-B14F-4D97-AF65-F5344CB8AC3E}">
        <p14:creationId xmlns:p14="http://schemas.microsoft.com/office/powerpoint/2010/main" val="424573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D3488-4D11-D16B-346B-CDC12C3715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C7BF6D-4287-EAC7-C876-C1E8DE96FA5F}"/>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9A8B2108-8BD5-9B97-CE9E-69C543ACCFF0}"/>
              </a:ext>
            </a:extLst>
          </p:cNvPr>
          <p:cNvSpPr txBox="1"/>
          <p:nvPr/>
        </p:nvSpPr>
        <p:spPr>
          <a:xfrm>
            <a:off x="4684448" y="24672"/>
            <a:ext cx="3205518" cy="1046440"/>
          </a:xfrm>
          <a:prstGeom prst="rect">
            <a:avLst/>
          </a:prstGeom>
          <a:noFill/>
        </p:spPr>
        <p:txBody>
          <a:bodyPr wrap="square">
            <a:spAutoFit/>
          </a:bodyPr>
          <a:lstStyle/>
          <a:p>
            <a:r>
              <a:rPr lang="en-US" sz="6200" b="1" dirty="0">
                <a:latin typeface="+mj-lt"/>
              </a:rPr>
              <a:t>Seizures</a:t>
            </a:r>
            <a:endParaRPr lang="en-US" sz="6200" dirty="0">
              <a:latin typeface="+mj-lt"/>
            </a:endParaRPr>
          </a:p>
        </p:txBody>
      </p:sp>
      <p:sp>
        <p:nvSpPr>
          <p:cNvPr id="3" name="Title 1">
            <a:extLst>
              <a:ext uri="{FF2B5EF4-FFF2-40B4-BE49-F238E27FC236}">
                <a16:creationId xmlns:a16="http://schemas.microsoft.com/office/drawing/2014/main" id="{BB6B1B87-C191-0EF3-BBEA-17D6AE708D7C}"/>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299AB8F1-CDA8-A939-631E-F4130461E3B0}"/>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C3D7503A-9689-256B-EB0D-E7F2F63078A2}"/>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pic>
        <p:nvPicPr>
          <p:cNvPr id="11266" name="Picture 2" descr="00641600125 - Henry Schein Medical">
            <a:extLst>
              <a:ext uri="{FF2B5EF4-FFF2-40B4-BE49-F238E27FC236}">
                <a16:creationId xmlns:a16="http://schemas.microsoft.com/office/drawing/2014/main" id="{DFA50490-B84F-40D2-5427-3D10F48A8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 y="1412021"/>
            <a:ext cx="4125240" cy="4125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00641600125 - Henry Schein Medical">
            <a:extLst>
              <a:ext uri="{FF2B5EF4-FFF2-40B4-BE49-F238E27FC236}">
                <a16:creationId xmlns:a16="http://schemas.microsoft.com/office/drawing/2014/main" id="{F72533AF-E34F-9B9D-0C2C-BAA460153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999" y="1412021"/>
            <a:ext cx="4125240" cy="4125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00641600125 - Henry Schein Medical">
            <a:extLst>
              <a:ext uri="{FF2B5EF4-FFF2-40B4-BE49-F238E27FC236}">
                <a16:creationId xmlns:a16="http://schemas.microsoft.com/office/drawing/2014/main" id="{152FAFF8-8511-E016-87B9-4F4EB913A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6740" y="1412021"/>
            <a:ext cx="4125240" cy="412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03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766FB-24FE-9279-5D06-641C35A06C2F}"/>
              </a:ext>
            </a:extLst>
          </p:cNvPr>
          <p:cNvPicPr>
            <a:picLocks noChangeAspect="1"/>
          </p:cNvPicPr>
          <p:nvPr/>
        </p:nvPicPr>
        <p:blipFill>
          <a:blip r:embed="rId2">
            <a:alphaModFix amt="40000"/>
          </a:blip>
          <a:srcRect t="25000"/>
          <a:stretch>
            <a:fillRect/>
          </a:stretch>
        </p:blipFill>
        <p:spPr>
          <a:xfrm>
            <a:off x="20" y="-22"/>
            <a:ext cx="12191977" cy="6858022"/>
          </a:xfrm>
          <a:prstGeom prst="rect">
            <a:avLst/>
          </a:prstGeom>
        </p:spPr>
      </p:pic>
      <p:pic>
        <p:nvPicPr>
          <p:cNvPr id="7" name="Picture 6" descr="A group of firefighters carrying a person on a stretcher&#10;&#10;AI-generated content may be incorrect.">
            <a:extLst>
              <a:ext uri="{FF2B5EF4-FFF2-40B4-BE49-F238E27FC236}">
                <a16:creationId xmlns:a16="http://schemas.microsoft.com/office/drawing/2014/main" id="{DDDCAA53-11DC-B4B1-5708-2D9F3518F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141" y="0"/>
            <a:ext cx="10301717" cy="6858000"/>
          </a:xfrm>
          <a:prstGeom prst="rect">
            <a:avLst/>
          </a:prstGeom>
        </p:spPr>
      </p:pic>
      <p:pic>
        <p:nvPicPr>
          <p:cNvPr id="9" name="Picture 8" descr="A car parked on a gravel road&#10;&#10;AI-generated content may be incorrect.">
            <a:extLst>
              <a:ext uri="{FF2B5EF4-FFF2-40B4-BE49-F238E27FC236}">
                <a16:creationId xmlns:a16="http://schemas.microsoft.com/office/drawing/2014/main" id="{91947F75-517E-F6AA-5DE4-EAE2A70DB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5666"/>
            <a:ext cx="12192000" cy="5926667"/>
          </a:xfrm>
          <a:prstGeom prst="rect">
            <a:avLst/>
          </a:prstGeom>
        </p:spPr>
      </p:pic>
      <p:pic>
        <p:nvPicPr>
          <p:cNvPr id="12" name="Picture 11" descr="A plane parked next to a red ambulance&#10;&#10;AI-generated content may be incorrect.">
            <a:extLst>
              <a:ext uri="{FF2B5EF4-FFF2-40B4-BE49-F238E27FC236}">
                <a16:creationId xmlns:a16="http://schemas.microsoft.com/office/drawing/2014/main" id="{352C8222-7038-0C0E-061F-D53A993C15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4806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14B1C-5CAC-C27F-CF39-9382D0615FD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ECD304-3232-1036-C5FA-54F0DBAAC70E}"/>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2B9D4C5E-55DB-1D06-859A-C9D3F82571D2}"/>
              </a:ext>
            </a:extLst>
          </p:cNvPr>
          <p:cNvSpPr txBox="1"/>
          <p:nvPr/>
        </p:nvSpPr>
        <p:spPr>
          <a:xfrm>
            <a:off x="2803078" y="139563"/>
            <a:ext cx="6585844" cy="1046440"/>
          </a:xfrm>
          <a:prstGeom prst="rect">
            <a:avLst/>
          </a:prstGeom>
          <a:noFill/>
        </p:spPr>
        <p:txBody>
          <a:bodyPr wrap="square">
            <a:spAutoFit/>
          </a:bodyPr>
          <a:lstStyle/>
          <a:p>
            <a:r>
              <a:rPr lang="en-US" sz="6200" b="1" dirty="0">
                <a:latin typeface="+mj-lt"/>
              </a:rPr>
              <a:t>Unknown Causes?</a:t>
            </a:r>
            <a:endParaRPr lang="en-US" sz="6200" dirty="0">
              <a:latin typeface="+mj-lt"/>
            </a:endParaRPr>
          </a:p>
        </p:txBody>
      </p:sp>
      <p:sp>
        <p:nvSpPr>
          <p:cNvPr id="3" name="Title 1">
            <a:extLst>
              <a:ext uri="{FF2B5EF4-FFF2-40B4-BE49-F238E27FC236}">
                <a16:creationId xmlns:a16="http://schemas.microsoft.com/office/drawing/2014/main" id="{5DC01DB8-C6B9-02BC-1F76-4BB0A89C008B}"/>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6C36C830-E06D-5728-48EE-86BD134487BC}"/>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E073FBC0-B98D-AF48-EC8D-7456DE6D9C04}"/>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pic>
        <p:nvPicPr>
          <p:cNvPr id="12290" name="Picture 2" descr="a man in a scrub is talking to another man in a hospital .">
            <a:extLst>
              <a:ext uri="{FF2B5EF4-FFF2-40B4-BE49-F238E27FC236}">
                <a16:creationId xmlns:a16="http://schemas.microsoft.com/office/drawing/2014/main" id="{88ECD84C-E9F3-8722-2A63-8281D4051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2344" y="1325588"/>
            <a:ext cx="7267312" cy="503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38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87A8E-BBC1-22AC-32D2-5CFB7A786D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E75707-1B1D-91B6-D8AA-8A6070D98C43}"/>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3" name="Title 1">
            <a:extLst>
              <a:ext uri="{FF2B5EF4-FFF2-40B4-BE49-F238E27FC236}">
                <a16:creationId xmlns:a16="http://schemas.microsoft.com/office/drawing/2014/main" id="{941F79D6-7106-FC01-A9A9-D2EFFE4C0DD2}"/>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5E517650-6237-F00C-5367-891A1601DC16}"/>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02B6AACE-DC36-A465-E9DD-9E1D28F588E2}"/>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pic>
        <p:nvPicPr>
          <p:cNvPr id="2050" name="Picture 2" descr="Abdominal Aortic Aneurysms (AAA) | Stony Brook Medicine">
            <a:extLst>
              <a:ext uri="{FF2B5EF4-FFF2-40B4-BE49-F238E27FC236}">
                <a16:creationId xmlns:a16="http://schemas.microsoft.com/office/drawing/2014/main" id="{B91D2FE3-4C37-3FD2-0FE7-0D241F099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79" y="-1"/>
            <a:ext cx="5035121" cy="67134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fe 15 00462 g001">
            <a:extLst>
              <a:ext uri="{FF2B5EF4-FFF2-40B4-BE49-F238E27FC236}">
                <a16:creationId xmlns:a16="http://schemas.microsoft.com/office/drawing/2014/main" id="{C9CADAF5-11A7-36BF-37CD-62DB35E58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0"/>
            <a:ext cx="11993563" cy="8423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03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4059D-2455-2ED3-DDD4-7048A1CCE5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6EF38AD-E14D-EA7B-775F-D2BAFDA668B6}"/>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A822F95D-132A-60AD-4D25-1FD25935ACEE}"/>
              </a:ext>
            </a:extLst>
          </p:cNvPr>
          <p:cNvSpPr txBox="1"/>
          <p:nvPr/>
        </p:nvSpPr>
        <p:spPr>
          <a:xfrm>
            <a:off x="3957504" y="34179"/>
            <a:ext cx="4276991" cy="1046440"/>
          </a:xfrm>
          <a:prstGeom prst="rect">
            <a:avLst/>
          </a:prstGeom>
          <a:noFill/>
        </p:spPr>
        <p:txBody>
          <a:bodyPr wrap="square">
            <a:spAutoFit/>
          </a:bodyPr>
          <a:lstStyle/>
          <a:p>
            <a:r>
              <a:rPr lang="en-US" sz="6200" b="1" dirty="0">
                <a:latin typeface="+mj-lt"/>
              </a:rPr>
              <a:t>Take-Aways</a:t>
            </a:r>
            <a:endParaRPr lang="en-US" sz="6200" dirty="0">
              <a:latin typeface="+mj-lt"/>
            </a:endParaRPr>
          </a:p>
        </p:txBody>
      </p:sp>
      <p:sp>
        <p:nvSpPr>
          <p:cNvPr id="3" name="Title 1">
            <a:extLst>
              <a:ext uri="{FF2B5EF4-FFF2-40B4-BE49-F238E27FC236}">
                <a16:creationId xmlns:a16="http://schemas.microsoft.com/office/drawing/2014/main" id="{68FA44F8-6C31-25CA-773D-7F2FAE7CC2BB}"/>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1A9C681A-5ADC-5B26-2785-D16DCF50D636}"/>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8905569E-0CD4-650A-3320-E070412E22D2}"/>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76A84CAA-3659-8077-1749-81686776EB57}"/>
              </a:ext>
            </a:extLst>
          </p:cNvPr>
          <p:cNvSpPr txBox="1">
            <a:spLocks/>
          </p:cNvSpPr>
          <p:nvPr/>
        </p:nvSpPr>
        <p:spPr>
          <a:xfrm>
            <a:off x="0" y="1829881"/>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Syncope is scary for patients … </a:t>
            </a:r>
            <a:r>
              <a:rPr lang="en-US" sz="4800" b="1"/>
              <a:t>but 21% </a:t>
            </a:r>
            <a:r>
              <a:rPr lang="en-US" sz="4800" b="1" dirty="0"/>
              <a:t>are vasovagal</a:t>
            </a:r>
          </a:p>
        </p:txBody>
      </p:sp>
      <p:sp>
        <p:nvSpPr>
          <p:cNvPr id="7" name="Title 1">
            <a:extLst>
              <a:ext uri="{FF2B5EF4-FFF2-40B4-BE49-F238E27FC236}">
                <a16:creationId xmlns:a16="http://schemas.microsoft.com/office/drawing/2014/main" id="{AC61DD46-2D51-4E83-A55C-221A0977EAC6}"/>
              </a:ext>
            </a:extLst>
          </p:cNvPr>
          <p:cNvSpPr txBox="1">
            <a:spLocks/>
          </p:cNvSpPr>
          <p:nvPr/>
        </p:nvSpPr>
        <p:spPr>
          <a:xfrm>
            <a:off x="-20" y="3486823"/>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Syncope isn’t usually scary for us … but patients are more likely to die after syncope</a:t>
            </a:r>
          </a:p>
        </p:txBody>
      </p:sp>
      <p:sp>
        <p:nvSpPr>
          <p:cNvPr id="8" name="Title 1">
            <a:extLst>
              <a:ext uri="{FF2B5EF4-FFF2-40B4-BE49-F238E27FC236}">
                <a16:creationId xmlns:a16="http://schemas.microsoft.com/office/drawing/2014/main" id="{FE61A7EB-CFA1-D65E-48F8-C03B7EF562D6}"/>
              </a:ext>
            </a:extLst>
          </p:cNvPr>
          <p:cNvSpPr txBox="1">
            <a:spLocks/>
          </p:cNvSpPr>
          <p:nvPr/>
        </p:nvSpPr>
        <p:spPr>
          <a:xfrm>
            <a:off x="0" y="4567464"/>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Always do your same work-up</a:t>
            </a:r>
          </a:p>
        </p:txBody>
      </p:sp>
    </p:spTree>
    <p:extLst>
      <p:ext uri="{BB962C8B-B14F-4D97-AF65-F5344CB8AC3E}">
        <p14:creationId xmlns:p14="http://schemas.microsoft.com/office/powerpoint/2010/main" val="229618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6C328-5F9B-27A0-31D2-7343742972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8521826-A848-7E00-7235-653A8B357ABA}"/>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D1694AFD-D945-6E7E-020F-E96E17F4520C}"/>
              </a:ext>
            </a:extLst>
          </p:cNvPr>
          <p:cNvSpPr txBox="1"/>
          <p:nvPr/>
        </p:nvSpPr>
        <p:spPr>
          <a:xfrm>
            <a:off x="3957504" y="34179"/>
            <a:ext cx="4276991" cy="1046440"/>
          </a:xfrm>
          <a:prstGeom prst="rect">
            <a:avLst/>
          </a:prstGeom>
          <a:noFill/>
        </p:spPr>
        <p:txBody>
          <a:bodyPr wrap="square">
            <a:spAutoFit/>
          </a:bodyPr>
          <a:lstStyle/>
          <a:p>
            <a:r>
              <a:rPr lang="en-US" sz="6200" b="1" dirty="0">
                <a:latin typeface="+mj-lt"/>
              </a:rPr>
              <a:t>Take-Aways</a:t>
            </a:r>
            <a:endParaRPr lang="en-US" sz="6200" dirty="0">
              <a:latin typeface="+mj-lt"/>
            </a:endParaRPr>
          </a:p>
        </p:txBody>
      </p:sp>
      <p:sp>
        <p:nvSpPr>
          <p:cNvPr id="3" name="Title 1">
            <a:extLst>
              <a:ext uri="{FF2B5EF4-FFF2-40B4-BE49-F238E27FC236}">
                <a16:creationId xmlns:a16="http://schemas.microsoft.com/office/drawing/2014/main" id="{5050E32D-FD29-E76A-368E-57EAF1AEE0DB}"/>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D4D3768D-F5A7-2181-A684-4187B4509C0D}"/>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4415715C-F2D4-8AD8-4EBE-88507A7E6F2D}"/>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6BCB5E4A-FE52-D521-DEC2-58823C4F1ECE}"/>
              </a:ext>
            </a:extLst>
          </p:cNvPr>
          <p:cNvSpPr txBox="1">
            <a:spLocks/>
          </p:cNvSpPr>
          <p:nvPr/>
        </p:nvSpPr>
        <p:spPr>
          <a:xfrm>
            <a:off x="0" y="1428727"/>
            <a:ext cx="12192000"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Syncope in kids and athletes need special attention / evaluation</a:t>
            </a:r>
          </a:p>
        </p:txBody>
      </p:sp>
      <p:pic>
        <p:nvPicPr>
          <p:cNvPr id="13314" name="Picture 2" descr="Young runner collapses during race, can't be revived - Anchorage Daily News">
            <a:extLst>
              <a:ext uri="{FF2B5EF4-FFF2-40B4-BE49-F238E27FC236}">
                <a16:creationId xmlns:a16="http://schemas.microsoft.com/office/drawing/2014/main" id="{6A6BDEB6-D7E6-2C81-7AAF-866F10169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43" y="2225026"/>
            <a:ext cx="5205004" cy="388373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Ryan Shay, shown at the start of the Falmouth Road Race in August, died Saturday at the U.S. men’s Olympic trials.">
            <a:extLst>
              <a:ext uri="{FF2B5EF4-FFF2-40B4-BE49-F238E27FC236}">
                <a16:creationId xmlns:a16="http://schemas.microsoft.com/office/drawing/2014/main" id="{54A035F4-6C93-A74B-E52A-7D4206C370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361" y="2225026"/>
            <a:ext cx="2304226" cy="3871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9DCCF597-AE0B-FC9E-38F0-8DF8EBAA71F0}"/>
              </a:ext>
            </a:extLst>
          </p:cNvPr>
          <p:cNvSpPr txBox="1">
            <a:spLocks/>
          </p:cNvSpPr>
          <p:nvPr/>
        </p:nvSpPr>
        <p:spPr>
          <a:xfrm>
            <a:off x="2426849" y="5713146"/>
            <a:ext cx="1530655"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1" dirty="0" err="1"/>
              <a:t>Kalgin</a:t>
            </a:r>
            <a:r>
              <a:rPr lang="en-US" sz="1600" b="1" dirty="0"/>
              <a:t> Koch</a:t>
            </a:r>
            <a:br>
              <a:rPr lang="en-US" sz="1600" b="1" dirty="0"/>
            </a:br>
            <a:r>
              <a:rPr lang="en-US" sz="1600" b="1" dirty="0"/>
              <a:t>July 19, 2009</a:t>
            </a:r>
          </a:p>
        </p:txBody>
      </p:sp>
      <p:sp>
        <p:nvSpPr>
          <p:cNvPr id="8" name="Title 1">
            <a:extLst>
              <a:ext uri="{FF2B5EF4-FFF2-40B4-BE49-F238E27FC236}">
                <a16:creationId xmlns:a16="http://schemas.microsoft.com/office/drawing/2014/main" id="{121D447E-B5D4-44DD-C877-ABDBCDFEF971}"/>
              </a:ext>
            </a:extLst>
          </p:cNvPr>
          <p:cNvSpPr txBox="1">
            <a:spLocks/>
          </p:cNvSpPr>
          <p:nvPr/>
        </p:nvSpPr>
        <p:spPr>
          <a:xfrm>
            <a:off x="8778802" y="5713146"/>
            <a:ext cx="1917443" cy="922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1" dirty="0"/>
              <a:t>Ryan Shay</a:t>
            </a:r>
          </a:p>
          <a:p>
            <a:r>
              <a:rPr lang="en-US" sz="1600" b="1" dirty="0"/>
              <a:t>November 3, 2007</a:t>
            </a:r>
          </a:p>
        </p:txBody>
      </p:sp>
    </p:spTree>
    <p:extLst>
      <p:ext uri="{BB962C8B-B14F-4D97-AF65-F5344CB8AC3E}">
        <p14:creationId xmlns:p14="http://schemas.microsoft.com/office/powerpoint/2010/main" val="169936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2474-737B-7DA9-6FE9-95AF7A2BD18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71A254F-34A8-E485-FFD4-A316AD75E9AC}"/>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3" name="Title 1">
            <a:extLst>
              <a:ext uri="{FF2B5EF4-FFF2-40B4-BE49-F238E27FC236}">
                <a16:creationId xmlns:a16="http://schemas.microsoft.com/office/drawing/2014/main" id="{1BBFC40D-40A1-3F50-CC88-5C99C66B3B21}"/>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A7F26AF2-7F37-6FDA-9727-D619DB96C26A}"/>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06AC498A-51E9-078F-E4E1-6EDAC9D7190C}"/>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pic>
        <p:nvPicPr>
          <p:cNvPr id="9" name="Picture 8">
            <a:extLst>
              <a:ext uri="{FF2B5EF4-FFF2-40B4-BE49-F238E27FC236}">
                <a16:creationId xmlns:a16="http://schemas.microsoft.com/office/drawing/2014/main" id="{A6546BC3-330A-0543-8DB9-AA1891D8588D}"/>
              </a:ext>
            </a:extLst>
          </p:cNvPr>
          <p:cNvPicPr>
            <a:picLocks noChangeAspect="1"/>
          </p:cNvPicPr>
          <p:nvPr/>
        </p:nvPicPr>
        <p:blipFill>
          <a:blip r:embed="rId4"/>
          <a:stretch>
            <a:fillRect/>
          </a:stretch>
        </p:blipFill>
        <p:spPr>
          <a:xfrm>
            <a:off x="475987" y="2330419"/>
            <a:ext cx="3430332" cy="3430332"/>
          </a:xfrm>
          <a:prstGeom prst="rect">
            <a:avLst/>
          </a:prstGeom>
        </p:spPr>
      </p:pic>
      <p:sp>
        <p:nvSpPr>
          <p:cNvPr id="10" name="TextBox 9">
            <a:extLst>
              <a:ext uri="{FF2B5EF4-FFF2-40B4-BE49-F238E27FC236}">
                <a16:creationId xmlns:a16="http://schemas.microsoft.com/office/drawing/2014/main" id="{A6782375-2846-23DA-46AF-6BFC30A980A0}"/>
              </a:ext>
            </a:extLst>
          </p:cNvPr>
          <p:cNvSpPr txBox="1"/>
          <p:nvPr/>
        </p:nvSpPr>
        <p:spPr>
          <a:xfrm>
            <a:off x="437329" y="63737"/>
            <a:ext cx="3507648" cy="2000548"/>
          </a:xfrm>
          <a:prstGeom prst="rect">
            <a:avLst/>
          </a:prstGeom>
          <a:noFill/>
        </p:spPr>
        <p:txBody>
          <a:bodyPr wrap="square">
            <a:spAutoFit/>
          </a:bodyPr>
          <a:lstStyle/>
          <a:p>
            <a:pPr algn="ctr"/>
            <a:r>
              <a:rPr lang="en-US" sz="6200" b="1" dirty="0">
                <a:latin typeface="+mj-lt"/>
              </a:rPr>
              <a:t>Scan for CE Credit</a:t>
            </a:r>
            <a:endParaRPr lang="en-US" sz="6200" dirty="0">
              <a:latin typeface="+mj-lt"/>
            </a:endParaRPr>
          </a:p>
        </p:txBody>
      </p:sp>
      <p:sp>
        <p:nvSpPr>
          <p:cNvPr id="11" name="TextBox 10">
            <a:extLst>
              <a:ext uri="{FF2B5EF4-FFF2-40B4-BE49-F238E27FC236}">
                <a16:creationId xmlns:a16="http://schemas.microsoft.com/office/drawing/2014/main" id="{65CB57CC-5BEF-1EA1-5F84-D7803DE1FCE4}"/>
              </a:ext>
            </a:extLst>
          </p:cNvPr>
          <p:cNvSpPr txBox="1"/>
          <p:nvPr/>
        </p:nvSpPr>
        <p:spPr>
          <a:xfrm>
            <a:off x="7054028" y="63737"/>
            <a:ext cx="3652071" cy="2000548"/>
          </a:xfrm>
          <a:prstGeom prst="rect">
            <a:avLst/>
          </a:prstGeom>
          <a:noFill/>
        </p:spPr>
        <p:txBody>
          <a:bodyPr wrap="square">
            <a:spAutoFit/>
          </a:bodyPr>
          <a:lstStyle/>
          <a:p>
            <a:pPr algn="ctr"/>
            <a:r>
              <a:rPr lang="en-US" sz="6200" b="1" dirty="0">
                <a:latin typeface="+mj-lt"/>
              </a:rPr>
              <a:t>E-mail for Questions</a:t>
            </a:r>
            <a:endParaRPr lang="en-US" sz="6200" dirty="0">
              <a:latin typeface="+mj-lt"/>
            </a:endParaRPr>
          </a:p>
        </p:txBody>
      </p:sp>
      <p:sp>
        <p:nvSpPr>
          <p:cNvPr id="13" name="TextBox 12">
            <a:extLst>
              <a:ext uri="{FF2B5EF4-FFF2-40B4-BE49-F238E27FC236}">
                <a16:creationId xmlns:a16="http://schemas.microsoft.com/office/drawing/2014/main" id="{CF04CEDA-547B-FD82-6C90-289348FD5CB0}"/>
              </a:ext>
            </a:extLst>
          </p:cNvPr>
          <p:cNvSpPr txBox="1"/>
          <p:nvPr/>
        </p:nvSpPr>
        <p:spPr>
          <a:xfrm>
            <a:off x="6244813" y="2618862"/>
            <a:ext cx="5270499" cy="1077218"/>
          </a:xfrm>
          <a:prstGeom prst="rect">
            <a:avLst/>
          </a:prstGeom>
          <a:noFill/>
        </p:spPr>
        <p:txBody>
          <a:bodyPr wrap="square">
            <a:spAutoFit/>
          </a:bodyPr>
          <a:lstStyle/>
          <a:p>
            <a:pPr algn="ctr"/>
            <a:r>
              <a:rPr lang="en-US" sz="3200" b="1" dirty="0">
                <a:latin typeface="+mj-lt"/>
              </a:rPr>
              <a:t>Bart Grabman, MD</a:t>
            </a:r>
            <a:br>
              <a:rPr lang="en-US" sz="3200" b="1" dirty="0">
                <a:latin typeface="+mj-lt"/>
              </a:rPr>
            </a:br>
            <a:r>
              <a:rPr lang="en-US" sz="3200" b="1" dirty="0">
                <a:latin typeface="+mj-lt"/>
              </a:rPr>
              <a:t>BGrabman@salud.unm.edu</a:t>
            </a:r>
            <a:endParaRPr lang="en-US" sz="3200" dirty="0">
              <a:latin typeface="+mj-lt"/>
            </a:endParaRPr>
          </a:p>
        </p:txBody>
      </p:sp>
    </p:spTree>
    <p:extLst>
      <p:ext uri="{BB962C8B-B14F-4D97-AF65-F5344CB8AC3E}">
        <p14:creationId xmlns:p14="http://schemas.microsoft.com/office/powerpoint/2010/main" val="2221821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6BB24-3B93-E342-B6C0-7E2FB1D4762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EEF3AD-C1DC-5877-D152-38E7B8F98A00}"/>
              </a:ext>
            </a:extLst>
          </p:cNvPr>
          <p:cNvPicPr>
            <a:picLocks noChangeAspect="1"/>
          </p:cNvPicPr>
          <p:nvPr/>
        </p:nvPicPr>
        <p:blipFill>
          <a:blip r:embed="rId5">
            <a:alphaModFix amt="40000"/>
          </a:blip>
          <a:srcRect t="25000"/>
          <a:stretch>
            <a:fillRect/>
          </a:stretch>
        </p:blipFill>
        <p:spPr>
          <a:xfrm>
            <a:off x="20" y="-22"/>
            <a:ext cx="12191977" cy="6858022"/>
          </a:xfrm>
          <a:prstGeom prst="rect">
            <a:avLst/>
          </a:prstGeom>
        </p:spPr>
      </p:pic>
      <p:pic>
        <p:nvPicPr>
          <p:cNvPr id="2" name="ttsMP3.com_VoiceText_2025-12-11_10-43-47">
            <a:hlinkClick r:id="" action="ppaction://media"/>
            <a:extLst>
              <a:ext uri="{FF2B5EF4-FFF2-40B4-BE49-F238E27FC236}">
                <a16:creationId xmlns:a16="http://schemas.microsoft.com/office/drawing/2014/main" id="{E190F3CD-48AB-A814-736C-59093E2CF0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20756" y="636392"/>
            <a:ext cx="3145381" cy="3145381"/>
          </a:xfrm>
          <a:prstGeom prst="rect">
            <a:avLst/>
          </a:prstGeom>
        </p:spPr>
      </p:pic>
    </p:spTree>
    <p:extLst>
      <p:ext uri="{BB962C8B-B14F-4D97-AF65-F5344CB8AC3E}">
        <p14:creationId xmlns:p14="http://schemas.microsoft.com/office/powerpoint/2010/main" val="107704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2CD38-7F5B-7DDB-C768-2D330C953CE4}"/>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pic>
        <p:nvPicPr>
          <p:cNvPr id="3074" name="Picture 2" descr="a close up of a woman 's face with a triangle on her forehead and a mathematical equation .">
            <a:extLst>
              <a:ext uri="{FF2B5EF4-FFF2-40B4-BE49-F238E27FC236}">
                <a16:creationId xmlns:a16="http://schemas.microsoft.com/office/drawing/2014/main" id="{EAB68E8B-0EC9-D8F7-EEDB-FF506B987FC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736036" y="643467"/>
            <a:ext cx="8719927"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8B8596-E392-3C6F-A0DC-DD47D2B29CEF}"/>
              </a:ext>
            </a:extLst>
          </p:cNvPr>
          <p:cNvSpPr txBox="1"/>
          <p:nvPr/>
        </p:nvSpPr>
        <p:spPr>
          <a:xfrm>
            <a:off x="8658083" y="1611545"/>
            <a:ext cx="1686067" cy="461665"/>
          </a:xfrm>
          <a:prstGeom prst="rect">
            <a:avLst/>
          </a:prstGeom>
          <a:noFill/>
        </p:spPr>
        <p:txBody>
          <a:bodyPr wrap="square" rtlCol="0">
            <a:spAutoFit/>
          </a:bodyPr>
          <a:lstStyle/>
          <a:p>
            <a:r>
              <a:rPr lang="en-US" sz="2400" b="1" dirty="0"/>
              <a:t>Stroke?</a:t>
            </a:r>
          </a:p>
        </p:txBody>
      </p:sp>
      <p:sp>
        <p:nvSpPr>
          <p:cNvPr id="5" name="TextBox 4">
            <a:extLst>
              <a:ext uri="{FF2B5EF4-FFF2-40B4-BE49-F238E27FC236}">
                <a16:creationId xmlns:a16="http://schemas.microsoft.com/office/drawing/2014/main" id="{8E533D5C-D165-BA35-E208-19EFE3313C6F}"/>
              </a:ext>
            </a:extLst>
          </p:cNvPr>
          <p:cNvSpPr txBox="1"/>
          <p:nvPr/>
        </p:nvSpPr>
        <p:spPr>
          <a:xfrm>
            <a:off x="7376182" y="2716677"/>
            <a:ext cx="1980461" cy="461665"/>
          </a:xfrm>
          <a:prstGeom prst="rect">
            <a:avLst/>
          </a:prstGeom>
          <a:noFill/>
        </p:spPr>
        <p:txBody>
          <a:bodyPr wrap="square" rtlCol="0">
            <a:spAutoFit/>
          </a:bodyPr>
          <a:lstStyle/>
          <a:p>
            <a:r>
              <a:rPr lang="en-US" sz="2400" b="1" dirty="0"/>
              <a:t>Vasovagal</a:t>
            </a:r>
          </a:p>
        </p:txBody>
      </p:sp>
      <p:sp>
        <p:nvSpPr>
          <p:cNvPr id="6" name="TextBox 5">
            <a:extLst>
              <a:ext uri="{FF2B5EF4-FFF2-40B4-BE49-F238E27FC236}">
                <a16:creationId xmlns:a16="http://schemas.microsoft.com/office/drawing/2014/main" id="{7FB6CAB0-6714-4654-DC54-D36AFAC0B1BF}"/>
              </a:ext>
            </a:extLst>
          </p:cNvPr>
          <p:cNvSpPr txBox="1"/>
          <p:nvPr/>
        </p:nvSpPr>
        <p:spPr>
          <a:xfrm>
            <a:off x="5389720" y="1647069"/>
            <a:ext cx="1980461" cy="461665"/>
          </a:xfrm>
          <a:prstGeom prst="rect">
            <a:avLst/>
          </a:prstGeom>
          <a:noFill/>
        </p:spPr>
        <p:txBody>
          <a:bodyPr wrap="square" rtlCol="0">
            <a:spAutoFit/>
          </a:bodyPr>
          <a:lstStyle/>
          <a:p>
            <a:pPr algn="ctr"/>
            <a:r>
              <a:rPr lang="en-US" sz="2400" b="1" dirty="0"/>
              <a:t>Psychiatric?</a:t>
            </a:r>
          </a:p>
        </p:txBody>
      </p:sp>
      <p:sp>
        <p:nvSpPr>
          <p:cNvPr id="7" name="TextBox 6">
            <a:extLst>
              <a:ext uri="{FF2B5EF4-FFF2-40B4-BE49-F238E27FC236}">
                <a16:creationId xmlns:a16="http://schemas.microsoft.com/office/drawing/2014/main" id="{93F6B6BC-3EEF-75BD-26BB-C75127305D5B}"/>
              </a:ext>
            </a:extLst>
          </p:cNvPr>
          <p:cNvSpPr txBox="1"/>
          <p:nvPr/>
        </p:nvSpPr>
        <p:spPr>
          <a:xfrm>
            <a:off x="3113619" y="768043"/>
            <a:ext cx="2545144" cy="830997"/>
          </a:xfrm>
          <a:prstGeom prst="rect">
            <a:avLst/>
          </a:prstGeom>
          <a:noFill/>
        </p:spPr>
        <p:txBody>
          <a:bodyPr wrap="square" rtlCol="0">
            <a:spAutoFit/>
          </a:bodyPr>
          <a:lstStyle/>
          <a:p>
            <a:pPr algn="ctr"/>
            <a:r>
              <a:rPr lang="en-US" sz="2400" b="1" dirty="0"/>
              <a:t>Hyperventilation/Hypocarbia</a:t>
            </a:r>
          </a:p>
        </p:txBody>
      </p:sp>
      <p:sp>
        <p:nvSpPr>
          <p:cNvPr id="8" name="TextBox 7">
            <a:extLst>
              <a:ext uri="{FF2B5EF4-FFF2-40B4-BE49-F238E27FC236}">
                <a16:creationId xmlns:a16="http://schemas.microsoft.com/office/drawing/2014/main" id="{042EB8FD-C67C-CF2A-6B24-2CB14809971A}"/>
              </a:ext>
            </a:extLst>
          </p:cNvPr>
          <p:cNvSpPr txBox="1"/>
          <p:nvPr/>
        </p:nvSpPr>
        <p:spPr>
          <a:xfrm>
            <a:off x="4968801" y="3952375"/>
            <a:ext cx="2545144" cy="1569660"/>
          </a:xfrm>
          <a:prstGeom prst="rect">
            <a:avLst/>
          </a:prstGeom>
          <a:noFill/>
        </p:spPr>
        <p:txBody>
          <a:bodyPr wrap="square" rtlCol="0">
            <a:spAutoFit/>
          </a:bodyPr>
          <a:lstStyle/>
          <a:p>
            <a:pPr algn="ctr"/>
            <a:r>
              <a:rPr lang="en-US" sz="3200" b="1" dirty="0"/>
              <a:t>Trying to avoid going to jail???</a:t>
            </a:r>
          </a:p>
        </p:txBody>
      </p:sp>
      <p:sp>
        <p:nvSpPr>
          <p:cNvPr id="9" name="TextBox 8">
            <a:extLst>
              <a:ext uri="{FF2B5EF4-FFF2-40B4-BE49-F238E27FC236}">
                <a16:creationId xmlns:a16="http://schemas.microsoft.com/office/drawing/2014/main" id="{A9079AEA-C1F1-6C04-9F73-43D9C98DBF28}"/>
              </a:ext>
            </a:extLst>
          </p:cNvPr>
          <p:cNvSpPr txBox="1"/>
          <p:nvPr/>
        </p:nvSpPr>
        <p:spPr>
          <a:xfrm>
            <a:off x="3699776" y="2532010"/>
            <a:ext cx="2545144" cy="830997"/>
          </a:xfrm>
          <a:prstGeom prst="rect">
            <a:avLst/>
          </a:prstGeom>
          <a:noFill/>
        </p:spPr>
        <p:txBody>
          <a:bodyPr wrap="square" rtlCol="0">
            <a:spAutoFit/>
          </a:bodyPr>
          <a:lstStyle/>
          <a:p>
            <a:pPr algn="ctr"/>
            <a:r>
              <a:rPr lang="en-US" sz="2400" b="1" dirty="0"/>
              <a:t>Aneurysm rupture?</a:t>
            </a:r>
          </a:p>
        </p:txBody>
      </p:sp>
      <p:sp>
        <p:nvSpPr>
          <p:cNvPr id="10" name="TextBox 9">
            <a:extLst>
              <a:ext uri="{FF2B5EF4-FFF2-40B4-BE49-F238E27FC236}">
                <a16:creationId xmlns:a16="http://schemas.microsoft.com/office/drawing/2014/main" id="{EB7E916D-FA77-AE30-4607-ABEC56816453}"/>
              </a:ext>
            </a:extLst>
          </p:cNvPr>
          <p:cNvSpPr txBox="1"/>
          <p:nvPr/>
        </p:nvSpPr>
        <p:spPr>
          <a:xfrm>
            <a:off x="6379950" y="650801"/>
            <a:ext cx="2545144" cy="461665"/>
          </a:xfrm>
          <a:prstGeom prst="rect">
            <a:avLst/>
          </a:prstGeom>
          <a:noFill/>
        </p:spPr>
        <p:txBody>
          <a:bodyPr wrap="square" rtlCol="0">
            <a:spAutoFit/>
          </a:bodyPr>
          <a:lstStyle/>
          <a:p>
            <a:pPr algn="ctr"/>
            <a:r>
              <a:rPr lang="en-US" sz="2400" b="1" dirty="0"/>
              <a:t>Seizure??</a:t>
            </a:r>
          </a:p>
        </p:txBody>
      </p:sp>
      <p:sp>
        <p:nvSpPr>
          <p:cNvPr id="11" name="TextBox 10">
            <a:extLst>
              <a:ext uri="{FF2B5EF4-FFF2-40B4-BE49-F238E27FC236}">
                <a16:creationId xmlns:a16="http://schemas.microsoft.com/office/drawing/2014/main" id="{D09F1B41-A56C-A8B0-2849-79CE8BF76495}"/>
              </a:ext>
            </a:extLst>
          </p:cNvPr>
          <p:cNvSpPr txBox="1"/>
          <p:nvPr/>
        </p:nvSpPr>
        <p:spPr>
          <a:xfrm>
            <a:off x="5466387" y="3560368"/>
            <a:ext cx="2545144" cy="461665"/>
          </a:xfrm>
          <a:prstGeom prst="rect">
            <a:avLst/>
          </a:prstGeom>
          <a:noFill/>
        </p:spPr>
        <p:txBody>
          <a:bodyPr wrap="square" rtlCol="0">
            <a:spAutoFit/>
          </a:bodyPr>
          <a:lstStyle/>
          <a:p>
            <a:pPr algn="ctr"/>
            <a:r>
              <a:rPr lang="en-US" sz="2400" b="1" dirty="0"/>
              <a:t>Dehydration?</a:t>
            </a:r>
          </a:p>
        </p:txBody>
      </p:sp>
      <p:sp>
        <p:nvSpPr>
          <p:cNvPr id="12" name="TextBox 11">
            <a:extLst>
              <a:ext uri="{FF2B5EF4-FFF2-40B4-BE49-F238E27FC236}">
                <a16:creationId xmlns:a16="http://schemas.microsoft.com/office/drawing/2014/main" id="{4965CA10-78FA-7E5F-2379-C25391BFE93F}"/>
              </a:ext>
            </a:extLst>
          </p:cNvPr>
          <p:cNvSpPr txBox="1"/>
          <p:nvPr/>
        </p:nvSpPr>
        <p:spPr>
          <a:xfrm>
            <a:off x="3000376" y="4927269"/>
            <a:ext cx="1624940" cy="830997"/>
          </a:xfrm>
          <a:prstGeom prst="rect">
            <a:avLst/>
          </a:prstGeom>
          <a:noFill/>
        </p:spPr>
        <p:txBody>
          <a:bodyPr wrap="square" rtlCol="0">
            <a:spAutoFit/>
          </a:bodyPr>
          <a:lstStyle/>
          <a:p>
            <a:pPr algn="ctr"/>
            <a:r>
              <a:rPr lang="en-US" sz="2400" b="1" dirty="0"/>
              <a:t>Diabetic Issue</a:t>
            </a:r>
          </a:p>
        </p:txBody>
      </p:sp>
      <p:sp>
        <p:nvSpPr>
          <p:cNvPr id="13" name="TextBox 12">
            <a:extLst>
              <a:ext uri="{FF2B5EF4-FFF2-40B4-BE49-F238E27FC236}">
                <a16:creationId xmlns:a16="http://schemas.microsoft.com/office/drawing/2014/main" id="{FE884E38-9499-5B79-61D0-B994CF01EF0D}"/>
              </a:ext>
            </a:extLst>
          </p:cNvPr>
          <p:cNvSpPr txBox="1"/>
          <p:nvPr/>
        </p:nvSpPr>
        <p:spPr>
          <a:xfrm>
            <a:off x="2143126" y="1647069"/>
            <a:ext cx="1902060" cy="830997"/>
          </a:xfrm>
          <a:prstGeom prst="rect">
            <a:avLst/>
          </a:prstGeom>
          <a:noFill/>
        </p:spPr>
        <p:txBody>
          <a:bodyPr wrap="square" rtlCol="0">
            <a:spAutoFit/>
          </a:bodyPr>
          <a:lstStyle/>
          <a:p>
            <a:pPr algn="ctr"/>
            <a:r>
              <a:rPr lang="en-US" sz="2400" b="1" dirty="0"/>
              <a:t>Pulmonary Embolism</a:t>
            </a:r>
          </a:p>
        </p:txBody>
      </p:sp>
      <p:sp>
        <p:nvSpPr>
          <p:cNvPr id="14" name="TextBox 13">
            <a:extLst>
              <a:ext uri="{FF2B5EF4-FFF2-40B4-BE49-F238E27FC236}">
                <a16:creationId xmlns:a16="http://schemas.microsoft.com/office/drawing/2014/main" id="{9D5BF4C8-258D-0BD7-BE7B-8DC32200728C}"/>
              </a:ext>
            </a:extLst>
          </p:cNvPr>
          <p:cNvSpPr txBox="1"/>
          <p:nvPr/>
        </p:nvSpPr>
        <p:spPr>
          <a:xfrm>
            <a:off x="5595425" y="5473667"/>
            <a:ext cx="2770987" cy="461665"/>
          </a:xfrm>
          <a:prstGeom prst="rect">
            <a:avLst/>
          </a:prstGeom>
          <a:noFill/>
        </p:spPr>
        <p:txBody>
          <a:bodyPr wrap="square" rtlCol="0">
            <a:spAutoFit/>
          </a:bodyPr>
          <a:lstStyle/>
          <a:p>
            <a:pPr algn="ctr"/>
            <a:r>
              <a:rPr lang="en-US" sz="2400" b="1" dirty="0"/>
              <a:t>Ruptured Ectopic?</a:t>
            </a:r>
          </a:p>
        </p:txBody>
      </p:sp>
      <p:sp>
        <p:nvSpPr>
          <p:cNvPr id="15" name="TextBox 14">
            <a:extLst>
              <a:ext uri="{FF2B5EF4-FFF2-40B4-BE49-F238E27FC236}">
                <a16:creationId xmlns:a16="http://schemas.microsoft.com/office/drawing/2014/main" id="{93B9766E-F9AB-EB51-0AA5-E0CF34B41CE9}"/>
              </a:ext>
            </a:extLst>
          </p:cNvPr>
          <p:cNvSpPr txBox="1"/>
          <p:nvPr/>
        </p:nvSpPr>
        <p:spPr>
          <a:xfrm>
            <a:off x="7998999" y="4003938"/>
            <a:ext cx="1318167" cy="461665"/>
          </a:xfrm>
          <a:prstGeom prst="rect">
            <a:avLst/>
          </a:prstGeom>
          <a:noFill/>
        </p:spPr>
        <p:txBody>
          <a:bodyPr wrap="square" rtlCol="0">
            <a:spAutoFit/>
          </a:bodyPr>
          <a:lstStyle/>
          <a:p>
            <a:pPr algn="ctr"/>
            <a:r>
              <a:rPr lang="en-US" sz="2400" b="1" dirty="0"/>
              <a:t>OD??</a:t>
            </a:r>
          </a:p>
        </p:txBody>
      </p:sp>
      <p:sp>
        <p:nvSpPr>
          <p:cNvPr id="2" name="TextBox 1">
            <a:extLst>
              <a:ext uri="{FF2B5EF4-FFF2-40B4-BE49-F238E27FC236}">
                <a16:creationId xmlns:a16="http://schemas.microsoft.com/office/drawing/2014/main" id="{E15D6BDE-2C7A-C7FA-3E82-B8A29843DE83}"/>
              </a:ext>
            </a:extLst>
          </p:cNvPr>
          <p:cNvSpPr txBox="1"/>
          <p:nvPr/>
        </p:nvSpPr>
        <p:spPr>
          <a:xfrm>
            <a:off x="8184807" y="3363007"/>
            <a:ext cx="1980461" cy="461665"/>
          </a:xfrm>
          <a:prstGeom prst="rect">
            <a:avLst/>
          </a:prstGeom>
          <a:noFill/>
        </p:spPr>
        <p:txBody>
          <a:bodyPr wrap="square" rtlCol="0">
            <a:spAutoFit/>
          </a:bodyPr>
          <a:lstStyle/>
          <a:p>
            <a:pPr algn="ctr"/>
            <a:r>
              <a:rPr lang="en-US" sz="2400" b="1" dirty="0"/>
              <a:t>Cardiac?</a:t>
            </a:r>
          </a:p>
        </p:txBody>
      </p:sp>
    </p:spTree>
    <p:extLst>
      <p:ext uri="{BB962C8B-B14F-4D97-AF65-F5344CB8AC3E}">
        <p14:creationId xmlns:p14="http://schemas.microsoft.com/office/powerpoint/2010/main" val="231229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7F338-CFEE-5CE4-F16E-DDF4EC45B7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37F677C-A726-7F9F-1C35-06C2D5E4D819}"/>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CFC73E05-94A3-DF4D-1145-C243E4FC40B0}"/>
              </a:ext>
            </a:extLst>
          </p:cNvPr>
          <p:cNvSpPr txBox="1"/>
          <p:nvPr/>
        </p:nvSpPr>
        <p:spPr>
          <a:xfrm>
            <a:off x="576196" y="226020"/>
            <a:ext cx="3494763" cy="1046440"/>
          </a:xfrm>
          <a:prstGeom prst="rect">
            <a:avLst/>
          </a:prstGeom>
          <a:noFill/>
        </p:spPr>
        <p:txBody>
          <a:bodyPr wrap="square">
            <a:spAutoFit/>
          </a:bodyPr>
          <a:lstStyle/>
          <a:p>
            <a:r>
              <a:rPr lang="en-US" sz="6200" b="1" dirty="0">
                <a:latin typeface="+mj-lt"/>
              </a:rPr>
              <a:t>Syncope:</a:t>
            </a:r>
            <a:endParaRPr lang="en-US" sz="6200" dirty="0">
              <a:latin typeface="+mj-lt"/>
            </a:endParaRPr>
          </a:p>
        </p:txBody>
      </p:sp>
      <p:sp>
        <p:nvSpPr>
          <p:cNvPr id="3" name="Title 1">
            <a:extLst>
              <a:ext uri="{FF2B5EF4-FFF2-40B4-BE49-F238E27FC236}">
                <a16:creationId xmlns:a16="http://schemas.microsoft.com/office/drawing/2014/main" id="{740DB36F-0F30-AF9D-02C3-A35698D9086C}"/>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A symptom of an underlying cause</a:t>
            </a:r>
          </a:p>
        </p:txBody>
      </p:sp>
      <p:sp>
        <p:nvSpPr>
          <p:cNvPr id="5" name="Title 1">
            <a:extLst>
              <a:ext uri="{FF2B5EF4-FFF2-40B4-BE49-F238E27FC236}">
                <a16:creationId xmlns:a16="http://schemas.microsoft.com/office/drawing/2014/main" id="{D5B9DD5B-3BA3-43B9-0F25-24307E15C1CA}"/>
              </a:ext>
            </a:extLst>
          </p:cNvPr>
          <p:cNvSpPr txBox="1">
            <a:spLocks/>
          </p:cNvSpPr>
          <p:nvPr/>
        </p:nvSpPr>
        <p:spPr>
          <a:xfrm>
            <a:off x="1415439" y="3403937"/>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t>Extremely common</a:t>
            </a:r>
          </a:p>
          <a:p>
            <a:pPr marL="685800" indent="-685800" algn="l">
              <a:buFont typeface="Arial" panose="020B0604020202020204" pitchFamily="34" charset="0"/>
              <a:buChar char="•"/>
            </a:pPr>
            <a:r>
              <a:rPr lang="en-US" sz="4800" dirty="0"/>
              <a:t>Up to 2% of EMS calls</a:t>
            </a:r>
          </a:p>
          <a:p>
            <a:pPr marL="685800" indent="-685800" algn="l">
              <a:buFont typeface="Arial" panose="020B0604020202020204" pitchFamily="34" charset="0"/>
              <a:buChar char="•"/>
            </a:pPr>
            <a:r>
              <a:rPr lang="en-US" sz="4800" dirty="0"/>
              <a:t>Up to 20% of people will experience syncope</a:t>
            </a:r>
          </a:p>
        </p:txBody>
      </p:sp>
    </p:spTree>
    <p:extLst>
      <p:ext uri="{BB962C8B-B14F-4D97-AF65-F5344CB8AC3E}">
        <p14:creationId xmlns:p14="http://schemas.microsoft.com/office/powerpoint/2010/main" val="143443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EA7BB-AB13-B5C2-7D7B-06433F0734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359E718-89B5-A212-FF18-D3D1DB1234ED}"/>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D0AC54B8-16FB-1062-0097-430B41FD7B05}"/>
              </a:ext>
            </a:extLst>
          </p:cNvPr>
          <p:cNvSpPr txBox="1"/>
          <p:nvPr/>
        </p:nvSpPr>
        <p:spPr>
          <a:xfrm>
            <a:off x="576196" y="226020"/>
            <a:ext cx="7878872" cy="1046440"/>
          </a:xfrm>
          <a:prstGeom prst="rect">
            <a:avLst/>
          </a:prstGeom>
          <a:noFill/>
        </p:spPr>
        <p:txBody>
          <a:bodyPr wrap="square">
            <a:spAutoFit/>
          </a:bodyPr>
          <a:lstStyle/>
          <a:p>
            <a:r>
              <a:rPr lang="en-US" sz="6200" b="1" dirty="0">
                <a:latin typeface="+mj-lt"/>
              </a:rPr>
              <a:t>Causes of Syncope:</a:t>
            </a:r>
            <a:endParaRPr lang="en-US" sz="6200" dirty="0">
              <a:latin typeface="+mj-lt"/>
            </a:endParaRPr>
          </a:p>
        </p:txBody>
      </p:sp>
      <p:sp>
        <p:nvSpPr>
          <p:cNvPr id="3" name="Title 1">
            <a:extLst>
              <a:ext uri="{FF2B5EF4-FFF2-40B4-BE49-F238E27FC236}">
                <a16:creationId xmlns:a16="http://schemas.microsoft.com/office/drawing/2014/main" id="{B2E072D7-8D5A-D562-6449-67326F5D082B}"/>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5" name="Title 1">
            <a:extLst>
              <a:ext uri="{FF2B5EF4-FFF2-40B4-BE49-F238E27FC236}">
                <a16:creationId xmlns:a16="http://schemas.microsoft.com/office/drawing/2014/main" id="{E76F46A0-C96D-E78B-0AF5-E01C51F9672B}"/>
              </a:ext>
            </a:extLst>
          </p:cNvPr>
          <p:cNvSpPr txBox="1">
            <a:spLocks/>
          </p:cNvSpPr>
          <p:nvPr/>
        </p:nvSpPr>
        <p:spPr>
          <a:xfrm>
            <a:off x="645089" y="4621457"/>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a:p>
            <a:pPr algn="l"/>
            <a:r>
              <a:rPr lang="en-US" sz="4800" dirty="0"/>
              <a:t>Vasovagal: 21%</a:t>
            </a:r>
          </a:p>
          <a:p>
            <a:pPr algn="l"/>
            <a:r>
              <a:rPr lang="en-US" sz="4800" dirty="0"/>
              <a:t>Cardiac: 9%</a:t>
            </a:r>
            <a:br>
              <a:rPr lang="en-US" sz="4800" dirty="0"/>
            </a:br>
            <a:r>
              <a:rPr lang="en-US" sz="4800" dirty="0"/>
              <a:t>Orthostatic (Dehydration): 9%</a:t>
            </a:r>
          </a:p>
          <a:p>
            <a:pPr algn="l"/>
            <a:r>
              <a:rPr lang="en-US" sz="4800" dirty="0"/>
              <a:t>Medication Side-Effect: 7%</a:t>
            </a:r>
          </a:p>
          <a:p>
            <a:pPr algn="l"/>
            <a:r>
              <a:rPr lang="en-US" sz="4800" dirty="0"/>
              <a:t>Seizure: 5%</a:t>
            </a:r>
          </a:p>
          <a:p>
            <a:pPr algn="l"/>
            <a:r>
              <a:rPr lang="en-US" sz="4800" dirty="0"/>
              <a:t>Stroke/TIA: 4%</a:t>
            </a:r>
          </a:p>
          <a:p>
            <a:pPr algn="l"/>
            <a:r>
              <a:rPr lang="en-US" sz="4800" dirty="0"/>
              <a:t>Unknown: 37%</a:t>
            </a:r>
          </a:p>
        </p:txBody>
      </p:sp>
      <p:sp>
        <p:nvSpPr>
          <p:cNvPr id="11" name="TextBox 10">
            <a:extLst>
              <a:ext uri="{FF2B5EF4-FFF2-40B4-BE49-F238E27FC236}">
                <a16:creationId xmlns:a16="http://schemas.microsoft.com/office/drawing/2014/main" id="{7A400B31-EBD3-E2A4-6B84-BD42F5CF71E1}"/>
              </a:ext>
            </a:extLst>
          </p:cNvPr>
          <p:cNvSpPr txBox="1"/>
          <p:nvPr/>
        </p:nvSpPr>
        <p:spPr>
          <a:xfrm>
            <a:off x="0" y="6211669"/>
            <a:ext cx="6181594" cy="646331"/>
          </a:xfrm>
          <a:prstGeom prst="rect">
            <a:avLst/>
          </a:prstGeom>
          <a:noFill/>
        </p:spPr>
        <p:txBody>
          <a:bodyPr wrap="square">
            <a:spAutoFit/>
          </a:bodyPr>
          <a:lstStyle/>
          <a:p>
            <a:r>
              <a:rPr lang="en-US" dirty="0" err="1"/>
              <a:t>Soteriades</a:t>
            </a:r>
            <a:r>
              <a:rPr lang="en-US" dirty="0"/>
              <a:t> ES, Evans JC, Larson MG, et al. Incidence and prognosis of syncope. N Engl J Med. 2002;347(12):878-885</a:t>
            </a:r>
          </a:p>
        </p:txBody>
      </p:sp>
      <p:pic>
        <p:nvPicPr>
          <p:cNvPr id="12" name="Picture 11">
            <a:extLst>
              <a:ext uri="{FF2B5EF4-FFF2-40B4-BE49-F238E27FC236}">
                <a16:creationId xmlns:a16="http://schemas.microsoft.com/office/drawing/2014/main" id="{89659814-11A7-00F4-1644-B2FB19C1D8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17922" y="170712"/>
            <a:ext cx="5549030" cy="6516553"/>
          </a:xfrm>
          <a:prstGeom prst="rect">
            <a:avLst/>
          </a:prstGeom>
        </p:spPr>
      </p:pic>
    </p:spTree>
    <p:extLst>
      <p:ext uri="{BB962C8B-B14F-4D97-AF65-F5344CB8AC3E}">
        <p14:creationId xmlns:p14="http://schemas.microsoft.com/office/powerpoint/2010/main" val="14305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7A754-D0C9-2D8C-5875-2946BC026E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7647F7-CFF1-5BBC-E2B8-26610910EF1E}"/>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A3869C39-3EFC-899D-6D77-C97414D5D7C8}"/>
              </a:ext>
            </a:extLst>
          </p:cNvPr>
          <p:cNvSpPr txBox="1"/>
          <p:nvPr/>
        </p:nvSpPr>
        <p:spPr>
          <a:xfrm>
            <a:off x="2940484" y="88234"/>
            <a:ext cx="6311031" cy="1046440"/>
          </a:xfrm>
          <a:prstGeom prst="rect">
            <a:avLst/>
          </a:prstGeom>
          <a:noFill/>
        </p:spPr>
        <p:txBody>
          <a:bodyPr wrap="square">
            <a:spAutoFit/>
          </a:bodyPr>
          <a:lstStyle/>
          <a:p>
            <a:r>
              <a:rPr lang="en-US" sz="6200" b="1" dirty="0">
                <a:latin typeface="+mj-lt"/>
              </a:rPr>
              <a:t>But Did They Die?</a:t>
            </a:r>
            <a:endParaRPr lang="en-US" sz="6200" dirty="0">
              <a:latin typeface="+mj-lt"/>
            </a:endParaRPr>
          </a:p>
        </p:txBody>
      </p:sp>
      <p:sp>
        <p:nvSpPr>
          <p:cNvPr id="3" name="Title 1">
            <a:extLst>
              <a:ext uri="{FF2B5EF4-FFF2-40B4-BE49-F238E27FC236}">
                <a16:creationId xmlns:a16="http://schemas.microsoft.com/office/drawing/2014/main" id="{7DF1B817-BFAF-6FED-0E72-2BFE903BA202}"/>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43313A9D-26F9-A6D3-BF6E-D063BBF030C9}"/>
              </a:ext>
            </a:extLst>
          </p:cNvPr>
          <p:cNvSpPr txBox="1">
            <a:spLocks/>
          </p:cNvSpPr>
          <p:nvPr/>
        </p:nvSpPr>
        <p:spPr>
          <a:xfrm>
            <a:off x="0" y="1537928"/>
            <a:ext cx="1219199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Cardiac Syncope: 2x as likely to die (and almost 3x to die from a cardiac event)</a:t>
            </a:r>
          </a:p>
        </p:txBody>
      </p:sp>
      <p:sp>
        <p:nvSpPr>
          <p:cNvPr id="7" name="Title 1">
            <a:extLst>
              <a:ext uri="{FF2B5EF4-FFF2-40B4-BE49-F238E27FC236}">
                <a16:creationId xmlns:a16="http://schemas.microsoft.com/office/drawing/2014/main" id="{40DDCEDF-E1F3-F68B-2F1C-A29457B3258D}"/>
              </a:ext>
            </a:extLst>
          </p:cNvPr>
          <p:cNvSpPr txBox="1">
            <a:spLocks/>
          </p:cNvSpPr>
          <p:nvPr/>
        </p:nvSpPr>
        <p:spPr>
          <a:xfrm>
            <a:off x="0" y="3266745"/>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Neurologic: 1.5x as likely to die (and 3x to die from a stroke)</a:t>
            </a:r>
          </a:p>
        </p:txBody>
      </p:sp>
      <p:sp>
        <p:nvSpPr>
          <p:cNvPr id="8" name="Title 1">
            <a:extLst>
              <a:ext uri="{FF2B5EF4-FFF2-40B4-BE49-F238E27FC236}">
                <a16:creationId xmlns:a16="http://schemas.microsoft.com/office/drawing/2014/main" id="{43B2BE55-8568-91FC-FBB0-79B97C33F634}"/>
              </a:ext>
            </a:extLst>
          </p:cNvPr>
          <p:cNvSpPr txBox="1">
            <a:spLocks/>
          </p:cNvSpPr>
          <p:nvPr/>
        </p:nvSpPr>
        <p:spPr>
          <a:xfrm>
            <a:off x="0" y="433278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Vasovagal: Does </a:t>
            </a:r>
            <a:r>
              <a:rPr lang="en-US" sz="4800" b="1" dirty="0"/>
              <a:t>NOT </a:t>
            </a:r>
            <a:r>
              <a:rPr lang="en-US" sz="4800" dirty="0"/>
              <a:t>increase risk of death</a:t>
            </a:r>
          </a:p>
        </p:txBody>
      </p:sp>
    </p:spTree>
    <p:extLst>
      <p:ext uri="{BB962C8B-B14F-4D97-AF65-F5344CB8AC3E}">
        <p14:creationId xmlns:p14="http://schemas.microsoft.com/office/powerpoint/2010/main" val="170353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D110D-0C7F-BB83-820A-1668FBEAD28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02532B-CBEA-7838-8597-9BE91F2BFA35}"/>
              </a:ext>
            </a:extLst>
          </p:cNvPr>
          <p:cNvPicPr>
            <a:picLocks noChangeAspect="1"/>
          </p:cNvPicPr>
          <p:nvPr/>
        </p:nvPicPr>
        <p:blipFill>
          <a:blip r:embed="rId4">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1C3DA1A1-2BFE-12CA-F3F2-EE4B0AB8D7A4}"/>
              </a:ext>
            </a:extLst>
          </p:cNvPr>
          <p:cNvSpPr txBox="1"/>
          <p:nvPr/>
        </p:nvSpPr>
        <p:spPr>
          <a:xfrm>
            <a:off x="3094189" y="-148611"/>
            <a:ext cx="6003621" cy="1046440"/>
          </a:xfrm>
          <a:prstGeom prst="rect">
            <a:avLst/>
          </a:prstGeom>
          <a:noFill/>
        </p:spPr>
        <p:txBody>
          <a:bodyPr wrap="square">
            <a:spAutoFit/>
          </a:bodyPr>
          <a:lstStyle/>
          <a:p>
            <a:r>
              <a:rPr lang="en-US" sz="6200" b="1" dirty="0">
                <a:latin typeface="+mj-lt"/>
              </a:rPr>
              <a:t>Sudden Syncope</a:t>
            </a:r>
            <a:endParaRPr lang="en-US" sz="6200" dirty="0">
              <a:latin typeface="+mj-lt"/>
            </a:endParaRPr>
          </a:p>
        </p:txBody>
      </p:sp>
      <p:sp>
        <p:nvSpPr>
          <p:cNvPr id="3" name="Title 1">
            <a:extLst>
              <a:ext uri="{FF2B5EF4-FFF2-40B4-BE49-F238E27FC236}">
                <a16:creationId xmlns:a16="http://schemas.microsoft.com/office/drawing/2014/main" id="{93687384-D503-FF65-4DC2-93070899BD2E}"/>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D5F1D6F2-650E-B2CD-F367-551FFBC595D2}"/>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ANY symptoms prior to collapse?</a:t>
            </a:r>
            <a:br>
              <a:rPr lang="en-US" sz="4800" dirty="0"/>
            </a:br>
            <a:br>
              <a:rPr lang="en-US" sz="4800" dirty="0"/>
            </a:br>
            <a:r>
              <a:rPr lang="en-US" sz="4800" dirty="0"/>
              <a:t>ALWAYS scares me</a:t>
            </a:r>
          </a:p>
        </p:txBody>
      </p:sp>
      <p:pic>
        <p:nvPicPr>
          <p:cNvPr id="11" name="Online Media 10" title="Denmark official faints during Covid-19 conference">
            <a:hlinkClick r:id="" action="ppaction://media"/>
            <a:extLst>
              <a:ext uri="{FF2B5EF4-FFF2-40B4-BE49-F238E27FC236}">
                <a16:creationId xmlns:a16="http://schemas.microsoft.com/office/drawing/2014/main" id="{D4C610E0-1921-37A1-0450-518753FCC131}"/>
              </a:ext>
            </a:extLst>
          </p:cNvPr>
          <p:cNvPicPr>
            <a:picLocks noRot="1" noChangeAspect="1"/>
          </p:cNvPicPr>
          <p:nvPr>
            <a:videoFile r:link="rId1"/>
          </p:nvPr>
        </p:nvPicPr>
        <p:blipFill>
          <a:blip r:embed="rId5"/>
          <a:stretch>
            <a:fillRect/>
          </a:stretch>
        </p:blipFill>
        <p:spPr>
          <a:xfrm>
            <a:off x="4159250" y="0"/>
            <a:ext cx="3871913" cy="6858000"/>
          </a:xfrm>
          <a:prstGeom prst="rect">
            <a:avLst/>
          </a:prstGeom>
        </p:spPr>
      </p:pic>
    </p:spTree>
    <p:extLst>
      <p:ext uri="{BB962C8B-B14F-4D97-AF65-F5344CB8AC3E}">
        <p14:creationId xmlns:p14="http://schemas.microsoft.com/office/powerpoint/2010/main" val="298234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1"/>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1972</TotalTime>
  <Words>4053</Words>
  <Application>Microsoft Office PowerPoint</Application>
  <PresentationFormat>Widescreen</PresentationFormat>
  <Paragraphs>202</Paragraphs>
  <Slides>34</Slides>
  <Notes>31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Aptos</vt:lpstr>
      <vt:lpstr>Aptos Display</vt:lpstr>
      <vt:lpstr>Arial</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Bart Grabman</dc:creator>
  <cp:lastModifiedBy>Bart Grabman</cp:lastModifiedBy>
  <cp:revision>18</cp:revision>
  <dcterms:created xsi:type="dcterms:W3CDTF">2025-12-10T19:25:53Z</dcterms:created>
  <dcterms:modified xsi:type="dcterms:W3CDTF">2025-12-22T14:46:58Z</dcterms:modified>
</cp:coreProperties>
</file>