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5" r:id="rId7"/>
    <p:sldId id="260" r:id="rId8"/>
    <p:sldId id="261" r:id="rId9"/>
    <p:sldId id="269" r:id="rId10"/>
    <p:sldId id="264" r:id="rId11"/>
    <p:sldId id="262" r:id="rId12"/>
    <p:sldId id="268" r:id="rId13"/>
    <p:sldId id="263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28"/>
    <p:restoredTop sz="94632"/>
  </p:normalViewPr>
  <p:slideViewPr>
    <p:cSldViewPr snapToGrid="0" snapToObjects="1">
      <p:cViewPr varScale="1">
        <p:scale>
          <a:sx n="118" d="100"/>
          <a:sy n="118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12/15/25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todate.com/contents/surgical-management-of-severe-rib-fractures/abstract/17" TargetMode="External"/><Relationship Id="rId3" Type="http://schemas.openxmlformats.org/officeDocument/2006/relationships/hyperlink" Target="https://www.uptodate.com/contents/initial-evaluation-and-management-of-rib-fractures/abstract/24" TargetMode="External"/><Relationship Id="rId7" Type="http://schemas.openxmlformats.org/officeDocument/2006/relationships/hyperlink" Target="https://www.uptodate.com/contents/surgical-management-of-severe-rib-fractures/abstract/2" TargetMode="External"/><Relationship Id="rId2" Type="http://schemas.openxmlformats.org/officeDocument/2006/relationships/hyperlink" Target="https://www.uptodate.com/contents/initial-evaluation-and-management-of-rib-fractures/abstract/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todate.com/contents/initial-evaluation-and-management-of-rib-fractures/abstract/45" TargetMode="External"/><Relationship Id="rId5" Type="http://schemas.openxmlformats.org/officeDocument/2006/relationships/hyperlink" Target="https://www.uptodate.com/contents/initial-evaluation-and-management-of-rib-fractures/abstract/41" TargetMode="External"/><Relationship Id="rId4" Type="http://schemas.openxmlformats.org/officeDocument/2006/relationships/hyperlink" Target="https://www.uptodate.com/contents/initial-evaluation-and-management-of-rib-fractures/abstract/27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8366-7140-364B-94CC-BC22D78968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Management of Rib Fractures in the Trauma Patient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3E718-D5D4-584C-8B03-9FB6C6D406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Justine </a:t>
            </a:r>
            <a:r>
              <a:rPr lang="en-US" dirty="0" err="1"/>
              <a:t>Broecker</a:t>
            </a:r>
            <a:r>
              <a:rPr lang="en-US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217146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668B-6CA3-AB4B-9409-04BB355C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2E316-0E3C-9145-A341-03A87D8C1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616" y="928195"/>
            <a:ext cx="4387060" cy="5299902"/>
          </a:xfrm>
        </p:spPr>
        <p:txBody>
          <a:bodyPr/>
          <a:lstStyle/>
          <a:p>
            <a:r>
              <a:rPr lang="en-US" dirty="0"/>
              <a:t>Epidural</a:t>
            </a:r>
          </a:p>
          <a:p>
            <a:r>
              <a:rPr lang="en-US" dirty="0" err="1"/>
              <a:t>Paraverebral</a:t>
            </a:r>
            <a:r>
              <a:rPr lang="en-US" dirty="0"/>
              <a:t> catheter</a:t>
            </a:r>
          </a:p>
          <a:p>
            <a:r>
              <a:rPr lang="en-US" dirty="0"/>
              <a:t>Intercostal nerve blocks</a:t>
            </a:r>
          </a:p>
          <a:p>
            <a:r>
              <a:rPr lang="en-US" dirty="0"/>
              <a:t>Erector spinae block</a:t>
            </a:r>
          </a:p>
          <a:p>
            <a:r>
              <a:rPr lang="en-US" dirty="0"/>
              <a:t>Serratus anterior plane block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045A5-9A57-E349-8255-4833F7B58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559" y="2650275"/>
            <a:ext cx="4134441" cy="215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47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C275-DC8B-D54C-9DAF-21369B65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pro/con rib plating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105E4-C76E-C740-8EAA-F61C08B9A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Surgical management: plates, screws, wires or specialized devices to stabilize broken ribs</a:t>
            </a:r>
          </a:p>
          <a:p>
            <a:r>
              <a:rPr lang="en-US" dirty="0"/>
              <a:t>Limited evidence, hard to predict who will benefit, timing challenging, risks to surgery and rib fixation (significant pain), differing protocols</a:t>
            </a:r>
          </a:p>
          <a:p>
            <a:r>
              <a:rPr lang="en-US" dirty="0"/>
              <a:t>Indications:  significant chest wall deformity, refractory to conservative pain management, cause of impending respiratory failure</a:t>
            </a:r>
          </a:p>
          <a:p>
            <a:r>
              <a:rPr lang="en-US" dirty="0"/>
              <a:t>Contraindications: instability, other injuries, pulmonary contusions, posterior </a:t>
            </a:r>
            <a:r>
              <a:rPr lang="en-US" dirty="0" err="1"/>
              <a:t>fxr</a:t>
            </a:r>
            <a:endParaRPr lang="en-US" dirty="0"/>
          </a:p>
          <a:p>
            <a:r>
              <a:rPr lang="en-US" dirty="0"/>
              <a:t>Timing: 24-72 hours</a:t>
            </a:r>
          </a:p>
          <a:p>
            <a:r>
              <a:rPr lang="en-US" dirty="0"/>
              <a:t>Outcomes: </a:t>
            </a:r>
          </a:p>
          <a:p>
            <a:pPr lvl="1"/>
            <a:r>
              <a:rPr lang="en-US" dirty="0"/>
              <a:t>Flail chest: reduce pulmonary complications, facilitates ventilator weaning, mortality benefit</a:t>
            </a:r>
          </a:p>
          <a:p>
            <a:pPr lvl="1"/>
            <a:r>
              <a:rPr lang="en-US" dirty="0"/>
              <a:t>Non-flail rib fractures: more limited and mixed in terms of whether reduces pain/mortality/respiratory failure/LOS or improves quality of life especially in older patients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494D4-9336-D24A-BB1E-532F00DF6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289" y="135993"/>
            <a:ext cx="2075711" cy="13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7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A8D7-CA72-BE45-835A-51903F45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Management: surgery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20C3D3-B4CF-F642-B0E4-4D76A5FC9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6394" y="0"/>
            <a:ext cx="1963711" cy="6700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51EBEE-482F-4A41-B304-D659538FE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950" y="1045059"/>
            <a:ext cx="26162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5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00E4-7CAA-A041-A8BF-801D1817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7997-C698-564D-A7BA-18A7AAF0B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Easter A. Management of patients with multiple rib fractures. Am J Crit Care 2001; 10:320.</a:t>
            </a:r>
            <a:endParaRPr lang="en-US" dirty="0"/>
          </a:p>
          <a:p>
            <a:r>
              <a:rPr lang="en-US" dirty="0">
                <a:hlinkClick r:id="rId3"/>
              </a:rPr>
              <a:t>Sammy IA, Chatha H, Lecky F, et al. Are first rib fractures a marker for other life-threatening injuries in patients with major trauma? A cohort study of patients on the UK Trauma Audit and Research Network database. Emerg Med J 2017; 34:205.</a:t>
            </a:r>
            <a:endParaRPr lang="en-US" dirty="0"/>
          </a:p>
          <a:p>
            <a:r>
              <a:rPr lang="en-US" dirty="0">
                <a:hlinkClick r:id="rId4"/>
              </a:rPr>
              <a:t>Livingston DH, Shogan B, John P, Lavery RF. CT diagnosis of Rib fractures and the prediction of acute respiratory failure. J Trauma 2008; 64:905.</a:t>
            </a:r>
            <a:endParaRPr lang="en-US" dirty="0"/>
          </a:p>
          <a:p>
            <a:r>
              <a:rPr lang="en-US" dirty="0">
                <a:hlinkClick r:id="rId5"/>
              </a:rPr>
              <a:t>Brasel KJ, Moore EE, Albrecht RA, et al. Western Trauma Association Critical Decisions in Trauma: Management of rib fractures. J Trauma Acute Care Surg 2017; 82:200.</a:t>
            </a:r>
            <a:endParaRPr lang="en-US" dirty="0"/>
          </a:p>
          <a:p>
            <a:r>
              <a:rPr lang="en-US" dirty="0">
                <a:hlinkClick r:id="rId6"/>
              </a:rPr>
              <a:t>Surdhar I, Jelic T. The erector spinae plane block for acute pain management in emergency department patients with rib fractures. CJEM 2022; 24:50.</a:t>
            </a:r>
            <a:endParaRPr lang="en-US" dirty="0"/>
          </a:p>
          <a:p>
            <a:r>
              <a:rPr lang="en-US" dirty="0">
                <a:hlinkClick r:id="rId7"/>
              </a:rPr>
              <a:t>Majercik S, Cannon Q, Granger SR, et al. Long-term patient outcomes after surgical stabilization of rib fractures. Am J Surg 2014; 208:88.</a:t>
            </a:r>
            <a:endParaRPr lang="en-US" dirty="0"/>
          </a:p>
          <a:p>
            <a:r>
              <a:rPr lang="en-US" dirty="0"/>
              <a:t>Chest wall injury society guideline for SSRF indications, contraindications, and timing. Chest Wall Injury Society. https://</a:t>
            </a:r>
            <a:r>
              <a:rPr lang="en-US" dirty="0" err="1"/>
              <a:t>cwisociety.org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-content/uploads/2020/05/CWIS-SSRF-Guideline-01102020.pdf (Accessed on October 28, 2024).</a:t>
            </a:r>
          </a:p>
          <a:p>
            <a:r>
              <a:rPr lang="en-US" dirty="0">
                <a:hlinkClick r:id="rId8"/>
              </a:rPr>
              <a:t>Simon B, Ebert J, Bokhari F, et al. Management of pulmonary contusion and flail chest: an Eastern Association for the Surgery of Trauma practice management guideline. J Trauma Acute Care Surg 2012; 73:S351.</a:t>
            </a:r>
            <a:endParaRPr lang="en-US" dirty="0"/>
          </a:p>
          <a:p>
            <a:r>
              <a:rPr lang="en-US" dirty="0"/>
              <a:t>Chest Wall Injury Society Guideline 2020</a:t>
            </a:r>
          </a:p>
          <a:p>
            <a:r>
              <a:rPr lang="en-US" dirty="0"/>
              <a:t>ACS Best Practice Guideline Nov 2025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9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20E95-370E-9F46-81C8-47E9A2A8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040C6-83AC-2448-ADD8-98316AD50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5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B42C-A6DD-274B-8A63-BDD57A3C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2A7EC-5F1C-8445-8715-06006875D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2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AF8A-69AB-EA45-B0E1-CB408ADEA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D6C0A-5190-184A-8739-A0E473DCF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  <a:p>
            <a:r>
              <a:rPr lang="en-US" dirty="0" err="1"/>
              <a:t>Dx</a:t>
            </a:r>
            <a:endParaRPr lang="en-US" dirty="0"/>
          </a:p>
          <a:p>
            <a:r>
              <a:rPr lang="en-US" dirty="0"/>
              <a:t>Prognosis/Risk stratification</a:t>
            </a:r>
          </a:p>
          <a:p>
            <a:r>
              <a:rPr lang="en-US" dirty="0"/>
              <a:t>Pain Management</a:t>
            </a:r>
          </a:p>
          <a:p>
            <a:r>
              <a:rPr lang="en-US" dirty="0"/>
              <a:t>Surgical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8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32BD9-BDB1-A941-B61A-926064AD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DD5D3-8684-7E4A-9837-3ADB4942A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Affecting 1 million adults annually in the US, account for 6% of trauma admissions (15000) </a:t>
            </a:r>
          </a:p>
          <a:p>
            <a:r>
              <a:rPr lang="en-US" dirty="0"/>
              <a:t>Blunt trauma: MVC, falls, other</a:t>
            </a:r>
          </a:p>
          <a:p>
            <a:r>
              <a:rPr lang="en-US" dirty="0"/>
              <a:t>Usually fractures rib 4-10, superior and pediatric rib fractures indicate significant force</a:t>
            </a:r>
          </a:p>
          <a:p>
            <a:r>
              <a:rPr lang="en-US" dirty="0"/>
              <a:t>&gt;60% of child abuse cases will have associated healed healed rib fracture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8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8ADD-12CE-EB4A-9243-9BAC47CE8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9F185-23CE-874F-864E-F121BF01C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3354993" cy="38094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CXR</a:t>
            </a:r>
          </a:p>
          <a:p>
            <a:r>
              <a:rPr lang="en-US" dirty="0"/>
              <a:t>CT</a:t>
            </a:r>
          </a:p>
          <a:p>
            <a:r>
              <a:rPr lang="en-US" dirty="0"/>
              <a:t>Flail chest: fractures of three or more ribs in two more more places, floating segment that loses mechanical continuity with remainder of chest wall, paradoxical chest wall motion</a:t>
            </a:r>
          </a:p>
          <a:p>
            <a:r>
              <a:rPr lang="en-US" dirty="0"/>
              <a:t>Chest abbreviated injury scale (AIS)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84C63-2395-514B-BF56-31815C01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628" y="217003"/>
            <a:ext cx="2870200" cy="31115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41DA82-562B-4E4D-87AF-BDDC3D202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128934"/>
              </p:ext>
            </p:extLst>
          </p:nvPr>
        </p:nvGraphicFramePr>
        <p:xfrm>
          <a:off x="4614530" y="4806367"/>
          <a:ext cx="7577470" cy="2171530"/>
        </p:xfrm>
        <a:graphic>
          <a:graphicData uri="http://schemas.openxmlformats.org/drawingml/2006/table">
            <a:tbl>
              <a:tblPr/>
              <a:tblGrid>
                <a:gridCol w="3788735">
                  <a:extLst>
                    <a:ext uri="{9D8B030D-6E8A-4147-A177-3AD203B41FA5}">
                      <a16:colId xmlns:a16="http://schemas.microsoft.com/office/drawing/2014/main" val="873188092"/>
                    </a:ext>
                  </a:extLst>
                </a:gridCol>
                <a:gridCol w="3788735">
                  <a:extLst>
                    <a:ext uri="{9D8B030D-6E8A-4147-A177-3AD203B41FA5}">
                      <a16:colId xmlns:a16="http://schemas.microsoft.com/office/drawing/2014/main" val="178368301"/>
                    </a:ext>
                  </a:extLst>
                </a:gridCol>
              </a:tblGrid>
              <a:tr h="243240"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</a:rPr>
                        <a:t>Nature of chest wall injury</a:t>
                      </a:r>
                    </a:p>
                  </a:txBody>
                  <a:tcPr marL="69430" marR="69430" marT="36161" marB="3616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effectLst/>
                        </a:rPr>
                        <a:t>AIS score</a:t>
                      </a:r>
                    </a:p>
                  </a:txBody>
                  <a:tcPr marL="69430" marR="69430" marT="36161" marB="3616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975984"/>
                  </a:ext>
                </a:extLst>
              </a:tr>
              <a:tr h="137836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Single rib fractured</a:t>
                      </a:r>
                    </a:p>
                  </a:txBody>
                  <a:tcPr marL="69430" marR="69430" marT="34715" marB="3471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</a:t>
                      </a:r>
                    </a:p>
                  </a:txBody>
                  <a:tcPr marL="69430" marR="69430" marT="34715" marB="3471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37602"/>
                  </a:ext>
                </a:extLst>
              </a:tr>
              <a:tr h="345826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Two ribs fractured (unilateral or bilateral)</a:t>
                      </a:r>
                    </a:p>
                  </a:txBody>
                  <a:tcPr marL="69430" marR="69430" marT="34715" marB="3471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2</a:t>
                      </a:r>
                    </a:p>
                  </a:txBody>
                  <a:tcPr marL="69430" marR="69430" marT="34715" marB="3471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80458"/>
                  </a:ext>
                </a:extLst>
              </a:tr>
              <a:tr h="345826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≥3 ribs fractured (unilateral or bilateral)</a:t>
                      </a:r>
                    </a:p>
                  </a:txBody>
                  <a:tcPr marL="69430" marR="69430" marT="34715" marB="3471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3</a:t>
                      </a:r>
                    </a:p>
                  </a:txBody>
                  <a:tcPr marL="69430" marR="69430" marT="34715" marB="3471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469266"/>
                  </a:ext>
                </a:extLst>
              </a:tr>
              <a:tr h="345826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Unilateral flail chest with 3 to 5 ribs fractured</a:t>
                      </a:r>
                    </a:p>
                  </a:txBody>
                  <a:tcPr marL="69430" marR="69430" marT="34715" marB="3471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3</a:t>
                      </a:r>
                    </a:p>
                  </a:txBody>
                  <a:tcPr marL="69430" marR="69430" marT="34715" marB="3471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230192"/>
                  </a:ext>
                </a:extLst>
              </a:tr>
              <a:tr h="241831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Unilateral flail chest with ≥5 ribs fractured</a:t>
                      </a:r>
                    </a:p>
                  </a:txBody>
                  <a:tcPr marL="69430" marR="69430" marT="34715" marB="3471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4</a:t>
                      </a:r>
                    </a:p>
                  </a:txBody>
                  <a:tcPr marL="69430" marR="69430" marT="34715" marB="3471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58558"/>
                  </a:ext>
                </a:extLst>
              </a:tr>
              <a:tr h="137836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Bilateral flail chest</a:t>
                      </a:r>
                    </a:p>
                  </a:txBody>
                  <a:tcPr marL="69430" marR="69430" marT="34715" marB="3471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5</a:t>
                      </a:r>
                    </a:p>
                  </a:txBody>
                  <a:tcPr marL="69430" marR="69430" marT="34715" marB="3471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88405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4017050D-B9AA-CE4B-986C-6C804F965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610" y="3087629"/>
            <a:ext cx="76644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5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B11F4-184E-9C48-8938-34097D1C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64AE6-7A43-FB4E-9A53-5606D36F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90% of rib </a:t>
            </a:r>
            <a:r>
              <a:rPr lang="en-US" dirty="0" err="1"/>
              <a:t>fxr</a:t>
            </a:r>
            <a:r>
              <a:rPr lang="en-US" dirty="0"/>
              <a:t> associated injuries</a:t>
            </a:r>
          </a:p>
          <a:p>
            <a:r>
              <a:rPr lang="en-US" dirty="0"/>
              <a:t>Intrathoracic: pneumothorax, hemothorax, pulmonary contusion</a:t>
            </a:r>
          </a:p>
          <a:p>
            <a:r>
              <a:rPr lang="en-US" dirty="0"/>
              <a:t>Sternal fracture </a:t>
            </a:r>
          </a:p>
          <a:p>
            <a:r>
              <a:rPr lang="en-US" dirty="0"/>
              <a:t>Intrabdominal: solid organ injury </a:t>
            </a:r>
          </a:p>
          <a:p>
            <a:r>
              <a:rPr lang="en-US" dirty="0"/>
              <a:t>Head injury</a:t>
            </a:r>
          </a:p>
          <a:p>
            <a:r>
              <a:rPr lang="en-US" dirty="0"/>
              <a:t>Upper extremity injury</a:t>
            </a:r>
          </a:p>
        </p:txBody>
      </p:sp>
    </p:spTree>
    <p:extLst>
      <p:ext uri="{BB962C8B-B14F-4D97-AF65-F5344CB8AC3E}">
        <p14:creationId xmlns:p14="http://schemas.microsoft.com/office/powerpoint/2010/main" val="340228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3156-5C59-8146-8586-B56CE38B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 and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F87C-75DC-0E43-B488-008B6555F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Flail chest: 58% required mechanical ventilation, pneumonia 21%, ARDS 14%</a:t>
            </a:r>
          </a:p>
          <a:p>
            <a:r>
              <a:rPr lang="en-US" dirty="0"/>
              <a:t>All rib fractures</a:t>
            </a:r>
          </a:p>
          <a:p>
            <a:pPr lvl="1"/>
            <a:r>
              <a:rPr lang="en-US" dirty="0"/>
              <a:t>Pneumonia 6%, but higher (~30%) in patients &gt;65</a:t>
            </a:r>
          </a:p>
          <a:p>
            <a:pPr lvl="1"/>
            <a:r>
              <a:rPr lang="en-US" dirty="0"/>
              <a:t>Respiratory failure</a:t>
            </a:r>
          </a:p>
          <a:p>
            <a:pPr lvl="1"/>
            <a:r>
              <a:rPr lang="en-US" dirty="0"/>
              <a:t>Retained hemothorax</a:t>
            </a:r>
          </a:p>
          <a:p>
            <a:pPr lvl="1"/>
            <a:r>
              <a:rPr lang="en-US" dirty="0"/>
              <a:t>Empyema</a:t>
            </a:r>
          </a:p>
          <a:p>
            <a:pPr lvl="1"/>
            <a:r>
              <a:rPr lang="en-US" dirty="0"/>
              <a:t>Long term data lacking in terms of chronic pain</a:t>
            </a:r>
          </a:p>
          <a:p>
            <a:pPr lvl="1"/>
            <a:r>
              <a:rPr lang="en-US" dirty="0"/>
              <a:t>Mortality (&lt;10% simple fractures, 10-20+% elder patients)</a:t>
            </a:r>
          </a:p>
          <a:p>
            <a:r>
              <a:rPr lang="en-US" dirty="0"/>
              <a:t>ICU admission scores</a:t>
            </a:r>
          </a:p>
          <a:p>
            <a:pPr lvl="1"/>
            <a:r>
              <a:rPr lang="en-US" dirty="0"/>
              <a:t>Chest trauma score: age, pulmonary contusions, # of rib fractures and if bilateral (&gt;4 associated respiratory failure)</a:t>
            </a:r>
          </a:p>
          <a:p>
            <a:pPr lvl="1"/>
            <a:r>
              <a:rPr lang="en-US" dirty="0" err="1"/>
              <a:t>Ribscore</a:t>
            </a:r>
            <a:r>
              <a:rPr lang="en-US" dirty="0"/>
              <a:t>:  &gt;6 fractures, bilateral, flail chest, &gt;3 severely displaced, first rib, &gt;1 in three areas, (&gt;4 associated with respiratory failure)</a:t>
            </a:r>
          </a:p>
        </p:txBody>
      </p:sp>
    </p:spTree>
    <p:extLst>
      <p:ext uri="{BB962C8B-B14F-4D97-AF65-F5344CB8AC3E}">
        <p14:creationId xmlns:p14="http://schemas.microsoft.com/office/powerpoint/2010/main" val="1057590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10370-A33A-664C-A029-DF594F8B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Management: </a:t>
            </a:r>
            <a:r>
              <a:rPr lang="en-US" dirty="0" err="1"/>
              <a:t>dispo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2F49B82-3D0D-6D4E-B511-DDD3D6BB5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0"/>
            <a:ext cx="4621447" cy="6658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D8400-7E6C-E14B-9D97-F53AE1D2F975}"/>
              </a:ext>
            </a:extLst>
          </p:cNvPr>
          <p:cNvSpPr txBox="1"/>
          <p:nvPr/>
        </p:nvSpPr>
        <p:spPr>
          <a:xfrm>
            <a:off x="1037920" y="5380672"/>
            <a:ext cx="4409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Tranfer</a:t>
            </a:r>
            <a:r>
              <a:rPr lang="en-US" dirty="0"/>
              <a:t> to level I: 2 rib fractures or bilateral with </a:t>
            </a:r>
            <a:r>
              <a:rPr lang="en-US" dirty="0" err="1"/>
              <a:t>pulm</a:t>
            </a:r>
            <a:r>
              <a:rPr lang="en-US" dirty="0"/>
              <a:t> contusion (</a:t>
            </a:r>
            <a:r>
              <a:rPr lang="en-US" i="1" dirty="0"/>
              <a:t>Resources for Optimal Care of the Injured Patient: 2006, Committee on Trauma, American College of Surgeons)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0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DDA5A-D319-6643-9068-D0AE6A08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Nonoperative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86667-17E5-7242-A2B6-89B03AF45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Multimodal pain control</a:t>
            </a:r>
          </a:p>
          <a:p>
            <a:r>
              <a:rPr lang="en-US" dirty="0"/>
              <a:t>Pulmonary toilet</a:t>
            </a:r>
          </a:p>
          <a:p>
            <a:r>
              <a:rPr lang="en-US" dirty="0"/>
              <a:t>ICU admission/monitoring</a:t>
            </a:r>
          </a:p>
        </p:txBody>
      </p:sp>
    </p:spTree>
    <p:extLst>
      <p:ext uri="{BB962C8B-B14F-4D97-AF65-F5344CB8AC3E}">
        <p14:creationId xmlns:p14="http://schemas.microsoft.com/office/powerpoint/2010/main" val="404165066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998</TotalTime>
  <Words>804</Words>
  <Application>Microsoft Macintosh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 Light</vt:lpstr>
      <vt:lpstr>Rockwell</vt:lpstr>
      <vt:lpstr>Wingdings</vt:lpstr>
      <vt:lpstr>Atlas</vt:lpstr>
      <vt:lpstr>Management of Rib Fractures in the Trauma Patient</vt:lpstr>
      <vt:lpstr>No disclosures</vt:lpstr>
      <vt:lpstr>Outline</vt:lpstr>
      <vt:lpstr>Intro</vt:lpstr>
      <vt:lpstr>Diagnosis</vt:lpstr>
      <vt:lpstr>Associated Injuries</vt:lpstr>
      <vt:lpstr>Prognosis and Risk Factors</vt:lpstr>
      <vt:lpstr>Management: dispo</vt:lpstr>
      <vt:lpstr>Nonoperative Management</vt:lpstr>
      <vt:lpstr>Regional blocks</vt:lpstr>
      <vt:lpstr>Evidence pro/con rib plating</vt:lpstr>
      <vt:lpstr>Management: surgery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Cushman, Nicholas</cp:lastModifiedBy>
  <cp:revision>25</cp:revision>
  <dcterms:created xsi:type="dcterms:W3CDTF">2025-12-01T08:16:47Z</dcterms:created>
  <dcterms:modified xsi:type="dcterms:W3CDTF">2025-12-15T23:15:07Z</dcterms:modified>
</cp:coreProperties>
</file>