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302" r:id="rId5"/>
    <p:sldId id="261" r:id="rId6"/>
    <p:sldId id="313" r:id="rId7"/>
    <p:sldId id="315" r:id="rId8"/>
    <p:sldId id="264" r:id="rId9"/>
    <p:sldId id="285" r:id="rId10"/>
    <p:sldId id="314" r:id="rId11"/>
    <p:sldId id="288" r:id="rId12"/>
    <p:sldId id="316" r:id="rId13"/>
    <p:sldId id="289" r:id="rId14"/>
    <p:sldId id="262" r:id="rId15"/>
    <p:sldId id="293" r:id="rId16"/>
    <p:sldId id="294" r:id="rId17"/>
    <p:sldId id="324" r:id="rId18"/>
    <p:sldId id="325" r:id="rId19"/>
    <p:sldId id="298" r:id="rId20"/>
    <p:sldId id="322" r:id="rId21"/>
    <p:sldId id="299" r:id="rId22"/>
    <p:sldId id="300" r:id="rId23"/>
    <p:sldId id="323" r:id="rId24"/>
    <p:sldId id="267" r:id="rId25"/>
    <p:sldId id="318" r:id="rId26"/>
    <p:sldId id="319" r:id="rId27"/>
    <p:sldId id="321" r:id="rId28"/>
    <p:sldId id="295" r:id="rId29"/>
    <p:sldId id="270" r:id="rId30"/>
    <p:sldId id="292" r:id="rId31"/>
    <p:sldId id="279" r:id="rId32"/>
    <p:sldId id="286" r:id="rId33"/>
    <p:sldId id="269" r:id="rId34"/>
    <p:sldId id="265" r:id="rId35"/>
    <p:sldId id="258" r:id="rId36"/>
    <p:sldId id="296" r:id="rId37"/>
    <p:sldId id="297" r:id="rId38"/>
    <p:sldId id="277" r:id="rId39"/>
    <p:sldId id="301" r:id="rId40"/>
    <p:sldId id="25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3"/>
    <p:restoredTop sz="87034"/>
  </p:normalViewPr>
  <p:slideViewPr>
    <p:cSldViewPr snapToGrid="0">
      <p:cViewPr varScale="1">
        <p:scale>
          <a:sx n="96" d="100"/>
          <a:sy n="96" d="100"/>
        </p:scale>
        <p:origin x="72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39EFC-5413-0144-BF14-6A450F298662}"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FB8A4-E76A-444F-B94E-151F1BAA2C02}" type="slidenum">
              <a:rPr lang="en-US" smtClean="0"/>
              <a:t>‹#›</a:t>
            </a:fld>
            <a:endParaRPr lang="en-US"/>
          </a:p>
        </p:txBody>
      </p:sp>
    </p:spTree>
    <p:extLst>
      <p:ext uri="{BB962C8B-B14F-4D97-AF65-F5344CB8AC3E}">
        <p14:creationId xmlns:p14="http://schemas.microsoft.com/office/powerpoint/2010/main" val="382401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bi.nlm.nih.gov/pmc/articles/PMC5025630/#CR114"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ncbi.nlm.nih.gov/pmc/articles/PMC5025630/#CR119" TargetMode="External"/><Relationship Id="rId5" Type="http://schemas.openxmlformats.org/officeDocument/2006/relationships/hyperlink" Target="https://www.ncbi.nlm.nih.gov/pmc/articles/PMC5025630/#CR118" TargetMode="External"/><Relationship Id="rId4" Type="http://schemas.openxmlformats.org/officeDocument/2006/relationships/hyperlink" Target="https://www.ncbi.nlm.nih.gov/pmc/articles/PMC5025630/#CR117"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5143aab1d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5143aab1d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2ADB-4365-D064-38EF-668E6F849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F3190-3EF0-258B-CB6B-55EEBCA38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D537F-5B0B-5C42-F427-A34420FB61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AMS – paradoxical undressing</a:t>
            </a:r>
          </a:p>
          <a:p>
            <a:endParaRPr lang="en-US" dirty="0"/>
          </a:p>
          <a:p>
            <a:r>
              <a:rPr lang="en-US" dirty="0"/>
              <a:t>Increased BF to the kidneys and decreased ADH secretion = cold diuresis</a:t>
            </a:r>
          </a:p>
          <a:p>
            <a:endParaRPr lang="en-US" dirty="0"/>
          </a:p>
          <a:p>
            <a:r>
              <a:rPr lang="en-US" dirty="0"/>
              <a:t>Paradoxical Undressing picture:</a:t>
            </a:r>
          </a:p>
          <a:p>
            <a:endParaRPr lang="en-US" dirty="0"/>
          </a:p>
          <a:p>
            <a:pPr fontAlgn="base"/>
            <a:r>
              <a:rPr lang="en-US" sz="1200" b="0" i="0" kern="1200" dirty="0">
                <a:solidFill>
                  <a:schemeClr val="tx1"/>
                </a:solidFill>
                <a:effectLst/>
                <a:latin typeface="+mn-lt"/>
                <a:ea typeface="+mn-ea"/>
                <a:cs typeface="+mn-cs"/>
              </a:rPr>
              <a:t>Rolf CM, Gallagher KE. Hypothermic Death in the Arctic State. Academic Forensic Pathology. 2018 Mar;8(1):64-82. DOI: 10.23907/2018.005. PMID: 31240026; PMCID: PMC6474461.</a:t>
            </a:r>
          </a:p>
          <a:p>
            <a:br>
              <a:rPr lang="en-US" dirty="0"/>
            </a:br>
            <a:endParaRPr lang="en-US" dirty="0"/>
          </a:p>
        </p:txBody>
      </p:sp>
      <p:sp>
        <p:nvSpPr>
          <p:cNvPr id="4" name="Slide Number Placeholder 3">
            <a:extLst>
              <a:ext uri="{FF2B5EF4-FFF2-40B4-BE49-F238E27FC236}">
                <a16:creationId xmlns:a16="http://schemas.microsoft.com/office/drawing/2014/main" id="{9D4D62FD-5FBD-F079-8B66-79FABE7C6E2E}"/>
              </a:ext>
            </a:extLst>
          </p:cNvPr>
          <p:cNvSpPr>
            <a:spLocks noGrp="1"/>
          </p:cNvSpPr>
          <p:nvPr>
            <p:ph type="sldNum" sz="quarter" idx="5"/>
          </p:nvPr>
        </p:nvSpPr>
        <p:spPr/>
        <p:txBody>
          <a:bodyPr/>
          <a:lstStyle/>
          <a:p>
            <a:fld id="{139D9917-8088-194C-91C9-05CF2BDB56EC}" type="slidenum">
              <a:rPr lang="en-US" smtClean="0"/>
              <a:t>12</a:t>
            </a:fld>
            <a:endParaRPr lang="en-US"/>
          </a:p>
        </p:txBody>
      </p:sp>
    </p:spTree>
    <p:extLst>
      <p:ext uri="{BB962C8B-B14F-4D97-AF65-F5344CB8AC3E}">
        <p14:creationId xmlns:p14="http://schemas.microsoft.com/office/powerpoint/2010/main" val="1320373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915A5-0461-B6D9-FF9D-81F90FDA3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5055D-4375-3279-AB8A-97EAA0EDF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90649-0AD6-2644-555D-3C8B6380F9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Severe AMS might require intubation for airway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and A junctional dysrhythmias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Junctional bradycardia – no P waves, no significant widening of QRS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https://</a:t>
            </a:r>
            <a:r>
              <a:rPr lang="en-US" dirty="0" err="1"/>
              <a:t>litfl.com</a:t>
            </a:r>
            <a:r>
              <a:rPr lang="en-US" dirty="0"/>
              <a:t>/hypothermia-</a:t>
            </a:r>
            <a:r>
              <a:rPr lang="en-US" dirty="0" err="1"/>
              <a:t>ecg</a:t>
            </a:r>
            <a:r>
              <a:rPr lang="en-US" dirty="0"/>
              <a:t>-library/</a:t>
            </a:r>
          </a:p>
          <a:p>
            <a:endParaRPr lang="en-US" dirty="0"/>
          </a:p>
        </p:txBody>
      </p:sp>
      <p:sp>
        <p:nvSpPr>
          <p:cNvPr id="4" name="Slide Number Placeholder 3">
            <a:extLst>
              <a:ext uri="{FF2B5EF4-FFF2-40B4-BE49-F238E27FC236}">
                <a16:creationId xmlns:a16="http://schemas.microsoft.com/office/drawing/2014/main" id="{A7D96C1A-C85E-3CA7-E881-1D0B89699C3C}"/>
              </a:ext>
            </a:extLst>
          </p:cNvPr>
          <p:cNvSpPr>
            <a:spLocks noGrp="1"/>
          </p:cNvSpPr>
          <p:nvPr>
            <p:ph type="sldNum" sz="quarter" idx="5"/>
          </p:nvPr>
        </p:nvSpPr>
        <p:spPr/>
        <p:txBody>
          <a:bodyPr/>
          <a:lstStyle/>
          <a:p>
            <a:fld id="{139D9917-8088-194C-91C9-05CF2BDB56EC}" type="slidenum">
              <a:rPr lang="en-US" smtClean="0"/>
              <a:t>13</a:t>
            </a:fld>
            <a:endParaRPr lang="en-US"/>
          </a:p>
        </p:txBody>
      </p:sp>
    </p:spTree>
    <p:extLst>
      <p:ext uri="{BB962C8B-B14F-4D97-AF65-F5344CB8AC3E}">
        <p14:creationId xmlns:p14="http://schemas.microsoft.com/office/powerpoint/2010/main" val="3301679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1CC8A-D455-349B-C4A2-F7020C5E18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E4A11-2E54-9B03-AD21-00DA81E9B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869B1-201B-3E4A-3527-1EF32D2513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59D78-FBED-A41D-3CCA-D02260251159}"/>
              </a:ext>
            </a:extLst>
          </p:cNvPr>
          <p:cNvSpPr>
            <a:spLocks noGrp="1"/>
          </p:cNvSpPr>
          <p:nvPr>
            <p:ph type="sldNum" sz="quarter" idx="5"/>
          </p:nvPr>
        </p:nvSpPr>
        <p:spPr/>
        <p:txBody>
          <a:bodyPr/>
          <a:lstStyle/>
          <a:p>
            <a:fld id="{139D9917-8088-194C-91C9-05CF2BDB56EC}" type="slidenum">
              <a:rPr lang="en-US" smtClean="0"/>
              <a:t>14</a:t>
            </a:fld>
            <a:endParaRPr lang="en-US"/>
          </a:p>
        </p:txBody>
      </p:sp>
    </p:spTree>
    <p:extLst>
      <p:ext uri="{BB962C8B-B14F-4D97-AF65-F5344CB8AC3E}">
        <p14:creationId xmlns:p14="http://schemas.microsoft.com/office/powerpoint/2010/main" val="251423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B3109-9B5D-1FDD-99C7-58A92C74F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91591-23CA-6D3E-A5FC-58DFE7F74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8D1E9-C4A2-E5DA-7F7E-F024215C40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A1B8BF-8A23-DB4A-49E5-ECFF650AF558}"/>
              </a:ext>
            </a:extLst>
          </p:cNvPr>
          <p:cNvSpPr>
            <a:spLocks noGrp="1"/>
          </p:cNvSpPr>
          <p:nvPr>
            <p:ph type="sldNum" sz="quarter" idx="5"/>
          </p:nvPr>
        </p:nvSpPr>
        <p:spPr/>
        <p:txBody>
          <a:bodyPr/>
          <a:lstStyle/>
          <a:p>
            <a:fld id="{139D9917-8088-194C-91C9-05CF2BDB56EC}" type="slidenum">
              <a:rPr lang="en-US" smtClean="0"/>
              <a:t>16</a:t>
            </a:fld>
            <a:endParaRPr lang="en-US"/>
          </a:p>
        </p:txBody>
      </p:sp>
    </p:spTree>
    <p:extLst>
      <p:ext uri="{BB962C8B-B14F-4D97-AF65-F5344CB8AC3E}">
        <p14:creationId xmlns:p14="http://schemas.microsoft.com/office/powerpoint/2010/main" val="417870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5143aab1d2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5143aab1d2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 sz="1200" b="1" dirty="0">
                <a:solidFill>
                  <a:schemeClr val="dk1"/>
                </a:solidFill>
              </a:rPr>
              <a:t>Frostnip -</a:t>
            </a:r>
            <a:r>
              <a:rPr lang="en" sz="1200" dirty="0">
                <a:solidFill>
                  <a:schemeClr val="dk1"/>
                </a:solidFill>
              </a:rPr>
              <a:t> mild form of frostbite. cold exposure leads to numbness, skin warms = may feel pain and tingling. No permanent damage</a:t>
            </a:r>
            <a:endParaRPr sz="1200" dirty="0">
              <a:solidFill>
                <a:schemeClr val="dk1"/>
              </a:solidFill>
            </a:endParaRPr>
          </a:p>
          <a:p>
            <a:pPr marL="0" lvl="0" indent="0" algn="l" rtl="0">
              <a:lnSpc>
                <a:spcPct val="140000"/>
              </a:lnSpc>
              <a:spcBef>
                <a:spcPts val="900"/>
              </a:spcBef>
              <a:spcAft>
                <a:spcPts val="0"/>
              </a:spcAft>
              <a:buNone/>
            </a:pPr>
            <a:r>
              <a:rPr lang="en" sz="1200" b="1" dirty="0">
                <a:solidFill>
                  <a:schemeClr val="dk1"/>
                </a:solidFill>
              </a:rPr>
              <a:t>Superficial frostbite.</a:t>
            </a:r>
            <a:r>
              <a:rPr lang="en" sz="1200" dirty="0">
                <a:solidFill>
                  <a:schemeClr val="dk1"/>
                </a:solidFill>
              </a:rPr>
              <a:t> Pale skin. The skin may begin to feel warm — a sign of serious skin involvement. If you treat frostbite with rewarming at this stage, the surface of the skin may appear mottled. And you may notice stinging, burning and swelling. A fluid-filled blister may appear 12 to 36 hours after rewarming the skin.</a:t>
            </a:r>
            <a:endParaRPr sz="1200" dirty="0">
              <a:solidFill>
                <a:schemeClr val="dk1"/>
              </a:solidFill>
            </a:endParaRPr>
          </a:p>
          <a:p>
            <a:pPr marL="800100" lvl="0" indent="-304800" algn="l" rtl="0">
              <a:lnSpc>
                <a:spcPct val="140000"/>
              </a:lnSpc>
              <a:spcBef>
                <a:spcPts val="900"/>
              </a:spcBef>
              <a:spcAft>
                <a:spcPts val="0"/>
              </a:spcAft>
              <a:buClr>
                <a:schemeClr val="lt1"/>
              </a:buClr>
              <a:buSzPts val="1200"/>
              <a:buChar char="●"/>
            </a:pPr>
            <a:r>
              <a:rPr lang="en" sz="1200" b="1" dirty="0">
                <a:solidFill>
                  <a:schemeClr val="dk1"/>
                </a:solidFill>
              </a:rPr>
              <a:t>Deep (severe) frostbite.</a:t>
            </a:r>
            <a:r>
              <a:rPr lang="en" sz="1200" dirty="0">
                <a:solidFill>
                  <a:schemeClr val="dk1"/>
                </a:solidFill>
              </a:rPr>
              <a:t> As frostbite progresses, it affects all layers of the skin as well as the tissues that lie below. The skin turns white or blue-gray and you lose all sensation of cold, pain or discomfort in the area. Joints or muscles may stop working. Large blisters form 24 to 48 hours a</a:t>
            </a:r>
            <a:r>
              <a:rPr lang="en" sz="1200" dirty="0">
                <a:solidFill>
                  <a:schemeClr val="lt1"/>
                </a:solidFill>
              </a:rPr>
              <a:t>fter rewarming. The tissue turns black and hard as it dies.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10B7-6465-2199-3483-295DFCFC0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233F75-7182-38E3-75A5-2E577E641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DB721-683C-8F2F-6BB8-5A2F728FB31E}"/>
              </a:ext>
            </a:extLst>
          </p:cNvPr>
          <p:cNvSpPr>
            <a:spLocks noGrp="1"/>
          </p:cNvSpPr>
          <p:nvPr>
            <p:ph type="body" idx="1"/>
          </p:nvPr>
        </p:nvSpPr>
        <p:spPr/>
        <p:txBody>
          <a:bodyPr/>
          <a:lstStyle/>
          <a:p>
            <a:r>
              <a:rPr lang="en-US" dirty="0"/>
              <a:t>Similar presentation to superficial burns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often affects nose, ears, hands and feet</a:t>
            </a:r>
          </a:p>
          <a:p>
            <a:endParaRPr lang="en-US" dirty="0"/>
          </a:p>
          <a:p>
            <a:r>
              <a:rPr lang="en-US" dirty="0"/>
              <a:t>Hemorrhagic blisters might indicate underlying injury, can leave them for hospital management</a:t>
            </a:r>
          </a:p>
        </p:txBody>
      </p:sp>
      <p:sp>
        <p:nvSpPr>
          <p:cNvPr id="4" name="Slide Number Placeholder 3">
            <a:extLst>
              <a:ext uri="{FF2B5EF4-FFF2-40B4-BE49-F238E27FC236}">
                <a16:creationId xmlns:a16="http://schemas.microsoft.com/office/drawing/2014/main" id="{6F2D84A2-195A-9322-5277-C515E1A0C847}"/>
              </a:ext>
            </a:extLst>
          </p:cNvPr>
          <p:cNvSpPr>
            <a:spLocks noGrp="1"/>
          </p:cNvSpPr>
          <p:nvPr>
            <p:ph type="sldNum" sz="quarter" idx="5"/>
          </p:nvPr>
        </p:nvSpPr>
        <p:spPr/>
        <p:txBody>
          <a:bodyPr/>
          <a:lstStyle/>
          <a:p>
            <a:fld id="{139D9917-8088-194C-91C9-05CF2BDB56EC}" type="slidenum">
              <a:rPr lang="en-US" smtClean="0"/>
              <a:t>18</a:t>
            </a:fld>
            <a:endParaRPr lang="en-US"/>
          </a:p>
        </p:txBody>
      </p:sp>
    </p:spTree>
    <p:extLst>
      <p:ext uri="{BB962C8B-B14F-4D97-AF65-F5344CB8AC3E}">
        <p14:creationId xmlns:p14="http://schemas.microsoft.com/office/powerpoint/2010/main" val="1470506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C8C8-86BD-D8F8-BD1B-8114D3CB9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5B4EB-93B8-BE18-234C-DF2EB90F5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0897B8-D0A7-C23E-A970-3549760E2270}"/>
              </a:ext>
            </a:extLst>
          </p:cNvPr>
          <p:cNvSpPr>
            <a:spLocks noGrp="1"/>
          </p:cNvSpPr>
          <p:nvPr>
            <p:ph type="body" idx="1"/>
          </p:nvPr>
        </p:nvSpPr>
        <p:spPr/>
        <p:txBody>
          <a:bodyPr/>
          <a:lstStyle/>
          <a:p>
            <a:r>
              <a:rPr lang="en-US" dirty="0"/>
              <a:t>Top superficial</a:t>
            </a:r>
          </a:p>
          <a:p>
            <a:r>
              <a:rPr lang="en-US" dirty="0"/>
              <a:t>Bottom deep </a:t>
            </a:r>
          </a:p>
          <a:p>
            <a:endParaRPr lang="en-US" dirty="0"/>
          </a:p>
          <a:p>
            <a:r>
              <a:rPr lang="en-US" sz="2400" dirty="0"/>
              <a:t>Initially pain, hardening, paresthesia, and numbness that progresses to hemorrhagic vesicle formation</a:t>
            </a:r>
          </a:p>
          <a:p>
            <a:pPr lvl="1"/>
            <a:r>
              <a:rPr lang="en-US" dirty="0"/>
              <a:t>Superficial – </a:t>
            </a:r>
            <a:r>
              <a:rPr lang="en-US" dirty="0" err="1"/>
              <a:t>nonblanching</a:t>
            </a:r>
            <a:r>
              <a:rPr lang="en-US" dirty="0"/>
              <a:t> with cold skin, rewarming can lead to flushing, pain and edema with blister formation</a:t>
            </a:r>
          </a:p>
          <a:p>
            <a:pPr lvl="1"/>
            <a:r>
              <a:rPr lang="en-US" dirty="0"/>
              <a:t>Deep – involves muscles, tendons and NV structures; can become frozen, firm, numb, blue/gray or mottled without change with rewarming</a:t>
            </a:r>
          </a:p>
          <a:p>
            <a:endParaRPr lang="en-US" dirty="0"/>
          </a:p>
        </p:txBody>
      </p:sp>
      <p:sp>
        <p:nvSpPr>
          <p:cNvPr id="4" name="Slide Number Placeholder 3">
            <a:extLst>
              <a:ext uri="{FF2B5EF4-FFF2-40B4-BE49-F238E27FC236}">
                <a16:creationId xmlns:a16="http://schemas.microsoft.com/office/drawing/2014/main" id="{D663946F-AE5B-A8DA-D76C-887F8B5C8F71}"/>
              </a:ext>
            </a:extLst>
          </p:cNvPr>
          <p:cNvSpPr>
            <a:spLocks noGrp="1"/>
          </p:cNvSpPr>
          <p:nvPr>
            <p:ph type="sldNum" sz="quarter" idx="5"/>
          </p:nvPr>
        </p:nvSpPr>
        <p:spPr/>
        <p:txBody>
          <a:bodyPr/>
          <a:lstStyle/>
          <a:p>
            <a:fld id="{139D9917-8088-194C-91C9-05CF2BDB56EC}" type="slidenum">
              <a:rPr lang="en-US" smtClean="0"/>
              <a:t>19</a:t>
            </a:fld>
            <a:endParaRPr lang="en-US"/>
          </a:p>
        </p:txBody>
      </p:sp>
    </p:spTree>
    <p:extLst>
      <p:ext uri="{BB962C8B-B14F-4D97-AF65-F5344CB8AC3E}">
        <p14:creationId xmlns:p14="http://schemas.microsoft.com/office/powerpoint/2010/main" val="394732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5143aab1d2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5143aab1d2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21</a:t>
            </a:fld>
            <a:endParaRPr lang="en-US"/>
          </a:p>
        </p:txBody>
      </p:sp>
    </p:spTree>
    <p:extLst>
      <p:ext uri="{BB962C8B-B14F-4D97-AF65-F5344CB8AC3E}">
        <p14:creationId xmlns:p14="http://schemas.microsoft.com/office/powerpoint/2010/main" val="1599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a:extLst>
            <a:ext uri="{FF2B5EF4-FFF2-40B4-BE49-F238E27FC236}">
              <a16:creationId xmlns:a16="http://schemas.microsoft.com/office/drawing/2014/main" id="{1B512BB0-6FFE-3E04-AB51-009AA7B2BBBD}"/>
            </a:ext>
          </a:extLst>
        </p:cNvPr>
        <p:cNvGrpSpPr/>
        <p:nvPr/>
      </p:nvGrpSpPr>
      <p:grpSpPr>
        <a:xfrm>
          <a:off x="0" y="0"/>
          <a:ext cx="0" cy="0"/>
          <a:chOff x="0" y="0"/>
          <a:chExt cx="0" cy="0"/>
        </a:xfrm>
      </p:grpSpPr>
      <p:sp>
        <p:nvSpPr>
          <p:cNvPr id="517" name="Google Shape;517;g15143aab1d2_0_213:notes">
            <a:extLst>
              <a:ext uri="{FF2B5EF4-FFF2-40B4-BE49-F238E27FC236}">
                <a16:creationId xmlns:a16="http://schemas.microsoft.com/office/drawing/2014/main" id="{5AA1D686-15E2-B5ED-48C3-86D0CA0C42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5143aab1d2_0_213:notes">
            <a:extLst>
              <a:ext uri="{FF2B5EF4-FFF2-40B4-BE49-F238E27FC236}">
                <a16:creationId xmlns:a16="http://schemas.microsoft.com/office/drawing/2014/main" id="{8775E8CC-6B76-F246-2367-5FC756EE42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95000"/>
              </a:lnSpc>
              <a:spcBef>
                <a:spcPts val="1200"/>
              </a:spcBef>
              <a:spcAft>
                <a:spcPts val="0"/>
              </a:spcAft>
              <a:buClr>
                <a:schemeClr val="dk1"/>
              </a:buClr>
              <a:buSzPts val="1800"/>
              <a:buFont typeface="Arial"/>
              <a:buChar char="-"/>
            </a:pPr>
            <a:r>
              <a:rPr lang="en" sz="1800">
                <a:solidFill>
                  <a:schemeClr val="dk1"/>
                </a:solidFill>
                <a:highlight>
                  <a:schemeClr val="lt1"/>
                </a:highlight>
              </a:rPr>
              <a:t>IV/IO - Warm crystalloid fluids of 20 mL/kg, if available, in 500 mL increments up to a total of 2L</a:t>
            </a:r>
            <a:endParaRPr sz="1200">
              <a:solidFill>
                <a:schemeClr val="dk1"/>
              </a:solidFill>
              <a:highlight>
                <a:schemeClr val="lt1"/>
              </a:highlight>
            </a:endParaRPr>
          </a:p>
        </p:txBody>
      </p:sp>
    </p:spTree>
    <p:extLst>
      <p:ext uri="{BB962C8B-B14F-4D97-AF65-F5344CB8AC3E}">
        <p14:creationId xmlns:p14="http://schemas.microsoft.com/office/powerpoint/2010/main" val="341671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CDC numbers</a:t>
            </a:r>
          </a:p>
        </p:txBody>
      </p:sp>
      <p:sp>
        <p:nvSpPr>
          <p:cNvPr id="4" name="Slide Number Placeholder 3"/>
          <p:cNvSpPr>
            <a:spLocks noGrp="1"/>
          </p:cNvSpPr>
          <p:nvPr>
            <p:ph type="sldNum" sz="quarter" idx="5"/>
          </p:nvPr>
        </p:nvSpPr>
        <p:spPr/>
        <p:txBody>
          <a:bodyPr/>
          <a:lstStyle/>
          <a:p>
            <a:fld id="{139D9917-8088-194C-91C9-05CF2BDB56EC}" type="slidenum">
              <a:rPr lang="en-US" smtClean="0"/>
              <a:t>2</a:t>
            </a:fld>
            <a:endParaRPr lang="en-US"/>
          </a:p>
        </p:txBody>
      </p:sp>
    </p:spTree>
    <p:extLst>
      <p:ext uri="{BB962C8B-B14F-4D97-AF65-F5344CB8AC3E}">
        <p14:creationId xmlns:p14="http://schemas.microsoft.com/office/powerpoint/2010/main" val="3994752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a:extLst>
            <a:ext uri="{FF2B5EF4-FFF2-40B4-BE49-F238E27FC236}">
              <a16:creationId xmlns:a16="http://schemas.microsoft.com/office/drawing/2014/main" id="{631ACCAE-5B83-2BD6-2D52-DD5D0B8399AF}"/>
            </a:ext>
          </a:extLst>
        </p:cNvPr>
        <p:cNvGrpSpPr/>
        <p:nvPr/>
      </p:nvGrpSpPr>
      <p:grpSpPr>
        <a:xfrm>
          <a:off x="0" y="0"/>
          <a:ext cx="0" cy="0"/>
          <a:chOff x="0" y="0"/>
          <a:chExt cx="0" cy="0"/>
        </a:xfrm>
      </p:grpSpPr>
      <p:sp>
        <p:nvSpPr>
          <p:cNvPr id="525" name="Google Shape;525;g15143aab1d2_0_225:notes">
            <a:extLst>
              <a:ext uri="{FF2B5EF4-FFF2-40B4-BE49-F238E27FC236}">
                <a16:creationId xmlns:a16="http://schemas.microsoft.com/office/drawing/2014/main" id="{8C1FFD9A-1516-3AD7-5055-63125518CD32}"/>
              </a:ext>
            </a:extLst>
          </p:cNvPr>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5143aab1d2_0_225:notes">
            <a:extLst>
              <a:ext uri="{FF2B5EF4-FFF2-40B4-BE49-F238E27FC236}">
                <a16:creationId xmlns:a16="http://schemas.microsoft.com/office/drawing/2014/main" id="{1BF1351B-B79B-05C0-8267-951A5B4D26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233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5143aab1d2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5143aab1d2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 II and III should go to hospital with ICU/PICU (preferentially with ECMO)</a:t>
            </a:r>
          </a:p>
          <a:p>
            <a:r>
              <a:rPr lang="en-US" dirty="0"/>
              <a:t>HT I – passive external</a:t>
            </a:r>
          </a:p>
          <a:p>
            <a:r>
              <a:rPr lang="en-US" dirty="0"/>
              <a:t>HT II - passive external, internal and minimally invasive internal</a:t>
            </a:r>
          </a:p>
          <a:p>
            <a:r>
              <a:rPr lang="en-US" dirty="0"/>
              <a:t>HT III-IV – Everything</a:t>
            </a:r>
          </a:p>
          <a:p>
            <a:endParaRPr lang="en-US" dirty="0"/>
          </a:p>
          <a:p>
            <a:r>
              <a:rPr lang="en-US" dirty="0"/>
              <a:t>Not cut and dry rules, generalized rules. Consider HD stability in your choice</a:t>
            </a:r>
          </a:p>
          <a:p>
            <a:endParaRPr lang="en-US" dirty="0"/>
          </a:p>
        </p:txBody>
      </p:sp>
      <p:sp>
        <p:nvSpPr>
          <p:cNvPr id="4" name="Slide Number Placeholder 3"/>
          <p:cNvSpPr>
            <a:spLocks noGrp="1"/>
          </p:cNvSpPr>
          <p:nvPr>
            <p:ph type="sldNum" sz="quarter" idx="5"/>
          </p:nvPr>
        </p:nvSpPr>
        <p:spPr/>
        <p:txBody>
          <a:bodyPr/>
          <a:lstStyle/>
          <a:p>
            <a:fld id="{2D40CB60-C171-964D-8B2D-CE36F41239F4}" type="slidenum">
              <a:rPr lang="en-US" smtClean="0"/>
              <a:t>25</a:t>
            </a:fld>
            <a:endParaRPr lang="en-US"/>
          </a:p>
        </p:txBody>
      </p:sp>
    </p:spTree>
    <p:extLst>
      <p:ext uri="{BB962C8B-B14F-4D97-AF65-F5344CB8AC3E}">
        <p14:creationId xmlns:p14="http://schemas.microsoft.com/office/powerpoint/2010/main" val="4234520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26</a:t>
            </a:fld>
            <a:endParaRPr lang="en-US"/>
          </a:p>
        </p:txBody>
      </p:sp>
    </p:spTree>
    <p:extLst>
      <p:ext uri="{BB962C8B-B14F-4D97-AF65-F5344CB8AC3E}">
        <p14:creationId xmlns:p14="http://schemas.microsoft.com/office/powerpoint/2010/main" val="2792173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ABQ – Ambulance blankets/quilts</a:t>
            </a:r>
          </a:p>
          <a:p>
            <a:r>
              <a:rPr lang="en-US" sz="1200" b="0" i="0" kern="1200" dirty="0">
                <a:solidFill>
                  <a:schemeClr val="tx1"/>
                </a:solidFill>
                <a:effectLst/>
                <a:latin typeface="+mn-lt"/>
                <a:ea typeface="+mn-ea"/>
                <a:cs typeface="+mn-cs"/>
              </a:rPr>
              <a:t>BW – Bubble wrap</a:t>
            </a:r>
          </a:p>
          <a:p>
            <a:r>
              <a:rPr lang="en-US" sz="1200" b="0" i="0" kern="1200" dirty="0">
                <a:solidFill>
                  <a:schemeClr val="tx1"/>
                </a:solidFill>
                <a:effectLst/>
                <a:latin typeface="+mn-lt"/>
                <a:ea typeface="+mn-ea"/>
                <a:cs typeface="+mn-cs"/>
              </a:rPr>
              <a:t>HM (Hibler’s Method) of packaging – vapor tight layer and dry insulating layer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Hibler’s method: least heat loss (skin temp)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Citation: </a:t>
            </a:r>
            <a:r>
              <a:rPr lang="en-US" sz="1200" b="0" i="0" kern="1200" dirty="0" err="1">
                <a:solidFill>
                  <a:schemeClr val="tx1"/>
                </a:solidFill>
                <a:effectLst/>
                <a:latin typeface="+mn-lt"/>
                <a:ea typeface="+mn-ea"/>
                <a:cs typeface="+mn-cs"/>
              </a:rPr>
              <a:t>Thomassen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Ø</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Færevik</a:t>
            </a:r>
            <a:r>
              <a:rPr lang="en-US" sz="1200" b="0" i="0" kern="1200" dirty="0">
                <a:solidFill>
                  <a:schemeClr val="tx1"/>
                </a:solidFill>
                <a:effectLst/>
                <a:latin typeface="+mn-lt"/>
                <a:ea typeface="+mn-ea"/>
                <a:cs typeface="+mn-cs"/>
              </a:rPr>
              <a:t> H, </a:t>
            </a:r>
            <a:r>
              <a:rPr lang="en-US" sz="1200" b="0" i="0" kern="1200" dirty="0" err="1">
                <a:solidFill>
                  <a:schemeClr val="tx1"/>
                </a:solidFill>
                <a:effectLst/>
                <a:latin typeface="+mn-lt"/>
                <a:ea typeface="+mn-ea"/>
                <a:cs typeface="+mn-cs"/>
              </a:rPr>
              <a:t>Østerås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Ø</a:t>
            </a:r>
            <a:r>
              <a:rPr lang="en-US" sz="1200" b="0" i="0" kern="1200" dirty="0">
                <a:solidFill>
                  <a:schemeClr val="tx1"/>
                </a:solidFill>
                <a:effectLst/>
                <a:latin typeface="+mn-lt"/>
                <a:ea typeface="+mn-ea"/>
                <a:cs typeface="+mn-cs"/>
              </a:rPr>
              <a:t>, et al. Comparison of three different prehospital wrapping methods for preventing hypothermia--a crossover study in humans. </a:t>
            </a:r>
            <a:r>
              <a:rPr lang="en-US" sz="1200" b="0" i="1" kern="1200" dirty="0" err="1">
                <a:solidFill>
                  <a:schemeClr val="tx1"/>
                </a:solidFill>
                <a:effectLst/>
                <a:latin typeface="+mn-lt"/>
                <a:ea typeface="+mn-ea"/>
                <a:cs typeface="+mn-cs"/>
              </a:rPr>
              <a:t>Scand</a:t>
            </a:r>
            <a:r>
              <a:rPr lang="en-US" sz="1200" b="0" i="1" kern="1200" dirty="0">
                <a:solidFill>
                  <a:schemeClr val="tx1"/>
                </a:solidFill>
                <a:effectLst/>
                <a:latin typeface="+mn-lt"/>
                <a:ea typeface="+mn-ea"/>
                <a:cs typeface="+mn-cs"/>
              </a:rPr>
              <a:t> J Trauma </a:t>
            </a:r>
            <a:r>
              <a:rPr lang="en-US" sz="1200" b="0" i="1" kern="1200" dirty="0" err="1">
                <a:solidFill>
                  <a:schemeClr val="tx1"/>
                </a:solidFill>
                <a:effectLst/>
                <a:latin typeface="+mn-lt"/>
                <a:ea typeface="+mn-ea"/>
                <a:cs typeface="+mn-cs"/>
              </a:rPr>
              <a:t>Resusc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Emerg</a:t>
            </a:r>
            <a:r>
              <a:rPr lang="en-US" sz="1200" b="0" i="1" kern="1200" dirty="0">
                <a:solidFill>
                  <a:schemeClr val="tx1"/>
                </a:solidFill>
                <a:effectLst/>
                <a:latin typeface="+mn-lt"/>
                <a:ea typeface="+mn-ea"/>
                <a:cs typeface="+mn-cs"/>
              </a:rPr>
              <a:t> Med</a:t>
            </a:r>
            <a:r>
              <a:rPr lang="en-US" sz="1200" b="0" i="0" kern="1200" dirty="0">
                <a:solidFill>
                  <a:schemeClr val="tx1"/>
                </a:solidFill>
                <a:effectLst/>
                <a:latin typeface="+mn-lt"/>
                <a:ea typeface="+mn-ea"/>
                <a:cs typeface="+mn-cs"/>
              </a:rPr>
              <a:t>. 2011;19:41. Published 2011 Jun 23. doi:10.1186/1757-7241-19-41</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 packaging should include a sealed impermeable </a:t>
            </a:r>
            <a:r>
              <a:rPr lang="en-US" sz="1200" b="0" i="0" kern="1200" dirty="0" err="1">
                <a:solidFill>
                  <a:schemeClr val="tx1"/>
                </a:solidFill>
                <a:effectLst/>
                <a:latin typeface="+mn-lt"/>
                <a:ea typeface="+mn-ea"/>
                <a:cs typeface="+mn-cs"/>
              </a:rPr>
              <a:t>vapour</a:t>
            </a:r>
            <a:r>
              <a:rPr lang="en-US" sz="1200" b="0" i="0" kern="1200" dirty="0">
                <a:solidFill>
                  <a:schemeClr val="tx1"/>
                </a:solidFill>
                <a:effectLst/>
                <a:latin typeface="+mn-lt"/>
                <a:ea typeface="+mn-ea"/>
                <a:cs typeface="+mn-cs"/>
              </a:rPr>
              <a:t> barrier [</a:t>
            </a:r>
            <a:r>
              <a:rPr lang="en-US" sz="1200" b="0" i="0" kern="1200" dirty="0">
                <a:solidFill>
                  <a:schemeClr val="tx1"/>
                </a:solidFill>
                <a:effectLst/>
                <a:latin typeface="+mn-lt"/>
                <a:ea typeface="+mn-ea"/>
                <a:cs typeface="+mn-cs"/>
                <a:hlinkClick r:id="rId3"/>
              </a:rPr>
              <a:t>114</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117</a:t>
            </a:r>
            <a:r>
              <a:rPr lang="en-US" sz="1200" b="0" i="0" kern="1200" dirty="0">
                <a:solidFill>
                  <a:schemeClr val="tx1"/>
                </a:solidFill>
                <a:effectLst/>
                <a:latin typeface="+mn-lt"/>
                <a:ea typeface="+mn-ea"/>
                <a:cs typeface="+mn-cs"/>
              </a:rPr>
              <a:t>] (if the patient is wet) excluding the face [</a:t>
            </a:r>
            <a:r>
              <a:rPr lang="en-US" sz="1200" b="0" i="0" kern="1200" dirty="0">
                <a:solidFill>
                  <a:schemeClr val="tx1"/>
                </a:solidFill>
                <a:effectLst/>
                <a:latin typeface="+mn-lt"/>
                <a:ea typeface="+mn-ea"/>
                <a:cs typeface="+mn-cs"/>
                <a:hlinkClick r:id="rId5"/>
              </a:rPr>
              <a:t>118</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6"/>
              </a:rPr>
              <a:t>119</a:t>
            </a:r>
            <a:r>
              <a:rPr lang="en-US" sz="1200" b="0" i="0" kern="1200" dirty="0">
                <a:solidFill>
                  <a:schemeClr val="tx1"/>
                </a:solidFill>
                <a:effectLst/>
                <a:latin typeface="+mn-lt"/>
                <a:ea typeface="+mn-ea"/>
                <a:cs typeface="+mn-cs"/>
              </a:rPr>
              <a:t>], an external heat source, dry insulation (the thicker, the better), and a wind barrier that also reflects heat [</a:t>
            </a:r>
            <a:r>
              <a:rPr lang="en-US" sz="1200" b="0" i="0" kern="1200" dirty="0">
                <a:solidFill>
                  <a:schemeClr val="tx1"/>
                </a:solidFill>
                <a:effectLst/>
                <a:latin typeface="+mn-lt"/>
                <a:ea typeface="+mn-ea"/>
                <a:cs typeface="+mn-cs"/>
                <a:hlinkClick r:id="rId3"/>
              </a:rPr>
              <a:t>114</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27</a:t>
            </a:fld>
            <a:endParaRPr lang="en-US"/>
          </a:p>
        </p:txBody>
      </p:sp>
    </p:spTree>
    <p:extLst>
      <p:ext uri="{BB962C8B-B14F-4D97-AF65-F5344CB8AC3E}">
        <p14:creationId xmlns:p14="http://schemas.microsoft.com/office/powerpoint/2010/main" val="2102665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a:extLst>
            <a:ext uri="{FF2B5EF4-FFF2-40B4-BE49-F238E27FC236}">
              <a16:creationId xmlns:a16="http://schemas.microsoft.com/office/drawing/2014/main" id="{1B17C9B8-678D-25AD-97A2-74CC8DEBA0AC}"/>
            </a:ext>
          </a:extLst>
        </p:cNvPr>
        <p:cNvGrpSpPr/>
        <p:nvPr/>
      </p:nvGrpSpPr>
      <p:grpSpPr>
        <a:xfrm>
          <a:off x="0" y="0"/>
          <a:ext cx="0" cy="0"/>
          <a:chOff x="0" y="0"/>
          <a:chExt cx="0" cy="0"/>
        </a:xfrm>
      </p:grpSpPr>
      <p:sp>
        <p:nvSpPr>
          <p:cNvPr id="200" name="Google Shape;200;g22953fe277d_0_254:notes">
            <a:extLst>
              <a:ext uri="{FF2B5EF4-FFF2-40B4-BE49-F238E27FC236}">
                <a16:creationId xmlns:a16="http://schemas.microsoft.com/office/drawing/2014/main" id="{B810C2DE-ACFE-6646-8BA7-ED33C48509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2953fe277d_0_254:notes">
            <a:extLst>
              <a:ext uri="{FF2B5EF4-FFF2-40B4-BE49-F238E27FC236}">
                <a16:creationId xmlns:a16="http://schemas.microsoft.com/office/drawing/2014/main" id="{F4E5780B-E502-E7DB-4189-BA96449CC7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9732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Thoracic – 3-6C/</a:t>
            </a:r>
            <a:r>
              <a:rPr lang="en-US" dirty="0" err="1"/>
              <a:t>hr</a:t>
            </a:r>
            <a:endParaRPr lang="en-US" dirty="0"/>
          </a:p>
          <a:p>
            <a:r>
              <a:rPr lang="en-US" dirty="0"/>
              <a:t>Peritoneal – 2-4C/</a:t>
            </a:r>
            <a:r>
              <a:rPr lang="en-US" dirty="0" err="1"/>
              <a:t>hr</a:t>
            </a:r>
            <a:endParaRPr lang="en-US" dirty="0"/>
          </a:p>
          <a:p>
            <a:r>
              <a:rPr lang="en-US" dirty="0"/>
              <a:t>Bladder – No significant core change found</a:t>
            </a:r>
          </a:p>
        </p:txBody>
      </p:sp>
      <p:sp>
        <p:nvSpPr>
          <p:cNvPr id="4" name="Slide Number Placeholder 3"/>
          <p:cNvSpPr>
            <a:spLocks noGrp="1"/>
          </p:cNvSpPr>
          <p:nvPr>
            <p:ph type="sldNum" sz="quarter" idx="5"/>
          </p:nvPr>
        </p:nvSpPr>
        <p:spPr/>
        <p:txBody>
          <a:bodyPr/>
          <a:lstStyle/>
          <a:p>
            <a:fld id="{139D9917-8088-194C-91C9-05CF2BDB56EC}" type="slidenum">
              <a:rPr lang="en-US" smtClean="0"/>
              <a:t>30</a:t>
            </a:fld>
            <a:endParaRPr lang="en-US"/>
          </a:p>
        </p:txBody>
      </p:sp>
    </p:spTree>
    <p:extLst>
      <p:ext uri="{BB962C8B-B14F-4D97-AF65-F5344CB8AC3E}">
        <p14:creationId xmlns:p14="http://schemas.microsoft.com/office/powerpoint/2010/main" val="2048957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active internal rewarming</a:t>
            </a:r>
          </a:p>
          <a:p>
            <a:r>
              <a:rPr lang="en-US" dirty="0"/>
              <a:t>Rewarms 7-10C/</a:t>
            </a:r>
            <a:r>
              <a:rPr lang="en-US" dirty="0" err="1"/>
              <a:t>hr</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31</a:t>
            </a:fld>
            <a:endParaRPr lang="en-US"/>
          </a:p>
        </p:txBody>
      </p:sp>
    </p:spTree>
    <p:extLst>
      <p:ext uri="{BB962C8B-B14F-4D97-AF65-F5344CB8AC3E}">
        <p14:creationId xmlns:p14="http://schemas.microsoft.com/office/powerpoint/2010/main" val="2372320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Futile – obvious lethal injury, stiff/frozen chest, avalanche burial &gt;35min from rescue with airway impacted with snow </a:t>
            </a:r>
          </a:p>
          <a:p>
            <a:endParaRPr lang="en-US" dirty="0"/>
          </a:p>
          <a:p>
            <a:r>
              <a:rPr lang="en-US" dirty="0"/>
              <a:t>Give 1 round of Epi until 30C, then continue per protocol to avoid toxic accumulation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Defib – – if indicated, single shock at full power</a:t>
            </a:r>
          </a:p>
          <a:p>
            <a:r>
              <a:rPr lang="en-US" dirty="0"/>
              <a:t>some case reports of success at ~24C although previous convention was to not shock below 30C</a:t>
            </a:r>
          </a:p>
          <a:p>
            <a:r>
              <a:rPr lang="en-US" dirty="0"/>
              <a:t>	Repeat shocks when &gt;30C</a:t>
            </a:r>
          </a:p>
          <a:p>
            <a:endParaRPr lang="en-US" dirty="0"/>
          </a:p>
          <a:p>
            <a:r>
              <a:rPr lang="en-US" dirty="0"/>
              <a:t>ACLS – Epi considerations (American vs European)</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32</a:t>
            </a:fld>
            <a:endParaRPr lang="en-US"/>
          </a:p>
        </p:txBody>
      </p:sp>
    </p:spTree>
    <p:extLst>
      <p:ext uri="{BB962C8B-B14F-4D97-AF65-F5344CB8AC3E}">
        <p14:creationId xmlns:p14="http://schemas.microsoft.com/office/powerpoint/2010/main" val="986983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most of these values were based on previous survival, not set in stone</a:t>
            </a:r>
          </a:p>
          <a:p>
            <a:endParaRPr lang="en-US" dirty="0"/>
          </a:p>
          <a:p>
            <a:r>
              <a:rPr lang="en-US" dirty="0"/>
              <a:t>Brain O2 consumption: decreases ~6% per 1C to 16% at 15C = increased success for neurological recovery from CPR</a:t>
            </a:r>
          </a:p>
          <a:p>
            <a:r>
              <a:rPr lang="en-US" sz="1200" b="0" i="0" kern="1200" dirty="0">
                <a:solidFill>
                  <a:schemeClr val="tx1"/>
                </a:solidFill>
                <a:effectLst/>
                <a:latin typeface="+mn-lt"/>
                <a:ea typeface="+mn-ea"/>
                <a:cs typeface="+mn-cs"/>
              </a:rPr>
              <a:t>Cerebral metabolic suppression during hypothermic circulatory arrest in </a:t>
            </a:r>
            <a:r>
              <a:rPr lang="en-US" sz="1200" b="0" i="0" kern="1200" dirty="0" err="1">
                <a:solidFill>
                  <a:schemeClr val="tx1"/>
                </a:solidFill>
                <a:effectLst/>
                <a:latin typeface="+mn-lt"/>
                <a:ea typeface="+mn-ea"/>
                <a:cs typeface="+mn-cs"/>
              </a:rPr>
              <a:t>humans.</a:t>
            </a:r>
            <a:r>
              <a:rPr lang="en-US" sz="1200" b="0" i="1" kern="1200" dirty="0" err="1">
                <a:solidFill>
                  <a:schemeClr val="tx1"/>
                </a:solidFill>
                <a:effectLst/>
                <a:latin typeface="+mn-lt"/>
                <a:ea typeface="+mn-ea"/>
                <a:cs typeface="+mn-cs"/>
              </a:rPr>
              <a:t>McCullough</a:t>
            </a:r>
            <a:r>
              <a:rPr lang="en-US" sz="1200" b="0" i="1" kern="1200" dirty="0">
                <a:solidFill>
                  <a:schemeClr val="tx1"/>
                </a:solidFill>
                <a:effectLst/>
                <a:latin typeface="+mn-lt"/>
                <a:ea typeface="+mn-ea"/>
                <a:cs typeface="+mn-cs"/>
              </a:rPr>
              <a:t> JN, Zhang N, Reich DL, Juvonen TS, Klein JJ, Spielvogel D, </a:t>
            </a:r>
            <a:r>
              <a:rPr lang="en-US" sz="1200" b="0" i="1" kern="1200" dirty="0" err="1">
                <a:solidFill>
                  <a:schemeClr val="tx1"/>
                </a:solidFill>
                <a:effectLst/>
                <a:latin typeface="+mn-lt"/>
                <a:ea typeface="+mn-ea"/>
                <a:cs typeface="+mn-cs"/>
              </a:rPr>
              <a:t>Ergin</a:t>
            </a:r>
            <a:r>
              <a:rPr lang="en-US" sz="1200" b="0" i="1" kern="1200" dirty="0">
                <a:solidFill>
                  <a:schemeClr val="tx1"/>
                </a:solidFill>
                <a:effectLst/>
                <a:latin typeface="+mn-lt"/>
                <a:ea typeface="+mn-ea"/>
                <a:cs typeface="+mn-cs"/>
              </a:rPr>
              <a:t> MA, </a:t>
            </a:r>
            <a:r>
              <a:rPr lang="en-US" sz="1200" b="0" i="1" kern="1200" dirty="0" err="1">
                <a:solidFill>
                  <a:schemeClr val="tx1"/>
                </a:solidFill>
                <a:effectLst/>
                <a:latin typeface="+mn-lt"/>
                <a:ea typeface="+mn-ea"/>
                <a:cs typeface="+mn-cs"/>
              </a:rPr>
              <a:t>Griepp</a:t>
            </a:r>
            <a:r>
              <a:rPr lang="en-US" sz="1200" b="0" i="1" kern="1200" dirty="0">
                <a:solidFill>
                  <a:schemeClr val="tx1"/>
                </a:solidFill>
                <a:effectLst/>
                <a:latin typeface="+mn-lt"/>
                <a:ea typeface="+mn-ea"/>
                <a:cs typeface="+mn-cs"/>
              </a:rPr>
              <a:t> RB</a:t>
            </a:r>
          </a:p>
          <a:p>
            <a:r>
              <a:rPr lang="en-US" sz="1200" b="0" i="1" kern="1200" dirty="0">
                <a:solidFill>
                  <a:schemeClr val="tx1"/>
                </a:solidFill>
                <a:effectLst/>
                <a:latin typeface="+mn-lt"/>
                <a:ea typeface="+mn-ea"/>
                <a:cs typeface="+mn-cs"/>
              </a:rPr>
              <a:t>Ann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Surg. 1999 Jun; 67(6):1895-9; discussion 1919-21.</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According to European Resus council (2016) – “</a:t>
            </a:r>
            <a:r>
              <a:rPr lang="en-US" sz="1200" b="0" i="0" kern="1200" dirty="0">
                <a:solidFill>
                  <a:schemeClr val="tx1"/>
                </a:solidFill>
                <a:effectLst/>
                <a:latin typeface="+mn-lt"/>
                <a:ea typeface="+mn-ea"/>
                <a:cs typeface="+mn-cs"/>
              </a:rPr>
              <a:t>At 18 °C the brain tolerates CA for up to 10 times longer than at 37 °C ”</a:t>
            </a: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33</a:t>
            </a:fld>
            <a:endParaRPr lang="en-US"/>
          </a:p>
        </p:txBody>
      </p:sp>
    </p:spTree>
    <p:extLst>
      <p:ext uri="{BB962C8B-B14F-4D97-AF65-F5344CB8AC3E}">
        <p14:creationId xmlns:p14="http://schemas.microsoft.com/office/powerpoint/2010/main" val="195100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5143aab1d2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5143aab1d2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Windshield factor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1x dose for Epi</a:t>
            </a:r>
          </a:p>
          <a:p>
            <a:r>
              <a:rPr lang="en-US" dirty="0"/>
              <a:t>Defibrillation - if not responsive to shock, can repeat if indicated once &gt;30C</a:t>
            </a:r>
          </a:p>
        </p:txBody>
      </p:sp>
      <p:sp>
        <p:nvSpPr>
          <p:cNvPr id="4" name="Slide Number Placeholder 3"/>
          <p:cNvSpPr>
            <a:spLocks noGrp="1"/>
          </p:cNvSpPr>
          <p:nvPr>
            <p:ph type="sldNum" sz="quarter" idx="5"/>
          </p:nvPr>
        </p:nvSpPr>
        <p:spPr/>
        <p:txBody>
          <a:bodyPr/>
          <a:lstStyle/>
          <a:p>
            <a:fld id="{139D9917-8088-194C-91C9-05CF2BDB56EC}" type="slidenum">
              <a:rPr lang="en-US" smtClean="0"/>
              <a:t>34</a:t>
            </a:fld>
            <a:endParaRPr lang="en-US"/>
          </a:p>
        </p:txBody>
      </p:sp>
    </p:spTree>
    <p:extLst>
      <p:ext uri="{BB962C8B-B14F-4D97-AF65-F5344CB8AC3E}">
        <p14:creationId xmlns:p14="http://schemas.microsoft.com/office/powerpoint/2010/main" val="333374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Dressings – topical moisturizers/antibiotic ointment and splinting</a:t>
            </a:r>
          </a:p>
          <a:p>
            <a:r>
              <a:rPr lang="en-US" dirty="0"/>
              <a:t>Broad spectrum Abx for deep tissue layers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Murphy JV, </a:t>
            </a:r>
            <a:r>
              <a:rPr lang="en-US" sz="1200" b="0" i="0" kern="1200" dirty="0" err="1">
                <a:solidFill>
                  <a:schemeClr val="tx1"/>
                </a:solidFill>
                <a:effectLst/>
                <a:latin typeface="+mn-lt"/>
                <a:ea typeface="+mn-ea"/>
                <a:cs typeface="+mn-cs"/>
              </a:rPr>
              <a:t>Banwell</a:t>
            </a:r>
            <a:r>
              <a:rPr lang="en-US" sz="1200" b="0" i="0" kern="1200" dirty="0">
                <a:solidFill>
                  <a:schemeClr val="tx1"/>
                </a:solidFill>
                <a:effectLst/>
                <a:latin typeface="+mn-lt"/>
                <a:ea typeface="+mn-ea"/>
                <a:cs typeface="+mn-cs"/>
              </a:rPr>
              <a:t> PE, Roberts AH, et al. Frostbite: pathogenesis and treatment.</a:t>
            </a:r>
            <a:r>
              <a:rPr lang="en-US" sz="1200" b="0" i="1" kern="1200" dirty="0">
                <a:solidFill>
                  <a:schemeClr val="tx1"/>
                </a:solidFill>
                <a:effectLst/>
                <a:latin typeface="+mn-lt"/>
                <a:ea typeface="+mn-ea"/>
                <a:cs typeface="+mn-cs"/>
              </a:rPr>
              <a:t> J Trauma.</a:t>
            </a:r>
            <a:r>
              <a:rPr lang="en-US" sz="1200" b="0" i="0" kern="1200" dirty="0">
                <a:solidFill>
                  <a:schemeClr val="tx1"/>
                </a:solidFill>
                <a:effectLst/>
                <a:latin typeface="+mn-lt"/>
                <a:ea typeface="+mn-ea"/>
                <a:cs typeface="+mn-cs"/>
              </a:rPr>
              <a:t> 2000;48(1):171-178. </a:t>
            </a:r>
            <a:r>
              <a:rPr lang="en-US" sz="1200" b="1" i="0" kern="1200" dirty="0">
                <a:solidFill>
                  <a:schemeClr val="tx1"/>
                </a:solidFill>
                <a:effectLst/>
                <a:latin typeface="+mn-lt"/>
                <a:ea typeface="+mn-ea"/>
                <a:cs typeface="+mn-cs"/>
              </a:rPr>
              <a:t>(Review)</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40CB60-C171-964D-8B2D-CE36F41239F4}" type="slidenum">
              <a:rPr lang="en-US" smtClean="0"/>
              <a:t>35</a:t>
            </a:fld>
            <a:endParaRPr lang="en-US"/>
          </a:p>
        </p:txBody>
      </p:sp>
    </p:spTree>
    <p:extLst>
      <p:ext uri="{BB962C8B-B14F-4D97-AF65-F5344CB8AC3E}">
        <p14:creationId xmlns:p14="http://schemas.microsoft.com/office/powerpoint/2010/main" val="364295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5143aab1d2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5143aab1d2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E0F2-78CF-5588-5BB8-2B967A8A2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D92C3-45EC-37EA-EBBF-A224A2BDD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8D925-839F-330F-06F3-442AE0CD4EF2}"/>
              </a:ext>
            </a:extLst>
          </p:cNvPr>
          <p:cNvSpPr>
            <a:spLocks noGrp="1"/>
          </p:cNvSpPr>
          <p:nvPr>
            <p:ph type="body" idx="1"/>
          </p:nvPr>
        </p:nvSpPr>
        <p:spPr/>
        <p:txBody>
          <a:bodyPr/>
          <a:lstStyle/>
          <a:p>
            <a:r>
              <a:rPr lang="en-US" dirty="0"/>
              <a:t>Not cut and dry, the physiologic response to hypothermia varies significantly but this is a helpful fallback</a:t>
            </a:r>
          </a:p>
          <a:p>
            <a:endParaRPr lang="en-US" dirty="0"/>
          </a:p>
          <a:p>
            <a:r>
              <a:rPr lang="en-US" dirty="0"/>
              <a:t>Designed for use by prehospital providers by the International Commission for Mountain Emergency Medicine in 2003</a:t>
            </a:r>
          </a:p>
          <a:p>
            <a:endParaRPr lang="en-US" dirty="0"/>
          </a:p>
          <a:p>
            <a:r>
              <a:rPr lang="en-US" dirty="0"/>
              <a:t>Pic: https://</a:t>
            </a:r>
            <a:r>
              <a:rPr lang="en-US" dirty="0" err="1"/>
              <a:t>www.columbian.com</a:t>
            </a:r>
            <a:r>
              <a:rPr lang="en-US" dirty="0"/>
              <a:t>/news/2020/may/25/climbers-swarm-mount-hood-despite-coronavirus-and-poor-conditions-rescue-team-leader-sounds-alarm/</a:t>
            </a:r>
          </a:p>
          <a:p>
            <a:endParaRPr lang="en-US" dirty="0"/>
          </a:p>
          <a:p>
            <a:r>
              <a:rPr lang="en-US" dirty="0"/>
              <a:t> </a:t>
            </a:r>
          </a:p>
        </p:txBody>
      </p:sp>
      <p:sp>
        <p:nvSpPr>
          <p:cNvPr id="4" name="Slide Number Placeholder 3">
            <a:extLst>
              <a:ext uri="{FF2B5EF4-FFF2-40B4-BE49-F238E27FC236}">
                <a16:creationId xmlns:a16="http://schemas.microsoft.com/office/drawing/2014/main" id="{E27FB849-AC23-6076-1A67-A5FA37A94E83}"/>
              </a:ext>
            </a:extLst>
          </p:cNvPr>
          <p:cNvSpPr>
            <a:spLocks noGrp="1"/>
          </p:cNvSpPr>
          <p:nvPr>
            <p:ph type="sldNum" sz="quarter" idx="5"/>
          </p:nvPr>
        </p:nvSpPr>
        <p:spPr/>
        <p:txBody>
          <a:bodyPr/>
          <a:lstStyle/>
          <a:p>
            <a:fld id="{139D9917-8088-194C-91C9-05CF2BDB56EC}" type="slidenum">
              <a:rPr lang="en-US" smtClean="0"/>
              <a:t>5</a:t>
            </a:fld>
            <a:endParaRPr lang="en-US"/>
          </a:p>
        </p:txBody>
      </p:sp>
    </p:spTree>
    <p:extLst>
      <p:ext uri="{BB962C8B-B14F-4D97-AF65-F5344CB8AC3E}">
        <p14:creationId xmlns:p14="http://schemas.microsoft.com/office/powerpoint/2010/main" val="21125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Tan CL, Knight ZA. Regulation of Body Temperature by the Nervous System. Neuron. 2018 Apr;98(1):31-48. DOI: 10.1016/j.neuron.2018.02.022. PMID: 29621489; PMCID: PMC6034117.</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6</a:t>
            </a:fld>
            <a:endParaRPr lang="en-US"/>
          </a:p>
        </p:txBody>
      </p:sp>
    </p:spTree>
    <p:extLst>
      <p:ext uri="{BB962C8B-B14F-4D97-AF65-F5344CB8AC3E}">
        <p14:creationId xmlns:p14="http://schemas.microsoft.com/office/powerpoint/2010/main" val="105125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5143aab1d2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5143aab1d2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Esophagus probe preferred (assess cardiac temp, no temp lag)</a:t>
            </a:r>
          </a:p>
          <a:p>
            <a:r>
              <a:rPr lang="en-US" dirty="0"/>
              <a:t>	make sure that it is not placed proximally which can cause Inappropriate readings due to heated/humidified O2</a:t>
            </a:r>
          </a:p>
          <a:p>
            <a:endParaRPr lang="en-US" dirty="0"/>
          </a:p>
          <a:p>
            <a:r>
              <a:rPr lang="en-US" dirty="0"/>
              <a:t>Rectal/Bladder probes can have interference from lavage if ongoing</a:t>
            </a:r>
          </a:p>
          <a:p>
            <a:endParaRPr lang="en-US" dirty="0"/>
          </a:p>
          <a:p>
            <a:endParaRPr lang="en-US" dirty="0"/>
          </a:p>
          <a:p>
            <a:br>
              <a:rPr lang="en-US" dirty="0"/>
            </a:br>
            <a:r>
              <a:rPr lang="en-US" dirty="0"/>
              <a:t>Tympanic thermometer: </a:t>
            </a:r>
            <a:r>
              <a:rPr lang="en-US" sz="1200" b="0" i="0" kern="1200" dirty="0" err="1">
                <a:solidFill>
                  <a:schemeClr val="tx1"/>
                </a:solidFill>
                <a:effectLst/>
                <a:latin typeface="+mn-lt"/>
                <a:ea typeface="+mn-ea"/>
                <a:cs typeface="+mn-cs"/>
              </a:rPr>
              <a:t>Walpoth</a:t>
            </a:r>
            <a:r>
              <a:rPr lang="en-US" sz="1200" b="0" i="0" kern="1200" dirty="0">
                <a:solidFill>
                  <a:schemeClr val="tx1"/>
                </a:solidFill>
                <a:effectLst/>
                <a:latin typeface="+mn-lt"/>
                <a:ea typeface="+mn-ea"/>
                <a:cs typeface="+mn-cs"/>
              </a:rPr>
              <a:t> BH, </a:t>
            </a:r>
            <a:r>
              <a:rPr lang="en-US" sz="1200" b="0" i="0" kern="1200" dirty="0" err="1">
                <a:solidFill>
                  <a:schemeClr val="tx1"/>
                </a:solidFill>
                <a:effectLst/>
                <a:latin typeface="+mn-lt"/>
                <a:ea typeface="+mn-ea"/>
                <a:cs typeface="+mn-cs"/>
              </a:rPr>
              <a:t>Galdikas</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Leupi</a:t>
            </a:r>
            <a:r>
              <a:rPr lang="en-US" sz="1200" b="0" i="0" kern="1200" dirty="0">
                <a:solidFill>
                  <a:schemeClr val="tx1"/>
                </a:solidFill>
                <a:effectLst/>
                <a:latin typeface="+mn-lt"/>
                <a:ea typeface="+mn-ea"/>
                <a:cs typeface="+mn-cs"/>
              </a:rPr>
              <a:t> F, Muehlemann W, </a:t>
            </a:r>
            <a:r>
              <a:rPr lang="en-US" sz="1200" b="0" i="0" kern="1200" dirty="0" err="1">
                <a:solidFill>
                  <a:schemeClr val="tx1"/>
                </a:solidFill>
                <a:effectLst/>
                <a:latin typeface="+mn-lt"/>
                <a:ea typeface="+mn-ea"/>
                <a:cs typeface="+mn-cs"/>
              </a:rPr>
              <a:t>Schlaepfer</a:t>
            </a:r>
            <a:r>
              <a:rPr lang="en-US" sz="1200" b="0" i="0" kern="1200" dirty="0">
                <a:solidFill>
                  <a:schemeClr val="tx1"/>
                </a:solidFill>
                <a:effectLst/>
                <a:latin typeface="+mn-lt"/>
                <a:ea typeface="+mn-ea"/>
                <a:cs typeface="+mn-cs"/>
              </a:rPr>
              <a:t> P, Althaus U. Assessment of hypothermia with a new "tympanic" thermometer. J Clin </a:t>
            </a:r>
            <a:r>
              <a:rPr lang="en-US" sz="1200" b="0" i="0" kern="1200" dirty="0" err="1">
                <a:solidFill>
                  <a:schemeClr val="tx1"/>
                </a:solidFill>
                <a:effectLst/>
                <a:latin typeface="+mn-lt"/>
                <a:ea typeface="+mn-ea"/>
                <a:cs typeface="+mn-cs"/>
              </a:rPr>
              <a:t>Monit</a:t>
            </a:r>
            <a:r>
              <a:rPr lang="en-US" sz="1200" b="0" i="0" kern="1200" dirty="0">
                <a:solidFill>
                  <a:schemeClr val="tx1"/>
                </a:solidFill>
                <a:effectLst/>
                <a:latin typeface="+mn-lt"/>
                <a:ea typeface="+mn-ea"/>
                <a:cs typeface="+mn-cs"/>
              </a:rPr>
              <a:t>. 1994 Mar;10(2):91-6.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10.1007/BF02886820. PMID: 8207458.</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8</a:t>
            </a:fld>
            <a:endParaRPr lang="en-US"/>
          </a:p>
        </p:txBody>
      </p:sp>
    </p:spTree>
    <p:extLst>
      <p:ext uri="{BB962C8B-B14F-4D97-AF65-F5344CB8AC3E}">
        <p14:creationId xmlns:p14="http://schemas.microsoft.com/office/powerpoint/2010/main" val="3028910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5143aab1d2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5143aab1d2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61C6-9332-1EAA-A6E9-3F2FDD90EF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AA40E0-9A23-BDE3-930C-8B4197DE88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9058D7-E93D-CFCB-D922-4E703ACB20C8}"/>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5" name="Footer Placeholder 4">
            <a:extLst>
              <a:ext uri="{FF2B5EF4-FFF2-40B4-BE49-F238E27FC236}">
                <a16:creationId xmlns:a16="http://schemas.microsoft.com/office/drawing/2014/main" id="{95EDC083-3E3C-FEF2-8C2D-1FE0ADE34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23964-D1B6-531F-D36C-FA85C7FCA5AD}"/>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244037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E349-85E5-3941-59DE-0020FCDCFC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45397F-8061-B429-E182-95FFD4D537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4DE2F-8B8A-D402-7015-0E6210DCF9C6}"/>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5" name="Footer Placeholder 4">
            <a:extLst>
              <a:ext uri="{FF2B5EF4-FFF2-40B4-BE49-F238E27FC236}">
                <a16:creationId xmlns:a16="http://schemas.microsoft.com/office/drawing/2014/main" id="{626E574D-5481-B55A-238D-B374298E8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7B7544-3C22-D311-6869-0D9D1690C38C}"/>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3281465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6ED8AF-B704-39DF-DE67-796779A245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AB8670-B392-CFD9-7EAA-B23EEECA30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B115C-A313-4612-BB49-6E8210F3ACE0}"/>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5" name="Footer Placeholder 4">
            <a:extLst>
              <a:ext uri="{FF2B5EF4-FFF2-40B4-BE49-F238E27FC236}">
                <a16:creationId xmlns:a16="http://schemas.microsoft.com/office/drawing/2014/main" id="{3C6E2CD2-BF10-449A-3BFB-78DC66B38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CD082-3170-E767-0639-36B30377CFFE}"/>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2452585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437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670B-D2EE-A965-C7DD-87DBE005B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363E62-EA09-D761-F67E-F656F61C6B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4226-094D-216B-A795-168D23915741}"/>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5" name="Footer Placeholder 4">
            <a:extLst>
              <a:ext uri="{FF2B5EF4-FFF2-40B4-BE49-F238E27FC236}">
                <a16:creationId xmlns:a16="http://schemas.microsoft.com/office/drawing/2014/main" id="{EAC854E3-F6C7-DB11-620B-8938579D5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6DAF8-3318-F2CF-61D1-18EDE4D6F27D}"/>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395613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3D48-71B3-BFEA-E234-88305742D5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716523-171D-2AEB-18B1-513E3CA7B3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D14FC3-7EAE-8398-5876-B4373EB85E22}"/>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5" name="Footer Placeholder 4">
            <a:extLst>
              <a:ext uri="{FF2B5EF4-FFF2-40B4-BE49-F238E27FC236}">
                <a16:creationId xmlns:a16="http://schemas.microsoft.com/office/drawing/2014/main" id="{3C7E7CEF-1226-C7F8-BB1F-E5D05E673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98F0E-D6F3-9735-5630-816B1EFFA11A}"/>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186966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1421-41C2-9AA3-3E31-D65181A75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349B-93A4-BA42-B712-60D1CC1E2B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9E53F-97BA-E996-BF91-7ADBEC4115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FDFBC-FFF5-D470-FE1F-7C06ACF4FF14}"/>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6" name="Footer Placeholder 5">
            <a:extLst>
              <a:ext uri="{FF2B5EF4-FFF2-40B4-BE49-F238E27FC236}">
                <a16:creationId xmlns:a16="http://schemas.microsoft.com/office/drawing/2014/main" id="{80426DFC-E48C-53D4-1196-34C5454A3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5C8BDB-6778-B7FD-7DEB-6BDEAFF78A6B}"/>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326302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3851-8963-5FB6-5C3A-E6E8020FA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999188-2970-3D57-17AC-CBBBF6438F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F2797-E1DD-5E64-7F75-B738303402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0CDE48-652F-EA76-1609-7F3F4C27F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02C8F3-BBA8-923A-00E5-22483FD249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9C1F-30AD-297C-3362-9A6416C597BE}"/>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8" name="Footer Placeholder 7">
            <a:extLst>
              <a:ext uri="{FF2B5EF4-FFF2-40B4-BE49-F238E27FC236}">
                <a16:creationId xmlns:a16="http://schemas.microsoft.com/office/drawing/2014/main" id="{7F4EFCD9-878E-34AE-3F6B-BF1DF5770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EEDB26-73B5-9251-9B34-C4DF01E1FA2A}"/>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271287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A065-268C-168B-03BC-FD66B739F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33095-E425-39CC-F75B-4E44E1CD7B61}"/>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4" name="Footer Placeholder 3">
            <a:extLst>
              <a:ext uri="{FF2B5EF4-FFF2-40B4-BE49-F238E27FC236}">
                <a16:creationId xmlns:a16="http://schemas.microsoft.com/office/drawing/2014/main" id="{EAAE9D27-73AA-44A4-958F-940214924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13D39-76F6-A86D-1C8B-CBB8BAFDB87C}"/>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329891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1A8F8-C9A9-22CF-C090-0E99B5CCEC7F}"/>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3" name="Footer Placeholder 2">
            <a:extLst>
              <a:ext uri="{FF2B5EF4-FFF2-40B4-BE49-F238E27FC236}">
                <a16:creationId xmlns:a16="http://schemas.microsoft.com/office/drawing/2014/main" id="{C1583B6E-D3E6-27EF-20D7-EFCD2DD49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306925-3CE7-C4E0-A941-FAC058307521}"/>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83796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2DC8-F64F-C1A5-6424-A8996CEC0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ADE71A-B9F8-6019-D71B-DAEB84B319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E0A528-C97C-796D-A0CB-5B496D6C2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4E7FF-14BB-1567-B2E6-7DBE18C67E09}"/>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6" name="Footer Placeholder 5">
            <a:extLst>
              <a:ext uri="{FF2B5EF4-FFF2-40B4-BE49-F238E27FC236}">
                <a16:creationId xmlns:a16="http://schemas.microsoft.com/office/drawing/2014/main" id="{8C357D41-5C64-0023-0E52-0AFFBBDBF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1B728-81C4-12ED-F56E-616E2F627CB0}"/>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2055552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4DBED-C9D5-466D-6E03-9B031CD15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47E36-EB82-C29C-D5D8-545ECD2BF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3EE56-1A20-05A8-5888-7FF09E8E3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CF115A-9511-2990-8E35-9246E26DEA43}"/>
              </a:ext>
            </a:extLst>
          </p:cNvPr>
          <p:cNvSpPr>
            <a:spLocks noGrp="1"/>
          </p:cNvSpPr>
          <p:nvPr>
            <p:ph type="dt" sz="half" idx="10"/>
          </p:nvPr>
        </p:nvSpPr>
        <p:spPr/>
        <p:txBody>
          <a:bodyPr/>
          <a:lstStyle/>
          <a:p>
            <a:fld id="{28C97394-6D37-8C44-A706-EA611FCC90BD}" type="datetimeFigureOut">
              <a:rPr lang="en-US" smtClean="0"/>
              <a:t>11/30/2025</a:t>
            </a:fld>
            <a:endParaRPr lang="en-US"/>
          </a:p>
        </p:txBody>
      </p:sp>
      <p:sp>
        <p:nvSpPr>
          <p:cNvPr id="6" name="Footer Placeholder 5">
            <a:extLst>
              <a:ext uri="{FF2B5EF4-FFF2-40B4-BE49-F238E27FC236}">
                <a16:creationId xmlns:a16="http://schemas.microsoft.com/office/drawing/2014/main" id="{E0A8CCE9-C4E0-C7C7-6C04-C87418CAC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36A9D-A2AC-67B1-63E0-46D21763C1CD}"/>
              </a:ext>
            </a:extLst>
          </p:cNvPr>
          <p:cNvSpPr>
            <a:spLocks noGrp="1"/>
          </p:cNvSpPr>
          <p:nvPr>
            <p:ph type="sldNum" sz="quarter" idx="12"/>
          </p:nvPr>
        </p:nvSpPr>
        <p:spPr/>
        <p:txBody>
          <a:bodyPr/>
          <a:lstStyle/>
          <a:p>
            <a:fld id="{43F6DE98-56A3-794C-8C7C-488D69783885}" type="slidenum">
              <a:rPr lang="en-US" smtClean="0"/>
              <a:t>‹#›</a:t>
            </a:fld>
            <a:endParaRPr lang="en-US"/>
          </a:p>
        </p:txBody>
      </p:sp>
    </p:spTree>
    <p:extLst>
      <p:ext uri="{BB962C8B-B14F-4D97-AF65-F5344CB8AC3E}">
        <p14:creationId xmlns:p14="http://schemas.microsoft.com/office/powerpoint/2010/main" val="349428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8BEF0-7FA7-4914-7DC4-49A8CDF0F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0FD22D-B479-8E7E-506A-8EFE3EB87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D0CFC-1FE3-9FB7-C3DB-C378A09613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97394-6D37-8C44-A706-EA611FCC90BD}" type="datetimeFigureOut">
              <a:rPr lang="en-US" smtClean="0"/>
              <a:t>11/30/2025</a:t>
            </a:fld>
            <a:endParaRPr lang="en-US"/>
          </a:p>
        </p:txBody>
      </p:sp>
      <p:sp>
        <p:nvSpPr>
          <p:cNvPr id="5" name="Footer Placeholder 4">
            <a:extLst>
              <a:ext uri="{FF2B5EF4-FFF2-40B4-BE49-F238E27FC236}">
                <a16:creationId xmlns:a16="http://schemas.microsoft.com/office/drawing/2014/main" id="{47AE7F08-4571-B05E-BFA5-3477CD5FE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9AD516A-6CCC-88FB-BB01-98FE018E1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F6DE98-56A3-794C-8C7C-488D69783885}" type="slidenum">
              <a:rPr lang="en-US" smtClean="0"/>
              <a:t>‹#›</a:t>
            </a:fld>
            <a:endParaRPr lang="en-US"/>
          </a:p>
        </p:txBody>
      </p:sp>
    </p:spTree>
    <p:extLst>
      <p:ext uri="{BB962C8B-B14F-4D97-AF65-F5344CB8AC3E}">
        <p14:creationId xmlns:p14="http://schemas.microsoft.com/office/powerpoint/2010/main" val="403654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2.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310"/>
        <p:cNvGrpSpPr/>
        <p:nvPr/>
      </p:nvGrpSpPr>
      <p:grpSpPr>
        <a:xfrm>
          <a:off x="0" y="0"/>
          <a:ext cx="0" cy="0"/>
          <a:chOff x="0" y="0"/>
          <a:chExt cx="0" cy="0"/>
        </a:xfrm>
      </p:grpSpPr>
      <p:sp>
        <p:nvSpPr>
          <p:cNvPr id="317" name="Freeform: Shape 31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9" name="Freeform: Shape 31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1" name="Google Shape;311;p49"/>
          <p:cNvSpPr txBox="1">
            <a:spLocks noGrp="1"/>
          </p:cNvSpPr>
          <p:nvPr>
            <p:ph type="ctrTitle"/>
          </p:nvPr>
        </p:nvSpPr>
        <p:spPr>
          <a:xfrm>
            <a:off x="2555631" y="1441938"/>
            <a:ext cx="7080738" cy="3974124"/>
          </a:xfrm>
          <a:prstGeom prst="rect">
            <a:avLst/>
          </a:prstGeom>
        </p:spPr>
        <p:txBody>
          <a:bodyPr spcFirstLastPara="1" vert="horz" lIns="91440" tIns="45720" rIns="91440" bIns="45720" rtlCol="0" anchor="ctr" anchorCtr="0">
            <a:normAutofit/>
          </a:bodyPr>
          <a:lstStyle/>
          <a:p>
            <a:pPr>
              <a:buClr>
                <a:schemeClr val="dk1"/>
              </a:buClr>
              <a:buSzPts val="1100"/>
            </a:pPr>
            <a:r>
              <a:rPr lang="en-US" sz="5400">
                <a:solidFill>
                  <a:schemeClr val="bg1">
                    <a:lumMod val="95000"/>
                    <a:lumOff val="5000"/>
                  </a:schemeClr>
                </a:solidFill>
              </a:rPr>
              <a:t>Hypothermia and cold injuries</a:t>
            </a:r>
          </a:p>
        </p:txBody>
      </p:sp>
      <p:sp>
        <p:nvSpPr>
          <p:cNvPr id="312" name="Google Shape;312;p49"/>
          <p:cNvSpPr txBox="1">
            <a:spLocks noGrp="1"/>
          </p:cNvSpPr>
          <p:nvPr>
            <p:ph type="subTitle" idx="1"/>
          </p:nvPr>
        </p:nvSpPr>
        <p:spPr>
          <a:xfrm>
            <a:off x="1524000" y="4481431"/>
            <a:ext cx="9144000" cy="1655600"/>
          </a:xfrm>
          <a:prstGeom prst="rect">
            <a:avLst/>
          </a:prstGeom>
        </p:spPr>
        <p:txBody>
          <a:bodyPr spcFirstLastPara="1" vert="horz" wrap="square" lIns="91433" tIns="45700" rIns="91433" bIns="45700" rtlCol="0" anchor="t" anchorCtr="0">
            <a:normAutofit/>
          </a:bodyPr>
          <a:lstStyle/>
          <a:p>
            <a:pPr>
              <a:spcBef>
                <a:spcPts val="1067"/>
              </a:spcBef>
              <a:buClr>
                <a:schemeClr val="dk1"/>
              </a:buClr>
              <a:buSzPts val="1100"/>
            </a:pPr>
            <a:r>
              <a:rPr lang="en" dirty="0">
                <a:solidFill>
                  <a:schemeClr val="bg1"/>
                </a:solidFill>
              </a:rPr>
              <a:t>UNM EMS Consortium</a:t>
            </a:r>
          </a:p>
          <a:p>
            <a:pPr>
              <a:spcBef>
                <a:spcPts val="1067"/>
              </a:spcBef>
              <a:buClr>
                <a:schemeClr val="dk1"/>
              </a:buClr>
              <a:buSzPts val="1100"/>
            </a:pPr>
            <a:r>
              <a:rPr lang="en" dirty="0">
                <a:solidFill>
                  <a:schemeClr val="bg1"/>
                </a:solidFill>
              </a:rPr>
              <a:t>Mateo Garcia</a:t>
            </a:r>
            <a:endParaRPr dirty="0">
              <a:solidFill>
                <a:schemeClr val="bg1"/>
              </a:solidFill>
            </a:endParaRP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4DF0-4061-C8B9-CAFA-6B3EA3DA3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6655D-C9CE-F823-9E7A-3291BD734082}"/>
              </a:ext>
            </a:extLst>
          </p:cNvPr>
          <p:cNvSpPr>
            <a:spLocks noGrp="1"/>
          </p:cNvSpPr>
          <p:nvPr>
            <p:ph type="title"/>
          </p:nvPr>
        </p:nvSpPr>
        <p:spPr>
          <a:xfrm>
            <a:off x="1141413" y="359508"/>
            <a:ext cx="9905998" cy="1905000"/>
          </a:xfrm>
        </p:spPr>
        <p:txBody>
          <a:bodyPr/>
          <a:lstStyle/>
          <a:p>
            <a:r>
              <a:rPr lang="en-US" b="1" dirty="0"/>
              <a:t>So what thermometer should we use!?</a:t>
            </a:r>
          </a:p>
        </p:txBody>
      </p:sp>
      <p:sp>
        <p:nvSpPr>
          <p:cNvPr id="3" name="Content Placeholder 2">
            <a:extLst>
              <a:ext uri="{FF2B5EF4-FFF2-40B4-BE49-F238E27FC236}">
                <a16:creationId xmlns:a16="http://schemas.microsoft.com/office/drawing/2014/main" id="{033285BA-8744-5331-15D6-8E622E519640}"/>
              </a:ext>
            </a:extLst>
          </p:cNvPr>
          <p:cNvSpPr>
            <a:spLocks noGrp="1"/>
          </p:cNvSpPr>
          <p:nvPr>
            <p:ph idx="1"/>
          </p:nvPr>
        </p:nvSpPr>
        <p:spPr/>
        <p:txBody>
          <a:bodyPr anchor="t">
            <a:normAutofit/>
          </a:bodyPr>
          <a:lstStyle/>
          <a:p>
            <a:r>
              <a:rPr lang="en-US" sz="2400" dirty="0"/>
              <a:t>For EMS and prehospital providers, core temperature is not timely nor available</a:t>
            </a:r>
          </a:p>
          <a:p>
            <a:r>
              <a:rPr lang="en-US" sz="2400" dirty="0"/>
              <a:t>External temp – for trends and use until a core temp can be obtained</a:t>
            </a:r>
          </a:p>
          <a:p>
            <a:pPr marL="0" indent="0">
              <a:buNone/>
            </a:pPr>
            <a:endParaRPr lang="en-US" sz="2400" dirty="0"/>
          </a:p>
          <a:p>
            <a:endParaRPr lang="en-US" sz="2400" dirty="0"/>
          </a:p>
        </p:txBody>
      </p:sp>
      <p:pic>
        <p:nvPicPr>
          <p:cNvPr id="9218" name="Picture 2" descr="Buy Polar Bear Forehead Thermometer Digital Infrared Body Temporal  Thermometer at affordable prices — free shipping, real reviews with photos  — Joom">
            <a:extLst>
              <a:ext uri="{FF2B5EF4-FFF2-40B4-BE49-F238E27FC236}">
                <a16:creationId xmlns:a16="http://schemas.microsoft.com/office/drawing/2014/main" id="{AF0EB710-5F1A-1C79-C8F2-A4CA05F95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973" y="4681852"/>
            <a:ext cx="1933163" cy="19331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ympanic Thermometers | Medline Industries, Inc.">
            <a:extLst>
              <a:ext uri="{FF2B5EF4-FFF2-40B4-BE49-F238E27FC236}">
                <a16:creationId xmlns:a16="http://schemas.microsoft.com/office/drawing/2014/main" id="{697B01EA-5A2D-F576-A1A8-9C763FD24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136" y="4681852"/>
            <a:ext cx="1933163" cy="193316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abis Digital Thermometer for Babies, Children and Adults for Oral, Rectal  or Underarm Use Clinically Accurate Within 60 Seconds, Blue - Walmart.com">
            <a:extLst>
              <a:ext uri="{FF2B5EF4-FFF2-40B4-BE49-F238E27FC236}">
                <a16:creationId xmlns:a16="http://schemas.microsoft.com/office/drawing/2014/main" id="{C373D8D7-CFD3-253F-4A9A-90A6C3504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299" y="4681851"/>
            <a:ext cx="1933164" cy="193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067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16C3B-448B-EFF6-69A2-215A5499D293}"/>
            </a:ext>
          </a:extLst>
        </p:cNvPr>
        <p:cNvGrpSpPr/>
        <p:nvPr/>
      </p:nvGrpSpPr>
      <p:grpSpPr>
        <a:xfrm>
          <a:off x="0" y="0"/>
          <a:ext cx="0" cy="0"/>
          <a:chOff x="0" y="0"/>
          <a:chExt cx="0" cy="0"/>
        </a:xfrm>
      </p:grpSpPr>
      <p:sp>
        <p:nvSpPr>
          <p:cNvPr id="12" name="Up Arrow 11">
            <a:extLst>
              <a:ext uri="{FF2B5EF4-FFF2-40B4-BE49-F238E27FC236}">
                <a16:creationId xmlns:a16="http://schemas.microsoft.com/office/drawing/2014/main" id="{52EDAB5B-A901-6BB7-9914-495CEF93B1E2}"/>
              </a:ext>
            </a:extLst>
          </p:cNvPr>
          <p:cNvSpPr/>
          <p:nvPr/>
        </p:nvSpPr>
        <p:spPr>
          <a:xfrm>
            <a:off x="10725150" y="2495974"/>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a:extLst>
              <a:ext uri="{FF2B5EF4-FFF2-40B4-BE49-F238E27FC236}">
                <a16:creationId xmlns:a16="http://schemas.microsoft.com/office/drawing/2014/main" id="{A66080DE-B7EF-A167-253E-E3A77479A758}"/>
              </a:ext>
            </a:extLst>
          </p:cNvPr>
          <p:cNvSpPr/>
          <p:nvPr/>
        </p:nvSpPr>
        <p:spPr>
          <a:xfrm>
            <a:off x="10725150" y="685800"/>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687AC-0A6A-C20B-D7D8-8A89AAF6FCBA}"/>
              </a:ext>
            </a:extLst>
          </p:cNvPr>
          <p:cNvSpPr>
            <a:spLocks noGrp="1"/>
          </p:cNvSpPr>
          <p:nvPr>
            <p:ph type="title"/>
          </p:nvPr>
        </p:nvSpPr>
        <p:spPr>
          <a:xfrm>
            <a:off x="655320" y="365125"/>
            <a:ext cx="5120114" cy="1692794"/>
          </a:xfrm>
        </p:spPr>
        <p:txBody>
          <a:bodyPr>
            <a:normAutofit/>
          </a:bodyPr>
          <a:lstStyle/>
          <a:p>
            <a:r>
              <a:rPr lang="en-US" b="1" dirty="0"/>
              <a:t>External signs of hypothermia - Mild</a:t>
            </a:r>
          </a:p>
        </p:txBody>
      </p:sp>
      <p:sp>
        <p:nvSpPr>
          <p:cNvPr id="3" name="Content Placeholder 2">
            <a:extLst>
              <a:ext uri="{FF2B5EF4-FFF2-40B4-BE49-F238E27FC236}">
                <a16:creationId xmlns:a16="http://schemas.microsoft.com/office/drawing/2014/main" id="{A24178E3-CEC6-C5D2-B535-496D9BCBC77B}"/>
              </a:ext>
            </a:extLst>
          </p:cNvPr>
          <p:cNvSpPr>
            <a:spLocks noGrp="1"/>
          </p:cNvSpPr>
          <p:nvPr>
            <p:ph idx="1"/>
          </p:nvPr>
        </p:nvSpPr>
        <p:spPr>
          <a:xfrm>
            <a:off x="655320" y="2401148"/>
            <a:ext cx="5120113" cy="3462228"/>
          </a:xfrm>
        </p:spPr>
        <p:txBody>
          <a:bodyPr anchor="t">
            <a:normAutofit/>
          </a:bodyPr>
          <a:lstStyle/>
          <a:p>
            <a:pPr marL="0" indent="0">
              <a:buNone/>
            </a:pPr>
            <a:r>
              <a:rPr lang="en-US" sz="2400" dirty="0"/>
              <a:t>Catecholamine surge</a:t>
            </a:r>
          </a:p>
          <a:p>
            <a:r>
              <a:rPr lang="en-US" sz="2400" dirty="0"/>
              <a:t>Elevated HR, BP, RR</a:t>
            </a:r>
          </a:p>
          <a:p>
            <a:r>
              <a:rPr lang="en-US" sz="2400" dirty="0"/>
              <a:t>Shivering</a:t>
            </a:r>
          </a:p>
        </p:txBody>
      </p:sp>
      <p:pic>
        <p:nvPicPr>
          <p:cNvPr id="8198" name="Picture 6" descr="Heart - Wikipedia">
            <a:extLst>
              <a:ext uri="{FF2B5EF4-FFF2-40B4-BE49-F238E27FC236}">
                <a16:creationId xmlns:a16="http://schemas.microsoft.com/office/drawing/2014/main" id="{9F166B0F-EFFE-9807-CCB0-0C1E6F6BB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913" y="320164"/>
            <a:ext cx="1851886" cy="16927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arge-Scale Genetic Study Sheds Light on Lung Cancer | National Institutes  of Health (NIH)">
            <a:extLst>
              <a:ext uri="{FF2B5EF4-FFF2-40B4-BE49-F238E27FC236}">
                <a16:creationId xmlns:a16="http://schemas.microsoft.com/office/drawing/2014/main" id="{6700AEC1-B397-E88A-C0B6-8E2C3E928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030" y="2213090"/>
            <a:ext cx="1832769" cy="169279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onstricted Images, Stock Photos &amp;amp; Vectors | Shutterstock">
            <a:extLst>
              <a:ext uri="{FF2B5EF4-FFF2-40B4-BE49-F238E27FC236}">
                <a16:creationId xmlns:a16="http://schemas.microsoft.com/office/drawing/2014/main" id="{3786A674-B3A1-6089-3F84-348A33D30B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36" t="16275" r="34637" b="32256"/>
          <a:stretch/>
        </p:blipFill>
        <p:spPr bwMode="auto">
          <a:xfrm>
            <a:off x="7493531" y="4195390"/>
            <a:ext cx="4187766" cy="197411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Teeth Chattering: Causes, Treatment, When to See a Doctor">
            <a:extLst>
              <a:ext uri="{FF2B5EF4-FFF2-40B4-BE49-F238E27FC236}">
                <a16:creationId xmlns:a16="http://schemas.microsoft.com/office/drawing/2014/main" id="{2516B23E-2025-9C52-8F8F-3E5676200A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65" r="13970"/>
          <a:stretch/>
        </p:blipFill>
        <p:spPr bwMode="auto">
          <a:xfrm>
            <a:off x="7493531" y="320164"/>
            <a:ext cx="4572000" cy="607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63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17B76-11C0-20F0-7D03-0ABC0CADE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6E0AA-2BA2-C515-C2BD-68E94583D5B2}"/>
              </a:ext>
            </a:extLst>
          </p:cNvPr>
          <p:cNvSpPr>
            <a:spLocks noGrp="1"/>
          </p:cNvSpPr>
          <p:nvPr>
            <p:ph type="title"/>
          </p:nvPr>
        </p:nvSpPr>
        <p:spPr>
          <a:xfrm>
            <a:off x="838200" y="365125"/>
            <a:ext cx="6172200" cy="1460500"/>
          </a:xfrm>
        </p:spPr>
        <p:txBody>
          <a:bodyPr/>
          <a:lstStyle/>
          <a:p>
            <a:r>
              <a:rPr lang="en-US" b="1" dirty="0"/>
              <a:t>External Signs of Hypothermia - Moderate</a:t>
            </a:r>
          </a:p>
        </p:txBody>
      </p:sp>
      <p:sp>
        <p:nvSpPr>
          <p:cNvPr id="3" name="Content Placeholder 2">
            <a:extLst>
              <a:ext uri="{FF2B5EF4-FFF2-40B4-BE49-F238E27FC236}">
                <a16:creationId xmlns:a16="http://schemas.microsoft.com/office/drawing/2014/main" id="{4A1751DF-1B7F-6098-657A-139197DC7BF7}"/>
              </a:ext>
            </a:extLst>
          </p:cNvPr>
          <p:cNvSpPr>
            <a:spLocks noGrp="1"/>
          </p:cNvSpPr>
          <p:nvPr>
            <p:ph idx="1"/>
          </p:nvPr>
        </p:nvSpPr>
        <p:spPr>
          <a:xfrm>
            <a:off x="564476" y="1673225"/>
            <a:ext cx="4069795" cy="4351338"/>
          </a:xfrm>
        </p:spPr>
        <p:txBody>
          <a:bodyPr anchor="t">
            <a:normAutofit/>
          </a:bodyPr>
          <a:lstStyle/>
          <a:p>
            <a:r>
              <a:rPr lang="en-US" sz="2400" dirty="0"/>
              <a:t>Decreased catecholamine surge</a:t>
            </a:r>
          </a:p>
          <a:p>
            <a:pPr lvl="2"/>
            <a:r>
              <a:rPr lang="en-US" sz="1800" dirty="0"/>
              <a:t>Cold diuresis</a:t>
            </a:r>
          </a:p>
          <a:p>
            <a:r>
              <a:rPr lang="en-US" sz="2400" dirty="0"/>
              <a:t>AMS </a:t>
            </a:r>
          </a:p>
          <a:p>
            <a:pPr lvl="1"/>
            <a:r>
              <a:rPr lang="en-US" sz="2000" dirty="0"/>
              <a:t>“Paradoxical undressing”</a:t>
            </a:r>
          </a:p>
          <a:p>
            <a:endParaRPr lang="en-US" sz="2400" dirty="0"/>
          </a:p>
        </p:txBody>
      </p:sp>
      <p:sp>
        <p:nvSpPr>
          <p:cNvPr id="4" name="Up Arrow 3">
            <a:extLst>
              <a:ext uri="{FF2B5EF4-FFF2-40B4-BE49-F238E27FC236}">
                <a16:creationId xmlns:a16="http://schemas.microsoft.com/office/drawing/2014/main" id="{2C244785-2A6C-37D7-F6EF-2929C71CA9D8}"/>
              </a:ext>
            </a:extLst>
          </p:cNvPr>
          <p:cNvSpPr/>
          <p:nvPr/>
        </p:nvSpPr>
        <p:spPr>
          <a:xfrm rot="10800000">
            <a:off x="10725150" y="2495974"/>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BC1955CA-A0E6-7E1C-E439-274A919AF4E2}"/>
              </a:ext>
            </a:extLst>
          </p:cNvPr>
          <p:cNvSpPr/>
          <p:nvPr/>
        </p:nvSpPr>
        <p:spPr>
          <a:xfrm rot="10800000">
            <a:off x="10725150" y="685800"/>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Heart - Wikipedia">
            <a:extLst>
              <a:ext uri="{FF2B5EF4-FFF2-40B4-BE49-F238E27FC236}">
                <a16:creationId xmlns:a16="http://schemas.microsoft.com/office/drawing/2014/main" id="{5A7131DC-0CCD-84E4-82BF-E28FE9401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913" y="320164"/>
            <a:ext cx="1851886" cy="16927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Large-Scale Genetic Study Sheds Light on Lung Cancer | National Institutes  of Health (NIH)">
            <a:extLst>
              <a:ext uri="{FF2B5EF4-FFF2-40B4-BE49-F238E27FC236}">
                <a16:creationId xmlns:a16="http://schemas.microsoft.com/office/drawing/2014/main" id="{6C600617-68B3-8C71-9008-52236AEF1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1030" y="2213090"/>
            <a:ext cx="1832769" cy="16927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onstricted Images, Stock Photos &amp;amp; Vectors | Shutterstock">
            <a:extLst>
              <a:ext uri="{FF2B5EF4-FFF2-40B4-BE49-F238E27FC236}">
                <a16:creationId xmlns:a16="http://schemas.microsoft.com/office/drawing/2014/main" id="{3E69EB85-DA78-9B25-BD8B-B5CACC9957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36" t="16275" r="34637" b="32256"/>
          <a:stretch/>
        </p:blipFill>
        <p:spPr bwMode="auto">
          <a:xfrm rot="10800000">
            <a:off x="8329027" y="4494415"/>
            <a:ext cx="2954262" cy="139264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18.4B: Distribution of Blood - Medicine LibreTexts">
            <a:extLst>
              <a:ext uri="{FF2B5EF4-FFF2-40B4-BE49-F238E27FC236}">
                <a16:creationId xmlns:a16="http://schemas.microsoft.com/office/drawing/2014/main" id="{68DC28A7-5245-DD17-C568-7AF595E46E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375" y="1695450"/>
            <a:ext cx="2954261" cy="503448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6090E2F7-DF3C-C77A-BB48-F9FD67B02A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222" r="50000"/>
          <a:stretch/>
        </p:blipFill>
        <p:spPr bwMode="auto">
          <a:xfrm>
            <a:off x="7174887" y="3350811"/>
            <a:ext cx="495419" cy="652301"/>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AD72C5E6-FF6B-39D2-6155-5FF60EDADA16}"/>
              </a:ext>
            </a:extLst>
          </p:cNvPr>
          <p:cNvSpPr/>
          <p:nvPr/>
        </p:nvSpPr>
        <p:spPr>
          <a:xfrm rot="1898262">
            <a:off x="6096000" y="2495973"/>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D17B9CB1-1B31-DCAE-B08B-105F28EA9AF6}"/>
              </a:ext>
            </a:extLst>
          </p:cNvPr>
          <p:cNvSpPr/>
          <p:nvPr/>
        </p:nvSpPr>
        <p:spPr>
          <a:xfrm rot="8599652">
            <a:off x="7520587" y="2495973"/>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D6ED56ED-E2FF-AD04-93B4-3826D5F8B825}"/>
              </a:ext>
            </a:extLst>
          </p:cNvPr>
          <p:cNvSpPr/>
          <p:nvPr/>
        </p:nvSpPr>
        <p:spPr>
          <a:xfrm rot="17795116">
            <a:off x="6342607" y="4290340"/>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C0FE3FA9-0423-EDD7-C353-8A30782A1AAA}"/>
              </a:ext>
            </a:extLst>
          </p:cNvPr>
          <p:cNvSpPr/>
          <p:nvPr/>
        </p:nvSpPr>
        <p:spPr>
          <a:xfrm rot="15008639">
            <a:off x="7377921" y="4331141"/>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DC87528-F186-8E30-2E9B-0DDF8433786D}"/>
              </a:ext>
            </a:extLst>
          </p:cNvPr>
          <p:cNvGrpSpPr/>
          <p:nvPr/>
        </p:nvGrpSpPr>
        <p:grpSpPr>
          <a:xfrm>
            <a:off x="1047501" y="3950962"/>
            <a:ext cx="3859149" cy="2907038"/>
            <a:chOff x="1047501" y="3950962"/>
            <a:chExt cx="3859149" cy="2907038"/>
          </a:xfrm>
        </p:grpSpPr>
        <p:pic>
          <p:nvPicPr>
            <p:cNvPr id="9222" name="Picture 6">
              <a:extLst>
                <a:ext uri="{FF2B5EF4-FFF2-40B4-BE49-F238E27FC236}">
                  <a16:creationId xmlns:a16="http://schemas.microsoft.com/office/drawing/2014/main" id="{61560BC4-6DFE-A70A-3FCD-6591636553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501" y="3950962"/>
              <a:ext cx="3859149" cy="29070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EEBF4BB-5B4F-5EA9-C659-433FFCC4D026}"/>
                </a:ext>
              </a:extLst>
            </p:cNvPr>
            <p:cNvSpPr/>
            <p:nvPr/>
          </p:nvSpPr>
          <p:spPr>
            <a:xfrm>
              <a:off x="4038600" y="5048250"/>
              <a:ext cx="670633" cy="704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8525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631E6-0F25-BCDC-613F-01AFA5EC3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7E720-B94B-E5C9-6972-F1F92F7BC8C4}"/>
              </a:ext>
            </a:extLst>
          </p:cNvPr>
          <p:cNvSpPr>
            <a:spLocks noGrp="1"/>
          </p:cNvSpPr>
          <p:nvPr>
            <p:ph type="title"/>
          </p:nvPr>
        </p:nvSpPr>
        <p:spPr>
          <a:xfrm>
            <a:off x="648929" y="629266"/>
            <a:ext cx="3505495" cy="1622321"/>
          </a:xfrm>
        </p:spPr>
        <p:txBody>
          <a:bodyPr>
            <a:normAutofit/>
          </a:bodyPr>
          <a:lstStyle/>
          <a:p>
            <a:r>
              <a:rPr lang="en-US" sz="3700" dirty="0"/>
              <a:t>External Signs of Hypothermia - Severe</a:t>
            </a:r>
          </a:p>
        </p:txBody>
      </p:sp>
      <p:sp>
        <p:nvSpPr>
          <p:cNvPr id="3" name="Content Placeholder 2">
            <a:extLst>
              <a:ext uri="{FF2B5EF4-FFF2-40B4-BE49-F238E27FC236}">
                <a16:creationId xmlns:a16="http://schemas.microsoft.com/office/drawing/2014/main" id="{DB1D339B-3503-C524-3A9A-D662DFEE1D3F}"/>
              </a:ext>
            </a:extLst>
          </p:cNvPr>
          <p:cNvSpPr>
            <a:spLocks noGrp="1"/>
          </p:cNvSpPr>
          <p:nvPr>
            <p:ph idx="1"/>
          </p:nvPr>
        </p:nvSpPr>
        <p:spPr>
          <a:xfrm>
            <a:off x="648929" y="2713704"/>
            <a:ext cx="3707532" cy="3785419"/>
          </a:xfrm>
        </p:spPr>
        <p:txBody>
          <a:bodyPr anchor="t">
            <a:normAutofit/>
          </a:bodyPr>
          <a:lstStyle/>
          <a:p>
            <a:r>
              <a:rPr lang="en-US" sz="2400" dirty="0"/>
              <a:t>Severe CNS depression</a:t>
            </a:r>
          </a:p>
          <a:p>
            <a:r>
              <a:rPr lang="en-US" sz="2400" dirty="0"/>
              <a:t>Dysrhythmias common</a:t>
            </a:r>
          </a:p>
        </p:txBody>
      </p:sp>
      <p:pic>
        <p:nvPicPr>
          <p:cNvPr id="7" name="Picture 6" descr="A picture containing text, map, standing, group&#10;&#10;Description automatically generated">
            <a:extLst>
              <a:ext uri="{FF2B5EF4-FFF2-40B4-BE49-F238E27FC236}">
                <a16:creationId xmlns:a16="http://schemas.microsoft.com/office/drawing/2014/main" id="{C196E7A1-FD16-0EC1-2F5E-6B40DA8BFA34}"/>
              </a:ext>
            </a:extLst>
          </p:cNvPr>
          <p:cNvPicPr>
            <a:picLocks noChangeAspect="1"/>
          </p:cNvPicPr>
          <p:nvPr/>
        </p:nvPicPr>
        <p:blipFill>
          <a:blip r:embed="rId3"/>
          <a:stretch>
            <a:fillRect/>
          </a:stretch>
        </p:blipFill>
        <p:spPr>
          <a:xfrm>
            <a:off x="4447462" y="1485900"/>
            <a:ext cx="7546826" cy="4094152"/>
          </a:xfrm>
          <a:prstGeom prst="rect">
            <a:avLst/>
          </a:prstGeom>
          <a:effectLst/>
        </p:spPr>
      </p:pic>
      <p:sp>
        <p:nvSpPr>
          <p:cNvPr id="4" name="AutoShape 2" descr="ECG Hypothermia slow atrial fibrillation AF">
            <a:extLst>
              <a:ext uri="{FF2B5EF4-FFF2-40B4-BE49-F238E27FC236}">
                <a16:creationId xmlns:a16="http://schemas.microsoft.com/office/drawing/2014/main" id="{B0A64D85-38AE-C929-F8EB-8C70737B488D}"/>
              </a:ext>
            </a:extLst>
          </p:cNvPr>
          <p:cNvSpPr>
            <a:spLocks noChangeAspect="1" noChangeArrowheads="1"/>
          </p:cNvSpPr>
          <p:nvPr/>
        </p:nvSpPr>
        <p:spPr bwMode="auto">
          <a:xfrm>
            <a:off x="3086100" y="3276600"/>
            <a:ext cx="3162300" cy="3162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7188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4334A-5FCB-2C9A-4F20-60DF8B1C2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D55C0-7375-E0F1-F530-8258659D20C2}"/>
              </a:ext>
            </a:extLst>
          </p:cNvPr>
          <p:cNvSpPr>
            <a:spLocks noGrp="1"/>
          </p:cNvSpPr>
          <p:nvPr>
            <p:ph type="title"/>
          </p:nvPr>
        </p:nvSpPr>
        <p:spPr>
          <a:xfrm>
            <a:off x="838200" y="111503"/>
            <a:ext cx="10515600" cy="1325563"/>
          </a:xfrm>
        </p:spPr>
        <p:txBody>
          <a:bodyPr/>
          <a:lstStyle/>
          <a:p>
            <a:r>
              <a:rPr lang="en-US" b="1" dirty="0"/>
              <a:t>Classic EKG Findings</a:t>
            </a:r>
          </a:p>
        </p:txBody>
      </p:sp>
      <p:pic>
        <p:nvPicPr>
          <p:cNvPr id="5" name="Content Placeholder 4" descr="A picture containing timeline&#10;&#10;Description automatically generated">
            <a:extLst>
              <a:ext uri="{FF2B5EF4-FFF2-40B4-BE49-F238E27FC236}">
                <a16:creationId xmlns:a16="http://schemas.microsoft.com/office/drawing/2014/main" id="{DF192B39-8D3D-9F53-9B30-9C1A6FBAD1B7}"/>
              </a:ext>
            </a:extLst>
          </p:cNvPr>
          <p:cNvPicPr>
            <a:picLocks noGrp="1" noChangeAspect="1"/>
          </p:cNvPicPr>
          <p:nvPr>
            <p:ph idx="1"/>
          </p:nvPr>
        </p:nvPicPr>
        <p:blipFill>
          <a:blip r:embed="rId3"/>
          <a:stretch>
            <a:fillRect/>
          </a:stretch>
        </p:blipFill>
        <p:spPr>
          <a:xfrm>
            <a:off x="1137558" y="1333402"/>
            <a:ext cx="9263742" cy="5364261"/>
          </a:xfrm>
        </p:spPr>
      </p:pic>
    </p:spTree>
    <p:extLst>
      <p:ext uri="{BB962C8B-B14F-4D97-AF65-F5344CB8AC3E}">
        <p14:creationId xmlns:p14="http://schemas.microsoft.com/office/powerpoint/2010/main" val="179929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9EA8-0D80-4868-4138-EB9E83BC2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0AADF-A9F7-56C4-CDB9-F6C11B61A408}"/>
              </a:ext>
            </a:extLst>
          </p:cNvPr>
          <p:cNvSpPr>
            <a:spLocks noGrp="1"/>
          </p:cNvSpPr>
          <p:nvPr>
            <p:ph type="title"/>
          </p:nvPr>
        </p:nvSpPr>
        <p:spPr>
          <a:xfrm>
            <a:off x="1143001" y="-152400"/>
            <a:ext cx="9905998" cy="1905000"/>
          </a:xfrm>
        </p:spPr>
        <p:txBody>
          <a:bodyPr/>
          <a:lstStyle/>
          <a:p>
            <a:r>
              <a:rPr lang="en-US" b="1" dirty="0"/>
              <a:t>Osborn Waves</a:t>
            </a:r>
          </a:p>
        </p:txBody>
      </p:sp>
      <p:pic>
        <p:nvPicPr>
          <p:cNvPr id="1026" name="Picture 2" descr="Osborn wave">
            <a:extLst>
              <a:ext uri="{FF2B5EF4-FFF2-40B4-BE49-F238E27FC236}">
                <a16:creationId xmlns:a16="http://schemas.microsoft.com/office/drawing/2014/main" id="{8603ED10-B9BC-0675-2359-D5DD1ACD18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7491" y="1468870"/>
            <a:ext cx="7694659" cy="502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342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03F15-1613-EC1D-A0C0-6A697223B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3AC09-6BCE-A8CE-D94C-7E3F129C2FCA}"/>
              </a:ext>
            </a:extLst>
          </p:cNvPr>
          <p:cNvSpPr>
            <a:spLocks noGrp="1"/>
          </p:cNvSpPr>
          <p:nvPr>
            <p:ph type="title"/>
          </p:nvPr>
        </p:nvSpPr>
        <p:spPr>
          <a:xfrm>
            <a:off x="1066038" y="0"/>
            <a:ext cx="9905998" cy="1905000"/>
          </a:xfrm>
        </p:spPr>
        <p:txBody>
          <a:bodyPr>
            <a:normAutofit/>
          </a:bodyPr>
          <a:lstStyle/>
          <a:p>
            <a:pPr algn="ctr"/>
            <a:r>
              <a:rPr lang="en-US" sz="3600" b="1" dirty="0"/>
              <a:t>Soft Tissue Cold injuries Overview</a:t>
            </a:r>
          </a:p>
        </p:txBody>
      </p:sp>
      <p:sp>
        <p:nvSpPr>
          <p:cNvPr id="3" name="Content Placeholder 2">
            <a:extLst>
              <a:ext uri="{FF2B5EF4-FFF2-40B4-BE49-F238E27FC236}">
                <a16:creationId xmlns:a16="http://schemas.microsoft.com/office/drawing/2014/main" id="{078590FF-16E9-07DF-E6E5-8D5B1EF8980F}"/>
              </a:ext>
            </a:extLst>
          </p:cNvPr>
          <p:cNvSpPr>
            <a:spLocks noGrp="1"/>
          </p:cNvSpPr>
          <p:nvPr>
            <p:ph idx="1"/>
          </p:nvPr>
        </p:nvSpPr>
        <p:spPr>
          <a:xfrm>
            <a:off x="1066038" y="1905000"/>
            <a:ext cx="8113776" cy="3451860"/>
          </a:xfrm>
        </p:spPr>
        <p:txBody>
          <a:bodyPr anchor="t">
            <a:normAutofit/>
          </a:bodyPr>
          <a:lstStyle/>
          <a:p>
            <a:pPr marL="0" indent="0">
              <a:buNone/>
            </a:pPr>
            <a:r>
              <a:rPr lang="en-US" sz="2800" dirty="0"/>
              <a:t>Assessment and Management </a:t>
            </a:r>
          </a:p>
          <a:p>
            <a:r>
              <a:rPr lang="en-US" sz="2800" dirty="0"/>
              <a:t>Frostnip</a:t>
            </a:r>
          </a:p>
          <a:p>
            <a:r>
              <a:rPr lang="en-US" sz="2800" dirty="0"/>
              <a:t>Frostbite</a:t>
            </a:r>
          </a:p>
          <a:p>
            <a:pPr lvl="1"/>
            <a:r>
              <a:rPr lang="en-US" sz="2400" dirty="0"/>
              <a:t>Superficial/partial</a:t>
            </a:r>
          </a:p>
          <a:p>
            <a:pPr lvl="1"/>
            <a:r>
              <a:rPr lang="en-US" sz="2400" dirty="0"/>
              <a:t>Deep</a:t>
            </a:r>
          </a:p>
        </p:txBody>
      </p:sp>
    </p:spTree>
    <p:extLst>
      <p:ext uri="{BB962C8B-B14F-4D97-AF65-F5344CB8AC3E}">
        <p14:creationId xmlns:p14="http://schemas.microsoft.com/office/powerpoint/2010/main" val="142161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83"/>
          <p:cNvPicPr preferRelativeResize="0"/>
          <p:nvPr/>
        </p:nvPicPr>
        <p:blipFill>
          <a:blip r:embed="rId3">
            <a:alphaModFix/>
          </a:blip>
          <a:stretch>
            <a:fillRect/>
          </a:stretch>
        </p:blipFill>
        <p:spPr>
          <a:xfrm>
            <a:off x="723368" y="1"/>
            <a:ext cx="10745257" cy="685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28E81-723B-6F41-619F-FC7C803D1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3C037-9969-6DD3-B36C-A41220153124}"/>
              </a:ext>
            </a:extLst>
          </p:cNvPr>
          <p:cNvSpPr>
            <a:spLocks noGrp="1"/>
          </p:cNvSpPr>
          <p:nvPr>
            <p:ph type="title"/>
          </p:nvPr>
        </p:nvSpPr>
        <p:spPr/>
        <p:txBody>
          <a:bodyPr>
            <a:normAutofit/>
          </a:bodyPr>
          <a:lstStyle/>
          <a:p>
            <a:r>
              <a:rPr lang="en-US" sz="3600" b="1" dirty="0"/>
              <a:t>Frost Nip</a:t>
            </a:r>
          </a:p>
        </p:txBody>
      </p:sp>
      <p:sp>
        <p:nvSpPr>
          <p:cNvPr id="4" name="Content Placeholder 3">
            <a:extLst>
              <a:ext uri="{FF2B5EF4-FFF2-40B4-BE49-F238E27FC236}">
                <a16:creationId xmlns:a16="http://schemas.microsoft.com/office/drawing/2014/main" id="{1DF9BB1A-2952-6F85-7A77-3AD6D0527959}"/>
              </a:ext>
            </a:extLst>
          </p:cNvPr>
          <p:cNvSpPr>
            <a:spLocks noGrp="1"/>
          </p:cNvSpPr>
          <p:nvPr>
            <p:ph sz="half" idx="1"/>
          </p:nvPr>
        </p:nvSpPr>
        <p:spPr/>
        <p:txBody>
          <a:bodyPr anchor="t">
            <a:normAutofit/>
          </a:bodyPr>
          <a:lstStyle/>
          <a:p>
            <a:r>
              <a:rPr lang="en-US" sz="2000" dirty="0"/>
              <a:t>Paleness or erythema with or without blisters</a:t>
            </a:r>
          </a:p>
          <a:p>
            <a:r>
              <a:rPr lang="en-US" sz="2000" dirty="0"/>
              <a:t>Pts complain of </a:t>
            </a:r>
            <a:r>
              <a:rPr lang="en-US" sz="2000" dirty="0" err="1"/>
              <a:t>paresthesias</a:t>
            </a:r>
            <a:r>
              <a:rPr lang="en-US" sz="2000" dirty="0"/>
              <a:t>, numbness or discoloration</a:t>
            </a:r>
          </a:p>
          <a:p>
            <a:r>
              <a:rPr lang="en-US" sz="2000" dirty="0"/>
              <a:t>Blistering and peeling are common</a:t>
            </a:r>
          </a:p>
        </p:txBody>
      </p:sp>
      <p:pic>
        <p:nvPicPr>
          <p:cNvPr id="6" name="Picture 6" descr="frostbite">
            <a:extLst>
              <a:ext uri="{FF2B5EF4-FFF2-40B4-BE49-F238E27FC236}">
                <a16:creationId xmlns:a16="http://schemas.microsoft.com/office/drawing/2014/main" id="{92F52838-3F07-AB5C-B6DF-045B7A0AD851}"/>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47946" b="-1149"/>
          <a:stretch/>
        </p:blipFill>
        <p:spPr bwMode="auto">
          <a:xfrm>
            <a:off x="6800850" y="1690689"/>
            <a:ext cx="4076785" cy="445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975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ADD4-89DF-1A20-E2D0-2896A7AF5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22456-B3AA-C210-668F-34FAE8928208}"/>
              </a:ext>
            </a:extLst>
          </p:cNvPr>
          <p:cNvSpPr>
            <a:spLocks noGrp="1"/>
          </p:cNvSpPr>
          <p:nvPr>
            <p:ph type="title"/>
          </p:nvPr>
        </p:nvSpPr>
        <p:spPr/>
        <p:txBody>
          <a:bodyPr/>
          <a:lstStyle/>
          <a:p>
            <a:pPr algn="ctr"/>
            <a:r>
              <a:rPr lang="en-US" b="1" dirty="0"/>
              <a:t>Frost Bite</a:t>
            </a:r>
          </a:p>
        </p:txBody>
      </p:sp>
      <p:sp>
        <p:nvSpPr>
          <p:cNvPr id="3" name="Content Placeholder 2">
            <a:extLst>
              <a:ext uri="{FF2B5EF4-FFF2-40B4-BE49-F238E27FC236}">
                <a16:creationId xmlns:a16="http://schemas.microsoft.com/office/drawing/2014/main" id="{BF80AAF2-5D9C-F3B2-4A7E-D153D1CF45C6}"/>
              </a:ext>
            </a:extLst>
          </p:cNvPr>
          <p:cNvSpPr>
            <a:spLocks noGrp="1"/>
          </p:cNvSpPr>
          <p:nvPr>
            <p:ph sz="half" idx="1"/>
          </p:nvPr>
        </p:nvSpPr>
        <p:spPr>
          <a:xfrm>
            <a:off x="1141412" y="2253261"/>
            <a:ext cx="5718873" cy="3901612"/>
          </a:xfrm>
        </p:spPr>
        <p:txBody>
          <a:bodyPr>
            <a:normAutofit/>
          </a:bodyPr>
          <a:lstStyle/>
          <a:p>
            <a:r>
              <a:rPr lang="en-US" sz="2400" dirty="0"/>
              <a:t>Pathophysiology</a:t>
            </a:r>
          </a:p>
          <a:p>
            <a:pPr lvl="1"/>
            <a:r>
              <a:rPr lang="en-US" sz="2000" dirty="0"/>
              <a:t>Pre-freeze</a:t>
            </a:r>
          </a:p>
          <a:p>
            <a:pPr lvl="1"/>
            <a:r>
              <a:rPr lang="en-US" sz="2000" dirty="0"/>
              <a:t>Freeze-thaw</a:t>
            </a:r>
          </a:p>
          <a:p>
            <a:pPr lvl="1"/>
            <a:r>
              <a:rPr lang="en-US" sz="2000" dirty="0"/>
              <a:t>Vascular stasis</a:t>
            </a:r>
          </a:p>
          <a:p>
            <a:pPr lvl="1"/>
            <a:r>
              <a:rPr lang="en-US" sz="2000" dirty="0"/>
              <a:t>Late ischemic</a:t>
            </a:r>
          </a:p>
          <a:p>
            <a:r>
              <a:rPr lang="en-US" sz="2400" dirty="0"/>
              <a:t>Can lead to permanent injury or amputation</a:t>
            </a:r>
          </a:p>
          <a:p>
            <a:pPr lvl="1"/>
            <a:endParaRPr lang="en-US" sz="2000" dirty="0"/>
          </a:p>
        </p:txBody>
      </p:sp>
      <p:pic>
        <p:nvPicPr>
          <p:cNvPr id="5" name="Picture 2">
            <a:extLst>
              <a:ext uri="{FF2B5EF4-FFF2-40B4-BE49-F238E27FC236}">
                <a16:creationId xmlns:a16="http://schemas.microsoft.com/office/drawing/2014/main" id="{ABC8F4A9-5303-CFFD-72C2-0EEFB1104CF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68015" y="1462978"/>
            <a:ext cx="3714750" cy="2787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rostbite: Symptoms, causes, photos and treatment - CNN">
            <a:extLst>
              <a:ext uri="{FF2B5EF4-FFF2-40B4-BE49-F238E27FC236}">
                <a16:creationId xmlns:a16="http://schemas.microsoft.com/office/drawing/2014/main" id="{2761B2CA-76DF-0984-4B32-7856AE1E4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015" y="4204067"/>
            <a:ext cx="3828585" cy="215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61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78A4-9103-8243-A507-548A0119B3A4}"/>
              </a:ext>
            </a:extLst>
          </p:cNvPr>
          <p:cNvSpPr>
            <a:spLocks noGrp="1"/>
          </p:cNvSpPr>
          <p:nvPr>
            <p:ph type="title"/>
          </p:nvPr>
        </p:nvSpPr>
        <p:spPr>
          <a:xfrm>
            <a:off x="655320" y="365125"/>
            <a:ext cx="5120114" cy="1692794"/>
          </a:xfrm>
        </p:spPr>
        <p:txBody>
          <a:bodyPr>
            <a:normAutofit/>
          </a:bodyPr>
          <a:lstStyle/>
          <a:p>
            <a:r>
              <a:rPr lang="en-US" b="1" dirty="0"/>
              <a:t>Hypothermia Definition</a:t>
            </a:r>
          </a:p>
        </p:txBody>
      </p:sp>
      <p:sp>
        <p:nvSpPr>
          <p:cNvPr id="3" name="Content Placeholder 2">
            <a:extLst>
              <a:ext uri="{FF2B5EF4-FFF2-40B4-BE49-F238E27FC236}">
                <a16:creationId xmlns:a16="http://schemas.microsoft.com/office/drawing/2014/main" id="{B2DCDA19-30EA-3946-9946-B36F0CE5AA23}"/>
              </a:ext>
            </a:extLst>
          </p:cNvPr>
          <p:cNvSpPr>
            <a:spLocks noGrp="1"/>
          </p:cNvSpPr>
          <p:nvPr>
            <p:ph idx="1"/>
          </p:nvPr>
        </p:nvSpPr>
        <p:spPr>
          <a:xfrm>
            <a:off x="655320" y="2057918"/>
            <a:ext cx="5223529" cy="3847581"/>
          </a:xfrm>
        </p:spPr>
        <p:txBody>
          <a:bodyPr anchor="t">
            <a:normAutofit/>
          </a:bodyPr>
          <a:lstStyle/>
          <a:p>
            <a:r>
              <a:rPr lang="en-US" sz="2400" dirty="0"/>
              <a:t>Unintentional drop in core body temp below 35 ℃</a:t>
            </a:r>
          </a:p>
          <a:p>
            <a:r>
              <a:rPr lang="en-US" sz="2400" dirty="0"/>
              <a:t>What are the different classifications of hypothermia?</a:t>
            </a:r>
          </a:p>
          <a:p>
            <a:pPr lvl="1"/>
            <a:r>
              <a:rPr lang="en-US" sz="2400" dirty="0"/>
              <a:t>Mild: 32 - 35 ℃</a:t>
            </a:r>
          </a:p>
          <a:p>
            <a:pPr lvl="1"/>
            <a:r>
              <a:rPr lang="en-US" sz="2400" dirty="0"/>
              <a:t>Moderate: 28 – 32 ℃</a:t>
            </a:r>
          </a:p>
          <a:p>
            <a:pPr lvl="1"/>
            <a:r>
              <a:rPr lang="en-US" sz="2400" dirty="0"/>
              <a:t>Severe: &lt;28 ℃</a:t>
            </a:r>
          </a:p>
        </p:txBody>
      </p:sp>
      <p:pic>
        <p:nvPicPr>
          <p:cNvPr id="12290" name="Picture 2" descr="Thermometer Cold Low Temperature - Cold Weather Clipart Black And White, HD  Png Download , Transparent Png Image - PNGitem">
            <a:extLst>
              <a:ext uri="{FF2B5EF4-FFF2-40B4-BE49-F238E27FC236}">
                <a16:creationId xmlns:a16="http://schemas.microsoft.com/office/drawing/2014/main" id="{422FD083-9289-C74D-95F0-6F41CBC40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17" b="322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61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4"/>
          <p:cNvSpPr txBox="1">
            <a:spLocks noGrp="1"/>
          </p:cNvSpPr>
          <p:nvPr>
            <p:ph type="title"/>
          </p:nvPr>
        </p:nvSpPr>
        <p:spPr>
          <a:xfrm>
            <a:off x="517200" y="358367"/>
            <a:ext cx="11157600" cy="914800"/>
          </a:xfrm>
          <a:prstGeom prst="rect">
            <a:avLst/>
          </a:prstGeom>
        </p:spPr>
        <p:txBody>
          <a:bodyPr spcFirstLastPara="1" vert="horz" wrap="square" lIns="91433" tIns="45700" rIns="91433" bIns="45700" rtlCol="0" anchor="ctr" anchorCtr="0">
            <a:normAutofit/>
          </a:bodyPr>
          <a:lstStyle/>
          <a:p>
            <a:pPr algn="ctr"/>
            <a:r>
              <a:rPr lang="en" dirty="0"/>
              <a:t>Frostbite</a:t>
            </a:r>
            <a:endParaRPr dirty="0"/>
          </a:p>
        </p:txBody>
      </p:sp>
      <p:sp>
        <p:nvSpPr>
          <p:cNvPr id="556" name="Google Shape;556;p84"/>
          <p:cNvSpPr txBox="1">
            <a:spLocks noGrp="1"/>
          </p:cNvSpPr>
          <p:nvPr>
            <p:ph type="body" idx="1"/>
          </p:nvPr>
        </p:nvSpPr>
        <p:spPr>
          <a:xfrm>
            <a:off x="517200" y="1369551"/>
            <a:ext cx="11157600" cy="4105200"/>
          </a:xfrm>
          <a:prstGeom prst="rect">
            <a:avLst/>
          </a:prstGeom>
        </p:spPr>
        <p:txBody>
          <a:bodyPr spcFirstLastPara="1" vert="horz" wrap="square" lIns="91433" tIns="45700" rIns="91433" bIns="45700" rtlCol="0" anchor="t" anchorCtr="0">
            <a:normAutofit/>
          </a:bodyPr>
          <a:lstStyle/>
          <a:p>
            <a:pPr indent="-482588">
              <a:spcBef>
                <a:spcPts val="1067"/>
              </a:spcBef>
              <a:buSzPts val="2100"/>
              <a:buChar char="-"/>
            </a:pPr>
            <a:r>
              <a:rPr lang="en" dirty="0"/>
              <a:t>If frostbite present do not rub tissue - rewarm in warm water bath.</a:t>
            </a:r>
            <a:endParaRPr dirty="0"/>
          </a:p>
          <a:p>
            <a:pPr indent="-482588">
              <a:spcBef>
                <a:spcPts val="1067"/>
              </a:spcBef>
              <a:buSzPts val="2100"/>
              <a:buChar char="-"/>
            </a:pPr>
            <a:r>
              <a:rPr lang="en" dirty="0"/>
              <a:t>Stop further cold exposure. </a:t>
            </a:r>
            <a:endParaRPr dirty="0"/>
          </a:p>
          <a:p>
            <a:pPr indent="-482588">
              <a:spcBef>
                <a:spcPts val="1067"/>
              </a:spcBef>
              <a:buSzPts val="2100"/>
              <a:buChar char="-"/>
            </a:pPr>
            <a:r>
              <a:rPr lang="en" dirty="0"/>
              <a:t>If unable to keep re-warmed tissue warm then let stay cold until able to receive definitive care</a:t>
            </a:r>
            <a:endParaRPr dirty="0"/>
          </a:p>
          <a:p>
            <a:pPr indent="-482588">
              <a:spcBef>
                <a:spcPts val="1067"/>
              </a:spcBef>
              <a:buSzPts val="2100"/>
              <a:buChar char="-"/>
            </a:pPr>
            <a:r>
              <a:rPr lang="en" dirty="0"/>
              <a:t>If possible try to minimize use of affected extremity.</a:t>
            </a:r>
            <a:endParaRPr dirty="0"/>
          </a:p>
        </p:txBody>
      </p:sp>
      <p:pic>
        <p:nvPicPr>
          <p:cNvPr id="557" name="Google Shape;557;p84"/>
          <p:cNvPicPr preferRelativeResize="0"/>
          <p:nvPr/>
        </p:nvPicPr>
        <p:blipFill>
          <a:blip r:embed="rId3">
            <a:alphaModFix/>
          </a:blip>
          <a:stretch>
            <a:fillRect/>
          </a:stretch>
        </p:blipFill>
        <p:spPr>
          <a:xfrm>
            <a:off x="8178150" y="4091501"/>
            <a:ext cx="4013852" cy="2766500"/>
          </a:xfrm>
          <a:prstGeom prst="rect">
            <a:avLst/>
          </a:prstGeom>
          <a:noFill/>
          <a:ln>
            <a:noFill/>
          </a:ln>
        </p:spPr>
      </p:pic>
      <p:pic>
        <p:nvPicPr>
          <p:cNvPr id="558" name="Google Shape;558;p84"/>
          <p:cNvPicPr preferRelativeResize="0"/>
          <p:nvPr/>
        </p:nvPicPr>
        <p:blipFill>
          <a:blip r:embed="rId4">
            <a:alphaModFix/>
          </a:blip>
          <a:stretch>
            <a:fillRect/>
          </a:stretch>
        </p:blipFill>
        <p:spPr>
          <a:xfrm>
            <a:off x="1" y="4091501"/>
            <a:ext cx="2879767" cy="2766500"/>
          </a:xfrm>
          <a:prstGeom prst="rect">
            <a:avLst/>
          </a:prstGeom>
          <a:noFill/>
          <a:ln>
            <a:noFill/>
          </a:ln>
        </p:spPr>
      </p:pic>
      <p:pic>
        <p:nvPicPr>
          <p:cNvPr id="559" name="Google Shape;559;p84"/>
          <p:cNvPicPr preferRelativeResize="0"/>
          <p:nvPr/>
        </p:nvPicPr>
        <p:blipFill>
          <a:blip r:embed="rId5">
            <a:alphaModFix/>
          </a:blip>
          <a:stretch>
            <a:fillRect/>
          </a:stretch>
        </p:blipFill>
        <p:spPr>
          <a:xfrm>
            <a:off x="2879767" y="4091501"/>
            <a:ext cx="5298368" cy="276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629E-0A62-6E4D-8A20-0096C654ABCF}"/>
              </a:ext>
            </a:extLst>
          </p:cNvPr>
          <p:cNvSpPr>
            <a:spLocks noGrp="1"/>
          </p:cNvSpPr>
          <p:nvPr>
            <p:ph type="title"/>
          </p:nvPr>
        </p:nvSpPr>
        <p:spPr>
          <a:xfrm>
            <a:off x="640080" y="325369"/>
            <a:ext cx="4368602" cy="1956841"/>
          </a:xfrm>
        </p:spPr>
        <p:txBody>
          <a:bodyPr anchor="b">
            <a:normAutofit/>
          </a:bodyPr>
          <a:lstStyle/>
          <a:p>
            <a:r>
              <a:rPr lang="en-US" sz="5000"/>
              <a:t>Initial therapy for hypothermia</a:t>
            </a:r>
          </a:p>
        </p:txBody>
      </p:sp>
      <p:sp>
        <p:nvSpPr>
          <p:cNvPr id="3" name="Content Placeholder 2">
            <a:extLst>
              <a:ext uri="{FF2B5EF4-FFF2-40B4-BE49-F238E27FC236}">
                <a16:creationId xmlns:a16="http://schemas.microsoft.com/office/drawing/2014/main" id="{447EE5FA-2B5C-F347-93E2-1AE443035D8A}"/>
              </a:ext>
            </a:extLst>
          </p:cNvPr>
          <p:cNvSpPr>
            <a:spLocks noGrp="1"/>
          </p:cNvSpPr>
          <p:nvPr>
            <p:ph idx="1"/>
          </p:nvPr>
        </p:nvSpPr>
        <p:spPr>
          <a:xfrm>
            <a:off x="342900" y="2282210"/>
            <a:ext cx="4665782" cy="4250421"/>
          </a:xfrm>
        </p:spPr>
        <p:txBody>
          <a:bodyPr>
            <a:normAutofit/>
          </a:bodyPr>
          <a:lstStyle/>
          <a:p>
            <a:r>
              <a:rPr lang="en-US" sz="1600" dirty="0"/>
              <a:t>What are some field measures that can be initiated?</a:t>
            </a:r>
          </a:p>
          <a:p>
            <a:pPr lvl="1"/>
            <a:r>
              <a:rPr lang="en-US" sz="1600" dirty="0"/>
              <a:t>Exposure – remove cold and wet clothing</a:t>
            </a:r>
          </a:p>
          <a:p>
            <a:pPr lvl="1"/>
            <a:r>
              <a:rPr lang="en-US" sz="1600" dirty="0"/>
              <a:t>Package for warmth</a:t>
            </a:r>
          </a:p>
          <a:p>
            <a:pPr lvl="1"/>
            <a:r>
              <a:rPr lang="en-US" sz="1600" dirty="0"/>
              <a:t>Warm, humidified O2</a:t>
            </a:r>
          </a:p>
          <a:p>
            <a:pPr lvl="1"/>
            <a:r>
              <a:rPr lang="en-US" sz="1600" dirty="0"/>
              <a:t>Active warming if moderate or severe* </a:t>
            </a:r>
          </a:p>
          <a:p>
            <a:pPr lvl="1"/>
            <a:r>
              <a:rPr lang="en-US" sz="1600" dirty="0"/>
              <a:t>Airway management for severe/comatose</a:t>
            </a:r>
          </a:p>
          <a:p>
            <a:pPr lvl="1"/>
            <a:r>
              <a:rPr lang="en-US" sz="1600" dirty="0"/>
              <a:t>Special considerations </a:t>
            </a:r>
          </a:p>
          <a:p>
            <a:pPr lvl="2"/>
            <a:r>
              <a:rPr lang="en-US" sz="1600" dirty="0"/>
              <a:t>Trauma</a:t>
            </a:r>
          </a:p>
          <a:p>
            <a:pPr lvl="2"/>
            <a:r>
              <a:rPr lang="en-US" sz="1600" dirty="0"/>
              <a:t>Sepsis/infection</a:t>
            </a:r>
          </a:p>
          <a:p>
            <a:pPr lvl="2"/>
            <a:r>
              <a:rPr lang="en-US" sz="1600" dirty="0"/>
              <a:t>High risk groups</a:t>
            </a:r>
          </a:p>
        </p:txBody>
      </p:sp>
      <p:pic>
        <p:nvPicPr>
          <p:cNvPr id="13316" name="Picture 4" descr="Phoenix Fire Department Mountain Rescue - hauling the Stok… | Flickr">
            <a:extLst>
              <a:ext uri="{FF2B5EF4-FFF2-40B4-BE49-F238E27FC236}">
                <a16:creationId xmlns:a16="http://schemas.microsoft.com/office/drawing/2014/main" id="{B3E621C3-9005-B048-9491-AE3EE22E2B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4" r="1980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43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9">
          <a:extLst>
            <a:ext uri="{FF2B5EF4-FFF2-40B4-BE49-F238E27FC236}">
              <a16:creationId xmlns:a16="http://schemas.microsoft.com/office/drawing/2014/main" id="{A12E8F9C-5474-1FD3-A458-6FA6F951373D}"/>
            </a:ext>
          </a:extLst>
        </p:cNvPr>
        <p:cNvGrpSpPr/>
        <p:nvPr/>
      </p:nvGrpSpPr>
      <p:grpSpPr>
        <a:xfrm>
          <a:off x="0" y="0"/>
          <a:ext cx="0" cy="0"/>
          <a:chOff x="0" y="0"/>
          <a:chExt cx="0" cy="0"/>
        </a:xfrm>
      </p:grpSpPr>
      <p:sp>
        <p:nvSpPr>
          <p:cNvPr id="520" name="Google Shape;520;p79">
            <a:extLst>
              <a:ext uri="{FF2B5EF4-FFF2-40B4-BE49-F238E27FC236}">
                <a16:creationId xmlns:a16="http://schemas.microsoft.com/office/drawing/2014/main" id="{611FDFEB-32AD-C2C9-EF72-A14C345B4128}"/>
              </a:ext>
            </a:extLst>
          </p:cNvPr>
          <p:cNvSpPr txBox="1">
            <a:spLocks noGrp="1"/>
          </p:cNvSpPr>
          <p:nvPr>
            <p:ph type="title"/>
          </p:nvPr>
        </p:nvSpPr>
        <p:spPr>
          <a:xfrm>
            <a:off x="415600" y="263367"/>
            <a:ext cx="11360800" cy="763600"/>
          </a:xfrm>
          <a:prstGeom prst="rect">
            <a:avLst/>
          </a:prstGeom>
        </p:spPr>
        <p:txBody>
          <a:bodyPr spcFirstLastPara="1" vert="horz" wrap="square" lIns="91433" tIns="45700" rIns="91433" bIns="45700" rtlCol="0" anchor="ctr" anchorCtr="0">
            <a:normAutofit/>
          </a:bodyPr>
          <a:lstStyle/>
          <a:p>
            <a:pPr algn="ctr"/>
            <a:r>
              <a:rPr lang="en"/>
              <a:t>Prehospital management</a:t>
            </a:r>
            <a:endParaRPr/>
          </a:p>
        </p:txBody>
      </p:sp>
      <p:sp>
        <p:nvSpPr>
          <p:cNvPr id="521" name="Google Shape;521;p79">
            <a:extLst>
              <a:ext uri="{FF2B5EF4-FFF2-40B4-BE49-F238E27FC236}">
                <a16:creationId xmlns:a16="http://schemas.microsoft.com/office/drawing/2014/main" id="{4893E69D-4E6E-3D79-F882-248FF3523C5A}"/>
              </a:ext>
            </a:extLst>
          </p:cNvPr>
          <p:cNvSpPr txBox="1">
            <a:spLocks noGrp="1"/>
          </p:cNvSpPr>
          <p:nvPr>
            <p:ph type="body" idx="1"/>
          </p:nvPr>
        </p:nvSpPr>
        <p:spPr>
          <a:xfrm>
            <a:off x="502833" y="1096900"/>
            <a:ext cx="11343200" cy="4105200"/>
          </a:xfrm>
          <a:prstGeom prst="rect">
            <a:avLst/>
          </a:prstGeom>
        </p:spPr>
        <p:txBody>
          <a:bodyPr spcFirstLastPara="1" vert="horz" wrap="square" lIns="91433" tIns="45700" rIns="91433" bIns="45700" rtlCol="0" anchor="t" anchorCtr="0">
            <a:normAutofit/>
          </a:bodyPr>
          <a:lstStyle/>
          <a:p>
            <a:pPr indent="-482588">
              <a:spcBef>
                <a:spcPts val="1600"/>
              </a:spcBef>
              <a:buSzPts val="2100"/>
              <a:buFont typeface="Arial"/>
              <a:buChar char="●"/>
            </a:pPr>
            <a:r>
              <a:rPr lang="en">
                <a:highlight>
                  <a:srgbClr val="FFFFFF"/>
                </a:highlight>
                <a:latin typeface="Arial"/>
                <a:ea typeface="Arial"/>
                <a:cs typeface="Arial"/>
                <a:sym typeface="Arial"/>
              </a:rPr>
              <a:t>Remove patient from the cold environment—handle gently. </a:t>
            </a:r>
            <a:endParaRPr>
              <a:highlight>
                <a:srgbClr val="FFFFFF"/>
              </a:highlight>
              <a:latin typeface="Arial"/>
              <a:ea typeface="Arial"/>
              <a:cs typeface="Arial"/>
              <a:sym typeface="Arial"/>
            </a:endParaRPr>
          </a:p>
          <a:p>
            <a:pPr indent="-482588">
              <a:spcBef>
                <a:spcPts val="1600"/>
              </a:spcBef>
              <a:buSzPts val="2100"/>
              <a:buFont typeface="Arial"/>
              <a:buChar char="●"/>
            </a:pPr>
            <a:r>
              <a:rPr lang="en">
                <a:highlight>
                  <a:srgbClr val="FFFFFF"/>
                </a:highlight>
                <a:latin typeface="Arial"/>
                <a:ea typeface="Arial"/>
                <a:cs typeface="Arial"/>
                <a:sym typeface="Arial"/>
              </a:rPr>
              <a:t>Rough handling may precipitate V- Fib (a-fib is most common dysrhythmia)</a:t>
            </a:r>
            <a:endParaRPr>
              <a:highlight>
                <a:srgbClr val="FFFFFF"/>
              </a:highlight>
              <a:latin typeface="Arial"/>
              <a:ea typeface="Arial"/>
              <a:cs typeface="Arial"/>
              <a:sym typeface="Arial"/>
            </a:endParaRPr>
          </a:p>
          <a:p>
            <a:pPr indent="-482588">
              <a:spcBef>
                <a:spcPts val="1600"/>
              </a:spcBef>
              <a:buSzPts val="2100"/>
              <a:buFont typeface="Arial"/>
              <a:buChar char="●"/>
            </a:pPr>
            <a:r>
              <a:rPr lang="en">
                <a:highlight>
                  <a:srgbClr val="FFFFFF"/>
                </a:highlight>
                <a:latin typeface="Arial"/>
                <a:ea typeface="Arial"/>
                <a:cs typeface="Arial"/>
                <a:sym typeface="Arial"/>
              </a:rPr>
              <a:t>Remove wet clothing</a:t>
            </a:r>
            <a:endParaRPr>
              <a:highlight>
                <a:srgbClr val="FFFFFF"/>
              </a:highlight>
              <a:latin typeface="Arial"/>
              <a:ea typeface="Arial"/>
              <a:cs typeface="Arial"/>
              <a:sym typeface="Arial"/>
            </a:endParaRPr>
          </a:p>
          <a:p>
            <a:pPr indent="-482588">
              <a:spcBef>
                <a:spcPts val="1600"/>
              </a:spcBef>
              <a:buSzPts val="2100"/>
              <a:buFont typeface="Arial"/>
              <a:buChar char="●"/>
            </a:pPr>
            <a:r>
              <a:rPr lang="en">
                <a:highlight>
                  <a:srgbClr val="FFFFFF"/>
                </a:highlight>
                <a:latin typeface="Arial"/>
                <a:ea typeface="Arial"/>
                <a:cs typeface="Arial"/>
                <a:sym typeface="Arial"/>
              </a:rPr>
              <a:t>External rewarming - warm/dry blankets, radiant heat, warm packs.</a:t>
            </a:r>
            <a:endParaRPr>
              <a:highlight>
                <a:srgbClr val="FFFFFF"/>
              </a:highlight>
              <a:latin typeface="Arial"/>
              <a:ea typeface="Arial"/>
              <a:cs typeface="Arial"/>
              <a:sym typeface="Arial"/>
            </a:endParaRPr>
          </a:p>
          <a:p>
            <a:pPr marL="0" indent="0">
              <a:spcBef>
                <a:spcPts val="1600"/>
              </a:spcBef>
              <a:buNone/>
            </a:pPr>
            <a:endParaRPr>
              <a:highlight>
                <a:srgbClr val="FFFFFF"/>
              </a:highlight>
            </a:endParaRPr>
          </a:p>
        </p:txBody>
      </p:sp>
      <p:pic>
        <p:nvPicPr>
          <p:cNvPr id="522" name="Google Shape;522;p79">
            <a:extLst>
              <a:ext uri="{FF2B5EF4-FFF2-40B4-BE49-F238E27FC236}">
                <a16:creationId xmlns:a16="http://schemas.microsoft.com/office/drawing/2014/main" id="{CA40D713-ACF2-3CF5-7618-0E9ADDBAE641}"/>
              </a:ext>
            </a:extLst>
          </p:cNvPr>
          <p:cNvPicPr preferRelativeResize="0"/>
          <p:nvPr/>
        </p:nvPicPr>
        <p:blipFill>
          <a:blip r:embed="rId3">
            <a:alphaModFix/>
          </a:blip>
          <a:stretch>
            <a:fillRect/>
          </a:stretch>
        </p:blipFill>
        <p:spPr>
          <a:xfrm>
            <a:off x="5900928" y="4425695"/>
            <a:ext cx="4496072" cy="2344671"/>
          </a:xfrm>
          <a:prstGeom prst="rect">
            <a:avLst/>
          </a:prstGeom>
          <a:noFill/>
          <a:ln>
            <a:noFill/>
          </a:ln>
        </p:spPr>
      </p:pic>
      <p:pic>
        <p:nvPicPr>
          <p:cNvPr id="523" name="Google Shape;523;p79">
            <a:extLst>
              <a:ext uri="{FF2B5EF4-FFF2-40B4-BE49-F238E27FC236}">
                <a16:creationId xmlns:a16="http://schemas.microsoft.com/office/drawing/2014/main" id="{D4899820-EC43-2E95-ED4F-D2EB7AA22438}"/>
              </a:ext>
            </a:extLst>
          </p:cNvPr>
          <p:cNvPicPr preferRelativeResize="0"/>
          <p:nvPr/>
        </p:nvPicPr>
        <p:blipFill>
          <a:blip r:embed="rId4">
            <a:alphaModFix/>
          </a:blip>
          <a:stretch>
            <a:fillRect/>
          </a:stretch>
        </p:blipFill>
        <p:spPr>
          <a:xfrm>
            <a:off x="1701544" y="4425697"/>
            <a:ext cx="3797048" cy="2344672"/>
          </a:xfrm>
          <a:prstGeom prst="rect">
            <a:avLst/>
          </a:prstGeom>
          <a:noFill/>
          <a:ln>
            <a:noFill/>
          </a:ln>
        </p:spPr>
      </p:pic>
    </p:spTree>
    <p:extLst>
      <p:ext uri="{BB962C8B-B14F-4D97-AF65-F5344CB8AC3E}">
        <p14:creationId xmlns:p14="http://schemas.microsoft.com/office/powerpoint/2010/main" val="1475078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7">
          <a:extLst>
            <a:ext uri="{FF2B5EF4-FFF2-40B4-BE49-F238E27FC236}">
              <a16:creationId xmlns:a16="http://schemas.microsoft.com/office/drawing/2014/main" id="{B33B69B1-7F8D-AE04-DB0C-8018596AFF52}"/>
            </a:ext>
          </a:extLst>
        </p:cNvPr>
        <p:cNvGrpSpPr/>
        <p:nvPr/>
      </p:nvGrpSpPr>
      <p:grpSpPr>
        <a:xfrm>
          <a:off x="0" y="0"/>
          <a:ext cx="0" cy="0"/>
          <a:chOff x="0" y="0"/>
          <a:chExt cx="0" cy="0"/>
        </a:xfrm>
      </p:grpSpPr>
      <p:sp>
        <p:nvSpPr>
          <p:cNvPr id="528" name="Google Shape;528;p80">
            <a:extLst>
              <a:ext uri="{FF2B5EF4-FFF2-40B4-BE49-F238E27FC236}">
                <a16:creationId xmlns:a16="http://schemas.microsoft.com/office/drawing/2014/main" id="{C2AF64AF-EE33-D372-381E-75C82C6ADF6D}"/>
              </a:ext>
            </a:extLst>
          </p:cNvPr>
          <p:cNvSpPr txBox="1">
            <a:spLocks noGrp="1"/>
          </p:cNvSpPr>
          <p:nvPr>
            <p:ph type="title"/>
          </p:nvPr>
        </p:nvSpPr>
        <p:spPr>
          <a:xfrm>
            <a:off x="415600" y="593367"/>
            <a:ext cx="11360800" cy="763600"/>
          </a:xfrm>
          <a:prstGeom prst="rect">
            <a:avLst/>
          </a:prstGeom>
        </p:spPr>
        <p:txBody>
          <a:bodyPr spcFirstLastPara="1" vert="horz" wrap="square" lIns="91433" tIns="45700" rIns="91433" bIns="45700" rtlCol="0" anchor="ctr" anchorCtr="0">
            <a:normAutofit/>
          </a:bodyPr>
          <a:lstStyle/>
          <a:p>
            <a:r>
              <a:rPr lang="en"/>
              <a:t>Warm IV fluids in pre hospital setting.</a:t>
            </a:r>
            <a:endParaRPr/>
          </a:p>
        </p:txBody>
      </p:sp>
      <p:sp>
        <p:nvSpPr>
          <p:cNvPr id="529" name="Google Shape;529;p80">
            <a:extLst>
              <a:ext uri="{FF2B5EF4-FFF2-40B4-BE49-F238E27FC236}">
                <a16:creationId xmlns:a16="http://schemas.microsoft.com/office/drawing/2014/main" id="{305AE084-B056-67D1-AF13-7153E37B554A}"/>
              </a:ext>
            </a:extLst>
          </p:cNvPr>
          <p:cNvSpPr txBox="1">
            <a:spLocks noGrp="1"/>
          </p:cNvSpPr>
          <p:nvPr>
            <p:ph type="body" idx="1"/>
          </p:nvPr>
        </p:nvSpPr>
        <p:spPr>
          <a:xfrm>
            <a:off x="415600" y="1536633"/>
            <a:ext cx="11360800" cy="1418800"/>
          </a:xfrm>
          <a:prstGeom prst="rect">
            <a:avLst/>
          </a:prstGeom>
        </p:spPr>
        <p:txBody>
          <a:bodyPr spcFirstLastPara="1" vert="horz" wrap="square" lIns="91433" tIns="45700" rIns="91433" bIns="45700" rtlCol="0" anchor="t" anchorCtr="0">
            <a:normAutofit/>
          </a:bodyPr>
          <a:lstStyle/>
          <a:p>
            <a:pPr indent="-482588">
              <a:lnSpc>
                <a:spcPct val="95000"/>
              </a:lnSpc>
              <a:spcBef>
                <a:spcPts val="1600"/>
              </a:spcBef>
              <a:buSzPts val="2100"/>
              <a:buFont typeface="Arial"/>
              <a:buChar char="-"/>
            </a:pPr>
            <a:r>
              <a:rPr lang="en">
                <a:highlight>
                  <a:srgbClr val="FFFFFF"/>
                </a:highlight>
                <a:latin typeface="Arial"/>
                <a:ea typeface="Arial"/>
                <a:cs typeface="Arial"/>
                <a:sym typeface="Arial"/>
              </a:rPr>
              <a:t>IV/IO - Warm crystalloid fluids of 20 mL/kg, if available, in 500 mL increments up to a total of 2L</a:t>
            </a:r>
            <a:endParaRPr>
              <a:highlight>
                <a:srgbClr val="FFFFFF"/>
              </a:highlight>
            </a:endParaRPr>
          </a:p>
        </p:txBody>
      </p:sp>
      <p:pic>
        <p:nvPicPr>
          <p:cNvPr id="530" name="Google Shape;530;p80">
            <a:extLst>
              <a:ext uri="{FF2B5EF4-FFF2-40B4-BE49-F238E27FC236}">
                <a16:creationId xmlns:a16="http://schemas.microsoft.com/office/drawing/2014/main" id="{9A7CB08E-D47E-E3E4-7D2A-2EFFB8B3F677}"/>
              </a:ext>
            </a:extLst>
          </p:cNvPr>
          <p:cNvPicPr preferRelativeResize="0"/>
          <p:nvPr/>
        </p:nvPicPr>
        <p:blipFill>
          <a:blip r:embed="rId3">
            <a:alphaModFix/>
          </a:blip>
          <a:stretch>
            <a:fillRect/>
          </a:stretch>
        </p:blipFill>
        <p:spPr>
          <a:xfrm>
            <a:off x="0" y="3265667"/>
            <a:ext cx="2858000" cy="3592333"/>
          </a:xfrm>
          <a:prstGeom prst="rect">
            <a:avLst/>
          </a:prstGeom>
          <a:noFill/>
          <a:ln>
            <a:noFill/>
          </a:ln>
        </p:spPr>
      </p:pic>
      <p:pic>
        <p:nvPicPr>
          <p:cNvPr id="531" name="Google Shape;531;p80">
            <a:extLst>
              <a:ext uri="{FF2B5EF4-FFF2-40B4-BE49-F238E27FC236}">
                <a16:creationId xmlns:a16="http://schemas.microsoft.com/office/drawing/2014/main" id="{B4B67A61-879B-6412-20C3-87C93B959AF8}"/>
              </a:ext>
            </a:extLst>
          </p:cNvPr>
          <p:cNvPicPr preferRelativeResize="0"/>
          <p:nvPr/>
        </p:nvPicPr>
        <p:blipFill>
          <a:blip r:embed="rId4">
            <a:alphaModFix/>
          </a:blip>
          <a:stretch>
            <a:fillRect/>
          </a:stretch>
        </p:blipFill>
        <p:spPr>
          <a:xfrm>
            <a:off x="2858000" y="3265667"/>
            <a:ext cx="4520360" cy="3592333"/>
          </a:xfrm>
          <a:prstGeom prst="rect">
            <a:avLst/>
          </a:prstGeom>
          <a:noFill/>
          <a:ln>
            <a:noFill/>
          </a:ln>
        </p:spPr>
      </p:pic>
      <p:pic>
        <p:nvPicPr>
          <p:cNvPr id="532" name="Google Shape;532;p80">
            <a:extLst>
              <a:ext uri="{FF2B5EF4-FFF2-40B4-BE49-F238E27FC236}">
                <a16:creationId xmlns:a16="http://schemas.microsoft.com/office/drawing/2014/main" id="{8BB61D7E-9898-6F00-1982-ABAE2878B611}"/>
              </a:ext>
            </a:extLst>
          </p:cNvPr>
          <p:cNvPicPr preferRelativeResize="0"/>
          <p:nvPr/>
        </p:nvPicPr>
        <p:blipFill>
          <a:blip r:embed="rId5">
            <a:alphaModFix/>
          </a:blip>
          <a:stretch>
            <a:fillRect/>
          </a:stretch>
        </p:blipFill>
        <p:spPr>
          <a:xfrm>
            <a:off x="7378368" y="2782458"/>
            <a:ext cx="4813633" cy="4075543"/>
          </a:xfrm>
          <a:prstGeom prst="rect">
            <a:avLst/>
          </a:prstGeom>
          <a:noFill/>
          <a:ln>
            <a:noFill/>
          </a:ln>
        </p:spPr>
      </p:pic>
    </p:spTree>
    <p:extLst>
      <p:ext uri="{BB962C8B-B14F-4D97-AF65-F5344CB8AC3E}">
        <p14:creationId xmlns:p14="http://schemas.microsoft.com/office/powerpoint/2010/main" val="3542447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2"/>
          <p:cNvSpPr txBox="1">
            <a:spLocks noGrp="1"/>
          </p:cNvSpPr>
          <p:nvPr>
            <p:ph type="title"/>
          </p:nvPr>
        </p:nvSpPr>
        <p:spPr>
          <a:xfrm>
            <a:off x="415600" y="220333"/>
            <a:ext cx="11360800" cy="763600"/>
          </a:xfrm>
          <a:prstGeom prst="rect">
            <a:avLst/>
          </a:prstGeom>
        </p:spPr>
        <p:txBody>
          <a:bodyPr spcFirstLastPara="1" vert="horz" wrap="square" lIns="91433" tIns="45700" rIns="91433" bIns="45700" rtlCol="0" anchor="ctr" anchorCtr="0">
            <a:normAutofit/>
          </a:bodyPr>
          <a:lstStyle/>
          <a:p>
            <a:pPr algn="ctr"/>
            <a:r>
              <a:rPr lang="en"/>
              <a:t>Trauma and hypothermia</a:t>
            </a:r>
            <a:endParaRPr/>
          </a:p>
        </p:txBody>
      </p:sp>
      <p:sp>
        <p:nvSpPr>
          <p:cNvPr id="543" name="Google Shape;543;p82"/>
          <p:cNvSpPr txBox="1">
            <a:spLocks noGrp="1"/>
          </p:cNvSpPr>
          <p:nvPr>
            <p:ph type="body" idx="1"/>
          </p:nvPr>
        </p:nvSpPr>
        <p:spPr>
          <a:xfrm>
            <a:off x="273300" y="1275933"/>
            <a:ext cx="5822800" cy="4105200"/>
          </a:xfrm>
          <a:prstGeom prst="rect">
            <a:avLst/>
          </a:prstGeom>
        </p:spPr>
        <p:txBody>
          <a:bodyPr spcFirstLastPara="1" vert="horz" wrap="square" lIns="91433" tIns="45700" rIns="91433" bIns="45700" rtlCol="0" anchor="t" anchorCtr="0">
            <a:normAutofit/>
          </a:bodyPr>
          <a:lstStyle/>
          <a:p>
            <a:pPr indent="-482588">
              <a:spcBef>
                <a:spcPts val="1067"/>
              </a:spcBef>
              <a:buSzPts val="2100"/>
              <a:buChar char="-"/>
            </a:pPr>
            <a:r>
              <a:rPr lang="en"/>
              <a:t>Trauma patients at high risk of hypothermia .</a:t>
            </a:r>
            <a:endParaRPr/>
          </a:p>
          <a:p>
            <a:pPr indent="-482588">
              <a:spcBef>
                <a:spcPts val="1067"/>
              </a:spcBef>
              <a:buSzPts val="2100"/>
              <a:buChar char="-"/>
            </a:pPr>
            <a:r>
              <a:rPr lang="en"/>
              <a:t>Triad of death</a:t>
            </a:r>
            <a:endParaRPr/>
          </a:p>
          <a:p>
            <a:pPr indent="-482588">
              <a:spcBef>
                <a:spcPts val="1067"/>
              </a:spcBef>
              <a:buSzPts val="2100"/>
              <a:buChar char="-"/>
            </a:pPr>
            <a:r>
              <a:rPr lang="en"/>
              <a:t>Keep warm and dry.</a:t>
            </a:r>
            <a:endParaRPr/>
          </a:p>
        </p:txBody>
      </p:sp>
      <p:pic>
        <p:nvPicPr>
          <p:cNvPr id="544" name="Google Shape;544;p82"/>
          <p:cNvPicPr preferRelativeResize="0"/>
          <p:nvPr/>
        </p:nvPicPr>
        <p:blipFill>
          <a:blip r:embed="rId3">
            <a:alphaModFix/>
          </a:blip>
          <a:stretch>
            <a:fillRect/>
          </a:stretch>
        </p:blipFill>
        <p:spPr>
          <a:xfrm>
            <a:off x="6096001" y="983933"/>
            <a:ext cx="6096068" cy="5171032"/>
          </a:xfrm>
          <a:prstGeom prst="rect">
            <a:avLst/>
          </a:prstGeom>
          <a:noFill/>
          <a:ln>
            <a:noFill/>
          </a:ln>
        </p:spPr>
      </p:pic>
      <p:pic>
        <p:nvPicPr>
          <p:cNvPr id="545" name="Google Shape;545;p82"/>
          <p:cNvPicPr preferRelativeResize="0"/>
          <p:nvPr/>
        </p:nvPicPr>
        <p:blipFill>
          <a:blip r:embed="rId4">
            <a:alphaModFix/>
          </a:blip>
          <a:stretch>
            <a:fillRect/>
          </a:stretch>
        </p:blipFill>
        <p:spPr>
          <a:xfrm>
            <a:off x="1775701" y="3429001"/>
            <a:ext cx="4320300" cy="27259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5E34-1AAA-7A47-97A8-64266C3A3BAC}"/>
              </a:ext>
            </a:extLst>
          </p:cNvPr>
          <p:cNvSpPr>
            <a:spLocks noGrp="1"/>
          </p:cNvSpPr>
          <p:nvPr>
            <p:ph type="title"/>
          </p:nvPr>
        </p:nvSpPr>
        <p:spPr>
          <a:xfrm>
            <a:off x="516758" y="304751"/>
            <a:ext cx="9905998" cy="1905000"/>
          </a:xfrm>
        </p:spPr>
        <p:txBody>
          <a:bodyPr/>
          <a:lstStyle/>
          <a:p>
            <a:r>
              <a:rPr lang="en-US" dirty="0"/>
              <a:t>Rewarming</a:t>
            </a:r>
          </a:p>
        </p:txBody>
      </p:sp>
      <p:sp>
        <p:nvSpPr>
          <p:cNvPr id="3" name="Content Placeholder 2">
            <a:extLst>
              <a:ext uri="{FF2B5EF4-FFF2-40B4-BE49-F238E27FC236}">
                <a16:creationId xmlns:a16="http://schemas.microsoft.com/office/drawing/2014/main" id="{310AB7F4-42EA-6E48-8403-8250BFBDB1AB}"/>
              </a:ext>
            </a:extLst>
          </p:cNvPr>
          <p:cNvSpPr>
            <a:spLocks noGrp="1"/>
          </p:cNvSpPr>
          <p:nvPr>
            <p:ph idx="1"/>
          </p:nvPr>
        </p:nvSpPr>
        <p:spPr>
          <a:xfrm>
            <a:off x="421386" y="1993024"/>
            <a:ext cx="7254240" cy="3604843"/>
          </a:xfrm>
        </p:spPr>
        <p:txBody>
          <a:bodyPr anchor="t"/>
          <a:lstStyle/>
          <a:p>
            <a:r>
              <a:rPr lang="en-US" dirty="0"/>
              <a:t>Guided by the stage of hypothermia:</a:t>
            </a:r>
          </a:p>
        </p:txBody>
      </p:sp>
      <p:pic>
        <p:nvPicPr>
          <p:cNvPr id="5" name="Picture 4" descr="Table&#10;&#10;Description automatically generated">
            <a:extLst>
              <a:ext uri="{FF2B5EF4-FFF2-40B4-BE49-F238E27FC236}">
                <a16:creationId xmlns:a16="http://schemas.microsoft.com/office/drawing/2014/main" id="{5FD26CEC-DDBB-2448-9D67-BD46ECB2BAE8}"/>
              </a:ext>
            </a:extLst>
          </p:cNvPr>
          <p:cNvPicPr>
            <a:picLocks noChangeAspect="1"/>
          </p:cNvPicPr>
          <p:nvPr/>
        </p:nvPicPr>
        <p:blipFill>
          <a:blip r:embed="rId3"/>
          <a:stretch>
            <a:fillRect/>
          </a:stretch>
        </p:blipFill>
        <p:spPr>
          <a:xfrm>
            <a:off x="516758" y="2514600"/>
            <a:ext cx="5594104" cy="4038600"/>
          </a:xfrm>
          <a:prstGeom prst="rect">
            <a:avLst/>
          </a:prstGeom>
        </p:spPr>
      </p:pic>
      <p:pic>
        <p:nvPicPr>
          <p:cNvPr id="7" name="Picture 6" descr="Table&#10;&#10;Description automatically generated with low confidence">
            <a:extLst>
              <a:ext uri="{FF2B5EF4-FFF2-40B4-BE49-F238E27FC236}">
                <a16:creationId xmlns:a16="http://schemas.microsoft.com/office/drawing/2014/main" id="{CE155CCE-F112-CE42-9206-AD45EB03C48A}"/>
              </a:ext>
            </a:extLst>
          </p:cNvPr>
          <p:cNvPicPr>
            <a:picLocks noChangeAspect="1"/>
          </p:cNvPicPr>
          <p:nvPr/>
        </p:nvPicPr>
        <p:blipFill rotWithShape="1">
          <a:blip r:embed="rId4"/>
          <a:srcRect t="10549"/>
          <a:stretch/>
        </p:blipFill>
        <p:spPr>
          <a:xfrm>
            <a:off x="6096000" y="2514600"/>
            <a:ext cx="5114274" cy="4038649"/>
          </a:xfrm>
          <a:prstGeom prst="rect">
            <a:avLst/>
          </a:prstGeom>
        </p:spPr>
      </p:pic>
    </p:spTree>
    <p:extLst>
      <p:ext uri="{BB962C8B-B14F-4D97-AF65-F5344CB8AC3E}">
        <p14:creationId xmlns:p14="http://schemas.microsoft.com/office/powerpoint/2010/main" val="4078072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DC98-8982-934D-9736-21BFBA0699C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Passive rewarming</a:t>
            </a:r>
          </a:p>
        </p:txBody>
      </p:sp>
      <p:sp>
        <p:nvSpPr>
          <p:cNvPr id="3" name="Content Placeholder 2">
            <a:extLst>
              <a:ext uri="{FF2B5EF4-FFF2-40B4-BE49-F238E27FC236}">
                <a16:creationId xmlns:a16="http://schemas.microsoft.com/office/drawing/2014/main" id="{E6C75069-092D-4A43-AE16-754DE6A06BE3}"/>
              </a:ext>
            </a:extLst>
          </p:cNvPr>
          <p:cNvSpPr>
            <a:spLocks noGrp="1"/>
          </p:cNvSpPr>
          <p:nvPr>
            <p:ph sz="half" idx="1"/>
          </p:nvPr>
        </p:nvSpPr>
        <p:spPr>
          <a:xfrm>
            <a:off x="640080" y="2472848"/>
            <a:ext cx="4671622" cy="3356451"/>
          </a:xfrm>
        </p:spPr>
        <p:txBody>
          <a:bodyPr vert="horz" lIns="91440" tIns="45720" rIns="91440" bIns="45720" rtlCol="0">
            <a:normAutofit/>
          </a:bodyPr>
          <a:lstStyle/>
          <a:p>
            <a:r>
              <a:rPr lang="en-US" sz="2400" dirty="0"/>
              <a:t>Packaging patient</a:t>
            </a:r>
          </a:p>
          <a:p>
            <a:r>
              <a:rPr lang="en-US" sz="2400" dirty="0"/>
              <a:t>Utilize intact shiver response</a:t>
            </a:r>
          </a:p>
          <a:p>
            <a:r>
              <a:rPr lang="en-US" sz="2400" dirty="0"/>
              <a:t>Rewarm at 0.5-2.0 ℃ /hr.</a:t>
            </a:r>
          </a:p>
        </p:txBody>
      </p:sp>
      <p:pic>
        <p:nvPicPr>
          <p:cNvPr id="4" name="Picture 6" descr="hugglehoodieblanket, Fleece, hooded, hooededcoat">
            <a:extLst>
              <a:ext uri="{FF2B5EF4-FFF2-40B4-BE49-F238E27FC236}">
                <a16:creationId xmlns:a16="http://schemas.microsoft.com/office/drawing/2014/main" id="{90792CE2-AC6F-3E46-AEA9-0F657059C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09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4430-4D66-8E43-9602-E9F95A7C6D54}"/>
              </a:ext>
            </a:extLst>
          </p:cNvPr>
          <p:cNvSpPr>
            <a:spLocks noGrp="1"/>
          </p:cNvSpPr>
          <p:nvPr>
            <p:ph type="title"/>
          </p:nvPr>
        </p:nvSpPr>
        <p:spPr>
          <a:xfrm>
            <a:off x="1104900" y="0"/>
            <a:ext cx="9905998" cy="1905000"/>
          </a:xfrm>
        </p:spPr>
        <p:txBody>
          <a:bodyPr/>
          <a:lstStyle/>
          <a:p>
            <a:pPr algn="ctr"/>
            <a:r>
              <a:rPr lang="en-US" dirty="0"/>
              <a:t>Insulation/packing Pre-hospital</a:t>
            </a:r>
          </a:p>
        </p:txBody>
      </p:sp>
      <p:pic>
        <p:nvPicPr>
          <p:cNvPr id="6146" name="Picture 2">
            <a:extLst>
              <a:ext uri="{FF2B5EF4-FFF2-40B4-BE49-F238E27FC236}">
                <a16:creationId xmlns:a16="http://schemas.microsoft.com/office/drawing/2014/main" id="{E985F228-89EC-2A41-BAD0-2EA904C7F2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4900" y="1569732"/>
            <a:ext cx="9944100" cy="484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86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2">
          <a:extLst>
            <a:ext uri="{FF2B5EF4-FFF2-40B4-BE49-F238E27FC236}">
              <a16:creationId xmlns:a16="http://schemas.microsoft.com/office/drawing/2014/main" id="{B1DD1151-E476-3809-256E-1B7844E49923}"/>
            </a:ext>
          </a:extLst>
        </p:cNvPr>
        <p:cNvGrpSpPr/>
        <p:nvPr/>
      </p:nvGrpSpPr>
      <p:grpSpPr>
        <a:xfrm>
          <a:off x="0" y="0"/>
          <a:ext cx="0" cy="0"/>
          <a:chOff x="0" y="0"/>
          <a:chExt cx="0" cy="0"/>
        </a:xfrm>
      </p:grpSpPr>
      <p:pic>
        <p:nvPicPr>
          <p:cNvPr id="205" name="Google Shape;205;p36">
            <a:extLst>
              <a:ext uri="{FF2B5EF4-FFF2-40B4-BE49-F238E27FC236}">
                <a16:creationId xmlns:a16="http://schemas.microsoft.com/office/drawing/2014/main" id="{03AC3244-9ED5-5C61-CD40-9828248A8067}"/>
              </a:ext>
            </a:extLst>
          </p:cNvPr>
          <p:cNvPicPr preferRelativeResize="0"/>
          <p:nvPr/>
        </p:nvPicPr>
        <p:blipFill>
          <a:blip r:embed="rId3"/>
          <a:stretch>
            <a:fillRect/>
          </a:stretch>
        </p:blipFill>
        <p:spPr>
          <a:xfrm>
            <a:off x="3576601" y="1853443"/>
            <a:ext cx="4879771" cy="4010884"/>
          </a:xfrm>
          <a:prstGeom prst="rect">
            <a:avLst/>
          </a:prstGeom>
          <a:noFill/>
        </p:spPr>
      </p:pic>
      <p:sp>
        <p:nvSpPr>
          <p:cNvPr id="3" name="TextBox 2">
            <a:extLst>
              <a:ext uri="{FF2B5EF4-FFF2-40B4-BE49-F238E27FC236}">
                <a16:creationId xmlns:a16="http://schemas.microsoft.com/office/drawing/2014/main" id="{9488B9F1-62FC-3D8F-A2ED-D7E77FC9486C}"/>
              </a:ext>
            </a:extLst>
          </p:cNvPr>
          <p:cNvSpPr txBox="1"/>
          <p:nvPr/>
        </p:nvSpPr>
        <p:spPr>
          <a:xfrm>
            <a:off x="1577009" y="608952"/>
            <a:ext cx="9037982" cy="769441"/>
          </a:xfrm>
          <a:prstGeom prst="rect">
            <a:avLst/>
          </a:prstGeom>
          <a:noFill/>
        </p:spPr>
        <p:txBody>
          <a:bodyPr wrap="square">
            <a:spAutoFit/>
          </a:bodyPr>
          <a:lstStyle/>
          <a:p>
            <a:pPr algn="ctr"/>
            <a:r>
              <a:rPr lang="en-US" sz="4400" dirty="0"/>
              <a:t>Insulation/packing Pre-hospital</a:t>
            </a:r>
          </a:p>
        </p:txBody>
      </p:sp>
    </p:spTree>
    <p:extLst>
      <p:ext uri="{BB962C8B-B14F-4D97-AF65-F5344CB8AC3E}">
        <p14:creationId xmlns:p14="http://schemas.microsoft.com/office/powerpoint/2010/main" val="1593829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9FC75-6284-37C4-7244-5998114FC3DE}"/>
            </a:ext>
          </a:extLst>
        </p:cNvPr>
        <p:cNvGrpSpPr/>
        <p:nvPr/>
      </p:nvGrpSpPr>
      <p:grpSpPr>
        <a:xfrm>
          <a:off x="0" y="0"/>
          <a:ext cx="0" cy="0"/>
          <a:chOff x="0" y="0"/>
          <a:chExt cx="0" cy="0"/>
        </a:xfrm>
      </p:grpSpPr>
      <p:pic>
        <p:nvPicPr>
          <p:cNvPr id="5" name="Picture 4" descr="A group of people helping a person&#10;&#10;Description automatically generated with low confidence">
            <a:extLst>
              <a:ext uri="{FF2B5EF4-FFF2-40B4-BE49-F238E27FC236}">
                <a16:creationId xmlns:a16="http://schemas.microsoft.com/office/drawing/2014/main" id="{37A62B8A-8FC9-4909-3D3F-E2EBF65C4C26}"/>
              </a:ext>
            </a:extLst>
          </p:cNvPr>
          <p:cNvPicPr>
            <a:picLocks noChangeAspect="1"/>
          </p:cNvPicPr>
          <p:nvPr/>
        </p:nvPicPr>
        <p:blipFill rotWithShape="1">
          <a:blip r:embed="rId2"/>
          <a:srcRect t="18513" r="-3" b="-3"/>
          <a:stretch/>
        </p:blipFill>
        <p:spPr>
          <a:xfrm>
            <a:off x="2058574" y="1247275"/>
            <a:ext cx="8074853" cy="3849303"/>
          </a:xfrm>
          <a:prstGeom prst="rect">
            <a:avLst/>
          </a:prstGeom>
        </p:spPr>
      </p:pic>
    </p:spTree>
    <p:extLst>
      <p:ext uri="{BB962C8B-B14F-4D97-AF65-F5344CB8AC3E}">
        <p14:creationId xmlns:p14="http://schemas.microsoft.com/office/powerpoint/2010/main" val="326070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4"/>
          <p:cNvSpPr txBox="1">
            <a:spLocks noGrp="1"/>
          </p:cNvSpPr>
          <p:nvPr>
            <p:ph type="title"/>
          </p:nvPr>
        </p:nvSpPr>
        <p:spPr>
          <a:xfrm>
            <a:off x="415600" y="593367"/>
            <a:ext cx="11360800" cy="763600"/>
          </a:xfrm>
          <a:prstGeom prst="rect">
            <a:avLst/>
          </a:prstGeom>
        </p:spPr>
        <p:txBody>
          <a:bodyPr spcFirstLastPara="1" vert="horz" wrap="square" lIns="91433" tIns="45700" rIns="91433" bIns="45700" rtlCol="0" anchor="ctr" anchorCtr="0">
            <a:normAutofit/>
          </a:bodyPr>
          <a:lstStyle/>
          <a:p>
            <a:pPr algn="ctr"/>
            <a:r>
              <a:rPr lang="en"/>
              <a:t>Hypothermia</a:t>
            </a:r>
            <a:endParaRPr/>
          </a:p>
        </p:txBody>
      </p:sp>
      <p:sp>
        <p:nvSpPr>
          <p:cNvPr id="488" name="Google Shape;488;p74"/>
          <p:cNvSpPr txBox="1">
            <a:spLocks noGrp="1"/>
          </p:cNvSpPr>
          <p:nvPr>
            <p:ph type="body" idx="1"/>
          </p:nvPr>
        </p:nvSpPr>
        <p:spPr>
          <a:xfrm>
            <a:off x="517200" y="1986433"/>
            <a:ext cx="7676800" cy="3788000"/>
          </a:xfrm>
          <a:prstGeom prst="rect">
            <a:avLst/>
          </a:prstGeom>
        </p:spPr>
        <p:txBody>
          <a:bodyPr spcFirstLastPara="1" vert="horz" wrap="square" lIns="91433" tIns="45700" rIns="91433" bIns="45700" rtlCol="0" anchor="t" anchorCtr="0">
            <a:noAutofit/>
          </a:bodyPr>
          <a:lstStyle/>
          <a:p>
            <a:pPr indent="-482588">
              <a:spcBef>
                <a:spcPts val="1067"/>
              </a:spcBef>
              <a:buSzPts val="2100"/>
              <a:buChar char="-"/>
            </a:pPr>
            <a:r>
              <a:rPr lang="en" dirty="0"/>
              <a:t>Body temperature  of &lt; 35°C (95°F)</a:t>
            </a:r>
            <a:endParaRPr dirty="0"/>
          </a:p>
          <a:p>
            <a:pPr marL="0" indent="0">
              <a:spcBef>
                <a:spcPts val="1067"/>
              </a:spcBef>
              <a:buNone/>
            </a:pPr>
            <a:endParaRPr dirty="0"/>
          </a:p>
          <a:p>
            <a:pPr indent="-482588">
              <a:spcBef>
                <a:spcPts val="1067"/>
              </a:spcBef>
              <a:buSzPts val="2100"/>
              <a:buChar char="-"/>
            </a:pPr>
            <a:r>
              <a:rPr lang="en" dirty="0"/>
              <a:t>Can you become hypothermic in warmer weather…say 50°C?</a:t>
            </a:r>
            <a:endParaRPr dirty="0"/>
          </a:p>
          <a:p>
            <a:pPr marL="0" indent="0">
              <a:spcBef>
                <a:spcPts val="1067"/>
              </a:spcBef>
              <a:buNone/>
            </a:pPr>
            <a:endParaRPr dirty="0"/>
          </a:p>
          <a:p>
            <a:pPr indent="-482588">
              <a:spcBef>
                <a:spcPts val="1067"/>
              </a:spcBef>
              <a:buSzPts val="2100"/>
              <a:buChar char="-"/>
            </a:pPr>
            <a:r>
              <a:rPr lang="en" dirty="0"/>
              <a:t>What about water that is 60°-70F°?</a:t>
            </a:r>
            <a:endParaRPr dirty="0"/>
          </a:p>
          <a:p>
            <a:pPr marL="0" indent="0">
              <a:spcBef>
                <a:spcPts val="1067"/>
              </a:spcBef>
              <a:buNone/>
            </a:pPr>
            <a:endParaRPr dirty="0"/>
          </a:p>
        </p:txBody>
      </p:sp>
      <p:pic>
        <p:nvPicPr>
          <p:cNvPr id="489" name="Google Shape;489;p74"/>
          <p:cNvPicPr preferRelativeResize="0"/>
          <p:nvPr/>
        </p:nvPicPr>
        <p:blipFill>
          <a:blip r:embed="rId3">
            <a:alphaModFix/>
          </a:blip>
          <a:stretch>
            <a:fillRect/>
          </a:stretch>
        </p:blipFill>
        <p:spPr>
          <a:xfrm>
            <a:off x="8700667" y="127133"/>
            <a:ext cx="3338000" cy="3787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erbach: Wilderness Medicine, 6th ed. Rewarming Options Passive External •  Thermal stabilization Active • Radiant heat •">
            <a:extLst>
              <a:ext uri="{FF2B5EF4-FFF2-40B4-BE49-F238E27FC236}">
                <a16:creationId xmlns:a16="http://schemas.microsoft.com/office/drawing/2014/main" id="{D4E03228-2165-0143-81E7-3AF8C1767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89" y="3204615"/>
            <a:ext cx="5069598" cy="2817813"/>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Induction of Hypothermia in the Cryonics Patient: Theory and Technique,  Part 2 | CHRONOSPHERE">
            <a:extLst>
              <a:ext uri="{FF2B5EF4-FFF2-40B4-BE49-F238E27FC236}">
                <a16:creationId xmlns:a16="http://schemas.microsoft.com/office/drawing/2014/main" id="{145E7677-362A-2449-9743-9EF6A6425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012" y="1915820"/>
            <a:ext cx="2496025" cy="416967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6201C6-87FD-C541-A5E2-5170F44E0C40}"/>
              </a:ext>
            </a:extLst>
          </p:cNvPr>
          <p:cNvSpPr>
            <a:spLocks noGrp="1"/>
          </p:cNvSpPr>
          <p:nvPr>
            <p:ph type="title"/>
          </p:nvPr>
        </p:nvSpPr>
        <p:spPr>
          <a:xfrm>
            <a:off x="266700" y="57137"/>
            <a:ext cx="10515600" cy="1505883"/>
          </a:xfrm>
        </p:spPr>
        <p:txBody>
          <a:bodyPr vert="horz" lIns="91440" tIns="45720" rIns="91440" bIns="45720" rtlCol="0" anchor="ctr">
            <a:normAutofit/>
          </a:bodyPr>
          <a:lstStyle/>
          <a:p>
            <a:r>
              <a:rPr lang="en-US" sz="4000" kern="1200" dirty="0">
                <a:solidFill>
                  <a:schemeClr val="tx1"/>
                </a:solidFill>
                <a:latin typeface="+mj-lt"/>
                <a:ea typeface="+mj-ea"/>
                <a:cs typeface="+mj-cs"/>
              </a:rPr>
              <a:t>Hospital Rewarming: Lavage</a:t>
            </a:r>
          </a:p>
        </p:txBody>
      </p:sp>
      <p:pic>
        <p:nvPicPr>
          <p:cNvPr id="3078" name="Picture 6" descr="HESI Case Studies | Nursing school tips, Nursing school humor, Nursing study">
            <a:extLst>
              <a:ext uri="{FF2B5EF4-FFF2-40B4-BE49-F238E27FC236}">
                <a16:creationId xmlns:a16="http://schemas.microsoft.com/office/drawing/2014/main" id="{2A7533DE-3981-6447-B841-9464C28DC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7062" y="2269724"/>
            <a:ext cx="2969172" cy="37527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409190-C0A8-1B42-9F46-3B582E2BFC0C}"/>
              </a:ext>
            </a:extLst>
          </p:cNvPr>
          <p:cNvSpPr txBox="1"/>
          <p:nvPr/>
        </p:nvSpPr>
        <p:spPr>
          <a:xfrm>
            <a:off x="1387800" y="6022428"/>
            <a:ext cx="975011" cy="369332"/>
          </a:xfrm>
          <a:prstGeom prst="rect">
            <a:avLst/>
          </a:prstGeom>
          <a:noFill/>
        </p:spPr>
        <p:txBody>
          <a:bodyPr wrap="none" rtlCol="0">
            <a:spAutoFit/>
          </a:bodyPr>
          <a:lstStyle/>
          <a:p>
            <a:r>
              <a:rPr lang="en-US" dirty="0"/>
              <a:t>Thoracic</a:t>
            </a:r>
          </a:p>
        </p:txBody>
      </p:sp>
      <p:sp>
        <p:nvSpPr>
          <p:cNvPr id="6" name="TextBox 5">
            <a:extLst>
              <a:ext uri="{FF2B5EF4-FFF2-40B4-BE49-F238E27FC236}">
                <a16:creationId xmlns:a16="http://schemas.microsoft.com/office/drawing/2014/main" id="{78C086AD-414E-E645-A7EC-FE615592E9F6}"/>
              </a:ext>
            </a:extLst>
          </p:cNvPr>
          <p:cNvSpPr txBox="1"/>
          <p:nvPr/>
        </p:nvSpPr>
        <p:spPr>
          <a:xfrm>
            <a:off x="6589986" y="6085490"/>
            <a:ext cx="1144416" cy="369332"/>
          </a:xfrm>
          <a:prstGeom prst="rect">
            <a:avLst/>
          </a:prstGeom>
          <a:noFill/>
        </p:spPr>
        <p:txBody>
          <a:bodyPr wrap="none" rtlCol="0">
            <a:spAutoFit/>
          </a:bodyPr>
          <a:lstStyle/>
          <a:p>
            <a:r>
              <a:rPr lang="en-US" dirty="0"/>
              <a:t>Peritoneal</a:t>
            </a:r>
          </a:p>
        </p:txBody>
      </p:sp>
      <p:sp>
        <p:nvSpPr>
          <p:cNvPr id="7" name="TextBox 6">
            <a:extLst>
              <a:ext uri="{FF2B5EF4-FFF2-40B4-BE49-F238E27FC236}">
                <a16:creationId xmlns:a16="http://schemas.microsoft.com/office/drawing/2014/main" id="{89E97BE0-B41B-2F4F-8D50-002396424603}"/>
              </a:ext>
            </a:extLst>
          </p:cNvPr>
          <p:cNvSpPr txBox="1"/>
          <p:nvPr/>
        </p:nvSpPr>
        <p:spPr>
          <a:xfrm>
            <a:off x="9585434" y="6022428"/>
            <a:ext cx="912429" cy="369332"/>
          </a:xfrm>
          <a:prstGeom prst="rect">
            <a:avLst/>
          </a:prstGeom>
          <a:noFill/>
        </p:spPr>
        <p:txBody>
          <a:bodyPr wrap="none" rtlCol="0">
            <a:spAutoFit/>
          </a:bodyPr>
          <a:lstStyle/>
          <a:p>
            <a:r>
              <a:rPr lang="en-US" dirty="0"/>
              <a:t>Bladder</a:t>
            </a:r>
          </a:p>
        </p:txBody>
      </p:sp>
    </p:spTree>
    <p:extLst>
      <p:ext uri="{BB962C8B-B14F-4D97-AF65-F5344CB8AC3E}">
        <p14:creationId xmlns:p14="http://schemas.microsoft.com/office/powerpoint/2010/main" val="4044331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08EB-DE98-7549-8E7C-F172FA9E9FD1}"/>
              </a:ext>
            </a:extLst>
          </p:cNvPr>
          <p:cNvSpPr>
            <a:spLocks noGrp="1"/>
          </p:cNvSpPr>
          <p:nvPr>
            <p:ph type="title"/>
          </p:nvPr>
        </p:nvSpPr>
        <p:spPr>
          <a:xfrm>
            <a:off x="430924" y="114300"/>
            <a:ext cx="9905998" cy="1905000"/>
          </a:xfrm>
        </p:spPr>
        <p:txBody>
          <a:bodyPr/>
          <a:lstStyle/>
          <a:p>
            <a:r>
              <a:rPr lang="en-US" b="1" dirty="0"/>
              <a:t>Extracorporeal Mechanical Oxygenation (ECMO)</a:t>
            </a:r>
          </a:p>
        </p:txBody>
      </p:sp>
      <p:sp>
        <p:nvSpPr>
          <p:cNvPr id="5" name="Content Placeholder 4">
            <a:extLst>
              <a:ext uri="{FF2B5EF4-FFF2-40B4-BE49-F238E27FC236}">
                <a16:creationId xmlns:a16="http://schemas.microsoft.com/office/drawing/2014/main" id="{9EA401CA-2F0D-FB4F-B8FC-710557C0026F}"/>
              </a:ext>
            </a:extLst>
          </p:cNvPr>
          <p:cNvSpPr>
            <a:spLocks noGrp="1"/>
          </p:cNvSpPr>
          <p:nvPr>
            <p:ph sz="half" idx="2"/>
          </p:nvPr>
        </p:nvSpPr>
        <p:spPr>
          <a:xfrm>
            <a:off x="353134" y="1924050"/>
            <a:ext cx="5742866" cy="4169432"/>
          </a:xfrm>
        </p:spPr>
        <p:txBody>
          <a:bodyPr anchor="t">
            <a:normAutofit/>
          </a:bodyPr>
          <a:lstStyle/>
          <a:p>
            <a:r>
              <a:rPr lang="en-US" sz="2400" dirty="0"/>
              <a:t>A-V ECMO is the gold standard if it available</a:t>
            </a:r>
          </a:p>
          <a:p>
            <a:r>
              <a:rPr lang="en-US" sz="2400" dirty="0"/>
              <a:t>Most rapid rewarming method</a:t>
            </a:r>
          </a:p>
          <a:p>
            <a:endParaRPr lang="en-US" sz="2400" dirty="0"/>
          </a:p>
          <a:p>
            <a:r>
              <a:rPr lang="en-US" sz="2400" dirty="0"/>
              <a:t>Not available everywhere</a:t>
            </a:r>
          </a:p>
          <a:p>
            <a:r>
              <a:rPr lang="en-US" sz="2400" dirty="0"/>
              <a:t>Invasive</a:t>
            </a:r>
          </a:p>
          <a:p>
            <a:r>
              <a:rPr lang="en-US" sz="2400" dirty="0"/>
              <a:t>Expensive</a:t>
            </a:r>
          </a:p>
          <a:p>
            <a:pPr marL="0" indent="0">
              <a:buNone/>
            </a:pPr>
            <a:endParaRPr lang="en-US" sz="2400" dirty="0"/>
          </a:p>
        </p:txBody>
      </p:sp>
      <p:pic>
        <p:nvPicPr>
          <p:cNvPr id="2050" name="Picture 2" descr="Best Practices: Treating Hypothermic Patients - online presentation">
            <a:extLst>
              <a:ext uri="{FF2B5EF4-FFF2-40B4-BE49-F238E27FC236}">
                <a16:creationId xmlns:a16="http://schemas.microsoft.com/office/drawing/2014/main" id="{B1CE4A46-B37E-9540-9482-106C7E47F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790" y="1844675"/>
            <a:ext cx="5665076" cy="424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57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79376-C5B9-AF4D-9B71-89BD7087C53D}"/>
              </a:ext>
            </a:extLst>
          </p:cNvPr>
          <p:cNvSpPr>
            <a:spLocks noGrp="1"/>
          </p:cNvSpPr>
          <p:nvPr>
            <p:ph type="title"/>
          </p:nvPr>
        </p:nvSpPr>
        <p:spPr>
          <a:xfrm>
            <a:off x="742950" y="19050"/>
            <a:ext cx="9905998" cy="1905000"/>
          </a:xfrm>
        </p:spPr>
        <p:txBody>
          <a:bodyPr/>
          <a:lstStyle/>
          <a:p>
            <a:pPr algn="ctr"/>
            <a:r>
              <a:rPr lang="en-US" dirty="0"/>
              <a:t>Clinical Scenario</a:t>
            </a:r>
          </a:p>
        </p:txBody>
      </p:sp>
      <p:sp>
        <p:nvSpPr>
          <p:cNvPr id="3" name="Content Placeholder 2">
            <a:extLst>
              <a:ext uri="{FF2B5EF4-FFF2-40B4-BE49-F238E27FC236}">
                <a16:creationId xmlns:a16="http://schemas.microsoft.com/office/drawing/2014/main" id="{746EAE03-5EC8-3B45-B6D5-D77FF5FA125A}"/>
              </a:ext>
            </a:extLst>
          </p:cNvPr>
          <p:cNvSpPr>
            <a:spLocks noGrp="1"/>
          </p:cNvSpPr>
          <p:nvPr>
            <p:ph idx="1"/>
          </p:nvPr>
        </p:nvSpPr>
        <p:spPr>
          <a:xfrm>
            <a:off x="742950" y="1924050"/>
            <a:ext cx="11182350" cy="4648199"/>
          </a:xfrm>
        </p:spPr>
        <p:txBody>
          <a:bodyPr anchor="t"/>
          <a:lstStyle/>
          <a:p>
            <a:r>
              <a:rPr lang="en-US" dirty="0"/>
              <a:t>EMS is called to a nearby park where an unidentified middle-aged woman was found on the ground near a park bench. She has no palpable pulse, and there is an unknown downtime. On exam, her pupils are fixed and dilated, and her body feels cold to the touch.</a:t>
            </a:r>
          </a:p>
          <a:p>
            <a:pPr lvl="1"/>
            <a:r>
              <a:rPr lang="en-US" dirty="0"/>
              <a:t>Should you start of withhold CPR?</a:t>
            </a:r>
          </a:p>
          <a:p>
            <a:pPr lvl="1"/>
            <a:r>
              <a:rPr lang="en-US" dirty="0"/>
              <a:t>For a frozen heart, what are the indications for defibrillation? </a:t>
            </a:r>
          </a:p>
          <a:p>
            <a:pPr lvl="1"/>
            <a:r>
              <a:rPr lang="en-US" dirty="0"/>
              <a:t>ACLS – Other considerations for Rx administration </a:t>
            </a:r>
          </a:p>
        </p:txBody>
      </p:sp>
    </p:spTree>
    <p:extLst>
      <p:ext uri="{BB962C8B-B14F-4D97-AF65-F5344CB8AC3E}">
        <p14:creationId xmlns:p14="http://schemas.microsoft.com/office/powerpoint/2010/main" val="135932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D274-951B-6F45-9431-0EA8C787C99E}"/>
              </a:ext>
            </a:extLst>
          </p:cNvPr>
          <p:cNvSpPr>
            <a:spLocks noGrp="1"/>
          </p:cNvSpPr>
          <p:nvPr>
            <p:ph type="title"/>
          </p:nvPr>
        </p:nvSpPr>
        <p:spPr>
          <a:xfrm>
            <a:off x="1141413" y="266700"/>
            <a:ext cx="9905998" cy="1905000"/>
          </a:xfrm>
        </p:spPr>
        <p:txBody>
          <a:bodyPr/>
          <a:lstStyle/>
          <a:p>
            <a:r>
              <a:rPr lang="en-US" dirty="0"/>
              <a:t>When to initiate CPR in Hypothermic Patients</a:t>
            </a:r>
          </a:p>
        </p:txBody>
      </p:sp>
      <p:sp>
        <p:nvSpPr>
          <p:cNvPr id="3" name="Content Placeholder 2">
            <a:extLst>
              <a:ext uri="{FF2B5EF4-FFF2-40B4-BE49-F238E27FC236}">
                <a16:creationId xmlns:a16="http://schemas.microsoft.com/office/drawing/2014/main" id="{C7485CCE-FF47-9D43-8597-25C41A05162D}"/>
              </a:ext>
            </a:extLst>
          </p:cNvPr>
          <p:cNvSpPr>
            <a:spLocks noGrp="1"/>
          </p:cNvSpPr>
          <p:nvPr>
            <p:ph idx="1"/>
          </p:nvPr>
        </p:nvSpPr>
        <p:spPr>
          <a:xfrm>
            <a:off x="933450" y="1866900"/>
            <a:ext cx="10896599" cy="4457700"/>
          </a:xfrm>
        </p:spPr>
        <p:txBody>
          <a:bodyPr anchor="t">
            <a:normAutofit fontScale="92500"/>
          </a:bodyPr>
          <a:lstStyle/>
          <a:p>
            <a:r>
              <a:rPr lang="en-US" sz="2800" dirty="0"/>
              <a:t>Best chance of full recovery – witnessed arrest in previously well patient</a:t>
            </a:r>
          </a:p>
          <a:p>
            <a:r>
              <a:rPr lang="en-US" sz="2800" dirty="0"/>
              <a:t>Most survivors found in </a:t>
            </a:r>
            <a:r>
              <a:rPr lang="en-US" sz="2800" dirty="0" err="1"/>
              <a:t>Vfib</a:t>
            </a:r>
            <a:r>
              <a:rPr lang="en-US" sz="2800" dirty="0"/>
              <a:t> or PEA arrest</a:t>
            </a:r>
          </a:p>
          <a:p>
            <a:endParaRPr lang="en-US" sz="2800" dirty="0"/>
          </a:p>
          <a:p>
            <a:pPr marL="0" indent="0">
              <a:buNone/>
            </a:pPr>
            <a:r>
              <a:rPr lang="en-US" sz="2800" dirty="0"/>
              <a:t>Reasons not to start CPR:</a:t>
            </a:r>
          </a:p>
          <a:p>
            <a:r>
              <a:rPr lang="en-US" sz="2800" dirty="0"/>
              <a:t>Death prior to hypothermia</a:t>
            </a:r>
          </a:p>
          <a:p>
            <a:r>
              <a:rPr lang="en-US" sz="2800" dirty="0"/>
              <a:t>K+ &gt;12</a:t>
            </a:r>
          </a:p>
          <a:p>
            <a:r>
              <a:rPr lang="en-US" sz="2800" dirty="0"/>
              <a:t>Any un-survivable condition (i.e. trauma, packed airway)</a:t>
            </a:r>
          </a:p>
          <a:p>
            <a:r>
              <a:rPr lang="en-US" sz="2800" dirty="0"/>
              <a:t>Frozen chest Wall</a:t>
            </a:r>
          </a:p>
          <a:p>
            <a:r>
              <a:rPr lang="en-US" sz="2800" dirty="0"/>
              <a:t>Core temp &lt;14 ℃</a:t>
            </a:r>
          </a:p>
        </p:txBody>
      </p:sp>
    </p:spTree>
    <p:extLst>
      <p:ext uri="{BB962C8B-B14F-4D97-AF65-F5344CB8AC3E}">
        <p14:creationId xmlns:p14="http://schemas.microsoft.com/office/powerpoint/2010/main" val="29722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F483-921C-F844-A056-87DFD12AA36F}"/>
              </a:ext>
            </a:extLst>
          </p:cNvPr>
          <p:cNvSpPr>
            <a:spLocks noGrp="1"/>
          </p:cNvSpPr>
          <p:nvPr>
            <p:ph type="title"/>
          </p:nvPr>
        </p:nvSpPr>
        <p:spPr>
          <a:xfrm>
            <a:off x="655320" y="365125"/>
            <a:ext cx="5120114" cy="1692794"/>
          </a:xfrm>
        </p:spPr>
        <p:txBody>
          <a:bodyPr>
            <a:normAutofit/>
          </a:bodyPr>
          <a:lstStyle/>
          <a:p>
            <a:r>
              <a:rPr lang="en-US" dirty="0"/>
              <a:t>HT Modifications in ACLS</a:t>
            </a:r>
          </a:p>
        </p:txBody>
      </p:sp>
      <p:sp>
        <p:nvSpPr>
          <p:cNvPr id="3" name="Content Placeholder 2">
            <a:extLst>
              <a:ext uri="{FF2B5EF4-FFF2-40B4-BE49-F238E27FC236}">
                <a16:creationId xmlns:a16="http://schemas.microsoft.com/office/drawing/2014/main" id="{E09A03AB-E2F9-3C4D-AB4D-C10656EB47C5}"/>
              </a:ext>
            </a:extLst>
          </p:cNvPr>
          <p:cNvSpPr>
            <a:spLocks noGrp="1"/>
          </p:cNvSpPr>
          <p:nvPr>
            <p:ph idx="1"/>
          </p:nvPr>
        </p:nvSpPr>
        <p:spPr>
          <a:xfrm>
            <a:off x="655321" y="2575034"/>
            <a:ext cx="5120113" cy="3462228"/>
          </a:xfrm>
        </p:spPr>
        <p:txBody>
          <a:bodyPr anchor="t">
            <a:normAutofit/>
          </a:bodyPr>
          <a:lstStyle/>
          <a:p>
            <a:r>
              <a:rPr lang="en-US" sz="2800" dirty="0"/>
              <a:t>Epinephrine</a:t>
            </a:r>
          </a:p>
          <a:p>
            <a:pPr lvl="1"/>
            <a:r>
              <a:rPr lang="en-US" sz="2000" dirty="0"/>
              <a:t>Administered to patients &lt;30 ℃</a:t>
            </a:r>
          </a:p>
          <a:p>
            <a:r>
              <a:rPr lang="en-US" sz="2800" dirty="0"/>
              <a:t>Defibrillation</a:t>
            </a:r>
          </a:p>
          <a:p>
            <a:pPr lvl="1"/>
            <a:r>
              <a:rPr lang="en-US" sz="2000" dirty="0"/>
              <a:t>1 dose at maximal charge</a:t>
            </a:r>
          </a:p>
        </p:txBody>
      </p:sp>
      <p:pic>
        <p:nvPicPr>
          <p:cNvPr id="11266" name="Picture 2" descr="ACLS and Epinephrine | ACLS-Algorithms.com">
            <a:extLst>
              <a:ext uri="{FF2B5EF4-FFF2-40B4-BE49-F238E27FC236}">
                <a16:creationId xmlns:a16="http://schemas.microsoft.com/office/drawing/2014/main" id="{234EA879-EC90-7D44-9C88-54CC949E5F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528"/>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B7E6-01F8-194A-9146-45ECFE72C4D7}"/>
              </a:ext>
            </a:extLst>
          </p:cNvPr>
          <p:cNvSpPr>
            <a:spLocks noGrp="1"/>
          </p:cNvSpPr>
          <p:nvPr>
            <p:ph type="title"/>
          </p:nvPr>
        </p:nvSpPr>
        <p:spPr>
          <a:xfrm>
            <a:off x="1141413" y="419100"/>
            <a:ext cx="9905998" cy="1905000"/>
          </a:xfrm>
        </p:spPr>
        <p:txBody>
          <a:bodyPr/>
          <a:lstStyle/>
          <a:p>
            <a:r>
              <a:rPr lang="en-US" b="1" dirty="0"/>
              <a:t>Prehospital Management of cold injuries</a:t>
            </a:r>
          </a:p>
        </p:txBody>
      </p:sp>
      <p:sp>
        <p:nvSpPr>
          <p:cNvPr id="3" name="Content Placeholder 2">
            <a:extLst>
              <a:ext uri="{FF2B5EF4-FFF2-40B4-BE49-F238E27FC236}">
                <a16:creationId xmlns:a16="http://schemas.microsoft.com/office/drawing/2014/main" id="{A240B502-C834-FE46-97F0-C976C77F9C1D}"/>
              </a:ext>
            </a:extLst>
          </p:cNvPr>
          <p:cNvSpPr>
            <a:spLocks noGrp="1"/>
          </p:cNvSpPr>
          <p:nvPr>
            <p:ph idx="1"/>
          </p:nvPr>
        </p:nvSpPr>
        <p:spPr>
          <a:xfrm>
            <a:off x="1141412" y="2019299"/>
            <a:ext cx="10498137" cy="4095751"/>
          </a:xfrm>
        </p:spPr>
        <p:txBody>
          <a:bodyPr anchor="t">
            <a:normAutofit/>
          </a:bodyPr>
          <a:lstStyle/>
          <a:p>
            <a:r>
              <a:rPr lang="en-US" sz="2800" dirty="0"/>
              <a:t>How should the limb be rewarmed initially?</a:t>
            </a:r>
          </a:p>
          <a:p>
            <a:pPr lvl="1"/>
            <a:r>
              <a:rPr lang="en-US" sz="2400" dirty="0"/>
              <a:t>Remove cold/wet clothing, cover cold injuries with dry sheet </a:t>
            </a:r>
          </a:p>
          <a:p>
            <a:pPr lvl="1"/>
            <a:r>
              <a:rPr lang="en-US" sz="2400" dirty="0"/>
              <a:t>Place frostbitten limb on a warm body part</a:t>
            </a:r>
          </a:p>
          <a:p>
            <a:r>
              <a:rPr lang="en-US" sz="2800" dirty="0"/>
              <a:t>Rewarming with body temperature water (37-39 ℃) for 30 min to 1 hour with chlorhexidine or iodine</a:t>
            </a:r>
          </a:p>
          <a:p>
            <a:r>
              <a:rPr lang="en-US" sz="2800" dirty="0"/>
              <a:t>Frostbite – NSAIDS for pain relief, gradual rewarming</a:t>
            </a:r>
          </a:p>
        </p:txBody>
      </p:sp>
    </p:spTree>
    <p:extLst>
      <p:ext uri="{BB962C8B-B14F-4D97-AF65-F5344CB8AC3E}">
        <p14:creationId xmlns:p14="http://schemas.microsoft.com/office/powerpoint/2010/main" val="381721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5CAE-F49E-8E49-A736-E20347ECBBB3}"/>
              </a:ext>
            </a:extLst>
          </p:cNvPr>
          <p:cNvSpPr>
            <a:spLocks noGrp="1"/>
          </p:cNvSpPr>
          <p:nvPr>
            <p:ph type="title"/>
          </p:nvPr>
        </p:nvSpPr>
        <p:spPr>
          <a:xfrm>
            <a:off x="1141413" y="114300"/>
            <a:ext cx="9905998" cy="1905000"/>
          </a:xfrm>
        </p:spPr>
        <p:txBody>
          <a:bodyPr/>
          <a:lstStyle/>
          <a:p>
            <a:r>
              <a:rPr lang="en-US" dirty="0"/>
              <a:t>Summary</a:t>
            </a:r>
          </a:p>
        </p:txBody>
      </p:sp>
      <p:sp>
        <p:nvSpPr>
          <p:cNvPr id="3" name="Content Placeholder 2">
            <a:extLst>
              <a:ext uri="{FF2B5EF4-FFF2-40B4-BE49-F238E27FC236}">
                <a16:creationId xmlns:a16="http://schemas.microsoft.com/office/drawing/2014/main" id="{AFA6303A-14D2-D646-8FE2-BC6BCE67B43D}"/>
              </a:ext>
            </a:extLst>
          </p:cNvPr>
          <p:cNvSpPr>
            <a:spLocks noGrp="1"/>
          </p:cNvSpPr>
          <p:nvPr>
            <p:ph idx="1"/>
          </p:nvPr>
        </p:nvSpPr>
        <p:spPr>
          <a:xfrm>
            <a:off x="1141412" y="1581149"/>
            <a:ext cx="10517187" cy="4705351"/>
          </a:xfrm>
        </p:spPr>
        <p:txBody>
          <a:bodyPr anchor="t">
            <a:normAutofit/>
          </a:bodyPr>
          <a:lstStyle/>
          <a:p>
            <a:r>
              <a:rPr lang="en-US" sz="2800" dirty="0"/>
              <a:t>HT is a result of failure of the body’s intrinsic warming mechanism</a:t>
            </a:r>
          </a:p>
          <a:p>
            <a:r>
              <a:rPr lang="en-US" sz="2800" dirty="0"/>
              <a:t>Without shivering, the body will not rewarm in moderate hypothermia</a:t>
            </a:r>
          </a:p>
          <a:p>
            <a:r>
              <a:rPr lang="en-US" sz="2800" dirty="0"/>
              <a:t>Prompt ABC and rewarming in hospital is life saving</a:t>
            </a:r>
          </a:p>
          <a:p>
            <a:r>
              <a:rPr lang="en-US" sz="2800" dirty="0"/>
              <a:t>Initiate ACLS with modified Epi, shock delivery and adjusted CPR considerations</a:t>
            </a:r>
          </a:p>
          <a:p>
            <a:r>
              <a:rPr lang="en-US" sz="2800" dirty="0"/>
              <a:t>Cold injuries should be rewarmed in room temperature water gradually</a:t>
            </a:r>
          </a:p>
          <a:p>
            <a:r>
              <a:rPr lang="en-US" sz="2800" dirty="0"/>
              <a:t>NSAIDs should be used to pain control and clotting from cold injuries</a:t>
            </a:r>
          </a:p>
        </p:txBody>
      </p:sp>
    </p:spTree>
    <p:extLst>
      <p:ext uri="{BB962C8B-B14F-4D97-AF65-F5344CB8AC3E}">
        <p14:creationId xmlns:p14="http://schemas.microsoft.com/office/powerpoint/2010/main" val="2465257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952A6-5C6C-F4D7-F9D7-8C195D76C1F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What Questions do you have?</a:t>
            </a:r>
          </a:p>
        </p:txBody>
      </p:sp>
      <p:pic>
        <p:nvPicPr>
          <p:cNvPr id="5" name="Content Placeholder 4" descr="A white person with a red question mark&#10;&#10;AI-generated content may be incorrect.">
            <a:extLst>
              <a:ext uri="{FF2B5EF4-FFF2-40B4-BE49-F238E27FC236}">
                <a16:creationId xmlns:a16="http://schemas.microsoft.com/office/drawing/2014/main" id="{90A49F89-FB20-B4ED-FF63-6B633F672680}"/>
              </a:ext>
            </a:extLst>
          </p:cNvPr>
          <p:cNvPicPr>
            <a:picLocks noGrp="1" noChangeAspect="1"/>
          </p:cNvPicPr>
          <p:nvPr>
            <p:ph idx="1"/>
          </p:nvPr>
        </p:nvPicPr>
        <p:blipFill>
          <a:blip r:embed="rId2"/>
          <a:stretch>
            <a:fillRect/>
          </a:stretch>
        </p:blipFill>
        <p:spPr>
          <a:xfrm>
            <a:off x="5804059" y="492573"/>
            <a:ext cx="5253071" cy="5880796"/>
          </a:xfrm>
          <a:prstGeom prst="rect">
            <a:avLst/>
          </a:prstGeom>
        </p:spPr>
      </p:pic>
    </p:spTree>
    <p:extLst>
      <p:ext uri="{BB962C8B-B14F-4D97-AF65-F5344CB8AC3E}">
        <p14:creationId xmlns:p14="http://schemas.microsoft.com/office/powerpoint/2010/main" val="2765843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6"/>
          <p:cNvSpPr txBox="1">
            <a:spLocks noGrp="1"/>
          </p:cNvSpPr>
          <p:nvPr>
            <p:ph type="title"/>
          </p:nvPr>
        </p:nvSpPr>
        <p:spPr>
          <a:xfrm>
            <a:off x="415600" y="286933"/>
            <a:ext cx="11360800" cy="1070000"/>
          </a:xfrm>
          <a:prstGeom prst="rect">
            <a:avLst/>
          </a:prstGeom>
        </p:spPr>
        <p:txBody>
          <a:bodyPr spcFirstLastPara="1" vert="horz" wrap="square" lIns="91433" tIns="45700" rIns="91433" bIns="45700" rtlCol="0" anchor="ctr" anchorCtr="0">
            <a:normAutofit/>
          </a:bodyPr>
          <a:lstStyle/>
          <a:p>
            <a:pPr algn="ctr"/>
            <a:r>
              <a:rPr lang="en"/>
              <a:t>What does hypothermia look like?</a:t>
            </a:r>
            <a:endParaRPr/>
          </a:p>
        </p:txBody>
      </p:sp>
      <p:graphicFrame>
        <p:nvGraphicFramePr>
          <p:cNvPr id="501" name="Google Shape;501;p76"/>
          <p:cNvGraphicFramePr/>
          <p:nvPr>
            <p:extLst>
              <p:ext uri="{D42A27DB-BD31-4B8C-83A1-F6EECF244321}">
                <p14:modId xmlns:p14="http://schemas.microsoft.com/office/powerpoint/2010/main" val="3796838744"/>
              </p:ext>
            </p:extLst>
          </p:nvPr>
        </p:nvGraphicFramePr>
        <p:xfrm>
          <a:off x="1008834" y="1356934"/>
          <a:ext cx="10174300" cy="5214132"/>
        </p:xfrm>
        <a:graphic>
          <a:graphicData uri="http://schemas.openxmlformats.org/drawingml/2006/table">
            <a:tbl>
              <a:tblPr>
                <a:noFill/>
              </a:tblPr>
              <a:tblGrid>
                <a:gridCol w="1619000">
                  <a:extLst>
                    <a:ext uri="{9D8B030D-6E8A-4147-A177-3AD203B41FA5}">
                      <a16:colId xmlns:a16="http://schemas.microsoft.com/office/drawing/2014/main" val="20000"/>
                    </a:ext>
                  </a:extLst>
                </a:gridCol>
                <a:gridCol w="3650700">
                  <a:extLst>
                    <a:ext uri="{9D8B030D-6E8A-4147-A177-3AD203B41FA5}">
                      <a16:colId xmlns:a16="http://schemas.microsoft.com/office/drawing/2014/main" val="20001"/>
                    </a:ext>
                  </a:extLst>
                </a:gridCol>
                <a:gridCol w="1619000">
                  <a:extLst>
                    <a:ext uri="{9D8B030D-6E8A-4147-A177-3AD203B41FA5}">
                      <a16:colId xmlns:a16="http://schemas.microsoft.com/office/drawing/2014/main" val="20002"/>
                    </a:ext>
                  </a:extLst>
                </a:gridCol>
                <a:gridCol w="3285600">
                  <a:extLst>
                    <a:ext uri="{9D8B030D-6E8A-4147-A177-3AD203B41FA5}">
                      <a16:colId xmlns:a16="http://schemas.microsoft.com/office/drawing/2014/main" val="20003"/>
                    </a:ext>
                  </a:extLst>
                </a:gridCol>
              </a:tblGrid>
              <a:tr h="558651">
                <a:tc>
                  <a:txBody>
                    <a:bodyPr/>
                    <a:lstStyle/>
                    <a:p>
                      <a:pPr marL="0" lvl="0" indent="0" algn="ctr" rtl="0">
                        <a:lnSpc>
                          <a:spcPct val="115000"/>
                        </a:lnSpc>
                        <a:spcBef>
                          <a:spcPts val="0"/>
                        </a:spcBef>
                        <a:spcAft>
                          <a:spcPts val="0"/>
                        </a:spcAft>
                        <a:buNone/>
                      </a:pPr>
                      <a:r>
                        <a:rPr lang="en" sz="1800"/>
                        <a:t>Stage</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800"/>
                        <a:t>Clinical Symptoms</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800"/>
                        <a:t>Temp</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tc>
                  <a:txBody>
                    <a:bodyPr/>
                    <a:lstStyle/>
                    <a:p>
                      <a:pPr marL="0" lvl="0" indent="0" algn="ctr" rtl="0">
                        <a:lnSpc>
                          <a:spcPct val="115000"/>
                        </a:lnSpc>
                        <a:spcBef>
                          <a:spcPts val="0"/>
                        </a:spcBef>
                        <a:spcAft>
                          <a:spcPts val="0"/>
                        </a:spcAft>
                        <a:buNone/>
                      </a:pPr>
                      <a:r>
                        <a:rPr lang="en" sz="1800"/>
                        <a:t>Treatment</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0"/>
                  </a:ext>
                </a:extLst>
              </a:tr>
              <a:tr h="558651">
                <a:tc>
                  <a:txBody>
                    <a:bodyPr/>
                    <a:lstStyle/>
                    <a:p>
                      <a:pPr marL="0" lvl="0" indent="0" algn="ctr" rtl="0">
                        <a:lnSpc>
                          <a:spcPct val="115000"/>
                        </a:lnSpc>
                        <a:spcBef>
                          <a:spcPts val="0"/>
                        </a:spcBef>
                        <a:spcAft>
                          <a:spcPts val="0"/>
                        </a:spcAft>
                        <a:buNone/>
                      </a:pPr>
                      <a:r>
                        <a:rPr lang="en" sz="1800"/>
                        <a:t>HT class I</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Conscious, shivering</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35-32°C</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Passive external</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1042819">
                <a:tc>
                  <a:txBody>
                    <a:bodyPr/>
                    <a:lstStyle/>
                    <a:p>
                      <a:pPr marL="0" lvl="0" indent="0" algn="ctr" rtl="0">
                        <a:lnSpc>
                          <a:spcPct val="115000"/>
                        </a:lnSpc>
                        <a:spcBef>
                          <a:spcPts val="0"/>
                        </a:spcBef>
                        <a:spcAft>
                          <a:spcPts val="0"/>
                        </a:spcAft>
                        <a:buNone/>
                      </a:pPr>
                      <a:r>
                        <a:rPr lang="en" sz="1800"/>
                        <a:t>HT class II</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Impaired conscious, not shivering</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32-28°C</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Active external, minimally invasive</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1151954">
                <a:tc>
                  <a:txBody>
                    <a:bodyPr/>
                    <a:lstStyle/>
                    <a:p>
                      <a:pPr marL="0" lvl="0" indent="0" algn="ctr" rtl="0">
                        <a:lnSpc>
                          <a:spcPct val="115000"/>
                        </a:lnSpc>
                        <a:spcBef>
                          <a:spcPts val="0"/>
                        </a:spcBef>
                        <a:spcAft>
                          <a:spcPts val="0"/>
                        </a:spcAft>
                        <a:buNone/>
                      </a:pPr>
                      <a:r>
                        <a:rPr lang="en" sz="1800"/>
                        <a:t>HT class III</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Unconscious with VS</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28-24°C</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As above + airway, invasive only if cardiac instability</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1902057">
                <a:tc>
                  <a:txBody>
                    <a:bodyPr/>
                    <a:lstStyle/>
                    <a:p>
                      <a:pPr marL="0" lvl="0" indent="0" algn="ctr" rtl="0">
                        <a:lnSpc>
                          <a:spcPct val="115000"/>
                        </a:lnSpc>
                        <a:spcBef>
                          <a:spcPts val="0"/>
                        </a:spcBef>
                        <a:spcAft>
                          <a:spcPts val="0"/>
                        </a:spcAft>
                        <a:buNone/>
                      </a:pPr>
                      <a:r>
                        <a:rPr lang="en" sz="1800"/>
                        <a:t>HT class IV</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dirty="0"/>
                        <a:t>No vital signs</a:t>
                      </a:r>
                      <a:endParaRPr sz="1800" dirty="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a:t>&lt;24°C</a:t>
                      </a:r>
                      <a:endParaRPr sz="180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800" dirty="0"/>
                        <a:t>CPR (3 rounds epi +/- defib), ECMO/CPB, if no ECMO thoracic/peritoneal lavage</a:t>
                      </a:r>
                      <a:endParaRPr sz="1800" dirty="0"/>
                    </a:p>
                  </a:txBody>
                  <a:tcPr marL="38100" marR="38100" marT="25400" marB="254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6DCE7-A1B9-AD76-AECA-8CE7FDD2F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4DC53-8239-71CA-C70B-FECC5A0FFF7E}"/>
              </a:ext>
            </a:extLst>
          </p:cNvPr>
          <p:cNvSpPr>
            <a:spLocks noGrp="1"/>
          </p:cNvSpPr>
          <p:nvPr>
            <p:ph type="title"/>
          </p:nvPr>
        </p:nvSpPr>
        <p:spPr>
          <a:xfrm>
            <a:off x="655320" y="365125"/>
            <a:ext cx="5120114" cy="1692794"/>
          </a:xfrm>
        </p:spPr>
        <p:txBody>
          <a:bodyPr>
            <a:normAutofit/>
          </a:bodyPr>
          <a:lstStyle/>
          <a:p>
            <a:r>
              <a:rPr lang="en-US"/>
              <a:t>“The Swiss System”</a:t>
            </a:r>
          </a:p>
        </p:txBody>
      </p:sp>
      <p:sp>
        <p:nvSpPr>
          <p:cNvPr id="3" name="Content Placeholder 2">
            <a:extLst>
              <a:ext uri="{FF2B5EF4-FFF2-40B4-BE49-F238E27FC236}">
                <a16:creationId xmlns:a16="http://schemas.microsoft.com/office/drawing/2014/main" id="{F38ECF1C-0B24-78FE-DDBB-D7FD09E4D3D1}"/>
              </a:ext>
            </a:extLst>
          </p:cNvPr>
          <p:cNvSpPr>
            <a:spLocks noGrp="1"/>
          </p:cNvSpPr>
          <p:nvPr>
            <p:ph idx="1"/>
          </p:nvPr>
        </p:nvSpPr>
        <p:spPr>
          <a:xfrm>
            <a:off x="331471" y="1908284"/>
            <a:ext cx="5547378" cy="4359166"/>
          </a:xfrm>
        </p:spPr>
        <p:txBody>
          <a:bodyPr anchor="t">
            <a:normAutofit/>
          </a:bodyPr>
          <a:lstStyle/>
          <a:p>
            <a:r>
              <a:rPr lang="en-US" sz="2400" dirty="0"/>
              <a:t>Mild hypothermia (32 – 35 ℃) = </a:t>
            </a:r>
            <a:r>
              <a:rPr lang="en-US" sz="2400" b="1" dirty="0"/>
              <a:t>shivering + no AMS</a:t>
            </a:r>
          </a:p>
          <a:p>
            <a:r>
              <a:rPr lang="en-US" sz="2400" dirty="0"/>
              <a:t>Moderate hypothermia (28 – 32 ℃) = </a:t>
            </a:r>
            <a:r>
              <a:rPr lang="en-US" sz="2400" b="1" dirty="0"/>
              <a:t>no shivering, AMS</a:t>
            </a:r>
          </a:p>
          <a:p>
            <a:r>
              <a:rPr lang="en-US" sz="2400" dirty="0"/>
              <a:t>Severe hypothermia (24 – 28 ℃) = </a:t>
            </a:r>
            <a:r>
              <a:rPr lang="en-US" sz="2400" b="1" dirty="0"/>
              <a:t>unconsciousness</a:t>
            </a:r>
          </a:p>
          <a:p>
            <a:r>
              <a:rPr lang="en-US" sz="2400" dirty="0"/>
              <a:t>Very severe (13.7 – 24 ℃) = </a:t>
            </a:r>
            <a:br>
              <a:rPr lang="en-US" sz="2400" dirty="0"/>
            </a:br>
            <a:r>
              <a:rPr lang="en-US" sz="2400" b="1" dirty="0"/>
              <a:t>apparent death</a:t>
            </a:r>
          </a:p>
          <a:p>
            <a:r>
              <a:rPr lang="en-US" sz="2400" dirty="0"/>
              <a:t>Fatal (&lt;13.7 ℃)</a:t>
            </a:r>
          </a:p>
        </p:txBody>
      </p:sp>
      <p:pic>
        <p:nvPicPr>
          <p:cNvPr id="7172" name="Picture 4" descr="A leader with the group Portland Mountain Rescue raised concerns Sunday that the high number of climbers packing Mount Hood are endangering themselves and the rescue crews who respond when something goes wrong.">
            <a:extLst>
              <a:ext uri="{FF2B5EF4-FFF2-40B4-BE49-F238E27FC236}">
                <a16:creationId xmlns:a16="http://schemas.microsoft.com/office/drawing/2014/main" id="{4DCBE11B-B162-F934-E404-83409DC40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70" r="22388"/>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854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7B61-D376-CD4B-8212-3438B07EFAC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Response to cold stress</a:t>
            </a:r>
          </a:p>
        </p:txBody>
      </p:sp>
      <p:pic>
        <p:nvPicPr>
          <p:cNvPr id="2050" name="Picture 2" descr="Regulation of Body Temperature by the Nervous System. - Abstract - Europe  PMC">
            <a:extLst>
              <a:ext uri="{FF2B5EF4-FFF2-40B4-BE49-F238E27FC236}">
                <a16:creationId xmlns:a16="http://schemas.microsoft.com/office/drawing/2014/main" id="{706F52EB-8BD2-8145-8F47-94B9764D51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52121" y="476574"/>
            <a:ext cx="6601957" cy="6205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380B2DB-4427-DE47-B005-5D0F6C1CB261}"/>
              </a:ext>
            </a:extLst>
          </p:cNvPr>
          <p:cNvSpPr/>
          <p:nvPr/>
        </p:nvSpPr>
        <p:spPr>
          <a:xfrm>
            <a:off x="3657600" y="391230"/>
            <a:ext cx="5410200" cy="33524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073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5"/>
          <p:cNvSpPr txBox="1">
            <a:spLocks noGrp="1"/>
          </p:cNvSpPr>
          <p:nvPr>
            <p:ph type="title"/>
          </p:nvPr>
        </p:nvSpPr>
        <p:spPr>
          <a:xfrm>
            <a:off x="415600" y="593367"/>
            <a:ext cx="11360800" cy="763600"/>
          </a:xfrm>
          <a:prstGeom prst="rect">
            <a:avLst/>
          </a:prstGeom>
        </p:spPr>
        <p:txBody>
          <a:bodyPr spcFirstLastPara="1" vert="horz" wrap="square" lIns="91433" tIns="45700" rIns="91433" bIns="45700" rtlCol="0" anchor="ctr" anchorCtr="0">
            <a:normAutofit/>
          </a:bodyPr>
          <a:lstStyle/>
          <a:p>
            <a:pPr algn="ctr"/>
            <a:r>
              <a:rPr lang="en" dirty="0"/>
              <a:t>Who is at risk?       </a:t>
            </a:r>
            <a:r>
              <a:rPr lang="en-US" b="1" dirty="0"/>
              <a:t>Demographics</a:t>
            </a:r>
            <a:endParaRPr dirty="0"/>
          </a:p>
        </p:txBody>
      </p:sp>
      <p:sp>
        <p:nvSpPr>
          <p:cNvPr id="495" name="Google Shape;495;p75"/>
          <p:cNvSpPr txBox="1">
            <a:spLocks noGrp="1"/>
          </p:cNvSpPr>
          <p:nvPr>
            <p:ph type="body" idx="1"/>
          </p:nvPr>
        </p:nvSpPr>
        <p:spPr>
          <a:xfrm>
            <a:off x="517200" y="1986433"/>
            <a:ext cx="11157600" cy="3910400"/>
          </a:xfrm>
          <a:prstGeom prst="rect">
            <a:avLst/>
          </a:prstGeom>
        </p:spPr>
        <p:txBody>
          <a:bodyPr spcFirstLastPara="1" vert="horz" wrap="square" lIns="91433" tIns="45700" rIns="91433" bIns="45700" rtlCol="0" anchor="t" anchorCtr="0">
            <a:normAutofit fontScale="25000" lnSpcReduction="20000"/>
          </a:bodyPr>
          <a:lstStyle/>
          <a:p>
            <a:pPr lvl="1" indent="-457189">
              <a:lnSpc>
                <a:spcPct val="144444"/>
              </a:lnSpc>
              <a:spcBef>
                <a:spcPts val="533"/>
              </a:spcBef>
              <a:buClr>
                <a:schemeClr val="dk1"/>
              </a:buClr>
              <a:buSzPct val="100000"/>
              <a:buFont typeface="Arial"/>
              <a:buChar char="•"/>
            </a:pPr>
            <a:r>
              <a:rPr lang="en" sz="9600" dirty="0">
                <a:latin typeface="Arial"/>
                <a:ea typeface="Arial"/>
                <a:cs typeface="Arial"/>
                <a:sym typeface="Arial"/>
              </a:rPr>
              <a:t>Extremes of age (elderly, infants)</a:t>
            </a:r>
            <a:endParaRPr sz="9600" dirty="0">
              <a:latin typeface="Arial"/>
              <a:ea typeface="Arial"/>
              <a:cs typeface="Arial"/>
              <a:sym typeface="Arial"/>
            </a:endParaRPr>
          </a:p>
          <a:p>
            <a:pPr lvl="1" indent="-457189">
              <a:lnSpc>
                <a:spcPct val="144444"/>
              </a:lnSpc>
              <a:spcBef>
                <a:spcPts val="1067"/>
              </a:spcBef>
              <a:buClr>
                <a:schemeClr val="dk1"/>
              </a:buClr>
              <a:buSzPct val="100000"/>
              <a:buFont typeface="Arial"/>
              <a:buChar char="•"/>
            </a:pPr>
            <a:r>
              <a:rPr lang="en" sz="9600" dirty="0">
                <a:latin typeface="Arial"/>
                <a:ea typeface="Arial"/>
                <a:cs typeface="Arial"/>
                <a:sym typeface="Arial"/>
              </a:rPr>
              <a:t>Ethanol use</a:t>
            </a:r>
            <a:endParaRPr sz="9600" dirty="0">
              <a:latin typeface="Arial"/>
              <a:ea typeface="Arial"/>
              <a:cs typeface="Arial"/>
              <a:sym typeface="Arial"/>
            </a:endParaRPr>
          </a:p>
          <a:p>
            <a:pPr lvl="1" indent="-457189">
              <a:lnSpc>
                <a:spcPct val="144444"/>
              </a:lnSpc>
              <a:spcBef>
                <a:spcPts val="1067"/>
              </a:spcBef>
              <a:buClr>
                <a:schemeClr val="dk1"/>
              </a:buClr>
              <a:buSzPct val="100000"/>
              <a:buFont typeface="Arial"/>
              <a:buChar char="•"/>
            </a:pPr>
            <a:r>
              <a:rPr lang="en" sz="9600" dirty="0">
                <a:latin typeface="Arial"/>
                <a:ea typeface="Arial"/>
                <a:cs typeface="Arial"/>
                <a:sym typeface="Arial"/>
              </a:rPr>
              <a:t>Lack of shelter (homeless persons)</a:t>
            </a:r>
            <a:endParaRPr sz="9600" dirty="0">
              <a:latin typeface="Arial"/>
              <a:ea typeface="Arial"/>
              <a:cs typeface="Arial"/>
              <a:sym typeface="Arial"/>
            </a:endParaRPr>
          </a:p>
          <a:p>
            <a:pPr lvl="1" indent="-457189">
              <a:lnSpc>
                <a:spcPct val="144444"/>
              </a:lnSpc>
              <a:spcBef>
                <a:spcPts val="1067"/>
              </a:spcBef>
              <a:buClr>
                <a:schemeClr val="dk1"/>
              </a:buClr>
              <a:buSzPct val="100000"/>
              <a:buFont typeface="Arial"/>
              <a:buChar char="•"/>
            </a:pPr>
            <a:r>
              <a:rPr lang="en" sz="9600" dirty="0">
                <a:latin typeface="Arial"/>
                <a:ea typeface="Arial"/>
                <a:cs typeface="Arial"/>
                <a:sym typeface="Arial"/>
              </a:rPr>
              <a:t>Exposure (winter sports)</a:t>
            </a:r>
            <a:endParaRPr sz="9600" dirty="0">
              <a:latin typeface="Arial"/>
              <a:ea typeface="Arial"/>
              <a:cs typeface="Arial"/>
              <a:sym typeface="Arial"/>
            </a:endParaRPr>
          </a:p>
          <a:p>
            <a:pPr lvl="1" indent="-457189">
              <a:lnSpc>
                <a:spcPct val="144444"/>
              </a:lnSpc>
              <a:spcBef>
                <a:spcPts val="1067"/>
              </a:spcBef>
              <a:buClr>
                <a:schemeClr val="dk1"/>
              </a:buClr>
              <a:buSzPct val="100000"/>
              <a:buFont typeface="Arial"/>
              <a:buChar char="•"/>
            </a:pPr>
            <a:r>
              <a:rPr lang="en" sz="9600" dirty="0">
                <a:latin typeface="Arial"/>
                <a:ea typeface="Arial"/>
                <a:cs typeface="Arial"/>
                <a:sym typeface="Arial"/>
              </a:rPr>
              <a:t>Underlying illness</a:t>
            </a:r>
            <a:endParaRPr sz="9600" dirty="0"/>
          </a:p>
          <a:p>
            <a:pPr lvl="1" indent="-457189">
              <a:lnSpc>
                <a:spcPct val="144444"/>
              </a:lnSpc>
              <a:spcBef>
                <a:spcPts val="1067"/>
              </a:spcBef>
              <a:buClr>
                <a:schemeClr val="dk1"/>
              </a:buClr>
              <a:buSzPct val="100000"/>
              <a:buFont typeface="Arial"/>
              <a:buChar char="•"/>
            </a:pPr>
            <a:r>
              <a:rPr lang="en" sz="9600" dirty="0"/>
              <a:t>Severe trauma</a:t>
            </a:r>
            <a:endParaRPr sz="9600" dirty="0"/>
          </a:p>
          <a:p>
            <a:pPr marL="0" indent="0">
              <a:spcBef>
                <a:spcPts val="1067"/>
              </a:spcBef>
              <a:buNone/>
            </a:pPr>
            <a:endParaRPr dirty="0"/>
          </a:p>
        </p:txBody>
      </p:sp>
      <p:pic>
        <p:nvPicPr>
          <p:cNvPr id="2" name="Picture 6">
            <a:extLst>
              <a:ext uri="{FF2B5EF4-FFF2-40B4-BE49-F238E27FC236}">
                <a16:creationId xmlns:a16="http://schemas.microsoft.com/office/drawing/2014/main" id="{5B4E1398-29B2-2D3F-F61F-EA316BC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553" y="1953419"/>
            <a:ext cx="2867858" cy="413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2259-7BC6-9841-9C10-FC23893380DE}"/>
              </a:ext>
            </a:extLst>
          </p:cNvPr>
          <p:cNvSpPr>
            <a:spLocks noGrp="1"/>
          </p:cNvSpPr>
          <p:nvPr>
            <p:ph type="title"/>
          </p:nvPr>
        </p:nvSpPr>
        <p:spPr>
          <a:xfrm>
            <a:off x="588180" y="182563"/>
            <a:ext cx="3816095" cy="1938076"/>
          </a:xfrm>
        </p:spPr>
        <p:txBody>
          <a:bodyPr>
            <a:normAutofit/>
          </a:bodyPr>
          <a:lstStyle/>
          <a:p>
            <a:r>
              <a:rPr lang="en-US" b="1" dirty="0"/>
              <a:t>Physical Exam Considerations</a:t>
            </a:r>
          </a:p>
        </p:txBody>
      </p:sp>
      <p:sp>
        <p:nvSpPr>
          <p:cNvPr id="3" name="Content Placeholder 2">
            <a:extLst>
              <a:ext uri="{FF2B5EF4-FFF2-40B4-BE49-F238E27FC236}">
                <a16:creationId xmlns:a16="http://schemas.microsoft.com/office/drawing/2014/main" id="{3B6BD2D3-9472-A149-9490-AB30A2F78F2C}"/>
              </a:ext>
            </a:extLst>
          </p:cNvPr>
          <p:cNvSpPr>
            <a:spLocks noGrp="1"/>
          </p:cNvSpPr>
          <p:nvPr>
            <p:ph idx="1"/>
          </p:nvPr>
        </p:nvSpPr>
        <p:spPr>
          <a:xfrm>
            <a:off x="588180" y="2120639"/>
            <a:ext cx="4066115" cy="3937261"/>
          </a:xfrm>
        </p:spPr>
        <p:txBody>
          <a:bodyPr anchor="t">
            <a:normAutofit/>
          </a:bodyPr>
          <a:lstStyle/>
          <a:p>
            <a:r>
              <a:rPr lang="en-US" sz="2400" dirty="0"/>
              <a:t>ABCs v H&amp;P</a:t>
            </a:r>
          </a:p>
          <a:p>
            <a:r>
              <a:rPr lang="en-US" sz="2400" dirty="0"/>
              <a:t>Pulse Oximetry</a:t>
            </a:r>
          </a:p>
          <a:p>
            <a:pPr lvl="1"/>
            <a:r>
              <a:rPr lang="en-US" sz="2400" dirty="0"/>
              <a:t>Tympanic probe</a:t>
            </a:r>
          </a:p>
          <a:p>
            <a:r>
              <a:rPr lang="en-US" sz="2400" dirty="0"/>
              <a:t>Pupils</a:t>
            </a:r>
          </a:p>
          <a:p>
            <a:pPr lvl="2"/>
            <a:r>
              <a:rPr lang="en-US" sz="1800" dirty="0"/>
              <a:t>Dilated with temp &lt;27 ℃</a:t>
            </a:r>
          </a:p>
          <a:p>
            <a:pPr lvl="2"/>
            <a:r>
              <a:rPr lang="en-US" sz="1800" dirty="0"/>
              <a:t>Fixed and dilated &lt;22 ℃</a:t>
            </a:r>
          </a:p>
          <a:p>
            <a:pPr marL="0" indent="0">
              <a:buNone/>
            </a:pPr>
            <a:endParaRPr lang="en-US" sz="2400" dirty="0"/>
          </a:p>
        </p:txBody>
      </p:sp>
      <p:pic>
        <p:nvPicPr>
          <p:cNvPr id="3080" name="Picture 8" descr="Frozen Jack Nicholson - Newport Buzz">
            <a:extLst>
              <a:ext uri="{FF2B5EF4-FFF2-40B4-BE49-F238E27FC236}">
                <a16:creationId xmlns:a16="http://schemas.microsoft.com/office/drawing/2014/main" id="{ACAC7955-2323-1945-A27F-D362970E1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95" r="-1" b="5383"/>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5 Causes of Dilated Pupils: What Is Mydriasis?">
            <a:extLst>
              <a:ext uri="{FF2B5EF4-FFF2-40B4-BE49-F238E27FC236}">
                <a16:creationId xmlns:a16="http://schemas.microsoft.com/office/drawing/2014/main" id="{7616CE9E-B552-C848-8A9C-C6BBEECCBA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98" b="29352"/>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17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7"/>
          <p:cNvSpPr txBox="1">
            <a:spLocks noGrp="1"/>
          </p:cNvSpPr>
          <p:nvPr>
            <p:ph type="title"/>
          </p:nvPr>
        </p:nvSpPr>
        <p:spPr>
          <a:xfrm>
            <a:off x="415600" y="593367"/>
            <a:ext cx="11360800" cy="763600"/>
          </a:xfrm>
          <a:prstGeom prst="rect">
            <a:avLst/>
          </a:prstGeom>
        </p:spPr>
        <p:txBody>
          <a:bodyPr spcFirstLastPara="1" vert="horz" wrap="square" lIns="91433" tIns="45700" rIns="91433" bIns="45700" rtlCol="0" anchor="ctr" anchorCtr="0">
            <a:normAutofit/>
          </a:bodyPr>
          <a:lstStyle/>
          <a:p>
            <a:pPr algn="ctr"/>
            <a:r>
              <a:rPr lang="en"/>
              <a:t>Assessment and vitals</a:t>
            </a:r>
            <a:endParaRPr/>
          </a:p>
        </p:txBody>
      </p:sp>
      <p:sp>
        <p:nvSpPr>
          <p:cNvPr id="507" name="Google Shape;507;p77"/>
          <p:cNvSpPr txBox="1">
            <a:spLocks noGrp="1"/>
          </p:cNvSpPr>
          <p:nvPr>
            <p:ph type="body" idx="1"/>
          </p:nvPr>
        </p:nvSpPr>
        <p:spPr>
          <a:xfrm>
            <a:off x="517200" y="1986433"/>
            <a:ext cx="5578800" cy="4105200"/>
          </a:xfrm>
          <a:prstGeom prst="rect">
            <a:avLst/>
          </a:prstGeom>
        </p:spPr>
        <p:txBody>
          <a:bodyPr spcFirstLastPara="1" vert="horz" wrap="square" lIns="91433" tIns="45700" rIns="91433" bIns="45700" rtlCol="0" anchor="t" anchorCtr="0">
            <a:normAutofit/>
          </a:bodyPr>
          <a:lstStyle/>
          <a:p>
            <a:pPr indent="-482588">
              <a:spcBef>
                <a:spcPts val="1067"/>
              </a:spcBef>
              <a:buSzPts val="2100"/>
              <a:buChar char="-"/>
            </a:pPr>
            <a:r>
              <a:rPr lang="en"/>
              <a:t>HR: May be profoundly bradycardic.</a:t>
            </a:r>
            <a:endParaRPr/>
          </a:p>
          <a:p>
            <a:pPr indent="-482588">
              <a:spcBef>
                <a:spcPts val="1067"/>
              </a:spcBef>
              <a:buSzPts val="2100"/>
              <a:buChar char="-"/>
            </a:pPr>
            <a:r>
              <a:rPr lang="en"/>
              <a:t>BP: Normotensive to hypotensive.</a:t>
            </a:r>
            <a:endParaRPr/>
          </a:p>
          <a:p>
            <a:pPr indent="-482588">
              <a:spcBef>
                <a:spcPts val="1067"/>
              </a:spcBef>
              <a:buSzPts val="2100"/>
              <a:buChar char="-"/>
            </a:pPr>
            <a:r>
              <a:rPr lang="en"/>
              <a:t>RR: normal to slow respirations</a:t>
            </a:r>
            <a:endParaRPr/>
          </a:p>
          <a:p>
            <a:pPr indent="-482588">
              <a:spcBef>
                <a:spcPts val="1067"/>
              </a:spcBef>
              <a:buSzPts val="2100"/>
              <a:buChar char="-"/>
            </a:pPr>
            <a:r>
              <a:rPr lang="en"/>
              <a:t>Temperature: low</a:t>
            </a:r>
            <a:endParaRPr/>
          </a:p>
          <a:p>
            <a:pPr indent="-482588">
              <a:spcBef>
                <a:spcPts val="1067"/>
              </a:spcBef>
              <a:buSzPts val="2100"/>
              <a:buChar char="-"/>
            </a:pPr>
            <a:r>
              <a:rPr lang="en"/>
              <a:t>Imperative to check a blood sugar.</a:t>
            </a:r>
            <a:endParaRPr/>
          </a:p>
        </p:txBody>
      </p:sp>
      <p:pic>
        <p:nvPicPr>
          <p:cNvPr id="508" name="Google Shape;508;p77"/>
          <p:cNvPicPr preferRelativeResize="0"/>
          <p:nvPr/>
        </p:nvPicPr>
        <p:blipFill>
          <a:blip r:embed="rId3">
            <a:alphaModFix/>
          </a:blip>
          <a:stretch>
            <a:fillRect/>
          </a:stretch>
        </p:blipFill>
        <p:spPr>
          <a:xfrm>
            <a:off x="6299200" y="1728701"/>
            <a:ext cx="5689597" cy="388310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0AD919A4DF3548A7154F4200ACB4B5" ma:contentTypeVersion="16" ma:contentTypeDescription="Create a new document." ma:contentTypeScope="" ma:versionID="fbce050d9df006f16006c887bd6eef4b">
  <xsd:schema xmlns:xsd="http://www.w3.org/2001/XMLSchema" xmlns:xs="http://www.w3.org/2001/XMLSchema" xmlns:p="http://schemas.microsoft.com/office/2006/metadata/properties" xmlns:ns1="http://schemas.microsoft.com/sharepoint/v3" xmlns:ns2="30413197-23cb-4fa6-977e-15613d1a8345" xmlns:ns3="b159b254-6d57-44a0-b030-b506957ed4c0" targetNamespace="http://schemas.microsoft.com/office/2006/metadata/properties" ma:root="true" ma:fieldsID="3d3b578559b070fc62a44106224bf73c" ns1:_="" ns2:_="" ns3:_="">
    <xsd:import namespace="http://schemas.microsoft.com/sharepoint/v3"/>
    <xsd:import namespace="30413197-23cb-4fa6-977e-15613d1a8345"/>
    <xsd:import namespace="b159b254-6d57-44a0-b030-b506957ed4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13197-23cb-4fa6-977e-15613d1a8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83da4f-4d6a-43ba-aa09-ce86d4899d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9b254-6d57-44a0-b030-b506957ed4c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08584a6-754b-4508-89c5-0ab0b4ff32a2}" ma:internalName="TaxCatchAll" ma:showField="CatchAllData" ma:web="b159b254-6d57-44a0-b030-b506957ed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413197-23cb-4fa6-977e-15613d1a8345">
      <Terms xmlns="http://schemas.microsoft.com/office/infopath/2007/PartnerControls"/>
    </lcf76f155ced4ddcb4097134ff3c332f>
    <TaxCatchAll xmlns="b159b254-6d57-44a0-b030-b506957ed4c0"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B216BB0-42C9-409E-B9FE-D64A33E16D19}">
  <ds:schemaRefs>
    <ds:schemaRef ds:uri="http://schemas.microsoft.com/sharepoint/v3/contenttype/forms"/>
  </ds:schemaRefs>
</ds:datastoreItem>
</file>

<file path=customXml/itemProps2.xml><?xml version="1.0" encoding="utf-8"?>
<ds:datastoreItem xmlns:ds="http://schemas.openxmlformats.org/officeDocument/2006/customXml" ds:itemID="{B54BF0A9-1060-45BB-A74C-0888835A25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0413197-23cb-4fa6-977e-15613d1a8345"/>
    <ds:schemaRef ds:uri="b159b254-6d57-44a0-b030-b506957ed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6BDAE5-6D92-4A2F-8B0E-EEE68EF0989D}">
  <ds:schemaRefs>
    <ds:schemaRef ds:uri="http://schemas.microsoft.com/office/2006/metadata/properties"/>
    <ds:schemaRef ds:uri="http://schemas.microsoft.com/office/infopath/2007/PartnerControls"/>
    <ds:schemaRef ds:uri="30413197-23cb-4fa6-977e-15613d1a8345"/>
    <ds:schemaRef ds:uri="b159b254-6d57-44a0-b030-b506957ed4c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272</TotalTime>
  <Words>2067</Words>
  <Application>Microsoft Office PowerPoint</Application>
  <PresentationFormat>Widescreen</PresentationFormat>
  <Paragraphs>285</Paragraphs>
  <Slides>37</Slides>
  <Notes>31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Hypothermia and cold injuries</vt:lpstr>
      <vt:lpstr>Hypothermia Definition</vt:lpstr>
      <vt:lpstr>Hypothermia</vt:lpstr>
      <vt:lpstr>What does hypothermia look like?</vt:lpstr>
      <vt:lpstr>“The Swiss System”</vt:lpstr>
      <vt:lpstr>Response to cold stress</vt:lpstr>
      <vt:lpstr>Who is at risk?       Demographics</vt:lpstr>
      <vt:lpstr>Physical Exam Considerations</vt:lpstr>
      <vt:lpstr>Assessment and vitals</vt:lpstr>
      <vt:lpstr>So what thermometer should we use!?</vt:lpstr>
      <vt:lpstr>External signs of hypothermia - Mild</vt:lpstr>
      <vt:lpstr>External Signs of Hypothermia - Moderate</vt:lpstr>
      <vt:lpstr>External Signs of Hypothermia - Severe</vt:lpstr>
      <vt:lpstr>Classic EKG Findings</vt:lpstr>
      <vt:lpstr>Osborn Waves</vt:lpstr>
      <vt:lpstr>Soft Tissue Cold injuries Overview</vt:lpstr>
      <vt:lpstr>PowerPoint Presentation</vt:lpstr>
      <vt:lpstr>Frost Nip</vt:lpstr>
      <vt:lpstr>Frost Bite</vt:lpstr>
      <vt:lpstr>Frostbite</vt:lpstr>
      <vt:lpstr>Initial therapy for hypothermia</vt:lpstr>
      <vt:lpstr>Prehospital management</vt:lpstr>
      <vt:lpstr>Warm IV fluids in pre hospital setting.</vt:lpstr>
      <vt:lpstr>Trauma and hypothermia</vt:lpstr>
      <vt:lpstr>Rewarming</vt:lpstr>
      <vt:lpstr>Passive rewarming</vt:lpstr>
      <vt:lpstr>Insulation/packing Pre-hospital</vt:lpstr>
      <vt:lpstr>PowerPoint Presentation</vt:lpstr>
      <vt:lpstr>PowerPoint Presentation</vt:lpstr>
      <vt:lpstr>Hospital Rewarming: Lavage</vt:lpstr>
      <vt:lpstr>Extracorporeal Mechanical Oxygenation (ECMO)</vt:lpstr>
      <vt:lpstr>Clinical Scenario</vt:lpstr>
      <vt:lpstr>When to initiate CPR in Hypothermic Patients</vt:lpstr>
      <vt:lpstr>HT Modifications in ACLS</vt:lpstr>
      <vt:lpstr>Prehospital Management of cold injuries</vt:lpstr>
      <vt:lpstr>Summary</vt:lpstr>
      <vt:lpstr>What Questions do you have?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Christian M Garcia</dc:creator>
  <cp:lastModifiedBy>Christian M Garcia</cp:lastModifiedBy>
  <cp:revision>5</cp:revision>
  <dcterms:created xsi:type="dcterms:W3CDTF">2025-09-15T20:04:19Z</dcterms:created>
  <dcterms:modified xsi:type="dcterms:W3CDTF">2025-11-30T23:46:36Z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0x0101006B0AD919A4DF3548A7154F4200ACB4B5</vt:lpwstr>
  </property>
</Properties>
</file>